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26"/>
  </p:notesMasterIdLst>
  <p:handoutMasterIdLst>
    <p:handoutMasterId r:id="rId27"/>
  </p:handoutMasterIdLst>
  <p:sldIdLst>
    <p:sldId id="265" r:id="rId2"/>
    <p:sldId id="317" r:id="rId3"/>
    <p:sldId id="501" r:id="rId4"/>
    <p:sldId id="502" r:id="rId5"/>
    <p:sldId id="503" r:id="rId6"/>
    <p:sldId id="311" r:id="rId7"/>
    <p:sldId id="304" r:id="rId8"/>
    <p:sldId id="309" r:id="rId9"/>
    <p:sldId id="496" r:id="rId10"/>
    <p:sldId id="495" r:id="rId11"/>
    <p:sldId id="318" r:id="rId12"/>
    <p:sldId id="331" r:id="rId13"/>
    <p:sldId id="312" r:id="rId14"/>
    <p:sldId id="332" r:id="rId15"/>
    <p:sldId id="322" r:id="rId16"/>
    <p:sldId id="333" r:id="rId17"/>
    <p:sldId id="335" r:id="rId18"/>
    <p:sldId id="334" r:id="rId19"/>
    <p:sldId id="323" r:id="rId20"/>
    <p:sldId id="497" r:id="rId21"/>
    <p:sldId id="498" r:id="rId22"/>
    <p:sldId id="499" r:id="rId23"/>
    <p:sldId id="500" r:id="rId24"/>
    <p:sldId id="504" r:id="rId25"/>
  </p:sldIdLst>
  <p:sldSz cx="6858000" cy="9144000" type="letter"/>
  <p:notesSz cx="7004050" cy="9223375"/>
  <p:defaultTextStyle>
    <a:defPPr>
      <a:defRPr lang="en-US"/>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5pPr>
    <a:lvl6pPr marL="2286000" algn="l" defTabSz="914400" rtl="0" eaLnBrk="1" latinLnBrk="0" hangingPunct="1">
      <a:defRPr sz="1400" kern="1200">
        <a:solidFill>
          <a:schemeClr val="tx1"/>
        </a:solidFill>
        <a:latin typeface="Times New Roman" panose="02020603050405020304" pitchFamily="18" charset="0"/>
        <a:ea typeface="+mn-ea"/>
        <a:cs typeface="+mn-cs"/>
      </a:defRPr>
    </a:lvl6pPr>
    <a:lvl7pPr marL="2743200" algn="l" defTabSz="914400" rtl="0" eaLnBrk="1" latinLnBrk="0" hangingPunct="1">
      <a:defRPr sz="1400" kern="1200">
        <a:solidFill>
          <a:schemeClr val="tx1"/>
        </a:solidFill>
        <a:latin typeface="Times New Roman" panose="02020603050405020304" pitchFamily="18" charset="0"/>
        <a:ea typeface="+mn-ea"/>
        <a:cs typeface="+mn-cs"/>
      </a:defRPr>
    </a:lvl7pPr>
    <a:lvl8pPr marL="3200400" algn="l" defTabSz="914400" rtl="0" eaLnBrk="1" latinLnBrk="0" hangingPunct="1">
      <a:defRPr sz="1400" kern="1200">
        <a:solidFill>
          <a:schemeClr val="tx1"/>
        </a:solidFill>
        <a:latin typeface="Times New Roman" panose="02020603050405020304" pitchFamily="18" charset="0"/>
        <a:ea typeface="+mn-ea"/>
        <a:cs typeface="+mn-cs"/>
      </a:defRPr>
    </a:lvl8pPr>
    <a:lvl9pPr marL="3657600" algn="l" defTabSz="914400" rtl="0" eaLnBrk="1" latinLnBrk="0" hangingPunct="1">
      <a:defRPr sz="1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a:srgbClr val="E6E6E6"/>
    <a:srgbClr val="FFC5B9"/>
    <a:srgbClr val="FF9999"/>
    <a:srgbClr val="B9B9D9"/>
    <a:srgbClr val="EEEEEE"/>
    <a:srgbClr val="F2F2F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7" autoAdjust="0"/>
    <p:restoredTop sz="94609" autoAdjust="0"/>
  </p:normalViewPr>
  <p:slideViewPr>
    <p:cSldViewPr>
      <p:cViewPr varScale="1">
        <p:scale>
          <a:sx n="63" d="100"/>
          <a:sy n="63" d="100"/>
        </p:scale>
        <p:origin x="2784" y="54"/>
      </p:cViewPr>
      <p:guideLst>
        <p:guide orient="horz" pos="2880"/>
        <p:guide pos="2160"/>
      </p:guideLst>
    </p:cSldViewPr>
  </p:slideViewPr>
  <p:outlineViewPr>
    <p:cViewPr>
      <p:scale>
        <a:sx n="75" d="100"/>
        <a:sy n="75"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E96648-E302-411A-A6B6-0ED11D57BB14}"/>
              </a:ext>
            </a:extLst>
          </p:cNvPr>
          <p:cNvSpPr>
            <a:spLocks noGrp="1" noChangeArrowheads="1"/>
          </p:cNvSpPr>
          <p:nvPr>
            <p:ph type="hdr" sz="quarter"/>
          </p:nvPr>
        </p:nvSpPr>
        <p:spPr bwMode="auto">
          <a:xfrm>
            <a:off x="0" y="-1588"/>
            <a:ext cx="3035300"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t" anchorCtr="0" compatLnSpc="1">
            <a:prstTxWarp prst="textNoShape">
              <a:avLst/>
            </a:prstTxWarp>
          </a:bodyPr>
          <a:lstStyle>
            <a:lvl1pPr defTabSz="923925">
              <a:defRPr sz="1000" i="1">
                <a:latin typeface="Arial" charset="0"/>
              </a:defRPr>
            </a:lvl1pPr>
          </a:lstStyle>
          <a:p>
            <a:pPr>
              <a:defRPr/>
            </a:pPr>
            <a:endParaRPr lang="en-US" altLang="en-US" dirty="0">
              <a:latin typeface="Times New Roman" panose="02020603050405020304" pitchFamily="18" charset="0"/>
            </a:endParaRPr>
          </a:p>
        </p:txBody>
      </p:sp>
      <p:sp>
        <p:nvSpPr>
          <p:cNvPr id="3075" name="Rectangle 3">
            <a:extLst>
              <a:ext uri="{FF2B5EF4-FFF2-40B4-BE49-F238E27FC236}">
                <a16:creationId xmlns:a16="http://schemas.microsoft.com/office/drawing/2014/main" id="{221EBEA1-A436-42B8-9512-1B1358C8E6AE}"/>
              </a:ext>
            </a:extLst>
          </p:cNvPr>
          <p:cNvSpPr>
            <a:spLocks noGrp="1" noChangeArrowheads="1"/>
          </p:cNvSpPr>
          <p:nvPr>
            <p:ph type="dt" sz="quarter" idx="1"/>
          </p:nvPr>
        </p:nvSpPr>
        <p:spPr bwMode="auto">
          <a:xfrm>
            <a:off x="3968750" y="-1588"/>
            <a:ext cx="3035300"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t" anchorCtr="0" compatLnSpc="1">
            <a:prstTxWarp prst="textNoShape">
              <a:avLst/>
            </a:prstTxWarp>
          </a:bodyPr>
          <a:lstStyle>
            <a:lvl1pPr algn="r" defTabSz="923925">
              <a:defRPr sz="1000" i="1">
                <a:latin typeface="Arial" charset="0"/>
              </a:defRPr>
            </a:lvl1pPr>
          </a:lstStyle>
          <a:p>
            <a:pPr>
              <a:defRPr/>
            </a:pPr>
            <a:endParaRPr lang="en-US" altLang="en-US" dirty="0">
              <a:latin typeface="Times New Roman" panose="02020603050405020304" pitchFamily="18" charset="0"/>
            </a:endParaRPr>
          </a:p>
        </p:txBody>
      </p:sp>
      <p:sp>
        <p:nvSpPr>
          <p:cNvPr id="3076" name="Rectangle 4">
            <a:extLst>
              <a:ext uri="{FF2B5EF4-FFF2-40B4-BE49-F238E27FC236}">
                <a16:creationId xmlns:a16="http://schemas.microsoft.com/office/drawing/2014/main" id="{26D5F982-A2E1-412E-AF3D-4867E85EDF24}"/>
              </a:ext>
            </a:extLst>
          </p:cNvPr>
          <p:cNvSpPr>
            <a:spLocks noGrp="1" noChangeArrowheads="1"/>
          </p:cNvSpPr>
          <p:nvPr>
            <p:ph type="ftr" sz="quarter" idx="2"/>
          </p:nvPr>
        </p:nvSpPr>
        <p:spPr bwMode="auto">
          <a:xfrm>
            <a:off x="0" y="8759825"/>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b" anchorCtr="0" compatLnSpc="1">
            <a:prstTxWarp prst="textNoShape">
              <a:avLst/>
            </a:prstTxWarp>
          </a:bodyPr>
          <a:lstStyle>
            <a:lvl1pPr defTabSz="923925">
              <a:defRPr sz="1000" i="1">
                <a:latin typeface="Arial" charset="0"/>
              </a:defRPr>
            </a:lvl1pPr>
          </a:lstStyle>
          <a:p>
            <a:pPr>
              <a:defRPr/>
            </a:pPr>
            <a:endParaRPr lang="en-US" altLang="en-US" dirty="0">
              <a:latin typeface="Times New Roman" panose="02020603050405020304" pitchFamily="18" charset="0"/>
            </a:endParaRPr>
          </a:p>
        </p:txBody>
      </p:sp>
      <p:sp>
        <p:nvSpPr>
          <p:cNvPr id="3077" name="Rectangle 5">
            <a:extLst>
              <a:ext uri="{FF2B5EF4-FFF2-40B4-BE49-F238E27FC236}">
                <a16:creationId xmlns:a16="http://schemas.microsoft.com/office/drawing/2014/main" id="{D9E92AF0-74E7-44E9-B709-3F8A1770693E}"/>
              </a:ext>
            </a:extLst>
          </p:cNvPr>
          <p:cNvSpPr>
            <a:spLocks noGrp="1" noChangeArrowheads="1"/>
          </p:cNvSpPr>
          <p:nvPr>
            <p:ph type="sldNum" sz="quarter" idx="3"/>
          </p:nvPr>
        </p:nvSpPr>
        <p:spPr bwMode="auto">
          <a:xfrm>
            <a:off x="3968750" y="8759825"/>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b" anchorCtr="0" compatLnSpc="1">
            <a:prstTxWarp prst="textNoShape">
              <a:avLst/>
            </a:prstTxWarp>
          </a:bodyPr>
          <a:lstStyle>
            <a:lvl1pPr algn="r" defTabSz="923925">
              <a:defRPr sz="1000" i="1">
                <a:latin typeface="Arial" panose="020B0604020202020204" pitchFamily="34" charset="0"/>
              </a:defRPr>
            </a:lvl1pPr>
          </a:lstStyle>
          <a:p>
            <a:pPr>
              <a:defRPr/>
            </a:pPr>
            <a:fld id="{2CF5D900-3699-4BEA-9DB9-B9AA1902F069}" type="slidenum">
              <a:rPr lang="en-US" altLang="en-US">
                <a:latin typeface="Times New Roman" panose="02020603050405020304" pitchFamily="18" charset="0"/>
              </a:rPr>
              <a:pPr>
                <a:defRPr/>
              </a:pPr>
              <a:t>‹#›</a:t>
            </a:fld>
            <a:endParaRPr lang="en-US" altLang="en-US" dirty="0">
              <a:latin typeface="Times New Roman" panose="02020603050405020304" pitchFamily="18" charset="0"/>
            </a:endParaRPr>
          </a:p>
        </p:txBody>
      </p:sp>
      <p:sp>
        <p:nvSpPr>
          <p:cNvPr id="3078" name="Rectangle 6">
            <a:extLst>
              <a:ext uri="{FF2B5EF4-FFF2-40B4-BE49-F238E27FC236}">
                <a16:creationId xmlns:a16="http://schemas.microsoft.com/office/drawing/2014/main" id="{7CA551C6-40DB-4CF3-AC20-F5987324BF8B}"/>
              </a:ext>
            </a:extLst>
          </p:cNvPr>
          <p:cNvSpPr>
            <a:spLocks noChangeArrowheads="1"/>
          </p:cNvSpPr>
          <p:nvPr/>
        </p:nvSpPr>
        <p:spPr bwMode="auto">
          <a:xfrm>
            <a:off x="3150042" y="8783638"/>
            <a:ext cx="703966" cy="25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29" tIns="44917" rIns="88229" bIns="44917">
            <a:spAutoFit/>
          </a:bodyPr>
          <a:lstStyle>
            <a:lvl1pPr defTabSz="877888">
              <a:defRPr sz="1400">
                <a:solidFill>
                  <a:schemeClr val="tx1"/>
                </a:solidFill>
                <a:latin typeface="Times New Roman" panose="02020603050405020304" pitchFamily="18" charset="0"/>
              </a:defRPr>
            </a:lvl1pPr>
            <a:lvl2pPr marL="742950" indent="-285750" defTabSz="877888">
              <a:defRPr sz="1400">
                <a:solidFill>
                  <a:schemeClr val="tx1"/>
                </a:solidFill>
                <a:latin typeface="Times New Roman" panose="02020603050405020304" pitchFamily="18" charset="0"/>
              </a:defRPr>
            </a:lvl2pPr>
            <a:lvl3pPr marL="1143000" indent="-228600" defTabSz="877888">
              <a:defRPr sz="1400">
                <a:solidFill>
                  <a:schemeClr val="tx1"/>
                </a:solidFill>
                <a:latin typeface="Times New Roman" panose="02020603050405020304" pitchFamily="18" charset="0"/>
              </a:defRPr>
            </a:lvl3pPr>
            <a:lvl4pPr marL="1600200" indent="-228600" defTabSz="877888">
              <a:defRPr sz="1400">
                <a:solidFill>
                  <a:schemeClr val="tx1"/>
                </a:solidFill>
                <a:latin typeface="Times New Roman" panose="02020603050405020304" pitchFamily="18" charset="0"/>
              </a:defRPr>
            </a:lvl4pPr>
            <a:lvl5pPr marL="2057400" indent="-228600" defTabSz="877888">
              <a:defRPr sz="1400">
                <a:solidFill>
                  <a:schemeClr val="tx1"/>
                </a:solidFill>
                <a:latin typeface="Times New Roman" panose="02020603050405020304" pitchFamily="18" charset="0"/>
              </a:defRPr>
            </a:lvl5pPr>
            <a:lvl6pPr marL="2514600" indent="-228600" defTabSz="877888"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877888"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877888"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877888"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90000"/>
              </a:lnSpc>
              <a:defRPr/>
            </a:pPr>
            <a:r>
              <a:rPr lang="en-US" altLang="en-US" sz="1200" dirty="0"/>
              <a:t>Page </a:t>
            </a:r>
            <a:fld id="{3691EDF5-3613-4067-9935-3080194A5BD1}" type="slidenum">
              <a:rPr lang="en-US" altLang="en-US" sz="1200" smtClean="0"/>
              <a:pPr algn="ctr">
                <a:lnSpc>
                  <a:spcPct val="90000"/>
                </a:lnSpc>
                <a:defRPr/>
              </a:pPr>
              <a:t>‹#›</a:t>
            </a:fld>
            <a:endParaRPr lang="en-US"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B78F5E6-C1E0-410D-8CF5-99A5E01BD218}"/>
              </a:ext>
            </a:extLst>
          </p:cNvPr>
          <p:cNvSpPr>
            <a:spLocks noGrp="1" noChangeArrowheads="1"/>
          </p:cNvSpPr>
          <p:nvPr>
            <p:ph type="hdr" sz="quarter"/>
          </p:nvPr>
        </p:nvSpPr>
        <p:spPr bwMode="auto">
          <a:xfrm>
            <a:off x="0" y="-1588"/>
            <a:ext cx="3035300"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t" anchorCtr="0" compatLnSpc="1">
            <a:prstTxWarp prst="textNoShape">
              <a:avLst/>
            </a:prstTxWarp>
          </a:bodyPr>
          <a:lstStyle>
            <a:lvl1pPr defTabSz="923925">
              <a:defRPr sz="1000" i="1"/>
            </a:lvl1pPr>
          </a:lstStyle>
          <a:p>
            <a:pPr>
              <a:defRPr/>
            </a:pPr>
            <a:endParaRPr lang="en-US" altLang="en-US"/>
          </a:p>
        </p:txBody>
      </p:sp>
      <p:sp>
        <p:nvSpPr>
          <p:cNvPr id="2051" name="Rectangle 3">
            <a:extLst>
              <a:ext uri="{FF2B5EF4-FFF2-40B4-BE49-F238E27FC236}">
                <a16:creationId xmlns:a16="http://schemas.microsoft.com/office/drawing/2014/main" id="{CF8E2AB1-9CCA-4430-B2C0-74EA3F403A02}"/>
              </a:ext>
            </a:extLst>
          </p:cNvPr>
          <p:cNvSpPr>
            <a:spLocks noGrp="1" noChangeArrowheads="1"/>
          </p:cNvSpPr>
          <p:nvPr>
            <p:ph type="dt" idx="1"/>
          </p:nvPr>
        </p:nvSpPr>
        <p:spPr bwMode="auto">
          <a:xfrm>
            <a:off x="3968750" y="-1588"/>
            <a:ext cx="3035300"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t" anchorCtr="0" compatLnSpc="1">
            <a:prstTxWarp prst="textNoShape">
              <a:avLst/>
            </a:prstTxWarp>
          </a:bodyPr>
          <a:lstStyle>
            <a:lvl1pPr algn="r" defTabSz="923925">
              <a:defRPr sz="1000" i="1"/>
            </a:lvl1pPr>
          </a:lstStyle>
          <a:p>
            <a:pPr>
              <a:defRPr/>
            </a:pPr>
            <a:endParaRPr lang="en-US" altLang="en-US"/>
          </a:p>
        </p:txBody>
      </p:sp>
      <p:sp>
        <p:nvSpPr>
          <p:cNvPr id="2052" name="Rectangle 4">
            <a:extLst>
              <a:ext uri="{FF2B5EF4-FFF2-40B4-BE49-F238E27FC236}">
                <a16:creationId xmlns:a16="http://schemas.microsoft.com/office/drawing/2014/main" id="{84EF2203-C21E-46E9-8362-240BC116548A}"/>
              </a:ext>
            </a:extLst>
          </p:cNvPr>
          <p:cNvSpPr>
            <a:spLocks noGrp="1" noChangeArrowheads="1"/>
          </p:cNvSpPr>
          <p:nvPr>
            <p:ph type="ftr" sz="quarter" idx="4"/>
          </p:nvPr>
        </p:nvSpPr>
        <p:spPr bwMode="auto">
          <a:xfrm>
            <a:off x="0" y="8759825"/>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b" anchorCtr="0" compatLnSpc="1">
            <a:prstTxWarp prst="textNoShape">
              <a:avLst/>
            </a:prstTxWarp>
          </a:bodyPr>
          <a:lstStyle>
            <a:lvl1pPr defTabSz="923925">
              <a:defRPr sz="1000" i="1"/>
            </a:lvl1pPr>
          </a:lstStyle>
          <a:p>
            <a:pPr>
              <a:defRPr/>
            </a:pPr>
            <a:endParaRPr lang="en-US" altLang="en-US"/>
          </a:p>
        </p:txBody>
      </p:sp>
      <p:sp>
        <p:nvSpPr>
          <p:cNvPr id="2053" name="Rectangle 5">
            <a:extLst>
              <a:ext uri="{FF2B5EF4-FFF2-40B4-BE49-F238E27FC236}">
                <a16:creationId xmlns:a16="http://schemas.microsoft.com/office/drawing/2014/main" id="{0BD7AB9B-C64E-44D8-BAED-81FA29809097}"/>
              </a:ext>
            </a:extLst>
          </p:cNvPr>
          <p:cNvSpPr>
            <a:spLocks noGrp="1" noChangeArrowheads="1"/>
          </p:cNvSpPr>
          <p:nvPr>
            <p:ph type="sldNum" sz="quarter" idx="5"/>
          </p:nvPr>
        </p:nvSpPr>
        <p:spPr bwMode="auto">
          <a:xfrm>
            <a:off x="3968750" y="8759825"/>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50" tIns="0" rIns="19250" bIns="0" numCol="1" anchor="b" anchorCtr="0" compatLnSpc="1">
            <a:prstTxWarp prst="textNoShape">
              <a:avLst/>
            </a:prstTxWarp>
          </a:bodyPr>
          <a:lstStyle>
            <a:lvl1pPr algn="r" defTabSz="923925">
              <a:defRPr sz="1000" i="1"/>
            </a:lvl1pPr>
          </a:lstStyle>
          <a:p>
            <a:pPr>
              <a:defRPr/>
            </a:pPr>
            <a:fld id="{D4559575-9A65-44C4-A3F9-E72D4DD20ED0}" type="slidenum">
              <a:rPr lang="en-US" altLang="en-US"/>
              <a:pPr>
                <a:defRPr/>
              </a:pPr>
              <a:t>‹#›</a:t>
            </a:fld>
            <a:endParaRPr lang="en-US" altLang="en-US"/>
          </a:p>
        </p:txBody>
      </p:sp>
      <p:sp>
        <p:nvSpPr>
          <p:cNvPr id="2054" name="Rectangle 6">
            <a:extLst>
              <a:ext uri="{FF2B5EF4-FFF2-40B4-BE49-F238E27FC236}">
                <a16:creationId xmlns:a16="http://schemas.microsoft.com/office/drawing/2014/main" id="{58DBF8FE-E08E-437A-BF36-143179D583D0}"/>
              </a:ext>
            </a:extLst>
          </p:cNvPr>
          <p:cNvSpPr>
            <a:spLocks noChangeArrowheads="1"/>
          </p:cNvSpPr>
          <p:nvPr/>
        </p:nvSpPr>
        <p:spPr bwMode="auto">
          <a:xfrm>
            <a:off x="3150042" y="8783638"/>
            <a:ext cx="703966" cy="25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29" tIns="44917" rIns="88229" bIns="44917">
            <a:spAutoFit/>
          </a:bodyPr>
          <a:lstStyle>
            <a:lvl1pPr defTabSz="877888">
              <a:defRPr sz="1400">
                <a:solidFill>
                  <a:schemeClr val="tx1"/>
                </a:solidFill>
                <a:latin typeface="Times New Roman" panose="02020603050405020304" pitchFamily="18" charset="0"/>
              </a:defRPr>
            </a:lvl1pPr>
            <a:lvl2pPr marL="742950" indent="-285750" defTabSz="877888">
              <a:defRPr sz="1400">
                <a:solidFill>
                  <a:schemeClr val="tx1"/>
                </a:solidFill>
                <a:latin typeface="Times New Roman" panose="02020603050405020304" pitchFamily="18" charset="0"/>
              </a:defRPr>
            </a:lvl2pPr>
            <a:lvl3pPr marL="1143000" indent="-228600" defTabSz="877888">
              <a:defRPr sz="1400">
                <a:solidFill>
                  <a:schemeClr val="tx1"/>
                </a:solidFill>
                <a:latin typeface="Times New Roman" panose="02020603050405020304" pitchFamily="18" charset="0"/>
              </a:defRPr>
            </a:lvl3pPr>
            <a:lvl4pPr marL="1600200" indent="-228600" defTabSz="877888">
              <a:defRPr sz="1400">
                <a:solidFill>
                  <a:schemeClr val="tx1"/>
                </a:solidFill>
                <a:latin typeface="Times New Roman" panose="02020603050405020304" pitchFamily="18" charset="0"/>
              </a:defRPr>
            </a:lvl4pPr>
            <a:lvl5pPr marL="2057400" indent="-228600" defTabSz="877888">
              <a:defRPr sz="1400">
                <a:solidFill>
                  <a:schemeClr val="tx1"/>
                </a:solidFill>
                <a:latin typeface="Times New Roman" panose="02020603050405020304" pitchFamily="18" charset="0"/>
              </a:defRPr>
            </a:lvl5pPr>
            <a:lvl6pPr marL="2514600" indent="-228600" defTabSz="877888"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877888"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877888"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877888"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90000"/>
              </a:lnSpc>
              <a:defRPr/>
            </a:pPr>
            <a:r>
              <a:rPr lang="en-US" altLang="en-US" sz="1200" dirty="0">
                <a:latin typeface="Times New Roman" panose="02020603050405020304" pitchFamily="18" charset="0"/>
              </a:rPr>
              <a:t>Page </a:t>
            </a:r>
            <a:fld id="{7819B929-0B0D-4A5D-956B-95C868C261A9}" type="slidenum">
              <a:rPr lang="en-US" altLang="en-US" sz="1200" smtClean="0">
                <a:latin typeface="Times New Roman" panose="02020603050405020304" pitchFamily="18" charset="0"/>
              </a:rPr>
              <a:pPr algn="ctr">
                <a:lnSpc>
                  <a:spcPct val="90000"/>
                </a:lnSpc>
                <a:defRPr/>
              </a:pPr>
              <a:t>‹#›</a:t>
            </a:fld>
            <a:endParaRPr lang="en-US" altLang="en-US" sz="1200" dirty="0">
              <a:latin typeface="Times New Roman" panose="02020603050405020304" pitchFamily="18" charset="0"/>
            </a:endParaRPr>
          </a:p>
        </p:txBody>
      </p:sp>
      <p:sp>
        <p:nvSpPr>
          <p:cNvPr id="2055" name="Rectangle 7">
            <a:extLst>
              <a:ext uri="{FF2B5EF4-FFF2-40B4-BE49-F238E27FC236}">
                <a16:creationId xmlns:a16="http://schemas.microsoft.com/office/drawing/2014/main" id="{E37303F4-0B6C-4BCE-835B-61BB3AB20A39}"/>
              </a:ext>
            </a:extLst>
          </p:cNvPr>
          <p:cNvSpPr>
            <a:spLocks noGrp="1" noRot="1" noChangeAspect="1" noChangeArrowheads="1" noTextEdit="1"/>
          </p:cNvSpPr>
          <p:nvPr>
            <p:ph type="sldImg" idx="2"/>
          </p:nvPr>
        </p:nvSpPr>
        <p:spPr bwMode="auto">
          <a:xfrm>
            <a:off x="1781175" y="127000"/>
            <a:ext cx="3441700" cy="45894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a:extLst>
              <a:ext uri="{FF2B5EF4-FFF2-40B4-BE49-F238E27FC236}">
                <a16:creationId xmlns:a16="http://schemas.microsoft.com/office/drawing/2014/main" id="{200D135C-FFE6-4CEC-843C-1C0D248BA800}"/>
              </a:ext>
            </a:extLst>
          </p:cNvPr>
          <p:cNvSpPr>
            <a:spLocks noGrp="1" noChangeArrowheads="1"/>
          </p:cNvSpPr>
          <p:nvPr>
            <p:ph type="body" sz="quarter" idx="3"/>
          </p:nvPr>
        </p:nvSpPr>
        <p:spPr bwMode="auto">
          <a:xfrm>
            <a:off x="933450" y="4379913"/>
            <a:ext cx="513715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2" tIns="46521" rIns="93042" bIns="46521" numCol="1" anchor="t" anchorCtr="0" compatLnSpc="1">
            <a:prstTxWarp prst="textNoShape">
              <a:avLst/>
            </a:prstTxWarp>
          </a:bodyPr>
          <a:lstStyle/>
          <a:p>
            <a:pPr lvl="0"/>
            <a:r>
              <a:rPr lang="en-US" altLang="en-US" noProof="0" dirty="0"/>
              <a:t>Body Text</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36E6F96-E512-4432-9499-EAC07ACB21A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1D1A61-7CCC-4E7F-B667-588D0A70DB34}"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B308E977-945D-427A-A554-35647BA6D5B0}"/>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5049F240-DC00-4079-923F-0038D09DEE61}"/>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014C9F7-1877-4810-873F-7F455EC49C5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90A793-D9DC-40B8-832A-1E968E58B354}"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5F7339A0-9D96-4A3B-84F8-DCC0EE35676A}"/>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67A5B898-8458-4291-A16C-DEDB3DF61C1F}"/>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06F5F5F-033A-4200-AA85-B18267B811B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BAF96-6942-45C4-8291-D0A0B5CCE2EC}"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38CB57E6-EBFA-4819-825D-192FAA9820F5}"/>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DBC5674E-3C5F-46C7-8BDB-3A97259425B6}"/>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9C8A7B5-4A06-4871-806B-93549019D9C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4B5B56-0560-4E4A-ABD5-AD602964B0EE}" type="slidenum">
              <a:rPr lang="en-US" altLang="en-US" sz="1200" smtClean="0"/>
              <a:pPr/>
              <a:t>24</a:t>
            </a:fld>
            <a:endParaRPr lang="en-US" altLang="en-US" sz="1200"/>
          </a:p>
        </p:txBody>
      </p:sp>
      <p:sp>
        <p:nvSpPr>
          <p:cNvPr id="29699" name="Rectangle 2">
            <a:extLst>
              <a:ext uri="{FF2B5EF4-FFF2-40B4-BE49-F238E27FC236}">
                <a16:creationId xmlns:a16="http://schemas.microsoft.com/office/drawing/2014/main" id="{335EDECF-CD86-477E-996A-7E2C2EE0B391}"/>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29700" name="Rectangle 3">
            <a:extLst>
              <a:ext uri="{FF2B5EF4-FFF2-40B4-BE49-F238E27FC236}">
                <a16:creationId xmlns:a16="http://schemas.microsoft.com/office/drawing/2014/main" id="{6289A368-84FA-48A4-B865-09F2155C17F6}"/>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extLst>
      <p:ext uri="{BB962C8B-B14F-4D97-AF65-F5344CB8AC3E}">
        <p14:creationId xmlns:p14="http://schemas.microsoft.com/office/powerpoint/2010/main" val="28940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44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687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4">
            <a:extLst>
              <a:ext uri="{FF2B5EF4-FFF2-40B4-BE49-F238E27FC236}">
                <a16:creationId xmlns:a16="http://schemas.microsoft.com/office/drawing/2014/main" id="{56D6EC93-04CD-478E-A43D-206A2C0A36CC}"/>
              </a:ext>
            </a:extLst>
          </p:cNvPr>
          <p:cNvSpPr>
            <a:spLocks noChangeArrowheads="1"/>
          </p:cNvSpPr>
          <p:nvPr userDrawn="1"/>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defRPr/>
            </a:pPr>
            <a:endParaRPr lang="en-US" altLang="en-US"/>
          </a:p>
        </p:txBody>
      </p:sp>
      <p:sp>
        <p:nvSpPr>
          <p:cNvPr id="1028" name="Rectangle 25">
            <a:extLst>
              <a:ext uri="{FF2B5EF4-FFF2-40B4-BE49-F238E27FC236}">
                <a16:creationId xmlns:a16="http://schemas.microsoft.com/office/drawing/2014/main" id="{AFD325F3-3BBF-4F73-A49B-74B7C65EAAA5}"/>
              </a:ext>
            </a:extLst>
          </p:cNvPr>
          <p:cNvSpPr>
            <a:spLocks noChangeArrowheads="1"/>
          </p:cNvSpPr>
          <p:nvPr/>
        </p:nvSpPr>
        <p:spPr bwMode="auto">
          <a:xfrm>
            <a:off x="3725863" y="8899525"/>
            <a:ext cx="310673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r">
              <a:defRPr/>
            </a:pPr>
            <a:r>
              <a:rPr lang="es-ES" altLang="en-US" sz="800" i="1" dirty="0">
                <a:solidFill>
                  <a:schemeClr val="bg1"/>
                </a:solidFill>
                <a:latin typeface="Times New Roman" panose="02020603050405020304" pitchFamily="18" charset="0"/>
              </a:rPr>
              <a:t>Únicamente para adiestramiento</a:t>
            </a:r>
          </a:p>
          <a:p>
            <a:pPr algn="r">
              <a:defRPr/>
            </a:pPr>
            <a:r>
              <a:rPr lang="es-ES" altLang="en-US" sz="600" i="1" dirty="0">
                <a:solidFill>
                  <a:schemeClr val="bg1"/>
                </a:solidFill>
                <a:latin typeface="Times New Roman" panose="02020603050405020304" pitchFamily="18" charset="0"/>
              </a:rPr>
              <a:t>Oregon OSHA PESO - COMITES DE SEGURIDAD Y REUNIONES DE SEGURIDAD</a:t>
            </a:r>
          </a:p>
        </p:txBody>
      </p:sp>
      <p:sp>
        <p:nvSpPr>
          <p:cNvPr id="1029" name="Rectangle 26">
            <a:extLst>
              <a:ext uri="{FF2B5EF4-FFF2-40B4-BE49-F238E27FC236}">
                <a16:creationId xmlns:a16="http://schemas.microsoft.com/office/drawing/2014/main" id="{ED8582C6-D511-4EAB-8D94-A500EBDF6AF1}"/>
              </a:ext>
            </a:extLst>
          </p:cNvPr>
          <p:cNvSpPr>
            <a:spLocks noChangeArrowheads="1"/>
          </p:cNvSpPr>
          <p:nvPr/>
        </p:nvSpPr>
        <p:spPr bwMode="auto">
          <a:xfrm>
            <a:off x="20638" y="8899525"/>
            <a:ext cx="30575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defRPr/>
            </a:pPr>
            <a:r>
              <a:rPr lang="es-ES_tradnl" altLang="en-US" sz="800" i="1" dirty="0" err="1">
                <a:solidFill>
                  <a:schemeClr val="bg1"/>
                </a:solidFill>
                <a:latin typeface="Times New Roman" panose="02020603050405020304" pitchFamily="18" charset="0"/>
              </a:rPr>
              <a:t>For</a:t>
            </a:r>
            <a:r>
              <a:rPr lang="es-ES_tradnl" altLang="en-US" sz="800" i="1" dirty="0">
                <a:solidFill>
                  <a:schemeClr val="bg1"/>
                </a:solidFill>
                <a:latin typeface="Times New Roman" panose="02020603050405020304" pitchFamily="18" charset="0"/>
              </a:rPr>
              <a:t> training </a:t>
            </a:r>
            <a:r>
              <a:rPr lang="es-ES_tradnl" altLang="en-US" sz="800" i="1" dirty="0" err="1">
                <a:solidFill>
                  <a:schemeClr val="bg1"/>
                </a:solidFill>
                <a:latin typeface="Times New Roman" panose="02020603050405020304" pitchFamily="18" charset="0"/>
              </a:rPr>
              <a:t>purposes</a:t>
            </a:r>
            <a:r>
              <a:rPr lang="es-ES_tradnl" altLang="en-US" sz="800" i="1" dirty="0">
                <a:solidFill>
                  <a:schemeClr val="bg1"/>
                </a:solidFill>
                <a:latin typeface="Times New Roman" panose="02020603050405020304" pitchFamily="18" charset="0"/>
              </a:rPr>
              <a:t> </a:t>
            </a:r>
            <a:r>
              <a:rPr lang="es-ES_tradnl" altLang="en-US" sz="800" i="1" dirty="0" err="1">
                <a:solidFill>
                  <a:schemeClr val="bg1"/>
                </a:solidFill>
                <a:latin typeface="Times New Roman" panose="02020603050405020304" pitchFamily="18" charset="0"/>
              </a:rPr>
              <a:t>only</a:t>
            </a:r>
            <a:endParaRPr lang="es-ES_tradnl" altLang="en-US" sz="800" i="1" dirty="0">
              <a:solidFill>
                <a:schemeClr val="bg1"/>
              </a:solidFill>
              <a:latin typeface="Times New Roman" panose="02020603050405020304" pitchFamily="18" charset="0"/>
            </a:endParaRPr>
          </a:p>
          <a:p>
            <a:pPr>
              <a:defRPr/>
            </a:pPr>
            <a:r>
              <a:rPr lang="es-ES_tradnl" altLang="en-US" sz="600" i="1" dirty="0">
                <a:solidFill>
                  <a:schemeClr val="bg1"/>
                </a:solidFill>
                <a:latin typeface="Times New Roman" panose="02020603050405020304" pitchFamily="18" charset="0"/>
              </a:rPr>
              <a:t>Oregon OSHA PESO - SAFETY COMMITTEES &amp; SAFETY MEETINGS</a:t>
            </a:r>
            <a:endParaRPr lang="en-US" altLang="en-US" sz="600" i="1" dirty="0">
              <a:solidFill>
                <a:schemeClr val="bg1"/>
              </a:solidFill>
              <a:latin typeface="Times New Roman" panose="02020603050405020304" pitchFamily="18" charset="0"/>
            </a:endParaRPr>
          </a:p>
        </p:txBody>
      </p:sp>
      <p:sp>
        <p:nvSpPr>
          <p:cNvPr id="1030" name="Rectangle 27">
            <a:extLst>
              <a:ext uri="{FF2B5EF4-FFF2-40B4-BE49-F238E27FC236}">
                <a16:creationId xmlns:a16="http://schemas.microsoft.com/office/drawing/2014/main" id="{D15EA78D-4550-4A72-BFA7-4C17565356B3}"/>
              </a:ext>
            </a:extLst>
          </p:cNvPr>
          <p:cNvSpPr>
            <a:spLocks noChangeArrowheads="1"/>
          </p:cNvSpPr>
          <p:nvPr userDrawn="1"/>
        </p:nvSpPr>
        <p:spPr bwMode="auto">
          <a:xfrm>
            <a:off x="3221038" y="8899525"/>
            <a:ext cx="36548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defRPr/>
            </a:pPr>
            <a:fld id="{60F93B2A-5FAF-4245-BC13-9A95C8FE052E}" type="slidenum">
              <a:rPr lang="en-US" altLang="en-US" sz="1200" smtClean="0">
                <a:solidFill>
                  <a:schemeClr val="bg1"/>
                </a:solidFill>
                <a:latin typeface="Times New Roman" panose="02020603050405020304" pitchFamily="18" charset="0"/>
              </a:rPr>
              <a:pPr>
                <a:defRPr/>
              </a:pPr>
              <a:t>‹#›</a:t>
            </a:fld>
            <a:endParaRPr lang="en-US" altLang="en-US" sz="1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A3BF15B3-8C8A-439E-A6CE-9C150C52B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3BF39447-C006-468F-8D23-AFFA85F72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00FE5C1F-26C5-41B4-9A7F-11B0C52B0976}"/>
              </a:ext>
            </a:extLst>
          </p:cNvPr>
          <p:cNvSpPr>
            <a:spLocks noChangeArrowheads="1"/>
          </p:cNvSpPr>
          <p:nvPr/>
        </p:nvSpPr>
        <p:spPr bwMode="auto">
          <a:xfrm>
            <a:off x="3429000" y="1709738"/>
            <a:ext cx="3252788" cy="1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2800" b="1" dirty="0"/>
              <a:t>Comités de Seguridad</a:t>
            </a:r>
          </a:p>
          <a:p>
            <a:pPr algn="ctr"/>
            <a:r>
              <a:rPr lang="es-ES" altLang="en-US" sz="2800" b="1" dirty="0"/>
              <a:t>y Reuniones de Seguridad</a:t>
            </a:r>
          </a:p>
        </p:txBody>
      </p:sp>
      <p:sp>
        <p:nvSpPr>
          <p:cNvPr id="4101" name="Rectangle 21">
            <a:extLst>
              <a:ext uri="{FF2B5EF4-FFF2-40B4-BE49-F238E27FC236}">
                <a16:creationId xmlns:a16="http://schemas.microsoft.com/office/drawing/2014/main" id="{7DFCE11F-9C09-40F2-B0E4-6D0CB5BF4503}"/>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3" name="Text Box 500">
            <a:extLst>
              <a:ext uri="{FF2B5EF4-FFF2-40B4-BE49-F238E27FC236}">
                <a16:creationId xmlns:a16="http://schemas.microsoft.com/office/drawing/2014/main" id="{15C3B8ED-76F5-4857-8B8B-8FEAEA80DDFB}"/>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400" b="1"/>
              <a:t>Un instructivo bilingüe para patrones con trabajadores hispanos</a:t>
            </a:r>
            <a:endParaRPr lang="es-ES" altLang="en-US" sz="1400"/>
          </a:p>
        </p:txBody>
      </p:sp>
      <p:sp>
        <p:nvSpPr>
          <p:cNvPr id="4104" name="Rectangle 2">
            <a:extLst>
              <a:ext uri="{FF2B5EF4-FFF2-40B4-BE49-F238E27FC236}">
                <a16:creationId xmlns:a16="http://schemas.microsoft.com/office/drawing/2014/main" id="{6BBE52D0-6D15-45C8-BE55-59714F033195}"/>
              </a:ext>
            </a:extLst>
          </p:cNvPr>
          <p:cNvSpPr>
            <a:spLocks noChangeArrowheads="1"/>
          </p:cNvSpPr>
          <p:nvPr/>
        </p:nvSpPr>
        <p:spPr bwMode="auto">
          <a:xfrm>
            <a:off x="219075" y="1709738"/>
            <a:ext cx="2522538" cy="1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t>Safety Committees and Safety Meetings</a:t>
            </a:r>
          </a:p>
        </p:txBody>
      </p:sp>
      <p:sp>
        <p:nvSpPr>
          <p:cNvPr id="4105" name="Text Box 500">
            <a:extLst>
              <a:ext uri="{FF2B5EF4-FFF2-40B4-BE49-F238E27FC236}">
                <a16:creationId xmlns:a16="http://schemas.microsoft.com/office/drawing/2014/main" id="{A3BF5628-CD24-4CCF-9328-77D79524A9A6}"/>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b="1"/>
              <a:t>A bilingual training module for employers with Hispanic workers</a:t>
            </a:r>
          </a:p>
        </p:txBody>
      </p:sp>
      <p:pic>
        <p:nvPicPr>
          <p:cNvPr id="11" name="Picture 260">
            <a:extLst>
              <a:ext uri="{FF2B5EF4-FFF2-40B4-BE49-F238E27FC236}">
                <a16:creationId xmlns:a16="http://schemas.microsoft.com/office/drawing/2014/main" id="{7BC3BAEF-6A91-4DE7-9311-1A6BD4431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0344" y="3807957"/>
            <a:ext cx="4017962" cy="292621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a:extLst>
              <a:ext uri="{FF2B5EF4-FFF2-40B4-BE49-F238E27FC236}">
                <a16:creationId xmlns:a16="http://schemas.microsoft.com/office/drawing/2014/main" id="{5FD94E46-6890-4225-985E-45F708810F2C}"/>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3315" name="Text Box 7">
            <a:extLst>
              <a:ext uri="{FF2B5EF4-FFF2-40B4-BE49-F238E27FC236}">
                <a16:creationId xmlns:a16="http://schemas.microsoft.com/office/drawing/2014/main" id="{483702A3-7648-49D6-BD0E-414602D1894A}"/>
              </a:ext>
            </a:extLst>
          </p:cNvPr>
          <p:cNvSpPr txBox="1">
            <a:spLocks noChangeArrowheads="1"/>
          </p:cNvSpPr>
          <p:nvPr/>
        </p:nvSpPr>
        <p:spPr bwMode="auto">
          <a:xfrm>
            <a:off x="454025" y="1603375"/>
            <a:ext cx="5600700" cy="4939814"/>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dirty="0"/>
              <a:t>If your company has a safety committee instead of holding safety meetings, find out who are the representatives.  You can talk to them or your supervisor about any safety or health concerns.  </a:t>
            </a:r>
          </a:p>
          <a:p>
            <a:endParaRPr lang="es-ES" altLang="en-US" sz="1800" b="1" dirty="0"/>
          </a:p>
          <a:p>
            <a:r>
              <a:rPr lang="es-ES" altLang="en-US" sz="1800" b="1" dirty="0"/>
              <a:t>L</a:t>
            </a:r>
            <a:r>
              <a:rPr lang="en-US" altLang="en-US" sz="1800" b="1" dirty="0" err="1"/>
              <a:t>et’s</a:t>
            </a:r>
            <a:r>
              <a:rPr lang="en-US" altLang="en-US" sz="1800" b="1" dirty="0"/>
              <a:t> look at some of the things that are required when there is a safety committee:</a:t>
            </a:r>
          </a:p>
          <a:p>
            <a:endParaRPr lang="es-ES" altLang="en-US" sz="1800" b="1" dirty="0"/>
          </a:p>
          <a:p>
            <a:pPr marL="285750" indent="-285750">
              <a:spcBef>
                <a:spcPct val="50000"/>
              </a:spcBef>
              <a:buFont typeface="Arial" panose="020B0604020202020204" pitchFamily="34" charset="0"/>
              <a:buChar char="•"/>
            </a:pPr>
            <a:r>
              <a:rPr lang="en-US" altLang="en-US" sz="1800" b="1" dirty="0"/>
              <a:t>Select employer and employee representatives.</a:t>
            </a:r>
          </a:p>
          <a:p>
            <a:pPr marL="285750" indent="-285750">
              <a:spcBef>
                <a:spcPct val="50000"/>
              </a:spcBef>
              <a:buFont typeface="Arial" panose="020B0604020202020204" pitchFamily="34" charset="0"/>
              <a:buChar char="•"/>
            </a:pPr>
            <a:endParaRPr lang="en-US" altLang="en-US" sz="1800" b="1" dirty="0"/>
          </a:p>
          <a:p>
            <a:pPr marL="285750" indent="-285750">
              <a:spcBef>
                <a:spcPct val="50000"/>
              </a:spcBef>
              <a:buFont typeface="Arial" panose="020B0604020202020204" pitchFamily="34" charset="0"/>
              <a:buChar char="•"/>
            </a:pPr>
            <a:r>
              <a:rPr lang="en-US" altLang="en-US" sz="1800" b="1" dirty="0"/>
              <a:t>Build an effective safety committee.</a:t>
            </a:r>
          </a:p>
          <a:p>
            <a:pPr marL="285750" indent="-285750">
              <a:spcBef>
                <a:spcPct val="50000"/>
              </a:spcBef>
              <a:buFont typeface="Arial" panose="020B0604020202020204" pitchFamily="34" charset="0"/>
              <a:buChar char="•"/>
            </a:pPr>
            <a:endParaRPr lang="en-US" altLang="en-US" sz="1800" b="1" dirty="0"/>
          </a:p>
          <a:p>
            <a:pPr marL="285750" indent="-285750">
              <a:spcBef>
                <a:spcPct val="50000"/>
              </a:spcBef>
              <a:buFont typeface="Arial" panose="020B0604020202020204" pitchFamily="34" charset="0"/>
              <a:buChar char="•"/>
            </a:pPr>
            <a:r>
              <a:rPr lang="en-US" altLang="en-US" sz="1800" b="1" dirty="0"/>
              <a:t>Hold quarterly inspections and hold monthly meetings.</a:t>
            </a:r>
          </a:p>
          <a:p>
            <a:endParaRPr lang="en-US" altLang="en-US" sz="1800" b="1" dirty="0"/>
          </a:p>
        </p:txBody>
      </p:sp>
      <p:sp>
        <p:nvSpPr>
          <p:cNvPr id="13318" name="Text Box 365">
            <a:extLst>
              <a:ext uri="{FF2B5EF4-FFF2-40B4-BE49-F238E27FC236}">
                <a16:creationId xmlns:a16="http://schemas.microsoft.com/office/drawing/2014/main" id="{9A0773C6-CFB0-42B0-8AF4-B8A85E04BE58}"/>
              </a:ext>
            </a:extLst>
          </p:cNvPr>
          <p:cNvSpPr txBox="1">
            <a:spLocks noChangeArrowheads="1"/>
          </p:cNvSpPr>
          <p:nvPr/>
        </p:nvSpPr>
        <p:spPr bwMode="auto">
          <a:xfrm>
            <a:off x="304800" y="533400"/>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Safety Committee</a:t>
            </a:r>
          </a:p>
        </p:txBody>
      </p:sp>
      <p:pic>
        <p:nvPicPr>
          <p:cNvPr id="344" name="Picture 9" descr="Safety committee meeting.jpg">
            <a:extLst>
              <a:ext uri="{FF2B5EF4-FFF2-40B4-BE49-F238E27FC236}">
                <a16:creationId xmlns:a16="http://schemas.microsoft.com/office/drawing/2014/main" id="{A1635C24-F5B8-4D8E-A022-51D0EFCC56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839" y="6759916"/>
            <a:ext cx="2476322" cy="187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3E8E985F-F7DF-42FA-B89C-3167E1D2BBEE}"/>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i="1"/>
          </a:p>
        </p:txBody>
      </p:sp>
      <p:sp>
        <p:nvSpPr>
          <p:cNvPr id="14342" name="Text Box 688">
            <a:extLst>
              <a:ext uri="{FF2B5EF4-FFF2-40B4-BE49-F238E27FC236}">
                <a16:creationId xmlns:a16="http://schemas.microsoft.com/office/drawing/2014/main" id="{C5011670-D1AD-4B6B-A6F6-947117101EF2}"/>
              </a:ext>
            </a:extLst>
          </p:cNvPr>
          <p:cNvSpPr txBox="1">
            <a:spLocks noChangeArrowheads="1"/>
          </p:cNvSpPr>
          <p:nvPr/>
        </p:nvSpPr>
        <p:spPr bwMode="auto">
          <a:xfrm>
            <a:off x="314324" y="542925"/>
            <a:ext cx="4095573" cy="52322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i="1" dirty="0" err="1"/>
              <a:t>Comité</a:t>
            </a:r>
            <a:r>
              <a:rPr lang="en-US" altLang="en-US" sz="2800" b="1" i="1" dirty="0"/>
              <a:t> de Seguridad</a:t>
            </a:r>
          </a:p>
        </p:txBody>
      </p:sp>
      <p:sp>
        <p:nvSpPr>
          <p:cNvPr id="346" name="Text Box 7">
            <a:extLst>
              <a:ext uri="{FF2B5EF4-FFF2-40B4-BE49-F238E27FC236}">
                <a16:creationId xmlns:a16="http://schemas.microsoft.com/office/drawing/2014/main" id="{4BD5370D-6D26-4263-A5AF-64A1F94F00FB}"/>
              </a:ext>
            </a:extLst>
          </p:cNvPr>
          <p:cNvSpPr txBox="1">
            <a:spLocks noChangeArrowheads="1"/>
          </p:cNvSpPr>
          <p:nvPr/>
        </p:nvSpPr>
        <p:spPr bwMode="auto">
          <a:xfrm>
            <a:off x="454025" y="1603375"/>
            <a:ext cx="5600700" cy="5216813"/>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 altLang="en-US" sz="1800" b="1" i="1" dirty="0"/>
              <a:t>Si su compañía tiene un comité de seguridad en vez de sosteniendo reuniones de seguridad, entérese quienes son los representantes.  Puede hablarles o a su supervisor sobre preocupaciones de seguridad o salud. </a:t>
            </a:r>
          </a:p>
          <a:p>
            <a:endParaRPr lang="es-ES" altLang="en-US" sz="1800" b="1" i="1" dirty="0"/>
          </a:p>
          <a:p>
            <a:r>
              <a:rPr lang="es-ES" altLang="en-US" sz="1800" b="1" i="1" dirty="0"/>
              <a:t>Veamos algunas de las cosas que se requiere cuando hay un comité de seguridad:</a:t>
            </a:r>
          </a:p>
          <a:p>
            <a:endParaRPr lang="es-ES" altLang="en-US" sz="1800" b="1" i="1" dirty="0"/>
          </a:p>
          <a:p>
            <a:pPr marL="285750" indent="-285750">
              <a:spcBef>
                <a:spcPct val="50000"/>
              </a:spcBef>
              <a:buFont typeface="Arial" panose="020B0604020202020204" pitchFamily="34" charset="0"/>
              <a:buChar char="•"/>
            </a:pPr>
            <a:r>
              <a:rPr lang="es-ES" altLang="en-US" sz="1800" b="1" i="1" dirty="0"/>
              <a:t>Seleccionar los representantes del patrón y de los trabajadores.</a:t>
            </a:r>
          </a:p>
          <a:p>
            <a:pPr marL="285750" indent="-285750">
              <a:spcBef>
                <a:spcPct val="50000"/>
              </a:spcBef>
              <a:buFont typeface="Arial" panose="020B0604020202020204" pitchFamily="34" charset="0"/>
              <a:buChar char="•"/>
            </a:pPr>
            <a:endParaRPr lang="es-ES" altLang="en-US" sz="1800" b="1" i="1" dirty="0"/>
          </a:p>
          <a:p>
            <a:pPr marL="285750" indent="-285750">
              <a:spcBef>
                <a:spcPct val="50000"/>
              </a:spcBef>
              <a:buFont typeface="Arial" panose="020B0604020202020204" pitchFamily="34" charset="0"/>
              <a:buChar char="•"/>
            </a:pPr>
            <a:r>
              <a:rPr lang="es-ES" altLang="en-US" sz="1800" b="1" i="1" dirty="0"/>
              <a:t>Desarrollar un buen comité de seguridad.</a:t>
            </a:r>
          </a:p>
          <a:p>
            <a:pPr marL="285750" indent="-285750">
              <a:spcBef>
                <a:spcPct val="50000"/>
              </a:spcBef>
              <a:buFont typeface="Arial" panose="020B0604020202020204" pitchFamily="34" charset="0"/>
              <a:buChar char="•"/>
            </a:pPr>
            <a:endParaRPr lang="es-ES" altLang="en-US" sz="1800" b="1" i="1" dirty="0"/>
          </a:p>
          <a:p>
            <a:pPr marL="285750" indent="-285750">
              <a:spcBef>
                <a:spcPct val="50000"/>
              </a:spcBef>
              <a:buFont typeface="Arial" panose="020B0604020202020204" pitchFamily="34" charset="0"/>
              <a:buChar char="•"/>
            </a:pPr>
            <a:r>
              <a:rPr lang="es-ES" altLang="en-US" sz="1800" b="1" i="1" dirty="0"/>
              <a:t>Efectuar verificaciones trimestrales y sostener reuniones mensuales.</a:t>
            </a:r>
          </a:p>
          <a:p>
            <a:endParaRPr lang="en-US" altLang="en-US" sz="1800" b="1" i="1" dirty="0"/>
          </a:p>
        </p:txBody>
      </p:sp>
      <p:pic>
        <p:nvPicPr>
          <p:cNvPr id="344" name="Picture 9" descr="Safety committee meeting.jpg">
            <a:extLst>
              <a:ext uri="{FF2B5EF4-FFF2-40B4-BE49-F238E27FC236}">
                <a16:creationId xmlns:a16="http://schemas.microsoft.com/office/drawing/2014/main" id="{B344E9D9-CE10-41F0-9AA8-996A5297D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839" y="7010400"/>
            <a:ext cx="2476322" cy="187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a:extLst>
              <a:ext uri="{FF2B5EF4-FFF2-40B4-BE49-F238E27FC236}">
                <a16:creationId xmlns:a16="http://schemas.microsoft.com/office/drawing/2014/main" id="{921E7455-DB2F-4D1F-A754-5CFD2BF6C4E3}"/>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5364" name="Text Box 4">
            <a:extLst>
              <a:ext uri="{FF2B5EF4-FFF2-40B4-BE49-F238E27FC236}">
                <a16:creationId xmlns:a16="http://schemas.microsoft.com/office/drawing/2014/main" id="{A999B88F-2EC7-4411-BEB7-524B4CFBF327}"/>
              </a:ext>
            </a:extLst>
          </p:cNvPr>
          <p:cNvSpPr txBox="1">
            <a:spLocks noChangeArrowheads="1"/>
          </p:cNvSpPr>
          <p:nvPr/>
        </p:nvSpPr>
        <p:spPr bwMode="auto">
          <a:xfrm>
            <a:off x="304800" y="2290763"/>
            <a:ext cx="5054600" cy="47028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ebdings" panose="05030102010509060703" pitchFamily="18" charset="2"/>
              <a:buNone/>
            </a:pPr>
            <a:endParaRPr lang="en-US" altLang="en-US" sz="1800" b="1" dirty="0">
              <a:solidFill>
                <a:schemeClr val="bg1"/>
              </a:solidFill>
            </a:endParaRPr>
          </a:p>
          <a:p>
            <a:pPr lvl="1">
              <a:spcBef>
                <a:spcPct val="20000"/>
              </a:spcBef>
              <a:buFont typeface="Wingdings" panose="05000000000000000000" pitchFamily="2" charset="2"/>
              <a:buChar char="Ø"/>
            </a:pPr>
            <a:r>
              <a:rPr lang="en-US" altLang="en-US" sz="1600" b="1" dirty="0"/>
              <a:t>Have a majority agree on a chairperson.</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Serve a minimum of one year, when possible.</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Be compensated at their regular rate of pay.</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Have training in the principles of accident and incident investigations for use in evaluating those events.</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Have training in hazard identification.</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Be provided with meeting minutes.</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Represent major activities of your business.</a:t>
            </a:r>
          </a:p>
        </p:txBody>
      </p:sp>
      <p:sp>
        <p:nvSpPr>
          <p:cNvPr id="15365" name="Text Box 6">
            <a:extLst>
              <a:ext uri="{FF2B5EF4-FFF2-40B4-BE49-F238E27FC236}">
                <a16:creationId xmlns:a16="http://schemas.microsoft.com/office/drawing/2014/main" id="{2BC9F207-814D-49E2-AF76-A8F107409145}"/>
              </a:ext>
            </a:extLst>
          </p:cNvPr>
          <p:cNvSpPr txBox="1">
            <a:spLocks noChangeArrowheads="1"/>
          </p:cNvSpPr>
          <p:nvPr/>
        </p:nvSpPr>
        <p:spPr bwMode="auto">
          <a:xfrm>
            <a:off x="552450" y="1524000"/>
            <a:ext cx="502920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ebdings" panose="05030102010509060703" pitchFamily="18" charset="2"/>
              <a:buNone/>
            </a:pPr>
            <a:r>
              <a:rPr lang="en-US" altLang="en-US" sz="1800" b="1" dirty="0"/>
              <a:t>Your safety committee members must:</a:t>
            </a:r>
          </a:p>
        </p:txBody>
      </p:sp>
      <p:sp>
        <p:nvSpPr>
          <p:cNvPr id="15370" name="Text Box 11">
            <a:extLst>
              <a:ext uri="{FF2B5EF4-FFF2-40B4-BE49-F238E27FC236}">
                <a16:creationId xmlns:a16="http://schemas.microsoft.com/office/drawing/2014/main" id="{AE14C379-5860-41DB-802A-FAF857D6A9D1}"/>
              </a:ext>
            </a:extLst>
          </p:cNvPr>
          <p:cNvSpPr txBox="1">
            <a:spLocks noChangeArrowheads="1"/>
          </p:cNvSpPr>
          <p:nvPr/>
        </p:nvSpPr>
        <p:spPr bwMode="auto">
          <a:xfrm>
            <a:off x="314325" y="542925"/>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Safety Committee</a:t>
            </a:r>
          </a:p>
        </p:txBody>
      </p:sp>
      <p:graphicFrame>
        <p:nvGraphicFramePr>
          <p:cNvPr id="10" name="Object 41">
            <a:extLst>
              <a:ext uri="{FF2B5EF4-FFF2-40B4-BE49-F238E27FC236}">
                <a16:creationId xmlns:a16="http://schemas.microsoft.com/office/drawing/2014/main" id="{8560B8F5-0BE7-4023-8D9D-D11739E46DF2}"/>
              </a:ext>
            </a:extLst>
          </p:cNvPr>
          <p:cNvGraphicFramePr>
            <a:graphicFrameLocks noChangeAspect="1"/>
          </p:cNvGraphicFramePr>
          <p:nvPr/>
        </p:nvGraphicFramePr>
        <p:xfrm>
          <a:off x="5486400" y="2514600"/>
          <a:ext cx="1028700" cy="603250"/>
        </p:xfrm>
        <a:graphic>
          <a:graphicData uri="http://schemas.openxmlformats.org/presentationml/2006/ole">
            <mc:AlternateContent xmlns:mc="http://schemas.openxmlformats.org/markup-compatibility/2006">
              <mc:Choice xmlns:v="urn:schemas-microsoft-com:vml" Requires="v">
                <p:oleObj spid="_x0000_s15480" name="Clip" r:id="rId3" imgW="1831818" imgH="1072836" progId="MS_ClipArt_Gallery.2">
                  <p:embed/>
                </p:oleObj>
              </mc:Choice>
              <mc:Fallback>
                <p:oleObj name="Clip" r:id="rId3" imgW="1831818" imgH="1072836" progId="MS_ClipArt_Gallery.2">
                  <p:embed/>
                  <p:pic>
                    <p:nvPicPr>
                      <p:cNvPr id="16390" name="Object 41">
                        <a:extLst>
                          <a:ext uri="{FF2B5EF4-FFF2-40B4-BE49-F238E27FC236}">
                            <a16:creationId xmlns:a16="http://schemas.microsoft.com/office/drawing/2014/main" id="{86FE2676-1A66-4531-BBA3-B8BA2A8E7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14600"/>
                        <a:ext cx="10287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42">
            <a:extLst>
              <a:ext uri="{FF2B5EF4-FFF2-40B4-BE49-F238E27FC236}">
                <a16:creationId xmlns:a16="http://schemas.microsoft.com/office/drawing/2014/main" id="{78BAB14B-00A3-47CE-BEA6-993DB8B4B147}"/>
              </a:ext>
            </a:extLst>
          </p:cNvPr>
          <p:cNvGraphicFramePr>
            <a:graphicFrameLocks noChangeAspect="1"/>
          </p:cNvGraphicFramePr>
          <p:nvPr>
            <p:extLst>
              <p:ext uri="{D42A27DB-BD31-4B8C-83A1-F6EECF244321}">
                <p14:modId xmlns:p14="http://schemas.microsoft.com/office/powerpoint/2010/main" val="3699972913"/>
              </p:ext>
            </p:extLst>
          </p:nvPr>
        </p:nvGraphicFramePr>
        <p:xfrm>
          <a:off x="5720433" y="4639469"/>
          <a:ext cx="746125" cy="849312"/>
        </p:xfrm>
        <a:graphic>
          <a:graphicData uri="http://schemas.openxmlformats.org/presentationml/2006/ole">
            <mc:AlternateContent xmlns:mc="http://schemas.openxmlformats.org/markup-compatibility/2006">
              <mc:Choice xmlns:v="urn:schemas-microsoft-com:vml" Requires="v">
                <p:oleObj spid="_x0000_s15481" name="Clip" r:id="rId5" imgW="1408176" imgH="1602943" progId="MS_ClipArt_Gallery.2">
                  <p:embed/>
                </p:oleObj>
              </mc:Choice>
              <mc:Fallback>
                <p:oleObj name="Clip" r:id="rId5" imgW="1408176" imgH="1602943" progId="MS_ClipArt_Gallery.2">
                  <p:embed/>
                  <p:pic>
                    <p:nvPicPr>
                      <p:cNvPr id="16391" name="Object 42">
                        <a:extLst>
                          <a:ext uri="{FF2B5EF4-FFF2-40B4-BE49-F238E27FC236}">
                            <a16:creationId xmlns:a16="http://schemas.microsoft.com/office/drawing/2014/main" id="{36646A95-0F72-4942-A19C-928D3B51DB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433" y="4639469"/>
                        <a:ext cx="746125"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3">
            <a:extLst>
              <a:ext uri="{FF2B5EF4-FFF2-40B4-BE49-F238E27FC236}">
                <a16:creationId xmlns:a16="http://schemas.microsoft.com/office/drawing/2014/main" id="{2DCF1BE3-FEC5-42B8-AC2E-6E40263C0D61}"/>
              </a:ext>
            </a:extLst>
          </p:cNvPr>
          <p:cNvGraphicFramePr>
            <a:graphicFrameLocks noChangeAspect="1"/>
          </p:cNvGraphicFramePr>
          <p:nvPr>
            <p:extLst>
              <p:ext uri="{D42A27DB-BD31-4B8C-83A1-F6EECF244321}">
                <p14:modId xmlns:p14="http://schemas.microsoft.com/office/powerpoint/2010/main" val="107689884"/>
              </p:ext>
            </p:extLst>
          </p:nvPr>
        </p:nvGraphicFramePr>
        <p:xfrm>
          <a:off x="5839496" y="7010400"/>
          <a:ext cx="627062" cy="841375"/>
        </p:xfrm>
        <a:graphic>
          <a:graphicData uri="http://schemas.openxmlformats.org/presentationml/2006/ole">
            <mc:AlternateContent xmlns:mc="http://schemas.openxmlformats.org/markup-compatibility/2006">
              <mc:Choice xmlns:v="urn:schemas-microsoft-com:vml" Requires="v">
                <p:oleObj spid="_x0000_s15482" name="Clip" r:id="rId7" imgW="638175" imgH="430530" progId="MS_ClipArt_Gallery.2">
                  <p:embed/>
                </p:oleObj>
              </mc:Choice>
              <mc:Fallback>
                <p:oleObj name="Clip" r:id="rId7" imgW="638175" imgH="430530" progId="MS_ClipArt_Gallery.2">
                  <p:embed/>
                  <p:pic>
                    <p:nvPicPr>
                      <p:cNvPr id="16392" name="Object 43">
                        <a:extLst>
                          <a:ext uri="{FF2B5EF4-FFF2-40B4-BE49-F238E27FC236}">
                            <a16:creationId xmlns:a16="http://schemas.microsoft.com/office/drawing/2014/main" id="{2C7DC4D3-05AC-4581-B79D-2CF1356D8C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9496" y="7010400"/>
                        <a:ext cx="6270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a:extLst>
              <a:ext uri="{FF2B5EF4-FFF2-40B4-BE49-F238E27FC236}">
                <a16:creationId xmlns:a16="http://schemas.microsoft.com/office/drawing/2014/main" id="{7DE7A5E8-0E68-4C79-9676-E53E9D3C41E7}"/>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6387" name="Text Box 15">
            <a:extLst>
              <a:ext uri="{FF2B5EF4-FFF2-40B4-BE49-F238E27FC236}">
                <a16:creationId xmlns:a16="http://schemas.microsoft.com/office/drawing/2014/main" id="{16821498-5286-408C-816E-5EC14044423E}"/>
              </a:ext>
            </a:extLst>
          </p:cNvPr>
          <p:cNvSpPr txBox="1">
            <a:spLocks noChangeArrowheads="1"/>
          </p:cNvSpPr>
          <p:nvPr/>
        </p:nvSpPr>
        <p:spPr bwMode="auto">
          <a:xfrm>
            <a:off x="371475" y="2284413"/>
            <a:ext cx="5187950" cy="544149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ebdings" panose="05030102010509060703" pitchFamily="18" charset="2"/>
              <a:buNone/>
            </a:pPr>
            <a:endParaRPr lang="es-ES_tradnl" altLang="en-US" sz="1800" b="1" dirty="0">
              <a:solidFill>
                <a:schemeClr val="bg1"/>
              </a:solidFill>
            </a:endParaRPr>
          </a:p>
          <a:p>
            <a:pPr lvl="1">
              <a:spcBef>
                <a:spcPct val="20000"/>
              </a:spcBef>
              <a:buFont typeface="Wingdings" panose="05000000000000000000" pitchFamily="2" charset="2"/>
              <a:buChar char="Ø"/>
            </a:pPr>
            <a:r>
              <a:rPr lang="es-ES_tradnl" altLang="en-US" sz="1600" b="1" dirty="0"/>
              <a:t>Tener un director seleccionado por la mayoría.</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Ejercer por lo menos un año, cuando sea posible.</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Ser pagados su paga regular.</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Recibir capacitación sobre los principios de accidentes e investigaciones para usarla en la evaluación de esos eventos.</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Recibir capacitación en la identificación de riesgos.</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Ser provistos de las minutas de las reuniones.</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Representar las principales actividades de la empresa.</a:t>
            </a:r>
          </a:p>
        </p:txBody>
      </p:sp>
      <p:graphicFrame>
        <p:nvGraphicFramePr>
          <p:cNvPr id="16390" name="Object 41">
            <a:extLst>
              <a:ext uri="{FF2B5EF4-FFF2-40B4-BE49-F238E27FC236}">
                <a16:creationId xmlns:a16="http://schemas.microsoft.com/office/drawing/2014/main" id="{86FE2676-1A66-4531-BBA3-B8BA2A8E7D1B}"/>
              </a:ext>
            </a:extLst>
          </p:cNvPr>
          <p:cNvGraphicFramePr>
            <a:graphicFrameLocks noChangeAspect="1"/>
          </p:cNvGraphicFramePr>
          <p:nvPr/>
        </p:nvGraphicFramePr>
        <p:xfrm>
          <a:off x="5486400" y="2514600"/>
          <a:ext cx="1028700" cy="603250"/>
        </p:xfrm>
        <a:graphic>
          <a:graphicData uri="http://schemas.openxmlformats.org/presentationml/2006/ole">
            <mc:AlternateContent xmlns:mc="http://schemas.openxmlformats.org/markup-compatibility/2006">
              <mc:Choice xmlns:v="urn:schemas-microsoft-com:vml" Requires="v">
                <p:oleObj spid="_x0000_s16505" name="Clip" r:id="rId3" imgW="1831818" imgH="1072836" progId="MS_ClipArt_Gallery.2">
                  <p:embed/>
                </p:oleObj>
              </mc:Choice>
              <mc:Fallback>
                <p:oleObj name="Clip" r:id="rId3" imgW="1831818" imgH="1072836" progId="MS_ClipArt_Gallery.2">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14600"/>
                        <a:ext cx="10287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42">
            <a:extLst>
              <a:ext uri="{FF2B5EF4-FFF2-40B4-BE49-F238E27FC236}">
                <a16:creationId xmlns:a16="http://schemas.microsoft.com/office/drawing/2014/main" id="{36646A95-0F72-4942-A19C-928D3B51DB49}"/>
              </a:ext>
            </a:extLst>
          </p:cNvPr>
          <p:cNvGraphicFramePr>
            <a:graphicFrameLocks noChangeAspect="1"/>
          </p:cNvGraphicFramePr>
          <p:nvPr>
            <p:extLst>
              <p:ext uri="{D42A27DB-BD31-4B8C-83A1-F6EECF244321}">
                <p14:modId xmlns:p14="http://schemas.microsoft.com/office/powerpoint/2010/main" val="1625610673"/>
              </p:ext>
            </p:extLst>
          </p:nvPr>
        </p:nvGraphicFramePr>
        <p:xfrm>
          <a:off x="5720433" y="4639469"/>
          <a:ext cx="746125" cy="849312"/>
        </p:xfrm>
        <a:graphic>
          <a:graphicData uri="http://schemas.openxmlformats.org/presentationml/2006/ole">
            <mc:AlternateContent xmlns:mc="http://schemas.openxmlformats.org/markup-compatibility/2006">
              <mc:Choice xmlns:v="urn:schemas-microsoft-com:vml" Requires="v">
                <p:oleObj spid="_x0000_s16506" name="Clip" r:id="rId5" imgW="1408176" imgH="1602943" progId="MS_ClipArt_Gallery.2">
                  <p:embed/>
                </p:oleObj>
              </mc:Choice>
              <mc:Fallback>
                <p:oleObj name="Clip" r:id="rId5" imgW="1408176" imgH="1602943" progId="MS_ClipArt_Gallery.2">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433" y="4639469"/>
                        <a:ext cx="746125"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2" name="Object 43">
            <a:extLst>
              <a:ext uri="{FF2B5EF4-FFF2-40B4-BE49-F238E27FC236}">
                <a16:creationId xmlns:a16="http://schemas.microsoft.com/office/drawing/2014/main" id="{2C7DC4D3-05AC-4581-B79D-2CF1356D8CA4}"/>
              </a:ext>
            </a:extLst>
          </p:cNvPr>
          <p:cNvGraphicFramePr>
            <a:graphicFrameLocks noChangeAspect="1"/>
          </p:cNvGraphicFramePr>
          <p:nvPr>
            <p:extLst>
              <p:ext uri="{D42A27DB-BD31-4B8C-83A1-F6EECF244321}">
                <p14:modId xmlns:p14="http://schemas.microsoft.com/office/powerpoint/2010/main" val="593445169"/>
              </p:ext>
            </p:extLst>
          </p:nvPr>
        </p:nvGraphicFramePr>
        <p:xfrm>
          <a:off x="5839496" y="7010400"/>
          <a:ext cx="627062" cy="841375"/>
        </p:xfrm>
        <a:graphic>
          <a:graphicData uri="http://schemas.openxmlformats.org/presentationml/2006/ole">
            <mc:AlternateContent xmlns:mc="http://schemas.openxmlformats.org/markup-compatibility/2006">
              <mc:Choice xmlns:v="urn:schemas-microsoft-com:vml" Requires="v">
                <p:oleObj spid="_x0000_s16507" name="Clip" r:id="rId7" imgW="638175" imgH="430530" progId="MS_ClipArt_Gallery.2">
                  <p:embed/>
                </p:oleObj>
              </mc:Choice>
              <mc:Fallback>
                <p:oleObj name="Clip" r:id="rId7" imgW="638175" imgH="430530" progId="MS_ClipArt_Gallery.2">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9496" y="7010400"/>
                        <a:ext cx="6270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6">
            <a:extLst>
              <a:ext uri="{FF2B5EF4-FFF2-40B4-BE49-F238E27FC236}">
                <a16:creationId xmlns:a16="http://schemas.microsoft.com/office/drawing/2014/main" id="{980A5FD1-B811-4F46-80A4-57B9F90B7713}"/>
              </a:ext>
            </a:extLst>
          </p:cNvPr>
          <p:cNvSpPr txBox="1">
            <a:spLocks noChangeArrowheads="1"/>
          </p:cNvSpPr>
          <p:nvPr/>
        </p:nvSpPr>
        <p:spPr bwMode="auto">
          <a:xfrm>
            <a:off x="552450" y="1524000"/>
            <a:ext cx="502920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ebdings" panose="05030102010509060703" pitchFamily="18" charset="2"/>
              <a:buNone/>
            </a:pPr>
            <a:r>
              <a:rPr lang="es-ES_tradnl" altLang="en-US" sz="1800" b="1" dirty="0"/>
              <a:t>Los miembros del comité de seguridad deben:</a:t>
            </a:r>
            <a:endParaRPr lang="en-US" altLang="en-US" sz="1800" b="1" dirty="0"/>
          </a:p>
        </p:txBody>
      </p:sp>
      <p:sp>
        <p:nvSpPr>
          <p:cNvPr id="18" name="Text Box 688">
            <a:extLst>
              <a:ext uri="{FF2B5EF4-FFF2-40B4-BE49-F238E27FC236}">
                <a16:creationId xmlns:a16="http://schemas.microsoft.com/office/drawing/2014/main" id="{D7E3EA03-B6F6-4D94-9684-6244250DD252}"/>
              </a:ext>
            </a:extLst>
          </p:cNvPr>
          <p:cNvSpPr txBox="1">
            <a:spLocks noChangeArrowheads="1"/>
          </p:cNvSpPr>
          <p:nvPr/>
        </p:nvSpPr>
        <p:spPr bwMode="auto">
          <a:xfrm>
            <a:off x="314324" y="542925"/>
            <a:ext cx="4095573" cy="52322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err="1"/>
              <a:t>Comité</a:t>
            </a:r>
            <a:r>
              <a:rPr lang="en-US" altLang="en-US" sz="2800" b="1" dirty="0"/>
              <a:t> de Seguridad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3">
            <a:extLst>
              <a:ext uri="{FF2B5EF4-FFF2-40B4-BE49-F238E27FC236}">
                <a16:creationId xmlns:a16="http://schemas.microsoft.com/office/drawing/2014/main" id="{7076A922-8387-4AD8-9182-3719ED529B6B}"/>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7412" name="Text Box 4">
            <a:extLst>
              <a:ext uri="{FF2B5EF4-FFF2-40B4-BE49-F238E27FC236}">
                <a16:creationId xmlns:a16="http://schemas.microsoft.com/office/drawing/2014/main" id="{51B749C4-F7A4-4316-84BE-B3F3A3966B25}"/>
              </a:ext>
            </a:extLst>
          </p:cNvPr>
          <p:cNvSpPr txBox="1">
            <a:spLocks noChangeArrowheads="1"/>
          </p:cNvSpPr>
          <p:nvPr/>
        </p:nvSpPr>
        <p:spPr bwMode="auto">
          <a:xfrm>
            <a:off x="257175" y="3148013"/>
            <a:ext cx="5054600" cy="43273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lvl="1">
              <a:spcBef>
                <a:spcPct val="20000"/>
              </a:spcBef>
              <a:buFont typeface="Wingdings" panose="05000000000000000000" pitchFamily="2" charset="2"/>
              <a:buChar char="Ø"/>
            </a:pPr>
            <a:r>
              <a:rPr lang="en-US" altLang="en-US" sz="1600" b="1" dirty="0"/>
              <a:t>Have a system that allows employees an opportunity to report hazards and safety and health related suggestions.</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Establish procedures for reviewing inspection reports and for making recommendations to management. </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Evaluate all accident and incident investigations and make recommendations for ways to prevent similar events from occurring.</a:t>
            </a:r>
          </a:p>
          <a:p>
            <a:pPr lvl="1">
              <a:spcBef>
                <a:spcPct val="20000"/>
              </a:spcBef>
              <a:buFont typeface="Wingdings" panose="05000000000000000000" pitchFamily="2" charset="2"/>
              <a:buChar char="Ø"/>
            </a:pPr>
            <a:endParaRPr lang="en-US" altLang="en-US" sz="1600" b="1" dirty="0"/>
          </a:p>
          <a:p>
            <a:pPr lvl="1">
              <a:spcBef>
                <a:spcPct val="20000"/>
              </a:spcBef>
              <a:buFont typeface="Wingdings" panose="05000000000000000000" pitchFamily="2" charset="2"/>
              <a:buChar char="Ø"/>
            </a:pPr>
            <a:r>
              <a:rPr lang="en-US" altLang="en-US" sz="1600" b="1" dirty="0"/>
              <a:t>Evaluate management’s accountability system for safety and health, and recommend improvements.</a:t>
            </a:r>
            <a:endParaRPr lang="en-US" altLang="en-US" b="1" dirty="0"/>
          </a:p>
        </p:txBody>
      </p:sp>
      <p:sp>
        <p:nvSpPr>
          <p:cNvPr id="17413" name="Text Box 6">
            <a:extLst>
              <a:ext uri="{FF2B5EF4-FFF2-40B4-BE49-F238E27FC236}">
                <a16:creationId xmlns:a16="http://schemas.microsoft.com/office/drawing/2014/main" id="{49A162EF-F4CB-49CB-8D31-177E60FB15B2}"/>
              </a:ext>
            </a:extLst>
          </p:cNvPr>
          <p:cNvSpPr txBox="1">
            <a:spLocks noChangeArrowheads="1"/>
          </p:cNvSpPr>
          <p:nvPr/>
        </p:nvSpPr>
        <p:spPr bwMode="auto">
          <a:xfrm>
            <a:off x="552450" y="1504950"/>
            <a:ext cx="5029200" cy="646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dirty="0"/>
              <a:t>Build an effective safety committee with the following activities</a:t>
            </a:r>
            <a:endParaRPr lang="en-US" altLang="en-US" sz="1800" b="1" dirty="0">
              <a:solidFill>
                <a:schemeClr val="bg1"/>
              </a:solidFill>
            </a:endParaRPr>
          </a:p>
        </p:txBody>
      </p:sp>
      <p:graphicFrame>
        <p:nvGraphicFramePr>
          <p:cNvPr id="17414" name="Object 7">
            <a:extLst>
              <a:ext uri="{FF2B5EF4-FFF2-40B4-BE49-F238E27FC236}">
                <a16:creationId xmlns:a16="http://schemas.microsoft.com/office/drawing/2014/main" id="{32200958-C063-45E2-8087-56B81A3FB07D}"/>
              </a:ext>
            </a:extLst>
          </p:cNvPr>
          <p:cNvGraphicFramePr>
            <a:graphicFrameLocks noChangeAspect="1"/>
          </p:cNvGraphicFramePr>
          <p:nvPr/>
        </p:nvGraphicFramePr>
        <p:xfrm>
          <a:off x="4800600" y="7848600"/>
          <a:ext cx="1762125" cy="804863"/>
        </p:xfrm>
        <a:graphic>
          <a:graphicData uri="http://schemas.openxmlformats.org/presentationml/2006/ole">
            <mc:AlternateContent xmlns:mc="http://schemas.openxmlformats.org/markup-compatibility/2006">
              <mc:Choice xmlns:v="urn:schemas-microsoft-com:vml" Requires="v">
                <p:oleObj spid="_x0000_s17572" name="Clip" r:id="rId3" imgW="1910080" imgH="873125" progId="MS_ClipArt_Gallery.2">
                  <p:embed/>
                </p:oleObj>
              </mc:Choice>
              <mc:Fallback>
                <p:oleObj name="Clip" r:id="rId3" imgW="1910080" imgH="873125"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7848600"/>
                        <a:ext cx="1762125"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5" name="Group 8">
            <a:extLst>
              <a:ext uri="{FF2B5EF4-FFF2-40B4-BE49-F238E27FC236}">
                <a16:creationId xmlns:a16="http://schemas.microsoft.com/office/drawing/2014/main" id="{7D56DC98-6771-48F6-A3D6-8177AA70D0BC}"/>
              </a:ext>
            </a:extLst>
          </p:cNvPr>
          <p:cNvGrpSpPr>
            <a:grpSpLocks/>
          </p:cNvGrpSpPr>
          <p:nvPr/>
        </p:nvGrpSpPr>
        <p:grpSpPr bwMode="auto">
          <a:xfrm>
            <a:off x="4876800" y="4953000"/>
            <a:ext cx="1582738" cy="1390650"/>
            <a:chOff x="1363" y="3020"/>
            <a:chExt cx="1518" cy="1463"/>
          </a:xfrm>
        </p:grpSpPr>
        <p:sp>
          <p:nvSpPr>
            <p:cNvPr id="17482" name="Freeform 9">
              <a:extLst>
                <a:ext uri="{FF2B5EF4-FFF2-40B4-BE49-F238E27FC236}">
                  <a16:creationId xmlns:a16="http://schemas.microsoft.com/office/drawing/2014/main" id="{255D1268-D944-4C55-A115-EE091AAA3E5E}"/>
                </a:ext>
              </a:extLst>
            </p:cNvPr>
            <p:cNvSpPr>
              <a:spLocks/>
            </p:cNvSpPr>
            <p:nvPr/>
          </p:nvSpPr>
          <p:spPr bwMode="auto">
            <a:xfrm>
              <a:off x="1493" y="3132"/>
              <a:ext cx="669" cy="693"/>
            </a:xfrm>
            <a:custGeom>
              <a:avLst/>
              <a:gdLst>
                <a:gd name="T0" fmla="*/ 1 w 1338"/>
                <a:gd name="T1" fmla="*/ 1 h 1386"/>
                <a:gd name="T2" fmla="*/ 0 w 1338"/>
                <a:gd name="T3" fmla="*/ 0 h 1386"/>
                <a:gd name="T4" fmla="*/ 1 w 1338"/>
                <a:gd name="T5" fmla="*/ 1 h 1386"/>
                <a:gd name="T6" fmla="*/ 1 w 1338"/>
                <a:gd name="T7" fmla="*/ 1 h 1386"/>
                <a:gd name="T8" fmla="*/ 1 w 1338"/>
                <a:gd name="T9" fmla="*/ 1 h 1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1386">
                  <a:moveTo>
                    <a:pt x="1303" y="585"/>
                  </a:moveTo>
                  <a:lnTo>
                    <a:pt x="0" y="0"/>
                  </a:lnTo>
                  <a:lnTo>
                    <a:pt x="341" y="1386"/>
                  </a:lnTo>
                  <a:lnTo>
                    <a:pt x="1338" y="854"/>
                  </a:lnTo>
                  <a:lnTo>
                    <a:pt x="1303" y="585"/>
                  </a:lnTo>
                  <a:close/>
                </a:path>
              </a:pathLst>
            </a:custGeom>
            <a:solidFill>
              <a:srgbClr val="B2D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3" name="Freeform 10">
              <a:extLst>
                <a:ext uri="{FF2B5EF4-FFF2-40B4-BE49-F238E27FC236}">
                  <a16:creationId xmlns:a16="http://schemas.microsoft.com/office/drawing/2014/main" id="{E4E08234-B1C2-419F-BE72-405DBBBE803A}"/>
                </a:ext>
              </a:extLst>
            </p:cNvPr>
            <p:cNvSpPr>
              <a:spLocks/>
            </p:cNvSpPr>
            <p:nvPr/>
          </p:nvSpPr>
          <p:spPr bwMode="auto">
            <a:xfrm>
              <a:off x="1494" y="3136"/>
              <a:ext cx="666" cy="685"/>
            </a:xfrm>
            <a:custGeom>
              <a:avLst/>
              <a:gdLst>
                <a:gd name="T0" fmla="*/ 1 w 1332"/>
                <a:gd name="T1" fmla="*/ 1 h 1370"/>
                <a:gd name="T2" fmla="*/ 0 w 1332"/>
                <a:gd name="T3" fmla="*/ 0 h 1370"/>
                <a:gd name="T4" fmla="*/ 1 w 1332"/>
                <a:gd name="T5" fmla="*/ 1 h 1370"/>
                <a:gd name="T6" fmla="*/ 1 w 1332"/>
                <a:gd name="T7" fmla="*/ 1 h 1370"/>
                <a:gd name="T8" fmla="*/ 1 w 1332"/>
                <a:gd name="T9" fmla="*/ 1 h 1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2" h="1370">
                  <a:moveTo>
                    <a:pt x="1299" y="581"/>
                  </a:moveTo>
                  <a:lnTo>
                    <a:pt x="0" y="0"/>
                  </a:lnTo>
                  <a:lnTo>
                    <a:pt x="339" y="1370"/>
                  </a:lnTo>
                  <a:lnTo>
                    <a:pt x="1332" y="842"/>
                  </a:lnTo>
                  <a:lnTo>
                    <a:pt x="1299" y="581"/>
                  </a:lnTo>
                  <a:close/>
                </a:path>
              </a:pathLst>
            </a:custGeom>
            <a:solidFill>
              <a:srgbClr val="B5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4" name="Freeform 11">
              <a:extLst>
                <a:ext uri="{FF2B5EF4-FFF2-40B4-BE49-F238E27FC236}">
                  <a16:creationId xmlns:a16="http://schemas.microsoft.com/office/drawing/2014/main" id="{21B9D512-B5D1-4420-9B9B-BDAD26B38244}"/>
                </a:ext>
              </a:extLst>
            </p:cNvPr>
            <p:cNvSpPr>
              <a:spLocks/>
            </p:cNvSpPr>
            <p:nvPr/>
          </p:nvSpPr>
          <p:spPr bwMode="auto">
            <a:xfrm>
              <a:off x="1495" y="3140"/>
              <a:ext cx="663" cy="677"/>
            </a:xfrm>
            <a:custGeom>
              <a:avLst/>
              <a:gdLst>
                <a:gd name="T0" fmla="*/ 1 w 1326"/>
                <a:gd name="T1" fmla="*/ 1 h 1354"/>
                <a:gd name="T2" fmla="*/ 0 w 1326"/>
                <a:gd name="T3" fmla="*/ 0 h 1354"/>
                <a:gd name="T4" fmla="*/ 1 w 1326"/>
                <a:gd name="T5" fmla="*/ 1 h 1354"/>
                <a:gd name="T6" fmla="*/ 1 w 1326"/>
                <a:gd name="T7" fmla="*/ 1 h 1354"/>
                <a:gd name="T8" fmla="*/ 1 w 1326"/>
                <a:gd name="T9" fmla="*/ 1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6" h="1354">
                  <a:moveTo>
                    <a:pt x="1295" y="577"/>
                  </a:moveTo>
                  <a:lnTo>
                    <a:pt x="0" y="0"/>
                  </a:lnTo>
                  <a:lnTo>
                    <a:pt x="335" y="1354"/>
                  </a:lnTo>
                  <a:lnTo>
                    <a:pt x="1326" y="832"/>
                  </a:lnTo>
                  <a:lnTo>
                    <a:pt x="1295" y="577"/>
                  </a:lnTo>
                  <a:close/>
                </a:path>
              </a:pathLst>
            </a:custGeom>
            <a:solidFill>
              <a:srgbClr val="B7D3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5" name="Freeform 12">
              <a:extLst>
                <a:ext uri="{FF2B5EF4-FFF2-40B4-BE49-F238E27FC236}">
                  <a16:creationId xmlns:a16="http://schemas.microsoft.com/office/drawing/2014/main" id="{D6C9D010-DA17-43EE-944C-DE53AF8335BB}"/>
                </a:ext>
              </a:extLst>
            </p:cNvPr>
            <p:cNvSpPr>
              <a:spLocks/>
            </p:cNvSpPr>
            <p:nvPr/>
          </p:nvSpPr>
          <p:spPr bwMode="auto">
            <a:xfrm>
              <a:off x="1496" y="3144"/>
              <a:ext cx="660" cy="668"/>
            </a:xfrm>
            <a:custGeom>
              <a:avLst/>
              <a:gdLst>
                <a:gd name="T0" fmla="*/ 0 w 1321"/>
                <a:gd name="T1" fmla="*/ 0 h 1337"/>
                <a:gd name="T2" fmla="*/ 0 w 1321"/>
                <a:gd name="T3" fmla="*/ 0 h 1337"/>
                <a:gd name="T4" fmla="*/ 0 w 1321"/>
                <a:gd name="T5" fmla="*/ 0 h 1337"/>
                <a:gd name="T6" fmla="*/ 0 w 1321"/>
                <a:gd name="T7" fmla="*/ 0 h 1337"/>
                <a:gd name="T8" fmla="*/ 0 w 1321"/>
                <a:gd name="T9" fmla="*/ 0 h 1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 h="1337">
                  <a:moveTo>
                    <a:pt x="1291" y="574"/>
                  </a:moveTo>
                  <a:lnTo>
                    <a:pt x="0" y="0"/>
                  </a:lnTo>
                  <a:lnTo>
                    <a:pt x="333" y="1337"/>
                  </a:lnTo>
                  <a:lnTo>
                    <a:pt x="1321" y="823"/>
                  </a:lnTo>
                  <a:lnTo>
                    <a:pt x="1291" y="574"/>
                  </a:lnTo>
                  <a:close/>
                </a:path>
              </a:pathLst>
            </a:custGeom>
            <a:solidFill>
              <a:srgbClr val="BCD8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6" name="Freeform 13">
              <a:extLst>
                <a:ext uri="{FF2B5EF4-FFF2-40B4-BE49-F238E27FC236}">
                  <a16:creationId xmlns:a16="http://schemas.microsoft.com/office/drawing/2014/main" id="{812CEB12-FC72-415E-B062-67E2351E11F4}"/>
                </a:ext>
              </a:extLst>
            </p:cNvPr>
            <p:cNvSpPr>
              <a:spLocks/>
            </p:cNvSpPr>
            <p:nvPr/>
          </p:nvSpPr>
          <p:spPr bwMode="auto">
            <a:xfrm>
              <a:off x="1498" y="3148"/>
              <a:ext cx="656" cy="660"/>
            </a:xfrm>
            <a:custGeom>
              <a:avLst/>
              <a:gdLst>
                <a:gd name="T0" fmla="*/ 0 w 1313"/>
                <a:gd name="T1" fmla="*/ 0 h 1321"/>
                <a:gd name="T2" fmla="*/ 0 w 1313"/>
                <a:gd name="T3" fmla="*/ 0 h 1321"/>
                <a:gd name="T4" fmla="*/ 0 w 1313"/>
                <a:gd name="T5" fmla="*/ 0 h 1321"/>
                <a:gd name="T6" fmla="*/ 0 w 1313"/>
                <a:gd name="T7" fmla="*/ 0 h 1321"/>
                <a:gd name="T8" fmla="*/ 0 w 1313"/>
                <a:gd name="T9" fmla="*/ 0 h 1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3" h="1321">
                  <a:moveTo>
                    <a:pt x="1285" y="569"/>
                  </a:moveTo>
                  <a:lnTo>
                    <a:pt x="0" y="0"/>
                  </a:lnTo>
                  <a:lnTo>
                    <a:pt x="329" y="1321"/>
                  </a:lnTo>
                  <a:lnTo>
                    <a:pt x="1313" y="811"/>
                  </a:lnTo>
                  <a:lnTo>
                    <a:pt x="1285" y="569"/>
                  </a:lnTo>
                  <a:close/>
                </a:path>
              </a:pathLst>
            </a:custGeom>
            <a:solidFill>
              <a:srgbClr val="BF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7" name="Freeform 14">
              <a:extLst>
                <a:ext uri="{FF2B5EF4-FFF2-40B4-BE49-F238E27FC236}">
                  <a16:creationId xmlns:a16="http://schemas.microsoft.com/office/drawing/2014/main" id="{FE854BC9-61F0-4E16-AAC6-40FDE798312E}"/>
                </a:ext>
              </a:extLst>
            </p:cNvPr>
            <p:cNvSpPr>
              <a:spLocks/>
            </p:cNvSpPr>
            <p:nvPr/>
          </p:nvSpPr>
          <p:spPr bwMode="auto">
            <a:xfrm>
              <a:off x="1499" y="3152"/>
              <a:ext cx="652" cy="652"/>
            </a:xfrm>
            <a:custGeom>
              <a:avLst/>
              <a:gdLst>
                <a:gd name="T0" fmla="*/ 0 w 1305"/>
                <a:gd name="T1" fmla="*/ 0 h 1305"/>
                <a:gd name="T2" fmla="*/ 0 w 1305"/>
                <a:gd name="T3" fmla="*/ 0 h 1305"/>
                <a:gd name="T4" fmla="*/ 0 w 1305"/>
                <a:gd name="T5" fmla="*/ 0 h 1305"/>
                <a:gd name="T6" fmla="*/ 0 w 1305"/>
                <a:gd name="T7" fmla="*/ 0 h 1305"/>
                <a:gd name="T8" fmla="*/ 0 w 1305"/>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5" h="1305">
                  <a:moveTo>
                    <a:pt x="1281" y="565"/>
                  </a:moveTo>
                  <a:lnTo>
                    <a:pt x="0" y="0"/>
                  </a:lnTo>
                  <a:lnTo>
                    <a:pt x="325" y="1305"/>
                  </a:lnTo>
                  <a:lnTo>
                    <a:pt x="1305" y="801"/>
                  </a:lnTo>
                  <a:lnTo>
                    <a:pt x="1281" y="565"/>
                  </a:lnTo>
                  <a:close/>
                </a:path>
              </a:pathLst>
            </a:custGeom>
            <a:solidFill>
              <a:srgbClr val="C1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8" name="Freeform 15">
              <a:extLst>
                <a:ext uri="{FF2B5EF4-FFF2-40B4-BE49-F238E27FC236}">
                  <a16:creationId xmlns:a16="http://schemas.microsoft.com/office/drawing/2014/main" id="{5BD5DECF-5007-4A1F-BB91-4C6A93C0F15D}"/>
                </a:ext>
              </a:extLst>
            </p:cNvPr>
            <p:cNvSpPr>
              <a:spLocks/>
            </p:cNvSpPr>
            <p:nvPr/>
          </p:nvSpPr>
          <p:spPr bwMode="auto">
            <a:xfrm>
              <a:off x="1500" y="3156"/>
              <a:ext cx="649" cy="644"/>
            </a:xfrm>
            <a:custGeom>
              <a:avLst/>
              <a:gdLst>
                <a:gd name="T0" fmla="*/ 0 w 1299"/>
                <a:gd name="T1" fmla="*/ 0 h 1289"/>
                <a:gd name="T2" fmla="*/ 0 w 1299"/>
                <a:gd name="T3" fmla="*/ 0 h 1289"/>
                <a:gd name="T4" fmla="*/ 0 w 1299"/>
                <a:gd name="T5" fmla="*/ 0 h 1289"/>
                <a:gd name="T6" fmla="*/ 0 w 1299"/>
                <a:gd name="T7" fmla="*/ 0 h 1289"/>
                <a:gd name="T8" fmla="*/ 0 w 1299"/>
                <a:gd name="T9" fmla="*/ 0 h 1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9" h="1289">
                  <a:moveTo>
                    <a:pt x="1277" y="561"/>
                  </a:moveTo>
                  <a:lnTo>
                    <a:pt x="0" y="0"/>
                  </a:lnTo>
                  <a:lnTo>
                    <a:pt x="323" y="1289"/>
                  </a:lnTo>
                  <a:lnTo>
                    <a:pt x="1299" y="789"/>
                  </a:lnTo>
                  <a:lnTo>
                    <a:pt x="1277" y="561"/>
                  </a:lnTo>
                  <a:close/>
                </a:path>
              </a:pathLst>
            </a:custGeom>
            <a:solidFill>
              <a:srgbClr val="C4DB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9" name="Freeform 16">
              <a:extLst>
                <a:ext uri="{FF2B5EF4-FFF2-40B4-BE49-F238E27FC236}">
                  <a16:creationId xmlns:a16="http://schemas.microsoft.com/office/drawing/2014/main" id="{C5F46A09-798F-4135-8074-1F202F519987}"/>
                </a:ext>
              </a:extLst>
            </p:cNvPr>
            <p:cNvSpPr>
              <a:spLocks/>
            </p:cNvSpPr>
            <p:nvPr/>
          </p:nvSpPr>
          <p:spPr bwMode="auto">
            <a:xfrm>
              <a:off x="1502" y="3161"/>
              <a:ext cx="645" cy="635"/>
            </a:xfrm>
            <a:custGeom>
              <a:avLst/>
              <a:gdLst>
                <a:gd name="T0" fmla="*/ 0 w 1291"/>
                <a:gd name="T1" fmla="*/ 0 h 1271"/>
                <a:gd name="T2" fmla="*/ 0 w 1291"/>
                <a:gd name="T3" fmla="*/ 0 h 1271"/>
                <a:gd name="T4" fmla="*/ 0 w 1291"/>
                <a:gd name="T5" fmla="*/ 0 h 1271"/>
                <a:gd name="T6" fmla="*/ 0 w 1291"/>
                <a:gd name="T7" fmla="*/ 0 h 1271"/>
                <a:gd name="T8" fmla="*/ 0 w 1291"/>
                <a:gd name="T9" fmla="*/ 0 h 1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271">
                  <a:moveTo>
                    <a:pt x="1271" y="557"/>
                  </a:moveTo>
                  <a:lnTo>
                    <a:pt x="0" y="0"/>
                  </a:lnTo>
                  <a:lnTo>
                    <a:pt x="317" y="1271"/>
                  </a:lnTo>
                  <a:lnTo>
                    <a:pt x="1291" y="777"/>
                  </a:lnTo>
                  <a:lnTo>
                    <a:pt x="1271" y="557"/>
                  </a:lnTo>
                  <a:close/>
                </a:path>
              </a:pathLst>
            </a:custGeom>
            <a:solidFill>
              <a:srgbClr val="C6D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0" name="Freeform 17">
              <a:extLst>
                <a:ext uri="{FF2B5EF4-FFF2-40B4-BE49-F238E27FC236}">
                  <a16:creationId xmlns:a16="http://schemas.microsoft.com/office/drawing/2014/main" id="{56928E21-D672-46B2-90E1-682758328681}"/>
                </a:ext>
              </a:extLst>
            </p:cNvPr>
            <p:cNvSpPr>
              <a:spLocks/>
            </p:cNvSpPr>
            <p:nvPr/>
          </p:nvSpPr>
          <p:spPr bwMode="auto">
            <a:xfrm>
              <a:off x="1503" y="3165"/>
              <a:ext cx="642" cy="627"/>
            </a:xfrm>
            <a:custGeom>
              <a:avLst/>
              <a:gdLst>
                <a:gd name="T0" fmla="*/ 0 w 1285"/>
                <a:gd name="T1" fmla="*/ 0 h 1255"/>
                <a:gd name="T2" fmla="*/ 0 w 1285"/>
                <a:gd name="T3" fmla="*/ 0 h 1255"/>
                <a:gd name="T4" fmla="*/ 0 w 1285"/>
                <a:gd name="T5" fmla="*/ 0 h 1255"/>
                <a:gd name="T6" fmla="*/ 0 w 1285"/>
                <a:gd name="T7" fmla="*/ 0 h 1255"/>
                <a:gd name="T8" fmla="*/ 0 w 1285"/>
                <a:gd name="T9" fmla="*/ 0 h 1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5" h="1255">
                  <a:moveTo>
                    <a:pt x="1267" y="553"/>
                  </a:moveTo>
                  <a:lnTo>
                    <a:pt x="0" y="0"/>
                  </a:lnTo>
                  <a:lnTo>
                    <a:pt x="315" y="1255"/>
                  </a:lnTo>
                  <a:lnTo>
                    <a:pt x="1285" y="766"/>
                  </a:lnTo>
                  <a:lnTo>
                    <a:pt x="1267" y="553"/>
                  </a:lnTo>
                  <a:close/>
                </a:path>
              </a:pathLst>
            </a:custGeom>
            <a:solidFill>
              <a:srgbClr val="C9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1" name="Freeform 18">
              <a:extLst>
                <a:ext uri="{FF2B5EF4-FFF2-40B4-BE49-F238E27FC236}">
                  <a16:creationId xmlns:a16="http://schemas.microsoft.com/office/drawing/2014/main" id="{329C7DC2-4950-40A9-94CB-5D0070DBBA3C}"/>
                </a:ext>
              </a:extLst>
            </p:cNvPr>
            <p:cNvSpPr>
              <a:spLocks/>
            </p:cNvSpPr>
            <p:nvPr/>
          </p:nvSpPr>
          <p:spPr bwMode="auto">
            <a:xfrm>
              <a:off x="1504" y="3169"/>
              <a:ext cx="639" cy="618"/>
            </a:xfrm>
            <a:custGeom>
              <a:avLst/>
              <a:gdLst>
                <a:gd name="T0" fmla="*/ 0 w 1279"/>
                <a:gd name="T1" fmla="*/ 0 h 1237"/>
                <a:gd name="T2" fmla="*/ 0 w 1279"/>
                <a:gd name="T3" fmla="*/ 0 h 1237"/>
                <a:gd name="T4" fmla="*/ 0 w 1279"/>
                <a:gd name="T5" fmla="*/ 0 h 1237"/>
                <a:gd name="T6" fmla="*/ 0 w 1279"/>
                <a:gd name="T7" fmla="*/ 0 h 1237"/>
                <a:gd name="T8" fmla="*/ 0 w 1279"/>
                <a:gd name="T9" fmla="*/ 0 h 1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9" h="1237">
                  <a:moveTo>
                    <a:pt x="1263" y="549"/>
                  </a:moveTo>
                  <a:lnTo>
                    <a:pt x="0" y="0"/>
                  </a:lnTo>
                  <a:lnTo>
                    <a:pt x="313" y="1237"/>
                  </a:lnTo>
                  <a:lnTo>
                    <a:pt x="1279" y="756"/>
                  </a:lnTo>
                  <a:lnTo>
                    <a:pt x="1263" y="549"/>
                  </a:lnTo>
                  <a:close/>
                </a:path>
              </a:pathLst>
            </a:custGeom>
            <a:solidFill>
              <a:srgbClr val="CEE0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2" name="Freeform 19">
              <a:extLst>
                <a:ext uri="{FF2B5EF4-FFF2-40B4-BE49-F238E27FC236}">
                  <a16:creationId xmlns:a16="http://schemas.microsoft.com/office/drawing/2014/main" id="{1AE6522D-9C97-4245-A29A-3FE66DCA2B1D}"/>
                </a:ext>
              </a:extLst>
            </p:cNvPr>
            <p:cNvSpPr>
              <a:spLocks/>
            </p:cNvSpPr>
            <p:nvPr/>
          </p:nvSpPr>
          <p:spPr bwMode="auto">
            <a:xfrm>
              <a:off x="1505" y="3172"/>
              <a:ext cx="636" cy="611"/>
            </a:xfrm>
            <a:custGeom>
              <a:avLst/>
              <a:gdLst>
                <a:gd name="T0" fmla="*/ 0 w 1273"/>
                <a:gd name="T1" fmla="*/ 1 h 1221"/>
                <a:gd name="T2" fmla="*/ 0 w 1273"/>
                <a:gd name="T3" fmla="*/ 0 h 1221"/>
                <a:gd name="T4" fmla="*/ 0 w 1273"/>
                <a:gd name="T5" fmla="*/ 1 h 1221"/>
                <a:gd name="T6" fmla="*/ 0 w 1273"/>
                <a:gd name="T7" fmla="*/ 1 h 1221"/>
                <a:gd name="T8" fmla="*/ 0 w 1273"/>
                <a:gd name="T9" fmla="*/ 1 h 1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3" h="1221">
                  <a:moveTo>
                    <a:pt x="1259" y="545"/>
                  </a:moveTo>
                  <a:lnTo>
                    <a:pt x="0" y="0"/>
                  </a:lnTo>
                  <a:lnTo>
                    <a:pt x="309" y="1221"/>
                  </a:lnTo>
                  <a:lnTo>
                    <a:pt x="1273" y="746"/>
                  </a:lnTo>
                  <a:lnTo>
                    <a:pt x="1259" y="545"/>
                  </a:lnTo>
                  <a:close/>
                </a:path>
              </a:pathLst>
            </a:custGeom>
            <a:solidFill>
              <a:srgbClr val="D1E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3" name="Freeform 20">
              <a:extLst>
                <a:ext uri="{FF2B5EF4-FFF2-40B4-BE49-F238E27FC236}">
                  <a16:creationId xmlns:a16="http://schemas.microsoft.com/office/drawing/2014/main" id="{D841C71C-474D-494A-AF02-42E8D8BC763C}"/>
                </a:ext>
              </a:extLst>
            </p:cNvPr>
            <p:cNvSpPr>
              <a:spLocks/>
            </p:cNvSpPr>
            <p:nvPr/>
          </p:nvSpPr>
          <p:spPr bwMode="auto">
            <a:xfrm>
              <a:off x="1507" y="3176"/>
              <a:ext cx="632" cy="603"/>
            </a:xfrm>
            <a:custGeom>
              <a:avLst/>
              <a:gdLst>
                <a:gd name="T0" fmla="*/ 0 w 1265"/>
                <a:gd name="T1" fmla="*/ 1 h 1206"/>
                <a:gd name="T2" fmla="*/ 0 w 1265"/>
                <a:gd name="T3" fmla="*/ 0 h 1206"/>
                <a:gd name="T4" fmla="*/ 0 w 1265"/>
                <a:gd name="T5" fmla="*/ 1 h 1206"/>
                <a:gd name="T6" fmla="*/ 0 w 1265"/>
                <a:gd name="T7" fmla="*/ 1 h 1206"/>
                <a:gd name="T8" fmla="*/ 0 w 1265"/>
                <a:gd name="T9" fmla="*/ 1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5" h="1206">
                  <a:moveTo>
                    <a:pt x="1253" y="541"/>
                  </a:moveTo>
                  <a:lnTo>
                    <a:pt x="0" y="0"/>
                  </a:lnTo>
                  <a:lnTo>
                    <a:pt x="305" y="1206"/>
                  </a:lnTo>
                  <a:lnTo>
                    <a:pt x="1265" y="734"/>
                  </a:lnTo>
                  <a:lnTo>
                    <a:pt x="1253" y="541"/>
                  </a:lnTo>
                  <a:close/>
                </a:path>
              </a:pathLst>
            </a:custGeom>
            <a:solidFill>
              <a:srgbClr val="D1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4" name="Freeform 21">
              <a:extLst>
                <a:ext uri="{FF2B5EF4-FFF2-40B4-BE49-F238E27FC236}">
                  <a16:creationId xmlns:a16="http://schemas.microsoft.com/office/drawing/2014/main" id="{EBB529A3-A914-49B5-89DB-C1078D26DA3D}"/>
                </a:ext>
              </a:extLst>
            </p:cNvPr>
            <p:cNvSpPr>
              <a:spLocks/>
            </p:cNvSpPr>
            <p:nvPr/>
          </p:nvSpPr>
          <p:spPr bwMode="auto">
            <a:xfrm>
              <a:off x="1508" y="3180"/>
              <a:ext cx="629" cy="595"/>
            </a:xfrm>
            <a:custGeom>
              <a:avLst/>
              <a:gdLst>
                <a:gd name="T0" fmla="*/ 0 w 1259"/>
                <a:gd name="T1" fmla="*/ 1 h 1190"/>
                <a:gd name="T2" fmla="*/ 0 w 1259"/>
                <a:gd name="T3" fmla="*/ 0 h 1190"/>
                <a:gd name="T4" fmla="*/ 0 w 1259"/>
                <a:gd name="T5" fmla="*/ 1 h 1190"/>
                <a:gd name="T6" fmla="*/ 0 w 1259"/>
                <a:gd name="T7" fmla="*/ 1 h 1190"/>
                <a:gd name="T8" fmla="*/ 0 w 1259"/>
                <a:gd name="T9" fmla="*/ 1 h 1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 h="1190">
                  <a:moveTo>
                    <a:pt x="1249" y="537"/>
                  </a:moveTo>
                  <a:lnTo>
                    <a:pt x="0" y="0"/>
                  </a:lnTo>
                  <a:lnTo>
                    <a:pt x="301" y="1190"/>
                  </a:lnTo>
                  <a:lnTo>
                    <a:pt x="1259" y="724"/>
                  </a:lnTo>
                  <a:lnTo>
                    <a:pt x="1249" y="537"/>
                  </a:lnTo>
                  <a:close/>
                </a:path>
              </a:pathLst>
            </a:custGeom>
            <a:solidFill>
              <a:srgbClr val="D6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5" name="Freeform 22">
              <a:extLst>
                <a:ext uri="{FF2B5EF4-FFF2-40B4-BE49-F238E27FC236}">
                  <a16:creationId xmlns:a16="http://schemas.microsoft.com/office/drawing/2014/main" id="{C1299778-63FB-4099-A1B4-5159800170D9}"/>
                </a:ext>
              </a:extLst>
            </p:cNvPr>
            <p:cNvSpPr>
              <a:spLocks/>
            </p:cNvSpPr>
            <p:nvPr/>
          </p:nvSpPr>
          <p:spPr bwMode="auto">
            <a:xfrm>
              <a:off x="1509" y="3184"/>
              <a:ext cx="626" cy="587"/>
            </a:xfrm>
            <a:custGeom>
              <a:avLst/>
              <a:gdLst>
                <a:gd name="T0" fmla="*/ 0 w 1253"/>
                <a:gd name="T1" fmla="*/ 1 h 1174"/>
                <a:gd name="T2" fmla="*/ 0 w 1253"/>
                <a:gd name="T3" fmla="*/ 0 h 1174"/>
                <a:gd name="T4" fmla="*/ 0 w 1253"/>
                <a:gd name="T5" fmla="*/ 1 h 1174"/>
                <a:gd name="T6" fmla="*/ 0 w 1253"/>
                <a:gd name="T7" fmla="*/ 1 h 1174"/>
                <a:gd name="T8" fmla="*/ 0 w 1253"/>
                <a:gd name="T9" fmla="*/ 1 h 1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3" h="1174">
                  <a:moveTo>
                    <a:pt x="1245" y="533"/>
                  </a:moveTo>
                  <a:lnTo>
                    <a:pt x="0" y="0"/>
                  </a:lnTo>
                  <a:lnTo>
                    <a:pt x="299" y="1174"/>
                  </a:lnTo>
                  <a:lnTo>
                    <a:pt x="1253" y="712"/>
                  </a:lnTo>
                  <a:lnTo>
                    <a:pt x="1245" y="533"/>
                  </a:lnTo>
                  <a:close/>
                </a:path>
              </a:pathLst>
            </a:custGeom>
            <a:solidFill>
              <a:srgbClr val="D8E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6" name="Freeform 23">
              <a:extLst>
                <a:ext uri="{FF2B5EF4-FFF2-40B4-BE49-F238E27FC236}">
                  <a16:creationId xmlns:a16="http://schemas.microsoft.com/office/drawing/2014/main" id="{9916775D-8DDC-46B3-AF4C-2D69469FEBDE}"/>
                </a:ext>
              </a:extLst>
            </p:cNvPr>
            <p:cNvSpPr>
              <a:spLocks/>
            </p:cNvSpPr>
            <p:nvPr/>
          </p:nvSpPr>
          <p:spPr bwMode="auto">
            <a:xfrm>
              <a:off x="1511" y="3188"/>
              <a:ext cx="621" cy="579"/>
            </a:xfrm>
            <a:custGeom>
              <a:avLst/>
              <a:gdLst>
                <a:gd name="T0" fmla="*/ 0 w 1243"/>
                <a:gd name="T1" fmla="*/ 1 h 1158"/>
                <a:gd name="T2" fmla="*/ 0 w 1243"/>
                <a:gd name="T3" fmla="*/ 0 h 1158"/>
                <a:gd name="T4" fmla="*/ 0 w 1243"/>
                <a:gd name="T5" fmla="*/ 1 h 1158"/>
                <a:gd name="T6" fmla="*/ 0 w 1243"/>
                <a:gd name="T7" fmla="*/ 1 h 1158"/>
                <a:gd name="T8" fmla="*/ 0 w 1243"/>
                <a:gd name="T9" fmla="*/ 1 h 1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3" h="1158">
                  <a:moveTo>
                    <a:pt x="1239" y="529"/>
                  </a:moveTo>
                  <a:lnTo>
                    <a:pt x="0" y="0"/>
                  </a:lnTo>
                  <a:lnTo>
                    <a:pt x="295" y="1158"/>
                  </a:lnTo>
                  <a:lnTo>
                    <a:pt x="1243" y="702"/>
                  </a:lnTo>
                  <a:lnTo>
                    <a:pt x="1239" y="529"/>
                  </a:lnTo>
                  <a:close/>
                </a:path>
              </a:pathLst>
            </a:custGeom>
            <a:solidFill>
              <a:srgbClr val="DDE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7" name="Freeform 24">
              <a:extLst>
                <a:ext uri="{FF2B5EF4-FFF2-40B4-BE49-F238E27FC236}">
                  <a16:creationId xmlns:a16="http://schemas.microsoft.com/office/drawing/2014/main" id="{BF0E67A0-40C3-49D4-A073-A995470D582C}"/>
                </a:ext>
              </a:extLst>
            </p:cNvPr>
            <p:cNvSpPr>
              <a:spLocks/>
            </p:cNvSpPr>
            <p:nvPr/>
          </p:nvSpPr>
          <p:spPr bwMode="auto">
            <a:xfrm>
              <a:off x="1512" y="3192"/>
              <a:ext cx="619" cy="570"/>
            </a:xfrm>
            <a:custGeom>
              <a:avLst/>
              <a:gdLst>
                <a:gd name="T0" fmla="*/ 1 w 1237"/>
                <a:gd name="T1" fmla="*/ 1 h 1140"/>
                <a:gd name="T2" fmla="*/ 0 w 1237"/>
                <a:gd name="T3" fmla="*/ 0 h 1140"/>
                <a:gd name="T4" fmla="*/ 1 w 1237"/>
                <a:gd name="T5" fmla="*/ 1 h 1140"/>
                <a:gd name="T6" fmla="*/ 1 w 1237"/>
                <a:gd name="T7" fmla="*/ 1 h 1140"/>
                <a:gd name="T8" fmla="*/ 1 w 1237"/>
                <a:gd name="T9" fmla="*/ 1 h 1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1140">
                  <a:moveTo>
                    <a:pt x="1235" y="527"/>
                  </a:moveTo>
                  <a:lnTo>
                    <a:pt x="0" y="0"/>
                  </a:lnTo>
                  <a:lnTo>
                    <a:pt x="291" y="1140"/>
                  </a:lnTo>
                  <a:lnTo>
                    <a:pt x="1237" y="692"/>
                  </a:lnTo>
                  <a:lnTo>
                    <a:pt x="1235" y="527"/>
                  </a:lnTo>
                  <a:close/>
                </a:path>
              </a:pathLst>
            </a:custGeom>
            <a:solidFill>
              <a:srgbClr val="DDE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8" name="Freeform 25">
              <a:extLst>
                <a:ext uri="{FF2B5EF4-FFF2-40B4-BE49-F238E27FC236}">
                  <a16:creationId xmlns:a16="http://schemas.microsoft.com/office/drawing/2014/main" id="{7DB64EEA-D9A4-4485-A25F-4F3E848995F5}"/>
                </a:ext>
              </a:extLst>
            </p:cNvPr>
            <p:cNvSpPr>
              <a:spLocks/>
            </p:cNvSpPr>
            <p:nvPr/>
          </p:nvSpPr>
          <p:spPr bwMode="auto">
            <a:xfrm>
              <a:off x="1513" y="3196"/>
              <a:ext cx="616" cy="562"/>
            </a:xfrm>
            <a:custGeom>
              <a:avLst/>
              <a:gdLst>
                <a:gd name="T0" fmla="*/ 1 w 1231"/>
                <a:gd name="T1" fmla="*/ 1 h 1124"/>
                <a:gd name="T2" fmla="*/ 0 w 1231"/>
                <a:gd name="T3" fmla="*/ 0 h 1124"/>
                <a:gd name="T4" fmla="*/ 1 w 1231"/>
                <a:gd name="T5" fmla="*/ 1 h 1124"/>
                <a:gd name="T6" fmla="*/ 1 w 1231"/>
                <a:gd name="T7" fmla="*/ 1 h 1124"/>
                <a:gd name="T8" fmla="*/ 1 w 1231"/>
                <a:gd name="T9" fmla="*/ 1 h 1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1" h="1124">
                  <a:moveTo>
                    <a:pt x="1231" y="523"/>
                  </a:moveTo>
                  <a:lnTo>
                    <a:pt x="0" y="0"/>
                  </a:lnTo>
                  <a:lnTo>
                    <a:pt x="289" y="1124"/>
                  </a:lnTo>
                  <a:lnTo>
                    <a:pt x="1231" y="680"/>
                  </a:lnTo>
                  <a:lnTo>
                    <a:pt x="1231" y="523"/>
                  </a:lnTo>
                  <a:close/>
                </a:path>
              </a:pathLst>
            </a:custGeom>
            <a:solidFill>
              <a:srgbClr val="E0E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9" name="Freeform 26">
              <a:extLst>
                <a:ext uri="{FF2B5EF4-FFF2-40B4-BE49-F238E27FC236}">
                  <a16:creationId xmlns:a16="http://schemas.microsoft.com/office/drawing/2014/main" id="{876A5ED1-0BF5-4FB5-AC53-4D817BED1308}"/>
                </a:ext>
              </a:extLst>
            </p:cNvPr>
            <p:cNvSpPr>
              <a:spLocks/>
            </p:cNvSpPr>
            <p:nvPr/>
          </p:nvSpPr>
          <p:spPr bwMode="auto">
            <a:xfrm>
              <a:off x="1514" y="3200"/>
              <a:ext cx="614" cy="554"/>
            </a:xfrm>
            <a:custGeom>
              <a:avLst/>
              <a:gdLst>
                <a:gd name="T0" fmla="*/ 1 w 1227"/>
                <a:gd name="T1" fmla="*/ 0 h 1109"/>
                <a:gd name="T2" fmla="*/ 0 w 1227"/>
                <a:gd name="T3" fmla="*/ 0 h 1109"/>
                <a:gd name="T4" fmla="*/ 1 w 1227"/>
                <a:gd name="T5" fmla="*/ 0 h 1109"/>
                <a:gd name="T6" fmla="*/ 1 w 1227"/>
                <a:gd name="T7" fmla="*/ 0 h 1109"/>
                <a:gd name="T8" fmla="*/ 1 w 1227"/>
                <a:gd name="T9" fmla="*/ 0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7" h="1109">
                  <a:moveTo>
                    <a:pt x="1227" y="520"/>
                  </a:moveTo>
                  <a:lnTo>
                    <a:pt x="0" y="0"/>
                  </a:lnTo>
                  <a:lnTo>
                    <a:pt x="285" y="1109"/>
                  </a:lnTo>
                  <a:lnTo>
                    <a:pt x="1225" y="671"/>
                  </a:lnTo>
                  <a:lnTo>
                    <a:pt x="1227" y="520"/>
                  </a:lnTo>
                  <a:close/>
                </a:path>
              </a:pathLst>
            </a:custGeom>
            <a:solidFill>
              <a:srgbClr val="E2E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0" name="Freeform 27">
              <a:extLst>
                <a:ext uri="{FF2B5EF4-FFF2-40B4-BE49-F238E27FC236}">
                  <a16:creationId xmlns:a16="http://schemas.microsoft.com/office/drawing/2014/main" id="{E7A9226B-0006-4316-B530-C0FC8F7CD047}"/>
                </a:ext>
              </a:extLst>
            </p:cNvPr>
            <p:cNvSpPr>
              <a:spLocks/>
            </p:cNvSpPr>
            <p:nvPr/>
          </p:nvSpPr>
          <p:spPr bwMode="auto">
            <a:xfrm>
              <a:off x="1516" y="3204"/>
              <a:ext cx="611" cy="547"/>
            </a:xfrm>
            <a:custGeom>
              <a:avLst/>
              <a:gdLst>
                <a:gd name="T0" fmla="*/ 1 w 1221"/>
                <a:gd name="T1" fmla="*/ 1 h 1093"/>
                <a:gd name="T2" fmla="*/ 0 w 1221"/>
                <a:gd name="T3" fmla="*/ 0 h 1093"/>
                <a:gd name="T4" fmla="*/ 1 w 1221"/>
                <a:gd name="T5" fmla="*/ 1 h 1093"/>
                <a:gd name="T6" fmla="*/ 1 w 1221"/>
                <a:gd name="T7" fmla="*/ 1 h 1093"/>
                <a:gd name="T8" fmla="*/ 1 w 1221"/>
                <a:gd name="T9" fmla="*/ 1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 h="1093">
                  <a:moveTo>
                    <a:pt x="1221" y="516"/>
                  </a:moveTo>
                  <a:lnTo>
                    <a:pt x="0" y="0"/>
                  </a:lnTo>
                  <a:lnTo>
                    <a:pt x="281" y="1093"/>
                  </a:lnTo>
                  <a:lnTo>
                    <a:pt x="1217" y="659"/>
                  </a:lnTo>
                  <a:lnTo>
                    <a:pt x="1221" y="516"/>
                  </a:lnTo>
                  <a:close/>
                </a:path>
              </a:pathLst>
            </a:custGeom>
            <a:solidFill>
              <a:srgbClr val="E5E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1" name="Freeform 28">
              <a:extLst>
                <a:ext uri="{FF2B5EF4-FFF2-40B4-BE49-F238E27FC236}">
                  <a16:creationId xmlns:a16="http://schemas.microsoft.com/office/drawing/2014/main" id="{01CF680C-8B1A-46C2-9714-469C02306B3E}"/>
                </a:ext>
              </a:extLst>
            </p:cNvPr>
            <p:cNvSpPr>
              <a:spLocks/>
            </p:cNvSpPr>
            <p:nvPr/>
          </p:nvSpPr>
          <p:spPr bwMode="auto">
            <a:xfrm>
              <a:off x="1517" y="3208"/>
              <a:ext cx="609" cy="539"/>
            </a:xfrm>
            <a:custGeom>
              <a:avLst/>
              <a:gdLst>
                <a:gd name="T0" fmla="*/ 1 w 1217"/>
                <a:gd name="T1" fmla="*/ 1 h 1077"/>
                <a:gd name="T2" fmla="*/ 0 w 1217"/>
                <a:gd name="T3" fmla="*/ 0 h 1077"/>
                <a:gd name="T4" fmla="*/ 1 w 1217"/>
                <a:gd name="T5" fmla="*/ 1 h 1077"/>
                <a:gd name="T6" fmla="*/ 1 w 1217"/>
                <a:gd name="T7" fmla="*/ 1 h 1077"/>
                <a:gd name="T8" fmla="*/ 1 w 1217"/>
                <a:gd name="T9" fmla="*/ 1 h 10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7" h="1077">
                  <a:moveTo>
                    <a:pt x="1217" y="512"/>
                  </a:moveTo>
                  <a:lnTo>
                    <a:pt x="0" y="0"/>
                  </a:lnTo>
                  <a:lnTo>
                    <a:pt x="279" y="1077"/>
                  </a:lnTo>
                  <a:lnTo>
                    <a:pt x="1211" y="649"/>
                  </a:lnTo>
                  <a:lnTo>
                    <a:pt x="1217" y="512"/>
                  </a:lnTo>
                  <a:close/>
                </a:path>
              </a:pathLst>
            </a:custGeom>
            <a:solidFill>
              <a:srgbClr val="EA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2" name="Freeform 29">
              <a:extLst>
                <a:ext uri="{FF2B5EF4-FFF2-40B4-BE49-F238E27FC236}">
                  <a16:creationId xmlns:a16="http://schemas.microsoft.com/office/drawing/2014/main" id="{E471EC7B-70C5-45D5-B148-877CE32176C8}"/>
                </a:ext>
              </a:extLst>
            </p:cNvPr>
            <p:cNvSpPr>
              <a:spLocks/>
            </p:cNvSpPr>
            <p:nvPr/>
          </p:nvSpPr>
          <p:spPr bwMode="auto">
            <a:xfrm>
              <a:off x="1518" y="3212"/>
              <a:ext cx="607" cy="531"/>
            </a:xfrm>
            <a:custGeom>
              <a:avLst/>
              <a:gdLst>
                <a:gd name="T0" fmla="*/ 1 w 1214"/>
                <a:gd name="T1" fmla="*/ 1 h 1061"/>
                <a:gd name="T2" fmla="*/ 0 w 1214"/>
                <a:gd name="T3" fmla="*/ 0 h 1061"/>
                <a:gd name="T4" fmla="*/ 1 w 1214"/>
                <a:gd name="T5" fmla="*/ 1 h 1061"/>
                <a:gd name="T6" fmla="*/ 1 w 1214"/>
                <a:gd name="T7" fmla="*/ 1 h 1061"/>
                <a:gd name="T8" fmla="*/ 1 w 1214"/>
                <a:gd name="T9" fmla="*/ 1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4" h="1061">
                  <a:moveTo>
                    <a:pt x="1214" y="508"/>
                  </a:moveTo>
                  <a:lnTo>
                    <a:pt x="0" y="0"/>
                  </a:lnTo>
                  <a:lnTo>
                    <a:pt x="276" y="1061"/>
                  </a:lnTo>
                  <a:lnTo>
                    <a:pt x="1206" y="639"/>
                  </a:lnTo>
                  <a:lnTo>
                    <a:pt x="1214" y="508"/>
                  </a:lnTo>
                  <a:close/>
                </a:path>
              </a:pathLst>
            </a:custGeom>
            <a:solidFill>
              <a:srgbClr val="EDF4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3" name="Freeform 30">
              <a:extLst>
                <a:ext uri="{FF2B5EF4-FFF2-40B4-BE49-F238E27FC236}">
                  <a16:creationId xmlns:a16="http://schemas.microsoft.com/office/drawing/2014/main" id="{070612A4-533F-4764-A84D-E6631F37A1FB}"/>
                </a:ext>
              </a:extLst>
            </p:cNvPr>
            <p:cNvSpPr>
              <a:spLocks/>
            </p:cNvSpPr>
            <p:nvPr/>
          </p:nvSpPr>
          <p:spPr bwMode="auto">
            <a:xfrm>
              <a:off x="1520" y="3216"/>
              <a:ext cx="604" cy="522"/>
            </a:xfrm>
            <a:custGeom>
              <a:avLst/>
              <a:gdLst>
                <a:gd name="T0" fmla="*/ 1 w 1208"/>
                <a:gd name="T1" fmla="*/ 1 h 1043"/>
                <a:gd name="T2" fmla="*/ 0 w 1208"/>
                <a:gd name="T3" fmla="*/ 0 h 1043"/>
                <a:gd name="T4" fmla="*/ 1 w 1208"/>
                <a:gd name="T5" fmla="*/ 1 h 1043"/>
                <a:gd name="T6" fmla="*/ 1 w 1208"/>
                <a:gd name="T7" fmla="*/ 1 h 1043"/>
                <a:gd name="T8" fmla="*/ 1 w 1208"/>
                <a:gd name="T9" fmla="*/ 1 h 1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8" h="1043">
                  <a:moveTo>
                    <a:pt x="1208" y="504"/>
                  </a:moveTo>
                  <a:lnTo>
                    <a:pt x="0" y="0"/>
                  </a:lnTo>
                  <a:lnTo>
                    <a:pt x="272" y="1043"/>
                  </a:lnTo>
                  <a:lnTo>
                    <a:pt x="1198" y="627"/>
                  </a:lnTo>
                  <a:lnTo>
                    <a:pt x="1208" y="504"/>
                  </a:lnTo>
                  <a:close/>
                </a:path>
              </a:pathLst>
            </a:custGeom>
            <a:solidFill>
              <a:srgbClr val="EF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4" name="Freeform 31">
              <a:extLst>
                <a:ext uri="{FF2B5EF4-FFF2-40B4-BE49-F238E27FC236}">
                  <a16:creationId xmlns:a16="http://schemas.microsoft.com/office/drawing/2014/main" id="{4F28CC31-B4E1-4D06-9C22-CF6D3026AF75}"/>
                </a:ext>
              </a:extLst>
            </p:cNvPr>
            <p:cNvSpPr>
              <a:spLocks/>
            </p:cNvSpPr>
            <p:nvPr/>
          </p:nvSpPr>
          <p:spPr bwMode="auto">
            <a:xfrm>
              <a:off x="1521" y="3220"/>
              <a:ext cx="602" cy="514"/>
            </a:xfrm>
            <a:custGeom>
              <a:avLst/>
              <a:gdLst>
                <a:gd name="T0" fmla="*/ 1 w 1204"/>
                <a:gd name="T1" fmla="*/ 1 h 1027"/>
                <a:gd name="T2" fmla="*/ 0 w 1204"/>
                <a:gd name="T3" fmla="*/ 0 h 1027"/>
                <a:gd name="T4" fmla="*/ 1 w 1204"/>
                <a:gd name="T5" fmla="*/ 1 h 1027"/>
                <a:gd name="T6" fmla="*/ 1 w 1204"/>
                <a:gd name="T7" fmla="*/ 1 h 1027"/>
                <a:gd name="T8" fmla="*/ 1 w 1204"/>
                <a:gd name="T9" fmla="*/ 1 h 10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4" h="1027">
                  <a:moveTo>
                    <a:pt x="1204" y="502"/>
                  </a:moveTo>
                  <a:lnTo>
                    <a:pt x="0" y="0"/>
                  </a:lnTo>
                  <a:lnTo>
                    <a:pt x="268" y="1027"/>
                  </a:lnTo>
                  <a:lnTo>
                    <a:pt x="1192" y="617"/>
                  </a:lnTo>
                  <a:lnTo>
                    <a:pt x="1204" y="502"/>
                  </a:lnTo>
                  <a:close/>
                </a:path>
              </a:pathLst>
            </a:custGeom>
            <a:solidFill>
              <a:srgbClr val="F2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5" name="Freeform 32">
              <a:extLst>
                <a:ext uri="{FF2B5EF4-FFF2-40B4-BE49-F238E27FC236}">
                  <a16:creationId xmlns:a16="http://schemas.microsoft.com/office/drawing/2014/main" id="{6AC6C251-2361-45D8-8CC8-222D5928BBFD}"/>
                </a:ext>
              </a:extLst>
            </p:cNvPr>
            <p:cNvSpPr>
              <a:spLocks/>
            </p:cNvSpPr>
            <p:nvPr/>
          </p:nvSpPr>
          <p:spPr bwMode="auto">
            <a:xfrm>
              <a:off x="1522" y="3225"/>
              <a:ext cx="600" cy="505"/>
            </a:xfrm>
            <a:custGeom>
              <a:avLst/>
              <a:gdLst>
                <a:gd name="T0" fmla="*/ 1 w 1200"/>
                <a:gd name="T1" fmla="*/ 1 h 1009"/>
                <a:gd name="T2" fmla="*/ 0 w 1200"/>
                <a:gd name="T3" fmla="*/ 0 h 1009"/>
                <a:gd name="T4" fmla="*/ 1 w 1200"/>
                <a:gd name="T5" fmla="*/ 1 h 1009"/>
                <a:gd name="T6" fmla="*/ 1 w 1200"/>
                <a:gd name="T7" fmla="*/ 1 h 1009"/>
                <a:gd name="T8" fmla="*/ 1 w 1200"/>
                <a:gd name="T9" fmla="*/ 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1009">
                  <a:moveTo>
                    <a:pt x="1200" y="496"/>
                  </a:moveTo>
                  <a:lnTo>
                    <a:pt x="0" y="0"/>
                  </a:lnTo>
                  <a:lnTo>
                    <a:pt x="266" y="1009"/>
                  </a:lnTo>
                  <a:lnTo>
                    <a:pt x="1184" y="603"/>
                  </a:lnTo>
                  <a:lnTo>
                    <a:pt x="1200" y="496"/>
                  </a:lnTo>
                  <a:close/>
                </a:path>
              </a:pathLst>
            </a:custGeom>
            <a:solidFill>
              <a:srgbClr val="F7F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6" name="Freeform 33">
              <a:extLst>
                <a:ext uri="{FF2B5EF4-FFF2-40B4-BE49-F238E27FC236}">
                  <a16:creationId xmlns:a16="http://schemas.microsoft.com/office/drawing/2014/main" id="{1064B938-0927-431A-A1C8-1B6185880CB8}"/>
                </a:ext>
              </a:extLst>
            </p:cNvPr>
            <p:cNvSpPr>
              <a:spLocks/>
            </p:cNvSpPr>
            <p:nvPr/>
          </p:nvSpPr>
          <p:spPr bwMode="auto">
            <a:xfrm>
              <a:off x="1523" y="3229"/>
              <a:ext cx="598" cy="497"/>
            </a:xfrm>
            <a:custGeom>
              <a:avLst/>
              <a:gdLst>
                <a:gd name="T0" fmla="*/ 1 w 1196"/>
                <a:gd name="T1" fmla="*/ 1 h 993"/>
                <a:gd name="T2" fmla="*/ 0 w 1196"/>
                <a:gd name="T3" fmla="*/ 0 h 993"/>
                <a:gd name="T4" fmla="*/ 1 w 1196"/>
                <a:gd name="T5" fmla="*/ 1 h 993"/>
                <a:gd name="T6" fmla="*/ 1 w 1196"/>
                <a:gd name="T7" fmla="*/ 1 h 993"/>
                <a:gd name="T8" fmla="*/ 1 w 1196"/>
                <a:gd name="T9" fmla="*/ 1 h 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6" h="993">
                  <a:moveTo>
                    <a:pt x="1196" y="492"/>
                  </a:moveTo>
                  <a:lnTo>
                    <a:pt x="0" y="0"/>
                  </a:lnTo>
                  <a:lnTo>
                    <a:pt x="264" y="993"/>
                  </a:lnTo>
                  <a:lnTo>
                    <a:pt x="1178" y="593"/>
                  </a:lnTo>
                  <a:lnTo>
                    <a:pt x="1196" y="492"/>
                  </a:lnTo>
                  <a:close/>
                </a:path>
              </a:pathLst>
            </a:custGeom>
            <a:solidFill>
              <a:srgbClr val="F9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7" name="Freeform 34">
              <a:extLst>
                <a:ext uri="{FF2B5EF4-FFF2-40B4-BE49-F238E27FC236}">
                  <a16:creationId xmlns:a16="http://schemas.microsoft.com/office/drawing/2014/main" id="{D9AEB411-E059-45EA-AE8C-F1CBCFE05063}"/>
                </a:ext>
              </a:extLst>
            </p:cNvPr>
            <p:cNvSpPr>
              <a:spLocks/>
            </p:cNvSpPr>
            <p:nvPr/>
          </p:nvSpPr>
          <p:spPr bwMode="auto">
            <a:xfrm>
              <a:off x="1525" y="3233"/>
              <a:ext cx="595" cy="489"/>
            </a:xfrm>
            <a:custGeom>
              <a:avLst/>
              <a:gdLst>
                <a:gd name="T0" fmla="*/ 1 w 1190"/>
                <a:gd name="T1" fmla="*/ 1 h 977"/>
                <a:gd name="T2" fmla="*/ 0 w 1190"/>
                <a:gd name="T3" fmla="*/ 0 h 977"/>
                <a:gd name="T4" fmla="*/ 1 w 1190"/>
                <a:gd name="T5" fmla="*/ 1 h 977"/>
                <a:gd name="T6" fmla="*/ 1 w 1190"/>
                <a:gd name="T7" fmla="*/ 1 h 977"/>
                <a:gd name="T8" fmla="*/ 1 w 1190"/>
                <a:gd name="T9" fmla="*/ 1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0" h="977">
                  <a:moveTo>
                    <a:pt x="1190" y="488"/>
                  </a:moveTo>
                  <a:lnTo>
                    <a:pt x="0" y="0"/>
                  </a:lnTo>
                  <a:lnTo>
                    <a:pt x="258" y="977"/>
                  </a:lnTo>
                  <a:lnTo>
                    <a:pt x="1170" y="583"/>
                  </a:lnTo>
                  <a:lnTo>
                    <a:pt x="1190" y="488"/>
                  </a:lnTo>
                  <a:close/>
                </a:path>
              </a:pathLst>
            </a:custGeom>
            <a:solidFill>
              <a:srgbClr val="FC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8" name="Freeform 35">
              <a:extLst>
                <a:ext uri="{FF2B5EF4-FFF2-40B4-BE49-F238E27FC236}">
                  <a16:creationId xmlns:a16="http://schemas.microsoft.com/office/drawing/2014/main" id="{0D37F333-2AD0-4F0E-9AEF-4257F9DCBB63}"/>
                </a:ext>
              </a:extLst>
            </p:cNvPr>
            <p:cNvSpPr>
              <a:spLocks/>
            </p:cNvSpPr>
            <p:nvPr/>
          </p:nvSpPr>
          <p:spPr bwMode="auto">
            <a:xfrm>
              <a:off x="1526" y="3237"/>
              <a:ext cx="593" cy="481"/>
            </a:xfrm>
            <a:custGeom>
              <a:avLst/>
              <a:gdLst>
                <a:gd name="T0" fmla="*/ 1 w 1186"/>
                <a:gd name="T1" fmla="*/ 1 h 962"/>
                <a:gd name="T2" fmla="*/ 0 w 1186"/>
                <a:gd name="T3" fmla="*/ 0 h 962"/>
                <a:gd name="T4" fmla="*/ 1 w 1186"/>
                <a:gd name="T5" fmla="*/ 1 h 962"/>
                <a:gd name="T6" fmla="*/ 1 w 1186"/>
                <a:gd name="T7" fmla="*/ 1 h 962"/>
                <a:gd name="T8" fmla="*/ 1 w 1186"/>
                <a:gd name="T9" fmla="*/ 1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6" h="962">
                  <a:moveTo>
                    <a:pt x="1186" y="484"/>
                  </a:moveTo>
                  <a:lnTo>
                    <a:pt x="0" y="0"/>
                  </a:lnTo>
                  <a:lnTo>
                    <a:pt x="256" y="962"/>
                  </a:lnTo>
                  <a:lnTo>
                    <a:pt x="1165" y="571"/>
                  </a:lnTo>
                  <a:lnTo>
                    <a:pt x="1186"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9" name="Freeform 36">
              <a:extLst>
                <a:ext uri="{FF2B5EF4-FFF2-40B4-BE49-F238E27FC236}">
                  <a16:creationId xmlns:a16="http://schemas.microsoft.com/office/drawing/2014/main" id="{D9D14C69-220A-4F5F-8524-9A1352EF4490}"/>
                </a:ext>
              </a:extLst>
            </p:cNvPr>
            <p:cNvSpPr>
              <a:spLocks/>
            </p:cNvSpPr>
            <p:nvPr/>
          </p:nvSpPr>
          <p:spPr bwMode="auto">
            <a:xfrm>
              <a:off x="1443" y="3020"/>
              <a:ext cx="440" cy="1463"/>
            </a:xfrm>
            <a:custGeom>
              <a:avLst/>
              <a:gdLst>
                <a:gd name="T0" fmla="*/ 0 w 881"/>
                <a:gd name="T1" fmla="*/ 1 h 2926"/>
                <a:gd name="T2" fmla="*/ 0 w 881"/>
                <a:gd name="T3" fmla="*/ 1 h 2926"/>
                <a:gd name="T4" fmla="*/ 0 w 881"/>
                <a:gd name="T5" fmla="*/ 1 h 2926"/>
                <a:gd name="T6" fmla="*/ 0 w 881"/>
                <a:gd name="T7" fmla="*/ 0 h 2926"/>
                <a:gd name="T8" fmla="*/ 0 w 881"/>
                <a:gd name="T9" fmla="*/ 1 h 2926"/>
                <a:gd name="T10" fmla="*/ 0 w 881"/>
                <a:gd name="T11" fmla="*/ 1 h 2926"/>
                <a:gd name="T12" fmla="*/ 0 w 881"/>
                <a:gd name="T13" fmla="*/ 1 h 29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1" h="2926">
                  <a:moveTo>
                    <a:pt x="812" y="2837"/>
                  </a:moveTo>
                  <a:lnTo>
                    <a:pt x="81" y="85"/>
                  </a:lnTo>
                  <a:lnTo>
                    <a:pt x="97" y="6"/>
                  </a:lnTo>
                  <a:lnTo>
                    <a:pt x="0" y="0"/>
                  </a:lnTo>
                  <a:lnTo>
                    <a:pt x="770" y="2926"/>
                  </a:lnTo>
                  <a:lnTo>
                    <a:pt x="881" y="2926"/>
                  </a:lnTo>
                  <a:lnTo>
                    <a:pt x="812" y="28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0" name="Freeform 37">
              <a:extLst>
                <a:ext uri="{FF2B5EF4-FFF2-40B4-BE49-F238E27FC236}">
                  <a16:creationId xmlns:a16="http://schemas.microsoft.com/office/drawing/2014/main" id="{3CDFF710-16B0-473A-A74D-3E8BB185B5D5}"/>
                </a:ext>
              </a:extLst>
            </p:cNvPr>
            <p:cNvSpPr>
              <a:spLocks/>
            </p:cNvSpPr>
            <p:nvPr/>
          </p:nvSpPr>
          <p:spPr bwMode="auto">
            <a:xfrm>
              <a:off x="2680" y="3328"/>
              <a:ext cx="92" cy="100"/>
            </a:xfrm>
            <a:custGeom>
              <a:avLst/>
              <a:gdLst>
                <a:gd name="T0" fmla="*/ 1 w 184"/>
                <a:gd name="T1" fmla="*/ 0 h 201"/>
                <a:gd name="T2" fmla="*/ 1 w 184"/>
                <a:gd name="T3" fmla="*/ 0 h 201"/>
                <a:gd name="T4" fmla="*/ 0 w 184"/>
                <a:gd name="T5" fmla="*/ 0 h 201"/>
                <a:gd name="T6" fmla="*/ 1 w 184"/>
                <a:gd name="T7" fmla="*/ 0 h 201"/>
                <a:gd name="T8" fmla="*/ 1 w 184"/>
                <a:gd name="T9" fmla="*/ 0 h 201"/>
                <a:gd name="T10" fmla="*/ 1 w 184"/>
                <a:gd name="T11" fmla="*/ 0 h 201"/>
                <a:gd name="T12" fmla="*/ 1 w 184"/>
                <a:gd name="T13" fmla="*/ 0 h 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201">
                  <a:moveTo>
                    <a:pt x="39" y="201"/>
                  </a:moveTo>
                  <a:lnTo>
                    <a:pt x="184" y="56"/>
                  </a:lnTo>
                  <a:lnTo>
                    <a:pt x="0" y="0"/>
                  </a:lnTo>
                  <a:lnTo>
                    <a:pt x="12" y="50"/>
                  </a:lnTo>
                  <a:lnTo>
                    <a:pt x="24" y="101"/>
                  </a:lnTo>
                  <a:lnTo>
                    <a:pt x="32" y="151"/>
                  </a:lnTo>
                  <a:lnTo>
                    <a:pt x="39"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1" name="Freeform 38">
              <a:extLst>
                <a:ext uri="{FF2B5EF4-FFF2-40B4-BE49-F238E27FC236}">
                  <a16:creationId xmlns:a16="http://schemas.microsoft.com/office/drawing/2014/main" id="{F8724C9A-FE88-4E44-BCB1-FE0ADEADD591}"/>
                </a:ext>
              </a:extLst>
            </p:cNvPr>
            <p:cNvSpPr>
              <a:spLocks/>
            </p:cNvSpPr>
            <p:nvPr/>
          </p:nvSpPr>
          <p:spPr bwMode="auto">
            <a:xfrm>
              <a:off x="2681" y="3576"/>
              <a:ext cx="91" cy="100"/>
            </a:xfrm>
            <a:custGeom>
              <a:avLst/>
              <a:gdLst>
                <a:gd name="T0" fmla="*/ 0 w 182"/>
                <a:gd name="T1" fmla="*/ 1 h 200"/>
                <a:gd name="T2" fmla="*/ 1 w 182"/>
                <a:gd name="T3" fmla="*/ 1 h 200"/>
                <a:gd name="T4" fmla="*/ 1 w 182"/>
                <a:gd name="T5" fmla="*/ 0 h 200"/>
                <a:gd name="T6" fmla="*/ 1 w 182"/>
                <a:gd name="T7" fmla="*/ 1 h 200"/>
                <a:gd name="T8" fmla="*/ 1 w 182"/>
                <a:gd name="T9" fmla="*/ 1 h 200"/>
                <a:gd name="T10" fmla="*/ 1 w 182"/>
                <a:gd name="T11" fmla="*/ 1 h 200"/>
                <a:gd name="T12" fmla="*/ 0 w 182"/>
                <a:gd name="T13" fmla="*/ 1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00">
                  <a:moveTo>
                    <a:pt x="0" y="200"/>
                  </a:moveTo>
                  <a:lnTo>
                    <a:pt x="182" y="145"/>
                  </a:lnTo>
                  <a:lnTo>
                    <a:pt x="39" y="0"/>
                  </a:lnTo>
                  <a:lnTo>
                    <a:pt x="34" y="52"/>
                  </a:lnTo>
                  <a:lnTo>
                    <a:pt x="24" y="101"/>
                  </a:lnTo>
                  <a:lnTo>
                    <a:pt x="14" y="151"/>
                  </a:lnTo>
                  <a:lnTo>
                    <a:pt x="0"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2" name="Freeform 39">
              <a:extLst>
                <a:ext uri="{FF2B5EF4-FFF2-40B4-BE49-F238E27FC236}">
                  <a16:creationId xmlns:a16="http://schemas.microsoft.com/office/drawing/2014/main" id="{7A2E83DE-B3BA-474F-BF85-D820F77F3503}"/>
                </a:ext>
              </a:extLst>
            </p:cNvPr>
            <p:cNvSpPr>
              <a:spLocks/>
            </p:cNvSpPr>
            <p:nvPr/>
          </p:nvSpPr>
          <p:spPr bwMode="auto">
            <a:xfrm>
              <a:off x="2636" y="3215"/>
              <a:ext cx="82" cy="83"/>
            </a:xfrm>
            <a:custGeom>
              <a:avLst/>
              <a:gdLst>
                <a:gd name="T0" fmla="*/ 1 w 162"/>
                <a:gd name="T1" fmla="*/ 0 h 167"/>
                <a:gd name="T2" fmla="*/ 1 w 162"/>
                <a:gd name="T3" fmla="*/ 0 h 167"/>
                <a:gd name="T4" fmla="*/ 0 w 162"/>
                <a:gd name="T5" fmla="*/ 0 h 167"/>
                <a:gd name="T6" fmla="*/ 1 w 162"/>
                <a:gd name="T7" fmla="*/ 0 h 167"/>
                <a:gd name="T8" fmla="*/ 1 w 162"/>
                <a:gd name="T9" fmla="*/ 0 h 167"/>
                <a:gd name="T10" fmla="*/ 1 w 162"/>
                <a:gd name="T11" fmla="*/ 0 h 167"/>
                <a:gd name="T12" fmla="*/ 1 w 162"/>
                <a:gd name="T13" fmla="*/ 0 h 167"/>
                <a:gd name="T14" fmla="*/ 1 w 162"/>
                <a:gd name="T15" fmla="*/ 0 h 167"/>
                <a:gd name="T16" fmla="*/ 1 w 162"/>
                <a:gd name="T17" fmla="*/ 0 h 167"/>
                <a:gd name="T18" fmla="*/ 1 w 162"/>
                <a:gd name="T19" fmla="*/ 0 h 167"/>
                <a:gd name="T20" fmla="*/ 1 w 16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67">
                  <a:moveTo>
                    <a:pt x="69" y="167"/>
                  </a:moveTo>
                  <a:lnTo>
                    <a:pt x="162" y="6"/>
                  </a:lnTo>
                  <a:lnTo>
                    <a:pt x="0" y="0"/>
                  </a:lnTo>
                  <a:lnTo>
                    <a:pt x="10" y="20"/>
                  </a:lnTo>
                  <a:lnTo>
                    <a:pt x="20" y="40"/>
                  </a:lnTo>
                  <a:lnTo>
                    <a:pt x="29" y="62"/>
                  </a:lnTo>
                  <a:lnTo>
                    <a:pt x="37" y="82"/>
                  </a:lnTo>
                  <a:lnTo>
                    <a:pt x="45" y="103"/>
                  </a:lnTo>
                  <a:lnTo>
                    <a:pt x="53" y="123"/>
                  </a:lnTo>
                  <a:lnTo>
                    <a:pt x="61" y="145"/>
                  </a:lnTo>
                  <a:lnTo>
                    <a:pt x="6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3" name="Freeform 40">
              <a:extLst>
                <a:ext uri="{FF2B5EF4-FFF2-40B4-BE49-F238E27FC236}">
                  <a16:creationId xmlns:a16="http://schemas.microsoft.com/office/drawing/2014/main" id="{5FEA4162-781F-491F-B2BC-2C0FB3378641}"/>
                </a:ext>
              </a:extLst>
            </p:cNvPr>
            <p:cNvSpPr>
              <a:spLocks/>
            </p:cNvSpPr>
            <p:nvPr/>
          </p:nvSpPr>
          <p:spPr bwMode="auto">
            <a:xfrm>
              <a:off x="2703" y="3449"/>
              <a:ext cx="88" cy="105"/>
            </a:xfrm>
            <a:custGeom>
              <a:avLst/>
              <a:gdLst>
                <a:gd name="T0" fmla="*/ 0 w 177"/>
                <a:gd name="T1" fmla="*/ 1 h 210"/>
                <a:gd name="T2" fmla="*/ 0 w 177"/>
                <a:gd name="T3" fmla="*/ 1 h 210"/>
                <a:gd name="T4" fmla="*/ 0 w 177"/>
                <a:gd name="T5" fmla="*/ 0 h 210"/>
                <a:gd name="T6" fmla="*/ 0 w 177"/>
                <a:gd name="T7" fmla="*/ 1 h 210"/>
                <a:gd name="T8" fmla="*/ 0 w 177"/>
                <a:gd name="T9" fmla="*/ 1 h 210"/>
                <a:gd name="T10" fmla="*/ 0 w 177"/>
                <a:gd name="T11" fmla="*/ 1 h 210"/>
                <a:gd name="T12" fmla="*/ 0 w 177"/>
                <a:gd name="T13" fmla="*/ 1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210">
                  <a:moveTo>
                    <a:pt x="0" y="210"/>
                  </a:moveTo>
                  <a:lnTo>
                    <a:pt x="177" y="105"/>
                  </a:lnTo>
                  <a:lnTo>
                    <a:pt x="0" y="0"/>
                  </a:lnTo>
                  <a:lnTo>
                    <a:pt x="4" y="54"/>
                  </a:lnTo>
                  <a:lnTo>
                    <a:pt x="4" y="107"/>
                  </a:lnTo>
                  <a:lnTo>
                    <a:pt x="4" y="159"/>
                  </a:lnTo>
                  <a:lnTo>
                    <a:pt x="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4" name="Freeform 41">
              <a:extLst>
                <a:ext uri="{FF2B5EF4-FFF2-40B4-BE49-F238E27FC236}">
                  <a16:creationId xmlns:a16="http://schemas.microsoft.com/office/drawing/2014/main" id="{925A96BB-E5ED-4E7F-8732-CBD1A3388C0B}"/>
                </a:ext>
              </a:extLst>
            </p:cNvPr>
            <p:cNvSpPr>
              <a:spLocks/>
            </p:cNvSpPr>
            <p:nvPr/>
          </p:nvSpPr>
          <p:spPr bwMode="auto">
            <a:xfrm>
              <a:off x="2633" y="3706"/>
              <a:ext cx="86" cy="83"/>
            </a:xfrm>
            <a:custGeom>
              <a:avLst/>
              <a:gdLst>
                <a:gd name="T0" fmla="*/ 0 w 170"/>
                <a:gd name="T1" fmla="*/ 1 h 166"/>
                <a:gd name="T2" fmla="*/ 1 w 170"/>
                <a:gd name="T3" fmla="*/ 1 h 166"/>
                <a:gd name="T4" fmla="*/ 1 w 170"/>
                <a:gd name="T5" fmla="*/ 0 h 166"/>
                <a:gd name="T6" fmla="*/ 1 w 170"/>
                <a:gd name="T7" fmla="*/ 1 h 166"/>
                <a:gd name="T8" fmla="*/ 1 w 170"/>
                <a:gd name="T9" fmla="*/ 1 h 166"/>
                <a:gd name="T10" fmla="*/ 1 w 170"/>
                <a:gd name="T11" fmla="*/ 1 h 166"/>
                <a:gd name="T12" fmla="*/ 1 w 170"/>
                <a:gd name="T13" fmla="*/ 1 h 166"/>
                <a:gd name="T14" fmla="*/ 1 w 170"/>
                <a:gd name="T15" fmla="*/ 1 h 166"/>
                <a:gd name="T16" fmla="*/ 1 w 170"/>
                <a:gd name="T17" fmla="*/ 1 h 166"/>
                <a:gd name="T18" fmla="*/ 1 w 170"/>
                <a:gd name="T19" fmla="*/ 1 h 166"/>
                <a:gd name="T20" fmla="*/ 0 w 170"/>
                <a:gd name="T21" fmla="*/ 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66">
                  <a:moveTo>
                    <a:pt x="0" y="166"/>
                  </a:moveTo>
                  <a:lnTo>
                    <a:pt x="170" y="158"/>
                  </a:lnTo>
                  <a:lnTo>
                    <a:pt x="75" y="0"/>
                  </a:lnTo>
                  <a:lnTo>
                    <a:pt x="67" y="22"/>
                  </a:lnTo>
                  <a:lnTo>
                    <a:pt x="59" y="43"/>
                  </a:lnTo>
                  <a:lnTo>
                    <a:pt x="51" y="63"/>
                  </a:lnTo>
                  <a:lnTo>
                    <a:pt x="41" y="85"/>
                  </a:lnTo>
                  <a:lnTo>
                    <a:pt x="31" y="105"/>
                  </a:lnTo>
                  <a:lnTo>
                    <a:pt x="22" y="127"/>
                  </a:lnTo>
                  <a:lnTo>
                    <a:pt x="12" y="147"/>
                  </a:lnTo>
                  <a:lnTo>
                    <a:pt x="0"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5" name="Freeform 42">
              <a:extLst>
                <a:ext uri="{FF2B5EF4-FFF2-40B4-BE49-F238E27FC236}">
                  <a16:creationId xmlns:a16="http://schemas.microsoft.com/office/drawing/2014/main" id="{7412BC6A-9A6F-4F5E-9228-A7233685BC5D}"/>
                </a:ext>
              </a:extLst>
            </p:cNvPr>
            <p:cNvSpPr>
              <a:spLocks/>
            </p:cNvSpPr>
            <p:nvPr/>
          </p:nvSpPr>
          <p:spPr bwMode="auto">
            <a:xfrm>
              <a:off x="1981"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4" y="0"/>
                  </a:moveTo>
                  <a:lnTo>
                    <a:pt x="44" y="0"/>
                  </a:lnTo>
                  <a:lnTo>
                    <a:pt x="42" y="0"/>
                  </a:lnTo>
                  <a:lnTo>
                    <a:pt x="40" y="0"/>
                  </a:lnTo>
                  <a:lnTo>
                    <a:pt x="38" y="0"/>
                  </a:lnTo>
                  <a:lnTo>
                    <a:pt x="36" y="0"/>
                  </a:lnTo>
                  <a:lnTo>
                    <a:pt x="22" y="4"/>
                  </a:lnTo>
                  <a:lnTo>
                    <a:pt x="10" y="10"/>
                  </a:lnTo>
                  <a:lnTo>
                    <a:pt x="2" y="18"/>
                  </a:lnTo>
                  <a:lnTo>
                    <a:pt x="0" y="30"/>
                  </a:lnTo>
                  <a:lnTo>
                    <a:pt x="4" y="42"/>
                  </a:lnTo>
                  <a:lnTo>
                    <a:pt x="12" y="50"/>
                  </a:lnTo>
                  <a:lnTo>
                    <a:pt x="24" y="56"/>
                  </a:lnTo>
                  <a:lnTo>
                    <a:pt x="40" y="58"/>
                  </a:lnTo>
                  <a:lnTo>
                    <a:pt x="42" y="58"/>
                  </a:lnTo>
                  <a:lnTo>
                    <a:pt x="44" y="58"/>
                  </a:lnTo>
                  <a:lnTo>
                    <a:pt x="46" y="58"/>
                  </a:lnTo>
                  <a:lnTo>
                    <a:pt x="61" y="54"/>
                  </a:lnTo>
                  <a:lnTo>
                    <a:pt x="73" y="48"/>
                  </a:lnTo>
                  <a:lnTo>
                    <a:pt x="81" y="40"/>
                  </a:lnTo>
                  <a:lnTo>
                    <a:pt x="83" y="28"/>
                  </a:lnTo>
                  <a:lnTo>
                    <a:pt x="79" y="16"/>
                  </a:lnTo>
                  <a:lnTo>
                    <a:pt x="71" y="6"/>
                  </a:lnTo>
                  <a:lnTo>
                    <a:pt x="59" y="0"/>
                  </a:lnTo>
                  <a:lnTo>
                    <a:pt x="4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 name="Freeform 43">
              <a:extLst>
                <a:ext uri="{FF2B5EF4-FFF2-40B4-BE49-F238E27FC236}">
                  <a16:creationId xmlns:a16="http://schemas.microsoft.com/office/drawing/2014/main" id="{DD98560E-81E5-4197-8A17-19EFB6792A38}"/>
                </a:ext>
              </a:extLst>
            </p:cNvPr>
            <p:cNvSpPr>
              <a:spLocks/>
            </p:cNvSpPr>
            <p:nvPr/>
          </p:nvSpPr>
          <p:spPr bwMode="auto">
            <a:xfrm>
              <a:off x="1857"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3" y="0"/>
                  </a:moveTo>
                  <a:lnTo>
                    <a:pt x="43" y="0"/>
                  </a:lnTo>
                  <a:lnTo>
                    <a:pt x="41" y="0"/>
                  </a:lnTo>
                  <a:lnTo>
                    <a:pt x="39" y="0"/>
                  </a:lnTo>
                  <a:lnTo>
                    <a:pt x="37" y="0"/>
                  </a:lnTo>
                  <a:lnTo>
                    <a:pt x="21" y="4"/>
                  </a:lnTo>
                  <a:lnTo>
                    <a:pt x="9" y="10"/>
                  </a:lnTo>
                  <a:lnTo>
                    <a:pt x="2" y="18"/>
                  </a:lnTo>
                  <a:lnTo>
                    <a:pt x="0" y="30"/>
                  </a:lnTo>
                  <a:lnTo>
                    <a:pt x="4" y="42"/>
                  </a:lnTo>
                  <a:lnTo>
                    <a:pt x="11" y="50"/>
                  </a:lnTo>
                  <a:lnTo>
                    <a:pt x="23" y="56"/>
                  </a:lnTo>
                  <a:lnTo>
                    <a:pt x="39" y="58"/>
                  </a:lnTo>
                  <a:lnTo>
                    <a:pt x="41" y="58"/>
                  </a:lnTo>
                  <a:lnTo>
                    <a:pt x="43" y="58"/>
                  </a:lnTo>
                  <a:lnTo>
                    <a:pt x="45" y="58"/>
                  </a:lnTo>
                  <a:lnTo>
                    <a:pt x="47" y="58"/>
                  </a:lnTo>
                  <a:lnTo>
                    <a:pt x="61" y="54"/>
                  </a:lnTo>
                  <a:lnTo>
                    <a:pt x="73" y="48"/>
                  </a:lnTo>
                  <a:lnTo>
                    <a:pt x="81" y="40"/>
                  </a:lnTo>
                  <a:lnTo>
                    <a:pt x="83" y="28"/>
                  </a:lnTo>
                  <a:lnTo>
                    <a:pt x="79" y="16"/>
                  </a:lnTo>
                  <a:lnTo>
                    <a:pt x="71" y="6"/>
                  </a:lnTo>
                  <a:lnTo>
                    <a:pt x="59" y="0"/>
                  </a:lnTo>
                  <a:lnTo>
                    <a:pt x="4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7" name="Freeform 44">
              <a:extLst>
                <a:ext uri="{FF2B5EF4-FFF2-40B4-BE49-F238E27FC236}">
                  <a16:creationId xmlns:a16="http://schemas.microsoft.com/office/drawing/2014/main" id="{B128D377-E837-4722-A8F8-3A259321AB65}"/>
                </a:ext>
              </a:extLst>
            </p:cNvPr>
            <p:cNvSpPr>
              <a:spLocks/>
            </p:cNvSpPr>
            <p:nvPr/>
          </p:nvSpPr>
          <p:spPr bwMode="auto">
            <a:xfrm>
              <a:off x="1734" y="3493"/>
              <a:ext cx="41" cy="28"/>
            </a:xfrm>
            <a:custGeom>
              <a:avLst/>
              <a:gdLst>
                <a:gd name="T0" fmla="*/ 0 w 83"/>
                <a:gd name="T1" fmla="*/ 0 h 58"/>
                <a:gd name="T2" fmla="*/ 0 w 83"/>
                <a:gd name="T3" fmla="*/ 0 h 58"/>
                <a:gd name="T4" fmla="*/ 0 w 83"/>
                <a:gd name="T5" fmla="*/ 0 h 58"/>
                <a:gd name="T6" fmla="*/ 0 w 83"/>
                <a:gd name="T7" fmla="*/ 0 h 58"/>
                <a:gd name="T8" fmla="*/ 0 w 83"/>
                <a:gd name="T9" fmla="*/ 0 h 58"/>
                <a:gd name="T10" fmla="*/ 0 w 83"/>
                <a:gd name="T11" fmla="*/ 0 h 58"/>
                <a:gd name="T12" fmla="*/ 0 w 83"/>
                <a:gd name="T13" fmla="*/ 0 h 58"/>
                <a:gd name="T14" fmla="*/ 0 w 83"/>
                <a:gd name="T15" fmla="*/ 0 h 58"/>
                <a:gd name="T16" fmla="*/ 0 w 83"/>
                <a:gd name="T17" fmla="*/ 0 h 58"/>
                <a:gd name="T18" fmla="*/ 0 w 83"/>
                <a:gd name="T19" fmla="*/ 0 h 58"/>
                <a:gd name="T20" fmla="*/ 0 w 83"/>
                <a:gd name="T21" fmla="*/ 0 h 58"/>
                <a:gd name="T22" fmla="*/ 0 w 83"/>
                <a:gd name="T23" fmla="*/ 0 h 58"/>
                <a:gd name="T24" fmla="*/ 0 w 83"/>
                <a:gd name="T25" fmla="*/ 0 h 58"/>
                <a:gd name="T26" fmla="*/ 0 w 83"/>
                <a:gd name="T27" fmla="*/ 0 h 58"/>
                <a:gd name="T28" fmla="*/ 0 w 83"/>
                <a:gd name="T29" fmla="*/ 0 h 58"/>
                <a:gd name="T30" fmla="*/ 0 w 83"/>
                <a:gd name="T31" fmla="*/ 0 h 58"/>
                <a:gd name="T32" fmla="*/ 0 w 83"/>
                <a:gd name="T33" fmla="*/ 0 h 58"/>
                <a:gd name="T34" fmla="*/ 0 w 83"/>
                <a:gd name="T35" fmla="*/ 0 h 58"/>
                <a:gd name="T36" fmla="*/ 0 w 83"/>
                <a:gd name="T37" fmla="*/ 0 h 58"/>
                <a:gd name="T38" fmla="*/ 0 w 83"/>
                <a:gd name="T39" fmla="*/ 0 h 58"/>
                <a:gd name="T40" fmla="*/ 0 w 83"/>
                <a:gd name="T41" fmla="*/ 0 h 58"/>
                <a:gd name="T42" fmla="*/ 0 w 83"/>
                <a:gd name="T43" fmla="*/ 0 h 58"/>
                <a:gd name="T44" fmla="*/ 0 w 83"/>
                <a:gd name="T45" fmla="*/ 0 h 58"/>
                <a:gd name="T46" fmla="*/ 0 w 83"/>
                <a:gd name="T47" fmla="*/ 0 h 58"/>
                <a:gd name="T48" fmla="*/ 0 w 83"/>
                <a:gd name="T49" fmla="*/ 0 h 58"/>
                <a:gd name="T50" fmla="*/ 0 w 83"/>
                <a:gd name="T51" fmla="*/ 0 h 58"/>
                <a:gd name="T52" fmla="*/ 0 w 83"/>
                <a:gd name="T53" fmla="*/ 0 h 58"/>
                <a:gd name="T54" fmla="*/ 0 w 83"/>
                <a:gd name="T55" fmla="*/ 0 h 58"/>
                <a:gd name="T56" fmla="*/ 0 w 83"/>
                <a:gd name="T57" fmla="*/ 0 h 58"/>
                <a:gd name="T58" fmla="*/ 0 w 83"/>
                <a:gd name="T59" fmla="*/ 0 h 58"/>
                <a:gd name="T60" fmla="*/ 0 w 83"/>
                <a:gd name="T61" fmla="*/ 0 h 58"/>
                <a:gd name="T62" fmla="*/ 0 w 83"/>
                <a:gd name="T63" fmla="*/ 0 h 58"/>
                <a:gd name="T64" fmla="*/ 0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6" y="0"/>
                  </a:moveTo>
                  <a:lnTo>
                    <a:pt x="44" y="0"/>
                  </a:lnTo>
                  <a:lnTo>
                    <a:pt x="42" y="0"/>
                  </a:lnTo>
                  <a:lnTo>
                    <a:pt x="40" y="0"/>
                  </a:lnTo>
                  <a:lnTo>
                    <a:pt x="38" y="0"/>
                  </a:lnTo>
                  <a:lnTo>
                    <a:pt x="22" y="4"/>
                  </a:lnTo>
                  <a:lnTo>
                    <a:pt x="10" y="10"/>
                  </a:lnTo>
                  <a:lnTo>
                    <a:pt x="2" y="18"/>
                  </a:lnTo>
                  <a:lnTo>
                    <a:pt x="0" y="30"/>
                  </a:lnTo>
                  <a:lnTo>
                    <a:pt x="4" y="42"/>
                  </a:lnTo>
                  <a:lnTo>
                    <a:pt x="12" y="50"/>
                  </a:lnTo>
                  <a:lnTo>
                    <a:pt x="24" y="56"/>
                  </a:lnTo>
                  <a:lnTo>
                    <a:pt x="40" y="58"/>
                  </a:lnTo>
                  <a:lnTo>
                    <a:pt x="42" y="58"/>
                  </a:lnTo>
                  <a:lnTo>
                    <a:pt x="44" y="58"/>
                  </a:lnTo>
                  <a:lnTo>
                    <a:pt x="46" y="58"/>
                  </a:lnTo>
                  <a:lnTo>
                    <a:pt x="48" y="58"/>
                  </a:lnTo>
                  <a:lnTo>
                    <a:pt x="63" y="54"/>
                  </a:lnTo>
                  <a:lnTo>
                    <a:pt x="75" y="48"/>
                  </a:lnTo>
                  <a:lnTo>
                    <a:pt x="81" y="40"/>
                  </a:lnTo>
                  <a:lnTo>
                    <a:pt x="83" y="28"/>
                  </a:lnTo>
                  <a:lnTo>
                    <a:pt x="81" y="16"/>
                  </a:lnTo>
                  <a:lnTo>
                    <a:pt x="73" y="6"/>
                  </a:lnTo>
                  <a:lnTo>
                    <a:pt x="61" y="0"/>
                  </a:lnTo>
                  <a:lnTo>
                    <a:pt x="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8" name="Freeform 45">
              <a:extLst>
                <a:ext uri="{FF2B5EF4-FFF2-40B4-BE49-F238E27FC236}">
                  <a16:creationId xmlns:a16="http://schemas.microsoft.com/office/drawing/2014/main" id="{FB23094E-F3C0-4330-ABA3-3ECA3A5705EE}"/>
                </a:ext>
              </a:extLst>
            </p:cNvPr>
            <p:cNvSpPr>
              <a:spLocks/>
            </p:cNvSpPr>
            <p:nvPr/>
          </p:nvSpPr>
          <p:spPr bwMode="auto">
            <a:xfrm>
              <a:off x="1611" y="3493"/>
              <a:ext cx="41" cy="28"/>
            </a:xfrm>
            <a:custGeom>
              <a:avLst/>
              <a:gdLst>
                <a:gd name="T0" fmla="*/ 0 w 83"/>
                <a:gd name="T1" fmla="*/ 0 h 58"/>
                <a:gd name="T2" fmla="*/ 0 w 83"/>
                <a:gd name="T3" fmla="*/ 0 h 58"/>
                <a:gd name="T4" fmla="*/ 0 w 83"/>
                <a:gd name="T5" fmla="*/ 0 h 58"/>
                <a:gd name="T6" fmla="*/ 0 w 83"/>
                <a:gd name="T7" fmla="*/ 0 h 58"/>
                <a:gd name="T8" fmla="*/ 0 w 83"/>
                <a:gd name="T9" fmla="*/ 0 h 58"/>
                <a:gd name="T10" fmla="*/ 0 w 83"/>
                <a:gd name="T11" fmla="*/ 0 h 58"/>
                <a:gd name="T12" fmla="*/ 0 w 83"/>
                <a:gd name="T13" fmla="*/ 0 h 58"/>
                <a:gd name="T14" fmla="*/ 0 w 83"/>
                <a:gd name="T15" fmla="*/ 0 h 58"/>
                <a:gd name="T16" fmla="*/ 0 w 83"/>
                <a:gd name="T17" fmla="*/ 0 h 58"/>
                <a:gd name="T18" fmla="*/ 0 w 83"/>
                <a:gd name="T19" fmla="*/ 0 h 58"/>
                <a:gd name="T20" fmla="*/ 0 w 83"/>
                <a:gd name="T21" fmla="*/ 0 h 58"/>
                <a:gd name="T22" fmla="*/ 0 w 83"/>
                <a:gd name="T23" fmla="*/ 0 h 58"/>
                <a:gd name="T24" fmla="*/ 0 w 83"/>
                <a:gd name="T25" fmla="*/ 0 h 58"/>
                <a:gd name="T26" fmla="*/ 0 w 83"/>
                <a:gd name="T27" fmla="*/ 0 h 58"/>
                <a:gd name="T28" fmla="*/ 0 w 83"/>
                <a:gd name="T29" fmla="*/ 0 h 58"/>
                <a:gd name="T30" fmla="*/ 0 w 83"/>
                <a:gd name="T31" fmla="*/ 0 h 58"/>
                <a:gd name="T32" fmla="*/ 0 w 83"/>
                <a:gd name="T33" fmla="*/ 0 h 58"/>
                <a:gd name="T34" fmla="*/ 0 w 83"/>
                <a:gd name="T35" fmla="*/ 0 h 58"/>
                <a:gd name="T36" fmla="*/ 0 w 83"/>
                <a:gd name="T37" fmla="*/ 0 h 58"/>
                <a:gd name="T38" fmla="*/ 0 w 83"/>
                <a:gd name="T39" fmla="*/ 0 h 58"/>
                <a:gd name="T40" fmla="*/ 0 w 83"/>
                <a:gd name="T41" fmla="*/ 0 h 58"/>
                <a:gd name="T42" fmla="*/ 0 w 83"/>
                <a:gd name="T43" fmla="*/ 0 h 58"/>
                <a:gd name="T44" fmla="*/ 0 w 83"/>
                <a:gd name="T45" fmla="*/ 0 h 58"/>
                <a:gd name="T46" fmla="*/ 0 w 83"/>
                <a:gd name="T47" fmla="*/ 0 h 58"/>
                <a:gd name="T48" fmla="*/ 0 w 83"/>
                <a:gd name="T49" fmla="*/ 0 h 58"/>
                <a:gd name="T50" fmla="*/ 0 w 83"/>
                <a:gd name="T51" fmla="*/ 0 h 58"/>
                <a:gd name="T52" fmla="*/ 0 w 83"/>
                <a:gd name="T53" fmla="*/ 0 h 58"/>
                <a:gd name="T54" fmla="*/ 0 w 83"/>
                <a:gd name="T55" fmla="*/ 0 h 58"/>
                <a:gd name="T56" fmla="*/ 0 w 83"/>
                <a:gd name="T57" fmla="*/ 0 h 58"/>
                <a:gd name="T58" fmla="*/ 0 w 83"/>
                <a:gd name="T59" fmla="*/ 0 h 58"/>
                <a:gd name="T60" fmla="*/ 0 w 83"/>
                <a:gd name="T61" fmla="*/ 0 h 58"/>
                <a:gd name="T62" fmla="*/ 0 w 83"/>
                <a:gd name="T63" fmla="*/ 0 h 58"/>
                <a:gd name="T64" fmla="*/ 0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3" y="0"/>
                  </a:moveTo>
                  <a:lnTo>
                    <a:pt x="43" y="0"/>
                  </a:lnTo>
                  <a:lnTo>
                    <a:pt x="41" y="0"/>
                  </a:lnTo>
                  <a:lnTo>
                    <a:pt x="39" y="0"/>
                  </a:lnTo>
                  <a:lnTo>
                    <a:pt x="37" y="0"/>
                  </a:lnTo>
                  <a:lnTo>
                    <a:pt x="35" y="0"/>
                  </a:lnTo>
                  <a:lnTo>
                    <a:pt x="19" y="4"/>
                  </a:lnTo>
                  <a:lnTo>
                    <a:pt x="10" y="10"/>
                  </a:lnTo>
                  <a:lnTo>
                    <a:pt x="2" y="18"/>
                  </a:lnTo>
                  <a:lnTo>
                    <a:pt x="0" y="30"/>
                  </a:lnTo>
                  <a:lnTo>
                    <a:pt x="4" y="42"/>
                  </a:lnTo>
                  <a:lnTo>
                    <a:pt x="11" y="50"/>
                  </a:lnTo>
                  <a:lnTo>
                    <a:pt x="23" y="56"/>
                  </a:lnTo>
                  <a:lnTo>
                    <a:pt x="37" y="58"/>
                  </a:lnTo>
                  <a:lnTo>
                    <a:pt x="39" y="58"/>
                  </a:lnTo>
                  <a:lnTo>
                    <a:pt x="41" y="58"/>
                  </a:lnTo>
                  <a:lnTo>
                    <a:pt x="43" y="58"/>
                  </a:lnTo>
                  <a:lnTo>
                    <a:pt x="45" y="58"/>
                  </a:lnTo>
                  <a:lnTo>
                    <a:pt x="61" y="54"/>
                  </a:lnTo>
                  <a:lnTo>
                    <a:pt x="73" y="48"/>
                  </a:lnTo>
                  <a:lnTo>
                    <a:pt x="81" y="40"/>
                  </a:lnTo>
                  <a:lnTo>
                    <a:pt x="83" y="28"/>
                  </a:lnTo>
                  <a:lnTo>
                    <a:pt x="79" y="16"/>
                  </a:lnTo>
                  <a:lnTo>
                    <a:pt x="71" y="6"/>
                  </a:lnTo>
                  <a:lnTo>
                    <a:pt x="59" y="0"/>
                  </a:lnTo>
                  <a:lnTo>
                    <a:pt x="4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9" name="Freeform 46">
              <a:extLst>
                <a:ext uri="{FF2B5EF4-FFF2-40B4-BE49-F238E27FC236}">
                  <a16:creationId xmlns:a16="http://schemas.microsoft.com/office/drawing/2014/main" id="{E8CFEF12-4D61-41FD-8C1F-CAF8EB3D6E67}"/>
                </a:ext>
              </a:extLst>
            </p:cNvPr>
            <p:cNvSpPr>
              <a:spLocks/>
            </p:cNvSpPr>
            <p:nvPr/>
          </p:nvSpPr>
          <p:spPr bwMode="auto">
            <a:xfrm>
              <a:off x="1487"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4" y="0"/>
                  </a:moveTo>
                  <a:lnTo>
                    <a:pt x="44" y="0"/>
                  </a:lnTo>
                  <a:lnTo>
                    <a:pt x="42" y="0"/>
                  </a:lnTo>
                  <a:lnTo>
                    <a:pt x="40" y="0"/>
                  </a:lnTo>
                  <a:lnTo>
                    <a:pt x="38" y="0"/>
                  </a:lnTo>
                  <a:lnTo>
                    <a:pt x="36" y="0"/>
                  </a:lnTo>
                  <a:lnTo>
                    <a:pt x="22" y="4"/>
                  </a:lnTo>
                  <a:lnTo>
                    <a:pt x="10" y="10"/>
                  </a:lnTo>
                  <a:lnTo>
                    <a:pt x="2" y="18"/>
                  </a:lnTo>
                  <a:lnTo>
                    <a:pt x="0" y="30"/>
                  </a:lnTo>
                  <a:lnTo>
                    <a:pt x="4" y="42"/>
                  </a:lnTo>
                  <a:lnTo>
                    <a:pt x="12" y="50"/>
                  </a:lnTo>
                  <a:lnTo>
                    <a:pt x="24" y="56"/>
                  </a:lnTo>
                  <a:lnTo>
                    <a:pt x="40" y="58"/>
                  </a:lnTo>
                  <a:lnTo>
                    <a:pt x="42" y="58"/>
                  </a:lnTo>
                  <a:lnTo>
                    <a:pt x="44" y="58"/>
                  </a:lnTo>
                  <a:lnTo>
                    <a:pt x="46" y="58"/>
                  </a:lnTo>
                  <a:lnTo>
                    <a:pt x="48" y="58"/>
                  </a:lnTo>
                  <a:lnTo>
                    <a:pt x="61" y="54"/>
                  </a:lnTo>
                  <a:lnTo>
                    <a:pt x="73" y="48"/>
                  </a:lnTo>
                  <a:lnTo>
                    <a:pt x="81" y="40"/>
                  </a:lnTo>
                  <a:lnTo>
                    <a:pt x="83" y="28"/>
                  </a:lnTo>
                  <a:lnTo>
                    <a:pt x="79" y="16"/>
                  </a:lnTo>
                  <a:lnTo>
                    <a:pt x="71" y="6"/>
                  </a:lnTo>
                  <a:lnTo>
                    <a:pt x="60" y="0"/>
                  </a:lnTo>
                  <a:lnTo>
                    <a:pt x="4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0" name="Freeform 47">
              <a:extLst>
                <a:ext uri="{FF2B5EF4-FFF2-40B4-BE49-F238E27FC236}">
                  <a16:creationId xmlns:a16="http://schemas.microsoft.com/office/drawing/2014/main" id="{CB580053-4078-4C15-AF1F-DF6C7D755975}"/>
                </a:ext>
              </a:extLst>
            </p:cNvPr>
            <p:cNvSpPr>
              <a:spLocks/>
            </p:cNvSpPr>
            <p:nvPr/>
          </p:nvSpPr>
          <p:spPr bwMode="auto">
            <a:xfrm>
              <a:off x="1363"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5" y="0"/>
                  </a:moveTo>
                  <a:lnTo>
                    <a:pt x="43" y="0"/>
                  </a:lnTo>
                  <a:lnTo>
                    <a:pt x="41" y="0"/>
                  </a:lnTo>
                  <a:lnTo>
                    <a:pt x="39" y="0"/>
                  </a:lnTo>
                  <a:lnTo>
                    <a:pt x="37" y="0"/>
                  </a:lnTo>
                  <a:lnTo>
                    <a:pt x="21" y="4"/>
                  </a:lnTo>
                  <a:lnTo>
                    <a:pt x="10" y="10"/>
                  </a:lnTo>
                  <a:lnTo>
                    <a:pt x="2" y="18"/>
                  </a:lnTo>
                  <a:lnTo>
                    <a:pt x="0" y="30"/>
                  </a:lnTo>
                  <a:lnTo>
                    <a:pt x="4" y="42"/>
                  </a:lnTo>
                  <a:lnTo>
                    <a:pt x="12" y="50"/>
                  </a:lnTo>
                  <a:lnTo>
                    <a:pt x="23" y="56"/>
                  </a:lnTo>
                  <a:lnTo>
                    <a:pt x="39" y="58"/>
                  </a:lnTo>
                  <a:lnTo>
                    <a:pt x="41" y="58"/>
                  </a:lnTo>
                  <a:lnTo>
                    <a:pt x="43" y="58"/>
                  </a:lnTo>
                  <a:lnTo>
                    <a:pt x="45" y="58"/>
                  </a:lnTo>
                  <a:lnTo>
                    <a:pt x="47" y="58"/>
                  </a:lnTo>
                  <a:lnTo>
                    <a:pt x="63" y="54"/>
                  </a:lnTo>
                  <a:lnTo>
                    <a:pt x="75" y="48"/>
                  </a:lnTo>
                  <a:lnTo>
                    <a:pt x="81" y="40"/>
                  </a:lnTo>
                  <a:lnTo>
                    <a:pt x="83" y="28"/>
                  </a:lnTo>
                  <a:lnTo>
                    <a:pt x="79" y="16"/>
                  </a:lnTo>
                  <a:lnTo>
                    <a:pt x="71" y="6"/>
                  </a:lnTo>
                  <a:lnTo>
                    <a:pt x="59"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1" name="Freeform 48">
              <a:extLst>
                <a:ext uri="{FF2B5EF4-FFF2-40B4-BE49-F238E27FC236}">
                  <a16:creationId xmlns:a16="http://schemas.microsoft.com/office/drawing/2014/main" id="{A1B846A7-D367-4781-827C-0F44F9C067CB}"/>
                </a:ext>
              </a:extLst>
            </p:cNvPr>
            <p:cNvSpPr>
              <a:spLocks/>
            </p:cNvSpPr>
            <p:nvPr/>
          </p:nvSpPr>
          <p:spPr bwMode="auto">
            <a:xfrm>
              <a:off x="2066" y="3222"/>
              <a:ext cx="541" cy="603"/>
            </a:xfrm>
            <a:custGeom>
              <a:avLst/>
              <a:gdLst>
                <a:gd name="T0" fmla="*/ 1 w 1081"/>
                <a:gd name="T1" fmla="*/ 1 h 1206"/>
                <a:gd name="T2" fmla="*/ 1 w 1081"/>
                <a:gd name="T3" fmla="*/ 1 h 1206"/>
                <a:gd name="T4" fmla="*/ 1 w 1081"/>
                <a:gd name="T5" fmla="*/ 1 h 1206"/>
                <a:gd name="T6" fmla="*/ 1 w 1081"/>
                <a:gd name="T7" fmla="*/ 1 h 1206"/>
                <a:gd name="T8" fmla="*/ 1 w 1081"/>
                <a:gd name="T9" fmla="*/ 1 h 1206"/>
                <a:gd name="T10" fmla="*/ 1 w 1081"/>
                <a:gd name="T11" fmla="*/ 1 h 1206"/>
                <a:gd name="T12" fmla="*/ 1 w 1081"/>
                <a:gd name="T13" fmla="*/ 0 h 1206"/>
                <a:gd name="T14" fmla="*/ 1 w 1081"/>
                <a:gd name="T15" fmla="*/ 1 h 1206"/>
                <a:gd name="T16" fmla="*/ 1 w 1081"/>
                <a:gd name="T17" fmla="*/ 1 h 1206"/>
                <a:gd name="T18" fmla="*/ 1 w 1081"/>
                <a:gd name="T19" fmla="*/ 1 h 1206"/>
                <a:gd name="T20" fmla="*/ 1 w 1081"/>
                <a:gd name="T21" fmla="*/ 1 h 1206"/>
                <a:gd name="T22" fmla="*/ 1 w 1081"/>
                <a:gd name="T23" fmla="*/ 1 h 1206"/>
                <a:gd name="T24" fmla="*/ 1 w 1081"/>
                <a:gd name="T25" fmla="*/ 1 h 1206"/>
                <a:gd name="T26" fmla="*/ 1 w 1081"/>
                <a:gd name="T27" fmla="*/ 1 h 1206"/>
                <a:gd name="T28" fmla="*/ 1 w 1081"/>
                <a:gd name="T29" fmla="*/ 1 h 1206"/>
                <a:gd name="T30" fmla="*/ 1 w 1081"/>
                <a:gd name="T31" fmla="*/ 1 h 1206"/>
                <a:gd name="T32" fmla="*/ 1 w 1081"/>
                <a:gd name="T33" fmla="*/ 1 h 1206"/>
                <a:gd name="T34" fmla="*/ 0 w 1081"/>
                <a:gd name="T35" fmla="*/ 1 h 1206"/>
                <a:gd name="T36" fmla="*/ 1 w 1081"/>
                <a:gd name="T37" fmla="*/ 1 h 1206"/>
                <a:gd name="T38" fmla="*/ 1 w 1081"/>
                <a:gd name="T39" fmla="*/ 1 h 1206"/>
                <a:gd name="T40" fmla="*/ 1 w 1081"/>
                <a:gd name="T41" fmla="*/ 1 h 1206"/>
                <a:gd name="T42" fmla="*/ 1 w 1081"/>
                <a:gd name="T43" fmla="*/ 1 h 1206"/>
                <a:gd name="T44" fmla="*/ 1 w 1081"/>
                <a:gd name="T45" fmla="*/ 1 h 1206"/>
                <a:gd name="T46" fmla="*/ 1 w 1081"/>
                <a:gd name="T47" fmla="*/ 1 h 1206"/>
                <a:gd name="T48" fmla="*/ 1 w 1081"/>
                <a:gd name="T49" fmla="*/ 1 h 1206"/>
                <a:gd name="T50" fmla="*/ 1 w 1081"/>
                <a:gd name="T51" fmla="*/ 1 h 1206"/>
                <a:gd name="T52" fmla="*/ 1 w 1081"/>
                <a:gd name="T53" fmla="*/ 1 h 1206"/>
                <a:gd name="T54" fmla="*/ 1 w 1081"/>
                <a:gd name="T55" fmla="*/ 1 h 1206"/>
                <a:gd name="T56" fmla="*/ 1 w 1081"/>
                <a:gd name="T57" fmla="*/ 1 h 1206"/>
                <a:gd name="T58" fmla="*/ 1 w 1081"/>
                <a:gd name="T59" fmla="*/ 1 h 1206"/>
                <a:gd name="T60" fmla="*/ 1 w 1081"/>
                <a:gd name="T61" fmla="*/ 1 h 1206"/>
                <a:gd name="T62" fmla="*/ 1 w 1081"/>
                <a:gd name="T63" fmla="*/ 1 h 1206"/>
                <a:gd name="T64" fmla="*/ 1 w 1081"/>
                <a:gd name="T65" fmla="*/ 1 h 1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1" h="1206">
                  <a:moveTo>
                    <a:pt x="864" y="692"/>
                  </a:moveTo>
                  <a:lnTo>
                    <a:pt x="915" y="585"/>
                  </a:lnTo>
                  <a:lnTo>
                    <a:pt x="943" y="490"/>
                  </a:lnTo>
                  <a:lnTo>
                    <a:pt x="951" y="409"/>
                  </a:lnTo>
                  <a:lnTo>
                    <a:pt x="945" y="341"/>
                  </a:lnTo>
                  <a:lnTo>
                    <a:pt x="931" y="288"/>
                  </a:lnTo>
                  <a:lnTo>
                    <a:pt x="915" y="250"/>
                  </a:lnTo>
                  <a:lnTo>
                    <a:pt x="901" y="226"/>
                  </a:lnTo>
                  <a:lnTo>
                    <a:pt x="895" y="218"/>
                  </a:lnTo>
                  <a:lnTo>
                    <a:pt x="808" y="137"/>
                  </a:lnTo>
                  <a:lnTo>
                    <a:pt x="723" y="77"/>
                  </a:lnTo>
                  <a:lnTo>
                    <a:pt x="642" y="36"/>
                  </a:lnTo>
                  <a:lnTo>
                    <a:pt x="563" y="10"/>
                  </a:lnTo>
                  <a:lnTo>
                    <a:pt x="485" y="0"/>
                  </a:lnTo>
                  <a:lnTo>
                    <a:pt x="414" y="2"/>
                  </a:lnTo>
                  <a:lnTo>
                    <a:pt x="347" y="14"/>
                  </a:lnTo>
                  <a:lnTo>
                    <a:pt x="283" y="34"/>
                  </a:lnTo>
                  <a:lnTo>
                    <a:pt x="226" y="60"/>
                  </a:lnTo>
                  <a:lnTo>
                    <a:pt x="175" y="89"/>
                  </a:lnTo>
                  <a:lnTo>
                    <a:pt x="131" y="119"/>
                  </a:lnTo>
                  <a:lnTo>
                    <a:pt x="93" y="149"/>
                  </a:lnTo>
                  <a:lnTo>
                    <a:pt x="62" y="177"/>
                  </a:lnTo>
                  <a:lnTo>
                    <a:pt x="40" y="198"/>
                  </a:lnTo>
                  <a:lnTo>
                    <a:pt x="26" y="212"/>
                  </a:lnTo>
                  <a:lnTo>
                    <a:pt x="22" y="218"/>
                  </a:lnTo>
                  <a:lnTo>
                    <a:pt x="28" y="246"/>
                  </a:lnTo>
                  <a:lnTo>
                    <a:pt x="36" y="270"/>
                  </a:lnTo>
                  <a:lnTo>
                    <a:pt x="46" y="288"/>
                  </a:lnTo>
                  <a:lnTo>
                    <a:pt x="58" y="302"/>
                  </a:lnTo>
                  <a:lnTo>
                    <a:pt x="68" y="313"/>
                  </a:lnTo>
                  <a:lnTo>
                    <a:pt x="80" y="319"/>
                  </a:lnTo>
                  <a:lnTo>
                    <a:pt x="89" y="325"/>
                  </a:lnTo>
                  <a:lnTo>
                    <a:pt x="99" y="327"/>
                  </a:lnTo>
                  <a:lnTo>
                    <a:pt x="58" y="444"/>
                  </a:lnTo>
                  <a:lnTo>
                    <a:pt x="80" y="508"/>
                  </a:lnTo>
                  <a:lnTo>
                    <a:pt x="0" y="664"/>
                  </a:lnTo>
                  <a:lnTo>
                    <a:pt x="68" y="694"/>
                  </a:lnTo>
                  <a:lnTo>
                    <a:pt x="68" y="930"/>
                  </a:lnTo>
                  <a:lnTo>
                    <a:pt x="244" y="966"/>
                  </a:lnTo>
                  <a:lnTo>
                    <a:pt x="244" y="1192"/>
                  </a:lnTo>
                  <a:lnTo>
                    <a:pt x="719" y="1206"/>
                  </a:lnTo>
                  <a:lnTo>
                    <a:pt x="729" y="1085"/>
                  </a:lnTo>
                  <a:lnTo>
                    <a:pt x="790" y="1111"/>
                  </a:lnTo>
                  <a:lnTo>
                    <a:pt x="846" y="1122"/>
                  </a:lnTo>
                  <a:lnTo>
                    <a:pt x="893" y="1126"/>
                  </a:lnTo>
                  <a:lnTo>
                    <a:pt x="933" y="1118"/>
                  </a:lnTo>
                  <a:lnTo>
                    <a:pt x="969" y="1105"/>
                  </a:lnTo>
                  <a:lnTo>
                    <a:pt x="996" y="1083"/>
                  </a:lnTo>
                  <a:lnTo>
                    <a:pt x="1020" y="1057"/>
                  </a:lnTo>
                  <a:lnTo>
                    <a:pt x="1038" y="1027"/>
                  </a:lnTo>
                  <a:lnTo>
                    <a:pt x="1052" y="996"/>
                  </a:lnTo>
                  <a:lnTo>
                    <a:pt x="1064" y="964"/>
                  </a:lnTo>
                  <a:lnTo>
                    <a:pt x="1071" y="932"/>
                  </a:lnTo>
                  <a:lnTo>
                    <a:pt x="1075" y="902"/>
                  </a:lnTo>
                  <a:lnTo>
                    <a:pt x="1079" y="879"/>
                  </a:lnTo>
                  <a:lnTo>
                    <a:pt x="1081" y="859"/>
                  </a:lnTo>
                  <a:lnTo>
                    <a:pt x="1081" y="845"/>
                  </a:lnTo>
                  <a:lnTo>
                    <a:pt x="1081" y="841"/>
                  </a:lnTo>
                  <a:lnTo>
                    <a:pt x="988" y="873"/>
                  </a:lnTo>
                  <a:lnTo>
                    <a:pt x="923" y="881"/>
                  </a:lnTo>
                  <a:lnTo>
                    <a:pt x="877" y="867"/>
                  </a:lnTo>
                  <a:lnTo>
                    <a:pt x="852" y="841"/>
                  </a:lnTo>
                  <a:lnTo>
                    <a:pt x="840" y="803"/>
                  </a:lnTo>
                  <a:lnTo>
                    <a:pt x="840" y="764"/>
                  </a:lnTo>
                  <a:lnTo>
                    <a:pt x="850" y="724"/>
                  </a:lnTo>
                  <a:lnTo>
                    <a:pt x="864" y="692"/>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2" name="Freeform 49">
              <a:extLst>
                <a:ext uri="{FF2B5EF4-FFF2-40B4-BE49-F238E27FC236}">
                  <a16:creationId xmlns:a16="http://schemas.microsoft.com/office/drawing/2014/main" id="{EDF8A540-3D86-43B0-A51A-602B817C2B33}"/>
                </a:ext>
              </a:extLst>
            </p:cNvPr>
            <p:cNvSpPr>
              <a:spLocks/>
            </p:cNvSpPr>
            <p:nvPr/>
          </p:nvSpPr>
          <p:spPr bwMode="auto">
            <a:xfrm>
              <a:off x="2141" y="3451"/>
              <a:ext cx="225" cy="73"/>
            </a:xfrm>
            <a:custGeom>
              <a:avLst/>
              <a:gdLst>
                <a:gd name="T0" fmla="*/ 1 w 449"/>
                <a:gd name="T1" fmla="*/ 0 h 147"/>
                <a:gd name="T2" fmla="*/ 1 w 449"/>
                <a:gd name="T3" fmla="*/ 0 h 147"/>
                <a:gd name="T4" fmla="*/ 1 w 449"/>
                <a:gd name="T5" fmla="*/ 0 h 147"/>
                <a:gd name="T6" fmla="*/ 1 w 449"/>
                <a:gd name="T7" fmla="*/ 0 h 147"/>
                <a:gd name="T8" fmla="*/ 1 w 449"/>
                <a:gd name="T9" fmla="*/ 0 h 147"/>
                <a:gd name="T10" fmla="*/ 1 w 449"/>
                <a:gd name="T11" fmla="*/ 0 h 147"/>
                <a:gd name="T12" fmla="*/ 1 w 449"/>
                <a:gd name="T13" fmla="*/ 0 h 147"/>
                <a:gd name="T14" fmla="*/ 1 w 449"/>
                <a:gd name="T15" fmla="*/ 0 h 147"/>
                <a:gd name="T16" fmla="*/ 1 w 449"/>
                <a:gd name="T17" fmla="*/ 0 h 147"/>
                <a:gd name="T18" fmla="*/ 1 w 449"/>
                <a:gd name="T19" fmla="*/ 0 h 147"/>
                <a:gd name="T20" fmla="*/ 1 w 449"/>
                <a:gd name="T21" fmla="*/ 0 h 147"/>
                <a:gd name="T22" fmla="*/ 1 w 449"/>
                <a:gd name="T23" fmla="*/ 0 h 147"/>
                <a:gd name="T24" fmla="*/ 1 w 449"/>
                <a:gd name="T25" fmla="*/ 0 h 147"/>
                <a:gd name="T26" fmla="*/ 1 w 449"/>
                <a:gd name="T27" fmla="*/ 0 h 147"/>
                <a:gd name="T28" fmla="*/ 1 w 449"/>
                <a:gd name="T29" fmla="*/ 0 h 147"/>
                <a:gd name="T30" fmla="*/ 1 w 449"/>
                <a:gd name="T31" fmla="*/ 0 h 147"/>
                <a:gd name="T32" fmla="*/ 0 w 449"/>
                <a:gd name="T33" fmla="*/ 0 h 147"/>
                <a:gd name="T34" fmla="*/ 1 w 449"/>
                <a:gd name="T35" fmla="*/ 0 h 147"/>
                <a:gd name="T36" fmla="*/ 1 w 449"/>
                <a:gd name="T37" fmla="*/ 0 h 147"/>
                <a:gd name="T38" fmla="*/ 1 w 449"/>
                <a:gd name="T39" fmla="*/ 0 h 147"/>
                <a:gd name="T40" fmla="*/ 1 w 449"/>
                <a:gd name="T41" fmla="*/ 0 h 147"/>
                <a:gd name="T42" fmla="*/ 1 w 449"/>
                <a:gd name="T43" fmla="*/ 0 h 147"/>
                <a:gd name="T44" fmla="*/ 1 w 449"/>
                <a:gd name="T45" fmla="*/ 0 h 147"/>
                <a:gd name="T46" fmla="*/ 1 w 449"/>
                <a:gd name="T47" fmla="*/ 0 h 147"/>
                <a:gd name="T48" fmla="*/ 1 w 449"/>
                <a:gd name="T49" fmla="*/ 0 h 147"/>
                <a:gd name="T50" fmla="*/ 1 w 449"/>
                <a:gd name="T51" fmla="*/ 0 h 147"/>
                <a:gd name="T52" fmla="*/ 1 w 449"/>
                <a:gd name="T53" fmla="*/ 0 h 147"/>
                <a:gd name="T54" fmla="*/ 1 w 449"/>
                <a:gd name="T55" fmla="*/ 0 h 147"/>
                <a:gd name="T56" fmla="*/ 1 w 449"/>
                <a:gd name="T57" fmla="*/ 0 h 147"/>
                <a:gd name="T58" fmla="*/ 1 w 449"/>
                <a:gd name="T59" fmla="*/ 0 h 147"/>
                <a:gd name="T60" fmla="*/ 1 w 449"/>
                <a:gd name="T61" fmla="*/ 0 h 147"/>
                <a:gd name="T62" fmla="*/ 1 w 449"/>
                <a:gd name="T63" fmla="*/ 0 h 147"/>
                <a:gd name="T64" fmla="*/ 1 w 449"/>
                <a:gd name="T65" fmla="*/ 0 h 147"/>
                <a:gd name="T66" fmla="*/ 1 w 449"/>
                <a:gd name="T67" fmla="*/ 0 h 147"/>
                <a:gd name="T68" fmla="*/ 1 w 449"/>
                <a:gd name="T69" fmla="*/ 0 h 147"/>
                <a:gd name="T70" fmla="*/ 1 w 449"/>
                <a:gd name="T71" fmla="*/ 0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9" h="147">
                  <a:moveTo>
                    <a:pt x="132" y="56"/>
                  </a:moveTo>
                  <a:lnTo>
                    <a:pt x="129" y="44"/>
                  </a:lnTo>
                  <a:lnTo>
                    <a:pt x="125" y="34"/>
                  </a:lnTo>
                  <a:lnTo>
                    <a:pt x="117" y="24"/>
                  </a:lnTo>
                  <a:lnTo>
                    <a:pt x="109" y="16"/>
                  </a:lnTo>
                  <a:lnTo>
                    <a:pt x="101" y="10"/>
                  </a:lnTo>
                  <a:lnTo>
                    <a:pt x="89" y="4"/>
                  </a:lnTo>
                  <a:lnTo>
                    <a:pt x="79" y="2"/>
                  </a:lnTo>
                  <a:lnTo>
                    <a:pt x="67" y="0"/>
                  </a:lnTo>
                  <a:lnTo>
                    <a:pt x="53" y="2"/>
                  </a:lnTo>
                  <a:lnTo>
                    <a:pt x="41" y="6"/>
                  </a:lnTo>
                  <a:lnTo>
                    <a:pt x="30" y="12"/>
                  </a:lnTo>
                  <a:lnTo>
                    <a:pt x="20" y="22"/>
                  </a:lnTo>
                  <a:lnTo>
                    <a:pt x="12" y="32"/>
                  </a:lnTo>
                  <a:lnTo>
                    <a:pt x="6" y="44"/>
                  </a:lnTo>
                  <a:lnTo>
                    <a:pt x="2" y="58"/>
                  </a:lnTo>
                  <a:lnTo>
                    <a:pt x="0" y="74"/>
                  </a:lnTo>
                  <a:lnTo>
                    <a:pt x="2" y="87"/>
                  </a:lnTo>
                  <a:lnTo>
                    <a:pt x="6" y="101"/>
                  </a:lnTo>
                  <a:lnTo>
                    <a:pt x="12" y="113"/>
                  </a:lnTo>
                  <a:lnTo>
                    <a:pt x="20" y="125"/>
                  </a:lnTo>
                  <a:lnTo>
                    <a:pt x="30" y="135"/>
                  </a:lnTo>
                  <a:lnTo>
                    <a:pt x="41" y="141"/>
                  </a:lnTo>
                  <a:lnTo>
                    <a:pt x="53" y="145"/>
                  </a:lnTo>
                  <a:lnTo>
                    <a:pt x="67" y="147"/>
                  </a:lnTo>
                  <a:lnTo>
                    <a:pt x="79" y="145"/>
                  </a:lnTo>
                  <a:lnTo>
                    <a:pt x="91" y="143"/>
                  </a:lnTo>
                  <a:lnTo>
                    <a:pt x="103" y="137"/>
                  </a:lnTo>
                  <a:lnTo>
                    <a:pt x="113" y="129"/>
                  </a:lnTo>
                  <a:lnTo>
                    <a:pt x="121" y="119"/>
                  </a:lnTo>
                  <a:lnTo>
                    <a:pt x="127" y="109"/>
                  </a:lnTo>
                  <a:lnTo>
                    <a:pt x="132" y="97"/>
                  </a:lnTo>
                  <a:lnTo>
                    <a:pt x="134" y="85"/>
                  </a:lnTo>
                  <a:lnTo>
                    <a:pt x="449" y="85"/>
                  </a:lnTo>
                  <a:lnTo>
                    <a:pt x="449" y="56"/>
                  </a:lnTo>
                  <a:lnTo>
                    <a:pt x="1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3" name="Freeform 50">
              <a:extLst>
                <a:ext uri="{FF2B5EF4-FFF2-40B4-BE49-F238E27FC236}">
                  <a16:creationId xmlns:a16="http://schemas.microsoft.com/office/drawing/2014/main" id="{9291AA8C-9930-450C-AB5F-8AF64BC9B027}"/>
                </a:ext>
              </a:extLst>
            </p:cNvPr>
            <p:cNvSpPr>
              <a:spLocks/>
            </p:cNvSpPr>
            <p:nvPr/>
          </p:nvSpPr>
          <p:spPr bwMode="auto">
            <a:xfrm>
              <a:off x="1722" y="3794"/>
              <a:ext cx="1159" cy="645"/>
            </a:xfrm>
            <a:custGeom>
              <a:avLst/>
              <a:gdLst>
                <a:gd name="T0" fmla="*/ 0 w 2319"/>
                <a:gd name="T1" fmla="*/ 1 h 1289"/>
                <a:gd name="T2" fmla="*/ 0 w 2319"/>
                <a:gd name="T3" fmla="*/ 1 h 1289"/>
                <a:gd name="T4" fmla="*/ 0 w 2319"/>
                <a:gd name="T5" fmla="*/ 1 h 1289"/>
                <a:gd name="T6" fmla="*/ 0 w 2319"/>
                <a:gd name="T7" fmla="*/ 1 h 1289"/>
                <a:gd name="T8" fmla="*/ 0 w 2319"/>
                <a:gd name="T9" fmla="*/ 1 h 1289"/>
                <a:gd name="T10" fmla="*/ 0 w 2319"/>
                <a:gd name="T11" fmla="*/ 1 h 1289"/>
                <a:gd name="T12" fmla="*/ 0 w 2319"/>
                <a:gd name="T13" fmla="*/ 1 h 1289"/>
                <a:gd name="T14" fmla="*/ 0 w 2319"/>
                <a:gd name="T15" fmla="*/ 1 h 1289"/>
                <a:gd name="T16" fmla="*/ 0 w 2319"/>
                <a:gd name="T17" fmla="*/ 1 h 1289"/>
                <a:gd name="T18" fmla="*/ 0 w 2319"/>
                <a:gd name="T19" fmla="*/ 1 h 1289"/>
                <a:gd name="T20" fmla="*/ 0 w 2319"/>
                <a:gd name="T21" fmla="*/ 1 h 1289"/>
                <a:gd name="T22" fmla="*/ 0 w 2319"/>
                <a:gd name="T23" fmla="*/ 1 h 1289"/>
                <a:gd name="T24" fmla="*/ 0 w 2319"/>
                <a:gd name="T25" fmla="*/ 1 h 1289"/>
                <a:gd name="T26" fmla="*/ 0 w 2319"/>
                <a:gd name="T27" fmla="*/ 1 h 1289"/>
                <a:gd name="T28" fmla="*/ 0 w 2319"/>
                <a:gd name="T29" fmla="*/ 1 h 1289"/>
                <a:gd name="T30" fmla="*/ 0 w 2319"/>
                <a:gd name="T31" fmla="*/ 1 h 1289"/>
                <a:gd name="T32" fmla="*/ 0 w 2319"/>
                <a:gd name="T33" fmla="*/ 1 h 1289"/>
                <a:gd name="T34" fmla="*/ 0 w 2319"/>
                <a:gd name="T35" fmla="*/ 1 h 1289"/>
                <a:gd name="T36" fmla="*/ 0 w 2319"/>
                <a:gd name="T37" fmla="*/ 1 h 1289"/>
                <a:gd name="T38" fmla="*/ 0 w 2319"/>
                <a:gd name="T39" fmla="*/ 1 h 1289"/>
                <a:gd name="T40" fmla="*/ 0 w 2319"/>
                <a:gd name="T41" fmla="*/ 1 h 1289"/>
                <a:gd name="T42" fmla="*/ 0 w 2319"/>
                <a:gd name="T43" fmla="*/ 1 h 1289"/>
                <a:gd name="T44" fmla="*/ 0 w 2319"/>
                <a:gd name="T45" fmla="*/ 1 h 1289"/>
                <a:gd name="T46" fmla="*/ 0 w 2319"/>
                <a:gd name="T47" fmla="*/ 1 h 1289"/>
                <a:gd name="T48" fmla="*/ 0 w 2319"/>
                <a:gd name="T49" fmla="*/ 1 h 1289"/>
                <a:gd name="T50" fmla="*/ 0 w 2319"/>
                <a:gd name="T51" fmla="*/ 1 h 1289"/>
                <a:gd name="T52" fmla="*/ 0 w 2319"/>
                <a:gd name="T53" fmla="*/ 1 h 1289"/>
                <a:gd name="T54" fmla="*/ 0 w 2319"/>
                <a:gd name="T55" fmla="*/ 1 h 1289"/>
                <a:gd name="T56" fmla="*/ 0 w 2319"/>
                <a:gd name="T57" fmla="*/ 1 h 1289"/>
                <a:gd name="T58" fmla="*/ 0 w 2319"/>
                <a:gd name="T59" fmla="*/ 1 h 1289"/>
                <a:gd name="T60" fmla="*/ 0 w 2319"/>
                <a:gd name="T61" fmla="*/ 1 h 1289"/>
                <a:gd name="T62" fmla="*/ 0 w 2319"/>
                <a:gd name="T63" fmla="*/ 1 h 1289"/>
                <a:gd name="T64" fmla="*/ 0 w 2319"/>
                <a:gd name="T65" fmla="*/ 1 h 1289"/>
                <a:gd name="T66" fmla="*/ 0 w 2319"/>
                <a:gd name="T67" fmla="*/ 1 h 1289"/>
                <a:gd name="T68" fmla="*/ 0 w 2319"/>
                <a:gd name="T69" fmla="*/ 1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19" h="1289">
                  <a:moveTo>
                    <a:pt x="1986" y="109"/>
                  </a:moveTo>
                  <a:lnTo>
                    <a:pt x="1905" y="125"/>
                  </a:lnTo>
                  <a:lnTo>
                    <a:pt x="1834" y="135"/>
                  </a:lnTo>
                  <a:lnTo>
                    <a:pt x="1766" y="139"/>
                  </a:lnTo>
                  <a:lnTo>
                    <a:pt x="1709" y="139"/>
                  </a:lnTo>
                  <a:lnTo>
                    <a:pt x="1656" y="135"/>
                  </a:lnTo>
                  <a:lnTo>
                    <a:pt x="1610" y="127"/>
                  </a:lnTo>
                  <a:lnTo>
                    <a:pt x="1568" y="117"/>
                  </a:lnTo>
                  <a:lnTo>
                    <a:pt x="1535" y="105"/>
                  </a:lnTo>
                  <a:lnTo>
                    <a:pt x="1505" y="93"/>
                  </a:lnTo>
                  <a:lnTo>
                    <a:pt x="1481" y="80"/>
                  </a:lnTo>
                  <a:lnTo>
                    <a:pt x="1461" y="68"/>
                  </a:lnTo>
                  <a:lnTo>
                    <a:pt x="1446" y="54"/>
                  </a:lnTo>
                  <a:lnTo>
                    <a:pt x="1434" y="44"/>
                  </a:lnTo>
                  <a:lnTo>
                    <a:pt x="1426" y="36"/>
                  </a:lnTo>
                  <a:lnTo>
                    <a:pt x="1422" y="30"/>
                  </a:lnTo>
                  <a:lnTo>
                    <a:pt x="1420" y="28"/>
                  </a:lnTo>
                  <a:lnTo>
                    <a:pt x="1176" y="8"/>
                  </a:lnTo>
                  <a:lnTo>
                    <a:pt x="935" y="0"/>
                  </a:lnTo>
                  <a:lnTo>
                    <a:pt x="933" y="2"/>
                  </a:lnTo>
                  <a:lnTo>
                    <a:pt x="929" y="8"/>
                  </a:lnTo>
                  <a:lnTo>
                    <a:pt x="921" y="18"/>
                  </a:lnTo>
                  <a:lnTo>
                    <a:pt x="909" y="32"/>
                  </a:lnTo>
                  <a:lnTo>
                    <a:pt x="893" y="46"/>
                  </a:lnTo>
                  <a:lnTo>
                    <a:pt x="873" y="62"/>
                  </a:lnTo>
                  <a:lnTo>
                    <a:pt x="850" y="78"/>
                  </a:lnTo>
                  <a:lnTo>
                    <a:pt x="820" y="91"/>
                  </a:lnTo>
                  <a:lnTo>
                    <a:pt x="784" y="105"/>
                  </a:lnTo>
                  <a:lnTo>
                    <a:pt x="745" y="119"/>
                  </a:lnTo>
                  <a:lnTo>
                    <a:pt x="697" y="127"/>
                  </a:lnTo>
                  <a:lnTo>
                    <a:pt x="646" y="133"/>
                  </a:lnTo>
                  <a:lnTo>
                    <a:pt x="586" y="135"/>
                  </a:lnTo>
                  <a:lnTo>
                    <a:pt x="521" y="133"/>
                  </a:lnTo>
                  <a:lnTo>
                    <a:pt x="448" y="125"/>
                  </a:lnTo>
                  <a:lnTo>
                    <a:pt x="367" y="109"/>
                  </a:lnTo>
                  <a:lnTo>
                    <a:pt x="365" y="109"/>
                  </a:lnTo>
                  <a:lnTo>
                    <a:pt x="355" y="109"/>
                  </a:lnTo>
                  <a:lnTo>
                    <a:pt x="343" y="109"/>
                  </a:lnTo>
                  <a:lnTo>
                    <a:pt x="325" y="111"/>
                  </a:lnTo>
                  <a:lnTo>
                    <a:pt x="305" y="113"/>
                  </a:lnTo>
                  <a:lnTo>
                    <a:pt x="281" y="117"/>
                  </a:lnTo>
                  <a:lnTo>
                    <a:pt x="254" y="123"/>
                  </a:lnTo>
                  <a:lnTo>
                    <a:pt x="226" y="131"/>
                  </a:lnTo>
                  <a:lnTo>
                    <a:pt x="196" y="143"/>
                  </a:lnTo>
                  <a:lnTo>
                    <a:pt x="167" y="157"/>
                  </a:lnTo>
                  <a:lnTo>
                    <a:pt x="137" y="175"/>
                  </a:lnTo>
                  <a:lnTo>
                    <a:pt x="105" y="199"/>
                  </a:lnTo>
                  <a:lnTo>
                    <a:pt x="78" y="224"/>
                  </a:lnTo>
                  <a:lnTo>
                    <a:pt x="50" y="256"/>
                  </a:lnTo>
                  <a:lnTo>
                    <a:pt x="24" y="294"/>
                  </a:lnTo>
                  <a:lnTo>
                    <a:pt x="0" y="335"/>
                  </a:lnTo>
                  <a:lnTo>
                    <a:pt x="254" y="1289"/>
                  </a:lnTo>
                  <a:lnTo>
                    <a:pt x="2065" y="1277"/>
                  </a:lnTo>
                  <a:lnTo>
                    <a:pt x="2319" y="276"/>
                  </a:lnTo>
                  <a:lnTo>
                    <a:pt x="2297" y="242"/>
                  </a:lnTo>
                  <a:lnTo>
                    <a:pt x="2273" y="212"/>
                  </a:lnTo>
                  <a:lnTo>
                    <a:pt x="2248" y="187"/>
                  </a:lnTo>
                  <a:lnTo>
                    <a:pt x="2222" y="167"/>
                  </a:lnTo>
                  <a:lnTo>
                    <a:pt x="2194" y="149"/>
                  </a:lnTo>
                  <a:lnTo>
                    <a:pt x="2166" y="135"/>
                  </a:lnTo>
                  <a:lnTo>
                    <a:pt x="2139" y="125"/>
                  </a:lnTo>
                  <a:lnTo>
                    <a:pt x="2111" y="117"/>
                  </a:lnTo>
                  <a:lnTo>
                    <a:pt x="2087" y="113"/>
                  </a:lnTo>
                  <a:lnTo>
                    <a:pt x="2063" y="109"/>
                  </a:lnTo>
                  <a:lnTo>
                    <a:pt x="2042" y="107"/>
                  </a:lnTo>
                  <a:lnTo>
                    <a:pt x="2024" y="107"/>
                  </a:lnTo>
                  <a:lnTo>
                    <a:pt x="2008" y="107"/>
                  </a:lnTo>
                  <a:lnTo>
                    <a:pt x="1996" y="109"/>
                  </a:lnTo>
                  <a:lnTo>
                    <a:pt x="1988" y="109"/>
                  </a:lnTo>
                  <a:lnTo>
                    <a:pt x="1986" y="109"/>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4" name="Freeform 51">
              <a:extLst>
                <a:ext uri="{FF2B5EF4-FFF2-40B4-BE49-F238E27FC236}">
                  <a16:creationId xmlns:a16="http://schemas.microsoft.com/office/drawing/2014/main" id="{9577C096-B60D-416B-BFB7-DB87E0D37E4A}"/>
                </a:ext>
              </a:extLst>
            </p:cNvPr>
            <p:cNvSpPr>
              <a:spLocks/>
            </p:cNvSpPr>
            <p:nvPr/>
          </p:nvSpPr>
          <p:spPr bwMode="auto">
            <a:xfrm>
              <a:off x="1800" y="3868"/>
              <a:ext cx="13" cy="440"/>
            </a:xfrm>
            <a:custGeom>
              <a:avLst/>
              <a:gdLst>
                <a:gd name="T0" fmla="*/ 0 w 25"/>
                <a:gd name="T1" fmla="*/ 1 h 878"/>
                <a:gd name="T2" fmla="*/ 0 w 25"/>
                <a:gd name="T3" fmla="*/ 1 h 878"/>
                <a:gd name="T4" fmla="*/ 1 w 25"/>
                <a:gd name="T5" fmla="*/ 1 h 878"/>
                <a:gd name="T6" fmla="*/ 1 w 25"/>
                <a:gd name="T7" fmla="*/ 0 h 878"/>
                <a:gd name="T8" fmla="*/ 1 w 25"/>
                <a:gd name="T9" fmla="*/ 1 h 878"/>
                <a:gd name="T10" fmla="*/ 1 w 25"/>
                <a:gd name="T11" fmla="*/ 1 h 878"/>
                <a:gd name="T12" fmla="*/ 1 w 25"/>
                <a:gd name="T13" fmla="*/ 1 h 878"/>
                <a:gd name="T14" fmla="*/ 0 w 25"/>
                <a:gd name="T15" fmla="*/ 1 h 8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878">
                  <a:moveTo>
                    <a:pt x="0" y="14"/>
                  </a:moveTo>
                  <a:lnTo>
                    <a:pt x="0" y="775"/>
                  </a:lnTo>
                  <a:lnTo>
                    <a:pt x="25" y="878"/>
                  </a:lnTo>
                  <a:lnTo>
                    <a:pt x="25" y="0"/>
                  </a:lnTo>
                  <a:lnTo>
                    <a:pt x="20" y="4"/>
                  </a:lnTo>
                  <a:lnTo>
                    <a:pt x="14" y="6"/>
                  </a:lnTo>
                  <a:lnTo>
                    <a:pt x="6" y="10"/>
                  </a:lnTo>
                  <a:lnTo>
                    <a:pt x="0" y="14"/>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5" name="Freeform 52">
              <a:extLst>
                <a:ext uri="{FF2B5EF4-FFF2-40B4-BE49-F238E27FC236}">
                  <a16:creationId xmlns:a16="http://schemas.microsoft.com/office/drawing/2014/main" id="{03F16041-F0B3-44E1-A747-CE7DB9107720}"/>
                </a:ext>
              </a:extLst>
            </p:cNvPr>
            <p:cNvSpPr>
              <a:spLocks/>
            </p:cNvSpPr>
            <p:nvPr/>
          </p:nvSpPr>
          <p:spPr bwMode="auto">
            <a:xfrm>
              <a:off x="1876" y="3849"/>
              <a:ext cx="13" cy="590"/>
            </a:xfrm>
            <a:custGeom>
              <a:avLst/>
              <a:gdLst>
                <a:gd name="T0" fmla="*/ 0 w 26"/>
                <a:gd name="T1" fmla="*/ 1 h 1180"/>
                <a:gd name="T2" fmla="*/ 0 w 26"/>
                <a:gd name="T3" fmla="*/ 1 h 1180"/>
                <a:gd name="T4" fmla="*/ 1 w 26"/>
                <a:gd name="T5" fmla="*/ 1 h 1180"/>
                <a:gd name="T6" fmla="*/ 1 w 26"/>
                <a:gd name="T7" fmla="*/ 0 h 1180"/>
                <a:gd name="T8" fmla="*/ 1 w 26"/>
                <a:gd name="T9" fmla="*/ 0 h 1180"/>
                <a:gd name="T10" fmla="*/ 1 w 26"/>
                <a:gd name="T11" fmla="*/ 0 h 1180"/>
                <a:gd name="T12" fmla="*/ 1 w 26"/>
                <a:gd name="T13" fmla="*/ 1 h 1180"/>
                <a:gd name="T14" fmla="*/ 0 w 26"/>
                <a:gd name="T15" fmla="*/ 1 h 1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180">
                  <a:moveTo>
                    <a:pt x="0" y="2"/>
                  </a:moveTo>
                  <a:lnTo>
                    <a:pt x="0" y="1180"/>
                  </a:lnTo>
                  <a:lnTo>
                    <a:pt x="26" y="1180"/>
                  </a:lnTo>
                  <a:lnTo>
                    <a:pt x="26" y="0"/>
                  </a:lnTo>
                  <a:lnTo>
                    <a:pt x="20" y="0"/>
                  </a:lnTo>
                  <a:lnTo>
                    <a:pt x="14" y="0"/>
                  </a:lnTo>
                  <a:lnTo>
                    <a:pt x="8" y="2"/>
                  </a:lnTo>
                  <a:lnTo>
                    <a:pt x="0"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6" name="Freeform 53">
              <a:extLst>
                <a:ext uri="{FF2B5EF4-FFF2-40B4-BE49-F238E27FC236}">
                  <a16:creationId xmlns:a16="http://schemas.microsoft.com/office/drawing/2014/main" id="{642AF62F-B9FE-44DE-84A5-6E36FCFF27FC}"/>
                </a:ext>
              </a:extLst>
            </p:cNvPr>
            <p:cNvSpPr>
              <a:spLocks/>
            </p:cNvSpPr>
            <p:nvPr/>
          </p:nvSpPr>
          <p:spPr bwMode="auto">
            <a:xfrm>
              <a:off x="1951" y="3857"/>
              <a:ext cx="14" cy="582"/>
            </a:xfrm>
            <a:custGeom>
              <a:avLst/>
              <a:gdLst>
                <a:gd name="T0" fmla="*/ 0 w 27"/>
                <a:gd name="T1" fmla="*/ 0 h 1164"/>
                <a:gd name="T2" fmla="*/ 0 w 27"/>
                <a:gd name="T3" fmla="*/ 1 h 1164"/>
                <a:gd name="T4" fmla="*/ 1 w 27"/>
                <a:gd name="T5" fmla="*/ 1 h 1164"/>
                <a:gd name="T6" fmla="*/ 1 w 27"/>
                <a:gd name="T7" fmla="*/ 1 h 1164"/>
                <a:gd name="T8" fmla="*/ 1 w 27"/>
                <a:gd name="T9" fmla="*/ 1 h 1164"/>
                <a:gd name="T10" fmla="*/ 1 w 27"/>
                <a:gd name="T11" fmla="*/ 1 h 1164"/>
                <a:gd name="T12" fmla="*/ 1 w 27"/>
                <a:gd name="T13" fmla="*/ 1 h 1164"/>
                <a:gd name="T14" fmla="*/ 0 w 27"/>
                <a:gd name="T15" fmla="*/ 0 h 1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164">
                  <a:moveTo>
                    <a:pt x="0" y="0"/>
                  </a:moveTo>
                  <a:lnTo>
                    <a:pt x="0" y="1164"/>
                  </a:lnTo>
                  <a:lnTo>
                    <a:pt x="27" y="1162"/>
                  </a:lnTo>
                  <a:lnTo>
                    <a:pt x="27" y="4"/>
                  </a:lnTo>
                  <a:lnTo>
                    <a:pt x="21" y="4"/>
                  </a:lnTo>
                  <a:lnTo>
                    <a:pt x="14" y="2"/>
                  </a:lnTo>
                  <a:lnTo>
                    <a:pt x="8"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7" name="Freeform 54">
              <a:extLst>
                <a:ext uri="{FF2B5EF4-FFF2-40B4-BE49-F238E27FC236}">
                  <a16:creationId xmlns:a16="http://schemas.microsoft.com/office/drawing/2014/main" id="{292004EE-D75B-4FEA-A4CD-5B8A187D3E22}"/>
                </a:ext>
              </a:extLst>
            </p:cNvPr>
            <p:cNvSpPr>
              <a:spLocks/>
            </p:cNvSpPr>
            <p:nvPr/>
          </p:nvSpPr>
          <p:spPr bwMode="auto">
            <a:xfrm>
              <a:off x="2028" y="3861"/>
              <a:ext cx="13" cy="577"/>
            </a:xfrm>
            <a:custGeom>
              <a:avLst/>
              <a:gdLst>
                <a:gd name="T0" fmla="*/ 0 w 28"/>
                <a:gd name="T1" fmla="*/ 1 h 1154"/>
                <a:gd name="T2" fmla="*/ 0 w 28"/>
                <a:gd name="T3" fmla="*/ 1 h 1154"/>
                <a:gd name="T4" fmla="*/ 0 w 28"/>
                <a:gd name="T5" fmla="*/ 1 h 1154"/>
                <a:gd name="T6" fmla="*/ 0 w 28"/>
                <a:gd name="T7" fmla="*/ 0 h 1154"/>
                <a:gd name="T8" fmla="*/ 0 w 28"/>
                <a:gd name="T9" fmla="*/ 1 h 1154"/>
                <a:gd name="T10" fmla="*/ 0 w 28"/>
                <a:gd name="T11" fmla="*/ 1 h 1154"/>
                <a:gd name="T12" fmla="*/ 0 w 28"/>
                <a:gd name="T13" fmla="*/ 1 h 1154"/>
                <a:gd name="T14" fmla="*/ 0 w 28"/>
                <a:gd name="T15" fmla="*/ 1 h 11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54">
                  <a:moveTo>
                    <a:pt x="0" y="2"/>
                  </a:moveTo>
                  <a:lnTo>
                    <a:pt x="0" y="1154"/>
                  </a:lnTo>
                  <a:lnTo>
                    <a:pt x="28" y="1154"/>
                  </a:lnTo>
                  <a:lnTo>
                    <a:pt x="28" y="0"/>
                  </a:lnTo>
                  <a:lnTo>
                    <a:pt x="22" y="2"/>
                  </a:lnTo>
                  <a:lnTo>
                    <a:pt x="14" y="2"/>
                  </a:lnTo>
                  <a:lnTo>
                    <a:pt x="8" y="2"/>
                  </a:lnTo>
                  <a:lnTo>
                    <a:pt x="0"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8" name="Freeform 55">
              <a:extLst>
                <a:ext uri="{FF2B5EF4-FFF2-40B4-BE49-F238E27FC236}">
                  <a16:creationId xmlns:a16="http://schemas.microsoft.com/office/drawing/2014/main" id="{DF62CBFF-0DB3-43A8-BDB9-54976778110D}"/>
                </a:ext>
              </a:extLst>
            </p:cNvPr>
            <p:cNvSpPr>
              <a:spLocks/>
            </p:cNvSpPr>
            <p:nvPr/>
          </p:nvSpPr>
          <p:spPr bwMode="auto">
            <a:xfrm>
              <a:off x="2104" y="3846"/>
              <a:ext cx="14" cy="592"/>
            </a:xfrm>
            <a:custGeom>
              <a:avLst/>
              <a:gdLst>
                <a:gd name="T0" fmla="*/ 0 w 27"/>
                <a:gd name="T1" fmla="*/ 1 h 1184"/>
                <a:gd name="T2" fmla="*/ 0 w 27"/>
                <a:gd name="T3" fmla="*/ 1 h 1184"/>
                <a:gd name="T4" fmla="*/ 1 w 27"/>
                <a:gd name="T5" fmla="*/ 1 h 1184"/>
                <a:gd name="T6" fmla="*/ 1 w 27"/>
                <a:gd name="T7" fmla="*/ 0 h 1184"/>
                <a:gd name="T8" fmla="*/ 1 w 27"/>
                <a:gd name="T9" fmla="*/ 1 h 1184"/>
                <a:gd name="T10" fmla="*/ 1 w 27"/>
                <a:gd name="T11" fmla="*/ 1 h 1184"/>
                <a:gd name="T12" fmla="*/ 1 w 27"/>
                <a:gd name="T13" fmla="*/ 1 h 1184"/>
                <a:gd name="T14" fmla="*/ 0 w 27"/>
                <a:gd name="T15" fmla="*/ 1 h 1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184">
                  <a:moveTo>
                    <a:pt x="0" y="8"/>
                  </a:moveTo>
                  <a:lnTo>
                    <a:pt x="0" y="1184"/>
                  </a:lnTo>
                  <a:lnTo>
                    <a:pt x="27" y="1182"/>
                  </a:lnTo>
                  <a:lnTo>
                    <a:pt x="27" y="0"/>
                  </a:lnTo>
                  <a:lnTo>
                    <a:pt x="21" y="2"/>
                  </a:lnTo>
                  <a:lnTo>
                    <a:pt x="13" y="4"/>
                  </a:lnTo>
                  <a:lnTo>
                    <a:pt x="8" y="6"/>
                  </a:lnTo>
                  <a:lnTo>
                    <a:pt x="0" y="8"/>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9" name="Freeform 56">
              <a:extLst>
                <a:ext uri="{FF2B5EF4-FFF2-40B4-BE49-F238E27FC236}">
                  <a16:creationId xmlns:a16="http://schemas.microsoft.com/office/drawing/2014/main" id="{23925E71-0CEA-4216-825B-E8DC879B8FB1}"/>
                </a:ext>
              </a:extLst>
            </p:cNvPr>
            <p:cNvSpPr>
              <a:spLocks/>
            </p:cNvSpPr>
            <p:nvPr/>
          </p:nvSpPr>
          <p:spPr bwMode="auto">
            <a:xfrm>
              <a:off x="2180" y="3794"/>
              <a:ext cx="14" cy="643"/>
            </a:xfrm>
            <a:custGeom>
              <a:avLst/>
              <a:gdLst>
                <a:gd name="T0" fmla="*/ 1 w 28"/>
                <a:gd name="T1" fmla="*/ 0 h 1285"/>
                <a:gd name="T2" fmla="*/ 1 w 28"/>
                <a:gd name="T3" fmla="*/ 1 h 1285"/>
                <a:gd name="T4" fmla="*/ 1 w 28"/>
                <a:gd name="T5" fmla="*/ 1 h 1285"/>
                <a:gd name="T6" fmla="*/ 1 w 28"/>
                <a:gd name="T7" fmla="*/ 1 h 1285"/>
                <a:gd name="T8" fmla="*/ 0 w 28"/>
                <a:gd name="T9" fmla="*/ 1 h 1285"/>
                <a:gd name="T10" fmla="*/ 0 w 28"/>
                <a:gd name="T11" fmla="*/ 1 h 1285"/>
                <a:gd name="T12" fmla="*/ 1 w 28"/>
                <a:gd name="T13" fmla="*/ 1 h 1285"/>
                <a:gd name="T14" fmla="*/ 1 w 28"/>
                <a:gd name="T15" fmla="*/ 0 h 1285"/>
                <a:gd name="T16" fmla="*/ 1 w 28"/>
                <a:gd name="T17" fmla="*/ 0 h 1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285">
                  <a:moveTo>
                    <a:pt x="18" y="0"/>
                  </a:moveTo>
                  <a:lnTo>
                    <a:pt x="16" y="2"/>
                  </a:lnTo>
                  <a:lnTo>
                    <a:pt x="14" y="6"/>
                  </a:lnTo>
                  <a:lnTo>
                    <a:pt x="8" y="12"/>
                  </a:lnTo>
                  <a:lnTo>
                    <a:pt x="0" y="22"/>
                  </a:lnTo>
                  <a:lnTo>
                    <a:pt x="0" y="1285"/>
                  </a:lnTo>
                  <a:lnTo>
                    <a:pt x="28" y="1285"/>
                  </a:lnTo>
                  <a:lnTo>
                    <a:pt x="28" y="0"/>
                  </a:lnTo>
                  <a:lnTo>
                    <a:pt x="18"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0" name="Freeform 57">
              <a:extLst>
                <a:ext uri="{FF2B5EF4-FFF2-40B4-BE49-F238E27FC236}">
                  <a16:creationId xmlns:a16="http://schemas.microsoft.com/office/drawing/2014/main" id="{5CD6BCB1-9BF5-4948-94AC-52DC41B40730}"/>
                </a:ext>
              </a:extLst>
            </p:cNvPr>
            <p:cNvSpPr>
              <a:spLocks/>
            </p:cNvSpPr>
            <p:nvPr/>
          </p:nvSpPr>
          <p:spPr bwMode="auto">
            <a:xfrm>
              <a:off x="2256" y="3829"/>
              <a:ext cx="14" cy="608"/>
            </a:xfrm>
            <a:custGeom>
              <a:avLst/>
              <a:gdLst>
                <a:gd name="T0" fmla="*/ 0 w 28"/>
                <a:gd name="T1" fmla="*/ 0 h 1215"/>
                <a:gd name="T2" fmla="*/ 0 w 28"/>
                <a:gd name="T3" fmla="*/ 1 h 1215"/>
                <a:gd name="T4" fmla="*/ 1 w 28"/>
                <a:gd name="T5" fmla="*/ 1 h 1215"/>
                <a:gd name="T6" fmla="*/ 1 w 28"/>
                <a:gd name="T7" fmla="*/ 0 h 1215"/>
                <a:gd name="T8" fmla="*/ 0 w 28"/>
                <a:gd name="T9" fmla="*/ 0 h 1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215">
                  <a:moveTo>
                    <a:pt x="0" y="0"/>
                  </a:moveTo>
                  <a:lnTo>
                    <a:pt x="0" y="1215"/>
                  </a:lnTo>
                  <a:lnTo>
                    <a:pt x="28" y="1213"/>
                  </a:lnTo>
                  <a:lnTo>
                    <a:pt x="28" y="0"/>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1" name="Freeform 58">
              <a:extLst>
                <a:ext uri="{FF2B5EF4-FFF2-40B4-BE49-F238E27FC236}">
                  <a16:creationId xmlns:a16="http://schemas.microsoft.com/office/drawing/2014/main" id="{35991457-C866-431A-8892-D0BD9F1991A6}"/>
                </a:ext>
              </a:extLst>
            </p:cNvPr>
            <p:cNvSpPr>
              <a:spLocks/>
            </p:cNvSpPr>
            <p:nvPr/>
          </p:nvSpPr>
          <p:spPr bwMode="auto">
            <a:xfrm>
              <a:off x="2332" y="3827"/>
              <a:ext cx="14" cy="609"/>
            </a:xfrm>
            <a:custGeom>
              <a:avLst/>
              <a:gdLst>
                <a:gd name="T0" fmla="*/ 0 w 28"/>
                <a:gd name="T1" fmla="*/ 0 h 1217"/>
                <a:gd name="T2" fmla="*/ 0 w 28"/>
                <a:gd name="T3" fmla="*/ 1 h 1217"/>
                <a:gd name="T4" fmla="*/ 1 w 28"/>
                <a:gd name="T5" fmla="*/ 1 h 1217"/>
                <a:gd name="T6" fmla="*/ 1 w 28"/>
                <a:gd name="T7" fmla="*/ 1 h 1217"/>
                <a:gd name="T8" fmla="*/ 0 w 28"/>
                <a:gd name="T9" fmla="*/ 0 h 1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217">
                  <a:moveTo>
                    <a:pt x="0" y="0"/>
                  </a:moveTo>
                  <a:lnTo>
                    <a:pt x="0" y="1217"/>
                  </a:lnTo>
                  <a:lnTo>
                    <a:pt x="28" y="1217"/>
                  </a:lnTo>
                  <a:lnTo>
                    <a:pt x="28"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2" name="Freeform 59">
              <a:extLst>
                <a:ext uri="{FF2B5EF4-FFF2-40B4-BE49-F238E27FC236}">
                  <a16:creationId xmlns:a16="http://schemas.microsoft.com/office/drawing/2014/main" id="{A0DCDEF5-BC40-4101-978B-221B760107BD}"/>
                </a:ext>
              </a:extLst>
            </p:cNvPr>
            <p:cNvSpPr>
              <a:spLocks/>
            </p:cNvSpPr>
            <p:nvPr/>
          </p:nvSpPr>
          <p:spPr bwMode="auto">
            <a:xfrm>
              <a:off x="2409" y="3806"/>
              <a:ext cx="14" cy="630"/>
            </a:xfrm>
            <a:custGeom>
              <a:avLst/>
              <a:gdLst>
                <a:gd name="T0" fmla="*/ 0 w 28"/>
                <a:gd name="T1" fmla="*/ 0 h 1259"/>
                <a:gd name="T2" fmla="*/ 0 w 28"/>
                <a:gd name="T3" fmla="*/ 1 h 1259"/>
                <a:gd name="T4" fmla="*/ 1 w 28"/>
                <a:gd name="T5" fmla="*/ 1 h 1259"/>
                <a:gd name="T6" fmla="*/ 1 w 28"/>
                <a:gd name="T7" fmla="*/ 1 h 1259"/>
                <a:gd name="T8" fmla="*/ 0 w 28"/>
                <a:gd name="T9" fmla="*/ 0 h 1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259">
                  <a:moveTo>
                    <a:pt x="0" y="0"/>
                  </a:moveTo>
                  <a:lnTo>
                    <a:pt x="0" y="1259"/>
                  </a:lnTo>
                  <a:lnTo>
                    <a:pt x="28" y="1257"/>
                  </a:lnTo>
                  <a:lnTo>
                    <a:pt x="28"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3" name="Freeform 60">
              <a:extLst>
                <a:ext uri="{FF2B5EF4-FFF2-40B4-BE49-F238E27FC236}">
                  <a16:creationId xmlns:a16="http://schemas.microsoft.com/office/drawing/2014/main" id="{96FD853A-4A17-4D69-A4ED-437D18EAEBF8}"/>
                </a:ext>
              </a:extLst>
            </p:cNvPr>
            <p:cNvSpPr>
              <a:spLocks/>
            </p:cNvSpPr>
            <p:nvPr/>
          </p:nvSpPr>
          <p:spPr bwMode="auto">
            <a:xfrm>
              <a:off x="2485" y="3845"/>
              <a:ext cx="14" cy="590"/>
            </a:xfrm>
            <a:custGeom>
              <a:avLst/>
              <a:gdLst>
                <a:gd name="T0" fmla="*/ 0 w 28"/>
                <a:gd name="T1" fmla="*/ 0 h 1180"/>
                <a:gd name="T2" fmla="*/ 0 w 28"/>
                <a:gd name="T3" fmla="*/ 1 h 1180"/>
                <a:gd name="T4" fmla="*/ 1 w 28"/>
                <a:gd name="T5" fmla="*/ 1 h 1180"/>
                <a:gd name="T6" fmla="*/ 1 w 28"/>
                <a:gd name="T7" fmla="*/ 1 h 1180"/>
                <a:gd name="T8" fmla="*/ 1 w 28"/>
                <a:gd name="T9" fmla="*/ 1 h 1180"/>
                <a:gd name="T10" fmla="*/ 1 w 28"/>
                <a:gd name="T11" fmla="*/ 1 h 1180"/>
                <a:gd name="T12" fmla="*/ 1 w 28"/>
                <a:gd name="T13" fmla="*/ 1 h 1180"/>
                <a:gd name="T14" fmla="*/ 0 w 28"/>
                <a:gd name="T15" fmla="*/ 0 h 1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80">
                  <a:moveTo>
                    <a:pt x="0" y="0"/>
                  </a:moveTo>
                  <a:lnTo>
                    <a:pt x="0" y="1180"/>
                  </a:lnTo>
                  <a:lnTo>
                    <a:pt x="28" y="1180"/>
                  </a:lnTo>
                  <a:lnTo>
                    <a:pt x="28" y="12"/>
                  </a:lnTo>
                  <a:lnTo>
                    <a:pt x="20" y="8"/>
                  </a:lnTo>
                  <a:lnTo>
                    <a:pt x="14" y="6"/>
                  </a:lnTo>
                  <a:lnTo>
                    <a:pt x="6"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4" name="Freeform 61">
              <a:extLst>
                <a:ext uri="{FF2B5EF4-FFF2-40B4-BE49-F238E27FC236}">
                  <a16:creationId xmlns:a16="http://schemas.microsoft.com/office/drawing/2014/main" id="{A3DE6613-8542-4E98-86E4-D9314D0CDE4B}"/>
                </a:ext>
              </a:extLst>
            </p:cNvPr>
            <p:cNvSpPr>
              <a:spLocks/>
            </p:cNvSpPr>
            <p:nvPr/>
          </p:nvSpPr>
          <p:spPr bwMode="auto">
            <a:xfrm>
              <a:off x="2560" y="3863"/>
              <a:ext cx="14" cy="572"/>
            </a:xfrm>
            <a:custGeom>
              <a:avLst/>
              <a:gdLst>
                <a:gd name="T0" fmla="*/ 0 w 28"/>
                <a:gd name="T1" fmla="*/ 0 h 1144"/>
                <a:gd name="T2" fmla="*/ 0 w 28"/>
                <a:gd name="T3" fmla="*/ 1 h 1144"/>
                <a:gd name="T4" fmla="*/ 1 w 28"/>
                <a:gd name="T5" fmla="*/ 1 h 1144"/>
                <a:gd name="T6" fmla="*/ 1 w 28"/>
                <a:gd name="T7" fmla="*/ 0 h 1144"/>
                <a:gd name="T8" fmla="*/ 1 w 28"/>
                <a:gd name="T9" fmla="*/ 0 h 1144"/>
                <a:gd name="T10" fmla="*/ 1 w 28"/>
                <a:gd name="T11" fmla="*/ 0 h 1144"/>
                <a:gd name="T12" fmla="*/ 1 w 28"/>
                <a:gd name="T13" fmla="*/ 0 h 1144"/>
                <a:gd name="T14" fmla="*/ 0 w 28"/>
                <a:gd name="T15" fmla="*/ 0 h 1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44">
                  <a:moveTo>
                    <a:pt x="0" y="0"/>
                  </a:moveTo>
                  <a:lnTo>
                    <a:pt x="0" y="1144"/>
                  </a:lnTo>
                  <a:lnTo>
                    <a:pt x="28" y="1142"/>
                  </a:lnTo>
                  <a:lnTo>
                    <a:pt x="28" y="0"/>
                  </a:lnTo>
                  <a:lnTo>
                    <a:pt x="20" y="0"/>
                  </a:lnTo>
                  <a:lnTo>
                    <a:pt x="14" y="0"/>
                  </a:lnTo>
                  <a:lnTo>
                    <a:pt x="6" y="0"/>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5" name="Freeform 62">
              <a:extLst>
                <a:ext uri="{FF2B5EF4-FFF2-40B4-BE49-F238E27FC236}">
                  <a16:creationId xmlns:a16="http://schemas.microsoft.com/office/drawing/2014/main" id="{B8433B2F-E3D7-46C0-AC22-8B8D93CD5435}"/>
                </a:ext>
              </a:extLst>
            </p:cNvPr>
            <p:cNvSpPr>
              <a:spLocks/>
            </p:cNvSpPr>
            <p:nvPr/>
          </p:nvSpPr>
          <p:spPr bwMode="auto">
            <a:xfrm>
              <a:off x="2636" y="3860"/>
              <a:ext cx="14" cy="574"/>
            </a:xfrm>
            <a:custGeom>
              <a:avLst/>
              <a:gdLst>
                <a:gd name="T0" fmla="*/ 0 w 27"/>
                <a:gd name="T1" fmla="*/ 1 h 1148"/>
                <a:gd name="T2" fmla="*/ 0 w 27"/>
                <a:gd name="T3" fmla="*/ 1 h 1148"/>
                <a:gd name="T4" fmla="*/ 1 w 27"/>
                <a:gd name="T5" fmla="*/ 1 h 1148"/>
                <a:gd name="T6" fmla="*/ 1 w 27"/>
                <a:gd name="T7" fmla="*/ 0 h 1148"/>
                <a:gd name="T8" fmla="*/ 1 w 27"/>
                <a:gd name="T9" fmla="*/ 0 h 1148"/>
                <a:gd name="T10" fmla="*/ 1 w 27"/>
                <a:gd name="T11" fmla="*/ 0 h 1148"/>
                <a:gd name="T12" fmla="*/ 1 w 27"/>
                <a:gd name="T13" fmla="*/ 1 h 1148"/>
                <a:gd name="T14" fmla="*/ 0 w 27"/>
                <a:gd name="T15" fmla="*/ 1 h 1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148">
                  <a:moveTo>
                    <a:pt x="0" y="2"/>
                  </a:moveTo>
                  <a:lnTo>
                    <a:pt x="0" y="1148"/>
                  </a:lnTo>
                  <a:lnTo>
                    <a:pt x="27" y="1148"/>
                  </a:lnTo>
                  <a:lnTo>
                    <a:pt x="27" y="0"/>
                  </a:lnTo>
                  <a:lnTo>
                    <a:pt x="20" y="0"/>
                  </a:lnTo>
                  <a:lnTo>
                    <a:pt x="14" y="0"/>
                  </a:lnTo>
                  <a:lnTo>
                    <a:pt x="6" y="2"/>
                  </a:lnTo>
                  <a:lnTo>
                    <a:pt x="0"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6" name="Freeform 63">
              <a:extLst>
                <a:ext uri="{FF2B5EF4-FFF2-40B4-BE49-F238E27FC236}">
                  <a16:creationId xmlns:a16="http://schemas.microsoft.com/office/drawing/2014/main" id="{C09D956E-6DD3-4BD4-85DD-E1DD0522DA4E}"/>
                </a:ext>
              </a:extLst>
            </p:cNvPr>
            <p:cNvSpPr>
              <a:spLocks/>
            </p:cNvSpPr>
            <p:nvPr/>
          </p:nvSpPr>
          <p:spPr bwMode="auto">
            <a:xfrm>
              <a:off x="2713" y="3848"/>
              <a:ext cx="13" cy="586"/>
            </a:xfrm>
            <a:custGeom>
              <a:avLst/>
              <a:gdLst>
                <a:gd name="T0" fmla="*/ 0 w 28"/>
                <a:gd name="T1" fmla="*/ 1 h 1172"/>
                <a:gd name="T2" fmla="*/ 0 w 28"/>
                <a:gd name="T3" fmla="*/ 1 h 1172"/>
                <a:gd name="T4" fmla="*/ 0 w 28"/>
                <a:gd name="T5" fmla="*/ 1 h 1172"/>
                <a:gd name="T6" fmla="*/ 0 w 28"/>
                <a:gd name="T7" fmla="*/ 1 h 1172"/>
                <a:gd name="T8" fmla="*/ 0 w 28"/>
                <a:gd name="T9" fmla="*/ 1 h 1172"/>
                <a:gd name="T10" fmla="*/ 0 w 28"/>
                <a:gd name="T11" fmla="*/ 1 h 1172"/>
                <a:gd name="T12" fmla="*/ 0 w 28"/>
                <a:gd name="T13" fmla="*/ 1 h 1172"/>
                <a:gd name="T14" fmla="*/ 0 w 28"/>
                <a:gd name="T15" fmla="*/ 0 h 1172"/>
                <a:gd name="T16" fmla="*/ 0 w 28"/>
                <a:gd name="T17" fmla="*/ 0 h 1172"/>
                <a:gd name="T18" fmla="*/ 0 w 28"/>
                <a:gd name="T19" fmla="*/ 0 h 1172"/>
                <a:gd name="T20" fmla="*/ 0 w 28"/>
                <a:gd name="T21" fmla="*/ 1 h 1172"/>
                <a:gd name="T22" fmla="*/ 0 w 28"/>
                <a:gd name="T23" fmla="*/ 1 h 1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172">
                  <a:moveTo>
                    <a:pt x="4" y="2"/>
                  </a:moveTo>
                  <a:lnTo>
                    <a:pt x="2" y="2"/>
                  </a:lnTo>
                  <a:lnTo>
                    <a:pt x="0" y="2"/>
                  </a:lnTo>
                  <a:lnTo>
                    <a:pt x="0" y="1172"/>
                  </a:lnTo>
                  <a:lnTo>
                    <a:pt x="28" y="1170"/>
                  </a:lnTo>
                  <a:lnTo>
                    <a:pt x="28" y="0"/>
                  </a:lnTo>
                  <a:lnTo>
                    <a:pt x="18" y="0"/>
                  </a:lnTo>
                  <a:lnTo>
                    <a:pt x="10" y="0"/>
                  </a:lnTo>
                  <a:lnTo>
                    <a:pt x="6" y="2"/>
                  </a:lnTo>
                  <a:lnTo>
                    <a:pt x="4"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7" name="Freeform 64">
              <a:extLst>
                <a:ext uri="{FF2B5EF4-FFF2-40B4-BE49-F238E27FC236}">
                  <a16:creationId xmlns:a16="http://schemas.microsoft.com/office/drawing/2014/main" id="{B90F3FE1-A209-41E5-9BAA-4D251C16920C}"/>
                </a:ext>
              </a:extLst>
            </p:cNvPr>
            <p:cNvSpPr>
              <a:spLocks/>
            </p:cNvSpPr>
            <p:nvPr/>
          </p:nvSpPr>
          <p:spPr bwMode="auto">
            <a:xfrm>
              <a:off x="2789" y="3857"/>
              <a:ext cx="14" cy="442"/>
            </a:xfrm>
            <a:custGeom>
              <a:avLst/>
              <a:gdLst>
                <a:gd name="T0" fmla="*/ 1 w 27"/>
                <a:gd name="T1" fmla="*/ 0 h 885"/>
                <a:gd name="T2" fmla="*/ 1 w 27"/>
                <a:gd name="T3" fmla="*/ 0 h 885"/>
                <a:gd name="T4" fmla="*/ 1 w 27"/>
                <a:gd name="T5" fmla="*/ 0 h 885"/>
                <a:gd name="T6" fmla="*/ 1 w 27"/>
                <a:gd name="T7" fmla="*/ 0 h 885"/>
                <a:gd name="T8" fmla="*/ 1 w 27"/>
                <a:gd name="T9" fmla="*/ 0 h 885"/>
                <a:gd name="T10" fmla="*/ 0 w 27"/>
                <a:gd name="T11" fmla="*/ 0 h 885"/>
                <a:gd name="T12" fmla="*/ 0 w 27"/>
                <a:gd name="T13" fmla="*/ 0 h 885"/>
                <a:gd name="T14" fmla="*/ 1 w 27"/>
                <a:gd name="T15" fmla="*/ 0 h 8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885">
                  <a:moveTo>
                    <a:pt x="27" y="775"/>
                  </a:moveTo>
                  <a:lnTo>
                    <a:pt x="27" y="10"/>
                  </a:lnTo>
                  <a:lnTo>
                    <a:pt x="19" y="8"/>
                  </a:lnTo>
                  <a:lnTo>
                    <a:pt x="14" y="4"/>
                  </a:lnTo>
                  <a:lnTo>
                    <a:pt x="6" y="2"/>
                  </a:lnTo>
                  <a:lnTo>
                    <a:pt x="0" y="0"/>
                  </a:lnTo>
                  <a:lnTo>
                    <a:pt x="0" y="885"/>
                  </a:lnTo>
                  <a:lnTo>
                    <a:pt x="27" y="775"/>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8" name="Freeform 65">
              <a:extLst>
                <a:ext uri="{FF2B5EF4-FFF2-40B4-BE49-F238E27FC236}">
                  <a16:creationId xmlns:a16="http://schemas.microsoft.com/office/drawing/2014/main" id="{F9EE6FD9-9E30-466E-B05A-99B4AEA2B976}"/>
                </a:ext>
              </a:extLst>
            </p:cNvPr>
            <p:cNvSpPr>
              <a:spLocks/>
            </p:cNvSpPr>
            <p:nvPr/>
          </p:nvSpPr>
          <p:spPr bwMode="auto">
            <a:xfrm>
              <a:off x="2157" y="3791"/>
              <a:ext cx="291" cy="425"/>
            </a:xfrm>
            <a:custGeom>
              <a:avLst/>
              <a:gdLst>
                <a:gd name="T0" fmla="*/ 0 w 583"/>
                <a:gd name="T1" fmla="*/ 0 h 851"/>
                <a:gd name="T2" fmla="*/ 0 w 583"/>
                <a:gd name="T3" fmla="*/ 0 h 851"/>
                <a:gd name="T4" fmla="*/ 0 w 583"/>
                <a:gd name="T5" fmla="*/ 0 h 851"/>
                <a:gd name="T6" fmla="*/ 0 w 583"/>
                <a:gd name="T7" fmla="*/ 0 h 851"/>
                <a:gd name="T8" fmla="*/ 0 w 583"/>
                <a:gd name="T9" fmla="*/ 0 h 851"/>
                <a:gd name="T10" fmla="*/ 0 w 583"/>
                <a:gd name="T11" fmla="*/ 0 h 851"/>
                <a:gd name="T12" fmla="*/ 0 w 583"/>
                <a:gd name="T13" fmla="*/ 0 h 851"/>
                <a:gd name="T14" fmla="*/ 0 w 583"/>
                <a:gd name="T15" fmla="*/ 0 h 851"/>
                <a:gd name="T16" fmla="*/ 0 w 583"/>
                <a:gd name="T17" fmla="*/ 0 h 851"/>
                <a:gd name="T18" fmla="*/ 0 w 583"/>
                <a:gd name="T19" fmla="*/ 0 h 851"/>
                <a:gd name="T20" fmla="*/ 0 w 583"/>
                <a:gd name="T21" fmla="*/ 0 h 851"/>
                <a:gd name="T22" fmla="*/ 0 w 583"/>
                <a:gd name="T23" fmla="*/ 0 h 851"/>
                <a:gd name="T24" fmla="*/ 0 w 583"/>
                <a:gd name="T25" fmla="*/ 0 h 851"/>
                <a:gd name="T26" fmla="*/ 0 w 583"/>
                <a:gd name="T27" fmla="*/ 0 h 851"/>
                <a:gd name="T28" fmla="*/ 0 w 583"/>
                <a:gd name="T29" fmla="*/ 0 h 851"/>
                <a:gd name="T30" fmla="*/ 0 w 583"/>
                <a:gd name="T31" fmla="*/ 0 h 851"/>
                <a:gd name="T32" fmla="*/ 0 w 583"/>
                <a:gd name="T33" fmla="*/ 0 h 851"/>
                <a:gd name="T34" fmla="*/ 0 w 583"/>
                <a:gd name="T35" fmla="*/ 0 h 851"/>
                <a:gd name="T36" fmla="*/ 0 w 583"/>
                <a:gd name="T37" fmla="*/ 0 h 851"/>
                <a:gd name="T38" fmla="*/ 0 w 583"/>
                <a:gd name="T39" fmla="*/ 0 h 851"/>
                <a:gd name="T40" fmla="*/ 0 w 583"/>
                <a:gd name="T41" fmla="*/ 0 h 851"/>
                <a:gd name="T42" fmla="*/ 0 w 583"/>
                <a:gd name="T43" fmla="*/ 0 h 851"/>
                <a:gd name="T44" fmla="*/ 0 w 583"/>
                <a:gd name="T45" fmla="*/ 0 h 851"/>
                <a:gd name="T46" fmla="*/ 0 w 583"/>
                <a:gd name="T47" fmla="*/ 0 h 851"/>
                <a:gd name="T48" fmla="*/ 0 w 583"/>
                <a:gd name="T49" fmla="*/ 0 h 851"/>
                <a:gd name="T50" fmla="*/ 0 w 583"/>
                <a:gd name="T51" fmla="*/ 0 h 851"/>
                <a:gd name="T52" fmla="*/ 0 w 583"/>
                <a:gd name="T53" fmla="*/ 0 h 8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3" h="851">
                  <a:moveTo>
                    <a:pt x="583" y="68"/>
                  </a:moveTo>
                  <a:lnTo>
                    <a:pt x="569" y="50"/>
                  </a:lnTo>
                  <a:lnTo>
                    <a:pt x="559" y="28"/>
                  </a:lnTo>
                  <a:lnTo>
                    <a:pt x="551" y="8"/>
                  </a:lnTo>
                  <a:lnTo>
                    <a:pt x="549" y="0"/>
                  </a:lnTo>
                  <a:lnTo>
                    <a:pt x="529" y="6"/>
                  </a:lnTo>
                  <a:lnTo>
                    <a:pt x="505" y="14"/>
                  </a:lnTo>
                  <a:lnTo>
                    <a:pt x="480" y="20"/>
                  </a:lnTo>
                  <a:lnTo>
                    <a:pt x="450" y="28"/>
                  </a:lnTo>
                  <a:lnTo>
                    <a:pt x="418" y="34"/>
                  </a:lnTo>
                  <a:lnTo>
                    <a:pt x="385" y="40"/>
                  </a:lnTo>
                  <a:lnTo>
                    <a:pt x="351" y="44"/>
                  </a:lnTo>
                  <a:lnTo>
                    <a:pt x="315" y="48"/>
                  </a:lnTo>
                  <a:lnTo>
                    <a:pt x="280" y="52"/>
                  </a:lnTo>
                  <a:lnTo>
                    <a:pt x="244" y="52"/>
                  </a:lnTo>
                  <a:lnTo>
                    <a:pt x="210" y="50"/>
                  </a:lnTo>
                  <a:lnTo>
                    <a:pt x="175" y="46"/>
                  </a:lnTo>
                  <a:lnTo>
                    <a:pt x="143" y="40"/>
                  </a:lnTo>
                  <a:lnTo>
                    <a:pt x="111" y="30"/>
                  </a:lnTo>
                  <a:lnTo>
                    <a:pt x="82" y="16"/>
                  </a:lnTo>
                  <a:lnTo>
                    <a:pt x="56" y="0"/>
                  </a:lnTo>
                  <a:lnTo>
                    <a:pt x="54" y="6"/>
                  </a:lnTo>
                  <a:lnTo>
                    <a:pt x="46" y="22"/>
                  </a:lnTo>
                  <a:lnTo>
                    <a:pt x="28" y="44"/>
                  </a:lnTo>
                  <a:lnTo>
                    <a:pt x="0" y="68"/>
                  </a:lnTo>
                  <a:lnTo>
                    <a:pt x="254" y="851"/>
                  </a:lnTo>
                  <a:lnTo>
                    <a:pt x="583"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9" name="Freeform 66">
              <a:extLst>
                <a:ext uri="{FF2B5EF4-FFF2-40B4-BE49-F238E27FC236}">
                  <a16:creationId xmlns:a16="http://schemas.microsoft.com/office/drawing/2014/main" id="{1E2B4277-37E6-4365-B5F9-395C891C00AD}"/>
                </a:ext>
              </a:extLst>
            </p:cNvPr>
            <p:cNvSpPr>
              <a:spLocks/>
            </p:cNvSpPr>
            <p:nvPr/>
          </p:nvSpPr>
          <p:spPr bwMode="auto">
            <a:xfrm>
              <a:off x="2274" y="3884"/>
              <a:ext cx="32" cy="31"/>
            </a:xfrm>
            <a:custGeom>
              <a:avLst/>
              <a:gdLst>
                <a:gd name="T0" fmla="*/ 1 w 63"/>
                <a:gd name="T1" fmla="*/ 1 h 61"/>
                <a:gd name="T2" fmla="*/ 1 w 63"/>
                <a:gd name="T3" fmla="*/ 1 h 61"/>
                <a:gd name="T4" fmla="*/ 1 w 63"/>
                <a:gd name="T5" fmla="*/ 1 h 61"/>
                <a:gd name="T6" fmla="*/ 1 w 63"/>
                <a:gd name="T7" fmla="*/ 1 h 61"/>
                <a:gd name="T8" fmla="*/ 1 w 63"/>
                <a:gd name="T9" fmla="*/ 1 h 61"/>
                <a:gd name="T10" fmla="*/ 1 w 63"/>
                <a:gd name="T11" fmla="*/ 1 h 61"/>
                <a:gd name="T12" fmla="*/ 1 w 63"/>
                <a:gd name="T13" fmla="*/ 1 h 61"/>
                <a:gd name="T14" fmla="*/ 1 w 63"/>
                <a:gd name="T15" fmla="*/ 1 h 61"/>
                <a:gd name="T16" fmla="*/ 1 w 63"/>
                <a:gd name="T17" fmla="*/ 0 h 61"/>
                <a:gd name="T18" fmla="*/ 1 w 63"/>
                <a:gd name="T19" fmla="*/ 1 h 61"/>
                <a:gd name="T20" fmla="*/ 1 w 63"/>
                <a:gd name="T21" fmla="*/ 1 h 61"/>
                <a:gd name="T22" fmla="*/ 1 w 63"/>
                <a:gd name="T23" fmla="*/ 1 h 61"/>
                <a:gd name="T24" fmla="*/ 0 w 63"/>
                <a:gd name="T25" fmla="*/ 1 h 61"/>
                <a:gd name="T26" fmla="*/ 1 w 63"/>
                <a:gd name="T27" fmla="*/ 1 h 61"/>
                <a:gd name="T28" fmla="*/ 1 w 63"/>
                <a:gd name="T29" fmla="*/ 1 h 61"/>
                <a:gd name="T30" fmla="*/ 1 w 63"/>
                <a:gd name="T31" fmla="*/ 1 h 61"/>
                <a:gd name="T32" fmla="*/ 1 w 63"/>
                <a:gd name="T33" fmla="*/ 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1">
                  <a:moveTo>
                    <a:pt x="32" y="61"/>
                  </a:moveTo>
                  <a:lnTo>
                    <a:pt x="44" y="59"/>
                  </a:lnTo>
                  <a:lnTo>
                    <a:pt x="54" y="51"/>
                  </a:lnTo>
                  <a:lnTo>
                    <a:pt x="61" y="41"/>
                  </a:lnTo>
                  <a:lnTo>
                    <a:pt x="63" y="29"/>
                  </a:lnTo>
                  <a:lnTo>
                    <a:pt x="61" y="18"/>
                  </a:lnTo>
                  <a:lnTo>
                    <a:pt x="54" y="8"/>
                  </a:lnTo>
                  <a:lnTo>
                    <a:pt x="44" y="2"/>
                  </a:lnTo>
                  <a:lnTo>
                    <a:pt x="32" y="0"/>
                  </a:lnTo>
                  <a:lnTo>
                    <a:pt x="20" y="2"/>
                  </a:lnTo>
                  <a:lnTo>
                    <a:pt x="10" y="8"/>
                  </a:lnTo>
                  <a:lnTo>
                    <a:pt x="2" y="18"/>
                  </a:lnTo>
                  <a:lnTo>
                    <a:pt x="0" y="29"/>
                  </a:lnTo>
                  <a:lnTo>
                    <a:pt x="2" y="41"/>
                  </a:lnTo>
                  <a:lnTo>
                    <a:pt x="10" y="51"/>
                  </a:lnTo>
                  <a:lnTo>
                    <a:pt x="20" y="59"/>
                  </a:lnTo>
                  <a:lnTo>
                    <a:pt x="32" y="61"/>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0" name="Freeform 67">
              <a:extLst>
                <a:ext uri="{FF2B5EF4-FFF2-40B4-BE49-F238E27FC236}">
                  <a16:creationId xmlns:a16="http://schemas.microsoft.com/office/drawing/2014/main" id="{48194614-5265-4FA4-890B-B3BBDEE48B55}"/>
                </a:ext>
              </a:extLst>
            </p:cNvPr>
            <p:cNvSpPr>
              <a:spLocks/>
            </p:cNvSpPr>
            <p:nvPr/>
          </p:nvSpPr>
          <p:spPr bwMode="auto">
            <a:xfrm>
              <a:off x="2274" y="4021"/>
              <a:ext cx="32" cy="31"/>
            </a:xfrm>
            <a:custGeom>
              <a:avLst/>
              <a:gdLst>
                <a:gd name="T0" fmla="*/ 1 w 63"/>
                <a:gd name="T1" fmla="*/ 1 h 62"/>
                <a:gd name="T2" fmla="*/ 1 w 63"/>
                <a:gd name="T3" fmla="*/ 1 h 62"/>
                <a:gd name="T4" fmla="*/ 1 w 63"/>
                <a:gd name="T5" fmla="*/ 1 h 62"/>
                <a:gd name="T6" fmla="*/ 1 w 63"/>
                <a:gd name="T7" fmla="*/ 1 h 62"/>
                <a:gd name="T8" fmla="*/ 1 w 63"/>
                <a:gd name="T9" fmla="*/ 1 h 62"/>
                <a:gd name="T10" fmla="*/ 1 w 63"/>
                <a:gd name="T11" fmla="*/ 1 h 62"/>
                <a:gd name="T12" fmla="*/ 1 w 63"/>
                <a:gd name="T13" fmla="*/ 1 h 62"/>
                <a:gd name="T14" fmla="*/ 1 w 63"/>
                <a:gd name="T15" fmla="*/ 1 h 62"/>
                <a:gd name="T16" fmla="*/ 1 w 63"/>
                <a:gd name="T17" fmla="*/ 0 h 62"/>
                <a:gd name="T18" fmla="*/ 1 w 63"/>
                <a:gd name="T19" fmla="*/ 1 h 62"/>
                <a:gd name="T20" fmla="*/ 1 w 63"/>
                <a:gd name="T21" fmla="*/ 1 h 62"/>
                <a:gd name="T22" fmla="*/ 1 w 63"/>
                <a:gd name="T23" fmla="*/ 1 h 62"/>
                <a:gd name="T24" fmla="*/ 0 w 63"/>
                <a:gd name="T25" fmla="*/ 1 h 62"/>
                <a:gd name="T26" fmla="*/ 1 w 63"/>
                <a:gd name="T27" fmla="*/ 1 h 62"/>
                <a:gd name="T28" fmla="*/ 1 w 63"/>
                <a:gd name="T29" fmla="*/ 1 h 62"/>
                <a:gd name="T30" fmla="*/ 1 w 63"/>
                <a:gd name="T31" fmla="*/ 1 h 62"/>
                <a:gd name="T32" fmla="*/ 1 w 63"/>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2">
                  <a:moveTo>
                    <a:pt x="32" y="62"/>
                  </a:moveTo>
                  <a:lnTo>
                    <a:pt x="44" y="60"/>
                  </a:lnTo>
                  <a:lnTo>
                    <a:pt x="54" y="52"/>
                  </a:lnTo>
                  <a:lnTo>
                    <a:pt x="61" y="42"/>
                  </a:lnTo>
                  <a:lnTo>
                    <a:pt x="63" y="30"/>
                  </a:lnTo>
                  <a:lnTo>
                    <a:pt x="61" y="18"/>
                  </a:lnTo>
                  <a:lnTo>
                    <a:pt x="54" y="8"/>
                  </a:lnTo>
                  <a:lnTo>
                    <a:pt x="44" y="2"/>
                  </a:lnTo>
                  <a:lnTo>
                    <a:pt x="32" y="0"/>
                  </a:lnTo>
                  <a:lnTo>
                    <a:pt x="20" y="2"/>
                  </a:lnTo>
                  <a:lnTo>
                    <a:pt x="10" y="8"/>
                  </a:lnTo>
                  <a:lnTo>
                    <a:pt x="2" y="18"/>
                  </a:lnTo>
                  <a:lnTo>
                    <a:pt x="0" y="30"/>
                  </a:lnTo>
                  <a:lnTo>
                    <a:pt x="2" y="42"/>
                  </a:lnTo>
                  <a:lnTo>
                    <a:pt x="10" y="52"/>
                  </a:lnTo>
                  <a:lnTo>
                    <a:pt x="20" y="60"/>
                  </a:lnTo>
                  <a:lnTo>
                    <a:pt x="32" y="62"/>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17" name="Text Box 133">
            <a:extLst>
              <a:ext uri="{FF2B5EF4-FFF2-40B4-BE49-F238E27FC236}">
                <a16:creationId xmlns:a16="http://schemas.microsoft.com/office/drawing/2014/main" id="{D9675CDD-F487-43FA-941B-F6EB43B12F53}"/>
              </a:ext>
            </a:extLst>
          </p:cNvPr>
          <p:cNvSpPr txBox="1">
            <a:spLocks noChangeArrowheads="1"/>
          </p:cNvSpPr>
          <p:nvPr/>
        </p:nvSpPr>
        <p:spPr bwMode="auto">
          <a:xfrm>
            <a:off x="314325" y="542925"/>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Safety Committee</a:t>
            </a:r>
          </a:p>
        </p:txBody>
      </p:sp>
      <p:grpSp>
        <p:nvGrpSpPr>
          <p:cNvPr id="133" name="Group 68">
            <a:extLst>
              <a:ext uri="{FF2B5EF4-FFF2-40B4-BE49-F238E27FC236}">
                <a16:creationId xmlns:a16="http://schemas.microsoft.com/office/drawing/2014/main" id="{A1837CAB-9B63-4799-AD32-19093B978843}"/>
              </a:ext>
            </a:extLst>
          </p:cNvPr>
          <p:cNvGrpSpPr>
            <a:grpSpLocks/>
          </p:cNvGrpSpPr>
          <p:nvPr/>
        </p:nvGrpSpPr>
        <p:grpSpPr bwMode="auto">
          <a:xfrm>
            <a:off x="5263622" y="2496807"/>
            <a:ext cx="1371600" cy="1538288"/>
            <a:chOff x="306" y="1644"/>
            <a:chExt cx="3678" cy="2553"/>
          </a:xfrm>
        </p:grpSpPr>
        <p:sp>
          <p:nvSpPr>
            <p:cNvPr id="134" name="Freeform 69">
              <a:extLst>
                <a:ext uri="{FF2B5EF4-FFF2-40B4-BE49-F238E27FC236}">
                  <a16:creationId xmlns:a16="http://schemas.microsoft.com/office/drawing/2014/main" id="{D8F14279-9E9F-4327-A588-68128EB267AD}"/>
                </a:ext>
              </a:extLst>
            </p:cNvPr>
            <p:cNvSpPr>
              <a:spLocks/>
            </p:cNvSpPr>
            <p:nvPr/>
          </p:nvSpPr>
          <p:spPr bwMode="auto">
            <a:xfrm>
              <a:off x="343" y="1644"/>
              <a:ext cx="1889" cy="2178"/>
            </a:xfrm>
            <a:custGeom>
              <a:avLst/>
              <a:gdLst>
                <a:gd name="T0" fmla="*/ 603 w 1889"/>
                <a:gd name="T1" fmla="*/ 1322 h 2178"/>
                <a:gd name="T2" fmla="*/ 596 w 1889"/>
                <a:gd name="T3" fmla="*/ 1217 h 2178"/>
                <a:gd name="T4" fmla="*/ 537 w 1889"/>
                <a:gd name="T5" fmla="*/ 1078 h 2178"/>
                <a:gd name="T6" fmla="*/ 529 w 1889"/>
                <a:gd name="T7" fmla="*/ 977 h 2178"/>
                <a:gd name="T8" fmla="*/ 531 w 1889"/>
                <a:gd name="T9" fmla="*/ 953 h 2178"/>
                <a:gd name="T10" fmla="*/ 470 w 1889"/>
                <a:gd name="T11" fmla="*/ 941 h 2178"/>
                <a:gd name="T12" fmla="*/ 429 w 1889"/>
                <a:gd name="T13" fmla="*/ 883 h 2178"/>
                <a:gd name="T14" fmla="*/ 465 w 1889"/>
                <a:gd name="T15" fmla="*/ 801 h 2178"/>
                <a:gd name="T16" fmla="*/ 461 w 1889"/>
                <a:gd name="T17" fmla="*/ 656 h 2178"/>
                <a:gd name="T18" fmla="*/ 519 w 1889"/>
                <a:gd name="T19" fmla="*/ 406 h 2178"/>
                <a:gd name="T20" fmla="*/ 717 w 1889"/>
                <a:gd name="T21" fmla="*/ 158 h 2178"/>
                <a:gd name="T22" fmla="*/ 1006 w 1889"/>
                <a:gd name="T23" fmla="*/ 39 h 2178"/>
                <a:gd name="T24" fmla="*/ 1058 w 1889"/>
                <a:gd name="T25" fmla="*/ 13 h 2178"/>
                <a:gd name="T26" fmla="*/ 1137 w 1889"/>
                <a:gd name="T27" fmla="*/ 4 h 2178"/>
                <a:gd name="T28" fmla="*/ 1226 w 1889"/>
                <a:gd name="T29" fmla="*/ 52 h 2178"/>
                <a:gd name="T30" fmla="*/ 1258 w 1889"/>
                <a:gd name="T31" fmla="*/ 80 h 2178"/>
                <a:gd name="T32" fmla="*/ 1430 w 1889"/>
                <a:gd name="T33" fmla="*/ 178 h 2178"/>
                <a:gd name="T34" fmla="*/ 1615 w 1889"/>
                <a:gd name="T35" fmla="*/ 443 h 2178"/>
                <a:gd name="T36" fmla="*/ 1680 w 1889"/>
                <a:gd name="T37" fmla="*/ 480 h 2178"/>
                <a:gd name="T38" fmla="*/ 1732 w 1889"/>
                <a:gd name="T39" fmla="*/ 496 h 2178"/>
                <a:gd name="T40" fmla="*/ 1729 w 1889"/>
                <a:gd name="T41" fmla="*/ 590 h 2178"/>
                <a:gd name="T42" fmla="*/ 1615 w 1889"/>
                <a:gd name="T43" fmla="*/ 709 h 2178"/>
                <a:gd name="T44" fmla="*/ 1594 w 1889"/>
                <a:gd name="T45" fmla="*/ 762 h 2178"/>
                <a:gd name="T46" fmla="*/ 1629 w 1889"/>
                <a:gd name="T47" fmla="*/ 842 h 2178"/>
                <a:gd name="T48" fmla="*/ 1613 w 1889"/>
                <a:gd name="T49" fmla="*/ 947 h 2178"/>
                <a:gd name="T50" fmla="*/ 1643 w 1889"/>
                <a:gd name="T51" fmla="*/ 1090 h 2178"/>
                <a:gd name="T52" fmla="*/ 1568 w 1889"/>
                <a:gd name="T53" fmla="*/ 1311 h 2178"/>
                <a:gd name="T54" fmla="*/ 1545 w 1889"/>
                <a:gd name="T55" fmla="*/ 1490 h 2178"/>
                <a:gd name="T56" fmla="*/ 1459 w 1889"/>
                <a:gd name="T57" fmla="*/ 1535 h 2178"/>
                <a:gd name="T58" fmla="*/ 1379 w 1889"/>
                <a:gd name="T59" fmla="*/ 1582 h 2178"/>
                <a:gd name="T60" fmla="*/ 1346 w 1889"/>
                <a:gd name="T61" fmla="*/ 1680 h 2178"/>
                <a:gd name="T62" fmla="*/ 1375 w 1889"/>
                <a:gd name="T63" fmla="*/ 1746 h 2178"/>
                <a:gd name="T64" fmla="*/ 1484 w 1889"/>
                <a:gd name="T65" fmla="*/ 1803 h 2178"/>
                <a:gd name="T66" fmla="*/ 1631 w 1889"/>
                <a:gd name="T67" fmla="*/ 1875 h 2178"/>
                <a:gd name="T68" fmla="*/ 1768 w 1889"/>
                <a:gd name="T69" fmla="*/ 1967 h 2178"/>
                <a:gd name="T70" fmla="*/ 1877 w 1889"/>
                <a:gd name="T71" fmla="*/ 2114 h 2178"/>
                <a:gd name="T72" fmla="*/ 1887 w 1889"/>
                <a:gd name="T73" fmla="*/ 2176 h 2178"/>
                <a:gd name="T74" fmla="*/ 1041 w 1889"/>
                <a:gd name="T75" fmla="*/ 2071 h 2178"/>
                <a:gd name="T76" fmla="*/ 947 w 1889"/>
                <a:gd name="T77" fmla="*/ 2076 h 2178"/>
                <a:gd name="T78" fmla="*/ 820 w 1889"/>
                <a:gd name="T79" fmla="*/ 2080 h 2178"/>
                <a:gd name="T80" fmla="*/ 717 w 1889"/>
                <a:gd name="T81" fmla="*/ 2086 h 2178"/>
                <a:gd name="T82" fmla="*/ 654 w 1889"/>
                <a:gd name="T83" fmla="*/ 2076 h 2178"/>
                <a:gd name="T84" fmla="*/ 461 w 1889"/>
                <a:gd name="T85" fmla="*/ 2012 h 2178"/>
                <a:gd name="T86" fmla="*/ 211 w 1889"/>
                <a:gd name="T87" fmla="*/ 1926 h 2178"/>
                <a:gd name="T88" fmla="*/ 29 w 1889"/>
                <a:gd name="T89" fmla="*/ 1862 h 2178"/>
                <a:gd name="T90" fmla="*/ 88 w 1889"/>
                <a:gd name="T91" fmla="*/ 1658 h 2178"/>
                <a:gd name="T92" fmla="*/ 176 w 1889"/>
                <a:gd name="T93" fmla="*/ 1629 h 2178"/>
                <a:gd name="T94" fmla="*/ 318 w 1889"/>
                <a:gd name="T95" fmla="*/ 1580 h 2178"/>
                <a:gd name="T96" fmla="*/ 449 w 1889"/>
                <a:gd name="T97" fmla="*/ 1539 h 2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89" h="2178">
                  <a:moveTo>
                    <a:pt x="496" y="1533"/>
                  </a:moveTo>
                  <a:lnTo>
                    <a:pt x="551" y="1356"/>
                  </a:lnTo>
                  <a:lnTo>
                    <a:pt x="601" y="1330"/>
                  </a:lnTo>
                  <a:lnTo>
                    <a:pt x="603" y="1322"/>
                  </a:lnTo>
                  <a:lnTo>
                    <a:pt x="609" y="1301"/>
                  </a:lnTo>
                  <a:lnTo>
                    <a:pt x="611" y="1275"/>
                  </a:lnTo>
                  <a:lnTo>
                    <a:pt x="607" y="1248"/>
                  </a:lnTo>
                  <a:lnTo>
                    <a:pt x="596" y="1217"/>
                  </a:lnTo>
                  <a:lnTo>
                    <a:pt x="580" y="1182"/>
                  </a:lnTo>
                  <a:lnTo>
                    <a:pt x="564" y="1147"/>
                  </a:lnTo>
                  <a:lnTo>
                    <a:pt x="551" y="1111"/>
                  </a:lnTo>
                  <a:lnTo>
                    <a:pt x="537" y="1078"/>
                  </a:lnTo>
                  <a:lnTo>
                    <a:pt x="527" y="1049"/>
                  </a:lnTo>
                  <a:lnTo>
                    <a:pt x="521" y="1021"/>
                  </a:lnTo>
                  <a:lnTo>
                    <a:pt x="523" y="1002"/>
                  </a:lnTo>
                  <a:lnTo>
                    <a:pt x="529" y="977"/>
                  </a:lnTo>
                  <a:lnTo>
                    <a:pt x="533" y="963"/>
                  </a:lnTo>
                  <a:lnTo>
                    <a:pt x="535" y="955"/>
                  </a:lnTo>
                  <a:lnTo>
                    <a:pt x="535" y="953"/>
                  </a:lnTo>
                  <a:lnTo>
                    <a:pt x="531" y="953"/>
                  </a:lnTo>
                  <a:lnTo>
                    <a:pt x="521" y="951"/>
                  </a:lnTo>
                  <a:lnTo>
                    <a:pt x="506" y="949"/>
                  </a:lnTo>
                  <a:lnTo>
                    <a:pt x="488" y="945"/>
                  </a:lnTo>
                  <a:lnTo>
                    <a:pt x="470" y="941"/>
                  </a:lnTo>
                  <a:lnTo>
                    <a:pt x="453" y="934"/>
                  </a:lnTo>
                  <a:lnTo>
                    <a:pt x="439" y="926"/>
                  </a:lnTo>
                  <a:lnTo>
                    <a:pt x="431" y="914"/>
                  </a:lnTo>
                  <a:lnTo>
                    <a:pt x="429" y="883"/>
                  </a:lnTo>
                  <a:lnTo>
                    <a:pt x="443" y="848"/>
                  </a:lnTo>
                  <a:lnTo>
                    <a:pt x="457" y="820"/>
                  </a:lnTo>
                  <a:lnTo>
                    <a:pt x="465" y="809"/>
                  </a:lnTo>
                  <a:lnTo>
                    <a:pt x="465" y="801"/>
                  </a:lnTo>
                  <a:lnTo>
                    <a:pt x="461" y="781"/>
                  </a:lnTo>
                  <a:lnTo>
                    <a:pt x="461" y="748"/>
                  </a:lnTo>
                  <a:lnTo>
                    <a:pt x="459" y="707"/>
                  </a:lnTo>
                  <a:lnTo>
                    <a:pt x="461" y="656"/>
                  </a:lnTo>
                  <a:lnTo>
                    <a:pt x="467" y="600"/>
                  </a:lnTo>
                  <a:lnTo>
                    <a:pt x="478" y="537"/>
                  </a:lnTo>
                  <a:lnTo>
                    <a:pt x="496" y="473"/>
                  </a:lnTo>
                  <a:lnTo>
                    <a:pt x="519" y="406"/>
                  </a:lnTo>
                  <a:lnTo>
                    <a:pt x="553" y="340"/>
                  </a:lnTo>
                  <a:lnTo>
                    <a:pt x="597" y="275"/>
                  </a:lnTo>
                  <a:lnTo>
                    <a:pt x="650" y="215"/>
                  </a:lnTo>
                  <a:lnTo>
                    <a:pt x="717" y="158"/>
                  </a:lnTo>
                  <a:lnTo>
                    <a:pt x="799" y="111"/>
                  </a:lnTo>
                  <a:lnTo>
                    <a:pt x="892" y="70"/>
                  </a:lnTo>
                  <a:lnTo>
                    <a:pt x="1004" y="41"/>
                  </a:lnTo>
                  <a:lnTo>
                    <a:pt x="1006" y="39"/>
                  </a:lnTo>
                  <a:lnTo>
                    <a:pt x="1016" y="35"/>
                  </a:lnTo>
                  <a:lnTo>
                    <a:pt x="1027" y="27"/>
                  </a:lnTo>
                  <a:lnTo>
                    <a:pt x="1041" y="19"/>
                  </a:lnTo>
                  <a:lnTo>
                    <a:pt x="1058" y="13"/>
                  </a:lnTo>
                  <a:lnTo>
                    <a:pt x="1074" y="6"/>
                  </a:lnTo>
                  <a:lnTo>
                    <a:pt x="1092" y="2"/>
                  </a:lnTo>
                  <a:lnTo>
                    <a:pt x="1105" y="0"/>
                  </a:lnTo>
                  <a:lnTo>
                    <a:pt x="1137" y="4"/>
                  </a:lnTo>
                  <a:lnTo>
                    <a:pt x="1164" y="11"/>
                  </a:lnTo>
                  <a:lnTo>
                    <a:pt x="1187" y="25"/>
                  </a:lnTo>
                  <a:lnTo>
                    <a:pt x="1209" y="39"/>
                  </a:lnTo>
                  <a:lnTo>
                    <a:pt x="1226" y="52"/>
                  </a:lnTo>
                  <a:lnTo>
                    <a:pt x="1238" y="66"/>
                  </a:lnTo>
                  <a:lnTo>
                    <a:pt x="1246" y="74"/>
                  </a:lnTo>
                  <a:lnTo>
                    <a:pt x="1248" y="78"/>
                  </a:lnTo>
                  <a:lnTo>
                    <a:pt x="1258" y="80"/>
                  </a:lnTo>
                  <a:lnTo>
                    <a:pt x="1287" y="90"/>
                  </a:lnTo>
                  <a:lnTo>
                    <a:pt x="1328" y="107"/>
                  </a:lnTo>
                  <a:lnTo>
                    <a:pt x="1377" y="135"/>
                  </a:lnTo>
                  <a:lnTo>
                    <a:pt x="1430" y="178"/>
                  </a:lnTo>
                  <a:lnTo>
                    <a:pt x="1478" y="236"/>
                  </a:lnTo>
                  <a:lnTo>
                    <a:pt x="1521" y="314"/>
                  </a:lnTo>
                  <a:lnTo>
                    <a:pt x="1551" y="414"/>
                  </a:lnTo>
                  <a:lnTo>
                    <a:pt x="1615" y="443"/>
                  </a:lnTo>
                  <a:lnTo>
                    <a:pt x="1658" y="484"/>
                  </a:lnTo>
                  <a:lnTo>
                    <a:pt x="1660" y="484"/>
                  </a:lnTo>
                  <a:lnTo>
                    <a:pt x="1668" y="482"/>
                  </a:lnTo>
                  <a:lnTo>
                    <a:pt x="1680" y="480"/>
                  </a:lnTo>
                  <a:lnTo>
                    <a:pt x="1693" y="480"/>
                  </a:lnTo>
                  <a:lnTo>
                    <a:pt x="1707" y="482"/>
                  </a:lnTo>
                  <a:lnTo>
                    <a:pt x="1721" y="486"/>
                  </a:lnTo>
                  <a:lnTo>
                    <a:pt x="1732" y="496"/>
                  </a:lnTo>
                  <a:lnTo>
                    <a:pt x="1742" y="512"/>
                  </a:lnTo>
                  <a:lnTo>
                    <a:pt x="1746" y="533"/>
                  </a:lnTo>
                  <a:lnTo>
                    <a:pt x="1740" y="558"/>
                  </a:lnTo>
                  <a:lnTo>
                    <a:pt x="1729" y="590"/>
                  </a:lnTo>
                  <a:lnTo>
                    <a:pt x="1709" y="621"/>
                  </a:lnTo>
                  <a:lnTo>
                    <a:pt x="1682" y="652"/>
                  </a:lnTo>
                  <a:lnTo>
                    <a:pt x="1650" y="682"/>
                  </a:lnTo>
                  <a:lnTo>
                    <a:pt x="1615" y="709"/>
                  </a:lnTo>
                  <a:lnTo>
                    <a:pt x="1574" y="730"/>
                  </a:lnTo>
                  <a:lnTo>
                    <a:pt x="1576" y="734"/>
                  </a:lnTo>
                  <a:lnTo>
                    <a:pt x="1584" y="746"/>
                  </a:lnTo>
                  <a:lnTo>
                    <a:pt x="1594" y="762"/>
                  </a:lnTo>
                  <a:lnTo>
                    <a:pt x="1605" y="781"/>
                  </a:lnTo>
                  <a:lnTo>
                    <a:pt x="1615" y="803"/>
                  </a:lnTo>
                  <a:lnTo>
                    <a:pt x="1623" y="824"/>
                  </a:lnTo>
                  <a:lnTo>
                    <a:pt x="1629" y="842"/>
                  </a:lnTo>
                  <a:lnTo>
                    <a:pt x="1629" y="857"/>
                  </a:lnTo>
                  <a:lnTo>
                    <a:pt x="1623" y="887"/>
                  </a:lnTo>
                  <a:lnTo>
                    <a:pt x="1617" y="918"/>
                  </a:lnTo>
                  <a:lnTo>
                    <a:pt x="1613" y="947"/>
                  </a:lnTo>
                  <a:lnTo>
                    <a:pt x="1615" y="969"/>
                  </a:lnTo>
                  <a:lnTo>
                    <a:pt x="1627" y="994"/>
                  </a:lnTo>
                  <a:lnTo>
                    <a:pt x="1641" y="1035"/>
                  </a:lnTo>
                  <a:lnTo>
                    <a:pt x="1643" y="1090"/>
                  </a:lnTo>
                  <a:lnTo>
                    <a:pt x="1623" y="1150"/>
                  </a:lnTo>
                  <a:lnTo>
                    <a:pt x="1594" y="1211"/>
                  </a:lnTo>
                  <a:lnTo>
                    <a:pt x="1576" y="1266"/>
                  </a:lnTo>
                  <a:lnTo>
                    <a:pt x="1568" y="1311"/>
                  </a:lnTo>
                  <a:lnTo>
                    <a:pt x="1566" y="1344"/>
                  </a:lnTo>
                  <a:lnTo>
                    <a:pt x="1566" y="1383"/>
                  </a:lnTo>
                  <a:lnTo>
                    <a:pt x="1561" y="1440"/>
                  </a:lnTo>
                  <a:lnTo>
                    <a:pt x="1545" y="1490"/>
                  </a:lnTo>
                  <a:lnTo>
                    <a:pt x="1516" y="1520"/>
                  </a:lnTo>
                  <a:lnTo>
                    <a:pt x="1496" y="1526"/>
                  </a:lnTo>
                  <a:lnTo>
                    <a:pt x="1478" y="1529"/>
                  </a:lnTo>
                  <a:lnTo>
                    <a:pt x="1459" y="1535"/>
                  </a:lnTo>
                  <a:lnTo>
                    <a:pt x="1437" y="1543"/>
                  </a:lnTo>
                  <a:lnTo>
                    <a:pt x="1418" y="1553"/>
                  </a:lnTo>
                  <a:lnTo>
                    <a:pt x="1398" y="1567"/>
                  </a:lnTo>
                  <a:lnTo>
                    <a:pt x="1379" y="1582"/>
                  </a:lnTo>
                  <a:lnTo>
                    <a:pt x="1359" y="1604"/>
                  </a:lnTo>
                  <a:lnTo>
                    <a:pt x="1338" y="1639"/>
                  </a:lnTo>
                  <a:lnTo>
                    <a:pt x="1338" y="1660"/>
                  </a:lnTo>
                  <a:lnTo>
                    <a:pt x="1346" y="1680"/>
                  </a:lnTo>
                  <a:lnTo>
                    <a:pt x="1348" y="1711"/>
                  </a:lnTo>
                  <a:lnTo>
                    <a:pt x="1350" y="1721"/>
                  </a:lnTo>
                  <a:lnTo>
                    <a:pt x="1359" y="1733"/>
                  </a:lnTo>
                  <a:lnTo>
                    <a:pt x="1375" y="1746"/>
                  </a:lnTo>
                  <a:lnTo>
                    <a:pt x="1396" y="1758"/>
                  </a:lnTo>
                  <a:lnTo>
                    <a:pt x="1422" y="1772"/>
                  </a:lnTo>
                  <a:lnTo>
                    <a:pt x="1451" y="1787"/>
                  </a:lnTo>
                  <a:lnTo>
                    <a:pt x="1484" y="1803"/>
                  </a:lnTo>
                  <a:lnTo>
                    <a:pt x="1520" y="1819"/>
                  </a:lnTo>
                  <a:lnTo>
                    <a:pt x="1557" y="1838"/>
                  </a:lnTo>
                  <a:lnTo>
                    <a:pt x="1594" y="1856"/>
                  </a:lnTo>
                  <a:lnTo>
                    <a:pt x="1631" y="1875"/>
                  </a:lnTo>
                  <a:lnTo>
                    <a:pt x="1668" y="1897"/>
                  </a:lnTo>
                  <a:lnTo>
                    <a:pt x="1703" y="1918"/>
                  </a:lnTo>
                  <a:lnTo>
                    <a:pt x="1736" y="1942"/>
                  </a:lnTo>
                  <a:lnTo>
                    <a:pt x="1768" y="1967"/>
                  </a:lnTo>
                  <a:lnTo>
                    <a:pt x="1793" y="1992"/>
                  </a:lnTo>
                  <a:lnTo>
                    <a:pt x="1834" y="2041"/>
                  </a:lnTo>
                  <a:lnTo>
                    <a:pt x="1861" y="2080"/>
                  </a:lnTo>
                  <a:lnTo>
                    <a:pt x="1877" y="2114"/>
                  </a:lnTo>
                  <a:lnTo>
                    <a:pt x="1887" y="2137"/>
                  </a:lnTo>
                  <a:lnTo>
                    <a:pt x="1889" y="2157"/>
                  </a:lnTo>
                  <a:lnTo>
                    <a:pt x="1889" y="2168"/>
                  </a:lnTo>
                  <a:lnTo>
                    <a:pt x="1887" y="2176"/>
                  </a:lnTo>
                  <a:lnTo>
                    <a:pt x="1885" y="2178"/>
                  </a:lnTo>
                  <a:lnTo>
                    <a:pt x="1055" y="2071"/>
                  </a:lnTo>
                  <a:lnTo>
                    <a:pt x="1051" y="2071"/>
                  </a:lnTo>
                  <a:lnTo>
                    <a:pt x="1041" y="2071"/>
                  </a:lnTo>
                  <a:lnTo>
                    <a:pt x="1023" y="2073"/>
                  </a:lnTo>
                  <a:lnTo>
                    <a:pt x="1002" y="2073"/>
                  </a:lnTo>
                  <a:lnTo>
                    <a:pt x="976" y="2074"/>
                  </a:lnTo>
                  <a:lnTo>
                    <a:pt x="947" y="2076"/>
                  </a:lnTo>
                  <a:lnTo>
                    <a:pt x="918" y="2076"/>
                  </a:lnTo>
                  <a:lnTo>
                    <a:pt x="885" y="2078"/>
                  </a:lnTo>
                  <a:lnTo>
                    <a:pt x="851" y="2080"/>
                  </a:lnTo>
                  <a:lnTo>
                    <a:pt x="820" y="2080"/>
                  </a:lnTo>
                  <a:lnTo>
                    <a:pt x="789" y="2082"/>
                  </a:lnTo>
                  <a:lnTo>
                    <a:pt x="762" y="2084"/>
                  </a:lnTo>
                  <a:lnTo>
                    <a:pt x="736" y="2084"/>
                  </a:lnTo>
                  <a:lnTo>
                    <a:pt x="717" y="2086"/>
                  </a:lnTo>
                  <a:lnTo>
                    <a:pt x="701" y="2086"/>
                  </a:lnTo>
                  <a:lnTo>
                    <a:pt x="691" y="2086"/>
                  </a:lnTo>
                  <a:lnTo>
                    <a:pt x="680" y="2084"/>
                  </a:lnTo>
                  <a:lnTo>
                    <a:pt x="654" y="2076"/>
                  </a:lnTo>
                  <a:lnTo>
                    <a:pt x="617" y="2065"/>
                  </a:lnTo>
                  <a:lnTo>
                    <a:pt x="572" y="2049"/>
                  </a:lnTo>
                  <a:lnTo>
                    <a:pt x="519" y="2031"/>
                  </a:lnTo>
                  <a:lnTo>
                    <a:pt x="461" y="2012"/>
                  </a:lnTo>
                  <a:lnTo>
                    <a:pt x="398" y="1990"/>
                  </a:lnTo>
                  <a:lnTo>
                    <a:pt x="336" y="1969"/>
                  </a:lnTo>
                  <a:lnTo>
                    <a:pt x="271" y="1947"/>
                  </a:lnTo>
                  <a:lnTo>
                    <a:pt x="211" y="1926"/>
                  </a:lnTo>
                  <a:lnTo>
                    <a:pt x="154" y="1906"/>
                  </a:lnTo>
                  <a:lnTo>
                    <a:pt x="103" y="1889"/>
                  </a:lnTo>
                  <a:lnTo>
                    <a:pt x="60" y="1873"/>
                  </a:lnTo>
                  <a:lnTo>
                    <a:pt x="29" y="1862"/>
                  </a:lnTo>
                  <a:lnTo>
                    <a:pt x="8" y="1854"/>
                  </a:lnTo>
                  <a:lnTo>
                    <a:pt x="0" y="1852"/>
                  </a:lnTo>
                  <a:lnTo>
                    <a:pt x="84" y="1660"/>
                  </a:lnTo>
                  <a:lnTo>
                    <a:pt x="88" y="1658"/>
                  </a:lnTo>
                  <a:lnTo>
                    <a:pt x="101" y="1654"/>
                  </a:lnTo>
                  <a:lnTo>
                    <a:pt x="119" y="1647"/>
                  </a:lnTo>
                  <a:lnTo>
                    <a:pt x="144" y="1639"/>
                  </a:lnTo>
                  <a:lnTo>
                    <a:pt x="176" y="1629"/>
                  </a:lnTo>
                  <a:lnTo>
                    <a:pt x="209" y="1617"/>
                  </a:lnTo>
                  <a:lnTo>
                    <a:pt x="244" y="1604"/>
                  </a:lnTo>
                  <a:lnTo>
                    <a:pt x="281" y="1592"/>
                  </a:lnTo>
                  <a:lnTo>
                    <a:pt x="318" y="1580"/>
                  </a:lnTo>
                  <a:lnTo>
                    <a:pt x="355" y="1567"/>
                  </a:lnTo>
                  <a:lnTo>
                    <a:pt x="390" y="1557"/>
                  </a:lnTo>
                  <a:lnTo>
                    <a:pt x="422" y="1547"/>
                  </a:lnTo>
                  <a:lnTo>
                    <a:pt x="449" y="1539"/>
                  </a:lnTo>
                  <a:lnTo>
                    <a:pt x="470" y="1535"/>
                  </a:lnTo>
                  <a:lnTo>
                    <a:pt x="488" y="1533"/>
                  </a:lnTo>
                  <a:lnTo>
                    <a:pt x="496" y="15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70">
              <a:extLst>
                <a:ext uri="{FF2B5EF4-FFF2-40B4-BE49-F238E27FC236}">
                  <a16:creationId xmlns:a16="http://schemas.microsoft.com/office/drawing/2014/main" id="{8FE5BEDF-B5C1-4A33-8791-D0FD37381582}"/>
                </a:ext>
              </a:extLst>
            </p:cNvPr>
            <p:cNvSpPr>
              <a:spLocks/>
            </p:cNvSpPr>
            <p:nvPr/>
          </p:nvSpPr>
          <p:spPr bwMode="auto">
            <a:xfrm>
              <a:off x="806" y="1667"/>
              <a:ext cx="1262" cy="948"/>
            </a:xfrm>
            <a:custGeom>
              <a:avLst/>
              <a:gdLst>
                <a:gd name="T0" fmla="*/ 1125 w 1262"/>
                <a:gd name="T1" fmla="*/ 676 h 948"/>
                <a:gd name="T2" fmla="*/ 1193 w 1262"/>
                <a:gd name="T3" fmla="*/ 627 h 948"/>
                <a:gd name="T4" fmla="*/ 1242 w 1262"/>
                <a:gd name="T5" fmla="*/ 577 h 948"/>
                <a:gd name="T6" fmla="*/ 1262 w 1262"/>
                <a:gd name="T7" fmla="*/ 528 h 948"/>
                <a:gd name="T8" fmla="*/ 1250 w 1262"/>
                <a:gd name="T9" fmla="*/ 492 h 948"/>
                <a:gd name="T10" fmla="*/ 1221 w 1262"/>
                <a:gd name="T11" fmla="*/ 473 h 948"/>
                <a:gd name="T12" fmla="*/ 1189 w 1262"/>
                <a:gd name="T13" fmla="*/ 465 h 948"/>
                <a:gd name="T14" fmla="*/ 1170 w 1262"/>
                <a:gd name="T15" fmla="*/ 461 h 948"/>
                <a:gd name="T16" fmla="*/ 1127 w 1262"/>
                <a:gd name="T17" fmla="*/ 422 h 948"/>
                <a:gd name="T18" fmla="*/ 1037 w 1262"/>
                <a:gd name="T19" fmla="*/ 301 h 948"/>
                <a:gd name="T20" fmla="*/ 949 w 1262"/>
                <a:gd name="T21" fmla="*/ 170 h 948"/>
                <a:gd name="T22" fmla="*/ 851 w 1262"/>
                <a:gd name="T23" fmla="*/ 102 h 948"/>
                <a:gd name="T24" fmla="*/ 785 w 1262"/>
                <a:gd name="T25" fmla="*/ 76 h 948"/>
                <a:gd name="T26" fmla="*/ 773 w 1262"/>
                <a:gd name="T27" fmla="*/ 71 h 948"/>
                <a:gd name="T28" fmla="*/ 754 w 1262"/>
                <a:gd name="T29" fmla="*/ 51 h 948"/>
                <a:gd name="T30" fmla="*/ 721 w 1262"/>
                <a:gd name="T31" fmla="*/ 24 h 948"/>
                <a:gd name="T32" fmla="*/ 672 w 1262"/>
                <a:gd name="T33" fmla="*/ 4 h 948"/>
                <a:gd name="T34" fmla="*/ 629 w 1262"/>
                <a:gd name="T35" fmla="*/ 2 h 948"/>
                <a:gd name="T36" fmla="*/ 595 w 1262"/>
                <a:gd name="T37" fmla="*/ 14 h 948"/>
                <a:gd name="T38" fmla="*/ 566 w 1262"/>
                <a:gd name="T39" fmla="*/ 28 h 948"/>
                <a:gd name="T40" fmla="*/ 547 w 1262"/>
                <a:gd name="T41" fmla="*/ 39 h 948"/>
                <a:gd name="T42" fmla="*/ 439 w 1262"/>
                <a:gd name="T43" fmla="*/ 69 h 948"/>
                <a:gd name="T44" fmla="*/ 273 w 1262"/>
                <a:gd name="T45" fmla="*/ 153 h 948"/>
                <a:gd name="T46" fmla="*/ 160 w 1262"/>
                <a:gd name="T47" fmla="*/ 264 h 948"/>
                <a:gd name="T48" fmla="*/ 88 w 1262"/>
                <a:gd name="T49" fmla="*/ 387 h 948"/>
                <a:gd name="T50" fmla="*/ 47 w 1262"/>
                <a:gd name="T51" fmla="*/ 512 h 948"/>
                <a:gd name="T52" fmla="*/ 31 w 1262"/>
                <a:gd name="T53" fmla="*/ 625 h 948"/>
                <a:gd name="T54" fmla="*/ 31 w 1262"/>
                <a:gd name="T55" fmla="*/ 713 h 948"/>
                <a:gd name="T56" fmla="*/ 35 w 1262"/>
                <a:gd name="T57" fmla="*/ 762 h 948"/>
                <a:gd name="T58" fmla="*/ 27 w 1262"/>
                <a:gd name="T59" fmla="*/ 782 h 948"/>
                <a:gd name="T60" fmla="*/ 0 w 1262"/>
                <a:gd name="T61" fmla="*/ 840 h 948"/>
                <a:gd name="T62" fmla="*/ 7 w 1262"/>
                <a:gd name="T63" fmla="*/ 883 h 948"/>
                <a:gd name="T64" fmla="*/ 41 w 1262"/>
                <a:gd name="T65" fmla="*/ 903 h 948"/>
                <a:gd name="T66" fmla="*/ 78 w 1262"/>
                <a:gd name="T67" fmla="*/ 916 h 948"/>
                <a:gd name="T68" fmla="*/ 105 w 1262"/>
                <a:gd name="T69" fmla="*/ 922 h 948"/>
                <a:gd name="T70" fmla="*/ 111 w 1262"/>
                <a:gd name="T71" fmla="*/ 924 h 948"/>
                <a:gd name="T72" fmla="*/ 131 w 1262"/>
                <a:gd name="T73" fmla="*/ 926 h 948"/>
                <a:gd name="T74" fmla="*/ 164 w 1262"/>
                <a:gd name="T75" fmla="*/ 930 h 948"/>
                <a:gd name="T76" fmla="*/ 209 w 1262"/>
                <a:gd name="T77" fmla="*/ 934 h 948"/>
                <a:gd name="T78" fmla="*/ 259 w 1262"/>
                <a:gd name="T79" fmla="*/ 938 h 948"/>
                <a:gd name="T80" fmla="*/ 314 w 1262"/>
                <a:gd name="T81" fmla="*/ 942 h 948"/>
                <a:gd name="T82" fmla="*/ 367 w 1262"/>
                <a:gd name="T83" fmla="*/ 946 h 948"/>
                <a:gd name="T84" fmla="*/ 416 w 1262"/>
                <a:gd name="T85" fmla="*/ 948 h 948"/>
                <a:gd name="T86" fmla="*/ 463 w 1262"/>
                <a:gd name="T87" fmla="*/ 946 h 948"/>
                <a:gd name="T88" fmla="*/ 537 w 1262"/>
                <a:gd name="T89" fmla="*/ 924 h 948"/>
                <a:gd name="T90" fmla="*/ 635 w 1262"/>
                <a:gd name="T91" fmla="*/ 889 h 948"/>
                <a:gd name="T92" fmla="*/ 744 w 1262"/>
                <a:gd name="T93" fmla="*/ 846 h 948"/>
                <a:gd name="T94" fmla="*/ 855 w 1262"/>
                <a:gd name="T95" fmla="*/ 797 h 948"/>
                <a:gd name="T96" fmla="*/ 957 w 1262"/>
                <a:gd name="T97" fmla="*/ 754 h 948"/>
                <a:gd name="T98" fmla="*/ 1035 w 1262"/>
                <a:gd name="T99" fmla="*/ 719 h 948"/>
                <a:gd name="T100" fmla="*/ 1080 w 1262"/>
                <a:gd name="T101" fmla="*/ 698 h 9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2" h="948">
                  <a:moveTo>
                    <a:pt x="1086" y="696"/>
                  </a:moveTo>
                  <a:lnTo>
                    <a:pt x="1125" y="676"/>
                  </a:lnTo>
                  <a:lnTo>
                    <a:pt x="1162" y="653"/>
                  </a:lnTo>
                  <a:lnTo>
                    <a:pt x="1193" y="627"/>
                  </a:lnTo>
                  <a:lnTo>
                    <a:pt x="1221" y="602"/>
                  </a:lnTo>
                  <a:lnTo>
                    <a:pt x="1242" y="577"/>
                  </a:lnTo>
                  <a:lnTo>
                    <a:pt x="1256" y="551"/>
                  </a:lnTo>
                  <a:lnTo>
                    <a:pt x="1262" y="528"/>
                  </a:lnTo>
                  <a:lnTo>
                    <a:pt x="1260" y="508"/>
                  </a:lnTo>
                  <a:lnTo>
                    <a:pt x="1250" y="492"/>
                  </a:lnTo>
                  <a:lnTo>
                    <a:pt x="1236" y="483"/>
                  </a:lnTo>
                  <a:lnTo>
                    <a:pt x="1221" y="473"/>
                  </a:lnTo>
                  <a:lnTo>
                    <a:pt x="1205" y="467"/>
                  </a:lnTo>
                  <a:lnTo>
                    <a:pt x="1189" y="465"/>
                  </a:lnTo>
                  <a:lnTo>
                    <a:pt x="1178" y="463"/>
                  </a:lnTo>
                  <a:lnTo>
                    <a:pt x="1170" y="461"/>
                  </a:lnTo>
                  <a:lnTo>
                    <a:pt x="1166" y="461"/>
                  </a:lnTo>
                  <a:lnTo>
                    <a:pt x="1127" y="422"/>
                  </a:lnTo>
                  <a:lnTo>
                    <a:pt x="1064" y="395"/>
                  </a:lnTo>
                  <a:lnTo>
                    <a:pt x="1037" y="301"/>
                  </a:lnTo>
                  <a:lnTo>
                    <a:pt x="996" y="227"/>
                  </a:lnTo>
                  <a:lnTo>
                    <a:pt x="949" y="170"/>
                  </a:lnTo>
                  <a:lnTo>
                    <a:pt x="900" y="129"/>
                  </a:lnTo>
                  <a:lnTo>
                    <a:pt x="851" y="102"/>
                  </a:lnTo>
                  <a:lnTo>
                    <a:pt x="812" y="86"/>
                  </a:lnTo>
                  <a:lnTo>
                    <a:pt x="785" y="76"/>
                  </a:lnTo>
                  <a:lnTo>
                    <a:pt x="775" y="74"/>
                  </a:lnTo>
                  <a:lnTo>
                    <a:pt x="773" y="71"/>
                  </a:lnTo>
                  <a:lnTo>
                    <a:pt x="765" y="63"/>
                  </a:lnTo>
                  <a:lnTo>
                    <a:pt x="754" y="51"/>
                  </a:lnTo>
                  <a:lnTo>
                    <a:pt x="738" y="37"/>
                  </a:lnTo>
                  <a:lnTo>
                    <a:pt x="721" y="24"/>
                  </a:lnTo>
                  <a:lnTo>
                    <a:pt x="697" y="12"/>
                  </a:lnTo>
                  <a:lnTo>
                    <a:pt x="672" y="4"/>
                  </a:lnTo>
                  <a:lnTo>
                    <a:pt x="642" y="0"/>
                  </a:lnTo>
                  <a:lnTo>
                    <a:pt x="629" y="2"/>
                  </a:lnTo>
                  <a:lnTo>
                    <a:pt x="613" y="6"/>
                  </a:lnTo>
                  <a:lnTo>
                    <a:pt x="595" y="14"/>
                  </a:lnTo>
                  <a:lnTo>
                    <a:pt x="580" y="20"/>
                  </a:lnTo>
                  <a:lnTo>
                    <a:pt x="566" y="28"/>
                  </a:lnTo>
                  <a:lnTo>
                    <a:pt x="554" y="35"/>
                  </a:lnTo>
                  <a:lnTo>
                    <a:pt x="547" y="39"/>
                  </a:lnTo>
                  <a:lnTo>
                    <a:pt x="545" y="41"/>
                  </a:lnTo>
                  <a:lnTo>
                    <a:pt x="439" y="69"/>
                  </a:lnTo>
                  <a:lnTo>
                    <a:pt x="349" y="108"/>
                  </a:lnTo>
                  <a:lnTo>
                    <a:pt x="273" y="153"/>
                  </a:lnTo>
                  <a:lnTo>
                    <a:pt x="211" y="205"/>
                  </a:lnTo>
                  <a:lnTo>
                    <a:pt x="160" y="264"/>
                  </a:lnTo>
                  <a:lnTo>
                    <a:pt x="119" y="324"/>
                  </a:lnTo>
                  <a:lnTo>
                    <a:pt x="88" y="387"/>
                  </a:lnTo>
                  <a:lnTo>
                    <a:pt x="64" y="451"/>
                  </a:lnTo>
                  <a:lnTo>
                    <a:pt x="47" y="512"/>
                  </a:lnTo>
                  <a:lnTo>
                    <a:pt x="37" y="571"/>
                  </a:lnTo>
                  <a:lnTo>
                    <a:pt x="31" y="625"/>
                  </a:lnTo>
                  <a:lnTo>
                    <a:pt x="29" y="672"/>
                  </a:lnTo>
                  <a:lnTo>
                    <a:pt x="31" y="713"/>
                  </a:lnTo>
                  <a:lnTo>
                    <a:pt x="33" y="745"/>
                  </a:lnTo>
                  <a:lnTo>
                    <a:pt x="35" y="762"/>
                  </a:lnTo>
                  <a:lnTo>
                    <a:pt x="35" y="770"/>
                  </a:lnTo>
                  <a:lnTo>
                    <a:pt x="27" y="782"/>
                  </a:lnTo>
                  <a:lnTo>
                    <a:pt x="13" y="807"/>
                  </a:lnTo>
                  <a:lnTo>
                    <a:pt x="0" y="840"/>
                  </a:lnTo>
                  <a:lnTo>
                    <a:pt x="0" y="871"/>
                  </a:lnTo>
                  <a:lnTo>
                    <a:pt x="7" y="883"/>
                  </a:lnTo>
                  <a:lnTo>
                    <a:pt x="23" y="893"/>
                  </a:lnTo>
                  <a:lnTo>
                    <a:pt x="41" y="903"/>
                  </a:lnTo>
                  <a:lnTo>
                    <a:pt x="60" y="909"/>
                  </a:lnTo>
                  <a:lnTo>
                    <a:pt x="78" y="916"/>
                  </a:lnTo>
                  <a:lnTo>
                    <a:pt x="93" y="920"/>
                  </a:lnTo>
                  <a:lnTo>
                    <a:pt x="105" y="922"/>
                  </a:lnTo>
                  <a:lnTo>
                    <a:pt x="109" y="924"/>
                  </a:lnTo>
                  <a:lnTo>
                    <a:pt x="111" y="924"/>
                  </a:lnTo>
                  <a:lnTo>
                    <a:pt x="119" y="926"/>
                  </a:lnTo>
                  <a:lnTo>
                    <a:pt x="131" y="926"/>
                  </a:lnTo>
                  <a:lnTo>
                    <a:pt x="146" y="928"/>
                  </a:lnTo>
                  <a:lnTo>
                    <a:pt x="164" y="930"/>
                  </a:lnTo>
                  <a:lnTo>
                    <a:pt x="185" y="932"/>
                  </a:lnTo>
                  <a:lnTo>
                    <a:pt x="209" y="934"/>
                  </a:lnTo>
                  <a:lnTo>
                    <a:pt x="232" y="936"/>
                  </a:lnTo>
                  <a:lnTo>
                    <a:pt x="259" y="938"/>
                  </a:lnTo>
                  <a:lnTo>
                    <a:pt x="287" y="940"/>
                  </a:lnTo>
                  <a:lnTo>
                    <a:pt x="314" y="942"/>
                  </a:lnTo>
                  <a:lnTo>
                    <a:pt x="342" y="944"/>
                  </a:lnTo>
                  <a:lnTo>
                    <a:pt x="367" y="946"/>
                  </a:lnTo>
                  <a:lnTo>
                    <a:pt x="392" y="946"/>
                  </a:lnTo>
                  <a:lnTo>
                    <a:pt x="416" y="948"/>
                  </a:lnTo>
                  <a:lnTo>
                    <a:pt x="437" y="948"/>
                  </a:lnTo>
                  <a:lnTo>
                    <a:pt x="463" y="946"/>
                  </a:lnTo>
                  <a:lnTo>
                    <a:pt x="496" y="936"/>
                  </a:lnTo>
                  <a:lnTo>
                    <a:pt x="537" y="924"/>
                  </a:lnTo>
                  <a:lnTo>
                    <a:pt x="584" y="909"/>
                  </a:lnTo>
                  <a:lnTo>
                    <a:pt x="635" y="889"/>
                  </a:lnTo>
                  <a:lnTo>
                    <a:pt x="689" y="868"/>
                  </a:lnTo>
                  <a:lnTo>
                    <a:pt x="744" y="846"/>
                  </a:lnTo>
                  <a:lnTo>
                    <a:pt x="801" y="821"/>
                  </a:lnTo>
                  <a:lnTo>
                    <a:pt x="855" y="797"/>
                  </a:lnTo>
                  <a:lnTo>
                    <a:pt x="908" y="776"/>
                  </a:lnTo>
                  <a:lnTo>
                    <a:pt x="957" y="754"/>
                  </a:lnTo>
                  <a:lnTo>
                    <a:pt x="1000" y="735"/>
                  </a:lnTo>
                  <a:lnTo>
                    <a:pt x="1035" y="719"/>
                  </a:lnTo>
                  <a:lnTo>
                    <a:pt x="1062" y="707"/>
                  </a:lnTo>
                  <a:lnTo>
                    <a:pt x="1080" y="698"/>
                  </a:lnTo>
                  <a:lnTo>
                    <a:pt x="1086" y="696"/>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71">
              <a:extLst>
                <a:ext uri="{FF2B5EF4-FFF2-40B4-BE49-F238E27FC236}">
                  <a16:creationId xmlns:a16="http://schemas.microsoft.com/office/drawing/2014/main" id="{A3247055-4527-4F61-9C07-3D8EB000D0D4}"/>
                </a:ext>
              </a:extLst>
            </p:cNvPr>
            <p:cNvSpPr>
              <a:spLocks/>
            </p:cNvSpPr>
            <p:nvPr/>
          </p:nvSpPr>
          <p:spPr bwMode="auto">
            <a:xfrm>
              <a:off x="1001" y="2417"/>
              <a:ext cx="953" cy="831"/>
            </a:xfrm>
            <a:custGeom>
              <a:avLst/>
              <a:gdLst>
                <a:gd name="T0" fmla="*/ 918 w 953"/>
                <a:gd name="T1" fmla="*/ 30 h 831"/>
                <a:gd name="T2" fmla="*/ 942 w 953"/>
                <a:gd name="T3" fmla="*/ 102 h 831"/>
                <a:gd name="T4" fmla="*/ 936 w 953"/>
                <a:gd name="T5" fmla="*/ 188 h 831"/>
                <a:gd name="T6" fmla="*/ 949 w 953"/>
                <a:gd name="T7" fmla="*/ 362 h 831"/>
                <a:gd name="T8" fmla="*/ 883 w 953"/>
                <a:gd name="T9" fmla="*/ 520 h 831"/>
                <a:gd name="T10" fmla="*/ 887 w 953"/>
                <a:gd name="T11" fmla="*/ 579 h 831"/>
                <a:gd name="T12" fmla="*/ 858 w 953"/>
                <a:gd name="T13" fmla="*/ 719 h 831"/>
                <a:gd name="T14" fmla="*/ 813 w 953"/>
                <a:gd name="T15" fmla="*/ 737 h 831"/>
                <a:gd name="T16" fmla="*/ 762 w 953"/>
                <a:gd name="T17" fmla="*/ 751 h 831"/>
                <a:gd name="T18" fmla="*/ 717 w 953"/>
                <a:gd name="T19" fmla="*/ 737 h 831"/>
                <a:gd name="T20" fmla="*/ 678 w 953"/>
                <a:gd name="T21" fmla="*/ 668 h 831"/>
                <a:gd name="T22" fmla="*/ 651 w 953"/>
                <a:gd name="T23" fmla="*/ 577 h 831"/>
                <a:gd name="T24" fmla="*/ 660 w 953"/>
                <a:gd name="T25" fmla="*/ 626 h 831"/>
                <a:gd name="T26" fmla="*/ 692 w 953"/>
                <a:gd name="T27" fmla="*/ 813 h 831"/>
                <a:gd name="T28" fmla="*/ 668 w 953"/>
                <a:gd name="T29" fmla="*/ 831 h 831"/>
                <a:gd name="T30" fmla="*/ 633 w 953"/>
                <a:gd name="T31" fmla="*/ 788 h 831"/>
                <a:gd name="T32" fmla="*/ 547 w 953"/>
                <a:gd name="T33" fmla="*/ 704 h 831"/>
                <a:gd name="T34" fmla="*/ 455 w 953"/>
                <a:gd name="T35" fmla="*/ 645 h 831"/>
                <a:gd name="T36" fmla="*/ 385 w 953"/>
                <a:gd name="T37" fmla="*/ 612 h 831"/>
                <a:gd name="T38" fmla="*/ 297 w 953"/>
                <a:gd name="T39" fmla="*/ 577 h 831"/>
                <a:gd name="T40" fmla="*/ 203 w 953"/>
                <a:gd name="T41" fmla="*/ 551 h 831"/>
                <a:gd name="T42" fmla="*/ 107 w 953"/>
                <a:gd name="T43" fmla="*/ 540 h 831"/>
                <a:gd name="T44" fmla="*/ 20 w 953"/>
                <a:gd name="T45" fmla="*/ 549 h 831"/>
                <a:gd name="T46" fmla="*/ 2 w 953"/>
                <a:gd name="T47" fmla="*/ 534 h 831"/>
                <a:gd name="T48" fmla="*/ 27 w 953"/>
                <a:gd name="T49" fmla="*/ 493 h 831"/>
                <a:gd name="T50" fmla="*/ 43 w 953"/>
                <a:gd name="T51" fmla="*/ 479 h 831"/>
                <a:gd name="T52" fmla="*/ 125 w 953"/>
                <a:gd name="T53" fmla="*/ 471 h 831"/>
                <a:gd name="T54" fmla="*/ 244 w 953"/>
                <a:gd name="T55" fmla="*/ 477 h 831"/>
                <a:gd name="T56" fmla="*/ 332 w 953"/>
                <a:gd name="T57" fmla="*/ 500 h 831"/>
                <a:gd name="T58" fmla="*/ 412 w 953"/>
                <a:gd name="T59" fmla="*/ 520 h 831"/>
                <a:gd name="T60" fmla="*/ 471 w 953"/>
                <a:gd name="T61" fmla="*/ 506 h 831"/>
                <a:gd name="T62" fmla="*/ 516 w 953"/>
                <a:gd name="T63" fmla="*/ 434 h 831"/>
                <a:gd name="T64" fmla="*/ 561 w 953"/>
                <a:gd name="T65" fmla="*/ 346 h 831"/>
                <a:gd name="T66" fmla="*/ 590 w 953"/>
                <a:gd name="T67" fmla="*/ 315 h 831"/>
                <a:gd name="T68" fmla="*/ 615 w 953"/>
                <a:gd name="T69" fmla="*/ 358 h 831"/>
                <a:gd name="T70" fmla="*/ 639 w 953"/>
                <a:gd name="T71" fmla="*/ 420 h 831"/>
                <a:gd name="T72" fmla="*/ 645 w 953"/>
                <a:gd name="T73" fmla="*/ 377 h 831"/>
                <a:gd name="T74" fmla="*/ 635 w 953"/>
                <a:gd name="T75" fmla="*/ 254 h 831"/>
                <a:gd name="T76" fmla="*/ 664 w 953"/>
                <a:gd name="T77" fmla="*/ 161 h 831"/>
                <a:gd name="T78" fmla="*/ 707 w 953"/>
                <a:gd name="T79" fmla="*/ 92 h 831"/>
                <a:gd name="T80" fmla="*/ 752 w 953"/>
                <a:gd name="T81" fmla="*/ 112 h 831"/>
                <a:gd name="T82" fmla="*/ 776 w 953"/>
                <a:gd name="T83" fmla="*/ 147 h 831"/>
                <a:gd name="T84" fmla="*/ 774 w 953"/>
                <a:gd name="T85" fmla="*/ 180 h 831"/>
                <a:gd name="T86" fmla="*/ 785 w 953"/>
                <a:gd name="T87" fmla="*/ 204 h 831"/>
                <a:gd name="T88" fmla="*/ 819 w 953"/>
                <a:gd name="T89" fmla="*/ 213 h 831"/>
                <a:gd name="T90" fmla="*/ 832 w 953"/>
                <a:gd name="T91" fmla="*/ 202 h 831"/>
                <a:gd name="T92" fmla="*/ 854 w 953"/>
                <a:gd name="T93" fmla="*/ 127 h 831"/>
                <a:gd name="T94" fmla="*/ 883 w 953"/>
                <a:gd name="T95" fmla="*/ 96 h 831"/>
                <a:gd name="T96" fmla="*/ 875 w 953"/>
                <a:gd name="T97" fmla="*/ 55 h 8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53" h="831">
                  <a:moveTo>
                    <a:pt x="893" y="0"/>
                  </a:moveTo>
                  <a:lnTo>
                    <a:pt x="901" y="8"/>
                  </a:lnTo>
                  <a:lnTo>
                    <a:pt x="918" y="30"/>
                  </a:lnTo>
                  <a:lnTo>
                    <a:pt x="936" y="53"/>
                  </a:lnTo>
                  <a:lnTo>
                    <a:pt x="944" y="77"/>
                  </a:lnTo>
                  <a:lnTo>
                    <a:pt x="942" y="102"/>
                  </a:lnTo>
                  <a:lnTo>
                    <a:pt x="938" y="131"/>
                  </a:lnTo>
                  <a:lnTo>
                    <a:pt x="934" y="161"/>
                  </a:lnTo>
                  <a:lnTo>
                    <a:pt x="936" y="188"/>
                  </a:lnTo>
                  <a:lnTo>
                    <a:pt x="946" y="229"/>
                  </a:lnTo>
                  <a:lnTo>
                    <a:pt x="953" y="291"/>
                  </a:lnTo>
                  <a:lnTo>
                    <a:pt x="949" y="362"/>
                  </a:lnTo>
                  <a:lnTo>
                    <a:pt x="922" y="428"/>
                  </a:lnTo>
                  <a:lnTo>
                    <a:pt x="893" y="481"/>
                  </a:lnTo>
                  <a:lnTo>
                    <a:pt x="883" y="520"/>
                  </a:lnTo>
                  <a:lnTo>
                    <a:pt x="885" y="545"/>
                  </a:lnTo>
                  <a:lnTo>
                    <a:pt x="887" y="555"/>
                  </a:lnTo>
                  <a:lnTo>
                    <a:pt x="887" y="579"/>
                  </a:lnTo>
                  <a:lnTo>
                    <a:pt x="885" y="631"/>
                  </a:lnTo>
                  <a:lnTo>
                    <a:pt x="877" y="686"/>
                  </a:lnTo>
                  <a:lnTo>
                    <a:pt x="858" y="719"/>
                  </a:lnTo>
                  <a:lnTo>
                    <a:pt x="844" y="725"/>
                  </a:lnTo>
                  <a:lnTo>
                    <a:pt x="828" y="731"/>
                  </a:lnTo>
                  <a:lnTo>
                    <a:pt x="813" y="737"/>
                  </a:lnTo>
                  <a:lnTo>
                    <a:pt x="795" y="743"/>
                  </a:lnTo>
                  <a:lnTo>
                    <a:pt x="778" y="747"/>
                  </a:lnTo>
                  <a:lnTo>
                    <a:pt x="762" y="751"/>
                  </a:lnTo>
                  <a:lnTo>
                    <a:pt x="746" y="751"/>
                  </a:lnTo>
                  <a:lnTo>
                    <a:pt x="731" y="747"/>
                  </a:lnTo>
                  <a:lnTo>
                    <a:pt x="717" y="737"/>
                  </a:lnTo>
                  <a:lnTo>
                    <a:pt x="703" y="719"/>
                  </a:lnTo>
                  <a:lnTo>
                    <a:pt x="690" y="696"/>
                  </a:lnTo>
                  <a:lnTo>
                    <a:pt x="678" y="668"/>
                  </a:lnTo>
                  <a:lnTo>
                    <a:pt x="666" y="639"/>
                  </a:lnTo>
                  <a:lnTo>
                    <a:pt x="656" y="608"/>
                  </a:lnTo>
                  <a:lnTo>
                    <a:pt x="651" y="577"/>
                  </a:lnTo>
                  <a:lnTo>
                    <a:pt x="647" y="547"/>
                  </a:lnTo>
                  <a:lnTo>
                    <a:pt x="649" y="549"/>
                  </a:lnTo>
                  <a:lnTo>
                    <a:pt x="660" y="626"/>
                  </a:lnTo>
                  <a:lnTo>
                    <a:pt x="676" y="723"/>
                  </a:lnTo>
                  <a:lnTo>
                    <a:pt x="690" y="790"/>
                  </a:lnTo>
                  <a:lnTo>
                    <a:pt x="692" y="813"/>
                  </a:lnTo>
                  <a:lnTo>
                    <a:pt x="684" y="825"/>
                  </a:lnTo>
                  <a:lnTo>
                    <a:pt x="674" y="831"/>
                  </a:lnTo>
                  <a:lnTo>
                    <a:pt x="668" y="831"/>
                  </a:lnTo>
                  <a:lnTo>
                    <a:pt x="664" y="825"/>
                  </a:lnTo>
                  <a:lnTo>
                    <a:pt x="652" y="809"/>
                  </a:lnTo>
                  <a:lnTo>
                    <a:pt x="633" y="788"/>
                  </a:lnTo>
                  <a:lnTo>
                    <a:pt x="610" y="760"/>
                  </a:lnTo>
                  <a:lnTo>
                    <a:pt x="580" y="731"/>
                  </a:lnTo>
                  <a:lnTo>
                    <a:pt x="547" y="704"/>
                  </a:lnTo>
                  <a:lnTo>
                    <a:pt x="512" y="676"/>
                  </a:lnTo>
                  <a:lnTo>
                    <a:pt x="475" y="655"/>
                  </a:lnTo>
                  <a:lnTo>
                    <a:pt x="455" y="645"/>
                  </a:lnTo>
                  <a:lnTo>
                    <a:pt x="434" y="633"/>
                  </a:lnTo>
                  <a:lnTo>
                    <a:pt x="410" y="624"/>
                  </a:lnTo>
                  <a:lnTo>
                    <a:pt x="385" y="612"/>
                  </a:lnTo>
                  <a:lnTo>
                    <a:pt x="358" y="600"/>
                  </a:lnTo>
                  <a:lnTo>
                    <a:pt x="328" y="588"/>
                  </a:lnTo>
                  <a:lnTo>
                    <a:pt x="297" y="577"/>
                  </a:lnTo>
                  <a:lnTo>
                    <a:pt x="266" y="567"/>
                  </a:lnTo>
                  <a:lnTo>
                    <a:pt x="234" y="559"/>
                  </a:lnTo>
                  <a:lnTo>
                    <a:pt x="203" y="551"/>
                  </a:lnTo>
                  <a:lnTo>
                    <a:pt x="170" y="545"/>
                  </a:lnTo>
                  <a:lnTo>
                    <a:pt x="139" y="542"/>
                  </a:lnTo>
                  <a:lnTo>
                    <a:pt x="107" y="540"/>
                  </a:lnTo>
                  <a:lnTo>
                    <a:pt x="76" y="540"/>
                  </a:lnTo>
                  <a:lnTo>
                    <a:pt x="47" y="543"/>
                  </a:lnTo>
                  <a:lnTo>
                    <a:pt x="20" y="549"/>
                  </a:lnTo>
                  <a:lnTo>
                    <a:pt x="6" y="551"/>
                  </a:lnTo>
                  <a:lnTo>
                    <a:pt x="0" y="543"/>
                  </a:lnTo>
                  <a:lnTo>
                    <a:pt x="2" y="534"/>
                  </a:lnTo>
                  <a:lnTo>
                    <a:pt x="10" y="520"/>
                  </a:lnTo>
                  <a:lnTo>
                    <a:pt x="18" y="506"/>
                  </a:lnTo>
                  <a:lnTo>
                    <a:pt x="27" y="493"/>
                  </a:lnTo>
                  <a:lnTo>
                    <a:pt x="35" y="485"/>
                  </a:lnTo>
                  <a:lnTo>
                    <a:pt x="37" y="481"/>
                  </a:lnTo>
                  <a:lnTo>
                    <a:pt x="43" y="479"/>
                  </a:lnTo>
                  <a:lnTo>
                    <a:pt x="63" y="477"/>
                  </a:lnTo>
                  <a:lnTo>
                    <a:pt x="90" y="475"/>
                  </a:lnTo>
                  <a:lnTo>
                    <a:pt x="125" y="471"/>
                  </a:lnTo>
                  <a:lnTo>
                    <a:pt x="162" y="471"/>
                  </a:lnTo>
                  <a:lnTo>
                    <a:pt x="203" y="471"/>
                  </a:lnTo>
                  <a:lnTo>
                    <a:pt x="244" y="477"/>
                  </a:lnTo>
                  <a:lnTo>
                    <a:pt x="281" y="485"/>
                  </a:lnTo>
                  <a:lnTo>
                    <a:pt x="307" y="493"/>
                  </a:lnTo>
                  <a:lnTo>
                    <a:pt x="332" y="500"/>
                  </a:lnTo>
                  <a:lnTo>
                    <a:pt x="359" y="508"/>
                  </a:lnTo>
                  <a:lnTo>
                    <a:pt x="387" y="516"/>
                  </a:lnTo>
                  <a:lnTo>
                    <a:pt x="412" y="520"/>
                  </a:lnTo>
                  <a:lnTo>
                    <a:pt x="434" y="520"/>
                  </a:lnTo>
                  <a:lnTo>
                    <a:pt x="455" y="516"/>
                  </a:lnTo>
                  <a:lnTo>
                    <a:pt x="471" y="506"/>
                  </a:lnTo>
                  <a:lnTo>
                    <a:pt x="484" y="489"/>
                  </a:lnTo>
                  <a:lnTo>
                    <a:pt x="500" y="463"/>
                  </a:lnTo>
                  <a:lnTo>
                    <a:pt x="516" y="434"/>
                  </a:lnTo>
                  <a:lnTo>
                    <a:pt x="531" y="403"/>
                  </a:lnTo>
                  <a:lnTo>
                    <a:pt x="547" y="372"/>
                  </a:lnTo>
                  <a:lnTo>
                    <a:pt x="561" y="346"/>
                  </a:lnTo>
                  <a:lnTo>
                    <a:pt x="572" y="325"/>
                  </a:lnTo>
                  <a:lnTo>
                    <a:pt x="582" y="315"/>
                  </a:lnTo>
                  <a:lnTo>
                    <a:pt x="590" y="315"/>
                  </a:lnTo>
                  <a:lnTo>
                    <a:pt x="598" y="323"/>
                  </a:lnTo>
                  <a:lnTo>
                    <a:pt x="608" y="338"/>
                  </a:lnTo>
                  <a:lnTo>
                    <a:pt x="615" y="358"/>
                  </a:lnTo>
                  <a:lnTo>
                    <a:pt x="623" y="379"/>
                  </a:lnTo>
                  <a:lnTo>
                    <a:pt x="631" y="401"/>
                  </a:lnTo>
                  <a:lnTo>
                    <a:pt x="639" y="420"/>
                  </a:lnTo>
                  <a:lnTo>
                    <a:pt x="647" y="434"/>
                  </a:lnTo>
                  <a:lnTo>
                    <a:pt x="652" y="426"/>
                  </a:lnTo>
                  <a:lnTo>
                    <a:pt x="645" y="377"/>
                  </a:lnTo>
                  <a:lnTo>
                    <a:pt x="635" y="317"/>
                  </a:lnTo>
                  <a:lnTo>
                    <a:pt x="631" y="274"/>
                  </a:lnTo>
                  <a:lnTo>
                    <a:pt x="635" y="254"/>
                  </a:lnTo>
                  <a:lnTo>
                    <a:pt x="643" y="227"/>
                  </a:lnTo>
                  <a:lnTo>
                    <a:pt x="652" y="194"/>
                  </a:lnTo>
                  <a:lnTo>
                    <a:pt x="664" y="161"/>
                  </a:lnTo>
                  <a:lnTo>
                    <a:pt x="678" y="131"/>
                  </a:lnTo>
                  <a:lnTo>
                    <a:pt x="692" y="106"/>
                  </a:lnTo>
                  <a:lnTo>
                    <a:pt x="707" y="92"/>
                  </a:lnTo>
                  <a:lnTo>
                    <a:pt x="723" y="92"/>
                  </a:lnTo>
                  <a:lnTo>
                    <a:pt x="738" y="102"/>
                  </a:lnTo>
                  <a:lnTo>
                    <a:pt x="752" y="112"/>
                  </a:lnTo>
                  <a:lnTo>
                    <a:pt x="762" y="123"/>
                  </a:lnTo>
                  <a:lnTo>
                    <a:pt x="770" y="135"/>
                  </a:lnTo>
                  <a:lnTo>
                    <a:pt x="776" y="147"/>
                  </a:lnTo>
                  <a:lnTo>
                    <a:pt x="778" y="159"/>
                  </a:lnTo>
                  <a:lnTo>
                    <a:pt x="778" y="170"/>
                  </a:lnTo>
                  <a:lnTo>
                    <a:pt x="774" y="180"/>
                  </a:lnTo>
                  <a:lnTo>
                    <a:pt x="772" y="190"/>
                  </a:lnTo>
                  <a:lnTo>
                    <a:pt x="778" y="198"/>
                  </a:lnTo>
                  <a:lnTo>
                    <a:pt x="785" y="204"/>
                  </a:lnTo>
                  <a:lnTo>
                    <a:pt x="797" y="207"/>
                  </a:lnTo>
                  <a:lnTo>
                    <a:pt x="809" y="211"/>
                  </a:lnTo>
                  <a:lnTo>
                    <a:pt x="819" y="213"/>
                  </a:lnTo>
                  <a:lnTo>
                    <a:pt x="826" y="215"/>
                  </a:lnTo>
                  <a:lnTo>
                    <a:pt x="830" y="215"/>
                  </a:lnTo>
                  <a:lnTo>
                    <a:pt x="832" y="202"/>
                  </a:lnTo>
                  <a:lnTo>
                    <a:pt x="838" y="174"/>
                  </a:lnTo>
                  <a:lnTo>
                    <a:pt x="846" y="143"/>
                  </a:lnTo>
                  <a:lnTo>
                    <a:pt x="854" y="127"/>
                  </a:lnTo>
                  <a:lnTo>
                    <a:pt x="862" y="120"/>
                  </a:lnTo>
                  <a:lnTo>
                    <a:pt x="871" y="108"/>
                  </a:lnTo>
                  <a:lnTo>
                    <a:pt x="883" y="96"/>
                  </a:lnTo>
                  <a:lnTo>
                    <a:pt x="887" y="92"/>
                  </a:lnTo>
                  <a:lnTo>
                    <a:pt x="883" y="80"/>
                  </a:lnTo>
                  <a:lnTo>
                    <a:pt x="875" y="55"/>
                  </a:lnTo>
                  <a:lnTo>
                    <a:pt x="875" y="24"/>
                  </a:lnTo>
                  <a:lnTo>
                    <a:pt x="893"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72">
              <a:extLst>
                <a:ext uri="{FF2B5EF4-FFF2-40B4-BE49-F238E27FC236}">
                  <a16:creationId xmlns:a16="http://schemas.microsoft.com/office/drawing/2014/main" id="{66FBCD1C-0D4A-4B7A-9E55-0C029A5101F6}"/>
                </a:ext>
              </a:extLst>
            </p:cNvPr>
            <p:cNvSpPr>
              <a:spLocks/>
            </p:cNvSpPr>
            <p:nvPr/>
          </p:nvSpPr>
          <p:spPr bwMode="auto">
            <a:xfrm>
              <a:off x="306" y="3001"/>
              <a:ext cx="1924" cy="946"/>
            </a:xfrm>
            <a:custGeom>
              <a:avLst/>
              <a:gdLst>
                <a:gd name="T0" fmla="*/ 111 w 1924"/>
                <a:gd name="T1" fmla="*/ 337 h 946"/>
                <a:gd name="T2" fmla="*/ 185 w 1924"/>
                <a:gd name="T3" fmla="*/ 309 h 946"/>
                <a:gd name="T4" fmla="*/ 295 w 1924"/>
                <a:gd name="T5" fmla="*/ 270 h 946"/>
                <a:gd name="T6" fmla="*/ 410 w 1924"/>
                <a:gd name="T7" fmla="*/ 231 h 946"/>
                <a:gd name="T8" fmla="*/ 502 w 1924"/>
                <a:gd name="T9" fmla="*/ 202 h 946"/>
                <a:gd name="T10" fmla="*/ 545 w 1924"/>
                <a:gd name="T11" fmla="*/ 184 h 946"/>
                <a:gd name="T12" fmla="*/ 580 w 1924"/>
                <a:gd name="T13" fmla="*/ 100 h 946"/>
                <a:gd name="T14" fmla="*/ 603 w 1924"/>
                <a:gd name="T15" fmla="*/ 18 h 946"/>
                <a:gd name="T16" fmla="*/ 627 w 1924"/>
                <a:gd name="T17" fmla="*/ 6 h 946"/>
                <a:gd name="T18" fmla="*/ 724 w 1924"/>
                <a:gd name="T19" fmla="*/ 0 h 946"/>
                <a:gd name="T20" fmla="*/ 877 w 1924"/>
                <a:gd name="T21" fmla="*/ 8 h 946"/>
                <a:gd name="T22" fmla="*/ 1058 w 1924"/>
                <a:gd name="T23" fmla="*/ 53 h 946"/>
                <a:gd name="T24" fmla="*/ 1244 w 1924"/>
                <a:gd name="T25" fmla="*/ 153 h 946"/>
                <a:gd name="T26" fmla="*/ 1361 w 1924"/>
                <a:gd name="T27" fmla="*/ 282 h 946"/>
                <a:gd name="T28" fmla="*/ 1369 w 1924"/>
                <a:gd name="T29" fmla="*/ 376 h 946"/>
                <a:gd name="T30" fmla="*/ 1455 w 1924"/>
                <a:gd name="T31" fmla="*/ 426 h 946"/>
                <a:gd name="T32" fmla="*/ 1605 w 1924"/>
                <a:gd name="T33" fmla="*/ 512 h 946"/>
                <a:gd name="T34" fmla="*/ 1666 w 1924"/>
                <a:gd name="T35" fmla="*/ 544 h 946"/>
                <a:gd name="T36" fmla="*/ 1750 w 1924"/>
                <a:gd name="T37" fmla="*/ 592 h 946"/>
                <a:gd name="T38" fmla="*/ 1869 w 1924"/>
                <a:gd name="T39" fmla="*/ 747 h 946"/>
                <a:gd name="T40" fmla="*/ 1924 w 1924"/>
                <a:gd name="T41" fmla="*/ 899 h 946"/>
                <a:gd name="T42" fmla="*/ 1887 w 1924"/>
                <a:gd name="T43" fmla="*/ 944 h 946"/>
                <a:gd name="T44" fmla="*/ 1805 w 1924"/>
                <a:gd name="T45" fmla="*/ 936 h 946"/>
                <a:gd name="T46" fmla="*/ 1711 w 1924"/>
                <a:gd name="T47" fmla="*/ 903 h 946"/>
                <a:gd name="T48" fmla="*/ 1637 w 1924"/>
                <a:gd name="T49" fmla="*/ 870 h 946"/>
                <a:gd name="T50" fmla="*/ 1609 w 1924"/>
                <a:gd name="T51" fmla="*/ 860 h 946"/>
                <a:gd name="T52" fmla="*/ 1529 w 1924"/>
                <a:gd name="T53" fmla="*/ 848 h 946"/>
                <a:gd name="T54" fmla="*/ 1398 w 1924"/>
                <a:gd name="T55" fmla="*/ 825 h 946"/>
                <a:gd name="T56" fmla="*/ 1254 w 1924"/>
                <a:gd name="T57" fmla="*/ 800 h 946"/>
                <a:gd name="T58" fmla="*/ 1138 w 1924"/>
                <a:gd name="T59" fmla="*/ 778 h 946"/>
                <a:gd name="T60" fmla="*/ 1092 w 1924"/>
                <a:gd name="T61" fmla="*/ 770 h 946"/>
                <a:gd name="T62" fmla="*/ 1062 w 1924"/>
                <a:gd name="T63" fmla="*/ 770 h 946"/>
                <a:gd name="T64" fmla="*/ 988 w 1924"/>
                <a:gd name="T65" fmla="*/ 772 h 946"/>
                <a:gd name="T66" fmla="*/ 894 w 1924"/>
                <a:gd name="T67" fmla="*/ 772 h 946"/>
                <a:gd name="T68" fmla="*/ 806 w 1924"/>
                <a:gd name="T69" fmla="*/ 774 h 946"/>
                <a:gd name="T70" fmla="*/ 752 w 1924"/>
                <a:gd name="T71" fmla="*/ 776 h 946"/>
                <a:gd name="T72" fmla="*/ 726 w 1924"/>
                <a:gd name="T73" fmla="*/ 776 h 946"/>
                <a:gd name="T74" fmla="*/ 674 w 1924"/>
                <a:gd name="T75" fmla="*/ 768 h 946"/>
                <a:gd name="T76" fmla="*/ 601 w 1924"/>
                <a:gd name="T77" fmla="*/ 751 h 946"/>
                <a:gd name="T78" fmla="*/ 523 w 1924"/>
                <a:gd name="T79" fmla="*/ 729 h 946"/>
                <a:gd name="T80" fmla="*/ 455 w 1924"/>
                <a:gd name="T81" fmla="*/ 706 h 946"/>
                <a:gd name="T82" fmla="*/ 408 w 1924"/>
                <a:gd name="T83" fmla="*/ 678 h 946"/>
                <a:gd name="T84" fmla="*/ 330 w 1924"/>
                <a:gd name="T85" fmla="*/ 643 h 946"/>
                <a:gd name="T86" fmla="*/ 228 w 1924"/>
                <a:gd name="T87" fmla="*/ 596 h 946"/>
                <a:gd name="T88" fmla="*/ 125 w 1924"/>
                <a:gd name="T89" fmla="*/ 551 h 946"/>
                <a:gd name="T90" fmla="*/ 41 w 1924"/>
                <a:gd name="T91" fmla="*/ 518 h 946"/>
                <a:gd name="T92" fmla="*/ 2 w 1924"/>
                <a:gd name="T93" fmla="*/ 503 h 946"/>
                <a:gd name="T94" fmla="*/ 21 w 1924"/>
                <a:gd name="T95" fmla="*/ 450 h 946"/>
                <a:gd name="T96" fmla="*/ 76 w 1924"/>
                <a:gd name="T97" fmla="*/ 368 h 9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24" h="946">
                  <a:moveTo>
                    <a:pt x="93" y="342"/>
                  </a:moveTo>
                  <a:lnTo>
                    <a:pt x="97" y="340"/>
                  </a:lnTo>
                  <a:lnTo>
                    <a:pt x="111" y="337"/>
                  </a:lnTo>
                  <a:lnTo>
                    <a:pt x="130" y="329"/>
                  </a:lnTo>
                  <a:lnTo>
                    <a:pt x="156" y="321"/>
                  </a:lnTo>
                  <a:lnTo>
                    <a:pt x="185" y="309"/>
                  </a:lnTo>
                  <a:lnTo>
                    <a:pt x="218" y="297"/>
                  </a:lnTo>
                  <a:lnTo>
                    <a:pt x="255" y="284"/>
                  </a:lnTo>
                  <a:lnTo>
                    <a:pt x="295" y="270"/>
                  </a:lnTo>
                  <a:lnTo>
                    <a:pt x="334" y="258"/>
                  </a:lnTo>
                  <a:lnTo>
                    <a:pt x="373" y="245"/>
                  </a:lnTo>
                  <a:lnTo>
                    <a:pt x="410" y="231"/>
                  </a:lnTo>
                  <a:lnTo>
                    <a:pt x="443" y="221"/>
                  </a:lnTo>
                  <a:lnTo>
                    <a:pt x="474" y="210"/>
                  </a:lnTo>
                  <a:lnTo>
                    <a:pt x="502" y="202"/>
                  </a:lnTo>
                  <a:lnTo>
                    <a:pt x="521" y="198"/>
                  </a:lnTo>
                  <a:lnTo>
                    <a:pt x="535" y="194"/>
                  </a:lnTo>
                  <a:lnTo>
                    <a:pt x="545" y="184"/>
                  </a:lnTo>
                  <a:lnTo>
                    <a:pt x="556" y="163"/>
                  </a:lnTo>
                  <a:lnTo>
                    <a:pt x="568" y="133"/>
                  </a:lnTo>
                  <a:lnTo>
                    <a:pt x="580" y="100"/>
                  </a:lnTo>
                  <a:lnTo>
                    <a:pt x="590" y="67"/>
                  </a:lnTo>
                  <a:lnTo>
                    <a:pt x="597" y="38"/>
                  </a:lnTo>
                  <a:lnTo>
                    <a:pt x="603" y="18"/>
                  </a:lnTo>
                  <a:lnTo>
                    <a:pt x="605" y="10"/>
                  </a:lnTo>
                  <a:lnTo>
                    <a:pt x="611" y="10"/>
                  </a:lnTo>
                  <a:lnTo>
                    <a:pt x="627" y="6"/>
                  </a:lnTo>
                  <a:lnTo>
                    <a:pt x="650" y="4"/>
                  </a:lnTo>
                  <a:lnTo>
                    <a:pt x="683" y="2"/>
                  </a:lnTo>
                  <a:lnTo>
                    <a:pt x="724" y="0"/>
                  </a:lnTo>
                  <a:lnTo>
                    <a:pt x="769" y="0"/>
                  </a:lnTo>
                  <a:lnTo>
                    <a:pt x="822" y="4"/>
                  </a:lnTo>
                  <a:lnTo>
                    <a:pt x="877" y="8"/>
                  </a:lnTo>
                  <a:lnTo>
                    <a:pt x="935" y="20"/>
                  </a:lnTo>
                  <a:lnTo>
                    <a:pt x="998" y="34"/>
                  </a:lnTo>
                  <a:lnTo>
                    <a:pt x="1058" y="53"/>
                  </a:lnTo>
                  <a:lnTo>
                    <a:pt x="1123" y="79"/>
                  </a:lnTo>
                  <a:lnTo>
                    <a:pt x="1183" y="112"/>
                  </a:lnTo>
                  <a:lnTo>
                    <a:pt x="1244" y="153"/>
                  </a:lnTo>
                  <a:lnTo>
                    <a:pt x="1301" y="202"/>
                  </a:lnTo>
                  <a:lnTo>
                    <a:pt x="1355" y="260"/>
                  </a:lnTo>
                  <a:lnTo>
                    <a:pt x="1361" y="282"/>
                  </a:lnTo>
                  <a:lnTo>
                    <a:pt x="1365" y="321"/>
                  </a:lnTo>
                  <a:lnTo>
                    <a:pt x="1369" y="358"/>
                  </a:lnTo>
                  <a:lnTo>
                    <a:pt x="1369" y="376"/>
                  </a:lnTo>
                  <a:lnTo>
                    <a:pt x="1381" y="383"/>
                  </a:lnTo>
                  <a:lnTo>
                    <a:pt x="1412" y="401"/>
                  </a:lnTo>
                  <a:lnTo>
                    <a:pt x="1455" y="426"/>
                  </a:lnTo>
                  <a:lnTo>
                    <a:pt x="1508" y="456"/>
                  </a:lnTo>
                  <a:lnTo>
                    <a:pt x="1558" y="487"/>
                  </a:lnTo>
                  <a:lnTo>
                    <a:pt x="1605" y="512"/>
                  </a:lnTo>
                  <a:lnTo>
                    <a:pt x="1639" y="532"/>
                  </a:lnTo>
                  <a:lnTo>
                    <a:pt x="1656" y="540"/>
                  </a:lnTo>
                  <a:lnTo>
                    <a:pt x="1666" y="544"/>
                  </a:lnTo>
                  <a:lnTo>
                    <a:pt x="1687" y="551"/>
                  </a:lnTo>
                  <a:lnTo>
                    <a:pt x="1715" y="567"/>
                  </a:lnTo>
                  <a:lnTo>
                    <a:pt x="1750" y="592"/>
                  </a:lnTo>
                  <a:lnTo>
                    <a:pt x="1789" y="630"/>
                  </a:lnTo>
                  <a:lnTo>
                    <a:pt x="1828" y="680"/>
                  </a:lnTo>
                  <a:lnTo>
                    <a:pt x="1869" y="747"/>
                  </a:lnTo>
                  <a:lnTo>
                    <a:pt x="1908" y="829"/>
                  </a:lnTo>
                  <a:lnTo>
                    <a:pt x="1922" y="870"/>
                  </a:lnTo>
                  <a:lnTo>
                    <a:pt x="1924" y="899"/>
                  </a:lnTo>
                  <a:lnTo>
                    <a:pt x="1918" y="923"/>
                  </a:lnTo>
                  <a:lnTo>
                    <a:pt x="1906" y="936"/>
                  </a:lnTo>
                  <a:lnTo>
                    <a:pt x="1887" y="944"/>
                  </a:lnTo>
                  <a:lnTo>
                    <a:pt x="1863" y="946"/>
                  </a:lnTo>
                  <a:lnTo>
                    <a:pt x="1834" y="942"/>
                  </a:lnTo>
                  <a:lnTo>
                    <a:pt x="1805" y="936"/>
                  </a:lnTo>
                  <a:lnTo>
                    <a:pt x="1773" y="926"/>
                  </a:lnTo>
                  <a:lnTo>
                    <a:pt x="1740" y="915"/>
                  </a:lnTo>
                  <a:lnTo>
                    <a:pt x="1711" y="903"/>
                  </a:lnTo>
                  <a:lnTo>
                    <a:pt x="1682" y="891"/>
                  </a:lnTo>
                  <a:lnTo>
                    <a:pt x="1658" y="880"/>
                  </a:lnTo>
                  <a:lnTo>
                    <a:pt x="1637" y="870"/>
                  </a:lnTo>
                  <a:lnTo>
                    <a:pt x="1623" y="864"/>
                  </a:lnTo>
                  <a:lnTo>
                    <a:pt x="1617" y="862"/>
                  </a:lnTo>
                  <a:lnTo>
                    <a:pt x="1609" y="860"/>
                  </a:lnTo>
                  <a:lnTo>
                    <a:pt x="1590" y="858"/>
                  </a:lnTo>
                  <a:lnTo>
                    <a:pt x="1564" y="854"/>
                  </a:lnTo>
                  <a:lnTo>
                    <a:pt x="1529" y="848"/>
                  </a:lnTo>
                  <a:lnTo>
                    <a:pt x="1490" y="841"/>
                  </a:lnTo>
                  <a:lnTo>
                    <a:pt x="1445" y="833"/>
                  </a:lnTo>
                  <a:lnTo>
                    <a:pt x="1398" y="825"/>
                  </a:lnTo>
                  <a:lnTo>
                    <a:pt x="1349" y="815"/>
                  </a:lnTo>
                  <a:lnTo>
                    <a:pt x="1301" y="807"/>
                  </a:lnTo>
                  <a:lnTo>
                    <a:pt x="1254" y="800"/>
                  </a:lnTo>
                  <a:lnTo>
                    <a:pt x="1211" y="792"/>
                  </a:lnTo>
                  <a:lnTo>
                    <a:pt x="1172" y="784"/>
                  </a:lnTo>
                  <a:lnTo>
                    <a:pt x="1138" y="778"/>
                  </a:lnTo>
                  <a:lnTo>
                    <a:pt x="1113" y="774"/>
                  </a:lnTo>
                  <a:lnTo>
                    <a:pt x="1097" y="772"/>
                  </a:lnTo>
                  <a:lnTo>
                    <a:pt x="1092" y="770"/>
                  </a:lnTo>
                  <a:lnTo>
                    <a:pt x="1088" y="770"/>
                  </a:lnTo>
                  <a:lnTo>
                    <a:pt x="1078" y="770"/>
                  </a:lnTo>
                  <a:lnTo>
                    <a:pt x="1062" y="770"/>
                  </a:lnTo>
                  <a:lnTo>
                    <a:pt x="1041" y="770"/>
                  </a:lnTo>
                  <a:lnTo>
                    <a:pt x="1015" y="770"/>
                  </a:lnTo>
                  <a:lnTo>
                    <a:pt x="988" y="772"/>
                  </a:lnTo>
                  <a:lnTo>
                    <a:pt x="957" y="772"/>
                  </a:lnTo>
                  <a:lnTo>
                    <a:pt x="926" y="772"/>
                  </a:lnTo>
                  <a:lnTo>
                    <a:pt x="894" y="772"/>
                  </a:lnTo>
                  <a:lnTo>
                    <a:pt x="863" y="774"/>
                  </a:lnTo>
                  <a:lnTo>
                    <a:pt x="834" y="774"/>
                  </a:lnTo>
                  <a:lnTo>
                    <a:pt x="806" y="774"/>
                  </a:lnTo>
                  <a:lnTo>
                    <a:pt x="785" y="774"/>
                  </a:lnTo>
                  <a:lnTo>
                    <a:pt x="765" y="776"/>
                  </a:lnTo>
                  <a:lnTo>
                    <a:pt x="752" y="776"/>
                  </a:lnTo>
                  <a:lnTo>
                    <a:pt x="744" y="776"/>
                  </a:lnTo>
                  <a:lnTo>
                    <a:pt x="738" y="776"/>
                  </a:lnTo>
                  <a:lnTo>
                    <a:pt x="726" y="776"/>
                  </a:lnTo>
                  <a:lnTo>
                    <a:pt x="713" y="774"/>
                  </a:lnTo>
                  <a:lnTo>
                    <a:pt x="695" y="770"/>
                  </a:lnTo>
                  <a:lnTo>
                    <a:pt x="674" y="768"/>
                  </a:lnTo>
                  <a:lnTo>
                    <a:pt x="650" y="762"/>
                  </a:lnTo>
                  <a:lnTo>
                    <a:pt x="627" y="757"/>
                  </a:lnTo>
                  <a:lnTo>
                    <a:pt x="601" y="751"/>
                  </a:lnTo>
                  <a:lnTo>
                    <a:pt x="574" y="745"/>
                  </a:lnTo>
                  <a:lnTo>
                    <a:pt x="549" y="737"/>
                  </a:lnTo>
                  <a:lnTo>
                    <a:pt x="523" y="729"/>
                  </a:lnTo>
                  <a:lnTo>
                    <a:pt x="498" y="721"/>
                  </a:lnTo>
                  <a:lnTo>
                    <a:pt x="476" y="714"/>
                  </a:lnTo>
                  <a:lnTo>
                    <a:pt x="455" y="706"/>
                  </a:lnTo>
                  <a:lnTo>
                    <a:pt x="437" y="696"/>
                  </a:lnTo>
                  <a:lnTo>
                    <a:pt x="423" y="688"/>
                  </a:lnTo>
                  <a:lnTo>
                    <a:pt x="408" y="678"/>
                  </a:lnTo>
                  <a:lnTo>
                    <a:pt x="386" y="669"/>
                  </a:lnTo>
                  <a:lnTo>
                    <a:pt x="359" y="657"/>
                  </a:lnTo>
                  <a:lnTo>
                    <a:pt x="330" y="643"/>
                  </a:lnTo>
                  <a:lnTo>
                    <a:pt x="298" y="628"/>
                  </a:lnTo>
                  <a:lnTo>
                    <a:pt x="263" y="612"/>
                  </a:lnTo>
                  <a:lnTo>
                    <a:pt x="228" y="596"/>
                  </a:lnTo>
                  <a:lnTo>
                    <a:pt x="193" y="581"/>
                  </a:lnTo>
                  <a:lnTo>
                    <a:pt x="158" y="567"/>
                  </a:lnTo>
                  <a:lnTo>
                    <a:pt x="125" y="551"/>
                  </a:lnTo>
                  <a:lnTo>
                    <a:pt x="93" y="540"/>
                  </a:lnTo>
                  <a:lnTo>
                    <a:pt x="64" y="528"/>
                  </a:lnTo>
                  <a:lnTo>
                    <a:pt x="41" y="518"/>
                  </a:lnTo>
                  <a:lnTo>
                    <a:pt x="21" y="510"/>
                  </a:lnTo>
                  <a:lnTo>
                    <a:pt x="9" y="505"/>
                  </a:lnTo>
                  <a:lnTo>
                    <a:pt x="2" y="503"/>
                  </a:lnTo>
                  <a:lnTo>
                    <a:pt x="0" y="495"/>
                  </a:lnTo>
                  <a:lnTo>
                    <a:pt x="7" y="475"/>
                  </a:lnTo>
                  <a:lnTo>
                    <a:pt x="21" y="450"/>
                  </a:lnTo>
                  <a:lnTo>
                    <a:pt x="41" y="421"/>
                  </a:lnTo>
                  <a:lnTo>
                    <a:pt x="58" y="391"/>
                  </a:lnTo>
                  <a:lnTo>
                    <a:pt x="76" y="368"/>
                  </a:lnTo>
                  <a:lnTo>
                    <a:pt x="89" y="348"/>
                  </a:lnTo>
                  <a:lnTo>
                    <a:pt x="93" y="342"/>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73">
              <a:extLst>
                <a:ext uri="{FF2B5EF4-FFF2-40B4-BE49-F238E27FC236}">
                  <a16:creationId xmlns:a16="http://schemas.microsoft.com/office/drawing/2014/main" id="{07D27586-D2D2-4A5B-AE85-1286548C6A58}"/>
                </a:ext>
              </a:extLst>
            </p:cNvPr>
            <p:cNvSpPr>
              <a:spLocks/>
            </p:cNvSpPr>
            <p:nvPr/>
          </p:nvSpPr>
          <p:spPr bwMode="auto">
            <a:xfrm>
              <a:off x="825" y="1724"/>
              <a:ext cx="1102" cy="846"/>
            </a:xfrm>
            <a:custGeom>
              <a:avLst/>
              <a:gdLst>
                <a:gd name="T0" fmla="*/ 1088 w 1102"/>
                <a:gd name="T1" fmla="*/ 381 h 846"/>
                <a:gd name="T2" fmla="*/ 1045 w 1102"/>
                <a:gd name="T3" fmla="*/ 338 h 846"/>
                <a:gd name="T4" fmla="*/ 1004 w 1102"/>
                <a:gd name="T5" fmla="*/ 219 h 846"/>
                <a:gd name="T6" fmla="*/ 948 w 1102"/>
                <a:gd name="T7" fmla="*/ 135 h 846"/>
                <a:gd name="T8" fmla="*/ 889 w 1102"/>
                <a:gd name="T9" fmla="*/ 96 h 846"/>
                <a:gd name="T10" fmla="*/ 858 w 1102"/>
                <a:gd name="T11" fmla="*/ 162 h 846"/>
                <a:gd name="T12" fmla="*/ 815 w 1102"/>
                <a:gd name="T13" fmla="*/ 324 h 846"/>
                <a:gd name="T14" fmla="*/ 750 w 1102"/>
                <a:gd name="T15" fmla="*/ 430 h 846"/>
                <a:gd name="T16" fmla="*/ 672 w 1102"/>
                <a:gd name="T17" fmla="*/ 490 h 846"/>
                <a:gd name="T18" fmla="*/ 594 w 1102"/>
                <a:gd name="T19" fmla="*/ 512 h 846"/>
                <a:gd name="T20" fmla="*/ 530 w 1102"/>
                <a:gd name="T21" fmla="*/ 504 h 846"/>
                <a:gd name="T22" fmla="*/ 448 w 1102"/>
                <a:gd name="T23" fmla="*/ 389 h 846"/>
                <a:gd name="T24" fmla="*/ 524 w 1102"/>
                <a:gd name="T25" fmla="*/ 185 h 846"/>
                <a:gd name="T26" fmla="*/ 565 w 1102"/>
                <a:gd name="T27" fmla="*/ 78 h 846"/>
                <a:gd name="T28" fmla="*/ 459 w 1102"/>
                <a:gd name="T29" fmla="*/ 127 h 846"/>
                <a:gd name="T30" fmla="*/ 364 w 1102"/>
                <a:gd name="T31" fmla="*/ 262 h 846"/>
                <a:gd name="T32" fmla="*/ 285 w 1102"/>
                <a:gd name="T33" fmla="*/ 428 h 846"/>
                <a:gd name="T34" fmla="*/ 225 w 1102"/>
                <a:gd name="T35" fmla="*/ 576 h 846"/>
                <a:gd name="T36" fmla="*/ 188 w 1102"/>
                <a:gd name="T37" fmla="*/ 658 h 846"/>
                <a:gd name="T38" fmla="*/ 153 w 1102"/>
                <a:gd name="T39" fmla="*/ 658 h 846"/>
                <a:gd name="T40" fmla="*/ 115 w 1102"/>
                <a:gd name="T41" fmla="*/ 637 h 846"/>
                <a:gd name="T42" fmla="*/ 145 w 1102"/>
                <a:gd name="T43" fmla="*/ 496 h 846"/>
                <a:gd name="T44" fmla="*/ 209 w 1102"/>
                <a:gd name="T45" fmla="*/ 340 h 846"/>
                <a:gd name="T46" fmla="*/ 276 w 1102"/>
                <a:gd name="T47" fmla="*/ 219 h 846"/>
                <a:gd name="T48" fmla="*/ 340 w 1102"/>
                <a:gd name="T49" fmla="*/ 125 h 846"/>
                <a:gd name="T50" fmla="*/ 401 w 1102"/>
                <a:gd name="T51" fmla="*/ 56 h 846"/>
                <a:gd name="T52" fmla="*/ 453 w 1102"/>
                <a:gd name="T53" fmla="*/ 12 h 846"/>
                <a:gd name="T54" fmla="*/ 295 w 1102"/>
                <a:gd name="T55" fmla="*/ 72 h 846"/>
                <a:gd name="T56" fmla="*/ 123 w 1102"/>
                <a:gd name="T57" fmla="*/ 230 h 846"/>
                <a:gd name="T58" fmla="*/ 39 w 1102"/>
                <a:gd name="T59" fmla="*/ 412 h 846"/>
                <a:gd name="T60" fmla="*/ 12 w 1102"/>
                <a:gd name="T61" fmla="*/ 576 h 846"/>
                <a:gd name="T62" fmla="*/ 14 w 1102"/>
                <a:gd name="T63" fmla="*/ 688 h 846"/>
                <a:gd name="T64" fmla="*/ 14 w 1102"/>
                <a:gd name="T65" fmla="*/ 715 h 846"/>
                <a:gd name="T66" fmla="*/ 0 w 1102"/>
                <a:gd name="T67" fmla="*/ 738 h 846"/>
                <a:gd name="T68" fmla="*/ 16 w 1102"/>
                <a:gd name="T69" fmla="*/ 768 h 846"/>
                <a:gd name="T70" fmla="*/ 65 w 1102"/>
                <a:gd name="T71" fmla="*/ 803 h 846"/>
                <a:gd name="T72" fmla="*/ 158 w 1102"/>
                <a:gd name="T73" fmla="*/ 830 h 846"/>
                <a:gd name="T74" fmla="*/ 268 w 1102"/>
                <a:gd name="T75" fmla="*/ 844 h 846"/>
                <a:gd name="T76" fmla="*/ 371 w 1102"/>
                <a:gd name="T77" fmla="*/ 846 h 846"/>
                <a:gd name="T78" fmla="*/ 448 w 1102"/>
                <a:gd name="T79" fmla="*/ 844 h 846"/>
                <a:gd name="T80" fmla="*/ 485 w 1102"/>
                <a:gd name="T81" fmla="*/ 840 h 846"/>
                <a:gd name="T82" fmla="*/ 535 w 1102"/>
                <a:gd name="T83" fmla="*/ 824 h 846"/>
                <a:gd name="T84" fmla="*/ 612 w 1102"/>
                <a:gd name="T85" fmla="*/ 799 h 846"/>
                <a:gd name="T86" fmla="*/ 702 w 1102"/>
                <a:gd name="T87" fmla="*/ 766 h 846"/>
                <a:gd name="T88" fmla="*/ 793 w 1102"/>
                <a:gd name="T89" fmla="*/ 727 h 846"/>
                <a:gd name="T90" fmla="*/ 871 w 1102"/>
                <a:gd name="T91" fmla="*/ 686 h 846"/>
                <a:gd name="T92" fmla="*/ 993 w 1102"/>
                <a:gd name="T93" fmla="*/ 596 h 846"/>
                <a:gd name="T94" fmla="*/ 1080 w 1102"/>
                <a:gd name="T95" fmla="*/ 516 h 846"/>
                <a:gd name="T96" fmla="*/ 1100 w 1102"/>
                <a:gd name="T97" fmla="*/ 486 h 846"/>
                <a:gd name="T98" fmla="*/ 1088 w 1102"/>
                <a:gd name="T99" fmla="*/ 404 h 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02" h="846">
                  <a:moveTo>
                    <a:pt x="1088" y="404"/>
                  </a:moveTo>
                  <a:lnTo>
                    <a:pt x="1088" y="393"/>
                  </a:lnTo>
                  <a:lnTo>
                    <a:pt x="1088" y="381"/>
                  </a:lnTo>
                  <a:lnTo>
                    <a:pt x="1090" y="371"/>
                  </a:lnTo>
                  <a:lnTo>
                    <a:pt x="1092" y="359"/>
                  </a:lnTo>
                  <a:lnTo>
                    <a:pt x="1045" y="338"/>
                  </a:lnTo>
                  <a:lnTo>
                    <a:pt x="1034" y="295"/>
                  </a:lnTo>
                  <a:lnTo>
                    <a:pt x="1020" y="256"/>
                  </a:lnTo>
                  <a:lnTo>
                    <a:pt x="1004" y="219"/>
                  </a:lnTo>
                  <a:lnTo>
                    <a:pt x="987" y="187"/>
                  </a:lnTo>
                  <a:lnTo>
                    <a:pt x="969" y="160"/>
                  </a:lnTo>
                  <a:lnTo>
                    <a:pt x="948" y="135"/>
                  </a:lnTo>
                  <a:lnTo>
                    <a:pt x="926" y="111"/>
                  </a:lnTo>
                  <a:lnTo>
                    <a:pt x="905" y="92"/>
                  </a:lnTo>
                  <a:lnTo>
                    <a:pt x="889" y="96"/>
                  </a:lnTo>
                  <a:lnTo>
                    <a:pt x="875" y="107"/>
                  </a:lnTo>
                  <a:lnTo>
                    <a:pt x="866" y="129"/>
                  </a:lnTo>
                  <a:lnTo>
                    <a:pt x="858" y="162"/>
                  </a:lnTo>
                  <a:lnTo>
                    <a:pt x="848" y="223"/>
                  </a:lnTo>
                  <a:lnTo>
                    <a:pt x="832" y="275"/>
                  </a:lnTo>
                  <a:lnTo>
                    <a:pt x="815" y="324"/>
                  </a:lnTo>
                  <a:lnTo>
                    <a:pt x="795" y="365"/>
                  </a:lnTo>
                  <a:lnTo>
                    <a:pt x="774" y="400"/>
                  </a:lnTo>
                  <a:lnTo>
                    <a:pt x="750" y="430"/>
                  </a:lnTo>
                  <a:lnTo>
                    <a:pt x="725" y="455"/>
                  </a:lnTo>
                  <a:lnTo>
                    <a:pt x="700" y="475"/>
                  </a:lnTo>
                  <a:lnTo>
                    <a:pt x="672" y="490"/>
                  </a:lnTo>
                  <a:lnTo>
                    <a:pt x="647" y="502"/>
                  </a:lnTo>
                  <a:lnTo>
                    <a:pt x="619" y="508"/>
                  </a:lnTo>
                  <a:lnTo>
                    <a:pt x="594" y="512"/>
                  </a:lnTo>
                  <a:lnTo>
                    <a:pt x="571" y="512"/>
                  </a:lnTo>
                  <a:lnTo>
                    <a:pt x="549" y="510"/>
                  </a:lnTo>
                  <a:lnTo>
                    <a:pt x="530" y="504"/>
                  </a:lnTo>
                  <a:lnTo>
                    <a:pt x="512" y="496"/>
                  </a:lnTo>
                  <a:lnTo>
                    <a:pt x="461" y="449"/>
                  </a:lnTo>
                  <a:lnTo>
                    <a:pt x="448" y="389"/>
                  </a:lnTo>
                  <a:lnTo>
                    <a:pt x="459" y="320"/>
                  </a:lnTo>
                  <a:lnTo>
                    <a:pt x="489" y="250"/>
                  </a:lnTo>
                  <a:lnTo>
                    <a:pt x="524" y="185"/>
                  </a:lnTo>
                  <a:lnTo>
                    <a:pt x="555" y="131"/>
                  </a:lnTo>
                  <a:lnTo>
                    <a:pt x="573" y="92"/>
                  </a:lnTo>
                  <a:lnTo>
                    <a:pt x="565" y="78"/>
                  </a:lnTo>
                  <a:lnTo>
                    <a:pt x="528" y="82"/>
                  </a:lnTo>
                  <a:lnTo>
                    <a:pt x="492" y="99"/>
                  </a:lnTo>
                  <a:lnTo>
                    <a:pt x="459" y="127"/>
                  </a:lnTo>
                  <a:lnTo>
                    <a:pt x="426" y="166"/>
                  </a:lnTo>
                  <a:lnTo>
                    <a:pt x="395" y="211"/>
                  </a:lnTo>
                  <a:lnTo>
                    <a:pt x="364" y="262"/>
                  </a:lnTo>
                  <a:lnTo>
                    <a:pt x="336" y="316"/>
                  </a:lnTo>
                  <a:lnTo>
                    <a:pt x="309" y="371"/>
                  </a:lnTo>
                  <a:lnTo>
                    <a:pt x="285" y="428"/>
                  </a:lnTo>
                  <a:lnTo>
                    <a:pt x="264" y="482"/>
                  </a:lnTo>
                  <a:lnTo>
                    <a:pt x="242" y="531"/>
                  </a:lnTo>
                  <a:lnTo>
                    <a:pt x="225" y="576"/>
                  </a:lnTo>
                  <a:lnTo>
                    <a:pt x="211" y="613"/>
                  </a:lnTo>
                  <a:lnTo>
                    <a:pt x="198" y="643"/>
                  </a:lnTo>
                  <a:lnTo>
                    <a:pt x="188" y="658"/>
                  </a:lnTo>
                  <a:lnTo>
                    <a:pt x="182" y="662"/>
                  </a:lnTo>
                  <a:lnTo>
                    <a:pt x="168" y="658"/>
                  </a:lnTo>
                  <a:lnTo>
                    <a:pt x="153" y="658"/>
                  </a:lnTo>
                  <a:lnTo>
                    <a:pt x="137" y="658"/>
                  </a:lnTo>
                  <a:lnTo>
                    <a:pt x="123" y="652"/>
                  </a:lnTo>
                  <a:lnTo>
                    <a:pt x="115" y="637"/>
                  </a:lnTo>
                  <a:lnTo>
                    <a:pt x="114" y="609"/>
                  </a:lnTo>
                  <a:lnTo>
                    <a:pt x="123" y="564"/>
                  </a:lnTo>
                  <a:lnTo>
                    <a:pt x="145" y="496"/>
                  </a:lnTo>
                  <a:lnTo>
                    <a:pt x="166" y="439"/>
                  </a:lnTo>
                  <a:lnTo>
                    <a:pt x="188" y="389"/>
                  </a:lnTo>
                  <a:lnTo>
                    <a:pt x="209" y="340"/>
                  </a:lnTo>
                  <a:lnTo>
                    <a:pt x="231" y="297"/>
                  </a:lnTo>
                  <a:lnTo>
                    <a:pt x="252" y="256"/>
                  </a:lnTo>
                  <a:lnTo>
                    <a:pt x="276" y="219"/>
                  </a:lnTo>
                  <a:lnTo>
                    <a:pt x="297" y="183"/>
                  </a:lnTo>
                  <a:lnTo>
                    <a:pt x="319" y="152"/>
                  </a:lnTo>
                  <a:lnTo>
                    <a:pt x="340" y="125"/>
                  </a:lnTo>
                  <a:lnTo>
                    <a:pt x="362" y="99"/>
                  </a:lnTo>
                  <a:lnTo>
                    <a:pt x="381" y="76"/>
                  </a:lnTo>
                  <a:lnTo>
                    <a:pt x="401" y="56"/>
                  </a:lnTo>
                  <a:lnTo>
                    <a:pt x="420" y="39"/>
                  </a:lnTo>
                  <a:lnTo>
                    <a:pt x="438" y="23"/>
                  </a:lnTo>
                  <a:lnTo>
                    <a:pt x="453" y="12"/>
                  </a:lnTo>
                  <a:lnTo>
                    <a:pt x="469" y="0"/>
                  </a:lnTo>
                  <a:lnTo>
                    <a:pt x="375" y="31"/>
                  </a:lnTo>
                  <a:lnTo>
                    <a:pt x="295" y="72"/>
                  </a:lnTo>
                  <a:lnTo>
                    <a:pt x="227" y="121"/>
                  </a:lnTo>
                  <a:lnTo>
                    <a:pt x="170" y="174"/>
                  </a:lnTo>
                  <a:lnTo>
                    <a:pt x="123" y="230"/>
                  </a:lnTo>
                  <a:lnTo>
                    <a:pt x="88" y="289"/>
                  </a:lnTo>
                  <a:lnTo>
                    <a:pt x="61" y="351"/>
                  </a:lnTo>
                  <a:lnTo>
                    <a:pt x="39" y="412"/>
                  </a:lnTo>
                  <a:lnTo>
                    <a:pt x="26" y="471"/>
                  </a:lnTo>
                  <a:lnTo>
                    <a:pt x="16" y="525"/>
                  </a:lnTo>
                  <a:lnTo>
                    <a:pt x="12" y="576"/>
                  </a:lnTo>
                  <a:lnTo>
                    <a:pt x="10" y="623"/>
                  </a:lnTo>
                  <a:lnTo>
                    <a:pt x="12" y="660"/>
                  </a:lnTo>
                  <a:lnTo>
                    <a:pt x="14" y="688"/>
                  </a:lnTo>
                  <a:lnTo>
                    <a:pt x="16" y="707"/>
                  </a:lnTo>
                  <a:lnTo>
                    <a:pt x="16" y="713"/>
                  </a:lnTo>
                  <a:lnTo>
                    <a:pt x="14" y="715"/>
                  </a:lnTo>
                  <a:lnTo>
                    <a:pt x="12" y="719"/>
                  </a:lnTo>
                  <a:lnTo>
                    <a:pt x="6" y="729"/>
                  </a:lnTo>
                  <a:lnTo>
                    <a:pt x="0" y="738"/>
                  </a:lnTo>
                  <a:lnTo>
                    <a:pt x="4" y="750"/>
                  </a:lnTo>
                  <a:lnTo>
                    <a:pt x="10" y="760"/>
                  </a:lnTo>
                  <a:lnTo>
                    <a:pt x="16" y="768"/>
                  </a:lnTo>
                  <a:lnTo>
                    <a:pt x="22" y="775"/>
                  </a:lnTo>
                  <a:lnTo>
                    <a:pt x="41" y="791"/>
                  </a:lnTo>
                  <a:lnTo>
                    <a:pt x="65" y="803"/>
                  </a:lnTo>
                  <a:lnTo>
                    <a:pt x="94" y="814"/>
                  </a:lnTo>
                  <a:lnTo>
                    <a:pt x="125" y="822"/>
                  </a:lnTo>
                  <a:lnTo>
                    <a:pt x="158" y="830"/>
                  </a:lnTo>
                  <a:lnTo>
                    <a:pt x="194" y="836"/>
                  </a:lnTo>
                  <a:lnTo>
                    <a:pt x="231" y="840"/>
                  </a:lnTo>
                  <a:lnTo>
                    <a:pt x="268" y="844"/>
                  </a:lnTo>
                  <a:lnTo>
                    <a:pt x="303" y="846"/>
                  </a:lnTo>
                  <a:lnTo>
                    <a:pt x="338" y="846"/>
                  </a:lnTo>
                  <a:lnTo>
                    <a:pt x="371" y="846"/>
                  </a:lnTo>
                  <a:lnTo>
                    <a:pt x="401" y="846"/>
                  </a:lnTo>
                  <a:lnTo>
                    <a:pt x="426" y="846"/>
                  </a:lnTo>
                  <a:lnTo>
                    <a:pt x="448" y="844"/>
                  </a:lnTo>
                  <a:lnTo>
                    <a:pt x="465" y="844"/>
                  </a:lnTo>
                  <a:lnTo>
                    <a:pt x="475" y="842"/>
                  </a:lnTo>
                  <a:lnTo>
                    <a:pt x="485" y="840"/>
                  </a:lnTo>
                  <a:lnTo>
                    <a:pt x="498" y="836"/>
                  </a:lnTo>
                  <a:lnTo>
                    <a:pt x="514" y="830"/>
                  </a:lnTo>
                  <a:lnTo>
                    <a:pt x="535" y="824"/>
                  </a:lnTo>
                  <a:lnTo>
                    <a:pt x="559" y="816"/>
                  </a:lnTo>
                  <a:lnTo>
                    <a:pt x="584" y="809"/>
                  </a:lnTo>
                  <a:lnTo>
                    <a:pt x="612" y="799"/>
                  </a:lnTo>
                  <a:lnTo>
                    <a:pt x="641" y="789"/>
                  </a:lnTo>
                  <a:lnTo>
                    <a:pt x="670" y="777"/>
                  </a:lnTo>
                  <a:lnTo>
                    <a:pt x="702" y="766"/>
                  </a:lnTo>
                  <a:lnTo>
                    <a:pt x="733" y="754"/>
                  </a:lnTo>
                  <a:lnTo>
                    <a:pt x="762" y="740"/>
                  </a:lnTo>
                  <a:lnTo>
                    <a:pt x="793" y="727"/>
                  </a:lnTo>
                  <a:lnTo>
                    <a:pt x="821" y="713"/>
                  </a:lnTo>
                  <a:lnTo>
                    <a:pt x="848" y="699"/>
                  </a:lnTo>
                  <a:lnTo>
                    <a:pt x="871" y="686"/>
                  </a:lnTo>
                  <a:lnTo>
                    <a:pt x="912" y="658"/>
                  </a:lnTo>
                  <a:lnTo>
                    <a:pt x="954" y="627"/>
                  </a:lnTo>
                  <a:lnTo>
                    <a:pt x="993" y="596"/>
                  </a:lnTo>
                  <a:lnTo>
                    <a:pt x="1028" y="566"/>
                  </a:lnTo>
                  <a:lnTo>
                    <a:pt x="1057" y="539"/>
                  </a:lnTo>
                  <a:lnTo>
                    <a:pt x="1080" y="516"/>
                  </a:lnTo>
                  <a:lnTo>
                    <a:pt x="1096" y="502"/>
                  </a:lnTo>
                  <a:lnTo>
                    <a:pt x="1102" y="496"/>
                  </a:lnTo>
                  <a:lnTo>
                    <a:pt x="1100" y="486"/>
                  </a:lnTo>
                  <a:lnTo>
                    <a:pt x="1098" y="461"/>
                  </a:lnTo>
                  <a:lnTo>
                    <a:pt x="1092" y="430"/>
                  </a:lnTo>
                  <a:lnTo>
                    <a:pt x="1088" y="404"/>
                  </a:lnTo>
                  <a:close/>
                </a:path>
              </a:pathLst>
            </a:custGeom>
            <a:solidFill>
              <a:srgbClr val="CC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74">
              <a:extLst>
                <a:ext uri="{FF2B5EF4-FFF2-40B4-BE49-F238E27FC236}">
                  <a16:creationId xmlns:a16="http://schemas.microsoft.com/office/drawing/2014/main" id="{DC3BF1C3-3DA0-4A29-8569-3E83B372B0E4}"/>
                </a:ext>
              </a:extLst>
            </p:cNvPr>
            <p:cNvSpPr>
              <a:spLocks/>
            </p:cNvSpPr>
            <p:nvPr/>
          </p:nvSpPr>
          <p:spPr bwMode="auto">
            <a:xfrm>
              <a:off x="1286" y="1927"/>
              <a:ext cx="184" cy="172"/>
            </a:xfrm>
            <a:custGeom>
              <a:avLst/>
              <a:gdLst>
                <a:gd name="T0" fmla="*/ 92 w 184"/>
                <a:gd name="T1" fmla="*/ 172 h 172"/>
                <a:gd name="T2" fmla="*/ 110 w 184"/>
                <a:gd name="T3" fmla="*/ 170 h 172"/>
                <a:gd name="T4" fmla="*/ 127 w 184"/>
                <a:gd name="T5" fmla="*/ 164 h 172"/>
                <a:gd name="T6" fmla="*/ 143 w 184"/>
                <a:gd name="T7" fmla="*/ 156 h 172"/>
                <a:gd name="T8" fmla="*/ 157 w 184"/>
                <a:gd name="T9" fmla="*/ 147 h 172"/>
                <a:gd name="T10" fmla="*/ 168 w 184"/>
                <a:gd name="T11" fmla="*/ 133 h 172"/>
                <a:gd name="T12" fmla="*/ 176 w 184"/>
                <a:gd name="T13" fmla="*/ 119 h 172"/>
                <a:gd name="T14" fmla="*/ 182 w 184"/>
                <a:gd name="T15" fmla="*/ 102 h 172"/>
                <a:gd name="T16" fmla="*/ 184 w 184"/>
                <a:gd name="T17" fmla="*/ 86 h 172"/>
                <a:gd name="T18" fmla="*/ 182 w 184"/>
                <a:gd name="T19" fmla="*/ 68 h 172"/>
                <a:gd name="T20" fmla="*/ 176 w 184"/>
                <a:gd name="T21" fmla="*/ 53 h 172"/>
                <a:gd name="T22" fmla="*/ 168 w 184"/>
                <a:gd name="T23" fmla="*/ 39 h 172"/>
                <a:gd name="T24" fmla="*/ 157 w 184"/>
                <a:gd name="T25" fmla="*/ 25 h 172"/>
                <a:gd name="T26" fmla="*/ 143 w 184"/>
                <a:gd name="T27" fmla="*/ 16 h 172"/>
                <a:gd name="T28" fmla="*/ 127 w 184"/>
                <a:gd name="T29" fmla="*/ 6 h 172"/>
                <a:gd name="T30" fmla="*/ 110 w 184"/>
                <a:gd name="T31" fmla="*/ 2 h 172"/>
                <a:gd name="T32" fmla="*/ 92 w 184"/>
                <a:gd name="T33" fmla="*/ 0 h 172"/>
                <a:gd name="T34" fmla="*/ 74 w 184"/>
                <a:gd name="T35" fmla="*/ 2 h 172"/>
                <a:gd name="T36" fmla="*/ 57 w 184"/>
                <a:gd name="T37" fmla="*/ 6 h 172"/>
                <a:gd name="T38" fmla="*/ 41 w 184"/>
                <a:gd name="T39" fmla="*/ 16 h 172"/>
                <a:gd name="T40" fmla="*/ 28 w 184"/>
                <a:gd name="T41" fmla="*/ 25 h 172"/>
                <a:gd name="T42" fmla="*/ 16 w 184"/>
                <a:gd name="T43" fmla="*/ 39 h 172"/>
                <a:gd name="T44" fmla="*/ 8 w 184"/>
                <a:gd name="T45" fmla="*/ 53 h 172"/>
                <a:gd name="T46" fmla="*/ 2 w 184"/>
                <a:gd name="T47" fmla="*/ 68 h 172"/>
                <a:gd name="T48" fmla="*/ 0 w 184"/>
                <a:gd name="T49" fmla="*/ 86 h 172"/>
                <a:gd name="T50" fmla="*/ 2 w 184"/>
                <a:gd name="T51" fmla="*/ 102 h 172"/>
                <a:gd name="T52" fmla="*/ 8 w 184"/>
                <a:gd name="T53" fmla="*/ 119 h 172"/>
                <a:gd name="T54" fmla="*/ 16 w 184"/>
                <a:gd name="T55" fmla="*/ 133 h 172"/>
                <a:gd name="T56" fmla="*/ 28 w 184"/>
                <a:gd name="T57" fmla="*/ 147 h 172"/>
                <a:gd name="T58" fmla="*/ 41 w 184"/>
                <a:gd name="T59" fmla="*/ 156 h 172"/>
                <a:gd name="T60" fmla="*/ 57 w 184"/>
                <a:gd name="T61" fmla="*/ 164 h 172"/>
                <a:gd name="T62" fmla="*/ 74 w 184"/>
                <a:gd name="T63" fmla="*/ 170 h 172"/>
                <a:gd name="T64" fmla="*/ 92 w 184"/>
                <a:gd name="T65" fmla="*/ 172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4" h="172">
                  <a:moveTo>
                    <a:pt x="92" y="172"/>
                  </a:moveTo>
                  <a:lnTo>
                    <a:pt x="110" y="170"/>
                  </a:lnTo>
                  <a:lnTo>
                    <a:pt x="127" y="164"/>
                  </a:lnTo>
                  <a:lnTo>
                    <a:pt x="143" y="156"/>
                  </a:lnTo>
                  <a:lnTo>
                    <a:pt x="157" y="147"/>
                  </a:lnTo>
                  <a:lnTo>
                    <a:pt x="168" y="133"/>
                  </a:lnTo>
                  <a:lnTo>
                    <a:pt x="176" y="119"/>
                  </a:lnTo>
                  <a:lnTo>
                    <a:pt x="182" y="102"/>
                  </a:lnTo>
                  <a:lnTo>
                    <a:pt x="184" y="86"/>
                  </a:lnTo>
                  <a:lnTo>
                    <a:pt x="182" y="68"/>
                  </a:lnTo>
                  <a:lnTo>
                    <a:pt x="176" y="53"/>
                  </a:lnTo>
                  <a:lnTo>
                    <a:pt x="168" y="39"/>
                  </a:lnTo>
                  <a:lnTo>
                    <a:pt x="157" y="25"/>
                  </a:lnTo>
                  <a:lnTo>
                    <a:pt x="143" y="16"/>
                  </a:lnTo>
                  <a:lnTo>
                    <a:pt x="127" y="6"/>
                  </a:lnTo>
                  <a:lnTo>
                    <a:pt x="110" y="2"/>
                  </a:lnTo>
                  <a:lnTo>
                    <a:pt x="92" y="0"/>
                  </a:lnTo>
                  <a:lnTo>
                    <a:pt x="74" y="2"/>
                  </a:lnTo>
                  <a:lnTo>
                    <a:pt x="57" y="6"/>
                  </a:lnTo>
                  <a:lnTo>
                    <a:pt x="41" y="16"/>
                  </a:lnTo>
                  <a:lnTo>
                    <a:pt x="28" y="25"/>
                  </a:lnTo>
                  <a:lnTo>
                    <a:pt x="16" y="39"/>
                  </a:lnTo>
                  <a:lnTo>
                    <a:pt x="8" y="53"/>
                  </a:lnTo>
                  <a:lnTo>
                    <a:pt x="2" y="68"/>
                  </a:lnTo>
                  <a:lnTo>
                    <a:pt x="0" y="86"/>
                  </a:lnTo>
                  <a:lnTo>
                    <a:pt x="2" y="102"/>
                  </a:lnTo>
                  <a:lnTo>
                    <a:pt x="8" y="119"/>
                  </a:lnTo>
                  <a:lnTo>
                    <a:pt x="16" y="133"/>
                  </a:lnTo>
                  <a:lnTo>
                    <a:pt x="28" y="147"/>
                  </a:lnTo>
                  <a:lnTo>
                    <a:pt x="41" y="156"/>
                  </a:lnTo>
                  <a:lnTo>
                    <a:pt x="57" y="164"/>
                  </a:lnTo>
                  <a:lnTo>
                    <a:pt x="74" y="170"/>
                  </a:lnTo>
                  <a:lnTo>
                    <a:pt x="92" y="17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75">
              <a:extLst>
                <a:ext uri="{FF2B5EF4-FFF2-40B4-BE49-F238E27FC236}">
                  <a16:creationId xmlns:a16="http://schemas.microsoft.com/office/drawing/2014/main" id="{905CE0A6-07C0-4C40-B64E-6DCDE97BE4B1}"/>
                </a:ext>
              </a:extLst>
            </p:cNvPr>
            <p:cNvSpPr>
              <a:spLocks/>
            </p:cNvSpPr>
            <p:nvPr/>
          </p:nvSpPr>
          <p:spPr bwMode="auto">
            <a:xfrm>
              <a:off x="1401" y="1917"/>
              <a:ext cx="122" cy="110"/>
            </a:xfrm>
            <a:custGeom>
              <a:avLst/>
              <a:gdLst>
                <a:gd name="T0" fmla="*/ 59 w 122"/>
                <a:gd name="T1" fmla="*/ 110 h 110"/>
                <a:gd name="T2" fmla="*/ 73 w 122"/>
                <a:gd name="T3" fmla="*/ 108 h 110"/>
                <a:gd name="T4" fmla="*/ 84 w 122"/>
                <a:gd name="T5" fmla="*/ 106 h 110"/>
                <a:gd name="T6" fmla="*/ 94 w 122"/>
                <a:gd name="T7" fmla="*/ 100 h 110"/>
                <a:gd name="T8" fmla="*/ 104 w 122"/>
                <a:gd name="T9" fmla="*/ 94 h 110"/>
                <a:gd name="T10" fmla="*/ 112 w 122"/>
                <a:gd name="T11" fmla="*/ 86 h 110"/>
                <a:gd name="T12" fmla="*/ 118 w 122"/>
                <a:gd name="T13" fmla="*/ 78 h 110"/>
                <a:gd name="T14" fmla="*/ 120 w 122"/>
                <a:gd name="T15" fmla="*/ 67 h 110"/>
                <a:gd name="T16" fmla="*/ 122 w 122"/>
                <a:gd name="T17" fmla="*/ 57 h 110"/>
                <a:gd name="T18" fmla="*/ 120 w 122"/>
                <a:gd name="T19" fmla="*/ 45 h 110"/>
                <a:gd name="T20" fmla="*/ 118 w 122"/>
                <a:gd name="T21" fmla="*/ 35 h 110"/>
                <a:gd name="T22" fmla="*/ 112 w 122"/>
                <a:gd name="T23" fmla="*/ 26 h 110"/>
                <a:gd name="T24" fmla="*/ 104 w 122"/>
                <a:gd name="T25" fmla="*/ 16 h 110"/>
                <a:gd name="T26" fmla="*/ 94 w 122"/>
                <a:gd name="T27" fmla="*/ 10 h 110"/>
                <a:gd name="T28" fmla="*/ 84 w 122"/>
                <a:gd name="T29" fmla="*/ 4 h 110"/>
                <a:gd name="T30" fmla="*/ 73 w 122"/>
                <a:gd name="T31" fmla="*/ 2 h 110"/>
                <a:gd name="T32" fmla="*/ 59 w 122"/>
                <a:gd name="T33" fmla="*/ 0 h 110"/>
                <a:gd name="T34" fmla="*/ 47 w 122"/>
                <a:gd name="T35" fmla="*/ 2 h 110"/>
                <a:gd name="T36" fmla="*/ 36 w 122"/>
                <a:gd name="T37" fmla="*/ 4 h 110"/>
                <a:gd name="T38" fmla="*/ 26 w 122"/>
                <a:gd name="T39" fmla="*/ 10 h 110"/>
                <a:gd name="T40" fmla="*/ 18 w 122"/>
                <a:gd name="T41" fmla="*/ 16 h 110"/>
                <a:gd name="T42" fmla="*/ 10 w 122"/>
                <a:gd name="T43" fmla="*/ 26 h 110"/>
                <a:gd name="T44" fmla="*/ 4 w 122"/>
                <a:gd name="T45" fmla="*/ 35 h 110"/>
                <a:gd name="T46" fmla="*/ 2 w 122"/>
                <a:gd name="T47" fmla="*/ 45 h 110"/>
                <a:gd name="T48" fmla="*/ 0 w 122"/>
                <a:gd name="T49" fmla="*/ 57 h 110"/>
                <a:gd name="T50" fmla="*/ 2 w 122"/>
                <a:gd name="T51" fmla="*/ 67 h 110"/>
                <a:gd name="T52" fmla="*/ 4 w 122"/>
                <a:gd name="T53" fmla="*/ 78 h 110"/>
                <a:gd name="T54" fmla="*/ 10 w 122"/>
                <a:gd name="T55" fmla="*/ 86 h 110"/>
                <a:gd name="T56" fmla="*/ 18 w 122"/>
                <a:gd name="T57" fmla="*/ 94 h 110"/>
                <a:gd name="T58" fmla="*/ 26 w 122"/>
                <a:gd name="T59" fmla="*/ 100 h 110"/>
                <a:gd name="T60" fmla="*/ 36 w 122"/>
                <a:gd name="T61" fmla="*/ 106 h 110"/>
                <a:gd name="T62" fmla="*/ 47 w 122"/>
                <a:gd name="T63" fmla="*/ 108 h 110"/>
                <a:gd name="T64" fmla="*/ 59 w 122"/>
                <a:gd name="T65" fmla="*/ 11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10">
                  <a:moveTo>
                    <a:pt x="59" y="110"/>
                  </a:moveTo>
                  <a:lnTo>
                    <a:pt x="73" y="108"/>
                  </a:lnTo>
                  <a:lnTo>
                    <a:pt x="84" y="106"/>
                  </a:lnTo>
                  <a:lnTo>
                    <a:pt x="94" y="100"/>
                  </a:lnTo>
                  <a:lnTo>
                    <a:pt x="104" y="94"/>
                  </a:lnTo>
                  <a:lnTo>
                    <a:pt x="112" y="86"/>
                  </a:lnTo>
                  <a:lnTo>
                    <a:pt x="118" y="78"/>
                  </a:lnTo>
                  <a:lnTo>
                    <a:pt x="120" y="67"/>
                  </a:lnTo>
                  <a:lnTo>
                    <a:pt x="122" y="57"/>
                  </a:lnTo>
                  <a:lnTo>
                    <a:pt x="120" y="45"/>
                  </a:lnTo>
                  <a:lnTo>
                    <a:pt x="118" y="35"/>
                  </a:lnTo>
                  <a:lnTo>
                    <a:pt x="112" y="26"/>
                  </a:lnTo>
                  <a:lnTo>
                    <a:pt x="104" y="16"/>
                  </a:lnTo>
                  <a:lnTo>
                    <a:pt x="94" y="10"/>
                  </a:lnTo>
                  <a:lnTo>
                    <a:pt x="84" y="4"/>
                  </a:lnTo>
                  <a:lnTo>
                    <a:pt x="73" y="2"/>
                  </a:lnTo>
                  <a:lnTo>
                    <a:pt x="59" y="0"/>
                  </a:lnTo>
                  <a:lnTo>
                    <a:pt x="47" y="2"/>
                  </a:lnTo>
                  <a:lnTo>
                    <a:pt x="36" y="4"/>
                  </a:lnTo>
                  <a:lnTo>
                    <a:pt x="26" y="10"/>
                  </a:lnTo>
                  <a:lnTo>
                    <a:pt x="18" y="16"/>
                  </a:lnTo>
                  <a:lnTo>
                    <a:pt x="10" y="26"/>
                  </a:lnTo>
                  <a:lnTo>
                    <a:pt x="4" y="35"/>
                  </a:lnTo>
                  <a:lnTo>
                    <a:pt x="2" y="45"/>
                  </a:lnTo>
                  <a:lnTo>
                    <a:pt x="0" y="57"/>
                  </a:lnTo>
                  <a:lnTo>
                    <a:pt x="2" y="67"/>
                  </a:lnTo>
                  <a:lnTo>
                    <a:pt x="4" y="78"/>
                  </a:lnTo>
                  <a:lnTo>
                    <a:pt x="10" y="86"/>
                  </a:lnTo>
                  <a:lnTo>
                    <a:pt x="18" y="94"/>
                  </a:lnTo>
                  <a:lnTo>
                    <a:pt x="26" y="100"/>
                  </a:lnTo>
                  <a:lnTo>
                    <a:pt x="36" y="106"/>
                  </a:lnTo>
                  <a:lnTo>
                    <a:pt x="47" y="108"/>
                  </a:lnTo>
                  <a:lnTo>
                    <a:pt x="59"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76">
              <a:extLst>
                <a:ext uri="{FF2B5EF4-FFF2-40B4-BE49-F238E27FC236}">
                  <a16:creationId xmlns:a16="http://schemas.microsoft.com/office/drawing/2014/main" id="{CD7A823C-A437-4197-9916-40C553075805}"/>
                </a:ext>
              </a:extLst>
            </p:cNvPr>
            <p:cNvSpPr>
              <a:spLocks/>
            </p:cNvSpPr>
            <p:nvPr/>
          </p:nvSpPr>
          <p:spPr bwMode="auto">
            <a:xfrm>
              <a:off x="1157" y="1693"/>
              <a:ext cx="262" cy="228"/>
            </a:xfrm>
            <a:custGeom>
              <a:avLst/>
              <a:gdLst>
                <a:gd name="T0" fmla="*/ 262 w 262"/>
                <a:gd name="T1" fmla="*/ 0 h 228"/>
                <a:gd name="T2" fmla="*/ 258 w 262"/>
                <a:gd name="T3" fmla="*/ 0 h 228"/>
                <a:gd name="T4" fmla="*/ 250 w 262"/>
                <a:gd name="T5" fmla="*/ 3 h 228"/>
                <a:gd name="T6" fmla="*/ 237 w 262"/>
                <a:gd name="T7" fmla="*/ 5 h 228"/>
                <a:gd name="T8" fmla="*/ 221 w 262"/>
                <a:gd name="T9" fmla="*/ 11 h 228"/>
                <a:gd name="T10" fmla="*/ 205 w 262"/>
                <a:gd name="T11" fmla="*/ 17 h 228"/>
                <a:gd name="T12" fmla="*/ 190 w 262"/>
                <a:gd name="T13" fmla="*/ 25 h 228"/>
                <a:gd name="T14" fmla="*/ 176 w 262"/>
                <a:gd name="T15" fmla="*/ 33 h 228"/>
                <a:gd name="T16" fmla="*/ 166 w 262"/>
                <a:gd name="T17" fmla="*/ 41 h 228"/>
                <a:gd name="T18" fmla="*/ 155 w 262"/>
                <a:gd name="T19" fmla="*/ 52 h 228"/>
                <a:gd name="T20" fmla="*/ 137 w 262"/>
                <a:gd name="T21" fmla="*/ 68 h 228"/>
                <a:gd name="T22" fmla="*/ 114 w 262"/>
                <a:gd name="T23" fmla="*/ 87 h 228"/>
                <a:gd name="T24" fmla="*/ 88 w 262"/>
                <a:gd name="T25" fmla="*/ 111 h 228"/>
                <a:gd name="T26" fmla="*/ 63 w 262"/>
                <a:gd name="T27" fmla="*/ 136 h 228"/>
                <a:gd name="T28" fmla="*/ 37 w 262"/>
                <a:gd name="T29" fmla="*/ 162 h 228"/>
                <a:gd name="T30" fmla="*/ 16 w 262"/>
                <a:gd name="T31" fmla="*/ 189 h 228"/>
                <a:gd name="T32" fmla="*/ 0 w 262"/>
                <a:gd name="T33" fmla="*/ 216 h 228"/>
                <a:gd name="T34" fmla="*/ 0 w 262"/>
                <a:gd name="T35" fmla="*/ 228 h 228"/>
                <a:gd name="T36" fmla="*/ 20 w 262"/>
                <a:gd name="T37" fmla="*/ 213 h 228"/>
                <a:gd name="T38" fmla="*/ 53 w 262"/>
                <a:gd name="T39" fmla="*/ 179 h 228"/>
                <a:gd name="T40" fmla="*/ 96 w 262"/>
                <a:gd name="T41" fmla="*/ 134 h 228"/>
                <a:gd name="T42" fmla="*/ 143 w 262"/>
                <a:gd name="T43" fmla="*/ 87 h 228"/>
                <a:gd name="T44" fmla="*/ 190 w 262"/>
                <a:gd name="T45" fmla="*/ 43 h 228"/>
                <a:gd name="T46" fmla="*/ 231 w 262"/>
                <a:gd name="T47" fmla="*/ 11 h 228"/>
                <a:gd name="T48" fmla="*/ 262 w 262"/>
                <a:gd name="T49" fmla="*/ 0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2" h="228">
                  <a:moveTo>
                    <a:pt x="262" y="0"/>
                  </a:moveTo>
                  <a:lnTo>
                    <a:pt x="258" y="0"/>
                  </a:lnTo>
                  <a:lnTo>
                    <a:pt x="250" y="3"/>
                  </a:lnTo>
                  <a:lnTo>
                    <a:pt x="237" y="5"/>
                  </a:lnTo>
                  <a:lnTo>
                    <a:pt x="221" y="11"/>
                  </a:lnTo>
                  <a:lnTo>
                    <a:pt x="205" y="17"/>
                  </a:lnTo>
                  <a:lnTo>
                    <a:pt x="190" y="25"/>
                  </a:lnTo>
                  <a:lnTo>
                    <a:pt x="176" y="33"/>
                  </a:lnTo>
                  <a:lnTo>
                    <a:pt x="166" y="41"/>
                  </a:lnTo>
                  <a:lnTo>
                    <a:pt x="155" y="52"/>
                  </a:lnTo>
                  <a:lnTo>
                    <a:pt x="137" y="68"/>
                  </a:lnTo>
                  <a:lnTo>
                    <a:pt x="114" y="87"/>
                  </a:lnTo>
                  <a:lnTo>
                    <a:pt x="88" y="111"/>
                  </a:lnTo>
                  <a:lnTo>
                    <a:pt x="63" y="136"/>
                  </a:lnTo>
                  <a:lnTo>
                    <a:pt x="37" y="162"/>
                  </a:lnTo>
                  <a:lnTo>
                    <a:pt x="16" y="189"/>
                  </a:lnTo>
                  <a:lnTo>
                    <a:pt x="0" y="216"/>
                  </a:lnTo>
                  <a:lnTo>
                    <a:pt x="0" y="228"/>
                  </a:lnTo>
                  <a:lnTo>
                    <a:pt x="20" y="213"/>
                  </a:lnTo>
                  <a:lnTo>
                    <a:pt x="53" y="179"/>
                  </a:lnTo>
                  <a:lnTo>
                    <a:pt x="96" y="134"/>
                  </a:lnTo>
                  <a:lnTo>
                    <a:pt x="143" y="87"/>
                  </a:lnTo>
                  <a:lnTo>
                    <a:pt x="190" y="43"/>
                  </a:lnTo>
                  <a:lnTo>
                    <a:pt x="231" y="11"/>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77">
              <a:extLst>
                <a:ext uri="{FF2B5EF4-FFF2-40B4-BE49-F238E27FC236}">
                  <a16:creationId xmlns:a16="http://schemas.microsoft.com/office/drawing/2014/main" id="{9544896F-EA68-4792-AE97-D10DF502F09A}"/>
                </a:ext>
              </a:extLst>
            </p:cNvPr>
            <p:cNvSpPr>
              <a:spLocks/>
            </p:cNvSpPr>
            <p:nvPr/>
          </p:nvSpPr>
          <p:spPr bwMode="auto">
            <a:xfrm>
              <a:off x="1886" y="2179"/>
              <a:ext cx="145" cy="154"/>
            </a:xfrm>
            <a:custGeom>
              <a:avLst/>
              <a:gdLst>
                <a:gd name="T0" fmla="*/ 145 w 145"/>
                <a:gd name="T1" fmla="*/ 18 h 154"/>
                <a:gd name="T2" fmla="*/ 143 w 145"/>
                <a:gd name="T3" fmla="*/ 22 h 154"/>
                <a:gd name="T4" fmla="*/ 137 w 145"/>
                <a:gd name="T5" fmla="*/ 33 h 154"/>
                <a:gd name="T6" fmla="*/ 129 w 145"/>
                <a:gd name="T7" fmla="*/ 49 h 154"/>
                <a:gd name="T8" fmla="*/ 117 w 145"/>
                <a:gd name="T9" fmla="*/ 66 h 154"/>
                <a:gd name="T10" fmla="*/ 102 w 145"/>
                <a:gd name="T11" fmla="*/ 88 h 154"/>
                <a:gd name="T12" fmla="*/ 84 w 145"/>
                <a:gd name="T13" fmla="*/ 107 h 154"/>
                <a:gd name="T14" fmla="*/ 62 w 145"/>
                <a:gd name="T15" fmla="*/ 127 h 154"/>
                <a:gd name="T16" fmla="*/ 41 w 145"/>
                <a:gd name="T17" fmla="*/ 141 h 154"/>
                <a:gd name="T18" fmla="*/ 21 w 145"/>
                <a:gd name="T19" fmla="*/ 150 h 154"/>
                <a:gd name="T20" fmla="*/ 10 w 145"/>
                <a:gd name="T21" fmla="*/ 154 h 154"/>
                <a:gd name="T22" fmla="*/ 2 w 145"/>
                <a:gd name="T23" fmla="*/ 154 h 154"/>
                <a:gd name="T24" fmla="*/ 0 w 145"/>
                <a:gd name="T25" fmla="*/ 152 h 154"/>
                <a:gd name="T26" fmla="*/ 0 w 145"/>
                <a:gd name="T27" fmla="*/ 149 h 154"/>
                <a:gd name="T28" fmla="*/ 2 w 145"/>
                <a:gd name="T29" fmla="*/ 145 h 154"/>
                <a:gd name="T30" fmla="*/ 4 w 145"/>
                <a:gd name="T31" fmla="*/ 143 h 154"/>
                <a:gd name="T32" fmla="*/ 4 w 145"/>
                <a:gd name="T33" fmla="*/ 141 h 154"/>
                <a:gd name="T34" fmla="*/ 10 w 145"/>
                <a:gd name="T35" fmla="*/ 137 h 154"/>
                <a:gd name="T36" fmla="*/ 23 w 145"/>
                <a:gd name="T37" fmla="*/ 127 h 154"/>
                <a:gd name="T38" fmla="*/ 45 w 145"/>
                <a:gd name="T39" fmla="*/ 109 h 154"/>
                <a:gd name="T40" fmla="*/ 68 w 145"/>
                <a:gd name="T41" fmla="*/ 92 h 154"/>
                <a:gd name="T42" fmla="*/ 92 w 145"/>
                <a:gd name="T43" fmla="*/ 70 h 154"/>
                <a:gd name="T44" fmla="*/ 113 w 145"/>
                <a:gd name="T45" fmla="*/ 51 h 154"/>
                <a:gd name="T46" fmla="*/ 127 w 145"/>
                <a:gd name="T47" fmla="*/ 31 h 154"/>
                <a:gd name="T48" fmla="*/ 133 w 145"/>
                <a:gd name="T49" fmla="*/ 16 h 154"/>
                <a:gd name="T50" fmla="*/ 135 w 145"/>
                <a:gd name="T51" fmla="*/ 0 h 154"/>
                <a:gd name="T52" fmla="*/ 139 w 145"/>
                <a:gd name="T53" fmla="*/ 2 h 154"/>
                <a:gd name="T54" fmla="*/ 143 w 145"/>
                <a:gd name="T55" fmla="*/ 12 h 154"/>
                <a:gd name="T56" fmla="*/ 145 w 145"/>
                <a:gd name="T57" fmla="*/ 18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54">
                  <a:moveTo>
                    <a:pt x="145" y="18"/>
                  </a:moveTo>
                  <a:lnTo>
                    <a:pt x="143" y="22"/>
                  </a:lnTo>
                  <a:lnTo>
                    <a:pt x="137" y="33"/>
                  </a:lnTo>
                  <a:lnTo>
                    <a:pt x="129" y="49"/>
                  </a:lnTo>
                  <a:lnTo>
                    <a:pt x="117" y="66"/>
                  </a:lnTo>
                  <a:lnTo>
                    <a:pt x="102" y="88"/>
                  </a:lnTo>
                  <a:lnTo>
                    <a:pt x="84" y="107"/>
                  </a:lnTo>
                  <a:lnTo>
                    <a:pt x="62" y="127"/>
                  </a:lnTo>
                  <a:lnTo>
                    <a:pt x="41" y="141"/>
                  </a:lnTo>
                  <a:lnTo>
                    <a:pt x="21" y="150"/>
                  </a:lnTo>
                  <a:lnTo>
                    <a:pt x="10" y="154"/>
                  </a:lnTo>
                  <a:lnTo>
                    <a:pt x="2" y="154"/>
                  </a:lnTo>
                  <a:lnTo>
                    <a:pt x="0" y="152"/>
                  </a:lnTo>
                  <a:lnTo>
                    <a:pt x="0" y="149"/>
                  </a:lnTo>
                  <a:lnTo>
                    <a:pt x="2" y="145"/>
                  </a:lnTo>
                  <a:lnTo>
                    <a:pt x="4" y="143"/>
                  </a:lnTo>
                  <a:lnTo>
                    <a:pt x="4" y="141"/>
                  </a:lnTo>
                  <a:lnTo>
                    <a:pt x="10" y="137"/>
                  </a:lnTo>
                  <a:lnTo>
                    <a:pt x="23" y="127"/>
                  </a:lnTo>
                  <a:lnTo>
                    <a:pt x="45" y="109"/>
                  </a:lnTo>
                  <a:lnTo>
                    <a:pt x="68" y="92"/>
                  </a:lnTo>
                  <a:lnTo>
                    <a:pt x="92" y="70"/>
                  </a:lnTo>
                  <a:lnTo>
                    <a:pt x="113" y="51"/>
                  </a:lnTo>
                  <a:lnTo>
                    <a:pt x="127" y="31"/>
                  </a:lnTo>
                  <a:lnTo>
                    <a:pt x="133" y="16"/>
                  </a:lnTo>
                  <a:lnTo>
                    <a:pt x="135" y="0"/>
                  </a:lnTo>
                  <a:lnTo>
                    <a:pt x="139" y="2"/>
                  </a:lnTo>
                  <a:lnTo>
                    <a:pt x="143" y="12"/>
                  </a:lnTo>
                  <a:lnTo>
                    <a:pt x="14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78">
              <a:extLst>
                <a:ext uri="{FF2B5EF4-FFF2-40B4-BE49-F238E27FC236}">
                  <a16:creationId xmlns:a16="http://schemas.microsoft.com/office/drawing/2014/main" id="{17F6DEB8-25D1-4C24-9024-AE6B189EB334}"/>
                </a:ext>
              </a:extLst>
            </p:cNvPr>
            <p:cNvSpPr>
              <a:spLocks/>
            </p:cNvSpPr>
            <p:nvPr/>
          </p:nvSpPr>
          <p:spPr bwMode="auto">
            <a:xfrm>
              <a:off x="1466" y="2912"/>
              <a:ext cx="227" cy="336"/>
            </a:xfrm>
            <a:custGeom>
              <a:avLst/>
              <a:gdLst>
                <a:gd name="T0" fmla="*/ 10 w 227"/>
                <a:gd name="T1" fmla="*/ 160 h 336"/>
                <a:gd name="T2" fmla="*/ 47 w 227"/>
                <a:gd name="T3" fmla="*/ 181 h 336"/>
                <a:gd name="T4" fmla="*/ 82 w 227"/>
                <a:gd name="T5" fmla="*/ 209 h 336"/>
                <a:gd name="T6" fmla="*/ 115 w 227"/>
                <a:gd name="T7" fmla="*/ 236 h 336"/>
                <a:gd name="T8" fmla="*/ 145 w 227"/>
                <a:gd name="T9" fmla="*/ 265 h 336"/>
                <a:gd name="T10" fmla="*/ 168 w 227"/>
                <a:gd name="T11" fmla="*/ 293 h 336"/>
                <a:gd name="T12" fmla="*/ 187 w 227"/>
                <a:gd name="T13" fmla="*/ 314 h 336"/>
                <a:gd name="T14" fmla="*/ 199 w 227"/>
                <a:gd name="T15" fmla="*/ 330 h 336"/>
                <a:gd name="T16" fmla="*/ 203 w 227"/>
                <a:gd name="T17" fmla="*/ 336 h 336"/>
                <a:gd name="T18" fmla="*/ 209 w 227"/>
                <a:gd name="T19" fmla="*/ 336 h 336"/>
                <a:gd name="T20" fmla="*/ 219 w 227"/>
                <a:gd name="T21" fmla="*/ 330 h 336"/>
                <a:gd name="T22" fmla="*/ 227 w 227"/>
                <a:gd name="T23" fmla="*/ 318 h 336"/>
                <a:gd name="T24" fmla="*/ 225 w 227"/>
                <a:gd name="T25" fmla="*/ 295 h 336"/>
                <a:gd name="T26" fmla="*/ 219 w 227"/>
                <a:gd name="T27" fmla="*/ 271 h 336"/>
                <a:gd name="T28" fmla="*/ 211 w 227"/>
                <a:gd name="T29" fmla="*/ 234 h 336"/>
                <a:gd name="T30" fmla="*/ 203 w 227"/>
                <a:gd name="T31" fmla="*/ 189 h 336"/>
                <a:gd name="T32" fmla="*/ 195 w 227"/>
                <a:gd name="T33" fmla="*/ 142 h 336"/>
                <a:gd name="T34" fmla="*/ 180 w 227"/>
                <a:gd name="T35" fmla="*/ 101 h 336"/>
                <a:gd name="T36" fmla="*/ 162 w 227"/>
                <a:gd name="T37" fmla="*/ 54 h 336"/>
                <a:gd name="T38" fmla="*/ 146 w 227"/>
                <a:gd name="T39" fmla="*/ 15 h 336"/>
                <a:gd name="T40" fmla="*/ 141 w 227"/>
                <a:gd name="T41" fmla="*/ 0 h 336"/>
                <a:gd name="T42" fmla="*/ 139 w 227"/>
                <a:gd name="T43" fmla="*/ 2 h 336"/>
                <a:gd name="T44" fmla="*/ 135 w 227"/>
                <a:gd name="T45" fmla="*/ 7 h 336"/>
                <a:gd name="T46" fmla="*/ 129 w 227"/>
                <a:gd name="T47" fmla="*/ 15 h 336"/>
                <a:gd name="T48" fmla="*/ 119 w 227"/>
                <a:gd name="T49" fmla="*/ 27 h 336"/>
                <a:gd name="T50" fmla="*/ 107 w 227"/>
                <a:gd name="T51" fmla="*/ 43 h 336"/>
                <a:gd name="T52" fmla="*/ 94 w 227"/>
                <a:gd name="T53" fmla="*/ 58 h 336"/>
                <a:gd name="T54" fmla="*/ 78 w 227"/>
                <a:gd name="T55" fmla="*/ 78 h 336"/>
                <a:gd name="T56" fmla="*/ 61 w 227"/>
                <a:gd name="T57" fmla="*/ 99 h 336"/>
                <a:gd name="T58" fmla="*/ 51 w 227"/>
                <a:gd name="T59" fmla="*/ 109 h 336"/>
                <a:gd name="T60" fmla="*/ 41 w 227"/>
                <a:gd name="T61" fmla="*/ 119 h 336"/>
                <a:gd name="T62" fmla="*/ 33 w 227"/>
                <a:gd name="T63" fmla="*/ 127 h 336"/>
                <a:gd name="T64" fmla="*/ 25 w 227"/>
                <a:gd name="T65" fmla="*/ 132 h 336"/>
                <a:gd name="T66" fmla="*/ 18 w 227"/>
                <a:gd name="T67" fmla="*/ 138 h 336"/>
                <a:gd name="T68" fmla="*/ 12 w 227"/>
                <a:gd name="T69" fmla="*/ 144 h 336"/>
                <a:gd name="T70" fmla="*/ 6 w 227"/>
                <a:gd name="T71" fmla="*/ 148 h 336"/>
                <a:gd name="T72" fmla="*/ 0 w 227"/>
                <a:gd name="T73" fmla="*/ 152 h 336"/>
                <a:gd name="T74" fmla="*/ 2 w 227"/>
                <a:gd name="T75" fmla="*/ 154 h 336"/>
                <a:gd name="T76" fmla="*/ 6 w 227"/>
                <a:gd name="T77" fmla="*/ 156 h 336"/>
                <a:gd name="T78" fmla="*/ 8 w 227"/>
                <a:gd name="T79" fmla="*/ 158 h 336"/>
                <a:gd name="T80" fmla="*/ 10 w 227"/>
                <a:gd name="T81" fmla="*/ 160 h 3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7" h="336">
                  <a:moveTo>
                    <a:pt x="10" y="160"/>
                  </a:moveTo>
                  <a:lnTo>
                    <a:pt x="47" y="181"/>
                  </a:lnTo>
                  <a:lnTo>
                    <a:pt x="82" y="209"/>
                  </a:lnTo>
                  <a:lnTo>
                    <a:pt x="115" y="236"/>
                  </a:lnTo>
                  <a:lnTo>
                    <a:pt x="145" y="265"/>
                  </a:lnTo>
                  <a:lnTo>
                    <a:pt x="168" y="293"/>
                  </a:lnTo>
                  <a:lnTo>
                    <a:pt x="187" y="314"/>
                  </a:lnTo>
                  <a:lnTo>
                    <a:pt x="199" y="330"/>
                  </a:lnTo>
                  <a:lnTo>
                    <a:pt x="203" y="336"/>
                  </a:lnTo>
                  <a:lnTo>
                    <a:pt x="209" y="336"/>
                  </a:lnTo>
                  <a:lnTo>
                    <a:pt x="219" y="330"/>
                  </a:lnTo>
                  <a:lnTo>
                    <a:pt x="227" y="318"/>
                  </a:lnTo>
                  <a:lnTo>
                    <a:pt x="225" y="295"/>
                  </a:lnTo>
                  <a:lnTo>
                    <a:pt x="219" y="271"/>
                  </a:lnTo>
                  <a:lnTo>
                    <a:pt x="211" y="234"/>
                  </a:lnTo>
                  <a:lnTo>
                    <a:pt x="203" y="189"/>
                  </a:lnTo>
                  <a:lnTo>
                    <a:pt x="195" y="142"/>
                  </a:lnTo>
                  <a:lnTo>
                    <a:pt x="180" y="101"/>
                  </a:lnTo>
                  <a:lnTo>
                    <a:pt x="162" y="54"/>
                  </a:lnTo>
                  <a:lnTo>
                    <a:pt x="146" y="15"/>
                  </a:lnTo>
                  <a:lnTo>
                    <a:pt x="141" y="0"/>
                  </a:lnTo>
                  <a:lnTo>
                    <a:pt x="139" y="2"/>
                  </a:lnTo>
                  <a:lnTo>
                    <a:pt x="135" y="7"/>
                  </a:lnTo>
                  <a:lnTo>
                    <a:pt x="129" y="15"/>
                  </a:lnTo>
                  <a:lnTo>
                    <a:pt x="119" y="27"/>
                  </a:lnTo>
                  <a:lnTo>
                    <a:pt x="107" y="43"/>
                  </a:lnTo>
                  <a:lnTo>
                    <a:pt x="94" y="58"/>
                  </a:lnTo>
                  <a:lnTo>
                    <a:pt x="78" y="78"/>
                  </a:lnTo>
                  <a:lnTo>
                    <a:pt x="61" y="99"/>
                  </a:lnTo>
                  <a:lnTo>
                    <a:pt x="51" y="109"/>
                  </a:lnTo>
                  <a:lnTo>
                    <a:pt x="41" y="119"/>
                  </a:lnTo>
                  <a:lnTo>
                    <a:pt x="33" y="127"/>
                  </a:lnTo>
                  <a:lnTo>
                    <a:pt x="25" y="132"/>
                  </a:lnTo>
                  <a:lnTo>
                    <a:pt x="18" y="138"/>
                  </a:lnTo>
                  <a:lnTo>
                    <a:pt x="12" y="144"/>
                  </a:lnTo>
                  <a:lnTo>
                    <a:pt x="6" y="148"/>
                  </a:lnTo>
                  <a:lnTo>
                    <a:pt x="0" y="152"/>
                  </a:lnTo>
                  <a:lnTo>
                    <a:pt x="2" y="154"/>
                  </a:lnTo>
                  <a:lnTo>
                    <a:pt x="6" y="156"/>
                  </a:lnTo>
                  <a:lnTo>
                    <a:pt x="8" y="158"/>
                  </a:lnTo>
                  <a:lnTo>
                    <a:pt x="10" y="160"/>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79">
              <a:extLst>
                <a:ext uri="{FF2B5EF4-FFF2-40B4-BE49-F238E27FC236}">
                  <a16:creationId xmlns:a16="http://schemas.microsoft.com/office/drawing/2014/main" id="{796A5D7F-2B56-4094-B61D-12DB017B3252}"/>
                </a:ext>
              </a:extLst>
            </p:cNvPr>
            <p:cNvSpPr>
              <a:spLocks/>
            </p:cNvSpPr>
            <p:nvPr/>
          </p:nvSpPr>
          <p:spPr bwMode="auto">
            <a:xfrm>
              <a:off x="1673" y="2564"/>
              <a:ext cx="72" cy="189"/>
            </a:xfrm>
            <a:custGeom>
              <a:avLst/>
              <a:gdLst>
                <a:gd name="T0" fmla="*/ 72 w 72"/>
                <a:gd name="T1" fmla="*/ 27 h 189"/>
                <a:gd name="T2" fmla="*/ 70 w 72"/>
                <a:gd name="T3" fmla="*/ 21 h 189"/>
                <a:gd name="T4" fmla="*/ 66 w 72"/>
                <a:gd name="T5" fmla="*/ 10 h 189"/>
                <a:gd name="T6" fmla="*/ 61 w 72"/>
                <a:gd name="T7" fmla="*/ 0 h 189"/>
                <a:gd name="T8" fmla="*/ 49 w 72"/>
                <a:gd name="T9" fmla="*/ 6 h 189"/>
                <a:gd name="T10" fmla="*/ 39 w 72"/>
                <a:gd name="T11" fmla="*/ 16 h 189"/>
                <a:gd name="T12" fmla="*/ 31 w 72"/>
                <a:gd name="T13" fmla="*/ 33 h 189"/>
                <a:gd name="T14" fmla="*/ 22 w 72"/>
                <a:gd name="T15" fmla="*/ 55 h 189"/>
                <a:gd name="T16" fmla="*/ 12 w 72"/>
                <a:gd name="T17" fmla="*/ 80 h 189"/>
                <a:gd name="T18" fmla="*/ 4 w 72"/>
                <a:gd name="T19" fmla="*/ 107 h 189"/>
                <a:gd name="T20" fmla="*/ 0 w 72"/>
                <a:gd name="T21" fmla="*/ 135 h 189"/>
                <a:gd name="T22" fmla="*/ 0 w 72"/>
                <a:gd name="T23" fmla="*/ 160 h 189"/>
                <a:gd name="T24" fmla="*/ 4 w 72"/>
                <a:gd name="T25" fmla="*/ 182 h 189"/>
                <a:gd name="T26" fmla="*/ 10 w 72"/>
                <a:gd name="T27" fmla="*/ 189 h 189"/>
                <a:gd name="T28" fmla="*/ 12 w 72"/>
                <a:gd name="T29" fmla="*/ 180 h 189"/>
                <a:gd name="T30" fmla="*/ 14 w 72"/>
                <a:gd name="T31" fmla="*/ 156 h 189"/>
                <a:gd name="T32" fmla="*/ 18 w 72"/>
                <a:gd name="T33" fmla="*/ 125 h 189"/>
                <a:gd name="T34" fmla="*/ 22 w 72"/>
                <a:gd name="T35" fmla="*/ 90 h 189"/>
                <a:gd name="T36" fmla="*/ 31 w 72"/>
                <a:gd name="T37" fmla="*/ 58 h 189"/>
                <a:gd name="T38" fmla="*/ 49 w 72"/>
                <a:gd name="T39" fmla="*/ 37 h 189"/>
                <a:gd name="T40" fmla="*/ 72 w 72"/>
                <a:gd name="T41" fmla="*/ 27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189">
                  <a:moveTo>
                    <a:pt x="72" y="27"/>
                  </a:moveTo>
                  <a:lnTo>
                    <a:pt x="70" y="21"/>
                  </a:lnTo>
                  <a:lnTo>
                    <a:pt x="66" y="10"/>
                  </a:lnTo>
                  <a:lnTo>
                    <a:pt x="61" y="0"/>
                  </a:lnTo>
                  <a:lnTo>
                    <a:pt x="49" y="6"/>
                  </a:lnTo>
                  <a:lnTo>
                    <a:pt x="39" y="16"/>
                  </a:lnTo>
                  <a:lnTo>
                    <a:pt x="31" y="33"/>
                  </a:lnTo>
                  <a:lnTo>
                    <a:pt x="22" y="55"/>
                  </a:lnTo>
                  <a:lnTo>
                    <a:pt x="12" y="80"/>
                  </a:lnTo>
                  <a:lnTo>
                    <a:pt x="4" y="107"/>
                  </a:lnTo>
                  <a:lnTo>
                    <a:pt x="0" y="135"/>
                  </a:lnTo>
                  <a:lnTo>
                    <a:pt x="0" y="160"/>
                  </a:lnTo>
                  <a:lnTo>
                    <a:pt x="4" y="182"/>
                  </a:lnTo>
                  <a:lnTo>
                    <a:pt x="10" y="189"/>
                  </a:lnTo>
                  <a:lnTo>
                    <a:pt x="12" y="180"/>
                  </a:lnTo>
                  <a:lnTo>
                    <a:pt x="14" y="156"/>
                  </a:lnTo>
                  <a:lnTo>
                    <a:pt x="18" y="125"/>
                  </a:lnTo>
                  <a:lnTo>
                    <a:pt x="22" y="90"/>
                  </a:lnTo>
                  <a:lnTo>
                    <a:pt x="31" y="58"/>
                  </a:lnTo>
                  <a:lnTo>
                    <a:pt x="49" y="37"/>
                  </a:lnTo>
                  <a:lnTo>
                    <a:pt x="72" y="27"/>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80">
              <a:extLst>
                <a:ext uri="{FF2B5EF4-FFF2-40B4-BE49-F238E27FC236}">
                  <a16:creationId xmlns:a16="http://schemas.microsoft.com/office/drawing/2014/main" id="{4421DF04-CA69-4C21-AB92-BA650F2A121F}"/>
                </a:ext>
              </a:extLst>
            </p:cNvPr>
            <p:cNvSpPr>
              <a:spLocks/>
            </p:cNvSpPr>
            <p:nvPr/>
          </p:nvSpPr>
          <p:spPr bwMode="auto">
            <a:xfrm>
              <a:off x="1704" y="2662"/>
              <a:ext cx="30" cy="89"/>
            </a:xfrm>
            <a:custGeom>
              <a:avLst/>
              <a:gdLst>
                <a:gd name="T0" fmla="*/ 20 w 30"/>
                <a:gd name="T1" fmla="*/ 0 h 89"/>
                <a:gd name="T2" fmla="*/ 18 w 30"/>
                <a:gd name="T3" fmla="*/ 3 h 89"/>
                <a:gd name="T4" fmla="*/ 18 w 30"/>
                <a:gd name="T5" fmla="*/ 9 h 89"/>
                <a:gd name="T6" fmla="*/ 16 w 30"/>
                <a:gd name="T7" fmla="*/ 21 h 89"/>
                <a:gd name="T8" fmla="*/ 20 w 30"/>
                <a:gd name="T9" fmla="*/ 31 h 89"/>
                <a:gd name="T10" fmla="*/ 26 w 30"/>
                <a:gd name="T11" fmla="*/ 43 h 89"/>
                <a:gd name="T12" fmla="*/ 28 w 30"/>
                <a:gd name="T13" fmla="*/ 56 h 89"/>
                <a:gd name="T14" fmla="*/ 30 w 30"/>
                <a:gd name="T15" fmla="*/ 66 h 89"/>
                <a:gd name="T16" fmla="*/ 30 w 30"/>
                <a:gd name="T17" fmla="*/ 70 h 89"/>
                <a:gd name="T18" fmla="*/ 28 w 30"/>
                <a:gd name="T19" fmla="*/ 74 h 89"/>
                <a:gd name="T20" fmla="*/ 24 w 30"/>
                <a:gd name="T21" fmla="*/ 84 h 89"/>
                <a:gd name="T22" fmla="*/ 16 w 30"/>
                <a:gd name="T23" fmla="*/ 89 h 89"/>
                <a:gd name="T24" fmla="*/ 6 w 30"/>
                <a:gd name="T25" fmla="*/ 84 h 89"/>
                <a:gd name="T26" fmla="*/ 0 w 30"/>
                <a:gd name="T27" fmla="*/ 64 h 89"/>
                <a:gd name="T28" fmla="*/ 2 w 30"/>
                <a:gd name="T29" fmla="*/ 37 h 89"/>
                <a:gd name="T30" fmla="*/ 10 w 30"/>
                <a:gd name="T31" fmla="*/ 13 h 89"/>
                <a:gd name="T32" fmla="*/ 20 w 30"/>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89">
                  <a:moveTo>
                    <a:pt x="20" y="0"/>
                  </a:moveTo>
                  <a:lnTo>
                    <a:pt x="18" y="3"/>
                  </a:lnTo>
                  <a:lnTo>
                    <a:pt x="18" y="9"/>
                  </a:lnTo>
                  <a:lnTo>
                    <a:pt x="16" y="21"/>
                  </a:lnTo>
                  <a:lnTo>
                    <a:pt x="20" y="31"/>
                  </a:lnTo>
                  <a:lnTo>
                    <a:pt x="26" y="43"/>
                  </a:lnTo>
                  <a:lnTo>
                    <a:pt x="28" y="56"/>
                  </a:lnTo>
                  <a:lnTo>
                    <a:pt x="30" y="66"/>
                  </a:lnTo>
                  <a:lnTo>
                    <a:pt x="30" y="70"/>
                  </a:lnTo>
                  <a:lnTo>
                    <a:pt x="28" y="74"/>
                  </a:lnTo>
                  <a:lnTo>
                    <a:pt x="24" y="84"/>
                  </a:lnTo>
                  <a:lnTo>
                    <a:pt x="16" y="89"/>
                  </a:lnTo>
                  <a:lnTo>
                    <a:pt x="6" y="84"/>
                  </a:lnTo>
                  <a:lnTo>
                    <a:pt x="0" y="64"/>
                  </a:lnTo>
                  <a:lnTo>
                    <a:pt x="2" y="37"/>
                  </a:lnTo>
                  <a:lnTo>
                    <a:pt x="10" y="13"/>
                  </a:lnTo>
                  <a:lnTo>
                    <a:pt x="20" y="0"/>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81">
              <a:extLst>
                <a:ext uri="{FF2B5EF4-FFF2-40B4-BE49-F238E27FC236}">
                  <a16:creationId xmlns:a16="http://schemas.microsoft.com/office/drawing/2014/main" id="{8F5A267D-1B82-4B88-88D1-D565524B6AFB}"/>
                </a:ext>
              </a:extLst>
            </p:cNvPr>
            <p:cNvSpPr>
              <a:spLocks/>
            </p:cNvSpPr>
            <p:nvPr/>
          </p:nvSpPr>
          <p:spPr bwMode="auto">
            <a:xfrm>
              <a:off x="1904" y="2468"/>
              <a:ext cx="74" cy="94"/>
            </a:xfrm>
            <a:custGeom>
              <a:avLst/>
              <a:gdLst>
                <a:gd name="T0" fmla="*/ 52 w 74"/>
                <a:gd name="T1" fmla="*/ 2 h 94"/>
                <a:gd name="T2" fmla="*/ 70 w 74"/>
                <a:gd name="T3" fmla="*/ 0 h 94"/>
                <a:gd name="T4" fmla="*/ 72 w 74"/>
                <a:gd name="T5" fmla="*/ 4 h 94"/>
                <a:gd name="T6" fmla="*/ 74 w 74"/>
                <a:gd name="T7" fmla="*/ 14 h 94"/>
                <a:gd name="T8" fmla="*/ 74 w 74"/>
                <a:gd name="T9" fmla="*/ 24 h 94"/>
                <a:gd name="T10" fmla="*/ 68 w 74"/>
                <a:gd name="T11" fmla="*/ 33 h 94"/>
                <a:gd name="T12" fmla="*/ 56 w 74"/>
                <a:gd name="T13" fmla="*/ 43 h 94"/>
                <a:gd name="T14" fmla="*/ 41 w 74"/>
                <a:gd name="T15" fmla="*/ 55 h 94"/>
                <a:gd name="T16" fmla="*/ 29 w 74"/>
                <a:gd name="T17" fmla="*/ 61 h 94"/>
                <a:gd name="T18" fmla="*/ 23 w 74"/>
                <a:gd name="T19" fmla="*/ 65 h 94"/>
                <a:gd name="T20" fmla="*/ 0 w 74"/>
                <a:gd name="T21" fmla="*/ 94 h 94"/>
                <a:gd name="T22" fmla="*/ 19 w 74"/>
                <a:gd name="T23" fmla="*/ 31 h 94"/>
                <a:gd name="T24" fmla="*/ 52 w 74"/>
                <a:gd name="T25" fmla="*/ 2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94">
                  <a:moveTo>
                    <a:pt x="52" y="2"/>
                  </a:moveTo>
                  <a:lnTo>
                    <a:pt x="70" y="0"/>
                  </a:lnTo>
                  <a:lnTo>
                    <a:pt x="72" y="4"/>
                  </a:lnTo>
                  <a:lnTo>
                    <a:pt x="74" y="14"/>
                  </a:lnTo>
                  <a:lnTo>
                    <a:pt x="74" y="24"/>
                  </a:lnTo>
                  <a:lnTo>
                    <a:pt x="68" y="33"/>
                  </a:lnTo>
                  <a:lnTo>
                    <a:pt x="56" y="43"/>
                  </a:lnTo>
                  <a:lnTo>
                    <a:pt x="41" y="55"/>
                  </a:lnTo>
                  <a:lnTo>
                    <a:pt x="29" y="61"/>
                  </a:lnTo>
                  <a:lnTo>
                    <a:pt x="23" y="65"/>
                  </a:lnTo>
                  <a:lnTo>
                    <a:pt x="0" y="94"/>
                  </a:lnTo>
                  <a:lnTo>
                    <a:pt x="19" y="31"/>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82">
              <a:extLst>
                <a:ext uri="{FF2B5EF4-FFF2-40B4-BE49-F238E27FC236}">
                  <a16:creationId xmlns:a16="http://schemas.microsoft.com/office/drawing/2014/main" id="{16E17EAF-F00C-4F34-849B-EA9D757B2D0E}"/>
                </a:ext>
              </a:extLst>
            </p:cNvPr>
            <p:cNvSpPr>
              <a:spLocks/>
            </p:cNvSpPr>
            <p:nvPr/>
          </p:nvSpPr>
          <p:spPr bwMode="auto">
            <a:xfrm>
              <a:off x="1790" y="2417"/>
              <a:ext cx="164" cy="729"/>
            </a:xfrm>
            <a:custGeom>
              <a:avLst/>
              <a:gdLst>
                <a:gd name="T0" fmla="*/ 147 w 164"/>
                <a:gd name="T1" fmla="*/ 188 h 729"/>
                <a:gd name="T2" fmla="*/ 145 w 164"/>
                <a:gd name="T3" fmla="*/ 161 h 729"/>
                <a:gd name="T4" fmla="*/ 149 w 164"/>
                <a:gd name="T5" fmla="*/ 131 h 729"/>
                <a:gd name="T6" fmla="*/ 153 w 164"/>
                <a:gd name="T7" fmla="*/ 102 h 729"/>
                <a:gd name="T8" fmla="*/ 155 w 164"/>
                <a:gd name="T9" fmla="*/ 77 h 729"/>
                <a:gd name="T10" fmla="*/ 147 w 164"/>
                <a:gd name="T11" fmla="*/ 53 h 729"/>
                <a:gd name="T12" fmla="*/ 129 w 164"/>
                <a:gd name="T13" fmla="*/ 30 h 729"/>
                <a:gd name="T14" fmla="*/ 112 w 164"/>
                <a:gd name="T15" fmla="*/ 8 h 729"/>
                <a:gd name="T16" fmla="*/ 104 w 164"/>
                <a:gd name="T17" fmla="*/ 0 h 729"/>
                <a:gd name="T18" fmla="*/ 86 w 164"/>
                <a:gd name="T19" fmla="*/ 24 h 729"/>
                <a:gd name="T20" fmla="*/ 86 w 164"/>
                <a:gd name="T21" fmla="*/ 55 h 729"/>
                <a:gd name="T22" fmla="*/ 94 w 164"/>
                <a:gd name="T23" fmla="*/ 80 h 729"/>
                <a:gd name="T24" fmla="*/ 98 w 164"/>
                <a:gd name="T25" fmla="*/ 92 h 729"/>
                <a:gd name="T26" fmla="*/ 96 w 164"/>
                <a:gd name="T27" fmla="*/ 94 h 729"/>
                <a:gd name="T28" fmla="*/ 90 w 164"/>
                <a:gd name="T29" fmla="*/ 98 h 729"/>
                <a:gd name="T30" fmla="*/ 84 w 164"/>
                <a:gd name="T31" fmla="*/ 106 h 729"/>
                <a:gd name="T32" fmla="*/ 76 w 164"/>
                <a:gd name="T33" fmla="*/ 114 h 729"/>
                <a:gd name="T34" fmla="*/ 84 w 164"/>
                <a:gd name="T35" fmla="*/ 145 h 729"/>
                <a:gd name="T36" fmla="*/ 92 w 164"/>
                <a:gd name="T37" fmla="*/ 178 h 729"/>
                <a:gd name="T38" fmla="*/ 96 w 164"/>
                <a:gd name="T39" fmla="*/ 205 h 729"/>
                <a:gd name="T40" fmla="*/ 96 w 164"/>
                <a:gd name="T41" fmla="*/ 225 h 729"/>
                <a:gd name="T42" fmla="*/ 90 w 164"/>
                <a:gd name="T43" fmla="*/ 237 h 729"/>
                <a:gd name="T44" fmla="*/ 78 w 164"/>
                <a:gd name="T45" fmla="*/ 250 h 729"/>
                <a:gd name="T46" fmla="*/ 65 w 164"/>
                <a:gd name="T47" fmla="*/ 266 h 729"/>
                <a:gd name="T48" fmla="*/ 49 w 164"/>
                <a:gd name="T49" fmla="*/ 282 h 729"/>
                <a:gd name="T50" fmla="*/ 33 w 164"/>
                <a:gd name="T51" fmla="*/ 297 h 729"/>
                <a:gd name="T52" fmla="*/ 18 w 164"/>
                <a:gd name="T53" fmla="*/ 311 h 729"/>
                <a:gd name="T54" fmla="*/ 8 w 164"/>
                <a:gd name="T55" fmla="*/ 325 h 729"/>
                <a:gd name="T56" fmla="*/ 2 w 164"/>
                <a:gd name="T57" fmla="*/ 332 h 729"/>
                <a:gd name="T58" fmla="*/ 0 w 164"/>
                <a:gd name="T59" fmla="*/ 344 h 729"/>
                <a:gd name="T60" fmla="*/ 2 w 164"/>
                <a:gd name="T61" fmla="*/ 362 h 729"/>
                <a:gd name="T62" fmla="*/ 6 w 164"/>
                <a:gd name="T63" fmla="*/ 385 h 729"/>
                <a:gd name="T64" fmla="*/ 14 w 164"/>
                <a:gd name="T65" fmla="*/ 411 h 729"/>
                <a:gd name="T66" fmla="*/ 22 w 164"/>
                <a:gd name="T67" fmla="*/ 438 h 729"/>
                <a:gd name="T68" fmla="*/ 31 w 164"/>
                <a:gd name="T69" fmla="*/ 465 h 729"/>
                <a:gd name="T70" fmla="*/ 41 w 164"/>
                <a:gd name="T71" fmla="*/ 489 h 729"/>
                <a:gd name="T72" fmla="*/ 49 w 164"/>
                <a:gd name="T73" fmla="*/ 508 h 729"/>
                <a:gd name="T74" fmla="*/ 65 w 164"/>
                <a:gd name="T75" fmla="*/ 551 h 729"/>
                <a:gd name="T76" fmla="*/ 76 w 164"/>
                <a:gd name="T77" fmla="*/ 610 h 729"/>
                <a:gd name="T78" fmla="*/ 76 w 164"/>
                <a:gd name="T79" fmla="*/ 667 h 729"/>
                <a:gd name="T80" fmla="*/ 53 w 164"/>
                <a:gd name="T81" fmla="*/ 711 h 729"/>
                <a:gd name="T82" fmla="*/ 47 w 164"/>
                <a:gd name="T83" fmla="*/ 717 h 729"/>
                <a:gd name="T84" fmla="*/ 43 w 164"/>
                <a:gd name="T85" fmla="*/ 721 h 729"/>
                <a:gd name="T86" fmla="*/ 39 w 164"/>
                <a:gd name="T87" fmla="*/ 725 h 729"/>
                <a:gd name="T88" fmla="*/ 39 w 164"/>
                <a:gd name="T89" fmla="*/ 729 h 729"/>
                <a:gd name="T90" fmla="*/ 47 w 164"/>
                <a:gd name="T91" fmla="*/ 727 h 729"/>
                <a:gd name="T92" fmla="*/ 55 w 164"/>
                <a:gd name="T93" fmla="*/ 723 h 729"/>
                <a:gd name="T94" fmla="*/ 63 w 164"/>
                <a:gd name="T95" fmla="*/ 721 h 729"/>
                <a:gd name="T96" fmla="*/ 69 w 164"/>
                <a:gd name="T97" fmla="*/ 719 h 729"/>
                <a:gd name="T98" fmla="*/ 88 w 164"/>
                <a:gd name="T99" fmla="*/ 686 h 729"/>
                <a:gd name="T100" fmla="*/ 96 w 164"/>
                <a:gd name="T101" fmla="*/ 631 h 729"/>
                <a:gd name="T102" fmla="*/ 98 w 164"/>
                <a:gd name="T103" fmla="*/ 579 h 729"/>
                <a:gd name="T104" fmla="*/ 98 w 164"/>
                <a:gd name="T105" fmla="*/ 555 h 729"/>
                <a:gd name="T106" fmla="*/ 96 w 164"/>
                <a:gd name="T107" fmla="*/ 545 h 729"/>
                <a:gd name="T108" fmla="*/ 94 w 164"/>
                <a:gd name="T109" fmla="*/ 520 h 729"/>
                <a:gd name="T110" fmla="*/ 104 w 164"/>
                <a:gd name="T111" fmla="*/ 481 h 729"/>
                <a:gd name="T112" fmla="*/ 133 w 164"/>
                <a:gd name="T113" fmla="*/ 428 h 729"/>
                <a:gd name="T114" fmla="*/ 160 w 164"/>
                <a:gd name="T115" fmla="*/ 362 h 729"/>
                <a:gd name="T116" fmla="*/ 164 w 164"/>
                <a:gd name="T117" fmla="*/ 291 h 729"/>
                <a:gd name="T118" fmla="*/ 157 w 164"/>
                <a:gd name="T119" fmla="*/ 229 h 729"/>
                <a:gd name="T120" fmla="*/ 147 w 164"/>
                <a:gd name="T121" fmla="*/ 188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4" h="729">
                  <a:moveTo>
                    <a:pt x="147" y="188"/>
                  </a:moveTo>
                  <a:lnTo>
                    <a:pt x="145" y="161"/>
                  </a:lnTo>
                  <a:lnTo>
                    <a:pt x="149" y="131"/>
                  </a:lnTo>
                  <a:lnTo>
                    <a:pt x="153" y="102"/>
                  </a:lnTo>
                  <a:lnTo>
                    <a:pt x="155" y="77"/>
                  </a:lnTo>
                  <a:lnTo>
                    <a:pt x="147" y="53"/>
                  </a:lnTo>
                  <a:lnTo>
                    <a:pt x="129" y="30"/>
                  </a:lnTo>
                  <a:lnTo>
                    <a:pt x="112" y="8"/>
                  </a:lnTo>
                  <a:lnTo>
                    <a:pt x="104" y="0"/>
                  </a:lnTo>
                  <a:lnTo>
                    <a:pt x="86" y="24"/>
                  </a:lnTo>
                  <a:lnTo>
                    <a:pt x="86" y="55"/>
                  </a:lnTo>
                  <a:lnTo>
                    <a:pt x="94" y="80"/>
                  </a:lnTo>
                  <a:lnTo>
                    <a:pt x="98" y="92"/>
                  </a:lnTo>
                  <a:lnTo>
                    <a:pt x="96" y="94"/>
                  </a:lnTo>
                  <a:lnTo>
                    <a:pt x="90" y="98"/>
                  </a:lnTo>
                  <a:lnTo>
                    <a:pt x="84" y="106"/>
                  </a:lnTo>
                  <a:lnTo>
                    <a:pt x="76" y="114"/>
                  </a:lnTo>
                  <a:lnTo>
                    <a:pt x="84" y="145"/>
                  </a:lnTo>
                  <a:lnTo>
                    <a:pt x="92" y="178"/>
                  </a:lnTo>
                  <a:lnTo>
                    <a:pt x="96" y="205"/>
                  </a:lnTo>
                  <a:lnTo>
                    <a:pt x="96" y="225"/>
                  </a:lnTo>
                  <a:lnTo>
                    <a:pt x="90" y="237"/>
                  </a:lnTo>
                  <a:lnTo>
                    <a:pt x="78" y="250"/>
                  </a:lnTo>
                  <a:lnTo>
                    <a:pt x="65" y="266"/>
                  </a:lnTo>
                  <a:lnTo>
                    <a:pt x="49" y="282"/>
                  </a:lnTo>
                  <a:lnTo>
                    <a:pt x="33" y="297"/>
                  </a:lnTo>
                  <a:lnTo>
                    <a:pt x="18" y="311"/>
                  </a:lnTo>
                  <a:lnTo>
                    <a:pt x="8" y="325"/>
                  </a:lnTo>
                  <a:lnTo>
                    <a:pt x="2" y="332"/>
                  </a:lnTo>
                  <a:lnTo>
                    <a:pt x="0" y="344"/>
                  </a:lnTo>
                  <a:lnTo>
                    <a:pt x="2" y="362"/>
                  </a:lnTo>
                  <a:lnTo>
                    <a:pt x="6" y="385"/>
                  </a:lnTo>
                  <a:lnTo>
                    <a:pt x="14" y="411"/>
                  </a:lnTo>
                  <a:lnTo>
                    <a:pt x="22" y="438"/>
                  </a:lnTo>
                  <a:lnTo>
                    <a:pt x="31" y="465"/>
                  </a:lnTo>
                  <a:lnTo>
                    <a:pt x="41" y="489"/>
                  </a:lnTo>
                  <a:lnTo>
                    <a:pt x="49" y="508"/>
                  </a:lnTo>
                  <a:lnTo>
                    <a:pt x="65" y="551"/>
                  </a:lnTo>
                  <a:lnTo>
                    <a:pt x="76" y="610"/>
                  </a:lnTo>
                  <a:lnTo>
                    <a:pt x="76" y="667"/>
                  </a:lnTo>
                  <a:lnTo>
                    <a:pt x="53" y="711"/>
                  </a:lnTo>
                  <a:lnTo>
                    <a:pt x="47" y="717"/>
                  </a:lnTo>
                  <a:lnTo>
                    <a:pt x="43" y="721"/>
                  </a:lnTo>
                  <a:lnTo>
                    <a:pt x="39" y="725"/>
                  </a:lnTo>
                  <a:lnTo>
                    <a:pt x="39" y="729"/>
                  </a:lnTo>
                  <a:lnTo>
                    <a:pt x="47" y="727"/>
                  </a:lnTo>
                  <a:lnTo>
                    <a:pt x="55" y="723"/>
                  </a:lnTo>
                  <a:lnTo>
                    <a:pt x="63" y="721"/>
                  </a:lnTo>
                  <a:lnTo>
                    <a:pt x="69" y="719"/>
                  </a:lnTo>
                  <a:lnTo>
                    <a:pt x="88" y="686"/>
                  </a:lnTo>
                  <a:lnTo>
                    <a:pt x="96" y="631"/>
                  </a:lnTo>
                  <a:lnTo>
                    <a:pt x="98" y="579"/>
                  </a:lnTo>
                  <a:lnTo>
                    <a:pt x="98" y="555"/>
                  </a:lnTo>
                  <a:lnTo>
                    <a:pt x="96" y="545"/>
                  </a:lnTo>
                  <a:lnTo>
                    <a:pt x="94" y="520"/>
                  </a:lnTo>
                  <a:lnTo>
                    <a:pt x="104" y="481"/>
                  </a:lnTo>
                  <a:lnTo>
                    <a:pt x="133" y="428"/>
                  </a:lnTo>
                  <a:lnTo>
                    <a:pt x="160" y="362"/>
                  </a:lnTo>
                  <a:lnTo>
                    <a:pt x="164" y="291"/>
                  </a:lnTo>
                  <a:lnTo>
                    <a:pt x="157" y="229"/>
                  </a:lnTo>
                  <a:lnTo>
                    <a:pt x="147" y="188"/>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83">
              <a:extLst>
                <a:ext uri="{FF2B5EF4-FFF2-40B4-BE49-F238E27FC236}">
                  <a16:creationId xmlns:a16="http://schemas.microsoft.com/office/drawing/2014/main" id="{332E7EA1-091E-49EC-A3A0-3DF0286D8014}"/>
                </a:ext>
              </a:extLst>
            </p:cNvPr>
            <p:cNvSpPr>
              <a:spLocks/>
            </p:cNvSpPr>
            <p:nvPr/>
          </p:nvSpPr>
          <p:spPr bwMode="auto">
            <a:xfrm>
              <a:off x="1237" y="3095"/>
              <a:ext cx="438" cy="270"/>
            </a:xfrm>
            <a:custGeom>
              <a:avLst/>
              <a:gdLst>
                <a:gd name="T0" fmla="*/ 432 w 438"/>
                <a:gd name="T1" fmla="*/ 192 h 270"/>
                <a:gd name="T2" fmla="*/ 405 w 438"/>
                <a:gd name="T3" fmla="*/ 168 h 270"/>
                <a:gd name="T4" fmla="*/ 372 w 438"/>
                <a:gd name="T5" fmla="*/ 139 h 270"/>
                <a:gd name="T6" fmla="*/ 334 w 438"/>
                <a:gd name="T7" fmla="*/ 110 h 270"/>
                <a:gd name="T8" fmla="*/ 297 w 438"/>
                <a:gd name="T9" fmla="*/ 78 h 270"/>
                <a:gd name="T10" fmla="*/ 260 w 438"/>
                <a:gd name="T11" fmla="*/ 49 h 270"/>
                <a:gd name="T12" fmla="*/ 229 w 438"/>
                <a:gd name="T13" fmla="*/ 26 h 270"/>
                <a:gd name="T14" fmla="*/ 202 w 438"/>
                <a:gd name="T15" fmla="*/ 8 h 270"/>
                <a:gd name="T16" fmla="*/ 182 w 438"/>
                <a:gd name="T17" fmla="*/ 0 h 270"/>
                <a:gd name="T18" fmla="*/ 161 w 438"/>
                <a:gd name="T19" fmla="*/ 6 h 270"/>
                <a:gd name="T20" fmla="*/ 157 w 438"/>
                <a:gd name="T21" fmla="*/ 28 h 270"/>
                <a:gd name="T22" fmla="*/ 161 w 438"/>
                <a:gd name="T23" fmla="*/ 55 h 270"/>
                <a:gd name="T24" fmla="*/ 164 w 438"/>
                <a:gd name="T25" fmla="*/ 75 h 270"/>
                <a:gd name="T26" fmla="*/ 163 w 438"/>
                <a:gd name="T27" fmla="*/ 90 h 270"/>
                <a:gd name="T28" fmla="*/ 157 w 438"/>
                <a:gd name="T29" fmla="*/ 108 h 270"/>
                <a:gd name="T30" fmla="*/ 143 w 438"/>
                <a:gd name="T31" fmla="*/ 121 h 270"/>
                <a:gd name="T32" fmla="*/ 123 w 438"/>
                <a:gd name="T33" fmla="*/ 127 h 270"/>
                <a:gd name="T34" fmla="*/ 110 w 438"/>
                <a:gd name="T35" fmla="*/ 127 h 270"/>
                <a:gd name="T36" fmla="*/ 90 w 438"/>
                <a:gd name="T37" fmla="*/ 129 h 270"/>
                <a:gd name="T38" fmla="*/ 71 w 438"/>
                <a:gd name="T39" fmla="*/ 133 h 270"/>
                <a:gd name="T40" fmla="*/ 51 w 438"/>
                <a:gd name="T41" fmla="*/ 135 h 270"/>
                <a:gd name="T42" fmla="*/ 32 w 438"/>
                <a:gd name="T43" fmla="*/ 139 h 270"/>
                <a:gd name="T44" fmla="*/ 16 w 438"/>
                <a:gd name="T45" fmla="*/ 143 h 270"/>
                <a:gd name="T46" fmla="*/ 4 w 438"/>
                <a:gd name="T47" fmla="*/ 145 h 270"/>
                <a:gd name="T48" fmla="*/ 0 w 438"/>
                <a:gd name="T49" fmla="*/ 145 h 270"/>
                <a:gd name="T50" fmla="*/ 4 w 438"/>
                <a:gd name="T51" fmla="*/ 147 h 270"/>
                <a:gd name="T52" fmla="*/ 14 w 438"/>
                <a:gd name="T53" fmla="*/ 149 h 270"/>
                <a:gd name="T54" fmla="*/ 32 w 438"/>
                <a:gd name="T55" fmla="*/ 153 h 270"/>
                <a:gd name="T56" fmla="*/ 53 w 438"/>
                <a:gd name="T57" fmla="*/ 160 h 270"/>
                <a:gd name="T58" fmla="*/ 79 w 438"/>
                <a:gd name="T59" fmla="*/ 166 h 270"/>
                <a:gd name="T60" fmla="*/ 110 w 438"/>
                <a:gd name="T61" fmla="*/ 176 h 270"/>
                <a:gd name="T62" fmla="*/ 141 w 438"/>
                <a:gd name="T63" fmla="*/ 186 h 270"/>
                <a:gd name="T64" fmla="*/ 176 w 438"/>
                <a:gd name="T65" fmla="*/ 196 h 270"/>
                <a:gd name="T66" fmla="*/ 213 w 438"/>
                <a:gd name="T67" fmla="*/ 205 h 270"/>
                <a:gd name="T68" fmla="*/ 250 w 438"/>
                <a:gd name="T69" fmla="*/ 215 h 270"/>
                <a:gd name="T70" fmla="*/ 286 w 438"/>
                <a:gd name="T71" fmla="*/ 227 h 270"/>
                <a:gd name="T72" fmla="*/ 323 w 438"/>
                <a:gd name="T73" fmla="*/ 237 h 270"/>
                <a:gd name="T74" fmla="*/ 356 w 438"/>
                <a:gd name="T75" fmla="*/ 246 h 270"/>
                <a:gd name="T76" fmla="*/ 387 w 438"/>
                <a:gd name="T77" fmla="*/ 254 h 270"/>
                <a:gd name="T78" fmla="*/ 415 w 438"/>
                <a:gd name="T79" fmla="*/ 262 h 270"/>
                <a:gd name="T80" fmla="*/ 438 w 438"/>
                <a:gd name="T81" fmla="*/ 270 h 270"/>
                <a:gd name="T82" fmla="*/ 436 w 438"/>
                <a:gd name="T83" fmla="*/ 254 h 270"/>
                <a:gd name="T84" fmla="*/ 436 w 438"/>
                <a:gd name="T85" fmla="*/ 233 h 270"/>
                <a:gd name="T86" fmla="*/ 434 w 438"/>
                <a:gd name="T87" fmla="*/ 211 h 270"/>
                <a:gd name="T88" fmla="*/ 432 w 438"/>
                <a:gd name="T89" fmla="*/ 192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8" h="270">
                  <a:moveTo>
                    <a:pt x="432" y="192"/>
                  </a:moveTo>
                  <a:lnTo>
                    <a:pt x="405" y="168"/>
                  </a:lnTo>
                  <a:lnTo>
                    <a:pt x="372" y="139"/>
                  </a:lnTo>
                  <a:lnTo>
                    <a:pt x="334" y="110"/>
                  </a:lnTo>
                  <a:lnTo>
                    <a:pt x="297" y="78"/>
                  </a:lnTo>
                  <a:lnTo>
                    <a:pt x="260" y="49"/>
                  </a:lnTo>
                  <a:lnTo>
                    <a:pt x="229" y="26"/>
                  </a:lnTo>
                  <a:lnTo>
                    <a:pt x="202" y="8"/>
                  </a:lnTo>
                  <a:lnTo>
                    <a:pt x="182" y="0"/>
                  </a:lnTo>
                  <a:lnTo>
                    <a:pt x="161" y="6"/>
                  </a:lnTo>
                  <a:lnTo>
                    <a:pt x="157" y="28"/>
                  </a:lnTo>
                  <a:lnTo>
                    <a:pt x="161" y="55"/>
                  </a:lnTo>
                  <a:lnTo>
                    <a:pt x="164" y="75"/>
                  </a:lnTo>
                  <a:lnTo>
                    <a:pt x="163" y="90"/>
                  </a:lnTo>
                  <a:lnTo>
                    <a:pt x="157" y="108"/>
                  </a:lnTo>
                  <a:lnTo>
                    <a:pt x="143" y="121"/>
                  </a:lnTo>
                  <a:lnTo>
                    <a:pt x="123" y="127"/>
                  </a:lnTo>
                  <a:lnTo>
                    <a:pt x="110" y="127"/>
                  </a:lnTo>
                  <a:lnTo>
                    <a:pt x="90" y="129"/>
                  </a:lnTo>
                  <a:lnTo>
                    <a:pt x="71" y="133"/>
                  </a:lnTo>
                  <a:lnTo>
                    <a:pt x="51" y="135"/>
                  </a:lnTo>
                  <a:lnTo>
                    <a:pt x="32" y="139"/>
                  </a:lnTo>
                  <a:lnTo>
                    <a:pt x="16" y="143"/>
                  </a:lnTo>
                  <a:lnTo>
                    <a:pt x="4" y="145"/>
                  </a:lnTo>
                  <a:lnTo>
                    <a:pt x="0" y="145"/>
                  </a:lnTo>
                  <a:lnTo>
                    <a:pt x="4" y="147"/>
                  </a:lnTo>
                  <a:lnTo>
                    <a:pt x="14" y="149"/>
                  </a:lnTo>
                  <a:lnTo>
                    <a:pt x="32" y="153"/>
                  </a:lnTo>
                  <a:lnTo>
                    <a:pt x="53" y="160"/>
                  </a:lnTo>
                  <a:lnTo>
                    <a:pt x="79" y="166"/>
                  </a:lnTo>
                  <a:lnTo>
                    <a:pt x="110" y="176"/>
                  </a:lnTo>
                  <a:lnTo>
                    <a:pt x="141" y="186"/>
                  </a:lnTo>
                  <a:lnTo>
                    <a:pt x="176" y="196"/>
                  </a:lnTo>
                  <a:lnTo>
                    <a:pt x="213" y="205"/>
                  </a:lnTo>
                  <a:lnTo>
                    <a:pt x="250" y="215"/>
                  </a:lnTo>
                  <a:lnTo>
                    <a:pt x="286" y="227"/>
                  </a:lnTo>
                  <a:lnTo>
                    <a:pt x="323" y="237"/>
                  </a:lnTo>
                  <a:lnTo>
                    <a:pt x="356" y="246"/>
                  </a:lnTo>
                  <a:lnTo>
                    <a:pt x="387" y="254"/>
                  </a:lnTo>
                  <a:lnTo>
                    <a:pt x="415" y="262"/>
                  </a:lnTo>
                  <a:lnTo>
                    <a:pt x="438" y="270"/>
                  </a:lnTo>
                  <a:lnTo>
                    <a:pt x="436" y="254"/>
                  </a:lnTo>
                  <a:lnTo>
                    <a:pt x="436" y="233"/>
                  </a:lnTo>
                  <a:lnTo>
                    <a:pt x="434" y="211"/>
                  </a:lnTo>
                  <a:lnTo>
                    <a:pt x="432" y="192"/>
                  </a:lnTo>
                  <a:close/>
                </a:path>
              </a:pathLst>
            </a:custGeom>
            <a:solidFill>
              <a:srgbClr val="75B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84">
              <a:extLst>
                <a:ext uri="{FF2B5EF4-FFF2-40B4-BE49-F238E27FC236}">
                  <a16:creationId xmlns:a16="http://schemas.microsoft.com/office/drawing/2014/main" id="{C0865A50-4440-4A56-9CC4-0FB892CC24B4}"/>
                </a:ext>
              </a:extLst>
            </p:cNvPr>
            <p:cNvSpPr>
              <a:spLocks/>
            </p:cNvSpPr>
            <p:nvPr/>
          </p:nvSpPr>
          <p:spPr bwMode="auto">
            <a:xfrm>
              <a:off x="780" y="3181"/>
              <a:ext cx="784" cy="162"/>
            </a:xfrm>
            <a:custGeom>
              <a:avLst/>
              <a:gdLst>
                <a:gd name="T0" fmla="*/ 73 w 784"/>
                <a:gd name="T1" fmla="*/ 0 h 162"/>
                <a:gd name="T2" fmla="*/ 78 w 784"/>
                <a:gd name="T3" fmla="*/ 0 h 162"/>
                <a:gd name="T4" fmla="*/ 96 w 784"/>
                <a:gd name="T5" fmla="*/ 4 h 162"/>
                <a:gd name="T6" fmla="*/ 123 w 784"/>
                <a:gd name="T7" fmla="*/ 8 h 162"/>
                <a:gd name="T8" fmla="*/ 159 w 784"/>
                <a:gd name="T9" fmla="*/ 12 h 162"/>
                <a:gd name="T10" fmla="*/ 201 w 784"/>
                <a:gd name="T11" fmla="*/ 20 h 162"/>
                <a:gd name="T12" fmla="*/ 252 w 784"/>
                <a:gd name="T13" fmla="*/ 28 h 162"/>
                <a:gd name="T14" fmla="*/ 305 w 784"/>
                <a:gd name="T15" fmla="*/ 37 h 162"/>
                <a:gd name="T16" fmla="*/ 362 w 784"/>
                <a:gd name="T17" fmla="*/ 47 h 162"/>
                <a:gd name="T18" fmla="*/ 420 w 784"/>
                <a:gd name="T19" fmla="*/ 59 h 162"/>
                <a:gd name="T20" fmla="*/ 481 w 784"/>
                <a:gd name="T21" fmla="*/ 71 h 162"/>
                <a:gd name="T22" fmla="*/ 539 w 784"/>
                <a:gd name="T23" fmla="*/ 84 h 162"/>
                <a:gd name="T24" fmla="*/ 596 w 784"/>
                <a:gd name="T25" fmla="*/ 98 h 162"/>
                <a:gd name="T26" fmla="*/ 651 w 784"/>
                <a:gd name="T27" fmla="*/ 112 h 162"/>
                <a:gd name="T28" fmla="*/ 700 w 784"/>
                <a:gd name="T29" fmla="*/ 127 h 162"/>
                <a:gd name="T30" fmla="*/ 743 w 784"/>
                <a:gd name="T31" fmla="*/ 143 h 162"/>
                <a:gd name="T32" fmla="*/ 778 w 784"/>
                <a:gd name="T33" fmla="*/ 158 h 162"/>
                <a:gd name="T34" fmla="*/ 784 w 784"/>
                <a:gd name="T35" fmla="*/ 162 h 162"/>
                <a:gd name="T36" fmla="*/ 774 w 784"/>
                <a:gd name="T37" fmla="*/ 162 h 162"/>
                <a:gd name="T38" fmla="*/ 754 w 784"/>
                <a:gd name="T39" fmla="*/ 157 h 162"/>
                <a:gd name="T40" fmla="*/ 723 w 784"/>
                <a:gd name="T41" fmla="*/ 151 h 162"/>
                <a:gd name="T42" fmla="*/ 682 w 784"/>
                <a:gd name="T43" fmla="*/ 139 h 162"/>
                <a:gd name="T44" fmla="*/ 635 w 784"/>
                <a:gd name="T45" fmla="*/ 127 h 162"/>
                <a:gd name="T46" fmla="*/ 580 w 784"/>
                <a:gd name="T47" fmla="*/ 114 h 162"/>
                <a:gd name="T48" fmla="*/ 522 w 784"/>
                <a:gd name="T49" fmla="*/ 98 h 162"/>
                <a:gd name="T50" fmla="*/ 459 w 784"/>
                <a:gd name="T51" fmla="*/ 84 h 162"/>
                <a:gd name="T52" fmla="*/ 395 w 784"/>
                <a:gd name="T53" fmla="*/ 69 h 162"/>
                <a:gd name="T54" fmla="*/ 330 w 784"/>
                <a:gd name="T55" fmla="*/ 55 h 162"/>
                <a:gd name="T56" fmla="*/ 266 w 784"/>
                <a:gd name="T57" fmla="*/ 41 h 162"/>
                <a:gd name="T58" fmla="*/ 205 w 784"/>
                <a:gd name="T59" fmla="*/ 30 h 162"/>
                <a:gd name="T60" fmla="*/ 147 w 784"/>
                <a:gd name="T61" fmla="*/ 22 h 162"/>
                <a:gd name="T62" fmla="*/ 94 w 784"/>
                <a:gd name="T63" fmla="*/ 16 h 162"/>
                <a:gd name="T64" fmla="*/ 47 w 784"/>
                <a:gd name="T65" fmla="*/ 14 h 162"/>
                <a:gd name="T66" fmla="*/ 14 w 784"/>
                <a:gd name="T67" fmla="*/ 14 h 162"/>
                <a:gd name="T68" fmla="*/ 0 w 784"/>
                <a:gd name="T69" fmla="*/ 12 h 162"/>
                <a:gd name="T70" fmla="*/ 2 w 784"/>
                <a:gd name="T71" fmla="*/ 10 h 162"/>
                <a:gd name="T72" fmla="*/ 14 w 784"/>
                <a:gd name="T73" fmla="*/ 6 h 162"/>
                <a:gd name="T74" fmla="*/ 33 w 784"/>
                <a:gd name="T75" fmla="*/ 4 h 162"/>
                <a:gd name="T76" fmla="*/ 51 w 784"/>
                <a:gd name="T77" fmla="*/ 2 h 162"/>
                <a:gd name="T78" fmla="*/ 67 w 784"/>
                <a:gd name="T79" fmla="*/ 0 h 162"/>
                <a:gd name="T80" fmla="*/ 73 w 784"/>
                <a:gd name="T81" fmla="*/ 0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4" h="162">
                  <a:moveTo>
                    <a:pt x="73" y="0"/>
                  </a:moveTo>
                  <a:lnTo>
                    <a:pt x="78" y="0"/>
                  </a:lnTo>
                  <a:lnTo>
                    <a:pt x="96" y="4"/>
                  </a:lnTo>
                  <a:lnTo>
                    <a:pt x="123" y="8"/>
                  </a:lnTo>
                  <a:lnTo>
                    <a:pt x="159" y="12"/>
                  </a:lnTo>
                  <a:lnTo>
                    <a:pt x="201" y="20"/>
                  </a:lnTo>
                  <a:lnTo>
                    <a:pt x="252" y="28"/>
                  </a:lnTo>
                  <a:lnTo>
                    <a:pt x="305" y="37"/>
                  </a:lnTo>
                  <a:lnTo>
                    <a:pt x="362" y="47"/>
                  </a:lnTo>
                  <a:lnTo>
                    <a:pt x="420" y="59"/>
                  </a:lnTo>
                  <a:lnTo>
                    <a:pt x="481" y="71"/>
                  </a:lnTo>
                  <a:lnTo>
                    <a:pt x="539" y="84"/>
                  </a:lnTo>
                  <a:lnTo>
                    <a:pt x="596" y="98"/>
                  </a:lnTo>
                  <a:lnTo>
                    <a:pt x="651" y="112"/>
                  </a:lnTo>
                  <a:lnTo>
                    <a:pt x="700" y="127"/>
                  </a:lnTo>
                  <a:lnTo>
                    <a:pt x="743" y="143"/>
                  </a:lnTo>
                  <a:lnTo>
                    <a:pt x="778" y="158"/>
                  </a:lnTo>
                  <a:lnTo>
                    <a:pt x="784" y="162"/>
                  </a:lnTo>
                  <a:lnTo>
                    <a:pt x="774" y="162"/>
                  </a:lnTo>
                  <a:lnTo>
                    <a:pt x="754" y="157"/>
                  </a:lnTo>
                  <a:lnTo>
                    <a:pt x="723" y="151"/>
                  </a:lnTo>
                  <a:lnTo>
                    <a:pt x="682" y="139"/>
                  </a:lnTo>
                  <a:lnTo>
                    <a:pt x="635" y="127"/>
                  </a:lnTo>
                  <a:lnTo>
                    <a:pt x="580" y="114"/>
                  </a:lnTo>
                  <a:lnTo>
                    <a:pt x="522" y="98"/>
                  </a:lnTo>
                  <a:lnTo>
                    <a:pt x="459" y="84"/>
                  </a:lnTo>
                  <a:lnTo>
                    <a:pt x="395" y="69"/>
                  </a:lnTo>
                  <a:lnTo>
                    <a:pt x="330" y="55"/>
                  </a:lnTo>
                  <a:lnTo>
                    <a:pt x="266" y="41"/>
                  </a:lnTo>
                  <a:lnTo>
                    <a:pt x="205" y="30"/>
                  </a:lnTo>
                  <a:lnTo>
                    <a:pt x="147" y="22"/>
                  </a:lnTo>
                  <a:lnTo>
                    <a:pt x="94" y="16"/>
                  </a:lnTo>
                  <a:lnTo>
                    <a:pt x="47" y="14"/>
                  </a:lnTo>
                  <a:lnTo>
                    <a:pt x="14" y="14"/>
                  </a:lnTo>
                  <a:lnTo>
                    <a:pt x="0" y="12"/>
                  </a:lnTo>
                  <a:lnTo>
                    <a:pt x="2" y="10"/>
                  </a:lnTo>
                  <a:lnTo>
                    <a:pt x="14" y="6"/>
                  </a:lnTo>
                  <a:lnTo>
                    <a:pt x="33" y="4"/>
                  </a:lnTo>
                  <a:lnTo>
                    <a:pt x="51" y="2"/>
                  </a:lnTo>
                  <a:lnTo>
                    <a:pt x="67"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85">
              <a:extLst>
                <a:ext uri="{FF2B5EF4-FFF2-40B4-BE49-F238E27FC236}">
                  <a16:creationId xmlns:a16="http://schemas.microsoft.com/office/drawing/2014/main" id="{0357844F-CEFF-42FA-AC9B-77B5CB2A43B1}"/>
                </a:ext>
              </a:extLst>
            </p:cNvPr>
            <p:cNvSpPr>
              <a:spLocks/>
            </p:cNvSpPr>
            <p:nvPr/>
          </p:nvSpPr>
          <p:spPr bwMode="auto">
            <a:xfrm>
              <a:off x="308" y="3324"/>
              <a:ext cx="560" cy="408"/>
            </a:xfrm>
            <a:custGeom>
              <a:avLst/>
              <a:gdLst>
                <a:gd name="T0" fmla="*/ 521 w 560"/>
                <a:gd name="T1" fmla="*/ 408 h 408"/>
                <a:gd name="T2" fmla="*/ 523 w 560"/>
                <a:gd name="T3" fmla="*/ 340 h 408"/>
                <a:gd name="T4" fmla="*/ 527 w 560"/>
                <a:gd name="T5" fmla="*/ 262 h 408"/>
                <a:gd name="T6" fmla="*/ 537 w 560"/>
                <a:gd name="T7" fmla="*/ 191 h 408"/>
                <a:gd name="T8" fmla="*/ 552 w 560"/>
                <a:gd name="T9" fmla="*/ 148 h 408"/>
                <a:gd name="T10" fmla="*/ 560 w 560"/>
                <a:gd name="T11" fmla="*/ 133 h 408"/>
                <a:gd name="T12" fmla="*/ 560 w 560"/>
                <a:gd name="T13" fmla="*/ 113 h 408"/>
                <a:gd name="T14" fmla="*/ 556 w 560"/>
                <a:gd name="T15" fmla="*/ 92 h 408"/>
                <a:gd name="T16" fmla="*/ 547 w 560"/>
                <a:gd name="T17" fmla="*/ 68 h 408"/>
                <a:gd name="T18" fmla="*/ 533 w 560"/>
                <a:gd name="T19" fmla="*/ 47 h 408"/>
                <a:gd name="T20" fmla="*/ 519 w 560"/>
                <a:gd name="T21" fmla="*/ 27 h 408"/>
                <a:gd name="T22" fmla="*/ 504 w 560"/>
                <a:gd name="T23" fmla="*/ 12 h 408"/>
                <a:gd name="T24" fmla="*/ 492 w 560"/>
                <a:gd name="T25" fmla="*/ 2 h 408"/>
                <a:gd name="T26" fmla="*/ 482 w 560"/>
                <a:gd name="T27" fmla="*/ 0 h 408"/>
                <a:gd name="T28" fmla="*/ 464 w 560"/>
                <a:gd name="T29" fmla="*/ 2 h 408"/>
                <a:gd name="T30" fmla="*/ 439 w 560"/>
                <a:gd name="T31" fmla="*/ 8 h 408"/>
                <a:gd name="T32" fmla="*/ 408 w 560"/>
                <a:gd name="T33" fmla="*/ 14 h 408"/>
                <a:gd name="T34" fmla="*/ 371 w 560"/>
                <a:gd name="T35" fmla="*/ 23 h 408"/>
                <a:gd name="T36" fmla="*/ 332 w 560"/>
                <a:gd name="T37" fmla="*/ 35 h 408"/>
                <a:gd name="T38" fmla="*/ 291 w 560"/>
                <a:gd name="T39" fmla="*/ 49 h 408"/>
                <a:gd name="T40" fmla="*/ 246 w 560"/>
                <a:gd name="T41" fmla="*/ 64 h 408"/>
                <a:gd name="T42" fmla="*/ 203 w 560"/>
                <a:gd name="T43" fmla="*/ 78 h 408"/>
                <a:gd name="T44" fmla="*/ 162 w 560"/>
                <a:gd name="T45" fmla="*/ 96 h 408"/>
                <a:gd name="T46" fmla="*/ 121 w 560"/>
                <a:gd name="T47" fmla="*/ 111 h 408"/>
                <a:gd name="T48" fmla="*/ 85 w 560"/>
                <a:gd name="T49" fmla="*/ 127 h 408"/>
                <a:gd name="T50" fmla="*/ 54 w 560"/>
                <a:gd name="T51" fmla="*/ 140 h 408"/>
                <a:gd name="T52" fmla="*/ 29 w 560"/>
                <a:gd name="T53" fmla="*/ 156 h 408"/>
                <a:gd name="T54" fmla="*/ 9 w 560"/>
                <a:gd name="T55" fmla="*/ 168 h 408"/>
                <a:gd name="T56" fmla="*/ 0 w 560"/>
                <a:gd name="T57" fmla="*/ 180 h 408"/>
                <a:gd name="T58" fmla="*/ 7 w 560"/>
                <a:gd name="T59" fmla="*/ 182 h 408"/>
                <a:gd name="T60" fmla="*/ 19 w 560"/>
                <a:gd name="T61" fmla="*/ 187 h 408"/>
                <a:gd name="T62" fmla="*/ 39 w 560"/>
                <a:gd name="T63" fmla="*/ 195 h 408"/>
                <a:gd name="T64" fmla="*/ 62 w 560"/>
                <a:gd name="T65" fmla="*/ 205 h 408"/>
                <a:gd name="T66" fmla="*/ 91 w 560"/>
                <a:gd name="T67" fmla="*/ 217 h 408"/>
                <a:gd name="T68" fmla="*/ 123 w 560"/>
                <a:gd name="T69" fmla="*/ 228 h 408"/>
                <a:gd name="T70" fmla="*/ 156 w 560"/>
                <a:gd name="T71" fmla="*/ 244 h 408"/>
                <a:gd name="T72" fmla="*/ 191 w 560"/>
                <a:gd name="T73" fmla="*/ 258 h 408"/>
                <a:gd name="T74" fmla="*/ 226 w 560"/>
                <a:gd name="T75" fmla="*/ 273 h 408"/>
                <a:gd name="T76" fmla="*/ 261 w 560"/>
                <a:gd name="T77" fmla="*/ 289 h 408"/>
                <a:gd name="T78" fmla="*/ 296 w 560"/>
                <a:gd name="T79" fmla="*/ 305 h 408"/>
                <a:gd name="T80" fmla="*/ 328 w 560"/>
                <a:gd name="T81" fmla="*/ 320 h 408"/>
                <a:gd name="T82" fmla="*/ 357 w 560"/>
                <a:gd name="T83" fmla="*/ 334 h 408"/>
                <a:gd name="T84" fmla="*/ 384 w 560"/>
                <a:gd name="T85" fmla="*/ 346 h 408"/>
                <a:gd name="T86" fmla="*/ 406 w 560"/>
                <a:gd name="T87" fmla="*/ 355 h 408"/>
                <a:gd name="T88" fmla="*/ 421 w 560"/>
                <a:gd name="T89" fmla="*/ 365 h 408"/>
                <a:gd name="T90" fmla="*/ 429 w 560"/>
                <a:gd name="T91" fmla="*/ 371 h 408"/>
                <a:gd name="T92" fmla="*/ 439 w 560"/>
                <a:gd name="T93" fmla="*/ 377 h 408"/>
                <a:gd name="T94" fmla="*/ 451 w 560"/>
                <a:gd name="T95" fmla="*/ 381 h 408"/>
                <a:gd name="T96" fmla="*/ 463 w 560"/>
                <a:gd name="T97" fmla="*/ 387 h 408"/>
                <a:gd name="T98" fmla="*/ 476 w 560"/>
                <a:gd name="T99" fmla="*/ 393 h 408"/>
                <a:gd name="T100" fmla="*/ 490 w 560"/>
                <a:gd name="T101" fmla="*/ 396 h 408"/>
                <a:gd name="T102" fmla="*/ 505 w 560"/>
                <a:gd name="T103" fmla="*/ 402 h 408"/>
                <a:gd name="T104" fmla="*/ 521 w 560"/>
                <a:gd name="T105" fmla="*/ 408 h 4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408">
                  <a:moveTo>
                    <a:pt x="521" y="408"/>
                  </a:moveTo>
                  <a:lnTo>
                    <a:pt x="523" y="340"/>
                  </a:lnTo>
                  <a:lnTo>
                    <a:pt x="527" y="262"/>
                  </a:lnTo>
                  <a:lnTo>
                    <a:pt x="537" y="191"/>
                  </a:lnTo>
                  <a:lnTo>
                    <a:pt x="552" y="148"/>
                  </a:lnTo>
                  <a:lnTo>
                    <a:pt x="560" y="133"/>
                  </a:lnTo>
                  <a:lnTo>
                    <a:pt x="560" y="113"/>
                  </a:lnTo>
                  <a:lnTo>
                    <a:pt x="556" y="92"/>
                  </a:lnTo>
                  <a:lnTo>
                    <a:pt x="547" y="68"/>
                  </a:lnTo>
                  <a:lnTo>
                    <a:pt x="533" y="47"/>
                  </a:lnTo>
                  <a:lnTo>
                    <a:pt x="519" y="27"/>
                  </a:lnTo>
                  <a:lnTo>
                    <a:pt x="504" y="12"/>
                  </a:lnTo>
                  <a:lnTo>
                    <a:pt x="492" y="2"/>
                  </a:lnTo>
                  <a:lnTo>
                    <a:pt x="482" y="0"/>
                  </a:lnTo>
                  <a:lnTo>
                    <a:pt x="464" y="2"/>
                  </a:lnTo>
                  <a:lnTo>
                    <a:pt x="439" y="8"/>
                  </a:lnTo>
                  <a:lnTo>
                    <a:pt x="408" y="14"/>
                  </a:lnTo>
                  <a:lnTo>
                    <a:pt x="371" y="23"/>
                  </a:lnTo>
                  <a:lnTo>
                    <a:pt x="332" y="35"/>
                  </a:lnTo>
                  <a:lnTo>
                    <a:pt x="291" y="49"/>
                  </a:lnTo>
                  <a:lnTo>
                    <a:pt x="246" y="64"/>
                  </a:lnTo>
                  <a:lnTo>
                    <a:pt x="203" y="78"/>
                  </a:lnTo>
                  <a:lnTo>
                    <a:pt x="162" y="96"/>
                  </a:lnTo>
                  <a:lnTo>
                    <a:pt x="121" y="111"/>
                  </a:lnTo>
                  <a:lnTo>
                    <a:pt x="85" y="127"/>
                  </a:lnTo>
                  <a:lnTo>
                    <a:pt x="54" y="140"/>
                  </a:lnTo>
                  <a:lnTo>
                    <a:pt x="29" y="156"/>
                  </a:lnTo>
                  <a:lnTo>
                    <a:pt x="9" y="168"/>
                  </a:lnTo>
                  <a:lnTo>
                    <a:pt x="0" y="180"/>
                  </a:lnTo>
                  <a:lnTo>
                    <a:pt x="7" y="182"/>
                  </a:lnTo>
                  <a:lnTo>
                    <a:pt x="19" y="187"/>
                  </a:lnTo>
                  <a:lnTo>
                    <a:pt x="39" y="195"/>
                  </a:lnTo>
                  <a:lnTo>
                    <a:pt x="62" y="205"/>
                  </a:lnTo>
                  <a:lnTo>
                    <a:pt x="91" y="217"/>
                  </a:lnTo>
                  <a:lnTo>
                    <a:pt x="123" y="228"/>
                  </a:lnTo>
                  <a:lnTo>
                    <a:pt x="156" y="244"/>
                  </a:lnTo>
                  <a:lnTo>
                    <a:pt x="191" y="258"/>
                  </a:lnTo>
                  <a:lnTo>
                    <a:pt x="226" y="273"/>
                  </a:lnTo>
                  <a:lnTo>
                    <a:pt x="261" y="289"/>
                  </a:lnTo>
                  <a:lnTo>
                    <a:pt x="296" y="305"/>
                  </a:lnTo>
                  <a:lnTo>
                    <a:pt x="328" y="320"/>
                  </a:lnTo>
                  <a:lnTo>
                    <a:pt x="357" y="334"/>
                  </a:lnTo>
                  <a:lnTo>
                    <a:pt x="384" y="346"/>
                  </a:lnTo>
                  <a:lnTo>
                    <a:pt x="406" y="355"/>
                  </a:lnTo>
                  <a:lnTo>
                    <a:pt x="421" y="365"/>
                  </a:lnTo>
                  <a:lnTo>
                    <a:pt x="429" y="371"/>
                  </a:lnTo>
                  <a:lnTo>
                    <a:pt x="439" y="377"/>
                  </a:lnTo>
                  <a:lnTo>
                    <a:pt x="451" y="381"/>
                  </a:lnTo>
                  <a:lnTo>
                    <a:pt x="463" y="387"/>
                  </a:lnTo>
                  <a:lnTo>
                    <a:pt x="476" y="393"/>
                  </a:lnTo>
                  <a:lnTo>
                    <a:pt x="490" y="396"/>
                  </a:lnTo>
                  <a:lnTo>
                    <a:pt x="505" y="402"/>
                  </a:lnTo>
                  <a:lnTo>
                    <a:pt x="521" y="408"/>
                  </a:lnTo>
                  <a:close/>
                </a:path>
              </a:pathLst>
            </a:custGeom>
            <a:solidFill>
              <a:srgbClr val="8CC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86">
              <a:extLst>
                <a:ext uri="{FF2B5EF4-FFF2-40B4-BE49-F238E27FC236}">
                  <a16:creationId xmlns:a16="http://schemas.microsoft.com/office/drawing/2014/main" id="{3E739EBA-734A-4E71-AC3B-83538CD0C808}"/>
                </a:ext>
              </a:extLst>
            </p:cNvPr>
            <p:cNvSpPr>
              <a:spLocks/>
            </p:cNvSpPr>
            <p:nvPr/>
          </p:nvSpPr>
          <p:spPr bwMode="auto">
            <a:xfrm>
              <a:off x="851" y="3463"/>
              <a:ext cx="1367" cy="482"/>
            </a:xfrm>
            <a:custGeom>
              <a:avLst/>
              <a:gdLst>
                <a:gd name="T0" fmla="*/ 1355 w 1367"/>
                <a:gd name="T1" fmla="*/ 443 h 482"/>
                <a:gd name="T2" fmla="*/ 1318 w 1367"/>
                <a:gd name="T3" fmla="*/ 373 h 482"/>
                <a:gd name="T4" fmla="*/ 1275 w 1367"/>
                <a:gd name="T5" fmla="*/ 293 h 482"/>
                <a:gd name="T6" fmla="*/ 1240 w 1367"/>
                <a:gd name="T7" fmla="*/ 232 h 482"/>
                <a:gd name="T8" fmla="*/ 1219 w 1367"/>
                <a:gd name="T9" fmla="*/ 207 h 482"/>
                <a:gd name="T10" fmla="*/ 1181 w 1367"/>
                <a:gd name="T11" fmla="*/ 179 h 482"/>
                <a:gd name="T12" fmla="*/ 1137 w 1367"/>
                <a:gd name="T13" fmla="*/ 156 h 482"/>
                <a:gd name="T14" fmla="*/ 1090 w 1367"/>
                <a:gd name="T15" fmla="*/ 142 h 482"/>
                <a:gd name="T16" fmla="*/ 1054 w 1367"/>
                <a:gd name="T17" fmla="*/ 144 h 482"/>
                <a:gd name="T18" fmla="*/ 1006 w 1367"/>
                <a:gd name="T19" fmla="*/ 154 h 482"/>
                <a:gd name="T20" fmla="*/ 939 w 1367"/>
                <a:gd name="T21" fmla="*/ 170 h 482"/>
                <a:gd name="T22" fmla="*/ 859 w 1367"/>
                <a:gd name="T23" fmla="*/ 187 h 482"/>
                <a:gd name="T24" fmla="*/ 779 w 1367"/>
                <a:gd name="T25" fmla="*/ 205 h 482"/>
                <a:gd name="T26" fmla="*/ 701 w 1367"/>
                <a:gd name="T27" fmla="*/ 218 h 482"/>
                <a:gd name="T28" fmla="*/ 636 w 1367"/>
                <a:gd name="T29" fmla="*/ 228 h 482"/>
                <a:gd name="T30" fmla="*/ 593 w 1367"/>
                <a:gd name="T31" fmla="*/ 230 h 482"/>
                <a:gd name="T32" fmla="*/ 564 w 1367"/>
                <a:gd name="T33" fmla="*/ 211 h 482"/>
                <a:gd name="T34" fmla="*/ 521 w 1367"/>
                <a:gd name="T35" fmla="*/ 146 h 482"/>
                <a:gd name="T36" fmla="*/ 472 w 1367"/>
                <a:gd name="T37" fmla="*/ 70 h 482"/>
                <a:gd name="T38" fmla="*/ 425 w 1367"/>
                <a:gd name="T39" fmla="*/ 11 h 482"/>
                <a:gd name="T40" fmla="*/ 394 w 1367"/>
                <a:gd name="T41" fmla="*/ 0 h 482"/>
                <a:gd name="T42" fmla="*/ 363 w 1367"/>
                <a:gd name="T43" fmla="*/ 3 h 482"/>
                <a:gd name="T44" fmla="*/ 318 w 1367"/>
                <a:gd name="T45" fmla="*/ 17 h 482"/>
                <a:gd name="T46" fmla="*/ 267 w 1367"/>
                <a:gd name="T47" fmla="*/ 37 h 482"/>
                <a:gd name="T48" fmla="*/ 213 w 1367"/>
                <a:gd name="T49" fmla="*/ 60 h 482"/>
                <a:gd name="T50" fmla="*/ 162 w 1367"/>
                <a:gd name="T51" fmla="*/ 89 h 482"/>
                <a:gd name="T52" fmla="*/ 115 w 1367"/>
                <a:gd name="T53" fmla="*/ 123 h 482"/>
                <a:gd name="T54" fmla="*/ 80 w 1367"/>
                <a:gd name="T55" fmla="*/ 156 h 482"/>
                <a:gd name="T56" fmla="*/ 56 w 1367"/>
                <a:gd name="T57" fmla="*/ 191 h 482"/>
                <a:gd name="T58" fmla="*/ 37 w 1367"/>
                <a:gd name="T59" fmla="*/ 220 h 482"/>
                <a:gd name="T60" fmla="*/ 19 w 1367"/>
                <a:gd name="T61" fmla="*/ 246 h 482"/>
                <a:gd name="T62" fmla="*/ 5 w 1367"/>
                <a:gd name="T63" fmla="*/ 265 h 482"/>
                <a:gd name="T64" fmla="*/ 33 w 1367"/>
                <a:gd name="T65" fmla="*/ 283 h 482"/>
                <a:gd name="T66" fmla="*/ 97 w 1367"/>
                <a:gd name="T67" fmla="*/ 298 h 482"/>
                <a:gd name="T68" fmla="*/ 154 w 1367"/>
                <a:gd name="T69" fmla="*/ 310 h 482"/>
                <a:gd name="T70" fmla="*/ 189 w 1367"/>
                <a:gd name="T71" fmla="*/ 314 h 482"/>
                <a:gd name="T72" fmla="*/ 207 w 1367"/>
                <a:gd name="T73" fmla="*/ 314 h 482"/>
                <a:gd name="T74" fmla="*/ 240 w 1367"/>
                <a:gd name="T75" fmla="*/ 312 h 482"/>
                <a:gd name="T76" fmla="*/ 289 w 1367"/>
                <a:gd name="T77" fmla="*/ 312 h 482"/>
                <a:gd name="T78" fmla="*/ 349 w 1367"/>
                <a:gd name="T79" fmla="*/ 310 h 482"/>
                <a:gd name="T80" fmla="*/ 412 w 1367"/>
                <a:gd name="T81" fmla="*/ 310 h 482"/>
                <a:gd name="T82" fmla="*/ 470 w 1367"/>
                <a:gd name="T83" fmla="*/ 308 h 482"/>
                <a:gd name="T84" fmla="*/ 517 w 1367"/>
                <a:gd name="T85" fmla="*/ 308 h 482"/>
                <a:gd name="T86" fmla="*/ 543 w 1367"/>
                <a:gd name="T87" fmla="*/ 308 h 482"/>
                <a:gd name="T88" fmla="*/ 552 w 1367"/>
                <a:gd name="T89" fmla="*/ 310 h 482"/>
                <a:gd name="T90" fmla="*/ 593 w 1367"/>
                <a:gd name="T91" fmla="*/ 316 h 482"/>
                <a:gd name="T92" fmla="*/ 666 w 1367"/>
                <a:gd name="T93" fmla="*/ 330 h 482"/>
                <a:gd name="T94" fmla="*/ 756 w 1367"/>
                <a:gd name="T95" fmla="*/ 345 h 482"/>
                <a:gd name="T96" fmla="*/ 853 w 1367"/>
                <a:gd name="T97" fmla="*/ 363 h 482"/>
                <a:gd name="T98" fmla="*/ 945 w 1367"/>
                <a:gd name="T99" fmla="*/ 379 h 482"/>
                <a:gd name="T100" fmla="*/ 1019 w 1367"/>
                <a:gd name="T101" fmla="*/ 392 h 482"/>
                <a:gd name="T102" fmla="*/ 1064 w 1367"/>
                <a:gd name="T103" fmla="*/ 398 h 482"/>
                <a:gd name="T104" fmla="*/ 1086 w 1367"/>
                <a:gd name="T105" fmla="*/ 406 h 482"/>
                <a:gd name="T106" fmla="*/ 1156 w 1367"/>
                <a:gd name="T107" fmla="*/ 437 h 482"/>
                <a:gd name="T108" fmla="*/ 1254 w 1367"/>
                <a:gd name="T109" fmla="*/ 472 h 482"/>
                <a:gd name="T110" fmla="*/ 1340 w 1367"/>
                <a:gd name="T111" fmla="*/ 482 h 4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67" h="482">
                  <a:moveTo>
                    <a:pt x="1367" y="468"/>
                  </a:moveTo>
                  <a:lnTo>
                    <a:pt x="1355" y="443"/>
                  </a:lnTo>
                  <a:lnTo>
                    <a:pt x="1338" y="410"/>
                  </a:lnTo>
                  <a:lnTo>
                    <a:pt x="1318" y="373"/>
                  </a:lnTo>
                  <a:lnTo>
                    <a:pt x="1297" y="332"/>
                  </a:lnTo>
                  <a:lnTo>
                    <a:pt x="1275" y="293"/>
                  </a:lnTo>
                  <a:lnTo>
                    <a:pt x="1256" y="257"/>
                  </a:lnTo>
                  <a:lnTo>
                    <a:pt x="1240" y="232"/>
                  </a:lnTo>
                  <a:lnTo>
                    <a:pt x="1230" y="216"/>
                  </a:lnTo>
                  <a:lnTo>
                    <a:pt x="1219" y="207"/>
                  </a:lnTo>
                  <a:lnTo>
                    <a:pt x="1201" y="193"/>
                  </a:lnTo>
                  <a:lnTo>
                    <a:pt x="1181" y="179"/>
                  </a:lnTo>
                  <a:lnTo>
                    <a:pt x="1160" y="168"/>
                  </a:lnTo>
                  <a:lnTo>
                    <a:pt x="1137" y="156"/>
                  </a:lnTo>
                  <a:lnTo>
                    <a:pt x="1113" y="146"/>
                  </a:lnTo>
                  <a:lnTo>
                    <a:pt x="1090" y="142"/>
                  </a:lnTo>
                  <a:lnTo>
                    <a:pt x="1068" y="142"/>
                  </a:lnTo>
                  <a:lnTo>
                    <a:pt x="1054" y="144"/>
                  </a:lnTo>
                  <a:lnTo>
                    <a:pt x="1033" y="148"/>
                  </a:lnTo>
                  <a:lnTo>
                    <a:pt x="1006" y="154"/>
                  </a:lnTo>
                  <a:lnTo>
                    <a:pt x="974" y="162"/>
                  </a:lnTo>
                  <a:lnTo>
                    <a:pt x="939" y="170"/>
                  </a:lnTo>
                  <a:lnTo>
                    <a:pt x="900" y="179"/>
                  </a:lnTo>
                  <a:lnTo>
                    <a:pt x="859" y="187"/>
                  </a:lnTo>
                  <a:lnTo>
                    <a:pt x="820" y="195"/>
                  </a:lnTo>
                  <a:lnTo>
                    <a:pt x="779" y="205"/>
                  </a:lnTo>
                  <a:lnTo>
                    <a:pt x="738" y="212"/>
                  </a:lnTo>
                  <a:lnTo>
                    <a:pt x="701" y="218"/>
                  </a:lnTo>
                  <a:lnTo>
                    <a:pt x="668" y="224"/>
                  </a:lnTo>
                  <a:lnTo>
                    <a:pt x="636" y="228"/>
                  </a:lnTo>
                  <a:lnTo>
                    <a:pt x="613" y="230"/>
                  </a:lnTo>
                  <a:lnTo>
                    <a:pt x="593" y="230"/>
                  </a:lnTo>
                  <a:lnTo>
                    <a:pt x="582" y="226"/>
                  </a:lnTo>
                  <a:lnTo>
                    <a:pt x="564" y="211"/>
                  </a:lnTo>
                  <a:lnTo>
                    <a:pt x="545" y="183"/>
                  </a:lnTo>
                  <a:lnTo>
                    <a:pt x="521" y="146"/>
                  </a:lnTo>
                  <a:lnTo>
                    <a:pt x="498" y="107"/>
                  </a:lnTo>
                  <a:lnTo>
                    <a:pt x="472" y="70"/>
                  </a:lnTo>
                  <a:lnTo>
                    <a:pt x="447" y="37"/>
                  </a:lnTo>
                  <a:lnTo>
                    <a:pt x="425" y="11"/>
                  </a:lnTo>
                  <a:lnTo>
                    <a:pt x="406" y="0"/>
                  </a:lnTo>
                  <a:lnTo>
                    <a:pt x="394" y="0"/>
                  </a:lnTo>
                  <a:lnTo>
                    <a:pt x="381" y="0"/>
                  </a:lnTo>
                  <a:lnTo>
                    <a:pt x="363" y="3"/>
                  </a:lnTo>
                  <a:lnTo>
                    <a:pt x="341" y="9"/>
                  </a:lnTo>
                  <a:lnTo>
                    <a:pt x="318" y="17"/>
                  </a:lnTo>
                  <a:lnTo>
                    <a:pt x="293" y="25"/>
                  </a:lnTo>
                  <a:lnTo>
                    <a:pt x="267" y="37"/>
                  </a:lnTo>
                  <a:lnTo>
                    <a:pt x="240" y="48"/>
                  </a:lnTo>
                  <a:lnTo>
                    <a:pt x="213" y="60"/>
                  </a:lnTo>
                  <a:lnTo>
                    <a:pt x="187" y="74"/>
                  </a:lnTo>
                  <a:lnTo>
                    <a:pt x="162" y="89"/>
                  </a:lnTo>
                  <a:lnTo>
                    <a:pt x="136" y="105"/>
                  </a:lnTo>
                  <a:lnTo>
                    <a:pt x="115" y="123"/>
                  </a:lnTo>
                  <a:lnTo>
                    <a:pt x="95" y="138"/>
                  </a:lnTo>
                  <a:lnTo>
                    <a:pt x="80" y="156"/>
                  </a:lnTo>
                  <a:lnTo>
                    <a:pt x="66" y="173"/>
                  </a:lnTo>
                  <a:lnTo>
                    <a:pt x="56" y="191"/>
                  </a:lnTo>
                  <a:lnTo>
                    <a:pt x="45" y="207"/>
                  </a:lnTo>
                  <a:lnTo>
                    <a:pt x="37" y="220"/>
                  </a:lnTo>
                  <a:lnTo>
                    <a:pt x="27" y="234"/>
                  </a:lnTo>
                  <a:lnTo>
                    <a:pt x="19" y="246"/>
                  </a:lnTo>
                  <a:lnTo>
                    <a:pt x="13" y="255"/>
                  </a:lnTo>
                  <a:lnTo>
                    <a:pt x="5" y="265"/>
                  </a:lnTo>
                  <a:lnTo>
                    <a:pt x="0" y="273"/>
                  </a:lnTo>
                  <a:lnTo>
                    <a:pt x="33" y="283"/>
                  </a:lnTo>
                  <a:lnTo>
                    <a:pt x="66" y="291"/>
                  </a:lnTo>
                  <a:lnTo>
                    <a:pt x="97" y="298"/>
                  </a:lnTo>
                  <a:lnTo>
                    <a:pt x="127" y="304"/>
                  </a:lnTo>
                  <a:lnTo>
                    <a:pt x="154" y="310"/>
                  </a:lnTo>
                  <a:lnTo>
                    <a:pt x="173" y="312"/>
                  </a:lnTo>
                  <a:lnTo>
                    <a:pt x="189" y="314"/>
                  </a:lnTo>
                  <a:lnTo>
                    <a:pt x="199" y="314"/>
                  </a:lnTo>
                  <a:lnTo>
                    <a:pt x="207" y="314"/>
                  </a:lnTo>
                  <a:lnTo>
                    <a:pt x="220" y="314"/>
                  </a:lnTo>
                  <a:lnTo>
                    <a:pt x="240" y="312"/>
                  </a:lnTo>
                  <a:lnTo>
                    <a:pt x="261" y="312"/>
                  </a:lnTo>
                  <a:lnTo>
                    <a:pt x="289" y="312"/>
                  </a:lnTo>
                  <a:lnTo>
                    <a:pt x="318" y="312"/>
                  </a:lnTo>
                  <a:lnTo>
                    <a:pt x="349" y="310"/>
                  </a:lnTo>
                  <a:lnTo>
                    <a:pt x="381" y="310"/>
                  </a:lnTo>
                  <a:lnTo>
                    <a:pt x="412" y="310"/>
                  </a:lnTo>
                  <a:lnTo>
                    <a:pt x="443" y="310"/>
                  </a:lnTo>
                  <a:lnTo>
                    <a:pt x="470" y="308"/>
                  </a:lnTo>
                  <a:lnTo>
                    <a:pt x="496" y="308"/>
                  </a:lnTo>
                  <a:lnTo>
                    <a:pt x="517" y="308"/>
                  </a:lnTo>
                  <a:lnTo>
                    <a:pt x="533" y="308"/>
                  </a:lnTo>
                  <a:lnTo>
                    <a:pt x="543" y="308"/>
                  </a:lnTo>
                  <a:lnTo>
                    <a:pt x="547" y="308"/>
                  </a:lnTo>
                  <a:lnTo>
                    <a:pt x="552" y="310"/>
                  </a:lnTo>
                  <a:lnTo>
                    <a:pt x="568" y="312"/>
                  </a:lnTo>
                  <a:lnTo>
                    <a:pt x="593" y="316"/>
                  </a:lnTo>
                  <a:lnTo>
                    <a:pt x="627" y="322"/>
                  </a:lnTo>
                  <a:lnTo>
                    <a:pt x="666" y="330"/>
                  </a:lnTo>
                  <a:lnTo>
                    <a:pt x="709" y="338"/>
                  </a:lnTo>
                  <a:lnTo>
                    <a:pt x="756" y="345"/>
                  </a:lnTo>
                  <a:lnTo>
                    <a:pt x="804" y="353"/>
                  </a:lnTo>
                  <a:lnTo>
                    <a:pt x="853" y="363"/>
                  </a:lnTo>
                  <a:lnTo>
                    <a:pt x="900" y="371"/>
                  </a:lnTo>
                  <a:lnTo>
                    <a:pt x="945" y="379"/>
                  </a:lnTo>
                  <a:lnTo>
                    <a:pt x="984" y="386"/>
                  </a:lnTo>
                  <a:lnTo>
                    <a:pt x="1019" y="392"/>
                  </a:lnTo>
                  <a:lnTo>
                    <a:pt x="1045" y="396"/>
                  </a:lnTo>
                  <a:lnTo>
                    <a:pt x="1064" y="398"/>
                  </a:lnTo>
                  <a:lnTo>
                    <a:pt x="1072" y="400"/>
                  </a:lnTo>
                  <a:lnTo>
                    <a:pt x="1086" y="406"/>
                  </a:lnTo>
                  <a:lnTo>
                    <a:pt x="1115" y="420"/>
                  </a:lnTo>
                  <a:lnTo>
                    <a:pt x="1156" y="437"/>
                  </a:lnTo>
                  <a:lnTo>
                    <a:pt x="1205" y="457"/>
                  </a:lnTo>
                  <a:lnTo>
                    <a:pt x="1254" y="472"/>
                  </a:lnTo>
                  <a:lnTo>
                    <a:pt x="1301" y="482"/>
                  </a:lnTo>
                  <a:lnTo>
                    <a:pt x="1340" y="482"/>
                  </a:lnTo>
                  <a:lnTo>
                    <a:pt x="1367" y="468"/>
                  </a:lnTo>
                  <a:close/>
                </a:path>
              </a:pathLst>
            </a:custGeom>
            <a:solidFill>
              <a:srgbClr val="8CC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87">
              <a:extLst>
                <a:ext uri="{FF2B5EF4-FFF2-40B4-BE49-F238E27FC236}">
                  <a16:creationId xmlns:a16="http://schemas.microsoft.com/office/drawing/2014/main" id="{00394FA1-6A9F-4080-80B5-00B5D56FB5D9}"/>
                </a:ext>
              </a:extLst>
            </p:cNvPr>
            <p:cNvSpPr>
              <a:spLocks/>
            </p:cNvSpPr>
            <p:nvPr/>
          </p:nvSpPr>
          <p:spPr bwMode="auto">
            <a:xfrm>
              <a:off x="1935" y="2117"/>
              <a:ext cx="2049" cy="2080"/>
            </a:xfrm>
            <a:custGeom>
              <a:avLst/>
              <a:gdLst>
                <a:gd name="T0" fmla="*/ 336 w 2049"/>
                <a:gd name="T1" fmla="*/ 1121 h 2080"/>
                <a:gd name="T2" fmla="*/ 277 w 2049"/>
                <a:gd name="T3" fmla="*/ 1037 h 2080"/>
                <a:gd name="T4" fmla="*/ 219 w 2049"/>
                <a:gd name="T5" fmla="*/ 1023 h 2080"/>
                <a:gd name="T6" fmla="*/ 123 w 2049"/>
                <a:gd name="T7" fmla="*/ 1000 h 2080"/>
                <a:gd name="T8" fmla="*/ 58 w 2049"/>
                <a:gd name="T9" fmla="*/ 988 h 2080"/>
                <a:gd name="T10" fmla="*/ 10 w 2049"/>
                <a:gd name="T11" fmla="*/ 1037 h 2080"/>
                <a:gd name="T12" fmla="*/ 96 w 2049"/>
                <a:gd name="T13" fmla="*/ 1064 h 2080"/>
                <a:gd name="T14" fmla="*/ 86 w 2049"/>
                <a:gd name="T15" fmla="*/ 1095 h 2080"/>
                <a:gd name="T16" fmla="*/ 60 w 2049"/>
                <a:gd name="T17" fmla="*/ 1142 h 2080"/>
                <a:gd name="T18" fmla="*/ 39 w 2049"/>
                <a:gd name="T19" fmla="*/ 1230 h 2080"/>
                <a:gd name="T20" fmla="*/ 68 w 2049"/>
                <a:gd name="T21" fmla="*/ 1306 h 2080"/>
                <a:gd name="T22" fmla="*/ 121 w 2049"/>
                <a:gd name="T23" fmla="*/ 1322 h 2080"/>
                <a:gd name="T24" fmla="*/ 180 w 2049"/>
                <a:gd name="T25" fmla="*/ 1349 h 2080"/>
                <a:gd name="T26" fmla="*/ 244 w 2049"/>
                <a:gd name="T27" fmla="*/ 1385 h 2080"/>
                <a:gd name="T28" fmla="*/ 285 w 2049"/>
                <a:gd name="T29" fmla="*/ 1457 h 2080"/>
                <a:gd name="T30" fmla="*/ 328 w 2049"/>
                <a:gd name="T31" fmla="*/ 1543 h 2080"/>
                <a:gd name="T32" fmla="*/ 365 w 2049"/>
                <a:gd name="T33" fmla="*/ 1721 h 2080"/>
                <a:gd name="T34" fmla="*/ 574 w 2049"/>
                <a:gd name="T35" fmla="*/ 1979 h 2080"/>
                <a:gd name="T36" fmla="*/ 662 w 2049"/>
                <a:gd name="T37" fmla="*/ 2047 h 2080"/>
                <a:gd name="T38" fmla="*/ 758 w 2049"/>
                <a:gd name="T39" fmla="*/ 2080 h 2080"/>
                <a:gd name="T40" fmla="*/ 865 w 2049"/>
                <a:gd name="T41" fmla="*/ 2064 h 2080"/>
                <a:gd name="T42" fmla="*/ 1053 w 2049"/>
                <a:gd name="T43" fmla="*/ 1984 h 2080"/>
                <a:gd name="T44" fmla="*/ 1186 w 2049"/>
                <a:gd name="T45" fmla="*/ 1920 h 2080"/>
                <a:gd name="T46" fmla="*/ 1289 w 2049"/>
                <a:gd name="T47" fmla="*/ 1914 h 2080"/>
                <a:gd name="T48" fmla="*/ 1522 w 2049"/>
                <a:gd name="T49" fmla="*/ 1908 h 2080"/>
                <a:gd name="T50" fmla="*/ 1652 w 2049"/>
                <a:gd name="T51" fmla="*/ 1896 h 2080"/>
                <a:gd name="T52" fmla="*/ 1899 w 2049"/>
                <a:gd name="T53" fmla="*/ 1713 h 2080"/>
                <a:gd name="T54" fmla="*/ 1994 w 2049"/>
                <a:gd name="T55" fmla="*/ 1303 h 2080"/>
                <a:gd name="T56" fmla="*/ 1912 w 2049"/>
                <a:gd name="T57" fmla="*/ 1170 h 2080"/>
                <a:gd name="T58" fmla="*/ 1918 w 2049"/>
                <a:gd name="T59" fmla="*/ 1076 h 2080"/>
                <a:gd name="T60" fmla="*/ 1918 w 2049"/>
                <a:gd name="T61" fmla="*/ 910 h 2080"/>
                <a:gd name="T62" fmla="*/ 1889 w 2049"/>
                <a:gd name="T63" fmla="*/ 822 h 2080"/>
                <a:gd name="T64" fmla="*/ 1842 w 2049"/>
                <a:gd name="T65" fmla="*/ 738 h 2080"/>
                <a:gd name="T66" fmla="*/ 1852 w 2049"/>
                <a:gd name="T67" fmla="*/ 605 h 2080"/>
                <a:gd name="T68" fmla="*/ 1854 w 2049"/>
                <a:gd name="T69" fmla="*/ 527 h 2080"/>
                <a:gd name="T70" fmla="*/ 1768 w 2049"/>
                <a:gd name="T71" fmla="*/ 187 h 2080"/>
                <a:gd name="T72" fmla="*/ 1598 w 2049"/>
                <a:gd name="T73" fmla="*/ 19 h 2080"/>
                <a:gd name="T74" fmla="*/ 1268 w 2049"/>
                <a:gd name="T75" fmla="*/ 33 h 2080"/>
                <a:gd name="T76" fmla="*/ 1111 w 2049"/>
                <a:gd name="T77" fmla="*/ 185 h 2080"/>
                <a:gd name="T78" fmla="*/ 1070 w 2049"/>
                <a:gd name="T79" fmla="*/ 293 h 2080"/>
                <a:gd name="T80" fmla="*/ 961 w 2049"/>
                <a:gd name="T81" fmla="*/ 349 h 2080"/>
                <a:gd name="T82" fmla="*/ 943 w 2049"/>
                <a:gd name="T83" fmla="*/ 421 h 2080"/>
                <a:gd name="T84" fmla="*/ 1062 w 2049"/>
                <a:gd name="T85" fmla="*/ 464 h 2080"/>
                <a:gd name="T86" fmla="*/ 1082 w 2049"/>
                <a:gd name="T87" fmla="*/ 519 h 2080"/>
                <a:gd name="T88" fmla="*/ 1094 w 2049"/>
                <a:gd name="T89" fmla="*/ 629 h 2080"/>
                <a:gd name="T90" fmla="*/ 1074 w 2049"/>
                <a:gd name="T91" fmla="*/ 748 h 2080"/>
                <a:gd name="T92" fmla="*/ 1131 w 2049"/>
                <a:gd name="T93" fmla="*/ 859 h 2080"/>
                <a:gd name="T94" fmla="*/ 1232 w 2049"/>
                <a:gd name="T95" fmla="*/ 1025 h 2080"/>
                <a:gd name="T96" fmla="*/ 1299 w 2049"/>
                <a:gd name="T97" fmla="*/ 1047 h 2080"/>
                <a:gd name="T98" fmla="*/ 1375 w 2049"/>
                <a:gd name="T99" fmla="*/ 1099 h 2080"/>
                <a:gd name="T100" fmla="*/ 1283 w 2049"/>
                <a:gd name="T101" fmla="*/ 1162 h 2080"/>
                <a:gd name="T102" fmla="*/ 1191 w 2049"/>
                <a:gd name="T103" fmla="*/ 1263 h 2080"/>
                <a:gd name="T104" fmla="*/ 1135 w 2049"/>
                <a:gd name="T105" fmla="*/ 1326 h 2080"/>
                <a:gd name="T106" fmla="*/ 1002 w 2049"/>
                <a:gd name="T107" fmla="*/ 1414 h 2080"/>
                <a:gd name="T108" fmla="*/ 768 w 2049"/>
                <a:gd name="T109" fmla="*/ 1541 h 2080"/>
                <a:gd name="T110" fmla="*/ 633 w 2049"/>
                <a:gd name="T111" fmla="*/ 1473 h 2080"/>
                <a:gd name="T112" fmla="*/ 512 w 2049"/>
                <a:gd name="T113" fmla="*/ 1404 h 20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9" h="2080">
                  <a:moveTo>
                    <a:pt x="510" y="1400"/>
                  </a:moveTo>
                  <a:lnTo>
                    <a:pt x="420" y="1281"/>
                  </a:lnTo>
                  <a:lnTo>
                    <a:pt x="351" y="1144"/>
                  </a:lnTo>
                  <a:lnTo>
                    <a:pt x="349" y="1140"/>
                  </a:lnTo>
                  <a:lnTo>
                    <a:pt x="344" y="1133"/>
                  </a:lnTo>
                  <a:lnTo>
                    <a:pt x="336" y="1121"/>
                  </a:lnTo>
                  <a:lnTo>
                    <a:pt x="324" y="1105"/>
                  </a:lnTo>
                  <a:lnTo>
                    <a:pt x="312" y="1088"/>
                  </a:lnTo>
                  <a:lnTo>
                    <a:pt x="303" y="1070"/>
                  </a:lnTo>
                  <a:lnTo>
                    <a:pt x="291" y="1056"/>
                  </a:lnTo>
                  <a:lnTo>
                    <a:pt x="283" y="1043"/>
                  </a:lnTo>
                  <a:lnTo>
                    <a:pt x="277" y="1037"/>
                  </a:lnTo>
                  <a:lnTo>
                    <a:pt x="269" y="1033"/>
                  </a:lnTo>
                  <a:lnTo>
                    <a:pt x="262" y="1029"/>
                  </a:lnTo>
                  <a:lnTo>
                    <a:pt x="252" y="1027"/>
                  </a:lnTo>
                  <a:lnTo>
                    <a:pt x="242" y="1025"/>
                  </a:lnTo>
                  <a:lnTo>
                    <a:pt x="230" y="1025"/>
                  </a:lnTo>
                  <a:lnTo>
                    <a:pt x="219" y="1023"/>
                  </a:lnTo>
                  <a:lnTo>
                    <a:pt x="207" y="1019"/>
                  </a:lnTo>
                  <a:lnTo>
                    <a:pt x="180" y="1011"/>
                  </a:lnTo>
                  <a:lnTo>
                    <a:pt x="158" y="1006"/>
                  </a:lnTo>
                  <a:lnTo>
                    <a:pt x="142" y="1002"/>
                  </a:lnTo>
                  <a:lnTo>
                    <a:pt x="133" y="1000"/>
                  </a:lnTo>
                  <a:lnTo>
                    <a:pt x="123" y="1000"/>
                  </a:lnTo>
                  <a:lnTo>
                    <a:pt x="117" y="1000"/>
                  </a:lnTo>
                  <a:lnTo>
                    <a:pt x="109" y="998"/>
                  </a:lnTo>
                  <a:lnTo>
                    <a:pt x="103" y="996"/>
                  </a:lnTo>
                  <a:lnTo>
                    <a:pt x="94" y="992"/>
                  </a:lnTo>
                  <a:lnTo>
                    <a:pt x="76" y="990"/>
                  </a:lnTo>
                  <a:lnTo>
                    <a:pt x="58" y="988"/>
                  </a:lnTo>
                  <a:lnTo>
                    <a:pt x="39" y="988"/>
                  </a:lnTo>
                  <a:lnTo>
                    <a:pt x="21" y="992"/>
                  </a:lnTo>
                  <a:lnTo>
                    <a:pt x="8" y="998"/>
                  </a:lnTo>
                  <a:lnTo>
                    <a:pt x="0" y="1008"/>
                  </a:lnTo>
                  <a:lnTo>
                    <a:pt x="2" y="1021"/>
                  </a:lnTo>
                  <a:lnTo>
                    <a:pt x="10" y="1037"/>
                  </a:lnTo>
                  <a:lnTo>
                    <a:pt x="23" y="1047"/>
                  </a:lnTo>
                  <a:lnTo>
                    <a:pt x="37" y="1054"/>
                  </a:lnTo>
                  <a:lnTo>
                    <a:pt x="54" y="1060"/>
                  </a:lnTo>
                  <a:lnTo>
                    <a:pt x="62" y="1060"/>
                  </a:lnTo>
                  <a:lnTo>
                    <a:pt x="80" y="1062"/>
                  </a:lnTo>
                  <a:lnTo>
                    <a:pt x="96" y="1064"/>
                  </a:lnTo>
                  <a:lnTo>
                    <a:pt x="99" y="1066"/>
                  </a:lnTo>
                  <a:lnTo>
                    <a:pt x="92" y="1070"/>
                  </a:lnTo>
                  <a:lnTo>
                    <a:pt x="88" y="1074"/>
                  </a:lnTo>
                  <a:lnTo>
                    <a:pt x="88" y="1080"/>
                  </a:lnTo>
                  <a:lnTo>
                    <a:pt x="88" y="1088"/>
                  </a:lnTo>
                  <a:lnTo>
                    <a:pt x="86" y="1095"/>
                  </a:lnTo>
                  <a:lnTo>
                    <a:pt x="80" y="1099"/>
                  </a:lnTo>
                  <a:lnTo>
                    <a:pt x="70" y="1103"/>
                  </a:lnTo>
                  <a:lnTo>
                    <a:pt x="60" y="1111"/>
                  </a:lnTo>
                  <a:lnTo>
                    <a:pt x="56" y="1121"/>
                  </a:lnTo>
                  <a:lnTo>
                    <a:pt x="58" y="1131"/>
                  </a:lnTo>
                  <a:lnTo>
                    <a:pt x="60" y="1142"/>
                  </a:lnTo>
                  <a:lnTo>
                    <a:pt x="56" y="1152"/>
                  </a:lnTo>
                  <a:lnTo>
                    <a:pt x="43" y="1172"/>
                  </a:lnTo>
                  <a:lnTo>
                    <a:pt x="37" y="1195"/>
                  </a:lnTo>
                  <a:lnTo>
                    <a:pt x="37" y="1217"/>
                  </a:lnTo>
                  <a:lnTo>
                    <a:pt x="39" y="1226"/>
                  </a:lnTo>
                  <a:lnTo>
                    <a:pt x="39" y="1230"/>
                  </a:lnTo>
                  <a:lnTo>
                    <a:pt x="39" y="1244"/>
                  </a:lnTo>
                  <a:lnTo>
                    <a:pt x="43" y="1265"/>
                  </a:lnTo>
                  <a:lnTo>
                    <a:pt x="53" y="1295"/>
                  </a:lnTo>
                  <a:lnTo>
                    <a:pt x="56" y="1301"/>
                  </a:lnTo>
                  <a:lnTo>
                    <a:pt x="62" y="1305"/>
                  </a:lnTo>
                  <a:lnTo>
                    <a:pt x="68" y="1306"/>
                  </a:lnTo>
                  <a:lnTo>
                    <a:pt x="78" y="1308"/>
                  </a:lnTo>
                  <a:lnTo>
                    <a:pt x="86" y="1312"/>
                  </a:lnTo>
                  <a:lnTo>
                    <a:pt x="96" y="1314"/>
                  </a:lnTo>
                  <a:lnTo>
                    <a:pt x="103" y="1316"/>
                  </a:lnTo>
                  <a:lnTo>
                    <a:pt x="111" y="1318"/>
                  </a:lnTo>
                  <a:lnTo>
                    <a:pt x="121" y="1322"/>
                  </a:lnTo>
                  <a:lnTo>
                    <a:pt x="133" y="1320"/>
                  </a:lnTo>
                  <a:lnTo>
                    <a:pt x="144" y="1318"/>
                  </a:lnTo>
                  <a:lnTo>
                    <a:pt x="154" y="1324"/>
                  </a:lnTo>
                  <a:lnTo>
                    <a:pt x="160" y="1332"/>
                  </a:lnTo>
                  <a:lnTo>
                    <a:pt x="170" y="1340"/>
                  </a:lnTo>
                  <a:lnTo>
                    <a:pt x="180" y="1349"/>
                  </a:lnTo>
                  <a:lnTo>
                    <a:pt x="191" y="1357"/>
                  </a:lnTo>
                  <a:lnTo>
                    <a:pt x="205" y="1365"/>
                  </a:lnTo>
                  <a:lnTo>
                    <a:pt x="217" y="1371"/>
                  </a:lnTo>
                  <a:lnTo>
                    <a:pt x="228" y="1377"/>
                  </a:lnTo>
                  <a:lnTo>
                    <a:pt x="240" y="1381"/>
                  </a:lnTo>
                  <a:lnTo>
                    <a:pt x="244" y="1385"/>
                  </a:lnTo>
                  <a:lnTo>
                    <a:pt x="246" y="1392"/>
                  </a:lnTo>
                  <a:lnTo>
                    <a:pt x="248" y="1404"/>
                  </a:lnTo>
                  <a:lnTo>
                    <a:pt x="256" y="1418"/>
                  </a:lnTo>
                  <a:lnTo>
                    <a:pt x="265" y="1430"/>
                  </a:lnTo>
                  <a:lnTo>
                    <a:pt x="275" y="1443"/>
                  </a:lnTo>
                  <a:lnTo>
                    <a:pt x="285" y="1457"/>
                  </a:lnTo>
                  <a:lnTo>
                    <a:pt x="295" y="1471"/>
                  </a:lnTo>
                  <a:lnTo>
                    <a:pt x="308" y="1494"/>
                  </a:lnTo>
                  <a:lnTo>
                    <a:pt x="320" y="1516"/>
                  </a:lnTo>
                  <a:lnTo>
                    <a:pt x="326" y="1533"/>
                  </a:lnTo>
                  <a:lnTo>
                    <a:pt x="328" y="1539"/>
                  </a:lnTo>
                  <a:lnTo>
                    <a:pt x="328" y="1543"/>
                  </a:lnTo>
                  <a:lnTo>
                    <a:pt x="324" y="1553"/>
                  </a:lnTo>
                  <a:lnTo>
                    <a:pt x="322" y="1570"/>
                  </a:lnTo>
                  <a:lnTo>
                    <a:pt x="320" y="1590"/>
                  </a:lnTo>
                  <a:lnTo>
                    <a:pt x="324" y="1625"/>
                  </a:lnTo>
                  <a:lnTo>
                    <a:pt x="340" y="1670"/>
                  </a:lnTo>
                  <a:lnTo>
                    <a:pt x="365" y="1721"/>
                  </a:lnTo>
                  <a:lnTo>
                    <a:pt x="394" y="1775"/>
                  </a:lnTo>
                  <a:lnTo>
                    <a:pt x="428" y="1828"/>
                  </a:lnTo>
                  <a:lnTo>
                    <a:pt x="459" y="1873"/>
                  </a:lnTo>
                  <a:lnTo>
                    <a:pt x="488" y="1910"/>
                  </a:lnTo>
                  <a:lnTo>
                    <a:pt x="510" y="1932"/>
                  </a:lnTo>
                  <a:lnTo>
                    <a:pt x="574" y="1979"/>
                  </a:lnTo>
                  <a:lnTo>
                    <a:pt x="617" y="2008"/>
                  </a:lnTo>
                  <a:lnTo>
                    <a:pt x="641" y="2027"/>
                  </a:lnTo>
                  <a:lnTo>
                    <a:pt x="652" y="2037"/>
                  </a:lnTo>
                  <a:lnTo>
                    <a:pt x="656" y="2041"/>
                  </a:lnTo>
                  <a:lnTo>
                    <a:pt x="658" y="2043"/>
                  </a:lnTo>
                  <a:lnTo>
                    <a:pt x="662" y="2047"/>
                  </a:lnTo>
                  <a:lnTo>
                    <a:pt x="674" y="2055"/>
                  </a:lnTo>
                  <a:lnTo>
                    <a:pt x="689" y="2064"/>
                  </a:lnTo>
                  <a:lnTo>
                    <a:pt x="705" y="2070"/>
                  </a:lnTo>
                  <a:lnTo>
                    <a:pt x="723" y="2076"/>
                  </a:lnTo>
                  <a:lnTo>
                    <a:pt x="740" y="2078"/>
                  </a:lnTo>
                  <a:lnTo>
                    <a:pt x="758" y="2080"/>
                  </a:lnTo>
                  <a:lnTo>
                    <a:pt x="775" y="2080"/>
                  </a:lnTo>
                  <a:lnTo>
                    <a:pt x="795" y="2080"/>
                  </a:lnTo>
                  <a:lnTo>
                    <a:pt x="812" y="2080"/>
                  </a:lnTo>
                  <a:lnTo>
                    <a:pt x="824" y="2078"/>
                  </a:lnTo>
                  <a:lnTo>
                    <a:pt x="842" y="2072"/>
                  </a:lnTo>
                  <a:lnTo>
                    <a:pt x="865" y="2064"/>
                  </a:lnTo>
                  <a:lnTo>
                    <a:pt x="893" y="2055"/>
                  </a:lnTo>
                  <a:lnTo>
                    <a:pt x="922" y="2043"/>
                  </a:lnTo>
                  <a:lnTo>
                    <a:pt x="953" y="2029"/>
                  </a:lnTo>
                  <a:lnTo>
                    <a:pt x="986" y="2014"/>
                  </a:lnTo>
                  <a:lnTo>
                    <a:pt x="1020" y="1998"/>
                  </a:lnTo>
                  <a:lnTo>
                    <a:pt x="1053" y="1984"/>
                  </a:lnTo>
                  <a:lnTo>
                    <a:pt x="1084" y="1969"/>
                  </a:lnTo>
                  <a:lnTo>
                    <a:pt x="1111" y="1955"/>
                  </a:lnTo>
                  <a:lnTo>
                    <a:pt x="1137" y="1943"/>
                  </a:lnTo>
                  <a:lnTo>
                    <a:pt x="1158" y="1934"/>
                  </a:lnTo>
                  <a:lnTo>
                    <a:pt x="1176" y="1926"/>
                  </a:lnTo>
                  <a:lnTo>
                    <a:pt x="1186" y="1920"/>
                  </a:lnTo>
                  <a:lnTo>
                    <a:pt x="1189" y="1918"/>
                  </a:lnTo>
                  <a:lnTo>
                    <a:pt x="1193" y="1918"/>
                  </a:lnTo>
                  <a:lnTo>
                    <a:pt x="1207" y="1918"/>
                  </a:lnTo>
                  <a:lnTo>
                    <a:pt x="1229" y="1916"/>
                  </a:lnTo>
                  <a:lnTo>
                    <a:pt x="1256" y="1916"/>
                  </a:lnTo>
                  <a:lnTo>
                    <a:pt x="1289" y="1914"/>
                  </a:lnTo>
                  <a:lnTo>
                    <a:pt x="1324" y="1914"/>
                  </a:lnTo>
                  <a:lnTo>
                    <a:pt x="1363" y="1912"/>
                  </a:lnTo>
                  <a:lnTo>
                    <a:pt x="1404" y="1910"/>
                  </a:lnTo>
                  <a:lnTo>
                    <a:pt x="1445" y="1910"/>
                  </a:lnTo>
                  <a:lnTo>
                    <a:pt x="1484" y="1908"/>
                  </a:lnTo>
                  <a:lnTo>
                    <a:pt x="1522" y="1908"/>
                  </a:lnTo>
                  <a:lnTo>
                    <a:pt x="1557" y="1906"/>
                  </a:lnTo>
                  <a:lnTo>
                    <a:pt x="1586" y="1906"/>
                  </a:lnTo>
                  <a:lnTo>
                    <a:pt x="1609" y="1904"/>
                  </a:lnTo>
                  <a:lnTo>
                    <a:pt x="1627" y="1904"/>
                  </a:lnTo>
                  <a:lnTo>
                    <a:pt x="1635" y="1904"/>
                  </a:lnTo>
                  <a:lnTo>
                    <a:pt x="1652" y="1896"/>
                  </a:lnTo>
                  <a:lnTo>
                    <a:pt x="1686" y="1873"/>
                  </a:lnTo>
                  <a:lnTo>
                    <a:pt x="1731" y="1842"/>
                  </a:lnTo>
                  <a:lnTo>
                    <a:pt x="1779" y="1805"/>
                  </a:lnTo>
                  <a:lnTo>
                    <a:pt x="1828" y="1768"/>
                  </a:lnTo>
                  <a:lnTo>
                    <a:pt x="1869" y="1736"/>
                  </a:lnTo>
                  <a:lnTo>
                    <a:pt x="1899" y="1713"/>
                  </a:lnTo>
                  <a:lnTo>
                    <a:pt x="1910" y="1705"/>
                  </a:lnTo>
                  <a:lnTo>
                    <a:pt x="2049" y="1521"/>
                  </a:lnTo>
                  <a:lnTo>
                    <a:pt x="2047" y="1494"/>
                  </a:lnTo>
                  <a:lnTo>
                    <a:pt x="2039" y="1430"/>
                  </a:lnTo>
                  <a:lnTo>
                    <a:pt x="2024" y="1357"/>
                  </a:lnTo>
                  <a:lnTo>
                    <a:pt x="1994" y="1303"/>
                  </a:lnTo>
                  <a:lnTo>
                    <a:pt x="1977" y="1281"/>
                  </a:lnTo>
                  <a:lnTo>
                    <a:pt x="1959" y="1258"/>
                  </a:lnTo>
                  <a:lnTo>
                    <a:pt x="1944" y="1234"/>
                  </a:lnTo>
                  <a:lnTo>
                    <a:pt x="1930" y="1209"/>
                  </a:lnTo>
                  <a:lnTo>
                    <a:pt x="1920" y="1187"/>
                  </a:lnTo>
                  <a:lnTo>
                    <a:pt x="1912" y="1170"/>
                  </a:lnTo>
                  <a:lnTo>
                    <a:pt x="1906" y="1158"/>
                  </a:lnTo>
                  <a:lnTo>
                    <a:pt x="1904" y="1154"/>
                  </a:lnTo>
                  <a:lnTo>
                    <a:pt x="1906" y="1144"/>
                  </a:lnTo>
                  <a:lnTo>
                    <a:pt x="1912" y="1123"/>
                  </a:lnTo>
                  <a:lnTo>
                    <a:pt x="1916" y="1095"/>
                  </a:lnTo>
                  <a:lnTo>
                    <a:pt x="1918" y="1076"/>
                  </a:lnTo>
                  <a:lnTo>
                    <a:pt x="1918" y="1054"/>
                  </a:lnTo>
                  <a:lnTo>
                    <a:pt x="1918" y="1029"/>
                  </a:lnTo>
                  <a:lnTo>
                    <a:pt x="1920" y="1002"/>
                  </a:lnTo>
                  <a:lnTo>
                    <a:pt x="1924" y="976"/>
                  </a:lnTo>
                  <a:lnTo>
                    <a:pt x="1924" y="947"/>
                  </a:lnTo>
                  <a:lnTo>
                    <a:pt x="1918" y="910"/>
                  </a:lnTo>
                  <a:lnTo>
                    <a:pt x="1908" y="879"/>
                  </a:lnTo>
                  <a:lnTo>
                    <a:pt x="1904" y="865"/>
                  </a:lnTo>
                  <a:lnTo>
                    <a:pt x="1902" y="861"/>
                  </a:lnTo>
                  <a:lnTo>
                    <a:pt x="1901" y="851"/>
                  </a:lnTo>
                  <a:lnTo>
                    <a:pt x="1895" y="838"/>
                  </a:lnTo>
                  <a:lnTo>
                    <a:pt x="1889" y="822"/>
                  </a:lnTo>
                  <a:lnTo>
                    <a:pt x="1879" y="804"/>
                  </a:lnTo>
                  <a:lnTo>
                    <a:pt x="1869" y="791"/>
                  </a:lnTo>
                  <a:lnTo>
                    <a:pt x="1858" y="779"/>
                  </a:lnTo>
                  <a:lnTo>
                    <a:pt x="1846" y="773"/>
                  </a:lnTo>
                  <a:lnTo>
                    <a:pt x="1834" y="759"/>
                  </a:lnTo>
                  <a:lnTo>
                    <a:pt x="1842" y="738"/>
                  </a:lnTo>
                  <a:lnTo>
                    <a:pt x="1856" y="718"/>
                  </a:lnTo>
                  <a:lnTo>
                    <a:pt x="1863" y="711"/>
                  </a:lnTo>
                  <a:lnTo>
                    <a:pt x="1867" y="699"/>
                  </a:lnTo>
                  <a:lnTo>
                    <a:pt x="1873" y="670"/>
                  </a:lnTo>
                  <a:lnTo>
                    <a:pt x="1871" y="634"/>
                  </a:lnTo>
                  <a:lnTo>
                    <a:pt x="1852" y="605"/>
                  </a:lnTo>
                  <a:lnTo>
                    <a:pt x="1834" y="590"/>
                  </a:lnTo>
                  <a:lnTo>
                    <a:pt x="1838" y="580"/>
                  </a:lnTo>
                  <a:lnTo>
                    <a:pt x="1848" y="576"/>
                  </a:lnTo>
                  <a:lnTo>
                    <a:pt x="1854" y="574"/>
                  </a:lnTo>
                  <a:lnTo>
                    <a:pt x="1854" y="562"/>
                  </a:lnTo>
                  <a:lnTo>
                    <a:pt x="1854" y="527"/>
                  </a:lnTo>
                  <a:lnTo>
                    <a:pt x="1852" y="478"/>
                  </a:lnTo>
                  <a:lnTo>
                    <a:pt x="1848" y="418"/>
                  </a:lnTo>
                  <a:lnTo>
                    <a:pt x="1838" y="353"/>
                  </a:lnTo>
                  <a:lnTo>
                    <a:pt x="1822" y="289"/>
                  </a:lnTo>
                  <a:lnTo>
                    <a:pt x="1799" y="232"/>
                  </a:lnTo>
                  <a:lnTo>
                    <a:pt x="1768" y="187"/>
                  </a:lnTo>
                  <a:lnTo>
                    <a:pt x="1734" y="150"/>
                  </a:lnTo>
                  <a:lnTo>
                    <a:pt x="1709" y="117"/>
                  </a:lnTo>
                  <a:lnTo>
                    <a:pt x="1686" y="87"/>
                  </a:lnTo>
                  <a:lnTo>
                    <a:pt x="1662" y="60"/>
                  </a:lnTo>
                  <a:lnTo>
                    <a:pt x="1635" y="39"/>
                  </a:lnTo>
                  <a:lnTo>
                    <a:pt x="1598" y="19"/>
                  </a:lnTo>
                  <a:lnTo>
                    <a:pt x="1547" y="7"/>
                  </a:lnTo>
                  <a:lnTo>
                    <a:pt x="1481" y="0"/>
                  </a:lnTo>
                  <a:lnTo>
                    <a:pt x="1416" y="0"/>
                  </a:lnTo>
                  <a:lnTo>
                    <a:pt x="1359" y="5"/>
                  </a:lnTo>
                  <a:lnTo>
                    <a:pt x="1311" y="17"/>
                  </a:lnTo>
                  <a:lnTo>
                    <a:pt x="1268" y="33"/>
                  </a:lnTo>
                  <a:lnTo>
                    <a:pt x="1229" y="54"/>
                  </a:lnTo>
                  <a:lnTo>
                    <a:pt x="1197" y="78"/>
                  </a:lnTo>
                  <a:lnTo>
                    <a:pt x="1170" y="103"/>
                  </a:lnTo>
                  <a:lnTo>
                    <a:pt x="1146" y="130"/>
                  </a:lnTo>
                  <a:lnTo>
                    <a:pt x="1127" y="158"/>
                  </a:lnTo>
                  <a:lnTo>
                    <a:pt x="1111" y="185"/>
                  </a:lnTo>
                  <a:lnTo>
                    <a:pt x="1100" y="212"/>
                  </a:lnTo>
                  <a:lnTo>
                    <a:pt x="1090" y="236"/>
                  </a:lnTo>
                  <a:lnTo>
                    <a:pt x="1084" y="257"/>
                  </a:lnTo>
                  <a:lnTo>
                    <a:pt x="1078" y="273"/>
                  </a:lnTo>
                  <a:lnTo>
                    <a:pt x="1074" y="287"/>
                  </a:lnTo>
                  <a:lnTo>
                    <a:pt x="1070" y="293"/>
                  </a:lnTo>
                  <a:lnTo>
                    <a:pt x="1061" y="300"/>
                  </a:lnTo>
                  <a:lnTo>
                    <a:pt x="1043" y="308"/>
                  </a:lnTo>
                  <a:lnTo>
                    <a:pt x="1023" y="320"/>
                  </a:lnTo>
                  <a:lnTo>
                    <a:pt x="1002" y="330"/>
                  </a:lnTo>
                  <a:lnTo>
                    <a:pt x="980" y="339"/>
                  </a:lnTo>
                  <a:lnTo>
                    <a:pt x="961" y="349"/>
                  </a:lnTo>
                  <a:lnTo>
                    <a:pt x="947" y="357"/>
                  </a:lnTo>
                  <a:lnTo>
                    <a:pt x="941" y="365"/>
                  </a:lnTo>
                  <a:lnTo>
                    <a:pt x="939" y="379"/>
                  </a:lnTo>
                  <a:lnTo>
                    <a:pt x="937" y="396"/>
                  </a:lnTo>
                  <a:lnTo>
                    <a:pt x="937" y="412"/>
                  </a:lnTo>
                  <a:lnTo>
                    <a:pt x="943" y="421"/>
                  </a:lnTo>
                  <a:lnTo>
                    <a:pt x="951" y="425"/>
                  </a:lnTo>
                  <a:lnTo>
                    <a:pt x="969" y="431"/>
                  </a:lnTo>
                  <a:lnTo>
                    <a:pt x="990" y="441"/>
                  </a:lnTo>
                  <a:lnTo>
                    <a:pt x="1014" y="449"/>
                  </a:lnTo>
                  <a:lnTo>
                    <a:pt x="1039" y="459"/>
                  </a:lnTo>
                  <a:lnTo>
                    <a:pt x="1062" y="464"/>
                  </a:lnTo>
                  <a:lnTo>
                    <a:pt x="1082" y="470"/>
                  </a:lnTo>
                  <a:lnTo>
                    <a:pt x="1094" y="472"/>
                  </a:lnTo>
                  <a:lnTo>
                    <a:pt x="1098" y="476"/>
                  </a:lnTo>
                  <a:lnTo>
                    <a:pt x="1096" y="486"/>
                  </a:lnTo>
                  <a:lnTo>
                    <a:pt x="1090" y="502"/>
                  </a:lnTo>
                  <a:lnTo>
                    <a:pt x="1082" y="519"/>
                  </a:lnTo>
                  <a:lnTo>
                    <a:pt x="1074" y="539"/>
                  </a:lnTo>
                  <a:lnTo>
                    <a:pt x="1068" y="556"/>
                  </a:lnTo>
                  <a:lnTo>
                    <a:pt x="1066" y="572"/>
                  </a:lnTo>
                  <a:lnTo>
                    <a:pt x="1070" y="584"/>
                  </a:lnTo>
                  <a:lnTo>
                    <a:pt x="1084" y="603"/>
                  </a:lnTo>
                  <a:lnTo>
                    <a:pt x="1094" y="629"/>
                  </a:lnTo>
                  <a:lnTo>
                    <a:pt x="1098" y="648"/>
                  </a:lnTo>
                  <a:lnTo>
                    <a:pt x="1100" y="656"/>
                  </a:lnTo>
                  <a:lnTo>
                    <a:pt x="1096" y="666"/>
                  </a:lnTo>
                  <a:lnTo>
                    <a:pt x="1086" y="691"/>
                  </a:lnTo>
                  <a:lnTo>
                    <a:pt x="1078" y="722"/>
                  </a:lnTo>
                  <a:lnTo>
                    <a:pt x="1074" y="748"/>
                  </a:lnTo>
                  <a:lnTo>
                    <a:pt x="1078" y="773"/>
                  </a:lnTo>
                  <a:lnTo>
                    <a:pt x="1086" y="797"/>
                  </a:lnTo>
                  <a:lnTo>
                    <a:pt x="1098" y="816"/>
                  </a:lnTo>
                  <a:lnTo>
                    <a:pt x="1109" y="834"/>
                  </a:lnTo>
                  <a:lnTo>
                    <a:pt x="1121" y="849"/>
                  </a:lnTo>
                  <a:lnTo>
                    <a:pt x="1131" y="859"/>
                  </a:lnTo>
                  <a:lnTo>
                    <a:pt x="1139" y="867"/>
                  </a:lnTo>
                  <a:lnTo>
                    <a:pt x="1141" y="869"/>
                  </a:lnTo>
                  <a:lnTo>
                    <a:pt x="1191" y="961"/>
                  </a:lnTo>
                  <a:lnTo>
                    <a:pt x="1229" y="1023"/>
                  </a:lnTo>
                  <a:lnTo>
                    <a:pt x="1232" y="1025"/>
                  </a:lnTo>
                  <a:lnTo>
                    <a:pt x="1236" y="1029"/>
                  </a:lnTo>
                  <a:lnTo>
                    <a:pt x="1244" y="1033"/>
                  </a:lnTo>
                  <a:lnTo>
                    <a:pt x="1254" y="1037"/>
                  </a:lnTo>
                  <a:lnTo>
                    <a:pt x="1266" y="1041"/>
                  </a:lnTo>
                  <a:lnTo>
                    <a:pt x="1281" y="1045"/>
                  </a:lnTo>
                  <a:lnTo>
                    <a:pt x="1299" y="1047"/>
                  </a:lnTo>
                  <a:lnTo>
                    <a:pt x="1318" y="1049"/>
                  </a:lnTo>
                  <a:lnTo>
                    <a:pt x="1336" y="1047"/>
                  </a:lnTo>
                  <a:lnTo>
                    <a:pt x="1350" y="1045"/>
                  </a:lnTo>
                  <a:lnTo>
                    <a:pt x="1356" y="1045"/>
                  </a:lnTo>
                  <a:lnTo>
                    <a:pt x="1377" y="1095"/>
                  </a:lnTo>
                  <a:lnTo>
                    <a:pt x="1375" y="1099"/>
                  </a:lnTo>
                  <a:lnTo>
                    <a:pt x="1367" y="1111"/>
                  </a:lnTo>
                  <a:lnTo>
                    <a:pt x="1356" y="1123"/>
                  </a:lnTo>
                  <a:lnTo>
                    <a:pt x="1338" y="1133"/>
                  </a:lnTo>
                  <a:lnTo>
                    <a:pt x="1324" y="1138"/>
                  </a:lnTo>
                  <a:lnTo>
                    <a:pt x="1305" y="1148"/>
                  </a:lnTo>
                  <a:lnTo>
                    <a:pt x="1283" y="1162"/>
                  </a:lnTo>
                  <a:lnTo>
                    <a:pt x="1260" y="1179"/>
                  </a:lnTo>
                  <a:lnTo>
                    <a:pt x="1238" y="1195"/>
                  </a:lnTo>
                  <a:lnTo>
                    <a:pt x="1219" y="1213"/>
                  </a:lnTo>
                  <a:lnTo>
                    <a:pt x="1205" y="1228"/>
                  </a:lnTo>
                  <a:lnTo>
                    <a:pt x="1199" y="1240"/>
                  </a:lnTo>
                  <a:lnTo>
                    <a:pt x="1191" y="1263"/>
                  </a:lnTo>
                  <a:lnTo>
                    <a:pt x="1182" y="1287"/>
                  </a:lnTo>
                  <a:lnTo>
                    <a:pt x="1174" y="1303"/>
                  </a:lnTo>
                  <a:lnTo>
                    <a:pt x="1170" y="1310"/>
                  </a:lnTo>
                  <a:lnTo>
                    <a:pt x="1166" y="1312"/>
                  </a:lnTo>
                  <a:lnTo>
                    <a:pt x="1152" y="1318"/>
                  </a:lnTo>
                  <a:lnTo>
                    <a:pt x="1135" y="1326"/>
                  </a:lnTo>
                  <a:lnTo>
                    <a:pt x="1111" y="1338"/>
                  </a:lnTo>
                  <a:lnTo>
                    <a:pt x="1086" y="1351"/>
                  </a:lnTo>
                  <a:lnTo>
                    <a:pt x="1061" y="1369"/>
                  </a:lnTo>
                  <a:lnTo>
                    <a:pt x="1035" y="1389"/>
                  </a:lnTo>
                  <a:lnTo>
                    <a:pt x="1012" y="1408"/>
                  </a:lnTo>
                  <a:lnTo>
                    <a:pt x="1002" y="1414"/>
                  </a:lnTo>
                  <a:lnTo>
                    <a:pt x="975" y="1428"/>
                  </a:lnTo>
                  <a:lnTo>
                    <a:pt x="937" y="1445"/>
                  </a:lnTo>
                  <a:lnTo>
                    <a:pt x="894" y="1467"/>
                  </a:lnTo>
                  <a:lnTo>
                    <a:pt x="848" y="1492"/>
                  </a:lnTo>
                  <a:lnTo>
                    <a:pt x="805" y="1517"/>
                  </a:lnTo>
                  <a:lnTo>
                    <a:pt x="768" y="1541"/>
                  </a:lnTo>
                  <a:lnTo>
                    <a:pt x="740" y="1560"/>
                  </a:lnTo>
                  <a:lnTo>
                    <a:pt x="738" y="1551"/>
                  </a:lnTo>
                  <a:lnTo>
                    <a:pt x="723" y="1535"/>
                  </a:lnTo>
                  <a:lnTo>
                    <a:pt x="697" y="1516"/>
                  </a:lnTo>
                  <a:lnTo>
                    <a:pt x="666" y="1492"/>
                  </a:lnTo>
                  <a:lnTo>
                    <a:pt x="633" y="1473"/>
                  </a:lnTo>
                  <a:lnTo>
                    <a:pt x="601" y="1453"/>
                  </a:lnTo>
                  <a:lnTo>
                    <a:pt x="574" y="1439"/>
                  </a:lnTo>
                  <a:lnTo>
                    <a:pt x="555" y="1432"/>
                  </a:lnTo>
                  <a:lnTo>
                    <a:pt x="533" y="1424"/>
                  </a:lnTo>
                  <a:lnTo>
                    <a:pt x="519" y="1412"/>
                  </a:lnTo>
                  <a:lnTo>
                    <a:pt x="512" y="1404"/>
                  </a:lnTo>
                  <a:lnTo>
                    <a:pt x="510" y="1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88">
              <a:extLst>
                <a:ext uri="{FF2B5EF4-FFF2-40B4-BE49-F238E27FC236}">
                  <a16:creationId xmlns:a16="http://schemas.microsoft.com/office/drawing/2014/main" id="{8BA81194-3146-45C2-812C-33DEE3EE1B1D}"/>
                </a:ext>
              </a:extLst>
            </p:cNvPr>
            <p:cNvSpPr>
              <a:spLocks/>
            </p:cNvSpPr>
            <p:nvPr/>
          </p:nvSpPr>
          <p:spPr bwMode="auto">
            <a:xfrm>
              <a:off x="2728" y="3220"/>
              <a:ext cx="385" cy="278"/>
            </a:xfrm>
            <a:custGeom>
              <a:avLst/>
              <a:gdLst>
                <a:gd name="T0" fmla="*/ 248 w 385"/>
                <a:gd name="T1" fmla="*/ 278 h 278"/>
                <a:gd name="T2" fmla="*/ 246 w 385"/>
                <a:gd name="T3" fmla="*/ 278 h 278"/>
                <a:gd name="T4" fmla="*/ 238 w 385"/>
                <a:gd name="T5" fmla="*/ 276 h 278"/>
                <a:gd name="T6" fmla="*/ 227 w 385"/>
                <a:gd name="T7" fmla="*/ 272 h 278"/>
                <a:gd name="T8" fmla="*/ 215 w 385"/>
                <a:gd name="T9" fmla="*/ 268 h 278"/>
                <a:gd name="T10" fmla="*/ 201 w 385"/>
                <a:gd name="T11" fmla="*/ 262 h 278"/>
                <a:gd name="T12" fmla="*/ 189 w 385"/>
                <a:gd name="T13" fmla="*/ 256 h 278"/>
                <a:gd name="T14" fmla="*/ 180 w 385"/>
                <a:gd name="T15" fmla="*/ 250 h 278"/>
                <a:gd name="T16" fmla="*/ 174 w 385"/>
                <a:gd name="T17" fmla="*/ 243 h 278"/>
                <a:gd name="T18" fmla="*/ 164 w 385"/>
                <a:gd name="T19" fmla="*/ 225 h 278"/>
                <a:gd name="T20" fmla="*/ 150 w 385"/>
                <a:gd name="T21" fmla="*/ 207 h 278"/>
                <a:gd name="T22" fmla="*/ 133 w 385"/>
                <a:gd name="T23" fmla="*/ 192 h 278"/>
                <a:gd name="T24" fmla="*/ 119 w 385"/>
                <a:gd name="T25" fmla="*/ 184 h 278"/>
                <a:gd name="T26" fmla="*/ 111 w 385"/>
                <a:gd name="T27" fmla="*/ 182 h 278"/>
                <a:gd name="T28" fmla="*/ 100 w 385"/>
                <a:gd name="T29" fmla="*/ 178 h 278"/>
                <a:gd name="T30" fmla="*/ 84 w 385"/>
                <a:gd name="T31" fmla="*/ 170 h 278"/>
                <a:gd name="T32" fmla="*/ 66 w 385"/>
                <a:gd name="T33" fmla="*/ 164 h 278"/>
                <a:gd name="T34" fmla="*/ 49 w 385"/>
                <a:gd name="T35" fmla="*/ 157 h 278"/>
                <a:gd name="T36" fmla="*/ 33 w 385"/>
                <a:gd name="T37" fmla="*/ 149 h 278"/>
                <a:gd name="T38" fmla="*/ 19 w 385"/>
                <a:gd name="T39" fmla="*/ 143 h 278"/>
                <a:gd name="T40" fmla="*/ 10 w 385"/>
                <a:gd name="T41" fmla="*/ 139 h 278"/>
                <a:gd name="T42" fmla="*/ 2 w 385"/>
                <a:gd name="T43" fmla="*/ 129 h 278"/>
                <a:gd name="T44" fmla="*/ 0 w 385"/>
                <a:gd name="T45" fmla="*/ 114 h 278"/>
                <a:gd name="T46" fmla="*/ 10 w 385"/>
                <a:gd name="T47" fmla="*/ 100 h 278"/>
                <a:gd name="T48" fmla="*/ 31 w 385"/>
                <a:gd name="T49" fmla="*/ 90 h 278"/>
                <a:gd name="T50" fmla="*/ 45 w 385"/>
                <a:gd name="T51" fmla="*/ 86 h 278"/>
                <a:gd name="T52" fmla="*/ 57 w 385"/>
                <a:gd name="T53" fmla="*/ 84 h 278"/>
                <a:gd name="T54" fmla="*/ 70 w 385"/>
                <a:gd name="T55" fmla="*/ 82 h 278"/>
                <a:gd name="T56" fmla="*/ 80 w 385"/>
                <a:gd name="T57" fmla="*/ 82 h 278"/>
                <a:gd name="T58" fmla="*/ 92 w 385"/>
                <a:gd name="T59" fmla="*/ 82 h 278"/>
                <a:gd name="T60" fmla="*/ 101 w 385"/>
                <a:gd name="T61" fmla="*/ 84 h 278"/>
                <a:gd name="T62" fmla="*/ 109 w 385"/>
                <a:gd name="T63" fmla="*/ 86 h 278"/>
                <a:gd name="T64" fmla="*/ 117 w 385"/>
                <a:gd name="T65" fmla="*/ 86 h 278"/>
                <a:gd name="T66" fmla="*/ 127 w 385"/>
                <a:gd name="T67" fmla="*/ 88 h 278"/>
                <a:gd name="T68" fmla="*/ 133 w 385"/>
                <a:gd name="T69" fmla="*/ 86 h 278"/>
                <a:gd name="T70" fmla="*/ 137 w 385"/>
                <a:gd name="T71" fmla="*/ 84 h 278"/>
                <a:gd name="T72" fmla="*/ 137 w 385"/>
                <a:gd name="T73" fmla="*/ 84 h 278"/>
                <a:gd name="T74" fmla="*/ 127 w 385"/>
                <a:gd name="T75" fmla="*/ 0 h 278"/>
                <a:gd name="T76" fmla="*/ 133 w 385"/>
                <a:gd name="T77" fmla="*/ 2 h 278"/>
                <a:gd name="T78" fmla="*/ 148 w 385"/>
                <a:gd name="T79" fmla="*/ 4 h 278"/>
                <a:gd name="T80" fmla="*/ 164 w 385"/>
                <a:gd name="T81" fmla="*/ 10 h 278"/>
                <a:gd name="T82" fmla="*/ 176 w 385"/>
                <a:gd name="T83" fmla="*/ 16 h 278"/>
                <a:gd name="T84" fmla="*/ 187 w 385"/>
                <a:gd name="T85" fmla="*/ 26 h 278"/>
                <a:gd name="T86" fmla="*/ 211 w 385"/>
                <a:gd name="T87" fmla="*/ 47 h 278"/>
                <a:gd name="T88" fmla="*/ 242 w 385"/>
                <a:gd name="T89" fmla="*/ 76 h 278"/>
                <a:gd name="T90" fmla="*/ 277 w 385"/>
                <a:gd name="T91" fmla="*/ 110 h 278"/>
                <a:gd name="T92" fmla="*/ 314 w 385"/>
                <a:gd name="T93" fmla="*/ 143 h 278"/>
                <a:gd name="T94" fmla="*/ 346 w 385"/>
                <a:gd name="T95" fmla="*/ 172 h 278"/>
                <a:gd name="T96" fmla="*/ 371 w 385"/>
                <a:gd name="T97" fmla="*/ 196 h 278"/>
                <a:gd name="T98" fmla="*/ 383 w 385"/>
                <a:gd name="T99" fmla="*/ 207 h 278"/>
                <a:gd name="T100" fmla="*/ 385 w 385"/>
                <a:gd name="T101" fmla="*/ 211 h 278"/>
                <a:gd name="T102" fmla="*/ 377 w 385"/>
                <a:gd name="T103" fmla="*/ 215 h 278"/>
                <a:gd name="T104" fmla="*/ 363 w 385"/>
                <a:gd name="T105" fmla="*/ 223 h 278"/>
                <a:gd name="T106" fmla="*/ 344 w 385"/>
                <a:gd name="T107" fmla="*/ 231 h 278"/>
                <a:gd name="T108" fmla="*/ 320 w 385"/>
                <a:gd name="T109" fmla="*/ 239 h 278"/>
                <a:gd name="T110" fmla="*/ 297 w 385"/>
                <a:gd name="T111" fmla="*/ 250 h 278"/>
                <a:gd name="T112" fmla="*/ 271 w 385"/>
                <a:gd name="T113" fmla="*/ 264 h 278"/>
                <a:gd name="T114" fmla="*/ 248 w 385"/>
                <a:gd name="T115" fmla="*/ 278 h 2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5" h="278">
                  <a:moveTo>
                    <a:pt x="248" y="278"/>
                  </a:moveTo>
                  <a:lnTo>
                    <a:pt x="246" y="278"/>
                  </a:lnTo>
                  <a:lnTo>
                    <a:pt x="238" y="276"/>
                  </a:lnTo>
                  <a:lnTo>
                    <a:pt x="227" y="272"/>
                  </a:lnTo>
                  <a:lnTo>
                    <a:pt x="215" y="268"/>
                  </a:lnTo>
                  <a:lnTo>
                    <a:pt x="201" y="262"/>
                  </a:lnTo>
                  <a:lnTo>
                    <a:pt x="189" y="256"/>
                  </a:lnTo>
                  <a:lnTo>
                    <a:pt x="180" y="250"/>
                  </a:lnTo>
                  <a:lnTo>
                    <a:pt x="174" y="243"/>
                  </a:lnTo>
                  <a:lnTo>
                    <a:pt x="164" y="225"/>
                  </a:lnTo>
                  <a:lnTo>
                    <a:pt x="150" y="207"/>
                  </a:lnTo>
                  <a:lnTo>
                    <a:pt x="133" y="192"/>
                  </a:lnTo>
                  <a:lnTo>
                    <a:pt x="119" y="184"/>
                  </a:lnTo>
                  <a:lnTo>
                    <a:pt x="111" y="182"/>
                  </a:lnTo>
                  <a:lnTo>
                    <a:pt x="100" y="178"/>
                  </a:lnTo>
                  <a:lnTo>
                    <a:pt x="84" y="170"/>
                  </a:lnTo>
                  <a:lnTo>
                    <a:pt x="66" y="164"/>
                  </a:lnTo>
                  <a:lnTo>
                    <a:pt x="49" y="157"/>
                  </a:lnTo>
                  <a:lnTo>
                    <a:pt x="33" y="149"/>
                  </a:lnTo>
                  <a:lnTo>
                    <a:pt x="19" y="143"/>
                  </a:lnTo>
                  <a:lnTo>
                    <a:pt x="10" y="139"/>
                  </a:lnTo>
                  <a:lnTo>
                    <a:pt x="2" y="129"/>
                  </a:lnTo>
                  <a:lnTo>
                    <a:pt x="0" y="114"/>
                  </a:lnTo>
                  <a:lnTo>
                    <a:pt x="10" y="100"/>
                  </a:lnTo>
                  <a:lnTo>
                    <a:pt x="31" y="90"/>
                  </a:lnTo>
                  <a:lnTo>
                    <a:pt x="45" y="86"/>
                  </a:lnTo>
                  <a:lnTo>
                    <a:pt x="57" y="84"/>
                  </a:lnTo>
                  <a:lnTo>
                    <a:pt x="70" y="82"/>
                  </a:lnTo>
                  <a:lnTo>
                    <a:pt x="80" y="82"/>
                  </a:lnTo>
                  <a:lnTo>
                    <a:pt x="92" y="82"/>
                  </a:lnTo>
                  <a:lnTo>
                    <a:pt x="101" y="84"/>
                  </a:lnTo>
                  <a:lnTo>
                    <a:pt x="109" y="86"/>
                  </a:lnTo>
                  <a:lnTo>
                    <a:pt x="117" y="86"/>
                  </a:lnTo>
                  <a:lnTo>
                    <a:pt x="127" y="88"/>
                  </a:lnTo>
                  <a:lnTo>
                    <a:pt x="133" y="86"/>
                  </a:lnTo>
                  <a:lnTo>
                    <a:pt x="137" y="84"/>
                  </a:lnTo>
                  <a:lnTo>
                    <a:pt x="127" y="0"/>
                  </a:lnTo>
                  <a:lnTo>
                    <a:pt x="133" y="2"/>
                  </a:lnTo>
                  <a:lnTo>
                    <a:pt x="148" y="4"/>
                  </a:lnTo>
                  <a:lnTo>
                    <a:pt x="164" y="10"/>
                  </a:lnTo>
                  <a:lnTo>
                    <a:pt x="176" y="16"/>
                  </a:lnTo>
                  <a:lnTo>
                    <a:pt x="187" y="26"/>
                  </a:lnTo>
                  <a:lnTo>
                    <a:pt x="211" y="47"/>
                  </a:lnTo>
                  <a:lnTo>
                    <a:pt x="242" y="76"/>
                  </a:lnTo>
                  <a:lnTo>
                    <a:pt x="277" y="110"/>
                  </a:lnTo>
                  <a:lnTo>
                    <a:pt x="314" y="143"/>
                  </a:lnTo>
                  <a:lnTo>
                    <a:pt x="346" y="172"/>
                  </a:lnTo>
                  <a:lnTo>
                    <a:pt x="371" y="196"/>
                  </a:lnTo>
                  <a:lnTo>
                    <a:pt x="383" y="207"/>
                  </a:lnTo>
                  <a:lnTo>
                    <a:pt x="385" y="211"/>
                  </a:lnTo>
                  <a:lnTo>
                    <a:pt x="377" y="215"/>
                  </a:lnTo>
                  <a:lnTo>
                    <a:pt x="363" y="223"/>
                  </a:lnTo>
                  <a:lnTo>
                    <a:pt x="344" y="231"/>
                  </a:lnTo>
                  <a:lnTo>
                    <a:pt x="320" y="239"/>
                  </a:lnTo>
                  <a:lnTo>
                    <a:pt x="297" y="250"/>
                  </a:lnTo>
                  <a:lnTo>
                    <a:pt x="271" y="264"/>
                  </a:lnTo>
                  <a:lnTo>
                    <a:pt x="248"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89">
              <a:extLst>
                <a:ext uri="{FF2B5EF4-FFF2-40B4-BE49-F238E27FC236}">
                  <a16:creationId xmlns:a16="http://schemas.microsoft.com/office/drawing/2014/main" id="{7D77310A-582B-4ADC-8AAD-E9CF22EC456A}"/>
                </a:ext>
              </a:extLst>
            </p:cNvPr>
            <p:cNvSpPr>
              <a:spLocks/>
            </p:cNvSpPr>
            <p:nvPr/>
          </p:nvSpPr>
          <p:spPr bwMode="auto">
            <a:xfrm>
              <a:off x="2738" y="3238"/>
              <a:ext cx="345" cy="238"/>
            </a:xfrm>
            <a:custGeom>
              <a:avLst/>
              <a:gdLst>
                <a:gd name="T0" fmla="*/ 258 w 345"/>
                <a:gd name="T1" fmla="*/ 238 h 238"/>
                <a:gd name="T2" fmla="*/ 254 w 345"/>
                <a:gd name="T3" fmla="*/ 238 h 238"/>
                <a:gd name="T4" fmla="*/ 246 w 345"/>
                <a:gd name="T5" fmla="*/ 234 h 238"/>
                <a:gd name="T6" fmla="*/ 232 w 345"/>
                <a:gd name="T7" fmla="*/ 232 h 238"/>
                <a:gd name="T8" fmla="*/ 218 w 345"/>
                <a:gd name="T9" fmla="*/ 226 h 238"/>
                <a:gd name="T10" fmla="*/ 203 w 345"/>
                <a:gd name="T11" fmla="*/ 221 h 238"/>
                <a:gd name="T12" fmla="*/ 189 w 345"/>
                <a:gd name="T13" fmla="*/ 215 h 238"/>
                <a:gd name="T14" fmla="*/ 179 w 345"/>
                <a:gd name="T15" fmla="*/ 209 h 238"/>
                <a:gd name="T16" fmla="*/ 174 w 345"/>
                <a:gd name="T17" fmla="*/ 201 h 238"/>
                <a:gd name="T18" fmla="*/ 168 w 345"/>
                <a:gd name="T19" fmla="*/ 185 h 238"/>
                <a:gd name="T20" fmla="*/ 158 w 345"/>
                <a:gd name="T21" fmla="*/ 168 h 238"/>
                <a:gd name="T22" fmla="*/ 146 w 345"/>
                <a:gd name="T23" fmla="*/ 154 h 238"/>
                <a:gd name="T24" fmla="*/ 134 w 345"/>
                <a:gd name="T25" fmla="*/ 146 h 238"/>
                <a:gd name="T26" fmla="*/ 127 w 345"/>
                <a:gd name="T27" fmla="*/ 144 h 238"/>
                <a:gd name="T28" fmla="*/ 113 w 345"/>
                <a:gd name="T29" fmla="*/ 141 h 238"/>
                <a:gd name="T30" fmla="*/ 95 w 345"/>
                <a:gd name="T31" fmla="*/ 137 h 238"/>
                <a:gd name="T32" fmla="*/ 76 w 345"/>
                <a:gd name="T33" fmla="*/ 131 h 238"/>
                <a:gd name="T34" fmla="*/ 56 w 345"/>
                <a:gd name="T35" fmla="*/ 127 h 238"/>
                <a:gd name="T36" fmla="*/ 37 w 345"/>
                <a:gd name="T37" fmla="*/ 121 h 238"/>
                <a:gd name="T38" fmla="*/ 23 w 345"/>
                <a:gd name="T39" fmla="*/ 115 h 238"/>
                <a:gd name="T40" fmla="*/ 13 w 345"/>
                <a:gd name="T41" fmla="*/ 111 h 238"/>
                <a:gd name="T42" fmla="*/ 4 w 345"/>
                <a:gd name="T43" fmla="*/ 103 h 238"/>
                <a:gd name="T44" fmla="*/ 0 w 345"/>
                <a:gd name="T45" fmla="*/ 98 h 238"/>
                <a:gd name="T46" fmla="*/ 4 w 345"/>
                <a:gd name="T47" fmla="*/ 90 h 238"/>
                <a:gd name="T48" fmla="*/ 21 w 345"/>
                <a:gd name="T49" fmla="*/ 82 h 238"/>
                <a:gd name="T50" fmla="*/ 35 w 345"/>
                <a:gd name="T51" fmla="*/ 78 h 238"/>
                <a:gd name="T52" fmla="*/ 49 w 345"/>
                <a:gd name="T53" fmla="*/ 76 h 238"/>
                <a:gd name="T54" fmla="*/ 62 w 345"/>
                <a:gd name="T55" fmla="*/ 76 h 238"/>
                <a:gd name="T56" fmla="*/ 76 w 345"/>
                <a:gd name="T57" fmla="*/ 76 h 238"/>
                <a:gd name="T58" fmla="*/ 88 w 345"/>
                <a:gd name="T59" fmla="*/ 76 h 238"/>
                <a:gd name="T60" fmla="*/ 99 w 345"/>
                <a:gd name="T61" fmla="*/ 76 h 238"/>
                <a:gd name="T62" fmla="*/ 109 w 345"/>
                <a:gd name="T63" fmla="*/ 78 h 238"/>
                <a:gd name="T64" fmla="*/ 117 w 345"/>
                <a:gd name="T65" fmla="*/ 78 h 238"/>
                <a:gd name="T66" fmla="*/ 127 w 345"/>
                <a:gd name="T67" fmla="*/ 76 h 238"/>
                <a:gd name="T68" fmla="*/ 133 w 345"/>
                <a:gd name="T69" fmla="*/ 72 h 238"/>
                <a:gd name="T70" fmla="*/ 136 w 345"/>
                <a:gd name="T71" fmla="*/ 68 h 238"/>
                <a:gd name="T72" fmla="*/ 136 w 345"/>
                <a:gd name="T73" fmla="*/ 66 h 238"/>
                <a:gd name="T74" fmla="*/ 125 w 345"/>
                <a:gd name="T75" fmla="*/ 0 h 238"/>
                <a:gd name="T76" fmla="*/ 131 w 345"/>
                <a:gd name="T77" fmla="*/ 2 h 238"/>
                <a:gd name="T78" fmla="*/ 142 w 345"/>
                <a:gd name="T79" fmla="*/ 4 h 238"/>
                <a:gd name="T80" fmla="*/ 156 w 345"/>
                <a:gd name="T81" fmla="*/ 10 h 238"/>
                <a:gd name="T82" fmla="*/ 166 w 345"/>
                <a:gd name="T83" fmla="*/ 16 h 238"/>
                <a:gd name="T84" fmla="*/ 175 w 345"/>
                <a:gd name="T85" fmla="*/ 25 h 238"/>
                <a:gd name="T86" fmla="*/ 195 w 345"/>
                <a:gd name="T87" fmla="*/ 45 h 238"/>
                <a:gd name="T88" fmla="*/ 222 w 345"/>
                <a:gd name="T89" fmla="*/ 70 h 238"/>
                <a:gd name="T90" fmla="*/ 252 w 345"/>
                <a:gd name="T91" fmla="*/ 100 h 238"/>
                <a:gd name="T92" fmla="*/ 283 w 345"/>
                <a:gd name="T93" fmla="*/ 131 h 238"/>
                <a:gd name="T94" fmla="*/ 310 w 345"/>
                <a:gd name="T95" fmla="*/ 158 h 238"/>
                <a:gd name="T96" fmla="*/ 332 w 345"/>
                <a:gd name="T97" fmla="*/ 178 h 238"/>
                <a:gd name="T98" fmla="*/ 343 w 345"/>
                <a:gd name="T99" fmla="*/ 189 h 238"/>
                <a:gd name="T100" fmla="*/ 345 w 345"/>
                <a:gd name="T101" fmla="*/ 191 h 238"/>
                <a:gd name="T102" fmla="*/ 343 w 345"/>
                <a:gd name="T103" fmla="*/ 195 h 238"/>
                <a:gd name="T104" fmla="*/ 336 w 345"/>
                <a:gd name="T105" fmla="*/ 197 h 238"/>
                <a:gd name="T106" fmla="*/ 326 w 345"/>
                <a:gd name="T107" fmla="*/ 201 h 238"/>
                <a:gd name="T108" fmla="*/ 312 w 345"/>
                <a:gd name="T109" fmla="*/ 207 h 238"/>
                <a:gd name="T110" fmla="*/ 297 w 345"/>
                <a:gd name="T111" fmla="*/ 215 h 238"/>
                <a:gd name="T112" fmla="*/ 277 w 345"/>
                <a:gd name="T113" fmla="*/ 225 h 238"/>
                <a:gd name="T114" fmla="*/ 258 w 345"/>
                <a:gd name="T115" fmla="*/ 238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 h="238">
                  <a:moveTo>
                    <a:pt x="258" y="238"/>
                  </a:moveTo>
                  <a:lnTo>
                    <a:pt x="254" y="238"/>
                  </a:lnTo>
                  <a:lnTo>
                    <a:pt x="246" y="234"/>
                  </a:lnTo>
                  <a:lnTo>
                    <a:pt x="232" y="232"/>
                  </a:lnTo>
                  <a:lnTo>
                    <a:pt x="218" y="226"/>
                  </a:lnTo>
                  <a:lnTo>
                    <a:pt x="203" y="221"/>
                  </a:lnTo>
                  <a:lnTo>
                    <a:pt x="189" y="215"/>
                  </a:lnTo>
                  <a:lnTo>
                    <a:pt x="179" y="209"/>
                  </a:lnTo>
                  <a:lnTo>
                    <a:pt x="174" y="201"/>
                  </a:lnTo>
                  <a:lnTo>
                    <a:pt x="168" y="185"/>
                  </a:lnTo>
                  <a:lnTo>
                    <a:pt x="158" y="168"/>
                  </a:lnTo>
                  <a:lnTo>
                    <a:pt x="146" y="154"/>
                  </a:lnTo>
                  <a:lnTo>
                    <a:pt x="134" y="146"/>
                  </a:lnTo>
                  <a:lnTo>
                    <a:pt x="127" y="144"/>
                  </a:lnTo>
                  <a:lnTo>
                    <a:pt x="113" y="141"/>
                  </a:lnTo>
                  <a:lnTo>
                    <a:pt x="95" y="137"/>
                  </a:lnTo>
                  <a:lnTo>
                    <a:pt x="76" y="131"/>
                  </a:lnTo>
                  <a:lnTo>
                    <a:pt x="56" y="127"/>
                  </a:lnTo>
                  <a:lnTo>
                    <a:pt x="37" y="121"/>
                  </a:lnTo>
                  <a:lnTo>
                    <a:pt x="23" y="115"/>
                  </a:lnTo>
                  <a:lnTo>
                    <a:pt x="13" y="111"/>
                  </a:lnTo>
                  <a:lnTo>
                    <a:pt x="4" y="103"/>
                  </a:lnTo>
                  <a:lnTo>
                    <a:pt x="0" y="98"/>
                  </a:lnTo>
                  <a:lnTo>
                    <a:pt x="4" y="90"/>
                  </a:lnTo>
                  <a:lnTo>
                    <a:pt x="21" y="82"/>
                  </a:lnTo>
                  <a:lnTo>
                    <a:pt x="35" y="78"/>
                  </a:lnTo>
                  <a:lnTo>
                    <a:pt x="49" y="76"/>
                  </a:lnTo>
                  <a:lnTo>
                    <a:pt x="62" y="76"/>
                  </a:lnTo>
                  <a:lnTo>
                    <a:pt x="76" y="76"/>
                  </a:lnTo>
                  <a:lnTo>
                    <a:pt x="88" y="76"/>
                  </a:lnTo>
                  <a:lnTo>
                    <a:pt x="99" y="76"/>
                  </a:lnTo>
                  <a:lnTo>
                    <a:pt x="109" y="78"/>
                  </a:lnTo>
                  <a:lnTo>
                    <a:pt x="117" y="78"/>
                  </a:lnTo>
                  <a:lnTo>
                    <a:pt x="127" y="76"/>
                  </a:lnTo>
                  <a:lnTo>
                    <a:pt x="133" y="72"/>
                  </a:lnTo>
                  <a:lnTo>
                    <a:pt x="136" y="68"/>
                  </a:lnTo>
                  <a:lnTo>
                    <a:pt x="136" y="66"/>
                  </a:lnTo>
                  <a:lnTo>
                    <a:pt x="125" y="0"/>
                  </a:lnTo>
                  <a:lnTo>
                    <a:pt x="131" y="2"/>
                  </a:lnTo>
                  <a:lnTo>
                    <a:pt x="142" y="4"/>
                  </a:lnTo>
                  <a:lnTo>
                    <a:pt x="156" y="10"/>
                  </a:lnTo>
                  <a:lnTo>
                    <a:pt x="166" y="16"/>
                  </a:lnTo>
                  <a:lnTo>
                    <a:pt x="175" y="25"/>
                  </a:lnTo>
                  <a:lnTo>
                    <a:pt x="195" y="45"/>
                  </a:lnTo>
                  <a:lnTo>
                    <a:pt x="222" y="70"/>
                  </a:lnTo>
                  <a:lnTo>
                    <a:pt x="252" y="100"/>
                  </a:lnTo>
                  <a:lnTo>
                    <a:pt x="283" y="131"/>
                  </a:lnTo>
                  <a:lnTo>
                    <a:pt x="310" y="158"/>
                  </a:lnTo>
                  <a:lnTo>
                    <a:pt x="332" y="178"/>
                  </a:lnTo>
                  <a:lnTo>
                    <a:pt x="343" y="189"/>
                  </a:lnTo>
                  <a:lnTo>
                    <a:pt x="345" y="191"/>
                  </a:lnTo>
                  <a:lnTo>
                    <a:pt x="343" y="195"/>
                  </a:lnTo>
                  <a:lnTo>
                    <a:pt x="336" y="197"/>
                  </a:lnTo>
                  <a:lnTo>
                    <a:pt x="326" y="201"/>
                  </a:lnTo>
                  <a:lnTo>
                    <a:pt x="312" y="207"/>
                  </a:lnTo>
                  <a:lnTo>
                    <a:pt x="297" y="215"/>
                  </a:lnTo>
                  <a:lnTo>
                    <a:pt x="277" y="225"/>
                  </a:lnTo>
                  <a:lnTo>
                    <a:pt x="258" y="23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90">
              <a:extLst>
                <a:ext uri="{FF2B5EF4-FFF2-40B4-BE49-F238E27FC236}">
                  <a16:creationId xmlns:a16="http://schemas.microsoft.com/office/drawing/2014/main" id="{0C4BE88B-6624-45E5-AEA3-B8BC5423C395}"/>
                </a:ext>
              </a:extLst>
            </p:cNvPr>
            <p:cNvSpPr>
              <a:spLocks/>
            </p:cNvSpPr>
            <p:nvPr/>
          </p:nvSpPr>
          <p:spPr bwMode="auto">
            <a:xfrm>
              <a:off x="2898" y="2134"/>
              <a:ext cx="867" cy="543"/>
            </a:xfrm>
            <a:custGeom>
              <a:avLst/>
              <a:gdLst>
                <a:gd name="T0" fmla="*/ 867 w 867"/>
                <a:gd name="T1" fmla="*/ 531 h 543"/>
                <a:gd name="T2" fmla="*/ 865 w 867"/>
                <a:gd name="T3" fmla="*/ 451 h 543"/>
                <a:gd name="T4" fmla="*/ 852 w 867"/>
                <a:gd name="T5" fmla="*/ 334 h 543"/>
                <a:gd name="T6" fmla="*/ 814 w 867"/>
                <a:gd name="T7" fmla="*/ 221 h 543"/>
                <a:gd name="T8" fmla="*/ 752 w 867"/>
                <a:gd name="T9" fmla="*/ 145 h 543"/>
                <a:gd name="T10" fmla="*/ 707 w 867"/>
                <a:gd name="T11" fmla="*/ 92 h 543"/>
                <a:gd name="T12" fmla="*/ 658 w 867"/>
                <a:gd name="T13" fmla="*/ 53 h 543"/>
                <a:gd name="T14" fmla="*/ 578 w 867"/>
                <a:gd name="T15" fmla="*/ 20 h 543"/>
                <a:gd name="T16" fmla="*/ 480 w 867"/>
                <a:gd name="T17" fmla="*/ 0 h 543"/>
                <a:gd name="T18" fmla="*/ 410 w 867"/>
                <a:gd name="T19" fmla="*/ 16 h 543"/>
                <a:gd name="T20" fmla="*/ 344 w 867"/>
                <a:gd name="T21" fmla="*/ 53 h 543"/>
                <a:gd name="T22" fmla="*/ 281 w 867"/>
                <a:gd name="T23" fmla="*/ 104 h 543"/>
                <a:gd name="T24" fmla="*/ 226 w 867"/>
                <a:gd name="T25" fmla="*/ 162 h 543"/>
                <a:gd name="T26" fmla="*/ 182 w 867"/>
                <a:gd name="T27" fmla="*/ 217 h 543"/>
                <a:gd name="T28" fmla="*/ 148 w 867"/>
                <a:gd name="T29" fmla="*/ 262 h 543"/>
                <a:gd name="T30" fmla="*/ 131 w 867"/>
                <a:gd name="T31" fmla="*/ 287 h 543"/>
                <a:gd name="T32" fmla="*/ 19 w 867"/>
                <a:gd name="T33" fmla="*/ 356 h 543"/>
                <a:gd name="T34" fmla="*/ 8 w 867"/>
                <a:gd name="T35" fmla="*/ 385 h 543"/>
                <a:gd name="T36" fmla="*/ 57 w 867"/>
                <a:gd name="T37" fmla="*/ 399 h 543"/>
                <a:gd name="T38" fmla="*/ 127 w 867"/>
                <a:gd name="T39" fmla="*/ 418 h 543"/>
                <a:gd name="T40" fmla="*/ 183 w 867"/>
                <a:gd name="T41" fmla="*/ 432 h 543"/>
                <a:gd name="T42" fmla="*/ 207 w 867"/>
                <a:gd name="T43" fmla="*/ 436 h 543"/>
                <a:gd name="T44" fmla="*/ 264 w 867"/>
                <a:gd name="T45" fmla="*/ 446 h 543"/>
                <a:gd name="T46" fmla="*/ 344 w 867"/>
                <a:gd name="T47" fmla="*/ 461 h 543"/>
                <a:gd name="T48" fmla="*/ 414 w 867"/>
                <a:gd name="T49" fmla="*/ 473 h 543"/>
                <a:gd name="T50" fmla="*/ 469 w 867"/>
                <a:gd name="T51" fmla="*/ 479 h 543"/>
                <a:gd name="T52" fmla="*/ 525 w 867"/>
                <a:gd name="T53" fmla="*/ 479 h 543"/>
                <a:gd name="T54" fmla="*/ 576 w 867"/>
                <a:gd name="T55" fmla="*/ 479 h 543"/>
                <a:gd name="T56" fmla="*/ 615 w 867"/>
                <a:gd name="T57" fmla="*/ 477 h 543"/>
                <a:gd name="T58" fmla="*/ 646 w 867"/>
                <a:gd name="T59" fmla="*/ 479 h 543"/>
                <a:gd name="T60" fmla="*/ 691 w 867"/>
                <a:gd name="T61" fmla="*/ 488 h 543"/>
                <a:gd name="T62" fmla="*/ 748 w 867"/>
                <a:gd name="T63" fmla="*/ 508 h 543"/>
                <a:gd name="T64" fmla="*/ 807 w 867"/>
                <a:gd name="T65" fmla="*/ 530 h 543"/>
                <a:gd name="T66" fmla="*/ 842 w 867"/>
                <a:gd name="T67" fmla="*/ 539 h 543"/>
                <a:gd name="T68" fmla="*/ 863 w 867"/>
                <a:gd name="T69" fmla="*/ 543 h 5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7" h="543">
                  <a:moveTo>
                    <a:pt x="867" y="543"/>
                  </a:moveTo>
                  <a:lnTo>
                    <a:pt x="867" y="531"/>
                  </a:lnTo>
                  <a:lnTo>
                    <a:pt x="867" y="500"/>
                  </a:lnTo>
                  <a:lnTo>
                    <a:pt x="865" y="451"/>
                  </a:lnTo>
                  <a:lnTo>
                    <a:pt x="861" y="395"/>
                  </a:lnTo>
                  <a:lnTo>
                    <a:pt x="852" y="334"/>
                  </a:lnTo>
                  <a:lnTo>
                    <a:pt x="836" y="274"/>
                  </a:lnTo>
                  <a:lnTo>
                    <a:pt x="814" y="221"/>
                  </a:lnTo>
                  <a:lnTo>
                    <a:pt x="783" y="178"/>
                  </a:lnTo>
                  <a:lnTo>
                    <a:pt x="752" y="145"/>
                  </a:lnTo>
                  <a:lnTo>
                    <a:pt x="729" y="117"/>
                  </a:lnTo>
                  <a:lnTo>
                    <a:pt x="707" y="92"/>
                  </a:lnTo>
                  <a:lnTo>
                    <a:pt x="686" y="70"/>
                  </a:lnTo>
                  <a:lnTo>
                    <a:pt x="658" y="53"/>
                  </a:lnTo>
                  <a:lnTo>
                    <a:pt x="625" y="35"/>
                  </a:lnTo>
                  <a:lnTo>
                    <a:pt x="578" y="20"/>
                  </a:lnTo>
                  <a:lnTo>
                    <a:pt x="516" y="4"/>
                  </a:lnTo>
                  <a:lnTo>
                    <a:pt x="480" y="0"/>
                  </a:lnTo>
                  <a:lnTo>
                    <a:pt x="445" y="6"/>
                  </a:lnTo>
                  <a:lnTo>
                    <a:pt x="410" y="16"/>
                  </a:lnTo>
                  <a:lnTo>
                    <a:pt x="377" y="33"/>
                  </a:lnTo>
                  <a:lnTo>
                    <a:pt x="344" y="53"/>
                  </a:lnTo>
                  <a:lnTo>
                    <a:pt x="310" y="78"/>
                  </a:lnTo>
                  <a:lnTo>
                    <a:pt x="281" y="104"/>
                  </a:lnTo>
                  <a:lnTo>
                    <a:pt x="252" y="133"/>
                  </a:lnTo>
                  <a:lnTo>
                    <a:pt x="226" y="162"/>
                  </a:lnTo>
                  <a:lnTo>
                    <a:pt x="201" y="190"/>
                  </a:lnTo>
                  <a:lnTo>
                    <a:pt x="182" y="217"/>
                  </a:lnTo>
                  <a:lnTo>
                    <a:pt x="162" y="240"/>
                  </a:lnTo>
                  <a:lnTo>
                    <a:pt x="148" y="262"/>
                  </a:lnTo>
                  <a:lnTo>
                    <a:pt x="139" y="278"/>
                  </a:lnTo>
                  <a:lnTo>
                    <a:pt x="131" y="287"/>
                  </a:lnTo>
                  <a:lnTo>
                    <a:pt x="129" y="291"/>
                  </a:lnTo>
                  <a:lnTo>
                    <a:pt x="19" y="356"/>
                  </a:lnTo>
                  <a:lnTo>
                    <a:pt x="0" y="383"/>
                  </a:lnTo>
                  <a:lnTo>
                    <a:pt x="8" y="385"/>
                  </a:lnTo>
                  <a:lnTo>
                    <a:pt x="27" y="391"/>
                  </a:lnTo>
                  <a:lnTo>
                    <a:pt x="57" y="399"/>
                  </a:lnTo>
                  <a:lnTo>
                    <a:pt x="92" y="408"/>
                  </a:lnTo>
                  <a:lnTo>
                    <a:pt x="127" y="418"/>
                  </a:lnTo>
                  <a:lnTo>
                    <a:pt x="158" y="426"/>
                  </a:lnTo>
                  <a:lnTo>
                    <a:pt x="183" y="432"/>
                  </a:lnTo>
                  <a:lnTo>
                    <a:pt x="197" y="434"/>
                  </a:lnTo>
                  <a:lnTo>
                    <a:pt x="207" y="436"/>
                  </a:lnTo>
                  <a:lnTo>
                    <a:pt x="230" y="440"/>
                  </a:lnTo>
                  <a:lnTo>
                    <a:pt x="264" y="446"/>
                  </a:lnTo>
                  <a:lnTo>
                    <a:pt x="303" y="453"/>
                  </a:lnTo>
                  <a:lnTo>
                    <a:pt x="344" y="461"/>
                  </a:lnTo>
                  <a:lnTo>
                    <a:pt x="383" y="467"/>
                  </a:lnTo>
                  <a:lnTo>
                    <a:pt x="414" y="473"/>
                  </a:lnTo>
                  <a:lnTo>
                    <a:pt x="437" y="477"/>
                  </a:lnTo>
                  <a:lnTo>
                    <a:pt x="469" y="479"/>
                  </a:lnTo>
                  <a:lnTo>
                    <a:pt x="498" y="479"/>
                  </a:lnTo>
                  <a:lnTo>
                    <a:pt x="525" y="479"/>
                  </a:lnTo>
                  <a:lnTo>
                    <a:pt x="553" y="479"/>
                  </a:lnTo>
                  <a:lnTo>
                    <a:pt x="576" y="479"/>
                  </a:lnTo>
                  <a:lnTo>
                    <a:pt x="598" y="477"/>
                  </a:lnTo>
                  <a:lnTo>
                    <a:pt x="615" y="477"/>
                  </a:lnTo>
                  <a:lnTo>
                    <a:pt x="633" y="477"/>
                  </a:lnTo>
                  <a:lnTo>
                    <a:pt x="646" y="479"/>
                  </a:lnTo>
                  <a:lnTo>
                    <a:pt x="666" y="483"/>
                  </a:lnTo>
                  <a:lnTo>
                    <a:pt x="691" y="488"/>
                  </a:lnTo>
                  <a:lnTo>
                    <a:pt x="719" y="496"/>
                  </a:lnTo>
                  <a:lnTo>
                    <a:pt x="748" y="508"/>
                  </a:lnTo>
                  <a:lnTo>
                    <a:pt x="777" y="518"/>
                  </a:lnTo>
                  <a:lnTo>
                    <a:pt x="807" y="530"/>
                  </a:lnTo>
                  <a:lnTo>
                    <a:pt x="834" y="541"/>
                  </a:lnTo>
                  <a:lnTo>
                    <a:pt x="842" y="539"/>
                  </a:lnTo>
                  <a:lnTo>
                    <a:pt x="854" y="541"/>
                  </a:lnTo>
                  <a:lnTo>
                    <a:pt x="863" y="543"/>
                  </a:lnTo>
                  <a:lnTo>
                    <a:pt x="867" y="543"/>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91">
              <a:extLst>
                <a:ext uri="{FF2B5EF4-FFF2-40B4-BE49-F238E27FC236}">
                  <a16:creationId xmlns:a16="http://schemas.microsoft.com/office/drawing/2014/main" id="{1D39B227-7CCF-4A51-8BC1-FC9DF6F79E69}"/>
                </a:ext>
              </a:extLst>
            </p:cNvPr>
            <p:cNvSpPr>
              <a:spLocks/>
            </p:cNvSpPr>
            <p:nvPr/>
          </p:nvSpPr>
          <p:spPr bwMode="auto">
            <a:xfrm>
              <a:off x="2898" y="2134"/>
              <a:ext cx="867" cy="543"/>
            </a:xfrm>
            <a:custGeom>
              <a:avLst/>
              <a:gdLst>
                <a:gd name="T0" fmla="*/ 867 w 867"/>
                <a:gd name="T1" fmla="*/ 531 h 543"/>
                <a:gd name="T2" fmla="*/ 865 w 867"/>
                <a:gd name="T3" fmla="*/ 451 h 543"/>
                <a:gd name="T4" fmla="*/ 852 w 867"/>
                <a:gd name="T5" fmla="*/ 334 h 543"/>
                <a:gd name="T6" fmla="*/ 814 w 867"/>
                <a:gd name="T7" fmla="*/ 221 h 543"/>
                <a:gd name="T8" fmla="*/ 752 w 867"/>
                <a:gd name="T9" fmla="*/ 145 h 543"/>
                <a:gd name="T10" fmla="*/ 707 w 867"/>
                <a:gd name="T11" fmla="*/ 88 h 543"/>
                <a:gd name="T12" fmla="*/ 660 w 867"/>
                <a:gd name="T13" fmla="*/ 43 h 543"/>
                <a:gd name="T14" fmla="*/ 578 w 867"/>
                <a:gd name="T15" fmla="*/ 14 h 543"/>
                <a:gd name="T16" fmla="*/ 457 w 867"/>
                <a:gd name="T17" fmla="*/ 0 h 543"/>
                <a:gd name="T18" fmla="*/ 359 w 867"/>
                <a:gd name="T19" fmla="*/ 16 h 543"/>
                <a:gd name="T20" fmla="*/ 281 w 867"/>
                <a:gd name="T21" fmla="*/ 53 h 543"/>
                <a:gd name="T22" fmla="*/ 223 w 867"/>
                <a:gd name="T23" fmla="*/ 104 h 543"/>
                <a:gd name="T24" fmla="*/ 182 w 867"/>
                <a:gd name="T25" fmla="*/ 162 h 543"/>
                <a:gd name="T26" fmla="*/ 152 w 867"/>
                <a:gd name="T27" fmla="*/ 217 h 543"/>
                <a:gd name="T28" fmla="*/ 137 w 867"/>
                <a:gd name="T29" fmla="*/ 262 h 543"/>
                <a:gd name="T30" fmla="*/ 129 w 867"/>
                <a:gd name="T31" fmla="*/ 287 h 543"/>
                <a:gd name="T32" fmla="*/ 19 w 867"/>
                <a:gd name="T33" fmla="*/ 356 h 543"/>
                <a:gd name="T34" fmla="*/ 8 w 867"/>
                <a:gd name="T35" fmla="*/ 385 h 543"/>
                <a:gd name="T36" fmla="*/ 57 w 867"/>
                <a:gd name="T37" fmla="*/ 399 h 543"/>
                <a:gd name="T38" fmla="*/ 127 w 867"/>
                <a:gd name="T39" fmla="*/ 418 h 543"/>
                <a:gd name="T40" fmla="*/ 183 w 867"/>
                <a:gd name="T41" fmla="*/ 432 h 543"/>
                <a:gd name="T42" fmla="*/ 207 w 867"/>
                <a:gd name="T43" fmla="*/ 436 h 543"/>
                <a:gd name="T44" fmla="*/ 264 w 867"/>
                <a:gd name="T45" fmla="*/ 446 h 543"/>
                <a:gd name="T46" fmla="*/ 344 w 867"/>
                <a:gd name="T47" fmla="*/ 461 h 543"/>
                <a:gd name="T48" fmla="*/ 414 w 867"/>
                <a:gd name="T49" fmla="*/ 473 h 543"/>
                <a:gd name="T50" fmla="*/ 469 w 867"/>
                <a:gd name="T51" fmla="*/ 479 h 543"/>
                <a:gd name="T52" fmla="*/ 525 w 867"/>
                <a:gd name="T53" fmla="*/ 479 h 543"/>
                <a:gd name="T54" fmla="*/ 576 w 867"/>
                <a:gd name="T55" fmla="*/ 479 h 543"/>
                <a:gd name="T56" fmla="*/ 615 w 867"/>
                <a:gd name="T57" fmla="*/ 477 h 543"/>
                <a:gd name="T58" fmla="*/ 646 w 867"/>
                <a:gd name="T59" fmla="*/ 479 h 543"/>
                <a:gd name="T60" fmla="*/ 691 w 867"/>
                <a:gd name="T61" fmla="*/ 488 h 543"/>
                <a:gd name="T62" fmla="*/ 748 w 867"/>
                <a:gd name="T63" fmla="*/ 508 h 543"/>
                <a:gd name="T64" fmla="*/ 807 w 867"/>
                <a:gd name="T65" fmla="*/ 530 h 543"/>
                <a:gd name="T66" fmla="*/ 842 w 867"/>
                <a:gd name="T67" fmla="*/ 539 h 543"/>
                <a:gd name="T68" fmla="*/ 863 w 867"/>
                <a:gd name="T69" fmla="*/ 543 h 5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7" h="543">
                  <a:moveTo>
                    <a:pt x="867" y="543"/>
                  </a:moveTo>
                  <a:lnTo>
                    <a:pt x="867" y="531"/>
                  </a:lnTo>
                  <a:lnTo>
                    <a:pt x="867" y="500"/>
                  </a:lnTo>
                  <a:lnTo>
                    <a:pt x="865" y="451"/>
                  </a:lnTo>
                  <a:lnTo>
                    <a:pt x="861" y="395"/>
                  </a:lnTo>
                  <a:lnTo>
                    <a:pt x="852" y="334"/>
                  </a:lnTo>
                  <a:lnTo>
                    <a:pt x="836" y="274"/>
                  </a:lnTo>
                  <a:lnTo>
                    <a:pt x="814" y="221"/>
                  </a:lnTo>
                  <a:lnTo>
                    <a:pt x="783" y="178"/>
                  </a:lnTo>
                  <a:lnTo>
                    <a:pt x="752" y="145"/>
                  </a:lnTo>
                  <a:lnTo>
                    <a:pt x="729" y="113"/>
                  </a:lnTo>
                  <a:lnTo>
                    <a:pt x="707" y="88"/>
                  </a:lnTo>
                  <a:lnTo>
                    <a:pt x="686" y="65"/>
                  </a:lnTo>
                  <a:lnTo>
                    <a:pt x="660" y="43"/>
                  </a:lnTo>
                  <a:lnTo>
                    <a:pt x="625" y="27"/>
                  </a:lnTo>
                  <a:lnTo>
                    <a:pt x="578" y="14"/>
                  </a:lnTo>
                  <a:lnTo>
                    <a:pt x="516" y="4"/>
                  </a:lnTo>
                  <a:lnTo>
                    <a:pt x="457" y="0"/>
                  </a:lnTo>
                  <a:lnTo>
                    <a:pt x="406" y="6"/>
                  </a:lnTo>
                  <a:lnTo>
                    <a:pt x="359" y="16"/>
                  </a:lnTo>
                  <a:lnTo>
                    <a:pt x="318" y="33"/>
                  </a:lnTo>
                  <a:lnTo>
                    <a:pt x="281" y="53"/>
                  </a:lnTo>
                  <a:lnTo>
                    <a:pt x="250" y="78"/>
                  </a:lnTo>
                  <a:lnTo>
                    <a:pt x="223" y="104"/>
                  </a:lnTo>
                  <a:lnTo>
                    <a:pt x="199" y="133"/>
                  </a:lnTo>
                  <a:lnTo>
                    <a:pt x="182" y="162"/>
                  </a:lnTo>
                  <a:lnTo>
                    <a:pt x="166" y="190"/>
                  </a:lnTo>
                  <a:lnTo>
                    <a:pt x="152" y="217"/>
                  </a:lnTo>
                  <a:lnTo>
                    <a:pt x="142" y="240"/>
                  </a:lnTo>
                  <a:lnTo>
                    <a:pt x="137" y="262"/>
                  </a:lnTo>
                  <a:lnTo>
                    <a:pt x="133" y="278"/>
                  </a:lnTo>
                  <a:lnTo>
                    <a:pt x="129" y="287"/>
                  </a:lnTo>
                  <a:lnTo>
                    <a:pt x="129" y="291"/>
                  </a:lnTo>
                  <a:lnTo>
                    <a:pt x="19" y="356"/>
                  </a:lnTo>
                  <a:lnTo>
                    <a:pt x="0" y="383"/>
                  </a:lnTo>
                  <a:lnTo>
                    <a:pt x="8" y="385"/>
                  </a:lnTo>
                  <a:lnTo>
                    <a:pt x="27" y="391"/>
                  </a:lnTo>
                  <a:lnTo>
                    <a:pt x="57" y="399"/>
                  </a:lnTo>
                  <a:lnTo>
                    <a:pt x="92" y="408"/>
                  </a:lnTo>
                  <a:lnTo>
                    <a:pt x="127" y="418"/>
                  </a:lnTo>
                  <a:lnTo>
                    <a:pt x="158" y="426"/>
                  </a:lnTo>
                  <a:lnTo>
                    <a:pt x="183" y="432"/>
                  </a:lnTo>
                  <a:lnTo>
                    <a:pt x="197" y="434"/>
                  </a:lnTo>
                  <a:lnTo>
                    <a:pt x="207" y="436"/>
                  </a:lnTo>
                  <a:lnTo>
                    <a:pt x="230" y="440"/>
                  </a:lnTo>
                  <a:lnTo>
                    <a:pt x="264" y="446"/>
                  </a:lnTo>
                  <a:lnTo>
                    <a:pt x="303" y="453"/>
                  </a:lnTo>
                  <a:lnTo>
                    <a:pt x="344" y="461"/>
                  </a:lnTo>
                  <a:lnTo>
                    <a:pt x="383" y="467"/>
                  </a:lnTo>
                  <a:lnTo>
                    <a:pt x="414" y="473"/>
                  </a:lnTo>
                  <a:lnTo>
                    <a:pt x="437" y="477"/>
                  </a:lnTo>
                  <a:lnTo>
                    <a:pt x="469" y="479"/>
                  </a:lnTo>
                  <a:lnTo>
                    <a:pt x="498" y="479"/>
                  </a:lnTo>
                  <a:lnTo>
                    <a:pt x="525" y="479"/>
                  </a:lnTo>
                  <a:lnTo>
                    <a:pt x="553" y="479"/>
                  </a:lnTo>
                  <a:lnTo>
                    <a:pt x="576" y="479"/>
                  </a:lnTo>
                  <a:lnTo>
                    <a:pt x="598" y="477"/>
                  </a:lnTo>
                  <a:lnTo>
                    <a:pt x="615" y="477"/>
                  </a:lnTo>
                  <a:lnTo>
                    <a:pt x="633" y="477"/>
                  </a:lnTo>
                  <a:lnTo>
                    <a:pt x="646" y="479"/>
                  </a:lnTo>
                  <a:lnTo>
                    <a:pt x="666" y="483"/>
                  </a:lnTo>
                  <a:lnTo>
                    <a:pt x="691" y="488"/>
                  </a:lnTo>
                  <a:lnTo>
                    <a:pt x="719" y="496"/>
                  </a:lnTo>
                  <a:lnTo>
                    <a:pt x="748" y="508"/>
                  </a:lnTo>
                  <a:lnTo>
                    <a:pt x="777" y="518"/>
                  </a:lnTo>
                  <a:lnTo>
                    <a:pt x="807" y="530"/>
                  </a:lnTo>
                  <a:lnTo>
                    <a:pt x="834" y="541"/>
                  </a:lnTo>
                  <a:lnTo>
                    <a:pt x="842" y="539"/>
                  </a:lnTo>
                  <a:lnTo>
                    <a:pt x="854" y="541"/>
                  </a:lnTo>
                  <a:lnTo>
                    <a:pt x="863" y="543"/>
                  </a:lnTo>
                  <a:lnTo>
                    <a:pt x="867" y="543"/>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92">
              <a:extLst>
                <a:ext uri="{FF2B5EF4-FFF2-40B4-BE49-F238E27FC236}">
                  <a16:creationId xmlns:a16="http://schemas.microsoft.com/office/drawing/2014/main" id="{0FABD961-5ECE-4E8C-9D29-17B0C875D63F}"/>
                </a:ext>
              </a:extLst>
            </p:cNvPr>
            <p:cNvSpPr>
              <a:spLocks/>
            </p:cNvSpPr>
            <p:nvPr/>
          </p:nvSpPr>
          <p:spPr bwMode="auto">
            <a:xfrm>
              <a:off x="1947" y="3117"/>
              <a:ext cx="482" cy="512"/>
            </a:xfrm>
            <a:custGeom>
              <a:avLst/>
              <a:gdLst>
                <a:gd name="T0" fmla="*/ 369 w 482"/>
                <a:gd name="T1" fmla="*/ 252 h 512"/>
                <a:gd name="T2" fmla="*/ 326 w 482"/>
                <a:gd name="T3" fmla="*/ 164 h 512"/>
                <a:gd name="T4" fmla="*/ 294 w 482"/>
                <a:gd name="T5" fmla="*/ 117 h 512"/>
                <a:gd name="T6" fmla="*/ 273 w 482"/>
                <a:gd name="T7" fmla="*/ 78 h 512"/>
                <a:gd name="T8" fmla="*/ 259 w 482"/>
                <a:gd name="T9" fmla="*/ 58 h 512"/>
                <a:gd name="T10" fmla="*/ 250 w 482"/>
                <a:gd name="T11" fmla="*/ 47 h 512"/>
                <a:gd name="T12" fmla="*/ 236 w 482"/>
                <a:gd name="T13" fmla="*/ 41 h 512"/>
                <a:gd name="T14" fmla="*/ 222 w 482"/>
                <a:gd name="T15" fmla="*/ 41 h 512"/>
                <a:gd name="T16" fmla="*/ 205 w 482"/>
                <a:gd name="T17" fmla="*/ 39 h 512"/>
                <a:gd name="T18" fmla="*/ 168 w 482"/>
                <a:gd name="T19" fmla="*/ 25 h 512"/>
                <a:gd name="T20" fmla="*/ 128 w 482"/>
                <a:gd name="T21" fmla="*/ 15 h 512"/>
                <a:gd name="T22" fmla="*/ 101 w 482"/>
                <a:gd name="T23" fmla="*/ 11 h 512"/>
                <a:gd name="T24" fmla="*/ 76 w 482"/>
                <a:gd name="T25" fmla="*/ 8 h 512"/>
                <a:gd name="T26" fmla="*/ 54 w 482"/>
                <a:gd name="T27" fmla="*/ 2 h 512"/>
                <a:gd name="T28" fmla="*/ 35 w 482"/>
                <a:gd name="T29" fmla="*/ 0 h 512"/>
                <a:gd name="T30" fmla="*/ 15 w 482"/>
                <a:gd name="T31" fmla="*/ 2 h 512"/>
                <a:gd name="T32" fmla="*/ 1 w 482"/>
                <a:gd name="T33" fmla="*/ 6 h 512"/>
                <a:gd name="T34" fmla="*/ 7 w 482"/>
                <a:gd name="T35" fmla="*/ 29 h 512"/>
                <a:gd name="T36" fmla="*/ 58 w 482"/>
                <a:gd name="T37" fmla="*/ 49 h 512"/>
                <a:gd name="T38" fmla="*/ 130 w 482"/>
                <a:gd name="T39" fmla="*/ 60 h 512"/>
                <a:gd name="T40" fmla="*/ 189 w 482"/>
                <a:gd name="T41" fmla="*/ 78 h 512"/>
                <a:gd name="T42" fmla="*/ 199 w 482"/>
                <a:gd name="T43" fmla="*/ 140 h 512"/>
                <a:gd name="T44" fmla="*/ 154 w 482"/>
                <a:gd name="T45" fmla="*/ 219 h 512"/>
                <a:gd name="T46" fmla="*/ 162 w 482"/>
                <a:gd name="T47" fmla="*/ 250 h 512"/>
                <a:gd name="T48" fmla="*/ 175 w 482"/>
                <a:gd name="T49" fmla="*/ 285 h 512"/>
                <a:gd name="T50" fmla="*/ 193 w 482"/>
                <a:gd name="T51" fmla="*/ 310 h 512"/>
                <a:gd name="T52" fmla="*/ 214 w 482"/>
                <a:gd name="T53" fmla="*/ 332 h 512"/>
                <a:gd name="T54" fmla="*/ 238 w 482"/>
                <a:gd name="T55" fmla="*/ 346 h 512"/>
                <a:gd name="T56" fmla="*/ 257 w 482"/>
                <a:gd name="T57" fmla="*/ 355 h 512"/>
                <a:gd name="T58" fmla="*/ 281 w 482"/>
                <a:gd name="T59" fmla="*/ 387 h 512"/>
                <a:gd name="T60" fmla="*/ 300 w 482"/>
                <a:gd name="T61" fmla="*/ 424 h 512"/>
                <a:gd name="T62" fmla="*/ 312 w 482"/>
                <a:gd name="T63" fmla="*/ 453 h 512"/>
                <a:gd name="T64" fmla="*/ 318 w 482"/>
                <a:gd name="T65" fmla="*/ 465 h 512"/>
                <a:gd name="T66" fmla="*/ 332 w 482"/>
                <a:gd name="T67" fmla="*/ 502 h 512"/>
                <a:gd name="T68" fmla="*/ 341 w 482"/>
                <a:gd name="T69" fmla="*/ 506 h 512"/>
                <a:gd name="T70" fmla="*/ 349 w 482"/>
                <a:gd name="T71" fmla="*/ 482 h 512"/>
                <a:gd name="T72" fmla="*/ 363 w 482"/>
                <a:gd name="T73" fmla="*/ 471 h 512"/>
                <a:gd name="T74" fmla="*/ 382 w 482"/>
                <a:gd name="T75" fmla="*/ 449 h 512"/>
                <a:gd name="T76" fmla="*/ 414 w 482"/>
                <a:gd name="T77" fmla="*/ 424 h 512"/>
                <a:gd name="T78" fmla="*/ 457 w 482"/>
                <a:gd name="T79" fmla="*/ 408 h 512"/>
                <a:gd name="T80" fmla="*/ 478 w 482"/>
                <a:gd name="T81" fmla="*/ 406 h 512"/>
                <a:gd name="T82" fmla="*/ 461 w 482"/>
                <a:gd name="T83" fmla="*/ 385 h 512"/>
                <a:gd name="T84" fmla="*/ 439 w 482"/>
                <a:gd name="T85" fmla="*/ 359 h 512"/>
                <a:gd name="T86" fmla="*/ 423 w 482"/>
                <a:gd name="T87" fmla="*/ 342 h 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512">
                  <a:moveTo>
                    <a:pt x="421" y="338"/>
                  </a:moveTo>
                  <a:lnTo>
                    <a:pt x="369" y="252"/>
                  </a:lnTo>
                  <a:lnTo>
                    <a:pt x="332" y="170"/>
                  </a:lnTo>
                  <a:lnTo>
                    <a:pt x="326" y="164"/>
                  </a:lnTo>
                  <a:lnTo>
                    <a:pt x="314" y="144"/>
                  </a:lnTo>
                  <a:lnTo>
                    <a:pt x="294" y="117"/>
                  </a:lnTo>
                  <a:lnTo>
                    <a:pt x="277" y="84"/>
                  </a:lnTo>
                  <a:lnTo>
                    <a:pt x="273" y="78"/>
                  </a:lnTo>
                  <a:lnTo>
                    <a:pt x="267" y="68"/>
                  </a:lnTo>
                  <a:lnTo>
                    <a:pt x="259" y="58"/>
                  </a:lnTo>
                  <a:lnTo>
                    <a:pt x="255" y="53"/>
                  </a:lnTo>
                  <a:lnTo>
                    <a:pt x="250" y="47"/>
                  </a:lnTo>
                  <a:lnTo>
                    <a:pt x="242" y="43"/>
                  </a:lnTo>
                  <a:lnTo>
                    <a:pt x="236" y="41"/>
                  </a:lnTo>
                  <a:lnTo>
                    <a:pt x="230" y="41"/>
                  </a:lnTo>
                  <a:lnTo>
                    <a:pt x="222" y="41"/>
                  </a:lnTo>
                  <a:lnTo>
                    <a:pt x="214" y="41"/>
                  </a:lnTo>
                  <a:lnTo>
                    <a:pt x="205" y="39"/>
                  </a:lnTo>
                  <a:lnTo>
                    <a:pt x="195" y="35"/>
                  </a:lnTo>
                  <a:lnTo>
                    <a:pt x="168" y="25"/>
                  </a:lnTo>
                  <a:lnTo>
                    <a:pt x="146" y="17"/>
                  </a:lnTo>
                  <a:lnTo>
                    <a:pt x="128" y="15"/>
                  </a:lnTo>
                  <a:lnTo>
                    <a:pt x="113" y="13"/>
                  </a:lnTo>
                  <a:lnTo>
                    <a:pt x="101" y="11"/>
                  </a:lnTo>
                  <a:lnTo>
                    <a:pt x="87" y="10"/>
                  </a:lnTo>
                  <a:lnTo>
                    <a:pt x="76" y="8"/>
                  </a:lnTo>
                  <a:lnTo>
                    <a:pt x="60" y="4"/>
                  </a:lnTo>
                  <a:lnTo>
                    <a:pt x="54" y="2"/>
                  </a:lnTo>
                  <a:lnTo>
                    <a:pt x="44" y="2"/>
                  </a:lnTo>
                  <a:lnTo>
                    <a:pt x="35" y="0"/>
                  </a:lnTo>
                  <a:lnTo>
                    <a:pt x="25" y="0"/>
                  </a:lnTo>
                  <a:lnTo>
                    <a:pt x="15" y="2"/>
                  </a:lnTo>
                  <a:lnTo>
                    <a:pt x="7" y="4"/>
                  </a:lnTo>
                  <a:lnTo>
                    <a:pt x="1" y="6"/>
                  </a:lnTo>
                  <a:lnTo>
                    <a:pt x="0" y="11"/>
                  </a:lnTo>
                  <a:lnTo>
                    <a:pt x="7" y="29"/>
                  </a:lnTo>
                  <a:lnTo>
                    <a:pt x="29" y="41"/>
                  </a:lnTo>
                  <a:lnTo>
                    <a:pt x="58" y="49"/>
                  </a:lnTo>
                  <a:lnTo>
                    <a:pt x="93" y="54"/>
                  </a:lnTo>
                  <a:lnTo>
                    <a:pt x="130" y="60"/>
                  </a:lnTo>
                  <a:lnTo>
                    <a:pt x="164" y="66"/>
                  </a:lnTo>
                  <a:lnTo>
                    <a:pt x="189" y="78"/>
                  </a:lnTo>
                  <a:lnTo>
                    <a:pt x="205" y="95"/>
                  </a:lnTo>
                  <a:lnTo>
                    <a:pt x="199" y="140"/>
                  </a:lnTo>
                  <a:lnTo>
                    <a:pt x="154" y="215"/>
                  </a:lnTo>
                  <a:lnTo>
                    <a:pt x="154" y="219"/>
                  </a:lnTo>
                  <a:lnTo>
                    <a:pt x="156" y="232"/>
                  </a:lnTo>
                  <a:lnTo>
                    <a:pt x="162" y="250"/>
                  </a:lnTo>
                  <a:lnTo>
                    <a:pt x="169" y="273"/>
                  </a:lnTo>
                  <a:lnTo>
                    <a:pt x="175" y="285"/>
                  </a:lnTo>
                  <a:lnTo>
                    <a:pt x="183" y="299"/>
                  </a:lnTo>
                  <a:lnTo>
                    <a:pt x="193" y="310"/>
                  </a:lnTo>
                  <a:lnTo>
                    <a:pt x="203" y="322"/>
                  </a:lnTo>
                  <a:lnTo>
                    <a:pt x="214" y="332"/>
                  </a:lnTo>
                  <a:lnTo>
                    <a:pt x="226" y="340"/>
                  </a:lnTo>
                  <a:lnTo>
                    <a:pt x="238" y="346"/>
                  </a:lnTo>
                  <a:lnTo>
                    <a:pt x="248" y="349"/>
                  </a:lnTo>
                  <a:lnTo>
                    <a:pt x="257" y="355"/>
                  </a:lnTo>
                  <a:lnTo>
                    <a:pt x="269" y="369"/>
                  </a:lnTo>
                  <a:lnTo>
                    <a:pt x="281" y="387"/>
                  </a:lnTo>
                  <a:lnTo>
                    <a:pt x="291" y="406"/>
                  </a:lnTo>
                  <a:lnTo>
                    <a:pt x="300" y="424"/>
                  </a:lnTo>
                  <a:lnTo>
                    <a:pt x="308" y="441"/>
                  </a:lnTo>
                  <a:lnTo>
                    <a:pt x="312" y="453"/>
                  </a:lnTo>
                  <a:lnTo>
                    <a:pt x="314" y="457"/>
                  </a:lnTo>
                  <a:lnTo>
                    <a:pt x="318" y="465"/>
                  </a:lnTo>
                  <a:lnTo>
                    <a:pt x="326" y="482"/>
                  </a:lnTo>
                  <a:lnTo>
                    <a:pt x="332" y="502"/>
                  </a:lnTo>
                  <a:lnTo>
                    <a:pt x="336" y="512"/>
                  </a:lnTo>
                  <a:lnTo>
                    <a:pt x="341" y="506"/>
                  </a:lnTo>
                  <a:lnTo>
                    <a:pt x="345" y="494"/>
                  </a:lnTo>
                  <a:lnTo>
                    <a:pt x="349" y="482"/>
                  </a:lnTo>
                  <a:lnTo>
                    <a:pt x="357" y="476"/>
                  </a:lnTo>
                  <a:lnTo>
                    <a:pt x="363" y="471"/>
                  </a:lnTo>
                  <a:lnTo>
                    <a:pt x="371" y="461"/>
                  </a:lnTo>
                  <a:lnTo>
                    <a:pt x="382" y="449"/>
                  </a:lnTo>
                  <a:lnTo>
                    <a:pt x="396" y="435"/>
                  </a:lnTo>
                  <a:lnTo>
                    <a:pt x="414" y="424"/>
                  </a:lnTo>
                  <a:lnTo>
                    <a:pt x="433" y="414"/>
                  </a:lnTo>
                  <a:lnTo>
                    <a:pt x="457" y="408"/>
                  </a:lnTo>
                  <a:lnTo>
                    <a:pt x="482" y="410"/>
                  </a:lnTo>
                  <a:lnTo>
                    <a:pt x="478" y="406"/>
                  </a:lnTo>
                  <a:lnTo>
                    <a:pt x="470" y="396"/>
                  </a:lnTo>
                  <a:lnTo>
                    <a:pt x="461" y="385"/>
                  </a:lnTo>
                  <a:lnTo>
                    <a:pt x="451" y="373"/>
                  </a:lnTo>
                  <a:lnTo>
                    <a:pt x="439" y="359"/>
                  </a:lnTo>
                  <a:lnTo>
                    <a:pt x="431" y="347"/>
                  </a:lnTo>
                  <a:lnTo>
                    <a:pt x="423" y="342"/>
                  </a:lnTo>
                  <a:lnTo>
                    <a:pt x="421" y="33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93">
              <a:extLst>
                <a:ext uri="{FF2B5EF4-FFF2-40B4-BE49-F238E27FC236}">
                  <a16:creationId xmlns:a16="http://schemas.microsoft.com/office/drawing/2014/main" id="{794F9195-50C2-4285-8D11-594EEF0416D7}"/>
                </a:ext>
              </a:extLst>
            </p:cNvPr>
            <p:cNvSpPr>
              <a:spLocks/>
            </p:cNvSpPr>
            <p:nvPr/>
          </p:nvSpPr>
          <p:spPr bwMode="auto">
            <a:xfrm>
              <a:off x="3027" y="2595"/>
              <a:ext cx="613" cy="610"/>
            </a:xfrm>
            <a:custGeom>
              <a:avLst/>
              <a:gdLst>
                <a:gd name="T0" fmla="*/ 15 w 613"/>
                <a:gd name="T1" fmla="*/ 37 h 610"/>
                <a:gd name="T2" fmla="*/ 4 w 613"/>
                <a:gd name="T3" fmla="*/ 100 h 610"/>
                <a:gd name="T4" fmla="*/ 19 w 613"/>
                <a:gd name="T5" fmla="*/ 160 h 610"/>
                <a:gd name="T6" fmla="*/ 17 w 613"/>
                <a:gd name="T7" fmla="*/ 201 h 610"/>
                <a:gd name="T8" fmla="*/ 6 w 613"/>
                <a:gd name="T9" fmla="*/ 256 h 610"/>
                <a:gd name="T10" fmla="*/ 19 w 613"/>
                <a:gd name="T11" fmla="*/ 307 h 610"/>
                <a:gd name="T12" fmla="*/ 72 w 613"/>
                <a:gd name="T13" fmla="*/ 381 h 610"/>
                <a:gd name="T14" fmla="*/ 119 w 613"/>
                <a:gd name="T15" fmla="*/ 442 h 610"/>
                <a:gd name="T16" fmla="*/ 138 w 613"/>
                <a:gd name="T17" fmla="*/ 481 h 610"/>
                <a:gd name="T18" fmla="*/ 164 w 613"/>
                <a:gd name="T19" fmla="*/ 522 h 610"/>
                <a:gd name="T20" fmla="*/ 209 w 613"/>
                <a:gd name="T21" fmla="*/ 543 h 610"/>
                <a:gd name="T22" fmla="*/ 248 w 613"/>
                <a:gd name="T23" fmla="*/ 541 h 610"/>
                <a:gd name="T24" fmla="*/ 305 w 613"/>
                <a:gd name="T25" fmla="*/ 524 h 610"/>
                <a:gd name="T26" fmla="*/ 375 w 613"/>
                <a:gd name="T27" fmla="*/ 477 h 610"/>
                <a:gd name="T28" fmla="*/ 430 w 613"/>
                <a:gd name="T29" fmla="*/ 434 h 610"/>
                <a:gd name="T30" fmla="*/ 465 w 613"/>
                <a:gd name="T31" fmla="*/ 389 h 610"/>
                <a:gd name="T32" fmla="*/ 490 w 613"/>
                <a:gd name="T33" fmla="*/ 319 h 610"/>
                <a:gd name="T34" fmla="*/ 488 w 613"/>
                <a:gd name="T35" fmla="*/ 309 h 610"/>
                <a:gd name="T36" fmla="*/ 480 w 613"/>
                <a:gd name="T37" fmla="*/ 393 h 610"/>
                <a:gd name="T38" fmla="*/ 430 w 613"/>
                <a:gd name="T39" fmla="*/ 465 h 610"/>
                <a:gd name="T40" fmla="*/ 349 w 613"/>
                <a:gd name="T41" fmla="*/ 547 h 610"/>
                <a:gd name="T42" fmla="*/ 299 w 613"/>
                <a:gd name="T43" fmla="*/ 584 h 610"/>
                <a:gd name="T44" fmla="*/ 308 w 613"/>
                <a:gd name="T45" fmla="*/ 610 h 610"/>
                <a:gd name="T46" fmla="*/ 371 w 613"/>
                <a:gd name="T47" fmla="*/ 557 h 610"/>
                <a:gd name="T48" fmla="*/ 478 w 613"/>
                <a:gd name="T49" fmla="*/ 463 h 610"/>
                <a:gd name="T50" fmla="*/ 535 w 613"/>
                <a:gd name="T51" fmla="*/ 406 h 610"/>
                <a:gd name="T52" fmla="*/ 555 w 613"/>
                <a:gd name="T53" fmla="*/ 381 h 610"/>
                <a:gd name="T54" fmla="*/ 510 w 613"/>
                <a:gd name="T55" fmla="*/ 262 h 610"/>
                <a:gd name="T56" fmla="*/ 547 w 613"/>
                <a:gd name="T57" fmla="*/ 256 h 610"/>
                <a:gd name="T58" fmla="*/ 588 w 613"/>
                <a:gd name="T59" fmla="*/ 217 h 610"/>
                <a:gd name="T60" fmla="*/ 611 w 613"/>
                <a:gd name="T61" fmla="*/ 123 h 610"/>
                <a:gd name="T62" fmla="*/ 568 w 613"/>
                <a:gd name="T63" fmla="*/ 76 h 610"/>
                <a:gd name="T64" fmla="*/ 523 w 613"/>
                <a:gd name="T65" fmla="*/ 104 h 610"/>
                <a:gd name="T66" fmla="*/ 498 w 613"/>
                <a:gd name="T67" fmla="*/ 147 h 610"/>
                <a:gd name="T68" fmla="*/ 459 w 613"/>
                <a:gd name="T69" fmla="*/ 166 h 610"/>
                <a:gd name="T70" fmla="*/ 433 w 613"/>
                <a:gd name="T71" fmla="*/ 149 h 610"/>
                <a:gd name="T72" fmla="*/ 432 w 613"/>
                <a:gd name="T73" fmla="*/ 115 h 610"/>
                <a:gd name="T74" fmla="*/ 392 w 613"/>
                <a:gd name="T75" fmla="*/ 74 h 610"/>
                <a:gd name="T76" fmla="*/ 361 w 613"/>
                <a:gd name="T77" fmla="*/ 69 h 610"/>
                <a:gd name="T78" fmla="*/ 306 w 613"/>
                <a:gd name="T79" fmla="*/ 67 h 610"/>
                <a:gd name="T80" fmla="*/ 236 w 613"/>
                <a:gd name="T81" fmla="*/ 57 h 610"/>
                <a:gd name="T82" fmla="*/ 168 w 613"/>
                <a:gd name="T83" fmla="*/ 43 h 610"/>
                <a:gd name="T84" fmla="*/ 103 w 613"/>
                <a:gd name="T85" fmla="*/ 26 h 610"/>
                <a:gd name="T86" fmla="*/ 54 w 613"/>
                <a:gd name="T87" fmla="*/ 10 h 6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3" h="610">
                  <a:moveTo>
                    <a:pt x="31" y="0"/>
                  </a:moveTo>
                  <a:lnTo>
                    <a:pt x="27" y="12"/>
                  </a:lnTo>
                  <a:lnTo>
                    <a:pt x="15" y="37"/>
                  </a:lnTo>
                  <a:lnTo>
                    <a:pt x="6" y="65"/>
                  </a:lnTo>
                  <a:lnTo>
                    <a:pt x="0" y="82"/>
                  </a:lnTo>
                  <a:lnTo>
                    <a:pt x="4" y="100"/>
                  </a:lnTo>
                  <a:lnTo>
                    <a:pt x="10" y="125"/>
                  </a:lnTo>
                  <a:lnTo>
                    <a:pt x="15" y="151"/>
                  </a:lnTo>
                  <a:lnTo>
                    <a:pt x="19" y="160"/>
                  </a:lnTo>
                  <a:lnTo>
                    <a:pt x="19" y="168"/>
                  </a:lnTo>
                  <a:lnTo>
                    <a:pt x="19" y="184"/>
                  </a:lnTo>
                  <a:lnTo>
                    <a:pt x="17" y="201"/>
                  </a:lnTo>
                  <a:lnTo>
                    <a:pt x="15" y="213"/>
                  </a:lnTo>
                  <a:lnTo>
                    <a:pt x="8" y="235"/>
                  </a:lnTo>
                  <a:lnTo>
                    <a:pt x="6" y="256"/>
                  </a:lnTo>
                  <a:lnTo>
                    <a:pt x="6" y="274"/>
                  </a:lnTo>
                  <a:lnTo>
                    <a:pt x="10" y="289"/>
                  </a:lnTo>
                  <a:lnTo>
                    <a:pt x="19" y="307"/>
                  </a:lnTo>
                  <a:lnTo>
                    <a:pt x="35" y="328"/>
                  </a:lnTo>
                  <a:lnTo>
                    <a:pt x="53" y="356"/>
                  </a:lnTo>
                  <a:lnTo>
                    <a:pt x="72" y="381"/>
                  </a:lnTo>
                  <a:lnTo>
                    <a:pt x="92" y="406"/>
                  </a:lnTo>
                  <a:lnTo>
                    <a:pt x="107" y="428"/>
                  </a:lnTo>
                  <a:lnTo>
                    <a:pt x="119" y="442"/>
                  </a:lnTo>
                  <a:lnTo>
                    <a:pt x="125" y="449"/>
                  </a:lnTo>
                  <a:lnTo>
                    <a:pt x="131" y="461"/>
                  </a:lnTo>
                  <a:lnTo>
                    <a:pt x="138" y="481"/>
                  </a:lnTo>
                  <a:lnTo>
                    <a:pt x="146" y="500"/>
                  </a:lnTo>
                  <a:lnTo>
                    <a:pt x="154" y="514"/>
                  </a:lnTo>
                  <a:lnTo>
                    <a:pt x="164" y="522"/>
                  </a:lnTo>
                  <a:lnTo>
                    <a:pt x="176" y="532"/>
                  </a:lnTo>
                  <a:lnTo>
                    <a:pt x="189" y="539"/>
                  </a:lnTo>
                  <a:lnTo>
                    <a:pt x="209" y="543"/>
                  </a:lnTo>
                  <a:lnTo>
                    <a:pt x="221" y="543"/>
                  </a:lnTo>
                  <a:lnTo>
                    <a:pt x="234" y="543"/>
                  </a:lnTo>
                  <a:lnTo>
                    <a:pt x="248" y="541"/>
                  </a:lnTo>
                  <a:lnTo>
                    <a:pt x="265" y="539"/>
                  </a:lnTo>
                  <a:lnTo>
                    <a:pt x="283" y="533"/>
                  </a:lnTo>
                  <a:lnTo>
                    <a:pt x="305" y="524"/>
                  </a:lnTo>
                  <a:lnTo>
                    <a:pt x="326" y="512"/>
                  </a:lnTo>
                  <a:lnTo>
                    <a:pt x="351" y="494"/>
                  </a:lnTo>
                  <a:lnTo>
                    <a:pt x="375" y="477"/>
                  </a:lnTo>
                  <a:lnTo>
                    <a:pt x="396" y="461"/>
                  </a:lnTo>
                  <a:lnTo>
                    <a:pt x="414" y="448"/>
                  </a:lnTo>
                  <a:lnTo>
                    <a:pt x="430" y="434"/>
                  </a:lnTo>
                  <a:lnTo>
                    <a:pt x="441" y="420"/>
                  </a:lnTo>
                  <a:lnTo>
                    <a:pt x="453" y="406"/>
                  </a:lnTo>
                  <a:lnTo>
                    <a:pt x="465" y="389"/>
                  </a:lnTo>
                  <a:lnTo>
                    <a:pt x="474" y="371"/>
                  </a:lnTo>
                  <a:lnTo>
                    <a:pt x="486" y="342"/>
                  </a:lnTo>
                  <a:lnTo>
                    <a:pt x="490" y="319"/>
                  </a:lnTo>
                  <a:lnTo>
                    <a:pt x="490" y="303"/>
                  </a:lnTo>
                  <a:lnTo>
                    <a:pt x="488" y="297"/>
                  </a:lnTo>
                  <a:lnTo>
                    <a:pt x="488" y="309"/>
                  </a:lnTo>
                  <a:lnTo>
                    <a:pt x="488" y="336"/>
                  </a:lnTo>
                  <a:lnTo>
                    <a:pt x="486" y="367"/>
                  </a:lnTo>
                  <a:lnTo>
                    <a:pt x="480" y="393"/>
                  </a:lnTo>
                  <a:lnTo>
                    <a:pt x="471" y="410"/>
                  </a:lnTo>
                  <a:lnTo>
                    <a:pt x="453" y="436"/>
                  </a:lnTo>
                  <a:lnTo>
                    <a:pt x="430" y="465"/>
                  </a:lnTo>
                  <a:lnTo>
                    <a:pt x="404" y="494"/>
                  </a:lnTo>
                  <a:lnTo>
                    <a:pt x="377" y="522"/>
                  </a:lnTo>
                  <a:lnTo>
                    <a:pt x="349" y="547"/>
                  </a:lnTo>
                  <a:lnTo>
                    <a:pt x="326" y="567"/>
                  </a:lnTo>
                  <a:lnTo>
                    <a:pt x="306" y="576"/>
                  </a:lnTo>
                  <a:lnTo>
                    <a:pt x="299" y="584"/>
                  </a:lnTo>
                  <a:lnTo>
                    <a:pt x="301" y="596"/>
                  </a:lnTo>
                  <a:lnTo>
                    <a:pt x="306" y="606"/>
                  </a:lnTo>
                  <a:lnTo>
                    <a:pt x="308" y="610"/>
                  </a:lnTo>
                  <a:lnTo>
                    <a:pt x="316" y="602"/>
                  </a:lnTo>
                  <a:lnTo>
                    <a:pt x="338" y="584"/>
                  </a:lnTo>
                  <a:lnTo>
                    <a:pt x="371" y="557"/>
                  </a:lnTo>
                  <a:lnTo>
                    <a:pt x="406" y="526"/>
                  </a:lnTo>
                  <a:lnTo>
                    <a:pt x="445" y="494"/>
                  </a:lnTo>
                  <a:lnTo>
                    <a:pt x="478" y="463"/>
                  </a:lnTo>
                  <a:lnTo>
                    <a:pt x="506" y="440"/>
                  </a:lnTo>
                  <a:lnTo>
                    <a:pt x="521" y="424"/>
                  </a:lnTo>
                  <a:lnTo>
                    <a:pt x="535" y="406"/>
                  </a:lnTo>
                  <a:lnTo>
                    <a:pt x="547" y="393"/>
                  </a:lnTo>
                  <a:lnTo>
                    <a:pt x="553" y="385"/>
                  </a:lnTo>
                  <a:lnTo>
                    <a:pt x="555" y="381"/>
                  </a:lnTo>
                  <a:lnTo>
                    <a:pt x="533" y="278"/>
                  </a:lnTo>
                  <a:lnTo>
                    <a:pt x="508" y="262"/>
                  </a:lnTo>
                  <a:lnTo>
                    <a:pt x="510" y="262"/>
                  </a:lnTo>
                  <a:lnTo>
                    <a:pt x="517" y="262"/>
                  </a:lnTo>
                  <a:lnTo>
                    <a:pt x="529" y="260"/>
                  </a:lnTo>
                  <a:lnTo>
                    <a:pt x="547" y="256"/>
                  </a:lnTo>
                  <a:lnTo>
                    <a:pt x="562" y="248"/>
                  </a:lnTo>
                  <a:lnTo>
                    <a:pt x="574" y="235"/>
                  </a:lnTo>
                  <a:lnTo>
                    <a:pt x="588" y="217"/>
                  </a:lnTo>
                  <a:lnTo>
                    <a:pt x="601" y="196"/>
                  </a:lnTo>
                  <a:lnTo>
                    <a:pt x="613" y="160"/>
                  </a:lnTo>
                  <a:lnTo>
                    <a:pt x="611" y="123"/>
                  </a:lnTo>
                  <a:lnTo>
                    <a:pt x="605" y="94"/>
                  </a:lnTo>
                  <a:lnTo>
                    <a:pt x="601" y="82"/>
                  </a:lnTo>
                  <a:lnTo>
                    <a:pt x="568" y="76"/>
                  </a:lnTo>
                  <a:lnTo>
                    <a:pt x="560" y="80"/>
                  </a:lnTo>
                  <a:lnTo>
                    <a:pt x="543" y="90"/>
                  </a:lnTo>
                  <a:lnTo>
                    <a:pt x="523" y="104"/>
                  </a:lnTo>
                  <a:lnTo>
                    <a:pt x="512" y="121"/>
                  </a:lnTo>
                  <a:lnTo>
                    <a:pt x="506" y="137"/>
                  </a:lnTo>
                  <a:lnTo>
                    <a:pt x="498" y="147"/>
                  </a:lnTo>
                  <a:lnTo>
                    <a:pt x="488" y="154"/>
                  </a:lnTo>
                  <a:lnTo>
                    <a:pt x="474" y="162"/>
                  </a:lnTo>
                  <a:lnTo>
                    <a:pt x="459" y="166"/>
                  </a:lnTo>
                  <a:lnTo>
                    <a:pt x="445" y="166"/>
                  </a:lnTo>
                  <a:lnTo>
                    <a:pt x="435" y="160"/>
                  </a:lnTo>
                  <a:lnTo>
                    <a:pt x="433" y="149"/>
                  </a:lnTo>
                  <a:lnTo>
                    <a:pt x="435" y="135"/>
                  </a:lnTo>
                  <a:lnTo>
                    <a:pt x="433" y="123"/>
                  </a:lnTo>
                  <a:lnTo>
                    <a:pt x="432" y="115"/>
                  </a:lnTo>
                  <a:lnTo>
                    <a:pt x="430" y="112"/>
                  </a:lnTo>
                  <a:lnTo>
                    <a:pt x="408" y="72"/>
                  </a:lnTo>
                  <a:lnTo>
                    <a:pt x="392" y="74"/>
                  </a:lnTo>
                  <a:lnTo>
                    <a:pt x="389" y="74"/>
                  </a:lnTo>
                  <a:lnTo>
                    <a:pt x="377" y="70"/>
                  </a:lnTo>
                  <a:lnTo>
                    <a:pt x="361" y="69"/>
                  </a:lnTo>
                  <a:lnTo>
                    <a:pt x="348" y="69"/>
                  </a:lnTo>
                  <a:lnTo>
                    <a:pt x="328" y="69"/>
                  </a:lnTo>
                  <a:lnTo>
                    <a:pt x="306" y="67"/>
                  </a:lnTo>
                  <a:lnTo>
                    <a:pt x="283" y="65"/>
                  </a:lnTo>
                  <a:lnTo>
                    <a:pt x="260" y="61"/>
                  </a:lnTo>
                  <a:lnTo>
                    <a:pt x="236" y="57"/>
                  </a:lnTo>
                  <a:lnTo>
                    <a:pt x="213" y="53"/>
                  </a:lnTo>
                  <a:lnTo>
                    <a:pt x="189" y="47"/>
                  </a:lnTo>
                  <a:lnTo>
                    <a:pt x="168" y="43"/>
                  </a:lnTo>
                  <a:lnTo>
                    <a:pt x="144" y="37"/>
                  </a:lnTo>
                  <a:lnTo>
                    <a:pt x="125" y="31"/>
                  </a:lnTo>
                  <a:lnTo>
                    <a:pt x="103" y="26"/>
                  </a:lnTo>
                  <a:lnTo>
                    <a:pt x="86" y="20"/>
                  </a:lnTo>
                  <a:lnTo>
                    <a:pt x="68" y="14"/>
                  </a:lnTo>
                  <a:lnTo>
                    <a:pt x="54" y="10"/>
                  </a:lnTo>
                  <a:lnTo>
                    <a:pt x="41" y="4"/>
                  </a:lnTo>
                  <a:lnTo>
                    <a:pt x="3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94">
              <a:extLst>
                <a:ext uri="{FF2B5EF4-FFF2-40B4-BE49-F238E27FC236}">
                  <a16:creationId xmlns:a16="http://schemas.microsoft.com/office/drawing/2014/main" id="{04ED4515-7658-4066-B8A5-764D9E4092C4}"/>
                </a:ext>
              </a:extLst>
            </p:cNvPr>
            <p:cNvSpPr>
              <a:spLocks/>
            </p:cNvSpPr>
            <p:nvPr/>
          </p:nvSpPr>
          <p:spPr bwMode="auto">
            <a:xfrm>
              <a:off x="2284" y="3009"/>
              <a:ext cx="1686" cy="1163"/>
            </a:xfrm>
            <a:custGeom>
              <a:avLst/>
              <a:gdLst>
                <a:gd name="T0" fmla="*/ 159 w 1686"/>
                <a:gd name="T1" fmla="*/ 549 h 1163"/>
                <a:gd name="T2" fmla="*/ 200 w 1686"/>
                <a:gd name="T3" fmla="*/ 563 h 1163"/>
                <a:gd name="T4" fmla="*/ 231 w 1686"/>
                <a:gd name="T5" fmla="*/ 584 h 1163"/>
                <a:gd name="T6" fmla="*/ 276 w 1686"/>
                <a:gd name="T7" fmla="*/ 616 h 1163"/>
                <a:gd name="T8" fmla="*/ 295 w 1686"/>
                <a:gd name="T9" fmla="*/ 625 h 1163"/>
                <a:gd name="T10" fmla="*/ 340 w 1686"/>
                <a:gd name="T11" fmla="*/ 659 h 1163"/>
                <a:gd name="T12" fmla="*/ 387 w 1686"/>
                <a:gd name="T13" fmla="*/ 692 h 1163"/>
                <a:gd name="T14" fmla="*/ 424 w 1686"/>
                <a:gd name="T15" fmla="*/ 682 h 1163"/>
                <a:gd name="T16" fmla="*/ 467 w 1686"/>
                <a:gd name="T17" fmla="*/ 649 h 1163"/>
                <a:gd name="T18" fmla="*/ 497 w 1686"/>
                <a:gd name="T19" fmla="*/ 627 h 1163"/>
                <a:gd name="T20" fmla="*/ 575 w 1686"/>
                <a:gd name="T21" fmla="*/ 590 h 1163"/>
                <a:gd name="T22" fmla="*/ 671 w 1686"/>
                <a:gd name="T23" fmla="*/ 536 h 1163"/>
                <a:gd name="T24" fmla="*/ 721 w 1686"/>
                <a:gd name="T25" fmla="*/ 493 h 1163"/>
                <a:gd name="T26" fmla="*/ 778 w 1686"/>
                <a:gd name="T27" fmla="*/ 454 h 1163"/>
                <a:gd name="T28" fmla="*/ 821 w 1686"/>
                <a:gd name="T29" fmla="*/ 434 h 1163"/>
                <a:gd name="T30" fmla="*/ 850 w 1686"/>
                <a:gd name="T31" fmla="*/ 403 h 1163"/>
                <a:gd name="T32" fmla="*/ 883 w 1686"/>
                <a:gd name="T33" fmla="*/ 354 h 1163"/>
                <a:gd name="T34" fmla="*/ 895 w 1686"/>
                <a:gd name="T35" fmla="*/ 334 h 1163"/>
                <a:gd name="T36" fmla="*/ 936 w 1686"/>
                <a:gd name="T37" fmla="*/ 301 h 1163"/>
                <a:gd name="T38" fmla="*/ 983 w 1686"/>
                <a:gd name="T39" fmla="*/ 264 h 1163"/>
                <a:gd name="T40" fmla="*/ 1044 w 1686"/>
                <a:gd name="T41" fmla="*/ 223 h 1163"/>
                <a:gd name="T42" fmla="*/ 1200 w 1686"/>
                <a:gd name="T43" fmla="*/ 108 h 1163"/>
                <a:gd name="T44" fmla="*/ 1298 w 1686"/>
                <a:gd name="T45" fmla="*/ 14 h 1163"/>
                <a:gd name="T46" fmla="*/ 1329 w 1686"/>
                <a:gd name="T47" fmla="*/ 4 h 1163"/>
                <a:gd name="T48" fmla="*/ 1370 w 1686"/>
                <a:gd name="T49" fmla="*/ 37 h 1163"/>
                <a:gd name="T50" fmla="*/ 1399 w 1686"/>
                <a:gd name="T51" fmla="*/ 75 h 1163"/>
                <a:gd name="T52" fmla="*/ 1428 w 1686"/>
                <a:gd name="T53" fmla="*/ 114 h 1163"/>
                <a:gd name="T54" fmla="*/ 1458 w 1686"/>
                <a:gd name="T55" fmla="*/ 161 h 1163"/>
                <a:gd name="T56" fmla="*/ 1497 w 1686"/>
                <a:gd name="T57" fmla="*/ 233 h 1163"/>
                <a:gd name="T58" fmla="*/ 1528 w 1686"/>
                <a:gd name="T59" fmla="*/ 272 h 1163"/>
                <a:gd name="T60" fmla="*/ 1585 w 1686"/>
                <a:gd name="T61" fmla="*/ 350 h 1163"/>
                <a:gd name="T62" fmla="*/ 1641 w 1686"/>
                <a:gd name="T63" fmla="*/ 434 h 1163"/>
                <a:gd name="T64" fmla="*/ 1673 w 1686"/>
                <a:gd name="T65" fmla="*/ 540 h 1163"/>
                <a:gd name="T66" fmla="*/ 1684 w 1686"/>
                <a:gd name="T67" fmla="*/ 670 h 1163"/>
                <a:gd name="T68" fmla="*/ 1679 w 1686"/>
                <a:gd name="T69" fmla="*/ 747 h 1163"/>
                <a:gd name="T70" fmla="*/ 1645 w 1686"/>
                <a:gd name="T71" fmla="*/ 780 h 1163"/>
                <a:gd name="T72" fmla="*/ 1565 w 1686"/>
                <a:gd name="T73" fmla="*/ 842 h 1163"/>
                <a:gd name="T74" fmla="*/ 1466 w 1686"/>
                <a:gd name="T75" fmla="*/ 920 h 1163"/>
                <a:gd name="T76" fmla="*/ 1372 w 1686"/>
                <a:gd name="T77" fmla="*/ 989 h 1163"/>
                <a:gd name="T78" fmla="*/ 1309 w 1686"/>
                <a:gd name="T79" fmla="*/ 1032 h 1163"/>
                <a:gd name="T80" fmla="*/ 1276 w 1686"/>
                <a:gd name="T81" fmla="*/ 1040 h 1163"/>
                <a:gd name="T82" fmla="*/ 1194 w 1686"/>
                <a:gd name="T83" fmla="*/ 1045 h 1163"/>
                <a:gd name="T84" fmla="*/ 1083 w 1686"/>
                <a:gd name="T85" fmla="*/ 1049 h 1163"/>
                <a:gd name="T86" fmla="*/ 973 w 1686"/>
                <a:gd name="T87" fmla="*/ 1051 h 1163"/>
                <a:gd name="T88" fmla="*/ 899 w 1686"/>
                <a:gd name="T89" fmla="*/ 1053 h 1163"/>
                <a:gd name="T90" fmla="*/ 846 w 1686"/>
                <a:gd name="T91" fmla="*/ 1004 h 1163"/>
                <a:gd name="T92" fmla="*/ 815 w 1686"/>
                <a:gd name="T93" fmla="*/ 1016 h 1163"/>
                <a:gd name="T94" fmla="*/ 755 w 1686"/>
                <a:gd name="T95" fmla="*/ 1038 h 1163"/>
                <a:gd name="T96" fmla="*/ 710 w 1686"/>
                <a:gd name="T97" fmla="*/ 1053 h 1163"/>
                <a:gd name="T98" fmla="*/ 598 w 1686"/>
                <a:gd name="T99" fmla="*/ 1108 h 1163"/>
                <a:gd name="T100" fmla="*/ 483 w 1686"/>
                <a:gd name="T101" fmla="*/ 1159 h 1163"/>
                <a:gd name="T102" fmla="*/ 426 w 1686"/>
                <a:gd name="T103" fmla="*/ 1161 h 1163"/>
                <a:gd name="T104" fmla="*/ 350 w 1686"/>
                <a:gd name="T105" fmla="*/ 1139 h 1163"/>
                <a:gd name="T106" fmla="*/ 272 w 1686"/>
                <a:gd name="T107" fmla="*/ 1085 h 1163"/>
                <a:gd name="T108" fmla="*/ 209 w 1686"/>
                <a:gd name="T109" fmla="*/ 1034 h 1163"/>
                <a:gd name="T110" fmla="*/ 170 w 1686"/>
                <a:gd name="T111" fmla="*/ 1012 h 1163"/>
                <a:gd name="T112" fmla="*/ 141 w 1686"/>
                <a:gd name="T113" fmla="*/ 979 h 1163"/>
                <a:gd name="T114" fmla="*/ 92 w 1686"/>
                <a:gd name="T115" fmla="*/ 901 h 1163"/>
                <a:gd name="T116" fmla="*/ 41 w 1686"/>
                <a:gd name="T117" fmla="*/ 811 h 1163"/>
                <a:gd name="T118" fmla="*/ 2 w 1686"/>
                <a:gd name="T119" fmla="*/ 694 h 1163"/>
                <a:gd name="T120" fmla="*/ 16 w 1686"/>
                <a:gd name="T121" fmla="*/ 629 h 1163"/>
                <a:gd name="T122" fmla="*/ 53 w 1686"/>
                <a:gd name="T123" fmla="*/ 582 h 1163"/>
                <a:gd name="T124" fmla="*/ 118 w 1686"/>
                <a:gd name="T125" fmla="*/ 545 h 11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86" h="1163">
                  <a:moveTo>
                    <a:pt x="147" y="545"/>
                  </a:moveTo>
                  <a:lnTo>
                    <a:pt x="151" y="545"/>
                  </a:lnTo>
                  <a:lnTo>
                    <a:pt x="159" y="549"/>
                  </a:lnTo>
                  <a:lnTo>
                    <a:pt x="170" y="553"/>
                  </a:lnTo>
                  <a:lnTo>
                    <a:pt x="184" y="557"/>
                  </a:lnTo>
                  <a:lnTo>
                    <a:pt x="200" y="563"/>
                  </a:lnTo>
                  <a:lnTo>
                    <a:pt x="213" y="571"/>
                  </a:lnTo>
                  <a:lnTo>
                    <a:pt x="223" y="577"/>
                  </a:lnTo>
                  <a:lnTo>
                    <a:pt x="231" y="584"/>
                  </a:lnTo>
                  <a:lnTo>
                    <a:pt x="243" y="598"/>
                  </a:lnTo>
                  <a:lnTo>
                    <a:pt x="260" y="610"/>
                  </a:lnTo>
                  <a:lnTo>
                    <a:pt x="276" y="616"/>
                  </a:lnTo>
                  <a:lnTo>
                    <a:pt x="284" y="618"/>
                  </a:lnTo>
                  <a:lnTo>
                    <a:pt x="288" y="620"/>
                  </a:lnTo>
                  <a:lnTo>
                    <a:pt x="295" y="625"/>
                  </a:lnTo>
                  <a:lnTo>
                    <a:pt x="309" y="635"/>
                  </a:lnTo>
                  <a:lnTo>
                    <a:pt x="325" y="647"/>
                  </a:lnTo>
                  <a:lnTo>
                    <a:pt x="340" y="659"/>
                  </a:lnTo>
                  <a:lnTo>
                    <a:pt x="358" y="670"/>
                  </a:lnTo>
                  <a:lnTo>
                    <a:pt x="374" y="682"/>
                  </a:lnTo>
                  <a:lnTo>
                    <a:pt x="387" y="692"/>
                  </a:lnTo>
                  <a:lnTo>
                    <a:pt x="397" y="694"/>
                  </a:lnTo>
                  <a:lnTo>
                    <a:pt x="409" y="690"/>
                  </a:lnTo>
                  <a:lnTo>
                    <a:pt x="424" y="682"/>
                  </a:lnTo>
                  <a:lnTo>
                    <a:pt x="440" y="672"/>
                  </a:lnTo>
                  <a:lnTo>
                    <a:pt x="454" y="661"/>
                  </a:lnTo>
                  <a:lnTo>
                    <a:pt x="467" y="649"/>
                  </a:lnTo>
                  <a:lnTo>
                    <a:pt x="477" y="639"/>
                  </a:lnTo>
                  <a:lnTo>
                    <a:pt x="485" y="633"/>
                  </a:lnTo>
                  <a:lnTo>
                    <a:pt x="497" y="627"/>
                  </a:lnTo>
                  <a:lnTo>
                    <a:pt x="516" y="618"/>
                  </a:lnTo>
                  <a:lnTo>
                    <a:pt x="544" y="606"/>
                  </a:lnTo>
                  <a:lnTo>
                    <a:pt x="575" y="590"/>
                  </a:lnTo>
                  <a:lnTo>
                    <a:pt x="608" y="573"/>
                  </a:lnTo>
                  <a:lnTo>
                    <a:pt x="641" y="555"/>
                  </a:lnTo>
                  <a:lnTo>
                    <a:pt x="671" y="536"/>
                  </a:lnTo>
                  <a:lnTo>
                    <a:pt x="694" y="516"/>
                  </a:lnTo>
                  <a:lnTo>
                    <a:pt x="706" y="506"/>
                  </a:lnTo>
                  <a:lnTo>
                    <a:pt x="721" y="493"/>
                  </a:lnTo>
                  <a:lnTo>
                    <a:pt x="741" y="479"/>
                  </a:lnTo>
                  <a:lnTo>
                    <a:pt x="760" y="465"/>
                  </a:lnTo>
                  <a:lnTo>
                    <a:pt x="778" y="454"/>
                  </a:lnTo>
                  <a:lnTo>
                    <a:pt x="796" y="444"/>
                  </a:lnTo>
                  <a:lnTo>
                    <a:pt x="811" y="436"/>
                  </a:lnTo>
                  <a:lnTo>
                    <a:pt x="821" y="434"/>
                  </a:lnTo>
                  <a:lnTo>
                    <a:pt x="829" y="430"/>
                  </a:lnTo>
                  <a:lnTo>
                    <a:pt x="839" y="418"/>
                  </a:lnTo>
                  <a:lnTo>
                    <a:pt x="850" y="403"/>
                  </a:lnTo>
                  <a:lnTo>
                    <a:pt x="862" y="385"/>
                  </a:lnTo>
                  <a:lnTo>
                    <a:pt x="874" y="370"/>
                  </a:lnTo>
                  <a:lnTo>
                    <a:pt x="883" y="354"/>
                  </a:lnTo>
                  <a:lnTo>
                    <a:pt x="889" y="342"/>
                  </a:lnTo>
                  <a:lnTo>
                    <a:pt x="891" y="338"/>
                  </a:lnTo>
                  <a:lnTo>
                    <a:pt x="895" y="334"/>
                  </a:lnTo>
                  <a:lnTo>
                    <a:pt x="905" y="327"/>
                  </a:lnTo>
                  <a:lnTo>
                    <a:pt x="919" y="315"/>
                  </a:lnTo>
                  <a:lnTo>
                    <a:pt x="936" y="301"/>
                  </a:lnTo>
                  <a:lnTo>
                    <a:pt x="954" y="287"/>
                  </a:lnTo>
                  <a:lnTo>
                    <a:pt x="969" y="274"/>
                  </a:lnTo>
                  <a:lnTo>
                    <a:pt x="983" y="264"/>
                  </a:lnTo>
                  <a:lnTo>
                    <a:pt x="991" y="258"/>
                  </a:lnTo>
                  <a:lnTo>
                    <a:pt x="1008" y="248"/>
                  </a:lnTo>
                  <a:lnTo>
                    <a:pt x="1044" y="223"/>
                  </a:lnTo>
                  <a:lnTo>
                    <a:pt x="1092" y="188"/>
                  </a:lnTo>
                  <a:lnTo>
                    <a:pt x="1147" y="149"/>
                  </a:lnTo>
                  <a:lnTo>
                    <a:pt x="1200" y="108"/>
                  </a:lnTo>
                  <a:lnTo>
                    <a:pt x="1249" y="69"/>
                  </a:lnTo>
                  <a:lnTo>
                    <a:pt x="1282" y="35"/>
                  </a:lnTo>
                  <a:lnTo>
                    <a:pt x="1298" y="14"/>
                  </a:lnTo>
                  <a:lnTo>
                    <a:pt x="1305" y="4"/>
                  </a:lnTo>
                  <a:lnTo>
                    <a:pt x="1315" y="0"/>
                  </a:lnTo>
                  <a:lnTo>
                    <a:pt x="1329" y="4"/>
                  </a:lnTo>
                  <a:lnTo>
                    <a:pt x="1343" y="12"/>
                  </a:lnTo>
                  <a:lnTo>
                    <a:pt x="1356" y="24"/>
                  </a:lnTo>
                  <a:lnTo>
                    <a:pt x="1370" y="37"/>
                  </a:lnTo>
                  <a:lnTo>
                    <a:pt x="1382" y="51"/>
                  </a:lnTo>
                  <a:lnTo>
                    <a:pt x="1391" y="63"/>
                  </a:lnTo>
                  <a:lnTo>
                    <a:pt x="1399" y="75"/>
                  </a:lnTo>
                  <a:lnTo>
                    <a:pt x="1407" y="88"/>
                  </a:lnTo>
                  <a:lnTo>
                    <a:pt x="1417" y="102"/>
                  </a:lnTo>
                  <a:lnTo>
                    <a:pt x="1428" y="114"/>
                  </a:lnTo>
                  <a:lnTo>
                    <a:pt x="1438" y="129"/>
                  </a:lnTo>
                  <a:lnTo>
                    <a:pt x="1448" y="145"/>
                  </a:lnTo>
                  <a:lnTo>
                    <a:pt x="1458" y="161"/>
                  </a:lnTo>
                  <a:lnTo>
                    <a:pt x="1466" y="178"/>
                  </a:lnTo>
                  <a:lnTo>
                    <a:pt x="1481" y="209"/>
                  </a:lnTo>
                  <a:lnTo>
                    <a:pt x="1497" y="233"/>
                  </a:lnTo>
                  <a:lnTo>
                    <a:pt x="1512" y="250"/>
                  </a:lnTo>
                  <a:lnTo>
                    <a:pt x="1520" y="262"/>
                  </a:lnTo>
                  <a:lnTo>
                    <a:pt x="1528" y="272"/>
                  </a:lnTo>
                  <a:lnTo>
                    <a:pt x="1544" y="293"/>
                  </a:lnTo>
                  <a:lnTo>
                    <a:pt x="1563" y="319"/>
                  </a:lnTo>
                  <a:lnTo>
                    <a:pt x="1585" y="350"/>
                  </a:lnTo>
                  <a:lnTo>
                    <a:pt x="1608" y="381"/>
                  </a:lnTo>
                  <a:lnTo>
                    <a:pt x="1626" y="411"/>
                  </a:lnTo>
                  <a:lnTo>
                    <a:pt x="1641" y="434"/>
                  </a:lnTo>
                  <a:lnTo>
                    <a:pt x="1649" y="450"/>
                  </a:lnTo>
                  <a:lnTo>
                    <a:pt x="1661" y="485"/>
                  </a:lnTo>
                  <a:lnTo>
                    <a:pt x="1673" y="540"/>
                  </a:lnTo>
                  <a:lnTo>
                    <a:pt x="1682" y="598"/>
                  </a:lnTo>
                  <a:lnTo>
                    <a:pt x="1686" y="641"/>
                  </a:lnTo>
                  <a:lnTo>
                    <a:pt x="1684" y="670"/>
                  </a:lnTo>
                  <a:lnTo>
                    <a:pt x="1682" y="700"/>
                  </a:lnTo>
                  <a:lnTo>
                    <a:pt x="1680" y="727"/>
                  </a:lnTo>
                  <a:lnTo>
                    <a:pt x="1679" y="747"/>
                  </a:lnTo>
                  <a:lnTo>
                    <a:pt x="1675" y="752"/>
                  </a:lnTo>
                  <a:lnTo>
                    <a:pt x="1663" y="764"/>
                  </a:lnTo>
                  <a:lnTo>
                    <a:pt x="1645" y="780"/>
                  </a:lnTo>
                  <a:lnTo>
                    <a:pt x="1624" y="797"/>
                  </a:lnTo>
                  <a:lnTo>
                    <a:pt x="1596" y="819"/>
                  </a:lnTo>
                  <a:lnTo>
                    <a:pt x="1565" y="842"/>
                  </a:lnTo>
                  <a:lnTo>
                    <a:pt x="1534" y="868"/>
                  </a:lnTo>
                  <a:lnTo>
                    <a:pt x="1499" y="893"/>
                  </a:lnTo>
                  <a:lnTo>
                    <a:pt x="1466" y="920"/>
                  </a:lnTo>
                  <a:lnTo>
                    <a:pt x="1432" y="944"/>
                  </a:lnTo>
                  <a:lnTo>
                    <a:pt x="1401" y="967"/>
                  </a:lnTo>
                  <a:lnTo>
                    <a:pt x="1372" y="989"/>
                  </a:lnTo>
                  <a:lnTo>
                    <a:pt x="1346" y="1006"/>
                  </a:lnTo>
                  <a:lnTo>
                    <a:pt x="1325" y="1022"/>
                  </a:lnTo>
                  <a:lnTo>
                    <a:pt x="1309" y="1032"/>
                  </a:lnTo>
                  <a:lnTo>
                    <a:pt x="1301" y="1036"/>
                  </a:lnTo>
                  <a:lnTo>
                    <a:pt x="1294" y="1038"/>
                  </a:lnTo>
                  <a:lnTo>
                    <a:pt x="1276" y="1040"/>
                  </a:lnTo>
                  <a:lnTo>
                    <a:pt x="1255" y="1042"/>
                  </a:lnTo>
                  <a:lnTo>
                    <a:pt x="1225" y="1044"/>
                  </a:lnTo>
                  <a:lnTo>
                    <a:pt x="1194" y="1045"/>
                  </a:lnTo>
                  <a:lnTo>
                    <a:pt x="1159" y="1045"/>
                  </a:lnTo>
                  <a:lnTo>
                    <a:pt x="1122" y="1047"/>
                  </a:lnTo>
                  <a:lnTo>
                    <a:pt x="1083" y="1049"/>
                  </a:lnTo>
                  <a:lnTo>
                    <a:pt x="1046" y="1049"/>
                  </a:lnTo>
                  <a:lnTo>
                    <a:pt x="1008" y="1051"/>
                  </a:lnTo>
                  <a:lnTo>
                    <a:pt x="973" y="1051"/>
                  </a:lnTo>
                  <a:lnTo>
                    <a:pt x="944" y="1051"/>
                  </a:lnTo>
                  <a:lnTo>
                    <a:pt x="919" y="1053"/>
                  </a:lnTo>
                  <a:lnTo>
                    <a:pt x="899" y="1053"/>
                  </a:lnTo>
                  <a:lnTo>
                    <a:pt x="885" y="1053"/>
                  </a:lnTo>
                  <a:lnTo>
                    <a:pt x="881" y="1053"/>
                  </a:lnTo>
                  <a:lnTo>
                    <a:pt x="846" y="1004"/>
                  </a:lnTo>
                  <a:lnTo>
                    <a:pt x="842" y="1006"/>
                  </a:lnTo>
                  <a:lnTo>
                    <a:pt x="831" y="1010"/>
                  </a:lnTo>
                  <a:lnTo>
                    <a:pt x="815" y="1016"/>
                  </a:lnTo>
                  <a:lnTo>
                    <a:pt x="796" y="1022"/>
                  </a:lnTo>
                  <a:lnTo>
                    <a:pt x="774" y="1030"/>
                  </a:lnTo>
                  <a:lnTo>
                    <a:pt x="755" y="1038"/>
                  </a:lnTo>
                  <a:lnTo>
                    <a:pt x="739" y="1044"/>
                  </a:lnTo>
                  <a:lnTo>
                    <a:pt x="727" y="1047"/>
                  </a:lnTo>
                  <a:lnTo>
                    <a:pt x="710" y="1053"/>
                  </a:lnTo>
                  <a:lnTo>
                    <a:pt x="680" y="1067"/>
                  </a:lnTo>
                  <a:lnTo>
                    <a:pt x="641" y="1087"/>
                  </a:lnTo>
                  <a:lnTo>
                    <a:pt x="598" y="1108"/>
                  </a:lnTo>
                  <a:lnTo>
                    <a:pt x="555" y="1128"/>
                  </a:lnTo>
                  <a:lnTo>
                    <a:pt x="514" y="1145"/>
                  </a:lnTo>
                  <a:lnTo>
                    <a:pt x="483" y="1159"/>
                  </a:lnTo>
                  <a:lnTo>
                    <a:pt x="461" y="1163"/>
                  </a:lnTo>
                  <a:lnTo>
                    <a:pt x="446" y="1163"/>
                  </a:lnTo>
                  <a:lnTo>
                    <a:pt x="426" y="1161"/>
                  </a:lnTo>
                  <a:lnTo>
                    <a:pt x="403" y="1157"/>
                  </a:lnTo>
                  <a:lnTo>
                    <a:pt x="377" y="1149"/>
                  </a:lnTo>
                  <a:lnTo>
                    <a:pt x="350" y="1139"/>
                  </a:lnTo>
                  <a:lnTo>
                    <a:pt x="323" y="1126"/>
                  </a:lnTo>
                  <a:lnTo>
                    <a:pt x="297" y="1108"/>
                  </a:lnTo>
                  <a:lnTo>
                    <a:pt x="272" y="1085"/>
                  </a:lnTo>
                  <a:lnTo>
                    <a:pt x="249" y="1061"/>
                  </a:lnTo>
                  <a:lnTo>
                    <a:pt x="229" y="1045"/>
                  </a:lnTo>
                  <a:lnTo>
                    <a:pt x="209" y="1034"/>
                  </a:lnTo>
                  <a:lnTo>
                    <a:pt x="194" y="1024"/>
                  </a:lnTo>
                  <a:lnTo>
                    <a:pt x="180" y="1018"/>
                  </a:lnTo>
                  <a:lnTo>
                    <a:pt x="170" y="1012"/>
                  </a:lnTo>
                  <a:lnTo>
                    <a:pt x="159" y="1004"/>
                  </a:lnTo>
                  <a:lnTo>
                    <a:pt x="151" y="995"/>
                  </a:lnTo>
                  <a:lnTo>
                    <a:pt x="141" y="979"/>
                  </a:lnTo>
                  <a:lnTo>
                    <a:pt x="127" y="958"/>
                  </a:lnTo>
                  <a:lnTo>
                    <a:pt x="110" y="930"/>
                  </a:lnTo>
                  <a:lnTo>
                    <a:pt x="92" y="901"/>
                  </a:lnTo>
                  <a:lnTo>
                    <a:pt x="75" y="870"/>
                  </a:lnTo>
                  <a:lnTo>
                    <a:pt x="57" y="840"/>
                  </a:lnTo>
                  <a:lnTo>
                    <a:pt x="41" y="811"/>
                  </a:lnTo>
                  <a:lnTo>
                    <a:pt x="30" y="786"/>
                  </a:lnTo>
                  <a:lnTo>
                    <a:pt x="12" y="739"/>
                  </a:lnTo>
                  <a:lnTo>
                    <a:pt x="2" y="694"/>
                  </a:lnTo>
                  <a:lnTo>
                    <a:pt x="0" y="657"/>
                  </a:lnTo>
                  <a:lnTo>
                    <a:pt x="8" y="637"/>
                  </a:lnTo>
                  <a:lnTo>
                    <a:pt x="16" y="629"/>
                  </a:lnTo>
                  <a:lnTo>
                    <a:pt x="26" y="616"/>
                  </a:lnTo>
                  <a:lnTo>
                    <a:pt x="38" y="598"/>
                  </a:lnTo>
                  <a:lnTo>
                    <a:pt x="53" y="582"/>
                  </a:lnTo>
                  <a:lnTo>
                    <a:pt x="71" y="565"/>
                  </a:lnTo>
                  <a:lnTo>
                    <a:pt x="92" y="553"/>
                  </a:lnTo>
                  <a:lnTo>
                    <a:pt x="118" y="545"/>
                  </a:lnTo>
                  <a:lnTo>
                    <a:pt x="147" y="54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95">
              <a:extLst>
                <a:ext uri="{FF2B5EF4-FFF2-40B4-BE49-F238E27FC236}">
                  <a16:creationId xmlns:a16="http://schemas.microsoft.com/office/drawing/2014/main" id="{ECF738F5-C252-46BA-828F-0DEA20DFF78B}"/>
                </a:ext>
              </a:extLst>
            </p:cNvPr>
            <p:cNvSpPr>
              <a:spLocks/>
            </p:cNvSpPr>
            <p:nvPr/>
          </p:nvSpPr>
          <p:spPr bwMode="auto">
            <a:xfrm>
              <a:off x="3468" y="2646"/>
              <a:ext cx="110" cy="92"/>
            </a:xfrm>
            <a:custGeom>
              <a:avLst/>
              <a:gdLst>
                <a:gd name="T0" fmla="*/ 0 w 110"/>
                <a:gd name="T1" fmla="*/ 2 h 92"/>
                <a:gd name="T2" fmla="*/ 4 w 110"/>
                <a:gd name="T3" fmla="*/ 8 h 92"/>
                <a:gd name="T4" fmla="*/ 10 w 110"/>
                <a:gd name="T5" fmla="*/ 19 h 92"/>
                <a:gd name="T6" fmla="*/ 16 w 110"/>
                <a:gd name="T7" fmla="*/ 35 h 92"/>
                <a:gd name="T8" fmla="*/ 18 w 110"/>
                <a:gd name="T9" fmla="*/ 47 h 92"/>
                <a:gd name="T10" fmla="*/ 16 w 110"/>
                <a:gd name="T11" fmla="*/ 61 h 92"/>
                <a:gd name="T12" fmla="*/ 16 w 110"/>
                <a:gd name="T13" fmla="*/ 74 h 92"/>
                <a:gd name="T14" fmla="*/ 16 w 110"/>
                <a:gd name="T15" fmla="*/ 86 h 92"/>
                <a:gd name="T16" fmla="*/ 16 w 110"/>
                <a:gd name="T17" fmla="*/ 90 h 92"/>
                <a:gd name="T18" fmla="*/ 20 w 110"/>
                <a:gd name="T19" fmla="*/ 92 h 92"/>
                <a:gd name="T20" fmla="*/ 28 w 110"/>
                <a:gd name="T21" fmla="*/ 92 h 92"/>
                <a:gd name="T22" fmla="*/ 37 w 110"/>
                <a:gd name="T23" fmla="*/ 84 h 92"/>
                <a:gd name="T24" fmla="*/ 47 w 110"/>
                <a:gd name="T25" fmla="*/ 61 h 92"/>
                <a:gd name="T26" fmla="*/ 55 w 110"/>
                <a:gd name="T27" fmla="*/ 35 h 92"/>
                <a:gd name="T28" fmla="*/ 63 w 110"/>
                <a:gd name="T29" fmla="*/ 21 h 92"/>
                <a:gd name="T30" fmla="*/ 69 w 110"/>
                <a:gd name="T31" fmla="*/ 16 h 92"/>
                <a:gd name="T32" fmla="*/ 76 w 110"/>
                <a:gd name="T33" fmla="*/ 12 h 92"/>
                <a:gd name="T34" fmla="*/ 86 w 110"/>
                <a:gd name="T35" fmla="*/ 8 h 92"/>
                <a:gd name="T36" fmla="*/ 98 w 110"/>
                <a:gd name="T37" fmla="*/ 8 h 92"/>
                <a:gd name="T38" fmla="*/ 106 w 110"/>
                <a:gd name="T39" fmla="*/ 10 h 92"/>
                <a:gd name="T40" fmla="*/ 110 w 110"/>
                <a:gd name="T41" fmla="*/ 10 h 92"/>
                <a:gd name="T42" fmla="*/ 106 w 110"/>
                <a:gd name="T43" fmla="*/ 10 h 92"/>
                <a:gd name="T44" fmla="*/ 96 w 110"/>
                <a:gd name="T45" fmla="*/ 8 h 92"/>
                <a:gd name="T46" fmla="*/ 82 w 110"/>
                <a:gd name="T47" fmla="*/ 4 h 92"/>
                <a:gd name="T48" fmla="*/ 67 w 110"/>
                <a:gd name="T49" fmla="*/ 2 h 92"/>
                <a:gd name="T50" fmla="*/ 47 w 110"/>
                <a:gd name="T51" fmla="*/ 0 h 92"/>
                <a:gd name="T52" fmla="*/ 30 w 110"/>
                <a:gd name="T53" fmla="*/ 0 h 92"/>
                <a:gd name="T54" fmla="*/ 14 w 110"/>
                <a:gd name="T55" fmla="*/ 0 h 92"/>
                <a:gd name="T56" fmla="*/ 0 w 110"/>
                <a:gd name="T57" fmla="*/ 2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92">
                  <a:moveTo>
                    <a:pt x="0" y="2"/>
                  </a:moveTo>
                  <a:lnTo>
                    <a:pt x="4" y="8"/>
                  </a:lnTo>
                  <a:lnTo>
                    <a:pt x="10" y="19"/>
                  </a:lnTo>
                  <a:lnTo>
                    <a:pt x="16" y="35"/>
                  </a:lnTo>
                  <a:lnTo>
                    <a:pt x="18" y="47"/>
                  </a:lnTo>
                  <a:lnTo>
                    <a:pt x="16" y="61"/>
                  </a:lnTo>
                  <a:lnTo>
                    <a:pt x="16" y="74"/>
                  </a:lnTo>
                  <a:lnTo>
                    <a:pt x="16" y="86"/>
                  </a:lnTo>
                  <a:lnTo>
                    <a:pt x="16" y="90"/>
                  </a:lnTo>
                  <a:lnTo>
                    <a:pt x="20" y="92"/>
                  </a:lnTo>
                  <a:lnTo>
                    <a:pt x="28" y="92"/>
                  </a:lnTo>
                  <a:lnTo>
                    <a:pt x="37" y="84"/>
                  </a:lnTo>
                  <a:lnTo>
                    <a:pt x="47" y="61"/>
                  </a:lnTo>
                  <a:lnTo>
                    <a:pt x="55" y="35"/>
                  </a:lnTo>
                  <a:lnTo>
                    <a:pt x="63" y="21"/>
                  </a:lnTo>
                  <a:lnTo>
                    <a:pt x="69" y="16"/>
                  </a:lnTo>
                  <a:lnTo>
                    <a:pt x="76" y="12"/>
                  </a:lnTo>
                  <a:lnTo>
                    <a:pt x="86" y="8"/>
                  </a:lnTo>
                  <a:lnTo>
                    <a:pt x="98" y="8"/>
                  </a:lnTo>
                  <a:lnTo>
                    <a:pt x="106" y="10"/>
                  </a:lnTo>
                  <a:lnTo>
                    <a:pt x="110" y="10"/>
                  </a:lnTo>
                  <a:lnTo>
                    <a:pt x="106" y="10"/>
                  </a:lnTo>
                  <a:lnTo>
                    <a:pt x="96" y="8"/>
                  </a:lnTo>
                  <a:lnTo>
                    <a:pt x="82" y="4"/>
                  </a:lnTo>
                  <a:lnTo>
                    <a:pt x="67" y="2"/>
                  </a:lnTo>
                  <a:lnTo>
                    <a:pt x="47" y="0"/>
                  </a:lnTo>
                  <a:lnTo>
                    <a:pt x="30" y="0"/>
                  </a:lnTo>
                  <a:lnTo>
                    <a:pt x="14" y="0"/>
                  </a:lnTo>
                  <a:lnTo>
                    <a:pt x="0" y="2"/>
                  </a:lnTo>
                  <a:close/>
                </a:path>
              </a:pathLst>
            </a:custGeom>
            <a:solidFill>
              <a:srgbClr val="BF8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96">
              <a:extLst>
                <a:ext uri="{FF2B5EF4-FFF2-40B4-BE49-F238E27FC236}">
                  <a16:creationId xmlns:a16="http://schemas.microsoft.com/office/drawing/2014/main" id="{111EE03D-BB48-4605-9F16-1F781BA3B8D7}"/>
                </a:ext>
              </a:extLst>
            </p:cNvPr>
            <p:cNvSpPr>
              <a:spLocks/>
            </p:cNvSpPr>
            <p:nvPr/>
          </p:nvSpPr>
          <p:spPr bwMode="auto">
            <a:xfrm>
              <a:off x="3605" y="2681"/>
              <a:ext cx="242" cy="576"/>
            </a:xfrm>
            <a:custGeom>
              <a:avLst/>
              <a:gdLst>
                <a:gd name="T0" fmla="*/ 66 w 242"/>
                <a:gd name="T1" fmla="*/ 4 h 576"/>
                <a:gd name="T2" fmla="*/ 70 w 242"/>
                <a:gd name="T3" fmla="*/ 27 h 576"/>
                <a:gd name="T4" fmla="*/ 74 w 242"/>
                <a:gd name="T5" fmla="*/ 61 h 576"/>
                <a:gd name="T6" fmla="*/ 74 w 242"/>
                <a:gd name="T7" fmla="*/ 88 h 576"/>
                <a:gd name="T8" fmla="*/ 55 w 242"/>
                <a:gd name="T9" fmla="*/ 76 h 576"/>
                <a:gd name="T10" fmla="*/ 63 w 242"/>
                <a:gd name="T11" fmla="*/ 129 h 576"/>
                <a:gd name="T12" fmla="*/ 31 w 242"/>
                <a:gd name="T13" fmla="*/ 197 h 576"/>
                <a:gd name="T14" fmla="*/ 2 w 242"/>
                <a:gd name="T15" fmla="*/ 209 h 576"/>
                <a:gd name="T16" fmla="*/ 0 w 242"/>
                <a:gd name="T17" fmla="*/ 209 h 576"/>
                <a:gd name="T18" fmla="*/ 10 w 242"/>
                <a:gd name="T19" fmla="*/ 254 h 576"/>
                <a:gd name="T20" fmla="*/ 22 w 242"/>
                <a:gd name="T21" fmla="*/ 307 h 576"/>
                <a:gd name="T22" fmla="*/ 41 w 242"/>
                <a:gd name="T23" fmla="*/ 326 h 576"/>
                <a:gd name="T24" fmla="*/ 59 w 242"/>
                <a:gd name="T25" fmla="*/ 338 h 576"/>
                <a:gd name="T26" fmla="*/ 72 w 242"/>
                <a:gd name="T27" fmla="*/ 356 h 576"/>
                <a:gd name="T28" fmla="*/ 104 w 242"/>
                <a:gd name="T29" fmla="*/ 395 h 576"/>
                <a:gd name="T30" fmla="*/ 135 w 242"/>
                <a:gd name="T31" fmla="*/ 438 h 576"/>
                <a:gd name="T32" fmla="*/ 152 w 242"/>
                <a:gd name="T33" fmla="*/ 465 h 576"/>
                <a:gd name="T34" fmla="*/ 164 w 242"/>
                <a:gd name="T35" fmla="*/ 489 h 576"/>
                <a:gd name="T36" fmla="*/ 186 w 242"/>
                <a:gd name="T37" fmla="*/ 524 h 576"/>
                <a:gd name="T38" fmla="*/ 207 w 242"/>
                <a:gd name="T39" fmla="*/ 555 h 576"/>
                <a:gd name="T40" fmla="*/ 223 w 242"/>
                <a:gd name="T41" fmla="*/ 576 h 576"/>
                <a:gd name="T42" fmla="*/ 234 w 242"/>
                <a:gd name="T43" fmla="*/ 516 h 576"/>
                <a:gd name="T44" fmla="*/ 236 w 242"/>
                <a:gd name="T45" fmla="*/ 446 h 576"/>
                <a:gd name="T46" fmla="*/ 240 w 242"/>
                <a:gd name="T47" fmla="*/ 418 h 576"/>
                <a:gd name="T48" fmla="*/ 236 w 242"/>
                <a:gd name="T49" fmla="*/ 367 h 576"/>
                <a:gd name="T50" fmla="*/ 225 w 242"/>
                <a:gd name="T51" fmla="*/ 332 h 576"/>
                <a:gd name="T52" fmla="*/ 209 w 242"/>
                <a:gd name="T53" fmla="*/ 285 h 576"/>
                <a:gd name="T54" fmla="*/ 191 w 242"/>
                <a:gd name="T55" fmla="*/ 242 h 576"/>
                <a:gd name="T56" fmla="*/ 170 w 242"/>
                <a:gd name="T57" fmla="*/ 223 h 576"/>
                <a:gd name="T58" fmla="*/ 145 w 242"/>
                <a:gd name="T59" fmla="*/ 205 h 576"/>
                <a:gd name="T60" fmla="*/ 141 w 242"/>
                <a:gd name="T61" fmla="*/ 194 h 576"/>
                <a:gd name="T62" fmla="*/ 148 w 242"/>
                <a:gd name="T63" fmla="*/ 170 h 576"/>
                <a:gd name="T64" fmla="*/ 164 w 242"/>
                <a:gd name="T65" fmla="*/ 135 h 576"/>
                <a:gd name="T66" fmla="*/ 180 w 242"/>
                <a:gd name="T67" fmla="*/ 98 h 576"/>
                <a:gd name="T68" fmla="*/ 164 w 242"/>
                <a:gd name="T69" fmla="*/ 63 h 576"/>
                <a:gd name="T70" fmla="*/ 141 w 242"/>
                <a:gd name="T71" fmla="*/ 31 h 576"/>
                <a:gd name="T72" fmla="*/ 117 w 242"/>
                <a:gd name="T73" fmla="*/ 14 h 576"/>
                <a:gd name="T74" fmla="*/ 80 w 242"/>
                <a:gd name="T75" fmla="*/ 6 h 576"/>
                <a:gd name="T76" fmla="*/ 64 w 242"/>
                <a:gd name="T77" fmla="*/ 0 h 5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2" h="576">
                  <a:moveTo>
                    <a:pt x="64" y="0"/>
                  </a:moveTo>
                  <a:lnTo>
                    <a:pt x="66" y="4"/>
                  </a:lnTo>
                  <a:lnTo>
                    <a:pt x="68" y="14"/>
                  </a:lnTo>
                  <a:lnTo>
                    <a:pt x="70" y="27"/>
                  </a:lnTo>
                  <a:lnTo>
                    <a:pt x="74" y="43"/>
                  </a:lnTo>
                  <a:lnTo>
                    <a:pt x="74" y="61"/>
                  </a:lnTo>
                  <a:lnTo>
                    <a:pt x="74" y="76"/>
                  </a:lnTo>
                  <a:lnTo>
                    <a:pt x="74" y="88"/>
                  </a:lnTo>
                  <a:lnTo>
                    <a:pt x="74" y="92"/>
                  </a:lnTo>
                  <a:lnTo>
                    <a:pt x="55" y="76"/>
                  </a:lnTo>
                  <a:lnTo>
                    <a:pt x="59" y="92"/>
                  </a:lnTo>
                  <a:lnTo>
                    <a:pt x="63" y="129"/>
                  </a:lnTo>
                  <a:lnTo>
                    <a:pt x="57" y="170"/>
                  </a:lnTo>
                  <a:lnTo>
                    <a:pt x="31" y="197"/>
                  </a:lnTo>
                  <a:lnTo>
                    <a:pt x="10" y="205"/>
                  </a:lnTo>
                  <a:lnTo>
                    <a:pt x="2" y="209"/>
                  </a:lnTo>
                  <a:lnTo>
                    <a:pt x="0" y="209"/>
                  </a:lnTo>
                  <a:lnTo>
                    <a:pt x="2" y="223"/>
                  </a:lnTo>
                  <a:lnTo>
                    <a:pt x="10" y="254"/>
                  </a:lnTo>
                  <a:lnTo>
                    <a:pt x="16" y="287"/>
                  </a:lnTo>
                  <a:lnTo>
                    <a:pt x="22" y="307"/>
                  </a:lnTo>
                  <a:lnTo>
                    <a:pt x="29" y="317"/>
                  </a:lnTo>
                  <a:lnTo>
                    <a:pt x="41" y="326"/>
                  </a:lnTo>
                  <a:lnTo>
                    <a:pt x="53" y="334"/>
                  </a:lnTo>
                  <a:lnTo>
                    <a:pt x="59" y="338"/>
                  </a:lnTo>
                  <a:lnTo>
                    <a:pt x="63" y="342"/>
                  </a:lnTo>
                  <a:lnTo>
                    <a:pt x="72" y="356"/>
                  </a:lnTo>
                  <a:lnTo>
                    <a:pt x="86" y="373"/>
                  </a:lnTo>
                  <a:lnTo>
                    <a:pt x="104" y="395"/>
                  </a:lnTo>
                  <a:lnTo>
                    <a:pt x="119" y="416"/>
                  </a:lnTo>
                  <a:lnTo>
                    <a:pt x="135" y="438"/>
                  </a:lnTo>
                  <a:lnTo>
                    <a:pt x="147" y="453"/>
                  </a:lnTo>
                  <a:lnTo>
                    <a:pt x="152" y="465"/>
                  </a:lnTo>
                  <a:lnTo>
                    <a:pt x="156" y="475"/>
                  </a:lnTo>
                  <a:lnTo>
                    <a:pt x="164" y="489"/>
                  </a:lnTo>
                  <a:lnTo>
                    <a:pt x="174" y="506"/>
                  </a:lnTo>
                  <a:lnTo>
                    <a:pt x="186" y="524"/>
                  </a:lnTo>
                  <a:lnTo>
                    <a:pt x="197" y="539"/>
                  </a:lnTo>
                  <a:lnTo>
                    <a:pt x="207" y="555"/>
                  </a:lnTo>
                  <a:lnTo>
                    <a:pt x="217" y="569"/>
                  </a:lnTo>
                  <a:lnTo>
                    <a:pt x="223" y="576"/>
                  </a:lnTo>
                  <a:lnTo>
                    <a:pt x="231" y="561"/>
                  </a:lnTo>
                  <a:lnTo>
                    <a:pt x="234" y="516"/>
                  </a:lnTo>
                  <a:lnTo>
                    <a:pt x="236" y="467"/>
                  </a:lnTo>
                  <a:lnTo>
                    <a:pt x="236" y="446"/>
                  </a:lnTo>
                  <a:lnTo>
                    <a:pt x="238" y="438"/>
                  </a:lnTo>
                  <a:lnTo>
                    <a:pt x="240" y="418"/>
                  </a:lnTo>
                  <a:lnTo>
                    <a:pt x="242" y="393"/>
                  </a:lnTo>
                  <a:lnTo>
                    <a:pt x="236" y="367"/>
                  </a:lnTo>
                  <a:lnTo>
                    <a:pt x="231" y="352"/>
                  </a:lnTo>
                  <a:lnTo>
                    <a:pt x="225" y="332"/>
                  </a:lnTo>
                  <a:lnTo>
                    <a:pt x="219" y="309"/>
                  </a:lnTo>
                  <a:lnTo>
                    <a:pt x="209" y="285"/>
                  </a:lnTo>
                  <a:lnTo>
                    <a:pt x="201" y="262"/>
                  </a:lnTo>
                  <a:lnTo>
                    <a:pt x="191" y="242"/>
                  </a:lnTo>
                  <a:lnTo>
                    <a:pt x="182" y="229"/>
                  </a:lnTo>
                  <a:lnTo>
                    <a:pt x="170" y="223"/>
                  </a:lnTo>
                  <a:lnTo>
                    <a:pt x="152" y="215"/>
                  </a:lnTo>
                  <a:lnTo>
                    <a:pt x="145" y="205"/>
                  </a:lnTo>
                  <a:lnTo>
                    <a:pt x="141" y="197"/>
                  </a:lnTo>
                  <a:lnTo>
                    <a:pt x="141" y="194"/>
                  </a:lnTo>
                  <a:lnTo>
                    <a:pt x="143" y="188"/>
                  </a:lnTo>
                  <a:lnTo>
                    <a:pt x="148" y="170"/>
                  </a:lnTo>
                  <a:lnTo>
                    <a:pt x="156" y="151"/>
                  </a:lnTo>
                  <a:lnTo>
                    <a:pt x="164" y="135"/>
                  </a:lnTo>
                  <a:lnTo>
                    <a:pt x="178" y="115"/>
                  </a:lnTo>
                  <a:lnTo>
                    <a:pt x="180" y="98"/>
                  </a:lnTo>
                  <a:lnTo>
                    <a:pt x="174" y="80"/>
                  </a:lnTo>
                  <a:lnTo>
                    <a:pt x="164" y="63"/>
                  </a:lnTo>
                  <a:lnTo>
                    <a:pt x="154" y="47"/>
                  </a:lnTo>
                  <a:lnTo>
                    <a:pt x="141" y="31"/>
                  </a:lnTo>
                  <a:lnTo>
                    <a:pt x="127" y="22"/>
                  </a:lnTo>
                  <a:lnTo>
                    <a:pt x="117" y="14"/>
                  </a:lnTo>
                  <a:lnTo>
                    <a:pt x="92" y="6"/>
                  </a:lnTo>
                  <a:lnTo>
                    <a:pt x="80" y="6"/>
                  </a:lnTo>
                  <a:lnTo>
                    <a:pt x="72" y="4"/>
                  </a:lnTo>
                  <a:lnTo>
                    <a:pt x="64" y="0"/>
                  </a:lnTo>
                  <a:close/>
                </a:path>
              </a:pathLst>
            </a:custGeom>
            <a:solidFill>
              <a:srgbClr val="BF8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97">
              <a:extLst>
                <a:ext uri="{FF2B5EF4-FFF2-40B4-BE49-F238E27FC236}">
                  <a16:creationId xmlns:a16="http://schemas.microsoft.com/office/drawing/2014/main" id="{BEECC47F-72FA-4441-9F16-9E5778ADE34D}"/>
                </a:ext>
              </a:extLst>
            </p:cNvPr>
            <p:cNvSpPr>
              <a:spLocks/>
            </p:cNvSpPr>
            <p:nvPr/>
          </p:nvSpPr>
          <p:spPr bwMode="auto">
            <a:xfrm>
              <a:off x="3039" y="2685"/>
              <a:ext cx="87" cy="43"/>
            </a:xfrm>
            <a:custGeom>
              <a:avLst/>
              <a:gdLst>
                <a:gd name="T0" fmla="*/ 0 w 87"/>
                <a:gd name="T1" fmla="*/ 0 h 43"/>
                <a:gd name="T2" fmla="*/ 66 w 87"/>
                <a:gd name="T3" fmla="*/ 18 h 43"/>
                <a:gd name="T4" fmla="*/ 87 w 87"/>
                <a:gd name="T5" fmla="*/ 43 h 43"/>
                <a:gd name="T6" fmla="*/ 68 w 87"/>
                <a:gd name="T7" fmla="*/ 43 h 43"/>
                <a:gd name="T8" fmla="*/ 66 w 87"/>
                <a:gd name="T9" fmla="*/ 41 h 43"/>
                <a:gd name="T10" fmla="*/ 62 w 87"/>
                <a:gd name="T11" fmla="*/ 37 h 43"/>
                <a:gd name="T12" fmla="*/ 56 w 87"/>
                <a:gd name="T13" fmla="*/ 31 h 43"/>
                <a:gd name="T14" fmla="*/ 46 w 87"/>
                <a:gd name="T15" fmla="*/ 25 h 43"/>
                <a:gd name="T16" fmla="*/ 37 w 87"/>
                <a:gd name="T17" fmla="*/ 18 h 43"/>
                <a:gd name="T18" fmla="*/ 25 w 87"/>
                <a:gd name="T19" fmla="*/ 12 h 43"/>
                <a:gd name="T20" fmla="*/ 13 w 87"/>
                <a:gd name="T21" fmla="*/ 4 h 43"/>
                <a:gd name="T22" fmla="*/ 0 w 87"/>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43">
                  <a:moveTo>
                    <a:pt x="0" y="0"/>
                  </a:moveTo>
                  <a:lnTo>
                    <a:pt x="66" y="18"/>
                  </a:lnTo>
                  <a:lnTo>
                    <a:pt x="87" y="43"/>
                  </a:lnTo>
                  <a:lnTo>
                    <a:pt x="68" y="43"/>
                  </a:lnTo>
                  <a:lnTo>
                    <a:pt x="66" y="41"/>
                  </a:lnTo>
                  <a:lnTo>
                    <a:pt x="62" y="37"/>
                  </a:lnTo>
                  <a:lnTo>
                    <a:pt x="56" y="31"/>
                  </a:lnTo>
                  <a:lnTo>
                    <a:pt x="46" y="25"/>
                  </a:lnTo>
                  <a:lnTo>
                    <a:pt x="37" y="18"/>
                  </a:lnTo>
                  <a:lnTo>
                    <a:pt x="25" y="12"/>
                  </a:lnTo>
                  <a:lnTo>
                    <a:pt x="13"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98">
              <a:extLst>
                <a:ext uri="{FF2B5EF4-FFF2-40B4-BE49-F238E27FC236}">
                  <a16:creationId xmlns:a16="http://schemas.microsoft.com/office/drawing/2014/main" id="{B56AA4E8-D661-42F7-B21C-729E8C5D4AC5}"/>
                </a:ext>
              </a:extLst>
            </p:cNvPr>
            <p:cNvSpPr>
              <a:spLocks/>
            </p:cNvSpPr>
            <p:nvPr/>
          </p:nvSpPr>
          <p:spPr bwMode="auto">
            <a:xfrm>
              <a:off x="3359" y="2300"/>
              <a:ext cx="410" cy="356"/>
            </a:xfrm>
            <a:custGeom>
              <a:avLst/>
              <a:gdLst>
                <a:gd name="T0" fmla="*/ 307 w 410"/>
                <a:gd name="T1" fmla="*/ 0 h 356"/>
                <a:gd name="T2" fmla="*/ 293 w 410"/>
                <a:gd name="T3" fmla="*/ 4 h 356"/>
                <a:gd name="T4" fmla="*/ 277 w 410"/>
                <a:gd name="T5" fmla="*/ 6 h 356"/>
                <a:gd name="T6" fmla="*/ 262 w 410"/>
                <a:gd name="T7" fmla="*/ 8 h 356"/>
                <a:gd name="T8" fmla="*/ 228 w 410"/>
                <a:gd name="T9" fmla="*/ 29 h 356"/>
                <a:gd name="T10" fmla="*/ 211 w 410"/>
                <a:gd name="T11" fmla="*/ 135 h 356"/>
                <a:gd name="T12" fmla="*/ 197 w 410"/>
                <a:gd name="T13" fmla="*/ 168 h 356"/>
                <a:gd name="T14" fmla="*/ 174 w 410"/>
                <a:gd name="T15" fmla="*/ 174 h 356"/>
                <a:gd name="T16" fmla="*/ 148 w 410"/>
                <a:gd name="T17" fmla="*/ 178 h 356"/>
                <a:gd name="T18" fmla="*/ 121 w 410"/>
                <a:gd name="T19" fmla="*/ 184 h 356"/>
                <a:gd name="T20" fmla="*/ 100 w 410"/>
                <a:gd name="T21" fmla="*/ 190 h 356"/>
                <a:gd name="T22" fmla="*/ 64 w 410"/>
                <a:gd name="T23" fmla="*/ 207 h 356"/>
                <a:gd name="T24" fmla="*/ 29 w 410"/>
                <a:gd name="T25" fmla="*/ 229 h 356"/>
                <a:gd name="T26" fmla="*/ 4 w 410"/>
                <a:gd name="T27" fmla="*/ 242 h 356"/>
                <a:gd name="T28" fmla="*/ 6 w 410"/>
                <a:gd name="T29" fmla="*/ 246 h 356"/>
                <a:gd name="T30" fmla="*/ 43 w 410"/>
                <a:gd name="T31" fmla="*/ 254 h 356"/>
                <a:gd name="T32" fmla="*/ 98 w 410"/>
                <a:gd name="T33" fmla="*/ 266 h 356"/>
                <a:gd name="T34" fmla="*/ 144 w 410"/>
                <a:gd name="T35" fmla="*/ 274 h 356"/>
                <a:gd name="T36" fmla="*/ 174 w 410"/>
                <a:gd name="T37" fmla="*/ 276 h 356"/>
                <a:gd name="T38" fmla="*/ 205 w 410"/>
                <a:gd name="T39" fmla="*/ 281 h 356"/>
                <a:gd name="T40" fmla="*/ 238 w 410"/>
                <a:gd name="T41" fmla="*/ 285 h 356"/>
                <a:gd name="T42" fmla="*/ 260 w 410"/>
                <a:gd name="T43" fmla="*/ 291 h 356"/>
                <a:gd name="T44" fmla="*/ 281 w 410"/>
                <a:gd name="T45" fmla="*/ 242 h 356"/>
                <a:gd name="T46" fmla="*/ 303 w 410"/>
                <a:gd name="T47" fmla="*/ 250 h 356"/>
                <a:gd name="T48" fmla="*/ 336 w 410"/>
                <a:gd name="T49" fmla="*/ 260 h 356"/>
                <a:gd name="T50" fmla="*/ 310 w 410"/>
                <a:gd name="T51" fmla="*/ 256 h 356"/>
                <a:gd name="T52" fmla="*/ 293 w 410"/>
                <a:gd name="T53" fmla="*/ 264 h 356"/>
                <a:gd name="T54" fmla="*/ 289 w 410"/>
                <a:gd name="T55" fmla="*/ 287 h 356"/>
                <a:gd name="T56" fmla="*/ 289 w 410"/>
                <a:gd name="T57" fmla="*/ 307 h 356"/>
                <a:gd name="T58" fmla="*/ 297 w 410"/>
                <a:gd name="T59" fmla="*/ 309 h 356"/>
                <a:gd name="T60" fmla="*/ 312 w 410"/>
                <a:gd name="T61" fmla="*/ 315 h 356"/>
                <a:gd name="T62" fmla="*/ 332 w 410"/>
                <a:gd name="T63" fmla="*/ 321 h 356"/>
                <a:gd name="T64" fmla="*/ 348 w 410"/>
                <a:gd name="T65" fmla="*/ 324 h 356"/>
                <a:gd name="T66" fmla="*/ 359 w 410"/>
                <a:gd name="T67" fmla="*/ 328 h 356"/>
                <a:gd name="T68" fmla="*/ 375 w 410"/>
                <a:gd name="T69" fmla="*/ 336 h 356"/>
                <a:gd name="T70" fmla="*/ 393 w 410"/>
                <a:gd name="T71" fmla="*/ 346 h 356"/>
                <a:gd name="T72" fmla="*/ 408 w 410"/>
                <a:gd name="T73" fmla="*/ 356 h 356"/>
                <a:gd name="T74" fmla="*/ 408 w 410"/>
                <a:gd name="T75" fmla="*/ 281 h 356"/>
                <a:gd name="T76" fmla="*/ 396 w 410"/>
                <a:gd name="T77" fmla="*/ 184 h 356"/>
                <a:gd name="T78" fmla="*/ 369 w 410"/>
                <a:gd name="T79" fmla="*/ 88 h 356"/>
                <a:gd name="T80" fmla="*/ 322 w 410"/>
                <a:gd name="T81" fmla="*/ 12 h 356"/>
                <a:gd name="T82" fmla="*/ 318 w 410"/>
                <a:gd name="T83" fmla="*/ 6 h 356"/>
                <a:gd name="T84" fmla="*/ 314 w 410"/>
                <a:gd name="T85" fmla="*/ 0 h 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0" h="356">
                  <a:moveTo>
                    <a:pt x="314" y="0"/>
                  </a:moveTo>
                  <a:lnTo>
                    <a:pt x="307" y="0"/>
                  </a:lnTo>
                  <a:lnTo>
                    <a:pt x="301" y="2"/>
                  </a:lnTo>
                  <a:lnTo>
                    <a:pt x="293" y="4"/>
                  </a:lnTo>
                  <a:lnTo>
                    <a:pt x="285" y="4"/>
                  </a:lnTo>
                  <a:lnTo>
                    <a:pt x="277" y="6"/>
                  </a:lnTo>
                  <a:lnTo>
                    <a:pt x="271" y="8"/>
                  </a:lnTo>
                  <a:lnTo>
                    <a:pt x="262" y="8"/>
                  </a:lnTo>
                  <a:lnTo>
                    <a:pt x="254" y="8"/>
                  </a:lnTo>
                  <a:lnTo>
                    <a:pt x="228" y="29"/>
                  </a:lnTo>
                  <a:lnTo>
                    <a:pt x="217" y="80"/>
                  </a:lnTo>
                  <a:lnTo>
                    <a:pt x="211" y="135"/>
                  </a:lnTo>
                  <a:lnTo>
                    <a:pt x="203" y="164"/>
                  </a:lnTo>
                  <a:lnTo>
                    <a:pt x="197" y="168"/>
                  </a:lnTo>
                  <a:lnTo>
                    <a:pt x="187" y="170"/>
                  </a:lnTo>
                  <a:lnTo>
                    <a:pt x="174" y="174"/>
                  </a:lnTo>
                  <a:lnTo>
                    <a:pt x="162" y="176"/>
                  </a:lnTo>
                  <a:lnTo>
                    <a:pt x="148" y="178"/>
                  </a:lnTo>
                  <a:lnTo>
                    <a:pt x="135" y="180"/>
                  </a:lnTo>
                  <a:lnTo>
                    <a:pt x="121" y="184"/>
                  </a:lnTo>
                  <a:lnTo>
                    <a:pt x="111" y="186"/>
                  </a:lnTo>
                  <a:lnTo>
                    <a:pt x="100" y="190"/>
                  </a:lnTo>
                  <a:lnTo>
                    <a:pt x="84" y="197"/>
                  </a:lnTo>
                  <a:lnTo>
                    <a:pt x="64" y="207"/>
                  </a:lnTo>
                  <a:lnTo>
                    <a:pt x="47" y="217"/>
                  </a:lnTo>
                  <a:lnTo>
                    <a:pt x="29" y="229"/>
                  </a:lnTo>
                  <a:lnTo>
                    <a:pt x="14" y="237"/>
                  </a:lnTo>
                  <a:lnTo>
                    <a:pt x="4" y="242"/>
                  </a:lnTo>
                  <a:lnTo>
                    <a:pt x="0" y="244"/>
                  </a:lnTo>
                  <a:lnTo>
                    <a:pt x="6" y="246"/>
                  </a:lnTo>
                  <a:lnTo>
                    <a:pt x="21" y="248"/>
                  </a:lnTo>
                  <a:lnTo>
                    <a:pt x="43" y="254"/>
                  </a:lnTo>
                  <a:lnTo>
                    <a:pt x="70" y="260"/>
                  </a:lnTo>
                  <a:lnTo>
                    <a:pt x="98" y="266"/>
                  </a:lnTo>
                  <a:lnTo>
                    <a:pt x="123" y="270"/>
                  </a:lnTo>
                  <a:lnTo>
                    <a:pt x="144" y="274"/>
                  </a:lnTo>
                  <a:lnTo>
                    <a:pt x="160" y="276"/>
                  </a:lnTo>
                  <a:lnTo>
                    <a:pt x="174" y="276"/>
                  </a:lnTo>
                  <a:lnTo>
                    <a:pt x="189" y="278"/>
                  </a:lnTo>
                  <a:lnTo>
                    <a:pt x="205" y="281"/>
                  </a:lnTo>
                  <a:lnTo>
                    <a:pt x="223" y="283"/>
                  </a:lnTo>
                  <a:lnTo>
                    <a:pt x="238" y="285"/>
                  </a:lnTo>
                  <a:lnTo>
                    <a:pt x="252" y="289"/>
                  </a:lnTo>
                  <a:lnTo>
                    <a:pt x="260" y="291"/>
                  </a:lnTo>
                  <a:lnTo>
                    <a:pt x="264" y="291"/>
                  </a:lnTo>
                  <a:lnTo>
                    <a:pt x="281" y="242"/>
                  </a:lnTo>
                  <a:lnTo>
                    <a:pt x="287" y="244"/>
                  </a:lnTo>
                  <a:lnTo>
                    <a:pt x="303" y="250"/>
                  </a:lnTo>
                  <a:lnTo>
                    <a:pt x="322" y="256"/>
                  </a:lnTo>
                  <a:lnTo>
                    <a:pt x="336" y="260"/>
                  </a:lnTo>
                  <a:lnTo>
                    <a:pt x="324" y="258"/>
                  </a:lnTo>
                  <a:lnTo>
                    <a:pt x="310" y="256"/>
                  </a:lnTo>
                  <a:lnTo>
                    <a:pt x="299" y="258"/>
                  </a:lnTo>
                  <a:lnTo>
                    <a:pt x="293" y="264"/>
                  </a:lnTo>
                  <a:lnTo>
                    <a:pt x="289" y="274"/>
                  </a:lnTo>
                  <a:lnTo>
                    <a:pt x="289" y="287"/>
                  </a:lnTo>
                  <a:lnTo>
                    <a:pt x="289" y="301"/>
                  </a:lnTo>
                  <a:lnTo>
                    <a:pt x="289" y="307"/>
                  </a:lnTo>
                  <a:lnTo>
                    <a:pt x="291" y="307"/>
                  </a:lnTo>
                  <a:lnTo>
                    <a:pt x="297" y="309"/>
                  </a:lnTo>
                  <a:lnTo>
                    <a:pt x="305" y="311"/>
                  </a:lnTo>
                  <a:lnTo>
                    <a:pt x="312" y="315"/>
                  </a:lnTo>
                  <a:lnTo>
                    <a:pt x="322" y="317"/>
                  </a:lnTo>
                  <a:lnTo>
                    <a:pt x="332" y="321"/>
                  </a:lnTo>
                  <a:lnTo>
                    <a:pt x="342" y="322"/>
                  </a:lnTo>
                  <a:lnTo>
                    <a:pt x="348" y="324"/>
                  </a:lnTo>
                  <a:lnTo>
                    <a:pt x="353" y="326"/>
                  </a:lnTo>
                  <a:lnTo>
                    <a:pt x="359" y="328"/>
                  </a:lnTo>
                  <a:lnTo>
                    <a:pt x="367" y="332"/>
                  </a:lnTo>
                  <a:lnTo>
                    <a:pt x="375" y="336"/>
                  </a:lnTo>
                  <a:lnTo>
                    <a:pt x="383" y="342"/>
                  </a:lnTo>
                  <a:lnTo>
                    <a:pt x="393" y="346"/>
                  </a:lnTo>
                  <a:lnTo>
                    <a:pt x="400" y="352"/>
                  </a:lnTo>
                  <a:lnTo>
                    <a:pt x="408" y="356"/>
                  </a:lnTo>
                  <a:lnTo>
                    <a:pt x="410" y="322"/>
                  </a:lnTo>
                  <a:lnTo>
                    <a:pt x="408" y="281"/>
                  </a:lnTo>
                  <a:lnTo>
                    <a:pt x="404" y="235"/>
                  </a:lnTo>
                  <a:lnTo>
                    <a:pt x="396" y="184"/>
                  </a:lnTo>
                  <a:lnTo>
                    <a:pt x="385" y="135"/>
                  </a:lnTo>
                  <a:lnTo>
                    <a:pt x="369" y="88"/>
                  </a:lnTo>
                  <a:lnTo>
                    <a:pt x="348" y="45"/>
                  </a:lnTo>
                  <a:lnTo>
                    <a:pt x="322" y="12"/>
                  </a:lnTo>
                  <a:lnTo>
                    <a:pt x="320" y="8"/>
                  </a:lnTo>
                  <a:lnTo>
                    <a:pt x="318" y="6"/>
                  </a:lnTo>
                  <a:lnTo>
                    <a:pt x="316" y="2"/>
                  </a:lnTo>
                  <a:lnTo>
                    <a:pt x="314" y="0"/>
                  </a:lnTo>
                  <a:close/>
                </a:path>
              </a:pathLst>
            </a:custGeom>
            <a:solidFill>
              <a:srgbClr val="B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99">
              <a:extLst>
                <a:ext uri="{FF2B5EF4-FFF2-40B4-BE49-F238E27FC236}">
                  <a16:creationId xmlns:a16="http://schemas.microsoft.com/office/drawing/2014/main" id="{A376F904-9FB1-481D-8E3F-26A8BF50F265}"/>
                </a:ext>
              </a:extLst>
            </p:cNvPr>
            <p:cNvSpPr>
              <a:spLocks/>
            </p:cNvSpPr>
            <p:nvPr/>
          </p:nvSpPr>
          <p:spPr bwMode="auto">
            <a:xfrm>
              <a:off x="3144" y="2167"/>
              <a:ext cx="438" cy="254"/>
            </a:xfrm>
            <a:custGeom>
              <a:avLst/>
              <a:gdLst>
                <a:gd name="T0" fmla="*/ 438 w 438"/>
                <a:gd name="T1" fmla="*/ 37 h 254"/>
                <a:gd name="T2" fmla="*/ 438 w 438"/>
                <a:gd name="T3" fmla="*/ 35 h 254"/>
                <a:gd name="T4" fmla="*/ 436 w 438"/>
                <a:gd name="T5" fmla="*/ 34 h 254"/>
                <a:gd name="T6" fmla="*/ 436 w 438"/>
                <a:gd name="T7" fmla="*/ 34 h 254"/>
                <a:gd name="T8" fmla="*/ 434 w 438"/>
                <a:gd name="T9" fmla="*/ 32 h 254"/>
                <a:gd name="T10" fmla="*/ 418 w 438"/>
                <a:gd name="T11" fmla="*/ 28 h 254"/>
                <a:gd name="T12" fmla="*/ 400 w 438"/>
                <a:gd name="T13" fmla="*/ 22 h 254"/>
                <a:gd name="T14" fmla="*/ 379 w 438"/>
                <a:gd name="T15" fmla="*/ 16 h 254"/>
                <a:gd name="T16" fmla="*/ 357 w 438"/>
                <a:gd name="T17" fmla="*/ 10 h 254"/>
                <a:gd name="T18" fmla="*/ 336 w 438"/>
                <a:gd name="T19" fmla="*/ 6 h 254"/>
                <a:gd name="T20" fmla="*/ 315 w 438"/>
                <a:gd name="T21" fmla="*/ 2 h 254"/>
                <a:gd name="T22" fmla="*/ 297 w 438"/>
                <a:gd name="T23" fmla="*/ 0 h 254"/>
                <a:gd name="T24" fmla="*/ 281 w 438"/>
                <a:gd name="T25" fmla="*/ 0 h 254"/>
                <a:gd name="T26" fmla="*/ 264 w 438"/>
                <a:gd name="T27" fmla="*/ 4 h 254"/>
                <a:gd name="T28" fmla="*/ 242 w 438"/>
                <a:gd name="T29" fmla="*/ 10 h 254"/>
                <a:gd name="T30" fmla="*/ 221 w 438"/>
                <a:gd name="T31" fmla="*/ 18 h 254"/>
                <a:gd name="T32" fmla="*/ 197 w 438"/>
                <a:gd name="T33" fmla="*/ 30 h 254"/>
                <a:gd name="T34" fmla="*/ 176 w 438"/>
                <a:gd name="T35" fmla="*/ 39 h 254"/>
                <a:gd name="T36" fmla="*/ 156 w 438"/>
                <a:gd name="T37" fmla="*/ 51 h 254"/>
                <a:gd name="T38" fmla="*/ 141 w 438"/>
                <a:gd name="T39" fmla="*/ 61 h 254"/>
                <a:gd name="T40" fmla="*/ 129 w 438"/>
                <a:gd name="T41" fmla="*/ 71 h 254"/>
                <a:gd name="T42" fmla="*/ 117 w 438"/>
                <a:gd name="T43" fmla="*/ 82 h 254"/>
                <a:gd name="T44" fmla="*/ 102 w 438"/>
                <a:gd name="T45" fmla="*/ 98 h 254"/>
                <a:gd name="T46" fmla="*/ 82 w 438"/>
                <a:gd name="T47" fmla="*/ 119 h 254"/>
                <a:gd name="T48" fmla="*/ 61 w 438"/>
                <a:gd name="T49" fmla="*/ 141 h 254"/>
                <a:gd name="T50" fmla="*/ 41 w 438"/>
                <a:gd name="T51" fmla="*/ 164 h 254"/>
                <a:gd name="T52" fmla="*/ 23 w 438"/>
                <a:gd name="T53" fmla="*/ 184 h 254"/>
                <a:gd name="T54" fmla="*/ 10 w 438"/>
                <a:gd name="T55" fmla="*/ 203 h 254"/>
                <a:gd name="T56" fmla="*/ 2 w 438"/>
                <a:gd name="T57" fmla="*/ 215 h 254"/>
                <a:gd name="T58" fmla="*/ 0 w 438"/>
                <a:gd name="T59" fmla="*/ 233 h 254"/>
                <a:gd name="T60" fmla="*/ 6 w 438"/>
                <a:gd name="T61" fmla="*/ 246 h 254"/>
                <a:gd name="T62" fmla="*/ 18 w 438"/>
                <a:gd name="T63" fmla="*/ 254 h 254"/>
                <a:gd name="T64" fmla="*/ 27 w 438"/>
                <a:gd name="T65" fmla="*/ 254 h 254"/>
                <a:gd name="T66" fmla="*/ 37 w 438"/>
                <a:gd name="T67" fmla="*/ 246 h 254"/>
                <a:gd name="T68" fmla="*/ 55 w 438"/>
                <a:gd name="T69" fmla="*/ 227 h 254"/>
                <a:gd name="T70" fmla="*/ 78 w 438"/>
                <a:gd name="T71" fmla="*/ 198 h 254"/>
                <a:gd name="T72" fmla="*/ 107 w 438"/>
                <a:gd name="T73" fmla="*/ 166 h 254"/>
                <a:gd name="T74" fmla="*/ 137 w 438"/>
                <a:gd name="T75" fmla="*/ 133 h 254"/>
                <a:gd name="T76" fmla="*/ 168 w 438"/>
                <a:gd name="T77" fmla="*/ 102 h 254"/>
                <a:gd name="T78" fmla="*/ 193 w 438"/>
                <a:gd name="T79" fmla="*/ 77 h 254"/>
                <a:gd name="T80" fmla="*/ 215 w 438"/>
                <a:gd name="T81" fmla="*/ 63 h 254"/>
                <a:gd name="T82" fmla="*/ 229 w 438"/>
                <a:gd name="T83" fmla="*/ 55 h 254"/>
                <a:gd name="T84" fmla="*/ 236 w 438"/>
                <a:gd name="T85" fmla="*/ 47 h 254"/>
                <a:gd name="T86" fmla="*/ 246 w 438"/>
                <a:gd name="T87" fmla="*/ 39 h 254"/>
                <a:gd name="T88" fmla="*/ 260 w 438"/>
                <a:gd name="T89" fmla="*/ 32 h 254"/>
                <a:gd name="T90" fmla="*/ 279 w 438"/>
                <a:gd name="T91" fmla="*/ 28 h 254"/>
                <a:gd name="T92" fmla="*/ 315 w 438"/>
                <a:gd name="T93" fmla="*/ 26 h 254"/>
                <a:gd name="T94" fmla="*/ 365 w 438"/>
                <a:gd name="T95" fmla="*/ 30 h 254"/>
                <a:gd name="T96" fmla="*/ 438 w 438"/>
                <a:gd name="T97" fmla="*/ 37 h 2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8" h="254">
                  <a:moveTo>
                    <a:pt x="438" y="37"/>
                  </a:moveTo>
                  <a:lnTo>
                    <a:pt x="438" y="35"/>
                  </a:lnTo>
                  <a:lnTo>
                    <a:pt x="436" y="34"/>
                  </a:lnTo>
                  <a:lnTo>
                    <a:pt x="434" y="32"/>
                  </a:lnTo>
                  <a:lnTo>
                    <a:pt x="418" y="28"/>
                  </a:lnTo>
                  <a:lnTo>
                    <a:pt x="400" y="22"/>
                  </a:lnTo>
                  <a:lnTo>
                    <a:pt x="379" y="16"/>
                  </a:lnTo>
                  <a:lnTo>
                    <a:pt x="357" y="10"/>
                  </a:lnTo>
                  <a:lnTo>
                    <a:pt x="336" y="6"/>
                  </a:lnTo>
                  <a:lnTo>
                    <a:pt x="315" y="2"/>
                  </a:lnTo>
                  <a:lnTo>
                    <a:pt x="297" y="0"/>
                  </a:lnTo>
                  <a:lnTo>
                    <a:pt x="281" y="0"/>
                  </a:lnTo>
                  <a:lnTo>
                    <a:pt x="264" y="4"/>
                  </a:lnTo>
                  <a:lnTo>
                    <a:pt x="242" y="10"/>
                  </a:lnTo>
                  <a:lnTo>
                    <a:pt x="221" y="18"/>
                  </a:lnTo>
                  <a:lnTo>
                    <a:pt x="197" y="30"/>
                  </a:lnTo>
                  <a:lnTo>
                    <a:pt x="176" y="39"/>
                  </a:lnTo>
                  <a:lnTo>
                    <a:pt x="156" y="51"/>
                  </a:lnTo>
                  <a:lnTo>
                    <a:pt x="141" y="61"/>
                  </a:lnTo>
                  <a:lnTo>
                    <a:pt x="129" y="71"/>
                  </a:lnTo>
                  <a:lnTo>
                    <a:pt x="117" y="82"/>
                  </a:lnTo>
                  <a:lnTo>
                    <a:pt x="102" y="98"/>
                  </a:lnTo>
                  <a:lnTo>
                    <a:pt x="82" y="119"/>
                  </a:lnTo>
                  <a:lnTo>
                    <a:pt x="61" y="141"/>
                  </a:lnTo>
                  <a:lnTo>
                    <a:pt x="41" y="164"/>
                  </a:lnTo>
                  <a:lnTo>
                    <a:pt x="23" y="184"/>
                  </a:lnTo>
                  <a:lnTo>
                    <a:pt x="10" y="203"/>
                  </a:lnTo>
                  <a:lnTo>
                    <a:pt x="2" y="215"/>
                  </a:lnTo>
                  <a:lnTo>
                    <a:pt x="0" y="233"/>
                  </a:lnTo>
                  <a:lnTo>
                    <a:pt x="6" y="246"/>
                  </a:lnTo>
                  <a:lnTo>
                    <a:pt x="18" y="254"/>
                  </a:lnTo>
                  <a:lnTo>
                    <a:pt x="27" y="254"/>
                  </a:lnTo>
                  <a:lnTo>
                    <a:pt x="37" y="246"/>
                  </a:lnTo>
                  <a:lnTo>
                    <a:pt x="55" y="227"/>
                  </a:lnTo>
                  <a:lnTo>
                    <a:pt x="78" y="198"/>
                  </a:lnTo>
                  <a:lnTo>
                    <a:pt x="107" y="166"/>
                  </a:lnTo>
                  <a:lnTo>
                    <a:pt x="137" y="133"/>
                  </a:lnTo>
                  <a:lnTo>
                    <a:pt x="168" y="102"/>
                  </a:lnTo>
                  <a:lnTo>
                    <a:pt x="193" y="77"/>
                  </a:lnTo>
                  <a:lnTo>
                    <a:pt x="215" y="63"/>
                  </a:lnTo>
                  <a:lnTo>
                    <a:pt x="229" y="55"/>
                  </a:lnTo>
                  <a:lnTo>
                    <a:pt x="236" y="47"/>
                  </a:lnTo>
                  <a:lnTo>
                    <a:pt x="246" y="39"/>
                  </a:lnTo>
                  <a:lnTo>
                    <a:pt x="260" y="32"/>
                  </a:lnTo>
                  <a:lnTo>
                    <a:pt x="279" y="28"/>
                  </a:lnTo>
                  <a:lnTo>
                    <a:pt x="315" y="26"/>
                  </a:lnTo>
                  <a:lnTo>
                    <a:pt x="365" y="30"/>
                  </a:lnTo>
                  <a:lnTo>
                    <a:pt x="438" y="37"/>
                  </a:lnTo>
                  <a:close/>
                </a:path>
              </a:pathLst>
            </a:custGeom>
            <a:solidFill>
              <a:srgbClr val="CC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00">
              <a:extLst>
                <a:ext uri="{FF2B5EF4-FFF2-40B4-BE49-F238E27FC236}">
                  <a16:creationId xmlns:a16="http://schemas.microsoft.com/office/drawing/2014/main" id="{3D7FD49A-8A0A-4456-9E53-B09DE356E29F}"/>
                </a:ext>
              </a:extLst>
            </p:cNvPr>
            <p:cNvSpPr>
              <a:spLocks/>
            </p:cNvSpPr>
            <p:nvPr/>
          </p:nvSpPr>
          <p:spPr bwMode="auto">
            <a:xfrm>
              <a:off x="3380" y="2265"/>
              <a:ext cx="100" cy="102"/>
            </a:xfrm>
            <a:custGeom>
              <a:avLst/>
              <a:gdLst>
                <a:gd name="T0" fmla="*/ 49 w 100"/>
                <a:gd name="T1" fmla="*/ 102 h 102"/>
                <a:gd name="T2" fmla="*/ 69 w 100"/>
                <a:gd name="T3" fmla="*/ 98 h 102"/>
                <a:gd name="T4" fmla="*/ 84 w 100"/>
                <a:gd name="T5" fmla="*/ 86 h 102"/>
                <a:gd name="T6" fmla="*/ 96 w 100"/>
                <a:gd name="T7" fmla="*/ 70 h 102"/>
                <a:gd name="T8" fmla="*/ 100 w 100"/>
                <a:gd name="T9" fmla="*/ 51 h 102"/>
                <a:gd name="T10" fmla="*/ 96 w 100"/>
                <a:gd name="T11" fmla="*/ 31 h 102"/>
                <a:gd name="T12" fmla="*/ 84 w 100"/>
                <a:gd name="T13" fmla="*/ 16 h 102"/>
                <a:gd name="T14" fmla="*/ 69 w 100"/>
                <a:gd name="T15" fmla="*/ 4 h 102"/>
                <a:gd name="T16" fmla="*/ 49 w 100"/>
                <a:gd name="T17" fmla="*/ 0 h 102"/>
                <a:gd name="T18" fmla="*/ 30 w 100"/>
                <a:gd name="T19" fmla="*/ 4 h 102"/>
                <a:gd name="T20" fmla="*/ 14 w 100"/>
                <a:gd name="T21" fmla="*/ 16 h 102"/>
                <a:gd name="T22" fmla="*/ 4 w 100"/>
                <a:gd name="T23" fmla="*/ 31 h 102"/>
                <a:gd name="T24" fmla="*/ 0 w 100"/>
                <a:gd name="T25" fmla="*/ 51 h 102"/>
                <a:gd name="T26" fmla="*/ 4 w 100"/>
                <a:gd name="T27" fmla="*/ 70 h 102"/>
                <a:gd name="T28" fmla="*/ 14 w 100"/>
                <a:gd name="T29" fmla="*/ 86 h 102"/>
                <a:gd name="T30" fmla="*/ 30 w 100"/>
                <a:gd name="T31" fmla="*/ 98 h 102"/>
                <a:gd name="T32" fmla="*/ 49 w 100"/>
                <a:gd name="T33" fmla="*/ 10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02">
                  <a:moveTo>
                    <a:pt x="49" y="102"/>
                  </a:moveTo>
                  <a:lnTo>
                    <a:pt x="69" y="98"/>
                  </a:lnTo>
                  <a:lnTo>
                    <a:pt x="84" y="86"/>
                  </a:lnTo>
                  <a:lnTo>
                    <a:pt x="96" y="70"/>
                  </a:lnTo>
                  <a:lnTo>
                    <a:pt x="100" y="51"/>
                  </a:lnTo>
                  <a:lnTo>
                    <a:pt x="96" y="31"/>
                  </a:lnTo>
                  <a:lnTo>
                    <a:pt x="84" y="16"/>
                  </a:lnTo>
                  <a:lnTo>
                    <a:pt x="69" y="4"/>
                  </a:lnTo>
                  <a:lnTo>
                    <a:pt x="49" y="0"/>
                  </a:lnTo>
                  <a:lnTo>
                    <a:pt x="30" y="4"/>
                  </a:lnTo>
                  <a:lnTo>
                    <a:pt x="14" y="16"/>
                  </a:lnTo>
                  <a:lnTo>
                    <a:pt x="4" y="31"/>
                  </a:lnTo>
                  <a:lnTo>
                    <a:pt x="0" y="51"/>
                  </a:lnTo>
                  <a:lnTo>
                    <a:pt x="4" y="70"/>
                  </a:lnTo>
                  <a:lnTo>
                    <a:pt x="14" y="86"/>
                  </a:lnTo>
                  <a:lnTo>
                    <a:pt x="30" y="98"/>
                  </a:lnTo>
                  <a:lnTo>
                    <a:pt x="49" y="10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01">
              <a:extLst>
                <a:ext uri="{FF2B5EF4-FFF2-40B4-BE49-F238E27FC236}">
                  <a16:creationId xmlns:a16="http://schemas.microsoft.com/office/drawing/2014/main" id="{03863D94-9584-4065-A559-65EF3B2623CE}"/>
                </a:ext>
              </a:extLst>
            </p:cNvPr>
            <p:cNvSpPr>
              <a:spLocks/>
            </p:cNvSpPr>
            <p:nvPr/>
          </p:nvSpPr>
          <p:spPr bwMode="auto">
            <a:xfrm>
              <a:off x="3441" y="2271"/>
              <a:ext cx="60" cy="51"/>
            </a:xfrm>
            <a:custGeom>
              <a:avLst/>
              <a:gdLst>
                <a:gd name="T0" fmla="*/ 33 w 60"/>
                <a:gd name="T1" fmla="*/ 51 h 51"/>
                <a:gd name="T2" fmla="*/ 43 w 60"/>
                <a:gd name="T3" fmla="*/ 49 h 51"/>
                <a:gd name="T4" fmla="*/ 53 w 60"/>
                <a:gd name="T5" fmla="*/ 43 h 51"/>
                <a:gd name="T6" fmla="*/ 59 w 60"/>
                <a:gd name="T7" fmla="*/ 35 h 51"/>
                <a:gd name="T8" fmla="*/ 60 w 60"/>
                <a:gd name="T9" fmla="*/ 25 h 51"/>
                <a:gd name="T10" fmla="*/ 59 w 60"/>
                <a:gd name="T11" fmla="*/ 15 h 51"/>
                <a:gd name="T12" fmla="*/ 53 w 60"/>
                <a:gd name="T13" fmla="*/ 8 h 51"/>
                <a:gd name="T14" fmla="*/ 43 w 60"/>
                <a:gd name="T15" fmla="*/ 2 h 51"/>
                <a:gd name="T16" fmla="*/ 33 w 60"/>
                <a:gd name="T17" fmla="*/ 0 h 51"/>
                <a:gd name="T18" fmla="*/ 19 w 60"/>
                <a:gd name="T19" fmla="*/ 2 h 51"/>
                <a:gd name="T20" fmla="*/ 10 w 60"/>
                <a:gd name="T21" fmla="*/ 8 h 51"/>
                <a:gd name="T22" fmla="*/ 2 w 60"/>
                <a:gd name="T23" fmla="*/ 15 h 51"/>
                <a:gd name="T24" fmla="*/ 0 w 60"/>
                <a:gd name="T25" fmla="*/ 25 h 51"/>
                <a:gd name="T26" fmla="*/ 2 w 60"/>
                <a:gd name="T27" fmla="*/ 35 h 51"/>
                <a:gd name="T28" fmla="*/ 10 w 60"/>
                <a:gd name="T29" fmla="*/ 43 h 51"/>
                <a:gd name="T30" fmla="*/ 19 w 60"/>
                <a:gd name="T31" fmla="*/ 49 h 51"/>
                <a:gd name="T32" fmla="*/ 33 w 60"/>
                <a:gd name="T33" fmla="*/ 5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1">
                  <a:moveTo>
                    <a:pt x="33" y="51"/>
                  </a:moveTo>
                  <a:lnTo>
                    <a:pt x="43" y="49"/>
                  </a:lnTo>
                  <a:lnTo>
                    <a:pt x="53" y="43"/>
                  </a:lnTo>
                  <a:lnTo>
                    <a:pt x="59" y="35"/>
                  </a:lnTo>
                  <a:lnTo>
                    <a:pt x="60" y="25"/>
                  </a:lnTo>
                  <a:lnTo>
                    <a:pt x="59" y="15"/>
                  </a:lnTo>
                  <a:lnTo>
                    <a:pt x="53" y="8"/>
                  </a:lnTo>
                  <a:lnTo>
                    <a:pt x="43" y="2"/>
                  </a:lnTo>
                  <a:lnTo>
                    <a:pt x="33" y="0"/>
                  </a:lnTo>
                  <a:lnTo>
                    <a:pt x="19" y="2"/>
                  </a:lnTo>
                  <a:lnTo>
                    <a:pt x="10" y="8"/>
                  </a:lnTo>
                  <a:lnTo>
                    <a:pt x="2" y="15"/>
                  </a:lnTo>
                  <a:lnTo>
                    <a:pt x="0" y="25"/>
                  </a:lnTo>
                  <a:lnTo>
                    <a:pt x="2" y="35"/>
                  </a:lnTo>
                  <a:lnTo>
                    <a:pt x="10" y="43"/>
                  </a:lnTo>
                  <a:lnTo>
                    <a:pt x="19" y="49"/>
                  </a:lnTo>
                  <a:lnTo>
                    <a:pt x="3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02">
              <a:extLst>
                <a:ext uri="{FF2B5EF4-FFF2-40B4-BE49-F238E27FC236}">
                  <a16:creationId xmlns:a16="http://schemas.microsoft.com/office/drawing/2014/main" id="{AC871C2E-9116-472B-BB90-84A1078368C2}"/>
                </a:ext>
              </a:extLst>
            </p:cNvPr>
            <p:cNvSpPr>
              <a:spLocks/>
            </p:cNvSpPr>
            <p:nvPr/>
          </p:nvSpPr>
          <p:spPr bwMode="auto">
            <a:xfrm>
              <a:off x="2992" y="2458"/>
              <a:ext cx="287" cy="67"/>
            </a:xfrm>
            <a:custGeom>
              <a:avLst/>
              <a:gdLst>
                <a:gd name="T0" fmla="*/ 0 w 287"/>
                <a:gd name="T1" fmla="*/ 16 h 67"/>
                <a:gd name="T2" fmla="*/ 5 w 287"/>
                <a:gd name="T3" fmla="*/ 18 h 67"/>
                <a:gd name="T4" fmla="*/ 19 w 287"/>
                <a:gd name="T5" fmla="*/ 22 h 67"/>
                <a:gd name="T6" fmla="*/ 41 w 287"/>
                <a:gd name="T7" fmla="*/ 26 h 67"/>
                <a:gd name="T8" fmla="*/ 66 w 287"/>
                <a:gd name="T9" fmla="*/ 34 h 67"/>
                <a:gd name="T10" fmla="*/ 91 w 287"/>
                <a:gd name="T11" fmla="*/ 39 h 67"/>
                <a:gd name="T12" fmla="*/ 117 w 287"/>
                <a:gd name="T13" fmla="*/ 45 h 67"/>
                <a:gd name="T14" fmla="*/ 138 w 287"/>
                <a:gd name="T15" fmla="*/ 51 h 67"/>
                <a:gd name="T16" fmla="*/ 154 w 287"/>
                <a:gd name="T17" fmla="*/ 53 h 67"/>
                <a:gd name="T18" fmla="*/ 168 w 287"/>
                <a:gd name="T19" fmla="*/ 55 h 67"/>
                <a:gd name="T20" fmla="*/ 185 w 287"/>
                <a:gd name="T21" fmla="*/ 57 h 67"/>
                <a:gd name="T22" fmla="*/ 207 w 287"/>
                <a:gd name="T23" fmla="*/ 59 h 67"/>
                <a:gd name="T24" fmla="*/ 228 w 287"/>
                <a:gd name="T25" fmla="*/ 59 h 67"/>
                <a:gd name="T26" fmla="*/ 248 w 287"/>
                <a:gd name="T27" fmla="*/ 61 h 67"/>
                <a:gd name="T28" fmla="*/ 267 w 287"/>
                <a:gd name="T29" fmla="*/ 63 h 67"/>
                <a:gd name="T30" fmla="*/ 281 w 287"/>
                <a:gd name="T31" fmla="*/ 65 h 67"/>
                <a:gd name="T32" fmla="*/ 287 w 287"/>
                <a:gd name="T33" fmla="*/ 67 h 67"/>
                <a:gd name="T34" fmla="*/ 279 w 287"/>
                <a:gd name="T35" fmla="*/ 65 h 67"/>
                <a:gd name="T36" fmla="*/ 252 w 287"/>
                <a:gd name="T37" fmla="*/ 59 h 67"/>
                <a:gd name="T38" fmla="*/ 213 w 287"/>
                <a:gd name="T39" fmla="*/ 49 h 67"/>
                <a:gd name="T40" fmla="*/ 166 w 287"/>
                <a:gd name="T41" fmla="*/ 38 h 67"/>
                <a:gd name="T42" fmla="*/ 119 w 287"/>
                <a:gd name="T43" fmla="*/ 26 h 67"/>
                <a:gd name="T44" fmla="*/ 76 w 287"/>
                <a:gd name="T45" fmla="*/ 14 h 67"/>
                <a:gd name="T46" fmla="*/ 45 w 287"/>
                <a:gd name="T47" fmla="*/ 6 h 67"/>
                <a:gd name="T48" fmla="*/ 29 w 287"/>
                <a:gd name="T49" fmla="*/ 2 h 67"/>
                <a:gd name="T50" fmla="*/ 19 w 287"/>
                <a:gd name="T51" fmla="*/ 0 h 67"/>
                <a:gd name="T52" fmla="*/ 9 w 287"/>
                <a:gd name="T53" fmla="*/ 0 h 67"/>
                <a:gd name="T54" fmla="*/ 2 w 287"/>
                <a:gd name="T55" fmla="*/ 6 h 67"/>
                <a:gd name="T56" fmla="*/ 0 w 287"/>
                <a:gd name="T57" fmla="*/ 16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7" h="67">
                  <a:moveTo>
                    <a:pt x="0" y="16"/>
                  </a:moveTo>
                  <a:lnTo>
                    <a:pt x="5" y="18"/>
                  </a:lnTo>
                  <a:lnTo>
                    <a:pt x="19" y="22"/>
                  </a:lnTo>
                  <a:lnTo>
                    <a:pt x="41" y="26"/>
                  </a:lnTo>
                  <a:lnTo>
                    <a:pt x="66" y="34"/>
                  </a:lnTo>
                  <a:lnTo>
                    <a:pt x="91" y="39"/>
                  </a:lnTo>
                  <a:lnTo>
                    <a:pt x="117" y="45"/>
                  </a:lnTo>
                  <a:lnTo>
                    <a:pt x="138" y="51"/>
                  </a:lnTo>
                  <a:lnTo>
                    <a:pt x="154" y="53"/>
                  </a:lnTo>
                  <a:lnTo>
                    <a:pt x="168" y="55"/>
                  </a:lnTo>
                  <a:lnTo>
                    <a:pt x="185" y="57"/>
                  </a:lnTo>
                  <a:lnTo>
                    <a:pt x="207" y="59"/>
                  </a:lnTo>
                  <a:lnTo>
                    <a:pt x="228" y="59"/>
                  </a:lnTo>
                  <a:lnTo>
                    <a:pt x="248" y="61"/>
                  </a:lnTo>
                  <a:lnTo>
                    <a:pt x="267" y="63"/>
                  </a:lnTo>
                  <a:lnTo>
                    <a:pt x="281" y="65"/>
                  </a:lnTo>
                  <a:lnTo>
                    <a:pt x="287" y="67"/>
                  </a:lnTo>
                  <a:lnTo>
                    <a:pt x="279" y="65"/>
                  </a:lnTo>
                  <a:lnTo>
                    <a:pt x="252" y="59"/>
                  </a:lnTo>
                  <a:lnTo>
                    <a:pt x="213" y="49"/>
                  </a:lnTo>
                  <a:lnTo>
                    <a:pt x="166" y="38"/>
                  </a:lnTo>
                  <a:lnTo>
                    <a:pt x="119" y="26"/>
                  </a:lnTo>
                  <a:lnTo>
                    <a:pt x="76" y="14"/>
                  </a:lnTo>
                  <a:lnTo>
                    <a:pt x="45" y="6"/>
                  </a:lnTo>
                  <a:lnTo>
                    <a:pt x="29" y="2"/>
                  </a:lnTo>
                  <a:lnTo>
                    <a:pt x="19" y="0"/>
                  </a:lnTo>
                  <a:lnTo>
                    <a:pt x="9" y="0"/>
                  </a:lnTo>
                  <a:lnTo>
                    <a:pt x="2" y="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03">
              <a:extLst>
                <a:ext uri="{FF2B5EF4-FFF2-40B4-BE49-F238E27FC236}">
                  <a16:creationId xmlns:a16="http://schemas.microsoft.com/office/drawing/2014/main" id="{97EE7274-CEE6-4D3F-864E-4C5F7C15C740}"/>
                </a:ext>
              </a:extLst>
            </p:cNvPr>
            <p:cNvSpPr>
              <a:spLocks/>
            </p:cNvSpPr>
            <p:nvPr/>
          </p:nvSpPr>
          <p:spPr bwMode="auto">
            <a:xfrm>
              <a:off x="3558" y="2857"/>
              <a:ext cx="1" cy="2"/>
            </a:xfrm>
            <a:custGeom>
              <a:avLst/>
              <a:gdLst>
                <a:gd name="T0" fmla="*/ 0 w 1"/>
                <a:gd name="T1" fmla="*/ 2 h 2"/>
                <a:gd name="T2" fmla="*/ 0 w 1"/>
                <a:gd name="T3" fmla="*/ 0 h 2"/>
                <a:gd name="T4" fmla="*/ 0 w 1"/>
                <a:gd name="T5" fmla="*/ 0 h 2"/>
                <a:gd name="T6" fmla="*/ 0 w 1"/>
                <a:gd name="T7" fmla="*/ 0 h 2"/>
                <a:gd name="T8" fmla="*/ 0 w 1"/>
                <a:gd name="T9" fmla="*/ 0 h 2"/>
                <a:gd name="T10" fmla="*/ 0 w 1"/>
                <a:gd name="T11" fmla="*/ 0 h 2"/>
                <a:gd name="T12" fmla="*/ 0 w 1"/>
                <a:gd name="T13" fmla="*/ 0 h 2"/>
                <a:gd name="T14" fmla="*/ 0 w 1"/>
                <a:gd name="T15" fmla="*/ 0 h 2"/>
                <a:gd name="T16" fmla="*/ 0 w 1"/>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2">
                  <a:moveTo>
                    <a:pt x="0" y="2"/>
                  </a:moveTo>
                  <a:lnTo>
                    <a:pt x="0" y="0"/>
                  </a:lnTo>
                  <a:lnTo>
                    <a:pt x="0" y="2"/>
                  </a:lnTo>
                  <a:close/>
                </a:path>
              </a:pathLst>
            </a:custGeom>
            <a:solidFill>
              <a:srgbClr val="72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04">
              <a:extLst>
                <a:ext uri="{FF2B5EF4-FFF2-40B4-BE49-F238E27FC236}">
                  <a16:creationId xmlns:a16="http://schemas.microsoft.com/office/drawing/2014/main" id="{CA6C3956-7568-4E48-8703-5BD21538B49C}"/>
                </a:ext>
              </a:extLst>
            </p:cNvPr>
            <p:cNvSpPr>
              <a:spLocks/>
            </p:cNvSpPr>
            <p:nvPr/>
          </p:nvSpPr>
          <p:spPr bwMode="auto">
            <a:xfrm>
              <a:off x="3589" y="2665"/>
              <a:ext cx="248" cy="592"/>
            </a:xfrm>
            <a:custGeom>
              <a:avLst/>
              <a:gdLst>
                <a:gd name="T0" fmla="*/ 209 w 248"/>
                <a:gd name="T1" fmla="*/ 348 h 592"/>
                <a:gd name="T2" fmla="*/ 176 w 248"/>
                <a:gd name="T3" fmla="*/ 317 h 592"/>
                <a:gd name="T4" fmla="*/ 137 w 248"/>
                <a:gd name="T5" fmla="*/ 282 h 592"/>
                <a:gd name="T6" fmla="*/ 112 w 248"/>
                <a:gd name="T7" fmla="*/ 260 h 592"/>
                <a:gd name="T8" fmla="*/ 120 w 248"/>
                <a:gd name="T9" fmla="*/ 264 h 592"/>
                <a:gd name="T10" fmla="*/ 149 w 248"/>
                <a:gd name="T11" fmla="*/ 282 h 592"/>
                <a:gd name="T12" fmla="*/ 182 w 248"/>
                <a:gd name="T13" fmla="*/ 301 h 592"/>
                <a:gd name="T14" fmla="*/ 202 w 248"/>
                <a:gd name="T15" fmla="*/ 303 h 592"/>
                <a:gd name="T16" fmla="*/ 188 w 248"/>
                <a:gd name="T17" fmla="*/ 274 h 592"/>
                <a:gd name="T18" fmla="*/ 161 w 248"/>
                <a:gd name="T19" fmla="*/ 247 h 592"/>
                <a:gd name="T20" fmla="*/ 143 w 248"/>
                <a:gd name="T21" fmla="*/ 215 h 592"/>
                <a:gd name="T22" fmla="*/ 145 w 248"/>
                <a:gd name="T23" fmla="*/ 172 h 592"/>
                <a:gd name="T24" fmla="*/ 149 w 248"/>
                <a:gd name="T25" fmla="*/ 137 h 592"/>
                <a:gd name="T26" fmla="*/ 139 w 248"/>
                <a:gd name="T27" fmla="*/ 110 h 592"/>
                <a:gd name="T28" fmla="*/ 143 w 248"/>
                <a:gd name="T29" fmla="*/ 110 h 592"/>
                <a:gd name="T30" fmla="*/ 164 w 248"/>
                <a:gd name="T31" fmla="*/ 127 h 592"/>
                <a:gd name="T32" fmla="*/ 168 w 248"/>
                <a:gd name="T33" fmla="*/ 110 h 592"/>
                <a:gd name="T34" fmla="*/ 151 w 248"/>
                <a:gd name="T35" fmla="*/ 83 h 592"/>
                <a:gd name="T36" fmla="*/ 125 w 248"/>
                <a:gd name="T37" fmla="*/ 49 h 592"/>
                <a:gd name="T38" fmla="*/ 120 w 248"/>
                <a:gd name="T39" fmla="*/ 34 h 592"/>
                <a:gd name="T40" fmla="*/ 112 w 248"/>
                <a:gd name="T41" fmla="*/ 26 h 592"/>
                <a:gd name="T42" fmla="*/ 94 w 248"/>
                <a:gd name="T43" fmla="*/ 20 h 592"/>
                <a:gd name="T44" fmla="*/ 77 w 248"/>
                <a:gd name="T45" fmla="*/ 10 h 592"/>
                <a:gd name="T46" fmla="*/ 61 w 248"/>
                <a:gd name="T47" fmla="*/ 2 h 592"/>
                <a:gd name="T48" fmla="*/ 61 w 248"/>
                <a:gd name="T49" fmla="*/ 6 h 592"/>
                <a:gd name="T50" fmla="*/ 84 w 248"/>
                <a:gd name="T51" fmla="*/ 42 h 592"/>
                <a:gd name="T52" fmla="*/ 90 w 248"/>
                <a:gd name="T53" fmla="*/ 77 h 592"/>
                <a:gd name="T54" fmla="*/ 90 w 248"/>
                <a:gd name="T55" fmla="*/ 104 h 592"/>
                <a:gd name="T56" fmla="*/ 71 w 248"/>
                <a:gd name="T57" fmla="*/ 92 h 592"/>
                <a:gd name="T58" fmla="*/ 67 w 248"/>
                <a:gd name="T59" fmla="*/ 135 h 592"/>
                <a:gd name="T60" fmla="*/ 26 w 248"/>
                <a:gd name="T61" fmla="*/ 196 h 592"/>
                <a:gd name="T62" fmla="*/ 2 w 248"/>
                <a:gd name="T63" fmla="*/ 211 h 592"/>
                <a:gd name="T64" fmla="*/ 0 w 248"/>
                <a:gd name="T65" fmla="*/ 217 h 592"/>
                <a:gd name="T66" fmla="*/ 20 w 248"/>
                <a:gd name="T67" fmla="*/ 270 h 592"/>
                <a:gd name="T68" fmla="*/ 38 w 248"/>
                <a:gd name="T69" fmla="*/ 323 h 592"/>
                <a:gd name="T70" fmla="*/ 57 w 248"/>
                <a:gd name="T71" fmla="*/ 342 h 592"/>
                <a:gd name="T72" fmla="*/ 75 w 248"/>
                <a:gd name="T73" fmla="*/ 354 h 592"/>
                <a:gd name="T74" fmla="*/ 88 w 248"/>
                <a:gd name="T75" fmla="*/ 372 h 592"/>
                <a:gd name="T76" fmla="*/ 120 w 248"/>
                <a:gd name="T77" fmla="*/ 411 h 592"/>
                <a:gd name="T78" fmla="*/ 151 w 248"/>
                <a:gd name="T79" fmla="*/ 454 h 592"/>
                <a:gd name="T80" fmla="*/ 168 w 248"/>
                <a:gd name="T81" fmla="*/ 481 h 592"/>
                <a:gd name="T82" fmla="*/ 180 w 248"/>
                <a:gd name="T83" fmla="*/ 505 h 592"/>
                <a:gd name="T84" fmla="*/ 202 w 248"/>
                <a:gd name="T85" fmla="*/ 540 h 592"/>
                <a:gd name="T86" fmla="*/ 223 w 248"/>
                <a:gd name="T87" fmla="*/ 571 h 592"/>
                <a:gd name="T88" fmla="*/ 239 w 248"/>
                <a:gd name="T89" fmla="*/ 592 h 592"/>
                <a:gd name="T90" fmla="*/ 243 w 248"/>
                <a:gd name="T91" fmla="*/ 587 h 592"/>
                <a:gd name="T92" fmla="*/ 248 w 248"/>
                <a:gd name="T93" fmla="*/ 565 h 592"/>
                <a:gd name="T94" fmla="*/ 241 w 248"/>
                <a:gd name="T95" fmla="*/ 508 h 592"/>
                <a:gd name="T96" fmla="*/ 235 w 248"/>
                <a:gd name="T97" fmla="*/ 458 h 592"/>
                <a:gd name="T98" fmla="*/ 219 w 248"/>
                <a:gd name="T99" fmla="*/ 419 h 592"/>
                <a:gd name="T100" fmla="*/ 196 w 248"/>
                <a:gd name="T101" fmla="*/ 399 h 592"/>
                <a:gd name="T102" fmla="*/ 235 w 248"/>
                <a:gd name="T103" fmla="*/ 417 h 592"/>
                <a:gd name="T104" fmla="*/ 219 w 248"/>
                <a:gd name="T105" fmla="*/ 376 h 5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8" h="592">
                  <a:moveTo>
                    <a:pt x="215" y="358"/>
                  </a:moveTo>
                  <a:lnTo>
                    <a:pt x="209" y="348"/>
                  </a:lnTo>
                  <a:lnTo>
                    <a:pt x="196" y="335"/>
                  </a:lnTo>
                  <a:lnTo>
                    <a:pt x="176" y="317"/>
                  </a:lnTo>
                  <a:lnTo>
                    <a:pt x="157" y="299"/>
                  </a:lnTo>
                  <a:lnTo>
                    <a:pt x="137" y="282"/>
                  </a:lnTo>
                  <a:lnTo>
                    <a:pt x="122" y="268"/>
                  </a:lnTo>
                  <a:lnTo>
                    <a:pt x="112" y="260"/>
                  </a:lnTo>
                  <a:lnTo>
                    <a:pt x="112" y="258"/>
                  </a:lnTo>
                  <a:lnTo>
                    <a:pt x="120" y="264"/>
                  </a:lnTo>
                  <a:lnTo>
                    <a:pt x="133" y="272"/>
                  </a:lnTo>
                  <a:lnTo>
                    <a:pt x="149" y="282"/>
                  </a:lnTo>
                  <a:lnTo>
                    <a:pt x="166" y="292"/>
                  </a:lnTo>
                  <a:lnTo>
                    <a:pt x="182" y="301"/>
                  </a:lnTo>
                  <a:lnTo>
                    <a:pt x="194" y="305"/>
                  </a:lnTo>
                  <a:lnTo>
                    <a:pt x="202" y="303"/>
                  </a:lnTo>
                  <a:lnTo>
                    <a:pt x="200" y="295"/>
                  </a:lnTo>
                  <a:lnTo>
                    <a:pt x="188" y="274"/>
                  </a:lnTo>
                  <a:lnTo>
                    <a:pt x="174" y="258"/>
                  </a:lnTo>
                  <a:lnTo>
                    <a:pt x="161" y="247"/>
                  </a:lnTo>
                  <a:lnTo>
                    <a:pt x="149" y="235"/>
                  </a:lnTo>
                  <a:lnTo>
                    <a:pt x="143" y="215"/>
                  </a:lnTo>
                  <a:lnTo>
                    <a:pt x="143" y="194"/>
                  </a:lnTo>
                  <a:lnTo>
                    <a:pt x="145" y="172"/>
                  </a:lnTo>
                  <a:lnTo>
                    <a:pt x="149" y="155"/>
                  </a:lnTo>
                  <a:lnTo>
                    <a:pt x="149" y="137"/>
                  </a:lnTo>
                  <a:lnTo>
                    <a:pt x="145" y="122"/>
                  </a:lnTo>
                  <a:lnTo>
                    <a:pt x="139" y="110"/>
                  </a:lnTo>
                  <a:lnTo>
                    <a:pt x="137" y="104"/>
                  </a:lnTo>
                  <a:lnTo>
                    <a:pt x="143" y="110"/>
                  </a:lnTo>
                  <a:lnTo>
                    <a:pt x="155" y="120"/>
                  </a:lnTo>
                  <a:lnTo>
                    <a:pt x="164" y="127"/>
                  </a:lnTo>
                  <a:lnTo>
                    <a:pt x="170" y="124"/>
                  </a:lnTo>
                  <a:lnTo>
                    <a:pt x="168" y="110"/>
                  </a:lnTo>
                  <a:lnTo>
                    <a:pt x="163" y="98"/>
                  </a:lnTo>
                  <a:lnTo>
                    <a:pt x="151" y="83"/>
                  </a:lnTo>
                  <a:lnTo>
                    <a:pt x="133" y="59"/>
                  </a:lnTo>
                  <a:lnTo>
                    <a:pt x="125" y="49"/>
                  </a:lnTo>
                  <a:lnTo>
                    <a:pt x="122" y="42"/>
                  </a:lnTo>
                  <a:lnTo>
                    <a:pt x="120" y="34"/>
                  </a:lnTo>
                  <a:lnTo>
                    <a:pt x="118" y="26"/>
                  </a:lnTo>
                  <a:lnTo>
                    <a:pt x="112" y="26"/>
                  </a:lnTo>
                  <a:lnTo>
                    <a:pt x="104" y="22"/>
                  </a:lnTo>
                  <a:lnTo>
                    <a:pt x="94" y="20"/>
                  </a:lnTo>
                  <a:lnTo>
                    <a:pt x="84" y="16"/>
                  </a:lnTo>
                  <a:lnTo>
                    <a:pt x="77" y="10"/>
                  </a:lnTo>
                  <a:lnTo>
                    <a:pt x="67" y="6"/>
                  </a:lnTo>
                  <a:lnTo>
                    <a:pt x="61" y="2"/>
                  </a:lnTo>
                  <a:lnTo>
                    <a:pt x="57" y="0"/>
                  </a:lnTo>
                  <a:lnTo>
                    <a:pt x="61" y="6"/>
                  </a:lnTo>
                  <a:lnTo>
                    <a:pt x="73" y="22"/>
                  </a:lnTo>
                  <a:lnTo>
                    <a:pt x="84" y="42"/>
                  </a:lnTo>
                  <a:lnTo>
                    <a:pt x="90" y="59"/>
                  </a:lnTo>
                  <a:lnTo>
                    <a:pt x="90" y="77"/>
                  </a:lnTo>
                  <a:lnTo>
                    <a:pt x="90" y="92"/>
                  </a:lnTo>
                  <a:lnTo>
                    <a:pt x="90" y="104"/>
                  </a:lnTo>
                  <a:lnTo>
                    <a:pt x="90" y="108"/>
                  </a:lnTo>
                  <a:lnTo>
                    <a:pt x="71" y="92"/>
                  </a:lnTo>
                  <a:lnTo>
                    <a:pt x="71" y="106"/>
                  </a:lnTo>
                  <a:lnTo>
                    <a:pt x="67" y="135"/>
                  </a:lnTo>
                  <a:lnTo>
                    <a:pt x="53" y="170"/>
                  </a:lnTo>
                  <a:lnTo>
                    <a:pt x="26" y="196"/>
                  </a:lnTo>
                  <a:lnTo>
                    <a:pt x="8" y="206"/>
                  </a:lnTo>
                  <a:lnTo>
                    <a:pt x="2" y="211"/>
                  </a:lnTo>
                  <a:lnTo>
                    <a:pt x="0" y="215"/>
                  </a:lnTo>
                  <a:lnTo>
                    <a:pt x="0" y="217"/>
                  </a:lnTo>
                  <a:lnTo>
                    <a:pt x="8" y="235"/>
                  </a:lnTo>
                  <a:lnTo>
                    <a:pt x="20" y="270"/>
                  </a:lnTo>
                  <a:lnTo>
                    <a:pt x="32" y="303"/>
                  </a:lnTo>
                  <a:lnTo>
                    <a:pt x="38" y="323"/>
                  </a:lnTo>
                  <a:lnTo>
                    <a:pt x="45" y="333"/>
                  </a:lnTo>
                  <a:lnTo>
                    <a:pt x="57" y="342"/>
                  </a:lnTo>
                  <a:lnTo>
                    <a:pt x="69" y="350"/>
                  </a:lnTo>
                  <a:lnTo>
                    <a:pt x="75" y="354"/>
                  </a:lnTo>
                  <a:lnTo>
                    <a:pt x="79" y="358"/>
                  </a:lnTo>
                  <a:lnTo>
                    <a:pt x="88" y="372"/>
                  </a:lnTo>
                  <a:lnTo>
                    <a:pt x="102" y="389"/>
                  </a:lnTo>
                  <a:lnTo>
                    <a:pt x="120" y="411"/>
                  </a:lnTo>
                  <a:lnTo>
                    <a:pt x="135" y="432"/>
                  </a:lnTo>
                  <a:lnTo>
                    <a:pt x="151" y="454"/>
                  </a:lnTo>
                  <a:lnTo>
                    <a:pt x="163" y="469"/>
                  </a:lnTo>
                  <a:lnTo>
                    <a:pt x="168" y="481"/>
                  </a:lnTo>
                  <a:lnTo>
                    <a:pt x="172" y="491"/>
                  </a:lnTo>
                  <a:lnTo>
                    <a:pt x="180" y="505"/>
                  </a:lnTo>
                  <a:lnTo>
                    <a:pt x="190" y="522"/>
                  </a:lnTo>
                  <a:lnTo>
                    <a:pt x="202" y="540"/>
                  </a:lnTo>
                  <a:lnTo>
                    <a:pt x="213" y="555"/>
                  </a:lnTo>
                  <a:lnTo>
                    <a:pt x="223" y="571"/>
                  </a:lnTo>
                  <a:lnTo>
                    <a:pt x="233" y="585"/>
                  </a:lnTo>
                  <a:lnTo>
                    <a:pt x="239" y="592"/>
                  </a:lnTo>
                  <a:lnTo>
                    <a:pt x="241" y="592"/>
                  </a:lnTo>
                  <a:lnTo>
                    <a:pt x="243" y="587"/>
                  </a:lnTo>
                  <a:lnTo>
                    <a:pt x="247" y="579"/>
                  </a:lnTo>
                  <a:lnTo>
                    <a:pt x="248" y="565"/>
                  </a:lnTo>
                  <a:lnTo>
                    <a:pt x="245" y="536"/>
                  </a:lnTo>
                  <a:lnTo>
                    <a:pt x="241" y="508"/>
                  </a:lnTo>
                  <a:lnTo>
                    <a:pt x="239" y="481"/>
                  </a:lnTo>
                  <a:lnTo>
                    <a:pt x="235" y="458"/>
                  </a:lnTo>
                  <a:lnTo>
                    <a:pt x="229" y="436"/>
                  </a:lnTo>
                  <a:lnTo>
                    <a:pt x="219" y="419"/>
                  </a:lnTo>
                  <a:lnTo>
                    <a:pt x="206" y="407"/>
                  </a:lnTo>
                  <a:lnTo>
                    <a:pt x="196" y="399"/>
                  </a:lnTo>
                  <a:lnTo>
                    <a:pt x="239" y="424"/>
                  </a:lnTo>
                  <a:lnTo>
                    <a:pt x="235" y="417"/>
                  </a:lnTo>
                  <a:lnTo>
                    <a:pt x="227" y="397"/>
                  </a:lnTo>
                  <a:lnTo>
                    <a:pt x="219" y="376"/>
                  </a:lnTo>
                  <a:lnTo>
                    <a:pt x="215" y="358"/>
                  </a:lnTo>
                  <a:close/>
                </a:path>
              </a:pathLst>
            </a:custGeom>
            <a:solidFill>
              <a:srgbClr val="72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05">
              <a:extLst>
                <a:ext uri="{FF2B5EF4-FFF2-40B4-BE49-F238E27FC236}">
                  <a16:creationId xmlns:a16="http://schemas.microsoft.com/office/drawing/2014/main" id="{ADD63F42-040B-4CA5-8269-7DB78521D623}"/>
                </a:ext>
              </a:extLst>
            </p:cNvPr>
            <p:cNvSpPr>
              <a:spLocks/>
            </p:cNvSpPr>
            <p:nvPr/>
          </p:nvSpPr>
          <p:spPr bwMode="auto">
            <a:xfrm>
              <a:off x="3490" y="2642"/>
              <a:ext cx="97" cy="100"/>
            </a:xfrm>
            <a:custGeom>
              <a:avLst/>
              <a:gdLst>
                <a:gd name="T0" fmla="*/ 0 w 97"/>
                <a:gd name="T1" fmla="*/ 0 h 100"/>
                <a:gd name="T2" fmla="*/ 6 w 97"/>
                <a:gd name="T3" fmla="*/ 8 h 100"/>
                <a:gd name="T4" fmla="*/ 10 w 97"/>
                <a:gd name="T5" fmla="*/ 22 h 100"/>
                <a:gd name="T6" fmla="*/ 11 w 97"/>
                <a:gd name="T7" fmla="*/ 33 h 100"/>
                <a:gd name="T8" fmla="*/ 13 w 97"/>
                <a:gd name="T9" fmla="*/ 39 h 100"/>
                <a:gd name="T10" fmla="*/ 13 w 97"/>
                <a:gd name="T11" fmla="*/ 47 h 100"/>
                <a:gd name="T12" fmla="*/ 13 w 97"/>
                <a:gd name="T13" fmla="*/ 65 h 100"/>
                <a:gd name="T14" fmla="*/ 10 w 97"/>
                <a:gd name="T15" fmla="*/ 86 h 100"/>
                <a:gd name="T16" fmla="*/ 4 w 97"/>
                <a:gd name="T17" fmla="*/ 100 h 100"/>
                <a:gd name="T18" fmla="*/ 10 w 97"/>
                <a:gd name="T19" fmla="*/ 96 h 100"/>
                <a:gd name="T20" fmla="*/ 15 w 97"/>
                <a:gd name="T21" fmla="*/ 88 h 100"/>
                <a:gd name="T22" fmla="*/ 21 w 97"/>
                <a:gd name="T23" fmla="*/ 76 h 100"/>
                <a:gd name="T24" fmla="*/ 25 w 97"/>
                <a:gd name="T25" fmla="*/ 65 h 100"/>
                <a:gd name="T26" fmla="*/ 35 w 97"/>
                <a:gd name="T27" fmla="*/ 39 h 100"/>
                <a:gd name="T28" fmla="*/ 47 w 97"/>
                <a:gd name="T29" fmla="*/ 29 h 100"/>
                <a:gd name="T30" fmla="*/ 56 w 97"/>
                <a:gd name="T31" fmla="*/ 25 h 100"/>
                <a:gd name="T32" fmla="*/ 66 w 97"/>
                <a:gd name="T33" fmla="*/ 23 h 100"/>
                <a:gd name="T34" fmla="*/ 76 w 97"/>
                <a:gd name="T35" fmla="*/ 20 h 100"/>
                <a:gd name="T36" fmla="*/ 86 w 97"/>
                <a:gd name="T37" fmla="*/ 16 h 100"/>
                <a:gd name="T38" fmla="*/ 94 w 97"/>
                <a:gd name="T39" fmla="*/ 14 h 100"/>
                <a:gd name="T40" fmla="*/ 97 w 97"/>
                <a:gd name="T41" fmla="*/ 14 h 100"/>
                <a:gd name="T42" fmla="*/ 95 w 97"/>
                <a:gd name="T43" fmla="*/ 14 h 100"/>
                <a:gd name="T44" fmla="*/ 88 w 97"/>
                <a:gd name="T45" fmla="*/ 12 h 100"/>
                <a:gd name="T46" fmla="*/ 78 w 97"/>
                <a:gd name="T47" fmla="*/ 10 h 100"/>
                <a:gd name="T48" fmla="*/ 64 w 97"/>
                <a:gd name="T49" fmla="*/ 6 h 100"/>
                <a:gd name="T50" fmla="*/ 49 w 97"/>
                <a:gd name="T51" fmla="*/ 4 h 100"/>
                <a:gd name="T52" fmla="*/ 33 w 97"/>
                <a:gd name="T53" fmla="*/ 2 h 100"/>
                <a:gd name="T54" fmla="*/ 15 w 97"/>
                <a:gd name="T55" fmla="*/ 0 h 100"/>
                <a:gd name="T56" fmla="*/ 0 w 97"/>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7" h="100">
                  <a:moveTo>
                    <a:pt x="0" y="0"/>
                  </a:moveTo>
                  <a:lnTo>
                    <a:pt x="6" y="8"/>
                  </a:lnTo>
                  <a:lnTo>
                    <a:pt x="10" y="22"/>
                  </a:lnTo>
                  <a:lnTo>
                    <a:pt x="11" y="33"/>
                  </a:lnTo>
                  <a:lnTo>
                    <a:pt x="13" y="39"/>
                  </a:lnTo>
                  <a:lnTo>
                    <a:pt x="13" y="47"/>
                  </a:lnTo>
                  <a:lnTo>
                    <a:pt x="13" y="65"/>
                  </a:lnTo>
                  <a:lnTo>
                    <a:pt x="10" y="86"/>
                  </a:lnTo>
                  <a:lnTo>
                    <a:pt x="4" y="100"/>
                  </a:lnTo>
                  <a:lnTo>
                    <a:pt x="10" y="96"/>
                  </a:lnTo>
                  <a:lnTo>
                    <a:pt x="15" y="88"/>
                  </a:lnTo>
                  <a:lnTo>
                    <a:pt x="21" y="76"/>
                  </a:lnTo>
                  <a:lnTo>
                    <a:pt x="25" y="65"/>
                  </a:lnTo>
                  <a:lnTo>
                    <a:pt x="35" y="39"/>
                  </a:lnTo>
                  <a:lnTo>
                    <a:pt x="47" y="29"/>
                  </a:lnTo>
                  <a:lnTo>
                    <a:pt x="56" y="25"/>
                  </a:lnTo>
                  <a:lnTo>
                    <a:pt x="66" y="23"/>
                  </a:lnTo>
                  <a:lnTo>
                    <a:pt x="76" y="20"/>
                  </a:lnTo>
                  <a:lnTo>
                    <a:pt x="86" y="16"/>
                  </a:lnTo>
                  <a:lnTo>
                    <a:pt x="94" y="14"/>
                  </a:lnTo>
                  <a:lnTo>
                    <a:pt x="97" y="14"/>
                  </a:lnTo>
                  <a:lnTo>
                    <a:pt x="95" y="14"/>
                  </a:lnTo>
                  <a:lnTo>
                    <a:pt x="88" y="12"/>
                  </a:lnTo>
                  <a:lnTo>
                    <a:pt x="78" y="10"/>
                  </a:lnTo>
                  <a:lnTo>
                    <a:pt x="64" y="6"/>
                  </a:lnTo>
                  <a:lnTo>
                    <a:pt x="49" y="4"/>
                  </a:lnTo>
                  <a:lnTo>
                    <a:pt x="33" y="2"/>
                  </a:lnTo>
                  <a:lnTo>
                    <a:pt x="15" y="0"/>
                  </a:lnTo>
                  <a:lnTo>
                    <a:pt x="0" y="0"/>
                  </a:lnTo>
                  <a:close/>
                </a:path>
              </a:pathLst>
            </a:custGeom>
            <a:solidFill>
              <a:srgbClr val="72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06">
              <a:extLst>
                <a:ext uri="{FF2B5EF4-FFF2-40B4-BE49-F238E27FC236}">
                  <a16:creationId xmlns:a16="http://schemas.microsoft.com/office/drawing/2014/main" id="{5CA17CE0-94C7-4BC6-A4EA-52D305C192CC}"/>
                </a:ext>
              </a:extLst>
            </p:cNvPr>
            <p:cNvSpPr>
              <a:spLocks/>
            </p:cNvSpPr>
            <p:nvPr/>
          </p:nvSpPr>
          <p:spPr bwMode="auto">
            <a:xfrm>
              <a:off x="3134" y="2650"/>
              <a:ext cx="399" cy="555"/>
            </a:xfrm>
            <a:custGeom>
              <a:avLst/>
              <a:gdLst>
                <a:gd name="T0" fmla="*/ 391 w 399"/>
                <a:gd name="T1" fmla="*/ 150 h 555"/>
                <a:gd name="T2" fmla="*/ 395 w 399"/>
                <a:gd name="T3" fmla="*/ 125 h 555"/>
                <a:gd name="T4" fmla="*/ 383 w 399"/>
                <a:gd name="T5" fmla="*/ 96 h 555"/>
                <a:gd name="T6" fmla="*/ 371 w 399"/>
                <a:gd name="T7" fmla="*/ 103 h 555"/>
                <a:gd name="T8" fmla="*/ 338 w 399"/>
                <a:gd name="T9" fmla="*/ 111 h 555"/>
                <a:gd name="T10" fmla="*/ 328 w 399"/>
                <a:gd name="T11" fmla="*/ 78 h 555"/>
                <a:gd name="T12" fmla="*/ 328 w 399"/>
                <a:gd name="T13" fmla="*/ 47 h 555"/>
                <a:gd name="T14" fmla="*/ 311 w 399"/>
                <a:gd name="T15" fmla="*/ 0 h 555"/>
                <a:gd name="T16" fmla="*/ 283 w 399"/>
                <a:gd name="T17" fmla="*/ 6 h 555"/>
                <a:gd name="T18" fmla="*/ 248 w 399"/>
                <a:gd name="T19" fmla="*/ 14 h 555"/>
                <a:gd name="T20" fmla="*/ 231 w 399"/>
                <a:gd name="T21" fmla="*/ 14 h 555"/>
                <a:gd name="T22" fmla="*/ 199 w 399"/>
                <a:gd name="T23" fmla="*/ 10 h 555"/>
                <a:gd name="T24" fmla="*/ 176 w 399"/>
                <a:gd name="T25" fmla="*/ 8 h 555"/>
                <a:gd name="T26" fmla="*/ 192 w 399"/>
                <a:gd name="T27" fmla="*/ 51 h 555"/>
                <a:gd name="T28" fmla="*/ 201 w 399"/>
                <a:gd name="T29" fmla="*/ 107 h 555"/>
                <a:gd name="T30" fmla="*/ 223 w 399"/>
                <a:gd name="T31" fmla="*/ 141 h 555"/>
                <a:gd name="T32" fmla="*/ 209 w 399"/>
                <a:gd name="T33" fmla="*/ 226 h 555"/>
                <a:gd name="T34" fmla="*/ 182 w 399"/>
                <a:gd name="T35" fmla="*/ 252 h 555"/>
                <a:gd name="T36" fmla="*/ 157 w 399"/>
                <a:gd name="T37" fmla="*/ 252 h 555"/>
                <a:gd name="T38" fmla="*/ 190 w 399"/>
                <a:gd name="T39" fmla="*/ 277 h 555"/>
                <a:gd name="T40" fmla="*/ 235 w 399"/>
                <a:gd name="T41" fmla="*/ 303 h 555"/>
                <a:gd name="T42" fmla="*/ 233 w 399"/>
                <a:gd name="T43" fmla="*/ 369 h 555"/>
                <a:gd name="T44" fmla="*/ 207 w 399"/>
                <a:gd name="T45" fmla="*/ 406 h 555"/>
                <a:gd name="T46" fmla="*/ 170 w 399"/>
                <a:gd name="T47" fmla="*/ 439 h 555"/>
                <a:gd name="T48" fmla="*/ 137 w 399"/>
                <a:gd name="T49" fmla="*/ 459 h 555"/>
                <a:gd name="T50" fmla="*/ 102 w 399"/>
                <a:gd name="T51" fmla="*/ 467 h 555"/>
                <a:gd name="T52" fmla="*/ 59 w 399"/>
                <a:gd name="T53" fmla="*/ 461 h 555"/>
                <a:gd name="T54" fmla="*/ 26 w 399"/>
                <a:gd name="T55" fmla="*/ 432 h 555"/>
                <a:gd name="T56" fmla="*/ 6 w 399"/>
                <a:gd name="T57" fmla="*/ 410 h 555"/>
                <a:gd name="T58" fmla="*/ 14 w 399"/>
                <a:gd name="T59" fmla="*/ 437 h 555"/>
                <a:gd name="T60" fmla="*/ 33 w 399"/>
                <a:gd name="T61" fmla="*/ 471 h 555"/>
                <a:gd name="T62" fmla="*/ 53 w 399"/>
                <a:gd name="T63" fmla="*/ 486 h 555"/>
                <a:gd name="T64" fmla="*/ 86 w 399"/>
                <a:gd name="T65" fmla="*/ 488 h 555"/>
                <a:gd name="T66" fmla="*/ 127 w 399"/>
                <a:gd name="T67" fmla="*/ 488 h 555"/>
                <a:gd name="T68" fmla="*/ 176 w 399"/>
                <a:gd name="T69" fmla="*/ 478 h 555"/>
                <a:gd name="T70" fmla="*/ 244 w 399"/>
                <a:gd name="T71" fmla="*/ 439 h 555"/>
                <a:gd name="T72" fmla="*/ 307 w 399"/>
                <a:gd name="T73" fmla="*/ 393 h 555"/>
                <a:gd name="T74" fmla="*/ 346 w 399"/>
                <a:gd name="T75" fmla="*/ 351 h 555"/>
                <a:gd name="T76" fmla="*/ 375 w 399"/>
                <a:gd name="T77" fmla="*/ 303 h 555"/>
                <a:gd name="T78" fmla="*/ 383 w 399"/>
                <a:gd name="T79" fmla="*/ 269 h 555"/>
                <a:gd name="T80" fmla="*/ 377 w 399"/>
                <a:gd name="T81" fmla="*/ 324 h 555"/>
                <a:gd name="T82" fmla="*/ 346 w 399"/>
                <a:gd name="T83" fmla="*/ 379 h 555"/>
                <a:gd name="T84" fmla="*/ 268 w 399"/>
                <a:gd name="T85" fmla="*/ 459 h 555"/>
                <a:gd name="T86" fmla="*/ 198 w 399"/>
                <a:gd name="T87" fmla="*/ 510 h 555"/>
                <a:gd name="T88" fmla="*/ 198 w 399"/>
                <a:gd name="T89" fmla="*/ 549 h 555"/>
                <a:gd name="T90" fmla="*/ 209 w 399"/>
                <a:gd name="T91" fmla="*/ 547 h 555"/>
                <a:gd name="T92" fmla="*/ 248 w 399"/>
                <a:gd name="T93" fmla="*/ 514 h 555"/>
                <a:gd name="T94" fmla="*/ 303 w 399"/>
                <a:gd name="T95" fmla="*/ 467 h 555"/>
                <a:gd name="T96" fmla="*/ 299 w 399"/>
                <a:gd name="T97" fmla="*/ 453 h 555"/>
                <a:gd name="T98" fmla="*/ 319 w 399"/>
                <a:gd name="T99" fmla="*/ 430 h 555"/>
                <a:gd name="T100" fmla="*/ 375 w 399"/>
                <a:gd name="T101" fmla="*/ 342 h 555"/>
                <a:gd name="T102" fmla="*/ 397 w 399"/>
                <a:gd name="T103" fmla="*/ 228 h 555"/>
                <a:gd name="T104" fmla="*/ 393 w 399"/>
                <a:gd name="T105" fmla="*/ 207 h 555"/>
                <a:gd name="T106" fmla="*/ 373 w 399"/>
                <a:gd name="T107" fmla="*/ 189 h 555"/>
                <a:gd name="T108" fmla="*/ 391 w 399"/>
                <a:gd name="T109" fmla="*/ 195 h 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9" h="555">
                  <a:moveTo>
                    <a:pt x="391" y="195"/>
                  </a:moveTo>
                  <a:lnTo>
                    <a:pt x="387" y="164"/>
                  </a:lnTo>
                  <a:lnTo>
                    <a:pt x="391" y="150"/>
                  </a:lnTo>
                  <a:lnTo>
                    <a:pt x="395" y="144"/>
                  </a:lnTo>
                  <a:lnTo>
                    <a:pt x="397" y="135"/>
                  </a:lnTo>
                  <a:lnTo>
                    <a:pt x="395" y="125"/>
                  </a:lnTo>
                  <a:lnTo>
                    <a:pt x="393" y="113"/>
                  </a:lnTo>
                  <a:lnTo>
                    <a:pt x="389" y="103"/>
                  </a:lnTo>
                  <a:lnTo>
                    <a:pt x="383" y="96"/>
                  </a:lnTo>
                  <a:lnTo>
                    <a:pt x="381" y="98"/>
                  </a:lnTo>
                  <a:lnTo>
                    <a:pt x="377" y="101"/>
                  </a:lnTo>
                  <a:lnTo>
                    <a:pt x="371" y="103"/>
                  </a:lnTo>
                  <a:lnTo>
                    <a:pt x="367" y="107"/>
                  </a:lnTo>
                  <a:lnTo>
                    <a:pt x="352" y="111"/>
                  </a:lnTo>
                  <a:lnTo>
                    <a:pt x="338" y="111"/>
                  </a:lnTo>
                  <a:lnTo>
                    <a:pt x="328" y="105"/>
                  </a:lnTo>
                  <a:lnTo>
                    <a:pt x="326" y="94"/>
                  </a:lnTo>
                  <a:lnTo>
                    <a:pt x="328" y="78"/>
                  </a:lnTo>
                  <a:lnTo>
                    <a:pt x="328" y="64"/>
                  </a:lnTo>
                  <a:lnTo>
                    <a:pt x="328" y="51"/>
                  </a:lnTo>
                  <a:lnTo>
                    <a:pt x="328" y="47"/>
                  </a:lnTo>
                  <a:lnTo>
                    <a:pt x="321" y="21"/>
                  </a:lnTo>
                  <a:lnTo>
                    <a:pt x="313" y="0"/>
                  </a:lnTo>
                  <a:lnTo>
                    <a:pt x="311" y="0"/>
                  </a:lnTo>
                  <a:lnTo>
                    <a:pt x="303" y="2"/>
                  </a:lnTo>
                  <a:lnTo>
                    <a:pt x="293" y="4"/>
                  </a:lnTo>
                  <a:lnTo>
                    <a:pt x="283" y="6"/>
                  </a:lnTo>
                  <a:lnTo>
                    <a:pt x="270" y="10"/>
                  </a:lnTo>
                  <a:lnTo>
                    <a:pt x="258" y="12"/>
                  </a:lnTo>
                  <a:lnTo>
                    <a:pt x="248" y="14"/>
                  </a:lnTo>
                  <a:lnTo>
                    <a:pt x="241" y="14"/>
                  </a:lnTo>
                  <a:lnTo>
                    <a:pt x="239" y="14"/>
                  </a:lnTo>
                  <a:lnTo>
                    <a:pt x="231" y="14"/>
                  </a:lnTo>
                  <a:lnTo>
                    <a:pt x="221" y="12"/>
                  </a:lnTo>
                  <a:lnTo>
                    <a:pt x="211" y="12"/>
                  </a:lnTo>
                  <a:lnTo>
                    <a:pt x="199" y="10"/>
                  </a:lnTo>
                  <a:lnTo>
                    <a:pt x="190" y="10"/>
                  </a:lnTo>
                  <a:lnTo>
                    <a:pt x="182" y="8"/>
                  </a:lnTo>
                  <a:lnTo>
                    <a:pt x="176" y="8"/>
                  </a:lnTo>
                  <a:lnTo>
                    <a:pt x="178" y="21"/>
                  </a:lnTo>
                  <a:lnTo>
                    <a:pt x="186" y="35"/>
                  </a:lnTo>
                  <a:lnTo>
                    <a:pt x="192" y="51"/>
                  </a:lnTo>
                  <a:lnTo>
                    <a:pt x="192" y="64"/>
                  </a:lnTo>
                  <a:lnTo>
                    <a:pt x="192" y="84"/>
                  </a:lnTo>
                  <a:lnTo>
                    <a:pt x="201" y="107"/>
                  </a:lnTo>
                  <a:lnTo>
                    <a:pt x="213" y="127"/>
                  </a:lnTo>
                  <a:lnTo>
                    <a:pt x="219" y="137"/>
                  </a:lnTo>
                  <a:lnTo>
                    <a:pt x="223" y="141"/>
                  </a:lnTo>
                  <a:lnTo>
                    <a:pt x="229" y="156"/>
                  </a:lnTo>
                  <a:lnTo>
                    <a:pt x="227" y="183"/>
                  </a:lnTo>
                  <a:lnTo>
                    <a:pt x="209" y="226"/>
                  </a:lnTo>
                  <a:lnTo>
                    <a:pt x="199" y="238"/>
                  </a:lnTo>
                  <a:lnTo>
                    <a:pt x="192" y="246"/>
                  </a:lnTo>
                  <a:lnTo>
                    <a:pt x="182" y="252"/>
                  </a:lnTo>
                  <a:lnTo>
                    <a:pt x="172" y="254"/>
                  </a:lnTo>
                  <a:lnTo>
                    <a:pt x="164" y="254"/>
                  </a:lnTo>
                  <a:lnTo>
                    <a:pt x="157" y="252"/>
                  </a:lnTo>
                  <a:lnTo>
                    <a:pt x="149" y="250"/>
                  </a:lnTo>
                  <a:lnTo>
                    <a:pt x="143" y="248"/>
                  </a:lnTo>
                  <a:lnTo>
                    <a:pt x="190" y="277"/>
                  </a:lnTo>
                  <a:lnTo>
                    <a:pt x="198" y="279"/>
                  </a:lnTo>
                  <a:lnTo>
                    <a:pt x="217" y="285"/>
                  </a:lnTo>
                  <a:lnTo>
                    <a:pt x="235" y="303"/>
                  </a:lnTo>
                  <a:lnTo>
                    <a:pt x="241" y="334"/>
                  </a:lnTo>
                  <a:lnTo>
                    <a:pt x="239" y="351"/>
                  </a:lnTo>
                  <a:lnTo>
                    <a:pt x="233" y="369"/>
                  </a:lnTo>
                  <a:lnTo>
                    <a:pt x="225" y="383"/>
                  </a:lnTo>
                  <a:lnTo>
                    <a:pt x="217" y="394"/>
                  </a:lnTo>
                  <a:lnTo>
                    <a:pt x="207" y="406"/>
                  </a:lnTo>
                  <a:lnTo>
                    <a:pt x="196" y="418"/>
                  </a:lnTo>
                  <a:lnTo>
                    <a:pt x="184" y="428"/>
                  </a:lnTo>
                  <a:lnTo>
                    <a:pt x="170" y="439"/>
                  </a:lnTo>
                  <a:lnTo>
                    <a:pt x="158" y="447"/>
                  </a:lnTo>
                  <a:lnTo>
                    <a:pt x="149" y="455"/>
                  </a:lnTo>
                  <a:lnTo>
                    <a:pt x="137" y="459"/>
                  </a:lnTo>
                  <a:lnTo>
                    <a:pt x="125" y="463"/>
                  </a:lnTo>
                  <a:lnTo>
                    <a:pt x="115" y="467"/>
                  </a:lnTo>
                  <a:lnTo>
                    <a:pt x="102" y="467"/>
                  </a:lnTo>
                  <a:lnTo>
                    <a:pt x="88" y="467"/>
                  </a:lnTo>
                  <a:lnTo>
                    <a:pt x="74" y="465"/>
                  </a:lnTo>
                  <a:lnTo>
                    <a:pt x="59" y="461"/>
                  </a:lnTo>
                  <a:lnTo>
                    <a:pt x="47" y="451"/>
                  </a:lnTo>
                  <a:lnTo>
                    <a:pt x="35" y="443"/>
                  </a:lnTo>
                  <a:lnTo>
                    <a:pt x="26" y="432"/>
                  </a:lnTo>
                  <a:lnTo>
                    <a:pt x="18" y="422"/>
                  </a:lnTo>
                  <a:lnTo>
                    <a:pt x="12" y="414"/>
                  </a:lnTo>
                  <a:lnTo>
                    <a:pt x="6" y="410"/>
                  </a:lnTo>
                  <a:lnTo>
                    <a:pt x="0" y="408"/>
                  </a:lnTo>
                  <a:lnTo>
                    <a:pt x="4" y="418"/>
                  </a:lnTo>
                  <a:lnTo>
                    <a:pt x="14" y="437"/>
                  </a:lnTo>
                  <a:lnTo>
                    <a:pt x="24" y="455"/>
                  </a:lnTo>
                  <a:lnTo>
                    <a:pt x="28" y="463"/>
                  </a:lnTo>
                  <a:lnTo>
                    <a:pt x="33" y="471"/>
                  </a:lnTo>
                  <a:lnTo>
                    <a:pt x="41" y="478"/>
                  </a:lnTo>
                  <a:lnTo>
                    <a:pt x="47" y="482"/>
                  </a:lnTo>
                  <a:lnTo>
                    <a:pt x="53" y="486"/>
                  </a:lnTo>
                  <a:lnTo>
                    <a:pt x="63" y="488"/>
                  </a:lnTo>
                  <a:lnTo>
                    <a:pt x="73" y="488"/>
                  </a:lnTo>
                  <a:lnTo>
                    <a:pt x="86" y="488"/>
                  </a:lnTo>
                  <a:lnTo>
                    <a:pt x="102" y="488"/>
                  </a:lnTo>
                  <a:lnTo>
                    <a:pt x="114" y="488"/>
                  </a:lnTo>
                  <a:lnTo>
                    <a:pt x="127" y="488"/>
                  </a:lnTo>
                  <a:lnTo>
                    <a:pt x="141" y="486"/>
                  </a:lnTo>
                  <a:lnTo>
                    <a:pt x="158" y="484"/>
                  </a:lnTo>
                  <a:lnTo>
                    <a:pt x="176" y="478"/>
                  </a:lnTo>
                  <a:lnTo>
                    <a:pt x="198" y="469"/>
                  </a:lnTo>
                  <a:lnTo>
                    <a:pt x="219" y="457"/>
                  </a:lnTo>
                  <a:lnTo>
                    <a:pt x="244" y="439"/>
                  </a:lnTo>
                  <a:lnTo>
                    <a:pt x="268" y="422"/>
                  </a:lnTo>
                  <a:lnTo>
                    <a:pt x="289" y="406"/>
                  </a:lnTo>
                  <a:lnTo>
                    <a:pt x="307" y="393"/>
                  </a:lnTo>
                  <a:lnTo>
                    <a:pt x="323" y="379"/>
                  </a:lnTo>
                  <a:lnTo>
                    <a:pt x="334" y="365"/>
                  </a:lnTo>
                  <a:lnTo>
                    <a:pt x="346" y="351"/>
                  </a:lnTo>
                  <a:lnTo>
                    <a:pt x="358" y="334"/>
                  </a:lnTo>
                  <a:lnTo>
                    <a:pt x="367" y="316"/>
                  </a:lnTo>
                  <a:lnTo>
                    <a:pt x="375" y="303"/>
                  </a:lnTo>
                  <a:lnTo>
                    <a:pt x="379" y="291"/>
                  </a:lnTo>
                  <a:lnTo>
                    <a:pt x="381" y="279"/>
                  </a:lnTo>
                  <a:lnTo>
                    <a:pt x="383" y="269"/>
                  </a:lnTo>
                  <a:lnTo>
                    <a:pt x="383" y="289"/>
                  </a:lnTo>
                  <a:lnTo>
                    <a:pt x="381" y="307"/>
                  </a:lnTo>
                  <a:lnTo>
                    <a:pt x="377" y="324"/>
                  </a:lnTo>
                  <a:lnTo>
                    <a:pt x="373" y="338"/>
                  </a:lnTo>
                  <a:lnTo>
                    <a:pt x="364" y="355"/>
                  </a:lnTo>
                  <a:lnTo>
                    <a:pt x="346" y="379"/>
                  </a:lnTo>
                  <a:lnTo>
                    <a:pt x="323" y="406"/>
                  </a:lnTo>
                  <a:lnTo>
                    <a:pt x="295" y="432"/>
                  </a:lnTo>
                  <a:lnTo>
                    <a:pt x="268" y="459"/>
                  </a:lnTo>
                  <a:lnTo>
                    <a:pt x="241" y="482"/>
                  </a:lnTo>
                  <a:lnTo>
                    <a:pt x="217" y="500"/>
                  </a:lnTo>
                  <a:lnTo>
                    <a:pt x="198" y="510"/>
                  </a:lnTo>
                  <a:lnTo>
                    <a:pt x="190" y="520"/>
                  </a:lnTo>
                  <a:lnTo>
                    <a:pt x="192" y="535"/>
                  </a:lnTo>
                  <a:lnTo>
                    <a:pt x="198" y="549"/>
                  </a:lnTo>
                  <a:lnTo>
                    <a:pt x="201" y="555"/>
                  </a:lnTo>
                  <a:lnTo>
                    <a:pt x="203" y="553"/>
                  </a:lnTo>
                  <a:lnTo>
                    <a:pt x="209" y="547"/>
                  </a:lnTo>
                  <a:lnTo>
                    <a:pt x="219" y="539"/>
                  </a:lnTo>
                  <a:lnTo>
                    <a:pt x="233" y="527"/>
                  </a:lnTo>
                  <a:lnTo>
                    <a:pt x="248" y="514"/>
                  </a:lnTo>
                  <a:lnTo>
                    <a:pt x="264" y="500"/>
                  </a:lnTo>
                  <a:lnTo>
                    <a:pt x="283" y="484"/>
                  </a:lnTo>
                  <a:lnTo>
                    <a:pt x="303" y="467"/>
                  </a:lnTo>
                  <a:lnTo>
                    <a:pt x="303" y="461"/>
                  </a:lnTo>
                  <a:lnTo>
                    <a:pt x="301" y="455"/>
                  </a:lnTo>
                  <a:lnTo>
                    <a:pt x="299" y="453"/>
                  </a:lnTo>
                  <a:lnTo>
                    <a:pt x="299" y="451"/>
                  </a:lnTo>
                  <a:lnTo>
                    <a:pt x="305" y="445"/>
                  </a:lnTo>
                  <a:lnTo>
                    <a:pt x="319" y="430"/>
                  </a:lnTo>
                  <a:lnTo>
                    <a:pt x="336" y="406"/>
                  </a:lnTo>
                  <a:lnTo>
                    <a:pt x="358" y="377"/>
                  </a:lnTo>
                  <a:lnTo>
                    <a:pt x="375" y="342"/>
                  </a:lnTo>
                  <a:lnTo>
                    <a:pt x="391" y="305"/>
                  </a:lnTo>
                  <a:lnTo>
                    <a:pt x="399" y="267"/>
                  </a:lnTo>
                  <a:lnTo>
                    <a:pt x="397" y="228"/>
                  </a:lnTo>
                  <a:lnTo>
                    <a:pt x="395" y="221"/>
                  </a:lnTo>
                  <a:lnTo>
                    <a:pt x="395" y="213"/>
                  </a:lnTo>
                  <a:lnTo>
                    <a:pt x="393" y="207"/>
                  </a:lnTo>
                  <a:lnTo>
                    <a:pt x="391" y="201"/>
                  </a:lnTo>
                  <a:lnTo>
                    <a:pt x="371" y="189"/>
                  </a:lnTo>
                  <a:lnTo>
                    <a:pt x="373" y="189"/>
                  </a:lnTo>
                  <a:lnTo>
                    <a:pt x="377" y="191"/>
                  </a:lnTo>
                  <a:lnTo>
                    <a:pt x="383" y="193"/>
                  </a:lnTo>
                  <a:lnTo>
                    <a:pt x="391" y="195"/>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07">
              <a:extLst>
                <a:ext uri="{FF2B5EF4-FFF2-40B4-BE49-F238E27FC236}">
                  <a16:creationId xmlns:a16="http://schemas.microsoft.com/office/drawing/2014/main" id="{E077A046-36E7-442A-8C42-CDD792B22815}"/>
                </a:ext>
              </a:extLst>
            </p:cNvPr>
            <p:cNvSpPr>
              <a:spLocks/>
            </p:cNvSpPr>
            <p:nvPr/>
          </p:nvSpPr>
          <p:spPr bwMode="auto">
            <a:xfrm>
              <a:off x="3541" y="2699"/>
              <a:ext cx="80" cy="103"/>
            </a:xfrm>
            <a:custGeom>
              <a:avLst/>
              <a:gdLst>
                <a:gd name="T0" fmla="*/ 0 w 80"/>
                <a:gd name="T1" fmla="*/ 78 h 103"/>
                <a:gd name="T2" fmla="*/ 2 w 80"/>
                <a:gd name="T3" fmla="*/ 72 h 103"/>
                <a:gd name="T4" fmla="*/ 5 w 80"/>
                <a:gd name="T5" fmla="*/ 56 h 103"/>
                <a:gd name="T6" fmla="*/ 9 w 80"/>
                <a:gd name="T7" fmla="*/ 39 h 103"/>
                <a:gd name="T8" fmla="*/ 17 w 80"/>
                <a:gd name="T9" fmla="*/ 25 h 103"/>
                <a:gd name="T10" fmla="*/ 29 w 80"/>
                <a:gd name="T11" fmla="*/ 15 h 103"/>
                <a:gd name="T12" fmla="*/ 41 w 80"/>
                <a:gd name="T13" fmla="*/ 6 h 103"/>
                <a:gd name="T14" fmla="*/ 54 w 80"/>
                <a:gd name="T15" fmla="*/ 0 h 103"/>
                <a:gd name="T16" fmla="*/ 64 w 80"/>
                <a:gd name="T17" fmla="*/ 0 h 103"/>
                <a:gd name="T18" fmla="*/ 72 w 80"/>
                <a:gd name="T19" fmla="*/ 9 h 103"/>
                <a:gd name="T20" fmla="*/ 78 w 80"/>
                <a:gd name="T21" fmla="*/ 25 h 103"/>
                <a:gd name="T22" fmla="*/ 80 w 80"/>
                <a:gd name="T23" fmla="*/ 43 h 103"/>
                <a:gd name="T24" fmla="*/ 78 w 80"/>
                <a:gd name="T25" fmla="*/ 58 h 103"/>
                <a:gd name="T26" fmla="*/ 74 w 80"/>
                <a:gd name="T27" fmla="*/ 58 h 103"/>
                <a:gd name="T28" fmla="*/ 72 w 80"/>
                <a:gd name="T29" fmla="*/ 43 h 103"/>
                <a:gd name="T30" fmla="*/ 68 w 80"/>
                <a:gd name="T31" fmla="*/ 23 h 103"/>
                <a:gd name="T32" fmla="*/ 56 w 80"/>
                <a:gd name="T33" fmla="*/ 17 h 103"/>
                <a:gd name="T34" fmla="*/ 44 w 80"/>
                <a:gd name="T35" fmla="*/ 25 h 103"/>
                <a:gd name="T36" fmla="*/ 37 w 80"/>
                <a:gd name="T37" fmla="*/ 33 h 103"/>
                <a:gd name="T38" fmla="*/ 35 w 80"/>
                <a:gd name="T39" fmla="*/ 43 h 103"/>
                <a:gd name="T40" fmla="*/ 35 w 80"/>
                <a:gd name="T41" fmla="*/ 50 h 103"/>
                <a:gd name="T42" fmla="*/ 35 w 80"/>
                <a:gd name="T43" fmla="*/ 56 h 103"/>
                <a:gd name="T44" fmla="*/ 37 w 80"/>
                <a:gd name="T45" fmla="*/ 60 h 103"/>
                <a:gd name="T46" fmla="*/ 39 w 80"/>
                <a:gd name="T47" fmla="*/ 66 h 103"/>
                <a:gd name="T48" fmla="*/ 41 w 80"/>
                <a:gd name="T49" fmla="*/ 76 h 103"/>
                <a:gd name="T50" fmla="*/ 41 w 80"/>
                <a:gd name="T51" fmla="*/ 88 h 103"/>
                <a:gd name="T52" fmla="*/ 37 w 80"/>
                <a:gd name="T53" fmla="*/ 95 h 103"/>
                <a:gd name="T54" fmla="*/ 31 w 80"/>
                <a:gd name="T55" fmla="*/ 101 h 103"/>
                <a:gd name="T56" fmla="*/ 29 w 80"/>
                <a:gd name="T57" fmla="*/ 103 h 103"/>
                <a:gd name="T58" fmla="*/ 27 w 80"/>
                <a:gd name="T59" fmla="*/ 95 h 103"/>
                <a:gd name="T60" fmla="*/ 21 w 80"/>
                <a:gd name="T61" fmla="*/ 82 h 103"/>
                <a:gd name="T62" fmla="*/ 11 w 80"/>
                <a:gd name="T63" fmla="*/ 72 h 103"/>
                <a:gd name="T64" fmla="*/ 0 w 80"/>
                <a:gd name="T65" fmla="*/ 78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103">
                  <a:moveTo>
                    <a:pt x="0" y="78"/>
                  </a:moveTo>
                  <a:lnTo>
                    <a:pt x="2" y="72"/>
                  </a:lnTo>
                  <a:lnTo>
                    <a:pt x="5" y="56"/>
                  </a:lnTo>
                  <a:lnTo>
                    <a:pt x="9" y="39"/>
                  </a:lnTo>
                  <a:lnTo>
                    <a:pt x="17" y="25"/>
                  </a:lnTo>
                  <a:lnTo>
                    <a:pt x="29" y="15"/>
                  </a:lnTo>
                  <a:lnTo>
                    <a:pt x="41" y="6"/>
                  </a:lnTo>
                  <a:lnTo>
                    <a:pt x="54" y="0"/>
                  </a:lnTo>
                  <a:lnTo>
                    <a:pt x="64" y="0"/>
                  </a:lnTo>
                  <a:lnTo>
                    <a:pt x="72" y="9"/>
                  </a:lnTo>
                  <a:lnTo>
                    <a:pt x="78" y="25"/>
                  </a:lnTo>
                  <a:lnTo>
                    <a:pt x="80" y="43"/>
                  </a:lnTo>
                  <a:lnTo>
                    <a:pt x="78" y="58"/>
                  </a:lnTo>
                  <a:lnTo>
                    <a:pt x="74" y="58"/>
                  </a:lnTo>
                  <a:lnTo>
                    <a:pt x="72" y="43"/>
                  </a:lnTo>
                  <a:lnTo>
                    <a:pt x="68" y="23"/>
                  </a:lnTo>
                  <a:lnTo>
                    <a:pt x="56" y="17"/>
                  </a:lnTo>
                  <a:lnTo>
                    <a:pt x="44" y="25"/>
                  </a:lnTo>
                  <a:lnTo>
                    <a:pt x="37" y="33"/>
                  </a:lnTo>
                  <a:lnTo>
                    <a:pt x="35" y="43"/>
                  </a:lnTo>
                  <a:lnTo>
                    <a:pt x="35" y="50"/>
                  </a:lnTo>
                  <a:lnTo>
                    <a:pt x="35" y="56"/>
                  </a:lnTo>
                  <a:lnTo>
                    <a:pt x="37" y="60"/>
                  </a:lnTo>
                  <a:lnTo>
                    <a:pt x="39" y="66"/>
                  </a:lnTo>
                  <a:lnTo>
                    <a:pt x="41" y="76"/>
                  </a:lnTo>
                  <a:lnTo>
                    <a:pt x="41" y="88"/>
                  </a:lnTo>
                  <a:lnTo>
                    <a:pt x="37" y="95"/>
                  </a:lnTo>
                  <a:lnTo>
                    <a:pt x="31" y="101"/>
                  </a:lnTo>
                  <a:lnTo>
                    <a:pt x="29" y="103"/>
                  </a:lnTo>
                  <a:lnTo>
                    <a:pt x="27" y="95"/>
                  </a:lnTo>
                  <a:lnTo>
                    <a:pt x="21" y="82"/>
                  </a:lnTo>
                  <a:lnTo>
                    <a:pt x="11" y="72"/>
                  </a:lnTo>
                  <a:lnTo>
                    <a:pt x="0" y="78"/>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08">
              <a:extLst>
                <a:ext uri="{FF2B5EF4-FFF2-40B4-BE49-F238E27FC236}">
                  <a16:creationId xmlns:a16="http://schemas.microsoft.com/office/drawing/2014/main" id="{CE9FFE1A-3D43-4C81-9ACD-7FE5B21472D9}"/>
                </a:ext>
              </a:extLst>
            </p:cNvPr>
            <p:cNvSpPr>
              <a:spLocks/>
            </p:cNvSpPr>
            <p:nvPr/>
          </p:nvSpPr>
          <p:spPr bwMode="auto">
            <a:xfrm>
              <a:off x="3152" y="2730"/>
              <a:ext cx="113" cy="148"/>
            </a:xfrm>
            <a:custGeom>
              <a:avLst/>
              <a:gdLst>
                <a:gd name="T0" fmla="*/ 113 w 113"/>
                <a:gd name="T1" fmla="*/ 23 h 148"/>
                <a:gd name="T2" fmla="*/ 107 w 113"/>
                <a:gd name="T3" fmla="*/ 21 h 148"/>
                <a:gd name="T4" fmla="*/ 92 w 113"/>
                <a:gd name="T5" fmla="*/ 18 h 148"/>
                <a:gd name="T6" fmla="*/ 76 w 113"/>
                <a:gd name="T7" fmla="*/ 14 h 148"/>
                <a:gd name="T8" fmla="*/ 66 w 113"/>
                <a:gd name="T9" fmla="*/ 6 h 148"/>
                <a:gd name="T10" fmla="*/ 60 w 113"/>
                <a:gd name="T11" fmla="*/ 0 h 148"/>
                <a:gd name="T12" fmla="*/ 49 w 113"/>
                <a:gd name="T13" fmla="*/ 2 h 148"/>
                <a:gd name="T14" fmla="*/ 37 w 113"/>
                <a:gd name="T15" fmla="*/ 4 h 148"/>
                <a:gd name="T16" fmla="*/ 33 w 113"/>
                <a:gd name="T17" fmla="*/ 6 h 148"/>
                <a:gd name="T18" fmla="*/ 0 w 113"/>
                <a:gd name="T19" fmla="*/ 148 h 148"/>
                <a:gd name="T20" fmla="*/ 0 w 113"/>
                <a:gd name="T21" fmla="*/ 148 h 148"/>
                <a:gd name="T22" fmla="*/ 4 w 113"/>
                <a:gd name="T23" fmla="*/ 146 h 148"/>
                <a:gd name="T24" fmla="*/ 12 w 113"/>
                <a:gd name="T25" fmla="*/ 146 h 148"/>
                <a:gd name="T26" fmla="*/ 25 w 113"/>
                <a:gd name="T27" fmla="*/ 148 h 148"/>
                <a:gd name="T28" fmla="*/ 35 w 113"/>
                <a:gd name="T29" fmla="*/ 145 h 148"/>
                <a:gd name="T30" fmla="*/ 35 w 113"/>
                <a:gd name="T31" fmla="*/ 131 h 148"/>
                <a:gd name="T32" fmla="*/ 33 w 113"/>
                <a:gd name="T33" fmla="*/ 109 h 148"/>
                <a:gd name="T34" fmla="*/ 35 w 113"/>
                <a:gd name="T35" fmla="*/ 80 h 148"/>
                <a:gd name="T36" fmla="*/ 41 w 113"/>
                <a:gd name="T37" fmla="*/ 66 h 148"/>
                <a:gd name="T38" fmla="*/ 47 w 113"/>
                <a:gd name="T39" fmla="*/ 57 h 148"/>
                <a:gd name="T40" fmla="*/ 56 w 113"/>
                <a:gd name="T41" fmla="*/ 51 h 148"/>
                <a:gd name="T42" fmla="*/ 64 w 113"/>
                <a:gd name="T43" fmla="*/ 47 h 148"/>
                <a:gd name="T44" fmla="*/ 74 w 113"/>
                <a:gd name="T45" fmla="*/ 45 h 148"/>
                <a:gd name="T46" fmla="*/ 82 w 113"/>
                <a:gd name="T47" fmla="*/ 45 h 148"/>
                <a:gd name="T48" fmla="*/ 90 w 113"/>
                <a:gd name="T49" fmla="*/ 47 h 148"/>
                <a:gd name="T50" fmla="*/ 96 w 113"/>
                <a:gd name="T51" fmla="*/ 47 h 148"/>
                <a:gd name="T52" fmla="*/ 103 w 113"/>
                <a:gd name="T53" fmla="*/ 43 h 148"/>
                <a:gd name="T54" fmla="*/ 109 w 113"/>
                <a:gd name="T55" fmla="*/ 35 h 148"/>
                <a:gd name="T56" fmla="*/ 113 w 113"/>
                <a:gd name="T57" fmla="*/ 27 h 148"/>
                <a:gd name="T58" fmla="*/ 113 w 113"/>
                <a:gd name="T59" fmla="*/ 23 h 1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3" h="148">
                  <a:moveTo>
                    <a:pt x="113" y="23"/>
                  </a:moveTo>
                  <a:lnTo>
                    <a:pt x="107" y="21"/>
                  </a:lnTo>
                  <a:lnTo>
                    <a:pt x="92" y="18"/>
                  </a:lnTo>
                  <a:lnTo>
                    <a:pt x="76" y="14"/>
                  </a:lnTo>
                  <a:lnTo>
                    <a:pt x="66" y="6"/>
                  </a:lnTo>
                  <a:lnTo>
                    <a:pt x="60" y="0"/>
                  </a:lnTo>
                  <a:lnTo>
                    <a:pt x="49" y="2"/>
                  </a:lnTo>
                  <a:lnTo>
                    <a:pt x="37" y="4"/>
                  </a:lnTo>
                  <a:lnTo>
                    <a:pt x="33" y="6"/>
                  </a:lnTo>
                  <a:lnTo>
                    <a:pt x="0" y="148"/>
                  </a:lnTo>
                  <a:lnTo>
                    <a:pt x="4" y="146"/>
                  </a:lnTo>
                  <a:lnTo>
                    <a:pt x="12" y="146"/>
                  </a:lnTo>
                  <a:lnTo>
                    <a:pt x="25" y="148"/>
                  </a:lnTo>
                  <a:lnTo>
                    <a:pt x="35" y="145"/>
                  </a:lnTo>
                  <a:lnTo>
                    <a:pt x="35" y="131"/>
                  </a:lnTo>
                  <a:lnTo>
                    <a:pt x="33" y="109"/>
                  </a:lnTo>
                  <a:lnTo>
                    <a:pt x="35" y="80"/>
                  </a:lnTo>
                  <a:lnTo>
                    <a:pt x="41" y="66"/>
                  </a:lnTo>
                  <a:lnTo>
                    <a:pt x="47" y="57"/>
                  </a:lnTo>
                  <a:lnTo>
                    <a:pt x="56" y="51"/>
                  </a:lnTo>
                  <a:lnTo>
                    <a:pt x="64" y="47"/>
                  </a:lnTo>
                  <a:lnTo>
                    <a:pt x="74" y="45"/>
                  </a:lnTo>
                  <a:lnTo>
                    <a:pt x="82" y="45"/>
                  </a:lnTo>
                  <a:lnTo>
                    <a:pt x="90" y="47"/>
                  </a:lnTo>
                  <a:lnTo>
                    <a:pt x="96" y="47"/>
                  </a:lnTo>
                  <a:lnTo>
                    <a:pt x="103" y="43"/>
                  </a:lnTo>
                  <a:lnTo>
                    <a:pt x="109" y="35"/>
                  </a:lnTo>
                  <a:lnTo>
                    <a:pt x="113" y="27"/>
                  </a:lnTo>
                  <a:lnTo>
                    <a:pt x="113" y="23"/>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09">
              <a:extLst>
                <a:ext uri="{FF2B5EF4-FFF2-40B4-BE49-F238E27FC236}">
                  <a16:creationId xmlns:a16="http://schemas.microsoft.com/office/drawing/2014/main" id="{CB4B7E79-A2A5-4873-A212-25B704784790}"/>
                </a:ext>
              </a:extLst>
            </p:cNvPr>
            <p:cNvSpPr>
              <a:spLocks/>
            </p:cNvSpPr>
            <p:nvPr/>
          </p:nvSpPr>
          <p:spPr bwMode="auto">
            <a:xfrm>
              <a:off x="3185" y="2714"/>
              <a:ext cx="154" cy="45"/>
            </a:xfrm>
            <a:custGeom>
              <a:avLst/>
              <a:gdLst>
                <a:gd name="T0" fmla="*/ 0 w 154"/>
                <a:gd name="T1" fmla="*/ 6 h 45"/>
                <a:gd name="T2" fmla="*/ 4 w 154"/>
                <a:gd name="T3" fmla="*/ 6 h 45"/>
                <a:gd name="T4" fmla="*/ 12 w 154"/>
                <a:gd name="T5" fmla="*/ 4 h 45"/>
                <a:gd name="T6" fmla="*/ 23 w 154"/>
                <a:gd name="T7" fmla="*/ 4 h 45"/>
                <a:gd name="T8" fmla="*/ 39 w 154"/>
                <a:gd name="T9" fmla="*/ 2 h 45"/>
                <a:gd name="T10" fmla="*/ 55 w 154"/>
                <a:gd name="T11" fmla="*/ 0 h 45"/>
                <a:gd name="T12" fmla="*/ 72 w 154"/>
                <a:gd name="T13" fmla="*/ 0 h 45"/>
                <a:gd name="T14" fmla="*/ 88 w 154"/>
                <a:gd name="T15" fmla="*/ 0 h 45"/>
                <a:gd name="T16" fmla="*/ 100 w 154"/>
                <a:gd name="T17" fmla="*/ 2 h 45"/>
                <a:gd name="T18" fmla="*/ 123 w 154"/>
                <a:gd name="T19" fmla="*/ 12 h 45"/>
                <a:gd name="T20" fmla="*/ 139 w 154"/>
                <a:gd name="T21" fmla="*/ 26 h 45"/>
                <a:gd name="T22" fmla="*/ 150 w 154"/>
                <a:gd name="T23" fmla="*/ 39 h 45"/>
                <a:gd name="T24" fmla="*/ 154 w 154"/>
                <a:gd name="T25" fmla="*/ 45 h 45"/>
                <a:gd name="T26" fmla="*/ 152 w 154"/>
                <a:gd name="T27" fmla="*/ 43 h 45"/>
                <a:gd name="T28" fmla="*/ 147 w 154"/>
                <a:gd name="T29" fmla="*/ 39 h 45"/>
                <a:gd name="T30" fmla="*/ 139 w 154"/>
                <a:gd name="T31" fmla="*/ 34 h 45"/>
                <a:gd name="T32" fmla="*/ 129 w 154"/>
                <a:gd name="T33" fmla="*/ 28 h 45"/>
                <a:gd name="T34" fmla="*/ 119 w 154"/>
                <a:gd name="T35" fmla="*/ 22 h 45"/>
                <a:gd name="T36" fmla="*/ 109 w 154"/>
                <a:gd name="T37" fmla="*/ 18 h 45"/>
                <a:gd name="T38" fmla="*/ 100 w 154"/>
                <a:gd name="T39" fmla="*/ 14 h 45"/>
                <a:gd name="T40" fmla="*/ 94 w 154"/>
                <a:gd name="T41" fmla="*/ 14 h 45"/>
                <a:gd name="T42" fmla="*/ 86 w 154"/>
                <a:gd name="T43" fmla="*/ 16 h 45"/>
                <a:gd name="T44" fmla="*/ 74 w 154"/>
                <a:gd name="T45" fmla="*/ 16 h 45"/>
                <a:gd name="T46" fmla="*/ 59 w 154"/>
                <a:gd name="T47" fmla="*/ 18 h 45"/>
                <a:gd name="T48" fmla="*/ 41 w 154"/>
                <a:gd name="T49" fmla="*/ 20 h 45"/>
                <a:gd name="T50" fmla="*/ 25 w 154"/>
                <a:gd name="T51" fmla="*/ 20 h 45"/>
                <a:gd name="T52" fmla="*/ 14 w 154"/>
                <a:gd name="T53" fmla="*/ 22 h 45"/>
                <a:gd name="T54" fmla="*/ 4 w 154"/>
                <a:gd name="T55" fmla="*/ 22 h 45"/>
                <a:gd name="T56" fmla="*/ 0 w 154"/>
                <a:gd name="T57" fmla="*/ 22 h 45"/>
                <a:gd name="T58" fmla="*/ 0 w 154"/>
                <a:gd name="T59" fmla="*/ 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4" h="45">
                  <a:moveTo>
                    <a:pt x="0" y="6"/>
                  </a:moveTo>
                  <a:lnTo>
                    <a:pt x="4" y="6"/>
                  </a:lnTo>
                  <a:lnTo>
                    <a:pt x="12" y="4"/>
                  </a:lnTo>
                  <a:lnTo>
                    <a:pt x="23" y="4"/>
                  </a:lnTo>
                  <a:lnTo>
                    <a:pt x="39" y="2"/>
                  </a:lnTo>
                  <a:lnTo>
                    <a:pt x="55" y="0"/>
                  </a:lnTo>
                  <a:lnTo>
                    <a:pt x="72" y="0"/>
                  </a:lnTo>
                  <a:lnTo>
                    <a:pt x="88" y="0"/>
                  </a:lnTo>
                  <a:lnTo>
                    <a:pt x="100" y="2"/>
                  </a:lnTo>
                  <a:lnTo>
                    <a:pt x="123" y="12"/>
                  </a:lnTo>
                  <a:lnTo>
                    <a:pt x="139" y="26"/>
                  </a:lnTo>
                  <a:lnTo>
                    <a:pt x="150" y="39"/>
                  </a:lnTo>
                  <a:lnTo>
                    <a:pt x="154" y="45"/>
                  </a:lnTo>
                  <a:lnTo>
                    <a:pt x="152" y="43"/>
                  </a:lnTo>
                  <a:lnTo>
                    <a:pt x="147" y="39"/>
                  </a:lnTo>
                  <a:lnTo>
                    <a:pt x="139" y="34"/>
                  </a:lnTo>
                  <a:lnTo>
                    <a:pt x="129" y="28"/>
                  </a:lnTo>
                  <a:lnTo>
                    <a:pt x="119" y="22"/>
                  </a:lnTo>
                  <a:lnTo>
                    <a:pt x="109" y="18"/>
                  </a:lnTo>
                  <a:lnTo>
                    <a:pt x="100" y="14"/>
                  </a:lnTo>
                  <a:lnTo>
                    <a:pt x="94" y="14"/>
                  </a:lnTo>
                  <a:lnTo>
                    <a:pt x="86" y="16"/>
                  </a:lnTo>
                  <a:lnTo>
                    <a:pt x="74" y="16"/>
                  </a:lnTo>
                  <a:lnTo>
                    <a:pt x="59" y="18"/>
                  </a:lnTo>
                  <a:lnTo>
                    <a:pt x="41" y="20"/>
                  </a:lnTo>
                  <a:lnTo>
                    <a:pt x="25" y="20"/>
                  </a:lnTo>
                  <a:lnTo>
                    <a:pt x="14" y="22"/>
                  </a:lnTo>
                  <a:lnTo>
                    <a:pt x="4" y="22"/>
                  </a:lnTo>
                  <a:lnTo>
                    <a:pt x="0" y="2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10">
              <a:extLst>
                <a:ext uri="{FF2B5EF4-FFF2-40B4-BE49-F238E27FC236}">
                  <a16:creationId xmlns:a16="http://schemas.microsoft.com/office/drawing/2014/main" id="{5823CF83-DF1D-423B-9C04-913DB7B18C1F}"/>
                </a:ext>
              </a:extLst>
            </p:cNvPr>
            <p:cNvSpPr>
              <a:spLocks/>
            </p:cNvSpPr>
            <p:nvPr/>
          </p:nvSpPr>
          <p:spPr bwMode="auto">
            <a:xfrm>
              <a:off x="3037" y="2876"/>
              <a:ext cx="134" cy="229"/>
            </a:xfrm>
            <a:custGeom>
              <a:avLst/>
              <a:gdLst>
                <a:gd name="T0" fmla="*/ 127 w 134"/>
                <a:gd name="T1" fmla="*/ 75 h 229"/>
                <a:gd name="T2" fmla="*/ 119 w 134"/>
                <a:gd name="T3" fmla="*/ 73 h 229"/>
                <a:gd name="T4" fmla="*/ 111 w 134"/>
                <a:gd name="T5" fmla="*/ 73 h 229"/>
                <a:gd name="T6" fmla="*/ 101 w 134"/>
                <a:gd name="T7" fmla="*/ 73 h 229"/>
                <a:gd name="T8" fmla="*/ 91 w 134"/>
                <a:gd name="T9" fmla="*/ 71 h 229"/>
                <a:gd name="T10" fmla="*/ 84 w 134"/>
                <a:gd name="T11" fmla="*/ 67 h 229"/>
                <a:gd name="T12" fmla="*/ 74 w 134"/>
                <a:gd name="T13" fmla="*/ 59 h 229"/>
                <a:gd name="T14" fmla="*/ 68 w 134"/>
                <a:gd name="T15" fmla="*/ 45 h 229"/>
                <a:gd name="T16" fmla="*/ 62 w 134"/>
                <a:gd name="T17" fmla="*/ 28 h 229"/>
                <a:gd name="T18" fmla="*/ 60 w 134"/>
                <a:gd name="T19" fmla="*/ 30 h 229"/>
                <a:gd name="T20" fmla="*/ 52 w 134"/>
                <a:gd name="T21" fmla="*/ 30 h 229"/>
                <a:gd name="T22" fmla="*/ 43 w 134"/>
                <a:gd name="T23" fmla="*/ 28 h 229"/>
                <a:gd name="T24" fmla="*/ 31 w 134"/>
                <a:gd name="T25" fmla="*/ 24 h 229"/>
                <a:gd name="T26" fmla="*/ 19 w 134"/>
                <a:gd name="T27" fmla="*/ 18 h 229"/>
                <a:gd name="T28" fmla="*/ 9 w 134"/>
                <a:gd name="T29" fmla="*/ 14 h 229"/>
                <a:gd name="T30" fmla="*/ 2 w 134"/>
                <a:gd name="T31" fmla="*/ 6 h 229"/>
                <a:gd name="T32" fmla="*/ 0 w 134"/>
                <a:gd name="T33" fmla="*/ 0 h 229"/>
                <a:gd name="T34" fmla="*/ 2 w 134"/>
                <a:gd name="T35" fmla="*/ 18 h 229"/>
                <a:gd name="T36" fmla="*/ 5 w 134"/>
                <a:gd name="T37" fmla="*/ 34 h 229"/>
                <a:gd name="T38" fmla="*/ 13 w 134"/>
                <a:gd name="T39" fmla="*/ 47 h 229"/>
                <a:gd name="T40" fmla="*/ 25 w 134"/>
                <a:gd name="T41" fmla="*/ 63 h 229"/>
                <a:gd name="T42" fmla="*/ 37 w 134"/>
                <a:gd name="T43" fmla="*/ 77 h 229"/>
                <a:gd name="T44" fmla="*/ 46 w 134"/>
                <a:gd name="T45" fmla="*/ 92 h 229"/>
                <a:gd name="T46" fmla="*/ 56 w 134"/>
                <a:gd name="T47" fmla="*/ 108 h 229"/>
                <a:gd name="T48" fmla="*/ 64 w 134"/>
                <a:gd name="T49" fmla="*/ 124 h 229"/>
                <a:gd name="T50" fmla="*/ 72 w 134"/>
                <a:gd name="T51" fmla="*/ 141 h 229"/>
                <a:gd name="T52" fmla="*/ 82 w 134"/>
                <a:gd name="T53" fmla="*/ 161 h 229"/>
                <a:gd name="T54" fmla="*/ 93 w 134"/>
                <a:gd name="T55" fmla="*/ 178 h 229"/>
                <a:gd name="T56" fmla="*/ 105 w 134"/>
                <a:gd name="T57" fmla="*/ 194 h 229"/>
                <a:gd name="T58" fmla="*/ 117 w 134"/>
                <a:gd name="T59" fmla="*/ 208 h 229"/>
                <a:gd name="T60" fmla="*/ 127 w 134"/>
                <a:gd name="T61" fmla="*/ 219 h 229"/>
                <a:gd name="T62" fmla="*/ 132 w 134"/>
                <a:gd name="T63" fmla="*/ 227 h 229"/>
                <a:gd name="T64" fmla="*/ 134 w 134"/>
                <a:gd name="T65" fmla="*/ 229 h 229"/>
                <a:gd name="T66" fmla="*/ 113 w 134"/>
                <a:gd name="T67" fmla="*/ 100 h 229"/>
                <a:gd name="T68" fmla="*/ 117 w 134"/>
                <a:gd name="T69" fmla="*/ 96 h 229"/>
                <a:gd name="T70" fmla="*/ 125 w 134"/>
                <a:gd name="T71" fmla="*/ 88 h 229"/>
                <a:gd name="T72" fmla="*/ 128 w 134"/>
                <a:gd name="T73" fmla="*/ 81 h 229"/>
                <a:gd name="T74" fmla="*/ 127 w 134"/>
                <a:gd name="T75" fmla="*/ 75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4" h="229">
                  <a:moveTo>
                    <a:pt x="127" y="75"/>
                  </a:moveTo>
                  <a:lnTo>
                    <a:pt x="119" y="73"/>
                  </a:lnTo>
                  <a:lnTo>
                    <a:pt x="111" y="73"/>
                  </a:lnTo>
                  <a:lnTo>
                    <a:pt x="101" y="73"/>
                  </a:lnTo>
                  <a:lnTo>
                    <a:pt x="91" y="71"/>
                  </a:lnTo>
                  <a:lnTo>
                    <a:pt x="84" y="67"/>
                  </a:lnTo>
                  <a:lnTo>
                    <a:pt x="74" y="59"/>
                  </a:lnTo>
                  <a:lnTo>
                    <a:pt x="68" y="45"/>
                  </a:lnTo>
                  <a:lnTo>
                    <a:pt x="62" y="28"/>
                  </a:lnTo>
                  <a:lnTo>
                    <a:pt x="60" y="30"/>
                  </a:lnTo>
                  <a:lnTo>
                    <a:pt x="52" y="30"/>
                  </a:lnTo>
                  <a:lnTo>
                    <a:pt x="43" y="28"/>
                  </a:lnTo>
                  <a:lnTo>
                    <a:pt x="31" y="24"/>
                  </a:lnTo>
                  <a:lnTo>
                    <a:pt x="19" y="18"/>
                  </a:lnTo>
                  <a:lnTo>
                    <a:pt x="9" y="14"/>
                  </a:lnTo>
                  <a:lnTo>
                    <a:pt x="2" y="6"/>
                  </a:lnTo>
                  <a:lnTo>
                    <a:pt x="0" y="0"/>
                  </a:lnTo>
                  <a:lnTo>
                    <a:pt x="2" y="18"/>
                  </a:lnTo>
                  <a:lnTo>
                    <a:pt x="5" y="34"/>
                  </a:lnTo>
                  <a:lnTo>
                    <a:pt x="13" y="47"/>
                  </a:lnTo>
                  <a:lnTo>
                    <a:pt x="25" y="63"/>
                  </a:lnTo>
                  <a:lnTo>
                    <a:pt x="37" y="77"/>
                  </a:lnTo>
                  <a:lnTo>
                    <a:pt x="46" y="92"/>
                  </a:lnTo>
                  <a:lnTo>
                    <a:pt x="56" y="108"/>
                  </a:lnTo>
                  <a:lnTo>
                    <a:pt x="64" y="124"/>
                  </a:lnTo>
                  <a:lnTo>
                    <a:pt x="72" y="141"/>
                  </a:lnTo>
                  <a:lnTo>
                    <a:pt x="82" y="161"/>
                  </a:lnTo>
                  <a:lnTo>
                    <a:pt x="93" y="178"/>
                  </a:lnTo>
                  <a:lnTo>
                    <a:pt x="105" y="194"/>
                  </a:lnTo>
                  <a:lnTo>
                    <a:pt x="117" y="208"/>
                  </a:lnTo>
                  <a:lnTo>
                    <a:pt x="127" y="219"/>
                  </a:lnTo>
                  <a:lnTo>
                    <a:pt x="132" y="227"/>
                  </a:lnTo>
                  <a:lnTo>
                    <a:pt x="134" y="229"/>
                  </a:lnTo>
                  <a:lnTo>
                    <a:pt x="113" y="100"/>
                  </a:lnTo>
                  <a:lnTo>
                    <a:pt x="117" y="96"/>
                  </a:lnTo>
                  <a:lnTo>
                    <a:pt x="125" y="88"/>
                  </a:lnTo>
                  <a:lnTo>
                    <a:pt x="128" y="81"/>
                  </a:lnTo>
                  <a:lnTo>
                    <a:pt x="127" y="75"/>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11">
              <a:extLst>
                <a:ext uri="{FF2B5EF4-FFF2-40B4-BE49-F238E27FC236}">
                  <a16:creationId xmlns:a16="http://schemas.microsoft.com/office/drawing/2014/main" id="{86145F00-0D80-4863-B602-75697CAC98FA}"/>
                </a:ext>
              </a:extLst>
            </p:cNvPr>
            <p:cNvSpPr>
              <a:spLocks/>
            </p:cNvSpPr>
            <p:nvPr/>
          </p:nvSpPr>
          <p:spPr bwMode="auto">
            <a:xfrm>
              <a:off x="3101" y="2910"/>
              <a:ext cx="100" cy="45"/>
            </a:xfrm>
            <a:custGeom>
              <a:avLst/>
              <a:gdLst>
                <a:gd name="T0" fmla="*/ 0 w 100"/>
                <a:gd name="T1" fmla="*/ 0 h 45"/>
                <a:gd name="T2" fmla="*/ 0 w 100"/>
                <a:gd name="T3" fmla="*/ 6 h 45"/>
                <a:gd name="T4" fmla="*/ 4 w 100"/>
                <a:gd name="T5" fmla="*/ 19 h 45"/>
                <a:gd name="T6" fmla="*/ 14 w 100"/>
                <a:gd name="T7" fmla="*/ 33 h 45"/>
                <a:gd name="T8" fmla="*/ 33 w 100"/>
                <a:gd name="T9" fmla="*/ 41 h 45"/>
                <a:gd name="T10" fmla="*/ 47 w 100"/>
                <a:gd name="T11" fmla="*/ 43 h 45"/>
                <a:gd name="T12" fmla="*/ 53 w 100"/>
                <a:gd name="T13" fmla="*/ 45 h 45"/>
                <a:gd name="T14" fmla="*/ 59 w 100"/>
                <a:gd name="T15" fmla="*/ 43 h 45"/>
                <a:gd name="T16" fmla="*/ 66 w 100"/>
                <a:gd name="T17" fmla="*/ 37 h 45"/>
                <a:gd name="T18" fmla="*/ 78 w 100"/>
                <a:gd name="T19" fmla="*/ 33 h 45"/>
                <a:gd name="T20" fmla="*/ 86 w 100"/>
                <a:gd name="T21" fmla="*/ 29 h 45"/>
                <a:gd name="T22" fmla="*/ 94 w 100"/>
                <a:gd name="T23" fmla="*/ 29 h 45"/>
                <a:gd name="T24" fmla="*/ 100 w 100"/>
                <a:gd name="T25" fmla="*/ 29 h 45"/>
                <a:gd name="T26" fmla="*/ 100 w 100"/>
                <a:gd name="T27" fmla="*/ 27 h 45"/>
                <a:gd name="T28" fmla="*/ 92 w 100"/>
                <a:gd name="T29" fmla="*/ 23 h 45"/>
                <a:gd name="T30" fmla="*/ 80 w 100"/>
                <a:gd name="T31" fmla="*/ 21 h 45"/>
                <a:gd name="T32" fmla="*/ 70 w 100"/>
                <a:gd name="T33" fmla="*/ 21 h 45"/>
                <a:gd name="T34" fmla="*/ 66 w 100"/>
                <a:gd name="T35" fmla="*/ 23 h 45"/>
                <a:gd name="T36" fmla="*/ 64 w 100"/>
                <a:gd name="T37" fmla="*/ 23 h 45"/>
                <a:gd name="T38" fmla="*/ 61 w 100"/>
                <a:gd name="T39" fmla="*/ 25 h 45"/>
                <a:gd name="T40" fmla="*/ 51 w 100"/>
                <a:gd name="T41" fmla="*/ 27 h 45"/>
                <a:gd name="T42" fmla="*/ 27 w 100"/>
                <a:gd name="T43" fmla="*/ 27 h 45"/>
                <a:gd name="T44" fmla="*/ 14 w 100"/>
                <a:gd name="T45" fmla="*/ 21 h 45"/>
                <a:gd name="T46" fmla="*/ 4 w 100"/>
                <a:gd name="T47" fmla="*/ 11 h 45"/>
                <a:gd name="T48" fmla="*/ 0 w 100"/>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45">
                  <a:moveTo>
                    <a:pt x="0" y="0"/>
                  </a:moveTo>
                  <a:lnTo>
                    <a:pt x="0" y="6"/>
                  </a:lnTo>
                  <a:lnTo>
                    <a:pt x="4" y="19"/>
                  </a:lnTo>
                  <a:lnTo>
                    <a:pt x="14" y="33"/>
                  </a:lnTo>
                  <a:lnTo>
                    <a:pt x="33" y="41"/>
                  </a:lnTo>
                  <a:lnTo>
                    <a:pt x="47" y="43"/>
                  </a:lnTo>
                  <a:lnTo>
                    <a:pt x="53" y="45"/>
                  </a:lnTo>
                  <a:lnTo>
                    <a:pt x="59" y="43"/>
                  </a:lnTo>
                  <a:lnTo>
                    <a:pt x="66" y="37"/>
                  </a:lnTo>
                  <a:lnTo>
                    <a:pt x="78" y="33"/>
                  </a:lnTo>
                  <a:lnTo>
                    <a:pt x="86" y="29"/>
                  </a:lnTo>
                  <a:lnTo>
                    <a:pt x="94" y="29"/>
                  </a:lnTo>
                  <a:lnTo>
                    <a:pt x="100" y="29"/>
                  </a:lnTo>
                  <a:lnTo>
                    <a:pt x="100" y="27"/>
                  </a:lnTo>
                  <a:lnTo>
                    <a:pt x="92" y="23"/>
                  </a:lnTo>
                  <a:lnTo>
                    <a:pt x="80" y="21"/>
                  </a:lnTo>
                  <a:lnTo>
                    <a:pt x="70" y="21"/>
                  </a:lnTo>
                  <a:lnTo>
                    <a:pt x="66" y="23"/>
                  </a:lnTo>
                  <a:lnTo>
                    <a:pt x="64" y="23"/>
                  </a:lnTo>
                  <a:lnTo>
                    <a:pt x="61" y="25"/>
                  </a:lnTo>
                  <a:lnTo>
                    <a:pt x="51" y="27"/>
                  </a:lnTo>
                  <a:lnTo>
                    <a:pt x="27" y="27"/>
                  </a:lnTo>
                  <a:lnTo>
                    <a:pt x="14" y="21"/>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12">
              <a:extLst>
                <a:ext uri="{FF2B5EF4-FFF2-40B4-BE49-F238E27FC236}">
                  <a16:creationId xmlns:a16="http://schemas.microsoft.com/office/drawing/2014/main" id="{6934BE35-FFFE-4F7F-A5C4-F9129B9C88C1}"/>
                </a:ext>
              </a:extLst>
            </p:cNvPr>
            <p:cNvSpPr>
              <a:spLocks/>
            </p:cNvSpPr>
            <p:nvPr/>
          </p:nvSpPr>
          <p:spPr bwMode="auto">
            <a:xfrm>
              <a:off x="2738" y="3338"/>
              <a:ext cx="287" cy="138"/>
            </a:xfrm>
            <a:custGeom>
              <a:avLst/>
              <a:gdLst>
                <a:gd name="T0" fmla="*/ 287 w 287"/>
                <a:gd name="T1" fmla="*/ 121 h 138"/>
                <a:gd name="T2" fmla="*/ 283 w 287"/>
                <a:gd name="T3" fmla="*/ 119 h 138"/>
                <a:gd name="T4" fmla="*/ 271 w 287"/>
                <a:gd name="T5" fmla="*/ 103 h 138"/>
                <a:gd name="T6" fmla="*/ 259 w 287"/>
                <a:gd name="T7" fmla="*/ 78 h 138"/>
                <a:gd name="T8" fmla="*/ 226 w 287"/>
                <a:gd name="T9" fmla="*/ 70 h 138"/>
                <a:gd name="T10" fmla="*/ 201 w 287"/>
                <a:gd name="T11" fmla="*/ 72 h 138"/>
                <a:gd name="T12" fmla="*/ 191 w 287"/>
                <a:gd name="T13" fmla="*/ 52 h 138"/>
                <a:gd name="T14" fmla="*/ 193 w 287"/>
                <a:gd name="T15" fmla="*/ 9 h 138"/>
                <a:gd name="T16" fmla="*/ 191 w 287"/>
                <a:gd name="T17" fmla="*/ 1 h 138"/>
                <a:gd name="T18" fmla="*/ 164 w 287"/>
                <a:gd name="T19" fmla="*/ 9 h 138"/>
                <a:gd name="T20" fmla="*/ 146 w 287"/>
                <a:gd name="T21" fmla="*/ 17 h 138"/>
                <a:gd name="T22" fmla="*/ 125 w 287"/>
                <a:gd name="T23" fmla="*/ 17 h 138"/>
                <a:gd name="T24" fmla="*/ 99 w 287"/>
                <a:gd name="T25" fmla="*/ 15 h 138"/>
                <a:gd name="T26" fmla="*/ 74 w 287"/>
                <a:gd name="T27" fmla="*/ 13 h 138"/>
                <a:gd name="T28" fmla="*/ 56 w 287"/>
                <a:gd name="T29" fmla="*/ 9 h 138"/>
                <a:gd name="T30" fmla="*/ 41 w 287"/>
                <a:gd name="T31" fmla="*/ 7 h 138"/>
                <a:gd name="T32" fmla="*/ 23 w 287"/>
                <a:gd name="T33" fmla="*/ 3 h 138"/>
                <a:gd name="T34" fmla="*/ 6 w 287"/>
                <a:gd name="T35" fmla="*/ 1 h 138"/>
                <a:gd name="T36" fmla="*/ 4 w 287"/>
                <a:gd name="T37" fmla="*/ 1 h 138"/>
                <a:gd name="T38" fmla="*/ 9 w 287"/>
                <a:gd name="T39" fmla="*/ 7 h 138"/>
                <a:gd name="T40" fmla="*/ 23 w 287"/>
                <a:gd name="T41" fmla="*/ 15 h 138"/>
                <a:gd name="T42" fmla="*/ 56 w 287"/>
                <a:gd name="T43" fmla="*/ 27 h 138"/>
                <a:gd name="T44" fmla="*/ 95 w 287"/>
                <a:gd name="T45" fmla="*/ 37 h 138"/>
                <a:gd name="T46" fmla="*/ 127 w 287"/>
                <a:gd name="T47" fmla="*/ 44 h 138"/>
                <a:gd name="T48" fmla="*/ 146 w 287"/>
                <a:gd name="T49" fmla="*/ 54 h 138"/>
                <a:gd name="T50" fmla="*/ 168 w 287"/>
                <a:gd name="T51" fmla="*/ 85 h 138"/>
                <a:gd name="T52" fmla="*/ 179 w 287"/>
                <a:gd name="T53" fmla="*/ 109 h 138"/>
                <a:gd name="T54" fmla="*/ 203 w 287"/>
                <a:gd name="T55" fmla="*/ 121 h 138"/>
                <a:gd name="T56" fmla="*/ 232 w 287"/>
                <a:gd name="T57" fmla="*/ 132 h 138"/>
                <a:gd name="T58" fmla="*/ 254 w 287"/>
                <a:gd name="T59" fmla="*/ 138 h 138"/>
                <a:gd name="T60" fmla="*/ 265 w 287"/>
                <a:gd name="T61" fmla="*/ 132 h 138"/>
                <a:gd name="T62" fmla="*/ 279 w 287"/>
                <a:gd name="T63" fmla="*/ 125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7" h="138">
                  <a:moveTo>
                    <a:pt x="287" y="121"/>
                  </a:moveTo>
                  <a:lnTo>
                    <a:pt x="287" y="121"/>
                  </a:lnTo>
                  <a:lnTo>
                    <a:pt x="285" y="119"/>
                  </a:lnTo>
                  <a:lnTo>
                    <a:pt x="283" y="119"/>
                  </a:lnTo>
                  <a:lnTo>
                    <a:pt x="283" y="117"/>
                  </a:lnTo>
                  <a:lnTo>
                    <a:pt x="271" y="103"/>
                  </a:lnTo>
                  <a:lnTo>
                    <a:pt x="267" y="89"/>
                  </a:lnTo>
                  <a:lnTo>
                    <a:pt x="259" y="78"/>
                  </a:lnTo>
                  <a:lnTo>
                    <a:pt x="244" y="72"/>
                  </a:lnTo>
                  <a:lnTo>
                    <a:pt x="226" y="70"/>
                  </a:lnTo>
                  <a:lnTo>
                    <a:pt x="211" y="70"/>
                  </a:lnTo>
                  <a:lnTo>
                    <a:pt x="201" y="72"/>
                  </a:lnTo>
                  <a:lnTo>
                    <a:pt x="195" y="68"/>
                  </a:lnTo>
                  <a:lnTo>
                    <a:pt x="191" y="52"/>
                  </a:lnTo>
                  <a:lnTo>
                    <a:pt x="193" y="29"/>
                  </a:lnTo>
                  <a:lnTo>
                    <a:pt x="193" y="9"/>
                  </a:lnTo>
                  <a:lnTo>
                    <a:pt x="195" y="0"/>
                  </a:lnTo>
                  <a:lnTo>
                    <a:pt x="191" y="1"/>
                  </a:lnTo>
                  <a:lnTo>
                    <a:pt x="179" y="3"/>
                  </a:lnTo>
                  <a:lnTo>
                    <a:pt x="164" y="9"/>
                  </a:lnTo>
                  <a:lnTo>
                    <a:pt x="152" y="15"/>
                  </a:lnTo>
                  <a:lnTo>
                    <a:pt x="146" y="17"/>
                  </a:lnTo>
                  <a:lnTo>
                    <a:pt x="136" y="17"/>
                  </a:lnTo>
                  <a:lnTo>
                    <a:pt x="125" y="17"/>
                  </a:lnTo>
                  <a:lnTo>
                    <a:pt x="111" y="17"/>
                  </a:lnTo>
                  <a:lnTo>
                    <a:pt x="99" y="15"/>
                  </a:lnTo>
                  <a:lnTo>
                    <a:pt x="86" y="15"/>
                  </a:lnTo>
                  <a:lnTo>
                    <a:pt x="74" y="13"/>
                  </a:lnTo>
                  <a:lnTo>
                    <a:pt x="64" y="11"/>
                  </a:lnTo>
                  <a:lnTo>
                    <a:pt x="56" y="9"/>
                  </a:lnTo>
                  <a:lnTo>
                    <a:pt x="49" y="7"/>
                  </a:lnTo>
                  <a:lnTo>
                    <a:pt x="41" y="7"/>
                  </a:lnTo>
                  <a:lnTo>
                    <a:pt x="31" y="5"/>
                  </a:lnTo>
                  <a:lnTo>
                    <a:pt x="23" y="3"/>
                  </a:lnTo>
                  <a:lnTo>
                    <a:pt x="13" y="1"/>
                  </a:lnTo>
                  <a:lnTo>
                    <a:pt x="6" y="1"/>
                  </a:lnTo>
                  <a:lnTo>
                    <a:pt x="0" y="0"/>
                  </a:lnTo>
                  <a:lnTo>
                    <a:pt x="4" y="1"/>
                  </a:lnTo>
                  <a:lnTo>
                    <a:pt x="6" y="5"/>
                  </a:lnTo>
                  <a:lnTo>
                    <a:pt x="9" y="7"/>
                  </a:lnTo>
                  <a:lnTo>
                    <a:pt x="13" y="11"/>
                  </a:lnTo>
                  <a:lnTo>
                    <a:pt x="23" y="15"/>
                  </a:lnTo>
                  <a:lnTo>
                    <a:pt x="37" y="21"/>
                  </a:lnTo>
                  <a:lnTo>
                    <a:pt x="56" y="27"/>
                  </a:lnTo>
                  <a:lnTo>
                    <a:pt x="76" y="31"/>
                  </a:lnTo>
                  <a:lnTo>
                    <a:pt x="95" y="37"/>
                  </a:lnTo>
                  <a:lnTo>
                    <a:pt x="113" y="41"/>
                  </a:lnTo>
                  <a:lnTo>
                    <a:pt x="127" y="44"/>
                  </a:lnTo>
                  <a:lnTo>
                    <a:pt x="134" y="46"/>
                  </a:lnTo>
                  <a:lnTo>
                    <a:pt x="146" y="54"/>
                  </a:lnTo>
                  <a:lnTo>
                    <a:pt x="158" y="68"/>
                  </a:lnTo>
                  <a:lnTo>
                    <a:pt x="168" y="85"/>
                  </a:lnTo>
                  <a:lnTo>
                    <a:pt x="174" y="101"/>
                  </a:lnTo>
                  <a:lnTo>
                    <a:pt x="179" y="109"/>
                  </a:lnTo>
                  <a:lnTo>
                    <a:pt x="189" y="115"/>
                  </a:lnTo>
                  <a:lnTo>
                    <a:pt x="203" y="121"/>
                  </a:lnTo>
                  <a:lnTo>
                    <a:pt x="218" y="126"/>
                  </a:lnTo>
                  <a:lnTo>
                    <a:pt x="232" y="132"/>
                  </a:lnTo>
                  <a:lnTo>
                    <a:pt x="246" y="134"/>
                  </a:lnTo>
                  <a:lnTo>
                    <a:pt x="254" y="138"/>
                  </a:lnTo>
                  <a:lnTo>
                    <a:pt x="258" y="138"/>
                  </a:lnTo>
                  <a:lnTo>
                    <a:pt x="265" y="132"/>
                  </a:lnTo>
                  <a:lnTo>
                    <a:pt x="271" y="128"/>
                  </a:lnTo>
                  <a:lnTo>
                    <a:pt x="279" y="125"/>
                  </a:lnTo>
                  <a:lnTo>
                    <a:pt x="287" y="121"/>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13">
              <a:extLst>
                <a:ext uri="{FF2B5EF4-FFF2-40B4-BE49-F238E27FC236}">
                  <a16:creationId xmlns:a16="http://schemas.microsoft.com/office/drawing/2014/main" id="{088334E4-75D9-4C02-A333-89EC48227E20}"/>
                </a:ext>
              </a:extLst>
            </p:cNvPr>
            <p:cNvSpPr>
              <a:spLocks/>
            </p:cNvSpPr>
            <p:nvPr/>
          </p:nvSpPr>
          <p:spPr bwMode="auto">
            <a:xfrm>
              <a:off x="1948" y="3125"/>
              <a:ext cx="374" cy="502"/>
            </a:xfrm>
            <a:custGeom>
              <a:avLst/>
              <a:gdLst>
                <a:gd name="T0" fmla="*/ 354 w 374"/>
                <a:gd name="T1" fmla="*/ 285 h 502"/>
                <a:gd name="T2" fmla="*/ 350 w 374"/>
                <a:gd name="T3" fmla="*/ 281 h 502"/>
                <a:gd name="T4" fmla="*/ 284 w 374"/>
                <a:gd name="T5" fmla="*/ 209 h 502"/>
                <a:gd name="T6" fmla="*/ 233 w 374"/>
                <a:gd name="T7" fmla="*/ 66 h 502"/>
                <a:gd name="T8" fmla="*/ 202 w 374"/>
                <a:gd name="T9" fmla="*/ 78 h 502"/>
                <a:gd name="T10" fmla="*/ 190 w 374"/>
                <a:gd name="T11" fmla="*/ 56 h 502"/>
                <a:gd name="T12" fmla="*/ 167 w 374"/>
                <a:gd name="T13" fmla="*/ 39 h 502"/>
                <a:gd name="T14" fmla="*/ 133 w 374"/>
                <a:gd name="T15" fmla="*/ 25 h 502"/>
                <a:gd name="T16" fmla="*/ 100 w 374"/>
                <a:gd name="T17" fmla="*/ 19 h 502"/>
                <a:gd name="T18" fmla="*/ 77 w 374"/>
                <a:gd name="T19" fmla="*/ 17 h 502"/>
                <a:gd name="T20" fmla="*/ 51 w 374"/>
                <a:gd name="T21" fmla="*/ 15 h 502"/>
                <a:gd name="T22" fmla="*/ 22 w 374"/>
                <a:gd name="T23" fmla="*/ 11 h 502"/>
                <a:gd name="T24" fmla="*/ 2 w 374"/>
                <a:gd name="T25" fmla="*/ 5 h 502"/>
                <a:gd name="T26" fmla="*/ 0 w 374"/>
                <a:gd name="T27" fmla="*/ 11 h 502"/>
                <a:gd name="T28" fmla="*/ 14 w 374"/>
                <a:gd name="T29" fmla="*/ 29 h 502"/>
                <a:gd name="T30" fmla="*/ 40 w 374"/>
                <a:gd name="T31" fmla="*/ 41 h 502"/>
                <a:gd name="T32" fmla="*/ 63 w 374"/>
                <a:gd name="T33" fmla="*/ 45 h 502"/>
                <a:gd name="T34" fmla="*/ 81 w 374"/>
                <a:gd name="T35" fmla="*/ 46 h 502"/>
                <a:gd name="T36" fmla="*/ 90 w 374"/>
                <a:gd name="T37" fmla="*/ 45 h 502"/>
                <a:gd name="T38" fmla="*/ 110 w 374"/>
                <a:gd name="T39" fmla="*/ 56 h 502"/>
                <a:gd name="T40" fmla="*/ 90 w 374"/>
                <a:gd name="T41" fmla="*/ 93 h 502"/>
                <a:gd name="T42" fmla="*/ 63 w 374"/>
                <a:gd name="T43" fmla="*/ 148 h 502"/>
                <a:gd name="T44" fmla="*/ 53 w 374"/>
                <a:gd name="T45" fmla="*/ 156 h 502"/>
                <a:gd name="T46" fmla="*/ 41 w 374"/>
                <a:gd name="T47" fmla="*/ 177 h 502"/>
                <a:gd name="T48" fmla="*/ 43 w 374"/>
                <a:gd name="T49" fmla="*/ 203 h 502"/>
                <a:gd name="T50" fmla="*/ 45 w 374"/>
                <a:gd name="T51" fmla="*/ 226 h 502"/>
                <a:gd name="T52" fmla="*/ 43 w 374"/>
                <a:gd name="T53" fmla="*/ 257 h 502"/>
                <a:gd name="T54" fmla="*/ 57 w 374"/>
                <a:gd name="T55" fmla="*/ 275 h 502"/>
                <a:gd name="T56" fmla="*/ 79 w 374"/>
                <a:gd name="T57" fmla="*/ 285 h 502"/>
                <a:gd name="T58" fmla="*/ 102 w 374"/>
                <a:gd name="T59" fmla="*/ 291 h 502"/>
                <a:gd name="T60" fmla="*/ 127 w 374"/>
                <a:gd name="T61" fmla="*/ 293 h 502"/>
                <a:gd name="T62" fmla="*/ 147 w 374"/>
                <a:gd name="T63" fmla="*/ 298 h 502"/>
                <a:gd name="T64" fmla="*/ 167 w 374"/>
                <a:gd name="T65" fmla="*/ 316 h 502"/>
                <a:gd name="T66" fmla="*/ 188 w 374"/>
                <a:gd name="T67" fmla="*/ 334 h 502"/>
                <a:gd name="T68" fmla="*/ 213 w 374"/>
                <a:gd name="T69" fmla="*/ 349 h 502"/>
                <a:gd name="T70" fmla="*/ 245 w 374"/>
                <a:gd name="T71" fmla="*/ 365 h 502"/>
                <a:gd name="T72" fmla="*/ 254 w 374"/>
                <a:gd name="T73" fmla="*/ 384 h 502"/>
                <a:gd name="T74" fmla="*/ 272 w 374"/>
                <a:gd name="T75" fmla="*/ 412 h 502"/>
                <a:gd name="T76" fmla="*/ 303 w 374"/>
                <a:gd name="T77" fmla="*/ 453 h 502"/>
                <a:gd name="T78" fmla="*/ 327 w 374"/>
                <a:gd name="T79" fmla="*/ 500 h 502"/>
                <a:gd name="T80" fmla="*/ 352 w 374"/>
                <a:gd name="T81" fmla="*/ 480 h 502"/>
                <a:gd name="T82" fmla="*/ 374 w 374"/>
                <a:gd name="T83" fmla="*/ 445 h 502"/>
                <a:gd name="T84" fmla="*/ 358 w 374"/>
                <a:gd name="T85" fmla="*/ 410 h 502"/>
                <a:gd name="T86" fmla="*/ 335 w 374"/>
                <a:gd name="T87" fmla="*/ 367 h 502"/>
                <a:gd name="T88" fmla="*/ 321 w 374"/>
                <a:gd name="T89" fmla="*/ 330 h 502"/>
                <a:gd name="T90" fmla="*/ 327 w 374"/>
                <a:gd name="T91" fmla="*/ 306 h 502"/>
                <a:gd name="T92" fmla="*/ 352 w 374"/>
                <a:gd name="T93" fmla="*/ 289 h 502"/>
                <a:gd name="T94" fmla="*/ 356 w 374"/>
                <a:gd name="T95" fmla="*/ 285 h 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502">
                  <a:moveTo>
                    <a:pt x="356" y="285"/>
                  </a:moveTo>
                  <a:lnTo>
                    <a:pt x="354" y="285"/>
                  </a:lnTo>
                  <a:lnTo>
                    <a:pt x="352" y="283"/>
                  </a:lnTo>
                  <a:lnTo>
                    <a:pt x="350" y="281"/>
                  </a:lnTo>
                  <a:lnTo>
                    <a:pt x="348" y="279"/>
                  </a:lnTo>
                  <a:lnTo>
                    <a:pt x="284" y="209"/>
                  </a:lnTo>
                  <a:lnTo>
                    <a:pt x="241" y="62"/>
                  </a:lnTo>
                  <a:lnTo>
                    <a:pt x="233" y="66"/>
                  </a:lnTo>
                  <a:lnTo>
                    <a:pt x="217" y="74"/>
                  </a:lnTo>
                  <a:lnTo>
                    <a:pt x="202" y="78"/>
                  </a:lnTo>
                  <a:lnTo>
                    <a:pt x="194" y="68"/>
                  </a:lnTo>
                  <a:lnTo>
                    <a:pt x="190" y="56"/>
                  </a:lnTo>
                  <a:lnTo>
                    <a:pt x="180" y="46"/>
                  </a:lnTo>
                  <a:lnTo>
                    <a:pt x="167" y="39"/>
                  </a:lnTo>
                  <a:lnTo>
                    <a:pt x="151" y="31"/>
                  </a:lnTo>
                  <a:lnTo>
                    <a:pt x="133" y="25"/>
                  </a:lnTo>
                  <a:lnTo>
                    <a:pt x="116" y="21"/>
                  </a:lnTo>
                  <a:lnTo>
                    <a:pt x="100" y="19"/>
                  </a:lnTo>
                  <a:lnTo>
                    <a:pt x="86" y="17"/>
                  </a:lnTo>
                  <a:lnTo>
                    <a:pt x="77" y="17"/>
                  </a:lnTo>
                  <a:lnTo>
                    <a:pt x="65" y="17"/>
                  </a:lnTo>
                  <a:lnTo>
                    <a:pt x="51" y="15"/>
                  </a:lnTo>
                  <a:lnTo>
                    <a:pt x="36" y="13"/>
                  </a:lnTo>
                  <a:lnTo>
                    <a:pt x="22" y="11"/>
                  </a:lnTo>
                  <a:lnTo>
                    <a:pt x="10" y="9"/>
                  </a:lnTo>
                  <a:lnTo>
                    <a:pt x="2" y="5"/>
                  </a:lnTo>
                  <a:lnTo>
                    <a:pt x="0" y="0"/>
                  </a:lnTo>
                  <a:lnTo>
                    <a:pt x="0" y="11"/>
                  </a:lnTo>
                  <a:lnTo>
                    <a:pt x="4" y="21"/>
                  </a:lnTo>
                  <a:lnTo>
                    <a:pt x="14" y="29"/>
                  </a:lnTo>
                  <a:lnTo>
                    <a:pt x="26" y="35"/>
                  </a:lnTo>
                  <a:lnTo>
                    <a:pt x="40" y="41"/>
                  </a:lnTo>
                  <a:lnTo>
                    <a:pt x="51" y="43"/>
                  </a:lnTo>
                  <a:lnTo>
                    <a:pt x="63" y="45"/>
                  </a:lnTo>
                  <a:lnTo>
                    <a:pt x="73" y="45"/>
                  </a:lnTo>
                  <a:lnTo>
                    <a:pt x="81" y="46"/>
                  </a:lnTo>
                  <a:lnTo>
                    <a:pt x="86" y="45"/>
                  </a:lnTo>
                  <a:lnTo>
                    <a:pt x="90" y="45"/>
                  </a:lnTo>
                  <a:lnTo>
                    <a:pt x="92" y="45"/>
                  </a:lnTo>
                  <a:lnTo>
                    <a:pt x="110" y="56"/>
                  </a:lnTo>
                  <a:lnTo>
                    <a:pt x="90" y="72"/>
                  </a:lnTo>
                  <a:lnTo>
                    <a:pt x="90" y="93"/>
                  </a:lnTo>
                  <a:lnTo>
                    <a:pt x="61" y="113"/>
                  </a:lnTo>
                  <a:lnTo>
                    <a:pt x="63" y="148"/>
                  </a:lnTo>
                  <a:lnTo>
                    <a:pt x="61" y="150"/>
                  </a:lnTo>
                  <a:lnTo>
                    <a:pt x="53" y="156"/>
                  </a:lnTo>
                  <a:lnTo>
                    <a:pt x="47" y="166"/>
                  </a:lnTo>
                  <a:lnTo>
                    <a:pt x="41" y="177"/>
                  </a:lnTo>
                  <a:lnTo>
                    <a:pt x="40" y="191"/>
                  </a:lnTo>
                  <a:lnTo>
                    <a:pt x="43" y="203"/>
                  </a:lnTo>
                  <a:lnTo>
                    <a:pt x="45" y="214"/>
                  </a:lnTo>
                  <a:lnTo>
                    <a:pt x="45" y="226"/>
                  </a:lnTo>
                  <a:lnTo>
                    <a:pt x="43" y="244"/>
                  </a:lnTo>
                  <a:lnTo>
                    <a:pt x="43" y="257"/>
                  </a:lnTo>
                  <a:lnTo>
                    <a:pt x="49" y="269"/>
                  </a:lnTo>
                  <a:lnTo>
                    <a:pt x="57" y="275"/>
                  </a:lnTo>
                  <a:lnTo>
                    <a:pt x="67" y="281"/>
                  </a:lnTo>
                  <a:lnTo>
                    <a:pt x="79" y="285"/>
                  </a:lnTo>
                  <a:lnTo>
                    <a:pt x="90" y="289"/>
                  </a:lnTo>
                  <a:lnTo>
                    <a:pt x="102" y="291"/>
                  </a:lnTo>
                  <a:lnTo>
                    <a:pt x="116" y="293"/>
                  </a:lnTo>
                  <a:lnTo>
                    <a:pt x="127" y="293"/>
                  </a:lnTo>
                  <a:lnTo>
                    <a:pt x="137" y="295"/>
                  </a:lnTo>
                  <a:lnTo>
                    <a:pt x="147" y="298"/>
                  </a:lnTo>
                  <a:lnTo>
                    <a:pt x="155" y="304"/>
                  </a:lnTo>
                  <a:lnTo>
                    <a:pt x="167" y="316"/>
                  </a:lnTo>
                  <a:lnTo>
                    <a:pt x="180" y="328"/>
                  </a:lnTo>
                  <a:lnTo>
                    <a:pt x="188" y="334"/>
                  </a:lnTo>
                  <a:lnTo>
                    <a:pt x="200" y="343"/>
                  </a:lnTo>
                  <a:lnTo>
                    <a:pt x="213" y="349"/>
                  </a:lnTo>
                  <a:lnTo>
                    <a:pt x="229" y="357"/>
                  </a:lnTo>
                  <a:lnTo>
                    <a:pt x="245" y="365"/>
                  </a:lnTo>
                  <a:lnTo>
                    <a:pt x="249" y="371"/>
                  </a:lnTo>
                  <a:lnTo>
                    <a:pt x="254" y="384"/>
                  </a:lnTo>
                  <a:lnTo>
                    <a:pt x="262" y="398"/>
                  </a:lnTo>
                  <a:lnTo>
                    <a:pt x="272" y="412"/>
                  </a:lnTo>
                  <a:lnTo>
                    <a:pt x="288" y="429"/>
                  </a:lnTo>
                  <a:lnTo>
                    <a:pt x="303" y="453"/>
                  </a:lnTo>
                  <a:lnTo>
                    <a:pt x="319" y="476"/>
                  </a:lnTo>
                  <a:lnTo>
                    <a:pt x="327" y="500"/>
                  </a:lnTo>
                  <a:lnTo>
                    <a:pt x="336" y="502"/>
                  </a:lnTo>
                  <a:lnTo>
                    <a:pt x="352" y="480"/>
                  </a:lnTo>
                  <a:lnTo>
                    <a:pt x="366" y="455"/>
                  </a:lnTo>
                  <a:lnTo>
                    <a:pt x="374" y="445"/>
                  </a:lnTo>
                  <a:lnTo>
                    <a:pt x="368" y="429"/>
                  </a:lnTo>
                  <a:lnTo>
                    <a:pt x="358" y="410"/>
                  </a:lnTo>
                  <a:lnTo>
                    <a:pt x="346" y="388"/>
                  </a:lnTo>
                  <a:lnTo>
                    <a:pt x="335" y="367"/>
                  </a:lnTo>
                  <a:lnTo>
                    <a:pt x="325" y="347"/>
                  </a:lnTo>
                  <a:lnTo>
                    <a:pt x="321" y="330"/>
                  </a:lnTo>
                  <a:lnTo>
                    <a:pt x="319" y="316"/>
                  </a:lnTo>
                  <a:lnTo>
                    <a:pt x="327" y="306"/>
                  </a:lnTo>
                  <a:lnTo>
                    <a:pt x="342" y="295"/>
                  </a:lnTo>
                  <a:lnTo>
                    <a:pt x="352" y="289"/>
                  </a:lnTo>
                  <a:lnTo>
                    <a:pt x="356" y="285"/>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114">
              <a:extLst>
                <a:ext uri="{FF2B5EF4-FFF2-40B4-BE49-F238E27FC236}">
                  <a16:creationId xmlns:a16="http://schemas.microsoft.com/office/drawing/2014/main" id="{99A842F3-D950-48A1-8060-DFEE27C65A2B}"/>
                </a:ext>
              </a:extLst>
            </p:cNvPr>
            <p:cNvSpPr>
              <a:spLocks/>
            </p:cNvSpPr>
            <p:nvPr/>
          </p:nvSpPr>
          <p:spPr bwMode="auto">
            <a:xfrm>
              <a:off x="3210" y="3562"/>
              <a:ext cx="55" cy="117"/>
            </a:xfrm>
            <a:custGeom>
              <a:avLst/>
              <a:gdLst>
                <a:gd name="T0" fmla="*/ 51 w 55"/>
                <a:gd name="T1" fmla="*/ 2 h 117"/>
                <a:gd name="T2" fmla="*/ 39 w 55"/>
                <a:gd name="T3" fmla="*/ 0 h 117"/>
                <a:gd name="T4" fmla="*/ 26 w 55"/>
                <a:gd name="T5" fmla="*/ 24 h 117"/>
                <a:gd name="T6" fmla="*/ 12 w 55"/>
                <a:gd name="T7" fmla="*/ 65 h 117"/>
                <a:gd name="T8" fmla="*/ 0 w 55"/>
                <a:gd name="T9" fmla="*/ 117 h 117"/>
                <a:gd name="T10" fmla="*/ 12 w 55"/>
                <a:gd name="T11" fmla="*/ 104 h 117"/>
                <a:gd name="T12" fmla="*/ 24 w 55"/>
                <a:gd name="T13" fmla="*/ 88 h 117"/>
                <a:gd name="T14" fmla="*/ 34 w 55"/>
                <a:gd name="T15" fmla="*/ 72 h 117"/>
                <a:gd name="T16" fmla="*/ 43 w 55"/>
                <a:gd name="T17" fmla="*/ 57 h 117"/>
                <a:gd name="T18" fmla="*/ 51 w 55"/>
                <a:gd name="T19" fmla="*/ 43 h 117"/>
                <a:gd name="T20" fmla="*/ 55 w 55"/>
                <a:gd name="T21" fmla="*/ 28 h 117"/>
                <a:gd name="T22" fmla="*/ 55 w 55"/>
                <a:gd name="T23" fmla="*/ 14 h 117"/>
                <a:gd name="T24" fmla="*/ 51 w 55"/>
                <a:gd name="T25" fmla="*/ 2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117">
                  <a:moveTo>
                    <a:pt x="51" y="2"/>
                  </a:moveTo>
                  <a:lnTo>
                    <a:pt x="39" y="0"/>
                  </a:lnTo>
                  <a:lnTo>
                    <a:pt x="26" y="24"/>
                  </a:lnTo>
                  <a:lnTo>
                    <a:pt x="12" y="65"/>
                  </a:lnTo>
                  <a:lnTo>
                    <a:pt x="0" y="117"/>
                  </a:lnTo>
                  <a:lnTo>
                    <a:pt x="12" y="104"/>
                  </a:lnTo>
                  <a:lnTo>
                    <a:pt x="24" y="88"/>
                  </a:lnTo>
                  <a:lnTo>
                    <a:pt x="34" y="72"/>
                  </a:lnTo>
                  <a:lnTo>
                    <a:pt x="43" y="57"/>
                  </a:lnTo>
                  <a:lnTo>
                    <a:pt x="51" y="43"/>
                  </a:lnTo>
                  <a:lnTo>
                    <a:pt x="55" y="28"/>
                  </a:lnTo>
                  <a:lnTo>
                    <a:pt x="55" y="14"/>
                  </a:lnTo>
                  <a:lnTo>
                    <a:pt x="51" y="2"/>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115">
              <a:extLst>
                <a:ext uri="{FF2B5EF4-FFF2-40B4-BE49-F238E27FC236}">
                  <a16:creationId xmlns:a16="http://schemas.microsoft.com/office/drawing/2014/main" id="{79F82EA7-0FEB-41F2-981E-739A9F7A44F7}"/>
                </a:ext>
              </a:extLst>
            </p:cNvPr>
            <p:cNvSpPr>
              <a:spLocks/>
            </p:cNvSpPr>
            <p:nvPr/>
          </p:nvSpPr>
          <p:spPr bwMode="auto">
            <a:xfrm>
              <a:off x="2284" y="3459"/>
              <a:ext cx="1634" cy="713"/>
            </a:xfrm>
            <a:custGeom>
              <a:avLst/>
              <a:gdLst>
                <a:gd name="T0" fmla="*/ 1591 w 1634"/>
                <a:gd name="T1" fmla="*/ 175 h 713"/>
                <a:gd name="T2" fmla="*/ 1530 w 1634"/>
                <a:gd name="T3" fmla="*/ 50 h 713"/>
                <a:gd name="T4" fmla="*/ 1509 w 1634"/>
                <a:gd name="T5" fmla="*/ 250 h 713"/>
                <a:gd name="T6" fmla="*/ 1460 w 1634"/>
                <a:gd name="T7" fmla="*/ 381 h 713"/>
                <a:gd name="T8" fmla="*/ 1374 w 1634"/>
                <a:gd name="T9" fmla="*/ 498 h 713"/>
                <a:gd name="T10" fmla="*/ 1343 w 1634"/>
                <a:gd name="T11" fmla="*/ 345 h 713"/>
                <a:gd name="T12" fmla="*/ 1341 w 1634"/>
                <a:gd name="T13" fmla="*/ 148 h 713"/>
                <a:gd name="T14" fmla="*/ 1294 w 1634"/>
                <a:gd name="T15" fmla="*/ 4 h 713"/>
                <a:gd name="T16" fmla="*/ 1296 w 1634"/>
                <a:gd name="T17" fmla="*/ 146 h 713"/>
                <a:gd name="T18" fmla="*/ 1231 w 1634"/>
                <a:gd name="T19" fmla="*/ 349 h 713"/>
                <a:gd name="T20" fmla="*/ 1106 w 1634"/>
                <a:gd name="T21" fmla="*/ 531 h 713"/>
                <a:gd name="T22" fmla="*/ 1014 w 1634"/>
                <a:gd name="T23" fmla="*/ 535 h 713"/>
                <a:gd name="T24" fmla="*/ 942 w 1634"/>
                <a:gd name="T25" fmla="*/ 506 h 713"/>
                <a:gd name="T26" fmla="*/ 907 w 1634"/>
                <a:gd name="T27" fmla="*/ 416 h 713"/>
                <a:gd name="T28" fmla="*/ 919 w 1634"/>
                <a:gd name="T29" fmla="*/ 261 h 713"/>
                <a:gd name="T30" fmla="*/ 903 w 1634"/>
                <a:gd name="T31" fmla="*/ 250 h 713"/>
                <a:gd name="T32" fmla="*/ 868 w 1634"/>
                <a:gd name="T33" fmla="*/ 332 h 713"/>
                <a:gd name="T34" fmla="*/ 797 w 1634"/>
                <a:gd name="T35" fmla="*/ 472 h 713"/>
                <a:gd name="T36" fmla="*/ 741 w 1634"/>
                <a:gd name="T37" fmla="*/ 498 h 713"/>
                <a:gd name="T38" fmla="*/ 696 w 1634"/>
                <a:gd name="T39" fmla="*/ 470 h 713"/>
                <a:gd name="T40" fmla="*/ 708 w 1634"/>
                <a:gd name="T41" fmla="*/ 340 h 713"/>
                <a:gd name="T42" fmla="*/ 676 w 1634"/>
                <a:gd name="T43" fmla="*/ 234 h 713"/>
                <a:gd name="T44" fmla="*/ 637 w 1634"/>
                <a:gd name="T45" fmla="*/ 371 h 713"/>
                <a:gd name="T46" fmla="*/ 577 w 1634"/>
                <a:gd name="T47" fmla="*/ 510 h 713"/>
                <a:gd name="T48" fmla="*/ 514 w 1634"/>
                <a:gd name="T49" fmla="*/ 541 h 713"/>
                <a:gd name="T50" fmla="*/ 460 w 1634"/>
                <a:gd name="T51" fmla="*/ 537 h 713"/>
                <a:gd name="T52" fmla="*/ 424 w 1634"/>
                <a:gd name="T53" fmla="*/ 490 h 713"/>
                <a:gd name="T54" fmla="*/ 377 w 1634"/>
                <a:gd name="T55" fmla="*/ 392 h 713"/>
                <a:gd name="T56" fmla="*/ 352 w 1634"/>
                <a:gd name="T57" fmla="*/ 474 h 713"/>
                <a:gd name="T58" fmla="*/ 313 w 1634"/>
                <a:gd name="T59" fmla="*/ 461 h 713"/>
                <a:gd name="T60" fmla="*/ 280 w 1634"/>
                <a:gd name="T61" fmla="*/ 420 h 713"/>
                <a:gd name="T62" fmla="*/ 245 w 1634"/>
                <a:gd name="T63" fmla="*/ 338 h 713"/>
                <a:gd name="T64" fmla="*/ 219 w 1634"/>
                <a:gd name="T65" fmla="*/ 373 h 713"/>
                <a:gd name="T66" fmla="*/ 170 w 1634"/>
                <a:gd name="T67" fmla="*/ 312 h 713"/>
                <a:gd name="T68" fmla="*/ 137 w 1634"/>
                <a:gd name="T69" fmla="*/ 238 h 713"/>
                <a:gd name="T70" fmla="*/ 125 w 1634"/>
                <a:gd name="T71" fmla="*/ 187 h 713"/>
                <a:gd name="T72" fmla="*/ 79 w 1634"/>
                <a:gd name="T73" fmla="*/ 199 h 713"/>
                <a:gd name="T74" fmla="*/ 14 w 1634"/>
                <a:gd name="T75" fmla="*/ 201 h 713"/>
                <a:gd name="T76" fmla="*/ 16 w 1634"/>
                <a:gd name="T77" fmla="*/ 299 h 713"/>
                <a:gd name="T78" fmla="*/ 75 w 1634"/>
                <a:gd name="T79" fmla="*/ 420 h 713"/>
                <a:gd name="T80" fmla="*/ 141 w 1634"/>
                <a:gd name="T81" fmla="*/ 529 h 713"/>
                <a:gd name="T82" fmla="*/ 180 w 1634"/>
                <a:gd name="T83" fmla="*/ 568 h 713"/>
                <a:gd name="T84" fmla="*/ 249 w 1634"/>
                <a:gd name="T85" fmla="*/ 611 h 713"/>
                <a:gd name="T86" fmla="*/ 350 w 1634"/>
                <a:gd name="T87" fmla="*/ 689 h 713"/>
                <a:gd name="T88" fmla="*/ 446 w 1634"/>
                <a:gd name="T89" fmla="*/ 713 h 713"/>
                <a:gd name="T90" fmla="*/ 555 w 1634"/>
                <a:gd name="T91" fmla="*/ 678 h 713"/>
                <a:gd name="T92" fmla="*/ 710 w 1634"/>
                <a:gd name="T93" fmla="*/ 603 h 713"/>
                <a:gd name="T94" fmla="*/ 774 w 1634"/>
                <a:gd name="T95" fmla="*/ 580 h 713"/>
                <a:gd name="T96" fmla="*/ 842 w 1634"/>
                <a:gd name="T97" fmla="*/ 556 h 713"/>
                <a:gd name="T98" fmla="*/ 899 w 1634"/>
                <a:gd name="T99" fmla="*/ 603 h 713"/>
                <a:gd name="T100" fmla="*/ 1008 w 1634"/>
                <a:gd name="T101" fmla="*/ 601 h 713"/>
                <a:gd name="T102" fmla="*/ 1159 w 1634"/>
                <a:gd name="T103" fmla="*/ 595 h 713"/>
                <a:gd name="T104" fmla="*/ 1276 w 1634"/>
                <a:gd name="T105" fmla="*/ 590 h 713"/>
                <a:gd name="T106" fmla="*/ 1317 w 1634"/>
                <a:gd name="T107" fmla="*/ 576 h 713"/>
                <a:gd name="T108" fmla="*/ 1391 w 1634"/>
                <a:gd name="T109" fmla="*/ 527 h 713"/>
                <a:gd name="T110" fmla="*/ 1493 w 1634"/>
                <a:gd name="T111" fmla="*/ 453 h 713"/>
                <a:gd name="T112" fmla="*/ 1593 w 1634"/>
                <a:gd name="T113" fmla="*/ 375 h 713"/>
                <a:gd name="T114" fmla="*/ 1624 w 1634"/>
                <a:gd name="T115" fmla="*/ 281 h 7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4" h="713">
                  <a:moveTo>
                    <a:pt x="1614" y="232"/>
                  </a:moveTo>
                  <a:lnTo>
                    <a:pt x="1610" y="218"/>
                  </a:lnTo>
                  <a:lnTo>
                    <a:pt x="1602" y="199"/>
                  </a:lnTo>
                  <a:lnTo>
                    <a:pt x="1591" y="175"/>
                  </a:lnTo>
                  <a:lnTo>
                    <a:pt x="1577" y="146"/>
                  </a:lnTo>
                  <a:lnTo>
                    <a:pt x="1563" y="115"/>
                  </a:lnTo>
                  <a:lnTo>
                    <a:pt x="1546" y="82"/>
                  </a:lnTo>
                  <a:lnTo>
                    <a:pt x="1530" y="50"/>
                  </a:lnTo>
                  <a:lnTo>
                    <a:pt x="1514" y="17"/>
                  </a:lnTo>
                  <a:lnTo>
                    <a:pt x="1520" y="99"/>
                  </a:lnTo>
                  <a:lnTo>
                    <a:pt x="1516" y="181"/>
                  </a:lnTo>
                  <a:lnTo>
                    <a:pt x="1509" y="250"/>
                  </a:lnTo>
                  <a:lnTo>
                    <a:pt x="1505" y="293"/>
                  </a:lnTo>
                  <a:lnTo>
                    <a:pt x="1497" y="316"/>
                  </a:lnTo>
                  <a:lnTo>
                    <a:pt x="1481" y="345"/>
                  </a:lnTo>
                  <a:lnTo>
                    <a:pt x="1460" y="381"/>
                  </a:lnTo>
                  <a:lnTo>
                    <a:pt x="1434" y="416"/>
                  </a:lnTo>
                  <a:lnTo>
                    <a:pt x="1411" y="451"/>
                  </a:lnTo>
                  <a:lnTo>
                    <a:pt x="1389" y="478"/>
                  </a:lnTo>
                  <a:lnTo>
                    <a:pt x="1374" y="498"/>
                  </a:lnTo>
                  <a:lnTo>
                    <a:pt x="1368" y="506"/>
                  </a:lnTo>
                  <a:lnTo>
                    <a:pt x="1362" y="480"/>
                  </a:lnTo>
                  <a:lnTo>
                    <a:pt x="1350" y="420"/>
                  </a:lnTo>
                  <a:lnTo>
                    <a:pt x="1343" y="345"/>
                  </a:lnTo>
                  <a:lnTo>
                    <a:pt x="1350" y="275"/>
                  </a:lnTo>
                  <a:lnTo>
                    <a:pt x="1354" y="240"/>
                  </a:lnTo>
                  <a:lnTo>
                    <a:pt x="1348" y="197"/>
                  </a:lnTo>
                  <a:lnTo>
                    <a:pt x="1341" y="148"/>
                  </a:lnTo>
                  <a:lnTo>
                    <a:pt x="1327" y="101"/>
                  </a:lnTo>
                  <a:lnTo>
                    <a:pt x="1313" y="58"/>
                  </a:lnTo>
                  <a:lnTo>
                    <a:pt x="1301" y="25"/>
                  </a:lnTo>
                  <a:lnTo>
                    <a:pt x="1294" y="4"/>
                  </a:lnTo>
                  <a:lnTo>
                    <a:pt x="1290" y="0"/>
                  </a:lnTo>
                  <a:lnTo>
                    <a:pt x="1292" y="27"/>
                  </a:lnTo>
                  <a:lnTo>
                    <a:pt x="1296" y="82"/>
                  </a:lnTo>
                  <a:lnTo>
                    <a:pt x="1296" y="146"/>
                  </a:lnTo>
                  <a:lnTo>
                    <a:pt x="1290" y="211"/>
                  </a:lnTo>
                  <a:lnTo>
                    <a:pt x="1278" y="248"/>
                  </a:lnTo>
                  <a:lnTo>
                    <a:pt x="1259" y="295"/>
                  </a:lnTo>
                  <a:lnTo>
                    <a:pt x="1231" y="349"/>
                  </a:lnTo>
                  <a:lnTo>
                    <a:pt x="1200" y="404"/>
                  </a:lnTo>
                  <a:lnTo>
                    <a:pt x="1167" y="457"/>
                  </a:lnTo>
                  <a:lnTo>
                    <a:pt x="1135" y="500"/>
                  </a:lnTo>
                  <a:lnTo>
                    <a:pt x="1106" y="531"/>
                  </a:lnTo>
                  <a:lnTo>
                    <a:pt x="1083" y="545"/>
                  </a:lnTo>
                  <a:lnTo>
                    <a:pt x="1061" y="545"/>
                  </a:lnTo>
                  <a:lnTo>
                    <a:pt x="1038" y="541"/>
                  </a:lnTo>
                  <a:lnTo>
                    <a:pt x="1014" y="535"/>
                  </a:lnTo>
                  <a:lnTo>
                    <a:pt x="991" y="527"/>
                  </a:lnTo>
                  <a:lnTo>
                    <a:pt x="969" y="517"/>
                  </a:lnTo>
                  <a:lnTo>
                    <a:pt x="954" y="511"/>
                  </a:lnTo>
                  <a:lnTo>
                    <a:pt x="942" y="506"/>
                  </a:lnTo>
                  <a:lnTo>
                    <a:pt x="938" y="504"/>
                  </a:lnTo>
                  <a:lnTo>
                    <a:pt x="932" y="492"/>
                  </a:lnTo>
                  <a:lnTo>
                    <a:pt x="919" y="461"/>
                  </a:lnTo>
                  <a:lnTo>
                    <a:pt x="907" y="416"/>
                  </a:lnTo>
                  <a:lnTo>
                    <a:pt x="903" y="367"/>
                  </a:lnTo>
                  <a:lnTo>
                    <a:pt x="905" y="340"/>
                  </a:lnTo>
                  <a:lnTo>
                    <a:pt x="911" y="302"/>
                  </a:lnTo>
                  <a:lnTo>
                    <a:pt x="919" y="261"/>
                  </a:lnTo>
                  <a:lnTo>
                    <a:pt x="926" y="220"/>
                  </a:lnTo>
                  <a:lnTo>
                    <a:pt x="917" y="232"/>
                  </a:lnTo>
                  <a:lnTo>
                    <a:pt x="909" y="242"/>
                  </a:lnTo>
                  <a:lnTo>
                    <a:pt x="903" y="250"/>
                  </a:lnTo>
                  <a:lnTo>
                    <a:pt x="901" y="254"/>
                  </a:lnTo>
                  <a:lnTo>
                    <a:pt x="895" y="269"/>
                  </a:lnTo>
                  <a:lnTo>
                    <a:pt x="883" y="297"/>
                  </a:lnTo>
                  <a:lnTo>
                    <a:pt x="868" y="332"/>
                  </a:lnTo>
                  <a:lnTo>
                    <a:pt x="850" y="371"/>
                  </a:lnTo>
                  <a:lnTo>
                    <a:pt x="831" y="412"/>
                  </a:lnTo>
                  <a:lnTo>
                    <a:pt x="813" y="445"/>
                  </a:lnTo>
                  <a:lnTo>
                    <a:pt x="797" y="472"/>
                  </a:lnTo>
                  <a:lnTo>
                    <a:pt x="786" y="484"/>
                  </a:lnTo>
                  <a:lnTo>
                    <a:pt x="774" y="490"/>
                  </a:lnTo>
                  <a:lnTo>
                    <a:pt x="758" y="494"/>
                  </a:lnTo>
                  <a:lnTo>
                    <a:pt x="741" y="498"/>
                  </a:lnTo>
                  <a:lnTo>
                    <a:pt x="723" y="500"/>
                  </a:lnTo>
                  <a:lnTo>
                    <a:pt x="708" y="496"/>
                  </a:lnTo>
                  <a:lnTo>
                    <a:pt x="698" y="486"/>
                  </a:lnTo>
                  <a:lnTo>
                    <a:pt x="696" y="470"/>
                  </a:lnTo>
                  <a:lnTo>
                    <a:pt x="702" y="445"/>
                  </a:lnTo>
                  <a:lnTo>
                    <a:pt x="710" y="412"/>
                  </a:lnTo>
                  <a:lnTo>
                    <a:pt x="712" y="377"/>
                  </a:lnTo>
                  <a:lnTo>
                    <a:pt x="708" y="340"/>
                  </a:lnTo>
                  <a:lnTo>
                    <a:pt x="700" y="306"/>
                  </a:lnTo>
                  <a:lnTo>
                    <a:pt x="692" y="275"/>
                  </a:lnTo>
                  <a:lnTo>
                    <a:pt x="682" y="250"/>
                  </a:lnTo>
                  <a:lnTo>
                    <a:pt x="676" y="234"/>
                  </a:lnTo>
                  <a:lnTo>
                    <a:pt x="674" y="228"/>
                  </a:lnTo>
                  <a:lnTo>
                    <a:pt x="669" y="250"/>
                  </a:lnTo>
                  <a:lnTo>
                    <a:pt x="657" y="300"/>
                  </a:lnTo>
                  <a:lnTo>
                    <a:pt x="637" y="371"/>
                  </a:lnTo>
                  <a:lnTo>
                    <a:pt x="618" y="441"/>
                  </a:lnTo>
                  <a:lnTo>
                    <a:pt x="606" y="470"/>
                  </a:lnTo>
                  <a:lnTo>
                    <a:pt x="592" y="492"/>
                  </a:lnTo>
                  <a:lnTo>
                    <a:pt x="577" y="510"/>
                  </a:lnTo>
                  <a:lnTo>
                    <a:pt x="563" y="521"/>
                  </a:lnTo>
                  <a:lnTo>
                    <a:pt x="545" y="529"/>
                  </a:lnTo>
                  <a:lnTo>
                    <a:pt x="530" y="537"/>
                  </a:lnTo>
                  <a:lnTo>
                    <a:pt x="514" y="541"/>
                  </a:lnTo>
                  <a:lnTo>
                    <a:pt x="501" y="545"/>
                  </a:lnTo>
                  <a:lnTo>
                    <a:pt x="487" y="547"/>
                  </a:lnTo>
                  <a:lnTo>
                    <a:pt x="471" y="543"/>
                  </a:lnTo>
                  <a:lnTo>
                    <a:pt x="460" y="537"/>
                  </a:lnTo>
                  <a:lnTo>
                    <a:pt x="448" y="527"/>
                  </a:lnTo>
                  <a:lnTo>
                    <a:pt x="436" y="515"/>
                  </a:lnTo>
                  <a:lnTo>
                    <a:pt x="428" y="504"/>
                  </a:lnTo>
                  <a:lnTo>
                    <a:pt x="424" y="490"/>
                  </a:lnTo>
                  <a:lnTo>
                    <a:pt x="422" y="476"/>
                  </a:lnTo>
                  <a:lnTo>
                    <a:pt x="415" y="447"/>
                  </a:lnTo>
                  <a:lnTo>
                    <a:pt x="397" y="414"/>
                  </a:lnTo>
                  <a:lnTo>
                    <a:pt x="377" y="392"/>
                  </a:lnTo>
                  <a:lnTo>
                    <a:pt x="370" y="388"/>
                  </a:lnTo>
                  <a:lnTo>
                    <a:pt x="368" y="410"/>
                  </a:lnTo>
                  <a:lnTo>
                    <a:pt x="362" y="445"/>
                  </a:lnTo>
                  <a:lnTo>
                    <a:pt x="352" y="474"/>
                  </a:lnTo>
                  <a:lnTo>
                    <a:pt x="336" y="476"/>
                  </a:lnTo>
                  <a:lnTo>
                    <a:pt x="329" y="468"/>
                  </a:lnTo>
                  <a:lnTo>
                    <a:pt x="321" y="465"/>
                  </a:lnTo>
                  <a:lnTo>
                    <a:pt x="313" y="461"/>
                  </a:lnTo>
                  <a:lnTo>
                    <a:pt x="307" y="455"/>
                  </a:lnTo>
                  <a:lnTo>
                    <a:pt x="299" y="449"/>
                  </a:lnTo>
                  <a:lnTo>
                    <a:pt x="290" y="437"/>
                  </a:lnTo>
                  <a:lnTo>
                    <a:pt x="280" y="420"/>
                  </a:lnTo>
                  <a:lnTo>
                    <a:pt x="266" y="396"/>
                  </a:lnTo>
                  <a:lnTo>
                    <a:pt x="256" y="373"/>
                  </a:lnTo>
                  <a:lnTo>
                    <a:pt x="249" y="353"/>
                  </a:lnTo>
                  <a:lnTo>
                    <a:pt x="245" y="338"/>
                  </a:lnTo>
                  <a:lnTo>
                    <a:pt x="243" y="324"/>
                  </a:lnTo>
                  <a:lnTo>
                    <a:pt x="237" y="345"/>
                  </a:lnTo>
                  <a:lnTo>
                    <a:pt x="231" y="365"/>
                  </a:lnTo>
                  <a:lnTo>
                    <a:pt x="219" y="373"/>
                  </a:lnTo>
                  <a:lnTo>
                    <a:pt x="206" y="367"/>
                  </a:lnTo>
                  <a:lnTo>
                    <a:pt x="194" y="351"/>
                  </a:lnTo>
                  <a:lnTo>
                    <a:pt x="182" y="334"/>
                  </a:lnTo>
                  <a:lnTo>
                    <a:pt x="170" y="312"/>
                  </a:lnTo>
                  <a:lnTo>
                    <a:pt x="159" y="291"/>
                  </a:lnTo>
                  <a:lnTo>
                    <a:pt x="149" y="271"/>
                  </a:lnTo>
                  <a:lnTo>
                    <a:pt x="141" y="254"/>
                  </a:lnTo>
                  <a:lnTo>
                    <a:pt x="137" y="238"/>
                  </a:lnTo>
                  <a:lnTo>
                    <a:pt x="135" y="228"/>
                  </a:lnTo>
                  <a:lnTo>
                    <a:pt x="135" y="213"/>
                  </a:lnTo>
                  <a:lnTo>
                    <a:pt x="133" y="197"/>
                  </a:lnTo>
                  <a:lnTo>
                    <a:pt x="125" y="187"/>
                  </a:lnTo>
                  <a:lnTo>
                    <a:pt x="114" y="191"/>
                  </a:lnTo>
                  <a:lnTo>
                    <a:pt x="106" y="195"/>
                  </a:lnTo>
                  <a:lnTo>
                    <a:pt x="94" y="197"/>
                  </a:lnTo>
                  <a:lnTo>
                    <a:pt x="79" y="199"/>
                  </a:lnTo>
                  <a:lnTo>
                    <a:pt x="63" y="199"/>
                  </a:lnTo>
                  <a:lnTo>
                    <a:pt x="47" y="201"/>
                  </a:lnTo>
                  <a:lnTo>
                    <a:pt x="30" y="201"/>
                  </a:lnTo>
                  <a:lnTo>
                    <a:pt x="14" y="201"/>
                  </a:lnTo>
                  <a:lnTo>
                    <a:pt x="2" y="201"/>
                  </a:lnTo>
                  <a:lnTo>
                    <a:pt x="0" y="226"/>
                  </a:lnTo>
                  <a:lnTo>
                    <a:pt x="4" y="259"/>
                  </a:lnTo>
                  <a:lnTo>
                    <a:pt x="16" y="299"/>
                  </a:lnTo>
                  <a:lnTo>
                    <a:pt x="30" y="336"/>
                  </a:lnTo>
                  <a:lnTo>
                    <a:pt x="41" y="361"/>
                  </a:lnTo>
                  <a:lnTo>
                    <a:pt x="57" y="390"/>
                  </a:lnTo>
                  <a:lnTo>
                    <a:pt x="75" y="420"/>
                  </a:lnTo>
                  <a:lnTo>
                    <a:pt x="92" y="451"/>
                  </a:lnTo>
                  <a:lnTo>
                    <a:pt x="110" y="480"/>
                  </a:lnTo>
                  <a:lnTo>
                    <a:pt x="127" y="508"/>
                  </a:lnTo>
                  <a:lnTo>
                    <a:pt x="141" y="529"/>
                  </a:lnTo>
                  <a:lnTo>
                    <a:pt x="151" y="545"/>
                  </a:lnTo>
                  <a:lnTo>
                    <a:pt x="159" y="554"/>
                  </a:lnTo>
                  <a:lnTo>
                    <a:pt x="170" y="562"/>
                  </a:lnTo>
                  <a:lnTo>
                    <a:pt x="180" y="568"/>
                  </a:lnTo>
                  <a:lnTo>
                    <a:pt x="194" y="574"/>
                  </a:lnTo>
                  <a:lnTo>
                    <a:pt x="209" y="584"/>
                  </a:lnTo>
                  <a:lnTo>
                    <a:pt x="229" y="595"/>
                  </a:lnTo>
                  <a:lnTo>
                    <a:pt x="249" y="611"/>
                  </a:lnTo>
                  <a:lnTo>
                    <a:pt x="272" y="635"/>
                  </a:lnTo>
                  <a:lnTo>
                    <a:pt x="297" y="658"/>
                  </a:lnTo>
                  <a:lnTo>
                    <a:pt x="323" y="676"/>
                  </a:lnTo>
                  <a:lnTo>
                    <a:pt x="350" y="689"/>
                  </a:lnTo>
                  <a:lnTo>
                    <a:pt x="377" y="699"/>
                  </a:lnTo>
                  <a:lnTo>
                    <a:pt x="403" y="707"/>
                  </a:lnTo>
                  <a:lnTo>
                    <a:pt x="426" y="711"/>
                  </a:lnTo>
                  <a:lnTo>
                    <a:pt x="446" y="713"/>
                  </a:lnTo>
                  <a:lnTo>
                    <a:pt x="461" y="713"/>
                  </a:lnTo>
                  <a:lnTo>
                    <a:pt x="483" y="709"/>
                  </a:lnTo>
                  <a:lnTo>
                    <a:pt x="514" y="695"/>
                  </a:lnTo>
                  <a:lnTo>
                    <a:pt x="555" y="678"/>
                  </a:lnTo>
                  <a:lnTo>
                    <a:pt x="598" y="658"/>
                  </a:lnTo>
                  <a:lnTo>
                    <a:pt x="641" y="637"/>
                  </a:lnTo>
                  <a:lnTo>
                    <a:pt x="680" y="617"/>
                  </a:lnTo>
                  <a:lnTo>
                    <a:pt x="710" y="603"/>
                  </a:lnTo>
                  <a:lnTo>
                    <a:pt x="727" y="597"/>
                  </a:lnTo>
                  <a:lnTo>
                    <a:pt x="739" y="594"/>
                  </a:lnTo>
                  <a:lnTo>
                    <a:pt x="755" y="588"/>
                  </a:lnTo>
                  <a:lnTo>
                    <a:pt x="774" y="580"/>
                  </a:lnTo>
                  <a:lnTo>
                    <a:pt x="796" y="572"/>
                  </a:lnTo>
                  <a:lnTo>
                    <a:pt x="815" y="566"/>
                  </a:lnTo>
                  <a:lnTo>
                    <a:pt x="831" y="560"/>
                  </a:lnTo>
                  <a:lnTo>
                    <a:pt x="842" y="556"/>
                  </a:lnTo>
                  <a:lnTo>
                    <a:pt x="846" y="554"/>
                  </a:lnTo>
                  <a:lnTo>
                    <a:pt x="881" y="603"/>
                  </a:lnTo>
                  <a:lnTo>
                    <a:pt x="885" y="603"/>
                  </a:lnTo>
                  <a:lnTo>
                    <a:pt x="899" y="603"/>
                  </a:lnTo>
                  <a:lnTo>
                    <a:pt x="919" y="603"/>
                  </a:lnTo>
                  <a:lnTo>
                    <a:pt x="944" y="601"/>
                  </a:lnTo>
                  <a:lnTo>
                    <a:pt x="973" y="601"/>
                  </a:lnTo>
                  <a:lnTo>
                    <a:pt x="1008" y="601"/>
                  </a:lnTo>
                  <a:lnTo>
                    <a:pt x="1046" y="599"/>
                  </a:lnTo>
                  <a:lnTo>
                    <a:pt x="1083" y="599"/>
                  </a:lnTo>
                  <a:lnTo>
                    <a:pt x="1122" y="597"/>
                  </a:lnTo>
                  <a:lnTo>
                    <a:pt x="1159" y="595"/>
                  </a:lnTo>
                  <a:lnTo>
                    <a:pt x="1194" y="595"/>
                  </a:lnTo>
                  <a:lnTo>
                    <a:pt x="1225" y="594"/>
                  </a:lnTo>
                  <a:lnTo>
                    <a:pt x="1255" y="592"/>
                  </a:lnTo>
                  <a:lnTo>
                    <a:pt x="1276" y="590"/>
                  </a:lnTo>
                  <a:lnTo>
                    <a:pt x="1294" y="588"/>
                  </a:lnTo>
                  <a:lnTo>
                    <a:pt x="1301" y="586"/>
                  </a:lnTo>
                  <a:lnTo>
                    <a:pt x="1307" y="582"/>
                  </a:lnTo>
                  <a:lnTo>
                    <a:pt x="1317" y="576"/>
                  </a:lnTo>
                  <a:lnTo>
                    <a:pt x="1333" y="566"/>
                  </a:lnTo>
                  <a:lnTo>
                    <a:pt x="1348" y="556"/>
                  </a:lnTo>
                  <a:lnTo>
                    <a:pt x="1368" y="541"/>
                  </a:lnTo>
                  <a:lnTo>
                    <a:pt x="1391" y="527"/>
                  </a:lnTo>
                  <a:lnTo>
                    <a:pt x="1415" y="510"/>
                  </a:lnTo>
                  <a:lnTo>
                    <a:pt x="1440" y="490"/>
                  </a:lnTo>
                  <a:lnTo>
                    <a:pt x="1466" y="472"/>
                  </a:lnTo>
                  <a:lnTo>
                    <a:pt x="1493" y="453"/>
                  </a:lnTo>
                  <a:lnTo>
                    <a:pt x="1518" y="431"/>
                  </a:lnTo>
                  <a:lnTo>
                    <a:pt x="1544" y="412"/>
                  </a:lnTo>
                  <a:lnTo>
                    <a:pt x="1569" y="392"/>
                  </a:lnTo>
                  <a:lnTo>
                    <a:pt x="1593" y="375"/>
                  </a:lnTo>
                  <a:lnTo>
                    <a:pt x="1614" y="357"/>
                  </a:lnTo>
                  <a:lnTo>
                    <a:pt x="1634" y="342"/>
                  </a:lnTo>
                  <a:lnTo>
                    <a:pt x="1630" y="310"/>
                  </a:lnTo>
                  <a:lnTo>
                    <a:pt x="1624" y="281"/>
                  </a:lnTo>
                  <a:lnTo>
                    <a:pt x="1618" y="254"/>
                  </a:lnTo>
                  <a:lnTo>
                    <a:pt x="1614" y="232"/>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116">
              <a:extLst>
                <a:ext uri="{FF2B5EF4-FFF2-40B4-BE49-F238E27FC236}">
                  <a16:creationId xmlns:a16="http://schemas.microsoft.com/office/drawing/2014/main" id="{FE171DB2-805A-498F-8931-4515082FE70E}"/>
                </a:ext>
              </a:extLst>
            </p:cNvPr>
            <p:cNvSpPr>
              <a:spLocks/>
            </p:cNvSpPr>
            <p:nvPr/>
          </p:nvSpPr>
          <p:spPr bwMode="auto">
            <a:xfrm>
              <a:off x="2527" y="3744"/>
              <a:ext cx="6" cy="39"/>
            </a:xfrm>
            <a:custGeom>
              <a:avLst/>
              <a:gdLst>
                <a:gd name="T0" fmla="*/ 0 w 6"/>
                <a:gd name="T1" fmla="*/ 39 h 39"/>
                <a:gd name="T2" fmla="*/ 2 w 6"/>
                <a:gd name="T3" fmla="*/ 23 h 39"/>
                <a:gd name="T4" fmla="*/ 4 w 6"/>
                <a:gd name="T5" fmla="*/ 12 h 39"/>
                <a:gd name="T6" fmla="*/ 6 w 6"/>
                <a:gd name="T7" fmla="*/ 4 h 39"/>
                <a:gd name="T8" fmla="*/ 6 w 6"/>
                <a:gd name="T9" fmla="*/ 0 h 39"/>
                <a:gd name="T10" fmla="*/ 4 w 6"/>
                <a:gd name="T11" fmla="*/ 2 h 39"/>
                <a:gd name="T12" fmla="*/ 2 w 6"/>
                <a:gd name="T13" fmla="*/ 10 h 39"/>
                <a:gd name="T14" fmla="*/ 0 w 6"/>
                <a:gd name="T15" fmla="*/ 21 h 39"/>
                <a:gd name="T16" fmla="*/ 0 w 6"/>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9">
                  <a:moveTo>
                    <a:pt x="0" y="39"/>
                  </a:moveTo>
                  <a:lnTo>
                    <a:pt x="2" y="23"/>
                  </a:lnTo>
                  <a:lnTo>
                    <a:pt x="4" y="12"/>
                  </a:lnTo>
                  <a:lnTo>
                    <a:pt x="6" y="4"/>
                  </a:lnTo>
                  <a:lnTo>
                    <a:pt x="6" y="0"/>
                  </a:lnTo>
                  <a:lnTo>
                    <a:pt x="4" y="2"/>
                  </a:lnTo>
                  <a:lnTo>
                    <a:pt x="2" y="10"/>
                  </a:lnTo>
                  <a:lnTo>
                    <a:pt x="0" y="21"/>
                  </a:lnTo>
                  <a:lnTo>
                    <a:pt x="0" y="39"/>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117">
              <a:extLst>
                <a:ext uri="{FF2B5EF4-FFF2-40B4-BE49-F238E27FC236}">
                  <a16:creationId xmlns:a16="http://schemas.microsoft.com/office/drawing/2014/main" id="{DBFDDE58-B7F8-4307-93EE-30DA755882C4}"/>
                </a:ext>
              </a:extLst>
            </p:cNvPr>
            <p:cNvSpPr>
              <a:spLocks/>
            </p:cNvSpPr>
            <p:nvPr/>
          </p:nvSpPr>
          <p:spPr bwMode="auto">
            <a:xfrm>
              <a:off x="3750" y="3379"/>
              <a:ext cx="48" cy="97"/>
            </a:xfrm>
            <a:custGeom>
              <a:avLst/>
              <a:gdLst>
                <a:gd name="T0" fmla="*/ 48 w 48"/>
                <a:gd name="T1" fmla="*/ 97 h 97"/>
                <a:gd name="T2" fmla="*/ 41 w 48"/>
                <a:gd name="T3" fmla="*/ 74 h 97"/>
                <a:gd name="T4" fmla="*/ 33 w 48"/>
                <a:gd name="T5" fmla="*/ 52 h 97"/>
                <a:gd name="T6" fmla="*/ 23 w 48"/>
                <a:gd name="T7" fmla="*/ 33 h 97"/>
                <a:gd name="T8" fmla="*/ 13 w 48"/>
                <a:gd name="T9" fmla="*/ 15 h 97"/>
                <a:gd name="T10" fmla="*/ 3 w 48"/>
                <a:gd name="T11" fmla="*/ 3 h 97"/>
                <a:gd name="T12" fmla="*/ 0 w 48"/>
                <a:gd name="T13" fmla="*/ 0 h 97"/>
                <a:gd name="T14" fmla="*/ 0 w 48"/>
                <a:gd name="T15" fmla="*/ 3 h 97"/>
                <a:gd name="T16" fmla="*/ 3 w 48"/>
                <a:gd name="T17" fmla="*/ 13 h 97"/>
                <a:gd name="T18" fmla="*/ 11 w 48"/>
                <a:gd name="T19" fmla="*/ 29 h 97"/>
                <a:gd name="T20" fmla="*/ 21 w 48"/>
                <a:gd name="T21" fmla="*/ 48 h 97"/>
                <a:gd name="T22" fmla="*/ 35 w 48"/>
                <a:gd name="T23" fmla="*/ 72 h 97"/>
                <a:gd name="T24" fmla="*/ 48 w 48"/>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97">
                  <a:moveTo>
                    <a:pt x="48" y="97"/>
                  </a:moveTo>
                  <a:lnTo>
                    <a:pt x="41" y="74"/>
                  </a:lnTo>
                  <a:lnTo>
                    <a:pt x="33" y="52"/>
                  </a:lnTo>
                  <a:lnTo>
                    <a:pt x="23" y="33"/>
                  </a:lnTo>
                  <a:lnTo>
                    <a:pt x="13" y="15"/>
                  </a:lnTo>
                  <a:lnTo>
                    <a:pt x="3" y="3"/>
                  </a:lnTo>
                  <a:lnTo>
                    <a:pt x="0" y="0"/>
                  </a:lnTo>
                  <a:lnTo>
                    <a:pt x="0" y="3"/>
                  </a:lnTo>
                  <a:lnTo>
                    <a:pt x="3" y="13"/>
                  </a:lnTo>
                  <a:lnTo>
                    <a:pt x="11" y="29"/>
                  </a:lnTo>
                  <a:lnTo>
                    <a:pt x="21" y="48"/>
                  </a:lnTo>
                  <a:lnTo>
                    <a:pt x="35" y="72"/>
                  </a:lnTo>
                  <a:lnTo>
                    <a:pt x="48" y="97"/>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118">
              <a:extLst>
                <a:ext uri="{FF2B5EF4-FFF2-40B4-BE49-F238E27FC236}">
                  <a16:creationId xmlns:a16="http://schemas.microsoft.com/office/drawing/2014/main" id="{F23F00FD-A411-40ED-817A-9BB398B27EA4}"/>
                </a:ext>
              </a:extLst>
            </p:cNvPr>
            <p:cNvSpPr>
              <a:spLocks/>
            </p:cNvSpPr>
            <p:nvPr/>
          </p:nvSpPr>
          <p:spPr bwMode="auto">
            <a:xfrm>
              <a:off x="3421" y="3113"/>
              <a:ext cx="254" cy="98"/>
            </a:xfrm>
            <a:custGeom>
              <a:avLst/>
              <a:gdLst>
                <a:gd name="T0" fmla="*/ 0 w 254"/>
                <a:gd name="T1" fmla="*/ 98 h 98"/>
                <a:gd name="T2" fmla="*/ 4 w 254"/>
                <a:gd name="T3" fmla="*/ 94 h 98"/>
                <a:gd name="T4" fmla="*/ 12 w 254"/>
                <a:gd name="T5" fmla="*/ 86 h 98"/>
                <a:gd name="T6" fmla="*/ 24 w 254"/>
                <a:gd name="T7" fmla="*/ 76 h 98"/>
                <a:gd name="T8" fmla="*/ 38 w 254"/>
                <a:gd name="T9" fmla="*/ 62 h 98"/>
                <a:gd name="T10" fmla="*/ 53 w 254"/>
                <a:gd name="T11" fmla="*/ 51 h 98"/>
                <a:gd name="T12" fmla="*/ 67 w 254"/>
                <a:gd name="T13" fmla="*/ 39 h 98"/>
                <a:gd name="T14" fmla="*/ 79 w 254"/>
                <a:gd name="T15" fmla="*/ 29 h 98"/>
                <a:gd name="T16" fmla="*/ 86 w 254"/>
                <a:gd name="T17" fmla="*/ 25 h 98"/>
                <a:gd name="T18" fmla="*/ 98 w 254"/>
                <a:gd name="T19" fmla="*/ 25 h 98"/>
                <a:gd name="T20" fmla="*/ 116 w 254"/>
                <a:gd name="T21" fmla="*/ 25 h 98"/>
                <a:gd name="T22" fmla="*/ 135 w 254"/>
                <a:gd name="T23" fmla="*/ 25 h 98"/>
                <a:gd name="T24" fmla="*/ 159 w 254"/>
                <a:gd name="T25" fmla="*/ 27 h 98"/>
                <a:gd name="T26" fmla="*/ 180 w 254"/>
                <a:gd name="T27" fmla="*/ 27 h 98"/>
                <a:gd name="T28" fmla="*/ 198 w 254"/>
                <a:gd name="T29" fmla="*/ 29 h 98"/>
                <a:gd name="T30" fmla="*/ 211 w 254"/>
                <a:gd name="T31" fmla="*/ 29 h 98"/>
                <a:gd name="T32" fmla="*/ 215 w 254"/>
                <a:gd name="T33" fmla="*/ 29 h 98"/>
                <a:gd name="T34" fmla="*/ 254 w 254"/>
                <a:gd name="T35" fmla="*/ 0 h 98"/>
                <a:gd name="T36" fmla="*/ 250 w 254"/>
                <a:gd name="T37" fmla="*/ 4 h 98"/>
                <a:gd name="T38" fmla="*/ 243 w 254"/>
                <a:gd name="T39" fmla="*/ 12 h 98"/>
                <a:gd name="T40" fmla="*/ 229 w 254"/>
                <a:gd name="T41" fmla="*/ 21 h 98"/>
                <a:gd name="T42" fmla="*/ 213 w 254"/>
                <a:gd name="T43" fmla="*/ 35 h 98"/>
                <a:gd name="T44" fmla="*/ 198 w 254"/>
                <a:gd name="T45" fmla="*/ 49 h 98"/>
                <a:gd name="T46" fmla="*/ 182 w 254"/>
                <a:gd name="T47" fmla="*/ 58 h 98"/>
                <a:gd name="T48" fmla="*/ 168 w 254"/>
                <a:gd name="T49" fmla="*/ 66 h 98"/>
                <a:gd name="T50" fmla="*/ 161 w 254"/>
                <a:gd name="T51" fmla="*/ 70 h 98"/>
                <a:gd name="T52" fmla="*/ 151 w 254"/>
                <a:gd name="T53" fmla="*/ 70 h 98"/>
                <a:gd name="T54" fmla="*/ 133 w 254"/>
                <a:gd name="T55" fmla="*/ 72 h 98"/>
                <a:gd name="T56" fmla="*/ 108 w 254"/>
                <a:gd name="T57" fmla="*/ 76 h 98"/>
                <a:gd name="T58" fmla="*/ 80 w 254"/>
                <a:gd name="T59" fmla="*/ 78 h 98"/>
                <a:gd name="T60" fmla="*/ 53 w 254"/>
                <a:gd name="T61" fmla="*/ 82 h 98"/>
                <a:gd name="T62" fmla="*/ 30 w 254"/>
                <a:gd name="T63" fmla="*/ 88 h 98"/>
                <a:gd name="T64" fmla="*/ 10 w 254"/>
                <a:gd name="T65" fmla="*/ 92 h 98"/>
                <a:gd name="T66" fmla="*/ 0 w 254"/>
                <a:gd name="T67" fmla="*/ 98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 h="98">
                  <a:moveTo>
                    <a:pt x="0" y="98"/>
                  </a:moveTo>
                  <a:lnTo>
                    <a:pt x="4" y="94"/>
                  </a:lnTo>
                  <a:lnTo>
                    <a:pt x="12" y="86"/>
                  </a:lnTo>
                  <a:lnTo>
                    <a:pt x="24" y="76"/>
                  </a:lnTo>
                  <a:lnTo>
                    <a:pt x="38" y="62"/>
                  </a:lnTo>
                  <a:lnTo>
                    <a:pt x="53" y="51"/>
                  </a:lnTo>
                  <a:lnTo>
                    <a:pt x="67" y="39"/>
                  </a:lnTo>
                  <a:lnTo>
                    <a:pt x="79" y="29"/>
                  </a:lnTo>
                  <a:lnTo>
                    <a:pt x="86" y="25"/>
                  </a:lnTo>
                  <a:lnTo>
                    <a:pt x="98" y="25"/>
                  </a:lnTo>
                  <a:lnTo>
                    <a:pt x="116" y="25"/>
                  </a:lnTo>
                  <a:lnTo>
                    <a:pt x="135" y="25"/>
                  </a:lnTo>
                  <a:lnTo>
                    <a:pt x="159" y="27"/>
                  </a:lnTo>
                  <a:lnTo>
                    <a:pt x="180" y="27"/>
                  </a:lnTo>
                  <a:lnTo>
                    <a:pt x="198" y="29"/>
                  </a:lnTo>
                  <a:lnTo>
                    <a:pt x="211" y="29"/>
                  </a:lnTo>
                  <a:lnTo>
                    <a:pt x="215" y="29"/>
                  </a:lnTo>
                  <a:lnTo>
                    <a:pt x="254" y="0"/>
                  </a:lnTo>
                  <a:lnTo>
                    <a:pt x="250" y="4"/>
                  </a:lnTo>
                  <a:lnTo>
                    <a:pt x="243" y="12"/>
                  </a:lnTo>
                  <a:lnTo>
                    <a:pt x="229" y="21"/>
                  </a:lnTo>
                  <a:lnTo>
                    <a:pt x="213" y="35"/>
                  </a:lnTo>
                  <a:lnTo>
                    <a:pt x="198" y="49"/>
                  </a:lnTo>
                  <a:lnTo>
                    <a:pt x="182" y="58"/>
                  </a:lnTo>
                  <a:lnTo>
                    <a:pt x="168" y="66"/>
                  </a:lnTo>
                  <a:lnTo>
                    <a:pt x="161" y="70"/>
                  </a:lnTo>
                  <a:lnTo>
                    <a:pt x="151" y="70"/>
                  </a:lnTo>
                  <a:lnTo>
                    <a:pt x="133" y="72"/>
                  </a:lnTo>
                  <a:lnTo>
                    <a:pt x="108" y="76"/>
                  </a:lnTo>
                  <a:lnTo>
                    <a:pt x="80" y="78"/>
                  </a:lnTo>
                  <a:lnTo>
                    <a:pt x="53" y="82"/>
                  </a:lnTo>
                  <a:lnTo>
                    <a:pt x="30" y="88"/>
                  </a:lnTo>
                  <a:lnTo>
                    <a:pt x="10" y="92"/>
                  </a:lnTo>
                  <a:lnTo>
                    <a:pt x="0" y="98"/>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19">
              <a:extLst>
                <a:ext uri="{FF2B5EF4-FFF2-40B4-BE49-F238E27FC236}">
                  <a16:creationId xmlns:a16="http://schemas.microsoft.com/office/drawing/2014/main" id="{BD3445B4-C64E-43BA-B072-1AF3C2363AF4}"/>
                </a:ext>
              </a:extLst>
            </p:cNvPr>
            <p:cNvSpPr>
              <a:spLocks/>
            </p:cNvSpPr>
            <p:nvPr/>
          </p:nvSpPr>
          <p:spPr bwMode="auto">
            <a:xfrm>
              <a:off x="3052" y="3449"/>
              <a:ext cx="311" cy="146"/>
            </a:xfrm>
            <a:custGeom>
              <a:avLst/>
              <a:gdLst>
                <a:gd name="T0" fmla="*/ 0 w 311"/>
                <a:gd name="T1" fmla="*/ 146 h 146"/>
                <a:gd name="T2" fmla="*/ 4 w 311"/>
                <a:gd name="T3" fmla="*/ 139 h 146"/>
                <a:gd name="T4" fmla="*/ 12 w 311"/>
                <a:gd name="T5" fmla="*/ 117 h 146"/>
                <a:gd name="T6" fmla="*/ 28 w 311"/>
                <a:gd name="T7" fmla="*/ 90 h 146"/>
                <a:gd name="T8" fmla="*/ 47 w 311"/>
                <a:gd name="T9" fmla="*/ 64 h 146"/>
                <a:gd name="T10" fmla="*/ 59 w 311"/>
                <a:gd name="T11" fmla="*/ 55 h 146"/>
                <a:gd name="T12" fmla="*/ 72 w 311"/>
                <a:gd name="T13" fmla="*/ 47 h 146"/>
                <a:gd name="T14" fmla="*/ 86 w 311"/>
                <a:gd name="T15" fmla="*/ 41 h 146"/>
                <a:gd name="T16" fmla="*/ 102 w 311"/>
                <a:gd name="T17" fmla="*/ 37 h 146"/>
                <a:gd name="T18" fmla="*/ 117 w 311"/>
                <a:gd name="T19" fmla="*/ 35 h 146"/>
                <a:gd name="T20" fmla="*/ 131 w 311"/>
                <a:gd name="T21" fmla="*/ 33 h 146"/>
                <a:gd name="T22" fmla="*/ 145 w 311"/>
                <a:gd name="T23" fmla="*/ 31 h 146"/>
                <a:gd name="T24" fmla="*/ 156 w 311"/>
                <a:gd name="T25" fmla="*/ 31 h 146"/>
                <a:gd name="T26" fmla="*/ 168 w 311"/>
                <a:gd name="T27" fmla="*/ 31 h 146"/>
                <a:gd name="T28" fmla="*/ 182 w 311"/>
                <a:gd name="T29" fmla="*/ 31 h 146"/>
                <a:gd name="T30" fmla="*/ 197 w 311"/>
                <a:gd name="T31" fmla="*/ 31 h 146"/>
                <a:gd name="T32" fmla="*/ 215 w 311"/>
                <a:gd name="T33" fmla="*/ 29 h 146"/>
                <a:gd name="T34" fmla="*/ 233 w 311"/>
                <a:gd name="T35" fmla="*/ 27 h 146"/>
                <a:gd name="T36" fmla="*/ 254 w 311"/>
                <a:gd name="T37" fmla="*/ 23 h 146"/>
                <a:gd name="T38" fmla="*/ 276 w 311"/>
                <a:gd name="T39" fmla="*/ 15 h 146"/>
                <a:gd name="T40" fmla="*/ 297 w 311"/>
                <a:gd name="T41" fmla="*/ 6 h 146"/>
                <a:gd name="T42" fmla="*/ 311 w 311"/>
                <a:gd name="T43" fmla="*/ 0 h 146"/>
                <a:gd name="T44" fmla="*/ 309 w 311"/>
                <a:gd name="T45" fmla="*/ 2 h 146"/>
                <a:gd name="T46" fmla="*/ 299 w 311"/>
                <a:gd name="T47" fmla="*/ 10 h 146"/>
                <a:gd name="T48" fmla="*/ 281 w 311"/>
                <a:gd name="T49" fmla="*/ 21 h 146"/>
                <a:gd name="T50" fmla="*/ 260 w 311"/>
                <a:gd name="T51" fmla="*/ 35 h 146"/>
                <a:gd name="T52" fmla="*/ 237 w 311"/>
                <a:gd name="T53" fmla="*/ 49 h 146"/>
                <a:gd name="T54" fmla="*/ 217 w 311"/>
                <a:gd name="T55" fmla="*/ 58 h 146"/>
                <a:gd name="T56" fmla="*/ 203 w 311"/>
                <a:gd name="T57" fmla="*/ 64 h 146"/>
                <a:gd name="T58" fmla="*/ 190 w 311"/>
                <a:gd name="T59" fmla="*/ 66 h 146"/>
                <a:gd name="T60" fmla="*/ 172 w 311"/>
                <a:gd name="T61" fmla="*/ 68 h 146"/>
                <a:gd name="T62" fmla="*/ 153 w 311"/>
                <a:gd name="T63" fmla="*/ 72 h 146"/>
                <a:gd name="T64" fmla="*/ 131 w 311"/>
                <a:gd name="T65" fmla="*/ 74 h 146"/>
                <a:gd name="T66" fmla="*/ 110 w 311"/>
                <a:gd name="T67" fmla="*/ 78 h 146"/>
                <a:gd name="T68" fmla="*/ 92 w 311"/>
                <a:gd name="T69" fmla="*/ 80 h 146"/>
                <a:gd name="T70" fmla="*/ 80 w 311"/>
                <a:gd name="T71" fmla="*/ 84 h 146"/>
                <a:gd name="T72" fmla="*/ 72 w 311"/>
                <a:gd name="T73" fmla="*/ 86 h 146"/>
                <a:gd name="T74" fmla="*/ 67 w 311"/>
                <a:gd name="T75" fmla="*/ 90 h 146"/>
                <a:gd name="T76" fmla="*/ 57 w 311"/>
                <a:gd name="T77" fmla="*/ 98 h 146"/>
                <a:gd name="T78" fmla="*/ 45 w 311"/>
                <a:gd name="T79" fmla="*/ 105 h 146"/>
                <a:gd name="T80" fmla="*/ 33 w 311"/>
                <a:gd name="T81" fmla="*/ 115 h 146"/>
                <a:gd name="T82" fmla="*/ 22 w 311"/>
                <a:gd name="T83" fmla="*/ 125 h 146"/>
                <a:gd name="T84" fmla="*/ 12 w 311"/>
                <a:gd name="T85" fmla="*/ 133 h 146"/>
                <a:gd name="T86" fmla="*/ 4 w 311"/>
                <a:gd name="T87" fmla="*/ 141 h 146"/>
                <a:gd name="T88" fmla="*/ 0 w 311"/>
                <a:gd name="T89" fmla="*/ 1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1" h="146">
                  <a:moveTo>
                    <a:pt x="0" y="146"/>
                  </a:moveTo>
                  <a:lnTo>
                    <a:pt x="4" y="139"/>
                  </a:lnTo>
                  <a:lnTo>
                    <a:pt x="12" y="117"/>
                  </a:lnTo>
                  <a:lnTo>
                    <a:pt x="28" y="90"/>
                  </a:lnTo>
                  <a:lnTo>
                    <a:pt x="47" y="64"/>
                  </a:lnTo>
                  <a:lnTo>
                    <a:pt x="59" y="55"/>
                  </a:lnTo>
                  <a:lnTo>
                    <a:pt x="72" y="47"/>
                  </a:lnTo>
                  <a:lnTo>
                    <a:pt x="86" y="41"/>
                  </a:lnTo>
                  <a:lnTo>
                    <a:pt x="102" y="37"/>
                  </a:lnTo>
                  <a:lnTo>
                    <a:pt x="117" y="35"/>
                  </a:lnTo>
                  <a:lnTo>
                    <a:pt x="131" y="33"/>
                  </a:lnTo>
                  <a:lnTo>
                    <a:pt x="145" y="31"/>
                  </a:lnTo>
                  <a:lnTo>
                    <a:pt x="156" y="31"/>
                  </a:lnTo>
                  <a:lnTo>
                    <a:pt x="168" y="31"/>
                  </a:lnTo>
                  <a:lnTo>
                    <a:pt x="182" y="31"/>
                  </a:lnTo>
                  <a:lnTo>
                    <a:pt x="197" y="31"/>
                  </a:lnTo>
                  <a:lnTo>
                    <a:pt x="215" y="29"/>
                  </a:lnTo>
                  <a:lnTo>
                    <a:pt x="233" y="27"/>
                  </a:lnTo>
                  <a:lnTo>
                    <a:pt x="254" y="23"/>
                  </a:lnTo>
                  <a:lnTo>
                    <a:pt x="276" y="15"/>
                  </a:lnTo>
                  <a:lnTo>
                    <a:pt x="297" y="6"/>
                  </a:lnTo>
                  <a:lnTo>
                    <a:pt x="311" y="0"/>
                  </a:lnTo>
                  <a:lnTo>
                    <a:pt x="309" y="2"/>
                  </a:lnTo>
                  <a:lnTo>
                    <a:pt x="299" y="10"/>
                  </a:lnTo>
                  <a:lnTo>
                    <a:pt x="281" y="21"/>
                  </a:lnTo>
                  <a:lnTo>
                    <a:pt x="260" y="35"/>
                  </a:lnTo>
                  <a:lnTo>
                    <a:pt x="237" y="49"/>
                  </a:lnTo>
                  <a:lnTo>
                    <a:pt x="217" y="58"/>
                  </a:lnTo>
                  <a:lnTo>
                    <a:pt x="203" y="64"/>
                  </a:lnTo>
                  <a:lnTo>
                    <a:pt x="190" y="66"/>
                  </a:lnTo>
                  <a:lnTo>
                    <a:pt x="172" y="68"/>
                  </a:lnTo>
                  <a:lnTo>
                    <a:pt x="153" y="72"/>
                  </a:lnTo>
                  <a:lnTo>
                    <a:pt x="131" y="74"/>
                  </a:lnTo>
                  <a:lnTo>
                    <a:pt x="110" y="78"/>
                  </a:lnTo>
                  <a:lnTo>
                    <a:pt x="92" y="80"/>
                  </a:lnTo>
                  <a:lnTo>
                    <a:pt x="80" y="84"/>
                  </a:lnTo>
                  <a:lnTo>
                    <a:pt x="72" y="86"/>
                  </a:lnTo>
                  <a:lnTo>
                    <a:pt x="67" y="90"/>
                  </a:lnTo>
                  <a:lnTo>
                    <a:pt x="57" y="98"/>
                  </a:lnTo>
                  <a:lnTo>
                    <a:pt x="45" y="105"/>
                  </a:lnTo>
                  <a:lnTo>
                    <a:pt x="33" y="115"/>
                  </a:lnTo>
                  <a:lnTo>
                    <a:pt x="22" y="125"/>
                  </a:lnTo>
                  <a:lnTo>
                    <a:pt x="12" y="133"/>
                  </a:lnTo>
                  <a:lnTo>
                    <a:pt x="4" y="141"/>
                  </a:lnTo>
                  <a:lnTo>
                    <a:pt x="0" y="146"/>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20">
              <a:extLst>
                <a:ext uri="{FF2B5EF4-FFF2-40B4-BE49-F238E27FC236}">
                  <a16:creationId xmlns:a16="http://schemas.microsoft.com/office/drawing/2014/main" id="{50C1199A-CE11-4DAF-840E-A5EF39255B5F}"/>
                </a:ext>
              </a:extLst>
            </p:cNvPr>
            <p:cNvSpPr>
              <a:spLocks/>
            </p:cNvSpPr>
            <p:nvPr/>
          </p:nvSpPr>
          <p:spPr bwMode="auto">
            <a:xfrm>
              <a:off x="2697" y="3629"/>
              <a:ext cx="216" cy="289"/>
            </a:xfrm>
            <a:custGeom>
              <a:avLst/>
              <a:gdLst>
                <a:gd name="T0" fmla="*/ 216 w 216"/>
                <a:gd name="T1" fmla="*/ 0 h 289"/>
                <a:gd name="T2" fmla="*/ 215 w 216"/>
                <a:gd name="T3" fmla="*/ 23 h 289"/>
                <a:gd name="T4" fmla="*/ 211 w 216"/>
                <a:gd name="T5" fmla="*/ 78 h 289"/>
                <a:gd name="T6" fmla="*/ 203 w 216"/>
                <a:gd name="T7" fmla="*/ 136 h 289"/>
                <a:gd name="T8" fmla="*/ 193 w 216"/>
                <a:gd name="T9" fmla="*/ 170 h 289"/>
                <a:gd name="T10" fmla="*/ 185 w 216"/>
                <a:gd name="T11" fmla="*/ 179 h 289"/>
                <a:gd name="T12" fmla="*/ 175 w 216"/>
                <a:gd name="T13" fmla="*/ 193 h 289"/>
                <a:gd name="T14" fmla="*/ 164 w 216"/>
                <a:gd name="T15" fmla="*/ 211 h 289"/>
                <a:gd name="T16" fmla="*/ 150 w 216"/>
                <a:gd name="T17" fmla="*/ 230 h 289"/>
                <a:gd name="T18" fmla="*/ 136 w 216"/>
                <a:gd name="T19" fmla="*/ 250 h 289"/>
                <a:gd name="T20" fmla="*/ 125 w 216"/>
                <a:gd name="T21" fmla="*/ 267 h 289"/>
                <a:gd name="T22" fmla="*/ 115 w 216"/>
                <a:gd name="T23" fmla="*/ 281 h 289"/>
                <a:gd name="T24" fmla="*/ 109 w 216"/>
                <a:gd name="T25" fmla="*/ 289 h 289"/>
                <a:gd name="T26" fmla="*/ 103 w 216"/>
                <a:gd name="T27" fmla="*/ 267 h 289"/>
                <a:gd name="T28" fmla="*/ 99 w 216"/>
                <a:gd name="T29" fmla="*/ 211 h 289"/>
                <a:gd name="T30" fmla="*/ 97 w 216"/>
                <a:gd name="T31" fmla="*/ 146 h 289"/>
                <a:gd name="T32" fmla="*/ 93 w 216"/>
                <a:gd name="T33" fmla="*/ 111 h 289"/>
                <a:gd name="T34" fmla="*/ 90 w 216"/>
                <a:gd name="T35" fmla="*/ 107 h 289"/>
                <a:gd name="T36" fmla="*/ 80 w 216"/>
                <a:gd name="T37" fmla="*/ 105 h 289"/>
                <a:gd name="T38" fmla="*/ 68 w 216"/>
                <a:gd name="T39" fmla="*/ 103 h 289"/>
                <a:gd name="T40" fmla="*/ 54 w 216"/>
                <a:gd name="T41" fmla="*/ 103 h 289"/>
                <a:gd name="T42" fmla="*/ 39 w 216"/>
                <a:gd name="T43" fmla="*/ 103 h 289"/>
                <a:gd name="T44" fmla="*/ 25 w 216"/>
                <a:gd name="T45" fmla="*/ 105 h 289"/>
                <a:gd name="T46" fmla="*/ 11 w 216"/>
                <a:gd name="T47" fmla="*/ 109 h 289"/>
                <a:gd name="T48" fmla="*/ 2 w 216"/>
                <a:gd name="T49" fmla="*/ 115 h 289"/>
                <a:gd name="T50" fmla="*/ 0 w 216"/>
                <a:gd name="T51" fmla="*/ 115 h 289"/>
                <a:gd name="T52" fmla="*/ 9 w 216"/>
                <a:gd name="T53" fmla="*/ 105 h 289"/>
                <a:gd name="T54" fmla="*/ 27 w 216"/>
                <a:gd name="T55" fmla="*/ 88 h 289"/>
                <a:gd name="T56" fmla="*/ 54 w 216"/>
                <a:gd name="T57" fmla="*/ 66 h 289"/>
                <a:gd name="T58" fmla="*/ 88 w 216"/>
                <a:gd name="T59" fmla="*/ 43 h 289"/>
                <a:gd name="T60" fmla="*/ 127 w 216"/>
                <a:gd name="T61" fmla="*/ 23 h 289"/>
                <a:gd name="T62" fmla="*/ 170 w 216"/>
                <a:gd name="T63" fmla="*/ 7 h 289"/>
                <a:gd name="T64" fmla="*/ 216 w 216"/>
                <a:gd name="T65" fmla="*/ 0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 h="289">
                  <a:moveTo>
                    <a:pt x="216" y="0"/>
                  </a:moveTo>
                  <a:lnTo>
                    <a:pt x="215" y="23"/>
                  </a:lnTo>
                  <a:lnTo>
                    <a:pt x="211" y="78"/>
                  </a:lnTo>
                  <a:lnTo>
                    <a:pt x="203" y="136"/>
                  </a:lnTo>
                  <a:lnTo>
                    <a:pt x="193" y="170"/>
                  </a:lnTo>
                  <a:lnTo>
                    <a:pt x="185" y="179"/>
                  </a:lnTo>
                  <a:lnTo>
                    <a:pt x="175" y="193"/>
                  </a:lnTo>
                  <a:lnTo>
                    <a:pt x="164" y="211"/>
                  </a:lnTo>
                  <a:lnTo>
                    <a:pt x="150" y="230"/>
                  </a:lnTo>
                  <a:lnTo>
                    <a:pt x="136" y="250"/>
                  </a:lnTo>
                  <a:lnTo>
                    <a:pt x="125" y="267"/>
                  </a:lnTo>
                  <a:lnTo>
                    <a:pt x="115" y="281"/>
                  </a:lnTo>
                  <a:lnTo>
                    <a:pt x="109" y="289"/>
                  </a:lnTo>
                  <a:lnTo>
                    <a:pt x="103" y="267"/>
                  </a:lnTo>
                  <a:lnTo>
                    <a:pt x="99" y="211"/>
                  </a:lnTo>
                  <a:lnTo>
                    <a:pt x="97" y="146"/>
                  </a:lnTo>
                  <a:lnTo>
                    <a:pt x="93" y="111"/>
                  </a:lnTo>
                  <a:lnTo>
                    <a:pt x="90" y="107"/>
                  </a:lnTo>
                  <a:lnTo>
                    <a:pt x="80" y="105"/>
                  </a:lnTo>
                  <a:lnTo>
                    <a:pt x="68" y="103"/>
                  </a:lnTo>
                  <a:lnTo>
                    <a:pt x="54" y="103"/>
                  </a:lnTo>
                  <a:lnTo>
                    <a:pt x="39" y="103"/>
                  </a:lnTo>
                  <a:lnTo>
                    <a:pt x="25" y="105"/>
                  </a:lnTo>
                  <a:lnTo>
                    <a:pt x="11" y="109"/>
                  </a:lnTo>
                  <a:lnTo>
                    <a:pt x="2" y="115"/>
                  </a:lnTo>
                  <a:lnTo>
                    <a:pt x="0" y="115"/>
                  </a:lnTo>
                  <a:lnTo>
                    <a:pt x="9" y="105"/>
                  </a:lnTo>
                  <a:lnTo>
                    <a:pt x="27" y="88"/>
                  </a:lnTo>
                  <a:lnTo>
                    <a:pt x="54" y="66"/>
                  </a:lnTo>
                  <a:lnTo>
                    <a:pt x="88" y="43"/>
                  </a:lnTo>
                  <a:lnTo>
                    <a:pt x="127" y="23"/>
                  </a:lnTo>
                  <a:lnTo>
                    <a:pt x="170" y="7"/>
                  </a:lnTo>
                  <a:lnTo>
                    <a:pt x="216" y="0"/>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21">
              <a:extLst>
                <a:ext uri="{FF2B5EF4-FFF2-40B4-BE49-F238E27FC236}">
                  <a16:creationId xmlns:a16="http://schemas.microsoft.com/office/drawing/2014/main" id="{946BF4B1-6ECE-4299-B61D-1EFD10E46301}"/>
                </a:ext>
              </a:extLst>
            </p:cNvPr>
            <p:cNvSpPr>
              <a:spLocks/>
            </p:cNvSpPr>
            <p:nvPr/>
          </p:nvSpPr>
          <p:spPr bwMode="auto">
            <a:xfrm>
              <a:off x="3226" y="2771"/>
              <a:ext cx="25" cy="27"/>
            </a:xfrm>
            <a:custGeom>
              <a:avLst/>
              <a:gdLst>
                <a:gd name="T0" fmla="*/ 25 w 25"/>
                <a:gd name="T1" fmla="*/ 2 h 27"/>
                <a:gd name="T2" fmla="*/ 25 w 25"/>
                <a:gd name="T3" fmla="*/ 4 h 27"/>
                <a:gd name="T4" fmla="*/ 25 w 25"/>
                <a:gd name="T5" fmla="*/ 8 h 27"/>
                <a:gd name="T6" fmla="*/ 25 w 25"/>
                <a:gd name="T7" fmla="*/ 10 h 27"/>
                <a:gd name="T8" fmla="*/ 25 w 25"/>
                <a:gd name="T9" fmla="*/ 12 h 27"/>
                <a:gd name="T10" fmla="*/ 23 w 25"/>
                <a:gd name="T11" fmla="*/ 18 h 27"/>
                <a:gd name="T12" fmla="*/ 22 w 25"/>
                <a:gd name="T13" fmla="*/ 21 h 27"/>
                <a:gd name="T14" fmla="*/ 16 w 25"/>
                <a:gd name="T15" fmla="*/ 25 h 27"/>
                <a:gd name="T16" fmla="*/ 10 w 25"/>
                <a:gd name="T17" fmla="*/ 27 h 27"/>
                <a:gd name="T18" fmla="*/ 6 w 25"/>
                <a:gd name="T19" fmla="*/ 25 h 27"/>
                <a:gd name="T20" fmla="*/ 2 w 25"/>
                <a:gd name="T21" fmla="*/ 21 h 27"/>
                <a:gd name="T22" fmla="*/ 0 w 25"/>
                <a:gd name="T23" fmla="*/ 18 h 27"/>
                <a:gd name="T24" fmla="*/ 0 w 25"/>
                <a:gd name="T25" fmla="*/ 10 h 27"/>
                <a:gd name="T26" fmla="*/ 0 w 25"/>
                <a:gd name="T27" fmla="*/ 8 h 27"/>
                <a:gd name="T28" fmla="*/ 0 w 25"/>
                <a:gd name="T29" fmla="*/ 8 h 27"/>
                <a:gd name="T30" fmla="*/ 0 w 25"/>
                <a:gd name="T31" fmla="*/ 8 h 27"/>
                <a:gd name="T32" fmla="*/ 0 w 25"/>
                <a:gd name="T33" fmla="*/ 8 h 27"/>
                <a:gd name="T34" fmla="*/ 6 w 25"/>
                <a:gd name="T35" fmla="*/ 4 h 27"/>
                <a:gd name="T36" fmla="*/ 14 w 25"/>
                <a:gd name="T37" fmla="*/ 2 h 27"/>
                <a:gd name="T38" fmla="*/ 20 w 25"/>
                <a:gd name="T39" fmla="*/ 0 h 27"/>
                <a:gd name="T40" fmla="*/ 25 w 25"/>
                <a:gd name="T41" fmla="*/ 2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7">
                  <a:moveTo>
                    <a:pt x="25" y="2"/>
                  </a:moveTo>
                  <a:lnTo>
                    <a:pt x="25" y="4"/>
                  </a:lnTo>
                  <a:lnTo>
                    <a:pt x="25" y="8"/>
                  </a:lnTo>
                  <a:lnTo>
                    <a:pt x="25" y="10"/>
                  </a:lnTo>
                  <a:lnTo>
                    <a:pt x="25" y="12"/>
                  </a:lnTo>
                  <a:lnTo>
                    <a:pt x="23" y="18"/>
                  </a:lnTo>
                  <a:lnTo>
                    <a:pt x="22" y="21"/>
                  </a:lnTo>
                  <a:lnTo>
                    <a:pt x="16" y="25"/>
                  </a:lnTo>
                  <a:lnTo>
                    <a:pt x="10" y="27"/>
                  </a:lnTo>
                  <a:lnTo>
                    <a:pt x="6" y="25"/>
                  </a:lnTo>
                  <a:lnTo>
                    <a:pt x="2" y="21"/>
                  </a:lnTo>
                  <a:lnTo>
                    <a:pt x="0" y="18"/>
                  </a:lnTo>
                  <a:lnTo>
                    <a:pt x="0" y="10"/>
                  </a:lnTo>
                  <a:lnTo>
                    <a:pt x="0" y="8"/>
                  </a:lnTo>
                  <a:lnTo>
                    <a:pt x="6" y="4"/>
                  </a:lnTo>
                  <a:lnTo>
                    <a:pt x="14" y="2"/>
                  </a:lnTo>
                  <a:lnTo>
                    <a:pt x="20" y="0"/>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122">
              <a:extLst>
                <a:ext uri="{FF2B5EF4-FFF2-40B4-BE49-F238E27FC236}">
                  <a16:creationId xmlns:a16="http://schemas.microsoft.com/office/drawing/2014/main" id="{3C3BB1C8-7E64-4BCD-AA2B-9A56DCA7B7D7}"/>
                </a:ext>
              </a:extLst>
            </p:cNvPr>
            <p:cNvSpPr>
              <a:spLocks/>
            </p:cNvSpPr>
            <p:nvPr/>
          </p:nvSpPr>
          <p:spPr bwMode="auto">
            <a:xfrm>
              <a:off x="3017" y="2761"/>
              <a:ext cx="107" cy="28"/>
            </a:xfrm>
            <a:custGeom>
              <a:avLst/>
              <a:gdLst>
                <a:gd name="T0" fmla="*/ 37 w 107"/>
                <a:gd name="T1" fmla="*/ 6 h 28"/>
                <a:gd name="T2" fmla="*/ 27 w 107"/>
                <a:gd name="T3" fmla="*/ 8 h 28"/>
                <a:gd name="T4" fmla="*/ 14 w 107"/>
                <a:gd name="T5" fmla="*/ 10 h 28"/>
                <a:gd name="T6" fmla="*/ 2 w 107"/>
                <a:gd name="T7" fmla="*/ 10 h 28"/>
                <a:gd name="T8" fmla="*/ 0 w 107"/>
                <a:gd name="T9" fmla="*/ 10 h 28"/>
                <a:gd name="T10" fmla="*/ 0 w 107"/>
                <a:gd name="T11" fmla="*/ 14 h 28"/>
                <a:gd name="T12" fmla="*/ 10 w 107"/>
                <a:gd name="T13" fmla="*/ 18 h 28"/>
                <a:gd name="T14" fmla="*/ 22 w 107"/>
                <a:gd name="T15" fmla="*/ 24 h 28"/>
                <a:gd name="T16" fmla="*/ 25 w 107"/>
                <a:gd name="T17" fmla="*/ 28 h 28"/>
                <a:gd name="T18" fmla="*/ 29 w 107"/>
                <a:gd name="T19" fmla="*/ 24 h 28"/>
                <a:gd name="T20" fmla="*/ 39 w 107"/>
                <a:gd name="T21" fmla="*/ 18 h 28"/>
                <a:gd name="T22" fmla="*/ 53 w 107"/>
                <a:gd name="T23" fmla="*/ 14 h 28"/>
                <a:gd name="T24" fmla="*/ 64 w 107"/>
                <a:gd name="T25" fmla="*/ 14 h 28"/>
                <a:gd name="T26" fmla="*/ 74 w 107"/>
                <a:gd name="T27" fmla="*/ 18 h 28"/>
                <a:gd name="T28" fmla="*/ 84 w 107"/>
                <a:gd name="T29" fmla="*/ 20 h 28"/>
                <a:gd name="T30" fmla="*/ 94 w 107"/>
                <a:gd name="T31" fmla="*/ 22 h 28"/>
                <a:gd name="T32" fmla="*/ 104 w 107"/>
                <a:gd name="T33" fmla="*/ 28 h 28"/>
                <a:gd name="T34" fmla="*/ 107 w 107"/>
                <a:gd name="T35" fmla="*/ 28 h 28"/>
                <a:gd name="T36" fmla="*/ 102 w 107"/>
                <a:gd name="T37" fmla="*/ 18 h 28"/>
                <a:gd name="T38" fmla="*/ 86 w 107"/>
                <a:gd name="T39" fmla="*/ 6 h 28"/>
                <a:gd name="T40" fmla="*/ 66 w 107"/>
                <a:gd name="T41" fmla="*/ 0 h 28"/>
                <a:gd name="T42" fmla="*/ 59 w 107"/>
                <a:gd name="T43" fmla="*/ 0 h 28"/>
                <a:gd name="T44" fmla="*/ 51 w 107"/>
                <a:gd name="T45" fmla="*/ 2 h 28"/>
                <a:gd name="T46" fmla="*/ 43 w 107"/>
                <a:gd name="T47" fmla="*/ 4 h 28"/>
                <a:gd name="T48" fmla="*/ 37 w 107"/>
                <a:gd name="T49" fmla="*/ 6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28">
                  <a:moveTo>
                    <a:pt x="37" y="6"/>
                  </a:moveTo>
                  <a:lnTo>
                    <a:pt x="27" y="8"/>
                  </a:lnTo>
                  <a:lnTo>
                    <a:pt x="14" y="10"/>
                  </a:lnTo>
                  <a:lnTo>
                    <a:pt x="2" y="10"/>
                  </a:lnTo>
                  <a:lnTo>
                    <a:pt x="0" y="10"/>
                  </a:lnTo>
                  <a:lnTo>
                    <a:pt x="0" y="14"/>
                  </a:lnTo>
                  <a:lnTo>
                    <a:pt x="10" y="18"/>
                  </a:lnTo>
                  <a:lnTo>
                    <a:pt x="22" y="24"/>
                  </a:lnTo>
                  <a:lnTo>
                    <a:pt x="25" y="28"/>
                  </a:lnTo>
                  <a:lnTo>
                    <a:pt x="29" y="24"/>
                  </a:lnTo>
                  <a:lnTo>
                    <a:pt x="39" y="18"/>
                  </a:lnTo>
                  <a:lnTo>
                    <a:pt x="53" y="14"/>
                  </a:lnTo>
                  <a:lnTo>
                    <a:pt x="64" y="14"/>
                  </a:lnTo>
                  <a:lnTo>
                    <a:pt x="74" y="18"/>
                  </a:lnTo>
                  <a:lnTo>
                    <a:pt x="84" y="20"/>
                  </a:lnTo>
                  <a:lnTo>
                    <a:pt x="94" y="22"/>
                  </a:lnTo>
                  <a:lnTo>
                    <a:pt x="104" y="28"/>
                  </a:lnTo>
                  <a:lnTo>
                    <a:pt x="107" y="28"/>
                  </a:lnTo>
                  <a:lnTo>
                    <a:pt x="102" y="18"/>
                  </a:lnTo>
                  <a:lnTo>
                    <a:pt x="86" y="6"/>
                  </a:lnTo>
                  <a:lnTo>
                    <a:pt x="66" y="0"/>
                  </a:lnTo>
                  <a:lnTo>
                    <a:pt x="59" y="0"/>
                  </a:lnTo>
                  <a:lnTo>
                    <a:pt x="51" y="2"/>
                  </a:lnTo>
                  <a:lnTo>
                    <a:pt x="43" y="4"/>
                  </a:lnTo>
                  <a:lnTo>
                    <a:pt x="3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123">
              <a:extLst>
                <a:ext uri="{FF2B5EF4-FFF2-40B4-BE49-F238E27FC236}">
                  <a16:creationId xmlns:a16="http://schemas.microsoft.com/office/drawing/2014/main" id="{0CC0380B-5757-49A2-ABC2-F862F5ACE302}"/>
                </a:ext>
              </a:extLst>
            </p:cNvPr>
            <p:cNvSpPr>
              <a:spLocks/>
            </p:cNvSpPr>
            <p:nvPr/>
          </p:nvSpPr>
          <p:spPr bwMode="auto">
            <a:xfrm>
              <a:off x="3060" y="2773"/>
              <a:ext cx="21" cy="25"/>
            </a:xfrm>
            <a:custGeom>
              <a:avLst/>
              <a:gdLst>
                <a:gd name="T0" fmla="*/ 0 w 21"/>
                <a:gd name="T1" fmla="*/ 4 h 25"/>
                <a:gd name="T2" fmla="*/ 0 w 21"/>
                <a:gd name="T3" fmla="*/ 6 h 25"/>
                <a:gd name="T4" fmla="*/ 0 w 21"/>
                <a:gd name="T5" fmla="*/ 8 h 25"/>
                <a:gd name="T6" fmla="*/ 0 w 21"/>
                <a:gd name="T7" fmla="*/ 12 h 25"/>
                <a:gd name="T8" fmla="*/ 0 w 21"/>
                <a:gd name="T9" fmla="*/ 14 h 25"/>
                <a:gd name="T10" fmla="*/ 2 w 21"/>
                <a:gd name="T11" fmla="*/ 19 h 25"/>
                <a:gd name="T12" fmla="*/ 6 w 21"/>
                <a:gd name="T13" fmla="*/ 23 h 25"/>
                <a:gd name="T14" fmla="*/ 10 w 21"/>
                <a:gd name="T15" fmla="*/ 25 h 25"/>
                <a:gd name="T16" fmla="*/ 14 w 21"/>
                <a:gd name="T17" fmla="*/ 25 h 25"/>
                <a:gd name="T18" fmla="*/ 18 w 21"/>
                <a:gd name="T19" fmla="*/ 23 h 25"/>
                <a:gd name="T20" fmla="*/ 21 w 21"/>
                <a:gd name="T21" fmla="*/ 18 h 25"/>
                <a:gd name="T22" fmla="*/ 21 w 21"/>
                <a:gd name="T23" fmla="*/ 12 h 25"/>
                <a:gd name="T24" fmla="*/ 21 w 21"/>
                <a:gd name="T25" fmla="*/ 4 h 25"/>
                <a:gd name="T26" fmla="*/ 21 w 21"/>
                <a:gd name="T27" fmla="*/ 2 h 25"/>
                <a:gd name="T28" fmla="*/ 21 w 21"/>
                <a:gd name="T29" fmla="*/ 2 h 25"/>
                <a:gd name="T30" fmla="*/ 21 w 21"/>
                <a:gd name="T31" fmla="*/ 2 h 25"/>
                <a:gd name="T32" fmla="*/ 21 w 21"/>
                <a:gd name="T33" fmla="*/ 2 h 25"/>
                <a:gd name="T34" fmla="*/ 16 w 21"/>
                <a:gd name="T35" fmla="*/ 0 h 25"/>
                <a:gd name="T36" fmla="*/ 12 w 21"/>
                <a:gd name="T37" fmla="*/ 0 h 25"/>
                <a:gd name="T38" fmla="*/ 6 w 21"/>
                <a:gd name="T39" fmla="*/ 0 h 25"/>
                <a:gd name="T40" fmla="*/ 0 w 21"/>
                <a:gd name="T41" fmla="*/ 4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25">
                  <a:moveTo>
                    <a:pt x="0" y="4"/>
                  </a:moveTo>
                  <a:lnTo>
                    <a:pt x="0" y="6"/>
                  </a:lnTo>
                  <a:lnTo>
                    <a:pt x="0" y="8"/>
                  </a:lnTo>
                  <a:lnTo>
                    <a:pt x="0" y="12"/>
                  </a:lnTo>
                  <a:lnTo>
                    <a:pt x="0" y="14"/>
                  </a:lnTo>
                  <a:lnTo>
                    <a:pt x="2" y="19"/>
                  </a:lnTo>
                  <a:lnTo>
                    <a:pt x="6" y="23"/>
                  </a:lnTo>
                  <a:lnTo>
                    <a:pt x="10" y="25"/>
                  </a:lnTo>
                  <a:lnTo>
                    <a:pt x="14" y="25"/>
                  </a:lnTo>
                  <a:lnTo>
                    <a:pt x="18" y="23"/>
                  </a:lnTo>
                  <a:lnTo>
                    <a:pt x="21" y="18"/>
                  </a:lnTo>
                  <a:lnTo>
                    <a:pt x="21" y="12"/>
                  </a:lnTo>
                  <a:lnTo>
                    <a:pt x="21" y="4"/>
                  </a:lnTo>
                  <a:lnTo>
                    <a:pt x="21" y="2"/>
                  </a:lnTo>
                  <a:lnTo>
                    <a:pt x="16" y="0"/>
                  </a:lnTo>
                  <a:lnTo>
                    <a:pt x="12" y="0"/>
                  </a:lnTo>
                  <a:lnTo>
                    <a:pt x="6"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124">
              <a:extLst>
                <a:ext uri="{FF2B5EF4-FFF2-40B4-BE49-F238E27FC236}">
                  <a16:creationId xmlns:a16="http://schemas.microsoft.com/office/drawing/2014/main" id="{B3572F08-4A68-46BD-8D6E-82ECD12BB871}"/>
                </a:ext>
              </a:extLst>
            </p:cNvPr>
            <p:cNvSpPr>
              <a:spLocks/>
            </p:cNvSpPr>
            <p:nvPr/>
          </p:nvSpPr>
          <p:spPr bwMode="auto">
            <a:xfrm>
              <a:off x="3193" y="2765"/>
              <a:ext cx="127" cy="31"/>
            </a:xfrm>
            <a:custGeom>
              <a:avLst/>
              <a:gdLst>
                <a:gd name="T0" fmla="*/ 127 w 127"/>
                <a:gd name="T1" fmla="*/ 20 h 31"/>
                <a:gd name="T2" fmla="*/ 127 w 127"/>
                <a:gd name="T3" fmla="*/ 22 h 31"/>
                <a:gd name="T4" fmla="*/ 119 w 127"/>
                <a:gd name="T5" fmla="*/ 26 h 31"/>
                <a:gd name="T6" fmla="*/ 111 w 127"/>
                <a:gd name="T7" fmla="*/ 27 h 31"/>
                <a:gd name="T8" fmla="*/ 107 w 127"/>
                <a:gd name="T9" fmla="*/ 31 h 31"/>
                <a:gd name="T10" fmla="*/ 101 w 127"/>
                <a:gd name="T11" fmla="*/ 29 h 31"/>
                <a:gd name="T12" fmla="*/ 90 w 127"/>
                <a:gd name="T13" fmla="*/ 24 h 31"/>
                <a:gd name="T14" fmla="*/ 74 w 127"/>
                <a:gd name="T15" fmla="*/ 18 h 31"/>
                <a:gd name="T16" fmla="*/ 58 w 127"/>
                <a:gd name="T17" fmla="*/ 14 h 31"/>
                <a:gd name="T18" fmla="*/ 47 w 127"/>
                <a:gd name="T19" fmla="*/ 14 h 31"/>
                <a:gd name="T20" fmla="*/ 31 w 127"/>
                <a:gd name="T21" fmla="*/ 14 h 31"/>
                <a:gd name="T22" fmla="*/ 17 w 127"/>
                <a:gd name="T23" fmla="*/ 18 h 31"/>
                <a:gd name="T24" fmla="*/ 4 w 127"/>
                <a:gd name="T25" fmla="*/ 22 h 31"/>
                <a:gd name="T26" fmla="*/ 0 w 127"/>
                <a:gd name="T27" fmla="*/ 22 h 31"/>
                <a:gd name="T28" fmla="*/ 0 w 127"/>
                <a:gd name="T29" fmla="*/ 20 h 31"/>
                <a:gd name="T30" fmla="*/ 4 w 127"/>
                <a:gd name="T31" fmla="*/ 16 h 31"/>
                <a:gd name="T32" fmla="*/ 12 w 127"/>
                <a:gd name="T33" fmla="*/ 10 h 31"/>
                <a:gd name="T34" fmla="*/ 21 w 127"/>
                <a:gd name="T35" fmla="*/ 6 h 31"/>
                <a:gd name="T36" fmla="*/ 35 w 127"/>
                <a:gd name="T37" fmla="*/ 2 h 31"/>
                <a:gd name="T38" fmla="*/ 49 w 127"/>
                <a:gd name="T39" fmla="*/ 0 h 31"/>
                <a:gd name="T40" fmla="*/ 64 w 127"/>
                <a:gd name="T41" fmla="*/ 2 h 31"/>
                <a:gd name="T42" fmla="*/ 70 w 127"/>
                <a:gd name="T43" fmla="*/ 4 h 31"/>
                <a:gd name="T44" fmla="*/ 78 w 127"/>
                <a:gd name="T45" fmla="*/ 6 h 31"/>
                <a:gd name="T46" fmla="*/ 88 w 127"/>
                <a:gd name="T47" fmla="*/ 10 h 31"/>
                <a:gd name="T48" fmla="*/ 99 w 127"/>
                <a:gd name="T49" fmla="*/ 14 h 31"/>
                <a:gd name="T50" fmla="*/ 109 w 127"/>
                <a:gd name="T51" fmla="*/ 16 h 31"/>
                <a:gd name="T52" fmla="*/ 119 w 127"/>
                <a:gd name="T53" fmla="*/ 18 h 31"/>
                <a:gd name="T54" fmla="*/ 125 w 127"/>
                <a:gd name="T55" fmla="*/ 20 h 31"/>
                <a:gd name="T56" fmla="*/ 127 w 127"/>
                <a:gd name="T57" fmla="*/ 2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7" h="31">
                  <a:moveTo>
                    <a:pt x="127" y="20"/>
                  </a:moveTo>
                  <a:lnTo>
                    <a:pt x="127" y="22"/>
                  </a:lnTo>
                  <a:lnTo>
                    <a:pt x="119" y="26"/>
                  </a:lnTo>
                  <a:lnTo>
                    <a:pt x="111" y="27"/>
                  </a:lnTo>
                  <a:lnTo>
                    <a:pt x="107" y="31"/>
                  </a:lnTo>
                  <a:lnTo>
                    <a:pt x="101" y="29"/>
                  </a:lnTo>
                  <a:lnTo>
                    <a:pt x="90" y="24"/>
                  </a:lnTo>
                  <a:lnTo>
                    <a:pt x="74" y="18"/>
                  </a:lnTo>
                  <a:lnTo>
                    <a:pt x="58" y="14"/>
                  </a:lnTo>
                  <a:lnTo>
                    <a:pt x="47" y="14"/>
                  </a:lnTo>
                  <a:lnTo>
                    <a:pt x="31" y="14"/>
                  </a:lnTo>
                  <a:lnTo>
                    <a:pt x="17" y="18"/>
                  </a:lnTo>
                  <a:lnTo>
                    <a:pt x="4" y="22"/>
                  </a:lnTo>
                  <a:lnTo>
                    <a:pt x="0" y="22"/>
                  </a:lnTo>
                  <a:lnTo>
                    <a:pt x="0" y="20"/>
                  </a:lnTo>
                  <a:lnTo>
                    <a:pt x="4" y="16"/>
                  </a:lnTo>
                  <a:lnTo>
                    <a:pt x="12" y="10"/>
                  </a:lnTo>
                  <a:lnTo>
                    <a:pt x="21" y="6"/>
                  </a:lnTo>
                  <a:lnTo>
                    <a:pt x="35" y="2"/>
                  </a:lnTo>
                  <a:lnTo>
                    <a:pt x="49" y="0"/>
                  </a:lnTo>
                  <a:lnTo>
                    <a:pt x="64" y="2"/>
                  </a:lnTo>
                  <a:lnTo>
                    <a:pt x="70" y="4"/>
                  </a:lnTo>
                  <a:lnTo>
                    <a:pt x="78" y="6"/>
                  </a:lnTo>
                  <a:lnTo>
                    <a:pt x="88" y="10"/>
                  </a:lnTo>
                  <a:lnTo>
                    <a:pt x="99" y="14"/>
                  </a:lnTo>
                  <a:lnTo>
                    <a:pt x="109" y="16"/>
                  </a:lnTo>
                  <a:lnTo>
                    <a:pt x="119" y="18"/>
                  </a:lnTo>
                  <a:lnTo>
                    <a:pt x="125" y="20"/>
                  </a:lnTo>
                  <a:lnTo>
                    <a:pt x="12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25">
              <a:extLst>
                <a:ext uri="{FF2B5EF4-FFF2-40B4-BE49-F238E27FC236}">
                  <a16:creationId xmlns:a16="http://schemas.microsoft.com/office/drawing/2014/main" id="{B4DFF4DB-36AE-470A-A0EB-CFDBD95A1AF0}"/>
                </a:ext>
              </a:extLst>
            </p:cNvPr>
            <p:cNvSpPr>
              <a:spLocks/>
            </p:cNvSpPr>
            <p:nvPr/>
          </p:nvSpPr>
          <p:spPr bwMode="auto">
            <a:xfrm>
              <a:off x="3128" y="3003"/>
              <a:ext cx="116" cy="34"/>
            </a:xfrm>
            <a:custGeom>
              <a:avLst/>
              <a:gdLst>
                <a:gd name="T0" fmla="*/ 0 w 116"/>
                <a:gd name="T1" fmla="*/ 10 h 34"/>
                <a:gd name="T2" fmla="*/ 2 w 116"/>
                <a:gd name="T3" fmla="*/ 14 h 34"/>
                <a:gd name="T4" fmla="*/ 6 w 116"/>
                <a:gd name="T5" fmla="*/ 20 h 34"/>
                <a:gd name="T6" fmla="*/ 16 w 116"/>
                <a:gd name="T7" fmla="*/ 28 h 34"/>
                <a:gd name="T8" fmla="*/ 30 w 116"/>
                <a:gd name="T9" fmla="*/ 34 h 34"/>
                <a:gd name="T10" fmla="*/ 39 w 116"/>
                <a:gd name="T11" fmla="*/ 34 h 34"/>
                <a:gd name="T12" fmla="*/ 47 w 116"/>
                <a:gd name="T13" fmla="*/ 34 h 34"/>
                <a:gd name="T14" fmla="*/ 57 w 116"/>
                <a:gd name="T15" fmla="*/ 34 h 34"/>
                <a:gd name="T16" fmla="*/ 65 w 116"/>
                <a:gd name="T17" fmla="*/ 32 h 34"/>
                <a:gd name="T18" fmla="*/ 73 w 116"/>
                <a:gd name="T19" fmla="*/ 32 h 34"/>
                <a:gd name="T20" fmla="*/ 79 w 116"/>
                <a:gd name="T21" fmla="*/ 30 h 34"/>
                <a:gd name="T22" fmla="*/ 84 w 116"/>
                <a:gd name="T23" fmla="*/ 26 h 34"/>
                <a:gd name="T24" fmla="*/ 90 w 116"/>
                <a:gd name="T25" fmla="*/ 24 h 34"/>
                <a:gd name="T26" fmla="*/ 100 w 116"/>
                <a:gd name="T27" fmla="*/ 16 h 34"/>
                <a:gd name="T28" fmla="*/ 108 w 116"/>
                <a:gd name="T29" fmla="*/ 8 h 34"/>
                <a:gd name="T30" fmla="*/ 114 w 116"/>
                <a:gd name="T31" fmla="*/ 2 h 34"/>
                <a:gd name="T32" fmla="*/ 116 w 116"/>
                <a:gd name="T33" fmla="*/ 0 h 34"/>
                <a:gd name="T34" fmla="*/ 0 w 116"/>
                <a:gd name="T35" fmla="*/ 1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34">
                  <a:moveTo>
                    <a:pt x="0" y="10"/>
                  </a:moveTo>
                  <a:lnTo>
                    <a:pt x="2" y="14"/>
                  </a:lnTo>
                  <a:lnTo>
                    <a:pt x="6" y="20"/>
                  </a:lnTo>
                  <a:lnTo>
                    <a:pt x="16" y="28"/>
                  </a:lnTo>
                  <a:lnTo>
                    <a:pt x="30" y="34"/>
                  </a:lnTo>
                  <a:lnTo>
                    <a:pt x="39" y="34"/>
                  </a:lnTo>
                  <a:lnTo>
                    <a:pt x="47" y="34"/>
                  </a:lnTo>
                  <a:lnTo>
                    <a:pt x="57" y="34"/>
                  </a:lnTo>
                  <a:lnTo>
                    <a:pt x="65" y="32"/>
                  </a:lnTo>
                  <a:lnTo>
                    <a:pt x="73" y="32"/>
                  </a:lnTo>
                  <a:lnTo>
                    <a:pt x="79" y="30"/>
                  </a:lnTo>
                  <a:lnTo>
                    <a:pt x="84" y="26"/>
                  </a:lnTo>
                  <a:lnTo>
                    <a:pt x="90" y="24"/>
                  </a:lnTo>
                  <a:lnTo>
                    <a:pt x="100" y="16"/>
                  </a:lnTo>
                  <a:lnTo>
                    <a:pt x="108" y="8"/>
                  </a:lnTo>
                  <a:lnTo>
                    <a:pt x="114" y="2"/>
                  </a:lnTo>
                  <a:lnTo>
                    <a:pt x="116"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126">
              <a:extLst>
                <a:ext uri="{FF2B5EF4-FFF2-40B4-BE49-F238E27FC236}">
                  <a16:creationId xmlns:a16="http://schemas.microsoft.com/office/drawing/2014/main" id="{5F8A5018-D212-4100-BED6-E4696324143C}"/>
                </a:ext>
              </a:extLst>
            </p:cNvPr>
            <p:cNvSpPr>
              <a:spLocks/>
            </p:cNvSpPr>
            <p:nvPr/>
          </p:nvSpPr>
          <p:spPr bwMode="auto">
            <a:xfrm>
              <a:off x="3119" y="2992"/>
              <a:ext cx="140" cy="31"/>
            </a:xfrm>
            <a:custGeom>
              <a:avLst/>
              <a:gdLst>
                <a:gd name="T0" fmla="*/ 5 w 140"/>
                <a:gd name="T1" fmla="*/ 0 h 31"/>
                <a:gd name="T2" fmla="*/ 4 w 140"/>
                <a:gd name="T3" fmla="*/ 0 h 31"/>
                <a:gd name="T4" fmla="*/ 2 w 140"/>
                <a:gd name="T5" fmla="*/ 4 h 31"/>
                <a:gd name="T6" fmla="*/ 0 w 140"/>
                <a:gd name="T7" fmla="*/ 9 h 31"/>
                <a:gd name="T8" fmla="*/ 0 w 140"/>
                <a:gd name="T9" fmla="*/ 17 h 31"/>
                <a:gd name="T10" fmla="*/ 7 w 140"/>
                <a:gd name="T11" fmla="*/ 23 h 31"/>
                <a:gd name="T12" fmla="*/ 23 w 140"/>
                <a:gd name="T13" fmla="*/ 27 h 31"/>
                <a:gd name="T14" fmla="*/ 39 w 140"/>
                <a:gd name="T15" fmla="*/ 27 h 31"/>
                <a:gd name="T16" fmla="*/ 50 w 140"/>
                <a:gd name="T17" fmla="*/ 29 h 31"/>
                <a:gd name="T18" fmla="*/ 60 w 140"/>
                <a:gd name="T19" fmla="*/ 31 h 31"/>
                <a:gd name="T20" fmla="*/ 70 w 140"/>
                <a:gd name="T21" fmla="*/ 29 h 31"/>
                <a:gd name="T22" fmla="*/ 80 w 140"/>
                <a:gd name="T23" fmla="*/ 29 h 31"/>
                <a:gd name="T24" fmla="*/ 89 w 140"/>
                <a:gd name="T25" fmla="*/ 25 h 31"/>
                <a:gd name="T26" fmla="*/ 111 w 140"/>
                <a:gd name="T27" fmla="*/ 17 h 31"/>
                <a:gd name="T28" fmla="*/ 127 w 140"/>
                <a:gd name="T29" fmla="*/ 11 h 31"/>
                <a:gd name="T30" fmla="*/ 136 w 140"/>
                <a:gd name="T31" fmla="*/ 8 h 31"/>
                <a:gd name="T32" fmla="*/ 140 w 140"/>
                <a:gd name="T33" fmla="*/ 6 h 31"/>
                <a:gd name="T34" fmla="*/ 5 w 14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0" h="31">
                  <a:moveTo>
                    <a:pt x="5" y="0"/>
                  </a:moveTo>
                  <a:lnTo>
                    <a:pt x="4" y="0"/>
                  </a:lnTo>
                  <a:lnTo>
                    <a:pt x="2" y="4"/>
                  </a:lnTo>
                  <a:lnTo>
                    <a:pt x="0" y="9"/>
                  </a:lnTo>
                  <a:lnTo>
                    <a:pt x="0" y="17"/>
                  </a:lnTo>
                  <a:lnTo>
                    <a:pt x="7" y="23"/>
                  </a:lnTo>
                  <a:lnTo>
                    <a:pt x="23" y="27"/>
                  </a:lnTo>
                  <a:lnTo>
                    <a:pt x="39" y="27"/>
                  </a:lnTo>
                  <a:lnTo>
                    <a:pt x="50" y="29"/>
                  </a:lnTo>
                  <a:lnTo>
                    <a:pt x="60" y="31"/>
                  </a:lnTo>
                  <a:lnTo>
                    <a:pt x="70" y="29"/>
                  </a:lnTo>
                  <a:lnTo>
                    <a:pt x="80" y="29"/>
                  </a:lnTo>
                  <a:lnTo>
                    <a:pt x="89" y="25"/>
                  </a:lnTo>
                  <a:lnTo>
                    <a:pt x="111" y="17"/>
                  </a:lnTo>
                  <a:lnTo>
                    <a:pt x="127" y="11"/>
                  </a:lnTo>
                  <a:lnTo>
                    <a:pt x="136" y="8"/>
                  </a:lnTo>
                  <a:lnTo>
                    <a:pt x="140" y="6"/>
                  </a:lnTo>
                  <a:lnTo>
                    <a:pt x="5" y="0"/>
                  </a:lnTo>
                  <a:close/>
                </a:path>
              </a:pathLst>
            </a:custGeom>
            <a:solidFill>
              <a:srgbClr val="FFB2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127">
              <a:extLst>
                <a:ext uri="{FF2B5EF4-FFF2-40B4-BE49-F238E27FC236}">
                  <a16:creationId xmlns:a16="http://schemas.microsoft.com/office/drawing/2014/main" id="{40338329-920C-4850-BB84-BFAAFB190748}"/>
                </a:ext>
              </a:extLst>
            </p:cNvPr>
            <p:cNvSpPr>
              <a:spLocks/>
            </p:cNvSpPr>
            <p:nvPr/>
          </p:nvSpPr>
          <p:spPr bwMode="auto">
            <a:xfrm>
              <a:off x="3128" y="3005"/>
              <a:ext cx="49" cy="8"/>
            </a:xfrm>
            <a:custGeom>
              <a:avLst/>
              <a:gdLst>
                <a:gd name="T0" fmla="*/ 24 w 49"/>
                <a:gd name="T1" fmla="*/ 8 h 8"/>
                <a:gd name="T2" fmla="*/ 34 w 49"/>
                <a:gd name="T3" fmla="*/ 8 h 8"/>
                <a:gd name="T4" fmla="*/ 41 w 49"/>
                <a:gd name="T5" fmla="*/ 8 h 8"/>
                <a:gd name="T6" fmla="*/ 47 w 49"/>
                <a:gd name="T7" fmla="*/ 8 h 8"/>
                <a:gd name="T8" fmla="*/ 49 w 49"/>
                <a:gd name="T9" fmla="*/ 8 h 8"/>
                <a:gd name="T10" fmla="*/ 47 w 49"/>
                <a:gd name="T11" fmla="*/ 6 h 8"/>
                <a:gd name="T12" fmla="*/ 41 w 49"/>
                <a:gd name="T13" fmla="*/ 4 h 8"/>
                <a:gd name="T14" fmla="*/ 34 w 49"/>
                <a:gd name="T15" fmla="*/ 4 h 8"/>
                <a:gd name="T16" fmla="*/ 26 w 49"/>
                <a:gd name="T17" fmla="*/ 2 h 8"/>
                <a:gd name="T18" fmla="*/ 16 w 49"/>
                <a:gd name="T19" fmla="*/ 0 h 8"/>
                <a:gd name="T20" fmla="*/ 8 w 49"/>
                <a:gd name="T21" fmla="*/ 0 h 8"/>
                <a:gd name="T22" fmla="*/ 2 w 49"/>
                <a:gd name="T23" fmla="*/ 0 h 8"/>
                <a:gd name="T24" fmla="*/ 0 w 49"/>
                <a:gd name="T25" fmla="*/ 2 h 8"/>
                <a:gd name="T26" fmla="*/ 0 w 49"/>
                <a:gd name="T27" fmla="*/ 4 h 8"/>
                <a:gd name="T28" fmla="*/ 6 w 49"/>
                <a:gd name="T29" fmla="*/ 4 h 8"/>
                <a:gd name="T30" fmla="*/ 14 w 49"/>
                <a:gd name="T31" fmla="*/ 6 h 8"/>
                <a:gd name="T32" fmla="*/ 24 w 49"/>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8">
                  <a:moveTo>
                    <a:pt x="24" y="8"/>
                  </a:moveTo>
                  <a:lnTo>
                    <a:pt x="34" y="8"/>
                  </a:lnTo>
                  <a:lnTo>
                    <a:pt x="41" y="8"/>
                  </a:lnTo>
                  <a:lnTo>
                    <a:pt x="47" y="8"/>
                  </a:lnTo>
                  <a:lnTo>
                    <a:pt x="49" y="8"/>
                  </a:lnTo>
                  <a:lnTo>
                    <a:pt x="47" y="6"/>
                  </a:lnTo>
                  <a:lnTo>
                    <a:pt x="41" y="4"/>
                  </a:lnTo>
                  <a:lnTo>
                    <a:pt x="34" y="4"/>
                  </a:lnTo>
                  <a:lnTo>
                    <a:pt x="26" y="2"/>
                  </a:lnTo>
                  <a:lnTo>
                    <a:pt x="16" y="0"/>
                  </a:lnTo>
                  <a:lnTo>
                    <a:pt x="8" y="0"/>
                  </a:lnTo>
                  <a:lnTo>
                    <a:pt x="2" y="0"/>
                  </a:lnTo>
                  <a:lnTo>
                    <a:pt x="0" y="2"/>
                  </a:lnTo>
                  <a:lnTo>
                    <a:pt x="0" y="4"/>
                  </a:lnTo>
                  <a:lnTo>
                    <a:pt x="6" y="4"/>
                  </a:lnTo>
                  <a:lnTo>
                    <a:pt x="14" y="6"/>
                  </a:lnTo>
                  <a:lnTo>
                    <a:pt x="2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128">
              <a:extLst>
                <a:ext uri="{FF2B5EF4-FFF2-40B4-BE49-F238E27FC236}">
                  <a16:creationId xmlns:a16="http://schemas.microsoft.com/office/drawing/2014/main" id="{42B0294C-643E-4EA4-BE42-2E4D76809EF0}"/>
                </a:ext>
              </a:extLst>
            </p:cNvPr>
            <p:cNvSpPr>
              <a:spLocks/>
            </p:cNvSpPr>
            <p:nvPr/>
          </p:nvSpPr>
          <p:spPr bwMode="auto">
            <a:xfrm>
              <a:off x="3111" y="2976"/>
              <a:ext cx="162" cy="22"/>
            </a:xfrm>
            <a:custGeom>
              <a:avLst/>
              <a:gdLst>
                <a:gd name="T0" fmla="*/ 0 w 162"/>
                <a:gd name="T1" fmla="*/ 8 h 22"/>
                <a:gd name="T2" fmla="*/ 2 w 162"/>
                <a:gd name="T3" fmla="*/ 6 h 22"/>
                <a:gd name="T4" fmla="*/ 8 w 162"/>
                <a:gd name="T5" fmla="*/ 8 h 22"/>
                <a:gd name="T6" fmla="*/ 13 w 162"/>
                <a:gd name="T7" fmla="*/ 10 h 22"/>
                <a:gd name="T8" fmla="*/ 15 w 162"/>
                <a:gd name="T9" fmla="*/ 10 h 22"/>
                <a:gd name="T10" fmla="*/ 29 w 162"/>
                <a:gd name="T11" fmla="*/ 0 h 22"/>
                <a:gd name="T12" fmla="*/ 45 w 162"/>
                <a:gd name="T13" fmla="*/ 10 h 22"/>
                <a:gd name="T14" fmla="*/ 80 w 162"/>
                <a:gd name="T15" fmla="*/ 2 h 22"/>
                <a:gd name="T16" fmla="*/ 135 w 162"/>
                <a:gd name="T17" fmla="*/ 16 h 22"/>
                <a:gd name="T18" fmla="*/ 162 w 162"/>
                <a:gd name="T19" fmla="*/ 14 h 22"/>
                <a:gd name="T20" fmla="*/ 148 w 162"/>
                <a:gd name="T21" fmla="*/ 22 h 22"/>
                <a:gd name="T22" fmla="*/ 144 w 162"/>
                <a:gd name="T23" fmla="*/ 22 h 22"/>
                <a:gd name="T24" fmla="*/ 137 w 162"/>
                <a:gd name="T25" fmla="*/ 20 h 22"/>
                <a:gd name="T26" fmla="*/ 125 w 162"/>
                <a:gd name="T27" fmla="*/ 20 h 22"/>
                <a:gd name="T28" fmla="*/ 111 w 162"/>
                <a:gd name="T29" fmla="*/ 18 h 22"/>
                <a:gd name="T30" fmla="*/ 97 w 162"/>
                <a:gd name="T31" fmla="*/ 18 h 22"/>
                <a:gd name="T32" fmla="*/ 84 w 162"/>
                <a:gd name="T33" fmla="*/ 18 h 22"/>
                <a:gd name="T34" fmla="*/ 72 w 162"/>
                <a:gd name="T35" fmla="*/ 18 h 22"/>
                <a:gd name="T36" fmla="*/ 64 w 162"/>
                <a:gd name="T37" fmla="*/ 20 h 22"/>
                <a:gd name="T38" fmla="*/ 53 w 162"/>
                <a:gd name="T39" fmla="*/ 22 h 22"/>
                <a:gd name="T40" fmla="*/ 39 w 162"/>
                <a:gd name="T41" fmla="*/ 20 h 22"/>
                <a:gd name="T42" fmla="*/ 27 w 162"/>
                <a:gd name="T43" fmla="*/ 16 h 22"/>
                <a:gd name="T44" fmla="*/ 13 w 162"/>
                <a:gd name="T45" fmla="*/ 16 h 22"/>
                <a:gd name="T46" fmla="*/ 6 w 162"/>
                <a:gd name="T47" fmla="*/ 16 h 22"/>
                <a:gd name="T48" fmla="*/ 2 w 162"/>
                <a:gd name="T49" fmla="*/ 14 h 22"/>
                <a:gd name="T50" fmla="*/ 0 w 162"/>
                <a:gd name="T51" fmla="*/ 12 h 22"/>
                <a:gd name="T52" fmla="*/ 0 w 162"/>
                <a:gd name="T53" fmla="*/ 8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22">
                  <a:moveTo>
                    <a:pt x="0" y="8"/>
                  </a:moveTo>
                  <a:lnTo>
                    <a:pt x="2" y="6"/>
                  </a:lnTo>
                  <a:lnTo>
                    <a:pt x="8" y="8"/>
                  </a:lnTo>
                  <a:lnTo>
                    <a:pt x="13" y="10"/>
                  </a:lnTo>
                  <a:lnTo>
                    <a:pt x="15" y="10"/>
                  </a:lnTo>
                  <a:lnTo>
                    <a:pt x="29" y="0"/>
                  </a:lnTo>
                  <a:lnTo>
                    <a:pt x="45" y="10"/>
                  </a:lnTo>
                  <a:lnTo>
                    <a:pt x="80" y="2"/>
                  </a:lnTo>
                  <a:lnTo>
                    <a:pt x="135" y="16"/>
                  </a:lnTo>
                  <a:lnTo>
                    <a:pt x="162" y="14"/>
                  </a:lnTo>
                  <a:lnTo>
                    <a:pt x="148" y="22"/>
                  </a:lnTo>
                  <a:lnTo>
                    <a:pt x="144" y="22"/>
                  </a:lnTo>
                  <a:lnTo>
                    <a:pt x="137" y="20"/>
                  </a:lnTo>
                  <a:lnTo>
                    <a:pt x="125" y="20"/>
                  </a:lnTo>
                  <a:lnTo>
                    <a:pt x="111" y="18"/>
                  </a:lnTo>
                  <a:lnTo>
                    <a:pt x="97" y="18"/>
                  </a:lnTo>
                  <a:lnTo>
                    <a:pt x="84" y="18"/>
                  </a:lnTo>
                  <a:lnTo>
                    <a:pt x="72" y="18"/>
                  </a:lnTo>
                  <a:lnTo>
                    <a:pt x="64" y="20"/>
                  </a:lnTo>
                  <a:lnTo>
                    <a:pt x="53" y="22"/>
                  </a:lnTo>
                  <a:lnTo>
                    <a:pt x="39" y="20"/>
                  </a:lnTo>
                  <a:lnTo>
                    <a:pt x="27" y="16"/>
                  </a:lnTo>
                  <a:lnTo>
                    <a:pt x="13" y="16"/>
                  </a:lnTo>
                  <a:lnTo>
                    <a:pt x="6" y="16"/>
                  </a:lnTo>
                  <a:lnTo>
                    <a:pt x="2" y="14"/>
                  </a:lnTo>
                  <a:lnTo>
                    <a:pt x="0" y="12"/>
                  </a:lnTo>
                  <a:lnTo>
                    <a:pt x="0" y="8"/>
                  </a:lnTo>
                  <a:close/>
                </a:path>
              </a:pathLst>
            </a:custGeom>
            <a:solidFill>
              <a:srgbClr val="A533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29">
              <a:extLst>
                <a:ext uri="{FF2B5EF4-FFF2-40B4-BE49-F238E27FC236}">
                  <a16:creationId xmlns:a16="http://schemas.microsoft.com/office/drawing/2014/main" id="{76120808-E889-4369-AC30-17565830F7B5}"/>
                </a:ext>
              </a:extLst>
            </p:cNvPr>
            <p:cNvSpPr>
              <a:spLocks/>
            </p:cNvSpPr>
            <p:nvPr/>
          </p:nvSpPr>
          <p:spPr bwMode="auto">
            <a:xfrm>
              <a:off x="2068" y="3181"/>
              <a:ext cx="236" cy="301"/>
            </a:xfrm>
            <a:custGeom>
              <a:avLst/>
              <a:gdLst>
                <a:gd name="T0" fmla="*/ 115 w 236"/>
                <a:gd name="T1" fmla="*/ 0 h 301"/>
                <a:gd name="T2" fmla="*/ 113 w 236"/>
                <a:gd name="T3" fmla="*/ 0 h 301"/>
                <a:gd name="T4" fmla="*/ 107 w 236"/>
                <a:gd name="T5" fmla="*/ 2 h 301"/>
                <a:gd name="T6" fmla="*/ 99 w 236"/>
                <a:gd name="T7" fmla="*/ 2 h 301"/>
                <a:gd name="T8" fmla="*/ 88 w 236"/>
                <a:gd name="T9" fmla="*/ 4 h 301"/>
                <a:gd name="T10" fmla="*/ 78 w 236"/>
                <a:gd name="T11" fmla="*/ 6 h 301"/>
                <a:gd name="T12" fmla="*/ 68 w 236"/>
                <a:gd name="T13" fmla="*/ 8 h 301"/>
                <a:gd name="T14" fmla="*/ 60 w 236"/>
                <a:gd name="T15" fmla="*/ 12 h 301"/>
                <a:gd name="T16" fmla="*/ 54 w 236"/>
                <a:gd name="T17" fmla="*/ 14 h 301"/>
                <a:gd name="T18" fmla="*/ 48 w 236"/>
                <a:gd name="T19" fmla="*/ 26 h 301"/>
                <a:gd name="T20" fmla="*/ 48 w 236"/>
                <a:gd name="T21" fmla="*/ 33 h 301"/>
                <a:gd name="T22" fmla="*/ 52 w 236"/>
                <a:gd name="T23" fmla="*/ 41 h 301"/>
                <a:gd name="T24" fmla="*/ 54 w 236"/>
                <a:gd name="T25" fmla="*/ 43 h 301"/>
                <a:gd name="T26" fmla="*/ 52 w 236"/>
                <a:gd name="T27" fmla="*/ 45 h 301"/>
                <a:gd name="T28" fmla="*/ 47 w 236"/>
                <a:gd name="T29" fmla="*/ 47 h 301"/>
                <a:gd name="T30" fmla="*/ 41 w 236"/>
                <a:gd name="T31" fmla="*/ 53 h 301"/>
                <a:gd name="T32" fmla="*/ 35 w 236"/>
                <a:gd name="T33" fmla="*/ 57 h 301"/>
                <a:gd name="T34" fmla="*/ 31 w 236"/>
                <a:gd name="T35" fmla="*/ 63 h 301"/>
                <a:gd name="T36" fmla="*/ 27 w 236"/>
                <a:gd name="T37" fmla="*/ 71 h 301"/>
                <a:gd name="T38" fmla="*/ 27 w 236"/>
                <a:gd name="T39" fmla="*/ 78 h 301"/>
                <a:gd name="T40" fmla="*/ 31 w 236"/>
                <a:gd name="T41" fmla="*/ 80 h 301"/>
                <a:gd name="T42" fmla="*/ 29 w 236"/>
                <a:gd name="T43" fmla="*/ 82 h 301"/>
                <a:gd name="T44" fmla="*/ 19 w 236"/>
                <a:gd name="T45" fmla="*/ 88 h 301"/>
                <a:gd name="T46" fmla="*/ 7 w 236"/>
                <a:gd name="T47" fmla="*/ 96 h 301"/>
                <a:gd name="T48" fmla="*/ 0 w 236"/>
                <a:gd name="T49" fmla="*/ 108 h 301"/>
                <a:gd name="T50" fmla="*/ 0 w 236"/>
                <a:gd name="T51" fmla="*/ 115 h 301"/>
                <a:gd name="T52" fmla="*/ 4 w 236"/>
                <a:gd name="T53" fmla="*/ 123 h 301"/>
                <a:gd name="T54" fmla="*/ 17 w 236"/>
                <a:gd name="T55" fmla="*/ 131 h 301"/>
                <a:gd name="T56" fmla="*/ 43 w 236"/>
                <a:gd name="T57" fmla="*/ 129 h 301"/>
                <a:gd name="T58" fmla="*/ 48 w 236"/>
                <a:gd name="T59" fmla="*/ 131 h 301"/>
                <a:gd name="T60" fmla="*/ 54 w 236"/>
                <a:gd name="T61" fmla="*/ 139 h 301"/>
                <a:gd name="T62" fmla="*/ 62 w 236"/>
                <a:gd name="T63" fmla="*/ 151 h 301"/>
                <a:gd name="T64" fmla="*/ 70 w 236"/>
                <a:gd name="T65" fmla="*/ 164 h 301"/>
                <a:gd name="T66" fmla="*/ 80 w 236"/>
                <a:gd name="T67" fmla="*/ 178 h 301"/>
                <a:gd name="T68" fmla="*/ 89 w 236"/>
                <a:gd name="T69" fmla="*/ 190 h 301"/>
                <a:gd name="T70" fmla="*/ 99 w 236"/>
                <a:gd name="T71" fmla="*/ 199 h 301"/>
                <a:gd name="T72" fmla="*/ 111 w 236"/>
                <a:gd name="T73" fmla="*/ 205 h 301"/>
                <a:gd name="T74" fmla="*/ 131 w 236"/>
                <a:gd name="T75" fmla="*/ 207 h 301"/>
                <a:gd name="T76" fmla="*/ 146 w 236"/>
                <a:gd name="T77" fmla="*/ 209 h 301"/>
                <a:gd name="T78" fmla="*/ 156 w 236"/>
                <a:gd name="T79" fmla="*/ 217 h 301"/>
                <a:gd name="T80" fmla="*/ 162 w 236"/>
                <a:gd name="T81" fmla="*/ 231 h 301"/>
                <a:gd name="T82" fmla="*/ 166 w 236"/>
                <a:gd name="T83" fmla="*/ 252 h 301"/>
                <a:gd name="T84" fmla="*/ 173 w 236"/>
                <a:gd name="T85" fmla="*/ 274 h 301"/>
                <a:gd name="T86" fmla="*/ 187 w 236"/>
                <a:gd name="T87" fmla="*/ 291 h 301"/>
                <a:gd name="T88" fmla="*/ 207 w 236"/>
                <a:gd name="T89" fmla="*/ 301 h 301"/>
                <a:gd name="T90" fmla="*/ 224 w 236"/>
                <a:gd name="T91" fmla="*/ 289 h 301"/>
                <a:gd name="T92" fmla="*/ 234 w 236"/>
                <a:gd name="T93" fmla="*/ 256 h 301"/>
                <a:gd name="T94" fmla="*/ 236 w 236"/>
                <a:gd name="T95" fmla="*/ 221 h 301"/>
                <a:gd name="T96" fmla="*/ 234 w 236"/>
                <a:gd name="T97" fmla="*/ 201 h 301"/>
                <a:gd name="T98" fmla="*/ 228 w 236"/>
                <a:gd name="T99" fmla="*/ 188 h 301"/>
                <a:gd name="T100" fmla="*/ 213 w 236"/>
                <a:gd name="T101" fmla="*/ 164 h 301"/>
                <a:gd name="T102" fmla="*/ 193 w 236"/>
                <a:gd name="T103" fmla="*/ 131 h 301"/>
                <a:gd name="T104" fmla="*/ 172 w 236"/>
                <a:gd name="T105" fmla="*/ 94 h 301"/>
                <a:gd name="T106" fmla="*/ 152 w 236"/>
                <a:gd name="T107" fmla="*/ 59 h 301"/>
                <a:gd name="T108" fmla="*/ 132 w 236"/>
                <a:gd name="T109" fmla="*/ 30 h 301"/>
                <a:gd name="T110" fmla="*/ 119 w 236"/>
                <a:gd name="T111" fmla="*/ 8 h 301"/>
                <a:gd name="T112" fmla="*/ 115 w 236"/>
                <a:gd name="T113" fmla="*/ 0 h 3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6" h="301">
                  <a:moveTo>
                    <a:pt x="115" y="0"/>
                  </a:moveTo>
                  <a:lnTo>
                    <a:pt x="113" y="0"/>
                  </a:lnTo>
                  <a:lnTo>
                    <a:pt x="107" y="2"/>
                  </a:lnTo>
                  <a:lnTo>
                    <a:pt x="99" y="2"/>
                  </a:lnTo>
                  <a:lnTo>
                    <a:pt x="88" y="4"/>
                  </a:lnTo>
                  <a:lnTo>
                    <a:pt x="78" y="6"/>
                  </a:lnTo>
                  <a:lnTo>
                    <a:pt x="68" y="8"/>
                  </a:lnTo>
                  <a:lnTo>
                    <a:pt x="60" y="12"/>
                  </a:lnTo>
                  <a:lnTo>
                    <a:pt x="54" y="14"/>
                  </a:lnTo>
                  <a:lnTo>
                    <a:pt x="48" y="26"/>
                  </a:lnTo>
                  <a:lnTo>
                    <a:pt x="48" y="33"/>
                  </a:lnTo>
                  <a:lnTo>
                    <a:pt x="52" y="41"/>
                  </a:lnTo>
                  <a:lnTo>
                    <a:pt x="54" y="43"/>
                  </a:lnTo>
                  <a:lnTo>
                    <a:pt x="52" y="45"/>
                  </a:lnTo>
                  <a:lnTo>
                    <a:pt x="47" y="47"/>
                  </a:lnTo>
                  <a:lnTo>
                    <a:pt x="41" y="53"/>
                  </a:lnTo>
                  <a:lnTo>
                    <a:pt x="35" y="57"/>
                  </a:lnTo>
                  <a:lnTo>
                    <a:pt x="31" y="63"/>
                  </a:lnTo>
                  <a:lnTo>
                    <a:pt x="27" y="71"/>
                  </a:lnTo>
                  <a:lnTo>
                    <a:pt x="27" y="78"/>
                  </a:lnTo>
                  <a:lnTo>
                    <a:pt x="31" y="80"/>
                  </a:lnTo>
                  <a:lnTo>
                    <a:pt x="29" y="82"/>
                  </a:lnTo>
                  <a:lnTo>
                    <a:pt x="19" y="88"/>
                  </a:lnTo>
                  <a:lnTo>
                    <a:pt x="7" y="96"/>
                  </a:lnTo>
                  <a:lnTo>
                    <a:pt x="0" y="108"/>
                  </a:lnTo>
                  <a:lnTo>
                    <a:pt x="0" y="115"/>
                  </a:lnTo>
                  <a:lnTo>
                    <a:pt x="4" y="123"/>
                  </a:lnTo>
                  <a:lnTo>
                    <a:pt x="17" y="131"/>
                  </a:lnTo>
                  <a:lnTo>
                    <a:pt x="43" y="129"/>
                  </a:lnTo>
                  <a:lnTo>
                    <a:pt x="48" y="131"/>
                  </a:lnTo>
                  <a:lnTo>
                    <a:pt x="54" y="139"/>
                  </a:lnTo>
                  <a:lnTo>
                    <a:pt x="62" y="151"/>
                  </a:lnTo>
                  <a:lnTo>
                    <a:pt x="70" y="164"/>
                  </a:lnTo>
                  <a:lnTo>
                    <a:pt x="80" y="178"/>
                  </a:lnTo>
                  <a:lnTo>
                    <a:pt x="89" y="190"/>
                  </a:lnTo>
                  <a:lnTo>
                    <a:pt x="99" y="199"/>
                  </a:lnTo>
                  <a:lnTo>
                    <a:pt x="111" y="205"/>
                  </a:lnTo>
                  <a:lnTo>
                    <a:pt x="131" y="207"/>
                  </a:lnTo>
                  <a:lnTo>
                    <a:pt x="146" y="209"/>
                  </a:lnTo>
                  <a:lnTo>
                    <a:pt x="156" y="217"/>
                  </a:lnTo>
                  <a:lnTo>
                    <a:pt x="162" y="231"/>
                  </a:lnTo>
                  <a:lnTo>
                    <a:pt x="166" y="252"/>
                  </a:lnTo>
                  <a:lnTo>
                    <a:pt x="173" y="274"/>
                  </a:lnTo>
                  <a:lnTo>
                    <a:pt x="187" y="291"/>
                  </a:lnTo>
                  <a:lnTo>
                    <a:pt x="207" y="301"/>
                  </a:lnTo>
                  <a:lnTo>
                    <a:pt x="224" y="289"/>
                  </a:lnTo>
                  <a:lnTo>
                    <a:pt x="234" y="256"/>
                  </a:lnTo>
                  <a:lnTo>
                    <a:pt x="236" y="221"/>
                  </a:lnTo>
                  <a:lnTo>
                    <a:pt x="234" y="201"/>
                  </a:lnTo>
                  <a:lnTo>
                    <a:pt x="228" y="188"/>
                  </a:lnTo>
                  <a:lnTo>
                    <a:pt x="213" y="164"/>
                  </a:lnTo>
                  <a:lnTo>
                    <a:pt x="193" y="131"/>
                  </a:lnTo>
                  <a:lnTo>
                    <a:pt x="172" y="94"/>
                  </a:lnTo>
                  <a:lnTo>
                    <a:pt x="152" y="59"/>
                  </a:lnTo>
                  <a:lnTo>
                    <a:pt x="132" y="30"/>
                  </a:lnTo>
                  <a:lnTo>
                    <a:pt x="119" y="8"/>
                  </a:lnTo>
                  <a:lnTo>
                    <a:pt x="11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130">
              <a:extLst>
                <a:ext uri="{FF2B5EF4-FFF2-40B4-BE49-F238E27FC236}">
                  <a16:creationId xmlns:a16="http://schemas.microsoft.com/office/drawing/2014/main" id="{91D08293-CB31-4BEE-BDBA-554B37A3AB2A}"/>
                </a:ext>
              </a:extLst>
            </p:cNvPr>
            <p:cNvSpPr>
              <a:spLocks/>
            </p:cNvSpPr>
            <p:nvPr/>
          </p:nvSpPr>
          <p:spPr bwMode="auto">
            <a:xfrm>
              <a:off x="2029" y="3355"/>
              <a:ext cx="52" cy="51"/>
            </a:xfrm>
            <a:custGeom>
              <a:avLst/>
              <a:gdLst>
                <a:gd name="T0" fmla="*/ 43 w 52"/>
                <a:gd name="T1" fmla="*/ 14 h 51"/>
                <a:gd name="T2" fmla="*/ 39 w 52"/>
                <a:gd name="T3" fmla="*/ 14 h 51"/>
                <a:gd name="T4" fmla="*/ 27 w 52"/>
                <a:gd name="T5" fmla="*/ 10 h 51"/>
                <a:gd name="T6" fmla="*/ 15 w 52"/>
                <a:gd name="T7" fmla="*/ 8 h 51"/>
                <a:gd name="T8" fmla="*/ 3 w 52"/>
                <a:gd name="T9" fmla="*/ 2 h 51"/>
                <a:gd name="T10" fmla="*/ 0 w 52"/>
                <a:gd name="T11" fmla="*/ 0 h 51"/>
                <a:gd name="T12" fmla="*/ 3 w 52"/>
                <a:gd name="T13" fmla="*/ 2 h 51"/>
                <a:gd name="T14" fmla="*/ 7 w 52"/>
                <a:gd name="T15" fmla="*/ 10 h 51"/>
                <a:gd name="T16" fmla="*/ 9 w 52"/>
                <a:gd name="T17" fmla="*/ 20 h 51"/>
                <a:gd name="T18" fmla="*/ 13 w 52"/>
                <a:gd name="T19" fmla="*/ 25 h 51"/>
                <a:gd name="T20" fmla="*/ 25 w 52"/>
                <a:gd name="T21" fmla="*/ 25 h 51"/>
                <a:gd name="T22" fmla="*/ 41 w 52"/>
                <a:gd name="T23" fmla="*/ 31 h 51"/>
                <a:gd name="T24" fmla="*/ 52 w 52"/>
                <a:gd name="T25" fmla="*/ 51 h 51"/>
                <a:gd name="T26" fmla="*/ 52 w 52"/>
                <a:gd name="T27" fmla="*/ 49 h 51"/>
                <a:gd name="T28" fmla="*/ 48 w 52"/>
                <a:gd name="T29" fmla="*/ 35 h 51"/>
                <a:gd name="T30" fmla="*/ 44 w 52"/>
                <a:gd name="T31" fmla="*/ 22 h 51"/>
                <a:gd name="T32" fmla="*/ 43 w 52"/>
                <a:gd name="T33" fmla="*/ 14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1">
                  <a:moveTo>
                    <a:pt x="43" y="14"/>
                  </a:moveTo>
                  <a:lnTo>
                    <a:pt x="39" y="14"/>
                  </a:lnTo>
                  <a:lnTo>
                    <a:pt x="27" y="10"/>
                  </a:lnTo>
                  <a:lnTo>
                    <a:pt x="15" y="8"/>
                  </a:lnTo>
                  <a:lnTo>
                    <a:pt x="3" y="2"/>
                  </a:lnTo>
                  <a:lnTo>
                    <a:pt x="0" y="0"/>
                  </a:lnTo>
                  <a:lnTo>
                    <a:pt x="3" y="2"/>
                  </a:lnTo>
                  <a:lnTo>
                    <a:pt x="7" y="10"/>
                  </a:lnTo>
                  <a:lnTo>
                    <a:pt x="9" y="20"/>
                  </a:lnTo>
                  <a:lnTo>
                    <a:pt x="13" y="25"/>
                  </a:lnTo>
                  <a:lnTo>
                    <a:pt x="25" y="25"/>
                  </a:lnTo>
                  <a:lnTo>
                    <a:pt x="41" y="31"/>
                  </a:lnTo>
                  <a:lnTo>
                    <a:pt x="52" y="51"/>
                  </a:lnTo>
                  <a:lnTo>
                    <a:pt x="52" y="49"/>
                  </a:lnTo>
                  <a:lnTo>
                    <a:pt x="48" y="35"/>
                  </a:lnTo>
                  <a:lnTo>
                    <a:pt x="44" y="22"/>
                  </a:lnTo>
                  <a:lnTo>
                    <a:pt x="43" y="14"/>
                  </a:lnTo>
                  <a:close/>
                </a:path>
              </a:pathLst>
            </a:custGeom>
            <a:solidFill>
              <a:srgbClr val="5E3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131">
              <a:extLst>
                <a:ext uri="{FF2B5EF4-FFF2-40B4-BE49-F238E27FC236}">
                  <a16:creationId xmlns:a16="http://schemas.microsoft.com/office/drawing/2014/main" id="{D1D4552C-787D-4A6F-B971-5ACB7385DB26}"/>
                </a:ext>
              </a:extLst>
            </p:cNvPr>
            <p:cNvSpPr>
              <a:spLocks/>
            </p:cNvSpPr>
            <p:nvPr/>
          </p:nvSpPr>
          <p:spPr bwMode="auto">
            <a:xfrm>
              <a:off x="3068" y="2581"/>
              <a:ext cx="78" cy="112"/>
            </a:xfrm>
            <a:custGeom>
              <a:avLst/>
              <a:gdLst>
                <a:gd name="T0" fmla="*/ 4 w 78"/>
                <a:gd name="T1" fmla="*/ 0 h 112"/>
                <a:gd name="T2" fmla="*/ 2 w 78"/>
                <a:gd name="T3" fmla="*/ 6 h 112"/>
                <a:gd name="T4" fmla="*/ 0 w 78"/>
                <a:gd name="T5" fmla="*/ 24 h 112"/>
                <a:gd name="T6" fmla="*/ 4 w 78"/>
                <a:gd name="T7" fmla="*/ 47 h 112"/>
                <a:gd name="T8" fmla="*/ 17 w 78"/>
                <a:gd name="T9" fmla="*/ 71 h 112"/>
                <a:gd name="T10" fmla="*/ 27 w 78"/>
                <a:gd name="T11" fmla="*/ 83 h 112"/>
                <a:gd name="T12" fmla="*/ 39 w 78"/>
                <a:gd name="T13" fmla="*/ 90 h 112"/>
                <a:gd name="T14" fmla="*/ 49 w 78"/>
                <a:gd name="T15" fmla="*/ 98 h 112"/>
                <a:gd name="T16" fmla="*/ 58 w 78"/>
                <a:gd name="T17" fmla="*/ 104 h 112"/>
                <a:gd name="T18" fmla="*/ 66 w 78"/>
                <a:gd name="T19" fmla="*/ 108 h 112"/>
                <a:gd name="T20" fmla="*/ 72 w 78"/>
                <a:gd name="T21" fmla="*/ 110 h 112"/>
                <a:gd name="T22" fmla="*/ 76 w 78"/>
                <a:gd name="T23" fmla="*/ 112 h 112"/>
                <a:gd name="T24" fmla="*/ 78 w 78"/>
                <a:gd name="T25" fmla="*/ 112 h 112"/>
                <a:gd name="T26" fmla="*/ 74 w 78"/>
                <a:gd name="T27" fmla="*/ 108 h 112"/>
                <a:gd name="T28" fmla="*/ 66 w 78"/>
                <a:gd name="T29" fmla="*/ 100 h 112"/>
                <a:gd name="T30" fmla="*/ 55 w 78"/>
                <a:gd name="T31" fmla="*/ 88 h 112"/>
                <a:gd name="T32" fmla="*/ 43 w 78"/>
                <a:gd name="T33" fmla="*/ 73 h 112"/>
                <a:gd name="T34" fmla="*/ 35 w 78"/>
                <a:gd name="T35" fmla="*/ 57 h 112"/>
                <a:gd name="T36" fmla="*/ 33 w 78"/>
                <a:gd name="T37" fmla="*/ 41 h 112"/>
                <a:gd name="T38" fmla="*/ 41 w 78"/>
                <a:gd name="T39" fmla="*/ 28 h 112"/>
                <a:gd name="T40" fmla="*/ 58 w 78"/>
                <a:gd name="T41" fmla="*/ 16 h 112"/>
                <a:gd name="T42" fmla="*/ 60 w 78"/>
                <a:gd name="T43" fmla="*/ 14 h 112"/>
                <a:gd name="T44" fmla="*/ 56 w 78"/>
                <a:gd name="T45" fmla="*/ 10 h 112"/>
                <a:gd name="T46" fmla="*/ 49 w 78"/>
                <a:gd name="T47" fmla="*/ 8 h 112"/>
                <a:gd name="T48" fmla="*/ 37 w 78"/>
                <a:gd name="T49" fmla="*/ 6 h 112"/>
                <a:gd name="T50" fmla="*/ 25 w 78"/>
                <a:gd name="T51" fmla="*/ 4 h 112"/>
                <a:gd name="T52" fmla="*/ 15 w 78"/>
                <a:gd name="T53" fmla="*/ 2 h 112"/>
                <a:gd name="T54" fmla="*/ 8 w 78"/>
                <a:gd name="T55" fmla="*/ 0 h 112"/>
                <a:gd name="T56" fmla="*/ 4 w 7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12">
                  <a:moveTo>
                    <a:pt x="4" y="0"/>
                  </a:moveTo>
                  <a:lnTo>
                    <a:pt x="2" y="6"/>
                  </a:lnTo>
                  <a:lnTo>
                    <a:pt x="0" y="24"/>
                  </a:lnTo>
                  <a:lnTo>
                    <a:pt x="4" y="47"/>
                  </a:lnTo>
                  <a:lnTo>
                    <a:pt x="17" y="71"/>
                  </a:lnTo>
                  <a:lnTo>
                    <a:pt x="27" y="83"/>
                  </a:lnTo>
                  <a:lnTo>
                    <a:pt x="39" y="90"/>
                  </a:lnTo>
                  <a:lnTo>
                    <a:pt x="49" y="98"/>
                  </a:lnTo>
                  <a:lnTo>
                    <a:pt x="58" y="104"/>
                  </a:lnTo>
                  <a:lnTo>
                    <a:pt x="66" y="108"/>
                  </a:lnTo>
                  <a:lnTo>
                    <a:pt x="72" y="110"/>
                  </a:lnTo>
                  <a:lnTo>
                    <a:pt x="76" y="112"/>
                  </a:lnTo>
                  <a:lnTo>
                    <a:pt x="78" y="112"/>
                  </a:lnTo>
                  <a:lnTo>
                    <a:pt x="74" y="108"/>
                  </a:lnTo>
                  <a:lnTo>
                    <a:pt x="66" y="100"/>
                  </a:lnTo>
                  <a:lnTo>
                    <a:pt x="55" y="88"/>
                  </a:lnTo>
                  <a:lnTo>
                    <a:pt x="43" y="73"/>
                  </a:lnTo>
                  <a:lnTo>
                    <a:pt x="35" y="57"/>
                  </a:lnTo>
                  <a:lnTo>
                    <a:pt x="33" y="41"/>
                  </a:lnTo>
                  <a:lnTo>
                    <a:pt x="41" y="28"/>
                  </a:lnTo>
                  <a:lnTo>
                    <a:pt x="58" y="16"/>
                  </a:lnTo>
                  <a:lnTo>
                    <a:pt x="60" y="14"/>
                  </a:lnTo>
                  <a:lnTo>
                    <a:pt x="56" y="10"/>
                  </a:lnTo>
                  <a:lnTo>
                    <a:pt x="49" y="8"/>
                  </a:lnTo>
                  <a:lnTo>
                    <a:pt x="37" y="6"/>
                  </a:lnTo>
                  <a:lnTo>
                    <a:pt x="25" y="4"/>
                  </a:lnTo>
                  <a:lnTo>
                    <a:pt x="15" y="2"/>
                  </a:lnTo>
                  <a:lnTo>
                    <a:pt x="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132">
              <a:extLst>
                <a:ext uri="{FF2B5EF4-FFF2-40B4-BE49-F238E27FC236}">
                  <a16:creationId xmlns:a16="http://schemas.microsoft.com/office/drawing/2014/main" id="{3C0F2826-E31B-4A5F-A55F-BFD7A69582A2}"/>
                </a:ext>
              </a:extLst>
            </p:cNvPr>
            <p:cNvSpPr>
              <a:spLocks/>
            </p:cNvSpPr>
            <p:nvPr/>
          </p:nvSpPr>
          <p:spPr bwMode="auto">
            <a:xfrm>
              <a:off x="2956" y="2564"/>
              <a:ext cx="86" cy="103"/>
            </a:xfrm>
            <a:custGeom>
              <a:avLst/>
              <a:gdLst>
                <a:gd name="T0" fmla="*/ 55 w 86"/>
                <a:gd name="T1" fmla="*/ 0 h 103"/>
                <a:gd name="T2" fmla="*/ 53 w 86"/>
                <a:gd name="T3" fmla="*/ 2 h 103"/>
                <a:gd name="T4" fmla="*/ 45 w 86"/>
                <a:gd name="T5" fmla="*/ 4 h 103"/>
                <a:gd name="T6" fmla="*/ 38 w 86"/>
                <a:gd name="T7" fmla="*/ 10 h 103"/>
                <a:gd name="T8" fmla="*/ 26 w 86"/>
                <a:gd name="T9" fmla="*/ 16 h 103"/>
                <a:gd name="T10" fmla="*/ 16 w 86"/>
                <a:gd name="T11" fmla="*/ 25 h 103"/>
                <a:gd name="T12" fmla="*/ 8 w 86"/>
                <a:gd name="T13" fmla="*/ 35 h 103"/>
                <a:gd name="T14" fmla="*/ 2 w 86"/>
                <a:gd name="T15" fmla="*/ 47 h 103"/>
                <a:gd name="T16" fmla="*/ 0 w 86"/>
                <a:gd name="T17" fmla="*/ 58 h 103"/>
                <a:gd name="T18" fmla="*/ 6 w 86"/>
                <a:gd name="T19" fmla="*/ 82 h 103"/>
                <a:gd name="T20" fmla="*/ 14 w 86"/>
                <a:gd name="T21" fmla="*/ 96 h 103"/>
                <a:gd name="T22" fmla="*/ 20 w 86"/>
                <a:gd name="T23" fmla="*/ 101 h 103"/>
                <a:gd name="T24" fmla="*/ 24 w 86"/>
                <a:gd name="T25" fmla="*/ 103 h 103"/>
                <a:gd name="T26" fmla="*/ 22 w 86"/>
                <a:gd name="T27" fmla="*/ 100 h 103"/>
                <a:gd name="T28" fmla="*/ 18 w 86"/>
                <a:gd name="T29" fmla="*/ 92 h 103"/>
                <a:gd name="T30" fmla="*/ 14 w 86"/>
                <a:gd name="T31" fmla="*/ 78 h 103"/>
                <a:gd name="T32" fmla="*/ 12 w 86"/>
                <a:gd name="T33" fmla="*/ 62 h 103"/>
                <a:gd name="T34" fmla="*/ 16 w 86"/>
                <a:gd name="T35" fmla="*/ 49 h 103"/>
                <a:gd name="T36" fmla="*/ 26 w 86"/>
                <a:gd name="T37" fmla="*/ 35 h 103"/>
                <a:gd name="T38" fmla="*/ 47 w 86"/>
                <a:gd name="T39" fmla="*/ 27 h 103"/>
                <a:gd name="T40" fmla="*/ 81 w 86"/>
                <a:gd name="T41" fmla="*/ 23 h 103"/>
                <a:gd name="T42" fmla="*/ 86 w 86"/>
                <a:gd name="T43" fmla="*/ 19 h 103"/>
                <a:gd name="T44" fmla="*/ 77 w 86"/>
                <a:gd name="T45" fmla="*/ 12 h 103"/>
                <a:gd name="T46" fmla="*/ 63 w 86"/>
                <a:gd name="T47" fmla="*/ 4 h 103"/>
                <a:gd name="T48" fmla="*/ 55 w 86"/>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103">
                  <a:moveTo>
                    <a:pt x="55" y="0"/>
                  </a:moveTo>
                  <a:lnTo>
                    <a:pt x="53" y="2"/>
                  </a:lnTo>
                  <a:lnTo>
                    <a:pt x="45" y="4"/>
                  </a:lnTo>
                  <a:lnTo>
                    <a:pt x="38" y="10"/>
                  </a:lnTo>
                  <a:lnTo>
                    <a:pt x="26" y="16"/>
                  </a:lnTo>
                  <a:lnTo>
                    <a:pt x="16" y="25"/>
                  </a:lnTo>
                  <a:lnTo>
                    <a:pt x="8" y="35"/>
                  </a:lnTo>
                  <a:lnTo>
                    <a:pt x="2" y="47"/>
                  </a:lnTo>
                  <a:lnTo>
                    <a:pt x="0" y="58"/>
                  </a:lnTo>
                  <a:lnTo>
                    <a:pt x="6" y="82"/>
                  </a:lnTo>
                  <a:lnTo>
                    <a:pt x="14" y="96"/>
                  </a:lnTo>
                  <a:lnTo>
                    <a:pt x="20" y="101"/>
                  </a:lnTo>
                  <a:lnTo>
                    <a:pt x="24" y="103"/>
                  </a:lnTo>
                  <a:lnTo>
                    <a:pt x="22" y="100"/>
                  </a:lnTo>
                  <a:lnTo>
                    <a:pt x="18" y="92"/>
                  </a:lnTo>
                  <a:lnTo>
                    <a:pt x="14" y="78"/>
                  </a:lnTo>
                  <a:lnTo>
                    <a:pt x="12" y="62"/>
                  </a:lnTo>
                  <a:lnTo>
                    <a:pt x="16" y="49"/>
                  </a:lnTo>
                  <a:lnTo>
                    <a:pt x="26" y="35"/>
                  </a:lnTo>
                  <a:lnTo>
                    <a:pt x="47" y="27"/>
                  </a:lnTo>
                  <a:lnTo>
                    <a:pt x="81" y="23"/>
                  </a:lnTo>
                  <a:lnTo>
                    <a:pt x="86" y="19"/>
                  </a:lnTo>
                  <a:lnTo>
                    <a:pt x="77" y="12"/>
                  </a:lnTo>
                  <a:lnTo>
                    <a:pt x="63" y="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3">
            <a:extLst>
              <a:ext uri="{FF2B5EF4-FFF2-40B4-BE49-F238E27FC236}">
                <a16:creationId xmlns:a16="http://schemas.microsoft.com/office/drawing/2014/main" id="{D43C36E2-B973-4D8B-9258-F7DF5B53CC49}"/>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8436" name="Text Box 4">
            <a:extLst>
              <a:ext uri="{FF2B5EF4-FFF2-40B4-BE49-F238E27FC236}">
                <a16:creationId xmlns:a16="http://schemas.microsoft.com/office/drawing/2014/main" id="{A89FACFB-294B-4612-8C67-7296108733AE}"/>
              </a:ext>
            </a:extLst>
          </p:cNvPr>
          <p:cNvSpPr txBox="1">
            <a:spLocks noChangeArrowheads="1"/>
          </p:cNvSpPr>
          <p:nvPr/>
        </p:nvSpPr>
        <p:spPr bwMode="auto">
          <a:xfrm>
            <a:off x="304800" y="3048000"/>
            <a:ext cx="5054600" cy="43273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lvl="1">
              <a:spcBef>
                <a:spcPct val="20000"/>
              </a:spcBef>
              <a:buFont typeface="Wingdings" panose="05000000000000000000" pitchFamily="2" charset="2"/>
              <a:buChar char="Ø"/>
            </a:pPr>
            <a:r>
              <a:rPr lang="es-ES_tradnl" altLang="en-US" sz="1600" b="1" dirty="0"/>
              <a:t>Tener un </a:t>
            </a:r>
            <a:r>
              <a:rPr lang="es-ES" altLang="en-US" sz="1600" b="1" dirty="0"/>
              <a:t>sistema que permita a trabajadores la oportunidad de reportar peligros y sugerencias sobre la seguridad y salud.</a:t>
            </a:r>
            <a:endParaRPr lang="es-ES_tradnl" altLang="en-US" sz="1600" b="1" dirty="0"/>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Establecer procedimientos para repasar reportes de investigaciones y hacer recomendaciones a la gerencia.</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Evaluar todos las investigaciones de accidentes e incidentes y hacer recomendaciones para maneras de prevenir que ocurran eventos similares.</a:t>
            </a:r>
          </a:p>
          <a:p>
            <a:pPr lvl="1">
              <a:spcBef>
                <a:spcPct val="20000"/>
              </a:spcBef>
              <a:buFont typeface="Wingdings" panose="05000000000000000000" pitchFamily="2" charset="2"/>
              <a:buChar char="Ø"/>
            </a:pPr>
            <a:endParaRPr lang="es-ES_tradnl" altLang="en-US" sz="1600" b="1" dirty="0"/>
          </a:p>
          <a:p>
            <a:pPr lvl="1">
              <a:spcBef>
                <a:spcPct val="20000"/>
              </a:spcBef>
              <a:buFont typeface="Wingdings" panose="05000000000000000000" pitchFamily="2" charset="2"/>
              <a:buChar char="Ø"/>
            </a:pPr>
            <a:r>
              <a:rPr lang="es-ES_tradnl" altLang="en-US" sz="1600" b="1" dirty="0"/>
              <a:t>Evaluar el sistema de gestión del sistema de rendir cuentas por la seguridad y salud y  recomendar mejoras.</a:t>
            </a:r>
          </a:p>
        </p:txBody>
      </p:sp>
      <p:graphicFrame>
        <p:nvGraphicFramePr>
          <p:cNvPr id="18438" name="Object 12">
            <a:extLst>
              <a:ext uri="{FF2B5EF4-FFF2-40B4-BE49-F238E27FC236}">
                <a16:creationId xmlns:a16="http://schemas.microsoft.com/office/drawing/2014/main" id="{D0CB1CED-91CA-4CE3-851C-28A549388BF7}"/>
              </a:ext>
            </a:extLst>
          </p:cNvPr>
          <p:cNvGraphicFramePr>
            <a:graphicFrameLocks noChangeAspect="1"/>
          </p:cNvGraphicFramePr>
          <p:nvPr/>
        </p:nvGraphicFramePr>
        <p:xfrm>
          <a:off x="4648200" y="7620000"/>
          <a:ext cx="1762125" cy="804863"/>
        </p:xfrm>
        <a:graphic>
          <a:graphicData uri="http://schemas.openxmlformats.org/presentationml/2006/ole">
            <mc:AlternateContent xmlns:mc="http://schemas.openxmlformats.org/markup-compatibility/2006">
              <mc:Choice xmlns:v="urn:schemas-microsoft-com:vml" Requires="v">
                <p:oleObj spid="_x0000_s18594" name="Clip" r:id="rId3" imgW="1910080" imgH="873125" progId="MS_ClipArt_Gallery.2">
                  <p:embed/>
                </p:oleObj>
              </mc:Choice>
              <mc:Fallback>
                <p:oleObj name="Clip" r:id="rId3" imgW="1910080" imgH="873125"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620000"/>
                        <a:ext cx="1762125"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39" name="Group 22">
            <a:extLst>
              <a:ext uri="{FF2B5EF4-FFF2-40B4-BE49-F238E27FC236}">
                <a16:creationId xmlns:a16="http://schemas.microsoft.com/office/drawing/2014/main" id="{4B163929-A7F1-4885-8097-D8FF2AEEE779}"/>
              </a:ext>
            </a:extLst>
          </p:cNvPr>
          <p:cNvGrpSpPr>
            <a:grpSpLocks/>
          </p:cNvGrpSpPr>
          <p:nvPr/>
        </p:nvGrpSpPr>
        <p:grpSpPr bwMode="auto">
          <a:xfrm>
            <a:off x="4953000" y="4800600"/>
            <a:ext cx="1582738" cy="1390650"/>
            <a:chOff x="1363" y="3020"/>
            <a:chExt cx="1518" cy="1463"/>
          </a:xfrm>
        </p:grpSpPr>
        <p:sp>
          <p:nvSpPr>
            <p:cNvPr id="18506" name="Freeform 23">
              <a:extLst>
                <a:ext uri="{FF2B5EF4-FFF2-40B4-BE49-F238E27FC236}">
                  <a16:creationId xmlns:a16="http://schemas.microsoft.com/office/drawing/2014/main" id="{CCEE81F8-3CEC-412F-9576-F4703F1F4AD6}"/>
                </a:ext>
              </a:extLst>
            </p:cNvPr>
            <p:cNvSpPr>
              <a:spLocks/>
            </p:cNvSpPr>
            <p:nvPr/>
          </p:nvSpPr>
          <p:spPr bwMode="auto">
            <a:xfrm>
              <a:off x="1493" y="3132"/>
              <a:ext cx="669" cy="693"/>
            </a:xfrm>
            <a:custGeom>
              <a:avLst/>
              <a:gdLst>
                <a:gd name="T0" fmla="*/ 1 w 1338"/>
                <a:gd name="T1" fmla="*/ 1 h 1386"/>
                <a:gd name="T2" fmla="*/ 0 w 1338"/>
                <a:gd name="T3" fmla="*/ 0 h 1386"/>
                <a:gd name="T4" fmla="*/ 1 w 1338"/>
                <a:gd name="T5" fmla="*/ 1 h 1386"/>
                <a:gd name="T6" fmla="*/ 1 w 1338"/>
                <a:gd name="T7" fmla="*/ 1 h 1386"/>
                <a:gd name="T8" fmla="*/ 1 w 1338"/>
                <a:gd name="T9" fmla="*/ 1 h 1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1386">
                  <a:moveTo>
                    <a:pt x="1303" y="585"/>
                  </a:moveTo>
                  <a:lnTo>
                    <a:pt x="0" y="0"/>
                  </a:lnTo>
                  <a:lnTo>
                    <a:pt x="341" y="1386"/>
                  </a:lnTo>
                  <a:lnTo>
                    <a:pt x="1338" y="854"/>
                  </a:lnTo>
                  <a:lnTo>
                    <a:pt x="1303" y="585"/>
                  </a:lnTo>
                  <a:close/>
                </a:path>
              </a:pathLst>
            </a:custGeom>
            <a:solidFill>
              <a:srgbClr val="B2D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24">
              <a:extLst>
                <a:ext uri="{FF2B5EF4-FFF2-40B4-BE49-F238E27FC236}">
                  <a16:creationId xmlns:a16="http://schemas.microsoft.com/office/drawing/2014/main" id="{0B653B11-7C0E-47DC-905F-DD61CBF9C798}"/>
                </a:ext>
              </a:extLst>
            </p:cNvPr>
            <p:cNvSpPr>
              <a:spLocks/>
            </p:cNvSpPr>
            <p:nvPr/>
          </p:nvSpPr>
          <p:spPr bwMode="auto">
            <a:xfrm>
              <a:off x="1494" y="3136"/>
              <a:ext cx="666" cy="685"/>
            </a:xfrm>
            <a:custGeom>
              <a:avLst/>
              <a:gdLst>
                <a:gd name="T0" fmla="*/ 1 w 1332"/>
                <a:gd name="T1" fmla="*/ 1 h 1370"/>
                <a:gd name="T2" fmla="*/ 0 w 1332"/>
                <a:gd name="T3" fmla="*/ 0 h 1370"/>
                <a:gd name="T4" fmla="*/ 1 w 1332"/>
                <a:gd name="T5" fmla="*/ 1 h 1370"/>
                <a:gd name="T6" fmla="*/ 1 w 1332"/>
                <a:gd name="T7" fmla="*/ 1 h 1370"/>
                <a:gd name="T8" fmla="*/ 1 w 1332"/>
                <a:gd name="T9" fmla="*/ 1 h 1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2" h="1370">
                  <a:moveTo>
                    <a:pt x="1299" y="581"/>
                  </a:moveTo>
                  <a:lnTo>
                    <a:pt x="0" y="0"/>
                  </a:lnTo>
                  <a:lnTo>
                    <a:pt x="339" y="1370"/>
                  </a:lnTo>
                  <a:lnTo>
                    <a:pt x="1332" y="842"/>
                  </a:lnTo>
                  <a:lnTo>
                    <a:pt x="1299" y="581"/>
                  </a:lnTo>
                  <a:close/>
                </a:path>
              </a:pathLst>
            </a:custGeom>
            <a:solidFill>
              <a:srgbClr val="B5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25">
              <a:extLst>
                <a:ext uri="{FF2B5EF4-FFF2-40B4-BE49-F238E27FC236}">
                  <a16:creationId xmlns:a16="http://schemas.microsoft.com/office/drawing/2014/main" id="{09C84C06-59D4-47E9-9E64-CB3F4D9CB9D9}"/>
                </a:ext>
              </a:extLst>
            </p:cNvPr>
            <p:cNvSpPr>
              <a:spLocks/>
            </p:cNvSpPr>
            <p:nvPr/>
          </p:nvSpPr>
          <p:spPr bwMode="auto">
            <a:xfrm>
              <a:off x="1495" y="3140"/>
              <a:ext cx="663" cy="677"/>
            </a:xfrm>
            <a:custGeom>
              <a:avLst/>
              <a:gdLst>
                <a:gd name="T0" fmla="*/ 1 w 1326"/>
                <a:gd name="T1" fmla="*/ 1 h 1354"/>
                <a:gd name="T2" fmla="*/ 0 w 1326"/>
                <a:gd name="T3" fmla="*/ 0 h 1354"/>
                <a:gd name="T4" fmla="*/ 1 w 1326"/>
                <a:gd name="T5" fmla="*/ 1 h 1354"/>
                <a:gd name="T6" fmla="*/ 1 w 1326"/>
                <a:gd name="T7" fmla="*/ 1 h 1354"/>
                <a:gd name="T8" fmla="*/ 1 w 1326"/>
                <a:gd name="T9" fmla="*/ 1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6" h="1354">
                  <a:moveTo>
                    <a:pt x="1295" y="577"/>
                  </a:moveTo>
                  <a:lnTo>
                    <a:pt x="0" y="0"/>
                  </a:lnTo>
                  <a:lnTo>
                    <a:pt x="335" y="1354"/>
                  </a:lnTo>
                  <a:lnTo>
                    <a:pt x="1326" y="832"/>
                  </a:lnTo>
                  <a:lnTo>
                    <a:pt x="1295" y="577"/>
                  </a:lnTo>
                  <a:close/>
                </a:path>
              </a:pathLst>
            </a:custGeom>
            <a:solidFill>
              <a:srgbClr val="B7D3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Freeform 26">
              <a:extLst>
                <a:ext uri="{FF2B5EF4-FFF2-40B4-BE49-F238E27FC236}">
                  <a16:creationId xmlns:a16="http://schemas.microsoft.com/office/drawing/2014/main" id="{71FF1F9D-5343-405D-8C99-31AAD2039186}"/>
                </a:ext>
              </a:extLst>
            </p:cNvPr>
            <p:cNvSpPr>
              <a:spLocks/>
            </p:cNvSpPr>
            <p:nvPr/>
          </p:nvSpPr>
          <p:spPr bwMode="auto">
            <a:xfrm>
              <a:off x="1496" y="3144"/>
              <a:ext cx="660" cy="668"/>
            </a:xfrm>
            <a:custGeom>
              <a:avLst/>
              <a:gdLst>
                <a:gd name="T0" fmla="*/ 0 w 1321"/>
                <a:gd name="T1" fmla="*/ 0 h 1337"/>
                <a:gd name="T2" fmla="*/ 0 w 1321"/>
                <a:gd name="T3" fmla="*/ 0 h 1337"/>
                <a:gd name="T4" fmla="*/ 0 w 1321"/>
                <a:gd name="T5" fmla="*/ 0 h 1337"/>
                <a:gd name="T6" fmla="*/ 0 w 1321"/>
                <a:gd name="T7" fmla="*/ 0 h 1337"/>
                <a:gd name="T8" fmla="*/ 0 w 1321"/>
                <a:gd name="T9" fmla="*/ 0 h 1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 h="1337">
                  <a:moveTo>
                    <a:pt x="1291" y="574"/>
                  </a:moveTo>
                  <a:lnTo>
                    <a:pt x="0" y="0"/>
                  </a:lnTo>
                  <a:lnTo>
                    <a:pt x="333" y="1337"/>
                  </a:lnTo>
                  <a:lnTo>
                    <a:pt x="1321" y="823"/>
                  </a:lnTo>
                  <a:lnTo>
                    <a:pt x="1291" y="574"/>
                  </a:lnTo>
                  <a:close/>
                </a:path>
              </a:pathLst>
            </a:custGeom>
            <a:solidFill>
              <a:srgbClr val="BCD8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0" name="Freeform 27">
              <a:extLst>
                <a:ext uri="{FF2B5EF4-FFF2-40B4-BE49-F238E27FC236}">
                  <a16:creationId xmlns:a16="http://schemas.microsoft.com/office/drawing/2014/main" id="{1D7E549B-9835-463B-A6D3-D0C26072CE7A}"/>
                </a:ext>
              </a:extLst>
            </p:cNvPr>
            <p:cNvSpPr>
              <a:spLocks/>
            </p:cNvSpPr>
            <p:nvPr/>
          </p:nvSpPr>
          <p:spPr bwMode="auto">
            <a:xfrm>
              <a:off x="1498" y="3148"/>
              <a:ext cx="656" cy="660"/>
            </a:xfrm>
            <a:custGeom>
              <a:avLst/>
              <a:gdLst>
                <a:gd name="T0" fmla="*/ 0 w 1313"/>
                <a:gd name="T1" fmla="*/ 0 h 1321"/>
                <a:gd name="T2" fmla="*/ 0 w 1313"/>
                <a:gd name="T3" fmla="*/ 0 h 1321"/>
                <a:gd name="T4" fmla="*/ 0 w 1313"/>
                <a:gd name="T5" fmla="*/ 0 h 1321"/>
                <a:gd name="T6" fmla="*/ 0 w 1313"/>
                <a:gd name="T7" fmla="*/ 0 h 1321"/>
                <a:gd name="T8" fmla="*/ 0 w 1313"/>
                <a:gd name="T9" fmla="*/ 0 h 1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3" h="1321">
                  <a:moveTo>
                    <a:pt x="1285" y="569"/>
                  </a:moveTo>
                  <a:lnTo>
                    <a:pt x="0" y="0"/>
                  </a:lnTo>
                  <a:lnTo>
                    <a:pt x="329" y="1321"/>
                  </a:lnTo>
                  <a:lnTo>
                    <a:pt x="1313" y="811"/>
                  </a:lnTo>
                  <a:lnTo>
                    <a:pt x="1285" y="569"/>
                  </a:lnTo>
                  <a:close/>
                </a:path>
              </a:pathLst>
            </a:custGeom>
            <a:solidFill>
              <a:srgbClr val="BF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1" name="Freeform 28">
              <a:extLst>
                <a:ext uri="{FF2B5EF4-FFF2-40B4-BE49-F238E27FC236}">
                  <a16:creationId xmlns:a16="http://schemas.microsoft.com/office/drawing/2014/main" id="{76DE7F86-2630-4FFE-B34B-A366E95E4FED}"/>
                </a:ext>
              </a:extLst>
            </p:cNvPr>
            <p:cNvSpPr>
              <a:spLocks/>
            </p:cNvSpPr>
            <p:nvPr/>
          </p:nvSpPr>
          <p:spPr bwMode="auto">
            <a:xfrm>
              <a:off x="1499" y="3152"/>
              <a:ext cx="652" cy="652"/>
            </a:xfrm>
            <a:custGeom>
              <a:avLst/>
              <a:gdLst>
                <a:gd name="T0" fmla="*/ 0 w 1305"/>
                <a:gd name="T1" fmla="*/ 0 h 1305"/>
                <a:gd name="T2" fmla="*/ 0 w 1305"/>
                <a:gd name="T3" fmla="*/ 0 h 1305"/>
                <a:gd name="T4" fmla="*/ 0 w 1305"/>
                <a:gd name="T5" fmla="*/ 0 h 1305"/>
                <a:gd name="T6" fmla="*/ 0 w 1305"/>
                <a:gd name="T7" fmla="*/ 0 h 1305"/>
                <a:gd name="T8" fmla="*/ 0 w 1305"/>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5" h="1305">
                  <a:moveTo>
                    <a:pt x="1281" y="565"/>
                  </a:moveTo>
                  <a:lnTo>
                    <a:pt x="0" y="0"/>
                  </a:lnTo>
                  <a:lnTo>
                    <a:pt x="325" y="1305"/>
                  </a:lnTo>
                  <a:lnTo>
                    <a:pt x="1305" y="801"/>
                  </a:lnTo>
                  <a:lnTo>
                    <a:pt x="1281" y="565"/>
                  </a:lnTo>
                  <a:close/>
                </a:path>
              </a:pathLst>
            </a:custGeom>
            <a:solidFill>
              <a:srgbClr val="C1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2" name="Freeform 29">
              <a:extLst>
                <a:ext uri="{FF2B5EF4-FFF2-40B4-BE49-F238E27FC236}">
                  <a16:creationId xmlns:a16="http://schemas.microsoft.com/office/drawing/2014/main" id="{101B07BB-8B23-4221-9ADD-29B6D4F6BDC0}"/>
                </a:ext>
              </a:extLst>
            </p:cNvPr>
            <p:cNvSpPr>
              <a:spLocks/>
            </p:cNvSpPr>
            <p:nvPr/>
          </p:nvSpPr>
          <p:spPr bwMode="auto">
            <a:xfrm>
              <a:off x="1500" y="3156"/>
              <a:ext cx="649" cy="644"/>
            </a:xfrm>
            <a:custGeom>
              <a:avLst/>
              <a:gdLst>
                <a:gd name="T0" fmla="*/ 0 w 1299"/>
                <a:gd name="T1" fmla="*/ 0 h 1289"/>
                <a:gd name="T2" fmla="*/ 0 w 1299"/>
                <a:gd name="T3" fmla="*/ 0 h 1289"/>
                <a:gd name="T4" fmla="*/ 0 w 1299"/>
                <a:gd name="T5" fmla="*/ 0 h 1289"/>
                <a:gd name="T6" fmla="*/ 0 w 1299"/>
                <a:gd name="T7" fmla="*/ 0 h 1289"/>
                <a:gd name="T8" fmla="*/ 0 w 1299"/>
                <a:gd name="T9" fmla="*/ 0 h 1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9" h="1289">
                  <a:moveTo>
                    <a:pt x="1277" y="561"/>
                  </a:moveTo>
                  <a:lnTo>
                    <a:pt x="0" y="0"/>
                  </a:lnTo>
                  <a:lnTo>
                    <a:pt x="323" y="1289"/>
                  </a:lnTo>
                  <a:lnTo>
                    <a:pt x="1299" y="789"/>
                  </a:lnTo>
                  <a:lnTo>
                    <a:pt x="1277" y="561"/>
                  </a:lnTo>
                  <a:close/>
                </a:path>
              </a:pathLst>
            </a:custGeom>
            <a:solidFill>
              <a:srgbClr val="C4DB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3" name="Freeform 30">
              <a:extLst>
                <a:ext uri="{FF2B5EF4-FFF2-40B4-BE49-F238E27FC236}">
                  <a16:creationId xmlns:a16="http://schemas.microsoft.com/office/drawing/2014/main" id="{E240E6E3-5FF2-4CD3-840B-0D001C63FF13}"/>
                </a:ext>
              </a:extLst>
            </p:cNvPr>
            <p:cNvSpPr>
              <a:spLocks/>
            </p:cNvSpPr>
            <p:nvPr/>
          </p:nvSpPr>
          <p:spPr bwMode="auto">
            <a:xfrm>
              <a:off x="1502" y="3161"/>
              <a:ext cx="645" cy="635"/>
            </a:xfrm>
            <a:custGeom>
              <a:avLst/>
              <a:gdLst>
                <a:gd name="T0" fmla="*/ 0 w 1291"/>
                <a:gd name="T1" fmla="*/ 0 h 1271"/>
                <a:gd name="T2" fmla="*/ 0 w 1291"/>
                <a:gd name="T3" fmla="*/ 0 h 1271"/>
                <a:gd name="T4" fmla="*/ 0 w 1291"/>
                <a:gd name="T5" fmla="*/ 0 h 1271"/>
                <a:gd name="T6" fmla="*/ 0 w 1291"/>
                <a:gd name="T7" fmla="*/ 0 h 1271"/>
                <a:gd name="T8" fmla="*/ 0 w 1291"/>
                <a:gd name="T9" fmla="*/ 0 h 1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271">
                  <a:moveTo>
                    <a:pt x="1271" y="557"/>
                  </a:moveTo>
                  <a:lnTo>
                    <a:pt x="0" y="0"/>
                  </a:lnTo>
                  <a:lnTo>
                    <a:pt x="317" y="1271"/>
                  </a:lnTo>
                  <a:lnTo>
                    <a:pt x="1291" y="777"/>
                  </a:lnTo>
                  <a:lnTo>
                    <a:pt x="1271" y="557"/>
                  </a:lnTo>
                  <a:close/>
                </a:path>
              </a:pathLst>
            </a:custGeom>
            <a:solidFill>
              <a:srgbClr val="C6D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4" name="Freeform 31">
              <a:extLst>
                <a:ext uri="{FF2B5EF4-FFF2-40B4-BE49-F238E27FC236}">
                  <a16:creationId xmlns:a16="http://schemas.microsoft.com/office/drawing/2014/main" id="{9D8F1118-96C1-4727-9D43-00DD4E9A51EB}"/>
                </a:ext>
              </a:extLst>
            </p:cNvPr>
            <p:cNvSpPr>
              <a:spLocks/>
            </p:cNvSpPr>
            <p:nvPr/>
          </p:nvSpPr>
          <p:spPr bwMode="auto">
            <a:xfrm>
              <a:off x="1503" y="3165"/>
              <a:ext cx="642" cy="627"/>
            </a:xfrm>
            <a:custGeom>
              <a:avLst/>
              <a:gdLst>
                <a:gd name="T0" fmla="*/ 0 w 1285"/>
                <a:gd name="T1" fmla="*/ 0 h 1255"/>
                <a:gd name="T2" fmla="*/ 0 w 1285"/>
                <a:gd name="T3" fmla="*/ 0 h 1255"/>
                <a:gd name="T4" fmla="*/ 0 w 1285"/>
                <a:gd name="T5" fmla="*/ 0 h 1255"/>
                <a:gd name="T6" fmla="*/ 0 w 1285"/>
                <a:gd name="T7" fmla="*/ 0 h 1255"/>
                <a:gd name="T8" fmla="*/ 0 w 1285"/>
                <a:gd name="T9" fmla="*/ 0 h 1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5" h="1255">
                  <a:moveTo>
                    <a:pt x="1267" y="553"/>
                  </a:moveTo>
                  <a:lnTo>
                    <a:pt x="0" y="0"/>
                  </a:lnTo>
                  <a:lnTo>
                    <a:pt x="315" y="1255"/>
                  </a:lnTo>
                  <a:lnTo>
                    <a:pt x="1285" y="766"/>
                  </a:lnTo>
                  <a:lnTo>
                    <a:pt x="1267" y="553"/>
                  </a:lnTo>
                  <a:close/>
                </a:path>
              </a:pathLst>
            </a:custGeom>
            <a:solidFill>
              <a:srgbClr val="C9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5" name="Freeform 32">
              <a:extLst>
                <a:ext uri="{FF2B5EF4-FFF2-40B4-BE49-F238E27FC236}">
                  <a16:creationId xmlns:a16="http://schemas.microsoft.com/office/drawing/2014/main" id="{32E6B9DF-7F46-4FD2-8D5B-07D723DE0027}"/>
                </a:ext>
              </a:extLst>
            </p:cNvPr>
            <p:cNvSpPr>
              <a:spLocks/>
            </p:cNvSpPr>
            <p:nvPr/>
          </p:nvSpPr>
          <p:spPr bwMode="auto">
            <a:xfrm>
              <a:off x="1504" y="3169"/>
              <a:ext cx="639" cy="618"/>
            </a:xfrm>
            <a:custGeom>
              <a:avLst/>
              <a:gdLst>
                <a:gd name="T0" fmla="*/ 0 w 1279"/>
                <a:gd name="T1" fmla="*/ 0 h 1237"/>
                <a:gd name="T2" fmla="*/ 0 w 1279"/>
                <a:gd name="T3" fmla="*/ 0 h 1237"/>
                <a:gd name="T4" fmla="*/ 0 w 1279"/>
                <a:gd name="T5" fmla="*/ 0 h 1237"/>
                <a:gd name="T6" fmla="*/ 0 w 1279"/>
                <a:gd name="T7" fmla="*/ 0 h 1237"/>
                <a:gd name="T8" fmla="*/ 0 w 1279"/>
                <a:gd name="T9" fmla="*/ 0 h 1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9" h="1237">
                  <a:moveTo>
                    <a:pt x="1263" y="549"/>
                  </a:moveTo>
                  <a:lnTo>
                    <a:pt x="0" y="0"/>
                  </a:lnTo>
                  <a:lnTo>
                    <a:pt x="313" y="1237"/>
                  </a:lnTo>
                  <a:lnTo>
                    <a:pt x="1279" y="756"/>
                  </a:lnTo>
                  <a:lnTo>
                    <a:pt x="1263" y="549"/>
                  </a:lnTo>
                  <a:close/>
                </a:path>
              </a:pathLst>
            </a:custGeom>
            <a:solidFill>
              <a:srgbClr val="CEE0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6" name="Freeform 33">
              <a:extLst>
                <a:ext uri="{FF2B5EF4-FFF2-40B4-BE49-F238E27FC236}">
                  <a16:creationId xmlns:a16="http://schemas.microsoft.com/office/drawing/2014/main" id="{1931CCDF-BFB3-43C8-94E1-48318607E8EF}"/>
                </a:ext>
              </a:extLst>
            </p:cNvPr>
            <p:cNvSpPr>
              <a:spLocks/>
            </p:cNvSpPr>
            <p:nvPr/>
          </p:nvSpPr>
          <p:spPr bwMode="auto">
            <a:xfrm>
              <a:off x="1505" y="3172"/>
              <a:ext cx="636" cy="611"/>
            </a:xfrm>
            <a:custGeom>
              <a:avLst/>
              <a:gdLst>
                <a:gd name="T0" fmla="*/ 0 w 1273"/>
                <a:gd name="T1" fmla="*/ 1 h 1221"/>
                <a:gd name="T2" fmla="*/ 0 w 1273"/>
                <a:gd name="T3" fmla="*/ 0 h 1221"/>
                <a:gd name="T4" fmla="*/ 0 w 1273"/>
                <a:gd name="T5" fmla="*/ 1 h 1221"/>
                <a:gd name="T6" fmla="*/ 0 w 1273"/>
                <a:gd name="T7" fmla="*/ 1 h 1221"/>
                <a:gd name="T8" fmla="*/ 0 w 1273"/>
                <a:gd name="T9" fmla="*/ 1 h 1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3" h="1221">
                  <a:moveTo>
                    <a:pt x="1259" y="545"/>
                  </a:moveTo>
                  <a:lnTo>
                    <a:pt x="0" y="0"/>
                  </a:lnTo>
                  <a:lnTo>
                    <a:pt x="309" y="1221"/>
                  </a:lnTo>
                  <a:lnTo>
                    <a:pt x="1273" y="746"/>
                  </a:lnTo>
                  <a:lnTo>
                    <a:pt x="1259" y="545"/>
                  </a:lnTo>
                  <a:close/>
                </a:path>
              </a:pathLst>
            </a:custGeom>
            <a:solidFill>
              <a:srgbClr val="D1E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7" name="Freeform 34">
              <a:extLst>
                <a:ext uri="{FF2B5EF4-FFF2-40B4-BE49-F238E27FC236}">
                  <a16:creationId xmlns:a16="http://schemas.microsoft.com/office/drawing/2014/main" id="{1DE3DB1F-94E6-445B-B6A9-01B4DD5CCACC}"/>
                </a:ext>
              </a:extLst>
            </p:cNvPr>
            <p:cNvSpPr>
              <a:spLocks/>
            </p:cNvSpPr>
            <p:nvPr/>
          </p:nvSpPr>
          <p:spPr bwMode="auto">
            <a:xfrm>
              <a:off x="1507" y="3176"/>
              <a:ext cx="632" cy="603"/>
            </a:xfrm>
            <a:custGeom>
              <a:avLst/>
              <a:gdLst>
                <a:gd name="T0" fmla="*/ 0 w 1265"/>
                <a:gd name="T1" fmla="*/ 1 h 1206"/>
                <a:gd name="T2" fmla="*/ 0 w 1265"/>
                <a:gd name="T3" fmla="*/ 0 h 1206"/>
                <a:gd name="T4" fmla="*/ 0 w 1265"/>
                <a:gd name="T5" fmla="*/ 1 h 1206"/>
                <a:gd name="T6" fmla="*/ 0 w 1265"/>
                <a:gd name="T7" fmla="*/ 1 h 1206"/>
                <a:gd name="T8" fmla="*/ 0 w 1265"/>
                <a:gd name="T9" fmla="*/ 1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5" h="1206">
                  <a:moveTo>
                    <a:pt x="1253" y="541"/>
                  </a:moveTo>
                  <a:lnTo>
                    <a:pt x="0" y="0"/>
                  </a:lnTo>
                  <a:lnTo>
                    <a:pt x="305" y="1206"/>
                  </a:lnTo>
                  <a:lnTo>
                    <a:pt x="1265" y="734"/>
                  </a:lnTo>
                  <a:lnTo>
                    <a:pt x="1253" y="541"/>
                  </a:lnTo>
                  <a:close/>
                </a:path>
              </a:pathLst>
            </a:custGeom>
            <a:solidFill>
              <a:srgbClr val="D1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8" name="Freeform 35">
              <a:extLst>
                <a:ext uri="{FF2B5EF4-FFF2-40B4-BE49-F238E27FC236}">
                  <a16:creationId xmlns:a16="http://schemas.microsoft.com/office/drawing/2014/main" id="{9E18D6A9-9312-4B11-A1F1-BD5F9AA95FB4}"/>
                </a:ext>
              </a:extLst>
            </p:cNvPr>
            <p:cNvSpPr>
              <a:spLocks/>
            </p:cNvSpPr>
            <p:nvPr/>
          </p:nvSpPr>
          <p:spPr bwMode="auto">
            <a:xfrm>
              <a:off x="1508" y="3180"/>
              <a:ext cx="629" cy="595"/>
            </a:xfrm>
            <a:custGeom>
              <a:avLst/>
              <a:gdLst>
                <a:gd name="T0" fmla="*/ 0 w 1259"/>
                <a:gd name="T1" fmla="*/ 1 h 1190"/>
                <a:gd name="T2" fmla="*/ 0 w 1259"/>
                <a:gd name="T3" fmla="*/ 0 h 1190"/>
                <a:gd name="T4" fmla="*/ 0 w 1259"/>
                <a:gd name="T5" fmla="*/ 1 h 1190"/>
                <a:gd name="T6" fmla="*/ 0 w 1259"/>
                <a:gd name="T7" fmla="*/ 1 h 1190"/>
                <a:gd name="T8" fmla="*/ 0 w 1259"/>
                <a:gd name="T9" fmla="*/ 1 h 1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 h="1190">
                  <a:moveTo>
                    <a:pt x="1249" y="537"/>
                  </a:moveTo>
                  <a:lnTo>
                    <a:pt x="0" y="0"/>
                  </a:lnTo>
                  <a:lnTo>
                    <a:pt x="301" y="1190"/>
                  </a:lnTo>
                  <a:lnTo>
                    <a:pt x="1259" y="724"/>
                  </a:lnTo>
                  <a:lnTo>
                    <a:pt x="1249" y="537"/>
                  </a:lnTo>
                  <a:close/>
                </a:path>
              </a:pathLst>
            </a:custGeom>
            <a:solidFill>
              <a:srgbClr val="D6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9" name="Freeform 36">
              <a:extLst>
                <a:ext uri="{FF2B5EF4-FFF2-40B4-BE49-F238E27FC236}">
                  <a16:creationId xmlns:a16="http://schemas.microsoft.com/office/drawing/2014/main" id="{F37E3F7D-EFDC-447D-AB6E-C14AE5B1B056}"/>
                </a:ext>
              </a:extLst>
            </p:cNvPr>
            <p:cNvSpPr>
              <a:spLocks/>
            </p:cNvSpPr>
            <p:nvPr/>
          </p:nvSpPr>
          <p:spPr bwMode="auto">
            <a:xfrm>
              <a:off x="1509" y="3184"/>
              <a:ext cx="626" cy="587"/>
            </a:xfrm>
            <a:custGeom>
              <a:avLst/>
              <a:gdLst>
                <a:gd name="T0" fmla="*/ 0 w 1253"/>
                <a:gd name="T1" fmla="*/ 1 h 1174"/>
                <a:gd name="T2" fmla="*/ 0 w 1253"/>
                <a:gd name="T3" fmla="*/ 0 h 1174"/>
                <a:gd name="T4" fmla="*/ 0 w 1253"/>
                <a:gd name="T5" fmla="*/ 1 h 1174"/>
                <a:gd name="T6" fmla="*/ 0 w 1253"/>
                <a:gd name="T7" fmla="*/ 1 h 1174"/>
                <a:gd name="T8" fmla="*/ 0 w 1253"/>
                <a:gd name="T9" fmla="*/ 1 h 1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3" h="1174">
                  <a:moveTo>
                    <a:pt x="1245" y="533"/>
                  </a:moveTo>
                  <a:lnTo>
                    <a:pt x="0" y="0"/>
                  </a:lnTo>
                  <a:lnTo>
                    <a:pt x="299" y="1174"/>
                  </a:lnTo>
                  <a:lnTo>
                    <a:pt x="1253" y="712"/>
                  </a:lnTo>
                  <a:lnTo>
                    <a:pt x="1245" y="533"/>
                  </a:lnTo>
                  <a:close/>
                </a:path>
              </a:pathLst>
            </a:custGeom>
            <a:solidFill>
              <a:srgbClr val="D8E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0" name="Freeform 37">
              <a:extLst>
                <a:ext uri="{FF2B5EF4-FFF2-40B4-BE49-F238E27FC236}">
                  <a16:creationId xmlns:a16="http://schemas.microsoft.com/office/drawing/2014/main" id="{DB716728-2C15-4445-A839-7244BF5F4495}"/>
                </a:ext>
              </a:extLst>
            </p:cNvPr>
            <p:cNvSpPr>
              <a:spLocks/>
            </p:cNvSpPr>
            <p:nvPr/>
          </p:nvSpPr>
          <p:spPr bwMode="auto">
            <a:xfrm>
              <a:off x="1511" y="3188"/>
              <a:ext cx="621" cy="579"/>
            </a:xfrm>
            <a:custGeom>
              <a:avLst/>
              <a:gdLst>
                <a:gd name="T0" fmla="*/ 0 w 1243"/>
                <a:gd name="T1" fmla="*/ 1 h 1158"/>
                <a:gd name="T2" fmla="*/ 0 w 1243"/>
                <a:gd name="T3" fmla="*/ 0 h 1158"/>
                <a:gd name="T4" fmla="*/ 0 w 1243"/>
                <a:gd name="T5" fmla="*/ 1 h 1158"/>
                <a:gd name="T6" fmla="*/ 0 w 1243"/>
                <a:gd name="T7" fmla="*/ 1 h 1158"/>
                <a:gd name="T8" fmla="*/ 0 w 1243"/>
                <a:gd name="T9" fmla="*/ 1 h 1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3" h="1158">
                  <a:moveTo>
                    <a:pt x="1239" y="529"/>
                  </a:moveTo>
                  <a:lnTo>
                    <a:pt x="0" y="0"/>
                  </a:lnTo>
                  <a:lnTo>
                    <a:pt x="295" y="1158"/>
                  </a:lnTo>
                  <a:lnTo>
                    <a:pt x="1243" y="702"/>
                  </a:lnTo>
                  <a:lnTo>
                    <a:pt x="1239" y="529"/>
                  </a:lnTo>
                  <a:close/>
                </a:path>
              </a:pathLst>
            </a:custGeom>
            <a:solidFill>
              <a:srgbClr val="DDE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1" name="Freeform 38">
              <a:extLst>
                <a:ext uri="{FF2B5EF4-FFF2-40B4-BE49-F238E27FC236}">
                  <a16:creationId xmlns:a16="http://schemas.microsoft.com/office/drawing/2014/main" id="{92F440BB-CE8C-4498-A62D-6D07FBF7306A}"/>
                </a:ext>
              </a:extLst>
            </p:cNvPr>
            <p:cNvSpPr>
              <a:spLocks/>
            </p:cNvSpPr>
            <p:nvPr/>
          </p:nvSpPr>
          <p:spPr bwMode="auto">
            <a:xfrm>
              <a:off x="1512" y="3192"/>
              <a:ext cx="619" cy="570"/>
            </a:xfrm>
            <a:custGeom>
              <a:avLst/>
              <a:gdLst>
                <a:gd name="T0" fmla="*/ 1 w 1237"/>
                <a:gd name="T1" fmla="*/ 1 h 1140"/>
                <a:gd name="T2" fmla="*/ 0 w 1237"/>
                <a:gd name="T3" fmla="*/ 0 h 1140"/>
                <a:gd name="T4" fmla="*/ 1 w 1237"/>
                <a:gd name="T5" fmla="*/ 1 h 1140"/>
                <a:gd name="T6" fmla="*/ 1 w 1237"/>
                <a:gd name="T7" fmla="*/ 1 h 1140"/>
                <a:gd name="T8" fmla="*/ 1 w 1237"/>
                <a:gd name="T9" fmla="*/ 1 h 1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1140">
                  <a:moveTo>
                    <a:pt x="1235" y="527"/>
                  </a:moveTo>
                  <a:lnTo>
                    <a:pt x="0" y="0"/>
                  </a:lnTo>
                  <a:lnTo>
                    <a:pt x="291" y="1140"/>
                  </a:lnTo>
                  <a:lnTo>
                    <a:pt x="1237" y="692"/>
                  </a:lnTo>
                  <a:lnTo>
                    <a:pt x="1235" y="527"/>
                  </a:lnTo>
                  <a:close/>
                </a:path>
              </a:pathLst>
            </a:custGeom>
            <a:solidFill>
              <a:srgbClr val="DDE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Freeform 39">
              <a:extLst>
                <a:ext uri="{FF2B5EF4-FFF2-40B4-BE49-F238E27FC236}">
                  <a16:creationId xmlns:a16="http://schemas.microsoft.com/office/drawing/2014/main" id="{D7A85A09-155A-4CCA-88ED-853A7F8DCBE8}"/>
                </a:ext>
              </a:extLst>
            </p:cNvPr>
            <p:cNvSpPr>
              <a:spLocks/>
            </p:cNvSpPr>
            <p:nvPr/>
          </p:nvSpPr>
          <p:spPr bwMode="auto">
            <a:xfrm>
              <a:off x="1513" y="3196"/>
              <a:ext cx="616" cy="562"/>
            </a:xfrm>
            <a:custGeom>
              <a:avLst/>
              <a:gdLst>
                <a:gd name="T0" fmla="*/ 1 w 1231"/>
                <a:gd name="T1" fmla="*/ 1 h 1124"/>
                <a:gd name="T2" fmla="*/ 0 w 1231"/>
                <a:gd name="T3" fmla="*/ 0 h 1124"/>
                <a:gd name="T4" fmla="*/ 1 w 1231"/>
                <a:gd name="T5" fmla="*/ 1 h 1124"/>
                <a:gd name="T6" fmla="*/ 1 w 1231"/>
                <a:gd name="T7" fmla="*/ 1 h 1124"/>
                <a:gd name="T8" fmla="*/ 1 w 1231"/>
                <a:gd name="T9" fmla="*/ 1 h 1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1" h="1124">
                  <a:moveTo>
                    <a:pt x="1231" y="523"/>
                  </a:moveTo>
                  <a:lnTo>
                    <a:pt x="0" y="0"/>
                  </a:lnTo>
                  <a:lnTo>
                    <a:pt x="289" y="1124"/>
                  </a:lnTo>
                  <a:lnTo>
                    <a:pt x="1231" y="680"/>
                  </a:lnTo>
                  <a:lnTo>
                    <a:pt x="1231" y="523"/>
                  </a:lnTo>
                  <a:close/>
                </a:path>
              </a:pathLst>
            </a:custGeom>
            <a:solidFill>
              <a:srgbClr val="E0E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3" name="Freeform 40">
              <a:extLst>
                <a:ext uri="{FF2B5EF4-FFF2-40B4-BE49-F238E27FC236}">
                  <a16:creationId xmlns:a16="http://schemas.microsoft.com/office/drawing/2014/main" id="{181A87CF-8DAB-4655-8A8B-312135EBE935}"/>
                </a:ext>
              </a:extLst>
            </p:cNvPr>
            <p:cNvSpPr>
              <a:spLocks/>
            </p:cNvSpPr>
            <p:nvPr/>
          </p:nvSpPr>
          <p:spPr bwMode="auto">
            <a:xfrm>
              <a:off x="1514" y="3200"/>
              <a:ext cx="614" cy="554"/>
            </a:xfrm>
            <a:custGeom>
              <a:avLst/>
              <a:gdLst>
                <a:gd name="T0" fmla="*/ 1 w 1227"/>
                <a:gd name="T1" fmla="*/ 0 h 1109"/>
                <a:gd name="T2" fmla="*/ 0 w 1227"/>
                <a:gd name="T3" fmla="*/ 0 h 1109"/>
                <a:gd name="T4" fmla="*/ 1 w 1227"/>
                <a:gd name="T5" fmla="*/ 0 h 1109"/>
                <a:gd name="T6" fmla="*/ 1 w 1227"/>
                <a:gd name="T7" fmla="*/ 0 h 1109"/>
                <a:gd name="T8" fmla="*/ 1 w 1227"/>
                <a:gd name="T9" fmla="*/ 0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7" h="1109">
                  <a:moveTo>
                    <a:pt x="1227" y="520"/>
                  </a:moveTo>
                  <a:lnTo>
                    <a:pt x="0" y="0"/>
                  </a:lnTo>
                  <a:lnTo>
                    <a:pt x="285" y="1109"/>
                  </a:lnTo>
                  <a:lnTo>
                    <a:pt x="1225" y="671"/>
                  </a:lnTo>
                  <a:lnTo>
                    <a:pt x="1227" y="520"/>
                  </a:lnTo>
                  <a:close/>
                </a:path>
              </a:pathLst>
            </a:custGeom>
            <a:solidFill>
              <a:srgbClr val="E2E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4" name="Freeform 41">
              <a:extLst>
                <a:ext uri="{FF2B5EF4-FFF2-40B4-BE49-F238E27FC236}">
                  <a16:creationId xmlns:a16="http://schemas.microsoft.com/office/drawing/2014/main" id="{9DF526B5-4AD8-4DD5-89DA-6CF39FBF44A3}"/>
                </a:ext>
              </a:extLst>
            </p:cNvPr>
            <p:cNvSpPr>
              <a:spLocks/>
            </p:cNvSpPr>
            <p:nvPr/>
          </p:nvSpPr>
          <p:spPr bwMode="auto">
            <a:xfrm>
              <a:off x="1516" y="3204"/>
              <a:ext cx="611" cy="547"/>
            </a:xfrm>
            <a:custGeom>
              <a:avLst/>
              <a:gdLst>
                <a:gd name="T0" fmla="*/ 1 w 1221"/>
                <a:gd name="T1" fmla="*/ 1 h 1093"/>
                <a:gd name="T2" fmla="*/ 0 w 1221"/>
                <a:gd name="T3" fmla="*/ 0 h 1093"/>
                <a:gd name="T4" fmla="*/ 1 w 1221"/>
                <a:gd name="T5" fmla="*/ 1 h 1093"/>
                <a:gd name="T6" fmla="*/ 1 w 1221"/>
                <a:gd name="T7" fmla="*/ 1 h 1093"/>
                <a:gd name="T8" fmla="*/ 1 w 1221"/>
                <a:gd name="T9" fmla="*/ 1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 h="1093">
                  <a:moveTo>
                    <a:pt x="1221" y="516"/>
                  </a:moveTo>
                  <a:lnTo>
                    <a:pt x="0" y="0"/>
                  </a:lnTo>
                  <a:lnTo>
                    <a:pt x="281" y="1093"/>
                  </a:lnTo>
                  <a:lnTo>
                    <a:pt x="1217" y="659"/>
                  </a:lnTo>
                  <a:lnTo>
                    <a:pt x="1221" y="516"/>
                  </a:lnTo>
                  <a:close/>
                </a:path>
              </a:pathLst>
            </a:custGeom>
            <a:solidFill>
              <a:srgbClr val="E5E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5" name="Freeform 42">
              <a:extLst>
                <a:ext uri="{FF2B5EF4-FFF2-40B4-BE49-F238E27FC236}">
                  <a16:creationId xmlns:a16="http://schemas.microsoft.com/office/drawing/2014/main" id="{440101F2-0A33-4916-8B8F-A120D558B952}"/>
                </a:ext>
              </a:extLst>
            </p:cNvPr>
            <p:cNvSpPr>
              <a:spLocks/>
            </p:cNvSpPr>
            <p:nvPr/>
          </p:nvSpPr>
          <p:spPr bwMode="auto">
            <a:xfrm>
              <a:off x="1517" y="3208"/>
              <a:ext cx="609" cy="539"/>
            </a:xfrm>
            <a:custGeom>
              <a:avLst/>
              <a:gdLst>
                <a:gd name="T0" fmla="*/ 1 w 1217"/>
                <a:gd name="T1" fmla="*/ 1 h 1077"/>
                <a:gd name="T2" fmla="*/ 0 w 1217"/>
                <a:gd name="T3" fmla="*/ 0 h 1077"/>
                <a:gd name="T4" fmla="*/ 1 w 1217"/>
                <a:gd name="T5" fmla="*/ 1 h 1077"/>
                <a:gd name="T6" fmla="*/ 1 w 1217"/>
                <a:gd name="T7" fmla="*/ 1 h 1077"/>
                <a:gd name="T8" fmla="*/ 1 w 1217"/>
                <a:gd name="T9" fmla="*/ 1 h 10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7" h="1077">
                  <a:moveTo>
                    <a:pt x="1217" y="512"/>
                  </a:moveTo>
                  <a:lnTo>
                    <a:pt x="0" y="0"/>
                  </a:lnTo>
                  <a:lnTo>
                    <a:pt x="279" y="1077"/>
                  </a:lnTo>
                  <a:lnTo>
                    <a:pt x="1211" y="649"/>
                  </a:lnTo>
                  <a:lnTo>
                    <a:pt x="1217" y="512"/>
                  </a:lnTo>
                  <a:close/>
                </a:path>
              </a:pathLst>
            </a:custGeom>
            <a:solidFill>
              <a:srgbClr val="EA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6" name="Freeform 43">
              <a:extLst>
                <a:ext uri="{FF2B5EF4-FFF2-40B4-BE49-F238E27FC236}">
                  <a16:creationId xmlns:a16="http://schemas.microsoft.com/office/drawing/2014/main" id="{12E8C241-0AED-42E7-B527-51E567547B6B}"/>
                </a:ext>
              </a:extLst>
            </p:cNvPr>
            <p:cNvSpPr>
              <a:spLocks/>
            </p:cNvSpPr>
            <p:nvPr/>
          </p:nvSpPr>
          <p:spPr bwMode="auto">
            <a:xfrm>
              <a:off x="1518" y="3212"/>
              <a:ext cx="607" cy="531"/>
            </a:xfrm>
            <a:custGeom>
              <a:avLst/>
              <a:gdLst>
                <a:gd name="T0" fmla="*/ 1 w 1214"/>
                <a:gd name="T1" fmla="*/ 1 h 1061"/>
                <a:gd name="T2" fmla="*/ 0 w 1214"/>
                <a:gd name="T3" fmla="*/ 0 h 1061"/>
                <a:gd name="T4" fmla="*/ 1 w 1214"/>
                <a:gd name="T5" fmla="*/ 1 h 1061"/>
                <a:gd name="T6" fmla="*/ 1 w 1214"/>
                <a:gd name="T7" fmla="*/ 1 h 1061"/>
                <a:gd name="T8" fmla="*/ 1 w 1214"/>
                <a:gd name="T9" fmla="*/ 1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4" h="1061">
                  <a:moveTo>
                    <a:pt x="1214" y="508"/>
                  </a:moveTo>
                  <a:lnTo>
                    <a:pt x="0" y="0"/>
                  </a:lnTo>
                  <a:lnTo>
                    <a:pt x="276" y="1061"/>
                  </a:lnTo>
                  <a:lnTo>
                    <a:pt x="1206" y="639"/>
                  </a:lnTo>
                  <a:lnTo>
                    <a:pt x="1214" y="508"/>
                  </a:lnTo>
                  <a:close/>
                </a:path>
              </a:pathLst>
            </a:custGeom>
            <a:solidFill>
              <a:srgbClr val="EDF4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7" name="Freeform 44">
              <a:extLst>
                <a:ext uri="{FF2B5EF4-FFF2-40B4-BE49-F238E27FC236}">
                  <a16:creationId xmlns:a16="http://schemas.microsoft.com/office/drawing/2014/main" id="{778FA341-ADFC-43F7-ACCA-8319FC67CD76}"/>
                </a:ext>
              </a:extLst>
            </p:cNvPr>
            <p:cNvSpPr>
              <a:spLocks/>
            </p:cNvSpPr>
            <p:nvPr/>
          </p:nvSpPr>
          <p:spPr bwMode="auto">
            <a:xfrm>
              <a:off x="1520" y="3216"/>
              <a:ext cx="604" cy="522"/>
            </a:xfrm>
            <a:custGeom>
              <a:avLst/>
              <a:gdLst>
                <a:gd name="T0" fmla="*/ 1 w 1208"/>
                <a:gd name="T1" fmla="*/ 1 h 1043"/>
                <a:gd name="T2" fmla="*/ 0 w 1208"/>
                <a:gd name="T3" fmla="*/ 0 h 1043"/>
                <a:gd name="T4" fmla="*/ 1 w 1208"/>
                <a:gd name="T5" fmla="*/ 1 h 1043"/>
                <a:gd name="T6" fmla="*/ 1 w 1208"/>
                <a:gd name="T7" fmla="*/ 1 h 1043"/>
                <a:gd name="T8" fmla="*/ 1 w 1208"/>
                <a:gd name="T9" fmla="*/ 1 h 1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8" h="1043">
                  <a:moveTo>
                    <a:pt x="1208" y="504"/>
                  </a:moveTo>
                  <a:lnTo>
                    <a:pt x="0" y="0"/>
                  </a:lnTo>
                  <a:lnTo>
                    <a:pt x="272" y="1043"/>
                  </a:lnTo>
                  <a:lnTo>
                    <a:pt x="1198" y="627"/>
                  </a:lnTo>
                  <a:lnTo>
                    <a:pt x="1208" y="504"/>
                  </a:lnTo>
                  <a:close/>
                </a:path>
              </a:pathLst>
            </a:custGeom>
            <a:solidFill>
              <a:srgbClr val="EFF7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8" name="Freeform 45">
              <a:extLst>
                <a:ext uri="{FF2B5EF4-FFF2-40B4-BE49-F238E27FC236}">
                  <a16:creationId xmlns:a16="http://schemas.microsoft.com/office/drawing/2014/main" id="{28A4F5D0-A027-4E59-8478-E9DB05E75F95}"/>
                </a:ext>
              </a:extLst>
            </p:cNvPr>
            <p:cNvSpPr>
              <a:spLocks/>
            </p:cNvSpPr>
            <p:nvPr/>
          </p:nvSpPr>
          <p:spPr bwMode="auto">
            <a:xfrm>
              <a:off x="1521" y="3220"/>
              <a:ext cx="602" cy="514"/>
            </a:xfrm>
            <a:custGeom>
              <a:avLst/>
              <a:gdLst>
                <a:gd name="T0" fmla="*/ 1 w 1204"/>
                <a:gd name="T1" fmla="*/ 1 h 1027"/>
                <a:gd name="T2" fmla="*/ 0 w 1204"/>
                <a:gd name="T3" fmla="*/ 0 h 1027"/>
                <a:gd name="T4" fmla="*/ 1 w 1204"/>
                <a:gd name="T5" fmla="*/ 1 h 1027"/>
                <a:gd name="T6" fmla="*/ 1 w 1204"/>
                <a:gd name="T7" fmla="*/ 1 h 1027"/>
                <a:gd name="T8" fmla="*/ 1 w 1204"/>
                <a:gd name="T9" fmla="*/ 1 h 10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4" h="1027">
                  <a:moveTo>
                    <a:pt x="1204" y="502"/>
                  </a:moveTo>
                  <a:lnTo>
                    <a:pt x="0" y="0"/>
                  </a:lnTo>
                  <a:lnTo>
                    <a:pt x="268" y="1027"/>
                  </a:lnTo>
                  <a:lnTo>
                    <a:pt x="1192" y="617"/>
                  </a:lnTo>
                  <a:lnTo>
                    <a:pt x="1204" y="502"/>
                  </a:lnTo>
                  <a:close/>
                </a:path>
              </a:pathLst>
            </a:custGeom>
            <a:solidFill>
              <a:srgbClr val="F2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9" name="Freeform 46">
              <a:extLst>
                <a:ext uri="{FF2B5EF4-FFF2-40B4-BE49-F238E27FC236}">
                  <a16:creationId xmlns:a16="http://schemas.microsoft.com/office/drawing/2014/main" id="{7EFD5AA2-7FD5-4519-ABC1-31B1B11914A6}"/>
                </a:ext>
              </a:extLst>
            </p:cNvPr>
            <p:cNvSpPr>
              <a:spLocks/>
            </p:cNvSpPr>
            <p:nvPr/>
          </p:nvSpPr>
          <p:spPr bwMode="auto">
            <a:xfrm>
              <a:off x="1522" y="3225"/>
              <a:ext cx="600" cy="505"/>
            </a:xfrm>
            <a:custGeom>
              <a:avLst/>
              <a:gdLst>
                <a:gd name="T0" fmla="*/ 1 w 1200"/>
                <a:gd name="T1" fmla="*/ 1 h 1009"/>
                <a:gd name="T2" fmla="*/ 0 w 1200"/>
                <a:gd name="T3" fmla="*/ 0 h 1009"/>
                <a:gd name="T4" fmla="*/ 1 w 1200"/>
                <a:gd name="T5" fmla="*/ 1 h 1009"/>
                <a:gd name="T6" fmla="*/ 1 w 1200"/>
                <a:gd name="T7" fmla="*/ 1 h 1009"/>
                <a:gd name="T8" fmla="*/ 1 w 1200"/>
                <a:gd name="T9" fmla="*/ 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1009">
                  <a:moveTo>
                    <a:pt x="1200" y="496"/>
                  </a:moveTo>
                  <a:lnTo>
                    <a:pt x="0" y="0"/>
                  </a:lnTo>
                  <a:lnTo>
                    <a:pt x="266" y="1009"/>
                  </a:lnTo>
                  <a:lnTo>
                    <a:pt x="1184" y="603"/>
                  </a:lnTo>
                  <a:lnTo>
                    <a:pt x="1200" y="496"/>
                  </a:lnTo>
                  <a:close/>
                </a:path>
              </a:pathLst>
            </a:custGeom>
            <a:solidFill>
              <a:srgbClr val="F7F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0" name="Freeform 47">
              <a:extLst>
                <a:ext uri="{FF2B5EF4-FFF2-40B4-BE49-F238E27FC236}">
                  <a16:creationId xmlns:a16="http://schemas.microsoft.com/office/drawing/2014/main" id="{B0ABB1CE-A0BB-4F9A-9CE7-44D1DA8147DA}"/>
                </a:ext>
              </a:extLst>
            </p:cNvPr>
            <p:cNvSpPr>
              <a:spLocks/>
            </p:cNvSpPr>
            <p:nvPr/>
          </p:nvSpPr>
          <p:spPr bwMode="auto">
            <a:xfrm>
              <a:off x="1523" y="3229"/>
              <a:ext cx="598" cy="497"/>
            </a:xfrm>
            <a:custGeom>
              <a:avLst/>
              <a:gdLst>
                <a:gd name="T0" fmla="*/ 1 w 1196"/>
                <a:gd name="T1" fmla="*/ 1 h 993"/>
                <a:gd name="T2" fmla="*/ 0 w 1196"/>
                <a:gd name="T3" fmla="*/ 0 h 993"/>
                <a:gd name="T4" fmla="*/ 1 w 1196"/>
                <a:gd name="T5" fmla="*/ 1 h 993"/>
                <a:gd name="T6" fmla="*/ 1 w 1196"/>
                <a:gd name="T7" fmla="*/ 1 h 993"/>
                <a:gd name="T8" fmla="*/ 1 w 1196"/>
                <a:gd name="T9" fmla="*/ 1 h 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6" h="993">
                  <a:moveTo>
                    <a:pt x="1196" y="492"/>
                  </a:moveTo>
                  <a:lnTo>
                    <a:pt x="0" y="0"/>
                  </a:lnTo>
                  <a:lnTo>
                    <a:pt x="264" y="993"/>
                  </a:lnTo>
                  <a:lnTo>
                    <a:pt x="1178" y="593"/>
                  </a:lnTo>
                  <a:lnTo>
                    <a:pt x="1196" y="492"/>
                  </a:lnTo>
                  <a:close/>
                </a:path>
              </a:pathLst>
            </a:custGeom>
            <a:solidFill>
              <a:srgbClr val="F9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1" name="Freeform 48">
              <a:extLst>
                <a:ext uri="{FF2B5EF4-FFF2-40B4-BE49-F238E27FC236}">
                  <a16:creationId xmlns:a16="http://schemas.microsoft.com/office/drawing/2014/main" id="{76416454-5DD5-44D1-9EC8-46D0084F162F}"/>
                </a:ext>
              </a:extLst>
            </p:cNvPr>
            <p:cNvSpPr>
              <a:spLocks/>
            </p:cNvSpPr>
            <p:nvPr/>
          </p:nvSpPr>
          <p:spPr bwMode="auto">
            <a:xfrm>
              <a:off x="1525" y="3233"/>
              <a:ext cx="595" cy="489"/>
            </a:xfrm>
            <a:custGeom>
              <a:avLst/>
              <a:gdLst>
                <a:gd name="T0" fmla="*/ 1 w 1190"/>
                <a:gd name="T1" fmla="*/ 1 h 977"/>
                <a:gd name="T2" fmla="*/ 0 w 1190"/>
                <a:gd name="T3" fmla="*/ 0 h 977"/>
                <a:gd name="T4" fmla="*/ 1 w 1190"/>
                <a:gd name="T5" fmla="*/ 1 h 977"/>
                <a:gd name="T6" fmla="*/ 1 w 1190"/>
                <a:gd name="T7" fmla="*/ 1 h 977"/>
                <a:gd name="T8" fmla="*/ 1 w 1190"/>
                <a:gd name="T9" fmla="*/ 1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0" h="977">
                  <a:moveTo>
                    <a:pt x="1190" y="488"/>
                  </a:moveTo>
                  <a:lnTo>
                    <a:pt x="0" y="0"/>
                  </a:lnTo>
                  <a:lnTo>
                    <a:pt x="258" y="977"/>
                  </a:lnTo>
                  <a:lnTo>
                    <a:pt x="1170" y="583"/>
                  </a:lnTo>
                  <a:lnTo>
                    <a:pt x="1190" y="488"/>
                  </a:lnTo>
                  <a:close/>
                </a:path>
              </a:pathLst>
            </a:custGeom>
            <a:solidFill>
              <a:srgbClr val="FC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2" name="Freeform 49">
              <a:extLst>
                <a:ext uri="{FF2B5EF4-FFF2-40B4-BE49-F238E27FC236}">
                  <a16:creationId xmlns:a16="http://schemas.microsoft.com/office/drawing/2014/main" id="{C1FE6CC7-20B8-432E-B613-FA0F2A72CE35}"/>
                </a:ext>
              </a:extLst>
            </p:cNvPr>
            <p:cNvSpPr>
              <a:spLocks/>
            </p:cNvSpPr>
            <p:nvPr/>
          </p:nvSpPr>
          <p:spPr bwMode="auto">
            <a:xfrm>
              <a:off x="1526" y="3237"/>
              <a:ext cx="593" cy="481"/>
            </a:xfrm>
            <a:custGeom>
              <a:avLst/>
              <a:gdLst>
                <a:gd name="T0" fmla="*/ 1 w 1186"/>
                <a:gd name="T1" fmla="*/ 1 h 962"/>
                <a:gd name="T2" fmla="*/ 0 w 1186"/>
                <a:gd name="T3" fmla="*/ 0 h 962"/>
                <a:gd name="T4" fmla="*/ 1 w 1186"/>
                <a:gd name="T5" fmla="*/ 1 h 962"/>
                <a:gd name="T6" fmla="*/ 1 w 1186"/>
                <a:gd name="T7" fmla="*/ 1 h 962"/>
                <a:gd name="T8" fmla="*/ 1 w 1186"/>
                <a:gd name="T9" fmla="*/ 1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6" h="962">
                  <a:moveTo>
                    <a:pt x="1186" y="484"/>
                  </a:moveTo>
                  <a:lnTo>
                    <a:pt x="0" y="0"/>
                  </a:lnTo>
                  <a:lnTo>
                    <a:pt x="256" y="962"/>
                  </a:lnTo>
                  <a:lnTo>
                    <a:pt x="1165" y="571"/>
                  </a:lnTo>
                  <a:lnTo>
                    <a:pt x="1186"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3" name="Freeform 50">
              <a:extLst>
                <a:ext uri="{FF2B5EF4-FFF2-40B4-BE49-F238E27FC236}">
                  <a16:creationId xmlns:a16="http://schemas.microsoft.com/office/drawing/2014/main" id="{C3C7A9E7-4C93-4ADE-8D1B-2C0DEC14D90A}"/>
                </a:ext>
              </a:extLst>
            </p:cNvPr>
            <p:cNvSpPr>
              <a:spLocks/>
            </p:cNvSpPr>
            <p:nvPr/>
          </p:nvSpPr>
          <p:spPr bwMode="auto">
            <a:xfrm>
              <a:off x="1443" y="3020"/>
              <a:ext cx="440" cy="1463"/>
            </a:xfrm>
            <a:custGeom>
              <a:avLst/>
              <a:gdLst>
                <a:gd name="T0" fmla="*/ 0 w 881"/>
                <a:gd name="T1" fmla="*/ 1 h 2926"/>
                <a:gd name="T2" fmla="*/ 0 w 881"/>
                <a:gd name="T3" fmla="*/ 1 h 2926"/>
                <a:gd name="T4" fmla="*/ 0 w 881"/>
                <a:gd name="T5" fmla="*/ 1 h 2926"/>
                <a:gd name="T6" fmla="*/ 0 w 881"/>
                <a:gd name="T7" fmla="*/ 0 h 2926"/>
                <a:gd name="T8" fmla="*/ 0 w 881"/>
                <a:gd name="T9" fmla="*/ 1 h 2926"/>
                <a:gd name="T10" fmla="*/ 0 w 881"/>
                <a:gd name="T11" fmla="*/ 1 h 2926"/>
                <a:gd name="T12" fmla="*/ 0 w 881"/>
                <a:gd name="T13" fmla="*/ 1 h 29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1" h="2926">
                  <a:moveTo>
                    <a:pt x="812" y="2837"/>
                  </a:moveTo>
                  <a:lnTo>
                    <a:pt x="81" y="85"/>
                  </a:lnTo>
                  <a:lnTo>
                    <a:pt x="97" y="6"/>
                  </a:lnTo>
                  <a:lnTo>
                    <a:pt x="0" y="0"/>
                  </a:lnTo>
                  <a:lnTo>
                    <a:pt x="770" y="2926"/>
                  </a:lnTo>
                  <a:lnTo>
                    <a:pt x="881" y="2926"/>
                  </a:lnTo>
                  <a:lnTo>
                    <a:pt x="812" y="28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4" name="Freeform 51">
              <a:extLst>
                <a:ext uri="{FF2B5EF4-FFF2-40B4-BE49-F238E27FC236}">
                  <a16:creationId xmlns:a16="http://schemas.microsoft.com/office/drawing/2014/main" id="{95EB51CC-DF51-474D-8557-1A4D31BEC823}"/>
                </a:ext>
              </a:extLst>
            </p:cNvPr>
            <p:cNvSpPr>
              <a:spLocks/>
            </p:cNvSpPr>
            <p:nvPr/>
          </p:nvSpPr>
          <p:spPr bwMode="auto">
            <a:xfrm>
              <a:off x="2680" y="3328"/>
              <a:ext cx="92" cy="100"/>
            </a:xfrm>
            <a:custGeom>
              <a:avLst/>
              <a:gdLst>
                <a:gd name="T0" fmla="*/ 1 w 184"/>
                <a:gd name="T1" fmla="*/ 0 h 201"/>
                <a:gd name="T2" fmla="*/ 1 w 184"/>
                <a:gd name="T3" fmla="*/ 0 h 201"/>
                <a:gd name="T4" fmla="*/ 0 w 184"/>
                <a:gd name="T5" fmla="*/ 0 h 201"/>
                <a:gd name="T6" fmla="*/ 1 w 184"/>
                <a:gd name="T7" fmla="*/ 0 h 201"/>
                <a:gd name="T8" fmla="*/ 1 w 184"/>
                <a:gd name="T9" fmla="*/ 0 h 201"/>
                <a:gd name="T10" fmla="*/ 1 w 184"/>
                <a:gd name="T11" fmla="*/ 0 h 201"/>
                <a:gd name="T12" fmla="*/ 1 w 184"/>
                <a:gd name="T13" fmla="*/ 0 h 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201">
                  <a:moveTo>
                    <a:pt x="39" y="201"/>
                  </a:moveTo>
                  <a:lnTo>
                    <a:pt x="184" y="56"/>
                  </a:lnTo>
                  <a:lnTo>
                    <a:pt x="0" y="0"/>
                  </a:lnTo>
                  <a:lnTo>
                    <a:pt x="12" y="50"/>
                  </a:lnTo>
                  <a:lnTo>
                    <a:pt x="24" y="101"/>
                  </a:lnTo>
                  <a:lnTo>
                    <a:pt x="32" y="151"/>
                  </a:lnTo>
                  <a:lnTo>
                    <a:pt x="39"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 name="Freeform 52">
              <a:extLst>
                <a:ext uri="{FF2B5EF4-FFF2-40B4-BE49-F238E27FC236}">
                  <a16:creationId xmlns:a16="http://schemas.microsoft.com/office/drawing/2014/main" id="{FCC67AD6-1C47-4C5D-86E6-B2FE78E11D8F}"/>
                </a:ext>
              </a:extLst>
            </p:cNvPr>
            <p:cNvSpPr>
              <a:spLocks/>
            </p:cNvSpPr>
            <p:nvPr/>
          </p:nvSpPr>
          <p:spPr bwMode="auto">
            <a:xfrm>
              <a:off x="2681" y="3576"/>
              <a:ext cx="91" cy="100"/>
            </a:xfrm>
            <a:custGeom>
              <a:avLst/>
              <a:gdLst>
                <a:gd name="T0" fmla="*/ 0 w 182"/>
                <a:gd name="T1" fmla="*/ 1 h 200"/>
                <a:gd name="T2" fmla="*/ 1 w 182"/>
                <a:gd name="T3" fmla="*/ 1 h 200"/>
                <a:gd name="T4" fmla="*/ 1 w 182"/>
                <a:gd name="T5" fmla="*/ 0 h 200"/>
                <a:gd name="T6" fmla="*/ 1 w 182"/>
                <a:gd name="T7" fmla="*/ 1 h 200"/>
                <a:gd name="T8" fmla="*/ 1 w 182"/>
                <a:gd name="T9" fmla="*/ 1 h 200"/>
                <a:gd name="T10" fmla="*/ 1 w 182"/>
                <a:gd name="T11" fmla="*/ 1 h 200"/>
                <a:gd name="T12" fmla="*/ 0 w 182"/>
                <a:gd name="T13" fmla="*/ 1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00">
                  <a:moveTo>
                    <a:pt x="0" y="200"/>
                  </a:moveTo>
                  <a:lnTo>
                    <a:pt x="182" y="145"/>
                  </a:lnTo>
                  <a:lnTo>
                    <a:pt x="39" y="0"/>
                  </a:lnTo>
                  <a:lnTo>
                    <a:pt x="34" y="52"/>
                  </a:lnTo>
                  <a:lnTo>
                    <a:pt x="24" y="101"/>
                  </a:lnTo>
                  <a:lnTo>
                    <a:pt x="14" y="151"/>
                  </a:lnTo>
                  <a:lnTo>
                    <a:pt x="0"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6" name="Freeform 53">
              <a:extLst>
                <a:ext uri="{FF2B5EF4-FFF2-40B4-BE49-F238E27FC236}">
                  <a16:creationId xmlns:a16="http://schemas.microsoft.com/office/drawing/2014/main" id="{502A6418-0E71-46F0-B934-15B609B1749D}"/>
                </a:ext>
              </a:extLst>
            </p:cNvPr>
            <p:cNvSpPr>
              <a:spLocks/>
            </p:cNvSpPr>
            <p:nvPr/>
          </p:nvSpPr>
          <p:spPr bwMode="auto">
            <a:xfrm>
              <a:off x="2636" y="3215"/>
              <a:ext cx="82" cy="83"/>
            </a:xfrm>
            <a:custGeom>
              <a:avLst/>
              <a:gdLst>
                <a:gd name="T0" fmla="*/ 1 w 162"/>
                <a:gd name="T1" fmla="*/ 0 h 167"/>
                <a:gd name="T2" fmla="*/ 1 w 162"/>
                <a:gd name="T3" fmla="*/ 0 h 167"/>
                <a:gd name="T4" fmla="*/ 0 w 162"/>
                <a:gd name="T5" fmla="*/ 0 h 167"/>
                <a:gd name="T6" fmla="*/ 1 w 162"/>
                <a:gd name="T7" fmla="*/ 0 h 167"/>
                <a:gd name="T8" fmla="*/ 1 w 162"/>
                <a:gd name="T9" fmla="*/ 0 h 167"/>
                <a:gd name="T10" fmla="*/ 1 w 162"/>
                <a:gd name="T11" fmla="*/ 0 h 167"/>
                <a:gd name="T12" fmla="*/ 1 w 162"/>
                <a:gd name="T13" fmla="*/ 0 h 167"/>
                <a:gd name="T14" fmla="*/ 1 w 162"/>
                <a:gd name="T15" fmla="*/ 0 h 167"/>
                <a:gd name="T16" fmla="*/ 1 w 162"/>
                <a:gd name="T17" fmla="*/ 0 h 167"/>
                <a:gd name="T18" fmla="*/ 1 w 162"/>
                <a:gd name="T19" fmla="*/ 0 h 167"/>
                <a:gd name="T20" fmla="*/ 1 w 16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67">
                  <a:moveTo>
                    <a:pt x="69" y="167"/>
                  </a:moveTo>
                  <a:lnTo>
                    <a:pt x="162" y="6"/>
                  </a:lnTo>
                  <a:lnTo>
                    <a:pt x="0" y="0"/>
                  </a:lnTo>
                  <a:lnTo>
                    <a:pt x="10" y="20"/>
                  </a:lnTo>
                  <a:lnTo>
                    <a:pt x="20" y="40"/>
                  </a:lnTo>
                  <a:lnTo>
                    <a:pt x="29" y="62"/>
                  </a:lnTo>
                  <a:lnTo>
                    <a:pt x="37" y="82"/>
                  </a:lnTo>
                  <a:lnTo>
                    <a:pt x="45" y="103"/>
                  </a:lnTo>
                  <a:lnTo>
                    <a:pt x="53" y="123"/>
                  </a:lnTo>
                  <a:lnTo>
                    <a:pt x="61" y="145"/>
                  </a:lnTo>
                  <a:lnTo>
                    <a:pt x="6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7" name="Freeform 54">
              <a:extLst>
                <a:ext uri="{FF2B5EF4-FFF2-40B4-BE49-F238E27FC236}">
                  <a16:creationId xmlns:a16="http://schemas.microsoft.com/office/drawing/2014/main" id="{4F644433-3607-4CF1-820A-FB91F4D43331}"/>
                </a:ext>
              </a:extLst>
            </p:cNvPr>
            <p:cNvSpPr>
              <a:spLocks/>
            </p:cNvSpPr>
            <p:nvPr/>
          </p:nvSpPr>
          <p:spPr bwMode="auto">
            <a:xfrm>
              <a:off x="2703" y="3449"/>
              <a:ext cx="88" cy="105"/>
            </a:xfrm>
            <a:custGeom>
              <a:avLst/>
              <a:gdLst>
                <a:gd name="T0" fmla="*/ 0 w 177"/>
                <a:gd name="T1" fmla="*/ 1 h 210"/>
                <a:gd name="T2" fmla="*/ 0 w 177"/>
                <a:gd name="T3" fmla="*/ 1 h 210"/>
                <a:gd name="T4" fmla="*/ 0 w 177"/>
                <a:gd name="T5" fmla="*/ 0 h 210"/>
                <a:gd name="T6" fmla="*/ 0 w 177"/>
                <a:gd name="T7" fmla="*/ 1 h 210"/>
                <a:gd name="T8" fmla="*/ 0 w 177"/>
                <a:gd name="T9" fmla="*/ 1 h 210"/>
                <a:gd name="T10" fmla="*/ 0 w 177"/>
                <a:gd name="T11" fmla="*/ 1 h 210"/>
                <a:gd name="T12" fmla="*/ 0 w 177"/>
                <a:gd name="T13" fmla="*/ 1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210">
                  <a:moveTo>
                    <a:pt x="0" y="210"/>
                  </a:moveTo>
                  <a:lnTo>
                    <a:pt x="177" y="105"/>
                  </a:lnTo>
                  <a:lnTo>
                    <a:pt x="0" y="0"/>
                  </a:lnTo>
                  <a:lnTo>
                    <a:pt x="4" y="54"/>
                  </a:lnTo>
                  <a:lnTo>
                    <a:pt x="4" y="107"/>
                  </a:lnTo>
                  <a:lnTo>
                    <a:pt x="4" y="159"/>
                  </a:lnTo>
                  <a:lnTo>
                    <a:pt x="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8" name="Freeform 55">
              <a:extLst>
                <a:ext uri="{FF2B5EF4-FFF2-40B4-BE49-F238E27FC236}">
                  <a16:creationId xmlns:a16="http://schemas.microsoft.com/office/drawing/2014/main" id="{4D0553D9-8FC8-452D-B033-304187F768F6}"/>
                </a:ext>
              </a:extLst>
            </p:cNvPr>
            <p:cNvSpPr>
              <a:spLocks/>
            </p:cNvSpPr>
            <p:nvPr/>
          </p:nvSpPr>
          <p:spPr bwMode="auto">
            <a:xfrm>
              <a:off x="2633" y="3706"/>
              <a:ext cx="86" cy="83"/>
            </a:xfrm>
            <a:custGeom>
              <a:avLst/>
              <a:gdLst>
                <a:gd name="T0" fmla="*/ 0 w 170"/>
                <a:gd name="T1" fmla="*/ 1 h 166"/>
                <a:gd name="T2" fmla="*/ 1 w 170"/>
                <a:gd name="T3" fmla="*/ 1 h 166"/>
                <a:gd name="T4" fmla="*/ 1 w 170"/>
                <a:gd name="T5" fmla="*/ 0 h 166"/>
                <a:gd name="T6" fmla="*/ 1 w 170"/>
                <a:gd name="T7" fmla="*/ 1 h 166"/>
                <a:gd name="T8" fmla="*/ 1 w 170"/>
                <a:gd name="T9" fmla="*/ 1 h 166"/>
                <a:gd name="T10" fmla="*/ 1 w 170"/>
                <a:gd name="T11" fmla="*/ 1 h 166"/>
                <a:gd name="T12" fmla="*/ 1 w 170"/>
                <a:gd name="T13" fmla="*/ 1 h 166"/>
                <a:gd name="T14" fmla="*/ 1 w 170"/>
                <a:gd name="T15" fmla="*/ 1 h 166"/>
                <a:gd name="T16" fmla="*/ 1 w 170"/>
                <a:gd name="T17" fmla="*/ 1 h 166"/>
                <a:gd name="T18" fmla="*/ 1 w 170"/>
                <a:gd name="T19" fmla="*/ 1 h 166"/>
                <a:gd name="T20" fmla="*/ 0 w 170"/>
                <a:gd name="T21" fmla="*/ 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66">
                  <a:moveTo>
                    <a:pt x="0" y="166"/>
                  </a:moveTo>
                  <a:lnTo>
                    <a:pt x="170" y="158"/>
                  </a:lnTo>
                  <a:lnTo>
                    <a:pt x="75" y="0"/>
                  </a:lnTo>
                  <a:lnTo>
                    <a:pt x="67" y="22"/>
                  </a:lnTo>
                  <a:lnTo>
                    <a:pt x="59" y="43"/>
                  </a:lnTo>
                  <a:lnTo>
                    <a:pt x="51" y="63"/>
                  </a:lnTo>
                  <a:lnTo>
                    <a:pt x="41" y="85"/>
                  </a:lnTo>
                  <a:lnTo>
                    <a:pt x="31" y="105"/>
                  </a:lnTo>
                  <a:lnTo>
                    <a:pt x="22" y="127"/>
                  </a:lnTo>
                  <a:lnTo>
                    <a:pt x="12" y="147"/>
                  </a:lnTo>
                  <a:lnTo>
                    <a:pt x="0"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9" name="Freeform 56">
              <a:extLst>
                <a:ext uri="{FF2B5EF4-FFF2-40B4-BE49-F238E27FC236}">
                  <a16:creationId xmlns:a16="http://schemas.microsoft.com/office/drawing/2014/main" id="{F29BE04E-B0B0-4DE3-8D63-2F80A2691455}"/>
                </a:ext>
              </a:extLst>
            </p:cNvPr>
            <p:cNvSpPr>
              <a:spLocks/>
            </p:cNvSpPr>
            <p:nvPr/>
          </p:nvSpPr>
          <p:spPr bwMode="auto">
            <a:xfrm>
              <a:off x="1981"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4" y="0"/>
                  </a:moveTo>
                  <a:lnTo>
                    <a:pt x="44" y="0"/>
                  </a:lnTo>
                  <a:lnTo>
                    <a:pt x="42" y="0"/>
                  </a:lnTo>
                  <a:lnTo>
                    <a:pt x="40" y="0"/>
                  </a:lnTo>
                  <a:lnTo>
                    <a:pt x="38" y="0"/>
                  </a:lnTo>
                  <a:lnTo>
                    <a:pt x="36" y="0"/>
                  </a:lnTo>
                  <a:lnTo>
                    <a:pt x="22" y="4"/>
                  </a:lnTo>
                  <a:lnTo>
                    <a:pt x="10" y="10"/>
                  </a:lnTo>
                  <a:lnTo>
                    <a:pt x="2" y="18"/>
                  </a:lnTo>
                  <a:lnTo>
                    <a:pt x="0" y="30"/>
                  </a:lnTo>
                  <a:lnTo>
                    <a:pt x="4" y="42"/>
                  </a:lnTo>
                  <a:lnTo>
                    <a:pt x="12" y="50"/>
                  </a:lnTo>
                  <a:lnTo>
                    <a:pt x="24" y="56"/>
                  </a:lnTo>
                  <a:lnTo>
                    <a:pt x="40" y="58"/>
                  </a:lnTo>
                  <a:lnTo>
                    <a:pt x="42" y="58"/>
                  </a:lnTo>
                  <a:lnTo>
                    <a:pt x="44" y="58"/>
                  </a:lnTo>
                  <a:lnTo>
                    <a:pt x="46" y="58"/>
                  </a:lnTo>
                  <a:lnTo>
                    <a:pt x="61" y="54"/>
                  </a:lnTo>
                  <a:lnTo>
                    <a:pt x="73" y="48"/>
                  </a:lnTo>
                  <a:lnTo>
                    <a:pt x="81" y="40"/>
                  </a:lnTo>
                  <a:lnTo>
                    <a:pt x="83" y="28"/>
                  </a:lnTo>
                  <a:lnTo>
                    <a:pt x="79" y="16"/>
                  </a:lnTo>
                  <a:lnTo>
                    <a:pt x="71" y="6"/>
                  </a:lnTo>
                  <a:lnTo>
                    <a:pt x="59" y="0"/>
                  </a:lnTo>
                  <a:lnTo>
                    <a:pt x="4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0" name="Freeform 57">
              <a:extLst>
                <a:ext uri="{FF2B5EF4-FFF2-40B4-BE49-F238E27FC236}">
                  <a16:creationId xmlns:a16="http://schemas.microsoft.com/office/drawing/2014/main" id="{245D9887-E4CB-4DE0-A90E-94939650CDB9}"/>
                </a:ext>
              </a:extLst>
            </p:cNvPr>
            <p:cNvSpPr>
              <a:spLocks/>
            </p:cNvSpPr>
            <p:nvPr/>
          </p:nvSpPr>
          <p:spPr bwMode="auto">
            <a:xfrm>
              <a:off x="1857"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3" y="0"/>
                  </a:moveTo>
                  <a:lnTo>
                    <a:pt x="43" y="0"/>
                  </a:lnTo>
                  <a:lnTo>
                    <a:pt x="41" y="0"/>
                  </a:lnTo>
                  <a:lnTo>
                    <a:pt x="39" y="0"/>
                  </a:lnTo>
                  <a:lnTo>
                    <a:pt x="37" y="0"/>
                  </a:lnTo>
                  <a:lnTo>
                    <a:pt x="21" y="4"/>
                  </a:lnTo>
                  <a:lnTo>
                    <a:pt x="9" y="10"/>
                  </a:lnTo>
                  <a:lnTo>
                    <a:pt x="2" y="18"/>
                  </a:lnTo>
                  <a:lnTo>
                    <a:pt x="0" y="30"/>
                  </a:lnTo>
                  <a:lnTo>
                    <a:pt x="4" y="42"/>
                  </a:lnTo>
                  <a:lnTo>
                    <a:pt x="11" y="50"/>
                  </a:lnTo>
                  <a:lnTo>
                    <a:pt x="23" y="56"/>
                  </a:lnTo>
                  <a:lnTo>
                    <a:pt x="39" y="58"/>
                  </a:lnTo>
                  <a:lnTo>
                    <a:pt x="41" y="58"/>
                  </a:lnTo>
                  <a:lnTo>
                    <a:pt x="43" y="58"/>
                  </a:lnTo>
                  <a:lnTo>
                    <a:pt x="45" y="58"/>
                  </a:lnTo>
                  <a:lnTo>
                    <a:pt x="47" y="58"/>
                  </a:lnTo>
                  <a:lnTo>
                    <a:pt x="61" y="54"/>
                  </a:lnTo>
                  <a:lnTo>
                    <a:pt x="73" y="48"/>
                  </a:lnTo>
                  <a:lnTo>
                    <a:pt x="81" y="40"/>
                  </a:lnTo>
                  <a:lnTo>
                    <a:pt x="83" y="28"/>
                  </a:lnTo>
                  <a:lnTo>
                    <a:pt x="79" y="16"/>
                  </a:lnTo>
                  <a:lnTo>
                    <a:pt x="71" y="6"/>
                  </a:lnTo>
                  <a:lnTo>
                    <a:pt x="59" y="0"/>
                  </a:lnTo>
                  <a:lnTo>
                    <a:pt x="4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1" name="Freeform 58">
              <a:extLst>
                <a:ext uri="{FF2B5EF4-FFF2-40B4-BE49-F238E27FC236}">
                  <a16:creationId xmlns:a16="http://schemas.microsoft.com/office/drawing/2014/main" id="{3D5A6FC3-09EE-4AD9-9668-429EF78988DE}"/>
                </a:ext>
              </a:extLst>
            </p:cNvPr>
            <p:cNvSpPr>
              <a:spLocks/>
            </p:cNvSpPr>
            <p:nvPr/>
          </p:nvSpPr>
          <p:spPr bwMode="auto">
            <a:xfrm>
              <a:off x="1734" y="3493"/>
              <a:ext cx="41" cy="28"/>
            </a:xfrm>
            <a:custGeom>
              <a:avLst/>
              <a:gdLst>
                <a:gd name="T0" fmla="*/ 0 w 83"/>
                <a:gd name="T1" fmla="*/ 0 h 58"/>
                <a:gd name="T2" fmla="*/ 0 w 83"/>
                <a:gd name="T3" fmla="*/ 0 h 58"/>
                <a:gd name="T4" fmla="*/ 0 w 83"/>
                <a:gd name="T5" fmla="*/ 0 h 58"/>
                <a:gd name="T6" fmla="*/ 0 w 83"/>
                <a:gd name="T7" fmla="*/ 0 h 58"/>
                <a:gd name="T8" fmla="*/ 0 w 83"/>
                <a:gd name="T9" fmla="*/ 0 h 58"/>
                <a:gd name="T10" fmla="*/ 0 w 83"/>
                <a:gd name="T11" fmla="*/ 0 h 58"/>
                <a:gd name="T12" fmla="*/ 0 w 83"/>
                <a:gd name="T13" fmla="*/ 0 h 58"/>
                <a:gd name="T14" fmla="*/ 0 w 83"/>
                <a:gd name="T15" fmla="*/ 0 h 58"/>
                <a:gd name="T16" fmla="*/ 0 w 83"/>
                <a:gd name="T17" fmla="*/ 0 h 58"/>
                <a:gd name="T18" fmla="*/ 0 w 83"/>
                <a:gd name="T19" fmla="*/ 0 h 58"/>
                <a:gd name="T20" fmla="*/ 0 w 83"/>
                <a:gd name="T21" fmla="*/ 0 h 58"/>
                <a:gd name="T22" fmla="*/ 0 w 83"/>
                <a:gd name="T23" fmla="*/ 0 h 58"/>
                <a:gd name="T24" fmla="*/ 0 w 83"/>
                <a:gd name="T25" fmla="*/ 0 h 58"/>
                <a:gd name="T26" fmla="*/ 0 w 83"/>
                <a:gd name="T27" fmla="*/ 0 h 58"/>
                <a:gd name="T28" fmla="*/ 0 w 83"/>
                <a:gd name="T29" fmla="*/ 0 h 58"/>
                <a:gd name="T30" fmla="*/ 0 w 83"/>
                <a:gd name="T31" fmla="*/ 0 h 58"/>
                <a:gd name="T32" fmla="*/ 0 w 83"/>
                <a:gd name="T33" fmla="*/ 0 h 58"/>
                <a:gd name="T34" fmla="*/ 0 w 83"/>
                <a:gd name="T35" fmla="*/ 0 h 58"/>
                <a:gd name="T36" fmla="*/ 0 w 83"/>
                <a:gd name="T37" fmla="*/ 0 h 58"/>
                <a:gd name="T38" fmla="*/ 0 w 83"/>
                <a:gd name="T39" fmla="*/ 0 h 58"/>
                <a:gd name="T40" fmla="*/ 0 w 83"/>
                <a:gd name="T41" fmla="*/ 0 h 58"/>
                <a:gd name="T42" fmla="*/ 0 w 83"/>
                <a:gd name="T43" fmla="*/ 0 h 58"/>
                <a:gd name="T44" fmla="*/ 0 w 83"/>
                <a:gd name="T45" fmla="*/ 0 h 58"/>
                <a:gd name="T46" fmla="*/ 0 w 83"/>
                <a:gd name="T47" fmla="*/ 0 h 58"/>
                <a:gd name="T48" fmla="*/ 0 w 83"/>
                <a:gd name="T49" fmla="*/ 0 h 58"/>
                <a:gd name="T50" fmla="*/ 0 w 83"/>
                <a:gd name="T51" fmla="*/ 0 h 58"/>
                <a:gd name="T52" fmla="*/ 0 w 83"/>
                <a:gd name="T53" fmla="*/ 0 h 58"/>
                <a:gd name="T54" fmla="*/ 0 w 83"/>
                <a:gd name="T55" fmla="*/ 0 h 58"/>
                <a:gd name="T56" fmla="*/ 0 w 83"/>
                <a:gd name="T57" fmla="*/ 0 h 58"/>
                <a:gd name="T58" fmla="*/ 0 w 83"/>
                <a:gd name="T59" fmla="*/ 0 h 58"/>
                <a:gd name="T60" fmla="*/ 0 w 83"/>
                <a:gd name="T61" fmla="*/ 0 h 58"/>
                <a:gd name="T62" fmla="*/ 0 w 83"/>
                <a:gd name="T63" fmla="*/ 0 h 58"/>
                <a:gd name="T64" fmla="*/ 0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6" y="0"/>
                  </a:moveTo>
                  <a:lnTo>
                    <a:pt x="44" y="0"/>
                  </a:lnTo>
                  <a:lnTo>
                    <a:pt x="42" y="0"/>
                  </a:lnTo>
                  <a:lnTo>
                    <a:pt x="40" y="0"/>
                  </a:lnTo>
                  <a:lnTo>
                    <a:pt x="38" y="0"/>
                  </a:lnTo>
                  <a:lnTo>
                    <a:pt x="22" y="4"/>
                  </a:lnTo>
                  <a:lnTo>
                    <a:pt x="10" y="10"/>
                  </a:lnTo>
                  <a:lnTo>
                    <a:pt x="2" y="18"/>
                  </a:lnTo>
                  <a:lnTo>
                    <a:pt x="0" y="30"/>
                  </a:lnTo>
                  <a:lnTo>
                    <a:pt x="4" y="42"/>
                  </a:lnTo>
                  <a:lnTo>
                    <a:pt x="12" y="50"/>
                  </a:lnTo>
                  <a:lnTo>
                    <a:pt x="24" y="56"/>
                  </a:lnTo>
                  <a:lnTo>
                    <a:pt x="40" y="58"/>
                  </a:lnTo>
                  <a:lnTo>
                    <a:pt x="42" y="58"/>
                  </a:lnTo>
                  <a:lnTo>
                    <a:pt x="44" y="58"/>
                  </a:lnTo>
                  <a:lnTo>
                    <a:pt x="46" y="58"/>
                  </a:lnTo>
                  <a:lnTo>
                    <a:pt x="48" y="58"/>
                  </a:lnTo>
                  <a:lnTo>
                    <a:pt x="63" y="54"/>
                  </a:lnTo>
                  <a:lnTo>
                    <a:pt x="75" y="48"/>
                  </a:lnTo>
                  <a:lnTo>
                    <a:pt x="81" y="40"/>
                  </a:lnTo>
                  <a:lnTo>
                    <a:pt x="83" y="28"/>
                  </a:lnTo>
                  <a:lnTo>
                    <a:pt x="81" y="16"/>
                  </a:lnTo>
                  <a:lnTo>
                    <a:pt x="73" y="6"/>
                  </a:lnTo>
                  <a:lnTo>
                    <a:pt x="61" y="0"/>
                  </a:lnTo>
                  <a:lnTo>
                    <a:pt x="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2" name="Freeform 59">
              <a:extLst>
                <a:ext uri="{FF2B5EF4-FFF2-40B4-BE49-F238E27FC236}">
                  <a16:creationId xmlns:a16="http://schemas.microsoft.com/office/drawing/2014/main" id="{2847B18E-C387-497D-A8AF-A0E0704608CB}"/>
                </a:ext>
              </a:extLst>
            </p:cNvPr>
            <p:cNvSpPr>
              <a:spLocks/>
            </p:cNvSpPr>
            <p:nvPr/>
          </p:nvSpPr>
          <p:spPr bwMode="auto">
            <a:xfrm>
              <a:off x="1611" y="3493"/>
              <a:ext cx="41" cy="28"/>
            </a:xfrm>
            <a:custGeom>
              <a:avLst/>
              <a:gdLst>
                <a:gd name="T0" fmla="*/ 0 w 83"/>
                <a:gd name="T1" fmla="*/ 0 h 58"/>
                <a:gd name="T2" fmla="*/ 0 w 83"/>
                <a:gd name="T3" fmla="*/ 0 h 58"/>
                <a:gd name="T4" fmla="*/ 0 w 83"/>
                <a:gd name="T5" fmla="*/ 0 h 58"/>
                <a:gd name="T6" fmla="*/ 0 w 83"/>
                <a:gd name="T7" fmla="*/ 0 h 58"/>
                <a:gd name="T8" fmla="*/ 0 w 83"/>
                <a:gd name="T9" fmla="*/ 0 h 58"/>
                <a:gd name="T10" fmla="*/ 0 w 83"/>
                <a:gd name="T11" fmla="*/ 0 h 58"/>
                <a:gd name="T12" fmla="*/ 0 w 83"/>
                <a:gd name="T13" fmla="*/ 0 h 58"/>
                <a:gd name="T14" fmla="*/ 0 w 83"/>
                <a:gd name="T15" fmla="*/ 0 h 58"/>
                <a:gd name="T16" fmla="*/ 0 w 83"/>
                <a:gd name="T17" fmla="*/ 0 h 58"/>
                <a:gd name="T18" fmla="*/ 0 w 83"/>
                <a:gd name="T19" fmla="*/ 0 h 58"/>
                <a:gd name="T20" fmla="*/ 0 w 83"/>
                <a:gd name="T21" fmla="*/ 0 h 58"/>
                <a:gd name="T22" fmla="*/ 0 w 83"/>
                <a:gd name="T23" fmla="*/ 0 h 58"/>
                <a:gd name="T24" fmla="*/ 0 w 83"/>
                <a:gd name="T25" fmla="*/ 0 h 58"/>
                <a:gd name="T26" fmla="*/ 0 w 83"/>
                <a:gd name="T27" fmla="*/ 0 h 58"/>
                <a:gd name="T28" fmla="*/ 0 w 83"/>
                <a:gd name="T29" fmla="*/ 0 h 58"/>
                <a:gd name="T30" fmla="*/ 0 w 83"/>
                <a:gd name="T31" fmla="*/ 0 h 58"/>
                <a:gd name="T32" fmla="*/ 0 w 83"/>
                <a:gd name="T33" fmla="*/ 0 h 58"/>
                <a:gd name="T34" fmla="*/ 0 w 83"/>
                <a:gd name="T35" fmla="*/ 0 h 58"/>
                <a:gd name="T36" fmla="*/ 0 w 83"/>
                <a:gd name="T37" fmla="*/ 0 h 58"/>
                <a:gd name="T38" fmla="*/ 0 w 83"/>
                <a:gd name="T39" fmla="*/ 0 h 58"/>
                <a:gd name="T40" fmla="*/ 0 w 83"/>
                <a:gd name="T41" fmla="*/ 0 h 58"/>
                <a:gd name="T42" fmla="*/ 0 w 83"/>
                <a:gd name="T43" fmla="*/ 0 h 58"/>
                <a:gd name="T44" fmla="*/ 0 w 83"/>
                <a:gd name="T45" fmla="*/ 0 h 58"/>
                <a:gd name="T46" fmla="*/ 0 w 83"/>
                <a:gd name="T47" fmla="*/ 0 h 58"/>
                <a:gd name="T48" fmla="*/ 0 w 83"/>
                <a:gd name="T49" fmla="*/ 0 h 58"/>
                <a:gd name="T50" fmla="*/ 0 w 83"/>
                <a:gd name="T51" fmla="*/ 0 h 58"/>
                <a:gd name="T52" fmla="*/ 0 w 83"/>
                <a:gd name="T53" fmla="*/ 0 h 58"/>
                <a:gd name="T54" fmla="*/ 0 w 83"/>
                <a:gd name="T55" fmla="*/ 0 h 58"/>
                <a:gd name="T56" fmla="*/ 0 w 83"/>
                <a:gd name="T57" fmla="*/ 0 h 58"/>
                <a:gd name="T58" fmla="*/ 0 w 83"/>
                <a:gd name="T59" fmla="*/ 0 h 58"/>
                <a:gd name="T60" fmla="*/ 0 w 83"/>
                <a:gd name="T61" fmla="*/ 0 h 58"/>
                <a:gd name="T62" fmla="*/ 0 w 83"/>
                <a:gd name="T63" fmla="*/ 0 h 58"/>
                <a:gd name="T64" fmla="*/ 0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3" y="0"/>
                  </a:moveTo>
                  <a:lnTo>
                    <a:pt x="43" y="0"/>
                  </a:lnTo>
                  <a:lnTo>
                    <a:pt x="41" y="0"/>
                  </a:lnTo>
                  <a:lnTo>
                    <a:pt x="39" y="0"/>
                  </a:lnTo>
                  <a:lnTo>
                    <a:pt x="37" y="0"/>
                  </a:lnTo>
                  <a:lnTo>
                    <a:pt x="35" y="0"/>
                  </a:lnTo>
                  <a:lnTo>
                    <a:pt x="19" y="4"/>
                  </a:lnTo>
                  <a:lnTo>
                    <a:pt x="10" y="10"/>
                  </a:lnTo>
                  <a:lnTo>
                    <a:pt x="2" y="18"/>
                  </a:lnTo>
                  <a:lnTo>
                    <a:pt x="0" y="30"/>
                  </a:lnTo>
                  <a:lnTo>
                    <a:pt x="4" y="42"/>
                  </a:lnTo>
                  <a:lnTo>
                    <a:pt x="11" y="50"/>
                  </a:lnTo>
                  <a:lnTo>
                    <a:pt x="23" y="56"/>
                  </a:lnTo>
                  <a:lnTo>
                    <a:pt x="37" y="58"/>
                  </a:lnTo>
                  <a:lnTo>
                    <a:pt x="39" y="58"/>
                  </a:lnTo>
                  <a:lnTo>
                    <a:pt x="41" y="58"/>
                  </a:lnTo>
                  <a:lnTo>
                    <a:pt x="43" y="58"/>
                  </a:lnTo>
                  <a:lnTo>
                    <a:pt x="45" y="58"/>
                  </a:lnTo>
                  <a:lnTo>
                    <a:pt x="61" y="54"/>
                  </a:lnTo>
                  <a:lnTo>
                    <a:pt x="73" y="48"/>
                  </a:lnTo>
                  <a:lnTo>
                    <a:pt x="81" y="40"/>
                  </a:lnTo>
                  <a:lnTo>
                    <a:pt x="83" y="28"/>
                  </a:lnTo>
                  <a:lnTo>
                    <a:pt x="79" y="16"/>
                  </a:lnTo>
                  <a:lnTo>
                    <a:pt x="71" y="6"/>
                  </a:lnTo>
                  <a:lnTo>
                    <a:pt x="59" y="0"/>
                  </a:lnTo>
                  <a:lnTo>
                    <a:pt x="4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3" name="Freeform 60">
              <a:extLst>
                <a:ext uri="{FF2B5EF4-FFF2-40B4-BE49-F238E27FC236}">
                  <a16:creationId xmlns:a16="http://schemas.microsoft.com/office/drawing/2014/main" id="{D4C13AD9-E42F-46D8-AE8B-C689400CEF1D}"/>
                </a:ext>
              </a:extLst>
            </p:cNvPr>
            <p:cNvSpPr>
              <a:spLocks/>
            </p:cNvSpPr>
            <p:nvPr/>
          </p:nvSpPr>
          <p:spPr bwMode="auto">
            <a:xfrm>
              <a:off x="1487"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4" y="0"/>
                  </a:moveTo>
                  <a:lnTo>
                    <a:pt x="44" y="0"/>
                  </a:lnTo>
                  <a:lnTo>
                    <a:pt x="42" y="0"/>
                  </a:lnTo>
                  <a:lnTo>
                    <a:pt x="40" y="0"/>
                  </a:lnTo>
                  <a:lnTo>
                    <a:pt x="38" y="0"/>
                  </a:lnTo>
                  <a:lnTo>
                    <a:pt x="36" y="0"/>
                  </a:lnTo>
                  <a:lnTo>
                    <a:pt x="22" y="4"/>
                  </a:lnTo>
                  <a:lnTo>
                    <a:pt x="10" y="10"/>
                  </a:lnTo>
                  <a:lnTo>
                    <a:pt x="2" y="18"/>
                  </a:lnTo>
                  <a:lnTo>
                    <a:pt x="0" y="30"/>
                  </a:lnTo>
                  <a:lnTo>
                    <a:pt x="4" y="42"/>
                  </a:lnTo>
                  <a:lnTo>
                    <a:pt x="12" y="50"/>
                  </a:lnTo>
                  <a:lnTo>
                    <a:pt x="24" y="56"/>
                  </a:lnTo>
                  <a:lnTo>
                    <a:pt x="40" y="58"/>
                  </a:lnTo>
                  <a:lnTo>
                    <a:pt x="42" y="58"/>
                  </a:lnTo>
                  <a:lnTo>
                    <a:pt x="44" y="58"/>
                  </a:lnTo>
                  <a:lnTo>
                    <a:pt x="46" y="58"/>
                  </a:lnTo>
                  <a:lnTo>
                    <a:pt x="48" y="58"/>
                  </a:lnTo>
                  <a:lnTo>
                    <a:pt x="61" y="54"/>
                  </a:lnTo>
                  <a:lnTo>
                    <a:pt x="73" y="48"/>
                  </a:lnTo>
                  <a:lnTo>
                    <a:pt x="81" y="40"/>
                  </a:lnTo>
                  <a:lnTo>
                    <a:pt x="83" y="28"/>
                  </a:lnTo>
                  <a:lnTo>
                    <a:pt x="79" y="16"/>
                  </a:lnTo>
                  <a:lnTo>
                    <a:pt x="71" y="6"/>
                  </a:lnTo>
                  <a:lnTo>
                    <a:pt x="60" y="0"/>
                  </a:lnTo>
                  <a:lnTo>
                    <a:pt x="4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4" name="Freeform 61">
              <a:extLst>
                <a:ext uri="{FF2B5EF4-FFF2-40B4-BE49-F238E27FC236}">
                  <a16:creationId xmlns:a16="http://schemas.microsoft.com/office/drawing/2014/main" id="{FE10F167-4C42-4B05-AC9F-42899F7E60BD}"/>
                </a:ext>
              </a:extLst>
            </p:cNvPr>
            <p:cNvSpPr>
              <a:spLocks/>
            </p:cNvSpPr>
            <p:nvPr/>
          </p:nvSpPr>
          <p:spPr bwMode="auto">
            <a:xfrm>
              <a:off x="1363" y="3493"/>
              <a:ext cx="42" cy="28"/>
            </a:xfrm>
            <a:custGeom>
              <a:avLst/>
              <a:gdLst>
                <a:gd name="T0" fmla="*/ 1 w 83"/>
                <a:gd name="T1" fmla="*/ 0 h 58"/>
                <a:gd name="T2" fmla="*/ 1 w 83"/>
                <a:gd name="T3" fmla="*/ 0 h 58"/>
                <a:gd name="T4" fmla="*/ 1 w 83"/>
                <a:gd name="T5" fmla="*/ 0 h 58"/>
                <a:gd name="T6" fmla="*/ 1 w 83"/>
                <a:gd name="T7" fmla="*/ 0 h 58"/>
                <a:gd name="T8" fmla="*/ 1 w 83"/>
                <a:gd name="T9" fmla="*/ 0 h 58"/>
                <a:gd name="T10" fmla="*/ 1 w 83"/>
                <a:gd name="T11" fmla="*/ 0 h 58"/>
                <a:gd name="T12" fmla="*/ 1 w 83"/>
                <a:gd name="T13" fmla="*/ 0 h 58"/>
                <a:gd name="T14" fmla="*/ 1 w 83"/>
                <a:gd name="T15" fmla="*/ 0 h 58"/>
                <a:gd name="T16" fmla="*/ 1 w 83"/>
                <a:gd name="T17" fmla="*/ 0 h 58"/>
                <a:gd name="T18" fmla="*/ 1 w 83"/>
                <a:gd name="T19" fmla="*/ 0 h 58"/>
                <a:gd name="T20" fmla="*/ 1 w 83"/>
                <a:gd name="T21" fmla="*/ 0 h 58"/>
                <a:gd name="T22" fmla="*/ 1 w 83"/>
                <a:gd name="T23" fmla="*/ 0 h 58"/>
                <a:gd name="T24" fmla="*/ 0 w 83"/>
                <a:gd name="T25" fmla="*/ 0 h 58"/>
                <a:gd name="T26" fmla="*/ 1 w 83"/>
                <a:gd name="T27" fmla="*/ 0 h 58"/>
                <a:gd name="T28" fmla="*/ 1 w 83"/>
                <a:gd name="T29" fmla="*/ 0 h 58"/>
                <a:gd name="T30" fmla="*/ 1 w 83"/>
                <a:gd name="T31" fmla="*/ 0 h 58"/>
                <a:gd name="T32" fmla="*/ 1 w 83"/>
                <a:gd name="T33" fmla="*/ 0 h 58"/>
                <a:gd name="T34" fmla="*/ 1 w 83"/>
                <a:gd name="T35" fmla="*/ 0 h 58"/>
                <a:gd name="T36" fmla="*/ 1 w 83"/>
                <a:gd name="T37" fmla="*/ 0 h 58"/>
                <a:gd name="T38" fmla="*/ 1 w 83"/>
                <a:gd name="T39" fmla="*/ 0 h 58"/>
                <a:gd name="T40" fmla="*/ 1 w 83"/>
                <a:gd name="T41" fmla="*/ 0 h 58"/>
                <a:gd name="T42" fmla="*/ 1 w 83"/>
                <a:gd name="T43" fmla="*/ 0 h 58"/>
                <a:gd name="T44" fmla="*/ 1 w 83"/>
                <a:gd name="T45" fmla="*/ 0 h 58"/>
                <a:gd name="T46" fmla="*/ 1 w 83"/>
                <a:gd name="T47" fmla="*/ 0 h 58"/>
                <a:gd name="T48" fmla="*/ 1 w 83"/>
                <a:gd name="T49" fmla="*/ 0 h 58"/>
                <a:gd name="T50" fmla="*/ 1 w 83"/>
                <a:gd name="T51" fmla="*/ 0 h 58"/>
                <a:gd name="T52" fmla="*/ 1 w 83"/>
                <a:gd name="T53" fmla="*/ 0 h 58"/>
                <a:gd name="T54" fmla="*/ 1 w 83"/>
                <a:gd name="T55" fmla="*/ 0 h 58"/>
                <a:gd name="T56" fmla="*/ 1 w 83"/>
                <a:gd name="T57" fmla="*/ 0 h 58"/>
                <a:gd name="T58" fmla="*/ 1 w 83"/>
                <a:gd name="T59" fmla="*/ 0 h 58"/>
                <a:gd name="T60" fmla="*/ 1 w 83"/>
                <a:gd name="T61" fmla="*/ 0 h 58"/>
                <a:gd name="T62" fmla="*/ 1 w 83"/>
                <a:gd name="T63" fmla="*/ 0 h 58"/>
                <a:gd name="T64" fmla="*/ 1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8">
                  <a:moveTo>
                    <a:pt x="45" y="0"/>
                  </a:moveTo>
                  <a:lnTo>
                    <a:pt x="43" y="0"/>
                  </a:lnTo>
                  <a:lnTo>
                    <a:pt x="41" y="0"/>
                  </a:lnTo>
                  <a:lnTo>
                    <a:pt x="39" y="0"/>
                  </a:lnTo>
                  <a:lnTo>
                    <a:pt x="37" y="0"/>
                  </a:lnTo>
                  <a:lnTo>
                    <a:pt x="21" y="4"/>
                  </a:lnTo>
                  <a:lnTo>
                    <a:pt x="10" y="10"/>
                  </a:lnTo>
                  <a:lnTo>
                    <a:pt x="2" y="18"/>
                  </a:lnTo>
                  <a:lnTo>
                    <a:pt x="0" y="30"/>
                  </a:lnTo>
                  <a:lnTo>
                    <a:pt x="4" y="42"/>
                  </a:lnTo>
                  <a:lnTo>
                    <a:pt x="12" y="50"/>
                  </a:lnTo>
                  <a:lnTo>
                    <a:pt x="23" y="56"/>
                  </a:lnTo>
                  <a:lnTo>
                    <a:pt x="39" y="58"/>
                  </a:lnTo>
                  <a:lnTo>
                    <a:pt x="41" y="58"/>
                  </a:lnTo>
                  <a:lnTo>
                    <a:pt x="43" y="58"/>
                  </a:lnTo>
                  <a:lnTo>
                    <a:pt x="45" y="58"/>
                  </a:lnTo>
                  <a:lnTo>
                    <a:pt x="47" y="58"/>
                  </a:lnTo>
                  <a:lnTo>
                    <a:pt x="63" y="54"/>
                  </a:lnTo>
                  <a:lnTo>
                    <a:pt x="75" y="48"/>
                  </a:lnTo>
                  <a:lnTo>
                    <a:pt x="81" y="40"/>
                  </a:lnTo>
                  <a:lnTo>
                    <a:pt x="83" y="28"/>
                  </a:lnTo>
                  <a:lnTo>
                    <a:pt x="79" y="16"/>
                  </a:lnTo>
                  <a:lnTo>
                    <a:pt x="71" y="6"/>
                  </a:lnTo>
                  <a:lnTo>
                    <a:pt x="59"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5" name="Freeform 62">
              <a:extLst>
                <a:ext uri="{FF2B5EF4-FFF2-40B4-BE49-F238E27FC236}">
                  <a16:creationId xmlns:a16="http://schemas.microsoft.com/office/drawing/2014/main" id="{4361AB50-B82A-4F49-807F-33706DFAFBDE}"/>
                </a:ext>
              </a:extLst>
            </p:cNvPr>
            <p:cNvSpPr>
              <a:spLocks/>
            </p:cNvSpPr>
            <p:nvPr/>
          </p:nvSpPr>
          <p:spPr bwMode="auto">
            <a:xfrm>
              <a:off x="2066" y="3222"/>
              <a:ext cx="541" cy="603"/>
            </a:xfrm>
            <a:custGeom>
              <a:avLst/>
              <a:gdLst>
                <a:gd name="T0" fmla="*/ 1 w 1081"/>
                <a:gd name="T1" fmla="*/ 1 h 1206"/>
                <a:gd name="T2" fmla="*/ 1 w 1081"/>
                <a:gd name="T3" fmla="*/ 1 h 1206"/>
                <a:gd name="T4" fmla="*/ 1 w 1081"/>
                <a:gd name="T5" fmla="*/ 1 h 1206"/>
                <a:gd name="T6" fmla="*/ 1 w 1081"/>
                <a:gd name="T7" fmla="*/ 1 h 1206"/>
                <a:gd name="T8" fmla="*/ 1 w 1081"/>
                <a:gd name="T9" fmla="*/ 1 h 1206"/>
                <a:gd name="T10" fmla="*/ 1 w 1081"/>
                <a:gd name="T11" fmla="*/ 1 h 1206"/>
                <a:gd name="T12" fmla="*/ 1 w 1081"/>
                <a:gd name="T13" fmla="*/ 0 h 1206"/>
                <a:gd name="T14" fmla="*/ 1 w 1081"/>
                <a:gd name="T15" fmla="*/ 1 h 1206"/>
                <a:gd name="T16" fmla="*/ 1 w 1081"/>
                <a:gd name="T17" fmla="*/ 1 h 1206"/>
                <a:gd name="T18" fmla="*/ 1 w 1081"/>
                <a:gd name="T19" fmla="*/ 1 h 1206"/>
                <a:gd name="T20" fmla="*/ 1 w 1081"/>
                <a:gd name="T21" fmla="*/ 1 h 1206"/>
                <a:gd name="T22" fmla="*/ 1 w 1081"/>
                <a:gd name="T23" fmla="*/ 1 h 1206"/>
                <a:gd name="T24" fmla="*/ 1 w 1081"/>
                <a:gd name="T25" fmla="*/ 1 h 1206"/>
                <a:gd name="T26" fmla="*/ 1 w 1081"/>
                <a:gd name="T27" fmla="*/ 1 h 1206"/>
                <a:gd name="T28" fmla="*/ 1 w 1081"/>
                <a:gd name="T29" fmla="*/ 1 h 1206"/>
                <a:gd name="T30" fmla="*/ 1 w 1081"/>
                <a:gd name="T31" fmla="*/ 1 h 1206"/>
                <a:gd name="T32" fmla="*/ 1 w 1081"/>
                <a:gd name="T33" fmla="*/ 1 h 1206"/>
                <a:gd name="T34" fmla="*/ 0 w 1081"/>
                <a:gd name="T35" fmla="*/ 1 h 1206"/>
                <a:gd name="T36" fmla="*/ 1 w 1081"/>
                <a:gd name="T37" fmla="*/ 1 h 1206"/>
                <a:gd name="T38" fmla="*/ 1 w 1081"/>
                <a:gd name="T39" fmla="*/ 1 h 1206"/>
                <a:gd name="T40" fmla="*/ 1 w 1081"/>
                <a:gd name="T41" fmla="*/ 1 h 1206"/>
                <a:gd name="T42" fmla="*/ 1 w 1081"/>
                <a:gd name="T43" fmla="*/ 1 h 1206"/>
                <a:gd name="T44" fmla="*/ 1 w 1081"/>
                <a:gd name="T45" fmla="*/ 1 h 1206"/>
                <a:gd name="T46" fmla="*/ 1 w 1081"/>
                <a:gd name="T47" fmla="*/ 1 h 1206"/>
                <a:gd name="T48" fmla="*/ 1 w 1081"/>
                <a:gd name="T49" fmla="*/ 1 h 1206"/>
                <a:gd name="T50" fmla="*/ 1 w 1081"/>
                <a:gd name="T51" fmla="*/ 1 h 1206"/>
                <a:gd name="T52" fmla="*/ 1 w 1081"/>
                <a:gd name="T53" fmla="*/ 1 h 1206"/>
                <a:gd name="T54" fmla="*/ 1 w 1081"/>
                <a:gd name="T55" fmla="*/ 1 h 1206"/>
                <a:gd name="T56" fmla="*/ 1 w 1081"/>
                <a:gd name="T57" fmla="*/ 1 h 1206"/>
                <a:gd name="T58" fmla="*/ 1 w 1081"/>
                <a:gd name="T59" fmla="*/ 1 h 1206"/>
                <a:gd name="T60" fmla="*/ 1 w 1081"/>
                <a:gd name="T61" fmla="*/ 1 h 1206"/>
                <a:gd name="T62" fmla="*/ 1 w 1081"/>
                <a:gd name="T63" fmla="*/ 1 h 1206"/>
                <a:gd name="T64" fmla="*/ 1 w 1081"/>
                <a:gd name="T65" fmla="*/ 1 h 1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1" h="1206">
                  <a:moveTo>
                    <a:pt x="864" y="692"/>
                  </a:moveTo>
                  <a:lnTo>
                    <a:pt x="915" y="585"/>
                  </a:lnTo>
                  <a:lnTo>
                    <a:pt x="943" y="490"/>
                  </a:lnTo>
                  <a:lnTo>
                    <a:pt x="951" y="409"/>
                  </a:lnTo>
                  <a:lnTo>
                    <a:pt x="945" y="341"/>
                  </a:lnTo>
                  <a:lnTo>
                    <a:pt x="931" y="288"/>
                  </a:lnTo>
                  <a:lnTo>
                    <a:pt x="915" y="250"/>
                  </a:lnTo>
                  <a:lnTo>
                    <a:pt x="901" y="226"/>
                  </a:lnTo>
                  <a:lnTo>
                    <a:pt x="895" y="218"/>
                  </a:lnTo>
                  <a:lnTo>
                    <a:pt x="808" y="137"/>
                  </a:lnTo>
                  <a:lnTo>
                    <a:pt x="723" y="77"/>
                  </a:lnTo>
                  <a:lnTo>
                    <a:pt x="642" y="36"/>
                  </a:lnTo>
                  <a:lnTo>
                    <a:pt x="563" y="10"/>
                  </a:lnTo>
                  <a:lnTo>
                    <a:pt x="485" y="0"/>
                  </a:lnTo>
                  <a:lnTo>
                    <a:pt x="414" y="2"/>
                  </a:lnTo>
                  <a:lnTo>
                    <a:pt x="347" y="14"/>
                  </a:lnTo>
                  <a:lnTo>
                    <a:pt x="283" y="34"/>
                  </a:lnTo>
                  <a:lnTo>
                    <a:pt x="226" y="60"/>
                  </a:lnTo>
                  <a:lnTo>
                    <a:pt x="175" y="89"/>
                  </a:lnTo>
                  <a:lnTo>
                    <a:pt x="131" y="119"/>
                  </a:lnTo>
                  <a:lnTo>
                    <a:pt x="93" y="149"/>
                  </a:lnTo>
                  <a:lnTo>
                    <a:pt x="62" y="177"/>
                  </a:lnTo>
                  <a:lnTo>
                    <a:pt x="40" y="198"/>
                  </a:lnTo>
                  <a:lnTo>
                    <a:pt x="26" y="212"/>
                  </a:lnTo>
                  <a:lnTo>
                    <a:pt x="22" y="218"/>
                  </a:lnTo>
                  <a:lnTo>
                    <a:pt x="28" y="246"/>
                  </a:lnTo>
                  <a:lnTo>
                    <a:pt x="36" y="270"/>
                  </a:lnTo>
                  <a:lnTo>
                    <a:pt x="46" y="288"/>
                  </a:lnTo>
                  <a:lnTo>
                    <a:pt x="58" y="302"/>
                  </a:lnTo>
                  <a:lnTo>
                    <a:pt x="68" y="313"/>
                  </a:lnTo>
                  <a:lnTo>
                    <a:pt x="80" y="319"/>
                  </a:lnTo>
                  <a:lnTo>
                    <a:pt x="89" y="325"/>
                  </a:lnTo>
                  <a:lnTo>
                    <a:pt x="99" y="327"/>
                  </a:lnTo>
                  <a:lnTo>
                    <a:pt x="58" y="444"/>
                  </a:lnTo>
                  <a:lnTo>
                    <a:pt x="80" y="508"/>
                  </a:lnTo>
                  <a:lnTo>
                    <a:pt x="0" y="664"/>
                  </a:lnTo>
                  <a:lnTo>
                    <a:pt x="68" y="694"/>
                  </a:lnTo>
                  <a:lnTo>
                    <a:pt x="68" y="930"/>
                  </a:lnTo>
                  <a:lnTo>
                    <a:pt x="244" y="966"/>
                  </a:lnTo>
                  <a:lnTo>
                    <a:pt x="244" y="1192"/>
                  </a:lnTo>
                  <a:lnTo>
                    <a:pt x="719" y="1206"/>
                  </a:lnTo>
                  <a:lnTo>
                    <a:pt x="729" y="1085"/>
                  </a:lnTo>
                  <a:lnTo>
                    <a:pt x="790" y="1111"/>
                  </a:lnTo>
                  <a:lnTo>
                    <a:pt x="846" y="1122"/>
                  </a:lnTo>
                  <a:lnTo>
                    <a:pt x="893" y="1126"/>
                  </a:lnTo>
                  <a:lnTo>
                    <a:pt x="933" y="1118"/>
                  </a:lnTo>
                  <a:lnTo>
                    <a:pt x="969" y="1105"/>
                  </a:lnTo>
                  <a:lnTo>
                    <a:pt x="996" y="1083"/>
                  </a:lnTo>
                  <a:lnTo>
                    <a:pt x="1020" y="1057"/>
                  </a:lnTo>
                  <a:lnTo>
                    <a:pt x="1038" y="1027"/>
                  </a:lnTo>
                  <a:lnTo>
                    <a:pt x="1052" y="996"/>
                  </a:lnTo>
                  <a:lnTo>
                    <a:pt x="1064" y="964"/>
                  </a:lnTo>
                  <a:lnTo>
                    <a:pt x="1071" y="932"/>
                  </a:lnTo>
                  <a:lnTo>
                    <a:pt x="1075" y="902"/>
                  </a:lnTo>
                  <a:lnTo>
                    <a:pt x="1079" y="879"/>
                  </a:lnTo>
                  <a:lnTo>
                    <a:pt x="1081" y="859"/>
                  </a:lnTo>
                  <a:lnTo>
                    <a:pt x="1081" y="845"/>
                  </a:lnTo>
                  <a:lnTo>
                    <a:pt x="1081" y="841"/>
                  </a:lnTo>
                  <a:lnTo>
                    <a:pt x="988" y="873"/>
                  </a:lnTo>
                  <a:lnTo>
                    <a:pt x="923" y="881"/>
                  </a:lnTo>
                  <a:lnTo>
                    <a:pt x="877" y="867"/>
                  </a:lnTo>
                  <a:lnTo>
                    <a:pt x="852" y="841"/>
                  </a:lnTo>
                  <a:lnTo>
                    <a:pt x="840" y="803"/>
                  </a:lnTo>
                  <a:lnTo>
                    <a:pt x="840" y="764"/>
                  </a:lnTo>
                  <a:lnTo>
                    <a:pt x="850" y="724"/>
                  </a:lnTo>
                  <a:lnTo>
                    <a:pt x="864" y="692"/>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6" name="Freeform 63">
              <a:extLst>
                <a:ext uri="{FF2B5EF4-FFF2-40B4-BE49-F238E27FC236}">
                  <a16:creationId xmlns:a16="http://schemas.microsoft.com/office/drawing/2014/main" id="{51C99EF9-1677-4A3A-BA82-9407F4221D9E}"/>
                </a:ext>
              </a:extLst>
            </p:cNvPr>
            <p:cNvSpPr>
              <a:spLocks/>
            </p:cNvSpPr>
            <p:nvPr/>
          </p:nvSpPr>
          <p:spPr bwMode="auto">
            <a:xfrm>
              <a:off x="2141" y="3451"/>
              <a:ext cx="225" cy="73"/>
            </a:xfrm>
            <a:custGeom>
              <a:avLst/>
              <a:gdLst>
                <a:gd name="T0" fmla="*/ 1 w 449"/>
                <a:gd name="T1" fmla="*/ 0 h 147"/>
                <a:gd name="T2" fmla="*/ 1 w 449"/>
                <a:gd name="T3" fmla="*/ 0 h 147"/>
                <a:gd name="T4" fmla="*/ 1 w 449"/>
                <a:gd name="T5" fmla="*/ 0 h 147"/>
                <a:gd name="T6" fmla="*/ 1 w 449"/>
                <a:gd name="T7" fmla="*/ 0 h 147"/>
                <a:gd name="T8" fmla="*/ 1 w 449"/>
                <a:gd name="T9" fmla="*/ 0 h 147"/>
                <a:gd name="T10" fmla="*/ 1 w 449"/>
                <a:gd name="T11" fmla="*/ 0 h 147"/>
                <a:gd name="T12" fmla="*/ 1 w 449"/>
                <a:gd name="T13" fmla="*/ 0 h 147"/>
                <a:gd name="T14" fmla="*/ 1 w 449"/>
                <a:gd name="T15" fmla="*/ 0 h 147"/>
                <a:gd name="T16" fmla="*/ 1 w 449"/>
                <a:gd name="T17" fmla="*/ 0 h 147"/>
                <a:gd name="T18" fmla="*/ 1 w 449"/>
                <a:gd name="T19" fmla="*/ 0 h 147"/>
                <a:gd name="T20" fmla="*/ 1 w 449"/>
                <a:gd name="T21" fmla="*/ 0 h 147"/>
                <a:gd name="T22" fmla="*/ 1 w 449"/>
                <a:gd name="T23" fmla="*/ 0 h 147"/>
                <a:gd name="T24" fmla="*/ 1 w 449"/>
                <a:gd name="T25" fmla="*/ 0 h 147"/>
                <a:gd name="T26" fmla="*/ 1 w 449"/>
                <a:gd name="T27" fmla="*/ 0 h 147"/>
                <a:gd name="T28" fmla="*/ 1 w 449"/>
                <a:gd name="T29" fmla="*/ 0 h 147"/>
                <a:gd name="T30" fmla="*/ 1 w 449"/>
                <a:gd name="T31" fmla="*/ 0 h 147"/>
                <a:gd name="T32" fmla="*/ 0 w 449"/>
                <a:gd name="T33" fmla="*/ 0 h 147"/>
                <a:gd name="T34" fmla="*/ 1 w 449"/>
                <a:gd name="T35" fmla="*/ 0 h 147"/>
                <a:gd name="T36" fmla="*/ 1 w 449"/>
                <a:gd name="T37" fmla="*/ 0 h 147"/>
                <a:gd name="T38" fmla="*/ 1 w 449"/>
                <a:gd name="T39" fmla="*/ 0 h 147"/>
                <a:gd name="T40" fmla="*/ 1 w 449"/>
                <a:gd name="T41" fmla="*/ 0 h 147"/>
                <a:gd name="T42" fmla="*/ 1 w 449"/>
                <a:gd name="T43" fmla="*/ 0 h 147"/>
                <a:gd name="T44" fmla="*/ 1 w 449"/>
                <a:gd name="T45" fmla="*/ 0 h 147"/>
                <a:gd name="T46" fmla="*/ 1 w 449"/>
                <a:gd name="T47" fmla="*/ 0 h 147"/>
                <a:gd name="T48" fmla="*/ 1 w 449"/>
                <a:gd name="T49" fmla="*/ 0 h 147"/>
                <a:gd name="T50" fmla="*/ 1 w 449"/>
                <a:gd name="T51" fmla="*/ 0 h 147"/>
                <a:gd name="T52" fmla="*/ 1 w 449"/>
                <a:gd name="T53" fmla="*/ 0 h 147"/>
                <a:gd name="T54" fmla="*/ 1 w 449"/>
                <a:gd name="T55" fmla="*/ 0 h 147"/>
                <a:gd name="T56" fmla="*/ 1 w 449"/>
                <a:gd name="T57" fmla="*/ 0 h 147"/>
                <a:gd name="T58" fmla="*/ 1 w 449"/>
                <a:gd name="T59" fmla="*/ 0 h 147"/>
                <a:gd name="T60" fmla="*/ 1 w 449"/>
                <a:gd name="T61" fmla="*/ 0 h 147"/>
                <a:gd name="T62" fmla="*/ 1 w 449"/>
                <a:gd name="T63" fmla="*/ 0 h 147"/>
                <a:gd name="T64" fmla="*/ 1 w 449"/>
                <a:gd name="T65" fmla="*/ 0 h 147"/>
                <a:gd name="T66" fmla="*/ 1 w 449"/>
                <a:gd name="T67" fmla="*/ 0 h 147"/>
                <a:gd name="T68" fmla="*/ 1 w 449"/>
                <a:gd name="T69" fmla="*/ 0 h 147"/>
                <a:gd name="T70" fmla="*/ 1 w 449"/>
                <a:gd name="T71" fmla="*/ 0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9" h="147">
                  <a:moveTo>
                    <a:pt x="132" y="56"/>
                  </a:moveTo>
                  <a:lnTo>
                    <a:pt x="129" y="44"/>
                  </a:lnTo>
                  <a:lnTo>
                    <a:pt x="125" y="34"/>
                  </a:lnTo>
                  <a:lnTo>
                    <a:pt x="117" y="24"/>
                  </a:lnTo>
                  <a:lnTo>
                    <a:pt x="109" y="16"/>
                  </a:lnTo>
                  <a:lnTo>
                    <a:pt x="101" y="10"/>
                  </a:lnTo>
                  <a:lnTo>
                    <a:pt x="89" y="4"/>
                  </a:lnTo>
                  <a:lnTo>
                    <a:pt x="79" y="2"/>
                  </a:lnTo>
                  <a:lnTo>
                    <a:pt x="67" y="0"/>
                  </a:lnTo>
                  <a:lnTo>
                    <a:pt x="53" y="2"/>
                  </a:lnTo>
                  <a:lnTo>
                    <a:pt x="41" y="6"/>
                  </a:lnTo>
                  <a:lnTo>
                    <a:pt x="30" y="12"/>
                  </a:lnTo>
                  <a:lnTo>
                    <a:pt x="20" y="22"/>
                  </a:lnTo>
                  <a:lnTo>
                    <a:pt x="12" y="32"/>
                  </a:lnTo>
                  <a:lnTo>
                    <a:pt x="6" y="44"/>
                  </a:lnTo>
                  <a:lnTo>
                    <a:pt x="2" y="58"/>
                  </a:lnTo>
                  <a:lnTo>
                    <a:pt x="0" y="74"/>
                  </a:lnTo>
                  <a:lnTo>
                    <a:pt x="2" y="87"/>
                  </a:lnTo>
                  <a:lnTo>
                    <a:pt x="6" y="101"/>
                  </a:lnTo>
                  <a:lnTo>
                    <a:pt x="12" y="113"/>
                  </a:lnTo>
                  <a:lnTo>
                    <a:pt x="20" y="125"/>
                  </a:lnTo>
                  <a:lnTo>
                    <a:pt x="30" y="135"/>
                  </a:lnTo>
                  <a:lnTo>
                    <a:pt x="41" y="141"/>
                  </a:lnTo>
                  <a:lnTo>
                    <a:pt x="53" y="145"/>
                  </a:lnTo>
                  <a:lnTo>
                    <a:pt x="67" y="147"/>
                  </a:lnTo>
                  <a:lnTo>
                    <a:pt x="79" y="145"/>
                  </a:lnTo>
                  <a:lnTo>
                    <a:pt x="91" y="143"/>
                  </a:lnTo>
                  <a:lnTo>
                    <a:pt x="103" y="137"/>
                  </a:lnTo>
                  <a:lnTo>
                    <a:pt x="113" y="129"/>
                  </a:lnTo>
                  <a:lnTo>
                    <a:pt x="121" y="119"/>
                  </a:lnTo>
                  <a:lnTo>
                    <a:pt x="127" y="109"/>
                  </a:lnTo>
                  <a:lnTo>
                    <a:pt x="132" y="97"/>
                  </a:lnTo>
                  <a:lnTo>
                    <a:pt x="134" y="85"/>
                  </a:lnTo>
                  <a:lnTo>
                    <a:pt x="449" y="85"/>
                  </a:lnTo>
                  <a:lnTo>
                    <a:pt x="449" y="56"/>
                  </a:lnTo>
                  <a:lnTo>
                    <a:pt x="13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7" name="Freeform 64">
              <a:extLst>
                <a:ext uri="{FF2B5EF4-FFF2-40B4-BE49-F238E27FC236}">
                  <a16:creationId xmlns:a16="http://schemas.microsoft.com/office/drawing/2014/main" id="{FC0681B3-C265-427B-AFCC-0E7323E43765}"/>
                </a:ext>
              </a:extLst>
            </p:cNvPr>
            <p:cNvSpPr>
              <a:spLocks/>
            </p:cNvSpPr>
            <p:nvPr/>
          </p:nvSpPr>
          <p:spPr bwMode="auto">
            <a:xfrm>
              <a:off x="1722" y="3794"/>
              <a:ext cx="1159" cy="645"/>
            </a:xfrm>
            <a:custGeom>
              <a:avLst/>
              <a:gdLst>
                <a:gd name="T0" fmla="*/ 0 w 2319"/>
                <a:gd name="T1" fmla="*/ 1 h 1289"/>
                <a:gd name="T2" fmla="*/ 0 w 2319"/>
                <a:gd name="T3" fmla="*/ 1 h 1289"/>
                <a:gd name="T4" fmla="*/ 0 w 2319"/>
                <a:gd name="T5" fmla="*/ 1 h 1289"/>
                <a:gd name="T6" fmla="*/ 0 w 2319"/>
                <a:gd name="T7" fmla="*/ 1 h 1289"/>
                <a:gd name="T8" fmla="*/ 0 w 2319"/>
                <a:gd name="T9" fmla="*/ 1 h 1289"/>
                <a:gd name="T10" fmla="*/ 0 w 2319"/>
                <a:gd name="T11" fmla="*/ 1 h 1289"/>
                <a:gd name="T12" fmla="*/ 0 w 2319"/>
                <a:gd name="T13" fmla="*/ 1 h 1289"/>
                <a:gd name="T14" fmla="*/ 0 w 2319"/>
                <a:gd name="T15" fmla="*/ 1 h 1289"/>
                <a:gd name="T16" fmla="*/ 0 w 2319"/>
                <a:gd name="T17" fmla="*/ 1 h 1289"/>
                <a:gd name="T18" fmla="*/ 0 w 2319"/>
                <a:gd name="T19" fmla="*/ 1 h 1289"/>
                <a:gd name="T20" fmla="*/ 0 w 2319"/>
                <a:gd name="T21" fmla="*/ 1 h 1289"/>
                <a:gd name="T22" fmla="*/ 0 w 2319"/>
                <a:gd name="T23" fmla="*/ 1 h 1289"/>
                <a:gd name="T24" fmla="*/ 0 w 2319"/>
                <a:gd name="T25" fmla="*/ 1 h 1289"/>
                <a:gd name="T26" fmla="*/ 0 w 2319"/>
                <a:gd name="T27" fmla="*/ 1 h 1289"/>
                <a:gd name="T28" fmla="*/ 0 w 2319"/>
                <a:gd name="T29" fmla="*/ 1 h 1289"/>
                <a:gd name="T30" fmla="*/ 0 w 2319"/>
                <a:gd name="T31" fmla="*/ 1 h 1289"/>
                <a:gd name="T32" fmla="*/ 0 w 2319"/>
                <a:gd name="T33" fmla="*/ 1 h 1289"/>
                <a:gd name="T34" fmla="*/ 0 w 2319"/>
                <a:gd name="T35" fmla="*/ 1 h 1289"/>
                <a:gd name="T36" fmla="*/ 0 w 2319"/>
                <a:gd name="T37" fmla="*/ 1 h 1289"/>
                <a:gd name="T38" fmla="*/ 0 w 2319"/>
                <a:gd name="T39" fmla="*/ 1 h 1289"/>
                <a:gd name="T40" fmla="*/ 0 w 2319"/>
                <a:gd name="T41" fmla="*/ 1 h 1289"/>
                <a:gd name="T42" fmla="*/ 0 w 2319"/>
                <a:gd name="T43" fmla="*/ 1 h 1289"/>
                <a:gd name="T44" fmla="*/ 0 w 2319"/>
                <a:gd name="T45" fmla="*/ 1 h 1289"/>
                <a:gd name="T46" fmla="*/ 0 w 2319"/>
                <a:gd name="T47" fmla="*/ 1 h 1289"/>
                <a:gd name="T48" fmla="*/ 0 w 2319"/>
                <a:gd name="T49" fmla="*/ 1 h 1289"/>
                <a:gd name="T50" fmla="*/ 0 w 2319"/>
                <a:gd name="T51" fmla="*/ 1 h 1289"/>
                <a:gd name="T52" fmla="*/ 0 w 2319"/>
                <a:gd name="T53" fmla="*/ 1 h 1289"/>
                <a:gd name="T54" fmla="*/ 0 w 2319"/>
                <a:gd name="T55" fmla="*/ 1 h 1289"/>
                <a:gd name="T56" fmla="*/ 0 w 2319"/>
                <a:gd name="T57" fmla="*/ 1 h 1289"/>
                <a:gd name="T58" fmla="*/ 0 w 2319"/>
                <a:gd name="T59" fmla="*/ 1 h 1289"/>
                <a:gd name="T60" fmla="*/ 0 w 2319"/>
                <a:gd name="T61" fmla="*/ 1 h 1289"/>
                <a:gd name="T62" fmla="*/ 0 w 2319"/>
                <a:gd name="T63" fmla="*/ 1 h 1289"/>
                <a:gd name="T64" fmla="*/ 0 w 2319"/>
                <a:gd name="T65" fmla="*/ 1 h 1289"/>
                <a:gd name="T66" fmla="*/ 0 w 2319"/>
                <a:gd name="T67" fmla="*/ 1 h 1289"/>
                <a:gd name="T68" fmla="*/ 0 w 2319"/>
                <a:gd name="T69" fmla="*/ 1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19" h="1289">
                  <a:moveTo>
                    <a:pt x="1986" y="109"/>
                  </a:moveTo>
                  <a:lnTo>
                    <a:pt x="1905" y="125"/>
                  </a:lnTo>
                  <a:lnTo>
                    <a:pt x="1834" y="135"/>
                  </a:lnTo>
                  <a:lnTo>
                    <a:pt x="1766" y="139"/>
                  </a:lnTo>
                  <a:lnTo>
                    <a:pt x="1709" y="139"/>
                  </a:lnTo>
                  <a:lnTo>
                    <a:pt x="1656" y="135"/>
                  </a:lnTo>
                  <a:lnTo>
                    <a:pt x="1610" y="127"/>
                  </a:lnTo>
                  <a:lnTo>
                    <a:pt x="1568" y="117"/>
                  </a:lnTo>
                  <a:lnTo>
                    <a:pt x="1535" y="105"/>
                  </a:lnTo>
                  <a:lnTo>
                    <a:pt x="1505" y="93"/>
                  </a:lnTo>
                  <a:lnTo>
                    <a:pt x="1481" y="80"/>
                  </a:lnTo>
                  <a:lnTo>
                    <a:pt x="1461" y="68"/>
                  </a:lnTo>
                  <a:lnTo>
                    <a:pt x="1446" y="54"/>
                  </a:lnTo>
                  <a:lnTo>
                    <a:pt x="1434" y="44"/>
                  </a:lnTo>
                  <a:lnTo>
                    <a:pt x="1426" y="36"/>
                  </a:lnTo>
                  <a:lnTo>
                    <a:pt x="1422" y="30"/>
                  </a:lnTo>
                  <a:lnTo>
                    <a:pt x="1420" y="28"/>
                  </a:lnTo>
                  <a:lnTo>
                    <a:pt x="1176" y="8"/>
                  </a:lnTo>
                  <a:lnTo>
                    <a:pt x="935" y="0"/>
                  </a:lnTo>
                  <a:lnTo>
                    <a:pt x="933" y="2"/>
                  </a:lnTo>
                  <a:lnTo>
                    <a:pt x="929" y="8"/>
                  </a:lnTo>
                  <a:lnTo>
                    <a:pt x="921" y="18"/>
                  </a:lnTo>
                  <a:lnTo>
                    <a:pt x="909" y="32"/>
                  </a:lnTo>
                  <a:lnTo>
                    <a:pt x="893" y="46"/>
                  </a:lnTo>
                  <a:lnTo>
                    <a:pt x="873" y="62"/>
                  </a:lnTo>
                  <a:lnTo>
                    <a:pt x="850" y="78"/>
                  </a:lnTo>
                  <a:lnTo>
                    <a:pt x="820" y="91"/>
                  </a:lnTo>
                  <a:lnTo>
                    <a:pt x="784" y="105"/>
                  </a:lnTo>
                  <a:lnTo>
                    <a:pt x="745" y="119"/>
                  </a:lnTo>
                  <a:lnTo>
                    <a:pt x="697" y="127"/>
                  </a:lnTo>
                  <a:lnTo>
                    <a:pt x="646" y="133"/>
                  </a:lnTo>
                  <a:lnTo>
                    <a:pt x="586" y="135"/>
                  </a:lnTo>
                  <a:lnTo>
                    <a:pt x="521" y="133"/>
                  </a:lnTo>
                  <a:lnTo>
                    <a:pt x="448" y="125"/>
                  </a:lnTo>
                  <a:lnTo>
                    <a:pt x="367" y="109"/>
                  </a:lnTo>
                  <a:lnTo>
                    <a:pt x="365" y="109"/>
                  </a:lnTo>
                  <a:lnTo>
                    <a:pt x="355" y="109"/>
                  </a:lnTo>
                  <a:lnTo>
                    <a:pt x="343" y="109"/>
                  </a:lnTo>
                  <a:lnTo>
                    <a:pt x="325" y="111"/>
                  </a:lnTo>
                  <a:lnTo>
                    <a:pt x="305" y="113"/>
                  </a:lnTo>
                  <a:lnTo>
                    <a:pt x="281" y="117"/>
                  </a:lnTo>
                  <a:lnTo>
                    <a:pt x="254" y="123"/>
                  </a:lnTo>
                  <a:lnTo>
                    <a:pt x="226" y="131"/>
                  </a:lnTo>
                  <a:lnTo>
                    <a:pt x="196" y="143"/>
                  </a:lnTo>
                  <a:lnTo>
                    <a:pt x="167" y="157"/>
                  </a:lnTo>
                  <a:lnTo>
                    <a:pt x="137" y="175"/>
                  </a:lnTo>
                  <a:lnTo>
                    <a:pt x="105" y="199"/>
                  </a:lnTo>
                  <a:lnTo>
                    <a:pt x="78" y="224"/>
                  </a:lnTo>
                  <a:lnTo>
                    <a:pt x="50" y="256"/>
                  </a:lnTo>
                  <a:lnTo>
                    <a:pt x="24" y="294"/>
                  </a:lnTo>
                  <a:lnTo>
                    <a:pt x="0" y="335"/>
                  </a:lnTo>
                  <a:lnTo>
                    <a:pt x="254" y="1289"/>
                  </a:lnTo>
                  <a:lnTo>
                    <a:pt x="2065" y="1277"/>
                  </a:lnTo>
                  <a:lnTo>
                    <a:pt x="2319" y="276"/>
                  </a:lnTo>
                  <a:lnTo>
                    <a:pt x="2297" y="242"/>
                  </a:lnTo>
                  <a:lnTo>
                    <a:pt x="2273" y="212"/>
                  </a:lnTo>
                  <a:lnTo>
                    <a:pt x="2248" y="187"/>
                  </a:lnTo>
                  <a:lnTo>
                    <a:pt x="2222" y="167"/>
                  </a:lnTo>
                  <a:lnTo>
                    <a:pt x="2194" y="149"/>
                  </a:lnTo>
                  <a:lnTo>
                    <a:pt x="2166" y="135"/>
                  </a:lnTo>
                  <a:lnTo>
                    <a:pt x="2139" y="125"/>
                  </a:lnTo>
                  <a:lnTo>
                    <a:pt x="2111" y="117"/>
                  </a:lnTo>
                  <a:lnTo>
                    <a:pt x="2087" y="113"/>
                  </a:lnTo>
                  <a:lnTo>
                    <a:pt x="2063" y="109"/>
                  </a:lnTo>
                  <a:lnTo>
                    <a:pt x="2042" y="107"/>
                  </a:lnTo>
                  <a:lnTo>
                    <a:pt x="2024" y="107"/>
                  </a:lnTo>
                  <a:lnTo>
                    <a:pt x="2008" y="107"/>
                  </a:lnTo>
                  <a:lnTo>
                    <a:pt x="1996" y="109"/>
                  </a:lnTo>
                  <a:lnTo>
                    <a:pt x="1988" y="109"/>
                  </a:lnTo>
                  <a:lnTo>
                    <a:pt x="1986" y="109"/>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8" name="Freeform 65">
              <a:extLst>
                <a:ext uri="{FF2B5EF4-FFF2-40B4-BE49-F238E27FC236}">
                  <a16:creationId xmlns:a16="http://schemas.microsoft.com/office/drawing/2014/main" id="{C88980B8-C95B-4642-9CE0-B9CB3117FC49}"/>
                </a:ext>
              </a:extLst>
            </p:cNvPr>
            <p:cNvSpPr>
              <a:spLocks/>
            </p:cNvSpPr>
            <p:nvPr/>
          </p:nvSpPr>
          <p:spPr bwMode="auto">
            <a:xfrm>
              <a:off x="1800" y="3868"/>
              <a:ext cx="13" cy="440"/>
            </a:xfrm>
            <a:custGeom>
              <a:avLst/>
              <a:gdLst>
                <a:gd name="T0" fmla="*/ 0 w 25"/>
                <a:gd name="T1" fmla="*/ 1 h 878"/>
                <a:gd name="T2" fmla="*/ 0 w 25"/>
                <a:gd name="T3" fmla="*/ 1 h 878"/>
                <a:gd name="T4" fmla="*/ 1 w 25"/>
                <a:gd name="T5" fmla="*/ 1 h 878"/>
                <a:gd name="T6" fmla="*/ 1 w 25"/>
                <a:gd name="T7" fmla="*/ 0 h 878"/>
                <a:gd name="T8" fmla="*/ 1 w 25"/>
                <a:gd name="T9" fmla="*/ 1 h 878"/>
                <a:gd name="T10" fmla="*/ 1 w 25"/>
                <a:gd name="T11" fmla="*/ 1 h 878"/>
                <a:gd name="T12" fmla="*/ 1 w 25"/>
                <a:gd name="T13" fmla="*/ 1 h 878"/>
                <a:gd name="T14" fmla="*/ 0 w 25"/>
                <a:gd name="T15" fmla="*/ 1 h 8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878">
                  <a:moveTo>
                    <a:pt x="0" y="14"/>
                  </a:moveTo>
                  <a:lnTo>
                    <a:pt x="0" y="775"/>
                  </a:lnTo>
                  <a:lnTo>
                    <a:pt x="25" y="878"/>
                  </a:lnTo>
                  <a:lnTo>
                    <a:pt x="25" y="0"/>
                  </a:lnTo>
                  <a:lnTo>
                    <a:pt x="20" y="4"/>
                  </a:lnTo>
                  <a:lnTo>
                    <a:pt x="14" y="6"/>
                  </a:lnTo>
                  <a:lnTo>
                    <a:pt x="6" y="10"/>
                  </a:lnTo>
                  <a:lnTo>
                    <a:pt x="0" y="14"/>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9" name="Freeform 66">
              <a:extLst>
                <a:ext uri="{FF2B5EF4-FFF2-40B4-BE49-F238E27FC236}">
                  <a16:creationId xmlns:a16="http://schemas.microsoft.com/office/drawing/2014/main" id="{3DD16EC8-AEA9-45C7-9E77-A9602DE0D83D}"/>
                </a:ext>
              </a:extLst>
            </p:cNvPr>
            <p:cNvSpPr>
              <a:spLocks/>
            </p:cNvSpPr>
            <p:nvPr/>
          </p:nvSpPr>
          <p:spPr bwMode="auto">
            <a:xfrm>
              <a:off x="1876" y="3849"/>
              <a:ext cx="13" cy="590"/>
            </a:xfrm>
            <a:custGeom>
              <a:avLst/>
              <a:gdLst>
                <a:gd name="T0" fmla="*/ 0 w 26"/>
                <a:gd name="T1" fmla="*/ 1 h 1180"/>
                <a:gd name="T2" fmla="*/ 0 w 26"/>
                <a:gd name="T3" fmla="*/ 1 h 1180"/>
                <a:gd name="T4" fmla="*/ 1 w 26"/>
                <a:gd name="T5" fmla="*/ 1 h 1180"/>
                <a:gd name="T6" fmla="*/ 1 w 26"/>
                <a:gd name="T7" fmla="*/ 0 h 1180"/>
                <a:gd name="T8" fmla="*/ 1 w 26"/>
                <a:gd name="T9" fmla="*/ 0 h 1180"/>
                <a:gd name="T10" fmla="*/ 1 w 26"/>
                <a:gd name="T11" fmla="*/ 0 h 1180"/>
                <a:gd name="T12" fmla="*/ 1 w 26"/>
                <a:gd name="T13" fmla="*/ 1 h 1180"/>
                <a:gd name="T14" fmla="*/ 0 w 26"/>
                <a:gd name="T15" fmla="*/ 1 h 1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180">
                  <a:moveTo>
                    <a:pt x="0" y="2"/>
                  </a:moveTo>
                  <a:lnTo>
                    <a:pt x="0" y="1180"/>
                  </a:lnTo>
                  <a:lnTo>
                    <a:pt x="26" y="1180"/>
                  </a:lnTo>
                  <a:lnTo>
                    <a:pt x="26" y="0"/>
                  </a:lnTo>
                  <a:lnTo>
                    <a:pt x="20" y="0"/>
                  </a:lnTo>
                  <a:lnTo>
                    <a:pt x="14" y="0"/>
                  </a:lnTo>
                  <a:lnTo>
                    <a:pt x="8" y="2"/>
                  </a:lnTo>
                  <a:lnTo>
                    <a:pt x="0"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0" name="Freeform 67">
              <a:extLst>
                <a:ext uri="{FF2B5EF4-FFF2-40B4-BE49-F238E27FC236}">
                  <a16:creationId xmlns:a16="http://schemas.microsoft.com/office/drawing/2014/main" id="{4386EA79-469C-47DA-8C21-53304DD0DB25}"/>
                </a:ext>
              </a:extLst>
            </p:cNvPr>
            <p:cNvSpPr>
              <a:spLocks/>
            </p:cNvSpPr>
            <p:nvPr/>
          </p:nvSpPr>
          <p:spPr bwMode="auto">
            <a:xfrm>
              <a:off x="1951" y="3857"/>
              <a:ext cx="14" cy="582"/>
            </a:xfrm>
            <a:custGeom>
              <a:avLst/>
              <a:gdLst>
                <a:gd name="T0" fmla="*/ 0 w 27"/>
                <a:gd name="T1" fmla="*/ 0 h 1164"/>
                <a:gd name="T2" fmla="*/ 0 w 27"/>
                <a:gd name="T3" fmla="*/ 1 h 1164"/>
                <a:gd name="T4" fmla="*/ 1 w 27"/>
                <a:gd name="T5" fmla="*/ 1 h 1164"/>
                <a:gd name="T6" fmla="*/ 1 w 27"/>
                <a:gd name="T7" fmla="*/ 1 h 1164"/>
                <a:gd name="T8" fmla="*/ 1 w 27"/>
                <a:gd name="T9" fmla="*/ 1 h 1164"/>
                <a:gd name="T10" fmla="*/ 1 w 27"/>
                <a:gd name="T11" fmla="*/ 1 h 1164"/>
                <a:gd name="T12" fmla="*/ 1 w 27"/>
                <a:gd name="T13" fmla="*/ 1 h 1164"/>
                <a:gd name="T14" fmla="*/ 0 w 27"/>
                <a:gd name="T15" fmla="*/ 0 h 1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164">
                  <a:moveTo>
                    <a:pt x="0" y="0"/>
                  </a:moveTo>
                  <a:lnTo>
                    <a:pt x="0" y="1164"/>
                  </a:lnTo>
                  <a:lnTo>
                    <a:pt x="27" y="1162"/>
                  </a:lnTo>
                  <a:lnTo>
                    <a:pt x="27" y="4"/>
                  </a:lnTo>
                  <a:lnTo>
                    <a:pt x="21" y="4"/>
                  </a:lnTo>
                  <a:lnTo>
                    <a:pt x="14" y="2"/>
                  </a:lnTo>
                  <a:lnTo>
                    <a:pt x="8"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1" name="Freeform 68">
              <a:extLst>
                <a:ext uri="{FF2B5EF4-FFF2-40B4-BE49-F238E27FC236}">
                  <a16:creationId xmlns:a16="http://schemas.microsoft.com/office/drawing/2014/main" id="{D17D5385-FA49-49B7-97EF-A467876CC35F}"/>
                </a:ext>
              </a:extLst>
            </p:cNvPr>
            <p:cNvSpPr>
              <a:spLocks/>
            </p:cNvSpPr>
            <p:nvPr/>
          </p:nvSpPr>
          <p:spPr bwMode="auto">
            <a:xfrm>
              <a:off x="2028" y="3861"/>
              <a:ext cx="13" cy="577"/>
            </a:xfrm>
            <a:custGeom>
              <a:avLst/>
              <a:gdLst>
                <a:gd name="T0" fmla="*/ 0 w 28"/>
                <a:gd name="T1" fmla="*/ 1 h 1154"/>
                <a:gd name="T2" fmla="*/ 0 w 28"/>
                <a:gd name="T3" fmla="*/ 1 h 1154"/>
                <a:gd name="T4" fmla="*/ 0 w 28"/>
                <a:gd name="T5" fmla="*/ 1 h 1154"/>
                <a:gd name="T6" fmla="*/ 0 w 28"/>
                <a:gd name="T7" fmla="*/ 0 h 1154"/>
                <a:gd name="T8" fmla="*/ 0 w 28"/>
                <a:gd name="T9" fmla="*/ 1 h 1154"/>
                <a:gd name="T10" fmla="*/ 0 w 28"/>
                <a:gd name="T11" fmla="*/ 1 h 1154"/>
                <a:gd name="T12" fmla="*/ 0 w 28"/>
                <a:gd name="T13" fmla="*/ 1 h 1154"/>
                <a:gd name="T14" fmla="*/ 0 w 28"/>
                <a:gd name="T15" fmla="*/ 1 h 11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54">
                  <a:moveTo>
                    <a:pt x="0" y="2"/>
                  </a:moveTo>
                  <a:lnTo>
                    <a:pt x="0" y="1154"/>
                  </a:lnTo>
                  <a:lnTo>
                    <a:pt x="28" y="1154"/>
                  </a:lnTo>
                  <a:lnTo>
                    <a:pt x="28" y="0"/>
                  </a:lnTo>
                  <a:lnTo>
                    <a:pt x="22" y="2"/>
                  </a:lnTo>
                  <a:lnTo>
                    <a:pt x="14" y="2"/>
                  </a:lnTo>
                  <a:lnTo>
                    <a:pt x="8" y="2"/>
                  </a:lnTo>
                  <a:lnTo>
                    <a:pt x="0"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2" name="Freeform 69">
              <a:extLst>
                <a:ext uri="{FF2B5EF4-FFF2-40B4-BE49-F238E27FC236}">
                  <a16:creationId xmlns:a16="http://schemas.microsoft.com/office/drawing/2014/main" id="{BBDDE1A4-6A50-409F-9A5A-86FF7A822C01}"/>
                </a:ext>
              </a:extLst>
            </p:cNvPr>
            <p:cNvSpPr>
              <a:spLocks/>
            </p:cNvSpPr>
            <p:nvPr/>
          </p:nvSpPr>
          <p:spPr bwMode="auto">
            <a:xfrm>
              <a:off x="2104" y="3846"/>
              <a:ext cx="14" cy="592"/>
            </a:xfrm>
            <a:custGeom>
              <a:avLst/>
              <a:gdLst>
                <a:gd name="T0" fmla="*/ 0 w 27"/>
                <a:gd name="T1" fmla="*/ 1 h 1184"/>
                <a:gd name="T2" fmla="*/ 0 w 27"/>
                <a:gd name="T3" fmla="*/ 1 h 1184"/>
                <a:gd name="T4" fmla="*/ 1 w 27"/>
                <a:gd name="T5" fmla="*/ 1 h 1184"/>
                <a:gd name="T6" fmla="*/ 1 w 27"/>
                <a:gd name="T7" fmla="*/ 0 h 1184"/>
                <a:gd name="T8" fmla="*/ 1 w 27"/>
                <a:gd name="T9" fmla="*/ 1 h 1184"/>
                <a:gd name="T10" fmla="*/ 1 w 27"/>
                <a:gd name="T11" fmla="*/ 1 h 1184"/>
                <a:gd name="T12" fmla="*/ 1 w 27"/>
                <a:gd name="T13" fmla="*/ 1 h 1184"/>
                <a:gd name="T14" fmla="*/ 0 w 27"/>
                <a:gd name="T15" fmla="*/ 1 h 1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184">
                  <a:moveTo>
                    <a:pt x="0" y="8"/>
                  </a:moveTo>
                  <a:lnTo>
                    <a:pt x="0" y="1184"/>
                  </a:lnTo>
                  <a:lnTo>
                    <a:pt x="27" y="1182"/>
                  </a:lnTo>
                  <a:lnTo>
                    <a:pt x="27" y="0"/>
                  </a:lnTo>
                  <a:lnTo>
                    <a:pt x="21" y="2"/>
                  </a:lnTo>
                  <a:lnTo>
                    <a:pt x="13" y="4"/>
                  </a:lnTo>
                  <a:lnTo>
                    <a:pt x="8" y="6"/>
                  </a:lnTo>
                  <a:lnTo>
                    <a:pt x="0" y="8"/>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3" name="Freeform 70">
              <a:extLst>
                <a:ext uri="{FF2B5EF4-FFF2-40B4-BE49-F238E27FC236}">
                  <a16:creationId xmlns:a16="http://schemas.microsoft.com/office/drawing/2014/main" id="{C30560D9-0755-473E-B7C4-8074F4F0E1BC}"/>
                </a:ext>
              </a:extLst>
            </p:cNvPr>
            <p:cNvSpPr>
              <a:spLocks/>
            </p:cNvSpPr>
            <p:nvPr/>
          </p:nvSpPr>
          <p:spPr bwMode="auto">
            <a:xfrm>
              <a:off x="2180" y="3794"/>
              <a:ext cx="14" cy="643"/>
            </a:xfrm>
            <a:custGeom>
              <a:avLst/>
              <a:gdLst>
                <a:gd name="T0" fmla="*/ 1 w 28"/>
                <a:gd name="T1" fmla="*/ 0 h 1285"/>
                <a:gd name="T2" fmla="*/ 1 w 28"/>
                <a:gd name="T3" fmla="*/ 1 h 1285"/>
                <a:gd name="T4" fmla="*/ 1 w 28"/>
                <a:gd name="T5" fmla="*/ 1 h 1285"/>
                <a:gd name="T6" fmla="*/ 1 w 28"/>
                <a:gd name="T7" fmla="*/ 1 h 1285"/>
                <a:gd name="T8" fmla="*/ 0 w 28"/>
                <a:gd name="T9" fmla="*/ 1 h 1285"/>
                <a:gd name="T10" fmla="*/ 0 w 28"/>
                <a:gd name="T11" fmla="*/ 1 h 1285"/>
                <a:gd name="T12" fmla="*/ 1 w 28"/>
                <a:gd name="T13" fmla="*/ 1 h 1285"/>
                <a:gd name="T14" fmla="*/ 1 w 28"/>
                <a:gd name="T15" fmla="*/ 0 h 1285"/>
                <a:gd name="T16" fmla="*/ 1 w 28"/>
                <a:gd name="T17" fmla="*/ 0 h 1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285">
                  <a:moveTo>
                    <a:pt x="18" y="0"/>
                  </a:moveTo>
                  <a:lnTo>
                    <a:pt x="16" y="2"/>
                  </a:lnTo>
                  <a:lnTo>
                    <a:pt x="14" y="6"/>
                  </a:lnTo>
                  <a:lnTo>
                    <a:pt x="8" y="12"/>
                  </a:lnTo>
                  <a:lnTo>
                    <a:pt x="0" y="22"/>
                  </a:lnTo>
                  <a:lnTo>
                    <a:pt x="0" y="1285"/>
                  </a:lnTo>
                  <a:lnTo>
                    <a:pt x="28" y="1285"/>
                  </a:lnTo>
                  <a:lnTo>
                    <a:pt x="28" y="0"/>
                  </a:lnTo>
                  <a:lnTo>
                    <a:pt x="18"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4" name="Freeform 71">
              <a:extLst>
                <a:ext uri="{FF2B5EF4-FFF2-40B4-BE49-F238E27FC236}">
                  <a16:creationId xmlns:a16="http://schemas.microsoft.com/office/drawing/2014/main" id="{34EA1574-1A2D-44C2-A49E-AAC8DD4870C2}"/>
                </a:ext>
              </a:extLst>
            </p:cNvPr>
            <p:cNvSpPr>
              <a:spLocks/>
            </p:cNvSpPr>
            <p:nvPr/>
          </p:nvSpPr>
          <p:spPr bwMode="auto">
            <a:xfrm>
              <a:off x="2256" y="3829"/>
              <a:ext cx="14" cy="608"/>
            </a:xfrm>
            <a:custGeom>
              <a:avLst/>
              <a:gdLst>
                <a:gd name="T0" fmla="*/ 0 w 28"/>
                <a:gd name="T1" fmla="*/ 0 h 1215"/>
                <a:gd name="T2" fmla="*/ 0 w 28"/>
                <a:gd name="T3" fmla="*/ 1 h 1215"/>
                <a:gd name="T4" fmla="*/ 1 w 28"/>
                <a:gd name="T5" fmla="*/ 1 h 1215"/>
                <a:gd name="T6" fmla="*/ 1 w 28"/>
                <a:gd name="T7" fmla="*/ 0 h 1215"/>
                <a:gd name="T8" fmla="*/ 0 w 28"/>
                <a:gd name="T9" fmla="*/ 0 h 1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215">
                  <a:moveTo>
                    <a:pt x="0" y="0"/>
                  </a:moveTo>
                  <a:lnTo>
                    <a:pt x="0" y="1215"/>
                  </a:lnTo>
                  <a:lnTo>
                    <a:pt x="28" y="1213"/>
                  </a:lnTo>
                  <a:lnTo>
                    <a:pt x="28" y="0"/>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5" name="Freeform 72">
              <a:extLst>
                <a:ext uri="{FF2B5EF4-FFF2-40B4-BE49-F238E27FC236}">
                  <a16:creationId xmlns:a16="http://schemas.microsoft.com/office/drawing/2014/main" id="{F8601ECC-21E9-417B-9077-78E506312E93}"/>
                </a:ext>
              </a:extLst>
            </p:cNvPr>
            <p:cNvSpPr>
              <a:spLocks/>
            </p:cNvSpPr>
            <p:nvPr/>
          </p:nvSpPr>
          <p:spPr bwMode="auto">
            <a:xfrm>
              <a:off x="2332" y="3827"/>
              <a:ext cx="14" cy="609"/>
            </a:xfrm>
            <a:custGeom>
              <a:avLst/>
              <a:gdLst>
                <a:gd name="T0" fmla="*/ 0 w 28"/>
                <a:gd name="T1" fmla="*/ 0 h 1217"/>
                <a:gd name="T2" fmla="*/ 0 w 28"/>
                <a:gd name="T3" fmla="*/ 1 h 1217"/>
                <a:gd name="T4" fmla="*/ 1 w 28"/>
                <a:gd name="T5" fmla="*/ 1 h 1217"/>
                <a:gd name="T6" fmla="*/ 1 w 28"/>
                <a:gd name="T7" fmla="*/ 1 h 1217"/>
                <a:gd name="T8" fmla="*/ 0 w 28"/>
                <a:gd name="T9" fmla="*/ 0 h 1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217">
                  <a:moveTo>
                    <a:pt x="0" y="0"/>
                  </a:moveTo>
                  <a:lnTo>
                    <a:pt x="0" y="1217"/>
                  </a:lnTo>
                  <a:lnTo>
                    <a:pt x="28" y="1217"/>
                  </a:lnTo>
                  <a:lnTo>
                    <a:pt x="28"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6" name="Freeform 73">
              <a:extLst>
                <a:ext uri="{FF2B5EF4-FFF2-40B4-BE49-F238E27FC236}">
                  <a16:creationId xmlns:a16="http://schemas.microsoft.com/office/drawing/2014/main" id="{4D7D8AF1-61ED-46B4-9E01-8EC74EE5CE40}"/>
                </a:ext>
              </a:extLst>
            </p:cNvPr>
            <p:cNvSpPr>
              <a:spLocks/>
            </p:cNvSpPr>
            <p:nvPr/>
          </p:nvSpPr>
          <p:spPr bwMode="auto">
            <a:xfrm>
              <a:off x="2409" y="3806"/>
              <a:ext cx="14" cy="630"/>
            </a:xfrm>
            <a:custGeom>
              <a:avLst/>
              <a:gdLst>
                <a:gd name="T0" fmla="*/ 0 w 28"/>
                <a:gd name="T1" fmla="*/ 0 h 1259"/>
                <a:gd name="T2" fmla="*/ 0 w 28"/>
                <a:gd name="T3" fmla="*/ 1 h 1259"/>
                <a:gd name="T4" fmla="*/ 1 w 28"/>
                <a:gd name="T5" fmla="*/ 1 h 1259"/>
                <a:gd name="T6" fmla="*/ 1 w 28"/>
                <a:gd name="T7" fmla="*/ 1 h 1259"/>
                <a:gd name="T8" fmla="*/ 0 w 28"/>
                <a:gd name="T9" fmla="*/ 0 h 1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259">
                  <a:moveTo>
                    <a:pt x="0" y="0"/>
                  </a:moveTo>
                  <a:lnTo>
                    <a:pt x="0" y="1259"/>
                  </a:lnTo>
                  <a:lnTo>
                    <a:pt x="28" y="1257"/>
                  </a:lnTo>
                  <a:lnTo>
                    <a:pt x="28"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7" name="Freeform 74">
              <a:extLst>
                <a:ext uri="{FF2B5EF4-FFF2-40B4-BE49-F238E27FC236}">
                  <a16:creationId xmlns:a16="http://schemas.microsoft.com/office/drawing/2014/main" id="{6B9A88ED-88DB-4A89-B967-41BAD9DC6A52}"/>
                </a:ext>
              </a:extLst>
            </p:cNvPr>
            <p:cNvSpPr>
              <a:spLocks/>
            </p:cNvSpPr>
            <p:nvPr/>
          </p:nvSpPr>
          <p:spPr bwMode="auto">
            <a:xfrm>
              <a:off x="2485" y="3845"/>
              <a:ext cx="14" cy="590"/>
            </a:xfrm>
            <a:custGeom>
              <a:avLst/>
              <a:gdLst>
                <a:gd name="T0" fmla="*/ 0 w 28"/>
                <a:gd name="T1" fmla="*/ 0 h 1180"/>
                <a:gd name="T2" fmla="*/ 0 w 28"/>
                <a:gd name="T3" fmla="*/ 1 h 1180"/>
                <a:gd name="T4" fmla="*/ 1 w 28"/>
                <a:gd name="T5" fmla="*/ 1 h 1180"/>
                <a:gd name="T6" fmla="*/ 1 w 28"/>
                <a:gd name="T7" fmla="*/ 1 h 1180"/>
                <a:gd name="T8" fmla="*/ 1 w 28"/>
                <a:gd name="T9" fmla="*/ 1 h 1180"/>
                <a:gd name="T10" fmla="*/ 1 w 28"/>
                <a:gd name="T11" fmla="*/ 1 h 1180"/>
                <a:gd name="T12" fmla="*/ 1 w 28"/>
                <a:gd name="T13" fmla="*/ 1 h 1180"/>
                <a:gd name="T14" fmla="*/ 0 w 28"/>
                <a:gd name="T15" fmla="*/ 0 h 1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80">
                  <a:moveTo>
                    <a:pt x="0" y="0"/>
                  </a:moveTo>
                  <a:lnTo>
                    <a:pt x="0" y="1180"/>
                  </a:lnTo>
                  <a:lnTo>
                    <a:pt x="28" y="1180"/>
                  </a:lnTo>
                  <a:lnTo>
                    <a:pt x="28" y="12"/>
                  </a:lnTo>
                  <a:lnTo>
                    <a:pt x="20" y="8"/>
                  </a:lnTo>
                  <a:lnTo>
                    <a:pt x="14" y="6"/>
                  </a:lnTo>
                  <a:lnTo>
                    <a:pt x="6" y="2"/>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8" name="Freeform 75">
              <a:extLst>
                <a:ext uri="{FF2B5EF4-FFF2-40B4-BE49-F238E27FC236}">
                  <a16:creationId xmlns:a16="http://schemas.microsoft.com/office/drawing/2014/main" id="{07B89C3D-079E-4CA1-B3DE-313931EBADB3}"/>
                </a:ext>
              </a:extLst>
            </p:cNvPr>
            <p:cNvSpPr>
              <a:spLocks/>
            </p:cNvSpPr>
            <p:nvPr/>
          </p:nvSpPr>
          <p:spPr bwMode="auto">
            <a:xfrm>
              <a:off x="2560" y="3863"/>
              <a:ext cx="14" cy="572"/>
            </a:xfrm>
            <a:custGeom>
              <a:avLst/>
              <a:gdLst>
                <a:gd name="T0" fmla="*/ 0 w 28"/>
                <a:gd name="T1" fmla="*/ 0 h 1144"/>
                <a:gd name="T2" fmla="*/ 0 w 28"/>
                <a:gd name="T3" fmla="*/ 1 h 1144"/>
                <a:gd name="T4" fmla="*/ 1 w 28"/>
                <a:gd name="T5" fmla="*/ 1 h 1144"/>
                <a:gd name="T6" fmla="*/ 1 w 28"/>
                <a:gd name="T7" fmla="*/ 0 h 1144"/>
                <a:gd name="T8" fmla="*/ 1 w 28"/>
                <a:gd name="T9" fmla="*/ 0 h 1144"/>
                <a:gd name="T10" fmla="*/ 1 w 28"/>
                <a:gd name="T11" fmla="*/ 0 h 1144"/>
                <a:gd name="T12" fmla="*/ 1 w 28"/>
                <a:gd name="T13" fmla="*/ 0 h 1144"/>
                <a:gd name="T14" fmla="*/ 0 w 28"/>
                <a:gd name="T15" fmla="*/ 0 h 1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44">
                  <a:moveTo>
                    <a:pt x="0" y="0"/>
                  </a:moveTo>
                  <a:lnTo>
                    <a:pt x="0" y="1144"/>
                  </a:lnTo>
                  <a:lnTo>
                    <a:pt x="28" y="1142"/>
                  </a:lnTo>
                  <a:lnTo>
                    <a:pt x="28" y="0"/>
                  </a:lnTo>
                  <a:lnTo>
                    <a:pt x="20" y="0"/>
                  </a:lnTo>
                  <a:lnTo>
                    <a:pt x="14" y="0"/>
                  </a:lnTo>
                  <a:lnTo>
                    <a:pt x="6" y="0"/>
                  </a:lnTo>
                  <a:lnTo>
                    <a:pt x="0" y="0"/>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9" name="Freeform 76">
              <a:extLst>
                <a:ext uri="{FF2B5EF4-FFF2-40B4-BE49-F238E27FC236}">
                  <a16:creationId xmlns:a16="http://schemas.microsoft.com/office/drawing/2014/main" id="{BFAA67C7-D980-4CFB-A053-4B7624662DF0}"/>
                </a:ext>
              </a:extLst>
            </p:cNvPr>
            <p:cNvSpPr>
              <a:spLocks/>
            </p:cNvSpPr>
            <p:nvPr/>
          </p:nvSpPr>
          <p:spPr bwMode="auto">
            <a:xfrm>
              <a:off x="2636" y="3860"/>
              <a:ext cx="14" cy="574"/>
            </a:xfrm>
            <a:custGeom>
              <a:avLst/>
              <a:gdLst>
                <a:gd name="T0" fmla="*/ 0 w 27"/>
                <a:gd name="T1" fmla="*/ 1 h 1148"/>
                <a:gd name="T2" fmla="*/ 0 w 27"/>
                <a:gd name="T3" fmla="*/ 1 h 1148"/>
                <a:gd name="T4" fmla="*/ 1 w 27"/>
                <a:gd name="T5" fmla="*/ 1 h 1148"/>
                <a:gd name="T6" fmla="*/ 1 w 27"/>
                <a:gd name="T7" fmla="*/ 0 h 1148"/>
                <a:gd name="T8" fmla="*/ 1 w 27"/>
                <a:gd name="T9" fmla="*/ 0 h 1148"/>
                <a:gd name="T10" fmla="*/ 1 w 27"/>
                <a:gd name="T11" fmla="*/ 0 h 1148"/>
                <a:gd name="T12" fmla="*/ 1 w 27"/>
                <a:gd name="T13" fmla="*/ 1 h 1148"/>
                <a:gd name="T14" fmla="*/ 0 w 27"/>
                <a:gd name="T15" fmla="*/ 1 h 1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148">
                  <a:moveTo>
                    <a:pt x="0" y="2"/>
                  </a:moveTo>
                  <a:lnTo>
                    <a:pt x="0" y="1148"/>
                  </a:lnTo>
                  <a:lnTo>
                    <a:pt x="27" y="1148"/>
                  </a:lnTo>
                  <a:lnTo>
                    <a:pt x="27" y="0"/>
                  </a:lnTo>
                  <a:lnTo>
                    <a:pt x="20" y="0"/>
                  </a:lnTo>
                  <a:lnTo>
                    <a:pt x="14" y="0"/>
                  </a:lnTo>
                  <a:lnTo>
                    <a:pt x="6" y="2"/>
                  </a:lnTo>
                  <a:lnTo>
                    <a:pt x="0"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0" name="Freeform 77">
              <a:extLst>
                <a:ext uri="{FF2B5EF4-FFF2-40B4-BE49-F238E27FC236}">
                  <a16:creationId xmlns:a16="http://schemas.microsoft.com/office/drawing/2014/main" id="{DC8E1448-0D24-41C1-A48C-3364973EE6D4}"/>
                </a:ext>
              </a:extLst>
            </p:cNvPr>
            <p:cNvSpPr>
              <a:spLocks/>
            </p:cNvSpPr>
            <p:nvPr/>
          </p:nvSpPr>
          <p:spPr bwMode="auto">
            <a:xfrm>
              <a:off x="2713" y="3848"/>
              <a:ext cx="13" cy="586"/>
            </a:xfrm>
            <a:custGeom>
              <a:avLst/>
              <a:gdLst>
                <a:gd name="T0" fmla="*/ 0 w 28"/>
                <a:gd name="T1" fmla="*/ 1 h 1172"/>
                <a:gd name="T2" fmla="*/ 0 w 28"/>
                <a:gd name="T3" fmla="*/ 1 h 1172"/>
                <a:gd name="T4" fmla="*/ 0 w 28"/>
                <a:gd name="T5" fmla="*/ 1 h 1172"/>
                <a:gd name="T6" fmla="*/ 0 w 28"/>
                <a:gd name="T7" fmla="*/ 1 h 1172"/>
                <a:gd name="T8" fmla="*/ 0 w 28"/>
                <a:gd name="T9" fmla="*/ 1 h 1172"/>
                <a:gd name="T10" fmla="*/ 0 w 28"/>
                <a:gd name="T11" fmla="*/ 1 h 1172"/>
                <a:gd name="T12" fmla="*/ 0 w 28"/>
                <a:gd name="T13" fmla="*/ 1 h 1172"/>
                <a:gd name="T14" fmla="*/ 0 w 28"/>
                <a:gd name="T15" fmla="*/ 0 h 1172"/>
                <a:gd name="T16" fmla="*/ 0 w 28"/>
                <a:gd name="T17" fmla="*/ 0 h 1172"/>
                <a:gd name="T18" fmla="*/ 0 w 28"/>
                <a:gd name="T19" fmla="*/ 0 h 1172"/>
                <a:gd name="T20" fmla="*/ 0 w 28"/>
                <a:gd name="T21" fmla="*/ 1 h 1172"/>
                <a:gd name="T22" fmla="*/ 0 w 28"/>
                <a:gd name="T23" fmla="*/ 1 h 1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172">
                  <a:moveTo>
                    <a:pt x="4" y="2"/>
                  </a:moveTo>
                  <a:lnTo>
                    <a:pt x="2" y="2"/>
                  </a:lnTo>
                  <a:lnTo>
                    <a:pt x="0" y="2"/>
                  </a:lnTo>
                  <a:lnTo>
                    <a:pt x="0" y="1172"/>
                  </a:lnTo>
                  <a:lnTo>
                    <a:pt x="28" y="1170"/>
                  </a:lnTo>
                  <a:lnTo>
                    <a:pt x="28" y="0"/>
                  </a:lnTo>
                  <a:lnTo>
                    <a:pt x="18" y="0"/>
                  </a:lnTo>
                  <a:lnTo>
                    <a:pt x="10" y="0"/>
                  </a:lnTo>
                  <a:lnTo>
                    <a:pt x="6" y="2"/>
                  </a:lnTo>
                  <a:lnTo>
                    <a:pt x="4" y="2"/>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1" name="Freeform 78">
              <a:extLst>
                <a:ext uri="{FF2B5EF4-FFF2-40B4-BE49-F238E27FC236}">
                  <a16:creationId xmlns:a16="http://schemas.microsoft.com/office/drawing/2014/main" id="{AD9041D1-EE9B-4AB8-9AEE-0381610376A6}"/>
                </a:ext>
              </a:extLst>
            </p:cNvPr>
            <p:cNvSpPr>
              <a:spLocks/>
            </p:cNvSpPr>
            <p:nvPr/>
          </p:nvSpPr>
          <p:spPr bwMode="auto">
            <a:xfrm>
              <a:off x="2789" y="3857"/>
              <a:ext cx="14" cy="442"/>
            </a:xfrm>
            <a:custGeom>
              <a:avLst/>
              <a:gdLst>
                <a:gd name="T0" fmla="*/ 1 w 27"/>
                <a:gd name="T1" fmla="*/ 0 h 885"/>
                <a:gd name="T2" fmla="*/ 1 w 27"/>
                <a:gd name="T3" fmla="*/ 0 h 885"/>
                <a:gd name="T4" fmla="*/ 1 w 27"/>
                <a:gd name="T5" fmla="*/ 0 h 885"/>
                <a:gd name="T6" fmla="*/ 1 w 27"/>
                <a:gd name="T7" fmla="*/ 0 h 885"/>
                <a:gd name="T8" fmla="*/ 1 w 27"/>
                <a:gd name="T9" fmla="*/ 0 h 885"/>
                <a:gd name="T10" fmla="*/ 0 w 27"/>
                <a:gd name="T11" fmla="*/ 0 h 885"/>
                <a:gd name="T12" fmla="*/ 0 w 27"/>
                <a:gd name="T13" fmla="*/ 0 h 885"/>
                <a:gd name="T14" fmla="*/ 1 w 27"/>
                <a:gd name="T15" fmla="*/ 0 h 8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885">
                  <a:moveTo>
                    <a:pt x="27" y="775"/>
                  </a:moveTo>
                  <a:lnTo>
                    <a:pt x="27" y="10"/>
                  </a:lnTo>
                  <a:lnTo>
                    <a:pt x="19" y="8"/>
                  </a:lnTo>
                  <a:lnTo>
                    <a:pt x="14" y="4"/>
                  </a:lnTo>
                  <a:lnTo>
                    <a:pt x="6" y="2"/>
                  </a:lnTo>
                  <a:lnTo>
                    <a:pt x="0" y="0"/>
                  </a:lnTo>
                  <a:lnTo>
                    <a:pt x="0" y="885"/>
                  </a:lnTo>
                  <a:lnTo>
                    <a:pt x="27" y="775"/>
                  </a:lnTo>
                  <a:close/>
                </a:path>
              </a:pathLst>
            </a:custGeom>
            <a:solidFill>
              <a:srgbClr val="142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2" name="Freeform 79">
              <a:extLst>
                <a:ext uri="{FF2B5EF4-FFF2-40B4-BE49-F238E27FC236}">
                  <a16:creationId xmlns:a16="http://schemas.microsoft.com/office/drawing/2014/main" id="{02DE4988-5FA5-4DE7-ACEC-9DD11C389735}"/>
                </a:ext>
              </a:extLst>
            </p:cNvPr>
            <p:cNvSpPr>
              <a:spLocks/>
            </p:cNvSpPr>
            <p:nvPr/>
          </p:nvSpPr>
          <p:spPr bwMode="auto">
            <a:xfrm>
              <a:off x="2157" y="3791"/>
              <a:ext cx="291" cy="425"/>
            </a:xfrm>
            <a:custGeom>
              <a:avLst/>
              <a:gdLst>
                <a:gd name="T0" fmla="*/ 0 w 583"/>
                <a:gd name="T1" fmla="*/ 0 h 851"/>
                <a:gd name="T2" fmla="*/ 0 w 583"/>
                <a:gd name="T3" fmla="*/ 0 h 851"/>
                <a:gd name="T4" fmla="*/ 0 w 583"/>
                <a:gd name="T5" fmla="*/ 0 h 851"/>
                <a:gd name="T6" fmla="*/ 0 w 583"/>
                <a:gd name="T7" fmla="*/ 0 h 851"/>
                <a:gd name="T8" fmla="*/ 0 w 583"/>
                <a:gd name="T9" fmla="*/ 0 h 851"/>
                <a:gd name="T10" fmla="*/ 0 w 583"/>
                <a:gd name="T11" fmla="*/ 0 h 851"/>
                <a:gd name="T12" fmla="*/ 0 w 583"/>
                <a:gd name="T13" fmla="*/ 0 h 851"/>
                <a:gd name="T14" fmla="*/ 0 w 583"/>
                <a:gd name="T15" fmla="*/ 0 h 851"/>
                <a:gd name="T16" fmla="*/ 0 w 583"/>
                <a:gd name="T17" fmla="*/ 0 h 851"/>
                <a:gd name="T18" fmla="*/ 0 w 583"/>
                <a:gd name="T19" fmla="*/ 0 h 851"/>
                <a:gd name="T20" fmla="*/ 0 w 583"/>
                <a:gd name="T21" fmla="*/ 0 h 851"/>
                <a:gd name="T22" fmla="*/ 0 w 583"/>
                <a:gd name="T23" fmla="*/ 0 h 851"/>
                <a:gd name="T24" fmla="*/ 0 w 583"/>
                <a:gd name="T25" fmla="*/ 0 h 851"/>
                <a:gd name="T26" fmla="*/ 0 w 583"/>
                <a:gd name="T27" fmla="*/ 0 h 851"/>
                <a:gd name="T28" fmla="*/ 0 w 583"/>
                <a:gd name="T29" fmla="*/ 0 h 851"/>
                <a:gd name="T30" fmla="*/ 0 w 583"/>
                <a:gd name="T31" fmla="*/ 0 h 851"/>
                <a:gd name="T32" fmla="*/ 0 w 583"/>
                <a:gd name="T33" fmla="*/ 0 h 851"/>
                <a:gd name="T34" fmla="*/ 0 w 583"/>
                <a:gd name="T35" fmla="*/ 0 h 851"/>
                <a:gd name="T36" fmla="*/ 0 w 583"/>
                <a:gd name="T37" fmla="*/ 0 h 851"/>
                <a:gd name="T38" fmla="*/ 0 w 583"/>
                <a:gd name="T39" fmla="*/ 0 h 851"/>
                <a:gd name="T40" fmla="*/ 0 w 583"/>
                <a:gd name="T41" fmla="*/ 0 h 851"/>
                <a:gd name="T42" fmla="*/ 0 w 583"/>
                <a:gd name="T43" fmla="*/ 0 h 851"/>
                <a:gd name="T44" fmla="*/ 0 w 583"/>
                <a:gd name="T45" fmla="*/ 0 h 851"/>
                <a:gd name="T46" fmla="*/ 0 w 583"/>
                <a:gd name="T47" fmla="*/ 0 h 851"/>
                <a:gd name="T48" fmla="*/ 0 w 583"/>
                <a:gd name="T49" fmla="*/ 0 h 851"/>
                <a:gd name="T50" fmla="*/ 0 w 583"/>
                <a:gd name="T51" fmla="*/ 0 h 851"/>
                <a:gd name="T52" fmla="*/ 0 w 583"/>
                <a:gd name="T53" fmla="*/ 0 h 8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3" h="851">
                  <a:moveTo>
                    <a:pt x="583" y="68"/>
                  </a:moveTo>
                  <a:lnTo>
                    <a:pt x="569" y="50"/>
                  </a:lnTo>
                  <a:lnTo>
                    <a:pt x="559" y="28"/>
                  </a:lnTo>
                  <a:lnTo>
                    <a:pt x="551" y="8"/>
                  </a:lnTo>
                  <a:lnTo>
                    <a:pt x="549" y="0"/>
                  </a:lnTo>
                  <a:lnTo>
                    <a:pt x="529" y="6"/>
                  </a:lnTo>
                  <a:lnTo>
                    <a:pt x="505" y="14"/>
                  </a:lnTo>
                  <a:lnTo>
                    <a:pt x="480" y="20"/>
                  </a:lnTo>
                  <a:lnTo>
                    <a:pt x="450" y="28"/>
                  </a:lnTo>
                  <a:lnTo>
                    <a:pt x="418" y="34"/>
                  </a:lnTo>
                  <a:lnTo>
                    <a:pt x="385" y="40"/>
                  </a:lnTo>
                  <a:lnTo>
                    <a:pt x="351" y="44"/>
                  </a:lnTo>
                  <a:lnTo>
                    <a:pt x="315" y="48"/>
                  </a:lnTo>
                  <a:lnTo>
                    <a:pt x="280" y="52"/>
                  </a:lnTo>
                  <a:lnTo>
                    <a:pt x="244" y="52"/>
                  </a:lnTo>
                  <a:lnTo>
                    <a:pt x="210" y="50"/>
                  </a:lnTo>
                  <a:lnTo>
                    <a:pt x="175" y="46"/>
                  </a:lnTo>
                  <a:lnTo>
                    <a:pt x="143" y="40"/>
                  </a:lnTo>
                  <a:lnTo>
                    <a:pt x="111" y="30"/>
                  </a:lnTo>
                  <a:lnTo>
                    <a:pt x="82" y="16"/>
                  </a:lnTo>
                  <a:lnTo>
                    <a:pt x="56" y="0"/>
                  </a:lnTo>
                  <a:lnTo>
                    <a:pt x="54" y="6"/>
                  </a:lnTo>
                  <a:lnTo>
                    <a:pt x="46" y="22"/>
                  </a:lnTo>
                  <a:lnTo>
                    <a:pt x="28" y="44"/>
                  </a:lnTo>
                  <a:lnTo>
                    <a:pt x="0" y="68"/>
                  </a:lnTo>
                  <a:lnTo>
                    <a:pt x="254" y="851"/>
                  </a:lnTo>
                  <a:lnTo>
                    <a:pt x="583"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3" name="Freeform 80">
              <a:extLst>
                <a:ext uri="{FF2B5EF4-FFF2-40B4-BE49-F238E27FC236}">
                  <a16:creationId xmlns:a16="http://schemas.microsoft.com/office/drawing/2014/main" id="{7B9E1F34-9E82-4300-922C-F8B49A375AB0}"/>
                </a:ext>
              </a:extLst>
            </p:cNvPr>
            <p:cNvSpPr>
              <a:spLocks/>
            </p:cNvSpPr>
            <p:nvPr/>
          </p:nvSpPr>
          <p:spPr bwMode="auto">
            <a:xfrm>
              <a:off x="2274" y="3884"/>
              <a:ext cx="32" cy="31"/>
            </a:xfrm>
            <a:custGeom>
              <a:avLst/>
              <a:gdLst>
                <a:gd name="T0" fmla="*/ 1 w 63"/>
                <a:gd name="T1" fmla="*/ 1 h 61"/>
                <a:gd name="T2" fmla="*/ 1 w 63"/>
                <a:gd name="T3" fmla="*/ 1 h 61"/>
                <a:gd name="T4" fmla="*/ 1 w 63"/>
                <a:gd name="T5" fmla="*/ 1 h 61"/>
                <a:gd name="T6" fmla="*/ 1 w 63"/>
                <a:gd name="T7" fmla="*/ 1 h 61"/>
                <a:gd name="T8" fmla="*/ 1 w 63"/>
                <a:gd name="T9" fmla="*/ 1 h 61"/>
                <a:gd name="T10" fmla="*/ 1 w 63"/>
                <a:gd name="T11" fmla="*/ 1 h 61"/>
                <a:gd name="T12" fmla="*/ 1 w 63"/>
                <a:gd name="T13" fmla="*/ 1 h 61"/>
                <a:gd name="T14" fmla="*/ 1 w 63"/>
                <a:gd name="T15" fmla="*/ 1 h 61"/>
                <a:gd name="T16" fmla="*/ 1 w 63"/>
                <a:gd name="T17" fmla="*/ 0 h 61"/>
                <a:gd name="T18" fmla="*/ 1 w 63"/>
                <a:gd name="T19" fmla="*/ 1 h 61"/>
                <a:gd name="T20" fmla="*/ 1 w 63"/>
                <a:gd name="T21" fmla="*/ 1 h 61"/>
                <a:gd name="T22" fmla="*/ 1 w 63"/>
                <a:gd name="T23" fmla="*/ 1 h 61"/>
                <a:gd name="T24" fmla="*/ 0 w 63"/>
                <a:gd name="T25" fmla="*/ 1 h 61"/>
                <a:gd name="T26" fmla="*/ 1 w 63"/>
                <a:gd name="T27" fmla="*/ 1 h 61"/>
                <a:gd name="T28" fmla="*/ 1 w 63"/>
                <a:gd name="T29" fmla="*/ 1 h 61"/>
                <a:gd name="T30" fmla="*/ 1 w 63"/>
                <a:gd name="T31" fmla="*/ 1 h 61"/>
                <a:gd name="T32" fmla="*/ 1 w 63"/>
                <a:gd name="T33" fmla="*/ 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1">
                  <a:moveTo>
                    <a:pt x="32" y="61"/>
                  </a:moveTo>
                  <a:lnTo>
                    <a:pt x="44" y="59"/>
                  </a:lnTo>
                  <a:lnTo>
                    <a:pt x="54" y="51"/>
                  </a:lnTo>
                  <a:lnTo>
                    <a:pt x="61" y="41"/>
                  </a:lnTo>
                  <a:lnTo>
                    <a:pt x="63" y="29"/>
                  </a:lnTo>
                  <a:lnTo>
                    <a:pt x="61" y="18"/>
                  </a:lnTo>
                  <a:lnTo>
                    <a:pt x="54" y="8"/>
                  </a:lnTo>
                  <a:lnTo>
                    <a:pt x="44" y="2"/>
                  </a:lnTo>
                  <a:lnTo>
                    <a:pt x="32" y="0"/>
                  </a:lnTo>
                  <a:lnTo>
                    <a:pt x="20" y="2"/>
                  </a:lnTo>
                  <a:lnTo>
                    <a:pt x="10" y="8"/>
                  </a:lnTo>
                  <a:lnTo>
                    <a:pt x="2" y="18"/>
                  </a:lnTo>
                  <a:lnTo>
                    <a:pt x="0" y="29"/>
                  </a:lnTo>
                  <a:lnTo>
                    <a:pt x="2" y="41"/>
                  </a:lnTo>
                  <a:lnTo>
                    <a:pt x="10" y="51"/>
                  </a:lnTo>
                  <a:lnTo>
                    <a:pt x="20" y="59"/>
                  </a:lnTo>
                  <a:lnTo>
                    <a:pt x="32" y="61"/>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4" name="Freeform 81">
              <a:extLst>
                <a:ext uri="{FF2B5EF4-FFF2-40B4-BE49-F238E27FC236}">
                  <a16:creationId xmlns:a16="http://schemas.microsoft.com/office/drawing/2014/main" id="{20A13723-2B3B-4574-BEAF-18A4087A63C6}"/>
                </a:ext>
              </a:extLst>
            </p:cNvPr>
            <p:cNvSpPr>
              <a:spLocks/>
            </p:cNvSpPr>
            <p:nvPr/>
          </p:nvSpPr>
          <p:spPr bwMode="auto">
            <a:xfrm>
              <a:off x="2274" y="4021"/>
              <a:ext cx="32" cy="31"/>
            </a:xfrm>
            <a:custGeom>
              <a:avLst/>
              <a:gdLst>
                <a:gd name="T0" fmla="*/ 1 w 63"/>
                <a:gd name="T1" fmla="*/ 1 h 62"/>
                <a:gd name="T2" fmla="*/ 1 w 63"/>
                <a:gd name="T3" fmla="*/ 1 h 62"/>
                <a:gd name="T4" fmla="*/ 1 w 63"/>
                <a:gd name="T5" fmla="*/ 1 h 62"/>
                <a:gd name="T6" fmla="*/ 1 w 63"/>
                <a:gd name="T7" fmla="*/ 1 h 62"/>
                <a:gd name="T8" fmla="*/ 1 w 63"/>
                <a:gd name="T9" fmla="*/ 1 h 62"/>
                <a:gd name="T10" fmla="*/ 1 w 63"/>
                <a:gd name="T11" fmla="*/ 1 h 62"/>
                <a:gd name="T12" fmla="*/ 1 w 63"/>
                <a:gd name="T13" fmla="*/ 1 h 62"/>
                <a:gd name="T14" fmla="*/ 1 w 63"/>
                <a:gd name="T15" fmla="*/ 1 h 62"/>
                <a:gd name="T16" fmla="*/ 1 w 63"/>
                <a:gd name="T17" fmla="*/ 0 h 62"/>
                <a:gd name="T18" fmla="*/ 1 w 63"/>
                <a:gd name="T19" fmla="*/ 1 h 62"/>
                <a:gd name="T20" fmla="*/ 1 w 63"/>
                <a:gd name="T21" fmla="*/ 1 h 62"/>
                <a:gd name="T22" fmla="*/ 1 w 63"/>
                <a:gd name="T23" fmla="*/ 1 h 62"/>
                <a:gd name="T24" fmla="*/ 0 w 63"/>
                <a:gd name="T25" fmla="*/ 1 h 62"/>
                <a:gd name="T26" fmla="*/ 1 w 63"/>
                <a:gd name="T27" fmla="*/ 1 h 62"/>
                <a:gd name="T28" fmla="*/ 1 w 63"/>
                <a:gd name="T29" fmla="*/ 1 h 62"/>
                <a:gd name="T30" fmla="*/ 1 w 63"/>
                <a:gd name="T31" fmla="*/ 1 h 62"/>
                <a:gd name="T32" fmla="*/ 1 w 63"/>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2">
                  <a:moveTo>
                    <a:pt x="32" y="62"/>
                  </a:moveTo>
                  <a:lnTo>
                    <a:pt x="44" y="60"/>
                  </a:lnTo>
                  <a:lnTo>
                    <a:pt x="54" y="52"/>
                  </a:lnTo>
                  <a:lnTo>
                    <a:pt x="61" y="42"/>
                  </a:lnTo>
                  <a:lnTo>
                    <a:pt x="63" y="30"/>
                  </a:lnTo>
                  <a:lnTo>
                    <a:pt x="61" y="18"/>
                  </a:lnTo>
                  <a:lnTo>
                    <a:pt x="54" y="8"/>
                  </a:lnTo>
                  <a:lnTo>
                    <a:pt x="44" y="2"/>
                  </a:lnTo>
                  <a:lnTo>
                    <a:pt x="32" y="0"/>
                  </a:lnTo>
                  <a:lnTo>
                    <a:pt x="20" y="2"/>
                  </a:lnTo>
                  <a:lnTo>
                    <a:pt x="10" y="8"/>
                  </a:lnTo>
                  <a:lnTo>
                    <a:pt x="2" y="18"/>
                  </a:lnTo>
                  <a:lnTo>
                    <a:pt x="0" y="30"/>
                  </a:lnTo>
                  <a:lnTo>
                    <a:pt x="2" y="42"/>
                  </a:lnTo>
                  <a:lnTo>
                    <a:pt x="10" y="52"/>
                  </a:lnTo>
                  <a:lnTo>
                    <a:pt x="20" y="60"/>
                  </a:lnTo>
                  <a:lnTo>
                    <a:pt x="32" y="62"/>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4" name="Group 68">
            <a:extLst>
              <a:ext uri="{FF2B5EF4-FFF2-40B4-BE49-F238E27FC236}">
                <a16:creationId xmlns:a16="http://schemas.microsoft.com/office/drawing/2014/main" id="{6088C91B-34FE-4CFA-A7E9-15A63F9D2348}"/>
              </a:ext>
            </a:extLst>
          </p:cNvPr>
          <p:cNvGrpSpPr>
            <a:grpSpLocks/>
          </p:cNvGrpSpPr>
          <p:nvPr/>
        </p:nvGrpSpPr>
        <p:grpSpPr bwMode="auto">
          <a:xfrm>
            <a:off x="5263622" y="2496807"/>
            <a:ext cx="1371600" cy="1538288"/>
            <a:chOff x="306" y="1644"/>
            <a:chExt cx="3678" cy="2553"/>
          </a:xfrm>
        </p:grpSpPr>
        <p:sp>
          <p:nvSpPr>
            <p:cNvPr id="135" name="Freeform 69">
              <a:extLst>
                <a:ext uri="{FF2B5EF4-FFF2-40B4-BE49-F238E27FC236}">
                  <a16:creationId xmlns:a16="http://schemas.microsoft.com/office/drawing/2014/main" id="{C628F0D8-CECA-49CD-A24A-049A531D810F}"/>
                </a:ext>
              </a:extLst>
            </p:cNvPr>
            <p:cNvSpPr>
              <a:spLocks/>
            </p:cNvSpPr>
            <p:nvPr/>
          </p:nvSpPr>
          <p:spPr bwMode="auto">
            <a:xfrm>
              <a:off x="343" y="1644"/>
              <a:ext cx="1889" cy="2178"/>
            </a:xfrm>
            <a:custGeom>
              <a:avLst/>
              <a:gdLst>
                <a:gd name="T0" fmla="*/ 603 w 1889"/>
                <a:gd name="T1" fmla="*/ 1322 h 2178"/>
                <a:gd name="T2" fmla="*/ 596 w 1889"/>
                <a:gd name="T3" fmla="*/ 1217 h 2178"/>
                <a:gd name="T4" fmla="*/ 537 w 1889"/>
                <a:gd name="T5" fmla="*/ 1078 h 2178"/>
                <a:gd name="T6" fmla="*/ 529 w 1889"/>
                <a:gd name="T7" fmla="*/ 977 h 2178"/>
                <a:gd name="T8" fmla="*/ 531 w 1889"/>
                <a:gd name="T9" fmla="*/ 953 h 2178"/>
                <a:gd name="T10" fmla="*/ 470 w 1889"/>
                <a:gd name="T11" fmla="*/ 941 h 2178"/>
                <a:gd name="T12" fmla="*/ 429 w 1889"/>
                <a:gd name="T13" fmla="*/ 883 h 2178"/>
                <a:gd name="T14" fmla="*/ 465 w 1889"/>
                <a:gd name="T15" fmla="*/ 801 h 2178"/>
                <a:gd name="T16" fmla="*/ 461 w 1889"/>
                <a:gd name="T17" fmla="*/ 656 h 2178"/>
                <a:gd name="T18" fmla="*/ 519 w 1889"/>
                <a:gd name="T19" fmla="*/ 406 h 2178"/>
                <a:gd name="T20" fmla="*/ 717 w 1889"/>
                <a:gd name="T21" fmla="*/ 158 h 2178"/>
                <a:gd name="T22" fmla="*/ 1006 w 1889"/>
                <a:gd name="T23" fmla="*/ 39 h 2178"/>
                <a:gd name="T24" fmla="*/ 1058 w 1889"/>
                <a:gd name="T25" fmla="*/ 13 h 2178"/>
                <a:gd name="T26" fmla="*/ 1137 w 1889"/>
                <a:gd name="T27" fmla="*/ 4 h 2178"/>
                <a:gd name="T28" fmla="*/ 1226 w 1889"/>
                <a:gd name="T29" fmla="*/ 52 h 2178"/>
                <a:gd name="T30" fmla="*/ 1258 w 1889"/>
                <a:gd name="T31" fmla="*/ 80 h 2178"/>
                <a:gd name="T32" fmla="*/ 1430 w 1889"/>
                <a:gd name="T33" fmla="*/ 178 h 2178"/>
                <a:gd name="T34" fmla="*/ 1615 w 1889"/>
                <a:gd name="T35" fmla="*/ 443 h 2178"/>
                <a:gd name="T36" fmla="*/ 1680 w 1889"/>
                <a:gd name="T37" fmla="*/ 480 h 2178"/>
                <a:gd name="T38" fmla="*/ 1732 w 1889"/>
                <a:gd name="T39" fmla="*/ 496 h 2178"/>
                <a:gd name="T40" fmla="*/ 1729 w 1889"/>
                <a:gd name="T41" fmla="*/ 590 h 2178"/>
                <a:gd name="T42" fmla="*/ 1615 w 1889"/>
                <a:gd name="T43" fmla="*/ 709 h 2178"/>
                <a:gd name="T44" fmla="*/ 1594 w 1889"/>
                <a:gd name="T45" fmla="*/ 762 h 2178"/>
                <a:gd name="T46" fmla="*/ 1629 w 1889"/>
                <a:gd name="T47" fmla="*/ 842 h 2178"/>
                <a:gd name="T48" fmla="*/ 1613 w 1889"/>
                <a:gd name="T49" fmla="*/ 947 h 2178"/>
                <a:gd name="T50" fmla="*/ 1643 w 1889"/>
                <a:gd name="T51" fmla="*/ 1090 h 2178"/>
                <a:gd name="T52" fmla="*/ 1568 w 1889"/>
                <a:gd name="T53" fmla="*/ 1311 h 2178"/>
                <a:gd name="T54" fmla="*/ 1545 w 1889"/>
                <a:gd name="T55" fmla="*/ 1490 h 2178"/>
                <a:gd name="T56" fmla="*/ 1459 w 1889"/>
                <a:gd name="T57" fmla="*/ 1535 h 2178"/>
                <a:gd name="T58" fmla="*/ 1379 w 1889"/>
                <a:gd name="T59" fmla="*/ 1582 h 2178"/>
                <a:gd name="T60" fmla="*/ 1346 w 1889"/>
                <a:gd name="T61" fmla="*/ 1680 h 2178"/>
                <a:gd name="T62" fmla="*/ 1375 w 1889"/>
                <a:gd name="T63" fmla="*/ 1746 h 2178"/>
                <a:gd name="T64" fmla="*/ 1484 w 1889"/>
                <a:gd name="T65" fmla="*/ 1803 h 2178"/>
                <a:gd name="T66" fmla="*/ 1631 w 1889"/>
                <a:gd name="T67" fmla="*/ 1875 h 2178"/>
                <a:gd name="T68" fmla="*/ 1768 w 1889"/>
                <a:gd name="T69" fmla="*/ 1967 h 2178"/>
                <a:gd name="T70" fmla="*/ 1877 w 1889"/>
                <a:gd name="T71" fmla="*/ 2114 h 2178"/>
                <a:gd name="T72" fmla="*/ 1887 w 1889"/>
                <a:gd name="T73" fmla="*/ 2176 h 2178"/>
                <a:gd name="T74" fmla="*/ 1041 w 1889"/>
                <a:gd name="T75" fmla="*/ 2071 h 2178"/>
                <a:gd name="T76" fmla="*/ 947 w 1889"/>
                <a:gd name="T77" fmla="*/ 2076 h 2178"/>
                <a:gd name="T78" fmla="*/ 820 w 1889"/>
                <a:gd name="T79" fmla="*/ 2080 h 2178"/>
                <a:gd name="T80" fmla="*/ 717 w 1889"/>
                <a:gd name="T81" fmla="*/ 2086 h 2178"/>
                <a:gd name="T82" fmla="*/ 654 w 1889"/>
                <a:gd name="T83" fmla="*/ 2076 h 2178"/>
                <a:gd name="T84" fmla="*/ 461 w 1889"/>
                <a:gd name="T85" fmla="*/ 2012 h 2178"/>
                <a:gd name="T86" fmla="*/ 211 w 1889"/>
                <a:gd name="T87" fmla="*/ 1926 h 2178"/>
                <a:gd name="T88" fmla="*/ 29 w 1889"/>
                <a:gd name="T89" fmla="*/ 1862 h 2178"/>
                <a:gd name="T90" fmla="*/ 88 w 1889"/>
                <a:gd name="T91" fmla="*/ 1658 h 2178"/>
                <a:gd name="T92" fmla="*/ 176 w 1889"/>
                <a:gd name="T93" fmla="*/ 1629 h 2178"/>
                <a:gd name="T94" fmla="*/ 318 w 1889"/>
                <a:gd name="T95" fmla="*/ 1580 h 2178"/>
                <a:gd name="T96" fmla="*/ 449 w 1889"/>
                <a:gd name="T97" fmla="*/ 1539 h 2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89" h="2178">
                  <a:moveTo>
                    <a:pt x="496" y="1533"/>
                  </a:moveTo>
                  <a:lnTo>
                    <a:pt x="551" y="1356"/>
                  </a:lnTo>
                  <a:lnTo>
                    <a:pt x="601" y="1330"/>
                  </a:lnTo>
                  <a:lnTo>
                    <a:pt x="603" y="1322"/>
                  </a:lnTo>
                  <a:lnTo>
                    <a:pt x="609" y="1301"/>
                  </a:lnTo>
                  <a:lnTo>
                    <a:pt x="611" y="1275"/>
                  </a:lnTo>
                  <a:lnTo>
                    <a:pt x="607" y="1248"/>
                  </a:lnTo>
                  <a:lnTo>
                    <a:pt x="596" y="1217"/>
                  </a:lnTo>
                  <a:lnTo>
                    <a:pt x="580" y="1182"/>
                  </a:lnTo>
                  <a:lnTo>
                    <a:pt x="564" y="1147"/>
                  </a:lnTo>
                  <a:lnTo>
                    <a:pt x="551" y="1111"/>
                  </a:lnTo>
                  <a:lnTo>
                    <a:pt x="537" y="1078"/>
                  </a:lnTo>
                  <a:lnTo>
                    <a:pt x="527" y="1049"/>
                  </a:lnTo>
                  <a:lnTo>
                    <a:pt x="521" y="1021"/>
                  </a:lnTo>
                  <a:lnTo>
                    <a:pt x="523" y="1002"/>
                  </a:lnTo>
                  <a:lnTo>
                    <a:pt x="529" y="977"/>
                  </a:lnTo>
                  <a:lnTo>
                    <a:pt x="533" y="963"/>
                  </a:lnTo>
                  <a:lnTo>
                    <a:pt x="535" y="955"/>
                  </a:lnTo>
                  <a:lnTo>
                    <a:pt x="535" y="953"/>
                  </a:lnTo>
                  <a:lnTo>
                    <a:pt x="531" y="953"/>
                  </a:lnTo>
                  <a:lnTo>
                    <a:pt x="521" y="951"/>
                  </a:lnTo>
                  <a:lnTo>
                    <a:pt x="506" y="949"/>
                  </a:lnTo>
                  <a:lnTo>
                    <a:pt x="488" y="945"/>
                  </a:lnTo>
                  <a:lnTo>
                    <a:pt x="470" y="941"/>
                  </a:lnTo>
                  <a:lnTo>
                    <a:pt x="453" y="934"/>
                  </a:lnTo>
                  <a:lnTo>
                    <a:pt x="439" y="926"/>
                  </a:lnTo>
                  <a:lnTo>
                    <a:pt x="431" y="914"/>
                  </a:lnTo>
                  <a:lnTo>
                    <a:pt x="429" y="883"/>
                  </a:lnTo>
                  <a:lnTo>
                    <a:pt x="443" y="848"/>
                  </a:lnTo>
                  <a:lnTo>
                    <a:pt x="457" y="820"/>
                  </a:lnTo>
                  <a:lnTo>
                    <a:pt x="465" y="809"/>
                  </a:lnTo>
                  <a:lnTo>
                    <a:pt x="465" y="801"/>
                  </a:lnTo>
                  <a:lnTo>
                    <a:pt x="461" y="781"/>
                  </a:lnTo>
                  <a:lnTo>
                    <a:pt x="461" y="748"/>
                  </a:lnTo>
                  <a:lnTo>
                    <a:pt x="459" y="707"/>
                  </a:lnTo>
                  <a:lnTo>
                    <a:pt x="461" y="656"/>
                  </a:lnTo>
                  <a:lnTo>
                    <a:pt x="467" y="600"/>
                  </a:lnTo>
                  <a:lnTo>
                    <a:pt x="478" y="537"/>
                  </a:lnTo>
                  <a:lnTo>
                    <a:pt x="496" y="473"/>
                  </a:lnTo>
                  <a:lnTo>
                    <a:pt x="519" y="406"/>
                  </a:lnTo>
                  <a:lnTo>
                    <a:pt x="553" y="340"/>
                  </a:lnTo>
                  <a:lnTo>
                    <a:pt x="597" y="275"/>
                  </a:lnTo>
                  <a:lnTo>
                    <a:pt x="650" y="215"/>
                  </a:lnTo>
                  <a:lnTo>
                    <a:pt x="717" y="158"/>
                  </a:lnTo>
                  <a:lnTo>
                    <a:pt x="799" y="111"/>
                  </a:lnTo>
                  <a:lnTo>
                    <a:pt x="892" y="70"/>
                  </a:lnTo>
                  <a:lnTo>
                    <a:pt x="1004" y="41"/>
                  </a:lnTo>
                  <a:lnTo>
                    <a:pt x="1006" y="39"/>
                  </a:lnTo>
                  <a:lnTo>
                    <a:pt x="1016" y="35"/>
                  </a:lnTo>
                  <a:lnTo>
                    <a:pt x="1027" y="27"/>
                  </a:lnTo>
                  <a:lnTo>
                    <a:pt x="1041" y="19"/>
                  </a:lnTo>
                  <a:lnTo>
                    <a:pt x="1058" y="13"/>
                  </a:lnTo>
                  <a:lnTo>
                    <a:pt x="1074" y="6"/>
                  </a:lnTo>
                  <a:lnTo>
                    <a:pt x="1092" y="2"/>
                  </a:lnTo>
                  <a:lnTo>
                    <a:pt x="1105" y="0"/>
                  </a:lnTo>
                  <a:lnTo>
                    <a:pt x="1137" y="4"/>
                  </a:lnTo>
                  <a:lnTo>
                    <a:pt x="1164" y="11"/>
                  </a:lnTo>
                  <a:lnTo>
                    <a:pt x="1187" y="25"/>
                  </a:lnTo>
                  <a:lnTo>
                    <a:pt x="1209" y="39"/>
                  </a:lnTo>
                  <a:lnTo>
                    <a:pt x="1226" y="52"/>
                  </a:lnTo>
                  <a:lnTo>
                    <a:pt x="1238" y="66"/>
                  </a:lnTo>
                  <a:lnTo>
                    <a:pt x="1246" y="74"/>
                  </a:lnTo>
                  <a:lnTo>
                    <a:pt x="1248" y="78"/>
                  </a:lnTo>
                  <a:lnTo>
                    <a:pt x="1258" y="80"/>
                  </a:lnTo>
                  <a:lnTo>
                    <a:pt x="1287" y="90"/>
                  </a:lnTo>
                  <a:lnTo>
                    <a:pt x="1328" y="107"/>
                  </a:lnTo>
                  <a:lnTo>
                    <a:pt x="1377" y="135"/>
                  </a:lnTo>
                  <a:lnTo>
                    <a:pt x="1430" y="178"/>
                  </a:lnTo>
                  <a:lnTo>
                    <a:pt x="1478" y="236"/>
                  </a:lnTo>
                  <a:lnTo>
                    <a:pt x="1521" y="314"/>
                  </a:lnTo>
                  <a:lnTo>
                    <a:pt x="1551" y="414"/>
                  </a:lnTo>
                  <a:lnTo>
                    <a:pt x="1615" y="443"/>
                  </a:lnTo>
                  <a:lnTo>
                    <a:pt x="1658" y="484"/>
                  </a:lnTo>
                  <a:lnTo>
                    <a:pt x="1660" y="484"/>
                  </a:lnTo>
                  <a:lnTo>
                    <a:pt x="1668" y="482"/>
                  </a:lnTo>
                  <a:lnTo>
                    <a:pt x="1680" y="480"/>
                  </a:lnTo>
                  <a:lnTo>
                    <a:pt x="1693" y="480"/>
                  </a:lnTo>
                  <a:lnTo>
                    <a:pt x="1707" y="482"/>
                  </a:lnTo>
                  <a:lnTo>
                    <a:pt x="1721" y="486"/>
                  </a:lnTo>
                  <a:lnTo>
                    <a:pt x="1732" y="496"/>
                  </a:lnTo>
                  <a:lnTo>
                    <a:pt x="1742" y="512"/>
                  </a:lnTo>
                  <a:lnTo>
                    <a:pt x="1746" y="533"/>
                  </a:lnTo>
                  <a:lnTo>
                    <a:pt x="1740" y="558"/>
                  </a:lnTo>
                  <a:lnTo>
                    <a:pt x="1729" y="590"/>
                  </a:lnTo>
                  <a:lnTo>
                    <a:pt x="1709" y="621"/>
                  </a:lnTo>
                  <a:lnTo>
                    <a:pt x="1682" y="652"/>
                  </a:lnTo>
                  <a:lnTo>
                    <a:pt x="1650" y="682"/>
                  </a:lnTo>
                  <a:lnTo>
                    <a:pt x="1615" y="709"/>
                  </a:lnTo>
                  <a:lnTo>
                    <a:pt x="1574" y="730"/>
                  </a:lnTo>
                  <a:lnTo>
                    <a:pt x="1576" y="734"/>
                  </a:lnTo>
                  <a:lnTo>
                    <a:pt x="1584" y="746"/>
                  </a:lnTo>
                  <a:lnTo>
                    <a:pt x="1594" y="762"/>
                  </a:lnTo>
                  <a:lnTo>
                    <a:pt x="1605" y="781"/>
                  </a:lnTo>
                  <a:lnTo>
                    <a:pt x="1615" y="803"/>
                  </a:lnTo>
                  <a:lnTo>
                    <a:pt x="1623" y="824"/>
                  </a:lnTo>
                  <a:lnTo>
                    <a:pt x="1629" y="842"/>
                  </a:lnTo>
                  <a:lnTo>
                    <a:pt x="1629" y="857"/>
                  </a:lnTo>
                  <a:lnTo>
                    <a:pt x="1623" y="887"/>
                  </a:lnTo>
                  <a:lnTo>
                    <a:pt x="1617" y="918"/>
                  </a:lnTo>
                  <a:lnTo>
                    <a:pt x="1613" y="947"/>
                  </a:lnTo>
                  <a:lnTo>
                    <a:pt x="1615" y="969"/>
                  </a:lnTo>
                  <a:lnTo>
                    <a:pt x="1627" y="994"/>
                  </a:lnTo>
                  <a:lnTo>
                    <a:pt x="1641" y="1035"/>
                  </a:lnTo>
                  <a:lnTo>
                    <a:pt x="1643" y="1090"/>
                  </a:lnTo>
                  <a:lnTo>
                    <a:pt x="1623" y="1150"/>
                  </a:lnTo>
                  <a:lnTo>
                    <a:pt x="1594" y="1211"/>
                  </a:lnTo>
                  <a:lnTo>
                    <a:pt x="1576" y="1266"/>
                  </a:lnTo>
                  <a:lnTo>
                    <a:pt x="1568" y="1311"/>
                  </a:lnTo>
                  <a:lnTo>
                    <a:pt x="1566" y="1344"/>
                  </a:lnTo>
                  <a:lnTo>
                    <a:pt x="1566" y="1383"/>
                  </a:lnTo>
                  <a:lnTo>
                    <a:pt x="1561" y="1440"/>
                  </a:lnTo>
                  <a:lnTo>
                    <a:pt x="1545" y="1490"/>
                  </a:lnTo>
                  <a:lnTo>
                    <a:pt x="1516" y="1520"/>
                  </a:lnTo>
                  <a:lnTo>
                    <a:pt x="1496" y="1526"/>
                  </a:lnTo>
                  <a:lnTo>
                    <a:pt x="1478" y="1529"/>
                  </a:lnTo>
                  <a:lnTo>
                    <a:pt x="1459" y="1535"/>
                  </a:lnTo>
                  <a:lnTo>
                    <a:pt x="1437" y="1543"/>
                  </a:lnTo>
                  <a:lnTo>
                    <a:pt x="1418" y="1553"/>
                  </a:lnTo>
                  <a:lnTo>
                    <a:pt x="1398" y="1567"/>
                  </a:lnTo>
                  <a:lnTo>
                    <a:pt x="1379" y="1582"/>
                  </a:lnTo>
                  <a:lnTo>
                    <a:pt x="1359" y="1604"/>
                  </a:lnTo>
                  <a:lnTo>
                    <a:pt x="1338" y="1639"/>
                  </a:lnTo>
                  <a:lnTo>
                    <a:pt x="1338" y="1660"/>
                  </a:lnTo>
                  <a:lnTo>
                    <a:pt x="1346" y="1680"/>
                  </a:lnTo>
                  <a:lnTo>
                    <a:pt x="1348" y="1711"/>
                  </a:lnTo>
                  <a:lnTo>
                    <a:pt x="1350" y="1721"/>
                  </a:lnTo>
                  <a:lnTo>
                    <a:pt x="1359" y="1733"/>
                  </a:lnTo>
                  <a:lnTo>
                    <a:pt x="1375" y="1746"/>
                  </a:lnTo>
                  <a:lnTo>
                    <a:pt x="1396" y="1758"/>
                  </a:lnTo>
                  <a:lnTo>
                    <a:pt x="1422" y="1772"/>
                  </a:lnTo>
                  <a:lnTo>
                    <a:pt x="1451" y="1787"/>
                  </a:lnTo>
                  <a:lnTo>
                    <a:pt x="1484" y="1803"/>
                  </a:lnTo>
                  <a:lnTo>
                    <a:pt x="1520" y="1819"/>
                  </a:lnTo>
                  <a:lnTo>
                    <a:pt x="1557" y="1838"/>
                  </a:lnTo>
                  <a:lnTo>
                    <a:pt x="1594" y="1856"/>
                  </a:lnTo>
                  <a:lnTo>
                    <a:pt x="1631" y="1875"/>
                  </a:lnTo>
                  <a:lnTo>
                    <a:pt x="1668" y="1897"/>
                  </a:lnTo>
                  <a:lnTo>
                    <a:pt x="1703" y="1918"/>
                  </a:lnTo>
                  <a:lnTo>
                    <a:pt x="1736" y="1942"/>
                  </a:lnTo>
                  <a:lnTo>
                    <a:pt x="1768" y="1967"/>
                  </a:lnTo>
                  <a:lnTo>
                    <a:pt x="1793" y="1992"/>
                  </a:lnTo>
                  <a:lnTo>
                    <a:pt x="1834" y="2041"/>
                  </a:lnTo>
                  <a:lnTo>
                    <a:pt x="1861" y="2080"/>
                  </a:lnTo>
                  <a:lnTo>
                    <a:pt x="1877" y="2114"/>
                  </a:lnTo>
                  <a:lnTo>
                    <a:pt x="1887" y="2137"/>
                  </a:lnTo>
                  <a:lnTo>
                    <a:pt x="1889" y="2157"/>
                  </a:lnTo>
                  <a:lnTo>
                    <a:pt x="1889" y="2168"/>
                  </a:lnTo>
                  <a:lnTo>
                    <a:pt x="1887" y="2176"/>
                  </a:lnTo>
                  <a:lnTo>
                    <a:pt x="1885" y="2178"/>
                  </a:lnTo>
                  <a:lnTo>
                    <a:pt x="1055" y="2071"/>
                  </a:lnTo>
                  <a:lnTo>
                    <a:pt x="1051" y="2071"/>
                  </a:lnTo>
                  <a:lnTo>
                    <a:pt x="1041" y="2071"/>
                  </a:lnTo>
                  <a:lnTo>
                    <a:pt x="1023" y="2073"/>
                  </a:lnTo>
                  <a:lnTo>
                    <a:pt x="1002" y="2073"/>
                  </a:lnTo>
                  <a:lnTo>
                    <a:pt x="976" y="2074"/>
                  </a:lnTo>
                  <a:lnTo>
                    <a:pt x="947" y="2076"/>
                  </a:lnTo>
                  <a:lnTo>
                    <a:pt x="918" y="2076"/>
                  </a:lnTo>
                  <a:lnTo>
                    <a:pt x="885" y="2078"/>
                  </a:lnTo>
                  <a:lnTo>
                    <a:pt x="851" y="2080"/>
                  </a:lnTo>
                  <a:lnTo>
                    <a:pt x="820" y="2080"/>
                  </a:lnTo>
                  <a:lnTo>
                    <a:pt x="789" y="2082"/>
                  </a:lnTo>
                  <a:lnTo>
                    <a:pt x="762" y="2084"/>
                  </a:lnTo>
                  <a:lnTo>
                    <a:pt x="736" y="2084"/>
                  </a:lnTo>
                  <a:lnTo>
                    <a:pt x="717" y="2086"/>
                  </a:lnTo>
                  <a:lnTo>
                    <a:pt x="701" y="2086"/>
                  </a:lnTo>
                  <a:lnTo>
                    <a:pt x="691" y="2086"/>
                  </a:lnTo>
                  <a:lnTo>
                    <a:pt x="680" y="2084"/>
                  </a:lnTo>
                  <a:lnTo>
                    <a:pt x="654" y="2076"/>
                  </a:lnTo>
                  <a:lnTo>
                    <a:pt x="617" y="2065"/>
                  </a:lnTo>
                  <a:lnTo>
                    <a:pt x="572" y="2049"/>
                  </a:lnTo>
                  <a:lnTo>
                    <a:pt x="519" y="2031"/>
                  </a:lnTo>
                  <a:lnTo>
                    <a:pt x="461" y="2012"/>
                  </a:lnTo>
                  <a:lnTo>
                    <a:pt x="398" y="1990"/>
                  </a:lnTo>
                  <a:lnTo>
                    <a:pt x="336" y="1969"/>
                  </a:lnTo>
                  <a:lnTo>
                    <a:pt x="271" y="1947"/>
                  </a:lnTo>
                  <a:lnTo>
                    <a:pt x="211" y="1926"/>
                  </a:lnTo>
                  <a:lnTo>
                    <a:pt x="154" y="1906"/>
                  </a:lnTo>
                  <a:lnTo>
                    <a:pt x="103" y="1889"/>
                  </a:lnTo>
                  <a:lnTo>
                    <a:pt x="60" y="1873"/>
                  </a:lnTo>
                  <a:lnTo>
                    <a:pt x="29" y="1862"/>
                  </a:lnTo>
                  <a:lnTo>
                    <a:pt x="8" y="1854"/>
                  </a:lnTo>
                  <a:lnTo>
                    <a:pt x="0" y="1852"/>
                  </a:lnTo>
                  <a:lnTo>
                    <a:pt x="84" y="1660"/>
                  </a:lnTo>
                  <a:lnTo>
                    <a:pt x="88" y="1658"/>
                  </a:lnTo>
                  <a:lnTo>
                    <a:pt x="101" y="1654"/>
                  </a:lnTo>
                  <a:lnTo>
                    <a:pt x="119" y="1647"/>
                  </a:lnTo>
                  <a:lnTo>
                    <a:pt x="144" y="1639"/>
                  </a:lnTo>
                  <a:lnTo>
                    <a:pt x="176" y="1629"/>
                  </a:lnTo>
                  <a:lnTo>
                    <a:pt x="209" y="1617"/>
                  </a:lnTo>
                  <a:lnTo>
                    <a:pt x="244" y="1604"/>
                  </a:lnTo>
                  <a:lnTo>
                    <a:pt x="281" y="1592"/>
                  </a:lnTo>
                  <a:lnTo>
                    <a:pt x="318" y="1580"/>
                  </a:lnTo>
                  <a:lnTo>
                    <a:pt x="355" y="1567"/>
                  </a:lnTo>
                  <a:lnTo>
                    <a:pt x="390" y="1557"/>
                  </a:lnTo>
                  <a:lnTo>
                    <a:pt x="422" y="1547"/>
                  </a:lnTo>
                  <a:lnTo>
                    <a:pt x="449" y="1539"/>
                  </a:lnTo>
                  <a:lnTo>
                    <a:pt x="470" y="1535"/>
                  </a:lnTo>
                  <a:lnTo>
                    <a:pt x="488" y="1533"/>
                  </a:lnTo>
                  <a:lnTo>
                    <a:pt x="496" y="15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70">
              <a:extLst>
                <a:ext uri="{FF2B5EF4-FFF2-40B4-BE49-F238E27FC236}">
                  <a16:creationId xmlns:a16="http://schemas.microsoft.com/office/drawing/2014/main" id="{14AB18F4-6901-426C-A105-5539AA8AE116}"/>
                </a:ext>
              </a:extLst>
            </p:cNvPr>
            <p:cNvSpPr>
              <a:spLocks/>
            </p:cNvSpPr>
            <p:nvPr/>
          </p:nvSpPr>
          <p:spPr bwMode="auto">
            <a:xfrm>
              <a:off x="806" y="1667"/>
              <a:ext cx="1262" cy="948"/>
            </a:xfrm>
            <a:custGeom>
              <a:avLst/>
              <a:gdLst>
                <a:gd name="T0" fmla="*/ 1125 w 1262"/>
                <a:gd name="T1" fmla="*/ 676 h 948"/>
                <a:gd name="T2" fmla="*/ 1193 w 1262"/>
                <a:gd name="T3" fmla="*/ 627 h 948"/>
                <a:gd name="T4" fmla="*/ 1242 w 1262"/>
                <a:gd name="T5" fmla="*/ 577 h 948"/>
                <a:gd name="T6" fmla="*/ 1262 w 1262"/>
                <a:gd name="T7" fmla="*/ 528 h 948"/>
                <a:gd name="T8" fmla="*/ 1250 w 1262"/>
                <a:gd name="T9" fmla="*/ 492 h 948"/>
                <a:gd name="T10" fmla="*/ 1221 w 1262"/>
                <a:gd name="T11" fmla="*/ 473 h 948"/>
                <a:gd name="T12" fmla="*/ 1189 w 1262"/>
                <a:gd name="T13" fmla="*/ 465 h 948"/>
                <a:gd name="T14" fmla="*/ 1170 w 1262"/>
                <a:gd name="T15" fmla="*/ 461 h 948"/>
                <a:gd name="T16" fmla="*/ 1127 w 1262"/>
                <a:gd name="T17" fmla="*/ 422 h 948"/>
                <a:gd name="T18" fmla="*/ 1037 w 1262"/>
                <a:gd name="T19" fmla="*/ 301 h 948"/>
                <a:gd name="T20" fmla="*/ 949 w 1262"/>
                <a:gd name="T21" fmla="*/ 170 h 948"/>
                <a:gd name="T22" fmla="*/ 851 w 1262"/>
                <a:gd name="T23" fmla="*/ 102 h 948"/>
                <a:gd name="T24" fmla="*/ 785 w 1262"/>
                <a:gd name="T25" fmla="*/ 76 h 948"/>
                <a:gd name="T26" fmla="*/ 773 w 1262"/>
                <a:gd name="T27" fmla="*/ 71 h 948"/>
                <a:gd name="T28" fmla="*/ 754 w 1262"/>
                <a:gd name="T29" fmla="*/ 51 h 948"/>
                <a:gd name="T30" fmla="*/ 721 w 1262"/>
                <a:gd name="T31" fmla="*/ 24 h 948"/>
                <a:gd name="T32" fmla="*/ 672 w 1262"/>
                <a:gd name="T33" fmla="*/ 4 h 948"/>
                <a:gd name="T34" fmla="*/ 629 w 1262"/>
                <a:gd name="T35" fmla="*/ 2 h 948"/>
                <a:gd name="T36" fmla="*/ 595 w 1262"/>
                <a:gd name="T37" fmla="*/ 14 h 948"/>
                <a:gd name="T38" fmla="*/ 566 w 1262"/>
                <a:gd name="T39" fmla="*/ 28 h 948"/>
                <a:gd name="T40" fmla="*/ 547 w 1262"/>
                <a:gd name="T41" fmla="*/ 39 h 948"/>
                <a:gd name="T42" fmla="*/ 439 w 1262"/>
                <a:gd name="T43" fmla="*/ 69 h 948"/>
                <a:gd name="T44" fmla="*/ 273 w 1262"/>
                <a:gd name="T45" fmla="*/ 153 h 948"/>
                <a:gd name="T46" fmla="*/ 160 w 1262"/>
                <a:gd name="T47" fmla="*/ 264 h 948"/>
                <a:gd name="T48" fmla="*/ 88 w 1262"/>
                <a:gd name="T49" fmla="*/ 387 h 948"/>
                <a:gd name="T50" fmla="*/ 47 w 1262"/>
                <a:gd name="T51" fmla="*/ 512 h 948"/>
                <a:gd name="T52" fmla="*/ 31 w 1262"/>
                <a:gd name="T53" fmla="*/ 625 h 948"/>
                <a:gd name="T54" fmla="*/ 31 w 1262"/>
                <a:gd name="T55" fmla="*/ 713 h 948"/>
                <a:gd name="T56" fmla="*/ 35 w 1262"/>
                <a:gd name="T57" fmla="*/ 762 h 948"/>
                <a:gd name="T58" fmla="*/ 27 w 1262"/>
                <a:gd name="T59" fmla="*/ 782 h 948"/>
                <a:gd name="T60" fmla="*/ 0 w 1262"/>
                <a:gd name="T61" fmla="*/ 840 h 948"/>
                <a:gd name="T62" fmla="*/ 7 w 1262"/>
                <a:gd name="T63" fmla="*/ 883 h 948"/>
                <a:gd name="T64" fmla="*/ 41 w 1262"/>
                <a:gd name="T65" fmla="*/ 903 h 948"/>
                <a:gd name="T66" fmla="*/ 78 w 1262"/>
                <a:gd name="T67" fmla="*/ 916 h 948"/>
                <a:gd name="T68" fmla="*/ 105 w 1262"/>
                <a:gd name="T69" fmla="*/ 922 h 948"/>
                <a:gd name="T70" fmla="*/ 111 w 1262"/>
                <a:gd name="T71" fmla="*/ 924 h 948"/>
                <a:gd name="T72" fmla="*/ 131 w 1262"/>
                <a:gd name="T73" fmla="*/ 926 h 948"/>
                <a:gd name="T74" fmla="*/ 164 w 1262"/>
                <a:gd name="T75" fmla="*/ 930 h 948"/>
                <a:gd name="T76" fmla="*/ 209 w 1262"/>
                <a:gd name="T77" fmla="*/ 934 h 948"/>
                <a:gd name="T78" fmla="*/ 259 w 1262"/>
                <a:gd name="T79" fmla="*/ 938 h 948"/>
                <a:gd name="T80" fmla="*/ 314 w 1262"/>
                <a:gd name="T81" fmla="*/ 942 h 948"/>
                <a:gd name="T82" fmla="*/ 367 w 1262"/>
                <a:gd name="T83" fmla="*/ 946 h 948"/>
                <a:gd name="T84" fmla="*/ 416 w 1262"/>
                <a:gd name="T85" fmla="*/ 948 h 948"/>
                <a:gd name="T86" fmla="*/ 463 w 1262"/>
                <a:gd name="T87" fmla="*/ 946 h 948"/>
                <a:gd name="T88" fmla="*/ 537 w 1262"/>
                <a:gd name="T89" fmla="*/ 924 h 948"/>
                <a:gd name="T90" fmla="*/ 635 w 1262"/>
                <a:gd name="T91" fmla="*/ 889 h 948"/>
                <a:gd name="T92" fmla="*/ 744 w 1262"/>
                <a:gd name="T93" fmla="*/ 846 h 948"/>
                <a:gd name="T94" fmla="*/ 855 w 1262"/>
                <a:gd name="T95" fmla="*/ 797 h 948"/>
                <a:gd name="T96" fmla="*/ 957 w 1262"/>
                <a:gd name="T97" fmla="*/ 754 h 948"/>
                <a:gd name="T98" fmla="*/ 1035 w 1262"/>
                <a:gd name="T99" fmla="*/ 719 h 948"/>
                <a:gd name="T100" fmla="*/ 1080 w 1262"/>
                <a:gd name="T101" fmla="*/ 698 h 9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2" h="948">
                  <a:moveTo>
                    <a:pt x="1086" y="696"/>
                  </a:moveTo>
                  <a:lnTo>
                    <a:pt x="1125" y="676"/>
                  </a:lnTo>
                  <a:lnTo>
                    <a:pt x="1162" y="653"/>
                  </a:lnTo>
                  <a:lnTo>
                    <a:pt x="1193" y="627"/>
                  </a:lnTo>
                  <a:lnTo>
                    <a:pt x="1221" y="602"/>
                  </a:lnTo>
                  <a:lnTo>
                    <a:pt x="1242" y="577"/>
                  </a:lnTo>
                  <a:lnTo>
                    <a:pt x="1256" y="551"/>
                  </a:lnTo>
                  <a:lnTo>
                    <a:pt x="1262" y="528"/>
                  </a:lnTo>
                  <a:lnTo>
                    <a:pt x="1260" y="508"/>
                  </a:lnTo>
                  <a:lnTo>
                    <a:pt x="1250" y="492"/>
                  </a:lnTo>
                  <a:lnTo>
                    <a:pt x="1236" y="483"/>
                  </a:lnTo>
                  <a:lnTo>
                    <a:pt x="1221" y="473"/>
                  </a:lnTo>
                  <a:lnTo>
                    <a:pt x="1205" y="467"/>
                  </a:lnTo>
                  <a:lnTo>
                    <a:pt x="1189" y="465"/>
                  </a:lnTo>
                  <a:lnTo>
                    <a:pt x="1178" y="463"/>
                  </a:lnTo>
                  <a:lnTo>
                    <a:pt x="1170" y="461"/>
                  </a:lnTo>
                  <a:lnTo>
                    <a:pt x="1166" y="461"/>
                  </a:lnTo>
                  <a:lnTo>
                    <a:pt x="1127" y="422"/>
                  </a:lnTo>
                  <a:lnTo>
                    <a:pt x="1064" y="395"/>
                  </a:lnTo>
                  <a:lnTo>
                    <a:pt x="1037" y="301"/>
                  </a:lnTo>
                  <a:lnTo>
                    <a:pt x="996" y="227"/>
                  </a:lnTo>
                  <a:lnTo>
                    <a:pt x="949" y="170"/>
                  </a:lnTo>
                  <a:lnTo>
                    <a:pt x="900" y="129"/>
                  </a:lnTo>
                  <a:lnTo>
                    <a:pt x="851" y="102"/>
                  </a:lnTo>
                  <a:lnTo>
                    <a:pt x="812" y="86"/>
                  </a:lnTo>
                  <a:lnTo>
                    <a:pt x="785" y="76"/>
                  </a:lnTo>
                  <a:lnTo>
                    <a:pt x="775" y="74"/>
                  </a:lnTo>
                  <a:lnTo>
                    <a:pt x="773" y="71"/>
                  </a:lnTo>
                  <a:lnTo>
                    <a:pt x="765" y="63"/>
                  </a:lnTo>
                  <a:lnTo>
                    <a:pt x="754" y="51"/>
                  </a:lnTo>
                  <a:lnTo>
                    <a:pt x="738" y="37"/>
                  </a:lnTo>
                  <a:lnTo>
                    <a:pt x="721" y="24"/>
                  </a:lnTo>
                  <a:lnTo>
                    <a:pt x="697" y="12"/>
                  </a:lnTo>
                  <a:lnTo>
                    <a:pt x="672" y="4"/>
                  </a:lnTo>
                  <a:lnTo>
                    <a:pt x="642" y="0"/>
                  </a:lnTo>
                  <a:lnTo>
                    <a:pt x="629" y="2"/>
                  </a:lnTo>
                  <a:lnTo>
                    <a:pt x="613" y="6"/>
                  </a:lnTo>
                  <a:lnTo>
                    <a:pt x="595" y="14"/>
                  </a:lnTo>
                  <a:lnTo>
                    <a:pt x="580" y="20"/>
                  </a:lnTo>
                  <a:lnTo>
                    <a:pt x="566" y="28"/>
                  </a:lnTo>
                  <a:lnTo>
                    <a:pt x="554" y="35"/>
                  </a:lnTo>
                  <a:lnTo>
                    <a:pt x="547" y="39"/>
                  </a:lnTo>
                  <a:lnTo>
                    <a:pt x="545" y="41"/>
                  </a:lnTo>
                  <a:lnTo>
                    <a:pt x="439" y="69"/>
                  </a:lnTo>
                  <a:lnTo>
                    <a:pt x="349" y="108"/>
                  </a:lnTo>
                  <a:lnTo>
                    <a:pt x="273" y="153"/>
                  </a:lnTo>
                  <a:lnTo>
                    <a:pt x="211" y="205"/>
                  </a:lnTo>
                  <a:lnTo>
                    <a:pt x="160" y="264"/>
                  </a:lnTo>
                  <a:lnTo>
                    <a:pt x="119" y="324"/>
                  </a:lnTo>
                  <a:lnTo>
                    <a:pt x="88" y="387"/>
                  </a:lnTo>
                  <a:lnTo>
                    <a:pt x="64" y="451"/>
                  </a:lnTo>
                  <a:lnTo>
                    <a:pt x="47" y="512"/>
                  </a:lnTo>
                  <a:lnTo>
                    <a:pt x="37" y="571"/>
                  </a:lnTo>
                  <a:lnTo>
                    <a:pt x="31" y="625"/>
                  </a:lnTo>
                  <a:lnTo>
                    <a:pt x="29" y="672"/>
                  </a:lnTo>
                  <a:lnTo>
                    <a:pt x="31" y="713"/>
                  </a:lnTo>
                  <a:lnTo>
                    <a:pt x="33" y="745"/>
                  </a:lnTo>
                  <a:lnTo>
                    <a:pt x="35" y="762"/>
                  </a:lnTo>
                  <a:lnTo>
                    <a:pt x="35" y="770"/>
                  </a:lnTo>
                  <a:lnTo>
                    <a:pt x="27" y="782"/>
                  </a:lnTo>
                  <a:lnTo>
                    <a:pt x="13" y="807"/>
                  </a:lnTo>
                  <a:lnTo>
                    <a:pt x="0" y="840"/>
                  </a:lnTo>
                  <a:lnTo>
                    <a:pt x="0" y="871"/>
                  </a:lnTo>
                  <a:lnTo>
                    <a:pt x="7" y="883"/>
                  </a:lnTo>
                  <a:lnTo>
                    <a:pt x="23" y="893"/>
                  </a:lnTo>
                  <a:lnTo>
                    <a:pt x="41" y="903"/>
                  </a:lnTo>
                  <a:lnTo>
                    <a:pt x="60" y="909"/>
                  </a:lnTo>
                  <a:lnTo>
                    <a:pt x="78" y="916"/>
                  </a:lnTo>
                  <a:lnTo>
                    <a:pt x="93" y="920"/>
                  </a:lnTo>
                  <a:lnTo>
                    <a:pt x="105" y="922"/>
                  </a:lnTo>
                  <a:lnTo>
                    <a:pt x="109" y="924"/>
                  </a:lnTo>
                  <a:lnTo>
                    <a:pt x="111" y="924"/>
                  </a:lnTo>
                  <a:lnTo>
                    <a:pt x="119" y="926"/>
                  </a:lnTo>
                  <a:lnTo>
                    <a:pt x="131" y="926"/>
                  </a:lnTo>
                  <a:lnTo>
                    <a:pt x="146" y="928"/>
                  </a:lnTo>
                  <a:lnTo>
                    <a:pt x="164" y="930"/>
                  </a:lnTo>
                  <a:lnTo>
                    <a:pt x="185" y="932"/>
                  </a:lnTo>
                  <a:lnTo>
                    <a:pt x="209" y="934"/>
                  </a:lnTo>
                  <a:lnTo>
                    <a:pt x="232" y="936"/>
                  </a:lnTo>
                  <a:lnTo>
                    <a:pt x="259" y="938"/>
                  </a:lnTo>
                  <a:lnTo>
                    <a:pt x="287" y="940"/>
                  </a:lnTo>
                  <a:lnTo>
                    <a:pt x="314" y="942"/>
                  </a:lnTo>
                  <a:lnTo>
                    <a:pt x="342" y="944"/>
                  </a:lnTo>
                  <a:lnTo>
                    <a:pt x="367" y="946"/>
                  </a:lnTo>
                  <a:lnTo>
                    <a:pt x="392" y="946"/>
                  </a:lnTo>
                  <a:lnTo>
                    <a:pt x="416" y="948"/>
                  </a:lnTo>
                  <a:lnTo>
                    <a:pt x="437" y="948"/>
                  </a:lnTo>
                  <a:lnTo>
                    <a:pt x="463" y="946"/>
                  </a:lnTo>
                  <a:lnTo>
                    <a:pt x="496" y="936"/>
                  </a:lnTo>
                  <a:lnTo>
                    <a:pt x="537" y="924"/>
                  </a:lnTo>
                  <a:lnTo>
                    <a:pt x="584" y="909"/>
                  </a:lnTo>
                  <a:lnTo>
                    <a:pt x="635" y="889"/>
                  </a:lnTo>
                  <a:lnTo>
                    <a:pt x="689" y="868"/>
                  </a:lnTo>
                  <a:lnTo>
                    <a:pt x="744" y="846"/>
                  </a:lnTo>
                  <a:lnTo>
                    <a:pt x="801" y="821"/>
                  </a:lnTo>
                  <a:lnTo>
                    <a:pt x="855" y="797"/>
                  </a:lnTo>
                  <a:lnTo>
                    <a:pt x="908" y="776"/>
                  </a:lnTo>
                  <a:lnTo>
                    <a:pt x="957" y="754"/>
                  </a:lnTo>
                  <a:lnTo>
                    <a:pt x="1000" y="735"/>
                  </a:lnTo>
                  <a:lnTo>
                    <a:pt x="1035" y="719"/>
                  </a:lnTo>
                  <a:lnTo>
                    <a:pt x="1062" y="707"/>
                  </a:lnTo>
                  <a:lnTo>
                    <a:pt x="1080" y="698"/>
                  </a:lnTo>
                  <a:lnTo>
                    <a:pt x="1086" y="696"/>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71">
              <a:extLst>
                <a:ext uri="{FF2B5EF4-FFF2-40B4-BE49-F238E27FC236}">
                  <a16:creationId xmlns:a16="http://schemas.microsoft.com/office/drawing/2014/main" id="{95933A3A-FAA8-44B8-90A1-254EFD5F2132}"/>
                </a:ext>
              </a:extLst>
            </p:cNvPr>
            <p:cNvSpPr>
              <a:spLocks/>
            </p:cNvSpPr>
            <p:nvPr/>
          </p:nvSpPr>
          <p:spPr bwMode="auto">
            <a:xfrm>
              <a:off x="1001" y="2417"/>
              <a:ext cx="953" cy="831"/>
            </a:xfrm>
            <a:custGeom>
              <a:avLst/>
              <a:gdLst>
                <a:gd name="T0" fmla="*/ 918 w 953"/>
                <a:gd name="T1" fmla="*/ 30 h 831"/>
                <a:gd name="T2" fmla="*/ 942 w 953"/>
                <a:gd name="T3" fmla="*/ 102 h 831"/>
                <a:gd name="T4" fmla="*/ 936 w 953"/>
                <a:gd name="T5" fmla="*/ 188 h 831"/>
                <a:gd name="T6" fmla="*/ 949 w 953"/>
                <a:gd name="T7" fmla="*/ 362 h 831"/>
                <a:gd name="T8" fmla="*/ 883 w 953"/>
                <a:gd name="T9" fmla="*/ 520 h 831"/>
                <a:gd name="T10" fmla="*/ 887 w 953"/>
                <a:gd name="T11" fmla="*/ 579 h 831"/>
                <a:gd name="T12" fmla="*/ 858 w 953"/>
                <a:gd name="T13" fmla="*/ 719 h 831"/>
                <a:gd name="T14" fmla="*/ 813 w 953"/>
                <a:gd name="T15" fmla="*/ 737 h 831"/>
                <a:gd name="T16" fmla="*/ 762 w 953"/>
                <a:gd name="T17" fmla="*/ 751 h 831"/>
                <a:gd name="T18" fmla="*/ 717 w 953"/>
                <a:gd name="T19" fmla="*/ 737 h 831"/>
                <a:gd name="T20" fmla="*/ 678 w 953"/>
                <a:gd name="T21" fmla="*/ 668 h 831"/>
                <a:gd name="T22" fmla="*/ 651 w 953"/>
                <a:gd name="T23" fmla="*/ 577 h 831"/>
                <a:gd name="T24" fmla="*/ 660 w 953"/>
                <a:gd name="T25" fmla="*/ 626 h 831"/>
                <a:gd name="T26" fmla="*/ 692 w 953"/>
                <a:gd name="T27" fmla="*/ 813 h 831"/>
                <a:gd name="T28" fmla="*/ 668 w 953"/>
                <a:gd name="T29" fmla="*/ 831 h 831"/>
                <a:gd name="T30" fmla="*/ 633 w 953"/>
                <a:gd name="T31" fmla="*/ 788 h 831"/>
                <a:gd name="T32" fmla="*/ 547 w 953"/>
                <a:gd name="T33" fmla="*/ 704 h 831"/>
                <a:gd name="T34" fmla="*/ 455 w 953"/>
                <a:gd name="T35" fmla="*/ 645 h 831"/>
                <a:gd name="T36" fmla="*/ 385 w 953"/>
                <a:gd name="T37" fmla="*/ 612 h 831"/>
                <a:gd name="T38" fmla="*/ 297 w 953"/>
                <a:gd name="T39" fmla="*/ 577 h 831"/>
                <a:gd name="T40" fmla="*/ 203 w 953"/>
                <a:gd name="T41" fmla="*/ 551 h 831"/>
                <a:gd name="T42" fmla="*/ 107 w 953"/>
                <a:gd name="T43" fmla="*/ 540 h 831"/>
                <a:gd name="T44" fmla="*/ 20 w 953"/>
                <a:gd name="T45" fmla="*/ 549 h 831"/>
                <a:gd name="T46" fmla="*/ 2 w 953"/>
                <a:gd name="T47" fmla="*/ 534 h 831"/>
                <a:gd name="T48" fmla="*/ 27 w 953"/>
                <a:gd name="T49" fmla="*/ 493 h 831"/>
                <a:gd name="T50" fmla="*/ 43 w 953"/>
                <a:gd name="T51" fmla="*/ 479 h 831"/>
                <a:gd name="T52" fmla="*/ 125 w 953"/>
                <a:gd name="T53" fmla="*/ 471 h 831"/>
                <a:gd name="T54" fmla="*/ 244 w 953"/>
                <a:gd name="T55" fmla="*/ 477 h 831"/>
                <a:gd name="T56" fmla="*/ 332 w 953"/>
                <a:gd name="T57" fmla="*/ 500 h 831"/>
                <a:gd name="T58" fmla="*/ 412 w 953"/>
                <a:gd name="T59" fmla="*/ 520 h 831"/>
                <a:gd name="T60" fmla="*/ 471 w 953"/>
                <a:gd name="T61" fmla="*/ 506 h 831"/>
                <a:gd name="T62" fmla="*/ 516 w 953"/>
                <a:gd name="T63" fmla="*/ 434 h 831"/>
                <a:gd name="T64" fmla="*/ 561 w 953"/>
                <a:gd name="T65" fmla="*/ 346 h 831"/>
                <a:gd name="T66" fmla="*/ 590 w 953"/>
                <a:gd name="T67" fmla="*/ 315 h 831"/>
                <a:gd name="T68" fmla="*/ 615 w 953"/>
                <a:gd name="T69" fmla="*/ 358 h 831"/>
                <a:gd name="T70" fmla="*/ 639 w 953"/>
                <a:gd name="T71" fmla="*/ 420 h 831"/>
                <a:gd name="T72" fmla="*/ 645 w 953"/>
                <a:gd name="T73" fmla="*/ 377 h 831"/>
                <a:gd name="T74" fmla="*/ 635 w 953"/>
                <a:gd name="T75" fmla="*/ 254 h 831"/>
                <a:gd name="T76" fmla="*/ 664 w 953"/>
                <a:gd name="T77" fmla="*/ 161 h 831"/>
                <a:gd name="T78" fmla="*/ 707 w 953"/>
                <a:gd name="T79" fmla="*/ 92 h 831"/>
                <a:gd name="T80" fmla="*/ 752 w 953"/>
                <a:gd name="T81" fmla="*/ 112 h 831"/>
                <a:gd name="T82" fmla="*/ 776 w 953"/>
                <a:gd name="T83" fmla="*/ 147 h 831"/>
                <a:gd name="T84" fmla="*/ 774 w 953"/>
                <a:gd name="T85" fmla="*/ 180 h 831"/>
                <a:gd name="T86" fmla="*/ 785 w 953"/>
                <a:gd name="T87" fmla="*/ 204 h 831"/>
                <a:gd name="T88" fmla="*/ 819 w 953"/>
                <a:gd name="T89" fmla="*/ 213 h 831"/>
                <a:gd name="T90" fmla="*/ 832 w 953"/>
                <a:gd name="T91" fmla="*/ 202 h 831"/>
                <a:gd name="T92" fmla="*/ 854 w 953"/>
                <a:gd name="T93" fmla="*/ 127 h 831"/>
                <a:gd name="T94" fmla="*/ 883 w 953"/>
                <a:gd name="T95" fmla="*/ 96 h 831"/>
                <a:gd name="T96" fmla="*/ 875 w 953"/>
                <a:gd name="T97" fmla="*/ 55 h 8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53" h="831">
                  <a:moveTo>
                    <a:pt x="893" y="0"/>
                  </a:moveTo>
                  <a:lnTo>
                    <a:pt x="901" y="8"/>
                  </a:lnTo>
                  <a:lnTo>
                    <a:pt x="918" y="30"/>
                  </a:lnTo>
                  <a:lnTo>
                    <a:pt x="936" y="53"/>
                  </a:lnTo>
                  <a:lnTo>
                    <a:pt x="944" y="77"/>
                  </a:lnTo>
                  <a:lnTo>
                    <a:pt x="942" y="102"/>
                  </a:lnTo>
                  <a:lnTo>
                    <a:pt x="938" y="131"/>
                  </a:lnTo>
                  <a:lnTo>
                    <a:pt x="934" y="161"/>
                  </a:lnTo>
                  <a:lnTo>
                    <a:pt x="936" y="188"/>
                  </a:lnTo>
                  <a:lnTo>
                    <a:pt x="946" y="229"/>
                  </a:lnTo>
                  <a:lnTo>
                    <a:pt x="953" y="291"/>
                  </a:lnTo>
                  <a:lnTo>
                    <a:pt x="949" y="362"/>
                  </a:lnTo>
                  <a:lnTo>
                    <a:pt x="922" y="428"/>
                  </a:lnTo>
                  <a:lnTo>
                    <a:pt x="893" y="481"/>
                  </a:lnTo>
                  <a:lnTo>
                    <a:pt x="883" y="520"/>
                  </a:lnTo>
                  <a:lnTo>
                    <a:pt x="885" y="545"/>
                  </a:lnTo>
                  <a:lnTo>
                    <a:pt x="887" y="555"/>
                  </a:lnTo>
                  <a:lnTo>
                    <a:pt x="887" y="579"/>
                  </a:lnTo>
                  <a:lnTo>
                    <a:pt x="885" y="631"/>
                  </a:lnTo>
                  <a:lnTo>
                    <a:pt x="877" y="686"/>
                  </a:lnTo>
                  <a:lnTo>
                    <a:pt x="858" y="719"/>
                  </a:lnTo>
                  <a:lnTo>
                    <a:pt x="844" y="725"/>
                  </a:lnTo>
                  <a:lnTo>
                    <a:pt x="828" y="731"/>
                  </a:lnTo>
                  <a:lnTo>
                    <a:pt x="813" y="737"/>
                  </a:lnTo>
                  <a:lnTo>
                    <a:pt x="795" y="743"/>
                  </a:lnTo>
                  <a:lnTo>
                    <a:pt x="778" y="747"/>
                  </a:lnTo>
                  <a:lnTo>
                    <a:pt x="762" y="751"/>
                  </a:lnTo>
                  <a:lnTo>
                    <a:pt x="746" y="751"/>
                  </a:lnTo>
                  <a:lnTo>
                    <a:pt x="731" y="747"/>
                  </a:lnTo>
                  <a:lnTo>
                    <a:pt x="717" y="737"/>
                  </a:lnTo>
                  <a:lnTo>
                    <a:pt x="703" y="719"/>
                  </a:lnTo>
                  <a:lnTo>
                    <a:pt x="690" y="696"/>
                  </a:lnTo>
                  <a:lnTo>
                    <a:pt x="678" y="668"/>
                  </a:lnTo>
                  <a:lnTo>
                    <a:pt x="666" y="639"/>
                  </a:lnTo>
                  <a:lnTo>
                    <a:pt x="656" y="608"/>
                  </a:lnTo>
                  <a:lnTo>
                    <a:pt x="651" y="577"/>
                  </a:lnTo>
                  <a:lnTo>
                    <a:pt x="647" y="547"/>
                  </a:lnTo>
                  <a:lnTo>
                    <a:pt x="649" y="549"/>
                  </a:lnTo>
                  <a:lnTo>
                    <a:pt x="660" y="626"/>
                  </a:lnTo>
                  <a:lnTo>
                    <a:pt x="676" y="723"/>
                  </a:lnTo>
                  <a:lnTo>
                    <a:pt x="690" y="790"/>
                  </a:lnTo>
                  <a:lnTo>
                    <a:pt x="692" y="813"/>
                  </a:lnTo>
                  <a:lnTo>
                    <a:pt x="684" y="825"/>
                  </a:lnTo>
                  <a:lnTo>
                    <a:pt x="674" y="831"/>
                  </a:lnTo>
                  <a:lnTo>
                    <a:pt x="668" y="831"/>
                  </a:lnTo>
                  <a:lnTo>
                    <a:pt x="664" y="825"/>
                  </a:lnTo>
                  <a:lnTo>
                    <a:pt x="652" y="809"/>
                  </a:lnTo>
                  <a:lnTo>
                    <a:pt x="633" y="788"/>
                  </a:lnTo>
                  <a:lnTo>
                    <a:pt x="610" y="760"/>
                  </a:lnTo>
                  <a:lnTo>
                    <a:pt x="580" y="731"/>
                  </a:lnTo>
                  <a:lnTo>
                    <a:pt x="547" y="704"/>
                  </a:lnTo>
                  <a:lnTo>
                    <a:pt x="512" y="676"/>
                  </a:lnTo>
                  <a:lnTo>
                    <a:pt x="475" y="655"/>
                  </a:lnTo>
                  <a:lnTo>
                    <a:pt x="455" y="645"/>
                  </a:lnTo>
                  <a:lnTo>
                    <a:pt x="434" y="633"/>
                  </a:lnTo>
                  <a:lnTo>
                    <a:pt x="410" y="624"/>
                  </a:lnTo>
                  <a:lnTo>
                    <a:pt x="385" y="612"/>
                  </a:lnTo>
                  <a:lnTo>
                    <a:pt x="358" y="600"/>
                  </a:lnTo>
                  <a:lnTo>
                    <a:pt x="328" y="588"/>
                  </a:lnTo>
                  <a:lnTo>
                    <a:pt x="297" y="577"/>
                  </a:lnTo>
                  <a:lnTo>
                    <a:pt x="266" y="567"/>
                  </a:lnTo>
                  <a:lnTo>
                    <a:pt x="234" y="559"/>
                  </a:lnTo>
                  <a:lnTo>
                    <a:pt x="203" y="551"/>
                  </a:lnTo>
                  <a:lnTo>
                    <a:pt x="170" y="545"/>
                  </a:lnTo>
                  <a:lnTo>
                    <a:pt x="139" y="542"/>
                  </a:lnTo>
                  <a:lnTo>
                    <a:pt x="107" y="540"/>
                  </a:lnTo>
                  <a:lnTo>
                    <a:pt x="76" y="540"/>
                  </a:lnTo>
                  <a:lnTo>
                    <a:pt x="47" y="543"/>
                  </a:lnTo>
                  <a:lnTo>
                    <a:pt x="20" y="549"/>
                  </a:lnTo>
                  <a:lnTo>
                    <a:pt x="6" y="551"/>
                  </a:lnTo>
                  <a:lnTo>
                    <a:pt x="0" y="543"/>
                  </a:lnTo>
                  <a:lnTo>
                    <a:pt x="2" y="534"/>
                  </a:lnTo>
                  <a:lnTo>
                    <a:pt x="10" y="520"/>
                  </a:lnTo>
                  <a:lnTo>
                    <a:pt x="18" y="506"/>
                  </a:lnTo>
                  <a:lnTo>
                    <a:pt x="27" y="493"/>
                  </a:lnTo>
                  <a:lnTo>
                    <a:pt x="35" y="485"/>
                  </a:lnTo>
                  <a:lnTo>
                    <a:pt x="37" y="481"/>
                  </a:lnTo>
                  <a:lnTo>
                    <a:pt x="43" y="479"/>
                  </a:lnTo>
                  <a:lnTo>
                    <a:pt x="63" y="477"/>
                  </a:lnTo>
                  <a:lnTo>
                    <a:pt x="90" y="475"/>
                  </a:lnTo>
                  <a:lnTo>
                    <a:pt x="125" y="471"/>
                  </a:lnTo>
                  <a:lnTo>
                    <a:pt x="162" y="471"/>
                  </a:lnTo>
                  <a:lnTo>
                    <a:pt x="203" y="471"/>
                  </a:lnTo>
                  <a:lnTo>
                    <a:pt x="244" y="477"/>
                  </a:lnTo>
                  <a:lnTo>
                    <a:pt x="281" y="485"/>
                  </a:lnTo>
                  <a:lnTo>
                    <a:pt x="307" y="493"/>
                  </a:lnTo>
                  <a:lnTo>
                    <a:pt x="332" y="500"/>
                  </a:lnTo>
                  <a:lnTo>
                    <a:pt x="359" y="508"/>
                  </a:lnTo>
                  <a:lnTo>
                    <a:pt x="387" y="516"/>
                  </a:lnTo>
                  <a:lnTo>
                    <a:pt x="412" y="520"/>
                  </a:lnTo>
                  <a:lnTo>
                    <a:pt x="434" y="520"/>
                  </a:lnTo>
                  <a:lnTo>
                    <a:pt x="455" y="516"/>
                  </a:lnTo>
                  <a:lnTo>
                    <a:pt x="471" y="506"/>
                  </a:lnTo>
                  <a:lnTo>
                    <a:pt x="484" y="489"/>
                  </a:lnTo>
                  <a:lnTo>
                    <a:pt x="500" y="463"/>
                  </a:lnTo>
                  <a:lnTo>
                    <a:pt x="516" y="434"/>
                  </a:lnTo>
                  <a:lnTo>
                    <a:pt x="531" y="403"/>
                  </a:lnTo>
                  <a:lnTo>
                    <a:pt x="547" y="372"/>
                  </a:lnTo>
                  <a:lnTo>
                    <a:pt x="561" y="346"/>
                  </a:lnTo>
                  <a:lnTo>
                    <a:pt x="572" y="325"/>
                  </a:lnTo>
                  <a:lnTo>
                    <a:pt x="582" y="315"/>
                  </a:lnTo>
                  <a:lnTo>
                    <a:pt x="590" y="315"/>
                  </a:lnTo>
                  <a:lnTo>
                    <a:pt x="598" y="323"/>
                  </a:lnTo>
                  <a:lnTo>
                    <a:pt x="608" y="338"/>
                  </a:lnTo>
                  <a:lnTo>
                    <a:pt x="615" y="358"/>
                  </a:lnTo>
                  <a:lnTo>
                    <a:pt x="623" y="379"/>
                  </a:lnTo>
                  <a:lnTo>
                    <a:pt x="631" y="401"/>
                  </a:lnTo>
                  <a:lnTo>
                    <a:pt x="639" y="420"/>
                  </a:lnTo>
                  <a:lnTo>
                    <a:pt x="647" y="434"/>
                  </a:lnTo>
                  <a:lnTo>
                    <a:pt x="652" y="426"/>
                  </a:lnTo>
                  <a:lnTo>
                    <a:pt x="645" y="377"/>
                  </a:lnTo>
                  <a:lnTo>
                    <a:pt x="635" y="317"/>
                  </a:lnTo>
                  <a:lnTo>
                    <a:pt x="631" y="274"/>
                  </a:lnTo>
                  <a:lnTo>
                    <a:pt x="635" y="254"/>
                  </a:lnTo>
                  <a:lnTo>
                    <a:pt x="643" y="227"/>
                  </a:lnTo>
                  <a:lnTo>
                    <a:pt x="652" y="194"/>
                  </a:lnTo>
                  <a:lnTo>
                    <a:pt x="664" y="161"/>
                  </a:lnTo>
                  <a:lnTo>
                    <a:pt x="678" y="131"/>
                  </a:lnTo>
                  <a:lnTo>
                    <a:pt x="692" y="106"/>
                  </a:lnTo>
                  <a:lnTo>
                    <a:pt x="707" y="92"/>
                  </a:lnTo>
                  <a:lnTo>
                    <a:pt x="723" y="92"/>
                  </a:lnTo>
                  <a:lnTo>
                    <a:pt x="738" y="102"/>
                  </a:lnTo>
                  <a:lnTo>
                    <a:pt x="752" y="112"/>
                  </a:lnTo>
                  <a:lnTo>
                    <a:pt x="762" y="123"/>
                  </a:lnTo>
                  <a:lnTo>
                    <a:pt x="770" y="135"/>
                  </a:lnTo>
                  <a:lnTo>
                    <a:pt x="776" y="147"/>
                  </a:lnTo>
                  <a:lnTo>
                    <a:pt x="778" y="159"/>
                  </a:lnTo>
                  <a:lnTo>
                    <a:pt x="778" y="170"/>
                  </a:lnTo>
                  <a:lnTo>
                    <a:pt x="774" y="180"/>
                  </a:lnTo>
                  <a:lnTo>
                    <a:pt x="772" y="190"/>
                  </a:lnTo>
                  <a:lnTo>
                    <a:pt x="778" y="198"/>
                  </a:lnTo>
                  <a:lnTo>
                    <a:pt x="785" y="204"/>
                  </a:lnTo>
                  <a:lnTo>
                    <a:pt x="797" y="207"/>
                  </a:lnTo>
                  <a:lnTo>
                    <a:pt x="809" y="211"/>
                  </a:lnTo>
                  <a:lnTo>
                    <a:pt x="819" y="213"/>
                  </a:lnTo>
                  <a:lnTo>
                    <a:pt x="826" y="215"/>
                  </a:lnTo>
                  <a:lnTo>
                    <a:pt x="830" y="215"/>
                  </a:lnTo>
                  <a:lnTo>
                    <a:pt x="832" y="202"/>
                  </a:lnTo>
                  <a:lnTo>
                    <a:pt x="838" y="174"/>
                  </a:lnTo>
                  <a:lnTo>
                    <a:pt x="846" y="143"/>
                  </a:lnTo>
                  <a:lnTo>
                    <a:pt x="854" y="127"/>
                  </a:lnTo>
                  <a:lnTo>
                    <a:pt x="862" y="120"/>
                  </a:lnTo>
                  <a:lnTo>
                    <a:pt x="871" y="108"/>
                  </a:lnTo>
                  <a:lnTo>
                    <a:pt x="883" y="96"/>
                  </a:lnTo>
                  <a:lnTo>
                    <a:pt x="887" y="92"/>
                  </a:lnTo>
                  <a:lnTo>
                    <a:pt x="883" y="80"/>
                  </a:lnTo>
                  <a:lnTo>
                    <a:pt x="875" y="55"/>
                  </a:lnTo>
                  <a:lnTo>
                    <a:pt x="875" y="24"/>
                  </a:lnTo>
                  <a:lnTo>
                    <a:pt x="893"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72">
              <a:extLst>
                <a:ext uri="{FF2B5EF4-FFF2-40B4-BE49-F238E27FC236}">
                  <a16:creationId xmlns:a16="http://schemas.microsoft.com/office/drawing/2014/main" id="{F598A6BA-BFD5-4670-97D8-32B8F004548A}"/>
                </a:ext>
              </a:extLst>
            </p:cNvPr>
            <p:cNvSpPr>
              <a:spLocks/>
            </p:cNvSpPr>
            <p:nvPr/>
          </p:nvSpPr>
          <p:spPr bwMode="auto">
            <a:xfrm>
              <a:off x="306" y="3001"/>
              <a:ext cx="1924" cy="946"/>
            </a:xfrm>
            <a:custGeom>
              <a:avLst/>
              <a:gdLst>
                <a:gd name="T0" fmla="*/ 111 w 1924"/>
                <a:gd name="T1" fmla="*/ 337 h 946"/>
                <a:gd name="T2" fmla="*/ 185 w 1924"/>
                <a:gd name="T3" fmla="*/ 309 h 946"/>
                <a:gd name="T4" fmla="*/ 295 w 1924"/>
                <a:gd name="T5" fmla="*/ 270 h 946"/>
                <a:gd name="T6" fmla="*/ 410 w 1924"/>
                <a:gd name="T7" fmla="*/ 231 h 946"/>
                <a:gd name="T8" fmla="*/ 502 w 1924"/>
                <a:gd name="T9" fmla="*/ 202 h 946"/>
                <a:gd name="T10" fmla="*/ 545 w 1924"/>
                <a:gd name="T11" fmla="*/ 184 h 946"/>
                <a:gd name="T12" fmla="*/ 580 w 1924"/>
                <a:gd name="T13" fmla="*/ 100 h 946"/>
                <a:gd name="T14" fmla="*/ 603 w 1924"/>
                <a:gd name="T15" fmla="*/ 18 h 946"/>
                <a:gd name="T16" fmla="*/ 627 w 1924"/>
                <a:gd name="T17" fmla="*/ 6 h 946"/>
                <a:gd name="T18" fmla="*/ 724 w 1924"/>
                <a:gd name="T19" fmla="*/ 0 h 946"/>
                <a:gd name="T20" fmla="*/ 877 w 1924"/>
                <a:gd name="T21" fmla="*/ 8 h 946"/>
                <a:gd name="T22" fmla="*/ 1058 w 1924"/>
                <a:gd name="T23" fmla="*/ 53 h 946"/>
                <a:gd name="T24" fmla="*/ 1244 w 1924"/>
                <a:gd name="T25" fmla="*/ 153 h 946"/>
                <a:gd name="T26" fmla="*/ 1361 w 1924"/>
                <a:gd name="T27" fmla="*/ 282 h 946"/>
                <a:gd name="T28" fmla="*/ 1369 w 1924"/>
                <a:gd name="T29" fmla="*/ 376 h 946"/>
                <a:gd name="T30" fmla="*/ 1455 w 1924"/>
                <a:gd name="T31" fmla="*/ 426 h 946"/>
                <a:gd name="T32" fmla="*/ 1605 w 1924"/>
                <a:gd name="T33" fmla="*/ 512 h 946"/>
                <a:gd name="T34" fmla="*/ 1666 w 1924"/>
                <a:gd name="T35" fmla="*/ 544 h 946"/>
                <a:gd name="T36" fmla="*/ 1750 w 1924"/>
                <a:gd name="T37" fmla="*/ 592 h 946"/>
                <a:gd name="T38" fmla="*/ 1869 w 1924"/>
                <a:gd name="T39" fmla="*/ 747 h 946"/>
                <a:gd name="T40" fmla="*/ 1924 w 1924"/>
                <a:gd name="T41" fmla="*/ 899 h 946"/>
                <a:gd name="T42" fmla="*/ 1887 w 1924"/>
                <a:gd name="T43" fmla="*/ 944 h 946"/>
                <a:gd name="T44" fmla="*/ 1805 w 1924"/>
                <a:gd name="T45" fmla="*/ 936 h 946"/>
                <a:gd name="T46" fmla="*/ 1711 w 1924"/>
                <a:gd name="T47" fmla="*/ 903 h 946"/>
                <a:gd name="T48" fmla="*/ 1637 w 1924"/>
                <a:gd name="T49" fmla="*/ 870 h 946"/>
                <a:gd name="T50" fmla="*/ 1609 w 1924"/>
                <a:gd name="T51" fmla="*/ 860 h 946"/>
                <a:gd name="T52" fmla="*/ 1529 w 1924"/>
                <a:gd name="T53" fmla="*/ 848 h 946"/>
                <a:gd name="T54" fmla="*/ 1398 w 1924"/>
                <a:gd name="T55" fmla="*/ 825 h 946"/>
                <a:gd name="T56" fmla="*/ 1254 w 1924"/>
                <a:gd name="T57" fmla="*/ 800 h 946"/>
                <a:gd name="T58" fmla="*/ 1138 w 1924"/>
                <a:gd name="T59" fmla="*/ 778 h 946"/>
                <a:gd name="T60" fmla="*/ 1092 w 1924"/>
                <a:gd name="T61" fmla="*/ 770 h 946"/>
                <a:gd name="T62" fmla="*/ 1062 w 1924"/>
                <a:gd name="T63" fmla="*/ 770 h 946"/>
                <a:gd name="T64" fmla="*/ 988 w 1924"/>
                <a:gd name="T65" fmla="*/ 772 h 946"/>
                <a:gd name="T66" fmla="*/ 894 w 1924"/>
                <a:gd name="T67" fmla="*/ 772 h 946"/>
                <a:gd name="T68" fmla="*/ 806 w 1924"/>
                <a:gd name="T69" fmla="*/ 774 h 946"/>
                <a:gd name="T70" fmla="*/ 752 w 1924"/>
                <a:gd name="T71" fmla="*/ 776 h 946"/>
                <a:gd name="T72" fmla="*/ 726 w 1924"/>
                <a:gd name="T73" fmla="*/ 776 h 946"/>
                <a:gd name="T74" fmla="*/ 674 w 1924"/>
                <a:gd name="T75" fmla="*/ 768 h 946"/>
                <a:gd name="T76" fmla="*/ 601 w 1924"/>
                <a:gd name="T77" fmla="*/ 751 h 946"/>
                <a:gd name="T78" fmla="*/ 523 w 1924"/>
                <a:gd name="T79" fmla="*/ 729 h 946"/>
                <a:gd name="T80" fmla="*/ 455 w 1924"/>
                <a:gd name="T81" fmla="*/ 706 h 946"/>
                <a:gd name="T82" fmla="*/ 408 w 1924"/>
                <a:gd name="T83" fmla="*/ 678 h 946"/>
                <a:gd name="T84" fmla="*/ 330 w 1924"/>
                <a:gd name="T85" fmla="*/ 643 h 946"/>
                <a:gd name="T86" fmla="*/ 228 w 1924"/>
                <a:gd name="T87" fmla="*/ 596 h 946"/>
                <a:gd name="T88" fmla="*/ 125 w 1924"/>
                <a:gd name="T89" fmla="*/ 551 h 946"/>
                <a:gd name="T90" fmla="*/ 41 w 1924"/>
                <a:gd name="T91" fmla="*/ 518 h 946"/>
                <a:gd name="T92" fmla="*/ 2 w 1924"/>
                <a:gd name="T93" fmla="*/ 503 h 946"/>
                <a:gd name="T94" fmla="*/ 21 w 1924"/>
                <a:gd name="T95" fmla="*/ 450 h 946"/>
                <a:gd name="T96" fmla="*/ 76 w 1924"/>
                <a:gd name="T97" fmla="*/ 368 h 9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24" h="946">
                  <a:moveTo>
                    <a:pt x="93" y="342"/>
                  </a:moveTo>
                  <a:lnTo>
                    <a:pt x="97" y="340"/>
                  </a:lnTo>
                  <a:lnTo>
                    <a:pt x="111" y="337"/>
                  </a:lnTo>
                  <a:lnTo>
                    <a:pt x="130" y="329"/>
                  </a:lnTo>
                  <a:lnTo>
                    <a:pt x="156" y="321"/>
                  </a:lnTo>
                  <a:lnTo>
                    <a:pt x="185" y="309"/>
                  </a:lnTo>
                  <a:lnTo>
                    <a:pt x="218" y="297"/>
                  </a:lnTo>
                  <a:lnTo>
                    <a:pt x="255" y="284"/>
                  </a:lnTo>
                  <a:lnTo>
                    <a:pt x="295" y="270"/>
                  </a:lnTo>
                  <a:lnTo>
                    <a:pt x="334" y="258"/>
                  </a:lnTo>
                  <a:lnTo>
                    <a:pt x="373" y="245"/>
                  </a:lnTo>
                  <a:lnTo>
                    <a:pt x="410" y="231"/>
                  </a:lnTo>
                  <a:lnTo>
                    <a:pt x="443" y="221"/>
                  </a:lnTo>
                  <a:lnTo>
                    <a:pt x="474" y="210"/>
                  </a:lnTo>
                  <a:lnTo>
                    <a:pt x="502" y="202"/>
                  </a:lnTo>
                  <a:lnTo>
                    <a:pt x="521" y="198"/>
                  </a:lnTo>
                  <a:lnTo>
                    <a:pt x="535" y="194"/>
                  </a:lnTo>
                  <a:lnTo>
                    <a:pt x="545" y="184"/>
                  </a:lnTo>
                  <a:lnTo>
                    <a:pt x="556" y="163"/>
                  </a:lnTo>
                  <a:lnTo>
                    <a:pt x="568" y="133"/>
                  </a:lnTo>
                  <a:lnTo>
                    <a:pt x="580" y="100"/>
                  </a:lnTo>
                  <a:lnTo>
                    <a:pt x="590" y="67"/>
                  </a:lnTo>
                  <a:lnTo>
                    <a:pt x="597" y="38"/>
                  </a:lnTo>
                  <a:lnTo>
                    <a:pt x="603" y="18"/>
                  </a:lnTo>
                  <a:lnTo>
                    <a:pt x="605" y="10"/>
                  </a:lnTo>
                  <a:lnTo>
                    <a:pt x="611" y="10"/>
                  </a:lnTo>
                  <a:lnTo>
                    <a:pt x="627" y="6"/>
                  </a:lnTo>
                  <a:lnTo>
                    <a:pt x="650" y="4"/>
                  </a:lnTo>
                  <a:lnTo>
                    <a:pt x="683" y="2"/>
                  </a:lnTo>
                  <a:lnTo>
                    <a:pt x="724" y="0"/>
                  </a:lnTo>
                  <a:lnTo>
                    <a:pt x="769" y="0"/>
                  </a:lnTo>
                  <a:lnTo>
                    <a:pt x="822" y="4"/>
                  </a:lnTo>
                  <a:lnTo>
                    <a:pt x="877" y="8"/>
                  </a:lnTo>
                  <a:lnTo>
                    <a:pt x="935" y="20"/>
                  </a:lnTo>
                  <a:lnTo>
                    <a:pt x="998" y="34"/>
                  </a:lnTo>
                  <a:lnTo>
                    <a:pt x="1058" y="53"/>
                  </a:lnTo>
                  <a:lnTo>
                    <a:pt x="1123" y="79"/>
                  </a:lnTo>
                  <a:lnTo>
                    <a:pt x="1183" y="112"/>
                  </a:lnTo>
                  <a:lnTo>
                    <a:pt x="1244" y="153"/>
                  </a:lnTo>
                  <a:lnTo>
                    <a:pt x="1301" y="202"/>
                  </a:lnTo>
                  <a:lnTo>
                    <a:pt x="1355" y="260"/>
                  </a:lnTo>
                  <a:lnTo>
                    <a:pt x="1361" y="282"/>
                  </a:lnTo>
                  <a:lnTo>
                    <a:pt x="1365" y="321"/>
                  </a:lnTo>
                  <a:lnTo>
                    <a:pt x="1369" y="358"/>
                  </a:lnTo>
                  <a:lnTo>
                    <a:pt x="1369" y="376"/>
                  </a:lnTo>
                  <a:lnTo>
                    <a:pt x="1381" y="383"/>
                  </a:lnTo>
                  <a:lnTo>
                    <a:pt x="1412" y="401"/>
                  </a:lnTo>
                  <a:lnTo>
                    <a:pt x="1455" y="426"/>
                  </a:lnTo>
                  <a:lnTo>
                    <a:pt x="1508" y="456"/>
                  </a:lnTo>
                  <a:lnTo>
                    <a:pt x="1558" y="487"/>
                  </a:lnTo>
                  <a:lnTo>
                    <a:pt x="1605" y="512"/>
                  </a:lnTo>
                  <a:lnTo>
                    <a:pt x="1639" y="532"/>
                  </a:lnTo>
                  <a:lnTo>
                    <a:pt x="1656" y="540"/>
                  </a:lnTo>
                  <a:lnTo>
                    <a:pt x="1666" y="544"/>
                  </a:lnTo>
                  <a:lnTo>
                    <a:pt x="1687" y="551"/>
                  </a:lnTo>
                  <a:lnTo>
                    <a:pt x="1715" y="567"/>
                  </a:lnTo>
                  <a:lnTo>
                    <a:pt x="1750" y="592"/>
                  </a:lnTo>
                  <a:lnTo>
                    <a:pt x="1789" y="630"/>
                  </a:lnTo>
                  <a:lnTo>
                    <a:pt x="1828" y="680"/>
                  </a:lnTo>
                  <a:lnTo>
                    <a:pt x="1869" y="747"/>
                  </a:lnTo>
                  <a:lnTo>
                    <a:pt x="1908" y="829"/>
                  </a:lnTo>
                  <a:lnTo>
                    <a:pt x="1922" y="870"/>
                  </a:lnTo>
                  <a:lnTo>
                    <a:pt x="1924" y="899"/>
                  </a:lnTo>
                  <a:lnTo>
                    <a:pt x="1918" y="923"/>
                  </a:lnTo>
                  <a:lnTo>
                    <a:pt x="1906" y="936"/>
                  </a:lnTo>
                  <a:lnTo>
                    <a:pt x="1887" y="944"/>
                  </a:lnTo>
                  <a:lnTo>
                    <a:pt x="1863" y="946"/>
                  </a:lnTo>
                  <a:lnTo>
                    <a:pt x="1834" y="942"/>
                  </a:lnTo>
                  <a:lnTo>
                    <a:pt x="1805" y="936"/>
                  </a:lnTo>
                  <a:lnTo>
                    <a:pt x="1773" y="926"/>
                  </a:lnTo>
                  <a:lnTo>
                    <a:pt x="1740" y="915"/>
                  </a:lnTo>
                  <a:lnTo>
                    <a:pt x="1711" y="903"/>
                  </a:lnTo>
                  <a:lnTo>
                    <a:pt x="1682" y="891"/>
                  </a:lnTo>
                  <a:lnTo>
                    <a:pt x="1658" y="880"/>
                  </a:lnTo>
                  <a:lnTo>
                    <a:pt x="1637" y="870"/>
                  </a:lnTo>
                  <a:lnTo>
                    <a:pt x="1623" y="864"/>
                  </a:lnTo>
                  <a:lnTo>
                    <a:pt x="1617" y="862"/>
                  </a:lnTo>
                  <a:lnTo>
                    <a:pt x="1609" y="860"/>
                  </a:lnTo>
                  <a:lnTo>
                    <a:pt x="1590" y="858"/>
                  </a:lnTo>
                  <a:lnTo>
                    <a:pt x="1564" y="854"/>
                  </a:lnTo>
                  <a:lnTo>
                    <a:pt x="1529" y="848"/>
                  </a:lnTo>
                  <a:lnTo>
                    <a:pt x="1490" y="841"/>
                  </a:lnTo>
                  <a:lnTo>
                    <a:pt x="1445" y="833"/>
                  </a:lnTo>
                  <a:lnTo>
                    <a:pt x="1398" y="825"/>
                  </a:lnTo>
                  <a:lnTo>
                    <a:pt x="1349" y="815"/>
                  </a:lnTo>
                  <a:lnTo>
                    <a:pt x="1301" y="807"/>
                  </a:lnTo>
                  <a:lnTo>
                    <a:pt x="1254" y="800"/>
                  </a:lnTo>
                  <a:lnTo>
                    <a:pt x="1211" y="792"/>
                  </a:lnTo>
                  <a:lnTo>
                    <a:pt x="1172" y="784"/>
                  </a:lnTo>
                  <a:lnTo>
                    <a:pt x="1138" y="778"/>
                  </a:lnTo>
                  <a:lnTo>
                    <a:pt x="1113" y="774"/>
                  </a:lnTo>
                  <a:lnTo>
                    <a:pt x="1097" y="772"/>
                  </a:lnTo>
                  <a:lnTo>
                    <a:pt x="1092" y="770"/>
                  </a:lnTo>
                  <a:lnTo>
                    <a:pt x="1088" y="770"/>
                  </a:lnTo>
                  <a:lnTo>
                    <a:pt x="1078" y="770"/>
                  </a:lnTo>
                  <a:lnTo>
                    <a:pt x="1062" y="770"/>
                  </a:lnTo>
                  <a:lnTo>
                    <a:pt x="1041" y="770"/>
                  </a:lnTo>
                  <a:lnTo>
                    <a:pt x="1015" y="770"/>
                  </a:lnTo>
                  <a:lnTo>
                    <a:pt x="988" y="772"/>
                  </a:lnTo>
                  <a:lnTo>
                    <a:pt x="957" y="772"/>
                  </a:lnTo>
                  <a:lnTo>
                    <a:pt x="926" y="772"/>
                  </a:lnTo>
                  <a:lnTo>
                    <a:pt x="894" y="772"/>
                  </a:lnTo>
                  <a:lnTo>
                    <a:pt x="863" y="774"/>
                  </a:lnTo>
                  <a:lnTo>
                    <a:pt x="834" y="774"/>
                  </a:lnTo>
                  <a:lnTo>
                    <a:pt x="806" y="774"/>
                  </a:lnTo>
                  <a:lnTo>
                    <a:pt x="785" y="774"/>
                  </a:lnTo>
                  <a:lnTo>
                    <a:pt x="765" y="776"/>
                  </a:lnTo>
                  <a:lnTo>
                    <a:pt x="752" y="776"/>
                  </a:lnTo>
                  <a:lnTo>
                    <a:pt x="744" y="776"/>
                  </a:lnTo>
                  <a:lnTo>
                    <a:pt x="738" y="776"/>
                  </a:lnTo>
                  <a:lnTo>
                    <a:pt x="726" y="776"/>
                  </a:lnTo>
                  <a:lnTo>
                    <a:pt x="713" y="774"/>
                  </a:lnTo>
                  <a:lnTo>
                    <a:pt x="695" y="770"/>
                  </a:lnTo>
                  <a:lnTo>
                    <a:pt x="674" y="768"/>
                  </a:lnTo>
                  <a:lnTo>
                    <a:pt x="650" y="762"/>
                  </a:lnTo>
                  <a:lnTo>
                    <a:pt x="627" y="757"/>
                  </a:lnTo>
                  <a:lnTo>
                    <a:pt x="601" y="751"/>
                  </a:lnTo>
                  <a:lnTo>
                    <a:pt x="574" y="745"/>
                  </a:lnTo>
                  <a:lnTo>
                    <a:pt x="549" y="737"/>
                  </a:lnTo>
                  <a:lnTo>
                    <a:pt x="523" y="729"/>
                  </a:lnTo>
                  <a:lnTo>
                    <a:pt x="498" y="721"/>
                  </a:lnTo>
                  <a:lnTo>
                    <a:pt x="476" y="714"/>
                  </a:lnTo>
                  <a:lnTo>
                    <a:pt x="455" y="706"/>
                  </a:lnTo>
                  <a:lnTo>
                    <a:pt x="437" y="696"/>
                  </a:lnTo>
                  <a:lnTo>
                    <a:pt x="423" y="688"/>
                  </a:lnTo>
                  <a:lnTo>
                    <a:pt x="408" y="678"/>
                  </a:lnTo>
                  <a:lnTo>
                    <a:pt x="386" y="669"/>
                  </a:lnTo>
                  <a:lnTo>
                    <a:pt x="359" y="657"/>
                  </a:lnTo>
                  <a:lnTo>
                    <a:pt x="330" y="643"/>
                  </a:lnTo>
                  <a:lnTo>
                    <a:pt x="298" y="628"/>
                  </a:lnTo>
                  <a:lnTo>
                    <a:pt x="263" y="612"/>
                  </a:lnTo>
                  <a:lnTo>
                    <a:pt x="228" y="596"/>
                  </a:lnTo>
                  <a:lnTo>
                    <a:pt x="193" y="581"/>
                  </a:lnTo>
                  <a:lnTo>
                    <a:pt x="158" y="567"/>
                  </a:lnTo>
                  <a:lnTo>
                    <a:pt x="125" y="551"/>
                  </a:lnTo>
                  <a:lnTo>
                    <a:pt x="93" y="540"/>
                  </a:lnTo>
                  <a:lnTo>
                    <a:pt x="64" y="528"/>
                  </a:lnTo>
                  <a:lnTo>
                    <a:pt x="41" y="518"/>
                  </a:lnTo>
                  <a:lnTo>
                    <a:pt x="21" y="510"/>
                  </a:lnTo>
                  <a:lnTo>
                    <a:pt x="9" y="505"/>
                  </a:lnTo>
                  <a:lnTo>
                    <a:pt x="2" y="503"/>
                  </a:lnTo>
                  <a:lnTo>
                    <a:pt x="0" y="495"/>
                  </a:lnTo>
                  <a:lnTo>
                    <a:pt x="7" y="475"/>
                  </a:lnTo>
                  <a:lnTo>
                    <a:pt x="21" y="450"/>
                  </a:lnTo>
                  <a:lnTo>
                    <a:pt x="41" y="421"/>
                  </a:lnTo>
                  <a:lnTo>
                    <a:pt x="58" y="391"/>
                  </a:lnTo>
                  <a:lnTo>
                    <a:pt x="76" y="368"/>
                  </a:lnTo>
                  <a:lnTo>
                    <a:pt x="89" y="348"/>
                  </a:lnTo>
                  <a:lnTo>
                    <a:pt x="93" y="342"/>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73">
              <a:extLst>
                <a:ext uri="{FF2B5EF4-FFF2-40B4-BE49-F238E27FC236}">
                  <a16:creationId xmlns:a16="http://schemas.microsoft.com/office/drawing/2014/main" id="{B01207FD-19B6-46EE-9773-F069874A3763}"/>
                </a:ext>
              </a:extLst>
            </p:cNvPr>
            <p:cNvSpPr>
              <a:spLocks/>
            </p:cNvSpPr>
            <p:nvPr/>
          </p:nvSpPr>
          <p:spPr bwMode="auto">
            <a:xfrm>
              <a:off x="825" y="1724"/>
              <a:ext cx="1102" cy="846"/>
            </a:xfrm>
            <a:custGeom>
              <a:avLst/>
              <a:gdLst>
                <a:gd name="T0" fmla="*/ 1088 w 1102"/>
                <a:gd name="T1" fmla="*/ 381 h 846"/>
                <a:gd name="T2" fmla="*/ 1045 w 1102"/>
                <a:gd name="T3" fmla="*/ 338 h 846"/>
                <a:gd name="T4" fmla="*/ 1004 w 1102"/>
                <a:gd name="T5" fmla="*/ 219 h 846"/>
                <a:gd name="T6" fmla="*/ 948 w 1102"/>
                <a:gd name="T7" fmla="*/ 135 h 846"/>
                <a:gd name="T8" fmla="*/ 889 w 1102"/>
                <a:gd name="T9" fmla="*/ 96 h 846"/>
                <a:gd name="T10" fmla="*/ 858 w 1102"/>
                <a:gd name="T11" fmla="*/ 162 h 846"/>
                <a:gd name="T12" fmla="*/ 815 w 1102"/>
                <a:gd name="T13" fmla="*/ 324 h 846"/>
                <a:gd name="T14" fmla="*/ 750 w 1102"/>
                <a:gd name="T15" fmla="*/ 430 h 846"/>
                <a:gd name="T16" fmla="*/ 672 w 1102"/>
                <a:gd name="T17" fmla="*/ 490 h 846"/>
                <a:gd name="T18" fmla="*/ 594 w 1102"/>
                <a:gd name="T19" fmla="*/ 512 h 846"/>
                <a:gd name="T20" fmla="*/ 530 w 1102"/>
                <a:gd name="T21" fmla="*/ 504 h 846"/>
                <a:gd name="T22" fmla="*/ 448 w 1102"/>
                <a:gd name="T23" fmla="*/ 389 h 846"/>
                <a:gd name="T24" fmla="*/ 524 w 1102"/>
                <a:gd name="T25" fmla="*/ 185 h 846"/>
                <a:gd name="T26" fmla="*/ 565 w 1102"/>
                <a:gd name="T27" fmla="*/ 78 h 846"/>
                <a:gd name="T28" fmla="*/ 459 w 1102"/>
                <a:gd name="T29" fmla="*/ 127 h 846"/>
                <a:gd name="T30" fmla="*/ 364 w 1102"/>
                <a:gd name="T31" fmla="*/ 262 h 846"/>
                <a:gd name="T32" fmla="*/ 285 w 1102"/>
                <a:gd name="T33" fmla="*/ 428 h 846"/>
                <a:gd name="T34" fmla="*/ 225 w 1102"/>
                <a:gd name="T35" fmla="*/ 576 h 846"/>
                <a:gd name="T36" fmla="*/ 188 w 1102"/>
                <a:gd name="T37" fmla="*/ 658 h 846"/>
                <a:gd name="T38" fmla="*/ 153 w 1102"/>
                <a:gd name="T39" fmla="*/ 658 h 846"/>
                <a:gd name="T40" fmla="*/ 115 w 1102"/>
                <a:gd name="T41" fmla="*/ 637 h 846"/>
                <a:gd name="T42" fmla="*/ 145 w 1102"/>
                <a:gd name="T43" fmla="*/ 496 h 846"/>
                <a:gd name="T44" fmla="*/ 209 w 1102"/>
                <a:gd name="T45" fmla="*/ 340 h 846"/>
                <a:gd name="T46" fmla="*/ 276 w 1102"/>
                <a:gd name="T47" fmla="*/ 219 h 846"/>
                <a:gd name="T48" fmla="*/ 340 w 1102"/>
                <a:gd name="T49" fmla="*/ 125 h 846"/>
                <a:gd name="T50" fmla="*/ 401 w 1102"/>
                <a:gd name="T51" fmla="*/ 56 h 846"/>
                <a:gd name="T52" fmla="*/ 453 w 1102"/>
                <a:gd name="T53" fmla="*/ 12 h 846"/>
                <a:gd name="T54" fmla="*/ 295 w 1102"/>
                <a:gd name="T55" fmla="*/ 72 h 846"/>
                <a:gd name="T56" fmla="*/ 123 w 1102"/>
                <a:gd name="T57" fmla="*/ 230 h 846"/>
                <a:gd name="T58" fmla="*/ 39 w 1102"/>
                <a:gd name="T59" fmla="*/ 412 h 846"/>
                <a:gd name="T60" fmla="*/ 12 w 1102"/>
                <a:gd name="T61" fmla="*/ 576 h 846"/>
                <a:gd name="T62" fmla="*/ 14 w 1102"/>
                <a:gd name="T63" fmla="*/ 688 h 846"/>
                <a:gd name="T64" fmla="*/ 14 w 1102"/>
                <a:gd name="T65" fmla="*/ 715 h 846"/>
                <a:gd name="T66" fmla="*/ 0 w 1102"/>
                <a:gd name="T67" fmla="*/ 738 h 846"/>
                <a:gd name="T68" fmla="*/ 16 w 1102"/>
                <a:gd name="T69" fmla="*/ 768 h 846"/>
                <a:gd name="T70" fmla="*/ 65 w 1102"/>
                <a:gd name="T71" fmla="*/ 803 h 846"/>
                <a:gd name="T72" fmla="*/ 158 w 1102"/>
                <a:gd name="T73" fmla="*/ 830 h 846"/>
                <a:gd name="T74" fmla="*/ 268 w 1102"/>
                <a:gd name="T75" fmla="*/ 844 h 846"/>
                <a:gd name="T76" fmla="*/ 371 w 1102"/>
                <a:gd name="T77" fmla="*/ 846 h 846"/>
                <a:gd name="T78" fmla="*/ 448 w 1102"/>
                <a:gd name="T79" fmla="*/ 844 h 846"/>
                <a:gd name="T80" fmla="*/ 485 w 1102"/>
                <a:gd name="T81" fmla="*/ 840 h 846"/>
                <a:gd name="T82" fmla="*/ 535 w 1102"/>
                <a:gd name="T83" fmla="*/ 824 h 846"/>
                <a:gd name="T84" fmla="*/ 612 w 1102"/>
                <a:gd name="T85" fmla="*/ 799 h 846"/>
                <a:gd name="T86" fmla="*/ 702 w 1102"/>
                <a:gd name="T87" fmla="*/ 766 h 846"/>
                <a:gd name="T88" fmla="*/ 793 w 1102"/>
                <a:gd name="T89" fmla="*/ 727 h 846"/>
                <a:gd name="T90" fmla="*/ 871 w 1102"/>
                <a:gd name="T91" fmla="*/ 686 h 846"/>
                <a:gd name="T92" fmla="*/ 993 w 1102"/>
                <a:gd name="T93" fmla="*/ 596 h 846"/>
                <a:gd name="T94" fmla="*/ 1080 w 1102"/>
                <a:gd name="T95" fmla="*/ 516 h 846"/>
                <a:gd name="T96" fmla="*/ 1100 w 1102"/>
                <a:gd name="T97" fmla="*/ 486 h 846"/>
                <a:gd name="T98" fmla="*/ 1088 w 1102"/>
                <a:gd name="T99" fmla="*/ 404 h 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02" h="846">
                  <a:moveTo>
                    <a:pt x="1088" y="404"/>
                  </a:moveTo>
                  <a:lnTo>
                    <a:pt x="1088" y="393"/>
                  </a:lnTo>
                  <a:lnTo>
                    <a:pt x="1088" y="381"/>
                  </a:lnTo>
                  <a:lnTo>
                    <a:pt x="1090" y="371"/>
                  </a:lnTo>
                  <a:lnTo>
                    <a:pt x="1092" y="359"/>
                  </a:lnTo>
                  <a:lnTo>
                    <a:pt x="1045" y="338"/>
                  </a:lnTo>
                  <a:lnTo>
                    <a:pt x="1034" y="295"/>
                  </a:lnTo>
                  <a:lnTo>
                    <a:pt x="1020" y="256"/>
                  </a:lnTo>
                  <a:lnTo>
                    <a:pt x="1004" y="219"/>
                  </a:lnTo>
                  <a:lnTo>
                    <a:pt x="987" y="187"/>
                  </a:lnTo>
                  <a:lnTo>
                    <a:pt x="969" y="160"/>
                  </a:lnTo>
                  <a:lnTo>
                    <a:pt x="948" y="135"/>
                  </a:lnTo>
                  <a:lnTo>
                    <a:pt x="926" y="111"/>
                  </a:lnTo>
                  <a:lnTo>
                    <a:pt x="905" y="92"/>
                  </a:lnTo>
                  <a:lnTo>
                    <a:pt x="889" y="96"/>
                  </a:lnTo>
                  <a:lnTo>
                    <a:pt x="875" y="107"/>
                  </a:lnTo>
                  <a:lnTo>
                    <a:pt x="866" y="129"/>
                  </a:lnTo>
                  <a:lnTo>
                    <a:pt x="858" y="162"/>
                  </a:lnTo>
                  <a:lnTo>
                    <a:pt x="848" y="223"/>
                  </a:lnTo>
                  <a:lnTo>
                    <a:pt x="832" y="275"/>
                  </a:lnTo>
                  <a:lnTo>
                    <a:pt x="815" y="324"/>
                  </a:lnTo>
                  <a:lnTo>
                    <a:pt x="795" y="365"/>
                  </a:lnTo>
                  <a:lnTo>
                    <a:pt x="774" y="400"/>
                  </a:lnTo>
                  <a:lnTo>
                    <a:pt x="750" y="430"/>
                  </a:lnTo>
                  <a:lnTo>
                    <a:pt x="725" y="455"/>
                  </a:lnTo>
                  <a:lnTo>
                    <a:pt x="700" y="475"/>
                  </a:lnTo>
                  <a:lnTo>
                    <a:pt x="672" y="490"/>
                  </a:lnTo>
                  <a:lnTo>
                    <a:pt x="647" y="502"/>
                  </a:lnTo>
                  <a:lnTo>
                    <a:pt x="619" y="508"/>
                  </a:lnTo>
                  <a:lnTo>
                    <a:pt x="594" y="512"/>
                  </a:lnTo>
                  <a:lnTo>
                    <a:pt x="571" y="512"/>
                  </a:lnTo>
                  <a:lnTo>
                    <a:pt x="549" y="510"/>
                  </a:lnTo>
                  <a:lnTo>
                    <a:pt x="530" y="504"/>
                  </a:lnTo>
                  <a:lnTo>
                    <a:pt x="512" y="496"/>
                  </a:lnTo>
                  <a:lnTo>
                    <a:pt x="461" y="449"/>
                  </a:lnTo>
                  <a:lnTo>
                    <a:pt x="448" y="389"/>
                  </a:lnTo>
                  <a:lnTo>
                    <a:pt x="459" y="320"/>
                  </a:lnTo>
                  <a:lnTo>
                    <a:pt x="489" y="250"/>
                  </a:lnTo>
                  <a:lnTo>
                    <a:pt x="524" y="185"/>
                  </a:lnTo>
                  <a:lnTo>
                    <a:pt x="555" y="131"/>
                  </a:lnTo>
                  <a:lnTo>
                    <a:pt x="573" y="92"/>
                  </a:lnTo>
                  <a:lnTo>
                    <a:pt x="565" y="78"/>
                  </a:lnTo>
                  <a:lnTo>
                    <a:pt x="528" y="82"/>
                  </a:lnTo>
                  <a:lnTo>
                    <a:pt x="492" y="99"/>
                  </a:lnTo>
                  <a:lnTo>
                    <a:pt x="459" y="127"/>
                  </a:lnTo>
                  <a:lnTo>
                    <a:pt x="426" y="166"/>
                  </a:lnTo>
                  <a:lnTo>
                    <a:pt x="395" y="211"/>
                  </a:lnTo>
                  <a:lnTo>
                    <a:pt x="364" y="262"/>
                  </a:lnTo>
                  <a:lnTo>
                    <a:pt x="336" y="316"/>
                  </a:lnTo>
                  <a:lnTo>
                    <a:pt x="309" y="371"/>
                  </a:lnTo>
                  <a:lnTo>
                    <a:pt x="285" y="428"/>
                  </a:lnTo>
                  <a:lnTo>
                    <a:pt x="264" y="482"/>
                  </a:lnTo>
                  <a:lnTo>
                    <a:pt x="242" y="531"/>
                  </a:lnTo>
                  <a:lnTo>
                    <a:pt x="225" y="576"/>
                  </a:lnTo>
                  <a:lnTo>
                    <a:pt x="211" y="613"/>
                  </a:lnTo>
                  <a:lnTo>
                    <a:pt x="198" y="643"/>
                  </a:lnTo>
                  <a:lnTo>
                    <a:pt x="188" y="658"/>
                  </a:lnTo>
                  <a:lnTo>
                    <a:pt x="182" y="662"/>
                  </a:lnTo>
                  <a:lnTo>
                    <a:pt x="168" y="658"/>
                  </a:lnTo>
                  <a:lnTo>
                    <a:pt x="153" y="658"/>
                  </a:lnTo>
                  <a:lnTo>
                    <a:pt x="137" y="658"/>
                  </a:lnTo>
                  <a:lnTo>
                    <a:pt x="123" y="652"/>
                  </a:lnTo>
                  <a:lnTo>
                    <a:pt x="115" y="637"/>
                  </a:lnTo>
                  <a:lnTo>
                    <a:pt x="114" y="609"/>
                  </a:lnTo>
                  <a:lnTo>
                    <a:pt x="123" y="564"/>
                  </a:lnTo>
                  <a:lnTo>
                    <a:pt x="145" y="496"/>
                  </a:lnTo>
                  <a:lnTo>
                    <a:pt x="166" y="439"/>
                  </a:lnTo>
                  <a:lnTo>
                    <a:pt x="188" y="389"/>
                  </a:lnTo>
                  <a:lnTo>
                    <a:pt x="209" y="340"/>
                  </a:lnTo>
                  <a:lnTo>
                    <a:pt x="231" y="297"/>
                  </a:lnTo>
                  <a:lnTo>
                    <a:pt x="252" y="256"/>
                  </a:lnTo>
                  <a:lnTo>
                    <a:pt x="276" y="219"/>
                  </a:lnTo>
                  <a:lnTo>
                    <a:pt x="297" y="183"/>
                  </a:lnTo>
                  <a:lnTo>
                    <a:pt x="319" y="152"/>
                  </a:lnTo>
                  <a:lnTo>
                    <a:pt x="340" y="125"/>
                  </a:lnTo>
                  <a:lnTo>
                    <a:pt x="362" y="99"/>
                  </a:lnTo>
                  <a:lnTo>
                    <a:pt x="381" y="76"/>
                  </a:lnTo>
                  <a:lnTo>
                    <a:pt x="401" y="56"/>
                  </a:lnTo>
                  <a:lnTo>
                    <a:pt x="420" y="39"/>
                  </a:lnTo>
                  <a:lnTo>
                    <a:pt x="438" y="23"/>
                  </a:lnTo>
                  <a:lnTo>
                    <a:pt x="453" y="12"/>
                  </a:lnTo>
                  <a:lnTo>
                    <a:pt x="469" y="0"/>
                  </a:lnTo>
                  <a:lnTo>
                    <a:pt x="375" y="31"/>
                  </a:lnTo>
                  <a:lnTo>
                    <a:pt x="295" y="72"/>
                  </a:lnTo>
                  <a:lnTo>
                    <a:pt x="227" y="121"/>
                  </a:lnTo>
                  <a:lnTo>
                    <a:pt x="170" y="174"/>
                  </a:lnTo>
                  <a:lnTo>
                    <a:pt x="123" y="230"/>
                  </a:lnTo>
                  <a:lnTo>
                    <a:pt x="88" y="289"/>
                  </a:lnTo>
                  <a:lnTo>
                    <a:pt x="61" y="351"/>
                  </a:lnTo>
                  <a:lnTo>
                    <a:pt x="39" y="412"/>
                  </a:lnTo>
                  <a:lnTo>
                    <a:pt x="26" y="471"/>
                  </a:lnTo>
                  <a:lnTo>
                    <a:pt x="16" y="525"/>
                  </a:lnTo>
                  <a:lnTo>
                    <a:pt x="12" y="576"/>
                  </a:lnTo>
                  <a:lnTo>
                    <a:pt x="10" y="623"/>
                  </a:lnTo>
                  <a:lnTo>
                    <a:pt x="12" y="660"/>
                  </a:lnTo>
                  <a:lnTo>
                    <a:pt x="14" y="688"/>
                  </a:lnTo>
                  <a:lnTo>
                    <a:pt x="16" y="707"/>
                  </a:lnTo>
                  <a:lnTo>
                    <a:pt x="16" y="713"/>
                  </a:lnTo>
                  <a:lnTo>
                    <a:pt x="14" y="715"/>
                  </a:lnTo>
                  <a:lnTo>
                    <a:pt x="12" y="719"/>
                  </a:lnTo>
                  <a:lnTo>
                    <a:pt x="6" y="729"/>
                  </a:lnTo>
                  <a:lnTo>
                    <a:pt x="0" y="738"/>
                  </a:lnTo>
                  <a:lnTo>
                    <a:pt x="4" y="750"/>
                  </a:lnTo>
                  <a:lnTo>
                    <a:pt x="10" y="760"/>
                  </a:lnTo>
                  <a:lnTo>
                    <a:pt x="16" y="768"/>
                  </a:lnTo>
                  <a:lnTo>
                    <a:pt x="22" y="775"/>
                  </a:lnTo>
                  <a:lnTo>
                    <a:pt x="41" y="791"/>
                  </a:lnTo>
                  <a:lnTo>
                    <a:pt x="65" y="803"/>
                  </a:lnTo>
                  <a:lnTo>
                    <a:pt x="94" y="814"/>
                  </a:lnTo>
                  <a:lnTo>
                    <a:pt x="125" y="822"/>
                  </a:lnTo>
                  <a:lnTo>
                    <a:pt x="158" y="830"/>
                  </a:lnTo>
                  <a:lnTo>
                    <a:pt x="194" y="836"/>
                  </a:lnTo>
                  <a:lnTo>
                    <a:pt x="231" y="840"/>
                  </a:lnTo>
                  <a:lnTo>
                    <a:pt x="268" y="844"/>
                  </a:lnTo>
                  <a:lnTo>
                    <a:pt x="303" y="846"/>
                  </a:lnTo>
                  <a:lnTo>
                    <a:pt x="338" y="846"/>
                  </a:lnTo>
                  <a:lnTo>
                    <a:pt x="371" y="846"/>
                  </a:lnTo>
                  <a:lnTo>
                    <a:pt x="401" y="846"/>
                  </a:lnTo>
                  <a:lnTo>
                    <a:pt x="426" y="846"/>
                  </a:lnTo>
                  <a:lnTo>
                    <a:pt x="448" y="844"/>
                  </a:lnTo>
                  <a:lnTo>
                    <a:pt x="465" y="844"/>
                  </a:lnTo>
                  <a:lnTo>
                    <a:pt x="475" y="842"/>
                  </a:lnTo>
                  <a:lnTo>
                    <a:pt x="485" y="840"/>
                  </a:lnTo>
                  <a:lnTo>
                    <a:pt x="498" y="836"/>
                  </a:lnTo>
                  <a:lnTo>
                    <a:pt x="514" y="830"/>
                  </a:lnTo>
                  <a:lnTo>
                    <a:pt x="535" y="824"/>
                  </a:lnTo>
                  <a:lnTo>
                    <a:pt x="559" y="816"/>
                  </a:lnTo>
                  <a:lnTo>
                    <a:pt x="584" y="809"/>
                  </a:lnTo>
                  <a:lnTo>
                    <a:pt x="612" y="799"/>
                  </a:lnTo>
                  <a:lnTo>
                    <a:pt x="641" y="789"/>
                  </a:lnTo>
                  <a:lnTo>
                    <a:pt x="670" y="777"/>
                  </a:lnTo>
                  <a:lnTo>
                    <a:pt x="702" y="766"/>
                  </a:lnTo>
                  <a:lnTo>
                    <a:pt x="733" y="754"/>
                  </a:lnTo>
                  <a:lnTo>
                    <a:pt x="762" y="740"/>
                  </a:lnTo>
                  <a:lnTo>
                    <a:pt x="793" y="727"/>
                  </a:lnTo>
                  <a:lnTo>
                    <a:pt x="821" y="713"/>
                  </a:lnTo>
                  <a:lnTo>
                    <a:pt x="848" y="699"/>
                  </a:lnTo>
                  <a:lnTo>
                    <a:pt x="871" y="686"/>
                  </a:lnTo>
                  <a:lnTo>
                    <a:pt x="912" y="658"/>
                  </a:lnTo>
                  <a:lnTo>
                    <a:pt x="954" y="627"/>
                  </a:lnTo>
                  <a:lnTo>
                    <a:pt x="993" y="596"/>
                  </a:lnTo>
                  <a:lnTo>
                    <a:pt x="1028" y="566"/>
                  </a:lnTo>
                  <a:lnTo>
                    <a:pt x="1057" y="539"/>
                  </a:lnTo>
                  <a:lnTo>
                    <a:pt x="1080" y="516"/>
                  </a:lnTo>
                  <a:lnTo>
                    <a:pt x="1096" y="502"/>
                  </a:lnTo>
                  <a:lnTo>
                    <a:pt x="1102" y="496"/>
                  </a:lnTo>
                  <a:lnTo>
                    <a:pt x="1100" y="486"/>
                  </a:lnTo>
                  <a:lnTo>
                    <a:pt x="1098" y="461"/>
                  </a:lnTo>
                  <a:lnTo>
                    <a:pt x="1092" y="430"/>
                  </a:lnTo>
                  <a:lnTo>
                    <a:pt x="1088" y="404"/>
                  </a:lnTo>
                  <a:close/>
                </a:path>
              </a:pathLst>
            </a:custGeom>
            <a:solidFill>
              <a:srgbClr val="CC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74">
              <a:extLst>
                <a:ext uri="{FF2B5EF4-FFF2-40B4-BE49-F238E27FC236}">
                  <a16:creationId xmlns:a16="http://schemas.microsoft.com/office/drawing/2014/main" id="{B1F63BA3-A05A-4D49-A72E-CB6B595B2E65}"/>
                </a:ext>
              </a:extLst>
            </p:cNvPr>
            <p:cNvSpPr>
              <a:spLocks/>
            </p:cNvSpPr>
            <p:nvPr/>
          </p:nvSpPr>
          <p:spPr bwMode="auto">
            <a:xfrm>
              <a:off x="1286" y="1927"/>
              <a:ext cx="184" cy="172"/>
            </a:xfrm>
            <a:custGeom>
              <a:avLst/>
              <a:gdLst>
                <a:gd name="T0" fmla="*/ 92 w 184"/>
                <a:gd name="T1" fmla="*/ 172 h 172"/>
                <a:gd name="T2" fmla="*/ 110 w 184"/>
                <a:gd name="T3" fmla="*/ 170 h 172"/>
                <a:gd name="T4" fmla="*/ 127 w 184"/>
                <a:gd name="T5" fmla="*/ 164 h 172"/>
                <a:gd name="T6" fmla="*/ 143 w 184"/>
                <a:gd name="T7" fmla="*/ 156 h 172"/>
                <a:gd name="T8" fmla="*/ 157 w 184"/>
                <a:gd name="T9" fmla="*/ 147 h 172"/>
                <a:gd name="T10" fmla="*/ 168 w 184"/>
                <a:gd name="T11" fmla="*/ 133 h 172"/>
                <a:gd name="T12" fmla="*/ 176 w 184"/>
                <a:gd name="T13" fmla="*/ 119 h 172"/>
                <a:gd name="T14" fmla="*/ 182 w 184"/>
                <a:gd name="T15" fmla="*/ 102 h 172"/>
                <a:gd name="T16" fmla="*/ 184 w 184"/>
                <a:gd name="T17" fmla="*/ 86 h 172"/>
                <a:gd name="T18" fmla="*/ 182 w 184"/>
                <a:gd name="T19" fmla="*/ 68 h 172"/>
                <a:gd name="T20" fmla="*/ 176 w 184"/>
                <a:gd name="T21" fmla="*/ 53 h 172"/>
                <a:gd name="T22" fmla="*/ 168 w 184"/>
                <a:gd name="T23" fmla="*/ 39 h 172"/>
                <a:gd name="T24" fmla="*/ 157 w 184"/>
                <a:gd name="T25" fmla="*/ 25 h 172"/>
                <a:gd name="T26" fmla="*/ 143 w 184"/>
                <a:gd name="T27" fmla="*/ 16 h 172"/>
                <a:gd name="T28" fmla="*/ 127 w 184"/>
                <a:gd name="T29" fmla="*/ 6 h 172"/>
                <a:gd name="T30" fmla="*/ 110 w 184"/>
                <a:gd name="T31" fmla="*/ 2 h 172"/>
                <a:gd name="T32" fmla="*/ 92 w 184"/>
                <a:gd name="T33" fmla="*/ 0 h 172"/>
                <a:gd name="T34" fmla="*/ 74 w 184"/>
                <a:gd name="T35" fmla="*/ 2 h 172"/>
                <a:gd name="T36" fmla="*/ 57 w 184"/>
                <a:gd name="T37" fmla="*/ 6 h 172"/>
                <a:gd name="T38" fmla="*/ 41 w 184"/>
                <a:gd name="T39" fmla="*/ 16 h 172"/>
                <a:gd name="T40" fmla="*/ 28 w 184"/>
                <a:gd name="T41" fmla="*/ 25 h 172"/>
                <a:gd name="T42" fmla="*/ 16 w 184"/>
                <a:gd name="T43" fmla="*/ 39 h 172"/>
                <a:gd name="T44" fmla="*/ 8 w 184"/>
                <a:gd name="T45" fmla="*/ 53 h 172"/>
                <a:gd name="T46" fmla="*/ 2 w 184"/>
                <a:gd name="T47" fmla="*/ 68 h 172"/>
                <a:gd name="T48" fmla="*/ 0 w 184"/>
                <a:gd name="T49" fmla="*/ 86 h 172"/>
                <a:gd name="T50" fmla="*/ 2 w 184"/>
                <a:gd name="T51" fmla="*/ 102 h 172"/>
                <a:gd name="T52" fmla="*/ 8 w 184"/>
                <a:gd name="T53" fmla="*/ 119 h 172"/>
                <a:gd name="T54" fmla="*/ 16 w 184"/>
                <a:gd name="T55" fmla="*/ 133 h 172"/>
                <a:gd name="T56" fmla="*/ 28 w 184"/>
                <a:gd name="T57" fmla="*/ 147 h 172"/>
                <a:gd name="T58" fmla="*/ 41 w 184"/>
                <a:gd name="T59" fmla="*/ 156 h 172"/>
                <a:gd name="T60" fmla="*/ 57 w 184"/>
                <a:gd name="T61" fmla="*/ 164 h 172"/>
                <a:gd name="T62" fmla="*/ 74 w 184"/>
                <a:gd name="T63" fmla="*/ 170 h 172"/>
                <a:gd name="T64" fmla="*/ 92 w 184"/>
                <a:gd name="T65" fmla="*/ 172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4" h="172">
                  <a:moveTo>
                    <a:pt x="92" y="172"/>
                  </a:moveTo>
                  <a:lnTo>
                    <a:pt x="110" y="170"/>
                  </a:lnTo>
                  <a:lnTo>
                    <a:pt x="127" y="164"/>
                  </a:lnTo>
                  <a:lnTo>
                    <a:pt x="143" y="156"/>
                  </a:lnTo>
                  <a:lnTo>
                    <a:pt x="157" y="147"/>
                  </a:lnTo>
                  <a:lnTo>
                    <a:pt x="168" y="133"/>
                  </a:lnTo>
                  <a:lnTo>
                    <a:pt x="176" y="119"/>
                  </a:lnTo>
                  <a:lnTo>
                    <a:pt x="182" y="102"/>
                  </a:lnTo>
                  <a:lnTo>
                    <a:pt x="184" y="86"/>
                  </a:lnTo>
                  <a:lnTo>
                    <a:pt x="182" y="68"/>
                  </a:lnTo>
                  <a:lnTo>
                    <a:pt x="176" y="53"/>
                  </a:lnTo>
                  <a:lnTo>
                    <a:pt x="168" y="39"/>
                  </a:lnTo>
                  <a:lnTo>
                    <a:pt x="157" y="25"/>
                  </a:lnTo>
                  <a:lnTo>
                    <a:pt x="143" y="16"/>
                  </a:lnTo>
                  <a:lnTo>
                    <a:pt x="127" y="6"/>
                  </a:lnTo>
                  <a:lnTo>
                    <a:pt x="110" y="2"/>
                  </a:lnTo>
                  <a:lnTo>
                    <a:pt x="92" y="0"/>
                  </a:lnTo>
                  <a:lnTo>
                    <a:pt x="74" y="2"/>
                  </a:lnTo>
                  <a:lnTo>
                    <a:pt x="57" y="6"/>
                  </a:lnTo>
                  <a:lnTo>
                    <a:pt x="41" y="16"/>
                  </a:lnTo>
                  <a:lnTo>
                    <a:pt x="28" y="25"/>
                  </a:lnTo>
                  <a:lnTo>
                    <a:pt x="16" y="39"/>
                  </a:lnTo>
                  <a:lnTo>
                    <a:pt x="8" y="53"/>
                  </a:lnTo>
                  <a:lnTo>
                    <a:pt x="2" y="68"/>
                  </a:lnTo>
                  <a:lnTo>
                    <a:pt x="0" y="86"/>
                  </a:lnTo>
                  <a:lnTo>
                    <a:pt x="2" y="102"/>
                  </a:lnTo>
                  <a:lnTo>
                    <a:pt x="8" y="119"/>
                  </a:lnTo>
                  <a:lnTo>
                    <a:pt x="16" y="133"/>
                  </a:lnTo>
                  <a:lnTo>
                    <a:pt x="28" y="147"/>
                  </a:lnTo>
                  <a:lnTo>
                    <a:pt x="41" y="156"/>
                  </a:lnTo>
                  <a:lnTo>
                    <a:pt x="57" y="164"/>
                  </a:lnTo>
                  <a:lnTo>
                    <a:pt x="74" y="170"/>
                  </a:lnTo>
                  <a:lnTo>
                    <a:pt x="92" y="17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75">
              <a:extLst>
                <a:ext uri="{FF2B5EF4-FFF2-40B4-BE49-F238E27FC236}">
                  <a16:creationId xmlns:a16="http://schemas.microsoft.com/office/drawing/2014/main" id="{932BE4FE-71F3-45BD-A835-F0032FB5BD53}"/>
                </a:ext>
              </a:extLst>
            </p:cNvPr>
            <p:cNvSpPr>
              <a:spLocks/>
            </p:cNvSpPr>
            <p:nvPr/>
          </p:nvSpPr>
          <p:spPr bwMode="auto">
            <a:xfrm>
              <a:off x="1401" y="1917"/>
              <a:ext cx="122" cy="110"/>
            </a:xfrm>
            <a:custGeom>
              <a:avLst/>
              <a:gdLst>
                <a:gd name="T0" fmla="*/ 59 w 122"/>
                <a:gd name="T1" fmla="*/ 110 h 110"/>
                <a:gd name="T2" fmla="*/ 73 w 122"/>
                <a:gd name="T3" fmla="*/ 108 h 110"/>
                <a:gd name="T4" fmla="*/ 84 w 122"/>
                <a:gd name="T5" fmla="*/ 106 h 110"/>
                <a:gd name="T6" fmla="*/ 94 w 122"/>
                <a:gd name="T7" fmla="*/ 100 h 110"/>
                <a:gd name="T8" fmla="*/ 104 w 122"/>
                <a:gd name="T9" fmla="*/ 94 h 110"/>
                <a:gd name="T10" fmla="*/ 112 w 122"/>
                <a:gd name="T11" fmla="*/ 86 h 110"/>
                <a:gd name="T12" fmla="*/ 118 w 122"/>
                <a:gd name="T13" fmla="*/ 78 h 110"/>
                <a:gd name="T14" fmla="*/ 120 w 122"/>
                <a:gd name="T15" fmla="*/ 67 h 110"/>
                <a:gd name="T16" fmla="*/ 122 w 122"/>
                <a:gd name="T17" fmla="*/ 57 h 110"/>
                <a:gd name="T18" fmla="*/ 120 w 122"/>
                <a:gd name="T19" fmla="*/ 45 h 110"/>
                <a:gd name="T20" fmla="*/ 118 w 122"/>
                <a:gd name="T21" fmla="*/ 35 h 110"/>
                <a:gd name="T22" fmla="*/ 112 w 122"/>
                <a:gd name="T23" fmla="*/ 26 h 110"/>
                <a:gd name="T24" fmla="*/ 104 w 122"/>
                <a:gd name="T25" fmla="*/ 16 h 110"/>
                <a:gd name="T26" fmla="*/ 94 w 122"/>
                <a:gd name="T27" fmla="*/ 10 h 110"/>
                <a:gd name="T28" fmla="*/ 84 w 122"/>
                <a:gd name="T29" fmla="*/ 4 h 110"/>
                <a:gd name="T30" fmla="*/ 73 w 122"/>
                <a:gd name="T31" fmla="*/ 2 h 110"/>
                <a:gd name="T32" fmla="*/ 59 w 122"/>
                <a:gd name="T33" fmla="*/ 0 h 110"/>
                <a:gd name="T34" fmla="*/ 47 w 122"/>
                <a:gd name="T35" fmla="*/ 2 h 110"/>
                <a:gd name="T36" fmla="*/ 36 w 122"/>
                <a:gd name="T37" fmla="*/ 4 h 110"/>
                <a:gd name="T38" fmla="*/ 26 w 122"/>
                <a:gd name="T39" fmla="*/ 10 h 110"/>
                <a:gd name="T40" fmla="*/ 18 w 122"/>
                <a:gd name="T41" fmla="*/ 16 h 110"/>
                <a:gd name="T42" fmla="*/ 10 w 122"/>
                <a:gd name="T43" fmla="*/ 26 h 110"/>
                <a:gd name="T44" fmla="*/ 4 w 122"/>
                <a:gd name="T45" fmla="*/ 35 h 110"/>
                <a:gd name="T46" fmla="*/ 2 w 122"/>
                <a:gd name="T47" fmla="*/ 45 h 110"/>
                <a:gd name="T48" fmla="*/ 0 w 122"/>
                <a:gd name="T49" fmla="*/ 57 h 110"/>
                <a:gd name="T50" fmla="*/ 2 w 122"/>
                <a:gd name="T51" fmla="*/ 67 h 110"/>
                <a:gd name="T52" fmla="*/ 4 w 122"/>
                <a:gd name="T53" fmla="*/ 78 h 110"/>
                <a:gd name="T54" fmla="*/ 10 w 122"/>
                <a:gd name="T55" fmla="*/ 86 h 110"/>
                <a:gd name="T56" fmla="*/ 18 w 122"/>
                <a:gd name="T57" fmla="*/ 94 h 110"/>
                <a:gd name="T58" fmla="*/ 26 w 122"/>
                <a:gd name="T59" fmla="*/ 100 h 110"/>
                <a:gd name="T60" fmla="*/ 36 w 122"/>
                <a:gd name="T61" fmla="*/ 106 h 110"/>
                <a:gd name="T62" fmla="*/ 47 w 122"/>
                <a:gd name="T63" fmla="*/ 108 h 110"/>
                <a:gd name="T64" fmla="*/ 59 w 122"/>
                <a:gd name="T65" fmla="*/ 11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10">
                  <a:moveTo>
                    <a:pt x="59" y="110"/>
                  </a:moveTo>
                  <a:lnTo>
                    <a:pt x="73" y="108"/>
                  </a:lnTo>
                  <a:lnTo>
                    <a:pt x="84" y="106"/>
                  </a:lnTo>
                  <a:lnTo>
                    <a:pt x="94" y="100"/>
                  </a:lnTo>
                  <a:lnTo>
                    <a:pt x="104" y="94"/>
                  </a:lnTo>
                  <a:lnTo>
                    <a:pt x="112" y="86"/>
                  </a:lnTo>
                  <a:lnTo>
                    <a:pt x="118" y="78"/>
                  </a:lnTo>
                  <a:lnTo>
                    <a:pt x="120" y="67"/>
                  </a:lnTo>
                  <a:lnTo>
                    <a:pt x="122" y="57"/>
                  </a:lnTo>
                  <a:lnTo>
                    <a:pt x="120" y="45"/>
                  </a:lnTo>
                  <a:lnTo>
                    <a:pt x="118" y="35"/>
                  </a:lnTo>
                  <a:lnTo>
                    <a:pt x="112" y="26"/>
                  </a:lnTo>
                  <a:lnTo>
                    <a:pt x="104" y="16"/>
                  </a:lnTo>
                  <a:lnTo>
                    <a:pt x="94" y="10"/>
                  </a:lnTo>
                  <a:lnTo>
                    <a:pt x="84" y="4"/>
                  </a:lnTo>
                  <a:lnTo>
                    <a:pt x="73" y="2"/>
                  </a:lnTo>
                  <a:lnTo>
                    <a:pt x="59" y="0"/>
                  </a:lnTo>
                  <a:lnTo>
                    <a:pt x="47" y="2"/>
                  </a:lnTo>
                  <a:lnTo>
                    <a:pt x="36" y="4"/>
                  </a:lnTo>
                  <a:lnTo>
                    <a:pt x="26" y="10"/>
                  </a:lnTo>
                  <a:lnTo>
                    <a:pt x="18" y="16"/>
                  </a:lnTo>
                  <a:lnTo>
                    <a:pt x="10" y="26"/>
                  </a:lnTo>
                  <a:lnTo>
                    <a:pt x="4" y="35"/>
                  </a:lnTo>
                  <a:lnTo>
                    <a:pt x="2" y="45"/>
                  </a:lnTo>
                  <a:lnTo>
                    <a:pt x="0" y="57"/>
                  </a:lnTo>
                  <a:lnTo>
                    <a:pt x="2" y="67"/>
                  </a:lnTo>
                  <a:lnTo>
                    <a:pt x="4" y="78"/>
                  </a:lnTo>
                  <a:lnTo>
                    <a:pt x="10" y="86"/>
                  </a:lnTo>
                  <a:lnTo>
                    <a:pt x="18" y="94"/>
                  </a:lnTo>
                  <a:lnTo>
                    <a:pt x="26" y="100"/>
                  </a:lnTo>
                  <a:lnTo>
                    <a:pt x="36" y="106"/>
                  </a:lnTo>
                  <a:lnTo>
                    <a:pt x="47" y="108"/>
                  </a:lnTo>
                  <a:lnTo>
                    <a:pt x="59"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76">
              <a:extLst>
                <a:ext uri="{FF2B5EF4-FFF2-40B4-BE49-F238E27FC236}">
                  <a16:creationId xmlns:a16="http://schemas.microsoft.com/office/drawing/2014/main" id="{18D7D1F2-A762-48DC-8D5E-1423667327EC}"/>
                </a:ext>
              </a:extLst>
            </p:cNvPr>
            <p:cNvSpPr>
              <a:spLocks/>
            </p:cNvSpPr>
            <p:nvPr/>
          </p:nvSpPr>
          <p:spPr bwMode="auto">
            <a:xfrm>
              <a:off x="1157" y="1693"/>
              <a:ext cx="262" cy="228"/>
            </a:xfrm>
            <a:custGeom>
              <a:avLst/>
              <a:gdLst>
                <a:gd name="T0" fmla="*/ 262 w 262"/>
                <a:gd name="T1" fmla="*/ 0 h 228"/>
                <a:gd name="T2" fmla="*/ 258 w 262"/>
                <a:gd name="T3" fmla="*/ 0 h 228"/>
                <a:gd name="T4" fmla="*/ 250 w 262"/>
                <a:gd name="T5" fmla="*/ 3 h 228"/>
                <a:gd name="T6" fmla="*/ 237 w 262"/>
                <a:gd name="T7" fmla="*/ 5 h 228"/>
                <a:gd name="T8" fmla="*/ 221 w 262"/>
                <a:gd name="T9" fmla="*/ 11 h 228"/>
                <a:gd name="T10" fmla="*/ 205 w 262"/>
                <a:gd name="T11" fmla="*/ 17 h 228"/>
                <a:gd name="T12" fmla="*/ 190 w 262"/>
                <a:gd name="T13" fmla="*/ 25 h 228"/>
                <a:gd name="T14" fmla="*/ 176 w 262"/>
                <a:gd name="T15" fmla="*/ 33 h 228"/>
                <a:gd name="T16" fmla="*/ 166 w 262"/>
                <a:gd name="T17" fmla="*/ 41 h 228"/>
                <a:gd name="T18" fmla="*/ 155 w 262"/>
                <a:gd name="T19" fmla="*/ 52 h 228"/>
                <a:gd name="T20" fmla="*/ 137 w 262"/>
                <a:gd name="T21" fmla="*/ 68 h 228"/>
                <a:gd name="T22" fmla="*/ 114 w 262"/>
                <a:gd name="T23" fmla="*/ 87 h 228"/>
                <a:gd name="T24" fmla="*/ 88 w 262"/>
                <a:gd name="T25" fmla="*/ 111 h 228"/>
                <a:gd name="T26" fmla="*/ 63 w 262"/>
                <a:gd name="T27" fmla="*/ 136 h 228"/>
                <a:gd name="T28" fmla="*/ 37 w 262"/>
                <a:gd name="T29" fmla="*/ 162 h 228"/>
                <a:gd name="T30" fmla="*/ 16 w 262"/>
                <a:gd name="T31" fmla="*/ 189 h 228"/>
                <a:gd name="T32" fmla="*/ 0 w 262"/>
                <a:gd name="T33" fmla="*/ 216 h 228"/>
                <a:gd name="T34" fmla="*/ 0 w 262"/>
                <a:gd name="T35" fmla="*/ 228 h 228"/>
                <a:gd name="T36" fmla="*/ 20 w 262"/>
                <a:gd name="T37" fmla="*/ 213 h 228"/>
                <a:gd name="T38" fmla="*/ 53 w 262"/>
                <a:gd name="T39" fmla="*/ 179 h 228"/>
                <a:gd name="T40" fmla="*/ 96 w 262"/>
                <a:gd name="T41" fmla="*/ 134 h 228"/>
                <a:gd name="T42" fmla="*/ 143 w 262"/>
                <a:gd name="T43" fmla="*/ 87 h 228"/>
                <a:gd name="T44" fmla="*/ 190 w 262"/>
                <a:gd name="T45" fmla="*/ 43 h 228"/>
                <a:gd name="T46" fmla="*/ 231 w 262"/>
                <a:gd name="T47" fmla="*/ 11 h 228"/>
                <a:gd name="T48" fmla="*/ 262 w 262"/>
                <a:gd name="T49" fmla="*/ 0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2" h="228">
                  <a:moveTo>
                    <a:pt x="262" y="0"/>
                  </a:moveTo>
                  <a:lnTo>
                    <a:pt x="258" y="0"/>
                  </a:lnTo>
                  <a:lnTo>
                    <a:pt x="250" y="3"/>
                  </a:lnTo>
                  <a:lnTo>
                    <a:pt x="237" y="5"/>
                  </a:lnTo>
                  <a:lnTo>
                    <a:pt x="221" y="11"/>
                  </a:lnTo>
                  <a:lnTo>
                    <a:pt x="205" y="17"/>
                  </a:lnTo>
                  <a:lnTo>
                    <a:pt x="190" y="25"/>
                  </a:lnTo>
                  <a:lnTo>
                    <a:pt x="176" y="33"/>
                  </a:lnTo>
                  <a:lnTo>
                    <a:pt x="166" y="41"/>
                  </a:lnTo>
                  <a:lnTo>
                    <a:pt x="155" y="52"/>
                  </a:lnTo>
                  <a:lnTo>
                    <a:pt x="137" y="68"/>
                  </a:lnTo>
                  <a:lnTo>
                    <a:pt x="114" y="87"/>
                  </a:lnTo>
                  <a:lnTo>
                    <a:pt x="88" y="111"/>
                  </a:lnTo>
                  <a:lnTo>
                    <a:pt x="63" y="136"/>
                  </a:lnTo>
                  <a:lnTo>
                    <a:pt x="37" y="162"/>
                  </a:lnTo>
                  <a:lnTo>
                    <a:pt x="16" y="189"/>
                  </a:lnTo>
                  <a:lnTo>
                    <a:pt x="0" y="216"/>
                  </a:lnTo>
                  <a:lnTo>
                    <a:pt x="0" y="228"/>
                  </a:lnTo>
                  <a:lnTo>
                    <a:pt x="20" y="213"/>
                  </a:lnTo>
                  <a:lnTo>
                    <a:pt x="53" y="179"/>
                  </a:lnTo>
                  <a:lnTo>
                    <a:pt x="96" y="134"/>
                  </a:lnTo>
                  <a:lnTo>
                    <a:pt x="143" y="87"/>
                  </a:lnTo>
                  <a:lnTo>
                    <a:pt x="190" y="43"/>
                  </a:lnTo>
                  <a:lnTo>
                    <a:pt x="231" y="11"/>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77">
              <a:extLst>
                <a:ext uri="{FF2B5EF4-FFF2-40B4-BE49-F238E27FC236}">
                  <a16:creationId xmlns:a16="http://schemas.microsoft.com/office/drawing/2014/main" id="{60B8FD2C-BFD4-4B69-8205-E27FF19E05E2}"/>
                </a:ext>
              </a:extLst>
            </p:cNvPr>
            <p:cNvSpPr>
              <a:spLocks/>
            </p:cNvSpPr>
            <p:nvPr/>
          </p:nvSpPr>
          <p:spPr bwMode="auto">
            <a:xfrm>
              <a:off x="1886" y="2179"/>
              <a:ext cx="145" cy="154"/>
            </a:xfrm>
            <a:custGeom>
              <a:avLst/>
              <a:gdLst>
                <a:gd name="T0" fmla="*/ 145 w 145"/>
                <a:gd name="T1" fmla="*/ 18 h 154"/>
                <a:gd name="T2" fmla="*/ 143 w 145"/>
                <a:gd name="T3" fmla="*/ 22 h 154"/>
                <a:gd name="T4" fmla="*/ 137 w 145"/>
                <a:gd name="T5" fmla="*/ 33 h 154"/>
                <a:gd name="T6" fmla="*/ 129 w 145"/>
                <a:gd name="T7" fmla="*/ 49 h 154"/>
                <a:gd name="T8" fmla="*/ 117 w 145"/>
                <a:gd name="T9" fmla="*/ 66 h 154"/>
                <a:gd name="T10" fmla="*/ 102 w 145"/>
                <a:gd name="T11" fmla="*/ 88 h 154"/>
                <a:gd name="T12" fmla="*/ 84 w 145"/>
                <a:gd name="T13" fmla="*/ 107 h 154"/>
                <a:gd name="T14" fmla="*/ 62 w 145"/>
                <a:gd name="T15" fmla="*/ 127 h 154"/>
                <a:gd name="T16" fmla="*/ 41 w 145"/>
                <a:gd name="T17" fmla="*/ 141 h 154"/>
                <a:gd name="T18" fmla="*/ 21 w 145"/>
                <a:gd name="T19" fmla="*/ 150 h 154"/>
                <a:gd name="T20" fmla="*/ 10 w 145"/>
                <a:gd name="T21" fmla="*/ 154 h 154"/>
                <a:gd name="T22" fmla="*/ 2 w 145"/>
                <a:gd name="T23" fmla="*/ 154 h 154"/>
                <a:gd name="T24" fmla="*/ 0 w 145"/>
                <a:gd name="T25" fmla="*/ 152 h 154"/>
                <a:gd name="T26" fmla="*/ 0 w 145"/>
                <a:gd name="T27" fmla="*/ 149 h 154"/>
                <a:gd name="T28" fmla="*/ 2 w 145"/>
                <a:gd name="T29" fmla="*/ 145 h 154"/>
                <a:gd name="T30" fmla="*/ 4 w 145"/>
                <a:gd name="T31" fmla="*/ 143 h 154"/>
                <a:gd name="T32" fmla="*/ 4 w 145"/>
                <a:gd name="T33" fmla="*/ 141 h 154"/>
                <a:gd name="T34" fmla="*/ 10 w 145"/>
                <a:gd name="T35" fmla="*/ 137 h 154"/>
                <a:gd name="T36" fmla="*/ 23 w 145"/>
                <a:gd name="T37" fmla="*/ 127 h 154"/>
                <a:gd name="T38" fmla="*/ 45 w 145"/>
                <a:gd name="T39" fmla="*/ 109 h 154"/>
                <a:gd name="T40" fmla="*/ 68 w 145"/>
                <a:gd name="T41" fmla="*/ 92 h 154"/>
                <a:gd name="T42" fmla="*/ 92 w 145"/>
                <a:gd name="T43" fmla="*/ 70 h 154"/>
                <a:gd name="T44" fmla="*/ 113 w 145"/>
                <a:gd name="T45" fmla="*/ 51 h 154"/>
                <a:gd name="T46" fmla="*/ 127 w 145"/>
                <a:gd name="T47" fmla="*/ 31 h 154"/>
                <a:gd name="T48" fmla="*/ 133 w 145"/>
                <a:gd name="T49" fmla="*/ 16 h 154"/>
                <a:gd name="T50" fmla="*/ 135 w 145"/>
                <a:gd name="T51" fmla="*/ 0 h 154"/>
                <a:gd name="T52" fmla="*/ 139 w 145"/>
                <a:gd name="T53" fmla="*/ 2 h 154"/>
                <a:gd name="T54" fmla="*/ 143 w 145"/>
                <a:gd name="T55" fmla="*/ 12 h 154"/>
                <a:gd name="T56" fmla="*/ 145 w 145"/>
                <a:gd name="T57" fmla="*/ 18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54">
                  <a:moveTo>
                    <a:pt x="145" y="18"/>
                  </a:moveTo>
                  <a:lnTo>
                    <a:pt x="143" y="22"/>
                  </a:lnTo>
                  <a:lnTo>
                    <a:pt x="137" y="33"/>
                  </a:lnTo>
                  <a:lnTo>
                    <a:pt x="129" y="49"/>
                  </a:lnTo>
                  <a:lnTo>
                    <a:pt x="117" y="66"/>
                  </a:lnTo>
                  <a:lnTo>
                    <a:pt x="102" y="88"/>
                  </a:lnTo>
                  <a:lnTo>
                    <a:pt x="84" y="107"/>
                  </a:lnTo>
                  <a:lnTo>
                    <a:pt x="62" y="127"/>
                  </a:lnTo>
                  <a:lnTo>
                    <a:pt x="41" y="141"/>
                  </a:lnTo>
                  <a:lnTo>
                    <a:pt x="21" y="150"/>
                  </a:lnTo>
                  <a:lnTo>
                    <a:pt x="10" y="154"/>
                  </a:lnTo>
                  <a:lnTo>
                    <a:pt x="2" y="154"/>
                  </a:lnTo>
                  <a:lnTo>
                    <a:pt x="0" y="152"/>
                  </a:lnTo>
                  <a:lnTo>
                    <a:pt x="0" y="149"/>
                  </a:lnTo>
                  <a:lnTo>
                    <a:pt x="2" y="145"/>
                  </a:lnTo>
                  <a:lnTo>
                    <a:pt x="4" y="143"/>
                  </a:lnTo>
                  <a:lnTo>
                    <a:pt x="4" y="141"/>
                  </a:lnTo>
                  <a:lnTo>
                    <a:pt x="10" y="137"/>
                  </a:lnTo>
                  <a:lnTo>
                    <a:pt x="23" y="127"/>
                  </a:lnTo>
                  <a:lnTo>
                    <a:pt x="45" y="109"/>
                  </a:lnTo>
                  <a:lnTo>
                    <a:pt x="68" y="92"/>
                  </a:lnTo>
                  <a:lnTo>
                    <a:pt x="92" y="70"/>
                  </a:lnTo>
                  <a:lnTo>
                    <a:pt x="113" y="51"/>
                  </a:lnTo>
                  <a:lnTo>
                    <a:pt x="127" y="31"/>
                  </a:lnTo>
                  <a:lnTo>
                    <a:pt x="133" y="16"/>
                  </a:lnTo>
                  <a:lnTo>
                    <a:pt x="135" y="0"/>
                  </a:lnTo>
                  <a:lnTo>
                    <a:pt x="139" y="2"/>
                  </a:lnTo>
                  <a:lnTo>
                    <a:pt x="143" y="12"/>
                  </a:lnTo>
                  <a:lnTo>
                    <a:pt x="14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78">
              <a:extLst>
                <a:ext uri="{FF2B5EF4-FFF2-40B4-BE49-F238E27FC236}">
                  <a16:creationId xmlns:a16="http://schemas.microsoft.com/office/drawing/2014/main" id="{651D161F-7BC2-4DE3-A7FB-0BB8FBB04852}"/>
                </a:ext>
              </a:extLst>
            </p:cNvPr>
            <p:cNvSpPr>
              <a:spLocks/>
            </p:cNvSpPr>
            <p:nvPr/>
          </p:nvSpPr>
          <p:spPr bwMode="auto">
            <a:xfrm>
              <a:off x="1466" y="2912"/>
              <a:ext cx="227" cy="336"/>
            </a:xfrm>
            <a:custGeom>
              <a:avLst/>
              <a:gdLst>
                <a:gd name="T0" fmla="*/ 10 w 227"/>
                <a:gd name="T1" fmla="*/ 160 h 336"/>
                <a:gd name="T2" fmla="*/ 47 w 227"/>
                <a:gd name="T3" fmla="*/ 181 h 336"/>
                <a:gd name="T4" fmla="*/ 82 w 227"/>
                <a:gd name="T5" fmla="*/ 209 h 336"/>
                <a:gd name="T6" fmla="*/ 115 w 227"/>
                <a:gd name="T7" fmla="*/ 236 h 336"/>
                <a:gd name="T8" fmla="*/ 145 w 227"/>
                <a:gd name="T9" fmla="*/ 265 h 336"/>
                <a:gd name="T10" fmla="*/ 168 w 227"/>
                <a:gd name="T11" fmla="*/ 293 h 336"/>
                <a:gd name="T12" fmla="*/ 187 w 227"/>
                <a:gd name="T13" fmla="*/ 314 h 336"/>
                <a:gd name="T14" fmla="*/ 199 w 227"/>
                <a:gd name="T15" fmla="*/ 330 h 336"/>
                <a:gd name="T16" fmla="*/ 203 w 227"/>
                <a:gd name="T17" fmla="*/ 336 h 336"/>
                <a:gd name="T18" fmla="*/ 209 w 227"/>
                <a:gd name="T19" fmla="*/ 336 h 336"/>
                <a:gd name="T20" fmla="*/ 219 w 227"/>
                <a:gd name="T21" fmla="*/ 330 h 336"/>
                <a:gd name="T22" fmla="*/ 227 w 227"/>
                <a:gd name="T23" fmla="*/ 318 h 336"/>
                <a:gd name="T24" fmla="*/ 225 w 227"/>
                <a:gd name="T25" fmla="*/ 295 h 336"/>
                <a:gd name="T26" fmla="*/ 219 w 227"/>
                <a:gd name="T27" fmla="*/ 271 h 336"/>
                <a:gd name="T28" fmla="*/ 211 w 227"/>
                <a:gd name="T29" fmla="*/ 234 h 336"/>
                <a:gd name="T30" fmla="*/ 203 w 227"/>
                <a:gd name="T31" fmla="*/ 189 h 336"/>
                <a:gd name="T32" fmla="*/ 195 w 227"/>
                <a:gd name="T33" fmla="*/ 142 h 336"/>
                <a:gd name="T34" fmla="*/ 180 w 227"/>
                <a:gd name="T35" fmla="*/ 101 h 336"/>
                <a:gd name="T36" fmla="*/ 162 w 227"/>
                <a:gd name="T37" fmla="*/ 54 h 336"/>
                <a:gd name="T38" fmla="*/ 146 w 227"/>
                <a:gd name="T39" fmla="*/ 15 h 336"/>
                <a:gd name="T40" fmla="*/ 141 w 227"/>
                <a:gd name="T41" fmla="*/ 0 h 336"/>
                <a:gd name="T42" fmla="*/ 139 w 227"/>
                <a:gd name="T43" fmla="*/ 2 h 336"/>
                <a:gd name="T44" fmla="*/ 135 w 227"/>
                <a:gd name="T45" fmla="*/ 7 h 336"/>
                <a:gd name="T46" fmla="*/ 129 w 227"/>
                <a:gd name="T47" fmla="*/ 15 h 336"/>
                <a:gd name="T48" fmla="*/ 119 w 227"/>
                <a:gd name="T49" fmla="*/ 27 h 336"/>
                <a:gd name="T50" fmla="*/ 107 w 227"/>
                <a:gd name="T51" fmla="*/ 43 h 336"/>
                <a:gd name="T52" fmla="*/ 94 w 227"/>
                <a:gd name="T53" fmla="*/ 58 h 336"/>
                <a:gd name="T54" fmla="*/ 78 w 227"/>
                <a:gd name="T55" fmla="*/ 78 h 336"/>
                <a:gd name="T56" fmla="*/ 61 w 227"/>
                <a:gd name="T57" fmla="*/ 99 h 336"/>
                <a:gd name="T58" fmla="*/ 51 w 227"/>
                <a:gd name="T59" fmla="*/ 109 h 336"/>
                <a:gd name="T60" fmla="*/ 41 w 227"/>
                <a:gd name="T61" fmla="*/ 119 h 336"/>
                <a:gd name="T62" fmla="*/ 33 w 227"/>
                <a:gd name="T63" fmla="*/ 127 h 336"/>
                <a:gd name="T64" fmla="*/ 25 w 227"/>
                <a:gd name="T65" fmla="*/ 132 h 336"/>
                <a:gd name="T66" fmla="*/ 18 w 227"/>
                <a:gd name="T67" fmla="*/ 138 h 336"/>
                <a:gd name="T68" fmla="*/ 12 w 227"/>
                <a:gd name="T69" fmla="*/ 144 h 336"/>
                <a:gd name="T70" fmla="*/ 6 w 227"/>
                <a:gd name="T71" fmla="*/ 148 h 336"/>
                <a:gd name="T72" fmla="*/ 0 w 227"/>
                <a:gd name="T73" fmla="*/ 152 h 336"/>
                <a:gd name="T74" fmla="*/ 2 w 227"/>
                <a:gd name="T75" fmla="*/ 154 h 336"/>
                <a:gd name="T76" fmla="*/ 6 w 227"/>
                <a:gd name="T77" fmla="*/ 156 h 336"/>
                <a:gd name="T78" fmla="*/ 8 w 227"/>
                <a:gd name="T79" fmla="*/ 158 h 336"/>
                <a:gd name="T80" fmla="*/ 10 w 227"/>
                <a:gd name="T81" fmla="*/ 160 h 3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7" h="336">
                  <a:moveTo>
                    <a:pt x="10" y="160"/>
                  </a:moveTo>
                  <a:lnTo>
                    <a:pt x="47" y="181"/>
                  </a:lnTo>
                  <a:lnTo>
                    <a:pt x="82" y="209"/>
                  </a:lnTo>
                  <a:lnTo>
                    <a:pt x="115" y="236"/>
                  </a:lnTo>
                  <a:lnTo>
                    <a:pt x="145" y="265"/>
                  </a:lnTo>
                  <a:lnTo>
                    <a:pt x="168" y="293"/>
                  </a:lnTo>
                  <a:lnTo>
                    <a:pt x="187" y="314"/>
                  </a:lnTo>
                  <a:lnTo>
                    <a:pt x="199" y="330"/>
                  </a:lnTo>
                  <a:lnTo>
                    <a:pt x="203" y="336"/>
                  </a:lnTo>
                  <a:lnTo>
                    <a:pt x="209" y="336"/>
                  </a:lnTo>
                  <a:lnTo>
                    <a:pt x="219" y="330"/>
                  </a:lnTo>
                  <a:lnTo>
                    <a:pt x="227" y="318"/>
                  </a:lnTo>
                  <a:lnTo>
                    <a:pt x="225" y="295"/>
                  </a:lnTo>
                  <a:lnTo>
                    <a:pt x="219" y="271"/>
                  </a:lnTo>
                  <a:lnTo>
                    <a:pt x="211" y="234"/>
                  </a:lnTo>
                  <a:lnTo>
                    <a:pt x="203" y="189"/>
                  </a:lnTo>
                  <a:lnTo>
                    <a:pt x="195" y="142"/>
                  </a:lnTo>
                  <a:lnTo>
                    <a:pt x="180" y="101"/>
                  </a:lnTo>
                  <a:lnTo>
                    <a:pt x="162" y="54"/>
                  </a:lnTo>
                  <a:lnTo>
                    <a:pt x="146" y="15"/>
                  </a:lnTo>
                  <a:lnTo>
                    <a:pt x="141" y="0"/>
                  </a:lnTo>
                  <a:lnTo>
                    <a:pt x="139" y="2"/>
                  </a:lnTo>
                  <a:lnTo>
                    <a:pt x="135" y="7"/>
                  </a:lnTo>
                  <a:lnTo>
                    <a:pt x="129" y="15"/>
                  </a:lnTo>
                  <a:lnTo>
                    <a:pt x="119" y="27"/>
                  </a:lnTo>
                  <a:lnTo>
                    <a:pt x="107" y="43"/>
                  </a:lnTo>
                  <a:lnTo>
                    <a:pt x="94" y="58"/>
                  </a:lnTo>
                  <a:lnTo>
                    <a:pt x="78" y="78"/>
                  </a:lnTo>
                  <a:lnTo>
                    <a:pt x="61" y="99"/>
                  </a:lnTo>
                  <a:lnTo>
                    <a:pt x="51" y="109"/>
                  </a:lnTo>
                  <a:lnTo>
                    <a:pt x="41" y="119"/>
                  </a:lnTo>
                  <a:lnTo>
                    <a:pt x="33" y="127"/>
                  </a:lnTo>
                  <a:lnTo>
                    <a:pt x="25" y="132"/>
                  </a:lnTo>
                  <a:lnTo>
                    <a:pt x="18" y="138"/>
                  </a:lnTo>
                  <a:lnTo>
                    <a:pt x="12" y="144"/>
                  </a:lnTo>
                  <a:lnTo>
                    <a:pt x="6" y="148"/>
                  </a:lnTo>
                  <a:lnTo>
                    <a:pt x="0" y="152"/>
                  </a:lnTo>
                  <a:lnTo>
                    <a:pt x="2" y="154"/>
                  </a:lnTo>
                  <a:lnTo>
                    <a:pt x="6" y="156"/>
                  </a:lnTo>
                  <a:lnTo>
                    <a:pt x="8" y="158"/>
                  </a:lnTo>
                  <a:lnTo>
                    <a:pt x="10" y="160"/>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79">
              <a:extLst>
                <a:ext uri="{FF2B5EF4-FFF2-40B4-BE49-F238E27FC236}">
                  <a16:creationId xmlns:a16="http://schemas.microsoft.com/office/drawing/2014/main" id="{76EF37B3-2EE5-4BFD-AD15-D5F73B3AE622}"/>
                </a:ext>
              </a:extLst>
            </p:cNvPr>
            <p:cNvSpPr>
              <a:spLocks/>
            </p:cNvSpPr>
            <p:nvPr/>
          </p:nvSpPr>
          <p:spPr bwMode="auto">
            <a:xfrm>
              <a:off x="1673" y="2564"/>
              <a:ext cx="72" cy="189"/>
            </a:xfrm>
            <a:custGeom>
              <a:avLst/>
              <a:gdLst>
                <a:gd name="T0" fmla="*/ 72 w 72"/>
                <a:gd name="T1" fmla="*/ 27 h 189"/>
                <a:gd name="T2" fmla="*/ 70 w 72"/>
                <a:gd name="T3" fmla="*/ 21 h 189"/>
                <a:gd name="T4" fmla="*/ 66 w 72"/>
                <a:gd name="T5" fmla="*/ 10 h 189"/>
                <a:gd name="T6" fmla="*/ 61 w 72"/>
                <a:gd name="T7" fmla="*/ 0 h 189"/>
                <a:gd name="T8" fmla="*/ 49 w 72"/>
                <a:gd name="T9" fmla="*/ 6 h 189"/>
                <a:gd name="T10" fmla="*/ 39 w 72"/>
                <a:gd name="T11" fmla="*/ 16 h 189"/>
                <a:gd name="T12" fmla="*/ 31 w 72"/>
                <a:gd name="T13" fmla="*/ 33 h 189"/>
                <a:gd name="T14" fmla="*/ 22 w 72"/>
                <a:gd name="T15" fmla="*/ 55 h 189"/>
                <a:gd name="T16" fmla="*/ 12 w 72"/>
                <a:gd name="T17" fmla="*/ 80 h 189"/>
                <a:gd name="T18" fmla="*/ 4 w 72"/>
                <a:gd name="T19" fmla="*/ 107 h 189"/>
                <a:gd name="T20" fmla="*/ 0 w 72"/>
                <a:gd name="T21" fmla="*/ 135 h 189"/>
                <a:gd name="T22" fmla="*/ 0 w 72"/>
                <a:gd name="T23" fmla="*/ 160 h 189"/>
                <a:gd name="T24" fmla="*/ 4 w 72"/>
                <a:gd name="T25" fmla="*/ 182 h 189"/>
                <a:gd name="T26" fmla="*/ 10 w 72"/>
                <a:gd name="T27" fmla="*/ 189 h 189"/>
                <a:gd name="T28" fmla="*/ 12 w 72"/>
                <a:gd name="T29" fmla="*/ 180 h 189"/>
                <a:gd name="T30" fmla="*/ 14 w 72"/>
                <a:gd name="T31" fmla="*/ 156 h 189"/>
                <a:gd name="T32" fmla="*/ 18 w 72"/>
                <a:gd name="T33" fmla="*/ 125 h 189"/>
                <a:gd name="T34" fmla="*/ 22 w 72"/>
                <a:gd name="T35" fmla="*/ 90 h 189"/>
                <a:gd name="T36" fmla="*/ 31 w 72"/>
                <a:gd name="T37" fmla="*/ 58 h 189"/>
                <a:gd name="T38" fmla="*/ 49 w 72"/>
                <a:gd name="T39" fmla="*/ 37 h 189"/>
                <a:gd name="T40" fmla="*/ 72 w 72"/>
                <a:gd name="T41" fmla="*/ 27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189">
                  <a:moveTo>
                    <a:pt x="72" y="27"/>
                  </a:moveTo>
                  <a:lnTo>
                    <a:pt x="70" y="21"/>
                  </a:lnTo>
                  <a:lnTo>
                    <a:pt x="66" y="10"/>
                  </a:lnTo>
                  <a:lnTo>
                    <a:pt x="61" y="0"/>
                  </a:lnTo>
                  <a:lnTo>
                    <a:pt x="49" y="6"/>
                  </a:lnTo>
                  <a:lnTo>
                    <a:pt x="39" y="16"/>
                  </a:lnTo>
                  <a:lnTo>
                    <a:pt x="31" y="33"/>
                  </a:lnTo>
                  <a:lnTo>
                    <a:pt x="22" y="55"/>
                  </a:lnTo>
                  <a:lnTo>
                    <a:pt x="12" y="80"/>
                  </a:lnTo>
                  <a:lnTo>
                    <a:pt x="4" y="107"/>
                  </a:lnTo>
                  <a:lnTo>
                    <a:pt x="0" y="135"/>
                  </a:lnTo>
                  <a:lnTo>
                    <a:pt x="0" y="160"/>
                  </a:lnTo>
                  <a:lnTo>
                    <a:pt x="4" y="182"/>
                  </a:lnTo>
                  <a:lnTo>
                    <a:pt x="10" y="189"/>
                  </a:lnTo>
                  <a:lnTo>
                    <a:pt x="12" y="180"/>
                  </a:lnTo>
                  <a:lnTo>
                    <a:pt x="14" y="156"/>
                  </a:lnTo>
                  <a:lnTo>
                    <a:pt x="18" y="125"/>
                  </a:lnTo>
                  <a:lnTo>
                    <a:pt x="22" y="90"/>
                  </a:lnTo>
                  <a:lnTo>
                    <a:pt x="31" y="58"/>
                  </a:lnTo>
                  <a:lnTo>
                    <a:pt x="49" y="37"/>
                  </a:lnTo>
                  <a:lnTo>
                    <a:pt x="72" y="27"/>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80">
              <a:extLst>
                <a:ext uri="{FF2B5EF4-FFF2-40B4-BE49-F238E27FC236}">
                  <a16:creationId xmlns:a16="http://schemas.microsoft.com/office/drawing/2014/main" id="{D5D48D55-FDA7-4DDA-A861-6599DA9C8CBC}"/>
                </a:ext>
              </a:extLst>
            </p:cNvPr>
            <p:cNvSpPr>
              <a:spLocks/>
            </p:cNvSpPr>
            <p:nvPr/>
          </p:nvSpPr>
          <p:spPr bwMode="auto">
            <a:xfrm>
              <a:off x="1704" y="2662"/>
              <a:ext cx="30" cy="89"/>
            </a:xfrm>
            <a:custGeom>
              <a:avLst/>
              <a:gdLst>
                <a:gd name="T0" fmla="*/ 20 w 30"/>
                <a:gd name="T1" fmla="*/ 0 h 89"/>
                <a:gd name="T2" fmla="*/ 18 w 30"/>
                <a:gd name="T3" fmla="*/ 3 h 89"/>
                <a:gd name="T4" fmla="*/ 18 w 30"/>
                <a:gd name="T5" fmla="*/ 9 h 89"/>
                <a:gd name="T6" fmla="*/ 16 w 30"/>
                <a:gd name="T7" fmla="*/ 21 h 89"/>
                <a:gd name="T8" fmla="*/ 20 w 30"/>
                <a:gd name="T9" fmla="*/ 31 h 89"/>
                <a:gd name="T10" fmla="*/ 26 w 30"/>
                <a:gd name="T11" fmla="*/ 43 h 89"/>
                <a:gd name="T12" fmla="*/ 28 w 30"/>
                <a:gd name="T13" fmla="*/ 56 h 89"/>
                <a:gd name="T14" fmla="*/ 30 w 30"/>
                <a:gd name="T15" fmla="*/ 66 h 89"/>
                <a:gd name="T16" fmla="*/ 30 w 30"/>
                <a:gd name="T17" fmla="*/ 70 h 89"/>
                <a:gd name="T18" fmla="*/ 28 w 30"/>
                <a:gd name="T19" fmla="*/ 74 h 89"/>
                <a:gd name="T20" fmla="*/ 24 w 30"/>
                <a:gd name="T21" fmla="*/ 84 h 89"/>
                <a:gd name="T22" fmla="*/ 16 w 30"/>
                <a:gd name="T23" fmla="*/ 89 h 89"/>
                <a:gd name="T24" fmla="*/ 6 w 30"/>
                <a:gd name="T25" fmla="*/ 84 h 89"/>
                <a:gd name="T26" fmla="*/ 0 w 30"/>
                <a:gd name="T27" fmla="*/ 64 h 89"/>
                <a:gd name="T28" fmla="*/ 2 w 30"/>
                <a:gd name="T29" fmla="*/ 37 h 89"/>
                <a:gd name="T30" fmla="*/ 10 w 30"/>
                <a:gd name="T31" fmla="*/ 13 h 89"/>
                <a:gd name="T32" fmla="*/ 20 w 30"/>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89">
                  <a:moveTo>
                    <a:pt x="20" y="0"/>
                  </a:moveTo>
                  <a:lnTo>
                    <a:pt x="18" y="3"/>
                  </a:lnTo>
                  <a:lnTo>
                    <a:pt x="18" y="9"/>
                  </a:lnTo>
                  <a:lnTo>
                    <a:pt x="16" y="21"/>
                  </a:lnTo>
                  <a:lnTo>
                    <a:pt x="20" y="31"/>
                  </a:lnTo>
                  <a:lnTo>
                    <a:pt x="26" y="43"/>
                  </a:lnTo>
                  <a:lnTo>
                    <a:pt x="28" y="56"/>
                  </a:lnTo>
                  <a:lnTo>
                    <a:pt x="30" y="66"/>
                  </a:lnTo>
                  <a:lnTo>
                    <a:pt x="30" y="70"/>
                  </a:lnTo>
                  <a:lnTo>
                    <a:pt x="28" y="74"/>
                  </a:lnTo>
                  <a:lnTo>
                    <a:pt x="24" y="84"/>
                  </a:lnTo>
                  <a:lnTo>
                    <a:pt x="16" y="89"/>
                  </a:lnTo>
                  <a:lnTo>
                    <a:pt x="6" y="84"/>
                  </a:lnTo>
                  <a:lnTo>
                    <a:pt x="0" y="64"/>
                  </a:lnTo>
                  <a:lnTo>
                    <a:pt x="2" y="37"/>
                  </a:lnTo>
                  <a:lnTo>
                    <a:pt x="10" y="13"/>
                  </a:lnTo>
                  <a:lnTo>
                    <a:pt x="20" y="0"/>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81">
              <a:extLst>
                <a:ext uri="{FF2B5EF4-FFF2-40B4-BE49-F238E27FC236}">
                  <a16:creationId xmlns:a16="http://schemas.microsoft.com/office/drawing/2014/main" id="{46771628-C07F-4343-8EA1-25CA04354ED1}"/>
                </a:ext>
              </a:extLst>
            </p:cNvPr>
            <p:cNvSpPr>
              <a:spLocks/>
            </p:cNvSpPr>
            <p:nvPr/>
          </p:nvSpPr>
          <p:spPr bwMode="auto">
            <a:xfrm>
              <a:off x="1904" y="2468"/>
              <a:ext cx="74" cy="94"/>
            </a:xfrm>
            <a:custGeom>
              <a:avLst/>
              <a:gdLst>
                <a:gd name="T0" fmla="*/ 52 w 74"/>
                <a:gd name="T1" fmla="*/ 2 h 94"/>
                <a:gd name="T2" fmla="*/ 70 w 74"/>
                <a:gd name="T3" fmla="*/ 0 h 94"/>
                <a:gd name="T4" fmla="*/ 72 w 74"/>
                <a:gd name="T5" fmla="*/ 4 h 94"/>
                <a:gd name="T6" fmla="*/ 74 w 74"/>
                <a:gd name="T7" fmla="*/ 14 h 94"/>
                <a:gd name="T8" fmla="*/ 74 w 74"/>
                <a:gd name="T9" fmla="*/ 24 h 94"/>
                <a:gd name="T10" fmla="*/ 68 w 74"/>
                <a:gd name="T11" fmla="*/ 33 h 94"/>
                <a:gd name="T12" fmla="*/ 56 w 74"/>
                <a:gd name="T13" fmla="*/ 43 h 94"/>
                <a:gd name="T14" fmla="*/ 41 w 74"/>
                <a:gd name="T15" fmla="*/ 55 h 94"/>
                <a:gd name="T16" fmla="*/ 29 w 74"/>
                <a:gd name="T17" fmla="*/ 61 h 94"/>
                <a:gd name="T18" fmla="*/ 23 w 74"/>
                <a:gd name="T19" fmla="*/ 65 h 94"/>
                <a:gd name="T20" fmla="*/ 0 w 74"/>
                <a:gd name="T21" fmla="*/ 94 h 94"/>
                <a:gd name="T22" fmla="*/ 19 w 74"/>
                <a:gd name="T23" fmla="*/ 31 h 94"/>
                <a:gd name="T24" fmla="*/ 52 w 74"/>
                <a:gd name="T25" fmla="*/ 2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94">
                  <a:moveTo>
                    <a:pt x="52" y="2"/>
                  </a:moveTo>
                  <a:lnTo>
                    <a:pt x="70" y="0"/>
                  </a:lnTo>
                  <a:lnTo>
                    <a:pt x="72" y="4"/>
                  </a:lnTo>
                  <a:lnTo>
                    <a:pt x="74" y="14"/>
                  </a:lnTo>
                  <a:lnTo>
                    <a:pt x="74" y="24"/>
                  </a:lnTo>
                  <a:lnTo>
                    <a:pt x="68" y="33"/>
                  </a:lnTo>
                  <a:lnTo>
                    <a:pt x="56" y="43"/>
                  </a:lnTo>
                  <a:lnTo>
                    <a:pt x="41" y="55"/>
                  </a:lnTo>
                  <a:lnTo>
                    <a:pt x="29" y="61"/>
                  </a:lnTo>
                  <a:lnTo>
                    <a:pt x="23" y="65"/>
                  </a:lnTo>
                  <a:lnTo>
                    <a:pt x="0" y="94"/>
                  </a:lnTo>
                  <a:lnTo>
                    <a:pt x="19" y="31"/>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82">
              <a:extLst>
                <a:ext uri="{FF2B5EF4-FFF2-40B4-BE49-F238E27FC236}">
                  <a16:creationId xmlns:a16="http://schemas.microsoft.com/office/drawing/2014/main" id="{260189B7-4CA2-48C7-8AEB-C59BAFFF9073}"/>
                </a:ext>
              </a:extLst>
            </p:cNvPr>
            <p:cNvSpPr>
              <a:spLocks/>
            </p:cNvSpPr>
            <p:nvPr/>
          </p:nvSpPr>
          <p:spPr bwMode="auto">
            <a:xfrm>
              <a:off x="1790" y="2417"/>
              <a:ext cx="164" cy="729"/>
            </a:xfrm>
            <a:custGeom>
              <a:avLst/>
              <a:gdLst>
                <a:gd name="T0" fmla="*/ 147 w 164"/>
                <a:gd name="T1" fmla="*/ 188 h 729"/>
                <a:gd name="T2" fmla="*/ 145 w 164"/>
                <a:gd name="T3" fmla="*/ 161 h 729"/>
                <a:gd name="T4" fmla="*/ 149 w 164"/>
                <a:gd name="T5" fmla="*/ 131 h 729"/>
                <a:gd name="T6" fmla="*/ 153 w 164"/>
                <a:gd name="T7" fmla="*/ 102 h 729"/>
                <a:gd name="T8" fmla="*/ 155 w 164"/>
                <a:gd name="T9" fmla="*/ 77 h 729"/>
                <a:gd name="T10" fmla="*/ 147 w 164"/>
                <a:gd name="T11" fmla="*/ 53 h 729"/>
                <a:gd name="T12" fmla="*/ 129 w 164"/>
                <a:gd name="T13" fmla="*/ 30 h 729"/>
                <a:gd name="T14" fmla="*/ 112 w 164"/>
                <a:gd name="T15" fmla="*/ 8 h 729"/>
                <a:gd name="T16" fmla="*/ 104 w 164"/>
                <a:gd name="T17" fmla="*/ 0 h 729"/>
                <a:gd name="T18" fmla="*/ 86 w 164"/>
                <a:gd name="T19" fmla="*/ 24 h 729"/>
                <a:gd name="T20" fmla="*/ 86 w 164"/>
                <a:gd name="T21" fmla="*/ 55 h 729"/>
                <a:gd name="T22" fmla="*/ 94 w 164"/>
                <a:gd name="T23" fmla="*/ 80 h 729"/>
                <a:gd name="T24" fmla="*/ 98 w 164"/>
                <a:gd name="T25" fmla="*/ 92 h 729"/>
                <a:gd name="T26" fmla="*/ 96 w 164"/>
                <a:gd name="T27" fmla="*/ 94 h 729"/>
                <a:gd name="T28" fmla="*/ 90 w 164"/>
                <a:gd name="T29" fmla="*/ 98 h 729"/>
                <a:gd name="T30" fmla="*/ 84 w 164"/>
                <a:gd name="T31" fmla="*/ 106 h 729"/>
                <a:gd name="T32" fmla="*/ 76 w 164"/>
                <a:gd name="T33" fmla="*/ 114 h 729"/>
                <a:gd name="T34" fmla="*/ 84 w 164"/>
                <a:gd name="T35" fmla="*/ 145 h 729"/>
                <a:gd name="T36" fmla="*/ 92 w 164"/>
                <a:gd name="T37" fmla="*/ 178 h 729"/>
                <a:gd name="T38" fmla="*/ 96 w 164"/>
                <a:gd name="T39" fmla="*/ 205 h 729"/>
                <a:gd name="T40" fmla="*/ 96 w 164"/>
                <a:gd name="T41" fmla="*/ 225 h 729"/>
                <a:gd name="T42" fmla="*/ 90 w 164"/>
                <a:gd name="T43" fmla="*/ 237 h 729"/>
                <a:gd name="T44" fmla="*/ 78 w 164"/>
                <a:gd name="T45" fmla="*/ 250 h 729"/>
                <a:gd name="T46" fmla="*/ 65 w 164"/>
                <a:gd name="T47" fmla="*/ 266 h 729"/>
                <a:gd name="T48" fmla="*/ 49 w 164"/>
                <a:gd name="T49" fmla="*/ 282 h 729"/>
                <a:gd name="T50" fmla="*/ 33 w 164"/>
                <a:gd name="T51" fmla="*/ 297 h 729"/>
                <a:gd name="T52" fmla="*/ 18 w 164"/>
                <a:gd name="T53" fmla="*/ 311 h 729"/>
                <a:gd name="T54" fmla="*/ 8 w 164"/>
                <a:gd name="T55" fmla="*/ 325 h 729"/>
                <a:gd name="T56" fmla="*/ 2 w 164"/>
                <a:gd name="T57" fmla="*/ 332 h 729"/>
                <a:gd name="T58" fmla="*/ 0 w 164"/>
                <a:gd name="T59" fmla="*/ 344 h 729"/>
                <a:gd name="T60" fmla="*/ 2 w 164"/>
                <a:gd name="T61" fmla="*/ 362 h 729"/>
                <a:gd name="T62" fmla="*/ 6 w 164"/>
                <a:gd name="T63" fmla="*/ 385 h 729"/>
                <a:gd name="T64" fmla="*/ 14 w 164"/>
                <a:gd name="T65" fmla="*/ 411 h 729"/>
                <a:gd name="T66" fmla="*/ 22 w 164"/>
                <a:gd name="T67" fmla="*/ 438 h 729"/>
                <a:gd name="T68" fmla="*/ 31 w 164"/>
                <a:gd name="T69" fmla="*/ 465 h 729"/>
                <a:gd name="T70" fmla="*/ 41 w 164"/>
                <a:gd name="T71" fmla="*/ 489 h 729"/>
                <a:gd name="T72" fmla="*/ 49 w 164"/>
                <a:gd name="T73" fmla="*/ 508 h 729"/>
                <a:gd name="T74" fmla="*/ 65 w 164"/>
                <a:gd name="T75" fmla="*/ 551 h 729"/>
                <a:gd name="T76" fmla="*/ 76 w 164"/>
                <a:gd name="T77" fmla="*/ 610 h 729"/>
                <a:gd name="T78" fmla="*/ 76 w 164"/>
                <a:gd name="T79" fmla="*/ 667 h 729"/>
                <a:gd name="T80" fmla="*/ 53 w 164"/>
                <a:gd name="T81" fmla="*/ 711 h 729"/>
                <a:gd name="T82" fmla="*/ 47 w 164"/>
                <a:gd name="T83" fmla="*/ 717 h 729"/>
                <a:gd name="T84" fmla="*/ 43 w 164"/>
                <a:gd name="T85" fmla="*/ 721 h 729"/>
                <a:gd name="T86" fmla="*/ 39 w 164"/>
                <a:gd name="T87" fmla="*/ 725 h 729"/>
                <a:gd name="T88" fmla="*/ 39 w 164"/>
                <a:gd name="T89" fmla="*/ 729 h 729"/>
                <a:gd name="T90" fmla="*/ 47 w 164"/>
                <a:gd name="T91" fmla="*/ 727 h 729"/>
                <a:gd name="T92" fmla="*/ 55 w 164"/>
                <a:gd name="T93" fmla="*/ 723 h 729"/>
                <a:gd name="T94" fmla="*/ 63 w 164"/>
                <a:gd name="T95" fmla="*/ 721 h 729"/>
                <a:gd name="T96" fmla="*/ 69 w 164"/>
                <a:gd name="T97" fmla="*/ 719 h 729"/>
                <a:gd name="T98" fmla="*/ 88 w 164"/>
                <a:gd name="T99" fmla="*/ 686 h 729"/>
                <a:gd name="T100" fmla="*/ 96 w 164"/>
                <a:gd name="T101" fmla="*/ 631 h 729"/>
                <a:gd name="T102" fmla="*/ 98 w 164"/>
                <a:gd name="T103" fmla="*/ 579 h 729"/>
                <a:gd name="T104" fmla="*/ 98 w 164"/>
                <a:gd name="T105" fmla="*/ 555 h 729"/>
                <a:gd name="T106" fmla="*/ 96 w 164"/>
                <a:gd name="T107" fmla="*/ 545 h 729"/>
                <a:gd name="T108" fmla="*/ 94 w 164"/>
                <a:gd name="T109" fmla="*/ 520 h 729"/>
                <a:gd name="T110" fmla="*/ 104 w 164"/>
                <a:gd name="T111" fmla="*/ 481 h 729"/>
                <a:gd name="T112" fmla="*/ 133 w 164"/>
                <a:gd name="T113" fmla="*/ 428 h 729"/>
                <a:gd name="T114" fmla="*/ 160 w 164"/>
                <a:gd name="T115" fmla="*/ 362 h 729"/>
                <a:gd name="T116" fmla="*/ 164 w 164"/>
                <a:gd name="T117" fmla="*/ 291 h 729"/>
                <a:gd name="T118" fmla="*/ 157 w 164"/>
                <a:gd name="T119" fmla="*/ 229 h 729"/>
                <a:gd name="T120" fmla="*/ 147 w 164"/>
                <a:gd name="T121" fmla="*/ 188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4" h="729">
                  <a:moveTo>
                    <a:pt x="147" y="188"/>
                  </a:moveTo>
                  <a:lnTo>
                    <a:pt x="145" y="161"/>
                  </a:lnTo>
                  <a:lnTo>
                    <a:pt x="149" y="131"/>
                  </a:lnTo>
                  <a:lnTo>
                    <a:pt x="153" y="102"/>
                  </a:lnTo>
                  <a:lnTo>
                    <a:pt x="155" y="77"/>
                  </a:lnTo>
                  <a:lnTo>
                    <a:pt x="147" y="53"/>
                  </a:lnTo>
                  <a:lnTo>
                    <a:pt x="129" y="30"/>
                  </a:lnTo>
                  <a:lnTo>
                    <a:pt x="112" y="8"/>
                  </a:lnTo>
                  <a:lnTo>
                    <a:pt x="104" y="0"/>
                  </a:lnTo>
                  <a:lnTo>
                    <a:pt x="86" y="24"/>
                  </a:lnTo>
                  <a:lnTo>
                    <a:pt x="86" y="55"/>
                  </a:lnTo>
                  <a:lnTo>
                    <a:pt x="94" y="80"/>
                  </a:lnTo>
                  <a:lnTo>
                    <a:pt x="98" y="92"/>
                  </a:lnTo>
                  <a:lnTo>
                    <a:pt x="96" y="94"/>
                  </a:lnTo>
                  <a:lnTo>
                    <a:pt x="90" y="98"/>
                  </a:lnTo>
                  <a:lnTo>
                    <a:pt x="84" y="106"/>
                  </a:lnTo>
                  <a:lnTo>
                    <a:pt x="76" y="114"/>
                  </a:lnTo>
                  <a:lnTo>
                    <a:pt x="84" y="145"/>
                  </a:lnTo>
                  <a:lnTo>
                    <a:pt x="92" y="178"/>
                  </a:lnTo>
                  <a:lnTo>
                    <a:pt x="96" y="205"/>
                  </a:lnTo>
                  <a:lnTo>
                    <a:pt x="96" y="225"/>
                  </a:lnTo>
                  <a:lnTo>
                    <a:pt x="90" y="237"/>
                  </a:lnTo>
                  <a:lnTo>
                    <a:pt x="78" y="250"/>
                  </a:lnTo>
                  <a:lnTo>
                    <a:pt x="65" y="266"/>
                  </a:lnTo>
                  <a:lnTo>
                    <a:pt x="49" y="282"/>
                  </a:lnTo>
                  <a:lnTo>
                    <a:pt x="33" y="297"/>
                  </a:lnTo>
                  <a:lnTo>
                    <a:pt x="18" y="311"/>
                  </a:lnTo>
                  <a:lnTo>
                    <a:pt x="8" y="325"/>
                  </a:lnTo>
                  <a:lnTo>
                    <a:pt x="2" y="332"/>
                  </a:lnTo>
                  <a:lnTo>
                    <a:pt x="0" y="344"/>
                  </a:lnTo>
                  <a:lnTo>
                    <a:pt x="2" y="362"/>
                  </a:lnTo>
                  <a:lnTo>
                    <a:pt x="6" y="385"/>
                  </a:lnTo>
                  <a:lnTo>
                    <a:pt x="14" y="411"/>
                  </a:lnTo>
                  <a:lnTo>
                    <a:pt x="22" y="438"/>
                  </a:lnTo>
                  <a:lnTo>
                    <a:pt x="31" y="465"/>
                  </a:lnTo>
                  <a:lnTo>
                    <a:pt x="41" y="489"/>
                  </a:lnTo>
                  <a:lnTo>
                    <a:pt x="49" y="508"/>
                  </a:lnTo>
                  <a:lnTo>
                    <a:pt x="65" y="551"/>
                  </a:lnTo>
                  <a:lnTo>
                    <a:pt x="76" y="610"/>
                  </a:lnTo>
                  <a:lnTo>
                    <a:pt x="76" y="667"/>
                  </a:lnTo>
                  <a:lnTo>
                    <a:pt x="53" y="711"/>
                  </a:lnTo>
                  <a:lnTo>
                    <a:pt x="47" y="717"/>
                  </a:lnTo>
                  <a:lnTo>
                    <a:pt x="43" y="721"/>
                  </a:lnTo>
                  <a:lnTo>
                    <a:pt x="39" y="725"/>
                  </a:lnTo>
                  <a:lnTo>
                    <a:pt x="39" y="729"/>
                  </a:lnTo>
                  <a:lnTo>
                    <a:pt x="47" y="727"/>
                  </a:lnTo>
                  <a:lnTo>
                    <a:pt x="55" y="723"/>
                  </a:lnTo>
                  <a:lnTo>
                    <a:pt x="63" y="721"/>
                  </a:lnTo>
                  <a:lnTo>
                    <a:pt x="69" y="719"/>
                  </a:lnTo>
                  <a:lnTo>
                    <a:pt x="88" y="686"/>
                  </a:lnTo>
                  <a:lnTo>
                    <a:pt x="96" y="631"/>
                  </a:lnTo>
                  <a:lnTo>
                    <a:pt x="98" y="579"/>
                  </a:lnTo>
                  <a:lnTo>
                    <a:pt x="98" y="555"/>
                  </a:lnTo>
                  <a:lnTo>
                    <a:pt x="96" y="545"/>
                  </a:lnTo>
                  <a:lnTo>
                    <a:pt x="94" y="520"/>
                  </a:lnTo>
                  <a:lnTo>
                    <a:pt x="104" y="481"/>
                  </a:lnTo>
                  <a:lnTo>
                    <a:pt x="133" y="428"/>
                  </a:lnTo>
                  <a:lnTo>
                    <a:pt x="160" y="362"/>
                  </a:lnTo>
                  <a:lnTo>
                    <a:pt x="164" y="291"/>
                  </a:lnTo>
                  <a:lnTo>
                    <a:pt x="157" y="229"/>
                  </a:lnTo>
                  <a:lnTo>
                    <a:pt x="147" y="188"/>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83">
              <a:extLst>
                <a:ext uri="{FF2B5EF4-FFF2-40B4-BE49-F238E27FC236}">
                  <a16:creationId xmlns:a16="http://schemas.microsoft.com/office/drawing/2014/main" id="{5FE63E10-3360-4D76-BF1C-96A4C3B80432}"/>
                </a:ext>
              </a:extLst>
            </p:cNvPr>
            <p:cNvSpPr>
              <a:spLocks/>
            </p:cNvSpPr>
            <p:nvPr/>
          </p:nvSpPr>
          <p:spPr bwMode="auto">
            <a:xfrm>
              <a:off x="1237" y="3095"/>
              <a:ext cx="438" cy="270"/>
            </a:xfrm>
            <a:custGeom>
              <a:avLst/>
              <a:gdLst>
                <a:gd name="T0" fmla="*/ 432 w 438"/>
                <a:gd name="T1" fmla="*/ 192 h 270"/>
                <a:gd name="T2" fmla="*/ 405 w 438"/>
                <a:gd name="T3" fmla="*/ 168 h 270"/>
                <a:gd name="T4" fmla="*/ 372 w 438"/>
                <a:gd name="T5" fmla="*/ 139 h 270"/>
                <a:gd name="T6" fmla="*/ 334 w 438"/>
                <a:gd name="T7" fmla="*/ 110 h 270"/>
                <a:gd name="T8" fmla="*/ 297 w 438"/>
                <a:gd name="T9" fmla="*/ 78 h 270"/>
                <a:gd name="T10" fmla="*/ 260 w 438"/>
                <a:gd name="T11" fmla="*/ 49 h 270"/>
                <a:gd name="T12" fmla="*/ 229 w 438"/>
                <a:gd name="T13" fmla="*/ 26 h 270"/>
                <a:gd name="T14" fmla="*/ 202 w 438"/>
                <a:gd name="T15" fmla="*/ 8 h 270"/>
                <a:gd name="T16" fmla="*/ 182 w 438"/>
                <a:gd name="T17" fmla="*/ 0 h 270"/>
                <a:gd name="T18" fmla="*/ 161 w 438"/>
                <a:gd name="T19" fmla="*/ 6 h 270"/>
                <a:gd name="T20" fmla="*/ 157 w 438"/>
                <a:gd name="T21" fmla="*/ 28 h 270"/>
                <a:gd name="T22" fmla="*/ 161 w 438"/>
                <a:gd name="T23" fmla="*/ 55 h 270"/>
                <a:gd name="T24" fmla="*/ 164 w 438"/>
                <a:gd name="T25" fmla="*/ 75 h 270"/>
                <a:gd name="T26" fmla="*/ 163 w 438"/>
                <a:gd name="T27" fmla="*/ 90 h 270"/>
                <a:gd name="T28" fmla="*/ 157 w 438"/>
                <a:gd name="T29" fmla="*/ 108 h 270"/>
                <a:gd name="T30" fmla="*/ 143 w 438"/>
                <a:gd name="T31" fmla="*/ 121 h 270"/>
                <a:gd name="T32" fmla="*/ 123 w 438"/>
                <a:gd name="T33" fmla="*/ 127 h 270"/>
                <a:gd name="T34" fmla="*/ 110 w 438"/>
                <a:gd name="T35" fmla="*/ 127 h 270"/>
                <a:gd name="T36" fmla="*/ 90 w 438"/>
                <a:gd name="T37" fmla="*/ 129 h 270"/>
                <a:gd name="T38" fmla="*/ 71 w 438"/>
                <a:gd name="T39" fmla="*/ 133 h 270"/>
                <a:gd name="T40" fmla="*/ 51 w 438"/>
                <a:gd name="T41" fmla="*/ 135 h 270"/>
                <a:gd name="T42" fmla="*/ 32 w 438"/>
                <a:gd name="T43" fmla="*/ 139 h 270"/>
                <a:gd name="T44" fmla="*/ 16 w 438"/>
                <a:gd name="T45" fmla="*/ 143 h 270"/>
                <a:gd name="T46" fmla="*/ 4 w 438"/>
                <a:gd name="T47" fmla="*/ 145 h 270"/>
                <a:gd name="T48" fmla="*/ 0 w 438"/>
                <a:gd name="T49" fmla="*/ 145 h 270"/>
                <a:gd name="T50" fmla="*/ 4 w 438"/>
                <a:gd name="T51" fmla="*/ 147 h 270"/>
                <a:gd name="T52" fmla="*/ 14 w 438"/>
                <a:gd name="T53" fmla="*/ 149 h 270"/>
                <a:gd name="T54" fmla="*/ 32 w 438"/>
                <a:gd name="T55" fmla="*/ 153 h 270"/>
                <a:gd name="T56" fmla="*/ 53 w 438"/>
                <a:gd name="T57" fmla="*/ 160 h 270"/>
                <a:gd name="T58" fmla="*/ 79 w 438"/>
                <a:gd name="T59" fmla="*/ 166 h 270"/>
                <a:gd name="T60" fmla="*/ 110 w 438"/>
                <a:gd name="T61" fmla="*/ 176 h 270"/>
                <a:gd name="T62" fmla="*/ 141 w 438"/>
                <a:gd name="T63" fmla="*/ 186 h 270"/>
                <a:gd name="T64" fmla="*/ 176 w 438"/>
                <a:gd name="T65" fmla="*/ 196 h 270"/>
                <a:gd name="T66" fmla="*/ 213 w 438"/>
                <a:gd name="T67" fmla="*/ 205 h 270"/>
                <a:gd name="T68" fmla="*/ 250 w 438"/>
                <a:gd name="T69" fmla="*/ 215 h 270"/>
                <a:gd name="T70" fmla="*/ 286 w 438"/>
                <a:gd name="T71" fmla="*/ 227 h 270"/>
                <a:gd name="T72" fmla="*/ 323 w 438"/>
                <a:gd name="T73" fmla="*/ 237 h 270"/>
                <a:gd name="T74" fmla="*/ 356 w 438"/>
                <a:gd name="T75" fmla="*/ 246 h 270"/>
                <a:gd name="T76" fmla="*/ 387 w 438"/>
                <a:gd name="T77" fmla="*/ 254 h 270"/>
                <a:gd name="T78" fmla="*/ 415 w 438"/>
                <a:gd name="T79" fmla="*/ 262 h 270"/>
                <a:gd name="T80" fmla="*/ 438 w 438"/>
                <a:gd name="T81" fmla="*/ 270 h 270"/>
                <a:gd name="T82" fmla="*/ 436 w 438"/>
                <a:gd name="T83" fmla="*/ 254 h 270"/>
                <a:gd name="T84" fmla="*/ 436 w 438"/>
                <a:gd name="T85" fmla="*/ 233 h 270"/>
                <a:gd name="T86" fmla="*/ 434 w 438"/>
                <a:gd name="T87" fmla="*/ 211 h 270"/>
                <a:gd name="T88" fmla="*/ 432 w 438"/>
                <a:gd name="T89" fmla="*/ 192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8" h="270">
                  <a:moveTo>
                    <a:pt x="432" y="192"/>
                  </a:moveTo>
                  <a:lnTo>
                    <a:pt x="405" y="168"/>
                  </a:lnTo>
                  <a:lnTo>
                    <a:pt x="372" y="139"/>
                  </a:lnTo>
                  <a:lnTo>
                    <a:pt x="334" y="110"/>
                  </a:lnTo>
                  <a:lnTo>
                    <a:pt x="297" y="78"/>
                  </a:lnTo>
                  <a:lnTo>
                    <a:pt x="260" y="49"/>
                  </a:lnTo>
                  <a:lnTo>
                    <a:pt x="229" y="26"/>
                  </a:lnTo>
                  <a:lnTo>
                    <a:pt x="202" y="8"/>
                  </a:lnTo>
                  <a:lnTo>
                    <a:pt x="182" y="0"/>
                  </a:lnTo>
                  <a:lnTo>
                    <a:pt x="161" y="6"/>
                  </a:lnTo>
                  <a:lnTo>
                    <a:pt x="157" y="28"/>
                  </a:lnTo>
                  <a:lnTo>
                    <a:pt x="161" y="55"/>
                  </a:lnTo>
                  <a:lnTo>
                    <a:pt x="164" y="75"/>
                  </a:lnTo>
                  <a:lnTo>
                    <a:pt x="163" y="90"/>
                  </a:lnTo>
                  <a:lnTo>
                    <a:pt x="157" y="108"/>
                  </a:lnTo>
                  <a:lnTo>
                    <a:pt x="143" y="121"/>
                  </a:lnTo>
                  <a:lnTo>
                    <a:pt x="123" y="127"/>
                  </a:lnTo>
                  <a:lnTo>
                    <a:pt x="110" y="127"/>
                  </a:lnTo>
                  <a:lnTo>
                    <a:pt x="90" y="129"/>
                  </a:lnTo>
                  <a:lnTo>
                    <a:pt x="71" y="133"/>
                  </a:lnTo>
                  <a:lnTo>
                    <a:pt x="51" y="135"/>
                  </a:lnTo>
                  <a:lnTo>
                    <a:pt x="32" y="139"/>
                  </a:lnTo>
                  <a:lnTo>
                    <a:pt x="16" y="143"/>
                  </a:lnTo>
                  <a:lnTo>
                    <a:pt x="4" y="145"/>
                  </a:lnTo>
                  <a:lnTo>
                    <a:pt x="0" y="145"/>
                  </a:lnTo>
                  <a:lnTo>
                    <a:pt x="4" y="147"/>
                  </a:lnTo>
                  <a:lnTo>
                    <a:pt x="14" y="149"/>
                  </a:lnTo>
                  <a:lnTo>
                    <a:pt x="32" y="153"/>
                  </a:lnTo>
                  <a:lnTo>
                    <a:pt x="53" y="160"/>
                  </a:lnTo>
                  <a:lnTo>
                    <a:pt x="79" y="166"/>
                  </a:lnTo>
                  <a:lnTo>
                    <a:pt x="110" y="176"/>
                  </a:lnTo>
                  <a:lnTo>
                    <a:pt x="141" y="186"/>
                  </a:lnTo>
                  <a:lnTo>
                    <a:pt x="176" y="196"/>
                  </a:lnTo>
                  <a:lnTo>
                    <a:pt x="213" y="205"/>
                  </a:lnTo>
                  <a:lnTo>
                    <a:pt x="250" y="215"/>
                  </a:lnTo>
                  <a:lnTo>
                    <a:pt x="286" y="227"/>
                  </a:lnTo>
                  <a:lnTo>
                    <a:pt x="323" y="237"/>
                  </a:lnTo>
                  <a:lnTo>
                    <a:pt x="356" y="246"/>
                  </a:lnTo>
                  <a:lnTo>
                    <a:pt x="387" y="254"/>
                  </a:lnTo>
                  <a:lnTo>
                    <a:pt x="415" y="262"/>
                  </a:lnTo>
                  <a:lnTo>
                    <a:pt x="438" y="270"/>
                  </a:lnTo>
                  <a:lnTo>
                    <a:pt x="436" y="254"/>
                  </a:lnTo>
                  <a:lnTo>
                    <a:pt x="436" y="233"/>
                  </a:lnTo>
                  <a:lnTo>
                    <a:pt x="434" y="211"/>
                  </a:lnTo>
                  <a:lnTo>
                    <a:pt x="432" y="192"/>
                  </a:lnTo>
                  <a:close/>
                </a:path>
              </a:pathLst>
            </a:custGeom>
            <a:solidFill>
              <a:srgbClr val="75B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84">
              <a:extLst>
                <a:ext uri="{FF2B5EF4-FFF2-40B4-BE49-F238E27FC236}">
                  <a16:creationId xmlns:a16="http://schemas.microsoft.com/office/drawing/2014/main" id="{35BC4522-F7A2-4CA6-827C-9A5B08BBBA61}"/>
                </a:ext>
              </a:extLst>
            </p:cNvPr>
            <p:cNvSpPr>
              <a:spLocks/>
            </p:cNvSpPr>
            <p:nvPr/>
          </p:nvSpPr>
          <p:spPr bwMode="auto">
            <a:xfrm>
              <a:off x="780" y="3181"/>
              <a:ext cx="784" cy="162"/>
            </a:xfrm>
            <a:custGeom>
              <a:avLst/>
              <a:gdLst>
                <a:gd name="T0" fmla="*/ 73 w 784"/>
                <a:gd name="T1" fmla="*/ 0 h 162"/>
                <a:gd name="T2" fmla="*/ 78 w 784"/>
                <a:gd name="T3" fmla="*/ 0 h 162"/>
                <a:gd name="T4" fmla="*/ 96 w 784"/>
                <a:gd name="T5" fmla="*/ 4 h 162"/>
                <a:gd name="T6" fmla="*/ 123 w 784"/>
                <a:gd name="T7" fmla="*/ 8 h 162"/>
                <a:gd name="T8" fmla="*/ 159 w 784"/>
                <a:gd name="T9" fmla="*/ 12 h 162"/>
                <a:gd name="T10" fmla="*/ 201 w 784"/>
                <a:gd name="T11" fmla="*/ 20 h 162"/>
                <a:gd name="T12" fmla="*/ 252 w 784"/>
                <a:gd name="T13" fmla="*/ 28 h 162"/>
                <a:gd name="T14" fmla="*/ 305 w 784"/>
                <a:gd name="T15" fmla="*/ 37 h 162"/>
                <a:gd name="T16" fmla="*/ 362 w 784"/>
                <a:gd name="T17" fmla="*/ 47 h 162"/>
                <a:gd name="T18" fmla="*/ 420 w 784"/>
                <a:gd name="T19" fmla="*/ 59 h 162"/>
                <a:gd name="T20" fmla="*/ 481 w 784"/>
                <a:gd name="T21" fmla="*/ 71 h 162"/>
                <a:gd name="T22" fmla="*/ 539 w 784"/>
                <a:gd name="T23" fmla="*/ 84 h 162"/>
                <a:gd name="T24" fmla="*/ 596 w 784"/>
                <a:gd name="T25" fmla="*/ 98 h 162"/>
                <a:gd name="T26" fmla="*/ 651 w 784"/>
                <a:gd name="T27" fmla="*/ 112 h 162"/>
                <a:gd name="T28" fmla="*/ 700 w 784"/>
                <a:gd name="T29" fmla="*/ 127 h 162"/>
                <a:gd name="T30" fmla="*/ 743 w 784"/>
                <a:gd name="T31" fmla="*/ 143 h 162"/>
                <a:gd name="T32" fmla="*/ 778 w 784"/>
                <a:gd name="T33" fmla="*/ 158 h 162"/>
                <a:gd name="T34" fmla="*/ 784 w 784"/>
                <a:gd name="T35" fmla="*/ 162 h 162"/>
                <a:gd name="T36" fmla="*/ 774 w 784"/>
                <a:gd name="T37" fmla="*/ 162 h 162"/>
                <a:gd name="T38" fmla="*/ 754 w 784"/>
                <a:gd name="T39" fmla="*/ 157 h 162"/>
                <a:gd name="T40" fmla="*/ 723 w 784"/>
                <a:gd name="T41" fmla="*/ 151 h 162"/>
                <a:gd name="T42" fmla="*/ 682 w 784"/>
                <a:gd name="T43" fmla="*/ 139 h 162"/>
                <a:gd name="T44" fmla="*/ 635 w 784"/>
                <a:gd name="T45" fmla="*/ 127 h 162"/>
                <a:gd name="T46" fmla="*/ 580 w 784"/>
                <a:gd name="T47" fmla="*/ 114 h 162"/>
                <a:gd name="T48" fmla="*/ 522 w 784"/>
                <a:gd name="T49" fmla="*/ 98 h 162"/>
                <a:gd name="T50" fmla="*/ 459 w 784"/>
                <a:gd name="T51" fmla="*/ 84 h 162"/>
                <a:gd name="T52" fmla="*/ 395 w 784"/>
                <a:gd name="T53" fmla="*/ 69 h 162"/>
                <a:gd name="T54" fmla="*/ 330 w 784"/>
                <a:gd name="T55" fmla="*/ 55 h 162"/>
                <a:gd name="T56" fmla="*/ 266 w 784"/>
                <a:gd name="T57" fmla="*/ 41 h 162"/>
                <a:gd name="T58" fmla="*/ 205 w 784"/>
                <a:gd name="T59" fmla="*/ 30 h 162"/>
                <a:gd name="T60" fmla="*/ 147 w 784"/>
                <a:gd name="T61" fmla="*/ 22 h 162"/>
                <a:gd name="T62" fmla="*/ 94 w 784"/>
                <a:gd name="T63" fmla="*/ 16 h 162"/>
                <a:gd name="T64" fmla="*/ 47 w 784"/>
                <a:gd name="T65" fmla="*/ 14 h 162"/>
                <a:gd name="T66" fmla="*/ 14 w 784"/>
                <a:gd name="T67" fmla="*/ 14 h 162"/>
                <a:gd name="T68" fmla="*/ 0 w 784"/>
                <a:gd name="T69" fmla="*/ 12 h 162"/>
                <a:gd name="T70" fmla="*/ 2 w 784"/>
                <a:gd name="T71" fmla="*/ 10 h 162"/>
                <a:gd name="T72" fmla="*/ 14 w 784"/>
                <a:gd name="T73" fmla="*/ 6 h 162"/>
                <a:gd name="T74" fmla="*/ 33 w 784"/>
                <a:gd name="T75" fmla="*/ 4 h 162"/>
                <a:gd name="T76" fmla="*/ 51 w 784"/>
                <a:gd name="T77" fmla="*/ 2 h 162"/>
                <a:gd name="T78" fmla="*/ 67 w 784"/>
                <a:gd name="T79" fmla="*/ 0 h 162"/>
                <a:gd name="T80" fmla="*/ 73 w 784"/>
                <a:gd name="T81" fmla="*/ 0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4" h="162">
                  <a:moveTo>
                    <a:pt x="73" y="0"/>
                  </a:moveTo>
                  <a:lnTo>
                    <a:pt x="78" y="0"/>
                  </a:lnTo>
                  <a:lnTo>
                    <a:pt x="96" y="4"/>
                  </a:lnTo>
                  <a:lnTo>
                    <a:pt x="123" y="8"/>
                  </a:lnTo>
                  <a:lnTo>
                    <a:pt x="159" y="12"/>
                  </a:lnTo>
                  <a:lnTo>
                    <a:pt x="201" y="20"/>
                  </a:lnTo>
                  <a:lnTo>
                    <a:pt x="252" y="28"/>
                  </a:lnTo>
                  <a:lnTo>
                    <a:pt x="305" y="37"/>
                  </a:lnTo>
                  <a:lnTo>
                    <a:pt x="362" y="47"/>
                  </a:lnTo>
                  <a:lnTo>
                    <a:pt x="420" y="59"/>
                  </a:lnTo>
                  <a:lnTo>
                    <a:pt x="481" y="71"/>
                  </a:lnTo>
                  <a:lnTo>
                    <a:pt x="539" y="84"/>
                  </a:lnTo>
                  <a:lnTo>
                    <a:pt x="596" y="98"/>
                  </a:lnTo>
                  <a:lnTo>
                    <a:pt x="651" y="112"/>
                  </a:lnTo>
                  <a:lnTo>
                    <a:pt x="700" y="127"/>
                  </a:lnTo>
                  <a:lnTo>
                    <a:pt x="743" y="143"/>
                  </a:lnTo>
                  <a:lnTo>
                    <a:pt x="778" y="158"/>
                  </a:lnTo>
                  <a:lnTo>
                    <a:pt x="784" y="162"/>
                  </a:lnTo>
                  <a:lnTo>
                    <a:pt x="774" y="162"/>
                  </a:lnTo>
                  <a:lnTo>
                    <a:pt x="754" y="157"/>
                  </a:lnTo>
                  <a:lnTo>
                    <a:pt x="723" y="151"/>
                  </a:lnTo>
                  <a:lnTo>
                    <a:pt x="682" y="139"/>
                  </a:lnTo>
                  <a:lnTo>
                    <a:pt x="635" y="127"/>
                  </a:lnTo>
                  <a:lnTo>
                    <a:pt x="580" y="114"/>
                  </a:lnTo>
                  <a:lnTo>
                    <a:pt x="522" y="98"/>
                  </a:lnTo>
                  <a:lnTo>
                    <a:pt x="459" y="84"/>
                  </a:lnTo>
                  <a:lnTo>
                    <a:pt x="395" y="69"/>
                  </a:lnTo>
                  <a:lnTo>
                    <a:pt x="330" y="55"/>
                  </a:lnTo>
                  <a:lnTo>
                    <a:pt x="266" y="41"/>
                  </a:lnTo>
                  <a:lnTo>
                    <a:pt x="205" y="30"/>
                  </a:lnTo>
                  <a:lnTo>
                    <a:pt x="147" y="22"/>
                  </a:lnTo>
                  <a:lnTo>
                    <a:pt x="94" y="16"/>
                  </a:lnTo>
                  <a:lnTo>
                    <a:pt x="47" y="14"/>
                  </a:lnTo>
                  <a:lnTo>
                    <a:pt x="14" y="14"/>
                  </a:lnTo>
                  <a:lnTo>
                    <a:pt x="0" y="12"/>
                  </a:lnTo>
                  <a:lnTo>
                    <a:pt x="2" y="10"/>
                  </a:lnTo>
                  <a:lnTo>
                    <a:pt x="14" y="6"/>
                  </a:lnTo>
                  <a:lnTo>
                    <a:pt x="33" y="4"/>
                  </a:lnTo>
                  <a:lnTo>
                    <a:pt x="51" y="2"/>
                  </a:lnTo>
                  <a:lnTo>
                    <a:pt x="67"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85">
              <a:extLst>
                <a:ext uri="{FF2B5EF4-FFF2-40B4-BE49-F238E27FC236}">
                  <a16:creationId xmlns:a16="http://schemas.microsoft.com/office/drawing/2014/main" id="{78EBCB83-96CB-408E-9976-74B41BB02035}"/>
                </a:ext>
              </a:extLst>
            </p:cNvPr>
            <p:cNvSpPr>
              <a:spLocks/>
            </p:cNvSpPr>
            <p:nvPr/>
          </p:nvSpPr>
          <p:spPr bwMode="auto">
            <a:xfrm>
              <a:off x="308" y="3324"/>
              <a:ext cx="560" cy="408"/>
            </a:xfrm>
            <a:custGeom>
              <a:avLst/>
              <a:gdLst>
                <a:gd name="T0" fmla="*/ 521 w 560"/>
                <a:gd name="T1" fmla="*/ 408 h 408"/>
                <a:gd name="T2" fmla="*/ 523 w 560"/>
                <a:gd name="T3" fmla="*/ 340 h 408"/>
                <a:gd name="T4" fmla="*/ 527 w 560"/>
                <a:gd name="T5" fmla="*/ 262 h 408"/>
                <a:gd name="T6" fmla="*/ 537 w 560"/>
                <a:gd name="T7" fmla="*/ 191 h 408"/>
                <a:gd name="T8" fmla="*/ 552 w 560"/>
                <a:gd name="T9" fmla="*/ 148 h 408"/>
                <a:gd name="T10" fmla="*/ 560 w 560"/>
                <a:gd name="T11" fmla="*/ 133 h 408"/>
                <a:gd name="T12" fmla="*/ 560 w 560"/>
                <a:gd name="T13" fmla="*/ 113 h 408"/>
                <a:gd name="T14" fmla="*/ 556 w 560"/>
                <a:gd name="T15" fmla="*/ 92 h 408"/>
                <a:gd name="T16" fmla="*/ 547 w 560"/>
                <a:gd name="T17" fmla="*/ 68 h 408"/>
                <a:gd name="T18" fmla="*/ 533 w 560"/>
                <a:gd name="T19" fmla="*/ 47 h 408"/>
                <a:gd name="T20" fmla="*/ 519 w 560"/>
                <a:gd name="T21" fmla="*/ 27 h 408"/>
                <a:gd name="T22" fmla="*/ 504 w 560"/>
                <a:gd name="T23" fmla="*/ 12 h 408"/>
                <a:gd name="T24" fmla="*/ 492 w 560"/>
                <a:gd name="T25" fmla="*/ 2 h 408"/>
                <a:gd name="T26" fmla="*/ 482 w 560"/>
                <a:gd name="T27" fmla="*/ 0 h 408"/>
                <a:gd name="T28" fmla="*/ 464 w 560"/>
                <a:gd name="T29" fmla="*/ 2 h 408"/>
                <a:gd name="T30" fmla="*/ 439 w 560"/>
                <a:gd name="T31" fmla="*/ 8 h 408"/>
                <a:gd name="T32" fmla="*/ 408 w 560"/>
                <a:gd name="T33" fmla="*/ 14 h 408"/>
                <a:gd name="T34" fmla="*/ 371 w 560"/>
                <a:gd name="T35" fmla="*/ 23 h 408"/>
                <a:gd name="T36" fmla="*/ 332 w 560"/>
                <a:gd name="T37" fmla="*/ 35 h 408"/>
                <a:gd name="T38" fmla="*/ 291 w 560"/>
                <a:gd name="T39" fmla="*/ 49 h 408"/>
                <a:gd name="T40" fmla="*/ 246 w 560"/>
                <a:gd name="T41" fmla="*/ 64 h 408"/>
                <a:gd name="T42" fmla="*/ 203 w 560"/>
                <a:gd name="T43" fmla="*/ 78 h 408"/>
                <a:gd name="T44" fmla="*/ 162 w 560"/>
                <a:gd name="T45" fmla="*/ 96 h 408"/>
                <a:gd name="T46" fmla="*/ 121 w 560"/>
                <a:gd name="T47" fmla="*/ 111 h 408"/>
                <a:gd name="T48" fmla="*/ 85 w 560"/>
                <a:gd name="T49" fmla="*/ 127 h 408"/>
                <a:gd name="T50" fmla="*/ 54 w 560"/>
                <a:gd name="T51" fmla="*/ 140 h 408"/>
                <a:gd name="T52" fmla="*/ 29 w 560"/>
                <a:gd name="T53" fmla="*/ 156 h 408"/>
                <a:gd name="T54" fmla="*/ 9 w 560"/>
                <a:gd name="T55" fmla="*/ 168 h 408"/>
                <a:gd name="T56" fmla="*/ 0 w 560"/>
                <a:gd name="T57" fmla="*/ 180 h 408"/>
                <a:gd name="T58" fmla="*/ 7 w 560"/>
                <a:gd name="T59" fmla="*/ 182 h 408"/>
                <a:gd name="T60" fmla="*/ 19 w 560"/>
                <a:gd name="T61" fmla="*/ 187 h 408"/>
                <a:gd name="T62" fmla="*/ 39 w 560"/>
                <a:gd name="T63" fmla="*/ 195 h 408"/>
                <a:gd name="T64" fmla="*/ 62 w 560"/>
                <a:gd name="T65" fmla="*/ 205 h 408"/>
                <a:gd name="T66" fmla="*/ 91 w 560"/>
                <a:gd name="T67" fmla="*/ 217 h 408"/>
                <a:gd name="T68" fmla="*/ 123 w 560"/>
                <a:gd name="T69" fmla="*/ 228 h 408"/>
                <a:gd name="T70" fmla="*/ 156 w 560"/>
                <a:gd name="T71" fmla="*/ 244 h 408"/>
                <a:gd name="T72" fmla="*/ 191 w 560"/>
                <a:gd name="T73" fmla="*/ 258 h 408"/>
                <a:gd name="T74" fmla="*/ 226 w 560"/>
                <a:gd name="T75" fmla="*/ 273 h 408"/>
                <a:gd name="T76" fmla="*/ 261 w 560"/>
                <a:gd name="T77" fmla="*/ 289 h 408"/>
                <a:gd name="T78" fmla="*/ 296 w 560"/>
                <a:gd name="T79" fmla="*/ 305 h 408"/>
                <a:gd name="T80" fmla="*/ 328 w 560"/>
                <a:gd name="T81" fmla="*/ 320 h 408"/>
                <a:gd name="T82" fmla="*/ 357 w 560"/>
                <a:gd name="T83" fmla="*/ 334 h 408"/>
                <a:gd name="T84" fmla="*/ 384 w 560"/>
                <a:gd name="T85" fmla="*/ 346 h 408"/>
                <a:gd name="T86" fmla="*/ 406 w 560"/>
                <a:gd name="T87" fmla="*/ 355 h 408"/>
                <a:gd name="T88" fmla="*/ 421 w 560"/>
                <a:gd name="T89" fmla="*/ 365 h 408"/>
                <a:gd name="T90" fmla="*/ 429 w 560"/>
                <a:gd name="T91" fmla="*/ 371 h 408"/>
                <a:gd name="T92" fmla="*/ 439 w 560"/>
                <a:gd name="T93" fmla="*/ 377 h 408"/>
                <a:gd name="T94" fmla="*/ 451 w 560"/>
                <a:gd name="T95" fmla="*/ 381 h 408"/>
                <a:gd name="T96" fmla="*/ 463 w 560"/>
                <a:gd name="T97" fmla="*/ 387 h 408"/>
                <a:gd name="T98" fmla="*/ 476 w 560"/>
                <a:gd name="T99" fmla="*/ 393 h 408"/>
                <a:gd name="T100" fmla="*/ 490 w 560"/>
                <a:gd name="T101" fmla="*/ 396 h 408"/>
                <a:gd name="T102" fmla="*/ 505 w 560"/>
                <a:gd name="T103" fmla="*/ 402 h 408"/>
                <a:gd name="T104" fmla="*/ 521 w 560"/>
                <a:gd name="T105" fmla="*/ 408 h 4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408">
                  <a:moveTo>
                    <a:pt x="521" y="408"/>
                  </a:moveTo>
                  <a:lnTo>
                    <a:pt x="523" y="340"/>
                  </a:lnTo>
                  <a:lnTo>
                    <a:pt x="527" y="262"/>
                  </a:lnTo>
                  <a:lnTo>
                    <a:pt x="537" y="191"/>
                  </a:lnTo>
                  <a:lnTo>
                    <a:pt x="552" y="148"/>
                  </a:lnTo>
                  <a:lnTo>
                    <a:pt x="560" y="133"/>
                  </a:lnTo>
                  <a:lnTo>
                    <a:pt x="560" y="113"/>
                  </a:lnTo>
                  <a:lnTo>
                    <a:pt x="556" y="92"/>
                  </a:lnTo>
                  <a:lnTo>
                    <a:pt x="547" y="68"/>
                  </a:lnTo>
                  <a:lnTo>
                    <a:pt x="533" y="47"/>
                  </a:lnTo>
                  <a:lnTo>
                    <a:pt x="519" y="27"/>
                  </a:lnTo>
                  <a:lnTo>
                    <a:pt x="504" y="12"/>
                  </a:lnTo>
                  <a:lnTo>
                    <a:pt x="492" y="2"/>
                  </a:lnTo>
                  <a:lnTo>
                    <a:pt x="482" y="0"/>
                  </a:lnTo>
                  <a:lnTo>
                    <a:pt x="464" y="2"/>
                  </a:lnTo>
                  <a:lnTo>
                    <a:pt x="439" y="8"/>
                  </a:lnTo>
                  <a:lnTo>
                    <a:pt x="408" y="14"/>
                  </a:lnTo>
                  <a:lnTo>
                    <a:pt x="371" y="23"/>
                  </a:lnTo>
                  <a:lnTo>
                    <a:pt x="332" y="35"/>
                  </a:lnTo>
                  <a:lnTo>
                    <a:pt x="291" y="49"/>
                  </a:lnTo>
                  <a:lnTo>
                    <a:pt x="246" y="64"/>
                  </a:lnTo>
                  <a:lnTo>
                    <a:pt x="203" y="78"/>
                  </a:lnTo>
                  <a:lnTo>
                    <a:pt x="162" y="96"/>
                  </a:lnTo>
                  <a:lnTo>
                    <a:pt x="121" y="111"/>
                  </a:lnTo>
                  <a:lnTo>
                    <a:pt x="85" y="127"/>
                  </a:lnTo>
                  <a:lnTo>
                    <a:pt x="54" y="140"/>
                  </a:lnTo>
                  <a:lnTo>
                    <a:pt x="29" y="156"/>
                  </a:lnTo>
                  <a:lnTo>
                    <a:pt x="9" y="168"/>
                  </a:lnTo>
                  <a:lnTo>
                    <a:pt x="0" y="180"/>
                  </a:lnTo>
                  <a:lnTo>
                    <a:pt x="7" y="182"/>
                  </a:lnTo>
                  <a:lnTo>
                    <a:pt x="19" y="187"/>
                  </a:lnTo>
                  <a:lnTo>
                    <a:pt x="39" y="195"/>
                  </a:lnTo>
                  <a:lnTo>
                    <a:pt x="62" y="205"/>
                  </a:lnTo>
                  <a:lnTo>
                    <a:pt x="91" y="217"/>
                  </a:lnTo>
                  <a:lnTo>
                    <a:pt x="123" y="228"/>
                  </a:lnTo>
                  <a:lnTo>
                    <a:pt x="156" y="244"/>
                  </a:lnTo>
                  <a:lnTo>
                    <a:pt x="191" y="258"/>
                  </a:lnTo>
                  <a:lnTo>
                    <a:pt x="226" y="273"/>
                  </a:lnTo>
                  <a:lnTo>
                    <a:pt x="261" y="289"/>
                  </a:lnTo>
                  <a:lnTo>
                    <a:pt x="296" y="305"/>
                  </a:lnTo>
                  <a:lnTo>
                    <a:pt x="328" y="320"/>
                  </a:lnTo>
                  <a:lnTo>
                    <a:pt x="357" y="334"/>
                  </a:lnTo>
                  <a:lnTo>
                    <a:pt x="384" y="346"/>
                  </a:lnTo>
                  <a:lnTo>
                    <a:pt x="406" y="355"/>
                  </a:lnTo>
                  <a:lnTo>
                    <a:pt x="421" y="365"/>
                  </a:lnTo>
                  <a:lnTo>
                    <a:pt x="429" y="371"/>
                  </a:lnTo>
                  <a:lnTo>
                    <a:pt x="439" y="377"/>
                  </a:lnTo>
                  <a:lnTo>
                    <a:pt x="451" y="381"/>
                  </a:lnTo>
                  <a:lnTo>
                    <a:pt x="463" y="387"/>
                  </a:lnTo>
                  <a:lnTo>
                    <a:pt x="476" y="393"/>
                  </a:lnTo>
                  <a:lnTo>
                    <a:pt x="490" y="396"/>
                  </a:lnTo>
                  <a:lnTo>
                    <a:pt x="505" y="402"/>
                  </a:lnTo>
                  <a:lnTo>
                    <a:pt x="521" y="408"/>
                  </a:lnTo>
                  <a:close/>
                </a:path>
              </a:pathLst>
            </a:custGeom>
            <a:solidFill>
              <a:srgbClr val="8CC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86">
              <a:extLst>
                <a:ext uri="{FF2B5EF4-FFF2-40B4-BE49-F238E27FC236}">
                  <a16:creationId xmlns:a16="http://schemas.microsoft.com/office/drawing/2014/main" id="{425A42FE-B952-47F7-846B-1ED0759A2D8B}"/>
                </a:ext>
              </a:extLst>
            </p:cNvPr>
            <p:cNvSpPr>
              <a:spLocks/>
            </p:cNvSpPr>
            <p:nvPr/>
          </p:nvSpPr>
          <p:spPr bwMode="auto">
            <a:xfrm>
              <a:off x="851" y="3463"/>
              <a:ext cx="1367" cy="482"/>
            </a:xfrm>
            <a:custGeom>
              <a:avLst/>
              <a:gdLst>
                <a:gd name="T0" fmla="*/ 1355 w 1367"/>
                <a:gd name="T1" fmla="*/ 443 h 482"/>
                <a:gd name="T2" fmla="*/ 1318 w 1367"/>
                <a:gd name="T3" fmla="*/ 373 h 482"/>
                <a:gd name="T4" fmla="*/ 1275 w 1367"/>
                <a:gd name="T5" fmla="*/ 293 h 482"/>
                <a:gd name="T6" fmla="*/ 1240 w 1367"/>
                <a:gd name="T7" fmla="*/ 232 h 482"/>
                <a:gd name="T8" fmla="*/ 1219 w 1367"/>
                <a:gd name="T9" fmla="*/ 207 h 482"/>
                <a:gd name="T10" fmla="*/ 1181 w 1367"/>
                <a:gd name="T11" fmla="*/ 179 h 482"/>
                <a:gd name="T12" fmla="*/ 1137 w 1367"/>
                <a:gd name="T13" fmla="*/ 156 h 482"/>
                <a:gd name="T14" fmla="*/ 1090 w 1367"/>
                <a:gd name="T15" fmla="*/ 142 h 482"/>
                <a:gd name="T16" fmla="*/ 1054 w 1367"/>
                <a:gd name="T17" fmla="*/ 144 h 482"/>
                <a:gd name="T18" fmla="*/ 1006 w 1367"/>
                <a:gd name="T19" fmla="*/ 154 h 482"/>
                <a:gd name="T20" fmla="*/ 939 w 1367"/>
                <a:gd name="T21" fmla="*/ 170 h 482"/>
                <a:gd name="T22" fmla="*/ 859 w 1367"/>
                <a:gd name="T23" fmla="*/ 187 h 482"/>
                <a:gd name="T24" fmla="*/ 779 w 1367"/>
                <a:gd name="T25" fmla="*/ 205 h 482"/>
                <a:gd name="T26" fmla="*/ 701 w 1367"/>
                <a:gd name="T27" fmla="*/ 218 h 482"/>
                <a:gd name="T28" fmla="*/ 636 w 1367"/>
                <a:gd name="T29" fmla="*/ 228 h 482"/>
                <a:gd name="T30" fmla="*/ 593 w 1367"/>
                <a:gd name="T31" fmla="*/ 230 h 482"/>
                <a:gd name="T32" fmla="*/ 564 w 1367"/>
                <a:gd name="T33" fmla="*/ 211 h 482"/>
                <a:gd name="T34" fmla="*/ 521 w 1367"/>
                <a:gd name="T35" fmla="*/ 146 h 482"/>
                <a:gd name="T36" fmla="*/ 472 w 1367"/>
                <a:gd name="T37" fmla="*/ 70 h 482"/>
                <a:gd name="T38" fmla="*/ 425 w 1367"/>
                <a:gd name="T39" fmla="*/ 11 h 482"/>
                <a:gd name="T40" fmla="*/ 394 w 1367"/>
                <a:gd name="T41" fmla="*/ 0 h 482"/>
                <a:gd name="T42" fmla="*/ 363 w 1367"/>
                <a:gd name="T43" fmla="*/ 3 h 482"/>
                <a:gd name="T44" fmla="*/ 318 w 1367"/>
                <a:gd name="T45" fmla="*/ 17 h 482"/>
                <a:gd name="T46" fmla="*/ 267 w 1367"/>
                <a:gd name="T47" fmla="*/ 37 h 482"/>
                <a:gd name="T48" fmla="*/ 213 w 1367"/>
                <a:gd name="T49" fmla="*/ 60 h 482"/>
                <a:gd name="T50" fmla="*/ 162 w 1367"/>
                <a:gd name="T51" fmla="*/ 89 h 482"/>
                <a:gd name="T52" fmla="*/ 115 w 1367"/>
                <a:gd name="T53" fmla="*/ 123 h 482"/>
                <a:gd name="T54" fmla="*/ 80 w 1367"/>
                <a:gd name="T55" fmla="*/ 156 h 482"/>
                <a:gd name="T56" fmla="*/ 56 w 1367"/>
                <a:gd name="T57" fmla="*/ 191 h 482"/>
                <a:gd name="T58" fmla="*/ 37 w 1367"/>
                <a:gd name="T59" fmla="*/ 220 h 482"/>
                <a:gd name="T60" fmla="*/ 19 w 1367"/>
                <a:gd name="T61" fmla="*/ 246 h 482"/>
                <a:gd name="T62" fmla="*/ 5 w 1367"/>
                <a:gd name="T63" fmla="*/ 265 h 482"/>
                <a:gd name="T64" fmla="*/ 33 w 1367"/>
                <a:gd name="T65" fmla="*/ 283 h 482"/>
                <a:gd name="T66" fmla="*/ 97 w 1367"/>
                <a:gd name="T67" fmla="*/ 298 h 482"/>
                <a:gd name="T68" fmla="*/ 154 w 1367"/>
                <a:gd name="T69" fmla="*/ 310 h 482"/>
                <a:gd name="T70" fmla="*/ 189 w 1367"/>
                <a:gd name="T71" fmla="*/ 314 h 482"/>
                <a:gd name="T72" fmla="*/ 207 w 1367"/>
                <a:gd name="T73" fmla="*/ 314 h 482"/>
                <a:gd name="T74" fmla="*/ 240 w 1367"/>
                <a:gd name="T75" fmla="*/ 312 h 482"/>
                <a:gd name="T76" fmla="*/ 289 w 1367"/>
                <a:gd name="T77" fmla="*/ 312 h 482"/>
                <a:gd name="T78" fmla="*/ 349 w 1367"/>
                <a:gd name="T79" fmla="*/ 310 h 482"/>
                <a:gd name="T80" fmla="*/ 412 w 1367"/>
                <a:gd name="T81" fmla="*/ 310 h 482"/>
                <a:gd name="T82" fmla="*/ 470 w 1367"/>
                <a:gd name="T83" fmla="*/ 308 h 482"/>
                <a:gd name="T84" fmla="*/ 517 w 1367"/>
                <a:gd name="T85" fmla="*/ 308 h 482"/>
                <a:gd name="T86" fmla="*/ 543 w 1367"/>
                <a:gd name="T87" fmla="*/ 308 h 482"/>
                <a:gd name="T88" fmla="*/ 552 w 1367"/>
                <a:gd name="T89" fmla="*/ 310 h 482"/>
                <a:gd name="T90" fmla="*/ 593 w 1367"/>
                <a:gd name="T91" fmla="*/ 316 h 482"/>
                <a:gd name="T92" fmla="*/ 666 w 1367"/>
                <a:gd name="T93" fmla="*/ 330 h 482"/>
                <a:gd name="T94" fmla="*/ 756 w 1367"/>
                <a:gd name="T95" fmla="*/ 345 h 482"/>
                <a:gd name="T96" fmla="*/ 853 w 1367"/>
                <a:gd name="T97" fmla="*/ 363 h 482"/>
                <a:gd name="T98" fmla="*/ 945 w 1367"/>
                <a:gd name="T99" fmla="*/ 379 h 482"/>
                <a:gd name="T100" fmla="*/ 1019 w 1367"/>
                <a:gd name="T101" fmla="*/ 392 h 482"/>
                <a:gd name="T102" fmla="*/ 1064 w 1367"/>
                <a:gd name="T103" fmla="*/ 398 h 482"/>
                <a:gd name="T104" fmla="*/ 1086 w 1367"/>
                <a:gd name="T105" fmla="*/ 406 h 482"/>
                <a:gd name="T106" fmla="*/ 1156 w 1367"/>
                <a:gd name="T107" fmla="*/ 437 h 482"/>
                <a:gd name="T108" fmla="*/ 1254 w 1367"/>
                <a:gd name="T109" fmla="*/ 472 h 482"/>
                <a:gd name="T110" fmla="*/ 1340 w 1367"/>
                <a:gd name="T111" fmla="*/ 482 h 4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67" h="482">
                  <a:moveTo>
                    <a:pt x="1367" y="468"/>
                  </a:moveTo>
                  <a:lnTo>
                    <a:pt x="1355" y="443"/>
                  </a:lnTo>
                  <a:lnTo>
                    <a:pt x="1338" y="410"/>
                  </a:lnTo>
                  <a:lnTo>
                    <a:pt x="1318" y="373"/>
                  </a:lnTo>
                  <a:lnTo>
                    <a:pt x="1297" y="332"/>
                  </a:lnTo>
                  <a:lnTo>
                    <a:pt x="1275" y="293"/>
                  </a:lnTo>
                  <a:lnTo>
                    <a:pt x="1256" y="257"/>
                  </a:lnTo>
                  <a:lnTo>
                    <a:pt x="1240" y="232"/>
                  </a:lnTo>
                  <a:lnTo>
                    <a:pt x="1230" y="216"/>
                  </a:lnTo>
                  <a:lnTo>
                    <a:pt x="1219" y="207"/>
                  </a:lnTo>
                  <a:lnTo>
                    <a:pt x="1201" y="193"/>
                  </a:lnTo>
                  <a:lnTo>
                    <a:pt x="1181" y="179"/>
                  </a:lnTo>
                  <a:lnTo>
                    <a:pt x="1160" y="168"/>
                  </a:lnTo>
                  <a:lnTo>
                    <a:pt x="1137" y="156"/>
                  </a:lnTo>
                  <a:lnTo>
                    <a:pt x="1113" y="146"/>
                  </a:lnTo>
                  <a:lnTo>
                    <a:pt x="1090" y="142"/>
                  </a:lnTo>
                  <a:lnTo>
                    <a:pt x="1068" y="142"/>
                  </a:lnTo>
                  <a:lnTo>
                    <a:pt x="1054" y="144"/>
                  </a:lnTo>
                  <a:lnTo>
                    <a:pt x="1033" y="148"/>
                  </a:lnTo>
                  <a:lnTo>
                    <a:pt x="1006" y="154"/>
                  </a:lnTo>
                  <a:lnTo>
                    <a:pt x="974" y="162"/>
                  </a:lnTo>
                  <a:lnTo>
                    <a:pt x="939" y="170"/>
                  </a:lnTo>
                  <a:lnTo>
                    <a:pt x="900" y="179"/>
                  </a:lnTo>
                  <a:lnTo>
                    <a:pt x="859" y="187"/>
                  </a:lnTo>
                  <a:lnTo>
                    <a:pt x="820" y="195"/>
                  </a:lnTo>
                  <a:lnTo>
                    <a:pt x="779" y="205"/>
                  </a:lnTo>
                  <a:lnTo>
                    <a:pt x="738" y="212"/>
                  </a:lnTo>
                  <a:lnTo>
                    <a:pt x="701" y="218"/>
                  </a:lnTo>
                  <a:lnTo>
                    <a:pt x="668" y="224"/>
                  </a:lnTo>
                  <a:lnTo>
                    <a:pt x="636" y="228"/>
                  </a:lnTo>
                  <a:lnTo>
                    <a:pt x="613" y="230"/>
                  </a:lnTo>
                  <a:lnTo>
                    <a:pt x="593" y="230"/>
                  </a:lnTo>
                  <a:lnTo>
                    <a:pt x="582" y="226"/>
                  </a:lnTo>
                  <a:lnTo>
                    <a:pt x="564" y="211"/>
                  </a:lnTo>
                  <a:lnTo>
                    <a:pt x="545" y="183"/>
                  </a:lnTo>
                  <a:lnTo>
                    <a:pt x="521" y="146"/>
                  </a:lnTo>
                  <a:lnTo>
                    <a:pt x="498" y="107"/>
                  </a:lnTo>
                  <a:lnTo>
                    <a:pt x="472" y="70"/>
                  </a:lnTo>
                  <a:lnTo>
                    <a:pt x="447" y="37"/>
                  </a:lnTo>
                  <a:lnTo>
                    <a:pt x="425" y="11"/>
                  </a:lnTo>
                  <a:lnTo>
                    <a:pt x="406" y="0"/>
                  </a:lnTo>
                  <a:lnTo>
                    <a:pt x="394" y="0"/>
                  </a:lnTo>
                  <a:lnTo>
                    <a:pt x="381" y="0"/>
                  </a:lnTo>
                  <a:lnTo>
                    <a:pt x="363" y="3"/>
                  </a:lnTo>
                  <a:lnTo>
                    <a:pt x="341" y="9"/>
                  </a:lnTo>
                  <a:lnTo>
                    <a:pt x="318" y="17"/>
                  </a:lnTo>
                  <a:lnTo>
                    <a:pt x="293" y="25"/>
                  </a:lnTo>
                  <a:lnTo>
                    <a:pt x="267" y="37"/>
                  </a:lnTo>
                  <a:lnTo>
                    <a:pt x="240" y="48"/>
                  </a:lnTo>
                  <a:lnTo>
                    <a:pt x="213" y="60"/>
                  </a:lnTo>
                  <a:lnTo>
                    <a:pt x="187" y="74"/>
                  </a:lnTo>
                  <a:lnTo>
                    <a:pt x="162" y="89"/>
                  </a:lnTo>
                  <a:lnTo>
                    <a:pt x="136" y="105"/>
                  </a:lnTo>
                  <a:lnTo>
                    <a:pt x="115" y="123"/>
                  </a:lnTo>
                  <a:lnTo>
                    <a:pt x="95" y="138"/>
                  </a:lnTo>
                  <a:lnTo>
                    <a:pt x="80" y="156"/>
                  </a:lnTo>
                  <a:lnTo>
                    <a:pt x="66" y="173"/>
                  </a:lnTo>
                  <a:lnTo>
                    <a:pt x="56" y="191"/>
                  </a:lnTo>
                  <a:lnTo>
                    <a:pt x="45" y="207"/>
                  </a:lnTo>
                  <a:lnTo>
                    <a:pt x="37" y="220"/>
                  </a:lnTo>
                  <a:lnTo>
                    <a:pt x="27" y="234"/>
                  </a:lnTo>
                  <a:lnTo>
                    <a:pt x="19" y="246"/>
                  </a:lnTo>
                  <a:lnTo>
                    <a:pt x="13" y="255"/>
                  </a:lnTo>
                  <a:lnTo>
                    <a:pt x="5" y="265"/>
                  </a:lnTo>
                  <a:lnTo>
                    <a:pt x="0" y="273"/>
                  </a:lnTo>
                  <a:lnTo>
                    <a:pt x="33" y="283"/>
                  </a:lnTo>
                  <a:lnTo>
                    <a:pt x="66" y="291"/>
                  </a:lnTo>
                  <a:lnTo>
                    <a:pt x="97" y="298"/>
                  </a:lnTo>
                  <a:lnTo>
                    <a:pt x="127" y="304"/>
                  </a:lnTo>
                  <a:lnTo>
                    <a:pt x="154" y="310"/>
                  </a:lnTo>
                  <a:lnTo>
                    <a:pt x="173" y="312"/>
                  </a:lnTo>
                  <a:lnTo>
                    <a:pt x="189" y="314"/>
                  </a:lnTo>
                  <a:lnTo>
                    <a:pt x="199" y="314"/>
                  </a:lnTo>
                  <a:lnTo>
                    <a:pt x="207" y="314"/>
                  </a:lnTo>
                  <a:lnTo>
                    <a:pt x="220" y="314"/>
                  </a:lnTo>
                  <a:lnTo>
                    <a:pt x="240" y="312"/>
                  </a:lnTo>
                  <a:lnTo>
                    <a:pt x="261" y="312"/>
                  </a:lnTo>
                  <a:lnTo>
                    <a:pt x="289" y="312"/>
                  </a:lnTo>
                  <a:lnTo>
                    <a:pt x="318" y="312"/>
                  </a:lnTo>
                  <a:lnTo>
                    <a:pt x="349" y="310"/>
                  </a:lnTo>
                  <a:lnTo>
                    <a:pt x="381" y="310"/>
                  </a:lnTo>
                  <a:lnTo>
                    <a:pt x="412" y="310"/>
                  </a:lnTo>
                  <a:lnTo>
                    <a:pt x="443" y="310"/>
                  </a:lnTo>
                  <a:lnTo>
                    <a:pt x="470" y="308"/>
                  </a:lnTo>
                  <a:lnTo>
                    <a:pt x="496" y="308"/>
                  </a:lnTo>
                  <a:lnTo>
                    <a:pt x="517" y="308"/>
                  </a:lnTo>
                  <a:lnTo>
                    <a:pt x="533" y="308"/>
                  </a:lnTo>
                  <a:lnTo>
                    <a:pt x="543" y="308"/>
                  </a:lnTo>
                  <a:lnTo>
                    <a:pt x="547" y="308"/>
                  </a:lnTo>
                  <a:lnTo>
                    <a:pt x="552" y="310"/>
                  </a:lnTo>
                  <a:lnTo>
                    <a:pt x="568" y="312"/>
                  </a:lnTo>
                  <a:lnTo>
                    <a:pt x="593" y="316"/>
                  </a:lnTo>
                  <a:lnTo>
                    <a:pt x="627" y="322"/>
                  </a:lnTo>
                  <a:lnTo>
                    <a:pt x="666" y="330"/>
                  </a:lnTo>
                  <a:lnTo>
                    <a:pt x="709" y="338"/>
                  </a:lnTo>
                  <a:lnTo>
                    <a:pt x="756" y="345"/>
                  </a:lnTo>
                  <a:lnTo>
                    <a:pt x="804" y="353"/>
                  </a:lnTo>
                  <a:lnTo>
                    <a:pt x="853" y="363"/>
                  </a:lnTo>
                  <a:lnTo>
                    <a:pt x="900" y="371"/>
                  </a:lnTo>
                  <a:lnTo>
                    <a:pt x="945" y="379"/>
                  </a:lnTo>
                  <a:lnTo>
                    <a:pt x="984" y="386"/>
                  </a:lnTo>
                  <a:lnTo>
                    <a:pt x="1019" y="392"/>
                  </a:lnTo>
                  <a:lnTo>
                    <a:pt x="1045" y="396"/>
                  </a:lnTo>
                  <a:lnTo>
                    <a:pt x="1064" y="398"/>
                  </a:lnTo>
                  <a:lnTo>
                    <a:pt x="1072" y="400"/>
                  </a:lnTo>
                  <a:lnTo>
                    <a:pt x="1086" y="406"/>
                  </a:lnTo>
                  <a:lnTo>
                    <a:pt x="1115" y="420"/>
                  </a:lnTo>
                  <a:lnTo>
                    <a:pt x="1156" y="437"/>
                  </a:lnTo>
                  <a:lnTo>
                    <a:pt x="1205" y="457"/>
                  </a:lnTo>
                  <a:lnTo>
                    <a:pt x="1254" y="472"/>
                  </a:lnTo>
                  <a:lnTo>
                    <a:pt x="1301" y="482"/>
                  </a:lnTo>
                  <a:lnTo>
                    <a:pt x="1340" y="482"/>
                  </a:lnTo>
                  <a:lnTo>
                    <a:pt x="1367" y="468"/>
                  </a:lnTo>
                  <a:close/>
                </a:path>
              </a:pathLst>
            </a:custGeom>
            <a:solidFill>
              <a:srgbClr val="8CC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87">
              <a:extLst>
                <a:ext uri="{FF2B5EF4-FFF2-40B4-BE49-F238E27FC236}">
                  <a16:creationId xmlns:a16="http://schemas.microsoft.com/office/drawing/2014/main" id="{B78A8260-62D2-4348-BF96-EF4CF8431F76}"/>
                </a:ext>
              </a:extLst>
            </p:cNvPr>
            <p:cNvSpPr>
              <a:spLocks/>
            </p:cNvSpPr>
            <p:nvPr/>
          </p:nvSpPr>
          <p:spPr bwMode="auto">
            <a:xfrm>
              <a:off x="1935" y="2117"/>
              <a:ext cx="2049" cy="2080"/>
            </a:xfrm>
            <a:custGeom>
              <a:avLst/>
              <a:gdLst>
                <a:gd name="T0" fmla="*/ 336 w 2049"/>
                <a:gd name="T1" fmla="*/ 1121 h 2080"/>
                <a:gd name="T2" fmla="*/ 277 w 2049"/>
                <a:gd name="T3" fmla="*/ 1037 h 2080"/>
                <a:gd name="T4" fmla="*/ 219 w 2049"/>
                <a:gd name="T5" fmla="*/ 1023 h 2080"/>
                <a:gd name="T6" fmla="*/ 123 w 2049"/>
                <a:gd name="T7" fmla="*/ 1000 h 2080"/>
                <a:gd name="T8" fmla="*/ 58 w 2049"/>
                <a:gd name="T9" fmla="*/ 988 h 2080"/>
                <a:gd name="T10" fmla="*/ 10 w 2049"/>
                <a:gd name="T11" fmla="*/ 1037 h 2080"/>
                <a:gd name="T12" fmla="*/ 96 w 2049"/>
                <a:gd name="T13" fmla="*/ 1064 h 2080"/>
                <a:gd name="T14" fmla="*/ 86 w 2049"/>
                <a:gd name="T15" fmla="*/ 1095 h 2080"/>
                <a:gd name="T16" fmla="*/ 60 w 2049"/>
                <a:gd name="T17" fmla="*/ 1142 h 2080"/>
                <a:gd name="T18" fmla="*/ 39 w 2049"/>
                <a:gd name="T19" fmla="*/ 1230 h 2080"/>
                <a:gd name="T20" fmla="*/ 68 w 2049"/>
                <a:gd name="T21" fmla="*/ 1306 h 2080"/>
                <a:gd name="T22" fmla="*/ 121 w 2049"/>
                <a:gd name="T23" fmla="*/ 1322 h 2080"/>
                <a:gd name="T24" fmla="*/ 180 w 2049"/>
                <a:gd name="T25" fmla="*/ 1349 h 2080"/>
                <a:gd name="T26" fmla="*/ 244 w 2049"/>
                <a:gd name="T27" fmla="*/ 1385 h 2080"/>
                <a:gd name="T28" fmla="*/ 285 w 2049"/>
                <a:gd name="T29" fmla="*/ 1457 h 2080"/>
                <a:gd name="T30" fmla="*/ 328 w 2049"/>
                <a:gd name="T31" fmla="*/ 1543 h 2080"/>
                <a:gd name="T32" fmla="*/ 365 w 2049"/>
                <a:gd name="T33" fmla="*/ 1721 h 2080"/>
                <a:gd name="T34" fmla="*/ 574 w 2049"/>
                <a:gd name="T35" fmla="*/ 1979 h 2080"/>
                <a:gd name="T36" fmla="*/ 662 w 2049"/>
                <a:gd name="T37" fmla="*/ 2047 h 2080"/>
                <a:gd name="T38" fmla="*/ 758 w 2049"/>
                <a:gd name="T39" fmla="*/ 2080 h 2080"/>
                <a:gd name="T40" fmla="*/ 865 w 2049"/>
                <a:gd name="T41" fmla="*/ 2064 h 2080"/>
                <a:gd name="T42" fmla="*/ 1053 w 2049"/>
                <a:gd name="T43" fmla="*/ 1984 h 2080"/>
                <a:gd name="T44" fmla="*/ 1186 w 2049"/>
                <a:gd name="T45" fmla="*/ 1920 h 2080"/>
                <a:gd name="T46" fmla="*/ 1289 w 2049"/>
                <a:gd name="T47" fmla="*/ 1914 h 2080"/>
                <a:gd name="T48" fmla="*/ 1522 w 2049"/>
                <a:gd name="T49" fmla="*/ 1908 h 2080"/>
                <a:gd name="T50" fmla="*/ 1652 w 2049"/>
                <a:gd name="T51" fmla="*/ 1896 h 2080"/>
                <a:gd name="T52" fmla="*/ 1899 w 2049"/>
                <a:gd name="T53" fmla="*/ 1713 h 2080"/>
                <a:gd name="T54" fmla="*/ 1994 w 2049"/>
                <a:gd name="T55" fmla="*/ 1303 h 2080"/>
                <a:gd name="T56" fmla="*/ 1912 w 2049"/>
                <a:gd name="T57" fmla="*/ 1170 h 2080"/>
                <a:gd name="T58" fmla="*/ 1918 w 2049"/>
                <a:gd name="T59" fmla="*/ 1076 h 2080"/>
                <a:gd name="T60" fmla="*/ 1918 w 2049"/>
                <a:gd name="T61" fmla="*/ 910 h 2080"/>
                <a:gd name="T62" fmla="*/ 1889 w 2049"/>
                <a:gd name="T63" fmla="*/ 822 h 2080"/>
                <a:gd name="T64" fmla="*/ 1842 w 2049"/>
                <a:gd name="T65" fmla="*/ 738 h 2080"/>
                <a:gd name="T66" fmla="*/ 1852 w 2049"/>
                <a:gd name="T67" fmla="*/ 605 h 2080"/>
                <a:gd name="T68" fmla="*/ 1854 w 2049"/>
                <a:gd name="T69" fmla="*/ 527 h 2080"/>
                <a:gd name="T70" fmla="*/ 1768 w 2049"/>
                <a:gd name="T71" fmla="*/ 187 h 2080"/>
                <a:gd name="T72" fmla="*/ 1598 w 2049"/>
                <a:gd name="T73" fmla="*/ 19 h 2080"/>
                <a:gd name="T74" fmla="*/ 1268 w 2049"/>
                <a:gd name="T75" fmla="*/ 33 h 2080"/>
                <a:gd name="T76" fmla="*/ 1111 w 2049"/>
                <a:gd name="T77" fmla="*/ 185 h 2080"/>
                <a:gd name="T78" fmla="*/ 1070 w 2049"/>
                <a:gd name="T79" fmla="*/ 293 h 2080"/>
                <a:gd name="T80" fmla="*/ 961 w 2049"/>
                <a:gd name="T81" fmla="*/ 349 h 2080"/>
                <a:gd name="T82" fmla="*/ 943 w 2049"/>
                <a:gd name="T83" fmla="*/ 421 h 2080"/>
                <a:gd name="T84" fmla="*/ 1062 w 2049"/>
                <a:gd name="T85" fmla="*/ 464 h 2080"/>
                <a:gd name="T86" fmla="*/ 1082 w 2049"/>
                <a:gd name="T87" fmla="*/ 519 h 2080"/>
                <a:gd name="T88" fmla="*/ 1094 w 2049"/>
                <a:gd name="T89" fmla="*/ 629 h 2080"/>
                <a:gd name="T90" fmla="*/ 1074 w 2049"/>
                <a:gd name="T91" fmla="*/ 748 h 2080"/>
                <a:gd name="T92" fmla="*/ 1131 w 2049"/>
                <a:gd name="T93" fmla="*/ 859 h 2080"/>
                <a:gd name="T94" fmla="*/ 1232 w 2049"/>
                <a:gd name="T95" fmla="*/ 1025 h 2080"/>
                <a:gd name="T96" fmla="*/ 1299 w 2049"/>
                <a:gd name="T97" fmla="*/ 1047 h 2080"/>
                <a:gd name="T98" fmla="*/ 1375 w 2049"/>
                <a:gd name="T99" fmla="*/ 1099 h 2080"/>
                <a:gd name="T100" fmla="*/ 1283 w 2049"/>
                <a:gd name="T101" fmla="*/ 1162 h 2080"/>
                <a:gd name="T102" fmla="*/ 1191 w 2049"/>
                <a:gd name="T103" fmla="*/ 1263 h 2080"/>
                <a:gd name="T104" fmla="*/ 1135 w 2049"/>
                <a:gd name="T105" fmla="*/ 1326 h 2080"/>
                <a:gd name="T106" fmla="*/ 1002 w 2049"/>
                <a:gd name="T107" fmla="*/ 1414 h 2080"/>
                <a:gd name="T108" fmla="*/ 768 w 2049"/>
                <a:gd name="T109" fmla="*/ 1541 h 2080"/>
                <a:gd name="T110" fmla="*/ 633 w 2049"/>
                <a:gd name="T111" fmla="*/ 1473 h 2080"/>
                <a:gd name="T112" fmla="*/ 512 w 2049"/>
                <a:gd name="T113" fmla="*/ 1404 h 20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9" h="2080">
                  <a:moveTo>
                    <a:pt x="510" y="1400"/>
                  </a:moveTo>
                  <a:lnTo>
                    <a:pt x="420" y="1281"/>
                  </a:lnTo>
                  <a:lnTo>
                    <a:pt x="351" y="1144"/>
                  </a:lnTo>
                  <a:lnTo>
                    <a:pt x="349" y="1140"/>
                  </a:lnTo>
                  <a:lnTo>
                    <a:pt x="344" y="1133"/>
                  </a:lnTo>
                  <a:lnTo>
                    <a:pt x="336" y="1121"/>
                  </a:lnTo>
                  <a:lnTo>
                    <a:pt x="324" y="1105"/>
                  </a:lnTo>
                  <a:lnTo>
                    <a:pt x="312" y="1088"/>
                  </a:lnTo>
                  <a:lnTo>
                    <a:pt x="303" y="1070"/>
                  </a:lnTo>
                  <a:lnTo>
                    <a:pt x="291" y="1056"/>
                  </a:lnTo>
                  <a:lnTo>
                    <a:pt x="283" y="1043"/>
                  </a:lnTo>
                  <a:lnTo>
                    <a:pt x="277" y="1037"/>
                  </a:lnTo>
                  <a:lnTo>
                    <a:pt x="269" y="1033"/>
                  </a:lnTo>
                  <a:lnTo>
                    <a:pt x="262" y="1029"/>
                  </a:lnTo>
                  <a:lnTo>
                    <a:pt x="252" y="1027"/>
                  </a:lnTo>
                  <a:lnTo>
                    <a:pt x="242" y="1025"/>
                  </a:lnTo>
                  <a:lnTo>
                    <a:pt x="230" y="1025"/>
                  </a:lnTo>
                  <a:lnTo>
                    <a:pt x="219" y="1023"/>
                  </a:lnTo>
                  <a:lnTo>
                    <a:pt x="207" y="1019"/>
                  </a:lnTo>
                  <a:lnTo>
                    <a:pt x="180" y="1011"/>
                  </a:lnTo>
                  <a:lnTo>
                    <a:pt x="158" y="1006"/>
                  </a:lnTo>
                  <a:lnTo>
                    <a:pt x="142" y="1002"/>
                  </a:lnTo>
                  <a:lnTo>
                    <a:pt x="133" y="1000"/>
                  </a:lnTo>
                  <a:lnTo>
                    <a:pt x="123" y="1000"/>
                  </a:lnTo>
                  <a:lnTo>
                    <a:pt x="117" y="1000"/>
                  </a:lnTo>
                  <a:lnTo>
                    <a:pt x="109" y="998"/>
                  </a:lnTo>
                  <a:lnTo>
                    <a:pt x="103" y="996"/>
                  </a:lnTo>
                  <a:lnTo>
                    <a:pt x="94" y="992"/>
                  </a:lnTo>
                  <a:lnTo>
                    <a:pt x="76" y="990"/>
                  </a:lnTo>
                  <a:lnTo>
                    <a:pt x="58" y="988"/>
                  </a:lnTo>
                  <a:lnTo>
                    <a:pt x="39" y="988"/>
                  </a:lnTo>
                  <a:lnTo>
                    <a:pt x="21" y="992"/>
                  </a:lnTo>
                  <a:lnTo>
                    <a:pt x="8" y="998"/>
                  </a:lnTo>
                  <a:lnTo>
                    <a:pt x="0" y="1008"/>
                  </a:lnTo>
                  <a:lnTo>
                    <a:pt x="2" y="1021"/>
                  </a:lnTo>
                  <a:lnTo>
                    <a:pt x="10" y="1037"/>
                  </a:lnTo>
                  <a:lnTo>
                    <a:pt x="23" y="1047"/>
                  </a:lnTo>
                  <a:lnTo>
                    <a:pt x="37" y="1054"/>
                  </a:lnTo>
                  <a:lnTo>
                    <a:pt x="54" y="1060"/>
                  </a:lnTo>
                  <a:lnTo>
                    <a:pt x="62" y="1060"/>
                  </a:lnTo>
                  <a:lnTo>
                    <a:pt x="80" y="1062"/>
                  </a:lnTo>
                  <a:lnTo>
                    <a:pt x="96" y="1064"/>
                  </a:lnTo>
                  <a:lnTo>
                    <a:pt x="99" y="1066"/>
                  </a:lnTo>
                  <a:lnTo>
                    <a:pt x="92" y="1070"/>
                  </a:lnTo>
                  <a:lnTo>
                    <a:pt x="88" y="1074"/>
                  </a:lnTo>
                  <a:lnTo>
                    <a:pt x="88" y="1080"/>
                  </a:lnTo>
                  <a:lnTo>
                    <a:pt x="88" y="1088"/>
                  </a:lnTo>
                  <a:lnTo>
                    <a:pt x="86" y="1095"/>
                  </a:lnTo>
                  <a:lnTo>
                    <a:pt x="80" y="1099"/>
                  </a:lnTo>
                  <a:lnTo>
                    <a:pt x="70" y="1103"/>
                  </a:lnTo>
                  <a:lnTo>
                    <a:pt x="60" y="1111"/>
                  </a:lnTo>
                  <a:lnTo>
                    <a:pt x="56" y="1121"/>
                  </a:lnTo>
                  <a:lnTo>
                    <a:pt x="58" y="1131"/>
                  </a:lnTo>
                  <a:lnTo>
                    <a:pt x="60" y="1142"/>
                  </a:lnTo>
                  <a:lnTo>
                    <a:pt x="56" y="1152"/>
                  </a:lnTo>
                  <a:lnTo>
                    <a:pt x="43" y="1172"/>
                  </a:lnTo>
                  <a:lnTo>
                    <a:pt x="37" y="1195"/>
                  </a:lnTo>
                  <a:lnTo>
                    <a:pt x="37" y="1217"/>
                  </a:lnTo>
                  <a:lnTo>
                    <a:pt x="39" y="1226"/>
                  </a:lnTo>
                  <a:lnTo>
                    <a:pt x="39" y="1230"/>
                  </a:lnTo>
                  <a:lnTo>
                    <a:pt x="39" y="1244"/>
                  </a:lnTo>
                  <a:lnTo>
                    <a:pt x="43" y="1265"/>
                  </a:lnTo>
                  <a:lnTo>
                    <a:pt x="53" y="1295"/>
                  </a:lnTo>
                  <a:lnTo>
                    <a:pt x="56" y="1301"/>
                  </a:lnTo>
                  <a:lnTo>
                    <a:pt x="62" y="1305"/>
                  </a:lnTo>
                  <a:lnTo>
                    <a:pt x="68" y="1306"/>
                  </a:lnTo>
                  <a:lnTo>
                    <a:pt x="78" y="1308"/>
                  </a:lnTo>
                  <a:lnTo>
                    <a:pt x="86" y="1312"/>
                  </a:lnTo>
                  <a:lnTo>
                    <a:pt x="96" y="1314"/>
                  </a:lnTo>
                  <a:lnTo>
                    <a:pt x="103" y="1316"/>
                  </a:lnTo>
                  <a:lnTo>
                    <a:pt x="111" y="1318"/>
                  </a:lnTo>
                  <a:lnTo>
                    <a:pt x="121" y="1322"/>
                  </a:lnTo>
                  <a:lnTo>
                    <a:pt x="133" y="1320"/>
                  </a:lnTo>
                  <a:lnTo>
                    <a:pt x="144" y="1318"/>
                  </a:lnTo>
                  <a:lnTo>
                    <a:pt x="154" y="1324"/>
                  </a:lnTo>
                  <a:lnTo>
                    <a:pt x="160" y="1332"/>
                  </a:lnTo>
                  <a:lnTo>
                    <a:pt x="170" y="1340"/>
                  </a:lnTo>
                  <a:lnTo>
                    <a:pt x="180" y="1349"/>
                  </a:lnTo>
                  <a:lnTo>
                    <a:pt x="191" y="1357"/>
                  </a:lnTo>
                  <a:lnTo>
                    <a:pt x="205" y="1365"/>
                  </a:lnTo>
                  <a:lnTo>
                    <a:pt x="217" y="1371"/>
                  </a:lnTo>
                  <a:lnTo>
                    <a:pt x="228" y="1377"/>
                  </a:lnTo>
                  <a:lnTo>
                    <a:pt x="240" y="1381"/>
                  </a:lnTo>
                  <a:lnTo>
                    <a:pt x="244" y="1385"/>
                  </a:lnTo>
                  <a:lnTo>
                    <a:pt x="246" y="1392"/>
                  </a:lnTo>
                  <a:lnTo>
                    <a:pt x="248" y="1404"/>
                  </a:lnTo>
                  <a:lnTo>
                    <a:pt x="256" y="1418"/>
                  </a:lnTo>
                  <a:lnTo>
                    <a:pt x="265" y="1430"/>
                  </a:lnTo>
                  <a:lnTo>
                    <a:pt x="275" y="1443"/>
                  </a:lnTo>
                  <a:lnTo>
                    <a:pt x="285" y="1457"/>
                  </a:lnTo>
                  <a:lnTo>
                    <a:pt x="295" y="1471"/>
                  </a:lnTo>
                  <a:lnTo>
                    <a:pt x="308" y="1494"/>
                  </a:lnTo>
                  <a:lnTo>
                    <a:pt x="320" y="1516"/>
                  </a:lnTo>
                  <a:lnTo>
                    <a:pt x="326" y="1533"/>
                  </a:lnTo>
                  <a:lnTo>
                    <a:pt x="328" y="1539"/>
                  </a:lnTo>
                  <a:lnTo>
                    <a:pt x="328" y="1543"/>
                  </a:lnTo>
                  <a:lnTo>
                    <a:pt x="324" y="1553"/>
                  </a:lnTo>
                  <a:lnTo>
                    <a:pt x="322" y="1570"/>
                  </a:lnTo>
                  <a:lnTo>
                    <a:pt x="320" y="1590"/>
                  </a:lnTo>
                  <a:lnTo>
                    <a:pt x="324" y="1625"/>
                  </a:lnTo>
                  <a:lnTo>
                    <a:pt x="340" y="1670"/>
                  </a:lnTo>
                  <a:lnTo>
                    <a:pt x="365" y="1721"/>
                  </a:lnTo>
                  <a:lnTo>
                    <a:pt x="394" y="1775"/>
                  </a:lnTo>
                  <a:lnTo>
                    <a:pt x="428" y="1828"/>
                  </a:lnTo>
                  <a:lnTo>
                    <a:pt x="459" y="1873"/>
                  </a:lnTo>
                  <a:lnTo>
                    <a:pt x="488" y="1910"/>
                  </a:lnTo>
                  <a:lnTo>
                    <a:pt x="510" y="1932"/>
                  </a:lnTo>
                  <a:lnTo>
                    <a:pt x="574" y="1979"/>
                  </a:lnTo>
                  <a:lnTo>
                    <a:pt x="617" y="2008"/>
                  </a:lnTo>
                  <a:lnTo>
                    <a:pt x="641" y="2027"/>
                  </a:lnTo>
                  <a:lnTo>
                    <a:pt x="652" y="2037"/>
                  </a:lnTo>
                  <a:lnTo>
                    <a:pt x="656" y="2041"/>
                  </a:lnTo>
                  <a:lnTo>
                    <a:pt x="658" y="2043"/>
                  </a:lnTo>
                  <a:lnTo>
                    <a:pt x="662" y="2047"/>
                  </a:lnTo>
                  <a:lnTo>
                    <a:pt x="674" y="2055"/>
                  </a:lnTo>
                  <a:lnTo>
                    <a:pt x="689" y="2064"/>
                  </a:lnTo>
                  <a:lnTo>
                    <a:pt x="705" y="2070"/>
                  </a:lnTo>
                  <a:lnTo>
                    <a:pt x="723" y="2076"/>
                  </a:lnTo>
                  <a:lnTo>
                    <a:pt x="740" y="2078"/>
                  </a:lnTo>
                  <a:lnTo>
                    <a:pt x="758" y="2080"/>
                  </a:lnTo>
                  <a:lnTo>
                    <a:pt x="775" y="2080"/>
                  </a:lnTo>
                  <a:lnTo>
                    <a:pt x="795" y="2080"/>
                  </a:lnTo>
                  <a:lnTo>
                    <a:pt x="812" y="2080"/>
                  </a:lnTo>
                  <a:lnTo>
                    <a:pt x="824" y="2078"/>
                  </a:lnTo>
                  <a:lnTo>
                    <a:pt x="842" y="2072"/>
                  </a:lnTo>
                  <a:lnTo>
                    <a:pt x="865" y="2064"/>
                  </a:lnTo>
                  <a:lnTo>
                    <a:pt x="893" y="2055"/>
                  </a:lnTo>
                  <a:lnTo>
                    <a:pt x="922" y="2043"/>
                  </a:lnTo>
                  <a:lnTo>
                    <a:pt x="953" y="2029"/>
                  </a:lnTo>
                  <a:lnTo>
                    <a:pt x="986" y="2014"/>
                  </a:lnTo>
                  <a:lnTo>
                    <a:pt x="1020" y="1998"/>
                  </a:lnTo>
                  <a:lnTo>
                    <a:pt x="1053" y="1984"/>
                  </a:lnTo>
                  <a:lnTo>
                    <a:pt x="1084" y="1969"/>
                  </a:lnTo>
                  <a:lnTo>
                    <a:pt x="1111" y="1955"/>
                  </a:lnTo>
                  <a:lnTo>
                    <a:pt x="1137" y="1943"/>
                  </a:lnTo>
                  <a:lnTo>
                    <a:pt x="1158" y="1934"/>
                  </a:lnTo>
                  <a:lnTo>
                    <a:pt x="1176" y="1926"/>
                  </a:lnTo>
                  <a:lnTo>
                    <a:pt x="1186" y="1920"/>
                  </a:lnTo>
                  <a:lnTo>
                    <a:pt x="1189" y="1918"/>
                  </a:lnTo>
                  <a:lnTo>
                    <a:pt x="1193" y="1918"/>
                  </a:lnTo>
                  <a:lnTo>
                    <a:pt x="1207" y="1918"/>
                  </a:lnTo>
                  <a:lnTo>
                    <a:pt x="1229" y="1916"/>
                  </a:lnTo>
                  <a:lnTo>
                    <a:pt x="1256" y="1916"/>
                  </a:lnTo>
                  <a:lnTo>
                    <a:pt x="1289" y="1914"/>
                  </a:lnTo>
                  <a:lnTo>
                    <a:pt x="1324" y="1914"/>
                  </a:lnTo>
                  <a:lnTo>
                    <a:pt x="1363" y="1912"/>
                  </a:lnTo>
                  <a:lnTo>
                    <a:pt x="1404" y="1910"/>
                  </a:lnTo>
                  <a:lnTo>
                    <a:pt x="1445" y="1910"/>
                  </a:lnTo>
                  <a:lnTo>
                    <a:pt x="1484" y="1908"/>
                  </a:lnTo>
                  <a:lnTo>
                    <a:pt x="1522" y="1908"/>
                  </a:lnTo>
                  <a:lnTo>
                    <a:pt x="1557" y="1906"/>
                  </a:lnTo>
                  <a:lnTo>
                    <a:pt x="1586" y="1906"/>
                  </a:lnTo>
                  <a:lnTo>
                    <a:pt x="1609" y="1904"/>
                  </a:lnTo>
                  <a:lnTo>
                    <a:pt x="1627" y="1904"/>
                  </a:lnTo>
                  <a:lnTo>
                    <a:pt x="1635" y="1904"/>
                  </a:lnTo>
                  <a:lnTo>
                    <a:pt x="1652" y="1896"/>
                  </a:lnTo>
                  <a:lnTo>
                    <a:pt x="1686" y="1873"/>
                  </a:lnTo>
                  <a:lnTo>
                    <a:pt x="1731" y="1842"/>
                  </a:lnTo>
                  <a:lnTo>
                    <a:pt x="1779" y="1805"/>
                  </a:lnTo>
                  <a:lnTo>
                    <a:pt x="1828" y="1768"/>
                  </a:lnTo>
                  <a:lnTo>
                    <a:pt x="1869" y="1736"/>
                  </a:lnTo>
                  <a:lnTo>
                    <a:pt x="1899" y="1713"/>
                  </a:lnTo>
                  <a:lnTo>
                    <a:pt x="1910" y="1705"/>
                  </a:lnTo>
                  <a:lnTo>
                    <a:pt x="2049" y="1521"/>
                  </a:lnTo>
                  <a:lnTo>
                    <a:pt x="2047" y="1494"/>
                  </a:lnTo>
                  <a:lnTo>
                    <a:pt x="2039" y="1430"/>
                  </a:lnTo>
                  <a:lnTo>
                    <a:pt x="2024" y="1357"/>
                  </a:lnTo>
                  <a:lnTo>
                    <a:pt x="1994" y="1303"/>
                  </a:lnTo>
                  <a:lnTo>
                    <a:pt x="1977" y="1281"/>
                  </a:lnTo>
                  <a:lnTo>
                    <a:pt x="1959" y="1258"/>
                  </a:lnTo>
                  <a:lnTo>
                    <a:pt x="1944" y="1234"/>
                  </a:lnTo>
                  <a:lnTo>
                    <a:pt x="1930" y="1209"/>
                  </a:lnTo>
                  <a:lnTo>
                    <a:pt x="1920" y="1187"/>
                  </a:lnTo>
                  <a:lnTo>
                    <a:pt x="1912" y="1170"/>
                  </a:lnTo>
                  <a:lnTo>
                    <a:pt x="1906" y="1158"/>
                  </a:lnTo>
                  <a:lnTo>
                    <a:pt x="1904" y="1154"/>
                  </a:lnTo>
                  <a:lnTo>
                    <a:pt x="1906" y="1144"/>
                  </a:lnTo>
                  <a:lnTo>
                    <a:pt x="1912" y="1123"/>
                  </a:lnTo>
                  <a:lnTo>
                    <a:pt x="1916" y="1095"/>
                  </a:lnTo>
                  <a:lnTo>
                    <a:pt x="1918" y="1076"/>
                  </a:lnTo>
                  <a:lnTo>
                    <a:pt x="1918" y="1054"/>
                  </a:lnTo>
                  <a:lnTo>
                    <a:pt x="1918" y="1029"/>
                  </a:lnTo>
                  <a:lnTo>
                    <a:pt x="1920" y="1002"/>
                  </a:lnTo>
                  <a:lnTo>
                    <a:pt x="1924" y="976"/>
                  </a:lnTo>
                  <a:lnTo>
                    <a:pt x="1924" y="947"/>
                  </a:lnTo>
                  <a:lnTo>
                    <a:pt x="1918" y="910"/>
                  </a:lnTo>
                  <a:lnTo>
                    <a:pt x="1908" y="879"/>
                  </a:lnTo>
                  <a:lnTo>
                    <a:pt x="1904" y="865"/>
                  </a:lnTo>
                  <a:lnTo>
                    <a:pt x="1902" y="861"/>
                  </a:lnTo>
                  <a:lnTo>
                    <a:pt x="1901" y="851"/>
                  </a:lnTo>
                  <a:lnTo>
                    <a:pt x="1895" y="838"/>
                  </a:lnTo>
                  <a:lnTo>
                    <a:pt x="1889" y="822"/>
                  </a:lnTo>
                  <a:lnTo>
                    <a:pt x="1879" y="804"/>
                  </a:lnTo>
                  <a:lnTo>
                    <a:pt x="1869" y="791"/>
                  </a:lnTo>
                  <a:lnTo>
                    <a:pt x="1858" y="779"/>
                  </a:lnTo>
                  <a:lnTo>
                    <a:pt x="1846" y="773"/>
                  </a:lnTo>
                  <a:lnTo>
                    <a:pt x="1834" y="759"/>
                  </a:lnTo>
                  <a:lnTo>
                    <a:pt x="1842" y="738"/>
                  </a:lnTo>
                  <a:lnTo>
                    <a:pt x="1856" y="718"/>
                  </a:lnTo>
                  <a:lnTo>
                    <a:pt x="1863" y="711"/>
                  </a:lnTo>
                  <a:lnTo>
                    <a:pt x="1867" y="699"/>
                  </a:lnTo>
                  <a:lnTo>
                    <a:pt x="1873" y="670"/>
                  </a:lnTo>
                  <a:lnTo>
                    <a:pt x="1871" y="634"/>
                  </a:lnTo>
                  <a:lnTo>
                    <a:pt x="1852" y="605"/>
                  </a:lnTo>
                  <a:lnTo>
                    <a:pt x="1834" y="590"/>
                  </a:lnTo>
                  <a:lnTo>
                    <a:pt x="1838" y="580"/>
                  </a:lnTo>
                  <a:lnTo>
                    <a:pt x="1848" y="576"/>
                  </a:lnTo>
                  <a:lnTo>
                    <a:pt x="1854" y="574"/>
                  </a:lnTo>
                  <a:lnTo>
                    <a:pt x="1854" y="562"/>
                  </a:lnTo>
                  <a:lnTo>
                    <a:pt x="1854" y="527"/>
                  </a:lnTo>
                  <a:lnTo>
                    <a:pt x="1852" y="478"/>
                  </a:lnTo>
                  <a:lnTo>
                    <a:pt x="1848" y="418"/>
                  </a:lnTo>
                  <a:lnTo>
                    <a:pt x="1838" y="353"/>
                  </a:lnTo>
                  <a:lnTo>
                    <a:pt x="1822" y="289"/>
                  </a:lnTo>
                  <a:lnTo>
                    <a:pt x="1799" y="232"/>
                  </a:lnTo>
                  <a:lnTo>
                    <a:pt x="1768" y="187"/>
                  </a:lnTo>
                  <a:lnTo>
                    <a:pt x="1734" y="150"/>
                  </a:lnTo>
                  <a:lnTo>
                    <a:pt x="1709" y="117"/>
                  </a:lnTo>
                  <a:lnTo>
                    <a:pt x="1686" y="87"/>
                  </a:lnTo>
                  <a:lnTo>
                    <a:pt x="1662" y="60"/>
                  </a:lnTo>
                  <a:lnTo>
                    <a:pt x="1635" y="39"/>
                  </a:lnTo>
                  <a:lnTo>
                    <a:pt x="1598" y="19"/>
                  </a:lnTo>
                  <a:lnTo>
                    <a:pt x="1547" y="7"/>
                  </a:lnTo>
                  <a:lnTo>
                    <a:pt x="1481" y="0"/>
                  </a:lnTo>
                  <a:lnTo>
                    <a:pt x="1416" y="0"/>
                  </a:lnTo>
                  <a:lnTo>
                    <a:pt x="1359" y="5"/>
                  </a:lnTo>
                  <a:lnTo>
                    <a:pt x="1311" y="17"/>
                  </a:lnTo>
                  <a:lnTo>
                    <a:pt x="1268" y="33"/>
                  </a:lnTo>
                  <a:lnTo>
                    <a:pt x="1229" y="54"/>
                  </a:lnTo>
                  <a:lnTo>
                    <a:pt x="1197" y="78"/>
                  </a:lnTo>
                  <a:lnTo>
                    <a:pt x="1170" y="103"/>
                  </a:lnTo>
                  <a:lnTo>
                    <a:pt x="1146" y="130"/>
                  </a:lnTo>
                  <a:lnTo>
                    <a:pt x="1127" y="158"/>
                  </a:lnTo>
                  <a:lnTo>
                    <a:pt x="1111" y="185"/>
                  </a:lnTo>
                  <a:lnTo>
                    <a:pt x="1100" y="212"/>
                  </a:lnTo>
                  <a:lnTo>
                    <a:pt x="1090" y="236"/>
                  </a:lnTo>
                  <a:lnTo>
                    <a:pt x="1084" y="257"/>
                  </a:lnTo>
                  <a:lnTo>
                    <a:pt x="1078" y="273"/>
                  </a:lnTo>
                  <a:lnTo>
                    <a:pt x="1074" y="287"/>
                  </a:lnTo>
                  <a:lnTo>
                    <a:pt x="1070" y="293"/>
                  </a:lnTo>
                  <a:lnTo>
                    <a:pt x="1061" y="300"/>
                  </a:lnTo>
                  <a:lnTo>
                    <a:pt x="1043" y="308"/>
                  </a:lnTo>
                  <a:lnTo>
                    <a:pt x="1023" y="320"/>
                  </a:lnTo>
                  <a:lnTo>
                    <a:pt x="1002" y="330"/>
                  </a:lnTo>
                  <a:lnTo>
                    <a:pt x="980" y="339"/>
                  </a:lnTo>
                  <a:lnTo>
                    <a:pt x="961" y="349"/>
                  </a:lnTo>
                  <a:lnTo>
                    <a:pt x="947" y="357"/>
                  </a:lnTo>
                  <a:lnTo>
                    <a:pt x="941" y="365"/>
                  </a:lnTo>
                  <a:lnTo>
                    <a:pt x="939" y="379"/>
                  </a:lnTo>
                  <a:lnTo>
                    <a:pt x="937" y="396"/>
                  </a:lnTo>
                  <a:lnTo>
                    <a:pt x="937" y="412"/>
                  </a:lnTo>
                  <a:lnTo>
                    <a:pt x="943" y="421"/>
                  </a:lnTo>
                  <a:lnTo>
                    <a:pt x="951" y="425"/>
                  </a:lnTo>
                  <a:lnTo>
                    <a:pt x="969" y="431"/>
                  </a:lnTo>
                  <a:lnTo>
                    <a:pt x="990" y="441"/>
                  </a:lnTo>
                  <a:lnTo>
                    <a:pt x="1014" y="449"/>
                  </a:lnTo>
                  <a:lnTo>
                    <a:pt x="1039" y="459"/>
                  </a:lnTo>
                  <a:lnTo>
                    <a:pt x="1062" y="464"/>
                  </a:lnTo>
                  <a:lnTo>
                    <a:pt x="1082" y="470"/>
                  </a:lnTo>
                  <a:lnTo>
                    <a:pt x="1094" y="472"/>
                  </a:lnTo>
                  <a:lnTo>
                    <a:pt x="1098" y="476"/>
                  </a:lnTo>
                  <a:lnTo>
                    <a:pt x="1096" y="486"/>
                  </a:lnTo>
                  <a:lnTo>
                    <a:pt x="1090" y="502"/>
                  </a:lnTo>
                  <a:lnTo>
                    <a:pt x="1082" y="519"/>
                  </a:lnTo>
                  <a:lnTo>
                    <a:pt x="1074" y="539"/>
                  </a:lnTo>
                  <a:lnTo>
                    <a:pt x="1068" y="556"/>
                  </a:lnTo>
                  <a:lnTo>
                    <a:pt x="1066" y="572"/>
                  </a:lnTo>
                  <a:lnTo>
                    <a:pt x="1070" y="584"/>
                  </a:lnTo>
                  <a:lnTo>
                    <a:pt x="1084" y="603"/>
                  </a:lnTo>
                  <a:lnTo>
                    <a:pt x="1094" y="629"/>
                  </a:lnTo>
                  <a:lnTo>
                    <a:pt x="1098" y="648"/>
                  </a:lnTo>
                  <a:lnTo>
                    <a:pt x="1100" y="656"/>
                  </a:lnTo>
                  <a:lnTo>
                    <a:pt x="1096" y="666"/>
                  </a:lnTo>
                  <a:lnTo>
                    <a:pt x="1086" y="691"/>
                  </a:lnTo>
                  <a:lnTo>
                    <a:pt x="1078" y="722"/>
                  </a:lnTo>
                  <a:lnTo>
                    <a:pt x="1074" y="748"/>
                  </a:lnTo>
                  <a:lnTo>
                    <a:pt x="1078" y="773"/>
                  </a:lnTo>
                  <a:lnTo>
                    <a:pt x="1086" y="797"/>
                  </a:lnTo>
                  <a:lnTo>
                    <a:pt x="1098" y="816"/>
                  </a:lnTo>
                  <a:lnTo>
                    <a:pt x="1109" y="834"/>
                  </a:lnTo>
                  <a:lnTo>
                    <a:pt x="1121" y="849"/>
                  </a:lnTo>
                  <a:lnTo>
                    <a:pt x="1131" y="859"/>
                  </a:lnTo>
                  <a:lnTo>
                    <a:pt x="1139" y="867"/>
                  </a:lnTo>
                  <a:lnTo>
                    <a:pt x="1141" y="869"/>
                  </a:lnTo>
                  <a:lnTo>
                    <a:pt x="1191" y="961"/>
                  </a:lnTo>
                  <a:lnTo>
                    <a:pt x="1229" y="1023"/>
                  </a:lnTo>
                  <a:lnTo>
                    <a:pt x="1232" y="1025"/>
                  </a:lnTo>
                  <a:lnTo>
                    <a:pt x="1236" y="1029"/>
                  </a:lnTo>
                  <a:lnTo>
                    <a:pt x="1244" y="1033"/>
                  </a:lnTo>
                  <a:lnTo>
                    <a:pt x="1254" y="1037"/>
                  </a:lnTo>
                  <a:lnTo>
                    <a:pt x="1266" y="1041"/>
                  </a:lnTo>
                  <a:lnTo>
                    <a:pt x="1281" y="1045"/>
                  </a:lnTo>
                  <a:lnTo>
                    <a:pt x="1299" y="1047"/>
                  </a:lnTo>
                  <a:lnTo>
                    <a:pt x="1318" y="1049"/>
                  </a:lnTo>
                  <a:lnTo>
                    <a:pt x="1336" y="1047"/>
                  </a:lnTo>
                  <a:lnTo>
                    <a:pt x="1350" y="1045"/>
                  </a:lnTo>
                  <a:lnTo>
                    <a:pt x="1356" y="1045"/>
                  </a:lnTo>
                  <a:lnTo>
                    <a:pt x="1377" y="1095"/>
                  </a:lnTo>
                  <a:lnTo>
                    <a:pt x="1375" y="1099"/>
                  </a:lnTo>
                  <a:lnTo>
                    <a:pt x="1367" y="1111"/>
                  </a:lnTo>
                  <a:lnTo>
                    <a:pt x="1356" y="1123"/>
                  </a:lnTo>
                  <a:lnTo>
                    <a:pt x="1338" y="1133"/>
                  </a:lnTo>
                  <a:lnTo>
                    <a:pt x="1324" y="1138"/>
                  </a:lnTo>
                  <a:lnTo>
                    <a:pt x="1305" y="1148"/>
                  </a:lnTo>
                  <a:lnTo>
                    <a:pt x="1283" y="1162"/>
                  </a:lnTo>
                  <a:lnTo>
                    <a:pt x="1260" y="1179"/>
                  </a:lnTo>
                  <a:lnTo>
                    <a:pt x="1238" y="1195"/>
                  </a:lnTo>
                  <a:lnTo>
                    <a:pt x="1219" y="1213"/>
                  </a:lnTo>
                  <a:lnTo>
                    <a:pt x="1205" y="1228"/>
                  </a:lnTo>
                  <a:lnTo>
                    <a:pt x="1199" y="1240"/>
                  </a:lnTo>
                  <a:lnTo>
                    <a:pt x="1191" y="1263"/>
                  </a:lnTo>
                  <a:lnTo>
                    <a:pt x="1182" y="1287"/>
                  </a:lnTo>
                  <a:lnTo>
                    <a:pt x="1174" y="1303"/>
                  </a:lnTo>
                  <a:lnTo>
                    <a:pt x="1170" y="1310"/>
                  </a:lnTo>
                  <a:lnTo>
                    <a:pt x="1166" y="1312"/>
                  </a:lnTo>
                  <a:lnTo>
                    <a:pt x="1152" y="1318"/>
                  </a:lnTo>
                  <a:lnTo>
                    <a:pt x="1135" y="1326"/>
                  </a:lnTo>
                  <a:lnTo>
                    <a:pt x="1111" y="1338"/>
                  </a:lnTo>
                  <a:lnTo>
                    <a:pt x="1086" y="1351"/>
                  </a:lnTo>
                  <a:lnTo>
                    <a:pt x="1061" y="1369"/>
                  </a:lnTo>
                  <a:lnTo>
                    <a:pt x="1035" y="1389"/>
                  </a:lnTo>
                  <a:lnTo>
                    <a:pt x="1012" y="1408"/>
                  </a:lnTo>
                  <a:lnTo>
                    <a:pt x="1002" y="1414"/>
                  </a:lnTo>
                  <a:lnTo>
                    <a:pt x="975" y="1428"/>
                  </a:lnTo>
                  <a:lnTo>
                    <a:pt x="937" y="1445"/>
                  </a:lnTo>
                  <a:lnTo>
                    <a:pt x="894" y="1467"/>
                  </a:lnTo>
                  <a:lnTo>
                    <a:pt x="848" y="1492"/>
                  </a:lnTo>
                  <a:lnTo>
                    <a:pt x="805" y="1517"/>
                  </a:lnTo>
                  <a:lnTo>
                    <a:pt x="768" y="1541"/>
                  </a:lnTo>
                  <a:lnTo>
                    <a:pt x="740" y="1560"/>
                  </a:lnTo>
                  <a:lnTo>
                    <a:pt x="738" y="1551"/>
                  </a:lnTo>
                  <a:lnTo>
                    <a:pt x="723" y="1535"/>
                  </a:lnTo>
                  <a:lnTo>
                    <a:pt x="697" y="1516"/>
                  </a:lnTo>
                  <a:lnTo>
                    <a:pt x="666" y="1492"/>
                  </a:lnTo>
                  <a:lnTo>
                    <a:pt x="633" y="1473"/>
                  </a:lnTo>
                  <a:lnTo>
                    <a:pt x="601" y="1453"/>
                  </a:lnTo>
                  <a:lnTo>
                    <a:pt x="574" y="1439"/>
                  </a:lnTo>
                  <a:lnTo>
                    <a:pt x="555" y="1432"/>
                  </a:lnTo>
                  <a:lnTo>
                    <a:pt x="533" y="1424"/>
                  </a:lnTo>
                  <a:lnTo>
                    <a:pt x="519" y="1412"/>
                  </a:lnTo>
                  <a:lnTo>
                    <a:pt x="512" y="1404"/>
                  </a:lnTo>
                  <a:lnTo>
                    <a:pt x="510" y="1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88">
              <a:extLst>
                <a:ext uri="{FF2B5EF4-FFF2-40B4-BE49-F238E27FC236}">
                  <a16:creationId xmlns:a16="http://schemas.microsoft.com/office/drawing/2014/main" id="{965BE479-A2AB-45C6-A59A-F1AACBF59DE6}"/>
                </a:ext>
              </a:extLst>
            </p:cNvPr>
            <p:cNvSpPr>
              <a:spLocks/>
            </p:cNvSpPr>
            <p:nvPr/>
          </p:nvSpPr>
          <p:spPr bwMode="auto">
            <a:xfrm>
              <a:off x="2728" y="3220"/>
              <a:ext cx="385" cy="278"/>
            </a:xfrm>
            <a:custGeom>
              <a:avLst/>
              <a:gdLst>
                <a:gd name="T0" fmla="*/ 248 w 385"/>
                <a:gd name="T1" fmla="*/ 278 h 278"/>
                <a:gd name="T2" fmla="*/ 246 w 385"/>
                <a:gd name="T3" fmla="*/ 278 h 278"/>
                <a:gd name="T4" fmla="*/ 238 w 385"/>
                <a:gd name="T5" fmla="*/ 276 h 278"/>
                <a:gd name="T6" fmla="*/ 227 w 385"/>
                <a:gd name="T7" fmla="*/ 272 h 278"/>
                <a:gd name="T8" fmla="*/ 215 w 385"/>
                <a:gd name="T9" fmla="*/ 268 h 278"/>
                <a:gd name="T10" fmla="*/ 201 w 385"/>
                <a:gd name="T11" fmla="*/ 262 h 278"/>
                <a:gd name="T12" fmla="*/ 189 w 385"/>
                <a:gd name="T13" fmla="*/ 256 h 278"/>
                <a:gd name="T14" fmla="*/ 180 w 385"/>
                <a:gd name="T15" fmla="*/ 250 h 278"/>
                <a:gd name="T16" fmla="*/ 174 w 385"/>
                <a:gd name="T17" fmla="*/ 243 h 278"/>
                <a:gd name="T18" fmla="*/ 164 w 385"/>
                <a:gd name="T19" fmla="*/ 225 h 278"/>
                <a:gd name="T20" fmla="*/ 150 w 385"/>
                <a:gd name="T21" fmla="*/ 207 h 278"/>
                <a:gd name="T22" fmla="*/ 133 w 385"/>
                <a:gd name="T23" fmla="*/ 192 h 278"/>
                <a:gd name="T24" fmla="*/ 119 w 385"/>
                <a:gd name="T25" fmla="*/ 184 h 278"/>
                <a:gd name="T26" fmla="*/ 111 w 385"/>
                <a:gd name="T27" fmla="*/ 182 h 278"/>
                <a:gd name="T28" fmla="*/ 100 w 385"/>
                <a:gd name="T29" fmla="*/ 178 h 278"/>
                <a:gd name="T30" fmla="*/ 84 w 385"/>
                <a:gd name="T31" fmla="*/ 170 h 278"/>
                <a:gd name="T32" fmla="*/ 66 w 385"/>
                <a:gd name="T33" fmla="*/ 164 h 278"/>
                <a:gd name="T34" fmla="*/ 49 w 385"/>
                <a:gd name="T35" fmla="*/ 157 h 278"/>
                <a:gd name="T36" fmla="*/ 33 w 385"/>
                <a:gd name="T37" fmla="*/ 149 h 278"/>
                <a:gd name="T38" fmla="*/ 19 w 385"/>
                <a:gd name="T39" fmla="*/ 143 h 278"/>
                <a:gd name="T40" fmla="*/ 10 w 385"/>
                <a:gd name="T41" fmla="*/ 139 h 278"/>
                <a:gd name="T42" fmla="*/ 2 w 385"/>
                <a:gd name="T43" fmla="*/ 129 h 278"/>
                <a:gd name="T44" fmla="*/ 0 w 385"/>
                <a:gd name="T45" fmla="*/ 114 h 278"/>
                <a:gd name="T46" fmla="*/ 10 w 385"/>
                <a:gd name="T47" fmla="*/ 100 h 278"/>
                <a:gd name="T48" fmla="*/ 31 w 385"/>
                <a:gd name="T49" fmla="*/ 90 h 278"/>
                <a:gd name="T50" fmla="*/ 45 w 385"/>
                <a:gd name="T51" fmla="*/ 86 h 278"/>
                <a:gd name="T52" fmla="*/ 57 w 385"/>
                <a:gd name="T53" fmla="*/ 84 h 278"/>
                <a:gd name="T54" fmla="*/ 70 w 385"/>
                <a:gd name="T55" fmla="*/ 82 h 278"/>
                <a:gd name="T56" fmla="*/ 80 w 385"/>
                <a:gd name="T57" fmla="*/ 82 h 278"/>
                <a:gd name="T58" fmla="*/ 92 w 385"/>
                <a:gd name="T59" fmla="*/ 82 h 278"/>
                <a:gd name="T60" fmla="*/ 101 w 385"/>
                <a:gd name="T61" fmla="*/ 84 h 278"/>
                <a:gd name="T62" fmla="*/ 109 w 385"/>
                <a:gd name="T63" fmla="*/ 86 h 278"/>
                <a:gd name="T64" fmla="*/ 117 w 385"/>
                <a:gd name="T65" fmla="*/ 86 h 278"/>
                <a:gd name="T66" fmla="*/ 127 w 385"/>
                <a:gd name="T67" fmla="*/ 88 h 278"/>
                <a:gd name="T68" fmla="*/ 133 w 385"/>
                <a:gd name="T69" fmla="*/ 86 h 278"/>
                <a:gd name="T70" fmla="*/ 137 w 385"/>
                <a:gd name="T71" fmla="*/ 84 h 278"/>
                <a:gd name="T72" fmla="*/ 137 w 385"/>
                <a:gd name="T73" fmla="*/ 84 h 278"/>
                <a:gd name="T74" fmla="*/ 127 w 385"/>
                <a:gd name="T75" fmla="*/ 0 h 278"/>
                <a:gd name="T76" fmla="*/ 133 w 385"/>
                <a:gd name="T77" fmla="*/ 2 h 278"/>
                <a:gd name="T78" fmla="*/ 148 w 385"/>
                <a:gd name="T79" fmla="*/ 4 h 278"/>
                <a:gd name="T80" fmla="*/ 164 w 385"/>
                <a:gd name="T81" fmla="*/ 10 h 278"/>
                <a:gd name="T82" fmla="*/ 176 w 385"/>
                <a:gd name="T83" fmla="*/ 16 h 278"/>
                <a:gd name="T84" fmla="*/ 187 w 385"/>
                <a:gd name="T85" fmla="*/ 26 h 278"/>
                <a:gd name="T86" fmla="*/ 211 w 385"/>
                <a:gd name="T87" fmla="*/ 47 h 278"/>
                <a:gd name="T88" fmla="*/ 242 w 385"/>
                <a:gd name="T89" fmla="*/ 76 h 278"/>
                <a:gd name="T90" fmla="*/ 277 w 385"/>
                <a:gd name="T91" fmla="*/ 110 h 278"/>
                <a:gd name="T92" fmla="*/ 314 w 385"/>
                <a:gd name="T93" fmla="*/ 143 h 278"/>
                <a:gd name="T94" fmla="*/ 346 w 385"/>
                <a:gd name="T95" fmla="*/ 172 h 278"/>
                <a:gd name="T96" fmla="*/ 371 w 385"/>
                <a:gd name="T97" fmla="*/ 196 h 278"/>
                <a:gd name="T98" fmla="*/ 383 w 385"/>
                <a:gd name="T99" fmla="*/ 207 h 278"/>
                <a:gd name="T100" fmla="*/ 385 w 385"/>
                <a:gd name="T101" fmla="*/ 211 h 278"/>
                <a:gd name="T102" fmla="*/ 377 w 385"/>
                <a:gd name="T103" fmla="*/ 215 h 278"/>
                <a:gd name="T104" fmla="*/ 363 w 385"/>
                <a:gd name="T105" fmla="*/ 223 h 278"/>
                <a:gd name="T106" fmla="*/ 344 w 385"/>
                <a:gd name="T107" fmla="*/ 231 h 278"/>
                <a:gd name="T108" fmla="*/ 320 w 385"/>
                <a:gd name="T109" fmla="*/ 239 h 278"/>
                <a:gd name="T110" fmla="*/ 297 w 385"/>
                <a:gd name="T111" fmla="*/ 250 h 278"/>
                <a:gd name="T112" fmla="*/ 271 w 385"/>
                <a:gd name="T113" fmla="*/ 264 h 278"/>
                <a:gd name="T114" fmla="*/ 248 w 385"/>
                <a:gd name="T115" fmla="*/ 278 h 2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5" h="278">
                  <a:moveTo>
                    <a:pt x="248" y="278"/>
                  </a:moveTo>
                  <a:lnTo>
                    <a:pt x="246" y="278"/>
                  </a:lnTo>
                  <a:lnTo>
                    <a:pt x="238" y="276"/>
                  </a:lnTo>
                  <a:lnTo>
                    <a:pt x="227" y="272"/>
                  </a:lnTo>
                  <a:lnTo>
                    <a:pt x="215" y="268"/>
                  </a:lnTo>
                  <a:lnTo>
                    <a:pt x="201" y="262"/>
                  </a:lnTo>
                  <a:lnTo>
                    <a:pt x="189" y="256"/>
                  </a:lnTo>
                  <a:lnTo>
                    <a:pt x="180" y="250"/>
                  </a:lnTo>
                  <a:lnTo>
                    <a:pt x="174" y="243"/>
                  </a:lnTo>
                  <a:lnTo>
                    <a:pt x="164" y="225"/>
                  </a:lnTo>
                  <a:lnTo>
                    <a:pt x="150" y="207"/>
                  </a:lnTo>
                  <a:lnTo>
                    <a:pt x="133" y="192"/>
                  </a:lnTo>
                  <a:lnTo>
                    <a:pt x="119" y="184"/>
                  </a:lnTo>
                  <a:lnTo>
                    <a:pt x="111" y="182"/>
                  </a:lnTo>
                  <a:lnTo>
                    <a:pt x="100" y="178"/>
                  </a:lnTo>
                  <a:lnTo>
                    <a:pt x="84" y="170"/>
                  </a:lnTo>
                  <a:lnTo>
                    <a:pt x="66" y="164"/>
                  </a:lnTo>
                  <a:lnTo>
                    <a:pt x="49" y="157"/>
                  </a:lnTo>
                  <a:lnTo>
                    <a:pt x="33" y="149"/>
                  </a:lnTo>
                  <a:lnTo>
                    <a:pt x="19" y="143"/>
                  </a:lnTo>
                  <a:lnTo>
                    <a:pt x="10" y="139"/>
                  </a:lnTo>
                  <a:lnTo>
                    <a:pt x="2" y="129"/>
                  </a:lnTo>
                  <a:lnTo>
                    <a:pt x="0" y="114"/>
                  </a:lnTo>
                  <a:lnTo>
                    <a:pt x="10" y="100"/>
                  </a:lnTo>
                  <a:lnTo>
                    <a:pt x="31" y="90"/>
                  </a:lnTo>
                  <a:lnTo>
                    <a:pt x="45" y="86"/>
                  </a:lnTo>
                  <a:lnTo>
                    <a:pt x="57" y="84"/>
                  </a:lnTo>
                  <a:lnTo>
                    <a:pt x="70" y="82"/>
                  </a:lnTo>
                  <a:lnTo>
                    <a:pt x="80" y="82"/>
                  </a:lnTo>
                  <a:lnTo>
                    <a:pt x="92" y="82"/>
                  </a:lnTo>
                  <a:lnTo>
                    <a:pt x="101" y="84"/>
                  </a:lnTo>
                  <a:lnTo>
                    <a:pt x="109" y="86"/>
                  </a:lnTo>
                  <a:lnTo>
                    <a:pt x="117" y="86"/>
                  </a:lnTo>
                  <a:lnTo>
                    <a:pt x="127" y="88"/>
                  </a:lnTo>
                  <a:lnTo>
                    <a:pt x="133" y="86"/>
                  </a:lnTo>
                  <a:lnTo>
                    <a:pt x="137" y="84"/>
                  </a:lnTo>
                  <a:lnTo>
                    <a:pt x="127" y="0"/>
                  </a:lnTo>
                  <a:lnTo>
                    <a:pt x="133" y="2"/>
                  </a:lnTo>
                  <a:lnTo>
                    <a:pt x="148" y="4"/>
                  </a:lnTo>
                  <a:lnTo>
                    <a:pt x="164" y="10"/>
                  </a:lnTo>
                  <a:lnTo>
                    <a:pt x="176" y="16"/>
                  </a:lnTo>
                  <a:lnTo>
                    <a:pt x="187" y="26"/>
                  </a:lnTo>
                  <a:lnTo>
                    <a:pt x="211" y="47"/>
                  </a:lnTo>
                  <a:lnTo>
                    <a:pt x="242" y="76"/>
                  </a:lnTo>
                  <a:lnTo>
                    <a:pt x="277" y="110"/>
                  </a:lnTo>
                  <a:lnTo>
                    <a:pt x="314" y="143"/>
                  </a:lnTo>
                  <a:lnTo>
                    <a:pt x="346" y="172"/>
                  </a:lnTo>
                  <a:lnTo>
                    <a:pt x="371" y="196"/>
                  </a:lnTo>
                  <a:lnTo>
                    <a:pt x="383" y="207"/>
                  </a:lnTo>
                  <a:lnTo>
                    <a:pt x="385" y="211"/>
                  </a:lnTo>
                  <a:lnTo>
                    <a:pt x="377" y="215"/>
                  </a:lnTo>
                  <a:lnTo>
                    <a:pt x="363" y="223"/>
                  </a:lnTo>
                  <a:lnTo>
                    <a:pt x="344" y="231"/>
                  </a:lnTo>
                  <a:lnTo>
                    <a:pt x="320" y="239"/>
                  </a:lnTo>
                  <a:lnTo>
                    <a:pt x="297" y="250"/>
                  </a:lnTo>
                  <a:lnTo>
                    <a:pt x="271" y="264"/>
                  </a:lnTo>
                  <a:lnTo>
                    <a:pt x="248"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89">
              <a:extLst>
                <a:ext uri="{FF2B5EF4-FFF2-40B4-BE49-F238E27FC236}">
                  <a16:creationId xmlns:a16="http://schemas.microsoft.com/office/drawing/2014/main" id="{94F426F3-9583-4217-A8A9-1882E1C0B891}"/>
                </a:ext>
              </a:extLst>
            </p:cNvPr>
            <p:cNvSpPr>
              <a:spLocks/>
            </p:cNvSpPr>
            <p:nvPr/>
          </p:nvSpPr>
          <p:spPr bwMode="auto">
            <a:xfrm>
              <a:off x="2738" y="3238"/>
              <a:ext cx="345" cy="238"/>
            </a:xfrm>
            <a:custGeom>
              <a:avLst/>
              <a:gdLst>
                <a:gd name="T0" fmla="*/ 258 w 345"/>
                <a:gd name="T1" fmla="*/ 238 h 238"/>
                <a:gd name="T2" fmla="*/ 254 w 345"/>
                <a:gd name="T3" fmla="*/ 238 h 238"/>
                <a:gd name="T4" fmla="*/ 246 w 345"/>
                <a:gd name="T5" fmla="*/ 234 h 238"/>
                <a:gd name="T6" fmla="*/ 232 w 345"/>
                <a:gd name="T7" fmla="*/ 232 h 238"/>
                <a:gd name="T8" fmla="*/ 218 w 345"/>
                <a:gd name="T9" fmla="*/ 226 h 238"/>
                <a:gd name="T10" fmla="*/ 203 w 345"/>
                <a:gd name="T11" fmla="*/ 221 h 238"/>
                <a:gd name="T12" fmla="*/ 189 w 345"/>
                <a:gd name="T13" fmla="*/ 215 h 238"/>
                <a:gd name="T14" fmla="*/ 179 w 345"/>
                <a:gd name="T15" fmla="*/ 209 h 238"/>
                <a:gd name="T16" fmla="*/ 174 w 345"/>
                <a:gd name="T17" fmla="*/ 201 h 238"/>
                <a:gd name="T18" fmla="*/ 168 w 345"/>
                <a:gd name="T19" fmla="*/ 185 h 238"/>
                <a:gd name="T20" fmla="*/ 158 w 345"/>
                <a:gd name="T21" fmla="*/ 168 h 238"/>
                <a:gd name="T22" fmla="*/ 146 w 345"/>
                <a:gd name="T23" fmla="*/ 154 h 238"/>
                <a:gd name="T24" fmla="*/ 134 w 345"/>
                <a:gd name="T25" fmla="*/ 146 h 238"/>
                <a:gd name="T26" fmla="*/ 127 w 345"/>
                <a:gd name="T27" fmla="*/ 144 h 238"/>
                <a:gd name="T28" fmla="*/ 113 w 345"/>
                <a:gd name="T29" fmla="*/ 141 h 238"/>
                <a:gd name="T30" fmla="*/ 95 w 345"/>
                <a:gd name="T31" fmla="*/ 137 h 238"/>
                <a:gd name="T32" fmla="*/ 76 w 345"/>
                <a:gd name="T33" fmla="*/ 131 h 238"/>
                <a:gd name="T34" fmla="*/ 56 w 345"/>
                <a:gd name="T35" fmla="*/ 127 h 238"/>
                <a:gd name="T36" fmla="*/ 37 w 345"/>
                <a:gd name="T37" fmla="*/ 121 h 238"/>
                <a:gd name="T38" fmla="*/ 23 w 345"/>
                <a:gd name="T39" fmla="*/ 115 h 238"/>
                <a:gd name="T40" fmla="*/ 13 w 345"/>
                <a:gd name="T41" fmla="*/ 111 h 238"/>
                <a:gd name="T42" fmla="*/ 4 w 345"/>
                <a:gd name="T43" fmla="*/ 103 h 238"/>
                <a:gd name="T44" fmla="*/ 0 w 345"/>
                <a:gd name="T45" fmla="*/ 98 h 238"/>
                <a:gd name="T46" fmla="*/ 4 w 345"/>
                <a:gd name="T47" fmla="*/ 90 h 238"/>
                <a:gd name="T48" fmla="*/ 21 w 345"/>
                <a:gd name="T49" fmla="*/ 82 h 238"/>
                <a:gd name="T50" fmla="*/ 35 w 345"/>
                <a:gd name="T51" fmla="*/ 78 h 238"/>
                <a:gd name="T52" fmla="*/ 49 w 345"/>
                <a:gd name="T53" fmla="*/ 76 h 238"/>
                <a:gd name="T54" fmla="*/ 62 w 345"/>
                <a:gd name="T55" fmla="*/ 76 h 238"/>
                <a:gd name="T56" fmla="*/ 76 w 345"/>
                <a:gd name="T57" fmla="*/ 76 h 238"/>
                <a:gd name="T58" fmla="*/ 88 w 345"/>
                <a:gd name="T59" fmla="*/ 76 h 238"/>
                <a:gd name="T60" fmla="*/ 99 w 345"/>
                <a:gd name="T61" fmla="*/ 76 h 238"/>
                <a:gd name="T62" fmla="*/ 109 w 345"/>
                <a:gd name="T63" fmla="*/ 78 h 238"/>
                <a:gd name="T64" fmla="*/ 117 w 345"/>
                <a:gd name="T65" fmla="*/ 78 h 238"/>
                <a:gd name="T66" fmla="*/ 127 w 345"/>
                <a:gd name="T67" fmla="*/ 76 h 238"/>
                <a:gd name="T68" fmla="*/ 133 w 345"/>
                <a:gd name="T69" fmla="*/ 72 h 238"/>
                <a:gd name="T70" fmla="*/ 136 w 345"/>
                <a:gd name="T71" fmla="*/ 68 h 238"/>
                <a:gd name="T72" fmla="*/ 136 w 345"/>
                <a:gd name="T73" fmla="*/ 66 h 238"/>
                <a:gd name="T74" fmla="*/ 125 w 345"/>
                <a:gd name="T75" fmla="*/ 0 h 238"/>
                <a:gd name="T76" fmla="*/ 131 w 345"/>
                <a:gd name="T77" fmla="*/ 2 h 238"/>
                <a:gd name="T78" fmla="*/ 142 w 345"/>
                <a:gd name="T79" fmla="*/ 4 h 238"/>
                <a:gd name="T80" fmla="*/ 156 w 345"/>
                <a:gd name="T81" fmla="*/ 10 h 238"/>
                <a:gd name="T82" fmla="*/ 166 w 345"/>
                <a:gd name="T83" fmla="*/ 16 h 238"/>
                <a:gd name="T84" fmla="*/ 175 w 345"/>
                <a:gd name="T85" fmla="*/ 25 h 238"/>
                <a:gd name="T86" fmla="*/ 195 w 345"/>
                <a:gd name="T87" fmla="*/ 45 h 238"/>
                <a:gd name="T88" fmla="*/ 222 w 345"/>
                <a:gd name="T89" fmla="*/ 70 h 238"/>
                <a:gd name="T90" fmla="*/ 252 w 345"/>
                <a:gd name="T91" fmla="*/ 100 h 238"/>
                <a:gd name="T92" fmla="*/ 283 w 345"/>
                <a:gd name="T93" fmla="*/ 131 h 238"/>
                <a:gd name="T94" fmla="*/ 310 w 345"/>
                <a:gd name="T95" fmla="*/ 158 h 238"/>
                <a:gd name="T96" fmla="*/ 332 w 345"/>
                <a:gd name="T97" fmla="*/ 178 h 238"/>
                <a:gd name="T98" fmla="*/ 343 w 345"/>
                <a:gd name="T99" fmla="*/ 189 h 238"/>
                <a:gd name="T100" fmla="*/ 345 w 345"/>
                <a:gd name="T101" fmla="*/ 191 h 238"/>
                <a:gd name="T102" fmla="*/ 343 w 345"/>
                <a:gd name="T103" fmla="*/ 195 h 238"/>
                <a:gd name="T104" fmla="*/ 336 w 345"/>
                <a:gd name="T105" fmla="*/ 197 h 238"/>
                <a:gd name="T106" fmla="*/ 326 w 345"/>
                <a:gd name="T107" fmla="*/ 201 h 238"/>
                <a:gd name="T108" fmla="*/ 312 w 345"/>
                <a:gd name="T109" fmla="*/ 207 h 238"/>
                <a:gd name="T110" fmla="*/ 297 w 345"/>
                <a:gd name="T111" fmla="*/ 215 h 238"/>
                <a:gd name="T112" fmla="*/ 277 w 345"/>
                <a:gd name="T113" fmla="*/ 225 h 238"/>
                <a:gd name="T114" fmla="*/ 258 w 345"/>
                <a:gd name="T115" fmla="*/ 238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 h="238">
                  <a:moveTo>
                    <a:pt x="258" y="238"/>
                  </a:moveTo>
                  <a:lnTo>
                    <a:pt x="254" y="238"/>
                  </a:lnTo>
                  <a:lnTo>
                    <a:pt x="246" y="234"/>
                  </a:lnTo>
                  <a:lnTo>
                    <a:pt x="232" y="232"/>
                  </a:lnTo>
                  <a:lnTo>
                    <a:pt x="218" y="226"/>
                  </a:lnTo>
                  <a:lnTo>
                    <a:pt x="203" y="221"/>
                  </a:lnTo>
                  <a:lnTo>
                    <a:pt x="189" y="215"/>
                  </a:lnTo>
                  <a:lnTo>
                    <a:pt x="179" y="209"/>
                  </a:lnTo>
                  <a:lnTo>
                    <a:pt x="174" y="201"/>
                  </a:lnTo>
                  <a:lnTo>
                    <a:pt x="168" y="185"/>
                  </a:lnTo>
                  <a:lnTo>
                    <a:pt x="158" y="168"/>
                  </a:lnTo>
                  <a:lnTo>
                    <a:pt x="146" y="154"/>
                  </a:lnTo>
                  <a:lnTo>
                    <a:pt x="134" y="146"/>
                  </a:lnTo>
                  <a:lnTo>
                    <a:pt x="127" y="144"/>
                  </a:lnTo>
                  <a:lnTo>
                    <a:pt x="113" y="141"/>
                  </a:lnTo>
                  <a:lnTo>
                    <a:pt x="95" y="137"/>
                  </a:lnTo>
                  <a:lnTo>
                    <a:pt x="76" y="131"/>
                  </a:lnTo>
                  <a:lnTo>
                    <a:pt x="56" y="127"/>
                  </a:lnTo>
                  <a:lnTo>
                    <a:pt x="37" y="121"/>
                  </a:lnTo>
                  <a:lnTo>
                    <a:pt x="23" y="115"/>
                  </a:lnTo>
                  <a:lnTo>
                    <a:pt x="13" y="111"/>
                  </a:lnTo>
                  <a:lnTo>
                    <a:pt x="4" y="103"/>
                  </a:lnTo>
                  <a:lnTo>
                    <a:pt x="0" y="98"/>
                  </a:lnTo>
                  <a:lnTo>
                    <a:pt x="4" y="90"/>
                  </a:lnTo>
                  <a:lnTo>
                    <a:pt x="21" y="82"/>
                  </a:lnTo>
                  <a:lnTo>
                    <a:pt x="35" y="78"/>
                  </a:lnTo>
                  <a:lnTo>
                    <a:pt x="49" y="76"/>
                  </a:lnTo>
                  <a:lnTo>
                    <a:pt x="62" y="76"/>
                  </a:lnTo>
                  <a:lnTo>
                    <a:pt x="76" y="76"/>
                  </a:lnTo>
                  <a:lnTo>
                    <a:pt x="88" y="76"/>
                  </a:lnTo>
                  <a:lnTo>
                    <a:pt x="99" y="76"/>
                  </a:lnTo>
                  <a:lnTo>
                    <a:pt x="109" y="78"/>
                  </a:lnTo>
                  <a:lnTo>
                    <a:pt x="117" y="78"/>
                  </a:lnTo>
                  <a:lnTo>
                    <a:pt x="127" y="76"/>
                  </a:lnTo>
                  <a:lnTo>
                    <a:pt x="133" y="72"/>
                  </a:lnTo>
                  <a:lnTo>
                    <a:pt x="136" y="68"/>
                  </a:lnTo>
                  <a:lnTo>
                    <a:pt x="136" y="66"/>
                  </a:lnTo>
                  <a:lnTo>
                    <a:pt x="125" y="0"/>
                  </a:lnTo>
                  <a:lnTo>
                    <a:pt x="131" y="2"/>
                  </a:lnTo>
                  <a:lnTo>
                    <a:pt x="142" y="4"/>
                  </a:lnTo>
                  <a:lnTo>
                    <a:pt x="156" y="10"/>
                  </a:lnTo>
                  <a:lnTo>
                    <a:pt x="166" y="16"/>
                  </a:lnTo>
                  <a:lnTo>
                    <a:pt x="175" y="25"/>
                  </a:lnTo>
                  <a:lnTo>
                    <a:pt x="195" y="45"/>
                  </a:lnTo>
                  <a:lnTo>
                    <a:pt x="222" y="70"/>
                  </a:lnTo>
                  <a:lnTo>
                    <a:pt x="252" y="100"/>
                  </a:lnTo>
                  <a:lnTo>
                    <a:pt x="283" y="131"/>
                  </a:lnTo>
                  <a:lnTo>
                    <a:pt x="310" y="158"/>
                  </a:lnTo>
                  <a:lnTo>
                    <a:pt x="332" y="178"/>
                  </a:lnTo>
                  <a:lnTo>
                    <a:pt x="343" y="189"/>
                  </a:lnTo>
                  <a:lnTo>
                    <a:pt x="345" y="191"/>
                  </a:lnTo>
                  <a:lnTo>
                    <a:pt x="343" y="195"/>
                  </a:lnTo>
                  <a:lnTo>
                    <a:pt x="336" y="197"/>
                  </a:lnTo>
                  <a:lnTo>
                    <a:pt x="326" y="201"/>
                  </a:lnTo>
                  <a:lnTo>
                    <a:pt x="312" y="207"/>
                  </a:lnTo>
                  <a:lnTo>
                    <a:pt x="297" y="215"/>
                  </a:lnTo>
                  <a:lnTo>
                    <a:pt x="277" y="225"/>
                  </a:lnTo>
                  <a:lnTo>
                    <a:pt x="258" y="23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90">
              <a:extLst>
                <a:ext uri="{FF2B5EF4-FFF2-40B4-BE49-F238E27FC236}">
                  <a16:creationId xmlns:a16="http://schemas.microsoft.com/office/drawing/2014/main" id="{4FBC4583-8B60-43A6-9073-0AF69FE30D89}"/>
                </a:ext>
              </a:extLst>
            </p:cNvPr>
            <p:cNvSpPr>
              <a:spLocks/>
            </p:cNvSpPr>
            <p:nvPr/>
          </p:nvSpPr>
          <p:spPr bwMode="auto">
            <a:xfrm>
              <a:off x="2898" y="2134"/>
              <a:ext cx="867" cy="543"/>
            </a:xfrm>
            <a:custGeom>
              <a:avLst/>
              <a:gdLst>
                <a:gd name="T0" fmla="*/ 867 w 867"/>
                <a:gd name="T1" fmla="*/ 531 h 543"/>
                <a:gd name="T2" fmla="*/ 865 w 867"/>
                <a:gd name="T3" fmla="*/ 451 h 543"/>
                <a:gd name="T4" fmla="*/ 852 w 867"/>
                <a:gd name="T5" fmla="*/ 334 h 543"/>
                <a:gd name="T6" fmla="*/ 814 w 867"/>
                <a:gd name="T7" fmla="*/ 221 h 543"/>
                <a:gd name="T8" fmla="*/ 752 w 867"/>
                <a:gd name="T9" fmla="*/ 145 h 543"/>
                <a:gd name="T10" fmla="*/ 707 w 867"/>
                <a:gd name="T11" fmla="*/ 92 h 543"/>
                <a:gd name="T12" fmla="*/ 658 w 867"/>
                <a:gd name="T13" fmla="*/ 53 h 543"/>
                <a:gd name="T14" fmla="*/ 578 w 867"/>
                <a:gd name="T15" fmla="*/ 20 h 543"/>
                <a:gd name="T16" fmla="*/ 480 w 867"/>
                <a:gd name="T17" fmla="*/ 0 h 543"/>
                <a:gd name="T18" fmla="*/ 410 w 867"/>
                <a:gd name="T19" fmla="*/ 16 h 543"/>
                <a:gd name="T20" fmla="*/ 344 w 867"/>
                <a:gd name="T21" fmla="*/ 53 h 543"/>
                <a:gd name="T22" fmla="*/ 281 w 867"/>
                <a:gd name="T23" fmla="*/ 104 h 543"/>
                <a:gd name="T24" fmla="*/ 226 w 867"/>
                <a:gd name="T25" fmla="*/ 162 h 543"/>
                <a:gd name="T26" fmla="*/ 182 w 867"/>
                <a:gd name="T27" fmla="*/ 217 h 543"/>
                <a:gd name="T28" fmla="*/ 148 w 867"/>
                <a:gd name="T29" fmla="*/ 262 h 543"/>
                <a:gd name="T30" fmla="*/ 131 w 867"/>
                <a:gd name="T31" fmla="*/ 287 h 543"/>
                <a:gd name="T32" fmla="*/ 19 w 867"/>
                <a:gd name="T33" fmla="*/ 356 h 543"/>
                <a:gd name="T34" fmla="*/ 8 w 867"/>
                <a:gd name="T35" fmla="*/ 385 h 543"/>
                <a:gd name="T36" fmla="*/ 57 w 867"/>
                <a:gd name="T37" fmla="*/ 399 h 543"/>
                <a:gd name="T38" fmla="*/ 127 w 867"/>
                <a:gd name="T39" fmla="*/ 418 h 543"/>
                <a:gd name="T40" fmla="*/ 183 w 867"/>
                <a:gd name="T41" fmla="*/ 432 h 543"/>
                <a:gd name="T42" fmla="*/ 207 w 867"/>
                <a:gd name="T43" fmla="*/ 436 h 543"/>
                <a:gd name="T44" fmla="*/ 264 w 867"/>
                <a:gd name="T45" fmla="*/ 446 h 543"/>
                <a:gd name="T46" fmla="*/ 344 w 867"/>
                <a:gd name="T47" fmla="*/ 461 h 543"/>
                <a:gd name="T48" fmla="*/ 414 w 867"/>
                <a:gd name="T49" fmla="*/ 473 h 543"/>
                <a:gd name="T50" fmla="*/ 469 w 867"/>
                <a:gd name="T51" fmla="*/ 479 h 543"/>
                <a:gd name="T52" fmla="*/ 525 w 867"/>
                <a:gd name="T53" fmla="*/ 479 h 543"/>
                <a:gd name="T54" fmla="*/ 576 w 867"/>
                <a:gd name="T55" fmla="*/ 479 h 543"/>
                <a:gd name="T56" fmla="*/ 615 w 867"/>
                <a:gd name="T57" fmla="*/ 477 h 543"/>
                <a:gd name="T58" fmla="*/ 646 w 867"/>
                <a:gd name="T59" fmla="*/ 479 h 543"/>
                <a:gd name="T60" fmla="*/ 691 w 867"/>
                <a:gd name="T61" fmla="*/ 488 h 543"/>
                <a:gd name="T62" fmla="*/ 748 w 867"/>
                <a:gd name="T63" fmla="*/ 508 h 543"/>
                <a:gd name="T64" fmla="*/ 807 w 867"/>
                <a:gd name="T65" fmla="*/ 530 h 543"/>
                <a:gd name="T66" fmla="*/ 842 w 867"/>
                <a:gd name="T67" fmla="*/ 539 h 543"/>
                <a:gd name="T68" fmla="*/ 863 w 867"/>
                <a:gd name="T69" fmla="*/ 543 h 5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7" h="543">
                  <a:moveTo>
                    <a:pt x="867" y="543"/>
                  </a:moveTo>
                  <a:lnTo>
                    <a:pt x="867" y="531"/>
                  </a:lnTo>
                  <a:lnTo>
                    <a:pt x="867" y="500"/>
                  </a:lnTo>
                  <a:lnTo>
                    <a:pt x="865" y="451"/>
                  </a:lnTo>
                  <a:lnTo>
                    <a:pt x="861" y="395"/>
                  </a:lnTo>
                  <a:lnTo>
                    <a:pt x="852" y="334"/>
                  </a:lnTo>
                  <a:lnTo>
                    <a:pt x="836" y="274"/>
                  </a:lnTo>
                  <a:lnTo>
                    <a:pt x="814" y="221"/>
                  </a:lnTo>
                  <a:lnTo>
                    <a:pt x="783" y="178"/>
                  </a:lnTo>
                  <a:lnTo>
                    <a:pt x="752" y="145"/>
                  </a:lnTo>
                  <a:lnTo>
                    <a:pt x="729" y="117"/>
                  </a:lnTo>
                  <a:lnTo>
                    <a:pt x="707" y="92"/>
                  </a:lnTo>
                  <a:lnTo>
                    <a:pt x="686" y="70"/>
                  </a:lnTo>
                  <a:lnTo>
                    <a:pt x="658" y="53"/>
                  </a:lnTo>
                  <a:lnTo>
                    <a:pt x="625" y="35"/>
                  </a:lnTo>
                  <a:lnTo>
                    <a:pt x="578" y="20"/>
                  </a:lnTo>
                  <a:lnTo>
                    <a:pt x="516" y="4"/>
                  </a:lnTo>
                  <a:lnTo>
                    <a:pt x="480" y="0"/>
                  </a:lnTo>
                  <a:lnTo>
                    <a:pt x="445" y="6"/>
                  </a:lnTo>
                  <a:lnTo>
                    <a:pt x="410" y="16"/>
                  </a:lnTo>
                  <a:lnTo>
                    <a:pt x="377" y="33"/>
                  </a:lnTo>
                  <a:lnTo>
                    <a:pt x="344" y="53"/>
                  </a:lnTo>
                  <a:lnTo>
                    <a:pt x="310" y="78"/>
                  </a:lnTo>
                  <a:lnTo>
                    <a:pt x="281" y="104"/>
                  </a:lnTo>
                  <a:lnTo>
                    <a:pt x="252" y="133"/>
                  </a:lnTo>
                  <a:lnTo>
                    <a:pt x="226" y="162"/>
                  </a:lnTo>
                  <a:lnTo>
                    <a:pt x="201" y="190"/>
                  </a:lnTo>
                  <a:lnTo>
                    <a:pt x="182" y="217"/>
                  </a:lnTo>
                  <a:lnTo>
                    <a:pt x="162" y="240"/>
                  </a:lnTo>
                  <a:lnTo>
                    <a:pt x="148" y="262"/>
                  </a:lnTo>
                  <a:lnTo>
                    <a:pt x="139" y="278"/>
                  </a:lnTo>
                  <a:lnTo>
                    <a:pt x="131" y="287"/>
                  </a:lnTo>
                  <a:lnTo>
                    <a:pt x="129" y="291"/>
                  </a:lnTo>
                  <a:lnTo>
                    <a:pt x="19" y="356"/>
                  </a:lnTo>
                  <a:lnTo>
                    <a:pt x="0" y="383"/>
                  </a:lnTo>
                  <a:lnTo>
                    <a:pt x="8" y="385"/>
                  </a:lnTo>
                  <a:lnTo>
                    <a:pt x="27" y="391"/>
                  </a:lnTo>
                  <a:lnTo>
                    <a:pt x="57" y="399"/>
                  </a:lnTo>
                  <a:lnTo>
                    <a:pt x="92" y="408"/>
                  </a:lnTo>
                  <a:lnTo>
                    <a:pt x="127" y="418"/>
                  </a:lnTo>
                  <a:lnTo>
                    <a:pt x="158" y="426"/>
                  </a:lnTo>
                  <a:lnTo>
                    <a:pt x="183" y="432"/>
                  </a:lnTo>
                  <a:lnTo>
                    <a:pt x="197" y="434"/>
                  </a:lnTo>
                  <a:lnTo>
                    <a:pt x="207" y="436"/>
                  </a:lnTo>
                  <a:lnTo>
                    <a:pt x="230" y="440"/>
                  </a:lnTo>
                  <a:lnTo>
                    <a:pt x="264" y="446"/>
                  </a:lnTo>
                  <a:lnTo>
                    <a:pt x="303" y="453"/>
                  </a:lnTo>
                  <a:lnTo>
                    <a:pt x="344" y="461"/>
                  </a:lnTo>
                  <a:lnTo>
                    <a:pt x="383" y="467"/>
                  </a:lnTo>
                  <a:lnTo>
                    <a:pt x="414" y="473"/>
                  </a:lnTo>
                  <a:lnTo>
                    <a:pt x="437" y="477"/>
                  </a:lnTo>
                  <a:lnTo>
                    <a:pt x="469" y="479"/>
                  </a:lnTo>
                  <a:lnTo>
                    <a:pt x="498" y="479"/>
                  </a:lnTo>
                  <a:lnTo>
                    <a:pt x="525" y="479"/>
                  </a:lnTo>
                  <a:lnTo>
                    <a:pt x="553" y="479"/>
                  </a:lnTo>
                  <a:lnTo>
                    <a:pt x="576" y="479"/>
                  </a:lnTo>
                  <a:lnTo>
                    <a:pt x="598" y="477"/>
                  </a:lnTo>
                  <a:lnTo>
                    <a:pt x="615" y="477"/>
                  </a:lnTo>
                  <a:lnTo>
                    <a:pt x="633" y="477"/>
                  </a:lnTo>
                  <a:lnTo>
                    <a:pt x="646" y="479"/>
                  </a:lnTo>
                  <a:lnTo>
                    <a:pt x="666" y="483"/>
                  </a:lnTo>
                  <a:lnTo>
                    <a:pt x="691" y="488"/>
                  </a:lnTo>
                  <a:lnTo>
                    <a:pt x="719" y="496"/>
                  </a:lnTo>
                  <a:lnTo>
                    <a:pt x="748" y="508"/>
                  </a:lnTo>
                  <a:lnTo>
                    <a:pt x="777" y="518"/>
                  </a:lnTo>
                  <a:lnTo>
                    <a:pt x="807" y="530"/>
                  </a:lnTo>
                  <a:lnTo>
                    <a:pt x="834" y="541"/>
                  </a:lnTo>
                  <a:lnTo>
                    <a:pt x="842" y="539"/>
                  </a:lnTo>
                  <a:lnTo>
                    <a:pt x="854" y="541"/>
                  </a:lnTo>
                  <a:lnTo>
                    <a:pt x="863" y="543"/>
                  </a:lnTo>
                  <a:lnTo>
                    <a:pt x="867" y="543"/>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91">
              <a:extLst>
                <a:ext uri="{FF2B5EF4-FFF2-40B4-BE49-F238E27FC236}">
                  <a16:creationId xmlns:a16="http://schemas.microsoft.com/office/drawing/2014/main" id="{7557CC0B-0463-404B-B0FA-AED753AF0832}"/>
                </a:ext>
              </a:extLst>
            </p:cNvPr>
            <p:cNvSpPr>
              <a:spLocks/>
            </p:cNvSpPr>
            <p:nvPr/>
          </p:nvSpPr>
          <p:spPr bwMode="auto">
            <a:xfrm>
              <a:off x="2898" y="2134"/>
              <a:ext cx="867" cy="543"/>
            </a:xfrm>
            <a:custGeom>
              <a:avLst/>
              <a:gdLst>
                <a:gd name="T0" fmla="*/ 867 w 867"/>
                <a:gd name="T1" fmla="*/ 531 h 543"/>
                <a:gd name="T2" fmla="*/ 865 w 867"/>
                <a:gd name="T3" fmla="*/ 451 h 543"/>
                <a:gd name="T4" fmla="*/ 852 w 867"/>
                <a:gd name="T5" fmla="*/ 334 h 543"/>
                <a:gd name="T6" fmla="*/ 814 w 867"/>
                <a:gd name="T7" fmla="*/ 221 h 543"/>
                <a:gd name="T8" fmla="*/ 752 w 867"/>
                <a:gd name="T9" fmla="*/ 145 h 543"/>
                <a:gd name="T10" fmla="*/ 707 w 867"/>
                <a:gd name="T11" fmla="*/ 88 h 543"/>
                <a:gd name="T12" fmla="*/ 660 w 867"/>
                <a:gd name="T13" fmla="*/ 43 h 543"/>
                <a:gd name="T14" fmla="*/ 578 w 867"/>
                <a:gd name="T15" fmla="*/ 14 h 543"/>
                <a:gd name="T16" fmla="*/ 457 w 867"/>
                <a:gd name="T17" fmla="*/ 0 h 543"/>
                <a:gd name="T18" fmla="*/ 359 w 867"/>
                <a:gd name="T19" fmla="*/ 16 h 543"/>
                <a:gd name="T20" fmla="*/ 281 w 867"/>
                <a:gd name="T21" fmla="*/ 53 h 543"/>
                <a:gd name="T22" fmla="*/ 223 w 867"/>
                <a:gd name="T23" fmla="*/ 104 h 543"/>
                <a:gd name="T24" fmla="*/ 182 w 867"/>
                <a:gd name="T25" fmla="*/ 162 h 543"/>
                <a:gd name="T26" fmla="*/ 152 w 867"/>
                <a:gd name="T27" fmla="*/ 217 h 543"/>
                <a:gd name="T28" fmla="*/ 137 w 867"/>
                <a:gd name="T29" fmla="*/ 262 h 543"/>
                <a:gd name="T30" fmla="*/ 129 w 867"/>
                <a:gd name="T31" fmla="*/ 287 h 543"/>
                <a:gd name="T32" fmla="*/ 19 w 867"/>
                <a:gd name="T33" fmla="*/ 356 h 543"/>
                <a:gd name="T34" fmla="*/ 8 w 867"/>
                <a:gd name="T35" fmla="*/ 385 h 543"/>
                <a:gd name="T36" fmla="*/ 57 w 867"/>
                <a:gd name="T37" fmla="*/ 399 h 543"/>
                <a:gd name="T38" fmla="*/ 127 w 867"/>
                <a:gd name="T39" fmla="*/ 418 h 543"/>
                <a:gd name="T40" fmla="*/ 183 w 867"/>
                <a:gd name="T41" fmla="*/ 432 h 543"/>
                <a:gd name="T42" fmla="*/ 207 w 867"/>
                <a:gd name="T43" fmla="*/ 436 h 543"/>
                <a:gd name="T44" fmla="*/ 264 w 867"/>
                <a:gd name="T45" fmla="*/ 446 h 543"/>
                <a:gd name="T46" fmla="*/ 344 w 867"/>
                <a:gd name="T47" fmla="*/ 461 h 543"/>
                <a:gd name="T48" fmla="*/ 414 w 867"/>
                <a:gd name="T49" fmla="*/ 473 h 543"/>
                <a:gd name="T50" fmla="*/ 469 w 867"/>
                <a:gd name="T51" fmla="*/ 479 h 543"/>
                <a:gd name="T52" fmla="*/ 525 w 867"/>
                <a:gd name="T53" fmla="*/ 479 h 543"/>
                <a:gd name="T54" fmla="*/ 576 w 867"/>
                <a:gd name="T55" fmla="*/ 479 h 543"/>
                <a:gd name="T56" fmla="*/ 615 w 867"/>
                <a:gd name="T57" fmla="*/ 477 h 543"/>
                <a:gd name="T58" fmla="*/ 646 w 867"/>
                <a:gd name="T59" fmla="*/ 479 h 543"/>
                <a:gd name="T60" fmla="*/ 691 w 867"/>
                <a:gd name="T61" fmla="*/ 488 h 543"/>
                <a:gd name="T62" fmla="*/ 748 w 867"/>
                <a:gd name="T63" fmla="*/ 508 h 543"/>
                <a:gd name="T64" fmla="*/ 807 w 867"/>
                <a:gd name="T65" fmla="*/ 530 h 543"/>
                <a:gd name="T66" fmla="*/ 842 w 867"/>
                <a:gd name="T67" fmla="*/ 539 h 543"/>
                <a:gd name="T68" fmla="*/ 863 w 867"/>
                <a:gd name="T69" fmla="*/ 543 h 5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7" h="543">
                  <a:moveTo>
                    <a:pt x="867" y="543"/>
                  </a:moveTo>
                  <a:lnTo>
                    <a:pt x="867" y="531"/>
                  </a:lnTo>
                  <a:lnTo>
                    <a:pt x="867" y="500"/>
                  </a:lnTo>
                  <a:lnTo>
                    <a:pt x="865" y="451"/>
                  </a:lnTo>
                  <a:lnTo>
                    <a:pt x="861" y="395"/>
                  </a:lnTo>
                  <a:lnTo>
                    <a:pt x="852" y="334"/>
                  </a:lnTo>
                  <a:lnTo>
                    <a:pt x="836" y="274"/>
                  </a:lnTo>
                  <a:lnTo>
                    <a:pt x="814" y="221"/>
                  </a:lnTo>
                  <a:lnTo>
                    <a:pt x="783" y="178"/>
                  </a:lnTo>
                  <a:lnTo>
                    <a:pt x="752" y="145"/>
                  </a:lnTo>
                  <a:lnTo>
                    <a:pt x="729" y="113"/>
                  </a:lnTo>
                  <a:lnTo>
                    <a:pt x="707" y="88"/>
                  </a:lnTo>
                  <a:lnTo>
                    <a:pt x="686" y="65"/>
                  </a:lnTo>
                  <a:lnTo>
                    <a:pt x="660" y="43"/>
                  </a:lnTo>
                  <a:lnTo>
                    <a:pt x="625" y="27"/>
                  </a:lnTo>
                  <a:lnTo>
                    <a:pt x="578" y="14"/>
                  </a:lnTo>
                  <a:lnTo>
                    <a:pt x="516" y="4"/>
                  </a:lnTo>
                  <a:lnTo>
                    <a:pt x="457" y="0"/>
                  </a:lnTo>
                  <a:lnTo>
                    <a:pt x="406" y="6"/>
                  </a:lnTo>
                  <a:lnTo>
                    <a:pt x="359" y="16"/>
                  </a:lnTo>
                  <a:lnTo>
                    <a:pt x="318" y="33"/>
                  </a:lnTo>
                  <a:lnTo>
                    <a:pt x="281" y="53"/>
                  </a:lnTo>
                  <a:lnTo>
                    <a:pt x="250" y="78"/>
                  </a:lnTo>
                  <a:lnTo>
                    <a:pt x="223" y="104"/>
                  </a:lnTo>
                  <a:lnTo>
                    <a:pt x="199" y="133"/>
                  </a:lnTo>
                  <a:lnTo>
                    <a:pt x="182" y="162"/>
                  </a:lnTo>
                  <a:lnTo>
                    <a:pt x="166" y="190"/>
                  </a:lnTo>
                  <a:lnTo>
                    <a:pt x="152" y="217"/>
                  </a:lnTo>
                  <a:lnTo>
                    <a:pt x="142" y="240"/>
                  </a:lnTo>
                  <a:lnTo>
                    <a:pt x="137" y="262"/>
                  </a:lnTo>
                  <a:lnTo>
                    <a:pt x="133" y="278"/>
                  </a:lnTo>
                  <a:lnTo>
                    <a:pt x="129" y="287"/>
                  </a:lnTo>
                  <a:lnTo>
                    <a:pt x="129" y="291"/>
                  </a:lnTo>
                  <a:lnTo>
                    <a:pt x="19" y="356"/>
                  </a:lnTo>
                  <a:lnTo>
                    <a:pt x="0" y="383"/>
                  </a:lnTo>
                  <a:lnTo>
                    <a:pt x="8" y="385"/>
                  </a:lnTo>
                  <a:lnTo>
                    <a:pt x="27" y="391"/>
                  </a:lnTo>
                  <a:lnTo>
                    <a:pt x="57" y="399"/>
                  </a:lnTo>
                  <a:lnTo>
                    <a:pt x="92" y="408"/>
                  </a:lnTo>
                  <a:lnTo>
                    <a:pt x="127" y="418"/>
                  </a:lnTo>
                  <a:lnTo>
                    <a:pt x="158" y="426"/>
                  </a:lnTo>
                  <a:lnTo>
                    <a:pt x="183" y="432"/>
                  </a:lnTo>
                  <a:lnTo>
                    <a:pt x="197" y="434"/>
                  </a:lnTo>
                  <a:lnTo>
                    <a:pt x="207" y="436"/>
                  </a:lnTo>
                  <a:lnTo>
                    <a:pt x="230" y="440"/>
                  </a:lnTo>
                  <a:lnTo>
                    <a:pt x="264" y="446"/>
                  </a:lnTo>
                  <a:lnTo>
                    <a:pt x="303" y="453"/>
                  </a:lnTo>
                  <a:lnTo>
                    <a:pt x="344" y="461"/>
                  </a:lnTo>
                  <a:lnTo>
                    <a:pt x="383" y="467"/>
                  </a:lnTo>
                  <a:lnTo>
                    <a:pt x="414" y="473"/>
                  </a:lnTo>
                  <a:lnTo>
                    <a:pt x="437" y="477"/>
                  </a:lnTo>
                  <a:lnTo>
                    <a:pt x="469" y="479"/>
                  </a:lnTo>
                  <a:lnTo>
                    <a:pt x="498" y="479"/>
                  </a:lnTo>
                  <a:lnTo>
                    <a:pt x="525" y="479"/>
                  </a:lnTo>
                  <a:lnTo>
                    <a:pt x="553" y="479"/>
                  </a:lnTo>
                  <a:lnTo>
                    <a:pt x="576" y="479"/>
                  </a:lnTo>
                  <a:lnTo>
                    <a:pt x="598" y="477"/>
                  </a:lnTo>
                  <a:lnTo>
                    <a:pt x="615" y="477"/>
                  </a:lnTo>
                  <a:lnTo>
                    <a:pt x="633" y="477"/>
                  </a:lnTo>
                  <a:lnTo>
                    <a:pt x="646" y="479"/>
                  </a:lnTo>
                  <a:lnTo>
                    <a:pt x="666" y="483"/>
                  </a:lnTo>
                  <a:lnTo>
                    <a:pt x="691" y="488"/>
                  </a:lnTo>
                  <a:lnTo>
                    <a:pt x="719" y="496"/>
                  </a:lnTo>
                  <a:lnTo>
                    <a:pt x="748" y="508"/>
                  </a:lnTo>
                  <a:lnTo>
                    <a:pt x="777" y="518"/>
                  </a:lnTo>
                  <a:lnTo>
                    <a:pt x="807" y="530"/>
                  </a:lnTo>
                  <a:lnTo>
                    <a:pt x="834" y="541"/>
                  </a:lnTo>
                  <a:lnTo>
                    <a:pt x="842" y="539"/>
                  </a:lnTo>
                  <a:lnTo>
                    <a:pt x="854" y="541"/>
                  </a:lnTo>
                  <a:lnTo>
                    <a:pt x="863" y="543"/>
                  </a:lnTo>
                  <a:lnTo>
                    <a:pt x="867" y="543"/>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92">
              <a:extLst>
                <a:ext uri="{FF2B5EF4-FFF2-40B4-BE49-F238E27FC236}">
                  <a16:creationId xmlns:a16="http://schemas.microsoft.com/office/drawing/2014/main" id="{88B3F174-0336-4CBB-AE39-CB2C4798A56D}"/>
                </a:ext>
              </a:extLst>
            </p:cNvPr>
            <p:cNvSpPr>
              <a:spLocks/>
            </p:cNvSpPr>
            <p:nvPr/>
          </p:nvSpPr>
          <p:spPr bwMode="auto">
            <a:xfrm>
              <a:off x="1947" y="3117"/>
              <a:ext cx="482" cy="512"/>
            </a:xfrm>
            <a:custGeom>
              <a:avLst/>
              <a:gdLst>
                <a:gd name="T0" fmla="*/ 369 w 482"/>
                <a:gd name="T1" fmla="*/ 252 h 512"/>
                <a:gd name="T2" fmla="*/ 326 w 482"/>
                <a:gd name="T3" fmla="*/ 164 h 512"/>
                <a:gd name="T4" fmla="*/ 294 w 482"/>
                <a:gd name="T5" fmla="*/ 117 h 512"/>
                <a:gd name="T6" fmla="*/ 273 w 482"/>
                <a:gd name="T7" fmla="*/ 78 h 512"/>
                <a:gd name="T8" fmla="*/ 259 w 482"/>
                <a:gd name="T9" fmla="*/ 58 h 512"/>
                <a:gd name="T10" fmla="*/ 250 w 482"/>
                <a:gd name="T11" fmla="*/ 47 h 512"/>
                <a:gd name="T12" fmla="*/ 236 w 482"/>
                <a:gd name="T13" fmla="*/ 41 h 512"/>
                <a:gd name="T14" fmla="*/ 222 w 482"/>
                <a:gd name="T15" fmla="*/ 41 h 512"/>
                <a:gd name="T16" fmla="*/ 205 w 482"/>
                <a:gd name="T17" fmla="*/ 39 h 512"/>
                <a:gd name="T18" fmla="*/ 168 w 482"/>
                <a:gd name="T19" fmla="*/ 25 h 512"/>
                <a:gd name="T20" fmla="*/ 128 w 482"/>
                <a:gd name="T21" fmla="*/ 15 h 512"/>
                <a:gd name="T22" fmla="*/ 101 w 482"/>
                <a:gd name="T23" fmla="*/ 11 h 512"/>
                <a:gd name="T24" fmla="*/ 76 w 482"/>
                <a:gd name="T25" fmla="*/ 8 h 512"/>
                <a:gd name="T26" fmla="*/ 54 w 482"/>
                <a:gd name="T27" fmla="*/ 2 h 512"/>
                <a:gd name="T28" fmla="*/ 35 w 482"/>
                <a:gd name="T29" fmla="*/ 0 h 512"/>
                <a:gd name="T30" fmla="*/ 15 w 482"/>
                <a:gd name="T31" fmla="*/ 2 h 512"/>
                <a:gd name="T32" fmla="*/ 1 w 482"/>
                <a:gd name="T33" fmla="*/ 6 h 512"/>
                <a:gd name="T34" fmla="*/ 7 w 482"/>
                <a:gd name="T35" fmla="*/ 29 h 512"/>
                <a:gd name="T36" fmla="*/ 58 w 482"/>
                <a:gd name="T37" fmla="*/ 49 h 512"/>
                <a:gd name="T38" fmla="*/ 130 w 482"/>
                <a:gd name="T39" fmla="*/ 60 h 512"/>
                <a:gd name="T40" fmla="*/ 189 w 482"/>
                <a:gd name="T41" fmla="*/ 78 h 512"/>
                <a:gd name="T42" fmla="*/ 199 w 482"/>
                <a:gd name="T43" fmla="*/ 140 h 512"/>
                <a:gd name="T44" fmla="*/ 154 w 482"/>
                <a:gd name="T45" fmla="*/ 219 h 512"/>
                <a:gd name="T46" fmla="*/ 162 w 482"/>
                <a:gd name="T47" fmla="*/ 250 h 512"/>
                <a:gd name="T48" fmla="*/ 175 w 482"/>
                <a:gd name="T49" fmla="*/ 285 h 512"/>
                <a:gd name="T50" fmla="*/ 193 w 482"/>
                <a:gd name="T51" fmla="*/ 310 h 512"/>
                <a:gd name="T52" fmla="*/ 214 w 482"/>
                <a:gd name="T53" fmla="*/ 332 h 512"/>
                <a:gd name="T54" fmla="*/ 238 w 482"/>
                <a:gd name="T55" fmla="*/ 346 h 512"/>
                <a:gd name="T56" fmla="*/ 257 w 482"/>
                <a:gd name="T57" fmla="*/ 355 h 512"/>
                <a:gd name="T58" fmla="*/ 281 w 482"/>
                <a:gd name="T59" fmla="*/ 387 h 512"/>
                <a:gd name="T60" fmla="*/ 300 w 482"/>
                <a:gd name="T61" fmla="*/ 424 h 512"/>
                <a:gd name="T62" fmla="*/ 312 w 482"/>
                <a:gd name="T63" fmla="*/ 453 h 512"/>
                <a:gd name="T64" fmla="*/ 318 w 482"/>
                <a:gd name="T65" fmla="*/ 465 h 512"/>
                <a:gd name="T66" fmla="*/ 332 w 482"/>
                <a:gd name="T67" fmla="*/ 502 h 512"/>
                <a:gd name="T68" fmla="*/ 341 w 482"/>
                <a:gd name="T69" fmla="*/ 506 h 512"/>
                <a:gd name="T70" fmla="*/ 349 w 482"/>
                <a:gd name="T71" fmla="*/ 482 h 512"/>
                <a:gd name="T72" fmla="*/ 363 w 482"/>
                <a:gd name="T73" fmla="*/ 471 h 512"/>
                <a:gd name="T74" fmla="*/ 382 w 482"/>
                <a:gd name="T75" fmla="*/ 449 h 512"/>
                <a:gd name="T76" fmla="*/ 414 w 482"/>
                <a:gd name="T77" fmla="*/ 424 h 512"/>
                <a:gd name="T78" fmla="*/ 457 w 482"/>
                <a:gd name="T79" fmla="*/ 408 h 512"/>
                <a:gd name="T80" fmla="*/ 478 w 482"/>
                <a:gd name="T81" fmla="*/ 406 h 512"/>
                <a:gd name="T82" fmla="*/ 461 w 482"/>
                <a:gd name="T83" fmla="*/ 385 h 512"/>
                <a:gd name="T84" fmla="*/ 439 w 482"/>
                <a:gd name="T85" fmla="*/ 359 h 512"/>
                <a:gd name="T86" fmla="*/ 423 w 482"/>
                <a:gd name="T87" fmla="*/ 342 h 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512">
                  <a:moveTo>
                    <a:pt x="421" y="338"/>
                  </a:moveTo>
                  <a:lnTo>
                    <a:pt x="369" y="252"/>
                  </a:lnTo>
                  <a:lnTo>
                    <a:pt x="332" y="170"/>
                  </a:lnTo>
                  <a:lnTo>
                    <a:pt x="326" y="164"/>
                  </a:lnTo>
                  <a:lnTo>
                    <a:pt x="314" y="144"/>
                  </a:lnTo>
                  <a:lnTo>
                    <a:pt x="294" y="117"/>
                  </a:lnTo>
                  <a:lnTo>
                    <a:pt x="277" y="84"/>
                  </a:lnTo>
                  <a:lnTo>
                    <a:pt x="273" y="78"/>
                  </a:lnTo>
                  <a:lnTo>
                    <a:pt x="267" y="68"/>
                  </a:lnTo>
                  <a:lnTo>
                    <a:pt x="259" y="58"/>
                  </a:lnTo>
                  <a:lnTo>
                    <a:pt x="255" y="53"/>
                  </a:lnTo>
                  <a:lnTo>
                    <a:pt x="250" y="47"/>
                  </a:lnTo>
                  <a:lnTo>
                    <a:pt x="242" y="43"/>
                  </a:lnTo>
                  <a:lnTo>
                    <a:pt x="236" y="41"/>
                  </a:lnTo>
                  <a:lnTo>
                    <a:pt x="230" y="41"/>
                  </a:lnTo>
                  <a:lnTo>
                    <a:pt x="222" y="41"/>
                  </a:lnTo>
                  <a:lnTo>
                    <a:pt x="214" y="41"/>
                  </a:lnTo>
                  <a:lnTo>
                    <a:pt x="205" y="39"/>
                  </a:lnTo>
                  <a:lnTo>
                    <a:pt x="195" y="35"/>
                  </a:lnTo>
                  <a:lnTo>
                    <a:pt x="168" y="25"/>
                  </a:lnTo>
                  <a:lnTo>
                    <a:pt x="146" y="17"/>
                  </a:lnTo>
                  <a:lnTo>
                    <a:pt x="128" y="15"/>
                  </a:lnTo>
                  <a:lnTo>
                    <a:pt x="113" y="13"/>
                  </a:lnTo>
                  <a:lnTo>
                    <a:pt x="101" y="11"/>
                  </a:lnTo>
                  <a:lnTo>
                    <a:pt x="87" y="10"/>
                  </a:lnTo>
                  <a:lnTo>
                    <a:pt x="76" y="8"/>
                  </a:lnTo>
                  <a:lnTo>
                    <a:pt x="60" y="4"/>
                  </a:lnTo>
                  <a:lnTo>
                    <a:pt x="54" y="2"/>
                  </a:lnTo>
                  <a:lnTo>
                    <a:pt x="44" y="2"/>
                  </a:lnTo>
                  <a:lnTo>
                    <a:pt x="35" y="0"/>
                  </a:lnTo>
                  <a:lnTo>
                    <a:pt x="25" y="0"/>
                  </a:lnTo>
                  <a:lnTo>
                    <a:pt x="15" y="2"/>
                  </a:lnTo>
                  <a:lnTo>
                    <a:pt x="7" y="4"/>
                  </a:lnTo>
                  <a:lnTo>
                    <a:pt x="1" y="6"/>
                  </a:lnTo>
                  <a:lnTo>
                    <a:pt x="0" y="11"/>
                  </a:lnTo>
                  <a:lnTo>
                    <a:pt x="7" y="29"/>
                  </a:lnTo>
                  <a:lnTo>
                    <a:pt x="29" y="41"/>
                  </a:lnTo>
                  <a:lnTo>
                    <a:pt x="58" y="49"/>
                  </a:lnTo>
                  <a:lnTo>
                    <a:pt x="93" y="54"/>
                  </a:lnTo>
                  <a:lnTo>
                    <a:pt x="130" y="60"/>
                  </a:lnTo>
                  <a:lnTo>
                    <a:pt x="164" y="66"/>
                  </a:lnTo>
                  <a:lnTo>
                    <a:pt x="189" y="78"/>
                  </a:lnTo>
                  <a:lnTo>
                    <a:pt x="205" y="95"/>
                  </a:lnTo>
                  <a:lnTo>
                    <a:pt x="199" y="140"/>
                  </a:lnTo>
                  <a:lnTo>
                    <a:pt x="154" y="215"/>
                  </a:lnTo>
                  <a:lnTo>
                    <a:pt x="154" y="219"/>
                  </a:lnTo>
                  <a:lnTo>
                    <a:pt x="156" y="232"/>
                  </a:lnTo>
                  <a:lnTo>
                    <a:pt x="162" y="250"/>
                  </a:lnTo>
                  <a:lnTo>
                    <a:pt x="169" y="273"/>
                  </a:lnTo>
                  <a:lnTo>
                    <a:pt x="175" y="285"/>
                  </a:lnTo>
                  <a:lnTo>
                    <a:pt x="183" y="299"/>
                  </a:lnTo>
                  <a:lnTo>
                    <a:pt x="193" y="310"/>
                  </a:lnTo>
                  <a:lnTo>
                    <a:pt x="203" y="322"/>
                  </a:lnTo>
                  <a:lnTo>
                    <a:pt x="214" y="332"/>
                  </a:lnTo>
                  <a:lnTo>
                    <a:pt x="226" y="340"/>
                  </a:lnTo>
                  <a:lnTo>
                    <a:pt x="238" y="346"/>
                  </a:lnTo>
                  <a:lnTo>
                    <a:pt x="248" y="349"/>
                  </a:lnTo>
                  <a:lnTo>
                    <a:pt x="257" y="355"/>
                  </a:lnTo>
                  <a:lnTo>
                    <a:pt x="269" y="369"/>
                  </a:lnTo>
                  <a:lnTo>
                    <a:pt x="281" y="387"/>
                  </a:lnTo>
                  <a:lnTo>
                    <a:pt x="291" y="406"/>
                  </a:lnTo>
                  <a:lnTo>
                    <a:pt x="300" y="424"/>
                  </a:lnTo>
                  <a:lnTo>
                    <a:pt x="308" y="441"/>
                  </a:lnTo>
                  <a:lnTo>
                    <a:pt x="312" y="453"/>
                  </a:lnTo>
                  <a:lnTo>
                    <a:pt x="314" y="457"/>
                  </a:lnTo>
                  <a:lnTo>
                    <a:pt x="318" y="465"/>
                  </a:lnTo>
                  <a:lnTo>
                    <a:pt x="326" y="482"/>
                  </a:lnTo>
                  <a:lnTo>
                    <a:pt x="332" y="502"/>
                  </a:lnTo>
                  <a:lnTo>
                    <a:pt x="336" y="512"/>
                  </a:lnTo>
                  <a:lnTo>
                    <a:pt x="341" y="506"/>
                  </a:lnTo>
                  <a:lnTo>
                    <a:pt x="345" y="494"/>
                  </a:lnTo>
                  <a:lnTo>
                    <a:pt x="349" y="482"/>
                  </a:lnTo>
                  <a:lnTo>
                    <a:pt x="357" y="476"/>
                  </a:lnTo>
                  <a:lnTo>
                    <a:pt x="363" y="471"/>
                  </a:lnTo>
                  <a:lnTo>
                    <a:pt x="371" y="461"/>
                  </a:lnTo>
                  <a:lnTo>
                    <a:pt x="382" y="449"/>
                  </a:lnTo>
                  <a:lnTo>
                    <a:pt x="396" y="435"/>
                  </a:lnTo>
                  <a:lnTo>
                    <a:pt x="414" y="424"/>
                  </a:lnTo>
                  <a:lnTo>
                    <a:pt x="433" y="414"/>
                  </a:lnTo>
                  <a:lnTo>
                    <a:pt x="457" y="408"/>
                  </a:lnTo>
                  <a:lnTo>
                    <a:pt x="482" y="410"/>
                  </a:lnTo>
                  <a:lnTo>
                    <a:pt x="478" y="406"/>
                  </a:lnTo>
                  <a:lnTo>
                    <a:pt x="470" y="396"/>
                  </a:lnTo>
                  <a:lnTo>
                    <a:pt x="461" y="385"/>
                  </a:lnTo>
                  <a:lnTo>
                    <a:pt x="451" y="373"/>
                  </a:lnTo>
                  <a:lnTo>
                    <a:pt x="439" y="359"/>
                  </a:lnTo>
                  <a:lnTo>
                    <a:pt x="431" y="347"/>
                  </a:lnTo>
                  <a:lnTo>
                    <a:pt x="423" y="342"/>
                  </a:lnTo>
                  <a:lnTo>
                    <a:pt x="421" y="33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93">
              <a:extLst>
                <a:ext uri="{FF2B5EF4-FFF2-40B4-BE49-F238E27FC236}">
                  <a16:creationId xmlns:a16="http://schemas.microsoft.com/office/drawing/2014/main" id="{AA3CB69D-13B3-47A0-83ED-94D26F08116B}"/>
                </a:ext>
              </a:extLst>
            </p:cNvPr>
            <p:cNvSpPr>
              <a:spLocks/>
            </p:cNvSpPr>
            <p:nvPr/>
          </p:nvSpPr>
          <p:spPr bwMode="auto">
            <a:xfrm>
              <a:off x="3027" y="2595"/>
              <a:ext cx="613" cy="610"/>
            </a:xfrm>
            <a:custGeom>
              <a:avLst/>
              <a:gdLst>
                <a:gd name="T0" fmla="*/ 15 w 613"/>
                <a:gd name="T1" fmla="*/ 37 h 610"/>
                <a:gd name="T2" fmla="*/ 4 w 613"/>
                <a:gd name="T3" fmla="*/ 100 h 610"/>
                <a:gd name="T4" fmla="*/ 19 w 613"/>
                <a:gd name="T5" fmla="*/ 160 h 610"/>
                <a:gd name="T6" fmla="*/ 17 w 613"/>
                <a:gd name="T7" fmla="*/ 201 h 610"/>
                <a:gd name="T8" fmla="*/ 6 w 613"/>
                <a:gd name="T9" fmla="*/ 256 h 610"/>
                <a:gd name="T10" fmla="*/ 19 w 613"/>
                <a:gd name="T11" fmla="*/ 307 h 610"/>
                <a:gd name="T12" fmla="*/ 72 w 613"/>
                <a:gd name="T13" fmla="*/ 381 h 610"/>
                <a:gd name="T14" fmla="*/ 119 w 613"/>
                <a:gd name="T15" fmla="*/ 442 h 610"/>
                <a:gd name="T16" fmla="*/ 138 w 613"/>
                <a:gd name="T17" fmla="*/ 481 h 610"/>
                <a:gd name="T18" fmla="*/ 164 w 613"/>
                <a:gd name="T19" fmla="*/ 522 h 610"/>
                <a:gd name="T20" fmla="*/ 209 w 613"/>
                <a:gd name="T21" fmla="*/ 543 h 610"/>
                <a:gd name="T22" fmla="*/ 248 w 613"/>
                <a:gd name="T23" fmla="*/ 541 h 610"/>
                <a:gd name="T24" fmla="*/ 305 w 613"/>
                <a:gd name="T25" fmla="*/ 524 h 610"/>
                <a:gd name="T26" fmla="*/ 375 w 613"/>
                <a:gd name="T27" fmla="*/ 477 h 610"/>
                <a:gd name="T28" fmla="*/ 430 w 613"/>
                <a:gd name="T29" fmla="*/ 434 h 610"/>
                <a:gd name="T30" fmla="*/ 465 w 613"/>
                <a:gd name="T31" fmla="*/ 389 h 610"/>
                <a:gd name="T32" fmla="*/ 490 w 613"/>
                <a:gd name="T33" fmla="*/ 319 h 610"/>
                <a:gd name="T34" fmla="*/ 488 w 613"/>
                <a:gd name="T35" fmla="*/ 309 h 610"/>
                <a:gd name="T36" fmla="*/ 480 w 613"/>
                <a:gd name="T37" fmla="*/ 393 h 610"/>
                <a:gd name="T38" fmla="*/ 430 w 613"/>
                <a:gd name="T39" fmla="*/ 465 h 610"/>
                <a:gd name="T40" fmla="*/ 349 w 613"/>
                <a:gd name="T41" fmla="*/ 547 h 610"/>
                <a:gd name="T42" fmla="*/ 299 w 613"/>
                <a:gd name="T43" fmla="*/ 584 h 610"/>
                <a:gd name="T44" fmla="*/ 308 w 613"/>
                <a:gd name="T45" fmla="*/ 610 h 610"/>
                <a:gd name="T46" fmla="*/ 371 w 613"/>
                <a:gd name="T47" fmla="*/ 557 h 610"/>
                <a:gd name="T48" fmla="*/ 478 w 613"/>
                <a:gd name="T49" fmla="*/ 463 h 610"/>
                <a:gd name="T50" fmla="*/ 535 w 613"/>
                <a:gd name="T51" fmla="*/ 406 h 610"/>
                <a:gd name="T52" fmla="*/ 555 w 613"/>
                <a:gd name="T53" fmla="*/ 381 h 610"/>
                <a:gd name="T54" fmla="*/ 510 w 613"/>
                <a:gd name="T55" fmla="*/ 262 h 610"/>
                <a:gd name="T56" fmla="*/ 547 w 613"/>
                <a:gd name="T57" fmla="*/ 256 h 610"/>
                <a:gd name="T58" fmla="*/ 588 w 613"/>
                <a:gd name="T59" fmla="*/ 217 h 610"/>
                <a:gd name="T60" fmla="*/ 611 w 613"/>
                <a:gd name="T61" fmla="*/ 123 h 610"/>
                <a:gd name="T62" fmla="*/ 568 w 613"/>
                <a:gd name="T63" fmla="*/ 76 h 610"/>
                <a:gd name="T64" fmla="*/ 523 w 613"/>
                <a:gd name="T65" fmla="*/ 104 h 610"/>
                <a:gd name="T66" fmla="*/ 498 w 613"/>
                <a:gd name="T67" fmla="*/ 147 h 610"/>
                <a:gd name="T68" fmla="*/ 459 w 613"/>
                <a:gd name="T69" fmla="*/ 166 h 610"/>
                <a:gd name="T70" fmla="*/ 433 w 613"/>
                <a:gd name="T71" fmla="*/ 149 h 610"/>
                <a:gd name="T72" fmla="*/ 432 w 613"/>
                <a:gd name="T73" fmla="*/ 115 h 610"/>
                <a:gd name="T74" fmla="*/ 392 w 613"/>
                <a:gd name="T75" fmla="*/ 74 h 610"/>
                <a:gd name="T76" fmla="*/ 361 w 613"/>
                <a:gd name="T77" fmla="*/ 69 h 610"/>
                <a:gd name="T78" fmla="*/ 306 w 613"/>
                <a:gd name="T79" fmla="*/ 67 h 610"/>
                <a:gd name="T80" fmla="*/ 236 w 613"/>
                <a:gd name="T81" fmla="*/ 57 h 610"/>
                <a:gd name="T82" fmla="*/ 168 w 613"/>
                <a:gd name="T83" fmla="*/ 43 h 610"/>
                <a:gd name="T84" fmla="*/ 103 w 613"/>
                <a:gd name="T85" fmla="*/ 26 h 610"/>
                <a:gd name="T86" fmla="*/ 54 w 613"/>
                <a:gd name="T87" fmla="*/ 10 h 6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3" h="610">
                  <a:moveTo>
                    <a:pt x="31" y="0"/>
                  </a:moveTo>
                  <a:lnTo>
                    <a:pt x="27" y="12"/>
                  </a:lnTo>
                  <a:lnTo>
                    <a:pt x="15" y="37"/>
                  </a:lnTo>
                  <a:lnTo>
                    <a:pt x="6" y="65"/>
                  </a:lnTo>
                  <a:lnTo>
                    <a:pt x="0" y="82"/>
                  </a:lnTo>
                  <a:lnTo>
                    <a:pt x="4" y="100"/>
                  </a:lnTo>
                  <a:lnTo>
                    <a:pt x="10" y="125"/>
                  </a:lnTo>
                  <a:lnTo>
                    <a:pt x="15" y="151"/>
                  </a:lnTo>
                  <a:lnTo>
                    <a:pt x="19" y="160"/>
                  </a:lnTo>
                  <a:lnTo>
                    <a:pt x="19" y="168"/>
                  </a:lnTo>
                  <a:lnTo>
                    <a:pt x="19" y="184"/>
                  </a:lnTo>
                  <a:lnTo>
                    <a:pt x="17" y="201"/>
                  </a:lnTo>
                  <a:lnTo>
                    <a:pt x="15" y="213"/>
                  </a:lnTo>
                  <a:lnTo>
                    <a:pt x="8" y="235"/>
                  </a:lnTo>
                  <a:lnTo>
                    <a:pt x="6" y="256"/>
                  </a:lnTo>
                  <a:lnTo>
                    <a:pt x="6" y="274"/>
                  </a:lnTo>
                  <a:lnTo>
                    <a:pt x="10" y="289"/>
                  </a:lnTo>
                  <a:lnTo>
                    <a:pt x="19" y="307"/>
                  </a:lnTo>
                  <a:lnTo>
                    <a:pt x="35" y="328"/>
                  </a:lnTo>
                  <a:lnTo>
                    <a:pt x="53" y="356"/>
                  </a:lnTo>
                  <a:lnTo>
                    <a:pt x="72" y="381"/>
                  </a:lnTo>
                  <a:lnTo>
                    <a:pt x="92" y="406"/>
                  </a:lnTo>
                  <a:lnTo>
                    <a:pt x="107" y="428"/>
                  </a:lnTo>
                  <a:lnTo>
                    <a:pt x="119" y="442"/>
                  </a:lnTo>
                  <a:lnTo>
                    <a:pt x="125" y="449"/>
                  </a:lnTo>
                  <a:lnTo>
                    <a:pt x="131" y="461"/>
                  </a:lnTo>
                  <a:lnTo>
                    <a:pt x="138" y="481"/>
                  </a:lnTo>
                  <a:lnTo>
                    <a:pt x="146" y="500"/>
                  </a:lnTo>
                  <a:lnTo>
                    <a:pt x="154" y="514"/>
                  </a:lnTo>
                  <a:lnTo>
                    <a:pt x="164" y="522"/>
                  </a:lnTo>
                  <a:lnTo>
                    <a:pt x="176" y="532"/>
                  </a:lnTo>
                  <a:lnTo>
                    <a:pt x="189" y="539"/>
                  </a:lnTo>
                  <a:lnTo>
                    <a:pt x="209" y="543"/>
                  </a:lnTo>
                  <a:lnTo>
                    <a:pt x="221" y="543"/>
                  </a:lnTo>
                  <a:lnTo>
                    <a:pt x="234" y="543"/>
                  </a:lnTo>
                  <a:lnTo>
                    <a:pt x="248" y="541"/>
                  </a:lnTo>
                  <a:lnTo>
                    <a:pt x="265" y="539"/>
                  </a:lnTo>
                  <a:lnTo>
                    <a:pt x="283" y="533"/>
                  </a:lnTo>
                  <a:lnTo>
                    <a:pt x="305" y="524"/>
                  </a:lnTo>
                  <a:lnTo>
                    <a:pt x="326" y="512"/>
                  </a:lnTo>
                  <a:lnTo>
                    <a:pt x="351" y="494"/>
                  </a:lnTo>
                  <a:lnTo>
                    <a:pt x="375" y="477"/>
                  </a:lnTo>
                  <a:lnTo>
                    <a:pt x="396" y="461"/>
                  </a:lnTo>
                  <a:lnTo>
                    <a:pt x="414" y="448"/>
                  </a:lnTo>
                  <a:lnTo>
                    <a:pt x="430" y="434"/>
                  </a:lnTo>
                  <a:lnTo>
                    <a:pt x="441" y="420"/>
                  </a:lnTo>
                  <a:lnTo>
                    <a:pt x="453" y="406"/>
                  </a:lnTo>
                  <a:lnTo>
                    <a:pt x="465" y="389"/>
                  </a:lnTo>
                  <a:lnTo>
                    <a:pt x="474" y="371"/>
                  </a:lnTo>
                  <a:lnTo>
                    <a:pt x="486" y="342"/>
                  </a:lnTo>
                  <a:lnTo>
                    <a:pt x="490" y="319"/>
                  </a:lnTo>
                  <a:lnTo>
                    <a:pt x="490" y="303"/>
                  </a:lnTo>
                  <a:lnTo>
                    <a:pt x="488" y="297"/>
                  </a:lnTo>
                  <a:lnTo>
                    <a:pt x="488" y="309"/>
                  </a:lnTo>
                  <a:lnTo>
                    <a:pt x="488" y="336"/>
                  </a:lnTo>
                  <a:lnTo>
                    <a:pt x="486" y="367"/>
                  </a:lnTo>
                  <a:lnTo>
                    <a:pt x="480" y="393"/>
                  </a:lnTo>
                  <a:lnTo>
                    <a:pt x="471" y="410"/>
                  </a:lnTo>
                  <a:lnTo>
                    <a:pt x="453" y="436"/>
                  </a:lnTo>
                  <a:lnTo>
                    <a:pt x="430" y="465"/>
                  </a:lnTo>
                  <a:lnTo>
                    <a:pt x="404" y="494"/>
                  </a:lnTo>
                  <a:lnTo>
                    <a:pt x="377" y="522"/>
                  </a:lnTo>
                  <a:lnTo>
                    <a:pt x="349" y="547"/>
                  </a:lnTo>
                  <a:lnTo>
                    <a:pt x="326" y="567"/>
                  </a:lnTo>
                  <a:lnTo>
                    <a:pt x="306" y="576"/>
                  </a:lnTo>
                  <a:lnTo>
                    <a:pt x="299" y="584"/>
                  </a:lnTo>
                  <a:lnTo>
                    <a:pt x="301" y="596"/>
                  </a:lnTo>
                  <a:lnTo>
                    <a:pt x="306" y="606"/>
                  </a:lnTo>
                  <a:lnTo>
                    <a:pt x="308" y="610"/>
                  </a:lnTo>
                  <a:lnTo>
                    <a:pt x="316" y="602"/>
                  </a:lnTo>
                  <a:lnTo>
                    <a:pt x="338" y="584"/>
                  </a:lnTo>
                  <a:lnTo>
                    <a:pt x="371" y="557"/>
                  </a:lnTo>
                  <a:lnTo>
                    <a:pt x="406" y="526"/>
                  </a:lnTo>
                  <a:lnTo>
                    <a:pt x="445" y="494"/>
                  </a:lnTo>
                  <a:lnTo>
                    <a:pt x="478" y="463"/>
                  </a:lnTo>
                  <a:lnTo>
                    <a:pt x="506" y="440"/>
                  </a:lnTo>
                  <a:lnTo>
                    <a:pt x="521" y="424"/>
                  </a:lnTo>
                  <a:lnTo>
                    <a:pt x="535" y="406"/>
                  </a:lnTo>
                  <a:lnTo>
                    <a:pt x="547" y="393"/>
                  </a:lnTo>
                  <a:lnTo>
                    <a:pt x="553" y="385"/>
                  </a:lnTo>
                  <a:lnTo>
                    <a:pt x="555" y="381"/>
                  </a:lnTo>
                  <a:lnTo>
                    <a:pt x="533" y="278"/>
                  </a:lnTo>
                  <a:lnTo>
                    <a:pt x="508" y="262"/>
                  </a:lnTo>
                  <a:lnTo>
                    <a:pt x="510" y="262"/>
                  </a:lnTo>
                  <a:lnTo>
                    <a:pt x="517" y="262"/>
                  </a:lnTo>
                  <a:lnTo>
                    <a:pt x="529" y="260"/>
                  </a:lnTo>
                  <a:lnTo>
                    <a:pt x="547" y="256"/>
                  </a:lnTo>
                  <a:lnTo>
                    <a:pt x="562" y="248"/>
                  </a:lnTo>
                  <a:lnTo>
                    <a:pt x="574" y="235"/>
                  </a:lnTo>
                  <a:lnTo>
                    <a:pt x="588" y="217"/>
                  </a:lnTo>
                  <a:lnTo>
                    <a:pt x="601" y="196"/>
                  </a:lnTo>
                  <a:lnTo>
                    <a:pt x="613" y="160"/>
                  </a:lnTo>
                  <a:lnTo>
                    <a:pt x="611" y="123"/>
                  </a:lnTo>
                  <a:lnTo>
                    <a:pt x="605" y="94"/>
                  </a:lnTo>
                  <a:lnTo>
                    <a:pt x="601" y="82"/>
                  </a:lnTo>
                  <a:lnTo>
                    <a:pt x="568" y="76"/>
                  </a:lnTo>
                  <a:lnTo>
                    <a:pt x="560" y="80"/>
                  </a:lnTo>
                  <a:lnTo>
                    <a:pt x="543" y="90"/>
                  </a:lnTo>
                  <a:lnTo>
                    <a:pt x="523" y="104"/>
                  </a:lnTo>
                  <a:lnTo>
                    <a:pt x="512" y="121"/>
                  </a:lnTo>
                  <a:lnTo>
                    <a:pt x="506" y="137"/>
                  </a:lnTo>
                  <a:lnTo>
                    <a:pt x="498" y="147"/>
                  </a:lnTo>
                  <a:lnTo>
                    <a:pt x="488" y="154"/>
                  </a:lnTo>
                  <a:lnTo>
                    <a:pt x="474" y="162"/>
                  </a:lnTo>
                  <a:lnTo>
                    <a:pt x="459" y="166"/>
                  </a:lnTo>
                  <a:lnTo>
                    <a:pt x="445" y="166"/>
                  </a:lnTo>
                  <a:lnTo>
                    <a:pt x="435" y="160"/>
                  </a:lnTo>
                  <a:lnTo>
                    <a:pt x="433" y="149"/>
                  </a:lnTo>
                  <a:lnTo>
                    <a:pt x="435" y="135"/>
                  </a:lnTo>
                  <a:lnTo>
                    <a:pt x="433" y="123"/>
                  </a:lnTo>
                  <a:lnTo>
                    <a:pt x="432" y="115"/>
                  </a:lnTo>
                  <a:lnTo>
                    <a:pt x="430" y="112"/>
                  </a:lnTo>
                  <a:lnTo>
                    <a:pt x="408" y="72"/>
                  </a:lnTo>
                  <a:lnTo>
                    <a:pt x="392" y="74"/>
                  </a:lnTo>
                  <a:lnTo>
                    <a:pt x="389" y="74"/>
                  </a:lnTo>
                  <a:lnTo>
                    <a:pt x="377" y="70"/>
                  </a:lnTo>
                  <a:lnTo>
                    <a:pt x="361" y="69"/>
                  </a:lnTo>
                  <a:lnTo>
                    <a:pt x="348" y="69"/>
                  </a:lnTo>
                  <a:lnTo>
                    <a:pt x="328" y="69"/>
                  </a:lnTo>
                  <a:lnTo>
                    <a:pt x="306" y="67"/>
                  </a:lnTo>
                  <a:lnTo>
                    <a:pt x="283" y="65"/>
                  </a:lnTo>
                  <a:lnTo>
                    <a:pt x="260" y="61"/>
                  </a:lnTo>
                  <a:lnTo>
                    <a:pt x="236" y="57"/>
                  </a:lnTo>
                  <a:lnTo>
                    <a:pt x="213" y="53"/>
                  </a:lnTo>
                  <a:lnTo>
                    <a:pt x="189" y="47"/>
                  </a:lnTo>
                  <a:lnTo>
                    <a:pt x="168" y="43"/>
                  </a:lnTo>
                  <a:lnTo>
                    <a:pt x="144" y="37"/>
                  </a:lnTo>
                  <a:lnTo>
                    <a:pt x="125" y="31"/>
                  </a:lnTo>
                  <a:lnTo>
                    <a:pt x="103" y="26"/>
                  </a:lnTo>
                  <a:lnTo>
                    <a:pt x="86" y="20"/>
                  </a:lnTo>
                  <a:lnTo>
                    <a:pt x="68" y="14"/>
                  </a:lnTo>
                  <a:lnTo>
                    <a:pt x="54" y="10"/>
                  </a:lnTo>
                  <a:lnTo>
                    <a:pt x="41" y="4"/>
                  </a:lnTo>
                  <a:lnTo>
                    <a:pt x="3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94">
              <a:extLst>
                <a:ext uri="{FF2B5EF4-FFF2-40B4-BE49-F238E27FC236}">
                  <a16:creationId xmlns:a16="http://schemas.microsoft.com/office/drawing/2014/main" id="{F9B921A4-D495-40E4-8775-397397BE282C}"/>
                </a:ext>
              </a:extLst>
            </p:cNvPr>
            <p:cNvSpPr>
              <a:spLocks/>
            </p:cNvSpPr>
            <p:nvPr/>
          </p:nvSpPr>
          <p:spPr bwMode="auto">
            <a:xfrm>
              <a:off x="2284" y="3009"/>
              <a:ext cx="1686" cy="1163"/>
            </a:xfrm>
            <a:custGeom>
              <a:avLst/>
              <a:gdLst>
                <a:gd name="T0" fmla="*/ 159 w 1686"/>
                <a:gd name="T1" fmla="*/ 549 h 1163"/>
                <a:gd name="T2" fmla="*/ 200 w 1686"/>
                <a:gd name="T3" fmla="*/ 563 h 1163"/>
                <a:gd name="T4" fmla="*/ 231 w 1686"/>
                <a:gd name="T5" fmla="*/ 584 h 1163"/>
                <a:gd name="T6" fmla="*/ 276 w 1686"/>
                <a:gd name="T7" fmla="*/ 616 h 1163"/>
                <a:gd name="T8" fmla="*/ 295 w 1686"/>
                <a:gd name="T9" fmla="*/ 625 h 1163"/>
                <a:gd name="T10" fmla="*/ 340 w 1686"/>
                <a:gd name="T11" fmla="*/ 659 h 1163"/>
                <a:gd name="T12" fmla="*/ 387 w 1686"/>
                <a:gd name="T13" fmla="*/ 692 h 1163"/>
                <a:gd name="T14" fmla="*/ 424 w 1686"/>
                <a:gd name="T15" fmla="*/ 682 h 1163"/>
                <a:gd name="T16" fmla="*/ 467 w 1686"/>
                <a:gd name="T17" fmla="*/ 649 h 1163"/>
                <a:gd name="T18" fmla="*/ 497 w 1686"/>
                <a:gd name="T19" fmla="*/ 627 h 1163"/>
                <a:gd name="T20" fmla="*/ 575 w 1686"/>
                <a:gd name="T21" fmla="*/ 590 h 1163"/>
                <a:gd name="T22" fmla="*/ 671 w 1686"/>
                <a:gd name="T23" fmla="*/ 536 h 1163"/>
                <a:gd name="T24" fmla="*/ 721 w 1686"/>
                <a:gd name="T25" fmla="*/ 493 h 1163"/>
                <a:gd name="T26" fmla="*/ 778 w 1686"/>
                <a:gd name="T27" fmla="*/ 454 h 1163"/>
                <a:gd name="T28" fmla="*/ 821 w 1686"/>
                <a:gd name="T29" fmla="*/ 434 h 1163"/>
                <a:gd name="T30" fmla="*/ 850 w 1686"/>
                <a:gd name="T31" fmla="*/ 403 h 1163"/>
                <a:gd name="T32" fmla="*/ 883 w 1686"/>
                <a:gd name="T33" fmla="*/ 354 h 1163"/>
                <a:gd name="T34" fmla="*/ 895 w 1686"/>
                <a:gd name="T35" fmla="*/ 334 h 1163"/>
                <a:gd name="T36" fmla="*/ 936 w 1686"/>
                <a:gd name="T37" fmla="*/ 301 h 1163"/>
                <a:gd name="T38" fmla="*/ 983 w 1686"/>
                <a:gd name="T39" fmla="*/ 264 h 1163"/>
                <a:gd name="T40" fmla="*/ 1044 w 1686"/>
                <a:gd name="T41" fmla="*/ 223 h 1163"/>
                <a:gd name="T42" fmla="*/ 1200 w 1686"/>
                <a:gd name="T43" fmla="*/ 108 h 1163"/>
                <a:gd name="T44" fmla="*/ 1298 w 1686"/>
                <a:gd name="T45" fmla="*/ 14 h 1163"/>
                <a:gd name="T46" fmla="*/ 1329 w 1686"/>
                <a:gd name="T47" fmla="*/ 4 h 1163"/>
                <a:gd name="T48" fmla="*/ 1370 w 1686"/>
                <a:gd name="T49" fmla="*/ 37 h 1163"/>
                <a:gd name="T50" fmla="*/ 1399 w 1686"/>
                <a:gd name="T51" fmla="*/ 75 h 1163"/>
                <a:gd name="T52" fmla="*/ 1428 w 1686"/>
                <a:gd name="T53" fmla="*/ 114 h 1163"/>
                <a:gd name="T54" fmla="*/ 1458 w 1686"/>
                <a:gd name="T55" fmla="*/ 161 h 1163"/>
                <a:gd name="T56" fmla="*/ 1497 w 1686"/>
                <a:gd name="T57" fmla="*/ 233 h 1163"/>
                <a:gd name="T58" fmla="*/ 1528 w 1686"/>
                <a:gd name="T59" fmla="*/ 272 h 1163"/>
                <a:gd name="T60" fmla="*/ 1585 w 1686"/>
                <a:gd name="T61" fmla="*/ 350 h 1163"/>
                <a:gd name="T62" fmla="*/ 1641 w 1686"/>
                <a:gd name="T63" fmla="*/ 434 h 1163"/>
                <a:gd name="T64" fmla="*/ 1673 w 1686"/>
                <a:gd name="T65" fmla="*/ 540 h 1163"/>
                <a:gd name="T66" fmla="*/ 1684 w 1686"/>
                <a:gd name="T67" fmla="*/ 670 h 1163"/>
                <a:gd name="T68" fmla="*/ 1679 w 1686"/>
                <a:gd name="T69" fmla="*/ 747 h 1163"/>
                <a:gd name="T70" fmla="*/ 1645 w 1686"/>
                <a:gd name="T71" fmla="*/ 780 h 1163"/>
                <a:gd name="T72" fmla="*/ 1565 w 1686"/>
                <a:gd name="T73" fmla="*/ 842 h 1163"/>
                <a:gd name="T74" fmla="*/ 1466 w 1686"/>
                <a:gd name="T75" fmla="*/ 920 h 1163"/>
                <a:gd name="T76" fmla="*/ 1372 w 1686"/>
                <a:gd name="T77" fmla="*/ 989 h 1163"/>
                <a:gd name="T78" fmla="*/ 1309 w 1686"/>
                <a:gd name="T79" fmla="*/ 1032 h 1163"/>
                <a:gd name="T80" fmla="*/ 1276 w 1686"/>
                <a:gd name="T81" fmla="*/ 1040 h 1163"/>
                <a:gd name="T82" fmla="*/ 1194 w 1686"/>
                <a:gd name="T83" fmla="*/ 1045 h 1163"/>
                <a:gd name="T84" fmla="*/ 1083 w 1686"/>
                <a:gd name="T85" fmla="*/ 1049 h 1163"/>
                <a:gd name="T86" fmla="*/ 973 w 1686"/>
                <a:gd name="T87" fmla="*/ 1051 h 1163"/>
                <a:gd name="T88" fmla="*/ 899 w 1686"/>
                <a:gd name="T89" fmla="*/ 1053 h 1163"/>
                <a:gd name="T90" fmla="*/ 846 w 1686"/>
                <a:gd name="T91" fmla="*/ 1004 h 1163"/>
                <a:gd name="T92" fmla="*/ 815 w 1686"/>
                <a:gd name="T93" fmla="*/ 1016 h 1163"/>
                <a:gd name="T94" fmla="*/ 755 w 1686"/>
                <a:gd name="T95" fmla="*/ 1038 h 1163"/>
                <a:gd name="T96" fmla="*/ 710 w 1686"/>
                <a:gd name="T97" fmla="*/ 1053 h 1163"/>
                <a:gd name="T98" fmla="*/ 598 w 1686"/>
                <a:gd name="T99" fmla="*/ 1108 h 1163"/>
                <a:gd name="T100" fmla="*/ 483 w 1686"/>
                <a:gd name="T101" fmla="*/ 1159 h 1163"/>
                <a:gd name="T102" fmla="*/ 426 w 1686"/>
                <a:gd name="T103" fmla="*/ 1161 h 1163"/>
                <a:gd name="T104" fmla="*/ 350 w 1686"/>
                <a:gd name="T105" fmla="*/ 1139 h 1163"/>
                <a:gd name="T106" fmla="*/ 272 w 1686"/>
                <a:gd name="T107" fmla="*/ 1085 h 1163"/>
                <a:gd name="T108" fmla="*/ 209 w 1686"/>
                <a:gd name="T109" fmla="*/ 1034 h 1163"/>
                <a:gd name="T110" fmla="*/ 170 w 1686"/>
                <a:gd name="T111" fmla="*/ 1012 h 1163"/>
                <a:gd name="T112" fmla="*/ 141 w 1686"/>
                <a:gd name="T113" fmla="*/ 979 h 1163"/>
                <a:gd name="T114" fmla="*/ 92 w 1686"/>
                <a:gd name="T115" fmla="*/ 901 h 1163"/>
                <a:gd name="T116" fmla="*/ 41 w 1686"/>
                <a:gd name="T117" fmla="*/ 811 h 1163"/>
                <a:gd name="T118" fmla="*/ 2 w 1686"/>
                <a:gd name="T119" fmla="*/ 694 h 1163"/>
                <a:gd name="T120" fmla="*/ 16 w 1686"/>
                <a:gd name="T121" fmla="*/ 629 h 1163"/>
                <a:gd name="T122" fmla="*/ 53 w 1686"/>
                <a:gd name="T123" fmla="*/ 582 h 1163"/>
                <a:gd name="T124" fmla="*/ 118 w 1686"/>
                <a:gd name="T125" fmla="*/ 545 h 11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86" h="1163">
                  <a:moveTo>
                    <a:pt x="147" y="545"/>
                  </a:moveTo>
                  <a:lnTo>
                    <a:pt x="151" y="545"/>
                  </a:lnTo>
                  <a:lnTo>
                    <a:pt x="159" y="549"/>
                  </a:lnTo>
                  <a:lnTo>
                    <a:pt x="170" y="553"/>
                  </a:lnTo>
                  <a:lnTo>
                    <a:pt x="184" y="557"/>
                  </a:lnTo>
                  <a:lnTo>
                    <a:pt x="200" y="563"/>
                  </a:lnTo>
                  <a:lnTo>
                    <a:pt x="213" y="571"/>
                  </a:lnTo>
                  <a:lnTo>
                    <a:pt x="223" y="577"/>
                  </a:lnTo>
                  <a:lnTo>
                    <a:pt x="231" y="584"/>
                  </a:lnTo>
                  <a:lnTo>
                    <a:pt x="243" y="598"/>
                  </a:lnTo>
                  <a:lnTo>
                    <a:pt x="260" y="610"/>
                  </a:lnTo>
                  <a:lnTo>
                    <a:pt x="276" y="616"/>
                  </a:lnTo>
                  <a:lnTo>
                    <a:pt x="284" y="618"/>
                  </a:lnTo>
                  <a:lnTo>
                    <a:pt x="288" y="620"/>
                  </a:lnTo>
                  <a:lnTo>
                    <a:pt x="295" y="625"/>
                  </a:lnTo>
                  <a:lnTo>
                    <a:pt x="309" y="635"/>
                  </a:lnTo>
                  <a:lnTo>
                    <a:pt x="325" y="647"/>
                  </a:lnTo>
                  <a:lnTo>
                    <a:pt x="340" y="659"/>
                  </a:lnTo>
                  <a:lnTo>
                    <a:pt x="358" y="670"/>
                  </a:lnTo>
                  <a:lnTo>
                    <a:pt x="374" y="682"/>
                  </a:lnTo>
                  <a:lnTo>
                    <a:pt x="387" y="692"/>
                  </a:lnTo>
                  <a:lnTo>
                    <a:pt x="397" y="694"/>
                  </a:lnTo>
                  <a:lnTo>
                    <a:pt x="409" y="690"/>
                  </a:lnTo>
                  <a:lnTo>
                    <a:pt x="424" y="682"/>
                  </a:lnTo>
                  <a:lnTo>
                    <a:pt x="440" y="672"/>
                  </a:lnTo>
                  <a:lnTo>
                    <a:pt x="454" y="661"/>
                  </a:lnTo>
                  <a:lnTo>
                    <a:pt x="467" y="649"/>
                  </a:lnTo>
                  <a:lnTo>
                    <a:pt x="477" y="639"/>
                  </a:lnTo>
                  <a:lnTo>
                    <a:pt x="485" y="633"/>
                  </a:lnTo>
                  <a:lnTo>
                    <a:pt x="497" y="627"/>
                  </a:lnTo>
                  <a:lnTo>
                    <a:pt x="516" y="618"/>
                  </a:lnTo>
                  <a:lnTo>
                    <a:pt x="544" y="606"/>
                  </a:lnTo>
                  <a:lnTo>
                    <a:pt x="575" y="590"/>
                  </a:lnTo>
                  <a:lnTo>
                    <a:pt x="608" y="573"/>
                  </a:lnTo>
                  <a:lnTo>
                    <a:pt x="641" y="555"/>
                  </a:lnTo>
                  <a:lnTo>
                    <a:pt x="671" y="536"/>
                  </a:lnTo>
                  <a:lnTo>
                    <a:pt x="694" y="516"/>
                  </a:lnTo>
                  <a:lnTo>
                    <a:pt x="706" y="506"/>
                  </a:lnTo>
                  <a:lnTo>
                    <a:pt x="721" y="493"/>
                  </a:lnTo>
                  <a:lnTo>
                    <a:pt x="741" y="479"/>
                  </a:lnTo>
                  <a:lnTo>
                    <a:pt x="760" y="465"/>
                  </a:lnTo>
                  <a:lnTo>
                    <a:pt x="778" y="454"/>
                  </a:lnTo>
                  <a:lnTo>
                    <a:pt x="796" y="444"/>
                  </a:lnTo>
                  <a:lnTo>
                    <a:pt x="811" y="436"/>
                  </a:lnTo>
                  <a:lnTo>
                    <a:pt x="821" y="434"/>
                  </a:lnTo>
                  <a:lnTo>
                    <a:pt x="829" y="430"/>
                  </a:lnTo>
                  <a:lnTo>
                    <a:pt x="839" y="418"/>
                  </a:lnTo>
                  <a:lnTo>
                    <a:pt x="850" y="403"/>
                  </a:lnTo>
                  <a:lnTo>
                    <a:pt x="862" y="385"/>
                  </a:lnTo>
                  <a:lnTo>
                    <a:pt x="874" y="370"/>
                  </a:lnTo>
                  <a:lnTo>
                    <a:pt x="883" y="354"/>
                  </a:lnTo>
                  <a:lnTo>
                    <a:pt x="889" y="342"/>
                  </a:lnTo>
                  <a:lnTo>
                    <a:pt x="891" y="338"/>
                  </a:lnTo>
                  <a:lnTo>
                    <a:pt x="895" y="334"/>
                  </a:lnTo>
                  <a:lnTo>
                    <a:pt x="905" y="327"/>
                  </a:lnTo>
                  <a:lnTo>
                    <a:pt x="919" y="315"/>
                  </a:lnTo>
                  <a:lnTo>
                    <a:pt x="936" y="301"/>
                  </a:lnTo>
                  <a:lnTo>
                    <a:pt x="954" y="287"/>
                  </a:lnTo>
                  <a:lnTo>
                    <a:pt x="969" y="274"/>
                  </a:lnTo>
                  <a:lnTo>
                    <a:pt x="983" y="264"/>
                  </a:lnTo>
                  <a:lnTo>
                    <a:pt x="991" y="258"/>
                  </a:lnTo>
                  <a:lnTo>
                    <a:pt x="1008" y="248"/>
                  </a:lnTo>
                  <a:lnTo>
                    <a:pt x="1044" y="223"/>
                  </a:lnTo>
                  <a:lnTo>
                    <a:pt x="1092" y="188"/>
                  </a:lnTo>
                  <a:lnTo>
                    <a:pt x="1147" y="149"/>
                  </a:lnTo>
                  <a:lnTo>
                    <a:pt x="1200" y="108"/>
                  </a:lnTo>
                  <a:lnTo>
                    <a:pt x="1249" y="69"/>
                  </a:lnTo>
                  <a:lnTo>
                    <a:pt x="1282" y="35"/>
                  </a:lnTo>
                  <a:lnTo>
                    <a:pt x="1298" y="14"/>
                  </a:lnTo>
                  <a:lnTo>
                    <a:pt x="1305" y="4"/>
                  </a:lnTo>
                  <a:lnTo>
                    <a:pt x="1315" y="0"/>
                  </a:lnTo>
                  <a:lnTo>
                    <a:pt x="1329" y="4"/>
                  </a:lnTo>
                  <a:lnTo>
                    <a:pt x="1343" y="12"/>
                  </a:lnTo>
                  <a:lnTo>
                    <a:pt x="1356" y="24"/>
                  </a:lnTo>
                  <a:lnTo>
                    <a:pt x="1370" y="37"/>
                  </a:lnTo>
                  <a:lnTo>
                    <a:pt x="1382" y="51"/>
                  </a:lnTo>
                  <a:lnTo>
                    <a:pt x="1391" y="63"/>
                  </a:lnTo>
                  <a:lnTo>
                    <a:pt x="1399" y="75"/>
                  </a:lnTo>
                  <a:lnTo>
                    <a:pt x="1407" y="88"/>
                  </a:lnTo>
                  <a:lnTo>
                    <a:pt x="1417" y="102"/>
                  </a:lnTo>
                  <a:lnTo>
                    <a:pt x="1428" y="114"/>
                  </a:lnTo>
                  <a:lnTo>
                    <a:pt x="1438" y="129"/>
                  </a:lnTo>
                  <a:lnTo>
                    <a:pt x="1448" y="145"/>
                  </a:lnTo>
                  <a:lnTo>
                    <a:pt x="1458" y="161"/>
                  </a:lnTo>
                  <a:lnTo>
                    <a:pt x="1466" y="178"/>
                  </a:lnTo>
                  <a:lnTo>
                    <a:pt x="1481" y="209"/>
                  </a:lnTo>
                  <a:lnTo>
                    <a:pt x="1497" y="233"/>
                  </a:lnTo>
                  <a:lnTo>
                    <a:pt x="1512" y="250"/>
                  </a:lnTo>
                  <a:lnTo>
                    <a:pt x="1520" y="262"/>
                  </a:lnTo>
                  <a:lnTo>
                    <a:pt x="1528" y="272"/>
                  </a:lnTo>
                  <a:lnTo>
                    <a:pt x="1544" y="293"/>
                  </a:lnTo>
                  <a:lnTo>
                    <a:pt x="1563" y="319"/>
                  </a:lnTo>
                  <a:lnTo>
                    <a:pt x="1585" y="350"/>
                  </a:lnTo>
                  <a:lnTo>
                    <a:pt x="1608" y="381"/>
                  </a:lnTo>
                  <a:lnTo>
                    <a:pt x="1626" y="411"/>
                  </a:lnTo>
                  <a:lnTo>
                    <a:pt x="1641" y="434"/>
                  </a:lnTo>
                  <a:lnTo>
                    <a:pt x="1649" y="450"/>
                  </a:lnTo>
                  <a:lnTo>
                    <a:pt x="1661" y="485"/>
                  </a:lnTo>
                  <a:lnTo>
                    <a:pt x="1673" y="540"/>
                  </a:lnTo>
                  <a:lnTo>
                    <a:pt x="1682" y="598"/>
                  </a:lnTo>
                  <a:lnTo>
                    <a:pt x="1686" y="641"/>
                  </a:lnTo>
                  <a:lnTo>
                    <a:pt x="1684" y="670"/>
                  </a:lnTo>
                  <a:lnTo>
                    <a:pt x="1682" y="700"/>
                  </a:lnTo>
                  <a:lnTo>
                    <a:pt x="1680" y="727"/>
                  </a:lnTo>
                  <a:lnTo>
                    <a:pt x="1679" y="747"/>
                  </a:lnTo>
                  <a:lnTo>
                    <a:pt x="1675" y="752"/>
                  </a:lnTo>
                  <a:lnTo>
                    <a:pt x="1663" y="764"/>
                  </a:lnTo>
                  <a:lnTo>
                    <a:pt x="1645" y="780"/>
                  </a:lnTo>
                  <a:lnTo>
                    <a:pt x="1624" y="797"/>
                  </a:lnTo>
                  <a:lnTo>
                    <a:pt x="1596" y="819"/>
                  </a:lnTo>
                  <a:lnTo>
                    <a:pt x="1565" y="842"/>
                  </a:lnTo>
                  <a:lnTo>
                    <a:pt x="1534" y="868"/>
                  </a:lnTo>
                  <a:lnTo>
                    <a:pt x="1499" y="893"/>
                  </a:lnTo>
                  <a:lnTo>
                    <a:pt x="1466" y="920"/>
                  </a:lnTo>
                  <a:lnTo>
                    <a:pt x="1432" y="944"/>
                  </a:lnTo>
                  <a:lnTo>
                    <a:pt x="1401" y="967"/>
                  </a:lnTo>
                  <a:lnTo>
                    <a:pt x="1372" y="989"/>
                  </a:lnTo>
                  <a:lnTo>
                    <a:pt x="1346" y="1006"/>
                  </a:lnTo>
                  <a:lnTo>
                    <a:pt x="1325" y="1022"/>
                  </a:lnTo>
                  <a:lnTo>
                    <a:pt x="1309" y="1032"/>
                  </a:lnTo>
                  <a:lnTo>
                    <a:pt x="1301" y="1036"/>
                  </a:lnTo>
                  <a:lnTo>
                    <a:pt x="1294" y="1038"/>
                  </a:lnTo>
                  <a:lnTo>
                    <a:pt x="1276" y="1040"/>
                  </a:lnTo>
                  <a:lnTo>
                    <a:pt x="1255" y="1042"/>
                  </a:lnTo>
                  <a:lnTo>
                    <a:pt x="1225" y="1044"/>
                  </a:lnTo>
                  <a:lnTo>
                    <a:pt x="1194" y="1045"/>
                  </a:lnTo>
                  <a:lnTo>
                    <a:pt x="1159" y="1045"/>
                  </a:lnTo>
                  <a:lnTo>
                    <a:pt x="1122" y="1047"/>
                  </a:lnTo>
                  <a:lnTo>
                    <a:pt x="1083" y="1049"/>
                  </a:lnTo>
                  <a:lnTo>
                    <a:pt x="1046" y="1049"/>
                  </a:lnTo>
                  <a:lnTo>
                    <a:pt x="1008" y="1051"/>
                  </a:lnTo>
                  <a:lnTo>
                    <a:pt x="973" y="1051"/>
                  </a:lnTo>
                  <a:lnTo>
                    <a:pt x="944" y="1051"/>
                  </a:lnTo>
                  <a:lnTo>
                    <a:pt x="919" y="1053"/>
                  </a:lnTo>
                  <a:lnTo>
                    <a:pt x="899" y="1053"/>
                  </a:lnTo>
                  <a:lnTo>
                    <a:pt x="885" y="1053"/>
                  </a:lnTo>
                  <a:lnTo>
                    <a:pt x="881" y="1053"/>
                  </a:lnTo>
                  <a:lnTo>
                    <a:pt x="846" y="1004"/>
                  </a:lnTo>
                  <a:lnTo>
                    <a:pt x="842" y="1006"/>
                  </a:lnTo>
                  <a:lnTo>
                    <a:pt x="831" y="1010"/>
                  </a:lnTo>
                  <a:lnTo>
                    <a:pt x="815" y="1016"/>
                  </a:lnTo>
                  <a:lnTo>
                    <a:pt x="796" y="1022"/>
                  </a:lnTo>
                  <a:lnTo>
                    <a:pt x="774" y="1030"/>
                  </a:lnTo>
                  <a:lnTo>
                    <a:pt x="755" y="1038"/>
                  </a:lnTo>
                  <a:lnTo>
                    <a:pt x="739" y="1044"/>
                  </a:lnTo>
                  <a:lnTo>
                    <a:pt x="727" y="1047"/>
                  </a:lnTo>
                  <a:lnTo>
                    <a:pt x="710" y="1053"/>
                  </a:lnTo>
                  <a:lnTo>
                    <a:pt x="680" y="1067"/>
                  </a:lnTo>
                  <a:lnTo>
                    <a:pt x="641" y="1087"/>
                  </a:lnTo>
                  <a:lnTo>
                    <a:pt x="598" y="1108"/>
                  </a:lnTo>
                  <a:lnTo>
                    <a:pt x="555" y="1128"/>
                  </a:lnTo>
                  <a:lnTo>
                    <a:pt x="514" y="1145"/>
                  </a:lnTo>
                  <a:lnTo>
                    <a:pt x="483" y="1159"/>
                  </a:lnTo>
                  <a:lnTo>
                    <a:pt x="461" y="1163"/>
                  </a:lnTo>
                  <a:lnTo>
                    <a:pt x="446" y="1163"/>
                  </a:lnTo>
                  <a:lnTo>
                    <a:pt x="426" y="1161"/>
                  </a:lnTo>
                  <a:lnTo>
                    <a:pt x="403" y="1157"/>
                  </a:lnTo>
                  <a:lnTo>
                    <a:pt x="377" y="1149"/>
                  </a:lnTo>
                  <a:lnTo>
                    <a:pt x="350" y="1139"/>
                  </a:lnTo>
                  <a:lnTo>
                    <a:pt x="323" y="1126"/>
                  </a:lnTo>
                  <a:lnTo>
                    <a:pt x="297" y="1108"/>
                  </a:lnTo>
                  <a:lnTo>
                    <a:pt x="272" y="1085"/>
                  </a:lnTo>
                  <a:lnTo>
                    <a:pt x="249" y="1061"/>
                  </a:lnTo>
                  <a:lnTo>
                    <a:pt x="229" y="1045"/>
                  </a:lnTo>
                  <a:lnTo>
                    <a:pt x="209" y="1034"/>
                  </a:lnTo>
                  <a:lnTo>
                    <a:pt x="194" y="1024"/>
                  </a:lnTo>
                  <a:lnTo>
                    <a:pt x="180" y="1018"/>
                  </a:lnTo>
                  <a:lnTo>
                    <a:pt x="170" y="1012"/>
                  </a:lnTo>
                  <a:lnTo>
                    <a:pt x="159" y="1004"/>
                  </a:lnTo>
                  <a:lnTo>
                    <a:pt x="151" y="995"/>
                  </a:lnTo>
                  <a:lnTo>
                    <a:pt x="141" y="979"/>
                  </a:lnTo>
                  <a:lnTo>
                    <a:pt x="127" y="958"/>
                  </a:lnTo>
                  <a:lnTo>
                    <a:pt x="110" y="930"/>
                  </a:lnTo>
                  <a:lnTo>
                    <a:pt x="92" y="901"/>
                  </a:lnTo>
                  <a:lnTo>
                    <a:pt x="75" y="870"/>
                  </a:lnTo>
                  <a:lnTo>
                    <a:pt x="57" y="840"/>
                  </a:lnTo>
                  <a:lnTo>
                    <a:pt x="41" y="811"/>
                  </a:lnTo>
                  <a:lnTo>
                    <a:pt x="30" y="786"/>
                  </a:lnTo>
                  <a:lnTo>
                    <a:pt x="12" y="739"/>
                  </a:lnTo>
                  <a:lnTo>
                    <a:pt x="2" y="694"/>
                  </a:lnTo>
                  <a:lnTo>
                    <a:pt x="0" y="657"/>
                  </a:lnTo>
                  <a:lnTo>
                    <a:pt x="8" y="637"/>
                  </a:lnTo>
                  <a:lnTo>
                    <a:pt x="16" y="629"/>
                  </a:lnTo>
                  <a:lnTo>
                    <a:pt x="26" y="616"/>
                  </a:lnTo>
                  <a:lnTo>
                    <a:pt x="38" y="598"/>
                  </a:lnTo>
                  <a:lnTo>
                    <a:pt x="53" y="582"/>
                  </a:lnTo>
                  <a:lnTo>
                    <a:pt x="71" y="565"/>
                  </a:lnTo>
                  <a:lnTo>
                    <a:pt x="92" y="553"/>
                  </a:lnTo>
                  <a:lnTo>
                    <a:pt x="118" y="545"/>
                  </a:lnTo>
                  <a:lnTo>
                    <a:pt x="147" y="54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95">
              <a:extLst>
                <a:ext uri="{FF2B5EF4-FFF2-40B4-BE49-F238E27FC236}">
                  <a16:creationId xmlns:a16="http://schemas.microsoft.com/office/drawing/2014/main" id="{1AA36F7D-703E-4731-AA1C-54665AE9AA70}"/>
                </a:ext>
              </a:extLst>
            </p:cNvPr>
            <p:cNvSpPr>
              <a:spLocks/>
            </p:cNvSpPr>
            <p:nvPr/>
          </p:nvSpPr>
          <p:spPr bwMode="auto">
            <a:xfrm>
              <a:off x="3468" y="2646"/>
              <a:ext cx="110" cy="92"/>
            </a:xfrm>
            <a:custGeom>
              <a:avLst/>
              <a:gdLst>
                <a:gd name="T0" fmla="*/ 0 w 110"/>
                <a:gd name="T1" fmla="*/ 2 h 92"/>
                <a:gd name="T2" fmla="*/ 4 w 110"/>
                <a:gd name="T3" fmla="*/ 8 h 92"/>
                <a:gd name="T4" fmla="*/ 10 w 110"/>
                <a:gd name="T5" fmla="*/ 19 h 92"/>
                <a:gd name="T6" fmla="*/ 16 w 110"/>
                <a:gd name="T7" fmla="*/ 35 h 92"/>
                <a:gd name="T8" fmla="*/ 18 w 110"/>
                <a:gd name="T9" fmla="*/ 47 h 92"/>
                <a:gd name="T10" fmla="*/ 16 w 110"/>
                <a:gd name="T11" fmla="*/ 61 h 92"/>
                <a:gd name="T12" fmla="*/ 16 w 110"/>
                <a:gd name="T13" fmla="*/ 74 h 92"/>
                <a:gd name="T14" fmla="*/ 16 w 110"/>
                <a:gd name="T15" fmla="*/ 86 h 92"/>
                <a:gd name="T16" fmla="*/ 16 w 110"/>
                <a:gd name="T17" fmla="*/ 90 h 92"/>
                <a:gd name="T18" fmla="*/ 20 w 110"/>
                <a:gd name="T19" fmla="*/ 92 h 92"/>
                <a:gd name="T20" fmla="*/ 28 w 110"/>
                <a:gd name="T21" fmla="*/ 92 h 92"/>
                <a:gd name="T22" fmla="*/ 37 w 110"/>
                <a:gd name="T23" fmla="*/ 84 h 92"/>
                <a:gd name="T24" fmla="*/ 47 w 110"/>
                <a:gd name="T25" fmla="*/ 61 h 92"/>
                <a:gd name="T26" fmla="*/ 55 w 110"/>
                <a:gd name="T27" fmla="*/ 35 h 92"/>
                <a:gd name="T28" fmla="*/ 63 w 110"/>
                <a:gd name="T29" fmla="*/ 21 h 92"/>
                <a:gd name="T30" fmla="*/ 69 w 110"/>
                <a:gd name="T31" fmla="*/ 16 h 92"/>
                <a:gd name="T32" fmla="*/ 76 w 110"/>
                <a:gd name="T33" fmla="*/ 12 h 92"/>
                <a:gd name="T34" fmla="*/ 86 w 110"/>
                <a:gd name="T35" fmla="*/ 8 h 92"/>
                <a:gd name="T36" fmla="*/ 98 w 110"/>
                <a:gd name="T37" fmla="*/ 8 h 92"/>
                <a:gd name="T38" fmla="*/ 106 w 110"/>
                <a:gd name="T39" fmla="*/ 10 h 92"/>
                <a:gd name="T40" fmla="*/ 110 w 110"/>
                <a:gd name="T41" fmla="*/ 10 h 92"/>
                <a:gd name="T42" fmla="*/ 106 w 110"/>
                <a:gd name="T43" fmla="*/ 10 h 92"/>
                <a:gd name="T44" fmla="*/ 96 w 110"/>
                <a:gd name="T45" fmla="*/ 8 h 92"/>
                <a:gd name="T46" fmla="*/ 82 w 110"/>
                <a:gd name="T47" fmla="*/ 4 h 92"/>
                <a:gd name="T48" fmla="*/ 67 w 110"/>
                <a:gd name="T49" fmla="*/ 2 h 92"/>
                <a:gd name="T50" fmla="*/ 47 w 110"/>
                <a:gd name="T51" fmla="*/ 0 h 92"/>
                <a:gd name="T52" fmla="*/ 30 w 110"/>
                <a:gd name="T53" fmla="*/ 0 h 92"/>
                <a:gd name="T54" fmla="*/ 14 w 110"/>
                <a:gd name="T55" fmla="*/ 0 h 92"/>
                <a:gd name="T56" fmla="*/ 0 w 110"/>
                <a:gd name="T57" fmla="*/ 2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92">
                  <a:moveTo>
                    <a:pt x="0" y="2"/>
                  </a:moveTo>
                  <a:lnTo>
                    <a:pt x="4" y="8"/>
                  </a:lnTo>
                  <a:lnTo>
                    <a:pt x="10" y="19"/>
                  </a:lnTo>
                  <a:lnTo>
                    <a:pt x="16" y="35"/>
                  </a:lnTo>
                  <a:lnTo>
                    <a:pt x="18" y="47"/>
                  </a:lnTo>
                  <a:lnTo>
                    <a:pt x="16" y="61"/>
                  </a:lnTo>
                  <a:lnTo>
                    <a:pt x="16" y="74"/>
                  </a:lnTo>
                  <a:lnTo>
                    <a:pt x="16" y="86"/>
                  </a:lnTo>
                  <a:lnTo>
                    <a:pt x="16" y="90"/>
                  </a:lnTo>
                  <a:lnTo>
                    <a:pt x="20" y="92"/>
                  </a:lnTo>
                  <a:lnTo>
                    <a:pt x="28" y="92"/>
                  </a:lnTo>
                  <a:lnTo>
                    <a:pt x="37" y="84"/>
                  </a:lnTo>
                  <a:lnTo>
                    <a:pt x="47" y="61"/>
                  </a:lnTo>
                  <a:lnTo>
                    <a:pt x="55" y="35"/>
                  </a:lnTo>
                  <a:lnTo>
                    <a:pt x="63" y="21"/>
                  </a:lnTo>
                  <a:lnTo>
                    <a:pt x="69" y="16"/>
                  </a:lnTo>
                  <a:lnTo>
                    <a:pt x="76" y="12"/>
                  </a:lnTo>
                  <a:lnTo>
                    <a:pt x="86" y="8"/>
                  </a:lnTo>
                  <a:lnTo>
                    <a:pt x="98" y="8"/>
                  </a:lnTo>
                  <a:lnTo>
                    <a:pt x="106" y="10"/>
                  </a:lnTo>
                  <a:lnTo>
                    <a:pt x="110" y="10"/>
                  </a:lnTo>
                  <a:lnTo>
                    <a:pt x="106" y="10"/>
                  </a:lnTo>
                  <a:lnTo>
                    <a:pt x="96" y="8"/>
                  </a:lnTo>
                  <a:lnTo>
                    <a:pt x="82" y="4"/>
                  </a:lnTo>
                  <a:lnTo>
                    <a:pt x="67" y="2"/>
                  </a:lnTo>
                  <a:lnTo>
                    <a:pt x="47" y="0"/>
                  </a:lnTo>
                  <a:lnTo>
                    <a:pt x="30" y="0"/>
                  </a:lnTo>
                  <a:lnTo>
                    <a:pt x="14" y="0"/>
                  </a:lnTo>
                  <a:lnTo>
                    <a:pt x="0" y="2"/>
                  </a:lnTo>
                  <a:close/>
                </a:path>
              </a:pathLst>
            </a:custGeom>
            <a:solidFill>
              <a:srgbClr val="BF8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96">
              <a:extLst>
                <a:ext uri="{FF2B5EF4-FFF2-40B4-BE49-F238E27FC236}">
                  <a16:creationId xmlns:a16="http://schemas.microsoft.com/office/drawing/2014/main" id="{FD4A8E0D-4325-4779-A325-4E8F3867F5CF}"/>
                </a:ext>
              </a:extLst>
            </p:cNvPr>
            <p:cNvSpPr>
              <a:spLocks/>
            </p:cNvSpPr>
            <p:nvPr/>
          </p:nvSpPr>
          <p:spPr bwMode="auto">
            <a:xfrm>
              <a:off x="3605" y="2681"/>
              <a:ext cx="242" cy="576"/>
            </a:xfrm>
            <a:custGeom>
              <a:avLst/>
              <a:gdLst>
                <a:gd name="T0" fmla="*/ 66 w 242"/>
                <a:gd name="T1" fmla="*/ 4 h 576"/>
                <a:gd name="T2" fmla="*/ 70 w 242"/>
                <a:gd name="T3" fmla="*/ 27 h 576"/>
                <a:gd name="T4" fmla="*/ 74 w 242"/>
                <a:gd name="T5" fmla="*/ 61 h 576"/>
                <a:gd name="T6" fmla="*/ 74 w 242"/>
                <a:gd name="T7" fmla="*/ 88 h 576"/>
                <a:gd name="T8" fmla="*/ 55 w 242"/>
                <a:gd name="T9" fmla="*/ 76 h 576"/>
                <a:gd name="T10" fmla="*/ 63 w 242"/>
                <a:gd name="T11" fmla="*/ 129 h 576"/>
                <a:gd name="T12" fmla="*/ 31 w 242"/>
                <a:gd name="T13" fmla="*/ 197 h 576"/>
                <a:gd name="T14" fmla="*/ 2 w 242"/>
                <a:gd name="T15" fmla="*/ 209 h 576"/>
                <a:gd name="T16" fmla="*/ 0 w 242"/>
                <a:gd name="T17" fmla="*/ 209 h 576"/>
                <a:gd name="T18" fmla="*/ 10 w 242"/>
                <a:gd name="T19" fmla="*/ 254 h 576"/>
                <a:gd name="T20" fmla="*/ 22 w 242"/>
                <a:gd name="T21" fmla="*/ 307 h 576"/>
                <a:gd name="T22" fmla="*/ 41 w 242"/>
                <a:gd name="T23" fmla="*/ 326 h 576"/>
                <a:gd name="T24" fmla="*/ 59 w 242"/>
                <a:gd name="T25" fmla="*/ 338 h 576"/>
                <a:gd name="T26" fmla="*/ 72 w 242"/>
                <a:gd name="T27" fmla="*/ 356 h 576"/>
                <a:gd name="T28" fmla="*/ 104 w 242"/>
                <a:gd name="T29" fmla="*/ 395 h 576"/>
                <a:gd name="T30" fmla="*/ 135 w 242"/>
                <a:gd name="T31" fmla="*/ 438 h 576"/>
                <a:gd name="T32" fmla="*/ 152 w 242"/>
                <a:gd name="T33" fmla="*/ 465 h 576"/>
                <a:gd name="T34" fmla="*/ 164 w 242"/>
                <a:gd name="T35" fmla="*/ 489 h 576"/>
                <a:gd name="T36" fmla="*/ 186 w 242"/>
                <a:gd name="T37" fmla="*/ 524 h 576"/>
                <a:gd name="T38" fmla="*/ 207 w 242"/>
                <a:gd name="T39" fmla="*/ 555 h 576"/>
                <a:gd name="T40" fmla="*/ 223 w 242"/>
                <a:gd name="T41" fmla="*/ 576 h 576"/>
                <a:gd name="T42" fmla="*/ 234 w 242"/>
                <a:gd name="T43" fmla="*/ 516 h 576"/>
                <a:gd name="T44" fmla="*/ 236 w 242"/>
                <a:gd name="T45" fmla="*/ 446 h 576"/>
                <a:gd name="T46" fmla="*/ 240 w 242"/>
                <a:gd name="T47" fmla="*/ 418 h 576"/>
                <a:gd name="T48" fmla="*/ 236 w 242"/>
                <a:gd name="T49" fmla="*/ 367 h 576"/>
                <a:gd name="T50" fmla="*/ 225 w 242"/>
                <a:gd name="T51" fmla="*/ 332 h 576"/>
                <a:gd name="T52" fmla="*/ 209 w 242"/>
                <a:gd name="T53" fmla="*/ 285 h 576"/>
                <a:gd name="T54" fmla="*/ 191 w 242"/>
                <a:gd name="T55" fmla="*/ 242 h 576"/>
                <a:gd name="T56" fmla="*/ 170 w 242"/>
                <a:gd name="T57" fmla="*/ 223 h 576"/>
                <a:gd name="T58" fmla="*/ 145 w 242"/>
                <a:gd name="T59" fmla="*/ 205 h 576"/>
                <a:gd name="T60" fmla="*/ 141 w 242"/>
                <a:gd name="T61" fmla="*/ 194 h 576"/>
                <a:gd name="T62" fmla="*/ 148 w 242"/>
                <a:gd name="T63" fmla="*/ 170 h 576"/>
                <a:gd name="T64" fmla="*/ 164 w 242"/>
                <a:gd name="T65" fmla="*/ 135 h 576"/>
                <a:gd name="T66" fmla="*/ 180 w 242"/>
                <a:gd name="T67" fmla="*/ 98 h 576"/>
                <a:gd name="T68" fmla="*/ 164 w 242"/>
                <a:gd name="T69" fmla="*/ 63 h 576"/>
                <a:gd name="T70" fmla="*/ 141 w 242"/>
                <a:gd name="T71" fmla="*/ 31 h 576"/>
                <a:gd name="T72" fmla="*/ 117 w 242"/>
                <a:gd name="T73" fmla="*/ 14 h 576"/>
                <a:gd name="T74" fmla="*/ 80 w 242"/>
                <a:gd name="T75" fmla="*/ 6 h 576"/>
                <a:gd name="T76" fmla="*/ 64 w 242"/>
                <a:gd name="T77" fmla="*/ 0 h 5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2" h="576">
                  <a:moveTo>
                    <a:pt x="64" y="0"/>
                  </a:moveTo>
                  <a:lnTo>
                    <a:pt x="66" y="4"/>
                  </a:lnTo>
                  <a:lnTo>
                    <a:pt x="68" y="14"/>
                  </a:lnTo>
                  <a:lnTo>
                    <a:pt x="70" y="27"/>
                  </a:lnTo>
                  <a:lnTo>
                    <a:pt x="74" y="43"/>
                  </a:lnTo>
                  <a:lnTo>
                    <a:pt x="74" y="61"/>
                  </a:lnTo>
                  <a:lnTo>
                    <a:pt x="74" y="76"/>
                  </a:lnTo>
                  <a:lnTo>
                    <a:pt x="74" y="88"/>
                  </a:lnTo>
                  <a:lnTo>
                    <a:pt x="74" y="92"/>
                  </a:lnTo>
                  <a:lnTo>
                    <a:pt x="55" y="76"/>
                  </a:lnTo>
                  <a:lnTo>
                    <a:pt x="59" y="92"/>
                  </a:lnTo>
                  <a:lnTo>
                    <a:pt x="63" y="129"/>
                  </a:lnTo>
                  <a:lnTo>
                    <a:pt x="57" y="170"/>
                  </a:lnTo>
                  <a:lnTo>
                    <a:pt x="31" y="197"/>
                  </a:lnTo>
                  <a:lnTo>
                    <a:pt x="10" y="205"/>
                  </a:lnTo>
                  <a:lnTo>
                    <a:pt x="2" y="209"/>
                  </a:lnTo>
                  <a:lnTo>
                    <a:pt x="0" y="209"/>
                  </a:lnTo>
                  <a:lnTo>
                    <a:pt x="2" y="223"/>
                  </a:lnTo>
                  <a:lnTo>
                    <a:pt x="10" y="254"/>
                  </a:lnTo>
                  <a:lnTo>
                    <a:pt x="16" y="287"/>
                  </a:lnTo>
                  <a:lnTo>
                    <a:pt x="22" y="307"/>
                  </a:lnTo>
                  <a:lnTo>
                    <a:pt x="29" y="317"/>
                  </a:lnTo>
                  <a:lnTo>
                    <a:pt x="41" y="326"/>
                  </a:lnTo>
                  <a:lnTo>
                    <a:pt x="53" y="334"/>
                  </a:lnTo>
                  <a:lnTo>
                    <a:pt x="59" y="338"/>
                  </a:lnTo>
                  <a:lnTo>
                    <a:pt x="63" y="342"/>
                  </a:lnTo>
                  <a:lnTo>
                    <a:pt x="72" y="356"/>
                  </a:lnTo>
                  <a:lnTo>
                    <a:pt x="86" y="373"/>
                  </a:lnTo>
                  <a:lnTo>
                    <a:pt x="104" y="395"/>
                  </a:lnTo>
                  <a:lnTo>
                    <a:pt x="119" y="416"/>
                  </a:lnTo>
                  <a:lnTo>
                    <a:pt x="135" y="438"/>
                  </a:lnTo>
                  <a:lnTo>
                    <a:pt x="147" y="453"/>
                  </a:lnTo>
                  <a:lnTo>
                    <a:pt x="152" y="465"/>
                  </a:lnTo>
                  <a:lnTo>
                    <a:pt x="156" y="475"/>
                  </a:lnTo>
                  <a:lnTo>
                    <a:pt x="164" y="489"/>
                  </a:lnTo>
                  <a:lnTo>
                    <a:pt x="174" y="506"/>
                  </a:lnTo>
                  <a:lnTo>
                    <a:pt x="186" y="524"/>
                  </a:lnTo>
                  <a:lnTo>
                    <a:pt x="197" y="539"/>
                  </a:lnTo>
                  <a:lnTo>
                    <a:pt x="207" y="555"/>
                  </a:lnTo>
                  <a:lnTo>
                    <a:pt x="217" y="569"/>
                  </a:lnTo>
                  <a:lnTo>
                    <a:pt x="223" y="576"/>
                  </a:lnTo>
                  <a:lnTo>
                    <a:pt x="231" y="561"/>
                  </a:lnTo>
                  <a:lnTo>
                    <a:pt x="234" y="516"/>
                  </a:lnTo>
                  <a:lnTo>
                    <a:pt x="236" y="467"/>
                  </a:lnTo>
                  <a:lnTo>
                    <a:pt x="236" y="446"/>
                  </a:lnTo>
                  <a:lnTo>
                    <a:pt x="238" y="438"/>
                  </a:lnTo>
                  <a:lnTo>
                    <a:pt x="240" y="418"/>
                  </a:lnTo>
                  <a:lnTo>
                    <a:pt x="242" y="393"/>
                  </a:lnTo>
                  <a:lnTo>
                    <a:pt x="236" y="367"/>
                  </a:lnTo>
                  <a:lnTo>
                    <a:pt x="231" y="352"/>
                  </a:lnTo>
                  <a:lnTo>
                    <a:pt x="225" y="332"/>
                  </a:lnTo>
                  <a:lnTo>
                    <a:pt x="219" y="309"/>
                  </a:lnTo>
                  <a:lnTo>
                    <a:pt x="209" y="285"/>
                  </a:lnTo>
                  <a:lnTo>
                    <a:pt x="201" y="262"/>
                  </a:lnTo>
                  <a:lnTo>
                    <a:pt x="191" y="242"/>
                  </a:lnTo>
                  <a:lnTo>
                    <a:pt x="182" y="229"/>
                  </a:lnTo>
                  <a:lnTo>
                    <a:pt x="170" y="223"/>
                  </a:lnTo>
                  <a:lnTo>
                    <a:pt x="152" y="215"/>
                  </a:lnTo>
                  <a:lnTo>
                    <a:pt x="145" y="205"/>
                  </a:lnTo>
                  <a:lnTo>
                    <a:pt x="141" y="197"/>
                  </a:lnTo>
                  <a:lnTo>
                    <a:pt x="141" y="194"/>
                  </a:lnTo>
                  <a:lnTo>
                    <a:pt x="143" y="188"/>
                  </a:lnTo>
                  <a:lnTo>
                    <a:pt x="148" y="170"/>
                  </a:lnTo>
                  <a:lnTo>
                    <a:pt x="156" y="151"/>
                  </a:lnTo>
                  <a:lnTo>
                    <a:pt x="164" y="135"/>
                  </a:lnTo>
                  <a:lnTo>
                    <a:pt x="178" y="115"/>
                  </a:lnTo>
                  <a:lnTo>
                    <a:pt x="180" y="98"/>
                  </a:lnTo>
                  <a:lnTo>
                    <a:pt x="174" y="80"/>
                  </a:lnTo>
                  <a:lnTo>
                    <a:pt x="164" y="63"/>
                  </a:lnTo>
                  <a:lnTo>
                    <a:pt x="154" y="47"/>
                  </a:lnTo>
                  <a:lnTo>
                    <a:pt x="141" y="31"/>
                  </a:lnTo>
                  <a:lnTo>
                    <a:pt x="127" y="22"/>
                  </a:lnTo>
                  <a:lnTo>
                    <a:pt x="117" y="14"/>
                  </a:lnTo>
                  <a:lnTo>
                    <a:pt x="92" y="6"/>
                  </a:lnTo>
                  <a:lnTo>
                    <a:pt x="80" y="6"/>
                  </a:lnTo>
                  <a:lnTo>
                    <a:pt x="72" y="4"/>
                  </a:lnTo>
                  <a:lnTo>
                    <a:pt x="64" y="0"/>
                  </a:lnTo>
                  <a:close/>
                </a:path>
              </a:pathLst>
            </a:custGeom>
            <a:solidFill>
              <a:srgbClr val="BF8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97">
              <a:extLst>
                <a:ext uri="{FF2B5EF4-FFF2-40B4-BE49-F238E27FC236}">
                  <a16:creationId xmlns:a16="http://schemas.microsoft.com/office/drawing/2014/main" id="{F7793648-471C-4A05-A095-68AA498D576C}"/>
                </a:ext>
              </a:extLst>
            </p:cNvPr>
            <p:cNvSpPr>
              <a:spLocks/>
            </p:cNvSpPr>
            <p:nvPr/>
          </p:nvSpPr>
          <p:spPr bwMode="auto">
            <a:xfrm>
              <a:off x="3039" y="2685"/>
              <a:ext cx="87" cy="43"/>
            </a:xfrm>
            <a:custGeom>
              <a:avLst/>
              <a:gdLst>
                <a:gd name="T0" fmla="*/ 0 w 87"/>
                <a:gd name="T1" fmla="*/ 0 h 43"/>
                <a:gd name="T2" fmla="*/ 66 w 87"/>
                <a:gd name="T3" fmla="*/ 18 h 43"/>
                <a:gd name="T4" fmla="*/ 87 w 87"/>
                <a:gd name="T5" fmla="*/ 43 h 43"/>
                <a:gd name="T6" fmla="*/ 68 w 87"/>
                <a:gd name="T7" fmla="*/ 43 h 43"/>
                <a:gd name="T8" fmla="*/ 66 w 87"/>
                <a:gd name="T9" fmla="*/ 41 h 43"/>
                <a:gd name="T10" fmla="*/ 62 w 87"/>
                <a:gd name="T11" fmla="*/ 37 h 43"/>
                <a:gd name="T12" fmla="*/ 56 w 87"/>
                <a:gd name="T13" fmla="*/ 31 h 43"/>
                <a:gd name="T14" fmla="*/ 46 w 87"/>
                <a:gd name="T15" fmla="*/ 25 h 43"/>
                <a:gd name="T16" fmla="*/ 37 w 87"/>
                <a:gd name="T17" fmla="*/ 18 h 43"/>
                <a:gd name="T18" fmla="*/ 25 w 87"/>
                <a:gd name="T19" fmla="*/ 12 h 43"/>
                <a:gd name="T20" fmla="*/ 13 w 87"/>
                <a:gd name="T21" fmla="*/ 4 h 43"/>
                <a:gd name="T22" fmla="*/ 0 w 87"/>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43">
                  <a:moveTo>
                    <a:pt x="0" y="0"/>
                  </a:moveTo>
                  <a:lnTo>
                    <a:pt x="66" y="18"/>
                  </a:lnTo>
                  <a:lnTo>
                    <a:pt x="87" y="43"/>
                  </a:lnTo>
                  <a:lnTo>
                    <a:pt x="68" y="43"/>
                  </a:lnTo>
                  <a:lnTo>
                    <a:pt x="66" y="41"/>
                  </a:lnTo>
                  <a:lnTo>
                    <a:pt x="62" y="37"/>
                  </a:lnTo>
                  <a:lnTo>
                    <a:pt x="56" y="31"/>
                  </a:lnTo>
                  <a:lnTo>
                    <a:pt x="46" y="25"/>
                  </a:lnTo>
                  <a:lnTo>
                    <a:pt x="37" y="18"/>
                  </a:lnTo>
                  <a:lnTo>
                    <a:pt x="25" y="12"/>
                  </a:lnTo>
                  <a:lnTo>
                    <a:pt x="13"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98">
              <a:extLst>
                <a:ext uri="{FF2B5EF4-FFF2-40B4-BE49-F238E27FC236}">
                  <a16:creationId xmlns:a16="http://schemas.microsoft.com/office/drawing/2014/main" id="{4DBFEA40-A7F2-4DAF-B9CC-BE6754E6023C}"/>
                </a:ext>
              </a:extLst>
            </p:cNvPr>
            <p:cNvSpPr>
              <a:spLocks/>
            </p:cNvSpPr>
            <p:nvPr/>
          </p:nvSpPr>
          <p:spPr bwMode="auto">
            <a:xfrm>
              <a:off x="3359" y="2300"/>
              <a:ext cx="410" cy="356"/>
            </a:xfrm>
            <a:custGeom>
              <a:avLst/>
              <a:gdLst>
                <a:gd name="T0" fmla="*/ 307 w 410"/>
                <a:gd name="T1" fmla="*/ 0 h 356"/>
                <a:gd name="T2" fmla="*/ 293 w 410"/>
                <a:gd name="T3" fmla="*/ 4 h 356"/>
                <a:gd name="T4" fmla="*/ 277 w 410"/>
                <a:gd name="T5" fmla="*/ 6 h 356"/>
                <a:gd name="T6" fmla="*/ 262 w 410"/>
                <a:gd name="T7" fmla="*/ 8 h 356"/>
                <a:gd name="T8" fmla="*/ 228 w 410"/>
                <a:gd name="T9" fmla="*/ 29 h 356"/>
                <a:gd name="T10" fmla="*/ 211 w 410"/>
                <a:gd name="T11" fmla="*/ 135 h 356"/>
                <a:gd name="T12" fmla="*/ 197 w 410"/>
                <a:gd name="T13" fmla="*/ 168 h 356"/>
                <a:gd name="T14" fmla="*/ 174 w 410"/>
                <a:gd name="T15" fmla="*/ 174 h 356"/>
                <a:gd name="T16" fmla="*/ 148 w 410"/>
                <a:gd name="T17" fmla="*/ 178 h 356"/>
                <a:gd name="T18" fmla="*/ 121 w 410"/>
                <a:gd name="T19" fmla="*/ 184 h 356"/>
                <a:gd name="T20" fmla="*/ 100 w 410"/>
                <a:gd name="T21" fmla="*/ 190 h 356"/>
                <a:gd name="T22" fmla="*/ 64 w 410"/>
                <a:gd name="T23" fmla="*/ 207 h 356"/>
                <a:gd name="T24" fmla="*/ 29 w 410"/>
                <a:gd name="T25" fmla="*/ 229 h 356"/>
                <a:gd name="T26" fmla="*/ 4 w 410"/>
                <a:gd name="T27" fmla="*/ 242 h 356"/>
                <a:gd name="T28" fmla="*/ 6 w 410"/>
                <a:gd name="T29" fmla="*/ 246 h 356"/>
                <a:gd name="T30" fmla="*/ 43 w 410"/>
                <a:gd name="T31" fmla="*/ 254 h 356"/>
                <a:gd name="T32" fmla="*/ 98 w 410"/>
                <a:gd name="T33" fmla="*/ 266 h 356"/>
                <a:gd name="T34" fmla="*/ 144 w 410"/>
                <a:gd name="T35" fmla="*/ 274 h 356"/>
                <a:gd name="T36" fmla="*/ 174 w 410"/>
                <a:gd name="T37" fmla="*/ 276 h 356"/>
                <a:gd name="T38" fmla="*/ 205 w 410"/>
                <a:gd name="T39" fmla="*/ 281 h 356"/>
                <a:gd name="T40" fmla="*/ 238 w 410"/>
                <a:gd name="T41" fmla="*/ 285 h 356"/>
                <a:gd name="T42" fmla="*/ 260 w 410"/>
                <a:gd name="T43" fmla="*/ 291 h 356"/>
                <a:gd name="T44" fmla="*/ 281 w 410"/>
                <a:gd name="T45" fmla="*/ 242 h 356"/>
                <a:gd name="T46" fmla="*/ 303 w 410"/>
                <a:gd name="T47" fmla="*/ 250 h 356"/>
                <a:gd name="T48" fmla="*/ 336 w 410"/>
                <a:gd name="T49" fmla="*/ 260 h 356"/>
                <a:gd name="T50" fmla="*/ 310 w 410"/>
                <a:gd name="T51" fmla="*/ 256 h 356"/>
                <a:gd name="T52" fmla="*/ 293 w 410"/>
                <a:gd name="T53" fmla="*/ 264 h 356"/>
                <a:gd name="T54" fmla="*/ 289 w 410"/>
                <a:gd name="T55" fmla="*/ 287 h 356"/>
                <a:gd name="T56" fmla="*/ 289 w 410"/>
                <a:gd name="T57" fmla="*/ 307 h 356"/>
                <a:gd name="T58" fmla="*/ 297 w 410"/>
                <a:gd name="T59" fmla="*/ 309 h 356"/>
                <a:gd name="T60" fmla="*/ 312 w 410"/>
                <a:gd name="T61" fmla="*/ 315 h 356"/>
                <a:gd name="T62" fmla="*/ 332 w 410"/>
                <a:gd name="T63" fmla="*/ 321 h 356"/>
                <a:gd name="T64" fmla="*/ 348 w 410"/>
                <a:gd name="T65" fmla="*/ 324 h 356"/>
                <a:gd name="T66" fmla="*/ 359 w 410"/>
                <a:gd name="T67" fmla="*/ 328 h 356"/>
                <a:gd name="T68" fmla="*/ 375 w 410"/>
                <a:gd name="T69" fmla="*/ 336 h 356"/>
                <a:gd name="T70" fmla="*/ 393 w 410"/>
                <a:gd name="T71" fmla="*/ 346 h 356"/>
                <a:gd name="T72" fmla="*/ 408 w 410"/>
                <a:gd name="T73" fmla="*/ 356 h 356"/>
                <a:gd name="T74" fmla="*/ 408 w 410"/>
                <a:gd name="T75" fmla="*/ 281 h 356"/>
                <a:gd name="T76" fmla="*/ 396 w 410"/>
                <a:gd name="T77" fmla="*/ 184 h 356"/>
                <a:gd name="T78" fmla="*/ 369 w 410"/>
                <a:gd name="T79" fmla="*/ 88 h 356"/>
                <a:gd name="T80" fmla="*/ 322 w 410"/>
                <a:gd name="T81" fmla="*/ 12 h 356"/>
                <a:gd name="T82" fmla="*/ 318 w 410"/>
                <a:gd name="T83" fmla="*/ 6 h 356"/>
                <a:gd name="T84" fmla="*/ 314 w 410"/>
                <a:gd name="T85" fmla="*/ 0 h 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0" h="356">
                  <a:moveTo>
                    <a:pt x="314" y="0"/>
                  </a:moveTo>
                  <a:lnTo>
                    <a:pt x="307" y="0"/>
                  </a:lnTo>
                  <a:lnTo>
                    <a:pt x="301" y="2"/>
                  </a:lnTo>
                  <a:lnTo>
                    <a:pt x="293" y="4"/>
                  </a:lnTo>
                  <a:lnTo>
                    <a:pt x="285" y="4"/>
                  </a:lnTo>
                  <a:lnTo>
                    <a:pt x="277" y="6"/>
                  </a:lnTo>
                  <a:lnTo>
                    <a:pt x="271" y="8"/>
                  </a:lnTo>
                  <a:lnTo>
                    <a:pt x="262" y="8"/>
                  </a:lnTo>
                  <a:lnTo>
                    <a:pt x="254" y="8"/>
                  </a:lnTo>
                  <a:lnTo>
                    <a:pt x="228" y="29"/>
                  </a:lnTo>
                  <a:lnTo>
                    <a:pt x="217" y="80"/>
                  </a:lnTo>
                  <a:lnTo>
                    <a:pt x="211" y="135"/>
                  </a:lnTo>
                  <a:lnTo>
                    <a:pt x="203" y="164"/>
                  </a:lnTo>
                  <a:lnTo>
                    <a:pt x="197" y="168"/>
                  </a:lnTo>
                  <a:lnTo>
                    <a:pt x="187" y="170"/>
                  </a:lnTo>
                  <a:lnTo>
                    <a:pt x="174" y="174"/>
                  </a:lnTo>
                  <a:lnTo>
                    <a:pt x="162" y="176"/>
                  </a:lnTo>
                  <a:lnTo>
                    <a:pt x="148" y="178"/>
                  </a:lnTo>
                  <a:lnTo>
                    <a:pt x="135" y="180"/>
                  </a:lnTo>
                  <a:lnTo>
                    <a:pt x="121" y="184"/>
                  </a:lnTo>
                  <a:lnTo>
                    <a:pt x="111" y="186"/>
                  </a:lnTo>
                  <a:lnTo>
                    <a:pt x="100" y="190"/>
                  </a:lnTo>
                  <a:lnTo>
                    <a:pt x="84" y="197"/>
                  </a:lnTo>
                  <a:lnTo>
                    <a:pt x="64" y="207"/>
                  </a:lnTo>
                  <a:lnTo>
                    <a:pt x="47" y="217"/>
                  </a:lnTo>
                  <a:lnTo>
                    <a:pt x="29" y="229"/>
                  </a:lnTo>
                  <a:lnTo>
                    <a:pt x="14" y="237"/>
                  </a:lnTo>
                  <a:lnTo>
                    <a:pt x="4" y="242"/>
                  </a:lnTo>
                  <a:lnTo>
                    <a:pt x="0" y="244"/>
                  </a:lnTo>
                  <a:lnTo>
                    <a:pt x="6" y="246"/>
                  </a:lnTo>
                  <a:lnTo>
                    <a:pt x="21" y="248"/>
                  </a:lnTo>
                  <a:lnTo>
                    <a:pt x="43" y="254"/>
                  </a:lnTo>
                  <a:lnTo>
                    <a:pt x="70" y="260"/>
                  </a:lnTo>
                  <a:lnTo>
                    <a:pt x="98" y="266"/>
                  </a:lnTo>
                  <a:lnTo>
                    <a:pt x="123" y="270"/>
                  </a:lnTo>
                  <a:lnTo>
                    <a:pt x="144" y="274"/>
                  </a:lnTo>
                  <a:lnTo>
                    <a:pt x="160" y="276"/>
                  </a:lnTo>
                  <a:lnTo>
                    <a:pt x="174" y="276"/>
                  </a:lnTo>
                  <a:lnTo>
                    <a:pt x="189" y="278"/>
                  </a:lnTo>
                  <a:lnTo>
                    <a:pt x="205" y="281"/>
                  </a:lnTo>
                  <a:lnTo>
                    <a:pt x="223" y="283"/>
                  </a:lnTo>
                  <a:lnTo>
                    <a:pt x="238" y="285"/>
                  </a:lnTo>
                  <a:lnTo>
                    <a:pt x="252" y="289"/>
                  </a:lnTo>
                  <a:lnTo>
                    <a:pt x="260" y="291"/>
                  </a:lnTo>
                  <a:lnTo>
                    <a:pt x="264" y="291"/>
                  </a:lnTo>
                  <a:lnTo>
                    <a:pt x="281" y="242"/>
                  </a:lnTo>
                  <a:lnTo>
                    <a:pt x="287" y="244"/>
                  </a:lnTo>
                  <a:lnTo>
                    <a:pt x="303" y="250"/>
                  </a:lnTo>
                  <a:lnTo>
                    <a:pt x="322" y="256"/>
                  </a:lnTo>
                  <a:lnTo>
                    <a:pt x="336" y="260"/>
                  </a:lnTo>
                  <a:lnTo>
                    <a:pt x="324" y="258"/>
                  </a:lnTo>
                  <a:lnTo>
                    <a:pt x="310" y="256"/>
                  </a:lnTo>
                  <a:lnTo>
                    <a:pt x="299" y="258"/>
                  </a:lnTo>
                  <a:lnTo>
                    <a:pt x="293" y="264"/>
                  </a:lnTo>
                  <a:lnTo>
                    <a:pt x="289" y="274"/>
                  </a:lnTo>
                  <a:lnTo>
                    <a:pt x="289" y="287"/>
                  </a:lnTo>
                  <a:lnTo>
                    <a:pt x="289" y="301"/>
                  </a:lnTo>
                  <a:lnTo>
                    <a:pt x="289" y="307"/>
                  </a:lnTo>
                  <a:lnTo>
                    <a:pt x="291" y="307"/>
                  </a:lnTo>
                  <a:lnTo>
                    <a:pt x="297" y="309"/>
                  </a:lnTo>
                  <a:lnTo>
                    <a:pt x="305" y="311"/>
                  </a:lnTo>
                  <a:lnTo>
                    <a:pt x="312" y="315"/>
                  </a:lnTo>
                  <a:lnTo>
                    <a:pt x="322" y="317"/>
                  </a:lnTo>
                  <a:lnTo>
                    <a:pt x="332" y="321"/>
                  </a:lnTo>
                  <a:lnTo>
                    <a:pt x="342" y="322"/>
                  </a:lnTo>
                  <a:lnTo>
                    <a:pt x="348" y="324"/>
                  </a:lnTo>
                  <a:lnTo>
                    <a:pt x="353" y="326"/>
                  </a:lnTo>
                  <a:lnTo>
                    <a:pt x="359" y="328"/>
                  </a:lnTo>
                  <a:lnTo>
                    <a:pt x="367" y="332"/>
                  </a:lnTo>
                  <a:lnTo>
                    <a:pt x="375" y="336"/>
                  </a:lnTo>
                  <a:lnTo>
                    <a:pt x="383" y="342"/>
                  </a:lnTo>
                  <a:lnTo>
                    <a:pt x="393" y="346"/>
                  </a:lnTo>
                  <a:lnTo>
                    <a:pt x="400" y="352"/>
                  </a:lnTo>
                  <a:lnTo>
                    <a:pt x="408" y="356"/>
                  </a:lnTo>
                  <a:lnTo>
                    <a:pt x="410" y="322"/>
                  </a:lnTo>
                  <a:lnTo>
                    <a:pt x="408" y="281"/>
                  </a:lnTo>
                  <a:lnTo>
                    <a:pt x="404" y="235"/>
                  </a:lnTo>
                  <a:lnTo>
                    <a:pt x="396" y="184"/>
                  </a:lnTo>
                  <a:lnTo>
                    <a:pt x="385" y="135"/>
                  </a:lnTo>
                  <a:lnTo>
                    <a:pt x="369" y="88"/>
                  </a:lnTo>
                  <a:lnTo>
                    <a:pt x="348" y="45"/>
                  </a:lnTo>
                  <a:lnTo>
                    <a:pt x="322" y="12"/>
                  </a:lnTo>
                  <a:lnTo>
                    <a:pt x="320" y="8"/>
                  </a:lnTo>
                  <a:lnTo>
                    <a:pt x="318" y="6"/>
                  </a:lnTo>
                  <a:lnTo>
                    <a:pt x="316" y="2"/>
                  </a:lnTo>
                  <a:lnTo>
                    <a:pt x="314" y="0"/>
                  </a:lnTo>
                  <a:close/>
                </a:path>
              </a:pathLst>
            </a:custGeom>
            <a:solidFill>
              <a:srgbClr val="B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99">
              <a:extLst>
                <a:ext uri="{FF2B5EF4-FFF2-40B4-BE49-F238E27FC236}">
                  <a16:creationId xmlns:a16="http://schemas.microsoft.com/office/drawing/2014/main" id="{7BCFBEDF-3438-47A0-88AB-EBF9C6FAE2D6}"/>
                </a:ext>
              </a:extLst>
            </p:cNvPr>
            <p:cNvSpPr>
              <a:spLocks/>
            </p:cNvSpPr>
            <p:nvPr/>
          </p:nvSpPr>
          <p:spPr bwMode="auto">
            <a:xfrm>
              <a:off x="3144" y="2167"/>
              <a:ext cx="438" cy="254"/>
            </a:xfrm>
            <a:custGeom>
              <a:avLst/>
              <a:gdLst>
                <a:gd name="T0" fmla="*/ 438 w 438"/>
                <a:gd name="T1" fmla="*/ 37 h 254"/>
                <a:gd name="T2" fmla="*/ 438 w 438"/>
                <a:gd name="T3" fmla="*/ 35 h 254"/>
                <a:gd name="T4" fmla="*/ 436 w 438"/>
                <a:gd name="T5" fmla="*/ 34 h 254"/>
                <a:gd name="T6" fmla="*/ 436 w 438"/>
                <a:gd name="T7" fmla="*/ 34 h 254"/>
                <a:gd name="T8" fmla="*/ 434 w 438"/>
                <a:gd name="T9" fmla="*/ 32 h 254"/>
                <a:gd name="T10" fmla="*/ 418 w 438"/>
                <a:gd name="T11" fmla="*/ 28 h 254"/>
                <a:gd name="T12" fmla="*/ 400 w 438"/>
                <a:gd name="T13" fmla="*/ 22 h 254"/>
                <a:gd name="T14" fmla="*/ 379 w 438"/>
                <a:gd name="T15" fmla="*/ 16 h 254"/>
                <a:gd name="T16" fmla="*/ 357 w 438"/>
                <a:gd name="T17" fmla="*/ 10 h 254"/>
                <a:gd name="T18" fmla="*/ 336 w 438"/>
                <a:gd name="T19" fmla="*/ 6 h 254"/>
                <a:gd name="T20" fmla="*/ 315 w 438"/>
                <a:gd name="T21" fmla="*/ 2 h 254"/>
                <a:gd name="T22" fmla="*/ 297 w 438"/>
                <a:gd name="T23" fmla="*/ 0 h 254"/>
                <a:gd name="T24" fmla="*/ 281 w 438"/>
                <a:gd name="T25" fmla="*/ 0 h 254"/>
                <a:gd name="T26" fmla="*/ 264 w 438"/>
                <a:gd name="T27" fmla="*/ 4 h 254"/>
                <a:gd name="T28" fmla="*/ 242 w 438"/>
                <a:gd name="T29" fmla="*/ 10 h 254"/>
                <a:gd name="T30" fmla="*/ 221 w 438"/>
                <a:gd name="T31" fmla="*/ 18 h 254"/>
                <a:gd name="T32" fmla="*/ 197 w 438"/>
                <a:gd name="T33" fmla="*/ 30 h 254"/>
                <a:gd name="T34" fmla="*/ 176 w 438"/>
                <a:gd name="T35" fmla="*/ 39 h 254"/>
                <a:gd name="T36" fmla="*/ 156 w 438"/>
                <a:gd name="T37" fmla="*/ 51 h 254"/>
                <a:gd name="T38" fmla="*/ 141 w 438"/>
                <a:gd name="T39" fmla="*/ 61 h 254"/>
                <a:gd name="T40" fmla="*/ 129 w 438"/>
                <a:gd name="T41" fmla="*/ 71 h 254"/>
                <a:gd name="T42" fmla="*/ 117 w 438"/>
                <a:gd name="T43" fmla="*/ 82 h 254"/>
                <a:gd name="T44" fmla="*/ 102 w 438"/>
                <a:gd name="T45" fmla="*/ 98 h 254"/>
                <a:gd name="T46" fmla="*/ 82 w 438"/>
                <a:gd name="T47" fmla="*/ 119 h 254"/>
                <a:gd name="T48" fmla="*/ 61 w 438"/>
                <a:gd name="T49" fmla="*/ 141 h 254"/>
                <a:gd name="T50" fmla="*/ 41 w 438"/>
                <a:gd name="T51" fmla="*/ 164 h 254"/>
                <a:gd name="T52" fmla="*/ 23 w 438"/>
                <a:gd name="T53" fmla="*/ 184 h 254"/>
                <a:gd name="T54" fmla="*/ 10 w 438"/>
                <a:gd name="T55" fmla="*/ 203 h 254"/>
                <a:gd name="T56" fmla="*/ 2 w 438"/>
                <a:gd name="T57" fmla="*/ 215 h 254"/>
                <a:gd name="T58" fmla="*/ 0 w 438"/>
                <a:gd name="T59" fmla="*/ 233 h 254"/>
                <a:gd name="T60" fmla="*/ 6 w 438"/>
                <a:gd name="T61" fmla="*/ 246 h 254"/>
                <a:gd name="T62" fmla="*/ 18 w 438"/>
                <a:gd name="T63" fmla="*/ 254 h 254"/>
                <a:gd name="T64" fmla="*/ 27 w 438"/>
                <a:gd name="T65" fmla="*/ 254 h 254"/>
                <a:gd name="T66" fmla="*/ 37 w 438"/>
                <a:gd name="T67" fmla="*/ 246 h 254"/>
                <a:gd name="T68" fmla="*/ 55 w 438"/>
                <a:gd name="T69" fmla="*/ 227 h 254"/>
                <a:gd name="T70" fmla="*/ 78 w 438"/>
                <a:gd name="T71" fmla="*/ 198 h 254"/>
                <a:gd name="T72" fmla="*/ 107 w 438"/>
                <a:gd name="T73" fmla="*/ 166 h 254"/>
                <a:gd name="T74" fmla="*/ 137 w 438"/>
                <a:gd name="T75" fmla="*/ 133 h 254"/>
                <a:gd name="T76" fmla="*/ 168 w 438"/>
                <a:gd name="T77" fmla="*/ 102 h 254"/>
                <a:gd name="T78" fmla="*/ 193 w 438"/>
                <a:gd name="T79" fmla="*/ 77 h 254"/>
                <a:gd name="T80" fmla="*/ 215 w 438"/>
                <a:gd name="T81" fmla="*/ 63 h 254"/>
                <a:gd name="T82" fmla="*/ 229 w 438"/>
                <a:gd name="T83" fmla="*/ 55 h 254"/>
                <a:gd name="T84" fmla="*/ 236 w 438"/>
                <a:gd name="T85" fmla="*/ 47 h 254"/>
                <a:gd name="T86" fmla="*/ 246 w 438"/>
                <a:gd name="T87" fmla="*/ 39 h 254"/>
                <a:gd name="T88" fmla="*/ 260 w 438"/>
                <a:gd name="T89" fmla="*/ 32 h 254"/>
                <a:gd name="T90" fmla="*/ 279 w 438"/>
                <a:gd name="T91" fmla="*/ 28 h 254"/>
                <a:gd name="T92" fmla="*/ 315 w 438"/>
                <a:gd name="T93" fmla="*/ 26 h 254"/>
                <a:gd name="T94" fmla="*/ 365 w 438"/>
                <a:gd name="T95" fmla="*/ 30 h 254"/>
                <a:gd name="T96" fmla="*/ 438 w 438"/>
                <a:gd name="T97" fmla="*/ 37 h 2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8" h="254">
                  <a:moveTo>
                    <a:pt x="438" y="37"/>
                  </a:moveTo>
                  <a:lnTo>
                    <a:pt x="438" y="35"/>
                  </a:lnTo>
                  <a:lnTo>
                    <a:pt x="436" y="34"/>
                  </a:lnTo>
                  <a:lnTo>
                    <a:pt x="434" y="32"/>
                  </a:lnTo>
                  <a:lnTo>
                    <a:pt x="418" y="28"/>
                  </a:lnTo>
                  <a:lnTo>
                    <a:pt x="400" y="22"/>
                  </a:lnTo>
                  <a:lnTo>
                    <a:pt x="379" y="16"/>
                  </a:lnTo>
                  <a:lnTo>
                    <a:pt x="357" y="10"/>
                  </a:lnTo>
                  <a:lnTo>
                    <a:pt x="336" y="6"/>
                  </a:lnTo>
                  <a:lnTo>
                    <a:pt x="315" y="2"/>
                  </a:lnTo>
                  <a:lnTo>
                    <a:pt x="297" y="0"/>
                  </a:lnTo>
                  <a:lnTo>
                    <a:pt x="281" y="0"/>
                  </a:lnTo>
                  <a:lnTo>
                    <a:pt x="264" y="4"/>
                  </a:lnTo>
                  <a:lnTo>
                    <a:pt x="242" y="10"/>
                  </a:lnTo>
                  <a:lnTo>
                    <a:pt x="221" y="18"/>
                  </a:lnTo>
                  <a:lnTo>
                    <a:pt x="197" y="30"/>
                  </a:lnTo>
                  <a:lnTo>
                    <a:pt x="176" y="39"/>
                  </a:lnTo>
                  <a:lnTo>
                    <a:pt x="156" y="51"/>
                  </a:lnTo>
                  <a:lnTo>
                    <a:pt x="141" y="61"/>
                  </a:lnTo>
                  <a:lnTo>
                    <a:pt x="129" y="71"/>
                  </a:lnTo>
                  <a:lnTo>
                    <a:pt x="117" y="82"/>
                  </a:lnTo>
                  <a:lnTo>
                    <a:pt x="102" y="98"/>
                  </a:lnTo>
                  <a:lnTo>
                    <a:pt x="82" y="119"/>
                  </a:lnTo>
                  <a:lnTo>
                    <a:pt x="61" y="141"/>
                  </a:lnTo>
                  <a:lnTo>
                    <a:pt x="41" y="164"/>
                  </a:lnTo>
                  <a:lnTo>
                    <a:pt x="23" y="184"/>
                  </a:lnTo>
                  <a:lnTo>
                    <a:pt x="10" y="203"/>
                  </a:lnTo>
                  <a:lnTo>
                    <a:pt x="2" y="215"/>
                  </a:lnTo>
                  <a:lnTo>
                    <a:pt x="0" y="233"/>
                  </a:lnTo>
                  <a:lnTo>
                    <a:pt x="6" y="246"/>
                  </a:lnTo>
                  <a:lnTo>
                    <a:pt x="18" y="254"/>
                  </a:lnTo>
                  <a:lnTo>
                    <a:pt x="27" y="254"/>
                  </a:lnTo>
                  <a:lnTo>
                    <a:pt x="37" y="246"/>
                  </a:lnTo>
                  <a:lnTo>
                    <a:pt x="55" y="227"/>
                  </a:lnTo>
                  <a:lnTo>
                    <a:pt x="78" y="198"/>
                  </a:lnTo>
                  <a:lnTo>
                    <a:pt x="107" y="166"/>
                  </a:lnTo>
                  <a:lnTo>
                    <a:pt x="137" y="133"/>
                  </a:lnTo>
                  <a:lnTo>
                    <a:pt x="168" y="102"/>
                  </a:lnTo>
                  <a:lnTo>
                    <a:pt x="193" y="77"/>
                  </a:lnTo>
                  <a:lnTo>
                    <a:pt x="215" y="63"/>
                  </a:lnTo>
                  <a:lnTo>
                    <a:pt x="229" y="55"/>
                  </a:lnTo>
                  <a:lnTo>
                    <a:pt x="236" y="47"/>
                  </a:lnTo>
                  <a:lnTo>
                    <a:pt x="246" y="39"/>
                  </a:lnTo>
                  <a:lnTo>
                    <a:pt x="260" y="32"/>
                  </a:lnTo>
                  <a:lnTo>
                    <a:pt x="279" y="28"/>
                  </a:lnTo>
                  <a:lnTo>
                    <a:pt x="315" y="26"/>
                  </a:lnTo>
                  <a:lnTo>
                    <a:pt x="365" y="30"/>
                  </a:lnTo>
                  <a:lnTo>
                    <a:pt x="438" y="37"/>
                  </a:lnTo>
                  <a:close/>
                </a:path>
              </a:pathLst>
            </a:custGeom>
            <a:solidFill>
              <a:srgbClr val="CC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00">
              <a:extLst>
                <a:ext uri="{FF2B5EF4-FFF2-40B4-BE49-F238E27FC236}">
                  <a16:creationId xmlns:a16="http://schemas.microsoft.com/office/drawing/2014/main" id="{70F9EC69-BC24-4601-A78A-41E46BE9C93C}"/>
                </a:ext>
              </a:extLst>
            </p:cNvPr>
            <p:cNvSpPr>
              <a:spLocks/>
            </p:cNvSpPr>
            <p:nvPr/>
          </p:nvSpPr>
          <p:spPr bwMode="auto">
            <a:xfrm>
              <a:off x="3380" y="2265"/>
              <a:ext cx="100" cy="102"/>
            </a:xfrm>
            <a:custGeom>
              <a:avLst/>
              <a:gdLst>
                <a:gd name="T0" fmla="*/ 49 w 100"/>
                <a:gd name="T1" fmla="*/ 102 h 102"/>
                <a:gd name="T2" fmla="*/ 69 w 100"/>
                <a:gd name="T3" fmla="*/ 98 h 102"/>
                <a:gd name="T4" fmla="*/ 84 w 100"/>
                <a:gd name="T5" fmla="*/ 86 h 102"/>
                <a:gd name="T6" fmla="*/ 96 w 100"/>
                <a:gd name="T7" fmla="*/ 70 h 102"/>
                <a:gd name="T8" fmla="*/ 100 w 100"/>
                <a:gd name="T9" fmla="*/ 51 h 102"/>
                <a:gd name="T10" fmla="*/ 96 w 100"/>
                <a:gd name="T11" fmla="*/ 31 h 102"/>
                <a:gd name="T12" fmla="*/ 84 w 100"/>
                <a:gd name="T13" fmla="*/ 16 h 102"/>
                <a:gd name="T14" fmla="*/ 69 w 100"/>
                <a:gd name="T15" fmla="*/ 4 h 102"/>
                <a:gd name="T16" fmla="*/ 49 w 100"/>
                <a:gd name="T17" fmla="*/ 0 h 102"/>
                <a:gd name="T18" fmla="*/ 30 w 100"/>
                <a:gd name="T19" fmla="*/ 4 h 102"/>
                <a:gd name="T20" fmla="*/ 14 w 100"/>
                <a:gd name="T21" fmla="*/ 16 h 102"/>
                <a:gd name="T22" fmla="*/ 4 w 100"/>
                <a:gd name="T23" fmla="*/ 31 h 102"/>
                <a:gd name="T24" fmla="*/ 0 w 100"/>
                <a:gd name="T25" fmla="*/ 51 h 102"/>
                <a:gd name="T26" fmla="*/ 4 w 100"/>
                <a:gd name="T27" fmla="*/ 70 h 102"/>
                <a:gd name="T28" fmla="*/ 14 w 100"/>
                <a:gd name="T29" fmla="*/ 86 h 102"/>
                <a:gd name="T30" fmla="*/ 30 w 100"/>
                <a:gd name="T31" fmla="*/ 98 h 102"/>
                <a:gd name="T32" fmla="*/ 49 w 100"/>
                <a:gd name="T33" fmla="*/ 10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02">
                  <a:moveTo>
                    <a:pt x="49" y="102"/>
                  </a:moveTo>
                  <a:lnTo>
                    <a:pt x="69" y="98"/>
                  </a:lnTo>
                  <a:lnTo>
                    <a:pt x="84" y="86"/>
                  </a:lnTo>
                  <a:lnTo>
                    <a:pt x="96" y="70"/>
                  </a:lnTo>
                  <a:lnTo>
                    <a:pt x="100" y="51"/>
                  </a:lnTo>
                  <a:lnTo>
                    <a:pt x="96" y="31"/>
                  </a:lnTo>
                  <a:lnTo>
                    <a:pt x="84" y="16"/>
                  </a:lnTo>
                  <a:lnTo>
                    <a:pt x="69" y="4"/>
                  </a:lnTo>
                  <a:lnTo>
                    <a:pt x="49" y="0"/>
                  </a:lnTo>
                  <a:lnTo>
                    <a:pt x="30" y="4"/>
                  </a:lnTo>
                  <a:lnTo>
                    <a:pt x="14" y="16"/>
                  </a:lnTo>
                  <a:lnTo>
                    <a:pt x="4" y="31"/>
                  </a:lnTo>
                  <a:lnTo>
                    <a:pt x="0" y="51"/>
                  </a:lnTo>
                  <a:lnTo>
                    <a:pt x="4" y="70"/>
                  </a:lnTo>
                  <a:lnTo>
                    <a:pt x="14" y="86"/>
                  </a:lnTo>
                  <a:lnTo>
                    <a:pt x="30" y="98"/>
                  </a:lnTo>
                  <a:lnTo>
                    <a:pt x="49" y="10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01">
              <a:extLst>
                <a:ext uri="{FF2B5EF4-FFF2-40B4-BE49-F238E27FC236}">
                  <a16:creationId xmlns:a16="http://schemas.microsoft.com/office/drawing/2014/main" id="{F59F91EF-5A01-4A12-9CE2-84AB5673F328}"/>
                </a:ext>
              </a:extLst>
            </p:cNvPr>
            <p:cNvSpPr>
              <a:spLocks/>
            </p:cNvSpPr>
            <p:nvPr/>
          </p:nvSpPr>
          <p:spPr bwMode="auto">
            <a:xfrm>
              <a:off x="3441" y="2271"/>
              <a:ext cx="60" cy="51"/>
            </a:xfrm>
            <a:custGeom>
              <a:avLst/>
              <a:gdLst>
                <a:gd name="T0" fmla="*/ 33 w 60"/>
                <a:gd name="T1" fmla="*/ 51 h 51"/>
                <a:gd name="T2" fmla="*/ 43 w 60"/>
                <a:gd name="T3" fmla="*/ 49 h 51"/>
                <a:gd name="T4" fmla="*/ 53 w 60"/>
                <a:gd name="T5" fmla="*/ 43 h 51"/>
                <a:gd name="T6" fmla="*/ 59 w 60"/>
                <a:gd name="T7" fmla="*/ 35 h 51"/>
                <a:gd name="T8" fmla="*/ 60 w 60"/>
                <a:gd name="T9" fmla="*/ 25 h 51"/>
                <a:gd name="T10" fmla="*/ 59 w 60"/>
                <a:gd name="T11" fmla="*/ 15 h 51"/>
                <a:gd name="T12" fmla="*/ 53 w 60"/>
                <a:gd name="T13" fmla="*/ 8 h 51"/>
                <a:gd name="T14" fmla="*/ 43 w 60"/>
                <a:gd name="T15" fmla="*/ 2 h 51"/>
                <a:gd name="T16" fmla="*/ 33 w 60"/>
                <a:gd name="T17" fmla="*/ 0 h 51"/>
                <a:gd name="T18" fmla="*/ 19 w 60"/>
                <a:gd name="T19" fmla="*/ 2 h 51"/>
                <a:gd name="T20" fmla="*/ 10 w 60"/>
                <a:gd name="T21" fmla="*/ 8 h 51"/>
                <a:gd name="T22" fmla="*/ 2 w 60"/>
                <a:gd name="T23" fmla="*/ 15 h 51"/>
                <a:gd name="T24" fmla="*/ 0 w 60"/>
                <a:gd name="T25" fmla="*/ 25 h 51"/>
                <a:gd name="T26" fmla="*/ 2 w 60"/>
                <a:gd name="T27" fmla="*/ 35 h 51"/>
                <a:gd name="T28" fmla="*/ 10 w 60"/>
                <a:gd name="T29" fmla="*/ 43 h 51"/>
                <a:gd name="T30" fmla="*/ 19 w 60"/>
                <a:gd name="T31" fmla="*/ 49 h 51"/>
                <a:gd name="T32" fmla="*/ 33 w 60"/>
                <a:gd name="T33" fmla="*/ 5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1">
                  <a:moveTo>
                    <a:pt x="33" y="51"/>
                  </a:moveTo>
                  <a:lnTo>
                    <a:pt x="43" y="49"/>
                  </a:lnTo>
                  <a:lnTo>
                    <a:pt x="53" y="43"/>
                  </a:lnTo>
                  <a:lnTo>
                    <a:pt x="59" y="35"/>
                  </a:lnTo>
                  <a:lnTo>
                    <a:pt x="60" y="25"/>
                  </a:lnTo>
                  <a:lnTo>
                    <a:pt x="59" y="15"/>
                  </a:lnTo>
                  <a:lnTo>
                    <a:pt x="53" y="8"/>
                  </a:lnTo>
                  <a:lnTo>
                    <a:pt x="43" y="2"/>
                  </a:lnTo>
                  <a:lnTo>
                    <a:pt x="33" y="0"/>
                  </a:lnTo>
                  <a:lnTo>
                    <a:pt x="19" y="2"/>
                  </a:lnTo>
                  <a:lnTo>
                    <a:pt x="10" y="8"/>
                  </a:lnTo>
                  <a:lnTo>
                    <a:pt x="2" y="15"/>
                  </a:lnTo>
                  <a:lnTo>
                    <a:pt x="0" y="25"/>
                  </a:lnTo>
                  <a:lnTo>
                    <a:pt x="2" y="35"/>
                  </a:lnTo>
                  <a:lnTo>
                    <a:pt x="10" y="43"/>
                  </a:lnTo>
                  <a:lnTo>
                    <a:pt x="19" y="49"/>
                  </a:lnTo>
                  <a:lnTo>
                    <a:pt x="3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02">
              <a:extLst>
                <a:ext uri="{FF2B5EF4-FFF2-40B4-BE49-F238E27FC236}">
                  <a16:creationId xmlns:a16="http://schemas.microsoft.com/office/drawing/2014/main" id="{35FB04F7-7EF9-475A-A283-2C34C3E77E5E}"/>
                </a:ext>
              </a:extLst>
            </p:cNvPr>
            <p:cNvSpPr>
              <a:spLocks/>
            </p:cNvSpPr>
            <p:nvPr/>
          </p:nvSpPr>
          <p:spPr bwMode="auto">
            <a:xfrm>
              <a:off x="2992" y="2458"/>
              <a:ext cx="287" cy="67"/>
            </a:xfrm>
            <a:custGeom>
              <a:avLst/>
              <a:gdLst>
                <a:gd name="T0" fmla="*/ 0 w 287"/>
                <a:gd name="T1" fmla="*/ 16 h 67"/>
                <a:gd name="T2" fmla="*/ 5 w 287"/>
                <a:gd name="T3" fmla="*/ 18 h 67"/>
                <a:gd name="T4" fmla="*/ 19 w 287"/>
                <a:gd name="T5" fmla="*/ 22 h 67"/>
                <a:gd name="T6" fmla="*/ 41 w 287"/>
                <a:gd name="T7" fmla="*/ 26 h 67"/>
                <a:gd name="T8" fmla="*/ 66 w 287"/>
                <a:gd name="T9" fmla="*/ 34 h 67"/>
                <a:gd name="T10" fmla="*/ 91 w 287"/>
                <a:gd name="T11" fmla="*/ 39 h 67"/>
                <a:gd name="T12" fmla="*/ 117 w 287"/>
                <a:gd name="T13" fmla="*/ 45 h 67"/>
                <a:gd name="T14" fmla="*/ 138 w 287"/>
                <a:gd name="T15" fmla="*/ 51 h 67"/>
                <a:gd name="T16" fmla="*/ 154 w 287"/>
                <a:gd name="T17" fmla="*/ 53 h 67"/>
                <a:gd name="T18" fmla="*/ 168 w 287"/>
                <a:gd name="T19" fmla="*/ 55 h 67"/>
                <a:gd name="T20" fmla="*/ 185 w 287"/>
                <a:gd name="T21" fmla="*/ 57 h 67"/>
                <a:gd name="T22" fmla="*/ 207 w 287"/>
                <a:gd name="T23" fmla="*/ 59 h 67"/>
                <a:gd name="T24" fmla="*/ 228 w 287"/>
                <a:gd name="T25" fmla="*/ 59 h 67"/>
                <a:gd name="T26" fmla="*/ 248 w 287"/>
                <a:gd name="T27" fmla="*/ 61 h 67"/>
                <a:gd name="T28" fmla="*/ 267 w 287"/>
                <a:gd name="T29" fmla="*/ 63 h 67"/>
                <a:gd name="T30" fmla="*/ 281 w 287"/>
                <a:gd name="T31" fmla="*/ 65 h 67"/>
                <a:gd name="T32" fmla="*/ 287 w 287"/>
                <a:gd name="T33" fmla="*/ 67 h 67"/>
                <a:gd name="T34" fmla="*/ 279 w 287"/>
                <a:gd name="T35" fmla="*/ 65 h 67"/>
                <a:gd name="T36" fmla="*/ 252 w 287"/>
                <a:gd name="T37" fmla="*/ 59 h 67"/>
                <a:gd name="T38" fmla="*/ 213 w 287"/>
                <a:gd name="T39" fmla="*/ 49 h 67"/>
                <a:gd name="T40" fmla="*/ 166 w 287"/>
                <a:gd name="T41" fmla="*/ 38 h 67"/>
                <a:gd name="T42" fmla="*/ 119 w 287"/>
                <a:gd name="T43" fmla="*/ 26 h 67"/>
                <a:gd name="T44" fmla="*/ 76 w 287"/>
                <a:gd name="T45" fmla="*/ 14 h 67"/>
                <a:gd name="T46" fmla="*/ 45 w 287"/>
                <a:gd name="T47" fmla="*/ 6 h 67"/>
                <a:gd name="T48" fmla="*/ 29 w 287"/>
                <a:gd name="T49" fmla="*/ 2 h 67"/>
                <a:gd name="T50" fmla="*/ 19 w 287"/>
                <a:gd name="T51" fmla="*/ 0 h 67"/>
                <a:gd name="T52" fmla="*/ 9 w 287"/>
                <a:gd name="T53" fmla="*/ 0 h 67"/>
                <a:gd name="T54" fmla="*/ 2 w 287"/>
                <a:gd name="T55" fmla="*/ 6 h 67"/>
                <a:gd name="T56" fmla="*/ 0 w 287"/>
                <a:gd name="T57" fmla="*/ 16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7" h="67">
                  <a:moveTo>
                    <a:pt x="0" y="16"/>
                  </a:moveTo>
                  <a:lnTo>
                    <a:pt x="5" y="18"/>
                  </a:lnTo>
                  <a:lnTo>
                    <a:pt x="19" y="22"/>
                  </a:lnTo>
                  <a:lnTo>
                    <a:pt x="41" y="26"/>
                  </a:lnTo>
                  <a:lnTo>
                    <a:pt x="66" y="34"/>
                  </a:lnTo>
                  <a:lnTo>
                    <a:pt x="91" y="39"/>
                  </a:lnTo>
                  <a:lnTo>
                    <a:pt x="117" y="45"/>
                  </a:lnTo>
                  <a:lnTo>
                    <a:pt x="138" y="51"/>
                  </a:lnTo>
                  <a:lnTo>
                    <a:pt x="154" y="53"/>
                  </a:lnTo>
                  <a:lnTo>
                    <a:pt x="168" y="55"/>
                  </a:lnTo>
                  <a:lnTo>
                    <a:pt x="185" y="57"/>
                  </a:lnTo>
                  <a:lnTo>
                    <a:pt x="207" y="59"/>
                  </a:lnTo>
                  <a:lnTo>
                    <a:pt x="228" y="59"/>
                  </a:lnTo>
                  <a:lnTo>
                    <a:pt x="248" y="61"/>
                  </a:lnTo>
                  <a:lnTo>
                    <a:pt x="267" y="63"/>
                  </a:lnTo>
                  <a:lnTo>
                    <a:pt x="281" y="65"/>
                  </a:lnTo>
                  <a:lnTo>
                    <a:pt x="287" y="67"/>
                  </a:lnTo>
                  <a:lnTo>
                    <a:pt x="279" y="65"/>
                  </a:lnTo>
                  <a:lnTo>
                    <a:pt x="252" y="59"/>
                  </a:lnTo>
                  <a:lnTo>
                    <a:pt x="213" y="49"/>
                  </a:lnTo>
                  <a:lnTo>
                    <a:pt x="166" y="38"/>
                  </a:lnTo>
                  <a:lnTo>
                    <a:pt x="119" y="26"/>
                  </a:lnTo>
                  <a:lnTo>
                    <a:pt x="76" y="14"/>
                  </a:lnTo>
                  <a:lnTo>
                    <a:pt x="45" y="6"/>
                  </a:lnTo>
                  <a:lnTo>
                    <a:pt x="29" y="2"/>
                  </a:lnTo>
                  <a:lnTo>
                    <a:pt x="19" y="0"/>
                  </a:lnTo>
                  <a:lnTo>
                    <a:pt x="9" y="0"/>
                  </a:lnTo>
                  <a:lnTo>
                    <a:pt x="2" y="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03">
              <a:extLst>
                <a:ext uri="{FF2B5EF4-FFF2-40B4-BE49-F238E27FC236}">
                  <a16:creationId xmlns:a16="http://schemas.microsoft.com/office/drawing/2014/main" id="{F7D23CA0-4BC2-4308-8BAE-F2E037DC2BCA}"/>
                </a:ext>
              </a:extLst>
            </p:cNvPr>
            <p:cNvSpPr>
              <a:spLocks/>
            </p:cNvSpPr>
            <p:nvPr/>
          </p:nvSpPr>
          <p:spPr bwMode="auto">
            <a:xfrm>
              <a:off x="3558" y="2857"/>
              <a:ext cx="1" cy="2"/>
            </a:xfrm>
            <a:custGeom>
              <a:avLst/>
              <a:gdLst>
                <a:gd name="T0" fmla="*/ 0 w 1"/>
                <a:gd name="T1" fmla="*/ 2 h 2"/>
                <a:gd name="T2" fmla="*/ 0 w 1"/>
                <a:gd name="T3" fmla="*/ 0 h 2"/>
                <a:gd name="T4" fmla="*/ 0 w 1"/>
                <a:gd name="T5" fmla="*/ 0 h 2"/>
                <a:gd name="T6" fmla="*/ 0 w 1"/>
                <a:gd name="T7" fmla="*/ 0 h 2"/>
                <a:gd name="T8" fmla="*/ 0 w 1"/>
                <a:gd name="T9" fmla="*/ 0 h 2"/>
                <a:gd name="T10" fmla="*/ 0 w 1"/>
                <a:gd name="T11" fmla="*/ 0 h 2"/>
                <a:gd name="T12" fmla="*/ 0 w 1"/>
                <a:gd name="T13" fmla="*/ 0 h 2"/>
                <a:gd name="T14" fmla="*/ 0 w 1"/>
                <a:gd name="T15" fmla="*/ 0 h 2"/>
                <a:gd name="T16" fmla="*/ 0 w 1"/>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2">
                  <a:moveTo>
                    <a:pt x="0" y="2"/>
                  </a:moveTo>
                  <a:lnTo>
                    <a:pt x="0" y="0"/>
                  </a:lnTo>
                  <a:lnTo>
                    <a:pt x="0" y="2"/>
                  </a:lnTo>
                  <a:close/>
                </a:path>
              </a:pathLst>
            </a:custGeom>
            <a:solidFill>
              <a:srgbClr val="72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04">
              <a:extLst>
                <a:ext uri="{FF2B5EF4-FFF2-40B4-BE49-F238E27FC236}">
                  <a16:creationId xmlns:a16="http://schemas.microsoft.com/office/drawing/2014/main" id="{0919F750-E43F-48E8-AEB0-62860C136ABA}"/>
                </a:ext>
              </a:extLst>
            </p:cNvPr>
            <p:cNvSpPr>
              <a:spLocks/>
            </p:cNvSpPr>
            <p:nvPr/>
          </p:nvSpPr>
          <p:spPr bwMode="auto">
            <a:xfrm>
              <a:off x="3589" y="2665"/>
              <a:ext cx="248" cy="592"/>
            </a:xfrm>
            <a:custGeom>
              <a:avLst/>
              <a:gdLst>
                <a:gd name="T0" fmla="*/ 209 w 248"/>
                <a:gd name="T1" fmla="*/ 348 h 592"/>
                <a:gd name="T2" fmla="*/ 176 w 248"/>
                <a:gd name="T3" fmla="*/ 317 h 592"/>
                <a:gd name="T4" fmla="*/ 137 w 248"/>
                <a:gd name="T5" fmla="*/ 282 h 592"/>
                <a:gd name="T6" fmla="*/ 112 w 248"/>
                <a:gd name="T7" fmla="*/ 260 h 592"/>
                <a:gd name="T8" fmla="*/ 120 w 248"/>
                <a:gd name="T9" fmla="*/ 264 h 592"/>
                <a:gd name="T10" fmla="*/ 149 w 248"/>
                <a:gd name="T11" fmla="*/ 282 h 592"/>
                <a:gd name="T12" fmla="*/ 182 w 248"/>
                <a:gd name="T13" fmla="*/ 301 h 592"/>
                <a:gd name="T14" fmla="*/ 202 w 248"/>
                <a:gd name="T15" fmla="*/ 303 h 592"/>
                <a:gd name="T16" fmla="*/ 188 w 248"/>
                <a:gd name="T17" fmla="*/ 274 h 592"/>
                <a:gd name="T18" fmla="*/ 161 w 248"/>
                <a:gd name="T19" fmla="*/ 247 h 592"/>
                <a:gd name="T20" fmla="*/ 143 w 248"/>
                <a:gd name="T21" fmla="*/ 215 h 592"/>
                <a:gd name="T22" fmla="*/ 145 w 248"/>
                <a:gd name="T23" fmla="*/ 172 h 592"/>
                <a:gd name="T24" fmla="*/ 149 w 248"/>
                <a:gd name="T25" fmla="*/ 137 h 592"/>
                <a:gd name="T26" fmla="*/ 139 w 248"/>
                <a:gd name="T27" fmla="*/ 110 h 592"/>
                <a:gd name="T28" fmla="*/ 143 w 248"/>
                <a:gd name="T29" fmla="*/ 110 h 592"/>
                <a:gd name="T30" fmla="*/ 164 w 248"/>
                <a:gd name="T31" fmla="*/ 127 h 592"/>
                <a:gd name="T32" fmla="*/ 168 w 248"/>
                <a:gd name="T33" fmla="*/ 110 h 592"/>
                <a:gd name="T34" fmla="*/ 151 w 248"/>
                <a:gd name="T35" fmla="*/ 83 h 592"/>
                <a:gd name="T36" fmla="*/ 125 w 248"/>
                <a:gd name="T37" fmla="*/ 49 h 592"/>
                <a:gd name="T38" fmla="*/ 120 w 248"/>
                <a:gd name="T39" fmla="*/ 34 h 592"/>
                <a:gd name="T40" fmla="*/ 112 w 248"/>
                <a:gd name="T41" fmla="*/ 26 h 592"/>
                <a:gd name="T42" fmla="*/ 94 w 248"/>
                <a:gd name="T43" fmla="*/ 20 h 592"/>
                <a:gd name="T44" fmla="*/ 77 w 248"/>
                <a:gd name="T45" fmla="*/ 10 h 592"/>
                <a:gd name="T46" fmla="*/ 61 w 248"/>
                <a:gd name="T47" fmla="*/ 2 h 592"/>
                <a:gd name="T48" fmla="*/ 61 w 248"/>
                <a:gd name="T49" fmla="*/ 6 h 592"/>
                <a:gd name="T50" fmla="*/ 84 w 248"/>
                <a:gd name="T51" fmla="*/ 42 h 592"/>
                <a:gd name="T52" fmla="*/ 90 w 248"/>
                <a:gd name="T53" fmla="*/ 77 h 592"/>
                <a:gd name="T54" fmla="*/ 90 w 248"/>
                <a:gd name="T55" fmla="*/ 104 h 592"/>
                <a:gd name="T56" fmla="*/ 71 w 248"/>
                <a:gd name="T57" fmla="*/ 92 h 592"/>
                <a:gd name="T58" fmla="*/ 67 w 248"/>
                <a:gd name="T59" fmla="*/ 135 h 592"/>
                <a:gd name="T60" fmla="*/ 26 w 248"/>
                <a:gd name="T61" fmla="*/ 196 h 592"/>
                <a:gd name="T62" fmla="*/ 2 w 248"/>
                <a:gd name="T63" fmla="*/ 211 h 592"/>
                <a:gd name="T64" fmla="*/ 0 w 248"/>
                <a:gd name="T65" fmla="*/ 217 h 592"/>
                <a:gd name="T66" fmla="*/ 20 w 248"/>
                <a:gd name="T67" fmla="*/ 270 h 592"/>
                <a:gd name="T68" fmla="*/ 38 w 248"/>
                <a:gd name="T69" fmla="*/ 323 h 592"/>
                <a:gd name="T70" fmla="*/ 57 w 248"/>
                <a:gd name="T71" fmla="*/ 342 h 592"/>
                <a:gd name="T72" fmla="*/ 75 w 248"/>
                <a:gd name="T73" fmla="*/ 354 h 592"/>
                <a:gd name="T74" fmla="*/ 88 w 248"/>
                <a:gd name="T75" fmla="*/ 372 h 592"/>
                <a:gd name="T76" fmla="*/ 120 w 248"/>
                <a:gd name="T77" fmla="*/ 411 h 592"/>
                <a:gd name="T78" fmla="*/ 151 w 248"/>
                <a:gd name="T79" fmla="*/ 454 h 592"/>
                <a:gd name="T80" fmla="*/ 168 w 248"/>
                <a:gd name="T81" fmla="*/ 481 h 592"/>
                <a:gd name="T82" fmla="*/ 180 w 248"/>
                <a:gd name="T83" fmla="*/ 505 h 592"/>
                <a:gd name="T84" fmla="*/ 202 w 248"/>
                <a:gd name="T85" fmla="*/ 540 h 592"/>
                <a:gd name="T86" fmla="*/ 223 w 248"/>
                <a:gd name="T87" fmla="*/ 571 h 592"/>
                <a:gd name="T88" fmla="*/ 239 w 248"/>
                <a:gd name="T89" fmla="*/ 592 h 592"/>
                <a:gd name="T90" fmla="*/ 243 w 248"/>
                <a:gd name="T91" fmla="*/ 587 h 592"/>
                <a:gd name="T92" fmla="*/ 248 w 248"/>
                <a:gd name="T93" fmla="*/ 565 h 592"/>
                <a:gd name="T94" fmla="*/ 241 w 248"/>
                <a:gd name="T95" fmla="*/ 508 h 592"/>
                <a:gd name="T96" fmla="*/ 235 w 248"/>
                <a:gd name="T97" fmla="*/ 458 h 592"/>
                <a:gd name="T98" fmla="*/ 219 w 248"/>
                <a:gd name="T99" fmla="*/ 419 h 592"/>
                <a:gd name="T100" fmla="*/ 196 w 248"/>
                <a:gd name="T101" fmla="*/ 399 h 592"/>
                <a:gd name="T102" fmla="*/ 235 w 248"/>
                <a:gd name="T103" fmla="*/ 417 h 592"/>
                <a:gd name="T104" fmla="*/ 219 w 248"/>
                <a:gd name="T105" fmla="*/ 376 h 5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8" h="592">
                  <a:moveTo>
                    <a:pt x="215" y="358"/>
                  </a:moveTo>
                  <a:lnTo>
                    <a:pt x="209" y="348"/>
                  </a:lnTo>
                  <a:lnTo>
                    <a:pt x="196" y="335"/>
                  </a:lnTo>
                  <a:lnTo>
                    <a:pt x="176" y="317"/>
                  </a:lnTo>
                  <a:lnTo>
                    <a:pt x="157" y="299"/>
                  </a:lnTo>
                  <a:lnTo>
                    <a:pt x="137" y="282"/>
                  </a:lnTo>
                  <a:lnTo>
                    <a:pt x="122" y="268"/>
                  </a:lnTo>
                  <a:lnTo>
                    <a:pt x="112" y="260"/>
                  </a:lnTo>
                  <a:lnTo>
                    <a:pt x="112" y="258"/>
                  </a:lnTo>
                  <a:lnTo>
                    <a:pt x="120" y="264"/>
                  </a:lnTo>
                  <a:lnTo>
                    <a:pt x="133" y="272"/>
                  </a:lnTo>
                  <a:lnTo>
                    <a:pt x="149" y="282"/>
                  </a:lnTo>
                  <a:lnTo>
                    <a:pt x="166" y="292"/>
                  </a:lnTo>
                  <a:lnTo>
                    <a:pt x="182" y="301"/>
                  </a:lnTo>
                  <a:lnTo>
                    <a:pt x="194" y="305"/>
                  </a:lnTo>
                  <a:lnTo>
                    <a:pt x="202" y="303"/>
                  </a:lnTo>
                  <a:lnTo>
                    <a:pt x="200" y="295"/>
                  </a:lnTo>
                  <a:lnTo>
                    <a:pt x="188" y="274"/>
                  </a:lnTo>
                  <a:lnTo>
                    <a:pt x="174" y="258"/>
                  </a:lnTo>
                  <a:lnTo>
                    <a:pt x="161" y="247"/>
                  </a:lnTo>
                  <a:lnTo>
                    <a:pt x="149" y="235"/>
                  </a:lnTo>
                  <a:lnTo>
                    <a:pt x="143" y="215"/>
                  </a:lnTo>
                  <a:lnTo>
                    <a:pt x="143" y="194"/>
                  </a:lnTo>
                  <a:lnTo>
                    <a:pt x="145" y="172"/>
                  </a:lnTo>
                  <a:lnTo>
                    <a:pt x="149" y="155"/>
                  </a:lnTo>
                  <a:lnTo>
                    <a:pt x="149" y="137"/>
                  </a:lnTo>
                  <a:lnTo>
                    <a:pt x="145" y="122"/>
                  </a:lnTo>
                  <a:lnTo>
                    <a:pt x="139" y="110"/>
                  </a:lnTo>
                  <a:lnTo>
                    <a:pt x="137" y="104"/>
                  </a:lnTo>
                  <a:lnTo>
                    <a:pt x="143" y="110"/>
                  </a:lnTo>
                  <a:lnTo>
                    <a:pt x="155" y="120"/>
                  </a:lnTo>
                  <a:lnTo>
                    <a:pt x="164" y="127"/>
                  </a:lnTo>
                  <a:lnTo>
                    <a:pt x="170" y="124"/>
                  </a:lnTo>
                  <a:lnTo>
                    <a:pt x="168" y="110"/>
                  </a:lnTo>
                  <a:lnTo>
                    <a:pt x="163" y="98"/>
                  </a:lnTo>
                  <a:lnTo>
                    <a:pt x="151" y="83"/>
                  </a:lnTo>
                  <a:lnTo>
                    <a:pt x="133" y="59"/>
                  </a:lnTo>
                  <a:lnTo>
                    <a:pt x="125" y="49"/>
                  </a:lnTo>
                  <a:lnTo>
                    <a:pt x="122" y="42"/>
                  </a:lnTo>
                  <a:lnTo>
                    <a:pt x="120" y="34"/>
                  </a:lnTo>
                  <a:lnTo>
                    <a:pt x="118" y="26"/>
                  </a:lnTo>
                  <a:lnTo>
                    <a:pt x="112" y="26"/>
                  </a:lnTo>
                  <a:lnTo>
                    <a:pt x="104" y="22"/>
                  </a:lnTo>
                  <a:lnTo>
                    <a:pt x="94" y="20"/>
                  </a:lnTo>
                  <a:lnTo>
                    <a:pt x="84" y="16"/>
                  </a:lnTo>
                  <a:lnTo>
                    <a:pt x="77" y="10"/>
                  </a:lnTo>
                  <a:lnTo>
                    <a:pt x="67" y="6"/>
                  </a:lnTo>
                  <a:lnTo>
                    <a:pt x="61" y="2"/>
                  </a:lnTo>
                  <a:lnTo>
                    <a:pt x="57" y="0"/>
                  </a:lnTo>
                  <a:lnTo>
                    <a:pt x="61" y="6"/>
                  </a:lnTo>
                  <a:lnTo>
                    <a:pt x="73" y="22"/>
                  </a:lnTo>
                  <a:lnTo>
                    <a:pt x="84" y="42"/>
                  </a:lnTo>
                  <a:lnTo>
                    <a:pt x="90" y="59"/>
                  </a:lnTo>
                  <a:lnTo>
                    <a:pt x="90" y="77"/>
                  </a:lnTo>
                  <a:lnTo>
                    <a:pt x="90" y="92"/>
                  </a:lnTo>
                  <a:lnTo>
                    <a:pt x="90" y="104"/>
                  </a:lnTo>
                  <a:lnTo>
                    <a:pt x="90" y="108"/>
                  </a:lnTo>
                  <a:lnTo>
                    <a:pt x="71" y="92"/>
                  </a:lnTo>
                  <a:lnTo>
                    <a:pt x="71" y="106"/>
                  </a:lnTo>
                  <a:lnTo>
                    <a:pt x="67" y="135"/>
                  </a:lnTo>
                  <a:lnTo>
                    <a:pt x="53" y="170"/>
                  </a:lnTo>
                  <a:lnTo>
                    <a:pt x="26" y="196"/>
                  </a:lnTo>
                  <a:lnTo>
                    <a:pt x="8" y="206"/>
                  </a:lnTo>
                  <a:lnTo>
                    <a:pt x="2" y="211"/>
                  </a:lnTo>
                  <a:lnTo>
                    <a:pt x="0" y="215"/>
                  </a:lnTo>
                  <a:lnTo>
                    <a:pt x="0" y="217"/>
                  </a:lnTo>
                  <a:lnTo>
                    <a:pt x="8" y="235"/>
                  </a:lnTo>
                  <a:lnTo>
                    <a:pt x="20" y="270"/>
                  </a:lnTo>
                  <a:lnTo>
                    <a:pt x="32" y="303"/>
                  </a:lnTo>
                  <a:lnTo>
                    <a:pt x="38" y="323"/>
                  </a:lnTo>
                  <a:lnTo>
                    <a:pt x="45" y="333"/>
                  </a:lnTo>
                  <a:lnTo>
                    <a:pt x="57" y="342"/>
                  </a:lnTo>
                  <a:lnTo>
                    <a:pt x="69" y="350"/>
                  </a:lnTo>
                  <a:lnTo>
                    <a:pt x="75" y="354"/>
                  </a:lnTo>
                  <a:lnTo>
                    <a:pt x="79" y="358"/>
                  </a:lnTo>
                  <a:lnTo>
                    <a:pt x="88" y="372"/>
                  </a:lnTo>
                  <a:lnTo>
                    <a:pt x="102" y="389"/>
                  </a:lnTo>
                  <a:lnTo>
                    <a:pt x="120" y="411"/>
                  </a:lnTo>
                  <a:lnTo>
                    <a:pt x="135" y="432"/>
                  </a:lnTo>
                  <a:lnTo>
                    <a:pt x="151" y="454"/>
                  </a:lnTo>
                  <a:lnTo>
                    <a:pt x="163" y="469"/>
                  </a:lnTo>
                  <a:lnTo>
                    <a:pt x="168" y="481"/>
                  </a:lnTo>
                  <a:lnTo>
                    <a:pt x="172" y="491"/>
                  </a:lnTo>
                  <a:lnTo>
                    <a:pt x="180" y="505"/>
                  </a:lnTo>
                  <a:lnTo>
                    <a:pt x="190" y="522"/>
                  </a:lnTo>
                  <a:lnTo>
                    <a:pt x="202" y="540"/>
                  </a:lnTo>
                  <a:lnTo>
                    <a:pt x="213" y="555"/>
                  </a:lnTo>
                  <a:lnTo>
                    <a:pt x="223" y="571"/>
                  </a:lnTo>
                  <a:lnTo>
                    <a:pt x="233" y="585"/>
                  </a:lnTo>
                  <a:lnTo>
                    <a:pt x="239" y="592"/>
                  </a:lnTo>
                  <a:lnTo>
                    <a:pt x="241" y="592"/>
                  </a:lnTo>
                  <a:lnTo>
                    <a:pt x="243" y="587"/>
                  </a:lnTo>
                  <a:lnTo>
                    <a:pt x="247" y="579"/>
                  </a:lnTo>
                  <a:lnTo>
                    <a:pt x="248" y="565"/>
                  </a:lnTo>
                  <a:lnTo>
                    <a:pt x="245" y="536"/>
                  </a:lnTo>
                  <a:lnTo>
                    <a:pt x="241" y="508"/>
                  </a:lnTo>
                  <a:lnTo>
                    <a:pt x="239" y="481"/>
                  </a:lnTo>
                  <a:lnTo>
                    <a:pt x="235" y="458"/>
                  </a:lnTo>
                  <a:lnTo>
                    <a:pt x="229" y="436"/>
                  </a:lnTo>
                  <a:lnTo>
                    <a:pt x="219" y="419"/>
                  </a:lnTo>
                  <a:lnTo>
                    <a:pt x="206" y="407"/>
                  </a:lnTo>
                  <a:lnTo>
                    <a:pt x="196" y="399"/>
                  </a:lnTo>
                  <a:lnTo>
                    <a:pt x="239" y="424"/>
                  </a:lnTo>
                  <a:lnTo>
                    <a:pt x="235" y="417"/>
                  </a:lnTo>
                  <a:lnTo>
                    <a:pt x="227" y="397"/>
                  </a:lnTo>
                  <a:lnTo>
                    <a:pt x="219" y="376"/>
                  </a:lnTo>
                  <a:lnTo>
                    <a:pt x="215" y="358"/>
                  </a:lnTo>
                  <a:close/>
                </a:path>
              </a:pathLst>
            </a:custGeom>
            <a:solidFill>
              <a:srgbClr val="72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05">
              <a:extLst>
                <a:ext uri="{FF2B5EF4-FFF2-40B4-BE49-F238E27FC236}">
                  <a16:creationId xmlns:a16="http://schemas.microsoft.com/office/drawing/2014/main" id="{C64D1049-597D-48C7-A02C-82E168851B96}"/>
                </a:ext>
              </a:extLst>
            </p:cNvPr>
            <p:cNvSpPr>
              <a:spLocks/>
            </p:cNvSpPr>
            <p:nvPr/>
          </p:nvSpPr>
          <p:spPr bwMode="auto">
            <a:xfrm>
              <a:off x="3490" y="2642"/>
              <a:ext cx="97" cy="100"/>
            </a:xfrm>
            <a:custGeom>
              <a:avLst/>
              <a:gdLst>
                <a:gd name="T0" fmla="*/ 0 w 97"/>
                <a:gd name="T1" fmla="*/ 0 h 100"/>
                <a:gd name="T2" fmla="*/ 6 w 97"/>
                <a:gd name="T3" fmla="*/ 8 h 100"/>
                <a:gd name="T4" fmla="*/ 10 w 97"/>
                <a:gd name="T5" fmla="*/ 22 h 100"/>
                <a:gd name="T6" fmla="*/ 11 w 97"/>
                <a:gd name="T7" fmla="*/ 33 h 100"/>
                <a:gd name="T8" fmla="*/ 13 w 97"/>
                <a:gd name="T9" fmla="*/ 39 h 100"/>
                <a:gd name="T10" fmla="*/ 13 w 97"/>
                <a:gd name="T11" fmla="*/ 47 h 100"/>
                <a:gd name="T12" fmla="*/ 13 w 97"/>
                <a:gd name="T13" fmla="*/ 65 h 100"/>
                <a:gd name="T14" fmla="*/ 10 w 97"/>
                <a:gd name="T15" fmla="*/ 86 h 100"/>
                <a:gd name="T16" fmla="*/ 4 w 97"/>
                <a:gd name="T17" fmla="*/ 100 h 100"/>
                <a:gd name="T18" fmla="*/ 10 w 97"/>
                <a:gd name="T19" fmla="*/ 96 h 100"/>
                <a:gd name="T20" fmla="*/ 15 w 97"/>
                <a:gd name="T21" fmla="*/ 88 h 100"/>
                <a:gd name="T22" fmla="*/ 21 w 97"/>
                <a:gd name="T23" fmla="*/ 76 h 100"/>
                <a:gd name="T24" fmla="*/ 25 w 97"/>
                <a:gd name="T25" fmla="*/ 65 h 100"/>
                <a:gd name="T26" fmla="*/ 35 w 97"/>
                <a:gd name="T27" fmla="*/ 39 h 100"/>
                <a:gd name="T28" fmla="*/ 47 w 97"/>
                <a:gd name="T29" fmla="*/ 29 h 100"/>
                <a:gd name="T30" fmla="*/ 56 w 97"/>
                <a:gd name="T31" fmla="*/ 25 h 100"/>
                <a:gd name="T32" fmla="*/ 66 w 97"/>
                <a:gd name="T33" fmla="*/ 23 h 100"/>
                <a:gd name="T34" fmla="*/ 76 w 97"/>
                <a:gd name="T35" fmla="*/ 20 h 100"/>
                <a:gd name="T36" fmla="*/ 86 w 97"/>
                <a:gd name="T37" fmla="*/ 16 h 100"/>
                <a:gd name="T38" fmla="*/ 94 w 97"/>
                <a:gd name="T39" fmla="*/ 14 h 100"/>
                <a:gd name="T40" fmla="*/ 97 w 97"/>
                <a:gd name="T41" fmla="*/ 14 h 100"/>
                <a:gd name="T42" fmla="*/ 95 w 97"/>
                <a:gd name="T43" fmla="*/ 14 h 100"/>
                <a:gd name="T44" fmla="*/ 88 w 97"/>
                <a:gd name="T45" fmla="*/ 12 h 100"/>
                <a:gd name="T46" fmla="*/ 78 w 97"/>
                <a:gd name="T47" fmla="*/ 10 h 100"/>
                <a:gd name="T48" fmla="*/ 64 w 97"/>
                <a:gd name="T49" fmla="*/ 6 h 100"/>
                <a:gd name="T50" fmla="*/ 49 w 97"/>
                <a:gd name="T51" fmla="*/ 4 h 100"/>
                <a:gd name="T52" fmla="*/ 33 w 97"/>
                <a:gd name="T53" fmla="*/ 2 h 100"/>
                <a:gd name="T54" fmla="*/ 15 w 97"/>
                <a:gd name="T55" fmla="*/ 0 h 100"/>
                <a:gd name="T56" fmla="*/ 0 w 97"/>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7" h="100">
                  <a:moveTo>
                    <a:pt x="0" y="0"/>
                  </a:moveTo>
                  <a:lnTo>
                    <a:pt x="6" y="8"/>
                  </a:lnTo>
                  <a:lnTo>
                    <a:pt x="10" y="22"/>
                  </a:lnTo>
                  <a:lnTo>
                    <a:pt x="11" y="33"/>
                  </a:lnTo>
                  <a:lnTo>
                    <a:pt x="13" y="39"/>
                  </a:lnTo>
                  <a:lnTo>
                    <a:pt x="13" y="47"/>
                  </a:lnTo>
                  <a:lnTo>
                    <a:pt x="13" y="65"/>
                  </a:lnTo>
                  <a:lnTo>
                    <a:pt x="10" y="86"/>
                  </a:lnTo>
                  <a:lnTo>
                    <a:pt x="4" y="100"/>
                  </a:lnTo>
                  <a:lnTo>
                    <a:pt x="10" y="96"/>
                  </a:lnTo>
                  <a:lnTo>
                    <a:pt x="15" y="88"/>
                  </a:lnTo>
                  <a:lnTo>
                    <a:pt x="21" y="76"/>
                  </a:lnTo>
                  <a:lnTo>
                    <a:pt x="25" y="65"/>
                  </a:lnTo>
                  <a:lnTo>
                    <a:pt x="35" y="39"/>
                  </a:lnTo>
                  <a:lnTo>
                    <a:pt x="47" y="29"/>
                  </a:lnTo>
                  <a:lnTo>
                    <a:pt x="56" y="25"/>
                  </a:lnTo>
                  <a:lnTo>
                    <a:pt x="66" y="23"/>
                  </a:lnTo>
                  <a:lnTo>
                    <a:pt x="76" y="20"/>
                  </a:lnTo>
                  <a:lnTo>
                    <a:pt x="86" y="16"/>
                  </a:lnTo>
                  <a:lnTo>
                    <a:pt x="94" y="14"/>
                  </a:lnTo>
                  <a:lnTo>
                    <a:pt x="97" y="14"/>
                  </a:lnTo>
                  <a:lnTo>
                    <a:pt x="95" y="14"/>
                  </a:lnTo>
                  <a:lnTo>
                    <a:pt x="88" y="12"/>
                  </a:lnTo>
                  <a:lnTo>
                    <a:pt x="78" y="10"/>
                  </a:lnTo>
                  <a:lnTo>
                    <a:pt x="64" y="6"/>
                  </a:lnTo>
                  <a:lnTo>
                    <a:pt x="49" y="4"/>
                  </a:lnTo>
                  <a:lnTo>
                    <a:pt x="33" y="2"/>
                  </a:lnTo>
                  <a:lnTo>
                    <a:pt x="15" y="0"/>
                  </a:lnTo>
                  <a:lnTo>
                    <a:pt x="0" y="0"/>
                  </a:lnTo>
                  <a:close/>
                </a:path>
              </a:pathLst>
            </a:custGeom>
            <a:solidFill>
              <a:srgbClr val="72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06">
              <a:extLst>
                <a:ext uri="{FF2B5EF4-FFF2-40B4-BE49-F238E27FC236}">
                  <a16:creationId xmlns:a16="http://schemas.microsoft.com/office/drawing/2014/main" id="{F1A66D57-8068-466A-A489-03A2AAB5C923}"/>
                </a:ext>
              </a:extLst>
            </p:cNvPr>
            <p:cNvSpPr>
              <a:spLocks/>
            </p:cNvSpPr>
            <p:nvPr/>
          </p:nvSpPr>
          <p:spPr bwMode="auto">
            <a:xfrm>
              <a:off x="3134" y="2650"/>
              <a:ext cx="399" cy="555"/>
            </a:xfrm>
            <a:custGeom>
              <a:avLst/>
              <a:gdLst>
                <a:gd name="T0" fmla="*/ 391 w 399"/>
                <a:gd name="T1" fmla="*/ 150 h 555"/>
                <a:gd name="T2" fmla="*/ 395 w 399"/>
                <a:gd name="T3" fmla="*/ 125 h 555"/>
                <a:gd name="T4" fmla="*/ 383 w 399"/>
                <a:gd name="T5" fmla="*/ 96 h 555"/>
                <a:gd name="T6" fmla="*/ 371 w 399"/>
                <a:gd name="T7" fmla="*/ 103 h 555"/>
                <a:gd name="T8" fmla="*/ 338 w 399"/>
                <a:gd name="T9" fmla="*/ 111 h 555"/>
                <a:gd name="T10" fmla="*/ 328 w 399"/>
                <a:gd name="T11" fmla="*/ 78 h 555"/>
                <a:gd name="T12" fmla="*/ 328 w 399"/>
                <a:gd name="T13" fmla="*/ 47 h 555"/>
                <a:gd name="T14" fmla="*/ 311 w 399"/>
                <a:gd name="T15" fmla="*/ 0 h 555"/>
                <a:gd name="T16" fmla="*/ 283 w 399"/>
                <a:gd name="T17" fmla="*/ 6 h 555"/>
                <a:gd name="T18" fmla="*/ 248 w 399"/>
                <a:gd name="T19" fmla="*/ 14 h 555"/>
                <a:gd name="T20" fmla="*/ 231 w 399"/>
                <a:gd name="T21" fmla="*/ 14 h 555"/>
                <a:gd name="T22" fmla="*/ 199 w 399"/>
                <a:gd name="T23" fmla="*/ 10 h 555"/>
                <a:gd name="T24" fmla="*/ 176 w 399"/>
                <a:gd name="T25" fmla="*/ 8 h 555"/>
                <a:gd name="T26" fmla="*/ 192 w 399"/>
                <a:gd name="T27" fmla="*/ 51 h 555"/>
                <a:gd name="T28" fmla="*/ 201 w 399"/>
                <a:gd name="T29" fmla="*/ 107 h 555"/>
                <a:gd name="T30" fmla="*/ 223 w 399"/>
                <a:gd name="T31" fmla="*/ 141 h 555"/>
                <a:gd name="T32" fmla="*/ 209 w 399"/>
                <a:gd name="T33" fmla="*/ 226 h 555"/>
                <a:gd name="T34" fmla="*/ 182 w 399"/>
                <a:gd name="T35" fmla="*/ 252 h 555"/>
                <a:gd name="T36" fmla="*/ 157 w 399"/>
                <a:gd name="T37" fmla="*/ 252 h 555"/>
                <a:gd name="T38" fmla="*/ 190 w 399"/>
                <a:gd name="T39" fmla="*/ 277 h 555"/>
                <a:gd name="T40" fmla="*/ 235 w 399"/>
                <a:gd name="T41" fmla="*/ 303 h 555"/>
                <a:gd name="T42" fmla="*/ 233 w 399"/>
                <a:gd name="T43" fmla="*/ 369 h 555"/>
                <a:gd name="T44" fmla="*/ 207 w 399"/>
                <a:gd name="T45" fmla="*/ 406 h 555"/>
                <a:gd name="T46" fmla="*/ 170 w 399"/>
                <a:gd name="T47" fmla="*/ 439 h 555"/>
                <a:gd name="T48" fmla="*/ 137 w 399"/>
                <a:gd name="T49" fmla="*/ 459 h 555"/>
                <a:gd name="T50" fmla="*/ 102 w 399"/>
                <a:gd name="T51" fmla="*/ 467 h 555"/>
                <a:gd name="T52" fmla="*/ 59 w 399"/>
                <a:gd name="T53" fmla="*/ 461 h 555"/>
                <a:gd name="T54" fmla="*/ 26 w 399"/>
                <a:gd name="T55" fmla="*/ 432 h 555"/>
                <a:gd name="T56" fmla="*/ 6 w 399"/>
                <a:gd name="T57" fmla="*/ 410 h 555"/>
                <a:gd name="T58" fmla="*/ 14 w 399"/>
                <a:gd name="T59" fmla="*/ 437 h 555"/>
                <a:gd name="T60" fmla="*/ 33 w 399"/>
                <a:gd name="T61" fmla="*/ 471 h 555"/>
                <a:gd name="T62" fmla="*/ 53 w 399"/>
                <a:gd name="T63" fmla="*/ 486 h 555"/>
                <a:gd name="T64" fmla="*/ 86 w 399"/>
                <a:gd name="T65" fmla="*/ 488 h 555"/>
                <a:gd name="T66" fmla="*/ 127 w 399"/>
                <a:gd name="T67" fmla="*/ 488 h 555"/>
                <a:gd name="T68" fmla="*/ 176 w 399"/>
                <a:gd name="T69" fmla="*/ 478 h 555"/>
                <a:gd name="T70" fmla="*/ 244 w 399"/>
                <a:gd name="T71" fmla="*/ 439 h 555"/>
                <a:gd name="T72" fmla="*/ 307 w 399"/>
                <a:gd name="T73" fmla="*/ 393 h 555"/>
                <a:gd name="T74" fmla="*/ 346 w 399"/>
                <a:gd name="T75" fmla="*/ 351 h 555"/>
                <a:gd name="T76" fmla="*/ 375 w 399"/>
                <a:gd name="T77" fmla="*/ 303 h 555"/>
                <a:gd name="T78" fmla="*/ 383 w 399"/>
                <a:gd name="T79" fmla="*/ 269 h 555"/>
                <a:gd name="T80" fmla="*/ 377 w 399"/>
                <a:gd name="T81" fmla="*/ 324 h 555"/>
                <a:gd name="T82" fmla="*/ 346 w 399"/>
                <a:gd name="T83" fmla="*/ 379 h 555"/>
                <a:gd name="T84" fmla="*/ 268 w 399"/>
                <a:gd name="T85" fmla="*/ 459 h 555"/>
                <a:gd name="T86" fmla="*/ 198 w 399"/>
                <a:gd name="T87" fmla="*/ 510 h 555"/>
                <a:gd name="T88" fmla="*/ 198 w 399"/>
                <a:gd name="T89" fmla="*/ 549 h 555"/>
                <a:gd name="T90" fmla="*/ 209 w 399"/>
                <a:gd name="T91" fmla="*/ 547 h 555"/>
                <a:gd name="T92" fmla="*/ 248 w 399"/>
                <a:gd name="T93" fmla="*/ 514 h 555"/>
                <a:gd name="T94" fmla="*/ 303 w 399"/>
                <a:gd name="T95" fmla="*/ 467 h 555"/>
                <a:gd name="T96" fmla="*/ 299 w 399"/>
                <a:gd name="T97" fmla="*/ 453 h 555"/>
                <a:gd name="T98" fmla="*/ 319 w 399"/>
                <a:gd name="T99" fmla="*/ 430 h 555"/>
                <a:gd name="T100" fmla="*/ 375 w 399"/>
                <a:gd name="T101" fmla="*/ 342 h 555"/>
                <a:gd name="T102" fmla="*/ 397 w 399"/>
                <a:gd name="T103" fmla="*/ 228 h 555"/>
                <a:gd name="T104" fmla="*/ 393 w 399"/>
                <a:gd name="T105" fmla="*/ 207 h 555"/>
                <a:gd name="T106" fmla="*/ 373 w 399"/>
                <a:gd name="T107" fmla="*/ 189 h 555"/>
                <a:gd name="T108" fmla="*/ 391 w 399"/>
                <a:gd name="T109" fmla="*/ 195 h 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9" h="555">
                  <a:moveTo>
                    <a:pt x="391" y="195"/>
                  </a:moveTo>
                  <a:lnTo>
                    <a:pt x="387" y="164"/>
                  </a:lnTo>
                  <a:lnTo>
                    <a:pt x="391" y="150"/>
                  </a:lnTo>
                  <a:lnTo>
                    <a:pt x="395" y="144"/>
                  </a:lnTo>
                  <a:lnTo>
                    <a:pt x="397" y="135"/>
                  </a:lnTo>
                  <a:lnTo>
                    <a:pt x="395" y="125"/>
                  </a:lnTo>
                  <a:lnTo>
                    <a:pt x="393" y="113"/>
                  </a:lnTo>
                  <a:lnTo>
                    <a:pt x="389" y="103"/>
                  </a:lnTo>
                  <a:lnTo>
                    <a:pt x="383" y="96"/>
                  </a:lnTo>
                  <a:lnTo>
                    <a:pt x="381" y="98"/>
                  </a:lnTo>
                  <a:lnTo>
                    <a:pt x="377" y="101"/>
                  </a:lnTo>
                  <a:lnTo>
                    <a:pt x="371" y="103"/>
                  </a:lnTo>
                  <a:lnTo>
                    <a:pt x="367" y="107"/>
                  </a:lnTo>
                  <a:lnTo>
                    <a:pt x="352" y="111"/>
                  </a:lnTo>
                  <a:lnTo>
                    <a:pt x="338" y="111"/>
                  </a:lnTo>
                  <a:lnTo>
                    <a:pt x="328" y="105"/>
                  </a:lnTo>
                  <a:lnTo>
                    <a:pt x="326" y="94"/>
                  </a:lnTo>
                  <a:lnTo>
                    <a:pt x="328" y="78"/>
                  </a:lnTo>
                  <a:lnTo>
                    <a:pt x="328" y="64"/>
                  </a:lnTo>
                  <a:lnTo>
                    <a:pt x="328" y="51"/>
                  </a:lnTo>
                  <a:lnTo>
                    <a:pt x="328" y="47"/>
                  </a:lnTo>
                  <a:lnTo>
                    <a:pt x="321" y="21"/>
                  </a:lnTo>
                  <a:lnTo>
                    <a:pt x="313" y="0"/>
                  </a:lnTo>
                  <a:lnTo>
                    <a:pt x="311" y="0"/>
                  </a:lnTo>
                  <a:lnTo>
                    <a:pt x="303" y="2"/>
                  </a:lnTo>
                  <a:lnTo>
                    <a:pt x="293" y="4"/>
                  </a:lnTo>
                  <a:lnTo>
                    <a:pt x="283" y="6"/>
                  </a:lnTo>
                  <a:lnTo>
                    <a:pt x="270" y="10"/>
                  </a:lnTo>
                  <a:lnTo>
                    <a:pt x="258" y="12"/>
                  </a:lnTo>
                  <a:lnTo>
                    <a:pt x="248" y="14"/>
                  </a:lnTo>
                  <a:lnTo>
                    <a:pt x="241" y="14"/>
                  </a:lnTo>
                  <a:lnTo>
                    <a:pt x="239" y="14"/>
                  </a:lnTo>
                  <a:lnTo>
                    <a:pt x="231" y="14"/>
                  </a:lnTo>
                  <a:lnTo>
                    <a:pt x="221" y="12"/>
                  </a:lnTo>
                  <a:lnTo>
                    <a:pt x="211" y="12"/>
                  </a:lnTo>
                  <a:lnTo>
                    <a:pt x="199" y="10"/>
                  </a:lnTo>
                  <a:lnTo>
                    <a:pt x="190" y="10"/>
                  </a:lnTo>
                  <a:lnTo>
                    <a:pt x="182" y="8"/>
                  </a:lnTo>
                  <a:lnTo>
                    <a:pt x="176" y="8"/>
                  </a:lnTo>
                  <a:lnTo>
                    <a:pt x="178" y="21"/>
                  </a:lnTo>
                  <a:lnTo>
                    <a:pt x="186" y="35"/>
                  </a:lnTo>
                  <a:lnTo>
                    <a:pt x="192" y="51"/>
                  </a:lnTo>
                  <a:lnTo>
                    <a:pt x="192" y="64"/>
                  </a:lnTo>
                  <a:lnTo>
                    <a:pt x="192" y="84"/>
                  </a:lnTo>
                  <a:lnTo>
                    <a:pt x="201" y="107"/>
                  </a:lnTo>
                  <a:lnTo>
                    <a:pt x="213" y="127"/>
                  </a:lnTo>
                  <a:lnTo>
                    <a:pt x="219" y="137"/>
                  </a:lnTo>
                  <a:lnTo>
                    <a:pt x="223" y="141"/>
                  </a:lnTo>
                  <a:lnTo>
                    <a:pt x="229" y="156"/>
                  </a:lnTo>
                  <a:lnTo>
                    <a:pt x="227" y="183"/>
                  </a:lnTo>
                  <a:lnTo>
                    <a:pt x="209" y="226"/>
                  </a:lnTo>
                  <a:lnTo>
                    <a:pt x="199" y="238"/>
                  </a:lnTo>
                  <a:lnTo>
                    <a:pt x="192" y="246"/>
                  </a:lnTo>
                  <a:lnTo>
                    <a:pt x="182" y="252"/>
                  </a:lnTo>
                  <a:lnTo>
                    <a:pt x="172" y="254"/>
                  </a:lnTo>
                  <a:lnTo>
                    <a:pt x="164" y="254"/>
                  </a:lnTo>
                  <a:lnTo>
                    <a:pt x="157" y="252"/>
                  </a:lnTo>
                  <a:lnTo>
                    <a:pt x="149" y="250"/>
                  </a:lnTo>
                  <a:lnTo>
                    <a:pt x="143" y="248"/>
                  </a:lnTo>
                  <a:lnTo>
                    <a:pt x="190" y="277"/>
                  </a:lnTo>
                  <a:lnTo>
                    <a:pt x="198" y="279"/>
                  </a:lnTo>
                  <a:lnTo>
                    <a:pt x="217" y="285"/>
                  </a:lnTo>
                  <a:lnTo>
                    <a:pt x="235" y="303"/>
                  </a:lnTo>
                  <a:lnTo>
                    <a:pt x="241" y="334"/>
                  </a:lnTo>
                  <a:lnTo>
                    <a:pt x="239" y="351"/>
                  </a:lnTo>
                  <a:lnTo>
                    <a:pt x="233" y="369"/>
                  </a:lnTo>
                  <a:lnTo>
                    <a:pt x="225" y="383"/>
                  </a:lnTo>
                  <a:lnTo>
                    <a:pt x="217" y="394"/>
                  </a:lnTo>
                  <a:lnTo>
                    <a:pt x="207" y="406"/>
                  </a:lnTo>
                  <a:lnTo>
                    <a:pt x="196" y="418"/>
                  </a:lnTo>
                  <a:lnTo>
                    <a:pt x="184" y="428"/>
                  </a:lnTo>
                  <a:lnTo>
                    <a:pt x="170" y="439"/>
                  </a:lnTo>
                  <a:lnTo>
                    <a:pt x="158" y="447"/>
                  </a:lnTo>
                  <a:lnTo>
                    <a:pt x="149" y="455"/>
                  </a:lnTo>
                  <a:lnTo>
                    <a:pt x="137" y="459"/>
                  </a:lnTo>
                  <a:lnTo>
                    <a:pt x="125" y="463"/>
                  </a:lnTo>
                  <a:lnTo>
                    <a:pt x="115" y="467"/>
                  </a:lnTo>
                  <a:lnTo>
                    <a:pt x="102" y="467"/>
                  </a:lnTo>
                  <a:lnTo>
                    <a:pt x="88" y="467"/>
                  </a:lnTo>
                  <a:lnTo>
                    <a:pt x="74" y="465"/>
                  </a:lnTo>
                  <a:lnTo>
                    <a:pt x="59" y="461"/>
                  </a:lnTo>
                  <a:lnTo>
                    <a:pt x="47" y="451"/>
                  </a:lnTo>
                  <a:lnTo>
                    <a:pt x="35" y="443"/>
                  </a:lnTo>
                  <a:lnTo>
                    <a:pt x="26" y="432"/>
                  </a:lnTo>
                  <a:lnTo>
                    <a:pt x="18" y="422"/>
                  </a:lnTo>
                  <a:lnTo>
                    <a:pt x="12" y="414"/>
                  </a:lnTo>
                  <a:lnTo>
                    <a:pt x="6" y="410"/>
                  </a:lnTo>
                  <a:lnTo>
                    <a:pt x="0" y="408"/>
                  </a:lnTo>
                  <a:lnTo>
                    <a:pt x="4" y="418"/>
                  </a:lnTo>
                  <a:lnTo>
                    <a:pt x="14" y="437"/>
                  </a:lnTo>
                  <a:lnTo>
                    <a:pt x="24" y="455"/>
                  </a:lnTo>
                  <a:lnTo>
                    <a:pt x="28" y="463"/>
                  </a:lnTo>
                  <a:lnTo>
                    <a:pt x="33" y="471"/>
                  </a:lnTo>
                  <a:lnTo>
                    <a:pt x="41" y="478"/>
                  </a:lnTo>
                  <a:lnTo>
                    <a:pt x="47" y="482"/>
                  </a:lnTo>
                  <a:lnTo>
                    <a:pt x="53" y="486"/>
                  </a:lnTo>
                  <a:lnTo>
                    <a:pt x="63" y="488"/>
                  </a:lnTo>
                  <a:lnTo>
                    <a:pt x="73" y="488"/>
                  </a:lnTo>
                  <a:lnTo>
                    <a:pt x="86" y="488"/>
                  </a:lnTo>
                  <a:lnTo>
                    <a:pt x="102" y="488"/>
                  </a:lnTo>
                  <a:lnTo>
                    <a:pt x="114" y="488"/>
                  </a:lnTo>
                  <a:lnTo>
                    <a:pt x="127" y="488"/>
                  </a:lnTo>
                  <a:lnTo>
                    <a:pt x="141" y="486"/>
                  </a:lnTo>
                  <a:lnTo>
                    <a:pt x="158" y="484"/>
                  </a:lnTo>
                  <a:lnTo>
                    <a:pt x="176" y="478"/>
                  </a:lnTo>
                  <a:lnTo>
                    <a:pt x="198" y="469"/>
                  </a:lnTo>
                  <a:lnTo>
                    <a:pt x="219" y="457"/>
                  </a:lnTo>
                  <a:lnTo>
                    <a:pt x="244" y="439"/>
                  </a:lnTo>
                  <a:lnTo>
                    <a:pt x="268" y="422"/>
                  </a:lnTo>
                  <a:lnTo>
                    <a:pt x="289" y="406"/>
                  </a:lnTo>
                  <a:lnTo>
                    <a:pt x="307" y="393"/>
                  </a:lnTo>
                  <a:lnTo>
                    <a:pt x="323" y="379"/>
                  </a:lnTo>
                  <a:lnTo>
                    <a:pt x="334" y="365"/>
                  </a:lnTo>
                  <a:lnTo>
                    <a:pt x="346" y="351"/>
                  </a:lnTo>
                  <a:lnTo>
                    <a:pt x="358" y="334"/>
                  </a:lnTo>
                  <a:lnTo>
                    <a:pt x="367" y="316"/>
                  </a:lnTo>
                  <a:lnTo>
                    <a:pt x="375" y="303"/>
                  </a:lnTo>
                  <a:lnTo>
                    <a:pt x="379" y="291"/>
                  </a:lnTo>
                  <a:lnTo>
                    <a:pt x="381" y="279"/>
                  </a:lnTo>
                  <a:lnTo>
                    <a:pt x="383" y="269"/>
                  </a:lnTo>
                  <a:lnTo>
                    <a:pt x="383" y="289"/>
                  </a:lnTo>
                  <a:lnTo>
                    <a:pt x="381" y="307"/>
                  </a:lnTo>
                  <a:lnTo>
                    <a:pt x="377" y="324"/>
                  </a:lnTo>
                  <a:lnTo>
                    <a:pt x="373" y="338"/>
                  </a:lnTo>
                  <a:lnTo>
                    <a:pt x="364" y="355"/>
                  </a:lnTo>
                  <a:lnTo>
                    <a:pt x="346" y="379"/>
                  </a:lnTo>
                  <a:lnTo>
                    <a:pt x="323" y="406"/>
                  </a:lnTo>
                  <a:lnTo>
                    <a:pt x="295" y="432"/>
                  </a:lnTo>
                  <a:lnTo>
                    <a:pt x="268" y="459"/>
                  </a:lnTo>
                  <a:lnTo>
                    <a:pt x="241" y="482"/>
                  </a:lnTo>
                  <a:lnTo>
                    <a:pt x="217" y="500"/>
                  </a:lnTo>
                  <a:lnTo>
                    <a:pt x="198" y="510"/>
                  </a:lnTo>
                  <a:lnTo>
                    <a:pt x="190" y="520"/>
                  </a:lnTo>
                  <a:lnTo>
                    <a:pt x="192" y="535"/>
                  </a:lnTo>
                  <a:lnTo>
                    <a:pt x="198" y="549"/>
                  </a:lnTo>
                  <a:lnTo>
                    <a:pt x="201" y="555"/>
                  </a:lnTo>
                  <a:lnTo>
                    <a:pt x="203" y="553"/>
                  </a:lnTo>
                  <a:lnTo>
                    <a:pt x="209" y="547"/>
                  </a:lnTo>
                  <a:lnTo>
                    <a:pt x="219" y="539"/>
                  </a:lnTo>
                  <a:lnTo>
                    <a:pt x="233" y="527"/>
                  </a:lnTo>
                  <a:lnTo>
                    <a:pt x="248" y="514"/>
                  </a:lnTo>
                  <a:lnTo>
                    <a:pt x="264" y="500"/>
                  </a:lnTo>
                  <a:lnTo>
                    <a:pt x="283" y="484"/>
                  </a:lnTo>
                  <a:lnTo>
                    <a:pt x="303" y="467"/>
                  </a:lnTo>
                  <a:lnTo>
                    <a:pt x="303" y="461"/>
                  </a:lnTo>
                  <a:lnTo>
                    <a:pt x="301" y="455"/>
                  </a:lnTo>
                  <a:lnTo>
                    <a:pt x="299" y="453"/>
                  </a:lnTo>
                  <a:lnTo>
                    <a:pt x="299" y="451"/>
                  </a:lnTo>
                  <a:lnTo>
                    <a:pt x="305" y="445"/>
                  </a:lnTo>
                  <a:lnTo>
                    <a:pt x="319" y="430"/>
                  </a:lnTo>
                  <a:lnTo>
                    <a:pt x="336" y="406"/>
                  </a:lnTo>
                  <a:lnTo>
                    <a:pt x="358" y="377"/>
                  </a:lnTo>
                  <a:lnTo>
                    <a:pt x="375" y="342"/>
                  </a:lnTo>
                  <a:lnTo>
                    <a:pt x="391" y="305"/>
                  </a:lnTo>
                  <a:lnTo>
                    <a:pt x="399" y="267"/>
                  </a:lnTo>
                  <a:lnTo>
                    <a:pt x="397" y="228"/>
                  </a:lnTo>
                  <a:lnTo>
                    <a:pt x="395" y="221"/>
                  </a:lnTo>
                  <a:lnTo>
                    <a:pt x="395" y="213"/>
                  </a:lnTo>
                  <a:lnTo>
                    <a:pt x="393" y="207"/>
                  </a:lnTo>
                  <a:lnTo>
                    <a:pt x="391" y="201"/>
                  </a:lnTo>
                  <a:lnTo>
                    <a:pt x="371" y="189"/>
                  </a:lnTo>
                  <a:lnTo>
                    <a:pt x="373" y="189"/>
                  </a:lnTo>
                  <a:lnTo>
                    <a:pt x="377" y="191"/>
                  </a:lnTo>
                  <a:lnTo>
                    <a:pt x="383" y="193"/>
                  </a:lnTo>
                  <a:lnTo>
                    <a:pt x="391" y="195"/>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07">
              <a:extLst>
                <a:ext uri="{FF2B5EF4-FFF2-40B4-BE49-F238E27FC236}">
                  <a16:creationId xmlns:a16="http://schemas.microsoft.com/office/drawing/2014/main" id="{E5F86756-1710-483B-97C0-8B8CC58C89B1}"/>
                </a:ext>
              </a:extLst>
            </p:cNvPr>
            <p:cNvSpPr>
              <a:spLocks/>
            </p:cNvSpPr>
            <p:nvPr/>
          </p:nvSpPr>
          <p:spPr bwMode="auto">
            <a:xfrm>
              <a:off x="3541" y="2699"/>
              <a:ext cx="80" cy="103"/>
            </a:xfrm>
            <a:custGeom>
              <a:avLst/>
              <a:gdLst>
                <a:gd name="T0" fmla="*/ 0 w 80"/>
                <a:gd name="T1" fmla="*/ 78 h 103"/>
                <a:gd name="T2" fmla="*/ 2 w 80"/>
                <a:gd name="T3" fmla="*/ 72 h 103"/>
                <a:gd name="T4" fmla="*/ 5 w 80"/>
                <a:gd name="T5" fmla="*/ 56 h 103"/>
                <a:gd name="T6" fmla="*/ 9 w 80"/>
                <a:gd name="T7" fmla="*/ 39 h 103"/>
                <a:gd name="T8" fmla="*/ 17 w 80"/>
                <a:gd name="T9" fmla="*/ 25 h 103"/>
                <a:gd name="T10" fmla="*/ 29 w 80"/>
                <a:gd name="T11" fmla="*/ 15 h 103"/>
                <a:gd name="T12" fmla="*/ 41 w 80"/>
                <a:gd name="T13" fmla="*/ 6 h 103"/>
                <a:gd name="T14" fmla="*/ 54 w 80"/>
                <a:gd name="T15" fmla="*/ 0 h 103"/>
                <a:gd name="T16" fmla="*/ 64 w 80"/>
                <a:gd name="T17" fmla="*/ 0 h 103"/>
                <a:gd name="T18" fmla="*/ 72 w 80"/>
                <a:gd name="T19" fmla="*/ 9 h 103"/>
                <a:gd name="T20" fmla="*/ 78 w 80"/>
                <a:gd name="T21" fmla="*/ 25 h 103"/>
                <a:gd name="T22" fmla="*/ 80 w 80"/>
                <a:gd name="T23" fmla="*/ 43 h 103"/>
                <a:gd name="T24" fmla="*/ 78 w 80"/>
                <a:gd name="T25" fmla="*/ 58 h 103"/>
                <a:gd name="T26" fmla="*/ 74 w 80"/>
                <a:gd name="T27" fmla="*/ 58 h 103"/>
                <a:gd name="T28" fmla="*/ 72 w 80"/>
                <a:gd name="T29" fmla="*/ 43 h 103"/>
                <a:gd name="T30" fmla="*/ 68 w 80"/>
                <a:gd name="T31" fmla="*/ 23 h 103"/>
                <a:gd name="T32" fmla="*/ 56 w 80"/>
                <a:gd name="T33" fmla="*/ 17 h 103"/>
                <a:gd name="T34" fmla="*/ 44 w 80"/>
                <a:gd name="T35" fmla="*/ 25 h 103"/>
                <a:gd name="T36" fmla="*/ 37 w 80"/>
                <a:gd name="T37" fmla="*/ 33 h 103"/>
                <a:gd name="T38" fmla="*/ 35 w 80"/>
                <a:gd name="T39" fmla="*/ 43 h 103"/>
                <a:gd name="T40" fmla="*/ 35 w 80"/>
                <a:gd name="T41" fmla="*/ 50 h 103"/>
                <a:gd name="T42" fmla="*/ 35 w 80"/>
                <a:gd name="T43" fmla="*/ 56 h 103"/>
                <a:gd name="T44" fmla="*/ 37 w 80"/>
                <a:gd name="T45" fmla="*/ 60 h 103"/>
                <a:gd name="T46" fmla="*/ 39 w 80"/>
                <a:gd name="T47" fmla="*/ 66 h 103"/>
                <a:gd name="T48" fmla="*/ 41 w 80"/>
                <a:gd name="T49" fmla="*/ 76 h 103"/>
                <a:gd name="T50" fmla="*/ 41 w 80"/>
                <a:gd name="T51" fmla="*/ 88 h 103"/>
                <a:gd name="T52" fmla="*/ 37 w 80"/>
                <a:gd name="T53" fmla="*/ 95 h 103"/>
                <a:gd name="T54" fmla="*/ 31 w 80"/>
                <a:gd name="T55" fmla="*/ 101 h 103"/>
                <a:gd name="T56" fmla="*/ 29 w 80"/>
                <a:gd name="T57" fmla="*/ 103 h 103"/>
                <a:gd name="T58" fmla="*/ 27 w 80"/>
                <a:gd name="T59" fmla="*/ 95 h 103"/>
                <a:gd name="T60" fmla="*/ 21 w 80"/>
                <a:gd name="T61" fmla="*/ 82 h 103"/>
                <a:gd name="T62" fmla="*/ 11 w 80"/>
                <a:gd name="T63" fmla="*/ 72 h 103"/>
                <a:gd name="T64" fmla="*/ 0 w 80"/>
                <a:gd name="T65" fmla="*/ 78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103">
                  <a:moveTo>
                    <a:pt x="0" y="78"/>
                  </a:moveTo>
                  <a:lnTo>
                    <a:pt x="2" y="72"/>
                  </a:lnTo>
                  <a:lnTo>
                    <a:pt x="5" y="56"/>
                  </a:lnTo>
                  <a:lnTo>
                    <a:pt x="9" y="39"/>
                  </a:lnTo>
                  <a:lnTo>
                    <a:pt x="17" y="25"/>
                  </a:lnTo>
                  <a:lnTo>
                    <a:pt x="29" y="15"/>
                  </a:lnTo>
                  <a:lnTo>
                    <a:pt x="41" y="6"/>
                  </a:lnTo>
                  <a:lnTo>
                    <a:pt x="54" y="0"/>
                  </a:lnTo>
                  <a:lnTo>
                    <a:pt x="64" y="0"/>
                  </a:lnTo>
                  <a:lnTo>
                    <a:pt x="72" y="9"/>
                  </a:lnTo>
                  <a:lnTo>
                    <a:pt x="78" y="25"/>
                  </a:lnTo>
                  <a:lnTo>
                    <a:pt x="80" y="43"/>
                  </a:lnTo>
                  <a:lnTo>
                    <a:pt x="78" y="58"/>
                  </a:lnTo>
                  <a:lnTo>
                    <a:pt x="74" y="58"/>
                  </a:lnTo>
                  <a:lnTo>
                    <a:pt x="72" y="43"/>
                  </a:lnTo>
                  <a:lnTo>
                    <a:pt x="68" y="23"/>
                  </a:lnTo>
                  <a:lnTo>
                    <a:pt x="56" y="17"/>
                  </a:lnTo>
                  <a:lnTo>
                    <a:pt x="44" y="25"/>
                  </a:lnTo>
                  <a:lnTo>
                    <a:pt x="37" y="33"/>
                  </a:lnTo>
                  <a:lnTo>
                    <a:pt x="35" y="43"/>
                  </a:lnTo>
                  <a:lnTo>
                    <a:pt x="35" y="50"/>
                  </a:lnTo>
                  <a:lnTo>
                    <a:pt x="35" y="56"/>
                  </a:lnTo>
                  <a:lnTo>
                    <a:pt x="37" y="60"/>
                  </a:lnTo>
                  <a:lnTo>
                    <a:pt x="39" y="66"/>
                  </a:lnTo>
                  <a:lnTo>
                    <a:pt x="41" y="76"/>
                  </a:lnTo>
                  <a:lnTo>
                    <a:pt x="41" y="88"/>
                  </a:lnTo>
                  <a:lnTo>
                    <a:pt x="37" y="95"/>
                  </a:lnTo>
                  <a:lnTo>
                    <a:pt x="31" y="101"/>
                  </a:lnTo>
                  <a:lnTo>
                    <a:pt x="29" y="103"/>
                  </a:lnTo>
                  <a:lnTo>
                    <a:pt x="27" y="95"/>
                  </a:lnTo>
                  <a:lnTo>
                    <a:pt x="21" y="82"/>
                  </a:lnTo>
                  <a:lnTo>
                    <a:pt x="11" y="72"/>
                  </a:lnTo>
                  <a:lnTo>
                    <a:pt x="0" y="78"/>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08">
              <a:extLst>
                <a:ext uri="{FF2B5EF4-FFF2-40B4-BE49-F238E27FC236}">
                  <a16:creationId xmlns:a16="http://schemas.microsoft.com/office/drawing/2014/main" id="{2A9A5C79-CDD3-4BB3-95BC-58F49AD79ACB}"/>
                </a:ext>
              </a:extLst>
            </p:cNvPr>
            <p:cNvSpPr>
              <a:spLocks/>
            </p:cNvSpPr>
            <p:nvPr/>
          </p:nvSpPr>
          <p:spPr bwMode="auto">
            <a:xfrm>
              <a:off x="3152" y="2730"/>
              <a:ext cx="113" cy="148"/>
            </a:xfrm>
            <a:custGeom>
              <a:avLst/>
              <a:gdLst>
                <a:gd name="T0" fmla="*/ 113 w 113"/>
                <a:gd name="T1" fmla="*/ 23 h 148"/>
                <a:gd name="T2" fmla="*/ 107 w 113"/>
                <a:gd name="T3" fmla="*/ 21 h 148"/>
                <a:gd name="T4" fmla="*/ 92 w 113"/>
                <a:gd name="T5" fmla="*/ 18 h 148"/>
                <a:gd name="T6" fmla="*/ 76 w 113"/>
                <a:gd name="T7" fmla="*/ 14 h 148"/>
                <a:gd name="T8" fmla="*/ 66 w 113"/>
                <a:gd name="T9" fmla="*/ 6 h 148"/>
                <a:gd name="T10" fmla="*/ 60 w 113"/>
                <a:gd name="T11" fmla="*/ 0 h 148"/>
                <a:gd name="T12" fmla="*/ 49 w 113"/>
                <a:gd name="T13" fmla="*/ 2 h 148"/>
                <a:gd name="T14" fmla="*/ 37 w 113"/>
                <a:gd name="T15" fmla="*/ 4 h 148"/>
                <a:gd name="T16" fmla="*/ 33 w 113"/>
                <a:gd name="T17" fmla="*/ 6 h 148"/>
                <a:gd name="T18" fmla="*/ 0 w 113"/>
                <a:gd name="T19" fmla="*/ 148 h 148"/>
                <a:gd name="T20" fmla="*/ 0 w 113"/>
                <a:gd name="T21" fmla="*/ 148 h 148"/>
                <a:gd name="T22" fmla="*/ 4 w 113"/>
                <a:gd name="T23" fmla="*/ 146 h 148"/>
                <a:gd name="T24" fmla="*/ 12 w 113"/>
                <a:gd name="T25" fmla="*/ 146 h 148"/>
                <a:gd name="T26" fmla="*/ 25 w 113"/>
                <a:gd name="T27" fmla="*/ 148 h 148"/>
                <a:gd name="T28" fmla="*/ 35 w 113"/>
                <a:gd name="T29" fmla="*/ 145 h 148"/>
                <a:gd name="T30" fmla="*/ 35 w 113"/>
                <a:gd name="T31" fmla="*/ 131 h 148"/>
                <a:gd name="T32" fmla="*/ 33 w 113"/>
                <a:gd name="T33" fmla="*/ 109 h 148"/>
                <a:gd name="T34" fmla="*/ 35 w 113"/>
                <a:gd name="T35" fmla="*/ 80 h 148"/>
                <a:gd name="T36" fmla="*/ 41 w 113"/>
                <a:gd name="T37" fmla="*/ 66 h 148"/>
                <a:gd name="T38" fmla="*/ 47 w 113"/>
                <a:gd name="T39" fmla="*/ 57 h 148"/>
                <a:gd name="T40" fmla="*/ 56 w 113"/>
                <a:gd name="T41" fmla="*/ 51 h 148"/>
                <a:gd name="T42" fmla="*/ 64 w 113"/>
                <a:gd name="T43" fmla="*/ 47 h 148"/>
                <a:gd name="T44" fmla="*/ 74 w 113"/>
                <a:gd name="T45" fmla="*/ 45 h 148"/>
                <a:gd name="T46" fmla="*/ 82 w 113"/>
                <a:gd name="T47" fmla="*/ 45 h 148"/>
                <a:gd name="T48" fmla="*/ 90 w 113"/>
                <a:gd name="T49" fmla="*/ 47 h 148"/>
                <a:gd name="T50" fmla="*/ 96 w 113"/>
                <a:gd name="T51" fmla="*/ 47 h 148"/>
                <a:gd name="T52" fmla="*/ 103 w 113"/>
                <a:gd name="T53" fmla="*/ 43 h 148"/>
                <a:gd name="T54" fmla="*/ 109 w 113"/>
                <a:gd name="T55" fmla="*/ 35 h 148"/>
                <a:gd name="T56" fmla="*/ 113 w 113"/>
                <a:gd name="T57" fmla="*/ 27 h 148"/>
                <a:gd name="T58" fmla="*/ 113 w 113"/>
                <a:gd name="T59" fmla="*/ 23 h 1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3" h="148">
                  <a:moveTo>
                    <a:pt x="113" y="23"/>
                  </a:moveTo>
                  <a:lnTo>
                    <a:pt x="107" y="21"/>
                  </a:lnTo>
                  <a:lnTo>
                    <a:pt x="92" y="18"/>
                  </a:lnTo>
                  <a:lnTo>
                    <a:pt x="76" y="14"/>
                  </a:lnTo>
                  <a:lnTo>
                    <a:pt x="66" y="6"/>
                  </a:lnTo>
                  <a:lnTo>
                    <a:pt x="60" y="0"/>
                  </a:lnTo>
                  <a:lnTo>
                    <a:pt x="49" y="2"/>
                  </a:lnTo>
                  <a:lnTo>
                    <a:pt x="37" y="4"/>
                  </a:lnTo>
                  <a:lnTo>
                    <a:pt x="33" y="6"/>
                  </a:lnTo>
                  <a:lnTo>
                    <a:pt x="0" y="148"/>
                  </a:lnTo>
                  <a:lnTo>
                    <a:pt x="4" y="146"/>
                  </a:lnTo>
                  <a:lnTo>
                    <a:pt x="12" y="146"/>
                  </a:lnTo>
                  <a:lnTo>
                    <a:pt x="25" y="148"/>
                  </a:lnTo>
                  <a:lnTo>
                    <a:pt x="35" y="145"/>
                  </a:lnTo>
                  <a:lnTo>
                    <a:pt x="35" y="131"/>
                  </a:lnTo>
                  <a:lnTo>
                    <a:pt x="33" y="109"/>
                  </a:lnTo>
                  <a:lnTo>
                    <a:pt x="35" y="80"/>
                  </a:lnTo>
                  <a:lnTo>
                    <a:pt x="41" y="66"/>
                  </a:lnTo>
                  <a:lnTo>
                    <a:pt x="47" y="57"/>
                  </a:lnTo>
                  <a:lnTo>
                    <a:pt x="56" y="51"/>
                  </a:lnTo>
                  <a:lnTo>
                    <a:pt x="64" y="47"/>
                  </a:lnTo>
                  <a:lnTo>
                    <a:pt x="74" y="45"/>
                  </a:lnTo>
                  <a:lnTo>
                    <a:pt x="82" y="45"/>
                  </a:lnTo>
                  <a:lnTo>
                    <a:pt x="90" y="47"/>
                  </a:lnTo>
                  <a:lnTo>
                    <a:pt x="96" y="47"/>
                  </a:lnTo>
                  <a:lnTo>
                    <a:pt x="103" y="43"/>
                  </a:lnTo>
                  <a:lnTo>
                    <a:pt x="109" y="35"/>
                  </a:lnTo>
                  <a:lnTo>
                    <a:pt x="113" y="27"/>
                  </a:lnTo>
                  <a:lnTo>
                    <a:pt x="113" y="23"/>
                  </a:lnTo>
                  <a:close/>
                </a:path>
              </a:pathLst>
            </a:custGeom>
            <a:solidFill>
              <a:srgbClr val="CCA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09">
              <a:extLst>
                <a:ext uri="{FF2B5EF4-FFF2-40B4-BE49-F238E27FC236}">
                  <a16:creationId xmlns:a16="http://schemas.microsoft.com/office/drawing/2014/main" id="{7C87FD48-787F-4BEB-9C52-775D00CAAAFB}"/>
                </a:ext>
              </a:extLst>
            </p:cNvPr>
            <p:cNvSpPr>
              <a:spLocks/>
            </p:cNvSpPr>
            <p:nvPr/>
          </p:nvSpPr>
          <p:spPr bwMode="auto">
            <a:xfrm>
              <a:off x="3185" y="2714"/>
              <a:ext cx="154" cy="45"/>
            </a:xfrm>
            <a:custGeom>
              <a:avLst/>
              <a:gdLst>
                <a:gd name="T0" fmla="*/ 0 w 154"/>
                <a:gd name="T1" fmla="*/ 6 h 45"/>
                <a:gd name="T2" fmla="*/ 4 w 154"/>
                <a:gd name="T3" fmla="*/ 6 h 45"/>
                <a:gd name="T4" fmla="*/ 12 w 154"/>
                <a:gd name="T5" fmla="*/ 4 h 45"/>
                <a:gd name="T6" fmla="*/ 23 w 154"/>
                <a:gd name="T7" fmla="*/ 4 h 45"/>
                <a:gd name="T8" fmla="*/ 39 w 154"/>
                <a:gd name="T9" fmla="*/ 2 h 45"/>
                <a:gd name="T10" fmla="*/ 55 w 154"/>
                <a:gd name="T11" fmla="*/ 0 h 45"/>
                <a:gd name="T12" fmla="*/ 72 w 154"/>
                <a:gd name="T13" fmla="*/ 0 h 45"/>
                <a:gd name="T14" fmla="*/ 88 w 154"/>
                <a:gd name="T15" fmla="*/ 0 h 45"/>
                <a:gd name="T16" fmla="*/ 100 w 154"/>
                <a:gd name="T17" fmla="*/ 2 h 45"/>
                <a:gd name="T18" fmla="*/ 123 w 154"/>
                <a:gd name="T19" fmla="*/ 12 h 45"/>
                <a:gd name="T20" fmla="*/ 139 w 154"/>
                <a:gd name="T21" fmla="*/ 26 h 45"/>
                <a:gd name="T22" fmla="*/ 150 w 154"/>
                <a:gd name="T23" fmla="*/ 39 h 45"/>
                <a:gd name="T24" fmla="*/ 154 w 154"/>
                <a:gd name="T25" fmla="*/ 45 h 45"/>
                <a:gd name="T26" fmla="*/ 152 w 154"/>
                <a:gd name="T27" fmla="*/ 43 h 45"/>
                <a:gd name="T28" fmla="*/ 147 w 154"/>
                <a:gd name="T29" fmla="*/ 39 h 45"/>
                <a:gd name="T30" fmla="*/ 139 w 154"/>
                <a:gd name="T31" fmla="*/ 34 h 45"/>
                <a:gd name="T32" fmla="*/ 129 w 154"/>
                <a:gd name="T33" fmla="*/ 28 h 45"/>
                <a:gd name="T34" fmla="*/ 119 w 154"/>
                <a:gd name="T35" fmla="*/ 22 h 45"/>
                <a:gd name="T36" fmla="*/ 109 w 154"/>
                <a:gd name="T37" fmla="*/ 18 h 45"/>
                <a:gd name="T38" fmla="*/ 100 w 154"/>
                <a:gd name="T39" fmla="*/ 14 h 45"/>
                <a:gd name="T40" fmla="*/ 94 w 154"/>
                <a:gd name="T41" fmla="*/ 14 h 45"/>
                <a:gd name="T42" fmla="*/ 86 w 154"/>
                <a:gd name="T43" fmla="*/ 16 h 45"/>
                <a:gd name="T44" fmla="*/ 74 w 154"/>
                <a:gd name="T45" fmla="*/ 16 h 45"/>
                <a:gd name="T46" fmla="*/ 59 w 154"/>
                <a:gd name="T47" fmla="*/ 18 h 45"/>
                <a:gd name="T48" fmla="*/ 41 w 154"/>
                <a:gd name="T49" fmla="*/ 20 h 45"/>
                <a:gd name="T50" fmla="*/ 25 w 154"/>
                <a:gd name="T51" fmla="*/ 20 h 45"/>
                <a:gd name="T52" fmla="*/ 14 w 154"/>
                <a:gd name="T53" fmla="*/ 22 h 45"/>
                <a:gd name="T54" fmla="*/ 4 w 154"/>
                <a:gd name="T55" fmla="*/ 22 h 45"/>
                <a:gd name="T56" fmla="*/ 0 w 154"/>
                <a:gd name="T57" fmla="*/ 22 h 45"/>
                <a:gd name="T58" fmla="*/ 0 w 154"/>
                <a:gd name="T59" fmla="*/ 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4" h="45">
                  <a:moveTo>
                    <a:pt x="0" y="6"/>
                  </a:moveTo>
                  <a:lnTo>
                    <a:pt x="4" y="6"/>
                  </a:lnTo>
                  <a:lnTo>
                    <a:pt x="12" y="4"/>
                  </a:lnTo>
                  <a:lnTo>
                    <a:pt x="23" y="4"/>
                  </a:lnTo>
                  <a:lnTo>
                    <a:pt x="39" y="2"/>
                  </a:lnTo>
                  <a:lnTo>
                    <a:pt x="55" y="0"/>
                  </a:lnTo>
                  <a:lnTo>
                    <a:pt x="72" y="0"/>
                  </a:lnTo>
                  <a:lnTo>
                    <a:pt x="88" y="0"/>
                  </a:lnTo>
                  <a:lnTo>
                    <a:pt x="100" y="2"/>
                  </a:lnTo>
                  <a:lnTo>
                    <a:pt x="123" y="12"/>
                  </a:lnTo>
                  <a:lnTo>
                    <a:pt x="139" y="26"/>
                  </a:lnTo>
                  <a:lnTo>
                    <a:pt x="150" y="39"/>
                  </a:lnTo>
                  <a:lnTo>
                    <a:pt x="154" y="45"/>
                  </a:lnTo>
                  <a:lnTo>
                    <a:pt x="152" y="43"/>
                  </a:lnTo>
                  <a:lnTo>
                    <a:pt x="147" y="39"/>
                  </a:lnTo>
                  <a:lnTo>
                    <a:pt x="139" y="34"/>
                  </a:lnTo>
                  <a:lnTo>
                    <a:pt x="129" y="28"/>
                  </a:lnTo>
                  <a:lnTo>
                    <a:pt x="119" y="22"/>
                  </a:lnTo>
                  <a:lnTo>
                    <a:pt x="109" y="18"/>
                  </a:lnTo>
                  <a:lnTo>
                    <a:pt x="100" y="14"/>
                  </a:lnTo>
                  <a:lnTo>
                    <a:pt x="94" y="14"/>
                  </a:lnTo>
                  <a:lnTo>
                    <a:pt x="86" y="16"/>
                  </a:lnTo>
                  <a:lnTo>
                    <a:pt x="74" y="16"/>
                  </a:lnTo>
                  <a:lnTo>
                    <a:pt x="59" y="18"/>
                  </a:lnTo>
                  <a:lnTo>
                    <a:pt x="41" y="20"/>
                  </a:lnTo>
                  <a:lnTo>
                    <a:pt x="25" y="20"/>
                  </a:lnTo>
                  <a:lnTo>
                    <a:pt x="14" y="22"/>
                  </a:lnTo>
                  <a:lnTo>
                    <a:pt x="4" y="22"/>
                  </a:lnTo>
                  <a:lnTo>
                    <a:pt x="0" y="2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10">
              <a:extLst>
                <a:ext uri="{FF2B5EF4-FFF2-40B4-BE49-F238E27FC236}">
                  <a16:creationId xmlns:a16="http://schemas.microsoft.com/office/drawing/2014/main" id="{4B76B406-0342-4102-8EA0-0987FFF93BA9}"/>
                </a:ext>
              </a:extLst>
            </p:cNvPr>
            <p:cNvSpPr>
              <a:spLocks/>
            </p:cNvSpPr>
            <p:nvPr/>
          </p:nvSpPr>
          <p:spPr bwMode="auto">
            <a:xfrm>
              <a:off x="3037" y="2876"/>
              <a:ext cx="134" cy="229"/>
            </a:xfrm>
            <a:custGeom>
              <a:avLst/>
              <a:gdLst>
                <a:gd name="T0" fmla="*/ 127 w 134"/>
                <a:gd name="T1" fmla="*/ 75 h 229"/>
                <a:gd name="T2" fmla="*/ 119 w 134"/>
                <a:gd name="T3" fmla="*/ 73 h 229"/>
                <a:gd name="T4" fmla="*/ 111 w 134"/>
                <a:gd name="T5" fmla="*/ 73 h 229"/>
                <a:gd name="T6" fmla="*/ 101 w 134"/>
                <a:gd name="T7" fmla="*/ 73 h 229"/>
                <a:gd name="T8" fmla="*/ 91 w 134"/>
                <a:gd name="T9" fmla="*/ 71 h 229"/>
                <a:gd name="T10" fmla="*/ 84 w 134"/>
                <a:gd name="T11" fmla="*/ 67 h 229"/>
                <a:gd name="T12" fmla="*/ 74 w 134"/>
                <a:gd name="T13" fmla="*/ 59 h 229"/>
                <a:gd name="T14" fmla="*/ 68 w 134"/>
                <a:gd name="T15" fmla="*/ 45 h 229"/>
                <a:gd name="T16" fmla="*/ 62 w 134"/>
                <a:gd name="T17" fmla="*/ 28 h 229"/>
                <a:gd name="T18" fmla="*/ 60 w 134"/>
                <a:gd name="T19" fmla="*/ 30 h 229"/>
                <a:gd name="T20" fmla="*/ 52 w 134"/>
                <a:gd name="T21" fmla="*/ 30 h 229"/>
                <a:gd name="T22" fmla="*/ 43 w 134"/>
                <a:gd name="T23" fmla="*/ 28 h 229"/>
                <a:gd name="T24" fmla="*/ 31 w 134"/>
                <a:gd name="T25" fmla="*/ 24 h 229"/>
                <a:gd name="T26" fmla="*/ 19 w 134"/>
                <a:gd name="T27" fmla="*/ 18 h 229"/>
                <a:gd name="T28" fmla="*/ 9 w 134"/>
                <a:gd name="T29" fmla="*/ 14 h 229"/>
                <a:gd name="T30" fmla="*/ 2 w 134"/>
                <a:gd name="T31" fmla="*/ 6 h 229"/>
                <a:gd name="T32" fmla="*/ 0 w 134"/>
                <a:gd name="T33" fmla="*/ 0 h 229"/>
                <a:gd name="T34" fmla="*/ 2 w 134"/>
                <a:gd name="T35" fmla="*/ 18 h 229"/>
                <a:gd name="T36" fmla="*/ 5 w 134"/>
                <a:gd name="T37" fmla="*/ 34 h 229"/>
                <a:gd name="T38" fmla="*/ 13 w 134"/>
                <a:gd name="T39" fmla="*/ 47 h 229"/>
                <a:gd name="T40" fmla="*/ 25 w 134"/>
                <a:gd name="T41" fmla="*/ 63 h 229"/>
                <a:gd name="T42" fmla="*/ 37 w 134"/>
                <a:gd name="T43" fmla="*/ 77 h 229"/>
                <a:gd name="T44" fmla="*/ 46 w 134"/>
                <a:gd name="T45" fmla="*/ 92 h 229"/>
                <a:gd name="T46" fmla="*/ 56 w 134"/>
                <a:gd name="T47" fmla="*/ 108 h 229"/>
                <a:gd name="T48" fmla="*/ 64 w 134"/>
                <a:gd name="T49" fmla="*/ 124 h 229"/>
                <a:gd name="T50" fmla="*/ 72 w 134"/>
                <a:gd name="T51" fmla="*/ 141 h 229"/>
                <a:gd name="T52" fmla="*/ 82 w 134"/>
                <a:gd name="T53" fmla="*/ 161 h 229"/>
                <a:gd name="T54" fmla="*/ 93 w 134"/>
                <a:gd name="T55" fmla="*/ 178 h 229"/>
                <a:gd name="T56" fmla="*/ 105 w 134"/>
                <a:gd name="T57" fmla="*/ 194 h 229"/>
                <a:gd name="T58" fmla="*/ 117 w 134"/>
                <a:gd name="T59" fmla="*/ 208 h 229"/>
                <a:gd name="T60" fmla="*/ 127 w 134"/>
                <a:gd name="T61" fmla="*/ 219 h 229"/>
                <a:gd name="T62" fmla="*/ 132 w 134"/>
                <a:gd name="T63" fmla="*/ 227 h 229"/>
                <a:gd name="T64" fmla="*/ 134 w 134"/>
                <a:gd name="T65" fmla="*/ 229 h 229"/>
                <a:gd name="T66" fmla="*/ 113 w 134"/>
                <a:gd name="T67" fmla="*/ 100 h 229"/>
                <a:gd name="T68" fmla="*/ 117 w 134"/>
                <a:gd name="T69" fmla="*/ 96 h 229"/>
                <a:gd name="T70" fmla="*/ 125 w 134"/>
                <a:gd name="T71" fmla="*/ 88 h 229"/>
                <a:gd name="T72" fmla="*/ 128 w 134"/>
                <a:gd name="T73" fmla="*/ 81 h 229"/>
                <a:gd name="T74" fmla="*/ 127 w 134"/>
                <a:gd name="T75" fmla="*/ 75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4" h="229">
                  <a:moveTo>
                    <a:pt x="127" y="75"/>
                  </a:moveTo>
                  <a:lnTo>
                    <a:pt x="119" y="73"/>
                  </a:lnTo>
                  <a:lnTo>
                    <a:pt x="111" y="73"/>
                  </a:lnTo>
                  <a:lnTo>
                    <a:pt x="101" y="73"/>
                  </a:lnTo>
                  <a:lnTo>
                    <a:pt x="91" y="71"/>
                  </a:lnTo>
                  <a:lnTo>
                    <a:pt x="84" y="67"/>
                  </a:lnTo>
                  <a:lnTo>
                    <a:pt x="74" y="59"/>
                  </a:lnTo>
                  <a:lnTo>
                    <a:pt x="68" y="45"/>
                  </a:lnTo>
                  <a:lnTo>
                    <a:pt x="62" y="28"/>
                  </a:lnTo>
                  <a:lnTo>
                    <a:pt x="60" y="30"/>
                  </a:lnTo>
                  <a:lnTo>
                    <a:pt x="52" y="30"/>
                  </a:lnTo>
                  <a:lnTo>
                    <a:pt x="43" y="28"/>
                  </a:lnTo>
                  <a:lnTo>
                    <a:pt x="31" y="24"/>
                  </a:lnTo>
                  <a:lnTo>
                    <a:pt x="19" y="18"/>
                  </a:lnTo>
                  <a:lnTo>
                    <a:pt x="9" y="14"/>
                  </a:lnTo>
                  <a:lnTo>
                    <a:pt x="2" y="6"/>
                  </a:lnTo>
                  <a:lnTo>
                    <a:pt x="0" y="0"/>
                  </a:lnTo>
                  <a:lnTo>
                    <a:pt x="2" y="18"/>
                  </a:lnTo>
                  <a:lnTo>
                    <a:pt x="5" y="34"/>
                  </a:lnTo>
                  <a:lnTo>
                    <a:pt x="13" y="47"/>
                  </a:lnTo>
                  <a:lnTo>
                    <a:pt x="25" y="63"/>
                  </a:lnTo>
                  <a:lnTo>
                    <a:pt x="37" y="77"/>
                  </a:lnTo>
                  <a:lnTo>
                    <a:pt x="46" y="92"/>
                  </a:lnTo>
                  <a:lnTo>
                    <a:pt x="56" y="108"/>
                  </a:lnTo>
                  <a:lnTo>
                    <a:pt x="64" y="124"/>
                  </a:lnTo>
                  <a:lnTo>
                    <a:pt x="72" y="141"/>
                  </a:lnTo>
                  <a:lnTo>
                    <a:pt x="82" y="161"/>
                  </a:lnTo>
                  <a:lnTo>
                    <a:pt x="93" y="178"/>
                  </a:lnTo>
                  <a:lnTo>
                    <a:pt x="105" y="194"/>
                  </a:lnTo>
                  <a:lnTo>
                    <a:pt x="117" y="208"/>
                  </a:lnTo>
                  <a:lnTo>
                    <a:pt x="127" y="219"/>
                  </a:lnTo>
                  <a:lnTo>
                    <a:pt x="132" y="227"/>
                  </a:lnTo>
                  <a:lnTo>
                    <a:pt x="134" y="229"/>
                  </a:lnTo>
                  <a:lnTo>
                    <a:pt x="113" y="100"/>
                  </a:lnTo>
                  <a:lnTo>
                    <a:pt x="117" y="96"/>
                  </a:lnTo>
                  <a:lnTo>
                    <a:pt x="125" y="88"/>
                  </a:lnTo>
                  <a:lnTo>
                    <a:pt x="128" y="81"/>
                  </a:lnTo>
                  <a:lnTo>
                    <a:pt x="127" y="75"/>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11">
              <a:extLst>
                <a:ext uri="{FF2B5EF4-FFF2-40B4-BE49-F238E27FC236}">
                  <a16:creationId xmlns:a16="http://schemas.microsoft.com/office/drawing/2014/main" id="{5E9F9195-0AB4-4373-BAED-3AE1C22B9683}"/>
                </a:ext>
              </a:extLst>
            </p:cNvPr>
            <p:cNvSpPr>
              <a:spLocks/>
            </p:cNvSpPr>
            <p:nvPr/>
          </p:nvSpPr>
          <p:spPr bwMode="auto">
            <a:xfrm>
              <a:off x="3101" y="2910"/>
              <a:ext cx="100" cy="45"/>
            </a:xfrm>
            <a:custGeom>
              <a:avLst/>
              <a:gdLst>
                <a:gd name="T0" fmla="*/ 0 w 100"/>
                <a:gd name="T1" fmla="*/ 0 h 45"/>
                <a:gd name="T2" fmla="*/ 0 w 100"/>
                <a:gd name="T3" fmla="*/ 6 h 45"/>
                <a:gd name="T4" fmla="*/ 4 w 100"/>
                <a:gd name="T5" fmla="*/ 19 h 45"/>
                <a:gd name="T6" fmla="*/ 14 w 100"/>
                <a:gd name="T7" fmla="*/ 33 h 45"/>
                <a:gd name="T8" fmla="*/ 33 w 100"/>
                <a:gd name="T9" fmla="*/ 41 h 45"/>
                <a:gd name="T10" fmla="*/ 47 w 100"/>
                <a:gd name="T11" fmla="*/ 43 h 45"/>
                <a:gd name="T12" fmla="*/ 53 w 100"/>
                <a:gd name="T13" fmla="*/ 45 h 45"/>
                <a:gd name="T14" fmla="*/ 59 w 100"/>
                <a:gd name="T15" fmla="*/ 43 h 45"/>
                <a:gd name="T16" fmla="*/ 66 w 100"/>
                <a:gd name="T17" fmla="*/ 37 h 45"/>
                <a:gd name="T18" fmla="*/ 78 w 100"/>
                <a:gd name="T19" fmla="*/ 33 h 45"/>
                <a:gd name="T20" fmla="*/ 86 w 100"/>
                <a:gd name="T21" fmla="*/ 29 h 45"/>
                <a:gd name="T22" fmla="*/ 94 w 100"/>
                <a:gd name="T23" fmla="*/ 29 h 45"/>
                <a:gd name="T24" fmla="*/ 100 w 100"/>
                <a:gd name="T25" fmla="*/ 29 h 45"/>
                <a:gd name="T26" fmla="*/ 100 w 100"/>
                <a:gd name="T27" fmla="*/ 27 h 45"/>
                <a:gd name="T28" fmla="*/ 92 w 100"/>
                <a:gd name="T29" fmla="*/ 23 h 45"/>
                <a:gd name="T30" fmla="*/ 80 w 100"/>
                <a:gd name="T31" fmla="*/ 21 h 45"/>
                <a:gd name="T32" fmla="*/ 70 w 100"/>
                <a:gd name="T33" fmla="*/ 21 h 45"/>
                <a:gd name="T34" fmla="*/ 66 w 100"/>
                <a:gd name="T35" fmla="*/ 23 h 45"/>
                <a:gd name="T36" fmla="*/ 64 w 100"/>
                <a:gd name="T37" fmla="*/ 23 h 45"/>
                <a:gd name="T38" fmla="*/ 61 w 100"/>
                <a:gd name="T39" fmla="*/ 25 h 45"/>
                <a:gd name="T40" fmla="*/ 51 w 100"/>
                <a:gd name="T41" fmla="*/ 27 h 45"/>
                <a:gd name="T42" fmla="*/ 27 w 100"/>
                <a:gd name="T43" fmla="*/ 27 h 45"/>
                <a:gd name="T44" fmla="*/ 14 w 100"/>
                <a:gd name="T45" fmla="*/ 21 h 45"/>
                <a:gd name="T46" fmla="*/ 4 w 100"/>
                <a:gd name="T47" fmla="*/ 11 h 45"/>
                <a:gd name="T48" fmla="*/ 0 w 100"/>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45">
                  <a:moveTo>
                    <a:pt x="0" y="0"/>
                  </a:moveTo>
                  <a:lnTo>
                    <a:pt x="0" y="6"/>
                  </a:lnTo>
                  <a:lnTo>
                    <a:pt x="4" y="19"/>
                  </a:lnTo>
                  <a:lnTo>
                    <a:pt x="14" y="33"/>
                  </a:lnTo>
                  <a:lnTo>
                    <a:pt x="33" y="41"/>
                  </a:lnTo>
                  <a:lnTo>
                    <a:pt x="47" y="43"/>
                  </a:lnTo>
                  <a:lnTo>
                    <a:pt x="53" y="45"/>
                  </a:lnTo>
                  <a:lnTo>
                    <a:pt x="59" y="43"/>
                  </a:lnTo>
                  <a:lnTo>
                    <a:pt x="66" y="37"/>
                  </a:lnTo>
                  <a:lnTo>
                    <a:pt x="78" y="33"/>
                  </a:lnTo>
                  <a:lnTo>
                    <a:pt x="86" y="29"/>
                  </a:lnTo>
                  <a:lnTo>
                    <a:pt x="94" y="29"/>
                  </a:lnTo>
                  <a:lnTo>
                    <a:pt x="100" y="29"/>
                  </a:lnTo>
                  <a:lnTo>
                    <a:pt x="100" y="27"/>
                  </a:lnTo>
                  <a:lnTo>
                    <a:pt x="92" y="23"/>
                  </a:lnTo>
                  <a:lnTo>
                    <a:pt x="80" y="21"/>
                  </a:lnTo>
                  <a:lnTo>
                    <a:pt x="70" y="21"/>
                  </a:lnTo>
                  <a:lnTo>
                    <a:pt x="66" y="23"/>
                  </a:lnTo>
                  <a:lnTo>
                    <a:pt x="64" y="23"/>
                  </a:lnTo>
                  <a:lnTo>
                    <a:pt x="61" y="25"/>
                  </a:lnTo>
                  <a:lnTo>
                    <a:pt x="51" y="27"/>
                  </a:lnTo>
                  <a:lnTo>
                    <a:pt x="27" y="27"/>
                  </a:lnTo>
                  <a:lnTo>
                    <a:pt x="14" y="21"/>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12">
              <a:extLst>
                <a:ext uri="{FF2B5EF4-FFF2-40B4-BE49-F238E27FC236}">
                  <a16:creationId xmlns:a16="http://schemas.microsoft.com/office/drawing/2014/main" id="{430AD3B2-74EA-4330-A3DA-F0DB4CB003A8}"/>
                </a:ext>
              </a:extLst>
            </p:cNvPr>
            <p:cNvSpPr>
              <a:spLocks/>
            </p:cNvSpPr>
            <p:nvPr/>
          </p:nvSpPr>
          <p:spPr bwMode="auto">
            <a:xfrm>
              <a:off x="2738" y="3338"/>
              <a:ext cx="287" cy="138"/>
            </a:xfrm>
            <a:custGeom>
              <a:avLst/>
              <a:gdLst>
                <a:gd name="T0" fmla="*/ 287 w 287"/>
                <a:gd name="T1" fmla="*/ 121 h 138"/>
                <a:gd name="T2" fmla="*/ 283 w 287"/>
                <a:gd name="T3" fmla="*/ 119 h 138"/>
                <a:gd name="T4" fmla="*/ 271 w 287"/>
                <a:gd name="T5" fmla="*/ 103 h 138"/>
                <a:gd name="T6" fmla="*/ 259 w 287"/>
                <a:gd name="T7" fmla="*/ 78 h 138"/>
                <a:gd name="T8" fmla="*/ 226 w 287"/>
                <a:gd name="T9" fmla="*/ 70 h 138"/>
                <a:gd name="T10" fmla="*/ 201 w 287"/>
                <a:gd name="T11" fmla="*/ 72 h 138"/>
                <a:gd name="T12" fmla="*/ 191 w 287"/>
                <a:gd name="T13" fmla="*/ 52 h 138"/>
                <a:gd name="T14" fmla="*/ 193 w 287"/>
                <a:gd name="T15" fmla="*/ 9 h 138"/>
                <a:gd name="T16" fmla="*/ 191 w 287"/>
                <a:gd name="T17" fmla="*/ 1 h 138"/>
                <a:gd name="T18" fmla="*/ 164 w 287"/>
                <a:gd name="T19" fmla="*/ 9 h 138"/>
                <a:gd name="T20" fmla="*/ 146 w 287"/>
                <a:gd name="T21" fmla="*/ 17 h 138"/>
                <a:gd name="T22" fmla="*/ 125 w 287"/>
                <a:gd name="T23" fmla="*/ 17 h 138"/>
                <a:gd name="T24" fmla="*/ 99 w 287"/>
                <a:gd name="T25" fmla="*/ 15 h 138"/>
                <a:gd name="T26" fmla="*/ 74 w 287"/>
                <a:gd name="T27" fmla="*/ 13 h 138"/>
                <a:gd name="T28" fmla="*/ 56 w 287"/>
                <a:gd name="T29" fmla="*/ 9 h 138"/>
                <a:gd name="T30" fmla="*/ 41 w 287"/>
                <a:gd name="T31" fmla="*/ 7 h 138"/>
                <a:gd name="T32" fmla="*/ 23 w 287"/>
                <a:gd name="T33" fmla="*/ 3 h 138"/>
                <a:gd name="T34" fmla="*/ 6 w 287"/>
                <a:gd name="T35" fmla="*/ 1 h 138"/>
                <a:gd name="T36" fmla="*/ 4 w 287"/>
                <a:gd name="T37" fmla="*/ 1 h 138"/>
                <a:gd name="T38" fmla="*/ 9 w 287"/>
                <a:gd name="T39" fmla="*/ 7 h 138"/>
                <a:gd name="T40" fmla="*/ 23 w 287"/>
                <a:gd name="T41" fmla="*/ 15 h 138"/>
                <a:gd name="T42" fmla="*/ 56 w 287"/>
                <a:gd name="T43" fmla="*/ 27 h 138"/>
                <a:gd name="T44" fmla="*/ 95 w 287"/>
                <a:gd name="T45" fmla="*/ 37 h 138"/>
                <a:gd name="T46" fmla="*/ 127 w 287"/>
                <a:gd name="T47" fmla="*/ 44 h 138"/>
                <a:gd name="T48" fmla="*/ 146 w 287"/>
                <a:gd name="T49" fmla="*/ 54 h 138"/>
                <a:gd name="T50" fmla="*/ 168 w 287"/>
                <a:gd name="T51" fmla="*/ 85 h 138"/>
                <a:gd name="T52" fmla="*/ 179 w 287"/>
                <a:gd name="T53" fmla="*/ 109 h 138"/>
                <a:gd name="T54" fmla="*/ 203 w 287"/>
                <a:gd name="T55" fmla="*/ 121 h 138"/>
                <a:gd name="T56" fmla="*/ 232 w 287"/>
                <a:gd name="T57" fmla="*/ 132 h 138"/>
                <a:gd name="T58" fmla="*/ 254 w 287"/>
                <a:gd name="T59" fmla="*/ 138 h 138"/>
                <a:gd name="T60" fmla="*/ 265 w 287"/>
                <a:gd name="T61" fmla="*/ 132 h 138"/>
                <a:gd name="T62" fmla="*/ 279 w 287"/>
                <a:gd name="T63" fmla="*/ 125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7" h="138">
                  <a:moveTo>
                    <a:pt x="287" y="121"/>
                  </a:moveTo>
                  <a:lnTo>
                    <a:pt x="287" y="121"/>
                  </a:lnTo>
                  <a:lnTo>
                    <a:pt x="285" y="119"/>
                  </a:lnTo>
                  <a:lnTo>
                    <a:pt x="283" y="119"/>
                  </a:lnTo>
                  <a:lnTo>
                    <a:pt x="283" y="117"/>
                  </a:lnTo>
                  <a:lnTo>
                    <a:pt x="271" y="103"/>
                  </a:lnTo>
                  <a:lnTo>
                    <a:pt x="267" y="89"/>
                  </a:lnTo>
                  <a:lnTo>
                    <a:pt x="259" y="78"/>
                  </a:lnTo>
                  <a:lnTo>
                    <a:pt x="244" y="72"/>
                  </a:lnTo>
                  <a:lnTo>
                    <a:pt x="226" y="70"/>
                  </a:lnTo>
                  <a:lnTo>
                    <a:pt x="211" y="70"/>
                  </a:lnTo>
                  <a:lnTo>
                    <a:pt x="201" y="72"/>
                  </a:lnTo>
                  <a:lnTo>
                    <a:pt x="195" y="68"/>
                  </a:lnTo>
                  <a:lnTo>
                    <a:pt x="191" y="52"/>
                  </a:lnTo>
                  <a:lnTo>
                    <a:pt x="193" y="29"/>
                  </a:lnTo>
                  <a:lnTo>
                    <a:pt x="193" y="9"/>
                  </a:lnTo>
                  <a:lnTo>
                    <a:pt x="195" y="0"/>
                  </a:lnTo>
                  <a:lnTo>
                    <a:pt x="191" y="1"/>
                  </a:lnTo>
                  <a:lnTo>
                    <a:pt x="179" y="3"/>
                  </a:lnTo>
                  <a:lnTo>
                    <a:pt x="164" y="9"/>
                  </a:lnTo>
                  <a:lnTo>
                    <a:pt x="152" y="15"/>
                  </a:lnTo>
                  <a:lnTo>
                    <a:pt x="146" y="17"/>
                  </a:lnTo>
                  <a:lnTo>
                    <a:pt x="136" y="17"/>
                  </a:lnTo>
                  <a:lnTo>
                    <a:pt x="125" y="17"/>
                  </a:lnTo>
                  <a:lnTo>
                    <a:pt x="111" y="17"/>
                  </a:lnTo>
                  <a:lnTo>
                    <a:pt x="99" y="15"/>
                  </a:lnTo>
                  <a:lnTo>
                    <a:pt x="86" y="15"/>
                  </a:lnTo>
                  <a:lnTo>
                    <a:pt x="74" y="13"/>
                  </a:lnTo>
                  <a:lnTo>
                    <a:pt x="64" y="11"/>
                  </a:lnTo>
                  <a:lnTo>
                    <a:pt x="56" y="9"/>
                  </a:lnTo>
                  <a:lnTo>
                    <a:pt x="49" y="7"/>
                  </a:lnTo>
                  <a:lnTo>
                    <a:pt x="41" y="7"/>
                  </a:lnTo>
                  <a:lnTo>
                    <a:pt x="31" y="5"/>
                  </a:lnTo>
                  <a:lnTo>
                    <a:pt x="23" y="3"/>
                  </a:lnTo>
                  <a:lnTo>
                    <a:pt x="13" y="1"/>
                  </a:lnTo>
                  <a:lnTo>
                    <a:pt x="6" y="1"/>
                  </a:lnTo>
                  <a:lnTo>
                    <a:pt x="0" y="0"/>
                  </a:lnTo>
                  <a:lnTo>
                    <a:pt x="4" y="1"/>
                  </a:lnTo>
                  <a:lnTo>
                    <a:pt x="6" y="5"/>
                  </a:lnTo>
                  <a:lnTo>
                    <a:pt x="9" y="7"/>
                  </a:lnTo>
                  <a:lnTo>
                    <a:pt x="13" y="11"/>
                  </a:lnTo>
                  <a:lnTo>
                    <a:pt x="23" y="15"/>
                  </a:lnTo>
                  <a:lnTo>
                    <a:pt x="37" y="21"/>
                  </a:lnTo>
                  <a:lnTo>
                    <a:pt x="56" y="27"/>
                  </a:lnTo>
                  <a:lnTo>
                    <a:pt x="76" y="31"/>
                  </a:lnTo>
                  <a:lnTo>
                    <a:pt x="95" y="37"/>
                  </a:lnTo>
                  <a:lnTo>
                    <a:pt x="113" y="41"/>
                  </a:lnTo>
                  <a:lnTo>
                    <a:pt x="127" y="44"/>
                  </a:lnTo>
                  <a:lnTo>
                    <a:pt x="134" y="46"/>
                  </a:lnTo>
                  <a:lnTo>
                    <a:pt x="146" y="54"/>
                  </a:lnTo>
                  <a:lnTo>
                    <a:pt x="158" y="68"/>
                  </a:lnTo>
                  <a:lnTo>
                    <a:pt x="168" y="85"/>
                  </a:lnTo>
                  <a:lnTo>
                    <a:pt x="174" y="101"/>
                  </a:lnTo>
                  <a:lnTo>
                    <a:pt x="179" y="109"/>
                  </a:lnTo>
                  <a:lnTo>
                    <a:pt x="189" y="115"/>
                  </a:lnTo>
                  <a:lnTo>
                    <a:pt x="203" y="121"/>
                  </a:lnTo>
                  <a:lnTo>
                    <a:pt x="218" y="126"/>
                  </a:lnTo>
                  <a:lnTo>
                    <a:pt x="232" y="132"/>
                  </a:lnTo>
                  <a:lnTo>
                    <a:pt x="246" y="134"/>
                  </a:lnTo>
                  <a:lnTo>
                    <a:pt x="254" y="138"/>
                  </a:lnTo>
                  <a:lnTo>
                    <a:pt x="258" y="138"/>
                  </a:lnTo>
                  <a:lnTo>
                    <a:pt x="265" y="132"/>
                  </a:lnTo>
                  <a:lnTo>
                    <a:pt x="271" y="128"/>
                  </a:lnTo>
                  <a:lnTo>
                    <a:pt x="279" y="125"/>
                  </a:lnTo>
                  <a:lnTo>
                    <a:pt x="287" y="121"/>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113">
              <a:extLst>
                <a:ext uri="{FF2B5EF4-FFF2-40B4-BE49-F238E27FC236}">
                  <a16:creationId xmlns:a16="http://schemas.microsoft.com/office/drawing/2014/main" id="{9631C0AB-903C-46E7-A3F3-FFF16AC1DC60}"/>
                </a:ext>
              </a:extLst>
            </p:cNvPr>
            <p:cNvSpPr>
              <a:spLocks/>
            </p:cNvSpPr>
            <p:nvPr/>
          </p:nvSpPr>
          <p:spPr bwMode="auto">
            <a:xfrm>
              <a:off x="1948" y="3125"/>
              <a:ext cx="374" cy="502"/>
            </a:xfrm>
            <a:custGeom>
              <a:avLst/>
              <a:gdLst>
                <a:gd name="T0" fmla="*/ 354 w 374"/>
                <a:gd name="T1" fmla="*/ 285 h 502"/>
                <a:gd name="T2" fmla="*/ 350 w 374"/>
                <a:gd name="T3" fmla="*/ 281 h 502"/>
                <a:gd name="T4" fmla="*/ 284 w 374"/>
                <a:gd name="T5" fmla="*/ 209 h 502"/>
                <a:gd name="T6" fmla="*/ 233 w 374"/>
                <a:gd name="T7" fmla="*/ 66 h 502"/>
                <a:gd name="T8" fmla="*/ 202 w 374"/>
                <a:gd name="T9" fmla="*/ 78 h 502"/>
                <a:gd name="T10" fmla="*/ 190 w 374"/>
                <a:gd name="T11" fmla="*/ 56 h 502"/>
                <a:gd name="T12" fmla="*/ 167 w 374"/>
                <a:gd name="T13" fmla="*/ 39 h 502"/>
                <a:gd name="T14" fmla="*/ 133 w 374"/>
                <a:gd name="T15" fmla="*/ 25 h 502"/>
                <a:gd name="T16" fmla="*/ 100 w 374"/>
                <a:gd name="T17" fmla="*/ 19 h 502"/>
                <a:gd name="T18" fmla="*/ 77 w 374"/>
                <a:gd name="T19" fmla="*/ 17 h 502"/>
                <a:gd name="T20" fmla="*/ 51 w 374"/>
                <a:gd name="T21" fmla="*/ 15 h 502"/>
                <a:gd name="T22" fmla="*/ 22 w 374"/>
                <a:gd name="T23" fmla="*/ 11 h 502"/>
                <a:gd name="T24" fmla="*/ 2 w 374"/>
                <a:gd name="T25" fmla="*/ 5 h 502"/>
                <a:gd name="T26" fmla="*/ 0 w 374"/>
                <a:gd name="T27" fmla="*/ 11 h 502"/>
                <a:gd name="T28" fmla="*/ 14 w 374"/>
                <a:gd name="T29" fmla="*/ 29 h 502"/>
                <a:gd name="T30" fmla="*/ 40 w 374"/>
                <a:gd name="T31" fmla="*/ 41 h 502"/>
                <a:gd name="T32" fmla="*/ 63 w 374"/>
                <a:gd name="T33" fmla="*/ 45 h 502"/>
                <a:gd name="T34" fmla="*/ 81 w 374"/>
                <a:gd name="T35" fmla="*/ 46 h 502"/>
                <a:gd name="T36" fmla="*/ 90 w 374"/>
                <a:gd name="T37" fmla="*/ 45 h 502"/>
                <a:gd name="T38" fmla="*/ 110 w 374"/>
                <a:gd name="T39" fmla="*/ 56 h 502"/>
                <a:gd name="T40" fmla="*/ 90 w 374"/>
                <a:gd name="T41" fmla="*/ 93 h 502"/>
                <a:gd name="T42" fmla="*/ 63 w 374"/>
                <a:gd name="T43" fmla="*/ 148 h 502"/>
                <a:gd name="T44" fmla="*/ 53 w 374"/>
                <a:gd name="T45" fmla="*/ 156 h 502"/>
                <a:gd name="T46" fmla="*/ 41 w 374"/>
                <a:gd name="T47" fmla="*/ 177 h 502"/>
                <a:gd name="T48" fmla="*/ 43 w 374"/>
                <a:gd name="T49" fmla="*/ 203 h 502"/>
                <a:gd name="T50" fmla="*/ 45 w 374"/>
                <a:gd name="T51" fmla="*/ 226 h 502"/>
                <a:gd name="T52" fmla="*/ 43 w 374"/>
                <a:gd name="T53" fmla="*/ 257 h 502"/>
                <a:gd name="T54" fmla="*/ 57 w 374"/>
                <a:gd name="T55" fmla="*/ 275 h 502"/>
                <a:gd name="T56" fmla="*/ 79 w 374"/>
                <a:gd name="T57" fmla="*/ 285 h 502"/>
                <a:gd name="T58" fmla="*/ 102 w 374"/>
                <a:gd name="T59" fmla="*/ 291 h 502"/>
                <a:gd name="T60" fmla="*/ 127 w 374"/>
                <a:gd name="T61" fmla="*/ 293 h 502"/>
                <a:gd name="T62" fmla="*/ 147 w 374"/>
                <a:gd name="T63" fmla="*/ 298 h 502"/>
                <a:gd name="T64" fmla="*/ 167 w 374"/>
                <a:gd name="T65" fmla="*/ 316 h 502"/>
                <a:gd name="T66" fmla="*/ 188 w 374"/>
                <a:gd name="T67" fmla="*/ 334 h 502"/>
                <a:gd name="T68" fmla="*/ 213 w 374"/>
                <a:gd name="T69" fmla="*/ 349 h 502"/>
                <a:gd name="T70" fmla="*/ 245 w 374"/>
                <a:gd name="T71" fmla="*/ 365 h 502"/>
                <a:gd name="T72" fmla="*/ 254 w 374"/>
                <a:gd name="T73" fmla="*/ 384 h 502"/>
                <a:gd name="T74" fmla="*/ 272 w 374"/>
                <a:gd name="T75" fmla="*/ 412 h 502"/>
                <a:gd name="T76" fmla="*/ 303 w 374"/>
                <a:gd name="T77" fmla="*/ 453 h 502"/>
                <a:gd name="T78" fmla="*/ 327 w 374"/>
                <a:gd name="T79" fmla="*/ 500 h 502"/>
                <a:gd name="T80" fmla="*/ 352 w 374"/>
                <a:gd name="T81" fmla="*/ 480 h 502"/>
                <a:gd name="T82" fmla="*/ 374 w 374"/>
                <a:gd name="T83" fmla="*/ 445 h 502"/>
                <a:gd name="T84" fmla="*/ 358 w 374"/>
                <a:gd name="T85" fmla="*/ 410 h 502"/>
                <a:gd name="T86" fmla="*/ 335 w 374"/>
                <a:gd name="T87" fmla="*/ 367 h 502"/>
                <a:gd name="T88" fmla="*/ 321 w 374"/>
                <a:gd name="T89" fmla="*/ 330 h 502"/>
                <a:gd name="T90" fmla="*/ 327 w 374"/>
                <a:gd name="T91" fmla="*/ 306 h 502"/>
                <a:gd name="T92" fmla="*/ 352 w 374"/>
                <a:gd name="T93" fmla="*/ 289 h 502"/>
                <a:gd name="T94" fmla="*/ 356 w 374"/>
                <a:gd name="T95" fmla="*/ 285 h 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502">
                  <a:moveTo>
                    <a:pt x="356" y="285"/>
                  </a:moveTo>
                  <a:lnTo>
                    <a:pt x="354" y="285"/>
                  </a:lnTo>
                  <a:lnTo>
                    <a:pt x="352" y="283"/>
                  </a:lnTo>
                  <a:lnTo>
                    <a:pt x="350" y="281"/>
                  </a:lnTo>
                  <a:lnTo>
                    <a:pt x="348" y="279"/>
                  </a:lnTo>
                  <a:lnTo>
                    <a:pt x="284" y="209"/>
                  </a:lnTo>
                  <a:lnTo>
                    <a:pt x="241" y="62"/>
                  </a:lnTo>
                  <a:lnTo>
                    <a:pt x="233" y="66"/>
                  </a:lnTo>
                  <a:lnTo>
                    <a:pt x="217" y="74"/>
                  </a:lnTo>
                  <a:lnTo>
                    <a:pt x="202" y="78"/>
                  </a:lnTo>
                  <a:lnTo>
                    <a:pt x="194" y="68"/>
                  </a:lnTo>
                  <a:lnTo>
                    <a:pt x="190" y="56"/>
                  </a:lnTo>
                  <a:lnTo>
                    <a:pt x="180" y="46"/>
                  </a:lnTo>
                  <a:lnTo>
                    <a:pt x="167" y="39"/>
                  </a:lnTo>
                  <a:lnTo>
                    <a:pt x="151" y="31"/>
                  </a:lnTo>
                  <a:lnTo>
                    <a:pt x="133" y="25"/>
                  </a:lnTo>
                  <a:lnTo>
                    <a:pt x="116" y="21"/>
                  </a:lnTo>
                  <a:lnTo>
                    <a:pt x="100" y="19"/>
                  </a:lnTo>
                  <a:lnTo>
                    <a:pt x="86" y="17"/>
                  </a:lnTo>
                  <a:lnTo>
                    <a:pt x="77" y="17"/>
                  </a:lnTo>
                  <a:lnTo>
                    <a:pt x="65" y="17"/>
                  </a:lnTo>
                  <a:lnTo>
                    <a:pt x="51" y="15"/>
                  </a:lnTo>
                  <a:lnTo>
                    <a:pt x="36" y="13"/>
                  </a:lnTo>
                  <a:lnTo>
                    <a:pt x="22" y="11"/>
                  </a:lnTo>
                  <a:lnTo>
                    <a:pt x="10" y="9"/>
                  </a:lnTo>
                  <a:lnTo>
                    <a:pt x="2" y="5"/>
                  </a:lnTo>
                  <a:lnTo>
                    <a:pt x="0" y="0"/>
                  </a:lnTo>
                  <a:lnTo>
                    <a:pt x="0" y="11"/>
                  </a:lnTo>
                  <a:lnTo>
                    <a:pt x="4" y="21"/>
                  </a:lnTo>
                  <a:lnTo>
                    <a:pt x="14" y="29"/>
                  </a:lnTo>
                  <a:lnTo>
                    <a:pt x="26" y="35"/>
                  </a:lnTo>
                  <a:lnTo>
                    <a:pt x="40" y="41"/>
                  </a:lnTo>
                  <a:lnTo>
                    <a:pt x="51" y="43"/>
                  </a:lnTo>
                  <a:lnTo>
                    <a:pt x="63" y="45"/>
                  </a:lnTo>
                  <a:lnTo>
                    <a:pt x="73" y="45"/>
                  </a:lnTo>
                  <a:lnTo>
                    <a:pt x="81" y="46"/>
                  </a:lnTo>
                  <a:lnTo>
                    <a:pt x="86" y="45"/>
                  </a:lnTo>
                  <a:lnTo>
                    <a:pt x="90" y="45"/>
                  </a:lnTo>
                  <a:lnTo>
                    <a:pt x="92" y="45"/>
                  </a:lnTo>
                  <a:lnTo>
                    <a:pt x="110" y="56"/>
                  </a:lnTo>
                  <a:lnTo>
                    <a:pt x="90" y="72"/>
                  </a:lnTo>
                  <a:lnTo>
                    <a:pt x="90" y="93"/>
                  </a:lnTo>
                  <a:lnTo>
                    <a:pt x="61" y="113"/>
                  </a:lnTo>
                  <a:lnTo>
                    <a:pt x="63" y="148"/>
                  </a:lnTo>
                  <a:lnTo>
                    <a:pt x="61" y="150"/>
                  </a:lnTo>
                  <a:lnTo>
                    <a:pt x="53" y="156"/>
                  </a:lnTo>
                  <a:lnTo>
                    <a:pt x="47" y="166"/>
                  </a:lnTo>
                  <a:lnTo>
                    <a:pt x="41" y="177"/>
                  </a:lnTo>
                  <a:lnTo>
                    <a:pt x="40" y="191"/>
                  </a:lnTo>
                  <a:lnTo>
                    <a:pt x="43" y="203"/>
                  </a:lnTo>
                  <a:lnTo>
                    <a:pt x="45" y="214"/>
                  </a:lnTo>
                  <a:lnTo>
                    <a:pt x="45" y="226"/>
                  </a:lnTo>
                  <a:lnTo>
                    <a:pt x="43" y="244"/>
                  </a:lnTo>
                  <a:lnTo>
                    <a:pt x="43" y="257"/>
                  </a:lnTo>
                  <a:lnTo>
                    <a:pt x="49" y="269"/>
                  </a:lnTo>
                  <a:lnTo>
                    <a:pt x="57" y="275"/>
                  </a:lnTo>
                  <a:lnTo>
                    <a:pt x="67" y="281"/>
                  </a:lnTo>
                  <a:lnTo>
                    <a:pt x="79" y="285"/>
                  </a:lnTo>
                  <a:lnTo>
                    <a:pt x="90" y="289"/>
                  </a:lnTo>
                  <a:lnTo>
                    <a:pt x="102" y="291"/>
                  </a:lnTo>
                  <a:lnTo>
                    <a:pt x="116" y="293"/>
                  </a:lnTo>
                  <a:lnTo>
                    <a:pt x="127" y="293"/>
                  </a:lnTo>
                  <a:lnTo>
                    <a:pt x="137" y="295"/>
                  </a:lnTo>
                  <a:lnTo>
                    <a:pt x="147" y="298"/>
                  </a:lnTo>
                  <a:lnTo>
                    <a:pt x="155" y="304"/>
                  </a:lnTo>
                  <a:lnTo>
                    <a:pt x="167" y="316"/>
                  </a:lnTo>
                  <a:lnTo>
                    <a:pt x="180" y="328"/>
                  </a:lnTo>
                  <a:lnTo>
                    <a:pt x="188" y="334"/>
                  </a:lnTo>
                  <a:lnTo>
                    <a:pt x="200" y="343"/>
                  </a:lnTo>
                  <a:lnTo>
                    <a:pt x="213" y="349"/>
                  </a:lnTo>
                  <a:lnTo>
                    <a:pt x="229" y="357"/>
                  </a:lnTo>
                  <a:lnTo>
                    <a:pt x="245" y="365"/>
                  </a:lnTo>
                  <a:lnTo>
                    <a:pt x="249" y="371"/>
                  </a:lnTo>
                  <a:lnTo>
                    <a:pt x="254" y="384"/>
                  </a:lnTo>
                  <a:lnTo>
                    <a:pt x="262" y="398"/>
                  </a:lnTo>
                  <a:lnTo>
                    <a:pt x="272" y="412"/>
                  </a:lnTo>
                  <a:lnTo>
                    <a:pt x="288" y="429"/>
                  </a:lnTo>
                  <a:lnTo>
                    <a:pt x="303" y="453"/>
                  </a:lnTo>
                  <a:lnTo>
                    <a:pt x="319" y="476"/>
                  </a:lnTo>
                  <a:lnTo>
                    <a:pt x="327" y="500"/>
                  </a:lnTo>
                  <a:lnTo>
                    <a:pt x="336" y="502"/>
                  </a:lnTo>
                  <a:lnTo>
                    <a:pt x="352" y="480"/>
                  </a:lnTo>
                  <a:lnTo>
                    <a:pt x="366" y="455"/>
                  </a:lnTo>
                  <a:lnTo>
                    <a:pt x="374" y="445"/>
                  </a:lnTo>
                  <a:lnTo>
                    <a:pt x="368" y="429"/>
                  </a:lnTo>
                  <a:lnTo>
                    <a:pt x="358" y="410"/>
                  </a:lnTo>
                  <a:lnTo>
                    <a:pt x="346" y="388"/>
                  </a:lnTo>
                  <a:lnTo>
                    <a:pt x="335" y="367"/>
                  </a:lnTo>
                  <a:lnTo>
                    <a:pt x="325" y="347"/>
                  </a:lnTo>
                  <a:lnTo>
                    <a:pt x="321" y="330"/>
                  </a:lnTo>
                  <a:lnTo>
                    <a:pt x="319" y="316"/>
                  </a:lnTo>
                  <a:lnTo>
                    <a:pt x="327" y="306"/>
                  </a:lnTo>
                  <a:lnTo>
                    <a:pt x="342" y="295"/>
                  </a:lnTo>
                  <a:lnTo>
                    <a:pt x="352" y="289"/>
                  </a:lnTo>
                  <a:lnTo>
                    <a:pt x="356" y="285"/>
                  </a:lnTo>
                  <a:close/>
                </a:path>
              </a:pathLst>
            </a:custGeom>
            <a:solidFill>
              <a:srgbClr val="BF9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114">
              <a:extLst>
                <a:ext uri="{FF2B5EF4-FFF2-40B4-BE49-F238E27FC236}">
                  <a16:creationId xmlns:a16="http://schemas.microsoft.com/office/drawing/2014/main" id="{E2CCE004-6B26-48DB-AAB2-3FEF2C113E8B}"/>
                </a:ext>
              </a:extLst>
            </p:cNvPr>
            <p:cNvSpPr>
              <a:spLocks/>
            </p:cNvSpPr>
            <p:nvPr/>
          </p:nvSpPr>
          <p:spPr bwMode="auto">
            <a:xfrm>
              <a:off x="3210" y="3562"/>
              <a:ext cx="55" cy="117"/>
            </a:xfrm>
            <a:custGeom>
              <a:avLst/>
              <a:gdLst>
                <a:gd name="T0" fmla="*/ 51 w 55"/>
                <a:gd name="T1" fmla="*/ 2 h 117"/>
                <a:gd name="T2" fmla="*/ 39 w 55"/>
                <a:gd name="T3" fmla="*/ 0 h 117"/>
                <a:gd name="T4" fmla="*/ 26 w 55"/>
                <a:gd name="T5" fmla="*/ 24 h 117"/>
                <a:gd name="T6" fmla="*/ 12 w 55"/>
                <a:gd name="T7" fmla="*/ 65 h 117"/>
                <a:gd name="T8" fmla="*/ 0 w 55"/>
                <a:gd name="T9" fmla="*/ 117 h 117"/>
                <a:gd name="T10" fmla="*/ 12 w 55"/>
                <a:gd name="T11" fmla="*/ 104 h 117"/>
                <a:gd name="T12" fmla="*/ 24 w 55"/>
                <a:gd name="T13" fmla="*/ 88 h 117"/>
                <a:gd name="T14" fmla="*/ 34 w 55"/>
                <a:gd name="T15" fmla="*/ 72 h 117"/>
                <a:gd name="T16" fmla="*/ 43 w 55"/>
                <a:gd name="T17" fmla="*/ 57 h 117"/>
                <a:gd name="T18" fmla="*/ 51 w 55"/>
                <a:gd name="T19" fmla="*/ 43 h 117"/>
                <a:gd name="T20" fmla="*/ 55 w 55"/>
                <a:gd name="T21" fmla="*/ 28 h 117"/>
                <a:gd name="T22" fmla="*/ 55 w 55"/>
                <a:gd name="T23" fmla="*/ 14 h 117"/>
                <a:gd name="T24" fmla="*/ 51 w 55"/>
                <a:gd name="T25" fmla="*/ 2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117">
                  <a:moveTo>
                    <a:pt x="51" y="2"/>
                  </a:moveTo>
                  <a:lnTo>
                    <a:pt x="39" y="0"/>
                  </a:lnTo>
                  <a:lnTo>
                    <a:pt x="26" y="24"/>
                  </a:lnTo>
                  <a:lnTo>
                    <a:pt x="12" y="65"/>
                  </a:lnTo>
                  <a:lnTo>
                    <a:pt x="0" y="117"/>
                  </a:lnTo>
                  <a:lnTo>
                    <a:pt x="12" y="104"/>
                  </a:lnTo>
                  <a:lnTo>
                    <a:pt x="24" y="88"/>
                  </a:lnTo>
                  <a:lnTo>
                    <a:pt x="34" y="72"/>
                  </a:lnTo>
                  <a:lnTo>
                    <a:pt x="43" y="57"/>
                  </a:lnTo>
                  <a:lnTo>
                    <a:pt x="51" y="43"/>
                  </a:lnTo>
                  <a:lnTo>
                    <a:pt x="55" y="28"/>
                  </a:lnTo>
                  <a:lnTo>
                    <a:pt x="55" y="14"/>
                  </a:lnTo>
                  <a:lnTo>
                    <a:pt x="51" y="2"/>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115">
              <a:extLst>
                <a:ext uri="{FF2B5EF4-FFF2-40B4-BE49-F238E27FC236}">
                  <a16:creationId xmlns:a16="http://schemas.microsoft.com/office/drawing/2014/main" id="{70012EBD-0960-4C72-AB03-44AC53C48FEF}"/>
                </a:ext>
              </a:extLst>
            </p:cNvPr>
            <p:cNvSpPr>
              <a:spLocks/>
            </p:cNvSpPr>
            <p:nvPr/>
          </p:nvSpPr>
          <p:spPr bwMode="auto">
            <a:xfrm>
              <a:off x="2284" y="3459"/>
              <a:ext cx="1634" cy="713"/>
            </a:xfrm>
            <a:custGeom>
              <a:avLst/>
              <a:gdLst>
                <a:gd name="T0" fmla="*/ 1591 w 1634"/>
                <a:gd name="T1" fmla="*/ 175 h 713"/>
                <a:gd name="T2" fmla="*/ 1530 w 1634"/>
                <a:gd name="T3" fmla="*/ 50 h 713"/>
                <a:gd name="T4" fmla="*/ 1509 w 1634"/>
                <a:gd name="T5" fmla="*/ 250 h 713"/>
                <a:gd name="T6" fmla="*/ 1460 w 1634"/>
                <a:gd name="T7" fmla="*/ 381 h 713"/>
                <a:gd name="T8" fmla="*/ 1374 w 1634"/>
                <a:gd name="T9" fmla="*/ 498 h 713"/>
                <a:gd name="T10" fmla="*/ 1343 w 1634"/>
                <a:gd name="T11" fmla="*/ 345 h 713"/>
                <a:gd name="T12" fmla="*/ 1341 w 1634"/>
                <a:gd name="T13" fmla="*/ 148 h 713"/>
                <a:gd name="T14" fmla="*/ 1294 w 1634"/>
                <a:gd name="T15" fmla="*/ 4 h 713"/>
                <a:gd name="T16" fmla="*/ 1296 w 1634"/>
                <a:gd name="T17" fmla="*/ 146 h 713"/>
                <a:gd name="T18" fmla="*/ 1231 w 1634"/>
                <a:gd name="T19" fmla="*/ 349 h 713"/>
                <a:gd name="T20" fmla="*/ 1106 w 1634"/>
                <a:gd name="T21" fmla="*/ 531 h 713"/>
                <a:gd name="T22" fmla="*/ 1014 w 1634"/>
                <a:gd name="T23" fmla="*/ 535 h 713"/>
                <a:gd name="T24" fmla="*/ 942 w 1634"/>
                <a:gd name="T25" fmla="*/ 506 h 713"/>
                <a:gd name="T26" fmla="*/ 907 w 1634"/>
                <a:gd name="T27" fmla="*/ 416 h 713"/>
                <a:gd name="T28" fmla="*/ 919 w 1634"/>
                <a:gd name="T29" fmla="*/ 261 h 713"/>
                <a:gd name="T30" fmla="*/ 903 w 1634"/>
                <a:gd name="T31" fmla="*/ 250 h 713"/>
                <a:gd name="T32" fmla="*/ 868 w 1634"/>
                <a:gd name="T33" fmla="*/ 332 h 713"/>
                <a:gd name="T34" fmla="*/ 797 w 1634"/>
                <a:gd name="T35" fmla="*/ 472 h 713"/>
                <a:gd name="T36" fmla="*/ 741 w 1634"/>
                <a:gd name="T37" fmla="*/ 498 h 713"/>
                <a:gd name="T38" fmla="*/ 696 w 1634"/>
                <a:gd name="T39" fmla="*/ 470 h 713"/>
                <a:gd name="T40" fmla="*/ 708 w 1634"/>
                <a:gd name="T41" fmla="*/ 340 h 713"/>
                <a:gd name="T42" fmla="*/ 676 w 1634"/>
                <a:gd name="T43" fmla="*/ 234 h 713"/>
                <a:gd name="T44" fmla="*/ 637 w 1634"/>
                <a:gd name="T45" fmla="*/ 371 h 713"/>
                <a:gd name="T46" fmla="*/ 577 w 1634"/>
                <a:gd name="T47" fmla="*/ 510 h 713"/>
                <a:gd name="T48" fmla="*/ 514 w 1634"/>
                <a:gd name="T49" fmla="*/ 541 h 713"/>
                <a:gd name="T50" fmla="*/ 460 w 1634"/>
                <a:gd name="T51" fmla="*/ 537 h 713"/>
                <a:gd name="T52" fmla="*/ 424 w 1634"/>
                <a:gd name="T53" fmla="*/ 490 h 713"/>
                <a:gd name="T54" fmla="*/ 377 w 1634"/>
                <a:gd name="T55" fmla="*/ 392 h 713"/>
                <a:gd name="T56" fmla="*/ 352 w 1634"/>
                <a:gd name="T57" fmla="*/ 474 h 713"/>
                <a:gd name="T58" fmla="*/ 313 w 1634"/>
                <a:gd name="T59" fmla="*/ 461 h 713"/>
                <a:gd name="T60" fmla="*/ 280 w 1634"/>
                <a:gd name="T61" fmla="*/ 420 h 713"/>
                <a:gd name="T62" fmla="*/ 245 w 1634"/>
                <a:gd name="T63" fmla="*/ 338 h 713"/>
                <a:gd name="T64" fmla="*/ 219 w 1634"/>
                <a:gd name="T65" fmla="*/ 373 h 713"/>
                <a:gd name="T66" fmla="*/ 170 w 1634"/>
                <a:gd name="T67" fmla="*/ 312 h 713"/>
                <a:gd name="T68" fmla="*/ 137 w 1634"/>
                <a:gd name="T69" fmla="*/ 238 h 713"/>
                <a:gd name="T70" fmla="*/ 125 w 1634"/>
                <a:gd name="T71" fmla="*/ 187 h 713"/>
                <a:gd name="T72" fmla="*/ 79 w 1634"/>
                <a:gd name="T73" fmla="*/ 199 h 713"/>
                <a:gd name="T74" fmla="*/ 14 w 1634"/>
                <a:gd name="T75" fmla="*/ 201 h 713"/>
                <a:gd name="T76" fmla="*/ 16 w 1634"/>
                <a:gd name="T77" fmla="*/ 299 h 713"/>
                <a:gd name="T78" fmla="*/ 75 w 1634"/>
                <a:gd name="T79" fmla="*/ 420 h 713"/>
                <a:gd name="T80" fmla="*/ 141 w 1634"/>
                <a:gd name="T81" fmla="*/ 529 h 713"/>
                <a:gd name="T82" fmla="*/ 180 w 1634"/>
                <a:gd name="T83" fmla="*/ 568 h 713"/>
                <a:gd name="T84" fmla="*/ 249 w 1634"/>
                <a:gd name="T85" fmla="*/ 611 h 713"/>
                <a:gd name="T86" fmla="*/ 350 w 1634"/>
                <a:gd name="T87" fmla="*/ 689 h 713"/>
                <a:gd name="T88" fmla="*/ 446 w 1634"/>
                <a:gd name="T89" fmla="*/ 713 h 713"/>
                <a:gd name="T90" fmla="*/ 555 w 1634"/>
                <a:gd name="T91" fmla="*/ 678 h 713"/>
                <a:gd name="T92" fmla="*/ 710 w 1634"/>
                <a:gd name="T93" fmla="*/ 603 h 713"/>
                <a:gd name="T94" fmla="*/ 774 w 1634"/>
                <a:gd name="T95" fmla="*/ 580 h 713"/>
                <a:gd name="T96" fmla="*/ 842 w 1634"/>
                <a:gd name="T97" fmla="*/ 556 h 713"/>
                <a:gd name="T98" fmla="*/ 899 w 1634"/>
                <a:gd name="T99" fmla="*/ 603 h 713"/>
                <a:gd name="T100" fmla="*/ 1008 w 1634"/>
                <a:gd name="T101" fmla="*/ 601 h 713"/>
                <a:gd name="T102" fmla="*/ 1159 w 1634"/>
                <a:gd name="T103" fmla="*/ 595 h 713"/>
                <a:gd name="T104" fmla="*/ 1276 w 1634"/>
                <a:gd name="T105" fmla="*/ 590 h 713"/>
                <a:gd name="T106" fmla="*/ 1317 w 1634"/>
                <a:gd name="T107" fmla="*/ 576 h 713"/>
                <a:gd name="T108" fmla="*/ 1391 w 1634"/>
                <a:gd name="T109" fmla="*/ 527 h 713"/>
                <a:gd name="T110" fmla="*/ 1493 w 1634"/>
                <a:gd name="T111" fmla="*/ 453 h 713"/>
                <a:gd name="T112" fmla="*/ 1593 w 1634"/>
                <a:gd name="T113" fmla="*/ 375 h 713"/>
                <a:gd name="T114" fmla="*/ 1624 w 1634"/>
                <a:gd name="T115" fmla="*/ 281 h 7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4" h="713">
                  <a:moveTo>
                    <a:pt x="1614" y="232"/>
                  </a:moveTo>
                  <a:lnTo>
                    <a:pt x="1610" y="218"/>
                  </a:lnTo>
                  <a:lnTo>
                    <a:pt x="1602" y="199"/>
                  </a:lnTo>
                  <a:lnTo>
                    <a:pt x="1591" y="175"/>
                  </a:lnTo>
                  <a:lnTo>
                    <a:pt x="1577" y="146"/>
                  </a:lnTo>
                  <a:lnTo>
                    <a:pt x="1563" y="115"/>
                  </a:lnTo>
                  <a:lnTo>
                    <a:pt x="1546" y="82"/>
                  </a:lnTo>
                  <a:lnTo>
                    <a:pt x="1530" y="50"/>
                  </a:lnTo>
                  <a:lnTo>
                    <a:pt x="1514" y="17"/>
                  </a:lnTo>
                  <a:lnTo>
                    <a:pt x="1520" y="99"/>
                  </a:lnTo>
                  <a:lnTo>
                    <a:pt x="1516" y="181"/>
                  </a:lnTo>
                  <a:lnTo>
                    <a:pt x="1509" y="250"/>
                  </a:lnTo>
                  <a:lnTo>
                    <a:pt x="1505" y="293"/>
                  </a:lnTo>
                  <a:lnTo>
                    <a:pt x="1497" y="316"/>
                  </a:lnTo>
                  <a:lnTo>
                    <a:pt x="1481" y="345"/>
                  </a:lnTo>
                  <a:lnTo>
                    <a:pt x="1460" y="381"/>
                  </a:lnTo>
                  <a:lnTo>
                    <a:pt x="1434" y="416"/>
                  </a:lnTo>
                  <a:lnTo>
                    <a:pt x="1411" y="451"/>
                  </a:lnTo>
                  <a:lnTo>
                    <a:pt x="1389" y="478"/>
                  </a:lnTo>
                  <a:lnTo>
                    <a:pt x="1374" y="498"/>
                  </a:lnTo>
                  <a:lnTo>
                    <a:pt x="1368" y="506"/>
                  </a:lnTo>
                  <a:lnTo>
                    <a:pt x="1362" y="480"/>
                  </a:lnTo>
                  <a:lnTo>
                    <a:pt x="1350" y="420"/>
                  </a:lnTo>
                  <a:lnTo>
                    <a:pt x="1343" y="345"/>
                  </a:lnTo>
                  <a:lnTo>
                    <a:pt x="1350" y="275"/>
                  </a:lnTo>
                  <a:lnTo>
                    <a:pt x="1354" y="240"/>
                  </a:lnTo>
                  <a:lnTo>
                    <a:pt x="1348" y="197"/>
                  </a:lnTo>
                  <a:lnTo>
                    <a:pt x="1341" y="148"/>
                  </a:lnTo>
                  <a:lnTo>
                    <a:pt x="1327" y="101"/>
                  </a:lnTo>
                  <a:lnTo>
                    <a:pt x="1313" y="58"/>
                  </a:lnTo>
                  <a:lnTo>
                    <a:pt x="1301" y="25"/>
                  </a:lnTo>
                  <a:lnTo>
                    <a:pt x="1294" y="4"/>
                  </a:lnTo>
                  <a:lnTo>
                    <a:pt x="1290" y="0"/>
                  </a:lnTo>
                  <a:lnTo>
                    <a:pt x="1292" y="27"/>
                  </a:lnTo>
                  <a:lnTo>
                    <a:pt x="1296" y="82"/>
                  </a:lnTo>
                  <a:lnTo>
                    <a:pt x="1296" y="146"/>
                  </a:lnTo>
                  <a:lnTo>
                    <a:pt x="1290" y="211"/>
                  </a:lnTo>
                  <a:lnTo>
                    <a:pt x="1278" y="248"/>
                  </a:lnTo>
                  <a:lnTo>
                    <a:pt x="1259" y="295"/>
                  </a:lnTo>
                  <a:lnTo>
                    <a:pt x="1231" y="349"/>
                  </a:lnTo>
                  <a:lnTo>
                    <a:pt x="1200" y="404"/>
                  </a:lnTo>
                  <a:lnTo>
                    <a:pt x="1167" y="457"/>
                  </a:lnTo>
                  <a:lnTo>
                    <a:pt x="1135" y="500"/>
                  </a:lnTo>
                  <a:lnTo>
                    <a:pt x="1106" y="531"/>
                  </a:lnTo>
                  <a:lnTo>
                    <a:pt x="1083" y="545"/>
                  </a:lnTo>
                  <a:lnTo>
                    <a:pt x="1061" y="545"/>
                  </a:lnTo>
                  <a:lnTo>
                    <a:pt x="1038" y="541"/>
                  </a:lnTo>
                  <a:lnTo>
                    <a:pt x="1014" y="535"/>
                  </a:lnTo>
                  <a:lnTo>
                    <a:pt x="991" y="527"/>
                  </a:lnTo>
                  <a:lnTo>
                    <a:pt x="969" y="517"/>
                  </a:lnTo>
                  <a:lnTo>
                    <a:pt x="954" y="511"/>
                  </a:lnTo>
                  <a:lnTo>
                    <a:pt x="942" y="506"/>
                  </a:lnTo>
                  <a:lnTo>
                    <a:pt x="938" y="504"/>
                  </a:lnTo>
                  <a:lnTo>
                    <a:pt x="932" y="492"/>
                  </a:lnTo>
                  <a:lnTo>
                    <a:pt x="919" y="461"/>
                  </a:lnTo>
                  <a:lnTo>
                    <a:pt x="907" y="416"/>
                  </a:lnTo>
                  <a:lnTo>
                    <a:pt x="903" y="367"/>
                  </a:lnTo>
                  <a:lnTo>
                    <a:pt x="905" y="340"/>
                  </a:lnTo>
                  <a:lnTo>
                    <a:pt x="911" y="302"/>
                  </a:lnTo>
                  <a:lnTo>
                    <a:pt x="919" y="261"/>
                  </a:lnTo>
                  <a:lnTo>
                    <a:pt x="926" y="220"/>
                  </a:lnTo>
                  <a:lnTo>
                    <a:pt x="917" y="232"/>
                  </a:lnTo>
                  <a:lnTo>
                    <a:pt x="909" y="242"/>
                  </a:lnTo>
                  <a:lnTo>
                    <a:pt x="903" y="250"/>
                  </a:lnTo>
                  <a:lnTo>
                    <a:pt x="901" y="254"/>
                  </a:lnTo>
                  <a:lnTo>
                    <a:pt x="895" y="269"/>
                  </a:lnTo>
                  <a:lnTo>
                    <a:pt x="883" y="297"/>
                  </a:lnTo>
                  <a:lnTo>
                    <a:pt x="868" y="332"/>
                  </a:lnTo>
                  <a:lnTo>
                    <a:pt x="850" y="371"/>
                  </a:lnTo>
                  <a:lnTo>
                    <a:pt x="831" y="412"/>
                  </a:lnTo>
                  <a:lnTo>
                    <a:pt x="813" y="445"/>
                  </a:lnTo>
                  <a:lnTo>
                    <a:pt x="797" y="472"/>
                  </a:lnTo>
                  <a:lnTo>
                    <a:pt x="786" y="484"/>
                  </a:lnTo>
                  <a:lnTo>
                    <a:pt x="774" y="490"/>
                  </a:lnTo>
                  <a:lnTo>
                    <a:pt x="758" y="494"/>
                  </a:lnTo>
                  <a:lnTo>
                    <a:pt x="741" y="498"/>
                  </a:lnTo>
                  <a:lnTo>
                    <a:pt x="723" y="500"/>
                  </a:lnTo>
                  <a:lnTo>
                    <a:pt x="708" y="496"/>
                  </a:lnTo>
                  <a:lnTo>
                    <a:pt x="698" y="486"/>
                  </a:lnTo>
                  <a:lnTo>
                    <a:pt x="696" y="470"/>
                  </a:lnTo>
                  <a:lnTo>
                    <a:pt x="702" y="445"/>
                  </a:lnTo>
                  <a:lnTo>
                    <a:pt x="710" y="412"/>
                  </a:lnTo>
                  <a:lnTo>
                    <a:pt x="712" y="377"/>
                  </a:lnTo>
                  <a:lnTo>
                    <a:pt x="708" y="340"/>
                  </a:lnTo>
                  <a:lnTo>
                    <a:pt x="700" y="306"/>
                  </a:lnTo>
                  <a:lnTo>
                    <a:pt x="692" y="275"/>
                  </a:lnTo>
                  <a:lnTo>
                    <a:pt x="682" y="250"/>
                  </a:lnTo>
                  <a:lnTo>
                    <a:pt x="676" y="234"/>
                  </a:lnTo>
                  <a:lnTo>
                    <a:pt x="674" y="228"/>
                  </a:lnTo>
                  <a:lnTo>
                    <a:pt x="669" y="250"/>
                  </a:lnTo>
                  <a:lnTo>
                    <a:pt x="657" y="300"/>
                  </a:lnTo>
                  <a:lnTo>
                    <a:pt x="637" y="371"/>
                  </a:lnTo>
                  <a:lnTo>
                    <a:pt x="618" y="441"/>
                  </a:lnTo>
                  <a:lnTo>
                    <a:pt x="606" y="470"/>
                  </a:lnTo>
                  <a:lnTo>
                    <a:pt x="592" y="492"/>
                  </a:lnTo>
                  <a:lnTo>
                    <a:pt x="577" y="510"/>
                  </a:lnTo>
                  <a:lnTo>
                    <a:pt x="563" y="521"/>
                  </a:lnTo>
                  <a:lnTo>
                    <a:pt x="545" y="529"/>
                  </a:lnTo>
                  <a:lnTo>
                    <a:pt x="530" y="537"/>
                  </a:lnTo>
                  <a:lnTo>
                    <a:pt x="514" y="541"/>
                  </a:lnTo>
                  <a:lnTo>
                    <a:pt x="501" y="545"/>
                  </a:lnTo>
                  <a:lnTo>
                    <a:pt x="487" y="547"/>
                  </a:lnTo>
                  <a:lnTo>
                    <a:pt x="471" y="543"/>
                  </a:lnTo>
                  <a:lnTo>
                    <a:pt x="460" y="537"/>
                  </a:lnTo>
                  <a:lnTo>
                    <a:pt x="448" y="527"/>
                  </a:lnTo>
                  <a:lnTo>
                    <a:pt x="436" y="515"/>
                  </a:lnTo>
                  <a:lnTo>
                    <a:pt x="428" y="504"/>
                  </a:lnTo>
                  <a:lnTo>
                    <a:pt x="424" y="490"/>
                  </a:lnTo>
                  <a:lnTo>
                    <a:pt x="422" y="476"/>
                  </a:lnTo>
                  <a:lnTo>
                    <a:pt x="415" y="447"/>
                  </a:lnTo>
                  <a:lnTo>
                    <a:pt x="397" y="414"/>
                  </a:lnTo>
                  <a:lnTo>
                    <a:pt x="377" y="392"/>
                  </a:lnTo>
                  <a:lnTo>
                    <a:pt x="370" y="388"/>
                  </a:lnTo>
                  <a:lnTo>
                    <a:pt x="368" y="410"/>
                  </a:lnTo>
                  <a:lnTo>
                    <a:pt x="362" y="445"/>
                  </a:lnTo>
                  <a:lnTo>
                    <a:pt x="352" y="474"/>
                  </a:lnTo>
                  <a:lnTo>
                    <a:pt x="336" y="476"/>
                  </a:lnTo>
                  <a:lnTo>
                    <a:pt x="329" y="468"/>
                  </a:lnTo>
                  <a:lnTo>
                    <a:pt x="321" y="465"/>
                  </a:lnTo>
                  <a:lnTo>
                    <a:pt x="313" y="461"/>
                  </a:lnTo>
                  <a:lnTo>
                    <a:pt x="307" y="455"/>
                  </a:lnTo>
                  <a:lnTo>
                    <a:pt x="299" y="449"/>
                  </a:lnTo>
                  <a:lnTo>
                    <a:pt x="290" y="437"/>
                  </a:lnTo>
                  <a:lnTo>
                    <a:pt x="280" y="420"/>
                  </a:lnTo>
                  <a:lnTo>
                    <a:pt x="266" y="396"/>
                  </a:lnTo>
                  <a:lnTo>
                    <a:pt x="256" y="373"/>
                  </a:lnTo>
                  <a:lnTo>
                    <a:pt x="249" y="353"/>
                  </a:lnTo>
                  <a:lnTo>
                    <a:pt x="245" y="338"/>
                  </a:lnTo>
                  <a:lnTo>
                    <a:pt x="243" y="324"/>
                  </a:lnTo>
                  <a:lnTo>
                    <a:pt x="237" y="345"/>
                  </a:lnTo>
                  <a:lnTo>
                    <a:pt x="231" y="365"/>
                  </a:lnTo>
                  <a:lnTo>
                    <a:pt x="219" y="373"/>
                  </a:lnTo>
                  <a:lnTo>
                    <a:pt x="206" y="367"/>
                  </a:lnTo>
                  <a:lnTo>
                    <a:pt x="194" y="351"/>
                  </a:lnTo>
                  <a:lnTo>
                    <a:pt x="182" y="334"/>
                  </a:lnTo>
                  <a:lnTo>
                    <a:pt x="170" y="312"/>
                  </a:lnTo>
                  <a:lnTo>
                    <a:pt x="159" y="291"/>
                  </a:lnTo>
                  <a:lnTo>
                    <a:pt x="149" y="271"/>
                  </a:lnTo>
                  <a:lnTo>
                    <a:pt x="141" y="254"/>
                  </a:lnTo>
                  <a:lnTo>
                    <a:pt x="137" y="238"/>
                  </a:lnTo>
                  <a:lnTo>
                    <a:pt x="135" y="228"/>
                  </a:lnTo>
                  <a:lnTo>
                    <a:pt x="135" y="213"/>
                  </a:lnTo>
                  <a:lnTo>
                    <a:pt x="133" y="197"/>
                  </a:lnTo>
                  <a:lnTo>
                    <a:pt x="125" y="187"/>
                  </a:lnTo>
                  <a:lnTo>
                    <a:pt x="114" y="191"/>
                  </a:lnTo>
                  <a:lnTo>
                    <a:pt x="106" y="195"/>
                  </a:lnTo>
                  <a:lnTo>
                    <a:pt x="94" y="197"/>
                  </a:lnTo>
                  <a:lnTo>
                    <a:pt x="79" y="199"/>
                  </a:lnTo>
                  <a:lnTo>
                    <a:pt x="63" y="199"/>
                  </a:lnTo>
                  <a:lnTo>
                    <a:pt x="47" y="201"/>
                  </a:lnTo>
                  <a:lnTo>
                    <a:pt x="30" y="201"/>
                  </a:lnTo>
                  <a:lnTo>
                    <a:pt x="14" y="201"/>
                  </a:lnTo>
                  <a:lnTo>
                    <a:pt x="2" y="201"/>
                  </a:lnTo>
                  <a:lnTo>
                    <a:pt x="0" y="226"/>
                  </a:lnTo>
                  <a:lnTo>
                    <a:pt x="4" y="259"/>
                  </a:lnTo>
                  <a:lnTo>
                    <a:pt x="16" y="299"/>
                  </a:lnTo>
                  <a:lnTo>
                    <a:pt x="30" y="336"/>
                  </a:lnTo>
                  <a:lnTo>
                    <a:pt x="41" y="361"/>
                  </a:lnTo>
                  <a:lnTo>
                    <a:pt x="57" y="390"/>
                  </a:lnTo>
                  <a:lnTo>
                    <a:pt x="75" y="420"/>
                  </a:lnTo>
                  <a:lnTo>
                    <a:pt x="92" y="451"/>
                  </a:lnTo>
                  <a:lnTo>
                    <a:pt x="110" y="480"/>
                  </a:lnTo>
                  <a:lnTo>
                    <a:pt x="127" y="508"/>
                  </a:lnTo>
                  <a:lnTo>
                    <a:pt x="141" y="529"/>
                  </a:lnTo>
                  <a:lnTo>
                    <a:pt x="151" y="545"/>
                  </a:lnTo>
                  <a:lnTo>
                    <a:pt x="159" y="554"/>
                  </a:lnTo>
                  <a:lnTo>
                    <a:pt x="170" y="562"/>
                  </a:lnTo>
                  <a:lnTo>
                    <a:pt x="180" y="568"/>
                  </a:lnTo>
                  <a:lnTo>
                    <a:pt x="194" y="574"/>
                  </a:lnTo>
                  <a:lnTo>
                    <a:pt x="209" y="584"/>
                  </a:lnTo>
                  <a:lnTo>
                    <a:pt x="229" y="595"/>
                  </a:lnTo>
                  <a:lnTo>
                    <a:pt x="249" y="611"/>
                  </a:lnTo>
                  <a:lnTo>
                    <a:pt x="272" y="635"/>
                  </a:lnTo>
                  <a:lnTo>
                    <a:pt x="297" y="658"/>
                  </a:lnTo>
                  <a:lnTo>
                    <a:pt x="323" y="676"/>
                  </a:lnTo>
                  <a:lnTo>
                    <a:pt x="350" y="689"/>
                  </a:lnTo>
                  <a:lnTo>
                    <a:pt x="377" y="699"/>
                  </a:lnTo>
                  <a:lnTo>
                    <a:pt x="403" y="707"/>
                  </a:lnTo>
                  <a:lnTo>
                    <a:pt x="426" y="711"/>
                  </a:lnTo>
                  <a:lnTo>
                    <a:pt x="446" y="713"/>
                  </a:lnTo>
                  <a:lnTo>
                    <a:pt x="461" y="713"/>
                  </a:lnTo>
                  <a:lnTo>
                    <a:pt x="483" y="709"/>
                  </a:lnTo>
                  <a:lnTo>
                    <a:pt x="514" y="695"/>
                  </a:lnTo>
                  <a:lnTo>
                    <a:pt x="555" y="678"/>
                  </a:lnTo>
                  <a:lnTo>
                    <a:pt x="598" y="658"/>
                  </a:lnTo>
                  <a:lnTo>
                    <a:pt x="641" y="637"/>
                  </a:lnTo>
                  <a:lnTo>
                    <a:pt x="680" y="617"/>
                  </a:lnTo>
                  <a:lnTo>
                    <a:pt x="710" y="603"/>
                  </a:lnTo>
                  <a:lnTo>
                    <a:pt x="727" y="597"/>
                  </a:lnTo>
                  <a:lnTo>
                    <a:pt x="739" y="594"/>
                  </a:lnTo>
                  <a:lnTo>
                    <a:pt x="755" y="588"/>
                  </a:lnTo>
                  <a:lnTo>
                    <a:pt x="774" y="580"/>
                  </a:lnTo>
                  <a:lnTo>
                    <a:pt x="796" y="572"/>
                  </a:lnTo>
                  <a:lnTo>
                    <a:pt x="815" y="566"/>
                  </a:lnTo>
                  <a:lnTo>
                    <a:pt x="831" y="560"/>
                  </a:lnTo>
                  <a:lnTo>
                    <a:pt x="842" y="556"/>
                  </a:lnTo>
                  <a:lnTo>
                    <a:pt x="846" y="554"/>
                  </a:lnTo>
                  <a:lnTo>
                    <a:pt x="881" y="603"/>
                  </a:lnTo>
                  <a:lnTo>
                    <a:pt x="885" y="603"/>
                  </a:lnTo>
                  <a:lnTo>
                    <a:pt x="899" y="603"/>
                  </a:lnTo>
                  <a:lnTo>
                    <a:pt x="919" y="603"/>
                  </a:lnTo>
                  <a:lnTo>
                    <a:pt x="944" y="601"/>
                  </a:lnTo>
                  <a:lnTo>
                    <a:pt x="973" y="601"/>
                  </a:lnTo>
                  <a:lnTo>
                    <a:pt x="1008" y="601"/>
                  </a:lnTo>
                  <a:lnTo>
                    <a:pt x="1046" y="599"/>
                  </a:lnTo>
                  <a:lnTo>
                    <a:pt x="1083" y="599"/>
                  </a:lnTo>
                  <a:lnTo>
                    <a:pt x="1122" y="597"/>
                  </a:lnTo>
                  <a:lnTo>
                    <a:pt x="1159" y="595"/>
                  </a:lnTo>
                  <a:lnTo>
                    <a:pt x="1194" y="595"/>
                  </a:lnTo>
                  <a:lnTo>
                    <a:pt x="1225" y="594"/>
                  </a:lnTo>
                  <a:lnTo>
                    <a:pt x="1255" y="592"/>
                  </a:lnTo>
                  <a:lnTo>
                    <a:pt x="1276" y="590"/>
                  </a:lnTo>
                  <a:lnTo>
                    <a:pt x="1294" y="588"/>
                  </a:lnTo>
                  <a:lnTo>
                    <a:pt x="1301" y="586"/>
                  </a:lnTo>
                  <a:lnTo>
                    <a:pt x="1307" y="582"/>
                  </a:lnTo>
                  <a:lnTo>
                    <a:pt x="1317" y="576"/>
                  </a:lnTo>
                  <a:lnTo>
                    <a:pt x="1333" y="566"/>
                  </a:lnTo>
                  <a:lnTo>
                    <a:pt x="1348" y="556"/>
                  </a:lnTo>
                  <a:lnTo>
                    <a:pt x="1368" y="541"/>
                  </a:lnTo>
                  <a:lnTo>
                    <a:pt x="1391" y="527"/>
                  </a:lnTo>
                  <a:lnTo>
                    <a:pt x="1415" y="510"/>
                  </a:lnTo>
                  <a:lnTo>
                    <a:pt x="1440" y="490"/>
                  </a:lnTo>
                  <a:lnTo>
                    <a:pt x="1466" y="472"/>
                  </a:lnTo>
                  <a:lnTo>
                    <a:pt x="1493" y="453"/>
                  </a:lnTo>
                  <a:lnTo>
                    <a:pt x="1518" y="431"/>
                  </a:lnTo>
                  <a:lnTo>
                    <a:pt x="1544" y="412"/>
                  </a:lnTo>
                  <a:lnTo>
                    <a:pt x="1569" y="392"/>
                  </a:lnTo>
                  <a:lnTo>
                    <a:pt x="1593" y="375"/>
                  </a:lnTo>
                  <a:lnTo>
                    <a:pt x="1614" y="357"/>
                  </a:lnTo>
                  <a:lnTo>
                    <a:pt x="1634" y="342"/>
                  </a:lnTo>
                  <a:lnTo>
                    <a:pt x="1630" y="310"/>
                  </a:lnTo>
                  <a:lnTo>
                    <a:pt x="1624" y="281"/>
                  </a:lnTo>
                  <a:lnTo>
                    <a:pt x="1618" y="254"/>
                  </a:lnTo>
                  <a:lnTo>
                    <a:pt x="1614" y="232"/>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116">
              <a:extLst>
                <a:ext uri="{FF2B5EF4-FFF2-40B4-BE49-F238E27FC236}">
                  <a16:creationId xmlns:a16="http://schemas.microsoft.com/office/drawing/2014/main" id="{9C7D4C9E-5181-4CB9-8DF3-EE3FA4C3047A}"/>
                </a:ext>
              </a:extLst>
            </p:cNvPr>
            <p:cNvSpPr>
              <a:spLocks/>
            </p:cNvSpPr>
            <p:nvPr/>
          </p:nvSpPr>
          <p:spPr bwMode="auto">
            <a:xfrm>
              <a:off x="2527" y="3744"/>
              <a:ext cx="6" cy="39"/>
            </a:xfrm>
            <a:custGeom>
              <a:avLst/>
              <a:gdLst>
                <a:gd name="T0" fmla="*/ 0 w 6"/>
                <a:gd name="T1" fmla="*/ 39 h 39"/>
                <a:gd name="T2" fmla="*/ 2 w 6"/>
                <a:gd name="T3" fmla="*/ 23 h 39"/>
                <a:gd name="T4" fmla="*/ 4 w 6"/>
                <a:gd name="T5" fmla="*/ 12 h 39"/>
                <a:gd name="T6" fmla="*/ 6 w 6"/>
                <a:gd name="T7" fmla="*/ 4 h 39"/>
                <a:gd name="T8" fmla="*/ 6 w 6"/>
                <a:gd name="T9" fmla="*/ 0 h 39"/>
                <a:gd name="T10" fmla="*/ 4 w 6"/>
                <a:gd name="T11" fmla="*/ 2 h 39"/>
                <a:gd name="T12" fmla="*/ 2 w 6"/>
                <a:gd name="T13" fmla="*/ 10 h 39"/>
                <a:gd name="T14" fmla="*/ 0 w 6"/>
                <a:gd name="T15" fmla="*/ 21 h 39"/>
                <a:gd name="T16" fmla="*/ 0 w 6"/>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9">
                  <a:moveTo>
                    <a:pt x="0" y="39"/>
                  </a:moveTo>
                  <a:lnTo>
                    <a:pt x="2" y="23"/>
                  </a:lnTo>
                  <a:lnTo>
                    <a:pt x="4" y="12"/>
                  </a:lnTo>
                  <a:lnTo>
                    <a:pt x="6" y="4"/>
                  </a:lnTo>
                  <a:lnTo>
                    <a:pt x="6" y="0"/>
                  </a:lnTo>
                  <a:lnTo>
                    <a:pt x="4" y="2"/>
                  </a:lnTo>
                  <a:lnTo>
                    <a:pt x="2" y="10"/>
                  </a:lnTo>
                  <a:lnTo>
                    <a:pt x="0" y="21"/>
                  </a:lnTo>
                  <a:lnTo>
                    <a:pt x="0" y="39"/>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117">
              <a:extLst>
                <a:ext uri="{FF2B5EF4-FFF2-40B4-BE49-F238E27FC236}">
                  <a16:creationId xmlns:a16="http://schemas.microsoft.com/office/drawing/2014/main" id="{07F25D7B-75FF-496F-AEB7-1B171E4B1633}"/>
                </a:ext>
              </a:extLst>
            </p:cNvPr>
            <p:cNvSpPr>
              <a:spLocks/>
            </p:cNvSpPr>
            <p:nvPr/>
          </p:nvSpPr>
          <p:spPr bwMode="auto">
            <a:xfrm>
              <a:off x="3750" y="3379"/>
              <a:ext cx="48" cy="97"/>
            </a:xfrm>
            <a:custGeom>
              <a:avLst/>
              <a:gdLst>
                <a:gd name="T0" fmla="*/ 48 w 48"/>
                <a:gd name="T1" fmla="*/ 97 h 97"/>
                <a:gd name="T2" fmla="*/ 41 w 48"/>
                <a:gd name="T3" fmla="*/ 74 h 97"/>
                <a:gd name="T4" fmla="*/ 33 w 48"/>
                <a:gd name="T5" fmla="*/ 52 h 97"/>
                <a:gd name="T6" fmla="*/ 23 w 48"/>
                <a:gd name="T7" fmla="*/ 33 h 97"/>
                <a:gd name="T8" fmla="*/ 13 w 48"/>
                <a:gd name="T9" fmla="*/ 15 h 97"/>
                <a:gd name="T10" fmla="*/ 3 w 48"/>
                <a:gd name="T11" fmla="*/ 3 h 97"/>
                <a:gd name="T12" fmla="*/ 0 w 48"/>
                <a:gd name="T13" fmla="*/ 0 h 97"/>
                <a:gd name="T14" fmla="*/ 0 w 48"/>
                <a:gd name="T15" fmla="*/ 3 h 97"/>
                <a:gd name="T16" fmla="*/ 3 w 48"/>
                <a:gd name="T17" fmla="*/ 13 h 97"/>
                <a:gd name="T18" fmla="*/ 11 w 48"/>
                <a:gd name="T19" fmla="*/ 29 h 97"/>
                <a:gd name="T20" fmla="*/ 21 w 48"/>
                <a:gd name="T21" fmla="*/ 48 h 97"/>
                <a:gd name="T22" fmla="*/ 35 w 48"/>
                <a:gd name="T23" fmla="*/ 72 h 97"/>
                <a:gd name="T24" fmla="*/ 48 w 48"/>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97">
                  <a:moveTo>
                    <a:pt x="48" y="97"/>
                  </a:moveTo>
                  <a:lnTo>
                    <a:pt x="41" y="74"/>
                  </a:lnTo>
                  <a:lnTo>
                    <a:pt x="33" y="52"/>
                  </a:lnTo>
                  <a:lnTo>
                    <a:pt x="23" y="33"/>
                  </a:lnTo>
                  <a:lnTo>
                    <a:pt x="13" y="15"/>
                  </a:lnTo>
                  <a:lnTo>
                    <a:pt x="3" y="3"/>
                  </a:lnTo>
                  <a:lnTo>
                    <a:pt x="0" y="0"/>
                  </a:lnTo>
                  <a:lnTo>
                    <a:pt x="0" y="3"/>
                  </a:lnTo>
                  <a:lnTo>
                    <a:pt x="3" y="13"/>
                  </a:lnTo>
                  <a:lnTo>
                    <a:pt x="11" y="29"/>
                  </a:lnTo>
                  <a:lnTo>
                    <a:pt x="21" y="48"/>
                  </a:lnTo>
                  <a:lnTo>
                    <a:pt x="35" y="72"/>
                  </a:lnTo>
                  <a:lnTo>
                    <a:pt x="48" y="97"/>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18">
              <a:extLst>
                <a:ext uri="{FF2B5EF4-FFF2-40B4-BE49-F238E27FC236}">
                  <a16:creationId xmlns:a16="http://schemas.microsoft.com/office/drawing/2014/main" id="{F9095A68-F564-49DF-8874-4794E7114AAA}"/>
                </a:ext>
              </a:extLst>
            </p:cNvPr>
            <p:cNvSpPr>
              <a:spLocks/>
            </p:cNvSpPr>
            <p:nvPr/>
          </p:nvSpPr>
          <p:spPr bwMode="auto">
            <a:xfrm>
              <a:off x="3421" y="3113"/>
              <a:ext cx="254" cy="98"/>
            </a:xfrm>
            <a:custGeom>
              <a:avLst/>
              <a:gdLst>
                <a:gd name="T0" fmla="*/ 0 w 254"/>
                <a:gd name="T1" fmla="*/ 98 h 98"/>
                <a:gd name="T2" fmla="*/ 4 w 254"/>
                <a:gd name="T3" fmla="*/ 94 h 98"/>
                <a:gd name="T4" fmla="*/ 12 w 254"/>
                <a:gd name="T5" fmla="*/ 86 h 98"/>
                <a:gd name="T6" fmla="*/ 24 w 254"/>
                <a:gd name="T7" fmla="*/ 76 h 98"/>
                <a:gd name="T8" fmla="*/ 38 w 254"/>
                <a:gd name="T9" fmla="*/ 62 h 98"/>
                <a:gd name="T10" fmla="*/ 53 w 254"/>
                <a:gd name="T11" fmla="*/ 51 h 98"/>
                <a:gd name="T12" fmla="*/ 67 w 254"/>
                <a:gd name="T13" fmla="*/ 39 h 98"/>
                <a:gd name="T14" fmla="*/ 79 w 254"/>
                <a:gd name="T15" fmla="*/ 29 h 98"/>
                <a:gd name="T16" fmla="*/ 86 w 254"/>
                <a:gd name="T17" fmla="*/ 25 h 98"/>
                <a:gd name="T18" fmla="*/ 98 w 254"/>
                <a:gd name="T19" fmla="*/ 25 h 98"/>
                <a:gd name="T20" fmla="*/ 116 w 254"/>
                <a:gd name="T21" fmla="*/ 25 h 98"/>
                <a:gd name="T22" fmla="*/ 135 w 254"/>
                <a:gd name="T23" fmla="*/ 25 h 98"/>
                <a:gd name="T24" fmla="*/ 159 w 254"/>
                <a:gd name="T25" fmla="*/ 27 h 98"/>
                <a:gd name="T26" fmla="*/ 180 w 254"/>
                <a:gd name="T27" fmla="*/ 27 h 98"/>
                <a:gd name="T28" fmla="*/ 198 w 254"/>
                <a:gd name="T29" fmla="*/ 29 h 98"/>
                <a:gd name="T30" fmla="*/ 211 w 254"/>
                <a:gd name="T31" fmla="*/ 29 h 98"/>
                <a:gd name="T32" fmla="*/ 215 w 254"/>
                <a:gd name="T33" fmla="*/ 29 h 98"/>
                <a:gd name="T34" fmla="*/ 254 w 254"/>
                <a:gd name="T35" fmla="*/ 0 h 98"/>
                <a:gd name="T36" fmla="*/ 250 w 254"/>
                <a:gd name="T37" fmla="*/ 4 h 98"/>
                <a:gd name="T38" fmla="*/ 243 w 254"/>
                <a:gd name="T39" fmla="*/ 12 h 98"/>
                <a:gd name="T40" fmla="*/ 229 w 254"/>
                <a:gd name="T41" fmla="*/ 21 h 98"/>
                <a:gd name="T42" fmla="*/ 213 w 254"/>
                <a:gd name="T43" fmla="*/ 35 h 98"/>
                <a:gd name="T44" fmla="*/ 198 w 254"/>
                <a:gd name="T45" fmla="*/ 49 h 98"/>
                <a:gd name="T46" fmla="*/ 182 w 254"/>
                <a:gd name="T47" fmla="*/ 58 h 98"/>
                <a:gd name="T48" fmla="*/ 168 w 254"/>
                <a:gd name="T49" fmla="*/ 66 h 98"/>
                <a:gd name="T50" fmla="*/ 161 w 254"/>
                <a:gd name="T51" fmla="*/ 70 h 98"/>
                <a:gd name="T52" fmla="*/ 151 w 254"/>
                <a:gd name="T53" fmla="*/ 70 h 98"/>
                <a:gd name="T54" fmla="*/ 133 w 254"/>
                <a:gd name="T55" fmla="*/ 72 h 98"/>
                <a:gd name="T56" fmla="*/ 108 w 254"/>
                <a:gd name="T57" fmla="*/ 76 h 98"/>
                <a:gd name="T58" fmla="*/ 80 w 254"/>
                <a:gd name="T59" fmla="*/ 78 h 98"/>
                <a:gd name="T60" fmla="*/ 53 w 254"/>
                <a:gd name="T61" fmla="*/ 82 h 98"/>
                <a:gd name="T62" fmla="*/ 30 w 254"/>
                <a:gd name="T63" fmla="*/ 88 h 98"/>
                <a:gd name="T64" fmla="*/ 10 w 254"/>
                <a:gd name="T65" fmla="*/ 92 h 98"/>
                <a:gd name="T66" fmla="*/ 0 w 254"/>
                <a:gd name="T67" fmla="*/ 98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 h="98">
                  <a:moveTo>
                    <a:pt x="0" y="98"/>
                  </a:moveTo>
                  <a:lnTo>
                    <a:pt x="4" y="94"/>
                  </a:lnTo>
                  <a:lnTo>
                    <a:pt x="12" y="86"/>
                  </a:lnTo>
                  <a:lnTo>
                    <a:pt x="24" y="76"/>
                  </a:lnTo>
                  <a:lnTo>
                    <a:pt x="38" y="62"/>
                  </a:lnTo>
                  <a:lnTo>
                    <a:pt x="53" y="51"/>
                  </a:lnTo>
                  <a:lnTo>
                    <a:pt x="67" y="39"/>
                  </a:lnTo>
                  <a:lnTo>
                    <a:pt x="79" y="29"/>
                  </a:lnTo>
                  <a:lnTo>
                    <a:pt x="86" y="25"/>
                  </a:lnTo>
                  <a:lnTo>
                    <a:pt x="98" y="25"/>
                  </a:lnTo>
                  <a:lnTo>
                    <a:pt x="116" y="25"/>
                  </a:lnTo>
                  <a:lnTo>
                    <a:pt x="135" y="25"/>
                  </a:lnTo>
                  <a:lnTo>
                    <a:pt x="159" y="27"/>
                  </a:lnTo>
                  <a:lnTo>
                    <a:pt x="180" y="27"/>
                  </a:lnTo>
                  <a:lnTo>
                    <a:pt x="198" y="29"/>
                  </a:lnTo>
                  <a:lnTo>
                    <a:pt x="211" y="29"/>
                  </a:lnTo>
                  <a:lnTo>
                    <a:pt x="215" y="29"/>
                  </a:lnTo>
                  <a:lnTo>
                    <a:pt x="254" y="0"/>
                  </a:lnTo>
                  <a:lnTo>
                    <a:pt x="250" y="4"/>
                  </a:lnTo>
                  <a:lnTo>
                    <a:pt x="243" y="12"/>
                  </a:lnTo>
                  <a:lnTo>
                    <a:pt x="229" y="21"/>
                  </a:lnTo>
                  <a:lnTo>
                    <a:pt x="213" y="35"/>
                  </a:lnTo>
                  <a:lnTo>
                    <a:pt x="198" y="49"/>
                  </a:lnTo>
                  <a:lnTo>
                    <a:pt x="182" y="58"/>
                  </a:lnTo>
                  <a:lnTo>
                    <a:pt x="168" y="66"/>
                  </a:lnTo>
                  <a:lnTo>
                    <a:pt x="161" y="70"/>
                  </a:lnTo>
                  <a:lnTo>
                    <a:pt x="151" y="70"/>
                  </a:lnTo>
                  <a:lnTo>
                    <a:pt x="133" y="72"/>
                  </a:lnTo>
                  <a:lnTo>
                    <a:pt x="108" y="76"/>
                  </a:lnTo>
                  <a:lnTo>
                    <a:pt x="80" y="78"/>
                  </a:lnTo>
                  <a:lnTo>
                    <a:pt x="53" y="82"/>
                  </a:lnTo>
                  <a:lnTo>
                    <a:pt x="30" y="88"/>
                  </a:lnTo>
                  <a:lnTo>
                    <a:pt x="10" y="92"/>
                  </a:lnTo>
                  <a:lnTo>
                    <a:pt x="0" y="98"/>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19">
              <a:extLst>
                <a:ext uri="{FF2B5EF4-FFF2-40B4-BE49-F238E27FC236}">
                  <a16:creationId xmlns:a16="http://schemas.microsoft.com/office/drawing/2014/main" id="{11DC5B2B-14F3-4347-B1C5-78D960A93719}"/>
                </a:ext>
              </a:extLst>
            </p:cNvPr>
            <p:cNvSpPr>
              <a:spLocks/>
            </p:cNvSpPr>
            <p:nvPr/>
          </p:nvSpPr>
          <p:spPr bwMode="auto">
            <a:xfrm>
              <a:off x="3052" y="3449"/>
              <a:ext cx="311" cy="146"/>
            </a:xfrm>
            <a:custGeom>
              <a:avLst/>
              <a:gdLst>
                <a:gd name="T0" fmla="*/ 0 w 311"/>
                <a:gd name="T1" fmla="*/ 146 h 146"/>
                <a:gd name="T2" fmla="*/ 4 w 311"/>
                <a:gd name="T3" fmla="*/ 139 h 146"/>
                <a:gd name="T4" fmla="*/ 12 w 311"/>
                <a:gd name="T5" fmla="*/ 117 h 146"/>
                <a:gd name="T6" fmla="*/ 28 w 311"/>
                <a:gd name="T7" fmla="*/ 90 h 146"/>
                <a:gd name="T8" fmla="*/ 47 w 311"/>
                <a:gd name="T9" fmla="*/ 64 h 146"/>
                <a:gd name="T10" fmla="*/ 59 w 311"/>
                <a:gd name="T11" fmla="*/ 55 h 146"/>
                <a:gd name="T12" fmla="*/ 72 w 311"/>
                <a:gd name="T13" fmla="*/ 47 h 146"/>
                <a:gd name="T14" fmla="*/ 86 w 311"/>
                <a:gd name="T15" fmla="*/ 41 h 146"/>
                <a:gd name="T16" fmla="*/ 102 w 311"/>
                <a:gd name="T17" fmla="*/ 37 h 146"/>
                <a:gd name="T18" fmla="*/ 117 w 311"/>
                <a:gd name="T19" fmla="*/ 35 h 146"/>
                <a:gd name="T20" fmla="*/ 131 w 311"/>
                <a:gd name="T21" fmla="*/ 33 h 146"/>
                <a:gd name="T22" fmla="*/ 145 w 311"/>
                <a:gd name="T23" fmla="*/ 31 h 146"/>
                <a:gd name="T24" fmla="*/ 156 w 311"/>
                <a:gd name="T25" fmla="*/ 31 h 146"/>
                <a:gd name="T26" fmla="*/ 168 w 311"/>
                <a:gd name="T27" fmla="*/ 31 h 146"/>
                <a:gd name="T28" fmla="*/ 182 w 311"/>
                <a:gd name="T29" fmla="*/ 31 h 146"/>
                <a:gd name="T30" fmla="*/ 197 w 311"/>
                <a:gd name="T31" fmla="*/ 31 h 146"/>
                <a:gd name="T32" fmla="*/ 215 w 311"/>
                <a:gd name="T33" fmla="*/ 29 h 146"/>
                <a:gd name="T34" fmla="*/ 233 w 311"/>
                <a:gd name="T35" fmla="*/ 27 h 146"/>
                <a:gd name="T36" fmla="*/ 254 w 311"/>
                <a:gd name="T37" fmla="*/ 23 h 146"/>
                <a:gd name="T38" fmla="*/ 276 w 311"/>
                <a:gd name="T39" fmla="*/ 15 h 146"/>
                <a:gd name="T40" fmla="*/ 297 w 311"/>
                <a:gd name="T41" fmla="*/ 6 h 146"/>
                <a:gd name="T42" fmla="*/ 311 w 311"/>
                <a:gd name="T43" fmla="*/ 0 h 146"/>
                <a:gd name="T44" fmla="*/ 309 w 311"/>
                <a:gd name="T45" fmla="*/ 2 h 146"/>
                <a:gd name="T46" fmla="*/ 299 w 311"/>
                <a:gd name="T47" fmla="*/ 10 h 146"/>
                <a:gd name="T48" fmla="*/ 281 w 311"/>
                <a:gd name="T49" fmla="*/ 21 h 146"/>
                <a:gd name="T50" fmla="*/ 260 w 311"/>
                <a:gd name="T51" fmla="*/ 35 h 146"/>
                <a:gd name="T52" fmla="*/ 237 w 311"/>
                <a:gd name="T53" fmla="*/ 49 h 146"/>
                <a:gd name="T54" fmla="*/ 217 w 311"/>
                <a:gd name="T55" fmla="*/ 58 h 146"/>
                <a:gd name="T56" fmla="*/ 203 w 311"/>
                <a:gd name="T57" fmla="*/ 64 h 146"/>
                <a:gd name="T58" fmla="*/ 190 w 311"/>
                <a:gd name="T59" fmla="*/ 66 h 146"/>
                <a:gd name="T60" fmla="*/ 172 w 311"/>
                <a:gd name="T61" fmla="*/ 68 h 146"/>
                <a:gd name="T62" fmla="*/ 153 w 311"/>
                <a:gd name="T63" fmla="*/ 72 h 146"/>
                <a:gd name="T64" fmla="*/ 131 w 311"/>
                <a:gd name="T65" fmla="*/ 74 h 146"/>
                <a:gd name="T66" fmla="*/ 110 w 311"/>
                <a:gd name="T67" fmla="*/ 78 h 146"/>
                <a:gd name="T68" fmla="*/ 92 w 311"/>
                <a:gd name="T69" fmla="*/ 80 h 146"/>
                <a:gd name="T70" fmla="*/ 80 w 311"/>
                <a:gd name="T71" fmla="*/ 84 h 146"/>
                <a:gd name="T72" fmla="*/ 72 w 311"/>
                <a:gd name="T73" fmla="*/ 86 h 146"/>
                <a:gd name="T74" fmla="*/ 67 w 311"/>
                <a:gd name="T75" fmla="*/ 90 h 146"/>
                <a:gd name="T76" fmla="*/ 57 w 311"/>
                <a:gd name="T77" fmla="*/ 98 h 146"/>
                <a:gd name="T78" fmla="*/ 45 w 311"/>
                <a:gd name="T79" fmla="*/ 105 h 146"/>
                <a:gd name="T80" fmla="*/ 33 w 311"/>
                <a:gd name="T81" fmla="*/ 115 h 146"/>
                <a:gd name="T82" fmla="*/ 22 w 311"/>
                <a:gd name="T83" fmla="*/ 125 h 146"/>
                <a:gd name="T84" fmla="*/ 12 w 311"/>
                <a:gd name="T85" fmla="*/ 133 h 146"/>
                <a:gd name="T86" fmla="*/ 4 w 311"/>
                <a:gd name="T87" fmla="*/ 141 h 146"/>
                <a:gd name="T88" fmla="*/ 0 w 311"/>
                <a:gd name="T89" fmla="*/ 1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1" h="146">
                  <a:moveTo>
                    <a:pt x="0" y="146"/>
                  </a:moveTo>
                  <a:lnTo>
                    <a:pt x="4" y="139"/>
                  </a:lnTo>
                  <a:lnTo>
                    <a:pt x="12" y="117"/>
                  </a:lnTo>
                  <a:lnTo>
                    <a:pt x="28" y="90"/>
                  </a:lnTo>
                  <a:lnTo>
                    <a:pt x="47" y="64"/>
                  </a:lnTo>
                  <a:lnTo>
                    <a:pt x="59" y="55"/>
                  </a:lnTo>
                  <a:lnTo>
                    <a:pt x="72" y="47"/>
                  </a:lnTo>
                  <a:lnTo>
                    <a:pt x="86" y="41"/>
                  </a:lnTo>
                  <a:lnTo>
                    <a:pt x="102" y="37"/>
                  </a:lnTo>
                  <a:lnTo>
                    <a:pt x="117" y="35"/>
                  </a:lnTo>
                  <a:lnTo>
                    <a:pt x="131" y="33"/>
                  </a:lnTo>
                  <a:lnTo>
                    <a:pt x="145" y="31"/>
                  </a:lnTo>
                  <a:lnTo>
                    <a:pt x="156" y="31"/>
                  </a:lnTo>
                  <a:lnTo>
                    <a:pt x="168" y="31"/>
                  </a:lnTo>
                  <a:lnTo>
                    <a:pt x="182" y="31"/>
                  </a:lnTo>
                  <a:lnTo>
                    <a:pt x="197" y="31"/>
                  </a:lnTo>
                  <a:lnTo>
                    <a:pt x="215" y="29"/>
                  </a:lnTo>
                  <a:lnTo>
                    <a:pt x="233" y="27"/>
                  </a:lnTo>
                  <a:lnTo>
                    <a:pt x="254" y="23"/>
                  </a:lnTo>
                  <a:lnTo>
                    <a:pt x="276" y="15"/>
                  </a:lnTo>
                  <a:lnTo>
                    <a:pt x="297" y="6"/>
                  </a:lnTo>
                  <a:lnTo>
                    <a:pt x="311" y="0"/>
                  </a:lnTo>
                  <a:lnTo>
                    <a:pt x="309" y="2"/>
                  </a:lnTo>
                  <a:lnTo>
                    <a:pt x="299" y="10"/>
                  </a:lnTo>
                  <a:lnTo>
                    <a:pt x="281" y="21"/>
                  </a:lnTo>
                  <a:lnTo>
                    <a:pt x="260" y="35"/>
                  </a:lnTo>
                  <a:lnTo>
                    <a:pt x="237" y="49"/>
                  </a:lnTo>
                  <a:lnTo>
                    <a:pt x="217" y="58"/>
                  </a:lnTo>
                  <a:lnTo>
                    <a:pt x="203" y="64"/>
                  </a:lnTo>
                  <a:lnTo>
                    <a:pt x="190" y="66"/>
                  </a:lnTo>
                  <a:lnTo>
                    <a:pt x="172" y="68"/>
                  </a:lnTo>
                  <a:lnTo>
                    <a:pt x="153" y="72"/>
                  </a:lnTo>
                  <a:lnTo>
                    <a:pt x="131" y="74"/>
                  </a:lnTo>
                  <a:lnTo>
                    <a:pt x="110" y="78"/>
                  </a:lnTo>
                  <a:lnTo>
                    <a:pt x="92" y="80"/>
                  </a:lnTo>
                  <a:lnTo>
                    <a:pt x="80" y="84"/>
                  </a:lnTo>
                  <a:lnTo>
                    <a:pt x="72" y="86"/>
                  </a:lnTo>
                  <a:lnTo>
                    <a:pt x="67" y="90"/>
                  </a:lnTo>
                  <a:lnTo>
                    <a:pt x="57" y="98"/>
                  </a:lnTo>
                  <a:lnTo>
                    <a:pt x="45" y="105"/>
                  </a:lnTo>
                  <a:lnTo>
                    <a:pt x="33" y="115"/>
                  </a:lnTo>
                  <a:lnTo>
                    <a:pt x="22" y="125"/>
                  </a:lnTo>
                  <a:lnTo>
                    <a:pt x="12" y="133"/>
                  </a:lnTo>
                  <a:lnTo>
                    <a:pt x="4" y="141"/>
                  </a:lnTo>
                  <a:lnTo>
                    <a:pt x="0" y="146"/>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20">
              <a:extLst>
                <a:ext uri="{FF2B5EF4-FFF2-40B4-BE49-F238E27FC236}">
                  <a16:creationId xmlns:a16="http://schemas.microsoft.com/office/drawing/2014/main" id="{CD1C9F01-4DC2-4D61-8EAC-30FAFCBD0C77}"/>
                </a:ext>
              </a:extLst>
            </p:cNvPr>
            <p:cNvSpPr>
              <a:spLocks/>
            </p:cNvSpPr>
            <p:nvPr/>
          </p:nvSpPr>
          <p:spPr bwMode="auto">
            <a:xfrm>
              <a:off x="2697" y="3629"/>
              <a:ext cx="216" cy="289"/>
            </a:xfrm>
            <a:custGeom>
              <a:avLst/>
              <a:gdLst>
                <a:gd name="T0" fmla="*/ 216 w 216"/>
                <a:gd name="T1" fmla="*/ 0 h 289"/>
                <a:gd name="T2" fmla="*/ 215 w 216"/>
                <a:gd name="T3" fmla="*/ 23 h 289"/>
                <a:gd name="T4" fmla="*/ 211 w 216"/>
                <a:gd name="T5" fmla="*/ 78 h 289"/>
                <a:gd name="T6" fmla="*/ 203 w 216"/>
                <a:gd name="T7" fmla="*/ 136 h 289"/>
                <a:gd name="T8" fmla="*/ 193 w 216"/>
                <a:gd name="T9" fmla="*/ 170 h 289"/>
                <a:gd name="T10" fmla="*/ 185 w 216"/>
                <a:gd name="T11" fmla="*/ 179 h 289"/>
                <a:gd name="T12" fmla="*/ 175 w 216"/>
                <a:gd name="T13" fmla="*/ 193 h 289"/>
                <a:gd name="T14" fmla="*/ 164 w 216"/>
                <a:gd name="T15" fmla="*/ 211 h 289"/>
                <a:gd name="T16" fmla="*/ 150 w 216"/>
                <a:gd name="T17" fmla="*/ 230 h 289"/>
                <a:gd name="T18" fmla="*/ 136 w 216"/>
                <a:gd name="T19" fmla="*/ 250 h 289"/>
                <a:gd name="T20" fmla="*/ 125 w 216"/>
                <a:gd name="T21" fmla="*/ 267 h 289"/>
                <a:gd name="T22" fmla="*/ 115 w 216"/>
                <a:gd name="T23" fmla="*/ 281 h 289"/>
                <a:gd name="T24" fmla="*/ 109 w 216"/>
                <a:gd name="T25" fmla="*/ 289 h 289"/>
                <a:gd name="T26" fmla="*/ 103 w 216"/>
                <a:gd name="T27" fmla="*/ 267 h 289"/>
                <a:gd name="T28" fmla="*/ 99 w 216"/>
                <a:gd name="T29" fmla="*/ 211 h 289"/>
                <a:gd name="T30" fmla="*/ 97 w 216"/>
                <a:gd name="T31" fmla="*/ 146 h 289"/>
                <a:gd name="T32" fmla="*/ 93 w 216"/>
                <a:gd name="T33" fmla="*/ 111 h 289"/>
                <a:gd name="T34" fmla="*/ 90 w 216"/>
                <a:gd name="T35" fmla="*/ 107 h 289"/>
                <a:gd name="T36" fmla="*/ 80 w 216"/>
                <a:gd name="T37" fmla="*/ 105 h 289"/>
                <a:gd name="T38" fmla="*/ 68 w 216"/>
                <a:gd name="T39" fmla="*/ 103 h 289"/>
                <a:gd name="T40" fmla="*/ 54 w 216"/>
                <a:gd name="T41" fmla="*/ 103 h 289"/>
                <a:gd name="T42" fmla="*/ 39 w 216"/>
                <a:gd name="T43" fmla="*/ 103 h 289"/>
                <a:gd name="T44" fmla="*/ 25 w 216"/>
                <a:gd name="T45" fmla="*/ 105 h 289"/>
                <a:gd name="T46" fmla="*/ 11 w 216"/>
                <a:gd name="T47" fmla="*/ 109 h 289"/>
                <a:gd name="T48" fmla="*/ 2 w 216"/>
                <a:gd name="T49" fmla="*/ 115 h 289"/>
                <a:gd name="T50" fmla="*/ 0 w 216"/>
                <a:gd name="T51" fmla="*/ 115 h 289"/>
                <a:gd name="T52" fmla="*/ 9 w 216"/>
                <a:gd name="T53" fmla="*/ 105 h 289"/>
                <a:gd name="T54" fmla="*/ 27 w 216"/>
                <a:gd name="T55" fmla="*/ 88 h 289"/>
                <a:gd name="T56" fmla="*/ 54 w 216"/>
                <a:gd name="T57" fmla="*/ 66 h 289"/>
                <a:gd name="T58" fmla="*/ 88 w 216"/>
                <a:gd name="T59" fmla="*/ 43 h 289"/>
                <a:gd name="T60" fmla="*/ 127 w 216"/>
                <a:gd name="T61" fmla="*/ 23 h 289"/>
                <a:gd name="T62" fmla="*/ 170 w 216"/>
                <a:gd name="T63" fmla="*/ 7 h 289"/>
                <a:gd name="T64" fmla="*/ 216 w 216"/>
                <a:gd name="T65" fmla="*/ 0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 h="289">
                  <a:moveTo>
                    <a:pt x="216" y="0"/>
                  </a:moveTo>
                  <a:lnTo>
                    <a:pt x="215" y="23"/>
                  </a:lnTo>
                  <a:lnTo>
                    <a:pt x="211" y="78"/>
                  </a:lnTo>
                  <a:lnTo>
                    <a:pt x="203" y="136"/>
                  </a:lnTo>
                  <a:lnTo>
                    <a:pt x="193" y="170"/>
                  </a:lnTo>
                  <a:lnTo>
                    <a:pt x="185" y="179"/>
                  </a:lnTo>
                  <a:lnTo>
                    <a:pt x="175" y="193"/>
                  </a:lnTo>
                  <a:lnTo>
                    <a:pt x="164" y="211"/>
                  </a:lnTo>
                  <a:lnTo>
                    <a:pt x="150" y="230"/>
                  </a:lnTo>
                  <a:lnTo>
                    <a:pt x="136" y="250"/>
                  </a:lnTo>
                  <a:lnTo>
                    <a:pt x="125" y="267"/>
                  </a:lnTo>
                  <a:lnTo>
                    <a:pt x="115" y="281"/>
                  </a:lnTo>
                  <a:lnTo>
                    <a:pt x="109" y="289"/>
                  </a:lnTo>
                  <a:lnTo>
                    <a:pt x="103" y="267"/>
                  </a:lnTo>
                  <a:lnTo>
                    <a:pt x="99" y="211"/>
                  </a:lnTo>
                  <a:lnTo>
                    <a:pt x="97" y="146"/>
                  </a:lnTo>
                  <a:lnTo>
                    <a:pt x="93" y="111"/>
                  </a:lnTo>
                  <a:lnTo>
                    <a:pt x="90" y="107"/>
                  </a:lnTo>
                  <a:lnTo>
                    <a:pt x="80" y="105"/>
                  </a:lnTo>
                  <a:lnTo>
                    <a:pt x="68" y="103"/>
                  </a:lnTo>
                  <a:lnTo>
                    <a:pt x="54" y="103"/>
                  </a:lnTo>
                  <a:lnTo>
                    <a:pt x="39" y="103"/>
                  </a:lnTo>
                  <a:lnTo>
                    <a:pt x="25" y="105"/>
                  </a:lnTo>
                  <a:lnTo>
                    <a:pt x="11" y="109"/>
                  </a:lnTo>
                  <a:lnTo>
                    <a:pt x="2" y="115"/>
                  </a:lnTo>
                  <a:lnTo>
                    <a:pt x="0" y="115"/>
                  </a:lnTo>
                  <a:lnTo>
                    <a:pt x="9" y="105"/>
                  </a:lnTo>
                  <a:lnTo>
                    <a:pt x="27" y="88"/>
                  </a:lnTo>
                  <a:lnTo>
                    <a:pt x="54" y="66"/>
                  </a:lnTo>
                  <a:lnTo>
                    <a:pt x="88" y="43"/>
                  </a:lnTo>
                  <a:lnTo>
                    <a:pt x="127" y="23"/>
                  </a:lnTo>
                  <a:lnTo>
                    <a:pt x="170" y="7"/>
                  </a:lnTo>
                  <a:lnTo>
                    <a:pt x="216" y="0"/>
                  </a:lnTo>
                  <a:close/>
                </a:path>
              </a:pathLst>
            </a:custGeom>
            <a:solidFill>
              <a:srgbClr val="3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121">
              <a:extLst>
                <a:ext uri="{FF2B5EF4-FFF2-40B4-BE49-F238E27FC236}">
                  <a16:creationId xmlns:a16="http://schemas.microsoft.com/office/drawing/2014/main" id="{F9A061AA-44B4-478C-9794-326AD9A91D9C}"/>
                </a:ext>
              </a:extLst>
            </p:cNvPr>
            <p:cNvSpPr>
              <a:spLocks/>
            </p:cNvSpPr>
            <p:nvPr/>
          </p:nvSpPr>
          <p:spPr bwMode="auto">
            <a:xfrm>
              <a:off x="3226" y="2771"/>
              <a:ext cx="25" cy="27"/>
            </a:xfrm>
            <a:custGeom>
              <a:avLst/>
              <a:gdLst>
                <a:gd name="T0" fmla="*/ 25 w 25"/>
                <a:gd name="T1" fmla="*/ 2 h 27"/>
                <a:gd name="T2" fmla="*/ 25 w 25"/>
                <a:gd name="T3" fmla="*/ 4 h 27"/>
                <a:gd name="T4" fmla="*/ 25 w 25"/>
                <a:gd name="T5" fmla="*/ 8 h 27"/>
                <a:gd name="T6" fmla="*/ 25 w 25"/>
                <a:gd name="T7" fmla="*/ 10 h 27"/>
                <a:gd name="T8" fmla="*/ 25 w 25"/>
                <a:gd name="T9" fmla="*/ 12 h 27"/>
                <a:gd name="T10" fmla="*/ 23 w 25"/>
                <a:gd name="T11" fmla="*/ 18 h 27"/>
                <a:gd name="T12" fmla="*/ 22 w 25"/>
                <a:gd name="T13" fmla="*/ 21 h 27"/>
                <a:gd name="T14" fmla="*/ 16 w 25"/>
                <a:gd name="T15" fmla="*/ 25 h 27"/>
                <a:gd name="T16" fmla="*/ 10 w 25"/>
                <a:gd name="T17" fmla="*/ 27 h 27"/>
                <a:gd name="T18" fmla="*/ 6 w 25"/>
                <a:gd name="T19" fmla="*/ 25 h 27"/>
                <a:gd name="T20" fmla="*/ 2 w 25"/>
                <a:gd name="T21" fmla="*/ 21 h 27"/>
                <a:gd name="T22" fmla="*/ 0 w 25"/>
                <a:gd name="T23" fmla="*/ 18 h 27"/>
                <a:gd name="T24" fmla="*/ 0 w 25"/>
                <a:gd name="T25" fmla="*/ 10 h 27"/>
                <a:gd name="T26" fmla="*/ 0 w 25"/>
                <a:gd name="T27" fmla="*/ 8 h 27"/>
                <a:gd name="T28" fmla="*/ 0 w 25"/>
                <a:gd name="T29" fmla="*/ 8 h 27"/>
                <a:gd name="T30" fmla="*/ 0 w 25"/>
                <a:gd name="T31" fmla="*/ 8 h 27"/>
                <a:gd name="T32" fmla="*/ 0 w 25"/>
                <a:gd name="T33" fmla="*/ 8 h 27"/>
                <a:gd name="T34" fmla="*/ 6 w 25"/>
                <a:gd name="T35" fmla="*/ 4 h 27"/>
                <a:gd name="T36" fmla="*/ 14 w 25"/>
                <a:gd name="T37" fmla="*/ 2 h 27"/>
                <a:gd name="T38" fmla="*/ 20 w 25"/>
                <a:gd name="T39" fmla="*/ 0 h 27"/>
                <a:gd name="T40" fmla="*/ 25 w 25"/>
                <a:gd name="T41" fmla="*/ 2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7">
                  <a:moveTo>
                    <a:pt x="25" y="2"/>
                  </a:moveTo>
                  <a:lnTo>
                    <a:pt x="25" y="4"/>
                  </a:lnTo>
                  <a:lnTo>
                    <a:pt x="25" y="8"/>
                  </a:lnTo>
                  <a:lnTo>
                    <a:pt x="25" y="10"/>
                  </a:lnTo>
                  <a:lnTo>
                    <a:pt x="25" y="12"/>
                  </a:lnTo>
                  <a:lnTo>
                    <a:pt x="23" y="18"/>
                  </a:lnTo>
                  <a:lnTo>
                    <a:pt x="22" y="21"/>
                  </a:lnTo>
                  <a:lnTo>
                    <a:pt x="16" y="25"/>
                  </a:lnTo>
                  <a:lnTo>
                    <a:pt x="10" y="27"/>
                  </a:lnTo>
                  <a:lnTo>
                    <a:pt x="6" y="25"/>
                  </a:lnTo>
                  <a:lnTo>
                    <a:pt x="2" y="21"/>
                  </a:lnTo>
                  <a:lnTo>
                    <a:pt x="0" y="18"/>
                  </a:lnTo>
                  <a:lnTo>
                    <a:pt x="0" y="10"/>
                  </a:lnTo>
                  <a:lnTo>
                    <a:pt x="0" y="8"/>
                  </a:lnTo>
                  <a:lnTo>
                    <a:pt x="6" y="4"/>
                  </a:lnTo>
                  <a:lnTo>
                    <a:pt x="14" y="2"/>
                  </a:lnTo>
                  <a:lnTo>
                    <a:pt x="20" y="0"/>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122">
              <a:extLst>
                <a:ext uri="{FF2B5EF4-FFF2-40B4-BE49-F238E27FC236}">
                  <a16:creationId xmlns:a16="http://schemas.microsoft.com/office/drawing/2014/main" id="{3DBAE828-99D8-4EA0-8560-521EBEA670B5}"/>
                </a:ext>
              </a:extLst>
            </p:cNvPr>
            <p:cNvSpPr>
              <a:spLocks/>
            </p:cNvSpPr>
            <p:nvPr/>
          </p:nvSpPr>
          <p:spPr bwMode="auto">
            <a:xfrm>
              <a:off x="3017" y="2761"/>
              <a:ext cx="107" cy="28"/>
            </a:xfrm>
            <a:custGeom>
              <a:avLst/>
              <a:gdLst>
                <a:gd name="T0" fmla="*/ 37 w 107"/>
                <a:gd name="T1" fmla="*/ 6 h 28"/>
                <a:gd name="T2" fmla="*/ 27 w 107"/>
                <a:gd name="T3" fmla="*/ 8 h 28"/>
                <a:gd name="T4" fmla="*/ 14 w 107"/>
                <a:gd name="T5" fmla="*/ 10 h 28"/>
                <a:gd name="T6" fmla="*/ 2 w 107"/>
                <a:gd name="T7" fmla="*/ 10 h 28"/>
                <a:gd name="T8" fmla="*/ 0 w 107"/>
                <a:gd name="T9" fmla="*/ 10 h 28"/>
                <a:gd name="T10" fmla="*/ 0 w 107"/>
                <a:gd name="T11" fmla="*/ 14 h 28"/>
                <a:gd name="T12" fmla="*/ 10 w 107"/>
                <a:gd name="T13" fmla="*/ 18 h 28"/>
                <a:gd name="T14" fmla="*/ 22 w 107"/>
                <a:gd name="T15" fmla="*/ 24 h 28"/>
                <a:gd name="T16" fmla="*/ 25 w 107"/>
                <a:gd name="T17" fmla="*/ 28 h 28"/>
                <a:gd name="T18" fmla="*/ 29 w 107"/>
                <a:gd name="T19" fmla="*/ 24 h 28"/>
                <a:gd name="T20" fmla="*/ 39 w 107"/>
                <a:gd name="T21" fmla="*/ 18 h 28"/>
                <a:gd name="T22" fmla="*/ 53 w 107"/>
                <a:gd name="T23" fmla="*/ 14 h 28"/>
                <a:gd name="T24" fmla="*/ 64 w 107"/>
                <a:gd name="T25" fmla="*/ 14 h 28"/>
                <a:gd name="T26" fmla="*/ 74 w 107"/>
                <a:gd name="T27" fmla="*/ 18 h 28"/>
                <a:gd name="T28" fmla="*/ 84 w 107"/>
                <a:gd name="T29" fmla="*/ 20 h 28"/>
                <a:gd name="T30" fmla="*/ 94 w 107"/>
                <a:gd name="T31" fmla="*/ 22 h 28"/>
                <a:gd name="T32" fmla="*/ 104 w 107"/>
                <a:gd name="T33" fmla="*/ 28 h 28"/>
                <a:gd name="T34" fmla="*/ 107 w 107"/>
                <a:gd name="T35" fmla="*/ 28 h 28"/>
                <a:gd name="T36" fmla="*/ 102 w 107"/>
                <a:gd name="T37" fmla="*/ 18 h 28"/>
                <a:gd name="T38" fmla="*/ 86 w 107"/>
                <a:gd name="T39" fmla="*/ 6 h 28"/>
                <a:gd name="T40" fmla="*/ 66 w 107"/>
                <a:gd name="T41" fmla="*/ 0 h 28"/>
                <a:gd name="T42" fmla="*/ 59 w 107"/>
                <a:gd name="T43" fmla="*/ 0 h 28"/>
                <a:gd name="T44" fmla="*/ 51 w 107"/>
                <a:gd name="T45" fmla="*/ 2 h 28"/>
                <a:gd name="T46" fmla="*/ 43 w 107"/>
                <a:gd name="T47" fmla="*/ 4 h 28"/>
                <a:gd name="T48" fmla="*/ 37 w 107"/>
                <a:gd name="T49" fmla="*/ 6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28">
                  <a:moveTo>
                    <a:pt x="37" y="6"/>
                  </a:moveTo>
                  <a:lnTo>
                    <a:pt x="27" y="8"/>
                  </a:lnTo>
                  <a:lnTo>
                    <a:pt x="14" y="10"/>
                  </a:lnTo>
                  <a:lnTo>
                    <a:pt x="2" y="10"/>
                  </a:lnTo>
                  <a:lnTo>
                    <a:pt x="0" y="10"/>
                  </a:lnTo>
                  <a:lnTo>
                    <a:pt x="0" y="14"/>
                  </a:lnTo>
                  <a:lnTo>
                    <a:pt x="10" y="18"/>
                  </a:lnTo>
                  <a:lnTo>
                    <a:pt x="22" y="24"/>
                  </a:lnTo>
                  <a:lnTo>
                    <a:pt x="25" y="28"/>
                  </a:lnTo>
                  <a:lnTo>
                    <a:pt x="29" y="24"/>
                  </a:lnTo>
                  <a:lnTo>
                    <a:pt x="39" y="18"/>
                  </a:lnTo>
                  <a:lnTo>
                    <a:pt x="53" y="14"/>
                  </a:lnTo>
                  <a:lnTo>
                    <a:pt x="64" y="14"/>
                  </a:lnTo>
                  <a:lnTo>
                    <a:pt x="74" y="18"/>
                  </a:lnTo>
                  <a:lnTo>
                    <a:pt x="84" y="20"/>
                  </a:lnTo>
                  <a:lnTo>
                    <a:pt x="94" y="22"/>
                  </a:lnTo>
                  <a:lnTo>
                    <a:pt x="104" y="28"/>
                  </a:lnTo>
                  <a:lnTo>
                    <a:pt x="107" y="28"/>
                  </a:lnTo>
                  <a:lnTo>
                    <a:pt x="102" y="18"/>
                  </a:lnTo>
                  <a:lnTo>
                    <a:pt x="86" y="6"/>
                  </a:lnTo>
                  <a:lnTo>
                    <a:pt x="66" y="0"/>
                  </a:lnTo>
                  <a:lnTo>
                    <a:pt x="59" y="0"/>
                  </a:lnTo>
                  <a:lnTo>
                    <a:pt x="51" y="2"/>
                  </a:lnTo>
                  <a:lnTo>
                    <a:pt x="43" y="4"/>
                  </a:lnTo>
                  <a:lnTo>
                    <a:pt x="3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123">
              <a:extLst>
                <a:ext uri="{FF2B5EF4-FFF2-40B4-BE49-F238E27FC236}">
                  <a16:creationId xmlns:a16="http://schemas.microsoft.com/office/drawing/2014/main" id="{28FC0AA6-514C-43D0-977B-4B94644E2796}"/>
                </a:ext>
              </a:extLst>
            </p:cNvPr>
            <p:cNvSpPr>
              <a:spLocks/>
            </p:cNvSpPr>
            <p:nvPr/>
          </p:nvSpPr>
          <p:spPr bwMode="auto">
            <a:xfrm>
              <a:off x="3060" y="2773"/>
              <a:ext cx="21" cy="25"/>
            </a:xfrm>
            <a:custGeom>
              <a:avLst/>
              <a:gdLst>
                <a:gd name="T0" fmla="*/ 0 w 21"/>
                <a:gd name="T1" fmla="*/ 4 h 25"/>
                <a:gd name="T2" fmla="*/ 0 w 21"/>
                <a:gd name="T3" fmla="*/ 6 h 25"/>
                <a:gd name="T4" fmla="*/ 0 w 21"/>
                <a:gd name="T5" fmla="*/ 8 h 25"/>
                <a:gd name="T6" fmla="*/ 0 w 21"/>
                <a:gd name="T7" fmla="*/ 12 h 25"/>
                <a:gd name="T8" fmla="*/ 0 w 21"/>
                <a:gd name="T9" fmla="*/ 14 h 25"/>
                <a:gd name="T10" fmla="*/ 2 w 21"/>
                <a:gd name="T11" fmla="*/ 19 h 25"/>
                <a:gd name="T12" fmla="*/ 6 w 21"/>
                <a:gd name="T13" fmla="*/ 23 h 25"/>
                <a:gd name="T14" fmla="*/ 10 w 21"/>
                <a:gd name="T15" fmla="*/ 25 h 25"/>
                <a:gd name="T16" fmla="*/ 14 w 21"/>
                <a:gd name="T17" fmla="*/ 25 h 25"/>
                <a:gd name="T18" fmla="*/ 18 w 21"/>
                <a:gd name="T19" fmla="*/ 23 h 25"/>
                <a:gd name="T20" fmla="*/ 21 w 21"/>
                <a:gd name="T21" fmla="*/ 18 h 25"/>
                <a:gd name="T22" fmla="*/ 21 w 21"/>
                <a:gd name="T23" fmla="*/ 12 h 25"/>
                <a:gd name="T24" fmla="*/ 21 w 21"/>
                <a:gd name="T25" fmla="*/ 4 h 25"/>
                <a:gd name="T26" fmla="*/ 21 w 21"/>
                <a:gd name="T27" fmla="*/ 2 h 25"/>
                <a:gd name="T28" fmla="*/ 21 w 21"/>
                <a:gd name="T29" fmla="*/ 2 h 25"/>
                <a:gd name="T30" fmla="*/ 21 w 21"/>
                <a:gd name="T31" fmla="*/ 2 h 25"/>
                <a:gd name="T32" fmla="*/ 21 w 21"/>
                <a:gd name="T33" fmla="*/ 2 h 25"/>
                <a:gd name="T34" fmla="*/ 16 w 21"/>
                <a:gd name="T35" fmla="*/ 0 h 25"/>
                <a:gd name="T36" fmla="*/ 12 w 21"/>
                <a:gd name="T37" fmla="*/ 0 h 25"/>
                <a:gd name="T38" fmla="*/ 6 w 21"/>
                <a:gd name="T39" fmla="*/ 0 h 25"/>
                <a:gd name="T40" fmla="*/ 0 w 21"/>
                <a:gd name="T41" fmla="*/ 4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25">
                  <a:moveTo>
                    <a:pt x="0" y="4"/>
                  </a:moveTo>
                  <a:lnTo>
                    <a:pt x="0" y="6"/>
                  </a:lnTo>
                  <a:lnTo>
                    <a:pt x="0" y="8"/>
                  </a:lnTo>
                  <a:lnTo>
                    <a:pt x="0" y="12"/>
                  </a:lnTo>
                  <a:lnTo>
                    <a:pt x="0" y="14"/>
                  </a:lnTo>
                  <a:lnTo>
                    <a:pt x="2" y="19"/>
                  </a:lnTo>
                  <a:lnTo>
                    <a:pt x="6" y="23"/>
                  </a:lnTo>
                  <a:lnTo>
                    <a:pt x="10" y="25"/>
                  </a:lnTo>
                  <a:lnTo>
                    <a:pt x="14" y="25"/>
                  </a:lnTo>
                  <a:lnTo>
                    <a:pt x="18" y="23"/>
                  </a:lnTo>
                  <a:lnTo>
                    <a:pt x="21" y="18"/>
                  </a:lnTo>
                  <a:lnTo>
                    <a:pt x="21" y="12"/>
                  </a:lnTo>
                  <a:lnTo>
                    <a:pt x="21" y="4"/>
                  </a:lnTo>
                  <a:lnTo>
                    <a:pt x="21" y="2"/>
                  </a:lnTo>
                  <a:lnTo>
                    <a:pt x="16" y="0"/>
                  </a:lnTo>
                  <a:lnTo>
                    <a:pt x="12" y="0"/>
                  </a:lnTo>
                  <a:lnTo>
                    <a:pt x="6"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24">
              <a:extLst>
                <a:ext uri="{FF2B5EF4-FFF2-40B4-BE49-F238E27FC236}">
                  <a16:creationId xmlns:a16="http://schemas.microsoft.com/office/drawing/2014/main" id="{FF7EC996-D9D3-4628-8322-0001AD6BF0A2}"/>
                </a:ext>
              </a:extLst>
            </p:cNvPr>
            <p:cNvSpPr>
              <a:spLocks/>
            </p:cNvSpPr>
            <p:nvPr/>
          </p:nvSpPr>
          <p:spPr bwMode="auto">
            <a:xfrm>
              <a:off x="3193" y="2765"/>
              <a:ext cx="127" cy="31"/>
            </a:xfrm>
            <a:custGeom>
              <a:avLst/>
              <a:gdLst>
                <a:gd name="T0" fmla="*/ 127 w 127"/>
                <a:gd name="T1" fmla="*/ 20 h 31"/>
                <a:gd name="T2" fmla="*/ 127 w 127"/>
                <a:gd name="T3" fmla="*/ 22 h 31"/>
                <a:gd name="T4" fmla="*/ 119 w 127"/>
                <a:gd name="T5" fmla="*/ 26 h 31"/>
                <a:gd name="T6" fmla="*/ 111 w 127"/>
                <a:gd name="T7" fmla="*/ 27 h 31"/>
                <a:gd name="T8" fmla="*/ 107 w 127"/>
                <a:gd name="T9" fmla="*/ 31 h 31"/>
                <a:gd name="T10" fmla="*/ 101 w 127"/>
                <a:gd name="T11" fmla="*/ 29 h 31"/>
                <a:gd name="T12" fmla="*/ 90 w 127"/>
                <a:gd name="T13" fmla="*/ 24 h 31"/>
                <a:gd name="T14" fmla="*/ 74 w 127"/>
                <a:gd name="T15" fmla="*/ 18 h 31"/>
                <a:gd name="T16" fmla="*/ 58 w 127"/>
                <a:gd name="T17" fmla="*/ 14 h 31"/>
                <a:gd name="T18" fmla="*/ 47 w 127"/>
                <a:gd name="T19" fmla="*/ 14 h 31"/>
                <a:gd name="T20" fmla="*/ 31 w 127"/>
                <a:gd name="T21" fmla="*/ 14 h 31"/>
                <a:gd name="T22" fmla="*/ 17 w 127"/>
                <a:gd name="T23" fmla="*/ 18 h 31"/>
                <a:gd name="T24" fmla="*/ 4 w 127"/>
                <a:gd name="T25" fmla="*/ 22 h 31"/>
                <a:gd name="T26" fmla="*/ 0 w 127"/>
                <a:gd name="T27" fmla="*/ 22 h 31"/>
                <a:gd name="T28" fmla="*/ 0 w 127"/>
                <a:gd name="T29" fmla="*/ 20 h 31"/>
                <a:gd name="T30" fmla="*/ 4 w 127"/>
                <a:gd name="T31" fmla="*/ 16 h 31"/>
                <a:gd name="T32" fmla="*/ 12 w 127"/>
                <a:gd name="T33" fmla="*/ 10 h 31"/>
                <a:gd name="T34" fmla="*/ 21 w 127"/>
                <a:gd name="T35" fmla="*/ 6 h 31"/>
                <a:gd name="T36" fmla="*/ 35 w 127"/>
                <a:gd name="T37" fmla="*/ 2 h 31"/>
                <a:gd name="T38" fmla="*/ 49 w 127"/>
                <a:gd name="T39" fmla="*/ 0 h 31"/>
                <a:gd name="T40" fmla="*/ 64 w 127"/>
                <a:gd name="T41" fmla="*/ 2 h 31"/>
                <a:gd name="T42" fmla="*/ 70 w 127"/>
                <a:gd name="T43" fmla="*/ 4 h 31"/>
                <a:gd name="T44" fmla="*/ 78 w 127"/>
                <a:gd name="T45" fmla="*/ 6 h 31"/>
                <a:gd name="T46" fmla="*/ 88 w 127"/>
                <a:gd name="T47" fmla="*/ 10 h 31"/>
                <a:gd name="T48" fmla="*/ 99 w 127"/>
                <a:gd name="T49" fmla="*/ 14 h 31"/>
                <a:gd name="T50" fmla="*/ 109 w 127"/>
                <a:gd name="T51" fmla="*/ 16 h 31"/>
                <a:gd name="T52" fmla="*/ 119 w 127"/>
                <a:gd name="T53" fmla="*/ 18 h 31"/>
                <a:gd name="T54" fmla="*/ 125 w 127"/>
                <a:gd name="T55" fmla="*/ 20 h 31"/>
                <a:gd name="T56" fmla="*/ 127 w 127"/>
                <a:gd name="T57" fmla="*/ 2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7" h="31">
                  <a:moveTo>
                    <a:pt x="127" y="20"/>
                  </a:moveTo>
                  <a:lnTo>
                    <a:pt x="127" y="22"/>
                  </a:lnTo>
                  <a:lnTo>
                    <a:pt x="119" y="26"/>
                  </a:lnTo>
                  <a:lnTo>
                    <a:pt x="111" y="27"/>
                  </a:lnTo>
                  <a:lnTo>
                    <a:pt x="107" y="31"/>
                  </a:lnTo>
                  <a:lnTo>
                    <a:pt x="101" y="29"/>
                  </a:lnTo>
                  <a:lnTo>
                    <a:pt x="90" y="24"/>
                  </a:lnTo>
                  <a:lnTo>
                    <a:pt x="74" y="18"/>
                  </a:lnTo>
                  <a:lnTo>
                    <a:pt x="58" y="14"/>
                  </a:lnTo>
                  <a:lnTo>
                    <a:pt x="47" y="14"/>
                  </a:lnTo>
                  <a:lnTo>
                    <a:pt x="31" y="14"/>
                  </a:lnTo>
                  <a:lnTo>
                    <a:pt x="17" y="18"/>
                  </a:lnTo>
                  <a:lnTo>
                    <a:pt x="4" y="22"/>
                  </a:lnTo>
                  <a:lnTo>
                    <a:pt x="0" y="22"/>
                  </a:lnTo>
                  <a:lnTo>
                    <a:pt x="0" y="20"/>
                  </a:lnTo>
                  <a:lnTo>
                    <a:pt x="4" y="16"/>
                  </a:lnTo>
                  <a:lnTo>
                    <a:pt x="12" y="10"/>
                  </a:lnTo>
                  <a:lnTo>
                    <a:pt x="21" y="6"/>
                  </a:lnTo>
                  <a:lnTo>
                    <a:pt x="35" y="2"/>
                  </a:lnTo>
                  <a:lnTo>
                    <a:pt x="49" y="0"/>
                  </a:lnTo>
                  <a:lnTo>
                    <a:pt x="64" y="2"/>
                  </a:lnTo>
                  <a:lnTo>
                    <a:pt x="70" y="4"/>
                  </a:lnTo>
                  <a:lnTo>
                    <a:pt x="78" y="6"/>
                  </a:lnTo>
                  <a:lnTo>
                    <a:pt x="88" y="10"/>
                  </a:lnTo>
                  <a:lnTo>
                    <a:pt x="99" y="14"/>
                  </a:lnTo>
                  <a:lnTo>
                    <a:pt x="109" y="16"/>
                  </a:lnTo>
                  <a:lnTo>
                    <a:pt x="119" y="18"/>
                  </a:lnTo>
                  <a:lnTo>
                    <a:pt x="125" y="20"/>
                  </a:lnTo>
                  <a:lnTo>
                    <a:pt x="12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125">
              <a:extLst>
                <a:ext uri="{FF2B5EF4-FFF2-40B4-BE49-F238E27FC236}">
                  <a16:creationId xmlns:a16="http://schemas.microsoft.com/office/drawing/2014/main" id="{8CAB7522-87A1-423B-A67E-81F01C6A637D}"/>
                </a:ext>
              </a:extLst>
            </p:cNvPr>
            <p:cNvSpPr>
              <a:spLocks/>
            </p:cNvSpPr>
            <p:nvPr/>
          </p:nvSpPr>
          <p:spPr bwMode="auto">
            <a:xfrm>
              <a:off x="3128" y="3003"/>
              <a:ext cx="116" cy="34"/>
            </a:xfrm>
            <a:custGeom>
              <a:avLst/>
              <a:gdLst>
                <a:gd name="T0" fmla="*/ 0 w 116"/>
                <a:gd name="T1" fmla="*/ 10 h 34"/>
                <a:gd name="T2" fmla="*/ 2 w 116"/>
                <a:gd name="T3" fmla="*/ 14 h 34"/>
                <a:gd name="T4" fmla="*/ 6 w 116"/>
                <a:gd name="T5" fmla="*/ 20 h 34"/>
                <a:gd name="T6" fmla="*/ 16 w 116"/>
                <a:gd name="T7" fmla="*/ 28 h 34"/>
                <a:gd name="T8" fmla="*/ 30 w 116"/>
                <a:gd name="T9" fmla="*/ 34 h 34"/>
                <a:gd name="T10" fmla="*/ 39 w 116"/>
                <a:gd name="T11" fmla="*/ 34 h 34"/>
                <a:gd name="T12" fmla="*/ 47 w 116"/>
                <a:gd name="T13" fmla="*/ 34 h 34"/>
                <a:gd name="T14" fmla="*/ 57 w 116"/>
                <a:gd name="T15" fmla="*/ 34 h 34"/>
                <a:gd name="T16" fmla="*/ 65 w 116"/>
                <a:gd name="T17" fmla="*/ 32 h 34"/>
                <a:gd name="T18" fmla="*/ 73 w 116"/>
                <a:gd name="T19" fmla="*/ 32 h 34"/>
                <a:gd name="T20" fmla="*/ 79 w 116"/>
                <a:gd name="T21" fmla="*/ 30 h 34"/>
                <a:gd name="T22" fmla="*/ 84 w 116"/>
                <a:gd name="T23" fmla="*/ 26 h 34"/>
                <a:gd name="T24" fmla="*/ 90 w 116"/>
                <a:gd name="T25" fmla="*/ 24 h 34"/>
                <a:gd name="T26" fmla="*/ 100 w 116"/>
                <a:gd name="T27" fmla="*/ 16 h 34"/>
                <a:gd name="T28" fmla="*/ 108 w 116"/>
                <a:gd name="T29" fmla="*/ 8 h 34"/>
                <a:gd name="T30" fmla="*/ 114 w 116"/>
                <a:gd name="T31" fmla="*/ 2 h 34"/>
                <a:gd name="T32" fmla="*/ 116 w 116"/>
                <a:gd name="T33" fmla="*/ 0 h 34"/>
                <a:gd name="T34" fmla="*/ 0 w 116"/>
                <a:gd name="T35" fmla="*/ 1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34">
                  <a:moveTo>
                    <a:pt x="0" y="10"/>
                  </a:moveTo>
                  <a:lnTo>
                    <a:pt x="2" y="14"/>
                  </a:lnTo>
                  <a:lnTo>
                    <a:pt x="6" y="20"/>
                  </a:lnTo>
                  <a:lnTo>
                    <a:pt x="16" y="28"/>
                  </a:lnTo>
                  <a:lnTo>
                    <a:pt x="30" y="34"/>
                  </a:lnTo>
                  <a:lnTo>
                    <a:pt x="39" y="34"/>
                  </a:lnTo>
                  <a:lnTo>
                    <a:pt x="47" y="34"/>
                  </a:lnTo>
                  <a:lnTo>
                    <a:pt x="57" y="34"/>
                  </a:lnTo>
                  <a:lnTo>
                    <a:pt x="65" y="32"/>
                  </a:lnTo>
                  <a:lnTo>
                    <a:pt x="73" y="32"/>
                  </a:lnTo>
                  <a:lnTo>
                    <a:pt x="79" y="30"/>
                  </a:lnTo>
                  <a:lnTo>
                    <a:pt x="84" y="26"/>
                  </a:lnTo>
                  <a:lnTo>
                    <a:pt x="90" y="24"/>
                  </a:lnTo>
                  <a:lnTo>
                    <a:pt x="100" y="16"/>
                  </a:lnTo>
                  <a:lnTo>
                    <a:pt x="108" y="8"/>
                  </a:lnTo>
                  <a:lnTo>
                    <a:pt x="114" y="2"/>
                  </a:lnTo>
                  <a:lnTo>
                    <a:pt x="116"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126">
              <a:extLst>
                <a:ext uri="{FF2B5EF4-FFF2-40B4-BE49-F238E27FC236}">
                  <a16:creationId xmlns:a16="http://schemas.microsoft.com/office/drawing/2014/main" id="{D1FA9711-BEDB-4DED-89DD-47EEAB592A98}"/>
                </a:ext>
              </a:extLst>
            </p:cNvPr>
            <p:cNvSpPr>
              <a:spLocks/>
            </p:cNvSpPr>
            <p:nvPr/>
          </p:nvSpPr>
          <p:spPr bwMode="auto">
            <a:xfrm>
              <a:off x="3119" y="2992"/>
              <a:ext cx="140" cy="31"/>
            </a:xfrm>
            <a:custGeom>
              <a:avLst/>
              <a:gdLst>
                <a:gd name="T0" fmla="*/ 5 w 140"/>
                <a:gd name="T1" fmla="*/ 0 h 31"/>
                <a:gd name="T2" fmla="*/ 4 w 140"/>
                <a:gd name="T3" fmla="*/ 0 h 31"/>
                <a:gd name="T4" fmla="*/ 2 w 140"/>
                <a:gd name="T5" fmla="*/ 4 h 31"/>
                <a:gd name="T6" fmla="*/ 0 w 140"/>
                <a:gd name="T7" fmla="*/ 9 h 31"/>
                <a:gd name="T8" fmla="*/ 0 w 140"/>
                <a:gd name="T9" fmla="*/ 17 h 31"/>
                <a:gd name="T10" fmla="*/ 7 w 140"/>
                <a:gd name="T11" fmla="*/ 23 h 31"/>
                <a:gd name="T12" fmla="*/ 23 w 140"/>
                <a:gd name="T13" fmla="*/ 27 h 31"/>
                <a:gd name="T14" fmla="*/ 39 w 140"/>
                <a:gd name="T15" fmla="*/ 27 h 31"/>
                <a:gd name="T16" fmla="*/ 50 w 140"/>
                <a:gd name="T17" fmla="*/ 29 h 31"/>
                <a:gd name="T18" fmla="*/ 60 w 140"/>
                <a:gd name="T19" fmla="*/ 31 h 31"/>
                <a:gd name="T20" fmla="*/ 70 w 140"/>
                <a:gd name="T21" fmla="*/ 29 h 31"/>
                <a:gd name="T22" fmla="*/ 80 w 140"/>
                <a:gd name="T23" fmla="*/ 29 h 31"/>
                <a:gd name="T24" fmla="*/ 89 w 140"/>
                <a:gd name="T25" fmla="*/ 25 h 31"/>
                <a:gd name="T26" fmla="*/ 111 w 140"/>
                <a:gd name="T27" fmla="*/ 17 h 31"/>
                <a:gd name="T28" fmla="*/ 127 w 140"/>
                <a:gd name="T29" fmla="*/ 11 h 31"/>
                <a:gd name="T30" fmla="*/ 136 w 140"/>
                <a:gd name="T31" fmla="*/ 8 h 31"/>
                <a:gd name="T32" fmla="*/ 140 w 140"/>
                <a:gd name="T33" fmla="*/ 6 h 31"/>
                <a:gd name="T34" fmla="*/ 5 w 14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0" h="31">
                  <a:moveTo>
                    <a:pt x="5" y="0"/>
                  </a:moveTo>
                  <a:lnTo>
                    <a:pt x="4" y="0"/>
                  </a:lnTo>
                  <a:lnTo>
                    <a:pt x="2" y="4"/>
                  </a:lnTo>
                  <a:lnTo>
                    <a:pt x="0" y="9"/>
                  </a:lnTo>
                  <a:lnTo>
                    <a:pt x="0" y="17"/>
                  </a:lnTo>
                  <a:lnTo>
                    <a:pt x="7" y="23"/>
                  </a:lnTo>
                  <a:lnTo>
                    <a:pt x="23" y="27"/>
                  </a:lnTo>
                  <a:lnTo>
                    <a:pt x="39" y="27"/>
                  </a:lnTo>
                  <a:lnTo>
                    <a:pt x="50" y="29"/>
                  </a:lnTo>
                  <a:lnTo>
                    <a:pt x="60" y="31"/>
                  </a:lnTo>
                  <a:lnTo>
                    <a:pt x="70" y="29"/>
                  </a:lnTo>
                  <a:lnTo>
                    <a:pt x="80" y="29"/>
                  </a:lnTo>
                  <a:lnTo>
                    <a:pt x="89" y="25"/>
                  </a:lnTo>
                  <a:lnTo>
                    <a:pt x="111" y="17"/>
                  </a:lnTo>
                  <a:lnTo>
                    <a:pt x="127" y="11"/>
                  </a:lnTo>
                  <a:lnTo>
                    <a:pt x="136" y="8"/>
                  </a:lnTo>
                  <a:lnTo>
                    <a:pt x="140" y="6"/>
                  </a:lnTo>
                  <a:lnTo>
                    <a:pt x="5" y="0"/>
                  </a:lnTo>
                  <a:close/>
                </a:path>
              </a:pathLst>
            </a:custGeom>
            <a:solidFill>
              <a:srgbClr val="FFB2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127">
              <a:extLst>
                <a:ext uri="{FF2B5EF4-FFF2-40B4-BE49-F238E27FC236}">
                  <a16:creationId xmlns:a16="http://schemas.microsoft.com/office/drawing/2014/main" id="{8771E087-1B1F-4208-99A9-459FF3A97BC9}"/>
                </a:ext>
              </a:extLst>
            </p:cNvPr>
            <p:cNvSpPr>
              <a:spLocks/>
            </p:cNvSpPr>
            <p:nvPr/>
          </p:nvSpPr>
          <p:spPr bwMode="auto">
            <a:xfrm>
              <a:off x="3128" y="3005"/>
              <a:ext cx="49" cy="8"/>
            </a:xfrm>
            <a:custGeom>
              <a:avLst/>
              <a:gdLst>
                <a:gd name="T0" fmla="*/ 24 w 49"/>
                <a:gd name="T1" fmla="*/ 8 h 8"/>
                <a:gd name="T2" fmla="*/ 34 w 49"/>
                <a:gd name="T3" fmla="*/ 8 h 8"/>
                <a:gd name="T4" fmla="*/ 41 w 49"/>
                <a:gd name="T5" fmla="*/ 8 h 8"/>
                <a:gd name="T6" fmla="*/ 47 w 49"/>
                <a:gd name="T7" fmla="*/ 8 h 8"/>
                <a:gd name="T8" fmla="*/ 49 w 49"/>
                <a:gd name="T9" fmla="*/ 8 h 8"/>
                <a:gd name="T10" fmla="*/ 47 w 49"/>
                <a:gd name="T11" fmla="*/ 6 h 8"/>
                <a:gd name="T12" fmla="*/ 41 w 49"/>
                <a:gd name="T13" fmla="*/ 4 h 8"/>
                <a:gd name="T14" fmla="*/ 34 w 49"/>
                <a:gd name="T15" fmla="*/ 4 h 8"/>
                <a:gd name="T16" fmla="*/ 26 w 49"/>
                <a:gd name="T17" fmla="*/ 2 h 8"/>
                <a:gd name="T18" fmla="*/ 16 w 49"/>
                <a:gd name="T19" fmla="*/ 0 h 8"/>
                <a:gd name="T20" fmla="*/ 8 w 49"/>
                <a:gd name="T21" fmla="*/ 0 h 8"/>
                <a:gd name="T22" fmla="*/ 2 w 49"/>
                <a:gd name="T23" fmla="*/ 0 h 8"/>
                <a:gd name="T24" fmla="*/ 0 w 49"/>
                <a:gd name="T25" fmla="*/ 2 h 8"/>
                <a:gd name="T26" fmla="*/ 0 w 49"/>
                <a:gd name="T27" fmla="*/ 4 h 8"/>
                <a:gd name="T28" fmla="*/ 6 w 49"/>
                <a:gd name="T29" fmla="*/ 4 h 8"/>
                <a:gd name="T30" fmla="*/ 14 w 49"/>
                <a:gd name="T31" fmla="*/ 6 h 8"/>
                <a:gd name="T32" fmla="*/ 24 w 49"/>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8">
                  <a:moveTo>
                    <a:pt x="24" y="8"/>
                  </a:moveTo>
                  <a:lnTo>
                    <a:pt x="34" y="8"/>
                  </a:lnTo>
                  <a:lnTo>
                    <a:pt x="41" y="8"/>
                  </a:lnTo>
                  <a:lnTo>
                    <a:pt x="47" y="8"/>
                  </a:lnTo>
                  <a:lnTo>
                    <a:pt x="49" y="8"/>
                  </a:lnTo>
                  <a:lnTo>
                    <a:pt x="47" y="6"/>
                  </a:lnTo>
                  <a:lnTo>
                    <a:pt x="41" y="4"/>
                  </a:lnTo>
                  <a:lnTo>
                    <a:pt x="34" y="4"/>
                  </a:lnTo>
                  <a:lnTo>
                    <a:pt x="26" y="2"/>
                  </a:lnTo>
                  <a:lnTo>
                    <a:pt x="16" y="0"/>
                  </a:lnTo>
                  <a:lnTo>
                    <a:pt x="8" y="0"/>
                  </a:lnTo>
                  <a:lnTo>
                    <a:pt x="2" y="0"/>
                  </a:lnTo>
                  <a:lnTo>
                    <a:pt x="0" y="2"/>
                  </a:lnTo>
                  <a:lnTo>
                    <a:pt x="0" y="4"/>
                  </a:lnTo>
                  <a:lnTo>
                    <a:pt x="6" y="4"/>
                  </a:lnTo>
                  <a:lnTo>
                    <a:pt x="14" y="6"/>
                  </a:lnTo>
                  <a:lnTo>
                    <a:pt x="2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28">
              <a:extLst>
                <a:ext uri="{FF2B5EF4-FFF2-40B4-BE49-F238E27FC236}">
                  <a16:creationId xmlns:a16="http://schemas.microsoft.com/office/drawing/2014/main" id="{9923FD5E-501A-42BB-8098-3E201019093E}"/>
                </a:ext>
              </a:extLst>
            </p:cNvPr>
            <p:cNvSpPr>
              <a:spLocks/>
            </p:cNvSpPr>
            <p:nvPr/>
          </p:nvSpPr>
          <p:spPr bwMode="auto">
            <a:xfrm>
              <a:off x="3111" y="2976"/>
              <a:ext cx="162" cy="22"/>
            </a:xfrm>
            <a:custGeom>
              <a:avLst/>
              <a:gdLst>
                <a:gd name="T0" fmla="*/ 0 w 162"/>
                <a:gd name="T1" fmla="*/ 8 h 22"/>
                <a:gd name="T2" fmla="*/ 2 w 162"/>
                <a:gd name="T3" fmla="*/ 6 h 22"/>
                <a:gd name="T4" fmla="*/ 8 w 162"/>
                <a:gd name="T5" fmla="*/ 8 h 22"/>
                <a:gd name="T6" fmla="*/ 13 w 162"/>
                <a:gd name="T7" fmla="*/ 10 h 22"/>
                <a:gd name="T8" fmla="*/ 15 w 162"/>
                <a:gd name="T9" fmla="*/ 10 h 22"/>
                <a:gd name="T10" fmla="*/ 29 w 162"/>
                <a:gd name="T11" fmla="*/ 0 h 22"/>
                <a:gd name="T12" fmla="*/ 45 w 162"/>
                <a:gd name="T13" fmla="*/ 10 h 22"/>
                <a:gd name="T14" fmla="*/ 80 w 162"/>
                <a:gd name="T15" fmla="*/ 2 h 22"/>
                <a:gd name="T16" fmla="*/ 135 w 162"/>
                <a:gd name="T17" fmla="*/ 16 h 22"/>
                <a:gd name="T18" fmla="*/ 162 w 162"/>
                <a:gd name="T19" fmla="*/ 14 h 22"/>
                <a:gd name="T20" fmla="*/ 148 w 162"/>
                <a:gd name="T21" fmla="*/ 22 h 22"/>
                <a:gd name="T22" fmla="*/ 144 w 162"/>
                <a:gd name="T23" fmla="*/ 22 h 22"/>
                <a:gd name="T24" fmla="*/ 137 w 162"/>
                <a:gd name="T25" fmla="*/ 20 h 22"/>
                <a:gd name="T26" fmla="*/ 125 w 162"/>
                <a:gd name="T27" fmla="*/ 20 h 22"/>
                <a:gd name="T28" fmla="*/ 111 w 162"/>
                <a:gd name="T29" fmla="*/ 18 h 22"/>
                <a:gd name="T30" fmla="*/ 97 w 162"/>
                <a:gd name="T31" fmla="*/ 18 h 22"/>
                <a:gd name="T32" fmla="*/ 84 w 162"/>
                <a:gd name="T33" fmla="*/ 18 h 22"/>
                <a:gd name="T34" fmla="*/ 72 w 162"/>
                <a:gd name="T35" fmla="*/ 18 h 22"/>
                <a:gd name="T36" fmla="*/ 64 w 162"/>
                <a:gd name="T37" fmla="*/ 20 h 22"/>
                <a:gd name="T38" fmla="*/ 53 w 162"/>
                <a:gd name="T39" fmla="*/ 22 h 22"/>
                <a:gd name="T40" fmla="*/ 39 w 162"/>
                <a:gd name="T41" fmla="*/ 20 h 22"/>
                <a:gd name="T42" fmla="*/ 27 w 162"/>
                <a:gd name="T43" fmla="*/ 16 h 22"/>
                <a:gd name="T44" fmla="*/ 13 w 162"/>
                <a:gd name="T45" fmla="*/ 16 h 22"/>
                <a:gd name="T46" fmla="*/ 6 w 162"/>
                <a:gd name="T47" fmla="*/ 16 h 22"/>
                <a:gd name="T48" fmla="*/ 2 w 162"/>
                <a:gd name="T49" fmla="*/ 14 h 22"/>
                <a:gd name="T50" fmla="*/ 0 w 162"/>
                <a:gd name="T51" fmla="*/ 12 h 22"/>
                <a:gd name="T52" fmla="*/ 0 w 162"/>
                <a:gd name="T53" fmla="*/ 8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22">
                  <a:moveTo>
                    <a:pt x="0" y="8"/>
                  </a:moveTo>
                  <a:lnTo>
                    <a:pt x="2" y="6"/>
                  </a:lnTo>
                  <a:lnTo>
                    <a:pt x="8" y="8"/>
                  </a:lnTo>
                  <a:lnTo>
                    <a:pt x="13" y="10"/>
                  </a:lnTo>
                  <a:lnTo>
                    <a:pt x="15" y="10"/>
                  </a:lnTo>
                  <a:lnTo>
                    <a:pt x="29" y="0"/>
                  </a:lnTo>
                  <a:lnTo>
                    <a:pt x="45" y="10"/>
                  </a:lnTo>
                  <a:lnTo>
                    <a:pt x="80" y="2"/>
                  </a:lnTo>
                  <a:lnTo>
                    <a:pt x="135" y="16"/>
                  </a:lnTo>
                  <a:lnTo>
                    <a:pt x="162" y="14"/>
                  </a:lnTo>
                  <a:lnTo>
                    <a:pt x="148" y="22"/>
                  </a:lnTo>
                  <a:lnTo>
                    <a:pt x="144" y="22"/>
                  </a:lnTo>
                  <a:lnTo>
                    <a:pt x="137" y="20"/>
                  </a:lnTo>
                  <a:lnTo>
                    <a:pt x="125" y="20"/>
                  </a:lnTo>
                  <a:lnTo>
                    <a:pt x="111" y="18"/>
                  </a:lnTo>
                  <a:lnTo>
                    <a:pt x="97" y="18"/>
                  </a:lnTo>
                  <a:lnTo>
                    <a:pt x="84" y="18"/>
                  </a:lnTo>
                  <a:lnTo>
                    <a:pt x="72" y="18"/>
                  </a:lnTo>
                  <a:lnTo>
                    <a:pt x="64" y="20"/>
                  </a:lnTo>
                  <a:lnTo>
                    <a:pt x="53" y="22"/>
                  </a:lnTo>
                  <a:lnTo>
                    <a:pt x="39" y="20"/>
                  </a:lnTo>
                  <a:lnTo>
                    <a:pt x="27" y="16"/>
                  </a:lnTo>
                  <a:lnTo>
                    <a:pt x="13" y="16"/>
                  </a:lnTo>
                  <a:lnTo>
                    <a:pt x="6" y="16"/>
                  </a:lnTo>
                  <a:lnTo>
                    <a:pt x="2" y="14"/>
                  </a:lnTo>
                  <a:lnTo>
                    <a:pt x="0" y="12"/>
                  </a:lnTo>
                  <a:lnTo>
                    <a:pt x="0" y="8"/>
                  </a:lnTo>
                  <a:close/>
                </a:path>
              </a:pathLst>
            </a:custGeom>
            <a:solidFill>
              <a:srgbClr val="A533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129">
              <a:extLst>
                <a:ext uri="{FF2B5EF4-FFF2-40B4-BE49-F238E27FC236}">
                  <a16:creationId xmlns:a16="http://schemas.microsoft.com/office/drawing/2014/main" id="{05D2C1DA-9F94-40A1-AF81-2BF4C995B64F}"/>
                </a:ext>
              </a:extLst>
            </p:cNvPr>
            <p:cNvSpPr>
              <a:spLocks/>
            </p:cNvSpPr>
            <p:nvPr/>
          </p:nvSpPr>
          <p:spPr bwMode="auto">
            <a:xfrm>
              <a:off x="2068" y="3181"/>
              <a:ext cx="236" cy="301"/>
            </a:xfrm>
            <a:custGeom>
              <a:avLst/>
              <a:gdLst>
                <a:gd name="T0" fmla="*/ 115 w 236"/>
                <a:gd name="T1" fmla="*/ 0 h 301"/>
                <a:gd name="T2" fmla="*/ 113 w 236"/>
                <a:gd name="T3" fmla="*/ 0 h 301"/>
                <a:gd name="T4" fmla="*/ 107 w 236"/>
                <a:gd name="T5" fmla="*/ 2 h 301"/>
                <a:gd name="T6" fmla="*/ 99 w 236"/>
                <a:gd name="T7" fmla="*/ 2 h 301"/>
                <a:gd name="T8" fmla="*/ 88 w 236"/>
                <a:gd name="T9" fmla="*/ 4 h 301"/>
                <a:gd name="T10" fmla="*/ 78 w 236"/>
                <a:gd name="T11" fmla="*/ 6 h 301"/>
                <a:gd name="T12" fmla="*/ 68 w 236"/>
                <a:gd name="T13" fmla="*/ 8 h 301"/>
                <a:gd name="T14" fmla="*/ 60 w 236"/>
                <a:gd name="T15" fmla="*/ 12 h 301"/>
                <a:gd name="T16" fmla="*/ 54 w 236"/>
                <a:gd name="T17" fmla="*/ 14 h 301"/>
                <a:gd name="T18" fmla="*/ 48 w 236"/>
                <a:gd name="T19" fmla="*/ 26 h 301"/>
                <a:gd name="T20" fmla="*/ 48 w 236"/>
                <a:gd name="T21" fmla="*/ 33 h 301"/>
                <a:gd name="T22" fmla="*/ 52 w 236"/>
                <a:gd name="T23" fmla="*/ 41 h 301"/>
                <a:gd name="T24" fmla="*/ 54 w 236"/>
                <a:gd name="T25" fmla="*/ 43 h 301"/>
                <a:gd name="T26" fmla="*/ 52 w 236"/>
                <a:gd name="T27" fmla="*/ 45 h 301"/>
                <a:gd name="T28" fmla="*/ 47 w 236"/>
                <a:gd name="T29" fmla="*/ 47 h 301"/>
                <a:gd name="T30" fmla="*/ 41 w 236"/>
                <a:gd name="T31" fmla="*/ 53 h 301"/>
                <a:gd name="T32" fmla="*/ 35 w 236"/>
                <a:gd name="T33" fmla="*/ 57 h 301"/>
                <a:gd name="T34" fmla="*/ 31 w 236"/>
                <a:gd name="T35" fmla="*/ 63 h 301"/>
                <a:gd name="T36" fmla="*/ 27 w 236"/>
                <a:gd name="T37" fmla="*/ 71 h 301"/>
                <a:gd name="T38" fmla="*/ 27 w 236"/>
                <a:gd name="T39" fmla="*/ 78 h 301"/>
                <a:gd name="T40" fmla="*/ 31 w 236"/>
                <a:gd name="T41" fmla="*/ 80 h 301"/>
                <a:gd name="T42" fmla="*/ 29 w 236"/>
                <a:gd name="T43" fmla="*/ 82 h 301"/>
                <a:gd name="T44" fmla="*/ 19 w 236"/>
                <a:gd name="T45" fmla="*/ 88 h 301"/>
                <a:gd name="T46" fmla="*/ 7 w 236"/>
                <a:gd name="T47" fmla="*/ 96 h 301"/>
                <a:gd name="T48" fmla="*/ 0 w 236"/>
                <a:gd name="T49" fmla="*/ 108 h 301"/>
                <a:gd name="T50" fmla="*/ 0 w 236"/>
                <a:gd name="T51" fmla="*/ 115 h 301"/>
                <a:gd name="T52" fmla="*/ 4 w 236"/>
                <a:gd name="T53" fmla="*/ 123 h 301"/>
                <a:gd name="T54" fmla="*/ 17 w 236"/>
                <a:gd name="T55" fmla="*/ 131 h 301"/>
                <a:gd name="T56" fmla="*/ 43 w 236"/>
                <a:gd name="T57" fmla="*/ 129 h 301"/>
                <a:gd name="T58" fmla="*/ 48 w 236"/>
                <a:gd name="T59" fmla="*/ 131 h 301"/>
                <a:gd name="T60" fmla="*/ 54 w 236"/>
                <a:gd name="T61" fmla="*/ 139 h 301"/>
                <a:gd name="T62" fmla="*/ 62 w 236"/>
                <a:gd name="T63" fmla="*/ 151 h 301"/>
                <a:gd name="T64" fmla="*/ 70 w 236"/>
                <a:gd name="T65" fmla="*/ 164 h 301"/>
                <a:gd name="T66" fmla="*/ 80 w 236"/>
                <a:gd name="T67" fmla="*/ 178 h 301"/>
                <a:gd name="T68" fmla="*/ 89 w 236"/>
                <a:gd name="T69" fmla="*/ 190 h 301"/>
                <a:gd name="T70" fmla="*/ 99 w 236"/>
                <a:gd name="T71" fmla="*/ 199 h 301"/>
                <a:gd name="T72" fmla="*/ 111 w 236"/>
                <a:gd name="T73" fmla="*/ 205 h 301"/>
                <a:gd name="T74" fmla="*/ 131 w 236"/>
                <a:gd name="T75" fmla="*/ 207 h 301"/>
                <a:gd name="T76" fmla="*/ 146 w 236"/>
                <a:gd name="T77" fmla="*/ 209 h 301"/>
                <a:gd name="T78" fmla="*/ 156 w 236"/>
                <a:gd name="T79" fmla="*/ 217 h 301"/>
                <a:gd name="T80" fmla="*/ 162 w 236"/>
                <a:gd name="T81" fmla="*/ 231 h 301"/>
                <a:gd name="T82" fmla="*/ 166 w 236"/>
                <a:gd name="T83" fmla="*/ 252 h 301"/>
                <a:gd name="T84" fmla="*/ 173 w 236"/>
                <a:gd name="T85" fmla="*/ 274 h 301"/>
                <a:gd name="T86" fmla="*/ 187 w 236"/>
                <a:gd name="T87" fmla="*/ 291 h 301"/>
                <a:gd name="T88" fmla="*/ 207 w 236"/>
                <a:gd name="T89" fmla="*/ 301 h 301"/>
                <a:gd name="T90" fmla="*/ 224 w 236"/>
                <a:gd name="T91" fmla="*/ 289 h 301"/>
                <a:gd name="T92" fmla="*/ 234 w 236"/>
                <a:gd name="T93" fmla="*/ 256 h 301"/>
                <a:gd name="T94" fmla="*/ 236 w 236"/>
                <a:gd name="T95" fmla="*/ 221 h 301"/>
                <a:gd name="T96" fmla="*/ 234 w 236"/>
                <a:gd name="T97" fmla="*/ 201 h 301"/>
                <a:gd name="T98" fmla="*/ 228 w 236"/>
                <a:gd name="T99" fmla="*/ 188 h 301"/>
                <a:gd name="T100" fmla="*/ 213 w 236"/>
                <a:gd name="T101" fmla="*/ 164 h 301"/>
                <a:gd name="T102" fmla="*/ 193 w 236"/>
                <a:gd name="T103" fmla="*/ 131 h 301"/>
                <a:gd name="T104" fmla="*/ 172 w 236"/>
                <a:gd name="T105" fmla="*/ 94 h 301"/>
                <a:gd name="T106" fmla="*/ 152 w 236"/>
                <a:gd name="T107" fmla="*/ 59 h 301"/>
                <a:gd name="T108" fmla="*/ 132 w 236"/>
                <a:gd name="T109" fmla="*/ 30 h 301"/>
                <a:gd name="T110" fmla="*/ 119 w 236"/>
                <a:gd name="T111" fmla="*/ 8 h 301"/>
                <a:gd name="T112" fmla="*/ 115 w 236"/>
                <a:gd name="T113" fmla="*/ 0 h 3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6" h="301">
                  <a:moveTo>
                    <a:pt x="115" y="0"/>
                  </a:moveTo>
                  <a:lnTo>
                    <a:pt x="113" y="0"/>
                  </a:lnTo>
                  <a:lnTo>
                    <a:pt x="107" y="2"/>
                  </a:lnTo>
                  <a:lnTo>
                    <a:pt x="99" y="2"/>
                  </a:lnTo>
                  <a:lnTo>
                    <a:pt x="88" y="4"/>
                  </a:lnTo>
                  <a:lnTo>
                    <a:pt x="78" y="6"/>
                  </a:lnTo>
                  <a:lnTo>
                    <a:pt x="68" y="8"/>
                  </a:lnTo>
                  <a:lnTo>
                    <a:pt x="60" y="12"/>
                  </a:lnTo>
                  <a:lnTo>
                    <a:pt x="54" y="14"/>
                  </a:lnTo>
                  <a:lnTo>
                    <a:pt x="48" y="26"/>
                  </a:lnTo>
                  <a:lnTo>
                    <a:pt x="48" y="33"/>
                  </a:lnTo>
                  <a:lnTo>
                    <a:pt x="52" y="41"/>
                  </a:lnTo>
                  <a:lnTo>
                    <a:pt x="54" y="43"/>
                  </a:lnTo>
                  <a:lnTo>
                    <a:pt x="52" y="45"/>
                  </a:lnTo>
                  <a:lnTo>
                    <a:pt x="47" y="47"/>
                  </a:lnTo>
                  <a:lnTo>
                    <a:pt x="41" y="53"/>
                  </a:lnTo>
                  <a:lnTo>
                    <a:pt x="35" y="57"/>
                  </a:lnTo>
                  <a:lnTo>
                    <a:pt x="31" y="63"/>
                  </a:lnTo>
                  <a:lnTo>
                    <a:pt x="27" y="71"/>
                  </a:lnTo>
                  <a:lnTo>
                    <a:pt x="27" y="78"/>
                  </a:lnTo>
                  <a:lnTo>
                    <a:pt x="31" y="80"/>
                  </a:lnTo>
                  <a:lnTo>
                    <a:pt x="29" y="82"/>
                  </a:lnTo>
                  <a:lnTo>
                    <a:pt x="19" y="88"/>
                  </a:lnTo>
                  <a:lnTo>
                    <a:pt x="7" y="96"/>
                  </a:lnTo>
                  <a:lnTo>
                    <a:pt x="0" y="108"/>
                  </a:lnTo>
                  <a:lnTo>
                    <a:pt x="0" y="115"/>
                  </a:lnTo>
                  <a:lnTo>
                    <a:pt x="4" y="123"/>
                  </a:lnTo>
                  <a:lnTo>
                    <a:pt x="17" y="131"/>
                  </a:lnTo>
                  <a:lnTo>
                    <a:pt x="43" y="129"/>
                  </a:lnTo>
                  <a:lnTo>
                    <a:pt x="48" y="131"/>
                  </a:lnTo>
                  <a:lnTo>
                    <a:pt x="54" y="139"/>
                  </a:lnTo>
                  <a:lnTo>
                    <a:pt x="62" y="151"/>
                  </a:lnTo>
                  <a:lnTo>
                    <a:pt x="70" y="164"/>
                  </a:lnTo>
                  <a:lnTo>
                    <a:pt x="80" y="178"/>
                  </a:lnTo>
                  <a:lnTo>
                    <a:pt x="89" y="190"/>
                  </a:lnTo>
                  <a:lnTo>
                    <a:pt x="99" y="199"/>
                  </a:lnTo>
                  <a:lnTo>
                    <a:pt x="111" y="205"/>
                  </a:lnTo>
                  <a:lnTo>
                    <a:pt x="131" y="207"/>
                  </a:lnTo>
                  <a:lnTo>
                    <a:pt x="146" y="209"/>
                  </a:lnTo>
                  <a:lnTo>
                    <a:pt x="156" y="217"/>
                  </a:lnTo>
                  <a:lnTo>
                    <a:pt x="162" y="231"/>
                  </a:lnTo>
                  <a:lnTo>
                    <a:pt x="166" y="252"/>
                  </a:lnTo>
                  <a:lnTo>
                    <a:pt x="173" y="274"/>
                  </a:lnTo>
                  <a:lnTo>
                    <a:pt x="187" y="291"/>
                  </a:lnTo>
                  <a:lnTo>
                    <a:pt x="207" y="301"/>
                  </a:lnTo>
                  <a:lnTo>
                    <a:pt x="224" y="289"/>
                  </a:lnTo>
                  <a:lnTo>
                    <a:pt x="234" y="256"/>
                  </a:lnTo>
                  <a:lnTo>
                    <a:pt x="236" y="221"/>
                  </a:lnTo>
                  <a:lnTo>
                    <a:pt x="234" y="201"/>
                  </a:lnTo>
                  <a:lnTo>
                    <a:pt x="228" y="188"/>
                  </a:lnTo>
                  <a:lnTo>
                    <a:pt x="213" y="164"/>
                  </a:lnTo>
                  <a:lnTo>
                    <a:pt x="193" y="131"/>
                  </a:lnTo>
                  <a:lnTo>
                    <a:pt x="172" y="94"/>
                  </a:lnTo>
                  <a:lnTo>
                    <a:pt x="152" y="59"/>
                  </a:lnTo>
                  <a:lnTo>
                    <a:pt x="132" y="30"/>
                  </a:lnTo>
                  <a:lnTo>
                    <a:pt x="119" y="8"/>
                  </a:lnTo>
                  <a:lnTo>
                    <a:pt x="11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130">
              <a:extLst>
                <a:ext uri="{FF2B5EF4-FFF2-40B4-BE49-F238E27FC236}">
                  <a16:creationId xmlns:a16="http://schemas.microsoft.com/office/drawing/2014/main" id="{1F2F1E65-F8A9-4A2B-979C-059D9BBD3C26}"/>
                </a:ext>
              </a:extLst>
            </p:cNvPr>
            <p:cNvSpPr>
              <a:spLocks/>
            </p:cNvSpPr>
            <p:nvPr/>
          </p:nvSpPr>
          <p:spPr bwMode="auto">
            <a:xfrm>
              <a:off x="2029" y="3355"/>
              <a:ext cx="52" cy="51"/>
            </a:xfrm>
            <a:custGeom>
              <a:avLst/>
              <a:gdLst>
                <a:gd name="T0" fmla="*/ 43 w 52"/>
                <a:gd name="T1" fmla="*/ 14 h 51"/>
                <a:gd name="T2" fmla="*/ 39 w 52"/>
                <a:gd name="T3" fmla="*/ 14 h 51"/>
                <a:gd name="T4" fmla="*/ 27 w 52"/>
                <a:gd name="T5" fmla="*/ 10 h 51"/>
                <a:gd name="T6" fmla="*/ 15 w 52"/>
                <a:gd name="T7" fmla="*/ 8 h 51"/>
                <a:gd name="T8" fmla="*/ 3 w 52"/>
                <a:gd name="T9" fmla="*/ 2 h 51"/>
                <a:gd name="T10" fmla="*/ 0 w 52"/>
                <a:gd name="T11" fmla="*/ 0 h 51"/>
                <a:gd name="T12" fmla="*/ 3 w 52"/>
                <a:gd name="T13" fmla="*/ 2 h 51"/>
                <a:gd name="T14" fmla="*/ 7 w 52"/>
                <a:gd name="T15" fmla="*/ 10 h 51"/>
                <a:gd name="T16" fmla="*/ 9 w 52"/>
                <a:gd name="T17" fmla="*/ 20 h 51"/>
                <a:gd name="T18" fmla="*/ 13 w 52"/>
                <a:gd name="T19" fmla="*/ 25 h 51"/>
                <a:gd name="T20" fmla="*/ 25 w 52"/>
                <a:gd name="T21" fmla="*/ 25 h 51"/>
                <a:gd name="T22" fmla="*/ 41 w 52"/>
                <a:gd name="T23" fmla="*/ 31 h 51"/>
                <a:gd name="T24" fmla="*/ 52 w 52"/>
                <a:gd name="T25" fmla="*/ 51 h 51"/>
                <a:gd name="T26" fmla="*/ 52 w 52"/>
                <a:gd name="T27" fmla="*/ 49 h 51"/>
                <a:gd name="T28" fmla="*/ 48 w 52"/>
                <a:gd name="T29" fmla="*/ 35 h 51"/>
                <a:gd name="T30" fmla="*/ 44 w 52"/>
                <a:gd name="T31" fmla="*/ 22 h 51"/>
                <a:gd name="T32" fmla="*/ 43 w 52"/>
                <a:gd name="T33" fmla="*/ 14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1">
                  <a:moveTo>
                    <a:pt x="43" y="14"/>
                  </a:moveTo>
                  <a:lnTo>
                    <a:pt x="39" y="14"/>
                  </a:lnTo>
                  <a:lnTo>
                    <a:pt x="27" y="10"/>
                  </a:lnTo>
                  <a:lnTo>
                    <a:pt x="15" y="8"/>
                  </a:lnTo>
                  <a:lnTo>
                    <a:pt x="3" y="2"/>
                  </a:lnTo>
                  <a:lnTo>
                    <a:pt x="0" y="0"/>
                  </a:lnTo>
                  <a:lnTo>
                    <a:pt x="3" y="2"/>
                  </a:lnTo>
                  <a:lnTo>
                    <a:pt x="7" y="10"/>
                  </a:lnTo>
                  <a:lnTo>
                    <a:pt x="9" y="20"/>
                  </a:lnTo>
                  <a:lnTo>
                    <a:pt x="13" y="25"/>
                  </a:lnTo>
                  <a:lnTo>
                    <a:pt x="25" y="25"/>
                  </a:lnTo>
                  <a:lnTo>
                    <a:pt x="41" y="31"/>
                  </a:lnTo>
                  <a:lnTo>
                    <a:pt x="52" y="51"/>
                  </a:lnTo>
                  <a:lnTo>
                    <a:pt x="52" y="49"/>
                  </a:lnTo>
                  <a:lnTo>
                    <a:pt x="48" y="35"/>
                  </a:lnTo>
                  <a:lnTo>
                    <a:pt x="44" y="22"/>
                  </a:lnTo>
                  <a:lnTo>
                    <a:pt x="43" y="14"/>
                  </a:lnTo>
                  <a:close/>
                </a:path>
              </a:pathLst>
            </a:custGeom>
            <a:solidFill>
              <a:srgbClr val="5E3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131">
              <a:extLst>
                <a:ext uri="{FF2B5EF4-FFF2-40B4-BE49-F238E27FC236}">
                  <a16:creationId xmlns:a16="http://schemas.microsoft.com/office/drawing/2014/main" id="{E41CD539-7626-4937-AC65-C79D39E14825}"/>
                </a:ext>
              </a:extLst>
            </p:cNvPr>
            <p:cNvSpPr>
              <a:spLocks/>
            </p:cNvSpPr>
            <p:nvPr/>
          </p:nvSpPr>
          <p:spPr bwMode="auto">
            <a:xfrm>
              <a:off x="3068" y="2581"/>
              <a:ext cx="78" cy="112"/>
            </a:xfrm>
            <a:custGeom>
              <a:avLst/>
              <a:gdLst>
                <a:gd name="T0" fmla="*/ 4 w 78"/>
                <a:gd name="T1" fmla="*/ 0 h 112"/>
                <a:gd name="T2" fmla="*/ 2 w 78"/>
                <a:gd name="T3" fmla="*/ 6 h 112"/>
                <a:gd name="T4" fmla="*/ 0 w 78"/>
                <a:gd name="T5" fmla="*/ 24 h 112"/>
                <a:gd name="T6" fmla="*/ 4 w 78"/>
                <a:gd name="T7" fmla="*/ 47 h 112"/>
                <a:gd name="T8" fmla="*/ 17 w 78"/>
                <a:gd name="T9" fmla="*/ 71 h 112"/>
                <a:gd name="T10" fmla="*/ 27 w 78"/>
                <a:gd name="T11" fmla="*/ 83 h 112"/>
                <a:gd name="T12" fmla="*/ 39 w 78"/>
                <a:gd name="T13" fmla="*/ 90 h 112"/>
                <a:gd name="T14" fmla="*/ 49 w 78"/>
                <a:gd name="T15" fmla="*/ 98 h 112"/>
                <a:gd name="T16" fmla="*/ 58 w 78"/>
                <a:gd name="T17" fmla="*/ 104 h 112"/>
                <a:gd name="T18" fmla="*/ 66 w 78"/>
                <a:gd name="T19" fmla="*/ 108 h 112"/>
                <a:gd name="T20" fmla="*/ 72 w 78"/>
                <a:gd name="T21" fmla="*/ 110 h 112"/>
                <a:gd name="T22" fmla="*/ 76 w 78"/>
                <a:gd name="T23" fmla="*/ 112 h 112"/>
                <a:gd name="T24" fmla="*/ 78 w 78"/>
                <a:gd name="T25" fmla="*/ 112 h 112"/>
                <a:gd name="T26" fmla="*/ 74 w 78"/>
                <a:gd name="T27" fmla="*/ 108 h 112"/>
                <a:gd name="T28" fmla="*/ 66 w 78"/>
                <a:gd name="T29" fmla="*/ 100 h 112"/>
                <a:gd name="T30" fmla="*/ 55 w 78"/>
                <a:gd name="T31" fmla="*/ 88 h 112"/>
                <a:gd name="T32" fmla="*/ 43 w 78"/>
                <a:gd name="T33" fmla="*/ 73 h 112"/>
                <a:gd name="T34" fmla="*/ 35 w 78"/>
                <a:gd name="T35" fmla="*/ 57 h 112"/>
                <a:gd name="T36" fmla="*/ 33 w 78"/>
                <a:gd name="T37" fmla="*/ 41 h 112"/>
                <a:gd name="T38" fmla="*/ 41 w 78"/>
                <a:gd name="T39" fmla="*/ 28 h 112"/>
                <a:gd name="T40" fmla="*/ 58 w 78"/>
                <a:gd name="T41" fmla="*/ 16 h 112"/>
                <a:gd name="T42" fmla="*/ 60 w 78"/>
                <a:gd name="T43" fmla="*/ 14 h 112"/>
                <a:gd name="T44" fmla="*/ 56 w 78"/>
                <a:gd name="T45" fmla="*/ 10 h 112"/>
                <a:gd name="T46" fmla="*/ 49 w 78"/>
                <a:gd name="T47" fmla="*/ 8 h 112"/>
                <a:gd name="T48" fmla="*/ 37 w 78"/>
                <a:gd name="T49" fmla="*/ 6 h 112"/>
                <a:gd name="T50" fmla="*/ 25 w 78"/>
                <a:gd name="T51" fmla="*/ 4 h 112"/>
                <a:gd name="T52" fmla="*/ 15 w 78"/>
                <a:gd name="T53" fmla="*/ 2 h 112"/>
                <a:gd name="T54" fmla="*/ 8 w 78"/>
                <a:gd name="T55" fmla="*/ 0 h 112"/>
                <a:gd name="T56" fmla="*/ 4 w 7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12">
                  <a:moveTo>
                    <a:pt x="4" y="0"/>
                  </a:moveTo>
                  <a:lnTo>
                    <a:pt x="2" y="6"/>
                  </a:lnTo>
                  <a:lnTo>
                    <a:pt x="0" y="24"/>
                  </a:lnTo>
                  <a:lnTo>
                    <a:pt x="4" y="47"/>
                  </a:lnTo>
                  <a:lnTo>
                    <a:pt x="17" y="71"/>
                  </a:lnTo>
                  <a:lnTo>
                    <a:pt x="27" y="83"/>
                  </a:lnTo>
                  <a:lnTo>
                    <a:pt x="39" y="90"/>
                  </a:lnTo>
                  <a:lnTo>
                    <a:pt x="49" y="98"/>
                  </a:lnTo>
                  <a:lnTo>
                    <a:pt x="58" y="104"/>
                  </a:lnTo>
                  <a:lnTo>
                    <a:pt x="66" y="108"/>
                  </a:lnTo>
                  <a:lnTo>
                    <a:pt x="72" y="110"/>
                  </a:lnTo>
                  <a:lnTo>
                    <a:pt x="76" y="112"/>
                  </a:lnTo>
                  <a:lnTo>
                    <a:pt x="78" y="112"/>
                  </a:lnTo>
                  <a:lnTo>
                    <a:pt x="74" y="108"/>
                  </a:lnTo>
                  <a:lnTo>
                    <a:pt x="66" y="100"/>
                  </a:lnTo>
                  <a:lnTo>
                    <a:pt x="55" y="88"/>
                  </a:lnTo>
                  <a:lnTo>
                    <a:pt x="43" y="73"/>
                  </a:lnTo>
                  <a:lnTo>
                    <a:pt x="35" y="57"/>
                  </a:lnTo>
                  <a:lnTo>
                    <a:pt x="33" y="41"/>
                  </a:lnTo>
                  <a:lnTo>
                    <a:pt x="41" y="28"/>
                  </a:lnTo>
                  <a:lnTo>
                    <a:pt x="58" y="16"/>
                  </a:lnTo>
                  <a:lnTo>
                    <a:pt x="60" y="14"/>
                  </a:lnTo>
                  <a:lnTo>
                    <a:pt x="56" y="10"/>
                  </a:lnTo>
                  <a:lnTo>
                    <a:pt x="49" y="8"/>
                  </a:lnTo>
                  <a:lnTo>
                    <a:pt x="37" y="6"/>
                  </a:lnTo>
                  <a:lnTo>
                    <a:pt x="25" y="4"/>
                  </a:lnTo>
                  <a:lnTo>
                    <a:pt x="15" y="2"/>
                  </a:lnTo>
                  <a:lnTo>
                    <a:pt x="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132">
              <a:extLst>
                <a:ext uri="{FF2B5EF4-FFF2-40B4-BE49-F238E27FC236}">
                  <a16:creationId xmlns:a16="http://schemas.microsoft.com/office/drawing/2014/main" id="{254F610D-03B0-4577-A0B5-EDCF093B9F14}"/>
                </a:ext>
              </a:extLst>
            </p:cNvPr>
            <p:cNvSpPr>
              <a:spLocks/>
            </p:cNvSpPr>
            <p:nvPr/>
          </p:nvSpPr>
          <p:spPr bwMode="auto">
            <a:xfrm>
              <a:off x="2956" y="2564"/>
              <a:ext cx="86" cy="103"/>
            </a:xfrm>
            <a:custGeom>
              <a:avLst/>
              <a:gdLst>
                <a:gd name="T0" fmla="*/ 55 w 86"/>
                <a:gd name="T1" fmla="*/ 0 h 103"/>
                <a:gd name="T2" fmla="*/ 53 w 86"/>
                <a:gd name="T3" fmla="*/ 2 h 103"/>
                <a:gd name="T4" fmla="*/ 45 w 86"/>
                <a:gd name="T5" fmla="*/ 4 h 103"/>
                <a:gd name="T6" fmla="*/ 38 w 86"/>
                <a:gd name="T7" fmla="*/ 10 h 103"/>
                <a:gd name="T8" fmla="*/ 26 w 86"/>
                <a:gd name="T9" fmla="*/ 16 h 103"/>
                <a:gd name="T10" fmla="*/ 16 w 86"/>
                <a:gd name="T11" fmla="*/ 25 h 103"/>
                <a:gd name="T12" fmla="*/ 8 w 86"/>
                <a:gd name="T13" fmla="*/ 35 h 103"/>
                <a:gd name="T14" fmla="*/ 2 w 86"/>
                <a:gd name="T15" fmla="*/ 47 h 103"/>
                <a:gd name="T16" fmla="*/ 0 w 86"/>
                <a:gd name="T17" fmla="*/ 58 h 103"/>
                <a:gd name="T18" fmla="*/ 6 w 86"/>
                <a:gd name="T19" fmla="*/ 82 h 103"/>
                <a:gd name="T20" fmla="*/ 14 w 86"/>
                <a:gd name="T21" fmla="*/ 96 h 103"/>
                <a:gd name="T22" fmla="*/ 20 w 86"/>
                <a:gd name="T23" fmla="*/ 101 h 103"/>
                <a:gd name="T24" fmla="*/ 24 w 86"/>
                <a:gd name="T25" fmla="*/ 103 h 103"/>
                <a:gd name="T26" fmla="*/ 22 w 86"/>
                <a:gd name="T27" fmla="*/ 100 h 103"/>
                <a:gd name="T28" fmla="*/ 18 w 86"/>
                <a:gd name="T29" fmla="*/ 92 h 103"/>
                <a:gd name="T30" fmla="*/ 14 w 86"/>
                <a:gd name="T31" fmla="*/ 78 h 103"/>
                <a:gd name="T32" fmla="*/ 12 w 86"/>
                <a:gd name="T33" fmla="*/ 62 h 103"/>
                <a:gd name="T34" fmla="*/ 16 w 86"/>
                <a:gd name="T35" fmla="*/ 49 h 103"/>
                <a:gd name="T36" fmla="*/ 26 w 86"/>
                <a:gd name="T37" fmla="*/ 35 h 103"/>
                <a:gd name="T38" fmla="*/ 47 w 86"/>
                <a:gd name="T39" fmla="*/ 27 h 103"/>
                <a:gd name="T40" fmla="*/ 81 w 86"/>
                <a:gd name="T41" fmla="*/ 23 h 103"/>
                <a:gd name="T42" fmla="*/ 86 w 86"/>
                <a:gd name="T43" fmla="*/ 19 h 103"/>
                <a:gd name="T44" fmla="*/ 77 w 86"/>
                <a:gd name="T45" fmla="*/ 12 h 103"/>
                <a:gd name="T46" fmla="*/ 63 w 86"/>
                <a:gd name="T47" fmla="*/ 4 h 103"/>
                <a:gd name="T48" fmla="*/ 55 w 86"/>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103">
                  <a:moveTo>
                    <a:pt x="55" y="0"/>
                  </a:moveTo>
                  <a:lnTo>
                    <a:pt x="53" y="2"/>
                  </a:lnTo>
                  <a:lnTo>
                    <a:pt x="45" y="4"/>
                  </a:lnTo>
                  <a:lnTo>
                    <a:pt x="38" y="10"/>
                  </a:lnTo>
                  <a:lnTo>
                    <a:pt x="26" y="16"/>
                  </a:lnTo>
                  <a:lnTo>
                    <a:pt x="16" y="25"/>
                  </a:lnTo>
                  <a:lnTo>
                    <a:pt x="8" y="35"/>
                  </a:lnTo>
                  <a:lnTo>
                    <a:pt x="2" y="47"/>
                  </a:lnTo>
                  <a:lnTo>
                    <a:pt x="0" y="58"/>
                  </a:lnTo>
                  <a:lnTo>
                    <a:pt x="6" y="82"/>
                  </a:lnTo>
                  <a:lnTo>
                    <a:pt x="14" y="96"/>
                  </a:lnTo>
                  <a:lnTo>
                    <a:pt x="20" y="101"/>
                  </a:lnTo>
                  <a:lnTo>
                    <a:pt x="24" y="103"/>
                  </a:lnTo>
                  <a:lnTo>
                    <a:pt x="22" y="100"/>
                  </a:lnTo>
                  <a:lnTo>
                    <a:pt x="18" y="92"/>
                  </a:lnTo>
                  <a:lnTo>
                    <a:pt x="14" y="78"/>
                  </a:lnTo>
                  <a:lnTo>
                    <a:pt x="12" y="62"/>
                  </a:lnTo>
                  <a:lnTo>
                    <a:pt x="16" y="49"/>
                  </a:lnTo>
                  <a:lnTo>
                    <a:pt x="26" y="35"/>
                  </a:lnTo>
                  <a:lnTo>
                    <a:pt x="47" y="27"/>
                  </a:lnTo>
                  <a:lnTo>
                    <a:pt x="81" y="23"/>
                  </a:lnTo>
                  <a:lnTo>
                    <a:pt x="86" y="19"/>
                  </a:lnTo>
                  <a:lnTo>
                    <a:pt x="77" y="12"/>
                  </a:lnTo>
                  <a:lnTo>
                    <a:pt x="63" y="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0" name="Text Box 6">
            <a:extLst>
              <a:ext uri="{FF2B5EF4-FFF2-40B4-BE49-F238E27FC236}">
                <a16:creationId xmlns:a16="http://schemas.microsoft.com/office/drawing/2014/main" id="{0DA09E25-BA08-40FE-927A-8888F914005C}"/>
              </a:ext>
            </a:extLst>
          </p:cNvPr>
          <p:cNvSpPr txBox="1">
            <a:spLocks noChangeArrowheads="1"/>
          </p:cNvSpPr>
          <p:nvPr/>
        </p:nvSpPr>
        <p:spPr bwMode="auto">
          <a:xfrm>
            <a:off x="552450" y="1504950"/>
            <a:ext cx="5029200" cy="646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ebdings" panose="05030102010509060703" pitchFamily="18" charset="2"/>
              <a:buNone/>
            </a:pPr>
            <a:r>
              <a:rPr lang="es-ES_tradnl" altLang="en-US" sz="1800" b="1" dirty="0"/>
              <a:t>Desarrollar un buen comité de seguridad con  estas actividades</a:t>
            </a:r>
            <a:endParaRPr lang="en-US" altLang="en-US" sz="1800" b="1" dirty="0"/>
          </a:p>
        </p:txBody>
      </p:sp>
      <p:sp>
        <p:nvSpPr>
          <p:cNvPr id="202" name="Text Box 688">
            <a:extLst>
              <a:ext uri="{FF2B5EF4-FFF2-40B4-BE49-F238E27FC236}">
                <a16:creationId xmlns:a16="http://schemas.microsoft.com/office/drawing/2014/main" id="{882CDCB9-D18D-4338-9604-D918CF340285}"/>
              </a:ext>
            </a:extLst>
          </p:cNvPr>
          <p:cNvSpPr txBox="1">
            <a:spLocks noChangeArrowheads="1"/>
          </p:cNvSpPr>
          <p:nvPr/>
        </p:nvSpPr>
        <p:spPr bwMode="auto">
          <a:xfrm>
            <a:off x="314324" y="542925"/>
            <a:ext cx="4095573" cy="52322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err="1"/>
              <a:t>Comité</a:t>
            </a:r>
            <a:r>
              <a:rPr lang="en-US" altLang="en-US" sz="2800" b="1" dirty="0"/>
              <a:t> de Seguridad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204DA4C8-6567-4F9A-9216-47CCEDDE16F9}"/>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9461" name="Text Box 6">
            <a:extLst>
              <a:ext uri="{FF2B5EF4-FFF2-40B4-BE49-F238E27FC236}">
                <a16:creationId xmlns:a16="http://schemas.microsoft.com/office/drawing/2014/main" id="{6D721066-9D2C-4DFB-9D21-C742762AF7A5}"/>
              </a:ext>
            </a:extLst>
          </p:cNvPr>
          <p:cNvSpPr txBox="1">
            <a:spLocks noChangeArrowheads="1"/>
          </p:cNvSpPr>
          <p:nvPr/>
        </p:nvSpPr>
        <p:spPr bwMode="auto">
          <a:xfrm>
            <a:off x="290513" y="2489200"/>
            <a:ext cx="3656012" cy="578004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20000"/>
              </a:spcBef>
              <a:buFont typeface="Wingdings" panose="05000000000000000000" pitchFamily="2" charset="2"/>
              <a:buNone/>
            </a:pPr>
            <a:r>
              <a:rPr lang="en-US" altLang="en-US" b="1" dirty="0"/>
              <a:t>Examples of what to discuss in the meetings:</a:t>
            </a:r>
          </a:p>
          <a:p>
            <a:pPr lvl="1">
              <a:spcBef>
                <a:spcPct val="20000"/>
              </a:spcBef>
              <a:buFont typeface="Wingdings" panose="05000000000000000000" pitchFamily="2" charset="2"/>
              <a:buNone/>
            </a:pPr>
            <a:endParaRPr lang="en-US" altLang="en-US" b="1" dirty="0"/>
          </a:p>
          <a:p>
            <a:pPr lvl="1">
              <a:spcBef>
                <a:spcPct val="20000"/>
              </a:spcBef>
              <a:buFont typeface="Wingdings" panose="05000000000000000000" pitchFamily="2" charset="2"/>
              <a:buChar char="Ø"/>
            </a:pPr>
            <a:r>
              <a:rPr lang="en-US" altLang="en-US" b="1" dirty="0"/>
              <a:t>How to get the cooperation of all the workers to identify hazards in the workplace.</a:t>
            </a:r>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r>
              <a:rPr lang="en-US" altLang="en-US" b="1" dirty="0"/>
              <a:t>The safety rules.</a:t>
            </a:r>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r>
              <a:rPr lang="en-US" altLang="en-US" b="1" dirty="0"/>
              <a:t>The type of training needed so workers can work in a safer way.</a:t>
            </a:r>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r>
              <a:rPr lang="en-US" altLang="en-US" b="1" dirty="0"/>
              <a:t>What else can we discuss in the meetings?</a:t>
            </a:r>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r>
              <a:rPr lang="en-US" altLang="en-US" b="1" dirty="0"/>
              <a:t> </a:t>
            </a:r>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endParaRPr lang="en-US" altLang="en-US" b="1" dirty="0"/>
          </a:p>
          <a:p>
            <a:pPr lvl="1">
              <a:spcBef>
                <a:spcPct val="20000"/>
              </a:spcBef>
              <a:buFont typeface="Wingdings" panose="05000000000000000000" pitchFamily="2" charset="2"/>
              <a:buChar char="Ø"/>
            </a:pPr>
            <a:r>
              <a:rPr lang="en-US" altLang="en-US" b="1" dirty="0"/>
              <a:t> </a:t>
            </a:r>
          </a:p>
        </p:txBody>
      </p:sp>
      <p:pic>
        <p:nvPicPr>
          <p:cNvPr id="19462" name="Picture 7" descr="T:\TRASCO\SCHWABE\Ergonomics\Images\Assembly 011.jpg">
            <a:extLst>
              <a:ext uri="{FF2B5EF4-FFF2-40B4-BE49-F238E27FC236}">
                <a16:creationId xmlns:a16="http://schemas.microsoft.com/office/drawing/2014/main" id="{2B8598A3-17E6-446A-9338-5BFE9DABB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00400"/>
            <a:ext cx="213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19">
            <a:extLst>
              <a:ext uri="{FF2B5EF4-FFF2-40B4-BE49-F238E27FC236}">
                <a16:creationId xmlns:a16="http://schemas.microsoft.com/office/drawing/2014/main" id="{6A3D7AB3-2FFB-4660-BBD4-8A9C1B38E6A5}"/>
              </a:ext>
            </a:extLst>
          </p:cNvPr>
          <p:cNvGrpSpPr>
            <a:grpSpLocks/>
          </p:cNvGrpSpPr>
          <p:nvPr/>
        </p:nvGrpSpPr>
        <p:grpSpPr bwMode="auto">
          <a:xfrm>
            <a:off x="1319213" y="7259638"/>
            <a:ext cx="4019550" cy="723900"/>
            <a:chOff x="822" y="4664"/>
            <a:chExt cx="2532" cy="456"/>
          </a:xfrm>
        </p:grpSpPr>
        <p:sp>
          <p:nvSpPr>
            <p:cNvPr id="19465" name="Line 14">
              <a:extLst>
                <a:ext uri="{FF2B5EF4-FFF2-40B4-BE49-F238E27FC236}">
                  <a16:creationId xmlns:a16="http://schemas.microsoft.com/office/drawing/2014/main" id="{805065EB-05EF-43B1-9D84-415D03B7AB02}"/>
                </a:ext>
              </a:extLst>
            </p:cNvPr>
            <p:cNvSpPr>
              <a:spLocks noChangeShapeType="1"/>
            </p:cNvSpPr>
            <p:nvPr/>
          </p:nvSpPr>
          <p:spPr bwMode="auto">
            <a:xfrm>
              <a:off x="822" y="4664"/>
              <a:ext cx="253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Line 15">
              <a:extLst>
                <a:ext uri="{FF2B5EF4-FFF2-40B4-BE49-F238E27FC236}">
                  <a16:creationId xmlns:a16="http://schemas.microsoft.com/office/drawing/2014/main" id="{B60C9AEE-C054-4DA8-8591-48E609523502}"/>
                </a:ext>
              </a:extLst>
            </p:cNvPr>
            <p:cNvSpPr>
              <a:spLocks noChangeShapeType="1"/>
            </p:cNvSpPr>
            <p:nvPr/>
          </p:nvSpPr>
          <p:spPr bwMode="auto">
            <a:xfrm>
              <a:off x="824" y="5120"/>
              <a:ext cx="253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64" name="Text Box 20">
            <a:extLst>
              <a:ext uri="{FF2B5EF4-FFF2-40B4-BE49-F238E27FC236}">
                <a16:creationId xmlns:a16="http://schemas.microsoft.com/office/drawing/2014/main" id="{FD8323F8-70F7-48EC-8148-C50A99EED7A9}"/>
              </a:ext>
            </a:extLst>
          </p:cNvPr>
          <p:cNvSpPr txBox="1">
            <a:spLocks noChangeArrowheads="1"/>
          </p:cNvSpPr>
          <p:nvPr/>
        </p:nvSpPr>
        <p:spPr bwMode="auto">
          <a:xfrm>
            <a:off x="314325" y="542925"/>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Safety Committee</a:t>
            </a:r>
          </a:p>
        </p:txBody>
      </p:sp>
      <p:sp>
        <p:nvSpPr>
          <p:cNvPr id="11" name="Text Box 5">
            <a:extLst>
              <a:ext uri="{FF2B5EF4-FFF2-40B4-BE49-F238E27FC236}">
                <a16:creationId xmlns:a16="http://schemas.microsoft.com/office/drawing/2014/main" id="{1BE28E86-C7BA-408C-A0C0-15FE64C00874}"/>
              </a:ext>
            </a:extLst>
          </p:cNvPr>
          <p:cNvSpPr txBox="1">
            <a:spLocks noChangeArrowheads="1"/>
          </p:cNvSpPr>
          <p:nvPr/>
        </p:nvSpPr>
        <p:spPr bwMode="auto">
          <a:xfrm>
            <a:off x="552450" y="1504950"/>
            <a:ext cx="516255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Webdings" panose="05030102010509060703" pitchFamily="18" charset="2"/>
              <a:buNone/>
            </a:pPr>
            <a:r>
              <a:rPr lang="en-US" altLang="en-US" sz="1800" b="1" dirty="0"/>
              <a:t>Hold monthly meetings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026">
            <a:extLst>
              <a:ext uri="{FF2B5EF4-FFF2-40B4-BE49-F238E27FC236}">
                <a16:creationId xmlns:a16="http://schemas.microsoft.com/office/drawing/2014/main" id="{E3585D62-BAAB-4AF0-8020-EBECAA36E023}"/>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0484" name="Text Box 1030">
            <a:extLst>
              <a:ext uri="{FF2B5EF4-FFF2-40B4-BE49-F238E27FC236}">
                <a16:creationId xmlns:a16="http://schemas.microsoft.com/office/drawing/2014/main" id="{EF3DEDA7-244B-49B2-8A5E-1BDC68C4B02E}"/>
              </a:ext>
            </a:extLst>
          </p:cNvPr>
          <p:cNvSpPr txBox="1">
            <a:spLocks noChangeArrowheads="1"/>
          </p:cNvSpPr>
          <p:nvPr/>
        </p:nvSpPr>
        <p:spPr bwMode="auto">
          <a:xfrm>
            <a:off x="290513" y="2489200"/>
            <a:ext cx="3443287" cy="59261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20000"/>
              </a:spcBef>
              <a:buFont typeface="Wingdings" panose="05000000000000000000" pitchFamily="2" charset="2"/>
              <a:buNone/>
            </a:pPr>
            <a:r>
              <a:rPr lang="es-ES_tradnl" altLang="en-US" b="1" dirty="0"/>
              <a:t>Ejemplos de que discutir en las reuniones:</a:t>
            </a:r>
          </a:p>
          <a:p>
            <a:pPr lvl="1">
              <a:spcBef>
                <a:spcPct val="20000"/>
              </a:spcBef>
              <a:buFont typeface="Wingdings" panose="05000000000000000000" pitchFamily="2" charset="2"/>
              <a:buNone/>
            </a:pPr>
            <a:endParaRPr lang="es-ES_tradnl" altLang="en-US" b="1" dirty="0"/>
          </a:p>
          <a:p>
            <a:pPr lvl="1">
              <a:spcBef>
                <a:spcPct val="20000"/>
              </a:spcBef>
              <a:buFont typeface="Wingdings" panose="05000000000000000000" pitchFamily="2" charset="2"/>
              <a:buChar char="Ø"/>
            </a:pPr>
            <a:r>
              <a:rPr lang="es-ES_tradnl" altLang="en-US" b="1" dirty="0"/>
              <a:t>Como obtener la cooperación de todos los trabajadores para detectar riesgos en el trabajo.</a:t>
            </a:r>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r>
              <a:rPr lang="es-ES_tradnl" altLang="en-US" b="1" dirty="0"/>
              <a:t>Los reglamentos de seguridad.</a:t>
            </a:r>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r>
              <a:rPr lang="es-ES_tradnl" altLang="en-US" b="1" dirty="0"/>
              <a:t>El tipo de adiestramiento necesario para que los trabajadores laboren en una manera más segura.</a:t>
            </a:r>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r>
              <a:rPr lang="es-ES_tradnl" altLang="en-US" b="1" dirty="0"/>
              <a:t>¿Que más podemos discutir en las reuniones?</a:t>
            </a:r>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r>
              <a:rPr lang="es-ES_tradnl" altLang="en-US" b="1" dirty="0"/>
              <a:t> </a:t>
            </a:r>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endParaRPr lang="es-ES_tradnl" altLang="en-US" b="1" dirty="0"/>
          </a:p>
          <a:p>
            <a:pPr lvl="1">
              <a:spcBef>
                <a:spcPct val="20000"/>
              </a:spcBef>
              <a:buFont typeface="Wingdings" panose="05000000000000000000" pitchFamily="2" charset="2"/>
              <a:buChar char="Ø"/>
            </a:pPr>
            <a:r>
              <a:rPr lang="es-ES_tradnl" altLang="en-US" b="1" dirty="0"/>
              <a:t> </a:t>
            </a:r>
          </a:p>
        </p:txBody>
      </p:sp>
      <p:pic>
        <p:nvPicPr>
          <p:cNvPr id="20485" name="Picture 1031" descr="T:\TRASCO\SCHWABE\Ergonomics\Images\Assembly 011.jpg">
            <a:extLst>
              <a:ext uri="{FF2B5EF4-FFF2-40B4-BE49-F238E27FC236}">
                <a16:creationId xmlns:a16="http://schemas.microsoft.com/office/drawing/2014/main" id="{1C54E49F-E4FC-4B75-A3B3-3F2213FB0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00400"/>
            <a:ext cx="213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1032">
            <a:extLst>
              <a:ext uri="{FF2B5EF4-FFF2-40B4-BE49-F238E27FC236}">
                <a16:creationId xmlns:a16="http://schemas.microsoft.com/office/drawing/2014/main" id="{3E307709-0CEE-4B1D-A3FE-C9D883F38899}"/>
              </a:ext>
            </a:extLst>
          </p:cNvPr>
          <p:cNvSpPr>
            <a:spLocks noChangeShapeType="1"/>
          </p:cNvSpPr>
          <p:nvPr/>
        </p:nvSpPr>
        <p:spPr bwMode="auto">
          <a:xfrm>
            <a:off x="1276350" y="7620000"/>
            <a:ext cx="4016375"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Line 1033">
            <a:extLst>
              <a:ext uri="{FF2B5EF4-FFF2-40B4-BE49-F238E27FC236}">
                <a16:creationId xmlns:a16="http://schemas.microsoft.com/office/drawing/2014/main" id="{E5B56D93-7191-45ED-9492-DD52867FDE6F}"/>
              </a:ext>
            </a:extLst>
          </p:cNvPr>
          <p:cNvSpPr>
            <a:spLocks noChangeShapeType="1"/>
          </p:cNvSpPr>
          <p:nvPr/>
        </p:nvSpPr>
        <p:spPr bwMode="auto">
          <a:xfrm>
            <a:off x="1257300" y="8382000"/>
            <a:ext cx="4016375"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Text Box 1034">
            <a:extLst>
              <a:ext uri="{FF2B5EF4-FFF2-40B4-BE49-F238E27FC236}">
                <a16:creationId xmlns:a16="http://schemas.microsoft.com/office/drawing/2014/main" id="{367EBEF3-E08B-4956-8CD8-250782022151}"/>
              </a:ext>
            </a:extLst>
          </p:cNvPr>
          <p:cNvSpPr txBox="1">
            <a:spLocks noChangeArrowheads="1"/>
          </p:cNvSpPr>
          <p:nvPr/>
        </p:nvSpPr>
        <p:spPr bwMode="auto">
          <a:xfrm>
            <a:off x="552450" y="1504950"/>
            <a:ext cx="516255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Webdings" panose="05030102010509060703" pitchFamily="18" charset="2"/>
              <a:buNone/>
            </a:pPr>
            <a:r>
              <a:rPr lang="es-ES_tradnl" altLang="en-US" sz="1800" b="1" dirty="0"/>
              <a:t>Efectuar las reuniones mensuales</a:t>
            </a:r>
            <a:endParaRPr lang="en-US" altLang="en-US" sz="1800" b="1" dirty="0"/>
          </a:p>
        </p:txBody>
      </p:sp>
      <p:sp>
        <p:nvSpPr>
          <p:cNvPr id="11" name="Text Box 688">
            <a:extLst>
              <a:ext uri="{FF2B5EF4-FFF2-40B4-BE49-F238E27FC236}">
                <a16:creationId xmlns:a16="http://schemas.microsoft.com/office/drawing/2014/main" id="{FE63EAD3-576B-4CBD-B7D6-F4CCB7CD7793}"/>
              </a:ext>
            </a:extLst>
          </p:cNvPr>
          <p:cNvSpPr txBox="1">
            <a:spLocks noChangeArrowheads="1"/>
          </p:cNvSpPr>
          <p:nvPr/>
        </p:nvSpPr>
        <p:spPr bwMode="auto">
          <a:xfrm>
            <a:off x="314324" y="542925"/>
            <a:ext cx="4095573" cy="52322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err="1"/>
              <a:t>Comité</a:t>
            </a:r>
            <a:r>
              <a:rPr lang="en-US" altLang="en-US" sz="2800" b="1" dirty="0"/>
              <a:t> de Seguridad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3">
            <a:extLst>
              <a:ext uri="{FF2B5EF4-FFF2-40B4-BE49-F238E27FC236}">
                <a16:creationId xmlns:a16="http://schemas.microsoft.com/office/drawing/2014/main" id="{63055B45-5D27-4526-82D7-A6B04072F67F}"/>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1508" name="Text Box 5">
            <a:extLst>
              <a:ext uri="{FF2B5EF4-FFF2-40B4-BE49-F238E27FC236}">
                <a16:creationId xmlns:a16="http://schemas.microsoft.com/office/drawing/2014/main" id="{1F4CF32C-3964-47A0-AF99-DAFB13E21D7E}"/>
              </a:ext>
            </a:extLst>
          </p:cNvPr>
          <p:cNvSpPr txBox="1">
            <a:spLocks noChangeArrowheads="1"/>
          </p:cNvSpPr>
          <p:nvPr/>
        </p:nvSpPr>
        <p:spPr bwMode="auto">
          <a:xfrm>
            <a:off x="552450" y="1504950"/>
            <a:ext cx="5162550" cy="3693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800" b="1" dirty="0"/>
              <a:t>Conduct quarterly inspections</a:t>
            </a:r>
          </a:p>
        </p:txBody>
      </p:sp>
      <p:sp>
        <p:nvSpPr>
          <p:cNvPr id="21509" name="Text Box 10">
            <a:extLst>
              <a:ext uri="{FF2B5EF4-FFF2-40B4-BE49-F238E27FC236}">
                <a16:creationId xmlns:a16="http://schemas.microsoft.com/office/drawing/2014/main" id="{CEFE2D79-F59B-4C63-8B34-A1EE80A81CF6}"/>
              </a:ext>
            </a:extLst>
          </p:cNvPr>
          <p:cNvSpPr txBox="1">
            <a:spLocks noChangeArrowheads="1"/>
          </p:cNvSpPr>
          <p:nvPr/>
        </p:nvSpPr>
        <p:spPr bwMode="auto">
          <a:xfrm>
            <a:off x="301625" y="2368550"/>
            <a:ext cx="5054600" cy="569386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dirty="0"/>
              <a:t>Examples of what to look for during the quarterly inspections:</a:t>
            </a:r>
          </a:p>
          <a:p>
            <a:pPr>
              <a:buFont typeface="Wingdings" panose="05000000000000000000" pitchFamily="2" charset="2"/>
              <a:buNone/>
            </a:pPr>
            <a:endParaRPr lang="en-US" altLang="en-US" b="1" dirty="0"/>
          </a:p>
          <a:p>
            <a:pPr lvl="1">
              <a:buFont typeface="Wingdings" panose="05000000000000000000" pitchFamily="2" charset="2"/>
              <a:buNone/>
            </a:pPr>
            <a:endParaRPr lang="en-US" altLang="en-US" b="1" dirty="0"/>
          </a:p>
          <a:p>
            <a:pPr lvl="1">
              <a:buFont typeface="Wingdings" panose="05000000000000000000" pitchFamily="2" charset="2"/>
              <a:buChar char="Ø"/>
            </a:pPr>
            <a:r>
              <a:rPr lang="en-US" altLang="en-US" b="1" dirty="0"/>
              <a:t>Are portable ladders installed so that they extend at least 36 inches above the surface served?</a:t>
            </a:r>
          </a:p>
          <a:p>
            <a:pPr lvl="1">
              <a:buFont typeface="Wingdings" panose="05000000000000000000" pitchFamily="2" charset="2"/>
              <a:buChar char="Ø"/>
            </a:pPr>
            <a:endParaRPr lang="en-US" altLang="en-US" b="1" dirty="0"/>
          </a:p>
          <a:p>
            <a:pPr lvl="1">
              <a:buFont typeface="Wingdings" panose="05000000000000000000" pitchFamily="2" charset="2"/>
              <a:buChar char="Ø"/>
            </a:pPr>
            <a:endParaRPr lang="en-US" altLang="en-US" b="1" dirty="0"/>
          </a:p>
          <a:p>
            <a:pPr lvl="1">
              <a:buFont typeface="Wingdings" panose="05000000000000000000" pitchFamily="2" charset="2"/>
              <a:buChar char="Ø"/>
            </a:pPr>
            <a:r>
              <a:rPr lang="en-US" altLang="en-US" b="1" dirty="0"/>
              <a:t>Is all scrap lumber, waste material, and rubbish removed from the immediate work area?</a:t>
            </a:r>
          </a:p>
          <a:p>
            <a:pPr lvl="1">
              <a:buFont typeface="Wingdings" panose="05000000000000000000" pitchFamily="2" charset="2"/>
              <a:buChar char="Ø"/>
            </a:pPr>
            <a:endParaRPr lang="en-US" altLang="en-US" b="1" dirty="0"/>
          </a:p>
          <a:p>
            <a:pPr lvl="1">
              <a:buFont typeface="Wingdings" panose="05000000000000000000" pitchFamily="2" charset="2"/>
              <a:buChar char="Ø"/>
            </a:pPr>
            <a:endParaRPr lang="en-US" altLang="en-US" b="1" dirty="0"/>
          </a:p>
          <a:p>
            <a:pPr lvl="1">
              <a:buFont typeface="Wingdings" panose="05000000000000000000" pitchFamily="2" charset="2"/>
              <a:buChar char="Ø"/>
            </a:pPr>
            <a:r>
              <a:rPr lang="en-US" altLang="en-US" b="1" dirty="0"/>
              <a:t>Are cords and plugs visually inspected daily and removed or repaired as necessary?</a:t>
            </a:r>
          </a:p>
          <a:p>
            <a:pPr lvl="1">
              <a:buFont typeface="Wingdings" panose="05000000000000000000" pitchFamily="2" charset="2"/>
              <a:buChar char="Ø"/>
            </a:pPr>
            <a:endParaRPr lang="en-US" altLang="en-US" b="1" dirty="0"/>
          </a:p>
          <a:p>
            <a:pPr lvl="1">
              <a:buFont typeface="Wingdings" panose="05000000000000000000" pitchFamily="2" charset="2"/>
              <a:buChar char="Ø"/>
            </a:pPr>
            <a:endParaRPr lang="en-US" altLang="en-US" b="1" dirty="0"/>
          </a:p>
          <a:p>
            <a:pPr lvl="1">
              <a:buFont typeface="Wingdings" panose="05000000000000000000" pitchFamily="2" charset="2"/>
              <a:buChar char="Ø"/>
            </a:pPr>
            <a:r>
              <a:rPr lang="en-US" altLang="en-US" b="1" dirty="0"/>
              <a:t>Are SDS readily available for each hazardous chemical?</a:t>
            </a:r>
          </a:p>
          <a:p>
            <a:pPr lvl="1">
              <a:buFont typeface="Wingdings" panose="05000000000000000000" pitchFamily="2" charset="2"/>
              <a:buChar char="Ø"/>
            </a:pPr>
            <a:endParaRPr lang="en-US" altLang="en-US" b="1" dirty="0"/>
          </a:p>
          <a:p>
            <a:pPr lvl="1">
              <a:buFont typeface="Wingdings" panose="05000000000000000000" pitchFamily="2" charset="2"/>
              <a:buChar char="Ø"/>
            </a:pPr>
            <a:endParaRPr lang="en-US" altLang="en-US" b="1" dirty="0"/>
          </a:p>
          <a:p>
            <a:pPr lvl="1">
              <a:buFont typeface="Wingdings" panose="05000000000000000000" pitchFamily="2" charset="2"/>
              <a:buChar char="Ø"/>
            </a:pPr>
            <a:r>
              <a:rPr lang="en-US" altLang="en-US" b="1" dirty="0"/>
              <a:t>Are all employees protected by</a:t>
            </a:r>
          </a:p>
          <a:p>
            <a:pPr lvl="2">
              <a:buFont typeface="Wingdings" panose="05000000000000000000" pitchFamily="2" charset="2"/>
              <a:buNone/>
            </a:pPr>
            <a:r>
              <a:rPr lang="en-US" altLang="en-US" b="1" dirty="0"/>
              <a:t>guardrails or personal fall-arrest</a:t>
            </a:r>
          </a:p>
          <a:p>
            <a:pPr lvl="2">
              <a:buFont typeface="Wingdings" panose="05000000000000000000" pitchFamily="2" charset="2"/>
              <a:buNone/>
            </a:pPr>
            <a:r>
              <a:rPr lang="en-US" altLang="en-US" b="1" dirty="0"/>
              <a:t>systems when working on unguarded</a:t>
            </a:r>
          </a:p>
          <a:p>
            <a:pPr lvl="2">
              <a:buFont typeface="Wingdings" panose="05000000000000000000" pitchFamily="2" charset="2"/>
              <a:buNone/>
            </a:pPr>
            <a:r>
              <a:rPr lang="en-US" altLang="en-US" b="1" dirty="0"/>
              <a:t>surfaces more than 6 feet high?</a:t>
            </a:r>
          </a:p>
          <a:p>
            <a:pPr lvl="2">
              <a:buFont typeface="Wingdings" panose="05000000000000000000" pitchFamily="2" charset="2"/>
              <a:buNone/>
            </a:pPr>
            <a:endParaRPr lang="en-US" altLang="en-US" b="1" dirty="0"/>
          </a:p>
          <a:p>
            <a:pPr lvl="2">
              <a:buFont typeface="Wingdings" panose="05000000000000000000" pitchFamily="2" charset="2"/>
              <a:buNone/>
            </a:pPr>
            <a:endParaRPr lang="en-US" altLang="en-US" b="1" dirty="0"/>
          </a:p>
          <a:p>
            <a:pPr lvl="1">
              <a:buFont typeface="Wingdings" panose="05000000000000000000" pitchFamily="2" charset="2"/>
              <a:buChar char="Ø"/>
            </a:pPr>
            <a:r>
              <a:rPr lang="en-US" altLang="en-US" b="1" dirty="0"/>
              <a:t>Are workers overexerting themselves?</a:t>
            </a:r>
          </a:p>
        </p:txBody>
      </p:sp>
      <p:sp>
        <p:nvSpPr>
          <p:cNvPr id="21510" name="Text Box 15">
            <a:extLst>
              <a:ext uri="{FF2B5EF4-FFF2-40B4-BE49-F238E27FC236}">
                <a16:creationId xmlns:a16="http://schemas.microsoft.com/office/drawing/2014/main" id="{6DC7FD68-59E2-4827-9BDE-C419A38AC5FD}"/>
              </a:ext>
            </a:extLst>
          </p:cNvPr>
          <p:cNvSpPr txBox="1">
            <a:spLocks noChangeArrowheads="1"/>
          </p:cNvSpPr>
          <p:nvPr/>
        </p:nvSpPr>
        <p:spPr bwMode="auto">
          <a:xfrm>
            <a:off x="314325" y="542925"/>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Safety Committee</a:t>
            </a:r>
          </a:p>
        </p:txBody>
      </p:sp>
      <p:graphicFrame>
        <p:nvGraphicFramePr>
          <p:cNvPr id="21511" name="Object 18">
            <a:extLst>
              <a:ext uri="{FF2B5EF4-FFF2-40B4-BE49-F238E27FC236}">
                <a16:creationId xmlns:a16="http://schemas.microsoft.com/office/drawing/2014/main" id="{7352182C-BA6C-45C5-851C-2CB5259A8840}"/>
              </a:ext>
            </a:extLst>
          </p:cNvPr>
          <p:cNvGraphicFramePr>
            <a:graphicFrameLocks noChangeAspect="1"/>
          </p:cNvGraphicFramePr>
          <p:nvPr/>
        </p:nvGraphicFramePr>
        <p:xfrm>
          <a:off x="5207000" y="7340600"/>
          <a:ext cx="1447800" cy="1381125"/>
        </p:xfrm>
        <a:graphic>
          <a:graphicData uri="http://schemas.openxmlformats.org/presentationml/2006/ole">
            <mc:AlternateContent xmlns:mc="http://schemas.openxmlformats.org/markup-compatibility/2006">
              <mc:Choice xmlns:v="urn:schemas-microsoft-com:vml" Requires="v">
                <p:oleObj spid="_x0000_s21541" name="Clip" r:id="rId3" imgW="1805026" imgH="1722730" progId="MS_ClipArt_Gallery.2">
                  <p:embed/>
                </p:oleObj>
              </mc:Choice>
              <mc:Fallback>
                <p:oleObj name="Clip" r:id="rId3" imgW="1805026" imgH="1722730" progId="MS_ClipArt_Gallery.2">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7340600"/>
                        <a:ext cx="1447800" cy="138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a:extLst>
              <a:ext uri="{FF2B5EF4-FFF2-40B4-BE49-F238E27FC236}">
                <a16:creationId xmlns:a16="http://schemas.microsoft.com/office/drawing/2014/main" id="{00CA86D4-1EBD-47DC-AA20-BE49038CB375}"/>
              </a:ext>
            </a:extLst>
          </p:cNvPr>
          <p:cNvSpPr>
            <a:spLocks noChangeArrowheads="1"/>
          </p:cNvSpPr>
          <p:nvPr/>
        </p:nvSpPr>
        <p:spPr bwMode="auto">
          <a:xfrm>
            <a:off x="45720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2532" name="Text Box 5">
            <a:extLst>
              <a:ext uri="{FF2B5EF4-FFF2-40B4-BE49-F238E27FC236}">
                <a16:creationId xmlns:a16="http://schemas.microsoft.com/office/drawing/2014/main" id="{E0C4C00B-28C6-4D37-9B7E-5D79AAE41A37}"/>
              </a:ext>
            </a:extLst>
          </p:cNvPr>
          <p:cNvSpPr txBox="1">
            <a:spLocks noChangeArrowheads="1"/>
          </p:cNvSpPr>
          <p:nvPr/>
        </p:nvSpPr>
        <p:spPr bwMode="auto">
          <a:xfrm>
            <a:off x="552450" y="1504950"/>
            <a:ext cx="5162550"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Webdings" panose="05030102010509060703" pitchFamily="18" charset="2"/>
              <a:buNone/>
            </a:pPr>
            <a:r>
              <a:rPr lang="es-ES_tradnl" altLang="en-US" sz="1800" b="1" dirty="0"/>
              <a:t>Efectuar las verificaciones trimestrales</a:t>
            </a:r>
            <a:endParaRPr lang="en-US" altLang="en-US" sz="1800" b="1" dirty="0"/>
          </a:p>
        </p:txBody>
      </p:sp>
      <p:sp>
        <p:nvSpPr>
          <p:cNvPr id="22533" name="Text Box 6">
            <a:extLst>
              <a:ext uri="{FF2B5EF4-FFF2-40B4-BE49-F238E27FC236}">
                <a16:creationId xmlns:a16="http://schemas.microsoft.com/office/drawing/2014/main" id="{7C3C7281-5E8D-4936-91C3-C4DF82EFB839}"/>
              </a:ext>
            </a:extLst>
          </p:cNvPr>
          <p:cNvSpPr txBox="1">
            <a:spLocks noChangeArrowheads="1"/>
          </p:cNvSpPr>
          <p:nvPr/>
        </p:nvSpPr>
        <p:spPr bwMode="auto">
          <a:xfrm>
            <a:off x="301625" y="2368550"/>
            <a:ext cx="5054600" cy="655564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Times New Roman" panose="02020603050405020304" pitchFamily="18" charset="0"/>
              </a:defRPr>
            </a:lvl1pPr>
            <a:lvl2pPr marL="914400" indent="-457200">
              <a:defRPr sz="1400">
                <a:solidFill>
                  <a:schemeClr val="tx1"/>
                </a:solidFill>
                <a:latin typeface="Times New Roman" panose="02020603050405020304" pitchFamily="18" charset="0"/>
              </a:defRPr>
            </a:lvl2pPr>
            <a:lvl3pPr marL="915988">
              <a:defRPr sz="1400">
                <a:solidFill>
                  <a:schemeClr val="tx1"/>
                </a:solidFill>
                <a:latin typeface="Times New Roman" panose="02020603050405020304" pitchFamily="18" charset="0"/>
              </a:defRPr>
            </a:lvl3pPr>
            <a:lvl4pPr marL="1828800" indent="-457200">
              <a:defRPr sz="1400">
                <a:solidFill>
                  <a:schemeClr val="tx1"/>
                </a:solidFill>
                <a:latin typeface="Times New Roman" panose="02020603050405020304" pitchFamily="18" charset="0"/>
              </a:defRPr>
            </a:lvl4pPr>
            <a:lvl5pPr marL="2286000" indent="-457200">
              <a:defRPr sz="1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s-ES_tradnl" altLang="en-US" b="1" dirty="0"/>
              <a:t>Ejemplos de que buscar en las verificaciones trimestrales:</a:t>
            </a:r>
          </a:p>
          <a:p>
            <a:pPr>
              <a:buFont typeface="Wingdings" panose="05000000000000000000" pitchFamily="2" charset="2"/>
              <a:buNone/>
            </a:pPr>
            <a:endParaRPr lang="es-ES_tradnl" altLang="en-US" b="1" dirty="0"/>
          </a:p>
          <a:p>
            <a:pPr lvl="1">
              <a:buFont typeface="Wingdings" panose="05000000000000000000" pitchFamily="2" charset="2"/>
              <a:buChar char="Ø"/>
            </a:pPr>
            <a:r>
              <a:rPr lang="es-ES" altLang="en-US" b="1" dirty="0"/>
              <a:t>¿Están las escaleras portátiles instaladas de manera que éstas se extiendan por lo menos 36 pulgadas sobre la superficie en uso?</a:t>
            </a:r>
          </a:p>
          <a:p>
            <a:pPr lvl="1">
              <a:buFont typeface="Wingdings" panose="05000000000000000000" pitchFamily="2" charset="2"/>
              <a:buChar char="Ø"/>
            </a:pPr>
            <a:endParaRPr lang="es-ES" altLang="en-US" b="1" dirty="0"/>
          </a:p>
          <a:p>
            <a:pPr lvl="1">
              <a:buFont typeface="Wingdings" panose="05000000000000000000" pitchFamily="2" charset="2"/>
              <a:buChar char="Ø"/>
            </a:pPr>
            <a:endParaRPr lang="es-ES" altLang="en-US" b="1" dirty="0"/>
          </a:p>
          <a:p>
            <a:pPr lvl="1">
              <a:buFont typeface="Wingdings" panose="05000000000000000000" pitchFamily="2" charset="2"/>
              <a:buChar char="Ø"/>
            </a:pPr>
            <a:r>
              <a:rPr lang="es-ES" altLang="en-US" b="1" dirty="0"/>
              <a:t>¿Son removidos todos los pedazos de madera, material de desecho y desperdicios fuera de la zona de trabajo?</a:t>
            </a:r>
          </a:p>
          <a:p>
            <a:pPr lvl="1">
              <a:buFont typeface="Wingdings" panose="05000000000000000000" pitchFamily="2" charset="2"/>
              <a:buChar char="Ø"/>
            </a:pPr>
            <a:endParaRPr lang="es-ES" altLang="en-US" b="1" dirty="0"/>
          </a:p>
          <a:p>
            <a:pPr lvl="1">
              <a:buFont typeface="Wingdings" panose="05000000000000000000" pitchFamily="2" charset="2"/>
              <a:buChar char="Ø"/>
            </a:pPr>
            <a:endParaRPr lang="es-ES" altLang="en-US" b="1" dirty="0"/>
          </a:p>
          <a:p>
            <a:pPr lvl="1">
              <a:buFont typeface="Wingdings" panose="05000000000000000000" pitchFamily="2" charset="2"/>
              <a:buChar char="Ø"/>
            </a:pPr>
            <a:r>
              <a:rPr lang="es-ES" altLang="en-US" b="1" dirty="0"/>
              <a:t>¿Se realizan inspecciones visuales de cables eléctricos y enchufes diariamente y quitados si es necesario?</a:t>
            </a:r>
          </a:p>
          <a:p>
            <a:pPr lvl="1">
              <a:buFont typeface="Wingdings" panose="05000000000000000000" pitchFamily="2" charset="2"/>
              <a:buChar char="Ø"/>
            </a:pPr>
            <a:endParaRPr lang="es-ES" altLang="en-US" b="1" dirty="0"/>
          </a:p>
          <a:p>
            <a:pPr lvl="1">
              <a:buFont typeface="Wingdings" panose="05000000000000000000" pitchFamily="2" charset="2"/>
              <a:buChar char="Ø"/>
            </a:pPr>
            <a:endParaRPr lang="es-ES" altLang="en-US" b="1" dirty="0"/>
          </a:p>
          <a:p>
            <a:pPr lvl="1">
              <a:buFont typeface="Wingdings" panose="05000000000000000000" pitchFamily="2" charset="2"/>
              <a:buChar char="Ø"/>
            </a:pPr>
            <a:r>
              <a:rPr lang="es-ES" altLang="en-US" b="1" dirty="0"/>
              <a:t>¿Están fácilmente accesibles las hojas de</a:t>
            </a:r>
          </a:p>
          <a:p>
            <a:pPr lvl="2">
              <a:buFont typeface="Wingdings" panose="05000000000000000000" pitchFamily="2" charset="2"/>
              <a:buNone/>
            </a:pPr>
            <a:r>
              <a:rPr lang="es-ES" altLang="en-US" b="1" dirty="0"/>
              <a:t>datos de seguridad (SDS) de los</a:t>
            </a:r>
          </a:p>
          <a:p>
            <a:pPr lvl="2">
              <a:buFont typeface="Wingdings" panose="05000000000000000000" pitchFamily="2" charset="2"/>
              <a:buNone/>
            </a:pPr>
            <a:r>
              <a:rPr lang="es-ES" altLang="en-US" b="1" dirty="0"/>
              <a:t>productos químicos?</a:t>
            </a:r>
          </a:p>
          <a:p>
            <a:pPr lvl="2">
              <a:buFont typeface="Wingdings" panose="05000000000000000000" pitchFamily="2" charset="2"/>
              <a:buNone/>
            </a:pPr>
            <a:endParaRPr lang="es-ES" altLang="en-US" b="1" dirty="0"/>
          </a:p>
          <a:p>
            <a:pPr lvl="2">
              <a:buFont typeface="Wingdings" panose="05000000000000000000" pitchFamily="2" charset="2"/>
              <a:buNone/>
            </a:pPr>
            <a:endParaRPr lang="es-ES" altLang="en-US" b="1" dirty="0"/>
          </a:p>
          <a:p>
            <a:pPr lvl="1">
              <a:buFont typeface="Wingdings" panose="05000000000000000000" pitchFamily="2" charset="2"/>
              <a:buChar char="Ø"/>
            </a:pPr>
            <a:r>
              <a:rPr lang="es-ES" altLang="en-US" b="1" dirty="0"/>
              <a:t>¿Están todos los trabajadores protegidos en caso de caídas por guardarrieles o sistemas personales de prevención de caídas cuando trabajan a más de 6 pies de altura?</a:t>
            </a:r>
          </a:p>
          <a:p>
            <a:pPr lvl="1">
              <a:buFont typeface="Wingdings" panose="05000000000000000000" pitchFamily="2" charset="2"/>
              <a:buChar char="ü"/>
            </a:pPr>
            <a:endParaRPr lang="es-ES" altLang="en-US" b="1" dirty="0"/>
          </a:p>
          <a:p>
            <a:pPr lvl="1">
              <a:buFont typeface="Wingdings" panose="05000000000000000000" pitchFamily="2" charset="2"/>
              <a:buChar char="Ø"/>
            </a:pPr>
            <a:r>
              <a:rPr lang="es-ES" altLang="en-US" b="1" dirty="0"/>
              <a:t>¿Los trabajadores se están esforzando excesivamente?</a:t>
            </a:r>
          </a:p>
        </p:txBody>
      </p:sp>
      <p:graphicFrame>
        <p:nvGraphicFramePr>
          <p:cNvPr id="22535" name="Object 20">
            <a:extLst>
              <a:ext uri="{FF2B5EF4-FFF2-40B4-BE49-F238E27FC236}">
                <a16:creationId xmlns:a16="http://schemas.microsoft.com/office/drawing/2014/main" id="{C18456D1-1162-4E88-A83A-5887340F8C6D}"/>
              </a:ext>
            </a:extLst>
          </p:cNvPr>
          <p:cNvGraphicFramePr>
            <a:graphicFrameLocks noChangeAspect="1"/>
          </p:cNvGraphicFramePr>
          <p:nvPr/>
        </p:nvGraphicFramePr>
        <p:xfrm>
          <a:off x="5384800" y="7327900"/>
          <a:ext cx="1447800" cy="1381125"/>
        </p:xfrm>
        <a:graphic>
          <a:graphicData uri="http://schemas.openxmlformats.org/presentationml/2006/ole">
            <mc:AlternateContent xmlns:mc="http://schemas.openxmlformats.org/markup-compatibility/2006">
              <mc:Choice xmlns:v="urn:schemas-microsoft-com:vml" Requires="v">
                <p:oleObj spid="_x0000_s22565" name="Clip" r:id="rId3" imgW="1805026" imgH="1722730" progId="MS_ClipArt_Gallery.2">
                  <p:embed/>
                </p:oleObj>
              </mc:Choice>
              <mc:Fallback>
                <p:oleObj name="Clip" r:id="rId3" imgW="1805026" imgH="1722730" progId="MS_ClipArt_Gallery.2">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7327900"/>
                        <a:ext cx="1447800" cy="138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688">
            <a:extLst>
              <a:ext uri="{FF2B5EF4-FFF2-40B4-BE49-F238E27FC236}">
                <a16:creationId xmlns:a16="http://schemas.microsoft.com/office/drawing/2014/main" id="{8A34ABC4-73D3-47A0-82B2-941D1E69CC06}"/>
              </a:ext>
            </a:extLst>
          </p:cNvPr>
          <p:cNvSpPr txBox="1">
            <a:spLocks noChangeArrowheads="1"/>
          </p:cNvSpPr>
          <p:nvPr/>
        </p:nvSpPr>
        <p:spPr bwMode="auto">
          <a:xfrm>
            <a:off x="314324" y="542925"/>
            <a:ext cx="4095573" cy="52322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err="1"/>
              <a:t>Comité</a:t>
            </a:r>
            <a:r>
              <a:rPr lang="en-US" altLang="en-US" sz="2800" b="1" dirty="0"/>
              <a:t> de Seguridad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152FCB6F-8CA2-418B-818E-CCBB2693EB82}"/>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TO USE THIS TRAINING MODULE:</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66A18E7F-EE40-4E1B-A8A3-F2280BA0425E}"/>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BA925633-DF82-4594-A3F6-5B74743A40D1}"/>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25617" name="Clip" r:id="rId4" imgW="1821485" imgH="1537106" progId="MS_ClipArt_Gallery.2">
                  <p:embed/>
                </p:oleObj>
              </mc:Choice>
              <mc:Fallback>
                <p:oleObj name="Clip" r:id="rId4" imgW="1821485" imgH="1537106" progId="MS_ClipArt_Gallery.2">
                  <p:embed/>
                  <p:pic>
                    <p:nvPicPr>
                      <p:cNvPr id="6148" name="Object 1028">
                        <a:extLst>
                          <a:ext uri="{FF2B5EF4-FFF2-40B4-BE49-F238E27FC236}">
                            <a16:creationId xmlns:a16="http://schemas.microsoft.com/office/drawing/2014/main" id="{BA925633-DF82-4594-A3F6-5B74743A4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4A49DEA9-A856-40B1-9BBA-8150FBC51387}"/>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B113ACAF-6A94-4B51-874E-FEC508BF950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7DFD44EB-919C-41C5-8C4E-BA2FF41D36D4}"/>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5C14A26C-816A-4449-B23A-13E33F03B25D}"/>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40EFA209-0DB5-486B-B117-8660F9416980}"/>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EA5229C5-C4F3-4FB0-8AEF-4873D8C6E891}"/>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8E83F9C3-E053-48D5-BCB0-5B3690298836}"/>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66760DFD-9ECD-4380-A871-F47831545D37}"/>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FEF929F9-A04D-405E-BC08-8B4FD7D5920D}"/>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6C0240BE-1849-49A9-ABE6-29C24A26CEA4}"/>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658B066E-2E68-4812-BF42-ED3B49D984D8}"/>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E4AB7314-E14D-4451-B592-471B8AB686B7}"/>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79D0BAA7-6B53-48E1-ABDC-B2F8046E0987}"/>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17EFA6D6-C2DA-4701-96D3-D150FC3BDC1D}"/>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B6B26C84-6E09-469A-A452-C47E506DEE5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20A3E0A4-945F-4E89-9724-DEC060529C61}"/>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6C48DE26-3249-4E62-9C60-2DBD059386EE}"/>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6CCB699C-44E5-4D6C-A82D-8E0C5C615883}"/>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06033818-47BC-4B82-9865-B6ADCB09F8A7}"/>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9AE83EAA-9682-41A5-9CFA-85DE648A5922}"/>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A626E07C-9110-48EC-8DDE-841DADE9BE69}"/>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B74BFCF2-9C00-490E-ABC7-FCA7C984FE9E}"/>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37FD9435-FE50-4EDE-8CF2-0D446DA3724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5672F466-2F64-4092-A484-D5B7AE2BBA4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6EB55B4A-BF9A-463B-BE4B-B95D75BF3DE6}"/>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CFC5ED74-249D-4154-83CE-08789C3F3421}"/>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51B43318-68F8-486F-9FFE-DB4530732DB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D3182261-6D8A-4094-81C4-BF5DEE10F15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701EB846-F1A1-49BA-B79E-31892DAD3D4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AA67321E-6D90-4716-A161-F8151BCE804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F0143529-D8ED-4495-8309-F1F210054AE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E3975CE5-6D00-4F97-902E-3ADD4E083029}"/>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8E093607-ABE4-4771-AB8F-6A4F55A5523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A8C6AD3F-7876-491F-90D0-5EDFA360FDF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761B3429-0624-41AE-8A45-4F123C428734}"/>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C17203DA-029B-4814-9143-5638F1F9B94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BD2EA279-C8D9-4558-A267-098CE7AF6FB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741215D1-E0A3-49A4-8D80-E70BD11E093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EB75D650-56B8-4C11-96F9-E1A1BB701D4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96535C0D-58C0-4B56-B457-7E362145B1D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EC5CAD8E-3ED2-40AF-B60A-8EDD990B9C23}"/>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BBD2D11C-0D1B-403C-AE5E-E10F66949DD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D5BAA6FA-A55C-4E1B-A27C-E6AA825E76A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A07C2D3B-7B44-4640-96FF-7BBE3C60DCD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8A9D74E7-BB08-4288-88AB-CD3E0483F77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8E24FC82-732E-4C49-9916-D5C81121291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D1E0A4CA-35F2-4D3C-887B-1A0E7522DDF5}"/>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784A7E01-8A3B-4E9B-9CF1-8D775EFFC35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B88145F9-858A-49BE-961B-962D475D33C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5292E6EB-FB46-4D58-B2BB-B25CAC57464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E8E0F1A3-BF06-46A7-AF0B-94C6DC99A2B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AE318F68-D7C2-4F06-ABA2-4A28D585842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EB62F967-5832-4572-ADFB-33E9B291B2F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A8524147-DE2E-48ED-A956-4B074C7C0D0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01AB14C2-620B-4D65-B100-586D0AA8152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667002B3-CDCA-4F19-96A7-50521AB6A1A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4183AD30-AC48-4FD9-8421-5A7600CA608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E3C382AE-C1AE-4DD9-89E6-642A3B54ADBE}"/>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EA7760EF-5AA2-49D1-B1C0-135470484F6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99A655A2-AD4F-48F7-A23E-D82A144BFCE9}"/>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DD72024F-02F2-4A43-8338-093CA449825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28A00315-AE98-4C11-AD19-FC0362855DF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510732D1-3B5B-48A4-9414-D1DED59506AD}"/>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739FA262-3E5E-4E35-902F-7FE9DE13EBEA}"/>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60A78441-C186-4A75-BFBE-30A523F161B1}"/>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CE34AF52-885C-49BC-892C-98C8C5940BEC}"/>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28417F1B-14C8-4135-A475-CB2D4852DCE4}"/>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4D2D35A2-C131-4F93-A152-BB8539410600}"/>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536DD39C-CE7D-480C-8D30-B0DE162DB2E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B9FD42E0-F2D8-4ED3-8CEA-D2D21C9F9E8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45A9F27C-2AD3-4F90-9F0A-501EE31CC10C}"/>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7897C07F-7ACA-45F9-BB04-B1E59151593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1C8DBAAB-64F0-49DA-9282-6DF25789688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21CA1C55-6C01-4651-852D-1FBF2040229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E8392878-FD26-4243-B0F2-3E3DAEFB128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8D3E39CD-0236-4789-BBF2-7B584768CBA4}"/>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67A6E5E7-DBE3-4707-9E72-225C55E7D1D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51CCF9EC-A398-44BE-A344-88EC34AFAC07}"/>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1A2AF77C-37B9-4C73-9D64-F0C2590B696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5E4FF379-9153-4227-8BA6-87F118D6493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7903CBE3-7073-4FBE-AC88-C38997155DD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5FC1F225-5E87-4E00-9B24-250C6F24C35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B8CA3F89-E65D-4265-A3C9-F5D61866ABD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4810FA9D-1EC5-46AA-8EAA-0299B89B7BC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0FF3A87A-13D4-48F8-9882-A613FFBC3811}"/>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65054A9A-4D4F-456D-BA6A-770EF847D7C3}"/>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E76DB305-7A1E-4B0D-A5A5-24114C9267EA}"/>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F0429A03-3439-4FAC-A63C-9AFEA8F2315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3DB61EBE-915A-456D-82FE-2F0AA8AF0E36}"/>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039FC843-6578-4FB7-A446-DA0ED15F79C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09595BDB-A2F1-4B83-AB62-35656505080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1C47F626-9B2B-443A-A715-54BF403969F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782BAFCD-4D9D-4D79-9D99-84A2644F655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0412E66F-645D-48E3-B090-2ECEBB3EBB0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2A919A49-0946-4894-9E6F-6D58D2CEA4F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ACC41937-A026-41FF-A25B-19BAD188F9C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B154F8F0-0850-4EE6-A40B-C63FAA18DFB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F5F144E9-4037-4D67-BA41-751FE5C581C2}"/>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BDDEEFD1-6626-4632-94E7-BC18C96DF90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318025BD-D255-4390-B99F-766C21292AC0}"/>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4A677FE9-2418-497D-8299-4B09CE89C0A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7EED13F9-6083-466E-BFB5-B12E733C29AC}"/>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5505E288-DC06-453A-AB3B-94AACB69E07E}"/>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65760201-F8C1-4036-A7FC-DC0A431D4BD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72979818-793E-47FC-BE18-44C21305766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9A01F81C-67B4-4690-8AA3-E2D1E046157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82797773-0933-4D84-AEA9-E1F86A5E84DD}"/>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EF7CAD5F-2931-4F57-A98A-F24268A8281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8130DB4D-3DA9-4BF7-8935-1FD303817D2F}"/>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8D61BEEB-A4BF-4AF2-9D21-C1B809BB7DA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2993F8E4-43D2-4169-8858-3849D2F4961A}"/>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D802A79F-86E5-4A4B-AE86-5555A31A9CF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A064A76E-8948-4A1F-BB83-689469E36962}"/>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2F889795-8BB0-4BD5-B701-8AA668C9D78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7BE74960-1F2A-4CEC-9624-410A56A7D96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DCB8AB14-EA78-4539-B5D1-8F530EBEA96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B18D55F5-90AE-4A16-B7C0-B4746B881C1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6E625160-CC4A-49A0-BB4E-561F5C215F6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CE47C13-B98D-4964-A73E-45851FCC2DC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732798A8-DF6C-4DD3-BBE4-03570CDA87CB}"/>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0998660C-7376-4281-B9B0-33E285E275C8}"/>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965F46DA-9220-428B-B4E8-C5BCAC0E270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3E46F37D-C718-4C07-A9B7-6116E6653F6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55E1B471-8C90-47E6-9B04-0840E77C944D}"/>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18C8C4B8-5939-4AF9-BC6A-CB4B9DB2B2D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B4A2047D-DB8F-472B-B15F-B71189C42B7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BE8F0118-70CC-4400-BF4F-6CCEA9751B0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6062FC76-1252-428F-BE6E-2397744A5D92}"/>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3AEBCD13-FF95-40D0-A890-1547CBF39680}"/>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B3CF9A35-D5DE-44E9-9A11-57FDE59C42F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D3D56B3C-C4ED-49E8-866D-5A6DF670C362}"/>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328B50C2-D520-4514-A931-787FA9AD284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92359725-CA17-4D32-8963-23FFD7928603}"/>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27F5B412-AB38-4575-95F1-7CFD2DF3229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5C553CCE-5A1D-47AB-A254-3C68DF1CF9EB}"/>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6459E42F-D557-41D1-B87C-15945ED3D62C}"/>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79F3AB17-A18C-4664-92B4-CDBFE59F9A9A}"/>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69AE9257-7018-4EF4-8C74-33EECA62CCC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4DED8BE6-7E4D-471D-8470-31270066FF32}"/>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B3A07E15-FDB7-4A6D-975B-B2DC312BB3D1}"/>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C55CB0DB-0990-4535-AA94-B2020E9E9A98}"/>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749FA176-5826-464B-A467-CB08FECC2327}"/>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8E1F179F-0878-4956-8669-9E5D7834E645}"/>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6A8CB6C1-D15A-4348-86C5-0D847692048F}"/>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4323C06C-12E0-4FD3-A66A-89D654CEB7A3}"/>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43C75495-73B9-45C8-8181-89415D6FF6BA}"/>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1647036C-E596-44AF-8CEF-05238EDE6253}"/>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E6A57963-F708-469E-8C6E-6E1BDD26E86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84392D9B-3504-4AA8-92B8-1C4469013FCC}"/>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E2297C67-7D6A-4CF1-AA5B-5895DBE88909}"/>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965317EE-ACC4-412E-8A5F-332D41032D28}"/>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C2082779-12F9-4478-8739-5D9430B424A1}"/>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1B2A45E3-6BE8-456E-95B2-BC0D64C05AFE}"/>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05C9EC91-814C-4D55-BBBD-80AA0864E14E}"/>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3F90659C-9581-4E8B-9E1B-D99700E8B7C5}"/>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89EF3D99-9148-4964-8AC3-C853089205DD}"/>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Print all the module pages.</a:t>
            </a:r>
          </a:p>
        </p:txBody>
      </p:sp>
      <p:sp>
        <p:nvSpPr>
          <p:cNvPr id="6152" name="Line 1185">
            <a:extLst>
              <a:ext uri="{FF2B5EF4-FFF2-40B4-BE49-F238E27FC236}">
                <a16:creationId xmlns:a16="http://schemas.microsoft.com/office/drawing/2014/main" id="{F07E7E72-A7DA-4710-BFF5-F0139E59E74B}"/>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DBDBDD76-4C47-422B-BBD0-3FC97D347B1B}"/>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5F458D6A-07D5-450C-8769-8FA3D247225D}"/>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DABFD796-656A-41E8-AFA4-FDAEE7ADE321}"/>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Provide the training.  </a:t>
            </a:r>
          </a:p>
        </p:txBody>
      </p:sp>
      <p:sp>
        <p:nvSpPr>
          <p:cNvPr id="6156" name="Line 1189">
            <a:extLst>
              <a:ext uri="{FF2B5EF4-FFF2-40B4-BE49-F238E27FC236}">
                <a16:creationId xmlns:a16="http://schemas.microsoft.com/office/drawing/2014/main" id="{70E9DB08-F55F-4AB2-B398-5E668E711FDD}"/>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EAB12723-4C5B-44D2-BD1D-033BE5401037}"/>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5E123C70-5056-4880-892B-67E65956BDF3}"/>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A63CEB31-927D-4914-B062-4FCBFCDFC420}"/>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D681395E-DA13-4381-8583-51F09C90C80C}"/>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687FB874-FA14-4CFE-BC4C-CE5100CC86BF}"/>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B323579B-50F3-4403-BE0F-9E5291FB5B05}"/>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897E2D5D-FBE5-40C9-96AE-A56616332E57}"/>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26235B5B-8892-4E0D-89E3-AD7FF7101D92}"/>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AF385173-AD56-4F04-83E1-1816628F2C93}"/>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1C179784-0A5B-4EC3-A4F4-C6E044CB8F03}"/>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D3BB125B-45AF-4546-893C-25C7E1D9A2F2}"/>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66F1D9A8-18D2-400A-BE30-1AFA46156EE8}"/>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90AFD8F5-0896-4371-B3F3-5BA218921897}"/>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C6716B8C-DA76-40F8-9177-B8746CEDC1EA}"/>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49C4AAC1-BB95-49FF-A945-C12B618B8995}"/>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B8C7BA24-FDB1-4378-9067-5DEACB2D1E5A}"/>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6D5D3B36-6DBE-4FF8-AEAB-A1C27F7810BD}"/>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C0D939EB-0407-46FF-9EF9-CBA013485DBA}"/>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3D47B107-A8F0-4FF9-982A-021BCC5495E6}"/>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9A81C938-7781-4369-9AD6-B8A77C61BDE0}"/>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0C8F243A-B43E-4397-AF3F-E97CD3EE2255}"/>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E358473A-A956-4BF4-A1F3-6036E4F7F6DE}"/>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4292DCBC-38AD-4721-B00E-D6C33C780669}"/>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sz="1400">
                <a:latin typeface="Tahoma" panose="020B0604030504040204" pitchFamily="34" charset="0"/>
              </a:endParaRPr>
            </a:p>
          </p:txBody>
        </p:sp>
        <p:sp>
          <p:nvSpPr>
            <p:cNvPr id="6168" name="Text Box 1213">
              <a:extLst>
                <a:ext uri="{FF2B5EF4-FFF2-40B4-BE49-F238E27FC236}">
                  <a16:creationId xmlns:a16="http://schemas.microsoft.com/office/drawing/2014/main" id="{6834FE0E-3C09-42EB-9A76-B1CEA20D3955}"/>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6D765E83-F11A-4774-8239-2E5B204AB169}"/>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25618" name="Clip" r:id="rId6" imgW="1160352" imgH="1786550" progId="MS_ClipArt_Gallery.2">
                    <p:embed/>
                  </p:oleObj>
                </mc:Choice>
                <mc:Fallback>
                  <p:oleObj name="Clip" r:id="rId6" imgW="1160352" imgH="1786550" progId="MS_ClipArt_Gallery.2">
                    <p:embed/>
                    <p:pic>
                      <p:nvPicPr>
                        <p:cNvPr id="6169" name="Object 1214">
                          <a:extLst>
                            <a:ext uri="{FF2B5EF4-FFF2-40B4-BE49-F238E27FC236}">
                              <a16:creationId xmlns:a16="http://schemas.microsoft.com/office/drawing/2014/main" id="{6D765E83-F11A-4774-8239-2E5B204AB1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E6A44F28-9066-48D9-8C39-F2597B07F919}"/>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25619" name="Clip" r:id="rId8" imgW="1160352" imgH="1786550" progId="MS_ClipArt_Gallery.2">
                    <p:embed/>
                  </p:oleObj>
                </mc:Choice>
                <mc:Fallback>
                  <p:oleObj name="Clip" r:id="rId8" imgW="1160352" imgH="1786550" progId="MS_ClipArt_Gallery.2">
                    <p:embed/>
                    <p:pic>
                      <p:nvPicPr>
                        <p:cNvPr id="6170" name="Object 1215">
                          <a:extLst>
                            <a:ext uri="{FF2B5EF4-FFF2-40B4-BE49-F238E27FC236}">
                              <a16:creationId xmlns:a16="http://schemas.microsoft.com/office/drawing/2014/main" id="{E6A44F28-9066-48D9-8C39-F2597B07F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a:extLst>
              <a:ext uri="{FF2B5EF4-FFF2-40B4-BE49-F238E27FC236}">
                <a16:creationId xmlns:a16="http://schemas.microsoft.com/office/drawing/2014/main" id="{5FD94E46-6890-4225-985E-45F708810F2C}"/>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3315" name="Text Box 7">
            <a:extLst>
              <a:ext uri="{FF2B5EF4-FFF2-40B4-BE49-F238E27FC236}">
                <a16:creationId xmlns:a16="http://schemas.microsoft.com/office/drawing/2014/main" id="{483702A3-7648-49D6-BD0E-414602D1894A}"/>
              </a:ext>
            </a:extLst>
          </p:cNvPr>
          <p:cNvSpPr txBox="1">
            <a:spLocks noChangeArrowheads="1"/>
          </p:cNvSpPr>
          <p:nvPr/>
        </p:nvSpPr>
        <p:spPr bwMode="auto">
          <a:xfrm>
            <a:off x="454025" y="1603375"/>
            <a:ext cx="5600700" cy="4524315"/>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dirty="0"/>
              <a:t>If your company holds monthly meetings instead of having a safety committee, safety meetings must:</a:t>
            </a:r>
          </a:p>
          <a:p>
            <a:endParaRPr lang="en-US" altLang="en-US" sz="1800" b="1" dirty="0"/>
          </a:p>
          <a:p>
            <a:pPr marL="285750" indent="-285750">
              <a:buFont typeface="Arial" panose="020B0604020202020204" pitchFamily="34" charset="0"/>
              <a:buChar char="•"/>
            </a:pPr>
            <a:r>
              <a:rPr lang="en-US" altLang="en-US" sz="1800" b="1" dirty="0"/>
              <a:t>Include all available employees.</a:t>
            </a:r>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Include at least one employer representative authorized to ensure correction of safety and health issues.</a:t>
            </a:r>
          </a:p>
          <a:p>
            <a:endParaRPr lang="en-US" altLang="en-US" sz="1800" b="1" dirty="0"/>
          </a:p>
          <a:p>
            <a:pPr marL="285750" indent="-285750">
              <a:buFont typeface="Arial" panose="020B0604020202020204" pitchFamily="34" charset="0"/>
              <a:buChar char="•"/>
            </a:pPr>
            <a:r>
              <a:rPr lang="en-US" altLang="en-US" sz="1800" b="1" dirty="0"/>
              <a:t>Be held on company time and attendees paid at their regular rate of pay.</a:t>
            </a:r>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Discuss safety and health issues.</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r>
              <a:rPr lang="es-ES" altLang="en-US" sz="1800" b="1" dirty="0"/>
              <a:t>D</a:t>
            </a:r>
            <a:r>
              <a:rPr lang="en-US" altLang="en-US" sz="1800" b="1" dirty="0" err="1"/>
              <a:t>iscuss</a:t>
            </a:r>
            <a:r>
              <a:rPr lang="en-US" altLang="en-US" sz="1800" b="1" dirty="0"/>
              <a:t> accident investigations, causes, and the suggested corrective measures.</a:t>
            </a:r>
          </a:p>
        </p:txBody>
      </p:sp>
      <p:sp>
        <p:nvSpPr>
          <p:cNvPr id="13318" name="Text Box 365">
            <a:extLst>
              <a:ext uri="{FF2B5EF4-FFF2-40B4-BE49-F238E27FC236}">
                <a16:creationId xmlns:a16="http://schemas.microsoft.com/office/drawing/2014/main" id="{9A0773C6-CFB0-42B0-8AF4-B8A85E04BE58}"/>
              </a:ext>
            </a:extLst>
          </p:cNvPr>
          <p:cNvSpPr txBox="1">
            <a:spLocks noChangeArrowheads="1"/>
          </p:cNvSpPr>
          <p:nvPr/>
        </p:nvSpPr>
        <p:spPr bwMode="auto">
          <a:xfrm>
            <a:off x="304800" y="533400"/>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Safety Meetings</a:t>
            </a:r>
          </a:p>
        </p:txBody>
      </p:sp>
      <p:grpSp>
        <p:nvGrpSpPr>
          <p:cNvPr id="5" name="Group 26">
            <a:extLst>
              <a:ext uri="{FF2B5EF4-FFF2-40B4-BE49-F238E27FC236}">
                <a16:creationId xmlns:a16="http://schemas.microsoft.com/office/drawing/2014/main" id="{BDE54BF9-74C5-4D60-9B05-856166CC6949}"/>
              </a:ext>
            </a:extLst>
          </p:cNvPr>
          <p:cNvGrpSpPr>
            <a:grpSpLocks/>
          </p:cNvGrpSpPr>
          <p:nvPr/>
        </p:nvGrpSpPr>
        <p:grpSpPr bwMode="auto">
          <a:xfrm>
            <a:off x="1905000" y="6750050"/>
            <a:ext cx="3132138" cy="1736725"/>
            <a:chOff x="288" y="1741"/>
            <a:chExt cx="3848" cy="2368"/>
          </a:xfrm>
        </p:grpSpPr>
        <p:sp>
          <p:nvSpPr>
            <p:cNvPr id="6" name="Freeform 27">
              <a:extLst>
                <a:ext uri="{FF2B5EF4-FFF2-40B4-BE49-F238E27FC236}">
                  <a16:creationId xmlns:a16="http://schemas.microsoft.com/office/drawing/2014/main" id="{E5A690F8-8FAA-4F9F-8E33-EB80E86EB3EC}"/>
                </a:ext>
              </a:extLst>
            </p:cNvPr>
            <p:cNvSpPr>
              <a:spLocks/>
            </p:cNvSpPr>
            <p:nvPr/>
          </p:nvSpPr>
          <p:spPr bwMode="auto">
            <a:xfrm>
              <a:off x="1993" y="2432"/>
              <a:ext cx="132" cy="95"/>
            </a:xfrm>
            <a:custGeom>
              <a:avLst/>
              <a:gdLst>
                <a:gd name="T0" fmla="*/ 105 w 132"/>
                <a:gd name="T1" fmla="*/ 2 h 95"/>
                <a:gd name="T2" fmla="*/ 108 w 132"/>
                <a:gd name="T3" fmla="*/ 18 h 95"/>
                <a:gd name="T4" fmla="*/ 132 w 132"/>
                <a:gd name="T5" fmla="*/ 22 h 95"/>
                <a:gd name="T6" fmla="*/ 103 w 132"/>
                <a:gd name="T7" fmla="*/ 63 h 95"/>
                <a:gd name="T8" fmla="*/ 71 w 132"/>
                <a:gd name="T9" fmla="*/ 95 h 95"/>
                <a:gd name="T10" fmla="*/ 18 w 132"/>
                <a:gd name="T11" fmla="*/ 91 h 95"/>
                <a:gd name="T12" fmla="*/ 0 w 132"/>
                <a:gd name="T13" fmla="*/ 59 h 95"/>
                <a:gd name="T14" fmla="*/ 57 w 132"/>
                <a:gd name="T15" fmla="*/ 53 h 95"/>
                <a:gd name="T16" fmla="*/ 81 w 132"/>
                <a:gd name="T17" fmla="*/ 26 h 95"/>
                <a:gd name="T18" fmla="*/ 93 w 132"/>
                <a:gd name="T19" fmla="*/ 0 h 95"/>
                <a:gd name="T20" fmla="*/ 105 w 132"/>
                <a:gd name="T21" fmla="*/ 2 h 95"/>
                <a:gd name="T22" fmla="*/ 105 w 132"/>
                <a:gd name="T23" fmla="*/ 2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 h="95">
                  <a:moveTo>
                    <a:pt x="105" y="2"/>
                  </a:moveTo>
                  <a:lnTo>
                    <a:pt x="108" y="18"/>
                  </a:lnTo>
                  <a:lnTo>
                    <a:pt x="132" y="22"/>
                  </a:lnTo>
                  <a:lnTo>
                    <a:pt x="103" y="63"/>
                  </a:lnTo>
                  <a:lnTo>
                    <a:pt x="71" y="95"/>
                  </a:lnTo>
                  <a:lnTo>
                    <a:pt x="18" y="91"/>
                  </a:lnTo>
                  <a:lnTo>
                    <a:pt x="0" y="59"/>
                  </a:lnTo>
                  <a:lnTo>
                    <a:pt x="57" y="53"/>
                  </a:lnTo>
                  <a:lnTo>
                    <a:pt x="81" y="26"/>
                  </a:lnTo>
                  <a:lnTo>
                    <a:pt x="93" y="0"/>
                  </a:lnTo>
                  <a:lnTo>
                    <a:pt x="105"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8">
              <a:extLst>
                <a:ext uri="{FF2B5EF4-FFF2-40B4-BE49-F238E27FC236}">
                  <a16:creationId xmlns:a16="http://schemas.microsoft.com/office/drawing/2014/main" id="{DCF07A7E-33D5-4AE3-B2F9-8EF089DE925D}"/>
                </a:ext>
              </a:extLst>
            </p:cNvPr>
            <p:cNvSpPr>
              <a:spLocks/>
            </p:cNvSpPr>
            <p:nvPr/>
          </p:nvSpPr>
          <p:spPr bwMode="auto">
            <a:xfrm>
              <a:off x="2206" y="3282"/>
              <a:ext cx="81" cy="89"/>
            </a:xfrm>
            <a:custGeom>
              <a:avLst/>
              <a:gdLst>
                <a:gd name="T0" fmla="*/ 6 w 81"/>
                <a:gd name="T1" fmla="*/ 4 h 89"/>
                <a:gd name="T2" fmla="*/ 77 w 81"/>
                <a:gd name="T3" fmla="*/ 0 h 89"/>
                <a:gd name="T4" fmla="*/ 81 w 81"/>
                <a:gd name="T5" fmla="*/ 41 h 89"/>
                <a:gd name="T6" fmla="*/ 79 w 81"/>
                <a:gd name="T7" fmla="*/ 59 h 89"/>
                <a:gd name="T8" fmla="*/ 73 w 81"/>
                <a:gd name="T9" fmla="*/ 71 h 89"/>
                <a:gd name="T10" fmla="*/ 26 w 81"/>
                <a:gd name="T11" fmla="*/ 89 h 89"/>
                <a:gd name="T12" fmla="*/ 4 w 81"/>
                <a:gd name="T13" fmla="*/ 89 h 89"/>
                <a:gd name="T14" fmla="*/ 0 w 81"/>
                <a:gd name="T15" fmla="*/ 27 h 89"/>
                <a:gd name="T16" fmla="*/ 6 w 81"/>
                <a:gd name="T17" fmla="*/ 4 h 89"/>
                <a:gd name="T18" fmla="*/ 6 w 81"/>
                <a:gd name="T19" fmla="*/ 4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89">
                  <a:moveTo>
                    <a:pt x="6" y="4"/>
                  </a:moveTo>
                  <a:lnTo>
                    <a:pt x="77" y="0"/>
                  </a:lnTo>
                  <a:lnTo>
                    <a:pt x="81" y="41"/>
                  </a:lnTo>
                  <a:lnTo>
                    <a:pt x="79" y="59"/>
                  </a:lnTo>
                  <a:lnTo>
                    <a:pt x="73" y="71"/>
                  </a:lnTo>
                  <a:lnTo>
                    <a:pt x="26" y="89"/>
                  </a:lnTo>
                  <a:lnTo>
                    <a:pt x="4" y="89"/>
                  </a:lnTo>
                  <a:lnTo>
                    <a:pt x="0" y="27"/>
                  </a:lnTo>
                  <a:lnTo>
                    <a:pt x="6"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9">
              <a:extLst>
                <a:ext uri="{FF2B5EF4-FFF2-40B4-BE49-F238E27FC236}">
                  <a16:creationId xmlns:a16="http://schemas.microsoft.com/office/drawing/2014/main" id="{FE36FCF3-DBE4-4072-85F4-213F6DDAA6E6}"/>
                </a:ext>
              </a:extLst>
            </p:cNvPr>
            <p:cNvSpPr>
              <a:spLocks/>
            </p:cNvSpPr>
            <p:nvPr/>
          </p:nvSpPr>
          <p:spPr bwMode="auto">
            <a:xfrm>
              <a:off x="2222" y="3293"/>
              <a:ext cx="46" cy="14"/>
            </a:xfrm>
            <a:custGeom>
              <a:avLst/>
              <a:gdLst>
                <a:gd name="T0" fmla="*/ 30 w 46"/>
                <a:gd name="T1" fmla="*/ 0 h 14"/>
                <a:gd name="T2" fmla="*/ 0 w 46"/>
                <a:gd name="T3" fmla="*/ 0 h 14"/>
                <a:gd name="T4" fmla="*/ 0 w 46"/>
                <a:gd name="T5" fmla="*/ 14 h 14"/>
                <a:gd name="T6" fmla="*/ 20 w 46"/>
                <a:gd name="T7" fmla="*/ 14 h 14"/>
                <a:gd name="T8" fmla="*/ 46 w 46"/>
                <a:gd name="T9" fmla="*/ 14 h 14"/>
                <a:gd name="T10" fmla="*/ 46 w 46"/>
                <a:gd name="T11" fmla="*/ 2 h 14"/>
                <a:gd name="T12" fmla="*/ 30 w 46"/>
                <a:gd name="T13" fmla="*/ 0 h 14"/>
                <a:gd name="T14" fmla="*/ 30 w 46"/>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14">
                  <a:moveTo>
                    <a:pt x="30" y="0"/>
                  </a:moveTo>
                  <a:lnTo>
                    <a:pt x="0" y="0"/>
                  </a:lnTo>
                  <a:lnTo>
                    <a:pt x="0" y="14"/>
                  </a:lnTo>
                  <a:lnTo>
                    <a:pt x="20" y="14"/>
                  </a:lnTo>
                  <a:lnTo>
                    <a:pt x="46" y="14"/>
                  </a:lnTo>
                  <a:lnTo>
                    <a:pt x="46" y="2"/>
                  </a:lnTo>
                  <a:lnTo>
                    <a:pt x="3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0">
              <a:extLst>
                <a:ext uri="{FF2B5EF4-FFF2-40B4-BE49-F238E27FC236}">
                  <a16:creationId xmlns:a16="http://schemas.microsoft.com/office/drawing/2014/main" id="{C13F4974-5BF1-4002-830E-5EC8A3FD6F50}"/>
                </a:ext>
              </a:extLst>
            </p:cNvPr>
            <p:cNvSpPr>
              <a:spLocks/>
            </p:cNvSpPr>
            <p:nvPr/>
          </p:nvSpPr>
          <p:spPr bwMode="auto">
            <a:xfrm>
              <a:off x="3181" y="2086"/>
              <a:ext cx="56" cy="89"/>
            </a:xfrm>
            <a:custGeom>
              <a:avLst/>
              <a:gdLst>
                <a:gd name="T0" fmla="*/ 56 w 56"/>
                <a:gd name="T1" fmla="*/ 56 h 89"/>
                <a:gd name="T2" fmla="*/ 28 w 56"/>
                <a:gd name="T3" fmla="*/ 0 h 89"/>
                <a:gd name="T4" fmla="*/ 8 w 56"/>
                <a:gd name="T5" fmla="*/ 14 h 89"/>
                <a:gd name="T6" fmla="*/ 0 w 56"/>
                <a:gd name="T7" fmla="*/ 32 h 89"/>
                <a:gd name="T8" fmla="*/ 16 w 56"/>
                <a:gd name="T9" fmla="*/ 73 h 89"/>
                <a:gd name="T10" fmla="*/ 52 w 56"/>
                <a:gd name="T11" fmla="*/ 89 h 89"/>
                <a:gd name="T12" fmla="*/ 56 w 56"/>
                <a:gd name="T13" fmla="*/ 56 h 89"/>
                <a:gd name="T14" fmla="*/ 56 w 56"/>
                <a:gd name="T15" fmla="*/ 5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9">
                  <a:moveTo>
                    <a:pt x="56" y="56"/>
                  </a:moveTo>
                  <a:lnTo>
                    <a:pt x="28" y="0"/>
                  </a:lnTo>
                  <a:lnTo>
                    <a:pt x="8" y="14"/>
                  </a:lnTo>
                  <a:lnTo>
                    <a:pt x="0" y="32"/>
                  </a:lnTo>
                  <a:lnTo>
                    <a:pt x="16" y="73"/>
                  </a:lnTo>
                  <a:lnTo>
                    <a:pt x="52" y="89"/>
                  </a:lnTo>
                  <a:lnTo>
                    <a:pt x="56" y="56"/>
                  </a:lnTo>
                  <a:close/>
                </a:path>
              </a:pathLst>
            </a:custGeom>
            <a:solidFill>
              <a:srgbClr val="BD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1">
              <a:extLst>
                <a:ext uri="{FF2B5EF4-FFF2-40B4-BE49-F238E27FC236}">
                  <a16:creationId xmlns:a16="http://schemas.microsoft.com/office/drawing/2014/main" id="{8BE84E8D-7F47-4B7C-95C2-95CACECC7BAE}"/>
                </a:ext>
              </a:extLst>
            </p:cNvPr>
            <p:cNvSpPr>
              <a:spLocks/>
            </p:cNvSpPr>
            <p:nvPr/>
          </p:nvSpPr>
          <p:spPr bwMode="auto">
            <a:xfrm>
              <a:off x="3199" y="2110"/>
              <a:ext cx="24" cy="32"/>
            </a:xfrm>
            <a:custGeom>
              <a:avLst/>
              <a:gdLst>
                <a:gd name="T0" fmla="*/ 10 w 24"/>
                <a:gd name="T1" fmla="*/ 0 h 32"/>
                <a:gd name="T2" fmla="*/ 0 w 24"/>
                <a:gd name="T3" fmla="*/ 4 h 32"/>
                <a:gd name="T4" fmla="*/ 0 w 24"/>
                <a:gd name="T5" fmla="*/ 20 h 32"/>
                <a:gd name="T6" fmla="*/ 14 w 24"/>
                <a:gd name="T7" fmla="*/ 32 h 32"/>
                <a:gd name="T8" fmla="*/ 24 w 24"/>
                <a:gd name="T9" fmla="*/ 32 h 32"/>
                <a:gd name="T10" fmla="*/ 10 w 24"/>
                <a:gd name="T11" fmla="*/ 0 h 32"/>
                <a:gd name="T12" fmla="*/ 10 w 2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2">
                  <a:moveTo>
                    <a:pt x="10" y="0"/>
                  </a:moveTo>
                  <a:lnTo>
                    <a:pt x="0" y="4"/>
                  </a:lnTo>
                  <a:lnTo>
                    <a:pt x="0" y="20"/>
                  </a:lnTo>
                  <a:lnTo>
                    <a:pt x="14" y="32"/>
                  </a:lnTo>
                  <a:lnTo>
                    <a:pt x="24" y="32"/>
                  </a:lnTo>
                  <a:lnTo>
                    <a:pt x="1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2">
              <a:extLst>
                <a:ext uri="{FF2B5EF4-FFF2-40B4-BE49-F238E27FC236}">
                  <a16:creationId xmlns:a16="http://schemas.microsoft.com/office/drawing/2014/main" id="{E1495F2F-D236-4D38-AF5C-1B979593D39E}"/>
                </a:ext>
              </a:extLst>
            </p:cNvPr>
            <p:cNvSpPr>
              <a:spLocks/>
            </p:cNvSpPr>
            <p:nvPr/>
          </p:nvSpPr>
          <p:spPr bwMode="auto">
            <a:xfrm>
              <a:off x="2970" y="3880"/>
              <a:ext cx="237" cy="113"/>
            </a:xfrm>
            <a:custGeom>
              <a:avLst/>
              <a:gdLst>
                <a:gd name="T0" fmla="*/ 237 w 237"/>
                <a:gd name="T1" fmla="*/ 38 h 113"/>
                <a:gd name="T2" fmla="*/ 217 w 237"/>
                <a:gd name="T3" fmla="*/ 113 h 113"/>
                <a:gd name="T4" fmla="*/ 0 w 237"/>
                <a:gd name="T5" fmla="*/ 8 h 113"/>
                <a:gd name="T6" fmla="*/ 15 w 237"/>
                <a:gd name="T7" fmla="*/ 0 h 113"/>
                <a:gd name="T8" fmla="*/ 106 w 237"/>
                <a:gd name="T9" fmla="*/ 26 h 113"/>
                <a:gd name="T10" fmla="*/ 166 w 237"/>
                <a:gd name="T11" fmla="*/ 36 h 113"/>
                <a:gd name="T12" fmla="*/ 237 w 237"/>
                <a:gd name="T13" fmla="*/ 38 h 113"/>
                <a:gd name="T14" fmla="*/ 237 w 237"/>
                <a:gd name="T15" fmla="*/ 38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7" h="113">
                  <a:moveTo>
                    <a:pt x="237" y="38"/>
                  </a:moveTo>
                  <a:lnTo>
                    <a:pt x="217" y="113"/>
                  </a:lnTo>
                  <a:lnTo>
                    <a:pt x="0" y="8"/>
                  </a:lnTo>
                  <a:lnTo>
                    <a:pt x="15" y="0"/>
                  </a:lnTo>
                  <a:lnTo>
                    <a:pt x="106" y="26"/>
                  </a:lnTo>
                  <a:lnTo>
                    <a:pt x="166" y="36"/>
                  </a:lnTo>
                  <a:lnTo>
                    <a:pt x="237" y="3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3">
              <a:extLst>
                <a:ext uri="{FF2B5EF4-FFF2-40B4-BE49-F238E27FC236}">
                  <a16:creationId xmlns:a16="http://schemas.microsoft.com/office/drawing/2014/main" id="{A19C6CC7-34B8-487F-AF90-B7131EC48260}"/>
                </a:ext>
              </a:extLst>
            </p:cNvPr>
            <p:cNvSpPr>
              <a:spLocks/>
            </p:cNvSpPr>
            <p:nvPr/>
          </p:nvSpPr>
          <p:spPr bwMode="auto">
            <a:xfrm>
              <a:off x="767" y="4050"/>
              <a:ext cx="579" cy="54"/>
            </a:xfrm>
            <a:custGeom>
              <a:avLst/>
              <a:gdLst>
                <a:gd name="T0" fmla="*/ 0 w 579"/>
                <a:gd name="T1" fmla="*/ 50 h 54"/>
                <a:gd name="T2" fmla="*/ 508 w 579"/>
                <a:gd name="T3" fmla="*/ 54 h 54"/>
                <a:gd name="T4" fmla="*/ 579 w 579"/>
                <a:gd name="T5" fmla="*/ 0 h 54"/>
                <a:gd name="T6" fmla="*/ 7 w 579"/>
                <a:gd name="T7" fmla="*/ 0 h 54"/>
                <a:gd name="T8" fmla="*/ 0 w 579"/>
                <a:gd name="T9" fmla="*/ 50 h 54"/>
                <a:gd name="T10" fmla="*/ 0 w 579"/>
                <a:gd name="T11" fmla="*/ 5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54">
                  <a:moveTo>
                    <a:pt x="0" y="50"/>
                  </a:moveTo>
                  <a:lnTo>
                    <a:pt x="508" y="54"/>
                  </a:lnTo>
                  <a:lnTo>
                    <a:pt x="579" y="0"/>
                  </a:lnTo>
                  <a:lnTo>
                    <a:pt x="7" y="0"/>
                  </a:lnTo>
                  <a:lnTo>
                    <a:pt x="0" y="50"/>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a:extLst>
                <a:ext uri="{FF2B5EF4-FFF2-40B4-BE49-F238E27FC236}">
                  <a16:creationId xmlns:a16="http://schemas.microsoft.com/office/drawing/2014/main" id="{635846FC-C8A2-4A98-91F8-38363D384435}"/>
                </a:ext>
              </a:extLst>
            </p:cNvPr>
            <p:cNvSpPr>
              <a:spLocks/>
            </p:cNvSpPr>
            <p:nvPr/>
          </p:nvSpPr>
          <p:spPr bwMode="auto">
            <a:xfrm>
              <a:off x="3086" y="3910"/>
              <a:ext cx="109" cy="79"/>
            </a:xfrm>
            <a:custGeom>
              <a:avLst/>
              <a:gdLst>
                <a:gd name="T0" fmla="*/ 0 w 109"/>
                <a:gd name="T1" fmla="*/ 0 h 79"/>
                <a:gd name="T2" fmla="*/ 42 w 109"/>
                <a:gd name="T3" fmla="*/ 26 h 79"/>
                <a:gd name="T4" fmla="*/ 54 w 109"/>
                <a:gd name="T5" fmla="*/ 57 h 79"/>
                <a:gd name="T6" fmla="*/ 95 w 109"/>
                <a:gd name="T7" fmla="*/ 79 h 79"/>
                <a:gd name="T8" fmla="*/ 109 w 109"/>
                <a:gd name="T9" fmla="*/ 28 h 79"/>
                <a:gd name="T10" fmla="*/ 75 w 109"/>
                <a:gd name="T11" fmla="*/ 6 h 79"/>
                <a:gd name="T12" fmla="*/ 0 w 109"/>
                <a:gd name="T13" fmla="*/ 0 h 79"/>
                <a:gd name="T14" fmla="*/ 0 w 109"/>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79">
                  <a:moveTo>
                    <a:pt x="0" y="0"/>
                  </a:moveTo>
                  <a:lnTo>
                    <a:pt x="42" y="26"/>
                  </a:lnTo>
                  <a:lnTo>
                    <a:pt x="54" y="57"/>
                  </a:lnTo>
                  <a:lnTo>
                    <a:pt x="95" y="79"/>
                  </a:lnTo>
                  <a:lnTo>
                    <a:pt x="109" y="28"/>
                  </a:lnTo>
                  <a:lnTo>
                    <a:pt x="75" y="6"/>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5">
              <a:extLst>
                <a:ext uri="{FF2B5EF4-FFF2-40B4-BE49-F238E27FC236}">
                  <a16:creationId xmlns:a16="http://schemas.microsoft.com/office/drawing/2014/main" id="{A0093295-8C02-4AED-979D-5D89DCFFBDA5}"/>
                </a:ext>
              </a:extLst>
            </p:cNvPr>
            <p:cNvSpPr>
              <a:spLocks/>
            </p:cNvSpPr>
            <p:nvPr/>
          </p:nvSpPr>
          <p:spPr bwMode="auto">
            <a:xfrm>
              <a:off x="771" y="3789"/>
              <a:ext cx="662" cy="281"/>
            </a:xfrm>
            <a:custGeom>
              <a:avLst/>
              <a:gdLst>
                <a:gd name="T0" fmla="*/ 152 w 662"/>
                <a:gd name="T1" fmla="*/ 70 h 281"/>
                <a:gd name="T2" fmla="*/ 375 w 662"/>
                <a:gd name="T3" fmla="*/ 0 h 281"/>
                <a:gd name="T4" fmla="*/ 541 w 662"/>
                <a:gd name="T5" fmla="*/ 16 h 281"/>
                <a:gd name="T6" fmla="*/ 603 w 662"/>
                <a:gd name="T7" fmla="*/ 58 h 281"/>
                <a:gd name="T8" fmla="*/ 648 w 662"/>
                <a:gd name="T9" fmla="*/ 160 h 281"/>
                <a:gd name="T10" fmla="*/ 662 w 662"/>
                <a:gd name="T11" fmla="*/ 236 h 281"/>
                <a:gd name="T12" fmla="*/ 589 w 662"/>
                <a:gd name="T13" fmla="*/ 281 h 281"/>
                <a:gd name="T14" fmla="*/ 43 w 662"/>
                <a:gd name="T15" fmla="*/ 277 h 281"/>
                <a:gd name="T16" fmla="*/ 0 w 662"/>
                <a:gd name="T17" fmla="*/ 204 h 281"/>
                <a:gd name="T18" fmla="*/ 23 w 662"/>
                <a:gd name="T19" fmla="*/ 160 h 281"/>
                <a:gd name="T20" fmla="*/ 100 w 662"/>
                <a:gd name="T21" fmla="*/ 137 h 281"/>
                <a:gd name="T22" fmla="*/ 132 w 662"/>
                <a:gd name="T23" fmla="*/ 95 h 281"/>
                <a:gd name="T24" fmla="*/ 152 w 662"/>
                <a:gd name="T25" fmla="*/ 70 h 281"/>
                <a:gd name="T26" fmla="*/ 152 w 662"/>
                <a:gd name="T27" fmla="*/ 70 h 2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2" h="281">
                  <a:moveTo>
                    <a:pt x="152" y="70"/>
                  </a:moveTo>
                  <a:lnTo>
                    <a:pt x="375" y="0"/>
                  </a:lnTo>
                  <a:lnTo>
                    <a:pt x="541" y="16"/>
                  </a:lnTo>
                  <a:lnTo>
                    <a:pt x="603" y="58"/>
                  </a:lnTo>
                  <a:lnTo>
                    <a:pt x="648" y="160"/>
                  </a:lnTo>
                  <a:lnTo>
                    <a:pt x="662" y="236"/>
                  </a:lnTo>
                  <a:lnTo>
                    <a:pt x="589" y="281"/>
                  </a:lnTo>
                  <a:lnTo>
                    <a:pt x="43" y="277"/>
                  </a:lnTo>
                  <a:lnTo>
                    <a:pt x="0" y="204"/>
                  </a:lnTo>
                  <a:lnTo>
                    <a:pt x="23" y="160"/>
                  </a:lnTo>
                  <a:lnTo>
                    <a:pt x="100" y="137"/>
                  </a:lnTo>
                  <a:lnTo>
                    <a:pt x="132" y="95"/>
                  </a:lnTo>
                  <a:lnTo>
                    <a:pt x="152" y="7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6">
              <a:extLst>
                <a:ext uri="{FF2B5EF4-FFF2-40B4-BE49-F238E27FC236}">
                  <a16:creationId xmlns:a16="http://schemas.microsoft.com/office/drawing/2014/main" id="{77CACA3F-7B8C-499D-A99B-7490122104E7}"/>
                </a:ext>
              </a:extLst>
            </p:cNvPr>
            <p:cNvSpPr>
              <a:spLocks/>
            </p:cNvSpPr>
            <p:nvPr/>
          </p:nvSpPr>
          <p:spPr bwMode="auto">
            <a:xfrm>
              <a:off x="1206" y="3949"/>
              <a:ext cx="215" cy="125"/>
            </a:xfrm>
            <a:custGeom>
              <a:avLst/>
              <a:gdLst>
                <a:gd name="T0" fmla="*/ 0 w 215"/>
                <a:gd name="T1" fmla="*/ 38 h 125"/>
                <a:gd name="T2" fmla="*/ 8 w 215"/>
                <a:gd name="T3" fmla="*/ 125 h 125"/>
                <a:gd name="T4" fmla="*/ 215 w 215"/>
                <a:gd name="T5" fmla="*/ 26 h 125"/>
                <a:gd name="T6" fmla="*/ 209 w 215"/>
                <a:gd name="T7" fmla="*/ 8 h 125"/>
                <a:gd name="T8" fmla="*/ 134 w 215"/>
                <a:gd name="T9" fmla="*/ 0 h 125"/>
                <a:gd name="T10" fmla="*/ 0 w 215"/>
                <a:gd name="T11" fmla="*/ 38 h 125"/>
                <a:gd name="T12" fmla="*/ 0 w 215"/>
                <a:gd name="T13" fmla="*/ 38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125">
                  <a:moveTo>
                    <a:pt x="0" y="38"/>
                  </a:moveTo>
                  <a:lnTo>
                    <a:pt x="8" y="125"/>
                  </a:lnTo>
                  <a:lnTo>
                    <a:pt x="215" y="26"/>
                  </a:lnTo>
                  <a:lnTo>
                    <a:pt x="209" y="8"/>
                  </a:lnTo>
                  <a:lnTo>
                    <a:pt x="134" y="0"/>
                  </a:lnTo>
                  <a:lnTo>
                    <a:pt x="0" y="3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7">
              <a:extLst>
                <a:ext uri="{FF2B5EF4-FFF2-40B4-BE49-F238E27FC236}">
                  <a16:creationId xmlns:a16="http://schemas.microsoft.com/office/drawing/2014/main" id="{9A6646DD-5250-4B32-B015-3245F31308F5}"/>
                </a:ext>
              </a:extLst>
            </p:cNvPr>
            <p:cNvSpPr>
              <a:spLocks/>
            </p:cNvSpPr>
            <p:nvPr/>
          </p:nvSpPr>
          <p:spPr bwMode="auto">
            <a:xfrm>
              <a:off x="782" y="3930"/>
              <a:ext cx="540" cy="136"/>
            </a:xfrm>
            <a:custGeom>
              <a:avLst/>
              <a:gdLst>
                <a:gd name="T0" fmla="*/ 540 w 540"/>
                <a:gd name="T1" fmla="*/ 27 h 136"/>
                <a:gd name="T2" fmla="*/ 437 w 540"/>
                <a:gd name="T3" fmla="*/ 55 h 136"/>
                <a:gd name="T4" fmla="*/ 437 w 540"/>
                <a:gd name="T5" fmla="*/ 132 h 136"/>
                <a:gd name="T6" fmla="*/ 422 w 540"/>
                <a:gd name="T7" fmla="*/ 136 h 136"/>
                <a:gd name="T8" fmla="*/ 420 w 540"/>
                <a:gd name="T9" fmla="*/ 59 h 136"/>
                <a:gd name="T10" fmla="*/ 354 w 540"/>
                <a:gd name="T11" fmla="*/ 49 h 136"/>
                <a:gd name="T12" fmla="*/ 230 w 540"/>
                <a:gd name="T13" fmla="*/ 41 h 136"/>
                <a:gd name="T14" fmla="*/ 16 w 540"/>
                <a:gd name="T15" fmla="*/ 67 h 136"/>
                <a:gd name="T16" fmla="*/ 0 w 540"/>
                <a:gd name="T17" fmla="*/ 57 h 136"/>
                <a:gd name="T18" fmla="*/ 169 w 540"/>
                <a:gd name="T19" fmla="*/ 31 h 136"/>
                <a:gd name="T20" fmla="*/ 303 w 540"/>
                <a:gd name="T21" fmla="*/ 19 h 136"/>
                <a:gd name="T22" fmla="*/ 339 w 540"/>
                <a:gd name="T23" fmla="*/ 0 h 136"/>
                <a:gd name="T24" fmla="*/ 447 w 540"/>
                <a:gd name="T25" fmla="*/ 8 h 136"/>
                <a:gd name="T26" fmla="*/ 475 w 540"/>
                <a:gd name="T27" fmla="*/ 27 h 136"/>
                <a:gd name="T28" fmla="*/ 540 w 540"/>
                <a:gd name="T29" fmla="*/ 27 h 136"/>
                <a:gd name="T30" fmla="*/ 540 w 540"/>
                <a:gd name="T31" fmla="*/ 27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0" h="136">
                  <a:moveTo>
                    <a:pt x="540" y="27"/>
                  </a:moveTo>
                  <a:lnTo>
                    <a:pt x="437" y="55"/>
                  </a:lnTo>
                  <a:lnTo>
                    <a:pt x="437" y="132"/>
                  </a:lnTo>
                  <a:lnTo>
                    <a:pt x="422" y="136"/>
                  </a:lnTo>
                  <a:lnTo>
                    <a:pt x="420" y="59"/>
                  </a:lnTo>
                  <a:lnTo>
                    <a:pt x="354" y="49"/>
                  </a:lnTo>
                  <a:lnTo>
                    <a:pt x="230" y="41"/>
                  </a:lnTo>
                  <a:lnTo>
                    <a:pt x="16" y="67"/>
                  </a:lnTo>
                  <a:lnTo>
                    <a:pt x="0" y="57"/>
                  </a:lnTo>
                  <a:lnTo>
                    <a:pt x="169" y="31"/>
                  </a:lnTo>
                  <a:lnTo>
                    <a:pt x="303" y="19"/>
                  </a:lnTo>
                  <a:lnTo>
                    <a:pt x="339" y="0"/>
                  </a:lnTo>
                  <a:lnTo>
                    <a:pt x="447" y="8"/>
                  </a:lnTo>
                  <a:lnTo>
                    <a:pt x="475" y="27"/>
                  </a:lnTo>
                  <a:lnTo>
                    <a:pt x="540" y="2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8">
              <a:extLst>
                <a:ext uri="{FF2B5EF4-FFF2-40B4-BE49-F238E27FC236}">
                  <a16:creationId xmlns:a16="http://schemas.microsoft.com/office/drawing/2014/main" id="{9B8EF8ED-D885-4728-8423-D735FB00FFCB}"/>
                </a:ext>
              </a:extLst>
            </p:cNvPr>
            <p:cNvSpPr>
              <a:spLocks/>
            </p:cNvSpPr>
            <p:nvPr/>
          </p:nvSpPr>
          <p:spPr bwMode="auto">
            <a:xfrm>
              <a:off x="1212" y="3973"/>
              <a:ext cx="231" cy="131"/>
            </a:xfrm>
            <a:custGeom>
              <a:avLst/>
              <a:gdLst>
                <a:gd name="T0" fmla="*/ 4 w 231"/>
                <a:gd name="T1" fmla="*/ 97 h 131"/>
                <a:gd name="T2" fmla="*/ 209 w 231"/>
                <a:gd name="T3" fmla="*/ 0 h 131"/>
                <a:gd name="T4" fmla="*/ 231 w 231"/>
                <a:gd name="T5" fmla="*/ 46 h 131"/>
                <a:gd name="T6" fmla="*/ 100 w 231"/>
                <a:gd name="T7" fmla="*/ 123 h 131"/>
                <a:gd name="T8" fmla="*/ 49 w 231"/>
                <a:gd name="T9" fmla="*/ 131 h 131"/>
                <a:gd name="T10" fmla="*/ 0 w 231"/>
                <a:gd name="T11" fmla="*/ 129 h 131"/>
                <a:gd name="T12" fmla="*/ 4 w 231"/>
                <a:gd name="T13" fmla="*/ 97 h 131"/>
                <a:gd name="T14" fmla="*/ 4 w 231"/>
                <a:gd name="T15" fmla="*/ 97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 h="131">
                  <a:moveTo>
                    <a:pt x="4" y="97"/>
                  </a:moveTo>
                  <a:lnTo>
                    <a:pt x="209" y="0"/>
                  </a:lnTo>
                  <a:lnTo>
                    <a:pt x="231" y="46"/>
                  </a:lnTo>
                  <a:lnTo>
                    <a:pt x="100" y="123"/>
                  </a:lnTo>
                  <a:lnTo>
                    <a:pt x="49" y="131"/>
                  </a:lnTo>
                  <a:lnTo>
                    <a:pt x="0" y="129"/>
                  </a:lnTo>
                  <a:lnTo>
                    <a:pt x="4" y="9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9">
              <a:extLst>
                <a:ext uri="{FF2B5EF4-FFF2-40B4-BE49-F238E27FC236}">
                  <a16:creationId xmlns:a16="http://schemas.microsoft.com/office/drawing/2014/main" id="{600FCAC3-6A8F-4673-8032-0A760521FDCD}"/>
                </a:ext>
              </a:extLst>
            </p:cNvPr>
            <p:cNvSpPr>
              <a:spLocks/>
            </p:cNvSpPr>
            <p:nvPr/>
          </p:nvSpPr>
          <p:spPr bwMode="auto">
            <a:xfrm>
              <a:off x="968" y="3819"/>
              <a:ext cx="374" cy="130"/>
            </a:xfrm>
            <a:custGeom>
              <a:avLst/>
              <a:gdLst>
                <a:gd name="T0" fmla="*/ 28 w 374"/>
                <a:gd name="T1" fmla="*/ 28 h 130"/>
                <a:gd name="T2" fmla="*/ 139 w 374"/>
                <a:gd name="T3" fmla="*/ 0 h 130"/>
                <a:gd name="T4" fmla="*/ 265 w 374"/>
                <a:gd name="T5" fmla="*/ 2 h 130"/>
                <a:gd name="T6" fmla="*/ 336 w 374"/>
                <a:gd name="T7" fmla="*/ 22 h 130"/>
                <a:gd name="T8" fmla="*/ 358 w 374"/>
                <a:gd name="T9" fmla="*/ 36 h 130"/>
                <a:gd name="T10" fmla="*/ 374 w 374"/>
                <a:gd name="T11" fmla="*/ 130 h 130"/>
                <a:gd name="T12" fmla="*/ 305 w 374"/>
                <a:gd name="T13" fmla="*/ 126 h 130"/>
                <a:gd name="T14" fmla="*/ 275 w 374"/>
                <a:gd name="T15" fmla="*/ 109 h 130"/>
                <a:gd name="T16" fmla="*/ 251 w 374"/>
                <a:gd name="T17" fmla="*/ 51 h 130"/>
                <a:gd name="T18" fmla="*/ 176 w 374"/>
                <a:gd name="T19" fmla="*/ 49 h 130"/>
                <a:gd name="T20" fmla="*/ 117 w 374"/>
                <a:gd name="T21" fmla="*/ 53 h 130"/>
                <a:gd name="T22" fmla="*/ 97 w 374"/>
                <a:gd name="T23" fmla="*/ 73 h 130"/>
                <a:gd name="T24" fmla="*/ 18 w 374"/>
                <a:gd name="T25" fmla="*/ 123 h 130"/>
                <a:gd name="T26" fmla="*/ 0 w 374"/>
                <a:gd name="T27" fmla="*/ 123 h 130"/>
                <a:gd name="T28" fmla="*/ 2 w 374"/>
                <a:gd name="T29" fmla="*/ 55 h 130"/>
                <a:gd name="T30" fmla="*/ 22 w 374"/>
                <a:gd name="T31" fmla="*/ 32 h 130"/>
                <a:gd name="T32" fmla="*/ 28 w 374"/>
                <a:gd name="T33" fmla="*/ 28 h 130"/>
                <a:gd name="T34" fmla="*/ 28 w 374"/>
                <a:gd name="T35" fmla="*/ 28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4" h="130">
                  <a:moveTo>
                    <a:pt x="28" y="28"/>
                  </a:moveTo>
                  <a:lnTo>
                    <a:pt x="139" y="0"/>
                  </a:lnTo>
                  <a:lnTo>
                    <a:pt x="265" y="2"/>
                  </a:lnTo>
                  <a:lnTo>
                    <a:pt x="336" y="22"/>
                  </a:lnTo>
                  <a:lnTo>
                    <a:pt x="358" y="36"/>
                  </a:lnTo>
                  <a:lnTo>
                    <a:pt x="374" y="130"/>
                  </a:lnTo>
                  <a:lnTo>
                    <a:pt x="305" y="126"/>
                  </a:lnTo>
                  <a:lnTo>
                    <a:pt x="275" y="109"/>
                  </a:lnTo>
                  <a:lnTo>
                    <a:pt x="251" y="51"/>
                  </a:lnTo>
                  <a:lnTo>
                    <a:pt x="176" y="49"/>
                  </a:lnTo>
                  <a:lnTo>
                    <a:pt x="117" y="53"/>
                  </a:lnTo>
                  <a:lnTo>
                    <a:pt x="97" y="73"/>
                  </a:lnTo>
                  <a:lnTo>
                    <a:pt x="18" y="123"/>
                  </a:lnTo>
                  <a:lnTo>
                    <a:pt x="0" y="123"/>
                  </a:lnTo>
                  <a:lnTo>
                    <a:pt x="2" y="55"/>
                  </a:lnTo>
                  <a:lnTo>
                    <a:pt x="22" y="32"/>
                  </a:lnTo>
                  <a:lnTo>
                    <a:pt x="28" y="2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0">
              <a:extLst>
                <a:ext uri="{FF2B5EF4-FFF2-40B4-BE49-F238E27FC236}">
                  <a16:creationId xmlns:a16="http://schemas.microsoft.com/office/drawing/2014/main" id="{99E47776-A6C1-4907-B0A1-DFB752F20FDA}"/>
                </a:ext>
              </a:extLst>
            </p:cNvPr>
            <p:cNvSpPr>
              <a:spLocks/>
            </p:cNvSpPr>
            <p:nvPr/>
          </p:nvSpPr>
          <p:spPr bwMode="auto">
            <a:xfrm>
              <a:off x="1255" y="3772"/>
              <a:ext cx="2160" cy="334"/>
            </a:xfrm>
            <a:custGeom>
              <a:avLst/>
              <a:gdLst>
                <a:gd name="T0" fmla="*/ 1110 w 2160"/>
                <a:gd name="T1" fmla="*/ 4 h 334"/>
                <a:gd name="T2" fmla="*/ 1582 w 2160"/>
                <a:gd name="T3" fmla="*/ 8 h 334"/>
                <a:gd name="T4" fmla="*/ 1628 w 2160"/>
                <a:gd name="T5" fmla="*/ 57 h 334"/>
                <a:gd name="T6" fmla="*/ 1671 w 2160"/>
                <a:gd name="T7" fmla="*/ 96 h 334"/>
                <a:gd name="T8" fmla="*/ 1711 w 2160"/>
                <a:gd name="T9" fmla="*/ 108 h 334"/>
                <a:gd name="T10" fmla="*/ 2160 w 2160"/>
                <a:gd name="T11" fmla="*/ 334 h 334"/>
                <a:gd name="T12" fmla="*/ 0 w 2160"/>
                <a:gd name="T13" fmla="*/ 334 h 334"/>
                <a:gd name="T14" fmla="*/ 222 w 2160"/>
                <a:gd name="T15" fmla="*/ 249 h 334"/>
                <a:gd name="T16" fmla="*/ 1032 w 2160"/>
                <a:gd name="T17" fmla="*/ 0 h 334"/>
                <a:gd name="T18" fmla="*/ 1110 w 2160"/>
                <a:gd name="T19" fmla="*/ 4 h 334"/>
                <a:gd name="T20" fmla="*/ 1110 w 2160"/>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 h="334">
                  <a:moveTo>
                    <a:pt x="1110" y="4"/>
                  </a:moveTo>
                  <a:lnTo>
                    <a:pt x="1582" y="8"/>
                  </a:lnTo>
                  <a:lnTo>
                    <a:pt x="1628" y="57"/>
                  </a:lnTo>
                  <a:lnTo>
                    <a:pt x="1671" y="96"/>
                  </a:lnTo>
                  <a:lnTo>
                    <a:pt x="1711" y="108"/>
                  </a:lnTo>
                  <a:lnTo>
                    <a:pt x="2160" y="334"/>
                  </a:lnTo>
                  <a:lnTo>
                    <a:pt x="0" y="334"/>
                  </a:lnTo>
                  <a:lnTo>
                    <a:pt x="222" y="249"/>
                  </a:lnTo>
                  <a:lnTo>
                    <a:pt x="1032" y="0"/>
                  </a:lnTo>
                  <a:lnTo>
                    <a:pt x="1110" y="4"/>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1">
              <a:extLst>
                <a:ext uri="{FF2B5EF4-FFF2-40B4-BE49-F238E27FC236}">
                  <a16:creationId xmlns:a16="http://schemas.microsoft.com/office/drawing/2014/main" id="{C073AA62-A4B8-4D13-975E-C6C3D68C579E}"/>
                </a:ext>
              </a:extLst>
            </p:cNvPr>
            <p:cNvSpPr>
              <a:spLocks/>
            </p:cNvSpPr>
            <p:nvPr/>
          </p:nvSpPr>
          <p:spPr bwMode="auto">
            <a:xfrm>
              <a:off x="1336" y="3742"/>
              <a:ext cx="613" cy="283"/>
            </a:xfrm>
            <a:custGeom>
              <a:avLst/>
              <a:gdLst>
                <a:gd name="T0" fmla="*/ 0 w 613"/>
                <a:gd name="T1" fmla="*/ 6 h 283"/>
                <a:gd name="T2" fmla="*/ 500 w 613"/>
                <a:gd name="T3" fmla="*/ 0 h 283"/>
                <a:gd name="T4" fmla="*/ 613 w 613"/>
                <a:gd name="T5" fmla="*/ 245 h 283"/>
                <a:gd name="T6" fmla="*/ 601 w 613"/>
                <a:gd name="T7" fmla="*/ 253 h 283"/>
                <a:gd name="T8" fmla="*/ 261 w 613"/>
                <a:gd name="T9" fmla="*/ 279 h 283"/>
                <a:gd name="T10" fmla="*/ 99 w 613"/>
                <a:gd name="T11" fmla="*/ 283 h 283"/>
                <a:gd name="T12" fmla="*/ 79 w 613"/>
                <a:gd name="T13" fmla="*/ 229 h 283"/>
                <a:gd name="T14" fmla="*/ 20 w 613"/>
                <a:gd name="T15" fmla="*/ 71 h 283"/>
                <a:gd name="T16" fmla="*/ 0 w 613"/>
                <a:gd name="T17" fmla="*/ 6 h 283"/>
                <a:gd name="T18" fmla="*/ 0 w 613"/>
                <a:gd name="T19" fmla="*/ 6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3" h="283">
                  <a:moveTo>
                    <a:pt x="0" y="6"/>
                  </a:moveTo>
                  <a:lnTo>
                    <a:pt x="500" y="0"/>
                  </a:lnTo>
                  <a:lnTo>
                    <a:pt x="613" y="245"/>
                  </a:lnTo>
                  <a:lnTo>
                    <a:pt x="601" y="253"/>
                  </a:lnTo>
                  <a:lnTo>
                    <a:pt x="261" y="279"/>
                  </a:lnTo>
                  <a:lnTo>
                    <a:pt x="99" y="283"/>
                  </a:lnTo>
                  <a:lnTo>
                    <a:pt x="79" y="229"/>
                  </a:lnTo>
                  <a:lnTo>
                    <a:pt x="20" y="71"/>
                  </a:lnTo>
                  <a:lnTo>
                    <a:pt x="0" y="6"/>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2">
              <a:extLst>
                <a:ext uri="{FF2B5EF4-FFF2-40B4-BE49-F238E27FC236}">
                  <a16:creationId xmlns:a16="http://schemas.microsoft.com/office/drawing/2014/main" id="{4E4E10D2-BF12-4D1F-89F6-0EBB62ACA438}"/>
                </a:ext>
              </a:extLst>
            </p:cNvPr>
            <p:cNvSpPr>
              <a:spLocks/>
            </p:cNvSpPr>
            <p:nvPr/>
          </p:nvSpPr>
          <p:spPr bwMode="auto">
            <a:xfrm>
              <a:off x="1546" y="3971"/>
              <a:ext cx="625" cy="135"/>
            </a:xfrm>
            <a:custGeom>
              <a:avLst/>
              <a:gdLst>
                <a:gd name="T0" fmla="*/ 496 w 625"/>
                <a:gd name="T1" fmla="*/ 0 h 135"/>
                <a:gd name="T2" fmla="*/ 625 w 625"/>
                <a:gd name="T3" fmla="*/ 133 h 135"/>
                <a:gd name="T4" fmla="*/ 47 w 625"/>
                <a:gd name="T5" fmla="*/ 135 h 135"/>
                <a:gd name="T6" fmla="*/ 0 w 625"/>
                <a:gd name="T7" fmla="*/ 54 h 135"/>
                <a:gd name="T8" fmla="*/ 172 w 625"/>
                <a:gd name="T9" fmla="*/ 26 h 135"/>
                <a:gd name="T10" fmla="*/ 405 w 625"/>
                <a:gd name="T11" fmla="*/ 10 h 135"/>
                <a:gd name="T12" fmla="*/ 496 w 625"/>
                <a:gd name="T13" fmla="*/ 0 h 135"/>
                <a:gd name="T14" fmla="*/ 496 w 625"/>
                <a:gd name="T15" fmla="*/ 0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5" h="135">
                  <a:moveTo>
                    <a:pt x="496" y="0"/>
                  </a:moveTo>
                  <a:lnTo>
                    <a:pt x="625" y="133"/>
                  </a:lnTo>
                  <a:lnTo>
                    <a:pt x="47" y="135"/>
                  </a:lnTo>
                  <a:lnTo>
                    <a:pt x="0" y="54"/>
                  </a:lnTo>
                  <a:lnTo>
                    <a:pt x="172" y="26"/>
                  </a:lnTo>
                  <a:lnTo>
                    <a:pt x="405" y="10"/>
                  </a:lnTo>
                  <a:lnTo>
                    <a:pt x="496"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3">
              <a:extLst>
                <a:ext uri="{FF2B5EF4-FFF2-40B4-BE49-F238E27FC236}">
                  <a16:creationId xmlns:a16="http://schemas.microsoft.com/office/drawing/2014/main" id="{1E47B8FE-7BD5-4DF6-88BC-A84C2CEF7E31}"/>
                </a:ext>
              </a:extLst>
            </p:cNvPr>
            <p:cNvSpPr>
              <a:spLocks/>
            </p:cNvSpPr>
            <p:nvPr/>
          </p:nvSpPr>
          <p:spPr bwMode="auto">
            <a:xfrm>
              <a:off x="1844" y="3513"/>
              <a:ext cx="687" cy="476"/>
            </a:xfrm>
            <a:custGeom>
              <a:avLst/>
              <a:gdLst>
                <a:gd name="T0" fmla="*/ 532 w 687"/>
                <a:gd name="T1" fmla="*/ 6 h 476"/>
                <a:gd name="T2" fmla="*/ 687 w 687"/>
                <a:gd name="T3" fmla="*/ 146 h 476"/>
                <a:gd name="T4" fmla="*/ 679 w 687"/>
                <a:gd name="T5" fmla="*/ 172 h 476"/>
                <a:gd name="T6" fmla="*/ 608 w 687"/>
                <a:gd name="T7" fmla="*/ 205 h 476"/>
                <a:gd name="T8" fmla="*/ 524 w 687"/>
                <a:gd name="T9" fmla="*/ 255 h 476"/>
                <a:gd name="T10" fmla="*/ 441 w 687"/>
                <a:gd name="T11" fmla="*/ 310 h 476"/>
                <a:gd name="T12" fmla="*/ 333 w 687"/>
                <a:gd name="T13" fmla="*/ 379 h 476"/>
                <a:gd name="T14" fmla="*/ 252 w 687"/>
                <a:gd name="T15" fmla="*/ 458 h 476"/>
                <a:gd name="T16" fmla="*/ 232 w 687"/>
                <a:gd name="T17" fmla="*/ 470 h 476"/>
                <a:gd name="T18" fmla="*/ 210 w 687"/>
                <a:gd name="T19" fmla="*/ 476 h 476"/>
                <a:gd name="T20" fmla="*/ 202 w 687"/>
                <a:gd name="T21" fmla="*/ 462 h 476"/>
                <a:gd name="T22" fmla="*/ 105 w 687"/>
                <a:gd name="T23" fmla="*/ 476 h 476"/>
                <a:gd name="T24" fmla="*/ 0 w 687"/>
                <a:gd name="T25" fmla="*/ 263 h 476"/>
                <a:gd name="T26" fmla="*/ 79 w 687"/>
                <a:gd name="T27" fmla="*/ 259 h 476"/>
                <a:gd name="T28" fmla="*/ 145 w 687"/>
                <a:gd name="T29" fmla="*/ 217 h 476"/>
                <a:gd name="T30" fmla="*/ 303 w 687"/>
                <a:gd name="T31" fmla="*/ 105 h 476"/>
                <a:gd name="T32" fmla="*/ 439 w 687"/>
                <a:gd name="T33" fmla="*/ 25 h 476"/>
                <a:gd name="T34" fmla="*/ 485 w 687"/>
                <a:gd name="T35" fmla="*/ 0 h 476"/>
                <a:gd name="T36" fmla="*/ 532 w 687"/>
                <a:gd name="T37" fmla="*/ 6 h 476"/>
                <a:gd name="T38" fmla="*/ 532 w 687"/>
                <a:gd name="T39" fmla="*/ 6 h 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7" h="476">
                  <a:moveTo>
                    <a:pt x="532" y="6"/>
                  </a:moveTo>
                  <a:lnTo>
                    <a:pt x="687" y="146"/>
                  </a:lnTo>
                  <a:lnTo>
                    <a:pt x="679" y="172"/>
                  </a:lnTo>
                  <a:lnTo>
                    <a:pt x="608" y="205"/>
                  </a:lnTo>
                  <a:lnTo>
                    <a:pt x="524" y="255"/>
                  </a:lnTo>
                  <a:lnTo>
                    <a:pt x="441" y="310"/>
                  </a:lnTo>
                  <a:lnTo>
                    <a:pt x="333" y="379"/>
                  </a:lnTo>
                  <a:lnTo>
                    <a:pt x="252" y="458"/>
                  </a:lnTo>
                  <a:lnTo>
                    <a:pt x="232" y="470"/>
                  </a:lnTo>
                  <a:lnTo>
                    <a:pt x="210" y="476"/>
                  </a:lnTo>
                  <a:lnTo>
                    <a:pt x="202" y="462"/>
                  </a:lnTo>
                  <a:lnTo>
                    <a:pt x="105" y="476"/>
                  </a:lnTo>
                  <a:lnTo>
                    <a:pt x="0" y="263"/>
                  </a:lnTo>
                  <a:lnTo>
                    <a:pt x="79" y="259"/>
                  </a:lnTo>
                  <a:lnTo>
                    <a:pt x="145" y="217"/>
                  </a:lnTo>
                  <a:lnTo>
                    <a:pt x="303" y="105"/>
                  </a:lnTo>
                  <a:lnTo>
                    <a:pt x="439" y="25"/>
                  </a:lnTo>
                  <a:lnTo>
                    <a:pt x="485" y="0"/>
                  </a:lnTo>
                  <a:lnTo>
                    <a:pt x="532" y="6"/>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4">
              <a:extLst>
                <a:ext uri="{FF2B5EF4-FFF2-40B4-BE49-F238E27FC236}">
                  <a16:creationId xmlns:a16="http://schemas.microsoft.com/office/drawing/2014/main" id="{0D61ED99-6D34-40CE-901B-644ECFC3D41C}"/>
                </a:ext>
              </a:extLst>
            </p:cNvPr>
            <p:cNvSpPr>
              <a:spLocks/>
            </p:cNvSpPr>
            <p:nvPr/>
          </p:nvSpPr>
          <p:spPr bwMode="auto">
            <a:xfrm>
              <a:off x="3438" y="4017"/>
              <a:ext cx="202" cy="87"/>
            </a:xfrm>
            <a:custGeom>
              <a:avLst/>
              <a:gdLst>
                <a:gd name="T0" fmla="*/ 24 w 202"/>
                <a:gd name="T1" fmla="*/ 0 h 87"/>
                <a:gd name="T2" fmla="*/ 24 w 202"/>
                <a:gd name="T3" fmla="*/ 25 h 87"/>
                <a:gd name="T4" fmla="*/ 0 w 202"/>
                <a:gd name="T5" fmla="*/ 85 h 87"/>
                <a:gd name="T6" fmla="*/ 198 w 202"/>
                <a:gd name="T7" fmla="*/ 87 h 87"/>
                <a:gd name="T8" fmla="*/ 202 w 202"/>
                <a:gd name="T9" fmla="*/ 49 h 87"/>
                <a:gd name="T10" fmla="*/ 159 w 202"/>
                <a:gd name="T11" fmla="*/ 45 h 87"/>
                <a:gd name="T12" fmla="*/ 24 w 202"/>
                <a:gd name="T13" fmla="*/ 0 h 87"/>
                <a:gd name="T14" fmla="*/ 24 w 202"/>
                <a:gd name="T15" fmla="*/ 0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87">
                  <a:moveTo>
                    <a:pt x="24" y="0"/>
                  </a:moveTo>
                  <a:lnTo>
                    <a:pt x="24" y="25"/>
                  </a:lnTo>
                  <a:lnTo>
                    <a:pt x="0" y="85"/>
                  </a:lnTo>
                  <a:lnTo>
                    <a:pt x="198" y="87"/>
                  </a:lnTo>
                  <a:lnTo>
                    <a:pt x="202" y="49"/>
                  </a:lnTo>
                  <a:lnTo>
                    <a:pt x="159" y="45"/>
                  </a:lnTo>
                  <a:lnTo>
                    <a:pt x="24"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5">
              <a:extLst>
                <a:ext uri="{FF2B5EF4-FFF2-40B4-BE49-F238E27FC236}">
                  <a16:creationId xmlns:a16="http://schemas.microsoft.com/office/drawing/2014/main" id="{0B726A2F-48D6-46E0-BD60-789AEA43F236}"/>
                </a:ext>
              </a:extLst>
            </p:cNvPr>
            <p:cNvSpPr>
              <a:spLocks/>
            </p:cNvSpPr>
            <p:nvPr/>
          </p:nvSpPr>
          <p:spPr bwMode="auto">
            <a:xfrm>
              <a:off x="3466" y="3400"/>
              <a:ext cx="621" cy="488"/>
            </a:xfrm>
            <a:custGeom>
              <a:avLst/>
              <a:gdLst>
                <a:gd name="T0" fmla="*/ 61 w 621"/>
                <a:gd name="T1" fmla="*/ 32 h 488"/>
                <a:gd name="T2" fmla="*/ 593 w 621"/>
                <a:gd name="T3" fmla="*/ 0 h 488"/>
                <a:gd name="T4" fmla="*/ 617 w 621"/>
                <a:gd name="T5" fmla="*/ 129 h 488"/>
                <a:gd name="T6" fmla="*/ 621 w 621"/>
                <a:gd name="T7" fmla="*/ 186 h 488"/>
                <a:gd name="T8" fmla="*/ 609 w 621"/>
                <a:gd name="T9" fmla="*/ 249 h 488"/>
                <a:gd name="T10" fmla="*/ 589 w 621"/>
                <a:gd name="T11" fmla="*/ 310 h 488"/>
                <a:gd name="T12" fmla="*/ 542 w 621"/>
                <a:gd name="T13" fmla="*/ 405 h 488"/>
                <a:gd name="T14" fmla="*/ 492 w 621"/>
                <a:gd name="T15" fmla="*/ 476 h 488"/>
                <a:gd name="T16" fmla="*/ 338 w 621"/>
                <a:gd name="T17" fmla="*/ 488 h 488"/>
                <a:gd name="T18" fmla="*/ 36 w 621"/>
                <a:gd name="T19" fmla="*/ 342 h 488"/>
                <a:gd name="T20" fmla="*/ 0 w 621"/>
                <a:gd name="T21" fmla="*/ 144 h 488"/>
                <a:gd name="T22" fmla="*/ 61 w 621"/>
                <a:gd name="T23" fmla="*/ 32 h 488"/>
                <a:gd name="T24" fmla="*/ 61 w 621"/>
                <a:gd name="T25" fmla="*/ 32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1" h="488">
                  <a:moveTo>
                    <a:pt x="61" y="32"/>
                  </a:moveTo>
                  <a:lnTo>
                    <a:pt x="593" y="0"/>
                  </a:lnTo>
                  <a:lnTo>
                    <a:pt x="617" y="129"/>
                  </a:lnTo>
                  <a:lnTo>
                    <a:pt x="621" y="186"/>
                  </a:lnTo>
                  <a:lnTo>
                    <a:pt x="609" y="249"/>
                  </a:lnTo>
                  <a:lnTo>
                    <a:pt x="589" y="310"/>
                  </a:lnTo>
                  <a:lnTo>
                    <a:pt x="542" y="405"/>
                  </a:lnTo>
                  <a:lnTo>
                    <a:pt x="492" y="476"/>
                  </a:lnTo>
                  <a:lnTo>
                    <a:pt x="338" y="488"/>
                  </a:lnTo>
                  <a:lnTo>
                    <a:pt x="36" y="342"/>
                  </a:lnTo>
                  <a:lnTo>
                    <a:pt x="0" y="144"/>
                  </a:lnTo>
                  <a:lnTo>
                    <a:pt x="61" y="32"/>
                  </a:lnTo>
                  <a:close/>
                </a:path>
              </a:pathLst>
            </a:custGeom>
            <a:solidFill>
              <a:srgbClr val="121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6">
              <a:extLst>
                <a:ext uri="{FF2B5EF4-FFF2-40B4-BE49-F238E27FC236}">
                  <a16:creationId xmlns:a16="http://schemas.microsoft.com/office/drawing/2014/main" id="{DCA9D2FB-B45E-4691-BA14-CF7FB7028C61}"/>
                </a:ext>
              </a:extLst>
            </p:cNvPr>
            <p:cNvSpPr>
              <a:spLocks/>
            </p:cNvSpPr>
            <p:nvPr/>
          </p:nvSpPr>
          <p:spPr bwMode="auto">
            <a:xfrm>
              <a:off x="3456" y="2215"/>
              <a:ext cx="673" cy="1855"/>
            </a:xfrm>
            <a:custGeom>
              <a:avLst/>
              <a:gdLst>
                <a:gd name="T0" fmla="*/ 293 w 673"/>
                <a:gd name="T1" fmla="*/ 4 h 1855"/>
                <a:gd name="T2" fmla="*/ 378 w 673"/>
                <a:gd name="T3" fmla="*/ 65 h 1855"/>
                <a:gd name="T4" fmla="*/ 443 w 673"/>
                <a:gd name="T5" fmla="*/ 130 h 1855"/>
                <a:gd name="T6" fmla="*/ 516 w 673"/>
                <a:gd name="T7" fmla="*/ 205 h 1855"/>
                <a:gd name="T8" fmla="*/ 540 w 673"/>
                <a:gd name="T9" fmla="*/ 235 h 1855"/>
                <a:gd name="T10" fmla="*/ 605 w 673"/>
                <a:gd name="T11" fmla="*/ 340 h 1855"/>
                <a:gd name="T12" fmla="*/ 639 w 673"/>
                <a:gd name="T13" fmla="*/ 507 h 1855"/>
                <a:gd name="T14" fmla="*/ 653 w 673"/>
                <a:gd name="T15" fmla="*/ 685 h 1855"/>
                <a:gd name="T16" fmla="*/ 665 w 673"/>
                <a:gd name="T17" fmla="*/ 808 h 1855"/>
                <a:gd name="T18" fmla="*/ 665 w 673"/>
                <a:gd name="T19" fmla="*/ 916 h 1855"/>
                <a:gd name="T20" fmla="*/ 673 w 673"/>
                <a:gd name="T21" fmla="*/ 1031 h 1855"/>
                <a:gd name="T22" fmla="*/ 673 w 673"/>
                <a:gd name="T23" fmla="*/ 1078 h 1855"/>
                <a:gd name="T24" fmla="*/ 657 w 673"/>
                <a:gd name="T25" fmla="*/ 1130 h 1855"/>
                <a:gd name="T26" fmla="*/ 633 w 673"/>
                <a:gd name="T27" fmla="*/ 1163 h 1855"/>
                <a:gd name="T28" fmla="*/ 615 w 673"/>
                <a:gd name="T29" fmla="*/ 1185 h 1855"/>
                <a:gd name="T30" fmla="*/ 520 w 673"/>
                <a:gd name="T31" fmla="*/ 1221 h 1855"/>
                <a:gd name="T32" fmla="*/ 506 w 673"/>
                <a:gd name="T33" fmla="*/ 1229 h 1855"/>
                <a:gd name="T34" fmla="*/ 502 w 673"/>
                <a:gd name="T35" fmla="*/ 1292 h 1855"/>
                <a:gd name="T36" fmla="*/ 455 w 673"/>
                <a:gd name="T37" fmla="*/ 1438 h 1855"/>
                <a:gd name="T38" fmla="*/ 447 w 673"/>
                <a:gd name="T39" fmla="*/ 1489 h 1855"/>
                <a:gd name="T40" fmla="*/ 447 w 673"/>
                <a:gd name="T41" fmla="*/ 1549 h 1855"/>
                <a:gd name="T42" fmla="*/ 322 w 673"/>
                <a:gd name="T43" fmla="*/ 1723 h 1855"/>
                <a:gd name="T44" fmla="*/ 253 w 673"/>
                <a:gd name="T45" fmla="*/ 1752 h 1855"/>
                <a:gd name="T46" fmla="*/ 226 w 673"/>
                <a:gd name="T47" fmla="*/ 1823 h 1855"/>
                <a:gd name="T48" fmla="*/ 200 w 673"/>
                <a:gd name="T49" fmla="*/ 1843 h 1855"/>
                <a:gd name="T50" fmla="*/ 160 w 673"/>
                <a:gd name="T51" fmla="*/ 1855 h 1855"/>
                <a:gd name="T52" fmla="*/ 85 w 673"/>
                <a:gd name="T53" fmla="*/ 1835 h 1855"/>
                <a:gd name="T54" fmla="*/ 10 w 673"/>
                <a:gd name="T55" fmla="*/ 1812 h 1855"/>
                <a:gd name="T56" fmla="*/ 6 w 673"/>
                <a:gd name="T57" fmla="*/ 1774 h 1855"/>
                <a:gd name="T58" fmla="*/ 42 w 673"/>
                <a:gd name="T59" fmla="*/ 1655 h 1855"/>
                <a:gd name="T60" fmla="*/ 99 w 673"/>
                <a:gd name="T61" fmla="*/ 1499 h 1855"/>
                <a:gd name="T62" fmla="*/ 119 w 673"/>
                <a:gd name="T63" fmla="*/ 1448 h 1855"/>
                <a:gd name="T64" fmla="*/ 123 w 673"/>
                <a:gd name="T65" fmla="*/ 1387 h 1855"/>
                <a:gd name="T66" fmla="*/ 154 w 673"/>
                <a:gd name="T67" fmla="*/ 1339 h 1855"/>
                <a:gd name="T68" fmla="*/ 154 w 673"/>
                <a:gd name="T69" fmla="*/ 1260 h 1855"/>
                <a:gd name="T70" fmla="*/ 172 w 673"/>
                <a:gd name="T71" fmla="*/ 1233 h 1855"/>
                <a:gd name="T72" fmla="*/ 0 w 673"/>
                <a:gd name="T73" fmla="*/ 1104 h 1855"/>
                <a:gd name="T74" fmla="*/ 24 w 673"/>
                <a:gd name="T75" fmla="*/ 330 h 1855"/>
                <a:gd name="T76" fmla="*/ 44 w 673"/>
                <a:gd name="T77" fmla="*/ 247 h 1855"/>
                <a:gd name="T78" fmla="*/ 28 w 673"/>
                <a:gd name="T79" fmla="*/ 213 h 1855"/>
                <a:gd name="T80" fmla="*/ 28 w 673"/>
                <a:gd name="T81" fmla="*/ 199 h 1855"/>
                <a:gd name="T82" fmla="*/ 42 w 673"/>
                <a:gd name="T83" fmla="*/ 162 h 1855"/>
                <a:gd name="T84" fmla="*/ 99 w 673"/>
                <a:gd name="T85" fmla="*/ 130 h 1855"/>
                <a:gd name="T86" fmla="*/ 141 w 673"/>
                <a:gd name="T87" fmla="*/ 97 h 1855"/>
                <a:gd name="T88" fmla="*/ 234 w 673"/>
                <a:gd name="T89" fmla="*/ 0 h 1855"/>
                <a:gd name="T90" fmla="*/ 281 w 673"/>
                <a:gd name="T91" fmla="*/ 0 h 1855"/>
                <a:gd name="T92" fmla="*/ 293 w 673"/>
                <a:gd name="T93" fmla="*/ 4 h 1855"/>
                <a:gd name="T94" fmla="*/ 293 w 673"/>
                <a:gd name="T95" fmla="*/ 4 h 1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3" h="1855">
                  <a:moveTo>
                    <a:pt x="293" y="4"/>
                  </a:moveTo>
                  <a:lnTo>
                    <a:pt x="378" y="65"/>
                  </a:lnTo>
                  <a:lnTo>
                    <a:pt x="443" y="130"/>
                  </a:lnTo>
                  <a:lnTo>
                    <a:pt x="516" y="205"/>
                  </a:lnTo>
                  <a:lnTo>
                    <a:pt x="540" y="235"/>
                  </a:lnTo>
                  <a:lnTo>
                    <a:pt x="605" y="340"/>
                  </a:lnTo>
                  <a:lnTo>
                    <a:pt x="639" y="507"/>
                  </a:lnTo>
                  <a:lnTo>
                    <a:pt x="653" y="685"/>
                  </a:lnTo>
                  <a:lnTo>
                    <a:pt x="665" y="808"/>
                  </a:lnTo>
                  <a:lnTo>
                    <a:pt x="665" y="916"/>
                  </a:lnTo>
                  <a:lnTo>
                    <a:pt x="673" y="1031"/>
                  </a:lnTo>
                  <a:lnTo>
                    <a:pt x="673" y="1078"/>
                  </a:lnTo>
                  <a:lnTo>
                    <a:pt x="657" y="1130"/>
                  </a:lnTo>
                  <a:lnTo>
                    <a:pt x="633" y="1163"/>
                  </a:lnTo>
                  <a:lnTo>
                    <a:pt x="615" y="1185"/>
                  </a:lnTo>
                  <a:lnTo>
                    <a:pt x="520" y="1221"/>
                  </a:lnTo>
                  <a:lnTo>
                    <a:pt x="506" y="1229"/>
                  </a:lnTo>
                  <a:lnTo>
                    <a:pt x="502" y="1292"/>
                  </a:lnTo>
                  <a:lnTo>
                    <a:pt x="455" y="1438"/>
                  </a:lnTo>
                  <a:lnTo>
                    <a:pt x="447" y="1489"/>
                  </a:lnTo>
                  <a:lnTo>
                    <a:pt x="447" y="1549"/>
                  </a:lnTo>
                  <a:lnTo>
                    <a:pt x="322" y="1723"/>
                  </a:lnTo>
                  <a:lnTo>
                    <a:pt x="253" y="1752"/>
                  </a:lnTo>
                  <a:lnTo>
                    <a:pt x="226" y="1823"/>
                  </a:lnTo>
                  <a:lnTo>
                    <a:pt x="200" y="1843"/>
                  </a:lnTo>
                  <a:lnTo>
                    <a:pt x="160" y="1855"/>
                  </a:lnTo>
                  <a:lnTo>
                    <a:pt x="85" y="1835"/>
                  </a:lnTo>
                  <a:lnTo>
                    <a:pt x="10" y="1812"/>
                  </a:lnTo>
                  <a:lnTo>
                    <a:pt x="6" y="1774"/>
                  </a:lnTo>
                  <a:lnTo>
                    <a:pt x="42" y="1655"/>
                  </a:lnTo>
                  <a:lnTo>
                    <a:pt x="99" y="1499"/>
                  </a:lnTo>
                  <a:lnTo>
                    <a:pt x="119" y="1448"/>
                  </a:lnTo>
                  <a:lnTo>
                    <a:pt x="123" y="1387"/>
                  </a:lnTo>
                  <a:lnTo>
                    <a:pt x="154" y="1339"/>
                  </a:lnTo>
                  <a:lnTo>
                    <a:pt x="154" y="1260"/>
                  </a:lnTo>
                  <a:lnTo>
                    <a:pt x="172" y="1233"/>
                  </a:lnTo>
                  <a:lnTo>
                    <a:pt x="0" y="1104"/>
                  </a:lnTo>
                  <a:lnTo>
                    <a:pt x="24" y="330"/>
                  </a:lnTo>
                  <a:lnTo>
                    <a:pt x="44" y="247"/>
                  </a:lnTo>
                  <a:lnTo>
                    <a:pt x="28" y="213"/>
                  </a:lnTo>
                  <a:lnTo>
                    <a:pt x="28" y="199"/>
                  </a:lnTo>
                  <a:lnTo>
                    <a:pt x="42" y="162"/>
                  </a:lnTo>
                  <a:lnTo>
                    <a:pt x="99" y="130"/>
                  </a:lnTo>
                  <a:lnTo>
                    <a:pt x="141" y="97"/>
                  </a:lnTo>
                  <a:lnTo>
                    <a:pt x="234" y="0"/>
                  </a:lnTo>
                  <a:lnTo>
                    <a:pt x="281" y="0"/>
                  </a:lnTo>
                  <a:lnTo>
                    <a:pt x="293" y="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7">
              <a:extLst>
                <a:ext uri="{FF2B5EF4-FFF2-40B4-BE49-F238E27FC236}">
                  <a16:creationId xmlns:a16="http://schemas.microsoft.com/office/drawing/2014/main" id="{22F81243-BAE3-4A87-A4EF-2BD333F38DBE}"/>
                </a:ext>
              </a:extLst>
            </p:cNvPr>
            <p:cNvSpPr>
              <a:spLocks/>
            </p:cNvSpPr>
            <p:nvPr/>
          </p:nvSpPr>
          <p:spPr bwMode="auto">
            <a:xfrm>
              <a:off x="3508" y="2211"/>
              <a:ext cx="201" cy="247"/>
            </a:xfrm>
            <a:custGeom>
              <a:avLst/>
              <a:gdLst>
                <a:gd name="T0" fmla="*/ 19 w 201"/>
                <a:gd name="T1" fmla="*/ 195 h 247"/>
                <a:gd name="T2" fmla="*/ 0 w 201"/>
                <a:gd name="T3" fmla="*/ 239 h 247"/>
                <a:gd name="T4" fmla="*/ 71 w 201"/>
                <a:gd name="T5" fmla="*/ 247 h 247"/>
                <a:gd name="T6" fmla="*/ 164 w 201"/>
                <a:gd name="T7" fmla="*/ 93 h 247"/>
                <a:gd name="T8" fmla="*/ 201 w 201"/>
                <a:gd name="T9" fmla="*/ 47 h 247"/>
                <a:gd name="T10" fmla="*/ 201 w 201"/>
                <a:gd name="T11" fmla="*/ 0 h 247"/>
                <a:gd name="T12" fmla="*/ 172 w 201"/>
                <a:gd name="T13" fmla="*/ 8 h 247"/>
                <a:gd name="T14" fmla="*/ 71 w 201"/>
                <a:gd name="T15" fmla="*/ 122 h 247"/>
                <a:gd name="T16" fmla="*/ 31 w 201"/>
                <a:gd name="T17" fmla="*/ 168 h 247"/>
                <a:gd name="T18" fmla="*/ 19 w 201"/>
                <a:gd name="T19" fmla="*/ 195 h 247"/>
                <a:gd name="T20" fmla="*/ 19 w 201"/>
                <a:gd name="T21" fmla="*/ 195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 h="247">
                  <a:moveTo>
                    <a:pt x="19" y="195"/>
                  </a:moveTo>
                  <a:lnTo>
                    <a:pt x="0" y="239"/>
                  </a:lnTo>
                  <a:lnTo>
                    <a:pt x="71" y="247"/>
                  </a:lnTo>
                  <a:lnTo>
                    <a:pt x="164" y="93"/>
                  </a:lnTo>
                  <a:lnTo>
                    <a:pt x="201" y="47"/>
                  </a:lnTo>
                  <a:lnTo>
                    <a:pt x="201" y="0"/>
                  </a:lnTo>
                  <a:lnTo>
                    <a:pt x="172" y="8"/>
                  </a:lnTo>
                  <a:lnTo>
                    <a:pt x="71" y="122"/>
                  </a:lnTo>
                  <a:lnTo>
                    <a:pt x="31" y="168"/>
                  </a:lnTo>
                  <a:lnTo>
                    <a:pt x="19" y="19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8">
              <a:extLst>
                <a:ext uri="{FF2B5EF4-FFF2-40B4-BE49-F238E27FC236}">
                  <a16:creationId xmlns:a16="http://schemas.microsoft.com/office/drawing/2014/main" id="{43AA1D59-EF56-49FB-8F10-7355355FF8B0}"/>
                </a:ext>
              </a:extLst>
            </p:cNvPr>
            <p:cNvSpPr>
              <a:spLocks/>
            </p:cNvSpPr>
            <p:nvPr/>
          </p:nvSpPr>
          <p:spPr bwMode="auto">
            <a:xfrm>
              <a:off x="3668" y="2833"/>
              <a:ext cx="223" cy="342"/>
            </a:xfrm>
            <a:custGeom>
              <a:avLst/>
              <a:gdLst>
                <a:gd name="T0" fmla="*/ 16 w 223"/>
                <a:gd name="T1" fmla="*/ 287 h 342"/>
                <a:gd name="T2" fmla="*/ 25 w 223"/>
                <a:gd name="T3" fmla="*/ 320 h 342"/>
                <a:gd name="T4" fmla="*/ 77 w 223"/>
                <a:gd name="T5" fmla="*/ 342 h 342"/>
                <a:gd name="T6" fmla="*/ 142 w 223"/>
                <a:gd name="T7" fmla="*/ 330 h 342"/>
                <a:gd name="T8" fmla="*/ 190 w 223"/>
                <a:gd name="T9" fmla="*/ 217 h 342"/>
                <a:gd name="T10" fmla="*/ 148 w 223"/>
                <a:gd name="T11" fmla="*/ 251 h 342"/>
                <a:gd name="T12" fmla="*/ 77 w 223"/>
                <a:gd name="T13" fmla="*/ 255 h 342"/>
                <a:gd name="T14" fmla="*/ 81 w 223"/>
                <a:gd name="T15" fmla="*/ 214 h 342"/>
                <a:gd name="T16" fmla="*/ 162 w 223"/>
                <a:gd name="T17" fmla="*/ 150 h 342"/>
                <a:gd name="T18" fmla="*/ 174 w 223"/>
                <a:gd name="T19" fmla="*/ 97 h 342"/>
                <a:gd name="T20" fmla="*/ 138 w 223"/>
                <a:gd name="T21" fmla="*/ 125 h 342"/>
                <a:gd name="T22" fmla="*/ 152 w 223"/>
                <a:gd name="T23" fmla="*/ 81 h 342"/>
                <a:gd name="T24" fmla="*/ 223 w 223"/>
                <a:gd name="T25" fmla="*/ 26 h 342"/>
                <a:gd name="T26" fmla="*/ 211 w 223"/>
                <a:gd name="T27" fmla="*/ 0 h 342"/>
                <a:gd name="T28" fmla="*/ 170 w 223"/>
                <a:gd name="T29" fmla="*/ 12 h 342"/>
                <a:gd name="T30" fmla="*/ 116 w 223"/>
                <a:gd name="T31" fmla="*/ 57 h 342"/>
                <a:gd name="T32" fmla="*/ 81 w 223"/>
                <a:gd name="T33" fmla="*/ 97 h 342"/>
                <a:gd name="T34" fmla="*/ 39 w 223"/>
                <a:gd name="T35" fmla="*/ 172 h 342"/>
                <a:gd name="T36" fmla="*/ 53 w 223"/>
                <a:gd name="T37" fmla="*/ 61 h 342"/>
                <a:gd name="T38" fmla="*/ 20 w 223"/>
                <a:gd name="T39" fmla="*/ 30 h 342"/>
                <a:gd name="T40" fmla="*/ 2 w 223"/>
                <a:gd name="T41" fmla="*/ 48 h 342"/>
                <a:gd name="T42" fmla="*/ 0 w 223"/>
                <a:gd name="T43" fmla="*/ 180 h 342"/>
                <a:gd name="T44" fmla="*/ 0 w 223"/>
                <a:gd name="T45" fmla="*/ 259 h 342"/>
                <a:gd name="T46" fmla="*/ 16 w 223"/>
                <a:gd name="T47" fmla="*/ 287 h 342"/>
                <a:gd name="T48" fmla="*/ 16 w 223"/>
                <a:gd name="T49" fmla="*/ 287 h 3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3" h="342">
                  <a:moveTo>
                    <a:pt x="16" y="287"/>
                  </a:moveTo>
                  <a:lnTo>
                    <a:pt x="25" y="320"/>
                  </a:lnTo>
                  <a:lnTo>
                    <a:pt x="77" y="342"/>
                  </a:lnTo>
                  <a:lnTo>
                    <a:pt x="142" y="330"/>
                  </a:lnTo>
                  <a:lnTo>
                    <a:pt x="190" y="217"/>
                  </a:lnTo>
                  <a:lnTo>
                    <a:pt x="148" y="251"/>
                  </a:lnTo>
                  <a:lnTo>
                    <a:pt x="77" y="255"/>
                  </a:lnTo>
                  <a:lnTo>
                    <a:pt x="81" y="214"/>
                  </a:lnTo>
                  <a:lnTo>
                    <a:pt x="162" y="150"/>
                  </a:lnTo>
                  <a:lnTo>
                    <a:pt x="174" y="97"/>
                  </a:lnTo>
                  <a:lnTo>
                    <a:pt x="138" y="125"/>
                  </a:lnTo>
                  <a:lnTo>
                    <a:pt x="152" y="81"/>
                  </a:lnTo>
                  <a:lnTo>
                    <a:pt x="223" y="26"/>
                  </a:lnTo>
                  <a:lnTo>
                    <a:pt x="211" y="0"/>
                  </a:lnTo>
                  <a:lnTo>
                    <a:pt x="170" y="12"/>
                  </a:lnTo>
                  <a:lnTo>
                    <a:pt x="116" y="57"/>
                  </a:lnTo>
                  <a:lnTo>
                    <a:pt x="81" y="97"/>
                  </a:lnTo>
                  <a:lnTo>
                    <a:pt x="39" y="172"/>
                  </a:lnTo>
                  <a:lnTo>
                    <a:pt x="53" y="61"/>
                  </a:lnTo>
                  <a:lnTo>
                    <a:pt x="20" y="30"/>
                  </a:lnTo>
                  <a:lnTo>
                    <a:pt x="2" y="48"/>
                  </a:lnTo>
                  <a:lnTo>
                    <a:pt x="0" y="180"/>
                  </a:lnTo>
                  <a:lnTo>
                    <a:pt x="0" y="259"/>
                  </a:lnTo>
                  <a:lnTo>
                    <a:pt x="16" y="28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9">
              <a:extLst>
                <a:ext uri="{FF2B5EF4-FFF2-40B4-BE49-F238E27FC236}">
                  <a16:creationId xmlns:a16="http://schemas.microsoft.com/office/drawing/2014/main" id="{0AE1189E-B2CA-49BA-88CB-D077E472FE9E}"/>
                </a:ext>
              </a:extLst>
            </p:cNvPr>
            <p:cNvSpPr>
              <a:spLocks/>
            </p:cNvSpPr>
            <p:nvPr/>
          </p:nvSpPr>
          <p:spPr bwMode="auto">
            <a:xfrm>
              <a:off x="3824" y="3120"/>
              <a:ext cx="166" cy="316"/>
            </a:xfrm>
            <a:custGeom>
              <a:avLst/>
              <a:gdLst>
                <a:gd name="T0" fmla="*/ 0 w 166"/>
                <a:gd name="T1" fmla="*/ 116 h 316"/>
                <a:gd name="T2" fmla="*/ 63 w 166"/>
                <a:gd name="T3" fmla="*/ 187 h 316"/>
                <a:gd name="T4" fmla="*/ 97 w 166"/>
                <a:gd name="T5" fmla="*/ 286 h 316"/>
                <a:gd name="T6" fmla="*/ 131 w 166"/>
                <a:gd name="T7" fmla="*/ 316 h 316"/>
                <a:gd name="T8" fmla="*/ 156 w 166"/>
                <a:gd name="T9" fmla="*/ 247 h 316"/>
                <a:gd name="T10" fmla="*/ 166 w 166"/>
                <a:gd name="T11" fmla="*/ 217 h 316"/>
                <a:gd name="T12" fmla="*/ 148 w 166"/>
                <a:gd name="T13" fmla="*/ 89 h 316"/>
                <a:gd name="T14" fmla="*/ 146 w 166"/>
                <a:gd name="T15" fmla="*/ 0 h 316"/>
                <a:gd name="T16" fmla="*/ 97 w 166"/>
                <a:gd name="T17" fmla="*/ 75 h 316"/>
                <a:gd name="T18" fmla="*/ 53 w 166"/>
                <a:gd name="T19" fmla="*/ 98 h 316"/>
                <a:gd name="T20" fmla="*/ 0 w 166"/>
                <a:gd name="T21" fmla="*/ 116 h 316"/>
                <a:gd name="T22" fmla="*/ 0 w 166"/>
                <a:gd name="T23" fmla="*/ 116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316">
                  <a:moveTo>
                    <a:pt x="0" y="116"/>
                  </a:moveTo>
                  <a:lnTo>
                    <a:pt x="63" y="187"/>
                  </a:lnTo>
                  <a:lnTo>
                    <a:pt x="97" y="286"/>
                  </a:lnTo>
                  <a:lnTo>
                    <a:pt x="131" y="316"/>
                  </a:lnTo>
                  <a:lnTo>
                    <a:pt x="156" y="247"/>
                  </a:lnTo>
                  <a:lnTo>
                    <a:pt x="166" y="217"/>
                  </a:lnTo>
                  <a:lnTo>
                    <a:pt x="148" y="89"/>
                  </a:lnTo>
                  <a:lnTo>
                    <a:pt x="146" y="0"/>
                  </a:lnTo>
                  <a:lnTo>
                    <a:pt x="97" y="75"/>
                  </a:lnTo>
                  <a:lnTo>
                    <a:pt x="53" y="98"/>
                  </a:lnTo>
                  <a:lnTo>
                    <a:pt x="0" y="1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50">
              <a:extLst>
                <a:ext uri="{FF2B5EF4-FFF2-40B4-BE49-F238E27FC236}">
                  <a16:creationId xmlns:a16="http://schemas.microsoft.com/office/drawing/2014/main" id="{46BC3125-A1AA-47DB-86F6-589DA04A186D}"/>
                </a:ext>
              </a:extLst>
            </p:cNvPr>
            <p:cNvSpPr>
              <a:spLocks/>
            </p:cNvSpPr>
            <p:nvPr/>
          </p:nvSpPr>
          <p:spPr bwMode="auto">
            <a:xfrm>
              <a:off x="3616" y="3236"/>
              <a:ext cx="313" cy="743"/>
            </a:xfrm>
            <a:custGeom>
              <a:avLst/>
              <a:gdLst>
                <a:gd name="T0" fmla="*/ 129 w 313"/>
                <a:gd name="T1" fmla="*/ 10 h 743"/>
                <a:gd name="T2" fmla="*/ 198 w 313"/>
                <a:gd name="T3" fmla="*/ 59 h 743"/>
                <a:gd name="T4" fmla="*/ 230 w 313"/>
                <a:gd name="T5" fmla="*/ 87 h 743"/>
                <a:gd name="T6" fmla="*/ 279 w 313"/>
                <a:gd name="T7" fmla="*/ 180 h 743"/>
                <a:gd name="T8" fmla="*/ 297 w 313"/>
                <a:gd name="T9" fmla="*/ 277 h 743"/>
                <a:gd name="T10" fmla="*/ 313 w 313"/>
                <a:gd name="T11" fmla="*/ 366 h 743"/>
                <a:gd name="T12" fmla="*/ 295 w 313"/>
                <a:gd name="T13" fmla="*/ 425 h 743"/>
                <a:gd name="T14" fmla="*/ 287 w 313"/>
                <a:gd name="T15" fmla="*/ 532 h 743"/>
                <a:gd name="T16" fmla="*/ 186 w 313"/>
                <a:gd name="T17" fmla="*/ 680 h 743"/>
                <a:gd name="T18" fmla="*/ 93 w 313"/>
                <a:gd name="T19" fmla="*/ 743 h 743"/>
                <a:gd name="T20" fmla="*/ 0 w 313"/>
                <a:gd name="T21" fmla="*/ 682 h 743"/>
                <a:gd name="T22" fmla="*/ 81 w 313"/>
                <a:gd name="T23" fmla="*/ 607 h 743"/>
                <a:gd name="T24" fmla="*/ 56 w 313"/>
                <a:gd name="T25" fmla="*/ 579 h 743"/>
                <a:gd name="T26" fmla="*/ 141 w 313"/>
                <a:gd name="T27" fmla="*/ 522 h 743"/>
                <a:gd name="T28" fmla="*/ 218 w 313"/>
                <a:gd name="T29" fmla="*/ 304 h 743"/>
                <a:gd name="T30" fmla="*/ 184 w 313"/>
                <a:gd name="T31" fmla="*/ 506 h 743"/>
                <a:gd name="T32" fmla="*/ 234 w 313"/>
                <a:gd name="T33" fmla="*/ 498 h 743"/>
                <a:gd name="T34" fmla="*/ 259 w 313"/>
                <a:gd name="T35" fmla="*/ 257 h 743"/>
                <a:gd name="T36" fmla="*/ 218 w 313"/>
                <a:gd name="T37" fmla="*/ 135 h 743"/>
                <a:gd name="T38" fmla="*/ 151 w 313"/>
                <a:gd name="T39" fmla="*/ 52 h 743"/>
                <a:gd name="T40" fmla="*/ 105 w 313"/>
                <a:gd name="T41" fmla="*/ 22 h 743"/>
                <a:gd name="T42" fmla="*/ 66 w 313"/>
                <a:gd name="T43" fmla="*/ 18 h 743"/>
                <a:gd name="T44" fmla="*/ 97 w 313"/>
                <a:gd name="T45" fmla="*/ 0 h 743"/>
                <a:gd name="T46" fmla="*/ 129 w 313"/>
                <a:gd name="T47" fmla="*/ 10 h 743"/>
                <a:gd name="T48" fmla="*/ 129 w 313"/>
                <a:gd name="T49" fmla="*/ 10 h 7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3" h="743">
                  <a:moveTo>
                    <a:pt x="129" y="10"/>
                  </a:moveTo>
                  <a:lnTo>
                    <a:pt x="198" y="59"/>
                  </a:lnTo>
                  <a:lnTo>
                    <a:pt x="230" y="87"/>
                  </a:lnTo>
                  <a:lnTo>
                    <a:pt x="279" y="180"/>
                  </a:lnTo>
                  <a:lnTo>
                    <a:pt x="297" y="277"/>
                  </a:lnTo>
                  <a:lnTo>
                    <a:pt x="313" y="366"/>
                  </a:lnTo>
                  <a:lnTo>
                    <a:pt x="295" y="425"/>
                  </a:lnTo>
                  <a:lnTo>
                    <a:pt x="287" y="532"/>
                  </a:lnTo>
                  <a:lnTo>
                    <a:pt x="186" y="680"/>
                  </a:lnTo>
                  <a:lnTo>
                    <a:pt x="93" y="743"/>
                  </a:lnTo>
                  <a:lnTo>
                    <a:pt x="0" y="682"/>
                  </a:lnTo>
                  <a:lnTo>
                    <a:pt x="81" y="607"/>
                  </a:lnTo>
                  <a:lnTo>
                    <a:pt x="56" y="579"/>
                  </a:lnTo>
                  <a:lnTo>
                    <a:pt x="141" y="522"/>
                  </a:lnTo>
                  <a:lnTo>
                    <a:pt x="218" y="304"/>
                  </a:lnTo>
                  <a:lnTo>
                    <a:pt x="184" y="506"/>
                  </a:lnTo>
                  <a:lnTo>
                    <a:pt x="234" y="498"/>
                  </a:lnTo>
                  <a:lnTo>
                    <a:pt x="259" y="257"/>
                  </a:lnTo>
                  <a:lnTo>
                    <a:pt x="218" y="135"/>
                  </a:lnTo>
                  <a:lnTo>
                    <a:pt x="151" y="52"/>
                  </a:lnTo>
                  <a:lnTo>
                    <a:pt x="105" y="22"/>
                  </a:lnTo>
                  <a:lnTo>
                    <a:pt x="66" y="18"/>
                  </a:lnTo>
                  <a:lnTo>
                    <a:pt x="97" y="0"/>
                  </a:lnTo>
                  <a:lnTo>
                    <a:pt x="129"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1">
              <a:extLst>
                <a:ext uri="{FF2B5EF4-FFF2-40B4-BE49-F238E27FC236}">
                  <a16:creationId xmlns:a16="http://schemas.microsoft.com/office/drawing/2014/main" id="{B265B0BA-1F95-44F5-9AA5-CFB6520B8F86}"/>
                </a:ext>
              </a:extLst>
            </p:cNvPr>
            <p:cNvSpPr>
              <a:spLocks/>
            </p:cNvSpPr>
            <p:nvPr/>
          </p:nvSpPr>
          <p:spPr bwMode="auto">
            <a:xfrm>
              <a:off x="3707" y="3809"/>
              <a:ext cx="127" cy="99"/>
            </a:xfrm>
            <a:custGeom>
              <a:avLst/>
              <a:gdLst>
                <a:gd name="T0" fmla="*/ 0 w 127"/>
                <a:gd name="T1" fmla="*/ 44 h 99"/>
                <a:gd name="T2" fmla="*/ 46 w 127"/>
                <a:gd name="T3" fmla="*/ 59 h 99"/>
                <a:gd name="T4" fmla="*/ 56 w 127"/>
                <a:gd name="T5" fmla="*/ 79 h 99"/>
                <a:gd name="T6" fmla="*/ 18 w 127"/>
                <a:gd name="T7" fmla="*/ 83 h 99"/>
                <a:gd name="T8" fmla="*/ 50 w 127"/>
                <a:gd name="T9" fmla="*/ 99 h 99"/>
                <a:gd name="T10" fmla="*/ 81 w 127"/>
                <a:gd name="T11" fmla="*/ 71 h 99"/>
                <a:gd name="T12" fmla="*/ 81 w 127"/>
                <a:gd name="T13" fmla="*/ 52 h 99"/>
                <a:gd name="T14" fmla="*/ 127 w 127"/>
                <a:gd name="T15" fmla="*/ 0 h 99"/>
                <a:gd name="T16" fmla="*/ 93 w 127"/>
                <a:gd name="T17" fmla="*/ 14 h 99"/>
                <a:gd name="T18" fmla="*/ 70 w 127"/>
                <a:gd name="T19" fmla="*/ 28 h 99"/>
                <a:gd name="T20" fmla="*/ 34 w 127"/>
                <a:gd name="T21" fmla="*/ 40 h 99"/>
                <a:gd name="T22" fmla="*/ 42 w 127"/>
                <a:gd name="T23" fmla="*/ 14 h 99"/>
                <a:gd name="T24" fmla="*/ 2 w 127"/>
                <a:gd name="T25" fmla="*/ 22 h 99"/>
                <a:gd name="T26" fmla="*/ 0 w 127"/>
                <a:gd name="T27" fmla="*/ 44 h 99"/>
                <a:gd name="T28" fmla="*/ 0 w 127"/>
                <a:gd name="T29" fmla="*/ 44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99">
                  <a:moveTo>
                    <a:pt x="0" y="44"/>
                  </a:moveTo>
                  <a:lnTo>
                    <a:pt x="46" y="59"/>
                  </a:lnTo>
                  <a:lnTo>
                    <a:pt x="56" y="79"/>
                  </a:lnTo>
                  <a:lnTo>
                    <a:pt x="18" y="83"/>
                  </a:lnTo>
                  <a:lnTo>
                    <a:pt x="50" y="99"/>
                  </a:lnTo>
                  <a:lnTo>
                    <a:pt x="81" y="71"/>
                  </a:lnTo>
                  <a:lnTo>
                    <a:pt x="81" y="52"/>
                  </a:lnTo>
                  <a:lnTo>
                    <a:pt x="127" y="0"/>
                  </a:lnTo>
                  <a:lnTo>
                    <a:pt x="93" y="14"/>
                  </a:lnTo>
                  <a:lnTo>
                    <a:pt x="70" y="28"/>
                  </a:lnTo>
                  <a:lnTo>
                    <a:pt x="34" y="40"/>
                  </a:lnTo>
                  <a:lnTo>
                    <a:pt x="42" y="14"/>
                  </a:lnTo>
                  <a:lnTo>
                    <a:pt x="2" y="22"/>
                  </a:lnTo>
                  <a:lnTo>
                    <a:pt x="0" y="4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2">
              <a:extLst>
                <a:ext uri="{FF2B5EF4-FFF2-40B4-BE49-F238E27FC236}">
                  <a16:creationId xmlns:a16="http://schemas.microsoft.com/office/drawing/2014/main" id="{4F283708-38EC-4AD0-A0ED-4B94644F7565}"/>
                </a:ext>
              </a:extLst>
            </p:cNvPr>
            <p:cNvSpPr>
              <a:spLocks/>
            </p:cNvSpPr>
            <p:nvPr/>
          </p:nvSpPr>
          <p:spPr bwMode="auto">
            <a:xfrm>
              <a:off x="3421" y="2493"/>
              <a:ext cx="267" cy="895"/>
            </a:xfrm>
            <a:custGeom>
              <a:avLst/>
              <a:gdLst>
                <a:gd name="T0" fmla="*/ 114 w 267"/>
                <a:gd name="T1" fmla="*/ 14 h 895"/>
                <a:gd name="T2" fmla="*/ 150 w 267"/>
                <a:gd name="T3" fmla="*/ 44 h 895"/>
                <a:gd name="T4" fmla="*/ 203 w 267"/>
                <a:gd name="T5" fmla="*/ 0 h 895"/>
                <a:gd name="T6" fmla="*/ 180 w 267"/>
                <a:gd name="T7" fmla="*/ 192 h 895"/>
                <a:gd name="T8" fmla="*/ 225 w 267"/>
                <a:gd name="T9" fmla="*/ 573 h 895"/>
                <a:gd name="T10" fmla="*/ 233 w 267"/>
                <a:gd name="T11" fmla="*/ 672 h 895"/>
                <a:gd name="T12" fmla="*/ 267 w 267"/>
                <a:gd name="T13" fmla="*/ 716 h 895"/>
                <a:gd name="T14" fmla="*/ 239 w 267"/>
                <a:gd name="T15" fmla="*/ 858 h 895"/>
                <a:gd name="T16" fmla="*/ 185 w 267"/>
                <a:gd name="T17" fmla="*/ 895 h 895"/>
                <a:gd name="T18" fmla="*/ 94 w 267"/>
                <a:gd name="T19" fmla="*/ 874 h 895"/>
                <a:gd name="T20" fmla="*/ 19 w 267"/>
                <a:gd name="T21" fmla="*/ 818 h 895"/>
                <a:gd name="T22" fmla="*/ 0 w 267"/>
                <a:gd name="T23" fmla="*/ 777 h 895"/>
                <a:gd name="T24" fmla="*/ 23 w 267"/>
                <a:gd name="T25" fmla="*/ 330 h 895"/>
                <a:gd name="T26" fmla="*/ 41 w 267"/>
                <a:gd name="T27" fmla="*/ 131 h 895"/>
                <a:gd name="T28" fmla="*/ 91 w 267"/>
                <a:gd name="T29" fmla="*/ 38 h 895"/>
                <a:gd name="T30" fmla="*/ 114 w 267"/>
                <a:gd name="T31" fmla="*/ 14 h 895"/>
                <a:gd name="T32" fmla="*/ 114 w 267"/>
                <a:gd name="T33" fmla="*/ 14 h 8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7" h="895">
                  <a:moveTo>
                    <a:pt x="114" y="14"/>
                  </a:moveTo>
                  <a:lnTo>
                    <a:pt x="150" y="44"/>
                  </a:lnTo>
                  <a:lnTo>
                    <a:pt x="203" y="0"/>
                  </a:lnTo>
                  <a:lnTo>
                    <a:pt x="180" y="192"/>
                  </a:lnTo>
                  <a:lnTo>
                    <a:pt x="225" y="573"/>
                  </a:lnTo>
                  <a:lnTo>
                    <a:pt x="233" y="672"/>
                  </a:lnTo>
                  <a:lnTo>
                    <a:pt x="267" y="716"/>
                  </a:lnTo>
                  <a:lnTo>
                    <a:pt x="239" y="858"/>
                  </a:lnTo>
                  <a:lnTo>
                    <a:pt x="185" y="895"/>
                  </a:lnTo>
                  <a:lnTo>
                    <a:pt x="94" y="874"/>
                  </a:lnTo>
                  <a:lnTo>
                    <a:pt x="19" y="818"/>
                  </a:lnTo>
                  <a:lnTo>
                    <a:pt x="0" y="777"/>
                  </a:lnTo>
                  <a:lnTo>
                    <a:pt x="23" y="330"/>
                  </a:lnTo>
                  <a:lnTo>
                    <a:pt x="41" y="131"/>
                  </a:lnTo>
                  <a:lnTo>
                    <a:pt x="91" y="38"/>
                  </a:lnTo>
                  <a:lnTo>
                    <a:pt x="114" y="1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53">
              <a:extLst>
                <a:ext uri="{FF2B5EF4-FFF2-40B4-BE49-F238E27FC236}">
                  <a16:creationId xmlns:a16="http://schemas.microsoft.com/office/drawing/2014/main" id="{E8079FA3-AFC1-4286-BD07-69D9E0387B8E}"/>
                </a:ext>
              </a:extLst>
            </p:cNvPr>
            <p:cNvSpPr>
              <a:spLocks/>
            </p:cNvSpPr>
            <p:nvPr/>
          </p:nvSpPr>
          <p:spPr bwMode="auto">
            <a:xfrm>
              <a:off x="3599" y="2717"/>
              <a:ext cx="65" cy="440"/>
            </a:xfrm>
            <a:custGeom>
              <a:avLst/>
              <a:gdLst>
                <a:gd name="T0" fmla="*/ 0 w 65"/>
                <a:gd name="T1" fmla="*/ 0 h 440"/>
                <a:gd name="T2" fmla="*/ 9 w 65"/>
                <a:gd name="T3" fmla="*/ 254 h 440"/>
                <a:gd name="T4" fmla="*/ 45 w 65"/>
                <a:gd name="T5" fmla="*/ 440 h 440"/>
                <a:gd name="T6" fmla="*/ 65 w 65"/>
                <a:gd name="T7" fmla="*/ 349 h 440"/>
                <a:gd name="T8" fmla="*/ 65 w 65"/>
                <a:gd name="T9" fmla="*/ 191 h 440"/>
                <a:gd name="T10" fmla="*/ 33 w 65"/>
                <a:gd name="T11" fmla="*/ 96 h 440"/>
                <a:gd name="T12" fmla="*/ 0 w 65"/>
                <a:gd name="T13" fmla="*/ 0 h 440"/>
                <a:gd name="T14" fmla="*/ 0 w 65"/>
                <a:gd name="T15" fmla="*/ 0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440">
                  <a:moveTo>
                    <a:pt x="0" y="0"/>
                  </a:moveTo>
                  <a:lnTo>
                    <a:pt x="9" y="254"/>
                  </a:lnTo>
                  <a:lnTo>
                    <a:pt x="45" y="440"/>
                  </a:lnTo>
                  <a:lnTo>
                    <a:pt x="65" y="349"/>
                  </a:lnTo>
                  <a:lnTo>
                    <a:pt x="65" y="191"/>
                  </a:lnTo>
                  <a:lnTo>
                    <a:pt x="33" y="96"/>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54">
              <a:extLst>
                <a:ext uri="{FF2B5EF4-FFF2-40B4-BE49-F238E27FC236}">
                  <a16:creationId xmlns:a16="http://schemas.microsoft.com/office/drawing/2014/main" id="{A9F3D76E-773A-435F-B9BA-75D908507D80}"/>
                </a:ext>
              </a:extLst>
            </p:cNvPr>
            <p:cNvSpPr>
              <a:spLocks/>
            </p:cNvSpPr>
            <p:nvPr/>
          </p:nvSpPr>
          <p:spPr bwMode="auto">
            <a:xfrm>
              <a:off x="3601" y="2462"/>
              <a:ext cx="132" cy="436"/>
            </a:xfrm>
            <a:custGeom>
              <a:avLst/>
              <a:gdLst>
                <a:gd name="T0" fmla="*/ 132 w 132"/>
                <a:gd name="T1" fmla="*/ 112 h 436"/>
                <a:gd name="T2" fmla="*/ 120 w 132"/>
                <a:gd name="T3" fmla="*/ 286 h 436"/>
                <a:gd name="T4" fmla="*/ 124 w 132"/>
                <a:gd name="T5" fmla="*/ 340 h 436"/>
                <a:gd name="T6" fmla="*/ 69 w 132"/>
                <a:gd name="T7" fmla="*/ 436 h 436"/>
                <a:gd name="T8" fmla="*/ 15 w 132"/>
                <a:gd name="T9" fmla="*/ 308 h 436"/>
                <a:gd name="T10" fmla="*/ 0 w 132"/>
                <a:gd name="T11" fmla="*/ 237 h 436"/>
                <a:gd name="T12" fmla="*/ 43 w 132"/>
                <a:gd name="T13" fmla="*/ 104 h 436"/>
                <a:gd name="T14" fmla="*/ 61 w 132"/>
                <a:gd name="T15" fmla="*/ 0 h 436"/>
                <a:gd name="T16" fmla="*/ 87 w 132"/>
                <a:gd name="T17" fmla="*/ 49 h 436"/>
                <a:gd name="T18" fmla="*/ 67 w 132"/>
                <a:gd name="T19" fmla="*/ 104 h 436"/>
                <a:gd name="T20" fmla="*/ 59 w 132"/>
                <a:gd name="T21" fmla="*/ 166 h 436"/>
                <a:gd name="T22" fmla="*/ 132 w 132"/>
                <a:gd name="T23" fmla="*/ 112 h 436"/>
                <a:gd name="T24" fmla="*/ 132 w 132"/>
                <a:gd name="T25" fmla="*/ 112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436">
                  <a:moveTo>
                    <a:pt x="132" y="112"/>
                  </a:moveTo>
                  <a:lnTo>
                    <a:pt x="120" y="286"/>
                  </a:lnTo>
                  <a:lnTo>
                    <a:pt x="124" y="340"/>
                  </a:lnTo>
                  <a:lnTo>
                    <a:pt x="69" y="436"/>
                  </a:lnTo>
                  <a:lnTo>
                    <a:pt x="15" y="308"/>
                  </a:lnTo>
                  <a:lnTo>
                    <a:pt x="0" y="237"/>
                  </a:lnTo>
                  <a:lnTo>
                    <a:pt x="43" y="104"/>
                  </a:lnTo>
                  <a:lnTo>
                    <a:pt x="61" y="0"/>
                  </a:lnTo>
                  <a:lnTo>
                    <a:pt x="87" y="49"/>
                  </a:lnTo>
                  <a:lnTo>
                    <a:pt x="67" y="104"/>
                  </a:lnTo>
                  <a:lnTo>
                    <a:pt x="59" y="166"/>
                  </a:lnTo>
                  <a:lnTo>
                    <a:pt x="132" y="1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5">
              <a:extLst>
                <a:ext uri="{FF2B5EF4-FFF2-40B4-BE49-F238E27FC236}">
                  <a16:creationId xmlns:a16="http://schemas.microsoft.com/office/drawing/2014/main" id="{908BCC5D-56CB-43EF-A174-6F4906AE046B}"/>
                </a:ext>
              </a:extLst>
            </p:cNvPr>
            <p:cNvSpPr>
              <a:spLocks/>
            </p:cNvSpPr>
            <p:nvPr/>
          </p:nvSpPr>
          <p:spPr bwMode="auto">
            <a:xfrm>
              <a:off x="3955" y="2689"/>
              <a:ext cx="174" cy="747"/>
            </a:xfrm>
            <a:custGeom>
              <a:avLst/>
              <a:gdLst>
                <a:gd name="T0" fmla="*/ 39 w 174"/>
                <a:gd name="T1" fmla="*/ 219 h 747"/>
                <a:gd name="T2" fmla="*/ 39 w 174"/>
                <a:gd name="T3" fmla="*/ 290 h 747"/>
                <a:gd name="T4" fmla="*/ 37 w 174"/>
                <a:gd name="T5" fmla="*/ 316 h 747"/>
                <a:gd name="T6" fmla="*/ 21 w 174"/>
                <a:gd name="T7" fmla="*/ 407 h 747"/>
                <a:gd name="T8" fmla="*/ 11 w 174"/>
                <a:gd name="T9" fmla="*/ 442 h 747"/>
                <a:gd name="T10" fmla="*/ 19 w 174"/>
                <a:gd name="T11" fmla="*/ 525 h 747"/>
                <a:gd name="T12" fmla="*/ 29 w 174"/>
                <a:gd name="T13" fmla="*/ 638 h 747"/>
                <a:gd name="T14" fmla="*/ 15 w 174"/>
                <a:gd name="T15" fmla="*/ 685 h 747"/>
                <a:gd name="T16" fmla="*/ 0 w 174"/>
                <a:gd name="T17" fmla="*/ 747 h 747"/>
                <a:gd name="T18" fmla="*/ 79 w 174"/>
                <a:gd name="T19" fmla="*/ 717 h 747"/>
                <a:gd name="T20" fmla="*/ 114 w 174"/>
                <a:gd name="T21" fmla="*/ 707 h 747"/>
                <a:gd name="T22" fmla="*/ 162 w 174"/>
                <a:gd name="T23" fmla="*/ 648 h 747"/>
                <a:gd name="T24" fmla="*/ 174 w 174"/>
                <a:gd name="T25" fmla="*/ 585 h 747"/>
                <a:gd name="T26" fmla="*/ 170 w 174"/>
                <a:gd name="T27" fmla="*/ 527 h 747"/>
                <a:gd name="T28" fmla="*/ 170 w 174"/>
                <a:gd name="T29" fmla="*/ 482 h 747"/>
                <a:gd name="T30" fmla="*/ 162 w 174"/>
                <a:gd name="T31" fmla="*/ 278 h 747"/>
                <a:gd name="T32" fmla="*/ 142 w 174"/>
                <a:gd name="T33" fmla="*/ 89 h 747"/>
                <a:gd name="T34" fmla="*/ 136 w 174"/>
                <a:gd name="T35" fmla="*/ 0 h 747"/>
                <a:gd name="T36" fmla="*/ 108 w 174"/>
                <a:gd name="T37" fmla="*/ 124 h 747"/>
                <a:gd name="T38" fmla="*/ 39 w 174"/>
                <a:gd name="T39" fmla="*/ 219 h 747"/>
                <a:gd name="T40" fmla="*/ 39 w 174"/>
                <a:gd name="T41" fmla="*/ 219 h 7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 h="747">
                  <a:moveTo>
                    <a:pt x="39" y="219"/>
                  </a:moveTo>
                  <a:lnTo>
                    <a:pt x="39" y="290"/>
                  </a:lnTo>
                  <a:lnTo>
                    <a:pt x="37" y="316"/>
                  </a:lnTo>
                  <a:lnTo>
                    <a:pt x="21" y="407"/>
                  </a:lnTo>
                  <a:lnTo>
                    <a:pt x="11" y="442"/>
                  </a:lnTo>
                  <a:lnTo>
                    <a:pt x="19" y="525"/>
                  </a:lnTo>
                  <a:lnTo>
                    <a:pt x="29" y="638"/>
                  </a:lnTo>
                  <a:lnTo>
                    <a:pt x="15" y="685"/>
                  </a:lnTo>
                  <a:lnTo>
                    <a:pt x="0" y="747"/>
                  </a:lnTo>
                  <a:lnTo>
                    <a:pt x="79" y="717"/>
                  </a:lnTo>
                  <a:lnTo>
                    <a:pt x="114" y="707"/>
                  </a:lnTo>
                  <a:lnTo>
                    <a:pt x="162" y="648"/>
                  </a:lnTo>
                  <a:lnTo>
                    <a:pt x="174" y="585"/>
                  </a:lnTo>
                  <a:lnTo>
                    <a:pt x="170" y="527"/>
                  </a:lnTo>
                  <a:lnTo>
                    <a:pt x="170" y="482"/>
                  </a:lnTo>
                  <a:lnTo>
                    <a:pt x="162" y="278"/>
                  </a:lnTo>
                  <a:lnTo>
                    <a:pt x="142" y="89"/>
                  </a:lnTo>
                  <a:lnTo>
                    <a:pt x="136" y="0"/>
                  </a:lnTo>
                  <a:lnTo>
                    <a:pt x="108" y="124"/>
                  </a:lnTo>
                  <a:lnTo>
                    <a:pt x="39" y="21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6">
              <a:extLst>
                <a:ext uri="{FF2B5EF4-FFF2-40B4-BE49-F238E27FC236}">
                  <a16:creationId xmlns:a16="http://schemas.microsoft.com/office/drawing/2014/main" id="{E31629F4-79EE-47AF-ABEA-8E694A509FEB}"/>
                </a:ext>
              </a:extLst>
            </p:cNvPr>
            <p:cNvSpPr>
              <a:spLocks/>
            </p:cNvSpPr>
            <p:nvPr/>
          </p:nvSpPr>
          <p:spPr bwMode="auto">
            <a:xfrm>
              <a:off x="3869" y="2412"/>
              <a:ext cx="169" cy="346"/>
            </a:xfrm>
            <a:custGeom>
              <a:avLst/>
              <a:gdLst>
                <a:gd name="T0" fmla="*/ 139 w 169"/>
                <a:gd name="T1" fmla="*/ 346 h 346"/>
                <a:gd name="T2" fmla="*/ 159 w 169"/>
                <a:gd name="T3" fmla="*/ 312 h 346"/>
                <a:gd name="T4" fmla="*/ 169 w 169"/>
                <a:gd name="T5" fmla="*/ 255 h 346"/>
                <a:gd name="T6" fmla="*/ 105 w 169"/>
                <a:gd name="T7" fmla="*/ 85 h 346"/>
                <a:gd name="T8" fmla="*/ 0 w 169"/>
                <a:gd name="T9" fmla="*/ 0 h 346"/>
                <a:gd name="T10" fmla="*/ 78 w 169"/>
                <a:gd name="T11" fmla="*/ 115 h 346"/>
                <a:gd name="T12" fmla="*/ 68 w 169"/>
                <a:gd name="T13" fmla="*/ 196 h 346"/>
                <a:gd name="T14" fmla="*/ 131 w 169"/>
                <a:gd name="T15" fmla="*/ 269 h 346"/>
                <a:gd name="T16" fmla="*/ 139 w 169"/>
                <a:gd name="T17" fmla="*/ 346 h 346"/>
                <a:gd name="T18" fmla="*/ 139 w 169"/>
                <a:gd name="T19" fmla="*/ 3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346">
                  <a:moveTo>
                    <a:pt x="139" y="346"/>
                  </a:moveTo>
                  <a:lnTo>
                    <a:pt x="159" y="312"/>
                  </a:lnTo>
                  <a:lnTo>
                    <a:pt x="169" y="255"/>
                  </a:lnTo>
                  <a:lnTo>
                    <a:pt x="105" y="85"/>
                  </a:lnTo>
                  <a:lnTo>
                    <a:pt x="0" y="0"/>
                  </a:lnTo>
                  <a:lnTo>
                    <a:pt x="78" y="115"/>
                  </a:lnTo>
                  <a:lnTo>
                    <a:pt x="68" y="196"/>
                  </a:lnTo>
                  <a:lnTo>
                    <a:pt x="131" y="269"/>
                  </a:lnTo>
                  <a:lnTo>
                    <a:pt x="139" y="34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7">
              <a:extLst>
                <a:ext uri="{FF2B5EF4-FFF2-40B4-BE49-F238E27FC236}">
                  <a16:creationId xmlns:a16="http://schemas.microsoft.com/office/drawing/2014/main" id="{C90DAA6A-9579-4A5E-95CD-A26099E75172}"/>
                </a:ext>
              </a:extLst>
            </p:cNvPr>
            <p:cNvSpPr>
              <a:spLocks/>
            </p:cNvSpPr>
            <p:nvPr/>
          </p:nvSpPr>
          <p:spPr bwMode="auto">
            <a:xfrm>
              <a:off x="3994" y="2651"/>
              <a:ext cx="105" cy="332"/>
            </a:xfrm>
            <a:custGeom>
              <a:avLst/>
              <a:gdLst>
                <a:gd name="T0" fmla="*/ 79 w 105"/>
                <a:gd name="T1" fmla="*/ 0 h 332"/>
                <a:gd name="T2" fmla="*/ 85 w 105"/>
                <a:gd name="T3" fmla="*/ 121 h 332"/>
                <a:gd name="T4" fmla="*/ 44 w 105"/>
                <a:gd name="T5" fmla="*/ 218 h 332"/>
                <a:gd name="T6" fmla="*/ 0 w 105"/>
                <a:gd name="T7" fmla="*/ 271 h 332"/>
                <a:gd name="T8" fmla="*/ 0 w 105"/>
                <a:gd name="T9" fmla="*/ 332 h 332"/>
                <a:gd name="T10" fmla="*/ 63 w 105"/>
                <a:gd name="T11" fmla="*/ 255 h 332"/>
                <a:gd name="T12" fmla="*/ 105 w 105"/>
                <a:gd name="T13" fmla="*/ 154 h 332"/>
                <a:gd name="T14" fmla="*/ 97 w 105"/>
                <a:gd name="T15" fmla="*/ 60 h 332"/>
                <a:gd name="T16" fmla="*/ 79 w 105"/>
                <a:gd name="T17" fmla="*/ 0 h 332"/>
                <a:gd name="T18" fmla="*/ 79 w 105"/>
                <a:gd name="T19" fmla="*/ 0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332">
                  <a:moveTo>
                    <a:pt x="79" y="0"/>
                  </a:moveTo>
                  <a:lnTo>
                    <a:pt x="85" y="121"/>
                  </a:lnTo>
                  <a:lnTo>
                    <a:pt x="44" y="218"/>
                  </a:lnTo>
                  <a:lnTo>
                    <a:pt x="0" y="271"/>
                  </a:lnTo>
                  <a:lnTo>
                    <a:pt x="0" y="332"/>
                  </a:lnTo>
                  <a:lnTo>
                    <a:pt x="63" y="255"/>
                  </a:lnTo>
                  <a:lnTo>
                    <a:pt x="105" y="154"/>
                  </a:lnTo>
                  <a:lnTo>
                    <a:pt x="97" y="60"/>
                  </a:lnTo>
                  <a:lnTo>
                    <a:pt x="7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8">
              <a:extLst>
                <a:ext uri="{FF2B5EF4-FFF2-40B4-BE49-F238E27FC236}">
                  <a16:creationId xmlns:a16="http://schemas.microsoft.com/office/drawing/2014/main" id="{8CC6AD5B-0915-4D9A-9941-ADAD64E2D1A0}"/>
                </a:ext>
              </a:extLst>
            </p:cNvPr>
            <p:cNvSpPr>
              <a:spLocks/>
            </p:cNvSpPr>
            <p:nvPr/>
          </p:nvSpPr>
          <p:spPr bwMode="auto">
            <a:xfrm>
              <a:off x="3982" y="2754"/>
              <a:ext cx="143" cy="573"/>
            </a:xfrm>
            <a:custGeom>
              <a:avLst/>
              <a:gdLst>
                <a:gd name="T0" fmla="*/ 117 w 143"/>
                <a:gd name="T1" fmla="*/ 0 h 573"/>
                <a:gd name="T2" fmla="*/ 139 w 143"/>
                <a:gd name="T3" fmla="*/ 213 h 573"/>
                <a:gd name="T4" fmla="*/ 139 w 143"/>
                <a:gd name="T5" fmla="*/ 354 h 573"/>
                <a:gd name="T6" fmla="*/ 143 w 143"/>
                <a:gd name="T7" fmla="*/ 443 h 573"/>
                <a:gd name="T8" fmla="*/ 119 w 143"/>
                <a:gd name="T9" fmla="*/ 470 h 573"/>
                <a:gd name="T10" fmla="*/ 87 w 143"/>
                <a:gd name="T11" fmla="*/ 504 h 573"/>
                <a:gd name="T12" fmla="*/ 63 w 143"/>
                <a:gd name="T13" fmla="*/ 545 h 573"/>
                <a:gd name="T14" fmla="*/ 0 w 143"/>
                <a:gd name="T15" fmla="*/ 573 h 573"/>
                <a:gd name="T16" fmla="*/ 65 w 143"/>
                <a:gd name="T17" fmla="*/ 484 h 573"/>
                <a:gd name="T18" fmla="*/ 99 w 143"/>
                <a:gd name="T19" fmla="*/ 360 h 573"/>
                <a:gd name="T20" fmla="*/ 101 w 143"/>
                <a:gd name="T21" fmla="*/ 330 h 573"/>
                <a:gd name="T22" fmla="*/ 30 w 143"/>
                <a:gd name="T23" fmla="*/ 399 h 573"/>
                <a:gd name="T24" fmla="*/ 87 w 143"/>
                <a:gd name="T25" fmla="*/ 249 h 573"/>
                <a:gd name="T26" fmla="*/ 105 w 143"/>
                <a:gd name="T27" fmla="*/ 180 h 573"/>
                <a:gd name="T28" fmla="*/ 117 w 143"/>
                <a:gd name="T29" fmla="*/ 0 h 573"/>
                <a:gd name="T30" fmla="*/ 117 w 143"/>
                <a:gd name="T31" fmla="*/ 0 h 5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573">
                  <a:moveTo>
                    <a:pt x="117" y="0"/>
                  </a:moveTo>
                  <a:lnTo>
                    <a:pt x="139" y="213"/>
                  </a:lnTo>
                  <a:lnTo>
                    <a:pt x="139" y="354"/>
                  </a:lnTo>
                  <a:lnTo>
                    <a:pt x="143" y="443"/>
                  </a:lnTo>
                  <a:lnTo>
                    <a:pt x="119" y="470"/>
                  </a:lnTo>
                  <a:lnTo>
                    <a:pt x="87" y="504"/>
                  </a:lnTo>
                  <a:lnTo>
                    <a:pt x="63" y="545"/>
                  </a:lnTo>
                  <a:lnTo>
                    <a:pt x="0" y="573"/>
                  </a:lnTo>
                  <a:lnTo>
                    <a:pt x="65" y="484"/>
                  </a:lnTo>
                  <a:lnTo>
                    <a:pt x="99" y="360"/>
                  </a:lnTo>
                  <a:lnTo>
                    <a:pt x="101" y="330"/>
                  </a:lnTo>
                  <a:lnTo>
                    <a:pt x="30" y="399"/>
                  </a:lnTo>
                  <a:lnTo>
                    <a:pt x="87" y="249"/>
                  </a:lnTo>
                  <a:lnTo>
                    <a:pt x="105" y="180"/>
                  </a:lnTo>
                  <a:lnTo>
                    <a:pt x="1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9">
              <a:extLst>
                <a:ext uri="{FF2B5EF4-FFF2-40B4-BE49-F238E27FC236}">
                  <a16:creationId xmlns:a16="http://schemas.microsoft.com/office/drawing/2014/main" id="{52D06156-E013-4903-8BBF-AB619D9E75D2}"/>
                </a:ext>
              </a:extLst>
            </p:cNvPr>
            <p:cNvSpPr>
              <a:spLocks/>
            </p:cNvSpPr>
            <p:nvPr/>
          </p:nvSpPr>
          <p:spPr bwMode="auto">
            <a:xfrm>
              <a:off x="3440" y="2701"/>
              <a:ext cx="240" cy="751"/>
            </a:xfrm>
            <a:custGeom>
              <a:avLst/>
              <a:gdLst>
                <a:gd name="T0" fmla="*/ 42 w 240"/>
                <a:gd name="T1" fmla="*/ 168 h 751"/>
                <a:gd name="T2" fmla="*/ 34 w 240"/>
                <a:gd name="T3" fmla="*/ 324 h 751"/>
                <a:gd name="T4" fmla="*/ 40 w 240"/>
                <a:gd name="T5" fmla="*/ 428 h 751"/>
                <a:gd name="T6" fmla="*/ 99 w 240"/>
                <a:gd name="T7" fmla="*/ 399 h 751"/>
                <a:gd name="T8" fmla="*/ 166 w 240"/>
                <a:gd name="T9" fmla="*/ 440 h 751"/>
                <a:gd name="T10" fmla="*/ 93 w 240"/>
                <a:gd name="T11" fmla="*/ 464 h 751"/>
                <a:gd name="T12" fmla="*/ 72 w 240"/>
                <a:gd name="T13" fmla="*/ 525 h 751"/>
                <a:gd name="T14" fmla="*/ 72 w 240"/>
                <a:gd name="T15" fmla="*/ 610 h 751"/>
                <a:gd name="T16" fmla="*/ 75 w 240"/>
                <a:gd name="T17" fmla="*/ 658 h 751"/>
                <a:gd name="T18" fmla="*/ 143 w 240"/>
                <a:gd name="T19" fmla="*/ 658 h 751"/>
                <a:gd name="T20" fmla="*/ 240 w 240"/>
                <a:gd name="T21" fmla="*/ 573 h 751"/>
                <a:gd name="T22" fmla="*/ 212 w 240"/>
                <a:gd name="T23" fmla="*/ 693 h 751"/>
                <a:gd name="T24" fmla="*/ 192 w 240"/>
                <a:gd name="T25" fmla="*/ 751 h 751"/>
                <a:gd name="T26" fmla="*/ 113 w 240"/>
                <a:gd name="T27" fmla="*/ 723 h 751"/>
                <a:gd name="T28" fmla="*/ 18 w 240"/>
                <a:gd name="T29" fmla="*/ 630 h 751"/>
                <a:gd name="T30" fmla="*/ 0 w 240"/>
                <a:gd name="T31" fmla="*/ 596 h 751"/>
                <a:gd name="T32" fmla="*/ 26 w 240"/>
                <a:gd name="T33" fmla="*/ 557 h 751"/>
                <a:gd name="T34" fmla="*/ 10 w 240"/>
                <a:gd name="T35" fmla="*/ 434 h 751"/>
                <a:gd name="T36" fmla="*/ 22 w 240"/>
                <a:gd name="T37" fmla="*/ 233 h 751"/>
                <a:gd name="T38" fmla="*/ 16 w 240"/>
                <a:gd name="T39" fmla="*/ 170 h 751"/>
                <a:gd name="T40" fmla="*/ 34 w 240"/>
                <a:gd name="T41" fmla="*/ 130 h 751"/>
                <a:gd name="T42" fmla="*/ 50 w 240"/>
                <a:gd name="T43" fmla="*/ 0 h 751"/>
                <a:gd name="T44" fmla="*/ 42 w 240"/>
                <a:gd name="T45" fmla="*/ 168 h 751"/>
                <a:gd name="T46" fmla="*/ 42 w 240"/>
                <a:gd name="T47" fmla="*/ 168 h 7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751">
                  <a:moveTo>
                    <a:pt x="42" y="168"/>
                  </a:moveTo>
                  <a:lnTo>
                    <a:pt x="34" y="324"/>
                  </a:lnTo>
                  <a:lnTo>
                    <a:pt x="40" y="428"/>
                  </a:lnTo>
                  <a:lnTo>
                    <a:pt x="99" y="399"/>
                  </a:lnTo>
                  <a:lnTo>
                    <a:pt x="166" y="440"/>
                  </a:lnTo>
                  <a:lnTo>
                    <a:pt x="93" y="464"/>
                  </a:lnTo>
                  <a:lnTo>
                    <a:pt x="72" y="525"/>
                  </a:lnTo>
                  <a:lnTo>
                    <a:pt x="72" y="610"/>
                  </a:lnTo>
                  <a:lnTo>
                    <a:pt x="75" y="658"/>
                  </a:lnTo>
                  <a:lnTo>
                    <a:pt x="143" y="658"/>
                  </a:lnTo>
                  <a:lnTo>
                    <a:pt x="240" y="573"/>
                  </a:lnTo>
                  <a:lnTo>
                    <a:pt x="212" y="693"/>
                  </a:lnTo>
                  <a:lnTo>
                    <a:pt x="192" y="751"/>
                  </a:lnTo>
                  <a:lnTo>
                    <a:pt x="113" y="723"/>
                  </a:lnTo>
                  <a:lnTo>
                    <a:pt x="18" y="630"/>
                  </a:lnTo>
                  <a:lnTo>
                    <a:pt x="0" y="596"/>
                  </a:lnTo>
                  <a:lnTo>
                    <a:pt x="26" y="557"/>
                  </a:lnTo>
                  <a:lnTo>
                    <a:pt x="10" y="434"/>
                  </a:lnTo>
                  <a:lnTo>
                    <a:pt x="22" y="233"/>
                  </a:lnTo>
                  <a:lnTo>
                    <a:pt x="16" y="170"/>
                  </a:lnTo>
                  <a:lnTo>
                    <a:pt x="34" y="130"/>
                  </a:lnTo>
                  <a:lnTo>
                    <a:pt x="50" y="0"/>
                  </a:lnTo>
                  <a:lnTo>
                    <a:pt x="42" y="16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0">
              <a:extLst>
                <a:ext uri="{FF2B5EF4-FFF2-40B4-BE49-F238E27FC236}">
                  <a16:creationId xmlns:a16="http://schemas.microsoft.com/office/drawing/2014/main" id="{504AFDB0-7079-447A-A018-8A0117BF2C9A}"/>
                </a:ext>
              </a:extLst>
            </p:cNvPr>
            <p:cNvSpPr>
              <a:spLocks/>
            </p:cNvSpPr>
            <p:nvPr/>
          </p:nvSpPr>
          <p:spPr bwMode="auto">
            <a:xfrm>
              <a:off x="2582" y="2472"/>
              <a:ext cx="880" cy="1450"/>
            </a:xfrm>
            <a:custGeom>
              <a:avLst/>
              <a:gdLst>
                <a:gd name="T0" fmla="*/ 880 w 880"/>
                <a:gd name="T1" fmla="*/ 110 h 1450"/>
                <a:gd name="T2" fmla="*/ 866 w 880"/>
                <a:gd name="T3" fmla="*/ 322 h 1450"/>
                <a:gd name="T4" fmla="*/ 844 w 880"/>
                <a:gd name="T5" fmla="*/ 723 h 1450"/>
                <a:gd name="T6" fmla="*/ 825 w 880"/>
                <a:gd name="T7" fmla="*/ 790 h 1450"/>
                <a:gd name="T8" fmla="*/ 708 w 880"/>
                <a:gd name="T9" fmla="*/ 802 h 1450"/>
                <a:gd name="T10" fmla="*/ 700 w 880"/>
                <a:gd name="T11" fmla="*/ 944 h 1450"/>
                <a:gd name="T12" fmla="*/ 702 w 880"/>
                <a:gd name="T13" fmla="*/ 1084 h 1450"/>
                <a:gd name="T14" fmla="*/ 702 w 880"/>
                <a:gd name="T15" fmla="*/ 1250 h 1450"/>
                <a:gd name="T16" fmla="*/ 694 w 880"/>
                <a:gd name="T17" fmla="*/ 1404 h 1450"/>
                <a:gd name="T18" fmla="*/ 684 w 880"/>
                <a:gd name="T19" fmla="*/ 1440 h 1450"/>
                <a:gd name="T20" fmla="*/ 663 w 880"/>
                <a:gd name="T21" fmla="*/ 1450 h 1450"/>
                <a:gd name="T22" fmla="*/ 516 w 880"/>
                <a:gd name="T23" fmla="*/ 1438 h 1450"/>
                <a:gd name="T24" fmla="*/ 372 w 880"/>
                <a:gd name="T25" fmla="*/ 1400 h 1450"/>
                <a:gd name="T26" fmla="*/ 324 w 880"/>
                <a:gd name="T27" fmla="*/ 1381 h 1450"/>
                <a:gd name="T28" fmla="*/ 303 w 880"/>
                <a:gd name="T29" fmla="*/ 1361 h 1450"/>
                <a:gd name="T30" fmla="*/ 253 w 880"/>
                <a:gd name="T31" fmla="*/ 1308 h 1450"/>
                <a:gd name="T32" fmla="*/ 178 w 880"/>
                <a:gd name="T33" fmla="*/ 1296 h 1450"/>
                <a:gd name="T34" fmla="*/ 46 w 880"/>
                <a:gd name="T35" fmla="*/ 1304 h 1450"/>
                <a:gd name="T36" fmla="*/ 8 w 880"/>
                <a:gd name="T37" fmla="*/ 1262 h 1450"/>
                <a:gd name="T38" fmla="*/ 24 w 880"/>
                <a:gd name="T39" fmla="*/ 1227 h 1450"/>
                <a:gd name="T40" fmla="*/ 57 w 880"/>
                <a:gd name="T41" fmla="*/ 980 h 1450"/>
                <a:gd name="T42" fmla="*/ 57 w 880"/>
                <a:gd name="T43" fmla="*/ 948 h 1450"/>
                <a:gd name="T44" fmla="*/ 57 w 880"/>
                <a:gd name="T45" fmla="*/ 902 h 1450"/>
                <a:gd name="T46" fmla="*/ 69 w 880"/>
                <a:gd name="T47" fmla="*/ 869 h 1450"/>
                <a:gd name="T48" fmla="*/ 109 w 880"/>
                <a:gd name="T49" fmla="*/ 713 h 1450"/>
                <a:gd name="T50" fmla="*/ 16 w 880"/>
                <a:gd name="T51" fmla="*/ 582 h 1450"/>
                <a:gd name="T52" fmla="*/ 2 w 880"/>
                <a:gd name="T53" fmla="*/ 537 h 1450"/>
                <a:gd name="T54" fmla="*/ 0 w 880"/>
                <a:gd name="T55" fmla="*/ 503 h 1450"/>
                <a:gd name="T56" fmla="*/ 22 w 880"/>
                <a:gd name="T57" fmla="*/ 470 h 1450"/>
                <a:gd name="T58" fmla="*/ 53 w 880"/>
                <a:gd name="T59" fmla="*/ 424 h 1450"/>
                <a:gd name="T60" fmla="*/ 77 w 880"/>
                <a:gd name="T61" fmla="*/ 387 h 1450"/>
                <a:gd name="T62" fmla="*/ 103 w 880"/>
                <a:gd name="T63" fmla="*/ 272 h 1450"/>
                <a:gd name="T64" fmla="*/ 109 w 880"/>
                <a:gd name="T65" fmla="*/ 221 h 1450"/>
                <a:gd name="T66" fmla="*/ 162 w 880"/>
                <a:gd name="T67" fmla="*/ 79 h 1450"/>
                <a:gd name="T68" fmla="*/ 251 w 880"/>
                <a:gd name="T69" fmla="*/ 31 h 1450"/>
                <a:gd name="T70" fmla="*/ 295 w 880"/>
                <a:gd name="T71" fmla="*/ 19 h 1450"/>
                <a:gd name="T72" fmla="*/ 344 w 880"/>
                <a:gd name="T73" fmla="*/ 11 h 1450"/>
                <a:gd name="T74" fmla="*/ 370 w 880"/>
                <a:gd name="T75" fmla="*/ 11 h 1450"/>
                <a:gd name="T76" fmla="*/ 400 w 880"/>
                <a:gd name="T77" fmla="*/ 7 h 1450"/>
                <a:gd name="T78" fmla="*/ 720 w 880"/>
                <a:gd name="T79" fmla="*/ 0 h 1450"/>
                <a:gd name="T80" fmla="*/ 771 w 880"/>
                <a:gd name="T81" fmla="*/ 15 h 1450"/>
                <a:gd name="T82" fmla="*/ 829 w 880"/>
                <a:gd name="T83" fmla="*/ 43 h 1450"/>
                <a:gd name="T84" fmla="*/ 880 w 880"/>
                <a:gd name="T85" fmla="*/ 75 h 1450"/>
                <a:gd name="T86" fmla="*/ 880 w 880"/>
                <a:gd name="T87" fmla="*/ 110 h 1450"/>
                <a:gd name="T88" fmla="*/ 880 w 880"/>
                <a:gd name="T89" fmla="*/ 110 h 1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0" h="1450">
                  <a:moveTo>
                    <a:pt x="880" y="110"/>
                  </a:moveTo>
                  <a:lnTo>
                    <a:pt x="866" y="322"/>
                  </a:lnTo>
                  <a:lnTo>
                    <a:pt x="844" y="723"/>
                  </a:lnTo>
                  <a:lnTo>
                    <a:pt x="825" y="790"/>
                  </a:lnTo>
                  <a:lnTo>
                    <a:pt x="708" y="802"/>
                  </a:lnTo>
                  <a:lnTo>
                    <a:pt x="700" y="944"/>
                  </a:lnTo>
                  <a:lnTo>
                    <a:pt x="702" y="1084"/>
                  </a:lnTo>
                  <a:lnTo>
                    <a:pt x="702" y="1250"/>
                  </a:lnTo>
                  <a:lnTo>
                    <a:pt x="694" y="1404"/>
                  </a:lnTo>
                  <a:lnTo>
                    <a:pt x="684" y="1440"/>
                  </a:lnTo>
                  <a:lnTo>
                    <a:pt x="663" y="1450"/>
                  </a:lnTo>
                  <a:lnTo>
                    <a:pt x="516" y="1438"/>
                  </a:lnTo>
                  <a:lnTo>
                    <a:pt x="372" y="1400"/>
                  </a:lnTo>
                  <a:lnTo>
                    <a:pt x="324" y="1381"/>
                  </a:lnTo>
                  <a:lnTo>
                    <a:pt x="303" y="1361"/>
                  </a:lnTo>
                  <a:lnTo>
                    <a:pt x="253" y="1308"/>
                  </a:lnTo>
                  <a:lnTo>
                    <a:pt x="178" y="1296"/>
                  </a:lnTo>
                  <a:lnTo>
                    <a:pt x="46" y="1304"/>
                  </a:lnTo>
                  <a:lnTo>
                    <a:pt x="8" y="1262"/>
                  </a:lnTo>
                  <a:lnTo>
                    <a:pt x="24" y="1227"/>
                  </a:lnTo>
                  <a:lnTo>
                    <a:pt x="57" y="980"/>
                  </a:lnTo>
                  <a:lnTo>
                    <a:pt x="57" y="948"/>
                  </a:lnTo>
                  <a:lnTo>
                    <a:pt x="57" y="902"/>
                  </a:lnTo>
                  <a:lnTo>
                    <a:pt x="69" y="869"/>
                  </a:lnTo>
                  <a:lnTo>
                    <a:pt x="109" y="713"/>
                  </a:lnTo>
                  <a:lnTo>
                    <a:pt x="16" y="582"/>
                  </a:lnTo>
                  <a:lnTo>
                    <a:pt x="2" y="537"/>
                  </a:lnTo>
                  <a:lnTo>
                    <a:pt x="0" y="503"/>
                  </a:lnTo>
                  <a:lnTo>
                    <a:pt x="22" y="470"/>
                  </a:lnTo>
                  <a:lnTo>
                    <a:pt x="53" y="424"/>
                  </a:lnTo>
                  <a:lnTo>
                    <a:pt x="77" y="387"/>
                  </a:lnTo>
                  <a:lnTo>
                    <a:pt x="103" y="272"/>
                  </a:lnTo>
                  <a:lnTo>
                    <a:pt x="109" y="221"/>
                  </a:lnTo>
                  <a:lnTo>
                    <a:pt x="162" y="79"/>
                  </a:lnTo>
                  <a:lnTo>
                    <a:pt x="251" y="31"/>
                  </a:lnTo>
                  <a:lnTo>
                    <a:pt x="295" y="19"/>
                  </a:lnTo>
                  <a:lnTo>
                    <a:pt x="344" y="11"/>
                  </a:lnTo>
                  <a:lnTo>
                    <a:pt x="370" y="11"/>
                  </a:lnTo>
                  <a:lnTo>
                    <a:pt x="400" y="7"/>
                  </a:lnTo>
                  <a:lnTo>
                    <a:pt x="720" y="0"/>
                  </a:lnTo>
                  <a:lnTo>
                    <a:pt x="771" y="15"/>
                  </a:lnTo>
                  <a:lnTo>
                    <a:pt x="829" y="43"/>
                  </a:lnTo>
                  <a:lnTo>
                    <a:pt x="880" y="75"/>
                  </a:lnTo>
                  <a:lnTo>
                    <a:pt x="880" y="11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1">
              <a:extLst>
                <a:ext uri="{FF2B5EF4-FFF2-40B4-BE49-F238E27FC236}">
                  <a16:creationId xmlns:a16="http://schemas.microsoft.com/office/drawing/2014/main" id="{6446102F-F8B1-4471-A62A-AE02520262DF}"/>
                </a:ext>
              </a:extLst>
            </p:cNvPr>
            <p:cNvSpPr>
              <a:spLocks/>
            </p:cNvSpPr>
            <p:nvPr/>
          </p:nvSpPr>
          <p:spPr bwMode="auto">
            <a:xfrm>
              <a:off x="2606" y="2906"/>
              <a:ext cx="122" cy="85"/>
            </a:xfrm>
            <a:custGeom>
              <a:avLst/>
              <a:gdLst>
                <a:gd name="T0" fmla="*/ 107 w 122"/>
                <a:gd name="T1" fmla="*/ 36 h 85"/>
                <a:gd name="T2" fmla="*/ 122 w 122"/>
                <a:gd name="T3" fmla="*/ 58 h 85"/>
                <a:gd name="T4" fmla="*/ 85 w 122"/>
                <a:gd name="T5" fmla="*/ 48 h 85"/>
                <a:gd name="T6" fmla="*/ 37 w 122"/>
                <a:gd name="T7" fmla="*/ 61 h 85"/>
                <a:gd name="T8" fmla="*/ 57 w 122"/>
                <a:gd name="T9" fmla="*/ 85 h 85"/>
                <a:gd name="T10" fmla="*/ 0 w 122"/>
                <a:gd name="T11" fmla="*/ 85 h 85"/>
                <a:gd name="T12" fmla="*/ 6 w 122"/>
                <a:gd name="T13" fmla="*/ 58 h 85"/>
                <a:gd name="T14" fmla="*/ 69 w 122"/>
                <a:gd name="T15" fmla="*/ 24 h 85"/>
                <a:gd name="T16" fmla="*/ 79 w 122"/>
                <a:gd name="T17" fmla="*/ 0 h 85"/>
                <a:gd name="T18" fmla="*/ 107 w 122"/>
                <a:gd name="T19" fmla="*/ 36 h 85"/>
                <a:gd name="T20" fmla="*/ 107 w 122"/>
                <a:gd name="T21" fmla="*/ 3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85">
                  <a:moveTo>
                    <a:pt x="107" y="36"/>
                  </a:moveTo>
                  <a:lnTo>
                    <a:pt x="122" y="58"/>
                  </a:lnTo>
                  <a:lnTo>
                    <a:pt x="85" y="48"/>
                  </a:lnTo>
                  <a:lnTo>
                    <a:pt x="37" y="61"/>
                  </a:lnTo>
                  <a:lnTo>
                    <a:pt x="57" y="85"/>
                  </a:lnTo>
                  <a:lnTo>
                    <a:pt x="0" y="85"/>
                  </a:lnTo>
                  <a:lnTo>
                    <a:pt x="6" y="58"/>
                  </a:lnTo>
                  <a:lnTo>
                    <a:pt x="69" y="24"/>
                  </a:lnTo>
                  <a:lnTo>
                    <a:pt x="79" y="0"/>
                  </a:lnTo>
                  <a:lnTo>
                    <a:pt x="107" y="36"/>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2">
              <a:extLst>
                <a:ext uri="{FF2B5EF4-FFF2-40B4-BE49-F238E27FC236}">
                  <a16:creationId xmlns:a16="http://schemas.microsoft.com/office/drawing/2014/main" id="{4D9C7F53-4172-445A-9166-5A70E0FC56AD}"/>
                </a:ext>
              </a:extLst>
            </p:cNvPr>
            <p:cNvSpPr>
              <a:spLocks/>
            </p:cNvSpPr>
            <p:nvPr/>
          </p:nvSpPr>
          <p:spPr bwMode="auto">
            <a:xfrm>
              <a:off x="2647" y="2608"/>
              <a:ext cx="131" cy="298"/>
            </a:xfrm>
            <a:custGeom>
              <a:avLst/>
              <a:gdLst>
                <a:gd name="T0" fmla="*/ 97 w 131"/>
                <a:gd name="T1" fmla="*/ 2 h 298"/>
                <a:gd name="T2" fmla="*/ 44 w 131"/>
                <a:gd name="T3" fmla="*/ 107 h 298"/>
                <a:gd name="T4" fmla="*/ 28 w 131"/>
                <a:gd name="T5" fmla="*/ 172 h 298"/>
                <a:gd name="T6" fmla="*/ 12 w 131"/>
                <a:gd name="T7" fmla="*/ 237 h 298"/>
                <a:gd name="T8" fmla="*/ 0 w 131"/>
                <a:gd name="T9" fmla="*/ 271 h 298"/>
                <a:gd name="T10" fmla="*/ 38 w 131"/>
                <a:gd name="T11" fmla="*/ 298 h 298"/>
                <a:gd name="T12" fmla="*/ 66 w 131"/>
                <a:gd name="T13" fmla="*/ 276 h 298"/>
                <a:gd name="T14" fmla="*/ 28 w 131"/>
                <a:gd name="T15" fmla="*/ 257 h 298"/>
                <a:gd name="T16" fmla="*/ 50 w 131"/>
                <a:gd name="T17" fmla="*/ 243 h 298"/>
                <a:gd name="T18" fmla="*/ 87 w 131"/>
                <a:gd name="T19" fmla="*/ 247 h 298"/>
                <a:gd name="T20" fmla="*/ 77 w 131"/>
                <a:gd name="T21" fmla="*/ 194 h 298"/>
                <a:gd name="T22" fmla="*/ 89 w 131"/>
                <a:gd name="T23" fmla="*/ 107 h 298"/>
                <a:gd name="T24" fmla="*/ 131 w 131"/>
                <a:gd name="T25" fmla="*/ 0 h 298"/>
                <a:gd name="T26" fmla="*/ 97 w 131"/>
                <a:gd name="T27" fmla="*/ 2 h 298"/>
                <a:gd name="T28" fmla="*/ 97 w 131"/>
                <a:gd name="T29" fmla="*/ 2 h 2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298">
                  <a:moveTo>
                    <a:pt x="97" y="2"/>
                  </a:moveTo>
                  <a:lnTo>
                    <a:pt x="44" y="107"/>
                  </a:lnTo>
                  <a:lnTo>
                    <a:pt x="28" y="172"/>
                  </a:lnTo>
                  <a:lnTo>
                    <a:pt x="12" y="237"/>
                  </a:lnTo>
                  <a:lnTo>
                    <a:pt x="0" y="271"/>
                  </a:lnTo>
                  <a:lnTo>
                    <a:pt x="38" y="298"/>
                  </a:lnTo>
                  <a:lnTo>
                    <a:pt x="66" y="276"/>
                  </a:lnTo>
                  <a:lnTo>
                    <a:pt x="28" y="257"/>
                  </a:lnTo>
                  <a:lnTo>
                    <a:pt x="50" y="243"/>
                  </a:lnTo>
                  <a:lnTo>
                    <a:pt x="87" y="247"/>
                  </a:lnTo>
                  <a:lnTo>
                    <a:pt x="77" y="194"/>
                  </a:lnTo>
                  <a:lnTo>
                    <a:pt x="89" y="107"/>
                  </a:lnTo>
                  <a:lnTo>
                    <a:pt x="131" y="0"/>
                  </a:lnTo>
                  <a:lnTo>
                    <a:pt x="97" y="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3">
              <a:extLst>
                <a:ext uri="{FF2B5EF4-FFF2-40B4-BE49-F238E27FC236}">
                  <a16:creationId xmlns:a16="http://schemas.microsoft.com/office/drawing/2014/main" id="{3BC4AC7A-590F-44C6-8201-4ACEC3D91E3A}"/>
                </a:ext>
              </a:extLst>
            </p:cNvPr>
            <p:cNvSpPr>
              <a:spLocks/>
            </p:cNvSpPr>
            <p:nvPr/>
          </p:nvSpPr>
          <p:spPr bwMode="auto">
            <a:xfrm>
              <a:off x="2821" y="3274"/>
              <a:ext cx="479" cy="648"/>
            </a:xfrm>
            <a:custGeom>
              <a:avLst/>
              <a:gdLst>
                <a:gd name="T0" fmla="*/ 0 w 479"/>
                <a:gd name="T1" fmla="*/ 35 h 648"/>
                <a:gd name="T2" fmla="*/ 22 w 479"/>
                <a:gd name="T3" fmla="*/ 83 h 648"/>
                <a:gd name="T4" fmla="*/ 105 w 479"/>
                <a:gd name="T5" fmla="*/ 136 h 648"/>
                <a:gd name="T6" fmla="*/ 236 w 479"/>
                <a:gd name="T7" fmla="*/ 132 h 648"/>
                <a:gd name="T8" fmla="*/ 327 w 479"/>
                <a:gd name="T9" fmla="*/ 108 h 648"/>
                <a:gd name="T10" fmla="*/ 408 w 479"/>
                <a:gd name="T11" fmla="*/ 130 h 648"/>
                <a:gd name="T12" fmla="*/ 412 w 479"/>
                <a:gd name="T13" fmla="*/ 170 h 648"/>
                <a:gd name="T14" fmla="*/ 398 w 479"/>
                <a:gd name="T15" fmla="*/ 239 h 648"/>
                <a:gd name="T16" fmla="*/ 427 w 479"/>
                <a:gd name="T17" fmla="*/ 207 h 648"/>
                <a:gd name="T18" fmla="*/ 431 w 479"/>
                <a:gd name="T19" fmla="*/ 288 h 648"/>
                <a:gd name="T20" fmla="*/ 402 w 479"/>
                <a:gd name="T21" fmla="*/ 440 h 648"/>
                <a:gd name="T22" fmla="*/ 370 w 479"/>
                <a:gd name="T23" fmla="*/ 533 h 648"/>
                <a:gd name="T24" fmla="*/ 386 w 479"/>
                <a:gd name="T25" fmla="*/ 557 h 648"/>
                <a:gd name="T26" fmla="*/ 342 w 479"/>
                <a:gd name="T27" fmla="*/ 632 h 648"/>
                <a:gd name="T28" fmla="*/ 408 w 479"/>
                <a:gd name="T29" fmla="*/ 648 h 648"/>
                <a:gd name="T30" fmla="*/ 457 w 479"/>
                <a:gd name="T31" fmla="*/ 632 h 648"/>
                <a:gd name="T32" fmla="*/ 467 w 479"/>
                <a:gd name="T33" fmla="*/ 288 h 648"/>
                <a:gd name="T34" fmla="*/ 461 w 479"/>
                <a:gd name="T35" fmla="*/ 166 h 648"/>
                <a:gd name="T36" fmla="*/ 469 w 479"/>
                <a:gd name="T37" fmla="*/ 65 h 648"/>
                <a:gd name="T38" fmla="*/ 479 w 479"/>
                <a:gd name="T39" fmla="*/ 0 h 648"/>
                <a:gd name="T40" fmla="*/ 388 w 479"/>
                <a:gd name="T41" fmla="*/ 18 h 648"/>
                <a:gd name="T42" fmla="*/ 273 w 479"/>
                <a:gd name="T43" fmla="*/ 23 h 648"/>
                <a:gd name="T44" fmla="*/ 52 w 479"/>
                <a:gd name="T45" fmla="*/ 27 h 648"/>
                <a:gd name="T46" fmla="*/ 0 w 479"/>
                <a:gd name="T47" fmla="*/ 35 h 648"/>
                <a:gd name="T48" fmla="*/ 0 w 479"/>
                <a:gd name="T49" fmla="*/ 35 h 6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9" h="648">
                  <a:moveTo>
                    <a:pt x="0" y="35"/>
                  </a:moveTo>
                  <a:lnTo>
                    <a:pt x="22" y="83"/>
                  </a:lnTo>
                  <a:lnTo>
                    <a:pt x="105" y="136"/>
                  </a:lnTo>
                  <a:lnTo>
                    <a:pt x="236" y="132"/>
                  </a:lnTo>
                  <a:lnTo>
                    <a:pt x="327" y="108"/>
                  </a:lnTo>
                  <a:lnTo>
                    <a:pt x="408" y="130"/>
                  </a:lnTo>
                  <a:lnTo>
                    <a:pt x="412" y="170"/>
                  </a:lnTo>
                  <a:lnTo>
                    <a:pt x="398" y="239"/>
                  </a:lnTo>
                  <a:lnTo>
                    <a:pt x="427" y="207"/>
                  </a:lnTo>
                  <a:lnTo>
                    <a:pt x="431" y="288"/>
                  </a:lnTo>
                  <a:lnTo>
                    <a:pt x="402" y="440"/>
                  </a:lnTo>
                  <a:lnTo>
                    <a:pt x="370" y="533"/>
                  </a:lnTo>
                  <a:lnTo>
                    <a:pt x="386" y="557"/>
                  </a:lnTo>
                  <a:lnTo>
                    <a:pt x="342" y="632"/>
                  </a:lnTo>
                  <a:lnTo>
                    <a:pt x="408" y="648"/>
                  </a:lnTo>
                  <a:lnTo>
                    <a:pt x="457" y="632"/>
                  </a:lnTo>
                  <a:lnTo>
                    <a:pt x="467" y="288"/>
                  </a:lnTo>
                  <a:lnTo>
                    <a:pt x="461" y="166"/>
                  </a:lnTo>
                  <a:lnTo>
                    <a:pt x="469" y="65"/>
                  </a:lnTo>
                  <a:lnTo>
                    <a:pt x="479" y="0"/>
                  </a:lnTo>
                  <a:lnTo>
                    <a:pt x="388" y="18"/>
                  </a:lnTo>
                  <a:lnTo>
                    <a:pt x="273" y="23"/>
                  </a:lnTo>
                  <a:lnTo>
                    <a:pt x="52" y="27"/>
                  </a:lnTo>
                  <a:lnTo>
                    <a:pt x="0" y="35"/>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4">
              <a:extLst>
                <a:ext uri="{FF2B5EF4-FFF2-40B4-BE49-F238E27FC236}">
                  <a16:creationId xmlns:a16="http://schemas.microsoft.com/office/drawing/2014/main" id="{65DA4F8A-E601-42D6-A751-DDE75B69CCD7}"/>
                </a:ext>
              </a:extLst>
            </p:cNvPr>
            <p:cNvSpPr>
              <a:spLocks/>
            </p:cNvSpPr>
            <p:nvPr/>
          </p:nvSpPr>
          <p:spPr bwMode="auto">
            <a:xfrm>
              <a:off x="3320" y="2776"/>
              <a:ext cx="128" cy="286"/>
            </a:xfrm>
            <a:custGeom>
              <a:avLst/>
              <a:gdLst>
                <a:gd name="T0" fmla="*/ 114 w 128"/>
                <a:gd name="T1" fmla="*/ 0 h 286"/>
                <a:gd name="T2" fmla="*/ 95 w 128"/>
                <a:gd name="T3" fmla="*/ 59 h 286"/>
                <a:gd name="T4" fmla="*/ 75 w 128"/>
                <a:gd name="T5" fmla="*/ 101 h 286"/>
                <a:gd name="T6" fmla="*/ 55 w 128"/>
                <a:gd name="T7" fmla="*/ 166 h 286"/>
                <a:gd name="T8" fmla="*/ 0 w 128"/>
                <a:gd name="T9" fmla="*/ 286 h 286"/>
                <a:gd name="T10" fmla="*/ 59 w 128"/>
                <a:gd name="T11" fmla="*/ 215 h 286"/>
                <a:gd name="T12" fmla="*/ 120 w 128"/>
                <a:gd name="T13" fmla="*/ 116 h 286"/>
                <a:gd name="T14" fmla="*/ 128 w 128"/>
                <a:gd name="T15" fmla="*/ 69 h 286"/>
                <a:gd name="T16" fmla="*/ 114 w 128"/>
                <a:gd name="T17" fmla="*/ 0 h 286"/>
                <a:gd name="T18" fmla="*/ 114 w 128"/>
                <a:gd name="T19" fmla="*/ 0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286">
                  <a:moveTo>
                    <a:pt x="114" y="0"/>
                  </a:moveTo>
                  <a:lnTo>
                    <a:pt x="95" y="59"/>
                  </a:lnTo>
                  <a:lnTo>
                    <a:pt x="75" y="101"/>
                  </a:lnTo>
                  <a:lnTo>
                    <a:pt x="55" y="166"/>
                  </a:lnTo>
                  <a:lnTo>
                    <a:pt x="0" y="286"/>
                  </a:lnTo>
                  <a:lnTo>
                    <a:pt x="59" y="215"/>
                  </a:lnTo>
                  <a:lnTo>
                    <a:pt x="120" y="116"/>
                  </a:lnTo>
                  <a:lnTo>
                    <a:pt x="128" y="69"/>
                  </a:lnTo>
                  <a:lnTo>
                    <a:pt x="114"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5">
              <a:extLst>
                <a:ext uri="{FF2B5EF4-FFF2-40B4-BE49-F238E27FC236}">
                  <a16:creationId xmlns:a16="http://schemas.microsoft.com/office/drawing/2014/main" id="{372BE65E-7FE3-47E6-870A-17B854AF9C0C}"/>
                </a:ext>
              </a:extLst>
            </p:cNvPr>
            <p:cNvSpPr>
              <a:spLocks/>
            </p:cNvSpPr>
            <p:nvPr/>
          </p:nvSpPr>
          <p:spPr bwMode="auto">
            <a:xfrm>
              <a:off x="3270" y="2632"/>
              <a:ext cx="137" cy="505"/>
            </a:xfrm>
            <a:custGeom>
              <a:avLst/>
              <a:gdLst>
                <a:gd name="T0" fmla="*/ 137 w 137"/>
                <a:gd name="T1" fmla="*/ 0 h 505"/>
                <a:gd name="T2" fmla="*/ 66 w 137"/>
                <a:gd name="T3" fmla="*/ 53 h 505"/>
                <a:gd name="T4" fmla="*/ 32 w 137"/>
                <a:gd name="T5" fmla="*/ 170 h 505"/>
                <a:gd name="T6" fmla="*/ 30 w 137"/>
                <a:gd name="T7" fmla="*/ 245 h 505"/>
                <a:gd name="T8" fmla="*/ 12 w 137"/>
                <a:gd name="T9" fmla="*/ 290 h 505"/>
                <a:gd name="T10" fmla="*/ 12 w 137"/>
                <a:gd name="T11" fmla="*/ 405 h 505"/>
                <a:gd name="T12" fmla="*/ 0 w 137"/>
                <a:gd name="T13" fmla="*/ 492 h 505"/>
                <a:gd name="T14" fmla="*/ 109 w 137"/>
                <a:gd name="T15" fmla="*/ 505 h 505"/>
                <a:gd name="T16" fmla="*/ 137 w 137"/>
                <a:gd name="T17" fmla="*/ 422 h 505"/>
                <a:gd name="T18" fmla="*/ 83 w 137"/>
                <a:gd name="T19" fmla="*/ 444 h 505"/>
                <a:gd name="T20" fmla="*/ 34 w 137"/>
                <a:gd name="T21" fmla="*/ 430 h 505"/>
                <a:gd name="T22" fmla="*/ 52 w 137"/>
                <a:gd name="T23" fmla="*/ 385 h 505"/>
                <a:gd name="T24" fmla="*/ 105 w 137"/>
                <a:gd name="T25" fmla="*/ 300 h 505"/>
                <a:gd name="T26" fmla="*/ 109 w 137"/>
                <a:gd name="T27" fmla="*/ 252 h 505"/>
                <a:gd name="T28" fmla="*/ 127 w 137"/>
                <a:gd name="T29" fmla="*/ 197 h 505"/>
                <a:gd name="T30" fmla="*/ 60 w 137"/>
                <a:gd name="T31" fmla="*/ 251 h 505"/>
                <a:gd name="T32" fmla="*/ 62 w 137"/>
                <a:gd name="T33" fmla="*/ 193 h 505"/>
                <a:gd name="T34" fmla="*/ 77 w 137"/>
                <a:gd name="T35" fmla="*/ 116 h 505"/>
                <a:gd name="T36" fmla="*/ 111 w 137"/>
                <a:gd name="T37" fmla="*/ 61 h 505"/>
                <a:gd name="T38" fmla="*/ 137 w 137"/>
                <a:gd name="T39" fmla="*/ 0 h 505"/>
                <a:gd name="T40" fmla="*/ 137 w 137"/>
                <a:gd name="T41" fmla="*/ 0 h 5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505">
                  <a:moveTo>
                    <a:pt x="137" y="0"/>
                  </a:moveTo>
                  <a:lnTo>
                    <a:pt x="66" y="53"/>
                  </a:lnTo>
                  <a:lnTo>
                    <a:pt x="32" y="170"/>
                  </a:lnTo>
                  <a:lnTo>
                    <a:pt x="30" y="245"/>
                  </a:lnTo>
                  <a:lnTo>
                    <a:pt x="12" y="290"/>
                  </a:lnTo>
                  <a:lnTo>
                    <a:pt x="12" y="405"/>
                  </a:lnTo>
                  <a:lnTo>
                    <a:pt x="0" y="492"/>
                  </a:lnTo>
                  <a:lnTo>
                    <a:pt x="109" y="505"/>
                  </a:lnTo>
                  <a:lnTo>
                    <a:pt x="137" y="422"/>
                  </a:lnTo>
                  <a:lnTo>
                    <a:pt x="83" y="444"/>
                  </a:lnTo>
                  <a:lnTo>
                    <a:pt x="34" y="430"/>
                  </a:lnTo>
                  <a:lnTo>
                    <a:pt x="52" y="385"/>
                  </a:lnTo>
                  <a:lnTo>
                    <a:pt x="105" y="300"/>
                  </a:lnTo>
                  <a:lnTo>
                    <a:pt x="109" y="252"/>
                  </a:lnTo>
                  <a:lnTo>
                    <a:pt x="127" y="197"/>
                  </a:lnTo>
                  <a:lnTo>
                    <a:pt x="60" y="251"/>
                  </a:lnTo>
                  <a:lnTo>
                    <a:pt x="62" y="193"/>
                  </a:lnTo>
                  <a:lnTo>
                    <a:pt x="77" y="116"/>
                  </a:lnTo>
                  <a:lnTo>
                    <a:pt x="111" y="61"/>
                  </a:lnTo>
                  <a:lnTo>
                    <a:pt x="137"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6">
              <a:extLst>
                <a:ext uri="{FF2B5EF4-FFF2-40B4-BE49-F238E27FC236}">
                  <a16:creationId xmlns:a16="http://schemas.microsoft.com/office/drawing/2014/main" id="{99FBD53E-048A-4943-A9F6-613FA83F7B75}"/>
                </a:ext>
              </a:extLst>
            </p:cNvPr>
            <p:cNvSpPr>
              <a:spLocks/>
            </p:cNvSpPr>
            <p:nvPr/>
          </p:nvSpPr>
          <p:spPr bwMode="auto">
            <a:xfrm>
              <a:off x="2687" y="2964"/>
              <a:ext cx="399" cy="71"/>
            </a:xfrm>
            <a:custGeom>
              <a:avLst/>
              <a:gdLst>
                <a:gd name="T0" fmla="*/ 10 w 399"/>
                <a:gd name="T1" fmla="*/ 11 h 71"/>
                <a:gd name="T2" fmla="*/ 0 w 399"/>
                <a:gd name="T3" fmla="*/ 53 h 71"/>
                <a:gd name="T4" fmla="*/ 14 w 399"/>
                <a:gd name="T5" fmla="*/ 65 h 71"/>
                <a:gd name="T6" fmla="*/ 368 w 399"/>
                <a:gd name="T7" fmla="*/ 71 h 71"/>
                <a:gd name="T8" fmla="*/ 395 w 399"/>
                <a:gd name="T9" fmla="*/ 37 h 71"/>
                <a:gd name="T10" fmla="*/ 399 w 399"/>
                <a:gd name="T11" fmla="*/ 27 h 71"/>
                <a:gd name="T12" fmla="*/ 389 w 399"/>
                <a:gd name="T13" fmla="*/ 3 h 71"/>
                <a:gd name="T14" fmla="*/ 360 w 399"/>
                <a:gd name="T15" fmla="*/ 0 h 71"/>
                <a:gd name="T16" fmla="*/ 326 w 399"/>
                <a:gd name="T17" fmla="*/ 7 h 71"/>
                <a:gd name="T18" fmla="*/ 273 w 399"/>
                <a:gd name="T19" fmla="*/ 21 h 71"/>
                <a:gd name="T20" fmla="*/ 239 w 399"/>
                <a:gd name="T21" fmla="*/ 23 h 71"/>
                <a:gd name="T22" fmla="*/ 200 w 399"/>
                <a:gd name="T23" fmla="*/ 19 h 71"/>
                <a:gd name="T24" fmla="*/ 130 w 399"/>
                <a:gd name="T25" fmla="*/ 19 h 71"/>
                <a:gd name="T26" fmla="*/ 10 w 399"/>
                <a:gd name="T27" fmla="*/ 11 h 71"/>
                <a:gd name="T28" fmla="*/ 10 w 399"/>
                <a:gd name="T29" fmla="*/ 11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9" h="71">
                  <a:moveTo>
                    <a:pt x="10" y="11"/>
                  </a:moveTo>
                  <a:lnTo>
                    <a:pt x="0" y="53"/>
                  </a:lnTo>
                  <a:lnTo>
                    <a:pt x="14" y="65"/>
                  </a:lnTo>
                  <a:lnTo>
                    <a:pt x="368" y="71"/>
                  </a:lnTo>
                  <a:lnTo>
                    <a:pt x="395" y="37"/>
                  </a:lnTo>
                  <a:lnTo>
                    <a:pt x="399" y="27"/>
                  </a:lnTo>
                  <a:lnTo>
                    <a:pt x="389" y="3"/>
                  </a:lnTo>
                  <a:lnTo>
                    <a:pt x="360" y="0"/>
                  </a:lnTo>
                  <a:lnTo>
                    <a:pt x="326" y="7"/>
                  </a:lnTo>
                  <a:lnTo>
                    <a:pt x="273" y="21"/>
                  </a:lnTo>
                  <a:lnTo>
                    <a:pt x="239" y="23"/>
                  </a:lnTo>
                  <a:lnTo>
                    <a:pt x="200" y="19"/>
                  </a:lnTo>
                  <a:lnTo>
                    <a:pt x="130" y="19"/>
                  </a:lnTo>
                  <a:lnTo>
                    <a:pt x="10" y="11"/>
                  </a:lnTo>
                  <a:close/>
                </a:path>
              </a:pathLst>
            </a:custGeom>
            <a:solidFill>
              <a:srgbClr val="FFF2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7">
              <a:extLst>
                <a:ext uri="{FF2B5EF4-FFF2-40B4-BE49-F238E27FC236}">
                  <a16:creationId xmlns:a16="http://schemas.microsoft.com/office/drawing/2014/main" id="{C8B572E3-7DD4-49B0-983A-98FFF1A2D768}"/>
                </a:ext>
              </a:extLst>
            </p:cNvPr>
            <p:cNvSpPr>
              <a:spLocks/>
            </p:cNvSpPr>
            <p:nvPr/>
          </p:nvSpPr>
          <p:spPr bwMode="auto">
            <a:xfrm>
              <a:off x="3106" y="2675"/>
              <a:ext cx="226" cy="514"/>
            </a:xfrm>
            <a:custGeom>
              <a:avLst/>
              <a:gdLst>
                <a:gd name="T0" fmla="*/ 226 w 226"/>
                <a:gd name="T1" fmla="*/ 0 h 514"/>
                <a:gd name="T2" fmla="*/ 164 w 226"/>
                <a:gd name="T3" fmla="*/ 77 h 514"/>
                <a:gd name="T4" fmla="*/ 131 w 226"/>
                <a:gd name="T5" fmla="*/ 83 h 514"/>
                <a:gd name="T6" fmla="*/ 139 w 226"/>
                <a:gd name="T7" fmla="*/ 111 h 514"/>
                <a:gd name="T8" fmla="*/ 113 w 226"/>
                <a:gd name="T9" fmla="*/ 192 h 514"/>
                <a:gd name="T10" fmla="*/ 50 w 226"/>
                <a:gd name="T11" fmla="*/ 247 h 514"/>
                <a:gd name="T12" fmla="*/ 0 w 226"/>
                <a:gd name="T13" fmla="*/ 370 h 514"/>
                <a:gd name="T14" fmla="*/ 18 w 226"/>
                <a:gd name="T15" fmla="*/ 391 h 514"/>
                <a:gd name="T16" fmla="*/ 91 w 226"/>
                <a:gd name="T17" fmla="*/ 336 h 514"/>
                <a:gd name="T18" fmla="*/ 69 w 226"/>
                <a:gd name="T19" fmla="*/ 413 h 514"/>
                <a:gd name="T20" fmla="*/ 22 w 226"/>
                <a:gd name="T21" fmla="*/ 514 h 514"/>
                <a:gd name="T22" fmla="*/ 52 w 226"/>
                <a:gd name="T23" fmla="*/ 504 h 514"/>
                <a:gd name="T24" fmla="*/ 123 w 226"/>
                <a:gd name="T25" fmla="*/ 409 h 514"/>
                <a:gd name="T26" fmla="*/ 160 w 226"/>
                <a:gd name="T27" fmla="*/ 391 h 514"/>
                <a:gd name="T28" fmla="*/ 154 w 226"/>
                <a:gd name="T29" fmla="*/ 255 h 514"/>
                <a:gd name="T30" fmla="*/ 150 w 226"/>
                <a:gd name="T31" fmla="*/ 192 h 514"/>
                <a:gd name="T32" fmla="*/ 160 w 226"/>
                <a:gd name="T33" fmla="*/ 111 h 514"/>
                <a:gd name="T34" fmla="*/ 190 w 226"/>
                <a:gd name="T35" fmla="*/ 83 h 514"/>
                <a:gd name="T36" fmla="*/ 226 w 226"/>
                <a:gd name="T37" fmla="*/ 0 h 514"/>
                <a:gd name="T38" fmla="*/ 226 w 226"/>
                <a:gd name="T39" fmla="*/ 0 h 5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6" h="514">
                  <a:moveTo>
                    <a:pt x="226" y="0"/>
                  </a:moveTo>
                  <a:lnTo>
                    <a:pt x="164" y="77"/>
                  </a:lnTo>
                  <a:lnTo>
                    <a:pt x="131" y="83"/>
                  </a:lnTo>
                  <a:lnTo>
                    <a:pt x="139" y="111"/>
                  </a:lnTo>
                  <a:lnTo>
                    <a:pt x="113" y="192"/>
                  </a:lnTo>
                  <a:lnTo>
                    <a:pt x="50" y="247"/>
                  </a:lnTo>
                  <a:lnTo>
                    <a:pt x="0" y="370"/>
                  </a:lnTo>
                  <a:lnTo>
                    <a:pt x="18" y="391"/>
                  </a:lnTo>
                  <a:lnTo>
                    <a:pt x="91" y="336"/>
                  </a:lnTo>
                  <a:lnTo>
                    <a:pt x="69" y="413"/>
                  </a:lnTo>
                  <a:lnTo>
                    <a:pt x="22" y="514"/>
                  </a:lnTo>
                  <a:lnTo>
                    <a:pt x="52" y="504"/>
                  </a:lnTo>
                  <a:lnTo>
                    <a:pt x="123" y="409"/>
                  </a:lnTo>
                  <a:lnTo>
                    <a:pt x="160" y="391"/>
                  </a:lnTo>
                  <a:lnTo>
                    <a:pt x="154" y="255"/>
                  </a:lnTo>
                  <a:lnTo>
                    <a:pt x="150" y="192"/>
                  </a:lnTo>
                  <a:lnTo>
                    <a:pt x="160" y="111"/>
                  </a:lnTo>
                  <a:lnTo>
                    <a:pt x="190" y="83"/>
                  </a:lnTo>
                  <a:lnTo>
                    <a:pt x="226"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68">
              <a:extLst>
                <a:ext uri="{FF2B5EF4-FFF2-40B4-BE49-F238E27FC236}">
                  <a16:creationId xmlns:a16="http://schemas.microsoft.com/office/drawing/2014/main" id="{68397E25-0132-4C25-9DF0-F118B779C92F}"/>
                </a:ext>
              </a:extLst>
            </p:cNvPr>
            <p:cNvSpPr>
              <a:spLocks/>
            </p:cNvSpPr>
            <p:nvPr/>
          </p:nvSpPr>
          <p:spPr bwMode="auto">
            <a:xfrm>
              <a:off x="2841" y="3432"/>
              <a:ext cx="354" cy="474"/>
            </a:xfrm>
            <a:custGeom>
              <a:avLst/>
              <a:gdLst>
                <a:gd name="T0" fmla="*/ 0 w 354"/>
                <a:gd name="T1" fmla="*/ 85 h 474"/>
                <a:gd name="T2" fmla="*/ 8 w 354"/>
                <a:gd name="T3" fmla="*/ 286 h 474"/>
                <a:gd name="T4" fmla="*/ 16 w 354"/>
                <a:gd name="T5" fmla="*/ 355 h 474"/>
                <a:gd name="T6" fmla="*/ 32 w 354"/>
                <a:gd name="T7" fmla="*/ 383 h 474"/>
                <a:gd name="T8" fmla="*/ 81 w 354"/>
                <a:gd name="T9" fmla="*/ 421 h 474"/>
                <a:gd name="T10" fmla="*/ 48 w 354"/>
                <a:gd name="T11" fmla="*/ 361 h 474"/>
                <a:gd name="T12" fmla="*/ 50 w 354"/>
                <a:gd name="T13" fmla="*/ 318 h 474"/>
                <a:gd name="T14" fmla="*/ 115 w 354"/>
                <a:gd name="T15" fmla="*/ 395 h 474"/>
                <a:gd name="T16" fmla="*/ 137 w 354"/>
                <a:gd name="T17" fmla="*/ 442 h 474"/>
                <a:gd name="T18" fmla="*/ 257 w 354"/>
                <a:gd name="T19" fmla="*/ 474 h 474"/>
                <a:gd name="T20" fmla="*/ 291 w 354"/>
                <a:gd name="T21" fmla="*/ 460 h 474"/>
                <a:gd name="T22" fmla="*/ 311 w 354"/>
                <a:gd name="T23" fmla="*/ 298 h 474"/>
                <a:gd name="T24" fmla="*/ 307 w 354"/>
                <a:gd name="T25" fmla="*/ 182 h 474"/>
                <a:gd name="T26" fmla="*/ 340 w 354"/>
                <a:gd name="T27" fmla="*/ 130 h 474"/>
                <a:gd name="T28" fmla="*/ 277 w 354"/>
                <a:gd name="T29" fmla="*/ 93 h 474"/>
                <a:gd name="T30" fmla="*/ 336 w 354"/>
                <a:gd name="T31" fmla="*/ 99 h 474"/>
                <a:gd name="T32" fmla="*/ 354 w 354"/>
                <a:gd name="T33" fmla="*/ 39 h 474"/>
                <a:gd name="T34" fmla="*/ 346 w 354"/>
                <a:gd name="T35" fmla="*/ 12 h 474"/>
                <a:gd name="T36" fmla="*/ 237 w 354"/>
                <a:gd name="T37" fmla="*/ 0 h 474"/>
                <a:gd name="T38" fmla="*/ 141 w 354"/>
                <a:gd name="T39" fmla="*/ 0 h 474"/>
                <a:gd name="T40" fmla="*/ 59 w 354"/>
                <a:gd name="T41" fmla="*/ 43 h 474"/>
                <a:gd name="T42" fmla="*/ 48 w 354"/>
                <a:gd name="T43" fmla="*/ 91 h 474"/>
                <a:gd name="T44" fmla="*/ 107 w 354"/>
                <a:gd name="T45" fmla="*/ 306 h 474"/>
                <a:gd name="T46" fmla="*/ 24 w 354"/>
                <a:gd name="T47" fmla="*/ 99 h 474"/>
                <a:gd name="T48" fmla="*/ 0 w 354"/>
                <a:gd name="T49" fmla="*/ 85 h 474"/>
                <a:gd name="T50" fmla="*/ 0 w 354"/>
                <a:gd name="T51" fmla="*/ 85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474">
                  <a:moveTo>
                    <a:pt x="0" y="85"/>
                  </a:moveTo>
                  <a:lnTo>
                    <a:pt x="8" y="286"/>
                  </a:lnTo>
                  <a:lnTo>
                    <a:pt x="16" y="355"/>
                  </a:lnTo>
                  <a:lnTo>
                    <a:pt x="32" y="383"/>
                  </a:lnTo>
                  <a:lnTo>
                    <a:pt x="81" y="421"/>
                  </a:lnTo>
                  <a:lnTo>
                    <a:pt x="48" y="361"/>
                  </a:lnTo>
                  <a:lnTo>
                    <a:pt x="50" y="318"/>
                  </a:lnTo>
                  <a:lnTo>
                    <a:pt x="115" y="395"/>
                  </a:lnTo>
                  <a:lnTo>
                    <a:pt x="137" y="442"/>
                  </a:lnTo>
                  <a:lnTo>
                    <a:pt x="257" y="474"/>
                  </a:lnTo>
                  <a:lnTo>
                    <a:pt x="291" y="460"/>
                  </a:lnTo>
                  <a:lnTo>
                    <a:pt x="311" y="298"/>
                  </a:lnTo>
                  <a:lnTo>
                    <a:pt x="307" y="182"/>
                  </a:lnTo>
                  <a:lnTo>
                    <a:pt x="340" y="130"/>
                  </a:lnTo>
                  <a:lnTo>
                    <a:pt x="277" y="93"/>
                  </a:lnTo>
                  <a:lnTo>
                    <a:pt x="336" y="99"/>
                  </a:lnTo>
                  <a:lnTo>
                    <a:pt x="354" y="39"/>
                  </a:lnTo>
                  <a:lnTo>
                    <a:pt x="346" y="12"/>
                  </a:lnTo>
                  <a:lnTo>
                    <a:pt x="237" y="0"/>
                  </a:lnTo>
                  <a:lnTo>
                    <a:pt x="141" y="0"/>
                  </a:lnTo>
                  <a:lnTo>
                    <a:pt x="59" y="43"/>
                  </a:lnTo>
                  <a:lnTo>
                    <a:pt x="48" y="91"/>
                  </a:lnTo>
                  <a:lnTo>
                    <a:pt x="107" y="306"/>
                  </a:lnTo>
                  <a:lnTo>
                    <a:pt x="24" y="99"/>
                  </a:lnTo>
                  <a:lnTo>
                    <a:pt x="0" y="85"/>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69">
              <a:extLst>
                <a:ext uri="{FF2B5EF4-FFF2-40B4-BE49-F238E27FC236}">
                  <a16:creationId xmlns:a16="http://schemas.microsoft.com/office/drawing/2014/main" id="{620C9603-C1B4-419E-AB0C-236E98846A1D}"/>
                </a:ext>
              </a:extLst>
            </p:cNvPr>
            <p:cNvSpPr>
              <a:spLocks/>
            </p:cNvSpPr>
            <p:nvPr/>
          </p:nvSpPr>
          <p:spPr bwMode="auto">
            <a:xfrm>
              <a:off x="2643" y="3234"/>
              <a:ext cx="226" cy="528"/>
            </a:xfrm>
            <a:custGeom>
              <a:avLst/>
              <a:gdLst>
                <a:gd name="T0" fmla="*/ 44 w 226"/>
                <a:gd name="T1" fmla="*/ 0 h 528"/>
                <a:gd name="T2" fmla="*/ 8 w 226"/>
                <a:gd name="T3" fmla="*/ 176 h 528"/>
                <a:gd name="T4" fmla="*/ 34 w 226"/>
                <a:gd name="T5" fmla="*/ 198 h 528"/>
                <a:gd name="T6" fmla="*/ 79 w 226"/>
                <a:gd name="T7" fmla="*/ 198 h 528"/>
                <a:gd name="T8" fmla="*/ 93 w 226"/>
                <a:gd name="T9" fmla="*/ 107 h 528"/>
                <a:gd name="T10" fmla="*/ 113 w 226"/>
                <a:gd name="T11" fmla="*/ 160 h 528"/>
                <a:gd name="T12" fmla="*/ 87 w 226"/>
                <a:gd name="T13" fmla="*/ 220 h 528"/>
                <a:gd name="T14" fmla="*/ 12 w 226"/>
                <a:gd name="T15" fmla="*/ 220 h 528"/>
                <a:gd name="T16" fmla="*/ 0 w 226"/>
                <a:gd name="T17" fmla="*/ 348 h 528"/>
                <a:gd name="T18" fmla="*/ 42 w 226"/>
                <a:gd name="T19" fmla="*/ 273 h 528"/>
                <a:gd name="T20" fmla="*/ 85 w 226"/>
                <a:gd name="T21" fmla="*/ 251 h 528"/>
                <a:gd name="T22" fmla="*/ 75 w 226"/>
                <a:gd name="T23" fmla="*/ 322 h 528"/>
                <a:gd name="T24" fmla="*/ 16 w 226"/>
                <a:gd name="T25" fmla="*/ 465 h 528"/>
                <a:gd name="T26" fmla="*/ 22 w 226"/>
                <a:gd name="T27" fmla="*/ 528 h 528"/>
                <a:gd name="T28" fmla="*/ 129 w 226"/>
                <a:gd name="T29" fmla="*/ 528 h 528"/>
                <a:gd name="T30" fmla="*/ 172 w 226"/>
                <a:gd name="T31" fmla="*/ 310 h 528"/>
                <a:gd name="T32" fmla="*/ 226 w 226"/>
                <a:gd name="T33" fmla="*/ 140 h 528"/>
                <a:gd name="T34" fmla="*/ 172 w 226"/>
                <a:gd name="T35" fmla="*/ 119 h 528"/>
                <a:gd name="T36" fmla="*/ 172 w 226"/>
                <a:gd name="T37" fmla="*/ 91 h 528"/>
                <a:gd name="T38" fmla="*/ 139 w 226"/>
                <a:gd name="T39" fmla="*/ 85 h 528"/>
                <a:gd name="T40" fmla="*/ 133 w 226"/>
                <a:gd name="T41" fmla="*/ 54 h 528"/>
                <a:gd name="T42" fmla="*/ 85 w 226"/>
                <a:gd name="T43" fmla="*/ 28 h 528"/>
                <a:gd name="T44" fmla="*/ 44 w 226"/>
                <a:gd name="T45" fmla="*/ 0 h 528"/>
                <a:gd name="T46" fmla="*/ 44 w 226"/>
                <a:gd name="T47" fmla="*/ 0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6" h="528">
                  <a:moveTo>
                    <a:pt x="44" y="0"/>
                  </a:moveTo>
                  <a:lnTo>
                    <a:pt x="8" y="176"/>
                  </a:lnTo>
                  <a:lnTo>
                    <a:pt x="34" y="198"/>
                  </a:lnTo>
                  <a:lnTo>
                    <a:pt x="79" y="198"/>
                  </a:lnTo>
                  <a:lnTo>
                    <a:pt x="93" y="107"/>
                  </a:lnTo>
                  <a:lnTo>
                    <a:pt x="113" y="160"/>
                  </a:lnTo>
                  <a:lnTo>
                    <a:pt x="87" y="220"/>
                  </a:lnTo>
                  <a:lnTo>
                    <a:pt x="12" y="220"/>
                  </a:lnTo>
                  <a:lnTo>
                    <a:pt x="0" y="348"/>
                  </a:lnTo>
                  <a:lnTo>
                    <a:pt x="42" y="273"/>
                  </a:lnTo>
                  <a:lnTo>
                    <a:pt x="85" y="251"/>
                  </a:lnTo>
                  <a:lnTo>
                    <a:pt x="75" y="322"/>
                  </a:lnTo>
                  <a:lnTo>
                    <a:pt x="16" y="465"/>
                  </a:lnTo>
                  <a:lnTo>
                    <a:pt x="22" y="528"/>
                  </a:lnTo>
                  <a:lnTo>
                    <a:pt x="129" y="528"/>
                  </a:lnTo>
                  <a:lnTo>
                    <a:pt x="172" y="310"/>
                  </a:lnTo>
                  <a:lnTo>
                    <a:pt x="226" y="140"/>
                  </a:lnTo>
                  <a:lnTo>
                    <a:pt x="172" y="119"/>
                  </a:lnTo>
                  <a:lnTo>
                    <a:pt x="172" y="91"/>
                  </a:lnTo>
                  <a:lnTo>
                    <a:pt x="139" y="85"/>
                  </a:lnTo>
                  <a:lnTo>
                    <a:pt x="133" y="54"/>
                  </a:lnTo>
                  <a:lnTo>
                    <a:pt x="85" y="28"/>
                  </a:lnTo>
                  <a:lnTo>
                    <a:pt x="44" y="0"/>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0">
              <a:extLst>
                <a:ext uri="{FF2B5EF4-FFF2-40B4-BE49-F238E27FC236}">
                  <a16:creationId xmlns:a16="http://schemas.microsoft.com/office/drawing/2014/main" id="{B4AFB2D3-E534-4057-9768-7E1130443C4C}"/>
                </a:ext>
              </a:extLst>
            </p:cNvPr>
            <p:cNvSpPr>
              <a:spLocks/>
            </p:cNvSpPr>
            <p:nvPr/>
          </p:nvSpPr>
          <p:spPr bwMode="auto">
            <a:xfrm>
              <a:off x="2772" y="2474"/>
              <a:ext cx="676" cy="501"/>
            </a:xfrm>
            <a:custGeom>
              <a:avLst/>
              <a:gdLst>
                <a:gd name="T0" fmla="*/ 676 w 676"/>
                <a:gd name="T1" fmla="*/ 92 h 501"/>
                <a:gd name="T2" fmla="*/ 631 w 676"/>
                <a:gd name="T3" fmla="*/ 122 h 501"/>
                <a:gd name="T4" fmla="*/ 581 w 676"/>
                <a:gd name="T5" fmla="*/ 162 h 501"/>
                <a:gd name="T6" fmla="*/ 581 w 676"/>
                <a:gd name="T7" fmla="*/ 136 h 501"/>
                <a:gd name="T8" fmla="*/ 494 w 676"/>
                <a:gd name="T9" fmla="*/ 274 h 501"/>
                <a:gd name="T10" fmla="*/ 413 w 676"/>
                <a:gd name="T11" fmla="*/ 280 h 501"/>
                <a:gd name="T12" fmla="*/ 457 w 676"/>
                <a:gd name="T13" fmla="*/ 320 h 501"/>
                <a:gd name="T14" fmla="*/ 437 w 676"/>
                <a:gd name="T15" fmla="*/ 359 h 501"/>
                <a:gd name="T16" fmla="*/ 423 w 676"/>
                <a:gd name="T17" fmla="*/ 331 h 501"/>
                <a:gd name="T18" fmla="*/ 364 w 676"/>
                <a:gd name="T19" fmla="*/ 343 h 501"/>
                <a:gd name="T20" fmla="*/ 344 w 676"/>
                <a:gd name="T21" fmla="*/ 381 h 501"/>
                <a:gd name="T22" fmla="*/ 310 w 676"/>
                <a:gd name="T23" fmla="*/ 361 h 501"/>
                <a:gd name="T24" fmla="*/ 314 w 676"/>
                <a:gd name="T25" fmla="*/ 452 h 501"/>
                <a:gd name="T26" fmla="*/ 269 w 676"/>
                <a:gd name="T27" fmla="*/ 480 h 501"/>
                <a:gd name="T28" fmla="*/ 210 w 676"/>
                <a:gd name="T29" fmla="*/ 444 h 501"/>
                <a:gd name="T30" fmla="*/ 172 w 676"/>
                <a:gd name="T31" fmla="*/ 464 h 501"/>
                <a:gd name="T32" fmla="*/ 53 w 676"/>
                <a:gd name="T33" fmla="*/ 501 h 501"/>
                <a:gd name="T34" fmla="*/ 10 w 676"/>
                <a:gd name="T35" fmla="*/ 365 h 501"/>
                <a:gd name="T36" fmla="*/ 81 w 676"/>
                <a:gd name="T37" fmla="*/ 324 h 501"/>
                <a:gd name="T38" fmla="*/ 0 w 676"/>
                <a:gd name="T39" fmla="*/ 316 h 501"/>
                <a:gd name="T40" fmla="*/ 10 w 676"/>
                <a:gd name="T41" fmla="*/ 142 h 501"/>
                <a:gd name="T42" fmla="*/ 124 w 676"/>
                <a:gd name="T43" fmla="*/ 128 h 501"/>
                <a:gd name="T44" fmla="*/ 142 w 676"/>
                <a:gd name="T45" fmla="*/ 177 h 501"/>
                <a:gd name="T46" fmla="*/ 237 w 676"/>
                <a:gd name="T47" fmla="*/ 199 h 501"/>
                <a:gd name="T48" fmla="*/ 360 w 676"/>
                <a:gd name="T49" fmla="*/ 181 h 501"/>
                <a:gd name="T50" fmla="*/ 397 w 676"/>
                <a:gd name="T51" fmla="*/ 142 h 501"/>
                <a:gd name="T52" fmla="*/ 465 w 676"/>
                <a:gd name="T53" fmla="*/ 59 h 501"/>
                <a:gd name="T54" fmla="*/ 500 w 676"/>
                <a:gd name="T55" fmla="*/ 17 h 501"/>
                <a:gd name="T56" fmla="*/ 524 w 676"/>
                <a:gd name="T57" fmla="*/ 0 h 501"/>
                <a:gd name="T58" fmla="*/ 571 w 676"/>
                <a:gd name="T59" fmla="*/ 11 h 501"/>
                <a:gd name="T60" fmla="*/ 654 w 676"/>
                <a:gd name="T61" fmla="*/ 53 h 501"/>
                <a:gd name="T62" fmla="*/ 676 w 676"/>
                <a:gd name="T63" fmla="*/ 92 h 501"/>
                <a:gd name="T64" fmla="*/ 676 w 676"/>
                <a:gd name="T65" fmla="*/ 92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1">
                  <a:moveTo>
                    <a:pt x="676" y="92"/>
                  </a:moveTo>
                  <a:lnTo>
                    <a:pt x="631" y="122"/>
                  </a:lnTo>
                  <a:lnTo>
                    <a:pt x="581" y="162"/>
                  </a:lnTo>
                  <a:lnTo>
                    <a:pt x="581" y="136"/>
                  </a:lnTo>
                  <a:lnTo>
                    <a:pt x="494" y="274"/>
                  </a:lnTo>
                  <a:lnTo>
                    <a:pt x="413" y="280"/>
                  </a:lnTo>
                  <a:lnTo>
                    <a:pt x="457" y="320"/>
                  </a:lnTo>
                  <a:lnTo>
                    <a:pt x="437" y="359"/>
                  </a:lnTo>
                  <a:lnTo>
                    <a:pt x="423" y="331"/>
                  </a:lnTo>
                  <a:lnTo>
                    <a:pt x="364" y="343"/>
                  </a:lnTo>
                  <a:lnTo>
                    <a:pt x="344" y="381"/>
                  </a:lnTo>
                  <a:lnTo>
                    <a:pt x="310" y="361"/>
                  </a:lnTo>
                  <a:lnTo>
                    <a:pt x="314" y="452"/>
                  </a:lnTo>
                  <a:lnTo>
                    <a:pt x="269" y="480"/>
                  </a:lnTo>
                  <a:lnTo>
                    <a:pt x="210" y="444"/>
                  </a:lnTo>
                  <a:lnTo>
                    <a:pt x="172" y="464"/>
                  </a:lnTo>
                  <a:lnTo>
                    <a:pt x="53" y="501"/>
                  </a:lnTo>
                  <a:lnTo>
                    <a:pt x="10" y="365"/>
                  </a:lnTo>
                  <a:lnTo>
                    <a:pt x="81" y="324"/>
                  </a:lnTo>
                  <a:lnTo>
                    <a:pt x="0" y="316"/>
                  </a:lnTo>
                  <a:lnTo>
                    <a:pt x="10" y="142"/>
                  </a:lnTo>
                  <a:lnTo>
                    <a:pt x="124" y="128"/>
                  </a:lnTo>
                  <a:lnTo>
                    <a:pt x="142" y="177"/>
                  </a:lnTo>
                  <a:lnTo>
                    <a:pt x="237" y="199"/>
                  </a:lnTo>
                  <a:lnTo>
                    <a:pt x="360" y="181"/>
                  </a:lnTo>
                  <a:lnTo>
                    <a:pt x="397" y="142"/>
                  </a:lnTo>
                  <a:lnTo>
                    <a:pt x="465" y="59"/>
                  </a:lnTo>
                  <a:lnTo>
                    <a:pt x="500" y="17"/>
                  </a:lnTo>
                  <a:lnTo>
                    <a:pt x="524" y="0"/>
                  </a:lnTo>
                  <a:lnTo>
                    <a:pt x="571" y="11"/>
                  </a:lnTo>
                  <a:lnTo>
                    <a:pt x="654" y="53"/>
                  </a:lnTo>
                  <a:lnTo>
                    <a:pt x="676" y="9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1">
              <a:extLst>
                <a:ext uri="{FF2B5EF4-FFF2-40B4-BE49-F238E27FC236}">
                  <a16:creationId xmlns:a16="http://schemas.microsoft.com/office/drawing/2014/main" id="{83EE4FE7-CB96-429B-A4DD-C9B07B92551E}"/>
                </a:ext>
              </a:extLst>
            </p:cNvPr>
            <p:cNvSpPr>
              <a:spLocks/>
            </p:cNvSpPr>
            <p:nvPr/>
          </p:nvSpPr>
          <p:spPr bwMode="auto">
            <a:xfrm>
              <a:off x="1833" y="3258"/>
              <a:ext cx="577" cy="460"/>
            </a:xfrm>
            <a:custGeom>
              <a:avLst/>
              <a:gdLst>
                <a:gd name="T0" fmla="*/ 577 w 577"/>
                <a:gd name="T1" fmla="*/ 0 h 460"/>
                <a:gd name="T2" fmla="*/ 539 w 577"/>
                <a:gd name="T3" fmla="*/ 231 h 460"/>
                <a:gd name="T4" fmla="*/ 443 w 577"/>
                <a:gd name="T5" fmla="*/ 282 h 460"/>
                <a:gd name="T6" fmla="*/ 344 w 577"/>
                <a:gd name="T7" fmla="*/ 336 h 460"/>
                <a:gd name="T8" fmla="*/ 195 w 577"/>
                <a:gd name="T9" fmla="*/ 446 h 460"/>
                <a:gd name="T10" fmla="*/ 152 w 577"/>
                <a:gd name="T11" fmla="*/ 460 h 460"/>
                <a:gd name="T12" fmla="*/ 140 w 577"/>
                <a:gd name="T13" fmla="*/ 452 h 460"/>
                <a:gd name="T14" fmla="*/ 110 w 577"/>
                <a:gd name="T15" fmla="*/ 413 h 460"/>
                <a:gd name="T16" fmla="*/ 102 w 577"/>
                <a:gd name="T17" fmla="*/ 385 h 460"/>
                <a:gd name="T18" fmla="*/ 63 w 577"/>
                <a:gd name="T19" fmla="*/ 340 h 460"/>
                <a:gd name="T20" fmla="*/ 21 w 577"/>
                <a:gd name="T21" fmla="*/ 279 h 460"/>
                <a:gd name="T22" fmla="*/ 0 w 577"/>
                <a:gd name="T23" fmla="*/ 142 h 460"/>
                <a:gd name="T24" fmla="*/ 1 w 577"/>
                <a:gd name="T25" fmla="*/ 47 h 460"/>
                <a:gd name="T26" fmla="*/ 19 w 577"/>
                <a:gd name="T27" fmla="*/ 41 h 460"/>
                <a:gd name="T28" fmla="*/ 87 w 577"/>
                <a:gd name="T29" fmla="*/ 57 h 460"/>
                <a:gd name="T30" fmla="*/ 318 w 577"/>
                <a:gd name="T31" fmla="*/ 67 h 460"/>
                <a:gd name="T32" fmla="*/ 369 w 577"/>
                <a:gd name="T33" fmla="*/ 107 h 460"/>
                <a:gd name="T34" fmla="*/ 423 w 577"/>
                <a:gd name="T35" fmla="*/ 99 h 460"/>
                <a:gd name="T36" fmla="*/ 494 w 577"/>
                <a:gd name="T37" fmla="*/ 61 h 460"/>
                <a:gd name="T38" fmla="*/ 535 w 577"/>
                <a:gd name="T39" fmla="*/ 16 h 460"/>
                <a:gd name="T40" fmla="*/ 577 w 577"/>
                <a:gd name="T41" fmla="*/ 0 h 460"/>
                <a:gd name="T42" fmla="*/ 577 w 577"/>
                <a:gd name="T43" fmla="*/ 0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7" h="460">
                  <a:moveTo>
                    <a:pt x="577" y="0"/>
                  </a:moveTo>
                  <a:lnTo>
                    <a:pt x="539" y="231"/>
                  </a:lnTo>
                  <a:lnTo>
                    <a:pt x="443" y="282"/>
                  </a:lnTo>
                  <a:lnTo>
                    <a:pt x="344" y="336"/>
                  </a:lnTo>
                  <a:lnTo>
                    <a:pt x="195" y="446"/>
                  </a:lnTo>
                  <a:lnTo>
                    <a:pt x="152" y="460"/>
                  </a:lnTo>
                  <a:lnTo>
                    <a:pt x="140" y="452"/>
                  </a:lnTo>
                  <a:lnTo>
                    <a:pt x="110" y="413"/>
                  </a:lnTo>
                  <a:lnTo>
                    <a:pt x="102" y="385"/>
                  </a:lnTo>
                  <a:lnTo>
                    <a:pt x="63" y="340"/>
                  </a:lnTo>
                  <a:lnTo>
                    <a:pt x="21" y="279"/>
                  </a:lnTo>
                  <a:lnTo>
                    <a:pt x="0" y="142"/>
                  </a:lnTo>
                  <a:lnTo>
                    <a:pt x="1" y="47"/>
                  </a:lnTo>
                  <a:lnTo>
                    <a:pt x="19" y="41"/>
                  </a:lnTo>
                  <a:lnTo>
                    <a:pt x="87" y="57"/>
                  </a:lnTo>
                  <a:lnTo>
                    <a:pt x="318" y="67"/>
                  </a:lnTo>
                  <a:lnTo>
                    <a:pt x="369" y="107"/>
                  </a:lnTo>
                  <a:lnTo>
                    <a:pt x="423" y="99"/>
                  </a:lnTo>
                  <a:lnTo>
                    <a:pt x="494" y="61"/>
                  </a:lnTo>
                  <a:lnTo>
                    <a:pt x="535" y="16"/>
                  </a:lnTo>
                  <a:lnTo>
                    <a:pt x="577" y="0"/>
                  </a:lnTo>
                  <a:close/>
                </a:path>
              </a:pathLst>
            </a:custGeom>
            <a:solidFill>
              <a:srgbClr val="7A9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2">
              <a:extLst>
                <a:ext uri="{FF2B5EF4-FFF2-40B4-BE49-F238E27FC236}">
                  <a16:creationId xmlns:a16="http://schemas.microsoft.com/office/drawing/2014/main" id="{1E9E905A-847A-4792-98C9-40AFDBCA6FA5}"/>
                </a:ext>
              </a:extLst>
            </p:cNvPr>
            <p:cNvSpPr>
              <a:spLocks/>
            </p:cNvSpPr>
            <p:nvPr/>
          </p:nvSpPr>
          <p:spPr bwMode="auto">
            <a:xfrm>
              <a:off x="1916" y="3558"/>
              <a:ext cx="134" cy="71"/>
            </a:xfrm>
            <a:custGeom>
              <a:avLst/>
              <a:gdLst>
                <a:gd name="T0" fmla="*/ 0 w 134"/>
                <a:gd name="T1" fmla="*/ 0 h 71"/>
                <a:gd name="T2" fmla="*/ 59 w 134"/>
                <a:gd name="T3" fmla="*/ 2 h 71"/>
                <a:gd name="T4" fmla="*/ 112 w 134"/>
                <a:gd name="T5" fmla="*/ 20 h 71"/>
                <a:gd name="T6" fmla="*/ 134 w 134"/>
                <a:gd name="T7" fmla="*/ 52 h 71"/>
                <a:gd name="T8" fmla="*/ 69 w 134"/>
                <a:gd name="T9" fmla="*/ 48 h 71"/>
                <a:gd name="T10" fmla="*/ 89 w 134"/>
                <a:gd name="T11" fmla="*/ 71 h 71"/>
                <a:gd name="T12" fmla="*/ 33 w 134"/>
                <a:gd name="T13" fmla="*/ 36 h 71"/>
                <a:gd name="T14" fmla="*/ 0 w 134"/>
                <a:gd name="T15" fmla="*/ 22 h 71"/>
                <a:gd name="T16" fmla="*/ 0 w 134"/>
                <a:gd name="T17" fmla="*/ 0 h 71"/>
                <a:gd name="T18" fmla="*/ 0 w 13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71">
                  <a:moveTo>
                    <a:pt x="0" y="0"/>
                  </a:moveTo>
                  <a:lnTo>
                    <a:pt x="59" y="2"/>
                  </a:lnTo>
                  <a:lnTo>
                    <a:pt x="112" y="20"/>
                  </a:lnTo>
                  <a:lnTo>
                    <a:pt x="134" y="52"/>
                  </a:lnTo>
                  <a:lnTo>
                    <a:pt x="69" y="48"/>
                  </a:lnTo>
                  <a:lnTo>
                    <a:pt x="89" y="71"/>
                  </a:lnTo>
                  <a:lnTo>
                    <a:pt x="33" y="36"/>
                  </a:lnTo>
                  <a:lnTo>
                    <a:pt x="0" y="22"/>
                  </a:lnTo>
                  <a:lnTo>
                    <a:pt x="0"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73">
              <a:extLst>
                <a:ext uri="{FF2B5EF4-FFF2-40B4-BE49-F238E27FC236}">
                  <a16:creationId xmlns:a16="http://schemas.microsoft.com/office/drawing/2014/main" id="{C65274C1-56C3-4DC4-9D06-81A03F022E14}"/>
                </a:ext>
              </a:extLst>
            </p:cNvPr>
            <p:cNvSpPr>
              <a:spLocks/>
            </p:cNvSpPr>
            <p:nvPr/>
          </p:nvSpPr>
          <p:spPr bwMode="auto">
            <a:xfrm>
              <a:off x="2188" y="3349"/>
              <a:ext cx="125" cy="67"/>
            </a:xfrm>
            <a:custGeom>
              <a:avLst/>
              <a:gdLst>
                <a:gd name="T0" fmla="*/ 103 w 125"/>
                <a:gd name="T1" fmla="*/ 0 h 67"/>
                <a:gd name="T2" fmla="*/ 58 w 125"/>
                <a:gd name="T3" fmla="*/ 25 h 67"/>
                <a:gd name="T4" fmla="*/ 12 w 125"/>
                <a:gd name="T5" fmla="*/ 35 h 67"/>
                <a:gd name="T6" fmla="*/ 0 w 125"/>
                <a:gd name="T7" fmla="*/ 57 h 67"/>
                <a:gd name="T8" fmla="*/ 50 w 125"/>
                <a:gd name="T9" fmla="*/ 67 h 67"/>
                <a:gd name="T10" fmla="*/ 99 w 125"/>
                <a:gd name="T11" fmla="*/ 47 h 67"/>
                <a:gd name="T12" fmla="*/ 125 w 125"/>
                <a:gd name="T13" fmla="*/ 33 h 67"/>
                <a:gd name="T14" fmla="*/ 103 w 125"/>
                <a:gd name="T15" fmla="*/ 0 h 67"/>
                <a:gd name="T16" fmla="*/ 103 w 125"/>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67">
                  <a:moveTo>
                    <a:pt x="103" y="0"/>
                  </a:moveTo>
                  <a:lnTo>
                    <a:pt x="58" y="25"/>
                  </a:lnTo>
                  <a:lnTo>
                    <a:pt x="12" y="35"/>
                  </a:lnTo>
                  <a:lnTo>
                    <a:pt x="0" y="57"/>
                  </a:lnTo>
                  <a:lnTo>
                    <a:pt x="50" y="67"/>
                  </a:lnTo>
                  <a:lnTo>
                    <a:pt x="99" y="47"/>
                  </a:lnTo>
                  <a:lnTo>
                    <a:pt x="125" y="33"/>
                  </a:lnTo>
                  <a:lnTo>
                    <a:pt x="103"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4">
              <a:extLst>
                <a:ext uri="{FF2B5EF4-FFF2-40B4-BE49-F238E27FC236}">
                  <a16:creationId xmlns:a16="http://schemas.microsoft.com/office/drawing/2014/main" id="{9F99C959-5D9D-467E-9974-0995C1E0695C}"/>
                </a:ext>
              </a:extLst>
            </p:cNvPr>
            <p:cNvSpPr>
              <a:spLocks/>
            </p:cNvSpPr>
            <p:nvPr/>
          </p:nvSpPr>
          <p:spPr bwMode="auto">
            <a:xfrm>
              <a:off x="1880" y="3315"/>
              <a:ext cx="117" cy="99"/>
            </a:xfrm>
            <a:custGeom>
              <a:avLst/>
              <a:gdLst>
                <a:gd name="T0" fmla="*/ 53 w 117"/>
                <a:gd name="T1" fmla="*/ 14 h 99"/>
                <a:gd name="T2" fmla="*/ 20 w 117"/>
                <a:gd name="T3" fmla="*/ 0 h 99"/>
                <a:gd name="T4" fmla="*/ 0 w 117"/>
                <a:gd name="T5" fmla="*/ 20 h 99"/>
                <a:gd name="T6" fmla="*/ 8 w 117"/>
                <a:gd name="T7" fmla="*/ 46 h 99"/>
                <a:gd name="T8" fmla="*/ 42 w 117"/>
                <a:gd name="T9" fmla="*/ 63 h 99"/>
                <a:gd name="T10" fmla="*/ 4 w 117"/>
                <a:gd name="T11" fmla="*/ 91 h 99"/>
                <a:gd name="T12" fmla="*/ 36 w 117"/>
                <a:gd name="T13" fmla="*/ 89 h 99"/>
                <a:gd name="T14" fmla="*/ 69 w 117"/>
                <a:gd name="T15" fmla="*/ 59 h 99"/>
                <a:gd name="T16" fmla="*/ 89 w 117"/>
                <a:gd name="T17" fmla="*/ 99 h 99"/>
                <a:gd name="T18" fmla="*/ 117 w 117"/>
                <a:gd name="T19" fmla="*/ 69 h 99"/>
                <a:gd name="T20" fmla="*/ 93 w 117"/>
                <a:gd name="T21" fmla="*/ 18 h 99"/>
                <a:gd name="T22" fmla="*/ 53 w 117"/>
                <a:gd name="T23" fmla="*/ 14 h 99"/>
                <a:gd name="T24" fmla="*/ 53 w 117"/>
                <a:gd name="T25" fmla="*/ 14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99">
                  <a:moveTo>
                    <a:pt x="53" y="14"/>
                  </a:moveTo>
                  <a:lnTo>
                    <a:pt x="20" y="0"/>
                  </a:lnTo>
                  <a:lnTo>
                    <a:pt x="0" y="20"/>
                  </a:lnTo>
                  <a:lnTo>
                    <a:pt x="8" y="46"/>
                  </a:lnTo>
                  <a:lnTo>
                    <a:pt x="42" y="63"/>
                  </a:lnTo>
                  <a:lnTo>
                    <a:pt x="4" y="91"/>
                  </a:lnTo>
                  <a:lnTo>
                    <a:pt x="36" y="89"/>
                  </a:lnTo>
                  <a:lnTo>
                    <a:pt x="69" y="59"/>
                  </a:lnTo>
                  <a:lnTo>
                    <a:pt x="89" y="99"/>
                  </a:lnTo>
                  <a:lnTo>
                    <a:pt x="117" y="69"/>
                  </a:lnTo>
                  <a:lnTo>
                    <a:pt x="93" y="18"/>
                  </a:lnTo>
                  <a:lnTo>
                    <a:pt x="53" y="14"/>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5">
              <a:extLst>
                <a:ext uri="{FF2B5EF4-FFF2-40B4-BE49-F238E27FC236}">
                  <a16:creationId xmlns:a16="http://schemas.microsoft.com/office/drawing/2014/main" id="{857FEAC2-2BEE-49C3-85D8-71B5A416FB49}"/>
                </a:ext>
              </a:extLst>
            </p:cNvPr>
            <p:cNvSpPr>
              <a:spLocks/>
            </p:cNvSpPr>
            <p:nvPr/>
          </p:nvSpPr>
          <p:spPr bwMode="auto">
            <a:xfrm>
              <a:off x="2121" y="3416"/>
              <a:ext cx="202" cy="154"/>
            </a:xfrm>
            <a:custGeom>
              <a:avLst/>
              <a:gdLst>
                <a:gd name="T0" fmla="*/ 202 w 202"/>
                <a:gd name="T1" fmla="*/ 0 h 154"/>
                <a:gd name="T2" fmla="*/ 166 w 202"/>
                <a:gd name="T3" fmla="*/ 20 h 154"/>
                <a:gd name="T4" fmla="*/ 151 w 202"/>
                <a:gd name="T5" fmla="*/ 51 h 154"/>
                <a:gd name="T6" fmla="*/ 123 w 202"/>
                <a:gd name="T7" fmla="*/ 53 h 154"/>
                <a:gd name="T8" fmla="*/ 107 w 202"/>
                <a:gd name="T9" fmla="*/ 12 h 154"/>
                <a:gd name="T10" fmla="*/ 73 w 202"/>
                <a:gd name="T11" fmla="*/ 8 h 154"/>
                <a:gd name="T12" fmla="*/ 73 w 202"/>
                <a:gd name="T13" fmla="*/ 43 h 154"/>
                <a:gd name="T14" fmla="*/ 97 w 202"/>
                <a:gd name="T15" fmla="*/ 49 h 154"/>
                <a:gd name="T16" fmla="*/ 97 w 202"/>
                <a:gd name="T17" fmla="*/ 81 h 154"/>
                <a:gd name="T18" fmla="*/ 73 w 202"/>
                <a:gd name="T19" fmla="*/ 107 h 154"/>
                <a:gd name="T20" fmla="*/ 30 w 202"/>
                <a:gd name="T21" fmla="*/ 111 h 154"/>
                <a:gd name="T22" fmla="*/ 18 w 202"/>
                <a:gd name="T23" fmla="*/ 41 h 154"/>
                <a:gd name="T24" fmla="*/ 0 w 202"/>
                <a:gd name="T25" fmla="*/ 39 h 154"/>
                <a:gd name="T26" fmla="*/ 12 w 202"/>
                <a:gd name="T27" fmla="*/ 154 h 154"/>
                <a:gd name="T28" fmla="*/ 30 w 202"/>
                <a:gd name="T29" fmla="*/ 136 h 154"/>
                <a:gd name="T30" fmla="*/ 69 w 202"/>
                <a:gd name="T31" fmla="*/ 122 h 154"/>
                <a:gd name="T32" fmla="*/ 101 w 202"/>
                <a:gd name="T33" fmla="*/ 117 h 154"/>
                <a:gd name="T34" fmla="*/ 158 w 202"/>
                <a:gd name="T35" fmla="*/ 105 h 154"/>
                <a:gd name="T36" fmla="*/ 192 w 202"/>
                <a:gd name="T37" fmla="*/ 73 h 154"/>
                <a:gd name="T38" fmla="*/ 194 w 202"/>
                <a:gd name="T39" fmla="*/ 32 h 154"/>
                <a:gd name="T40" fmla="*/ 202 w 202"/>
                <a:gd name="T41" fmla="*/ 0 h 154"/>
                <a:gd name="T42" fmla="*/ 202 w 202"/>
                <a:gd name="T43" fmla="*/ 0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154">
                  <a:moveTo>
                    <a:pt x="202" y="0"/>
                  </a:moveTo>
                  <a:lnTo>
                    <a:pt x="166" y="20"/>
                  </a:lnTo>
                  <a:lnTo>
                    <a:pt x="151" y="51"/>
                  </a:lnTo>
                  <a:lnTo>
                    <a:pt x="123" y="53"/>
                  </a:lnTo>
                  <a:lnTo>
                    <a:pt x="107" y="12"/>
                  </a:lnTo>
                  <a:lnTo>
                    <a:pt x="73" y="8"/>
                  </a:lnTo>
                  <a:lnTo>
                    <a:pt x="73" y="43"/>
                  </a:lnTo>
                  <a:lnTo>
                    <a:pt x="97" y="49"/>
                  </a:lnTo>
                  <a:lnTo>
                    <a:pt x="97" y="81"/>
                  </a:lnTo>
                  <a:lnTo>
                    <a:pt x="73" y="107"/>
                  </a:lnTo>
                  <a:lnTo>
                    <a:pt x="30" y="111"/>
                  </a:lnTo>
                  <a:lnTo>
                    <a:pt x="18" y="41"/>
                  </a:lnTo>
                  <a:lnTo>
                    <a:pt x="0" y="39"/>
                  </a:lnTo>
                  <a:lnTo>
                    <a:pt x="12" y="154"/>
                  </a:lnTo>
                  <a:lnTo>
                    <a:pt x="30" y="136"/>
                  </a:lnTo>
                  <a:lnTo>
                    <a:pt x="69" y="122"/>
                  </a:lnTo>
                  <a:lnTo>
                    <a:pt x="101" y="117"/>
                  </a:lnTo>
                  <a:lnTo>
                    <a:pt x="158" y="105"/>
                  </a:lnTo>
                  <a:lnTo>
                    <a:pt x="192" y="73"/>
                  </a:lnTo>
                  <a:lnTo>
                    <a:pt x="194" y="32"/>
                  </a:lnTo>
                  <a:lnTo>
                    <a:pt x="202"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6">
              <a:extLst>
                <a:ext uri="{FF2B5EF4-FFF2-40B4-BE49-F238E27FC236}">
                  <a16:creationId xmlns:a16="http://schemas.microsoft.com/office/drawing/2014/main" id="{36173686-6DB0-48F9-B71C-AD756EBA51AA}"/>
                </a:ext>
              </a:extLst>
            </p:cNvPr>
            <p:cNvSpPr>
              <a:spLocks/>
            </p:cNvSpPr>
            <p:nvPr/>
          </p:nvSpPr>
          <p:spPr bwMode="auto">
            <a:xfrm>
              <a:off x="1850" y="3428"/>
              <a:ext cx="263" cy="124"/>
            </a:xfrm>
            <a:custGeom>
              <a:avLst/>
              <a:gdLst>
                <a:gd name="T0" fmla="*/ 0 w 263"/>
                <a:gd name="T1" fmla="*/ 12 h 124"/>
                <a:gd name="T2" fmla="*/ 56 w 263"/>
                <a:gd name="T3" fmla="*/ 0 h 124"/>
                <a:gd name="T4" fmla="*/ 123 w 263"/>
                <a:gd name="T5" fmla="*/ 24 h 124"/>
                <a:gd name="T6" fmla="*/ 184 w 263"/>
                <a:gd name="T7" fmla="*/ 35 h 124"/>
                <a:gd name="T8" fmla="*/ 263 w 263"/>
                <a:gd name="T9" fmla="*/ 85 h 124"/>
                <a:gd name="T10" fmla="*/ 186 w 263"/>
                <a:gd name="T11" fmla="*/ 71 h 124"/>
                <a:gd name="T12" fmla="*/ 255 w 263"/>
                <a:gd name="T13" fmla="*/ 124 h 124"/>
                <a:gd name="T14" fmla="*/ 186 w 263"/>
                <a:gd name="T15" fmla="*/ 120 h 124"/>
                <a:gd name="T16" fmla="*/ 56 w 263"/>
                <a:gd name="T17" fmla="*/ 89 h 124"/>
                <a:gd name="T18" fmla="*/ 0 w 263"/>
                <a:gd name="T19" fmla="*/ 12 h 124"/>
                <a:gd name="T20" fmla="*/ 0 w 263"/>
                <a:gd name="T21" fmla="*/ 12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3" h="124">
                  <a:moveTo>
                    <a:pt x="0" y="12"/>
                  </a:moveTo>
                  <a:lnTo>
                    <a:pt x="56" y="0"/>
                  </a:lnTo>
                  <a:lnTo>
                    <a:pt x="123" y="24"/>
                  </a:lnTo>
                  <a:lnTo>
                    <a:pt x="184" y="35"/>
                  </a:lnTo>
                  <a:lnTo>
                    <a:pt x="263" y="85"/>
                  </a:lnTo>
                  <a:lnTo>
                    <a:pt x="186" y="71"/>
                  </a:lnTo>
                  <a:lnTo>
                    <a:pt x="255" y="124"/>
                  </a:lnTo>
                  <a:lnTo>
                    <a:pt x="186" y="120"/>
                  </a:lnTo>
                  <a:lnTo>
                    <a:pt x="56" y="89"/>
                  </a:lnTo>
                  <a:lnTo>
                    <a:pt x="0" y="12"/>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7">
              <a:extLst>
                <a:ext uri="{FF2B5EF4-FFF2-40B4-BE49-F238E27FC236}">
                  <a16:creationId xmlns:a16="http://schemas.microsoft.com/office/drawing/2014/main" id="{C4B41550-85EE-44D9-83BE-D6B6CB6CD53D}"/>
                </a:ext>
              </a:extLst>
            </p:cNvPr>
            <p:cNvSpPr>
              <a:spLocks/>
            </p:cNvSpPr>
            <p:nvPr/>
          </p:nvSpPr>
          <p:spPr bwMode="auto">
            <a:xfrm>
              <a:off x="1605" y="2349"/>
              <a:ext cx="1017" cy="974"/>
            </a:xfrm>
            <a:custGeom>
              <a:avLst/>
              <a:gdLst>
                <a:gd name="T0" fmla="*/ 554 w 1017"/>
                <a:gd name="T1" fmla="*/ 0 h 974"/>
                <a:gd name="T2" fmla="*/ 613 w 1017"/>
                <a:gd name="T3" fmla="*/ 51 h 974"/>
                <a:gd name="T4" fmla="*/ 663 w 1017"/>
                <a:gd name="T5" fmla="*/ 73 h 974"/>
                <a:gd name="T6" fmla="*/ 767 w 1017"/>
                <a:gd name="T7" fmla="*/ 117 h 974"/>
                <a:gd name="T8" fmla="*/ 803 w 1017"/>
                <a:gd name="T9" fmla="*/ 132 h 974"/>
                <a:gd name="T10" fmla="*/ 892 w 1017"/>
                <a:gd name="T11" fmla="*/ 196 h 974"/>
                <a:gd name="T12" fmla="*/ 941 w 1017"/>
                <a:gd name="T13" fmla="*/ 275 h 974"/>
                <a:gd name="T14" fmla="*/ 949 w 1017"/>
                <a:gd name="T15" fmla="*/ 348 h 974"/>
                <a:gd name="T16" fmla="*/ 959 w 1017"/>
                <a:gd name="T17" fmla="*/ 399 h 974"/>
                <a:gd name="T18" fmla="*/ 1017 w 1017"/>
                <a:gd name="T19" fmla="*/ 573 h 974"/>
                <a:gd name="T20" fmla="*/ 989 w 1017"/>
                <a:gd name="T21" fmla="*/ 611 h 974"/>
                <a:gd name="T22" fmla="*/ 977 w 1017"/>
                <a:gd name="T23" fmla="*/ 654 h 974"/>
                <a:gd name="T24" fmla="*/ 993 w 1017"/>
                <a:gd name="T25" fmla="*/ 727 h 974"/>
                <a:gd name="T26" fmla="*/ 973 w 1017"/>
                <a:gd name="T27" fmla="*/ 717 h 974"/>
                <a:gd name="T28" fmla="*/ 930 w 1017"/>
                <a:gd name="T29" fmla="*/ 717 h 974"/>
                <a:gd name="T30" fmla="*/ 848 w 1017"/>
                <a:gd name="T31" fmla="*/ 751 h 974"/>
                <a:gd name="T32" fmla="*/ 852 w 1017"/>
                <a:gd name="T33" fmla="*/ 773 h 974"/>
                <a:gd name="T34" fmla="*/ 809 w 1017"/>
                <a:gd name="T35" fmla="*/ 885 h 974"/>
                <a:gd name="T36" fmla="*/ 720 w 1017"/>
                <a:gd name="T37" fmla="*/ 925 h 974"/>
                <a:gd name="T38" fmla="*/ 663 w 1017"/>
                <a:gd name="T39" fmla="*/ 935 h 974"/>
                <a:gd name="T40" fmla="*/ 621 w 1017"/>
                <a:gd name="T41" fmla="*/ 937 h 974"/>
                <a:gd name="T42" fmla="*/ 562 w 1017"/>
                <a:gd name="T43" fmla="*/ 952 h 974"/>
                <a:gd name="T44" fmla="*/ 425 w 1017"/>
                <a:gd name="T45" fmla="*/ 960 h 974"/>
                <a:gd name="T46" fmla="*/ 354 w 1017"/>
                <a:gd name="T47" fmla="*/ 974 h 974"/>
                <a:gd name="T48" fmla="*/ 222 w 1017"/>
                <a:gd name="T49" fmla="*/ 950 h 974"/>
                <a:gd name="T50" fmla="*/ 190 w 1017"/>
                <a:gd name="T51" fmla="*/ 860 h 974"/>
                <a:gd name="T52" fmla="*/ 186 w 1017"/>
                <a:gd name="T53" fmla="*/ 834 h 974"/>
                <a:gd name="T54" fmla="*/ 158 w 1017"/>
                <a:gd name="T55" fmla="*/ 812 h 974"/>
                <a:gd name="T56" fmla="*/ 125 w 1017"/>
                <a:gd name="T57" fmla="*/ 808 h 974"/>
                <a:gd name="T58" fmla="*/ 83 w 1017"/>
                <a:gd name="T59" fmla="*/ 810 h 974"/>
                <a:gd name="T60" fmla="*/ 46 w 1017"/>
                <a:gd name="T61" fmla="*/ 856 h 974"/>
                <a:gd name="T62" fmla="*/ 12 w 1017"/>
                <a:gd name="T63" fmla="*/ 796 h 974"/>
                <a:gd name="T64" fmla="*/ 0 w 1017"/>
                <a:gd name="T65" fmla="*/ 719 h 974"/>
                <a:gd name="T66" fmla="*/ 8 w 1017"/>
                <a:gd name="T67" fmla="*/ 622 h 974"/>
                <a:gd name="T68" fmla="*/ 40 w 1017"/>
                <a:gd name="T69" fmla="*/ 496 h 974"/>
                <a:gd name="T70" fmla="*/ 65 w 1017"/>
                <a:gd name="T71" fmla="*/ 350 h 974"/>
                <a:gd name="T72" fmla="*/ 115 w 1017"/>
                <a:gd name="T73" fmla="*/ 249 h 974"/>
                <a:gd name="T74" fmla="*/ 150 w 1017"/>
                <a:gd name="T75" fmla="*/ 225 h 974"/>
                <a:gd name="T76" fmla="*/ 271 w 1017"/>
                <a:gd name="T77" fmla="*/ 138 h 974"/>
                <a:gd name="T78" fmla="*/ 326 w 1017"/>
                <a:gd name="T79" fmla="*/ 97 h 974"/>
                <a:gd name="T80" fmla="*/ 514 w 1017"/>
                <a:gd name="T81" fmla="*/ 14 h 974"/>
                <a:gd name="T82" fmla="*/ 554 w 1017"/>
                <a:gd name="T83" fmla="*/ 0 h 974"/>
                <a:gd name="T84" fmla="*/ 554 w 1017"/>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7" h="974">
                  <a:moveTo>
                    <a:pt x="554" y="0"/>
                  </a:moveTo>
                  <a:lnTo>
                    <a:pt x="613" y="51"/>
                  </a:lnTo>
                  <a:lnTo>
                    <a:pt x="663" y="73"/>
                  </a:lnTo>
                  <a:lnTo>
                    <a:pt x="767" y="117"/>
                  </a:lnTo>
                  <a:lnTo>
                    <a:pt x="803" y="132"/>
                  </a:lnTo>
                  <a:lnTo>
                    <a:pt x="892" y="196"/>
                  </a:lnTo>
                  <a:lnTo>
                    <a:pt x="941" y="275"/>
                  </a:lnTo>
                  <a:lnTo>
                    <a:pt x="949" y="348"/>
                  </a:lnTo>
                  <a:lnTo>
                    <a:pt x="959" y="399"/>
                  </a:lnTo>
                  <a:lnTo>
                    <a:pt x="1017" y="573"/>
                  </a:lnTo>
                  <a:lnTo>
                    <a:pt x="989" y="611"/>
                  </a:lnTo>
                  <a:lnTo>
                    <a:pt x="977" y="654"/>
                  </a:lnTo>
                  <a:lnTo>
                    <a:pt x="993" y="727"/>
                  </a:lnTo>
                  <a:lnTo>
                    <a:pt x="973" y="717"/>
                  </a:lnTo>
                  <a:lnTo>
                    <a:pt x="930" y="717"/>
                  </a:lnTo>
                  <a:lnTo>
                    <a:pt x="848" y="751"/>
                  </a:lnTo>
                  <a:lnTo>
                    <a:pt x="852" y="773"/>
                  </a:lnTo>
                  <a:lnTo>
                    <a:pt x="809" y="885"/>
                  </a:lnTo>
                  <a:lnTo>
                    <a:pt x="720" y="925"/>
                  </a:lnTo>
                  <a:lnTo>
                    <a:pt x="663" y="935"/>
                  </a:lnTo>
                  <a:lnTo>
                    <a:pt x="621" y="937"/>
                  </a:lnTo>
                  <a:lnTo>
                    <a:pt x="562" y="952"/>
                  </a:lnTo>
                  <a:lnTo>
                    <a:pt x="425" y="960"/>
                  </a:lnTo>
                  <a:lnTo>
                    <a:pt x="354" y="974"/>
                  </a:lnTo>
                  <a:lnTo>
                    <a:pt x="222" y="950"/>
                  </a:lnTo>
                  <a:lnTo>
                    <a:pt x="190" y="860"/>
                  </a:lnTo>
                  <a:lnTo>
                    <a:pt x="186" y="834"/>
                  </a:lnTo>
                  <a:lnTo>
                    <a:pt x="158" y="812"/>
                  </a:lnTo>
                  <a:lnTo>
                    <a:pt x="125" y="808"/>
                  </a:lnTo>
                  <a:lnTo>
                    <a:pt x="83" y="810"/>
                  </a:lnTo>
                  <a:lnTo>
                    <a:pt x="46" y="856"/>
                  </a:lnTo>
                  <a:lnTo>
                    <a:pt x="12" y="796"/>
                  </a:lnTo>
                  <a:lnTo>
                    <a:pt x="0" y="719"/>
                  </a:lnTo>
                  <a:lnTo>
                    <a:pt x="8" y="622"/>
                  </a:lnTo>
                  <a:lnTo>
                    <a:pt x="40" y="496"/>
                  </a:lnTo>
                  <a:lnTo>
                    <a:pt x="65" y="350"/>
                  </a:lnTo>
                  <a:lnTo>
                    <a:pt x="115" y="249"/>
                  </a:lnTo>
                  <a:lnTo>
                    <a:pt x="150" y="225"/>
                  </a:lnTo>
                  <a:lnTo>
                    <a:pt x="271" y="138"/>
                  </a:lnTo>
                  <a:lnTo>
                    <a:pt x="326" y="97"/>
                  </a:lnTo>
                  <a:lnTo>
                    <a:pt x="514" y="14"/>
                  </a:lnTo>
                  <a:lnTo>
                    <a:pt x="554"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78">
              <a:extLst>
                <a:ext uri="{FF2B5EF4-FFF2-40B4-BE49-F238E27FC236}">
                  <a16:creationId xmlns:a16="http://schemas.microsoft.com/office/drawing/2014/main" id="{BB8CA762-6D1C-4D08-A464-880C3BB1D455}"/>
                </a:ext>
              </a:extLst>
            </p:cNvPr>
            <p:cNvSpPr>
              <a:spLocks/>
            </p:cNvSpPr>
            <p:nvPr/>
          </p:nvSpPr>
          <p:spPr bwMode="auto">
            <a:xfrm>
              <a:off x="1747" y="2454"/>
              <a:ext cx="232" cy="148"/>
            </a:xfrm>
            <a:custGeom>
              <a:avLst/>
              <a:gdLst>
                <a:gd name="T0" fmla="*/ 180 w 232"/>
                <a:gd name="T1" fmla="*/ 112 h 148"/>
                <a:gd name="T2" fmla="*/ 163 w 232"/>
                <a:gd name="T3" fmla="*/ 112 h 148"/>
                <a:gd name="T4" fmla="*/ 157 w 232"/>
                <a:gd name="T5" fmla="*/ 148 h 148"/>
                <a:gd name="T6" fmla="*/ 121 w 232"/>
                <a:gd name="T7" fmla="*/ 132 h 148"/>
                <a:gd name="T8" fmla="*/ 60 w 232"/>
                <a:gd name="T9" fmla="*/ 122 h 148"/>
                <a:gd name="T10" fmla="*/ 0 w 232"/>
                <a:gd name="T11" fmla="*/ 126 h 148"/>
                <a:gd name="T12" fmla="*/ 91 w 232"/>
                <a:gd name="T13" fmla="*/ 61 h 148"/>
                <a:gd name="T14" fmla="*/ 133 w 232"/>
                <a:gd name="T15" fmla="*/ 22 h 148"/>
                <a:gd name="T16" fmla="*/ 184 w 232"/>
                <a:gd name="T17" fmla="*/ 0 h 148"/>
                <a:gd name="T18" fmla="*/ 204 w 232"/>
                <a:gd name="T19" fmla="*/ 0 h 148"/>
                <a:gd name="T20" fmla="*/ 232 w 232"/>
                <a:gd name="T21" fmla="*/ 47 h 148"/>
                <a:gd name="T22" fmla="*/ 206 w 232"/>
                <a:gd name="T23" fmla="*/ 79 h 148"/>
                <a:gd name="T24" fmla="*/ 180 w 232"/>
                <a:gd name="T25" fmla="*/ 112 h 148"/>
                <a:gd name="T26" fmla="*/ 180 w 232"/>
                <a:gd name="T27" fmla="*/ 112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2" h="148">
                  <a:moveTo>
                    <a:pt x="180" y="112"/>
                  </a:moveTo>
                  <a:lnTo>
                    <a:pt x="163" y="112"/>
                  </a:lnTo>
                  <a:lnTo>
                    <a:pt x="157" y="148"/>
                  </a:lnTo>
                  <a:lnTo>
                    <a:pt x="121" y="132"/>
                  </a:lnTo>
                  <a:lnTo>
                    <a:pt x="60" y="122"/>
                  </a:lnTo>
                  <a:lnTo>
                    <a:pt x="0" y="126"/>
                  </a:lnTo>
                  <a:lnTo>
                    <a:pt x="91" y="61"/>
                  </a:lnTo>
                  <a:lnTo>
                    <a:pt x="133" y="22"/>
                  </a:lnTo>
                  <a:lnTo>
                    <a:pt x="184" y="0"/>
                  </a:lnTo>
                  <a:lnTo>
                    <a:pt x="204" y="0"/>
                  </a:lnTo>
                  <a:lnTo>
                    <a:pt x="232" y="47"/>
                  </a:lnTo>
                  <a:lnTo>
                    <a:pt x="206" y="79"/>
                  </a:lnTo>
                  <a:lnTo>
                    <a:pt x="180" y="112"/>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79">
              <a:extLst>
                <a:ext uri="{FF2B5EF4-FFF2-40B4-BE49-F238E27FC236}">
                  <a16:creationId xmlns:a16="http://schemas.microsoft.com/office/drawing/2014/main" id="{77166ED8-6254-455A-BD4A-E5913A1D7FC4}"/>
                </a:ext>
              </a:extLst>
            </p:cNvPr>
            <p:cNvSpPr>
              <a:spLocks/>
            </p:cNvSpPr>
            <p:nvPr/>
          </p:nvSpPr>
          <p:spPr bwMode="auto">
            <a:xfrm>
              <a:off x="1836" y="3092"/>
              <a:ext cx="64" cy="209"/>
            </a:xfrm>
            <a:custGeom>
              <a:avLst/>
              <a:gdLst>
                <a:gd name="T0" fmla="*/ 48 w 64"/>
                <a:gd name="T1" fmla="*/ 36 h 209"/>
                <a:gd name="T2" fmla="*/ 44 w 64"/>
                <a:gd name="T3" fmla="*/ 103 h 209"/>
                <a:gd name="T4" fmla="*/ 64 w 64"/>
                <a:gd name="T5" fmla="*/ 209 h 209"/>
                <a:gd name="T6" fmla="*/ 32 w 64"/>
                <a:gd name="T7" fmla="*/ 144 h 209"/>
                <a:gd name="T8" fmla="*/ 0 w 64"/>
                <a:gd name="T9" fmla="*/ 53 h 209"/>
                <a:gd name="T10" fmla="*/ 16 w 64"/>
                <a:gd name="T11" fmla="*/ 0 h 209"/>
                <a:gd name="T12" fmla="*/ 48 w 64"/>
                <a:gd name="T13" fmla="*/ 36 h 209"/>
                <a:gd name="T14" fmla="*/ 48 w 64"/>
                <a:gd name="T15" fmla="*/ 36 h 2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209">
                  <a:moveTo>
                    <a:pt x="48" y="36"/>
                  </a:moveTo>
                  <a:lnTo>
                    <a:pt x="44" y="103"/>
                  </a:lnTo>
                  <a:lnTo>
                    <a:pt x="64" y="209"/>
                  </a:lnTo>
                  <a:lnTo>
                    <a:pt x="32" y="144"/>
                  </a:lnTo>
                  <a:lnTo>
                    <a:pt x="0" y="53"/>
                  </a:lnTo>
                  <a:lnTo>
                    <a:pt x="16" y="0"/>
                  </a:lnTo>
                  <a:lnTo>
                    <a:pt x="48" y="36"/>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0">
              <a:extLst>
                <a:ext uri="{FF2B5EF4-FFF2-40B4-BE49-F238E27FC236}">
                  <a16:creationId xmlns:a16="http://schemas.microsoft.com/office/drawing/2014/main" id="{32540070-0C66-40B7-B7EF-4665FB004A20}"/>
                </a:ext>
              </a:extLst>
            </p:cNvPr>
            <p:cNvSpPr>
              <a:spLocks/>
            </p:cNvSpPr>
            <p:nvPr/>
          </p:nvSpPr>
          <p:spPr bwMode="auto">
            <a:xfrm>
              <a:off x="1621" y="3128"/>
              <a:ext cx="217" cy="55"/>
            </a:xfrm>
            <a:custGeom>
              <a:avLst/>
              <a:gdLst>
                <a:gd name="T0" fmla="*/ 12 w 217"/>
                <a:gd name="T1" fmla="*/ 37 h 55"/>
                <a:gd name="T2" fmla="*/ 32 w 217"/>
                <a:gd name="T3" fmla="*/ 17 h 55"/>
                <a:gd name="T4" fmla="*/ 67 w 217"/>
                <a:gd name="T5" fmla="*/ 17 h 55"/>
                <a:gd name="T6" fmla="*/ 81 w 217"/>
                <a:gd name="T7" fmla="*/ 25 h 55"/>
                <a:gd name="T8" fmla="*/ 146 w 217"/>
                <a:gd name="T9" fmla="*/ 37 h 55"/>
                <a:gd name="T10" fmla="*/ 200 w 217"/>
                <a:gd name="T11" fmla="*/ 55 h 55"/>
                <a:gd name="T12" fmla="*/ 202 w 217"/>
                <a:gd name="T13" fmla="*/ 29 h 55"/>
                <a:gd name="T14" fmla="*/ 217 w 217"/>
                <a:gd name="T15" fmla="*/ 0 h 55"/>
                <a:gd name="T16" fmla="*/ 150 w 217"/>
                <a:gd name="T17" fmla="*/ 1 h 55"/>
                <a:gd name="T18" fmla="*/ 81 w 217"/>
                <a:gd name="T19" fmla="*/ 7 h 55"/>
                <a:gd name="T20" fmla="*/ 0 w 217"/>
                <a:gd name="T21" fmla="*/ 17 h 55"/>
                <a:gd name="T22" fmla="*/ 12 w 217"/>
                <a:gd name="T23" fmla="*/ 37 h 55"/>
                <a:gd name="T24" fmla="*/ 12 w 217"/>
                <a:gd name="T25" fmla="*/ 3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7" h="55">
                  <a:moveTo>
                    <a:pt x="12" y="37"/>
                  </a:moveTo>
                  <a:lnTo>
                    <a:pt x="32" y="17"/>
                  </a:lnTo>
                  <a:lnTo>
                    <a:pt x="67" y="17"/>
                  </a:lnTo>
                  <a:lnTo>
                    <a:pt x="81" y="25"/>
                  </a:lnTo>
                  <a:lnTo>
                    <a:pt x="146" y="37"/>
                  </a:lnTo>
                  <a:lnTo>
                    <a:pt x="200" y="55"/>
                  </a:lnTo>
                  <a:lnTo>
                    <a:pt x="202" y="29"/>
                  </a:lnTo>
                  <a:lnTo>
                    <a:pt x="217" y="0"/>
                  </a:lnTo>
                  <a:lnTo>
                    <a:pt x="150" y="1"/>
                  </a:lnTo>
                  <a:lnTo>
                    <a:pt x="81" y="7"/>
                  </a:lnTo>
                  <a:lnTo>
                    <a:pt x="0" y="17"/>
                  </a:lnTo>
                  <a:lnTo>
                    <a:pt x="12" y="37"/>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81">
              <a:extLst>
                <a:ext uri="{FF2B5EF4-FFF2-40B4-BE49-F238E27FC236}">
                  <a16:creationId xmlns:a16="http://schemas.microsoft.com/office/drawing/2014/main" id="{EDA240D9-D989-4ECC-9108-34C4E3A40007}"/>
                </a:ext>
              </a:extLst>
            </p:cNvPr>
            <p:cNvSpPr>
              <a:spLocks/>
            </p:cNvSpPr>
            <p:nvPr/>
          </p:nvSpPr>
          <p:spPr bwMode="auto">
            <a:xfrm>
              <a:off x="1931" y="2975"/>
              <a:ext cx="66" cy="214"/>
            </a:xfrm>
            <a:custGeom>
              <a:avLst/>
              <a:gdLst>
                <a:gd name="T0" fmla="*/ 62 w 66"/>
                <a:gd name="T1" fmla="*/ 34 h 214"/>
                <a:gd name="T2" fmla="*/ 58 w 66"/>
                <a:gd name="T3" fmla="*/ 109 h 214"/>
                <a:gd name="T4" fmla="*/ 0 w 66"/>
                <a:gd name="T5" fmla="*/ 214 h 214"/>
                <a:gd name="T6" fmla="*/ 30 w 66"/>
                <a:gd name="T7" fmla="*/ 101 h 214"/>
                <a:gd name="T8" fmla="*/ 66 w 66"/>
                <a:gd name="T9" fmla="*/ 0 h 214"/>
                <a:gd name="T10" fmla="*/ 62 w 66"/>
                <a:gd name="T11" fmla="*/ 34 h 214"/>
                <a:gd name="T12" fmla="*/ 62 w 66"/>
                <a:gd name="T13" fmla="*/ 34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14">
                  <a:moveTo>
                    <a:pt x="62" y="34"/>
                  </a:moveTo>
                  <a:lnTo>
                    <a:pt x="58" y="109"/>
                  </a:lnTo>
                  <a:lnTo>
                    <a:pt x="0" y="214"/>
                  </a:lnTo>
                  <a:lnTo>
                    <a:pt x="30" y="101"/>
                  </a:lnTo>
                  <a:lnTo>
                    <a:pt x="66" y="0"/>
                  </a:lnTo>
                  <a:lnTo>
                    <a:pt x="62" y="34"/>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2">
              <a:extLst>
                <a:ext uri="{FF2B5EF4-FFF2-40B4-BE49-F238E27FC236}">
                  <a16:creationId xmlns:a16="http://schemas.microsoft.com/office/drawing/2014/main" id="{125D040D-2316-445F-BE32-F6C40E163A57}"/>
                </a:ext>
              </a:extLst>
            </p:cNvPr>
            <p:cNvSpPr>
              <a:spLocks/>
            </p:cNvSpPr>
            <p:nvPr/>
          </p:nvSpPr>
          <p:spPr bwMode="auto">
            <a:xfrm>
              <a:off x="2256" y="3068"/>
              <a:ext cx="186" cy="190"/>
            </a:xfrm>
            <a:custGeom>
              <a:avLst/>
              <a:gdLst>
                <a:gd name="T0" fmla="*/ 0 w 186"/>
                <a:gd name="T1" fmla="*/ 0 h 190"/>
                <a:gd name="T2" fmla="*/ 31 w 186"/>
                <a:gd name="T3" fmla="*/ 0 h 190"/>
                <a:gd name="T4" fmla="*/ 73 w 186"/>
                <a:gd name="T5" fmla="*/ 65 h 190"/>
                <a:gd name="T6" fmla="*/ 128 w 186"/>
                <a:gd name="T7" fmla="*/ 93 h 190"/>
                <a:gd name="T8" fmla="*/ 186 w 186"/>
                <a:gd name="T9" fmla="*/ 89 h 190"/>
                <a:gd name="T10" fmla="*/ 158 w 186"/>
                <a:gd name="T11" fmla="*/ 170 h 190"/>
                <a:gd name="T12" fmla="*/ 128 w 186"/>
                <a:gd name="T13" fmla="*/ 190 h 190"/>
                <a:gd name="T14" fmla="*/ 156 w 186"/>
                <a:gd name="T15" fmla="*/ 125 h 190"/>
                <a:gd name="T16" fmla="*/ 99 w 186"/>
                <a:gd name="T17" fmla="*/ 111 h 190"/>
                <a:gd name="T18" fmla="*/ 37 w 186"/>
                <a:gd name="T19" fmla="*/ 40 h 190"/>
                <a:gd name="T20" fmla="*/ 23 w 186"/>
                <a:gd name="T21" fmla="*/ 16 h 190"/>
                <a:gd name="T22" fmla="*/ 0 w 186"/>
                <a:gd name="T23" fmla="*/ 0 h 190"/>
                <a:gd name="T24" fmla="*/ 0 w 186"/>
                <a:gd name="T25" fmla="*/ 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190">
                  <a:moveTo>
                    <a:pt x="0" y="0"/>
                  </a:moveTo>
                  <a:lnTo>
                    <a:pt x="31" y="0"/>
                  </a:lnTo>
                  <a:lnTo>
                    <a:pt x="73" y="65"/>
                  </a:lnTo>
                  <a:lnTo>
                    <a:pt x="128" y="93"/>
                  </a:lnTo>
                  <a:lnTo>
                    <a:pt x="186" y="89"/>
                  </a:lnTo>
                  <a:lnTo>
                    <a:pt x="158" y="170"/>
                  </a:lnTo>
                  <a:lnTo>
                    <a:pt x="128" y="190"/>
                  </a:lnTo>
                  <a:lnTo>
                    <a:pt x="156" y="125"/>
                  </a:lnTo>
                  <a:lnTo>
                    <a:pt x="99" y="111"/>
                  </a:lnTo>
                  <a:lnTo>
                    <a:pt x="37" y="40"/>
                  </a:lnTo>
                  <a:lnTo>
                    <a:pt x="23" y="16"/>
                  </a:lnTo>
                  <a:lnTo>
                    <a:pt x="0"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83">
              <a:extLst>
                <a:ext uri="{FF2B5EF4-FFF2-40B4-BE49-F238E27FC236}">
                  <a16:creationId xmlns:a16="http://schemas.microsoft.com/office/drawing/2014/main" id="{02EDDAC7-5405-4066-8E7E-B8B08D23E8EB}"/>
                </a:ext>
              </a:extLst>
            </p:cNvPr>
            <p:cNvSpPr>
              <a:spLocks/>
            </p:cNvSpPr>
            <p:nvPr/>
          </p:nvSpPr>
          <p:spPr bwMode="auto">
            <a:xfrm>
              <a:off x="2503" y="2659"/>
              <a:ext cx="107" cy="312"/>
            </a:xfrm>
            <a:custGeom>
              <a:avLst/>
              <a:gdLst>
                <a:gd name="T0" fmla="*/ 39 w 107"/>
                <a:gd name="T1" fmla="*/ 0 h 312"/>
                <a:gd name="T2" fmla="*/ 36 w 107"/>
                <a:gd name="T3" fmla="*/ 89 h 312"/>
                <a:gd name="T4" fmla="*/ 14 w 107"/>
                <a:gd name="T5" fmla="*/ 208 h 312"/>
                <a:gd name="T6" fmla="*/ 53 w 107"/>
                <a:gd name="T7" fmla="*/ 143 h 312"/>
                <a:gd name="T8" fmla="*/ 43 w 107"/>
                <a:gd name="T9" fmla="*/ 204 h 312"/>
                <a:gd name="T10" fmla="*/ 0 w 107"/>
                <a:gd name="T11" fmla="*/ 312 h 312"/>
                <a:gd name="T12" fmla="*/ 75 w 107"/>
                <a:gd name="T13" fmla="*/ 263 h 312"/>
                <a:gd name="T14" fmla="*/ 105 w 107"/>
                <a:gd name="T15" fmla="*/ 251 h 312"/>
                <a:gd name="T16" fmla="*/ 107 w 107"/>
                <a:gd name="T17" fmla="*/ 229 h 312"/>
                <a:gd name="T18" fmla="*/ 87 w 107"/>
                <a:gd name="T19" fmla="*/ 172 h 312"/>
                <a:gd name="T20" fmla="*/ 69 w 107"/>
                <a:gd name="T21" fmla="*/ 115 h 312"/>
                <a:gd name="T22" fmla="*/ 57 w 107"/>
                <a:gd name="T23" fmla="*/ 77 h 312"/>
                <a:gd name="T24" fmla="*/ 39 w 107"/>
                <a:gd name="T25" fmla="*/ 0 h 312"/>
                <a:gd name="T26" fmla="*/ 39 w 107"/>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312">
                  <a:moveTo>
                    <a:pt x="39" y="0"/>
                  </a:moveTo>
                  <a:lnTo>
                    <a:pt x="36" y="89"/>
                  </a:lnTo>
                  <a:lnTo>
                    <a:pt x="14" y="208"/>
                  </a:lnTo>
                  <a:lnTo>
                    <a:pt x="53" y="143"/>
                  </a:lnTo>
                  <a:lnTo>
                    <a:pt x="43" y="204"/>
                  </a:lnTo>
                  <a:lnTo>
                    <a:pt x="0" y="312"/>
                  </a:lnTo>
                  <a:lnTo>
                    <a:pt x="75" y="263"/>
                  </a:lnTo>
                  <a:lnTo>
                    <a:pt x="105" y="251"/>
                  </a:lnTo>
                  <a:lnTo>
                    <a:pt x="107" y="229"/>
                  </a:lnTo>
                  <a:lnTo>
                    <a:pt x="87" y="172"/>
                  </a:lnTo>
                  <a:lnTo>
                    <a:pt x="69" y="115"/>
                  </a:lnTo>
                  <a:lnTo>
                    <a:pt x="57" y="77"/>
                  </a:lnTo>
                  <a:lnTo>
                    <a:pt x="3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84">
              <a:extLst>
                <a:ext uri="{FF2B5EF4-FFF2-40B4-BE49-F238E27FC236}">
                  <a16:creationId xmlns:a16="http://schemas.microsoft.com/office/drawing/2014/main" id="{15E9CD56-B518-4ACE-8E00-7274C03FB568}"/>
                </a:ext>
              </a:extLst>
            </p:cNvPr>
            <p:cNvSpPr>
              <a:spLocks/>
            </p:cNvSpPr>
            <p:nvPr/>
          </p:nvSpPr>
          <p:spPr bwMode="auto">
            <a:xfrm>
              <a:off x="2398" y="2620"/>
              <a:ext cx="131" cy="472"/>
            </a:xfrm>
            <a:custGeom>
              <a:avLst/>
              <a:gdLst>
                <a:gd name="T0" fmla="*/ 117 w 131"/>
                <a:gd name="T1" fmla="*/ 0 h 472"/>
                <a:gd name="T2" fmla="*/ 91 w 131"/>
                <a:gd name="T3" fmla="*/ 61 h 472"/>
                <a:gd name="T4" fmla="*/ 61 w 131"/>
                <a:gd name="T5" fmla="*/ 142 h 472"/>
                <a:gd name="T6" fmla="*/ 44 w 131"/>
                <a:gd name="T7" fmla="*/ 189 h 472"/>
                <a:gd name="T8" fmla="*/ 16 w 131"/>
                <a:gd name="T9" fmla="*/ 261 h 472"/>
                <a:gd name="T10" fmla="*/ 4 w 131"/>
                <a:gd name="T11" fmla="*/ 310 h 472"/>
                <a:gd name="T12" fmla="*/ 0 w 131"/>
                <a:gd name="T13" fmla="*/ 347 h 472"/>
                <a:gd name="T14" fmla="*/ 16 w 131"/>
                <a:gd name="T15" fmla="*/ 391 h 472"/>
                <a:gd name="T16" fmla="*/ 32 w 131"/>
                <a:gd name="T17" fmla="*/ 415 h 472"/>
                <a:gd name="T18" fmla="*/ 59 w 131"/>
                <a:gd name="T19" fmla="*/ 423 h 472"/>
                <a:gd name="T20" fmla="*/ 52 w 131"/>
                <a:gd name="T21" fmla="*/ 464 h 472"/>
                <a:gd name="T22" fmla="*/ 67 w 131"/>
                <a:gd name="T23" fmla="*/ 472 h 472"/>
                <a:gd name="T24" fmla="*/ 105 w 131"/>
                <a:gd name="T25" fmla="*/ 452 h 472"/>
                <a:gd name="T26" fmla="*/ 131 w 131"/>
                <a:gd name="T27" fmla="*/ 438 h 472"/>
                <a:gd name="T28" fmla="*/ 127 w 131"/>
                <a:gd name="T29" fmla="*/ 409 h 472"/>
                <a:gd name="T30" fmla="*/ 77 w 131"/>
                <a:gd name="T31" fmla="*/ 413 h 472"/>
                <a:gd name="T32" fmla="*/ 55 w 131"/>
                <a:gd name="T33" fmla="*/ 387 h 472"/>
                <a:gd name="T34" fmla="*/ 79 w 131"/>
                <a:gd name="T35" fmla="*/ 330 h 472"/>
                <a:gd name="T36" fmla="*/ 105 w 131"/>
                <a:gd name="T37" fmla="*/ 282 h 472"/>
                <a:gd name="T38" fmla="*/ 50 w 131"/>
                <a:gd name="T39" fmla="*/ 308 h 472"/>
                <a:gd name="T40" fmla="*/ 83 w 131"/>
                <a:gd name="T41" fmla="*/ 201 h 472"/>
                <a:gd name="T42" fmla="*/ 107 w 131"/>
                <a:gd name="T43" fmla="*/ 95 h 472"/>
                <a:gd name="T44" fmla="*/ 117 w 131"/>
                <a:gd name="T45" fmla="*/ 0 h 472"/>
                <a:gd name="T46" fmla="*/ 117 w 131"/>
                <a:gd name="T47" fmla="*/ 0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1" h="472">
                  <a:moveTo>
                    <a:pt x="117" y="0"/>
                  </a:moveTo>
                  <a:lnTo>
                    <a:pt x="91" y="61"/>
                  </a:lnTo>
                  <a:lnTo>
                    <a:pt x="61" y="142"/>
                  </a:lnTo>
                  <a:lnTo>
                    <a:pt x="44" y="189"/>
                  </a:lnTo>
                  <a:lnTo>
                    <a:pt x="16" y="261"/>
                  </a:lnTo>
                  <a:lnTo>
                    <a:pt x="4" y="310"/>
                  </a:lnTo>
                  <a:lnTo>
                    <a:pt x="0" y="347"/>
                  </a:lnTo>
                  <a:lnTo>
                    <a:pt x="16" y="391"/>
                  </a:lnTo>
                  <a:lnTo>
                    <a:pt x="32" y="415"/>
                  </a:lnTo>
                  <a:lnTo>
                    <a:pt x="59" y="423"/>
                  </a:lnTo>
                  <a:lnTo>
                    <a:pt x="52" y="464"/>
                  </a:lnTo>
                  <a:lnTo>
                    <a:pt x="67" y="472"/>
                  </a:lnTo>
                  <a:lnTo>
                    <a:pt x="105" y="452"/>
                  </a:lnTo>
                  <a:lnTo>
                    <a:pt x="131" y="438"/>
                  </a:lnTo>
                  <a:lnTo>
                    <a:pt x="127" y="409"/>
                  </a:lnTo>
                  <a:lnTo>
                    <a:pt x="77" y="413"/>
                  </a:lnTo>
                  <a:lnTo>
                    <a:pt x="55" y="387"/>
                  </a:lnTo>
                  <a:lnTo>
                    <a:pt x="79" y="330"/>
                  </a:lnTo>
                  <a:lnTo>
                    <a:pt x="105" y="282"/>
                  </a:lnTo>
                  <a:lnTo>
                    <a:pt x="50" y="308"/>
                  </a:lnTo>
                  <a:lnTo>
                    <a:pt x="83" y="201"/>
                  </a:lnTo>
                  <a:lnTo>
                    <a:pt x="107" y="95"/>
                  </a:lnTo>
                  <a:lnTo>
                    <a:pt x="117"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5">
              <a:extLst>
                <a:ext uri="{FF2B5EF4-FFF2-40B4-BE49-F238E27FC236}">
                  <a16:creationId xmlns:a16="http://schemas.microsoft.com/office/drawing/2014/main" id="{9BE1AEA5-A013-43AF-AB1A-6DE3DD1A4902}"/>
                </a:ext>
              </a:extLst>
            </p:cNvPr>
            <p:cNvSpPr>
              <a:spLocks/>
            </p:cNvSpPr>
            <p:nvPr/>
          </p:nvSpPr>
          <p:spPr bwMode="auto">
            <a:xfrm>
              <a:off x="2331" y="2768"/>
              <a:ext cx="79" cy="363"/>
            </a:xfrm>
            <a:custGeom>
              <a:avLst/>
              <a:gdLst>
                <a:gd name="T0" fmla="*/ 49 w 79"/>
                <a:gd name="T1" fmla="*/ 0 h 363"/>
                <a:gd name="T2" fmla="*/ 22 w 79"/>
                <a:gd name="T3" fmla="*/ 142 h 363"/>
                <a:gd name="T4" fmla="*/ 0 w 79"/>
                <a:gd name="T5" fmla="*/ 253 h 363"/>
                <a:gd name="T6" fmla="*/ 0 w 79"/>
                <a:gd name="T7" fmla="*/ 316 h 363"/>
                <a:gd name="T8" fmla="*/ 30 w 79"/>
                <a:gd name="T9" fmla="*/ 354 h 363"/>
                <a:gd name="T10" fmla="*/ 79 w 79"/>
                <a:gd name="T11" fmla="*/ 363 h 363"/>
                <a:gd name="T12" fmla="*/ 30 w 79"/>
                <a:gd name="T13" fmla="*/ 324 h 363"/>
                <a:gd name="T14" fmla="*/ 28 w 79"/>
                <a:gd name="T15" fmla="*/ 296 h 363"/>
                <a:gd name="T16" fmla="*/ 71 w 79"/>
                <a:gd name="T17" fmla="*/ 243 h 363"/>
                <a:gd name="T18" fmla="*/ 75 w 79"/>
                <a:gd name="T19" fmla="*/ 207 h 363"/>
                <a:gd name="T20" fmla="*/ 73 w 79"/>
                <a:gd name="T21" fmla="*/ 160 h 363"/>
                <a:gd name="T22" fmla="*/ 57 w 79"/>
                <a:gd name="T23" fmla="*/ 132 h 363"/>
                <a:gd name="T24" fmla="*/ 49 w 79"/>
                <a:gd name="T25" fmla="*/ 0 h 363"/>
                <a:gd name="T26" fmla="*/ 49 w 79"/>
                <a:gd name="T27" fmla="*/ 0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363">
                  <a:moveTo>
                    <a:pt x="49" y="0"/>
                  </a:moveTo>
                  <a:lnTo>
                    <a:pt x="22" y="142"/>
                  </a:lnTo>
                  <a:lnTo>
                    <a:pt x="0" y="253"/>
                  </a:lnTo>
                  <a:lnTo>
                    <a:pt x="0" y="316"/>
                  </a:lnTo>
                  <a:lnTo>
                    <a:pt x="30" y="354"/>
                  </a:lnTo>
                  <a:lnTo>
                    <a:pt x="79" y="363"/>
                  </a:lnTo>
                  <a:lnTo>
                    <a:pt x="30" y="324"/>
                  </a:lnTo>
                  <a:lnTo>
                    <a:pt x="28" y="296"/>
                  </a:lnTo>
                  <a:lnTo>
                    <a:pt x="71" y="243"/>
                  </a:lnTo>
                  <a:lnTo>
                    <a:pt x="75" y="207"/>
                  </a:lnTo>
                  <a:lnTo>
                    <a:pt x="73" y="160"/>
                  </a:lnTo>
                  <a:lnTo>
                    <a:pt x="57" y="132"/>
                  </a:lnTo>
                  <a:lnTo>
                    <a:pt x="4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6">
              <a:extLst>
                <a:ext uri="{FF2B5EF4-FFF2-40B4-BE49-F238E27FC236}">
                  <a16:creationId xmlns:a16="http://schemas.microsoft.com/office/drawing/2014/main" id="{F40A40EC-7AC8-4661-B730-11D9B66FEAA4}"/>
                </a:ext>
              </a:extLst>
            </p:cNvPr>
            <p:cNvSpPr>
              <a:spLocks/>
            </p:cNvSpPr>
            <p:nvPr/>
          </p:nvSpPr>
          <p:spPr bwMode="auto">
            <a:xfrm>
              <a:off x="1714" y="2967"/>
              <a:ext cx="136" cy="155"/>
            </a:xfrm>
            <a:custGeom>
              <a:avLst/>
              <a:gdLst>
                <a:gd name="T0" fmla="*/ 87 w 136"/>
                <a:gd name="T1" fmla="*/ 0 h 155"/>
                <a:gd name="T2" fmla="*/ 85 w 136"/>
                <a:gd name="T3" fmla="*/ 30 h 155"/>
                <a:gd name="T4" fmla="*/ 73 w 136"/>
                <a:gd name="T5" fmla="*/ 48 h 155"/>
                <a:gd name="T6" fmla="*/ 16 w 136"/>
                <a:gd name="T7" fmla="*/ 46 h 155"/>
                <a:gd name="T8" fmla="*/ 0 w 136"/>
                <a:gd name="T9" fmla="*/ 46 h 155"/>
                <a:gd name="T10" fmla="*/ 61 w 136"/>
                <a:gd name="T11" fmla="*/ 64 h 155"/>
                <a:gd name="T12" fmla="*/ 99 w 136"/>
                <a:gd name="T13" fmla="*/ 93 h 155"/>
                <a:gd name="T14" fmla="*/ 83 w 136"/>
                <a:gd name="T15" fmla="*/ 137 h 155"/>
                <a:gd name="T16" fmla="*/ 117 w 136"/>
                <a:gd name="T17" fmla="*/ 155 h 155"/>
                <a:gd name="T18" fmla="*/ 134 w 136"/>
                <a:gd name="T19" fmla="*/ 147 h 155"/>
                <a:gd name="T20" fmla="*/ 136 w 136"/>
                <a:gd name="T21" fmla="*/ 117 h 155"/>
                <a:gd name="T22" fmla="*/ 126 w 136"/>
                <a:gd name="T23" fmla="*/ 97 h 155"/>
                <a:gd name="T24" fmla="*/ 113 w 136"/>
                <a:gd name="T25" fmla="*/ 62 h 155"/>
                <a:gd name="T26" fmla="*/ 87 w 136"/>
                <a:gd name="T27" fmla="*/ 0 h 155"/>
                <a:gd name="T28" fmla="*/ 87 w 136"/>
                <a:gd name="T29" fmla="*/ 0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6" h="155">
                  <a:moveTo>
                    <a:pt x="87" y="0"/>
                  </a:moveTo>
                  <a:lnTo>
                    <a:pt x="85" y="30"/>
                  </a:lnTo>
                  <a:lnTo>
                    <a:pt x="73" y="48"/>
                  </a:lnTo>
                  <a:lnTo>
                    <a:pt x="16" y="46"/>
                  </a:lnTo>
                  <a:lnTo>
                    <a:pt x="0" y="46"/>
                  </a:lnTo>
                  <a:lnTo>
                    <a:pt x="61" y="64"/>
                  </a:lnTo>
                  <a:lnTo>
                    <a:pt x="99" y="93"/>
                  </a:lnTo>
                  <a:lnTo>
                    <a:pt x="83" y="137"/>
                  </a:lnTo>
                  <a:lnTo>
                    <a:pt x="117" y="155"/>
                  </a:lnTo>
                  <a:lnTo>
                    <a:pt x="134" y="147"/>
                  </a:lnTo>
                  <a:lnTo>
                    <a:pt x="136" y="117"/>
                  </a:lnTo>
                  <a:lnTo>
                    <a:pt x="126" y="97"/>
                  </a:lnTo>
                  <a:lnTo>
                    <a:pt x="113" y="62"/>
                  </a:lnTo>
                  <a:lnTo>
                    <a:pt x="87"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7">
              <a:extLst>
                <a:ext uri="{FF2B5EF4-FFF2-40B4-BE49-F238E27FC236}">
                  <a16:creationId xmlns:a16="http://schemas.microsoft.com/office/drawing/2014/main" id="{65C2CEAC-38A9-4D1F-9AB8-28A138FBF04E}"/>
                </a:ext>
              </a:extLst>
            </p:cNvPr>
            <p:cNvSpPr>
              <a:spLocks/>
            </p:cNvSpPr>
            <p:nvPr/>
          </p:nvSpPr>
          <p:spPr bwMode="auto">
            <a:xfrm>
              <a:off x="1678" y="2736"/>
              <a:ext cx="89" cy="182"/>
            </a:xfrm>
            <a:custGeom>
              <a:avLst/>
              <a:gdLst>
                <a:gd name="T0" fmla="*/ 0 w 89"/>
                <a:gd name="T1" fmla="*/ 0 h 182"/>
                <a:gd name="T2" fmla="*/ 28 w 89"/>
                <a:gd name="T3" fmla="*/ 85 h 182"/>
                <a:gd name="T4" fmla="*/ 89 w 89"/>
                <a:gd name="T5" fmla="*/ 182 h 182"/>
                <a:gd name="T6" fmla="*/ 18 w 89"/>
                <a:gd name="T7" fmla="*/ 101 h 182"/>
                <a:gd name="T8" fmla="*/ 0 w 89"/>
                <a:gd name="T9" fmla="*/ 0 h 182"/>
                <a:gd name="T10" fmla="*/ 0 w 89"/>
                <a:gd name="T11" fmla="*/ 0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82">
                  <a:moveTo>
                    <a:pt x="0" y="0"/>
                  </a:moveTo>
                  <a:lnTo>
                    <a:pt x="28" y="85"/>
                  </a:lnTo>
                  <a:lnTo>
                    <a:pt x="89" y="182"/>
                  </a:lnTo>
                  <a:lnTo>
                    <a:pt x="18" y="101"/>
                  </a:lnTo>
                  <a:lnTo>
                    <a:pt x="0"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88">
              <a:extLst>
                <a:ext uri="{FF2B5EF4-FFF2-40B4-BE49-F238E27FC236}">
                  <a16:creationId xmlns:a16="http://schemas.microsoft.com/office/drawing/2014/main" id="{24677B11-E7BF-4DD1-9264-9AF49E9EF15D}"/>
                </a:ext>
              </a:extLst>
            </p:cNvPr>
            <p:cNvSpPr>
              <a:spLocks/>
            </p:cNvSpPr>
            <p:nvPr/>
          </p:nvSpPr>
          <p:spPr bwMode="auto">
            <a:xfrm>
              <a:off x="1132" y="2470"/>
              <a:ext cx="293" cy="622"/>
            </a:xfrm>
            <a:custGeom>
              <a:avLst/>
              <a:gdLst>
                <a:gd name="T0" fmla="*/ 0 w 293"/>
                <a:gd name="T1" fmla="*/ 0 h 622"/>
                <a:gd name="T2" fmla="*/ 93 w 293"/>
                <a:gd name="T3" fmla="*/ 94 h 622"/>
                <a:gd name="T4" fmla="*/ 151 w 293"/>
                <a:gd name="T5" fmla="*/ 112 h 622"/>
                <a:gd name="T6" fmla="*/ 188 w 293"/>
                <a:gd name="T7" fmla="*/ 118 h 622"/>
                <a:gd name="T8" fmla="*/ 230 w 293"/>
                <a:gd name="T9" fmla="*/ 116 h 622"/>
                <a:gd name="T10" fmla="*/ 293 w 293"/>
                <a:gd name="T11" fmla="*/ 81 h 622"/>
                <a:gd name="T12" fmla="*/ 283 w 293"/>
                <a:gd name="T13" fmla="*/ 130 h 622"/>
                <a:gd name="T14" fmla="*/ 256 w 293"/>
                <a:gd name="T15" fmla="*/ 189 h 622"/>
                <a:gd name="T16" fmla="*/ 226 w 293"/>
                <a:gd name="T17" fmla="*/ 237 h 622"/>
                <a:gd name="T18" fmla="*/ 248 w 293"/>
                <a:gd name="T19" fmla="*/ 401 h 622"/>
                <a:gd name="T20" fmla="*/ 271 w 293"/>
                <a:gd name="T21" fmla="*/ 557 h 622"/>
                <a:gd name="T22" fmla="*/ 256 w 293"/>
                <a:gd name="T23" fmla="*/ 584 h 622"/>
                <a:gd name="T24" fmla="*/ 180 w 293"/>
                <a:gd name="T25" fmla="*/ 622 h 622"/>
                <a:gd name="T26" fmla="*/ 16 w 293"/>
                <a:gd name="T27" fmla="*/ 563 h 622"/>
                <a:gd name="T28" fmla="*/ 12 w 293"/>
                <a:gd name="T29" fmla="*/ 501 h 622"/>
                <a:gd name="T30" fmla="*/ 54 w 293"/>
                <a:gd name="T31" fmla="*/ 284 h 622"/>
                <a:gd name="T32" fmla="*/ 22 w 293"/>
                <a:gd name="T33" fmla="*/ 233 h 622"/>
                <a:gd name="T34" fmla="*/ 8 w 293"/>
                <a:gd name="T35" fmla="*/ 154 h 622"/>
                <a:gd name="T36" fmla="*/ 10 w 293"/>
                <a:gd name="T37" fmla="*/ 65 h 622"/>
                <a:gd name="T38" fmla="*/ 0 w 293"/>
                <a:gd name="T39" fmla="*/ 0 h 622"/>
                <a:gd name="T40" fmla="*/ 0 w 293"/>
                <a:gd name="T41" fmla="*/ 0 h 6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3" h="622">
                  <a:moveTo>
                    <a:pt x="0" y="0"/>
                  </a:moveTo>
                  <a:lnTo>
                    <a:pt x="93" y="94"/>
                  </a:lnTo>
                  <a:lnTo>
                    <a:pt x="151" y="112"/>
                  </a:lnTo>
                  <a:lnTo>
                    <a:pt x="188" y="118"/>
                  </a:lnTo>
                  <a:lnTo>
                    <a:pt x="230" y="116"/>
                  </a:lnTo>
                  <a:lnTo>
                    <a:pt x="293" y="81"/>
                  </a:lnTo>
                  <a:lnTo>
                    <a:pt x="283" y="130"/>
                  </a:lnTo>
                  <a:lnTo>
                    <a:pt x="256" y="189"/>
                  </a:lnTo>
                  <a:lnTo>
                    <a:pt x="226" y="237"/>
                  </a:lnTo>
                  <a:lnTo>
                    <a:pt x="248" y="401"/>
                  </a:lnTo>
                  <a:lnTo>
                    <a:pt x="271" y="557"/>
                  </a:lnTo>
                  <a:lnTo>
                    <a:pt x="256" y="584"/>
                  </a:lnTo>
                  <a:lnTo>
                    <a:pt x="180" y="622"/>
                  </a:lnTo>
                  <a:lnTo>
                    <a:pt x="16" y="563"/>
                  </a:lnTo>
                  <a:lnTo>
                    <a:pt x="12" y="501"/>
                  </a:lnTo>
                  <a:lnTo>
                    <a:pt x="54" y="284"/>
                  </a:lnTo>
                  <a:lnTo>
                    <a:pt x="22" y="233"/>
                  </a:lnTo>
                  <a:lnTo>
                    <a:pt x="8" y="154"/>
                  </a:lnTo>
                  <a:lnTo>
                    <a:pt x="10" y="65"/>
                  </a:lnTo>
                  <a:lnTo>
                    <a:pt x="0" y="0"/>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9">
              <a:extLst>
                <a:ext uri="{FF2B5EF4-FFF2-40B4-BE49-F238E27FC236}">
                  <a16:creationId xmlns:a16="http://schemas.microsoft.com/office/drawing/2014/main" id="{FF4657F5-4913-44B7-8F63-54492807BD4A}"/>
                </a:ext>
              </a:extLst>
            </p:cNvPr>
            <p:cNvSpPr>
              <a:spLocks/>
            </p:cNvSpPr>
            <p:nvPr/>
          </p:nvSpPr>
          <p:spPr bwMode="auto">
            <a:xfrm>
              <a:off x="903" y="2272"/>
              <a:ext cx="831" cy="1462"/>
            </a:xfrm>
            <a:custGeom>
              <a:avLst/>
              <a:gdLst>
                <a:gd name="T0" fmla="*/ 0 w 831"/>
                <a:gd name="T1" fmla="*/ 229 h 1462"/>
                <a:gd name="T2" fmla="*/ 12 w 831"/>
                <a:gd name="T3" fmla="*/ 265 h 1462"/>
                <a:gd name="T4" fmla="*/ 0 w 831"/>
                <a:gd name="T5" fmla="*/ 364 h 1462"/>
                <a:gd name="T6" fmla="*/ 38 w 831"/>
                <a:gd name="T7" fmla="*/ 484 h 1462"/>
                <a:gd name="T8" fmla="*/ 101 w 831"/>
                <a:gd name="T9" fmla="*/ 646 h 1462"/>
                <a:gd name="T10" fmla="*/ 121 w 831"/>
                <a:gd name="T11" fmla="*/ 733 h 1462"/>
                <a:gd name="T12" fmla="*/ 113 w 831"/>
                <a:gd name="T13" fmla="*/ 796 h 1462"/>
                <a:gd name="T14" fmla="*/ 95 w 831"/>
                <a:gd name="T15" fmla="*/ 903 h 1462"/>
                <a:gd name="T16" fmla="*/ 89 w 831"/>
                <a:gd name="T17" fmla="*/ 994 h 1462"/>
                <a:gd name="T18" fmla="*/ 73 w 831"/>
                <a:gd name="T19" fmla="*/ 1134 h 1462"/>
                <a:gd name="T20" fmla="*/ 79 w 831"/>
                <a:gd name="T21" fmla="*/ 1243 h 1462"/>
                <a:gd name="T22" fmla="*/ 129 w 831"/>
                <a:gd name="T23" fmla="*/ 1363 h 1462"/>
                <a:gd name="T24" fmla="*/ 176 w 831"/>
                <a:gd name="T25" fmla="*/ 1462 h 1462"/>
                <a:gd name="T26" fmla="*/ 417 w 831"/>
                <a:gd name="T27" fmla="*/ 1454 h 1462"/>
                <a:gd name="T28" fmla="*/ 637 w 831"/>
                <a:gd name="T29" fmla="*/ 1450 h 1462"/>
                <a:gd name="T30" fmla="*/ 730 w 831"/>
                <a:gd name="T31" fmla="*/ 1387 h 1462"/>
                <a:gd name="T32" fmla="*/ 750 w 831"/>
                <a:gd name="T33" fmla="*/ 1377 h 1462"/>
                <a:gd name="T34" fmla="*/ 742 w 831"/>
                <a:gd name="T35" fmla="*/ 960 h 1462"/>
                <a:gd name="T36" fmla="*/ 706 w 831"/>
                <a:gd name="T37" fmla="*/ 869 h 1462"/>
                <a:gd name="T38" fmla="*/ 706 w 831"/>
                <a:gd name="T39" fmla="*/ 761 h 1462"/>
                <a:gd name="T40" fmla="*/ 706 w 831"/>
                <a:gd name="T41" fmla="*/ 668 h 1462"/>
                <a:gd name="T42" fmla="*/ 738 w 831"/>
                <a:gd name="T43" fmla="*/ 601 h 1462"/>
                <a:gd name="T44" fmla="*/ 754 w 831"/>
                <a:gd name="T45" fmla="*/ 518 h 1462"/>
                <a:gd name="T46" fmla="*/ 763 w 831"/>
                <a:gd name="T47" fmla="*/ 425 h 1462"/>
                <a:gd name="T48" fmla="*/ 811 w 831"/>
                <a:gd name="T49" fmla="*/ 340 h 1462"/>
                <a:gd name="T50" fmla="*/ 831 w 831"/>
                <a:gd name="T51" fmla="*/ 302 h 1462"/>
                <a:gd name="T52" fmla="*/ 827 w 831"/>
                <a:gd name="T53" fmla="*/ 146 h 1462"/>
                <a:gd name="T54" fmla="*/ 783 w 831"/>
                <a:gd name="T55" fmla="*/ 121 h 1462"/>
                <a:gd name="T56" fmla="*/ 748 w 831"/>
                <a:gd name="T57" fmla="*/ 99 h 1462"/>
                <a:gd name="T58" fmla="*/ 633 w 831"/>
                <a:gd name="T59" fmla="*/ 69 h 1462"/>
                <a:gd name="T60" fmla="*/ 562 w 831"/>
                <a:gd name="T61" fmla="*/ 24 h 1462"/>
                <a:gd name="T62" fmla="*/ 528 w 831"/>
                <a:gd name="T63" fmla="*/ 73 h 1462"/>
                <a:gd name="T64" fmla="*/ 528 w 831"/>
                <a:gd name="T65" fmla="*/ 148 h 1462"/>
                <a:gd name="T66" fmla="*/ 520 w 831"/>
                <a:gd name="T67" fmla="*/ 271 h 1462"/>
                <a:gd name="T68" fmla="*/ 516 w 831"/>
                <a:gd name="T69" fmla="*/ 326 h 1462"/>
                <a:gd name="T70" fmla="*/ 455 w 831"/>
                <a:gd name="T71" fmla="*/ 435 h 1462"/>
                <a:gd name="T72" fmla="*/ 492 w 831"/>
                <a:gd name="T73" fmla="*/ 674 h 1462"/>
                <a:gd name="T74" fmla="*/ 500 w 831"/>
                <a:gd name="T75" fmla="*/ 771 h 1462"/>
                <a:gd name="T76" fmla="*/ 403 w 831"/>
                <a:gd name="T77" fmla="*/ 824 h 1462"/>
                <a:gd name="T78" fmla="*/ 251 w 831"/>
                <a:gd name="T79" fmla="*/ 769 h 1462"/>
                <a:gd name="T80" fmla="*/ 247 w 831"/>
                <a:gd name="T81" fmla="*/ 699 h 1462"/>
                <a:gd name="T82" fmla="*/ 283 w 831"/>
                <a:gd name="T83" fmla="*/ 482 h 1462"/>
                <a:gd name="T84" fmla="*/ 253 w 831"/>
                <a:gd name="T85" fmla="*/ 433 h 1462"/>
                <a:gd name="T86" fmla="*/ 237 w 831"/>
                <a:gd name="T87" fmla="*/ 352 h 1462"/>
                <a:gd name="T88" fmla="*/ 239 w 831"/>
                <a:gd name="T89" fmla="*/ 205 h 1462"/>
                <a:gd name="T90" fmla="*/ 237 w 831"/>
                <a:gd name="T91" fmla="*/ 182 h 1462"/>
                <a:gd name="T92" fmla="*/ 291 w 831"/>
                <a:gd name="T93" fmla="*/ 0 h 1462"/>
                <a:gd name="T94" fmla="*/ 237 w 831"/>
                <a:gd name="T95" fmla="*/ 26 h 1462"/>
                <a:gd name="T96" fmla="*/ 174 w 831"/>
                <a:gd name="T97" fmla="*/ 69 h 1462"/>
                <a:gd name="T98" fmla="*/ 101 w 831"/>
                <a:gd name="T99" fmla="*/ 115 h 1462"/>
                <a:gd name="T100" fmla="*/ 34 w 831"/>
                <a:gd name="T101" fmla="*/ 150 h 1462"/>
                <a:gd name="T102" fmla="*/ 26 w 831"/>
                <a:gd name="T103" fmla="*/ 190 h 1462"/>
                <a:gd name="T104" fmla="*/ 0 w 831"/>
                <a:gd name="T105" fmla="*/ 229 h 1462"/>
                <a:gd name="T106" fmla="*/ 0 w 831"/>
                <a:gd name="T107" fmla="*/ 229 h 1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1462">
                  <a:moveTo>
                    <a:pt x="0" y="229"/>
                  </a:moveTo>
                  <a:lnTo>
                    <a:pt x="12" y="265"/>
                  </a:lnTo>
                  <a:lnTo>
                    <a:pt x="0" y="364"/>
                  </a:lnTo>
                  <a:lnTo>
                    <a:pt x="38" y="484"/>
                  </a:lnTo>
                  <a:lnTo>
                    <a:pt x="101" y="646"/>
                  </a:lnTo>
                  <a:lnTo>
                    <a:pt x="121" y="733"/>
                  </a:lnTo>
                  <a:lnTo>
                    <a:pt x="113" y="796"/>
                  </a:lnTo>
                  <a:lnTo>
                    <a:pt x="95" y="903"/>
                  </a:lnTo>
                  <a:lnTo>
                    <a:pt x="89" y="994"/>
                  </a:lnTo>
                  <a:lnTo>
                    <a:pt x="73" y="1134"/>
                  </a:lnTo>
                  <a:lnTo>
                    <a:pt x="79" y="1243"/>
                  </a:lnTo>
                  <a:lnTo>
                    <a:pt x="129" y="1363"/>
                  </a:lnTo>
                  <a:lnTo>
                    <a:pt x="176" y="1462"/>
                  </a:lnTo>
                  <a:lnTo>
                    <a:pt x="417" y="1454"/>
                  </a:lnTo>
                  <a:lnTo>
                    <a:pt x="637" y="1450"/>
                  </a:lnTo>
                  <a:lnTo>
                    <a:pt x="730" y="1387"/>
                  </a:lnTo>
                  <a:lnTo>
                    <a:pt x="750" y="1377"/>
                  </a:lnTo>
                  <a:lnTo>
                    <a:pt x="742" y="960"/>
                  </a:lnTo>
                  <a:lnTo>
                    <a:pt x="706" y="869"/>
                  </a:lnTo>
                  <a:lnTo>
                    <a:pt x="706" y="761"/>
                  </a:lnTo>
                  <a:lnTo>
                    <a:pt x="706" y="668"/>
                  </a:lnTo>
                  <a:lnTo>
                    <a:pt x="738" y="601"/>
                  </a:lnTo>
                  <a:lnTo>
                    <a:pt x="754" y="518"/>
                  </a:lnTo>
                  <a:lnTo>
                    <a:pt x="763" y="425"/>
                  </a:lnTo>
                  <a:lnTo>
                    <a:pt x="811" y="340"/>
                  </a:lnTo>
                  <a:lnTo>
                    <a:pt x="831" y="302"/>
                  </a:lnTo>
                  <a:lnTo>
                    <a:pt x="827" y="146"/>
                  </a:lnTo>
                  <a:lnTo>
                    <a:pt x="783" y="121"/>
                  </a:lnTo>
                  <a:lnTo>
                    <a:pt x="748" y="99"/>
                  </a:lnTo>
                  <a:lnTo>
                    <a:pt x="633" y="69"/>
                  </a:lnTo>
                  <a:lnTo>
                    <a:pt x="562" y="24"/>
                  </a:lnTo>
                  <a:lnTo>
                    <a:pt x="528" y="73"/>
                  </a:lnTo>
                  <a:lnTo>
                    <a:pt x="528" y="148"/>
                  </a:lnTo>
                  <a:lnTo>
                    <a:pt x="520" y="271"/>
                  </a:lnTo>
                  <a:lnTo>
                    <a:pt x="516" y="326"/>
                  </a:lnTo>
                  <a:lnTo>
                    <a:pt x="455" y="435"/>
                  </a:lnTo>
                  <a:lnTo>
                    <a:pt x="492" y="674"/>
                  </a:lnTo>
                  <a:lnTo>
                    <a:pt x="500" y="771"/>
                  </a:lnTo>
                  <a:lnTo>
                    <a:pt x="403" y="824"/>
                  </a:lnTo>
                  <a:lnTo>
                    <a:pt x="251" y="769"/>
                  </a:lnTo>
                  <a:lnTo>
                    <a:pt x="247" y="699"/>
                  </a:lnTo>
                  <a:lnTo>
                    <a:pt x="283" y="482"/>
                  </a:lnTo>
                  <a:lnTo>
                    <a:pt x="253" y="433"/>
                  </a:lnTo>
                  <a:lnTo>
                    <a:pt x="237" y="352"/>
                  </a:lnTo>
                  <a:lnTo>
                    <a:pt x="239" y="205"/>
                  </a:lnTo>
                  <a:lnTo>
                    <a:pt x="237" y="182"/>
                  </a:lnTo>
                  <a:lnTo>
                    <a:pt x="291" y="0"/>
                  </a:lnTo>
                  <a:lnTo>
                    <a:pt x="237" y="26"/>
                  </a:lnTo>
                  <a:lnTo>
                    <a:pt x="174" y="69"/>
                  </a:lnTo>
                  <a:lnTo>
                    <a:pt x="101" y="115"/>
                  </a:lnTo>
                  <a:lnTo>
                    <a:pt x="34" y="150"/>
                  </a:lnTo>
                  <a:lnTo>
                    <a:pt x="26" y="190"/>
                  </a:lnTo>
                  <a:lnTo>
                    <a:pt x="0" y="229"/>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0">
              <a:extLst>
                <a:ext uri="{FF2B5EF4-FFF2-40B4-BE49-F238E27FC236}">
                  <a16:creationId xmlns:a16="http://schemas.microsoft.com/office/drawing/2014/main" id="{862FC7D8-691B-4CD2-9832-A0FE96412683}"/>
                </a:ext>
              </a:extLst>
            </p:cNvPr>
            <p:cNvSpPr>
              <a:spLocks/>
            </p:cNvSpPr>
            <p:nvPr/>
          </p:nvSpPr>
          <p:spPr bwMode="auto">
            <a:xfrm>
              <a:off x="954" y="2375"/>
              <a:ext cx="167" cy="292"/>
            </a:xfrm>
            <a:custGeom>
              <a:avLst/>
              <a:gdLst>
                <a:gd name="T0" fmla="*/ 46 w 167"/>
                <a:gd name="T1" fmla="*/ 55 h 292"/>
                <a:gd name="T2" fmla="*/ 38 w 167"/>
                <a:gd name="T3" fmla="*/ 272 h 292"/>
                <a:gd name="T4" fmla="*/ 62 w 167"/>
                <a:gd name="T5" fmla="*/ 288 h 292"/>
                <a:gd name="T6" fmla="*/ 101 w 167"/>
                <a:gd name="T7" fmla="*/ 69 h 292"/>
                <a:gd name="T8" fmla="*/ 109 w 167"/>
                <a:gd name="T9" fmla="*/ 148 h 292"/>
                <a:gd name="T10" fmla="*/ 107 w 167"/>
                <a:gd name="T11" fmla="*/ 292 h 292"/>
                <a:gd name="T12" fmla="*/ 133 w 167"/>
                <a:gd name="T13" fmla="*/ 284 h 292"/>
                <a:gd name="T14" fmla="*/ 167 w 167"/>
                <a:gd name="T15" fmla="*/ 71 h 292"/>
                <a:gd name="T16" fmla="*/ 167 w 167"/>
                <a:gd name="T17" fmla="*/ 0 h 292"/>
                <a:gd name="T18" fmla="*/ 70 w 167"/>
                <a:gd name="T19" fmla="*/ 20 h 292"/>
                <a:gd name="T20" fmla="*/ 0 w 167"/>
                <a:gd name="T21" fmla="*/ 41 h 292"/>
                <a:gd name="T22" fmla="*/ 46 w 167"/>
                <a:gd name="T23" fmla="*/ 55 h 292"/>
                <a:gd name="T24" fmla="*/ 46 w 167"/>
                <a:gd name="T25" fmla="*/ 55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292">
                  <a:moveTo>
                    <a:pt x="46" y="55"/>
                  </a:moveTo>
                  <a:lnTo>
                    <a:pt x="38" y="272"/>
                  </a:lnTo>
                  <a:lnTo>
                    <a:pt x="62" y="288"/>
                  </a:lnTo>
                  <a:lnTo>
                    <a:pt x="101" y="69"/>
                  </a:lnTo>
                  <a:lnTo>
                    <a:pt x="109" y="148"/>
                  </a:lnTo>
                  <a:lnTo>
                    <a:pt x="107" y="292"/>
                  </a:lnTo>
                  <a:lnTo>
                    <a:pt x="133" y="284"/>
                  </a:lnTo>
                  <a:lnTo>
                    <a:pt x="167" y="71"/>
                  </a:lnTo>
                  <a:lnTo>
                    <a:pt x="167" y="0"/>
                  </a:lnTo>
                  <a:lnTo>
                    <a:pt x="70" y="20"/>
                  </a:lnTo>
                  <a:lnTo>
                    <a:pt x="0" y="41"/>
                  </a:lnTo>
                  <a:lnTo>
                    <a:pt x="46" y="55"/>
                  </a:lnTo>
                  <a:close/>
                </a:path>
              </a:pathLst>
            </a:custGeom>
            <a:solidFill>
              <a:srgbClr val="FFF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1">
              <a:extLst>
                <a:ext uri="{FF2B5EF4-FFF2-40B4-BE49-F238E27FC236}">
                  <a16:creationId xmlns:a16="http://schemas.microsoft.com/office/drawing/2014/main" id="{6AC03F33-F6AC-4D68-AF32-AECE35FA5C95}"/>
                </a:ext>
              </a:extLst>
            </p:cNvPr>
            <p:cNvSpPr>
              <a:spLocks/>
            </p:cNvSpPr>
            <p:nvPr/>
          </p:nvSpPr>
          <p:spPr bwMode="auto">
            <a:xfrm>
              <a:off x="1678" y="2422"/>
              <a:ext cx="56" cy="229"/>
            </a:xfrm>
            <a:custGeom>
              <a:avLst/>
              <a:gdLst>
                <a:gd name="T0" fmla="*/ 52 w 56"/>
                <a:gd name="T1" fmla="*/ 0 h 229"/>
                <a:gd name="T2" fmla="*/ 56 w 56"/>
                <a:gd name="T3" fmla="*/ 162 h 229"/>
                <a:gd name="T4" fmla="*/ 12 w 56"/>
                <a:gd name="T5" fmla="*/ 229 h 229"/>
                <a:gd name="T6" fmla="*/ 0 w 56"/>
                <a:gd name="T7" fmla="*/ 202 h 229"/>
                <a:gd name="T8" fmla="*/ 16 w 56"/>
                <a:gd name="T9" fmla="*/ 144 h 229"/>
                <a:gd name="T10" fmla="*/ 20 w 56"/>
                <a:gd name="T11" fmla="*/ 85 h 229"/>
                <a:gd name="T12" fmla="*/ 4 w 56"/>
                <a:gd name="T13" fmla="*/ 79 h 229"/>
                <a:gd name="T14" fmla="*/ 16 w 56"/>
                <a:gd name="T15" fmla="*/ 22 h 229"/>
                <a:gd name="T16" fmla="*/ 52 w 56"/>
                <a:gd name="T17" fmla="*/ 0 h 229"/>
                <a:gd name="T18" fmla="*/ 52 w 56"/>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229">
                  <a:moveTo>
                    <a:pt x="52" y="0"/>
                  </a:moveTo>
                  <a:lnTo>
                    <a:pt x="56" y="162"/>
                  </a:lnTo>
                  <a:lnTo>
                    <a:pt x="12" y="229"/>
                  </a:lnTo>
                  <a:lnTo>
                    <a:pt x="0" y="202"/>
                  </a:lnTo>
                  <a:lnTo>
                    <a:pt x="16" y="144"/>
                  </a:lnTo>
                  <a:lnTo>
                    <a:pt x="20" y="85"/>
                  </a:lnTo>
                  <a:lnTo>
                    <a:pt x="4" y="79"/>
                  </a:lnTo>
                  <a:lnTo>
                    <a:pt x="16" y="22"/>
                  </a:lnTo>
                  <a:lnTo>
                    <a:pt x="52"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2">
              <a:extLst>
                <a:ext uri="{FF2B5EF4-FFF2-40B4-BE49-F238E27FC236}">
                  <a16:creationId xmlns:a16="http://schemas.microsoft.com/office/drawing/2014/main" id="{87D481A3-3228-46B0-A2A2-EC38A0BA7717}"/>
                </a:ext>
              </a:extLst>
            </p:cNvPr>
            <p:cNvSpPr>
              <a:spLocks/>
            </p:cNvSpPr>
            <p:nvPr/>
          </p:nvSpPr>
          <p:spPr bwMode="auto">
            <a:xfrm>
              <a:off x="1629" y="2454"/>
              <a:ext cx="53" cy="158"/>
            </a:xfrm>
            <a:custGeom>
              <a:avLst/>
              <a:gdLst>
                <a:gd name="T0" fmla="*/ 49 w 53"/>
                <a:gd name="T1" fmla="*/ 0 h 158"/>
                <a:gd name="T2" fmla="*/ 0 w 53"/>
                <a:gd name="T3" fmla="*/ 108 h 158"/>
                <a:gd name="T4" fmla="*/ 0 w 53"/>
                <a:gd name="T5" fmla="*/ 158 h 158"/>
                <a:gd name="T6" fmla="*/ 37 w 53"/>
                <a:gd name="T7" fmla="*/ 99 h 158"/>
                <a:gd name="T8" fmla="*/ 53 w 53"/>
                <a:gd name="T9" fmla="*/ 23 h 158"/>
                <a:gd name="T10" fmla="*/ 49 w 53"/>
                <a:gd name="T11" fmla="*/ 0 h 158"/>
                <a:gd name="T12" fmla="*/ 49 w 53"/>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58">
                  <a:moveTo>
                    <a:pt x="49" y="0"/>
                  </a:moveTo>
                  <a:lnTo>
                    <a:pt x="0" y="108"/>
                  </a:lnTo>
                  <a:lnTo>
                    <a:pt x="0" y="158"/>
                  </a:lnTo>
                  <a:lnTo>
                    <a:pt x="37" y="99"/>
                  </a:lnTo>
                  <a:lnTo>
                    <a:pt x="53" y="23"/>
                  </a:lnTo>
                  <a:lnTo>
                    <a:pt x="4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3">
              <a:extLst>
                <a:ext uri="{FF2B5EF4-FFF2-40B4-BE49-F238E27FC236}">
                  <a16:creationId xmlns:a16="http://schemas.microsoft.com/office/drawing/2014/main" id="{F12C5474-0C8B-4404-AC9B-A77840A9C4B0}"/>
                </a:ext>
              </a:extLst>
            </p:cNvPr>
            <p:cNvSpPr>
              <a:spLocks/>
            </p:cNvSpPr>
            <p:nvPr/>
          </p:nvSpPr>
          <p:spPr bwMode="auto">
            <a:xfrm>
              <a:off x="927" y="2302"/>
              <a:ext cx="241" cy="255"/>
            </a:xfrm>
            <a:custGeom>
              <a:avLst/>
              <a:gdLst>
                <a:gd name="T0" fmla="*/ 241 w 241"/>
                <a:gd name="T1" fmla="*/ 0 h 255"/>
                <a:gd name="T2" fmla="*/ 217 w 241"/>
                <a:gd name="T3" fmla="*/ 132 h 255"/>
                <a:gd name="T4" fmla="*/ 211 w 241"/>
                <a:gd name="T5" fmla="*/ 255 h 255"/>
                <a:gd name="T6" fmla="*/ 184 w 241"/>
                <a:gd name="T7" fmla="*/ 231 h 255"/>
                <a:gd name="T8" fmla="*/ 180 w 241"/>
                <a:gd name="T9" fmla="*/ 164 h 255"/>
                <a:gd name="T10" fmla="*/ 136 w 241"/>
                <a:gd name="T11" fmla="*/ 152 h 255"/>
                <a:gd name="T12" fmla="*/ 132 w 241"/>
                <a:gd name="T13" fmla="*/ 106 h 255"/>
                <a:gd name="T14" fmla="*/ 109 w 241"/>
                <a:gd name="T15" fmla="*/ 136 h 255"/>
                <a:gd name="T16" fmla="*/ 93 w 241"/>
                <a:gd name="T17" fmla="*/ 195 h 255"/>
                <a:gd name="T18" fmla="*/ 53 w 241"/>
                <a:gd name="T19" fmla="*/ 132 h 255"/>
                <a:gd name="T20" fmla="*/ 25 w 241"/>
                <a:gd name="T21" fmla="*/ 183 h 255"/>
                <a:gd name="T22" fmla="*/ 0 w 241"/>
                <a:gd name="T23" fmla="*/ 164 h 255"/>
                <a:gd name="T24" fmla="*/ 14 w 241"/>
                <a:gd name="T25" fmla="*/ 116 h 255"/>
                <a:gd name="T26" fmla="*/ 174 w 241"/>
                <a:gd name="T27" fmla="*/ 31 h 255"/>
                <a:gd name="T28" fmla="*/ 241 w 241"/>
                <a:gd name="T29" fmla="*/ 0 h 255"/>
                <a:gd name="T30" fmla="*/ 241 w 241"/>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1" h="255">
                  <a:moveTo>
                    <a:pt x="241" y="0"/>
                  </a:moveTo>
                  <a:lnTo>
                    <a:pt x="217" y="132"/>
                  </a:lnTo>
                  <a:lnTo>
                    <a:pt x="211" y="255"/>
                  </a:lnTo>
                  <a:lnTo>
                    <a:pt x="184" y="231"/>
                  </a:lnTo>
                  <a:lnTo>
                    <a:pt x="180" y="164"/>
                  </a:lnTo>
                  <a:lnTo>
                    <a:pt x="136" y="152"/>
                  </a:lnTo>
                  <a:lnTo>
                    <a:pt x="132" y="106"/>
                  </a:lnTo>
                  <a:lnTo>
                    <a:pt x="109" y="136"/>
                  </a:lnTo>
                  <a:lnTo>
                    <a:pt x="93" y="195"/>
                  </a:lnTo>
                  <a:lnTo>
                    <a:pt x="53" y="132"/>
                  </a:lnTo>
                  <a:lnTo>
                    <a:pt x="25" y="183"/>
                  </a:lnTo>
                  <a:lnTo>
                    <a:pt x="0" y="164"/>
                  </a:lnTo>
                  <a:lnTo>
                    <a:pt x="14" y="116"/>
                  </a:lnTo>
                  <a:lnTo>
                    <a:pt x="174" y="31"/>
                  </a:lnTo>
                  <a:lnTo>
                    <a:pt x="241"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4">
              <a:extLst>
                <a:ext uri="{FF2B5EF4-FFF2-40B4-BE49-F238E27FC236}">
                  <a16:creationId xmlns:a16="http://schemas.microsoft.com/office/drawing/2014/main" id="{48427EBC-BB7A-4360-89F3-D6CB05092F2A}"/>
                </a:ext>
              </a:extLst>
            </p:cNvPr>
            <p:cNvSpPr>
              <a:spLocks/>
            </p:cNvSpPr>
            <p:nvPr/>
          </p:nvSpPr>
          <p:spPr bwMode="auto">
            <a:xfrm>
              <a:off x="1368" y="2400"/>
              <a:ext cx="285" cy="1156"/>
            </a:xfrm>
            <a:custGeom>
              <a:avLst/>
              <a:gdLst>
                <a:gd name="T0" fmla="*/ 285 w 285"/>
                <a:gd name="T1" fmla="*/ 34 h 1156"/>
                <a:gd name="T2" fmla="*/ 235 w 285"/>
                <a:gd name="T3" fmla="*/ 0 h 1156"/>
                <a:gd name="T4" fmla="*/ 168 w 285"/>
                <a:gd name="T5" fmla="*/ 20 h 1156"/>
                <a:gd name="T6" fmla="*/ 170 w 285"/>
                <a:gd name="T7" fmla="*/ 87 h 1156"/>
                <a:gd name="T8" fmla="*/ 162 w 285"/>
                <a:gd name="T9" fmla="*/ 115 h 1156"/>
                <a:gd name="T10" fmla="*/ 136 w 285"/>
                <a:gd name="T11" fmla="*/ 58 h 1156"/>
                <a:gd name="T12" fmla="*/ 95 w 285"/>
                <a:gd name="T13" fmla="*/ 72 h 1156"/>
                <a:gd name="T14" fmla="*/ 73 w 285"/>
                <a:gd name="T15" fmla="*/ 42 h 1156"/>
                <a:gd name="T16" fmla="*/ 57 w 285"/>
                <a:gd name="T17" fmla="*/ 196 h 1156"/>
                <a:gd name="T18" fmla="*/ 0 w 285"/>
                <a:gd name="T19" fmla="*/ 299 h 1156"/>
                <a:gd name="T20" fmla="*/ 24 w 285"/>
                <a:gd name="T21" fmla="*/ 538 h 1156"/>
                <a:gd name="T22" fmla="*/ 114 w 285"/>
                <a:gd name="T23" fmla="*/ 943 h 1156"/>
                <a:gd name="T24" fmla="*/ 140 w 285"/>
                <a:gd name="T25" fmla="*/ 1050 h 1156"/>
                <a:gd name="T26" fmla="*/ 140 w 285"/>
                <a:gd name="T27" fmla="*/ 1156 h 1156"/>
                <a:gd name="T28" fmla="*/ 190 w 285"/>
                <a:gd name="T29" fmla="*/ 1117 h 1156"/>
                <a:gd name="T30" fmla="*/ 213 w 285"/>
                <a:gd name="T31" fmla="*/ 951 h 1156"/>
                <a:gd name="T32" fmla="*/ 205 w 285"/>
                <a:gd name="T33" fmla="*/ 820 h 1156"/>
                <a:gd name="T34" fmla="*/ 223 w 285"/>
                <a:gd name="T35" fmla="*/ 571 h 1156"/>
                <a:gd name="T36" fmla="*/ 219 w 285"/>
                <a:gd name="T37" fmla="*/ 344 h 1156"/>
                <a:gd name="T38" fmla="*/ 194 w 285"/>
                <a:gd name="T39" fmla="*/ 119 h 1156"/>
                <a:gd name="T40" fmla="*/ 198 w 285"/>
                <a:gd name="T41" fmla="*/ 77 h 1156"/>
                <a:gd name="T42" fmla="*/ 215 w 285"/>
                <a:gd name="T43" fmla="*/ 166 h 1156"/>
                <a:gd name="T44" fmla="*/ 235 w 285"/>
                <a:gd name="T45" fmla="*/ 210 h 1156"/>
                <a:gd name="T46" fmla="*/ 253 w 285"/>
                <a:gd name="T47" fmla="*/ 97 h 1156"/>
                <a:gd name="T48" fmla="*/ 285 w 285"/>
                <a:gd name="T49" fmla="*/ 34 h 1156"/>
                <a:gd name="T50" fmla="*/ 285 w 285"/>
                <a:gd name="T51" fmla="*/ 34 h 1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5" h="1156">
                  <a:moveTo>
                    <a:pt x="285" y="34"/>
                  </a:moveTo>
                  <a:lnTo>
                    <a:pt x="235" y="0"/>
                  </a:lnTo>
                  <a:lnTo>
                    <a:pt x="168" y="20"/>
                  </a:lnTo>
                  <a:lnTo>
                    <a:pt x="170" y="87"/>
                  </a:lnTo>
                  <a:lnTo>
                    <a:pt x="162" y="115"/>
                  </a:lnTo>
                  <a:lnTo>
                    <a:pt x="136" y="58"/>
                  </a:lnTo>
                  <a:lnTo>
                    <a:pt x="95" y="72"/>
                  </a:lnTo>
                  <a:lnTo>
                    <a:pt x="73" y="42"/>
                  </a:lnTo>
                  <a:lnTo>
                    <a:pt x="57" y="196"/>
                  </a:lnTo>
                  <a:lnTo>
                    <a:pt x="0" y="299"/>
                  </a:lnTo>
                  <a:lnTo>
                    <a:pt x="24" y="538"/>
                  </a:lnTo>
                  <a:lnTo>
                    <a:pt x="114" y="943"/>
                  </a:lnTo>
                  <a:lnTo>
                    <a:pt x="140" y="1050"/>
                  </a:lnTo>
                  <a:lnTo>
                    <a:pt x="140" y="1156"/>
                  </a:lnTo>
                  <a:lnTo>
                    <a:pt x="190" y="1117"/>
                  </a:lnTo>
                  <a:lnTo>
                    <a:pt x="213" y="951"/>
                  </a:lnTo>
                  <a:lnTo>
                    <a:pt x="205" y="820"/>
                  </a:lnTo>
                  <a:lnTo>
                    <a:pt x="223" y="571"/>
                  </a:lnTo>
                  <a:lnTo>
                    <a:pt x="219" y="344"/>
                  </a:lnTo>
                  <a:lnTo>
                    <a:pt x="194" y="119"/>
                  </a:lnTo>
                  <a:lnTo>
                    <a:pt x="198" y="77"/>
                  </a:lnTo>
                  <a:lnTo>
                    <a:pt x="215" y="166"/>
                  </a:lnTo>
                  <a:lnTo>
                    <a:pt x="235" y="210"/>
                  </a:lnTo>
                  <a:lnTo>
                    <a:pt x="253" y="97"/>
                  </a:lnTo>
                  <a:lnTo>
                    <a:pt x="285" y="34"/>
                  </a:lnTo>
                  <a:close/>
                </a:path>
              </a:pathLst>
            </a:custGeom>
            <a:solidFill>
              <a:srgbClr val="FFF0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5">
              <a:extLst>
                <a:ext uri="{FF2B5EF4-FFF2-40B4-BE49-F238E27FC236}">
                  <a16:creationId xmlns:a16="http://schemas.microsoft.com/office/drawing/2014/main" id="{82CFBF64-3BC8-4874-AB61-906EECBE191F}"/>
                </a:ext>
              </a:extLst>
            </p:cNvPr>
            <p:cNvSpPr>
              <a:spLocks/>
            </p:cNvSpPr>
            <p:nvPr/>
          </p:nvSpPr>
          <p:spPr bwMode="auto">
            <a:xfrm>
              <a:off x="962" y="2748"/>
              <a:ext cx="163" cy="982"/>
            </a:xfrm>
            <a:custGeom>
              <a:avLst/>
              <a:gdLst>
                <a:gd name="T0" fmla="*/ 0 w 163"/>
                <a:gd name="T1" fmla="*/ 0 h 982"/>
                <a:gd name="T2" fmla="*/ 101 w 163"/>
                <a:gd name="T3" fmla="*/ 69 h 982"/>
                <a:gd name="T4" fmla="*/ 125 w 163"/>
                <a:gd name="T5" fmla="*/ 257 h 982"/>
                <a:gd name="T6" fmla="*/ 163 w 163"/>
                <a:gd name="T7" fmla="*/ 423 h 982"/>
                <a:gd name="T8" fmla="*/ 139 w 163"/>
                <a:gd name="T9" fmla="*/ 804 h 982"/>
                <a:gd name="T10" fmla="*/ 155 w 163"/>
                <a:gd name="T11" fmla="*/ 982 h 982"/>
                <a:gd name="T12" fmla="*/ 79 w 163"/>
                <a:gd name="T13" fmla="*/ 978 h 982"/>
                <a:gd name="T14" fmla="*/ 8 w 163"/>
                <a:gd name="T15" fmla="*/ 704 h 982"/>
                <a:gd name="T16" fmla="*/ 26 w 163"/>
                <a:gd name="T17" fmla="*/ 619 h 982"/>
                <a:gd name="T18" fmla="*/ 26 w 163"/>
                <a:gd name="T19" fmla="*/ 545 h 982"/>
                <a:gd name="T20" fmla="*/ 36 w 163"/>
                <a:gd name="T21" fmla="*/ 431 h 982"/>
                <a:gd name="T22" fmla="*/ 46 w 163"/>
                <a:gd name="T23" fmla="*/ 401 h 982"/>
                <a:gd name="T24" fmla="*/ 62 w 163"/>
                <a:gd name="T25" fmla="*/ 299 h 982"/>
                <a:gd name="T26" fmla="*/ 58 w 163"/>
                <a:gd name="T27" fmla="*/ 162 h 982"/>
                <a:gd name="T28" fmla="*/ 46 w 163"/>
                <a:gd name="T29" fmla="*/ 54 h 982"/>
                <a:gd name="T30" fmla="*/ 0 w 163"/>
                <a:gd name="T31" fmla="*/ 0 h 982"/>
                <a:gd name="T32" fmla="*/ 0 w 163"/>
                <a:gd name="T33" fmla="*/ 0 h 9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82">
                  <a:moveTo>
                    <a:pt x="0" y="0"/>
                  </a:moveTo>
                  <a:lnTo>
                    <a:pt x="101" y="69"/>
                  </a:lnTo>
                  <a:lnTo>
                    <a:pt x="125" y="257"/>
                  </a:lnTo>
                  <a:lnTo>
                    <a:pt x="163" y="423"/>
                  </a:lnTo>
                  <a:lnTo>
                    <a:pt x="139" y="804"/>
                  </a:lnTo>
                  <a:lnTo>
                    <a:pt x="155" y="982"/>
                  </a:lnTo>
                  <a:lnTo>
                    <a:pt x="79" y="978"/>
                  </a:lnTo>
                  <a:lnTo>
                    <a:pt x="8" y="704"/>
                  </a:lnTo>
                  <a:lnTo>
                    <a:pt x="26" y="619"/>
                  </a:lnTo>
                  <a:lnTo>
                    <a:pt x="26" y="545"/>
                  </a:lnTo>
                  <a:lnTo>
                    <a:pt x="36" y="431"/>
                  </a:lnTo>
                  <a:lnTo>
                    <a:pt x="46" y="401"/>
                  </a:lnTo>
                  <a:lnTo>
                    <a:pt x="62" y="299"/>
                  </a:lnTo>
                  <a:lnTo>
                    <a:pt x="58" y="162"/>
                  </a:lnTo>
                  <a:lnTo>
                    <a:pt x="46" y="54"/>
                  </a:lnTo>
                  <a:lnTo>
                    <a:pt x="0"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6">
              <a:extLst>
                <a:ext uri="{FF2B5EF4-FFF2-40B4-BE49-F238E27FC236}">
                  <a16:creationId xmlns:a16="http://schemas.microsoft.com/office/drawing/2014/main" id="{B1CDA157-541C-416C-A1FB-5C246A624DFF}"/>
                </a:ext>
              </a:extLst>
            </p:cNvPr>
            <p:cNvSpPr>
              <a:spLocks/>
            </p:cNvSpPr>
            <p:nvPr/>
          </p:nvSpPr>
          <p:spPr bwMode="auto">
            <a:xfrm>
              <a:off x="288" y="2470"/>
              <a:ext cx="710" cy="1604"/>
            </a:xfrm>
            <a:custGeom>
              <a:avLst/>
              <a:gdLst>
                <a:gd name="T0" fmla="*/ 231 w 710"/>
                <a:gd name="T1" fmla="*/ 0 h 1604"/>
                <a:gd name="T2" fmla="*/ 220 w 710"/>
                <a:gd name="T3" fmla="*/ 19 h 1604"/>
                <a:gd name="T4" fmla="*/ 188 w 710"/>
                <a:gd name="T5" fmla="*/ 75 h 1604"/>
                <a:gd name="T6" fmla="*/ 172 w 710"/>
                <a:gd name="T7" fmla="*/ 83 h 1604"/>
                <a:gd name="T8" fmla="*/ 123 w 710"/>
                <a:gd name="T9" fmla="*/ 104 h 1604"/>
                <a:gd name="T10" fmla="*/ 89 w 710"/>
                <a:gd name="T11" fmla="*/ 128 h 1604"/>
                <a:gd name="T12" fmla="*/ 36 w 710"/>
                <a:gd name="T13" fmla="*/ 166 h 1604"/>
                <a:gd name="T14" fmla="*/ 6 w 710"/>
                <a:gd name="T15" fmla="*/ 225 h 1604"/>
                <a:gd name="T16" fmla="*/ 0 w 710"/>
                <a:gd name="T17" fmla="*/ 266 h 1604"/>
                <a:gd name="T18" fmla="*/ 0 w 710"/>
                <a:gd name="T19" fmla="*/ 347 h 1604"/>
                <a:gd name="T20" fmla="*/ 0 w 710"/>
                <a:gd name="T21" fmla="*/ 385 h 1604"/>
                <a:gd name="T22" fmla="*/ 51 w 710"/>
                <a:gd name="T23" fmla="*/ 594 h 1604"/>
                <a:gd name="T24" fmla="*/ 109 w 710"/>
                <a:gd name="T25" fmla="*/ 737 h 1604"/>
                <a:gd name="T26" fmla="*/ 85 w 710"/>
                <a:gd name="T27" fmla="*/ 784 h 1604"/>
                <a:gd name="T28" fmla="*/ 73 w 710"/>
                <a:gd name="T29" fmla="*/ 835 h 1604"/>
                <a:gd name="T30" fmla="*/ 40 w 710"/>
                <a:gd name="T31" fmla="*/ 946 h 1604"/>
                <a:gd name="T32" fmla="*/ 30 w 710"/>
                <a:gd name="T33" fmla="*/ 1068 h 1604"/>
                <a:gd name="T34" fmla="*/ 32 w 710"/>
                <a:gd name="T35" fmla="*/ 1276 h 1604"/>
                <a:gd name="T36" fmla="*/ 44 w 710"/>
                <a:gd name="T37" fmla="*/ 1604 h 1604"/>
                <a:gd name="T38" fmla="*/ 441 w 710"/>
                <a:gd name="T39" fmla="*/ 1600 h 1604"/>
                <a:gd name="T40" fmla="*/ 492 w 710"/>
                <a:gd name="T41" fmla="*/ 1487 h 1604"/>
                <a:gd name="T42" fmla="*/ 639 w 710"/>
                <a:gd name="T43" fmla="*/ 1377 h 1604"/>
                <a:gd name="T44" fmla="*/ 651 w 710"/>
                <a:gd name="T45" fmla="*/ 1302 h 1604"/>
                <a:gd name="T46" fmla="*/ 661 w 710"/>
                <a:gd name="T47" fmla="*/ 1108 h 1604"/>
                <a:gd name="T48" fmla="*/ 668 w 710"/>
                <a:gd name="T49" fmla="*/ 885 h 1604"/>
                <a:gd name="T50" fmla="*/ 657 w 710"/>
                <a:gd name="T51" fmla="*/ 776 h 1604"/>
                <a:gd name="T52" fmla="*/ 655 w 710"/>
                <a:gd name="T53" fmla="*/ 610 h 1604"/>
                <a:gd name="T54" fmla="*/ 682 w 710"/>
                <a:gd name="T55" fmla="*/ 549 h 1604"/>
                <a:gd name="T56" fmla="*/ 708 w 710"/>
                <a:gd name="T57" fmla="*/ 468 h 1604"/>
                <a:gd name="T58" fmla="*/ 710 w 710"/>
                <a:gd name="T59" fmla="*/ 426 h 1604"/>
                <a:gd name="T60" fmla="*/ 645 w 710"/>
                <a:gd name="T61" fmla="*/ 262 h 1604"/>
                <a:gd name="T62" fmla="*/ 627 w 710"/>
                <a:gd name="T63" fmla="*/ 185 h 1604"/>
                <a:gd name="T64" fmla="*/ 611 w 710"/>
                <a:gd name="T65" fmla="*/ 162 h 1604"/>
                <a:gd name="T66" fmla="*/ 550 w 710"/>
                <a:gd name="T67" fmla="*/ 114 h 1604"/>
                <a:gd name="T68" fmla="*/ 289 w 710"/>
                <a:gd name="T69" fmla="*/ 0 h 1604"/>
                <a:gd name="T70" fmla="*/ 231 w 710"/>
                <a:gd name="T71" fmla="*/ 0 h 1604"/>
                <a:gd name="T72" fmla="*/ 231 w 710"/>
                <a:gd name="T73" fmla="*/ 0 h 16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0" h="1604">
                  <a:moveTo>
                    <a:pt x="231" y="0"/>
                  </a:moveTo>
                  <a:lnTo>
                    <a:pt x="220" y="19"/>
                  </a:lnTo>
                  <a:lnTo>
                    <a:pt x="188" y="75"/>
                  </a:lnTo>
                  <a:lnTo>
                    <a:pt x="172" y="83"/>
                  </a:lnTo>
                  <a:lnTo>
                    <a:pt x="123" y="104"/>
                  </a:lnTo>
                  <a:lnTo>
                    <a:pt x="89" y="128"/>
                  </a:lnTo>
                  <a:lnTo>
                    <a:pt x="36" y="166"/>
                  </a:lnTo>
                  <a:lnTo>
                    <a:pt x="6" y="225"/>
                  </a:lnTo>
                  <a:lnTo>
                    <a:pt x="0" y="266"/>
                  </a:lnTo>
                  <a:lnTo>
                    <a:pt x="0" y="347"/>
                  </a:lnTo>
                  <a:lnTo>
                    <a:pt x="0" y="385"/>
                  </a:lnTo>
                  <a:lnTo>
                    <a:pt x="51" y="594"/>
                  </a:lnTo>
                  <a:lnTo>
                    <a:pt x="109" y="737"/>
                  </a:lnTo>
                  <a:lnTo>
                    <a:pt x="85" y="784"/>
                  </a:lnTo>
                  <a:lnTo>
                    <a:pt x="73" y="835"/>
                  </a:lnTo>
                  <a:lnTo>
                    <a:pt x="40" y="946"/>
                  </a:lnTo>
                  <a:lnTo>
                    <a:pt x="30" y="1068"/>
                  </a:lnTo>
                  <a:lnTo>
                    <a:pt x="32" y="1276"/>
                  </a:lnTo>
                  <a:lnTo>
                    <a:pt x="44" y="1604"/>
                  </a:lnTo>
                  <a:lnTo>
                    <a:pt x="441" y="1600"/>
                  </a:lnTo>
                  <a:lnTo>
                    <a:pt x="492" y="1487"/>
                  </a:lnTo>
                  <a:lnTo>
                    <a:pt x="639" y="1377"/>
                  </a:lnTo>
                  <a:lnTo>
                    <a:pt x="651" y="1302"/>
                  </a:lnTo>
                  <a:lnTo>
                    <a:pt x="661" y="1108"/>
                  </a:lnTo>
                  <a:lnTo>
                    <a:pt x="668" y="885"/>
                  </a:lnTo>
                  <a:lnTo>
                    <a:pt x="657" y="776"/>
                  </a:lnTo>
                  <a:lnTo>
                    <a:pt x="655" y="610"/>
                  </a:lnTo>
                  <a:lnTo>
                    <a:pt x="682" y="549"/>
                  </a:lnTo>
                  <a:lnTo>
                    <a:pt x="708" y="468"/>
                  </a:lnTo>
                  <a:lnTo>
                    <a:pt x="710" y="426"/>
                  </a:lnTo>
                  <a:lnTo>
                    <a:pt x="645" y="262"/>
                  </a:lnTo>
                  <a:lnTo>
                    <a:pt x="627" y="185"/>
                  </a:lnTo>
                  <a:lnTo>
                    <a:pt x="611" y="162"/>
                  </a:lnTo>
                  <a:lnTo>
                    <a:pt x="550" y="114"/>
                  </a:lnTo>
                  <a:lnTo>
                    <a:pt x="289" y="0"/>
                  </a:lnTo>
                  <a:lnTo>
                    <a:pt x="231" y="0"/>
                  </a:lnTo>
                  <a:close/>
                </a:path>
              </a:pathLst>
            </a:custGeom>
            <a:solidFill>
              <a:srgbClr val="D6D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7">
              <a:extLst>
                <a:ext uri="{FF2B5EF4-FFF2-40B4-BE49-F238E27FC236}">
                  <a16:creationId xmlns:a16="http://schemas.microsoft.com/office/drawing/2014/main" id="{58DCEE3C-7A99-4A8D-95D6-C3D0768F1C20}"/>
                </a:ext>
              </a:extLst>
            </p:cNvPr>
            <p:cNvSpPr>
              <a:spLocks/>
            </p:cNvSpPr>
            <p:nvPr/>
          </p:nvSpPr>
          <p:spPr bwMode="auto">
            <a:xfrm>
              <a:off x="806" y="2584"/>
              <a:ext cx="101" cy="121"/>
            </a:xfrm>
            <a:custGeom>
              <a:avLst/>
              <a:gdLst>
                <a:gd name="T0" fmla="*/ 16 w 101"/>
                <a:gd name="T1" fmla="*/ 121 h 121"/>
                <a:gd name="T2" fmla="*/ 26 w 101"/>
                <a:gd name="T3" fmla="*/ 83 h 121"/>
                <a:gd name="T4" fmla="*/ 46 w 101"/>
                <a:gd name="T5" fmla="*/ 83 h 121"/>
                <a:gd name="T6" fmla="*/ 56 w 101"/>
                <a:gd name="T7" fmla="*/ 105 h 121"/>
                <a:gd name="T8" fmla="*/ 101 w 101"/>
                <a:gd name="T9" fmla="*/ 121 h 121"/>
                <a:gd name="T10" fmla="*/ 56 w 101"/>
                <a:gd name="T11" fmla="*/ 48 h 121"/>
                <a:gd name="T12" fmla="*/ 48 w 101"/>
                <a:gd name="T13" fmla="*/ 16 h 121"/>
                <a:gd name="T14" fmla="*/ 30 w 101"/>
                <a:gd name="T15" fmla="*/ 0 h 121"/>
                <a:gd name="T16" fmla="*/ 14 w 101"/>
                <a:gd name="T17" fmla="*/ 14 h 121"/>
                <a:gd name="T18" fmla="*/ 0 w 101"/>
                <a:gd name="T19" fmla="*/ 44 h 121"/>
                <a:gd name="T20" fmla="*/ 4 w 101"/>
                <a:gd name="T21" fmla="*/ 95 h 121"/>
                <a:gd name="T22" fmla="*/ 16 w 101"/>
                <a:gd name="T23" fmla="*/ 121 h 121"/>
                <a:gd name="T24" fmla="*/ 16 w 101"/>
                <a:gd name="T25" fmla="*/ 12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21">
                  <a:moveTo>
                    <a:pt x="16" y="121"/>
                  </a:moveTo>
                  <a:lnTo>
                    <a:pt x="26" y="83"/>
                  </a:lnTo>
                  <a:lnTo>
                    <a:pt x="46" y="83"/>
                  </a:lnTo>
                  <a:lnTo>
                    <a:pt x="56" y="105"/>
                  </a:lnTo>
                  <a:lnTo>
                    <a:pt x="101" y="121"/>
                  </a:lnTo>
                  <a:lnTo>
                    <a:pt x="56" y="48"/>
                  </a:lnTo>
                  <a:lnTo>
                    <a:pt x="48" y="16"/>
                  </a:lnTo>
                  <a:lnTo>
                    <a:pt x="30" y="0"/>
                  </a:lnTo>
                  <a:lnTo>
                    <a:pt x="14" y="14"/>
                  </a:lnTo>
                  <a:lnTo>
                    <a:pt x="0" y="44"/>
                  </a:lnTo>
                  <a:lnTo>
                    <a:pt x="4" y="95"/>
                  </a:lnTo>
                  <a:lnTo>
                    <a:pt x="16" y="12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98">
              <a:extLst>
                <a:ext uri="{FF2B5EF4-FFF2-40B4-BE49-F238E27FC236}">
                  <a16:creationId xmlns:a16="http://schemas.microsoft.com/office/drawing/2014/main" id="{D94EE6B7-D2F0-4609-90A8-EBDC30101ADD}"/>
                </a:ext>
              </a:extLst>
            </p:cNvPr>
            <p:cNvSpPr>
              <a:spLocks/>
            </p:cNvSpPr>
            <p:nvPr/>
          </p:nvSpPr>
          <p:spPr bwMode="auto">
            <a:xfrm>
              <a:off x="731" y="3483"/>
              <a:ext cx="87" cy="38"/>
            </a:xfrm>
            <a:custGeom>
              <a:avLst/>
              <a:gdLst>
                <a:gd name="T0" fmla="*/ 0 w 87"/>
                <a:gd name="T1" fmla="*/ 38 h 38"/>
                <a:gd name="T2" fmla="*/ 40 w 87"/>
                <a:gd name="T3" fmla="*/ 26 h 38"/>
                <a:gd name="T4" fmla="*/ 87 w 87"/>
                <a:gd name="T5" fmla="*/ 20 h 38"/>
                <a:gd name="T6" fmla="*/ 34 w 87"/>
                <a:gd name="T7" fmla="*/ 6 h 38"/>
                <a:gd name="T8" fmla="*/ 0 w 87"/>
                <a:gd name="T9" fmla="*/ 0 h 38"/>
                <a:gd name="T10" fmla="*/ 0 w 87"/>
                <a:gd name="T11" fmla="*/ 38 h 38"/>
                <a:gd name="T12" fmla="*/ 0 w 87"/>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8">
                  <a:moveTo>
                    <a:pt x="0" y="38"/>
                  </a:moveTo>
                  <a:lnTo>
                    <a:pt x="40" y="26"/>
                  </a:lnTo>
                  <a:lnTo>
                    <a:pt x="87" y="20"/>
                  </a:lnTo>
                  <a:lnTo>
                    <a:pt x="34" y="6"/>
                  </a:lnTo>
                  <a:lnTo>
                    <a:pt x="0" y="0"/>
                  </a:lnTo>
                  <a:lnTo>
                    <a:pt x="0" y="38"/>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9">
              <a:extLst>
                <a:ext uri="{FF2B5EF4-FFF2-40B4-BE49-F238E27FC236}">
                  <a16:creationId xmlns:a16="http://schemas.microsoft.com/office/drawing/2014/main" id="{F40074B2-7863-4434-B687-A5B669D0958B}"/>
                </a:ext>
              </a:extLst>
            </p:cNvPr>
            <p:cNvSpPr>
              <a:spLocks/>
            </p:cNvSpPr>
            <p:nvPr/>
          </p:nvSpPr>
          <p:spPr bwMode="auto">
            <a:xfrm>
              <a:off x="786" y="3471"/>
              <a:ext cx="161" cy="192"/>
            </a:xfrm>
            <a:custGeom>
              <a:avLst/>
              <a:gdLst>
                <a:gd name="T0" fmla="*/ 0 w 161"/>
                <a:gd name="T1" fmla="*/ 95 h 192"/>
                <a:gd name="T2" fmla="*/ 28 w 161"/>
                <a:gd name="T3" fmla="*/ 83 h 192"/>
                <a:gd name="T4" fmla="*/ 30 w 161"/>
                <a:gd name="T5" fmla="*/ 54 h 192"/>
                <a:gd name="T6" fmla="*/ 40 w 161"/>
                <a:gd name="T7" fmla="*/ 32 h 192"/>
                <a:gd name="T8" fmla="*/ 93 w 161"/>
                <a:gd name="T9" fmla="*/ 32 h 192"/>
                <a:gd name="T10" fmla="*/ 129 w 161"/>
                <a:gd name="T11" fmla="*/ 0 h 192"/>
                <a:gd name="T12" fmla="*/ 129 w 161"/>
                <a:gd name="T13" fmla="*/ 34 h 192"/>
                <a:gd name="T14" fmla="*/ 99 w 161"/>
                <a:gd name="T15" fmla="*/ 50 h 192"/>
                <a:gd name="T16" fmla="*/ 97 w 161"/>
                <a:gd name="T17" fmla="*/ 73 h 192"/>
                <a:gd name="T18" fmla="*/ 89 w 161"/>
                <a:gd name="T19" fmla="*/ 91 h 192"/>
                <a:gd name="T20" fmla="*/ 109 w 161"/>
                <a:gd name="T21" fmla="*/ 115 h 192"/>
                <a:gd name="T22" fmla="*/ 137 w 161"/>
                <a:gd name="T23" fmla="*/ 62 h 192"/>
                <a:gd name="T24" fmla="*/ 161 w 161"/>
                <a:gd name="T25" fmla="*/ 62 h 192"/>
                <a:gd name="T26" fmla="*/ 161 w 161"/>
                <a:gd name="T27" fmla="*/ 123 h 192"/>
                <a:gd name="T28" fmla="*/ 143 w 161"/>
                <a:gd name="T29" fmla="*/ 192 h 192"/>
                <a:gd name="T30" fmla="*/ 91 w 161"/>
                <a:gd name="T31" fmla="*/ 174 h 192"/>
                <a:gd name="T32" fmla="*/ 62 w 161"/>
                <a:gd name="T33" fmla="*/ 192 h 192"/>
                <a:gd name="T34" fmla="*/ 0 w 161"/>
                <a:gd name="T35" fmla="*/ 95 h 192"/>
                <a:gd name="T36" fmla="*/ 0 w 161"/>
                <a:gd name="T37" fmla="*/ 9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 h="192">
                  <a:moveTo>
                    <a:pt x="0" y="95"/>
                  </a:moveTo>
                  <a:lnTo>
                    <a:pt x="28" y="83"/>
                  </a:lnTo>
                  <a:lnTo>
                    <a:pt x="30" y="54"/>
                  </a:lnTo>
                  <a:lnTo>
                    <a:pt x="40" y="32"/>
                  </a:lnTo>
                  <a:lnTo>
                    <a:pt x="93" y="32"/>
                  </a:lnTo>
                  <a:lnTo>
                    <a:pt x="129" y="0"/>
                  </a:lnTo>
                  <a:lnTo>
                    <a:pt x="129" y="34"/>
                  </a:lnTo>
                  <a:lnTo>
                    <a:pt x="99" y="50"/>
                  </a:lnTo>
                  <a:lnTo>
                    <a:pt x="97" y="73"/>
                  </a:lnTo>
                  <a:lnTo>
                    <a:pt x="89" y="91"/>
                  </a:lnTo>
                  <a:lnTo>
                    <a:pt x="109" y="115"/>
                  </a:lnTo>
                  <a:lnTo>
                    <a:pt x="137" y="62"/>
                  </a:lnTo>
                  <a:lnTo>
                    <a:pt x="161" y="62"/>
                  </a:lnTo>
                  <a:lnTo>
                    <a:pt x="161" y="123"/>
                  </a:lnTo>
                  <a:lnTo>
                    <a:pt x="143" y="192"/>
                  </a:lnTo>
                  <a:lnTo>
                    <a:pt x="91" y="174"/>
                  </a:lnTo>
                  <a:lnTo>
                    <a:pt x="62" y="192"/>
                  </a:lnTo>
                  <a:lnTo>
                    <a:pt x="0" y="9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00">
              <a:extLst>
                <a:ext uri="{FF2B5EF4-FFF2-40B4-BE49-F238E27FC236}">
                  <a16:creationId xmlns:a16="http://schemas.microsoft.com/office/drawing/2014/main" id="{9D7E1268-FB94-4F6A-8AC8-ACD0EEC30218}"/>
                </a:ext>
              </a:extLst>
            </p:cNvPr>
            <p:cNvSpPr>
              <a:spLocks/>
            </p:cNvSpPr>
            <p:nvPr/>
          </p:nvSpPr>
          <p:spPr bwMode="auto">
            <a:xfrm>
              <a:off x="608" y="2993"/>
              <a:ext cx="109" cy="403"/>
            </a:xfrm>
            <a:custGeom>
              <a:avLst/>
              <a:gdLst>
                <a:gd name="T0" fmla="*/ 109 w 109"/>
                <a:gd name="T1" fmla="*/ 125 h 403"/>
                <a:gd name="T2" fmla="*/ 52 w 109"/>
                <a:gd name="T3" fmla="*/ 131 h 403"/>
                <a:gd name="T4" fmla="*/ 85 w 109"/>
                <a:gd name="T5" fmla="*/ 312 h 403"/>
                <a:gd name="T6" fmla="*/ 85 w 109"/>
                <a:gd name="T7" fmla="*/ 403 h 403"/>
                <a:gd name="T8" fmla="*/ 68 w 109"/>
                <a:gd name="T9" fmla="*/ 326 h 403"/>
                <a:gd name="T10" fmla="*/ 36 w 109"/>
                <a:gd name="T11" fmla="*/ 287 h 403"/>
                <a:gd name="T12" fmla="*/ 46 w 109"/>
                <a:gd name="T13" fmla="*/ 269 h 403"/>
                <a:gd name="T14" fmla="*/ 36 w 109"/>
                <a:gd name="T15" fmla="*/ 188 h 403"/>
                <a:gd name="T16" fmla="*/ 0 w 109"/>
                <a:gd name="T17" fmla="*/ 0 h 403"/>
                <a:gd name="T18" fmla="*/ 109 w 109"/>
                <a:gd name="T19" fmla="*/ 125 h 403"/>
                <a:gd name="T20" fmla="*/ 109 w 109"/>
                <a:gd name="T21" fmla="*/ 125 h 4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403">
                  <a:moveTo>
                    <a:pt x="109" y="125"/>
                  </a:moveTo>
                  <a:lnTo>
                    <a:pt x="52" y="131"/>
                  </a:lnTo>
                  <a:lnTo>
                    <a:pt x="85" y="312"/>
                  </a:lnTo>
                  <a:lnTo>
                    <a:pt x="85" y="403"/>
                  </a:lnTo>
                  <a:lnTo>
                    <a:pt x="68" y="326"/>
                  </a:lnTo>
                  <a:lnTo>
                    <a:pt x="36" y="287"/>
                  </a:lnTo>
                  <a:lnTo>
                    <a:pt x="46" y="269"/>
                  </a:lnTo>
                  <a:lnTo>
                    <a:pt x="36" y="188"/>
                  </a:lnTo>
                  <a:lnTo>
                    <a:pt x="0" y="0"/>
                  </a:lnTo>
                  <a:lnTo>
                    <a:pt x="109"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01">
              <a:extLst>
                <a:ext uri="{FF2B5EF4-FFF2-40B4-BE49-F238E27FC236}">
                  <a16:creationId xmlns:a16="http://schemas.microsoft.com/office/drawing/2014/main" id="{851AA29E-1CC6-4A04-B122-CD6EE599232C}"/>
                </a:ext>
              </a:extLst>
            </p:cNvPr>
            <p:cNvSpPr>
              <a:spLocks/>
            </p:cNvSpPr>
            <p:nvPr/>
          </p:nvSpPr>
          <p:spPr bwMode="auto">
            <a:xfrm>
              <a:off x="314" y="3471"/>
              <a:ext cx="423" cy="627"/>
            </a:xfrm>
            <a:custGeom>
              <a:avLst/>
              <a:gdLst>
                <a:gd name="T0" fmla="*/ 197 w 423"/>
                <a:gd name="T1" fmla="*/ 2 h 627"/>
                <a:gd name="T2" fmla="*/ 197 w 423"/>
                <a:gd name="T3" fmla="*/ 54 h 627"/>
                <a:gd name="T4" fmla="*/ 142 w 423"/>
                <a:gd name="T5" fmla="*/ 56 h 627"/>
                <a:gd name="T6" fmla="*/ 130 w 423"/>
                <a:gd name="T7" fmla="*/ 93 h 627"/>
                <a:gd name="T8" fmla="*/ 192 w 423"/>
                <a:gd name="T9" fmla="*/ 103 h 627"/>
                <a:gd name="T10" fmla="*/ 201 w 423"/>
                <a:gd name="T11" fmla="*/ 143 h 627"/>
                <a:gd name="T12" fmla="*/ 174 w 423"/>
                <a:gd name="T13" fmla="*/ 154 h 627"/>
                <a:gd name="T14" fmla="*/ 221 w 423"/>
                <a:gd name="T15" fmla="*/ 192 h 627"/>
                <a:gd name="T16" fmla="*/ 217 w 423"/>
                <a:gd name="T17" fmla="*/ 218 h 627"/>
                <a:gd name="T18" fmla="*/ 261 w 423"/>
                <a:gd name="T19" fmla="*/ 263 h 627"/>
                <a:gd name="T20" fmla="*/ 209 w 423"/>
                <a:gd name="T21" fmla="*/ 281 h 627"/>
                <a:gd name="T22" fmla="*/ 263 w 423"/>
                <a:gd name="T23" fmla="*/ 312 h 627"/>
                <a:gd name="T24" fmla="*/ 281 w 423"/>
                <a:gd name="T25" fmla="*/ 336 h 627"/>
                <a:gd name="T26" fmla="*/ 186 w 423"/>
                <a:gd name="T27" fmla="*/ 354 h 627"/>
                <a:gd name="T28" fmla="*/ 255 w 423"/>
                <a:gd name="T29" fmla="*/ 390 h 627"/>
                <a:gd name="T30" fmla="*/ 239 w 423"/>
                <a:gd name="T31" fmla="*/ 425 h 627"/>
                <a:gd name="T32" fmla="*/ 279 w 423"/>
                <a:gd name="T33" fmla="*/ 433 h 627"/>
                <a:gd name="T34" fmla="*/ 201 w 423"/>
                <a:gd name="T35" fmla="*/ 455 h 627"/>
                <a:gd name="T36" fmla="*/ 61 w 423"/>
                <a:gd name="T37" fmla="*/ 425 h 627"/>
                <a:gd name="T38" fmla="*/ 79 w 423"/>
                <a:gd name="T39" fmla="*/ 390 h 627"/>
                <a:gd name="T40" fmla="*/ 134 w 423"/>
                <a:gd name="T41" fmla="*/ 397 h 627"/>
                <a:gd name="T42" fmla="*/ 172 w 423"/>
                <a:gd name="T43" fmla="*/ 386 h 627"/>
                <a:gd name="T44" fmla="*/ 105 w 423"/>
                <a:gd name="T45" fmla="*/ 340 h 627"/>
                <a:gd name="T46" fmla="*/ 108 w 423"/>
                <a:gd name="T47" fmla="*/ 293 h 627"/>
                <a:gd name="T48" fmla="*/ 186 w 423"/>
                <a:gd name="T49" fmla="*/ 273 h 627"/>
                <a:gd name="T50" fmla="*/ 83 w 423"/>
                <a:gd name="T51" fmla="*/ 247 h 627"/>
                <a:gd name="T52" fmla="*/ 51 w 423"/>
                <a:gd name="T53" fmla="*/ 216 h 627"/>
                <a:gd name="T54" fmla="*/ 140 w 423"/>
                <a:gd name="T55" fmla="*/ 228 h 627"/>
                <a:gd name="T56" fmla="*/ 71 w 423"/>
                <a:gd name="T57" fmla="*/ 123 h 627"/>
                <a:gd name="T58" fmla="*/ 27 w 423"/>
                <a:gd name="T59" fmla="*/ 0 h 627"/>
                <a:gd name="T60" fmla="*/ 0 w 423"/>
                <a:gd name="T61" fmla="*/ 22 h 627"/>
                <a:gd name="T62" fmla="*/ 6 w 423"/>
                <a:gd name="T63" fmla="*/ 441 h 627"/>
                <a:gd name="T64" fmla="*/ 35 w 423"/>
                <a:gd name="T65" fmla="*/ 627 h 627"/>
                <a:gd name="T66" fmla="*/ 356 w 423"/>
                <a:gd name="T67" fmla="*/ 627 h 627"/>
                <a:gd name="T68" fmla="*/ 368 w 423"/>
                <a:gd name="T69" fmla="*/ 405 h 627"/>
                <a:gd name="T70" fmla="*/ 322 w 423"/>
                <a:gd name="T71" fmla="*/ 210 h 627"/>
                <a:gd name="T72" fmla="*/ 387 w 423"/>
                <a:gd name="T73" fmla="*/ 235 h 627"/>
                <a:gd name="T74" fmla="*/ 423 w 423"/>
                <a:gd name="T75" fmla="*/ 196 h 627"/>
                <a:gd name="T76" fmla="*/ 399 w 423"/>
                <a:gd name="T77" fmla="*/ 168 h 627"/>
                <a:gd name="T78" fmla="*/ 296 w 423"/>
                <a:gd name="T79" fmla="*/ 150 h 627"/>
                <a:gd name="T80" fmla="*/ 197 w 423"/>
                <a:gd name="T81" fmla="*/ 2 h 627"/>
                <a:gd name="T82" fmla="*/ 197 w 423"/>
                <a:gd name="T83" fmla="*/ 2 h 6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3" h="627">
                  <a:moveTo>
                    <a:pt x="197" y="2"/>
                  </a:moveTo>
                  <a:lnTo>
                    <a:pt x="197" y="54"/>
                  </a:lnTo>
                  <a:lnTo>
                    <a:pt x="142" y="56"/>
                  </a:lnTo>
                  <a:lnTo>
                    <a:pt x="130" y="93"/>
                  </a:lnTo>
                  <a:lnTo>
                    <a:pt x="192" y="103"/>
                  </a:lnTo>
                  <a:lnTo>
                    <a:pt x="201" y="143"/>
                  </a:lnTo>
                  <a:lnTo>
                    <a:pt x="174" y="154"/>
                  </a:lnTo>
                  <a:lnTo>
                    <a:pt x="221" y="192"/>
                  </a:lnTo>
                  <a:lnTo>
                    <a:pt x="217" y="218"/>
                  </a:lnTo>
                  <a:lnTo>
                    <a:pt x="261" y="263"/>
                  </a:lnTo>
                  <a:lnTo>
                    <a:pt x="209" y="281"/>
                  </a:lnTo>
                  <a:lnTo>
                    <a:pt x="263" y="312"/>
                  </a:lnTo>
                  <a:lnTo>
                    <a:pt x="281" y="336"/>
                  </a:lnTo>
                  <a:lnTo>
                    <a:pt x="186" y="354"/>
                  </a:lnTo>
                  <a:lnTo>
                    <a:pt x="255" y="390"/>
                  </a:lnTo>
                  <a:lnTo>
                    <a:pt x="239" y="425"/>
                  </a:lnTo>
                  <a:lnTo>
                    <a:pt x="279" y="433"/>
                  </a:lnTo>
                  <a:lnTo>
                    <a:pt x="201" y="455"/>
                  </a:lnTo>
                  <a:lnTo>
                    <a:pt x="61" y="425"/>
                  </a:lnTo>
                  <a:lnTo>
                    <a:pt x="79" y="390"/>
                  </a:lnTo>
                  <a:lnTo>
                    <a:pt x="134" y="397"/>
                  </a:lnTo>
                  <a:lnTo>
                    <a:pt x="172" y="386"/>
                  </a:lnTo>
                  <a:lnTo>
                    <a:pt x="105" y="340"/>
                  </a:lnTo>
                  <a:lnTo>
                    <a:pt x="108" y="293"/>
                  </a:lnTo>
                  <a:lnTo>
                    <a:pt x="186" y="273"/>
                  </a:lnTo>
                  <a:lnTo>
                    <a:pt x="83" y="247"/>
                  </a:lnTo>
                  <a:lnTo>
                    <a:pt x="51" y="216"/>
                  </a:lnTo>
                  <a:lnTo>
                    <a:pt x="140" y="228"/>
                  </a:lnTo>
                  <a:lnTo>
                    <a:pt x="71" y="123"/>
                  </a:lnTo>
                  <a:lnTo>
                    <a:pt x="27" y="0"/>
                  </a:lnTo>
                  <a:lnTo>
                    <a:pt x="0" y="22"/>
                  </a:lnTo>
                  <a:lnTo>
                    <a:pt x="6" y="441"/>
                  </a:lnTo>
                  <a:lnTo>
                    <a:pt x="35" y="627"/>
                  </a:lnTo>
                  <a:lnTo>
                    <a:pt x="356" y="627"/>
                  </a:lnTo>
                  <a:lnTo>
                    <a:pt x="368" y="405"/>
                  </a:lnTo>
                  <a:lnTo>
                    <a:pt x="322" y="210"/>
                  </a:lnTo>
                  <a:lnTo>
                    <a:pt x="387" y="235"/>
                  </a:lnTo>
                  <a:lnTo>
                    <a:pt x="423" y="196"/>
                  </a:lnTo>
                  <a:lnTo>
                    <a:pt x="399" y="168"/>
                  </a:lnTo>
                  <a:lnTo>
                    <a:pt x="296" y="150"/>
                  </a:lnTo>
                  <a:lnTo>
                    <a:pt x="197" y="2"/>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02">
              <a:extLst>
                <a:ext uri="{FF2B5EF4-FFF2-40B4-BE49-F238E27FC236}">
                  <a16:creationId xmlns:a16="http://schemas.microsoft.com/office/drawing/2014/main" id="{42928A99-0490-4481-9ED9-3AB4DBB2A6AF}"/>
                </a:ext>
              </a:extLst>
            </p:cNvPr>
            <p:cNvSpPr>
              <a:spLocks/>
            </p:cNvSpPr>
            <p:nvPr/>
          </p:nvSpPr>
          <p:spPr bwMode="auto">
            <a:xfrm>
              <a:off x="474" y="3242"/>
              <a:ext cx="219" cy="291"/>
            </a:xfrm>
            <a:custGeom>
              <a:avLst/>
              <a:gdLst>
                <a:gd name="T0" fmla="*/ 0 w 219"/>
                <a:gd name="T1" fmla="*/ 0 h 291"/>
                <a:gd name="T2" fmla="*/ 49 w 219"/>
                <a:gd name="T3" fmla="*/ 101 h 291"/>
                <a:gd name="T4" fmla="*/ 85 w 219"/>
                <a:gd name="T5" fmla="*/ 146 h 291"/>
                <a:gd name="T6" fmla="*/ 83 w 219"/>
                <a:gd name="T7" fmla="*/ 168 h 291"/>
                <a:gd name="T8" fmla="*/ 170 w 219"/>
                <a:gd name="T9" fmla="*/ 206 h 291"/>
                <a:gd name="T10" fmla="*/ 136 w 219"/>
                <a:gd name="T11" fmla="*/ 215 h 291"/>
                <a:gd name="T12" fmla="*/ 196 w 219"/>
                <a:gd name="T13" fmla="*/ 251 h 291"/>
                <a:gd name="T14" fmla="*/ 219 w 219"/>
                <a:gd name="T15" fmla="*/ 291 h 291"/>
                <a:gd name="T16" fmla="*/ 83 w 219"/>
                <a:gd name="T17" fmla="*/ 223 h 291"/>
                <a:gd name="T18" fmla="*/ 91 w 219"/>
                <a:gd name="T19" fmla="*/ 202 h 291"/>
                <a:gd name="T20" fmla="*/ 45 w 219"/>
                <a:gd name="T21" fmla="*/ 172 h 291"/>
                <a:gd name="T22" fmla="*/ 57 w 219"/>
                <a:gd name="T23" fmla="*/ 156 h 291"/>
                <a:gd name="T24" fmla="*/ 30 w 219"/>
                <a:gd name="T25" fmla="*/ 109 h 291"/>
                <a:gd name="T26" fmla="*/ 12 w 219"/>
                <a:gd name="T27" fmla="*/ 55 h 291"/>
                <a:gd name="T28" fmla="*/ 0 w 219"/>
                <a:gd name="T29" fmla="*/ 0 h 291"/>
                <a:gd name="T30" fmla="*/ 0 w 219"/>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9" h="291">
                  <a:moveTo>
                    <a:pt x="0" y="0"/>
                  </a:moveTo>
                  <a:lnTo>
                    <a:pt x="49" y="101"/>
                  </a:lnTo>
                  <a:lnTo>
                    <a:pt x="85" y="146"/>
                  </a:lnTo>
                  <a:lnTo>
                    <a:pt x="83" y="168"/>
                  </a:lnTo>
                  <a:lnTo>
                    <a:pt x="170" y="206"/>
                  </a:lnTo>
                  <a:lnTo>
                    <a:pt x="136" y="215"/>
                  </a:lnTo>
                  <a:lnTo>
                    <a:pt x="196" y="251"/>
                  </a:lnTo>
                  <a:lnTo>
                    <a:pt x="219" y="291"/>
                  </a:lnTo>
                  <a:lnTo>
                    <a:pt x="83" y="223"/>
                  </a:lnTo>
                  <a:lnTo>
                    <a:pt x="91" y="202"/>
                  </a:lnTo>
                  <a:lnTo>
                    <a:pt x="45" y="172"/>
                  </a:lnTo>
                  <a:lnTo>
                    <a:pt x="57" y="156"/>
                  </a:lnTo>
                  <a:lnTo>
                    <a:pt x="30" y="109"/>
                  </a:lnTo>
                  <a:lnTo>
                    <a:pt x="12" y="55"/>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03">
              <a:extLst>
                <a:ext uri="{FF2B5EF4-FFF2-40B4-BE49-F238E27FC236}">
                  <a16:creationId xmlns:a16="http://schemas.microsoft.com/office/drawing/2014/main" id="{3E2EAD61-0844-4957-98E4-99E240530CE9}"/>
                </a:ext>
              </a:extLst>
            </p:cNvPr>
            <p:cNvSpPr>
              <a:spLocks/>
            </p:cNvSpPr>
            <p:nvPr/>
          </p:nvSpPr>
          <p:spPr bwMode="auto">
            <a:xfrm>
              <a:off x="620" y="3457"/>
              <a:ext cx="226" cy="277"/>
            </a:xfrm>
            <a:custGeom>
              <a:avLst/>
              <a:gdLst>
                <a:gd name="T0" fmla="*/ 66 w 226"/>
                <a:gd name="T1" fmla="*/ 44 h 277"/>
                <a:gd name="T2" fmla="*/ 125 w 226"/>
                <a:gd name="T3" fmla="*/ 70 h 277"/>
                <a:gd name="T4" fmla="*/ 160 w 226"/>
                <a:gd name="T5" fmla="*/ 99 h 277"/>
                <a:gd name="T6" fmla="*/ 226 w 226"/>
                <a:gd name="T7" fmla="*/ 204 h 277"/>
                <a:gd name="T8" fmla="*/ 222 w 226"/>
                <a:gd name="T9" fmla="*/ 220 h 277"/>
                <a:gd name="T10" fmla="*/ 158 w 226"/>
                <a:gd name="T11" fmla="*/ 261 h 277"/>
                <a:gd name="T12" fmla="*/ 125 w 226"/>
                <a:gd name="T13" fmla="*/ 277 h 277"/>
                <a:gd name="T14" fmla="*/ 105 w 226"/>
                <a:gd name="T15" fmla="*/ 261 h 277"/>
                <a:gd name="T16" fmla="*/ 149 w 226"/>
                <a:gd name="T17" fmla="*/ 230 h 277"/>
                <a:gd name="T18" fmla="*/ 151 w 226"/>
                <a:gd name="T19" fmla="*/ 200 h 277"/>
                <a:gd name="T20" fmla="*/ 109 w 226"/>
                <a:gd name="T21" fmla="*/ 170 h 277"/>
                <a:gd name="T22" fmla="*/ 50 w 226"/>
                <a:gd name="T23" fmla="*/ 157 h 277"/>
                <a:gd name="T24" fmla="*/ 4 w 226"/>
                <a:gd name="T25" fmla="*/ 119 h 277"/>
                <a:gd name="T26" fmla="*/ 30 w 226"/>
                <a:gd name="T27" fmla="*/ 119 h 277"/>
                <a:gd name="T28" fmla="*/ 93 w 226"/>
                <a:gd name="T29" fmla="*/ 133 h 277"/>
                <a:gd name="T30" fmla="*/ 143 w 226"/>
                <a:gd name="T31" fmla="*/ 127 h 277"/>
                <a:gd name="T32" fmla="*/ 145 w 226"/>
                <a:gd name="T33" fmla="*/ 109 h 277"/>
                <a:gd name="T34" fmla="*/ 73 w 226"/>
                <a:gd name="T35" fmla="*/ 70 h 277"/>
                <a:gd name="T36" fmla="*/ 34 w 226"/>
                <a:gd name="T37" fmla="*/ 22 h 277"/>
                <a:gd name="T38" fmla="*/ 0 w 226"/>
                <a:gd name="T39" fmla="*/ 0 h 277"/>
                <a:gd name="T40" fmla="*/ 44 w 226"/>
                <a:gd name="T41" fmla="*/ 4 h 277"/>
                <a:gd name="T42" fmla="*/ 66 w 226"/>
                <a:gd name="T43" fmla="*/ 44 h 277"/>
                <a:gd name="T44" fmla="*/ 66 w 226"/>
                <a:gd name="T45" fmla="*/ 44 h 2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277">
                  <a:moveTo>
                    <a:pt x="66" y="44"/>
                  </a:moveTo>
                  <a:lnTo>
                    <a:pt x="125" y="70"/>
                  </a:lnTo>
                  <a:lnTo>
                    <a:pt x="160" y="99"/>
                  </a:lnTo>
                  <a:lnTo>
                    <a:pt x="226" y="204"/>
                  </a:lnTo>
                  <a:lnTo>
                    <a:pt x="222" y="220"/>
                  </a:lnTo>
                  <a:lnTo>
                    <a:pt x="158" y="261"/>
                  </a:lnTo>
                  <a:lnTo>
                    <a:pt x="125" y="277"/>
                  </a:lnTo>
                  <a:lnTo>
                    <a:pt x="105" y="261"/>
                  </a:lnTo>
                  <a:lnTo>
                    <a:pt x="149" y="230"/>
                  </a:lnTo>
                  <a:lnTo>
                    <a:pt x="151" y="200"/>
                  </a:lnTo>
                  <a:lnTo>
                    <a:pt x="109" y="170"/>
                  </a:lnTo>
                  <a:lnTo>
                    <a:pt x="50" y="157"/>
                  </a:lnTo>
                  <a:lnTo>
                    <a:pt x="4" y="119"/>
                  </a:lnTo>
                  <a:lnTo>
                    <a:pt x="30" y="119"/>
                  </a:lnTo>
                  <a:lnTo>
                    <a:pt x="93" y="133"/>
                  </a:lnTo>
                  <a:lnTo>
                    <a:pt x="143" y="127"/>
                  </a:lnTo>
                  <a:lnTo>
                    <a:pt x="145" y="109"/>
                  </a:lnTo>
                  <a:lnTo>
                    <a:pt x="73" y="70"/>
                  </a:lnTo>
                  <a:lnTo>
                    <a:pt x="34" y="22"/>
                  </a:lnTo>
                  <a:lnTo>
                    <a:pt x="0" y="0"/>
                  </a:lnTo>
                  <a:lnTo>
                    <a:pt x="44" y="4"/>
                  </a:lnTo>
                  <a:lnTo>
                    <a:pt x="66" y="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04">
              <a:extLst>
                <a:ext uri="{FF2B5EF4-FFF2-40B4-BE49-F238E27FC236}">
                  <a16:creationId xmlns:a16="http://schemas.microsoft.com/office/drawing/2014/main" id="{BCA34F41-9CC7-4530-B302-6674555F2D39}"/>
                </a:ext>
              </a:extLst>
            </p:cNvPr>
            <p:cNvSpPr>
              <a:spLocks/>
            </p:cNvSpPr>
            <p:nvPr/>
          </p:nvSpPr>
          <p:spPr bwMode="auto">
            <a:xfrm>
              <a:off x="555" y="3303"/>
              <a:ext cx="170" cy="206"/>
            </a:xfrm>
            <a:custGeom>
              <a:avLst/>
              <a:gdLst>
                <a:gd name="T0" fmla="*/ 57 w 170"/>
                <a:gd name="T1" fmla="*/ 0 h 206"/>
                <a:gd name="T2" fmla="*/ 89 w 170"/>
                <a:gd name="T3" fmla="*/ 20 h 206"/>
                <a:gd name="T4" fmla="*/ 85 w 170"/>
                <a:gd name="T5" fmla="*/ 52 h 206"/>
                <a:gd name="T6" fmla="*/ 117 w 170"/>
                <a:gd name="T7" fmla="*/ 44 h 206"/>
                <a:gd name="T8" fmla="*/ 115 w 170"/>
                <a:gd name="T9" fmla="*/ 75 h 206"/>
                <a:gd name="T10" fmla="*/ 51 w 170"/>
                <a:gd name="T11" fmla="*/ 83 h 206"/>
                <a:gd name="T12" fmla="*/ 89 w 170"/>
                <a:gd name="T13" fmla="*/ 121 h 206"/>
                <a:gd name="T14" fmla="*/ 160 w 170"/>
                <a:gd name="T15" fmla="*/ 145 h 206"/>
                <a:gd name="T16" fmla="*/ 170 w 170"/>
                <a:gd name="T17" fmla="*/ 206 h 206"/>
                <a:gd name="T18" fmla="*/ 150 w 170"/>
                <a:gd name="T19" fmla="*/ 192 h 206"/>
                <a:gd name="T20" fmla="*/ 134 w 170"/>
                <a:gd name="T21" fmla="*/ 160 h 206"/>
                <a:gd name="T22" fmla="*/ 57 w 170"/>
                <a:gd name="T23" fmla="*/ 129 h 206"/>
                <a:gd name="T24" fmla="*/ 8 w 170"/>
                <a:gd name="T25" fmla="*/ 111 h 206"/>
                <a:gd name="T26" fmla="*/ 45 w 170"/>
                <a:gd name="T27" fmla="*/ 109 h 206"/>
                <a:gd name="T28" fmla="*/ 36 w 170"/>
                <a:gd name="T29" fmla="*/ 83 h 206"/>
                <a:gd name="T30" fmla="*/ 0 w 170"/>
                <a:gd name="T31" fmla="*/ 75 h 206"/>
                <a:gd name="T32" fmla="*/ 20 w 170"/>
                <a:gd name="T33" fmla="*/ 60 h 206"/>
                <a:gd name="T34" fmla="*/ 67 w 170"/>
                <a:gd name="T35" fmla="*/ 28 h 206"/>
                <a:gd name="T36" fmla="*/ 45 w 170"/>
                <a:gd name="T37" fmla="*/ 8 h 206"/>
                <a:gd name="T38" fmla="*/ 57 w 170"/>
                <a:gd name="T39" fmla="*/ 0 h 206"/>
                <a:gd name="T40" fmla="*/ 57 w 170"/>
                <a:gd name="T41" fmla="*/ 0 h 2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206">
                  <a:moveTo>
                    <a:pt x="57" y="0"/>
                  </a:moveTo>
                  <a:lnTo>
                    <a:pt x="89" y="20"/>
                  </a:lnTo>
                  <a:lnTo>
                    <a:pt x="85" y="52"/>
                  </a:lnTo>
                  <a:lnTo>
                    <a:pt x="117" y="44"/>
                  </a:lnTo>
                  <a:lnTo>
                    <a:pt x="115" y="75"/>
                  </a:lnTo>
                  <a:lnTo>
                    <a:pt x="51" y="83"/>
                  </a:lnTo>
                  <a:lnTo>
                    <a:pt x="89" y="121"/>
                  </a:lnTo>
                  <a:lnTo>
                    <a:pt x="160" y="145"/>
                  </a:lnTo>
                  <a:lnTo>
                    <a:pt x="170" y="206"/>
                  </a:lnTo>
                  <a:lnTo>
                    <a:pt x="150" y="192"/>
                  </a:lnTo>
                  <a:lnTo>
                    <a:pt x="134" y="160"/>
                  </a:lnTo>
                  <a:lnTo>
                    <a:pt x="57" y="129"/>
                  </a:lnTo>
                  <a:lnTo>
                    <a:pt x="8" y="111"/>
                  </a:lnTo>
                  <a:lnTo>
                    <a:pt x="45" y="109"/>
                  </a:lnTo>
                  <a:lnTo>
                    <a:pt x="36" y="83"/>
                  </a:lnTo>
                  <a:lnTo>
                    <a:pt x="0" y="75"/>
                  </a:lnTo>
                  <a:lnTo>
                    <a:pt x="20" y="60"/>
                  </a:lnTo>
                  <a:lnTo>
                    <a:pt x="67" y="28"/>
                  </a:lnTo>
                  <a:lnTo>
                    <a:pt x="45" y="8"/>
                  </a:lnTo>
                  <a:lnTo>
                    <a:pt x="5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05">
              <a:extLst>
                <a:ext uri="{FF2B5EF4-FFF2-40B4-BE49-F238E27FC236}">
                  <a16:creationId xmlns:a16="http://schemas.microsoft.com/office/drawing/2014/main" id="{D11F41B3-32C1-4378-A716-E62EFF3D0552}"/>
                </a:ext>
              </a:extLst>
            </p:cNvPr>
            <p:cNvSpPr>
              <a:spLocks/>
            </p:cNvSpPr>
            <p:nvPr/>
          </p:nvSpPr>
          <p:spPr bwMode="auto">
            <a:xfrm>
              <a:off x="543" y="3250"/>
              <a:ext cx="109" cy="95"/>
            </a:xfrm>
            <a:custGeom>
              <a:avLst/>
              <a:gdLst>
                <a:gd name="T0" fmla="*/ 97 w 109"/>
                <a:gd name="T1" fmla="*/ 0 h 95"/>
                <a:gd name="T2" fmla="*/ 109 w 109"/>
                <a:gd name="T3" fmla="*/ 12 h 95"/>
                <a:gd name="T4" fmla="*/ 65 w 109"/>
                <a:gd name="T5" fmla="*/ 59 h 95"/>
                <a:gd name="T6" fmla="*/ 30 w 109"/>
                <a:gd name="T7" fmla="*/ 95 h 95"/>
                <a:gd name="T8" fmla="*/ 30 w 109"/>
                <a:gd name="T9" fmla="*/ 65 h 95"/>
                <a:gd name="T10" fmla="*/ 0 w 109"/>
                <a:gd name="T11" fmla="*/ 32 h 95"/>
                <a:gd name="T12" fmla="*/ 22 w 109"/>
                <a:gd name="T13" fmla="*/ 12 h 95"/>
                <a:gd name="T14" fmla="*/ 97 w 109"/>
                <a:gd name="T15" fmla="*/ 0 h 95"/>
                <a:gd name="T16" fmla="*/ 97 w 109"/>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95">
                  <a:moveTo>
                    <a:pt x="97" y="0"/>
                  </a:moveTo>
                  <a:lnTo>
                    <a:pt x="109" y="12"/>
                  </a:lnTo>
                  <a:lnTo>
                    <a:pt x="65" y="59"/>
                  </a:lnTo>
                  <a:lnTo>
                    <a:pt x="30" y="95"/>
                  </a:lnTo>
                  <a:lnTo>
                    <a:pt x="30" y="65"/>
                  </a:lnTo>
                  <a:lnTo>
                    <a:pt x="0" y="32"/>
                  </a:lnTo>
                  <a:lnTo>
                    <a:pt x="22" y="12"/>
                  </a:lnTo>
                  <a:lnTo>
                    <a:pt x="9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06">
              <a:extLst>
                <a:ext uri="{FF2B5EF4-FFF2-40B4-BE49-F238E27FC236}">
                  <a16:creationId xmlns:a16="http://schemas.microsoft.com/office/drawing/2014/main" id="{587C7053-573C-4097-97EC-46412A77F2A4}"/>
                </a:ext>
              </a:extLst>
            </p:cNvPr>
            <p:cNvSpPr>
              <a:spLocks/>
            </p:cNvSpPr>
            <p:nvPr/>
          </p:nvSpPr>
          <p:spPr bwMode="auto">
            <a:xfrm>
              <a:off x="381" y="2594"/>
              <a:ext cx="340" cy="644"/>
            </a:xfrm>
            <a:custGeom>
              <a:avLst/>
              <a:gdLst>
                <a:gd name="T0" fmla="*/ 16 w 340"/>
                <a:gd name="T1" fmla="*/ 0 h 644"/>
                <a:gd name="T2" fmla="*/ 65 w 340"/>
                <a:gd name="T3" fmla="*/ 4 h 644"/>
                <a:gd name="T4" fmla="*/ 115 w 340"/>
                <a:gd name="T5" fmla="*/ 22 h 644"/>
                <a:gd name="T6" fmla="*/ 200 w 340"/>
                <a:gd name="T7" fmla="*/ 111 h 644"/>
                <a:gd name="T8" fmla="*/ 340 w 340"/>
                <a:gd name="T9" fmla="*/ 289 h 644"/>
                <a:gd name="T10" fmla="*/ 229 w 340"/>
                <a:gd name="T11" fmla="*/ 192 h 644"/>
                <a:gd name="T12" fmla="*/ 121 w 340"/>
                <a:gd name="T13" fmla="*/ 75 h 644"/>
                <a:gd name="T14" fmla="*/ 184 w 340"/>
                <a:gd name="T15" fmla="*/ 186 h 644"/>
                <a:gd name="T16" fmla="*/ 178 w 340"/>
                <a:gd name="T17" fmla="*/ 215 h 644"/>
                <a:gd name="T18" fmla="*/ 127 w 340"/>
                <a:gd name="T19" fmla="*/ 200 h 644"/>
                <a:gd name="T20" fmla="*/ 190 w 340"/>
                <a:gd name="T21" fmla="*/ 275 h 644"/>
                <a:gd name="T22" fmla="*/ 172 w 340"/>
                <a:gd name="T23" fmla="*/ 324 h 644"/>
                <a:gd name="T24" fmla="*/ 170 w 340"/>
                <a:gd name="T25" fmla="*/ 377 h 644"/>
                <a:gd name="T26" fmla="*/ 204 w 340"/>
                <a:gd name="T27" fmla="*/ 445 h 644"/>
                <a:gd name="T28" fmla="*/ 221 w 340"/>
                <a:gd name="T29" fmla="*/ 494 h 644"/>
                <a:gd name="T30" fmla="*/ 247 w 340"/>
                <a:gd name="T31" fmla="*/ 571 h 644"/>
                <a:gd name="T32" fmla="*/ 202 w 340"/>
                <a:gd name="T33" fmla="*/ 615 h 644"/>
                <a:gd name="T34" fmla="*/ 267 w 340"/>
                <a:gd name="T35" fmla="*/ 618 h 644"/>
                <a:gd name="T36" fmla="*/ 267 w 340"/>
                <a:gd name="T37" fmla="*/ 638 h 644"/>
                <a:gd name="T38" fmla="*/ 186 w 340"/>
                <a:gd name="T39" fmla="*/ 644 h 644"/>
                <a:gd name="T40" fmla="*/ 97 w 340"/>
                <a:gd name="T41" fmla="*/ 591 h 644"/>
                <a:gd name="T42" fmla="*/ 214 w 340"/>
                <a:gd name="T43" fmla="*/ 543 h 644"/>
                <a:gd name="T44" fmla="*/ 210 w 340"/>
                <a:gd name="T45" fmla="*/ 526 h 644"/>
                <a:gd name="T46" fmla="*/ 190 w 340"/>
                <a:gd name="T47" fmla="*/ 506 h 644"/>
                <a:gd name="T48" fmla="*/ 134 w 340"/>
                <a:gd name="T49" fmla="*/ 514 h 644"/>
                <a:gd name="T50" fmla="*/ 196 w 340"/>
                <a:gd name="T51" fmla="*/ 468 h 644"/>
                <a:gd name="T52" fmla="*/ 150 w 340"/>
                <a:gd name="T53" fmla="*/ 405 h 644"/>
                <a:gd name="T54" fmla="*/ 83 w 340"/>
                <a:gd name="T55" fmla="*/ 306 h 644"/>
                <a:gd name="T56" fmla="*/ 150 w 340"/>
                <a:gd name="T57" fmla="*/ 306 h 644"/>
                <a:gd name="T58" fmla="*/ 154 w 340"/>
                <a:gd name="T59" fmla="*/ 281 h 644"/>
                <a:gd name="T60" fmla="*/ 89 w 340"/>
                <a:gd name="T61" fmla="*/ 269 h 644"/>
                <a:gd name="T62" fmla="*/ 59 w 340"/>
                <a:gd name="T63" fmla="*/ 154 h 644"/>
                <a:gd name="T64" fmla="*/ 14 w 340"/>
                <a:gd name="T65" fmla="*/ 87 h 644"/>
                <a:gd name="T66" fmla="*/ 0 w 340"/>
                <a:gd name="T67" fmla="*/ 12 h 644"/>
                <a:gd name="T68" fmla="*/ 16 w 340"/>
                <a:gd name="T69" fmla="*/ 0 h 644"/>
                <a:gd name="T70" fmla="*/ 16 w 340"/>
                <a:gd name="T71" fmla="*/ 0 h 6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0" h="644">
                  <a:moveTo>
                    <a:pt x="16" y="0"/>
                  </a:moveTo>
                  <a:lnTo>
                    <a:pt x="65" y="4"/>
                  </a:lnTo>
                  <a:lnTo>
                    <a:pt x="115" y="22"/>
                  </a:lnTo>
                  <a:lnTo>
                    <a:pt x="200" y="111"/>
                  </a:lnTo>
                  <a:lnTo>
                    <a:pt x="340" y="289"/>
                  </a:lnTo>
                  <a:lnTo>
                    <a:pt x="229" y="192"/>
                  </a:lnTo>
                  <a:lnTo>
                    <a:pt x="121" y="75"/>
                  </a:lnTo>
                  <a:lnTo>
                    <a:pt x="184" y="186"/>
                  </a:lnTo>
                  <a:lnTo>
                    <a:pt x="178" y="215"/>
                  </a:lnTo>
                  <a:lnTo>
                    <a:pt x="127" y="200"/>
                  </a:lnTo>
                  <a:lnTo>
                    <a:pt x="190" y="275"/>
                  </a:lnTo>
                  <a:lnTo>
                    <a:pt x="172" y="324"/>
                  </a:lnTo>
                  <a:lnTo>
                    <a:pt x="170" y="377"/>
                  </a:lnTo>
                  <a:lnTo>
                    <a:pt x="204" y="445"/>
                  </a:lnTo>
                  <a:lnTo>
                    <a:pt x="221" y="494"/>
                  </a:lnTo>
                  <a:lnTo>
                    <a:pt x="247" y="571"/>
                  </a:lnTo>
                  <a:lnTo>
                    <a:pt x="202" y="615"/>
                  </a:lnTo>
                  <a:lnTo>
                    <a:pt x="267" y="618"/>
                  </a:lnTo>
                  <a:lnTo>
                    <a:pt x="267" y="638"/>
                  </a:lnTo>
                  <a:lnTo>
                    <a:pt x="186" y="644"/>
                  </a:lnTo>
                  <a:lnTo>
                    <a:pt x="97" y="591"/>
                  </a:lnTo>
                  <a:lnTo>
                    <a:pt x="214" y="543"/>
                  </a:lnTo>
                  <a:lnTo>
                    <a:pt x="210" y="526"/>
                  </a:lnTo>
                  <a:lnTo>
                    <a:pt x="190" y="506"/>
                  </a:lnTo>
                  <a:lnTo>
                    <a:pt x="134" y="514"/>
                  </a:lnTo>
                  <a:lnTo>
                    <a:pt x="196" y="468"/>
                  </a:lnTo>
                  <a:lnTo>
                    <a:pt x="150" y="405"/>
                  </a:lnTo>
                  <a:lnTo>
                    <a:pt x="83" y="306"/>
                  </a:lnTo>
                  <a:lnTo>
                    <a:pt x="150" y="306"/>
                  </a:lnTo>
                  <a:lnTo>
                    <a:pt x="154" y="281"/>
                  </a:lnTo>
                  <a:lnTo>
                    <a:pt x="89" y="269"/>
                  </a:lnTo>
                  <a:lnTo>
                    <a:pt x="59" y="154"/>
                  </a:lnTo>
                  <a:lnTo>
                    <a:pt x="14" y="87"/>
                  </a:lnTo>
                  <a:lnTo>
                    <a:pt x="0" y="12"/>
                  </a:lnTo>
                  <a:lnTo>
                    <a:pt x="16"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7">
              <a:extLst>
                <a:ext uri="{FF2B5EF4-FFF2-40B4-BE49-F238E27FC236}">
                  <a16:creationId xmlns:a16="http://schemas.microsoft.com/office/drawing/2014/main" id="{C18C5EA9-B3D9-4FDA-BED1-8C5A937F943D}"/>
                </a:ext>
              </a:extLst>
            </p:cNvPr>
            <p:cNvSpPr>
              <a:spLocks/>
            </p:cNvSpPr>
            <p:nvPr/>
          </p:nvSpPr>
          <p:spPr bwMode="auto">
            <a:xfrm>
              <a:off x="474" y="2529"/>
              <a:ext cx="391" cy="516"/>
            </a:xfrm>
            <a:custGeom>
              <a:avLst/>
              <a:gdLst>
                <a:gd name="T0" fmla="*/ 28 w 391"/>
                <a:gd name="T1" fmla="*/ 2 h 516"/>
                <a:gd name="T2" fmla="*/ 115 w 391"/>
                <a:gd name="T3" fmla="*/ 45 h 516"/>
                <a:gd name="T4" fmla="*/ 117 w 391"/>
                <a:gd name="T5" fmla="*/ 0 h 516"/>
                <a:gd name="T6" fmla="*/ 229 w 391"/>
                <a:gd name="T7" fmla="*/ 158 h 516"/>
                <a:gd name="T8" fmla="*/ 275 w 391"/>
                <a:gd name="T9" fmla="*/ 178 h 516"/>
                <a:gd name="T10" fmla="*/ 391 w 391"/>
                <a:gd name="T11" fmla="*/ 276 h 516"/>
                <a:gd name="T12" fmla="*/ 271 w 391"/>
                <a:gd name="T13" fmla="*/ 241 h 516"/>
                <a:gd name="T14" fmla="*/ 324 w 391"/>
                <a:gd name="T15" fmla="*/ 294 h 516"/>
                <a:gd name="T16" fmla="*/ 386 w 391"/>
                <a:gd name="T17" fmla="*/ 421 h 516"/>
                <a:gd name="T18" fmla="*/ 328 w 391"/>
                <a:gd name="T19" fmla="*/ 450 h 516"/>
                <a:gd name="T20" fmla="*/ 324 w 391"/>
                <a:gd name="T21" fmla="*/ 502 h 516"/>
                <a:gd name="T22" fmla="*/ 291 w 391"/>
                <a:gd name="T23" fmla="*/ 516 h 516"/>
                <a:gd name="T24" fmla="*/ 271 w 391"/>
                <a:gd name="T25" fmla="*/ 381 h 516"/>
                <a:gd name="T26" fmla="*/ 243 w 391"/>
                <a:gd name="T27" fmla="*/ 330 h 516"/>
                <a:gd name="T28" fmla="*/ 174 w 391"/>
                <a:gd name="T29" fmla="*/ 241 h 516"/>
                <a:gd name="T30" fmla="*/ 208 w 391"/>
                <a:gd name="T31" fmla="*/ 225 h 516"/>
                <a:gd name="T32" fmla="*/ 223 w 391"/>
                <a:gd name="T33" fmla="*/ 197 h 516"/>
                <a:gd name="T34" fmla="*/ 166 w 391"/>
                <a:gd name="T35" fmla="*/ 207 h 516"/>
                <a:gd name="T36" fmla="*/ 103 w 391"/>
                <a:gd name="T37" fmla="*/ 150 h 516"/>
                <a:gd name="T38" fmla="*/ 57 w 391"/>
                <a:gd name="T39" fmla="*/ 55 h 516"/>
                <a:gd name="T40" fmla="*/ 0 w 391"/>
                <a:gd name="T41" fmla="*/ 22 h 516"/>
                <a:gd name="T42" fmla="*/ 28 w 391"/>
                <a:gd name="T43" fmla="*/ 2 h 516"/>
                <a:gd name="T44" fmla="*/ 28 w 391"/>
                <a:gd name="T45" fmla="*/ 2 h 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1" h="516">
                  <a:moveTo>
                    <a:pt x="28" y="2"/>
                  </a:moveTo>
                  <a:lnTo>
                    <a:pt x="115" y="45"/>
                  </a:lnTo>
                  <a:lnTo>
                    <a:pt x="117" y="0"/>
                  </a:lnTo>
                  <a:lnTo>
                    <a:pt x="229" y="158"/>
                  </a:lnTo>
                  <a:lnTo>
                    <a:pt x="275" y="178"/>
                  </a:lnTo>
                  <a:lnTo>
                    <a:pt x="391" y="276"/>
                  </a:lnTo>
                  <a:lnTo>
                    <a:pt x="271" y="241"/>
                  </a:lnTo>
                  <a:lnTo>
                    <a:pt x="324" y="294"/>
                  </a:lnTo>
                  <a:lnTo>
                    <a:pt x="386" y="421"/>
                  </a:lnTo>
                  <a:lnTo>
                    <a:pt x="328" y="450"/>
                  </a:lnTo>
                  <a:lnTo>
                    <a:pt x="324" y="502"/>
                  </a:lnTo>
                  <a:lnTo>
                    <a:pt x="291" y="516"/>
                  </a:lnTo>
                  <a:lnTo>
                    <a:pt x="271" y="381"/>
                  </a:lnTo>
                  <a:lnTo>
                    <a:pt x="243" y="330"/>
                  </a:lnTo>
                  <a:lnTo>
                    <a:pt x="174" y="241"/>
                  </a:lnTo>
                  <a:lnTo>
                    <a:pt x="208" y="225"/>
                  </a:lnTo>
                  <a:lnTo>
                    <a:pt x="223" y="197"/>
                  </a:lnTo>
                  <a:lnTo>
                    <a:pt x="166" y="207"/>
                  </a:lnTo>
                  <a:lnTo>
                    <a:pt x="103" y="150"/>
                  </a:lnTo>
                  <a:lnTo>
                    <a:pt x="57" y="55"/>
                  </a:lnTo>
                  <a:lnTo>
                    <a:pt x="0" y="22"/>
                  </a:lnTo>
                  <a:lnTo>
                    <a:pt x="28" y="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08">
              <a:extLst>
                <a:ext uri="{FF2B5EF4-FFF2-40B4-BE49-F238E27FC236}">
                  <a16:creationId xmlns:a16="http://schemas.microsoft.com/office/drawing/2014/main" id="{65887F08-6009-4FC5-8B21-B2F2B1F11F40}"/>
                </a:ext>
              </a:extLst>
            </p:cNvPr>
            <p:cNvSpPr>
              <a:spLocks/>
            </p:cNvSpPr>
            <p:nvPr/>
          </p:nvSpPr>
          <p:spPr bwMode="auto">
            <a:xfrm>
              <a:off x="3205" y="1970"/>
              <a:ext cx="488" cy="389"/>
            </a:xfrm>
            <a:custGeom>
              <a:avLst/>
              <a:gdLst>
                <a:gd name="T0" fmla="*/ 0 w 488"/>
                <a:gd name="T1" fmla="*/ 27 h 389"/>
                <a:gd name="T2" fmla="*/ 10 w 488"/>
                <a:gd name="T3" fmla="*/ 112 h 389"/>
                <a:gd name="T4" fmla="*/ 2 w 488"/>
                <a:gd name="T5" fmla="*/ 130 h 389"/>
                <a:gd name="T6" fmla="*/ 32 w 488"/>
                <a:gd name="T7" fmla="*/ 183 h 389"/>
                <a:gd name="T8" fmla="*/ 16 w 488"/>
                <a:gd name="T9" fmla="*/ 266 h 389"/>
                <a:gd name="T10" fmla="*/ 6 w 488"/>
                <a:gd name="T11" fmla="*/ 314 h 389"/>
                <a:gd name="T12" fmla="*/ 61 w 488"/>
                <a:gd name="T13" fmla="*/ 322 h 389"/>
                <a:gd name="T14" fmla="*/ 83 w 488"/>
                <a:gd name="T15" fmla="*/ 367 h 389"/>
                <a:gd name="T16" fmla="*/ 214 w 488"/>
                <a:gd name="T17" fmla="*/ 389 h 389"/>
                <a:gd name="T18" fmla="*/ 318 w 488"/>
                <a:gd name="T19" fmla="*/ 389 h 389"/>
                <a:gd name="T20" fmla="*/ 362 w 488"/>
                <a:gd name="T21" fmla="*/ 367 h 389"/>
                <a:gd name="T22" fmla="*/ 431 w 488"/>
                <a:gd name="T23" fmla="*/ 302 h 389"/>
                <a:gd name="T24" fmla="*/ 457 w 488"/>
                <a:gd name="T25" fmla="*/ 266 h 389"/>
                <a:gd name="T26" fmla="*/ 488 w 488"/>
                <a:gd name="T27" fmla="*/ 237 h 389"/>
                <a:gd name="T28" fmla="*/ 463 w 488"/>
                <a:gd name="T29" fmla="*/ 181 h 389"/>
                <a:gd name="T30" fmla="*/ 463 w 488"/>
                <a:gd name="T31" fmla="*/ 136 h 389"/>
                <a:gd name="T32" fmla="*/ 392 w 488"/>
                <a:gd name="T33" fmla="*/ 114 h 389"/>
                <a:gd name="T34" fmla="*/ 275 w 488"/>
                <a:gd name="T35" fmla="*/ 116 h 389"/>
                <a:gd name="T36" fmla="*/ 180 w 488"/>
                <a:gd name="T37" fmla="*/ 57 h 389"/>
                <a:gd name="T38" fmla="*/ 178 w 488"/>
                <a:gd name="T39" fmla="*/ 0 h 389"/>
                <a:gd name="T40" fmla="*/ 119 w 488"/>
                <a:gd name="T41" fmla="*/ 16 h 389"/>
                <a:gd name="T42" fmla="*/ 55 w 488"/>
                <a:gd name="T43" fmla="*/ 27 h 389"/>
                <a:gd name="T44" fmla="*/ 10 w 488"/>
                <a:gd name="T45" fmla="*/ 12 h 389"/>
                <a:gd name="T46" fmla="*/ 0 w 488"/>
                <a:gd name="T47" fmla="*/ 27 h 389"/>
                <a:gd name="T48" fmla="*/ 0 w 488"/>
                <a:gd name="T49" fmla="*/ 27 h 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8" h="389">
                  <a:moveTo>
                    <a:pt x="0" y="27"/>
                  </a:moveTo>
                  <a:lnTo>
                    <a:pt x="10" y="112"/>
                  </a:lnTo>
                  <a:lnTo>
                    <a:pt x="2" y="130"/>
                  </a:lnTo>
                  <a:lnTo>
                    <a:pt x="32" y="183"/>
                  </a:lnTo>
                  <a:lnTo>
                    <a:pt x="16" y="266"/>
                  </a:lnTo>
                  <a:lnTo>
                    <a:pt x="6" y="314"/>
                  </a:lnTo>
                  <a:lnTo>
                    <a:pt x="61" y="322"/>
                  </a:lnTo>
                  <a:lnTo>
                    <a:pt x="83" y="367"/>
                  </a:lnTo>
                  <a:lnTo>
                    <a:pt x="214" y="389"/>
                  </a:lnTo>
                  <a:lnTo>
                    <a:pt x="318" y="389"/>
                  </a:lnTo>
                  <a:lnTo>
                    <a:pt x="362" y="367"/>
                  </a:lnTo>
                  <a:lnTo>
                    <a:pt x="431" y="302"/>
                  </a:lnTo>
                  <a:lnTo>
                    <a:pt x="457" y="266"/>
                  </a:lnTo>
                  <a:lnTo>
                    <a:pt x="488" y="237"/>
                  </a:lnTo>
                  <a:lnTo>
                    <a:pt x="463" y="181"/>
                  </a:lnTo>
                  <a:lnTo>
                    <a:pt x="463" y="136"/>
                  </a:lnTo>
                  <a:lnTo>
                    <a:pt x="392" y="114"/>
                  </a:lnTo>
                  <a:lnTo>
                    <a:pt x="275" y="116"/>
                  </a:lnTo>
                  <a:lnTo>
                    <a:pt x="180" y="57"/>
                  </a:lnTo>
                  <a:lnTo>
                    <a:pt x="178" y="0"/>
                  </a:lnTo>
                  <a:lnTo>
                    <a:pt x="119" y="16"/>
                  </a:lnTo>
                  <a:lnTo>
                    <a:pt x="55" y="27"/>
                  </a:lnTo>
                  <a:lnTo>
                    <a:pt x="10" y="12"/>
                  </a:lnTo>
                  <a:lnTo>
                    <a:pt x="0" y="2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09">
              <a:extLst>
                <a:ext uri="{FF2B5EF4-FFF2-40B4-BE49-F238E27FC236}">
                  <a16:creationId xmlns:a16="http://schemas.microsoft.com/office/drawing/2014/main" id="{F751ED85-6671-4EB5-9B45-F6BC6CDA4606}"/>
                </a:ext>
              </a:extLst>
            </p:cNvPr>
            <p:cNvSpPr>
              <a:spLocks/>
            </p:cNvSpPr>
            <p:nvPr/>
          </p:nvSpPr>
          <p:spPr bwMode="auto">
            <a:xfrm>
              <a:off x="3523" y="2057"/>
              <a:ext cx="145" cy="132"/>
            </a:xfrm>
            <a:custGeom>
              <a:avLst/>
              <a:gdLst>
                <a:gd name="T0" fmla="*/ 30 w 145"/>
                <a:gd name="T1" fmla="*/ 132 h 132"/>
                <a:gd name="T2" fmla="*/ 30 w 145"/>
                <a:gd name="T3" fmla="*/ 102 h 132"/>
                <a:gd name="T4" fmla="*/ 44 w 145"/>
                <a:gd name="T5" fmla="*/ 77 h 132"/>
                <a:gd name="T6" fmla="*/ 60 w 145"/>
                <a:gd name="T7" fmla="*/ 102 h 132"/>
                <a:gd name="T8" fmla="*/ 97 w 145"/>
                <a:gd name="T9" fmla="*/ 110 h 132"/>
                <a:gd name="T10" fmla="*/ 97 w 145"/>
                <a:gd name="T11" fmla="*/ 73 h 132"/>
                <a:gd name="T12" fmla="*/ 105 w 145"/>
                <a:gd name="T13" fmla="*/ 45 h 132"/>
                <a:gd name="T14" fmla="*/ 137 w 145"/>
                <a:gd name="T15" fmla="*/ 65 h 132"/>
                <a:gd name="T16" fmla="*/ 145 w 145"/>
                <a:gd name="T17" fmla="*/ 43 h 132"/>
                <a:gd name="T18" fmla="*/ 113 w 145"/>
                <a:gd name="T19" fmla="*/ 0 h 132"/>
                <a:gd name="T20" fmla="*/ 44 w 145"/>
                <a:gd name="T21" fmla="*/ 10 h 132"/>
                <a:gd name="T22" fmla="*/ 4 w 145"/>
                <a:gd name="T23" fmla="*/ 39 h 132"/>
                <a:gd name="T24" fmla="*/ 0 w 145"/>
                <a:gd name="T25" fmla="*/ 87 h 132"/>
                <a:gd name="T26" fmla="*/ 4 w 145"/>
                <a:gd name="T27" fmla="*/ 102 h 132"/>
                <a:gd name="T28" fmla="*/ 30 w 145"/>
                <a:gd name="T29" fmla="*/ 132 h 132"/>
                <a:gd name="T30" fmla="*/ 30 w 145"/>
                <a:gd name="T31" fmla="*/ 13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5" h="132">
                  <a:moveTo>
                    <a:pt x="30" y="132"/>
                  </a:moveTo>
                  <a:lnTo>
                    <a:pt x="30" y="102"/>
                  </a:lnTo>
                  <a:lnTo>
                    <a:pt x="44" y="77"/>
                  </a:lnTo>
                  <a:lnTo>
                    <a:pt x="60" y="102"/>
                  </a:lnTo>
                  <a:lnTo>
                    <a:pt x="97" y="110"/>
                  </a:lnTo>
                  <a:lnTo>
                    <a:pt x="97" y="73"/>
                  </a:lnTo>
                  <a:lnTo>
                    <a:pt x="105" y="45"/>
                  </a:lnTo>
                  <a:lnTo>
                    <a:pt x="137" y="65"/>
                  </a:lnTo>
                  <a:lnTo>
                    <a:pt x="145" y="43"/>
                  </a:lnTo>
                  <a:lnTo>
                    <a:pt x="113" y="0"/>
                  </a:lnTo>
                  <a:lnTo>
                    <a:pt x="44" y="10"/>
                  </a:lnTo>
                  <a:lnTo>
                    <a:pt x="4" y="39"/>
                  </a:lnTo>
                  <a:lnTo>
                    <a:pt x="0" y="87"/>
                  </a:lnTo>
                  <a:lnTo>
                    <a:pt x="4" y="102"/>
                  </a:lnTo>
                  <a:lnTo>
                    <a:pt x="30" y="13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0">
              <a:extLst>
                <a:ext uri="{FF2B5EF4-FFF2-40B4-BE49-F238E27FC236}">
                  <a16:creationId xmlns:a16="http://schemas.microsoft.com/office/drawing/2014/main" id="{3CCE6C74-29B5-4B91-B1B1-0530E0285F23}"/>
                </a:ext>
              </a:extLst>
            </p:cNvPr>
            <p:cNvSpPr>
              <a:spLocks/>
            </p:cNvSpPr>
            <p:nvPr/>
          </p:nvSpPr>
          <p:spPr bwMode="auto">
            <a:xfrm>
              <a:off x="3585" y="2175"/>
              <a:ext cx="39" cy="24"/>
            </a:xfrm>
            <a:custGeom>
              <a:avLst/>
              <a:gdLst>
                <a:gd name="T0" fmla="*/ 21 w 39"/>
                <a:gd name="T1" fmla="*/ 0 h 24"/>
                <a:gd name="T2" fmla="*/ 0 w 39"/>
                <a:gd name="T3" fmla="*/ 8 h 24"/>
                <a:gd name="T4" fmla="*/ 6 w 39"/>
                <a:gd name="T5" fmla="*/ 24 h 24"/>
                <a:gd name="T6" fmla="*/ 21 w 39"/>
                <a:gd name="T7" fmla="*/ 24 h 24"/>
                <a:gd name="T8" fmla="*/ 39 w 39"/>
                <a:gd name="T9" fmla="*/ 18 h 24"/>
                <a:gd name="T10" fmla="*/ 27 w 39"/>
                <a:gd name="T11" fmla="*/ 10 h 24"/>
                <a:gd name="T12" fmla="*/ 21 w 39"/>
                <a:gd name="T13" fmla="*/ 0 h 24"/>
                <a:gd name="T14" fmla="*/ 21 w 39"/>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24">
                  <a:moveTo>
                    <a:pt x="21" y="0"/>
                  </a:moveTo>
                  <a:lnTo>
                    <a:pt x="0" y="8"/>
                  </a:lnTo>
                  <a:lnTo>
                    <a:pt x="6" y="24"/>
                  </a:lnTo>
                  <a:lnTo>
                    <a:pt x="21" y="24"/>
                  </a:lnTo>
                  <a:lnTo>
                    <a:pt x="39" y="18"/>
                  </a:lnTo>
                  <a:lnTo>
                    <a:pt x="27" y="10"/>
                  </a:lnTo>
                  <a:lnTo>
                    <a:pt x="2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1">
              <a:extLst>
                <a:ext uri="{FF2B5EF4-FFF2-40B4-BE49-F238E27FC236}">
                  <a16:creationId xmlns:a16="http://schemas.microsoft.com/office/drawing/2014/main" id="{F40CDE50-755A-4460-A4BC-7C5CB2642C72}"/>
                </a:ext>
              </a:extLst>
            </p:cNvPr>
            <p:cNvSpPr>
              <a:spLocks/>
            </p:cNvSpPr>
            <p:nvPr/>
          </p:nvSpPr>
          <p:spPr bwMode="auto">
            <a:xfrm>
              <a:off x="3260" y="2187"/>
              <a:ext cx="42" cy="53"/>
            </a:xfrm>
            <a:custGeom>
              <a:avLst/>
              <a:gdLst>
                <a:gd name="T0" fmla="*/ 0 w 42"/>
                <a:gd name="T1" fmla="*/ 0 h 53"/>
                <a:gd name="T2" fmla="*/ 0 w 42"/>
                <a:gd name="T3" fmla="*/ 20 h 53"/>
                <a:gd name="T4" fmla="*/ 16 w 42"/>
                <a:gd name="T5" fmla="*/ 40 h 53"/>
                <a:gd name="T6" fmla="*/ 8 w 42"/>
                <a:gd name="T7" fmla="*/ 53 h 53"/>
                <a:gd name="T8" fmla="*/ 42 w 42"/>
                <a:gd name="T9" fmla="*/ 47 h 53"/>
                <a:gd name="T10" fmla="*/ 26 w 42"/>
                <a:gd name="T11" fmla="*/ 26 h 53"/>
                <a:gd name="T12" fmla="*/ 0 w 42"/>
                <a:gd name="T13" fmla="*/ 0 h 53"/>
                <a:gd name="T14" fmla="*/ 0 w 42"/>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53">
                  <a:moveTo>
                    <a:pt x="0" y="0"/>
                  </a:moveTo>
                  <a:lnTo>
                    <a:pt x="0" y="20"/>
                  </a:lnTo>
                  <a:lnTo>
                    <a:pt x="16" y="40"/>
                  </a:lnTo>
                  <a:lnTo>
                    <a:pt x="8" y="53"/>
                  </a:lnTo>
                  <a:lnTo>
                    <a:pt x="42" y="47"/>
                  </a:lnTo>
                  <a:lnTo>
                    <a:pt x="26" y="26"/>
                  </a:lnTo>
                  <a:lnTo>
                    <a:pt x="0"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2">
              <a:extLst>
                <a:ext uri="{FF2B5EF4-FFF2-40B4-BE49-F238E27FC236}">
                  <a16:creationId xmlns:a16="http://schemas.microsoft.com/office/drawing/2014/main" id="{615C9374-504A-42F9-9FDA-C522E9A11829}"/>
                </a:ext>
              </a:extLst>
            </p:cNvPr>
            <p:cNvSpPr>
              <a:spLocks/>
            </p:cNvSpPr>
            <p:nvPr/>
          </p:nvSpPr>
          <p:spPr bwMode="auto">
            <a:xfrm>
              <a:off x="3280" y="2124"/>
              <a:ext cx="408" cy="278"/>
            </a:xfrm>
            <a:custGeom>
              <a:avLst/>
              <a:gdLst>
                <a:gd name="T0" fmla="*/ 85 w 408"/>
                <a:gd name="T1" fmla="*/ 61 h 278"/>
                <a:gd name="T2" fmla="*/ 123 w 408"/>
                <a:gd name="T3" fmla="*/ 69 h 278"/>
                <a:gd name="T4" fmla="*/ 119 w 408"/>
                <a:gd name="T5" fmla="*/ 91 h 278"/>
                <a:gd name="T6" fmla="*/ 101 w 408"/>
                <a:gd name="T7" fmla="*/ 101 h 278"/>
                <a:gd name="T8" fmla="*/ 67 w 408"/>
                <a:gd name="T9" fmla="*/ 89 h 278"/>
                <a:gd name="T10" fmla="*/ 26 w 408"/>
                <a:gd name="T11" fmla="*/ 112 h 278"/>
                <a:gd name="T12" fmla="*/ 36 w 408"/>
                <a:gd name="T13" fmla="*/ 130 h 278"/>
                <a:gd name="T14" fmla="*/ 65 w 408"/>
                <a:gd name="T15" fmla="*/ 142 h 278"/>
                <a:gd name="T16" fmla="*/ 77 w 408"/>
                <a:gd name="T17" fmla="*/ 168 h 278"/>
                <a:gd name="T18" fmla="*/ 57 w 408"/>
                <a:gd name="T19" fmla="*/ 168 h 278"/>
                <a:gd name="T20" fmla="*/ 34 w 408"/>
                <a:gd name="T21" fmla="*/ 148 h 278"/>
                <a:gd name="T22" fmla="*/ 12 w 408"/>
                <a:gd name="T23" fmla="*/ 148 h 278"/>
                <a:gd name="T24" fmla="*/ 0 w 408"/>
                <a:gd name="T25" fmla="*/ 156 h 278"/>
                <a:gd name="T26" fmla="*/ 0 w 408"/>
                <a:gd name="T27" fmla="*/ 186 h 278"/>
                <a:gd name="T28" fmla="*/ 10 w 408"/>
                <a:gd name="T29" fmla="*/ 193 h 278"/>
                <a:gd name="T30" fmla="*/ 22 w 408"/>
                <a:gd name="T31" fmla="*/ 225 h 278"/>
                <a:gd name="T32" fmla="*/ 38 w 408"/>
                <a:gd name="T33" fmla="*/ 221 h 278"/>
                <a:gd name="T34" fmla="*/ 52 w 408"/>
                <a:gd name="T35" fmla="*/ 229 h 278"/>
                <a:gd name="T36" fmla="*/ 67 w 408"/>
                <a:gd name="T37" fmla="*/ 263 h 278"/>
                <a:gd name="T38" fmla="*/ 89 w 408"/>
                <a:gd name="T39" fmla="*/ 276 h 278"/>
                <a:gd name="T40" fmla="*/ 119 w 408"/>
                <a:gd name="T41" fmla="*/ 278 h 278"/>
                <a:gd name="T42" fmla="*/ 196 w 408"/>
                <a:gd name="T43" fmla="*/ 241 h 278"/>
                <a:gd name="T44" fmla="*/ 269 w 408"/>
                <a:gd name="T45" fmla="*/ 235 h 278"/>
                <a:gd name="T46" fmla="*/ 299 w 408"/>
                <a:gd name="T47" fmla="*/ 207 h 278"/>
                <a:gd name="T48" fmla="*/ 321 w 408"/>
                <a:gd name="T49" fmla="*/ 148 h 278"/>
                <a:gd name="T50" fmla="*/ 368 w 408"/>
                <a:gd name="T51" fmla="*/ 130 h 278"/>
                <a:gd name="T52" fmla="*/ 408 w 408"/>
                <a:gd name="T53" fmla="*/ 93 h 278"/>
                <a:gd name="T54" fmla="*/ 376 w 408"/>
                <a:gd name="T55" fmla="*/ 47 h 278"/>
                <a:gd name="T56" fmla="*/ 344 w 408"/>
                <a:gd name="T57" fmla="*/ 91 h 278"/>
                <a:gd name="T58" fmla="*/ 322 w 408"/>
                <a:gd name="T59" fmla="*/ 105 h 278"/>
                <a:gd name="T60" fmla="*/ 295 w 408"/>
                <a:gd name="T61" fmla="*/ 105 h 278"/>
                <a:gd name="T62" fmla="*/ 259 w 408"/>
                <a:gd name="T63" fmla="*/ 105 h 278"/>
                <a:gd name="T64" fmla="*/ 259 w 408"/>
                <a:gd name="T65" fmla="*/ 0 h 278"/>
                <a:gd name="T66" fmla="*/ 222 w 408"/>
                <a:gd name="T67" fmla="*/ 6 h 278"/>
                <a:gd name="T68" fmla="*/ 170 w 408"/>
                <a:gd name="T69" fmla="*/ 14 h 278"/>
                <a:gd name="T70" fmla="*/ 85 w 408"/>
                <a:gd name="T71" fmla="*/ 61 h 278"/>
                <a:gd name="T72" fmla="*/ 85 w 408"/>
                <a:gd name="T73" fmla="*/ 61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8" h="278">
                  <a:moveTo>
                    <a:pt x="85" y="61"/>
                  </a:moveTo>
                  <a:lnTo>
                    <a:pt x="123" y="69"/>
                  </a:lnTo>
                  <a:lnTo>
                    <a:pt x="119" y="91"/>
                  </a:lnTo>
                  <a:lnTo>
                    <a:pt x="101" y="101"/>
                  </a:lnTo>
                  <a:lnTo>
                    <a:pt x="67" y="89"/>
                  </a:lnTo>
                  <a:lnTo>
                    <a:pt x="26" y="112"/>
                  </a:lnTo>
                  <a:lnTo>
                    <a:pt x="36" y="130"/>
                  </a:lnTo>
                  <a:lnTo>
                    <a:pt x="65" y="142"/>
                  </a:lnTo>
                  <a:lnTo>
                    <a:pt x="77" y="168"/>
                  </a:lnTo>
                  <a:lnTo>
                    <a:pt x="57" y="168"/>
                  </a:lnTo>
                  <a:lnTo>
                    <a:pt x="34" y="148"/>
                  </a:lnTo>
                  <a:lnTo>
                    <a:pt x="12" y="148"/>
                  </a:lnTo>
                  <a:lnTo>
                    <a:pt x="0" y="156"/>
                  </a:lnTo>
                  <a:lnTo>
                    <a:pt x="0" y="186"/>
                  </a:lnTo>
                  <a:lnTo>
                    <a:pt x="10" y="193"/>
                  </a:lnTo>
                  <a:lnTo>
                    <a:pt x="22" y="225"/>
                  </a:lnTo>
                  <a:lnTo>
                    <a:pt x="38" y="221"/>
                  </a:lnTo>
                  <a:lnTo>
                    <a:pt x="52" y="229"/>
                  </a:lnTo>
                  <a:lnTo>
                    <a:pt x="67" y="263"/>
                  </a:lnTo>
                  <a:lnTo>
                    <a:pt x="89" y="276"/>
                  </a:lnTo>
                  <a:lnTo>
                    <a:pt x="119" y="278"/>
                  </a:lnTo>
                  <a:lnTo>
                    <a:pt x="196" y="241"/>
                  </a:lnTo>
                  <a:lnTo>
                    <a:pt x="269" y="235"/>
                  </a:lnTo>
                  <a:lnTo>
                    <a:pt x="299" y="207"/>
                  </a:lnTo>
                  <a:lnTo>
                    <a:pt x="321" y="148"/>
                  </a:lnTo>
                  <a:lnTo>
                    <a:pt x="368" y="130"/>
                  </a:lnTo>
                  <a:lnTo>
                    <a:pt x="408" y="93"/>
                  </a:lnTo>
                  <a:lnTo>
                    <a:pt x="376" y="47"/>
                  </a:lnTo>
                  <a:lnTo>
                    <a:pt x="344" y="91"/>
                  </a:lnTo>
                  <a:lnTo>
                    <a:pt x="322" y="105"/>
                  </a:lnTo>
                  <a:lnTo>
                    <a:pt x="295" y="105"/>
                  </a:lnTo>
                  <a:lnTo>
                    <a:pt x="259" y="105"/>
                  </a:lnTo>
                  <a:lnTo>
                    <a:pt x="259" y="0"/>
                  </a:lnTo>
                  <a:lnTo>
                    <a:pt x="222" y="6"/>
                  </a:lnTo>
                  <a:lnTo>
                    <a:pt x="170" y="14"/>
                  </a:lnTo>
                  <a:lnTo>
                    <a:pt x="85" y="6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13">
              <a:extLst>
                <a:ext uri="{FF2B5EF4-FFF2-40B4-BE49-F238E27FC236}">
                  <a16:creationId xmlns:a16="http://schemas.microsoft.com/office/drawing/2014/main" id="{92489A67-8BD1-469B-B0CE-4C8E4108E90E}"/>
                </a:ext>
              </a:extLst>
            </p:cNvPr>
            <p:cNvSpPr>
              <a:spLocks/>
            </p:cNvSpPr>
            <p:nvPr/>
          </p:nvSpPr>
          <p:spPr bwMode="auto">
            <a:xfrm>
              <a:off x="3237" y="2217"/>
              <a:ext cx="35" cy="37"/>
            </a:xfrm>
            <a:custGeom>
              <a:avLst/>
              <a:gdLst>
                <a:gd name="T0" fmla="*/ 35 w 35"/>
                <a:gd name="T1" fmla="*/ 0 h 37"/>
                <a:gd name="T2" fmla="*/ 33 w 35"/>
                <a:gd name="T3" fmla="*/ 14 h 37"/>
                <a:gd name="T4" fmla="*/ 4 w 35"/>
                <a:gd name="T5" fmla="*/ 37 h 37"/>
                <a:gd name="T6" fmla="*/ 0 w 35"/>
                <a:gd name="T7" fmla="*/ 19 h 37"/>
                <a:gd name="T8" fmla="*/ 11 w 35"/>
                <a:gd name="T9" fmla="*/ 4 h 37"/>
                <a:gd name="T10" fmla="*/ 35 w 35"/>
                <a:gd name="T11" fmla="*/ 0 h 37"/>
                <a:gd name="T12" fmla="*/ 35 w 3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7">
                  <a:moveTo>
                    <a:pt x="35" y="0"/>
                  </a:moveTo>
                  <a:lnTo>
                    <a:pt x="33" y="14"/>
                  </a:lnTo>
                  <a:lnTo>
                    <a:pt x="4" y="37"/>
                  </a:lnTo>
                  <a:lnTo>
                    <a:pt x="0" y="19"/>
                  </a:lnTo>
                  <a:lnTo>
                    <a:pt x="11" y="4"/>
                  </a:lnTo>
                  <a:lnTo>
                    <a:pt x="3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14">
              <a:extLst>
                <a:ext uri="{FF2B5EF4-FFF2-40B4-BE49-F238E27FC236}">
                  <a16:creationId xmlns:a16="http://schemas.microsoft.com/office/drawing/2014/main" id="{2F488A38-6ADA-47F0-AD13-C9A2F0974D8E}"/>
                </a:ext>
              </a:extLst>
            </p:cNvPr>
            <p:cNvSpPr>
              <a:spLocks/>
            </p:cNvSpPr>
            <p:nvPr/>
          </p:nvSpPr>
          <p:spPr bwMode="auto">
            <a:xfrm>
              <a:off x="3260" y="2236"/>
              <a:ext cx="42" cy="28"/>
            </a:xfrm>
            <a:custGeom>
              <a:avLst/>
              <a:gdLst>
                <a:gd name="T0" fmla="*/ 28 w 42"/>
                <a:gd name="T1" fmla="*/ 0 h 28"/>
                <a:gd name="T2" fmla="*/ 42 w 42"/>
                <a:gd name="T3" fmla="*/ 14 h 28"/>
                <a:gd name="T4" fmla="*/ 42 w 42"/>
                <a:gd name="T5" fmla="*/ 26 h 28"/>
                <a:gd name="T6" fmla="*/ 0 w 42"/>
                <a:gd name="T7" fmla="*/ 28 h 28"/>
                <a:gd name="T8" fmla="*/ 18 w 42"/>
                <a:gd name="T9" fmla="*/ 8 h 28"/>
                <a:gd name="T10" fmla="*/ 28 w 42"/>
                <a:gd name="T11" fmla="*/ 0 h 28"/>
                <a:gd name="T12" fmla="*/ 28 w 4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28" y="0"/>
                  </a:moveTo>
                  <a:lnTo>
                    <a:pt x="42" y="14"/>
                  </a:lnTo>
                  <a:lnTo>
                    <a:pt x="42" y="26"/>
                  </a:lnTo>
                  <a:lnTo>
                    <a:pt x="0" y="28"/>
                  </a:lnTo>
                  <a:lnTo>
                    <a:pt x="18" y="8"/>
                  </a:lnTo>
                  <a:lnTo>
                    <a:pt x="28"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15">
              <a:extLst>
                <a:ext uri="{FF2B5EF4-FFF2-40B4-BE49-F238E27FC236}">
                  <a16:creationId xmlns:a16="http://schemas.microsoft.com/office/drawing/2014/main" id="{2D7FA371-0FBE-4A08-B3BD-EBBB61D51912}"/>
                </a:ext>
              </a:extLst>
            </p:cNvPr>
            <p:cNvSpPr>
              <a:spLocks/>
            </p:cNvSpPr>
            <p:nvPr/>
          </p:nvSpPr>
          <p:spPr bwMode="auto">
            <a:xfrm>
              <a:off x="3207" y="1976"/>
              <a:ext cx="251" cy="272"/>
            </a:xfrm>
            <a:custGeom>
              <a:avLst/>
              <a:gdLst>
                <a:gd name="T0" fmla="*/ 0 w 251"/>
                <a:gd name="T1" fmla="*/ 6 h 272"/>
                <a:gd name="T2" fmla="*/ 14 w 251"/>
                <a:gd name="T3" fmla="*/ 41 h 272"/>
                <a:gd name="T4" fmla="*/ 77 w 251"/>
                <a:gd name="T5" fmla="*/ 108 h 272"/>
                <a:gd name="T6" fmla="*/ 103 w 251"/>
                <a:gd name="T7" fmla="*/ 142 h 272"/>
                <a:gd name="T8" fmla="*/ 154 w 251"/>
                <a:gd name="T9" fmla="*/ 158 h 272"/>
                <a:gd name="T10" fmla="*/ 140 w 251"/>
                <a:gd name="T11" fmla="*/ 179 h 272"/>
                <a:gd name="T12" fmla="*/ 89 w 251"/>
                <a:gd name="T13" fmla="*/ 177 h 272"/>
                <a:gd name="T14" fmla="*/ 45 w 251"/>
                <a:gd name="T15" fmla="*/ 162 h 272"/>
                <a:gd name="T16" fmla="*/ 45 w 251"/>
                <a:gd name="T17" fmla="*/ 181 h 272"/>
                <a:gd name="T18" fmla="*/ 87 w 251"/>
                <a:gd name="T19" fmla="*/ 207 h 272"/>
                <a:gd name="T20" fmla="*/ 95 w 251"/>
                <a:gd name="T21" fmla="*/ 221 h 272"/>
                <a:gd name="T22" fmla="*/ 75 w 251"/>
                <a:gd name="T23" fmla="*/ 245 h 272"/>
                <a:gd name="T24" fmla="*/ 103 w 251"/>
                <a:gd name="T25" fmla="*/ 270 h 272"/>
                <a:gd name="T26" fmla="*/ 140 w 251"/>
                <a:gd name="T27" fmla="*/ 272 h 272"/>
                <a:gd name="T28" fmla="*/ 142 w 251"/>
                <a:gd name="T29" fmla="*/ 237 h 272"/>
                <a:gd name="T30" fmla="*/ 158 w 251"/>
                <a:gd name="T31" fmla="*/ 213 h 272"/>
                <a:gd name="T32" fmla="*/ 251 w 251"/>
                <a:gd name="T33" fmla="*/ 170 h 272"/>
                <a:gd name="T34" fmla="*/ 241 w 251"/>
                <a:gd name="T35" fmla="*/ 156 h 272"/>
                <a:gd name="T36" fmla="*/ 142 w 251"/>
                <a:gd name="T37" fmla="*/ 209 h 272"/>
                <a:gd name="T38" fmla="*/ 119 w 251"/>
                <a:gd name="T39" fmla="*/ 223 h 272"/>
                <a:gd name="T40" fmla="*/ 111 w 251"/>
                <a:gd name="T41" fmla="*/ 203 h 272"/>
                <a:gd name="T42" fmla="*/ 235 w 251"/>
                <a:gd name="T43" fmla="*/ 142 h 272"/>
                <a:gd name="T44" fmla="*/ 192 w 251"/>
                <a:gd name="T45" fmla="*/ 77 h 272"/>
                <a:gd name="T46" fmla="*/ 166 w 251"/>
                <a:gd name="T47" fmla="*/ 89 h 272"/>
                <a:gd name="T48" fmla="*/ 146 w 251"/>
                <a:gd name="T49" fmla="*/ 130 h 272"/>
                <a:gd name="T50" fmla="*/ 132 w 251"/>
                <a:gd name="T51" fmla="*/ 116 h 272"/>
                <a:gd name="T52" fmla="*/ 134 w 251"/>
                <a:gd name="T53" fmla="*/ 63 h 272"/>
                <a:gd name="T54" fmla="*/ 168 w 251"/>
                <a:gd name="T55" fmla="*/ 29 h 272"/>
                <a:gd name="T56" fmla="*/ 162 w 251"/>
                <a:gd name="T57" fmla="*/ 0 h 272"/>
                <a:gd name="T58" fmla="*/ 73 w 251"/>
                <a:gd name="T59" fmla="*/ 21 h 272"/>
                <a:gd name="T60" fmla="*/ 26 w 251"/>
                <a:gd name="T61" fmla="*/ 17 h 272"/>
                <a:gd name="T62" fmla="*/ 0 w 251"/>
                <a:gd name="T63" fmla="*/ 6 h 272"/>
                <a:gd name="T64" fmla="*/ 0 w 251"/>
                <a:gd name="T65" fmla="*/ 6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272">
                  <a:moveTo>
                    <a:pt x="0" y="6"/>
                  </a:moveTo>
                  <a:lnTo>
                    <a:pt x="14" y="41"/>
                  </a:lnTo>
                  <a:lnTo>
                    <a:pt x="77" y="108"/>
                  </a:lnTo>
                  <a:lnTo>
                    <a:pt x="103" y="142"/>
                  </a:lnTo>
                  <a:lnTo>
                    <a:pt x="154" y="158"/>
                  </a:lnTo>
                  <a:lnTo>
                    <a:pt x="140" y="179"/>
                  </a:lnTo>
                  <a:lnTo>
                    <a:pt x="89" y="177"/>
                  </a:lnTo>
                  <a:lnTo>
                    <a:pt x="45" y="162"/>
                  </a:lnTo>
                  <a:lnTo>
                    <a:pt x="45" y="181"/>
                  </a:lnTo>
                  <a:lnTo>
                    <a:pt x="87" y="207"/>
                  </a:lnTo>
                  <a:lnTo>
                    <a:pt x="95" y="221"/>
                  </a:lnTo>
                  <a:lnTo>
                    <a:pt x="75" y="245"/>
                  </a:lnTo>
                  <a:lnTo>
                    <a:pt x="103" y="270"/>
                  </a:lnTo>
                  <a:lnTo>
                    <a:pt x="140" y="272"/>
                  </a:lnTo>
                  <a:lnTo>
                    <a:pt x="142" y="237"/>
                  </a:lnTo>
                  <a:lnTo>
                    <a:pt x="158" y="213"/>
                  </a:lnTo>
                  <a:lnTo>
                    <a:pt x="251" y="170"/>
                  </a:lnTo>
                  <a:lnTo>
                    <a:pt x="241" y="156"/>
                  </a:lnTo>
                  <a:lnTo>
                    <a:pt x="142" y="209"/>
                  </a:lnTo>
                  <a:lnTo>
                    <a:pt x="119" y="223"/>
                  </a:lnTo>
                  <a:lnTo>
                    <a:pt x="111" y="203"/>
                  </a:lnTo>
                  <a:lnTo>
                    <a:pt x="235" y="142"/>
                  </a:lnTo>
                  <a:lnTo>
                    <a:pt x="192" y="77"/>
                  </a:lnTo>
                  <a:lnTo>
                    <a:pt x="166" y="89"/>
                  </a:lnTo>
                  <a:lnTo>
                    <a:pt x="146" y="130"/>
                  </a:lnTo>
                  <a:lnTo>
                    <a:pt x="132" y="116"/>
                  </a:lnTo>
                  <a:lnTo>
                    <a:pt x="134" y="63"/>
                  </a:lnTo>
                  <a:lnTo>
                    <a:pt x="168" y="29"/>
                  </a:lnTo>
                  <a:lnTo>
                    <a:pt x="162" y="0"/>
                  </a:lnTo>
                  <a:lnTo>
                    <a:pt x="73" y="21"/>
                  </a:lnTo>
                  <a:lnTo>
                    <a:pt x="26" y="17"/>
                  </a:lnTo>
                  <a:lnTo>
                    <a:pt x="0" y="6"/>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16">
              <a:extLst>
                <a:ext uri="{FF2B5EF4-FFF2-40B4-BE49-F238E27FC236}">
                  <a16:creationId xmlns:a16="http://schemas.microsoft.com/office/drawing/2014/main" id="{AE5E0891-567D-4976-9B6D-493968992AB9}"/>
                </a:ext>
              </a:extLst>
            </p:cNvPr>
            <p:cNvSpPr>
              <a:spLocks/>
            </p:cNvSpPr>
            <p:nvPr/>
          </p:nvSpPr>
          <p:spPr bwMode="auto">
            <a:xfrm>
              <a:off x="3207" y="1752"/>
              <a:ext cx="552" cy="423"/>
            </a:xfrm>
            <a:custGeom>
              <a:avLst/>
              <a:gdLst>
                <a:gd name="T0" fmla="*/ 518 w 552"/>
                <a:gd name="T1" fmla="*/ 423 h 423"/>
                <a:gd name="T2" fmla="*/ 546 w 552"/>
                <a:gd name="T3" fmla="*/ 320 h 423"/>
                <a:gd name="T4" fmla="*/ 552 w 552"/>
                <a:gd name="T5" fmla="*/ 261 h 423"/>
                <a:gd name="T6" fmla="*/ 542 w 552"/>
                <a:gd name="T7" fmla="*/ 230 h 423"/>
                <a:gd name="T8" fmla="*/ 546 w 552"/>
                <a:gd name="T9" fmla="*/ 206 h 423"/>
                <a:gd name="T10" fmla="*/ 508 w 552"/>
                <a:gd name="T11" fmla="*/ 184 h 423"/>
                <a:gd name="T12" fmla="*/ 461 w 552"/>
                <a:gd name="T13" fmla="*/ 83 h 423"/>
                <a:gd name="T14" fmla="*/ 437 w 552"/>
                <a:gd name="T15" fmla="*/ 60 h 423"/>
                <a:gd name="T16" fmla="*/ 358 w 552"/>
                <a:gd name="T17" fmla="*/ 4 h 423"/>
                <a:gd name="T18" fmla="*/ 295 w 552"/>
                <a:gd name="T19" fmla="*/ 0 h 423"/>
                <a:gd name="T20" fmla="*/ 249 w 552"/>
                <a:gd name="T21" fmla="*/ 6 h 423"/>
                <a:gd name="T22" fmla="*/ 225 w 552"/>
                <a:gd name="T23" fmla="*/ 22 h 423"/>
                <a:gd name="T24" fmla="*/ 176 w 552"/>
                <a:gd name="T25" fmla="*/ 24 h 423"/>
                <a:gd name="T26" fmla="*/ 150 w 552"/>
                <a:gd name="T27" fmla="*/ 36 h 423"/>
                <a:gd name="T28" fmla="*/ 125 w 552"/>
                <a:gd name="T29" fmla="*/ 56 h 423"/>
                <a:gd name="T30" fmla="*/ 73 w 552"/>
                <a:gd name="T31" fmla="*/ 103 h 423"/>
                <a:gd name="T32" fmla="*/ 38 w 552"/>
                <a:gd name="T33" fmla="*/ 149 h 423"/>
                <a:gd name="T34" fmla="*/ 12 w 552"/>
                <a:gd name="T35" fmla="*/ 176 h 423"/>
                <a:gd name="T36" fmla="*/ 0 w 552"/>
                <a:gd name="T37" fmla="*/ 228 h 423"/>
                <a:gd name="T38" fmla="*/ 26 w 552"/>
                <a:gd name="T39" fmla="*/ 241 h 423"/>
                <a:gd name="T40" fmla="*/ 107 w 552"/>
                <a:gd name="T41" fmla="*/ 237 h 423"/>
                <a:gd name="T42" fmla="*/ 170 w 552"/>
                <a:gd name="T43" fmla="*/ 230 h 423"/>
                <a:gd name="T44" fmla="*/ 180 w 552"/>
                <a:gd name="T45" fmla="*/ 307 h 423"/>
                <a:gd name="T46" fmla="*/ 263 w 552"/>
                <a:gd name="T47" fmla="*/ 378 h 423"/>
                <a:gd name="T48" fmla="*/ 336 w 552"/>
                <a:gd name="T49" fmla="*/ 340 h 423"/>
                <a:gd name="T50" fmla="*/ 395 w 552"/>
                <a:gd name="T51" fmla="*/ 311 h 423"/>
                <a:gd name="T52" fmla="*/ 429 w 552"/>
                <a:gd name="T53" fmla="*/ 316 h 423"/>
                <a:gd name="T54" fmla="*/ 457 w 552"/>
                <a:gd name="T55" fmla="*/ 346 h 423"/>
                <a:gd name="T56" fmla="*/ 518 w 552"/>
                <a:gd name="T57" fmla="*/ 423 h 423"/>
                <a:gd name="T58" fmla="*/ 518 w 552"/>
                <a:gd name="T59" fmla="*/ 423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2" h="423">
                  <a:moveTo>
                    <a:pt x="518" y="423"/>
                  </a:moveTo>
                  <a:lnTo>
                    <a:pt x="546" y="320"/>
                  </a:lnTo>
                  <a:lnTo>
                    <a:pt x="552" y="261"/>
                  </a:lnTo>
                  <a:lnTo>
                    <a:pt x="542" y="230"/>
                  </a:lnTo>
                  <a:lnTo>
                    <a:pt x="546" y="206"/>
                  </a:lnTo>
                  <a:lnTo>
                    <a:pt x="508" y="184"/>
                  </a:lnTo>
                  <a:lnTo>
                    <a:pt x="461" y="83"/>
                  </a:lnTo>
                  <a:lnTo>
                    <a:pt x="437" y="60"/>
                  </a:lnTo>
                  <a:lnTo>
                    <a:pt x="358" y="4"/>
                  </a:lnTo>
                  <a:lnTo>
                    <a:pt x="295" y="0"/>
                  </a:lnTo>
                  <a:lnTo>
                    <a:pt x="249" y="6"/>
                  </a:lnTo>
                  <a:lnTo>
                    <a:pt x="225" y="22"/>
                  </a:lnTo>
                  <a:lnTo>
                    <a:pt x="176" y="24"/>
                  </a:lnTo>
                  <a:lnTo>
                    <a:pt x="150" y="36"/>
                  </a:lnTo>
                  <a:lnTo>
                    <a:pt x="125" y="56"/>
                  </a:lnTo>
                  <a:lnTo>
                    <a:pt x="73" y="103"/>
                  </a:lnTo>
                  <a:lnTo>
                    <a:pt x="38" y="149"/>
                  </a:lnTo>
                  <a:lnTo>
                    <a:pt x="12" y="176"/>
                  </a:lnTo>
                  <a:lnTo>
                    <a:pt x="0" y="228"/>
                  </a:lnTo>
                  <a:lnTo>
                    <a:pt x="26" y="241"/>
                  </a:lnTo>
                  <a:lnTo>
                    <a:pt x="107" y="237"/>
                  </a:lnTo>
                  <a:lnTo>
                    <a:pt x="170" y="230"/>
                  </a:lnTo>
                  <a:lnTo>
                    <a:pt x="180" y="307"/>
                  </a:lnTo>
                  <a:lnTo>
                    <a:pt x="263" y="378"/>
                  </a:lnTo>
                  <a:lnTo>
                    <a:pt x="336" y="340"/>
                  </a:lnTo>
                  <a:lnTo>
                    <a:pt x="395" y="311"/>
                  </a:lnTo>
                  <a:lnTo>
                    <a:pt x="429" y="316"/>
                  </a:lnTo>
                  <a:lnTo>
                    <a:pt x="457" y="346"/>
                  </a:lnTo>
                  <a:lnTo>
                    <a:pt x="518" y="423"/>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7">
              <a:extLst>
                <a:ext uri="{FF2B5EF4-FFF2-40B4-BE49-F238E27FC236}">
                  <a16:creationId xmlns:a16="http://schemas.microsoft.com/office/drawing/2014/main" id="{AC567F86-0602-4327-BF6A-B6438AEA2700}"/>
                </a:ext>
              </a:extLst>
            </p:cNvPr>
            <p:cNvSpPr>
              <a:spLocks/>
            </p:cNvSpPr>
            <p:nvPr/>
          </p:nvSpPr>
          <p:spPr bwMode="auto">
            <a:xfrm>
              <a:off x="3490" y="1968"/>
              <a:ext cx="49" cy="18"/>
            </a:xfrm>
            <a:custGeom>
              <a:avLst/>
              <a:gdLst>
                <a:gd name="T0" fmla="*/ 0 w 49"/>
                <a:gd name="T1" fmla="*/ 8 h 18"/>
                <a:gd name="T2" fmla="*/ 29 w 49"/>
                <a:gd name="T3" fmla="*/ 14 h 18"/>
                <a:gd name="T4" fmla="*/ 49 w 49"/>
                <a:gd name="T5" fmla="*/ 18 h 18"/>
                <a:gd name="T6" fmla="*/ 33 w 49"/>
                <a:gd name="T7" fmla="*/ 0 h 18"/>
                <a:gd name="T8" fmla="*/ 0 w 49"/>
                <a:gd name="T9" fmla="*/ 8 h 18"/>
                <a:gd name="T10" fmla="*/ 0 w 49"/>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8">
                  <a:moveTo>
                    <a:pt x="0" y="8"/>
                  </a:moveTo>
                  <a:lnTo>
                    <a:pt x="29" y="14"/>
                  </a:lnTo>
                  <a:lnTo>
                    <a:pt x="49" y="18"/>
                  </a:lnTo>
                  <a:lnTo>
                    <a:pt x="33" y="0"/>
                  </a:lnTo>
                  <a:lnTo>
                    <a:pt x="0" y="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18">
              <a:extLst>
                <a:ext uri="{FF2B5EF4-FFF2-40B4-BE49-F238E27FC236}">
                  <a16:creationId xmlns:a16="http://schemas.microsoft.com/office/drawing/2014/main" id="{43A3FBC3-88E2-4A69-9E98-FFC98E7CBD42}"/>
                </a:ext>
              </a:extLst>
            </p:cNvPr>
            <p:cNvSpPr>
              <a:spLocks/>
            </p:cNvSpPr>
            <p:nvPr/>
          </p:nvSpPr>
          <p:spPr bwMode="auto">
            <a:xfrm>
              <a:off x="3432" y="1912"/>
              <a:ext cx="42" cy="16"/>
            </a:xfrm>
            <a:custGeom>
              <a:avLst/>
              <a:gdLst>
                <a:gd name="T0" fmla="*/ 0 w 42"/>
                <a:gd name="T1" fmla="*/ 12 h 16"/>
                <a:gd name="T2" fmla="*/ 20 w 42"/>
                <a:gd name="T3" fmla="*/ 16 h 16"/>
                <a:gd name="T4" fmla="*/ 42 w 42"/>
                <a:gd name="T5" fmla="*/ 6 h 16"/>
                <a:gd name="T6" fmla="*/ 18 w 42"/>
                <a:gd name="T7" fmla="*/ 0 h 16"/>
                <a:gd name="T8" fmla="*/ 0 w 42"/>
                <a:gd name="T9" fmla="*/ 12 h 16"/>
                <a:gd name="T10" fmla="*/ 0 w 42"/>
                <a:gd name="T11" fmla="*/ 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0" y="12"/>
                  </a:moveTo>
                  <a:lnTo>
                    <a:pt x="20" y="16"/>
                  </a:lnTo>
                  <a:lnTo>
                    <a:pt x="42" y="6"/>
                  </a:lnTo>
                  <a:lnTo>
                    <a:pt x="18" y="0"/>
                  </a:lnTo>
                  <a:lnTo>
                    <a:pt x="0" y="12"/>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19">
              <a:extLst>
                <a:ext uri="{FF2B5EF4-FFF2-40B4-BE49-F238E27FC236}">
                  <a16:creationId xmlns:a16="http://schemas.microsoft.com/office/drawing/2014/main" id="{AC06420D-2ABE-41A0-932C-AB3C3507E720}"/>
                </a:ext>
              </a:extLst>
            </p:cNvPr>
            <p:cNvSpPr>
              <a:spLocks/>
            </p:cNvSpPr>
            <p:nvPr/>
          </p:nvSpPr>
          <p:spPr bwMode="auto">
            <a:xfrm>
              <a:off x="3375" y="1823"/>
              <a:ext cx="63" cy="38"/>
            </a:xfrm>
            <a:custGeom>
              <a:avLst/>
              <a:gdLst>
                <a:gd name="T0" fmla="*/ 0 w 63"/>
                <a:gd name="T1" fmla="*/ 4 h 38"/>
                <a:gd name="T2" fmla="*/ 44 w 63"/>
                <a:gd name="T3" fmla="*/ 34 h 38"/>
                <a:gd name="T4" fmla="*/ 63 w 63"/>
                <a:gd name="T5" fmla="*/ 38 h 38"/>
                <a:gd name="T6" fmla="*/ 48 w 63"/>
                <a:gd name="T7" fmla="*/ 20 h 38"/>
                <a:gd name="T8" fmla="*/ 28 w 63"/>
                <a:gd name="T9" fmla="*/ 0 h 38"/>
                <a:gd name="T10" fmla="*/ 0 w 63"/>
                <a:gd name="T11" fmla="*/ 4 h 38"/>
                <a:gd name="T12" fmla="*/ 0 w 63"/>
                <a:gd name="T13" fmla="*/ 4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8">
                  <a:moveTo>
                    <a:pt x="0" y="4"/>
                  </a:moveTo>
                  <a:lnTo>
                    <a:pt x="44" y="34"/>
                  </a:lnTo>
                  <a:lnTo>
                    <a:pt x="63" y="38"/>
                  </a:lnTo>
                  <a:lnTo>
                    <a:pt x="48" y="20"/>
                  </a:lnTo>
                  <a:lnTo>
                    <a:pt x="28" y="0"/>
                  </a:lnTo>
                  <a:lnTo>
                    <a:pt x="0"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0">
              <a:extLst>
                <a:ext uri="{FF2B5EF4-FFF2-40B4-BE49-F238E27FC236}">
                  <a16:creationId xmlns:a16="http://schemas.microsoft.com/office/drawing/2014/main" id="{9B7B0CC6-2A6A-44B7-B898-AD403A2CBE44}"/>
                </a:ext>
              </a:extLst>
            </p:cNvPr>
            <p:cNvSpPr>
              <a:spLocks/>
            </p:cNvSpPr>
            <p:nvPr/>
          </p:nvSpPr>
          <p:spPr bwMode="auto">
            <a:xfrm>
              <a:off x="3377" y="1889"/>
              <a:ext cx="79" cy="35"/>
            </a:xfrm>
            <a:custGeom>
              <a:avLst/>
              <a:gdLst>
                <a:gd name="T0" fmla="*/ 79 w 79"/>
                <a:gd name="T1" fmla="*/ 16 h 35"/>
                <a:gd name="T2" fmla="*/ 42 w 79"/>
                <a:gd name="T3" fmla="*/ 27 h 35"/>
                <a:gd name="T4" fmla="*/ 20 w 79"/>
                <a:gd name="T5" fmla="*/ 35 h 35"/>
                <a:gd name="T6" fmla="*/ 0 w 79"/>
                <a:gd name="T7" fmla="*/ 35 h 35"/>
                <a:gd name="T8" fmla="*/ 30 w 79"/>
                <a:gd name="T9" fmla="*/ 8 h 35"/>
                <a:gd name="T10" fmla="*/ 53 w 79"/>
                <a:gd name="T11" fmla="*/ 8 h 35"/>
                <a:gd name="T12" fmla="*/ 79 w 79"/>
                <a:gd name="T13" fmla="*/ 0 h 35"/>
                <a:gd name="T14" fmla="*/ 79 w 79"/>
                <a:gd name="T15" fmla="*/ 16 h 35"/>
                <a:gd name="T16" fmla="*/ 79 w 79"/>
                <a:gd name="T17" fmla="*/ 1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5">
                  <a:moveTo>
                    <a:pt x="79" y="16"/>
                  </a:moveTo>
                  <a:lnTo>
                    <a:pt x="42" y="27"/>
                  </a:lnTo>
                  <a:lnTo>
                    <a:pt x="20" y="35"/>
                  </a:lnTo>
                  <a:lnTo>
                    <a:pt x="0" y="35"/>
                  </a:lnTo>
                  <a:lnTo>
                    <a:pt x="30" y="8"/>
                  </a:lnTo>
                  <a:lnTo>
                    <a:pt x="53" y="8"/>
                  </a:lnTo>
                  <a:lnTo>
                    <a:pt x="79" y="0"/>
                  </a:lnTo>
                  <a:lnTo>
                    <a:pt x="79" y="16"/>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1">
              <a:extLst>
                <a:ext uri="{FF2B5EF4-FFF2-40B4-BE49-F238E27FC236}">
                  <a16:creationId xmlns:a16="http://schemas.microsoft.com/office/drawing/2014/main" id="{673ABEF5-1723-40DF-A520-DE7413AC7967}"/>
                </a:ext>
              </a:extLst>
            </p:cNvPr>
            <p:cNvSpPr>
              <a:spLocks/>
            </p:cNvSpPr>
            <p:nvPr/>
          </p:nvSpPr>
          <p:spPr bwMode="auto">
            <a:xfrm>
              <a:off x="3369" y="1869"/>
              <a:ext cx="105" cy="28"/>
            </a:xfrm>
            <a:custGeom>
              <a:avLst/>
              <a:gdLst>
                <a:gd name="T0" fmla="*/ 0 w 105"/>
                <a:gd name="T1" fmla="*/ 20 h 28"/>
                <a:gd name="T2" fmla="*/ 42 w 105"/>
                <a:gd name="T3" fmla="*/ 12 h 28"/>
                <a:gd name="T4" fmla="*/ 63 w 105"/>
                <a:gd name="T5" fmla="*/ 2 h 28"/>
                <a:gd name="T6" fmla="*/ 89 w 105"/>
                <a:gd name="T7" fmla="*/ 0 h 28"/>
                <a:gd name="T8" fmla="*/ 105 w 105"/>
                <a:gd name="T9" fmla="*/ 8 h 28"/>
                <a:gd name="T10" fmla="*/ 65 w 105"/>
                <a:gd name="T11" fmla="*/ 16 h 28"/>
                <a:gd name="T12" fmla="*/ 46 w 105"/>
                <a:gd name="T13" fmla="*/ 28 h 28"/>
                <a:gd name="T14" fmla="*/ 0 w 105"/>
                <a:gd name="T15" fmla="*/ 20 h 28"/>
                <a:gd name="T16" fmla="*/ 0 w 105"/>
                <a:gd name="T17" fmla="*/ 2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28">
                  <a:moveTo>
                    <a:pt x="0" y="20"/>
                  </a:moveTo>
                  <a:lnTo>
                    <a:pt x="42" y="12"/>
                  </a:lnTo>
                  <a:lnTo>
                    <a:pt x="63" y="2"/>
                  </a:lnTo>
                  <a:lnTo>
                    <a:pt x="89" y="0"/>
                  </a:lnTo>
                  <a:lnTo>
                    <a:pt x="105" y="8"/>
                  </a:lnTo>
                  <a:lnTo>
                    <a:pt x="65" y="16"/>
                  </a:lnTo>
                  <a:lnTo>
                    <a:pt x="46" y="28"/>
                  </a:lnTo>
                  <a:lnTo>
                    <a:pt x="0" y="2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2">
              <a:extLst>
                <a:ext uri="{FF2B5EF4-FFF2-40B4-BE49-F238E27FC236}">
                  <a16:creationId xmlns:a16="http://schemas.microsoft.com/office/drawing/2014/main" id="{513074F2-7C60-4EFE-A8EB-171AF57B4A66}"/>
                </a:ext>
              </a:extLst>
            </p:cNvPr>
            <p:cNvSpPr>
              <a:spLocks/>
            </p:cNvSpPr>
            <p:nvPr/>
          </p:nvSpPr>
          <p:spPr bwMode="auto">
            <a:xfrm>
              <a:off x="3699" y="1982"/>
              <a:ext cx="50" cy="19"/>
            </a:xfrm>
            <a:custGeom>
              <a:avLst/>
              <a:gdLst>
                <a:gd name="T0" fmla="*/ 8 w 50"/>
                <a:gd name="T1" fmla="*/ 4 h 19"/>
                <a:gd name="T2" fmla="*/ 26 w 50"/>
                <a:gd name="T3" fmla="*/ 0 h 19"/>
                <a:gd name="T4" fmla="*/ 50 w 50"/>
                <a:gd name="T5" fmla="*/ 7 h 19"/>
                <a:gd name="T6" fmla="*/ 46 w 50"/>
                <a:gd name="T7" fmla="*/ 19 h 19"/>
                <a:gd name="T8" fmla="*/ 16 w 50"/>
                <a:gd name="T9" fmla="*/ 19 h 19"/>
                <a:gd name="T10" fmla="*/ 0 w 50"/>
                <a:gd name="T11" fmla="*/ 11 h 19"/>
                <a:gd name="T12" fmla="*/ 8 w 50"/>
                <a:gd name="T13" fmla="*/ 4 h 19"/>
                <a:gd name="T14" fmla="*/ 8 w 50"/>
                <a:gd name="T15" fmla="*/ 4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9">
                  <a:moveTo>
                    <a:pt x="8" y="4"/>
                  </a:moveTo>
                  <a:lnTo>
                    <a:pt x="26" y="0"/>
                  </a:lnTo>
                  <a:lnTo>
                    <a:pt x="50" y="7"/>
                  </a:lnTo>
                  <a:lnTo>
                    <a:pt x="46" y="19"/>
                  </a:lnTo>
                  <a:lnTo>
                    <a:pt x="16" y="19"/>
                  </a:lnTo>
                  <a:lnTo>
                    <a:pt x="0" y="11"/>
                  </a:lnTo>
                  <a:lnTo>
                    <a:pt x="8"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23">
              <a:extLst>
                <a:ext uri="{FF2B5EF4-FFF2-40B4-BE49-F238E27FC236}">
                  <a16:creationId xmlns:a16="http://schemas.microsoft.com/office/drawing/2014/main" id="{1D120CDF-208C-4BC4-B80C-FF9A94B94EB8}"/>
                </a:ext>
              </a:extLst>
            </p:cNvPr>
            <p:cNvSpPr>
              <a:spLocks/>
            </p:cNvSpPr>
            <p:nvPr/>
          </p:nvSpPr>
          <p:spPr bwMode="auto">
            <a:xfrm>
              <a:off x="3717" y="1948"/>
              <a:ext cx="40" cy="26"/>
            </a:xfrm>
            <a:custGeom>
              <a:avLst/>
              <a:gdLst>
                <a:gd name="T0" fmla="*/ 0 w 40"/>
                <a:gd name="T1" fmla="*/ 0 h 26"/>
                <a:gd name="T2" fmla="*/ 40 w 40"/>
                <a:gd name="T3" fmla="*/ 22 h 26"/>
                <a:gd name="T4" fmla="*/ 16 w 40"/>
                <a:gd name="T5" fmla="*/ 26 h 26"/>
                <a:gd name="T6" fmla="*/ 2 w 40"/>
                <a:gd name="T7" fmla="*/ 14 h 26"/>
                <a:gd name="T8" fmla="*/ 0 w 40"/>
                <a:gd name="T9" fmla="*/ 0 h 26"/>
                <a:gd name="T10" fmla="*/ 0 w 4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26">
                  <a:moveTo>
                    <a:pt x="0" y="0"/>
                  </a:moveTo>
                  <a:lnTo>
                    <a:pt x="40" y="22"/>
                  </a:lnTo>
                  <a:lnTo>
                    <a:pt x="16" y="26"/>
                  </a:lnTo>
                  <a:lnTo>
                    <a:pt x="2" y="14"/>
                  </a:lnTo>
                  <a:lnTo>
                    <a:pt x="0"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24">
              <a:extLst>
                <a:ext uri="{FF2B5EF4-FFF2-40B4-BE49-F238E27FC236}">
                  <a16:creationId xmlns:a16="http://schemas.microsoft.com/office/drawing/2014/main" id="{65ACCFB7-8666-4F63-AB43-164F95AA4055}"/>
                </a:ext>
              </a:extLst>
            </p:cNvPr>
            <p:cNvSpPr>
              <a:spLocks/>
            </p:cNvSpPr>
            <p:nvPr/>
          </p:nvSpPr>
          <p:spPr bwMode="auto">
            <a:xfrm>
              <a:off x="3411" y="1986"/>
              <a:ext cx="101" cy="61"/>
            </a:xfrm>
            <a:custGeom>
              <a:avLst/>
              <a:gdLst>
                <a:gd name="T0" fmla="*/ 0 w 101"/>
                <a:gd name="T1" fmla="*/ 3 h 61"/>
                <a:gd name="T2" fmla="*/ 41 w 101"/>
                <a:gd name="T3" fmla="*/ 47 h 61"/>
                <a:gd name="T4" fmla="*/ 69 w 101"/>
                <a:gd name="T5" fmla="*/ 57 h 61"/>
                <a:gd name="T6" fmla="*/ 101 w 101"/>
                <a:gd name="T7" fmla="*/ 61 h 61"/>
                <a:gd name="T8" fmla="*/ 83 w 101"/>
                <a:gd name="T9" fmla="*/ 41 h 61"/>
                <a:gd name="T10" fmla="*/ 95 w 101"/>
                <a:gd name="T11" fmla="*/ 27 h 61"/>
                <a:gd name="T12" fmla="*/ 63 w 101"/>
                <a:gd name="T13" fmla="*/ 3 h 61"/>
                <a:gd name="T14" fmla="*/ 39 w 101"/>
                <a:gd name="T15" fmla="*/ 3 h 61"/>
                <a:gd name="T16" fmla="*/ 47 w 101"/>
                <a:gd name="T17" fmla="*/ 23 h 61"/>
                <a:gd name="T18" fmla="*/ 15 w 101"/>
                <a:gd name="T19" fmla="*/ 0 h 61"/>
                <a:gd name="T20" fmla="*/ 0 w 101"/>
                <a:gd name="T21" fmla="*/ 3 h 61"/>
                <a:gd name="T22" fmla="*/ 0 w 101"/>
                <a:gd name="T23" fmla="*/ 3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61">
                  <a:moveTo>
                    <a:pt x="0" y="3"/>
                  </a:moveTo>
                  <a:lnTo>
                    <a:pt x="41" y="47"/>
                  </a:lnTo>
                  <a:lnTo>
                    <a:pt x="69" y="57"/>
                  </a:lnTo>
                  <a:lnTo>
                    <a:pt x="101" y="61"/>
                  </a:lnTo>
                  <a:lnTo>
                    <a:pt x="83" y="41"/>
                  </a:lnTo>
                  <a:lnTo>
                    <a:pt x="95" y="27"/>
                  </a:lnTo>
                  <a:lnTo>
                    <a:pt x="63" y="3"/>
                  </a:lnTo>
                  <a:lnTo>
                    <a:pt x="39" y="3"/>
                  </a:lnTo>
                  <a:lnTo>
                    <a:pt x="47" y="23"/>
                  </a:lnTo>
                  <a:lnTo>
                    <a:pt x="15" y="0"/>
                  </a:lnTo>
                  <a:lnTo>
                    <a:pt x="0" y="3"/>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5">
              <a:extLst>
                <a:ext uri="{FF2B5EF4-FFF2-40B4-BE49-F238E27FC236}">
                  <a16:creationId xmlns:a16="http://schemas.microsoft.com/office/drawing/2014/main" id="{4C8B2C66-9F49-448A-8DD8-6D4E7F0ACE8A}"/>
                </a:ext>
              </a:extLst>
            </p:cNvPr>
            <p:cNvSpPr>
              <a:spLocks/>
            </p:cNvSpPr>
            <p:nvPr/>
          </p:nvSpPr>
          <p:spPr bwMode="auto">
            <a:xfrm>
              <a:off x="3428" y="1926"/>
              <a:ext cx="111" cy="32"/>
            </a:xfrm>
            <a:custGeom>
              <a:avLst/>
              <a:gdLst>
                <a:gd name="T0" fmla="*/ 10 w 111"/>
                <a:gd name="T1" fmla="*/ 18 h 32"/>
                <a:gd name="T2" fmla="*/ 30 w 111"/>
                <a:gd name="T3" fmla="*/ 18 h 32"/>
                <a:gd name="T4" fmla="*/ 42 w 111"/>
                <a:gd name="T5" fmla="*/ 0 h 32"/>
                <a:gd name="T6" fmla="*/ 76 w 111"/>
                <a:gd name="T7" fmla="*/ 6 h 32"/>
                <a:gd name="T8" fmla="*/ 111 w 111"/>
                <a:gd name="T9" fmla="*/ 22 h 32"/>
                <a:gd name="T10" fmla="*/ 80 w 111"/>
                <a:gd name="T11" fmla="*/ 32 h 32"/>
                <a:gd name="T12" fmla="*/ 38 w 111"/>
                <a:gd name="T13" fmla="*/ 32 h 32"/>
                <a:gd name="T14" fmla="*/ 0 w 111"/>
                <a:gd name="T15" fmla="*/ 22 h 32"/>
                <a:gd name="T16" fmla="*/ 10 w 111"/>
                <a:gd name="T17" fmla="*/ 18 h 32"/>
                <a:gd name="T18" fmla="*/ 10 w 111"/>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32">
                  <a:moveTo>
                    <a:pt x="10" y="18"/>
                  </a:moveTo>
                  <a:lnTo>
                    <a:pt x="30" y="18"/>
                  </a:lnTo>
                  <a:lnTo>
                    <a:pt x="42" y="0"/>
                  </a:lnTo>
                  <a:lnTo>
                    <a:pt x="76" y="6"/>
                  </a:lnTo>
                  <a:lnTo>
                    <a:pt x="111" y="22"/>
                  </a:lnTo>
                  <a:lnTo>
                    <a:pt x="80" y="32"/>
                  </a:lnTo>
                  <a:lnTo>
                    <a:pt x="38" y="32"/>
                  </a:lnTo>
                  <a:lnTo>
                    <a:pt x="0" y="22"/>
                  </a:lnTo>
                  <a:lnTo>
                    <a:pt x="10" y="1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6">
              <a:extLst>
                <a:ext uri="{FF2B5EF4-FFF2-40B4-BE49-F238E27FC236}">
                  <a16:creationId xmlns:a16="http://schemas.microsoft.com/office/drawing/2014/main" id="{2D5F87E8-F030-4CBD-9622-EE73978A13DC}"/>
                </a:ext>
              </a:extLst>
            </p:cNvPr>
            <p:cNvSpPr>
              <a:spLocks/>
            </p:cNvSpPr>
            <p:nvPr/>
          </p:nvSpPr>
          <p:spPr bwMode="auto">
            <a:xfrm>
              <a:off x="3419" y="1758"/>
              <a:ext cx="253" cy="174"/>
            </a:xfrm>
            <a:custGeom>
              <a:avLst/>
              <a:gdLst>
                <a:gd name="T0" fmla="*/ 0 w 253"/>
                <a:gd name="T1" fmla="*/ 54 h 174"/>
                <a:gd name="T2" fmla="*/ 35 w 253"/>
                <a:gd name="T3" fmla="*/ 54 h 174"/>
                <a:gd name="T4" fmla="*/ 104 w 253"/>
                <a:gd name="T5" fmla="*/ 85 h 174"/>
                <a:gd name="T6" fmla="*/ 132 w 253"/>
                <a:gd name="T7" fmla="*/ 81 h 174"/>
                <a:gd name="T8" fmla="*/ 96 w 253"/>
                <a:gd name="T9" fmla="*/ 54 h 174"/>
                <a:gd name="T10" fmla="*/ 138 w 253"/>
                <a:gd name="T11" fmla="*/ 58 h 174"/>
                <a:gd name="T12" fmla="*/ 156 w 253"/>
                <a:gd name="T13" fmla="*/ 62 h 174"/>
                <a:gd name="T14" fmla="*/ 134 w 253"/>
                <a:gd name="T15" fmla="*/ 36 h 174"/>
                <a:gd name="T16" fmla="*/ 178 w 253"/>
                <a:gd name="T17" fmla="*/ 50 h 174"/>
                <a:gd name="T18" fmla="*/ 128 w 253"/>
                <a:gd name="T19" fmla="*/ 0 h 174"/>
                <a:gd name="T20" fmla="*/ 164 w 253"/>
                <a:gd name="T21" fmla="*/ 12 h 174"/>
                <a:gd name="T22" fmla="*/ 241 w 253"/>
                <a:gd name="T23" fmla="*/ 69 h 174"/>
                <a:gd name="T24" fmla="*/ 253 w 253"/>
                <a:gd name="T25" fmla="*/ 105 h 174"/>
                <a:gd name="T26" fmla="*/ 178 w 253"/>
                <a:gd name="T27" fmla="*/ 73 h 174"/>
                <a:gd name="T28" fmla="*/ 193 w 253"/>
                <a:gd name="T29" fmla="*/ 93 h 174"/>
                <a:gd name="T30" fmla="*/ 146 w 253"/>
                <a:gd name="T31" fmla="*/ 95 h 174"/>
                <a:gd name="T32" fmla="*/ 172 w 253"/>
                <a:gd name="T33" fmla="*/ 131 h 174"/>
                <a:gd name="T34" fmla="*/ 172 w 253"/>
                <a:gd name="T35" fmla="*/ 152 h 174"/>
                <a:gd name="T36" fmla="*/ 126 w 253"/>
                <a:gd name="T37" fmla="*/ 145 h 174"/>
                <a:gd name="T38" fmla="*/ 104 w 253"/>
                <a:gd name="T39" fmla="*/ 147 h 174"/>
                <a:gd name="T40" fmla="*/ 118 w 253"/>
                <a:gd name="T41" fmla="*/ 174 h 174"/>
                <a:gd name="T42" fmla="*/ 37 w 253"/>
                <a:gd name="T43" fmla="*/ 148 h 174"/>
                <a:gd name="T44" fmla="*/ 55 w 253"/>
                <a:gd name="T45" fmla="*/ 127 h 174"/>
                <a:gd name="T46" fmla="*/ 87 w 253"/>
                <a:gd name="T47" fmla="*/ 139 h 174"/>
                <a:gd name="T48" fmla="*/ 120 w 253"/>
                <a:gd name="T49" fmla="*/ 115 h 174"/>
                <a:gd name="T50" fmla="*/ 31 w 253"/>
                <a:gd name="T51" fmla="*/ 77 h 174"/>
                <a:gd name="T52" fmla="*/ 0 w 253"/>
                <a:gd name="T53" fmla="*/ 54 h 174"/>
                <a:gd name="T54" fmla="*/ 0 w 253"/>
                <a:gd name="T55" fmla="*/ 54 h 1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3" h="174">
                  <a:moveTo>
                    <a:pt x="0" y="54"/>
                  </a:moveTo>
                  <a:lnTo>
                    <a:pt x="35" y="54"/>
                  </a:lnTo>
                  <a:lnTo>
                    <a:pt x="104" y="85"/>
                  </a:lnTo>
                  <a:lnTo>
                    <a:pt x="132" y="81"/>
                  </a:lnTo>
                  <a:lnTo>
                    <a:pt x="96" y="54"/>
                  </a:lnTo>
                  <a:lnTo>
                    <a:pt x="138" y="58"/>
                  </a:lnTo>
                  <a:lnTo>
                    <a:pt x="156" y="62"/>
                  </a:lnTo>
                  <a:lnTo>
                    <a:pt x="134" y="36"/>
                  </a:lnTo>
                  <a:lnTo>
                    <a:pt x="178" y="50"/>
                  </a:lnTo>
                  <a:lnTo>
                    <a:pt x="128" y="0"/>
                  </a:lnTo>
                  <a:lnTo>
                    <a:pt x="164" y="12"/>
                  </a:lnTo>
                  <a:lnTo>
                    <a:pt x="241" y="69"/>
                  </a:lnTo>
                  <a:lnTo>
                    <a:pt x="253" y="105"/>
                  </a:lnTo>
                  <a:lnTo>
                    <a:pt x="178" y="73"/>
                  </a:lnTo>
                  <a:lnTo>
                    <a:pt x="193" y="93"/>
                  </a:lnTo>
                  <a:lnTo>
                    <a:pt x="146" y="95"/>
                  </a:lnTo>
                  <a:lnTo>
                    <a:pt x="172" y="131"/>
                  </a:lnTo>
                  <a:lnTo>
                    <a:pt x="172" y="152"/>
                  </a:lnTo>
                  <a:lnTo>
                    <a:pt x="126" y="145"/>
                  </a:lnTo>
                  <a:lnTo>
                    <a:pt x="104" y="147"/>
                  </a:lnTo>
                  <a:lnTo>
                    <a:pt x="118" y="174"/>
                  </a:lnTo>
                  <a:lnTo>
                    <a:pt x="37" y="148"/>
                  </a:lnTo>
                  <a:lnTo>
                    <a:pt x="55" y="127"/>
                  </a:lnTo>
                  <a:lnTo>
                    <a:pt x="87" y="139"/>
                  </a:lnTo>
                  <a:lnTo>
                    <a:pt x="120" y="115"/>
                  </a:lnTo>
                  <a:lnTo>
                    <a:pt x="31" y="77"/>
                  </a:lnTo>
                  <a:lnTo>
                    <a:pt x="0" y="5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7">
              <a:extLst>
                <a:ext uri="{FF2B5EF4-FFF2-40B4-BE49-F238E27FC236}">
                  <a16:creationId xmlns:a16="http://schemas.microsoft.com/office/drawing/2014/main" id="{8C862FAB-CE3A-4997-BAE0-36E8DC69B4F6}"/>
                </a:ext>
              </a:extLst>
            </p:cNvPr>
            <p:cNvSpPr>
              <a:spLocks/>
            </p:cNvSpPr>
            <p:nvPr/>
          </p:nvSpPr>
          <p:spPr bwMode="auto">
            <a:xfrm>
              <a:off x="2865" y="2918"/>
              <a:ext cx="117" cy="69"/>
            </a:xfrm>
            <a:custGeom>
              <a:avLst/>
              <a:gdLst>
                <a:gd name="T0" fmla="*/ 117 w 117"/>
                <a:gd name="T1" fmla="*/ 34 h 69"/>
                <a:gd name="T2" fmla="*/ 89 w 117"/>
                <a:gd name="T3" fmla="*/ 18 h 69"/>
                <a:gd name="T4" fmla="*/ 61 w 117"/>
                <a:gd name="T5" fmla="*/ 0 h 69"/>
                <a:gd name="T6" fmla="*/ 28 w 117"/>
                <a:gd name="T7" fmla="*/ 0 h 69"/>
                <a:gd name="T8" fmla="*/ 12 w 117"/>
                <a:gd name="T9" fmla="*/ 10 h 69"/>
                <a:gd name="T10" fmla="*/ 12 w 117"/>
                <a:gd name="T11" fmla="*/ 28 h 69"/>
                <a:gd name="T12" fmla="*/ 0 w 117"/>
                <a:gd name="T13" fmla="*/ 46 h 69"/>
                <a:gd name="T14" fmla="*/ 0 w 117"/>
                <a:gd name="T15" fmla="*/ 57 h 69"/>
                <a:gd name="T16" fmla="*/ 33 w 117"/>
                <a:gd name="T17" fmla="*/ 69 h 69"/>
                <a:gd name="T18" fmla="*/ 89 w 117"/>
                <a:gd name="T19" fmla="*/ 65 h 69"/>
                <a:gd name="T20" fmla="*/ 99 w 117"/>
                <a:gd name="T21" fmla="*/ 61 h 69"/>
                <a:gd name="T22" fmla="*/ 89 w 117"/>
                <a:gd name="T23" fmla="*/ 53 h 69"/>
                <a:gd name="T24" fmla="*/ 109 w 117"/>
                <a:gd name="T25" fmla="*/ 49 h 69"/>
                <a:gd name="T26" fmla="*/ 117 w 117"/>
                <a:gd name="T27" fmla="*/ 34 h 69"/>
                <a:gd name="T28" fmla="*/ 117 w 117"/>
                <a:gd name="T29" fmla="*/ 34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69">
                  <a:moveTo>
                    <a:pt x="117" y="34"/>
                  </a:moveTo>
                  <a:lnTo>
                    <a:pt x="89" y="18"/>
                  </a:lnTo>
                  <a:lnTo>
                    <a:pt x="61" y="0"/>
                  </a:lnTo>
                  <a:lnTo>
                    <a:pt x="28" y="0"/>
                  </a:lnTo>
                  <a:lnTo>
                    <a:pt x="12" y="10"/>
                  </a:lnTo>
                  <a:lnTo>
                    <a:pt x="12" y="28"/>
                  </a:lnTo>
                  <a:lnTo>
                    <a:pt x="0" y="46"/>
                  </a:lnTo>
                  <a:lnTo>
                    <a:pt x="0" y="57"/>
                  </a:lnTo>
                  <a:lnTo>
                    <a:pt x="33" y="69"/>
                  </a:lnTo>
                  <a:lnTo>
                    <a:pt x="89" y="65"/>
                  </a:lnTo>
                  <a:lnTo>
                    <a:pt x="99" y="61"/>
                  </a:lnTo>
                  <a:lnTo>
                    <a:pt x="89" y="53"/>
                  </a:lnTo>
                  <a:lnTo>
                    <a:pt x="109" y="49"/>
                  </a:lnTo>
                  <a:lnTo>
                    <a:pt x="117" y="3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8">
              <a:extLst>
                <a:ext uri="{FF2B5EF4-FFF2-40B4-BE49-F238E27FC236}">
                  <a16:creationId xmlns:a16="http://schemas.microsoft.com/office/drawing/2014/main" id="{CFC2A3E8-4403-4928-BFC0-2ACD5A7C7EBB}"/>
                </a:ext>
              </a:extLst>
            </p:cNvPr>
            <p:cNvSpPr>
              <a:spLocks/>
            </p:cNvSpPr>
            <p:nvPr/>
          </p:nvSpPr>
          <p:spPr bwMode="auto">
            <a:xfrm>
              <a:off x="2906" y="2918"/>
              <a:ext cx="60" cy="40"/>
            </a:xfrm>
            <a:custGeom>
              <a:avLst/>
              <a:gdLst>
                <a:gd name="T0" fmla="*/ 12 w 60"/>
                <a:gd name="T1" fmla="*/ 0 h 40"/>
                <a:gd name="T2" fmla="*/ 60 w 60"/>
                <a:gd name="T3" fmla="*/ 28 h 40"/>
                <a:gd name="T4" fmla="*/ 42 w 60"/>
                <a:gd name="T5" fmla="*/ 40 h 40"/>
                <a:gd name="T6" fmla="*/ 0 w 60"/>
                <a:gd name="T7" fmla="*/ 14 h 40"/>
                <a:gd name="T8" fmla="*/ 0 w 60"/>
                <a:gd name="T9" fmla="*/ 0 h 40"/>
                <a:gd name="T10" fmla="*/ 12 w 60"/>
                <a:gd name="T11" fmla="*/ 0 h 40"/>
                <a:gd name="T12" fmla="*/ 12 w 6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0">
                  <a:moveTo>
                    <a:pt x="12" y="0"/>
                  </a:moveTo>
                  <a:lnTo>
                    <a:pt x="60" y="28"/>
                  </a:lnTo>
                  <a:lnTo>
                    <a:pt x="42" y="40"/>
                  </a:lnTo>
                  <a:lnTo>
                    <a:pt x="0" y="14"/>
                  </a:lnTo>
                  <a:lnTo>
                    <a:pt x="0" y="0"/>
                  </a:lnTo>
                  <a:lnTo>
                    <a:pt x="12"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9">
              <a:extLst>
                <a:ext uri="{FF2B5EF4-FFF2-40B4-BE49-F238E27FC236}">
                  <a16:creationId xmlns:a16="http://schemas.microsoft.com/office/drawing/2014/main" id="{B5C0346B-0E34-47BC-9F63-B8B75A0611CA}"/>
                </a:ext>
              </a:extLst>
            </p:cNvPr>
            <p:cNvSpPr>
              <a:spLocks/>
            </p:cNvSpPr>
            <p:nvPr/>
          </p:nvSpPr>
          <p:spPr bwMode="auto">
            <a:xfrm>
              <a:off x="2885" y="2950"/>
              <a:ext cx="61" cy="35"/>
            </a:xfrm>
            <a:custGeom>
              <a:avLst/>
              <a:gdLst>
                <a:gd name="T0" fmla="*/ 61 w 61"/>
                <a:gd name="T1" fmla="*/ 25 h 35"/>
                <a:gd name="T2" fmla="*/ 17 w 61"/>
                <a:gd name="T3" fmla="*/ 0 h 35"/>
                <a:gd name="T4" fmla="*/ 0 w 61"/>
                <a:gd name="T5" fmla="*/ 6 h 35"/>
                <a:gd name="T6" fmla="*/ 2 w 61"/>
                <a:gd name="T7" fmla="*/ 21 h 35"/>
                <a:gd name="T8" fmla="*/ 37 w 61"/>
                <a:gd name="T9" fmla="*/ 35 h 35"/>
                <a:gd name="T10" fmla="*/ 61 w 61"/>
                <a:gd name="T11" fmla="*/ 33 h 35"/>
                <a:gd name="T12" fmla="*/ 61 w 61"/>
                <a:gd name="T13" fmla="*/ 25 h 35"/>
                <a:gd name="T14" fmla="*/ 61 w 61"/>
                <a:gd name="T15" fmla="*/ 2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35">
                  <a:moveTo>
                    <a:pt x="61" y="25"/>
                  </a:moveTo>
                  <a:lnTo>
                    <a:pt x="17" y="0"/>
                  </a:lnTo>
                  <a:lnTo>
                    <a:pt x="0" y="6"/>
                  </a:lnTo>
                  <a:lnTo>
                    <a:pt x="2" y="21"/>
                  </a:lnTo>
                  <a:lnTo>
                    <a:pt x="37" y="35"/>
                  </a:lnTo>
                  <a:lnTo>
                    <a:pt x="61" y="33"/>
                  </a:lnTo>
                  <a:lnTo>
                    <a:pt x="61" y="2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30">
              <a:extLst>
                <a:ext uri="{FF2B5EF4-FFF2-40B4-BE49-F238E27FC236}">
                  <a16:creationId xmlns:a16="http://schemas.microsoft.com/office/drawing/2014/main" id="{476D22B6-0DCD-4DF7-B201-54B57A96B93E}"/>
                </a:ext>
              </a:extLst>
            </p:cNvPr>
            <p:cNvSpPr>
              <a:spLocks/>
            </p:cNvSpPr>
            <p:nvPr/>
          </p:nvSpPr>
          <p:spPr bwMode="auto">
            <a:xfrm>
              <a:off x="2950" y="2942"/>
              <a:ext cx="28" cy="22"/>
            </a:xfrm>
            <a:custGeom>
              <a:avLst/>
              <a:gdLst>
                <a:gd name="T0" fmla="*/ 12 w 28"/>
                <a:gd name="T1" fmla="*/ 0 h 22"/>
                <a:gd name="T2" fmla="*/ 28 w 28"/>
                <a:gd name="T3" fmla="*/ 10 h 22"/>
                <a:gd name="T4" fmla="*/ 28 w 28"/>
                <a:gd name="T5" fmla="*/ 22 h 22"/>
                <a:gd name="T6" fmla="*/ 2 w 28"/>
                <a:gd name="T7" fmla="*/ 22 h 22"/>
                <a:gd name="T8" fmla="*/ 0 w 28"/>
                <a:gd name="T9" fmla="*/ 8 h 22"/>
                <a:gd name="T10" fmla="*/ 12 w 28"/>
                <a:gd name="T11" fmla="*/ 0 h 22"/>
                <a:gd name="T12" fmla="*/ 12 w 2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2">
                  <a:moveTo>
                    <a:pt x="12" y="0"/>
                  </a:moveTo>
                  <a:lnTo>
                    <a:pt x="28" y="10"/>
                  </a:lnTo>
                  <a:lnTo>
                    <a:pt x="28" y="22"/>
                  </a:lnTo>
                  <a:lnTo>
                    <a:pt x="2" y="22"/>
                  </a:lnTo>
                  <a:lnTo>
                    <a:pt x="0" y="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31">
              <a:extLst>
                <a:ext uri="{FF2B5EF4-FFF2-40B4-BE49-F238E27FC236}">
                  <a16:creationId xmlns:a16="http://schemas.microsoft.com/office/drawing/2014/main" id="{2DBAB73D-594E-48A6-9350-DAC4CB475237}"/>
                </a:ext>
              </a:extLst>
            </p:cNvPr>
            <p:cNvSpPr>
              <a:spLocks/>
            </p:cNvSpPr>
            <p:nvPr/>
          </p:nvSpPr>
          <p:spPr bwMode="auto">
            <a:xfrm>
              <a:off x="2604" y="3019"/>
              <a:ext cx="824" cy="278"/>
            </a:xfrm>
            <a:custGeom>
              <a:avLst/>
              <a:gdLst>
                <a:gd name="T0" fmla="*/ 824 w 824"/>
                <a:gd name="T1" fmla="*/ 138 h 278"/>
                <a:gd name="T2" fmla="*/ 785 w 824"/>
                <a:gd name="T3" fmla="*/ 122 h 278"/>
                <a:gd name="T4" fmla="*/ 743 w 824"/>
                <a:gd name="T5" fmla="*/ 118 h 278"/>
                <a:gd name="T6" fmla="*/ 660 w 824"/>
                <a:gd name="T7" fmla="*/ 118 h 278"/>
                <a:gd name="T8" fmla="*/ 641 w 824"/>
                <a:gd name="T9" fmla="*/ 134 h 278"/>
                <a:gd name="T10" fmla="*/ 589 w 824"/>
                <a:gd name="T11" fmla="*/ 156 h 278"/>
                <a:gd name="T12" fmla="*/ 516 w 824"/>
                <a:gd name="T13" fmla="*/ 178 h 278"/>
                <a:gd name="T14" fmla="*/ 385 w 824"/>
                <a:gd name="T15" fmla="*/ 186 h 278"/>
                <a:gd name="T16" fmla="*/ 257 w 824"/>
                <a:gd name="T17" fmla="*/ 112 h 278"/>
                <a:gd name="T18" fmla="*/ 160 w 824"/>
                <a:gd name="T19" fmla="*/ 28 h 278"/>
                <a:gd name="T20" fmla="*/ 95 w 824"/>
                <a:gd name="T21" fmla="*/ 8 h 278"/>
                <a:gd name="T22" fmla="*/ 79 w 824"/>
                <a:gd name="T23" fmla="*/ 0 h 278"/>
                <a:gd name="T24" fmla="*/ 35 w 824"/>
                <a:gd name="T25" fmla="*/ 10 h 278"/>
                <a:gd name="T26" fmla="*/ 18 w 824"/>
                <a:gd name="T27" fmla="*/ 18 h 278"/>
                <a:gd name="T28" fmla="*/ 0 w 824"/>
                <a:gd name="T29" fmla="*/ 65 h 278"/>
                <a:gd name="T30" fmla="*/ 4 w 824"/>
                <a:gd name="T31" fmla="*/ 103 h 278"/>
                <a:gd name="T32" fmla="*/ 31 w 824"/>
                <a:gd name="T33" fmla="*/ 140 h 278"/>
                <a:gd name="T34" fmla="*/ 69 w 824"/>
                <a:gd name="T35" fmla="*/ 160 h 278"/>
                <a:gd name="T36" fmla="*/ 114 w 824"/>
                <a:gd name="T37" fmla="*/ 223 h 278"/>
                <a:gd name="T38" fmla="*/ 172 w 824"/>
                <a:gd name="T39" fmla="*/ 239 h 278"/>
                <a:gd name="T40" fmla="*/ 215 w 824"/>
                <a:gd name="T41" fmla="*/ 267 h 278"/>
                <a:gd name="T42" fmla="*/ 328 w 824"/>
                <a:gd name="T43" fmla="*/ 276 h 278"/>
                <a:gd name="T44" fmla="*/ 463 w 824"/>
                <a:gd name="T45" fmla="*/ 278 h 278"/>
                <a:gd name="T46" fmla="*/ 777 w 824"/>
                <a:gd name="T47" fmla="*/ 251 h 278"/>
                <a:gd name="T48" fmla="*/ 819 w 824"/>
                <a:gd name="T49" fmla="*/ 221 h 278"/>
                <a:gd name="T50" fmla="*/ 824 w 824"/>
                <a:gd name="T51" fmla="*/ 138 h 278"/>
                <a:gd name="T52" fmla="*/ 824 w 824"/>
                <a:gd name="T53" fmla="*/ 138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4" h="278">
                  <a:moveTo>
                    <a:pt x="824" y="138"/>
                  </a:moveTo>
                  <a:lnTo>
                    <a:pt x="785" y="122"/>
                  </a:lnTo>
                  <a:lnTo>
                    <a:pt x="743" y="118"/>
                  </a:lnTo>
                  <a:lnTo>
                    <a:pt x="660" y="118"/>
                  </a:lnTo>
                  <a:lnTo>
                    <a:pt x="641" y="134"/>
                  </a:lnTo>
                  <a:lnTo>
                    <a:pt x="589" y="156"/>
                  </a:lnTo>
                  <a:lnTo>
                    <a:pt x="516" y="178"/>
                  </a:lnTo>
                  <a:lnTo>
                    <a:pt x="385" y="186"/>
                  </a:lnTo>
                  <a:lnTo>
                    <a:pt x="257" y="112"/>
                  </a:lnTo>
                  <a:lnTo>
                    <a:pt x="160" y="28"/>
                  </a:lnTo>
                  <a:lnTo>
                    <a:pt x="95" y="8"/>
                  </a:lnTo>
                  <a:lnTo>
                    <a:pt x="79" y="0"/>
                  </a:lnTo>
                  <a:lnTo>
                    <a:pt x="35" y="10"/>
                  </a:lnTo>
                  <a:lnTo>
                    <a:pt x="18" y="18"/>
                  </a:lnTo>
                  <a:lnTo>
                    <a:pt x="0" y="65"/>
                  </a:lnTo>
                  <a:lnTo>
                    <a:pt x="4" y="103"/>
                  </a:lnTo>
                  <a:lnTo>
                    <a:pt x="31" y="140"/>
                  </a:lnTo>
                  <a:lnTo>
                    <a:pt x="69" y="160"/>
                  </a:lnTo>
                  <a:lnTo>
                    <a:pt x="114" y="223"/>
                  </a:lnTo>
                  <a:lnTo>
                    <a:pt x="172" y="239"/>
                  </a:lnTo>
                  <a:lnTo>
                    <a:pt x="215" y="267"/>
                  </a:lnTo>
                  <a:lnTo>
                    <a:pt x="328" y="276"/>
                  </a:lnTo>
                  <a:lnTo>
                    <a:pt x="463" y="278"/>
                  </a:lnTo>
                  <a:lnTo>
                    <a:pt x="777" y="251"/>
                  </a:lnTo>
                  <a:lnTo>
                    <a:pt x="819" y="221"/>
                  </a:lnTo>
                  <a:lnTo>
                    <a:pt x="824" y="13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2">
              <a:extLst>
                <a:ext uri="{FF2B5EF4-FFF2-40B4-BE49-F238E27FC236}">
                  <a16:creationId xmlns:a16="http://schemas.microsoft.com/office/drawing/2014/main" id="{DF976878-4A91-4144-8C9C-E705DDA64D92}"/>
                </a:ext>
              </a:extLst>
            </p:cNvPr>
            <p:cNvSpPr>
              <a:spLocks/>
            </p:cNvSpPr>
            <p:nvPr/>
          </p:nvSpPr>
          <p:spPr bwMode="auto">
            <a:xfrm>
              <a:off x="2598" y="3019"/>
              <a:ext cx="101" cy="158"/>
            </a:xfrm>
            <a:custGeom>
              <a:avLst/>
              <a:gdLst>
                <a:gd name="T0" fmla="*/ 45 w 101"/>
                <a:gd name="T1" fmla="*/ 0 h 158"/>
                <a:gd name="T2" fmla="*/ 37 w 101"/>
                <a:gd name="T3" fmla="*/ 49 h 158"/>
                <a:gd name="T4" fmla="*/ 45 w 101"/>
                <a:gd name="T5" fmla="*/ 97 h 158"/>
                <a:gd name="T6" fmla="*/ 101 w 101"/>
                <a:gd name="T7" fmla="*/ 152 h 158"/>
                <a:gd name="T8" fmla="*/ 65 w 101"/>
                <a:gd name="T9" fmla="*/ 158 h 158"/>
                <a:gd name="T10" fmla="*/ 16 w 101"/>
                <a:gd name="T11" fmla="*/ 118 h 158"/>
                <a:gd name="T12" fmla="*/ 0 w 101"/>
                <a:gd name="T13" fmla="*/ 65 h 158"/>
                <a:gd name="T14" fmla="*/ 10 w 101"/>
                <a:gd name="T15" fmla="*/ 31 h 158"/>
                <a:gd name="T16" fmla="*/ 28 w 101"/>
                <a:gd name="T17" fmla="*/ 14 h 158"/>
                <a:gd name="T18" fmla="*/ 45 w 101"/>
                <a:gd name="T19" fmla="*/ 0 h 158"/>
                <a:gd name="T20" fmla="*/ 45 w 101"/>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58">
                  <a:moveTo>
                    <a:pt x="45" y="0"/>
                  </a:moveTo>
                  <a:lnTo>
                    <a:pt x="37" y="49"/>
                  </a:lnTo>
                  <a:lnTo>
                    <a:pt x="45" y="97"/>
                  </a:lnTo>
                  <a:lnTo>
                    <a:pt x="101" y="152"/>
                  </a:lnTo>
                  <a:lnTo>
                    <a:pt x="65" y="158"/>
                  </a:lnTo>
                  <a:lnTo>
                    <a:pt x="16" y="118"/>
                  </a:lnTo>
                  <a:lnTo>
                    <a:pt x="0" y="65"/>
                  </a:lnTo>
                  <a:lnTo>
                    <a:pt x="10" y="31"/>
                  </a:lnTo>
                  <a:lnTo>
                    <a:pt x="28" y="14"/>
                  </a:lnTo>
                  <a:lnTo>
                    <a:pt x="45"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33">
              <a:extLst>
                <a:ext uri="{FF2B5EF4-FFF2-40B4-BE49-F238E27FC236}">
                  <a16:creationId xmlns:a16="http://schemas.microsoft.com/office/drawing/2014/main" id="{87FFE4D4-AE23-44D4-A773-AAC68A000E31}"/>
                </a:ext>
              </a:extLst>
            </p:cNvPr>
            <p:cNvSpPr>
              <a:spLocks/>
            </p:cNvSpPr>
            <p:nvPr/>
          </p:nvSpPr>
          <p:spPr bwMode="auto">
            <a:xfrm>
              <a:off x="2707" y="3163"/>
              <a:ext cx="719" cy="140"/>
            </a:xfrm>
            <a:custGeom>
              <a:avLst/>
              <a:gdLst>
                <a:gd name="T0" fmla="*/ 6 w 719"/>
                <a:gd name="T1" fmla="*/ 22 h 140"/>
                <a:gd name="T2" fmla="*/ 33 w 719"/>
                <a:gd name="T3" fmla="*/ 34 h 140"/>
                <a:gd name="T4" fmla="*/ 57 w 719"/>
                <a:gd name="T5" fmla="*/ 51 h 140"/>
                <a:gd name="T6" fmla="*/ 95 w 719"/>
                <a:gd name="T7" fmla="*/ 55 h 140"/>
                <a:gd name="T8" fmla="*/ 120 w 719"/>
                <a:gd name="T9" fmla="*/ 48 h 140"/>
                <a:gd name="T10" fmla="*/ 114 w 719"/>
                <a:gd name="T11" fmla="*/ 20 h 140"/>
                <a:gd name="T12" fmla="*/ 142 w 719"/>
                <a:gd name="T13" fmla="*/ 10 h 140"/>
                <a:gd name="T14" fmla="*/ 142 w 719"/>
                <a:gd name="T15" fmla="*/ 57 h 140"/>
                <a:gd name="T16" fmla="*/ 178 w 719"/>
                <a:gd name="T17" fmla="*/ 65 h 140"/>
                <a:gd name="T18" fmla="*/ 140 w 719"/>
                <a:gd name="T19" fmla="*/ 79 h 140"/>
                <a:gd name="T20" fmla="*/ 99 w 719"/>
                <a:gd name="T21" fmla="*/ 87 h 140"/>
                <a:gd name="T22" fmla="*/ 138 w 719"/>
                <a:gd name="T23" fmla="*/ 107 h 140"/>
                <a:gd name="T24" fmla="*/ 253 w 719"/>
                <a:gd name="T25" fmla="*/ 107 h 140"/>
                <a:gd name="T26" fmla="*/ 298 w 719"/>
                <a:gd name="T27" fmla="*/ 107 h 140"/>
                <a:gd name="T28" fmla="*/ 340 w 719"/>
                <a:gd name="T29" fmla="*/ 103 h 140"/>
                <a:gd name="T30" fmla="*/ 365 w 719"/>
                <a:gd name="T31" fmla="*/ 111 h 140"/>
                <a:gd name="T32" fmla="*/ 478 w 719"/>
                <a:gd name="T33" fmla="*/ 99 h 140"/>
                <a:gd name="T34" fmla="*/ 561 w 719"/>
                <a:gd name="T35" fmla="*/ 55 h 140"/>
                <a:gd name="T36" fmla="*/ 603 w 719"/>
                <a:gd name="T37" fmla="*/ 51 h 140"/>
                <a:gd name="T38" fmla="*/ 676 w 719"/>
                <a:gd name="T39" fmla="*/ 26 h 140"/>
                <a:gd name="T40" fmla="*/ 719 w 719"/>
                <a:gd name="T41" fmla="*/ 0 h 140"/>
                <a:gd name="T42" fmla="*/ 719 w 719"/>
                <a:gd name="T43" fmla="*/ 83 h 140"/>
                <a:gd name="T44" fmla="*/ 629 w 719"/>
                <a:gd name="T45" fmla="*/ 107 h 140"/>
                <a:gd name="T46" fmla="*/ 468 w 719"/>
                <a:gd name="T47" fmla="*/ 134 h 140"/>
                <a:gd name="T48" fmla="*/ 334 w 719"/>
                <a:gd name="T49" fmla="*/ 140 h 140"/>
                <a:gd name="T50" fmla="*/ 138 w 719"/>
                <a:gd name="T51" fmla="*/ 140 h 140"/>
                <a:gd name="T52" fmla="*/ 73 w 719"/>
                <a:gd name="T53" fmla="*/ 99 h 140"/>
                <a:gd name="T54" fmla="*/ 10 w 719"/>
                <a:gd name="T55" fmla="*/ 79 h 140"/>
                <a:gd name="T56" fmla="*/ 0 w 719"/>
                <a:gd name="T57" fmla="*/ 55 h 140"/>
                <a:gd name="T58" fmla="*/ 11 w 719"/>
                <a:gd name="T59" fmla="*/ 48 h 140"/>
                <a:gd name="T60" fmla="*/ 6 w 719"/>
                <a:gd name="T61" fmla="*/ 22 h 140"/>
                <a:gd name="T62" fmla="*/ 6 w 719"/>
                <a:gd name="T63" fmla="*/ 22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9" h="140">
                  <a:moveTo>
                    <a:pt x="6" y="22"/>
                  </a:moveTo>
                  <a:lnTo>
                    <a:pt x="33" y="34"/>
                  </a:lnTo>
                  <a:lnTo>
                    <a:pt x="57" y="51"/>
                  </a:lnTo>
                  <a:lnTo>
                    <a:pt x="95" y="55"/>
                  </a:lnTo>
                  <a:lnTo>
                    <a:pt x="120" y="48"/>
                  </a:lnTo>
                  <a:lnTo>
                    <a:pt x="114" y="20"/>
                  </a:lnTo>
                  <a:lnTo>
                    <a:pt x="142" y="10"/>
                  </a:lnTo>
                  <a:lnTo>
                    <a:pt x="142" y="57"/>
                  </a:lnTo>
                  <a:lnTo>
                    <a:pt x="178" y="65"/>
                  </a:lnTo>
                  <a:lnTo>
                    <a:pt x="140" y="79"/>
                  </a:lnTo>
                  <a:lnTo>
                    <a:pt x="99" y="87"/>
                  </a:lnTo>
                  <a:lnTo>
                    <a:pt x="138" y="107"/>
                  </a:lnTo>
                  <a:lnTo>
                    <a:pt x="253" y="107"/>
                  </a:lnTo>
                  <a:lnTo>
                    <a:pt x="298" y="107"/>
                  </a:lnTo>
                  <a:lnTo>
                    <a:pt x="340" y="103"/>
                  </a:lnTo>
                  <a:lnTo>
                    <a:pt x="365" y="111"/>
                  </a:lnTo>
                  <a:lnTo>
                    <a:pt x="478" y="99"/>
                  </a:lnTo>
                  <a:lnTo>
                    <a:pt x="561" y="55"/>
                  </a:lnTo>
                  <a:lnTo>
                    <a:pt x="603" y="51"/>
                  </a:lnTo>
                  <a:lnTo>
                    <a:pt x="676" y="26"/>
                  </a:lnTo>
                  <a:lnTo>
                    <a:pt x="719" y="0"/>
                  </a:lnTo>
                  <a:lnTo>
                    <a:pt x="719" y="83"/>
                  </a:lnTo>
                  <a:lnTo>
                    <a:pt x="629" y="107"/>
                  </a:lnTo>
                  <a:lnTo>
                    <a:pt x="468" y="134"/>
                  </a:lnTo>
                  <a:lnTo>
                    <a:pt x="334" y="140"/>
                  </a:lnTo>
                  <a:lnTo>
                    <a:pt x="138" y="140"/>
                  </a:lnTo>
                  <a:lnTo>
                    <a:pt x="73" y="99"/>
                  </a:lnTo>
                  <a:lnTo>
                    <a:pt x="10" y="79"/>
                  </a:lnTo>
                  <a:lnTo>
                    <a:pt x="0" y="55"/>
                  </a:lnTo>
                  <a:lnTo>
                    <a:pt x="11" y="48"/>
                  </a:lnTo>
                  <a:lnTo>
                    <a:pt x="6"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34">
              <a:extLst>
                <a:ext uri="{FF2B5EF4-FFF2-40B4-BE49-F238E27FC236}">
                  <a16:creationId xmlns:a16="http://schemas.microsoft.com/office/drawing/2014/main" id="{2184734E-8DD9-4E02-8783-298EEFF0E2C8}"/>
                </a:ext>
              </a:extLst>
            </p:cNvPr>
            <p:cNvSpPr>
              <a:spLocks/>
            </p:cNvSpPr>
            <p:nvPr/>
          </p:nvSpPr>
          <p:spPr bwMode="auto">
            <a:xfrm>
              <a:off x="2740" y="3080"/>
              <a:ext cx="174" cy="132"/>
            </a:xfrm>
            <a:custGeom>
              <a:avLst/>
              <a:gdLst>
                <a:gd name="T0" fmla="*/ 0 w 174"/>
                <a:gd name="T1" fmla="*/ 22 h 132"/>
                <a:gd name="T2" fmla="*/ 32 w 174"/>
                <a:gd name="T3" fmla="*/ 26 h 132"/>
                <a:gd name="T4" fmla="*/ 44 w 174"/>
                <a:gd name="T5" fmla="*/ 0 h 132"/>
                <a:gd name="T6" fmla="*/ 81 w 174"/>
                <a:gd name="T7" fmla="*/ 38 h 132"/>
                <a:gd name="T8" fmla="*/ 143 w 174"/>
                <a:gd name="T9" fmla="*/ 83 h 132"/>
                <a:gd name="T10" fmla="*/ 174 w 174"/>
                <a:gd name="T11" fmla="*/ 132 h 132"/>
                <a:gd name="T12" fmla="*/ 151 w 174"/>
                <a:gd name="T13" fmla="*/ 129 h 132"/>
                <a:gd name="T14" fmla="*/ 133 w 174"/>
                <a:gd name="T15" fmla="*/ 91 h 132"/>
                <a:gd name="T16" fmla="*/ 103 w 174"/>
                <a:gd name="T17" fmla="*/ 109 h 132"/>
                <a:gd name="T18" fmla="*/ 101 w 174"/>
                <a:gd name="T19" fmla="*/ 61 h 132"/>
                <a:gd name="T20" fmla="*/ 71 w 174"/>
                <a:gd name="T21" fmla="*/ 55 h 132"/>
                <a:gd name="T22" fmla="*/ 32 w 174"/>
                <a:gd name="T23" fmla="*/ 61 h 132"/>
                <a:gd name="T24" fmla="*/ 0 w 174"/>
                <a:gd name="T25" fmla="*/ 22 h 132"/>
                <a:gd name="T26" fmla="*/ 0 w 174"/>
                <a:gd name="T27" fmla="*/ 22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132">
                  <a:moveTo>
                    <a:pt x="0" y="22"/>
                  </a:moveTo>
                  <a:lnTo>
                    <a:pt x="32" y="26"/>
                  </a:lnTo>
                  <a:lnTo>
                    <a:pt x="44" y="0"/>
                  </a:lnTo>
                  <a:lnTo>
                    <a:pt x="81" y="38"/>
                  </a:lnTo>
                  <a:lnTo>
                    <a:pt x="143" y="83"/>
                  </a:lnTo>
                  <a:lnTo>
                    <a:pt x="174" y="132"/>
                  </a:lnTo>
                  <a:lnTo>
                    <a:pt x="151" y="129"/>
                  </a:lnTo>
                  <a:lnTo>
                    <a:pt x="133" y="91"/>
                  </a:lnTo>
                  <a:lnTo>
                    <a:pt x="103" y="109"/>
                  </a:lnTo>
                  <a:lnTo>
                    <a:pt x="101" y="61"/>
                  </a:lnTo>
                  <a:lnTo>
                    <a:pt x="71" y="55"/>
                  </a:lnTo>
                  <a:lnTo>
                    <a:pt x="32" y="61"/>
                  </a:lnTo>
                  <a:lnTo>
                    <a:pt x="0"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5">
              <a:extLst>
                <a:ext uri="{FF2B5EF4-FFF2-40B4-BE49-F238E27FC236}">
                  <a16:creationId xmlns:a16="http://schemas.microsoft.com/office/drawing/2014/main" id="{4B215454-92BD-4249-9603-2DF1486962A6}"/>
                </a:ext>
              </a:extLst>
            </p:cNvPr>
            <p:cNvSpPr>
              <a:spLocks/>
            </p:cNvSpPr>
            <p:nvPr/>
          </p:nvSpPr>
          <p:spPr bwMode="auto">
            <a:xfrm>
              <a:off x="2744" y="3149"/>
              <a:ext cx="56" cy="40"/>
            </a:xfrm>
            <a:custGeom>
              <a:avLst/>
              <a:gdLst>
                <a:gd name="T0" fmla="*/ 8 w 56"/>
                <a:gd name="T1" fmla="*/ 8 h 40"/>
                <a:gd name="T2" fmla="*/ 46 w 56"/>
                <a:gd name="T3" fmla="*/ 10 h 40"/>
                <a:gd name="T4" fmla="*/ 56 w 56"/>
                <a:gd name="T5" fmla="*/ 40 h 40"/>
                <a:gd name="T6" fmla="*/ 8 w 56"/>
                <a:gd name="T7" fmla="*/ 30 h 40"/>
                <a:gd name="T8" fmla="*/ 0 w 56"/>
                <a:gd name="T9" fmla="*/ 0 h 40"/>
                <a:gd name="T10" fmla="*/ 8 w 56"/>
                <a:gd name="T11" fmla="*/ 8 h 40"/>
                <a:gd name="T12" fmla="*/ 8 w 56"/>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0">
                  <a:moveTo>
                    <a:pt x="8" y="8"/>
                  </a:moveTo>
                  <a:lnTo>
                    <a:pt x="46" y="10"/>
                  </a:lnTo>
                  <a:lnTo>
                    <a:pt x="56" y="40"/>
                  </a:lnTo>
                  <a:lnTo>
                    <a:pt x="8" y="30"/>
                  </a:lnTo>
                  <a:lnTo>
                    <a:pt x="0" y="0"/>
                  </a:lnTo>
                  <a:lnTo>
                    <a:pt x="8" y="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36">
              <a:extLst>
                <a:ext uri="{FF2B5EF4-FFF2-40B4-BE49-F238E27FC236}">
                  <a16:creationId xmlns:a16="http://schemas.microsoft.com/office/drawing/2014/main" id="{DB182E82-AA43-4624-A523-F1A3C700C071}"/>
                </a:ext>
              </a:extLst>
            </p:cNvPr>
            <p:cNvSpPr>
              <a:spLocks/>
            </p:cNvSpPr>
            <p:nvPr/>
          </p:nvSpPr>
          <p:spPr bwMode="auto">
            <a:xfrm>
              <a:off x="2728" y="3064"/>
              <a:ext cx="28" cy="24"/>
            </a:xfrm>
            <a:custGeom>
              <a:avLst/>
              <a:gdLst>
                <a:gd name="T0" fmla="*/ 12 w 28"/>
                <a:gd name="T1" fmla="*/ 0 h 24"/>
                <a:gd name="T2" fmla="*/ 0 w 28"/>
                <a:gd name="T3" fmla="*/ 4 h 24"/>
                <a:gd name="T4" fmla="*/ 20 w 28"/>
                <a:gd name="T5" fmla="*/ 24 h 24"/>
                <a:gd name="T6" fmla="*/ 28 w 28"/>
                <a:gd name="T7" fmla="*/ 10 h 24"/>
                <a:gd name="T8" fmla="*/ 12 w 28"/>
                <a:gd name="T9" fmla="*/ 0 h 24"/>
                <a:gd name="T10" fmla="*/ 12 w 2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4">
                  <a:moveTo>
                    <a:pt x="12" y="0"/>
                  </a:moveTo>
                  <a:lnTo>
                    <a:pt x="0" y="4"/>
                  </a:lnTo>
                  <a:lnTo>
                    <a:pt x="20" y="24"/>
                  </a:lnTo>
                  <a:lnTo>
                    <a:pt x="28" y="10"/>
                  </a:lnTo>
                  <a:lnTo>
                    <a:pt x="12"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7">
              <a:extLst>
                <a:ext uri="{FF2B5EF4-FFF2-40B4-BE49-F238E27FC236}">
                  <a16:creationId xmlns:a16="http://schemas.microsoft.com/office/drawing/2014/main" id="{3E794370-4E1B-4DAC-B55C-6695C60FE1CE}"/>
                </a:ext>
              </a:extLst>
            </p:cNvPr>
            <p:cNvSpPr>
              <a:spLocks/>
            </p:cNvSpPr>
            <p:nvPr/>
          </p:nvSpPr>
          <p:spPr bwMode="auto">
            <a:xfrm>
              <a:off x="2693" y="3062"/>
              <a:ext cx="45" cy="109"/>
            </a:xfrm>
            <a:custGeom>
              <a:avLst/>
              <a:gdLst>
                <a:gd name="T0" fmla="*/ 14 w 45"/>
                <a:gd name="T1" fmla="*/ 12 h 109"/>
                <a:gd name="T2" fmla="*/ 33 w 45"/>
                <a:gd name="T3" fmla="*/ 75 h 109"/>
                <a:gd name="T4" fmla="*/ 45 w 45"/>
                <a:gd name="T5" fmla="*/ 101 h 109"/>
                <a:gd name="T6" fmla="*/ 25 w 45"/>
                <a:gd name="T7" fmla="*/ 109 h 109"/>
                <a:gd name="T8" fmla="*/ 0 w 45"/>
                <a:gd name="T9" fmla="*/ 18 h 109"/>
                <a:gd name="T10" fmla="*/ 10 w 45"/>
                <a:gd name="T11" fmla="*/ 0 h 109"/>
                <a:gd name="T12" fmla="*/ 14 w 45"/>
                <a:gd name="T13" fmla="*/ 12 h 109"/>
                <a:gd name="T14" fmla="*/ 14 w 45"/>
                <a:gd name="T15" fmla="*/ 12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09">
                  <a:moveTo>
                    <a:pt x="14" y="12"/>
                  </a:moveTo>
                  <a:lnTo>
                    <a:pt x="33" y="75"/>
                  </a:lnTo>
                  <a:lnTo>
                    <a:pt x="45" y="101"/>
                  </a:lnTo>
                  <a:lnTo>
                    <a:pt x="25" y="109"/>
                  </a:lnTo>
                  <a:lnTo>
                    <a:pt x="0" y="18"/>
                  </a:lnTo>
                  <a:lnTo>
                    <a:pt x="10" y="0"/>
                  </a:lnTo>
                  <a:lnTo>
                    <a:pt x="14" y="1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38">
              <a:extLst>
                <a:ext uri="{FF2B5EF4-FFF2-40B4-BE49-F238E27FC236}">
                  <a16:creationId xmlns:a16="http://schemas.microsoft.com/office/drawing/2014/main" id="{6E842452-E3A7-47BA-9A43-9DB1C39BDC5C}"/>
                </a:ext>
              </a:extLst>
            </p:cNvPr>
            <p:cNvSpPr>
              <a:spLocks/>
            </p:cNvSpPr>
            <p:nvPr/>
          </p:nvSpPr>
          <p:spPr bwMode="auto">
            <a:xfrm>
              <a:off x="3082" y="3181"/>
              <a:ext cx="50" cy="128"/>
            </a:xfrm>
            <a:custGeom>
              <a:avLst/>
              <a:gdLst>
                <a:gd name="T0" fmla="*/ 18 w 50"/>
                <a:gd name="T1" fmla="*/ 0 h 128"/>
                <a:gd name="T2" fmla="*/ 50 w 50"/>
                <a:gd name="T3" fmla="*/ 47 h 128"/>
                <a:gd name="T4" fmla="*/ 50 w 50"/>
                <a:gd name="T5" fmla="*/ 93 h 128"/>
                <a:gd name="T6" fmla="*/ 46 w 50"/>
                <a:gd name="T7" fmla="*/ 128 h 128"/>
                <a:gd name="T8" fmla="*/ 22 w 50"/>
                <a:gd name="T9" fmla="*/ 128 h 128"/>
                <a:gd name="T10" fmla="*/ 16 w 50"/>
                <a:gd name="T11" fmla="*/ 81 h 128"/>
                <a:gd name="T12" fmla="*/ 10 w 50"/>
                <a:gd name="T13" fmla="*/ 41 h 128"/>
                <a:gd name="T14" fmla="*/ 0 w 50"/>
                <a:gd name="T15" fmla="*/ 6 h 128"/>
                <a:gd name="T16" fmla="*/ 18 w 50"/>
                <a:gd name="T17" fmla="*/ 0 h 128"/>
                <a:gd name="T18" fmla="*/ 18 w 50"/>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28">
                  <a:moveTo>
                    <a:pt x="18" y="0"/>
                  </a:moveTo>
                  <a:lnTo>
                    <a:pt x="50" y="47"/>
                  </a:lnTo>
                  <a:lnTo>
                    <a:pt x="50" y="93"/>
                  </a:lnTo>
                  <a:lnTo>
                    <a:pt x="46" y="128"/>
                  </a:lnTo>
                  <a:lnTo>
                    <a:pt x="22" y="128"/>
                  </a:lnTo>
                  <a:lnTo>
                    <a:pt x="16" y="81"/>
                  </a:lnTo>
                  <a:lnTo>
                    <a:pt x="10" y="41"/>
                  </a:lnTo>
                  <a:lnTo>
                    <a:pt x="0" y="6"/>
                  </a:lnTo>
                  <a:lnTo>
                    <a:pt x="18" y="0"/>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39">
              <a:extLst>
                <a:ext uri="{FF2B5EF4-FFF2-40B4-BE49-F238E27FC236}">
                  <a16:creationId xmlns:a16="http://schemas.microsoft.com/office/drawing/2014/main" id="{0CEA7E79-A036-4EC3-B7B4-C12B88324425}"/>
                </a:ext>
              </a:extLst>
            </p:cNvPr>
            <p:cNvSpPr>
              <a:spLocks/>
            </p:cNvSpPr>
            <p:nvPr/>
          </p:nvSpPr>
          <p:spPr bwMode="auto">
            <a:xfrm>
              <a:off x="3100" y="3274"/>
              <a:ext cx="32" cy="37"/>
            </a:xfrm>
            <a:custGeom>
              <a:avLst/>
              <a:gdLst>
                <a:gd name="T0" fmla="*/ 32 w 32"/>
                <a:gd name="T1" fmla="*/ 0 h 37"/>
                <a:gd name="T2" fmla="*/ 0 w 32"/>
                <a:gd name="T3" fmla="*/ 0 h 37"/>
                <a:gd name="T4" fmla="*/ 0 w 32"/>
                <a:gd name="T5" fmla="*/ 25 h 37"/>
                <a:gd name="T6" fmla="*/ 4 w 32"/>
                <a:gd name="T7" fmla="*/ 37 h 37"/>
                <a:gd name="T8" fmla="*/ 28 w 32"/>
                <a:gd name="T9" fmla="*/ 35 h 37"/>
                <a:gd name="T10" fmla="*/ 32 w 32"/>
                <a:gd name="T11" fmla="*/ 0 h 37"/>
                <a:gd name="T12" fmla="*/ 32 w 3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7">
                  <a:moveTo>
                    <a:pt x="32" y="0"/>
                  </a:moveTo>
                  <a:lnTo>
                    <a:pt x="0" y="0"/>
                  </a:lnTo>
                  <a:lnTo>
                    <a:pt x="0" y="25"/>
                  </a:lnTo>
                  <a:lnTo>
                    <a:pt x="4" y="37"/>
                  </a:lnTo>
                  <a:lnTo>
                    <a:pt x="28" y="35"/>
                  </a:lnTo>
                  <a:lnTo>
                    <a:pt x="32" y="0"/>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40">
              <a:extLst>
                <a:ext uri="{FF2B5EF4-FFF2-40B4-BE49-F238E27FC236}">
                  <a16:creationId xmlns:a16="http://schemas.microsoft.com/office/drawing/2014/main" id="{9B8B6602-C793-4463-B0B8-CCF2823C31CF}"/>
                </a:ext>
              </a:extLst>
            </p:cNvPr>
            <p:cNvSpPr>
              <a:spLocks/>
            </p:cNvSpPr>
            <p:nvPr/>
          </p:nvSpPr>
          <p:spPr bwMode="auto">
            <a:xfrm>
              <a:off x="3078" y="3173"/>
              <a:ext cx="36" cy="65"/>
            </a:xfrm>
            <a:custGeom>
              <a:avLst/>
              <a:gdLst>
                <a:gd name="T0" fmla="*/ 32 w 36"/>
                <a:gd name="T1" fmla="*/ 28 h 65"/>
                <a:gd name="T2" fmla="*/ 22 w 36"/>
                <a:gd name="T3" fmla="*/ 65 h 65"/>
                <a:gd name="T4" fmla="*/ 0 w 36"/>
                <a:gd name="T5" fmla="*/ 12 h 65"/>
                <a:gd name="T6" fmla="*/ 30 w 36"/>
                <a:gd name="T7" fmla="*/ 0 h 65"/>
                <a:gd name="T8" fmla="*/ 36 w 36"/>
                <a:gd name="T9" fmla="*/ 22 h 65"/>
                <a:gd name="T10" fmla="*/ 32 w 36"/>
                <a:gd name="T11" fmla="*/ 28 h 65"/>
                <a:gd name="T12" fmla="*/ 32 w 36"/>
                <a:gd name="T13" fmla="*/ 2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5">
                  <a:moveTo>
                    <a:pt x="32" y="28"/>
                  </a:moveTo>
                  <a:lnTo>
                    <a:pt x="22" y="65"/>
                  </a:lnTo>
                  <a:lnTo>
                    <a:pt x="0" y="12"/>
                  </a:lnTo>
                  <a:lnTo>
                    <a:pt x="30" y="0"/>
                  </a:lnTo>
                  <a:lnTo>
                    <a:pt x="36" y="22"/>
                  </a:lnTo>
                  <a:lnTo>
                    <a:pt x="32" y="2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41">
              <a:extLst>
                <a:ext uri="{FF2B5EF4-FFF2-40B4-BE49-F238E27FC236}">
                  <a16:creationId xmlns:a16="http://schemas.microsoft.com/office/drawing/2014/main" id="{CC7551FC-04CF-4AD5-AF7E-3D7D81A99FE1}"/>
                </a:ext>
              </a:extLst>
            </p:cNvPr>
            <p:cNvSpPr>
              <a:spLocks/>
            </p:cNvSpPr>
            <p:nvPr/>
          </p:nvSpPr>
          <p:spPr bwMode="auto">
            <a:xfrm>
              <a:off x="3108" y="3222"/>
              <a:ext cx="20" cy="40"/>
            </a:xfrm>
            <a:custGeom>
              <a:avLst/>
              <a:gdLst>
                <a:gd name="T0" fmla="*/ 0 w 20"/>
                <a:gd name="T1" fmla="*/ 0 h 40"/>
                <a:gd name="T2" fmla="*/ 20 w 20"/>
                <a:gd name="T3" fmla="*/ 0 h 40"/>
                <a:gd name="T4" fmla="*/ 20 w 20"/>
                <a:gd name="T5" fmla="*/ 40 h 40"/>
                <a:gd name="T6" fmla="*/ 4 w 20"/>
                <a:gd name="T7" fmla="*/ 40 h 40"/>
                <a:gd name="T8" fmla="*/ 0 w 20"/>
                <a:gd name="T9" fmla="*/ 0 h 40"/>
                <a:gd name="T10" fmla="*/ 0 w 20"/>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0">
                  <a:moveTo>
                    <a:pt x="0" y="0"/>
                  </a:moveTo>
                  <a:lnTo>
                    <a:pt x="20" y="0"/>
                  </a:lnTo>
                  <a:lnTo>
                    <a:pt x="20" y="40"/>
                  </a:lnTo>
                  <a:lnTo>
                    <a:pt x="4" y="40"/>
                  </a:lnTo>
                  <a:lnTo>
                    <a:pt x="0"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2">
              <a:extLst>
                <a:ext uri="{FF2B5EF4-FFF2-40B4-BE49-F238E27FC236}">
                  <a16:creationId xmlns:a16="http://schemas.microsoft.com/office/drawing/2014/main" id="{8C831ABB-207D-4F8F-B250-C4F94A0F4771}"/>
                </a:ext>
              </a:extLst>
            </p:cNvPr>
            <p:cNvSpPr>
              <a:spLocks/>
            </p:cNvSpPr>
            <p:nvPr/>
          </p:nvSpPr>
          <p:spPr bwMode="auto">
            <a:xfrm>
              <a:off x="2811" y="2001"/>
              <a:ext cx="491" cy="662"/>
            </a:xfrm>
            <a:custGeom>
              <a:avLst/>
              <a:gdLst>
                <a:gd name="T0" fmla="*/ 271 w 491"/>
                <a:gd name="T1" fmla="*/ 28 h 662"/>
                <a:gd name="T2" fmla="*/ 347 w 491"/>
                <a:gd name="T3" fmla="*/ 129 h 662"/>
                <a:gd name="T4" fmla="*/ 402 w 491"/>
                <a:gd name="T5" fmla="*/ 314 h 662"/>
                <a:gd name="T6" fmla="*/ 483 w 491"/>
                <a:gd name="T7" fmla="*/ 449 h 662"/>
                <a:gd name="T8" fmla="*/ 491 w 491"/>
                <a:gd name="T9" fmla="*/ 469 h 662"/>
                <a:gd name="T10" fmla="*/ 479 w 491"/>
                <a:gd name="T11" fmla="*/ 473 h 662"/>
                <a:gd name="T12" fmla="*/ 453 w 491"/>
                <a:gd name="T13" fmla="*/ 494 h 662"/>
                <a:gd name="T14" fmla="*/ 430 w 491"/>
                <a:gd name="T15" fmla="*/ 526 h 662"/>
                <a:gd name="T16" fmla="*/ 392 w 491"/>
                <a:gd name="T17" fmla="*/ 577 h 662"/>
                <a:gd name="T18" fmla="*/ 360 w 491"/>
                <a:gd name="T19" fmla="*/ 619 h 662"/>
                <a:gd name="T20" fmla="*/ 345 w 491"/>
                <a:gd name="T21" fmla="*/ 638 h 662"/>
                <a:gd name="T22" fmla="*/ 295 w 491"/>
                <a:gd name="T23" fmla="*/ 658 h 662"/>
                <a:gd name="T24" fmla="*/ 230 w 491"/>
                <a:gd name="T25" fmla="*/ 662 h 662"/>
                <a:gd name="T26" fmla="*/ 155 w 491"/>
                <a:gd name="T27" fmla="*/ 660 h 662"/>
                <a:gd name="T28" fmla="*/ 111 w 491"/>
                <a:gd name="T29" fmla="*/ 652 h 662"/>
                <a:gd name="T30" fmla="*/ 99 w 491"/>
                <a:gd name="T31" fmla="*/ 623 h 662"/>
                <a:gd name="T32" fmla="*/ 95 w 491"/>
                <a:gd name="T33" fmla="*/ 581 h 662"/>
                <a:gd name="T34" fmla="*/ 101 w 491"/>
                <a:gd name="T35" fmla="*/ 538 h 662"/>
                <a:gd name="T36" fmla="*/ 103 w 491"/>
                <a:gd name="T37" fmla="*/ 514 h 662"/>
                <a:gd name="T38" fmla="*/ 119 w 491"/>
                <a:gd name="T39" fmla="*/ 498 h 662"/>
                <a:gd name="T40" fmla="*/ 135 w 491"/>
                <a:gd name="T41" fmla="*/ 488 h 662"/>
                <a:gd name="T42" fmla="*/ 196 w 491"/>
                <a:gd name="T43" fmla="*/ 461 h 662"/>
                <a:gd name="T44" fmla="*/ 202 w 491"/>
                <a:gd name="T45" fmla="*/ 401 h 662"/>
                <a:gd name="T46" fmla="*/ 178 w 491"/>
                <a:gd name="T47" fmla="*/ 413 h 662"/>
                <a:gd name="T48" fmla="*/ 139 w 491"/>
                <a:gd name="T49" fmla="*/ 431 h 662"/>
                <a:gd name="T50" fmla="*/ 119 w 491"/>
                <a:gd name="T51" fmla="*/ 431 h 662"/>
                <a:gd name="T52" fmla="*/ 107 w 491"/>
                <a:gd name="T53" fmla="*/ 411 h 662"/>
                <a:gd name="T54" fmla="*/ 103 w 491"/>
                <a:gd name="T55" fmla="*/ 390 h 662"/>
                <a:gd name="T56" fmla="*/ 84 w 491"/>
                <a:gd name="T57" fmla="*/ 358 h 662"/>
                <a:gd name="T58" fmla="*/ 72 w 491"/>
                <a:gd name="T59" fmla="*/ 356 h 662"/>
                <a:gd name="T60" fmla="*/ 66 w 491"/>
                <a:gd name="T61" fmla="*/ 352 h 662"/>
                <a:gd name="T62" fmla="*/ 58 w 491"/>
                <a:gd name="T63" fmla="*/ 316 h 662"/>
                <a:gd name="T64" fmla="*/ 46 w 491"/>
                <a:gd name="T65" fmla="*/ 316 h 662"/>
                <a:gd name="T66" fmla="*/ 38 w 491"/>
                <a:gd name="T67" fmla="*/ 311 h 662"/>
                <a:gd name="T68" fmla="*/ 32 w 491"/>
                <a:gd name="T69" fmla="*/ 291 h 662"/>
                <a:gd name="T70" fmla="*/ 38 w 491"/>
                <a:gd name="T71" fmla="*/ 267 h 662"/>
                <a:gd name="T72" fmla="*/ 42 w 491"/>
                <a:gd name="T73" fmla="*/ 222 h 662"/>
                <a:gd name="T74" fmla="*/ 8 w 491"/>
                <a:gd name="T75" fmla="*/ 198 h 662"/>
                <a:gd name="T76" fmla="*/ 0 w 491"/>
                <a:gd name="T77" fmla="*/ 182 h 662"/>
                <a:gd name="T78" fmla="*/ 0 w 491"/>
                <a:gd name="T79" fmla="*/ 170 h 662"/>
                <a:gd name="T80" fmla="*/ 0 w 491"/>
                <a:gd name="T81" fmla="*/ 117 h 662"/>
                <a:gd name="T82" fmla="*/ 2 w 491"/>
                <a:gd name="T83" fmla="*/ 101 h 662"/>
                <a:gd name="T84" fmla="*/ 22 w 491"/>
                <a:gd name="T85" fmla="*/ 56 h 662"/>
                <a:gd name="T86" fmla="*/ 97 w 491"/>
                <a:gd name="T87" fmla="*/ 0 h 662"/>
                <a:gd name="T88" fmla="*/ 186 w 491"/>
                <a:gd name="T89" fmla="*/ 0 h 662"/>
                <a:gd name="T90" fmla="*/ 271 w 491"/>
                <a:gd name="T91" fmla="*/ 28 h 662"/>
                <a:gd name="T92" fmla="*/ 271 w 491"/>
                <a:gd name="T93" fmla="*/ 28 h 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1" h="662">
                  <a:moveTo>
                    <a:pt x="271" y="28"/>
                  </a:moveTo>
                  <a:lnTo>
                    <a:pt x="347" y="129"/>
                  </a:lnTo>
                  <a:lnTo>
                    <a:pt x="402" y="314"/>
                  </a:lnTo>
                  <a:lnTo>
                    <a:pt x="483" y="449"/>
                  </a:lnTo>
                  <a:lnTo>
                    <a:pt x="491" y="469"/>
                  </a:lnTo>
                  <a:lnTo>
                    <a:pt x="479" y="473"/>
                  </a:lnTo>
                  <a:lnTo>
                    <a:pt x="453" y="494"/>
                  </a:lnTo>
                  <a:lnTo>
                    <a:pt x="430" y="526"/>
                  </a:lnTo>
                  <a:lnTo>
                    <a:pt x="392" y="577"/>
                  </a:lnTo>
                  <a:lnTo>
                    <a:pt x="360" y="619"/>
                  </a:lnTo>
                  <a:lnTo>
                    <a:pt x="345" y="638"/>
                  </a:lnTo>
                  <a:lnTo>
                    <a:pt x="295" y="658"/>
                  </a:lnTo>
                  <a:lnTo>
                    <a:pt x="230" y="662"/>
                  </a:lnTo>
                  <a:lnTo>
                    <a:pt x="155" y="660"/>
                  </a:lnTo>
                  <a:lnTo>
                    <a:pt x="111" y="652"/>
                  </a:lnTo>
                  <a:lnTo>
                    <a:pt x="99" y="623"/>
                  </a:lnTo>
                  <a:lnTo>
                    <a:pt x="95" y="581"/>
                  </a:lnTo>
                  <a:lnTo>
                    <a:pt x="101" y="538"/>
                  </a:lnTo>
                  <a:lnTo>
                    <a:pt x="103" y="514"/>
                  </a:lnTo>
                  <a:lnTo>
                    <a:pt x="119" y="498"/>
                  </a:lnTo>
                  <a:lnTo>
                    <a:pt x="135" y="488"/>
                  </a:lnTo>
                  <a:lnTo>
                    <a:pt x="196" y="461"/>
                  </a:lnTo>
                  <a:lnTo>
                    <a:pt x="202" y="401"/>
                  </a:lnTo>
                  <a:lnTo>
                    <a:pt x="178" y="413"/>
                  </a:lnTo>
                  <a:lnTo>
                    <a:pt x="139" y="431"/>
                  </a:lnTo>
                  <a:lnTo>
                    <a:pt x="119" y="431"/>
                  </a:lnTo>
                  <a:lnTo>
                    <a:pt x="107" y="411"/>
                  </a:lnTo>
                  <a:lnTo>
                    <a:pt x="103" y="390"/>
                  </a:lnTo>
                  <a:lnTo>
                    <a:pt x="84" y="358"/>
                  </a:lnTo>
                  <a:lnTo>
                    <a:pt x="72" y="356"/>
                  </a:lnTo>
                  <a:lnTo>
                    <a:pt x="66" y="352"/>
                  </a:lnTo>
                  <a:lnTo>
                    <a:pt x="58" y="316"/>
                  </a:lnTo>
                  <a:lnTo>
                    <a:pt x="46" y="316"/>
                  </a:lnTo>
                  <a:lnTo>
                    <a:pt x="38" y="311"/>
                  </a:lnTo>
                  <a:lnTo>
                    <a:pt x="32" y="291"/>
                  </a:lnTo>
                  <a:lnTo>
                    <a:pt x="38" y="267"/>
                  </a:lnTo>
                  <a:lnTo>
                    <a:pt x="42" y="222"/>
                  </a:lnTo>
                  <a:lnTo>
                    <a:pt x="8" y="198"/>
                  </a:lnTo>
                  <a:lnTo>
                    <a:pt x="0" y="182"/>
                  </a:lnTo>
                  <a:lnTo>
                    <a:pt x="0" y="170"/>
                  </a:lnTo>
                  <a:lnTo>
                    <a:pt x="0" y="117"/>
                  </a:lnTo>
                  <a:lnTo>
                    <a:pt x="2" y="101"/>
                  </a:lnTo>
                  <a:lnTo>
                    <a:pt x="22" y="56"/>
                  </a:lnTo>
                  <a:lnTo>
                    <a:pt x="97" y="0"/>
                  </a:lnTo>
                  <a:lnTo>
                    <a:pt x="186" y="0"/>
                  </a:lnTo>
                  <a:lnTo>
                    <a:pt x="271" y="2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43">
              <a:extLst>
                <a:ext uri="{FF2B5EF4-FFF2-40B4-BE49-F238E27FC236}">
                  <a16:creationId xmlns:a16="http://schemas.microsoft.com/office/drawing/2014/main" id="{A37EFB2A-5503-4674-AFF6-4593EF037DBF}"/>
                </a:ext>
              </a:extLst>
            </p:cNvPr>
            <p:cNvSpPr>
              <a:spLocks/>
            </p:cNvSpPr>
            <p:nvPr/>
          </p:nvSpPr>
          <p:spPr bwMode="auto">
            <a:xfrm>
              <a:off x="2930" y="2349"/>
              <a:ext cx="24" cy="26"/>
            </a:xfrm>
            <a:custGeom>
              <a:avLst/>
              <a:gdLst>
                <a:gd name="T0" fmla="*/ 24 w 24"/>
                <a:gd name="T1" fmla="*/ 0 h 26"/>
                <a:gd name="T2" fmla="*/ 10 w 24"/>
                <a:gd name="T3" fmla="*/ 4 h 26"/>
                <a:gd name="T4" fmla="*/ 0 w 24"/>
                <a:gd name="T5" fmla="*/ 20 h 26"/>
                <a:gd name="T6" fmla="*/ 8 w 24"/>
                <a:gd name="T7" fmla="*/ 26 h 26"/>
                <a:gd name="T8" fmla="*/ 20 w 24"/>
                <a:gd name="T9" fmla="*/ 16 h 26"/>
                <a:gd name="T10" fmla="*/ 24 w 24"/>
                <a:gd name="T11" fmla="*/ 0 h 26"/>
                <a:gd name="T12" fmla="*/ 24 w 24"/>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6">
                  <a:moveTo>
                    <a:pt x="24" y="0"/>
                  </a:moveTo>
                  <a:lnTo>
                    <a:pt x="10" y="4"/>
                  </a:lnTo>
                  <a:lnTo>
                    <a:pt x="0" y="20"/>
                  </a:lnTo>
                  <a:lnTo>
                    <a:pt x="8" y="26"/>
                  </a:lnTo>
                  <a:lnTo>
                    <a:pt x="20" y="16"/>
                  </a:lnTo>
                  <a:lnTo>
                    <a:pt x="24"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44">
              <a:extLst>
                <a:ext uri="{FF2B5EF4-FFF2-40B4-BE49-F238E27FC236}">
                  <a16:creationId xmlns:a16="http://schemas.microsoft.com/office/drawing/2014/main" id="{C9B30CA6-7BD4-4088-9FEC-8838609C5FAA}"/>
                </a:ext>
              </a:extLst>
            </p:cNvPr>
            <p:cNvSpPr>
              <a:spLocks/>
            </p:cNvSpPr>
            <p:nvPr/>
          </p:nvSpPr>
          <p:spPr bwMode="auto">
            <a:xfrm>
              <a:off x="2889" y="2234"/>
              <a:ext cx="57" cy="46"/>
            </a:xfrm>
            <a:custGeom>
              <a:avLst/>
              <a:gdLst>
                <a:gd name="T0" fmla="*/ 0 w 57"/>
                <a:gd name="T1" fmla="*/ 0 h 46"/>
                <a:gd name="T2" fmla="*/ 41 w 57"/>
                <a:gd name="T3" fmla="*/ 26 h 46"/>
                <a:gd name="T4" fmla="*/ 57 w 57"/>
                <a:gd name="T5" fmla="*/ 38 h 46"/>
                <a:gd name="T6" fmla="*/ 41 w 57"/>
                <a:gd name="T7" fmla="*/ 46 h 46"/>
                <a:gd name="T8" fmla="*/ 23 w 57"/>
                <a:gd name="T9" fmla="*/ 36 h 46"/>
                <a:gd name="T10" fmla="*/ 6 w 57"/>
                <a:gd name="T11" fmla="*/ 42 h 46"/>
                <a:gd name="T12" fmla="*/ 0 w 57"/>
                <a:gd name="T13" fmla="*/ 0 h 46"/>
                <a:gd name="T14" fmla="*/ 0 w 57"/>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6">
                  <a:moveTo>
                    <a:pt x="0" y="0"/>
                  </a:moveTo>
                  <a:lnTo>
                    <a:pt x="41" y="26"/>
                  </a:lnTo>
                  <a:lnTo>
                    <a:pt x="57" y="38"/>
                  </a:lnTo>
                  <a:lnTo>
                    <a:pt x="41" y="46"/>
                  </a:lnTo>
                  <a:lnTo>
                    <a:pt x="23" y="36"/>
                  </a:lnTo>
                  <a:lnTo>
                    <a:pt x="6" y="42"/>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5">
              <a:extLst>
                <a:ext uri="{FF2B5EF4-FFF2-40B4-BE49-F238E27FC236}">
                  <a16:creationId xmlns:a16="http://schemas.microsoft.com/office/drawing/2014/main" id="{A9D4D27D-3FBC-440B-9087-81355A0771CD}"/>
                </a:ext>
              </a:extLst>
            </p:cNvPr>
            <p:cNvSpPr>
              <a:spLocks/>
            </p:cNvSpPr>
            <p:nvPr/>
          </p:nvSpPr>
          <p:spPr bwMode="auto">
            <a:xfrm>
              <a:off x="3096" y="2225"/>
              <a:ext cx="36" cy="31"/>
            </a:xfrm>
            <a:custGeom>
              <a:avLst/>
              <a:gdLst>
                <a:gd name="T0" fmla="*/ 26 w 36"/>
                <a:gd name="T1" fmla="*/ 2 h 31"/>
                <a:gd name="T2" fmla="*/ 6 w 36"/>
                <a:gd name="T3" fmla="*/ 9 h 31"/>
                <a:gd name="T4" fmla="*/ 0 w 36"/>
                <a:gd name="T5" fmla="*/ 31 h 31"/>
                <a:gd name="T6" fmla="*/ 32 w 36"/>
                <a:gd name="T7" fmla="*/ 27 h 31"/>
                <a:gd name="T8" fmla="*/ 36 w 36"/>
                <a:gd name="T9" fmla="*/ 0 h 31"/>
                <a:gd name="T10" fmla="*/ 26 w 36"/>
                <a:gd name="T11" fmla="*/ 2 h 31"/>
                <a:gd name="T12" fmla="*/ 26 w 36"/>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1">
                  <a:moveTo>
                    <a:pt x="26" y="2"/>
                  </a:moveTo>
                  <a:lnTo>
                    <a:pt x="6" y="9"/>
                  </a:lnTo>
                  <a:lnTo>
                    <a:pt x="0" y="31"/>
                  </a:lnTo>
                  <a:lnTo>
                    <a:pt x="32" y="27"/>
                  </a:lnTo>
                  <a:lnTo>
                    <a:pt x="36" y="0"/>
                  </a:lnTo>
                  <a:lnTo>
                    <a:pt x="26" y="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6">
              <a:extLst>
                <a:ext uri="{FF2B5EF4-FFF2-40B4-BE49-F238E27FC236}">
                  <a16:creationId xmlns:a16="http://schemas.microsoft.com/office/drawing/2014/main" id="{C91D6B41-CEC1-4AE4-9B82-4719C09A82E3}"/>
                </a:ext>
              </a:extLst>
            </p:cNvPr>
            <p:cNvSpPr>
              <a:spLocks/>
            </p:cNvSpPr>
            <p:nvPr/>
          </p:nvSpPr>
          <p:spPr bwMode="auto">
            <a:xfrm>
              <a:off x="3114" y="2197"/>
              <a:ext cx="18" cy="28"/>
            </a:xfrm>
            <a:custGeom>
              <a:avLst/>
              <a:gdLst>
                <a:gd name="T0" fmla="*/ 0 w 18"/>
                <a:gd name="T1" fmla="*/ 10 h 28"/>
                <a:gd name="T2" fmla="*/ 8 w 18"/>
                <a:gd name="T3" fmla="*/ 0 h 28"/>
                <a:gd name="T4" fmla="*/ 18 w 18"/>
                <a:gd name="T5" fmla="*/ 18 h 28"/>
                <a:gd name="T6" fmla="*/ 6 w 18"/>
                <a:gd name="T7" fmla="*/ 28 h 28"/>
                <a:gd name="T8" fmla="*/ 0 w 18"/>
                <a:gd name="T9" fmla="*/ 10 h 28"/>
                <a:gd name="T10" fmla="*/ 0 w 18"/>
                <a:gd name="T11" fmla="*/ 1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8">
                  <a:moveTo>
                    <a:pt x="0" y="10"/>
                  </a:moveTo>
                  <a:lnTo>
                    <a:pt x="8" y="0"/>
                  </a:lnTo>
                  <a:lnTo>
                    <a:pt x="18" y="18"/>
                  </a:lnTo>
                  <a:lnTo>
                    <a:pt x="6" y="28"/>
                  </a:lnTo>
                  <a:lnTo>
                    <a:pt x="0" y="1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47">
              <a:extLst>
                <a:ext uri="{FF2B5EF4-FFF2-40B4-BE49-F238E27FC236}">
                  <a16:creationId xmlns:a16="http://schemas.microsoft.com/office/drawing/2014/main" id="{06063BE3-02C6-41B2-990D-EC4C65647261}"/>
                </a:ext>
              </a:extLst>
            </p:cNvPr>
            <p:cNvSpPr>
              <a:spLocks/>
            </p:cNvSpPr>
            <p:nvPr/>
          </p:nvSpPr>
          <p:spPr bwMode="auto">
            <a:xfrm>
              <a:off x="2813" y="2193"/>
              <a:ext cx="44" cy="47"/>
            </a:xfrm>
            <a:custGeom>
              <a:avLst/>
              <a:gdLst>
                <a:gd name="T0" fmla="*/ 0 w 44"/>
                <a:gd name="T1" fmla="*/ 0 h 47"/>
                <a:gd name="T2" fmla="*/ 26 w 44"/>
                <a:gd name="T3" fmla="*/ 16 h 47"/>
                <a:gd name="T4" fmla="*/ 44 w 44"/>
                <a:gd name="T5" fmla="*/ 26 h 47"/>
                <a:gd name="T6" fmla="*/ 36 w 44"/>
                <a:gd name="T7" fmla="*/ 47 h 47"/>
                <a:gd name="T8" fmla="*/ 26 w 44"/>
                <a:gd name="T9" fmla="*/ 45 h 47"/>
                <a:gd name="T10" fmla="*/ 14 w 44"/>
                <a:gd name="T11" fmla="*/ 34 h 47"/>
                <a:gd name="T12" fmla="*/ 8 w 44"/>
                <a:gd name="T13" fmla="*/ 16 h 47"/>
                <a:gd name="T14" fmla="*/ 0 w 44"/>
                <a:gd name="T15" fmla="*/ 0 h 47"/>
                <a:gd name="T16" fmla="*/ 0 w 44"/>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7">
                  <a:moveTo>
                    <a:pt x="0" y="0"/>
                  </a:moveTo>
                  <a:lnTo>
                    <a:pt x="26" y="16"/>
                  </a:lnTo>
                  <a:lnTo>
                    <a:pt x="44" y="26"/>
                  </a:lnTo>
                  <a:lnTo>
                    <a:pt x="36" y="47"/>
                  </a:lnTo>
                  <a:lnTo>
                    <a:pt x="26" y="45"/>
                  </a:lnTo>
                  <a:lnTo>
                    <a:pt x="14" y="34"/>
                  </a:lnTo>
                  <a:lnTo>
                    <a:pt x="8" y="16"/>
                  </a:lnTo>
                  <a:lnTo>
                    <a:pt x="0"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48">
              <a:extLst>
                <a:ext uri="{FF2B5EF4-FFF2-40B4-BE49-F238E27FC236}">
                  <a16:creationId xmlns:a16="http://schemas.microsoft.com/office/drawing/2014/main" id="{0D5BF82B-3755-4547-AE82-CD86B065AF7D}"/>
                </a:ext>
              </a:extLst>
            </p:cNvPr>
            <p:cNvSpPr>
              <a:spLocks/>
            </p:cNvSpPr>
            <p:nvPr/>
          </p:nvSpPr>
          <p:spPr bwMode="auto">
            <a:xfrm>
              <a:off x="2922" y="2179"/>
              <a:ext cx="52" cy="24"/>
            </a:xfrm>
            <a:custGeom>
              <a:avLst/>
              <a:gdLst>
                <a:gd name="T0" fmla="*/ 0 w 52"/>
                <a:gd name="T1" fmla="*/ 4 h 24"/>
                <a:gd name="T2" fmla="*/ 38 w 52"/>
                <a:gd name="T3" fmla="*/ 0 h 24"/>
                <a:gd name="T4" fmla="*/ 52 w 52"/>
                <a:gd name="T5" fmla="*/ 18 h 24"/>
                <a:gd name="T6" fmla="*/ 32 w 52"/>
                <a:gd name="T7" fmla="*/ 24 h 24"/>
                <a:gd name="T8" fmla="*/ 30 w 52"/>
                <a:gd name="T9" fmla="*/ 14 h 24"/>
                <a:gd name="T10" fmla="*/ 0 w 52"/>
                <a:gd name="T11" fmla="*/ 4 h 24"/>
                <a:gd name="T12" fmla="*/ 0 w 52"/>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4">
                  <a:moveTo>
                    <a:pt x="0" y="4"/>
                  </a:moveTo>
                  <a:lnTo>
                    <a:pt x="38" y="0"/>
                  </a:lnTo>
                  <a:lnTo>
                    <a:pt x="52" y="18"/>
                  </a:lnTo>
                  <a:lnTo>
                    <a:pt x="32" y="24"/>
                  </a:lnTo>
                  <a:lnTo>
                    <a:pt x="30" y="14"/>
                  </a:lnTo>
                  <a:lnTo>
                    <a:pt x="0" y="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49">
              <a:extLst>
                <a:ext uri="{FF2B5EF4-FFF2-40B4-BE49-F238E27FC236}">
                  <a16:creationId xmlns:a16="http://schemas.microsoft.com/office/drawing/2014/main" id="{C9755895-5C45-4210-971C-6096950EA217}"/>
                </a:ext>
              </a:extLst>
            </p:cNvPr>
            <p:cNvSpPr>
              <a:spLocks/>
            </p:cNvSpPr>
            <p:nvPr/>
          </p:nvSpPr>
          <p:spPr bwMode="auto">
            <a:xfrm>
              <a:off x="2869" y="2183"/>
              <a:ext cx="101" cy="59"/>
            </a:xfrm>
            <a:custGeom>
              <a:avLst/>
              <a:gdLst>
                <a:gd name="T0" fmla="*/ 8 w 101"/>
                <a:gd name="T1" fmla="*/ 0 h 59"/>
                <a:gd name="T2" fmla="*/ 0 w 101"/>
                <a:gd name="T3" fmla="*/ 16 h 59"/>
                <a:gd name="T4" fmla="*/ 18 w 101"/>
                <a:gd name="T5" fmla="*/ 34 h 59"/>
                <a:gd name="T6" fmla="*/ 39 w 101"/>
                <a:gd name="T7" fmla="*/ 53 h 59"/>
                <a:gd name="T8" fmla="*/ 61 w 101"/>
                <a:gd name="T9" fmla="*/ 59 h 59"/>
                <a:gd name="T10" fmla="*/ 77 w 101"/>
                <a:gd name="T11" fmla="*/ 51 h 59"/>
                <a:gd name="T12" fmla="*/ 101 w 101"/>
                <a:gd name="T13" fmla="*/ 20 h 59"/>
                <a:gd name="T14" fmla="*/ 73 w 101"/>
                <a:gd name="T15" fmla="*/ 38 h 59"/>
                <a:gd name="T16" fmla="*/ 45 w 101"/>
                <a:gd name="T17" fmla="*/ 40 h 59"/>
                <a:gd name="T18" fmla="*/ 39 w 101"/>
                <a:gd name="T19" fmla="*/ 32 h 59"/>
                <a:gd name="T20" fmla="*/ 41 w 101"/>
                <a:gd name="T21" fmla="*/ 6 h 59"/>
                <a:gd name="T22" fmla="*/ 8 w 101"/>
                <a:gd name="T23" fmla="*/ 0 h 59"/>
                <a:gd name="T24" fmla="*/ 8 w 101"/>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59">
                  <a:moveTo>
                    <a:pt x="8" y="0"/>
                  </a:moveTo>
                  <a:lnTo>
                    <a:pt x="0" y="16"/>
                  </a:lnTo>
                  <a:lnTo>
                    <a:pt x="18" y="34"/>
                  </a:lnTo>
                  <a:lnTo>
                    <a:pt x="39" y="53"/>
                  </a:lnTo>
                  <a:lnTo>
                    <a:pt x="61" y="59"/>
                  </a:lnTo>
                  <a:lnTo>
                    <a:pt x="77" y="51"/>
                  </a:lnTo>
                  <a:lnTo>
                    <a:pt x="101" y="20"/>
                  </a:lnTo>
                  <a:lnTo>
                    <a:pt x="73" y="38"/>
                  </a:lnTo>
                  <a:lnTo>
                    <a:pt x="45" y="40"/>
                  </a:lnTo>
                  <a:lnTo>
                    <a:pt x="39" y="32"/>
                  </a:lnTo>
                  <a:lnTo>
                    <a:pt x="41" y="6"/>
                  </a:lnTo>
                  <a:lnTo>
                    <a:pt x="8"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50">
              <a:extLst>
                <a:ext uri="{FF2B5EF4-FFF2-40B4-BE49-F238E27FC236}">
                  <a16:creationId xmlns:a16="http://schemas.microsoft.com/office/drawing/2014/main" id="{B5994464-A19A-4449-B39D-392B5B9F58D8}"/>
                </a:ext>
              </a:extLst>
            </p:cNvPr>
            <p:cNvSpPr>
              <a:spLocks/>
            </p:cNvSpPr>
            <p:nvPr/>
          </p:nvSpPr>
          <p:spPr bwMode="auto">
            <a:xfrm>
              <a:off x="2914" y="2379"/>
              <a:ext cx="64" cy="53"/>
            </a:xfrm>
            <a:custGeom>
              <a:avLst/>
              <a:gdLst>
                <a:gd name="T0" fmla="*/ 18 w 64"/>
                <a:gd name="T1" fmla="*/ 0 h 53"/>
                <a:gd name="T2" fmla="*/ 32 w 64"/>
                <a:gd name="T3" fmla="*/ 6 h 53"/>
                <a:gd name="T4" fmla="*/ 46 w 64"/>
                <a:gd name="T5" fmla="*/ 6 h 53"/>
                <a:gd name="T6" fmla="*/ 24 w 64"/>
                <a:gd name="T7" fmla="*/ 21 h 53"/>
                <a:gd name="T8" fmla="*/ 34 w 64"/>
                <a:gd name="T9" fmla="*/ 35 h 53"/>
                <a:gd name="T10" fmla="*/ 64 w 64"/>
                <a:gd name="T11" fmla="*/ 41 h 53"/>
                <a:gd name="T12" fmla="*/ 36 w 64"/>
                <a:gd name="T13" fmla="*/ 53 h 53"/>
                <a:gd name="T14" fmla="*/ 12 w 64"/>
                <a:gd name="T15" fmla="*/ 49 h 53"/>
                <a:gd name="T16" fmla="*/ 0 w 64"/>
                <a:gd name="T17" fmla="*/ 29 h 53"/>
                <a:gd name="T18" fmla="*/ 0 w 64"/>
                <a:gd name="T19" fmla="*/ 10 h 53"/>
                <a:gd name="T20" fmla="*/ 18 w 64"/>
                <a:gd name="T21" fmla="*/ 0 h 53"/>
                <a:gd name="T22" fmla="*/ 18 w 6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3">
                  <a:moveTo>
                    <a:pt x="18" y="0"/>
                  </a:moveTo>
                  <a:lnTo>
                    <a:pt x="32" y="6"/>
                  </a:lnTo>
                  <a:lnTo>
                    <a:pt x="46" y="6"/>
                  </a:lnTo>
                  <a:lnTo>
                    <a:pt x="24" y="21"/>
                  </a:lnTo>
                  <a:lnTo>
                    <a:pt x="34" y="35"/>
                  </a:lnTo>
                  <a:lnTo>
                    <a:pt x="64" y="41"/>
                  </a:lnTo>
                  <a:lnTo>
                    <a:pt x="36" y="53"/>
                  </a:lnTo>
                  <a:lnTo>
                    <a:pt x="12" y="49"/>
                  </a:lnTo>
                  <a:lnTo>
                    <a:pt x="0" y="29"/>
                  </a:lnTo>
                  <a:lnTo>
                    <a:pt x="0" y="10"/>
                  </a:lnTo>
                  <a:lnTo>
                    <a:pt x="18" y="0"/>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51">
              <a:extLst>
                <a:ext uri="{FF2B5EF4-FFF2-40B4-BE49-F238E27FC236}">
                  <a16:creationId xmlns:a16="http://schemas.microsoft.com/office/drawing/2014/main" id="{993A4C5F-1584-4B2D-8C72-95CA435B51C7}"/>
                </a:ext>
              </a:extLst>
            </p:cNvPr>
            <p:cNvSpPr>
              <a:spLocks/>
            </p:cNvSpPr>
            <p:nvPr/>
          </p:nvSpPr>
          <p:spPr bwMode="auto">
            <a:xfrm>
              <a:off x="2904" y="2252"/>
              <a:ext cx="208" cy="360"/>
            </a:xfrm>
            <a:custGeom>
              <a:avLst/>
              <a:gdLst>
                <a:gd name="T0" fmla="*/ 208 w 208"/>
                <a:gd name="T1" fmla="*/ 24 h 360"/>
                <a:gd name="T2" fmla="*/ 192 w 208"/>
                <a:gd name="T3" fmla="*/ 103 h 360"/>
                <a:gd name="T4" fmla="*/ 192 w 208"/>
                <a:gd name="T5" fmla="*/ 172 h 360"/>
                <a:gd name="T6" fmla="*/ 174 w 208"/>
                <a:gd name="T7" fmla="*/ 192 h 360"/>
                <a:gd name="T8" fmla="*/ 194 w 208"/>
                <a:gd name="T9" fmla="*/ 224 h 360"/>
                <a:gd name="T10" fmla="*/ 200 w 208"/>
                <a:gd name="T11" fmla="*/ 275 h 360"/>
                <a:gd name="T12" fmla="*/ 194 w 208"/>
                <a:gd name="T13" fmla="*/ 299 h 360"/>
                <a:gd name="T14" fmla="*/ 178 w 208"/>
                <a:gd name="T15" fmla="*/ 308 h 360"/>
                <a:gd name="T16" fmla="*/ 182 w 208"/>
                <a:gd name="T17" fmla="*/ 269 h 360"/>
                <a:gd name="T18" fmla="*/ 127 w 208"/>
                <a:gd name="T19" fmla="*/ 275 h 360"/>
                <a:gd name="T20" fmla="*/ 99 w 208"/>
                <a:gd name="T21" fmla="*/ 287 h 360"/>
                <a:gd name="T22" fmla="*/ 62 w 208"/>
                <a:gd name="T23" fmla="*/ 303 h 360"/>
                <a:gd name="T24" fmla="*/ 54 w 208"/>
                <a:gd name="T25" fmla="*/ 326 h 360"/>
                <a:gd name="T26" fmla="*/ 2 w 208"/>
                <a:gd name="T27" fmla="*/ 360 h 360"/>
                <a:gd name="T28" fmla="*/ 0 w 208"/>
                <a:gd name="T29" fmla="*/ 310 h 360"/>
                <a:gd name="T30" fmla="*/ 8 w 208"/>
                <a:gd name="T31" fmla="*/ 275 h 360"/>
                <a:gd name="T32" fmla="*/ 14 w 208"/>
                <a:gd name="T33" fmla="*/ 259 h 360"/>
                <a:gd name="T34" fmla="*/ 40 w 208"/>
                <a:gd name="T35" fmla="*/ 237 h 360"/>
                <a:gd name="T36" fmla="*/ 97 w 208"/>
                <a:gd name="T37" fmla="*/ 214 h 360"/>
                <a:gd name="T38" fmla="*/ 103 w 208"/>
                <a:gd name="T39" fmla="*/ 154 h 360"/>
                <a:gd name="T40" fmla="*/ 74 w 208"/>
                <a:gd name="T41" fmla="*/ 168 h 360"/>
                <a:gd name="T42" fmla="*/ 89 w 208"/>
                <a:gd name="T43" fmla="*/ 137 h 360"/>
                <a:gd name="T44" fmla="*/ 81 w 208"/>
                <a:gd name="T45" fmla="*/ 109 h 360"/>
                <a:gd name="T46" fmla="*/ 127 w 208"/>
                <a:gd name="T47" fmla="*/ 93 h 360"/>
                <a:gd name="T48" fmla="*/ 174 w 208"/>
                <a:gd name="T49" fmla="*/ 60 h 360"/>
                <a:gd name="T50" fmla="*/ 194 w 208"/>
                <a:gd name="T51" fmla="*/ 44 h 360"/>
                <a:gd name="T52" fmla="*/ 190 w 208"/>
                <a:gd name="T53" fmla="*/ 0 h 360"/>
                <a:gd name="T54" fmla="*/ 208 w 208"/>
                <a:gd name="T55" fmla="*/ 24 h 360"/>
                <a:gd name="T56" fmla="*/ 208 w 208"/>
                <a:gd name="T57" fmla="*/ 24 h 3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360">
                  <a:moveTo>
                    <a:pt x="208" y="24"/>
                  </a:moveTo>
                  <a:lnTo>
                    <a:pt x="192" y="103"/>
                  </a:lnTo>
                  <a:lnTo>
                    <a:pt x="192" y="172"/>
                  </a:lnTo>
                  <a:lnTo>
                    <a:pt x="174" y="192"/>
                  </a:lnTo>
                  <a:lnTo>
                    <a:pt x="194" y="224"/>
                  </a:lnTo>
                  <a:lnTo>
                    <a:pt x="200" y="275"/>
                  </a:lnTo>
                  <a:lnTo>
                    <a:pt x="194" y="299"/>
                  </a:lnTo>
                  <a:lnTo>
                    <a:pt x="178" y="308"/>
                  </a:lnTo>
                  <a:lnTo>
                    <a:pt x="182" y="269"/>
                  </a:lnTo>
                  <a:lnTo>
                    <a:pt x="127" y="275"/>
                  </a:lnTo>
                  <a:lnTo>
                    <a:pt x="99" y="287"/>
                  </a:lnTo>
                  <a:lnTo>
                    <a:pt x="62" y="303"/>
                  </a:lnTo>
                  <a:lnTo>
                    <a:pt x="54" y="326"/>
                  </a:lnTo>
                  <a:lnTo>
                    <a:pt x="2" y="360"/>
                  </a:lnTo>
                  <a:lnTo>
                    <a:pt x="0" y="310"/>
                  </a:lnTo>
                  <a:lnTo>
                    <a:pt x="8" y="275"/>
                  </a:lnTo>
                  <a:lnTo>
                    <a:pt x="14" y="259"/>
                  </a:lnTo>
                  <a:lnTo>
                    <a:pt x="40" y="237"/>
                  </a:lnTo>
                  <a:lnTo>
                    <a:pt x="97" y="214"/>
                  </a:lnTo>
                  <a:lnTo>
                    <a:pt x="103" y="154"/>
                  </a:lnTo>
                  <a:lnTo>
                    <a:pt x="74" y="168"/>
                  </a:lnTo>
                  <a:lnTo>
                    <a:pt x="89" y="137"/>
                  </a:lnTo>
                  <a:lnTo>
                    <a:pt x="81" y="109"/>
                  </a:lnTo>
                  <a:lnTo>
                    <a:pt x="127" y="93"/>
                  </a:lnTo>
                  <a:lnTo>
                    <a:pt x="174" y="60"/>
                  </a:lnTo>
                  <a:lnTo>
                    <a:pt x="194" y="44"/>
                  </a:lnTo>
                  <a:lnTo>
                    <a:pt x="190" y="0"/>
                  </a:lnTo>
                  <a:lnTo>
                    <a:pt x="208" y="2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52">
              <a:extLst>
                <a:ext uri="{FF2B5EF4-FFF2-40B4-BE49-F238E27FC236}">
                  <a16:creationId xmlns:a16="http://schemas.microsoft.com/office/drawing/2014/main" id="{D1D8B0AA-B4CD-4ADF-B877-C04FB49A82B9}"/>
                </a:ext>
              </a:extLst>
            </p:cNvPr>
            <p:cNvSpPr>
              <a:spLocks/>
            </p:cNvSpPr>
            <p:nvPr/>
          </p:nvSpPr>
          <p:spPr bwMode="auto">
            <a:xfrm>
              <a:off x="2893" y="2349"/>
              <a:ext cx="45" cy="40"/>
            </a:xfrm>
            <a:custGeom>
              <a:avLst/>
              <a:gdLst>
                <a:gd name="T0" fmla="*/ 45 w 45"/>
                <a:gd name="T1" fmla="*/ 0 h 40"/>
                <a:gd name="T2" fmla="*/ 39 w 45"/>
                <a:gd name="T3" fmla="*/ 24 h 40"/>
                <a:gd name="T4" fmla="*/ 21 w 45"/>
                <a:gd name="T5" fmla="*/ 40 h 40"/>
                <a:gd name="T6" fmla="*/ 9 w 45"/>
                <a:gd name="T7" fmla="*/ 38 h 40"/>
                <a:gd name="T8" fmla="*/ 0 w 45"/>
                <a:gd name="T9" fmla="*/ 12 h 40"/>
                <a:gd name="T10" fmla="*/ 21 w 45"/>
                <a:gd name="T11" fmla="*/ 0 h 40"/>
                <a:gd name="T12" fmla="*/ 45 w 45"/>
                <a:gd name="T13" fmla="*/ 0 h 40"/>
                <a:gd name="T14" fmla="*/ 45 w 45"/>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0">
                  <a:moveTo>
                    <a:pt x="45" y="0"/>
                  </a:moveTo>
                  <a:lnTo>
                    <a:pt x="39" y="24"/>
                  </a:lnTo>
                  <a:lnTo>
                    <a:pt x="21" y="40"/>
                  </a:lnTo>
                  <a:lnTo>
                    <a:pt x="9" y="38"/>
                  </a:lnTo>
                  <a:lnTo>
                    <a:pt x="0" y="12"/>
                  </a:lnTo>
                  <a:lnTo>
                    <a:pt x="21" y="0"/>
                  </a:lnTo>
                  <a:lnTo>
                    <a:pt x="45"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53">
              <a:extLst>
                <a:ext uri="{FF2B5EF4-FFF2-40B4-BE49-F238E27FC236}">
                  <a16:creationId xmlns:a16="http://schemas.microsoft.com/office/drawing/2014/main" id="{99C177DE-A6F3-4049-AF4A-FBC625623331}"/>
                </a:ext>
              </a:extLst>
            </p:cNvPr>
            <p:cNvSpPr>
              <a:spLocks/>
            </p:cNvSpPr>
            <p:nvPr/>
          </p:nvSpPr>
          <p:spPr bwMode="auto">
            <a:xfrm>
              <a:off x="2889" y="2308"/>
              <a:ext cx="41" cy="37"/>
            </a:xfrm>
            <a:custGeom>
              <a:avLst/>
              <a:gdLst>
                <a:gd name="T0" fmla="*/ 29 w 41"/>
                <a:gd name="T1" fmla="*/ 0 h 37"/>
                <a:gd name="T2" fmla="*/ 11 w 41"/>
                <a:gd name="T3" fmla="*/ 11 h 37"/>
                <a:gd name="T4" fmla="*/ 0 w 41"/>
                <a:gd name="T5" fmla="*/ 37 h 37"/>
                <a:gd name="T6" fmla="*/ 41 w 41"/>
                <a:gd name="T7" fmla="*/ 33 h 37"/>
                <a:gd name="T8" fmla="*/ 37 w 41"/>
                <a:gd name="T9" fmla="*/ 25 h 37"/>
                <a:gd name="T10" fmla="*/ 29 w 41"/>
                <a:gd name="T11" fmla="*/ 0 h 37"/>
                <a:gd name="T12" fmla="*/ 29 w 4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7">
                  <a:moveTo>
                    <a:pt x="29" y="0"/>
                  </a:moveTo>
                  <a:lnTo>
                    <a:pt x="11" y="11"/>
                  </a:lnTo>
                  <a:lnTo>
                    <a:pt x="0" y="37"/>
                  </a:lnTo>
                  <a:lnTo>
                    <a:pt x="41" y="33"/>
                  </a:lnTo>
                  <a:lnTo>
                    <a:pt x="37" y="25"/>
                  </a:lnTo>
                  <a:lnTo>
                    <a:pt x="29"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54">
              <a:extLst>
                <a:ext uri="{FF2B5EF4-FFF2-40B4-BE49-F238E27FC236}">
                  <a16:creationId xmlns:a16="http://schemas.microsoft.com/office/drawing/2014/main" id="{1574810D-C03A-4DA1-85B9-312B83779730}"/>
                </a:ext>
              </a:extLst>
            </p:cNvPr>
            <p:cNvSpPr>
              <a:spLocks/>
            </p:cNvSpPr>
            <p:nvPr/>
          </p:nvSpPr>
          <p:spPr bwMode="auto">
            <a:xfrm>
              <a:off x="3009" y="2157"/>
              <a:ext cx="69" cy="141"/>
            </a:xfrm>
            <a:custGeom>
              <a:avLst/>
              <a:gdLst>
                <a:gd name="T0" fmla="*/ 52 w 69"/>
                <a:gd name="T1" fmla="*/ 6 h 141"/>
                <a:gd name="T2" fmla="*/ 48 w 69"/>
                <a:gd name="T3" fmla="*/ 40 h 141"/>
                <a:gd name="T4" fmla="*/ 22 w 69"/>
                <a:gd name="T5" fmla="*/ 74 h 141"/>
                <a:gd name="T6" fmla="*/ 4 w 69"/>
                <a:gd name="T7" fmla="*/ 101 h 141"/>
                <a:gd name="T8" fmla="*/ 0 w 69"/>
                <a:gd name="T9" fmla="*/ 141 h 141"/>
                <a:gd name="T10" fmla="*/ 22 w 69"/>
                <a:gd name="T11" fmla="*/ 113 h 141"/>
                <a:gd name="T12" fmla="*/ 63 w 69"/>
                <a:gd name="T13" fmla="*/ 81 h 141"/>
                <a:gd name="T14" fmla="*/ 69 w 69"/>
                <a:gd name="T15" fmla="*/ 58 h 141"/>
                <a:gd name="T16" fmla="*/ 69 w 69"/>
                <a:gd name="T17" fmla="*/ 0 h 141"/>
                <a:gd name="T18" fmla="*/ 52 w 69"/>
                <a:gd name="T19" fmla="*/ 6 h 141"/>
                <a:gd name="T20" fmla="*/ 52 w 69"/>
                <a:gd name="T21" fmla="*/ 6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41">
                  <a:moveTo>
                    <a:pt x="52" y="6"/>
                  </a:moveTo>
                  <a:lnTo>
                    <a:pt x="48" y="40"/>
                  </a:lnTo>
                  <a:lnTo>
                    <a:pt x="22" y="74"/>
                  </a:lnTo>
                  <a:lnTo>
                    <a:pt x="4" y="101"/>
                  </a:lnTo>
                  <a:lnTo>
                    <a:pt x="0" y="141"/>
                  </a:lnTo>
                  <a:lnTo>
                    <a:pt x="22" y="113"/>
                  </a:lnTo>
                  <a:lnTo>
                    <a:pt x="63" y="81"/>
                  </a:lnTo>
                  <a:lnTo>
                    <a:pt x="69" y="58"/>
                  </a:lnTo>
                  <a:lnTo>
                    <a:pt x="69" y="0"/>
                  </a:lnTo>
                  <a:lnTo>
                    <a:pt x="52"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55">
              <a:extLst>
                <a:ext uri="{FF2B5EF4-FFF2-40B4-BE49-F238E27FC236}">
                  <a16:creationId xmlns:a16="http://schemas.microsoft.com/office/drawing/2014/main" id="{A89B9083-E309-481F-B8F5-8A592DB4D857}"/>
                </a:ext>
              </a:extLst>
            </p:cNvPr>
            <p:cNvSpPr>
              <a:spLocks/>
            </p:cNvSpPr>
            <p:nvPr/>
          </p:nvSpPr>
          <p:spPr bwMode="auto">
            <a:xfrm>
              <a:off x="3136" y="2470"/>
              <a:ext cx="132" cy="61"/>
            </a:xfrm>
            <a:custGeom>
              <a:avLst/>
              <a:gdLst>
                <a:gd name="T0" fmla="*/ 132 w 132"/>
                <a:gd name="T1" fmla="*/ 9 h 61"/>
                <a:gd name="T2" fmla="*/ 87 w 132"/>
                <a:gd name="T3" fmla="*/ 0 h 61"/>
                <a:gd name="T4" fmla="*/ 59 w 132"/>
                <a:gd name="T5" fmla="*/ 15 h 61"/>
                <a:gd name="T6" fmla="*/ 20 w 132"/>
                <a:gd name="T7" fmla="*/ 25 h 61"/>
                <a:gd name="T8" fmla="*/ 0 w 132"/>
                <a:gd name="T9" fmla="*/ 61 h 61"/>
                <a:gd name="T10" fmla="*/ 33 w 132"/>
                <a:gd name="T11" fmla="*/ 59 h 61"/>
                <a:gd name="T12" fmla="*/ 101 w 132"/>
                <a:gd name="T13" fmla="*/ 53 h 61"/>
                <a:gd name="T14" fmla="*/ 132 w 132"/>
                <a:gd name="T15" fmla="*/ 9 h 61"/>
                <a:gd name="T16" fmla="*/ 132 w 132"/>
                <a:gd name="T17" fmla="*/ 9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61">
                  <a:moveTo>
                    <a:pt x="132" y="9"/>
                  </a:moveTo>
                  <a:lnTo>
                    <a:pt x="87" y="0"/>
                  </a:lnTo>
                  <a:lnTo>
                    <a:pt x="59" y="15"/>
                  </a:lnTo>
                  <a:lnTo>
                    <a:pt x="20" y="25"/>
                  </a:lnTo>
                  <a:lnTo>
                    <a:pt x="0" y="61"/>
                  </a:lnTo>
                  <a:lnTo>
                    <a:pt x="33" y="59"/>
                  </a:lnTo>
                  <a:lnTo>
                    <a:pt x="101" y="53"/>
                  </a:lnTo>
                  <a:lnTo>
                    <a:pt x="132" y="9"/>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56">
              <a:extLst>
                <a:ext uri="{FF2B5EF4-FFF2-40B4-BE49-F238E27FC236}">
                  <a16:creationId xmlns:a16="http://schemas.microsoft.com/office/drawing/2014/main" id="{0436115F-52F7-41F6-B56E-7844983A71C8}"/>
                </a:ext>
              </a:extLst>
            </p:cNvPr>
            <p:cNvSpPr>
              <a:spLocks/>
            </p:cNvSpPr>
            <p:nvPr/>
          </p:nvSpPr>
          <p:spPr bwMode="auto">
            <a:xfrm>
              <a:off x="3108" y="2553"/>
              <a:ext cx="105" cy="55"/>
            </a:xfrm>
            <a:custGeom>
              <a:avLst/>
              <a:gdLst>
                <a:gd name="T0" fmla="*/ 105 w 105"/>
                <a:gd name="T1" fmla="*/ 0 h 55"/>
                <a:gd name="T2" fmla="*/ 32 w 105"/>
                <a:gd name="T3" fmla="*/ 9 h 55"/>
                <a:gd name="T4" fmla="*/ 0 w 105"/>
                <a:gd name="T5" fmla="*/ 35 h 55"/>
                <a:gd name="T6" fmla="*/ 28 w 105"/>
                <a:gd name="T7" fmla="*/ 45 h 55"/>
                <a:gd name="T8" fmla="*/ 73 w 105"/>
                <a:gd name="T9" fmla="*/ 55 h 55"/>
                <a:gd name="T10" fmla="*/ 105 w 105"/>
                <a:gd name="T11" fmla="*/ 0 h 55"/>
                <a:gd name="T12" fmla="*/ 105 w 105"/>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55">
                  <a:moveTo>
                    <a:pt x="105" y="0"/>
                  </a:moveTo>
                  <a:lnTo>
                    <a:pt x="32" y="9"/>
                  </a:lnTo>
                  <a:lnTo>
                    <a:pt x="0" y="35"/>
                  </a:lnTo>
                  <a:lnTo>
                    <a:pt x="28" y="45"/>
                  </a:lnTo>
                  <a:lnTo>
                    <a:pt x="73" y="55"/>
                  </a:lnTo>
                  <a:lnTo>
                    <a:pt x="105"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57">
              <a:extLst>
                <a:ext uri="{FF2B5EF4-FFF2-40B4-BE49-F238E27FC236}">
                  <a16:creationId xmlns:a16="http://schemas.microsoft.com/office/drawing/2014/main" id="{83F44AD7-ED76-4257-8C92-5E0CAE6FC10D}"/>
                </a:ext>
              </a:extLst>
            </p:cNvPr>
            <p:cNvSpPr>
              <a:spLocks/>
            </p:cNvSpPr>
            <p:nvPr/>
          </p:nvSpPr>
          <p:spPr bwMode="auto">
            <a:xfrm>
              <a:off x="2855" y="2223"/>
              <a:ext cx="63" cy="81"/>
            </a:xfrm>
            <a:custGeom>
              <a:avLst/>
              <a:gdLst>
                <a:gd name="T0" fmla="*/ 28 w 63"/>
                <a:gd name="T1" fmla="*/ 0 h 81"/>
                <a:gd name="T2" fmla="*/ 14 w 63"/>
                <a:gd name="T3" fmla="*/ 6 h 81"/>
                <a:gd name="T4" fmla="*/ 6 w 63"/>
                <a:gd name="T5" fmla="*/ 37 h 81"/>
                <a:gd name="T6" fmla="*/ 0 w 63"/>
                <a:gd name="T7" fmla="*/ 73 h 81"/>
                <a:gd name="T8" fmla="*/ 6 w 63"/>
                <a:gd name="T9" fmla="*/ 81 h 81"/>
                <a:gd name="T10" fmla="*/ 26 w 63"/>
                <a:gd name="T11" fmla="*/ 77 h 81"/>
                <a:gd name="T12" fmla="*/ 45 w 63"/>
                <a:gd name="T13" fmla="*/ 75 h 81"/>
                <a:gd name="T14" fmla="*/ 41 w 63"/>
                <a:gd name="T15" fmla="*/ 61 h 81"/>
                <a:gd name="T16" fmla="*/ 26 w 63"/>
                <a:gd name="T17" fmla="*/ 61 h 81"/>
                <a:gd name="T18" fmla="*/ 45 w 63"/>
                <a:gd name="T19" fmla="*/ 49 h 81"/>
                <a:gd name="T20" fmla="*/ 63 w 63"/>
                <a:gd name="T21" fmla="*/ 45 h 81"/>
                <a:gd name="T22" fmla="*/ 36 w 63"/>
                <a:gd name="T23" fmla="*/ 17 h 81"/>
                <a:gd name="T24" fmla="*/ 28 w 63"/>
                <a:gd name="T25" fmla="*/ 0 h 81"/>
                <a:gd name="T26" fmla="*/ 28 w 63"/>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81">
                  <a:moveTo>
                    <a:pt x="28" y="0"/>
                  </a:moveTo>
                  <a:lnTo>
                    <a:pt x="14" y="6"/>
                  </a:lnTo>
                  <a:lnTo>
                    <a:pt x="6" y="37"/>
                  </a:lnTo>
                  <a:lnTo>
                    <a:pt x="0" y="73"/>
                  </a:lnTo>
                  <a:lnTo>
                    <a:pt x="6" y="81"/>
                  </a:lnTo>
                  <a:lnTo>
                    <a:pt x="26" y="77"/>
                  </a:lnTo>
                  <a:lnTo>
                    <a:pt x="45" y="75"/>
                  </a:lnTo>
                  <a:lnTo>
                    <a:pt x="41" y="61"/>
                  </a:lnTo>
                  <a:lnTo>
                    <a:pt x="26" y="61"/>
                  </a:lnTo>
                  <a:lnTo>
                    <a:pt x="45" y="49"/>
                  </a:lnTo>
                  <a:lnTo>
                    <a:pt x="63" y="45"/>
                  </a:lnTo>
                  <a:lnTo>
                    <a:pt x="36" y="17"/>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58">
              <a:extLst>
                <a:ext uri="{FF2B5EF4-FFF2-40B4-BE49-F238E27FC236}">
                  <a16:creationId xmlns:a16="http://schemas.microsoft.com/office/drawing/2014/main" id="{F95E57C8-E5AC-4447-958A-75F16C5B5717}"/>
                </a:ext>
              </a:extLst>
            </p:cNvPr>
            <p:cNvSpPr>
              <a:spLocks/>
            </p:cNvSpPr>
            <p:nvPr/>
          </p:nvSpPr>
          <p:spPr bwMode="auto">
            <a:xfrm>
              <a:off x="2960" y="2142"/>
              <a:ext cx="87" cy="100"/>
            </a:xfrm>
            <a:custGeom>
              <a:avLst/>
              <a:gdLst>
                <a:gd name="T0" fmla="*/ 81 w 87"/>
                <a:gd name="T1" fmla="*/ 0 h 100"/>
                <a:gd name="T2" fmla="*/ 59 w 87"/>
                <a:gd name="T3" fmla="*/ 13 h 100"/>
                <a:gd name="T4" fmla="*/ 27 w 87"/>
                <a:gd name="T5" fmla="*/ 25 h 100"/>
                <a:gd name="T6" fmla="*/ 29 w 87"/>
                <a:gd name="T7" fmla="*/ 43 h 100"/>
                <a:gd name="T8" fmla="*/ 14 w 87"/>
                <a:gd name="T9" fmla="*/ 75 h 100"/>
                <a:gd name="T10" fmla="*/ 0 w 87"/>
                <a:gd name="T11" fmla="*/ 94 h 100"/>
                <a:gd name="T12" fmla="*/ 25 w 87"/>
                <a:gd name="T13" fmla="*/ 100 h 100"/>
                <a:gd name="T14" fmla="*/ 47 w 87"/>
                <a:gd name="T15" fmla="*/ 85 h 100"/>
                <a:gd name="T16" fmla="*/ 45 w 87"/>
                <a:gd name="T17" fmla="*/ 67 h 100"/>
                <a:gd name="T18" fmla="*/ 87 w 87"/>
                <a:gd name="T19" fmla="*/ 43 h 100"/>
                <a:gd name="T20" fmla="*/ 81 w 87"/>
                <a:gd name="T21" fmla="*/ 0 h 100"/>
                <a:gd name="T22" fmla="*/ 81 w 87"/>
                <a:gd name="T23" fmla="*/ 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00">
                  <a:moveTo>
                    <a:pt x="81" y="0"/>
                  </a:moveTo>
                  <a:lnTo>
                    <a:pt x="59" y="13"/>
                  </a:lnTo>
                  <a:lnTo>
                    <a:pt x="27" y="25"/>
                  </a:lnTo>
                  <a:lnTo>
                    <a:pt x="29" y="43"/>
                  </a:lnTo>
                  <a:lnTo>
                    <a:pt x="14" y="75"/>
                  </a:lnTo>
                  <a:lnTo>
                    <a:pt x="0" y="94"/>
                  </a:lnTo>
                  <a:lnTo>
                    <a:pt x="25" y="100"/>
                  </a:lnTo>
                  <a:lnTo>
                    <a:pt x="47" y="85"/>
                  </a:lnTo>
                  <a:lnTo>
                    <a:pt x="45" y="67"/>
                  </a:lnTo>
                  <a:lnTo>
                    <a:pt x="87" y="43"/>
                  </a:lnTo>
                  <a:lnTo>
                    <a:pt x="81"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59">
              <a:extLst>
                <a:ext uri="{FF2B5EF4-FFF2-40B4-BE49-F238E27FC236}">
                  <a16:creationId xmlns:a16="http://schemas.microsoft.com/office/drawing/2014/main" id="{300B60CF-C1E8-4640-8FD1-F8CD8939B302}"/>
                </a:ext>
              </a:extLst>
            </p:cNvPr>
            <p:cNvSpPr>
              <a:spLocks/>
            </p:cNvSpPr>
            <p:nvPr/>
          </p:nvSpPr>
          <p:spPr bwMode="auto">
            <a:xfrm>
              <a:off x="2849" y="2082"/>
              <a:ext cx="77" cy="85"/>
            </a:xfrm>
            <a:custGeom>
              <a:avLst/>
              <a:gdLst>
                <a:gd name="T0" fmla="*/ 57 w 77"/>
                <a:gd name="T1" fmla="*/ 6 h 85"/>
                <a:gd name="T2" fmla="*/ 28 w 77"/>
                <a:gd name="T3" fmla="*/ 0 h 85"/>
                <a:gd name="T4" fmla="*/ 0 w 77"/>
                <a:gd name="T5" fmla="*/ 4 h 85"/>
                <a:gd name="T6" fmla="*/ 28 w 77"/>
                <a:gd name="T7" fmla="*/ 52 h 85"/>
                <a:gd name="T8" fmla="*/ 12 w 77"/>
                <a:gd name="T9" fmla="*/ 73 h 85"/>
                <a:gd name="T10" fmla="*/ 24 w 77"/>
                <a:gd name="T11" fmla="*/ 85 h 85"/>
                <a:gd name="T12" fmla="*/ 53 w 77"/>
                <a:gd name="T13" fmla="*/ 75 h 85"/>
                <a:gd name="T14" fmla="*/ 77 w 77"/>
                <a:gd name="T15" fmla="*/ 73 h 85"/>
                <a:gd name="T16" fmla="*/ 55 w 77"/>
                <a:gd name="T17" fmla="*/ 42 h 85"/>
                <a:gd name="T18" fmla="*/ 57 w 77"/>
                <a:gd name="T19" fmla="*/ 6 h 85"/>
                <a:gd name="T20" fmla="*/ 57 w 77"/>
                <a:gd name="T21" fmla="*/ 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85">
                  <a:moveTo>
                    <a:pt x="57" y="6"/>
                  </a:moveTo>
                  <a:lnTo>
                    <a:pt x="28" y="0"/>
                  </a:lnTo>
                  <a:lnTo>
                    <a:pt x="0" y="4"/>
                  </a:lnTo>
                  <a:lnTo>
                    <a:pt x="28" y="52"/>
                  </a:lnTo>
                  <a:lnTo>
                    <a:pt x="12" y="73"/>
                  </a:lnTo>
                  <a:lnTo>
                    <a:pt x="24" y="85"/>
                  </a:lnTo>
                  <a:lnTo>
                    <a:pt x="53" y="75"/>
                  </a:lnTo>
                  <a:lnTo>
                    <a:pt x="77" y="73"/>
                  </a:lnTo>
                  <a:lnTo>
                    <a:pt x="55" y="42"/>
                  </a:lnTo>
                  <a:lnTo>
                    <a:pt x="57"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60">
              <a:extLst>
                <a:ext uri="{FF2B5EF4-FFF2-40B4-BE49-F238E27FC236}">
                  <a16:creationId xmlns:a16="http://schemas.microsoft.com/office/drawing/2014/main" id="{F3213F4F-C2EE-4C07-B91B-DDB6E38A1361}"/>
                </a:ext>
              </a:extLst>
            </p:cNvPr>
            <p:cNvSpPr>
              <a:spLocks/>
            </p:cNvSpPr>
            <p:nvPr/>
          </p:nvSpPr>
          <p:spPr bwMode="auto">
            <a:xfrm>
              <a:off x="1658" y="3157"/>
              <a:ext cx="323" cy="623"/>
            </a:xfrm>
            <a:custGeom>
              <a:avLst/>
              <a:gdLst>
                <a:gd name="T0" fmla="*/ 0 w 323"/>
                <a:gd name="T1" fmla="*/ 34 h 623"/>
                <a:gd name="T2" fmla="*/ 0 w 323"/>
                <a:gd name="T3" fmla="*/ 83 h 623"/>
                <a:gd name="T4" fmla="*/ 32 w 323"/>
                <a:gd name="T5" fmla="*/ 217 h 623"/>
                <a:gd name="T6" fmla="*/ 38 w 323"/>
                <a:gd name="T7" fmla="*/ 247 h 623"/>
                <a:gd name="T8" fmla="*/ 78 w 323"/>
                <a:gd name="T9" fmla="*/ 372 h 623"/>
                <a:gd name="T10" fmla="*/ 80 w 323"/>
                <a:gd name="T11" fmla="*/ 431 h 623"/>
                <a:gd name="T12" fmla="*/ 109 w 323"/>
                <a:gd name="T13" fmla="*/ 579 h 623"/>
                <a:gd name="T14" fmla="*/ 175 w 323"/>
                <a:gd name="T15" fmla="*/ 583 h 623"/>
                <a:gd name="T16" fmla="*/ 192 w 323"/>
                <a:gd name="T17" fmla="*/ 623 h 623"/>
                <a:gd name="T18" fmla="*/ 291 w 323"/>
                <a:gd name="T19" fmla="*/ 623 h 623"/>
                <a:gd name="T20" fmla="*/ 307 w 323"/>
                <a:gd name="T21" fmla="*/ 619 h 623"/>
                <a:gd name="T22" fmla="*/ 317 w 323"/>
                <a:gd name="T23" fmla="*/ 605 h 623"/>
                <a:gd name="T24" fmla="*/ 317 w 323"/>
                <a:gd name="T25" fmla="*/ 577 h 623"/>
                <a:gd name="T26" fmla="*/ 323 w 323"/>
                <a:gd name="T27" fmla="*/ 553 h 623"/>
                <a:gd name="T28" fmla="*/ 287 w 323"/>
                <a:gd name="T29" fmla="*/ 508 h 623"/>
                <a:gd name="T30" fmla="*/ 285 w 323"/>
                <a:gd name="T31" fmla="*/ 486 h 623"/>
                <a:gd name="T32" fmla="*/ 234 w 323"/>
                <a:gd name="T33" fmla="*/ 437 h 623"/>
                <a:gd name="T34" fmla="*/ 200 w 323"/>
                <a:gd name="T35" fmla="*/ 370 h 623"/>
                <a:gd name="T36" fmla="*/ 182 w 323"/>
                <a:gd name="T37" fmla="*/ 283 h 623"/>
                <a:gd name="T38" fmla="*/ 163 w 323"/>
                <a:gd name="T39" fmla="*/ 133 h 623"/>
                <a:gd name="T40" fmla="*/ 155 w 323"/>
                <a:gd name="T41" fmla="*/ 97 h 623"/>
                <a:gd name="T42" fmla="*/ 137 w 323"/>
                <a:gd name="T43" fmla="*/ 28 h 623"/>
                <a:gd name="T44" fmla="*/ 101 w 323"/>
                <a:gd name="T45" fmla="*/ 4 h 623"/>
                <a:gd name="T46" fmla="*/ 48 w 323"/>
                <a:gd name="T47" fmla="*/ 0 h 623"/>
                <a:gd name="T48" fmla="*/ 20 w 323"/>
                <a:gd name="T49" fmla="*/ 12 h 623"/>
                <a:gd name="T50" fmla="*/ 0 w 323"/>
                <a:gd name="T51" fmla="*/ 34 h 623"/>
                <a:gd name="T52" fmla="*/ 0 w 323"/>
                <a:gd name="T53" fmla="*/ 34 h 6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3" h="623">
                  <a:moveTo>
                    <a:pt x="0" y="34"/>
                  </a:moveTo>
                  <a:lnTo>
                    <a:pt x="0" y="83"/>
                  </a:lnTo>
                  <a:lnTo>
                    <a:pt x="32" y="217"/>
                  </a:lnTo>
                  <a:lnTo>
                    <a:pt x="38" y="247"/>
                  </a:lnTo>
                  <a:lnTo>
                    <a:pt x="78" y="372"/>
                  </a:lnTo>
                  <a:lnTo>
                    <a:pt x="80" y="431"/>
                  </a:lnTo>
                  <a:lnTo>
                    <a:pt x="109" y="579"/>
                  </a:lnTo>
                  <a:lnTo>
                    <a:pt x="175" y="583"/>
                  </a:lnTo>
                  <a:lnTo>
                    <a:pt x="192" y="623"/>
                  </a:lnTo>
                  <a:lnTo>
                    <a:pt x="291" y="623"/>
                  </a:lnTo>
                  <a:lnTo>
                    <a:pt x="307" y="619"/>
                  </a:lnTo>
                  <a:lnTo>
                    <a:pt x="317" y="605"/>
                  </a:lnTo>
                  <a:lnTo>
                    <a:pt x="317" y="577"/>
                  </a:lnTo>
                  <a:lnTo>
                    <a:pt x="323" y="553"/>
                  </a:lnTo>
                  <a:lnTo>
                    <a:pt x="287" y="508"/>
                  </a:lnTo>
                  <a:lnTo>
                    <a:pt x="285" y="486"/>
                  </a:lnTo>
                  <a:lnTo>
                    <a:pt x="234" y="437"/>
                  </a:lnTo>
                  <a:lnTo>
                    <a:pt x="200" y="370"/>
                  </a:lnTo>
                  <a:lnTo>
                    <a:pt x="182" y="283"/>
                  </a:lnTo>
                  <a:lnTo>
                    <a:pt x="163" y="133"/>
                  </a:lnTo>
                  <a:lnTo>
                    <a:pt x="155" y="97"/>
                  </a:lnTo>
                  <a:lnTo>
                    <a:pt x="137" y="28"/>
                  </a:lnTo>
                  <a:lnTo>
                    <a:pt x="101" y="4"/>
                  </a:lnTo>
                  <a:lnTo>
                    <a:pt x="48" y="0"/>
                  </a:lnTo>
                  <a:lnTo>
                    <a:pt x="20" y="12"/>
                  </a:lnTo>
                  <a:lnTo>
                    <a:pt x="0" y="3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1">
              <a:extLst>
                <a:ext uri="{FF2B5EF4-FFF2-40B4-BE49-F238E27FC236}">
                  <a16:creationId xmlns:a16="http://schemas.microsoft.com/office/drawing/2014/main" id="{2ABE2120-BF89-4D78-8E42-63920251CED5}"/>
                </a:ext>
              </a:extLst>
            </p:cNvPr>
            <p:cNvSpPr>
              <a:spLocks/>
            </p:cNvSpPr>
            <p:nvPr/>
          </p:nvSpPr>
          <p:spPr bwMode="auto">
            <a:xfrm>
              <a:off x="2283" y="3060"/>
              <a:ext cx="315" cy="516"/>
            </a:xfrm>
            <a:custGeom>
              <a:avLst/>
              <a:gdLst>
                <a:gd name="T0" fmla="*/ 190 w 315"/>
                <a:gd name="T1" fmla="*/ 24 h 516"/>
                <a:gd name="T2" fmla="*/ 170 w 315"/>
                <a:gd name="T3" fmla="*/ 56 h 516"/>
                <a:gd name="T4" fmla="*/ 143 w 315"/>
                <a:gd name="T5" fmla="*/ 133 h 516"/>
                <a:gd name="T6" fmla="*/ 119 w 315"/>
                <a:gd name="T7" fmla="*/ 214 h 516"/>
                <a:gd name="T8" fmla="*/ 83 w 315"/>
                <a:gd name="T9" fmla="*/ 297 h 516"/>
                <a:gd name="T10" fmla="*/ 64 w 315"/>
                <a:gd name="T11" fmla="*/ 340 h 516"/>
                <a:gd name="T12" fmla="*/ 30 w 315"/>
                <a:gd name="T13" fmla="*/ 372 h 516"/>
                <a:gd name="T14" fmla="*/ 26 w 315"/>
                <a:gd name="T15" fmla="*/ 433 h 516"/>
                <a:gd name="T16" fmla="*/ 4 w 315"/>
                <a:gd name="T17" fmla="*/ 480 h 516"/>
                <a:gd name="T18" fmla="*/ 0 w 315"/>
                <a:gd name="T19" fmla="*/ 492 h 516"/>
                <a:gd name="T20" fmla="*/ 0 w 315"/>
                <a:gd name="T21" fmla="*/ 512 h 516"/>
                <a:gd name="T22" fmla="*/ 10 w 315"/>
                <a:gd name="T23" fmla="*/ 512 h 516"/>
                <a:gd name="T24" fmla="*/ 38 w 315"/>
                <a:gd name="T25" fmla="*/ 492 h 516"/>
                <a:gd name="T26" fmla="*/ 68 w 315"/>
                <a:gd name="T27" fmla="*/ 459 h 516"/>
                <a:gd name="T28" fmla="*/ 93 w 315"/>
                <a:gd name="T29" fmla="*/ 461 h 516"/>
                <a:gd name="T30" fmla="*/ 111 w 315"/>
                <a:gd name="T31" fmla="*/ 477 h 516"/>
                <a:gd name="T32" fmla="*/ 147 w 315"/>
                <a:gd name="T33" fmla="*/ 512 h 516"/>
                <a:gd name="T34" fmla="*/ 159 w 315"/>
                <a:gd name="T35" fmla="*/ 516 h 516"/>
                <a:gd name="T36" fmla="*/ 172 w 315"/>
                <a:gd name="T37" fmla="*/ 492 h 516"/>
                <a:gd name="T38" fmla="*/ 149 w 315"/>
                <a:gd name="T39" fmla="*/ 368 h 516"/>
                <a:gd name="T40" fmla="*/ 159 w 315"/>
                <a:gd name="T41" fmla="*/ 344 h 516"/>
                <a:gd name="T42" fmla="*/ 259 w 315"/>
                <a:gd name="T43" fmla="*/ 186 h 516"/>
                <a:gd name="T44" fmla="*/ 307 w 315"/>
                <a:gd name="T45" fmla="*/ 81 h 516"/>
                <a:gd name="T46" fmla="*/ 315 w 315"/>
                <a:gd name="T47" fmla="*/ 42 h 516"/>
                <a:gd name="T48" fmla="*/ 311 w 315"/>
                <a:gd name="T49" fmla="*/ 8 h 516"/>
                <a:gd name="T50" fmla="*/ 271 w 315"/>
                <a:gd name="T51" fmla="*/ 0 h 516"/>
                <a:gd name="T52" fmla="*/ 244 w 315"/>
                <a:gd name="T53" fmla="*/ 6 h 516"/>
                <a:gd name="T54" fmla="*/ 190 w 315"/>
                <a:gd name="T55" fmla="*/ 24 h 516"/>
                <a:gd name="T56" fmla="*/ 190 w 315"/>
                <a:gd name="T57" fmla="*/ 24 h 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5" h="516">
                  <a:moveTo>
                    <a:pt x="190" y="24"/>
                  </a:moveTo>
                  <a:lnTo>
                    <a:pt x="170" y="56"/>
                  </a:lnTo>
                  <a:lnTo>
                    <a:pt x="143" y="133"/>
                  </a:lnTo>
                  <a:lnTo>
                    <a:pt x="119" y="214"/>
                  </a:lnTo>
                  <a:lnTo>
                    <a:pt x="83" y="297"/>
                  </a:lnTo>
                  <a:lnTo>
                    <a:pt x="64" y="340"/>
                  </a:lnTo>
                  <a:lnTo>
                    <a:pt x="30" y="372"/>
                  </a:lnTo>
                  <a:lnTo>
                    <a:pt x="26" y="433"/>
                  </a:lnTo>
                  <a:lnTo>
                    <a:pt x="4" y="480"/>
                  </a:lnTo>
                  <a:lnTo>
                    <a:pt x="0" y="492"/>
                  </a:lnTo>
                  <a:lnTo>
                    <a:pt x="0" y="512"/>
                  </a:lnTo>
                  <a:lnTo>
                    <a:pt x="10" y="512"/>
                  </a:lnTo>
                  <a:lnTo>
                    <a:pt x="38" y="492"/>
                  </a:lnTo>
                  <a:lnTo>
                    <a:pt x="68" y="459"/>
                  </a:lnTo>
                  <a:lnTo>
                    <a:pt x="93" y="461"/>
                  </a:lnTo>
                  <a:lnTo>
                    <a:pt x="111" y="477"/>
                  </a:lnTo>
                  <a:lnTo>
                    <a:pt x="147" y="512"/>
                  </a:lnTo>
                  <a:lnTo>
                    <a:pt x="159" y="516"/>
                  </a:lnTo>
                  <a:lnTo>
                    <a:pt x="172" y="492"/>
                  </a:lnTo>
                  <a:lnTo>
                    <a:pt x="149" y="368"/>
                  </a:lnTo>
                  <a:lnTo>
                    <a:pt x="159" y="344"/>
                  </a:lnTo>
                  <a:lnTo>
                    <a:pt x="259" y="186"/>
                  </a:lnTo>
                  <a:lnTo>
                    <a:pt x="307" y="81"/>
                  </a:lnTo>
                  <a:lnTo>
                    <a:pt x="315" y="42"/>
                  </a:lnTo>
                  <a:lnTo>
                    <a:pt x="311" y="8"/>
                  </a:lnTo>
                  <a:lnTo>
                    <a:pt x="271" y="0"/>
                  </a:lnTo>
                  <a:lnTo>
                    <a:pt x="244" y="6"/>
                  </a:lnTo>
                  <a:lnTo>
                    <a:pt x="190" y="2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62">
              <a:extLst>
                <a:ext uri="{FF2B5EF4-FFF2-40B4-BE49-F238E27FC236}">
                  <a16:creationId xmlns:a16="http://schemas.microsoft.com/office/drawing/2014/main" id="{9737C8CF-3A9E-4191-8B50-FE1750138BAD}"/>
                </a:ext>
              </a:extLst>
            </p:cNvPr>
            <p:cNvSpPr>
              <a:spLocks/>
            </p:cNvSpPr>
            <p:nvPr/>
          </p:nvSpPr>
          <p:spPr bwMode="auto">
            <a:xfrm>
              <a:off x="2406" y="3058"/>
              <a:ext cx="196" cy="524"/>
            </a:xfrm>
            <a:custGeom>
              <a:avLst/>
              <a:gdLst>
                <a:gd name="T0" fmla="*/ 4 w 196"/>
                <a:gd name="T1" fmla="*/ 490 h 524"/>
                <a:gd name="T2" fmla="*/ 20 w 196"/>
                <a:gd name="T3" fmla="*/ 473 h 524"/>
                <a:gd name="T4" fmla="*/ 18 w 196"/>
                <a:gd name="T5" fmla="*/ 421 h 524"/>
                <a:gd name="T6" fmla="*/ 0 w 196"/>
                <a:gd name="T7" fmla="*/ 366 h 524"/>
                <a:gd name="T8" fmla="*/ 42 w 196"/>
                <a:gd name="T9" fmla="*/ 285 h 524"/>
                <a:gd name="T10" fmla="*/ 71 w 196"/>
                <a:gd name="T11" fmla="*/ 226 h 524"/>
                <a:gd name="T12" fmla="*/ 129 w 196"/>
                <a:gd name="T13" fmla="*/ 143 h 524"/>
                <a:gd name="T14" fmla="*/ 152 w 196"/>
                <a:gd name="T15" fmla="*/ 83 h 524"/>
                <a:gd name="T16" fmla="*/ 160 w 196"/>
                <a:gd name="T17" fmla="*/ 0 h 524"/>
                <a:gd name="T18" fmla="*/ 184 w 196"/>
                <a:gd name="T19" fmla="*/ 8 h 524"/>
                <a:gd name="T20" fmla="*/ 196 w 196"/>
                <a:gd name="T21" fmla="*/ 60 h 524"/>
                <a:gd name="T22" fmla="*/ 164 w 196"/>
                <a:gd name="T23" fmla="*/ 123 h 524"/>
                <a:gd name="T24" fmla="*/ 125 w 196"/>
                <a:gd name="T25" fmla="*/ 208 h 524"/>
                <a:gd name="T26" fmla="*/ 32 w 196"/>
                <a:gd name="T27" fmla="*/ 362 h 524"/>
                <a:gd name="T28" fmla="*/ 26 w 196"/>
                <a:gd name="T29" fmla="*/ 396 h 524"/>
                <a:gd name="T30" fmla="*/ 46 w 196"/>
                <a:gd name="T31" fmla="*/ 457 h 524"/>
                <a:gd name="T32" fmla="*/ 49 w 196"/>
                <a:gd name="T33" fmla="*/ 496 h 524"/>
                <a:gd name="T34" fmla="*/ 38 w 196"/>
                <a:gd name="T35" fmla="*/ 524 h 524"/>
                <a:gd name="T36" fmla="*/ 12 w 196"/>
                <a:gd name="T37" fmla="*/ 502 h 524"/>
                <a:gd name="T38" fmla="*/ 4 w 196"/>
                <a:gd name="T39" fmla="*/ 490 h 524"/>
                <a:gd name="T40" fmla="*/ 4 w 196"/>
                <a:gd name="T41" fmla="*/ 490 h 5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6" h="524">
                  <a:moveTo>
                    <a:pt x="4" y="490"/>
                  </a:moveTo>
                  <a:lnTo>
                    <a:pt x="20" y="473"/>
                  </a:lnTo>
                  <a:lnTo>
                    <a:pt x="18" y="421"/>
                  </a:lnTo>
                  <a:lnTo>
                    <a:pt x="0" y="366"/>
                  </a:lnTo>
                  <a:lnTo>
                    <a:pt x="42" y="285"/>
                  </a:lnTo>
                  <a:lnTo>
                    <a:pt x="71" y="226"/>
                  </a:lnTo>
                  <a:lnTo>
                    <a:pt x="129" y="143"/>
                  </a:lnTo>
                  <a:lnTo>
                    <a:pt x="152" y="83"/>
                  </a:lnTo>
                  <a:lnTo>
                    <a:pt x="160" y="0"/>
                  </a:lnTo>
                  <a:lnTo>
                    <a:pt x="184" y="8"/>
                  </a:lnTo>
                  <a:lnTo>
                    <a:pt x="196" y="60"/>
                  </a:lnTo>
                  <a:lnTo>
                    <a:pt x="164" y="123"/>
                  </a:lnTo>
                  <a:lnTo>
                    <a:pt x="125" y="208"/>
                  </a:lnTo>
                  <a:lnTo>
                    <a:pt x="32" y="362"/>
                  </a:lnTo>
                  <a:lnTo>
                    <a:pt x="26" y="396"/>
                  </a:lnTo>
                  <a:lnTo>
                    <a:pt x="46" y="457"/>
                  </a:lnTo>
                  <a:lnTo>
                    <a:pt x="49" y="496"/>
                  </a:lnTo>
                  <a:lnTo>
                    <a:pt x="38" y="524"/>
                  </a:lnTo>
                  <a:lnTo>
                    <a:pt x="12" y="502"/>
                  </a:lnTo>
                  <a:lnTo>
                    <a:pt x="4" y="49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63">
              <a:extLst>
                <a:ext uri="{FF2B5EF4-FFF2-40B4-BE49-F238E27FC236}">
                  <a16:creationId xmlns:a16="http://schemas.microsoft.com/office/drawing/2014/main" id="{0B50CA88-FBFB-4C5E-88FD-25A192C9800E}"/>
                </a:ext>
              </a:extLst>
            </p:cNvPr>
            <p:cNvSpPr>
              <a:spLocks/>
            </p:cNvSpPr>
            <p:nvPr/>
          </p:nvSpPr>
          <p:spPr bwMode="auto">
            <a:xfrm>
              <a:off x="2376" y="3467"/>
              <a:ext cx="30" cy="64"/>
            </a:xfrm>
            <a:custGeom>
              <a:avLst/>
              <a:gdLst>
                <a:gd name="T0" fmla="*/ 12 w 30"/>
                <a:gd name="T1" fmla="*/ 0 h 64"/>
                <a:gd name="T2" fmla="*/ 30 w 30"/>
                <a:gd name="T3" fmla="*/ 40 h 64"/>
                <a:gd name="T4" fmla="*/ 30 w 30"/>
                <a:gd name="T5" fmla="*/ 64 h 64"/>
                <a:gd name="T6" fmla="*/ 0 w 30"/>
                <a:gd name="T7" fmla="*/ 48 h 64"/>
                <a:gd name="T8" fmla="*/ 0 w 30"/>
                <a:gd name="T9" fmla="*/ 18 h 64"/>
                <a:gd name="T10" fmla="*/ 12 w 30"/>
                <a:gd name="T11" fmla="*/ 0 h 64"/>
                <a:gd name="T12" fmla="*/ 12 w 30"/>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4">
                  <a:moveTo>
                    <a:pt x="12" y="0"/>
                  </a:moveTo>
                  <a:lnTo>
                    <a:pt x="30" y="40"/>
                  </a:lnTo>
                  <a:lnTo>
                    <a:pt x="30" y="64"/>
                  </a:lnTo>
                  <a:lnTo>
                    <a:pt x="0" y="48"/>
                  </a:lnTo>
                  <a:lnTo>
                    <a:pt x="0" y="1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164">
              <a:extLst>
                <a:ext uri="{FF2B5EF4-FFF2-40B4-BE49-F238E27FC236}">
                  <a16:creationId xmlns:a16="http://schemas.microsoft.com/office/drawing/2014/main" id="{00298205-AAA7-4344-8B05-F7804B1C1055}"/>
                </a:ext>
              </a:extLst>
            </p:cNvPr>
            <p:cNvSpPr>
              <a:spLocks/>
            </p:cNvSpPr>
            <p:nvPr/>
          </p:nvSpPr>
          <p:spPr bwMode="auto">
            <a:xfrm>
              <a:off x="2351" y="3469"/>
              <a:ext cx="21" cy="32"/>
            </a:xfrm>
            <a:custGeom>
              <a:avLst/>
              <a:gdLst>
                <a:gd name="T0" fmla="*/ 0 w 21"/>
                <a:gd name="T1" fmla="*/ 32 h 32"/>
                <a:gd name="T2" fmla="*/ 14 w 21"/>
                <a:gd name="T3" fmla="*/ 0 h 32"/>
                <a:gd name="T4" fmla="*/ 21 w 21"/>
                <a:gd name="T5" fmla="*/ 20 h 32"/>
                <a:gd name="T6" fmla="*/ 21 w 21"/>
                <a:gd name="T7" fmla="*/ 28 h 32"/>
                <a:gd name="T8" fmla="*/ 0 w 21"/>
                <a:gd name="T9" fmla="*/ 32 h 32"/>
                <a:gd name="T10" fmla="*/ 0 w 2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2">
                  <a:moveTo>
                    <a:pt x="0" y="32"/>
                  </a:moveTo>
                  <a:lnTo>
                    <a:pt x="14" y="0"/>
                  </a:lnTo>
                  <a:lnTo>
                    <a:pt x="21" y="20"/>
                  </a:lnTo>
                  <a:lnTo>
                    <a:pt x="21" y="28"/>
                  </a:lnTo>
                  <a:lnTo>
                    <a:pt x="0" y="3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65">
              <a:extLst>
                <a:ext uri="{FF2B5EF4-FFF2-40B4-BE49-F238E27FC236}">
                  <a16:creationId xmlns:a16="http://schemas.microsoft.com/office/drawing/2014/main" id="{F50D0EB4-0EFC-44B6-BD0B-CEDE77F8E31C}"/>
                </a:ext>
              </a:extLst>
            </p:cNvPr>
            <p:cNvSpPr>
              <a:spLocks/>
            </p:cNvSpPr>
            <p:nvPr/>
          </p:nvSpPr>
          <p:spPr bwMode="auto">
            <a:xfrm>
              <a:off x="2351" y="3292"/>
              <a:ext cx="91" cy="140"/>
            </a:xfrm>
            <a:custGeom>
              <a:avLst/>
              <a:gdLst>
                <a:gd name="T0" fmla="*/ 91 w 91"/>
                <a:gd name="T1" fmla="*/ 0 h 140"/>
                <a:gd name="T2" fmla="*/ 25 w 91"/>
                <a:gd name="T3" fmla="*/ 82 h 140"/>
                <a:gd name="T4" fmla="*/ 0 w 91"/>
                <a:gd name="T5" fmla="*/ 110 h 140"/>
                <a:gd name="T6" fmla="*/ 8 w 91"/>
                <a:gd name="T7" fmla="*/ 140 h 140"/>
                <a:gd name="T8" fmla="*/ 41 w 91"/>
                <a:gd name="T9" fmla="*/ 114 h 140"/>
                <a:gd name="T10" fmla="*/ 83 w 91"/>
                <a:gd name="T11" fmla="*/ 43 h 140"/>
                <a:gd name="T12" fmla="*/ 91 w 91"/>
                <a:gd name="T13" fmla="*/ 0 h 140"/>
                <a:gd name="T14" fmla="*/ 91 w 91"/>
                <a:gd name="T15" fmla="*/ 0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140">
                  <a:moveTo>
                    <a:pt x="91" y="0"/>
                  </a:moveTo>
                  <a:lnTo>
                    <a:pt x="25" y="82"/>
                  </a:lnTo>
                  <a:lnTo>
                    <a:pt x="0" y="110"/>
                  </a:lnTo>
                  <a:lnTo>
                    <a:pt x="8" y="140"/>
                  </a:lnTo>
                  <a:lnTo>
                    <a:pt x="41" y="114"/>
                  </a:lnTo>
                  <a:lnTo>
                    <a:pt x="83" y="43"/>
                  </a:lnTo>
                  <a:lnTo>
                    <a:pt x="9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66">
              <a:extLst>
                <a:ext uri="{FF2B5EF4-FFF2-40B4-BE49-F238E27FC236}">
                  <a16:creationId xmlns:a16="http://schemas.microsoft.com/office/drawing/2014/main" id="{D22856EF-EBFC-4322-AFA3-73A10006F2FB}"/>
                </a:ext>
              </a:extLst>
            </p:cNvPr>
            <p:cNvSpPr>
              <a:spLocks/>
            </p:cNvSpPr>
            <p:nvPr/>
          </p:nvSpPr>
          <p:spPr bwMode="auto">
            <a:xfrm>
              <a:off x="2313" y="3416"/>
              <a:ext cx="38" cy="105"/>
            </a:xfrm>
            <a:custGeom>
              <a:avLst/>
              <a:gdLst>
                <a:gd name="T0" fmla="*/ 34 w 38"/>
                <a:gd name="T1" fmla="*/ 0 h 105"/>
                <a:gd name="T2" fmla="*/ 8 w 38"/>
                <a:gd name="T3" fmla="*/ 12 h 105"/>
                <a:gd name="T4" fmla="*/ 8 w 38"/>
                <a:gd name="T5" fmla="*/ 67 h 105"/>
                <a:gd name="T6" fmla="*/ 0 w 38"/>
                <a:gd name="T7" fmla="*/ 105 h 105"/>
                <a:gd name="T8" fmla="*/ 24 w 38"/>
                <a:gd name="T9" fmla="*/ 93 h 105"/>
                <a:gd name="T10" fmla="*/ 38 w 38"/>
                <a:gd name="T11" fmla="*/ 49 h 105"/>
                <a:gd name="T12" fmla="*/ 34 w 38"/>
                <a:gd name="T13" fmla="*/ 0 h 105"/>
                <a:gd name="T14" fmla="*/ 34 w 38"/>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105">
                  <a:moveTo>
                    <a:pt x="34" y="0"/>
                  </a:moveTo>
                  <a:lnTo>
                    <a:pt x="8" y="12"/>
                  </a:lnTo>
                  <a:lnTo>
                    <a:pt x="8" y="67"/>
                  </a:lnTo>
                  <a:lnTo>
                    <a:pt x="0" y="105"/>
                  </a:lnTo>
                  <a:lnTo>
                    <a:pt x="24" y="93"/>
                  </a:lnTo>
                  <a:lnTo>
                    <a:pt x="38" y="49"/>
                  </a:lnTo>
                  <a:lnTo>
                    <a:pt x="3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67">
              <a:extLst>
                <a:ext uri="{FF2B5EF4-FFF2-40B4-BE49-F238E27FC236}">
                  <a16:creationId xmlns:a16="http://schemas.microsoft.com/office/drawing/2014/main" id="{689E116F-720C-4847-833D-B27A74AA8D92}"/>
                </a:ext>
              </a:extLst>
            </p:cNvPr>
            <p:cNvSpPr>
              <a:spLocks/>
            </p:cNvSpPr>
            <p:nvPr/>
          </p:nvSpPr>
          <p:spPr bwMode="auto">
            <a:xfrm>
              <a:off x="1653" y="3161"/>
              <a:ext cx="146" cy="579"/>
            </a:xfrm>
            <a:custGeom>
              <a:avLst/>
              <a:gdLst>
                <a:gd name="T0" fmla="*/ 29 w 146"/>
                <a:gd name="T1" fmla="*/ 0 h 579"/>
                <a:gd name="T2" fmla="*/ 29 w 146"/>
                <a:gd name="T3" fmla="*/ 93 h 579"/>
                <a:gd name="T4" fmla="*/ 69 w 146"/>
                <a:gd name="T5" fmla="*/ 263 h 579"/>
                <a:gd name="T6" fmla="*/ 108 w 146"/>
                <a:gd name="T7" fmla="*/ 370 h 579"/>
                <a:gd name="T8" fmla="*/ 104 w 146"/>
                <a:gd name="T9" fmla="*/ 427 h 579"/>
                <a:gd name="T10" fmla="*/ 134 w 146"/>
                <a:gd name="T11" fmla="*/ 433 h 579"/>
                <a:gd name="T12" fmla="*/ 146 w 146"/>
                <a:gd name="T13" fmla="*/ 512 h 579"/>
                <a:gd name="T14" fmla="*/ 142 w 146"/>
                <a:gd name="T15" fmla="*/ 549 h 579"/>
                <a:gd name="T16" fmla="*/ 134 w 146"/>
                <a:gd name="T17" fmla="*/ 579 h 579"/>
                <a:gd name="T18" fmla="*/ 114 w 146"/>
                <a:gd name="T19" fmla="*/ 579 h 579"/>
                <a:gd name="T20" fmla="*/ 87 w 146"/>
                <a:gd name="T21" fmla="*/ 421 h 579"/>
                <a:gd name="T22" fmla="*/ 77 w 146"/>
                <a:gd name="T23" fmla="*/ 346 h 579"/>
                <a:gd name="T24" fmla="*/ 35 w 146"/>
                <a:gd name="T25" fmla="*/ 206 h 579"/>
                <a:gd name="T26" fmla="*/ 0 w 146"/>
                <a:gd name="T27" fmla="*/ 51 h 579"/>
                <a:gd name="T28" fmla="*/ 5 w 146"/>
                <a:gd name="T29" fmla="*/ 24 h 579"/>
                <a:gd name="T30" fmla="*/ 29 w 146"/>
                <a:gd name="T31" fmla="*/ 0 h 579"/>
                <a:gd name="T32" fmla="*/ 29 w 146"/>
                <a:gd name="T33" fmla="*/ 0 h 5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579">
                  <a:moveTo>
                    <a:pt x="29" y="0"/>
                  </a:moveTo>
                  <a:lnTo>
                    <a:pt x="29" y="93"/>
                  </a:lnTo>
                  <a:lnTo>
                    <a:pt x="69" y="263"/>
                  </a:lnTo>
                  <a:lnTo>
                    <a:pt x="108" y="370"/>
                  </a:lnTo>
                  <a:lnTo>
                    <a:pt x="104" y="427"/>
                  </a:lnTo>
                  <a:lnTo>
                    <a:pt x="134" y="433"/>
                  </a:lnTo>
                  <a:lnTo>
                    <a:pt x="146" y="512"/>
                  </a:lnTo>
                  <a:lnTo>
                    <a:pt x="142" y="549"/>
                  </a:lnTo>
                  <a:lnTo>
                    <a:pt x="134" y="579"/>
                  </a:lnTo>
                  <a:lnTo>
                    <a:pt x="114" y="579"/>
                  </a:lnTo>
                  <a:lnTo>
                    <a:pt x="87" y="421"/>
                  </a:lnTo>
                  <a:lnTo>
                    <a:pt x="77" y="346"/>
                  </a:lnTo>
                  <a:lnTo>
                    <a:pt x="35" y="206"/>
                  </a:lnTo>
                  <a:lnTo>
                    <a:pt x="0" y="51"/>
                  </a:lnTo>
                  <a:lnTo>
                    <a:pt x="5" y="24"/>
                  </a:lnTo>
                  <a:lnTo>
                    <a:pt x="29"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68">
              <a:extLst>
                <a:ext uri="{FF2B5EF4-FFF2-40B4-BE49-F238E27FC236}">
                  <a16:creationId xmlns:a16="http://schemas.microsoft.com/office/drawing/2014/main" id="{B8C31751-D1A1-41D2-92FB-13A102240EFB}"/>
                </a:ext>
              </a:extLst>
            </p:cNvPr>
            <p:cNvSpPr>
              <a:spLocks/>
            </p:cNvSpPr>
            <p:nvPr/>
          </p:nvSpPr>
          <p:spPr bwMode="auto">
            <a:xfrm>
              <a:off x="1716" y="3171"/>
              <a:ext cx="79" cy="243"/>
            </a:xfrm>
            <a:custGeom>
              <a:avLst/>
              <a:gdLst>
                <a:gd name="T0" fmla="*/ 37 w 79"/>
                <a:gd name="T1" fmla="*/ 10 h 243"/>
                <a:gd name="T2" fmla="*/ 14 w 79"/>
                <a:gd name="T3" fmla="*/ 0 h 243"/>
                <a:gd name="T4" fmla="*/ 0 w 79"/>
                <a:gd name="T5" fmla="*/ 16 h 243"/>
                <a:gd name="T6" fmla="*/ 10 w 79"/>
                <a:gd name="T7" fmla="*/ 83 h 243"/>
                <a:gd name="T8" fmla="*/ 55 w 79"/>
                <a:gd name="T9" fmla="*/ 221 h 243"/>
                <a:gd name="T10" fmla="*/ 79 w 79"/>
                <a:gd name="T11" fmla="*/ 243 h 243"/>
                <a:gd name="T12" fmla="*/ 71 w 79"/>
                <a:gd name="T13" fmla="*/ 154 h 243"/>
                <a:gd name="T14" fmla="*/ 51 w 79"/>
                <a:gd name="T15" fmla="*/ 51 h 243"/>
                <a:gd name="T16" fmla="*/ 37 w 79"/>
                <a:gd name="T17" fmla="*/ 10 h 243"/>
                <a:gd name="T18" fmla="*/ 37 w 79"/>
                <a:gd name="T19" fmla="*/ 1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243">
                  <a:moveTo>
                    <a:pt x="37" y="10"/>
                  </a:moveTo>
                  <a:lnTo>
                    <a:pt x="14" y="0"/>
                  </a:lnTo>
                  <a:lnTo>
                    <a:pt x="0" y="16"/>
                  </a:lnTo>
                  <a:lnTo>
                    <a:pt x="10" y="83"/>
                  </a:lnTo>
                  <a:lnTo>
                    <a:pt x="55" y="221"/>
                  </a:lnTo>
                  <a:lnTo>
                    <a:pt x="79" y="243"/>
                  </a:lnTo>
                  <a:lnTo>
                    <a:pt x="71" y="154"/>
                  </a:lnTo>
                  <a:lnTo>
                    <a:pt x="51" y="51"/>
                  </a:lnTo>
                  <a:lnTo>
                    <a:pt x="37" y="1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69">
              <a:extLst>
                <a:ext uri="{FF2B5EF4-FFF2-40B4-BE49-F238E27FC236}">
                  <a16:creationId xmlns:a16="http://schemas.microsoft.com/office/drawing/2014/main" id="{5C2CBC1A-36A0-4C1A-97EE-447DD0E6803B}"/>
                </a:ext>
              </a:extLst>
            </p:cNvPr>
            <p:cNvSpPr>
              <a:spLocks/>
            </p:cNvSpPr>
            <p:nvPr/>
          </p:nvSpPr>
          <p:spPr bwMode="auto">
            <a:xfrm>
              <a:off x="1799" y="3495"/>
              <a:ext cx="73" cy="180"/>
            </a:xfrm>
            <a:custGeom>
              <a:avLst/>
              <a:gdLst>
                <a:gd name="T0" fmla="*/ 0 w 73"/>
                <a:gd name="T1" fmla="*/ 22 h 180"/>
                <a:gd name="T2" fmla="*/ 12 w 73"/>
                <a:gd name="T3" fmla="*/ 77 h 180"/>
                <a:gd name="T4" fmla="*/ 28 w 73"/>
                <a:gd name="T5" fmla="*/ 115 h 180"/>
                <a:gd name="T6" fmla="*/ 30 w 73"/>
                <a:gd name="T7" fmla="*/ 162 h 180"/>
                <a:gd name="T8" fmla="*/ 67 w 73"/>
                <a:gd name="T9" fmla="*/ 180 h 180"/>
                <a:gd name="T10" fmla="*/ 73 w 73"/>
                <a:gd name="T11" fmla="*/ 148 h 180"/>
                <a:gd name="T12" fmla="*/ 73 w 73"/>
                <a:gd name="T13" fmla="*/ 103 h 180"/>
                <a:gd name="T14" fmla="*/ 28 w 73"/>
                <a:gd name="T15" fmla="*/ 16 h 180"/>
                <a:gd name="T16" fmla="*/ 12 w 73"/>
                <a:gd name="T17" fmla="*/ 0 h 180"/>
                <a:gd name="T18" fmla="*/ 0 w 73"/>
                <a:gd name="T19" fmla="*/ 22 h 180"/>
                <a:gd name="T20" fmla="*/ 0 w 73"/>
                <a:gd name="T21" fmla="*/ 22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180">
                  <a:moveTo>
                    <a:pt x="0" y="22"/>
                  </a:moveTo>
                  <a:lnTo>
                    <a:pt x="12" y="77"/>
                  </a:lnTo>
                  <a:lnTo>
                    <a:pt x="28" y="115"/>
                  </a:lnTo>
                  <a:lnTo>
                    <a:pt x="30" y="162"/>
                  </a:lnTo>
                  <a:lnTo>
                    <a:pt x="67" y="180"/>
                  </a:lnTo>
                  <a:lnTo>
                    <a:pt x="73" y="148"/>
                  </a:lnTo>
                  <a:lnTo>
                    <a:pt x="73" y="103"/>
                  </a:lnTo>
                  <a:lnTo>
                    <a:pt x="28" y="16"/>
                  </a:lnTo>
                  <a:lnTo>
                    <a:pt x="12" y="0"/>
                  </a:lnTo>
                  <a:lnTo>
                    <a:pt x="0" y="2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70">
              <a:extLst>
                <a:ext uri="{FF2B5EF4-FFF2-40B4-BE49-F238E27FC236}">
                  <a16:creationId xmlns:a16="http://schemas.microsoft.com/office/drawing/2014/main" id="{B83FC4F3-DA2B-4703-A1F9-B5D9878B7C2C}"/>
                </a:ext>
              </a:extLst>
            </p:cNvPr>
            <p:cNvSpPr>
              <a:spLocks/>
            </p:cNvSpPr>
            <p:nvPr/>
          </p:nvSpPr>
          <p:spPr bwMode="auto">
            <a:xfrm>
              <a:off x="1937" y="3718"/>
              <a:ext cx="30" cy="44"/>
            </a:xfrm>
            <a:custGeom>
              <a:avLst/>
              <a:gdLst>
                <a:gd name="T0" fmla="*/ 12 w 30"/>
                <a:gd name="T1" fmla="*/ 12 h 44"/>
                <a:gd name="T2" fmla="*/ 30 w 30"/>
                <a:gd name="T3" fmla="*/ 20 h 44"/>
                <a:gd name="T4" fmla="*/ 30 w 30"/>
                <a:gd name="T5" fmla="*/ 44 h 44"/>
                <a:gd name="T6" fmla="*/ 18 w 30"/>
                <a:gd name="T7" fmla="*/ 44 h 44"/>
                <a:gd name="T8" fmla="*/ 0 w 30"/>
                <a:gd name="T9" fmla="*/ 30 h 44"/>
                <a:gd name="T10" fmla="*/ 0 w 30"/>
                <a:gd name="T11" fmla="*/ 0 h 44"/>
                <a:gd name="T12" fmla="*/ 12 w 30"/>
                <a:gd name="T13" fmla="*/ 12 h 44"/>
                <a:gd name="T14" fmla="*/ 12 w 30"/>
                <a:gd name="T15" fmla="*/ 12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4">
                  <a:moveTo>
                    <a:pt x="12" y="12"/>
                  </a:moveTo>
                  <a:lnTo>
                    <a:pt x="30" y="20"/>
                  </a:lnTo>
                  <a:lnTo>
                    <a:pt x="30" y="44"/>
                  </a:lnTo>
                  <a:lnTo>
                    <a:pt x="18" y="44"/>
                  </a:lnTo>
                  <a:lnTo>
                    <a:pt x="0" y="30"/>
                  </a:lnTo>
                  <a:lnTo>
                    <a:pt x="0" y="0"/>
                  </a:lnTo>
                  <a:lnTo>
                    <a:pt x="1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71">
              <a:extLst>
                <a:ext uri="{FF2B5EF4-FFF2-40B4-BE49-F238E27FC236}">
                  <a16:creationId xmlns:a16="http://schemas.microsoft.com/office/drawing/2014/main" id="{6738565D-CC2E-4DFB-97A7-F3471BE7BEAF}"/>
                </a:ext>
              </a:extLst>
            </p:cNvPr>
            <p:cNvSpPr>
              <a:spLocks/>
            </p:cNvSpPr>
            <p:nvPr/>
          </p:nvSpPr>
          <p:spPr bwMode="auto">
            <a:xfrm>
              <a:off x="1880" y="3610"/>
              <a:ext cx="85" cy="108"/>
            </a:xfrm>
            <a:custGeom>
              <a:avLst/>
              <a:gdLst>
                <a:gd name="T0" fmla="*/ 12 w 85"/>
                <a:gd name="T1" fmla="*/ 11 h 108"/>
                <a:gd name="T2" fmla="*/ 47 w 85"/>
                <a:gd name="T3" fmla="*/ 35 h 108"/>
                <a:gd name="T4" fmla="*/ 63 w 85"/>
                <a:gd name="T5" fmla="*/ 81 h 108"/>
                <a:gd name="T6" fmla="*/ 85 w 85"/>
                <a:gd name="T7" fmla="*/ 108 h 108"/>
                <a:gd name="T8" fmla="*/ 55 w 85"/>
                <a:gd name="T9" fmla="*/ 104 h 108"/>
                <a:gd name="T10" fmla="*/ 24 w 85"/>
                <a:gd name="T11" fmla="*/ 51 h 108"/>
                <a:gd name="T12" fmla="*/ 8 w 85"/>
                <a:gd name="T13" fmla="*/ 43 h 108"/>
                <a:gd name="T14" fmla="*/ 0 w 85"/>
                <a:gd name="T15" fmla="*/ 0 h 108"/>
                <a:gd name="T16" fmla="*/ 12 w 85"/>
                <a:gd name="T17" fmla="*/ 11 h 108"/>
                <a:gd name="T18" fmla="*/ 12 w 85"/>
                <a:gd name="T19" fmla="*/ 11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108">
                  <a:moveTo>
                    <a:pt x="12" y="11"/>
                  </a:moveTo>
                  <a:lnTo>
                    <a:pt x="47" y="35"/>
                  </a:lnTo>
                  <a:lnTo>
                    <a:pt x="63" y="81"/>
                  </a:lnTo>
                  <a:lnTo>
                    <a:pt x="85" y="108"/>
                  </a:lnTo>
                  <a:lnTo>
                    <a:pt x="55" y="104"/>
                  </a:lnTo>
                  <a:lnTo>
                    <a:pt x="24" y="51"/>
                  </a:lnTo>
                  <a:lnTo>
                    <a:pt x="8" y="43"/>
                  </a:lnTo>
                  <a:lnTo>
                    <a:pt x="0" y="0"/>
                  </a:lnTo>
                  <a:lnTo>
                    <a:pt x="12" y="11"/>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72">
              <a:extLst>
                <a:ext uri="{FF2B5EF4-FFF2-40B4-BE49-F238E27FC236}">
                  <a16:creationId xmlns:a16="http://schemas.microsoft.com/office/drawing/2014/main" id="{553EB3FD-5149-4DD9-981F-6E57471660E8}"/>
                </a:ext>
              </a:extLst>
            </p:cNvPr>
            <p:cNvSpPr>
              <a:spLocks/>
            </p:cNvSpPr>
            <p:nvPr/>
          </p:nvSpPr>
          <p:spPr bwMode="auto">
            <a:xfrm>
              <a:off x="1799" y="3699"/>
              <a:ext cx="32" cy="33"/>
            </a:xfrm>
            <a:custGeom>
              <a:avLst/>
              <a:gdLst>
                <a:gd name="T0" fmla="*/ 0 w 32"/>
                <a:gd name="T1" fmla="*/ 0 h 33"/>
                <a:gd name="T2" fmla="*/ 0 w 32"/>
                <a:gd name="T3" fmla="*/ 33 h 33"/>
                <a:gd name="T4" fmla="*/ 32 w 32"/>
                <a:gd name="T5" fmla="*/ 33 h 33"/>
                <a:gd name="T6" fmla="*/ 20 w 32"/>
                <a:gd name="T7" fmla="*/ 7 h 33"/>
                <a:gd name="T8" fmla="*/ 0 w 32"/>
                <a:gd name="T9" fmla="*/ 0 h 33"/>
                <a:gd name="T10" fmla="*/ 0 w 32"/>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3">
                  <a:moveTo>
                    <a:pt x="0" y="0"/>
                  </a:moveTo>
                  <a:lnTo>
                    <a:pt x="0" y="33"/>
                  </a:lnTo>
                  <a:lnTo>
                    <a:pt x="32" y="33"/>
                  </a:lnTo>
                  <a:lnTo>
                    <a:pt x="20" y="7"/>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73">
              <a:extLst>
                <a:ext uri="{FF2B5EF4-FFF2-40B4-BE49-F238E27FC236}">
                  <a16:creationId xmlns:a16="http://schemas.microsoft.com/office/drawing/2014/main" id="{2D8E2171-225B-473A-8AA3-FF43C372E5E5}"/>
                </a:ext>
              </a:extLst>
            </p:cNvPr>
            <p:cNvSpPr>
              <a:spLocks/>
            </p:cNvSpPr>
            <p:nvPr/>
          </p:nvSpPr>
          <p:spPr bwMode="auto">
            <a:xfrm>
              <a:off x="1815" y="3706"/>
              <a:ext cx="108" cy="70"/>
            </a:xfrm>
            <a:custGeom>
              <a:avLst/>
              <a:gdLst>
                <a:gd name="T0" fmla="*/ 0 w 108"/>
                <a:gd name="T1" fmla="*/ 0 h 70"/>
                <a:gd name="T2" fmla="*/ 18 w 108"/>
                <a:gd name="T3" fmla="*/ 26 h 70"/>
                <a:gd name="T4" fmla="*/ 77 w 108"/>
                <a:gd name="T5" fmla="*/ 70 h 70"/>
                <a:gd name="T6" fmla="*/ 97 w 108"/>
                <a:gd name="T7" fmla="*/ 70 h 70"/>
                <a:gd name="T8" fmla="*/ 108 w 108"/>
                <a:gd name="T9" fmla="*/ 66 h 70"/>
                <a:gd name="T10" fmla="*/ 37 w 108"/>
                <a:gd name="T11" fmla="*/ 20 h 70"/>
                <a:gd name="T12" fmla="*/ 0 w 108"/>
                <a:gd name="T13" fmla="*/ 0 h 70"/>
                <a:gd name="T14" fmla="*/ 0 w 108"/>
                <a:gd name="T15" fmla="*/ 0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70">
                  <a:moveTo>
                    <a:pt x="0" y="0"/>
                  </a:moveTo>
                  <a:lnTo>
                    <a:pt x="18" y="26"/>
                  </a:lnTo>
                  <a:lnTo>
                    <a:pt x="77" y="70"/>
                  </a:lnTo>
                  <a:lnTo>
                    <a:pt x="97" y="70"/>
                  </a:lnTo>
                  <a:lnTo>
                    <a:pt x="108" y="66"/>
                  </a:lnTo>
                  <a:lnTo>
                    <a:pt x="37" y="20"/>
                  </a:lnTo>
                  <a:lnTo>
                    <a:pt x="0"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74">
              <a:extLst>
                <a:ext uri="{FF2B5EF4-FFF2-40B4-BE49-F238E27FC236}">
                  <a16:creationId xmlns:a16="http://schemas.microsoft.com/office/drawing/2014/main" id="{62792941-2850-4AAC-9AF7-B6A5D6EB78B3}"/>
                </a:ext>
              </a:extLst>
            </p:cNvPr>
            <p:cNvSpPr>
              <a:spLocks/>
            </p:cNvSpPr>
            <p:nvPr/>
          </p:nvSpPr>
          <p:spPr bwMode="auto">
            <a:xfrm>
              <a:off x="1827" y="3671"/>
              <a:ext cx="85" cy="85"/>
            </a:xfrm>
            <a:custGeom>
              <a:avLst/>
              <a:gdLst>
                <a:gd name="T0" fmla="*/ 0 w 85"/>
                <a:gd name="T1" fmla="*/ 6 h 85"/>
                <a:gd name="T2" fmla="*/ 0 w 85"/>
                <a:gd name="T3" fmla="*/ 28 h 85"/>
                <a:gd name="T4" fmla="*/ 35 w 85"/>
                <a:gd name="T5" fmla="*/ 47 h 85"/>
                <a:gd name="T6" fmla="*/ 77 w 85"/>
                <a:gd name="T7" fmla="*/ 85 h 85"/>
                <a:gd name="T8" fmla="*/ 85 w 85"/>
                <a:gd name="T9" fmla="*/ 77 h 85"/>
                <a:gd name="T10" fmla="*/ 45 w 85"/>
                <a:gd name="T11" fmla="*/ 33 h 85"/>
                <a:gd name="T12" fmla="*/ 21 w 85"/>
                <a:gd name="T13" fmla="*/ 0 h 85"/>
                <a:gd name="T14" fmla="*/ 0 w 85"/>
                <a:gd name="T15" fmla="*/ 6 h 85"/>
                <a:gd name="T16" fmla="*/ 0 w 85"/>
                <a:gd name="T17" fmla="*/ 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85">
                  <a:moveTo>
                    <a:pt x="0" y="6"/>
                  </a:moveTo>
                  <a:lnTo>
                    <a:pt x="0" y="28"/>
                  </a:lnTo>
                  <a:lnTo>
                    <a:pt x="35" y="47"/>
                  </a:lnTo>
                  <a:lnTo>
                    <a:pt x="77" y="85"/>
                  </a:lnTo>
                  <a:lnTo>
                    <a:pt x="85" y="77"/>
                  </a:lnTo>
                  <a:lnTo>
                    <a:pt x="45" y="33"/>
                  </a:lnTo>
                  <a:lnTo>
                    <a:pt x="21" y="0"/>
                  </a:lnTo>
                  <a:lnTo>
                    <a:pt x="0" y="6"/>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75">
              <a:extLst>
                <a:ext uri="{FF2B5EF4-FFF2-40B4-BE49-F238E27FC236}">
                  <a16:creationId xmlns:a16="http://schemas.microsoft.com/office/drawing/2014/main" id="{C79053E1-6CF2-4CE9-BEA9-B13946F8BDF4}"/>
                </a:ext>
              </a:extLst>
            </p:cNvPr>
            <p:cNvSpPr>
              <a:spLocks/>
            </p:cNvSpPr>
            <p:nvPr/>
          </p:nvSpPr>
          <p:spPr bwMode="auto">
            <a:xfrm>
              <a:off x="1836" y="2183"/>
              <a:ext cx="370" cy="338"/>
            </a:xfrm>
            <a:custGeom>
              <a:avLst/>
              <a:gdLst>
                <a:gd name="T0" fmla="*/ 343 w 370"/>
                <a:gd name="T1" fmla="*/ 2 h 338"/>
                <a:gd name="T2" fmla="*/ 364 w 370"/>
                <a:gd name="T3" fmla="*/ 20 h 338"/>
                <a:gd name="T4" fmla="*/ 370 w 370"/>
                <a:gd name="T5" fmla="*/ 63 h 338"/>
                <a:gd name="T6" fmla="*/ 364 w 370"/>
                <a:gd name="T7" fmla="*/ 81 h 338"/>
                <a:gd name="T8" fmla="*/ 358 w 370"/>
                <a:gd name="T9" fmla="*/ 105 h 338"/>
                <a:gd name="T10" fmla="*/ 358 w 370"/>
                <a:gd name="T11" fmla="*/ 127 h 338"/>
                <a:gd name="T12" fmla="*/ 343 w 370"/>
                <a:gd name="T13" fmla="*/ 136 h 338"/>
                <a:gd name="T14" fmla="*/ 327 w 370"/>
                <a:gd name="T15" fmla="*/ 142 h 338"/>
                <a:gd name="T16" fmla="*/ 323 w 370"/>
                <a:gd name="T17" fmla="*/ 178 h 338"/>
                <a:gd name="T18" fmla="*/ 323 w 370"/>
                <a:gd name="T19" fmla="*/ 221 h 338"/>
                <a:gd name="T20" fmla="*/ 305 w 370"/>
                <a:gd name="T21" fmla="*/ 249 h 338"/>
                <a:gd name="T22" fmla="*/ 283 w 370"/>
                <a:gd name="T23" fmla="*/ 283 h 338"/>
                <a:gd name="T24" fmla="*/ 240 w 370"/>
                <a:gd name="T25" fmla="*/ 328 h 338"/>
                <a:gd name="T26" fmla="*/ 214 w 370"/>
                <a:gd name="T27" fmla="*/ 338 h 338"/>
                <a:gd name="T28" fmla="*/ 175 w 370"/>
                <a:gd name="T29" fmla="*/ 336 h 338"/>
                <a:gd name="T30" fmla="*/ 97 w 370"/>
                <a:gd name="T31" fmla="*/ 259 h 338"/>
                <a:gd name="T32" fmla="*/ 52 w 370"/>
                <a:gd name="T33" fmla="*/ 204 h 338"/>
                <a:gd name="T34" fmla="*/ 40 w 370"/>
                <a:gd name="T35" fmla="*/ 170 h 338"/>
                <a:gd name="T36" fmla="*/ 26 w 370"/>
                <a:gd name="T37" fmla="*/ 130 h 338"/>
                <a:gd name="T38" fmla="*/ 0 w 370"/>
                <a:gd name="T39" fmla="*/ 67 h 338"/>
                <a:gd name="T40" fmla="*/ 8 w 370"/>
                <a:gd name="T41" fmla="*/ 26 h 338"/>
                <a:gd name="T42" fmla="*/ 254 w 370"/>
                <a:gd name="T43" fmla="*/ 0 h 338"/>
                <a:gd name="T44" fmla="*/ 343 w 370"/>
                <a:gd name="T45" fmla="*/ 2 h 338"/>
                <a:gd name="T46" fmla="*/ 343 w 370"/>
                <a:gd name="T47" fmla="*/ 2 h 3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0" h="338">
                  <a:moveTo>
                    <a:pt x="343" y="2"/>
                  </a:moveTo>
                  <a:lnTo>
                    <a:pt x="364" y="20"/>
                  </a:lnTo>
                  <a:lnTo>
                    <a:pt x="370" y="63"/>
                  </a:lnTo>
                  <a:lnTo>
                    <a:pt x="364" y="81"/>
                  </a:lnTo>
                  <a:lnTo>
                    <a:pt x="358" y="105"/>
                  </a:lnTo>
                  <a:lnTo>
                    <a:pt x="358" y="127"/>
                  </a:lnTo>
                  <a:lnTo>
                    <a:pt x="343" y="136"/>
                  </a:lnTo>
                  <a:lnTo>
                    <a:pt x="327" y="142"/>
                  </a:lnTo>
                  <a:lnTo>
                    <a:pt x="323" y="178"/>
                  </a:lnTo>
                  <a:lnTo>
                    <a:pt x="323" y="221"/>
                  </a:lnTo>
                  <a:lnTo>
                    <a:pt x="305" y="249"/>
                  </a:lnTo>
                  <a:lnTo>
                    <a:pt x="283" y="283"/>
                  </a:lnTo>
                  <a:lnTo>
                    <a:pt x="240" y="328"/>
                  </a:lnTo>
                  <a:lnTo>
                    <a:pt x="214" y="338"/>
                  </a:lnTo>
                  <a:lnTo>
                    <a:pt x="175" y="336"/>
                  </a:lnTo>
                  <a:lnTo>
                    <a:pt x="97" y="259"/>
                  </a:lnTo>
                  <a:lnTo>
                    <a:pt x="52" y="204"/>
                  </a:lnTo>
                  <a:lnTo>
                    <a:pt x="40" y="170"/>
                  </a:lnTo>
                  <a:lnTo>
                    <a:pt x="26" y="130"/>
                  </a:lnTo>
                  <a:lnTo>
                    <a:pt x="0" y="67"/>
                  </a:lnTo>
                  <a:lnTo>
                    <a:pt x="8" y="26"/>
                  </a:lnTo>
                  <a:lnTo>
                    <a:pt x="254" y="0"/>
                  </a:lnTo>
                  <a:lnTo>
                    <a:pt x="343" y="2"/>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76">
              <a:extLst>
                <a:ext uri="{FF2B5EF4-FFF2-40B4-BE49-F238E27FC236}">
                  <a16:creationId xmlns:a16="http://schemas.microsoft.com/office/drawing/2014/main" id="{0DAA5242-AA5A-4091-9472-D0BF316459F2}"/>
                </a:ext>
              </a:extLst>
            </p:cNvPr>
            <p:cNvSpPr>
              <a:spLocks/>
            </p:cNvSpPr>
            <p:nvPr/>
          </p:nvSpPr>
          <p:spPr bwMode="auto">
            <a:xfrm>
              <a:off x="1836" y="2197"/>
              <a:ext cx="319" cy="107"/>
            </a:xfrm>
            <a:custGeom>
              <a:avLst/>
              <a:gdLst>
                <a:gd name="T0" fmla="*/ 307 w 319"/>
                <a:gd name="T1" fmla="*/ 53 h 107"/>
                <a:gd name="T2" fmla="*/ 262 w 319"/>
                <a:gd name="T3" fmla="*/ 26 h 107"/>
                <a:gd name="T4" fmla="*/ 198 w 319"/>
                <a:gd name="T5" fmla="*/ 24 h 107"/>
                <a:gd name="T6" fmla="*/ 153 w 319"/>
                <a:gd name="T7" fmla="*/ 22 h 107"/>
                <a:gd name="T8" fmla="*/ 113 w 319"/>
                <a:gd name="T9" fmla="*/ 43 h 107"/>
                <a:gd name="T10" fmla="*/ 52 w 319"/>
                <a:gd name="T11" fmla="*/ 53 h 107"/>
                <a:gd name="T12" fmla="*/ 28 w 319"/>
                <a:gd name="T13" fmla="*/ 79 h 107"/>
                <a:gd name="T14" fmla="*/ 22 w 319"/>
                <a:gd name="T15" fmla="*/ 107 h 107"/>
                <a:gd name="T16" fmla="*/ 0 w 319"/>
                <a:gd name="T17" fmla="*/ 41 h 107"/>
                <a:gd name="T18" fmla="*/ 2 w 319"/>
                <a:gd name="T19" fmla="*/ 4 h 107"/>
                <a:gd name="T20" fmla="*/ 190 w 319"/>
                <a:gd name="T21" fmla="*/ 0 h 107"/>
                <a:gd name="T22" fmla="*/ 250 w 319"/>
                <a:gd name="T23" fmla="*/ 0 h 107"/>
                <a:gd name="T24" fmla="*/ 289 w 319"/>
                <a:gd name="T25" fmla="*/ 16 h 107"/>
                <a:gd name="T26" fmla="*/ 319 w 319"/>
                <a:gd name="T27" fmla="*/ 49 h 107"/>
                <a:gd name="T28" fmla="*/ 307 w 319"/>
                <a:gd name="T29" fmla="*/ 53 h 107"/>
                <a:gd name="T30" fmla="*/ 307 w 319"/>
                <a:gd name="T31" fmla="*/ 53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107">
                  <a:moveTo>
                    <a:pt x="307" y="53"/>
                  </a:moveTo>
                  <a:lnTo>
                    <a:pt x="262" y="26"/>
                  </a:lnTo>
                  <a:lnTo>
                    <a:pt x="198" y="24"/>
                  </a:lnTo>
                  <a:lnTo>
                    <a:pt x="153" y="22"/>
                  </a:lnTo>
                  <a:lnTo>
                    <a:pt x="113" y="43"/>
                  </a:lnTo>
                  <a:lnTo>
                    <a:pt x="52" y="53"/>
                  </a:lnTo>
                  <a:lnTo>
                    <a:pt x="28" y="79"/>
                  </a:lnTo>
                  <a:lnTo>
                    <a:pt x="22" y="107"/>
                  </a:lnTo>
                  <a:lnTo>
                    <a:pt x="0" y="41"/>
                  </a:lnTo>
                  <a:lnTo>
                    <a:pt x="2" y="4"/>
                  </a:lnTo>
                  <a:lnTo>
                    <a:pt x="190" y="0"/>
                  </a:lnTo>
                  <a:lnTo>
                    <a:pt x="250" y="0"/>
                  </a:lnTo>
                  <a:lnTo>
                    <a:pt x="289" y="16"/>
                  </a:lnTo>
                  <a:lnTo>
                    <a:pt x="319" y="49"/>
                  </a:lnTo>
                  <a:lnTo>
                    <a:pt x="307"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77">
              <a:extLst>
                <a:ext uri="{FF2B5EF4-FFF2-40B4-BE49-F238E27FC236}">
                  <a16:creationId xmlns:a16="http://schemas.microsoft.com/office/drawing/2014/main" id="{AB2B1556-1EBA-4369-B37A-C50DCADA5093}"/>
                </a:ext>
              </a:extLst>
            </p:cNvPr>
            <p:cNvSpPr>
              <a:spLocks/>
            </p:cNvSpPr>
            <p:nvPr/>
          </p:nvSpPr>
          <p:spPr bwMode="auto">
            <a:xfrm>
              <a:off x="2171" y="2272"/>
              <a:ext cx="19" cy="41"/>
            </a:xfrm>
            <a:custGeom>
              <a:avLst/>
              <a:gdLst>
                <a:gd name="T0" fmla="*/ 10 w 19"/>
                <a:gd name="T1" fmla="*/ 4 h 41"/>
                <a:gd name="T2" fmla="*/ 14 w 19"/>
                <a:gd name="T3" fmla="*/ 12 h 41"/>
                <a:gd name="T4" fmla="*/ 19 w 19"/>
                <a:gd name="T5" fmla="*/ 38 h 41"/>
                <a:gd name="T6" fmla="*/ 0 w 19"/>
                <a:gd name="T7" fmla="*/ 41 h 41"/>
                <a:gd name="T8" fmla="*/ 4 w 19"/>
                <a:gd name="T9" fmla="*/ 0 h 41"/>
                <a:gd name="T10" fmla="*/ 10 w 19"/>
                <a:gd name="T11" fmla="*/ 4 h 41"/>
                <a:gd name="T12" fmla="*/ 10 w 19"/>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1">
                  <a:moveTo>
                    <a:pt x="10" y="4"/>
                  </a:moveTo>
                  <a:lnTo>
                    <a:pt x="14" y="12"/>
                  </a:lnTo>
                  <a:lnTo>
                    <a:pt x="19" y="38"/>
                  </a:lnTo>
                  <a:lnTo>
                    <a:pt x="0" y="41"/>
                  </a:lnTo>
                  <a:lnTo>
                    <a:pt x="4" y="0"/>
                  </a:lnTo>
                  <a:lnTo>
                    <a:pt x="1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78">
              <a:extLst>
                <a:ext uri="{FF2B5EF4-FFF2-40B4-BE49-F238E27FC236}">
                  <a16:creationId xmlns:a16="http://schemas.microsoft.com/office/drawing/2014/main" id="{09006AE8-5E13-4FC4-9425-B03D55BF44F8}"/>
                </a:ext>
              </a:extLst>
            </p:cNvPr>
            <p:cNvSpPr>
              <a:spLocks/>
            </p:cNvSpPr>
            <p:nvPr/>
          </p:nvSpPr>
          <p:spPr bwMode="auto">
            <a:xfrm>
              <a:off x="1971" y="2466"/>
              <a:ext cx="107" cy="27"/>
            </a:xfrm>
            <a:custGeom>
              <a:avLst/>
              <a:gdLst>
                <a:gd name="T0" fmla="*/ 107 w 107"/>
                <a:gd name="T1" fmla="*/ 0 h 27"/>
                <a:gd name="T2" fmla="*/ 87 w 107"/>
                <a:gd name="T3" fmla="*/ 17 h 27"/>
                <a:gd name="T4" fmla="*/ 34 w 107"/>
                <a:gd name="T5" fmla="*/ 27 h 27"/>
                <a:gd name="T6" fmla="*/ 0 w 107"/>
                <a:gd name="T7" fmla="*/ 15 h 27"/>
                <a:gd name="T8" fmla="*/ 8 w 107"/>
                <a:gd name="T9" fmla="*/ 6 h 27"/>
                <a:gd name="T10" fmla="*/ 75 w 107"/>
                <a:gd name="T11" fmla="*/ 0 h 27"/>
                <a:gd name="T12" fmla="*/ 107 w 107"/>
                <a:gd name="T13" fmla="*/ 0 h 27"/>
                <a:gd name="T14" fmla="*/ 107 w 107"/>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27">
                  <a:moveTo>
                    <a:pt x="107" y="0"/>
                  </a:moveTo>
                  <a:lnTo>
                    <a:pt x="87" y="17"/>
                  </a:lnTo>
                  <a:lnTo>
                    <a:pt x="34" y="27"/>
                  </a:lnTo>
                  <a:lnTo>
                    <a:pt x="0" y="15"/>
                  </a:lnTo>
                  <a:lnTo>
                    <a:pt x="8" y="6"/>
                  </a:lnTo>
                  <a:lnTo>
                    <a:pt x="75" y="0"/>
                  </a:lnTo>
                  <a:lnTo>
                    <a:pt x="107" y="0"/>
                  </a:lnTo>
                  <a:close/>
                </a:path>
              </a:pathLst>
            </a:custGeom>
            <a:solidFill>
              <a:srgbClr val="D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179">
              <a:extLst>
                <a:ext uri="{FF2B5EF4-FFF2-40B4-BE49-F238E27FC236}">
                  <a16:creationId xmlns:a16="http://schemas.microsoft.com/office/drawing/2014/main" id="{2F20A702-4CEC-4357-97E9-01E9BF92BB75}"/>
                </a:ext>
              </a:extLst>
            </p:cNvPr>
            <p:cNvSpPr>
              <a:spLocks/>
            </p:cNvSpPr>
            <p:nvPr/>
          </p:nvSpPr>
          <p:spPr bwMode="auto">
            <a:xfrm>
              <a:off x="2018" y="2404"/>
              <a:ext cx="20" cy="26"/>
            </a:xfrm>
            <a:custGeom>
              <a:avLst/>
              <a:gdLst>
                <a:gd name="T0" fmla="*/ 0 w 20"/>
                <a:gd name="T1" fmla="*/ 0 h 26"/>
                <a:gd name="T2" fmla="*/ 18 w 20"/>
                <a:gd name="T3" fmla="*/ 4 h 26"/>
                <a:gd name="T4" fmla="*/ 20 w 20"/>
                <a:gd name="T5" fmla="*/ 18 h 26"/>
                <a:gd name="T6" fmla="*/ 6 w 20"/>
                <a:gd name="T7" fmla="*/ 26 h 26"/>
                <a:gd name="T8" fmla="*/ 0 w 20"/>
                <a:gd name="T9" fmla="*/ 0 h 26"/>
                <a:gd name="T10" fmla="*/ 0 w 2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0" y="0"/>
                  </a:moveTo>
                  <a:lnTo>
                    <a:pt x="18" y="4"/>
                  </a:lnTo>
                  <a:lnTo>
                    <a:pt x="20" y="18"/>
                  </a:lnTo>
                  <a:lnTo>
                    <a:pt x="6" y="26"/>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180">
              <a:extLst>
                <a:ext uri="{FF2B5EF4-FFF2-40B4-BE49-F238E27FC236}">
                  <a16:creationId xmlns:a16="http://schemas.microsoft.com/office/drawing/2014/main" id="{73766E06-3947-4C74-BE70-5394D96D6E78}"/>
                </a:ext>
              </a:extLst>
            </p:cNvPr>
            <p:cNvSpPr>
              <a:spLocks/>
            </p:cNvSpPr>
            <p:nvPr/>
          </p:nvSpPr>
          <p:spPr bwMode="auto">
            <a:xfrm>
              <a:off x="2080" y="2333"/>
              <a:ext cx="37" cy="38"/>
            </a:xfrm>
            <a:custGeom>
              <a:avLst/>
              <a:gdLst>
                <a:gd name="T0" fmla="*/ 25 w 37"/>
                <a:gd name="T1" fmla="*/ 0 h 38"/>
                <a:gd name="T2" fmla="*/ 0 w 37"/>
                <a:gd name="T3" fmla="*/ 20 h 38"/>
                <a:gd name="T4" fmla="*/ 0 w 37"/>
                <a:gd name="T5" fmla="*/ 38 h 38"/>
                <a:gd name="T6" fmla="*/ 18 w 37"/>
                <a:gd name="T7" fmla="*/ 32 h 38"/>
                <a:gd name="T8" fmla="*/ 37 w 37"/>
                <a:gd name="T9" fmla="*/ 0 h 38"/>
                <a:gd name="T10" fmla="*/ 25 w 37"/>
                <a:gd name="T11" fmla="*/ 0 h 38"/>
                <a:gd name="T12" fmla="*/ 25 w 37"/>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8">
                  <a:moveTo>
                    <a:pt x="25" y="0"/>
                  </a:moveTo>
                  <a:lnTo>
                    <a:pt x="0" y="20"/>
                  </a:lnTo>
                  <a:lnTo>
                    <a:pt x="0" y="38"/>
                  </a:lnTo>
                  <a:lnTo>
                    <a:pt x="18" y="32"/>
                  </a:lnTo>
                  <a:lnTo>
                    <a:pt x="37" y="0"/>
                  </a:lnTo>
                  <a:lnTo>
                    <a:pt x="2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81">
              <a:extLst>
                <a:ext uri="{FF2B5EF4-FFF2-40B4-BE49-F238E27FC236}">
                  <a16:creationId xmlns:a16="http://schemas.microsoft.com/office/drawing/2014/main" id="{75F40024-D2EF-4D01-8930-9E0E078DC41B}"/>
                </a:ext>
              </a:extLst>
            </p:cNvPr>
            <p:cNvSpPr>
              <a:spLocks/>
            </p:cNvSpPr>
            <p:nvPr/>
          </p:nvSpPr>
          <p:spPr bwMode="auto">
            <a:xfrm>
              <a:off x="1985" y="2400"/>
              <a:ext cx="26" cy="38"/>
            </a:xfrm>
            <a:custGeom>
              <a:avLst/>
              <a:gdLst>
                <a:gd name="T0" fmla="*/ 24 w 26"/>
                <a:gd name="T1" fmla="*/ 0 h 38"/>
                <a:gd name="T2" fmla="*/ 4 w 26"/>
                <a:gd name="T3" fmla="*/ 0 h 38"/>
                <a:gd name="T4" fmla="*/ 0 w 26"/>
                <a:gd name="T5" fmla="*/ 18 h 38"/>
                <a:gd name="T6" fmla="*/ 4 w 26"/>
                <a:gd name="T7" fmla="*/ 38 h 38"/>
                <a:gd name="T8" fmla="*/ 26 w 26"/>
                <a:gd name="T9" fmla="*/ 38 h 38"/>
                <a:gd name="T10" fmla="*/ 24 w 26"/>
                <a:gd name="T11" fmla="*/ 0 h 38"/>
                <a:gd name="T12" fmla="*/ 24 w 26"/>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8">
                  <a:moveTo>
                    <a:pt x="24" y="0"/>
                  </a:moveTo>
                  <a:lnTo>
                    <a:pt x="4" y="0"/>
                  </a:lnTo>
                  <a:lnTo>
                    <a:pt x="0" y="18"/>
                  </a:lnTo>
                  <a:lnTo>
                    <a:pt x="4" y="38"/>
                  </a:lnTo>
                  <a:lnTo>
                    <a:pt x="26" y="38"/>
                  </a:lnTo>
                  <a:lnTo>
                    <a:pt x="2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82">
              <a:extLst>
                <a:ext uri="{FF2B5EF4-FFF2-40B4-BE49-F238E27FC236}">
                  <a16:creationId xmlns:a16="http://schemas.microsoft.com/office/drawing/2014/main" id="{B76056DA-4DA5-4AC1-A085-65B7DD1BB729}"/>
                </a:ext>
              </a:extLst>
            </p:cNvPr>
            <p:cNvSpPr>
              <a:spLocks/>
            </p:cNvSpPr>
            <p:nvPr/>
          </p:nvSpPr>
          <p:spPr bwMode="auto">
            <a:xfrm>
              <a:off x="1983" y="2345"/>
              <a:ext cx="53" cy="38"/>
            </a:xfrm>
            <a:custGeom>
              <a:avLst/>
              <a:gdLst>
                <a:gd name="T0" fmla="*/ 14 w 53"/>
                <a:gd name="T1" fmla="*/ 4 h 38"/>
                <a:gd name="T2" fmla="*/ 2 w 53"/>
                <a:gd name="T3" fmla="*/ 0 h 38"/>
                <a:gd name="T4" fmla="*/ 0 w 53"/>
                <a:gd name="T5" fmla="*/ 18 h 38"/>
                <a:gd name="T6" fmla="*/ 0 w 53"/>
                <a:gd name="T7" fmla="*/ 38 h 38"/>
                <a:gd name="T8" fmla="*/ 14 w 53"/>
                <a:gd name="T9" fmla="*/ 34 h 38"/>
                <a:gd name="T10" fmla="*/ 33 w 53"/>
                <a:gd name="T11" fmla="*/ 28 h 38"/>
                <a:gd name="T12" fmla="*/ 53 w 53"/>
                <a:gd name="T13" fmla="*/ 20 h 38"/>
                <a:gd name="T14" fmla="*/ 14 w 53"/>
                <a:gd name="T15" fmla="*/ 4 h 38"/>
                <a:gd name="T16" fmla="*/ 14 w 53"/>
                <a:gd name="T17" fmla="*/ 4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38">
                  <a:moveTo>
                    <a:pt x="14" y="4"/>
                  </a:moveTo>
                  <a:lnTo>
                    <a:pt x="2" y="0"/>
                  </a:lnTo>
                  <a:lnTo>
                    <a:pt x="0" y="18"/>
                  </a:lnTo>
                  <a:lnTo>
                    <a:pt x="0" y="38"/>
                  </a:lnTo>
                  <a:lnTo>
                    <a:pt x="14" y="34"/>
                  </a:lnTo>
                  <a:lnTo>
                    <a:pt x="33" y="28"/>
                  </a:lnTo>
                  <a:lnTo>
                    <a:pt x="53" y="20"/>
                  </a:lnTo>
                  <a:lnTo>
                    <a:pt x="14"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83">
              <a:extLst>
                <a:ext uri="{FF2B5EF4-FFF2-40B4-BE49-F238E27FC236}">
                  <a16:creationId xmlns:a16="http://schemas.microsoft.com/office/drawing/2014/main" id="{490D01EB-C81B-4741-8CE1-5A6A23424C7B}"/>
                </a:ext>
              </a:extLst>
            </p:cNvPr>
            <p:cNvSpPr>
              <a:spLocks/>
            </p:cNvSpPr>
            <p:nvPr/>
          </p:nvSpPr>
          <p:spPr bwMode="auto">
            <a:xfrm>
              <a:off x="2042" y="2298"/>
              <a:ext cx="77" cy="55"/>
            </a:xfrm>
            <a:custGeom>
              <a:avLst/>
              <a:gdLst>
                <a:gd name="T0" fmla="*/ 0 w 77"/>
                <a:gd name="T1" fmla="*/ 12 h 55"/>
                <a:gd name="T2" fmla="*/ 38 w 77"/>
                <a:gd name="T3" fmla="*/ 12 h 55"/>
                <a:gd name="T4" fmla="*/ 50 w 77"/>
                <a:gd name="T5" fmla="*/ 17 h 55"/>
                <a:gd name="T6" fmla="*/ 46 w 77"/>
                <a:gd name="T7" fmla="*/ 27 h 55"/>
                <a:gd name="T8" fmla="*/ 30 w 77"/>
                <a:gd name="T9" fmla="*/ 39 h 55"/>
                <a:gd name="T10" fmla="*/ 12 w 77"/>
                <a:gd name="T11" fmla="*/ 55 h 55"/>
                <a:gd name="T12" fmla="*/ 40 w 77"/>
                <a:gd name="T13" fmla="*/ 47 h 55"/>
                <a:gd name="T14" fmla="*/ 67 w 77"/>
                <a:gd name="T15" fmla="*/ 15 h 55"/>
                <a:gd name="T16" fmla="*/ 77 w 77"/>
                <a:gd name="T17" fmla="*/ 6 h 55"/>
                <a:gd name="T18" fmla="*/ 56 w 77"/>
                <a:gd name="T19" fmla="*/ 0 h 55"/>
                <a:gd name="T20" fmla="*/ 30 w 77"/>
                <a:gd name="T21" fmla="*/ 4 h 55"/>
                <a:gd name="T22" fmla="*/ 0 w 77"/>
                <a:gd name="T23" fmla="*/ 12 h 55"/>
                <a:gd name="T24" fmla="*/ 0 w 77"/>
                <a:gd name="T25" fmla="*/ 1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55">
                  <a:moveTo>
                    <a:pt x="0" y="12"/>
                  </a:moveTo>
                  <a:lnTo>
                    <a:pt x="38" y="12"/>
                  </a:lnTo>
                  <a:lnTo>
                    <a:pt x="50" y="17"/>
                  </a:lnTo>
                  <a:lnTo>
                    <a:pt x="46" y="27"/>
                  </a:lnTo>
                  <a:lnTo>
                    <a:pt x="30" y="39"/>
                  </a:lnTo>
                  <a:lnTo>
                    <a:pt x="12" y="55"/>
                  </a:lnTo>
                  <a:lnTo>
                    <a:pt x="40" y="47"/>
                  </a:lnTo>
                  <a:lnTo>
                    <a:pt x="67" y="15"/>
                  </a:lnTo>
                  <a:lnTo>
                    <a:pt x="77" y="6"/>
                  </a:lnTo>
                  <a:lnTo>
                    <a:pt x="56" y="0"/>
                  </a:lnTo>
                  <a:lnTo>
                    <a:pt x="30" y="4"/>
                  </a:lnTo>
                  <a:lnTo>
                    <a:pt x="0"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84">
              <a:extLst>
                <a:ext uri="{FF2B5EF4-FFF2-40B4-BE49-F238E27FC236}">
                  <a16:creationId xmlns:a16="http://schemas.microsoft.com/office/drawing/2014/main" id="{9C2A34B4-DF96-4D35-B286-CE0D7D92E16D}"/>
                </a:ext>
              </a:extLst>
            </p:cNvPr>
            <p:cNvSpPr>
              <a:spLocks/>
            </p:cNvSpPr>
            <p:nvPr/>
          </p:nvSpPr>
          <p:spPr bwMode="auto">
            <a:xfrm>
              <a:off x="1920" y="2317"/>
              <a:ext cx="81" cy="52"/>
            </a:xfrm>
            <a:custGeom>
              <a:avLst/>
              <a:gdLst>
                <a:gd name="T0" fmla="*/ 0 w 81"/>
                <a:gd name="T1" fmla="*/ 6 h 52"/>
                <a:gd name="T2" fmla="*/ 13 w 81"/>
                <a:gd name="T3" fmla="*/ 24 h 52"/>
                <a:gd name="T4" fmla="*/ 2 w 81"/>
                <a:gd name="T5" fmla="*/ 38 h 52"/>
                <a:gd name="T6" fmla="*/ 25 w 81"/>
                <a:gd name="T7" fmla="*/ 52 h 52"/>
                <a:gd name="T8" fmla="*/ 45 w 81"/>
                <a:gd name="T9" fmla="*/ 46 h 52"/>
                <a:gd name="T10" fmla="*/ 51 w 81"/>
                <a:gd name="T11" fmla="*/ 20 h 52"/>
                <a:gd name="T12" fmla="*/ 81 w 81"/>
                <a:gd name="T13" fmla="*/ 16 h 52"/>
                <a:gd name="T14" fmla="*/ 77 w 81"/>
                <a:gd name="T15" fmla="*/ 6 h 52"/>
                <a:gd name="T16" fmla="*/ 45 w 81"/>
                <a:gd name="T17" fmla="*/ 10 h 52"/>
                <a:gd name="T18" fmla="*/ 0 w 81"/>
                <a:gd name="T19" fmla="*/ 0 h 52"/>
                <a:gd name="T20" fmla="*/ 0 w 81"/>
                <a:gd name="T21" fmla="*/ 6 h 52"/>
                <a:gd name="T22" fmla="*/ 0 w 81"/>
                <a:gd name="T23" fmla="*/ 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52">
                  <a:moveTo>
                    <a:pt x="0" y="6"/>
                  </a:moveTo>
                  <a:lnTo>
                    <a:pt x="13" y="24"/>
                  </a:lnTo>
                  <a:lnTo>
                    <a:pt x="2" y="38"/>
                  </a:lnTo>
                  <a:lnTo>
                    <a:pt x="25" y="52"/>
                  </a:lnTo>
                  <a:lnTo>
                    <a:pt x="45" y="46"/>
                  </a:lnTo>
                  <a:lnTo>
                    <a:pt x="51" y="20"/>
                  </a:lnTo>
                  <a:lnTo>
                    <a:pt x="81" y="16"/>
                  </a:lnTo>
                  <a:lnTo>
                    <a:pt x="77" y="6"/>
                  </a:lnTo>
                  <a:lnTo>
                    <a:pt x="45" y="10"/>
                  </a:lnTo>
                  <a:lnTo>
                    <a:pt x="0"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85">
              <a:extLst>
                <a:ext uri="{FF2B5EF4-FFF2-40B4-BE49-F238E27FC236}">
                  <a16:creationId xmlns:a16="http://schemas.microsoft.com/office/drawing/2014/main" id="{536A9654-D0F2-435A-AB49-761D9F6A6650}"/>
                </a:ext>
              </a:extLst>
            </p:cNvPr>
            <p:cNvSpPr>
              <a:spLocks/>
            </p:cNvSpPr>
            <p:nvPr/>
          </p:nvSpPr>
          <p:spPr bwMode="auto">
            <a:xfrm>
              <a:off x="1868" y="2312"/>
              <a:ext cx="50" cy="33"/>
            </a:xfrm>
            <a:custGeom>
              <a:avLst/>
              <a:gdLst>
                <a:gd name="T0" fmla="*/ 50 w 50"/>
                <a:gd name="T1" fmla="*/ 5 h 33"/>
                <a:gd name="T2" fmla="*/ 36 w 50"/>
                <a:gd name="T3" fmla="*/ 11 h 33"/>
                <a:gd name="T4" fmla="*/ 28 w 50"/>
                <a:gd name="T5" fmla="*/ 33 h 33"/>
                <a:gd name="T6" fmla="*/ 4 w 50"/>
                <a:gd name="T7" fmla="*/ 33 h 33"/>
                <a:gd name="T8" fmla="*/ 0 w 50"/>
                <a:gd name="T9" fmla="*/ 0 h 33"/>
                <a:gd name="T10" fmla="*/ 28 w 50"/>
                <a:gd name="T11" fmla="*/ 1 h 33"/>
                <a:gd name="T12" fmla="*/ 50 w 50"/>
                <a:gd name="T13" fmla="*/ 5 h 33"/>
                <a:gd name="T14" fmla="*/ 50 w 50"/>
                <a:gd name="T15" fmla="*/ 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3">
                  <a:moveTo>
                    <a:pt x="50" y="5"/>
                  </a:moveTo>
                  <a:lnTo>
                    <a:pt x="36" y="11"/>
                  </a:lnTo>
                  <a:lnTo>
                    <a:pt x="28" y="33"/>
                  </a:lnTo>
                  <a:lnTo>
                    <a:pt x="4" y="33"/>
                  </a:lnTo>
                  <a:lnTo>
                    <a:pt x="0" y="0"/>
                  </a:lnTo>
                  <a:lnTo>
                    <a:pt x="28" y="1"/>
                  </a:lnTo>
                  <a:lnTo>
                    <a:pt x="50" y="5"/>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86">
              <a:extLst>
                <a:ext uri="{FF2B5EF4-FFF2-40B4-BE49-F238E27FC236}">
                  <a16:creationId xmlns:a16="http://schemas.microsoft.com/office/drawing/2014/main" id="{B5F54892-0062-4179-9A8E-7D42BB5EA314}"/>
                </a:ext>
              </a:extLst>
            </p:cNvPr>
            <p:cNvSpPr>
              <a:spLocks/>
            </p:cNvSpPr>
            <p:nvPr/>
          </p:nvSpPr>
          <p:spPr bwMode="auto">
            <a:xfrm>
              <a:off x="1989" y="2209"/>
              <a:ext cx="33" cy="37"/>
            </a:xfrm>
            <a:custGeom>
              <a:avLst/>
              <a:gdLst>
                <a:gd name="T0" fmla="*/ 23 w 33"/>
                <a:gd name="T1" fmla="*/ 0 h 37"/>
                <a:gd name="T2" fmla="*/ 0 w 33"/>
                <a:gd name="T3" fmla="*/ 0 h 37"/>
                <a:gd name="T4" fmla="*/ 0 w 33"/>
                <a:gd name="T5" fmla="*/ 37 h 37"/>
                <a:gd name="T6" fmla="*/ 33 w 33"/>
                <a:gd name="T7" fmla="*/ 35 h 37"/>
                <a:gd name="T8" fmla="*/ 23 w 33"/>
                <a:gd name="T9" fmla="*/ 0 h 37"/>
                <a:gd name="T10" fmla="*/ 23 w 33"/>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7">
                  <a:moveTo>
                    <a:pt x="23" y="0"/>
                  </a:moveTo>
                  <a:lnTo>
                    <a:pt x="0" y="0"/>
                  </a:lnTo>
                  <a:lnTo>
                    <a:pt x="0" y="37"/>
                  </a:lnTo>
                  <a:lnTo>
                    <a:pt x="33" y="35"/>
                  </a:lnTo>
                  <a:lnTo>
                    <a:pt x="23"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7">
              <a:extLst>
                <a:ext uri="{FF2B5EF4-FFF2-40B4-BE49-F238E27FC236}">
                  <a16:creationId xmlns:a16="http://schemas.microsoft.com/office/drawing/2014/main" id="{1D0994C5-4B1D-4827-8DEA-56652A8DE377}"/>
                </a:ext>
              </a:extLst>
            </p:cNvPr>
            <p:cNvSpPr>
              <a:spLocks/>
            </p:cNvSpPr>
            <p:nvPr/>
          </p:nvSpPr>
          <p:spPr bwMode="auto">
            <a:xfrm>
              <a:off x="1140" y="2005"/>
              <a:ext cx="382" cy="583"/>
            </a:xfrm>
            <a:custGeom>
              <a:avLst/>
              <a:gdLst>
                <a:gd name="T0" fmla="*/ 382 w 382"/>
                <a:gd name="T1" fmla="*/ 77 h 583"/>
                <a:gd name="T2" fmla="*/ 376 w 382"/>
                <a:gd name="T3" fmla="*/ 119 h 583"/>
                <a:gd name="T4" fmla="*/ 372 w 382"/>
                <a:gd name="T5" fmla="*/ 146 h 583"/>
                <a:gd name="T6" fmla="*/ 368 w 382"/>
                <a:gd name="T7" fmla="*/ 162 h 583"/>
                <a:gd name="T8" fmla="*/ 360 w 382"/>
                <a:gd name="T9" fmla="*/ 226 h 583"/>
                <a:gd name="T10" fmla="*/ 339 w 382"/>
                <a:gd name="T11" fmla="*/ 265 h 583"/>
                <a:gd name="T12" fmla="*/ 297 w 382"/>
                <a:gd name="T13" fmla="*/ 336 h 583"/>
                <a:gd name="T14" fmla="*/ 295 w 382"/>
                <a:gd name="T15" fmla="*/ 378 h 583"/>
                <a:gd name="T16" fmla="*/ 293 w 382"/>
                <a:gd name="T17" fmla="*/ 449 h 583"/>
                <a:gd name="T18" fmla="*/ 285 w 382"/>
                <a:gd name="T19" fmla="*/ 548 h 583"/>
                <a:gd name="T20" fmla="*/ 226 w 382"/>
                <a:gd name="T21" fmla="*/ 579 h 583"/>
                <a:gd name="T22" fmla="*/ 184 w 382"/>
                <a:gd name="T23" fmla="*/ 583 h 583"/>
                <a:gd name="T24" fmla="*/ 89 w 382"/>
                <a:gd name="T25" fmla="*/ 565 h 583"/>
                <a:gd name="T26" fmla="*/ 4 w 382"/>
                <a:gd name="T27" fmla="*/ 471 h 583"/>
                <a:gd name="T28" fmla="*/ 0 w 382"/>
                <a:gd name="T29" fmla="*/ 449 h 583"/>
                <a:gd name="T30" fmla="*/ 46 w 382"/>
                <a:gd name="T31" fmla="*/ 279 h 583"/>
                <a:gd name="T32" fmla="*/ 83 w 382"/>
                <a:gd name="T33" fmla="*/ 253 h 583"/>
                <a:gd name="T34" fmla="*/ 28 w 382"/>
                <a:gd name="T35" fmla="*/ 97 h 583"/>
                <a:gd name="T36" fmla="*/ 30 w 382"/>
                <a:gd name="T37" fmla="*/ 63 h 583"/>
                <a:gd name="T38" fmla="*/ 113 w 382"/>
                <a:gd name="T39" fmla="*/ 36 h 583"/>
                <a:gd name="T40" fmla="*/ 252 w 382"/>
                <a:gd name="T41" fmla="*/ 0 h 583"/>
                <a:gd name="T42" fmla="*/ 331 w 382"/>
                <a:gd name="T43" fmla="*/ 12 h 583"/>
                <a:gd name="T44" fmla="*/ 376 w 382"/>
                <a:gd name="T45" fmla="*/ 32 h 583"/>
                <a:gd name="T46" fmla="*/ 382 w 382"/>
                <a:gd name="T47" fmla="*/ 77 h 583"/>
                <a:gd name="T48" fmla="*/ 382 w 382"/>
                <a:gd name="T49" fmla="*/ 77 h 5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2" h="583">
                  <a:moveTo>
                    <a:pt x="382" y="77"/>
                  </a:moveTo>
                  <a:lnTo>
                    <a:pt x="376" y="119"/>
                  </a:lnTo>
                  <a:lnTo>
                    <a:pt x="372" y="146"/>
                  </a:lnTo>
                  <a:lnTo>
                    <a:pt x="368" y="162"/>
                  </a:lnTo>
                  <a:lnTo>
                    <a:pt x="360" y="226"/>
                  </a:lnTo>
                  <a:lnTo>
                    <a:pt x="339" y="265"/>
                  </a:lnTo>
                  <a:lnTo>
                    <a:pt x="297" y="336"/>
                  </a:lnTo>
                  <a:lnTo>
                    <a:pt x="295" y="378"/>
                  </a:lnTo>
                  <a:lnTo>
                    <a:pt x="293" y="449"/>
                  </a:lnTo>
                  <a:lnTo>
                    <a:pt x="285" y="548"/>
                  </a:lnTo>
                  <a:lnTo>
                    <a:pt x="226" y="579"/>
                  </a:lnTo>
                  <a:lnTo>
                    <a:pt x="184" y="583"/>
                  </a:lnTo>
                  <a:lnTo>
                    <a:pt x="89" y="565"/>
                  </a:lnTo>
                  <a:lnTo>
                    <a:pt x="4" y="471"/>
                  </a:lnTo>
                  <a:lnTo>
                    <a:pt x="0" y="449"/>
                  </a:lnTo>
                  <a:lnTo>
                    <a:pt x="46" y="279"/>
                  </a:lnTo>
                  <a:lnTo>
                    <a:pt x="83" y="253"/>
                  </a:lnTo>
                  <a:lnTo>
                    <a:pt x="28" y="97"/>
                  </a:lnTo>
                  <a:lnTo>
                    <a:pt x="30" y="63"/>
                  </a:lnTo>
                  <a:lnTo>
                    <a:pt x="113" y="36"/>
                  </a:lnTo>
                  <a:lnTo>
                    <a:pt x="252" y="0"/>
                  </a:lnTo>
                  <a:lnTo>
                    <a:pt x="331" y="12"/>
                  </a:lnTo>
                  <a:lnTo>
                    <a:pt x="376" y="32"/>
                  </a:lnTo>
                  <a:lnTo>
                    <a:pt x="382" y="7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88">
              <a:extLst>
                <a:ext uri="{FF2B5EF4-FFF2-40B4-BE49-F238E27FC236}">
                  <a16:creationId xmlns:a16="http://schemas.microsoft.com/office/drawing/2014/main" id="{E9131B4E-A6E0-4107-89DB-EB1E19E0275B}"/>
                </a:ext>
              </a:extLst>
            </p:cNvPr>
            <p:cNvSpPr>
              <a:spLocks/>
            </p:cNvSpPr>
            <p:nvPr/>
          </p:nvSpPr>
          <p:spPr bwMode="auto">
            <a:xfrm>
              <a:off x="1356" y="2138"/>
              <a:ext cx="47" cy="41"/>
            </a:xfrm>
            <a:custGeom>
              <a:avLst/>
              <a:gdLst>
                <a:gd name="T0" fmla="*/ 0 w 47"/>
                <a:gd name="T1" fmla="*/ 6 h 41"/>
                <a:gd name="T2" fmla="*/ 20 w 47"/>
                <a:gd name="T3" fmla="*/ 15 h 41"/>
                <a:gd name="T4" fmla="*/ 20 w 47"/>
                <a:gd name="T5" fmla="*/ 41 h 41"/>
                <a:gd name="T6" fmla="*/ 36 w 47"/>
                <a:gd name="T7" fmla="*/ 29 h 41"/>
                <a:gd name="T8" fmla="*/ 47 w 47"/>
                <a:gd name="T9" fmla="*/ 10 h 41"/>
                <a:gd name="T10" fmla="*/ 24 w 47"/>
                <a:gd name="T11" fmla="*/ 0 h 41"/>
                <a:gd name="T12" fmla="*/ 0 w 47"/>
                <a:gd name="T13" fmla="*/ 6 h 41"/>
                <a:gd name="T14" fmla="*/ 0 w 47"/>
                <a:gd name="T15" fmla="*/ 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1">
                  <a:moveTo>
                    <a:pt x="0" y="6"/>
                  </a:moveTo>
                  <a:lnTo>
                    <a:pt x="20" y="15"/>
                  </a:lnTo>
                  <a:lnTo>
                    <a:pt x="20" y="41"/>
                  </a:lnTo>
                  <a:lnTo>
                    <a:pt x="36" y="29"/>
                  </a:lnTo>
                  <a:lnTo>
                    <a:pt x="47" y="10"/>
                  </a:lnTo>
                  <a:lnTo>
                    <a:pt x="24"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89">
              <a:extLst>
                <a:ext uri="{FF2B5EF4-FFF2-40B4-BE49-F238E27FC236}">
                  <a16:creationId xmlns:a16="http://schemas.microsoft.com/office/drawing/2014/main" id="{6AEF6096-7C5F-4A86-82D7-9DEC380ED93E}"/>
                </a:ext>
              </a:extLst>
            </p:cNvPr>
            <p:cNvSpPr>
              <a:spLocks/>
            </p:cNvSpPr>
            <p:nvPr/>
          </p:nvSpPr>
          <p:spPr bwMode="auto">
            <a:xfrm>
              <a:off x="1223" y="2128"/>
              <a:ext cx="18" cy="29"/>
            </a:xfrm>
            <a:custGeom>
              <a:avLst/>
              <a:gdLst>
                <a:gd name="T0" fmla="*/ 14 w 18"/>
                <a:gd name="T1" fmla="*/ 0 h 29"/>
                <a:gd name="T2" fmla="*/ 0 w 18"/>
                <a:gd name="T3" fmla="*/ 4 h 29"/>
                <a:gd name="T4" fmla="*/ 2 w 18"/>
                <a:gd name="T5" fmla="*/ 29 h 29"/>
                <a:gd name="T6" fmla="*/ 18 w 18"/>
                <a:gd name="T7" fmla="*/ 23 h 29"/>
                <a:gd name="T8" fmla="*/ 14 w 18"/>
                <a:gd name="T9" fmla="*/ 0 h 29"/>
                <a:gd name="T10" fmla="*/ 14 w 18"/>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9">
                  <a:moveTo>
                    <a:pt x="14" y="0"/>
                  </a:moveTo>
                  <a:lnTo>
                    <a:pt x="0" y="4"/>
                  </a:lnTo>
                  <a:lnTo>
                    <a:pt x="2" y="29"/>
                  </a:lnTo>
                  <a:lnTo>
                    <a:pt x="18" y="23"/>
                  </a:lnTo>
                  <a:lnTo>
                    <a:pt x="1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90">
              <a:extLst>
                <a:ext uri="{FF2B5EF4-FFF2-40B4-BE49-F238E27FC236}">
                  <a16:creationId xmlns:a16="http://schemas.microsoft.com/office/drawing/2014/main" id="{AD443F1E-85F8-4925-8EA9-08E5D7FB9273}"/>
                </a:ext>
              </a:extLst>
            </p:cNvPr>
            <p:cNvSpPr>
              <a:spLocks/>
            </p:cNvSpPr>
            <p:nvPr/>
          </p:nvSpPr>
          <p:spPr bwMode="auto">
            <a:xfrm>
              <a:off x="1475" y="2153"/>
              <a:ext cx="33" cy="42"/>
            </a:xfrm>
            <a:custGeom>
              <a:avLst/>
              <a:gdLst>
                <a:gd name="T0" fmla="*/ 33 w 33"/>
                <a:gd name="T1" fmla="*/ 2 h 42"/>
                <a:gd name="T2" fmla="*/ 29 w 33"/>
                <a:gd name="T3" fmla="*/ 30 h 42"/>
                <a:gd name="T4" fmla="*/ 13 w 33"/>
                <a:gd name="T5" fmla="*/ 42 h 42"/>
                <a:gd name="T6" fmla="*/ 0 w 33"/>
                <a:gd name="T7" fmla="*/ 38 h 42"/>
                <a:gd name="T8" fmla="*/ 6 w 33"/>
                <a:gd name="T9" fmla="*/ 22 h 42"/>
                <a:gd name="T10" fmla="*/ 2 w 33"/>
                <a:gd name="T11" fmla="*/ 0 h 42"/>
                <a:gd name="T12" fmla="*/ 33 w 33"/>
                <a:gd name="T13" fmla="*/ 2 h 42"/>
                <a:gd name="T14" fmla="*/ 33 w 33"/>
                <a:gd name="T15" fmla="*/ 2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2">
                  <a:moveTo>
                    <a:pt x="33" y="2"/>
                  </a:moveTo>
                  <a:lnTo>
                    <a:pt x="29" y="30"/>
                  </a:lnTo>
                  <a:lnTo>
                    <a:pt x="13" y="42"/>
                  </a:lnTo>
                  <a:lnTo>
                    <a:pt x="0" y="38"/>
                  </a:lnTo>
                  <a:lnTo>
                    <a:pt x="6" y="22"/>
                  </a:lnTo>
                  <a:lnTo>
                    <a:pt x="2" y="0"/>
                  </a:lnTo>
                  <a:lnTo>
                    <a:pt x="33"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1">
              <a:extLst>
                <a:ext uri="{FF2B5EF4-FFF2-40B4-BE49-F238E27FC236}">
                  <a16:creationId xmlns:a16="http://schemas.microsoft.com/office/drawing/2014/main" id="{4C404433-6991-4FF5-B9A4-A37180312033}"/>
                </a:ext>
              </a:extLst>
            </p:cNvPr>
            <p:cNvSpPr>
              <a:spLocks/>
            </p:cNvSpPr>
            <p:nvPr/>
          </p:nvSpPr>
          <p:spPr bwMode="auto">
            <a:xfrm>
              <a:off x="1392" y="2179"/>
              <a:ext cx="41" cy="69"/>
            </a:xfrm>
            <a:custGeom>
              <a:avLst/>
              <a:gdLst>
                <a:gd name="T0" fmla="*/ 41 w 41"/>
                <a:gd name="T1" fmla="*/ 4 h 69"/>
                <a:gd name="T2" fmla="*/ 25 w 41"/>
                <a:gd name="T3" fmla="*/ 0 h 69"/>
                <a:gd name="T4" fmla="*/ 19 w 41"/>
                <a:gd name="T5" fmla="*/ 14 h 69"/>
                <a:gd name="T6" fmla="*/ 0 w 41"/>
                <a:gd name="T7" fmla="*/ 32 h 69"/>
                <a:gd name="T8" fmla="*/ 15 w 41"/>
                <a:gd name="T9" fmla="*/ 53 h 69"/>
                <a:gd name="T10" fmla="*/ 19 w 41"/>
                <a:gd name="T11" fmla="*/ 69 h 69"/>
                <a:gd name="T12" fmla="*/ 37 w 41"/>
                <a:gd name="T13" fmla="*/ 69 h 69"/>
                <a:gd name="T14" fmla="*/ 41 w 41"/>
                <a:gd name="T15" fmla="*/ 4 h 69"/>
                <a:gd name="T16" fmla="*/ 41 w 41"/>
                <a:gd name="T17" fmla="*/ 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9">
                  <a:moveTo>
                    <a:pt x="41" y="4"/>
                  </a:moveTo>
                  <a:lnTo>
                    <a:pt x="25" y="0"/>
                  </a:lnTo>
                  <a:lnTo>
                    <a:pt x="19" y="14"/>
                  </a:lnTo>
                  <a:lnTo>
                    <a:pt x="0" y="32"/>
                  </a:lnTo>
                  <a:lnTo>
                    <a:pt x="15" y="53"/>
                  </a:lnTo>
                  <a:lnTo>
                    <a:pt x="19" y="69"/>
                  </a:lnTo>
                  <a:lnTo>
                    <a:pt x="37" y="69"/>
                  </a:lnTo>
                  <a:lnTo>
                    <a:pt x="41"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92">
              <a:extLst>
                <a:ext uri="{FF2B5EF4-FFF2-40B4-BE49-F238E27FC236}">
                  <a16:creationId xmlns:a16="http://schemas.microsoft.com/office/drawing/2014/main" id="{25D56A8F-8AA7-4720-9DAA-79CFD76A0C48}"/>
                </a:ext>
              </a:extLst>
            </p:cNvPr>
            <p:cNvSpPr>
              <a:spLocks/>
            </p:cNvSpPr>
            <p:nvPr/>
          </p:nvSpPr>
          <p:spPr bwMode="auto">
            <a:xfrm>
              <a:off x="1295" y="2153"/>
              <a:ext cx="37" cy="40"/>
            </a:xfrm>
            <a:custGeom>
              <a:avLst/>
              <a:gdLst>
                <a:gd name="T0" fmla="*/ 0 w 37"/>
                <a:gd name="T1" fmla="*/ 4 h 40"/>
                <a:gd name="T2" fmla="*/ 8 w 37"/>
                <a:gd name="T3" fmla="*/ 36 h 40"/>
                <a:gd name="T4" fmla="*/ 37 w 37"/>
                <a:gd name="T5" fmla="*/ 40 h 40"/>
                <a:gd name="T6" fmla="*/ 19 w 37"/>
                <a:gd name="T7" fmla="*/ 0 h 40"/>
                <a:gd name="T8" fmla="*/ 0 w 37"/>
                <a:gd name="T9" fmla="*/ 4 h 40"/>
                <a:gd name="T10" fmla="*/ 0 w 37"/>
                <a:gd name="T11" fmla="*/ 4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40">
                  <a:moveTo>
                    <a:pt x="0" y="4"/>
                  </a:moveTo>
                  <a:lnTo>
                    <a:pt x="8" y="36"/>
                  </a:lnTo>
                  <a:lnTo>
                    <a:pt x="37" y="40"/>
                  </a:lnTo>
                  <a:lnTo>
                    <a:pt x="19" y="0"/>
                  </a:lnTo>
                  <a:lnTo>
                    <a:pt x="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93">
              <a:extLst>
                <a:ext uri="{FF2B5EF4-FFF2-40B4-BE49-F238E27FC236}">
                  <a16:creationId xmlns:a16="http://schemas.microsoft.com/office/drawing/2014/main" id="{719E9FBC-72B1-47DA-BBD3-1958E14769D5}"/>
                </a:ext>
              </a:extLst>
            </p:cNvPr>
            <p:cNvSpPr>
              <a:spLocks/>
            </p:cNvSpPr>
            <p:nvPr/>
          </p:nvSpPr>
          <p:spPr bwMode="auto">
            <a:xfrm>
              <a:off x="1334" y="2053"/>
              <a:ext cx="91" cy="81"/>
            </a:xfrm>
            <a:custGeom>
              <a:avLst/>
              <a:gdLst>
                <a:gd name="T0" fmla="*/ 2 w 91"/>
                <a:gd name="T1" fmla="*/ 12 h 81"/>
                <a:gd name="T2" fmla="*/ 0 w 91"/>
                <a:gd name="T3" fmla="*/ 31 h 81"/>
                <a:gd name="T4" fmla="*/ 14 w 91"/>
                <a:gd name="T5" fmla="*/ 49 h 81"/>
                <a:gd name="T6" fmla="*/ 6 w 91"/>
                <a:gd name="T7" fmla="*/ 61 h 81"/>
                <a:gd name="T8" fmla="*/ 18 w 91"/>
                <a:gd name="T9" fmla="*/ 75 h 81"/>
                <a:gd name="T10" fmla="*/ 73 w 91"/>
                <a:gd name="T11" fmla="*/ 81 h 81"/>
                <a:gd name="T12" fmla="*/ 91 w 91"/>
                <a:gd name="T13" fmla="*/ 61 h 81"/>
                <a:gd name="T14" fmla="*/ 73 w 91"/>
                <a:gd name="T15" fmla="*/ 49 h 81"/>
                <a:gd name="T16" fmla="*/ 65 w 91"/>
                <a:gd name="T17" fmla="*/ 0 h 81"/>
                <a:gd name="T18" fmla="*/ 2 w 91"/>
                <a:gd name="T19" fmla="*/ 12 h 81"/>
                <a:gd name="T20" fmla="*/ 2 w 91"/>
                <a:gd name="T21" fmla="*/ 12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81">
                  <a:moveTo>
                    <a:pt x="2" y="12"/>
                  </a:moveTo>
                  <a:lnTo>
                    <a:pt x="0" y="31"/>
                  </a:lnTo>
                  <a:lnTo>
                    <a:pt x="14" y="49"/>
                  </a:lnTo>
                  <a:lnTo>
                    <a:pt x="6" y="61"/>
                  </a:lnTo>
                  <a:lnTo>
                    <a:pt x="18" y="75"/>
                  </a:lnTo>
                  <a:lnTo>
                    <a:pt x="73" y="81"/>
                  </a:lnTo>
                  <a:lnTo>
                    <a:pt x="91" y="61"/>
                  </a:lnTo>
                  <a:lnTo>
                    <a:pt x="73" y="49"/>
                  </a:lnTo>
                  <a:lnTo>
                    <a:pt x="65" y="0"/>
                  </a:lnTo>
                  <a:lnTo>
                    <a:pt x="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94">
              <a:extLst>
                <a:ext uri="{FF2B5EF4-FFF2-40B4-BE49-F238E27FC236}">
                  <a16:creationId xmlns:a16="http://schemas.microsoft.com/office/drawing/2014/main" id="{3C2FA69C-4EB3-471A-8EF9-DE74EE6EBF14}"/>
                </a:ext>
              </a:extLst>
            </p:cNvPr>
            <p:cNvSpPr>
              <a:spLocks/>
            </p:cNvSpPr>
            <p:nvPr/>
          </p:nvSpPr>
          <p:spPr bwMode="auto">
            <a:xfrm>
              <a:off x="1170" y="2418"/>
              <a:ext cx="253" cy="166"/>
            </a:xfrm>
            <a:custGeom>
              <a:avLst/>
              <a:gdLst>
                <a:gd name="T0" fmla="*/ 0 w 253"/>
                <a:gd name="T1" fmla="*/ 0 h 166"/>
                <a:gd name="T2" fmla="*/ 105 w 253"/>
                <a:gd name="T3" fmla="*/ 32 h 166"/>
                <a:gd name="T4" fmla="*/ 222 w 253"/>
                <a:gd name="T5" fmla="*/ 18 h 166"/>
                <a:gd name="T6" fmla="*/ 253 w 253"/>
                <a:gd name="T7" fmla="*/ 32 h 166"/>
                <a:gd name="T8" fmla="*/ 247 w 253"/>
                <a:gd name="T9" fmla="*/ 137 h 166"/>
                <a:gd name="T10" fmla="*/ 176 w 253"/>
                <a:gd name="T11" fmla="*/ 166 h 166"/>
                <a:gd name="T12" fmla="*/ 83 w 253"/>
                <a:gd name="T13" fmla="*/ 148 h 166"/>
                <a:gd name="T14" fmla="*/ 81 w 253"/>
                <a:gd name="T15" fmla="*/ 103 h 166"/>
                <a:gd name="T16" fmla="*/ 99 w 253"/>
                <a:gd name="T17" fmla="*/ 63 h 166"/>
                <a:gd name="T18" fmla="*/ 8 w 253"/>
                <a:gd name="T19" fmla="*/ 24 h 166"/>
                <a:gd name="T20" fmla="*/ 0 w 253"/>
                <a:gd name="T21" fmla="*/ 0 h 166"/>
                <a:gd name="T22" fmla="*/ 0 w 253"/>
                <a:gd name="T23" fmla="*/ 0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3" h="166">
                  <a:moveTo>
                    <a:pt x="0" y="0"/>
                  </a:moveTo>
                  <a:lnTo>
                    <a:pt x="105" y="32"/>
                  </a:lnTo>
                  <a:lnTo>
                    <a:pt x="222" y="18"/>
                  </a:lnTo>
                  <a:lnTo>
                    <a:pt x="253" y="32"/>
                  </a:lnTo>
                  <a:lnTo>
                    <a:pt x="247" y="137"/>
                  </a:lnTo>
                  <a:lnTo>
                    <a:pt x="176" y="166"/>
                  </a:lnTo>
                  <a:lnTo>
                    <a:pt x="83" y="148"/>
                  </a:lnTo>
                  <a:lnTo>
                    <a:pt x="81" y="103"/>
                  </a:lnTo>
                  <a:lnTo>
                    <a:pt x="99" y="63"/>
                  </a:lnTo>
                  <a:lnTo>
                    <a:pt x="8" y="24"/>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95">
              <a:extLst>
                <a:ext uri="{FF2B5EF4-FFF2-40B4-BE49-F238E27FC236}">
                  <a16:creationId xmlns:a16="http://schemas.microsoft.com/office/drawing/2014/main" id="{5174A7A5-8230-40B3-AF41-904522840E78}"/>
                </a:ext>
              </a:extLst>
            </p:cNvPr>
            <p:cNvSpPr>
              <a:spLocks/>
            </p:cNvSpPr>
            <p:nvPr/>
          </p:nvSpPr>
          <p:spPr bwMode="auto">
            <a:xfrm>
              <a:off x="1206" y="2240"/>
              <a:ext cx="134" cy="160"/>
            </a:xfrm>
            <a:custGeom>
              <a:avLst/>
              <a:gdLst>
                <a:gd name="T0" fmla="*/ 41 w 134"/>
                <a:gd name="T1" fmla="*/ 0 h 160"/>
                <a:gd name="T2" fmla="*/ 63 w 134"/>
                <a:gd name="T3" fmla="*/ 40 h 160"/>
                <a:gd name="T4" fmla="*/ 104 w 134"/>
                <a:gd name="T5" fmla="*/ 60 h 160"/>
                <a:gd name="T6" fmla="*/ 130 w 134"/>
                <a:gd name="T7" fmla="*/ 60 h 160"/>
                <a:gd name="T8" fmla="*/ 134 w 134"/>
                <a:gd name="T9" fmla="*/ 77 h 160"/>
                <a:gd name="T10" fmla="*/ 85 w 134"/>
                <a:gd name="T11" fmla="*/ 70 h 160"/>
                <a:gd name="T12" fmla="*/ 61 w 134"/>
                <a:gd name="T13" fmla="*/ 79 h 160"/>
                <a:gd name="T14" fmla="*/ 61 w 134"/>
                <a:gd name="T15" fmla="*/ 160 h 160"/>
                <a:gd name="T16" fmla="*/ 27 w 134"/>
                <a:gd name="T17" fmla="*/ 79 h 160"/>
                <a:gd name="T18" fmla="*/ 0 w 134"/>
                <a:gd name="T19" fmla="*/ 77 h 160"/>
                <a:gd name="T20" fmla="*/ 27 w 134"/>
                <a:gd name="T21" fmla="*/ 52 h 160"/>
                <a:gd name="T22" fmla="*/ 27 w 134"/>
                <a:gd name="T23" fmla="*/ 10 h 160"/>
                <a:gd name="T24" fmla="*/ 41 w 134"/>
                <a:gd name="T25" fmla="*/ 0 h 160"/>
                <a:gd name="T26" fmla="*/ 41 w 134"/>
                <a:gd name="T27" fmla="*/ 0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60">
                  <a:moveTo>
                    <a:pt x="41" y="0"/>
                  </a:moveTo>
                  <a:lnTo>
                    <a:pt x="63" y="40"/>
                  </a:lnTo>
                  <a:lnTo>
                    <a:pt x="104" y="60"/>
                  </a:lnTo>
                  <a:lnTo>
                    <a:pt x="130" y="60"/>
                  </a:lnTo>
                  <a:lnTo>
                    <a:pt x="134" y="77"/>
                  </a:lnTo>
                  <a:lnTo>
                    <a:pt x="85" y="70"/>
                  </a:lnTo>
                  <a:lnTo>
                    <a:pt x="61" y="79"/>
                  </a:lnTo>
                  <a:lnTo>
                    <a:pt x="61" y="160"/>
                  </a:lnTo>
                  <a:lnTo>
                    <a:pt x="27" y="79"/>
                  </a:lnTo>
                  <a:lnTo>
                    <a:pt x="0" y="77"/>
                  </a:lnTo>
                  <a:lnTo>
                    <a:pt x="27" y="52"/>
                  </a:lnTo>
                  <a:lnTo>
                    <a:pt x="27" y="10"/>
                  </a:lnTo>
                  <a:lnTo>
                    <a:pt x="41"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96">
              <a:extLst>
                <a:ext uri="{FF2B5EF4-FFF2-40B4-BE49-F238E27FC236}">
                  <a16:creationId xmlns:a16="http://schemas.microsoft.com/office/drawing/2014/main" id="{DD6CD8C6-7451-401F-8C12-888B5538684C}"/>
                </a:ext>
              </a:extLst>
            </p:cNvPr>
            <p:cNvSpPr>
              <a:spLocks/>
            </p:cNvSpPr>
            <p:nvPr/>
          </p:nvSpPr>
          <p:spPr bwMode="auto">
            <a:xfrm>
              <a:off x="1269" y="2308"/>
              <a:ext cx="160" cy="110"/>
            </a:xfrm>
            <a:custGeom>
              <a:avLst/>
              <a:gdLst>
                <a:gd name="T0" fmla="*/ 83 w 160"/>
                <a:gd name="T1" fmla="*/ 83 h 110"/>
                <a:gd name="T2" fmla="*/ 71 w 160"/>
                <a:gd name="T3" fmla="*/ 106 h 110"/>
                <a:gd name="T4" fmla="*/ 111 w 160"/>
                <a:gd name="T5" fmla="*/ 90 h 110"/>
                <a:gd name="T6" fmla="*/ 138 w 160"/>
                <a:gd name="T7" fmla="*/ 100 h 110"/>
                <a:gd name="T8" fmla="*/ 160 w 160"/>
                <a:gd name="T9" fmla="*/ 83 h 110"/>
                <a:gd name="T10" fmla="*/ 158 w 160"/>
                <a:gd name="T11" fmla="*/ 47 h 110"/>
                <a:gd name="T12" fmla="*/ 115 w 160"/>
                <a:gd name="T13" fmla="*/ 63 h 110"/>
                <a:gd name="T14" fmla="*/ 67 w 160"/>
                <a:gd name="T15" fmla="*/ 45 h 110"/>
                <a:gd name="T16" fmla="*/ 18 w 160"/>
                <a:gd name="T17" fmla="*/ 0 h 110"/>
                <a:gd name="T18" fmla="*/ 18 w 160"/>
                <a:gd name="T19" fmla="*/ 33 h 110"/>
                <a:gd name="T20" fmla="*/ 0 w 160"/>
                <a:gd name="T21" fmla="*/ 110 h 110"/>
                <a:gd name="T22" fmla="*/ 51 w 160"/>
                <a:gd name="T23" fmla="*/ 73 h 110"/>
                <a:gd name="T24" fmla="*/ 83 w 160"/>
                <a:gd name="T25" fmla="*/ 83 h 110"/>
                <a:gd name="T26" fmla="*/ 83 w 160"/>
                <a:gd name="T27" fmla="*/ 83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110">
                  <a:moveTo>
                    <a:pt x="83" y="83"/>
                  </a:moveTo>
                  <a:lnTo>
                    <a:pt x="71" y="106"/>
                  </a:lnTo>
                  <a:lnTo>
                    <a:pt x="111" y="90"/>
                  </a:lnTo>
                  <a:lnTo>
                    <a:pt x="138" y="100"/>
                  </a:lnTo>
                  <a:lnTo>
                    <a:pt x="160" y="83"/>
                  </a:lnTo>
                  <a:lnTo>
                    <a:pt x="158" y="47"/>
                  </a:lnTo>
                  <a:lnTo>
                    <a:pt x="115" y="63"/>
                  </a:lnTo>
                  <a:lnTo>
                    <a:pt x="67" y="45"/>
                  </a:lnTo>
                  <a:lnTo>
                    <a:pt x="18" y="0"/>
                  </a:lnTo>
                  <a:lnTo>
                    <a:pt x="18" y="33"/>
                  </a:lnTo>
                  <a:lnTo>
                    <a:pt x="0" y="110"/>
                  </a:lnTo>
                  <a:lnTo>
                    <a:pt x="51" y="73"/>
                  </a:lnTo>
                  <a:lnTo>
                    <a:pt x="83" y="83"/>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97">
              <a:extLst>
                <a:ext uri="{FF2B5EF4-FFF2-40B4-BE49-F238E27FC236}">
                  <a16:creationId xmlns:a16="http://schemas.microsoft.com/office/drawing/2014/main" id="{671E99C4-5A0B-4A73-BEA7-60E6F49F545E}"/>
                </a:ext>
              </a:extLst>
            </p:cNvPr>
            <p:cNvSpPr>
              <a:spLocks/>
            </p:cNvSpPr>
            <p:nvPr/>
          </p:nvSpPr>
          <p:spPr bwMode="auto">
            <a:xfrm>
              <a:off x="1267" y="2353"/>
              <a:ext cx="121" cy="81"/>
            </a:xfrm>
            <a:custGeom>
              <a:avLst/>
              <a:gdLst>
                <a:gd name="T0" fmla="*/ 121 w 121"/>
                <a:gd name="T1" fmla="*/ 12 h 81"/>
                <a:gd name="T2" fmla="*/ 91 w 121"/>
                <a:gd name="T3" fmla="*/ 42 h 81"/>
                <a:gd name="T4" fmla="*/ 28 w 121"/>
                <a:gd name="T5" fmla="*/ 43 h 81"/>
                <a:gd name="T6" fmla="*/ 16 w 121"/>
                <a:gd name="T7" fmla="*/ 57 h 81"/>
                <a:gd name="T8" fmla="*/ 4 w 121"/>
                <a:gd name="T9" fmla="*/ 81 h 81"/>
                <a:gd name="T10" fmla="*/ 0 w 121"/>
                <a:gd name="T11" fmla="*/ 55 h 81"/>
                <a:gd name="T12" fmla="*/ 16 w 121"/>
                <a:gd name="T13" fmla="*/ 24 h 81"/>
                <a:gd name="T14" fmla="*/ 43 w 121"/>
                <a:gd name="T15" fmla="*/ 22 h 81"/>
                <a:gd name="T16" fmla="*/ 69 w 121"/>
                <a:gd name="T17" fmla="*/ 0 h 81"/>
                <a:gd name="T18" fmla="*/ 87 w 121"/>
                <a:gd name="T19" fmla="*/ 12 h 81"/>
                <a:gd name="T20" fmla="*/ 121 w 121"/>
                <a:gd name="T21" fmla="*/ 12 h 81"/>
                <a:gd name="T22" fmla="*/ 121 w 121"/>
                <a:gd name="T23" fmla="*/ 1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81">
                  <a:moveTo>
                    <a:pt x="121" y="12"/>
                  </a:moveTo>
                  <a:lnTo>
                    <a:pt x="91" y="42"/>
                  </a:lnTo>
                  <a:lnTo>
                    <a:pt x="28" y="43"/>
                  </a:lnTo>
                  <a:lnTo>
                    <a:pt x="16" y="57"/>
                  </a:lnTo>
                  <a:lnTo>
                    <a:pt x="4" y="81"/>
                  </a:lnTo>
                  <a:lnTo>
                    <a:pt x="0" y="55"/>
                  </a:lnTo>
                  <a:lnTo>
                    <a:pt x="16" y="24"/>
                  </a:lnTo>
                  <a:lnTo>
                    <a:pt x="43" y="22"/>
                  </a:lnTo>
                  <a:lnTo>
                    <a:pt x="69" y="0"/>
                  </a:lnTo>
                  <a:lnTo>
                    <a:pt x="87" y="12"/>
                  </a:lnTo>
                  <a:lnTo>
                    <a:pt x="121"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98">
              <a:extLst>
                <a:ext uri="{FF2B5EF4-FFF2-40B4-BE49-F238E27FC236}">
                  <a16:creationId xmlns:a16="http://schemas.microsoft.com/office/drawing/2014/main" id="{EAA2A49E-5889-40B5-8769-A216F89B5DD0}"/>
                </a:ext>
              </a:extLst>
            </p:cNvPr>
            <p:cNvSpPr>
              <a:spLocks/>
            </p:cNvSpPr>
            <p:nvPr/>
          </p:nvSpPr>
          <p:spPr bwMode="auto">
            <a:xfrm>
              <a:off x="974" y="3610"/>
              <a:ext cx="87" cy="221"/>
            </a:xfrm>
            <a:custGeom>
              <a:avLst/>
              <a:gdLst>
                <a:gd name="T0" fmla="*/ 79 w 87"/>
                <a:gd name="T1" fmla="*/ 6 h 221"/>
                <a:gd name="T2" fmla="*/ 87 w 87"/>
                <a:gd name="T3" fmla="*/ 116 h 221"/>
                <a:gd name="T4" fmla="*/ 75 w 87"/>
                <a:gd name="T5" fmla="*/ 181 h 221"/>
                <a:gd name="T6" fmla="*/ 50 w 87"/>
                <a:gd name="T7" fmla="*/ 213 h 221"/>
                <a:gd name="T8" fmla="*/ 30 w 87"/>
                <a:gd name="T9" fmla="*/ 221 h 221"/>
                <a:gd name="T10" fmla="*/ 6 w 87"/>
                <a:gd name="T11" fmla="*/ 199 h 221"/>
                <a:gd name="T12" fmla="*/ 4 w 87"/>
                <a:gd name="T13" fmla="*/ 142 h 221"/>
                <a:gd name="T14" fmla="*/ 38 w 87"/>
                <a:gd name="T15" fmla="*/ 96 h 221"/>
                <a:gd name="T16" fmla="*/ 26 w 87"/>
                <a:gd name="T17" fmla="*/ 89 h 221"/>
                <a:gd name="T18" fmla="*/ 0 w 87"/>
                <a:gd name="T19" fmla="*/ 104 h 221"/>
                <a:gd name="T20" fmla="*/ 2 w 87"/>
                <a:gd name="T21" fmla="*/ 0 h 221"/>
                <a:gd name="T22" fmla="*/ 79 w 87"/>
                <a:gd name="T23" fmla="*/ 6 h 221"/>
                <a:gd name="T24" fmla="*/ 79 w 87"/>
                <a:gd name="T25" fmla="*/ 6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221">
                  <a:moveTo>
                    <a:pt x="79" y="6"/>
                  </a:moveTo>
                  <a:lnTo>
                    <a:pt x="87" y="116"/>
                  </a:lnTo>
                  <a:lnTo>
                    <a:pt x="75" y="181"/>
                  </a:lnTo>
                  <a:lnTo>
                    <a:pt x="50" y="213"/>
                  </a:lnTo>
                  <a:lnTo>
                    <a:pt x="30" y="221"/>
                  </a:lnTo>
                  <a:lnTo>
                    <a:pt x="6" y="199"/>
                  </a:lnTo>
                  <a:lnTo>
                    <a:pt x="4" y="142"/>
                  </a:lnTo>
                  <a:lnTo>
                    <a:pt x="38" y="96"/>
                  </a:lnTo>
                  <a:lnTo>
                    <a:pt x="26" y="89"/>
                  </a:lnTo>
                  <a:lnTo>
                    <a:pt x="0" y="104"/>
                  </a:lnTo>
                  <a:lnTo>
                    <a:pt x="2" y="0"/>
                  </a:lnTo>
                  <a:lnTo>
                    <a:pt x="79"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99">
              <a:extLst>
                <a:ext uri="{FF2B5EF4-FFF2-40B4-BE49-F238E27FC236}">
                  <a16:creationId xmlns:a16="http://schemas.microsoft.com/office/drawing/2014/main" id="{A48B84D6-DF64-4085-BB0D-6814EC3E7F98}"/>
                </a:ext>
              </a:extLst>
            </p:cNvPr>
            <p:cNvSpPr>
              <a:spLocks/>
            </p:cNvSpPr>
            <p:nvPr/>
          </p:nvSpPr>
          <p:spPr bwMode="auto">
            <a:xfrm>
              <a:off x="689" y="3669"/>
              <a:ext cx="236" cy="300"/>
            </a:xfrm>
            <a:custGeom>
              <a:avLst/>
              <a:gdLst>
                <a:gd name="T0" fmla="*/ 157 w 236"/>
                <a:gd name="T1" fmla="*/ 0 h 300"/>
                <a:gd name="T2" fmla="*/ 202 w 236"/>
                <a:gd name="T3" fmla="*/ 45 h 300"/>
                <a:gd name="T4" fmla="*/ 234 w 236"/>
                <a:gd name="T5" fmla="*/ 89 h 300"/>
                <a:gd name="T6" fmla="*/ 236 w 236"/>
                <a:gd name="T7" fmla="*/ 118 h 300"/>
                <a:gd name="T8" fmla="*/ 236 w 236"/>
                <a:gd name="T9" fmla="*/ 176 h 300"/>
                <a:gd name="T10" fmla="*/ 188 w 236"/>
                <a:gd name="T11" fmla="*/ 223 h 300"/>
                <a:gd name="T12" fmla="*/ 169 w 236"/>
                <a:gd name="T13" fmla="*/ 269 h 300"/>
                <a:gd name="T14" fmla="*/ 129 w 236"/>
                <a:gd name="T15" fmla="*/ 276 h 300"/>
                <a:gd name="T16" fmla="*/ 101 w 236"/>
                <a:gd name="T17" fmla="*/ 300 h 300"/>
                <a:gd name="T18" fmla="*/ 8 w 236"/>
                <a:gd name="T19" fmla="*/ 174 h 300"/>
                <a:gd name="T20" fmla="*/ 0 w 236"/>
                <a:gd name="T21" fmla="*/ 95 h 300"/>
                <a:gd name="T22" fmla="*/ 8 w 236"/>
                <a:gd name="T23" fmla="*/ 81 h 300"/>
                <a:gd name="T24" fmla="*/ 56 w 236"/>
                <a:gd name="T25" fmla="*/ 65 h 300"/>
                <a:gd name="T26" fmla="*/ 85 w 236"/>
                <a:gd name="T27" fmla="*/ 45 h 300"/>
                <a:gd name="T28" fmla="*/ 157 w 236"/>
                <a:gd name="T29" fmla="*/ 0 h 300"/>
                <a:gd name="T30" fmla="*/ 157 w 236"/>
                <a:gd name="T31" fmla="*/ 0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300">
                  <a:moveTo>
                    <a:pt x="157" y="0"/>
                  </a:moveTo>
                  <a:lnTo>
                    <a:pt x="202" y="45"/>
                  </a:lnTo>
                  <a:lnTo>
                    <a:pt x="234" y="89"/>
                  </a:lnTo>
                  <a:lnTo>
                    <a:pt x="236" y="118"/>
                  </a:lnTo>
                  <a:lnTo>
                    <a:pt x="236" y="176"/>
                  </a:lnTo>
                  <a:lnTo>
                    <a:pt x="188" y="223"/>
                  </a:lnTo>
                  <a:lnTo>
                    <a:pt x="169" y="269"/>
                  </a:lnTo>
                  <a:lnTo>
                    <a:pt x="129" y="276"/>
                  </a:lnTo>
                  <a:lnTo>
                    <a:pt x="101" y="300"/>
                  </a:lnTo>
                  <a:lnTo>
                    <a:pt x="8" y="174"/>
                  </a:lnTo>
                  <a:lnTo>
                    <a:pt x="0" y="95"/>
                  </a:lnTo>
                  <a:lnTo>
                    <a:pt x="8" y="81"/>
                  </a:lnTo>
                  <a:lnTo>
                    <a:pt x="56" y="65"/>
                  </a:lnTo>
                  <a:lnTo>
                    <a:pt x="85" y="45"/>
                  </a:lnTo>
                  <a:lnTo>
                    <a:pt x="157"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00">
              <a:extLst>
                <a:ext uri="{FF2B5EF4-FFF2-40B4-BE49-F238E27FC236}">
                  <a16:creationId xmlns:a16="http://schemas.microsoft.com/office/drawing/2014/main" id="{EB730EF3-C75D-479C-884D-6FE7CC67EABF}"/>
                </a:ext>
              </a:extLst>
            </p:cNvPr>
            <p:cNvSpPr>
              <a:spLocks/>
            </p:cNvSpPr>
            <p:nvPr/>
          </p:nvSpPr>
          <p:spPr bwMode="auto">
            <a:xfrm>
              <a:off x="885" y="3718"/>
              <a:ext cx="34" cy="62"/>
            </a:xfrm>
            <a:custGeom>
              <a:avLst/>
              <a:gdLst>
                <a:gd name="T0" fmla="*/ 0 w 34"/>
                <a:gd name="T1" fmla="*/ 4 h 62"/>
                <a:gd name="T2" fmla="*/ 6 w 34"/>
                <a:gd name="T3" fmla="*/ 28 h 62"/>
                <a:gd name="T4" fmla="*/ 34 w 34"/>
                <a:gd name="T5" fmla="*/ 62 h 62"/>
                <a:gd name="T6" fmla="*/ 34 w 34"/>
                <a:gd name="T7" fmla="*/ 36 h 62"/>
                <a:gd name="T8" fmla="*/ 10 w 34"/>
                <a:gd name="T9" fmla="*/ 0 h 62"/>
                <a:gd name="T10" fmla="*/ 0 w 34"/>
                <a:gd name="T11" fmla="*/ 4 h 62"/>
                <a:gd name="T12" fmla="*/ 0 w 34"/>
                <a:gd name="T13" fmla="*/ 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62">
                  <a:moveTo>
                    <a:pt x="0" y="4"/>
                  </a:moveTo>
                  <a:lnTo>
                    <a:pt x="6" y="28"/>
                  </a:lnTo>
                  <a:lnTo>
                    <a:pt x="34" y="62"/>
                  </a:lnTo>
                  <a:lnTo>
                    <a:pt x="34" y="36"/>
                  </a:lnTo>
                  <a:lnTo>
                    <a:pt x="10" y="0"/>
                  </a:lnTo>
                  <a:lnTo>
                    <a:pt x="0" y="4"/>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01">
              <a:extLst>
                <a:ext uri="{FF2B5EF4-FFF2-40B4-BE49-F238E27FC236}">
                  <a16:creationId xmlns:a16="http://schemas.microsoft.com/office/drawing/2014/main" id="{E31FA1F2-7235-42C7-A3D2-89C02D50757C}"/>
                </a:ext>
              </a:extLst>
            </p:cNvPr>
            <p:cNvSpPr>
              <a:spLocks/>
            </p:cNvSpPr>
            <p:nvPr/>
          </p:nvSpPr>
          <p:spPr bwMode="auto">
            <a:xfrm>
              <a:off x="860" y="3710"/>
              <a:ext cx="65" cy="135"/>
            </a:xfrm>
            <a:custGeom>
              <a:avLst/>
              <a:gdLst>
                <a:gd name="T0" fmla="*/ 2 w 65"/>
                <a:gd name="T1" fmla="*/ 38 h 135"/>
                <a:gd name="T2" fmla="*/ 0 w 65"/>
                <a:gd name="T3" fmla="*/ 0 h 135"/>
                <a:gd name="T4" fmla="*/ 17 w 65"/>
                <a:gd name="T5" fmla="*/ 24 h 135"/>
                <a:gd name="T6" fmla="*/ 31 w 65"/>
                <a:gd name="T7" fmla="*/ 36 h 135"/>
                <a:gd name="T8" fmla="*/ 25 w 65"/>
                <a:gd name="T9" fmla="*/ 70 h 135"/>
                <a:gd name="T10" fmla="*/ 59 w 65"/>
                <a:gd name="T11" fmla="*/ 97 h 135"/>
                <a:gd name="T12" fmla="*/ 65 w 65"/>
                <a:gd name="T13" fmla="*/ 135 h 135"/>
                <a:gd name="T14" fmla="*/ 25 w 65"/>
                <a:gd name="T15" fmla="*/ 125 h 135"/>
                <a:gd name="T16" fmla="*/ 9 w 65"/>
                <a:gd name="T17" fmla="*/ 77 h 135"/>
                <a:gd name="T18" fmla="*/ 2 w 65"/>
                <a:gd name="T19" fmla="*/ 38 h 135"/>
                <a:gd name="T20" fmla="*/ 2 w 65"/>
                <a:gd name="T21" fmla="*/ 38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35">
                  <a:moveTo>
                    <a:pt x="2" y="38"/>
                  </a:moveTo>
                  <a:lnTo>
                    <a:pt x="0" y="0"/>
                  </a:lnTo>
                  <a:lnTo>
                    <a:pt x="17" y="24"/>
                  </a:lnTo>
                  <a:lnTo>
                    <a:pt x="31" y="36"/>
                  </a:lnTo>
                  <a:lnTo>
                    <a:pt x="25" y="70"/>
                  </a:lnTo>
                  <a:lnTo>
                    <a:pt x="59" y="97"/>
                  </a:lnTo>
                  <a:lnTo>
                    <a:pt x="65" y="135"/>
                  </a:lnTo>
                  <a:lnTo>
                    <a:pt x="25" y="125"/>
                  </a:lnTo>
                  <a:lnTo>
                    <a:pt x="9" y="77"/>
                  </a:lnTo>
                  <a:lnTo>
                    <a:pt x="2" y="38"/>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02">
              <a:extLst>
                <a:ext uri="{FF2B5EF4-FFF2-40B4-BE49-F238E27FC236}">
                  <a16:creationId xmlns:a16="http://schemas.microsoft.com/office/drawing/2014/main" id="{17B11B62-F118-4BCC-821E-39F53AF11F4C}"/>
                </a:ext>
              </a:extLst>
            </p:cNvPr>
            <p:cNvSpPr>
              <a:spLocks/>
            </p:cNvSpPr>
            <p:nvPr/>
          </p:nvSpPr>
          <p:spPr bwMode="auto">
            <a:xfrm>
              <a:off x="824" y="3831"/>
              <a:ext cx="26" cy="111"/>
            </a:xfrm>
            <a:custGeom>
              <a:avLst/>
              <a:gdLst>
                <a:gd name="T0" fmla="*/ 12 w 26"/>
                <a:gd name="T1" fmla="*/ 0 h 111"/>
                <a:gd name="T2" fmla="*/ 0 w 26"/>
                <a:gd name="T3" fmla="*/ 12 h 111"/>
                <a:gd name="T4" fmla="*/ 8 w 26"/>
                <a:gd name="T5" fmla="*/ 49 h 111"/>
                <a:gd name="T6" fmla="*/ 4 w 26"/>
                <a:gd name="T7" fmla="*/ 111 h 111"/>
                <a:gd name="T8" fmla="*/ 26 w 26"/>
                <a:gd name="T9" fmla="*/ 107 h 111"/>
                <a:gd name="T10" fmla="*/ 26 w 26"/>
                <a:gd name="T11" fmla="*/ 14 h 111"/>
                <a:gd name="T12" fmla="*/ 12 w 26"/>
                <a:gd name="T13" fmla="*/ 0 h 111"/>
                <a:gd name="T14" fmla="*/ 12 w 26"/>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11">
                  <a:moveTo>
                    <a:pt x="12" y="0"/>
                  </a:moveTo>
                  <a:lnTo>
                    <a:pt x="0" y="12"/>
                  </a:lnTo>
                  <a:lnTo>
                    <a:pt x="8" y="49"/>
                  </a:lnTo>
                  <a:lnTo>
                    <a:pt x="4" y="111"/>
                  </a:lnTo>
                  <a:lnTo>
                    <a:pt x="26" y="107"/>
                  </a:lnTo>
                  <a:lnTo>
                    <a:pt x="26" y="14"/>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03">
              <a:extLst>
                <a:ext uri="{FF2B5EF4-FFF2-40B4-BE49-F238E27FC236}">
                  <a16:creationId xmlns:a16="http://schemas.microsoft.com/office/drawing/2014/main" id="{747A22EE-A346-46F6-B234-D6104653CCAA}"/>
                </a:ext>
              </a:extLst>
            </p:cNvPr>
            <p:cNvSpPr>
              <a:spLocks/>
            </p:cNvSpPr>
            <p:nvPr/>
          </p:nvSpPr>
          <p:spPr bwMode="auto">
            <a:xfrm>
              <a:off x="693" y="3752"/>
              <a:ext cx="123" cy="213"/>
            </a:xfrm>
            <a:custGeom>
              <a:avLst/>
              <a:gdLst>
                <a:gd name="T0" fmla="*/ 28 w 123"/>
                <a:gd name="T1" fmla="*/ 0 h 213"/>
                <a:gd name="T2" fmla="*/ 38 w 123"/>
                <a:gd name="T3" fmla="*/ 31 h 213"/>
                <a:gd name="T4" fmla="*/ 68 w 123"/>
                <a:gd name="T5" fmla="*/ 53 h 213"/>
                <a:gd name="T6" fmla="*/ 121 w 123"/>
                <a:gd name="T7" fmla="*/ 51 h 213"/>
                <a:gd name="T8" fmla="*/ 113 w 123"/>
                <a:gd name="T9" fmla="*/ 71 h 213"/>
                <a:gd name="T10" fmla="*/ 87 w 123"/>
                <a:gd name="T11" fmla="*/ 71 h 213"/>
                <a:gd name="T12" fmla="*/ 93 w 123"/>
                <a:gd name="T13" fmla="*/ 124 h 213"/>
                <a:gd name="T14" fmla="*/ 121 w 123"/>
                <a:gd name="T15" fmla="*/ 162 h 213"/>
                <a:gd name="T16" fmla="*/ 123 w 123"/>
                <a:gd name="T17" fmla="*/ 197 h 213"/>
                <a:gd name="T18" fmla="*/ 101 w 123"/>
                <a:gd name="T19" fmla="*/ 213 h 213"/>
                <a:gd name="T20" fmla="*/ 78 w 123"/>
                <a:gd name="T21" fmla="*/ 166 h 213"/>
                <a:gd name="T22" fmla="*/ 18 w 123"/>
                <a:gd name="T23" fmla="*/ 120 h 213"/>
                <a:gd name="T24" fmla="*/ 0 w 123"/>
                <a:gd name="T25" fmla="*/ 49 h 213"/>
                <a:gd name="T26" fmla="*/ 4 w 123"/>
                <a:gd name="T27" fmla="*/ 0 h 213"/>
                <a:gd name="T28" fmla="*/ 28 w 123"/>
                <a:gd name="T29" fmla="*/ 0 h 213"/>
                <a:gd name="T30" fmla="*/ 28 w 123"/>
                <a:gd name="T31" fmla="*/ 0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 h="213">
                  <a:moveTo>
                    <a:pt x="28" y="0"/>
                  </a:moveTo>
                  <a:lnTo>
                    <a:pt x="38" y="31"/>
                  </a:lnTo>
                  <a:lnTo>
                    <a:pt x="68" y="53"/>
                  </a:lnTo>
                  <a:lnTo>
                    <a:pt x="121" y="51"/>
                  </a:lnTo>
                  <a:lnTo>
                    <a:pt x="113" y="71"/>
                  </a:lnTo>
                  <a:lnTo>
                    <a:pt x="87" y="71"/>
                  </a:lnTo>
                  <a:lnTo>
                    <a:pt x="93" y="124"/>
                  </a:lnTo>
                  <a:lnTo>
                    <a:pt x="121" y="162"/>
                  </a:lnTo>
                  <a:lnTo>
                    <a:pt x="123" y="197"/>
                  </a:lnTo>
                  <a:lnTo>
                    <a:pt x="101" y="213"/>
                  </a:lnTo>
                  <a:lnTo>
                    <a:pt x="78" y="166"/>
                  </a:lnTo>
                  <a:lnTo>
                    <a:pt x="18" y="120"/>
                  </a:lnTo>
                  <a:lnTo>
                    <a:pt x="0" y="49"/>
                  </a:lnTo>
                  <a:lnTo>
                    <a:pt x="4" y="0"/>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04">
              <a:extLst>
                <a:ext uri="{FF2B5EF4-FFF2-40B4-BE49-F238E27FC236}">
                  <a16:creationId xmlns:a16="http://schemas.microsoft.com/office/drawing/2014/main" id="{BC08BB09-202D-488C-851F-53E3BFB9325F}"/>
                </a:ext>
              </a:extLst>
            </p:cNvPr>
            <p:cNvSpPr>
              <a:spLocks/>
            </p:cNvSpPr>
            <p:nvPr/>
          </p:nvSpPr>
          <p:spPr bwMode="auto">
            <a:xfrm>
              <a:off x="786" y="3685"/>
              <a:ext cx="58" cy="98"/>
            </a:xfrm>
            <a:custGeom>
              <a:avLst/>
              <a:gdLst>
                <a:gd name="T0" fmla="*/ 40 w 58"/>
                <a:gd name="T1" fmla="*/ 0 h 98"/>
                <a:gd name="T2" fmla="*/ 0 w 58"/>
                <a:gd name="T3" fmla="*/ 37 h 98"/>
                <a:gd name="T4" fmla="*/ 42 w 58"/>
                <a:gd name="T5" fmla="*/ 98 h 98"/>
                <a:gd name="T6" fmla="*/ 58 w 58"/>
                <a:gd name="T7" fmla="*/ 53 h 98"/>
                <a:gd name="T8" fmla="*/ 40 w 58"/>
                <a:gd name="T9" fmla="*/ 0 h 98"/>
                <a:gd name="T10" fmla="*/ 40 w 58"/>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98">
                  <a:moveTo>
                    <a:pt x="40" y="0"/>
                  </a:moveTo>
                  <a:lnTo>
                    <a:pt x="0" y="37"/>
                  </a:lnTo>
                  <a:lnTo>
                    <a:pt x="42" y="98"/>
                  </a:lnTo>
                  <a:lnTo>
                    <a:pt x="58" y="53"/>
                  </a:lnTo>
                  <a:lnTo>
                    <a:pt x="4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05">
              <a:extLst>
                <a:ext uri="{FF2B5EF4-FFF2-40B4-BE49-F238E27FC236}">
                  <a16:creationId xmlns:a16="http://schemas.microsoft.com/office/drawing/2014/main" id="{4FE230A5-339D-4E3F-8B69-C279E2FB89D8}"/>
                </a:ext>
              </a:extLst>
            </p:cNvPr>
            <p:cNvSpPr>
              <a:spLocks/>
            </p:cNvSpPr>
            <p:nvPr/>
          </p:nvSpPr>
          <p:spPr bwMode="auto">
            <a:xfrm>
              <a:off x="539" y="2268"/>
              <a:ext cx="421" cy="371"/>
            </a:xfrm>
            <a:custGeom>
              <a:avLst/>
              <a:gdLst>
                <a:gd name="T0" fmla="*/ 36 w 421"/>
                <a:gd name="T1" fmla="*/ 65 h 371"/>
                <a:gd name="T2" fmla="*/ 22 w 421"/>
                <a:gd name="T3" fmla="*/ 97 h 371"/>
                <a:gd name="T4" fmla="*/ 50 w 421"/>
                <a:gd name="T5" fmla="*/ 170 h 371"/>
                <a:gd name="T6" fmla="*/ 34 w 421"/>
                <a:gd name="T7" fmla="*/ 209 h 371"/>
                <a:gd name="T8" fmla="*/ 0 w 421"/>
                <a:gd name="T9" fmla="*/ 225 h 371"/>
                <a:gd name="T10" fmla="*/ 32 w 421"/>
                <a:gd name="T11" fmla="*/ 251 h 371"/>
                <a:gd name="T12" fmla="*/ 73 w 421"/>
                <a:gd name="T13" fmla="*/ 289 h 371"/>
                <a:gd name="T14" fmla="*/ 158 w 421"/>
                <a:gd name="T15" fmla="*/ 371 h 371"/>
                <a:gd name="T16" fmla="*/ 247 w 421"/>
                <a:gd name="T17" fmla="*/ 338 h 371"/>
                <a:gd name="T18" fmla="*/ 319 w 421"/>
                <a:gd name="T19" fmla="*/ 281 h 371"/>
                <a:gd name="T20" fmla="*/ 352 w 421"/>
                <a:gd name="T21" fmla="*/ 267 h 371"/>
                <a:gd name="T22" fmla="*/ 346 w 421"/>
                <a:gd name="T23" fmla="*/ 247 h 371"/>
                <a:gd name="T24" fmla="*/ 368 w 421"/>
                <a:gd name="T25" fmla="*/ 227 h 371"/>
                <a:gd name="T26" fmla="*/ 390 w 421"/>
                <a:gd name="T27" fmla="*/ 202 h 371"/>
                <a:gd name="T28" fmla="*/ 402 w 421"/>
                <a:gd name="T29" fmla="*/ 156 h 371"/>
                <a:gd name="T30" fmla="*/ 398 w 421"/>
                <a:gd name="T31" fmla="*/ 132 h 371"/>
                <a:gd name="T32" fmla="*/ 404 w 421"/>
                <a:gd name="T33" fmla="*/ 105 h 371"/>
                <a:gd name="T34" fmla="*/ 406 w 421"/>
                <a:gd name="T35" fmla="*/ 85 h 371"/>
                <a:gd name="T36" fmla="*/ 415 w 421"/>
                <a:gd name="T37" fmla="*/ 65 h 371"/>
                <a:gd name="T38" fmla="*/ 421 w 421"/>
                <a:gd name="T39" fmla="*/ 12 h 371"/>
                <a:gd name="T40" fmla="*/ 332 w 421"/>
                <a:gd name="T41" fmla="*/ 0 h 371"/>
                <a:gd name="T42" fmla="*/ 119 w 421"/>
                <a:gd name="T43" fmla="*/ 59 h 371"/>
                <a:gd name="T44" fmla="*/ 36 w 421"/>
                <a:gd name="T45" fmla="*/ 65 h 371"/>
                <a:gd name="T46" fmla="*/ 36 w 421"/>
                <a:gd name="T47" fmla="*/ 65 h 3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1" h="371">
                  <a:moveTo>
                    <a:pt x="36" y="65"/>
                  </a:moveTo>
                  <a:lnTo>
                    <a:pt x="22" y="97"/>
                  </a:lnTo>
                  <a:lnTo>
                    <a:pt x="50" y="170"/>
                  </a:lnTo>
                  <a:lnTo>
                    <a:pt x="34" y="209"/>
                  </a:lnTo>
                  <a:lnTo>
                    <a:pt x="0" y="225"/>
                  </a:lnTo>
                  <a:lnTo>
                    <a:pt x="32" y="251"/>
                  </a:lnTo>
                  <a:lnTo>
                    <a:pt x="73" y="289"/>
                  </a:lnTo>
                  <a:lnTo>
                    <a:pt x="158" y="371"/>
                  </a:lnTo>
                  <a:lnTo>
                    <a:pt x="247" y="338"/>
                  </a:lnTo>
                  <a:lnTo>
                    <a:pt x="319" y="281"/>
                  </a:lnTo>
                  <a:lnTo>
                    <a:pt x="352" y="267"/>
                  </a:lnTo>
                  <a:lnTo>
                    <a:pt x="346" y="247"/>
                  </a:lnTo>
                  <a:lnTo>
                    <a:pt x="368" y="227"/>
                  </a:lnTo>
                  <a:lnTo>
                    <a:pt x="390" y="202"/>
                  </a:lnTo>
                  <a:lnTo>
                    <a:pt x="402" y="156"/>
                  </a:lnTo>
                  <a:lnTo>
                    <a:pt x="398" y="132"/>
                  </a:lnTo>
                  <a:lnTo>
                    <a:pt x="404" y="105"/>
                  </a:lnTo>
                  <a:lnTo>
                    <a:pt x="406" y="85"/>
                  </a:lnTo>
                  <a:lnTo>
                    <a:pt x="415" y="65"/>
                  </a:lnTo>
                  <a:lnTo>
                    <a:pt x="421" y="12"/>
                  </a:lnTo>
                  <a:lnTo>
                    <a:pt x="332" y="0"/>
                  </a:lnTo>
                  <a:lnTo>
                    <a:pt x="119" y="59"/>
                  </a:lnTo>
                  <a:lnTo>
                    <a:pt x="36" y="6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06">
              <a:extLst>
                <a:ext uri="{FF2B5EF4-FFF2-40B4-BE49-F238E27FC236}">
                  <a16:creationId xmlns:a16="http://schemas.microsoft.com/office/drawing/2014/main" id="{FACFDA70-47AC-40AC-858F-FC32B6F929ED}"/>
                </a:ext>
              </a:extLst>
            </p:cNvPr>
            <p:cNvSpPr>
              <a:spLocks/>
            </p:cNvSpPr>
            <p:nvPr/>
          </p:nvSpPr>
          <p:spPr bwMode="auto">
            <a:xfrm>
              <a:off x="581" y="2357"/>
              <a:ext cx="51" cy="45"/>
            </a:xfrm>
            <a:custGeom>
              <a:avLst/>
              <a:gdLst>
                <a:gd name="T0" fmla="*/ 37 w 51"/>
                <a:gd name="T1" fmla="*/ 0 h 45"/>
                <a:gd name="T2" fmla="*/ 4 w 51"/>
                <a:gd name="T3" fmla="*/ 2 h 45"/>
                <a:gd name="T4" fmla="*/ 0 w 51"/>
                <a:gd name="T5" fmla="*/ 22 h 45"/>
                <a:gd name="T6" fmla="*/ 25 w 51"/>
                <a:gd name="T7" fmla="*/ 45 h 45"/>
                <a:gd name="T8" fmla="*/ 51 w 51"/>
                <a:gd name="T9" fmla="*/ 36 h 45"/>
                <a:gd name="T10" fmla="*/ 37 w 51"/>
                <a:gd name="T11" fmla="*/ 0 h 45"/>
                <a:gd name="T12" fmla="*/ 37 w 51"/>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5">
                  <a:moveTo>
                    <a:pt x="37" y="0"/>
                  </a:moveTo>
                  <a:lnTo>
                    <a:pt x="4" y="2"/>
                  </a:lnTo>
                  <a:lnTo>
                    <a:pt x="0" y="22"/>
                  </a:lnTo>
                  <a:lnTo>
                    <a:pt x="25" y="45"/>
                  </a:lnTo>
                  <a:lnTo>
                    <a:pt x="51" y="36"/>
                  </a:lnTo>
                  <a:lnTo>
                    <a:pt x="37"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7">
              <a:extLst>
                <a:ext uri="{FF2B5EF4-FFF2-40B4-BE49-F238E27FC236}">
                  <a16:creationId xmlns:a16="http://schemas.microsoft.com/office/drawing/2014/main" id="{E1E6E505-F8E4-4C02-8115-AA6395DE2659}"/>
                </a:ext>
              </a:extLst>
            </p:cNvPr>
            <p:cNvSpPr>
              <a:spLocks/>
            </p:cNvSpPr>
            <p:nvPr/>
          </p:nvSpPr>
          <p:spPr bwMode="auto">
            <a:xfrm>
              <a:off x="887" y="2400"/>
              <a:ext cx="44" cy="58"/>
            </a:xfrm>
            <a:custGeom>
              <a:avLst/>
              <a:gdLst>
                <a:gd name="T0" fmla="*/ 44 w 44"/>
                <a:gd name="T1" fmla="*/ 0 h 58"/>
                <a:gd name="T2" fmla="*/ 28 w 44"/>
                <a:gd name="T3" fmla="*/ 12 h 58"/>
                <a:gd name="T4" fmla="*/ 28 w 44"/>
                <a:gd name="T5" fmla="*/ 36 h 58"/>
                <a:gd name="T6" fmla="*/ 36 w 44"/>
                <a:gd name="T7" fmla="*/ 50 h 58"/>
                <a:gd name="T8" fmla="*/ 16 w 44"/>
                <a:gd name="T9" fmla="*/ 58 h 58"/>
                <a:gd name="T10" fmla="*/ 0 w 44"/>
                <a:gd name="T11" fmla="*/ 46 h 58"/>
                <a:gd name="T12" fmla="*/ 8 w 44"/>
                <a:gd name="T13" fmla="*/ 18 h 58"/>
                <a:gd name="T14" fmla="*/ 44 w 44"/>
                <a:gd name="T15" fmla="*/ 0 h 58"/>
                <a:gd name="T16" fmla="*/ 44 w 4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8">
                  <a:moveTo>
                    <a:pt x="44" y="0"/>
                  </a:moveTo>
                  <a:lnTo>
                    <a:pt x="28" y="12"/>
                  </a:lnTo>
                  <a:lnTo>
                    <a:pt x="28" y="36"/>
                  </a:lnTo>
                  <a:lnTo>
                    <a:pt x="36" y="50"/>
                  </a:lnTo>
                  <a:lnTo>
                    <a:pt x="16" y="58"/>
                  </a:lnTo>
                  <a:lnTo>
                    <a:pt x="0" y="46"/>
                  </a:lnTo>
                  <a:lnTo>
                    <a:pt x="8" y="18"/>
                  </a:lnTo>
                  <a:lnTo>
                    <a:pt x="44"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08">
              <a:extLst>
                <a:ext uri="{FF2B5EF4-FFF2-40B4-BE49-F238E27FC236}">
                  <a16:creationId xmlns:a16="http://schemas.microsoft.com/office/drawing/2014/main" id="{9EEF82DD-A43B-45F5-A1FC-5D87241C5B91}"/>
                </a:ext>
              </a:extLst>
            </p:cNvPr>
            <p:cNvSpPr>
              <a:spLocks/>
            </p:cNvSpPr>
            <p:nvPr/>
          </p:nvSpPr>
          <p:spPr bwMode="auto">
            <a:xfrm>
              <a:off x="699" y="2406"/>
              <a:ext cx="178" cy="93"/>
            </a:xfrm>
            <a:custGeom>
              <a:avLst/>
              <a:gdLst>
                <a:gd name="T0" fmla="*/ 125 w 178"/>
                <a:gd name="T1" fmla="*/ 10 h 93"/>
                <a:gd name="T2" fmla="*/ 174 w 178"/>
                <a:gd name="T3" fmla="*/ 16 h 93"/>
                <a:gd name="T4" fmla="*/ 178 w 178"/>
                <a:gd name="T5" fmla="*/ 32 h 93"/>
                <a:gd name="T6" fmla="*/ 159 w 178"/>
                <a:gd name="T7" fmla="*/ 52 h 93"/>
                <a:gd name="T8" fmla="*/ 137 w 178"/>
                <a:gd name="T9" fmla="*/ 56 h 93"/>
                <a:gd name="T10" fmla="*/ 133 w 178"/>
                <a:gd name="T11" fmla="*/ 32 h 93"/>
                <a:gd name="T12" fmla="*/ 79 w 178"/>
                <a:gd name="T13" fmla="*/ 28 h 93"/>
                <a:gd name="T14" fmla="*/ 81 w 178"/>
                <a:gd name="T15" fmla="*/ 52 h 93"/>
                <a:gd name="T16" fmla="*/ 115 w 178"/>
                <a:gd name="T17" fmla="*/ 66 h 93"/>
                <a:gd name="T18" fmla="*/ 109 w 178"/>
                <a:gd name="T19" fmla="*/ 87 h 93"/>
                <a:gd name="T20" fmla="*/ 99 w 178"/>
                <a:gd name="T21" fmla="*/ 93 h 93"/>
                <a:gd name="T22" fmla="*/ 91 w 178"/>
                <a:gd name="T23" fmla="*/ 73 h 93"/>
                <a:gd name="T24" fmla="*/ 50 w 178"/>
                <a:gd name="T25" fmla="*/ 38 h 93"/>
                <a:gd name="T26" fmla="*/ 0 w 178"/>
                <a:gd name="T27" fmla="*/ 22 h 93"/>
                <a:gd name="T28" fmla="*/ 42 w 178"/>
                <a:gd name="T29" fmla="*/ 0 h 93"/>
                <a:gd name="T30" fmla="*/ 70 w 178"/>
                <a:gd name="T31" fmla="*/ 0 h 93"/>
                <a:gd name="T32" fmla="*/ 87 w 178"/>
                <a:gd name="T33" fmla="*/ 18 h 93"/>
                <a:gd name="T34" fmla="*/ 125 w 178"/>
                <a:gd name="T35" fmla="*/ 10 h 93"/>
                <a:gd name="T36" fmla="*/ 125 w 178"/>
                <a:gd name="T37" fmla="*/ 1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8" h="93">
                  <a:moveTo>
                    <a:pt x="125" y="10"/>
                  </a:moveTo>
                  <a:lnTo>
                    <a:pt x="174" y="16"/>
                  </a:lnTo>
                  <a:lnTo>
                    <a:pt x="178" y="32"/>
                  </a:lnTo>
                  <a:lnTo>
                    <a:pt x="159" y="52"/>
                  </a:lnTo>
                  <a:lnTo>
                    <a:pt x="137" y="56"/>
                  </a:lnTo>
                  <a:lnTo>
                    <a:pt x="133" y="32"/>
                  </a:lnTo>
                  <a:lnTo>
                    <a:pt x="79" y="28"/>
                  </a:lnTo>
                  <a:lnTo>
                    <a:pt x="81" y="52"/>
                  </a:lnTo>
                  <a:lnTo>
                    <a:pt x="115" y="66"/>
                  </a:lnTo>
                  <a:lnTo>
                    <a:pt x="109" y="87"/>
                  </a:lnTo>
                  <a:lnTo>
                    <a:pt x="99" y="93"/>
                  </a:lnTo>
                  <a:lnTo>
                    <a:pt x="91" y="73"/>
                  </a:lnTo>
                  <a:lnTo>
                    <a:pt x="50" y="38"/>
                  </a:lnTo>
                  <a:lnTo>
                    <a:pt x="0" y="22"/>
                  </a:lnTo>
                  <a:lnTo>
                    <a:pt x="42" y="0"/>
                  </a:lnTo>
                  <a:lnTo>
                    <a:pt x="70" y="0"/>
                  </a:lnTo>
                  <a:lnTo>
                    <a:pt x="87" y="18"/>
                  </a:lnTo>
                  <a:lnTo>
                    <a:pt x="125" y="1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09">
              <a:extLst>
                <a:ext uri="{FF2B5EF4-FFF2-40B4-BE49-F238E27FC236}">
                  <a16:creationId xmlns:a16="http://schemas.microsoft.com/office/drawing/2014/main" id="{56F5F823-F697-4B63-93AA-C1C8A34EB996}"/>
                </a:ext>
              </a:extLst>
            </p:cNvPr>
            <p:cNvSpPr>
              <a:spLocks/>
            </p:cNvSpPr>
            <p:nvPr/>
          </p:nvSpPr>
          <p:spPr bwMode="auto">
            <a:xfrm>
              <a:off x="604" y="2260"/>
              <a:ext cx="356" cy="461"/>
            </a:xfrm>
            <a:custGeom>
              <a:avLst/>
              <a:gdLst>
                <a:gd name="T0" fmla="*/ 356 w 356"/>
                <a:gd name="T1" fmla="*/ 53 h 461"/>
                <a:gd name="T2" fmla="*/ 327 w 356"/>
                <a:gd name="T3" fmla="*/ 71 h 461"/>
                <a:gd name="T4" fmla="*/ 291 w 356"/>
                <a:gd name="T5" fmla="*/ 105 h 461"/>
                <a:gd name="T6" fmla="*/ 258 w 356"/>
                <a:gd name="T7" fmla="*/ 133 h 461"/>
                <a:gd name="T8" fmla="*/ 216 w 356"/>
                <a:gd name="T9" fmla="*/ 136 h 461"/>
                <a:gd name="T10" fmla="*/ 163 w 356"/>
                <a:gd name="T11" fmla="*/ 146 h 461"/>
                <a:gd name="T12" fmla="*/ 113 w 356"/>
                <a:gd name="T13" fmla="*/ 178 h 461"/>
                <a:gd name="T14" fmla="*/ 82 w 356"/>
                <a:gd name="T15" fmla="*/ 178 h 461"/>
                <a:gd name="T16" fmla="*/ 89 w 356"/>
                <a:gd name="T17" fmla="*/ 217 h 461"/>
                <a:gd name="T18" fmla="*/ 145 w 356"/>
                <a:gd name="T19" fmla="*/ 263 h 461"/>
                <a:gd name="T20" fmla="*/ 190 w 356"/>
                <a:gd name="T21" fmla="*/ 273 h 461"/>
                <a:gd name="T22" fmla="*/ 218 w 356"/>
                <a:gd name="T23" fmla="*/ 247 h 461"/>
                <a:gd name="T24" fmla="*/ 240 w 356"/>
                <a:gd name="T25" fmla="*/ 245 h 461"/>
                <a:gd name="T26" fmla="*/ 244 w 356"/>
                <a:gd name="T27" fmla="*/ 269 h 461"/>
                <a:gd name="T28" fmla="*/ 250 w 356"/>
                <a:gd name="T29" fmla="*/ 291 h 461"/>
                <a:gd name="T30" fmla="*/ 234 w 356"/>
                <a:gd name="T31" fmla="*/ 310 h 461"/>
                <a:gd name="T32" fmla="*/ 202 w 356"/>
                <a:gd name="T33" fmla="*/ 360 h 461"/>
                <a:gd name="T34" fmla="*/ 194 w 356"/>
                <a:gd name="T35" fmla="*/ 379 h 461"/>
                <a:gd name="T36" fmla="*/ 202 w 356"/>
                <a:gd name="T37" fmla="*/ 447 h 461"/>
                <a:gd name="T38" fmla="*/ 202 w 356"/>
                <a:gd name="T39" fmla="*/ 461 h 461"/>
                <a:gd name="T40" fmla="*/ 167 w 356"/>
                <a:gd name="T41" fmla="*/ 441 h 461"/>
                <a:gd name="T42" fmla="*/ 95 w 356"/>
                <a:gd name="T43" fmla="*/ 411 h 461"/>
                <a:gd name="T44" fmla="*/ 24 w 356"/>
                <a:gd name="T45" fmla="*/ 318 h 461"/>
                <a:gd name="T46" fmla="*/ 20 w 356"/>
                <a:gd name="T47" fmla="*/ 304 h 461"/>
                <a:gd name="T48" fmla="*/ 0 w 356"/>
                <a:gd name="T49" fmla="*/ 289 h 461"/>
                <a:gd name="T50" fmla="*/ 8 w 356"/>
                <a:gd name="T51" fmla="*/ 251 h 461"/>
                <a:gd name="T52" fmla="*/ 24 w 356"/>
                <a:gd name="T53" fmla="*/ 202 h 461"/>
                <a:gd name="T54" fmla="*/ 48 w 356"/>
                <a:gd name="T55" fmla="*/ 198 h 461"/>
                <a:gd name="T56" fmla="*/ 50 w 356"/>
                <a:gd name="T57" fmla="*/ 123 h 461"/>
                <a:gd name="T58" fmla="*/ 240 w 356"/>
                <a:gd name="T59" fmla="*/ 8 h 461"/>
                <a:gd name="T60" fmla="*/ 350 w 356"/>
                <a:gd name="T61" fmla="*/ 0 h 461"/>
                <a:gd name="T62" fmla="*/ 356 w 356"/>
                <a:gd name="T63" fmla="*/ 53 h 461"/>
                <a:gd name="T64" fmla="*/ 356 w 356"/>
                <a:gd name="T65" fmla="*/ 53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461">
                  <a:moveTo>
                    <a:pt x="356" y="53"/>
                  </a:moveTo>
                  <a:lnTo>
                    <a:pt x="327" y="71"/>
                  </a:lnTo>
                  <a:lnTo>
                    <a:pt x="291" y="105"/>
                  </a:lnTo>
                  <a:lnTo>
                    <a:pt x="258" y="133"/>
                  </a:lnTo>
                  <a:lnTo>
                    <a:pt x="216" y="136"/>
                  </a:lnTo>
                  <a:lnTo>
                    <a:pt x="163" y="146"/>
                  </a:lnTo>
                  <a:lnTo>
                    <a:pt x="113" y="178"/>
                  </a:lnTo>
                  <a:lnTo>
                    <a:pt x="82" y="178"/>
                  </a:lnTo>
                  <a:lnTo>
                    <a:pt x="89" y="217"/>
                  </a:lnTo>
                  <a:lnTo>
                    <a:pt x="145" y="263"/>
                  </a:lnTo>
                  <a:lnTo>
                    <a:pt x="190" y="273"/>
                  </a:lnTo>
                  <a:lnTo>
                    <a:pt x="218" y="247"/>
                  </a:lnTo>
                  <a:lnTo>
                    <a:pt x="240" y="245"/>
                  </a:lnTo>
                  <a:lnTo>
                    <a:pt x="244" y="269"/>
                  </a:lnTo>
                  <a:lnTo>
                    <a:pt x="250" y="291"/>
                  </a:lnTo>
                  <a:lnTo>
                    <a:pt x="234" y="310"/>
                  </a:lnTo>
                  <a:lnTo>
                    <a:pt x="202" y="360"/>
                  </a:lnTo>
                  <a:lnTo>
                    <a:pt x="194" y="379"/>
                  </a:lnTo>
                  <a:lnTo>
                    <a:pt x="202" y="447"/>
                  </a:lnTo>
                  <a:lnTo>
                    <a:pt x="202" y="461"/>
                  </a:lnTo>
                  <a:lnTo>
                    <a:pt x="167" y="441"/>
                  </a:lnTo>
                  <a:lnTo>
                    <a:pt x="95" y="411"/>
                  </a:lnTo>
                  <a:lnTo>
                    <a:pt x="24" y="318"/>
                  </a:lnTo>
                  <a:lnTo>
                    <a:pt x="20" y="304"/>
                  </a:lnTo>
                  <a:lnTo>
                    <a:pt x="0" y="289"/>
                  </a:lnTo>
                  <a:lnTo>
                    <a:pt x="8" y="251"/>
                  </a:lnTo>
                  <a:lnTo>
                    <a:pt x="24" y="202"/>
                  </a:lnTo>
                  <a:lnTo>
                    <a:pt x="48" y="198"/>
                  </a:lnTo>
                  <a:lnTo>
                    <a:pt x="50" y="123"/>
                  </a:lnTo>
                  <a:lnTo>
                    <a:pt x="240" y="8"/>
                  </a:lnTo>
                  <a:lnTo>
                    <a:pt x="350" y="0"/>
                  </a:lnTo>
                  <a:lnTo>
                    <a:pt x="356"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10">
              <a:extLst>
                <a:ext uri="{FF2B5EF4-FFF2-40B4-BE49-F238E27FC236}">
                  <a16:creationId xmlns:a16="http://schemas.microsoft.com/office/drawing/2014/main" id="{9455B6B6-8F6A-4F42-9449-42CC62BD2F22}"/>
                </a:ext>
              </a:extLst>
            </p:cNvPr>
            <p:cNvSpPr>
              <a:spLocks/>
            </p:cNvSpPr>
            <p:nvPr/>
          </p:nvSpPr>
          <p:spPr bwMode="auto">
            <a:xfrm>
              <a:off x="519" y="2019"/>
              <a:ext cx="451" cy="439"/>
            </a:xfrm>
            <a:custGeom>
              <a:avLst/>
              <a:gdLst>
                <a:gd name="T0" fmla="*/ 432 w 451"/>
                <a:gd name="T1" fmla="*/ 334 h 439"/>
                <a:gd name="T2" fmla="*/ 449 w 451"/>
                <a:gd name="T3" fmla="*/ 294 h 439"/>
                <a:gd name="T4" fmla="*/ 449 w 451"/>
                <a:gd name="T5" fmla="*/ 257 h 439"/>
                <a:gd name="T6" fmla="*/ 451 w 451"/>
                <a:gd name="T7" fmla="*/ 237 h 439"/>
                <a:gd name="T8" fmla="*/ 433 w 451"/>
                <a:gd name="T9" fmla="*/ 223 h 439"/>
                <a:gd name="T10" fmla="*/ 368 w 451"/>
                <a:gd name="T11" fmla="*/ 117 h 439"/>
                <a:gd name="T12" fmla="*/ 309 w 451"/>
                <a:gd name="T13" fmla="*/ 69 h 439"/>
                <a:gd name="T14" fmla="*/ 279 w 451"/>
                <a:gd name="T15" fmla="*/ 67 h 439"/>
                <a:gd name="T16" fmla="*/ 279 w 451"/>
                <a:gd name="T17" fmla="*/ 32 h 439"/>
                <a:gd name="T18" fmla="*/ 257 w 451"/>
                <a:gd name="T19" fmla="*/ 20 h 439"/>
                <a:gd name="T20" fmla="*/ 188 w 451"/>
                <a:gd name="T21" fmla="*/ 20 h 439"/>
                <a:gd name="T22" fmla="*/ 182 w 451"/>
                <a:gd name="T23" fmla="*/ 8 h 439"/>
                <a:gd name="T24" fmla="*/ 161 w 451"/>
                <a:gd name="T25" fmla="*/ 0 h 439"/>
                <a:gd name="T26" fmla="*/ 155 w 451"/>
                <a:gd name="T27" fmla="*/ 18 h 439"/>
                <a:gd name="T28" fmla="*/ 91 w 451"/>
                <a:gd name="T29" fmla="*/ 20 h 439"/>
                <a:gd name="T30" fmla="*/ 58 w 451"/>
                <a:gd name="T31" fmla="*/ 30 h 439"/>
                <a:gd name="T32" fmla="*/ 28 w 451"/>
                <a:gd name="T33" fmla="*/ 40 h 439"/>
                <a:gd name="T34" fmla="*/ 8 w 451"/>
                <a:gd name="T35" fmla="*/ 69 h 439"/>
                <a:gd name="T36" fmla="*/ 20 w 451"/>
                <a:gd name="T37" fmla="*/ 87 h 439"/>
                <a:gd name="T38" fmla="*/ 34 w 451"/>
                <a:gd name="T39" fmla="*/ 103 h 439"/>
                <a:gd name="T40" fmla="*/ 4 w 451"/>
                <a:gd name="T41" fmla="*/ 107 h 439"/>
                <a:gd name="T42" fmla="*/ 0 w 451"/>
                <a:gd name="T43" fmla="*/ 152 h 439"/>
                <a:gd name="T44" fmla="*/ 16 w 451"/>
                <a:gd name="T45" fmla="*/ 180 h 439"/>
                <a:gd name="T46" fmla="*/ 44 w 451"/>
                <a:gd name="T47" fmla="*/ 184 h 439"/>
                <a:gd name="T48" fmla="*/ 40 w 451"/>
                <a:gd name="T49" fmla="*/ 285 h 439"/>
                <a:gd name="T50" fmla="*/ 52 w 451"/>
                <a:gd name="T51" fmla="*/ 310 h 439"/>
                <a:gd name="T52" fmla="*/ 48 w 451"/>
                <a:gd name="T53" fmla="*/ 322 h 439"/>
                <a:gd name="T54" fmla="*/ 76 w 451"/>
                <a:gd name="T55" fmla="*/ 318 h 439"/>
                <a:gd name="T56" fmla="*/ 93 w 451"/>
                <a:gd name="T57" fmla="*/ 334 h 439"/>
                <a:gd name="T58" fmla="*/ 95 w 451"/>
                <a:gd name="T59" fmla="*/ 368 h 439"/>
                <a:gd name="T60" fmla="*/ 117 w 451"/>
                <a:gd name="T61" fmla="*/ 376 h 439"/>
                <a:gd name="T62" fmla="*/ 113 w 451"/>
                <a:gd name="T63" fmla="*/ 395 h 439"/>
                <a:gd name="T64" fmla="*/ 129 w 451"/>
                <a:gd name="T65" fmla="*/ 389 h 439"/>
                <a:gd name="T66" fmla="*/ 129 w 451"/>
                <a:gd name="T67" fmla="*/ 439 h 439"/>
                <a:gd name="T68" fmla="*/ 145 w 451"/>
                <a:gd name="T69" fmla="*/ 419 h 439"/>
                <a:gd name="T70" fmla="*/ 149 w 451"/>
                <a:gd name="T71" fmla="*/ 389 h 439"/>
                <a:gd name="T72" fmla="*/ 198 w 451"/>
                <a:gd name="T73" fmla="*/ 387 h 439"/>
                <a:gd name="T74" fmla="*/ 236 w 451"/>
                <a:gd name="T75" fmla="*/ 368 h 439"/>
                <a:gd name="T76" fmla="*/ 265 w 451"/>
                <a:gd name="T77" fmla="*/ 352 h 439"/>
                <a:gd name="T78" fmla="*/ 279 w 451"/>
                <a:gd name="T79" fmla="*/ 334 h 439"/>
                <a:gd name="T80" fmla="*/ 295 w 451"/>
                <a:gd name="T81" fmla="*/ 318 h 439"/>
                <a:gd name="T82" fmla="*/ 339 w 451"/>
                <a:gd name="T83" fmla="*/ 304 h 439"/>
                <a:gd name="T84" fmla="*/ 372 w 451"/>
                <a:gd name="T85" fmla="*/ 306 h 439"/>
                <a:gd name="T86" fmla="*/ 392 w 451"/>
                <a:gd name="T87" fmla="*/ 318 h 439"/>
                <a:gd name="T88" fmla="*/ 396 w 451"/>
                <a:gd name="T89" fmla="*/ 277 h 439"/>
                <a:gd name="T90" fmla="*/ 420 w 451"/>
                <a:gd name="T91" fmla="*/ 257 h 439"/>
                <a:gd name="T92" fmla="*/ 430 w 451"/>
                <a:gd name="T93" fmla="*/ 279 h 439"/>
                <a:gd name="T94" fmla="*/ 432 w 451"/>
                <a:gd name="T95" fmla="*/ 334 h 439"/>
                <a:gd name="T96" fmla="*/ 432 w 451"/>
                <a:gd name="T97" fmla="*/ 334 h 4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1" h="439">
                  <a:moveTo>
                    <a:pt x="432" y="334"/>
                  </a:moveTo>
                  <a:lnTo>
                    <a:pt x="449" y="294"/>
                  </a:lnTo>
                  <a:lnTo>
                    <a:pt x="449" y="257"/>
                  </a:lnTo>
                  <a:lnTo>
                    <a:pt x="451" y="237"/>
                  </a:lnTo>
                  <a:lnTo>
                    <a:pt x="433" y="223"/>
                  </a:lnTo>
                  <a:lnTo>
                    <a:pt x="368" y="117"/>
                  </a:lnTo>
                  <a:lnTo>
                    <a:pt x="309" y="69"/>
                  </a:lnTo>
                  <a:lnTo>
                    <a:pt x="279" y="67"/>
                  </a:lnTo>
                  <a:lnTo>
                    <a:pt x="279" y="32"/>
                  </a:lnTo>
                  <a:lnTo>
                    <a:pt x="257" y="20"/>
                  </a:lnTo>
                  <a:lnTo>
                    <a:pt x="188" y="20"/>
                  </a:lnTo>
                  <a:lnTo>
                    <a:pt x="182" y="8"/>
                  </a:lnTo>
                  <a:lnTo>
                    <a:pt x="161" y="0"/>
                  </a:lnTo>
                  <a:lnTo>
                    <a:pt x="155" y="18"/>
                  </a:lnTo>
                  <a:lnTo>
                    <a:pt x="91" y="20"/>
                  </a:lnTo>
                  <a:lnTo>
                    <a:pt x="58" y="30"/>
                  </a:lnTo>
                  <a:lnTo>
                    <a:pt x="28" y="40"/>
                  </a:lnTo>
                  <a:lnTo>
                    <a:pt x="8" y="69"/>
                  </a:lnTo>
                  <a:lnTo>
                    <a:pt x="20" y="87"/>
                  </a:lnTo>
                  <a:lnTo>
                    <a:pt x="34" y="103"/>
                  </a:lnTo>
                  <a:lnTo>
                    <a:pt x="4" y="107"/>
                  </a:lnTo>
                  <a:lnTo>
                    <a:pt x="0" y="152"/>
                  </a:lnTo>
                  <a:lnTo>
                    <a:pt x="16" y="180"/>
                  </a:lnTo>
                  <a:lnTo>
                    <a:pt x="44" y="184"/>
                  </a:lnTo>
                  <a:lnTo>
                    <a:pt x="40" y="285"/>
                  </a:lnTo>
                  <a:lnTo>
                    <a:pt x="52" y="310"/>
                  </a:lnTo>
                  <a:lnTo>
                    <a:pt x="48" y="322"/>
                  </a:lnTo>
                  <a:lnTo>
                    <a:pt x="76" y="318"/>
                  </a:lnTo>
                  <a:lnTo>
                    <a:pt x="93" y="334"/>
                  </a:lnTo>
                  <a:lnTo>
                    <a:pt x="95" y="368"/>
                  </a:lnTo>
                  <a:lnTo>
                    <a:pt x="117" y="376"/>
                  </a:lnTo>
                  <a:lnTo>
                    <a:pt x="113" y="395"/>
                  </a:lnTo>
                  <a:lnTo>
                    <a:pt x="129" y="389"/>
                  </a:lnTo>
                  <a:lnTo>
                    <a:pt x="129" y="439"/>
                  </a:lnTo>
                  <a:lnTo>
                    <a:pt x="145" y="419"/>
                  </a:lnTo>
                  <a:lnTo>
                    <a:pt x="149" y="389"/>
                  </a:lnTo>
                  <a:lnTo>
                    <a:pt x="198" y="387"/>
                  </a:lnTo>
                  <a:lnTo>
                    <a:pt x="236" y="368"/>
                  </a:lnTo>
                  <a:lnTo>
                    <a:pt x="265" y="352"/>
                  </a:lnTo>
                  <a:lnTo>
                    <a:pt x="279" y="334"/>
                  </a:lnTo>
                  <a:lnTo>
                    <a:pt x="295" y="318"/>
                  </a:lnTo>
                  <a:lnTo>
                    <a:pt x="339" y="304"/>
                  </a:lnTo>
                  <a:lnTo>
                    <a:pt x="372" y="306"/>
                  </a:lnTo>
                  <a:lnTo>
                    <a:pt x="392" y="318"/>
                  </a:lnTo>
                  <a:lnTo>
                    <a:pt x="396" y="277"/>
                  </a:lnTo>
                  <a:lnTo>
                    <a:pt x="420" y="257"/>
                  </a:lnTo>
                  <a:lnTo>
                    <a:pt x="430" y="279"/>
                  </a:lnTo>
                  <a:lnTo>
                    <a:pt x="432"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11">
              <a:extLst>
                <a:ext uri="{FF2B5EF4-FFF2-40B4-BE49-F238E27FC236}">
                  <a16:creationId xmlns:a16="http://schemas.microsoft.com/office/drawing/2014/main" id="{D08812A4-E885-4CC7-AFF0-E84A48459D72}"/>
                </a:ext>
              </a:extLst>
            </p:cNvPr>
            <p:cNvSpPr>
              <a:spLocks/>
            </p:cNvSpPr>
            <p:nvPr/>
          </p:nvSpPr>
          <p:spPr bwMode="auto">
            <a:xfrm>
              <a:off x="557" y="2337"/>
              <a:ext cx="91" cy="133"/>
            </a:xfrm>
            <a:custGeom>
              <a:avLst/>
              <a:gdLst>
                <a:gd name="T0" fmla="*/ 10 w 91"/>
                <a:gd name="T1" fmla="*/ 0 h 133"/>
                <a:gd name="T2" fmla="*/ 12 w 91"/>
                <a:gd name="T3" fmla="*/ 26 h 133"/>
                <a:gd name="T4" fmla="*/ 26 w 91"/>
                <a:gd name="T5" fmla="*/ 65 h 133"/>
                <a:gd name="T6" fmla="*/ 41 w 91"/>
                <a:gd name="T7" fmla="*/ 101 h 133"/>
                <a:gd name="T8" fmla="*/ 59 w 91"/>
                <a:gd name="T9" fmla="*/ 113 h 133"/>
                <a:gd name="T10" fmla="*/ 91 w 91"/>
                <a:gd name="T11" fmla="*/ 129 h 133"/>
                <a:gd name="T12" fmla="*/ 71 w 91"/>
                <a:gd name="T13" fmla="*/ 133 h 133"/>
                <a:gd name="T14" fmla="*/ 43 w 91"/>
                <a:gd name="T15" fmla="*/ 117 h 133"/>
                <a:gd name="T16" fmla="*/ 24 w 91"/>
                <a:gd name="T17" fmla="*/ 99 h 133"/>
                <a:gd name="T18" fmla="*/ 6 w 91"/>
                <a:gd name="T19" fmla="*/ 42 h 133"/>
                <a:gd name="T20" fmla="*/ 0 w 91"/>
                <a:gd name="T21" fmla="*/ 28 h 133"/>
                <a:gd name="T22" fmla="*/ 10 w 91"/>
                <a:gd name="T23" fmla="*/ 0 h 133"/>
                <a:gd name="T24" fmla="*/ 10 w 91"/>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33">
                  <a:moveTo>
                    <a:pt x="10" y="0"/>
                  </a:moveTo>
                  <a:lnTo>
                    <a:pt x="12" y="26"/>
                  </a:lnTo>
                  <a:lnTo>
                    <a:pt x="26" y="65"/>
                  </a:lnTo>
                  <a:lnTo>
                    <a:pt x="41" y="101"/>
                  </a:lnTo>
                  <a:lnTo>
                    <a:pt x="59" y="113"/>
                  </a:lnTo>
                  <a:lnTo>
                    <a:pt x="91" y="129"/>
                  </a:lnTo>
                  <a:lnTo>
                    <a:pt x="71" y="133"/>
                  </a:lnTo>
                  <a:lnTo>
                    <a:pt x="43" y="117"/>
                  </a:lnTo>
                  <a:lnTo>
                    <a:pt x="24" y="99"/>
                  </a:lnTo>
                  <a:lnTo>
                    <a:pt x="6" y="42"/>
                  </a:lnTo>
                  <a:lnTo>
                    <a:pt x="0" y="2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12">
              <a:extLst>
                <a:ext uri="{FF2B5EF4-FFF2-40B4-BE49-F238E27FC236}">
                  <a16:creationId xmlns:a16="http://schemas.microsoft.com/office/drawing/2014/main" id="{A81EE91A-273D-413F-9DEA-02E47D0BF8E7}"/>
                </a:ext>
              </a:extLst>
            </p:cNvPr>
            <p:cNvSpPr>
              <a:spLocks/>
            </p:cNvSpPr>
            <p:nvPr/>
          </p:nvSpPr>
          <p:spPr bwMode="auto">
            <a:xfrm>
              <a:off x="527" y="2436"/>
              <a:ext cx="62" cy="67"/>
            </a:xfrm>
            <a:custGeom>
              <a:avLst/>
              <a:gdLst>
                <a:gd name="T0" fmla="*/ 62 w 62"/>
                <a:gd name="T1" fmla="*/ 14 h 67"/>
                <a:gd name="T2" fmla="*/ 54 w 62"/>
                <a:gd name="T3" fmla="*/ 45 h 67"/>
                <a:gd name="T4" fmla="*/ 28 w 62"/>
                <a:gd name="T5" fmla="*/ 67 h 67"/>
                <a:gd name="T6" fmla="*/ 4 w 62"/>
                <a:gd name="T7" fmla="*/ 53 h 67"/>
                <a:gd name="T8" fmla="*/ 0 w 62"/>
                <a:gd name="T9" fmla="*/ 34 h 67"/>
                <a:gd name="T10" fmla="*/ 36 w 62"/>
                <a:gd name="T11" fmla="*/ 34 h 67"/>
                <a:gd name="T12" fmla="*/ 46 w 62"/>
                <a:gd name="T13" fmla="*/ 26 h 67"/>
                <a:gd name="T14" fmla="*/ 56 w 62"/>
                <a:gd name="T15" fmla="*/ 0 h 67"/>
                <a:gd name="T16" fmla="*/ 62 w 62"/>
                <a:gd name="T17" fmla="*/ 14 h 67"/>
                <a:gd name="T18" fmla="*/ 62 w 62"/>
                <a:gd name="T19" fmla="*/ 14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7">
                  <a:moveTo>
                    <a:pt x="62" y="14"/>
                  </a:moveTo>
                  <a:lnTo>
                    <a:pt x="54" y="45"/>
                  </a:lnTo>
                  <a:lnTo>
                    <a:pt x="28" y="67"/>
                  </a:lnTo>
                  <a:lnTo>
                    <a:pt x="4" y="53"/>
                  </a:lnTo>
                  <a:lnTo>
                    <a:pt x="0" y="34"/>
                  </a:lnTo>
                  <a:lnTo>
                    <a:pt x="36" y="34"/>
                  </a:lnTo>
                  <a:lnTo>
                    <a:pt x="46" y="26"/>
                  </a:lnTo>
                  <a:lnTo>
                    <a:pt x="56" y="0"/>
                  </a:lnTo>
                  <a:lnTo>
                    <a:pt x="6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13">
              <a:extLst>
                <a:ext uri="{FF2B5EF4-FFF2-40B4-BE49-F238E27FC236}">
                  <a16:creationId xmlns:a16="http://schemas.microsoft.com/office/drawing/2014/main" id="{223B5C67-CD05-45D8-ADF7-0175FAE527DA}"/>
                </a:ext>
              </a:extLst>
            </p:cNvPr>
            <p:cNvSpPr>
              <a:spLocks/>
            </p:cNvSpPr>
            <p:nvPr/>
          </p:nvSpPr>
          <p:spPr bwMode="auto">
            <a:xfrm>
              <a:off x="879" y="2337"/>
              <a:ext cx="73" cy="196"/>
            </a:xfrm>
            <a:custGeom>
              <a:avLst/>
              <a:gdLst>
                <a:gd name="T0" fmla="*/ 72 w 73"/>
                <a:gd name="T1" fmla="*/ 0 h 196"/>
                <a:gd name="T2" fmla="*/ 72 w 73"/>
                <a:gd name="T3" fmla="*/ 34 h 196"/>
                <a:gd name="T4" fmla="*/ 73 w 73"/>
                <a:gd name="T5" fmla="*/ 54 h 196"/>
                <a:gd name="T6" fmla="*/ 60 w 73"/>
                <a:gd name="T7" fmla="*/ 69 h 196"/>
                <a:gd name="T8" fmla="*/ 40 w 73"/>
                <a:gd name="T9" fmla="*/ 75 h 196"/>
                <a:gd name="T10" fmla="*/ 20 w 73"/>
                <a:gd name="T11" fmla="*/ 91 h 196"/>
                <a:gd name="T12" fmla="*/ 12 w 73"/>
                <a:gd name="T13" fmla="*/ 113 h 196"/>
                <a:gd name="T14" fmla="*/ 12 w 73"/>
                <a:gd name="T15" fmla="*/ 139 h 196"/>
                <a:gd name="T16" fmla="*/ 12 w 73"/>
                <a:gd name="T17" fmla="*/ 182 h 196"/>
                <a:gd name="T18" fmla="*/ 12 w 73"/>
                <a:gd name="T19" fmla="*/ 196 h 196"/>
                <a:gd name="T20" fmla="*/ 0 w 73"/>
                <a:gd name="T21" fmla="*/ 182 h 196"/>
                <a:gd name="T22" fmla="*/ 2 w 73"/>
                <a:gd name="T23" fmla="*/ 113 h 196"/>
                <a:gd name="T24" fmla="*/ 10 w 73"/>
                <a:gd name="T25" fmla="*/ 87 h 196"/>
                <a:gd name="T26" fmla="*/ 24 w 73"/>
                <a:gd name="T27" fmla="*/ 71 h 196"/>
                <a:gd name="T28" fmla="*/ 60 w 73"/>
                <a:gd name="T29" fmla="*/ 44 h 196"/>
                <a:gd name="T30" fmla="*/ 64 w 73"/>
                <a:gd name="T31" fmla="*/ 12 h 196"/>
                <a:gd name="T32" fmla="*/ 72 w 73"/>
                <a:gd name="T33" fmla="*/ 0 h 196"/>
                <a:gd name="T34" fmla="*/ 72 w 73"/>
                <a:gd name="T35" fmla="*/ 0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196">
                  <a:moveTo>
                    <a:pt x="72" y="0"/>
                  </a:moveTo>
                  <a:lnTo>
                    <a:pt x="72" y="34"/>
                  </a:lnTo>
                  <a:lnTo>
                    <a:pt x="73" y="54"/>
                  </a:lnTo>
                  <a:lnTo>
                    <a:pt x="60" y="69"/>
                  </a:lnTo>
                  <a:lnTo>
                    <a:pt x="40" y="75"/>
                  </a:lnTo>
                  <a:lnTo>
                    <a:pt x="20" y="91"/>
                  </a:lnTo>
                  <a:lnTo>
                    <a:pt x="12" y="113"/>
                  </a:lnTo>
                  <a:lnTo>
                    <a:pt x="12" y="139"/>
                  </a:lnTo>
                  <a:lnTo>
                    <a:pt x="12" y="182"/>
                  </a:lnTo>
                  <a:lnTo>
                    <a:pt x="12" y="196"/>
                  </a:lnTo>
                  <a:lnTo>
                    <a:pt x="0" y="182"/>
                  </a:lnTo>
                  <a:lnTo>
                    <a:pt x="2" y="113"/>
                  </a:lnTo>
                  <a:lnTo>
                    <a:pt x="10" y="87"/>
                  </a:lnTo>
                  <a:lnTo>
                    <a:pt x="24" y="71"/>
                  </a:lnTo>
                  <a:lnTo>
                    <a:pt x="60" y="44"/>
                  </a:lnTo>
                  <a:lnTo>
                    <a:pt x="64" y="12"/>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14">
              <a:extLst>
                <a:ext uri="{FF2B5EF4-FFF2-40B4-BE49-F238E27FC236}">
                  <a16:creationId xmlns:a16="http://schemas.microsoft.com/office/drawing/2014/main" id="{D4E9D3BE-4FB4-476B-97F0-C24C8F7B924B}"/>
                </a:ext>
              </a:extLst>
            </p:cNvPr>
            <p:cNvSpPr>
              <a:spLocks/>
            </p:cNvSpPr>
            <p:nvPr/>
          </p:nvSpPr>
          <p:spPr bwMode="auto">
            <a:xfrm>
              <a:off x="885" y="2402"/>
              <a:ext cx="62" cy="117"/>
            </a:xfrm>
            <a:custGeom>
              <a:avLst/>
              <a:gdLst>
                <a:gd name="T0" fmla="*/ 54 w 62"/>
                <a:gd name="T1" fmla="*/ 0 h 117"/>
                <a:gd name="T2" fmla="*/ 52 w 62"/>
                <a:gd name="T3" fmla="*/ 30 h 117"/>
                <a:gd name="T4" fmla="*/ 38 w 62"/>
                <a:gd name="T5" fmla="*/ 60 h 117"/>
                <a:gd name="T6" fmla="*/ 22 w 62"/>
                <a:gd name="T7" fmla="*/ 85 h 117"/>
                <a:gd name="T8" fmla="*/ 0 w 62"/>
                <a:gd name="T9" fmla="*/ 117 h 117"/>
                <a:gd name="T10" fmla="*/ 18 w 62"/>
                <a:gd name="T11" fmla="*/ 105 h 117"/>
                <a:gd name="T12" fmla="*/ 48 w 62"/>
                <a:gd name="T13" fmla="*/ 68 h 117"/>
                <a:gd name="T14" fmla="*/ 56 w 62"/>
                <a:gd name="T15" fmla="*/ 42 h 117"/>
                <a:gd name="T16" fmla="*/ 62 w 62"/>
                <a:gd name="T17" fmla="*/ 14 h 117"/>
                <a:gd name="T18" fmla="*/ 54 w 62"/>
                <a:gd name="T19" fmla="*/ 0 h 117"/>
                <a:gd name="T20" fmla="*/ 54 w 6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17">
                  <a:moveTo>
                    <a:pt x="54" y="0"/>
                  </a:moveTo>
                  <a:lnTo>
                    <a:pt x="52" y="30"/>
                  </a:lnTo>
                  <a:lnTo>
                    <a:pt x="38" y="60"/>
                  </a:lnTo>
                  <a:lnTo>
                    <a:pt x="22" y="85"/>
                  </a:lnTo>
                  <a:lnTo>
                    <a:pt x="0" y="117"/>
                  </a:lnTo>
                  <a:lnTo>
                    <a:pt x="18" y="105"/>
                  </a:lnTo>
                  <a:lnTo>
                    <a:pt x="48" y="68"/>
                  </a:lnTo>
                  <a:lnTo>
                    <a:pt x="56" y="42"/>
                  </a:lnTo>
                  <a:lnTo>
                    <a:pt x="62" y="1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15">
              <a:extLst>
                <a:ext uri="{FF2B5EF4-FFF2-40B4-BE49-F238E27FC236}">
                  <a16:creationId xmlns:a16="http://schemas.microsoft.com/office/drawing/2014/main" id="{9631BBD6-A6E2-436E-80C6-0CA291F481AF}"/>
                </a:ext>
              </a:extLst>
            </p:cNvPr>
            <p:cNvSpPr>
              <a:spLocks/>
            </p:cNvSpPr>
            <p:nvPr/>
          </p:nvSpPr>
          <p:spPr bwMode="auto">
            <a:xfrm>
              <a:off x="767" y="2408"/>
              <a:ext cx="100" cy="24"/>
            </a:xfrm>
            <a:custGeom>
              <a:avLst/>
              <a:gdLst>
                <a:gd name="T0" fmla="*/ 93 w 100"/>
                <a:gd name="T1" fmla="*/ 24 h 24"/>
                <a:gd name="T2" fmla="*/ 59 w 100"/>
                <a:gd name="T3" fmla="*/ 18 h 24"/>
                <a:gd name="T4" fmla="*/ 31 w 100"/>
                <a:gd name="T5" fmla="*/ 18 h 24"/>
                <a:gd name="T6" fmla="*/ 0 w 100"/>
                <a:gd name="T7" fmla="*/ 20 h 24"/>
                <a:gd name="T8" fmla="*/ 15 w 100"/>
                <a:gd name="T9" fmla="*/ 10 h 24"/>
                <a:gd name="T10" fmla="*/ 35 w 100"/>
                <a:gd name="T11" fmla="*/ 8 h 24"/>
                <a:gd name="T12" fmla="*/ 51 w 100"/>
                <a:gd name="T13" fmla="*/ 0 h 24"/>
                <a:gd name="T14" fmla="*/ 91 w 100"/>
                <a:gd name="T15" fmla="*/ 10 h 24"/>
                <a:gd name="T16" fmla="*/ 100 w 100"/>
                <a:gd name="T17" fmla="*/ 10 h 24"/>
                <a:gd name="T18" fmla="*/ 93 w 100"/>
                <a:gd name="T19" fmla="*/ 24 h 24"/>
                <a:gd name="T20" fmla="*/ 93 w 100"/>
                <a:gd name="T21" fmla="*/ 2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4">
                  <a:moveTo>
                    <a:pt x="93" y="24"/>
                  </a:moveTo>
                  <a:lnTo>
                    <a:pt x="59" y="18"/>
                  </a:lnTo>
                  <a:lnTo>
                    <a:pt x="31" y="18"/>
                  </a:lnTo>
                  <a:lnTo>
                    <a:pt x="0" y="20"/>
                  </a:lnTo>
                  <a:lnTo>
                    <a:pt x="15" y="10"/>
                  </a:lnTo>
                  <a:lnTo>
                    <a:pt x="35" y="8"/>
                  </a:lnTo>
                  <a:lnTo>
                    <a:pt x="51" y="0"/>
                  </a:lnTo>
                  <a:lnTo>
                    <a:pt x="91" y="10"/>
                  </a:lnTo>
                  <a:lnTo>
                    <a:pt x="100" y="10"/>
                  </a:lnTo>
                  <a:lnTo>
                    <a:pt x="9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16">
              <a:extLst>
                <a:ext uri="{FF2B5EF4-FFF2-40B4-BE49-F238E27FC236}">
                  <a16:creationId xmlns:a16="http://schemas.microsoft.com/office/drawing/2014/main" id="{5BAE47A3-48CE-4476-8F5C-77EE6BA07A28}"/>
                </a:ext>
              </a:extLst>
            </p:cNvPr>
            <p:cNvSpPr>
              <a:spLocks/>
            </p:cNvSpPr>
            <p:nvPr/>
          </p:nvSpPr>
          <p:spPr bwMode="auto">
            <a:xfrm>
              <a:off x="765" y="2446"/>
              <a:ext cx="67" cy="28"/>
            </a:xfrm>
            <a:custGeom>
              <a:avLst/>
              <a:gdLst>
                <a:gd name="T0" fmla="*/ 0 w 67"/>
                <a:gd name="T1" fmla="*/ 0 h 28"/>
                <a:gd name="T2" fmla="*/ 15 w 67"/>
                <a:gd name="T3" fmla="*/ 0 h 28"/>
                <a:gd name="T4" fmla="*/ 29 w 67"/>
                <a:gd name="T5" fmla="*/ 12 h 28"/>
                <a:gd name="T6" fmla="*/ 51 w 67"/>
                <a:gd name="T7" fmla="*/ 12 h 28"/>
                <a:gd name="T8" fmla="*/ 67 w 67"/>
                <a:gd name="T9" fmla="*/ 8 h 28"/>
                <a:gd name="T10" fmla="*/ 67 w 67"/>
                <a:gd name="T11" fmla="*/ 24 h 28"/>
                <a:gd name="T12" fmla="*/ 41 w 67"/>
                <a:gd name="T13" fmla="*/ 28 h 28"/>
                <a:gd name="T14" fmla="*/ 19 w 67"/>
                <a:gd name="T15" fmla="*/ 26 h 28"/>
                <a:gd name="T16" fmla="*/ 8 w 67"/>
                <a:gd name="T17" fmla="*/ 12 h 28"/>
                <a:gd name="T18" fmla="*/ 0 w 67"/>
                <a:gd name="T19" fmla="*/ 0 h 28"/>
                <a:gd name="T20" fmla="*/ 0 w 6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28">
                  <a:moveTo>
                    <a:pt x="0" y="0"/>
                  </a:moveTo>
                  <a:lnTo>
                    <a:pt x="15" y="0"/>
                  </a:lnTo>
                  <a:lnTo>
                    <a:pt x="29" y="12"/>
                  </a:lnTo>
                  <a:lnTo>
                    <a:pt x="51" y="12"/>
                  </a:lnTo>
                  <a:lnTo>
                    <a:pt x="67" y="8"/>
                  </a:lnTo>
                  <a:lnTo>
                    <a:pt x="67" y="24"/>
                  </a:lnTo>
                  <a:lnTo>
                    <a:pt x="41" y="28"/>
                  </a:lnTo>
                  <a:lnTo>
                    <a:pt x="19" y="26"/>
                  </a:lnTo>
                  <a:lnTo>
                    <a:pt x="8"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17">
              <a:extLst>
                <a:ext uri="{FF2B5EF4-FFF2-40B4-BE49-F238E27FC236}">
                  <a16:creationId xmlns:a16="http://schemas.microsoft.com/office/drawing/2014/main" id="{D19F2207-FA28-474E-9997-CF1CA6BA4F90}"/>
                </a:ext>
              </a:extLst>
            </p:cNvPr>
            <p:cNvSpPr>
              <a:spLocks/>
            </p:cNvSpPr>
            <p:nvPr/>
          </p:nvSpPr>
          <p:spPr bwMode="auto">
            <a:xfrm>
              <a:off x="891" y="2424"/>
              <a:ext cx="40" cy="22"/>
            </a:xfrm>
            <a:custGeom>
              <a:avLst/>
              <a:gdLst>
                <a:gd name="T0" fmla="*/ 0 w 40"/>
                <a:gd name="T1" fmla="*/ 12 h 22"/>
                <a:gd name="T2" fmla="*/ 20 w 40"/>
                <a:gd name="T3" fmla="*/ 8 h 22"/>
                <a:gd name="T4" fmla="*/ 40 w 40"/>
                <a:gd name="T5" fmla="*/ 0 h 22"/>
                <a:gd name="T6" fmla="*/ 38 w 40"/>
                <a:gd name="T7" fmla="*/ 12 h 22"/>
                <a:gd name="T8" fmla="*/ 20 w 40"/>
                <a:gd name="T9" fmla="*/ 22 h 22"/>
                <a:gd name="T10" fmla="*/ 0 w 40"/>
                <a:gd name="T11" fmla="*/ 22 h 22"/>
                <a:gd name="T12" fmla="*/ 0 w 40"/>
                <a:gd name="T13" fmla="*/ 12 h 22"/>
                <a:gd name="T14" fmla="*/ 0 w 40"/>
                <a:gd name="T15" fmla="*/ 1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22">
                  <a:moveTo>
                    <a:pt x="0" y="12"/>
                  </a:moveTo>
                  <a:lnTo>
                    <a:pt x="20" y="8"/>
                  </a:lnTo>
                  <a:lnTo>
                    <a:pt x="40" y="0"/>
                  </a:lnTo>
                  <a:lnTo>
                    <a:pt x="38" y="12"/>
                  </a:lnTo>
                  <a:lnTo>
                    <a:pt x="20" y="22"/>
                  </a:lnTo>
                  <a:lnTo>
                    <a:pt x="0" y="2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18">
              <a:extLst>
                <a:ext uri="{FF2B5EF4-FFF2-40B4-BE49-F238E27FC236}">
                  <a16:creationId xmlns:a16="http://schemas.microsoft.com/office/drawing/2014/main" id="{493E8BB3-8639-4029-A317-CBCDC5DE9F95}"/>
                </a:ext>
              </a:extLst>
            </p:cNvPr>
            <p:cNvSpPr>
              <a:spLocks/>
            </p:cNvSpPr>
            <p:nvPr/>
          </p:nvSpPr>
          <p:spPr bwMode="auto">
            <a:xfrm>
              <a:off x="820" y="2527"/>
              <a:ext cx="71" cy="24"/>
            </a:xfrm>
            <a:custGeom>
              <a:avLst/>
              <a:gdLst>
                <a:gd name="T0" fmla="*/ 6 w 71"/>
                <a:gd name="T1" fmla="*/ 0 h 24"/>
                <a:gd name="T2" fmla="*/ 8 w 71"/>
                <a:gd name="T3" fmla="*/ 12 h 24"/>
                <a:gd name="T4" fmla="*/ 18 w 71"/>
                <a:gd name="T5" fmla="*/ 16 h 24"/>
                <a:gd name="T6" fmla="*/ 34 w 71"/>
                <a:gd name="T7" fmla="*/ 12 h 24"/>
                <a:gd name="T8" fmla="*/ 45 w 71"/>
                <a:gd name="T9" fmla="*/ 18 h 24"/>
                <a:gd name="T10" fmla="*/ 71 w 71"/>
                <a:gd name="T11" fmla="*/ 6 h 24"/>
                <a:gd name="T12" fmla="*/ 61 w 71"/>
                <a:gd name="T13" fmla="*/ 18 h 24"/>
                <a:gd name="T14" fmla="*/ 43 w 71"/>
                <a:gd name="T15" fmla="*/ 24 h 24"/>
                <a:gd name="T16" fmla="*/ 32 w 71"/>
                <a:gd name="T17" fmla="*/ 24 h 24"/>
                <a:gd name="T18" fmla="*/ 12 w 71"/>
                <a:gd name="T19" fmla="*/ 22 h 24"/>
                <a:gd name="T20" fmla="*/ 0 w 71"/>
                <a:gd name="T21" fmla="*/ 10 h 24"/>
                <a:gd name="T22" fmla="*/ 6 w 71"/>
                <a:gd name="T23" fmla="*/ 0 h 24"/>
                <a:gd name="T24" fmla="*/ 6 w 7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4">
                  <a:moveTo>
                    <a:pt x="6" y="0"/>
                  </a:moveTo>
                  <a:lnTo>
                    <a:pt x="8" y="12"/>
                  </a:lnTo>
                  <a:lnTo>
                    <a:pt x="18" y="16"/>
                  </a:lnTo>
                  <a:lnTo>
                    <a:pt x="34" y="12"/>
                  </a:lnTo>
                  <a:lnTo>
                    <a:pt x="45" y="18"/>
                  </a:lnTo>
                  <a:lnTo>
                    <a:pt x="71" y="6"/>
                  </a:lnTo>
                  <a:lnTo>
                    <a:pt x="61" y="18"/>
                  </a:lnTo>
                  <a:lnTo>
                    <a:pt x="43" y="24"/>
                  </a:lnTo>
                  <a:lnTo>
                    <a:pt x="32" y="24"/>
                  </a:lnTo>
                  <a:lnTo>
                    <a:pt x="12" y="22"/>
                  </a:lnTo>
                  <a:lnTo>
                    <a:pt x="0" y="1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19">
              <a:extLst>
                <a:ext uri="{FF2B5EF4-FFF2-40B4-BE49-F238E27FC236}">
                  <a16:creationId xmlns:a16="http://schemas.microsoft.com/office/drawing/2014/main" id="{2872B8B7-209A-4E95-84E6-A916F7A62031}"/>
                </a:ext>
              </a:extLst>
            </p:cNvPr>
            <p:cNvSpPr>
              <a:spLocks/>
            </p:cNvSpPr>
            <p:nvPr/>
          </p:nvSpPr>
          <p:spPr bwMode="auto">
            <a:xfrm>
              <a:off x="786" y="2574"/>
              <a:ext cx="48" cy="20"/>
            </a:xfrm>
            <a:custGeom>
              <a:avLst/>
              <a:gdLst>
                <a:gd name="T0" fmla="*/ 0 w 48"/>
                <a:gd name="T1" fmla="*/ 0 h 20"/>
                <a:gd name="T2" fmla="*/ 8 w 48"/>
                <a:gd name="T3" fmla="*/ 8 h 20"/>
                <a:gd name="T4" fmla="*/ 20 w 48"/>
                <a:gd name="T5" fmla="*/ 16 h 20"/>
                <a:gd name="T6" fmla="*/ 34 w 48"/>
                <a:gd name="T7" fmla="*/ 20 h 20"/>
                <a:gd name="T8" fmla="*/ 46 w 48"/>
                <a:gd name="T9" fmla="*/ 16 h 20"/>
                <a:gd name="T10" fmla="*/ 48 w 48"/>
                <a:gd name="T11" fmla="*/ 0 h 20"/>
                <a:gd name="T12" fmla="*/ 36 w 48"/>
                <a:gd name="T13" fmla="*/ 0 h 20"/>
                <a:gd name="T14" fmla="*/ 0 w 48"/>
                <a:gd name="T15" fmla="*/ 0 h 20"/>
                <a:gd name="T16" fmla="*/ 0 w 4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0">
                  <a:moveTo>
                    <a:pt x="0" y="0"/>
                  </a:moveTo>
                  <a:lnTo>
                    <a:pt x="8" y="8"/>
                  </a:lnTo>
                  <a:lnTo>
                    <a:pt x="20" y="16"/>
                  </a:lnTo>
                  <a:lnTo>
                    <a:pt x="34" y="20"/>
                  </a:lnTo>
                  <a:lnTo>
                    <a:pt x="46" y="16"/>
                  </a:lnTo>
                  <a:lnTo>
                    <a:pt x="48" y="0"/>
                  </a:lnTo>
                  <a:lnTo>
                    <a:pt x="36" y="0"/>
                  </a:lnTo>
                  <a:lnTo>
                    <a:pt x="0"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20">
              <a:extLst>
                <a:ext uri="{FF2B5EF4-FFF2-40B4-BE49-F238E27FC236}">
                  <a16:creationId xmlns:a16="http://schemas.microsoft.com/office/drawing/2014/main" id="{B6D8AF6F-2E49-464E-BF88-D156EAD2FD50}"/>
                </a:ext>
              </a:extLst>
            </p:cNvPr>
            <p:cNvSpPr>
              <a:spLocks/>
            </p:cNvSpPr>
            <p:nvPr/>
          </p:nvSpPr>
          <p:spPr bwMode="auto">
            <a:xfrm>
              <a:off x="644" y="2521"/>
              <a:ext cx="219" cy="245"/>
            </a:xfrm>
            <a:custGeom>
              <a:avLst/>
              <a:gdLst>
                <a:gd name="T0" fmla="*/ 219 w 219"/>
                <a:gd name="T1" fmla="*/ 28 h 245"/>
                <a:gd name="T2" fmla="*/ 210 w 219"/>
                <a:gd name="T3" fmla="*/ 41 h 245"/>
                <a:gd name="T4" fmla="*/ 200 w 219"/>
                <a:gd name="T5" fmla="*/ 49 h 245"/>
                <a:gd name="T6" fmla="*/ 198 w 219"/>
                <a:gd name="T7" fmla="*/ 59 h 245"/>
                <a:gd name="T8" fmla="*/ 198 w 219"/>
                <a:gd name="T9" fmla="*/ 73 h 245"/>
                <a:gd name="T10" fmla="*/ 182 w 219"/>
                <a:gd name="T11" fmla="*/ 81 h 245"/>
                <a:gd name="T12" fmla="*/ 170 w 219"/>
                <a:gd name="T13" fmla="*/ 99 h 245"/>
                <a:gd name="T14" fmla="*/ 176 w 219"/>
                <a:gd name="T15" fmla="*/ 118 h 245"/>
                <a:gd name="T16" fmla="*/ 188 w 219"/>
                <a:gd name="T17" fmla="*/ 194 h 245"/>
                <a:gd name="T18" fmla="*/ 194 w 219"/>
                <a:gd name="T19" fmla="*/ 235 h 245"/>
                <a:gd name="T20" fmla="*/ 194 w 219"/>
                <a:gd name="T21" fmla="*/ 245 h 245"/>
                <a:gd name="T22" fmla="*/ 170 w 219"/>
                <a:gd name="T23" fmla="*/ 231 h 245"/>
                <a:gd name="T24" fmla="*/ 140 w 219"/>
                <a:gd name="T25" fmla="*/ 142 h 245"/>
                <a:gd name="T26" fmla="*/ 140 w 219"/>
                <a:gd name="T27" fmla="*/ 115 h 245"/>
                <a:gd name="T28" fmla="*/ 97 w 219"/>
                <a:gd name="T29" fmla="*/ 103 h 245"/>
                <a:gd name="T30" fmla="*/ 53 w 219"/>
                <a:gd name="T31" fmla="*/ 89 h 245"/>
                <a:gd name="T32" fmla="*/ 22 w 219"/>
                <a:gd name="T33" fmla="*/ 67 h 245"/>
                <a:gd name="T34" fmla="*/ 0 w 219"/>
                <a:gd name="T35" fmla="*/ 41 h 245"/>
                <a:gd name="T36" fmla="*/ 4 w 219"/>
                <a:gd name="T37" fmla="*/ 0 h 245"/>
                <a:gd name="T38" fmla="*/ 14 w 219"/>
                <a:gd name="T39" fmla="*/ 22 h 245"/>
                <a:gd name="T40" fmla="*/ 22 w 219"/>
                <a:gd name="T41" fmla="*/ 49 h 245"/>
                <a:gd name="T42" fmla="*/ 69 w 219"/>
                <a:gd name="T43" fmla="*/ 83 h 245"/>
                <a:gd name="T44" fmla="*/ 111 w 219"/>
                <a:gd name="T45" fmla="*/ 99 h 245"/>
                <a:gd name="T46" fmla="*/ 140 w 219"/>
                <a:gd name="T47" fmla="*/ 107 h 245"/>
                <a:gd name="T48" fmla="*/ 158 w 219"/>
                <a:gd name="T49" fmla="*/ 103 h 245"/>
                <a:gd name="T50" fmla="*/ 170 w 219"/>
                <a:gd name="T51" fmla="*/ 75 h 245"/>
                <a:gd name="T52" fmla="*/ 154 w 219"/>
                <a:gd name="T53" fmla="*/ 69 h 245"/>
                <a:gd name="T54" fmla="*/ 180 w 219"/>
                <a:gd name="T55" fmla="*/ 67 h 245"/>
                <a:gd name="T56" fmla="*/ 186 w 219"/>
                <a:gd name="T57" fmla="*/ 57 h 245"/>
                <a:gd name="T58" fmla="*/ 146 w 219"/>
                <a:gd name="T59" fmla="*/ 55 h 245"/>
                <a:gd name="T60" fmla="*/ 134 w 219"/>
                <a:gd name="T61" fmla="*/ 53 h 245"/>
                <a:gd name="T62" fmla="*/ 154 w 219"/>
                <a:gd name="T63" fmla="*/ 45 h 245"/>
                <a:gd name="T64" fmla="*/ 184 w 219"/>
                <a:gd name="T65" fmla="*/ 43 h 245"/>
                <a:gd name="T66" fmla="*/ 192 w 219"/>
                <a:gd name="T67" fmla="*/ 45 h 245"/>
                <a:gd name="T68" fmla="*/ 210 w 219"/>
                <a:gd name="T69" fmla="*/ 28 h 245"/>
                <a:gd name="T70" fmla="*/ 219 w 219"/>
                <a:gd name="T71" fmla="*/ 28 h 245"/>
                <a:gd name="T72" fmla="*/ 219 w 219"/>
                <a:gd name="T73" fmla="*/ 2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9" h="245">
                  <a:moveTo>
                    <a:pt x="219" y="28"/>
                  </a:moveTo>
                  <a:lnTo>
                    <a:pt x="210" y="41"/>
                  </a:lnTo>
                  <a:lnTo>
                    <a:pt x="200" y="49"/>
                  </a:lnTo>
                  <a:lnTo>
                    <a:pt x="198" y="59"/>
                  </a:lnTo>
                  <a:lnTo>
                    <a:pt x="198" y="73"/>
                  </a:lnTo>
                  <a:lnTo>
                    <a:pt x="182" y="81"/>
                  </a:lnTo>
                  <a:lnTo>
                    <a:pt x="170" y="99"/>
                  </a:lnTo>
                  <a:lnTo>
                    <a:pt x="176" y="118"/>
                  </a:lnTo>
                  <a:lnTo>
                    <a:pt x="188" y="194"/>
                  </a:lnTo>
                  <a:lnTo>
                    <a:pt x="194" y="235"/>
                  </a:lnTo>
                  <a:lnTo>
                    <a:pt x="194" y="245"/>
                  </a:lnTo>
                  <a:lnTo>
                    <a:pt x="170" y="231"/>
                  </a:lnTo>
                  <a:lnTo>
                    <a:pt x="140" y="142"/>
                  </a:lnTo>
                  <a:lnTo>
                    <a:pt x="140" y="115"/>
                  </a:lnTo>
                  <a:lnTo>
                    <a:pt x="97" y="103"/>
                  </a:lnTo>
                  <a:lnTo>
                    <a:pt x="53" y="89"/>
                  </a:lnTo>
                  <a:lnTo>
                    <a:pt x="22" y="67"/>
                  </a:lnTo>
                  <a:lnTo>
                    <a:pt x="0" y="41"/>
                  </a:lnTo>
                  <a:lnTo>
                    <a:pt x="4" y="0"/>
                  </a:lnTo>
                  <a:lnTo>
                    <a:pt x="14" y="22"/>
                  </a:lnTo>
                  <a:lnTo>
                    <a:pt x="22" y="49"/>
                  </a:lnTo>
                  <a:lnTo>
                    <a:pt x="69" y="83"/>
                  </a:lnTo>
                  <a:lnTo>
                    <a:pt x="111" y="99"/>
                  </a:lnTo>
                  <a:lnTo>
                    <a:pt x="140" y="107"/>
                  </a:lnTo>
                  <a:lnTo>
                    <a:pt x="158" y="103"/>
                  </a:lnTo>
                  <a:lnTo>
                    <a:pt x="170" y="75"/>
                  </a:lnTo>
                  <a:lnTo>
                    <a:pt x="154" y="69"/>
                  </a:lnTo>
                  <a:lnTo>
                    <a:pt x="180" y="67"/>
                  </a:lnTo>
                  <a:lnTo>
                    <a:pt x="186" y="57"/>
                  </a:lnTo>
                  <a:lnTo>
                    <a:pt x="146" y="55"/>
                  </a:lnTo>
                  <a:lnTo>
                    <a:pt x="134" y="53"/>
                  </a:lnTo>
                  <a:lnTo>
                    <a:pt x="154" y="45"/>
                  </a:lnTo>
                  <a:lnTo>
                    <a:pt x="184" y="43"/>
                  </a:lnTo>
                  <a:lnTo>
                    <a:pt x="192" y="45"/>
                  </a:lnTo>
                  <a:lnTo>
                    <a:pt x="210" y="28"/>
                  </a:lnTo>
                  <a:lnTo>
                    <a:pt x="2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21">
              <a:extLst>
                <a:ext uri="{FF2B5EF4-FFF2-40B4-BE49-F238E27FC236}">
                  <a16:creationId xmlns:a16="http://schemas.microsoft.com/office/drawing/2014/main" id="{CB36629D-DB38-411B-8015-2EBB43ADB237}"/>
                </a:ext>
              </a:extLst>
            </p:cNvPr>
            <p:cNvSpPr>
              <a:spLocks/>
            </p:cNvSpPr>
            <p:nvPr/>
          </p:nvSpPr>
          <p:spPr bwMode="auto">
            <a:xfrm>
              <a:off x="535" y="2487"/>
              <a:ext cx="303" cy="277"/>
            </a:xfrm>
            <a:custGeom>
              <a:avLst/>
              <a:gdLst>
                <a:gd name="T0" fmla="*/ 0 w 303"/>
                <a:gd name="T1" fmla="*/ 8 h 277"/>
                <a:gd name="T2" fmla="*/ 75 w 303"/>
                <a:gd name="T3" fmla="*/ 70 h 277"/>
                <a:gd name="T4" fmla="*/ 158 w 303"/>
                <a:gd name="T5" fmla="*/ 184 h 277"/>
                <a:gd name="T6" fmla="*/ 180 w 303"/>
                <a:gd name="T7" fmla="*/ 206 h 277"/>
                <a:gd name="T8" fmla="*/ 200 w 303"/>
                <a:gd name="T9" fmla="*/ 210 h 277"/>
                <a:gd name="T10" fmla="*/ 263 w 303"/>
                <a:gd name="T11" fmla="*/ 257 h 277"/>
                <a:gd name="T12" fmla="*/ 303 w 303"/>
                <a:gd name="T13" fmla="*/ 277 h 277"/>
                <a:gd name="T14" fmla="*/ 299 w 303"/>
                <a:gd name="T15" fmla="*/ 265 h 277"/>
                <a:gd name="T16" fmla="*/ 214 w 303"/>
                <a:gd name="T17" fmla="*/ 208 h 277"/>
                <a:gd name="T18" fmla="*/ 184 w 303"/>
                <a:gd name="T19" fmla="*/ 194 h 277"/>
                <a:gd name="T20" fmla="*/ 137 w 303"/>
                <a:gd name="T21" fmla="*/ 137 h 277"/>
                <a:gd name="T22" fmla="*/ 85 w 303"/>
                <a:gd name="T23" fmla="*/ 66 h 277"/>
                <a:gd name="T24" fmla="*/ 20 w 303"/>
                <a:gd name="T25" fmla="*/ 14 h 277"/>
                <a:gd name="T26" fmla="*/ 8 w 303"/>
                <a:gd name="T27" fmla="*/ 0 h 277"/>
                <a:gd name="T28" fmla="*/ 0 w 303"/>
                <a:gd name="T29" fmla="*/ 8 h 277"/>
                <a:gd name="T30" fmla="*/ 0 w 303"/>
                <a:gd name="T31" fmla="*/ 8 h 2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3" h="277">
                  <a:moveTo>
                    <a:pt x="0" y="8"/>
                  </a:moveTo>
                  <a:lnTo>
                    <a:pt x="75" y="70"/>
                  </a:lnTo>
                  <a:lnTo>
                    <a:pt x="158" y="184"/>
                  </a:lnTo>
                  <a:lnTo>
                    <a:pt x="180" y="206"/>
                  </a:lnTo>
                  <a:lnTo>
                    <a:pt x="200" y="210"/>
                  </a:lnTo>
                  <a:lnTo>
                    <a:pt x="263" y="257"/>
                  </a:lnTo>
                  <a:lnTo>
                    <a:pt x="303" y="277"/>
                  </a:lnTo>
                  <a:lnTo>
                    <a:pt x="299" y="265"/>
                  </a:lnTo>
                  <a:lnTo>
                    <a:pt x="214" y="208"/>
                  </a:lnTo>
                  <a:lnTo>
                    <a:pt x="184" y="194"/>
                  </a:lnTo>
                  <a:lnTo>
                    <a:pt x="137" y="137"/>
                  </a:lnTo>
                  <a:lnTo>
                    <a:pt x="85" y="66"/>
                  </a:lnTo>
                  <a:lnTo>
                    <a:pt x="20" y="14"/>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22">
              <a:extLst>
                <a:ext uri="{FF2B5EF4-FFF2-40B4-BE49-F238E27FC236}">
                  <a16:creationId xmlns:a16="http://schemas.microsoft.com/office/drawing/2014/main" id="{6644A824-A2C2-4FB9-B8CB-88C851B27696}"/>
                </a:ext>
              </a:extLst>
            </p:cNvPr>
            <p:cNvSpPr>
              <a:spLocks/>
            </p:cNvSpPr>
            <p:nvPr/>
          </p:nvSpPr>
          <p:spPr bwMode="auto">
            <a:xfrm>
              <a:off x="288" y="2466"/>
              <a:ext cx="566" cy="1632"/>
            </a:xfrm>
            <a:custGeom>
              <a:avLst/>
              <a:gdLst>
                <a:gd name="T0" fmla="*/ 200 w 566"/>
                <a:gd name="T1" fmla="*/ 79 h 1632"/>
                <a:gd name="T2" fmla="*/ 293 w 566"/>
                <a:gd name="T3" fmla="*/ 219 h 1632"/>
                <a:gd name="T4" fmla="*/ 328 w 566"/>
                <a:gd name="T5" fmla="*/ 292 h 1632"/>
                <a:gd name="T6" fmla="*/ 251 w 566"/>
                <a:gd name="T7" fmla="*/ 158 h 1632"/>
                <a:gd name="T8" fmla="*/ 182 w 566"/>
                <a:gd name="T9" fmla="*/ 91 h 1632"/>
                <a:gd name="T10" fmla="*/ 83 w 566"/>
                <a:gd name="T11" fmla="*/ 144 h 1632"/>
                <a:gd name="T12" fmla="*/ 0 w 566"/>
                <a:gd name="T13" fmla="*/ 274 h 1632"/>
                <a:gd name="T14" fmla="*/ 6 w 566"/>
                <a:gd name="T15" fmla="*/ 430 h 1632"/>
                <a:gd name="T16" fmla="*/ 123 w 566"/>
                <a:gd name="T17" fmla="*/ 731 h 1632"/>
                <a:gd name="T18" fmla="*/ 259 w 566"/>
                <a:gd name="T19" fmla="*/ 1023 h 1632"/>
                <a:gd name="T20" fmla="*/ 415 w 566"/>
                <a:gd name="T21" fmla="*/ 1078 h 1632"/>
                <a:gd name="T22" fmla="*/ 465 w 566"/>
                <a:gd name="T23" fmla="*/ 1102 h 1632"/>
                <a:gd name="T24" fmla="*/ 293 w 566"/>
                <a:gd name="T25" fmla="*/ 1067 h 1632"/>
                <a:gd name="T26" fmla="*/ 344 w 566"/>
                <a:gd name="T27" fmla="*/ 1140 h 1632"/>
                <a:gd name="T28" fmla="*/ 423 w 566"/>
                <a:gd name="T29" fmla="*/ 1181 h 1632"/>
                <a:gd name="T30" fmla="*/ 370 w 566"/>
                <a:gd name="T31" fmla="*/ 1195 h 1632"/>
                <a:gd name="T32" fmla="*/ 409 w 566"/>
                <a:gd name="T33" fmla="*/ 1240 h 1632"/>
                <a:gd name="T34" fmla="*/ 457 w 566"/>
                <a:gd name="T35" fmla="*/ 1268 h 1632"/>
                <a:gd name="T36" fmla="*/ 566 w 566"/>
                <a:gd name="T37" fmla="*/ 1195 h 1632"/>
                <a:gd name="T38" fmla="*/ 477 w 566"/>
                <a:gd name="T39" fmla="*/ 1264 h 1632"/>
                <a:gd name="T40" fmla="*/ 417 w 566"/>
                <a:gd name="T41" fmla="*/ 1292 h 1632"/>
                <a:gd name="T42" fmla="*/ 429 w 566"/>
                <a:gd name="T43" fmla="*/ 1385 h 1632"/>
                <a:gd name="T44" fmla="*/ 498 w 566"/>
                <a:gd name="T45" fmla="*/ 1462 h 1632"/>
                <a:gd name="T46" fmla="*/ 506 w 566"/>
                <a:gd name="T47" fmla="*/ 1519 h 1632"/>
                <a:gd name="T48" fmla="*/ 510 w 566"/>
                <a:gd name="T49" fmla="*/ 1632 h 1632"/>
                <a:gd name="T50" fmla="*/ 223 w 566"/>
                <a:gd name="T51" fmla="*/ 1535 h 1632"/>
                <a:gd name="T52" fmla="*/ 314 w 566"/>
                <a:gd name="T53" fmla="*/ 1454 h 1632"/>
                <a:gd name="T54" fmla="*/ 348 w 566"/>
                <a:gd name="T55" fmla="*/ 1438 h 1632"/>
                <a:gd name="T56" fmla="*/ 326 w 566"/>
                <a:gd name="T57" fmla="*/ 1410 h 1632"/>
                <a:gd name="T58" fmla="*/ 287 w 566"/>
                <a:gd name="T59" fmla="*/ 1357 h 1632"/>
                <a:gd name="T60" fmla="*/ 322 w 566"/>
                <a:gd name="T61" fmla="*/ 1266 h 1632"/>
                <a:gd name="T62" fmla="*/ 279 w 566"/>
                <a:gd name="T63" fmla="*/ 1189 h 1632"/>
                <a:gd name="T64" fmla="*/ 227 w 566"/>
                <a:gd name="T65" fmla="*/ 1163 h 1632"/>
                <a:gd name="T66" fmla="*/ 261 w 566"/>
                <a:gd name="T67" fmla="*/ 1082 h 1632"/>
                <a:gd name="T68" fmla="*/ 170 w 566"/>
                <a:gd name="T69" fmla="*/ 1082 h 1632"/>
                <a:gd name="T70" fmla="*/ 239 w 566"/>
                <a:gd name="T71" fmla="*/ 1049 h 1632"/>
                <a:gd name="T72" fmla="*/ 182 w 566"/>
                <a:gd name="T73" fmla="*/ 988 h 1632"/>
                <a:gd name="T74" fmla="*/ 182 w 566"/>
                <a:gd name="T75" fmla="*/ 920 h 1632"/>
                <a:gd name="T76" fmla="*/ 148 w 566"/>
                <a:gd name="T77" fmla="*/ 905 h 1632"/>
                <a:gd name="T78" fmla="*/ 99 w 566"/>
                <a:gd name="T79" fmla="*/ 881 h 1632"/>
                <a:gd name="T80" fmla="*/ 127 w 566"/>
                <a:gd name="T81" fmla="*/ 839 h 1632"/>
                <a:gd name="T82" fmla="*/ 95 w 566"/>
                <a:gd name="T83" fmla="*/ 812 h 1632"/>
                <a:gd name="T84" fmla="*/ 109 w 566"/>
                <a:gd name="T85" fmla="*/ 768 h 1632"/>
                <a:gd name="T86" fmla="*/ 26 w 566"/>
                <a:gd name="T87" fmla="*/ 541 h 1632"/>
                <a:gd name="T88" fmla="*/ 0 w 566"/>
                <a:gd name="T89" fmla="*/ 365 h 1632"/>
                <a:gd name="T90" fmla="*/ 0 w 566"/>
                <a:gd name="T91" fmla="*/ 249 h 1632"/>
                <a:gd name="T92" fmla="*/ 34 w 566"/>
                <a:gd name="T93" fmla="*/ 166 h 1632"/>
                <a:gd name="T94" fmla="*/ 115 w 566"/>
                <a:gd name="T95" fmla="*/ 108 h 1632"/>
                <a:gd name="T96" fmla="*/ 190 w 566"/>
                <a:gd name="T97" fmla="*/ 71 h 1632"/>
                <a:gd name="T98" fmla="*/ 239 w 566"/>
                <a:gd name="T99" fmla="*/ 0 h 1632"/>
                <a:gd name="T100" fmla="*/ 231 w 566"/>
                <a:gd name="T101" fmla="*/ 11 h 16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1632">
                  <a:moveTo>
                    <a:pt x="231" y="11"/>
                  </a:moveTo>
                  <a:lnTo>
                    <a:pt x="200" y="79"/>
                  </a:lnTo>
                  <a:lnTo>
                    <a:pt x="231" y="104"/>
                  </a:lnTo>
                  <a:lnTo>
                    <a:pt x="293" y="219"/>
                  </a:lnTo>
                  <a:lnTo>
                    <a:pt x="332" y="282"/>
                  </a:lnTo>
                  <a:lnTo>
                    <a:pt x="328" y="292"/>
                  </a:lnTo>
                  <a:lnTo>
                    <a:pt x="265" y="199"/>
                  </a:lnTo>
                  <a:lnTo>
                    <a:pt x="251" y="158"/>
                  </a:lnTo>
                  <a:lnTo>
                    <a:pt x="218" y="108"/>
                  </a:lnTo>
                  <a:lnTo>
                    <a:pt x="182" y="91"/>
                  </a:lnTo>
                  <a:lnTo>
                    <a:pt x="127" y="114"/>
                  </a:lnTo>
                  <a:lnTo>
                    <a:pt x="83" y="144"/>
                  </a:lnTo>
                  <a:lnTo>
                    <a:pt x="34" y="181"/>
                  </a:lnTo>
                  <a:lnTo>
                    <a:pt x="0" y="274"/>
                  </a:lnTo>
                  <a:lnTo>
                    <a:pt x="0" y="371"/>
                  </a:lnTo>
                  <a:lnTo>
                    <a:pt x="6" y="430"/>
                  </a:lnTo>
                  <a:lnTo>
                    <a:pt x="26" y="498"/>
                  </a:lnTo>
                  <a:lnTo>
                    <a:pt x="123" y="731"/>
                  </a:lnTo>
                  <a:lnTo>
                    <a:pt x="166" y="863"/>
                  </a:lnTo>
                  <a:lnTo>
                    <a:pt x="259" y="1023"/>
                  </a:lnTo>
                  <a:lnTo>
                    <a:pt x="326" y="1059"/>
                  </a:lnTo>
                  <a:lnTo>
                    <a:pt x="415" y="1078"/>
                  </a:lnTo>
                  <a:lnTo>
                    <a:pt x="439" y="1078"/>
                  </a:lnTo>
                  <a:lnTo>
                    <a:pt x="465" y="1102"/>
                  </a:lnTo>
                  <a:lnTo>
                    <a:pt x="362" y="1098"/>
                  </a:lnTo>
                  <a:lnTo>
                    <a:pt x="293" y="1067"/>
                  </a:lnTo>
                  <a:lnTo>
                    <a:pt x="312" y="1116"/>
                  </a:lnTo>
                  <a:lnTo>
                    <a:pt x="344" y="1140"/>
                  </a:lnTo>
                  <a:lnTo>
                    <a:pt x="413" y="1163"/>
                  </a:lnTo>
                  <a:lnTo>
                    <a:pt x="423" y="1181"/>
                  </a:lnTo>
                  <a:lnTo>
                    <a:pt x="376" y="1179"/>
                  </a:lnTo>
                  <a:lnTo>
                    <a:pt x="370" y="1195"/>
                  </a:lnTo>
                  <a:lnTo>
                    <a:pt x="388" y="1233"/>
                  </a:lnTo>
                  <a:lnTo>
                    <a:pt x="409" y="1240"/>
                  </a:lnTo>
                  <a:lnTo>
                    <a:pt x="411" y="1266"/>
                  </a:lnTo>
                  <a:lnTo>
                    <a:pt x="457" y="1268"/>
                  </a:lnTo>
                  <a:lnTo>
                    <a:pt x="490" y="1236"/>
                  </a:lnTo>
                  <a:lnTo>
                    <a:pt x="566" y="1195"/>
                  </a:lnTo>
                  <a:lnTo>
                    <a:pt x="564" y="1211"/>
                  </a:lnTo>
                  <a:lnTo>
                    <a:pt x="477" y="1264"/>
                  </a:lnTo>
                  <a:lnTo>
                    <a:pt x="457" y="1276"/>
                  </a:lnTo>
                  <a:lnTo>
                    <a:pt x="417" y="1292"/>
                  </a:lnTo>
                  <a:lnTo>
                    <a:pt x="411" y="1331"/>
                  </a:lnTo>
                  <a:lnTo>
                    <a:pt x="429" y="1385"/>
                  </a:lnTo>
                  <a:lnTo>
                    <a:pt x="457" y="1426"/>
                  </a:lnTo>
                  <a:lnTo>
                    <a:pt x="498" y="1462"/>
                  </a:lnTo>
                  <a:lnTo>
                    <a:pt x="506" y="1495"/>
                  </a:lnTo>
                  <a:lnTo>
                    <a:pt x="506" y="1519"/>
                  </a:lnTo>
                  <a:lnTo>
                    <a:pt x="518" y="1574"/>
                  </a:lnTo>
                  <a:lnTo>
                    <a:pt x="510" y="1632"/>
                  </a:lnTo>
                  <a:lnTo>
                    <a:pt x="220" y="1632"/>
                  </a:lnTo>
                  <a:lnTo>
                    <a:pt x="223" y="1535"/>
                  </a:lnTo>
                  <a:lnTo>
                    <a:pt x="314" y="1503"/>
                  </a:lnTo>
                  <a:lnTo>
                    <a:pt x="314" y="1454"/>
                  </a:lnTo>
                  <a:lnTo>
                    <a:pt x="344" y="1454"/>
                  </a:lnTo>
                  <a:lnTo>
                    <a:pt x="348" y="1438"/>
                  </a:lnTo>
                  <a:lnTo>
                    <a:pt x="314" y="1430"/>
                  </a:lnTo>
                  <a:lnTo>
                    <a:pt x="326" y="1410"/>
                  </a:lnTo>
                  <a:lnTo>
                    <a:pt x="326" y="1373"/>
                  </a:lnTo>
                  <a:lnTo>
                    <a:pt x="287" y="1357"/>
                  </a:lnTo>
                  <a:lnTo>
                    <a:pt x="332" y="1341"/>
                  </a:lnTo>
                  <a:lnTo>
                    <a:pt x="322" y="1266"/>
                  </a:lnTo>
                  <a:lnTo>
                    <a:pt x="263" y="1240"/>
                  </a:lnTo>
                  <a:lnTo>
                    <a:pt x="279" y="1189"/>
                  </a:lnTo>
                  <a:lnTo>
                    <a:pt x="271" y="1171"/>
                  </a:lnTo>
                  <a:lnTo>
                    <a:pt x="227" y="1163"/>
                  </a:lnTo>
                  <a:lnTo>
                    <a:pt x="265" y="1132"/>
                  </a:lnTo>
                  <a:lnTo>
                    <a:pt x="261" y="1082"/>
                  </a:lnTo>
                  <a:lnTo>
                    <a:pt x="231" y="1082"/>
                  </a:lnTo>
                  <a:lnTo>
                    <a:pt x="170" y="1082"/>
                  </a:lnTo>
                  <a:lnTo>
                    <a:pt x="220" y="1067"/>
                  </a:lnTo>
                  <a:lnTo>
                    <a:pt x="239" y="1049"/>
                  </a:lnTo>
                  <a:lnTo>
                    <a:pt x="198" y="970"/>
                  </a:lnTo>
                  <a:lnTo>
                    <a:pt x="182" y="988"/>
                  </a:lnTo>
                  <a:lnTo>
                    <a:pt x="168" y="930"/>
                  </a:lnTo>
                  <a:lnTo>
                    <a:pt x="182" y="920"/>
                  </a:lnTo>
                  <a:lnTo>
                    <a:pt x="182" y="908"/>
                  </a:lnTo>
                  <a:lnTo>
                    <a:pt x="148" y="905"/>
                  </a:lnTo>
                  <a:lnTo>
                    <a:pt x="138" y="869"/>
                  </a:lnTo>
                  <a:lnTo>
                    <a:pt x="99" y="881"/>
                  </a:lnTo>
                  <a:lnTo>
                    <a:pt x="109" y="861"/>
                  </a:lnTo>
                  <a:lnTo>
                    <a:pt x="127" y="839"/>
                  </a:lnTo>
                  <a:lnTo>
                    <a:pt x="115" y="822"/>
                  </a:lnTo>
                  <a:lnTo>
                    <a:pt x="95" y="812"/>
                  </a:lnTo>
                  <a:lnTo>
                    <a:pt x="95" y="788"/>
                  </a:lnTo>
                  <a:lnTo>
                    <a:pt x="109" y="768"/>
                  </a:lnTo>
                  <a:lnTo>
                    <a:pt x="97" y="725"/>
                  </a:lnTo>
                  <a:lnTo>
                    <a:pt x="26" y="541"/>
                  </a:lnTo>
                  <a:lnTo>
                    <a:pt x="0" y="444"/>
                  </a:lnTo>
                  <a:lnTo>
                    <a:pt x="0" y="365"/>
                  </a:lnTo>
                  <a:lnTo>
                    <a:pt x="0" y="282"/>
                  </a:lnTo>
                  <a:lnTo>
                    <a:pt x="0" y="249"/>
                  </a:lnTo>
                  <a:lnTo>
                    <a:pt x="18" y="189"/>
                  </a:lnTo>
                  <a:lnTo>
                    <a:pt x="34" y="166"/>
                  </a:lnTo>
                  <a:lnTo>
                    <a:pt x="83" y="132"/>
                  </a:lnTo>
                  <a:lnTo>
                    <a:pt x="115" y="108"/>
                  </a:lnTo>
                  <a:lnTo>
                    <a:pt x="160" y="91"/>
                  </a:lnTo>
                  <a:lnTo>
                    <a:pt x="190" y="71"/>
                  </a:lnTo>
                  <a:lnTo>
                    <a:pt x="220" y="10"/>
                  </a:lnTo>
                  <a:lnTo>
                    <a:pt x="239" y="0"/>
                  </a:lnTo>
                  <a:lnTo>
                    <a:pt x="23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23">
              <a:extLst>
                <a:ext uri="{FF2B5EF4-FFF2-40B4-BE49-F238E27FC236}">
                  <a16:creationId xmlns:a16="http://schemas.microsoft.com/office/drawing/2014/main" id="{D04DD759-CBB4-4A6D-B727-B89FF42E6193}"/>
                </a:ext>
              </a:extLst>
            </p:cNvPr>
            <p:cNvSpPr>
              <a:spLocks/>
            </p:cNvSpPr>
            <p:nvPr/>
          </p:nvSpPr>
          <p:spPr bwMode="auto">
            <a:xfrm>
              <a:off x="523" y="2687"/>
              <a:ext cx="335" cy="978"/>
            </a:xfrm>
            <a:custGeom>
              <a:avLst/>
              <a:gdLst>
                <a:gd name="T0" fmla="*/ 0 w 335"/>
                <a:gd name="T1" fmla="*/ 6 h 978"/>
                <a:gd name="T2" fmla="*/ 38 w 335"/>
                <a:gd name="T3" fmla="*/ 61 h 978"/>
                <a:gd name="T4" fmla="*/ 58 w 335"/>
                <a:gd name="T5" fmla="*/ 132 h 978"/>
                <a:gd name="T6" fmla="*/ 62 w 335"/>
                <a:gd name="T7" fmla="*/ 221 h 978"/>
                <a:gd name="T8" fmla="*/ 70 w 335"/>
                <a:gd name="T9" fmla="*/ 342 h 978"/>
                <a:gd name="T10" fmla="*/ 32 w 335"/>
                <a:gd name="T11" fmla="*/ 277 h 978"/>
                <a:gd name="T12" fmla="*/ 24 w 335"/>
                <a:gd name="T13" fmla="*/ 235 h 978"/>
                <a:gd name="T14" fmla="*/ 22 w 335"/>
                <a:gd name="T15" fmla="*/ 273 h 978"/>
                <a:gd name="T16" fmla="*/ 68 w 335"/>
                <a:gd name="T17" fmla="*/ 367 h 978"/>
                <a:gd name="T18" fmla="*/ 91 w 335"/>
                <a:gd name="T19" fmla="*/ 437 h 978"/>
                <a:gd name="T20" fmla="*/ 105 w 335"/>
                <a:gd name="T21" fmla="*/ 472 h 978"/>
                <a:gd name="T22" fmla="*/ 97 w 335"/>
                <a:gd name="T23" fmla="*/ 504 h 978"/>
                <a:gd name="T24" fmla="*/ 117 w 335"/>
                <a:gd name="T25" fmla="*/ 518 h 978"/>
                <a:gd name="T26" fmla="*/ 125 w 335"/>
                <a:gd name="T27" fmla="*/ 555 h 978"/>
                <a:gd name="T28" fmla="*/ 99 w 335"/>
                <a:gd name="T29" fmla="*/ 555 h 978"/>
                <a:gd name="T30" fmla="*/ 125 w 335"/>
                <a:gd name="T31" fmla="*/ 575 h 978"/>
                <a:gd name="T32" fmla="*/ 105 w 335"/>
                <a:gd name="T33" fmla="*/ 616 h 978"/>
                <a:gd name="T34" fmla="*/ 131 w 335"/>
                <a:gd name="T35" fmla="*/ 642 h 978"/>
                <a:gd name="T36" fmla="*/ 151 w 335"/>
                <a:gd name="T37" fmla="*/ 650 h 978"/>
                <a:gd name="T38" fmla="*/ 141 w 335"/>
                <a:gd name="T39" fmla="*/ 668 h 978"/>
                <a:gd name="T40" fmla="*/ 147 w 335"/>
                <a:gd name="T41" fmla="*/ 687 h 978"/>
                <a:gd name="T42" fmla="*/ 163 w 335"/>
                <a:gd name="T43" fmla="*/ 697 h 978"/>
                <a:gd name="T44" fmla="*/ 131 w 335"/>
                <a:gd name="T45" fmla="*/ 699 h 978"/>
                <a:gd name="T46" fmla="*/ 159 w 335"/>
                <a:gd name="T47" fmla="*/ 721 h 978"/>
                <a:gd name="T48" fmla="*/ 163 w 335"/>
                <a:gd name="T49" fmla="*/ 741 h 978"/>
                <a:gd name="T50" fmla="*/ 194 w 335"/>
                <a:gd name="T51" fmla="*/ 761 h 978"/>
                <a:gd name="T52" fmla="*/ 200 w 335"/>
                <a:gd name="T53" fmla="*/ 790 h 978"/>
                <a:gd name="T54" fmla="*/ 206 w 335"/>
                <a:gd name="T55" fmla="*/ 840 h 978"/>
                <a:gd name="T56" fmla="*/ 253 w 335"/>
                <a:gd name="T57" fmla="*/ 873 h 978"/>
                <a:gd name="T58" fmla="*/ 317 w 335"/>
                <a:gd name="T59" fmla="*/ 974 h 978"/>
                <a:gd name="T60" fmla="*/ 335 w 335"/>
                <a:gd name="T61" fmla="*/ 978 h 978"/>
                <a:gd name="T62" fmla="*/ 261 w 335"/>
                <a:gd name="T63" fmla="*/ 865 h 978"/>
                <a:gd name="T64" fmla="*/ 218 w 335"/>
                <a:gd name="T65" fmla="*/ 830 h 978"/>
                <a:gd name="T66" fmla="*/ 204 w 335"/>
                <a:gd name="T67" fmla="*/ 749 h 978"/>
                <a:gd name="T68" fmla="*/ 178 w 335"/>
                <a:gd name="T69" fmla="*/ 715 h 978"/>
                <a:gd name="T70" fmla="*/ 166 w 335"/>
                <a:gd name="T71" fmla="*/ 666 h 978"/>
                <a:gd name="T72" fmla="*/ 166 w 335"/>
                <a:gd name="T73" fmla="*/ 638 h 978"/>
                <a:gd name="T74" fmla="*/ 137 w 335"/>
                <a:gd name="T75" fmla="*/ 601 h 978"/>
                <a:gd name="T76" fmla="*/ 145 w 335"/>
                <a:gd name="T77" fmla="*/ 567 h 978"/>
                <a:gd name="T78" fmla="*/ 127 w 335"/>
                <a:gd name="T79" fmla="*/ 504 h 978"/>
                <a:gd name="T80" fmla="*/ 125 w 335"/>
                <a:gd name="T81" fmla="*/ 464 h 978"/>
                <a:gd name="T82" fmla="*/ 97 w 335"/>
                <a:gd name="T83" fmla="*/ 389 h 978"/>
                <a:gd name="T84" fmla="*/ 188 w 335"/>
                <a:gd name="T85" fmla="*/ 435 h 978"/>
                <a:gd name="T86" fmla="*/ 145 w 335"/>
                <a:gd name="T87" fmla="*/ 389 h 978"/>
                <a:gd name="T88" fmla="*/ 99 w 335"/>
                <a:gd name="T89" fmla="*/ 358 h 978"/>
                <a:gd name="T90" fmla="*/ 85 w 335"/>
                <a:gd name="T91" fmla="*/ 322 h 978"/>
                <a:gd name="T92" fmla="*/ 87 w 335"/>
                <a:gd name="T93" fmla="*/ 259 h 978"/>
                <a:gd name="T94" fmla="*/ 66 w 335"/>
                <a:gd name="T95" fmla="*/ 172 h 978"/>
                <a:gd name="T96" fmla="*/ 70 w 335"/>
                <a:gd name="T97" fmla="*/ 140 h 978"/>
                <a:gd name="T98" fmla="*/ 97 w 335"/>
                <a:gd name="T99" fmla="*/ 168 h 978"/>
                <a:gd name="T100" fmla="*/ 113 w 335"/>
                <a:gd name="T101" fmla="*/ 186 h 978"/>
                <a:gd name="T102" fmla="*/ 113 w 335"/>
                <a:gd name="T103" fmla="*/ 172 h 978"/>
                <a:gd name="T104" fmla="*/ 60 w 335"/>
                <a:gd name="T105" fmla="*/ 83 h 978"/>
                <a:gd name="T106" fmla="*/ 30 w 335"/>
                <a:gd name="T107" fmla="*/ 28 h 978"/>
                <a:gd name="T108" fmla="*/ 16 w 335"/>
                <a:gd name="T109" fmla="*/ 0 h 978"/>
                <a:gd name="T110" fmla="*/ 0 w 335"/>
                <a:gd name="T111" fmla="*/ 6 h 978"/>
                <a:gd name="T112" fmla="*/ 0 w 335"/>
                <a:gd name="T113" fmla="*/ 6 h 9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5" h="978">
                  <a:moveTo>
                    <a:pt x="0" y="6"/>
                  </a:moveTo>
                  <a:lnTo>
                    <a:pt x="38" y="61"/>
                  </a:lnTo>
                  <a:lnTo>
                    <a:pt x="58" y="132"/>
                  </a:lnTo>
                  <a:lnTo>
                    <a:pt x="62" y="221"/>
                  </a:lnTo>
                  <a:lnTo>
                    <a:pt x="70" y="342"/>
                  </a:lnTo>
                  <a:lnTo>
                    <a:pt x="32" y="277"/>
                  </a:lnTo>
                  <a:lnTo>
                    <a:pt x="24" y="235"/>
                  </a:lnTo>
                  <a:lnTo>
                    <a:pt x="22" y="273"/>
                  </a:lnTo>
                  <a:lnTo>
                    <a:pt x="68" y="367"/>
                  </a:lnTo>
                  <a:lnTo>
                    <a:pt x="91" y="437"/>
                  </a:lnTo>
                  <a:lnTo>
                    <a:pt x="105" y="472"/>
                  </a:lnTo>
                  <a:lnTo>
                    <a:pt x="97" y="504"/>
                  </a:lnTo>
                  <a:lnTo>
                    <a:pt x="117" y="518"/>
                  </a:lnTo>
                  <a:lnTo>
                    <a:pt x="125" y="555"/>
                  </a:lnTo>
                  <a:lnTo>
                    <a:pt x="99" y="555"/>
                  </a:lnTo>
                  <a:lnTo>
                    <a:pt x="125" y="575"/>
                  </a:lnTo>
                  <a:lnTo>
                    <a:pt x="105" y="616"/>
                  </a:lnTo>
                  <a:lnTo>
                    <a:pt x="131" y="642"/>
                  </a:lnTo>
                  <a:lnTo>
                    <a:pt x="151" y="650"/>
                  </a:lnTo>
                  <a:lnTo>
                    <a:pt x="141" y="668"/>
                  </a:lnTo>
                  <a:lnTo>
                    <a:pt x="147" y="687"/>
                  </a:lnTo>
                  <a:lnTo>
                    <a:pt x="163" y="697"/>
                  </a:lnTo>
                  <a:lnTo>
                    <a:pt x="131" y="699"/>
                  </a:lnTo>
                  <a:lnTo>
                    <a:pt x="159" y="721"/>
                  </a:lnTo>
                  <a:lnTo>
                    <a:pt x="163" y="741"/>
                  </a:lnTo>
                  <a:lnTo>
                    <a:pt x="194" y="761"/>
                  </a:lnTo>
                  <a:lnTo>
                    <a:pt x="200" y="790"/>
                  </a:lnTo>
                  <a:lnTo>
                    <a:pt x="206" y="840"/>
                  </a:lnTo>
                  <a:lnTo>
                    <a:pt x="253" y="873"/>
                  </a:lnTo>
                  <a:lnTo>
                    <a:pt x="317" y="974"/>
                  </a:lnTo>
                  <a:lnTo>
                    <a:pt x="335" y="978"/>
                  </a:lnTo>
                  <a:lnTo>
                    <a:pt x="261" y="865"/>
                  </a:lnTo>
                  <a:lnTo>
                    <a:pt x="218" y="830"/>
                  </a:lnTo>
                  <a:lnTo>
                    <a:pt x="204" y="749"/>
                  </a:lnTo>
                  <a:lnTo>
                    <a:pt x="178" y="715"/>
                  </a:lnTo>
                  <a:lnTo>
                    <a:pt x="166" y="666"/>
                  </a:lnTo>
                  <a:lnTo>
                    <a:pt x="166" y="638"/>
                  </a:lnTo>
                  <a:lnTo>
                    <a:pt x="137" y="601"/>
                  </a:lnTo>
                  <a:lnTo>
                    <a:pt x="145" y="567"/>
                  </a:lnTo>
                  <a:lnTo>
                    <a:pt x="127" y="504"/>
                  </a:lnTo>
                  <a:lnTo>
                    <a:pt x="125" y="464"/>
                  </a:lnTo>
                  <a:lnTo>
                    <a:pt x="97" y="389"/>
                  </a:lnTo>
                  <a:lnTo>
                    <a:pt x="188" y="435"/>
                  </a:lnTo>
                  <a:lnTo>
                    <a:pt x="145" y="389"/>
                  </a:lnTo>
                  <a:lnTo>
                    <a:pt x="99" y="358"/>
                  </a:lnTo>
                  <a:lnTo>
                    <a:pt x="85" y="322"/>
                  </a:lnTo>
                  <a:lnTo>
                    <a:pt x="87" y="259"/>
                  </a:lnTo>
                  <a:lnTo>
                    <a:pt x="66" y="172"/>
                  </a:lnTo>
                  <a:lnTo>
                    <a:pt x="70" y="140"/>
                  </a:lnTo>
                  <a:lnTo>
                    <a:pt x="97" y="168"/>
                  </a:lnTo>
                  <a:lnTo>
                    <a:pt x="113" y="186"/>
                  </a:lnTo>
                  <a:lnTo>
                    <a:pt x="113" y="172"/>
                  </a:lnTo>
                  <a:lnTo>
                    <a:pt x="60" y="83"/>
                  </a:lnTo>
                  <a:lnTo>
                    <a:pt x="30" y="28"/>
                  </a:lnTo>
                  <a:lnTo>
                    <a:pt x="1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24">
              <a:extLst>
                <a:ext uri="{FF2B5EF4-FFF2-40B4-BE49-F238E27FC236}">
                  <a16:creationId xmlns:a16="http://schemas.microsoft.com/office/drawing/2014/main" id="{9016E441-71F7-4DFD-A083-79AB8575B8C6}"/>
                </a:ext>
              </a:extLst>
            </p:cNvPr>
            <p:cNvSpPr>
              <a:spLocks/>
            </p:cNvSpPr>
            <p:nvPr/>
          </p:nvSpPr>
          <p:spPr bwMode="auto">
            <a:xfrm>
              <a:off x="618" y="2699"/>
              <a:ext cx="123" cy="65"/>
            </a:xfrm>
            <a:custGeom>
              <a:avLst/>
              <a:gdLst>
                <a:gd name="T0" fmla="*/ 4 w 123"/>
                <a:gd name="T1" fmla="*/ 53 h 65"/>
                <a:gd name="T2" fmla="*/ 56 w 123"/>
                <a:gd name="T3" fmla="*/ 37 h 65"/>
                <a:gd name="T4" fmla="*/ 99 w 123"/>
                <a:gd name="T5" fmla="*/ 0 h 65"/>
                <a:gd name="T6" fmla="*/ 111 w 123"/>
                <a:gd name="T7" fmla="*/ 10 h 65"/>
                <a:gd name="T8" fmla="*/ 123 w 123"/>
                <a:gd name="T9" fmla="*/ 49 h 65"/>
                <a:gd name="T10" fmla="*/ 97 w 123"/>
                <a:gd name="T11" fmla="*/ 29 h 65"/>
                <a:gd name="T12" fmla="*/ 75 w 123"/>
                <a:gd name="T13" fmla="*/ 37 h 65"/>
                <a:gd name="T14" fmla="*/ 62 w 123"/>
                <a:gd name="T15" fmla="*/ 55 h 65"/>
                <a:gd name="T16" fmla="*/ 40 w 123"/>
                <a:gd name="T17" fmla="*/ 55 h 65"/>
                <a:gd name="T18" fmla="*/ 0 w 123"/>
                <a:gd name="T19" fmla="*/ 65 h 65"/>
                <a:gd name="T20" fmla="*/ 4 w 123"/>
                <a:gd name="T21" fmla="*/ 53 h 65"/>
                <a:gd name="T22" fmla="*/ 4 w 123"/>
                <a:gd name="T23" fmla="*/ 53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65">
                  <a:moveTo>
                    <a:pt x="4" y="53"/>
                  </a:moveTo>
                  <a:lnTo>
                    <a:pt x="56" y="37"/>
                  </a:lnTo>
                  <a:lnTo>
                    <a:pt x="99" y="0"/>
                  </a:lnTo>
                  <a:lnTo>
                    <a:pt x="111" y="10"/>
                  </a:lnTo>
                  <a:lnTo>
                    <a:pt x="123" y="49"/>
                  </a:lnTo>
                  <a:lnTo>
                    <a:pt x="97" y="29"/>
                  </a:lnTo>
                  <a:lnTo>
                    <a:pt x="75" y="37"/>
                  </a:lnTo>
                  <a:lnTo>
                    <a:pt x="62" y="55"/>
                  </a:lnTo>
                  <a:lnTo>
                    <a:pt x="40" y="55"/>
                  </a:lnTo>
                  <a:lnTo>
                    <a:pt x="0" y="65"/>
                  </a:lnTo>
                  <a:lnTo>
                    <a:pt x="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25">
              <a:extLst>
                <a:ext uri="{FF2B5EF4-FFF2-40B4-BE49-F238E27FC236}">
                  <a16:creationId xmlns:a16="http://schemas.microsoft.com/office/drawing/2014/main" id="{0EA4A0F9-8238-4CAD-8DEA-60F27D15641A}"/>
                </a:ext>
              </a:extLst>
            </p:cNvPr>
            <p:cNvSpPr>
              <a:spLocks/>
            </p:cNvSpPr>
            <p:nvPr/>
          </p:nvSpPr>
          <p:spPr bwMode="auto">
            <a:xfrm>
              <a:off x="721" y="2768"/>
              <a:ext cx="265" cy="583"/>
            </a:xfrm>
            <a:custGeom>
              <a:avLst/>
              <a:gdLst>
                <a:gd name="T0" fmla="*/ 34 w 265"/>
                <a:gd name="T1" fmla="*/ 0 h 583"/>
                <a:gd name="T2" fmla="*/ 87 w 265"/>
                <a:gd name="T3" fmla="*/ 18 h 583"/>
                <a:gd name="T4" fmla="*/ 146 w 265"/>
                <a:gd name="T5" fmla="*/ 45 h 583"/>
                <a:gd name="T6" fmla="*/ 158 w 265"/>
                <a:gd name="T7" fmla="*/ 8 h 583"/>
                <a:gd name="T8" fmla="*/ 230 w 265"/>
                <a:gd name="T9" fmla="*/ 118 h 583"/>
                <a:gd name="T10" fmla="*/ 265 w 265"/>
                <a:gd name="T11" fmla="*/ 192 h 583"/>
                <a:gd name="T12" fmla="*/ 263 w 265"/>
                <a:gd name="T13" fmla="*/ 257 h 583"/>
                <a:gd name="T14" fmla="*/ 231 w 265"/>
                <a:gd name="T15" fmla="*/ 300 h 583"/>
                <a:gd name="T16" fmla="*/ 233 w 265"/>
                <a:gd name="T17" fmla="*/ 363 h 583"/>
                <a:gd name="T18" fmla="*/ 235 w 265"/>
                <a:gd name="T19" fmla="*/ 452 h 583"/>
                <a:gd name="T20" fmla="*/ 239 w 265"/>
                <a:gd name="T21" fmla="*/ 547 h 583"/>
                <a:gd name="T22" fmla="*/ 204 w 265"/>
                <a:gd name="T23" fmla="*/ 561 h 583"/>
                <a:gd name="T24" fmla="*/ 127 w 265"/>
                <a:gd name="T25" fmla="*/ 567 h 583"/>
                <a:gd name="T26" fmla="*/ 81 w 265"/>
                <a:gd name="T27" fmla="*/ 569 h 583"/>
                <a:gd name="T28" fmla="*/ 28 w 265"/>
                <a:gd name="T29" fmla="*/ 583 h 583"/>
                <a:gd name="T30" fmla="*/ 0 w 265"/>
                <a:gd name="T31" fmla="*/ 575 h 583"/>
                <a:gd name="T32" fmla="*/ 57 w 265"/>
                <a:gd name="T33" fmla="*/ 559 h 583"/>
                <a:gd name="T34" fmla="*/ 154 w 265"/>
                <a:gd name="T35" fmla="*/ 547 h 583"/>
                <a:gd name="T36" fmla="*/ 214 w 265"/>
                <a:gd name="T37" fmla="*/ 537 h 583"/>
                <a:gd name="T38" fmla="*/ 210 w 265"/>
                <a:gd name="T39" fmla="*/ 407 h 583"/>
                <a:gd name="T40" fmla="*/ 216 w 265"/>
                <a:gd name="T41" fmla="*/ 308 h 583"/>
                <a:gd name="T42" fmla="*/ 237 w 265"/>
                <a:gd name="T43" fmla="*/ 255 h 583"/>
                <a:gd name="T44" fmla="*/ 251 w 265"/>
                <a:gd name="T45" fmla="*/ 196 h 583"/>
                <a:gd name="T46" fmla="*/ 226 w 265"/>
                <a:gd name="T47" fmla="*/ 142 h 583"/>
                <a:gd name="T48" fmla="*/ 202 w 265"/>
                <a:gd name="T49" fmla="*/ 132 h 583"/>
                <a:gd name="T50" fmla="*/ 186 w 265"/>
                <a:gd name="T51" fmla="*/ 65 h 583"/>
                <a:gd name="T52" fmla="*/ 152 w 265"/>
                <a:gd name="T53" fmla="*/ 55 h 583"/>
                <a:gd name="T54" fmla="*/ 73 w 265"/>
                <a:gd name="T55" fmla="*/ 34 h 583"/>
                <a:gd name="T56" fmla="*/ 34 w 265"/>
                <a:gd name="T57" fmla="*/ 0 h 583"/>
                <a:gd name="T58" fmla="*/ 34 w 265"/>
                <a:gd name="T59" fmla="*/ 0 h 5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 h="583">
                  <a:moveTo>
                    <a:pt x="34" y="0"/>
                  </a:moveTo>
                  <a:lnTo>
                    <a:pt x="87" y="18"/>
                  </a:lnTo>
                  <a:lnTo>
                    <a:pt x="146" y="45"/>
                  </a:lnTo>
                  <a:lnTo>
                    <a:pt x="158" y="8"/>
                  </a:lnTo>
                  <a:lnTo>
                    <a:pt x="230" y="118"/>
                  </a:lnTo>
                  <a:lnTo>
                    <a:pt x="265" y="192"/>
                  </a:lnTo>
                  <a:lnTo>
                    <a:pt x="263" y="257"/>
                  </a:lnTo>
                  <a:lnTo>
                    <a:pt x="231" y="300"/>
                  </a:lnTo>
                  <a:lnTo>
                    <a:pt x="233" y="363"/>
                  </a:lnTo>
                  <a:lnTo>
                    <a:pt x="235" y="452"/>
                  </a:lnTo>
                  <a:lnTo>
                    <a:pt x="239" y="547"/>
                  </a:lnTo>
                  <a:lnTo>
                    <a:pt x="204" y="561"/>
                  </a:lnTo>
                  <a:lnTo>
                    <a:pt x="127" y="567"/>
                  </a:lnTo>
                  <a:lnTo>
                    <a:pt x="81" y="569"/>
                  </a:lnTo>
                  <a:lnTo>
                    <a:pt x="28" y="583"/>
                  </a:lnTo>
                  <a:lnTo>
                    <a:pt x="0" y="575"/>
                  </a:lnTo>
                  <a:lnTo>
                    <a:pt x="57" y="559"/>
                  </a:lnTo>
                  <a:lnTo>
                    <a:pt x="154" y="547"/>
                  </a:lnTo>
                  <a:lnTo>
                    <a:pt x="214" y="537"/>
                  </a:lnTo>
                  <a:lnTo>
                    <a:pt x="210" y="407"/>
                  </a:lnTo>
                  <a:lnTo>
                    <a:pt x="216" y="308"/>
                  </a:lnTo>
                  <a:lnTo>
                    <a:pt x="237" y="255"/>
                  </a:lnTo>
                  <a:lnTo>
                    <a:pt x="251" y="196"/>
                  </a:lnTo>
                  <a:lnTo>
                    <a:pt x="226" y="142"/>
                  </a:lnTo>
                  <a:lnTo>
                    <a:pt x="202" y="132"/>
                  </a:lnTo>
                  <a:lnTo>
                    <a:pt x="186" y="65"/>
                  </a:lnTo>
                  <a:lnTo>
                    <a:pt x="152" y="55"/>
                  </a:lnTo>
                  <a:lnTo>
                    <a:pt x="73" y="34"/>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26">
              <a:extLst>
                <a:ext uri="{FF2B5EF4-FFF2-40B4-BE49-F238E27FC236}">
                  <a16:creationId xmlns:a16="http://schemas.microsoft.com/office/drawing/2014/main" id="{3F5028DE-725C-432E-9E51-D841D625EAF5}"/>
                </a:ext>
              </a:extLst>
            </p:cNvPr>
            <p:cNvSpPr>
              <a:spLocks/>
            </p:cNvSpPr>
            <p:nvPr/>
          </p:nvSpPr>
          <p:spPr bwMode="auto">
            <a:xfrm>
              <a:off x="840" y="2578"/>
              <a:ext cx="164" cy="431"/>
            </a:xfrm>
            <a:custGeom>
              <a:avLst/>
              <a:gdLst>
                <a:gd name="T0" fmla="*/ 0 w 164"/>
                <a:gd name="T1" fmla="*/ 14 h 431"/>
                <a:gd name="T2" fmla="*/ 59 w 164"/>
                <a:gd name="T3" fmla="*/ 61 h 431"/>
                <a:gd name="T4" fmla="*/ 83 w 164"/>
                <a:gd name="T5" fmla="*/ 125 h 431"/>
                <a:gd name="T6" fmla="*/ 83 w 164"/>
                <a:gd name="T7" fmla="*/ 139 h 431"/>
                <a:gd name="T8" fmla="*/ 18 w 164"/>
                <a:gd name="T9" fmla="*/ 115 h 431"/>
                <a:gd name="T10" fmla="*/ 55 w 164"/>
                <a:gd name="T11" fmla="*/ 170 h 431"/>
                <a:gd name="T12" fmla="*/ 39 w 164"/>
                <a:gd name="T13" fmla="*/ 204 h 431"/>
                <a:gd name="T14" fmla="*/ 79 w 164"/>
                <a:gd name="T15" fmla="*/ 158 h 431"/>
                <a:gd name="T16" fmla="*/ 95 w 164"/>
                <a:gd name="T17" fmla="*/ 162 h 431"/>
                <a:gd name="T18" fmla="*/ 132 w 164"/>
                <a:gd name="T19" fmla="*/ 291 h 431"/>
                <a:gd name="T20" fmla="*/ 148 w 164"/>
                <a:gd name="T21" fmla="*/ 348 h 431"/>
                <a:gd name="T22" fmla="*/ 138 w 164"/>
                <a:gd name="T23" fmla="*/ 431 h 431"/>
                <a:gd name="T24" fmla="*/ 164 w 164"/>
                <a:gd name="T25" fmla="*/ 354 h 431"/>
                <a:gd name="T26" fmla="*/ 146 w 164"/>
                <a:gd name="T27" fmla="*/ 277 h 431"/>
                <a:gd name="T28" fmla="*/ 99 w 164"/>
                <a:gd name="T29" fmla="*/ 154 h 431"/>
                <a:gd name="T30" fmla="*/ 85 w 164"/>
                <a:gd name="T31" fmla="*/ 91 h 431"/>
                <a:gd name="T32" fmla="*/ 67 w 164"/>
                <a:gd name="T33" fmla="*/ 50 h 431"/>
                <a:gd name="T34" fmla="*/ 0 w 164"/>
                <a:gd name="T35" fmla="*/ 0 h 431"/>
                <a:gd name="T36" fmla="*/ 0 w 164"/>
                <a:gd name="T37" fmla="*/ 14 h 431"/>
                <a:gd name="T38" fmla="*/ 0 w 164"/>
                <a:gd name="T39" fmla="*/ 14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 h="431">
                  <a:moveTo>
                    <a:pt x="0" y="14"/>
                  </a:moveTo>
                  <a:lnTo>
                    <a:pt x="59" y="61"/>
                  </a:lnTo>
                  <a:lnTo>
                    <a:pt x="83" y="125"/>
                  </a:lnTo>
                  <a:lnTo>
                    <a:pt x="83" y="139"/>
                  </a:lnTo>
                  <a:lnTo>
                    <a:pt x="18" y="115"/>
                  </a:lnTo>
                  <a:lnTo>
                    <a:pt x="55" y="170"/>
                  </a:lnTo>
                  <a:lnTo>
                    <a:pt x="39" y="204"/>
                  </a:lnTo>
                  <a:lnTo>
                    <a:pt x="79" y="158"/>
                  </a:lnTo>
                  <a:lnTo>
                    <a:pt x="95" y="162"/>
                  </a:lnTo>
                  <a:lnTo>
                    <a:pt x="132" y="291"/>
                  </a:lnTo>
                  <a:lnTo>
                    <a:pt x="148" y="348"/>
                  </a:lnTo>
                  <a:lnTo>
                    <a:pt x="138" y="431"/>
                  </a:lnTo>
                  <a:lnTo>
                    <a:pt x="164" y="354"/>
                  </a:lnTo>
                  <a:lnTo>
                    <a:pt x="146" y="277"/>
                  </a:lnTo>
                  <a:lnTo>
                    <a:pt x="99" y="154"/>
                  </a:lnTo>
                  <a:lnTo>
                    <a:pt x="85" y="91"/>
                  </a:lnTo>
                  <a:lnTo>
                    <a:pt x="67" y="5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27">
              <a:extLst>
                <a:ext uri="{FF2B5EF4-FFF2-40B4-BE49-F238E27FC236}">
                  <a16:creationId xmlns:a16="http://schemas.microsoft.com/office/drawing/2014/main" id="{72F95A95-D067-42D1-835E-9479AC1C1091}"/>
                </a:ext>
              </a:extLst>
            </p:cNvPr>
            <p:cNvSpPr>
              <a:spLocks/>
            </p:cNvSpPr>
            <p:nvPr/>
          </p:nvSpPr>
          <p:spPr bwMode="auto">
            <a:xfrm>
              <a:off x="919" y="2886"/>
              <a:ext cx="37" cy="170"/>
            </a:xfrm>
            <a:custGeom>
              <a:avLst/>
              <a:gdLst>
                <a:gd name="T0" fmla="*/ 0 w 37"/>
                <a:gd name="T1" fmla="*/ 0 h 170"/>
                <a:gd name="T2" fmla="*/ 18 w 37"/>
                <a:gd name="T3" fmla="*/ 62 h 170"/>
                <a:gd name="T4" fmla="*/ 24 w 37"/>
                <a:gd name="T5" fmla="*/ 93 h 170"/>
                <a:gd name="T6" fmla="*/ 26 w 37"/>
                <a:gd name="T7" fmla="*/ 170 h 170"/>
                <a:gd name="T8" fmla="*/ 37 w 37"/>
                <a:gd name="T9" fmla="*/ 97 h 170"/>
                <a:gd name="T10" fmla="*/ 22 w 37"/>
                <a:gd name="T11" fmla="*/ 44 h 170"/>
                <a:gd name="T12" fmla="*/ 0 w 37"/>
                <a:gd name="T13" fmla="*/ 0 h 170"/>
                <a:gd name="T14" fmla="*/ 0 w 37"/>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170">
                  <a:moveTo>
                    <a:pt x="0" y="0"/>
                  </a:moveTo>
                  <a:lnTo>
                    <a:pt x="18" y="62"/>
                  </a:lnTo>
                  <a:lnTo>
                    <a:pt x="24" y="93"/>
                  </a:lnTo>
                  <a:lnTo>
                    <a:pt x="26" y="170"/>
                  </a:lnTo>
                  <a:lnTo>
                    <a:pt x="37" y="97"/>
                  </a:lnTo>
                  <a:lnTo>
                    <a:pt x="22"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28">
              <a:extLst>
                <a:ext uri="{FF2B5EF4-FFF2-40B4-BE49-F238E27FC236}">
                  <a16:creationId xmlns:a16="http://schemas.microsoft.com/office/drawing/2014/main" id="{C8A149EB-0B8F-4A3D-82EF-14BDE6F1ECC1}"/>
                </a:ext>
              </a:extLst>
            </p:cNvPr>
            <p:cNvSpPr>
              <a:spLocks/>
            </p:cNvSpPr>
            <p:nvPr/>
          </p:nvSpPr>
          <p:spPr bwMode="auto">
            <a:xfrm>
              <a:off x="310" y="3212"/>
              <a:ext cx="162" cy="888"/>
            </a:xfrm>
            <a:custGeom>
              <a:avLst/>
              <a:gdLst>
                <a:gd name="T0" fmla="*/ 81 w 162"/>
                <a:gd name="T1" fmla="*/ 0 h 888"/>
                <a:gd name="T2" fmla="*/ 67 w 162"/>
                <a:gd name="T3" fmla="*/ 54 h 888"/>
                <a:gd name="T4" fmla="*/ 61 w 162"/>
                <a:gd name="T5" fmla="*/ 103 h 888"/>
                <a:gd name="T6" fmla="*/ 43 w 162"/>
                <a:gd name="T7" fmla="*/ 159 h 888"/>
                <a:gd name="T8" fmla="*/ 51 w 162"/>
                <a:gd name="T9" fmla="*/ 166 h 888"/>
                <a:gd name="T10" fmla="*/ 31 w 162"/>
                <a:gd name="T11" fmla="*/ 190 h 888"/>
                <a:gd name="T12" fmla="*/ 43 w 162"/>
                <a:gd name="T13" fmla="*/ 196 h 888"/>
                <a:gd name="T14" fmla="*/ 63 w 162"/>
                <a:gd name="T15" fmla="*/ 184 h 888"/>
                <a:gd name="T16" fmla="*/ 97 w 162"/>
                <a:gd name="T17" fmla="*/ 184 h 888"/>
                <a:gd name="T18" fmla="*/ 43 w 162"/>
                <a:gd name="T19" fmla="*/ 212 h 888"/>
                <a:gd name="T20" fmla="*/ 18 w 162"/>
                <a:gd name="T21" fmla="*/ 261 h 888"/>
                <a:gd name="T22" fmla="*/ 43 w 162"/>
                <a:gd name="T23" fmla="*/ 413 h 888"/>
                <a:gd name="T24" fmla="*/ 77 w 162"/>
                <a:gd name="T25" fmla="*/ 465 h 888"/>
                <a:gd name="T26" fmla="*/ 49 w 162"/>
                <a:gd name="T27" fmla="*/ 471 h 888"/>
                <a:gd name="T28" fmla="*/ 65 w 162"/>
                <a:gd name="T29" fmla="*/ 492 h 888"/>
                <a:gd name="T30" fmla="*/ 101 w 162"/>
                <a:gd name="T31" fmla="*/ 510 h 888"/>
                <a:gd name="T32" fmla="*/ 162 w 162"/>
                <a:gd name="T33" fmla="*/ 528 h 888"/>
                <a:gd name="T34" fmla="*/ 136 w 162"/>
                <a:gd name="T35" fmla="*/ 534 h 888"/>
                <a:gd name="T36" fmla="*/ 59 w 162"/>
                <a:gd name="T37" fmla="*/ 518 h 888"/>
                <a:gd name="T38" fmla="*/ 37 w 162"/>
                <a:gd name="T39" fmla="*/ 552 h 888"/>
                <a:gd name="T40" fmla="*/ 59 w 162"/>
                <a:gd name="T41" fmla="*/ 581 h 888"/>
                <a:gd name="T42" fmla="*/ 120 w 162"/>
                <a:gd name="T43" fmla="*/ 615 h 888"/>
                <a:gd name="T44" fmla="*/ 63 w 162"/>
                <a:gd name="T45" fmla="*/ 615 h 888"/>
                <a:gd name="T46" fmla="*/ 101 w 162"/>
                <a:gd name="T47" fmla="*/ 652 h 888"/>
                <a:gd name="T48" fmla="*/ 67 w 162"/>
                <a:gd name="T49" fmla="*/ 649 h 888"/>
                <a:gd name="T50" fmla="*/ 63 w 162"/>
                <a:gd name="T51" fmla="*/ 668 h 888"/>
                <a:gd name="T52" fmla="*/ 109 w 162"/>
                <a:gd name="T53" fmla="*/ 684 h 888"/>
                <a:gd name="T54" fmla="*/ 79 w 162"/>
                <a:gd name="T55" fmla="*/ 710 h 888"/>
                <a:gd name="T56" fmla="*/ 81 w 162"/>
                <a:gd name="T57" fmla="*/ 886 h 888"/>
                <a:gd name="T58" fmla="*/ 16 w 162"/>
                <a:gd name="T59" fmla="*/ 888 h 888"/>
                <a:gd name="T60" fmla="*/ 0 w 162"/>
                <a:gd name="T61" fmla="*/ 564 h 888"/>
                <a:gd name="T62" fmla="*/ 0 w 162"/>
                <a:gd name="T63" fmla="*/ 265 h 888"/>
                <a:gd name="T64" fmla="*/ 10 w 162"/>
                <a:gd name="T65" fmla="*/ 212 h 888"/>
                <a:gd name="T66" fmla="*/ 18 w 162"/>
                <a:gd name="T67" fmla="*/ 172 h 888"/>
                <a:gd name="T68" fmla="*/ 37 w 162"/>
                <a:gd name="T69" fmla="*/ 125 h 888"/>
                <a:gd name="T70" fmla="*/ 55 w 162"/>
                <a:gd name="T71" fmla="*/ 72 h 888"/>
                <a:gd name="T72" fmla="*/ 59 w 162"/>
                <a:gd name="T73" fmla="*/ 42 h 888"/>
                <a:gd name="T74" fmla="*/ 81 w 162"/>
                <a:gd name="T75" fmla="*/ 0 h 888"/>
                <a:gd name="T76" fmla="*/ 81 w 162"/>
                <a:gd name="T77" fmla="*/ 0 h 8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2" h="888">
                  <a:moveTo>
                    <a:pt x="81" y="0"/>
                  </a:moveTo>
                  <a:lnTo>
                    <a:pt x="67" y="54"/>
                  </a:lnTo>
                  <a:lnTo>
                    <a:pt x="61" y="103"/>
                  </a:lnTo>
                  <a:lnTo>
                    <a:pt x="43" y="159"/>
                  </a:lnTo>
                  <a:lnTo>
                    <a:pt x="51" y="166"/>
                  </a:lnTo>
                  <a:lnTo>
                    <a:pt x="31" y="190"/>
                  </a:lnTo>
                  <a:lnTo>
                    <a:pt x="43" y="196"/>
                  </a:lnTo>
                  <a:lnTo>
                    <a:pt x="63" y="184"/>
                  </a:lnTo>
                  <a:lnTo>
                    <a:pt x="97" y="184"/>
                  </a:lnTo>
                  <a:lnTo>
                    <a:pt x="43" y="212"/>
                  </a:lnTo>
                  <a:lnTo>
                    <a:pt x="18" y="261"/>
                  </a:lnTo>
                  <a:lnTo>
                    <a:pt x="43" y="413"/>
                  </a:lnTo>
                  <a:lnTo>
                    <a:pt x="77" y="465"/>
                  </a:lnTo>
                  <a:lnTo>
                    <a:pt x="49" y="471"/>
                  </a:lnTo>
                  <a:lnTo>
                    <a:pt x="65" y="492"/>
                  </a:lnTo>
                  <a:lnTo>
                    <a:pt x="101" y="510"/>
                  </a:lnTo>
                  <a:lnTo>
                    <a:pt x="162" y="528"/>
                  </a:lnTo>
                  <a:lnTo>
                    <a:pt x="136" y="534"/>
                  </a:lnTo>
                  <a:lnTo>
                    <a:pt x="59" y="518"/>
                  </a:lnTo>
                  <a:lnTo>
                    <a:pt x="37" y="552"/>
                  </a:lnTo>
                  <a:lnTo>
                    <a:pt x="59" y="581"/>
                  </a:lnTo>
                  <a:lnTo>
                    <a:pt x="120" y="615"/>
                  </a:lnTo>
                  <a:lnTo>
                    <a:pt x="63" y="615"/>
                  </a:lnTo>
                  <a:lnTo>
                    <a:pt x="101" y="652"/>
                  </a:lnTo>
                  <a:lnTo>
                    <a:pt x="67" y="649"/>
                  </a:lnTo>
                  <a:lnTo>
                    <a:pt x="63" y="668"/>
                  </a:lnTo>
                  <a:lnTo>
                    <a:pt x="109" y="684"/>
                  </a:lnTo>
                  <a:lnTo>
                    <a:pt x="79" y="710"/>
                  </a:lnTo>
                  <a:lnTo>
                    <a:pt x="81" y="886"/>
                  </a:lnTo>
                  <a:lnTo>
                    <a:pt x="16" y="888"/>
                  </a:lnTo>
                  <a:lnTo>
                    <a:pt x="0" y="564"/>
                  </a:lnTo>
                  <a:lnTo>
                    <a:pt x="0" y="265"/>
                  </a:lnTo>
                  <a:lnTo>
                    <a:pt x="10" y="212"/>
                  </a:lnTo>
                  <a:lnTo>
                    <a:pt x="18" y="172"/>
                  </a:lnTo>
                  <a:lnTo>
                    <a:pt x="37" y="125"/>
                  </a:lnTo>
                  <a:lnTo>
                    <a:pt x="55" y="72"/>
                  </a:lnTo>
                  <a:lnTo>
                    <a:pt x="59" y="42"/>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29">
              <a:extLst>
                <a:ext uri="{FF2B5EF4-FFF2-40B4-BE49-F238E27FC236}">
                  <a16:creationId xmlns:a16="http://schemas.microsoft.com/office/drawing/2014/main" id="{286DEC5F-303C-41C4-BEAA-626B48B0F032}"/>
                </a:ext>
              </a:extLst>
            </p:cNvPr>
            <p:cNvSpPr>
              <a:spLocks/>
            </p:cNvSpPr>
            <p:nvPr/>
          </p:nvSpPr>
          <p:spPr bwMode="auto">
            <a:xfrm>
              <a:off x="806" y="3165"/>
              <a:ext cx="259" cy="777"/>
            </a:xfrm>
            <a:custGeom>
              <a:avLst/>
              <a:gdLst>
                <a:gd name="T0" fmla="*/ 137 w 259"/>
                <a:gd name="T1" fmla="*/ 0 h 777"/>
                <a:gd name="T2" fmla="*/ 206 w 259"/>
                <a:gd name="T3" fmla="*/ 360 h 777"/>
                <a:gd name="T4" fmla="*/ 259 w 259"/>
                <a:gd name="T5" fmla="*/ 462 h 777"/>
                <a:gd name="T6" fmla="*/ 180 w 259"/>
                <a:gd name="T7" fmla="*/ 468 h 777"/>
                <a:gd name="T8" fmla="*/ 182 w 259"/>
                <a:gd name="T9" fmla="*/ 692 h 777"/>
                <a:gd name="T10" fmla="*/ 150 w 259"/>
                <a:gd name="T11" fmla="*/ 715 h 777"/>
                <a:gd name="T12" fmla="*/ 85 w 259"/>
                <a:gd name="T13" fmla="*/ 739 h 777"/>
                <a:gd name="T14" fmla="*/ 85 w 259"/>
                <a:gd name="T15" fmla="*/ 771 h 777"/>
                <a:gd name="T16" fmla="*/ 48 w 259"/>
                <a:gd name="T17" fmla="*/ 777 h 777"/>
                <a:gd name="T18" fmla="*/ 52 w 259"/>
                <a:gd name="T19" fmla="*/ 662 h 777"/>
                <a:gd name="T20" fmla="*/ 57 w 259"/>
                <a:gd name="T21" fmla="*/ 622 h 777"/>
                <a:gd name="T22" fmla="*/ 57 w 259"/>
                <a:gd name="T23" fmla="*/ 577 h 777"/>
                <a:gd name="T24" fmla="*/ 71 w 259"/>
                <a:gd name="T25" fmla="*/ 622 h 777"/>
                <a:gd name="T26" fmla="*/ 83 w 259"/>
                <a:gd name="T27" fmla="*/ 660 h 777"/>
                <a:gd name="T28" fmla="*/ 101 w 259"/>
                <a:gd name="T29" fmla="*/ 670 h 777"/>
                <a:gd name="T30" fmla="*/ 117 w 259"/>
                <a:gd name="T31" fmla="*/ 668 h 777"/>
                <a:gd name="T32" fmla="*/ 105 w 259"/>
                <a:gd name="T33" fmla="*/ 630 h 777"/>
                <a:gd name="T34" fmla="*/ 113 w 259"/>
                <a:gd name="T35" fmla="*/ 599 h 777"/>
                <a:gd name="T36" fmla="*/ 89 w 259"/>
                <a:gd name="T37" fmla="*/ 561 h 777"/>
                <a:gd name="T38" fmla="*/ 117 w 259"/>
                <a:gd name="T39" fmla="*/ 577 h 777"/>
                <a:gd name="T40" fmla="*/ 117 w 259"/>
                <a:gd name="T41" fmla="*/ 539 h 777"/>
                <a:gd name="T42" fmla="*/ 97 w 259"/>
                <a:gd name="T43" fmla="*/ 506 h 777"/>
                <a:gd name="T44" fmla="*/ 85 w 259"/>
                <a:gd name="T45" fmla="*/ 506 h 777"/>
                <a:gd name="T46" fmla="*/ 85 w 259"/>
                <a:gd name="T47" fmla="*/ 488 h 777"/>
                <a:gd name="T48" fmla="*/ 67 w 259"/>
                <a:gd name="T49" fmla="*/ 496 h 777"/>
                <a:gd name="T50" fmla="*/ 54 w 259"/>
                <a:gd name="T51" fmla="*/ 512 h 777"/>
                <a:gd name="T52" fmla="*/ 28 w 259"/>
                <a:gd name="T53" fmla="*/ 484 h 777"/>
                <a:gd name="T54" fmla="*/ 52 w 259"/>
                <a:gd name="T55" fmla="*/ 464 h 777"/>
                <a:gd name="T56" fmla="*/ 0 w 259"/>
                <a:gd name="T57" fmla="*/ 451 h 777"/>
                <a:gd name="T58" fmla="*/ 0 w 259"/>
                <a:gd name="T59" fmla="*/ 441 h 777"/>
                <a:gd name="T60" fmla="*/ 85 w 259"/>
                <a:gd name="T61" fmla="*/ 415 h 777"/>
                <a:gd name="T62" fmla="*/ 67 w 259"/>
                <a:gd name="T63" fmla="*/ 453 h 777"/>
                <a:gd name="T64" fmla="*/ 105 w 259"/>
                <a:gd name="T65" fmla="*/ 468 h 777"/>
                <a:gd name="T66" fmla="*/ 123 w 259"/>
                <a:gd name="T67" fmla="*/ 407 h 777"/>
                <a:gd name="T68" fmla="*/ 121 w 259"/>
                <a:gd name="T69" fmla="*/ 368 h 777"/>
                <a:gd name="T70" fmla="*/ 101 w 259"/>
                <a:gd name="T71" fmla="*/ 375 h 777"/>
                <a:gd name="T72" fmla="*/ 101 w 259"/>
                <a:gd name="T73" fmla="*/ 354 h 777"/>
                <a:gd name="T74" fmla="*/ 69 w 259"/>
                <a:gd name="T75" fmla="*/ 354 h 777"/>
                <a:gd name="T76" fmla="*/ 101 w 259"/>
                <a:gd name="T77" fmla="*/ 334 h 777"/>
                <a:gd name="T78" fmla="*/ 121 w 259"/>
                <a:gd name="T79" fmla="*/ 318 h 777"/>
                <a:gd name="T80" fmla="*/ 117 w 259"/>
                <a:gd name="T81" fmla="*/ 225 h 777"/>
                <a:gd name="T82" fmla="*/ 101 w 259"/>
                <a:gd name="T83" fmla="*/ 235 h 777"/>
                <a:gd name="T84" fmla="*/ 101 w 259"/>
                <a:gd name="T85" fmla="*/ 209 h 777"/>
                <a:gd name="T86" fmla="*/ 137 w 259"/>
                <a:gd name="T87" fmla="*/ 160 h 777"/>
                <a:gd name="T88" fmla="*/ 145 w 259"/>
                <a:gd name="T89" fmla="*/ 146 h 777"/>
                <a:gd name="T90" fmla="*/ 137 w 259"/>
                <a:gd name="T91" fmla="*/ 0 h 777"/>
                <a:gd name="T92" fmla="*/ 137 w 259"/>
                <a:gd name="T93" fmla="*/ 0 h 7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 h="777">
                  <a:moveTo>
                    <a:pt x="137" y="0"/>
                  </a:moveTo>
                  <a:lnTo>
                    <a:pt x="206" y="360"/>
                  </a:lnTo>
                  <a:lnTo>
                    <a:pt x="259" y="462"/>
                  </a:lnTo>
                  <a:lnTo>
                    <a:pt x="180" y="468"/>
                  </a:lnTo>
                  <a:lnTo>
                    <a:pt x="182" y="692"/>
                  </a:lnTo>
                  <a:lnTo>
                    <a:pt x="150" y="715"/>
                  </a:lnTo>
                  <a:lnTo>
                    <a:pt x="85" y="739"/>
                  </a:lnTo>
                  <a:lnTo>
                    <a:pt x="85" y="771"/>
                  </a:lnTo>
                  <a:lnTo>
                    <a:pt x="48" y="777"/>
                  </a:lnTo>
                  <a:lnTo>
                    <a:pt x="52" y="662"/>
                  </a:lnTo>
                  <a:lnTo>
                    <a:pt x="57" y="622"/>
                  </a:lnTo>
                  <a:lnTo>
                    <a:pt x="57" y="577"/>
                  </a:lnTo>
                  <a:lnTo>
                    <a:pt x="71" y="622"/>
                  </a:lnTo>
                  <a:lnTo>
                    <a:pt x="83" y="660"/>
                  </a:lnTo>
                  <a:lnTo>
                    <a:pt x="101" y="670"/>
                  </a:lnTo>
                  <a:lnTo>
                    <a:pt x="117" y="668"/>
                  </a:lnTo>
                  <a:lnTo>
                    <a:pt x="105" y="630"/>
                  </a:lnTo>
                  <a:lnTo>
                    <a:pt x="113" y="599"/>
                  </a:lnTo>
                  <a:lnTo>
                    <a:pt x="89" y="561"/>
                  </a:lnTo>
                  <a:lnTo>
                    <a:pt x="117" y="577"/>
                  </a:lnTo>
                  <a:lnTo>
                    <a:pt x="117" y="539"/>
                  </a:lnTo>
                  <a:lnTo>
                    <a:pt x="97" y="506"/>
                  </a:lnTo>
                  <a:lnTo>
                    <a:pt x="85" y="506"/>
                  </a:lnTo>
                  <a:lnTo>
                    <a:pt x="85" y="488"/>
                  </a:lnTo>
                  <a:lnTo>
                    <a:pt x="67" y="496"/>
                  </a:lnTo>
                  <a:lnTo>
                    <a:pt x="54" y="512"/>
                  </a:lnTo>
                  <a:lnTo>
                    <a:pt x="28" y="484"/>
                  </a:lnTo>
                  <a:lnTo>
                    <a:pt x="52" y="464"/>
                  </a:lnTo>
                  <a:lnTo>
                    <a:pt x="0" y="451"/>
                  </a:lnTo>
                  <a:lnTo>
                    <a:pt x="0" y="441"/>
                  </a:lnTo>
                  <a:lnTo>
                    <a:pt x="85" y="415"/>
                  </a:lnTo>
                  <a:lnTo>
                    <a:pt x="67" y="453"/>
                  </a:lnTo>
                  <a:lnTo>
                    <a:pt x="105" y="468"/>
                  </a:lnTo>
                  <a:lnTo>
                    <a:pt x="123" y="407"/>
                  </a:lnTo>
                  <a:lnTo>
                    <a:pt x="121" y="368"/>
                  </a:lnTo>
                  <a:lnTo>
                    <a:pt x="101" y="375"/>
                  </a:lnTo>
                  <a:lnTo>
                    <a:pt x="101" y="354"/>
                  </a:lnTo>
                  <a:lnTo>
                    <a:pt x="69" y="354"/>
                  </a:lnTo>
                  <a:lnTo>
                    <a:pt x="101" y="334"/>
                  </a:lnTo>
                  <a:lnTo>
                    <a:pt x="121" y="318"/>
                  </a:lnTo>
                  <a:lnTo>
                    <a:pt x="117" y="225"/>
                  </a:lnTo>
                  <a:lnTo>
                    <a:pt x="101" y="235"/>
                  </a:lnTo>
                  <a:lnTo>
                    <a:pt x="101" y="209"/>
                  </a:lnTo>
                  <a:lnTo>
                    <a:pt x="137" y="160"/>
                  </a:lnTo>
                  <a:lnTo>
                    <a:pt x="145" y="146"/>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30">
              <a:extLst>
                <a:ext uri="{FF2B5EF4-FFF2-40B4-BE49-F238E27FC236}">
                  <a16:creationId xmlns:a16="http://schemas.microsoft.com/office/drawing/2014/main" id="{67967E2B-5892-4E21-8B02-8607781822BA}"/>
                </a:ext>
              </a:extLst>
            </p:cNvPr>
            <p:cNvSpPr>
              <a:spLocks/>
            </p:cNvSpPr>
            <p:nvPr/>
          </p:nvSpPr>
          <p:spPr bwMode="auto">
            <a:xfrm>
              <a:off x="848" y="3675"/>
              <a:ext cx="59" cy="59"/>
            </a:xfrm>
            <a:custGeom>
              <a:avLst/>
              <a:gdLst>
                <a:gd name="T0" fmla="*/ 0 w 59"/>
                <a:gd name="T1" fmla="*/ 0 h 59"/>
                <a:gd name="T2" fmla="*/ 41 w 59"/>
                <a:gd name="T3" fmla="*/ 43 h 59"/>
                <a:gd name="T4" fmla="*/ 59 w 59"/>
                <a:gd name="T5" fmla="*/ 59 h 59"/>
                <a:gd name="T6" fmla="*/ 55 w 59"/>
                <a:gd name="T7" fmla="*/ 35 h 59"/>
                <a:gd name="T8" fmla="*/ 17 w 59"/>
                <a:gd name="T9" fmla="*/ 2 h 59"/>
                <a:gd name="T10" fmla="*/ 0 w 59"/>
                <a:gd name="T11" fmla="*/ 0 h 59"/>
                <a:gd name="T12" fmla="*/ 0 w 59"/>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9">
                  <a:moveTo>
                    <a:pt x="0" y="0"/>
                  </a:moveTo>
                  <a:lnTo>
                    <a:pt x="41" y="43"/>
                  </a:lnTo>
                  <a:lnTo>
                    <a:pt x="59" y="59"/>
                  </a:lnTo>
                  <a:lnTo>
                    <a:pt x="55" y="35"/>
                  </a:lnTo>
                  <a:lnTo>
                    <a:pt x="1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31">
              <a:extLst>
                <a:ext uri="{FF2B5EF4-FFF2-40B4-BE49-F238E27FC236}">
                  <a16:creationId xmlns:a16="http://schemas.microsoft.com/office/drawing/2014/main" id="{9A7733CA-637C-4711-AC79-4A992A082F16}"/>
                </a:ext>
              </a:extLst>
            </p:cNvPr>
            <p:cNvSpPr>
              <a:spLocks/>
            </p:cNvSpPr>
            <p:nvPr/>
          </p:nvSpPr>
          <p:spPr bwMode="auto">
            <a:xfrm>
              <a:off x="992" y="3625"/>
              <a:ext cx="77" cy="214"/>
            </a:xfrm>
            <a:custGeom>
              <a:avLst/>
              <a:gdLst>
                <a:gd name="T0" fmla="*/ 71 w 77"/>
                <a:gd name="T1" fmla="*/ 0 h 214"/>
                <a:gd name="T2" fmla="*/ 71 w 77"/>
                <a:gd name="T3" fmla="*/ 50 h 214"/>
                <a:gd name="T4" fmla="*/ 77 w 77"/>
                <a:gd name="T5" fmla="*/ 133 h 214"/>
                <a:gd name="T6" fmla="*/ 71 w 77"/>
                <a:gd name="T7" fmla="*/ 155 h 214"/>
                <a:gd name="T8" fmla="*/ 46 w 77"/>
                <a:gd name="T9" fmla="*/ 196 h 214"/>
                <a:gd name="T10" fmla="*/ 28 w 77"/>
                <a:gd name="T11" fmla="*/ 208 h 214"/>
                <a:gd name="T12" fmla="*/ 0 w 77"/>
                <a:gd name="T13" fmla="*/ 214 h 214"/>
                <a:gd name="T14" fmla="*/ 6 w 77"/>
                <a:gd name="T15" fmla="*/ 188 h 214"/>
                <a:gd name="T16" fmla="*/ 16 w 77"/>
                <a:gd name="T17" fmla="*/ 200 h 214"/>
                <a:gd name="T18" fmla="*/ 51 w 77"/>
                <a:gd name="T19" fmla="*/ 168 h 214"/>
                <a:gd name="T20" fmla="*/ 61 w 77"/>
                <a:gd name="T21" fmla="*/ 133 h 214"/>
                <a:gd name="T22" fmla="*/ 61 w 77"/>
                <a:gd name="T23" fmla="*/ 42 h 214"/>
                <a:gd name="T24" fmla="*/ 61 w 77"/>
                <a:gd name="T25" fmla="*/ 0 h 214"/>
                <a:gd name="T26" fmla="*/ 71 w 77"/>
                <a:gd name="T27" fmla="*/ 0 h 214"/>
                <a:gd name="T28" fmla="*/ 71 w 77"/>
                <a:gd name="T29" fmla="*/ 0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214">
                  <a:moveTo>
                    <a:pt x="71" y="0"/>
                  </a:moveTo>
                  <a:lnTo>
                    <a:pt x="71" y="50"/>
                  </a:lnTo>
                  <a:lnTo>
                    <a:pt x="77" y="133"/>
                  </a:lnTo>
                  <a:lnTo>
                    <a:pt x="71" y="155"/>
                  </a:lnTo>
                  <a:lnTo>
                    <a:pt x="46" y="196"/>
                  </a:lnTo>
                  <a:lnTo>
                    <a:pt x="28" y="208"/>
                  </a:lnTo>
                  <a:lnTo>
                    <a:pt x="0" y="214"/>
                  </a:lnTo>
                  <a:lnTo>
                    <a:pt x="6" y="188"/>
                  </a:lnTo>
                  <a:lnTo>
                    <a:pt x="16" y="200"/>
                  </a:lnTo>
                  <a:lnTo>
                    <a:pt x="51" y="168"/>
                  </a:lnTo>
                  <a:lnTo>
                    <a:pt x="61" y="133"/>
                  </a:lnTo>
                  <a:lnTo>
                    <a:pt x="61" y="42"/>
                  </a:lnTo>
                  <a:lnTo>
                    <a:pt x="6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32">
              <a:extLst>
                <a:ext uri="{FF2B5EF4-FFF2-40B4-BE49-F238E27FC236}">
                  <a16:creationId xmlns:a16="http://schemas.microsoft.com/office/drawing/2014/main" id="{D308FCDF-554E-475F-9B8F-45AF7AF151EE}"/>
                </a:ext>
              </a:extLst>
            </p:cNvPr>
            <p:cNvSpPr>
              <a:spLocks/>
            </p:cNvSpPr>
            <p:nvPr/>
          </p:nvSpPr>
          <p:spPr bwMode="auto">
            <a:xfrm>
              <a:off x="988" y="3693"/>
              <a:ext cx="51" cy="132"/>
            </a:xfrm>
            <a:custGeom>
              <a:avLst/>
              <a:gdLst>
                <a:gd name="T0" fmla="*/ 32 w 51"/>
                <a:gd name="T1" fmla="*/ 0 h 132"/>
                <a:gd name="T2" fmla="*/ 46 w 51"/>
                <a:gd name="T3" fmla="*/ 25 h 132"/>
                <a:gd name="T4" fmla="*/ 51 w 51"/>
                <a:gd name="T5" fmla="*/ 29 h 132"/>
                <a:gd name="T6" fmla="*/ 46 w 51"/>
                <a:gd name="T7" fmla="*/ 49 h 132"/>
                <a:gd name="T8" fmla="*/ 40 w 51"/>
                <a:gd name="T9" fmla="*/ 90 h 132"/>
                <a:gd name="T10" fmla="*/ 16 w 51"/>
                <a:gd name="T11" fmla="*/ 110 h 132"/>
                <a:gd name="T12" fmla="*/ 0 w 51"/>
                <a:gd name="T13" fmla="*/ 132 h 132"/>
                <a:gd name="T14" fmla="*/ 2 w 51"/>
                <a:gd name="T15" fmla="*/ 102 h 132"/>
                <a:gd name="T16" fmla="*/ 28 w 51"/>
                <a:gd name="T17" fmla="*/ 75 h 132"/>
                <a:gd name="T18" fmla="*/ 32 w 51"/>
                <a:gd name="T19" fmla="*/ 47 h 132"/>
                <a:gd name="T20" fmla="*/ 16 w 51"/>
                <a:gd name="T21" fmla="*/ 13 h 132"/>
                <a:gd name="T22" fmla="*/ 32 w 51"/>
                <a:gd name="T23" fmla="*/ 0 h 132"/>
                <a:gd name="T24" fmla="*/ 32 w 51"/>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132">
                  <a:moveTo>
                    <a:pt x="32" y="0"/>
                  </a:moveTo>
                  <a:lnTo>
                    <a:pt x="46" y="25"/>
                  </a:lnTo>
                  <a:lnTo>
                    <a:pt x="51" y="29"/>
                  </a:lnTo>
                  <a:lnTo>
                    <a:pt x="46" y="49"/>
                  </a:lnTo>
                  <a:lnTo>
                    <a:pt x="40" y="90"/>
                  </a:lnTo>
                  <a:lnTo>
                    <a:pt x="16" y="110"/>
                  </a:lnTo>
                  <a:lnTo>
                    <a:pt x="0" y="132"/>
                  </a:lnTo>
                  <a:lnTo>
                    <a:pt x="2" y="102"/>
                  </a:lnTo>
                  <a:lnTo>
                    <a:pt x="28" y="75"/>
                  </a:lnTo>
                  <a:lnTo>
                    <a:pt x="32" y="47"/>
                  </a:lnTo>
                  <a:lnTo>
                    <a:pt x="16" y="13"/>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33">
              <a:extLst>
                <a:ext uri="{FF2B5EF4-FFF2-40B4-BE49-F238E27FC236}">
                  <a16:creationId xmlns:a16="http://schemas.microsoft.com/office/drawing/2014/main" id="{80847866-27DC-415C-99DF-55A15A0A2B74}"/>
                </a:ext>
              </a:extLst>
            </p:cNvPr>
            <p:cNvSpPr>
              <a:spLocks/>
            </p:cNvSpPr>
            <p:nvPr/>
          </p:nvSpPr>
          <p:spPr bwMode="auto">
            <a:xfrm>
              <a:off x="974" y="3685"/>
              <a:ext cx="38" cy="29"/>
            </a:xfrm>
            <a:custGeom>
              <a:avLst/>
              <a:gdLst>
                <a:gd name="T0" fmla="*/ 38 w 38"/>
                <a:gd name="T1" fmla="*/ 0 h 29"/>
                <a:gd name="T2" fmla="*/ 18 w 38"/>
                <a:gd name="T3" fmla="*/ 14 h 29"/>
                <a:gd name="T4" fmla="*/ 0 w 38"/>
                <a:gd name="T5" fmla="*/ 21 h 29"/>
                <a:gd name="T6" fmla="*/ 16 w 38"/>
                <a:gd name="T7" fmla="*/ 29 h 29"/>
                <a:gd name="T8" fmla="*/ 30 w 38"/>
                <a:gd name="T9" fmla="*/ 21 h 29"/>
                <a:gd name="T10" fmla="*/ 38 w 38"/>
                <a:gd name="T11" fmla="*/ 0 h 29"/>
                <a:gd name="T12" fmla="*/ 38 w 38"/>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9">
                  <a:moveTo>
                    <a:pt x="38" y="0"/>
                  </a:moveTo>
                  <a:lnTo>
                    <a:pt x="18" y="14"/>
                  </a:lnTo>
                  <a:lnTo>
                    <a:pt x="0" y="21"/>
                  </a:lnTo>
                  <a:lnTo>
                    <a:pt x="16" y="29"/>
                  </a:lnTo>
                  <a:lnTo>
                    <a:pt x="30" y="2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34">
              <a:extLst>
                <a:ext uri="{FF2B5EF4-FFF2-40B4-BE49-F238E27FC236}">
                  <a16:creationId xmlns:a16="http://schemas.microsoft.com/office/drawing/2014/main" id="{94E75DB0-DE6A-4B41-9067-BD39223CE054}"/>
                </a:ext>
              </a:extLst>
            </p:cNvPr>
            <p:cNvSpPr>
              <a:spLocks/>
            </p:cNvSpPr>
            <p:nvPr/>
          </p:nvSpPr>
          <p:spPr bwMode="auto">
            <a:xfrm>
              <a:off x="976" y="3699"/>
              <a:ext cx="36" cy="69"/>
            </a:xfrm>
            <a:custGeom>
              <a:avLst/>
              <a:gdLst>
                <a:gd name="T0" fmla="*/ 36 w 36"/>
                <a:gd name="T1" fmla="*/ 19 h 69"/>
                <a:gd name="T2" fmla="*/ 28 w 36"/>
                <a:gd name="T3" fmla="*/ 47 h 69"/>
                <a:gd name="T4" fmla="*/ 2 w 36"/>
                <a:gd name="T5" fmla="*/ 69 h 69"/>
                <a:gd name="T6" fmla="*/ 0 w 36"/>
                <a:gd name="T7" fmla="*/ 45 h 69"/>
                <a:gd name="T8" fmla="*/ 20 w 36"/>
                <a:gd name="T9" fmla="*/ 27 h 69"/>
                <a:gd name="T10" fmla="*/ 32 w 36"/>
                <a:gd name="T11" fmla="*/ 0 h 69"/>
                <a:gd name="T12" fmla="*/ 36 w 36"/>
                <a:gd name="T13" fmla="*/ 19 h 69"/>
                <a:gd name="T14" fmla="*/ 36 w 36"/>
                <a:gd name="T15" fmla="*/ 19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9">
                  <a:moveTo>
                    <a:pt x="36" y="19"/>
                  </a:moveTo>
                  <a:lnTo>
                    <a:pt x="28" y="47"/>
                  </a:lnTo>
                  <a:lnTo>
                    <a:pt x="2" y="69"/>
                  </a:lnTo>
                  <a:lnTo>
                    <a:pt x="0" y="45"/>
                  </a:lnTo>
                  <a:lnTo>
                    <a:pt x="20" y="27"/>
                  </a:lnTo>
                  <a:lnTo>
                    <a:pt x="32" y="0"/>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35">
              <a:extLst>
                <a:ext uri="{FF2B5EF4-FFF2-40B4-BE49-F238E27FC236}">
                  <a16:creationId xmlns:a16="http://schemas.microsoft.com/office/drawing/2014/main" id="{4386FCD1-8066-48E7-8F78-6E0B6557FE84}"/>
                </a:ext>
              </a:extLst>
            </p:cNvPr>
            <p:cNvSpPr>
              <a:spLocks/>
            </p:cNvSpPr>
            <p:nvPr/>
          </p:nvSpPr>
          <p:spPr bwMode="auto">
            <a:xfrm>
              <a:off x="723" y="3815"/>
              <a:ext cx="46" cy="107"/>
            </a:xfrm>
            <a:custGeom>
              <a:avLst/>
              <a:gdLst>
                <a:gd name="T0" fmla="*/ 22 w 46"/>
                <a:gd name="T1" fmla="*/ 2 h 107"/>
                <a:gd name="T2" fmla="*/ 30 w 46"/>
                <a:gd name="T3" fmla="*/ 48 h 107"/>
                <a:gd name="T4" fmla="*/ 46 w 46"/>
                <a:gd name="T5" fmla="*/ 107 h 107"/>
                <a:gd name="T6" fmla="*/ 22 w 46"/>
                <a:gd name="T7" fmla="*/ 81 h 107"/>
                <a:gd name="T8" fmla="*/ 18 w 46"/>
                <a:gd name="T9" fmla="*/ 48 h 107"/>
                <a:gd name="T10" fmla="*/ 8 w 46"/>
                <a:gd name="T11" fmla="*/ 10 h 107"/>
                <a:gd name="T12" fmla="*/ 0 w 46"/>
                <a:gd name="T13" fmla="*/ 0 h 107"/>
                <a:gd name="T14" fmla="*/ 22 w 46"/>
                <a:gd name="T15" fmla="*/ 2 h 107"/>
                <a:gd name="T16" fmla="*/ 22 w 46"/>
                <a:gd name="T17" fmla="*/ 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7">
                  <a:moveTo>
                    <a:pt x="22" y="2"/>
                  </a:moveTo>
                  <a:lnTo>
                    <a:pt x="30" y="48"/>
                  </a:lnTo>
                  <a:lnTo>
                    <a:pt x="46" y="107"/>
                  </a:lnTo>
                  <a:lnTo>
                    <a:pt x="22" y="81"/>
                  </a:lnTo>
                  <a:lnTo>
                    <a:pt x="18" y="48"/>
                  </a:lnTo>
                  <a:lnTo>
                    <a:pt x="8" y="10"/>
                  </a:lnTo>
                  <a:lnTo>
                    <a:pt x="0"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36">
              <a:extLst>
                <a:ext uri="{FF2B5EF4-FFF2-40B4-BE49-F238E27FC236}">
                  <a16:creationId xmlns:a16="http://schemas.microsoft.com/office/drawing/2014/main" id="{E63DEACA-9285-48CA-AD55-CAD22C184C42}"/>
                </a:ext>
              </a:extLst>
            </p:cNvPr>
            <p:cNvSpPr>
              <a:spLocks/>
            </p:cNvSpPr>
            <p:nvPr/>
          </p:nvSpPr>
          <p:spPr bwMode="auto">
            <a:xfrm>
              <a:off x="765" y="3819"/>
              <a:ext cx="17" cy="111"/>
            </a:xfrm>
            <a:custGeom>
              <a:avLst/>
              <a:gdLst>
                <a:gd name="T0" fmla="*/ 11 w 17"/>
                <a:gd name="T1" fmla="*/ 2 h 111"/>
                <a:gd name="T2" fmla="*/ 13 w 17"/>
                <a:gd name="T3" fmla="*/ 57 h 111"/>
                <a:gd name="T4" fmla="*/ 17 w 17"/>
                <a:gd name="T5" fmla="*/ 111 h 111"/>
                <a:gd name="T6" fmla="*/ 0 w 17"/>
                <a:gd name="T7" fmla="*/ 57 h 111"/>
                <a:gd name="T8" fmla="*/ 0 w 17"/>
                <a:gd name="T9" fmla="*/ 0 h 111"/>
                <a:gd name="T10" fmla="*/ 11 w 17"/>
                <a:gd name="T11" fmla="*/ 2 h 111"/>
                <a:gd name="T12" fmla="*/ 11 w 17"/>
                <a:gd name="T13" fmla="*/ 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11">
                  <a:moveTo>
                    <a:pt x="11" y="2"/>
                  </a:moveTo>
                  <a:lnTo>
                    <a:pt x="13" y="57"/>
                  </a:lnTo>
                  <a:lnTo>
                    <a:pt x="17" y="111"/>
                  </a:lnTo>
                  <a:lnTo>
                    <a:pt x="0" y="57"/>
                  </a:lnTo>
                  <a:lnTo>
                    <a:pt x="0"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37">
              <a:extLst>
                <a:ext uri="{FF2B5EF4-FFF2-40B4-BE49-F238E27FC236}">
                  <a16:creationId xmlns:a16="http://schemas.microsoft.com/office/drawing/2014/main" id="{CA5FBA74-FB1E-4FDE-BFA0-2D631AAB8FA2}"/>
                </a:ext>
              </a:extLst>
            </p:cNvPr>
            <p:cNvSpPr>
              <a:spLocks/>
            </p:cNvSpPr>
            <p:nvPr/>
          </p:nvSpPr>
          <p:spPr bwMode="auto">
            <a:xfrm>
              <a:off x="798" y="3815"/>
              <a:ext cx="20" cy="134"/>
            </a:xfrm>
            <a:custGeom>
              <a:avLst/>
              <a:gdLst>
                <a:gd name="T0" fmla="*/ 0 w 20"/>
                <a:gd name="T1" fmla="*/ 8 h 134"/>
                <a:gd name="T2" fmla="*/ 4 w 20"/>
                <a:gd name="T3" fmla="*/ 16 h 134"/>
                <a:gd name="T4" fmla="*/ 10 w 20"/>
                <a:gd name="T5" fmla="*/ 85 h 134"/>
                <a:gd name="T6" fmla="*/ 10 w 20"/>
                <a:gd name="T7" fmla="*/ 134 h 134"/>
                <a:gd name="T8" fmla="*/ 20 w 20"/>
                <a:gd name="T9" fmla="*/ 134 h 134"/>
                <a:gd name="T10" fmla="*/ 20 w 20"/>
                <a:gd name="T11" fmla="*/ 65 h 134"/>
                <a:gd name="T12" fmla="*/ 18 w 20"/>
                <a:gd name="T13" fmla="*/ 14 h 134"/>
                <a:gd name="T14" fmla="*/ 20 w 20"/>
                <a:gd name="T15" fmla="*/ 0 h 134"/>
                <a:gd name="T16" fmla="*/ 12 w 20"/>
                <a:gd name="T17" fmla="*/ 2 h 134"/>
                <a:gd name="T18" fmla="*/ 8 w 20"/>
                <a:gd name="T19" fmla="*/ 2 h 134"/>
                <a:gd name="T20" fmla="*/ 4 w 20"/>
                <a:gd name="T21" fmla="*/ 4 h 134"/>
                <a:gd name="T22" fmla="*/ 2 w 20"/>
                <a:gd name="T23" fmla="*/ 6 h 134"/>
                <a:gd name="T24" fmla="*/ 0 w 20"/>
                <a:gd name="T25" fmla="*/ 6 h 134"/>
                <a:gd name="T26" fmla="*/ 0 w 20"/>
                <a:gd name="T27" fmla="*/ 8 h 134"/>
                <a:gd name="T28" fmla="*/ 0 w 20"/>
                <a:gd name="T29" fmla="*/ 8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4">
                  <a:moveTo>
                    <a:pt x="0" y="8"/>
                  </a:moveTo>
                  <a:lnTo>
                    <a:pt x="4" y="16"/>
                  </a:lnTo>
                  <a:lnTo>
                    <a:pt x="10" y="85"/>
                  </a:lnTo>
                  <a:lnTo>
                    <a:pt x="10" y="134"/>
                  </a:lnTo>
                  <a:lnTo>
                    <a:pt x="20" y="134"/>
                  </a:lnTo>
                  <a:lnTo>
                    <a:pt x="20" y="65"/>
                  </a:lnTo>
                  <a:lnTo>
                    <a:pt x="18" y="14"/>
                  </a:lnTo>
                  <a:lnTo>
                    <a:pt x="20" y="0"/>
                  </a:lnTo>
                  <a:lnTo>
                    <a:pt x="12" y="2"/>
                  </a:lnTo>
                  <a:lnTo>
                    <a:pt x="8" y="2"/>
                  </a:lnTo>
                  <a:lnTo>
                    <a:pt x="4" y="4"/>
                  </a:lnTo>
                  <a:lnTo>
                    <a:pt x="2" y="6"/>
                  </a:lnTo>
                  <a:lnTo>
                    <a:pt x="0"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38">
              <a:extLst>
                <a:ext uri="{FF2B5EF4-FFF2-40B4-BE49-F238E27FC236}">
                  <a16:creationId xmlns:a16="http://schemas.microsoft.com/office/drawing/2014/main" id="{E9C2989F-EC57-4BCD-829B-B5B5E2594909}"/>
                </a:ext>
              </a:extLst>
            </p:cNvPr>
            <p:cNvSpPr>
              <a:spLocks/>
            </p:cNvSpPr>
            <p:nvPr/>
          </p:nvSpPr>
          <p:spPr bwMode="auto">
            <a:xfrm>
              <a:off x="1146" y="1869"/>
              <a:ext cx="396" cy="411"/>
            </a:xfrm>
            <a:custGeom>
              <a:avLst/>
              <a:gdLst>
                <a:gd name="T0" fmla="*/ 291 w 396"/>
                <a:gd name="T1" fmla="*/ 184 h 411"/>
                <a:gd name="T2" fmla="*/ 257 w 396"/>
                <a:gd name="T3" fmla="*/ 174 h 411"/>
                <a:gd name="T4" fmla="*/ 265 w 396"/>
                <a:gd name="T5" fmla="*/ 160 h 411"/>
                <a:gd name="T6" fmla="*/ 247 w 396"/>
                <a:gd name="T7" fmla="*/ 166 h 411"/>
                <a:gd name="T8" fmla="*/ 232 w 396"/>
                <a:gd name="T9" fmla="*/ 174 h 411"/>
                <a:gd name="T10" fmla="*/ 214 w 396"/>
                <a:gd name="T11" fmla="*/ 182 h 411"/>
                <a:gd name="T12" fmla="*/ 170 w 396"/>
                <a:gd name="T13" fmla="*/ 201 h 411"/>
                <a:gd name="T14" fmla="*/ 125 w 396"/>
                <a:gd name="T15" fmla="*/ 211 h 411"/>
                <a:gd name="T16" fmla="*/ 99 w 396"/>
                <a:gd name="T17" fmla="*/ 255 h 411"/>
                <a:gd name="T18" fmla="*/ 85 w 396"/>
                <a:gd name="T19" fmla="*/ 215 h 411"/>
                <a:gd name="T20" fmla="*/ 56 w 396"/>
                <a:gd name="T21" fmla="*/ 199 h 411"/>
                <a:gd name="T22" fmla="*/ 46 w 396"/>
                <a:gd name="T23" fmla="*/ 265 h 411"/>
                <a:gd name="T24" fmla="*/ 71 w 396"/>
                <a:gd name="T25" fmla="*/ 314 h 411"/>
                <a:gd name="T26" fmla="*/ 99 w 396"/>
                <a:gd name="T27" fmla="*/ 356 h 411"/>
                <a:gd name="T28" fmla="*/ 93 w 396"/>
                <a:gd name="T29" fmla="*/ 363 h 411"/>
                <a:gd name="T30" fmla="*/ 83 w 396"/>
                <a:gd name="T31" fmla="*/ 385 h 411"/>
                <a:gd name="T32" fmla="*/ 71 w 396"/>
                <a:gd name="T33" fmla="*/ 403 h 411"/>
                <a:gd name="T34" fmla="*/ 68 w 396"/>
                <a:gd name="T35" fmla="*/ 411 h 411"/>
                <a:gd name="T36" fmla="*/ 42 w 396"/>
                <a:gd name="T37" fmla="*/ 399 h 411"/>
                <a:gd name="T38" fmla="*/ 26 w 396"/>
                <a:gd name="T39" fmla="*/ 387 h 411"/>
                <a:gd name="T40" fmla="*/ 12 w 396"/>
                <a:gd name="T41" fmla="*/ 373 h 411"/>
                <a:gd name="T42" fmla="*/ 6 w 396"/>
                <a:gd name="T43" fmla="*/ 362 h 411"/>
                <a:gd name="T44" fmla="*/ 0 w 396"/>
                <a:gd name="T45" fmla="*/ 342 h 411"/>
                <a:gd name="T46" fmla="*/ 2 w 396"/>
                <a:gd name="T47" fmla="*/ 334 h 411"/>
                <a:gd name="T48" fmla="*/ 16 w 396"/>
                <a:gd name="T49" fmla="*/ 324 h 411"/>
                <a:gd name="T50" fmla="*/ 20 w 396"/>
                <a:gd name="T51" fmla="*/ 306 h 411"/>
                <a:gd name="T52" fmla="*/ 20 w 396"/>
                <a:gd name="T53" fmla="*/ 282 h 411"/>
                <a:gd name="T54" fmla="*/ 20 w 396"/>
                <a:gd name="T55" fmla="*/ 275 h 411"/>
                <a:gd name="T56" fmla="*/ 18 w 396"/>
                <a:gd name="T57" fmla="*/ 196 h 411"/>
                <a:gd name="T58" fmla="*/ 24 w 396"/>
                <a:gd name="T59" fmla="*/ 182 h 411"/>
                <a:gd name="T60" fmla="*/ 30 w 396"/>
                <a:gd name="T61" fmla="*/ 168 h 411"/>
                <a:gd name="T62" fmla="*/ 40 w 396"/>
                <a:gd name="T63" fmla="*/ 150 h 411"/>
                <a:gd name="T64" fmla="*/ 50 w 396"/>
                <a:gd name="T65" fmla="*/ 128 h 411"/>
                <a:gd name="T66" fmla="*/ 66 w 396"/>
                <a:gd name="T67" fmla="*/ 105 h 411"/>
                <a:gd name="T68" fmla="*/ 79 w 396"/>
                <a:gd name="T69" fmla="*/ 83 h 411"/>
                <a:gd name="T70" fmla="*/ 97 w 396"/>
                <a:gd name="T71" fmla="*/ 65 h 411"/>
                <a:gd name="T72" fmla="*/ 133 w 396"/>
                <a:gd name="T73" fmla="*/ 30 h 411"/>
                <a:gd name="T74" fmla="*/ 170 w 396"/>
                <a:gd name="T75" fmla="*/ 12 h 411"/>
                <a:gd name="T76" fmla="*/ 204 w 396"/>
                <a:gd name="T77" fmla="*/ 2 h 411"/>
                <a:gd name="T78" fmla="*/ 234 w 396"/>
                <a:gd name="T79" fmla="*/ 2 h 411"/>
                <a:gd name="T80" fmla="*/ 261 w 396"/>
                <a:gd name="T81" fmla="*/ 8 h 411"/>
                <a:gd name="T82" fmla="*/ 283 w 396"/>
                <a:gd name="T83" fmla="*/ 16 h 411"/>
                <a:gd name="T84" fmla="*/ 303 w 396"/>
                <a:gd name="T85" fmla="*/ 28 h 411"/>
                <a:gd name="T86" fmla="*/ 315 w 396"/>
                <a:gd name="T87" fmla="*/ 36 h 411"/>
                <a:gd name="T88" fmla="*/ 331 w 396"/>
                <a:gd name="T89" fmla="*/ 47 h 411"/>
                <a:gd name="T90" fmla="*/ 342 w 396"/>
                <a:gd name="T91" fmla="*/ 59 h 411"/>
                <a:gd name="T92" fmla="*/ 362 w 396"/>
                <a:gd name="T93" fmla="*/ 81 h 411"/>
                <a:gd name="T94" fmla="*/ 370 w 396"/>
                <a:gd name="T95" fmla="*/ 95 h 411"/>
                <a:gd name="T96" fmla="*/ 378 w 396"/>
                <a:gd name="T97" fmla="*/ 111 h 411"/>
                <a:gd name="T98" fmla="*/ 386 w 396"/>
                <a:gd name="T99" fmla="*/ 132 h 411"/>
                <a:gd name="T100" fmla="*/ 396 w 396"/>
                <a:gd name="T101" fmla="*/ 162 h 411"/>
                <a:gd name="T102" fmla="*/ 396 w 396"/>
                <a:gd name="T103" fmla="*/ 174 h 411"/>
                <a:gd name="T104" fmla="*/ 396 w 396"/>
                <a:gd name="T105" fmla="*/ 196 h 411"/>
                <a:gd name="T106" fmla="*/ 394 w 396"/>
                <a:gd name="T107" fmla="*/ 211 h 411"/>
                <a:gd name="T108" fmla="*/ 374 w 396"/>
                <a:gd name="T109" fmla="*/ 237 h 411"/>
                <a:gd name="T110" fmla="*/ 370 w 396"/>
                <a:gd name="T111" fmla="*/ 219 h 411"/>
                <a:gd name="T112" fmla="*/ 370 w 396"/>
                <a:gd name="T113" fmla="*/ 205 h 411"/>
                <a:gd name="T114" fmla="*/ 366 w 396"/>
                <a:gd name="T115" fmla="*/ 188 h 411"/>
                <a:gd name="T116" fmla="*/ 354 w 396"/>
                <a:gd name="T117" fmla="*/ 176 h 411"/>
                <a:gd name="T118" fmla="*/ 344 w 396"/>
                <a:gd name="T119" fmla="*/ 168 h 411"/>
                <a:gd name="T120" fmla="*/ 331 w 396"/>
                <a:gd name="T121" fmla="*/ 160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6" h="411">
                  <a:moveTo>
                    <a:pt x="331" y="160"/>
                  </a:moveTo>
                  <a:lnTo>
                    <a:pt x="291" y="184"/>
                  </a:lnTo>
                  <a:lnTo>
                    <a:pt x="228" y="184"/>
                  </a:lnTo>
                  <a:lnTo>
                    <a:pt x="257" y="174"/>
                  </a:lnTo>
                  <a:lnTo>
                    <a:pt x="275" y="158"/>
                  </a:lnTo>
                  <a:lnTo>
                    <a:pt x="265" y="160"/>
                  </a:lnTo>
                  <a:lnTo>
                    <a:pt x="257" y="164"/>
                  </a:lnTo>
                  <a:lnTo>
                    <a:pt x="247" y="166"/>
                  </a:lnTo>
                  <a:lnTo>
                    <a:pt x="240" y="170"/>
                  </a:lnTo>
                  <a:lnTo>
                    <a:pt x="232" y="174"/>
                  </a:lnTo>
                  <a:lnTo>
                    <a:pt x="224" y="178"/>
                  </a:lnTo>
                  <a:lnTo>
                    <a:pt x="214" y="182"/>
                  </a:lnTo>
                  <a:lnTo>
                    <a:pt x="206" y="186"/>
                  </a:lnTo>
                  <a:lnTo>
                    <a:pt x="170" y="201"/>
                  </a:lnTo>
                  <a:lnTo>
                    <a:pt x="149" y="207"/>
                  </a:lnTo>
                  <a:lnTo>
                    <a:pt x="125" y="211"/>
                  </a:lnTo>
                  <a:lnTo>
                    <a:pt x="109" y="227"/>
                  </a:lnTo>
                  <a:lnTo>
                    <a:pt x="99" y="255"/>
                  </a:lnTo>
                  <a:lnTo>
                    <a:pt x="95" y="253"/>
                  </a:lnTo>
                  <a:lnTo>
                    <a:pt x="85" y="215"/>
                  </a:lnTo>
                  <a:lnTo>
                    <a:pt x="75" y="198"/>
                  </a:lnTo>
                  <a:lnTo>
                    <a:pt x="56" y="199"/>
                  </a:lnTo>
                  <a:lnTo>
                    <a:pt x="44" y="213"/>
                  </a:lnTo>
                  <a:lnTo>
                    <a:pt x="46" y="265"/>
                  </a:lnTo>
                  <a:lnTo>
                    <a:pt x="56" y="288"/>
                  </a:lnTo>
                  <a:lnTo>
                    <a:pt x="71" y="314"/>
                  </a:lnTo>
                  <a:lnTo>
                    <a:pt x="87" y="310"/>
                  </a:lnTo>
                  <a:lnTo>
                    <a:pt x="99" y="356"/>
                  </a:lnTo>
                  <a:lnTo>
                    <a:pt x="97" y="356"/>
                  </a:lnTo>
                  <a:lnTo>
                    <a:pt x="93" y="363"/>
                  </a:lnTo>
                  <a:lnTo>
                    <a:pt x="87" y="373"/>
                  </a:lnTo>
                  <a:lnTo>
                    <a:pt x="83" y="385"/>
                  </a:lnTo>
                  <a:lnTo>
                    <a:pt x="77" y="393"/>
                  </a:lnTo>
                  <a:lnTo>
                    <a:pt x="71" y="403"/>
                  </a:lnTo>
                  <a:lnTo>
                    <a:pt x="68" y="407"/>
                  </a:lnTo>
                  <a:lnTo>
                    <a:pt x="68" y="411"/>
                  </a:lnTo>
                  <a:lnTo>
                    <a:pt x="54" y="403"/>
                  </a:lnTo>
                  <a:lnTo>
                    <a:pt x="42" y="399"/>
                  </a:lnTo>
                  <a:lnTo>
                    <a:pt x="32" y="393"/>
                  </a:lnTo>
                  <a:lnTo>
                    <a:pt x="26" y="387"/>
                  </a:lnTo>
                  <a:lnTo>
                    <a:pt x="18" y="379"/>
                  </a:lnTo>
                  <a:lnTo>
                    <a:pt x="12" y="373"/>
                  </a:lnTo>
                  <a:lnTo>
                    <a:pt x="8" y="367"/>
                  </a:lnTo>
                  <a:lnTo>
                    <a:pt x="6" y="362"/>
                  </a:lnTo>
                  <a:lnTo>
                    <a:pt x="2" y="352"/>
                  </a:lnTo>
                  <a:lnTo>
                    <a:pt x="0" y="342"/>
                  </a:lnTo>
                  <a:lnTo>
                    <a:pt x="0" y="336"/>
                  </a:lnTo>
                  <a:lnTo>
                    <a:pt x="2" y="334"/>
                  </a:lnTo>
                  <a:lnTo>
                    <a:pt x="10" y="332"/>
                  </a:lnTo>
                  <a:lnTo>
                    <a:pt x="16" y="324"/>
                  </a:lnTo>
                  <a:lnTo>
                    <a:pt x="20" y="316"/>
                  </a:lnTo>
                  <a:lnTo>
                    <a:pt x="20" y="306"/>
                  </a:lnTo>
                  <a:lnTo>
                    <a:pt x="20" y="294"/>
                  </a:lnTo>
                  <a:lnTo>
                    <a:pt x="20" y="282"/>
                  </a:lnTo>
                  <a:lnTo>
                    <a:pt x="20" y="277"/>
                  </a:lnTo>
                  <a:lnTo>
                    <a:pt x="20" y="275"/>
                  </a:lnTo>
                  <a:lnTo>
                    <a:pt x="14" y="245"/>
                  </a:lnTo>
                  <a:lnTo>
                    <a:pt x="18" y="196"/>
                  </a:lnTo>
                  <a:lnTo>
                    <a:pt x="18" y="194"/>
                  </a:lnTo>
                  <a:lnTo>
                    <a:pt x="24" y="182"/>
                  </a:lnTo>
                  <a:lnTo>
                    <a:pt x="26" y="174"/>
                  </a:lnTo>
                  <a:lnTo>
                    <a:pt x="30" y="168"/>
                  </a:lnTo>
                  <a:lnTo>
                    <a:pt x="34" y="158"/>
                  </a:lnTo>
                  <a:lnTo>
                    <a:pt x="40" y="150"/>
                  </a:lnTo>
                  <a:lnTo>
                    <a:pt x="44" y="138"/>
                  </a:lnTo>
                  <a:lnTo>
                    <a:pt x="50" y="128"/>
                  </a:lnTo>
                  <a:lnTo>
                    <a:pt x="58" y="117"/>
                  </a:lnTo>
                  <a:lnTo>
                    <a:pt x="66" y="105"/>
                  </a:lnTo>
                  <a:lnTo>
                    <a:pt x="71" y="95"/>
                  </a:lnTo>
                  <a:lnTo>
                    <a:pt x="79" y="83"/>
                  </a:lnTo>
                  <a:lnTo>
                    <a:pt x="87" y="73"/>
                  </a:lnTo>
                  <a:lnTo>
                    <a:pt x="97" y="65"/>
                  </a:lnTo>
                  <a:lnTo>
                    <a:pt x="115" y="45"/>
                  </a:lnTo>
                  <a:lnTo>
                    <a:pt x="133" y="30"/>
                  </a:lnTo>
                  <a:lnTo>
                    <a:pt x="153" y="20"/>
                  </a:lnTo>
                  <a:lnTo>
                    <a:pt x="170" y="12"/>
                  </a:lnTo>
                  <a:lnTo>
                    <a:pt x="186" y="4"/>
                  </a:lnTo>
                  <a:lnTo>
                    <a:pt x="204" y="2"/>
                  </a:lnTo>
                  <a:lnTo>
                    <a:pt x="220" y="0"/>
                  </a:lnTo>
                  <a:lnTo>
                    <a:pt x="234" y="2"/>
                  </a:lnTo>
                  <a:lnTo>
                    <a:pt x="247" y="4"/>
                  </a:lnTo>
                  <a:lnTo>
                    <a:pt x="261" y="8"/>
                  </a:lnTo>
                  <a:lnTo>
                    <a:pt x="271" y="12"/>
                  </a:lnTo>
                  <a:lnTo>
                    <a:pt x="283" y="16"/>
                  </a:lnTo>
                  <a:lnTo>
                    <a:pt x="293" y="22"/>
                  </a:lnTo>
                  <a:lnTo>
                    <a:pt x="303" y="28"/>
                  </a:lnTo>
                  <a:lnTo>
                    <a:pt x="309" y="30"/>
                  </a:lnTo>
                  <a:lnTo>
                    <a:pt x="315" y="36"/>
                  </a:lnTo>
                  <a:lnTo>
                    <a:pt x="323" y="41"/>
                  </a:lnTo>
                  <a:lnTo>
                    <a:pt x="331" y="47"/>
                  </a:lnTo>
                  <a:lnTo>
                    <a:pt x="336" y="53"/>
                  </a:lnTo>
                  <a:lnTo>
                    <a:pt x="342" y="59"/>
                  </a:lnTo>
                  <a:lnTo>
                    <a:pt x="354" y="67"/>
                  </a:lnTo>
                  <a:lnTo>
                    <a:pt x="362" y="81"/>
                  </a:lnTo>
                  <a:lnTo>
                    <a:pt x="366" y="87"/>
                  </a:lnTo>
                  <a:lnTo>
                    <a:pt x="370" y="95"/>
                  </a:lnTo>
                  <a:lnTo>
                    <a:pt x="374" y="101"/>
                  </a:lnTo>
                  <a:lnTo>
                    <a:pt x="378" y="111"/>
                  </a:lnTo>
                  <a:lnTo>
                    <a:pt x="382" y="120"/>
                  </a:lnTo>
                  <a:lnTo>
                    <a:pt x="386" y="132"/>
                  </a:lnTo>
                  <a:lnTo>
                    <a:pt x="390" y="144"/>
                  </a:lnTo>
                  <a:lnTo>
                    <a:pt x="396" y="162"/>
                  </a:lnTo>
                  <a:lnTo>
                    <a:pt x="396" y="166"/>
                  </a:lnTo>
                  <a:lnTo>
                    <a:pt x="396" y="174"/>
                  </a:lnTo>
                  <a:lnTo>
                    <a:pt x="396" y="186"/>
                  </a:lnTo>
                  <a:lnTo>
                    <a:pt x="396" y="196"/>
                  </a:lnTo>
                  <a:lnTo>
                    <a:pt x="396" y="203"/>
                  </a:lnTo>
                  <a:lnTo>
                    <a:pt x="394" y="211"/>
                  </a:lnTo>
                  <a:lnTo>
                    <a:pt x="394" y="215"/>
                  </a:lnTo>
                  <a:lnTo>
                    <a:pt x="374" y="237"/>
                  </a:lnTo>
                  <a:lnTo>
                    <a:pt x="372" y="227"/>
                  </a:lnTo>
                  <a:lnTo>
                    <a:pt x="370" y="219"/>
                  </a:lnTo>
                  <a:lnTo>
                    <a:pt x="370" y="211"/>
                  </a:lnTo>
                  <a:lnTo>
                    <a:pt x="370" y="205"/>
                  </a:lnTo>
                  <a:lnTo>
                    <a:pt x="368" y="196"/>
                  </a:lnTo>
                  <a:lnTo>
                    <a:pt x="366" y="188"/>
                  </a:lnTo>
                  <a:lnTo>
                    <a:pt x="362" y="182"/>
                  </a:lnTo>
                  <a:lnTo>
                    <a:pt x="354" y="176"/>
                  </a:lnTo>
                  <a:lnTo>
                    <a:pt x="350" y="172"/>
                  </a:lnTo>
                  <a:lnTo>
                    <a:pt x="344" y="168"/>
                  </a:lnTo>
                  <a:lnTo>
                    <a:pt x="336" y="164"/>
                  </a:lnTo>
                  <a:lnTo>
                    <a:pt x="331"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39">
              <a:extLst>
                <a:ext uri="{FF2B5EF4-FFF2-40B4-BE49-F238E27FC236}">
                  <a16:creationId xmlns:a16="http://schemas.microsoft.com/office/drawing/2014/main" id="{40283DF1-3695-4226-B1FB-B0285C6931C4}"/>
                </a:ext>
              </a:extLst>
            </p:cNvPr>
            <p:cNvSpPr>
              <a:spLocks/>
            </p:cNvSpPr>
            <p:nvPr/>
          </p:nvSpPr>
          <p:spPr bwMode="auto">
            <a:xfrm>
              <a:off x="1439" y="2090"/>
              <a:ext cx="85" cy="139"/>
            </a:xfrm>
            <a:custGeom>
              <a:avLst/>
              <a:gdLst>
                <a:gd name="T0" fmla="*/ 81 w 85"/>
                <a:gd name="T1" fmla="*/ 0 h 139"/>
                <a:gd name="T2" fmla="*/ 81 w 85"/>
                <a:gd name="T3" fmla="*/ 40 h 139"/>
                <a:gd name="T4" fmla="*/ 85 w 85"/>
                <a:gd name="T5" fmla="*/ 61 h 139"/>
                <a:gd name="T6" fmla="*/ 77 w 85"/>
                <a:gd name="T7" fmla="*/ 69 h 139"/>
                <a:gd name="T8" fmla="*/ 42 w 85"/>
                <a:gd name="T9" fmla="*/ 69 h 139"/>
                <a:gd name="T10" fmla="*/ 22 w 85"/>
                <a:gd name="T11" fmla="*/ 81 h 139"/>
                <a:gd name="T12" fmla="*/ 32 w 85"/>
                <a:gd name="T13" fmla="*/ 93 h 139"/>
                <a:gd name="T14" fmla="*/ 49 w 85"/>
                <a:gd name="T15" fmla="*/ 101 h 139"/>
                <a:gd name="T16" fmla="*/ 61 w 85"/>
                <a:gd name="T17" fmla="*/ 93 h 139"/>
                <a:gd name="T18" fmla="*/ 61 w 85"/>
                <a:gd name="T19" fmla="*/ 105 h 139"/>
                <a:gd name="T20" fmla="*/ 38 w 85"/>
                <a:gd name="T21" fmla="*/ 113 h 139"/>
                <a:gd name="T22" fmla="*/ 12 w 85"/>
                <a:gd name="T23" fmla="*/ 97 h 139"/>
                <a:gd name="T24" fmla="*/ 0 w 85"/>
                <a:gd name="T25" fmla="*/ 139 h 139"/>
                <a:gd name="T26" fmla="*/ 2 w 85"/>
                <a:gd name="T27" fmla="*/ 85 h 139"/>
                <a:gd name="T28" fmla="*/ 24 w 85"/>
                <a:gd name="T29" fmla="*/ 63 h 139"/>
                <a:gd name="T30" fmla="*/ 36 w 85"/>
                <a:gd name="T31" fmla="*/ 54 h 139"/>
                <a:gd name="T32" fmla="*/ 73 w 85"/>
                <a:gd name="T33" fmla="*/ 56 h 139"/>
                <a:gd name="T34" fmla="*/ 73 w 85"/>
                <a:gd name="T35" fmla="*/ 36 h 139"/>
                <a:gd name="T36" fmla="*/ 81 w 85"/>
                <a:gd name="T37" fmla="*/ 0 h 139"/>
                <a:gd name="T38" fmla="*/ 81 w 8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 h="139">
                  <a:moveTo>
                    <a:pt x="81" y="0"/>
                  </a:moveTo>
                  <a:lnTo>
                    <a:pt x="81" y="40"/>
                  </a:lnTo>
                  <a:lnTo>
                    <a:pt x="85" y="61"/>
                  </a:lnTo>
                  <a:lnTo>
                    <a:pt x="77" y="69"/>
                  </a:lnTo>
                  <a:lnTo>
                    <a:pt x="42" y="69"/>
                  </a:lnTo>
                  <a:lnTo>
                    <a:pt x="22" y="81"/>
                  </a:lnTo>
                  <a:lnTo>
                    <a:pt x="32" y="93"/>
                  </a:lnTo>
                  <a:lnTo>
                    <a:pt x="49" y="101"/>
                  </a:lnTo>
                  <a:lnTo>
                    <a:pt x="61" y="93"/>
                  </a:lnTo>
                  <a:lnTo>
                    <a:pt x="61" y="105"/>
                  </a:lnTo>
                  <a:lnTo>
                    <a:pt x="38" y="113"/>
                  </a:lnTo>
                  <a:lnTo>
                    <a:pt x="12" y="97"/>
                  </a:lnTo>
                  <a:lnTo>
                    <a:pt x="0" y="139"/>
                  </a:lnTo>
                  <a:lnTo>
                    <a:pt x="2" y="85"/>
                  </a:lnTo>
                  <a:lnTo>
                    <a:pt x="24" y="63"/>
                  </a:lnTo>
                  <a:lnTo>
                    <a:pt x="36" y="54"/>
                  </a:lnTo>
                  <a:lnTo>
                    <a:pt x="73" y="56"/>
                  </a:lnTo>
                  <a:lnTo>
                    <a:pt x="73" y="36"/>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40">
              <a:extLst>
                <a:ext uri="{FF2B5EF4-FFF2-40B4-BE49-F238E27FC236}">
                  <a16:creationId xmlns:a16="http://schemas.microsoft.com/office/drawing/2014/main" id="{B503BECE-4784-47C8-A797-BF7FE48C02CC}"/>
                </a:ext>
              </a:extLst>
            </p:cNvPr>
            <p:cNvSpPr>
              <a:spLocks/>
            </p:cNvSpPr>
            <p:nvPr/>
          </p:nvSpPr>
          <p:spPr bwMode="auto">
            <a:xfrm>
              <a:off x="1295" y="2175"/>
              <a:ext cx="213" cy="196"/>
            </a:xfrm>
            <a:custGeom>
              <a:avLst/>
              <a:gdLst>
                <a:gd name="T0" fmla="*/ 213 w 213"/>
                <a:gd name="T1" fmla="*/ 0 h 196"/>
                <a:gd name="T2" fmla="*/ 201 w 213"/>
                <a:gd name="T3" fmla="*/ 54 h 196"/>
                <a:gd name="T4" fmla="*/ 191 w 213"/>
                <a:gd name="T5" fmla="*/ 79 h 196"/>
                <a:gd name="T6" fmla="*/ 170 w 213"/>
                <a:gd name="T7" fmla="*/ 113 h 196"/>
                <a:gd name="T8" fmla="*/ 134 w 213"/>
                <a:gd name="T9" fmla="*/ 154 h 196"/>
                <a:gd name="T10" fmla="*/ 100 w 213"/>
                <a:gd name="T11" fmla="*/ 186 h 196"/>
                <a:gd name="T12" fmla="*/ 63 w 213"/>
                <a:gd name="T13" fmla="*/ 184 h 196"/>
                <a:gd name="T14" fmla="*/ 31 w 213"/>
                <a:gd name="T15" fmla="*/ 162 h 196"/>
                <a:gd name="T16" fmla="*/ 0 w 213"/>
                <a:gd name="T17" fmla="*/ 138 h 196"/>
                <a:gd name="T18" fmla="*/ 29 w 213"/>
                <a:gd name="T19" fmla="*/ 182 h 196"/>
                <a:gd name="T20" fmla="*/ 81 w 213"/>
                <a:gd name="T21" fmla="*/ 196 h 196"/>
                <a:gd name="T22" fmla="*/ 104 w 213"/>
                <a:gd name="T23" fmla="*/ 190 h 196"/>
                <a:gd name="T24" fmla="*/ 134 w 213"/>
                <a:gd name="T25" fmla="*/ 166 h 196"/>
                <a:gd name="T26" fmla="*/ 172 w 213"/>
                <a:gd name="T27" fmla="*/ 123 h 196"/>
                <a:gd name="T28" fmla="*/ 191 w 213"/>
                <a:gd name="T29" fmla="*/ 89 h 196"/>
                <a:gd name="T30" fmla="*/ 205 w 213"/>
                <a:gd name="T31" fmla="*/ 63 h 196"/>
                <a:gd name="T32" fmla="*/ 209 w 213"/>
                <a:gd name="T33" fmla="*/ 52 h 196"/>
                <a:gd name="T34" fmla="*/ 213 w 213"/>
                <a:gd name="T35" fmla="*/ 0 h 196"/>
                <a:gd name="T36" fmla="*/ 213 w 213"/>
                <a:gd name="T37" fmla="*/ 0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3" h="196">
                  <a:moveTo>
                    <a:pt x="213" y="0"/>
                  </a:moveTo>
                  <a:lnTo>
                    <a:pt x="201" y="54"/>
                  </a:lnTo>
                  <a:lnTo>
                    <a:pt x="191" y="79"/>
                  </a:lnTo>
                  <a:lnTo>
                    <a:pt x="170" y="113"/>
                  </a:lnTo>
                  <a:lnTo>
                    <a:pt x="134" y="154"/>
                  </a:lnTo>
                  <a:lnTo>
                    <a:pt x="100" y="186"/>
                  </a:lnTo>
                  <a:lnTo>
                    <a:pt x="63" y="184"/>
                  </a:lnTo>
                  <a:lnTo>
                    <a:pt x="31" y="162"/>
                  </a:lnTo>
                  <a:lnTo>
                    <a:pt x="0" y="138"/>
                  </a:lnTo>
                  <a:lnTo>
                    <a:pt x="29" y="182"/>
                  </a:lnTo>
                  <a:lnTo>
                    <a:pt x="81" y="196"/>
                  </a:lnTo>
                  <a:lnTo>
                    <a:pt x="104" y="190"/>
                  </a:lnTo>
                  <a:lnTo>
                    <a:pt x="134" y="166"/>
                  </a:lnTo>
                  <a:lnTo>
                    <a:pt x="172" y="123"/>
                  </a:lnTo>
                  <a:lnTo>
                    <a:pt x="191" y="89"/>
                  </a:lnTo>
                  <a:lnTo>
                    <a:pt x="205" y="63"/>
                  </a:lnTo>
                  <a:lnTo>
                    <a:pt x="209" y="52"/>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1">
              <a:extLst>
                <a:ext uri="{FF2B5EF4-FFF2-40B4-BE49-F238E27FC236}">
                  <a16:creationId xmlns:a16="http://schemas.microsoft.com/office/drawing/2014/main" id="{3EC20458-E5BA-4560-B477-73C9BDFF59BE}"/>
                </a:ext>
              </a:extLst>
            </p:cNvPr>
            <p:cNvSpPr>
              <a:spLocks/>
            </p:cNvSpPr>
            <p:nvPr/>
          </p:nvSpPr>
          <p:spPr bwMode="auto">
            <a:xfrm>
              <a:off x="1059" y="2300"/>
              <a:ext cx="876" cy="1551"/>
            </a:xfrm>
            <a:custGeom>
              <a:avLst/>
              <a:gdLst>
                <a:gd name="T0" fmla="*/ 481 w 876"/>
                <a:gd name="T1" fmla="*/ 41 h 1551"/>
                <a:gd name="T2" fmla="*/ 661 w 876"/>
                <a:gd name="T3" fmla="*/ 118 h 1551"/>
                <a:gd name="T4" fmla="*/ 667 w 876"/>
                <a:gd name="T5" fmla="*/ 278 h 1551"/>
                <a:gd name="T6" fmla="*/ 582 w 876"/>
                <a:gd name="T7" fmla="*/ 535 h 1551"/>
                <a:gd name="T8" fmla="*/ 550 w 876"/>
                <a:gd name="T9" fmla="*/ 440 h 1551"/>
                <a:gd name="T10" fmla="*/ 536 w 876"/>
                <a:gd name="T11" fmla="*/ 424 h 1551"/>
                <a:gd name="T12" fmla="*/ 542 w 876"/>
                <a:gd name="T13" fmla="*/ 784 h 1551"/>
                <a:gd name="T14" fmla="*/ 562 w 876"/>
                <a:gd name="T15" fmla="*/ 922 h 1551"/>
                <a:gd name="T16" fmla="*/ 586 w 876"/>
                <a:gd name="T17" fmla="*/ 1353 h 1551"/>
                <a:gd name="T18" fmla="*/ 352 w 876"/>
                <a:gd name="T19" fmla="*/ 754 h 1551"/>
                <a:gd name="T20" fmla="*/ 305 w 876"/>
                <a:gd name="T21" fmla="*/ 405 h 1551"/>
                <a:gd name="T22" fmla="*/ 366 w 876"/>
                <a:gd name="T23" fmla="*/ 290 h 1551"/>
                <a:gd name="T24" fmla="*/ 386 w 876"/>
                <a:gd name="T25" fmla="*/ 21 h 1551"/>
                <a:gd name="T26" fmla="*/ 372 w 876"/>
                <a:gd name="T27" fmla="*/ 116 h 1551"/>
                <a:gd name="T28" fmla="*/ 356 w 876"/>
                <a:gd name="T29" fmla="*/ 290 h 1551"/>
                <a:gd name="T30" fmla="*/ 295 w 876"/>
                <a:gd name="T31" fmla="*/ 407 h 1551"/>
                <a:gd name="T32" fmla="*/ 340 w 876"/>
                <a:gd name="T33" fmla="*/ 725 h 1551"/>
                <a:gd name="T34" fmla="*/ 220 w 876"/>
                <a:gd name="T35" fmla="*/ 762 h 1551"/>
                <a:gd name="T36" fmla="*/ 66 w 876"/>
                <a:gd name="T37" fmla="*/ 954 h 1551"/>
                <a:gd name="T38" fmla="*/ 50 w 876"/>
                <a:gd name="T39" fmla="*/ 1404 h 1551"/>
                <a:gd name="T40" fmla="*/ 2 w 876"/>
                <a:gd name="T41" fmla="*/ 1527 h 1551"/>
                <a:gd name="T42" fmla="*/ 143 w 876"/>
                <a:gd name="T43" fmla="*/ 1507 h 1551"/>
                <a:gd name="T44" fmla="*/ 315 w 876"/>
                <a:gd name="T45" fmla="*/ 1551 h 1551"/>
                <a:gd name="T46" fmla="*/ 566 w 876"/>
                <a:gd name="T47" fmla="*/ 1438 h 1551"/>
                <a:gd name="T48" fmla="*/ 599 w 876"/>
                <a:gd name="T49" fmla="*/ 1353 h 1551"/>
                <a:gd name="T50" fmla="*/ 645 w 876"/>
                <a:gd name="T51" fmla="*/ 1148 h 1551"/>
                <a:gd name="T52" fmla="*/ 677 w 876"/>
                <a:gd name="T53" fmla="*/ 1302 h 1551"/>
                <a:gd name="T54" fmla="*/ 702 w 876"/>
                <a:gd name="T55" fmla="*/ 1434 h 1551"/>
                <a:gd name="T56" fmla="*/ 704 w 876"/>
                <a:gd name="T57" fmla="*/ 1298 h 1551"/>
                <a:gd name="T58" fmla="*/ 688 w 876"/>
                <a:gd name="T59" fmla="*/ 1215 h 1551"/>
                <a:gd name="T60" fmla="*/ 607 w 876"/>
                <a:gd name="T61" fmla="*/ 920 h 1551"/>
                <a:gd name="T62" fmla="*/ 647 w 876"/>
                <a:gd name="T63" fmla="*/ 861 h 1551"/>
                <a:gd name="T64" fmla="*/ 736 w 876"/>
                <a:gd name="T65" fmla="*/ 895 h 1551"/>
                <a:gd name="T66" fmla="*/ 752 w 876"/>
                <a:gd name="T67" fmla="*/ 893 h 1551"/>
                <a:gd name="T68" fmla="*/ 700 w 876"/>
                <a:gd name="T69" fmla="*/ 857 h 1551"/>
                <a:gd name="T70" fmla="*/ 615 w 876"/>
                <a:gd name="T71" fmla="*/ 857 h 1551"/>
                <a:gd name="T72" fmla="*/ 582 w 876"/>
                <a:gd name="T73" fmla="*/ 849 h 1551"/>
                <a:gd name="T74" fmla="*/ 558 w 876"/>
                <a:gd name="T75" fmla="*/ 774 h 1551"/>
                <a:gd name="T76" fmla="*/ 643 w 876"/>
                <a:gd name="T77" fmla="*/ 764 h 1551"/>
                <a:gd name="T78" fmla="*/ 661 w 876"/>
                <a:gd name="T79" fmla="*/ 754 h 1551"/>
                <a:gd name="T80" fmla="*/ 578 w 876"/>
                <a:gd name="T81" fmla="*/ 756 h 1551"/>
                <a:gd name="T82" fmla="*/ 588 w 876"/>
                <a:gd name="T83" fmla="*/ 644 h 1551"/>
                <a:gd name="T84" fmla="*/ 615 w 876"/>
                <a:gd name="T85" fmla="*/ 401 h 1551"/>
                <a:gd name="T86" fmla="*/ 702 w 876"/>
                <a:gd name="T87" fmla="*/ 274 h 1551"/>
                <a:gd name="T88" fmla="*/ 876 w 876"/>
                <a:gd name="T89" fmla="*/ 150 h 1551"/>
                <a:gd name="T90" fmla="*/ 817 w 876"/>
                <a:gd name="T91" fmla="*/ 177 h 1551"/>
                <a:gd name="T92" fmla="*/ 679 w 876"/>
                <a:gd name="T93" fmla="*/ 278 h 1551"/>
                <a:gd name="T94" fmla="*/ 671 w 876"/>
                <a:gd name="T95" fmla="*/ 114 h 1551"/>
                <a:gd name="T96" fmla="*/ 578 w 876"/>
                <a:gd name="T97" fmla="*/ 67 h 1551"/>
                <a:gd name="T98" fmla="*/ 422 w 876"/>
                <a:gd name="T99" fmla="*/ 0 h 1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76" h="1551">
                  <a:moveTo>
                    <a:pt x="422" y="0"/>
                  </a:moveTo>
                  <a:lnTo>
                    <a:pt x="481" y="41"/>
                  </a:lnTo>
                  <a:lnTo>
                    <a:pt x="603" y="85"/>
                  </a:lnTo>
                  <a:lnTo>
                    <a:pt x="661" y="118"/>
                  </a:lnTo>
                  <a:lnTo>
                    <a:pt x="671" y="245"/>
                  </a:lnTo>
                  <a:lnTo>
                    <a:pt x="667" y="278"/>
                  </a:lnTo>
                  <a:lnTo>
                    <a:pt x="607" y="393"/>
                  </a:lnTo>
                  <a:lnTo>
                    <a:pt x="582" y="535"/>
                  </a:lnTo>
                  <a:lnTo>
                    <a:pt x="558" y="588"/>
                  </a:lnTo>
                  <a:lnTo>
                    <a:pt x="550" y="440"/>
                  </a:lnTo>
                  <a:lnTo>
                    <a:pt x="558" y="316"/>
                  </a:lnTo>
                  <a:lnTo>
                    <a:pt x="536" y="424"/>
                  </a:lnTo>
                  <a:lnTo>
                    <a:pt x="534" y="648"/>
                  </a:lnTo>
                  <a:lnTo>
                    <a:pt x="542" y="784"/>
                  </a:lnTo>
                  <a:lnTo>
                    <a:pt x="546" y="851"/>
                  </a:lnTo>
                  <a:lnTo>
                    <a:pt x="562" y="922"/>
                  </a:lnTo>
                  <a:lnTo>
                    <a:pt x="576" y="970"/>
                  </a:lnTo>
                  <a:lnTo>
                    <a:pt x="586" y="1353"/>
                  </a:lnTo>
                  <a:lnTo>
                    <a:pt x="453" y="1414"/>
                  </a:lnTo>
                  <a:lnTo>
                    <a:pt x="352" y="754"/>
                  </a:lnTo>
                  <a:lnTo>
                    <a:pt x="352" y="701"/>
                  </a:lnTo>
                  <a:lnTo>
                    <a:pt x="305" y="405"/>
                  </a:lnTo>
                  <a:lnTo>
                    <a:pt x="333" y="367"/>
                  </a:lnTo>
                  <a:lnTo>
                    <a:pt x="366" y="290"/>
                  </a:lnTo>
                  <a:lnTo>
                    <a:pt x="380" y="138"/>
                  </a:lnTo>
                  <a:lnTo>
                    <a:pt x="386" y="21"/>
                  </a:lnTo>
                  <a:lnTo>
                    <a:pt x="374" y="33"/>
                  </a:lnTo>
                  <a:lnTo>
                    <a:pt x="372" y="116"/>
                  </a:lnTo>
                  <a:lnTo>
                    <a:pt x="362" y="219"/>
                  </a:lnTo>
                  <a:lnTo>
                    <a:pt x="356" y="290"/>
                  </a:lnTo>
                  <a:lnTo>
                    <a:pt x="325" y="353"/>
                  </a:lnTo>
                  <a:lnTo>
                    <a:pt x="295" y="407"/>
                  </a:lnTo>
                  <a:lnTo>
                    <a:pt x="321" y="579"/>
                  </a:lnTo>
                  <a:lnTo>
                    <a:pt x="340" y="725"/>
                  </a:lnTo>
                  <a:lnTo>
                    <a:pt x="251" y="768"/>
                  </a:lnTo>
                  <a:lnTo>
                    <a:pt x="220" y="762"/>
                  </a:lnTo>
                  <a:lnTo>
                    <a:pt x="89" y="709"/>
                  </a:lnTo>
                  <a:lnTo>
                    <a:pt x="66" y="954"/>
                  </a:lnTo>
                  <a:lnTo>
                    <a:pt x="62" y="1207"/>
                  </a:lnTo>
                  <a:lnTo>
                    <a:pt x="50" y="1404"/>
                  </a:lnTo>
                  <a:lnTo>
                    <a:pt x="0" y="1399"/>
                  </a:lnTo>
                  <a:lnTo>
                    <a:pt x="2" y="1527"/>
                  </a:lnTo>
                  <a:lnTo>
                    <a:pt x="77" y="1507"/>
                  </a:lnTo>
                  <a:lnTo>
                    <a:pt x="143" y="1507"/>
                  </a:lnTo>
                  <a:lnTo>
                    <a:pt x="240" y="1525"/>
                  </a:lnTo>
                  <a:lnTo>
                    <a:pt x="315" y="1551"/>
                  </a:lnTo>
                  <a:lnTo>
                    <a:pt x="313" y="1452"/>
                  </a:lnTo>
                  <a:lnTo>
                    <a:pt x="566" y="1438"/>
                  </a:lnTo>
                  <a:lnTo>
                    <a:pt x="568" y="1373"/>
                  </a:lnTo>
                  <a:lnTo>
                    <a:pt x="599" y="1353"/>
                  </a:lnTo>
                  <a:lnTo>
                    <a:pt x="599" y="992"/>
                  </a:lnTo>
                  <a:lnTo>
                    <a:pt x="645" y="1148"/>
                  </a:lnTo>
                  <a:lnTo>
                    <a:pt x="671" y="1233"/>
                  </a:lnTo>
                  <a:lnTo>
                    <a:pt x="677" y="1302"/>
                  </a:lnTo>
                  <a:lnTo>
                    <a:pt x="688" y="1359"/>
                  </a:lnTo>
                  <a:lnTo>
                    <a:pt x="702" y="1434"/>
                  </a:lnTo>
                  <a:lnTo>
                    <a:pt x="720" y="1434"/>
                  </a:lnTo>
                  <a:lnTo>
                    <a:pt x="704" y="1298"/>
                  </a:lnTo>
                  <a:lnTo>
                    <a:pt x="688" y="1284"/>
                  </a:lnTo>
                  <a:lnTo>
                    <a:pt x="688" y="1215"/>
                  </a:lnTo>
                  <a:lnTo>
                    <a:pt x="641" y="1094"/>
                  </a:lnTo>
                  <a:lnTo>
                    <a:pt x="607" y="920"/>
                  </a:lnTo>
                  <a:lnTo>
                    <a:pt x="615" y="879"/>
                  </a:lnTo>
                  <a:lnTo>
                    <a:pt x="647" y="861"/>
                  </a:lnTo>
                  <a:lnTo>
                    <a:pt x="700" y="865"/>
                  </a:lnTo>
                  <a:lnTo>
                    <a:pt x="736" y="895"/>
                  </a:lnTo>
                  <a:lnTo>
                    <a:pt x="742" y="918"/>
                  </a:lnTo>
                  <a:lnTo>
                    <a:pt x="752" y="893"/>
                  </a:lnTo>
                  <a:lnTo>
                    <a:pt x="736" y="865"/>
                  </a:lnTo>
                  <a:lnTo>
                    <a:pt x="700" y="857"/>
                  </a:lnTo>
                  <a:lnTo>
                    <a:pt x="657" y="849"/>
                  </a:lnTo>
                  <a:lnTo>
                    <a:pt x="615" y="857"/>
                  </a:lnTo>
                  <a:lnTo>
                    <a:pt x="588" y="891"/>
                  </a:lnTo>
                  <a:lnTo>
                    <a:pt x="582" y="849"/>
                  </a:lnTo>
                  <a:lnTo>
                    <a:pt x="558" y="837"/>
                  </a:lnTo>
                  <a:lnTo>
                    <a:pt x="558" y="774"/>
                  </a:lnTo>
                  <a:lnTo>
                    <a:pt x="596" y="768"/>
                  </a:lnTo>
                  <a:lnTo>
                    <a:pt x="643" y="764"/>
                  </a:lnTo>
                  <a:lnTo>
                    <a:pt x="667" y="764"/>
                  </a:lnTo>
                  <a:lnTo>
                    <a:pt x="661" y="754"/>
                  </a:lnTo>
                  <a:lnTo>
                    <a:pt x="611" y="741"/>
                  </a:lnTo>
                  <a:lnTo>
                    <a:pt x="578" y="756"/>
                  </a:lnTo>
                  <a:lnTo>
                    <a:pt x="568" y="675"/>
                  </a:lnTo>
                  <a:lnTo>
                    <a:pt x="588" y="644"/>
                  </a:lnTo>
                  <a:lnTo>
                    <a:pt x="592" y="543"/>
                  </a:lnTo>
                  <a:lnTo>
                    <a:pt x="615" y="401"/>
                  </a:lnTo>
                  <a:lnTo>
                    <a:pt x="655" y="324"/>
                  </a:lnTo>
                  <a:lnTo>
                    <a:pt x="702" y="274"/>
                  </a:lnTo>
                  <a:lnTo>
                    <a:pt x="833" y="176"/>
                  </a:lnTo>
                  <a:lnTo>
                    <a:pt x="876" y="150"/>
                  </a:lnTo>
                  <a:lnTo>
                    <a:pt x="870" y="142"/>
                  </a:lnTo>
                  <a:lnTo>
                    <a:pt x="817" y="177"/>
                  </a:lnTo>
                  <a:lnTo>
                    <a:pt x="694" y="270"/>
                  </a:lnTo>
                  <a:lnTo>
                    <a:pt x="679" y="278"/>
                  </a:lnTo>
                  <a:lnTo>
                    <a:pt x="679" y="150"/>
                  </a:lnTo>
                  <a:lnTo>
                    <a:pt x="671" y="114"/>
                  </a:lnTo>
                  <a:lnTo>
                    <a:pt x="619" y="87"/>
                  </a:lnTo>
                  <a:lnTo>
                    <a:pt x="578" y="67"/>
                  </a:lnTo>
                  <a:lnTo>
                    <a:pt x="483" y="33"/>
                  </a:lnTo>
                  <a:lnTo>
                    <a:pt x="4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42">
              <a:extLst>
                <a:ext uri="{FF2B5EF4-FFF2-40B4-BE49-F238E27FC236}">
                  <a16:creationId xmlns:a16="http://schemas.microsoft.com/office/drawing/2014/main" id="{4B79BE92-556C-42F5-A8A4-455B0F01A6AB}"/>
                </a:ext>
              </a:extLst>
            </p:cNvPr>
            <p:cNvSpPr>
              <a:spLocks/>
            </p:cNvSpPr>
            <p:nvPr/>
          </p:nvSpPr>
          <p:spPr bwMode="auto">
            <a:xfrm>
              <a:off x="1461" y="2296"/>
              <a:ext cx="85" cy="49"/>
            </a:xfrm>
            <a:custGeom>
              <a:avLst/>
              <a:gdLst>
                <a:gd name="T0" fmla="*/ 0 w 85"/>
                <a:gd name="T1" fmla="*/ 0 h 49"/>
                <a:gd name="T2" fmla="*/ 79 w 85"/>
                <a:gd name="T3" fmla="*/ 49 h 49"/>
                <a:gd name="T4" fmla="*/ 85 w 85"/>
                <a:gd name="T5" fmla="*/ 41 h 49"/>
                <a:gd name="T6" fmla="*/ 20 w 85"/>
                <a:gd name="T7" fmla="*/ 2 h 49"/>
                <a:gd name="T8" fmla="*/ 0 w 85"/>
                <a:gd name="T9" fmla="*/ 0 h 49"/>
                <a:gd name="T10" fmla="*/ 0 w 8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49">
                  <a:moveTo>
                    <a:pt x="0" y="0"/>
                  </a:moveTo>
                  <a:lnTo>
                    <a:pt x="79" y="49"/>
                  </a:lnTo>
                  <a:lnTo>
                    <a:pt x="85" y="41"/>
                  </a:lnTo>
                  <a:lnTo>
                    <a:pt x="2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43">
              <a:extLst>
                <a:ext uri="{FF2B5EF4-FFF2-40B4-BE49-F238E27FC236}">
                  <a16:creationId xmlns:a16="http://schemas.microsoft.com/office/drawing/2014/main" id="{EFDC3C8E-FE26-4D4B-B745-C1A5CCC95B42}"/>
                </a:ext>
              </a:extLst>
            </p:cNvPr>
            <p:cNvSpPr>
              <a:spLocks/>
            </p:cNvSpPr>
            <p:nvPr/>
          </p:nvSpPr>
          <p:spPr bwMode="auto">
            <a:xfrm>
              <a:off x="945" y="2266"/>
              <a:ext cx="265" cy="158"/>
            </a:xfrm>
            <a:custGeom>
              <a:avLst/>
              <a:gdLst>
                <a:gd name="T0" fmla="*/ 265 w 265"/>
                <a:gd name="T1" fmla="*/ 10 h 158"/>
                <a:gd name="T2" fmla="*/ 150 w 265"/>
                <a:gd name="T3" fmla="*/ 75 h 158"/>
                <a:gd name="T4" fmla="*/ 51 w 265"/>
                <a:gd name="T5" fmla="*/ 130 h 158"/>
                <a:gd name="T6" fmla="*/ 0 w 265"/>
                <a:gd name="T7" fmla="*/ 158 h 158"/>
                <a:gd name="T8" fmla="*/ 0 w 265"/>
                <a:gd name="T9" fmla="*/ 148 h 158"/>
                <a:gd name="T10" fmla="*/ 75 w 265"/>
                <a:gd name="T11" fmla="*/ 109 h 158"/>
                <a:gd name="T12" fmla="*/ 162 w 265"/>
                <a:gd name="T13" fmla="*/ 57 h 158"/>
                <a:gd name="T14" fmla="*/ 255 w 265"/>
                <a:gd name="T15" fmla="*/ 0 h 158"/>
                <a:gd name="T16" fmla="*/ 265 w 265"/>
                <a:gd name="T17" fmla="*/ 10 h 158"/>
                <a:gd name="T18" fmla="*/ 265 w 265"/>
                <a:gd name="T19" fmla="*/ 1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5" h="158">
                  <a:moveTo>
                    <a:pt x="265" y="10"/>
                  </a:moveTo>
                  <a:lnTo>
                    <a:pt x="150" y="75"/>
                  </a:lnTo>
                  <a:lnTo>
                    <a:pt x="51" y="130"/>
                  </a:lnTo>
                  <a:lnTo>
                    <a:pt x="0" y="158"/>
                  </a:lnTo>
                  <a:lnTo>
                    <a:pt x="0" y="148"/>
                  </a:lnTo>
                  <a:lnTo>
                    <a:pt x="75" y="109"/>
                  </a:lnTo>
                  <a:lnTo>
                    <a:pt x="162" y="57"/>
                  </a:lnTo>
                  <a:lnTo>
                    <a:pt x="255" y="0"/>
                  </a:lnTo>
                  <a:lnTo>
                    <a:pt x="26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44">
              <a:extLst>
                <a:ext uri="{FF2B5EF4-FFF2-40B4-BE49-F238E27FC236}">
                  <a16:creationId xmlns:a16="http://schemas.microsoft.com/office/drawing/2014/main" id="{CEBC54CD-7D8A-4F84-BDCC-F9EA91002C64}"/>
                </a:ext>
              </a:extLst>
            </p:cNvPr>
            <p:cNvSpPr>
              <a:spLocks/>
            </p:cNvSpPr>
            <p:nvPr/>
          </p:nvSpPr>
          <p:spPr bwMode="auto">
            <a:xfrm>
              <a:off x="1136" y="2280"/>
              <a:ext cx="58" cy="763"/>
            </a:xfrm>
            <a:custGeom>
              <a:avLst/>
              <a:gdLst>
                <a:gd name="T0" fmla="*/ 58 w 58"/>
                <a:gd name="T1" fmla="*/ 0 h 763"/>
                <a:gd name="T2" fmla="*/ 12 w 58"/>
                <a:gd name="T3" fmla="*/ 194 h 763"/>
                <a:gd name="T4" fmla="*/ 16 w 58"/>
                <a:gd name="T5" fmla="*/ 367 h 763"/>
                <a:gd name="T6" fmla="*/ 28 w 58"/>
                <a:gd name="T7" fmla="*/ 433 h 763"/>
                <a:gd name="T8" fmla="*/ 56 w 58"/>
                <a:gd name="T9" fmla="*/ 472 h 763"/>
                <a:gd name="T10" fmla="*/ 16 w 58"/>
                <a:gd name="T11" fmla="*/ 715 h 763"/>
                <a:gd name="T12" fmla="*/ 10 w 58"/>
                <a:gd name="T13" fmla="*/ 763 h 763"/>
                <a:gd name="T14" fmla="*/ 6 w 58"/>
                <a:gd name="T15" fmla="*/ 691 h 763"/>
                <a:gd name="T16" fmla="*/ 46 w 58"/>
                <a:gd name="T17" fmla="*/ 474 h 763"/>
                <a:gd name="T18" fmla="*/ 16 w 58"/>
                <a:gd name="T19" fmla="*/ 429 h 763"/>
                <a:gd name="T20" fmla="*/ 0 w 58"/>
                <a:gd name="T21" fmla="*/ 336 h 763"/>
                <a:gd name="T22" fmla="*/ 2 w 58"/>
                <a:gd name="T23" fmla="*/ 164 h 763"/>
                <a:gd name="T24" fmla="*/ 50 w 58"/>
                <a:gd name="T25" fmla="*/ 4 h 763"/>
                <a:gd name="T26" fmla="*/ 58 w 58"/>
                <a:gd name="T27" fmla="*/ 0 h 763"/>
                <a:gd name="T28" fmla="*/ 58 w 58"/>
                <a:gd name="T29" fmla="*/ 0 h 7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763">
                  <a:moveTo>
                    <a:pt x="58" y="0"/>
                  </a:moveTo>
                  <a:lnTo>
                    <a:pt x="12" y="194"/>
                  </a:lnTo>
                  <a:lnTo>
                    <a:pt x="16" y="367"/>
                  </a:lnTo>
                  <a:lnTo>
                    <a:pt x="28" y="433"/>
                  </a:lnTo>
                  <a:lnTo>
                    <a:pt x="56" y="472"/>
                  </a:lnTo>
                  <a:lnTo>
                    <a:pt x="16" y="715"/>
                  </a:lnTo>
                  <a:lnTo>
                    <a:pt x="10" y="763"/>
                  </a:lnTo>
                  <a:lnTo>
                    <a:pt x="6" y="691"/>
                  </a:lnTo>
                  <a:lnTo>
                    <a:pt x="46" y="474"/>
                  </a:lnTo>
                  <a:lnTo>
                    <a:pt x="16" y="429"/>
                  </a:lnTo>
                  <a:lnTo>
                    <a:pt x="0" y="336"/>
                  </a:lnTo>
                  <a:lnTo>
                    <a:pt x="2" y="164"/>
                  </a:lnTo>
                  <a:lnTo>
                    <a:pt x="50" y="4"/>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45">
              <a:extLst>
                <a:ext uri="{FF2B5EF4-FFF2-40B4-BE49-F238E27FC236}">
                  <a16:creationId xmlns:a16="http://schemas.microsoft.com/office/drawing/2014/main" id="{52C50969-4F03-48D3-B1FA-CC3129CC9A1E}"/>
                </a:ext>
              </a:extLst>
            </p:cNvPr>
            <p:cNvSpPr>
              <a:spLocks/>
            </p:cNvSpPr>
            <p:nvPr/>
          </p:nvSpPr>
          <p:spPr bwMode="auto">
            <a:xfrm>
              <a:off x="1144" y="2466"/>
              <a:ext cx="277" cy="126"/>
            </a:xfrm>
            <a:custGeom>
              <a:avLst/>
              <a:gdLst>
                <a:gd name="T0" fmla="*/ 2 w 277"/>
                <a:gd name="T1" fmla="*/ 17 h 126"/>
                <a:gd name="T2" fmla="*/ 42 w 277"/>
                <a:gd name="T3" fmla="*/ 67 h 126"/>
                <a:gd name="T4" fmla="*/ 81 w 277"/>
                <a:gd name="T5" fmla="*/ 108 h 126"/>
                <a:gd name="T6" fmla="*/ 168 w 277"/>
                <a:gd name="T7" fmla="*/ 126 h 126"/>
                <a:gd name="T8" fmla="*/ 218 w 277"/>
                <a:gd name="T9" fmla="*/ 126 h 126"/>
                <a:gd name="T10" fmla="*/ 275 w 277"/>
                <a:gd name="T11" fmla="*/ 96 h 126"/>
                <a:gd name="T12" fmla="*/ 277 w 277"/>
                <a:gd name="T13" fmla="*/ 81 h 126"/>
                <a:gd name="T14" fmla="*/ 228 w 277"/>
                <a:gd name="T15" fmla="*/ 112 h 126"/>
                <a:gd name="T16" fmla="*/ 196 w 277"/>
                <a:gd name="T17" fmla="*/ 118 h 126"/>
                <a:gd name="T18" fmla="*/ 159 w 277"/>
                <a:gd name="T19" fmla="*/ 114 h 126"/>
                <a:gd name="T20" fmla="*/ 93 w 277"/>
                <a:gd name="T21" fmla="*/ 98 h 126"/>
                <a:gd name="T22" fmla="*/ 48 w 277"/>
                <a:gd name="T23" fmla="*/ 57 h 126"/>
                <a:gd name="T24" fmla="*/ 0 w 277"/>
                <a:gd name="T25" fmla="*/ 0 h 126"/>
                <a:gd name="T26" fmla="*/ 2 w 277"/>
                <a:gd name="T27" fmla="*/ 17 h 126"/>
                <a:gd name="T28" fmla="*/ 2 w 277"/>
                <a:gd name="T29" fmla="*/ 17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7" h="126">
                  <a:moveTo>
                    <a:pt x="2" y="17"/>
                  </a:moveTo>
                  <a:lnTo>
                    <a:pt x="42" y="67"/>
                  </a:lnTo>
                  <a:lnTo>
                    <a:pt x="81" y="108"/>
                  </a:lnTo>
                  <a:lnTo>
                    <a:pt x="168" y="126"/>
                  </a:lnTo>
                  <a:lnTo>
                    <a:pt x="218" y="126"/>
                  </a:lnTo>
                  <a:lnTo>
                    <a:pt x="275" y="96"/>
                  </a:lnTo>
                  <a:lnTo>
                    <a:pt x="277" y="81"/>
                  </a:lnTo>
                  <a:lnTo>
                    <a:pt x="228" y="112"/>
                  </a:lnTo>
                  <a:lnTo>
                    <a:pt x="196" y="118"/>
                  </a:lnTo>
                  <a:lnTo>
                    <a:pt x="159" y="114"/>
                  </a:lnTo>
                  <a:lnTo>
                    <a:pt x="93" y="98"/>
                  </a:lnTo>
                  <a:lnTo>
                    <a:pt x="48" y="57"/>
                  </a:lnTo>
                  <a:lnTo>
                    <a:pt x="0" y="0"/>
                  </a:lnTo>
                  <a:lnTo>
                    <a:pt x="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246">
              <a:extLst>
                <a:ext uri="{FF2B5EF4-FFF2-40B4-BE49-F238E27FC236}">
                  <a16:creationId xmlns:a16="http://schemas.microsoft.com/office/drawing/2014/main" id="{BA98E503-B484-4B26-BC6E-B0F95EAD5868}"/>
                </a:ext>
              </a:extLst>
            </p:cNvPr>
            <p:cNvSpPr>
              <a:spLocks/>
            </p:cNvSpPr>
            <p:nvPr/>
          </p:nvSpPr>
          <p:spPr bwMode="auto">
            <a:xfrm>
              <a:off x="899" y="2505"/>
              <a:ext cx="24" cy="168"/>
            </a:xfrm>
            <a:custGeom>
              <a:avLst/>
              <a:gdLst>
                <a:gd name="T0" fmla="*/ 12 w 24"/>
                <a:gd name="T1" fmla="*/ 2 h 168"/>
                <a:gd name="T2" fmla="*/ 24 w 24"/>
                <a:gd name="T3" fmla="*/ 38 h 168"/>
                <a:gd name="T4" fmla="*/ 16 w 24"/>
                <a:gd name="T5" fmla="*/ 77 h 168"/>
                <a:gd name="T6" fmla="*/ 16 w 24"/>
                <a:gd name="T7" fmla="*/ 138 h 168"/>
                <a:gd name="T8" fmla="*/ 20 w 24"/>
                <a:gd name="T9" fmla="*/ 168 h 168"/>
                <a:gd name="T10" fmla="*/ 0 w 24"/>
                <a:gd name="T11" fmla="*/ 123 h 168"/>
                <a:gd name="T12" fmla="*/ 8 w 24"/>
                <a:gd name="T13" fmla="*/ 55 h 168"/>
                <a:gd name="T14" fmla="*/ 4 w 24"/>
                <a:gd name="T15" fmla="*/ 0 h 168"/>
                <a:gd name="T16" fmla="*/ 12 w 24"/>
                <a:gd name="T17" fmla="*/ 2 h 168"/>
                <a:gd name="T18" fmla="*/ 12 w 24"/>
                <a:gd name="T19" fmla="*/ 2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68">
                  <a:moveTo>
                    <a:pt x="12" y="2"/>
                  </a:moveTo>
                  <a:lnTo>
                    <a:pt x="24" y="38"/>
                  </a:lnTo>
                  <a:lnTo>
                    <a:pt x="16" y="77"/>
                  </a:lnTo>
                  <a:lnTo>
                    <a:pt x="16" y="138"/>
                  </a:lnTo>
                  <a:lnTo>
                    <a:pt x="20" y="168"/>
                  </a:lnTo>
                  <a:lnTo>
                    <a:pt x="0" y="123"/>
                  </a:lnTo>
                  <a:lnTo>
                    <a:pt x="8" y="55"/>
                  </a:lnTo>
                  <a:lnTo>
                    <a:pt x="4"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247">
              <a:extLst>
                <a:ext uri="{FF2B5EF4-FFF2-40B4-BE49-F238E27FC236}">
                  <a16:creationId xmlns:a16="http://schemas.microsoft.com/office/drawing/2014/main" id="{7A34C067-71C8-4D6F-9774-79B1B23B5B43}"/>
                </a:ext>
              </a:extLst>
            </p:cNvPr>
            <p:cNvSpPr>
              <a:spLocks/>
            </p:cNvSpPr>
            <p:nvPr/>
          </p:nvSpPr>
          <p:spPr bwMode="auto">
            <a:xfrm>
              <a:off x="939" y="2477"/>
              <a:ext cx="100" cy="955"/>
            </a:xfrm>
            <a:custGeom>
              <a:avLst/>
              <a:gdLst>
                <a:gd name="T0" fmla="*/ 53 w 100"/>
                <a:gd name="T1" fmla="*/ 0 h 955"/>
                <a:gd name="T2" fmla="*/ 53 w 100"/>
                <a:gd name="T3" fmla="*/ 66 h 955"/>
                <a:gd name="T4" fmla="*/ 33 w 100"/>
                <a:gd name="T5" fmla="*/ 212 h 955"/>
                <a:gd name="T6" fmla="*/ 33 w 100"/>
                <a:gd name="T7" fmla="*/ 271 h 955"/>
                <a:gd name="T8" fmla="*/ 85 w 100"/>
                <a:gd name="T9" fmla="*/ 309 h 955"/>
                <a:gd name="T10" fmla="*/ 100 w 100"/>
                <a:gd name="T11" fmla="*/ 390 h 955"/>
                <a:gd name="T12" fmla="*/ 93 w 100"/>
                <a:gd name="T13" fmla="*/ 591 h 955"/>
                <a:gd name="T14" fmla="*/ 69 w 100"/>
                <a:gd name="T15" fmla="*/ 704 h 955"/>
                <a:gd name="T16" fmla="*/ 55 w 100"/>
                <a:gd name="T17" fmla="*/ 850 h 955"/>
                <a:gd name="T18" fmla="*/ 45 w 100"/>
                <a:gd name="T19" fmla="*/ 955 h 955"/>
                <a:gd name="T20" fmla="*/ 37 w 100"/>
                <a:gd name="T21" fmla="*/ 911 h 955"/>
                <a:gd name="T22" fmla="*/ 49 w 100"/>
                <a:gd name="T23" fmla="*/ 769 h 955"/>
                <a:gd name="T24" fmla="*/ 55 w 100"/>
                <a:gd name="T25" fmla="*/ 684 h 955"/>
                <a:gd name="T26" fmla="*/ 77 w 100"/>
                <a:gd name="T27" fmla="*/ 581 h 955"/>
                <a:gd name="T28" fmla="*/ 73 w 100"/>
                <a:gd name="T29" fmla="*/ 502 h 955"/>
                <a:gd name="T30" fmla="*/ 47 w 100"/>
                <a:gd name="T31" fmla="*/ 425 h 955"/>
                <a:gd name="T32" fmla="*/ 0 w 100"/>
                <a:gd name="T33" fmla="*/ 275 h 955"/>
                <a:gd name="T34" fmla="*/ 19 w 100"/>
                <a:gd name="T35" fmla="*/ 190 h 955"/>
                <a:gd name="T36" fmla="*/ 25 w 100"/>
                <a:gd name="T37" fmla="*/ 121 h 955"/>
                <a:gd name="T38" fmla="*/ 17 w 100"/>
                <a:gd name="T39" fmla="*/ 42 h 955"/>
                <a:gd name="T40" fmla="*/ 31 w 100"/>
                <a:gd name="T41" fmla="*/ 85 h 955"/>
                <a:gd name="T42" fmla="*/ 43 w 100"/>
                <a:gd name="T43" fmla="*/ 38 h 955"/>
                <a:gd name="T44" fmla="*/ 53 w 100"/>
                <a:gd name="T45" fmla="*/ 0 h 955"/>
                <a:gd name="T46" fmla="*/ 53 w 100"/>
                <a:gd name="T47" fmla="*/ 0 h 9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955">
                  <a:moveTo>
                    <a:pt x="53" y="0"/>
                  </a:moveTo>
                  <a:lnTo>
                    <a:pt x="53" y="66"/>
                  </a:lnTo>
                  <a:lnTo>
                    <a:pt x="33" y="212"/>
                  </a:lnTo>
                  <a:lnTo>
                    <a:pt x="33" y="271"/>
                  </a:lnTo>
                  <a:lnTo>
                    <a:pt x="85" y="309"/>
                  </a:lnTo>
                  <a:lnTo>
                    <a:pt x="100" y="390"/>
                  </a:lnTo>
                  <a:lnTo>
                    <a:pt x="93" y="591"/>
                  </a:lnTo>
                  <a:lnTo>
                    <a:pt x="69" y="704"/>
                  </a:lnTo>
                  <a:lnTo>
                    <a:pt x="55" y="850"/>
                  </a:lnTo>
                  <a:lnTo>
                    <a:pt x="45" y="955"/>
                  </a:lnTo>
                  <a:lnTo>
                    <a:pt x="37" y="911"/>
                  </a:lnTo>
                  <a:lnTo>
                    <a:pt x="49" y="769"/>
                  </a:lnTo>
                  <a:lnTo>
                    <a:pt x="55" y="684"/>
                  </a:lnTo>
                  <a:lnTo>
                    <a:pt x="77" y="581"/>
                  </a:lnTo>
                  <a:lnTo>
                    <a:pt x="73" y="502"/>
                  </a:lnTo>
                  <a:lnTo>
                    <a:pt x="47" y="425"/>
                  </a:lnTo>
                  <a:lnTo>
                    <a:pt x="0" y="275"/>
                  </a:lnTo>
                  <a:lnTo>
                    <a:pt x="19" y="190"/>
                  </a:lnTo>
                  <a:lnTo>
                    <a:pt x="25" y="121"/>
                  </a:lnTo>
                  <a:lnTo>
                    <a:pt x="17" y="42"/>
                  </a:lnTo>
                  <a:lnTo>
                    <a:pt x="31" y="85"/>
                  </a:lnTo>
                  <a:lnTo>
                    <a:pt x="43" y="38"/>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248">
              <a:extLst>
                <a:ext uri="{FF2B5EF4-FFF2-40B4-BE49-F238E27FC236}">
                  <a16:creationId xmlns:a16="http://schemas.microsoft.com/office/drawing/2014/main" id="{FCFED8BF-C040-4699-A0BA-2DC57A9FF683}"/>
                </a:ext>
              </a:extLst>
            </p:cNvPr>
            <p:cNvSpPr>
              <a:spLocks/>
            </p:cNvSpPr>
            <p:nvPr/>
          </p:nvSpPr>
          <p:spPr bwMode="auto">
            <a:xfrm>
              <a:off x="1348" y="2288"/>
              <a:ext cx="97" cy="39"/>
            </a:xfrm>
            <a:custGeom>
              <a:avLst/>
              <a:gdLst>
                <a:gd name="T0" fmla="*/ 36 w 97"/>
                <a:gd name="T1" fmla="*/ 10 h 39"/>
                <a:gd name="T2" fmla="*/ 55 w 97"/>
                <a:gd name="T3" fmla="*/ 18 h 39"/>
                <a:gd name="T4" fmla="*/ 73 w 97"/>
                <a:gd name="T5" fmla="*/ 18 h 39"/>
                <a:gd name="T6" fmla="*/ 67 w 97"/>
                <a:gd name="T7" fmla="*/ 31 h 39"/>
                <a:gd name="T8" fmla="*/ 44 w 97"/>
                <a:gd name="T9" fmla="*/ 29 h 39"/>
                <a:gd name="T10" fmla="*/ 22 w 97"/>
                <a:gd name="T11" fmla="*/ 24 h 39"/>
                <a:gd name="T12" fmla="*/ 12 w 97"/>
                <a:gd name="T13" fmla="*/ 14 h 39"/>
                <a:gd name="T14" fmla="*/ 22 w 97"/>
                <a:gd name="T15" fmla="*/ 33 h 39"/>
                <a:gd name="T16" fmla="*/ 51 w 97"/>
                <a:gd name="T17" fmla="*/ 39 h 39"/>
                <a:gd name="T18" fmla="*/ 69 w 97"/>
                <a:gd name="T19" fmla="*/ 37 h 39"/>
                <a:gd name="T20" fmla="*/ 85 w 97"/>
                <a:gd name="T21" fmla="*/ 20 h 39"/>
                <a:gd name="T22" fmla="*/ 97 w 97"/>
                <a:gd name="T23" fmla="*/ 20 h 39"/>
                <a:gd name="T24" fmla="*/ 89 w 97"/>
                <a:gd name="T25" fmla="*/ 4 h 39"/>
                <a:gd name="T26" fmla="*/ 63 w 97"/>
                <a:gd name="T27" fmla="*/ 4 h 39"/>
                <a:gd name="T28" fmla="*/ 47 w 97"/>
                <a:gd name="T29" fmla="*/ 0 h 39"/>
                <a:gd name="T30" fmla="*/ 20 w 97"/>
                <a:gd name="T31" fmla="*/ 0 h 39"/>
                <a:gd name="T32" fmla="*/ 0 w 97"/>
                <a:gd name="T33" fmla="*/ 0 h 39"/>
                <a:gd name="T34" fmla="*/ 36 w 97"/>
                <a:gd name="T35" fmla="*/ 10 h 39"/>
                <a:gd name="T36" fmla="*/ 36 w 97"/>
                <a:gd name="T37" fmla="*/ 1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9">
                  <a:moveTo>
                    <a:pt x="36" y="10"/>
                  </a:moveTo>
                  <a:lnTo>
                    <a:pt x="55" y="18"/>
                  </a:lnTo>
                  <a:lnTo>
                    <a:pt x="73" y="18"/>
                  </a:lnTo>
                  <a:lnTo>
                    <a:pt x="67" y="31"/>
                  </a:lnTo>
                  <a:lnTo>
                    <a:pt x="44" y="29"/>
                  </a:lnTo>
                  <a:lnTo>
                    <a:pt x="22" y="24"/>
                  </a:lnTo>
                  <a:lnTo>
                    <a:pt x="12" y="14"/>
                  </a:lnTo>
                  <a:lnTo>
                    <a:pt x="22" y="33"/>
                  </a:lnTo>
                  <a:lnTo>
                    <a:pt x="51" y="39"/>
                  </a:lnTo>
                  <a:lnTo>
                    <a:pt x="69" y="37"/>
                  </a:lnTo>
                  <a:lnTo>
                    <a:pt x="85" y="20"/>
                  </a:lnTo>
                  <a:lnTo>
                    <a:pt x="97" y="20"/>
                  </a:lnTo>
                  <a:lnTo>
                    <a:pt x="89" y="4"/>
                  </a:lnTo>
                  <a:lnTo>
                    <a:pt x="63" y="4"/>
                  </a:lnTo>
                  <a:lnTo>
                    <a:pt x="47" y="0"/>
                  </a:lnTo>
                  <a:lnTo>
                    <a:pt x="20" y="0"/>
                  </a:lnTo>
                  <a:lnTo>
                    <a:pt x="0" y="0"/>
                  </a:lnTo>
                  <a:lnTo>
                    <a:pt x="3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249">
              <a:extLst>
                <a:ext uri="{FF2B5EF4-FFF2-40B4-BE49-F238E27FC236}">
                  <a16:creationId xmlns:a16="http://schemas.microsoft.com/office/drawing/2014/main" id="{E53A46BE-471B-4AE0-A0E5-B78FD1E8C54F}"/>
                </a:ext>
              </a:extLst>
            </p:cNvPr>
            <p:cNvSpPr>
              <a:spLocks/>
            </p:cNvSpPr>
            <p:nvPr/>
          </p:nvSpPr>
          <p:spPr bwMode="auto">
            <a:xfrm>
              <a:off x="1376" y="2229"/>
              <a:ext cx="65" cy="43"/>
            </a:xfrm>
            <a:custGeom>
              <a:avLst/>
              <a:gdLst>
                <a:gd name="T0" fmla="*/ 4 w 65"/>
                <a:gd name="T1" fmla="*/ 0 h 43"/>
                <a:gd name="T2" fmla="*/ 4 w 65"/>
                <a:gd name="T3" fmla="*/ 3 h 43"/>
                <a:gd name="T4" fmla="*/ 8 w 65"/>
                <a:gd name="T5" fmla="*/ 13 h 43"/>
                <a:gd name="T6" fmla="*/ 16 w 65"/>
                <a:gd name="T7" fmla="*/ 17 h 43"/>
                <a:gd name="T8" fmla="*/ 23 w 65"/>
                <a:gd name="T9" fmla="*/ 19 h 43"/>
                <a:gd name="T10" fmla="*/ 31 w 65"/>
                <a:gd name="T11" fmla="*/ 29 h 43"/>
                <a:gd name="T12" fmla="*/ 49 w 65"/>
                <a:gd name="T13" fmla="*/ 35 h 43"/>
                <a:gd name="T14" fmla="*/ 61 w 65"/>
                <a:gd name="T15" fmla="*/ 29 h 43"/>
                <a:gd name="T16" fmla="*/ 63 w 65"/>
                <a:gd name="T17" fmla="*/ 0 h 43"/>
                <a:gd name="T18" fmla="*/ 65 w 65"/>
                <a:gd name="T19" fmla="*/ 37 h 43"/>
                <a:gd name="T20" fmla="*/ 51 w 65"/>
                <a:gd name="T21" fmla="*/ 41 h 43"/>
                <a:gd name="T22" fmla="*/ 41 w 65"/>
                <a:gd name="T23" fmla="*/ 43 h 43"/>
                <a:gd name="T24" fmla="*/ 35 w 65"/>
                <a:gd name="T25" fmla="*/ 35 h 43"/>
                <a:gd name="T26" fmla="*/ 4 w 65"/>
                <a:gd name="T27" fmla="*/ 21 h 43"/>
                <a:gd name="T28" fmla="*/ 0 w 65"/>
                <a:gd name="T29" fmla="*/ 13 h 43"/>
                <a:gd name="T30" fmla="*/ 0 w 65"/>
                <a:gd name="T31" fmla="*/ 3 h 43"/>
                <a:gd name="T32" fmla="*/ 4 w 65"/>
                <a:gd name="T33" fmla="*/ 0 h 43"/>
                <a:gd name="T34" fmla="*/ 4 w 65"/>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43">
                  <a:moveTo>
                    <a:pt x="4" y="0"/>
                  </a:moveTo>
                  <a:lnTo>
                    <a:pt x="4" y="3"/>
                  </a:lnTo>
                  <a:lnTo>
                    <a:pt x="8" y="13"/>
                  </a:lnTo>
                  <a:lnTo>
                    <a:pt x="16" y="17"/>
                  </a:lnTo>
                  <a:lnTo>
                    <a:pt x="23" y="19"/>
                  </a:lnTo>
                  <a:lnTo>
                    <a:pt x="31" y="29"/>
                  </a:lnTo>
                  <a:lnTo>
                    <a:pt x="49" y="35"/>
                  </a:lnTo>
                  <a:lnTo>
                    <a:pt x="61" y="29"/>
                  </a:lnTo>
                  <a:lnTo>
                    <a:pt x="63" y="0"/>
                  </a:lnTo>
                  <a:lnTo>
                    <a:pt x="65" y="37"/>
                  </a:lnTo>
                  <a:lnTo>
                    <a:pt x="51" y="41"/>
                  </a:lnTo>
                  <a:lnTo>
                    <a:pt x="41" y="43"/>
                  </a:lnTo>
                  <a:lnTo>
                    <a:pt x="35" y="35"/>
                  </a:lnTo>
                  <a:lnTo>
                    <a:pt x="4" y="21"/>
                  </a:lnTo>
                  <a:lnTo>
                    <a:pt x="0" y="13"/>
                  </a:lnTo>
                  <a:lnTo>
                    <a:pt x="0"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250">
              <a:extLst>
                <a:ext uri="{FF2B5EF4-FFF2-40B4-BE49-F238E27FC236}">
                  <a16:creationId xmlns:a16="http://schemas.microsoft.com/office/drawing/2014/main" id="{57DC3EC0-F52C-471F-A90A-BFC1071ED4B7}"/>
                </a:ext>
              </a:extLst>
            </p:cNvPr>
            <p:cNvSpPr>
              <a:spLocks/>
            </p:cNvSpPr>
            <p:nvPr/>
          </p:nvSpPr>
          <p:spPr bwMode="auto">
            <a:xfrm>
              <a:off x="1194" y="2078"/>
              <a:ext cx="25" cy="40"/>
            </a:xfrm>
            <a:custGeom>
              <a:avLst/>
              <a:gdLst>
                <a:gd name="T0" fmla="*/ 25 w 25"/>
                <a:gd name="T1" fmla="*/ 24 h 40"/>
                <a:gd name="T2" fmla="*/ 20 w 25"/>
                <a:gd name="T3" fmla="*/ 2 h 40"/>
                <a:gd name="T4" fmla="*/ 10 w 25"/>
                <a:gd name="T5" fmla="*/ 0 h 40"/>
                <a:gd name="T6" fmla="*/ 0 w 25"/>
                <a:gd name="T7" fmla="*/ 10 h 40"/>
                <a:gd name="T8" fmla="*/ 2 w 25"/>
                <a:gd name="T9" fmla="*/ 40 h 40"/>
                <a:gd name="T10" fmla="*/ 6 w 25"/>
                <a:gd name="T11" fmla="*/ 16 h 40"/>
                <a:gd name="T12" fmla="*/ 12 w 25"/>
                <a:gd name="T13" fmla="*/ 18 h 40"/>
                <a:gd name="T14" fmla="*/ 25 w 25"/>
                <a:gd name="T15" fmla="*/ 24 h 40"/>
                <a:gd name="T16" fmla="*/ 25 w 25"/>
                <a:gd name="T17" fmla="*/ 2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40">
                  <a:moveTo>
                    <a:pt x="25" y="24"/>
                  </a:moveTo>
                  <a:lnTo>
                    <a:pt x="20" y="2"/>
                  </a:lnTo>
                  <a:lnTo>
                    <a:pt x="10" y="0"/>
                  </a:lnTo>
                  <a:lnTo>
                    <a:pt x="0" y="10"/>
                  </a:lnTo>
                  <a:lnTo>
                    <a:pt x="2" y="40"/>
                  </a:lnTo>
                  <a:lnTo>
                    <a:pt x="6" y="16"/>
                  </a:lnTo>
                  <a:lnTo>
                    <a:pt x="12" y="18"/>
                  </a:lnTo>
                  <a:lnTo>
                    <a:pt x="2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251">
              <a:extLst>
                <a:ext uri="{FF2B5EF4-FFF2-40B4-BE49-F238E27FC236}">
                  <a16:creationId xmlns:a16="http://schemas.microsoft.com/office/drawing/2014/main" id="{2675C4B4-9957-42A5-8847-E0FEAF083CF1}"/>
                </a:ext>
              </a:extLst>
            </p:cNvPr>
            <p:cNvSpPr>
              <a:spLocks/>
            </p:cNvSpPr>
            <p:nvPr/>
          </p:nvSpPr>
          <p:spPr bwMode="auto">
            <a:xfrm>
              <a:off x="1208" y="2106"/>
              <a:ext cx="29" cy="36"/>
            </a:xfrm>
            <a:custGeom>
              <a:avLst/>
              <a:gdLst>
                <a:gd name="T0" fmla="*/ 29 w 29"/>
                <a:gd name="T1" fmla="*/ 16 h 36"/>
                <a:gd name="T2" fmla="*/ 11 w 29"/>
                <a:gd name="T3" fmla="*/ 0 h 36"/>
                <a:gd name="T4" fmla="*/ 2 w 29"/>
                <a:gd name="T5" fmla="*/ 12 h 36"/>
                <a:gd name="T6" fmla="*/ 0 w 29"/>
                <a:gd name="T7" fmla="*/ 24 h 36"/>
                <a:gd name="T8" fmla="*/ 11 w 29"/>
                <a:gd name="T9" fmla="*/ 36 h 36"/>
                <a:gd name="T10" fmla="*/ 11 w 29"/>
                <a:gd name="T11" fmla="*/ 24 h 36"/>
                <a:gd name="T12" fmla="*/ 15 w 29"/>
                <a:gd name="T13" fmla="*/ 16 h 36"/>
                <a:gd name="T14" fmla="*/ 29 w 29"/>
                <a:gd name="T15" fmla="*/ 16 h 36"/>
                <a:gd name="T16" fmla="*/ 29 w 29"/>
                <a:gd name="T17" fmla="*/ 1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6">
                  <a:moveTo>
                    <a:pt x="29" y="16"/>
                  </a:moveTo>
                  <a:lnTo>
                    <a:pt x="11" y="0"/>
                  </a:lnTo>
                  <a:lnTo>
                    <a:pt x="2" y="12"/>
                  </a:lnTo>
                  <a:lnTo>
                    <a:pt x="0" y="24"/>
                  </a:lnTo>
                  <a:lnTo>
                    <a:pt x="11" y="36"/>
                  </a:lnTo>
                  <a:lnTo>
                    <a:pt x="11" y="24"/>
                  </a:lnTo>
                  <a:lnTo>
                    <a:pt x="15" y="16"/>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252">
              <a:extLst>
                <a:ext uri="{FF2B5EF4-FFF2-40B4-BE49-F238E27FC236}">
                  <a16:creationId xmlns:a16="http://schemas.microsoft.com/office/drawing/2014/main" id="{13B0C0DE-B085-4847-98D3-73DB2999E1A7}"/>
                </a:ext>
              </a:extLst>
            </p:cNvPr>
            <p:cNvSpPr>
              <a:spLocks/>
            </p:cNvSpPr>
            <p:nvPr/>
          </p:nvSpPr>
          <p:spPr bwMode="auto">
            <a:xfrm>
              <a:off x="1496" y="2153"/>
              <a:ext cx="16" cy="36"/>
            </a:xfrm>
            <a:custGeom>
              <a:avLst/>
              <a:gdLst>
                <a:gd name="T0" fmla="*/ 16 w 16"/>
                <a:gd name="T1" fmla="*/ 4 h 36"/>
                <a:gd name="T2" fmla="*/ 12 w 16"/>
                <a:gd name="T3" fmla="*/ 22 h 36"/>
                <a:gd name="T4" fmla="*/ 0 w 16"/>
                <a:gd name="T5" fmla="*/ 36 h 36"/>
                <a:gd name="T6" fmla="*/ 8 w 16"/>
                <a:gd name="T7" fmla="*/ 0 h 36"/>
                <a:gd name="T8" fmla="*/ 16 w 16"/>
                <a:gd name="T9" fmla="*/ 4 h 36"/>
                <a:gd name="T10" fmla="*/ 16 w 16"/>
                <a:gd name="T11" fmla="*/ 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6">
                  <a:moveTo>
                    <a:pt x="16" y="4"/>
                  </a:moveTo>
                  <a:lnTo>
                    <a:pt x="12" y="22"/>
                  </a:lnTo>
                  <a:lnTo>
                    <a:pt x="0" y="36"/>
                  </a:lnTo>
                  <a:lnTo>
                    <a:pt x="8"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253">
              <a:extLst>
                <a:ext uri="{FF2B5EF4-FFF2-40B4-BE49-F238E27FC236}">
                  <a16:creationId xmlns:a16="http://schemas.microsoft.com/office/drawing/2014/main" id="{744C66C0-E140-4691-AE5B-489C4C11957F}"/>
                </a:ext>
              </a:extLst>
            </p:cNvPr>
            <p:cNvSpPr>
              <a:spLocks/>
            </p:cNvSpPr>
            <p:nvPr/>
          </p:nvSpPr>
          <p:spPr bwMode="auto">
            <a:xfrm>
              <a:off x="1813" y="1966"/>
              <a:ext cx="375" cy="330"/>
            </a:xfrm>
            <a:custGeom>
              <a:avLst/>
              <a:gdLst>
                <a:gd name="T0" fmla="*/ 29 w 375"/>
                <a:gd name="T1" fmla="*/ 101 h 330"/>
                <a:gd name="T2" fmla="*/ 10 w 375"/>
                <a:gd name="T3" fmla="*/ 132 h 330"/>
                <a:gd name="T4" fmla="*/ 0 w 375"/>
                <a:gd name="T5" fmla="*/ 193 h 330"/>
                <a:gd name="T6" fmla="*/ 4 w 375"/>
                <a:gd name="T7" fmla="*/ 253 h 330"/>
                <a:gd name="T8" fmla="*/ 16 w 375"/>
                <a:gd name="T9" fmla="*/ 270 h 330"/>
                <a:gd name="T10" fmla="*/ 39 w 375"/>
                <a:gd name="T11" fmla="*/ 326 h 330"/>
                <a:gd name="T12" fmla="*/ 35 w 375"/>
                <a:gd name="T13" fmla="*/ 284 h 330"/>
                <a:gd name="T14" fmla="*/ 41 w 375"/>
                <a:gd name="T15" fmla="*/ 263 h 330"/>
                <a:gd name="T16" fmla="*/ 83 w 375"/>
                <a:gd name="T17" fmla="*/ 263 h 330"/>
                <a:gd name="T18" fmla="*/ 142 w 375"/>
                <a:gd name="T19" fmla="*/ 253 h 330"/>
                <a:gd name="T20" fmla="*/ 188 w 375"/>
                <a:gd name="T21" fmla="*/ 237 h 330"/>
                <a:gd name="T22" fmla="*/ 247 w 375"/>
                <a:gd name="T23" fmla="*/ 251 h 330"/>
                <a:gd name="T24" fmla="*/ 296 w 375"/>
                <a:gd name="T25" fmla="*/ 245 h 330"/>
                <a:gd name="T26" fmla="*/ 304 w 375"/>
                <a:gd name="T27" fmla="*/ 266 h 330"/>
                <a:gd name="T28" fmla="*/ 338 w 375"/>
                <a:gd name="T29" fmla="*/ 292 h 330"/>
                <a:gd name="T30" fmla="*/ 346 w 375"/>
                <a:gd name="T31" fmla="*/ 330 h 330"/>
                <a:gd name="T32" fmla="*/ 354 w 375"/>
                <a:gd name="T33" fmla="*/ 290 h 330"/>
                <a:gd name="T34" fmla="*/ 366 w 375"/>
                <a:gd name="T35" fmla="*/ 235 h 330"/>
                <a:gd name="T36" fmla="*/ 375 w 375"/>
                <a:gd name="T37" fmla="*/ 213 h 330"/>
                <a:gd name="T38" fmla="*/ 368 w 375"/>
                <a:gd name="T39" fmla="*/ 136 h 330"/>
                <a:gd name="T40" fmla="*/ 350 w 375"/>
                <a:gd name="T41" fmla="*/ 104 h 330"/>
                <a:gd name="T42" fmla="*/ 342 w 375"/>
                <a:gd name="T43" fmla="*/ 69 h 330"/>
                <a:gd name="T44" fmla="*/ 247 w 375"/>
                <a:gd name="T45" fmla="*/ 2 h 330"/>
                <a:gd name="T46" fmla="*/ 172 w 375"/>
                <a:gd name="T47" fmla="*/ 0 h 330"/>
                <a:gd name="T48" fmla="*/ 109 w 375"/>
                <a:gd name="T49" fmla="*/ 20 h 330"/>
                <a:gd name="T50" fmla="*/ 59 w 375"/>
                <a:gd name="T51" fmla="*/ 67 h 330"/>
                <a:gd name="T52" fmla="*/ 29 w 375"/>
                <a:gd name="T53" fmla="*/ 101 h 330"/>
                <a:gd name="T54" fmla="*/ 29 w 375"/>
                <a:gd name="T55" fmla="*/ 101 h 3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5" h="330">
                  <a:moveTo>
                    <a:pt x="29" y="101"/>
                  </a:moveTo>
                  <a:lnTo>
                    <a:pt x="10" y="132"/>
                  </a:lnTo>
                  <a:lnTo>
                    <a:pt x="0" y="193"/>
                  </a:lnTo>
                  <a:lnTo>
                    <a:pt x="4" y="253"/>
                  </a:lnTo>
                  <a:lnTo>
                    <a:pt x="16" y="270"/>
                  </a:lnTo>
                  <a:lnTo>
                    <a:pt x="39" y="326"/>
                  </a:lnTo>
                  <a:lnTo>
                    <a:pt x="35" y="284"/>
                  </a:lnTo>
                  <a:lnTo>
                    <a:pt x="41" y="263"/>
                  </a:lnTo>
                  <a:lnTo>
                    <a:pt x="83" y="263"/>
                  </a:lnTo>
                  <a:lnTo>
                    <a:pt x="142" y="253"/>
                  </a:lnTo>
                  <a:lnTo>
                    <a:pt x="188" y="237"/>
                  </a:lnTo>
                  <a:lnTo>
                    <a:pt x="247" y="251"/>
                  </a:lnTo>
                  <a:lnTo>
                    <a:pt x="296" y="245"/>
                  </a:lnTo>
                  <a:lnTo>
                    <a:pt x="304" y="266"/>
                  </a:lnTo>
                  <a:lnTo>
                    <a:pt x="338" y="292"/>
                  </a:lnTo>
                  <a:lnTo>
                    <a:pt x="346" y="330"/>
                  </a:lnTo>
                  <a:lnTo>
                    <a:pt x="354" y="290"/>
                  </a:lnTo>
                  <a:lnTo>
                    <a:pt x="366" y="235"/>
                  </a:lnTo>
                  <a:lnTo>
                    <a:pt x="375" y="213"/>
                  </a:lnTo>
                  <a:lnTo>
                    <a:pt x="368" y="136"/>
                  </a:lnTo>
                  <a:lnTo>
                    <a:pt x="350" y="104"/>
                  </a:lnTo>
                  <a:lnTo>
                    <a:pt x="342" y="69"/>
                  </a:lnTo>
                  <a:lnTo>
                    <a:pt x="247" y="2"/>
                  </a:lnTo>
                  <a:lnTo>
                    <a:pt x="172" y="0"/>
                  </a:lnTo>
                  <a:lnTo>
                    <a:pt x="109" y="20"/>
                  </a:lnTo>
                  <a:lnTo>
                    <a:pt x="59" y="67"/>
                  </a:lnTo>
                  <a:lnTo>
                    <a:pt x="29"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54">
              <a:extLst>
                <a:ext uri="{FF2B5EF4-FFF2-40B4-BE49-F238E27FC236}">
                  <a16:creationId xmlns:a16="http://schemas.microsoft.com/office/drawing/2014/main" id="{A3156B70-55F2-4B9A-BA48-B5FB8E7FFF32}"/>
                </a:ext>
              </a:extLst>
            </p:cNvPr>
            <p:cNvSpPr>
              <a:spLocks/>
            </p:cNvSpPr>
            <p:nvPr/>
          </p:nvSpPr>
          <p:spPr bwMode="auto">
            <a:xfrm>
              <a:off x="1864" y="2306"/>
              <a:ext cx="109" cy="57"/>
            </a:xfrm>
            <a:custGeom>
              <a:avLst/>
              <a:gdLst>
                <a:gd name="T0" fmla="*/ 109 w 109"/>
                <a:gd name="T1" fmla="*/ 39 h 57"/>
                <a:gd name="T2" fmla="*/ 109 w 109"/>
                <a:gd name="T3" fmla="*/ 25 h 57"/>
                <a:gd name="T4" fmla="*/ 79 w 109"/>
                <a:gd name="T5" fmla="*/ 17 h 57"/>
                <a:gd name="T6" fmla="*/ 42 w 109"/>
                <a:gd name="T7" fmla="*/ 0 h 57"/>
                <a:gd name="T8" fmla="*/ 24 w 109"/>
                <a:gd name="T9" fmla="*/ 0 h 57"/>
                <a:gd name="T10" fmla="*/ 0 w 109"/>
                <a:gd name="T11" fmla="*/ 4 h 57"/>
                <a:gd name="T12" fmla="*/ 20 w 109"/>
                <a:gd name="T13" fmla="*/ 15 h 57"/>
                <a:gd name="T14" fmla="*/ 42 w 109"/>
                <a:gd name="T15" fmla="*/ 23 h 57"/>
                <a:gd name="T16" fmla="*/ 85 w 109"/>
                <a:gd name="T17" fmla="*/ 31 h 57"/>
                <a:gd name="T18" fmla="*/ 77 w 109"/>
                <a:gd name="T19" fmla="*/ 43 h 57"/>
                <a:gd name="T20" fmla="*/ 40 w 109"/>
                <a:gd name="T21" fmla="*/ 43 h 57"/>
                <a:gd name="T22" fmla="*/ 54 w 109"/>
                <a:gd name="T23" fmla="*/ 53 h 57"/>
                <a:gd name="T24" fmla="*/ 87 w 109"/>
                <a:gd name="T25" fmla="*/ 57 h 57"/>
                <a:gd name="T26" fmla="*/ 109 w 109"/>
                <a:gd name="T27" fmla="*/ 39 h 57"/>
                <a:gd name="T28" fmla="*/ 109 w 109"/>
                <a:gd name="T29" fmla="*/ 39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57">
                  <a:moveTo>
                    <a:pt x="109" y="39"/>
                  </a:moveTo>
                  <a:lnTo>
                    <a:pt x="109" y="25"/>
                  </a:lnTo>
                  <a:lnTo>
                    <a:pt x="79" y="17"/>
                  </a:lnTo>
                  <a:lnTo>
                    <a:pt x="42" y="0"/>
                  </a:lnTo>
                  <a:lnTo>
                    <a:pt x="24" y="0"/>
                  </a:lnTo>
                  <a:lnTo>
                    <a:pt x="0" y="4"/>
                  </a:lnTo>
                  <a:lnTo>
                    <a:pt x="20" y="15"/>
                  </a:lnTo>
                  <a:lnTo>
                    <a:pt x="42" y="23"/>
                  </a:lnTo>
                  <a:lnTo>
                    <a:pt x="85" y="31"/>
                  </a:lnTo>
                  <a:lnTo>
                    <a:pt x="77" y="43"/>
                  </a:lnTo>
                  <a:lnTo>
                    <a:pt x="40" y="43"/>
                  </a:lnTo>
                  <a:lnTo>
                    <a:pt x="54" y="53"/>
                  </a:lnTo>
                  <a:lnTo>
                    <a:pt x="87" y="57"/>
                  </a:lnTo>
                  <a:lnTo>
                    <a:pt x="10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55">
              <a:extLst>
                <a:ext uri="{FF2B5EF4-FFF2-40B4-BE49-F238E27FC236}">
                  <a16:creationId xmlns:a16="http://schemas.microsoft.com/office/drawing/2014/main" id="{CCE31B64-0C32-42B1-8A5A-0713E95F9E16}"/>
                </a:ext>
              </a:extLst>
            </p:cNvPr>
            <p:cNvSpPr>
              <a:spLocks/>
            </p:cNvSpPr>
            <p:nvPr/>
          </p:nvSpPr>
          <p:spPr bwMode="auto">
            <a:xfrm>
              <a:off x="1985" y="2288"/>
              <a:ext cx="120" cy="65"/>
            </a:xfrm>
            <a:custGeom>
              <a:avLst/>
              <a:gdLst>
                <a:gd name="T0" fmla="*/ 0 w 120"/>
                <a:gd name="T1" fmla="*/ 31 h 65"/>
                <a:gd name="T2" fmla="*/ 33 w 120"/>
                <a:gd name="T3" fmla="*/ 24 h 65"/>
                <a:gd name="T4" fmla="*/ 65 w 120"/>
                <a:gd name="T5" fmla="*/ 14 h 65"/>
                <a:gd name="T6" fmla="*/ 95 w 120"/>
                <a:gd name="T7" fmla="*/ 0 h 65"/>
                <a:gd name="T8" fmla="*/ 120 w 120"/>
                <a:gd name="T9" fmla="*/ 10 h 65"/>
                <a:gd name="T10" fmla="*/ 81 w 120"/>
                <a:gd name="T11" fmla="*/ 20 h 65"/>
                <a:gd name="T12" fmla="*/ 49 w 120"/>
                <a:gd name="T13" fmla="*/ 33 h 65"/>
                <a:gd name="T14" fmla="*/ 57 w 120"/>
                <a:gd name="T15" fmla="*/ 49 h 65"/>
                <a:gd name="T16" fmla="*/ 85 w 120"/>
                <a:gd name="T17" fmla="*/ 53 h 65"/>
                <a:gd name="T18" fmla="*/ 99 w 120"/>
                <a:gd name="T19" fmla="*/ 43 h 65"/>
                <a:gd name="T20" fmla="*/ 97 w 120"/>
                <a:gd name="T21" fmla="*/ 61 h 65"/>
                <a:gd name="T22" fmla="*/ 73 w 120"/>
                <a:gd name="T23" fmla="*/ 65 h 65"/>
                <a:gd name="T24" fmla="*/ 35 w 120"/>
                <a:gd name="T25" fmla="*/ 65 h 65"/>
                <a:gd name="T26" fmla="*/ 16 w 120"/>
                <a:gd name="T27" fmla="*/ 53 h 65"/>
                <a:gd name="T28" fmla="*/ 0 w 120"/>
                <a:gd name="T29" fmla="*/ 31 h 65"/>
                <a:gd name="T30" fmla="*/ 0 w 12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65">
                  <a:moveTo>
                    <a:pt x="0" y="31"/>
                  </a:moveTo>
                  <a:lnTo>
                    <a:pt x="33" y="24"/>
                  </a:lnTo>
                  <a:lnTo>
                    <a:pt x="65" y="14"/>
                  </a:lnTo>
                  <a:lnTo>
                    <a:pt x="95" y="0"/>
                  </a:lnTo>
                  <a:lnTo>
                    <a:pt x="120" y="10"/>
                  </a:lnTo>
                  <a:lnTo>
                    <a:pt x="81" y="20"/>
                  </a:lnTo>
                  <a:lnTo>
                    <a:pt x="49" y="33"/>
                  </a:lnTo>
                  <a:lnTo>
                    <a:pt x="57" y="49"/>
                  </a:lnTo>
                  <a:lnTo>
                    <a:pt x="85" y="53"/>
                  </a:lnTo>
                  <a:lnTo>
                    <a:pt x="99" y="43"/>
                  </a:lnTo>
                  <a:lnTo>
                    <a:pt x="97" y="61"/>
                  </a:lnTo>
                  <a:lnTo>
                    <a:pt x="73" y="65"/>
                  </a:lnTo>
                  <a:lnTo>
                    <a:pt x="35" y="65"/>
                  </a:lnTo>
                  <a:lnTo>
                    <a:pt x="16" y="5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56">
              <a:extLst>
                <a:ext uri="{FF2B5EF4-FFF2-40B4-BE49-F238E27FC236}">
                  <a16:creationId xmlns:a16="http://schemas.microsoft.com/office/drawing/2014/main" id="{6F018A0E-5961-4485-80A3-7A64265CFB6A}"/>
                </a:ext>
              </a:extLst>
            </p:cNvPr>
            <p:cNvSpPr>
              <a:spLocks/>
            </p:cNvSpPr>
            <p:nvPr/>
          </p:nvSpPr>
          <p:spPr bwMode="auto">
            <a:xfrm>
              <a:off x="2159" y="2187"/>
              <a:ext cx="51" cy="182"/>
            </a:xfrm>
            <a:custGeom>
              <a:avLst/>
              <a:gdLst>
                <a:gd name="T0" fmla="*/ 22 w 51"/>
                <a:gd name="T1" fmla="*/ 8 h 182"/>
                <a:gd name="T2" fmla="*/ 35 w 51"/>
                <a:gd name="T3" fmla="*/ 16 h 182"/>
                <a:gd name="T4" fmla="*/ 41 w 51"/>
                <a:gd name="T5" fmla="*/ 61 h 182"/>
                <a:gd name="T6" fmla="*/ 29 w 51"/>
                <a:gd name="T7" fmla="*/ 101 h 182"/>
                <a:gd name="T8" fmla="*/ 29 w 51"/>
                <a:gd name="T9" fmla="*/ 121 h 182"/>
                <a:gd name="T10" fmla="*/ 16 w 51"/>
                <a:gd name="T11" fmla="*/ 130 h 182"/>
                <a:gd name="T12" fmla="*/ 4 w 51"/>
                <a:gd name="T13" fmla="*/ 132 h 182"/>
                <a:gd name="T14" fmla="*/ 0 w 51"/>
                <a:gd name="T15" fmla="*/ 154 h 182"/>
                <a:gd name="T16" fmla="*/ 0 w 51"/>
                <a:gd name="T17" fmla="*/ 182 h 182"/>
                <a:gd name="T18" fmla="*/ 10 w 51"/>
                <a:gd name="T19" fmla="*/ 140 h 182"/>
                <a:gd name="T20" fmla="*/ 28 w 51"/>
                <a:gd name="T21" fmla="*/ 132 h 182"/>
                <a:gd name="T22" fmla="*/ 41 w 51"/>
                <a:gd name="T23" fmla="*/ 123 h 182"/>
                <a:gd name="T24" fmla="*/ 37 w 51"/>
                <a:gd name="T25" fmla="*/ 97 h 182"/>
                <a:gd name="T26" fmla="*/ 51 w 51"/>
                <a:gd name="T27" fmla="*/ 63 h 182"/>
                <a:gd name="T28" fmla="*/ 47 w 51"/>
                <a:gd name="T29" fmla="*/ 40 h 182"/>
                <a:gd name="T30" fmla="*/ 45 w 51"/>
                <a:gd name="T31" fmla="*/ 12 h 182"/>
                <a:gd name="T32" fmla="*/ 29 w 51"/>
                <a:gd name="T33" fmla="*/ 0 h 182"/>
                <a:gd name="T34" fmla="*/ 22 w 51"/>
                <a:gd name="T35" fmla="*/ 8 h 182"/>
                <a:gd name="T36" fmla="*/ 22 w 51"/>
                <a:gd name="T37" fmla="*/ 8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182">
                  <a:moveTo>
                    <a:pt x="22" y="8"/>
                  </a:moveTo>
                  <a:lnTo>
                    <a:pt x="35" y="16"/>
                  </a:lnTo>
                  <a:lnTo>
                    <a:pt x="41" y="61"/>
                  </a:lnTo>
                  <a:lnTo>
                    <a:pt x="29" y="101"/>
                  </a:lnTo>
                  <a:lnTo>
                    <a:pt x="29" y="121"/>
                  </a:lnTo>
                  <a:lnTo>
                    <a:pt x="16" y="130"/>
                  </a:lnTo>
                  <a:lnTo>
                    <a:pt x="4" y="132"/>
                  </a:lnTo>
                  <a:lnTo>
                    <a:pt x="0" y="154"/>
                  </a:lnTo>
                  <a:lnTo>
                    <a:pt x="0" y="182"/>
                  </a:lnTo>
                  <a:lnTo>
                    <a:pt x="10" y="140"/>
                  </a:lnTo>
                  <a:lnTo>
                    <a:pt x="28" y="132"/>
                  </a:lnTo>
                  <a:lnTo>
                    <a:pt x="41" y="123"/>
                  </a:lnTo>
                  <a:lnTo>
                    <a:pt x="37" y="97"/>
                  </a:lnTo>
                  <a:lnTo>
                    <a:pt x="51" y="63"/>
                  </a:lnTo>
                  <a:lnTo>
                    <a:pt x="47" y="40"/>
                  </a:lnTo>
                  <a:lnTo>
                    <a:pt x="45" y="12"/>
                  </a:lnTo>
                  <a:lnTo>
                    <a:pt x="29" y="0"/>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57">
              <a:extLst>
                <a:ext uri="{FF2B5EF4-FFF2-40B4-BE49-F238E27FC236}">
                  <a16:creationId xmlns:a16="http://schemas.microsoft.com/office/drawing/2014/main" id="{37B89FE2-0B4E-4A5B-A51A-FCCB5BEFE2E5}"/>
                </a:ext>
              </a:extLst>
            </p:cNvPr>
            <p:cNvSpPr>
              <a:spLocks/>
            </p:cNvSpPr>
            <p:nvPr/>
          </p:nvSpPr>
          <p:spPr bwMode="auto">
            <a:xfrm>
              <a:off x="2167" y="2209"/>
              <a:ext cx="37" cy="25"/>
            </a:xfrm>
            <a:custGeom>
              <a:avLst/>
              <a:gdLst>
                <a:gd name="T0" fmla="*/ 0 w 37"/>
                <a:gd name="T1" fmla="*/ 2 h 25"/>
                <a:gd name="T2" fmla="*/ 16 w 37"/>
                <a:gd name="T3" fmla="*/ 0 h 25"/>
                <a:gd name="T4" fmla="*/ 37 w 37"/>
                <a:gd name="T5" fmla="*/ 25 h 25"/>
                <a:gd name="T6" fmla="*/ 18 w 37"/>
                <a:gd name="T7" fmla="*/ 16 h 25"/>
                <a:gd name="T8" fmla="*/ 0 w 37"/>
                <a:gd name="T9" fmla="*/ 20 h 25"/>
                <a:gd name="T10" fmla="*/ 0 w 37"/>
                <a:gd name="T11" fmla="*/ 2 h 25"/>
                <a:gd name="T12" fmla="*/ 0 w 37"/>
                <a:gd name="T13" fmla="*/ 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5">
                  <a:moveTo>
                    <a:pt x="0" y="2"/>
                  </a:moveTo>
                  <a:lnTo>
                    <a:pt x="16" y="0"/>
                  </a:lnTo>
                  <a:lnTo>
                    <a:pt x="37" y="25"/>
                  </a:lnTo>
                  <a:lnTo>
                    <a:pt x="18" y="16"/>
                  </a:lnTo>
                  <a:lnTo>
                    <a:pt x="0" y="2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58">
              <a:extLst>
                <a:ext uri="{FF2B5EF4-FFF2-40B4-BE49-F238E27FC236}">
                  <a16:creationId xmlns:a16="http://schemas.microsoft.com/office/drawing/2014/main" id="{06E077B0-4E68-4FD2-9FD0-6E63057F20AF}"/>
                </a:ext>
              </a:extLst>
            </p:cNvPr>
            <p:cNvSpPr>
              <a:spLocks/>
            </p:cNvSpPr>
            <p:nvPr/>
          </p:nvSpPr>
          <p:spPr bwMode="auto">
            <a:xfrm>
              <a:off x="2159" y="2231"/>
              <a:ext cx="31" cy="41"/>
            </a:xfrm>
            <a:custGeom>
              <a:avLst/>
              <a:gdLst>
                <a:gd name="T0" fmla="*/ 8 w 31"/>
                <a:gd name="T1" fmla="*/ 0 h 41"/>
                <a:gd name="T2" fmla="*/ 22 w 31"/>
                <a:gd name="T3" fmla="*/ 5 h 41"/>
                <a:gd name="T4" fmla="*/ 31 w 31"/>
                <a:gd name="T5" fmla="*/ 27 h 41"/>
                <a:gd name="T6" fmla="*/ 28 w 31"/>
                <a:gd name="T7" fmla="*/ 41 h 41"/>
                <a:gd name="T8" fmla="*/ 18 w 31"/>
                <a:gd name="T9" fmla="*/ 29 h 41"/>
                <a:gd name="T10" fmla="*/ 0 w 31"/>
                <a:gd name="T11" fmla="*/ 27 h 41"/>
                <a:gd name="T12" fmla="*/ 8 w 31"/>
                <a:gd name="T13" fmla="*/ 0 h 41"/>
                <a:gd name="T14" fmla="*/ 8 w 31"/>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41">
                  <a:moveTo>
                    <a:pt x="8" y="0"/>
                  </a:moveTo>
                  <a:lnTo>
                    <a:pt x="22" y="5"/>
                  </a:lnTo>
                  <a:lnTo>
                    <a:pt x="31" y="27"/>
                  </a:lnTo>
                  <a:lnTo>
                    <a:pt x="28" y="41"/>
                  </a:lnTo>
                  <a:lnTo>
                    <a:pt x="18" y="29"/>
                  </a:lnTo>
                  <a:lnTo>
                    <a:pt x="0" y="2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259">
              <a:extLst>
                <a:ext uri="{FF2B5EF4-FFF2-40B4-BE49-F238E27FC236}">
                  <a16:creationId xmlns:a16="http://schemas.microsoft.com/office/drawing/2014/main" id="{DA603E4C-C5FB-4ED3-B873-2BE2F6BFB1FA}"/>
                </a:ext>
              </a:extLst>
            </p:cNvPr>
            <p:cNvSpPr>
              <a:spLocks/>
            </p:cNvSpPr>
            <p:nvPr/>
          </p:nvSpPr>
          <p:spPr bwMode="auto">
            <a:xfrm>
              <a:off x="2163" y="2345"/>
              <a:ext cx="463" cy="587"/>
            </a:xfrm>
            <a:custGeom>
              <a:avLst/>
              <a:gdLst>
                <a:gd name="T0" fmla="*/ 4 w 463"/>
                <a:gd name="T1" fmla="*/ 12 h 587"/>
                <a:gd name="T2" fmla="*/ 43 w 463"/>
                <a:gd name="T3" fmla="*/ 51 h 587"/>
                <a:gd name="T4" fmla="*/ 51 w 463"/>
                <a:gd name="T5" fmla="*/ 105 h 587"/>
                <a:gd name="T6" fmla="*/ 55 w 463"/>
                <a:gd name="T7" fmla="*/ 138 h 587"/>
                <a:gd name="T8" fmla="*/ 67 w 463"/>
                <a:gd name="T9" fmla="*/ 67 h 587"/>
                <a:gd name="T10" fmla="*/ 233 w 463"/>
                <a:gd name="T11" fmla="*/ 136 h 587"/>
                <a:gd name="T12" fmla="*/ 334 w 463"/>
                <a:gd name="T13" fmla="*/ 210 h 587"/>
                <a:gd name="T14" fmla="*/ 379 w 463"/>
                <a:gd name="T15" fmla="*/ 283 h 587"/>
                <a:gd name="T16" fmla="*/ 391 w 463"/>
                <a:gd name="T17" fmla="*/ 387 h 587"/>
                <a:gd name="T18" fmla="*/ 439 w 463"/>
                <a:gd name="T19" fmla="*/ 538 h 587"/>
                <a:gd name="T20" fmla="*/ 461 w 463"/>
                <a:gd name="T21" fmla="*/ 587 h 587"/>
                <a:gd name="T22" fmla="*/ 463 w 463"/>
                <a:gd name="T23" fmla="*/ 569 h 587"/>
                <a:gd name="T24" fmla="*/ 423 w 463"/>
                <a:gd name="T25" fmla="*/ 460 h 587"/>
                <a:gd name="T26" fmla="*/ 403 w 463"/>
                <a:gd name="T27" fmla="*/ 381 h 587"/>
                <a:gd name="T28" fmla="*/ 385 w 463"/>
                <a:gd name="T29" fmla="*/ 275 h 587"/>
                <a:gd name="T30" fmla="*/ 334 w 463"/>
                <a:gd name="T31" fmla="*/ 196 h 587"/>
                <a:gd name="T32" fmla="*/ 247 w 463"/>
                <a:gd name="T33" fmla="*/ 132 h 587"/>
                <a:gd name="T34" fmla="*/ 128 w 463"/>
                <a:gd name="T35" fmla="*/ 79 h 587"/>
                <a:gd name="T36" fmla="*/ 57 w 463"/>
                <a:gd name="T37" fmla="*/ 53 h 587"/>
                <a:gd name="T38" fmla="*/ 0 w 463"/>
                <a:gd name="T39" fmla="*/ 0 h 587"/>
                <a:gd name="T40" fmla="*/ 4 w 463"/>
                <a:gd name="T41" fmla="*/ 12 h 587"/>
                <a:gd name="T42" fmla="*/ 4 w 463"/>
                <a:gd name="T43" fmla="*/ 12 h 5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 h="587">
                  <a:moveTo>
                    <a:pt x="4" y="12"/>
                  </a:moveTo>
                  <a:lnTo>
                    <a:pt x="43" y="51"/>
                  </a:lnTo>
                  <a:lnTo>
                    <a:pt x="51" y="105"/>
                  </a:lnTo>
                  <a:lnTo>
                    <a:pt x="55" y="138"/>
                  </a:lnTo>
                  <a:lnTo>
                    <a:pt x="67" y="67"/>
                  </a:lnTo>
                  <a:lnTo>
                    <a:pt x="233" y="136"/>
                  </a:lnTo>
                  <a:lnTo>
                    <a:pt x="334" y="210"/>
                  </a:lnTo>
                  <a:lnTo>
                    <a:pt x="379" y="283"/>
                  </a:lnTo>
                  <a:lnTo>
                    <a:pt x="391" y="387"/>
                  </a:lnTo>
                  <a:lnTo>
                    <a:pt x="439" y="538"/>
                  </a:lnTo>
                  <a:lnTo>
                    <a:pt x="461" y="587"/>
                  </a:lnTo>
                  <a:lnTo>
                    <a:pt x="463" y="569"/>
                  </a:lnTo>
                  <a:lnTo>
                    <a:pt x="423" y="460"/>
                  </a:lnTo>
                  <a:lnTo>
                    <a:pt x="403" y="381"/>
                  </a:lnTo>
                  <a:lnTo>
                    <a:pt x="385" y="275"/>
                  </a:lnTo>
                  <a:lnTo>
                    <a:pt x="334" y="196"/>
                  </a:lnTo>
                  <a:lnTo>
                    <a:pt x="247" y="132"/>
                  </a:lnTo>
                  <a:lnTo>
                    <a:pt x="128" y="79"/>
                  </a:lnTo>
                  <a:lnTo>
                    <a:pt x="57" y="53"/>
                  </a:lnTo>
                  <a:lnTo>
                    <a:pt x="0" y="0"/>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60">
              <a:extLst>
                <a:ext uri="{FF2B5EF4-FFF2-40B4-BE49-F238E27FC236}">
                  <a16:creationId xmlns:a16="http://schemas.microsoft.com/office/drawing/2014/main" id="{32D19F8F-59D6-435A-80BB-0C3DBF1547BF}"/>
                </a:ext>
              </a:extLst>
            </p:cNvPr>
            <p:cNvSpPr>
              <a:spLocks/>
            </p:cNvSpPr>
            <p:nvPr/>
          </p:nvSpPr>
          <p:spPr bwMode="auto">
            <a:xfrm>
              <a:off x="2406" y="2574"/>
              <a:ext cx="44" cy="352"/>
            </a:xfrm>
            <a:custGeom>
              <a:avLst/>
              <a:gdLst>
                <a:gd name="T0" fmla="*/ 44 w 44"/>
                <a:gd name="T1" fmla="*/ 0 h 352"/>
                <a:gd name="T2" fmla="*/ 26 w 44"/>
                <a:gd name="T3" fmla="*/ 156 h 352"/>
                <a:gd name="T4" fmla="*/ 24 w 44"/>
                <a:gd name="T5" fmla="*/ 245 h 352"/>
                <a:gd name="T6" fmla="*/ 0 w 44"/>
                <a:gd name="T7" fmla="*/ 312 h 352"/>
                <a:gd name="T8" fmla="*/ 0 w 44"/>
                <a:gd name="T9" fmla="*/ 352 h 352"/>
                <a:gd name="T10" fmla="*/ 12 w 44"/>
                <a:gd name="T11" fmla="*/ 340 h 352"/>
                <a:gd name="T12" fmla="*/ 44 w 44"/>
                <a:gd name="T13" fmla="*/ 224 h 352"/>
                <a:gd name="T14" fmla="*/ 36 w 44"/>
                <a:gd name="T15" fmla="*/ 206 h 352"/>
                <a:gd name="T16" fmla="*/ 42 w 44"/>
                <a:gd name="T17" fmla="*/ 50 h 352"/>
                <a:gd name="T18" fmla="*/ 44 w 44"/>
                <a:gd name="T19" fmla="*/ 0 h 352"/>
                <a:gd name="T20" fmla="*/ 44 w 44"/>
                <a:gd name="T21" fmla="*/ 0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52">
                  <a:moveTo>
                    <a:pt x="44" y="0"/>
                  </a:moveTo>
                  <a:lnTo>
                    <a:pt x="26" y="156"/>
                  </a:lnTo>
                  <a:lnTo>
                    <a:pt x="24" y="245"/>
                  </a:lnTo>
                  <a:lnTo>
                    <a:pt x="0" y="312"/>
                  </a:lnTo>
                  <a:lnTo>
                    <a:pt x="0" y="352"/>
                  </a:lnTo>
                  <a:lnTo>
                    <a:pt x="12" y="340"/>
                  </a:lnTo>
                  <a:lnTo>
                    <a:pt x="44" y="224"/>
                  </a:lnTo>
                  <a:lnTo>
                    <a:pt x="36" y="206"/>
                  </a:lnTo>
                  <a:lnTo>
                    <a:pt x="42" y="5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261">
              <a:extLst>
                <a:ext uri="{FF2B5EF4-FFF2-40B4-BE49-F238E27FC236}">
                  <a16:creationId xmlns:a16="http://schemas.microsoft.com/office/drawing/2014/main" id="{F3BFF0EE-FD04-4252-93D2-9A4B187935E5}"/>
                </a:ext>
              </a:extLst>
            </p:cNvPr>
            <p:cNvSpPr>
              <a:spLocks/>
            </p:cNvSpPr>
            <p:nvPr/>
          </p:nvSpPr>
          <p:spPr bwMode="auto">
            <a:xfrm>
              <a:off x="2127" y="2926"/>
              <a:ext cx="489" cy="652"/>
            </a:xfrm>
            <a:custGeom>
              <a:avLst/>
              <a:gdLst>
                <a:gd name="T0" fmla="*/ 273 w 489"/>
                <a:gd name="T1" fmla="*/ 134 h 652"/>
                <a:gd name="T2" fmla="*/ 321 w 489"/>
                <a:gd name="T3" fmla="*/ 202 h 652"/>
                <a:gd name="T4" fmla="*/ 281 w 489"/>
                <a:gd name="T5" fmla="*/ 298 h 652"/>
                <a:gd name="T6" fmla="*/ 129 w 489"/>
                <a:gd name="T7" fmla="*/ 348 h 652"/>
                <a:gd name="T8" fmla="*/ 2 w 489"/>
                <a:gd name="T9" fmla="*/ 362 h 652"/>
                <a:gd name="T10" fmla="*/ 12 w 489"/>
                <a:gd name="T11" fmla="*/ 435 h 652"/>
                <a:gd name="T12" fmla="*/ 87 w 489"/>
                <a:gd name="T13" fmla="*/ 445 h 652"/>
                <a:gd name="T14" fmla="*/ 95 w 489"/>
                <a:gd name="T15" fmla="*/ 362 h 652"/>
                <a:gd name="T16" fmla="*/ 149 w 489"/>
                <a:gd name="T17" fmla="*/ 425 h 652"/>
                <a:gd name="T18" fmla="*/ 261 w 489"/>
                <a:gd name="T19" fmla="*/ 379 h 652"/>
                <a:gd name="T20" fmla="*/ 216 w 489"/>
                <a:gd name="T21" fmla="*/ 474 h 652"/>
                <a:gd name="T22" fmla="*/ 178 w 489"/>
                <a:gd name="T23" fmla="*/ 545 h 652"/>
                <a:gd name="T24" fmla="*/ 156 w 489"/>
                <a:gd name="T25" fmla="*/ 611 h 652"/>
                <a:gd name="T26" fmla="*/ 156 w 489"/>
                <a:gd name="T27" fmla="*/ 652 h 652"/>
                <a:gd name="T28" fmla="*/ 204 w 489"/>
                <a:gd name="T29" fmla="*/ 626 h 652"/>
                <a:gd name="T30" fmla="*/ 245 w 489"/>
                <a:gd name="T31" fmla="*/ 591 h 652"/>
                <a:gd name="T32" fmla="*/ 196 w 489"/>
                <a:gd name="T33" fmla="*/ 622 h 652"/>
                <a:gd name="T34" fmla="*/ 162 w 489"/>
                <a:gd name="T35" fmla="*/ 640 h 652"/>
                <a:gd name="T36" fmla="*/ 184 w 489"/>
                <a:gd name="T37" fmla="*/ 583 h 652"/>
                <a:gd name="T38" fmla="*/ 190 w 489"/>
                <a:gd name="T39" fmla="*/ 506 h 652"/>
                <a:gd name="T40" fmla="*/ 285 w 489"/>
                <a:gd name="T41" fmla="*/ 348 h 652"/>
                <a:gd name="T42" fmla="*/ 344 w 489"/>
                <a:gd name="T43" fmla="*/ 174 h 652"/>
                <a:gd name="T44" fmla="*/ 400 w 489"/>
                <a:gd name="T45" fmla="*/ 142 h 652"/>
                <a:gd name="T46" fmla="*/ 471 w 489"/>
                <a:gd name="T47" fmla="*/ 154 h 652"/>
                <a:gd name="T48" fmla="*/ 412 w 489"/>
                <a:gd name="T49" fmla="*/ 128 h 652"/>
                <a:gd name="T50" fmla="*/ 350 w 489"/>
                <a:gd name="T51" fmla="*/ 130 h 652"/>
                <a:gd name="T52" fmla="*/ 471 w 489"/>
                <a:gd name="T53" fmla="*/ 41 h 652"/>
                <a:gd name="T54" fmla="*/ 408 w 489"/>
                <a:gd name="T55" fmla="*/ 71 h 652"/>
                <a:gd name="T56" fmla="*/ 372 w 489"/>
                <a:gd name="T57" fmla="*/ 95 h 652"/>
                <a:gd name="T58" fmla="*/ 313 w 489"/>
                <a:gd name="T59" fmla="*/ 101 h 652"/>
                <a:gd name="T60" fmla="*/ 330 w 489"/>
                <a:gd name="T61" fmla="*/ 12 h 652"/>
                <a:gd name="T62" fmla="*/ 281 w 489"/>
                <a:gd name="T63" fmla="*/ 32 h 652"/>
                <a:gd name="T64" fmla="*/ 273 w 489"/>
                <a:gd name="T65" fmla="*/ 14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652">
                  <a:moveTo>
                    <a:pt x="273" y="14"/>
                  </a:moveTo>
                  <a:lnTo>
                    <a:pt x="273" y="134"/>
                  </a:lnTo>
                  <a:lnTo>
                    <a:pt x="291" y="196"/>
                  </a:lnTo>
                  <a:lnTo>
                    <a:pt x="321" y="202"/>
                  </a:lnTo>
                  <a:lnTo>
                    <a:pt x="297" y="259"/>
                  </a:lnTo>
                  <a:lnTo>
                    <a:pt x="281" y="298"/>
                  </a:lnTo>
                  <a:lnTo>
                    <a:pt x="198" y="340"/>
                  </a:lnTo>
                  <a:lnTo>
                    <a:pt x="129" y="348"/>
                  </a:lnTo>
                  <a:lnTo>
                    <a:pt x="40" y="356"/>
                  </a:lnTo>
                  <a:lnTo>
                    <a:pt x="2" y="362"/>
                  </a:lnTo>
                  <a:lnTo>
                    <a:pt x="0" y="431"/>
                  </a:lnTo>
                  <a:lnTo>
                    <a:pt x="12" y="435"/>
                  </a:lnTo>
                  <a:lnTo>
                    <a:pt x="60" y="439"/>
                  </a:lnTo>
                  <a:lnTo>
                    <a:pt x="87" y="445"/>
                  </a:lnTo>
                  <a:lnTo>
                    <a:pt x="91" y="367"/>
                  </a:lnTo>
                  <a:lnTo>
                    <a:pt x="95" y="362"/>
                  </a:lnTo>
                  <a:lnTo>
                    <a:pt x="149" y="362"/>
                  </a:lnTo>
                  <a:lnTo>
                    <a:pt x="149" y="425"/>
                  </a:lnTo>
                  <a:lnTo>
                    <a:pt x="238" y="393"/>
                  </a:lnTo>
                  <a:lnTo>
                    <a:pt x="261" y="379"/>
                  </a:lnTo>
                  <a:lnTo>
                    <a:pt x="224" y="445"/>
                  </a:lnTo>
                  <a:lnTo>
                    <a:pt x="216" y="474"/>
                  </a:lnTo>
                  <a:lnTo>
                    <a:pt x="180" y="506"/>
                  </a:lnTo>
                  <a:lnTo>
                    <a:pt x="178" y="545"/>
                  </a:lnTo>
                  <a:lnTo>
                    <a:pt x="176" y="569"/>
                  </a:lnTo>
                  <a:lnTo>
                    <a:pt x="156" y="611"/>
                  </a:lnTo>
                  <a:lnTo>
                    <a:pt x="149" y="638"/>
                  </a:lnTo>
                  <a:lnTo>
                    <a:pt x="156" y="652"/>
                  </a:lnTo>
                  <a:lnTo>
                    <a:pt x="170" y="652"/>
                  </a:lnTo>
                  <a:lnTo>
                    <a:pt x="204" y="626"/>
                  </a:lnTo>
                  <a:lnTo>
                    <a:pt x="226" y="599"/>
                  </a:lnTo>
                  <a:lnTo>
                    <a:pt x="245" y="591"/>
                  </a:lnTo>
                  <a:lnTo>
                    <a:pt x="222" y="587"/>
                  </a:lnTo>
                  <a:lnTo>
                    <a:pt x="196" y="622"/>
                  </a:lnTo>
                  <a:lnTo>
                    <a:pt x="174" y="638"/>
                  </a:lnTo>
                  <a:lnTo>
                    <a:pt x="162" y="640"/>
                  </a:lnTo>
                  <a:lnTo>
                    <a:pt x="162" y="622"/>
                  </a:lnTo>
                  <a:lnTo>
                    <a:pt x="184" y="583"/>
                  </a:lnTo>
                  <a:lnTo>
                    <a:pt x="190" y="555"/>
                  </a:lnTo>
                  <a:lnTo>
                    <a:pt x="190" y="506"/>
                  </a:lnTo>
                  <a:lnTo>
                    <a:pt x="224" y="474"/>
                  </a:lnTo>
                  <a:lnTo>
                    <a:pt x="285" y="348"/>
                  </a:lnTo>
                  <a:lnTo>
                    <a:pt x="325" y="223"/>
                  </a:lnTo>
                  <a:lnTo>
                    <a:pt x="344" y="174"/>
                  </a:lnTo>
                  <a:lnTo>
                    <a:pt x="362" y="158"/>
                  </a:lnTo>
                  <a:lnTo>
                    <a:pt x="400" y="142"/>
                  </a:lnTo>
                  <a:lnTo>
                    <a:pt x="447" y="142"/>
                  </a:lnTo>
                  <a:lnTo>
                    <a:pt x="471" y="154"/>
                  </a:lnTo>
                  <a:lnTo>
                    <a:pt x="467" y="136"/>
                  </a:lnTo>
                  <a:lnTo>
                    <a:pt x="412" y="128"/>
                  </a:lnTo>
                  <a:lnTo>
                    <a:pt x="336" y="154"/>
                  </a:lnTo>
                  <a:lnTo>
                    <a:pt x="350" y="130"/>
                  </a:lnTo>
                  <a:lnTo>
                    <a:pt x="427" y="89"/>
                  </a:lnTo>
                  <a:lnTo>
                    <a:pt x="471" y="41"/>
                  </a:lnTo>
                  <a:lnTo>
                    <a:pt x="489" y="8"/>
                  </a:lnTo>
                  <a:lnTo>
                    <a:pt x="408" y="71"/>
                  </a:lnTo>
                  <a:lnTo>
                    <a:pt x="358" y="79"/>
                  </a:lnTo>
                  <a:lnTo>
                    <a:pt x="372" y="95"/>
                  </a:lnTo>
                  <a:lnTo>
                    <a:pt x="348" y="109"/>
                  </a:lnTo>
                  <a:lnTo>
                    <a:pt x="313" y="101"/>
                  </a:lnTo>
                  <a:lnTo>
                    <a:pt x="311" y="65"/>
                  </a:lnTo>
                  <a:lnTo>
                    <a:pt x="330" y="12"/>
                  </a:lnTo>
                  <a:lnTo>
                    <a:pt x="295" y="41"/>
                  </a:lnTo>
                  <a:lnTo>
                    <a:pt x="281" y="32"/>
                  </a:lnTo>
                  <a:lnTo>
                    <a:pt x="281" y="0"/>
                  </a:lnTo>
                  <a:lnTo>
                    <a:pt x="27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62">
              <a:extLst>
                <a:ext uri="{FF2B5EF4-FFF2-40B4-BE49-F238E27FC236}">
                  <a16:creationId xmlns:a16="http://schemas.microsoft.com/office/drawing/2014/main" id="{D8BD2393-4C1D-4C62-8A02-445E2582E0A4}"/>
                </a:ext>
              </a:extLst>
            </p:cNvPr>
            <p:cNvSpPr>
              <a:spLocks/>
            </p:cNvSpPr>
            <p:nvPr/>
          </p:nvSpPr>
          <p:spPr bwMode="auto">
            <a:xfrm>
              <a:off x="2499" y="2914"/>
              <a:ext cx="85" cy="65"/>
            </a:xfrm>
            <a:custGeom>
              <a:avLst/>
              <a:gdLst>
                <a:gd name="T0" fmla="*/ 85 w 85"/>
                <a:gd name="T1" fmla="*/ 0 h 65"/>
                <a:gd name="T2" fmla="*/ 6 w 85"/>
                <a:gd name="T3" fmla="*/ 42 h 65"/>
                <a:gd name="T4" fmla="*/ 0 w 85"/>
                <a:gd name="T5" fmla="*/ 65 h 65"/>
                <a:gd name="T6" fmla="*/ 32 w 85"/>
                <a:gd name="T7" fmla="*/ 50 h 65"/>
                <a:gd name="T8" fmla="*/ 57 w 85"/>
                <a:gd name="T9" fmla="*/ 28 h 65"/>
                <a:gd name="T10" fmla="*/ 85 w 85"/>
                <a:gd name="T11" fmla="*/ 0 h 65"/>
                <a:gd name="T12" fmla="*/ 85 w 85"/>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5">
                  <a:moveTo>
                    <a:pt x="85" y="0"/>
                  </a:moveTo>
                  <a:lnTo>
                    <a:pt x="6" y="42"/>
                  </a:lnTo>
                  <a:lnTo>
                    <a:pt x="0" y="65"/>
                  </a:lnTo>
                  <a:lnTo>
                    <a:pt x="32" y="50"/>
                  </a:lnTo>
                  <a:lnTo>
                    <a:pt x="57" y="28"/>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263">
              <a:extLst>
                <a:ext uri="{FF2B5EF4-FFF2-40B4-BE49-F238E27FC236}">
                  <a16:creationId xmlns:a16="http://schemas.microsoft.com/office/drawing/2014/main" id="{C77F4C93-AFD6-4E35-8143-EDFBC6CF9BD7}"/>
                </a:ext>
              </a:extLst>
            </p:cNvPr>
            <p:cNvSpPr>
              <a:spLocks/>
            </p:cNvSpPr>
            <p:nvPr/>
          </p:nvSpPr>
          <p:spPr bwMode="auto">
            <a:xfrm>
              <a:off x="2552" y="2967"/>
              <a:ext cx="50" cy="107"/>
            </a:xfrm>
            <a:custGeom>
              <a:avLst/>
              <a:gdLst>
                <a:gd name="T0" fmla="*/ 30 w 50"/>
                <a:gd name="T1" fmla="*/ 4 h 107"/>
                <a:gd name="T2" fmla="*/ 26 w 50"/>
                <a:gd name="T3" fmla="*/ 32 h 107"/>
                <a:gd name="T4" fmla="*/ 0 w 50"/>
                <a:gd name="T5" fmla="*/ 38 h 107"/>
                <a:gd name="T6" fmla="*/ 30 w 50"/>
                <a:gd name="T7" fmla="*/ 54 h 107"/>
                <a:gd name="T8" fmla="*/ 42 w 50"/>
                <a:gd name="T9" fmla="*/ 107 h 107"/>
                <a:gd name="T10" fmla="*/ 50 w 50"/>
                <a:gd name="T11" fmla="*/ 72 h 107"/>
                <a:gd name="T12" fmla="*/ 38 w 50"/>
                <a:gd name="T13" fmla="*/ 36 h 107"/>
                <a:gd name="T14" fmla="*/ 38 w 50"/>
                <a:gd name="T15" fmla="*/ 0 h 107"/>
                <a:gd name="T16" fmla="*/ 30 w 50"/>
                <a:gd name="T17" fmla="*/ 4 h 107"/>
                <a:gd name="T18" fmla="*/ 30 w 50"/>
                <a:gd name="T19" fmla="*/ 4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07">
                  <a:moveTo>
                    <a:pt x="30" y="4"/>
                  </a:moveTo>
                  <a:lnTo>
                    <a:pt x="26" y="32"/>
                  </a:lnTo>
                  <a:lnTo>
                    <a:pt x="0" y="38"/>
                  </a:lnTo>
                  <a:lnTo>
                    <a:pt x="30" y="54"/>
                  </a:lnTo>
                  <a:lnTo>
                    <a:pt x="42" y="107"/>
                  </a:lnTo>
                  <a:lnTo>
                    <a:pt x="50" y="72"/>
                  </a:lnTo>
                  <a:lnTo>
                    <a:pt x="38" y="36"/>
                  </a:lnTo>
                  <a:lnTo>
                    <a:pt x="38" y="0"/>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64">
              <a:extLst>
                <a:ext uri="{FF2B5EF4-FFF2-40B4-BE49-F238E27FC236}">
                  <a16:creationId xmlns:a16="http://schemas.microsoft.com/office/drawing/2014/main" id="{A8266911-C059-45C1-B3C1-DAEE46BD365C}"/>
                </a:ext>
              </a:extLst>
            </p:cNvPr>
            <p:cNvSpPr>
              <a:spLocks/>
            </p:cNvSpPr>
            <p:nvPr/>
          </p:nvSpPr>
          <p:spPr bwMode="auto">
            <a:xfrm>
              <a:off x="1744" y="2699"/>
              <a:ext cx="144" cy="519"/>
            </a:xfrm>
            <a:custGeom>
              <a:avLst/>
              <a:gdLst>
                <a:gd name="T0" fmla="*/ 15 w 144"/>
                <a:gd name="T1" fmla="*/ 0 h 519"/>
                <a:gd name="T2" fmla="*/ 55 w 144"/>
                <a:gd name="T3" fmla="*/ 160 h 519"/>
                <a:gd name="T4" fmla="*/ 73 w 144"/>
                <a:gd name="T5" fmla="*/ 276 h 519"/>
                <a:gd name="T6" fmla="*/ 90 w 144"/>
                <a:gd name="T7" fmla="*/ 340 h 519"/>
                <a:gd name="T8" fmla="*/ 124 w 144"/>
                <a:gd name="T9" fmla="*/ 401 h 519"/>
                <a:gd name="T10" fmla="*/ 144 w 144"/>
                <a:gd name="T11" fmla="*/ 434 h 519"/>
                <a:gd name="T12" fmla="*/ 118 w 144"/>
                <a:gd name="T13" fmla="*/ 409 h 519"/>
                <a:gd name="T14" fmla="*/ 71 w 144"/>
                <a:gd name="T15" fmla="*/ 506 h 519"/>
                <a:gd name="T16" fmla="*/ 55 w 144"/>
                <a:gd name="T17" fmla="*/ 519 h 519"/>
                <a:gd name="T18" fmla="*/ 51 w 144"/>
                <a:gd name="T19" fmla="*/ 478 h 519"/>
                <a:gd name="T20" fmla="*/ 63 w 144"/>
                <a:gd name="T21" fmla="*/ 468 h 519"/>
                <a:gd name="T22" fmla="*/ 57 w 144"/>
                <a:gd name="T23" fmla="*/ 450 h 519"/>
                <a:gd name="T24" fmla="*/ 5 w 144"/>
                <a:gd name="T25" fmla="*/ 442 h 519"/>
                <a:gd name="T26" fmla="*/ 31 w 144"/>
                <a:gd name="T27" fmla="*/ 436 h 519"/>
                <a:gd name="T28" fmla="*/ 77 w 144"/>
                <a:gd name="T29" fmla="*/ 442 h 519"/>
                <a:gd name="T30" fmla="*/ 89 w 144"/>
                <a:gd name="T31" fmla="*/ 429 h 519"/>
                <a:gd name="T32" fmla="*/ 43 w 144"/>
                <a:gd name="T33" fmla="*/ 407 h 519"/>
                <a:gd name="T34" fmla="*/ 23 w 144"/>
                <a:gd name="T35" fmla="*/ 389 h 519"/>
                <a:gd name="T36" fmla="*/ 51 w 144"/>
                <a:gd name="T37" fmla="*/ 375 h 519"/>
                <a:gd name="T38" fmla="*/ 63 w 144"/>
                <a:gd name="T39" fmla="*/ 369 h 519"/>
                <a:gd name="T40" fmla="*/ 35 w 144"/>
                <a:gd name="T41" fmla="*/ 342 h 519"/>
                <a:gd name="T42" fmla="*/ 0 w 144"/>
                <a:gd name="T43" fmla="*/ 332 h 519"/>
                <a:gd name="T44" fmla="*/ 27 w 144"/>
                <a:gd name="T45" fmla="*/ 326 h 519"/>
                <a:gd name="T46" fmla="*/ 77 w 144"/>
                <a:gd name="T47" fmla="*/ 353 h 519"/>
                <a:gd name="T48" fmla="*/ 83 w 144"/>
                <a:gd name="T49" fmla="*/ 377 h 519"/>
                <a:gd name="T50" fmla="*/ 71 w 144"/>
                <a:gd name="T51" fmla="*/ 403 h 519"/>
                <a:gd name="T52" fmla="*/ 90 w 144"/>
                <a:gd name="T53" fmla="*/ 407 h 519"/>
                <a:gd name="T54" fmla="*/ 96 w 144"/>
                <a:gd name="T55" fmla="*/ 377 h 519"/>
                <a:gd name="T56" fmla="*/ 59 w 144"/>
                <a:gd name="T57" fmla="*/ 272 h 519"/>
                <a:gd name="T58" fmla="*/ 3 w 144"/>
                <a:gd name="T59" fmla="*/ 128 h 519"/>
                <a:gd name="T60" fmla="*/ 51 w 144"/>
                <a:gd name="T61" fmla="*/ 195 h 519"/>
                <a:gd name="T62" fmla="*/ 19 w 144"/>
                <a:gd name="T63" fmla="*/ 55 h 519"/>
                <a:gd name="T64" fmla="*/ 15 w 144"/>
                <a:gd name="T65" fmla="*/ 0 h 519"/>
                <a:gd name="T66" fmla="*/ 15 w 144"/>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519">
                  <a:moveTo>
                    <a:pt x="15" y="0"/>
                  </a:moveTo>
                  <a:lnTo>
                    <a:pt x="55" y="160"/>
                  </a:lnTo>
                  <a:lnTo>
                    <a:pt x="73" y="276"/>
                  </a:lnTo>
                  <a:lnTo>
                    <a:pt x="90" y="340"/>
                  </a:lnTo>
                  <a:lnTo>
                    <a:pt x="124" y="401"/>
                  </a:lnTo>
                  <a:lnTo>
                    <a:pt x="144" y="434"/>
                  </a:lnTo>
                  <a:lnTo>
                    <a:pt x="118" y="409"/>
                  </a:lnTo>
                  <a:lnTo>
                    <a:pt x="71" y="506"/>
                  </a:lnTo>
                  <a:lnTo>
                    <a:pt x="55" y="519"/>
                  </a:lnTo>
                  <a:lnTo>
                    <a:pt x="51" y="478"/>
                  </a:lnTo>
                  <a:lnTo>
                    <a:pt x="63" y="468"/>
                  </a:lnTo>
                  <a:lnTo>
                    <a:pt x="57" y="450"/>
                  </a:lnTo>
                  <a:lnTo>
                    <a:pt x="5" y="442"/>
                  </a:lnTo>
                  <a:lnTo>
                    <a:pt x="31" y="436"/>
                  </a:lnTo>
                  <a:lnTo>
                    <a:pt x="77" y="442"/>
                  </a:lnTo>
                  <a:lnTo>
                    <a:pt x="89" y="429"/>
                  </a:lnTo>
                  <a:lnTo>
                    <a:pt x="43" y="407"/>
                  </a:lnTo>
                  <a:lnTo>
                    <a:pt x="23" y="389"/>
                  </a:lnTo>
                  <a:lnTo>
                    <a:pt x="51" y="375"/>
                  </a:lnTo>
                  <a:lnTo>
                    <a:pt x="63" y="369"/>
                  </a:lnTo>
                  <a:lnTo>
                    <a:pt x="35" y="342"/>
                  </a:lnTo>
                  <a:lnTo>
                    <a:pt x="0" y="332"/>
                  </a:lnTo>
                  <a:lnTo>
                    <a:pt x="27" y="326"/>
                  </a:lnTo>
                  <a:lnTo>
                    <a:pt x="77" y="353"/>
                  </a:lnTo>
                  <a:lnTo>
                    <a:pt x="83" y="377"/>
                  </a:lnTo>
                  <a:lnTo>
                    <a:pt x="71" y="403"/>
                  </a:lnTo>
                  <a:lnTo>
                    <a:pt x="90" y="407"/>
                  </a:lnTo>
                  <a:lnTo>
                    <a:pt x="96" y="377"/>
                  </a:lnTo>
                  <a:lnTo>
                    <a:pt x="59" y="272"/>
                  </a:lnTo>
                  <a:lnTo>
                    <a:pt x="3" y="128"/>
                  </a:lnTo>
                  <a:lnTo>
                    <a:pt x="51" y="195"/>
                  </a:lnTo>
                  <a:lnTo>
                    <a:pt x="19" y="5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65">
              <a:extLst>
                <a:ext uri="{FF2B5EF4-FFF2-40B4-BE49-F238E27FC236}">
                  <a16:creationId xmlns:a16="http://schemas.microsoft.com/office/drawing/2014/main" id="{47188D6D-DE68-490F-BB6C-560AF22FE48E}"/>
                </a:ext>
              </a:extLst>
            </p:cNvPr>
            <p:cNvSpPr>
              <a:spLocks/>
            </p:cNvSpPr>
            <p:nvPr/>
          </p:nvSpPr>
          <p:spPr bwMode="auto">
            <a:xfrm>
              <a:off x="1918" y="2436"/>
              <a:ext cx="15" cy="148"/>
            </a:xfrm>
            <a:custGeom>
              <a:avLst/>
              <a:gdLst>
                <a:gd name="T0" fmla="*/ 15 w 15"/>
                <a:gd name="T1" fmla="*/ 10 h 148"/>
                <a:gd name="T2" fmla="*/ 9 w 15"/>
                <a:gd name="T3" fmla="*/ 65 h 148"/>
                <a:gd name="T4" fmla="*/ 13 w 15"/>
                <a:gd name="T5" fmla="*/ 148 h 148"/>
                <a:gd name="T6" fmla="*/ 0 w 15"/>
                <a:gd name="T7" fmla="*/ 79 h 148"/>
                <a:gd name="T8" fmla="*/ 4 w 15"/>
                <a:gd name="T9" fmla="*/ 45 h 148"/>
                <a:gd name="T10" fmla="*/ 9 w 15"/>
                <a:gd name="T11" fmla="*/ 0 h 148"/>
                <a:gd name="T12" fmla="*/ 15 w 15"/>
                <a:gd name="T13" fmla="*/ 10 h 148"/>
                <a:gd name="T14" fmla="*/ 15 w 15"/>
                <a:gd name="T15" fmla="*/ 10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48">
                  <a:moveTo>
                    <a:pt x="15" y="10"/>
                  </a:moveTo>
                  <a:lnTo>
                    <a:pt x="9" y="65"/>
                  </a:lnTo>
                  <a:lnTo>
                    <a:pt x="13" y="148"/>
                  </a:lnTo>
                  <a:lnTo>
                    <a:pt x="0" y="79"/>
                  </a:lnTo>
                  <a:lnTo>
                    <a:pt x="4" y="45"/>
                  </a:lnTo>
                  <a:lnTo>
                    <a:pt x="9" y="0"/>
                  </a:lnTo>
                  <a:lnTo>
                    <a:pt x="1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66">
              <a:extLst>
                <a:ext uri="{FF2B5EF4-FFF2-40B4-BE49-F238E27FC236}">
                  <a16:creationId xmlns:a16="http://schemas.microsoft.com/office/drawing/2014/main" id="{B40C6ACF-0E25-49DF-8710-B3BD20BB6260}"/>
                </a:ext>
              </a:extLst>
            </p:cNvPr>
            <p:cNvSpPr>
              <a:spLocks/>
            </p:cNvSpPr>
            <p:nvPr/>
          </p:nvSpPr>
          <p:spPr bwMode="auto">
            <a:xfrm>
              <a:off x="1791" y="3197"/>
              <a:ext cx="247" cy="559"/>
            </a:xfrm>
            <a:custGeom>
              <a:avLst/>
              <a:gdLst>
                <a:gd name="T0" fmla="*/ 16 w 247"/>
                <a:gd name="T1" fmla="*/ 35 h 559"/>
                <a:gd name="T2" fmla="*/ 38 w 247"/>
                <a:gd name="T3" fmla="*/ 85 h 559"/>
                <a:gd name="T4" fmla="*/ 121 w 247"/>
                <a:gd name="T5" fmla="*/ 102 h 559"/>
                <a:gd name="T6" fmla="*/ 190 w 247"/>
                <a:gd name="T7" fmla="*/ 114 h 559"/>
                <a:gd name="T8" fmla="*/ 190 w 247"/>
                <a:gd name="T9" fmla="*/ 132 h 559"/>
                <a:gd name="T10" fmla="*/ 152 w 247"/>
                <a:gd name="T11" fmla="*/ 138 h 559"/>
                <a:gd name="T12" fmla="*/ 146 w 247"/>
                <a:gd name="T13" fmla="*/ 181 h 559"/>
                <a:gd name="T14" fmla="*/ 121 w 247"/>
                <a:gd name="T15" fmla="*/ 203 h 559"/>
                <a:gd name="T16" fmla="*/ 89 w 247"/>
                <a:gd name="T17" fmla="*/ 211 h 559"/>
                <a:gd name="T18" fmla="*/ 127 w 247"/>
                <a:gd name="T19" fmla="*/ 177 h 559"/>
                <a:gd name="T20" fmla="*/ 134 w 247"/>
                <a:gd name="T21" fmla="*/ 140 h 559"/>
                <a:gd name="T22" fmla="*/ 101 w 247"/>
                <a:gd name="T23" fmla="*/ 110 h 559"/>
                <a:gd name="T24" fmla="*/ 63 w 247"/>
                <a:gd name="T25" fmla="*/ 114 h 559"/>
                <a:gd name="T26" fmla="*/ 67 w 247"/>
                <a:gd name="T27" fmla="*/ 166 h 559"/>
                <a:gd name="T28" fmla="*/ 85 w 247"/>
                <a:gd name="T29" fmla="*/ 191 h 559"/>
                <a:gd name="T30" fmla="*/ 55 w 247"/>
                <a:gd name="T31" fmla="*/ 193 h 559"/>
                <a:gd name="T32" fmla="*/ 51 w 247"/>
                <a:gd name="T33" fmla="*/ 223 h 559"/>
                <a:gd name="T34" fmla="*/ 85 w 247"/>
                <a:gd name="T35" fmla="*/ 227 h 559"/>
                <a:gd name="T36" fmla="*/ 119 w 247"/>
                <a:gd name="T37" fmla="*/ 223 h 559"/>
                <a:gd name="T38" fmla="*/ 146 w 247"/>
                <a:gd name="T39" fmla="*/ 207 h 559"/>
                <a:gd name="T40" fmla="*/ 152 w 247"/>
                <a:gd name="T41" fmla="*/ 231 h 559"/>
                <a:gd name="T42" fmla="*/ 206 w 247"/>
                <a:gd name="T43" fmla="*/ 251 h 559"/>
                <a:gd name="T44" fmla="*/ 115 w 247"/>
                <a:gd name="T45" fmla="*/ 235 h 559"/>
                <a:gd name="T46" fmla="*/ 61 w 247"/>
                <a:gd name="T47" fmla="*/ 243 h 559"/>
                <a:gd name="T48" fmla="*/ 77 w 247"/>
                <a:gd name="T49" fmla="*/ 320 h 559"/>
                <a:gd name="T50" fmla="*/ 85 w 247"/>
                <a:gd name="T51" fmla="*/ 359 h 559"/>
                <a:gd name="T52" fmla="*/ 136 w 247"/>
                <a:gd name="T53" fmla="*/ 421 h 559"/>
                <a:gd name="T54" fmla="*/ 158 w 247"/>
                <a:gd name="T55" fmla="*/ 452 h 559"/>
                <a:gd name="T56" fmla="*/ 178 w 247"/>
                <a:gd name="T57" fmla="*/ 494 h 559"/>
                <a:gd name="T58" fmla="*/ 247 w 247"/>
                <a:gd name="T59" fmla="*/ 500 h 559"/>
                <a:gd name="T60" fmla="*/ 194 w 247"/>
                <a:gd name="T61" fmla="*/ 541 h 559"/>
                <a:gd name="T62" fmla="*/ 180 w 247"/>
                <a:gd name="T63" fmla="*/ 559 h 559"/>
                <a:gd name="T64" fmla="*/ 178 w 247"/>
                <a:gd name="T65" fmla="*/ 533 h 559"/>
                <a:gd name="T66" fmla="*/ 182 w 247"/>
                <a:gd name="T67" fmla="*/ 513 h 559"/>
                <a:gd name="T68" fmla="*/ 150 w 247"/>
                <a:gd name="T69" fmla="*/ 470 h 559"/>
                <a:gd name="T70" fmla="*/ 146 w 247"/>
                <a:gd name="T71" fmla="*/ 444 h 559"/>
                <a:gd name="T72" fmla="*/ 113 w 247"/>
                <a:gd name="T73" fmla="*/ 417 h 559"/>
                <a:gd name="T74" fmla="*/ 77 w 247"/>
                <a:gd name="T75" fmla="*/ 375 h 559"/>
                <a:gd name="T76" fmla="*/ 57 w 247"/>
                <a:gd name="T77" fmla="*/ 324 h 559"/>
                <a:gd name="T78" fmla="*/ 43 w 247"/>
                <a:gd name="T79" fmla="*/ 262 h 559"/>
                <a:gd name="T80" fmla="*/ 26 w 247"/>
                <a:gd name="T81" fmla="*/ 112 h 559"/>
                <a:gd name="T82" fmla="*/ 20 w 247"/>
                <a:gd name="T83" fmla="*/ 69 h 559"/>
                <a:gd name="T84" fmla="*/ 0 w 247"/>
                <a:gd name="T85" fmla="*/ 0 h 559"/>
                <a:gd name="T86" fmla="*/ 16 w 247"/>
                <a:gd name="T87" fmla="*/ 35 h 559"/>
                <a:gd name="T88" fmla="*/ 16 w 247"/>
                <a:gd name="T89" fmla="*/ 35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7" h="559">
                  <a:moveTo>
                    <a:pt x="16" y="35"/>
                  </a:moveTo>
                  <a:lnTo>
                    <a:pt x="38" y="85"/>
                  </a:lnTo>
                  <a:lnTo>
                    <a:pt x="121" y="102"/>
                  </a:lnTo>
                  <a:lnTo>
                    <a:pt x="190" y="114"/>
                  </a:lnTo>
                  <a:lnTo>
                    <a:pt x="190" y="132"/>
                  </a:lnTo>
                  <a:lnTo>
                    <a:pt x="152" y="138"/>
                  </a:lnTo>
                  <a:lnTo>
                    <a:pt x="146" y="181"/>
                  </a:lnTo>
                  <a:lnTo>
                    <a:pt x="121" y="203"/>
                  </a:lnTo>
                  <a:lnTo>
                    <a:pt x="89" y="211"/>
                  </a:lnTo>
                  <a:lnTo>
                    <a:pt x="127" y="177"/>
                  </a:lnTo>
                  <a:lnTo>
                    <a:pt x="134" y="140"/>
                  </a:lnTo>
                  <a:lnTo>
                    <a:pt x="101" y="110"/>
                  </a:lnTo>
                  <a:lnTo>
                    <a:pt x="63" y="114"/>
                  </a:lnTo>
                  <a:lnTo>
                    <a:pt x="67" y="166"/>
                  </a:lnTo>
                  <a:lnTo>
                    <a:pt x="85" y="191"/>
                  </a:lnTo>
                  <a:lnTo>
                    <a:pt x="55" y="193"/>
                  </a:lnTo>
                  <a:lnTo>
                    <a:pt x="51" y="223"/>
                  </a:lnTo>
                  <a:lnTo>
                    <a:pt x="85" y="227"/>
                  </a:lnTo>
                  <a:lnTo>
                    <a:pt x="119" y="223"/>
                  </a:lnTo>
                  <a:lnTo>
                    <a:pt x="146" y="207"/>
                  </a:lnTo>
                  <a:lnTo>
                    <a:pt x="152" y="231"/>
                  </a:lnTo>
                  <a:lnTo>
                    <a:pt x="206" y="251"/>
                  </a:lnTo>
                  <a:lnTo>
                    <a:pt x="115" y="235"/>
                  </a:lnTo>
                  <a:lnTo>
                    <a:pt x="61" y="243"/>
                  </a:lnTo>
                  <a:lnTo>
                    <a:pt x="77" y="320"/>
                  </a:lnTo>
                  <a:lnTo>
                    <a:pt x="85" y="359"/>
                  </a:lnTo>
                  <a:lnTo>
                    <a:pt x="136" y="421"/>
                  </a:lnTo>
                  <a:lnTo>
                    <a:pt x="158" y="452"/>
                  </a:lnTo>
                  <a:lnTo>
                    <a:pt x="178" y="494"/>
                  </a:lnTo>
                  <a:lnTo>
                    <a:pt x="247" y="500"/>
                  </a:lnTo>
                  <a:lnTo>
                    <a:pt x="194" y="541"/>
                  </a:lnTo>
                  <a:lnTo>
                    <a:pt x="180" y="559"/>
                  </a:lnTo>
                  <a:lnTo>
                    <a:pt x="178" y="533"/>
                  </a:lnTo>
                  <a:lnTo>
                    <a:pt x="182" y="513"/>
                  </a:lnTo>
                  <a:lnTo>
                    <a:pt x="150" y="470"/>
                  </a:lnTo>
                  <a:lnTo>
                    <a:pt x="146" y="444"/>
                  </a:lnTo>
                  <a:lnTo>
                    <a:pt x="113" y="417"/>
                  </a:lnTo>
                  <a:lnTo>
                    <a:pt x="77" y="375"/>
                  </a:lnTo>
                  <a:lnTo>
                    <a:pt x="57" y="324"/>
                  </a:lnTo>
                  <a:lnTo>
                    <a:pt x="43" y="262"/>
                  </a:lnTo>
                  <a:lnTo>
                    <a:pt x="26" y="112"/>
                  </a:lnTo>
                  <a:lnTo>
                    <a:pt x="20" y="69"/>
                  </a:lnTo>
                  <a:lnTo>
                    <a:pt x="0" y="0"/>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67">
              <a:extLst>
                <a:ext uri="{FF2B5EF4-FFF2-40B4-BE49-F238E27FC236}">
                  <a16:creationId xmlns:a16="http://schemas.microsoft.com/office/drawing/2014/main" id="{9079DD76-C318-4B5E-8853-A8D7FB2476E1}"/>
                </a:ext>
              </a:extLst>
            </p:cNvPr>
            <p:cNvSpPr>
              <a:spLocks/>
            </p:cNvSpPr>
            <p:nvPr/>
          </p:nvSpPr>
          <p:spPr bwMode="auto">
            <a:xfrm>
              <a:off x="1965" y="3523"/>
              <a:ext cx="330" cy="237"/>
            </a:xfrm>
            <a:custGeom>
              <a:avLst/>
              <a:gdLst>
                <a:gd name="T0" fmla="*/ 324 w 330"/>
                <a:gd name="T1" fmla="*/ 14 h 237"/>
                <a:gd name="T2" fmla="*/ 152 w 330"/>
                <a:gd name="T3" fmla="*/ 124 h 237"/>
                <a:gd name="T4" fmla="*/ 0 w 330"/>
                <a:gd name="T5" fmla="*/ 237 h 237"/>
                <a:gd name="T6" fmla="*/ 81 w 330"/>
                <a:gd name="T7" fmla="*/ 162 h 237"/>
                <a:gd name="T8" fmla="*/ 129 w 330"/>
                <a:gd name="T9" fmla="*/ 128 h 237"/>
                <a:gd name="T10" fmla="*/ 71 w 330"/>
                <a:gd name="T11" fmla="*/ 91 h 237"/>
                <a:gd name="T12" fmla="*/ 133 w 330"/>
                <a:gd name="T13" fmla="*/ 75 h 237"/>
                <a:gd name="T14" fmla="*/ 77 w 330"/>
                <a:gd name="T15" fmla="*/ 25 h 237"/>
                <a:gd name="T16" fmla="*/ 190 w 330"/>
                <a:gd name="T17" fmla="*/ 67 h 237"/>
                <a:gd name="T18" fmla="*/ 263 w 330"/>
                <a:gd name="T19" fmla="*/ 35 h 237"/>
                <a:gd name="T20" fmla="*/ 330 w 330"/>
                <a:gd name="T21" fmla="*/ 0 h 237"/>
                <a:gd name="T22" fmla="*/ 324 w 330"/>
                <a:gd name="T23" fmla="*/ 14 h 237"/>
                <a:gd name="T24" fmla="*/ 324 w 330"/>
                <a:gd name="T25" fmla="*/ 14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0" h="237">
                  <a:moveTo>
                    <a:pt x="324" y="14"/>
                  </a:moveTo>
                  <a:lnTo>
                    <a:pt x="152" y="124"/>
                  </a:lnTo>
                  <a:lnTo>
                    <a:pt x="0" y="237"/>
                  </a:lnTo>
                  <a:lnTo>
                    <a:pt x="81" y="162"/>
                  </a:lnTo>
                  <a:lnTo>
                    <a:pt x="129" y="128"/>
                  </a:lnTo>
                  <a:lnTo>
                    <a:pt x="71" y="91"/>
                  </a:lnTo>
                  <a:lnTo>
                    <a:pt x="133" y="75"/>
                  </a:lnTo>
                  <a:lnTo>
                    <a:pt x="77" y="25"/>
                  </a:lnTo>
                  <a:lnTo>
                    <a:pt x="190" y="67"/>
                  </a:lnTo>
                  <a:lnTo>
                    <a:pt x="263" y="35"/>
                  </a:lnTo>
                  <a:lnTo>
                    <a:pt x="330" y="0"/>
                  </a:lnTo>
                  <a:lnTo>
                    <a:pt x="3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68">
              <a:extLst>
                <a:ext uri="{FF2B5EF4-FFF2-40B4-BE49-F238E27FC236}">
                  <a16:creationId xmlns:a16="http://schemas.microsoft.com/office/drawing/2014/main" id="{FF5C9D27-E674-47B5-B43C-2C2D617A6921}"/>
                </a:ext>
              </a:extLst>
            </p:cNvPr>
            <p:cNvSpPr>
              <a:spLocks/>
            </p:cNvSpPr>
            <p:nvPr/>
          </p:nvSpPr>
          <p:spPr bwMode="auto">
            <a:xfrm>
              <a:off x="1896" y="3679"/>
              <a:ext cx="69" cy="101"/>
            </a:xfrm>
            <a:custGeom>
              <a:avLst/>
              <a:gdLst>
                <a:gd name="T0" fmla="*/ 0 w 69"/>
                <a:gd name="T1" fmla="*/ 0 h 101"/>
                <a:gd name="T2" fmla="*/ 20 w 69"/>
                <a:gd name="T3" fmla="*/ 20 h 101"/>
                <a:gd name="T4" fmla="*/ 35 w 69"/>
                <a:gd name="T5" fmla="*/ 65 h 101"/>
                <a:gd name="T6" fmla="*/ 47 w 69"/>
                <a:gd name="T7" fmla="*/ 83 h 101"/>
                <a:gd name="T8" fmla="*/ 69 w 69"/>
                <a:gd name="T9" fmla="*/ 97 h 101"/>
                <a:gd name="T10" fmla="*/ 55 w 69"/>
                <a:gd name="T11" fmla="*/ 101 h 101"/>
                <a:gd name="T12" fmla="*/ 35 w 69"/>
                <a:gd name="T13" fmla="*/ 101 h 101"/>
                <a:gd name="T14" fmla="*/ 8 w 69"/>
                <a:gd name="T15" fmla="*/ 101 h 101"/>
                <a:gd name="T16" fmla="*/ 31 w 69"/>
                <a:gd name="T17" fmla="*/ 85 h 101"/>
                <a:gd name="T18" fmla="*/ 29 w 69"/>
                <a:gd name="T19" fmla="*/ 71 h 101"/>
                <a:gd name="T20" fmla="*/ 0 w 69"/>
                <a:gd name="T21" fmla="*/ 23 h 101"/>
                <a:gd name="T22" fmla="*/ 0 w 69"/>
                <a:gd name="T23" fmla="*/ 0 h 101"/>
                <a:gd name="T24" fmla="*/ 0 w 69"/>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01">
                  <a:moveTo>
                    <a:pt x="0" y="0"/>
                  </a:moveTo>
                  <a:lnTo>
                    <a:pt x="20" y="20"/>
                  </a:lnTo>
                  <a:lnTo>
                    <a:pt x="35" y="65"/>
                  </a:lnTo>
                  <a:lnTo>
                    <a:pt x="47" y="83"/>
                  </a:lnTo>
                  <a:lnTo>
                    <a:pt x="69" y="97"/>
                  </a:lnTo>
                  <a:lnTo>
                    <a:pt x="55" y="101"/>
                  </a:lnTo>
                  <a:lnTo>
                    <a:pt x="35" y="101"/>
                  </a:lnTo>
                  <a:lnTo>
                    <a:pt x="8" y="101"/>
                  </a:lnTo>
                  <a:lnTo>
                    <a:pt x="31" y="85"/>
                  </a:lnTo>
                  <a:lnTo>
                    <a:pt x="29" y="71"/>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69">
              <a:extLst>
                <a:ext uri="{FF2B5EF4-FFF2-40B4-BE49-F238E27FC236}">
                  <a16:creationId xmlns:a16="http://schemas.microsoft.com/office/drawing/2014/main" id="{E9601A60-75BD-41B8-9607-F42740B92F5B}"/>
                </a:ext>
              </a:extLst>
            </p:cNvPr>
            <p:cNvSpPr>
              <a:spLocks/>
            </p:cNvSpPr>
            <p:nvPr/>
          </p:nvSpPr>
          <p:spPr bwMode="auto">
            <a:xfrm>
              <a:off x="1840" y="3736"/>
              <a:ext cx="64" cy="44"/>
            </a:xfrm>
            <a:custGeom>
              <a:avLst/>
              <a:gdLst>
                <a:gd name="T0" fmla="*/ 0 w 64"/>
                <a:gd name="T1" fmla="*/ 0 h 44"/>
                <a:gd name="T2" fmla="*/ 32 w 64"/>
                <a:gd name="T3" fmla="*/ 18 h 44"/>
                <a:gd name="T4" fmla="*/ 64 w 64"/>
                <a:gd name="T5" fmla="*/ 44 h 44"/>
                <a:gd name="T6" fmla="*/ 44 w 64"/>
                <a:gd name="T7" fmla="*/ 36 h 44"/>
                <a:gd name="T8" fmla="*/ 2 w 64"/>
                <a:gd name="T9" fmla="*/ 10 h 44"/>
                <a:gd name="T10" fmla="*/ 0 w 64"/>
                <a:gd name="T11" fmla="*/ 0 h 44"/>
                <a:gd name="T12" fmla="*/ 0 w 64"/>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44">
                  <a:moveTo>
                    <a:pt x="0" y="0"/>
                  </a:moveTo>
                  <a:lnTo>
                    <a:pt x="32" y="18"/>
                  </a:lnTo>
                  <a:lnTo>
                    <a:pt x="64" y="44"/>
                  </a:lnTo>
                  <a:lnTo>
                    <a:pt x="44" y="36"/>
                  </a:lnTo>
                  <a:lnTo>
                    <a:pt x="2"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270">
              <a:extLst>
                <a:ext uri="{FF2B5EF4-FFF2-40B4-BE49-F238E27FC236}">
                  <a16:creationId xmlns:a16="http://schemas.microsoft.com/office/drawing/2014/main" id="{741016B0-D3C7-460C-A379-C4DEA5A0F361}"/>
                </a:ext>
              </a:extLst>
            </p:cNvPr>
            <p:cNvSpPr>
              <a:spLocks/>
            </p:cNvSpPr>
            <p:nvPr/>
          </p:nvSpPr>
          <p:spPr bwMode="auto">
            <a:xfrm>
              <a:off x="2372" y="3519"/>
              <a:ext cx="167" cy="207"/>
            </a:xfrm>
            <a:custGeom>
              <a:avLst/>
              <a:gdLst>
                <a:gd name="T0" fmla="*/ 0 w 167"/>
                <a:gd name="T1" fmla="*/ 2 h 207"/>
                <a:gd name="T2" fmla="*/ 95 w 167"/>
                <a:gd name="T3" fmla="*/ 95 h 207"/>
                <a:gd name="T4" fmla="*/ 155 w 167"/>
                <a:gd name="T5" fmla="*/ 146 h 207"/>
                <a:gd name="T6" fmla="*/ 145 w 167"/>
                <a:gd name="T7" fmla="*/ 164 h 207"/>
                <a:gd name="T8" fmla="*/ 76 w 167"/>
                <a:gd name="T9" fmla="*/ 199 h 207"/>
                <a:gd name="T10" fmla="*/ 78 w 167"/>
                <a:gd name="T11" fmla="*/ 207 h 207"/>
                <a:gd name="T12" fmla="*/ 149 w 167"/>
                <a:gd name="T13" fmla="*/ 172 h 207"/>
                <a:gd name="T14" fmla="*/ 167 w 167"/>
                <a:gd name="T15" fmla="*/ 140 h 207"/>
                <a:gd name="T16" fmla="*/ 16 w 167"/>
                <a:gd name="T17" fmla="*/ 0 h 207"/>
                <a:gd name="T18" fmla="*/ 0 w 167"/>
                <a:gd name="T19" fmla="*/ 2 h 207"/>
                <a:gd name="T20" fmla="*/ 0 w 167"/>
                <a:gd name="T21" fmla="*/ 2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207">
                  <a:moveTo>
                    <a:pt x="0" y="2"/>
                  </a:moveTo>
                  <a:lnTo>
                    <a:pt x="95" y="95"/>
                  </a:lnTo>
                  <a:lnTo>
                    <a:pt x="155" y="146"/>
                  </a:lnTo>
                  <a:lnTo>
                    <a:pt x="145" y="164"/>
                  </a:lnTo>
                  <a:lnTo>
                    <a:pt x="76" y="199"/>
                  </a:lnTo>
                  <a:lnTo>
                    <a:pt x="78" y="207"/>
                  </a:lnTo>
                  <a:lnTo>
                    <a:pt x="149" y="172"/>
                  </a:lnTo>
                  <a:lnTo>
                    <a:pt x="167" y="140"/>
                  </a:lnTo>
                  <a:lnTo>
                    <a:pt x="1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271">
              <a:extLst>
                <a:ext uri="{FF2B5EF4-FFF2-40B4-BE49-F238E27FC236}">
                  <a16:creationId xmlns:a16="http://schemas.microsoft.com/office/drawing/2014/main" id="{F061FAF3-B294-430F-AA5D-5CEA05CAF0C1}"/>
                </a:ext>
              </a:extLst>
            </p:cNvPr>
            <p:cNvSpPr>
              <a:spLocks/>
            </p:cNvSpPr>
            <p:nvPr/>
          </p:nvSpPr>
          <p:spPr bwMode="auto">
            <a:xfrm>
              <a:off x="2038" y="3760"/>
              <a:ext cx="338" cy="233"/>
            </a:xfrm>
            <a:custGeom>
              <a:avLst/>
              <a:gdLst>
                <a:gd name="T0" fmla="*/ 330 w 338"/>
                <a:gd name="T1" fmla="*/ 0 h 233"/>
                <a:gd name="T2" fmla="*/ 184 w 338"/>
                <a:gd name="T3" fmla="*/ 99 h 233"/>
                <a:gd name="T4" fmla="*/ 81 w 338"/>
                <a:gd name="T5" fmla="*/ 172 h 233"/>
                <a:gd name="T6" fmla="*/ 40 w 338"/>
                <a:gd name="T7" fmla="*/ 213 h 233"/>
                <a:gd name="T8" fmla="*/ 0 w 338"/>
                <a:gd name="T9" fmla="*/ 223 h 233"/>
                <a:gd name="T10" fmla="*/ 12 w 338"/>
                <a:gd name="T11" fmla="*/ 233 h 233"/>
                <a:gd name="T12" fmla="*/ 56 w 338"/>
                <a:gd name="T13" fmla="*/ 223 h 233"/>
                <a:gd name="T14" fmla="*/ 149 w 338"/>
                <a:gd name="T15" fmla="*/ 132 h 233"/>
                <a:gd name="T16" fmla="*/ 273 w 338"/>
                <a:gd name="T17" fmla="*/ 53 h 233"/>
                <a:gd name="T18" fmla="*/ 338 w 338"/>
                <a:gd name="T19" fmla="*/ 16 h 233"/>
                <a:gd name="T20" fmla="*/ 330 w 338"/>
                <a:gd name="T21" fmla="*/ 0 h 233"/>
                <a:gd name="T22" fmla="*/ 330 w 338"/>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233">
                  <a:moveTo>
                    <a:pt x="330" y="0"/>
                  </a:moveTo>
                  <a:lnTo>
                    <a:pt x="184" y="99"/>
                  </a:lnTo>
                  <a:lnTo>
                    <a:pt x="81" y="172"/>
                  </a:lnTo>
                  <a:lnTo>
                    <a:pt x="40" y="213"/>
                  </a:lnTo>
                  <a:lnTo>
                    <a:pt x="0" y="223"/>
                  </a:lnTo>
                  <a:lnTo>
                    <a:pt x="12" y="233"/>
                  </a:lnTo>
                  <a:lnTo>
                    <a:pt x="56" y="223"/>
                  </a:lnTo>
                  <a:lnTo>
                    <a:pt x="149" y="132"/>
                  </a:lnTo>
                  <a:lnTo>
                    <a:pt x="273" y="53"/>
                  </a:lnTo>
                  <a:lnTo>
                    <a:pt x="338" y="16"/>
                  </a:lnTo>
                  <a:lnTo>
                    <a:pt x="3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272">
              <a:extLst>
                <a:ext uri="{FF2B5EF4-FFF2-40B4-BE49-F238E27FC236}">
                  <a16:creationId xmlns:a16="http://schemas.microsoft.com/office/drawing/2014/main" id="{FBAD59B9-F973-4AFD-BED0-9B254A48A470}"/>
                </a:ext>
              </a:extLst>
            </p:cNvPr>
            <p:cNvSpPr>
              <a:spLocks/>
            </p:cNvSpPr>
            <p:nvPr/>
          </p:nvSpPr>
          <p:spPr bwMode="auto">
            <a:xfrm>
              <a:off x="1229" y="3732"/>
              <a:ext cx="730" cy="368"/>
            </a:xfrm>
            <a:custGeom>
              <a:avLst/>
              <a:gdLst>
                <a:gd name="T0" fmla="*/ 145 w 730"/>
                <a:gd name="T1" fmla="*/ 24 h 368"/>
                <a:gd name="T2" fmla="*/ 602 w 730"/>
                <a:gd name="T3" fmla="*/ 12 h 368"/>
                <a:gd name="T4" fmla="*/ 708 w 730"/>
                <a:gd name="T5" fmla="*/ 257 h 368"/>
                <a:gd name="T6" fmla="*/ 196 w 730"/>
                <a:gd name="T7" fmla="*/ 277 h 368"/>
                <a:gd name="T8" fmla="*/ 0 w 730"/>
                <a:gd name="T9" fmla="*/ 368 h 368"/>
                <a:gd name="T10" fmla="*/ 360 w 730"/>
                <a:gd name="T11" fmla="*/ 346 h 368"/>
                <a:gd name="T12" fmla="*/ 329 w 730"/>
                <a:gd name="T13" fmla="*/ 302 h 368"/>
                <a:gd name="T14" fmla="*/ 550 w 730"/>
                <a:gd name="T15" fmla="*/ 277 h 368"/>
                <a:gd name="T16" fmla="*/ 730 w 730"/>
                <a:gd name="T17" fmla="*/ 261 h 368"/>
                <a:gd name="T18" fmla="*/ 605 w 730"/>
                <a:gd name="T19" fmla="*/ 0 h 368"/>
                <a:gd name="T20" fmla="*/ 333 w 730"/>
                <a:gd name="T21" fmla="*/ 4 h 368"/>
                <a:gd name="T22" fmla="*/ 145 w 730"/>
                <a:gd name="T23" fmla="*/ 24 h 368"/>
                <a:gd name="T24" fmla="*/ 145 w 730"/>
                <a:gd name="T25" fmla="*/ 24 h 3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0" h="368">
                  <a:moveTo>
                    <a:pt x="145" y="24"/>
                  </a:moveTo>
                  <a:lnTo>
                    <a:pt x="602" y="12"/>
                  </a:lnTo>
                  <a:lnTo>
                    <a:pt x="708" y="257"/>
                  </a:lnTo>
                  <a:lnTo>
                    <a:pt x="196" y="277"/>
                  </a:lnTo>
                  <a:lnTo>
                    <a:pt x="0" y="368"/>
                  </a:lnTo>
                  <a:lnTo>
                    <a:pt x="360" y="346"/>
                  </a:lnTo>
                  <a:lnTo>
                    <a:pt x="329" y="302"/>
                  </a:lnTo>
                  <a:lnTo>
                    <a:pt x="550" y="277"/>
                  </a:lnTo>
                  <a:lnTo>
                    <a:pt x="730" y="261"/>
                  </a:lnTo>
                  <a:lnTo>
                    <a:pt x="605" y="0"/>
                  </a:lnTo>
                  <a:lnTo>
                    <a:pt x="333" y="4"/>
                  </a:lnTo>
                  <a:lnTo>
                    <a:pt x="1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273">
              <a:extLst>
                <a:ext uri="{FF2B5EF4-FFF2-40B4-BE49-F238E27FC236}">
                  <a16:creationId xmlns:a16="http://schemas.microsoft.com/office/drawing/2014/main" id="{D24CE4D3-8911-4BD7-BFF0-3C882CC5A106}"/>
                </a:ext>
              </a:extLst>
            </p:cNvPr>
            <p:cNvSpPr>
              <a:spLocks/>
            </p:cNvSpPr>
            <p:nvPr/>
          </p:nvSpPr>
          <p:spPr bwMode="auto">
            <a:xfrm>
              <a:off x="1949" y="3965"/>
              <a:ext cx="210" cy="117"/>
            </a:xfrm>
            <a:custGeom>
              <a:avLst/>
              <a:gdLst>
                <a:gd name="T0" fmla="*/ 14 w 210"/>
                <a:gd name="T1" fmla="*/ 24 h 117"/>
                <a:gd name="T2" fmla="*/ 89 w 210"/>
                <a:gd name="T3" fmla="*/ 14 h 117"/>
                <a:gd name="T4" fmla="*/ 188 w 210"/>
                <a:gd name="T5" fmla="*/ 115 h 117"/>
                <a:gd name="T6" fmla="*/ 210 w 210"/>
                <a:gd name="T7" fmla="*/ 117 h 117"/>
                <a:gd name="T8" fmla="*/ 97 w 210"/>
                <a:gd name="T9" fmla="*/ 0 h 117"/>
                <a:gd name="T10" fmla="*/ 0 w 210"/>
                <a:gd name="T11" fmla="*/ 20 h 117"/>
                <a:gd name="T12" fmla="*/ 14 w 210"/>
                <a:gd name="T13" fmla="*/ 24 h 117"/>
                <a:gd name="T14" fmla="*/ 14 w 210"/>
                <a:gd name="T15" fmla="*/ 24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 h="117">
                  <a:moveTo>
                    <a:pt x="14" y="24"/>
                  </a:moveTo>
                  <a:lnTo>
                    <a:pt x="89" y="14"/>
                  </a:lnTo>
                  <a:lnTo>
                    <a:pt x="188" y="115"/>
                  </a:lnTo>
                  <a:lnTo>
                    <a:pt x="210" y="117"/>
                  </a:lnTo>
                  <a:lnTo>
                    <a:pt x="97" y="0"/>
                  </a:lnTo>
                  <a:lnTo>
                    <a:pt x="0" y="20"/>
                  </a:lnTo>
                  <a:lnTo>
                    <a:pt x="1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274">
              <a:extLst>
                <a:ext uri="{FF2B5EF4-FFF2-40B4-BE49-F238E27FC236}">
                  <a16:creationId xmlns:a16="http://schemas.microsoft.com/office/drawing/2014/main" id="{A8EB96C3-99EF-46B6-B835-F0C884301F9D}"/>
                </a:ext>
              </a:extLst>
            </p:cNvPr>
            <p:cNvSpPr>
              <a:spLocks/>
            </p:cNvSpPr>
            <p:nvPr/>
          </p:nvSpPr>
          <p:spPr bwMode="auto">
            <a:xfrm>
              <a:off x="1034" y="3863"/>
              <a:ext cx="383" cy="94"/>
            </a:xfrm>
            <a:custGeom>
              <a:avLst/>
              <a:gdLst>
                <a:gd name="T0" fmla="*/ 203 w 383"/>
                <a:gd name="T1" fmla="*/ 41 h 94"/>
                <a:gd name="T2" fmla="*/ 211 w 383"/>
                <a:gd name="T3" fmla="*/ 69 h 94"/>
                <a:gd name="T4" fmla="*/ 241 w 383"/>
                <a:gd name="T5" fmla="*/ 82 h 94"/>
                <a:gd name="T6" fmla="*/ 373 w 383"/>
                <a:gd name="T7" fmla="*/ 90 h 94"/>
                <a:gd name="T8" fmla="*/ 344 w 383"/>
                <a:gd name="T9" fmla="*/ 5 h 94"/>
                <a:gd name="T10" fmla="*/ 358 w 383"/>
                <a:gd name="T11" fmla="*/ 33 h 94"/>
                <a:gd name="T12" fmla="*/ 383 w 383"/>
                <a:gd name="T13" fmla="*/ 94 h 94"/>
                <a:gd name="T14" fmla="*/ 241 w 383"/>
                <a:gd name="T15" fmla="*/ 94 h 94"/>
                <a:gd name="T16" fmla="*/ 203 w 383"/>
                <a:gd name="T17" fmla="*/ 73 h 94"/>
                <a:gd name="T18" fmla="*/ 189 w 383"/>
                <a:gd name="T19" fmla="*/ 33 h 94"/>
                <a:gd name="T20" fmla="*/ 94 w 383"/>
                <a:gd name="T21" fmla="*/ 37 h 94"/>
                <a:gd name="T22" fmla="*/ 87 w 383"/>
                <a:gd name="T23" fmla="*/ 57 h 94"/>
                <a:gd name="T24" fmla="*/ 47 w 383"/>
                <a:gd name="T25" fmla="*/ 75 h 94"/>
                <a:gd name="T26" fmla="*/ 0 w 383"/>
                <a:gd name="T27" fmla="*/ 82 h 94"/>
                <a:gd name="T28" fmla="*/ 43 w 383"/>
                <a:gd name="T29" fmla="*/ 67 h 94"/>
                <a:gd name="T30" fmla="*/ 75 w 383"/>
                <a:gd name="T31" fmla="*/ 51 h 94"/>
                <a:gd name="T32" fmla="*/ 83 w 383"/>
                <a:gd name="T33" fmla="*/ 33 h 94"/>
                <a:gd name="T34" fmla="*/ 91 w 383"/>
                <a:gd name="T35" fmla="*/ 13 h 94"/>
                <a:gd name="T36" fmla="*/ 59 w 383"/>
                <a:gd name="T37" fmla="*/ 13 h 94"/>
                <a:gd name="T38" fmla="*/ 47 w 383"/>
                <a:gd name="T39" fmla="*/ 33 h 94"/>
                <a:gd name="T40" fmla="*/ 47 w 383"/>
                <a:gd name="T41" fmla="*/ 11 h 94"/>
                <a:gd name="T42" fmla="*/ 108 w 383"/>
                <a:gd name="T43" fmla="*/ 0 h 94"/>
                <a:gd name="T44" fmla="*/ 191 w 383"/>
                <a:gd name="T45" fmla="*/ 5 h 94"/>
                <a:gd name="T46" fmla="*/ 203 w 383"/>
                <a:gd name="T47" fmla="*/ 21 h 94"/>
                <a:gd name="T48" fmla="*/ 203 w 383"/>
                <a:gd name="T49" fmla="*/ 41 h 94"/>
                <a:gd name="T50" fmla="*/ 203 w 383"/>
                <a:gd name="T51" fmla="*/ 41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3" h="94">
                  <a:moveTo>
                    <a:pt x="203" y="41"/>
                  </a:moveTo>
                  <a:lnTo>
                    <a:pt x="211" y="69"/>
                  </a:lnTo>
                  <a:lnTo>
                    <a:pt x="241" y="82"/>
                  </a:lnTo>
                  <a:lnTo>
                    <a:pt x="373" y="90"/>
                  </a:lnTo>
                  <a:lnTo>
                    <a:pt x="344" y="5"/>
                  </a:lnTo>
                  <a:lnTo>
                    <a:pt x="358" y="33"/>
                  </a:lnTo>
                  <a:lnTo>
                    <a:pt x="383" y="94"/>
                  </a:lnTo>
                  <a:lnTo>
                    <a:pt x="241" y="94"/>
                  </a:lnTo>
                  <a:lnTo>
                    <a:pt x="203" y="73"/>
                  </a:lnTo>
                  <a:lnTo>
                    <a:pt x="189" y="33"/>
                  </a:lnTo>
                  <a:lnTo>
                    <a:pt x="94" y="37"/>
                  </a:lnTo>
                  <a:lnTo>
                    <a:pt x="87" y="57"/>
                  </a:lnTo>
                  <a:lnTo>
                    <a:pt x="47" y="75"/>
                  </a:lnTo>
                  <a:lnTo>
                    <a:pt x="0" y="82"/>
                  </a:lnTo>
                  <a:lnTo>
                    <a:pt x="43" y="67"/>
                  </a:lnTo>
                  <a:lnTo>
                    <a:pt x="75" y="51"/>
                  </a:lnTo>
                  <a:lnTo>
                    <a:pt x="83" y="33"/>
                  </a:lnTo>
                  <a:lnTo>
                    <a:pt x="91" y="13"/>
                  </a:lnTo>
                  <a:lnTo>
                    <a:pt x="59" y="13"/>
                  </a:lnTo>
                  <a:lnTo>
                    <a:pt x="47" y="33"/>
                  </a:lnTo>
                  <a:lnTo>
                    <a:pt x="47" y="11"/>
                  </a:lnTo>
                  <a:lnTo>
                    <a:pt x="108" y="0"/>
                  </a:lnTo>
                  <a:lnTo>
                    <a:pt x="191" y="5"/>
                  </a:lnTo>
                  <a:lnTo>
                    <a:pt x="203" y="21"/>
                  </a:lnTo>
                  <a:lnTo>
                    <a:pt x="20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75">
              <a:extLst>
                <a:ext uri="{FF2B5EF4-FFF2-40B4-BE49-F238E27FC236}">
                  <a16:creationId xmlns:a16="http://schemas.microsoft.com/office/drawing/2014/main" id="{126AEBB5-9E06-443D-8C76-30C521C07E46}"/>
                </a:ext>
              </a:extLst>
            </p:cNvPr>
            <p:cNvSpPr>
              <a:spLocks/>
            </p:cNvSpPr>
            <p:nvPr/>
          </p:nvSpPr>
          <p:spPr bwMode="auto">
            <a:xfrm>
              <a:off x="962" y="3841"/>
              <a:ext cx="66" cy="108"/>
            </a:xfrm>
            <a:custGeom>
              <a:avLst/>
              <a:gdLst>
                <a:gd name="T0" fmla="*/ 30 w 66"/>
                <a:gd name="T1" fmla="*/ 14 h 108"/>
                <a:gd name="T2" fmla="*/ 14 w 66"/>
                <a:gd name="T3" fmla="*/ 39 h 108"/>
                <a:gd name="T4" fmla="*/ 14 w 66"/>
                <a:gd name="T5" fmla="*/ 104 h 108"/>
                <a:gd name="T6" fmla="*/ 66 w 66"/>
                <a:gd name="T7" fmla="*/ 108 h 108"/>
                <a:gd name="T8" fmla="*/ 0 w 66"/>
                <a:gd name="T9" fmla="*/ 108 h 108"/>
                <a:gd name="T10" fmla="*/ 2 w 66"/>
                <a:gd name="T11" fmla="*/ 47 h 108"/>
                <a:gd name="T12" fmla="*/ 10 w 66"/>
                <a:gd name="T13" fmla="*/ 22 h 108"/>
                <a:gd name="T14" fmla="*/ 30 w 66"/>
                <a:gd name="T15" fmla="*/ 0 h 108"/>
                <a:gd name="T16" fmla="*/ 30 w 66"/>
                <a:gd name="T17" fmla="*/ 14 h 108"/>
                <a:gd name="T18" fmla="*/ 30 w 66"/>
                <a:gd name="T19" fmla="*/ 1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08">
                  <a:moveTo>
                    <a:pt x="30" y="14"/>
                  </a:moveTo>
                  <a:lnTo>
                    <a:pt x="14" y="39"/>
                  </a:lnTo>
                  <a:lnTo>
                    <a:pt x="14" y="104"/>
                  </a:lnTo>
                  <a:lnTo>
                    <a:pt x="66" y="108"/>
                  </a:lnTo>
                  <a:lnTo>
                    <a:pt x="0" y="108"/>
                  </a:lnTo>
                  <a:lnTo>
                    <a:pt x="2" y="47"/>
                  </a:lnTo>
                  <a:lnTo>
                    <a:pt x="10" y="22"/>
                  </a:lnTo>
                  <a:lnTo>
                    <a:pt x="30" y="0"/>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76">
              <a:extLst>
                <a:ext uri="{FF2B5EF4-FFF2-40B4-BE49-F238E27FC236}">
                  <a16:creationId xmlns:a16="http://schemas.microsoft.com/office/drawing/2014/main" id="{B4150138-B43C-4AC4-83FD-1B9E28351DD4}"/>
                </a:ext>
              </a:extLst>
            </p:cNvPr>
            <p:cNvSpPr>
              <a:spLocks/>
            </p:cNvSpPr>
            <p:nvPr/>
          </p:nvSpPr>
          <p:spPr bwMode="auto">
            <a:xfrm>
              <a:off x="806" y="3969"/>
              <a:ext cx="621" cy="109"/>
            </a:xfrm>
            <a:custGeom>
              <a:avLst/>
              <a:gdLst>
                <a:gd name="T0" fmla="*/ 619 w 621"/>
                <a:gd name="T1" fmla="*/ 0 h 109"/>
                <a:gd name="T2" fmla="*/ 461 w 621"/>
                <a:gd name="T3" fmla="*/ 73 h 109"/>
                <a:gd name="T4" fmla="*/ 404 w 621"/>
                <a:gd name="T5" fmla="*/ 97 h 109"/>
                <a:gd name="T6" fmla="*/ 0 w 621"/>
                <a:gd name="T7" fmla="*/ 65 h 109"/>
                <a:gd name="T8" fmla="*/ 38 w 621"/>
                <a:gd name="T9" fmla="*/ 109 h 109"/>
                <a:gd name="T10" fmla="*/ 431 w 621"/>
                <a:gd name="T11" fmla="*/ 105 h 109"/>
                <a:gd name="T12" fmla="*/ 621 w 621"/>
                <a:gd name="T13" fmla="*/ 10 h 109"/>
                <a:gd name="T14" fmla="*/ 619 w 621"/>
                <a:gd name="T15" fmla="*/ 0 h 109"/>
                <a:gd name="T16" fmla="*/ 619 w 621"/>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 h="109">
                  <a:moveTo>
                    <a:pt x="619" y="0"/>
                  </a:moveTo>
                  <a:lnTo>
                    <a:pt x="461" y="73"/>
                  </a:lnTo>
                  <a:lnTo>
                    <a:pt x="404" y="97"/>
                  </a:lnTo>
                  <a:lnTo>
                    <a:pt x="0" y="65"/>
                  </a:lnTo>
                  <a:lnTo>
                    <a:pt x="38" y="109"/>
                  </a:lnTo>
                  <a:lnTo>
                    <a:pt x="431" y="105"/>
                  </a:lnTo>
                  <a:lnTo>
                    <a:pt x="621" y="10"/>
                  </a:lnTo>
                  <a:lnTo>
                    <a:pt x="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77">
              <a:extLst>
                <a:ext uri="{FF2B5EF4-FFF2-40B4-BE49-F238E27FC236}">
                  <a16:creationId xmlns:a16="http://schemas.microsoft.com/office/drawing/2014/main" id="{FC50DBDD-ECAE-4B8F-8DF0-2DD7C5FC30CC}"/>
                </a:ext>
              </a:extLst>
            </p:cNvPr>
            <p:cNvSpPr>
              <a:spLocks/>
            </p:cNvSpPr>
            <p:nvPr/>
          </p:nvSpPr>
          <p:spPr bwMode="auto">
            <a:xfrm>
              <a:off x="2424" y="3066"/>
              <a:ext cx="178" cy="518"/>
            </a:xfrm>
            <a:custGeom>
              <a:avLst/>
              <a:gdLst>
                <a:gd name="T0" fmla="*/ 166 w 178"/>
                <a:gd name="T1" fmla="*/ 46 h 518"/>
                <a:gd name="T2" fmla="*/ 140 w 178"/>
                <a:gd name="T3" fmla="*/ 117 h 518"/>
                <a:gd name="T4" fmla="*/ 111 w 178"/>
                <a:gd name="T5" fmla="*/ 184 h 518"/>
                <a:gd name="T6" fmla="*/ 26 w 178"/>
                <a:gd name="T7" fmla="*/ 320 h 518"/>
                <a:gd name="T8" fmla="*/ 0 w 178"/>
                <a:gd name="T9" fmla="*/ 370 h 518"/>
                <a:gd name="T10" fmla="*/ 14 w 178"/>
                <a:gd name="T11" fmla="*/ 427 h 518"/>
                <a:gd name="T12" fmla="*/ 26 w 178"/>
                <a:gd name="T13" fmla="*/ 474 h 518"/>
                <a:gd name="T14" fmla="*/ 26 w 178"/>
                <a:gd name="T15" fmla="*/ 494 h 518"/>
                <a:gd name="T16" fmla="*/ 16 w 178"/>
                <a:gd name="T17" fmla="*/ 510 h 518"/>
                <a:gd name="T18" fmla="*/ 24 w 178"/>
                <a:gd name="T19" fmla="*/ 518 h 518"/>
                <a:gd name="T20" fmla="*/ 39 w 178"/>
                <a:gd name="T21" fmla="*/ 492 h 518"/>
                <a:gd name="T22" fmla="*/ 26 w 178"/>
                <a:gd name="T23" fmla="*/ 419 h 518"/>
                <a:gd name="T24" fmla="*/ 22 w 178"/>
                <a:gd name="T25" fmla="*/ 370 h 518"/>
                <a:gd name="T26" fmla="*/ 43 w 178"/>
                <a:gd name="T27" fmla="*/ 318 h 518"/>
                <a:gd name="T28" fmla="*/ 107 w 178"/>
                <a:gd name="T29" fmla="*/ 208 h 518"/>
                <a:gd name="T30" fmla="*/ 158 w 178"/>
                <a:gd name="T31" fmla="*/ 113 h 518"/>
                <a:gd name="T32" fmla="*/ 178 w 178"/>
                <a:gd name="T33" fmla="*/ 65 h 518"/>
                <a:gd name="T34" fmla="*/ 178 w 178"/>
                <a:gd name="T35" fmla="*/ 34 h 518"/>
                <a:gd name="T36" fmla="*/ 178 w 178"/>
                <a:gd name="T37" fmla="*/ 0 h 518"/>
                <a:gd name="T38" fmla="*/ 162 w 178"/>
                <a:gd name="T39" fmla="*/ 0 h 518"/>
                <a:gd name="T40" fmla="*/ 166 w 178"/>
                <a:gd name="T41" fmla="*/ 46 h 518"/>
                <a:gd name="T42" fmla="*/ 166 w 178"/>
                <a:gd name="T43" fmla="*/ 46 h 5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8" h="518">
                  <a:moveTo>
                    <a:pt x="166" y="46"/>
                  </a:moveTo>
                  <a:lnTo>
                    <a:pt x="140" y="117"/>
                  </a:lnTo>
                  <a:lnTo>
                    <a:pt x="111" y="184"/>
                  </a:lnTo>
                  <a:lnTo>
                    <a:pt x="26" y="320"/>
                  </a:lnTo>
                  <a:lnTo>
                    <a:pt x="0" y="370"/>
                  </a:lnTo>
                  <a:lnTo>
                    <a:pt x="14" y="427"/>
                  </a:lnTo>
                  <a:lnTo>
                    <a:pt x="26" y="474"/>
                  </a:lnTo>
                  <a:lnTo>
                    <a:pt x="26" y="494"/>
                  </a:lnTo>
                  <a:lnTo>
                    <a:pt x="16" y="510"/>
                  </a:lnTo>
                  <a:lnTo>
                    <a:pt x="24" y="518"/>
                  </a:lnTo>
                  <a:lnTo>
                    <a:pt x="39" y="492"/>
                  </a:lnTo>
                  <a:lnTo>
                    <a:pt x="26" y="419"/>
                  </a:lnTo>
                  <a:lnTo>
                    <a:pt x="22" y="370"/>
                  </a:lnTo>
                  <a:lnTo>
                    <a:pt x="43" y="318"/>
                  </a:lnTo>
                  <a:lnTo>
                    <a:pt x="107" y="208"/>
                  </a:lnTo>
                  <a:lnTo>
                    <a:pt x="158" y="113"/>
                  </a:lnTo>
                  <a:lnTo>
                    <a:pt x="178" y="65"/>
                  </a:lnTo>
                  <a:lnTo>
                    <a:pt x="178" y="34"/>
                  </a:lnTo>
                  <a:lnTo>
                    <a:pt x="178" y="0"/>
                  </a:lnTo>
                  <a:lnTo>
                    <a:pt x="162" y="0"/>
                  </a:lnTo>
                  <a:lnTo>
                    <a:pt x="16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78">
              <a:extLst>
                <a:ext uri="{FF2B5EF4-FFF2-40B4-BE49-F238E27FC236}">
                  <a16:creationId xmlns:a16="http://schemas.microsoft.com/office/drawing/2014/main" id="{E3F45B57-FDD2-4901-B996-9503C383A377}"/>
                </a:ext>
              </a:extLst>
            </p:cNvPr>
            <p:cNvSpPr>
              <a:spLocks/>
            </p:cNvSpPr>
            <p:nvPr/>
          </p:nvSpPr>
          <p:spPr bwMode="auto">
            <a:xfrm>
              <a:off x="2598" y="3197"/>
              <a:ext cx="142" cy="521"/>
            </a:xfrm>
            <a:custGeom>
              <a:avLst/>
              <a:gdLst>
                <a:gd name="T0" fmla="*/ 97 w 142"/>
                <a:gd name="T1" fmla="*/ 8 h 521"/>
                <a:gd name="T2" fmla="*/ 49 w 142"/>
                <a:gd name="T3" fmla="*/ 166 h 521"/>
                <a:gd name="T4" fmla="*/ 53 w 142"/>
                <a:gd name="T5" fmla="*/ 227 h 521"/>
                <a:gd name="T6" fmla="*/ 105 w 142"/>
                <a:gd name="T7" fmla="*/ 235 h 521"/>
                <a:gd name="T8" fmla="*/ 124 w 142"/>
                <a:gd name="T9" fmla="*/ 219 h 521"/>
                <a:gd name="T10" fmla="*/ 130 w 142"/>
                <a:gd name="T11" fmla="*/ 160 h 521"/>
                <a:gd name="T12" fmla="*/ 142 w 142"/>
                <a:gd name="T13" fmla="*/ 148 h 521"/>
                <a:gd name="T14" fmla="*/ 140 w 142"/>
                <a:gd name="T15" fmla="*/ 213 h 521"/>
                <a:gd name="T16" fmla="*/ 122 w 142"/>
                <a:gd name="T17" fmla="*/ 243 h 521"/>
                <a:gd name="T18" fmla="*/ 53 w 142"/>
                <a:gd name="T19" fmla="*/ 243 h 521"/>
                <a:gd name="T20" fmla="*/ 20 w 142"/>
                <a:gd name="T21" fmla="*/ 426 h 521"/>
                <a:gd name="T22" fmla="*/ 12 w 142"/>
                <a:gd name="T23" fmla="*/ 521 h 521"/>
                <a:gd name="T24" fmla="*/ 0 w 142"/>
                <a:gd name="T25" fmla="*/ 517 h 521"/>
                <a:gd name="T26" fmla="*/ 8 w 142"/>
                <a:gd name="T27" fmla="*/ 413 h 521"/>
                <a:gd name="T28" fmla="*/ 37 w 142"/>
                <a:gd name="T29" fmla="*/ 227 h 521"/>
                <a:gd name="T30" fmla="*/ 41 w 142"/>
                <a:gd name="T31" fmla="*/ 154 h 521"/>
                <a:gd name="T32" fmla="*/ 81 w 142"/>
                <a:gd name="T33" fmla="*/ 0 h 521"/>
                <a:gd name="T34" fmla="*/ 97 w 142"/>
                <a:gd name="T35" fmla="*/ 8 h 521"/>
                <a:gd name="T36" fmla="*/ 97 w 142"/>
                <a:gd name="T37" fmla="*/ 8 h 5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521">
                  <a:moveTo>
                    <a:pt x="97" y="8"/>
                  </a:moveTo>
                  <a:lnTo>
                    <a:pt x="49" y="166"/>
                  </a:lnTo>
                  <a:lnTo>
                    <a:pt x="53" y="227"/>
                  </a:lnTo>
                  <a:lnTo>
                    <a:pt x="105" y="235"/>
                  </a:lnTo>
                  <a:lnTo>
                    <a:pt x="124" y="219"/>
                  </a:lnTo>
                  <a:lnTo>
                    <a:pt x="130" y="160"/>
                  </a:lnTo>
                  <a:lnTo>
                    <a:pt x="142" y="148"/>
                  </a:lnTo>
                  <a:lnTo>
                    <a:pt x="140" y="213"/>
                  </a:lnTo>
                  <a:lnTo>
                    <a:pt x="122" y="243"/>
                  </a:lnTo>
                  <a:lnTo>
                    <a:pt x="53" y="243"/>
                  </a:lnTo>
                  <a:lnTo>
                    <a:pt x="20" y="426"/>
                  </a:lnTo>
                  <a:lnTo>
                    <a:pt x="12" y="521"/>
                  </a:lnTo>
                  <a:lnTo>
                    <a:pt x="0" y="517"/>
                  </a:lnTo>
                  <a:lnTo>
                    <a:pt x="8" y="413"/>
                  </a:lnTo>
                  <a:lnTo>
                    <a:pt x="37" y="227"/>
                  </a:lnTo>
                  <a:lnTo>
                    <a:pt x="41" y="154"/>
                  </a:lnTo>
                  <a:lnTo>
                    <a:pt x="81" y="0"/>
                  </a:lnTo>
                  <a:lnTo>
                    <a:pt x="9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279">
              <a:extLst>
                <a:ext uri="{FF2B5EF4-FFF2-40B4-BE49-F238E27FC236}">
                  <a16:creationId xmlns:a16="http://schemas.microsoft.com/office/drawing/2014/main" id="{2C61716C-E9F1-4BAA-BA2A-5369CD4091CF}"/>
                </a:ext>
              </a:extLst>
            </p:cNvPr>
            <p:cNvSpPr>
              <a:spLocks/>
            </p:cNvSpPr>
            <p:nvPr/>
          </p:nvSpPr>
          <p:spPr bwMode="auto">
            <a:xfrm>
              <a:off x="2590" y="3011"/>
              <a:ext cx="105" cy="190"/>
            </a:xfrm>
            <a:custGeom>
              <a:avLst/>
              <a:gdLst>
                <a:gd name="T0" fmla="*/ 49 w 105"/>
                <a:gd name="T1" fmla="*/ 22 h 190"/>
                <a:gd name="T2" fmla="*/ 20 w 105"/>
                <a:gd name="T3" fmla="*/ 69 h 190"/>
                <a:gd name="T4" fmla="*/ 53 w 105"/>
                <a:gd name="T5" fmla="*/ 140 h 190"/>
                <a:gd name="T6" fmla="*/ 105 w 105"/>
                <a:gd name="T7" fmla="*/ 158 h 190"/>
                <a:gd name="T8" fmla="*/ 89 w 105"/>
                <a:gd name="T9" fmla="*/ 190 h 190"/>
                <a:gd name="T10" fmla="*/ 30 w 105"/>
                <a:gd name="T11" fmla="*/ 148 h 190"/>
                <a:gd name="T12" fmla="*/ 0 w 105"/>
                <a:gd name="T13" fmla="*/ 115 h 190"/>
                <a:gd name="T14" fmla="*/ 0 w 105"/>
                <a:gd name="T15" fmla="*/ 73 h 190"/>
                <a:gd name="T16" fmla="*/ 12 w 105"/>
                <a:gd name="T17" fmla="*/ 39 h 190"/>
                <a:gd name="T18" fmla="*/ 30 w 105"/>
                <a:gd name="T19" fmla="*/ 18 h 190"/>
                <a:gd name="T20" fmla="*/ 65 w 105"/>
                <a:gd name="T21" fmla="*/ 6 h 190"/>
                <a:gd name="T22" fmla="*/ 97 w 105"/>
                <a:gd name="T23" fmla="*/ 0 h 190"/>
                <a:gd name="T24" fmla="*/ 97 w 105"/>
                <a:gd name="T25" fmla="*/ 14 h 190"/>
                <a:gd name="T26" fmla="*/ 49 w 105"/>
                <a:gd name="T27" fmla="*/ 22 h 190"/>
                <a:gd name="T28" fmla="*/ 49 w 105"/>
                <a:gd name="T29" fmla="*/ 22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90">
                  <a:moveTo>
                    <a:pt x="49" y="22"/>
                  </a:moveTo>
                  <a:lnTo>
                    <a:pt x="20" y="69"/>
                  </a:lnTo>
                  <a:lnTo>
                    <a:pt x="53" y="140"/>
                  </a:lnTo>
                  <a:lnTo>
                    <a:pt x="105" y="158"/>
                  </a:lnTo>
                  <a:lnTo>
                    <a:pt x="89" y="190"/>
                  </a:lnTo>
                  <a:lnTo>
                    <a:pt x="30" y="148"/>
                  </a:lnTo>
                  <a:lnTo>
                    <a:pt x="0" y="115"/>
                  </a:lnTo>
                  <a:lnTo>
                    <a:pt x="0" y="73"/>
                  </a:lnTo>
                  <a:lnTo>
                    <a:pt x="12" y="39"/>
                  </a:lnTo>
                  <a:lnTo>
                    <a:pt x="30" y="18"/>
                  </a:lnTo>
                  <a:lnTo>
                    <a:pt x="65" y="6"/>
                  </a:lnTo>
                  <a:lnTo>
                    <a:pt x="97" y="0"/>
                  </a:lnTo>
                  <a:lnTo>
                    <a:pt x="97" y="14"/>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280">
              <a:extLst>
                <a:ext uri="{FF2B5EF4-FFF2-40B4-BE49-F238E27FC236}">
                  <a16:creationId xmlns:a16="http://schemas.microsoft.com/office/drawing/2014/main" id="{AEA8D29C-E91B-4540-A5CF-BA132E694204}"/>
                </a:ext>
              </a:extLst>
            </p:cNvPr>
            <p:cNvSpPr>
              <a:spLocks/>
            </p:cNvSpPr>
            <p:nvPr/>
          </p:nvSpPr>
          <p:spPr bwMode="auto">
            <a:xfrm>
              <a:off x="2610" y="2479"/>
              <a:ext cx="356" cy="463"/>
            </a:xfrm>
            <a:custGeom>
              <a:avLst/>
              <a:gdLst>
                <a:gd name="T0" fmla="*/ 322 w 356"/>
                <a:gd name="T1" fmla="*/ 8 h 463"/>
                <a:gd name="T2" fmla="*/ 271 w 356"/>
                <a:gd name="T3" fmla="*/ 18 h 463"/>
                <a:gd name="T4" fmla="*/ 231 w 356"/>
                <a:gd name="T5" fmla="*/ 26 h 463"/>
                <a:gd name="T6" fmla="*/ 142 w 356"/>
                <a:gd name="T7" fmla="*/ 72 h 463"/>
                <a:gd name="T8" fmla="*/ 87 w 356"/>
                <a:gd name="T9" fmla="*/ 220 h 463"/>
                <a:gd name="T10" fmla="*/ 81 w 356"/>
                <a:gd name="T11" fmla="*/ 265 h 463"/>
                <a:gd name="T12" fmla="*/ 55 w 356"/>
                <a:gd name="T13" fmla="*/ 376 h 463"/>
                <a:gd name="T14" fmla="*/ 41 w 356"/>
                <a:gd name="T15" fmla="*/ 411 h 463"/>
                <a:gd name="T16" fmla="*/ 0 w 356"/>
                <a:gd name="T17" fmla="*/ 463 h 463"/>
                <a:gd name="T18" fmla="*/ 33 w 356"/>
                <a:gd name="T19" fmla="*/ 398 h 463"/>
                <a:gd name="T20" fmla="*/ 69 w 356"/>
                <a:gd name="T21" fmla="*/ 269 h 463"/>
                <a:gd name="T22" fmla="*/ 75 w 356"/>
                <a:gd name="T23" fmla="*/ 208 h 463"/>
                <a:gd name="T24" fmla="*/ 124 w 356"/>
                <a:gd name="T25" fmla="*/ 68 h 463"/>
                <a:gd name="T26" fmla="*/ 162 w 356"/>
                <a:gd name="T27" fmla="*/ 50 h 463"/>
                <a:gd name="T28" fmla="*/ 225 w 356"/>
                <a:gd name="T29" fmla="*/ 16 h 463"/>
                <a:gd name="T30" fmla="*/ 294 w 356"/>
                <a:gd name="T31" fmla="*/ 4 h 463"/>
                <a:gd name="T32" fmla="*/ 356 w 356"/>
                <a:gd name="T33" fmla="*/ 0 h 463"/>
                <a:gd name="T34" fmla="*/ 322 w 356"/>
                <a:gd name="T35" fmla="*/ 8 h 463"/>
                <a:gd name="T36" fmla="*/ 322 w 356"/>
                <a:gd name="T37" fmla="*/ 8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6" h="463">
                  <a:moveTo>
                    <a:pt x="322" y="8"/>
                  </a:moveTo>
                  <a:lnTo>
                    <a:pt x="271" y="18"/>
                  </a:lnTo>
                  <a:lnTo>
                    <a:pt x="231" y="26"/>
                  </a:lnTo>
                  <a:lnTo>
                    <a:pt x="142" y="72"/>
                  </a:lnTo>
                  <a:lnTo>
                    <a:pt x="87" y="220"/>
                  </a:lnTo>
                  <a:lnTo>
                    <a:pt x="81" y="265"/>
                  </a:lnTo>
                  <a:lnTo>
                    <a:pt x="55" y="376"/>
                  </a:lnTo>
                  <a:lnTo>
                    <a:pt x="41" y="411"/>
                  </a:lnTo>
                  <a:lnTo>
                    <a:pt x="0" y="463"/>
                  </a:lnTo>
                  <a:lnTo>
                    <a:pt x="33" y="398"/>
                  </a:lnTo>
                  <a:lnTo>
                    <a:pt x="69" y="269"/>
                  </a:lnTo>
                  <a:lnTo>
                    <a:pt x="75" y="208"/>
                  </a:lnTo>
                  <a:lnTo>
                    <a:pt x="124" y="68"/>
                  </a:lnTo>
                  <a:lnTo>
                    <a:pt x="162" y="50"/>
                  </a:lnTo>
                  <a:lnTo>
                    <a:pt x="225" y="16"/>
                  </a:lnTo>
                  <a:lnTo>
                    <a:pt x="294" y="4"/>
                  </a:lnTo>
                  <a:lnTo>
                    <a:pt x="356" y="0"/>
                  </a:lnTo>
                  <a:lnTo>
                    <a:pt x="3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281">
              <a:extLst>
                <a:ext uri="{FF2B5EF4-FFF2-40B4-BE49-F238E27FC236}">
                  <a16:creationId xmlns:a16="http://schemas.microsoft.com/office/drawing/2014/main" id="{4B460C54-882E-4D52-948A-43DF20B4C24B}"/>
                </a:ext>
              </a:extLst>
            </p:cNvPr>
            <p:cNvSpPr>
              <a:spLocks/>
            </p:cNvSpPr>
            <p:nvPr/>
          </p:nvSpPr>
          <p:spPr bwMode="auto">
            <a:xfrm>
              <a:off x="2898" y="2280"/>
              <a:ext cx="412" cy="658"/>
            </a:xfrm>
            <a:custGeom>
              <a:avLst/>
              <a:gdLst>
                <a:gd name="T0" fmla="*/ 95 w 412"/>
                <a:gd name="T1" fmla="*/ 138 h 658"/>
                <a:gd name="T2" fmla="*/ 99 w 412"/>
                <a:gd name="T3" fmla="*/ 170 h 658"/>
                <a:gd name="T4" fmla="*/ 80 w 412"/>
                <a:gd name="T5" fmla="*/ 190 h 658"/>
                <a:gd name="T6" fmla="*/ 36 w 412"/>
                <a:gd name="T7" fmla="*/ 209 h 658"/>
                <a:gd name="T8" fmla="*/ 10 w 412"/>
                <a:gd name="T9" fmla="*/ 235 h 658"/>
                <a:gd name="T10" fmla="*/ 0 w 412"/>
                <a:gd name="T11" fmla="*/ 300 h 658"/>
                <a:gd name="T12" fmla="*/ 6 w 412"/>
                <a:gd name="T13" fmla="*/ 356 h 658"/>
                <a:gd name="T14" fmla="*/ 16 w 412"/>
                <a:gd name="T15" fmla="*/ 375 h 658"/>
                <a:gd name="T16" fmla="*/ 72 w 412"/>
                <a:gd name="T17" fmla="*/ 385 h 658"/>
                <a:gd name="T18" fmla="*/ 121 w 412"/>
                <a:gd name="T19" fmla="*/ 389 h 658"/>
                <a:gd name="T20" fmla="*/ 111 w 412"/>
                <a:gd name="T21" fmla="*/ 439 h 658"/>
                <a:gd name="T22" fmla="*/ 72 w 412"/>
                <a:gd name="T23" fmla="*/ 547 h 658"/>
                <a:gd name="T24" fmla="*/ 56 w 412"/>
                <a:gd name="T25" fmla="*/ 622 h 658"/>
                <a:gd name="T26" fmla="*/ 58 w 412"/>
                <a:gd name="T27" fmla="*/ 652 h 658"/>
                <a:gd name="T28" fmla="*/ 68 w 412"/>
                <a:gd name="T29" fmla="*/ 658 h 658"/>
                <a:gd name="T30" fmla="*/ 72 w 412"/>
                <a:gd name="T31" fmla="*/ 610 h 658"/>
                <a:gd name="T32" fmla="*/ 76 w 412"/>
                <a:gd name="T33" fmla="*/ 561 h 658"/>
                <a:gd name="T34" fmla="*/ 117 w 412"/>
                <a:gd name="T35" fmla="*/ 452 h 658"/>
                <a:gd name="T36" fmla="*/ 141 w 412"/>
                <a:gd name="T37" fmla="*/ 389 h 658"/>
                <a:gd name="T38" fmla="*/ 216 w 412"/>
                <a:gd name="T39" fmla="*/ 383 h 658"/>
                <a:gd name="T40" fmla="*/ 258 w 412"/>
                <a:gd name="T41" fmla="*/ 367 h 658"/>
                <a:gd name="T42" fmla="*/ 309 w 412"/>
                <a:gd name="T43" fmla="*/ 304 h 658"/>
                <a:gd name="T44" fmla="*/ 362 w 412"/>
                <a:gd name="T45" fmla="*/ 225 h 658"/>
                <a:gd name="T46" fmla="*/ 386 w 412"/>
                <a:gd name="T47" fmla="*/ 205 h 658"/>
                <a:gd name="T48" fmla="*/ 412 w 412"/>
                <a:gd name="T49" fmla="*/ 192 h 658"/>
                <a:gd name="T50" fmla="*/ 394 w 412"/>
                <a:gd name="T51" fmla="*/ 190 h 658"/>
                <a:gd name="T52" fmla="*/ 368 w 412"/>
                <a:gd name="T53" fmla="*/ 205 h 658"/>
                <a:gd name="T54" fmla="*/ 339 w 412"/>
                <a:gd name="T55" fmla="*/ 239 h 658"/>
                <a:gd name="T56" fmla="*/ 289 w 412"/>
                <a:gd name="T57" fmla="*/ 316 h 658"/>
                <a:gd name="T58" fmla="*/ 254 w 412"/>
                <a:gd name="T59" fmla="*/ 356 h 658"/>
                <a:gd name="T60" fmla="*/ 220 w 412"/>
                <a:gd name="T61" fmla="*/ 369 h 658"/>
                <a:gd name="T62" fmla="*/ 159 w 412"/>
                <a:gd name="T63" fmla="*/ 379 h 658"/>
                <a:gd name="T64" fmla="*/ 93 w 412"/>
                <a:gd name="T65" fmla="*/ 377 h 658"/>
                <a:gd name="T66" fmla="*/ 40 w 412"/>
                <a:gd name="T67" fmla="*/ 373 h 658"/>
                <a:gd name="T68" fmla="*/ 20 w 412"/>
                <a:gd name="T69" fmla="*/ 352 h 658"/>
                <a:gd name="T70" fmla="*/ 14 w 412"/>
                <a:gd name="T71" fmla="*/ 308 h 658"/>
                <a:gd name="T72" fmla="*/ 20 w 412"/>
                <a:gd name="T73" fmla="*/ 251 h 658"/>
                <a:gd name="T74" fmla="*/ 32 w 412"/>
                <a:gd name="T75" fmla="*/ 225 h 658"/>
                <a:gd name="T76" fmla="*/ 52 w 412"/>
                <a:gd name="T77" fmla="*/ 213 h 658"/>
                <a:gd name="T78" fmla="*/ 87 w 412"/>
                <a:gd name="T79" fmla="*/ 203 h 658"/>
                <a:gd name="T80" fmla="*/ 113 w 412"/>
                <a:gd name="T81" fmla="*/ 211 h 658"/>
                <a:gd name="T82" fmla="*/ 137 w 412"/>
                <a:gd name="T83" fmla="*/ 227 h 658"/>
                <a:gd name="T84" fmla="*/ 125 w 412"/>
                <a:gd name="T85" fmla="*/ 158 h 658"/>
                <a:gd name="T86" fmla="*/ 129 w 412"/>
                <a:gd name="T87" fmla="*/ 122 h 658"/>
                <a:gd name="T88" fmla="*/ 149 w 412"/>
                <a:gd name="T89" fmla="*/ 91 h 658"/>
                <a:gd name="T90" fmla="*/ 196 w 412"/>
                <a:gd name="T91" fmla="*/ 39 h 658"/>
                <a:gd name="T92" fmla="*/ 204 w 412"/>
                <a:gd name="T93" fmla="*/ 0 h 658"/>
                <a:gd name="T94" fmla="*/ 184 w 412"/>
                <a:gd name="T95" fmla="*/ 45 h 658"/>
                <a:gd name="T96" fmla="*/ 121 w 412"/>
                <a:gd name="T97" fmla="*/ 99 h 658"/>
                <a:gd name="T98" fmla="*/ 68 w 412"/>
                <a:gd name="T99" fmla="*/ 140 h 658"/>
                <a:gd name="T100" fmla="*/ 42 w 412"/>
                <a:gd name="T101" fmla="*/ 150 h 658"/>
                <a:gd name="T102" fmla="*/ 24 w 412"/>
                <a:gd name="T103" fmla="*/ 148 h 658"/>
                <a:gd name="T104" fmla="*/ 32 w 412"/>
                <a:gd name="T105" fmla="*/ 156 h 658"/>
                <a:gd name="T106" fmla="*/ 54 w 412"/>
                <a:gd name="T107" fmla="*/ 156 h 658"/>
                <a:gd name="T108" fmla="*/ 95 w 412"/>
                <a:gd name="T109" fmla="*/ 138 h 658"/>
                <a:gd name="T110" fmla="*/ 95 w 412"/>
                <a:gd name="T111" fmla="*/ 138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2" h="658">
                  <a:moveTo>
                    <a:pt x="95" y="138"/>
                  </a:moveTo>
                  <a:lnTo>
                    <a:pt x="99" y="170"/>
                  </a:lnTo>
                  <a:lnTo>
                    <a:pt x="80" y="190"/>
                  </a:lnTo>
                  <a:lnTo>
                    <a:pt x="36" y="209"/>
                  </a:lnTo>
                  <a:lnTo>
                    <a:pt x="10" y="235"/>
                  </a:lnTo>
                  <a:lnTo>
                    <a:pt x="0" y="300"/>
                  </a:lnTo>
                  <a:lnTo>
                    <a:pt x="6" y="356"/>
                  </a:lnTo>
                  <a:lnTo>
                    <a:pt x="16" y="375"/>
                  </a:lnTo>
                  <a:lnTo>
                    <a:pt x="72" y="385"/>
                  </a:lnTo>
                  <a:lnTo>
                    <a:pt x="121" y="389"/>
                  </a:lnTo>
                  <a:lnTo>
                    <a:pt x="111" y="439"/>
                  </a:lnTo>
                  <a:lnTo>
                    <a:pt x="72" y="547"/>
                  </a:lnTo>
                  <a:lnTo>
                    <a:pt x="56" y="622"/>
                  </a:lnTo>
                  <a:lnTo>
                    <a:pt x="58" y="652"/>
                  </a:lnTo>
                  <a:lnTo>
                    <a:pt x="68" y="658"/>
                  </a:lnTo>
                  <a:lnTo>
                    <a:pt x="72" y="610"/>
                  </a:lnTo>
                  <a:lnTo>
                    <a:pt x="76" y="561"/>
                  </a:lnTo>
                  <a:lnTo>
                    <a:pt x="117" y="452"/>
                  </a:lnTo>
                  <a:lnTo>
                    <a:pt x="141" y="389"/>
                  </a:lnTo>
                  <a:lnTo>
                    <a:pt x="216" y="383"/>
                  </a:lnTo>
                  <a:lnTo>
                    <a:pt x="258" y="367"/>
                  </a:lnTo>
                  <a:lnTo>
                    <a:pt x="309" y="304"/>
                  </a:lnTo>
                  <a:lnTo>
                    <a:pt x="362" y="225"/>
                  </a:lnTo>
                  <a:lnTo>
                    <a:pt x="386" y="205"/>
                  </a:lnTo>
                  <a:lnTo>
                    <a:pt x="412" y="192"/>
                  </a:lnTo>
                  <a:lnTo>
                    <a:pt x="394" y="190"/>
                  </a:lnTo>
                  <a:lnTo>
                    <a:pt x="368" y="205"/>
                  </a:lnTo>
                  <a:lnTo>
                    <a:pt x="339" y="239"/>
                  </a:lnTo>
                  <a:lnTo>
                    <a:pt x="289" y="316"/>
                  </a:lnTo>
                  <a:lnTo>
                    <a:pt x="254" y="356"/>
                  </a:lnTo>
                  <a:lnTo>
                    <a:pt x="220" y="369"/>
                  </a:lnTo>
                  <a:lnTo>
                    <a:pt x="159" y="379"/>
                  </a:lnTo>
                  <a:lnTo>
                    <a:pt x="93" y="377"/>
                  </a:lnTo>
                  <a:lnTo>
                    <a:pt x="40" y="373"/>
                  </a:lnTo>
                  <a:lnTo>
                    <a:pt x="20" y="352"/>
                  </a:lnTo>
                  <a:lnTo>
                    <a:pt x="14" y="308"/>
                  </a:lnTo>
                  <a:lnTo>
                    <a:pt x="20" y="251"/>
                  </a:lnTo>
                  <a:lnTo>
                    <a:pt x="32" y="225"/>
                  </a:lnTo>
                  <a:lnTo>
                    <a:pt x="52" y="213"/>
                  </a:lnTo>
                  <a:lnTo>
                    <a:pt x="87" y="203"/>
                  </a:lnTo>
                  <a:lnTo>
                    <a:pt x="113" y="211"/>
                  </a:lnTo>
                  <a:lnTo>
                    <a:pt x="137" y="227"/>
                  </a:lnTo>
                  <a:lnTo>
                    <a:pt x="125" y="158"/>
                  </a:lnTo>
                  <a:lnTo>
                    <a:pt x="129" y="122"/>
                  </a:lnTo>
                  <a:lnTo>
                    <a:pt x="149" y="91"/>
                  </a:lnTo>
                  <a:lnTo>
                    <a:pt x="196" y="39"/>
                  </a:lnTo>
                  <a:lnTo>
                    <a:pt x="204" y="0"/>
                  </a:lnTo>
                  <a:lnTo>
                    <a:pt x="184" y="45"/>
                  </a:lnTo>
                  <a:lnTo>
                    <a:pt x="121" y="99"/>
                  </a:lnTo>
                  <a:lnTo>
                    <a:pt x="68" y="140"/>
                  </a:lnTo>
                  <a:lnTo>
                    <a:pt x="42" y="150"/>
                  </a:lnTo>
                  <a:lnTo>
                    <a:pt x="24" y="148"/>
                  </a:lnTo>
                  <a:lnTo>
                    <a:pt x="32" y="156"/>
                  </a:lnTo>
                  <a:lnTo>
                    <a:pt x="54" y="156"/>
                  </a:lnTo>
                  <a:lnTo>
                    <a:pt x="95"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282">
              <a:extLst>
                <a:ext uri="{FF2B5EF4-FFF2-40B4-BE49-F238E27FC236}">
                  <a16:creationId xmlns:a16="http://schemas.microsoft.com/office/drawing/2014/main" id="{8B40E26C-EF2A-4CB0-BBF7-27B41162441C}"/>
                </a:ext>
              </a:extLst>
            </p:cNvPr>
            <p:cNvSpPr>
              <a:spLocks/>
            </p:cNvSpPr>
            <p:nvPr/>
          </p:nvSpPr>
          <p:spPr bwMode="auto">
            <a:xfrm>
              <a:off x="2809" y="2067"/>
              <a:ext cx="157" cy="369"/>
            </a:xfrm>
            <a:custGeom>
              <a:avLst/>
              <a:gdLst>
                <a:gd name="T0" fmla="*/ 20 w 157"/>
                <a:gd name="T1" fmla="*/ 0 h 369"/>
                <a:gd name="T2" fmla="*/ 8 w 157"/>
                <a:gd name="T3" fmla="*/ 39 h 369"/>
                <a:gd name="T4" fmla="*/ 4 w 157"/>
                <a:gd name="T5" fmla="*/ 79 h 369"/>
                <a:gd name="T6" fmla="*/ 4 w 157"/>
                <a:gd name="T7" fmla="*/ 112 h 369"/>
                <a:gd name="T8" fmla="*/ 8 w 157"/>
                <a:gd name="T9" fmla="*/ 124 h 369"/>
                <a:gd name="T10" fmla="*/ 32 w 157"/>
                <a:gd name="T11" fmla="*/ 136 h 369"/>
                <a:gd name="T12" fmla="*/ 48 w 157"/>
                <a:gd name="T13" fmla="*/ 148 h 369"/>
                <a:gd name="T14" fmla="*/ 48 w 157"/>
                <a:gd name="T15" fmla="*/ 160 h 369"/>
                <a:gd name="T16" fmla="*/ 44 w 157"/>
                <a:gd name="T17" fmla="*/ 203 h 369"/>
                <a:gd name="T18" fmla="*/ 38 w 157"/>
                <a:gd name="T19" fmla="*/ 225 h 369"/>
                <a:gd name="T20" fmla="*/ 44 w 157"/>
                <a:gd name="T21" fmla="*/ 243 h 369"/>
                <a:gd name="T22" fmla="*/ 52 w 157"/>
                <a:gd name="T23" fmla="*/ 248 h 369"/>
                <a:gd name="T24" fmla="*/ 72 w 157"/>
                <a:gd name="T25" fmla="*/ 239 h 369"/>
                <a:gd name="T26" fmla="*/ 105 w 157"/>
                <a:gd name="T27" fmla="*/ 243 h 369"/>
                <a:gd name="T28" fmla="*/ 99 w 157"/>
                <a:gd name="T29" fmla="*/ 246 h 369"/>
                <a:gd name="T30" fmla="*/ 82 w 157"/>
                <a:gd name="T31" fmla="*/ 252 h 369"/>
                <a:gd name="T32" fmla="*/ 84 w 157"/>
                <a:gd name="T33" fmla="*/ 266 h 369"/>
                <a:gd name="T34" fmla="*/ 68 w 157"/>
                <a:gd name="T35" fmla="*/ 274 h 369"/>
                <a:gd name="T36" fmla="*/ 72 w 157"/>
                <a:gd name="T37" fmla="*/ 286 h 369"/>
                <a:gd name="T38" fmla="*/ 78 w 157"/>
                <a:gd name="T39" fmla="*/ 282 h 369"/>
                <a:gd name="T40" fmla="*/ 93 w 157"/>
                <a:gd name="T41" fmla="*/ 278 h 369"/>
                <a:gd name="T42" fmla="*/ 129 w 157"/>
                <a:gd name="T43" fmla="*/ 278 h 369"/>
                <a:gd name="T44" fmla="*/ 139 w 157"/>
                <a:gd name="T45" fmla="*/ 266 h 369"/>
                <a:gd name="T46" fmla="*/ 157 w 157"/>
                <a:gd name="T47" fmla="*/ 282 h 369"/>
                <a:gd name="T48" fmla="*/ 153 w 157"/>
                <a:gd name="T49" fmla="*/ 286 h 369"/>
                <a:gd name="T50" fmla="*/ 117 w 157"/>
                <a:gd name="T51" fmla="*/ 286 h 369"/>
                <a:gd name="T52" fmla="*/ 99 w 157"/>
                <a:gd name="T53" fmla="*/ 292 h 369"/>
                <a:gd name="T54" fmla="*/ 89 w 157"/>
                <a:gd name="T55" fmla="*/ 302 h 369"/>
                <a:gd name="T56" fmla="*/ 95 w 157"/>
                <a:gd name="T57" fmla="*/ 316 h 369"/>
                <a:gd name="T58" fmla="*/ 113 w 157"/>
                <a:gd name="T59" fmla="*/ 312 h 369"/>
                <a:gd name="T60" fmla="*/ 121 w 157"/>
                <a:gd name="T61" fmla="*/ 304 h 369"/>
                <a:gd name="T62" fmla="*/ 135 w 157"/>
                <a:gd name="T63" fmla="*/ 314 h 369"/>
                <a:gd name="T64" fmla="*/ 117 w 157"/>
                <a:gd name="T65" fmla="*/ 324 h 369"/>
                <a:gd name="T66" fmla="*/ 113 w 157"/>
                <a:gd name="T67" fmla="*/ 341 h 369"/>
                <a:gd name="T68" fmla="*/ 121 w 157"/>
                <a:gd name="T69" fmla="*/ 351 h 369"/>
                <a:gd name="T70" fmla="*/ 139 w 157"/>
                <a:gd name="T71" fmla="*/ 365 h 369"/>
                <a:gd name="T72" fmla="*/ 125 w 157"/>
                <a:gd name="T73" fmla="*/ 369 h 369"/>
                <a:gd name="T74" fmla="*/ 109 w 157"/>
                <a:gd name="T75" fmla="*/ 361 h 369"/>
                <a:gd name="T76" fmla="*/ 103 w 157"/>
                <a:gd name="T77" fmla="*/ 349 h 369"/>
                <a:gd name="T78" fmla="*/ 99 w 157"/>
                <a:gd name="T79" fmla="*/ 324 h 369"/>
                <a:gd name="T80" fmla="*/ 87 w 157"/>
                <a:gd name="T81" fmla="*/ 318 h 369"/>
                <a:gd name="T82" fmla="*/ 84 w 157"/>
                <a:gd name="T83" fmla="*/ 302 h 369"/>
                <a:gd name="T84" fmla="*/ 64 w 157"/>
                <a:gd name="T85" fmla="*/ 286 h 369"/>
                <a:gd name="T86" fmla="*/ 60 w 157"/>
                <a:gd name="T87" fmla="*/ 256 h 369"/>
                <a:gd name="T88" fmla="*/ 40 w 157"/>
                <a:gd name="T89" fmla="*/ 250 h 369"/>
                <a:gd name="T90" fmla="*/ 34 w 157"/>
                <a:gd name="T91" fmla="*/ 237 h 369"/>
                <a:gd name="T92" fmla="*/ 30 w 157"/>
                <a:gd name="T93" fmla="*/ 225 h 369"/>
                <a:gd name="T94" fmla="*/ 40 w 157"/>
                <a:gd name="T95" fmla="*/ 187 h 369"/>
                <a:gd name="T96" fmla="*/ 40 w 157"/>
                <a:gd name="T97" fmla="*/ 156 h 369"/>
                <a:gd name="T98" fmla="*/ 24 w 157"/>
                <a:gd name="T99" fmla="*/ 146 h 369"/>
                <a:gd name="T100" fmla="*/ 10 w 157"/>
                <a:gd name="T101" fmla="*/ 140 h 369"/>
                <a:gd name="T102" fmla="*/ 0 w 157"/>
                <a:gd name="T103" fmla="*/ 124 h 369"/>
                <a:gd name="T104" fmla="*/ 0 w 157"/>
                <a:gd name="T105" fmla="*/ 104 h 369"/>
                <a:gd name="T106" fmla="*/ 0 w 157"/>
                <a:gd name="T107" fmla="*/ 43 h 369"/>
                <a:gd name="T108" fmla="*/ 14 w 157"/>
                <a:gd name="T109" fmla="*/ 0 h 369"/>
                <a:gd name="T110" fmla="*/ 20 w 157"/>
                <a:gd name="T111" fmla="*/ 0 h 369"/>
                <a:gd name="T112" fmla="*/ 20 w 157"/>
                <a:gd name="T113" fmla="*/ 0 h 3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 h="369">
                  <a:moveTo>
                    <a:pt x="20" y="0"/>
                  </a:moveTo>
                  <a:lnTo>
                    <a:pt x="8" y="39"/>
                  </a:lnTo>
                  <a:lnTo>
                    <a:pt x="4" y="79"/>
                  </a:lnTo>
                  <a:lnTo>
                    <a:pt x="4" y="112"/>
                  </a:lnTo>
                  <a:lnTo>
                    <a:pt x="8" y="124"/>
                  </a:lnTo>
                  <a:lnTo>
                    <a:pt x="32" y="136"/>
                  </a:lnTo>
                  <a:lnTo>
                    <a:pt x="48" y="148"/>
                  </a:lnTo>
                  <a:lnTo>
                    <a:pt x="48" y="160"/>
                  </a:lnTo>
                  <a:lnTo>
                    <a:pt x="44" y="203"/>
                  </a:lnTo>
                  <a:lnTo>
                    <a:pt x="38" y="225"/>
                  </a:lnTo>
                  <a:lnTo>
                    <a:pt x="44" y="243"/>
                  </a:lnTo>
                  <a:lnTo>
                    <a:pt x="52" y="248"/>
                  </a:lnTo>
                  <a:lnTo>
                    <a:pt x="72" y="239"/>
                  </a:lnTo>
                  <a:lnTo>
                    <a:pt x="105" y="243"/>
                  </a:lnTo>
                  <a:lnTo>
                    <a:pt x="99" y="246"/>
                  </a:lnTo>
                  <a:lnTo>
                    <a:pt x="82" y="252"/>
                  </a:lnTo>
                  <a:lnTo>
                    <a:pt x="84" y="266"/>
                  </a:lnTo>
                  <a:lnTo>
                    <a:pt x="68" y="274"/>
                  </a:lnTo>
                  <a:lnTo>
                    <a:pt x="72" y="286"/>
                  </a:lnTo>
                  <a:lnTo>
                    <a:pt x="78" y="282"/>
                  </a:lnTo>
                  <a:lnTo>
                    <a:pt x="93" y="278"/>
                  </a:lnTo>
                  <a:lnTo>
                    <a:pt x="129" y="278"/>
                  </a:lnTo>
                  <a:lnTo>
                    <a:pt x="139" y="266"/>
                  </a:lnTo>
                  <a:lnTo>
                    <a:pt x="157" y="282"/>
                  </a:lnTo>
                  <a:lnTo>
                    <a:pt x="153" y="286"/>
                  </a:lnTo>
                  <a:lnTo>
                    <a:pt x="117" y="286"/>
                  </a:lnTo>
                  <a:lnTo>
                    <a:pt x="99" y="292"/>
                  </a:lnTo>
                  <a:lnTo>
                    <a:pt x="89" y="302"/>
                  </a:lnTo>
                  <a:lnTo>
                    <a:pt x="95" y="316"/>
                  </a:lnTo>
                  <a:lnTo>
                    <a:pt x="113" y="312"/>
                  </a:lnTo>
                  <a:lnTo>
                    <a:pt x="121" y="304"/>
                  </a:lnTo>
                  <a:lnTo>
                    <a:pt x="135" y="314"/>
                  </a:lnTo>
                  <a:lnTo>
                    <a:pt x="117" y="324"/>
                  </a:lnTo>
                  <a:lnTo>
                    <a:pt x="113" y="341"/>
                  </a:lnTo>
                  <a:lnTo>
                    <a:pt x="121" y="351"/>
                  </a:lnTo>
                  <a:lnTo>
                    <a:pt x="139" y="365"/>
                  </a:lnTo>
                  <a:lnTo>
                    <a:pt x="125" y="369"/>
                  </a:lnTo>
                  <a:lnTo>
                    <a:pt x="109" y="361"/>
                  </a:lnTo>
                  <a:lnTo>
                    <a:pt x="103" y="349"/>
                  </a:lnTo>
                  <a:lnTo>
                    <a:pt x="99" y="324"/>
                  </a:lnTo>
                  <a:lnTo>
                    <a:pt x="87" y="318"/>
                  </a:lnTo>
                  <a:lnTo>
                    <a:pt x="84" y="302"/>
                  </a:lnTo>
                  <a:lnTo>
                    <a:pt x="64" y="286"/>
                  </a:lnTo>
                  <a:lnTo>
                    <a:pt x="60" y="256"/>
                  </a:lnTo>
                  <a:lnTo>
                    <a:pt x="40" y="250"/>
                  </a:lnTo>
                  <a:lnTo>
                    <a:pt x="34" y="237"/>
                  </a:lnTo>
                  <a:lnTo>
                    <a:pt x="30" y="225"/>
                  </a:lnTo>
                  <a:lnTo>
                    <a:pt x="40" y="187"/>
                  </a:lnTo>
                  <a:lnTo>
                    <a:pt x="40" y="156"/>
                  </a:lnTo>
                  <a:lnTo>
                    <a:pt x="24" y="146"/>
                  </a:lnTo>
                  <a:lnTo>
                    <a:pt x="10" y="140"/>
                  </a:lnTo>
                  <a:lnTo>
                    <a:pt x="0" y="124"/>
                  </a:lnTo>
                  <a:lnTo>
                    <a:pt x="0" y="104"/>
                  </a:lnTo>
                  <a:lnTo>
                    <a:pt x="0" y="43"/>
                  </a:lnTo>
                  <a:lnTo>
                    <a:pt x="14"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283">
              <a:extLst>
                <a:ext uri="{FF2B5EF4-FFF2-40B4-BE49-F238E27FC236}">
                  <a16:creationId xmlns:a16="http://schemas.microsoft.com/office/drawing/2014/main" id="{04DE1F2B-EA82-48A8-80B7-3CFEFA4574C3}"/>
                </a:ext>
              </a:extLst>
            </p:cNvPr>
            <p:cNvSpPr>
              <a:spLocks/>
            </p:cNvSpPr>
            <p:nvPr/>
          </p:nvSpPr>
          <p:spPr bwMode="auto">
            <a:xfrm>
              <a:off x="2813" y="2193"/>
              <a:ext cx="42" cy="55"/>
            </a:xfrm>
            <a:custGeom>
              <a:avLst/>
              <a:gdLst>
                <a:gd name="T0" fmla="*/ 6 w 42"/>
                <a:gd name="T1" fmla="*/ 8 h 55"/>
                <a:gd name="T2" fmla="*/ 14 w 42"/>
                <a:gd name="T3" fmla="*/ 28 h 55"/>
                <a:gd name="T4" fmla="*/ 26 w 42"/>
                <a:gd name="T5" fmla="*/ 38 h 55"/>
                <a:gd name="T6" fmla="*/ 42 w 42"/>
                <a:gd name="T7" fmla="*/ 38 h 55"/>
                <a:gd name="T8" fmla="*/ 36 w 42"/>
                <a:gd name="T9" fmla="*/ 53 h 55"/>
                <a:gd name="T10" fmla="*/ 16 w 42"/>
                <a:gd name="T11" fmla="*/ 55 h 55"/>
                <a:gd name="T12" fmla="*/ 10 w 42"/>
                <a:gd name="T13" fmla="*/ 47 h 55"/>
                <a:gd name="T14" fmla="*/ 22 w 42"/>
                <a:gd name="T15" fmla="*/ 45 h 55"/>
                <a:gd name="T16" fmla="*/ 8 w 42"/>
                <a:gd name="T17" fmla="*/ 28 h 55"/>
                <a:gd name="T18" fmla="*/ 0 w 42"/>
                <a:gd name="T19" fmla="*/ 2 h 55"/>
                <a:gd name="T20" fmla="*/ 6 w 42"/>
                <a:gd name="T21" fmla="*/ 0 h 55"/>
                <a:gd name="T22" fmla="*/ 6 w 42"/>
                <a:gd name="T23" fmla="*/ 8 h 55"/>
                <a:gd name="T24" fmla="*/ 6 w 42"/>
                <a:gd name="T25" fmla="*/ 8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5">
                  <a:moveTo>
                    <a:pt x="6" y="8"/>
                  </a:moveTo>
                  <a:lnTo>
                    <a:pt x="14" y="28"/>
                  </a:lnTo>
                  <a:lnTo>
                    <a:pt x="26" y="38"/>
                  </a:lnTo>
                  <a:lnTo>
                    <a:pt x="42" y="38"/>
                  </a:lnTo>
                  <a:lnTo>
                    <a:pt x="36" y="53"/>
                  </a:lnTo>
                  <a:lnTo>
                    <a:pt x="16" y="55"/>
                  </a:lnTo>
                  <a:lnTo>
                    <a:pt x="10" y="47"/>
                  </a:lnTo>
                  <a:lnTo>
                    <a:pt x="22" y="45"/>
                  </a:lnTo>
                  <a:lnTo>
                    <a:pt x="8" y="28"/>
                  </a:lnTo>
                  <a:lnTo>
                    <a:pt x="0" y="2"/>
                  </a:lnTo>
                  <a:lnTo>
                    <a:pt x="6" y="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284">
              <a:extLst>
                <a:ext uri="{FF2B5EF4-FFF2-40B4-BE49-F238E27FC236}">
                  <a16:creationId xmlns:a16="http://schemas.microsoft.com/office/drawing/2014/main" id="{533B5D99-CA85-4190-9D04-118DB56AD039}"/>
                </a:ext>
              </a:extLst>
            </p:cNvPr>
            <p:cNvSpPr>
              <a:spLocks/>
            </p:cNvSpPr>
            <p:nvPr/>
          </p:nvSpPr>
          <p:spPr bwMode="auto">
            <a:xfrm>
              <a:off x="2865" y="2159"/>
              <a:ext cx="71" cy="42"/>
            </a:xfrm>
            <a:custGeom>
              <a:avLst/>
              <a:gdLst>
                <a:gd name="T0" fmla="*/ 71 w 71"/>
                <a:gd name="T1" fmla="*/ 0 h 42"/>
                <a:gd name="T2" fmla="*/ 49 w 71"/>
                <a:gd name="T3" fmla="*/ 4 h 42"/>
                <a:gd name="T4" fmla="*/ 31 w 71"/>
                <a:gd name="T5" fmla="*/ 16 h 42"/>
                <a:gd name="T6" fmla="*/ 4 w 71"/>
                <a:gd name="T7" fmla="*/ 42 h 42"/>
                <a:gd name="T8" fmla="*/ 0 w 71"/>
                <a:gd name="T9" fmla="*/ 32 h 42"/>
                <a:gd name="T10" fmla="*/ 4 w 71"/>
                <a:gd name="T11" fmla="*/ 20 h 42"/>
                <a:gd name="T12" fmla="*/ 33 w 71"/>
                <a:gd name="T13" fmla="*/ 0 h 42"/>
                <a:gd name="T14" fmla="*/ 71 w 71"/>
                <a:gd name="T15" fmla="*/ 0 h 42"/>
                <a:gd name="T16" fmla="*/ 71 w 7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42">
                  <a:moveTo>
                    <a:pt x="71" y="0"/>
                  </a:moveTo>
                  <a:lnTo>
                    <a:pt x="49" y="4"/>
                  </a:lnTo>
                  <a:lnTo>
                    <a:pt x="31" y="16"/>
                  </a:lnTo>
                  <a:lnTo>
                    <a:pt x="4" y="42"/>
                  </a:lnTo>
                  <a:lnTo>
                    <a:pt x="0" y="32"/>
                  </a:lnTo>
                  <a:lnTo>
                    <a:pt x="4" y="20"/>
                  </a:lnTo>
                  <a:lnTo>
                    <a:pt x="33"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285">
              <a:extLst>
                <a:ext uri="{FF2B5EF4-FFF2-40B4-BE49-F238E27FC236}">
                  <a16:creationId xmlns:a16="http://schemas.microsoft.com/office/drawing/2014/main" id="{254179A0-106A-41FC-BF42-06B2DA0221CA}"/>
                </a:ext>
              </a:extLst>
            </p:cNvPr>
            <p:cNvSpPr>
              <a:spLocks/>
            </p:cNvSpPr>
            <p:nvPr/>
          </p:nvSpPr>
          <p:spPr bwMode="auto">
            <a:xfrm>
              <a:off x="2906" y="2191"/>
              <a:ext cx="64" cy="38"/>
            </a:xfrm>
            <a:custGeom>
              <a:avLst/>
              <a:gdLst>
                <a:gd name="T0" fmla="*/ 0 w 64"/>
                <a:gd name="T1" fmla="*/ 24 h 38"/>
                <a:gd name="T2" fmla="*/ 30 w 64"/>
                <a:gd name="T3" fmla="*/ 22 h 38"/>
                <a:gd name="T4" fmla="*/ 40 w 64"/>
                <a:gd name="T5" fmla="*/ 18 h 38"/>
                <a:gd name="T6" fmla="*/ 52 w 64"/>
                <a:gd name="T7" fmla="*/ 14 h 38"/>
                <a:gd name="T8" fmla="*/ 60 w 64"/>
                <a:gd name="T9" fmla="*/ 0 h 38"/>
                <a:gd name="T10" fmla="*/ 64 w 64"/>
                <a:gd name="T11" fmla="*/ 14 h 38"/>
                <a:gd name="T12" fmla="*/ 50 w 64"/>
                <a:gd name="T13" fmla="*/ 24 h 38"/>
                <a:gd name="T14" fmla="*/ 40 w 64"/>
                <a:gd name="T15" fmla="*/ 36 h 38"/>
                <a:gd name="T16" fmla="*/ 24 w 64"/>
                <a:gd name="T17" fmla="*/ 38 h 38"/>
                <a:gd name="T18" fmla="*/ 2 w 64"/>
                <a:gd name="T19" fmla="*/ 38 h 38"/>
                <a:gd name="T20" fmla="*/ 4 w 64"/>
                <a:gd name="T21" fmla="*/ 32 h 38"/>
                <a:gd name="T22" fmla="*/ 0 w 64"/>
                <a:gd name="T23" fmla="*/ 24 h 38"/>
                <a:gd name="T24" fmla="*/ 0 w 64"/>
                <a:gd name="T25" fmla="*/ 2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38">
                  <a:moveTo>
                    <a:pt x="0" y="24"/>
                  </a:moveTo>
                  <a:lnTo>
                    <a:pt x="30" y="22"/>
                  </a:lnTo>
                  <a:lnTo>
                    <a:pt x="40" y="18"/>
                  </a:lnTo>
                  <a:lnTo>
                    <a:pt x="52" y="14"/>
                  </a:lnTo>
                  <a:lnTo>
                    <a:pt x="60" y="0"/>
                  </a:lnTo>
                  <a:lnTo>
                    <a:pt x="64" y="14"/>
                  </a:lnTo>
                  <a:lnTo>
                    <a:pt x="50" y="24"/>
                  </a:lnTo>
                  <a:lnTo>
                    <a:pt x="40" y="36"/>
                  </a:lnTo>
                  <a:lnTo>
                    <a:pt x="24" y="38"/>
                  </a:lnTo>
                  <a:lnTo>
                    <a:pt x="2" y="38"/>
                  </a:lnTo>
                  <a:lnTo>
                    <a:pt x="4" y="32"/>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286">
              <a:extLst>
                <a:ext uri="{FF2B5EF4-FFF2-40B4-BE49-F238E27FC236}">
                  <a16:creationId xmlns:a16="http://schemas.microsoft.com/office/drawing/2014/main" id="{4C32A657-BFE5-483B-86F4-1987D431316A}"/>
                </a:ext>
              </a:extLst>
            </p:cNvPr>
            <p:cNvSpPr>
              <a:spLocks/>
            </p:cNvSpPr>
            <p:nvPr/>
          </p:nvSpPr>
          <p:spPr bwMode="auto">
            <a:xfrm>
              <a:off x="2881" y="2183"/>
              <a:ext cx="63" cy="44"/>
            </a:xfrm>
            <a:custGeom>
              <a:avLst/>
              <a:gdLst>
                <a:gd name="T0" fmla="*/ 29 w 63"/>
                <a:gd name="T1" fmla="*/ 12 h 44"/>
                <a:gd name="T2" fmla="*/ 25 w 63"/>
                <a:gd name="T3" fmla="*/ 22 h 44"/>
                <a:gd name="T4" fmla="*/ 27 w 63"/>
                <a:gd name="T5" fmla="*/ 44 h 44"/>
                <a:gd name="T6" fmla="*/ 21 w 63"/>
                <a:gd name="T7" fmla="*/ 30 h 44"/>
                <a:gd name="T8" fmla="*/ 19 w 63"/>
                <a:gd name="T9" fmla="*/ 10 h 44"/>
                <a:gd name="T10" fmla="*/ 0 w 63"/>
                <a:gd name="T11" fmla="*/ 6 h 44"/>
                <a:gd name="T12" fmla="*/ 10 w 63"/>
                <a:gd name="T13" fmla="*/ 0 h 44"/>
                <a:gd name="T14" fmla="*/ 37 w 63"/>
                <a:gd name="T15" fmla="*/ 0 h 44"/>
                <a:gd name="T16" fmla="*/ 63 w 63"/>
                <a:gd name="T17" fmla="*/ 2 h 44"/>
                <a:gd name="T18" fmla="*/ 33 w 63"/>
                <a:gd name="T19" fmla="*/ 4 h 44"/>
                <a:gd name="T20" fmla="*/ 29 w 63"/>
                <a:gd name="T21" fmla="*/ 12 h 44"/>
                <a:gd name="T22" fmla="*/ 29 w 63"/>
                <a:gd name="T23" fmla="*/ 12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4">
                  <a:moveTo>
                    <a:pt x="29" y="12"/>
                  </a:moveTo>
                  <a:lnTo>
                    <a:pt x="25" y="22"/>
                  </a:lnTo>
                  <a:lnTo>
                    <a:pt x="27" y="44"/>
                  </a:lnTo>
                  <a:lnTo>
                    <a:pt x="21" y="30"/>
                  </a:lnTo>
                  <a:lnTo>
                    <a:pt x="19" y="10"/>
                  </a:lnTo>
                  <a:lnTo>
                    <a:pt x="0" y="6"/>
                  </a:lnTo>
                  <a:lnTo>
                    <a:pt x="10" y="0"/>
                  </a:lnTo>
                  <a:lnTo>
                    <a:pt x="37" y="0"/>
                  </a:lnTo>
                  <a:lnTo>
                    <a:pt x="63" y="2"/>
                  </a:lnTo>
                  <a:lnTo>
                    <a:pt x="33" y="4"/>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287">
              <a:extLst>
                <a:ext uri="{FF2B5EF4-FFF2-40B4-BE49-F238E27FC236}">
                  <a16:creationId xmlns:a16="http://schemas.microsoft.com/office/drawing/2014/main" id="{71A87AA6-6669-43FD-AE3D-4ECED1CA94DF}"/>
                </a:ext>
              </a:extLst>
            </p:cNvPr>
            <p:cNvSpPr>
              <a:spLocks/>
            </p:cNvSpPr>
            <p:nvPr/>
          </p:nvSpPr>
          <p:spPr bwMode="auto">
            <a:xfrm>
              <a:off x="3092" y="2144"/>
              <a:ext cx="56" cy="69"/>
            </a:xfrm>
            <a:custGeom>
              <a:avLst/>
              <a:gdLst>
                <a:gd name="T0" fmla="*/ 4 w 56"/>
                <a:gd name="T1" fmla="*/ 55 h 69"/>
                <a:gd name="T2" fmla="*/ 0 w 56"/>
                <a:gd name="T3" fmla="*/ 31 h 69"/>
                <a:gd name="T4" fmla="*/ 14 w 56"/>
                <a:gd name="T5" fmla="*/ 11 h 69"/>
                <a:gd name="T6" fmla="*/ 40 w 56"/>
                <a:gd name="T7" fmla="*/ 0 h 69"/>
                <a:gd name="T8" fmla="*/ 56 w 56"/>
                <a:gd name="T9" fmla="*/ 9 h 69"/>
                <a:gd name="T10" fmla="*/ 32 w 56"/>
                <a:gd name="T11" fmla="*/ 13 h 69"/>
                <a:gd name="T12" fmla="*/ 14 w 56"/>
                <a:gd name="T13" fmla="*/ 27 h 69"/>
                <a:gd name="T14" fmla="*/ 44 w 56"/>
                <a:gd name="T15" fmla="*/ 35 h 69"/>
                <a:gd name="T16" fmla="*/ 48 w 56"/>
                <a:gd name="T17" fmla="*/ 51 h 69"/>
                <a:gd name="T18" fmla="*/ 40 w 56"/>
                <a:gd name="T19" fmla="*/ 69 h 69"/>
                <a:gd name="T20" fmla="*/ 28 w 56"/>
                <a:gd name="T21" fmla="*/ 39 h 69"/>
                <a:gd name="T22" fmla="*/ 14 w 56"/>
                <a:gd name="T23" fmla="*/ 49 h 69"/>
                <a:gd name="T24" fmla="*/ 4 w 56"/>
                <a:gd name="T25" fmla="*/ 55 h 69"/>
                <a:gd name="T26" fmla="*/ 4 w 56"/>
                <a:gd name="T27" fmla="*/ 55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69">
                  <a:moveTo>
                    <a:pt x="4" y="55"/>
                  </a:moveTo>
                  <a:lnTo>
                    <a:pt x="0" y="31"/>
                  </a:lnTo>
                  <a:lnTo>
                    <a:pt x="14" y="11"/>
                  </a:lnTo>
                  <a:lnTo>
                    <a:pt x="40" y="0"/>
                  </a:lnTo>
                  <a:lnTo>
                    <a:pt x="56" y="9"/>
                  </a:lnTo>
                  <a:lnTo>
                    <a:pt x="32" y="13"/>
                  </a:lnTo>
                  <a:lnTo>
                    <a:pt x="14" y="27"/>
                  </a:lnTo>
                  <a:lnTo>
                    <a:pt x="44" y="35"/>
                  </a:lnTo>
                  <a:lnTo>
                    <a:pt x="48" y="51"/>
                  </a:lnTo>
                  <a:lnTo>
                    <a:pt x="40" y="69"/>
                  </a:lnTo>
                  <a:lnTo>
                    <a:pt x="28" y="39"/>
                  </a:lnTo>
                  <a:lnTo>
                    <a:pt x="14" y="49"/>
                  </a:lnTo>
                  <a:lnTo>
                    <a:pt x="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288">
              <a:extLst>
                <a:ext uri="{FF2B5EF4-FFF2-40B4-BE49-F238E27FC236}">
                  <a16:creationId xmlns:a16="http://schemas.microsoft.com/office/drawing/2014/main" id="{4802B6FC-9412-4CD9-BB88-C11B16DFB41D}"/>
                </a:ext>
              </a:extLst>
            </p:cNvPr>
            <p:cNvSpPr>
              <a:spLocks/>
            </p:cNvSpPr>
            <p:nvPr/>
          </p:nvSpPr>
          <p:spPr bwMode="auto">
            <a:xfrm>
              <a:off x="3090" y="2203"/>
              <a:ext cx="22" cy="28"/>
            </a:xfrm>
            <a:custGeom>
              <a:avLst/>
              <a:gdLst>
                <a:gd name="T0" fmla="*/ 0 w 22"/>
                <a:gd name="T1" fmla="*/ 2 h 28"/>
                <a:gd name="T2" fmla="*/ 8 w 22"/>
                <a:gd name="T3" fmla="*/ 10 h 28"/>
                <a:gd name="T4" fmla="*/ 2 w 22"/>
                <a:gd name="T5" fmla="*/ 28 h 28"/>
                <a:gd name="T6" fmla="*/ 16 w 22"/>
                <a:gd name="T7" fmla="*/ 28 h 28"/>
                <a:gd name="T8" fmla="*/ 22 w 22"/>
                <a:gd name="T9" fmla="*/ 0 h 28"/>
                <a:gd name="T10" fmla="*/ 0 w 22"/>
                <a:gd name="T11" fmla="*/ 2 h 28"/>
                <a:gd name="T12" fmla="*/ 0 w 22"/>
                <a:gd name="T13" fmla="*/ 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8">
                  <a:moveTo>
                    <a:pt x="0" y="2"/>
                  </a:moveTo>
                  <a:lnTo>
                    <a:pt x="8" y="10"/>
                  </a:lnTo>
                  <a:lnTo>
                    <a:pt x="2" y="28"/>
                  </a:lnTo>
                  <a:lnTo>
                    <a:pt x="16" y="28"/>
                  </a:lnTo>
                  <a:lnTo>
                    <a:pt x="2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289">
              <a:extLst>
                <a:ext uri="{FF2B5EF4-FFF2-40B4-BE49-F238E27FC236}">
                  <a16:creationId xmlns:a16="http://schemas.microsoft.com/office/drawing/2014/main" id="{F501E7EB-F376-4020-9884-B41FD82B6D7A}"/>
                </a:ext>
              </a:extLst>
            </p:cNvPr>
            <p:cNvSpPr>
              <a:spLocks/>
            </p:cNvSpPr>
            <p:nvPr/>
          </p:nvSpPr>
          <p:spPr bwMode="auto">
            <a:xfrm>
              <a:off x="2825" y="1936"/>
              <a:ext cx="503" cy="543"/>
            </a:xfrm>
            <a:custGeom>
              <a:avLst/>
              <a:gdLst>
                <a:gd name="T0" fmla="*/ 285 w 503"/>
                <a:gd name="T1" fmla="*/ 326 h 543"/>
                <a:gd name="T2" fmla="*/ 307 w 503"/>
                <a:gd name="T3" fmla="*/ 295 h 543"/>
                <a:gd name="T4" fmla="*/ 333 w 503"/>
                <a:gd name="T5" fmla="*/ 223 h 543"/>
                <a:gd name="T6" fmla="*/ 303 w 503"/>
                <a:gd name="T7" fmla="*/ 194 h 543"/>
                <a:gd name="T8" fmla="*/ 261 w 503"/>
                <a:gd name="T9" fmla="*/ 219 h 543"/>
                <a:gd name="T10" fmla="*/ 236 w 503"/>
                <a:gd name="T11" fmla="*/ 215 h 543"/>
                <a:gd name="T12" fmla="*/ 232 w 503"/>
                <a:gd name="T13" fmla="*/ 198 h 543"/>
                <a:gd name="T14" fmla="*/ 188 w 503"/>
                <a:gd name="T15" fmla="*/ 174 h 543"/>
                <a:gd name="T16" fmla="*/ 206 w 503"/>
                <a:gd name="T17" fmla="*/ 140 h 543"/>
                <a:gd name="T18" fmla="*/ 157 w 503"/>
                <a:gd name="T19" fmla="*/ 140 h 543"/>
                <a:gd name="T20" fmla="*/ 137 w 503"/>
                <a:gd name="T21" fmla="*/ 121 h 543"/>
                <a:gd name="T22" fmla="*/ 101 w 503"/>
                <a:gd name="T23" fmla="*/ 97 h 543"/>
                <a:gd name="T24" fmla="*/ 28 w 503"/>
                <a:gd name="T25" fmla="*/ 127 h 543"/>
                <a:gd name="T26" fmla="*/ 0 w 503"/>
                <a:gd name="T27" fmla="*/ 113 h 543"/>
                <a:gd name="T28" fmla="*/ 77 w 503"/>
                <a:gd name="T29" fmla="*/ 30 h 543"/>
                <a:gd name="T30" fmla="*/ 192 w 503"/>
                <a:gd name="T31" fmla="*/ 0 h 543"/>
                <a:gd name="T32" fmla="*/ 281 w 503"/>
                <a:gd name="T33" fmla="*/ 22 h 543"/>
                <a:gd name="T34" fmla="*/ 336 w 503"/>
                <a:gd name="T35" fmla="*/ 32 h 543"/>
                <a:gd name="T36" fmla="*/ 390 w 503"/>
                <a:gd name="T37" fmla="*/ 61 h 543"/>
                <a:gd name="T38" fmla="*/ 398 w 503"/>
                <a:gd name="T39" fmla="*/ 156 h 543"/>
                <a:gd name="T40" fmla="*/ 368 w 503"/>
                <a:gd name="T41" fmla="*/ 188 h 543"/>
                <a:gd name="T42" fmla="*/ 416 w 503"/>
                <a:gd name="T43" fmla="*/ 239 h 543"/>
                <a:gd name="T44" fmla="*/ 400 w 503"/>
                <a:gd name="T45" fmla="*/ 308 h 543"/>
                <a:gd name="T46" fmla="*/ 427 w 503"/>
                <a:gd name="T47" fmla="*/ 344 h 543"/>
                <a:gd name="T48" fmla="*/ 461 w 503"/>
                <a:gd name="T49" fmla="*/ 372 h 543"/>
                <a:gd name="T50" fmla="*/ 479 w 503"/>
                <a:gd name="T51" fmla="*/ 397 h 543"/>
                <a:gd name="T52" fmla="*/ 503 w 503"/>
                <a:gd name="T53" fmla="*/ 543 h 543"/>
                <a:gd name="T54" fmla="*/ 386 w 503"/>
                <a:gd name="T55" fmla="*/ 472 h 543"/>
                <a:gd name="T56" fmla="*/ 331 w 503"/>
                <a:gd name="T57" fmla="*/ 328 h 543"/>
                <a:gd name="T58" fmla="*/ 311 w 503"/>
                <a:gd name="T59" fmla="*/ 314 h 543"/>
                <a:gd name="T60" fmla="*/ 283 w 503"/>
                <a:gd name="T61" fmla="*/ 340 h 543"/>
                <a:gd name="T62" fmla="*/ 267 w 503"/>
                <a:gd name="T63" fmla="*/ 318 h 5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3" h="543">
                  <a:moveTo>
                    <a:pt x="267" y="318"/>
                  </a:moveTo>
                  <a:lnTo>
                    <a:pt x="285" y="326"/>
                  </a:lnTo>
                  <a:lnTo>
                    <a:pt x="299" y="316"/>
                  </a:lnTo>
                  <a:lnTo>
                    <a:pt x="307" y="295"/>
                  </a:lnTo>
                  <a:lnTo>
                    <a:pt x="333" y="279"/>
                  </a:lnTo>
                  <a:lnTo>
                    <a:pt x="333" y="223"/>
                  </a:lnTo>
                  <a:lnTo>
                    <a:pt x="327" y="202"/>
                  </a:lnTo>
                  <a:lnTo>
                    <a:pt x="303" y="194"/>
                  </a:lnTo>
                  <a:lnTo>
                    <a:pt x="283" y="206"/>
                  </a:lnTo>
                  <a:lnTo>
                    <a:pt x="261" y="219"/>
                  </a:lnTo>
                  <a:lnTo>
                    <a:pt x="240" y="227"/>
                  </a:lnTo>
                  <a:lnTo>
                    <a:pt x="236" y="215"/>
                  </a:lnTo>
                  <a:lnTo>
                    <a:pt x="261" y="202"/>
                  </a:lnTo>
                  <a:lnTo>
                    <a:pt x="232" y="198"/>
                  </a:lnTo>
                  <a:lnTo>
                    <a:pt x="216" y="192"/>
                  </a:lnTo>
                  <a:lnTo>
                    <a:pt x="188" y="174"/>
                  </a:lnTo>
                  <a:lnTo>
                    <a:pt x="178" y="162"/>
                  </a:lnTo>
                  <a:lnTo>
                    <a:pt x="206" y="140"/>
                  </a:lnTo>
                  <a:lnTo>
                    <a:pt x="160" y="154"/>
                  </a:lnTo>
                  <a:lnTo>
                    <a:pt x="157" y="140"/>
                  </a:lnTo>
                  <a:lnTo>
                    <a:pt x="162" y="123"/>
                  </a:lnTo>
                  <a:lnTo>
                    <a:pt x="137" y="121"/>
                  </a:lnTo>
                  <a:lnTo>
                    <a:pt x="129" y="105"/>
                  </a:lnTo>
                  <a:lnTo>
                    <a:pt x="101" y="97"/>
                  </a:lnTo>
                  <a:lnTo>
                    <a:pt x="56" y="113"/>
                  </a:lnTo>
                  <a:lnTo>
                    <a:pt x="28" y="127"/>
                  </a:lnTo>
                  <a:lnTo>
                    <a:pt x="0" y="134"/>
                  </a:lnTo>
                  <a:lnTo>
                    <a:pt x="0" y="113"/>
                  </a:lnTo>
                  <a:lnTo>
                    <a:pt x="22" y="83"/>
                  </a:lnTo>
                  <a:lnTo>
                    <a:pt x="77" y="30"/>
                  </a:lnTo>
                  <a:lnTo>
                    <a:pt x="139" y="8"/>
                  </a:lnTo>
                  <a:lnTo>
                    <a:pt x="192" y="0"/>
                  </a:lnTo>
                  <a:lnTo>
                    <a:pt x="249" y="8"/>
                  </a:lnTo>
                  <a:lnTo>
                    <a:pt x="281" y="22"/>
                  </a:lnTo>
                  <a:lnTo>
                    <a:pt x="297" y="44"/>
                  </a:lnTo>
                  <a:lnTo>
                    <a:pt x="336" y="32"/>
                  </a:lnTo>
                  <a:lnTo>
                    <a:pt x="370" y="42"/>
                  </a:lnTo>
                  <a:lnTo>
                    <a:pt x="390" y="61"/>
                  </a:lnTo>
                  <a:lnTo>
                    <a:pt x="398" y="107"/>
                  </a:lnTo>
                  <a:lnTo>
                    <a:pt x="398" y="156"/>
                  </a:lnTo>
                  <a:lnTo>
                    <a:pt x="374" y="170"/>
                  </a:lnTo>
                  <a:lnTo>
                    <a:pt x="368" y="188"/>
                  </a:lnTo>
                  <a:lnTo>
                    <a:pt x="378" y="210"/>
                  </a:lnTo>
                  <a:lnTo>
                    <a:pt x="416" y="239"/>
                  </a:lnTo>
                  <a:lnTo>
                    <a:pt x="408" y="281"/>
                  </a:lnTo>
                  <a:lnTo>
                    <a:pt x="400" y="308"/>
                  </a:lnTo>
                  <a:lnTo>
                    <a:pt x="404" y="340"/>
                  </a:lnTo>
                  <a:lnTo>
                    <a:pt x="427" y="344"/>
                  </a:lnTo>
                  <a:lnTo>
                    <a:pt x="461" y="336"/>
                  </a:lnTo>
                  <a:lnTo>
                    <a:pt x="461" y="372"/>
                  </a:lnTo>
                  <a:lnTo>
                    <a:pt x="477" y="383"/>
                  </a:lnTo>
                  <a:lnTo>
                    <a:pt x="479" y="397"/>
                  </a:lnTo>
                  <a:lnTo>
                    <a:pt x="489" y="409"/>
                  </a:lnTo>
                  <a:lnTo>
                    <a:pt x="503" y="543"/>
                  </a:lnTo>
                  <a:lnTo>
                    <a:pt x="439" y="526"/>
                  </a:lnTo>
                  <a:lnTo>
                    <a:pt x="386" y="472"/>
                  </a:lnTo>
                  <a:lnTo>
                    <a:pt x="356" y="409"/>
                  </a:lnTo>
                  <a:lnTo>
                    <a:pt x="331" y="328"/>
                  </a:lnTo>
                  <a:lnTo>
                    <a:pt x="327" y="300"/>
                  </a:lnTo>
                  <a:lnTo>
                    <a:pt x="311" y="314"/>
                  </a:lnTo>
                  <a:lnTo>
                    <a:pt x="303" y="330"/>
                  </a:lnTo>
                  <a:lnTo>
                    <a:pt x="283" y="340"/>
                  </a:lnTo>
                  <a:lnTo>
                    <a:pt x="267"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290">
              <a:extLst>
                <a:ext uri="{FF2B5EF4-FFF2-40B4-BE49-F238E27FC236}">
                  <a16:creationId xmlns:a16="http://schemas.microsoft.com/office/drawing/2014/main" id="{15B99611-3B28-4ED9-B9F5-9FEDD6D4567C}"/>
                </a:ext>
              </a:extLst>
            </p:cNvPr>
            <p:cNvSpPr>
              <a:spLocks/>
            </p:cNvSpPr>
            <p:nvPr/>
          </p:nvSpPr>
          <p:spPr bwMode="auto">
            <a:xfrm>
              <a:off x="3296" y="2472"/>
              <a:ext cx="170" cy="77"/>
            </a:xfrm>
            <a:custGeom>
              <a:avLst/>
              <a:gdLst>
                <a:gd name="T0" fmla="*/ 0 w 170"/>
                <a:gd name="T1" fmla="*/ 5 h 77"/>
                <a:gd name="T2" fmla="*/ 65 w 170"/>
                <a:gd name="T3" fmla="*/ 23 h 77"/>
                <a:gd name="T4" fmla="*/ 132 w 170"/>
                <a:gd name="T5" fmla="*/ 59 h 77"/>
                <a:gd name="T6" fmla="*/ 162 w 170"/>
                <a:gd name="T7" fmla="*/ 77 h 77"/>
                <a:gd name="T8" fmla="*/ 170 w 170"/>
                <a:gd name="T9" fmla="*/ 67 h 77"/>
                <a:gd name="T10" fmla="*/ 105 w 170"/>
                <a:gd name="T11" fmla="*/ 33 h 77"/>
                <a:gd name="T12" fmla="*/ 26 w 170"/>
                <a:gd name="T13" fmla="*/ 0 h 77"/>
                <a:gd name="T14" fmla="*/ 0 w 170"/>
                <a:gd name="T15" fmla="*/ 5 h 77"/>
                <a:gd name="T16" fmla="*/ 0 w 170"/>
                <a:gd name="T17" fmla="*/ 5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 h="77">
                  <a:moveTo>
                    <a:pt x="0" y="5"/>
                  </a:moveTo>
                  <a:lnTo>
                    <a:pt x="65" y="23"/>
                  </a:lnTo>
                  <a:lnTo>
                    <a:pt x="132" y="59"/>
                  </a:lnTo>
                  <a:lnTo>
                    <a:pt x="162" y="77"/>
                  </a:lnTo>
                  <a:lnTo>
                    <a:pt x="170" y="67"/>
                  </a:lnTo>
                  <a:lnTo>
                    <a:pt x="105" y="33"/>
                  </a:lnTo>
                  <a:lnTo>
                    <a:pt x="2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291">
              <a:extLst>
                <a:ext uri="{FF2B5EF4-FFF2-40B4-BE49-F238E27FC236}">
                  <a16:creationId xmlns:a16="http://schemas.microsoft.com/office/drawing/2014/main" id="{696FA820-C7EE-49CA-879B-FE77621481A7}"/>
                </a:ext>
              </a:extLst>
            </p:cNvPr>
            <p:cNvSpPr>
              <a:spLocks/>
            </p:cNvSpPr>
            <p:nvPr/>
          </p:nvSpPr>
          <p:spPr bwMode="auto">
            <a:xfrm>
              <a:off x="3053" y="2752"/>
              <a:ext cx="249" cy="389"/>
            </a:xfrm>
            <a:custGeom>
              <a:avLst/>
              <a:gdLst>
                <a:gd name="T0" fmla="*/ 249 w 249"/>
                <a:gd name="T1" fmla="*/ 0 h 389"/>
                <a:gd name="T2" fmla="*/ 247 w 249"/>
                <a:gd name="T3" fmla="*/ 111 h 389"/>
                <a:gd name="T4" fmla="*/ 223 w 249"/>
                <a:gd name="T5" fmla="*/ 142 h 389"/>
                <a:gd name="T6" fmla="*/ 219 w 249"/>
                <a:gd name="T7" fmla="*/ 289 h 389"/>
                <a:gd name="T8" fmla="*/ 215 w 249"/>
                <a:gd name="T9" fmla="*/ 389 h 389"/>
                <a:gd name="T10" fmla="*/ 199 w 249"/>
                <a:gd name="T11" fmla="*/ 389 h 389"/>
                <a:gd name="T12" fmla="*/ 203 w 249"/>
                <a:gd name="T13" fmla="*/ 271 h 389"/>
                <a:gd name="T14" fmla="*/ 148 w 249"/>
                <a:gd name="T15" fmla="*/ 352 h 389"/>
                <a:gd name="T16" fmla="*/ 180 w 249"/>
                <a:gd name="T17" fmla="*/ 241 h 389"/>
                <a:gd name="T18" fmla="*/ 142 w 249"/>
                <a:gd name="T19" fmla="*/ 249 h 389"/>
                <a:gd name="T20" fmla="*/ 91 w 249"/>
                <a:gd name="T21" fmla="*/ 285 h 389"/>
                <a:gd name="T22" fmla="*/ 158 w 249"/>
                <a:gd name="T23" fmla="*/ 170 h 389"/>
                <a:gd name="T24" fmla="*/ 160 w 249"/>
                <a:gd name="T25" fmla="*/ 150 h 389"/>
                <a:gd name="T26" fmla="*/ 99 w 249"/>
                <a:gd name="T27" fmla="*/ 186 h 389"/>
                <a:gd name="T28" fmla="*/ 146 w 249"/>
                <a:gd name="T29" fmla="*/ 119 h 389"/>
                <a:gd name="T30" fmla="*/ 99 w 249"/>
                <a:gd name="T31" fmla="*/ 131 h 389"/>
                <a:gd name="T32" fmla="*/ 0 w 249"/>
                <a:gd name="T33" fmla="*/ 69 h 389"/>
                <a:gd name="T34" fmla="*/ 14 w 249"/>
                <a:gd name="T35" fmla="*/ 53 h 389"/>
                <a:gd name="T36" fmla="*/ 19 w 249"/>
                <a:gd name="T37" fmla="*/ 69 h 389"/>
                <a:gd name="T38" fmla="*/ 95 w 249"/>
                <a:gd name="T39" fmla="*/ 115 h 389"/>
                <a:gd name="T40" fmla="*/ 166 w 249"/>
                <a:gd name="T41" fmla="*/ 111 h 389"/>
                <a:gd name="T42" fmla="*/ 219 w 249"/>
                <a:gd name="T43" fmla="*/ 101 h 389"/>
                <a:gd name="T44" fmla="*/ 237 w 249"/>
                <a:gd name="T45" fmla="*/ 38 h 389"/>
                <a:gd name="T46" fmla="*/ 195 w 249"/>
                <a:gd name="T47" fmla="*/ 20 h 389"/>
                <a:gd name="T48" fmla="*/ 231 w 249"/>
                <a:gd name="T49" fmla="*/ 20 h 389"/>
                <a:gd name="T50" fmla="*/ 249 w 249"/>
                <a:gd name="T51" fmla="*/ 0 h 389"/>
                <a:gd name="T52" fmla="*/ 249 w 249"/>
                <a:gd name="T53" fmla="*/ 0 h 3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389">
                  <a:moveTo>
                    <a:pt x="249" y="0"/>
                  </a:moveTo>
                  <a:lnTo>
                    <a:pt x="247" y="111"/>
                  </a:lnTo>
                  <a:lnTo>
                    <a:pt x="223" y="142"/>
                  </a:lnTo>
                  <a:lnTo>
                    <a:pt x="219" y="289"/>
                  </a:lnTo>
                  <a:lnTo>
                    <a:pt x="215" y="389"/>
                  </a:lnTo>
                  <a:lnTo>
                    <a:pt x="199" y="389"/>
                  </a:lnTo>
                  <a:lnTo>
                    <a:pt x="203" y="271"/>
                  </a:lnTo>
                  <a:lnTo>
                    <a:pt x="148" y="352"/>
                  </a:lnTo>
                  <a:lnTo>
                    <a:pt x="180" y="241"/>
                  </a:lnTo>
                  <a:lnTo>
                    <a:pt x="142" y="249"/>
                  </a:lnTo>
                  <a:lnTo>
                    <a:pt x="91" y="285"/>
                  </a:lnTo>
                  <a:lnTo>
                    <a:pt x="158" y="170"/>
                  </a:lnTo>
                  <a:lnTo>
                    <a:pt x="160" y="150"/>
                  </a:lnTo>
                  <a:lnTo>
                    <a:pt x="99" y="186"/>
                  </a:lnTo>
                  <a:lnTo>
                    <a:pt x="146" y="119"/>
                  </a:lnTo>
                  <a:lnTo>
                    <a:pt x="99" y="131"/>
                  </a:lnTo>
                  <a:lnTo>
                    <a:pt x="0" y="69"/>
                  </a:lnTo>
                  <a:lnTo>
                    <a:pt x="14" y="53"/>
                  </a:lnTo>
                  <a:lnTo>
                    <a:pt x="19" y="69"/>
                  </a:lnTo>
                  <a:lnTo>
                    <a:pt x="95" y="115"/>
                  </a:lnTo>
                  <a:lnTo>
                    <a:pt x="166" y="111"/>
                  </a:lnTo>
                  <a:lnTo>
                    <a:pt x="219" y="101"/>
                  </a:lnTo>
                  <a:lnTo>
                    <a:pt x="237" y="38"/>
                  </a:lnTo>
                  <a:lnTo>
                    <a:pt x="195" y="20"/>
                  </a:lnTo>
                  <a:lnTo>
                    <a:pt x="231" y="20"/>
                  </a:lnTo>
                  <a:lnTo>
                    <a:pt x="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292">
              <a:extLst>
                <a:ext uri="{FF2B5EF4-FFF2-40B4-BE49-F238E27FC236}">
                  <a16:creationId xmlns:a16="http://schemas.microsoft.com/office/drawing/2014/main" id="{4164A39E-8CFA-4EC7-98A0-67BA17F59D7E}"/>
                </a:ext>
              </a:extLst>
            </p:cNvPr>
            <p:cNvSpPr>
              <a:spLocks/>
            </p:cNvSpPr>
            <p:nvPr/>
          </p:nvSpPr>
          <p:spPr bwMode="auto">
            <a:xfrm>
              <a:off x="3201" y="1741"/>
              <a:ext cx="585" cy="488"/>
            </a:xfrm>
            <a:custGeom>
              <a:avLst/>
              <a:gdLst>
                <a:gd name="T0" fmla="*/ 354 w 585"/>
                <a:gd name="T1" fmla="*/ 41 h 488"/>
                <a:gd name="T2" fmla="*/ 307 w 585"/>
                <a:gd name="T3" fmla="*/ 59 h 488"/>
                <a:gd name="T4" fmla="*/ 253 w 585"/>
                <a:gd name="T5" fmla="*/ 21 h 488"/>
                <a:gd name="T6" fmla="*/ 257 w 585"/>
                <a:gd name="T7" fmla="*/ 59 h 488"/>
                <a:gd name="T8" fmla="*/ 164 w 585"/>
                <a:gd name="T9" fmla="*/ 47 h 488"/>
                <a:gd name="T10" fmla="*/ 131 w 585"/>
                <a:gd name="T11" fmla="*/ 71 h 488"/>
                <a:gd name="T12" fmla="*/ 184 w 585"/>
                <a:gd name="T13" fmla="*/ 136 h 488"/>
                <a:gd name="T14" fmla="*/ 28 w 585"/>
                <a:gd name="T15" fmla="*/ 183 h 488"/>
                <a:gd name="T16" fmla="*/ 109 w 585"/>
                <a:gd name="T17" fmla="*/ 195 h 488"/>
                <a:gd name="T18" fmla="*/ 206 w 585"/>
                <a:gd name="T19" fmla="*/ 156 h 488"/>
                <a:gd name="T20" fmla="*/ 117 w 585"/>
                <a:gd name="T21" fmla="*/ 211 h 488"/>
                <a:gd name="T22" fmla="*/ 20 w 585"/>
                <a:gd name="T23" fmla="*/ 217 h 488"/>
                <a:gd name="T24" fmla="*/ 40 w 585"/>
                <a:gd name="T25" fmla="*/ 245 h 488"/>
                <a:gd name="T26" fmla="*/ 168 w 585"/>
                <a:gd name="T27" fmla="*/ 223 h 488"/>
                <a:gd name="T28" fmla="*/ 251 w 585"/>
                <a:gd name="T29" fmla="*/ 193 h 488"/>
                <a:gd name="T30" fmla="*/ 233 w 585"/>
                <a:gd name="T31" fmla="*/ 221 h 488"/>
                <a:gd name="T32" fmla="*/ 261 w 585"/>
                <a:gd name="T33" fmla="*/ 241 h 488"/>
                <a:gd name="T34" fmla="*/ 227 w 585"/>
                <a:gd name="T35" fmla="*/ 292 h 488"/>
                <a:gd name="T36" fmla="*/ 233 w 585"/>
                <a:gd name="T37" fmla="*/ 333 h 488"/>
                <a:gd name="T38" fmla="*/ 322 w 585"/>
                <a:gd name="T39" fmla="*/ 314 h 488"/>
                <a:gd name="T40" fmla="*/ 314 w 585"/>
                <a:gd name="T41" fmla="*/ 264 h 488"/>
                <a:gd name="T42" fmla="*/ 358 w 585"/>
                <a:gd name="T43" fmla="*/ 252 h 488"/>
                <a:gd name="T44" fmla="*/ 435 w 585"/>
                <a:gd name="T45" fmla="*/ 308 h 488"/>
                <a:gd name="T46" fmla="*/ 514 w 585"/>
                <a:gd name="T47" fmla="*/ 349 h 488"/>
                <a:gd name="T48" fmla="*/ 524 w 585"/>
                <a:gd name="T49" fmla="*/ 314 h 488"/>
                <a:gd name="T50" fmla="*/ 544 w 585"/>
                <a:gd name="T51" fmla="*/ 272 h 488"/>
                <a:gd name="T52" fmla="*/ 562 w 585"/>
                <a:gd name="T53" fmla="*/ 264 h 488"/>
                <a:gd name="T54" fmla="*/ 564 w 585"/>
                <a:gd name="T55" fmla="*/ 290 h 488"/>
                <a:gd name="T56" fmla="*/ 581 w 585"/>
                <a:gd name="T57" fmla="*/ 369 h 488"/>
                <a:gd name="T58" fmla="*/ 577 w 585"/>
                <a:gd name="T59" fmla="*/ 460 h 488"/>
                <a:gd name="T60" fmla="*/ 508 w 585"/>
                <a:gd name="T61" fmla="*/ 488 h 488"/>
                <a:gd name="T62" fmla="*/ 443 w 585"/>
                <a:gd name="T63" fmla="*/ 448 h 488"/>
                <a:gd name="T64" fmla="*/ 449 w 585"/>
                <a:gd name="T65" fmla="*/ 353 h 488"/>
                <a:gd name="T66" fmla="*/ 390 w 585"/>
                <a:gd name="T67" fmla="*/ 369 h 488"/>
                <a:gd name="T68" fmla="*/ 342 w 585"/>
                <a:gd name="T69" fmla="*/ 418 h 488"/>
                <a:gd name="T70" fmla="*/ 285 w 585"/>
                <a:gd name="T71" fmla="*/ 488 h 488"/>
                <a:gd name="T72" fmla="*/ 229 w 585"/>
                <a:gd name="T73" fmla="*/ 377 h 488"/>
                <a:gd name="T74" fmla="*/ 174 w 585"/>
                <a:gd name="T75" fmla="*/ 296 h 488"/>
                <a:gd name="T76" fmla="*/ 109 w 585"/>
                <a:gd name="T77" fmla="*/ 260 h 488"/>
                <a:gd name="T78" fmla="*/ 0 w 585"/>
                <a:gd name="T79" fmla="*/ 248 h 488"/>
                <a:gd name="T80" fmla="*/ 6 w 585"/>
                <a:gd name="T81" fmla="*/ 207 h 488"/>
                <a:gd name="T82" fmla="*/ 47 w 585"/>
                <a:gd name="T83" fmla="*/ 144 h 488"/>
                <a:gd name="T84" fmla="*/ 127 w 585"/>
                <a:gd name="T85" fmla="*/ 55 h 488"/>
                <a:gd name="T86" fmla="*/ 224 w 585"/>
                <a:gd name="T87" fmla="*/ 23 h 488"/>
                <a:gd name="T88" fmla="*/ 330 w 585"/>
                <a:gd name="T89" fmla="*/ 0 h 488"/>
                <a:gd name="T90" fmla="*/ 332 w 585"/>
                <a:gd name="T91" fmla="*/ 21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5" h="488">
                  <a:moveTo>
                    <a:pt x="332" y="21"/>
                  </a:moveTo>
                  <a:lnTo>
                    <a:pt x="354" y="41"/>
                  </a:lnTo>
                  <a:lnTo>
                    <a:pt x="318" y="25"/>
                  </a:lnTo>
                  <a:lnTo>
                    <a:pt x="307" y="59"/>
                  </a:lnTo>
                  <a:lnTo>
                    <a:pt x="301" y="25"/>
                  </a:lnTo>
                  <a:lnTo>
                    <a:pt x="253" y="21"/>
                  </a:lnTo>
                  <a:lnTo>
                    <a:pt x="247" y="45"/>
                  </a:lnTo>
                  <a:lnTo>
                    <a:pt x="257" y="59"/>
                  </a:lnTo>
                  <a:lnTo>
                    <a:pt x="214" y="37"/>
                  </a:lnTo>
                  <a:lnTo>
                    <a:pt x="164" y="47"/>
                  </a:lnTo>
                  <a:lnTo>
                    <a:pt x="196" y="75"/>
                  </a:lnTo>
                  <a:lnTo>
                    <a:pt x="131" y="71"/>
                  </a:lnTo>
                  <a:lnTo>
                    <a:pt x="144" y="90"/>
                  </a:lnTo>
                  <a:lnTo>
                    <a:pt x="184" y="136"/>
                  </a:lnTo>
                  <a:lnTo>
                    <a:pt x="81" y="158"/>
                  </a:lnTo>
                  <a:lnTo>
                    <a:pt x="28" y="183"/>
                  </a:lnTo>
                  <a:lnTo>
                    <a:pt x="44" y="195"/>
                  </a:lnTo>
                  <a:lnTo>
                    <a:pt x="109" y="195"/>
                  </a:lnTo>
                  <a:lnTo>
                    <a:pt x="136" y="167"/>
                  </a:lnTo>
                  <a:lnTo>
                    <a:pt x="206" y="156"/>
                  </a:lnTo>
                  <a:lnTo>
                    <a:pt x="152" y="199"/>
                  </a:lnTo>
                  <a:lnTo>
                    <a:pt x="117" y="211"/>
                  </a:lnTo>
                  <a:lnTo>
                    <a:pt x="51" y="217"/>
                  </a:lnTo>
                  <a:lnTo>
                    <a:pt x="20" y="217"/>
                  </a:lnTo>
                  <a:lnTo>
                    <a:pt x="16" y="239"/>
                  </a:lnTo>
                  <a:lnTo>
                    <a:pt x="40" y="245"/>
                  </a:lnTo>
                  <a:lnTo>
                    <a:pt x="125" y="241"/>
                  </a:lnTo>
                  <a:lnTo>
                    <a:pt x="168" y="223"/>
                  </a:lnTo>
                  <a:lnTo>
                    <a:pt x="214" y="183"/>
                  </a:lnTo>
                  <a:lnTo>
                    <a:pt x="251" y="193"/>
                  </a:lnTo>
                  <a:lnTo>
                    <a:pt x="206" y="213"/>
                  </a:lnTo>
                  <a:lnTo>
                    <a:pt x="233" y="221"/>
                  </a:lnTo>
                  <a:lnTo>
                    <a:pt x="338" y="225"/>
                  </a:lnTo>
                  <a:lnTo>
                    <a:pt x="261" y="241"/>
                  </a:lnTo>
                  <a:lnTo>
                    <a:pt x="200" y="241"/>
                  </a:lnTo>
                  <a:lnTo>
                    <a:pt x="227" y="292"/>
                  </a:lnTo>
                  <a:lnTo>
                    <a:pt x="273" y="310"/>
                  </a:lnTo>
                  <a:lnTo>
                    <a:pt x="233" y="333"/>
                  </a:lnTo>
                  <a:lnTo>
                    <a:pt x="291" y="349"/>
                  </a:lnTo>
                  <a:lnTo>
                    <a:pt x="322" y="314"/>
                  </a:lnTo>
                  <a:lnTo>
                    <a:pt x="295" y="280"/>
                  </a:lnTo>
                  <a:lnTo>
                    <a:pt x="314" y="264"/>
                  </a:lnTo>
                  <a:lnTo>
                    <a:pt x="303" y="248"/>
                  </a:lnTo>
                  <a:lnTo>
                    <a:pt x="358" y="252"/>
                  </a:lnTo>
                  <a:lnTo>
                    <a:pt x="374" y="284"/>
                  </a:lnTo>
                  <a:lnTo>
                    <a:pt x="435" y="308"/>
                  </a:lnTo>
                  <a:lnTo>
                    <a:pt x="483" y="361"/>
                  </a:lnTo>
                  <a:lnTo>
                    <a:pt x="514" y="349"/>
                  </a:lnTo>
                  <a:lnTo>
                    <a:pt x="502" y="326"/>
                  </a:lnTo>
                  <a:lnTo>
                    <a:pt x="524" y="314"/>
                  </a:lnTo>
                  <a:lnTo>
                    <a:pt x="524" y="272"/>
                  </a:lnTo>
                  <a:lnTo>
                    <a:pt x="544" y="272"/>
                  </a:lnTo>
                  <a:lnTo>
                    <a:pt x="552" y="241"/>
                  </a:lnTo>
                  <a:lnTo>
                    <a:pt x="562" y="264"/>
                  </a:lnTo>
                  <a:lnTo>
                    <a:pt x="581" y="268"/>
                  </a:lnTo>
                  <a:lnTo>
                    <a:pt x="564" y="290"/>
                  </a:lnTo>
                  <a:lnTo>
                    <a:pt x="572" y="312"/>
                  </a:lnTo>
                  <a:lnTo>
                    <a:pt x="581" y="369"/>
                  </a:lnTo>
                  <a:lnTo>
                    <a:pt x="585" y="410"/>
                  </a:lnTo>
                  <a:lnTo>
                    <a:pt x="577" y="460"/>
                  </a:lnTo>
                  <a:lnTo>
                    <a:pt x="552" y="478"/>
                  </a:lnTo>
                  <a:lnTo>
                    <a:pt x="508" y="488"/>
                  </a:lnTo>
                  <a:lnTo>
                    <a:pt x="479" y="484"/>
                  </a:lnTo>
                  <a:lnTo>
                    <a:pt x="443" y="448"/>
                  </a:lnTo>
                  <a:lnTo>
                    <a:pt x="459" y="385"/>
                  </a:lnTo>
                  <a:lnTo>
                    <a:pt x="449" y="353"/>
                  </a:lnTo>
                  <a:lnTo>
                    <a:pt x="427" y="331"/>
                  </a:lnTo>
                  <a:lnTo>
                    <a:pt x="390" y="369"/>
                  </a:lnTo>
                  <a:lnTo>
                    <a:pt x="354" y="381"/>
                  </a:lnTo>
                  <a:lnTo>
                    <a:pt x="342" y="418"/>
                  </a:lnTo>
                  <a:lnTo>
                    <a:pt x="326" y="466"/>
                  </a:lnTo>
                  <a:lnTo>
                    <a:pt x="285" y="488"/>
                  </a:lnTo>
                  <a:lnTo>
                    <a:pt x="291" y="426"/>
                  </a:lnTo>
                  <a:lnTo>
                    <a:pt x="229" y="377"/>
                  </a:lnTo>
                  <a:lnTo>
                    <a:pt x="184" y="353"/>
                  </a:lnTo>
                  <a:lnTo>
                    <a:pt x="174" y="296"/>
                  </a:lnTo>
                  <a:lnTo>
                    <a:pt x="160" y="252"/>
                  </a:lnTo>
                  <a:lnTo>
                    <a:pt x="109" y="260"/>
                  </a:lnTo>
                  <a:lnTo>
                    <a:pt x="51" y="264"/>
                  </a:lnTo>
                  <a:lnTo>
                    <a:pt x="0" y="248"/>
                  </a:lnTo>
                  <a:lnTo>
                    <a:pt x="0" y="223"/>
                  </a:lnTo>
                  <a:lnTo>
                    <a:pt x="6" y="207"/>
                  </a:lnTo>
                  <a:lnTo>
                    <a:pt x="12" y="187"/>
                  </a:lnTo>
                  <a:lnTo>
                    <a:pt x="47" y="144"/>
                  </a:lnTo>
                  <a:lnTo>
                    <a:pt x="85" y="82"/>
                  </a:lnTo>
                  <a:lnTo>
                    <a:pt x="127" y="55"/>
                  </a:lnTo>
                  <a:lnTo>
                    <a:pt x="164" y="33"/>
                  </a:lnTo>
                  <a:lnTo>
                    <a:pt x="224" y="23"/>
                  </a:lnTo>
                  <a:lnTo>
                    <a:pt x="265" y="5"/>
                  </a:lnTo>
                  <a:lnTo>
                    <a:pt x="330" y="0"/>
                  </a:lnTo>
                  <a:lnTo>
                    <a:pt x="374" y="13"/>
                  </a:lnTo>
                  <a:lnTo>
                    <a:pt x="33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293">
              <a:extLst>
                <a:ext uri="{FF2B5EF4-FFF2-40B4-BE49-F238E27FC236}">
                  <a16:creationId xmlns:a16="http://schemas.microsoft.com/office/drawing/2014/main" id="{974D9D95-3336-4B44-B013-F6CC86C27199}"/>
                </a:ext>
              </a:extLst>
            </p:cNvPr>
            <p:cNvSpPr>
              <a:spLocks/>
            </p:cNvSpPr>
            <p:nvPr/>
          </p:nvSpPr>
          <p:spPr bwMode="auto">
            <a:xfrm>
              <a:off x="3549" y="1752"/>
              <a:ext cx="229" cy="362"/>
            </a:xfrm>
            <a:custGeom>
              <a:avLst/>
              <a:gdLst>
                <a:gd name="T0" fmla="*/ 24 w 229"/>
                <a:gd name="T1" fmla="*/ 4 h 362"/>
                <a:gd name="T2" fmla="*/ 75 w 229"/>
                <a:gd name="T3" fmla="*/ 44 h 362"/>
                <a:gd name="T4" fmla="*/ 129 w 229"/>
                <a:gd name="T5" fmla="*/ 83 h 362"/>
                <a:gd name="T6" fmla="*/ 172 w 229"/>
                <a:gd name="T7" fmla="*/ 154 h 362"/>
                <a:gd name="T8" fmla="*/ 184 w 229"/>
                <a:gd name="T9" fmla="*/ 196 h 362"/>
                <a:gd name="T10" fmla="*/ 216 w 229"/>
                <a:gd name="T11" fmla="*/ 210 h 362"/>
                <a:gd name="T12" fmla="*/ 206 w 229"/>
                <a:gd name="T13" fmla="*/ 228 h 362"/>
                <a:gd name="T14" fmla="*/ 229 w 229"/>
                <a:gd name="T15" fmla="*/ 267 h 362"/>
                <a:gd name="T16" fmla="*/ 184 w 229"/>
                <a:gd name="T17" fmla="*/ 228 h 362"/>
                <a:gd name="T18" fmla="*/ 196 w 229"/>
                <a:gd name="T19" fmla="*/ 212 h 362"/>
                <a:gd name="T20" fmla="*/ 160 w 229"/>
                <a:gd name="T21" fmla="*/ 196 h 362"/>
                <a:gd name="T22" fmla="*/ 154 w 229"/>
                <a:gd name="T23" fmla="*/ 228 h 362"/>
                <a:gd name="T24" fmla="*/ 154 w 229"/>
                <a:gd name="T25" fmla="*/ 253 h 362"/>
                <a:gd name="T26" fmla="*/ 146 w 229"/>
                <a:gd name="T27" fmla="*/ 315 h 362"/>
                <a:gd name="T28" fmla="*/ 152 w 229"/>
                <a:gd name="T29" fmla="*/ 362 h 362"/>
                <a:gd name="T30" fmla="*/ 117 w 229"/>
                <a:gd name="T31" fmla="*/ 348 h 362"/>
                <a:gd name="T32" fmla="*/ 99 w 229"/>
                <a:gd name="T33" fmla="*/ 299 h 362"/>
                <a:gd name="T34" fmla="*/ 87 w 229"/>
                <a:gd name="T35" fmla="*/ 241 h 362"/>
                <a:gd name="T36" fmla="*/ 4 w 229"/>
                <a:gd name="T37" fmla="*/ 202 h 362"/>
                <a:gd name="T38" fmla="*/ 52 w 229"/>
                <a:gd name="T39" fmla="*/ 184 h 362"/>
                <a:gd name="T40" fmla="*/ 24 w 229"/>
                <a:gd name="T41" fmla="*/ 141 h 362"/>
                <a:gd name="T42" fmla="*/ 55 w 229"/>
                <a:gd name="T43" fmla="*/ 145 h 362"/>
                <a:gd name="T44" fmla="*/ 83 w 229"/>
                <a:gd name="T45" fmla="*/ 139 h 362"/>
                <a:gd name="T46" fmla="*/ 75 w 229"/>
                <a:gd name="T47" fmla="*/ 105 h 362"/>
                <a:gd name="T48" fmla="*/ 101 w 229"/>
                <a:gd name="T49" fmla="*/ 121 h 362"/>
                <a:gd name="T50" fmla="*/ 129 w 229"/>
                <a:gd name="T51" fmla="*/ 115 h 362"/>
                <a:gd name="T52" fmla="*/ 99 w 229"/>
                <a:gd name="T53" fmla="*/ 71 h 362"/>
                <a:gd name="T54" fmla="*/ 0 w 229"/>
                <a:gd name="T55" fmla="*/ 0 h 362"/>
                <a:gd name="T56" fmla="*/ 24 w 229"/>
                <a:gd name="T57" fmla="*/ 4 h 362"/>
                <a:gd name="T58" fmla="*/ 24 w 229"/>
                <a:gd name="T59" fmla="*/ 4 h 3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362">
                  <a:moveTo>
                    <a:pt x="24" y="4"/>
                  </a:moveTo>
                  <a:lnTo>
                    <a:pt x="75" y="44"/>
                  </a:lnTo>
                  <a:lnTo>
                    <a:pt x="129" y="83"/>
                  </a:lnTo>
                  <a:lnTo>
                    <a:pt x="172" y="154"/>
                  </a:lnTo>
                  <a:lnTo>
                    <a:pt x="184" y="196"/>
                  </a:lnTo>
                  <a:lnTo>
                    <a:pt x="216" y="210"/>
                  </a:lnTo>
                  <a:lnTo>
                    <a:pt x="206" y="228"/>
                  </a:lnTo>
                  <a:lnTo>
                    <a:pt x="229" y="267"/>
                  </a:lnTo>
                  <a:lnTo>
                    <a:pt x="184" y="228"/>
                  </a:lnTo>
                  <a:lnTo>
                    <a:pt x="196" y="212"/>
                  </a:lnTo>
                  <a:lnTo>
                    <a:pt x="160" y="196"/>
                  </a:lnTo>
                  <a:lnTo>
                    <a:pt x="154" y="228"/>
                  </a:lnTo>
                  <a:lnTo>
                    <a:pt x="154" y="253"/>
                  </a:lnTo>
                  <a:lnTo>
                    <a:pt x="146" y="315"/>
                  </a:lnTo>
                  <a:lnTo>
                    <a:pt x="152" y="362"/>
                  </a:lnTo>
                  <a:lnTo>
                    <a:pt x="117" y="348"/>
                  </a:lnTo>
                  <a:lnTo>
                    <a:pt x="99" y="299"/>
                  </a:lnTo>
                  <a:lnTo>
                    <a:pt x="87" y="241"/>
                  </a:lnTo>
                  <a:lnTo>
                    <a:pt x="4" y="202"/>
                  </a:lnTo>
                  <a:lnTo>
                    <a:pt x="52" y="184"/>
                  </a:lnTo>
                  <a:lnTo>
                    <a:pt x="24" y="141"/>
                  </a:lnTo>
                  <a:lnTo>
                    <a:pt x="55" y="145"/>
                  </a:lnTo>
                  <a:lnTo>
                    <a:pt x="83" y="139"/>
                  </a:lnTo>
                  <a:lnTo>
                    <a:pt x="75" y="105"/>
                  </a:lnTo>
                  <a:lnTo>
                    <a:pt x="101" y="121"/>
                  </a:lnTo>
                  <a:lnTo>
                    <a:pt x="129" y="115"/>
                  </a:lnTo>
                  <a:lnTo>
                    <a:pt x="99" y="71"/>
                  </a:lnTo>
                  <a:lnTo>
                    <a:pt x="0"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294">
              <a:extLst>
                <a:ext uri="{FF2B5EF4-FFF2-40B4-BE49-F238E27FC236}">
                  <a16:creationId xmlns:a16="http://schemas.microsoft.com/office/drawing/2014/main" id="{31A261FE-C63B-47D8-A49B-F82276FDC9F5}"/>
                </a:ext>
              </a:extLst>
            </p:cNvPr>
            <p:cNvSpPr>
              <a:spLocks/>
            </p:cNvSpPr>
            <p:nvPr/>
          </p:nvSpPr>
          <p:spPr bwMode="auto">
            <a:xfrm>
              <a:off x="3205" y="2094"/>
              <a:ext cx="43" cy="65"/>
            </a:xfrm>
            <a:custGeom>
              <a:avLst/>
              <a:gdLst>
                <a:gd name="T0" fmla="*/ 18 w 43"/>
                <a:gd name="T1" fmla="*/ 6 h 65"/>
                <a:gd name="T2" fmla="*/ 32 w 43"/>
                <a:gd name="T3" fmla="*/ 28 h 65"/>
                <a:gd name="T4" fmla="*/ 43 w 43"/>
                <a:gd name="T5" fmla="*/ 46 h 65"/>
                <a:gd name="T6" fmla="*/ 43 w 43"/>
                <a:gd name="T7" fmla="*/ 65 h 65"/>
                <a:gd name="T8" fmla="*/ 32 w 43"/>
                <a:gd name="T9" fmla="*/ 63 h 65"/>
                <a:gd name="T10" fmla="*/ 0 w 43"/>
                <a:gd name="T11" fmla="*/ 16 h 65"/>
                <a:gd name="T12" fmla="*/ 4 w 43"/>
                <a:gd name="T13" fmla="*/ 0 h 65"/>
                <a:gd name="T14" fmla="*/ 18 w 43"/>
                <a:gd name="T15" fmla="*/ 6 h 65"/>
                <a:gd name="T16" fmla="*/ 18 w 43"/>
                <a:gd name="T17" fmla="*/ 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5">
                  <a:moveTo>
                    <a:pt x="18" y="6"/>
                  </a:moveTo>
                  <a:lnTo>
                    <a:pt x="32" y="28"/>
                  </a:lnTo>
                  <a:lnTo>
                    <a:pt x="43" y="46"/>
                  </a:lnTo>
                  <a:lnTo>
                    <a:pt x="43" y="65"/>
                  </a:lnTo>
                  <a:lnTo>
                    <a:pt x="32" y="63"/>
                  </a:lnTo>
                  <a:lnTo>
                    <a:pt x="0" y="16"/>
                  </a:lnTo>
                  <a:lnTo>
                    <a:pt x="4" y="0"/>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295">
              <a:extLst>
                <a:ext uri="{FF2B5EF4-FFF2-40B4-BE49-F238E27FC236}">
                  <a16:creationId xmlns:a16="http://schemas.microsoft.com/office/drawing/2014/main" id="{0E160AD1-C7B2-4F71-BD80-79D945FF1B19}"/>
                </a:ext>
              </a:extLst>
            </p:cNvPr>
            <p:cNvSpPr>
              <a:spLocks/>
            </p:cNvSpPr>
            <p:nvPr/>
          </p:nvSpPr>
          <p:spPr bwMode="auto">
            <a:xfrm>
              <a:off x="3248" y="2128"/>
              <a:ext cx="127" cy="57"/>
            </a:xfrm>
            <a:custGeom>
              <a:avLst/>
              <a:gdLst>
                <a:gd name="T0" fmla="*/ 12 w 127"/>
                <a:gd name="T1" fmla="*/ 0 h 57"/>
                <a:gd name="T2" fmla="*/ 54 w 127"/>
                <a:gd name="T3" fmla="*/ 4 h 57"/>
                <a:gd name="T4" fmla="*/ 95 w 127"/>
                <a:gd name="T5" fmla="*/ 22 h 57"/>
                <a:gd name="T6" fmla="*/ 127 w 127"/>
                <a:gd name="T7" fmla="*/ 31 h 57"/>
                <a:gd name="T8" fmla="*/ 72 w 127"/>
                <a:gd name="T9" fmla="*/ 31 h 57"/>
                <a:gd name="T10" fmla="*/ 82 w 127"/>
                <a:gd name="T11" fmla="*/ 55 h 57"/>
                <a:gd name="T12" fmla="*/ 62 w 127"/>
                <a:gd name="T13" fmla="*/ 57 h 57"/>
                <a:gd name="T14" fmla="*/ 44 w 127"/>
                <a:gd name="T15" fmla="*/ 35 h 57"/>
                <a:gd name="T16" fmla="*/ 24 w 127"/>
                <a:gd name="T17" fmla="*/ 22 h 57"/>
                <a:gd name="T18" fmla="*/ 0 w 127"/>
                <a:gd name="T19" fmla="*/ 16 h 57"/>
                <a:gd name="T20" fmla="*/ 12 w 127"/>
                <a:gd name="T21" fmla="*/ 0 h 57"/>
                <a:gd name="T22" fmla="*/ 12 w 127"/>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57">
                  <a:moveTo>
                    <a:pt x="12" y="0"/>
                  </a:moveTo>
                  <a:lnTo>
                    <a:pt x="54" y="4"/>
                  </a:lnTo>
                  <a:lnTo>
                    <a:pt x="95" y="22"/>
                  </a:lnTo>
                  <a:lnTo>
                    <a:pt x="127" y="31"/>
                  </a:lnTo>
                  <a:lnTo>
                    <a:pt x="72" y="31"/>
                  </a:lnTo>
                  <a:lnTo>
                    <a:pt x="82" y="55"/>
                  </a:lnTo>
                  <a:lnTo>
                    <a:pt x="62" y="57"/>
                  </a:lnTo>
                  <a:lnTo>
                    <a:pt x="44" y="35"/>
                  </a:lnTo>
                  <a:lnTo>
                    <a:pt x="24" y="22"/>
                  </a:lnTo>
                  <a:lnTo>
                    <a:pt x="0" y="1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296">
              <a:extLst>
                <a:ext uri="{FF2B5EF4-FFF2-40B4-BE49-F238E27FC236}">
                  <a16:creationId xmlns:a16="http://schemas.microsoft.com/office/drawing/2014/main" id="{185F9978-1DC8-47F2-8A11-5077E0870D87}"/>
                </a:ext>
              </a:extLst>
            </p:cNvPr>
            <p:cNvSpPr>
              <a:spLocks/>
            </p:cNvSpPr>
            <p:nvPr/>
          </p:nvSpPr>
          <p:spPr bwMode="auto">
            <a:xfrm>
              <a:off x="3245" y="2114"/>
              <a:ext cx="199" cy="81"/>
            </a:xfrm>
            <a:custGeom>
              <a:avLst/>
              <a:gdLst>
                <a:gd name="T0" fmla="*/ 0 w 199"/>
                <a:gd name="T1" fmla="*/ 41 h 81"/>
                <a:gd name="T2" fmla="*/ 51 w 199"/>
                <a:gd name="T3" fmla="*/ 77 h 81"/>
                <a:gd name="T4" fmla="*/ 65 w 199"/>
                <a:gd name="T5" fmla="*/ 81 h 81"/>
                <a:gd name="T6" fmla="*/ 199 w 199"/>
                <a:gd name="T7" fmla="*/ 4 h 81"/>
                <a:gd name="T8" fmla="*/ 193 w 199"/>
                <a:gd name="T9" fmla="*/ 0 h 81"/>
                <a:gd name="T10" fmla="*/ 69 w 199"/>
                <a:gd name="T11" fmla="*/ 65 h 81"/>
                <a:gd name="T12" fmla="*/ 45 w 199"/>
                <a:gd name="T13" fmla="*/ 65 h 81"/>
                <a:gd name="T14" fmla="*/ 3 w 199"/>
                <a:gd name="T15" fmla="*/ 28 h 81"/>
                <a:gd name="T16" fmla="*/ 0 w 199"/>
                <a:gd name="T17" fmla="*/ 41 h 81"/>
                <a:gd name="T18" fmla="*/ 0 w 199"/>
                <a:gd name="T19" fmla="*/ 4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81">
                  <a:moveTo>
                    <a:pt x="0" y="41"/>
                  </a:moveTo>
                  <a:lnTo>
                    <a:pt x="51" y="77"/>
                  </a:lnTo>
                  <a:lnTo>
                    <a:pt x="65" y="81"/>
                  </a:lnTo>
                  <a:lnTo>
                    <a:pt x="199" y="4"/>
                  </a:lnTo>
                  <a:lnTo>
                    <a:pt x="193" y="0"/>
                  </a:lnTo>
                  <a:lnTo>
                    <a:pt x="69" y="65"/>
                  </a:lnTo>
                  <a:lnTo>
                    <a:pt x="45" y="65"/>
                  </a:lnTo>
                  <a:lnTo>
                    <a:pt x="3" y="28"/>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297">
              <a:extLst>
                <a:ext uri="{FF2B5EF4-FFF2-40B4-BE49-F238E27FC236}">
                  <a16:creationId xmlns:a16="http://schemas.microsoft.com/office/drawing/2014/main" id="{AB6D8566-8ADB-4E96-8B47-5C289FAA7FF9}"/>
                </a:ext>
              </a:extLst>
            </p:cNvPr>
            <p:cNvSpPr>
              <a:spLocks/>
            </p:cNvSpPr>
            <p:nvPr/>
          </p:nvSpPr>
          <p:spPr bwMode="auto">
            <a:xfrm>
              <a:off x="3256" y="2185"/>
              <a:ext cx="97" cy="71"/>
            </a:xfrm>
            <a:custGeom>
              <a:avLst/>
              <a:gdLst>
                <a:gd name="T0" fmla="*/ 0 w 97"/>
                <a:gd name="T1" fmla="*/ 4 h 71"/>
                <a:gd name="T2" fmla="*/ 42 w 97"/>
                <a:gd name="T3" fmla="*/ 57 h 71"/>
                <a:gd name="T4" fmla="*/ 72 w 97"/>
                <a:gd name="T5" fmla="*/ 71 h 71"/>
                <a:gd name="T6" fmla="*/ 97 w 97"/>
                <a:gd name="T7" fmla="*/ 67 h 71"/>
                <a:gd name="T8" fmla="*/ 81 w 97"/>
                <a:gd name="T9" fmla="*/ 10 h 71"/>
                <a:gd name="T10" fmla="*/ 64 w 97"/>
                <a:gd name="T11" fmla="*/ 8 h 71"/>
                <a:gd name="T12" fmla="*/ 76 w 97"/>
                <a:gd name="T13" fmla="*/ 36 h 71"/>
                <a:gd name="T14" fmla="*/ 83 w 97"/>
                <a:gd name="T15" fmla="*/ 63 h 71"/>
                <a:gd name="T16" fmla="*/ 46 w 97"/>
                <a:gd name="T17" fmla="*/ 47 h 71"/>
                <a:gd name="T18" fmla="*/ 24 w 97"/>
                <a:gd name="T19" fmla="*/ 20 h 71"/>
                <a:gd name="T20" fmla="*/ 10 w 97"/>
                <a:gd name="T21" fmla="*/ 0 h 71"/>
                <a:gd name="T22" fmla="*/ 0 w 97"/>
                <a:gd name="T23" fmla="*/ 4 h 71"/>
                <a:gd name="T24" fmla="*/ 0 w 97"/>
                <a:gd name="T25" fmla="*/ 4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71">
                  <a:moveTo>
                    <a:pt x="0" y="4"/>
                  </a:moveTo>
                  <a:lnTo>
                    <a:pt x="42" y="57"/>
                  </a:lnTo>
                  <a:lnTo>
                    <a:pt x="72" y="71"/>
                  </a:lnTo>
                  <a:lnTo>
                    <a:pt x="97" y="67"/>
                  </a:lnTo>
                  <a:lnTo>
                    <a:pt x="81" y="10"/>
                  </a:lnTo>
                  <a:lnTo>
                    <a:pt x="64" y="8"/>
                  </a:lnTo>
                  <a:lnTo>
                    <a:pt x="76" y="36"/>
                  </a:lnTo>
                  <a:lnTo>
                    <a:pt x="83" y="63"/>
                  </a:lnTo>
                  <a:lnTo>
                    <a:pt x="46" y="47"/>
                  </a:lnTo>
                  <a:lnTo>
                    <a:pt x="24" y="20"/>
                  </a:lnTo>
                  <a:lnTo>
                    <a:pt x="1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298">
              <a:extLst>
                <a:ext uri="{FF2B5EF4-FFF2-40B4-BE49-F238E27FC236}">
                  <a16:creationId xmlns:a16="http://schemas.microsoft.com/office/drawing/2014/main" id="{D7B03D39-E5BE-4652-B4CD-25195E914B23}"/>
                </a:ext>
              </a:extLst>
            </p:cNvPr>
            <p:cNvSpPr>
              <a:spLocks/>
            </p:cNvSpPr>
            <p:nvPr/>
          </p:nvSpPr>
          <p:spPr bwMode="auto">
            <a:xfrm>
              <a:off x="3553" y="2128"/>
              <a:ext cx="48" cy="61"/>
            </a:xfrm>
            <a:custGeom>
              <a:avLst/>
              <a:gdLst>
                <a:gd name="T0" fmla="*/ 8 w 48"/>
                <a:gd name="T1" fmla="*/ 12 h 61"/>
                <a:gd name="T2" fmla="*/ 26 w 48"/>
                <a:gd name="T3" fmla="*/ 25 h 61"/>
                <a:gd name="T4" fmla="*/ 26 w 48"/>
                <a:gd name="T5" fmla="*/ 35 h 61"/>
                <a:gd name="T6" fmla="*/ 14 w 48"/>
                <a:gd name="T7" fmla="*/ 47 h 61"/>
                <a:gd name="T8" fmla="*/ 18 w 48"/>
                <a:gd name="T9" fmla="*/ 61 h 61"/>
                <a:gd name="T10" fmla="*/ 34 w 48"/>
                <a:gd name="T11" fmla="*/ 47 h 61"/>
                <a:gd name="T12" fmla="*/ 48 w 48"/>
                <a:gd name="T13" fmla="*/ 39 h 61"/>
                <a:gd name="T14" fmla="*/ 36 w 48"/>
                <a:gd name="T15" fmla="*/ 31 h 61"/>
                <a:gd name="T16" fmla="*/ 30 w 48"/>
                <a:gd name="T17" fmla="*/ 10 h 61"/>
                <a:gd name="T18" fmla="*/ 0 w 48"/>
                <a:gd name="T19" fmla="*/ 0 h 61"/>
                <a:gd name="T20" fmla="*/ 8 w 48"/>
                <a:gd name="T21" fmla="*/ 12 h 61"/>
                <a:gd name="T22" fmla="*/ 8 w 48"/>
                <a:gd name="T23" fmla="*/ 12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61">
                  <a:moveTo>
                    <a:pt x="8" y="12"/>
                  </a:moveTo>
                  <a:lnTo>
                    <a:pt x="26" y="25"/>
                  </a:lnTo>
                  <a:lnTo>
                    <a:pt x="26" y="35"/>
                  </a:lnTo>
                  <a:lnTo>
                    <a:pt x="14" y="47"/>
                  </a:lnTo>
                  <a:lnTo>
                    <a:pt x="18" y="61"/>
                  </a:lnTo>
                  <a:lnTo>
                    <a:pt x="34" y="47"/>
                  </a:lnTo>
                  <a:lnTo>
                    <a:pt x="48" y="39"/>
                  </a:lnTo>
                  <a:lnTo>
                    <a:pt x="36" y="31"/>
                  </a:lnTo>
                  <a:lnTo>
                    <a:pt x="30" y="10"/>
                  </a:lnTo>
                  <a:lnTo>
                    <a:pt x="0" y="0"/>
                  </a:lnTo>
                  <a:lnTo>
                    <a:pt x="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299">
              <a:extLst>
                <a:ext uri="{FF2B5EF4-FFF2-40B4-BE49-F238E27FC236}">
                  <a16:creationId xmlns:a16="http://schemas.microsoft.com/office/drawing/2014/main" id="{254773AF-E65E-4F86-9424-715A2A2AFE76}"/>
                </a:ext>
              </a:extLst>
            </p:cNvPr>
            <p:cNvSpPr>
              <a:spLocks/>
            </p:cNvSpPr>
            <p:nvPr/>
          </p:nvSpPr>
          <p:spPr bwMode="auto">
            <a:xfrm>
              <a:off x="3604" y="2074"/>
              <a:ext cx="40" cy="77"/>
            </a:xfrm>
            <a:custGeom>
              <a:avLst/>
              <a:gdLst>
                <a:gd name="T0" fmla="*/ 0 w 40"/>
                <a:gd name="T1" fmla="*/ 18 h 77"/>
                <a:gd name="T2" fmla="*/ 28 w 40"/>
                <a:gd name="T3" fmla="*/ 32 h 77"/>
                <a:gd name="T4" fmla="*/ 36 w 40"/>
                <a:gd name="T5" fmla="*/ 77 h 77"/>
                <a:gd name="T6" fmla="*/ 40 w 40"/>
                <a:gd name="T7" fmla="*/ 32 h 77"/>
                <a:gd name="T8" fmla="*/ 12 w 40"/>
                <a:gd name="T9" fmla="*/ 0 h 77"/>
                <a:gd name="T10" fmla="*/ 0 w 40"/>
                <a:gd name="T11" fmla="*/ 18 h 77"/>
                <a:gd name="T12" fmla="*/ 0 w 40"/>
                <a:gd name="T13" fmla="*/ 18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7">
                  <a:moveTo>
                    <a:pt x="0" y="18"/>
                  </a:moveTo>
                  <a:lnTo>
                    <a:pt x="28" y="32"/>
                  </a:lnTo>
                  <a:lnTo>
                    <a:pt x="36" y="77"/>
                  </a:lnTo>
                  <a:lnTo>
                    <a:pt x="40" y="32"/>
                  </a:lnTo>
                  <a:lnTo>
                    <a:pt x="12"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300">
              <a:extLst>
                <a:ext uri="{FF2B5EF4-FFF2-40B4-BE49-F238E27FC236}">
                  <a16:creationId xmlns:a16="http://schemas.microsoft.com/office/drawing/2014/main" id="{63493575-2215-4F9B-8DFF-6F9769F3199F}"/>
                </a:ext>
              </a:extLst>
            </p:cNvPr>
            <p:cNvSpPr>
              <a:spLocks/>
            </p:cNvSpPr>
            <p:nvPr/>
          </p:nvSpPr>
          <p:spPr bwMode="auto">
            <a:xfrm>
              <a:off x="3567" y="2098"/>
              <a:ext cx="61" cy="77"/>
            </a:xfrm>
            <a:custGeom>
              <a:avLst/>
              <a:gdLst>
                <a:gd name="T0" fmla="*/ 0 w 61"/>
                <a:gd name="T1" fmla="*/ 4 h 77"/>
                <a:gd name="T2" fmla="*/ 16 w 61"/>
                <a:gd name="T3" fmla="*/ 12 h 77"/>
                <a:gd name="T4" fmla="*/ 30 w 61"/>
                <a:gd name="T5" fmla="*/ 26 h 77"/>
                <a:gd name="T6" fmla="*/ 53 w 61"/>
                <a:gd name="T7" fmla="*/ 36 h 77"/>
                <a:gd name="T8" fmla="*/ 53 w 61"/>
                <a:gd name="T9" fmla="*/ 57 h 77"/>
                <a:gd name="T10" fmla="*/ 49 w 61"/>
                <a:gd name="T11" fmla="*/ 77 h 77"/>
                <a:gd name="T12" fmla="*/ 61 w 61"/>
                <a:gd name="T13" fmla="*/ 65 h 77"/>
                <a:gd name="T14" fmla="*/ 57 w 61"/>
                <a:gd name="T15" fmla="*/ 24 h 77"/>
                <a:gd name="T16" fmla="*/ 30 w 61"/>
                <a:gd name="T17" fmla="*/ 0 h 77"/>
                <a:gd name="T18" fmla="*/ 0 w 61"/>
                <a:gd name="T19" fmla="*/ 4 h 77"/>
                <a:gd name="T20" fmla="*/ 0 w 61"/>
                <a:gd name="T21" fmla="*/ 4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77">
                  <a:moveTo>
                    <a:pt x="0" y="4"/>
                  </a:moveTo>
                  <a:lnTo>
                    <a:pt x="16" y="12"/>
                  </a:lnTo>
                  <a:lnTo>
                    <a:pt x="30" y="26"/>
                  </a:lnTo>
                  <a:lnTo>
                    <a:pt x="53" y="36"/>
                  </a:lnTo>
                  <a:lnTo>
                    <a:pt x="53" y="57"/>
                  </a:lnTo>
                  <a:lnTo>
                    <a:pt x="49" y="77"/>
                  </a:lnTo>
                  <a:lnTo>
                    <a:pt x="61" y="65"/>
                  </a:lnTo>
                  <a:lnTo>
                    <a:pt x="57" y="24"/>
                  </a:lnTo>
                  <a:lnTo>
                    <a:pt x="3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301">
              <a:extLst>
                <a:ext uri="{FF2B5EF4-FFF2-40B4-BE49-F238E27FC236}">
                  <a16:creationId xmlns:a16="http://schemas.microsoft.com/office/drawing/2014/main" id="{B50D30B5-AE10-4A9E-A41F-0515970A5DA7}"/>
                </a:ext>
              </a:extLst>
            </p:cNvPr>
            <p:cNvSpPr>
              <a:spLocks/>
            </p:cNvSpPr>
            <p:nvPr/>
          </p:nvSpPr>
          <p:spPr bwMode="auto">
            <a:xfrm>
              <a:off x="3543" y="2167"/>
              <a:ext cx="48" cy="42"/>
            </a:xfrm>
            <a:custGeom>
              <a:avLst/>
              <a:gdLst>
                <a:gd name="T0" fmla="*/ 10 w 48"/>
                <a:gd name="T1" fmla="*/ 8 h 42"/>
                <a:gd name="T2" fmla="*/ 16 w 48"/>
                <a:gd name="T3" fmla="*/ 34 h 42"/>
                <a:gd name="T4" fmla="*/ 48 w 48"/>
                <a:gd name="T5" fmla="*/ 32 h 42"/>
                <a:gd name="T6" fmla="*/ 32 w 48"/>
                <a:gd name="T7" fmla="*/ 42 h 42"/>
                <a:gd name="T8" fmla="*/ 6 w 48"/>
                <a:gd name="T9" fmla="*/ 38 h 42"/>
                <a:gd name="T10" fmla="*/ 0 w 48"/>
                <a:gd name="T11" fmla="*/ 0 h 42"/>
                <a:gd name="T12" fmla="*/ 10 w 48"/>
                <a:gd name="T13" fmla="*/ 8 h 42"/>
                <a:gd name="T14" fmla="*/ 10 w 48"/>
                <a:gd name="T15" fmla="*/ 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42">
                  <a:moveTo>
                    <a:pt x="10" y="8"/>
                  </a:moveTo>
                  <a:lnTo>
                    <a:pt x="16" y="34"/>
                  </a:lnTo>
                  <a:lnTo>
                    <a:pt x="48" y="32"/>
                  </a:lnTo>
                  <a:lnTo>
                    <a:pt x="32" y="42"/>
                  </a:lnTo>
                  <a:lnTo>
                    <a:pt x="6" y="38"/>
                  </a:lnTo>
                  <a:lnTo>
                    <a:pt x="0" y="0"/>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302">
              <a:extLst>
                <a:ext uri="{FF2B5EF4-FFF2-40B4-BE49-F238E27FC236}">
                  <a16:creationId xmlns:a16="http://schemas.microsoft.com/office/drawing/2014/main" id="{F7480804-0B09-4405-A44F-78A55ECB7BB9}"/>
                </a:ext>
              </a:extLst>
            </p:cNvPr>
            <p:cNvSpPr>
              <a:spLocks/>
            </p:cNvSpPr>
            <p:nvPr/>
          </p:nvSpPr>
          <p:spPr bwMode="auto">
            <a:xfrm>
              <a:off x="3547" y="2175"/>
              <a:ext cx="103" cy="59"/>
            </a:xfrm>
            <a:custGeom>
              <a:avLst/>
              <a:gdLst>
                <a:gd name="T0" fmla="*/ 6 w 103"/>
                <a:gd name="T1" fmla="*/ 46 h 59"/>
                <a:gd name="T2" fmla="*/ 34 w 103"/>
                <a:gd name="T3" fmla="*/ 50 h 59"/>
                <a:gd name="T4" fmla="*/ 65 w 103"/>
                <a:gd name="T5" fmla="*/ 44 h 59"/>
                <a:gd name="T6" fmla="*/ 103 w 103"/>
                <a:gd name="T7" fmla="*/ 0 h 59"/>
                <a:gd name="T8" fmla="*/ 85 w 103"/>
                <a:gd name="T9" fmla="*/ 44 h 59"/>
                <a:gd name="T10" fmla="*/ 42 w 103"/>
                <a:gd name="T11" fmla="*/ 59 h 59"/>
                <a:gd name="T12" fmla="*/ 0 w 103"/>
                <a:gd name="T13" fmla="*/ 54 h 59"/>
                <a:gd name="T14" fmla="*/ 0 w 103"/>
                <a:gd name="T15" fmla="*/ 30 h 59"/>
                <a:gd name="T16" fmla="*/ 6 w 103"/>
                <a:gd name="T17" fmla="*/ 46 h 59"/>
                <a:gd name="T18" fmla="*/ 6 w 103"/>
                <a:gd name="T19" fmla="*/ 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9">
                  <a:moveTo>
                    <a:pt x="6" y="46"/>
                  </a:moveTo>
                  <a:lnTo>
                    <a:pt x="34" y="50"/>
                  </a:lnTo>
                  <a:lnTo>
                    <a:pt x="65" y="44"/>
                  </a:lnTo>
                  <a:lnTo>
                    <a:pt x="103" y="0"/>
                  </a:lnTo>
                  <a:lnTo>
                    <a:pt x="85" y="44"/>
                  </a:lnTo>
                  <a:lnTo>
                    <a:pt x="42" y="59"/>
                  </a:lnTo>
                  <a:lnTo>
                    <a:pt x="0" y="54"/>
                  </a:lnTo>
                  <a:lnTo>
                    <a:pt x="0" y="30"/>
                  </a:lnTo>
                  <a:lnTo>
                    <a:pt x="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303">
              <a:extLst>
                <a:ext uri="{FF2B5EF4-FFF2-40B4-BE49-F238E27FC236}">
                  <a16:creationId xmlns:a16="http://schemas.microsoft.com/office/drawing/2014/main" id="{A02A3EB7-609C-4CA6-AD06-EF093130EA97}"/>
                </a:ext>
              </a:extLst>
            </p:cNvPr>
            <p:cNvSpPr>
              <a:spLocks/>
            </p:cNvSpPr>
            <p:nvPr/>
          </p:nvSpPr>
          <p:spPr bwMode="auto">
            <a:xfrm>
              <a:off x="3284" y="2238"/>
              <a:ext cx="57" cy="64"/>
            </a:xfrm>
            <a:custGeom>
              <a:avLst/>
              <a:gdLst>
                <a:gd name="T0" fmla="*/ 16 w 57"/>
                <a:gd name="T1" fmla="*/ 0 h 64"/>
                <a:gd name="T2" fmla="*/ 26 w 57"/>
                <a:gd name="T3" fmla="*/ 18 h 64"/>
                <a:gd name="T4" fmla="*/ 20 w 57"/>
                <a:gd name="T5" fmla="*/ 34 h 64"/>
                <a:gd name="T6" fmla="*/ 2 w 57"/>
                <a:gd name="T7" fmla="*/ 34 h 64"/>
                <a:gd name="T8" fmla="*/ 0 w 57"/>
                <a:gd name="T9" fmla="*/ 50 h 64"/>
                <a:gd name="T10" fmla="*/ 30 w 57"/>
                <a:gd name="T11" fmla="*/ 42 h 64"/>
                <a:gd name="T12" fmla="*/ 57 w 57"/>
                <a:gd name="T13" fmla="*/ 64 h 64"/>
                <a:gd name="T14" fmla="*/ 38 w 57"/>
                <a:gd name="T15" fmla="*/ 34 h 64"/>
                <a:gd name="T16" fmla="*/ 36 w 57"/>
                <a:gd name="T17" fmla="*/ 10 h 64"/>
                <a:gd name="T18" fmla="*/ 16 w 57"/>
                <a:gd name="T19" fmla="*/ 0 h 64"/>
                <a:gd name="T20" fmla="*/ 16 w 57"/>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64">
                  <a:moveTo>
                    <a:pt x="16" y="0"/>
                  </a:moveTo>
                  <a:lnTo>
                    <a:pt x="26" y="18"/>
                  </a:lnTo>
                  <a:lnTo>
                    <a:pt x="20" y="34"/>
                  </a:lnTo>
                  <a:lnTo>
                    <a:pt x="2" y="34"/>
                  </a:lnTo>
                  <a:lnTo>
                    <a:pt x="0" y="50"/>
                  </a:lnTo>
                  <a:lnTo>
                    <a:pt x="30" y="42"/>
                  </a:lnTo>
                  <a:lnTo>
                    <a:pt x="57" y="64"/>
                  </a:lnTo>
                  <a:lnTo>
                    <a:pt x="38" y="34"/>
                  </a:lnTo>
                  <a:lnTo>
                    <a:pt x="36" y="1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304">
              <a:extLst>
                <a:ext uri="{FF2B5EF4-FFF2-40B4-BE49-F238E27FC236}">
                  <a16:creationId xmlns:a16="http://schemas.microsoft.com/office/drawing/2014/main" id="{0BE156E8-4796-4C52-A965-C4A7DF8F7295}"/>
                </a:ext>
              </a:extLst>
            </p:cNvPr>
            <p:cNvSpPr>
              <a:spLocks/>
            </p:cNvSpPr>
            <p:nvPr/>
          </p:nvSpPr>
          <p:spPr bwMode="auto">
            <a:xfrm>
              <a:off x="3302" y="2304"/>
              <a:ext cx="79" cy="37"/>
            </a:xfrm>
            <a:custGeom>
              <a:avLst/>
              <a:gdLst>
                <a:gd name="T0" fmla="*/ 2 w 79"/>
                <a:gd name="T1" fmla="*/ 11 h 37"/>
                <a:gd name="T2" fmla="*/ 47 w 79"/>
                <a:gd name="T3" fmla="*/ 11 h 37"/>
                <a:gd name="T4" fmla="*/ 47 w 79"/>
                <a:gd name="T5" fmla="*/ 0 h 37"/>
                <a:gd name="T6" fmla="*/ 79 w 79"/>
                <a:gd name="T7" fmla="*/ 37 h 37"/>
                <a:gd name="T8" fmla="*/ 47 w 79"/>
                <a:gd name="T9" fmla="*/ 21 h 37"/>
                <a:gd name="T10" fmla="*/ 0 w 79"/>
                <a:gd name="T11" fmla="*/ 21 h 37"/>
                <a:gd name="T12" fmla="*/ 2 w 79"/>
                <a:gd name="T13" fmla="*/ 11 h 37"/>
                <a:gd name="T14" fmla="*/ 2 w 79"/>
                <a:gd name="T15" fmla="*/ 11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7">
                  <a:moveTo>
                    <a:pt x="2" y="11"/>
                  </a:moveTo>
                  <a:lnTo>
                    <a:pt x="47" y="11"/>
                  </a:lnTo>
                  <a:lnTo>
                    <a:pt x="47" y="0"/>
                  </a:lnTo>
                  <a:lnTo>
                    <a:pt x="79" y="37"/>
                  </a:lnTo>
                  <a:lnTo>
                    <a:pt x="47" y="21"/>
                  </a:lnTo>
                  <a:lnTo>
                    <a:pt x="0" y="21"/>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305">
              <a:extLst>
                <a:ext uri="{FF2B5EF4-FFF2-40B4-BE49-F238E27FC236}">
                  <a16:creationId xmlns:a16="http://schemas.microsoft.com/office/drawing/2014/main" id="{3462D41C-77C3-4C52-98F4-800CA81DEF2B}"/>
                </a:ext>
              </a:extLst>
            </p:cNvPr>
            <p:cNvSpPr>
              <a:spLocks/>
            </p:cNvSpPr>
            <p:nvPr/>
          </p:nvSpPr>
          <p:spPr bwMode="auto">
            <a:xfrm>
              <a:off x="3292" y="2288"/>
              <a:ext cx="283" cy="122"/>
            </a:xfrm>
            <a:custGeom>
              <a:avLst/>
              <a:gdLst>
                <a:gd name="T0" fmla="*/ 10 w 283"/>
                <a:gd name="T1" fmla="*/ 45 h 122"/>
                <a:gd name="T2" fmla="*/ 18 w 283"/>
                <a:gd name="T3" fmla="*/ 53 h 122"/>
                <a:gd name="T4" fmla="*/ 42 w 283"/>
                <a:gd name="T5" fmla="*/ 53 h 122"/>
                <a:gd name="T6" fmla="*/ 51 w 283"/>
                <a:gd name="T7" fmla="*/ 75 h 122"/>
                <a:gd name="T8" fmla="*/ 61 w 283"/>
                <a:gd name="T9" fmla="*/ 101 h 122"/>
                <a:gd name="T10" fmla="*/ 101 w 283"/>
                <a:gd name="T11" fmla="*/ 112 h 122"/>
                <a:gd name="T12" fmla="*/ 152 w 283"/>
                <a:gd name="T13" fmla="*/ 91 h 122"/>
                <a:gd name="T14" fmla="*/ 111 w 283"/>
                <a:gd name="T15" fmla="*/ 81 h 122"/>
                <a:gd name="T16" fmla="*/ 136 w 283"/>
                <a:gd name="T17" fmla="*/ 75 h 122"/>
                <a:gd name="T18" fmla="*/ 196 w 283"/>
                <a:gd name="T19" fmla="*/ 67 h 122"/>
                <a:gd name="T20" fmla="*/ 227 w 283"/>
                <a:gd name="T21" fmla="*/ 57 h 122"/>
                <a:gd name="T22" fmla="*/ 257 w 283"/>
                <a:gd name="T23" fmla="*/ 31 h 122"/>
                <a:gd name="T24" fmla="*/ 283 w 283"/>
                <a:gd name="T25" fmla="*/ 0 h 122"/>
                <a:gd name="T26" fmla="*/ 275 w 283"/>
                <a:gd name="T27" fmla="*/ 45 h 122"/>
                <a:gd name="T28" fmla="*/ 275 w 283"/>
                <a:gd name="T29" fmla="*/ 65 h 122"/>
                <a:gd name="T30" fmla="*/ 231 w 283"/>
                <a:gd name="T31" fmla="*/ 120 h 122"/>
                <a:gd name="T32" fmla="*/ 202 w 283"/>
                <a:gd name="T33" fmla="*/ 103 h 122"/>
                <a:gd name="T34" fmla="*/ 194 w 283"/>
                <a:gd name="T35" fmla="*/ 93 h 122"/>
                <a:gd name="T36" fmla="*/ 158 w 283"/>
                <a:gd name="T37" fmla="*/ 108 h 122"/>
                <a:gd name="T38" fmla="*/ 115 w 283"/>
                <a:gd name="T39" fmla="*/ 118 h 122"/>
                <a:gd name="T40" fmla="*/ 91 w 283"/>
                <a:gd name="T41" fmla="*/ 122 h 122"/>
                <a:gd name="T42" fmla="*/ 69 w 283"/>
                <a:gd name="T43" fmla="*/ 116 h 122"/>
                <a:gd name="T44" fmla="*/ 47 w 283"/>
                <a:gd name="T45" fmla="*/ 101 h 122"/>
                <a:gd name="T46" fmla="*/ 42 w 283"/>
                <a:gd name="T47" fmla="*/ 71 h 122"/>
                <a:gd name="T48" fmla="*/ 34 w 283"/>
                <a:gd name="T49" fmla="*/ 65 h 122"/>
                <a:gd name="T50" fmla="*/ 8 w 283"/>
                <a:gd name="T51" fmla="*/ 57 h 122"/>
                <a:gd name="T52" fmla="*/ 0 w 283"/>
                <a:gd name="T53" fmla="*/ 45 h 122"/>
                <a:gd name="T54" fmla="*/ 8 w 283"/>
                <a:gd name="T55" fmla="*/ 35 h 122"/>
                <a:gd name="T56" fmla="*/ 10 w 283"/>
                <a:gd name="T57" fmla="*/ 45 h 122"/>
                <a:gd name="T58" fmla="*/ 10 w 283"/>
                <a:gd name="T59" fmla="*/ 45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3" h="122">
                  <a:moveTo>
                    <a:pt x="10" y="45"/>
                  </a:moveTo>
                  <a:lnTo>
                    <a:pt x="18" y="53"/>
                  </a:lnTo>
                  <a:lnTo>
                    <a:pt x="42" y="53"/>
                  </a:lnTo>
                  <a:lnTo>
                    <a:pt x="51" y="75"/>
                  </a:lnTo>
                  <a:lnTo>
                    <a:pt x="61" y="101"/>
                  </a:lnTo>
                  <a:lnTo>
                    <a:pt x="101" y="112"/>
                  </a:lnTo>
                  <a:lnTo>
                    <a:pt x="152" y="91"/>
                  </a:lnTo>
                  <a:lnTo>
                    <a:pt x="111" y="81"/>
                  </a:lnTo>
                  <a:lnTo>
                    <a:pt x="136" y="75"/>
                  </a:lnTo>
                  <a:lnTo>
                    <a:pt x="196" y="67"/>
                  </a:lnTo>
                  <a:lnTo>
                    <a:pt x="227" y="57"/>
                  </a:lnTo>
                  <a:lnTo>
                    <a:pt x="257" y="31"/>
                  </a:lnTo>
                  <a:lnTo>
                    <a:pt x="283" y="0"/>
                  </a:lnTo>
                  <a:lnTo>
                    <a:pt x="275" y="45"/>
                  </a:lnTo>
                  <a:lnTo>
                    <a:pt x="275" y="65"/>
                  </a:lnTo>
                  <a:lnTo>
                    <a:pt x="231" y="120"/>
                  </a:lnTo>
                  <a:lnTo>
                    <a:pt x="202" y="103"/>
                  </a:lnTo>
                  <a:lnTo>
                    <a:pt x="194" y="93"/>
                  </a:lnTo>
                  <a:lnTo>
                    <a:pt x="158" y="108"/>
                  </a:lnTo>
                  <a:lnTo>
                    <a:pt x="115" y="118"/>
                  </a:lnTo>
                  <a:lnTo>
                    <a:pt x="91" y="122"/>
                  </a:lnTo>
                  <a:lnTo>
                    <a:pt x="69" y="116"/>
                  </a:lnTo>
                  <a:lnTo>
                    <a:pt x="47" y="101"/>
                  </a:lnTo>
                  <a:lnTo>
                    <a:pt x="42" y="71"/>
                  </a:lnTo>
                  <a:lnTo>
                    <a:pt x="34" y="65"/>
                  </a:lnTo>
                  <a:lnTo>
                    <a:pt x="8" y="57"/>
                  </a:lnTo>
                  <a:lnTo>
                    <a:pt x="0" y="45"/>
                  </a:lnTo>
                  <a:lnTo>
                    <a:pt x="8" y="35"/>
                  </a:lnTo>
                  <a:lnTo>
                    <a:pt x="1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306">
              <a:extLst>
                <a:ext uri="{FF2B5EF4-FFF2-40B4-BE49-F238E27FC236}">
                  <a16:creationId xmlns:a16="http://schemas.microsoft.com/office/drawing/2014/main" id="{845F7316-5B38-415C-A1E2-26743F0DD6F8}"/>
                </a:ext>
              </a:extLst>
            </p:cNvPr>
            <p:cNvSpPr>
              <a:spLocks/>
            </p:cNvSpPr>
            <p:nvPr/>
          </p:nvSpPr>
          <p:spPr bwMode="auto">
            <a:xfrm>
              <a:off x="3553" y="2213"/>
              <a:ext cx="138" cy="146"/>
            </a:xfrm>
            <a:custGeom>
              <a:avLst/>
              <a:gdLst>
                <a:gd name="T0" fmla="*/ 138 w 138"/>
                <a:gd name="T1" fmla="*/ 10 h 146"/>
                <a:gd name="T2" fmla="*/ 49 w 138"/>
                <a:gd name="T3" fmla="*/ 100 h 146"/>
                <a:gd name="T4" fmla="*/ 4 w 138"/>
                <a:gd name="T5" fmla="*/ 146 h 146"/>
                <a:gd name="T6" fmla="*/ 0 w 138"/>
                <a:gd name="T7" fmla="*/ 132 h 146"/>
                <a:gd name="T8" fmla="*/ 103 w 138"/>
                <a:gd name="T9" fmla="*/ 29 h 146"/>
                <a:gd name="T10" fmla="*/ 133 w 138"/>
                <a:gd name="T11" fmla="*/ 0 h 146"/>
                <a:gd name="T12" fmla="*/ 138 w 138"/>
                <a:gd name="T13" fmla="*/ 10 h 146"/>
                <a:gd name="T14" fmla="*/ 138 w 138"/>
                <a:gd name="T15" fmla="*/ 10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6">
                  <a:moveTo>
                    <a:pt x="138" y="10"/>
                  </a:moveTo>
                  <a:lnTo>
                    <a:pt x="49" y="100"/>
                  </a:lnTo>
                  <a:lnTo>
                    <a:pt x="4" y="146"/>
                  </a:lnTo>
                  <a:lnTo>
                    <a:pt x="0" y="132"/>
                  </a:lnTo>
                  <a:lnTo>
                    <a:pt x="103" y="29"/>
                  </a:lnTo>
                  <a:lnTo>
                    <a:pt x="133" y="0"/>
                  </a:lnTo>
                  <a:lnTo>
                    <a:pt x="1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307">
              <a:extLst>
                <a:ext uri="{FF2B5EF4-FFF2-40B4-BE49-F238E27FC236}">
                  <a16:creationId xmlns:a16="http://schemas.microsoft.com/office/drawing/2014/main" id="{1FF00B2C-3214-4AE9-B0B7-70ED5C4ACDBF}"/>
                </a:ext>
              </a:extLst>
            </p:cNvPr>
            <p:cNvSpPr>
              <a:spLocks/>
            </p:cNvSpPr>
            <p:nvPr/>
          </p:nvSpPr>
          <p:spPr bwMode="auto">
            <a:xfrm>
              <a:off x="3478" y="2383"/>
              <a:ext cx="20" cy="63"/>
            </a:xfrm>
            <a:custGeom>
              <a:avLst/>
              <a:gdLst>
                <a:gd name="T0" fmla="*/ 20 w 20"/>
                <a:gd name="T1" fmla="*/ 10 h 63"/>
                <a:gd name="T2" fmla="*/ 12 w 20"/>
                <a:gd name="T3" fmla="*/ 27 h 63"/>
                <a:gd name="T4" fmla="*/ 16 w 20"/>
                <a:gd name="T5" fmla="*/ 63 h 63"/>
                <a:gd name="T6" fmla="*/ 0 w 20"/>
                <a:gd name="T7" fmla="*/ 43 h 63"/>
                <a:gd name="T8" fmla="*/ 14 w 20"/>
                <a:gd name="T9" fmla="*/ 0 h 63"/>
                <a:gd name="T10" fmla="*/ 20 w 20"/>
                <a:gd name="T11" fmla="*/ 10 h 63"/>
                <a:gd name="T12" fmla="*/ 20 w 20"/>
                <a:gd name="T13" fmla="*/ 1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3">
                  <a:moveTo>
                    <a:pt x="20" y="10"/>
                  </a:moveTo>
                  <a:lnTo>
                    <a:pt x="12" y="27"/>
                  </a:lnTo>
                  <a:lnTo>
                    <a:pt x="16" y="63"/>
                  </a:lnTo>
                  <a:lnTo>
                    <a:pt x="0" y="43"/>
                  </a:lnTo>
                  <a:lnTo>
                    <a:pt x="14" y="0"/>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308">
              <a:extLst>
                <a:ext uri="{FF2B5EF4-FFF2-40B4-BE49-F238E27FC236}">
                  <a16:creationId xmlns:a16="http://schemas.microsoft.com/office/drawing/2014/main" id="{AA16C248-FF30-4957-B17E-1CFCD0D4444B}"/>
                </a:ext>
              </a:extLst>
            </p:cNvPr>
            <p:cNvSpPr>
              <a:spLocks/>
            </p:cNvSpPr>
            <p:nvPr/>
          </p:nvSpPr>
          <p:spPr bwMode="auto">
            <a:xfrm>
              <a:off x="2881" y="2910"/>
              <a:ext cx="110" cy="61"/>
            </a:xfrm>
            <a:custGeom>
              <a:avLst/>
              <a:gdLst>
                <a:gd name="T0" fmla="*/ 71 w 110"/>
                <a:gd name="T1" fmla="*/ 61 h 61"/>
                <a:gd name="T2" fmla="*/ 101 w 110"/>
                <a:gd name="T3" fmla="*/ 61 h 61"/>
                <a:gd name="T4" fmla="*/ 110 w 110"/>
                <a:gd name="T5" fmla="*/ 54 h 61"/>
                <a:gd name="T6" fmla="*/ 104 w 110"/>
                <a:gd name="T7" fmla="*/ 42 h 61"/>
                <a:gd name="T8" fmla="*/ 75 w 110"/>
                <a:gd name="T9" fmla="*/ 20 h 61"/>
                <a:gd name="T10" fmla="*/ 45 w 110"/>
                <a:gd name="T11" fmla="*/ 0 h 61"/>
                <a:gd name="T12" fmla="*/ 10 w 110"/>
                <a:gd name="T13" fmla="*/ 8 h 61"/>
                <a:gd name="T14" fmla="*/ 0 w 110"/>
                <a:gd name="T15" fmla="*/ 16 h 61"/>
                <a:gd name="T16" fmla="*/ 19 w 110"/>
                <a:gd name="T17" fmla="*/ 12 h 61"/>
                <a:gd name="T18" fmla="*/ 45 w 110"/>
                <a:gd name="T19" fmla="*/ 12 h 61"/>
                <a:gd name="T20" fmla="*/ 71 w 110"/>
                <a:gd name="T21" fmla="*/ 30 h 61"/>
                <a:gd name="T22" fmla="*/ 93 w 110"/>
                <a:gd name="T23" fmla="*/ 42 h 61"/>
                <a:gd name="T24" fmla="*/ 101 w 110"/>
                <a:gd name="T25" fmla="*/ 54 h 61"/>
                <a:gd name="T26" fmla="*/ 81 w 110"/>
                <a:gd name="T27" fmla="*/ 57 h 61"/>
                <a:gd name="T28" fmla="*/ 69 w 110"/>
                <a:gd name="T29" fmla="*/ 50 h 61"/>
                <a:gd name="T30" fmla="*/ 41 w 110"/>
                <a:gd name="T31" fmla="*/ 36 h 61"/>
                <a:gd name="T32" fmla="*/ 14 w 110"/>
                <a:gd name="T33" fmla="*/ 22 h 61"/>
                <a:gd name="T34" fmla="*/ 6 w 110"/>
                <a:gd name="T35" fmla="*/ 32 h 61"/>
                <a:gd name="T36" fmla="*/ 37 w 110"/>
                <a:gd name="T37" fmla="*/ 46 h 61"/>
                <a:gd name="T38" fmla="*/ 71 w 110"/>
                <a:gd name="T39" fmla="*/ 61 h 61"/>
                <a:gd name="T40" fmla="*/ 71 w 110"/>
                <a:gd name="T41" fmla="*/ 61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61">
                  <a:moveTo>
                    <a:pt x="71" y="61"/>
                  </a:moveTo>
                  <a:lnTo>
                    <a:pt x="101" y="61"/>
                  </a:lnTo>
                  <a:lnTo>
                    <a:pt x="110" y="54"/>
                  </a:lnTo>
                  <a:lnTo>
                    <a:pt x="104" y="42"/>
                  </a:lnTo>
                  <a:lnTo>
                    <a:pt x="75" y="20"/>
                  </a:lnTo>
                  <a:lnTo>
                    <a:pt x="45" y="0"/>
                  </a:lnTo>
                  <a:lnTo>
                    <a:pt x="10" y="8"/>
                  </a:lnTo>
                  <a:lnTo>
                    <a:pt x="0" y="16"/>
                  </a:lnTo>
                  <a:lnTo>
                    <a:pt x="19" y="12"/>
                  </a:lnTo>
                  <a:lnTo>
                    <a:pt x="45" y="12"/>
                  </a:lnTo>
                  <a:lnTo>
                    <a:pt x="71" y="30"/>
                  </a:lnTo>
                  <a:lnTo>
                    <a:pt x="93" y="42"/>
                  </a:lnTo>
                  <a:lnTo>
                    <a:pt x="101" y="54"/>
                  </a:lnTo>
                  <a:lnTo>
                    <a:pt x="81" y="57"/>
                  </a:lnTo>
                  <a:lnTo>
                    <a:pt x="69" y="50"/>
                  </a:lnTo>
                  <a:lnTo>
                    <a:pt x="41" y="36"/>
                  </a:lnTo>
                  <a:lnTo>
                    <a:pt x="14" y="22"/>
                  </a:lnTo>
                  <a:lnTo>
                    <a:pt x="6" y="32"/>
                  </a:lnTo>
                  <a:lnTo>
                    <a:pt x="37" y="46"/>
                  </a:lnTo>
                  <a:lnTo>
                    <a:pt x="7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309">
              <a:extLst>
                <a:ext uri="{FF2B5EF4-FFF2-40B4-BE49-F238E27FC236}">
                  <a16:creationId xmlns:a16="http://schemas.microsoft.com/office/drawing/2014/main" id="{4010D438-B1FC-4A22-A139-E76B9194E7A8}"/>
                </a:ext>
              </a:extLst>
            </p:cNvPr>
            <p:cNvSpPr>
              <a:spLocks/>
            </p:cNvSpPr>
            <p:nvPr/>
          </p:nvSpPr>
          <p:spPr bwMode="auto">
            <a:xfrm>
              <a:off x="2873" y="2926"/>
              <a:ext cx="14" cy="20"/>
            </a:xfrm>
            <a:custGeom>
              <a:avLst/>
              <a:gdLst>
                <a:gd name="T0" fmla="*/ 10 w 14"/>
                <a:gd name="T1" fmla="*/ 0 h 20"/>
                <a:gd name="T2" fmla="*/ 14 w 14"/>
                <a:gd name="T3" fmla="*/ 16 h 20"/>
                <a:gd name="T4" fmla="*/ 0 w 14"/>
                <a:gd name="T5" fmla="*/ 20 h 20"/>
                <a:gd name="T6" fmla="*/ 0 w 14"/>
                <a:gd name="T7" fmla="*/ 0 h 20"/>
                <a:gd name="T8" fmla="*/ 10 w 14"/>
                <a:gd name="T9" fmla="*/ 0 h 20"/>
                <a:gd name="T10" fmla="*/ 10 w 1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0">
                  <a:moveTo>
                    <a:pt x="10" y="0"/>
                  </a:moveTo>
                  <a:lnTo>
                    <a:pt x="14" y="16"/>
                  </a:lnTo>
                  <a:lnTo>
                    <a:pt x="0" y="20"/>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310">
              <a:extLst>
                <a:ext uri="{FF2B5EF4-FFF2-40B4-BE49-F238E27FC236}">
                  <a16:creationId xmlns:a16="http://schemas.microsoft.com/office/drawing/2014/main" id="{D6C756F7-B721-41AB-B3FF-7FE79A393655}"/>
                </a:ext>
              </a:extLst>
            </p:cNvPr>
            <p:cNvSpPr>
              <a:spLocks/>
            </p:cNvSpPr>
            <p:nvPr/>
          </p:nvSpPr>
          <p:spPr bwMode="auto">
            <a:xfrm>
              <a:off x="2831" y="2942"/>
              <a:ext cx="135" cy="51"/>
            </a:xfrm>
            <a:custGeom>
              <a:avLst/>
              <a:gdLst>
                <a:gd name="T0" fmla="*/ 62 w 135"/>
                <a:gd name="T1" fmla="*/ 0 h 51"/>
                <a:gd name="T2" fmla="*/ 42 w 135"/>
                <a:gd name="T3" fmla="*/ 14 h 51"/>
                <a:gd name="T4" fmla="*/ 46 w 135"/>
                <a:gd name="T5" fmla="*/ 29 h 51"/>
                <a:gd name="T6" fmla="*/ 81 w 135"/>
                <a:gd name="T7" fmla="*/ 43 h 51"/>
                <a:gd name="T8" fmla="*/ 115 w 135"/>
                <a:gd name="T9" fmla="*/ 43 h 51"/>
                <a:gd name="T10" fmla="*/ 127 w 135"/>
                <a:gd name="T11" fmla="*/ 41 h 51"/>
                <a:gd name="T12" fmla="*/ 127 w 135"/>
                <a:gd name="T13" fmla="*/ 29 h 51"/>
                <a:gd name="T14" fmla="*/ 135 w 135"/>
                <a:gd name="T15" fmla="*/ 33 h 51"/>
                <a:gd name="T16" fmla="*/ 135 w 135"/>
                <a:gd name="T17" fmla="*/ 49 h 51"/>
                <a:gd name="T18" fmla="*/ 117 w 135"/>
                <a:gd name="T19" fmla="*/ 51 h 51"/>
                <a:gd name="T20" fmla="*/ 65 w 135"/>
                <a:gd name="T21" fmla="*/ 49 h 51"/>
                <a:gd name="T22" fmla="*/ 0 w 135"/>
                <a:gd name="T23" fmla="*/ 41 h 51"/>
                <a:gd name="T24" fmla="*/ 26 w 135"/>
                <a:gd name="T25" fmla="*/ 18 h 51"/>
                <a:gd name="T26" fmla="*/ 42 w 135"/>
                <a:gd name="T27" fmla="*/ 2 h 51"/>
                <a:gd name="T28" fmla="*/ 62 w 135"/>
                <a:gd name="T29" fmla="*/ 0 h 51"/>
                <a:gd name="T30" fmla="*/ 62 w 135"/>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51">
                  <a:moveTo>
                    <a:pt x="62" y="0"/>
                  </a:moveTo>
                  <a:lnTo>
                    <a:pt x="42" y="14"/>
                  </a:lnTo>
                  <a:lnTo>
                    <a:pt x="46" y="29"/>
                  </a:lnTo>
                  <a:lnTo>
                    <a:pt x="81" y="43"/>
                  </a:lnTo>
                  <a:lnTo>
                    <a:pt x="115" y="43"/>
                  </a:lnTo>
                  <a:lnTo>
                    <a:pt x="127" y="41"/>
                  </a:lnTo>
                  <a:lnTo>
                    <a:pt x="127" y="29"/>
                  </a:lnTo>
                  <a:lnTo>
                    <a:pt x="135" y="33"/>
                  </a:lnTo>
                  <a:lnTo>
                    <a:pt x="135" y="49"/>
                  </a:lnTo>
                  <a:lnTo>
                    <a:pt x="117" y="51"/>
                  </a:lnTo>
                  <a:lnTo>
                    <a:pt x="65" y="49"/>
                  </a:lnTo>
                  <a:lnTo>
                    <a:pt x="0" y="41"/>
                  </a:lnTo>
                  <a:lnTo>
                    <a:pt x="26" y="18"/>
                  </a:lnTo>
                  <a:lnTo>
                    <a:pt x="42" y="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311">
              <a:extLst>
                <a:ext uri="{FF2B5EF4-FFF2-40B4-BE49-F238E27FC236}">
                  <a16:creationId xmlns:a16="http://schemas.microsoft.com/office/drawing/2014/main" id="{C72E05F0-73D9-4E98-BE98-CD2319677BCF}"/>
                </a:ext>
              </a:extLst>
            </p:cNvPr>
            <p:cNvSpPr>
              <a:spLocks/>
            </p:cNvSpPr>
            <p:nvPr/>
          </p:nvSpPr>
          <p:spPr bwMode="auto">
            <a:xfrm>
              <a:off x="2669" y="2960"/>
              <a:ext cx="398" cy="31"/>
            </a:xfrm>
            <a:custGeom>
              <a:avLst/>
              <a:gdLst>
                <a:gd name="T0" fmla="*/ 390 w 398"/>
                <a:gd name="T1" fmla="*/ 11 h 31"/>
                <a:gd name="T2" fmla="*/ 340 w 398"/>
                <a:gd name="T3" fmla="*/ 19 h 31"/>
                <a:gd name="T4" fmla="*/ 281 w 398"/>
                <a:gd name="T5" fmla="*/ 31 h 31"/>
                <a:gd name="T6" fmla="*/ 166 w 398"/>
                <a:gd name="T7" fmla="*/ 25 h 31"/>
                <a:gd name="T8" fmla="*/ 6 w 398"/>
                <a:gd name="T9" fmla="*/ 19 h 31"/>
                <a:gd name="T10" fmla="*/ 0 w 398"/>
                <a:gd name="T11" fmla="*/ 7 h 31"/>
                <a:gd name="T12" fmla="*/ 162 w 398"/>
                <a:gd name="T13" fmla="*/ 19 h 31"/>
                <a:gd name="T14" fmla="*/ 249 w 398"/>
                <a:gd name="T15" fmla="*/ 23 h 31"/>
                <a:gd name="T16" fmla="*/ 309 w 398"/>
                <a:gd name="T17" fmla="*/ 19 h 31"/>
                <a:gd name="T18" fmla="*/ 358 w 398"/>
                <a:gd name="T19" fmla="*/ 7 h 31"/>
                <a:gd name="T20" fmla="*/ 398 w 398"/>
                <a:gd name="T21" fmla="*/ 0 h 31"/>
                <a:gd name="T22" fmla="*/ 390 w 398"/>
                <a:gd name="T23" fmla="*/ 11 h 31"/>
                <a:gd name="T24" fmla="*/ 390 w 398"/>
                <a:gd name="T25" fmla="*/ 1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8" h="31">
                  <a:moveTo>
                    <a:pt x="390" y="11"/>
                  </a:moveTo>
                  <a:lnTo>
                    <a:pt x="340" y="19"/>
                  </a:lnTo>
                  <a:lnTo>
                    <a:pt x="281" y="31"/>
                  </a:lnTo>
                  <a:lnTo>
                    <a:pt x="166" y="25"/>
                  </a:lnTo>
                  <a:lnTo>
                    <a:pt x="6" y="19"/>
                  </a:lnTo>
                  <a:lnTo>
                    <a:pt x="0" y="7"/>
                  </a:lnTo>
                  <a:lnTo>
                    <a:pt x="162" y="19"/>
                  </a:lnTo>
                  <a:lnTo>
                    <a:pt x="249" y="23"/>
                  </a:lnTo>
                  <a:lnTo>
                    <a:pt x="309" y="19"/>
                  </a:lnTo>
                  <a:lnTo>
                    <a:pt x="358" y="7"/>
                  </a:lnTo>
                  <a:lnTo>
                    <a:pt x="398" y="0"/>
                  </a:lnTo>
                  <a:lnTo>
                    <a:pt x="39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312">
              <a:extLst>
                <a:ext uri="{FF2B5EF4-FFF2-40B4-BE49-F238E27FC236}">
                  <a16:creationId xmlns:a16="http://schemas.microsoft.com/office/drawing/2014/main" id="{FDA86B93-A9CB-46B5-972D-2967CACDEBA0}"/>
                </a:ext>
              </a:extLst>
            </p:cNvPr>
            <p:cNvSpPr>
              <a:spLocks/>
            </p:cNvSpPr>
            <p:nvPr/>
          </p:nvSpPr>
          <p:spPr bwMode="auto">
            <a:xfrm>
              <a:off x="2683" y="2964"/>
              <a:ext cx="453" cy="260"/>
            </a:xfrm>
            <a:custGeom>
              <a:avLst/>
              <a:gdLst>
                <a:gd name="T0" fmla="*/ 388 w 453"/>
                <a:gd name="T1" fmla="*/ 3 h 260"/>
                <a:gd name="T2" fmla="*/ 399 w 453"/>
                <a:gd name="T3" fmla="*/ 27 h 260"/>
                <a:gd name="T4" fmla="*/ 348 w 453"/>
                <a:gd name="T5" fmla="*/ 57 h 260"/>
                <a:gd name="T6" fmla="*/ 257 w 453"/>
                <a:gd name="T7" fmla="*/ 59 h 260"/>
                <a:gd name="T8" fmla="*/ 93 w 453"/>
                <a:gd name="T9" fmla="*/ 53 h 260"/>
                <a:gd name="T10" fmla="*/ 0 w 453"/>
                <a:gd name="T11" fmla="*/ 53 h 260"/>
                <a:gd name="T12" fmla="*/ 45 w 453"/>
                <a:gd name="T13" fmla="*/ 167 h 260"/>
                <a:gd name="T14" fmla="*/ 93 w 453"/>
                <a:gd name="T15" fmla="*/ 185 h 260"/>
                <a:gd name="T16" fmla="*/ 93 w 453"/>
                <a:gd name="T17" fmla="*/ 164 h 260"/>
                <a:gd name="T18" fmla="*/ 55 w 453"/>
                <a:gd name="T19" fmla="*/ 136 h 260"/>
                <a:gd name="T20" fmla="*/ 45 w 453"/>
                <a:gd name="T21" fmla="*/ 116 h 260"/>
                <a:gd name="T22" fmla="*/ 45 w 453"/>
                <a:gd name="T23" fmla="*/ 98 h 260"/>
                <a:gd name="T24" fmla="*/ 73 w 453"/>
                <a:gd name="T25" fmla="*/ 98 h 260"/>
                <a:gd name="T26" fmla="*/ 99 w 453"/>
                <a:gd name="T27" fmla="*/ 120 h 260"/>
                <a:gd name="T28" fmla="*/ 136 w 453"/>
                <a:gd name="T29" fmla="*/ 160 h 260"/>
                <a:gd name="T30" fmla="*/ 166 w 453"/>
                <a:gd name="T31" fmla="*/ 181 h 260"/>
                <a:gd name="T32" fmla="*/ 204 w 453"/>
                <a:gd name="T33" fmla="*/ 211 h 260"/>
                <a:gd name="T34" fmla="*/ 210 w 453"/>
                <a:gd name="T35" fmla="*/ 245 h 260"/>
                <a:gd name="T36" fmla="*/ 277 w 453"/>
                <a:gd name="T37" fmla="*/ 260 h 260"/>
                <a:gd name="T38" fmla="*/ 344 w 453"/>
                <a:gd name="T39" fmla="*/ 245 h 260"/>
                <a:gd name="T40" fmla="*/ 407 w 453"/>
                <a:gd name="T41" fmla="*/ 237 h 260"/>
                <a:gd name="T42" fmla="*/ 407 w 453"/>
                <a:gd name="T43" fmla="*/ 225 h 260"/>
                <a:gd name="T44" fmla="*/ 425 w 453"/>
                <a:gd name="T45" fmla="*/ 223 h 260"/>
                <a:gd name="T46" fmla="*/ 431 w 453"/>
                <a:gd name="T47" fmla="*/ 233 h 260"/>
                <a:gd name="T48" fmla="*/ 453 w 453"/>
                <a:gd name="T49" fmla="*/ 227 h 260"/>
                <a:gd name="T50" fmla="*/ 407 w 453"/>
                <a:gd name="T51" fmla="*/ 43 h 260"/>
                <a:gd name="T52" fmla="*/ 407 w 453"/>
                <a:gd name="T53" fmla="*/ 27 h 260"/>
                <a:gd name="T54" fmla="*/ 393 w 453"/>
                <a:gd name="T55" fmla="*/ 0 h 260"/>
                <a:gd name="T56" fmla="*/ 388 w 453"/>
                <a:gd name="T57" fmla="*/ 3 h 260"/>
                <a:gd name="T58" fmla="*/ 388 w 453"/>
                <a:gd name="T59" fmla="*/ 3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3" h="260">
                  <a:moveTo>
                    <a:pt x="388" y="3"/>
                  </a:moveTo>
                  <a:lnTo>
                    <a:pt x="399" y="27"/>
                  </a:lnTo>
                  <a:lnTo>
                    <a:pt x="348" y="57"/>
                  </a:lnTo>
                  <a:lnTo>
                    <a:pt x="257" y="59"/>
                  </a:lnTo>
                  <a:lnTo>
                    <a:pt x="93" y="53"/>
                  </a:lnTo>
                  <a:lnTo>
                    <a:pt x="0" y="53"/>
                  </a:lnTo>
                  <a:lnTo>
                    <a:pt x="45" y="167"/>
                  </a:lnTo>
                  <a:lnTo>
                    <a:pt x="93" y="185"/>
                  </a:lnTo>
                  <a:lnTo>
                    <a:pt x="93" y="164"/>
                  </a:lnTo>
                  <a:lnTo>
                    <a:pt x="55" y="136"/>
                  </a:lnTo>
                  <a:lnTo>
                    <a:pt x="45" y="116"/>
                  </a:lnTo>
                  <a:lnTo>
                    <a:pt x="45" y="98"/>
                  </a:lnTo>
                  <a:lnTo>
                    <a:pt x="73" y="98"/>
                  </a:lnTo>
                  <a:lnTo>
                    <a:pt x="99" y="120"/>
                  </a:lnTo>
                  <a:lnTo>
                    <a:pt x="136" y="160"/>
                  </a:lnTo>
                  <a:lnTo>
                    <a:pt x="166" y="181"/>
                  </a:lnTo>
                  <a:lnTo>
                    <a:pt x="204" y="211"/>
                  </a:lnTo>
                  <a:lnTo>
                    <a:pt x="210" y="245"/>
                  </a:lnTo>
                  <a:lnTo>
                    <a:pt x="277" y="260"/>
                  </a:lnTo>
                  <a:lnTo>
                    <a:pt x="344" y="245"/>
                  </a:lnTo>
                  <a:lnTo>
                    <a:pt x="407" y="237"/>
                  </a:lnTo>
                  <a:lnTo>
                    <a:pt x="407" y="225"/>
                  </a:lnTo>
                  <a:lnTo>
                    <a:pt x="425" y="223"/>
                  </a:lnTo>
                  <a:lnTo>
                    <a:pt x="431" y="233"/>
                  </a:lnTo>
                  <a:lnTo>
                    <a:pt x="453" y="227"/>
                  </a:lnTo>
                  <a:lnTo>
                    <a:pt x="407" y="43"/>
                  </a:lnTo>
                  <a:lnTo>
                    <a:pt x="407" y="27"/>
                  </a:lnTo>
                  <a:lnTo>
                    <a:pt x="393" y="0"/>
                  </a:lnTo>
                  <a:lnTo>
                    <a:pt x="38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313">
              <a:extLst>
                <a:ext uri="{FF2B5EF4-FFF2-40B4-BE49-F238E27FC236}">
                  <a16:creationId xmlns:a16="http://schemas.microsoft.com/office/drawing/2014/main" id="{95029BE7-3A16-4890-9016-FE1C83EC3E80}"/>
                </a:ext>
              </a:extLst>
            </p:cNvPr>
            <p:cNvSpPr>
              <a:spLocks/>
            </p:cNvSpPr>
            <p:nvPr/>
          </p:nvSpPr>
          <p:spPr bwMode="auto">
            <a:xfrm>
              <a:off x="3245" y="3131"/>
              <a:ext cx="183" cy="34"/>
            </a:xfrm>
            <a:custGeom>
              <a:avLst/>
              <a:gdLst>
                <a:gd name="T0" fmla="*/ 11 w 183"/>
                <a:gd name="T1" fmla="*/ 4 h 34"/>
                <a:gd name="T2" fmla="*/ 81 w 183"/>
                <a:gd name="T3" fmla="*/ 0 h 34"/>
                <a:gd name="T4" fmla="*/ 136 w 183"/>
                <a:gd name="T5" fmla="*/ 6 h 34"/>
                <a:gd name="T6" fmla="*/ 183 w 183"/>
                <a:gd name="T7" fmla="*/ 20 h 34"/>
                <a:gd name="T8" fmla="*/ 181 w 183"/>
                <a:gd name="T9" fmla="*/ 34 h 34"/>
                <a:gd name="T10" fmla="*/ 132 w 183"/>
                <a:gd name="T11" fmla="*/ 14 h 34"/>
                <a:gd name="T12" fmla="*/ 69 w 183"/>
                <a:gd name="T13" fmla="*/ 10 h 34"/>
                <a:gd name="T14" fmla="*/ 0 w 183"/>
                <a:gd name="T15" fmla="*/ 14 h 34"/>
                <a:gd name="T16" fmla="*/ 11 w 183"/>
                <a:gd name="T17" fmla="*/ 4 h 34"/>
                <a:gd name="T18" fmla="*/ 11 w 183"/>
                <a:gd name="T19" fmla="*/ 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3" h="34">
                  <a:moveTo>
                    <a:pt x="11" y="4"/>
                  </a:moveTo>
                  <a:lnTo>
                    <a:pt x="81" y="0"/>
                  </a:lnTo>
                  <a:lnTo>
                    <a:pt x="136" y="6"/>
                  </a:lnTo>
                  <a:lnTo>
                    <a:pt x="183" y="20"/>
                  </a:lnTo>
                  <a:lnTo>
                    <a:pt x="181" y="34"/>
                  </a:lnTo>
                  <a:lnTo>
                    <a:pt x="132" y="14"/>
                  </a:lnTo>
                  <a:lnTo>
                    <a:pt x="69" y="10"/>
                  </a:lnTo>
                  <a:lnTo>
                    <a:pt x="0" y="14"/>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314">
              <a:extLst>
                <a:ext uri="{FF2B5EF4-FFF2-40B4-BE49-F238E27FC236}">
                  <a16:creationId xmlns:a16="http://schemas.microsoft.com/office/drawing/2014/main" id="{4E137D4B-7E73-4D97-AC81-6E54D902ACCA}"/>
                </a:ext>
              </a:extLst>
            </p:cNvPr>
            <p:cNvSpPr>
              <a:spLocks/>
            </p:cNvSpPr>
            <p:nvPr/>
          </p:nvSpPr>
          <p:spPr bwMode="auto">
            <a:xfrm>
              <a:off x="3108" y="3135"/>
              <a:ext cx="156" cy="66"/>
            </a:xfrm>
            <a:custGeom>
              <a:avLst/>
              <a:gdLst>
                <a:gd name="T0" fmla="*/ 156 w 156"/>
                <a:gd name="T1" fmla="*/ 14 h 66"/>
                <a:gd name="T2" fmla="*/ 107 w 156"/>
                <a:gd name="T3" fmla="*/ 34 h 66"/>
                <a:gd name="T4" fmla="*/ 10 w 156"/>
                <a:gd name="T5" fmla="*/ 66 h 66"/>
                <a:gd name="T6" fmla="*/ 0 w 156"/>
                <a:gd name="T7" fmla="*/ 60 h 66"/>
                <a:gd name="T8" fmla="*/ 87 w 156"/>
                <a:gd name="T9" fmla="*/ 34 h 66"/>
                <a:gd name="T10" fmla="*/ 137 w 156"/>
                <a:gd name="T11" fmla="*/ 10 h 66"/>
                <a:gd name="T12" fmla="*/ 144 w 156"/>
                <a:gd name="T13" fmla="*/ 0 h 66"/>
                <a:gd name="T14" fmla="*/ 156 w 156"/>
                <a:gd name="T15" fmla="*/ 14 h 66"/>
                <a:gd name="T16" fmla="*/ 156 w 156"/>
                <a:gd name="T17" fmla="*/ 1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66">
                  <a:moveTo>
                    <a:pt x="156" y="14"/>
                  </a:moveTo>
                  <a:lnTo>
                    <a:pt x="107" y="34"/>
                  </a:lnTo>
                  <a:lnTo>
                    <a:pt x="10" y="66"/>
                  </a:lnTo>
                  <a:lnTo>
                    <a:pt x="0" y="60"/>
                  </a:lnTo>
                  <a:lnTo>
                    <a:pt x="87" y="34"/>
                  </a:lnTo>
                  <a:lnTo>
                    <a:pt x="137" y="10"/>
                  </a:lnTo>
                  <a:lnTo>
                    <a:pt x="144" y="0"/>
                  </a:lnTo>
                  <a:lnTo>
                    <a:pt x="1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315">
              <a:extLst>
                <a:ext uri="{FF2B5EF4-FFF2-40B4-BE49-F238E27FC236}">
                  <a16:creationId xmlns:a16="http://schemas.microsoft.com/office/drawing/2014/main" id="{A9332F40-CD12-4210-8420-95CB2AD88A65}"/>
                </a:ext>
              </a:extLst>
            </p:cNvPr>
            <p:cNvSpPr>
              <a:spLocks/>
            </p:cNvSpPr>
            <p:nvPr/>
          </p:nvSpPr>
          <p:spPr bwMode="auto">
            <a:xfrm>
              <a:off x="2776" y="3270"/>
              <a:ext cx="277" cy="49"/>
            </a:xfrm>
            <a:custGeom>
              <a:avLst/>
              <a:gdLst>
                <a:gd name="T0" fmla="*/ 0 w 277"/>
                <a:gd name="T1" fmla="*/ 0 h 49"/>
                <a:gd name="T2" fmla="*/ 16 w 277"/>
                <a:gd name="T3" fmla="*/ 49 h 49"/>
                <a:gd name="T4" fmla="*/ 277 w 277"/>
                <a:gd name="T5" fmla="*/ 41 h 49"/>
                <a:gd name="T6" fmla="*/ 53 w 277"/>
                <a:gd name="T7" fmla="*/ 23 h 49"/>
                <a:gd name="T8" fmla="*/ 0 w 277"/>
                <a:gd name="T9" fmla="*/ 0 h 49"/>
                <a:gd name="T10" fmla="*/ 0 w 27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49">
                  <a:moveTo>
                    <a:pt x="0" y="0"/>
                  </a:moveTo>
                  <a:lnTo>
                    <a:pt x="16" y="49"/>
                  </a:lnTo>
                  <a:lnTo>
                    <a:pt x="277" y="41"/>
                  </a:lnTo>
                  <a:lnTo>
                    <a:pt x="53"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316">
              <a:extLst>
                <a:ext uri="{FF2B5EF4-FFF2-40B4-BE49-F238E27FC236}">
                  <a16:creationId xmlns:a16="http://schemas.microsoft.com/office/drawing/2014/main" id="{6972FB34-6077-444F-A83F-198FCE66D8A9}"/>
                </a:ext>
              </a:extLst>
            </p:cNvPr>
            <p:cNvSpPr>
              <a:spLocks/>
            </p:cNvSpPr>
            <p:nvPr/>
          </p:nvSpPr>
          <p:spPr bwMode="auto">
            <a:xfrm>
              <a:off x="3122" y="3211"/>
              <a:ext cx="301" cy="104"/>
            </a:xfrm>
            <a:custGeom>
              <a:avLst/>
              <a:gdLst>
                <a:gd name="T0" fmla="*/ 297 w 301"/>
                <a:gd name="T1" fmla="*/ 71 h 104"/>
                <a:gd name="T2" fmla="*/ 227 w 301"/>
                <a:gd name="T3" fmla="*/ 79 h 104"/>
                <a:gd name="T4" fmla="*/ 126 w 301"/>
                <a:gd name="T5" fmla="*/ 96 h 104"/>
                <a:gd name="T6" fmla="*/ 0 w 301"/>
                <a:gd name="T7" fmla="*/ 104 h 104"/>
                <a:gd name="T8" fmla="*/ 6 w 301"/>
                <a:gd name="T9" fmla="*/ 67 h 104"/>
                <a:gd name="T10" fmla="*/ 97 w 301"/>
                <a:gd name="T11" fmla="*/ 59 h 104"/>
                <a:gd name="T12" fmla="*/ 180 w 301"/>
                <a:gd name="T13" fmla="*/ 23 h 104"/>
                <a:gd name="T14" fmla="*/ 263 w 301"/>
                <a:gd name="T15" fmla="*/ 0 h 104"/>
                <a:gd name="T16" fmla="*/ 301 w 301"/>
                <a:gd name="T17" fmla="*/ 7 h 104"/>
                <a:gd name="T18" fmla="*/ 297 w 301"/>
                <a:gd name="T19" fmla="*/ 71 h 104"/>
                <a:gd name="T20" fmla="*/ 297 w 301"/>
                <a:gd name="T21" fmla="*/ 71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1" h="104">
                  <a:moveTo>
                    <a:pt x="297" y="71"/>
                  </a:moveTo>
                  <a:lnTo>
                    <a:pt x="227" y="79"/>
                  </a:lnTo>
                  <a:lnTo>
                    <a:pt x="126" y="96"/>
                  </a:lnTo>
                  <a:lnTo>
                    <a:pt x="0" y="104"/>
                  </a:lnTo>
                  <a:lnTo>
                    <a:pt x="6" y="67"/>
                  </a:lnTo>
                  <a:lnTo>
                    <a:pt x="97" y="59"/>
                  </a:lnTo>
                  <a:lnTo>
                    <a:pt x="180" y="23"/>
                  </a:lnTo>
                  <a:lnTo>
                    <a:pt x="263" y="0"/>
                  </a:lnTo>
                  <a:lnTo>
                    <a:pt x="301" y="7"/>
                  </a:lnTo>
                  <a:lnTo>
                    <a:pt x="297"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317">
              <a:extLst>
                <a:ext uri="{FF2B5EF4-FFF2-40B4-BE49-F238E27FC236}">
                  <a16:creationId xmlns:a16="http://schemas.microsoft.com/office/drawing/2014/main" id="{81980250-B8EE-43E4-89AF-3EBB07D6674E}"/>
                </a:ext>
              </a:extLst>
            </p:cNvPr>
            <p:cNvSpPr>
              <a:spLocks/>
            </p:cNvSpPr>
            <p:nvPr/>
          </p:nvSpPr>
          <p:spPr bwMode="auto">
            <a:xfrm>
              <a:off x="2673" y="3173"/>
              <a:ext cx="441" cy="138"/>
            </a:xfrm>
            <a:custGeom>
              <a:avLst/>
              <a:gdLst>
                <a:gd name="T0" fmla="*/ 441 w 441"/>
                <a:gd name="T1" fmla="*/ 107 h 138"/>
                <a:gd name="T2" fmla="*/ 433 w 441"/>
                <a:gd name="T3" fmla="*/ 138 h 138"/>
                <a:gd name="T4" fmla="*/ 156 w 441"/>
                <a:gd name="T5" fmla="*/ 122 h 138"/>
                <a:gd name="T6" fmla="*/ 91 w 441"/>
                <a:gd name="T7" fmla="*/ 89 h 138"/>
                <a:gd name="T8" fmla="*/ 42 w 441"/>
                <a:gd name="T9" fmla="*/ 77 h 138"/>
                <a:gd name="T10" fmla="*/ 14 w 441"/>
                <a:gd name="T11" fmla="*/ 32 h 138"/>
                <a:gd name="T12" fmla="*/ 0 w 441"/>
                <a:gd name="T13" fmla="*/ 18 h 138"/>
                <a:gd name="T14" fmla="*/ 8 w 441"/>
                <a:gd name="T15" fmla="*/ 0 h 138"/>
                <a:gd name="T16" fmla="*/ 28 w 441"/>
                <a:gd name="T17" fmla="*/ 28 h 138"/>
                <a:gd name="T18" fmla="*/ 59 w 441"/>
                <a:gd name="T19" fmla="*/ 67 h 138"/>
                <a:gd name="T20" fmla="*/ 105 w 441"/>
                <a:gd name="T21" fmla="*/ 81 h 138"/>
                <a:gd name="T22" fmla="*/ 152 w 441"/>
                <a:gd name="T23" fmla="*/ 107 h 138"/>
                <a:gd name="T24" fmla="*/ 354 w 441"/>
                <a:gd name="T25" fmla="*/ 119 h 138"/>
                <a:gd name="T26" fmla="*/ 441 w 441"/>
                <a:gd name="T27" fmla="*/ 107 h 138"/>
                <a:gd name="T28" fmla="*/ 441 w 441"/>
                <a:gd name="T29" fmla="*/ 107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1" h="138">
                  <a:moveTo>
                    <a:pt x="441" y="107"/>
                  </a:moveTo>
                  <a:lnTo>
                    <a:pt x="433" y="138"/>
                  </a:lnTo>
                  <a:lnTo>
                    <a:pt x="156" y="122"/>
                  </a:lnTo>
                  <a:lnTo>
                    <a:pt x="91" y="89"/>
                  </a:lnTo>
                  <a:lnTo>
                    <a:pt x="42" y="77"/>
                  </a:lnTo>
                  <a:lnTo>
                    <a:pt x="14" y="32"/>
                  </a:lnTo>
                  <a:lnTo>
                    <a:pt x="0" y="18"/>
                  </a:lnTo>
                  <a:lnTo>
                    <a:pt x="8" y="0"/>
                  </a:lnTo>
                  <a:lnTo>
                    <a:pt x="28" y="28"/>
                  </a:lnTo>
                  <a:lnTo>
                    <a:pt x="59" y="67"/>
                  </a:lnTo>
                  <a:lnTo>
                    <a:pt x="105" y="81"/>
                  </a:lnTo>
                  <a:lnTo>
                    <a:pt x="152" y="107"/>
                  </a:lnTo>
                  <a:lnTo>
                    <a:pt x="354" y="119"/>
                  </a:lnTo>
                  <a:lnTo>
                    <a:pt x="44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318">
              <a:extLst>
                <a:ext uri="{FF2B5EF4-FFF2-40B4-BE49-F238E27FC236}">
                  <a16:creationId xmlns:a16="http://schemas.microsoft.com/office/drawing/2014/main" id="{7C665DB6-3F0A-4AC5-A61A-CCEB0B9B862F}"/>
                </a:ext>
              </a:extLst>
            </p:cNvPr>
            <p:cNvSpPr>
              <a:spLocks/>
            </p:cNvSpPr>
            <p:nvPr/>
          </p:nvSpPr>
          <p:spPr bwMode="auto">
            <a:xfrm>
              <a:off x="3078" y="3201"/>
              <a:ext cx="30" cy="100"/>
            </a:xfrm>
            <a:custGeom>
              <a:avLst/>
              <a:gdLst>
                <a:gd name="T0" fmla="*/ 14 w 30"/>
                <a:gd name="T1" fmla="*/ 4 h 100"/>
                <a:gd name="T2" fmla="*/ 30 w 30"/>
                <a:gd name="T3" fmla="*/ 49 h 100"/>
                <a:gd name="T4" fmla="*/ 30 w 30"/>
                <a:gd name="T5" fmla="*/ 85 h 100"/>
                <a:gd name="T6" fmla="*/ 18 w 30"/>
                <a:gd name="T7" fmla="*/ 100 h 100"/>
                <a:gd name="T8" fmla="*/ 18 w 30"/>
                <a:gd name="T9" fmla="*/ 57 h 100"/>
                <a:gd name="T10" fmla="*/ 0 w 30"/>
                <a:gd name="T11" fmla="*/ 0 h 100"/>
                <a:gd name="T12" fmla="*/ 14 w 30"/>
                <a:gd name="T13" fmla="*/ 4 h 100"/>
                <a:gd name="T14" fmla="*/ 14 w 30"/>
                <a:gd name="T15" fmla="*/ 4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00">
                  <a:moveTo>
                    <a:pt x="14" y="4"/>
                  </a:moveTo>
                  <a:lnTo>
                    <a:pt x="30" y="49"/>
                  </a:lnTo>
                  <a:lnTo>
                    <a:pt x="30" y="85"/>
                  </a:lnTo>
                  <a:lnTo>
                    <a:pt x="18" y="100"/>
                  </a:lnTo>
                  <a:lnTo>
                    <a:pt x="18" y="57"/>
                  </a:lnTo>
                  <a:lnTo>
                    <a:pt x="0"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19">
              <a:extLst>
                <a:ext uri="{FF2B5EF4-FFF2-40B4-BE49-F238E27FC236}">
                  <a16:creationId xmlns:a16="http://schemas.microsoft.com/office/drawing/2014/main" id="{BE0E891D-EB20-40B8-AEFB-E367D709211A}"/>
                </a:ext>
              </a:extLst>
            </p:cNvPr>
            <p:cNvSpPr>
              <a:spLocks/>
            </p:cNvSpPr>
            <p:nvPr/>
          </p:nvSpPr>
          <p:spPr bwMode="auto">
            <a:xfrm>
              <a:off x="3104" y="3191"/>
              <a:ext cx="32" cy="99"/>
            </a:xfrm>
            <a:custGeom>
              <a:avLst/>
              <a:gdLst>
                <a:gd name="T0" fmla="*/ 0 w 32"/>
                <a:gd name="T1" fmla="*/ 0 h 99"/>
                <a:gd name="T2" fmla="*/ 20 w 32"/>
                <a:gd name="T3" fmla="*/ 35 h 99"/>
                <a:gd name="T4" fmla="*/ 24 w 32"/>
                <a:gd name="T5" fmla="*/ 67 h 99"/>
                <a:gd name="T6" fmla="*/ 24 w 32"/>
                <a:gd name="T7" fmla="*/ 99 h 99"/>
                <a:gd name="T8" fmla="*/ 32 w 32"/>
                <a:gd name="T9" fmla="*/ 89 h 99"/>
                <a:gd name="T10" fmla="*/ 28 w 32"/>
                <a:gd name="T11" fmla="*/ 33 h 99"/>
                <a:gd name="T12" fmla="*/ 14 w 32"/>
                <a:gd name="T13" fmla="*/ 2 h 99"/>
                <a:gd name="T14" fmla="*/ 0 w 32"/>
                <a:gd name="T15" fmla="*/ 0 h 99"/>
                <a:gd name="T16" fmla="*/ 0 w 32"/>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99">
                  <a:moveTo>
                    <a:pt x="0" y="0"/>
                  </a:moveTo>
                  <a:lnTo>
                    <a:pt x="20" y="35"/>
                  </a:lnTo>
                  <a:lnTo>
                    <a:pt x="24" y="67"/>
                  </a:lnTo>
                  <a:lnTo>
                    <a:pt x="24" y="99"/>
                  </a:lnTo>
                  <a:lnTo>
                    <a:pt x="32" y="89"/>
                  </a:lnTo>
                  <a:lnTo>
                    <a:pt x="28" y="33"/>
                  </a:lnTo>
                  <a:lnTo>
                    <a:pt x="1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20">
              <a:extLst>
                <a:ext uri="{FF2B5EF4-FFF2-40B4-BE49-F238E27FC236}">
                  <a16:creationId xmlns:a16="http://schemas.microsoft.com/office/drawing/2014/main" id="{61333A05-F0DF-4E41-9DDE-0F7419DD2148}"/>
                </a:ext>
              </a:extLst>
            </p:cNvPr>
            <p:cNvSpPr>
              <a:spLocks/>
            </p:cNvSpPr>
            <p:nvPr/>
          </p:nvSpPr>
          <p:spPr bwMode="auto">
            <a:xfrm>
              <a:off x="2683" y="3050"/>
              <a:ext cx="30" cy="125"/>
            </a:xfrm>
            <a:custGeom>
              <a:avLst/>
              <a:gdLst>
                <a:gd name="T0" fmla="*/ 20 w 30"/>
                <a:gd name="T1" fmla="*/ 12 h 125"/>
                <a:gd name="T2" fmla="*/ 8 w 30"/>
                <a:gd name="T3" fmla="*/ 30 h 125"/>
                <a:gd name="T4" fmla="*/ 24 w 30"/>
                <a:gd name="T5" fmla="*/ 81 h 125"/>
                <a:gd name="T6" fmla="*/ 30 w 30"/>
                <a:gd name="T7" fmla="*/ 125 h 125"/>
                <a:gd name="T8" fmla="*/ 6 w 30"/>
                <a:gd name="T9" fmla="*/ 60 h 125"/>
                <a:gd name="T10" fmla="*/ 0 w 30"/>
                <a:gd name="T11" fmla="*/ 26 h 125"/>
                <a:gd name="T12" fmla="*/ 18 w 30"/>
                <a:gd name="T13" fmla="*/ 0 h 125"/>
                <a:gd name="T14" fmla="*/ 20 w 30"/>
                <a:gd name="T15" fmla="*/ 12 h 125"/>
                <a:gd name="T16" fmla="*/ 20 w 30"/>
                <a:gd name="T17" fmla="*/ 12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25">
                  <a:moveTo>
                    <a:pt x="20" y="12"/>
                  </a:moveTo>
                  <a:lnTo>
                    <a:pt x="8" y="30"/>
                  </a:lnTo>
                  <a:lnTo>
                    <a:pt x="24" y="81"/>
                  </a:lnTo>
                  <a:lnTo>
                    <a:pt x="30" y="125"/>
                  </a:lnTo>
                  <a:lnTo>
                    <a:pt x="6" y="60"/>
                  </a:lnTo>
                  <a:lnTo>
                    <a:pt x="0" y="26"/>
                  </a:lnTo>
                  <a:lnTo>
                    <a:pt x="18" y="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21">
              <a:extLst>
                <a:ext uri="{FF2B5EF4-FFF2-40B4-BE49-F238E27FC236}">
                  <a16:creationId xmlns:a16="http://schemas.microsoft.com/office/drawing/2014/main" id="{CCF8671C-2E3A-435F-A482-E0F4D775A0DC}"/>
                </a:ext>
              </a:extLst>
            </p:cNvPr>
            <p:cNvSpPr>
              <a:spLocks/>
            </p:cNvSpPr>
            <p:nvPr/>
          </p:nvSpPr>
          <p:spPr bwMode="auto">
            <a:xfrm>
              <a:off x="2671" y="3100"/>
              <a:ext cx="42" cy="91"/>
            </a:xfrm>
            <a:custGeom>
              <a:avLst/>
              <a:gdLst>
                <a:gd name="T0" fmla="*/ 18 w 42"/>
                <a:gd name="T1" fmla="*/ 10 h 91"/>
                <a:gd name="T2" fmla="*/ 12 w 42"/>
                <a:gd name="T3" fmla="*/ 35 h 91"/>
                <a:gd name="T4" fmla="*/ 18 w 42"/>
                <a:gd name="T5" fmla="*/ 51 h 91"/>
                <a:gd name="T6" fmla="*/ 42 w 42"/>
                <a:gd name="T7" fmla="*/ 91 h 91"/>
                <a:gd name="T8" fmla="*/ 8 w 42"/>
                <a:gd name="T9" fmla="*/ 57 h 91"/>
                <a:gd name="T10" fmla="*/ 0 w 42"/>
                <a:gd name="T11" fmla="*/ 28 h 91"/>
                <a:gd name="T12" fmla="*/ 16 w 42"/>
                <a:gd name="T13" fmla="*/ 0 h 91"/>
                <a:gd name="T14" fmla="*/ 18 w 42"/>
                <a:gd name="T15" fmla="*/ 10 h 91"/>
                <a:gd name="T16" fmla="*/ 18 w 42"/>
                <a:gd name="T17" fmla="*/ 1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91">
                  <a:moveTo>
                    <a:pt x="18" y="10"/>
                  </a:moveTo>
                  <a:lnTo>
                    <a:pt x="12" y="35"/>
                  </a:lnTo>
                  <a:lnTo>
                    <a:pt x="18" y="51"/>
                  </a:lnTo>
                  <a:lnTo>
                    <a:pt x="42" y="91"/>
                  </a:lnTo>
                  <a:lnTo>
                    <a:pt x="8" y="57"/>
                  </a:lnTo>
                  <a:lnTo>
                    <a:pt x="0" y="28"/>
                  </a:lnTo>
                  <a:lnTo>
                    <a:pt x="16"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22">
              <a:extLst>
                <a:ext uri="{FF2B5EF4-FFF2-40B4-BE49-F238E27FC236}">
                  <a16:creationId xmlns:a16="http://schemas.microsoft.com/office/drawing/2014/main" id="{C17F0A0B-0A67-4ED4-9D12-47B0785C3EFE}"/>
                </a:ext>
              </a:extLst>
            </p:cNvPr>
            <p:cNvSpPr>
              <a:spLocks/>
            </p:cNvSpPr>
            <p:nvPr/>
          </p:nvSpPr>
          <p:spPr bwMode="auto">
            <a:xfrm>
              <a:off x="2665" y="3282"/>
              <a:ext cx="635" cy="713"/>
            </a:xfrm>
            <a:custGeom>
              <a:avLst/>
              <a:gdLst>
                <a:gd name="T0" fmla="*/ 226 w 635"/>
                <a:gd name="T1" fmla="*/ 37 h 713"/>
                <a:gd name="T2" fmla="*/ 176 w 635"/>
                <a:gd name="T3" fmla="*/ 158 h 713"/>
                <a:gd name="T4" fmla="*/ 133 w 635"/>
                <a:gd name="T5" fmla="*/ 373 h 713"/>
                <a:gd name="T6" fmla="*/ 99 w 635"/>
                <a:gd name="T7" fmla="*/ 482 h 713"/>
                <a:gd name="T8" fmla="*/ 48 w 635"/>
                <a:gd name="T9" fmla="*/ 490 h 713"/>
                <a:gd name="T10" fmla="*/ 0 w 635"/>
                <a:gd name="T11" fmla="*/ 490 h 713"/>
                <a:gd name="T12" fmla="*/ 61 w 635"/>
                <a:gd name="T13" fmla="*/ 498 h 713"/>
                <a:gd name="T14" fmla="*/ 107 w 635"/>
                <a:gd name="T15" fmla="*/ 498 h 713"/>
                <a:gd name="T16" fmla="*/ 192 w 635"/>
                <a:gd name="T17" fmla="*/ 523 h 713"/>
                <a:gd name="T18" fmla="*/ 212 w 635"/>
                <a:gd name="T19" fmla="*/ 553 h 713"/>
                <a:gd name="T20" fmla="*/ 261 w 635"/>
                <a:gd name="T21" fmla="*/ 594 h 713"/>
                <a:gd name="T22" fmla="*/ 471 w 635"/>
                <a:gd name="T23" fmla="*/ 644 h 713"/>
                <a:gd name="T24" fmla="*/ 530 w 635"/>
                <a:gd name="T25" fmla="*/ 646 h 713"/>
                <a:gd name="T26" fmla="*/ 514 w 635"/>
                <a:gd name="T27" fmla="*/ 703 h 713"/>
                <a:gd name="T28" fmla="*/ 528 w 635"/>
                <a:gd name="T29" fmla="*/ 713 h 713"/>
                <a:gd name="T30" fmla="*/ 552 w 635"/>
                <a:gd name="T31" fmla="*/ 646 h 713"/>
                <a:gd name="T32" fmla="*/ 615 w 635"/>
                <a:gd name="T33" fmla="*/ 622 h 713"/>
                <a:gd name="T34" fmla="*/ 621 w 635"/>
                <a:gd name="T35" fmla="*/ 381 h 713"/>
                <a:gd name="T36" fmla="*/ 629 w 635"/>
                <a:gd name="T37" fmla="*/ 270 h 713"/>
                <a:gd name="T38" fmla="*/ 621 w 635"/>
                <a:gd name="T39" fmla="*/ 173 h 713"/>
                <a:gd name="T40" fmla="*/ 633 w 635"/>
                <a:gd name="T41" fmla="*/ 89 h 713"/>
                <a:gd name="T42" fmla="*/ 635 w 635"/>
                <a:gd name="T43" fmla="*/ 0 h 713"/>
                <a:gd name="T44" fmla="*/ 619 w 635"/>
                <a:gd name="T45" fmla="*/ 11 h 713"/>
                <a:gd name="T46" fmla="*/ 617 w 635"/>
                <a:gd name="T47" fmla="*/ 100 h 713"/>
                <a:gd name="T48" fmla="*/ 611 w 635"/>
                <a:gd name="T49" fmla="*/ 217 h 713"/>
                <a:gd name="T50" fmla="*/ 613 w 635"/>
                <a:gd name="T51" fmla="*/ 393 h 713"/>
                <a:gd name="T52" fmla="*/ 603 w 635"/>
                <a:gd name="T53" fmla="*/ 567 h 713"/>
                <a:gd name="T54" fmla="*/ 603 w 635"/>
                <a:gd name="T55" fmla="*/ 618 h 713"/>
                <a:gd name="T56" fmla="*/ 580 w 635"/>
                <a:gd name="T57" fmla="*/ 628 h 713"/>
                <a:gd name="T58" fmla="*/ 487 w 635"/>
                <a:gd name="T59" fmla="*/ 630 h 713"/>
                <a:gd name="T60" fmla="*/ 406 w 635"/>
                <a:gd name="T61" fmla="*/ 618 h 713"/>
                <a:gd name="T62" fmla="*/ 299 w 635"/>
                <a:gd name="T63" fmla="*/ 586 h 713"/>
                <a:gd name="T64" fmla="*/ 281 w 635"/>
                <a:gd name="T65" fmla="*/ 563 h 713"/>
                <a:gd name="T66" fmla="*/ 261 w 635"/>
                <a:gd name="T67" fmla="*/ 575 h 713"/>
                <a:gd name="T68" fmla="*/ 224 w 635"/>
                <a:gd name="T69" fmla="*/ 543 h 713"/>
                <a:gd name="T70" fmla="*/ 196 w 635"/>
                <a:gd name="T71" fmla="*/ 501 h 713"/>
                <a:gd name="T72" fmla="*/ 170 w 635"/>
                <a:gd name="T73" fmla="*/ 320 h 713"/>
                <a:gd name="T74" fmla="*/ 164 w 635"/>
                <a:gd name="T75" fmla="*/ 251 h 713"/>
                <a:gd name="T76" fmla="*/ 212 w 635"/>
                <a:gd name="T77" fmla="*/ 112 h 713"/>
                <a:gd name="T78" fmla="*/ 245 w 635"/>
                <a:gd name="T79" fmla="*/ 29 h 713"/>
                <a:gd name="T80" fmla="*/ 226 w 635"/>
                <a:gd name="T81" fmla="*/ 37 h 713"/>
                <a:gd name="T82" fmla="*/ 226 w 635"/>
                <a:gd name="T83" fmla="*/ 37 h 7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5" h="713">
                  <a:moveTo>
                    <a:pt x="226" y="37"/>
                  </a:moveTo>
                  <a:lnTo>
                    <a:pt x="176" y="158"/>
                  </a:lnTo>
                  <a:lnTo>
                    <a:pt x="133" y="373"/>
                  </a:lnTo>
                  <a:lnTo>
                    <a:pt x="99" y="482"/>
                  </a:lnTo>
                  <a:lnTo>
                    <a:pt x="48" y="490"/>
                  </a:lnTo>
                  <a:lnTo>
                    <a:pt x="0" y="490"/>
                  </a:lnTo>
                  <a:lnTo>
                    <a:pt x="61" y="498"/>
                  </a:lnTo>
                  <a:lnTo>
                    <a:pt x="107" y="498"/>
                  </a:lnTo>
                  <a:lnTo>
                    <a:pt x="192" y="523"/>
                  </a:lnTo>
                  <a:lnTo>
                    <a:pt x="212" y="553"/>
                  </a:lnTo>
                  <a:lnTo>
                    <a:pt x="261" y="594"/>
                  </a:lnTo>
                  <a:lnTo>
                    <a:pt x="471" y="644"/>
                  </a:lnTo>
                  <a:lnTo>
                    <a:pt x="530" y="646"/>
                  </a:lnTo>
                  <a:lnTo>
                    <a:pt x="514" y="703"/>
                  </a:lnTo>
                  <a:lnTo>
                    <a:pt x="528" y="713"/>
                  </a:lnTo>
                  <a:lnTo>
                    <a:pt x="552" y="646"/>
                  </a:lnTo>
                  <a:lnTo>
                    <a:pt x="615" y="622"/>
                  </a:lnTo>
                  <a:lnTo>
                    <a:pt x="621" y="381"/>
                  </a:lnTo>
                  <a:lnTo>
                    <a:pt x="629" y="270"/>
                  </a:lnTo>
                  <a:lnTo>
                    <a:pt x="621" y="173"/>
                  </a:lnTo>
                  <a:lnTo>
                    <a:pt x="633" y="89"/>
                  </a:lnTo>
                  <a:lnTo>
                    <a:pt x="635" y="0"/>
                  </a:lnTo>
                  <a:lnTo>
                    <a:pt x="619" y="11"/>
                  </a:lnTo>
                  <a:lnTo>
                    <a:pt x="617" y="100"/>
                  </a:lnTo>
                  <a:lnTo>
                    <a:pt x="611" y="217"/>
                  </a:lnTo>
                  <a:lnTo>
                    <a:pt x="613" y="393"/>
                  </a:lnTo>
                  <a:lnTo>
                    <a:pt x="603" y="567"/>
                  </a:lnTo>
                  <a:lnTo>
                    <a:pt x="603" y="618"/>
                  </a:lnTo>
                  <a:lnTo>
                    <a:pt x="580" y="628"/>
                  </a:lnTo>
                  <a:lnTo>
                    <a:pt x="487" y="630"/>
                  </a:lnTo>
                  <a:lnTo>
                    <a:pt x="406" y="618"/>
                  </a:lnTo>
                  <a:lnTo>
                    <a:pt x="299" y="586"/>
                  </a:lnTo>
                  <a:lnTo>
                    <a:pt x="281" y="563"/>
                  </a:lnTo>
                  <a:lnTo>
                    <a:pt x="261" y="575"/>
                  </a:lnTo>
                  <a:lnTo>
                    <a:pt x="224" y="543"/>
                  </a:lnTo>
                  <a:lnTo>
                    <a:pt x="196" y="501"/>
                  </a:lnTo>
                  <a:lnTo>
                    <a:pt x="170" y="320"/>
                  </a:lnTo>
                  <a:lnTo>
                    <a:pt x="164" y="251"/>
                  </a:lnTo>
                  <a:lnTo>
                    <a:pt x="212" y="112"/>
                  </a:lnTo>
                  <a:lnTo>
                    <a:pt x="245" y="29"/>
                  </a:lnTo>
                  <a:lnTo>
                    <a:pt x="22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23">
              <a:extLst>
                <a:ext uri="{FF2B5EF4-FFF2-40B4-BE49-F238E27FC236}">
                  <a16:creationId xmlns:a16="http://schemas.microsoft.com/office/drawing/2014/main" id="{D1F26D2C-1F5F-4AD7-8B69-26014968525C}"/>
                </a:ext>
              </a:extLst>
            </p:cNvPr>
            <p:cNvSpPr>
              <a:spLocks/>
            </p:cNvSpPr>
            <p:nvPr/>
          </p:nvSpPr>
          <p:spPr bwMode="auto">
            <a:xfrm>
              <a:off x="3094" y="3305"/>
              <a:ext cx="34" cy="18"/>
            </a:xfrm>
            <a:custGeom>
              <a:avLst/>
              <a:gdLst>
                <a:gd name="T0" fmla="*/ 8 w 34"/>
                <a:gd name="T1" fmla="*/ 0 h 18"/>
                <a:gd name="T2" fmla="*/ 34 w 34"/>
                <a:gd name="T3" fmla="*/ 0 h 18"/>
                <a:gd name="T4" fmla="*/ 34 w 34"/>
                <a:gd name="T5" fmla="*/ 14 h 18"/>
                <a:gd name="T6" fmla="*/ 10 w 34"/>
                <a:gd name="T7" fmla="*/ 18 h 18"/>
                <a:gd name="T8" fmla="*/ 0 w 34"/>
                <a:gd name="T9" fmla="*/ 10 h 18"/>
                <a:gd name="T10" fmla="*/ 8 w 34"/>
                <a:gd name="T11" fmla="*/ 0 h 18"/>
                <a:gd name="T12" fmla="*/ 8 w 3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8" y="0"/>
                  </a:moveTo>
                  <a:lnTo>
                    <a:pt x="34" y="0"/>
                  </a:lnTo>
                  <a:lnTo>
                    <a:pt x="34" y="14"/>
                  </a:lnTo>
                  <a:lnTo>
                    <a:pt x="10"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24">
              <a:extLst>
                <a:ext uri="{FF2B5EF4-FFF2-40B4-BE49-F238E27FC236}">
                  <a16:creationId xmlns:a16="http://schemas.microsoft.com/office/drawing/2014/main" id="{1A345516-B05C-486F-BF64-A39540983649}"/>
                </a:ext>
              </a:extLst>
            </p:cNvPr>
            <p:cNvSpPr>
              <a:spLocks/>
            </p:cNvSpPr>
            <p:nvPr/>
          </p:nvSpPr>
          <p:spPr bwMode="auto">
            <a:xfrm>
              <a:off x="2985" y="3473"/>
              <a:ext cx="285" cy="79"/>
            </a:xfrm>
            <a:custGeom>
              <a:avLst/>
              <a:gdLst>
                <a:gd name="T0" fmla="*/ 0 w 285"/>
                <a:gd name="T1" fmla="*/ 0 h 79"/>
                <a:gd name="T2" fmla="*/ 173 w 285"/>
                <a:gd name="T3" fmla="*/ 60 h 79"/>
                <a:gd name="T4" fmla="*/ 230 w 285"/>
                <a:gd name="T5" fmla="*/ 60 h 79"/>
                <a:gd name="T6" fmla="*/ 285 w 285"/>
                <a:gd name="T7" fmla="*/ 50 h 79"/>
                <a:gd name="T8" fmla="*/ 267 w 285"/>
                <a:gd name="T9" fmla="*/ 71 h 79"/>
                <a:gd name="T10" fmla="*/ 194 w 285"/>
                <a:gd name="T11" fmla="*/ 79 h 79"/>
                <a:gd name="T12" fmla="*/ 137 w 285"/>
                <a:gd name="T13" fmla="*/ 60 h 79"/>
                <a:gd name="T14" fmla="*/ 0 w 285"/>
                <a:gd name="T15" fmla="*/ 0 h 79"/>
                <a:gd name="T16" fmla="*/ 0 w 28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79">
                  <a:moveTo>
                    <a:pt x="0" y="0"/>
                  </a:moveTo>
                  <a:lnTo>
                    <a:pt x="173" y="60"/>
                  </a:lnTo>
                  <a:lnTo>
                    <a:pt x="230" y="60"/>
                  </a:lnTo>
                  <a:lnTo>
                    <a:pt x="285" y="50"/>
                  </a:lnTo>
                  <a:lnTo>
                    <a:pt x="267" y="71"/>
                  </a:lnTo>
                  <a:lnTo>
                    <a:pt x="194" y="79"/>
                  </a:lnTo>
                  <a:lnTo>
                    <a:pt x="137"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25">
              <a:extLst>
                <a:ext uri="{FF2B5EF4-FFF2-40B4-BE49-F238E27FC236}">
                  <a16:creationId xmlns:a16="http://schemas.microsoft.com/office/drawing/2014/main" id="{F791AC79-6CD2-4404-BC51-AEC94F9ECCA3}"/>
                </a:ext>
              </a:extLst>
            </p:cNvPr>
            <p:cNvSpPr>
              <a:spLocks/>
            </p:cNvSpPr>
            <p:nvPr/>
          </p:nvSpPr>
          <p:spPr bwMode="auto">
            <a:xfrm>
              <a:off x="3753" y="2215"/>
              <a:ext cx="383" cy="1235"/>
            </a:xfrm>
            <a:custGeom>
              <a:avLst/>
              <a:gdLst>
                <a:gd name="T0" fmla="*/ 0 w 383"/>
                <a:gd name="T1" fmla="*/ 14 h 1235"/>
                <a:gd name="T2" fmla="*/ 75 w 383"/>
                <a:gd name="T3" fmla="*/ 65 h 1235"/>
                <a:gd name="T4" fmla="*/ 223 w 383"/>
                <a:gd name="T5" fmla="*/ 217 h 1235"/>
                <a:gd name="T6" fmla="*/ 298 w 383"/>
                <a:gd name="T7" fmla="*/ 342 h 1235"/>
                <a:gd name="T8" fmla="*/ 336 w 383"/>
                <a:gd name="T9" fmla="*/ 513 h 1235"/>
                <a:gd name="T10" fmla="*/ 360 w 383"/>
                <a:gd name="T11" fmla="*/ 816 h 1235"/>
                <a:gd name="T12" fmla="*/ 360 w 383"/>
                <a:gd name="T13" fmla="*/ 997 h 1235"/>
                <a:gd name="T14" fmla="*/ 364 w 383"/>
                <a:gd name="T15" fmla="*/ 1065 h 1235"/>
                <a:gd name="T16" fmla="*/ 352 w 383"/>
                <a:gd name="T17" fmla="*/ 1120 h 1235"/>
                <a:gd name="T18" fmla="*/ 316 w 383"/>
                <a:gd name="T19" fmla="*/ 1177 h 1235"/>
                <a:gd name="T20" fmla="*/ 271 w 383"/>
                <a:gd name="T21" fmla="*/ 1177 h 1235"/>
                <a:gd name="T22" fmla="*/ 223 w 383"/>
                <a:gd name="T23" fmla="*/ 1205 h 1235"/>
                <a:gd name="T24" fmla="*/ 202 w 383"/>
                <a:gd name="T25" fmla="*/ 1217 h 1235"/>
                <a:gd name="T26" fmla="*/ 198 w 383"/>
                <a:gd name="T27" fmla="*/ 1235 h 1235"/>
                <a:gd name="T28" fmla="*/ 285 w 383"/>
                <a:gd name="T29" fmla="*/ 1201 h 1235"/>
                <a:gd name="T30" fmla="*/ 322 w 383"/>
                <a:gd name="T31" fmla="*/ 1189 h 1235"/>
                <a:gd name="T32" fmla="*/ 372 w 383"/>
                <a:gd name="T33" fmla="*/ 1130 h 1235"/>
                <a:gd name="T34" fmla="*/ 383 w 383"/>
                <a:gd name="T35" fmla="*/ 1047 h 1235"/>
                <a:gd name="T36" fmla="*/ 376 w 383"/>
                <a:gd name="T37" fmla="*/ 926 h 1235"/>
                <a:gd name="T38" fmla="*/ 372 w 383"/>
                <a:gd name="T39" fmla="*/ 743 h 1235"/>
                <a:gd name="T40" fmla="*/ 352 w 383"/>
                <a:gd name="T41" fmla="*/ 504 h 1235"/>
                <a:gd name="T42" fmla="*/ 314 w 383"/>
                <a:gd name="T43" fmla="*/ 338 h 1235"/>
                <a:gd name="T44" fmla="*/ 255 w 383"/>
                <a:gd name="T45" fmla="*/ 247 h 1235"/>
                <a:gd name="T46" fmla="*/ 211 w 383"/>
                <a:gd name="T47" fmla="*/ 185 h 1235"/>
                <a:gd name="T48" fmla="*/ 93 w 383"/>
                <a:gd name="T49" fmla="*/ 65 h 1235"/>
                <a:gd name="T50" fmla="*/ 41 w 383"/>
                <a:gd name="T51" fmla="*/ 29 h 1235"/>
                <a:gd name="T52" fmla="*/ 6 w 383"/>
                <a:gd name="T53" fmla="*/ 0 h 1235"/>
                <a:gd name="T54" fmla="*/ 0 w 383"/>
                <a:gd name="T55" fmla="*/ 14 h 1235"/>
                <a:gd name="T56" fmla="*/ 0 w 383"/>
                <a:gd name="T57" fmla="*/ 14 h 12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3" h="1235">
                  <a:moveTo>
                    <a:pt x="0" y="14"/>
                  </a:moveTo>
                  <a:lnTo>
                    <a:pt x="75" y="65"/>
                  </a:lnTo>
                  <a:lnTo>
                    <a:pt x="223" y="217"/>
                  </a:lnTo>
                  <a:lnTo>
                    <a:pt x="298" y="342"/>
                  </a:lnTo>
                  <a:lnTo>
                    <a:pt x="336" y="513"/>
                  </a:lnTo>
                  <a:lnTo>
                    <a:pt x="360" y="816"/>
                  </a:lnTo>
                  <a:lnTo>
                    <a:pt x="360" y="997"/>
                  </a:lnTo>
                  <a:lnTo>
                    <a:pt x="364" y="1065"/>
                  </a:lnTo>
                  <a:lnTo>
                    <a:pt x="352" y="1120"/>
                  </a:lnTo>
                  <a:lnTo>
                    <a:pt x="316" y="1177"/>
                  </a:lnTo>
                  <a:lnTo>
                    <a:pt x="271" y="1177"/>
                  </a:lnTo>
                  <a:lnTo>
                    <a:pt x="223" y="1205"/>
                  </a:lnTo>
                  <a:lnTo>
                    <a:pt x="202" y="1217"/>
                  </a:lnTo>
                  <a:lnTo>
                    <a:pt x="198" y="1235"/>
                  </a:lnTo>
                  <a:lnTo>
                    <a:pt x="285" y="1201"/>
                  </a:lnTo>
                  <a:lnTo>
                    <a:pt x="322" y="1189"/>
                  </a:lnTo>
                  <a:lnTo>
                    <a:pt x="372" y="1130"/>
                  </a:lnTo>
                  <a:lnTo>
                    <a:pt x="383" y="1047"/>
                  </a:lnTo>
                  <a:lnTo>
                    <a:pt x="376" y="926"/>
                  </a:lnTo>
                  <a:lnTo>
                    <a:pt x="372" y="743"/>
                  </a:lnTo>
                  <a:lnTo>
                    <a:pt x="352" y="504"/>
                  </a:lnTo>
                  <a:lnTo>
                    <a:pt x="314" y="338"/>
                  </a:lnTo>
                  <a:lnTo>
                    <a:pt x="255" y="247"/>
                  </a:lnTo>
                  <a:lnTo>
                    <a:pt x="211" y="185"/>
                  </a:lnTo>
                  <a:lnTo>
                    <a:pt x="93" y="65"/>
                  </a:lnTo>
                  <a:lnTo>
                    <a:pt x="41" y="29"/>
                  </a:lnTo>
                  <a:lnTo>
                    <a:pt x="6"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26">
              <a:extLst>
                <a:ext uri="{FF2B5EF4-FFF2-40B4-BE49-F238E27FC236}">
                  <a16:creationId xmlns:a16="http://schemas.microsoft.com/office/drawing/2014/main" id="{FA815434-ABC8-4272-9915-6B8A4E89F33B}"/>
                </a:ext>
              </a:extLst>
            </p:cNvPr>
            <p:cNvSpPr>
              <a:spLocks/>
            </p:cNvSpPr>
            <p:nvPr/>
          </p:nvSpPr>
          <p:spPr bwMode="auto">
            <a:xfrm>
              <a:off x="3593" y="2580"/>
              <a:ext cx="53" cy="283"/>
            </a:xfrm>
            <a:custGeom>
              <a:avLst/>
              <a:gdLst>
                <a:gd name="T0" fmla="*/ 43 w 53"/>
                <a:gd name="T1" fmla="*/ 0 h 283"/>
                <a:gd name="T2" fmla="*/ 19 w 53"/>
                <a:gd name="T3" fmla="*/ 137 h 283"/>
                <a:gd name="T4" fmla="*/ 53 w 53"/>
                <a:gd name="T5" fmla="*/ 283 h 283"/>
                <a:gd name="T6" fmla="*/ 0 w 53"/>
                <a:gd name="T7" fmla="*/ 123 h 283"/>
                <a:gd name="T8" fmla="*/ 43 w 53"/>
                <a:gd name="T9" fmla="*/ 0 h 283"/>
                <a:gd name="T10" fmla="*/ 43 w 53"/>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283">
                  <a:moveTo>
                    <a:pt x="43" y="0"/>
                  </a:moveTo>
                  <a:lnTo>
                    <a:pt x="19" y="137"/>
                  </a:lnTo>
                  <a:lnTo>
                    <a:pt x="53" y="283"/>
                  </a:lnTo>
                  <a:lnTo>
                    <a:pt x="0" y="123"/>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27">
              <a:extLst>
                <a:ext uri="{FF2B5EF4-FFF2-40B4-BE49-F238E27FC236}">
                  <a16:creationId xmlns:a16="http://schemas.microsoft.com/office/drawing/2014/main" id="{2F378EF3-6FBE-48E5-9146-06A2107DBB32}"/>
                </a:ext>
              </a:extLst>
            </p:cNvPr>
            <p:cNvSpPr>
              <a:spLocks/>
            </p:cNvSpPr>
            <p:nvPr/>
          </p:nvSpPr>
          <p:spPr bwMode="auto">
            <a:xfrm>
              <a:off x="3430" y="2855"/>
              <a:ext cx="265" cy="1154"/>
            </a:xfrm>
            <a:custGeom>
              <a:avLst/>
              <a:gdLst>
                <a:gd name="T0" fmla="*/ 250 w 265"/>
                <a:gd name="T1" fmla="*/ 0 h 1154"/>
                <a:gd name="T2" fmla="*/ 238 w 265"/>
                <a:gd name="T3" fmla="*/ 276 h 1154"/>
                <a:gd name="T4" fmla="*/ 236 w 265"/>
                <a:gd name="T5" fmla="*/ 314 h 1154"/>
                <a:gd name="T6" fmla="*/ 265 w 265"/>
                <a:gd name="T7" fmla="*/ 346 h 1154"/>
                <a:gd name="T8" fmla="*/ 252 w 265"/>
                <a:gd name="T9" fmla="*/ 427 h 1154"/>
                <a:gd name="T10" fmla="*/ 224 w 265"/>
                <a:gd name="T11" fmla="*/ 565 h 1154"/>
                <a:gd name="T12" fmla="*/ 190 w 265"/>
                <a:gd name="T13" fmla="*/ 642 h 1154"/>
                <a:gd name="T14" fmla="*/ 194 w 265"/>
                <a:gd name="T15" fmla="*/ 705 h 1154"/>
                <a:gd name="T16" fmla="*/ 163 w 265"/>
                <a:gd name="T17" fmla="*/ 743 h 1154"/>
                <a:gd name="T18" fmla="*/ 157 w 265"/>
                <a:gd name="T19" fmla="*/ 816 h 1154"/>
                <a:gd name="T20" fmla="*/ 85 w 265"/>
                <a:gd name="T21" fmla="*/ 976 h 1154"/>
                <a:gd name="T22" fmla="*/ 36 w 265"/>
                <a:gd name="T23" fmla="*/ 1154 h 1154"/>
                <a:gd name="T24" fmla="*/ 18 w 265"/>
                <a:gd name="T25" fmla="*/ 1150 h 1154"/>
                <a:gd name="T26" fmla="*/ 52 w 265"/>
                <a:gd name="T27" fmla="*/ 1045 h 1154"/>
                <a:gd name="T28" fmla="*/ 32 w 265"/>
                <a:gd name="T29" fmla="*/ 774 h 1154"/>
                <a:gd name="T30" fmla="*/ 0 w 265"/>
                <a:gd name="T31" fmla="*/ 685 h 1154"/>
                <a:gd name="T32" fmla="*/ 58 w 265"/>
                <a:gd name="T33" fmla="*/ 519 h 1154"/>
                <a:gd name="T34" fmla="*/ 32 w 265"/>
                <a:gd name="T35" fmla="*/ 500 h 1154"/>
                <a:gd name="T36" fmla="*/ 2 w 265"/>
                <a:gd name="T37" fmla="*/ 438 h 1154"/>
                <a:gd name="T38" fmla="*/ 44 w 265"/>
                <a:gd name="T39" fmla="*/ 476 h 1154"/>
                <a:gd name="T40" fmla="*/ 99 w 265"/>
                <a:gd name="T41" fmla="*/ 539 h 1154"/>
                <a:gd name="T42" fmla="*/ 174 w 265"/>
                <a:gd name="T43" fmla="*/ 585 h 1154"/>
                <a:gd name="T44" fmla="*/ 107 w 265"/>
                <a:gd name="T45" fmla="*/ 660 h 1154"/>
                <a:gd name="T46" fmla="*/ 85 w 265"/>
                <a:gd name="T47" fmla="*/ 705 h 1154"/>
                <a:gd name="T48" fmla="*/ 125 w 265"/>
                <a:gd name="T49" fmla="*/ 816 h 1154"/>
                <a:gd name="T50" fmla="*/ 143 w 265"/>
                <a:gd name="T51" fmla="*/ 743 h 1154"/>
                <a:gd name="T52" fmla="*/ 172 w 265"/>
                <a:gd name="T53" fmla="*/ 685 h 1154"/>
                <a:gd name="T54" fmla="*/ 172 w 265"/>
                <a:gd name="T55" fmla="*/ 624 h 1154"/>
                <a:gd name="T56" fmla="*/ 206 w 265"/>
                <a:gd name="T57" fmla="*/ 569 h 1154"/>
                <a:gd name="T58" fmla="*/ 252 w 265"/>
                <a:gd name="T59" fmla="*/ 369 h 1154"/>
                <a:gd name="T60" fmla="*/ 214 w 265"/>
                <a:gd name="T61" fmla="*/ 306 h 1154"/>
                <a:gd name="T62" fmla="*/ 224 w 265"/>
                <a:gd name="T63" fmla="*/ 261 h 1154"/>
                <a:gd name="T64" fmla="*/ 236 w 265"/>
                <a:gd name="T65" fmla="*/ 43 h 1154"/>
                <a:gd name="T66" fmla="*/ 250 w 265"/>
                <a:gd name="T67" fmla="*/ 0 h 1154"/>
                <a:gd name="T68" fmla="*/ 250 w 265"/>
                <a:gd name="T69" fmla="*/ 0 h 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5" h="1154">
                  <a:moveTo>
                    <a:pt x="250" y="0"/>
                  </a:moveTo>
                  <a:lnTo>
                    <a:pt x="238" y="276"/>
                  </a:lnTo>
                  <a:lnTo>
                    <a:pt x="236" y="314"/>
                  </a:lnTo>
                  <a:lnTo>
                    <a:pt x="265" y="346"/>
                  </a:lnTo>
                  <a:lnTo>
                    <a:pt x="252" y="427"/>
                  </a:lnTo>
                  <a:lnTo>
                    <a:pt x="224" y="565"/>
                  </a:lnTo>
                  <a:lnTo>
                    <a:pt x="190" y="642"/>
                  </a:lnTo>
                  <a:lnTo>
                    <a:pt x="194" y="705"/>
                  </a:lnTo>
                  <a:lnTo>
                    <a:pt x="163" y="743"/>
                  </a:lnTo>
                  <a:lnTo>
                    <a:pt x="157" y="816"/>
                  </a:lnTo>
                  <a:lnTo>
                    <a:pt x="85" y="976"/>
                  </a:lnTo>
                  <a:lnTo>
                    <a:pt x="36" y="1154"/>
                  </a:lnTo>
                  <a:lnTo>
                    <a:pt x="18" y="1150"/>
                  </a:lnTo>
                  <a:lnTo>
                    <a:pt x="52" y="1045"/>
                  </a:lnTo>
                  <a:lnTo>
                    <a:pt x="32" y="774"/>
                  </a:lnTo>
                  <a:lnTo>
                    <a:pt x="0" y="685"/>
                  </a:lnTo>
                  <a:lnTo>
                    <a:pt x="58" y="519"/>
                  </a:lnTo>
                  <a:lnTo>
                    <a:pt x="32" y="500"/>
                  </a:lnTo>
                  <a:lnTo>
                    <a:pt x="2" y="438"/>
                  </a:lnTo>
                  <a:lnTo>
                    <a:pt x="44" y="476"/>
                  </a:lnTo>
                  <a:lnTo>
                    <a:pt x="99" y="539"/>
                  </a:lnTo>
                  <a:lnTo>
                    <a:pt x="174" y="585"/>
                  </a:lnTo>
                  <a:lnTo>
                    <a:pt x="107" y="660"/>
                  </a:lnTo>
                  <a:lnTo>
                    <a:pt x="85" y="705"/>
                  </a:lnTo>
                  <a:lnTo>
                    <a:pt x="125" y="816"/>
                  </a:lnTo>
                  <a:lnTo>
                    <a:pt x="143" y="743"/>
                  </a:lnTo>
                  <a:lnTo>
                    <a:pt x="172" y="685"/>
                  </a:lnTo>
                  <a:lnTo>
                    <a:pt x="172" y="624"/>
                  </a:lnTo>
                  <a:lnTo>
                    <a:pt x="206" y="569"/>
                  </a:lnTo>
                  <a:lnTo>
                    <a:pt x="252" y="369"/>
                  </a:lnTo>
                  <a:lnTo>
                    <a:pt x="214" y="306"/>
                  </a:lnTo>
                  <a:lnTo>
                    <a:pt x="224" y="261"/>
                  </a:lnTo>
                  <a:lnTo>
                    <a:pt x="236" y="43"/>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28">
              <a:extLst>
                <a:ext uri="{FF2B5EF4-FFF2-40B4-BE49-F238E27FC236}">
                  <a16:creationId xmlns:a16="http://schemas.microsoft.com/office/drawing/2014/main" id="{C27317E7-AE43-4828-8A87-184DC6D2BE11}"/>
                </a:ext>
              </a:extLst>
            </p:cNvPr>
            <p:cNvSpPr>
              <a:spLocks/>
            </p:cNvSpPr>
            <p:nvPr/>
          </p:nvSpPr>
          <p:spPr bwMode="auto">
            <a:xfrm>
              <a:off x="3709" y="3232"/>
              <a:ext cx="186" cy="233"/>
            </a:xfrm>
            <a:custGeom>
              <a:avLst/>
              <a:gdLst>
                <a:gd name="T0" fmla="*/ 0 w 186"/>
                <a:gd name="T1" fmla="*/ 0 h 233"/>
                <a:gd name="T2" fmla="*/ 85 w 186"/>
                <a:gd name="T3" fmla="*/ 30 h 233"/>
                <a:gd name="T4" fmla="*/ 141 w 186"/>
                <a:gd name="T5" fmla="*/ 83 h 233"/>
                <a:gd name="T6" fmla="*/ 182 w 186"/>
                <a:gd name="T7" fmla="*/ 184 h 233"/>
                <a:gd name="T8" fmla="*/ 186 w 186"/>
                <a:gd name="T9" fmla="*/ 233 h 233"/>
                <a:gd name="T10" fmla="*/ 127 w 186"/>
                <a:gd name="T11" fmla="*/ 87 h 233"/>
                <a:gd name="T12" fmla="*/ 50 w 186"/>
                <a:gd name="T13" fmla="*/ 30 h 233"/>
                <a:gd name="T14" fmla="*/ 0 w 186"/>
                <a:gd name="T15" fmla="*/ 0 h 233"/>
                <a:gd name="T16" fmla="*/ 0 w 186"/>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 h="233">
                  <a:moveTo>
                    <a:pt x="0" y="0"/>
                  </a:moveTo>
                  <a:lnTo>
                    <a:pt x="85" y="30"/>
                  </a:lnTo>
                  <a:lnTo>
                    <a:pt x="141" y="83"/>
                  </a:lnTo>
                  <a:lnTo>
                    <a:pt x="182" y="184"/>
                  </a:lnTo>
                  <a:lnTo>
                    <a:pt x="186" y="233"/>
                  </a:lnTo>
                  <a:lnTo>
                    <a:pt x="127" y="87"/>
                  </a:lnTo>
                  <a:lnTo>
                    <a:pt x="5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29">
              <a:extLst>
                <a:ext uri="{FF2B5EF4-FFF2-40B4-BE49-F238E27FC236}">
                  <a16:creationId xmlns:a16="http://schemas.microsoft.com/office/drawing/2014/main" id="{7755A313-A044-4D5E-8321-97429EC5E89A}"/>
                </a:ext>
              </a:extLst>
            </p:cNvPr>
            <p:cNvSpPr>
              <a:spLocks/>
            </p:cNvSpPr>
            <p:nvPr/>
          </p:nvSpPr>
          <p:spPr bwMode="auto">
            <a:xfrm>
              <a:off x="3753" y="3367"/>
              <a:ext cx="111" cy="416"/>
            </a:xfrm>
            <a:custGeom>
              <a:avLst/>
              <a:gdLst>
                <a:gd name="T0" fmla="*/ 105 w 111"/>
                <a:gd name="T1" fmla="*/ 0 h 416"/>
                <a:gd name="T2" fmla="*/ 93 w 111"/>
                <a:gd name="T3" fmla="*/ 126 h 416"/>
                <a:gd name="T4" fmla="*/ 0 w 111"/>
                <a:gd name="T5" fmla="*/ 416 h 416"/>
                <a:gd name="T6" fmla="*/ 93 w 111"/>
                <a:gd name="T7" fmla="*/ 173 h 416"/>
                <a:gd name="T8" fmla="*/ 111 w 111"/>
                <a:gd name="T9" fmla="*/ 126 h 416"/>
                <a:gd name="T10" fmla="*/ 105 w 111"/>
                <a:gd name="T11" fmla="*/ 0 h 416"/>
                <a:gd name="T12" fmla="*/ 105 w 111"/>
                <a:gd name="T13" fmla="*/ 0 h 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416">
                  <a:moveTo>
                    <a:pt x="105" y="0"/>
                  </a:moveTo>
                  <a:lnTo>
                    <a:pt x="93" y="126"/>
                  </a:lnTo>
                  <a:lnTo>
                    <a:pt x="0" y="416"/>
                  </a:lnTo>
                  <a:lnTo>
                    <a:pt x="93" y="173"/>
                  </a:lnTo>
                  <a:lnTo>
                    <a:pt x="111" y="126"/>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30">
              <a:extLst>
                <a:ext uri="{FF2B5EF4-FFF2-40B4-BE49-F238E27FC236}">
                  <a16:creationId xmlns:a16="http://schemas.microsoft.com/office/drawing/2014/main" id="{DF23F688-F54C-4124-84D0-6CA49197EDC3}"/>
                </a:ext>
              </a:extLst>
            </p:cNvPr>
            <p:cNvSpPr>
              <a:spLocks/>
            </p:cNvSpPr>
            <p:nvPr/>
          </p:nvSpPr>
          <p:spPr bwMode="auto">
            <a:xfrm>
              <a:off x="3458" y="3404"/>
              <a:ext cx="637" cy="696"/>
            </a:xfrm>
            <a:custGeom>
              <a:avLst/>
              <a:gdLst>
                <a:gd name="T0" fmla="*/ 493 w 637"/>
                <a:gd name="T1" fmla="*/ 44 h 696"/>
                <a:gd name="T2" fmla="*/ 493 w 637"/>
                <a:gd name="T3" fmla="*/ 95 h 696"/>
                <a:gd name="T4" fmla="*/ 449 w 637"/>
                <a:gd name="T5" fmla="*/ 245 h 696"/>
                <a:gd name="T6" fmla="*/ 433 w 637"/>
                <a:gd name="T7" fmla="*/ 344 h 696"/>
                <a:gd name="T8" fmla="*/ 368 w 637"/>
                <a:gd name="T9" fmla="*/ 464 h 696"/>
                <a:gd name="T10" fmla="*/ 307 w 637"/>
                <a:gd name="T11" fmla="*/ 524 h 696"/>
                <a:gd name="T12" fmla="*/ 243 w 637"/>
                <a:gd name="T13" fmla="*/ 553 h 696"/>
                <a:gd name="T14" fmla="*/ 237 w 637"/>
                <a:gd name="T15" fmla="*/ 591 h 696"/>
                <a:gd name="T16" fmla="*/ 204 w 637"/>
                <a:gd name="T17" fmla="*/ 642 h 696"/>
                <a:gd name="T18" fmla="*/ 154 w 637"/>
                <a:gd name="T19" fmla="*/ 658 h 696"/>
                <a:gd name="T20" fmla="*/ 57 w 637"/>
                <a:gd name="T21" fmla="*/ 628 h 696"/>
                <a:gd name="T22" fmla="*/ 0 w 637"/>
                <a:gd name="T23" fmla="*/ 599 h 696"/>
                <a:gd name="T24" fmla="*/ 0 w 637"/>
                <a:gd name="T25" fmla="*/ 626 h 696"/>
                <a:gd name="T26" fmla="*/ 61 w 637"/>
                <a:gd name="T27" fmla="*/ 650 h 696"/>
                <a:gd name="T28" fmla="*/ 178 w 637"/>
                <a:gd name="T29" fmla="*/ 674 h 696"/>
                <a:gd name="T30" fmla="*/ 182 w 637"/>
                <a:gd name="T31" fmla="*/ 696 h 696"/>
                <a:gd name="T32" fmla="*/ 421 w 637"/>
                <a:gd name="T33" fmla="*/ 694 h 696"/>
                <a:gd name="T34" fmla="*/ 538 w 637"/>
                <a:gd name="T35" fmla="*/ 449 h 696"/>
                <a:gd name="T36" fmla="*/ 605 w 637"/>
                <a:gd name="T37" fmla="*/ 302 h 696"/>
                <a:gd name="T38" fmla="*/ 627 w 637"/>
                <a:gd name="T39" fmla="*/ 245 h 696"/>
                <a:gd name="T40" fmla="*/ 635 w 637"/>
                <a:gd name="T41" fmla="*/ 180 h 696"/>
                <a:gd name="T42" fmla="*/ 637 w 637"/>
                <a:gd name="T43" fmla="*/ 113 h 696"/>
                <a:gd name="T44" fmla="*/ 617 w 637"/>
                <a:gd name="T45" fmla="*/ 0 h 696"/>
                <a:gd name="T46" fmla="*/ 601 w 637"/>
                <a:gd name="T47" fmla="*/ 8 h 696"/>
                <a:gd name="T48" fmla="*/ 617 w 637"/>
                <a:gd name="T49" fmla="*/ 105 h 696"/>
                <a:gd name="T50" fmla="*/ 621 w 637"/>
                <a:gd name="T51" fmla="*/ 180 h 696"/>
                <a:gd name="T52" fmla="*/ 597 w 637"/>
                <a:gd name="T53" fmla="*/ 281 h 696"/>
                <a:gd name="T54" fmla="*/ 550 w 637"/>
                <a:gd name="T55" fmla="*/ 389 h 696"/>
                <a:gd name="T56" fmla="*/ 493 w 637"/>
                <a:gd name="T57" fmla="*/ 447 h 696"/>
                <a:gd name="T58" fmla="*/ 449 w 637"/>
                <a:gd name="T59" fmla="*/ 423 h 696"/>
                <a:gd name="T60" fmla="*/ 562 w 637"/>
                <a:gd name="T61" fmla="*/ 279 h 696"/>
                <a:gd name="T62" fmla="*/ 469 w 637"/>
                <a:gd name="T63" fmla="*/ 322 h 696"/>
                <a:gd name="T64" fmla="*/ 453 w 637"/>
                <a:gd name="T65" fmla="*/ 281 h 696"/>
                <a:gd name="T66" fmla="*/ 477 w 637"/>
                <a:gd name="T67" fmla="*/ 212 h 696"/>
                <a:gd name="T68" fmla="*/ 510 w 637"/>
                <a:gd name="T69" fmla="*/ 89 h 696"/>
                <a:gd name="T70" fmla="*/ 510 w 637"/>
                <a:gd name="T71" fmla="*/ 28 h 696"/>
                <a:gd name="T72" fmla="*/ 493 w 637"/>
                <a:gd name="T73" fmla="*/ 44 h 696"/>
                <a:gd name="T74" fmla="*/ 493 w 637"/>
                <a:gd name="T75" fmla="*/ 44 h 6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7" h="696">
                  <a:moveTo>
                    <a:pt x="493" y="44"/>
                  </a:moveTo>
                  <a:lnTo>
                    <a:pt x="493" y="95"/>
                  </a:lnTo>
                  <a:lnTo>
                    <a:pt x="449" y="245"/>
                  </a:lnTo>
                  <a:lnTo>
                    <a:pt x="433" y="344"/>
                  </a:lnTo>
                  <a:lnTo>
                    <a:pt x="368" y="464"/>
                  </a:lnTo>
                  <a:lnTo>
                    <a:pt x="307" y="524"/>
                  </a:lnTo>
                  <a:lnTo>
                    <a:pt x="243" y="553"/>
                  </a:lnTo>
                  <a:lnTo>
                    <a:pt x="237" y="591"/>
                  </a:lnTo>
                  <a:lnTo>
                    <a:pt x="204" y="642"/>
                  </a:lnTo>
                  <a:lnTo>
                    <a:pt x="154" y="658"/>
                  </a:lnTo>
                  <a:lnTo>
                    <a:pt x="57" y="628"/>
                  </a:lnTo>
                  <a:lnTo>
                    <a:pt x="0" y="599"/>
                  </a:lnTo>
                  <a:lnTo>
                    <a:pt x="0" y="626"/>
                  </a:lnTo>
                  <a:lnTo>
                    <a:pt x="61" y="650"/>
                  </a:lnTo>
                  <a:lnTo>
                    <a:pt x="178" y="674"/>
                  </a:lnTo>
                  <a:lnTo>
                    <a:pt x="182" y="696"/>
                  </a:lnTo>
                  <a:lnTo>
                    <a:pt x="421" y="694"/>
                  </a:lnTo>
                  <a:lnTo>
                    <a:pt x="538" y="449"/>
                  </a:lnTo>
                  <a:lnTo>
                    <a:pt x="605" y="302"/>
                  </a:lnTo>
                  <a:lnTo>
                    <a:pt x="627" y="245"/>
                  </a:lnTo>
                  <a:lnTo>
                    <a:pt x="635" y="180"/>
                  </a:lnTo>
                  <a:lnTo>
                    <a:pt x="637" y="113"/>
                  </a:lnTo>
                  <a:lnTo>
                    <a:pt x="617" y="0"/>
                  </a:lnTo>
                  <a:lnTo>
                    <a:pt x="601" y="8"/>
                  </a:lnTo>
                  <a:lnTo>
                    <a:pt x="617" y="105"/>
                  </a:lnTo>
                  <a:lnTo>
                    <a:pt x="621" y="180"/>
                  </a:lnTo>
                  <a:lnTo>
                    <a:pt x="597" y="281"/>
                  </a:lnTo>
                  <a:lnTo>
                    <a:pt x="550" y="389"/>
                  </a:lnTo>
                  <a:lnTo>
                    <a:pt x="493" y="447"/>
                  </a:lnTo>
                  <a:lnTo>
                    <a:pt x="449" y="423"/>
                  </a:lnTo>
                  <a:lnTo>
                    <a:pt x="562" y="279"/>
                  </a:lnTo>
                  <a:lnTo>
                    <a:pt x="469" y="322"/>
                  </a:lnTo>
                  <a:lnTo>
                    <a:pt x="453" y="281"/>
                  </a:lnTo>
                  <a:lnTo>
                    <a:pt x="477" y="212"/>
                  </a:lnTo>
                  <a:lnTo>
                    <a:pt x="510" y="89"/>
                  </a:lnTo>
                  <a:lnTo>
                    <a:pt x="510" y="28"/>
                  </a:lnTo>
                  <a:lnTo>
                    <a:pt x="49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31">
              <a:extLst>
                <a:ext uri="{FF2B5EF4-FFF2-40B4-BE49-F238E27FC236}">
                  <a16:creationId xmlns:a16="http://schemas.microsoft.com/office/drawing/2014/main" id="{BF205E78-BE89-4C5F-9D3D-21B59E5E1498}"/>
                </a:ext>
              </a:extLst>
            </p:cNvPr>
            <p:cNvSpPr>
              <a:spLocks/>
            </p:cNvSpPr>
            <p:nvPr/>
          </p:nvSpPr>
          <p:spPr bwMode="auto">
            <a:xfrm>
              <a:off x="3945" y="2748"/>
              <a:ext cx="130" cy="658"/>
            </a:xfrm>
            <a:custGeom>
              <a:avLst/>
              <a:gdLst>
                <a:gd name="T0" fmla="*/ 0 w 130"/>
                <a:gd name="T1" fmla="*/ 658 h 658"/>
                <a:gd name="T2" fmla="*/ 35 w 130"/>
                <a:gd name="T3" fmla="*/ 597 h 658"/>
                <a:gd name="T4" fmla="*/ 17 w 130"/>
                <a:gd name="T5" fmla="*/ 383 h 658"/>
                <a:gd name="T6" fmla="*/ 43 w 130"/>
                <a:gd name="T7" fmla="*/ 247 h 658"/>
                <a:gd name="T8" fmla="*/ 45 w 130"/>
                <a:gd name="T9" fmla="*/ 73 h 658"/>
                <a:gd name="T10" fmla="*/ 55 w 130"/>
                <a:gd name="T11" fmla="*/ 6 h 658"/>
                <a:gd name="T12" fmla="*/ 67 w 130"/>
                <a:gd name="T13" fmla="*/ 0 h 658"/>
                <a:gd name="T14" fmla="*/ 63 w 130"/>
                <a:gd name="T15" fmla="*/ 38 h 658"/>
                <a:gd name="T16" fmla="*/ 55 w 130"/>
                <a:gd name="T17" fmla="*/ 119 h 658"/>
                <a:gd name="T18" fmla="*/ 55 w 130"/>
                <a:gd name="T19" fmla="*/ 237 h 658"/>
                <a:gd name="T20" fmla="*/ 83 w 130"/>
                <a:gd name="T21" fmla="*/ 219 h 658"/>
                <a:gd name="T22" fmla="*/ 106 w 130"/>
                <a:gd name="T23" fmla="*/ 216 h 658"/>
                <a:gd name="T24" fmla="*/ 83 w 130"/>
                <a:gd name="T25" fmla="*/ 243 h 658"/>
                <a:gd name="T26" fmla="*/ 43 w 130"/>
                <a:gd name="T27" fmla="*/ 302 h 658"/>
                <a:gd name="T28" fmla="*/ 35 w 130"/>
                <a:gd name="T29" fmla="*/ 397 h 658"/>
                <a:gd name="T30" fmla="*/ 37 w 130"/>
                <a:gd name="T31" fmla="*/ 427 h 658"/>
                <a:gd name="T32" fmla="*/ 98 w 130"/>
                <a:gd name="T33" fmla="*/ 332 h 658"/>
                <a:gd name="T34" fmla="*/ 130 w 130"/>
                <a:gd name="T35" fmla="*/ 255 h 658"/>
                <a:gd name="T36" fmla="*/ 98 w 130"/>
                <a:gd name="T37" fmla="*/ 374 h 658"/>
                <a:gd name="T38" fmla="*/ 37 w 130"/>
                <a:gd name="T39" fmla="*/ 453 h 658"/>
                <a:gd name="T40" fmla="*/ 49 w 130"/>
                <a:gd name="T41" fmla="*/ 577 h 658"/>
                <a:gd name="T42" fmla="*/ 39 w 130"/>
                <a:gd name="T43" fmla="*/ 623 h 658"/>
                <a:gd name="T44" fmla="*/ 67 w 130"/>
                <a:gd name="T45" fmla="*/ 646 h 658"/>
                <a:gd name="T46" fmla="*/ 25 w 130"/>
                <a:gd name="T47" fmla="*/ 644 h 658"/>
                <a:gd name="T48" fmla="*/ 0 w 130"/>
                <a:gd name="T49" fmla="*/ 658 h 658"/>
                <a:gd name="T50" fmla="*/ 0 w 130"/>
                <a:gd name="T51" fmla="*/ 658 h 6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658">
                  <a:moveTo>
                    <a:pt x="0" y="658"/>
                  </a:moveTo>
                  <a:lnTo>
                    <a:pt x="35" y="597"/>
                  </a:lnTo>
                  <a:lnTo>
                    <a:pt x="17" y="383"/>
                  </a:lnTo>
                  <a:lnTo>
                    <a:pt x="43" y="247"/>
                  </a:lnTo>
                  <a:lnTo>
                    <a:pt x="45" y="73"/>
                  </a:lnTo>
                  <a:lnTo>
                    <a:pt x="55" y="6"/>
                  </a:lnTo>
                  <a:lnTo>
                    <a:pt x="67" y="0"/>
                  </a:lnTo>
                  <a:lnTo>
                    <a:pt x="63" y="38"/>
                  </a:lnTo>
                  <a:lnTo>
                    <a:pt x="55" y="119"/>
                  </a:lnTo>
                  <a:lnTo>
                    <a:pt x="55" y="237"/>
                  </a:lnTo>
                  <a:lnTo>
                    <a:pt x="83" y="219"/>
                  </a:lnTo>
                  <a:lnTo>
                    <a:pt x="106" y="216"/>
                  </a:lnTo>
                  <a:lnTo>
                    <a:pt x="83" y="243"/>
                  </a:lnTo>
                  <a:lnTo>
                    <a:pt x="43" y="302"/>
                  </a:lnTo>
                  <a:lnTo>
                    <a:pt x="35" y="397"/>
                  </a:lnTo>
                  <a:lnTo>
                    <a:pt x="37" y="427"/>
                  </a:lnTo>
                  <a:lnTo>
                    <a:pt x="98" y="332"/>
                  </a:lnTo>
                  <a:lnTo>
                    <a:pt x="130" y="255"/>
                  </a:lnTo>
                  <a:lnTo>
                    <a:pt x="98" y="374"/>
                  </a:lnTo>
                  <a:lnTo>
                    <a:pt x="37" y="453"/>
                  </a:lnTo>
                  <a:lnTo>
                    <a:pt x="49" y="577"/>
                  </a:lnTo>
                  <a:lnTo>
                    <a:pt x="39" y="623"/>
                  </a:lnTo>
                  <a:lnTo>
                    <a:pt x="67" y="646"/>
                  </a:lnTo>
                  <a:lnTo>
                    <a:pt x="25" y="644"/>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32">
              <a:extLst>
                <a:ext uri="{FF2B5EF4-FFF2-40B4-BE49-F238E27FC236}">
                  <a16:creationId xmlns:a16="http://schemas.microsoft.com/office/drawing/2014/main" id="{105FB3C5-2FAF-4FA8-99E1-1BEA4EFE2903}"/>
                </a:ext>
              </a:extLst>
            </p:cNvPr>
            <p:cNvSpPr>
              <a:spLocks/>
            </p:cNvSpPr>
            <p:nvPr/>
          </p:nvSpPr>
          <p:spPr bwMode="auto">
            <a:xfrm>
              <a:off x="4012" y="3187"/>
              <a:ext cx="109" cy="132"/>
            </a:xfrm>
            <a:custGeom>
              <a:avLst/>
              <a:gdLst>
                <a:gd name="T0" fmla="*/ 0 w 109"/>
                <a:gd name="T1" fmla="*/ 132 h 132"/>
                <a:gd name="T2" fmla="*/ 45 w 109"/>
                <a:gd name="T3" fmla="*/ 118 h 132"/>
                <a:gd name="T4" fmla="*/ 75 w 109"/>
                <a:gd name="T5" fmla="*/ 59 h 132"/>
                <a:gd name="T6" fmla="*/ 109 w 109"/>
                <a:gd name="T7" fmla="*/ 49 h 132"/>
                <a:gd name="T8" fmla="*/ 109 w 109"/>
                <a:gd name="T9" fmla="*/ 10 h 132"/>
                <a:gd name="T10" fmla="*/ 83 w 109"/>
                <a:gd name="T11" fmla="*/ 0 h 132"/>
                <a:gd name="T12" fmla="*/ 55 w 109"/>
                <a:gd name="T13" fmla="*/ 55 h 132"/>
                <a:gd name="T14" fmla="*/ 31 w 109"/>
                <a:gd name="T15" fmla="*/ 103 h 132"/>
                <a:gd name="T16" fmla="*/ 0 w 109"/>
                <a:gd name="T17" fmla="*/ 132 h 132"/>
                <a:gd name="T18" fmla="*/ 0 w 109"/>
                <a:gd name="T19" fmla="*/ 13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32">
                  <a:moveTo>
                    <a:pt x="0" y="132"/>
                  </a:moveTo>
                  <a:lnTo>
                    <a:pt x="45" y="118"/>
                  </a:lnTo>
                  <a:lnTo>
                    <a:pt x="75" y="59"/>
                  </a:lnTo>
                  <a:lnTo>
                    <a:pt x="109" y="49"/>
                  </a:lnTo>
                  <a:lnTo>
                    <a:pt x="109" y="10"/>
                  </a:lnTo>
                  <a:lnTo>
                    <a:pt x="83" y="0"/>
                  </a:lnTo>
                  <a:lnTo>
                    <a:pt x="55" y="55"/>
                  </a:lnTo>
                  <a:lnTo>
                    <a:pt x="31" y="103"/>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33">
              <a:extLst>
                <a:ext uri="{FF2B5EF4-FFF2-40B4-BE49-F238E27FC236}">
                  <a16:creationId xmlns:a16="http://schemas.microsoft.com/office/drawing/2014/main" id="{FDF83194-0AE6-40AE-AFB0-01D01B67CF34}"/>
                </a:ext>
              </a:extLst>
            </p:cNvPr>
            <p:cNvSpPr>
              <a:spLocks/>
            </p:cNvSpPr>
            <p:nvPr/>
          </p:nvSpPr>
          <p:spPr bwMode="auto">
            <a:xfrm>
              <a:off x="3996" y="2752"/>
              <a:ext cx="67" cy="125"/>
            </a:xfrm>
            <a:custGeom>
              <a:avLst/>
              <a:gdLst>
                <a:gd name="T0" fmla="*/ 0 w 67"/>
                <a:gd name="T1" fmla="*/ 91 h 125"/>
                <a:gd name="T2" fmla="*/ 67 w 67"/>
                <a:gd name="T3" fmla="*/ 0 h 125"/>
                <a:gd name="T4" fmla="*/ 36 w 67"/>
                <a:gd name="T5" fmla="*/ 65 h 125"/>
                <a:gd name="T6" fmla="*/ 4 w 67"/>
                <a:gd name="T7" fmla="*/ 125 h 125"/>
                <a:gd name="T8" fmla="*/ 0 w 67"/>
                <a:gd name="T9" fmla="*/ 91 h 125"/>
                <a:gd name="T10" fmla="*/ 0 w 67"/>
                <a:gd name="T11" fmla="*/ 91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25">
                  <a:moveTo>
                    <a:pt x="0" y="91"/>
                  </a:moveTo>
                  <a:lnTo>
                    <a:pt x="67" y="0"/>
                  </a:lnTo>
                  <a:lnTo>
                    <a:pt x="36" y="65"/>
                  </a:lnTo>
                  <a:lnTo>
                    <a:pt x="4" y="125"/>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34">
              <a:extLst>
                <a:ext uri="{FF2B5EF4-FFF2-40B4-BE49-F238E27FC236}">
                  <a16:creationId xmlns:a16="http://schemas.microsoft.com/office/drawing/2014/main" id="{4FBE1868-026C-4B7F-91BD-1F931B09037F}"/>
                </a:ext>
              </a:extLst>
            </p:cNvPr>
            <p:cNvSpPr>
              <a:spLocks/>
            </p:cNvSpPr>
            <p:nvPr/>
          </p:nvSpPr>
          <p:spPr bwMode="auto">
            <a:xfrm>
              <a:off x="3537" y="2280"/>
              <a:ext cx="216" cy="265"/>
            </a:xfrm>
            <a:custGeom>
              <a:avLst/>
              <a:gdLst>
                <a:gd name="T0" fmla="*/ 4 w 216"/>
                <a:gd name="T1" fmla="*/ 207 h 265"/>
                <a:gd name="T2" fmla="*/ 26 w 216"/>
                <a:gd name="T3" fmla="*/ 239 h 265"/>
                <a:gd name="T4" fmla="*/ 135 w 216"/>
                <a:gd name="T5" fmla="*/ 79 h 265"/>
                <a:gd name="T6" fmla="*/ 216 w 216"/>
                <a:gd name="T7" fmla="*/ 0 h 265"/>
                <a:gd name="T8" fmla="*/ 143 w 216"/>
                <a:gd name="T9" fmla="*/ 91 h 265"/>
                <a:gd name="T10" fmla="*/ 30 w 216"/>
                <a:gd name="T11" fmla="*/ 265 h 265"/>
                <a:gd name="T12" fmla="*/ 0 w 216"/>
                <a:gd name="T13" fmla="*/ 231 h 265"/>
                <a:gd name="T14" fmla="*/ 4 w 216"/>
                <a:gd name="T15" fmla="*/ 207 h 265"/>
                <a:gd name="T16" fmla="*/ 4 w 216"/>
                <a:gd name="T17" fmla="*/ 207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65">
                  <a:moveTo>
                    <a:pt x="4" y="207"/>
                  </a:moveTo>
                  <a:lnTo>
                    <a:pt x="26" y="239"/>
                  </a:lnTo>
                  <a:lnTo>
                    <a:pt x="135" y="79"/>
                  </a:lnTo>
                  <a:lnTo>
                    <a:pt x="216" y="0"/>
                  </a:lnTo>
                  <a:lnTo>
                    <a:pt x="143" y="91"/>
                  </a:lnTo>
                  <a:lnTo>
                    <a:pt x="30" y="265"/>
                  </a:lnTo>
                  <a:lnTo>
                    <a:pt x="0" y="231"/>
                  </a:lnTo>
                  <a:lnTo>
                    <a:pt x="4"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35">
              <a:extLst>
                <a:ext uri="{FF2B5EF4-FFF2-40B4-BE49-F238E27FC236}">
                  <a16:creationId xmlns:a16="http://schemas.microsoft.com/office/drawing/2014/main" id="{CDBC2FF1-8C4A-4684-B46D-CE185C0D1FFB}"/>
                </a:ext>
              </a:extLst>
            </p:cNvPr>
            <p:cNvSpPr>
              <a:spLocks/>
            </p:cNvSpPr>
            <p:nvPr/>
          </p:nvSpPr>
          <p:spPr bwMode="auto">
            <a:xfrm>
              <a:off x="3808" y="2418"/>
              <a:ext cx="172" cy="235"/>
            </a:xfrm>
            <a:custGeom>
              <a:avLst/>
              <a:gdLst>
                <a:gd name="T0" fmla="*/ 0 w 172"/>
                <a:gd name="T1" fmla="*/ 119 h 235"/>
                <a:gd name="T2" fmla="*/ 58 w 172"/>
                <a:gd name="T3" fmla="*/ 131 h 235"/>
                <a:gd name="T4" fmla="*/ 172 w 172"/>
                <a:gd name="T5" fmla="*/ 235 h 235"/>
                <a:gd name="T6" fmla="*/ 75 w 172"/>
                <a:gd name="T7" fmla="*/ 125 h 235"/>
                <a:gd name="T8" fmla="*/ 12 w 172"/>
                <a:gd name="T9" fmla="*/ 101 h 235"/>
                <a:gd name="T10" fmla="*/ 2 w 172"/>
                <a:gd name="T11" fmla="*/ 0 h 235"/>
                <a:gd name="T12" fmla="*/ 0 w 172"/>
                <a:gd name="T13" fmla="*/ 119 h 235"/>
                <a:gd name="T14" fmla="*/ 0 w 172"/>
                <a:gd name="T15" fmla="*/ 119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235">
                  <a:moveTo>
                    <a:pt x="0" y="119"/>
                  </a:moveTo>
                  <a:lnTo>
                    <a:pt x="58" y="131"/>
                  </a:lnTo>
                  <a:lnTo>
                    <a:pt x="172" y="235"/>
                  </a:lnTo>
                  <a:lnTo>
                    <a:pt x="75" y="125"/>
                  </a:lnTo>
                  <a:lnTo>
                    <a:pt x="12" y="101"/>
                  </a:lnTo>
                  <a:lnTo>
                    <a:pt x="2" y="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36">
              <a:extLst>
                <a:ext uri="{FF2B5EF4-FFF2-40B4-BE49-F238E27FC236}">
                  <a16:creationId xmlns:a16="http://schemas.microsoft.com/office/drawing/2014/main" id="{30E676DF-82A1-49A7-81F5-2AB9FCFA8C5D}"/>
                </a:ext>
              </a:extLst>
            </p:cNvPr>
            <p:cNvSpPr>
              <a:spLocks/>
            </p:cNvSpPr>
            <p:nvPr/>
          </p:nvSpPr>
          <p:spPr bwMode="auto">
            <a:xfrm>
              <a:off x="3430" y="4019"/>
              <a:ext cx="40" cy="85"/>
            </a:xfrm>
            <a:custGeom>
              <a:avLst/>
              <a:gdLst>
                <a:gd name="T0" fmla="*/ 40 w 40"/>
                <a:gd name="T1" fmla="*/ 8 h 85"/>
                <a:gd name="T2" fmla="*/ 22 w 40"/>
                <a:gd name="T3" fmla="*/ 85 h 85"/>
                <a:gd name="T4" fmla="*/ 0 w 40"/>
                <a:gd name="T5" fmla="*/ 81 h 85"/>
                <a:gd name="T6" fmla="*/ 22 w 40"/>
                <a:gd name="T7" fmla="*/ 35 h 85"/>
                <a:gd name="T8" fmla="*/ 32 w 40"/>
                <a:gd name="T9" fmla="*/ 0 h 85"/>
                <a:gd name="T10" fmla="*/ 40 w 40"/>
                <a:gd name="T11" fmla="*/ 8 h 85"/>
                <a:gd name="T12" fmla="*/ 40 w 40"/>
                <a:gd name="T13" fmla="*/ 8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85">
                  <a:moveTo>
                    <a:pt x="40" y="8"/>
                  </a:moveTo>
                  <a:lnTo>
                    <a:pt x="22" y="85"/>
                  </a:lnTo>
                  <a:lnTo>
                    <a:pt x="0" y="81"/>
                  </a:lnTo>
                  <a:lnTo>
                    <a:pt x="22" y="35"/>
                  </a:lnTo>
                  <a:lnTo>
                    <a:pt x="32" y="0"/>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337">
              <a:extLst>
                <a:ext uri="{FF2B5EF4-FFF2-40B4-BE49-F238E27FC236}">
                  <a16:creationId xmlns:a16="http://schemas.microsoft.com/office/drawing/2014/main" id="{B593B59F-6B07-4BAE-ADA7-47637CD1CDE1}"/>
                </a:ext>
              </a:extLst>
            </p:cNvPr>
            <p:cNvSpPr>
              <a:spLocks/>
            </p:cNvSpPr>
            <p:nvPr/>
          </p:nvSpPr>
          <p:spPr bwMode="auto">
            <a:xfrm>
              <a:off x="2930" y="3872"/>
              <a:ext cx="495" cy="228"/>
            </a:xfrm>
            <a:custGeom>
              <a:avLst/>
              <a:gdLst>
                <a:gd name="T0" fmla="*/ 0 w 495"/>
                <a:gd name="T1" fmla="*/ 0 h 228"/>
                <a:gd name="T2" fmla="*/ 402 w 495"/>
                <a:gd name="T3" fmla="*/ 202 h 228"/>
                <a:gd name="T4" fmla="*/ 447 w 495"/>
                <a:gd name="T5" fmla="*/ 228 h 228"/>
                <a:gd name="T6" fmla="*/ 495 w 495"/>
                <a:gd name="T7" fmla="*/ 228 h 228"/>
                <a:gd name="T8" fmla="*/ 20 w 495"/>
                <a:gd name="T9" fmla="*/ 0 h 228"/>
                <a:gd name="T10" fmla="*/ 0 w 495"/>
                <a:gd name="T11" fmla="*/ 0 h 228"/>
                <a:gd name="T12" fmla="*/ 0 w 495"/>
                <a:gd name="T13" fmla="*/ 0 h 2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228">
                  <a:moveTo>
                    <a:pt x="0" y="0"/>
                  </a:moveTo>
                  <a:lnTo>
                    <a:pt x="402" y="202"/>
                  </a:lnTo>
                  <a:lnTo>
                    <a:pt x="447" y="228"/>
                  </a:lnTo>
                  <a:lnTo>
                    <a:pt x="495" y="228"/>
                  </a:lnTo>
                  <a:lnTo>
                    <a:pt x="2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38">
              <a:extLst>
                <a:ext uri="{FF2B5EF4-FFF2-40B4-BE49-F238E27FC236}">
                  <a16:creationId xmlns:a16="http://schemas.microsoft.com/office/drawing/2014/main" id="{223ED5F9-1C0B-41D2-A355-22087CF4492D}"/>
                </a:ext>
              </a:extLst>
            </p:cNvPr>
            <p:cNvSpPr>
              <a:spLocks/>
            </p:cNvSpPr>
            <p:nvPr/>
          </p:nvSpPr>
          <p:spPr bwMode="auto">
            <a:xfrm>
              <a:off x="3624" y="4066"/>
              <a:ext cx="28" cy="43"/>
            </a:xfrm>
            <a:custGeom>
              <a:avLst/>
              <a:gdLst>
                <a:gd name="T0" fmla="*/ 12 w 28"/>
                <a:gd name="T1" fmla="*/ 8 h 43"/>
                <a:gd name="T2" fmla="*/ 0 w 28"/>
                <a:gd name="T3" fmla="*/ 43 h 43"/>
                <a:gd name="T4" fmla="*/ 16 w 28"/>
                <a:gd name="T5" fmla="*/ 42 h 43"/>
                <a:gd name="T6" fmla="*/ 28 w 28"/>
                <a:gd name="T7" fmla="*/ 4 h 43"/>
                <a:gd name="T8" fmla="*/ 20 w 28"/>
                <a:gd name="T9" fmla="*/ 0 h 43"/>
                <a:gd name="T10" fmla="*/ 12 w 28"/>
                <a:gd name="T11" fmla="*/ 8 h 43"/>
                <a:gd name="T12" fmla="*/ 12 w 28"/>
                <a:gd name="T13" fmla="*/ 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3">
                  <a:moveTo>
                    <a:pt x="12" y="8"/>
                  </a:moveTo>
                  <a:lnTo>
                    <a:pt x="0" y="43"/>
                  </a:lnTo>
                  <a:lnTo>
                    <a:pt x="16" y="42"/>
                  </a:lnTo>
                  <a:lnTo>
                    <a:pt x="28" y="4"/>
                  </a:lnTo>
                  <a:lnTo>
                    <a:pt x="20" y="0"/>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39">
              <a:extLst>
                <a:ext uri="{FF2B5EF4-FFF2-40B4-BE49-F238E27FC236}">
                  <a16:creationId xmlns:a16="http://schemas.microsoft.com/office/drawing/2014/main" id="{DF845F1E-D4AF-4F6F-A27E-FEC23534B507}"/>
                </a:ext>
              </a:extLst>
            </p:cNvPr>
            <p:cNvSpPr>
              <a:spLocks/>
            </p:cNvSpPr>
            <p:nvPr/>
          </p:nvSpPr>
          <p:spPr bwMode="auto">
            <a:xfrm>
              <a:off x="2248" y="3339"/>
              <a:ext cx="120" cy="63"/>
            </a:xfrm>
            <a:custGeom>
              <a:avLst/>
              <a:gdLst>
                <a:gd name="T0" fmla="*/ 47 w 120"/>
                <a:gd name="T1" fmla="*/ 10 h 63"/>
                <a:gd name="T2" fmla="*/ 53 w 120"/>
                <a:gd name="T3" fmla="*/ 39 h 63"/>
                <a:gd name="T4" fmla="*/ 0 w 120"/>
                <a:gd name="T5" fmla="*/ 45 h 63"/>
                <a:gd name="T6" fmla="*/ 24 w 120"/>
                <a:gd name="T7" fmla="*/ 63 h 63"/>
                <a:gd name="T8" fmla="*/ 65 w 120"/>
                <a:gd name="T9" fmla="*/ 61 h 63"/>
                <a:gd name="T10" fmla="*/ 105 w 120"/>
                <a:gd name="T11" fmla="*/ 55 h 63"/>
                <a:gd name="T12" fmla="*/ 120 w 120"/>
                <a:gd name="T13" fmla="*/ 4 h 63"/>
                <a:gd name="T14" fmla="*/ 75 w 120"/>
                <a:gd name="T15" fmla="*/ 35 h 63"/>
                <a:gd name="T16" fmla="*/ 71 w 120"/>
                <a:gd name="T17" fmla="*/ 0 h 63"/>
                <a:gd name="T18" fmla="*/ 55 w 120"/>
                <a:gd name="T19" fmla="*/ 4 h 63"/>
                <a:gd name="T20" fmla="*/ 47 w 120"/>
                <a:gd name="T21" fmla="*/ 10 h 63"/>
                <a:gd name="T22" fmla="*/ 47 w 120"/>
                <a:gd name="T23" fmla="*/ 1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63">
                  <a:moveTo>
                    <a:pt x="47" y="10"/>
                  </a:moveTo>
                  <a:lnTo>
                    <a:pt x="53" y="39"/>
                  </a:lnTo>
                  <a:lnTo>
                    <a:pt x="0" y="45"/>
                  </a:lnTo>
                  <a:lnTo>
                    <a:pt x="24" y="63"/>
                  </a:lnTo>
                  <a:lnTo>
                    <a:pt x="65" y="61"/>
                  </a:lnTo>
                  <a:lnTo>
                    <a:pt x="105" y="55"/>
                  </a:lnTo>
                  <a:lnTo>
                    <a:pt x="120" y="4"/>
                  </a:lnTo>
                  <a:lnTo>
                    <a:pt x="75" y="35"/>
                  </a:lnTo>
                  <a:lnTo>
                    <a:pt x="71" y="0"/>
                  </a:lnTo>
                  <a:lnTo>
                    <a:pt x="55" y="4"/>
                  </a:lnTo>
                  <a:lnTo>
                    <a:pt x="4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340">
              <a:extLst>
                <a:ext uri="{FF2B5EF4-FFF2-40B4-BE49-F238E27FC236}">
                  <a16:creationId xmlns:a16="http://schemas.microsoft.com/office/drawing/2014/main" id="{DFA108DC-6C79-4C31-9F1B-5C659A3D83B5}"/>
                </a:ext>
              </a:extLst>
            </p:cNvPr>
            <p:cNvSpPr>
              <a:spLocks/>
            </p:cNvSpPr>
            <p:nvPr/>
          </p:nvSpPr>
          <p:spPr bwMode="auto">
            <a:xfrm>
              <a:off x="2163" y="3349"/>
              <a:ext cx="31" cy="172"/>
            </a:xfrm>
            <a:custGeom>
              <a:avLst/>
              <a:gdLst>
                <a:gd name="T0" fmla="*/ 12 w 31"/>
                <a:gd name="T1" fmla="*/ 18 h 172"/>
                <a:gd name="T2" fmla="*/ 0 w 31"/>
                <a:gd name="T3" fmla="*/ 33 h 172"/>
                <a:gd name="T4" fmla="*/ 12 w 31"/>
                <a:gd name="T5" fmla="*/ 41 h 172"/>
                <a:gd name="T6" fmla="*/ 12 w 31"/>
                <a:gd name="T7" fmla="*/ 172 h 172"/>
                <a:gd name="T8" fmla="*/ 31 w 31"/>
                <a:gd name="T9" fmla="*/ 136 h 172"/>
                <a:gd name="T10" fmla="*/ 31 w 31"/>
                <a:gd name="T11" fmla="*/ 0 h 172"/>
                <a:gd name="T12" fmla="*/ 12 w 31"/>
                <a:gd name="T13" fmla="*/ 18 h 172"/>
                <a:gd name="T14" fmla="*/ 12 w 31"/>
                <a:gd name="T15" fmla="*/ 18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2">
                  <a:moveTo>
                    <a:pt x="12" y="18"/>
                  </a:moveTo>
                  <a:lnTo>
                    <a:pt x="0" y="33"/>
                  </a:lnTo>
                  <a:lnTo>
                    <a:pt x="12" y="41"/>
                  </a:lnTo>
                  <a:lnTo>
                    <a:pt x="12" y="172"/>
                  </a:lnTo>
                  <a:lnTo>
                    <a:pt x="31" y="136"/>
                  </a:lnTo>
                  <a:lnTo>
                    <a:pt x="31" y="0"/>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341">
              <a:extLst>
                <a:ext uri="{FF2B5EF4-FFF2-40B4-BE49-F238E27FC236}">
                  <a16:creationId xmlns:a16="http://schemas.microsoft.com/office/drawing/2014/main" id="{208D3863-4B59-4183-8638-4922B1D71314}"/>
                </a:ext>
              </a:extLst>
            </p:cNvPr>
            <p:cNvSpPr>
              <a:spLocks/>
            </p:cNvSpPr>
            <p:nvPr/>
          </p:nvSpPr>
          <p:spPr bwMode="auto">
            <a:xfrm>
              <a:off x="2244" y="3286"/>
              <a:ext cx="12" cy="79"/>
            </a:xfrm>
            <a:custGeom>
              <a:avLst/>
              <a:gdLst>
                <a:gd name="T0" fmla="*/ 0 w 12"/>
                <a:gd name="T1" fmla="*/ 2 h 79"/>
                <a:gd name="T2" fmla="*/ 0 w 12"/>
                <a:gd name="T3" fmla="*/ 79 h 79"/>
                <a:gd name="T4" fmla="*/ 12 w 12"/>
                <a:gd name="T5" fmla="*/ 79 h 79"/>
                <a:gd name="T6" fmla="*/ 12 w 12"/>
                <a:gd name="T7" fmla="*/ 0 h 79"/>
                <a:gd name="T8" fmla="*/ 0 w 12"/>
                <a:gd name="T9" fmla="*/ 2 h 79"/>
                <a:gd name="T10" fmla="*/ 0 w 12"/>
                <a:gd name="T11" fmla="*/ 2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9">
                  <a:moveTo>
                    <a:pt x="0" y="2"/>
                  </a:moveTo>
                  <a:lnTo>
                    <a:pt x="0" y="79"/>
                  </a:lnTo>
                  <a:lnTo>
                    <a:pt x="12" y="79"/>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342">
              <a:extLst>
                <a:ext uri="{FF2B5EF4-FFF2-40B4-BE49-F238E27FC236}">
                  <a16:creationId xmlns:a16="http://schemas.microsoft.com/office/drawing/2014/main" id="{90027617-417D-490E-9B5A-45CD958075F0}"/>
                </a:ext>
              </a:extLst>
            </p:cNvPr>
            <p:cNvSpPr>
              <a:spLocks/>
            </p:cNvSpPr>
            <p:nvPr/>
          </p:nvSpPr>
          <p:spPr bwMode="auto">
            <a:xfrm>
              <a:off x="3660" y="2790"/>
              <a:ext cx="85" cy="59"/>
            </a:xfrm>
            <a:custGeom>
              <a:avLst/>
              <a:gdLst>
                <a:gd name="T0" fmla="*/ 4 w 85"/>
                <a:gd name="T1" fmla="*/ 59 h 59"/>
                <a:gd name="T2" fmla="*/ 16 w 85"/>
                <a:gd name="T3" fmla="*/ 27 h 59"/>
                <a:gd name="T4" fmla="*/ 49 w 85"/>
                <a:gd name="T5" fmla="*/ 23 h 59"/>
                <a:gd name="T6" fmla="*/ 85 w 85"/>
                <a:gd name="T7" fmla="*/ 37 h 59"/>
                <a:gd name="T8" fmla="*/ 57 w 85"/>
                <a:gd name="T9" fmla="*/ 0 h 59"/>
                <a:gd name="T10" fmla="*/ 22 w 85"/>
                <a:gd name="T11" fmla="*/ 0 h 59"/>
                <a:gd name="T12" fmla="*/ 0 w 85"/>
                <a:gd name="T13" fmla="*/ 12 h 59"/>
                <a:gd name="T14" fmla="*/ 4 w 85"/>
                <a:gd name="T15" fmla="*/ 59 h 59"/>
                <a:gd name="T16" fmla="*/ 4 w 85"/>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59">
                  <a:moveTo>
                    <a:pt x="4" y="59"/>
                  </a:moveTo>
                  <a:lnTo>
                    <a:pt x="16" y="27"/>
                  </a:lnTo>
                  <a:lnTo>
                    <a:pt x="49" y="23"/>
                  </a:lnTo>
                  <a:lnTo>
                    <a:pt x="85" y="37"/>
                  </a:lnTo>
                  <a:lnTo>
                    <a:pt x="57" y="0"/>
                  </a:lnTo>
                  <a:lnTo>
                    <a:pt x="22" y="0"/>
                  </a:lnTo>
                  <a:lnTo>
                    <a:pt x="0" y="12"/>
                  </a:lnTo>
                  <a:lnTo>
                    <a:pt x="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43">
              <a:extLst>
                <a:ext uri="{FF2B5EF4-FFF2-40B4-BE49-F238E27FC236}">
                  <a16:creationId xmlns:a16="http://schemas.microsoft.com/office/drawing/2014/main" id="{79759956-FDB3-4BF8-A817-CBF9DC92F967}"/>
                </a:ext>
              </a:extLst>
            </p:cNvPr>
            <p:cNvSpPr>
              <a:spLocks/>
            </p:cNvSpPr>
            <p:nvPr/>
          </p:nvSpPr>
          <p:spPr bwMode="auto">
            <a:xfrm>
              <a:off x="3711" y="2823"/>
              <a:ext cx="178" cy="172"/>
            </a:xfrm>
            <a:custGeom>
              <a:avLst/>
              <a:gdLst>
                <a:gd name="T0" fmla="*/ 178 w 178"/>
                <a:gd name="T1" fmla="*/ 6 h 172"/>
                <a:gd name="T2" fmla="*/ 135 w 178"/>
                <a:gd name="T3" fmla="*/ 0 h 172"/>
                <a:gd name="T4" fmla="*/ 52 w 178"/>
                <a:gd name="T5" fmla="*/ 73 h 172"/>
                <a:gd name="T6" fmla="*/ 0 w 178"/>
                <a:gd name="T7" fmla="*/ 172 h 172"/>
                <a:gd name="T8" fmla="*/ 101 w 178"/>
                <a:gd name="T9" fmla="*/ 52 h 172"/>
                <a:gd name="T10" fmla="*/ 178 w 178"/>
                <a:gd name="T11" fmla="*/ 6 h 172"/>
                <a:gd name="T12" fmla="*/ 178 w 178"/>
                <a:gd name="T13" fmla="*/ 6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178" y="6"/>
                  </a:moveTo>
                  <a:lnTo>
                    <a:pt x="135" y="0"/>
                  </a:lnTo>
                  <a:lnTo>
                    <a:pt x="52" y="73"/>
                  </a:lnTo>
                  <a:lnTo>
                    <a:pt x="0" y="172"/>
                  </a:lnTo>
                  <a:lnTo>
                    <a:pt x="101" y="52"/>
                  </a:lnTo>
                  <a:lnTo>
                    <a:pt x="17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44">
              <a:extLst>
                <a:ext uri="{FF2B5EF4-FFF2-40B4-BE49-F238E27FC236}">
                  <a16:creationId xmlns:a16="http://schemas.microsoft.com/office/drawing/2014/main" id="{6AC833FA-8D3F-43F1-9431-D9281C960732}"/>
                </a:ext>
              </a:extLst>
            </p:cNvPr>
            <p:cNvSpPr>
              <a:spLocks/>
            </p:cNvSpPr>
            <p:nvPr/>
          </p:nvSpPr>
          <p:spPr bwMode="auto">
            <a:xfrm>
              <a:off x="3992" y="2762"/>
              <a:ext cx="87" cy="180"/>
            </a:xfrm>
            <a:custGeom>
              <a:avLst/>
              <a:gdLst>
                <a:gd name="T0" fmla="*/ 0 w 87"/>
                <a:gd name="T1" fmla="*/ 148 h 180"/>
                <a:gd name="T2" fmla="*/ 40 w 87"/>
                <a:gd name="T3" fmla="*/ 103 h 180"/>
                <a:gd name="T4" fmla="*/ 87 w 87"/>
                <a:gd name="T5" fmla="*/ 0 h 180"/>
                <a:gd name="T6" fmla="*/ 57 w 87"/>
                <a:gd name="T7" fmla="*/ 101 h 180"/>
                <a:gd name="T8" fmla="*/ 4 w 87"/>
                <a:gd name="T9" fmla="*/ 180 h 180"/>
                <a:gd name="T10" fmla="*/ 0 w 87"/>
                <a:gd name="T11" fmla="*/ 148 h 180"/>
                <a:gd name="T12" fmla="*/ 0 w 87"/>
                <a:gd name="T13" fmla="*/ 148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80">
                  <a:moveTo>
                    <a:pt x="0" y="148"/>
                  </a:moveTo>
                  <a:lnTo>
                    <a:pt x="40" y="103"/>
                  </a:lnTo>
                  <a:lnTo>
                    <a:pt x="87" y="0"/>
                  </a:lnTo>
                  <a:lnTo>
                    <a:pt x="57" y="101"/>
                  </a:lnTo>
                  <a:lnTo>
                    <a:pt x="4" y="180"/>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45">
              <a:extLst>
                <a:ext uri="{FF2B5EF4-FFF2-40B4-BE49-F238E27FC236}">
                  <a16:creationId xmlns:a16="http://schemas.microsoft.com/office/drawing/2014/main" id="{4AB055FC-75B2-4392-BDB3-646736C36750}"/>
                </a:ext>
              </a:extLst>
            </p:cNvPr>
            <p:cNvSpPr>
              <a:spLocks/>
            </p:cNvSpPr>
            <p:nvPr/>
          </p:nvSpPr>
          <p:spPr bwMode="auto">
            <a:xfrm>
              <a:off x="2713" y="2612"/>
              <a:ext cx="152" cy="363"/>
            </a:xfrm>
            <a:custGeom>
              <a:avLst/>
              <a:gdLst>
                <a:gd name="T0" fmla="*/ 71 w 152"/>
                <a:gd name="T1" fmla="*/ 0 h 363"/>
                <a:gd name="T2" fmla="*/ 47 w 152"/>
                <a:gd name="T3" fmla="*/ 166 h 363"/>
                <a:gd name="T4" fmla="*/ 39 w 152"/>
                <a:gd name="T5" fmla="*/ 213 h 363"/>
                <a:gd name="T6" fmla="*/ 55 w 152"/>
                <a:gd name="T7" fmla="*/ 227 h 363"/>
                <a:gd name="T8" fmla="*/ 75 w 152"/>
                <a:gd name="T9" fmla="*/ 207 h 363"/>
                <a:gd name="T10" fmla="*/ 124 w 152"/>
                <a:gd name="T11" fmla="*/ 193 h 363"/>
                <a:gd name="T12" fmla="*/ 152 w 152"/>
                <a:gd name="T13" fmla="*/ 146 h 363"/>
                <a:gd name="T14" fmla="*/ 130 w 152"/>
                <a:gd name="T15" fmla="*/ 205 h 363"/>
                <a:gd name="T16" fmla="*/ 67 w 152"/>
                <a:gd name="T17" fmla="*/ 235 h 363"/>
                <a:gd name="T18" fmla="*/ 47 w 152"/>
                <a:gd name="T19" fmla="*/ 278 h 363"/>
                <a:gd name="T20" fmla="*/ 43 w 152"/>
                <a:gd name="T21" fmla="*/ 363 h 363"/>
                <a:gd name="T22" fmla="*/ 25 w 152"/>
                <a:gd name="T23" fmla="*/ 355 h 363"/>
                <a:gd name="T24" fmla="*/ 0 w 152"/>
                <a:gd name="T25" fmla="*/ 298 h 363"/>
                <a:gd name="T26" fmla="*/ 25 w 152"/>
                <a:gd name="T27" fmla="*/ 318 h 363"/>
                <a:gd name="T28" fmla="*/ 25 w 152"/>
                <a:gd name="T29" fmla="*/ 269 h 363"/>
                <a:gd name="T30" fmla="*/ 43 w 152"/>
                <a:gd name="T31" fmla="*/ 243 h 363"/>
                <a:gd name="T32" fmla="*/ 17 w 152"/>
                <a:gd name="T33" fmla="*/ 227 h 363"/>
                <a:gd name="T34" fmla="*/ 47 w 152"/>
                <a:gd name="T35" fmla="*/ 69 h 363"/>
                <a:gd name="T36" fmla="*/ 71 w 152"/>
                <a:gd name="T37" fmla="*/ 0 h 363"/>
                <a:gd name="T38" fmla="*/ 71 w 152"/>
                <a:gd name="T39" fmla="*/ 0 h 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363">
                  <a:moveTo>
                    <a:pt x="71" y="0"/>
                  </a:moveTo>
                  <a:lnTo>
                    <a:pt x="47" y="166"/>
                  </a:lnTo>
                  <a:lnTo>
                    <a:pt x="39" y="213"/>
                  </a:lnTo>
                  <a:lnTo>
                    <a:pt x="55" y="227"/>
                  </a:lnTo>
                  <a:lnTo>
                    <a:pt x="75" y="207"/>
                  </a:lnTo>
                  <a:lnTo>
                    <a:pt x="124" y="193"/>
                  </a:lnTo>
                  <a:lnTo>
                    <a:pt x="152" y="146"/>
                  </a:lnTo>
                  <a:lnTo>
                    <a:pt x="130" y="205"/>
                  </a:lnTo>
                  <a:lnTo>
                    <a:pt x="67" y="235"/>
                  </a:lnTo>
                  <a:lnTo>
                    <a:pt x="47" y="278"/>
                  </a:lnTo>
                  <a:lnTo>
                    <a:pt x="43" y="363"/>
                  </a:lnTo>
                  <a:lnTo>
                    <a:pt x="25" y="355"/>
                  </a:lnTo>
                  <a:lnTo>
                    <a:pt x="0" y="298"/>
                  </a:lnTo>
                  <a:lnTo>
                    <a:pt x="25" y="318"/>
                  </a:lnTo>
                  <a:lnTo>
                    <a:pt x="25" y="269"/>
                  </a:lnTo>
                  <a:lnTo>
                    <a:pt x="43" y="243"/>
                  </a:lnTo>
                  <a:lnTo>
                    <a:pt x="17" y="227"/>
                  </a:lnTo>
                  <a:lnTo>
                    <a:pt x="47" y="69"/>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46">
              <a:extLst>
                <a:ext uri="{FF2B5EF4-FFF2-40B4-BE49-F238E27FC236}">
                  <a16:creationId xmlns:a16="http://schemas.microsoft.com/office/drawing/2014/main" id="{368D4B7A-6018-4064-91F7-EF6F6D798C1F}"/>
                </a:ext>
              </a:extLst>
            </p:cNvPr>
            <p:cNvSpPr>
              <a:spLocks/>
            </p:cNvSpPr>
            <p:nvPr/>
          </p:nvSpPr>
          <p:spPr bwMode="auto">
            <a:xfrm>
              <a:off x="577" y="2353"/>
              <a:ext cx="33" cy="16"/>
            </a:xfrm>
            <a:custGeom>
              <a:avLst/>
              <a:gdLst>
                <a:gd name="T0" fmla="*/ 33 w 33"/>
                <a:gd name="T1" fmla="*/ 14 h 16"/>
                <a:gd name="T2" fmla="*/ 27 w 33"/>
                <a:gd name="T3" fmla="*/ 2 h 16"/>
                <a:gd name="T4" fmla="*/ 4 w 33"/>
                <a:gd name="T5" fmla="*/ 0 h 16"/>
                <a:gd name="T6" fmla="*/ 0 w 33"/>
                <a:gd name="T7" fmla="*/ 16 h 16"/>
                <a:gd name="T8" fmla="*/ 12 w 33"/>
                <a:gd name="T9" fmla="*/ 12 h 16"/>
                <a:gd name="T10" fmla="*/ 33 w 33"/>
                <a:gd name="T11" fmla="*/ 14 h 16"/>
                <a:gd name="T12" fmla="*/ 33 w 33"/>
                <a:gd name="T13" fmla="*/ 1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33" y="14"/>
                  </a:moveTo>
                  <a:lnTo>
                    <a:pt x="27" y="2"/>
                  </a:lnTo>
                  <a:lnTo>
                    <a:pt x="4" y="0"/>
                  </a:lnTo>
                  <a:lnTo>
                    <a:pt x="0" y="16"/>
                  </a:lnTo>
                  <a:lnTo>
                    <a:pt x="12" y="12"/>
                  </a:lnTo>
                  <a:lnTo>
                    <a:pt x="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47">
              <a:extLst>
                <a:ext uri="{FF2B5EF4-FFF2-40B4-BE49-F238E27FC236}">
                  <a16:creationId xmlns:a16="http://schemas.microsoft.com/office/drawing/2014/main" id="{58BED0BA-DF9A-4273-89AE-9B6308876E02}"/>
                </a:ext>
              </a:extLst>
            </p:cNvPr>
            <p:cNvSpPr>
              <a:spLocks/>
            </p:cNvSpPr>
            <p:nvPr/>
          </p:nvSpPr>
          <p:spPr bwMode="auto">
            <a:xfrm>
              <a:off x="1352" y="2126"/>
              <a:ext cx="69" cy="37"/>
            </a:xfrm>
            <a:custGeom>
              <a:avLst/>
              <a:gdLst>
                <a:gd name="T0" fmla="*/ 16 w 69"/>
                <a:gd name="T1" fmla="*/ 10 h 37"/>
                <a:gd name="T2" fmla="*/ 26 w 69"/>
                <a:gd name="T3" fmla="*/ 16 h 37"/>
                <a:gd name="T4" fmla="*/ 36 w 69"/>
                <a:gd name="T5" fmla="*/ 22 h 37"/>
                <a:gd name="T6" fmla="*/ 69 w 69"/>
                <a:gd name="T7" fmla="*/ 37 h 37"/>
                <a:gd name="T8" fmla="*/ 59 w 69"/>
                <a:gd name="T9" fmla="*/ 10 h 37"/>
                <a:gd name="T10" fmla="*/ 32 w 69"/>
                <a:gd name="T11" fmla="*/ 2 h 37"/>
                <a:gd name="T12" fmla="*/ 4 w 69"/>
                <a:gd name="T13" fmla="*/ 0 h 37"/>
                <a:gd name="T14" fmla="*/ 0 w 69"/>
                <a:gd name="T15" fmla="*/ 6 h 37"/>
                <a:gd name="T16" fmla="*/ 16 w 69"/>
                <a:gd name="T17" fmla="*/ 10 h 37"/>
                <a:gd name="T18" fmla="*/ 16 w 69"/>
                <a:gd name="T19" fmla="*/ 1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37">
                  <a:moveTo>
                    <a:pt x="16" y="10"/>
                  </a:moveTo>
                  <a:lnTo>
                    <a:pt x="26" y="16"/>
                  </a:lnTo>
                  <a:lnTo>
                    <a:pt x="36" y="22"/>
                  </a:lnTo>
                  <a:lnTo>
                    <a:pt x="69" y="37"/>
                  </a:lnTo>
                  <a:lnTo>
                    <a:pt x="59" y="10"/>
                  </a:lnTo>
                  <a:lnTo>
                    <a:pt x="32" y="2"/>
                  </a:lnTo>
                  <a:lnTo>
                    <a:pt x="4" y="0"/>
                  </a:lnTo>
                  <a:lnTo>
                    <a:pt x="0" y="6"/>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348">
              <a:extLst>
                <a:ext uri="{FF2B5EF4-FFF2-40B4-BE49-F238E27FC236}">
                  <a16:creationId xmlns:a16="http://schemas.microsoft.com/office/drawing/2014/main" id="{3B68C1A7-ABB2-486F-B765-4ED3E77DF148}"/>
                </a:ext>
              </a:extLst>
            </p:cNvPr>
            <p:cNvSpPr>
              <a:spLocks/>
            </p:cNvSpPr>
            <p:nvPr/>
          </p:nvSpPr>
          <p:spPr bwMode="auto">
            <a:xfrm>
              <a:off x="1336" y="2148"/>
              <a:ext cx="59" cy="41"/>
            </a:xfrm>
            <a:custGeom>
              <a:avLst/>
              <a:gdLst>
                <a:gd name="T0" fmla="*/ 22 w 59"/>
                <a:gd name="T1" fmla="*/ 27 h 41"/>
                <a:gd name="T2" fmla="*/ 44 w 59"/>
                <a:gd name="T3" fmla="*/ 23 h 41"/>
                <a:gd name="T4" fmla="*/ 48 w 59"/>
                <a:gd name="T5" fmla="*/ 9 h 41"/>
                <a:gd name="T6" fmla="*/ 56 w 59"/>
                <a:gd name="T7" fmla="*/ 0 h 41"/>
                <a:gd name="T8" fmla="*/ 59 w 59"/>
                <a:gd name="T9" fmla="*/ 27 h 41"/>
                <a:gd name="T10" fmla="*/ 48 w 59"/>
                <a:gd name="T11" fmla="*/ 41 h 41"/>
                <a:gd name="T12" fmla="*/ 16 w 59"/>
                <a:gd name="T13" fmla="*/ 35 h 41"/>
                <a:gd name="T14" fmla="*/ 0 w 59"/>
                <a:gd name="T15" fmla="*/ 11 h 41"/>
                <a:gd name="T16" fmla="*/ 22 w 59"/>
                <a:gd name="T17" fmla="*/ 27 h 41"/>
                <a:gd name="T18" fmla="*/ 22 w 59"/>
                <a:gd name="T19" fmla="*/ 2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1">
                  <a:moveTo>
                    <a:pt x="22" y="27"/>
                  </a:moveTo>
                  <a:lnTo>
                    <a:pt x="44" y="23"/>
                  </a:lnTo>
                  <a:lnTo>
                    <a:pt x="48" y="9"/>
                  </a:lnTo>
                  <a:lnTo>
                    <a:pt x="56" y="0"/>
                  </a:lnTo>
                  <a:lnTo>
                    <a:pt x="59" y="27"/>
                  </a:lnTo>
                  <a:lnTo>
                    <a:pt x="48" y="41"/>
                  </a:lnTo>
                  <a:lnTo>
                    <a:pt x="16" y="35"/>
                  </a:lnTo>
                  <a:lnTo>
                    <a:pt x="0" y="11"/>
                  </a:lnTo>
                  <a:lnTo>
                    <a:pt x="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349">
              <a:extLst>
                <a:ext uri="{FF2B5EF4-FFF2-40B4-BE49-F238E27FC236}">
                  <a16:creationId xmlns:a16="http://schemas.microsoft.com/office/drawing/2014/main" id="{E9C8A6A5-0DE5-4D53-BEE1-49E15A419AF2}"/>
                </a:ext>
              </a:extLst>
            </p:cNvPr>
            <p:cNvSpPr>
              <a:spLocks/>
            </p:cNvSpPr>
            <p:nvPr/>
          </p:nvSpPr>
          <p:spPr bwMode="auto">
            <a:xfrm>
              <a:off x="1388" y="2146"/>
              <a:ext cx="33" cy="29"/>
            </a:xfrm>
            <a:custGeom>
              <a:avLst/>
              <a:gdLst>
                <a:gd name="T0" fmla="*/ 15 w 33"/>
                <a:gd name="T1" fmla="*/ 0 h 29"/>
                <a:gd name="T2" fmla="*/ 27 w 33"/>
                <a:gd name="T3" fmla="*/ 7 h 29"/>
                <a:gd name="T4" fmla="*/ 33 w 33"/>
                <a:gd name="T5" fmla="*/ 17 h 29"/>
                <a:gd name="T6" fmla="*/ 11 w 33"/>
                <a:gd name="T7" fmla="*/ 29 h 29"/>
                <a:gd name="T8" fmla="*/ 4 w 33"/>
                <a:gd name="T9" fmla="*/ 25 h 29"/>
                <a:gd name="T10" fmla="*/ 0 w 33"/>
                <a:gd name="T11" fmla="*/ 2 h 29"/>
                <a:gd name="T12" fmla="*/ 9 w 33"/>
                <a:gd name="T13" fmla="*/ 0 h 29"/>
                <a:gd name="T14" fmla="*/ 15 w 33"/>
                <a:gd name="T15" fmla="*/ 0 h 29"/>
                <a:gd name="T16" fmla="*/ 15 w 33"/>
                <a:gd name="T17" fmla="*/ 0 h 29"/>
                <a:gd name="T18" fmla="*/ 15 w 33"/>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9">
                  <a:moveTo>
                    <a:pt x="15" y="0"/>
                  </a:moveTo>
                  <a:lnTo>
                    <a:pt x="27" y="7"/>
                  </a:lnTo>
                  <a:lnTo>
                    <a:pt x="33" y="17"/>
                  </a:lnTo>
                  <a:lnTo>
                    <a:pt x="11" y="29"/>
                  </a:lnTo>
                  <a:lnTo>
                    <a:pt x="4" y="25"/>
                  </a:lnTo>
                  <a:lnTo>
                    <a:pt x="0" y="2"/>
                  </a:lnTo>
                  <a:lnTo>
                    <a:pt x="9"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350">
              <a:extLst>
                <a:ext uri="{FF2B5EF4-FFF2-40B4-BE49-F238E27FC236}">
                  <a16:creationId xmlns:a16="http://schemas.microsoft.com/office/drawing/2014/main" id="{A70A4EE7-C042-4D1C-96E4-B4F7C12A9872}"/>
                </a:ext>
              </a:extLst>
            </p:cNvPr>
            <p:cNvSpPr>
              <a:spLocks/>
            </p:cNvSpPr>
            <p:nvPr/>
          </p:nvSpPr>
          <p:spPr bwMode="auto">
            <a:xfrm>
              <a:off x="2030" y="2400"/>
              <a:ext cx="68" cy="50"/>
            </a:xfrm>
            <a:custGeom>
              <a:avLst/>
              <a:gdLst>
                <a:gd name="T0" fmla="*/ 0 w 68"/>
                <a:gd name="T1" fmla="*/ 0 h 50"/>
                <a:gd name="T2" fmla="*/ 12 w 68"/>
                <a:gd name="T3" fmla="*/ 18 h 50"/>
                <a:gd name="T4" fmla="*/ 24 w 68"/>
                <a:gd name="T5" fmla="*/ 22 h 50"/>
                <a:gd name="T6" fmla="*/ 50 w 68"/>
                <a:gd name="T7" fmla="*/ 38 h 50"/>
                <a:gd name="T8" fmla="*/ 58 w 68"/>
                <a:gd name="T9" fmla="*/ 50 h 50"/>
                <a:gd name="T10" fmla="*/ 68 w 68"/>
                <a:gd name="T11" fmla="*/ 28 h 50"/>
                <a:gd name="T12" fmla="*/ 46 w 68"/>
                <a:gd name="T13" fmla="*/ 14 h 50"/>
                <a:gd name="T14" fmla="*/ 24 w 68"/>
                <a:gd name="T15" fmla="*/ 8 h 50"/>
                <a:gd name="T16" fmla="*/ 20 w 68"/>
                <a:gd name="T17" fmla="*/ 0 h 50"/>
                <a:gd name="T18" fmla="*/ 0 w 68"/>
                <a:gd name="T19" fmla="*/ 0 h 50"/>
                <a:gd name="T20" fmla="*/ 0 w 68"/>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50">
                  <a:moveTo>
                    <a:pt x="0" y="0"/>
                  </a:moveTo>
                  <a:lnTo>
                    <a:pt x="12" y="18"/>
                  </a:lnTo>
                  <a:lnTo>
                    <a:pt x="24" y="22"/>
                  </a:lnTo>
                  <a:lnTo>
                    <a:pt x="50" y="38"/>
                  </a:lnTo>
                  <a:lnTo>
                    <a:pt x="58" y="50"/>
                  </a:lnTo>
                  <a:lnTo>
                    <a:pt x="68" y="28"/>
                  </a:lnTo>
                  <a:lnTo>
                    <a:pt x="46" y="14"/>
                  </a:lnTo>
                  <a:lnTo>
                    <a:pt x="24" y="8"/>
                  </a:lnTo>
                  <a:lnTo>
                    <a:pt x="20" y="0"/>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351">
              <a:extLst>
                <a:ext uri="{FF2B5EF4-FFF2-40B4-BE49-F238E27FC236}">
                  <a16:creationId xmlns:a16="http://schemas.microsoft.com/office/drawing/2014/main" id="{E5F34D0E-3344-43AB-B66F-2CD630DFA874}"/>
                </a:ext>
              </a:extLst>
            </p:cNvPr>
            <p:cNvSpPr>
              <a:spLocks/>
            </p:cNvSpPr>
            <p:nvPr/>
          </p:nvSpPr>
          <p:spPr bwMode="auto">
            <a:xfrm>
              <a:off x="1846" y="2268"/>
              <a:ext cx="22" cy="65"/>
            </a:xfrm>
            <a:custGeom>
              <a:avLst/>
              <a:gdLst>
                <a:gd name="T0" fmla="*/ 0 w 22"/>
                <a:gd name="T1" fmla="*/ 0 h 65"/>
                <a:gd name="T2" fmla="*/ 22 w 22"/>
                <a:gd name="T3" fmla="*/ 44 h 65"/>
                <a:gd name="T4" fmla="*/ 22 w 22"/>
                <a:gd name="T5" fmla="*/ 65 h 65"/>
                <a:gd name="T6" fmla="*/ 0 w 22"/>
                <a:gd name="T7" fmla="*/ 16 h 65"/>
                <a:gd name="T8" fmla="*/ 0 w 22"/>
                <a:gd name="T9" fmla="*/ 0 h 65"/>
                <a:gd name="T10" fmla="*/ 0 w 22"/>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5">
                  <a:moveTo>
                    <a:pt x="0" y="0"/>
                  </a:moveTo>
                  <a:lnTo>
                    <a:pt x="22" y="44"/>
                  </a:lnTo>
                  <a:lnTo>
                    <a:pt x="22" y="65"/>
                  </a:lnTo>
                  <a:lnTo>
                    <a:pt x="0"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352">
              <a:extLst>
                <a:ext uri="{FF2B5EF4-FFF2-40B4-BE49-F238E27FC236}">
                  <a16:creationId xmlns:a16="http://schemas.microsoft.com/office/drawing/2014/main" id="{0DA94BD3-FD05-4047-BEDA-8B00EA2CB14E}"/>
                </a:ext>
              </a:extLst>
            </p:cNvPr>
            <p:cNvSpPr>
              <a:spLocks/>
            </p:cNvSpPr>
            <p:nvPr/>
          </p:nvSpPr>
          <p:spPr bwMode="auto">
            <a:xfrm>
              <a:off x="2412" y="3540"/>
              <a:ext cx="20" cy="20"/>
            </a:xfrm>
            <a:custGeom>
              <a:avLst/>
              <a:gdLst>
                <a:gd name="T0" fmla="*/ 0 w 20"/>
                <a:gd name="T1" fmla="*/ 8 h 20"/>
                <a:gd name="T2" fmla="*/ 20 w 20"/>
                <a:gd name="T3" fmla="*/ 0 h 20"/>
                <a:gd name="T4" fmla="*/ 12 w 20"/>
                <a:gd name="T5" fmla="*/ 20 h 20"/>
                <a:gd name="T6" fmla="*/ 0 w 20"/>
                <a:gd name="T7" fmla="*/ 8 h 20"/>
                <a:gd name="T8" fmla="*/ 0 w 2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8"/>
                  </a:moveTo>
                  <a:lnTo>
                    <a:pt x="20" y="0"/>
                  </a:lnTo>
                  <a:lnTo>
                    <a:pt x="12" y="2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353">
              <a:extLst>
                <a:ext uri="{FF2B5EF4-FFF2-40B4-BE49-F238E27FC236}">
                  <a16:creationId xmlns:a16="http://schemas.microsoft.com/office/drawing/2014/main" id="{5930685B-07CC-4DCE-98CA-7D8EA44D1C96}"/>
                </a:ext>
              </a:extLst>
            </p:cNvPr>
            <p:cNvSpPr>
              <a:spLocks/>
            </p:cNvSpPr>
            <p:nvPr/>
          </p:nvSpPr>
          <p:spPr bwMode="auto">
            <a:xfrm>
              <a:off x="3320" y="2124"/>
              <a:ext cx="138" cy="85"/>
            </a:xfrm>
            <a:custGeom>
              <a:avLst/>
              <a:gdLst>
                <a:gd name="T0" fmla="*/ 138 w 138"/>
                <a:gd name="T1" fmla="*/ 8 h 85"/>
                <a:gd name="T2" fmla="*/ 6 w 138"/>
                <a:gd name="T3" fmla="*/ 85 h 85"/>
                <a:gd name="T4" fmla="*/ 0 w 138"/>
                <a:gd name="T5" fmla="*/ 71 h 85"/>
                <a:gd name="T6" fmla="*/ 138 w 138"/>
                <a:gd name="T7" fmla="*/ 0 h 85"/>
                <a:gd name="T8" fmla="*/ 138 w 138"/>
                <a:gd name="T9" fmla="*/ 8 h 85"/>
                <a:gd name="T10" fmla="*/ 138 w 138"/>
                <a:gd name="T11" fmla="*/ 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5">
                  <a:moveTo>
                    <a:pt x="138" y="8"/>
                  </a:moveTo>
                  <a:lnTo>
                    <a:pt x="6" y="85"/>
                  </a:lnTo>
                  <a:lnTo>
                    <a:pt x="0" y="71"/>
                  </a:lnTo>
                  <a:lnTo>
                    <a:pt x="138" y="0"/>
                  </a:lnTo>
                  <a:lnTo>
                    <a:pt x="1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354">
              <a:extLst>
                <a:ext uri="{FF2B5EF4-FFF2-40B4-BE49-F238E27FC236}">
                  <a16:creationId xmlns:a16="http://schemas.microsoft.com/office/drawing/2014/main" id="{40EBF208-8F9B-4D75-BA69-45B7172DECAB}"/>
                </a:ext>
              </a:extLst>
            </p:cNvPr>
            <p:cNvSpPr>
              <a:spLocks/>
            </p:cNvSpPr>
            <p:nvPr/>
          </p:nvSpPr>
          <p:spPr bwMode="auto">
            <a:xfrm>
              <a:off x="2349" y="3768"/>
              <a:ext cx="464" cy="19"/>
            </a:xfrm>
            <a:custGeom>
              <a:avLst/>
              <a:gdLst>
                <a:gd name="T0" fmla="*/ 0 w 464"/>
                <a:gd name="T1" fmla="*/ 19 h 19"/>
                <a:gd name="T2" fmla="*/ 464 w 464"/>
                <a:gd name="T3" fmla="*/ 19 h 19"/>
                <a:gd name="T4" fmla="*/ 433 w 464"/>
                <a:gd name="T5" fmla="*/ 4 h 19"/>
                <a:gd name="T6" fmla="*/ 19 w 464"/>
                <a:gd name="T7" fmla="*/ 0 h 19"/>
                <a:gd name="T8" fmla="*/ 0 w 464"/>
                <a:gd name="T9" fmla="*/ 19 h 19"/>
                <a:gd name="T10" fmla="*/ 0 w 464"/>
                <a:gd name="T11" fmla="*/ 1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19">
                  <a:moveTo>
                    <a:pt x="0" y="19"/>
                  </a:moveTo>
                  <a:lnTo>
                    <a:pt x="464" y="19"/>
                  </a:lnTo>
                  <a:lnTo>
                    <a:pt x="433" y="4"/>
                  </a:lnTo>
                  <a:lnTo>
                    <a:pt x="19"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355">
              <a:extLst>
                <a:ext uri="{FF2B5EF4-FFF2-40B4-BE49-F238E27FC236}">
                  <a16:creationId xmlns:a16="http://schemas.microsoft.com/office/drawing/2014/main" id="{CEB35036-000F-478A-B19F-77C5B4962E95}"/>
                </a:ext>
              </a:extLst>
            </p:cNvPr>
            <p:cNvSpPr>
              <a:spLocks/>
            </p:cNvSpPr>
            <p:nvPr/>
          </p:nvSpPr>
          <p:spPr bwMode="auto">
            <a:xfrm>
              <a:off x="2366" y="3714"/>
              <a:ext cx="86" cy="66"/>
            </a:xfrm>
            <a:custGeom>
              <a:avLst/>
              <a:gdLst>
                <a:gd name="T0" fmla="*/ 86 w 86"/>
                <a:gd name="T1" fmla="*/ 12 h 66"/>
                <a:gd name="T2" fmla="*/ 2 w 86"/>
                <a:gd name="T3" fmla="*/ 66 h 66"/>
                <a:gd name="T4" fmla="*/ 0 w 86"/>
                <a:gd name="T5" fmla="*/ 46 h 66"/>
                <a:gd name="T6" fmla="*/ 86 w 86"/>
                <a:gd name="T7" fmla="*/ 0 h 66"/>
                <a:gd name="T8" fmla="*/ 86 w 86"/>
                <a:gd name="T9" fmla="*/ 12 h 66"/>
                <a:gd name="T10" fmla="*/ 86 w 86"/>
                <a:gd name="T11" fmla="*/ 1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66">
                  <a:moveTo>
                    <a:pt x="86" y="12"/>
                  </a:moveTo>
                  <a:lnTo>
                    <a:pt x="2" y="66"/>
                  </a:lnTo>
                  <a:lnTo>
                    <a:pt x="0" y="46"/>
                  </a:lnTo>
                  <a:lnTo>
                    <a:pt x="86" y="0"/>
                  </a:lnTo>
                  <a:lnTo>
                    <a:pt x="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356">
              <a:extLst>
                <a:ext uri="{FF2B5EF4-FFF2-40B4-BE49-F238E27FC236}">
                  <a16:creationId xmlns:a16="http://schemas.microsoft.com/office/drawing/2014/main" id="{10F082A8-FABA-442E-8F66-07562A812462}"/>
                </a:ext>
              </a:extLst>
            </p:cNvPr>
            <p:cNvSpPr>
              <a:spLocks/>
            </p:cNvSpPr>
            <p:nvPr/>
          </p:nvSpPr>
          <p:spPr bwMode="auto">
            <a:xfrm>
              <a:off x="767" y="4030"/>
              <a:ext cx="79" cy="70"/>
            </a:xfrm>
            <a:custGeom>
              <a:avLst/>
              <a:gdLst>
                <a:gd name="T0" fmla="*/ 79 w 79"/>
                <a:gd name="T1" fmla="*/ 44 h 70"/>
                <a:gd name="T2" fmla="*/ 23 w 79"/>
                <a:gd name="T3" fmla="*/ 70 h 70"/>
                <a:gd name="T4" fmla="*/ 0 w 79"/>
                <a:gd name="T5" fmla="*/ 48 h 70"/>
                <a:gd name="T6" fmla="*/ 19 w 79"/>
                <a:gd name="T7" fmla="*/ 0 h 70"/>
                <a:gd name="T8" fmla="*/ 51 w 79"/>
                <a:gd name="T9" fmla="*/ 10 h 70"/>
                <a:gd name="T10" fmla="*/ 79 w 79"/>
                <a:gd name="T11" fmla="*/ 44 h 70"/>
                <a:gd name="T12" fmla="*/ 79 w 79"/>
                <a:gd name="T13" fmla="*/ 4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70">
                  <a:moveTo>
                    <a:pt x="79" y="44"/>
                  </a:moveTo>
                  <a:lnTo>
                    <a:pt x="23" y="70"/>
                  </a:lnTo>
                  <a:lnTo>
                    <a:pt x="0" y="48"/>
                  </a:lnTo>
                  <a:lnTo>
                    <a:pt x="19" y="0"/>
                  </a:lnTo>
                  <a:lnTo>
                    <a:pt x="51" y="10"/>
                  </a:lnTo>
                  <a:lnTo>
                    <a:pt x="7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357">
              <a:extLst>
                <a:ext uri="{FF2B5EF4-FFF2-40B4-BE49-F238E27FC236}">
                  <a16:creationId xmlns:a16="http://schemas.microsoft.com/office/drawing/2014/main" id="{A5413AA2-39BE-4314-AB1C-14C2440674CF}"/>
                </a:ext>
              </a:extLst>
            </p:cNvPr>
            <p:cNvSpPr>
              <a:spLocks/>
            </p:cNvSpPr>
            <p:nvPr/>
          </p:nvSpPr>
          <p:spPr bwMode="auto">
            <a:xfrm>
              <a:off x="1318" y="3851"/>
              <a:ext cx="58" cy="102"/>
            </a:xfrm>
            <a:custGeom>
              <a:avLst/>
              <a:gdLst>
                <a:gd name="T0" fmla="*/ 58 w 58"/>
                <a:gd name="T1" fmla="*/ 0 h 102"/>
                <a:gd name="T2" fmla="*/ 2 w 58"/>
                <a:gd name="T3" fmla="*/ 0 h 102"/>
                <a:gd name="T4" fmla="*/ 0 w 58"/>
                <a:gd name="T5" fmla="*/ 12 h 102"/>
                <a:gd name="T6" fmla="*/ 24 w 58"/>
                <a:gd name="T7" fmla="*/ 102 h 102"/>
                <a:gd name="T8" fmla="*/ 32 w 58"/>
                <a:gd name="T9" fmla="*/ 102 h 102"/>
                <a:gd name="T10" fmla="*/ 6 w 58"/>
                <a:gd name="T11" fmla="*/ 15 h 102"/>
                <a:gd name="T12" fmla="*/ 10 w 58"/>
                <a:gd name="T13" fmla="*/ 8 h 102"/>
                <a:gd name="T14" fmla="*/ 54 w 58"/>
                <a:gd name="T15" fmla="*/ 6 h 102"/>
                <a:gd name="T16" fmla="*/ 58 w 58"/>
                <a:gd name="T17" fmla="*/ 0 h 102"/>
                <a:gd name="T18" fmla="*/ 58 w 58"/>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102">
                  <a:moveTo>
                    <a:pt x="58" y="0"/>
                  </a:moveTo>
                  <a:lnTo>
                    <a:pt x="2" y="0"/>
                  </a:lnTo>
                  <a:lnTo>
                    <a:pt x="0" y="12"/>
                  </a:lnTo>
                  <a:lnTo>
                    <a:pt x="24" y="102"/>
                  </a:lnTo>
                  <a:lnTo>
                    <a:pt x="32" y="102"/>
                  </a:lnTo>
                  <a:lnTo>
                    <a:pt x="6" y="15"/>
                  </a:lnTo>
                  <a:lnTo>
                    <a:pt x="10" y="8"/>
                  </a:lnTo>
                  <a:lnTo>
                    <a:pt x="54" y="6"/>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358">
              <a:extLst>
                <a:ext uri="{FF2B5EF4-FFF2-40B4-BE49-F238E27FC236}">
                  <a16:creationId xmlns:a16="http://schemas.microsoft.com/office/drawing/2014/main" id="{0FC98F4B-4AD6-4A3E-A697-D56C27C9E425}"/>
                </a:ext>
              </a:extLst>
            </p:cNvPr>
            <p:cNvSpPr>
              <a:spLocks/>
            </p:cNvSpPr>
            <p:nvPr/>
          </p:nvSpPr>
          <p:spPr bwMode="auto">
            <a:xfrm>
              <a:off x="3132" y="3916"/>
              <a:ext cx="77" cy="79"/>
            </a:xfrm>
            <a:custGeom>
              <a:avLst/>
              <a:gdLst>
                <a:gd name="T0" fmla="*/ 0 w 77"/>
                <a:gd name="T1" fmla="*/ 2 h 79"/>
                <a:gd name="T2" fmla="*/ 41 w 77"/>
                <a:gd name="T3" fmla="*/ 26 h 79"/>
                <a:gd name="T4" fmla="*/ 33 w 77"/>
                <a:gd name="T5" fmla="*/ 67 h 79"/>
                <a:gd name="T6" fmla="*/ 49 w 77"/>
                <a:gd name="T7" fmla="*/ 79 h 79"/>
                <a:gd name="T8" fmla="*/ 77 w 77"/>
                <a:gd name="T9" fmla="*/ 0 h 79"/>
                <a:gd name="T10" fmla="*/ 0 w 77"/>
                <a:gd name="T11" fmla="*/ 2 h 79"/>
                <a:gd name="T12" fmla="*/ 0 w 77"/>
                <a:gd name="T13" fmla="*/ 2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79">
                  <a:moveTo>
                    <a:pt x="0" y="2"/>
                  </a:moveTo>
                  <a:lnTo>
                    <a:pt x="41" y="26"/>
                  </a:lnTo>
                  <a:lnTo>
                    <a:pt x="33" y="67"/>
                  </a:lnTo>
                  <a:lnTo>
                    <a:pt x="49" y="79"/>
                  </a:lnTo>
                  <a:lnTo>
                    <a:pt x="7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Rectangle 359">
              <a:extLst>
                <a:ext uri="{FF2B5EF4-FFF2-40B4-BE49-F238E27FC236}">
                  <a16:creationId xmlns:a16="http://schemas.microsoft.com/office/drawing/2014/main" id="{7C88A75D-77A5-4AE4-A3AE-440A2D728045}"/>
                </a:ext>
              </a:extLst>
            </p:cNvPr>
            <p:cNvSpPr>
              <a:spLocks noChangeArrowheads="1"/>
            </p:cNvSpPr>
            <p:nvPr/>
          </p:nvSpPr>
          <p:spPr bwMode="auto">
            <a:xfrm>
              <a:off x="1939" y="3294"/>
              <a:ext cx="221" cy="66"/>
            </a:xfrm>
            <a:prstGeom prst="rect">
              <a:avLst/>
            </a:prstGeom>
            <a:solidFill>
              <a:schemeClr val="tx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39" name="Line 360">
              <a:extLst>
                <a:ext uri="{FF2B5EF4-FFF2-40B4-BE49-F238E27FC236}">
                  <a16:creationId xmlns:a16="http://schemas.microsoft.com/office/drawing/2014/main" id="{EAEC93F6-78AB-453F-B743-2099BC696378}"/>
                </a:ext>
              </a:extLst>
            </p:cNvPr>
            <p:cNvSpPr>
              <a:spLocks noChangeShapeType="1"/>
            </p:cNvSpPr>
            <p:nvPr/>
          </p:nvSpPr>
          <p:spPr bwMode="auto">
            <a:xfrm>
              <a:off x="1920" y="3312"/>
              <a:ext cx="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 name="Line 361">
              <a:extLst>
                <a:ext uri="{FF2B5EF4-FFF2-40B4-BE49-F238E27FC236}">
                  <a16:creationId xmlns:a16="http://schemas.microsoft.com/office/drawing/2014/main" id="{C8CD0D88-C883-46AB-A7D4-203FF661C7DF}"/>
                </a:ext>
              </a:extLst>
            </p:cNvPr>
            <p:cNvSpPr>
              <a:spLocks noChangeShapeType="1"/>
            </p:cNvSpPr>
            <p:nvPr/>
          </p:nvSpPr>
          <p:spPr bwMode="auto">
            <a:xfrm flipV="1">
              <a:off x="1917" y="3297"/>
              <a:ext cx="33" cy="1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Freeform 362">
              <a:extLst>
                <a:ext uri="{FF2B5EF4-FFF2-40B4-BE49-F238E27FC236}">
                  <a16:creationId xmlns:a16="http://schemas.microsoft.com/office/drawing/2014/main" id="{A5FFEDCA-AECA-4FB9-9215-F12CED98AEDB}"/>
                </a:ext>
              </a:extLst>
            </p:cNvPr>
            <p:cNvSpPr>
              <a:spLocks/>
            </p:cNvSpPr>
            <p:nvPr/>
          </p:nvSpPr>
          <p:spPr bwMode="auto">
            <a:xfrm>
              <a:off x="1868" y="2313"/>
              <a:ext cx="338" cy="465"/>
            </a:xfrm>
            <a:custGeom>
              <a:avLst/>
              <a:gdLst>
                <a:gd name="T0" fmla="*/ 0 w 338"/>
                <a:gd name="T1" fmla="*/ 0 h 465"/>
                <a:gd name="T2" fmla="*/ 8 w 338"/>
                <a:gd name="T3" fmla="*/ 28 h 465"/>
                <a:gd name="T4" fmla="*/ 28 w 338"/>
                <a:gd name="T5" fmla="*/ 70 h 465"/>
                <a:gd name="T6" fmla="*/ 63 w 338"/>
                <a:gd name="T7" fmla="*/ 111 h 465"/>
                <a:gd name="T8" fmla="*/ 81 w 338"/>
                <a:gd name="T9" fmla="*/ 103 h 465"/>
                <a:gd name="T10" fmla="*/ 99 w 338"/>
                <a:gd name="T11" fmla="*/ 83 h 465"/>
                <a:gd name="T12" fmla="*/ 99 w 338"/>
                <a:gd name="T13" fmla="*/ 105 h 465"/>
                <a:gd name="T14" fmla="*/ 93 w 338"/>
                <a:gd name="T15" fmla="*/ 117 h 465"/>
                <a:gd name="T16" fmla="*/ 117 w 338"/>
                <a:gd name="T17" fmla="*/ 125 h 465"/>
                <a:gd name="T18" fmla="*/ 141 w 338"/>
                <a:gd name="T19" fmla="*/ 129 h 465"/>
                <a:gd name="T20" fmla="*/ 152 w 338"/>
                <a:gd name="T21" fmla="*/ 117 h 465"/>
                <a:gd name="T22" fmla="*/ 174 w 338"/>
                <a:gd name="T23" fmla="*/ 117 h 465"/>
                <a:gd name="T24" fmla="*/ 158 w 338"/>
                <a:gd name="T25" fmla="*/ 131 h 465"/>
                <a:gd name="T26" fmla="*/ 144 w 338"/>
                <a:gd name="T27" fmla="*/ 141 h 465"/>
                <a:gd name="T28" fmla="*/ 107 w 338"/>
                <a:gd name="T29" fmla="*/ 141 h 465"/>
                <a:gd name="T30" fmla="*/ 113 w 338"/>
                <a:gd name="T31" fmla="*/ 153 h 465"/>
                <a:gd name="T32" fmla="*/ 129 w 338"/>
                <a:gd name="T33" fmla="*/ 149 h 465"/>
                <a:gd name="T34" fmla="*/ 150 w 338"/>
                <a:gd name="T35" fmla="*/ 153 h 465"/>
                <a:gd name="T36" fmla="*/ 166 w 338"/>
                <a:gd name="T37" fmla="*/ 145 h 465"/>
                <a:gd name="T38" fmla="*/ 192 w 338"/>
                <a:gd name="T39" fmla="*/ 149 h 465"/>
                <a:gd name="T40" fmla="*/ 190 w 338"/>
                <a:gd name="T41" fmla="*/ 131 h 465"/>
                <a:gd name="T42" fmla="*/ 212 w 338"/>
                <a:gd name="T43" fmla="*/ 137 h 465"/>
                <a:gd name="T44" fmla="*/ 218 w 338"/>
                <a:gd name="T45" fmla="*/ 153 h 465"/>
                <a:gd name="T46" fmla="*/ 170 w 338"/>
                <a:gd name="T47" fmla="*/ 159 h 465"/>
                <a:gd name="T48" fmla="*/ 113 w 338"/>
                <a:gd name="T49" fmla="*/ 164 h 465"/>
                <a:gd name="T50" fmla="*/ 141 w 338"/>
                <a:gd name="T51" fmla="*/ 174 h 465"/>
                <a:gd name="T52" fmla="*/ 202 w 338"/>
                <a:gd name="T53" fmla="*/ 166 h 465"/>
                <a:gd name="T54" fmla="*/ 186 w 338"/>
                <a:gd name="T55" fmla="*/ 180 h 465"/>
                <a:gd name="T56" fmla="*/ 141 w 338"/>
                <a:gd name="T57" fmla="*/ 188 h 465"/>
                <a:gd name="T58" fmla="*/ 152 w 338"/>
                <a:gd name="T59" fmla="*/ 202 h 465"/>
                <a:gd name="T60" fmla="*/ 198 w 338"/>
                <a:gd name="T61" fmla="*/ 198 h 465"/>
                <a:gd name="T62" fmla="*/ 233 w 338"/>
                <a:gd name="T63" fmla="*/ 170 h 465"/>
                <a:gd name="T64" fmla="*/ 263 w 338"/>
                <a:gd name="T65" fmla="*/ 125 h 465"/>
                <a:gd name="T66" fmla="*/ 287 w 338"/>
                <a:gd name="T67" fmla="*/ 95 h 465"/>
                <a:gd name="T68" fmla="*/ 291 w 338"/>
                <a:gd name="T69" fmla="*/ 70 h 465"/>
                <a:gd name="T70" fmla="*/ 295 w 338"/>
                <a:gd name="T71" fmla="*/ 93 h 465"/>
                <a:gd name="T72" fmla="*/ 283 w 338"/>
                <a:gd name="T73" fmla="*/ 109 h 465"/>
                <a:gd name="T74" fmla="*/ 257 w 338"/>
                <a:gd name="T75" fmla="*/ 149 h 465"/>
                <a:gd name="T76" fmla="*/ 226 w 338"/>
                <a:gd name="T77" fmla="*/ 198 h 465"/>
                <a:gd name="T78" fmla="*/ 224 w 338"/>
                <a:gd name="T79" fmla="*/ 206 h 465"/>
                <a:gd name="T80" fmla="*/ 283 w 338"/>
                <a:gd name="T81" fmla="*/ 226 h 465"/>
                <a:gd name="T82" fmla="*/ 338 w 338"/>
                <a:gd name="T83" fmla="*/ 242 h 465"/>
                <a:gd name="T84" fmla="*/ 237 w 338"/>
                <a:gd name="T85" fmla="*/ 242 h 465"/>
                <a:gd name="T86" fmla="*/ 220 w 338"/>
                <a:gd name="T87" fmla="*/ 291 h 465"/>
                <a:gd name="T88" fmla="*/ 233 w 338"/>
                <a:gd name="T89" fmla="*/ 323 h 465"/>
                <a:gd name="T90" fmla="*/ 257 w 338"/>
                <a:gd name="T91" fmla="*/ 465 h 465"/>
                <a:gd name="T92" fmla="*/ 160 w 338"/>
                <a:gd name="T93" fmla="*/ 380 h 465"/>
                <a:gd name="T94" fmla="*/ 186 w 338"/>
                <a:gd name="T95" fmla="*/ 311 h 465"/>
                <a:gd name="T96" fmla="*/ 194 w 338"/>
                <a:gd name="T97" fmla="*/ 287 h 465"/>
                <a:gd name="T98" fmla="*/ 166 w 338"/>
                <a:gd name="T99" fmla="*/ 245 h 465"/>
                <a:gd name="T100" fmla="*/ 141 w 338"/>
                <a:gd name="T101" fmla="*/ 261 h 465"/>
                <a:gd name="T102" fmla="*/ 69 w 338"/>
                <a:gd name="T103" fmla="*/ 279 h 465"/>
                <a:gd name="T104" fmla="*/ 141 w 338"/>
                <a:gd name="T105" fmla="*/ 249 h 465"/>
                <a:gd name="T106" fmla="*/ 174 w 338"/>
                <a:gd name="T107" fmla="*/ 218 h 465"/>
                <a:gd name="T108" fmla="*/ 141 w 338"/>
                <a:gd name="T109" fmla="*/ 214 h 465"/>
                <a:gd name="T110" fmla="*/ 97 w 338"/>
                <a:gd name="T111" fmla="*/ 168 h 465"/>
                <a:gd name="T112" fmla="*/ 57 w 338"/>
                <a:gd name="T113" fmla="*/ 125 h 465"/>
                <a:gd name="T114" fmla="*/ 16 w 338"/>
                <a:gd name="T115" fmla="*/ 74 h 465"/>
                <a:gd name="T116" fmla="*/ 0 w 338"/>
                <a:gd name="T117" fmla="*/ 24 h 465"/>
                <a:gd name="T118" fmla="*/ 0 w 338"/>
                <a:gd name="T119" fmla="*/ 0 h 465"/>
                <a:gd name="T120" fmla="*/ 0 w 338"/>
                <a:gd name="T121" fmla="*/ 0 h 4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8" h="465">
                  <a:moveTo>
                    <a:pt x="0" y="0"/>
                  </a:moveTo>
                  <a:lnTo>
                    <a:pt x="8" y="28"/>
                  </a:lnTo>
                  <a:lnTo>
                    <a:pt x="28" y="70"/>
                  </a:lnTo>
                  <a:lnTo>
                    <a:pt x="63" y="111"/>
                  </a:lnTo>
                  <a:lnTo>
                    <a:pt x="81" y="103"/>
                  </a:lnTo>
                  <a:lnTo>
                    <a:pt x="99" y="83"/>
                  </a:lnTo>
                  <a:lnTo>
                    <a:pt x="99" y="105"/>
                  </a:lnTo>
                  <a:lnTo>
                    <a:pt x="93" y="117"/>
                  </a:lnTo>
                  <a:lnTo>
                    <a:pt x="117" y="125"/>
                  </a:lnTo>
                  <a:lnTo>
                    <a:pt x="141" y="129"/>
                  </a:lnTo>
                  <a:lnTo>
                    <a:pt x="152" y="117"/>
                  </a:lnTo>
                  <a:lnTo>
                    <a:pt x="174" y="117"/>
                  </a:lnTo>
                  <a:lnTo>
                    <a:pt x="158" y="131"/>
                  </a:lnTo>
                  <a:lnTo>
                    <a:pt x="144" y="141"/>
                  </a:lnTo>
                  <a:lnTo>
                    <a:pt x="107" y="141"/>
                  </a:lnTo>
                  <a:lnTo>
                    <a:pt x="113" y="153"/>
                  </a:lnTo>
                  <a:lnTo>
                    <a:pt x="129" y="149"/>
                  </a:lnTo>
                  <a:lnTo>
                    <a:pt x="150" y="153"/>
                  </a:lnTo>
                  <a:lnTo>
                    <a:pt x="166" y="145"/>
                  </a:lnTo>
                  <a:lnTo>
                    <a:pt x="192" y="149"/>
                  </a:lnTo>
                  <a:lnTo>
                    <a:pt x="190" y="131"/>
                  </a:lnTo>
                  <a:lnTo>
                    <a:pt x="212" y="137"/>
                  </a:lnTo>
                  <a:lnTo>
                    <a:pt x="218" y="153"/>
                  </a:lnTo>
                  <a:lnTo>
                    <a:pt x="170" y="159"/>
                  </a:lnTo>
                  <a:lnTo>
                    <a:pt x="113" y="164"/>
                  </a:lnTo>
                  <a:lnTo>
                    <a:pt x="141" y="174"/>
                  </a:lnTo>
                  <a:lnTo>
                    <a:pt x="202" y="166"/>
                  </a:lnTo>
                  <a:lnTo>
                    <a:pt x="186" y="180"/>
                  </a:lnTo>
                  <a:lnTo>
                    <a:pt x="141" y="188"/>
                  </a:lnTo>
                  <a:lnTo>
                    <a:pt x="152" y="202"/>
                  </a:lnTo>
                  <a:lnTo>
                    <a:pt x="198" y="198"/>
                  </a:lnTo>
                  <a:lnTo>
                    <a:pt x="233" y="170"/>
                  </a:lnTo>
                  <a:lnTo>
                    <a:pt x="263" y="125"/>
                  </a:lnTo>
                  <a:lnTo>
                    <a:pt x="287" y="95"/>
                  </a:lnTo>
                  <a:lnTo>
                    <a:pt x="291" y="70"/>
                  </a:lnTo>
                  <a:lnTo>
                    <a:pt x="295" y="93"/>
                  </a:lnTo>
                  <a:lnTo>
                    <a:pt x="283" y="109"/>
                  </a:lnTo>
                  <a:lnTo>
                    <a:pt x="257" y="149"/>
                  </a:lnTo>
                  <a:lnTo>
                    <a:pt x="226" y="198"/>
                  </a:lnTo>
                  <a:lnTo>
                    <a:pt x="224" y="206"/>
                  </a:lnTo>
                  <a:lnTo>
                    <a:pt x="283" y="226"/>
                  </a:lnTo>
                  <a:lnTo>
                    <a:pt x="338" y="242"/>
                  </a:lnTo>
                  <a:lnTo>
                    <a:pt x="237" y="242"/>
                  </a:lnTo>
                  <a:lnTo>
                    <a:pt x="220" y="291"/>
                  </a:lnTo>
                  <a:lnTo>
                    <a:pt x="233" y="323"/>
                  </a:lnTo>
                  <a:lnTo>
                    <a:pt x="257" y="465"/>
                  </a:lnTo>
                  <a:lnTo>
                    <a:pt x="160" y="380"/>
                  </a:lnTo>
                  <a:lnTo>
                    <a:pt x="186" y="311"/>
                  </a:lnTo>
                  <a:lnTo>
                    <a:pt x="194" y="287"/>
                  </a:lnTo>
                  <a:lnTo>
                    <a:pt x="166" y="245"/>
                  </a:lnTo>
                  <a:lnTo>
                    <a:pt x="141" y="261"/>
                  </a:lnTo>
                  <a:lnTo>
                    <a:pt x="69" y="279"/>
                  </a:lnTo>
                  <a:lnTo>
                    <a:pt x="141" y="249"/>
                  </a:lnTo>
                  <a:lnTo>
                    <a:pt x="174" y="218"/>
                  </a:lnTo>
                  <a:lnTo>
                    <a:pt x="141" y="214"/>
                  </a:lnTo>
                  <a:lnTo>
                    <a:pt x="97" y="168"/>
                  </a:lnTo>
                  <a:lnTo>
                    <a:pt x="57" y="125"/>
                  </a:lnTo>
                  <a:lnTo>
                    <a:pt x="16" y="7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Rectangle 363">
              <a:extLst>
                <a:ext uri="{FF2B5EF4-FFF2-40B4-BE49-F238E27FC236}">
                  <a16:creationId xmlns:a16="http://schemas.microsoft.com/office/drawing/2014/main" id="{D1E2D2E8-700E-45A5-8799-443D1C421DAB}"/>
                </a:ext>
              </a:extLst>
            </p:cNvPr>
            <p:cNvSpPr>
              <a:spLocks noChangeArrowheads="1"/>
            </p:cNvSpPr>
            <p:nvPr/>
          </p:nvSpPr>
          <p:spPr bwMode="auto">
            <a:xfrm rot="-807604">
              <a:off x="1951" y="2518"/>
              <a:ext cx="314" cy="26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43" name="Line 364">
              <a:extLst>
                <a:ext uri="{FF2B5EF4-FFF2-40B4-BE49-F238E27FC236}">
                  <a16:creationId xmlns:a16="http://schemas.microsoft.com/office/drawing/2014/main" id="{E309D2BF-552B-47C7-9263-1A1EC995FC34}"/>
                </a:ext>
              </a:extLst>
            </p:cNvPr>
            <p:cNvSpPr>
              <a:spLocks noChangeShapeType="1"/>
            </p:cNvSpPr>
            <p:nvPr/>
          </p:nvSpPr>
          <p:spPr bwMode="auto">
            <a:xfrm rot="1062025">
              <a:off x="3508" y="2400"/>
              <a:ext cx="48" cy="9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69944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3E8E985F-F7DF-42FA-B89C-3167E1D2BBEE}"/>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4342" name="Text Box 688">
            <a:extLst>
              <a:ext uri="{FF2B5EF4-FFF2-40B4-BE49-F238E27FC236}">
                <a16:creationId xmlns:a16="http://schemas.microsoft.com/office/drawing/2014/main" id="{C5011670-D1AD-4B6B-A6F6-947117101EF2}"/>
              </a:ext>
            </a:extLst>
          </p:cNvPr>
          <p:cNvSpPr txBox="1">
            <a:spLocks noChangeArrowheads="1"/>
          </p:cNvSpPr>
          <p:nvPr/>
        </p:nvSpPr>
        <p:spPr bwMode="auto">
          <a:xfrm>
            <a:off x="314324" y="542925"/>
            <a:ext cx="5248275" cy="52322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sz="2800" b="1" dirty="0"/>
              <a:t>Reuniones de Seguridad</a:t>
            </a:r>
            <a:endParaRPr lang="en-US" altLang="en-US" sz="2800" b="1" dirty="0"/>
          </a:p>
        </p:txBody>
      </p:sp>
      <p:sp>
        <p:nvSpPr>
          <p:cNvPr id="1026" name="Text Box 7">
            <a:extLst>
              <a:ext uri="{FF2B5EF4-FFF2-40B4-BE49-F238E27FC236}">
                <a16:creationId xmlns:a16="http://schemas.microsoft.com/office/drawing/2014/main" id="{A2654B71-88EA-42F4-B438-DF06677917BB}"/>
              </a:ext>
            </a:extLst>
          </p:cNvPr>
          <p:cNvSpPr txBox="1">
            <a:spLocks noChangeArrowheads="1"/>
          </p:cNvSpPr>
          <p:nvPr/>
        </p:nvSpPr>
        <p:spPr bwMode="auto">
          <a:xfrm>
            <a:off x="454025" y="1603375"/>
            <a:ext cx="5600700" cy="3970318"/>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 altLang="en-US" sz="1800" b="1" dirty="0"/>
              <a:t>Si su compañía sostiene reuniones mensuales en vez de tener un comité de seguridad, las reuniones deben:</a:t>
            </a:r>
          </a:p>
          <a:p>
            <a:endParaRPr lang="es-ES" altLang="en-US" sz="1800" b="1" dirty="0"/>
          </a:p>
          <a:p>
            <a:pPr marL="285750" indent="-285750">
              <a:buFont typeface="Arial" panose="020B0604020202020204" pitchFamily="34" charset="0"/>
              <a:buChar char="•"/>
            </a:pPr>
            <a:r>
              <a:rPr lang="es-ES" altLang="en-US" sz="1800" b="1" dirty="0"/>
              <a:t>Incluir todos los trabajadores disponibles.</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r>
              <a:rPr lang="es-ES" altLang="en-US" sz="1800" b="1" dirty="0"/>
              <a:t>Incluir por lo menos un representante del empleador autorizado para asegurar la corrección de cuestiones de seguridad y salud.</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r>
              <a:rPr lang="es-ES" altLang="en-US" sz="1800" b="1" dirty="0"/>
              <a:t>Sostenerse en tiempo de la empresa y los que estén  presentes, ser pagados so paga regular.</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r>
              <a:rPr lang="es-ES" altLang="en-US" sz="1800" b="1" dirty="0"/>
              <a:t>Discutir investigaciones de accidentes, sus causas, y sugerencias para la corrección de las mismas.</a:t>
            </a:r>
          </a:p>
        </p:txBody>
      </p:sp>
      <p:grpSp>
        <p:nvGrpSpPr>
          <p:cNvPr id="5" name="Group 26">
            <a:extLst>
              <a:ext uri="{FF2B5EF4-FFF2-40B4-BE49-F238E27FC236}">
                <a16:creationId xmlns:a16="http://schemas.microsoft.com/office/drawing/2014/main" id="{6359E239-85D3-4D1B-8869-A8331F829FAF}"/>
              </a:ext>
            </a:extLst>
          </p:cNvPr>
          <p:cNvGrpSpPr>
            <a:grpSpLocks/>
          </p:cNvGrpSpPr>
          <p:nvPr/>
        </p:nvGrpSpPr>
        <p:grpSpPr bwMode="auto">
          <a:xfrm>
            <a:off x="1905000" y="6750050"/>
            <a:ext cx="3132138" cy="1736725"/>
            <a:chOff x="288" y="1741"/>
            <a:chExt cx="3848" cy="2368"/>
          </a:xfrm>
        </p:grpSpPr>
        <p:sp>
          <p:nvSpPr>
            <p:cNvPr id="6" name="Freeform 27">
              <a:extLst>
                <a:ext uri="{FF2B5EF4-FFF2-40B4-BE49-F238E27FC236}">
                  <a16:creationId xmlns:a16="http://schemas.microsoft.com/office/drawing/2014/main" id="{0CB71573-6C1B-49D2-8FF5-46101F9BF08C}"/>
                </a:ext>
              </a:extLst>
            </p:cNvPr>
            <p:cNvSpPr>
              <a:spLocks/>
            </p:cNvSpPr>
            <p:nvPr/>
          </p:nvSpPr>
          <p:spPr bwMode="auto">
            <a:xfrm>
              <a:off x="1993" y="2432"/>
              <a:ext cx="132" cy="95"/>
            </a:xfrm>
            <a:custGeom>
              <a:avLst/>
              <a:gdLst>
                <a:gd name="T0" fmla="*/ 105 w 132"/>
                <a:gd name="T1" fmla="*/ 2 h 95"/>
                <a:gd name="T2" fmla="*/ 108 w 132"/>
                <a:gd name="T3" fmla="*/ 18 h 95"/>
                <a:gd name="T4" fmla="*/ 132 w 132"/>
                <a:gd name="T5" fmla="*/ 22 h 95"/>
                <a:gd name="T6" fmla="*/ 103 w 132"/>
                <a:gd name="T7" fmla="*/ 63 h 95"/>
                <a:gd name="T8" fmla="*/ 71 w 132"/>
                <a:gd name="T9" fmla="*/ 95 h 95"/>
                <a:gd name="T10" fmla="*/ 18 w 132"/>
                <a:gd name="T11" fmla="*/ 91 h 95"/>
                <a:gd name="T12" fmla="*/ 0 w 132"/>
                <a:gd name="T13" fmla="*/ 59 h 95"/>
                <a:gd name="T14" fmla="*/ 57 w 132"/>
                <a:gd name="T15" fmla="*/ 53 h 95"/>
                <a:gd name="T16" fmla="*/ 81 w 132"/>
                <a:gd name="T17" fmla="*/ 26 h 95"/>
                <a:gd name="T18" fmla="*/ 93 w 132"/>
                <a:gd name="T19" fmla="*/ 0 h 95"/>
                <a:gd name="T20" fmla="*/ 105 w 132"/>
                <a:gd name="T21" fmla="*/ 2 h 95"/>
                <a:gd name="T22" fmla="*/ 105 w 132"/>
                <a:gd name="T23" fmla="*/ 2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 h="95">
                  <a:moveTo>
                    <a:pt x="105" y="2"/>
                  </a:moveTo>
                  <a:lnTo>
                    <a:pt x="108" y="18"/>
                  </a:lnTo>
                  <a:lnTo>
                    <a:pt x="132" y="22"/>
                  </a:lnTo>
                  <a:lnTo>
                    <a:pt x="103" y="63"/>
                  </a:lnTo>
                  <a:lnTo>
                    <a:pt x="71" y="95"/>
                  </a:lnTo>
                  <a:lnTo>
                    <a:pt x="18" y="91"/>
                  </a:lnTo>
                  <a:lnTo>
                    <a:pt x="0" y="59"/>
                  </a:lnTo>
                  <a:lnTo>
                    <a:pt x="57" y="53"/>
                  </a:lnTo>
                  <a:lnTo>
                    <a:pt x="81" y="26"/>
                  </a:lnTo>
                  <a:lnTo>
                    <a:pt x="93" y="0"/>
                  </a:lnTo>
                  <a:lnTo>
                    <a:pt x="105"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8">
              <a:extLst>
                <a:ext uri="{FF2B5EF4-FFF2-40B4-BE49-F238E27FC236}">
                  <a16:creationId xmlns:a16="http://schemas.microsoft.com/office/drawing/2014/main" id="{4DDD3134-2307-4F7C-AE2C-A64F22659C47}"/>
                </a:ext>
              </a:extLst>
            </p:cNvPr>
            <p:cNvSpPr>
              <a:spLocks/>
            </p:cNvSpPr>
            <p:nvPr/>
          </p:nvSpPr>
          <p:spPr bwMode="auto">
            <a:xfrm>
              <a:off x="2206" y="3282"/>
              <a:ext cx="81" cy="89"/>
            </a:xfrm>
            <a:custGeom>
              <a:avLst/>
              <a:gdLst>
                <a:gd name="T0" fmla="*/ 6 w 81"/>
                <a:gd name="T1" fmla="*/ 4 h 89"/>
                <a:gd name="T2" fmla="*/ 77 w 81"/>
                <a:gd name="T3" fmla="*/ 0 h 89"/>
                <a:gd name="T4" fmla="*/ 81 w 81"/>
                <a:gd name="T5" fmla="*/ 41 h 89"/>
                <a:gd name="T6" fmla="*/ 79 w 81"/>
                <a:gd name="T7" fmla="*/ 59 h 89"/>
                <a:gd name="T8" fmla="*/ 73 w 81"/>
                <a:gd name="T9" fmla="*/ 71 h 89"/>
                <a:gd name="T10" fmla="*/ 26 w 81"/>
                <a:gd name="T11" fmla="*/ 89 h 89"/>
                <a:gd name="T12" fmla="*/ 4 w 81"/>
                <a:gd name="T13" fmla="*/ 89 h 89"/>
                <a:gd name="T14" fmla="*/ 0 w 81"/>
                <a:gd name="T15" fmla="*/ 27 h 89"/>
                <a:gd name="T16" fmla="*/ 6 w 81"/>
                <a:gd name="T17" fmla="*/ 4 h 89"/>
                <a:gd name="T18" fmla="*/ 6 w 81"/>
                <a:gd name="T19" fmla="*/ 4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89">
                  <a:moveTo>
                    <a:pt x="6" y="4"/>
                  </a:moveTo>
                  <a:lnTo>
                    <a:pt x="77" y="0"/>
                  </a:lnTo>
                  <a:lnTo>
                    <a:pt x="81" y="41"/>
                  </a:lnTo>
                  <a:lnTo>
                    <a:pt x="79" y="59"/>
                  </a:lnTo>
                  <a:lnTo>
                    <a:pt x="73" y="71"/>
                  </a:lnTo>
                  <a:lnTo>
                    <a:pt x="26" y="89"/>
                  </a:lnTo>
                  <a:lnTo>
                    <a:pt x="4" y="89"/>
                  </a:lnTo>
                  <a:lnTo>
                    <a:pt x="0" y="27"/>
                  </a:lnTo>
                  <a:lnTo>
                    <a:pt x="6"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9">
              <a:extLst>
                <a:ext uri="{FF2B5EF4-FFF2-40B4-BE49-F238E27FC236}">
                  <a16:creationId xmlns:a16="http://schemas.microsoft.com/office/drawing/2014/main" id="{AFC8931E-02A4-4AA0-9CD6-E26C4C7BF322}"/>
                </a:ext>
              </a:extLst>
            </p:cNvPr>
            <p:cNvSpPr>
              <a:spLocks/>
            </p:cNvSpPr>
            <p:nvPr/>
          </p:nvSpPr>
          <p:spPr bwMode="auto">
            <a:xfrm>
              <a:off x="2222" y="3293"/>
              <a:ext cx="46" cy="14"/>
            </a:xfrm>
            <a:custGeom>
              <a:avLst/>
              <a:gdLst>
                <a:gd name="T0" fmla="*/ 30 w 46"/>
                <a:gd name="T1" fmla="*/ 0 h 14"/>
                <a:gd name="T2" fmla="*/ 0 w 46"/>
                <a:gd name="T3" fmla="*/ 0 h 14"/>
                <a:gd name="T4" fmla="*/ 0 w 46"/>
                <a:gd name="T5" fmla="*/ 14 h 14"/>
                <a:gd name="T6" fmla="*/ 20 w 46"/>
                <a:gd name="T7" fmla="*/ 14 h 14"/>
                <a:gd name="T8" fmla="*/ 46 w 46"/>
                <a:gd name="T9" fmla="*/ 14 h 14"/>
                <a:gd name="T10" fmla="*/ 46 w 46"/>
                <a:gd name="T11" fmla="*/ 2 h 14"/>
                <a:gd name="T12" fmla="*/ 30 w 46"/>
                <a:gd name="T13" fmla="*/ 0 h 14"/>
                <a:gd name="T14" fmla="*/ 30 w 46"/>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14">
                  <a:moveTo>
                    <a:pt x="30" y="0"/>
                  </a:moveTo>
                  <a:lnTo>
                    <a:pt x="0" y="0"/>
                  </a:lnTo>
                  <a:lnTo>
                    <a:pt x="0" y="14"/>
                  </a:lnTo>
                  <a:lnTo>
                    <a:pt x="20" y="14"/>
                  </a:lnTo>
                  <a:lnTo>
                    <a:pt x="46" y="14"/>
                  </a:lnTo>
                  <a:lnTo>
                    <a:pt x="46" y="2"/>
                  </a:lnTo>
                  <a:lnTo>
                    <a:pt x="3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0">
              <a:extLst>
                <a:ext uri="{FF2B5EF4-FFF2-40B4-BE49-F238E27FC236}">
                  <a16:creationId xmlns:a16="http://schemas.microsoft.com/office/drawing/2014/main" id="{31AE7F25-DDF6-4841-B40F-690986E9E522}"/>
                </a:ext>
              </a:extLst>
            </p:cNvPr>
            <p:cNvSpPr>
              <a:spLocks/>
            </p:cNvSpPr>
            <p:nvPr/>
          </p:nvSpPr>
          <p:spPr bwMode="auto">
            <a:xfrm>
              <a:off x="3181" y="2086"/>
              <a:ext cx="56" cy="89"/>
            </a:xfrm>
            <a:custGeom>
              <a:avLst/>
              <a:gdLst>
                <a:gd name="T0" fmla="*/ 56 w 56"/>
                <a:gd name="T1" fmla="*/ 56 h 89"/>
                <a:gd name="T2" fmla="*/ 28 w 56"/>
                <a:gd name="T3" fmla="*/ 0 h 89"/>
                <a:gd name="T4" fmla="*/ 8 w 56"/>
                <a:gd name="T5" fmla="*/ 14 h 89"/>
                <a:gd name="T6" fmla="*/ 0 w 56"/>
                <a:gd name="T7" fmla="*/ 32 h 89"/>
                <a:gd name="T8" fmla="*/ 16 w 56"/>
                <a:gd name="T9" fmla="*/ 73 h 89"/>
                <a:gd name="T10" fmla="*/ 52 w 56"/>
                <a:gd name="T11" fmla="*/ 89 h 89"/>
                <a:gd name="T12" fmla="*/ 56 w 56"/>
                <a:gd name="T13" fmla="*/ 56 h 89"/>
                <a:gd name="T14" fmla="*/ 56 w 56"/>
                <a:gd name="T15" fmla="*/ 5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9">
                  <a:moveTo>
                    <a:pt x="56" y="56"/>
                  </a:moveTo>
                  <a:lnTo>
                    <a:pt x="28" y="0"/>
                  </a:lnTo>
                  <a:lnTo>
                    <a:pt x="8" y="14"/>
                  </a:lnTo>
                  <a:lnTo>
                    <a:pt x="0" y="32"/>
                  </a:lnTo>
                  <a:lnTo>
                    <a:pt x="16" y="73"/>
                  </a:lnTo>
                  <a:lnTo>
                    <a:pt x="52" y="89"/>
                  </a:lnTo>
                  <a:lnTo>
                    <a:pt x="56" y="56"/>
                  </a:lnTo>
                  <a:close/>
                </a:path>
              </a:pathLst>
            </a:custGeom>
            <a:solidFill>
              <a:srgbClr val="BD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1">
              <a:extLst>
                <a:ext uri="{FF2B5EF4-FFF2-40B4-BE49-F238E27FC236}">
                  <a16:creationId xmlns:a16="http://schemas.microsoft.com/office/drawing/2014/main" id="{A419C53A-95EC-4951-8C82-CDA34551E400}"/>
                </a:ext>
              </a:extLst>
            </p:cNvPr>
            <p:cNvSpPr>
              <a:spLocks/>
            </p:cNvSpPr>
            <p:nvPr/>
          </p:nvSpPr>
          <p:spPr bwMode="auto">
            <a:xfrm>
              <a:off x="3199" y="2110"/>
              <a:ext cx="24" cy="32"/>
            </a:xfrm>
            <a:custGeom>
              <a:avLst/>
              <a:gdLst>
                <a:gd name="T0" fmla="*/ 10 w 24"/>
                <a:gd name="T1" fmla="*/ 0 h 32"/>
                <a:gd name="T2" fmla="*/ 0 w 24"/>
                <a:gd name="T3" fmla="*/ 4 h 32"/>
                <a:gd name="T4" fmla="*/ 0 w 24"/>
                <a:gd name="T5" fmla="*/ 20 h 32"/>
                <a:gd name="T6" fmla="*/ 14 w 24"/>
                <a:gd name="T7" fmla="*/ 32 h 32"/>
                <a:gd name="T8" fmla="*/ 24 w 24"/>
                <a:gd name="T9" fmla="*/ 32 h 32"/>
                <a:gd name="T10" fmla="*/ 10 w 24"/>
                <a:gd name="T11" fmla="*/ 0 h 32"/>
                <a:gd name="T12" fmla="*/ 10 w 2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2">
                  <a:moveTo>
                    <a:pt x="10" y="0"/>
                  </a:moveTo>
                  <a:lnTo>
                    <a:pt x="0" y="4"/>
                  </a:lnTo>
                  <a:lnTo>
                    <a:pt x="0" y="20"/>
                  </a:lnTo>
                  <a:lnTo>
                    <a:pt x="14" y="32"/>
                  </a:lnTo>
                  <a:lnTo>
                    <a:pt x="24" y="32"/>
                  </a:lnTo>
                  <a:lnTo>
                    <a:pt x="1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2">
              <a:extLst>
                <a:ext uri="{FF2B5EF4-FFF2-40B4-BE49-F238E27FC236}">
                  <a16:creationId xmlns:a16="http://schemas.microsoft.com/office/drawing/2014/main" id="{BFF58C0F-93DD-4465-BFE7-A6C9AA157C2B}"/>
                </a:ext>
              </a:extLst>
            </p:cNvPr>
            <p:cNvSpPr>
              <a:spLocks/>
            </p:cNvSpPr>
            <p:nvPr/>
          </p:nvSpPr>
          <p:spPr bwMode="auto">
            <a:xfrm>
              <a:off x="2970" y="3880"/>
              <a:ext cx="237" cy="113"/>
            </a:xfrm>
            <a:custGeom>
              <a:avLst/>
              <a:gdLst>
                <a:gd name="T0" fmla="*/ 237 w 237"/>
                <a:gd name="T1" fmla="*/ 38 h 113"/>
                <a:gd name="T2" fmla="*/ 217 w 237"/>
                <a:gd name="T3" fmla="*/ 113 h 113"/>
                <a:gd name="T4" fmla="*/ 0 w 237"/>
                <a:gd name="T5" fmla="*/ 8 h 113"/>
                <a:gd name="T6" fmla="*/ 15 w 237"/>
                <a:gd name="T7" fmla="*/ 0 h 113"/>
                <a:gd name="T8" fmla="*/ 106 w 237"/>
                <a:gd name="T9" fmla="*/ 26 h 113"/>
                <a:gd name="T10" fmla="*/ 166 w 237"/>
                <a:gd name="T11" fmla="*/ 36 h 113"/>
                <a:gd name="T12" fmla="*/ 237 w 237"/>
                <a:gd name="T13" fmla="*/ 38 h 113"/>
                <a:gd name="T14" fmla="*/ 237 w 237"/>
                <a:gd name="T15" fmla="*/ 38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7" h="113">
                  <a:moveTo>
                    <a:pt x="237" y="38"/>
                  </a:moveTo>
                  <a:lnTo>
                    <a:pt x="217" y="113"/>
                  </a:lnTo>
                  <a:lnTo>
                    <a:pt x="0" y="8"/>
                  </a:lnTo>
                  <a:lnTo>
                    <a:pt x="15" y="0"/>
                  </a:lnTo>
                  <a:lnTo>
                    <a:pt x="106" y="26"/>
                  </a:lnTo>
                  <a:lnTo>
                    <a:pt x="166" y="36"/>
                  </a:lnTo>
                  <a:lnTo>
                    <a:pt x="237" y="3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3">
              <a:extLst>
                <a:ext uri="{FF2B5EF4-FFF2-40B4-BE49-F238E27FC236}">
                  <a16:creationId xmlns:a16="http://schemas.microsoft.com/office/drawing/2014/main" id="{F4C186A1-74BE-4CDC-87D5-CCF374BAEB47}"/>
                </a:ext>
              </a:extLst>
            </p:cNvPr>
            <p:cNvSpPr>
              <a:spLocks/>
            </p:cNvSpPr>
            <p:nvPr/>
          </p:nvSpPr>
          <p:spPr bwMode="auto">
            <a:xfrm>
              <a:off x="767" y="4050"/>
              <a:ext cx="579" cy="54"/>
            </a:xfrm>
            <a:custGeom>
              <a:avLst/>
              <a:gdLst>
                <a:gd name="T0" fmla="*/ 0 w 579"/>
                <a:gd name="T1" fmla="*/ 50 h 54"/>
                <a:gd name="T2" fmla="*/ 508 w 579"/>
                <a:gd name="T3" fmla="*/ 54 h 54"/>
                <a:gd name="T4" fmla="*/ 579 w 579"/>
                <a:gd name="T5" fmla="*/ 0 h 54"/>
                <a:gd name="T6" fmla="*/ 7 w 579"/>
                <a:gd name="T7" fmla="*/ 0 h 54"/>
                <a:gd name="T8" fmla="*/ 0 w 579"/>
                <a:gd name="T9" fmla="*/ 50 h 54"/>
                <a:gd name="T10" fmla="*/ 0 w 579"/>
                <a:gd name="T11" fmla="*/ 5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54">
                  <a:moveTo>
                    <a:pt x="0" y="50"/>
                  </a:moveTo>
                  <a:lnTo>
                    <a:pt x="508" y="54"/>
                  </a:lnTo>
                  <a:lnTo>
                    <a:pt x="579" y="0"/>
                  </a:lnTo>
                  <a:lnTo>
                    <a:pt x="7" y="0"/>
                  </a:lnTo>
                  <a:lnTo>
                    <a:pt x="0" y="50"/>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a:extLst>
                <a:ext uri="{FF2B5EF4-FFF2-40B4-BE49-F238E27FC236}">
                  <a16:creationId xmlns:a16="http://schemas.microsoft.com/office/drawing/2014/main" id="{DC310390-C3C4-4FF6-A275-5B8D3323C4E0}"/>
                </a:ext>
              </a:extLst>
            </p:cNvPr>
            <p:cNvSpPr>
              <a:spLocks/>
            </p:cNvSpPr>
            <p:nvPr/>
          </p:nvSpPr>
          <p:spPr bwMode="auto">
            <a:xfrm>
              <a:off x="3086" y="3910"/>
              <a:ext cx="109" cy="79"/>
            </a:xfrm>
            <a:custGeom>
              <a:avLst/>
              <a:gdLst>
                <a:gd name="T0" fmla="*/ 0 w 109"/>
                <a:gd name="T1" fmla="*/ 0 h 79"/>
                <a:gd name="T2" fmla="*/ 42 w 109"/>
                <a:gd name="T3" fmla="*/ 26 h 79"/>
                <a:gd name="T4" fmla="*/ 54 w 109"/>
                <a:gd name="T5" fmla="*/ 57 h 79"/>
                <a:gd name="T6" fmla="*/ 95 w 109"/>
                <a:gd name="T7" fmla="*/ 79 h 79"/>
                <a:gd name="T8" fmla="*/ 109 w 109"/>
                <a:gd name="T9" fmla="*/ 28 h 79"/>
                <a:gd name="T10" fmla="*/ 75 w 109"/>
                <a:gd name="T11" fmla="*/ 6 h 79"/>
                <a:gd name="T12" fmla="*/ 0 w 109"/>
                <a:gd name="T13" fmla="*/ 0 h 79"/>
                <a:gd name="T14" fmla="*/ 0 w 109"/>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79">
                  <a:moveTo>
                    <a:pt x="0" y="0"/>
                  </a:moveTo>
                  <a:lnTo>
                    <a:pt x="42" y="26"/>
                  </a:lnTo>
                  <a:lnTo>
                    <a:pt x="54" y="57"/>
                  </a:lnTo>
                  <a:lnTo>
                    <a:pt x="95" y="79"/>
                  </a:lnTo>
                  <a:lnTo>
                    <a:pt x="109" y="28"/>
                  </a:lnTo>
                  <a:lnTo>
                    <a:pt x="75" y="6"/>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5">
              <a:extLst>
                <a:ext uri="{FF2B5EF4-FFF2-40B4-BE49-F238E27FC236}">
                  <a16:creationId xmlns:a16="http://schemas.microsoft.com/office/drawing/2014/main" id="{7DF26B34-1EA8-460A-99D0-8EF3E439FAF0}"/>
                </a:ext>
              </a:extLst>
            </p:cNvPr>
            <p:cNvSpPr>
              <a:spLocks/>
            </p:cNvSpPr>
            <p:nvPr/>
          </p:nvSpPr>
          <p:spPr bwMode="auto">
            <a:xfrm>
              <a:off x="771" y="3789"/>
              <a:ext cx="662" cy="281"/>
            </a:xfrm>
            <a:custGeom>
              <a:avLst/>
              <a:gdLst>
                <a:gd name="T0" fmla="*/ 152 w 662"/>
                <a:gd name="T1" fmla="*/ 70 h 281"/>
                <a:gd name="T2" fmla="*/ 375 w 662"/>
                <a:gd name="T3" fmla="*/ 0 h 281"/>
                <a:gd name="T4" fmla="*/ 541 w 662"/>
                <a:gd name="T5" fmla="*/ 16 h 281"/>
                <a:gd name="T6" fmla="*/ 603 w 662"/>
                <a:gd name="T7" fmla="*/ 58 h 281"/>
                <a:gd name="T8" fmla="*/ 648 w 662"/>
                <a:gd name="T9" fmla="*/ 160 h 281"/>
                <a:gd name="T10" fmla="*/ 662 w 662"/>
                <a:gd name="T11" fmla="*/ 236 h 281"/>
                <a:gd name="T12" fmla="*/ 589 w 662"/>
                <a:gd name="T13" fmla="*/ 281 h 281"/>
                <a:gd name="T14" fmla="*/ 43 w 662"/>
                <a:gd name="T15" fmla="*/ 277 h 281"/>
                <a:gd name="T16" fmla="*/ 0 w 662"/>
                <a:gd name="T17" fmla="*/ 204 h 281"/>
                <a:gd name="T18" fmla="*/ 23 w 662"/>
                <a:gd name="T19" fmla="*/ 160 h 281"/>
                <a:gd name="T20" fmla="*/ 100 w 662"/>
                <a:gd name="T21" fmla="*/ 137 h 281"/>
                <a:gd name="T22" fmla="*/ 132 w 662"/>
                <a:gd name="T23" fmla="*/ 95 h 281"/>
                <a:gd name="T24" fmla="*/ 152 w 662"/>
                <a:gd name="T25" fmla="*/ 70 h 281"/>
                <a:gd name="T26" fmla="*/ 152 w 662"/>
                <a:gd name="T27" fmla="*/ 70 h 2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2" h="281">
                  <a:moveTo>
                    <a:pt x="152" y="70"/>
                  </a:moveTo>
                  <a:lnTo>
                    <a:pt x="375" y="0"/>
                  </a:lnTo>
                  <a:lnTo>
                    <a:pt x="541" y="16"/>
                  </a:lnTo>
                  <a:lnTo>
                    <a:pt x="603" y="58"/>
                  </a:lnTo>
                  <a:lnTo>
                    <a:pt x="648" y="160"/>
                  </a:lnTo>
                  <a:lnTo>
                    <a:pt x="662" y="236"/>
                  </a:lnTo>
                  <a:lnTo>
                    <a:pt x="589" y="281"/>
                  </a:lnTo>
                  <a:lnTo>
                    <a:pt x="43" y="277"/>
                  </a:lnTo>
                  <a:lnTo>
                    <a:pt x="0" y="204"/>
                  </a:lnTo>
                  <a:lnTo>
                    <a:pt x="23" y="160"/>
                  </a:lnTo>
                  <a:lnTo>
                    <a:pt x="100" y="137"/>
                  </a:lnTo>
                  <a:lnTo>
                    <a:pt x="132" y="95"/>
                  </a:lnTo>
                  <a:lnTo>
                    <a:pt x="152" y="7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6">
              <a:extLst>
                <a:ext uri="{FF2B5EF4-FFF2-40B4-BE49-F238E27FC236}">
                  <a16:creationId xmlns:a16="http://schemas.microsoft.com/office/drawing/2014/main" id="{36E86C62-8B22-46D1-A818-FD38BA3766A0}"/>
                </a:ext>
              </a:extLst>
            </p:cNvPr>
            <p:cNvSpPr>
              <a:spLocks/>
            </p:cNvSpPr>
            <p:nvPr/>
          </p:nvSpPr>
          <p:spPr bwMode="auto">
            <a:xfrm>
              <a:off x="1206" y="3949"/>
              <a:ext cx="215" cy="125"/>
            </a:xfrm>
            <a:custGeom>
              <a:avLst/>
              <a:gdLst>
                <a:gd name="T0" fmla="*/ 0 w 215"/>
                <a:gd name="T1" fmla="*/ 38 h 125"/>
                <a:gd name="T2" fmla="*/ 8 w 215"/>
                <a:gd name="T3" fmla="*/ 125 h 125"/>
                <a:gd name="T4" fmla="*/ 215 w 215"/>
                <a:gd name="T5" fmla="*/ 26 h 125"/>
                <a:gd name="T6" fmla="*/ 209 w 215"/>
                <a:gd name="T7" fmla="*/ 8 h 125"/>
                <a:gd name="T8" fmla="*/ 134 w 215"/>
                <a:gd name="T9" fmla="*/ 0 h 125"/>
                <a:gd name="T10" fmla="*/ 0 w 215"/>
                <a:gd name="T11" fmla="*/ 38 h 125"/>
                <a:gd name="T12" fmla="*/ 0 w 215"/>
                <a:gd name="T13" fmla="*/ 38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125">
                  <a:moveTo>
                    <a:pt x="0" y="38"/>
                  </a:moveTo>
                  <a:lnTo>
                    <a:pt x="8" y="125"/>
                  </a:lnTo>
                  <a:lnTo>
                    <a:pt x="215" y="26"/>
                  </a:lnTo>
                  <a:lnTo>
                    <a:pt x="209" y="8"/>
                  </a:lnTo>
                  <a:lnTo>
                    <a:pt x="134" y="0"/>
                  </a:lnTo>
                  <a:lnTo>
                    <a:pt x="0" y="3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7">
              <a:extLst>
                <a:ext uri="{FF2B5EF4-FFF2-40B4-BE49-F238E27FC236}">
                  <a16:creationId xmlns:a16="http://schemas.microsoft.com/office/drawing/2014/main" id="{4314988C-1A18-46BD-ABC8-909C556A5A05}"/>
                </a:ext>
              </a:extLst>
            </p:cNvPr>
            <p:cNvSpPr>
              <a:spLocks/>
            </p:cNvSpPr>
            <p:nvPr/>
          </p:nvSpPr>
          <p:spPr bwMode="auto">
            <a:xfrm>
              <a:off x="782" y="3930"/>
              <a:ext cx="540" cy="136"/>
            </a:xfrm>
            <a:custGeom>
              <a:avLst/>
              <a:gdLst>
                <a:gd name="T0" fmla="*/ 540 w 540"/>
                <a:gd name="T1" fmla="*/ 27 h 136"/>
                <a:gd name="T2" fmla="*/ 437 w 540"/>
                <a:gd name="T3" fmla="*/ 55 h 136"/>
                <a:gd name="T4" fmla="*/ 437 w 540"/>
                <a:gd name="T5" fmla="*/ 132 h 136"/>
                <a:gd name="T6" fmla="*/ 422 w 540"/>
                <a:gd name="T7" fmla="*/ 136 h 136"/>
                <a:gd name="T8" fmla="*/ 420 w 540"/>
                <a:gd name="T9" fmla="*/ 59 h 136"/>
                <a:gd name="T10" fmla="*/ 354 w 540"/>
                <a:gd name="T11" fmla="*/ 49 h 136"/>
                <a:gd name="T12" fmla="*/ 230 w 540"/>
                <a:gd name="T13" fmla="*/ 41 h 136"/>
                <a:gd name="T14" fmla="*/ 16 w 540"/>
                <a:gd name="T15" fmla="*/ 67 h 136"/>
                <a:gd name="T16" fmla="*/ 0 w 540"/>
                <a:gd name="T17" fmla="*/ 57 h 136"/>
                <a:gd name="T18" fmla="*/ 169 w 540"/>
                <a:gd name="T19" fmla="*/ 31 h 136"/>
                <a:gd name="T20" fmla="*/ 303 w 540"/>
                <a:gd name="T21" fmla="*/ 19 h 136"/>
                <a:gd name="T22" fmla="*/ 339 w 540"/>
                <a:gd name="T23" fmla="*/ 0 h 136"/>
                <a:gd name="T24" fmla="*/ 447 w 540"/>
                <a:gd name="T25" fmla="*/ 8 h 136"/>
                <a:gd name="T26" fmla="*/ 475 w 540"/>
                <a:gd name="T27" fmla="*/ 27 h 136"/>
                <a:gd name="T28" fmla="*/ 540 w 540"/>
                <a:gd name="T29" fmla="*/ 27 h 136"/>
                <a:gd name="T30" fmla="*/ 540 w 540"/>
                <a:gd name="T31" fmla="*/ 27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0" h="136">
                  <a:moveTo>
                    <a:pt x="540" y="27"/>
                  </a:moveTo>
                  <a:lnTo>
                    <a:pt x="437" y="55"/>
                  </a:lnTo>
                  <a:lnTo>
                    <a:pt x="437" y="132"/>
                  </a:lnTo>
                  <a:lnTo>
                    <a:pt x="422" y="136"/>
                  </a:lnTo>
                  <a:lnTo>
                    <a:pt x="420" y="59"/>
                  </a:lnTo>
                  <a:lnTo>
                    <a:pt x="354" y="49"/>
                  </a:lnTo>
                  <a:lnTo>
                    <a:pt x="230" y="41"/>
                  </a:lnTo>
                  <a:lnTo>
                    <a:pt x="16" y="67"/>
                  </a:lnTo>
                  <a:lnTo>
                    <a:pt x="0" y="57"/>
                  </a:lnTo>
                  <a:lnTo>
                    <a:pt x="169" y="31"/>
                  </a:lnTo>
                  <a:lnTo>
                    <a:pt x="303" y="19"/>
                  </a:lnTo>
                  <a:lnTo>
                    <a:pt x="339" y="0"/>
                  </a:lnTo>
                  <a:lnTo>
                    <a:pt x="447" y="8"/>
                  </a:lnTo>
                  <a:lnTo>
                    <a:pt x="475" y="27"/>
                  </a:lnTo>
                  <a:lnTo>
                    <a:pt x="540" y="2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8">
              <a:extLst>
                <a:ext uri="{FF2B5EF4-FFF2-40B4-BE49-F238E27FC236}">
                  <a16:creationId xmlns:a16="http://schemas.microsoft.com/office/drawing/2014/main" id="{EA0735A4-72BC-4C49-9F75-DD9018A1A884}"/>
                </a:ext>
              </a:extLst>
            </p:cNvPr>
            <p:cNvSpPr>
              <a:spLocks/>
            </p:cNvSpPr>
            <p:nvPr/>
          </p:nvSpPr>
          <p:spPr bwMode="auto">
            <a:xfrm>
              <a:off x="1212" y="3973"/>
              <a:ext cx="231" cy="131"/>
            </a:xfrm>
            <a:custGeom>
              <a:avLst/>
              <a:gdLst>
                <a:gd name="T0" fmla="*/ 4 w 231"/>
                <a:gd name="T1" fmla="*/ 97 h 131"/>
                <a:gd name="T2" fmla="*/ 209 w 231"/>
                <a:gd name="T3" fmla="*/ 0 h 131"/>
                <a:gd name="T4" fmla="*/ 231 w 231"/>
                <a:gd name="T5" fmla="*/ 46 h 131"/>
                <a:gd name="T6" fmla="*/ 100 w 231"/>
                <a:gd name="T7" fmla="*/ 123 h 131"/>
                <a:gd name="T8" fmla="*/ 49 w 231"/>
                <a:gd name="T9" fmla="*/ 131 h 131"/>
                <a:gd name="T10" fmla="*/ 0 w 231"/>
                <a:gd name="T11" fmla="*/ 129 h 131"/>
                <a:gd name="T12" fmla="*/ 4 w 231"/>
                <a:gd name="T13" fmla="*/ 97 h 131"/>
                <a:gd name="T14" fmla="*/ 4 w 231"/>
                <a:gd name="T15" fmla="*/ 97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 h="131">
                  <a:moveTo>
                    <a:pt x="4" y="97"/>
                  </a:moveTo>
                  <a:lnTo>
                    <a:pt x="209" y="0"/>
                  </a:lnTo>
                  <a:lnTo>
                    <a:pt x="231" y="46"/>
                  </a:lnTo>
                  <a:lnTo>
                    <a:pt x="100" y="123"/>
                  </a:lnTo>
                  <a:lnTo>
                    <a:pt x="49" y="131"/>
                  </a:lnTo>
                  <a:lnTo>
                    <a:pt x="0" y="129"/>
                  </a:lnTo>
                  <a:lnTo>
                    <a:pt x="4" y="9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9">
              <a:extLst>
                <a:ext uri="{FF2B5EF4-FFF2-40B4-BE49-F238E27FC236}">
                  <a16:creationId xmlns:a16="http://schemas.microsoft.com/office/drawing/2014/main" id="{BAEEEC2F-E32B-4FFE-BEDA-2B81021E2EF7}"/>
                </a:ext>
              </a:extLst>
            </p:cNvPr>
            <p:cNvSpPr>
              <a:spLocks/>
            </p:cNvSpPr>
            <p:nvPr/>
          </p:nvSpPr>
          <p:spPr bwMode="auto">
            <a:xfrm>
              <a:off x="968" y="3819"/>
              <a:ext cx="374" cy="130"/>
            </a:xfrm>
            <a:custGeom>
              <a:avLst/>
              <a:gdLst>
                <a:gd name="T0" fmla="*/ 28 w 374"/>
                <a:gd name="T1" fmla="*/ 28 h 130"/>
                <a:gd name="T2" fmla="*/ 139 w 374"/>
                <a:gd name="T3" fmla="*/ 0 h 130"/>
                <a:gd name="T4" fmla="*/ 265 w 374"/>
                <a:gd name="T5" fmla="*/ 2 h 130"/>
                <a:gd name="T6" fmla="*/ 336 w 374"/>
                <a:gd name="T7" fmla="*/ 22 h 130"/>
                <a:gd name="T8" fmla="*/ 358 w 374"/>
                <a:gd name="T9" fmla="*/ 36 h 130"/>
                <a:gd name="T10" fmla="*/ 374 w 374"/>
                <a:gd name="T11" fmla="*/ 130 h 130"/>
                <a:gd name="T12" fmla="*/ 305 w 374"/>
                <a:gd name="T13" fmla="*/ 126 h 130"/>
                <a:gd name="T14" fmla="*/ 275 w 374"/>
                <a:gd name="T15" fmla="*/ 109 h 130"/>
                <a:gd name="T16" fmla="*/ 251 w 374"/>
                <a:gd name="T17" fmla="*/ 51 h 130"/>
                <a:gd name="T18" fmla="*/ 176 w 374"/>
                <a:gd name="T19" fmla="*/ 49 h 130"/>
                <a:gd name="T20" fmla="*/ 117 w 374"/>
                <a:gd name="T21" fmla="*/ 53 h 130"/>
                <a:gd name="T22" fmla="*/ 97 w 374"/>
                <a:gd name="T23" fmla="*/ 73 h 130"/>
                <a:gd name="T24" fmla="*/ 18 w 374"/>
                <a:gd name="T25" fmla="*/ 123 h 130"/>
                <a:gd name="T26" fmla="*/ 0 w 374"/>
                <a:gd name="T27" fmla="*/ 123 h 130"/>
                <a:gd name="T28" fmla="*/ 2 w 374"/>
                <a:gd name="T29" fmla="*/ 55 h 130"/>
                <a:gd name="T30" fmla="*/ 22 w 374"/>
                <a:gd name="T31" fmla="*/ 32 h 130"/>
                <a:gd name="T32" fmla="*/ 28 w 374"/>
                <a:gd name="T33" fmla="*/ 28 h 130"/>
                <a:gd name="T34" fmla="*/ 28 w 374"/>
                <a:gd name="T35" fmla="*/ 28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4" h="130">
                  <a:moveTo>
                    <a:pt x="28" y="28"/>
                  </a:moveTo>
                  <a:lnTo>
                    <a:pt x="139" y="0"/>
                  </a:lnTo>
                  <a:lnTo>
                    <a:pt x="265" y="2"/>
                  </a:lnTo>
                  <a:lnTo>
                    <a:pt x="336" y="22"/>
                  </a:lnTo>
                  <a:lnTo>
                    <a:pt x="358" y="36"/>
                  </a:lnTo>
                  <a:lnTo>
                    <a:pt x="374" y="130"/>
                  </a:lnTo>
                  <a:lnTo>
                    <a:pt x="305" y="126"/>
                  </a:lnTo>
                  <a:lnTo>
                    <a:pt x="275" y="109"/>
                  </a:lnTo>
                  <a:lnTo>
                    <a:pt x="251" y="51"/>
                  </a:lnTo>
                  <a:lnTo>
                    <a:pt x="176" y="49"/>
                  </a:lnTo>
                  <a:lnTo>
                    <a:pt x="117" y="53"/>
                  </a:lnTo>
                  <a:lnTo>
                    <a:pt x="97" y="73"/>
                  </a:lnTo>
                  <a:lnTo>
                    <a:pt x="18" y="123"/>
                  </a:lnTo>
                  <a:lnTo>
                    <a:pt x="0" y="123"/>
                  </a:lnTo>
                  <a:lnTo>
                    <a:pt x="2" y="55"/>
                  </a:lnTo>
                  <a:lnTo>
                    <a:pt x="22" y="32"/>
                  </a:lnTo>
                  <a:lnTo>
                    <a:pt x="28" y="2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0">
              <a:extLst>
                <a:ext uri="{FF2B5EF4-FFF2-40B4-BE49-F238E27FC236}">
                  <a16:creationId xmlns:a16="http://schemas.microsoft.com/office/drawing/2014/main" id="{69418403-E065-47FF-960B-7219747495B9}"/>
                </a:ext>
              </a:extLst>
            </p:cNvPr>
            <p:cNvSpPr>
              <a:spLocks/>
            </p:cNvSpPr>
            <p:nvPr/>
          </p:nvSpPr>
          <p:spPr bwMode="auto">
            <a:xfrm>
              <a:off x="1255" y="3772"/>
              <a:ext cx="2160" cy="334"/>
            </a:xfrm>
            <a:custGeom>
              <a:avLst/>
              <a:gdLst>
                <a:gd name="T0" fmla="*/ 1110 w 2160"/>
                <a:gd name="T1" fmla="*/ 4 h 334"/>
                <a:gd name="T2" fmla="*/ 1582 w 2160"/>
                <a:gd name="T3" fmla="*/ 8 h 334"/>
                <a:gd name="T4" fmla="*/ 1628 w 2160"/>
                <a:gd name="T5" fmla="*/ 57 h 334"/>
                <a:gd name="T6" fmla="*/ 1671 w 2160"/>
                <a:gd name="T7" fmla="*/ 96 h 334"/>
                <a:gd name="T8" fmla="*/ 1711 w 2160"/>
                <a:gd name="T9" fmla="*/ 108 h 334"/>
                <a:gd name="T10" fmla="*/ 2160 w 2160"/>
                <a:gd name="T11" fmla="*/ 334 h 334"/>
                <a:gd name="T12" fmla="*/ 0 w 2160"/>
                <a:gd name="T13" fmla="*/ 334 h 334"/>
                <a:gd name="T14" fmla="*/ 222 w 2160"/>
                <a:gd name="T15" fmla="*/ 249 h 334"/>
                <a:gd name="T16" fmla="*/ 1032 w 2160"/>
                <a:gd name="T17" fmla="*/ 0 h 334"/>
                <a:gd name="T18" fmla="*/ 1110 w 2160"/>
                <a:gd name="T19" fmla="*/ 4 h 334"/>
                <a:gd name="T20" fmla="*/ 1110 w 2160"/>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 h="334">
                  <a:moveTo>
                    <a:pt x="1110" y="4"/>
                  </a:moveTo>
                  <a:lnTo>
                    <a:pt x="1582" y="8"/>
                  </a:lnTo>
                  <a:lnTo>
                    <a:pt x="1628" y="57"/>
                  </a:lnTo>
                  <a:lnTo>
                    <a:pt x="1671" y="96"/>
                  </a:lnTo>
                  <a:lnTo>
                    <a:pt x="1711" y="108"/>
                  </a:lnTo>
                  <a:lnTo>
                    <a:pt x="2160" y="334"/>
                  </a:lnTo>
                  <a:lnTo>
                    <a:pt x="0" y="334"/>
                  </a:lnTo>
                  <a:lnTo>
                    <a:pt x="222" y="249"/>
                  </a:lnTo>
                  <a:lnTo>
                    <a:pt x="1032" y="0"/>
                  </a:lnTo>
                  <a:lnTo>
                    <a:pt x="1110" y="4"/>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1">
              <a:extLst>
                <a:ext uri="{FF2B5EF4-FFF2-40B4-BE49-F238E27FC236}">
                  <a16:creationId xmlns:a16="http://schemas.microsoft.com/office/drawing/2014/main" id="{9943CC45-15CA-4033-B28F-45349B7828AD}"/>
                </a:ext>
              </a:extLst>
            </p:cNvPr>
            <p:cNvSpPr>
              <a:spLocks/>
            </p:cNvSpPr>
            <p:nvPr/>
          </p:nvSpPr>
          <p:spPr bwMode="auto">
            <a:xfrm>
              <a:off x="1336" y="3742"/>
              <a:ext cx="613" cy="283"/>
            </a:xfrm>
            <a:custGeom>
              <a:avLst/>
              <a:gdLst>
                <a:gd name="T0" fmla="*/ 0 w 613"/>
                <a:gd name="T1" fmla="*/ 6 h 283"/>
                <a:gd name="T2" fmla="*/ 500 w 613"/>
                <a:gd name="T3" fmla="*/ 0 h 283"/>
                <a:gd name="T4" fmla="*/ 613 w 613"/>
                <a:gd name="T5" fmla="*/ 245 h 283"/>
                <a:gd name="T6" fmla="*/ 601 w 613"/>
                <a:gd name="T7" fmla="*/ 253 h 283"/>
                <a:gd name="T8" fmla="*/ 261 w 613"/>
                <a:gd name="T9" fmla="*/ 279 h 283"/>
                <a:gd name="T10" fmla="*/ 99 w 613"/>
                <a:gd name="T11" fmla="*/ 283 h 283"/>
                <a:gd name="T12" fmla="*/ 79 w 613"/>
                <a:gd name="T13" fmla="*/ 229 h 283"/>
                <a:gd name="T14" fmla="*/ 20 w 613"/>
                <a:gd name="T15" fmla="*/ 71 h 283"/>
                <a:gd name="T16" fmla="*/ 0 w 613"/>
                <a:gd name="T17" fmla="*/ 6 h 283"/>
                <a:gd name="T18" fmla="*/ 0 w 613"/>
                <a:gd name="T19" fmla="*/ 6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3" h="283">
                  <a:moveTo>
                    <a:pt x="0" y="6"/>
                  </a:moveTo>
                  <a:lnTo>
                    <a:pt x="500" y="0"/>
                  </a:lnTo>
                  <a:lnTo>
                    <a:pt x="613" y="245"/>
                  </a:lnTo>
                  <a:lnTo>
                    <a:pt x="601" y="253"/>
                  </a:lnTo>
                  <a:lnTo>
                    <a:pt x="261" y="279"/>
                  </a:lnTo>
                  <a:lnTo>
                    <a:pt x="99" y="283"/>
                  </a:lnTo>
                  <a:lnTo>
                    <a:pt x="79" y="229"/>
                  </a:lnTo>
                  <a:lnTo>
                    <a:pt x="20" y="71"/>
                  </a:lnTo>
                  <a:lnTo>
                    <a:pt x="0" y="6"/>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2">
              <a:extLst>
                <a:ext uri="{FF2B5EF4-FFF2-40B4-BE49-F238E27FC236}">
                  <a16:creationId xmlns:a16="http://schemas.microsoft.com/office/drawing/2014/main" id="{F2E28246-6905-41DC-AB23-4B59AB5BF93C}"/>
                </a:ext>
              </a:extLst>
            </p:cNvPr>
            <p:cNvSpPr>
              <a:spLocks/>
            </p:cNvSpPr>
            <p:nvPr/>
          </p:nvSpPr>
          <p:spPr bwMode="auto">
            <a:xfrm>
              <a:off x="1546" y="3971"/>
              <a:ext cx="625" cy="135"/>
            </a:xfrm>
            <a:custGeom>
              <a:avLst/>
              <a:gdLst>
                <a:gd name="T0" fmla="*/ 496 w 625"/>
                <a:gd name="T1" fmla="*/ 0 h 135"/>
                <a:gd name="T2" fmla="*/ 625 w 625"/>
                <a:gd name="T3" fmla="*/ 133 h 135"/>
                <a:gd name="T4" fmla="*/ 47 w 625"/>
                <a:gd name="T5" fmla="*/ 135 h 135"/>
                <a:gd name="T6" fmla="*/ 0 w 625"/>
                <a:gd name="T7" fmla="*/ 54 h 135"/>
                <a:gd name="T8" fmla="*/ 172 w 625"/>
                <a:gd name="T9" fmla="*/ 26 h 135"/>
                <a:gd name="T10" fmla="*/ 405 w 625"/>
                <a:gd name="T11" fmla="*/ 10 h 135"/>
                <a:gd name="T12" fmla="*/ 496 w 625"/>
                <a:gd name="T13" fmla="*/ 0 h 135"/>
                <a:gd name="T14" fmla="*/ 496 w 625"/>
                <a:gd name="T15" fmla="*/ 0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5" h="135">
                  <a:moveTo>
                    <a:pt x="496" y="0"/>
                  </a:moveTo>
                  <a:lnTo>
                    <a:pt x="625" y="133"/>
                  </a:lnTo>
                  <a:lnTo>
                    <a:pt x="47" y="135"/>
                  </a:lnTo>
                  <a:lnTo>
                    <a:pt x="0" y="54"/>
                  </a:lnTo>
                  <a:lnTo>
                    <a:pt x="172" y="26"/>
                  </a:lnTo>
                  <a:lnTo>
                    <a:pt x="405" y="10"/>
                  </a:lnTo>
                  <a:lnTo>
                    <a:pt x="496"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3">
              <a:extLst>
                <a:ext uri="{FF2B5EF4-FFF2-40B4-BE49-F238E27FC236}">
                  <a16:creationId xmlns:a16="http://schemas.microsoft.com/office/drawing/2014/main" id="{94751440-A9B3-4512-9F8D-AAD7BEAAB243}"/>
                </a:ext>
              </a:extLst>
            </p:cNvPr>
            <p:cNvSpPr>
              <a:spLocks/>
            </p:cNvSpPr>
            <p:nvPr/>
          </p:nvSpPr>
          <p:spPr bwMode="auto">
            <a:xfrm>
              <a:off x="1844" y="3513"/>
              <a:ext cx="687" cy="476"/>
            </a:xfrm>
            <a:custGeom>
              <a:avLst/>
              <a:gdLst>
                <a:gd name="T0" fmla="*/ 532 w 687"/>
                <a:gd name="T1" fmla="*/ 6 h 476"/>
                <a:gd name="T2" fmla="*/ 687 w 687"/>
                <a:gd name="T3" fmla="*/ 146 h 476"/>
                <a:gd name="T4" fmla="*/ 679 w 687"/>
                <a:gd name="T5" fmla="*/ 172 h 476"/>
                <a:gd name="T6" fmla="*/ 608 w 687"/>
                <a:gd name="T7" fmla="*/ 205 h 476"/>
                <a:gd name="T8" fmla="*/ 524 w 687"/>
                <a:gd name="T9" fmla="*/ 255 h 476"/>
                <a:gd name="T10" fmla="*/ 441 w 687"/>
                <a:gd name="T11" fmla="*/ 310 h 476"/>
                <a:gd name="T12" fmla="*/ 333 w 687"/>
                <a:gd name="T13" fmla="*/ 379 h 476"/>
                <a:gd name="T14" fmla="*/ 252 w 687"/>
                <a:gd name="T15" fmla="*/ 458 h 476"/>
                <a:gd name="T16" fmla="*/ 232 w 687"/>
                <a:gd name="T17" fmla="*/ 470 h 476"/>
                <a:gd name="T18" fmla="*/ 210 w 687"/>
                <a:gd name="T19" fmla="*/ 476 h 476"/>
                <a:gd name="T20" fmla="*/ 202 w 687"/>
                <a:gd name="T21" fmla="*/ 462 h 476"/>
                <a:gd name="T22" fmla="*/ 105 w 687"/>
                <a:gd name="T23" fmla="*/ 476 h 476"/>
                <a:gd name="T24" fmla="*/ 0 w 687"/>
                <a:gd name="T25" fmla="*/ 263 h 476"/>
                <a:gd name="T26" fmla="*/ 79 w 687"/>
                <a:gd name="T27" fmla="*/ 259 h 476"/>
                <a:gd name="T28" fmla="*/ 145 w 687"/>
                <a:gd name="T29" fmla="*/ 217 h 476"/>
                <a:gd name="T30" fmla="*/ 303 w 687"/>
                <a:gd name="T31" fmla="*/ 105 h 476"/>
                <a:gd name="T32" fmla="*/ 439 w 687"/>
                <a:gd name="T33" fmla="*/ 25 h 476"/>
                <a:gd name="T34" fmla="*/ 485 w 687"/>
                <a:gd name="T35" fmla="*/ 0 h 476"/>
                <a:gd name="T36" fmla="*/ 532 w 687"/>
                <a:gd name="T37" fmla="*/ 6 h 476"/>
                <a:gd name="T38" fmla="*/ 532 w 687"/>
                <a:gd name="T39" fmla="*/ 6 h 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7" h="476">
                  <a:moveTo>
                    <a:pt x="532" y="6"/>
                  </a:moveTo>
                  <a:lnTo>
                    <a:pt x="687" y="146"/>
                  </a:lnTo>
                  <a:lnTo>
                    <a:pt x="679" y="172"/>
                  </a:lnTo>
                  <a:lnTo>
                    <a:pt x="608" y="205"/>
                  </a:lnTo>
                  <a:lnTo>
                    <a:pt x="524" y="255"/>
                  </a:lnTo>
                  <a:lnTo>
                    <a:pt x="441" y="310"/>
                  </a:lnTo>
                  <a:lnTo>
                    <a:pt x="333" y="379"/>
                  </a:lnTo>
                  <a:lnTo>
                    <a:pt x="252" y="458"/>
                  </a:lnTo>
                  <a:lnTo>
                    <a:pt x="232" y="470"/>
                  </a:lnTo>
                  <a:lnTo>
                    <a:pt x="210" y="476"/>
                  </a:lnTo>
                  <a:lnTo>
                    <a:pt x="202" y="462"/>
                  </a:lnTo>
                  <a:lnTo>
                    <a:pt x="105" y="476"/>
                  </a:lnTo>
                  <a:lnTo>
                    <a:pt x="0" y="263"/>
                  </a:lnTo>
                  <a:lnTo>
                    <a:pt x="79" y="259"/>
                  </a:lnTo>
                  <a:lnTo>
                    <a:pt x="145" y="217"/>
                  </a:lnTo>
                  <a:lnTo>
                    <a:pt x="303" y="105"/>
                  </a:lnTo>
                  <a:lnTo>
                    <a:pt x="439" y="25"/>
                  </a:lnTo>
                  <a:lnTo>
                    <a:pt x="485" y="0"/>
                  </a:lnTo>
                  <a:lnTo>
                    <a:pt x="532" y="6"/>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4">
              <a:extLst>
                <a:ext uri="{FF2B5EF4-FFF2-40B4-BE49-F238E27FC236}">
                  <a16:creationId xmlns:a16="http://schemas.microsoft.com/office/drawing/2014/main" id="{12DABAD9-C721-4F66-A5B6-1F9737D99B77}"/>
                </a:ext>
              </a:extLst>
            </p:cNvPr>
            <p:cNvSpPr>
              <a:spLocks/>
            </p:cNvSpPr>
            <p:nvPr/>
          </p:nvSpPr>
          <p:spPr bwMode="auto">
            <a:xfrm>
              <a:off x="3438" y="4017"/>
              <a:ext cx="202" cy="87"/>
            </a:xfrm>
            <a:custGeom>
              <a:avLst/>
              <a:gdLst>
                <a:gd name="T0" fmla="*/ 24 w 202"/>
                <a:gd name="T1" fmla="*/ 0 h 87"/>
                <a:gd name="T2" fmla="*/ 24 w 202"/>
                <a:gd name="T3" fmla="*/ 25 h 87"/>
                <a:gd name="T4" fmla="*/ 0 w 202"/>
                <a:gd name="T5" fmla="*/ 85 h 87"/>
                <a:gd name="T6" fmla="*/ 198 w 202"/>
                <a:gd name="T7" fmla="*/ 87 h 87"/>
                <a:gd name="T8" fmla="*/ 202 w 202"/>
                <a:gd name="T9" fmla="*/ 49 h 87"/>
                <a:gd name="T10" fmla="*/ 159 w 202"/>
                <a:gd name="T11" fmla="*/ 45 h 87"/>
                <a:gd name="T12" fmla="*/ 24 w 202"/>
                <a:gd name="T13" fmla="*/ 0 h 87"/>
                <a:gd name="T14" fmla="*/ 24 w 202"/>
                <a:gd name="T15" fmla="*/ 0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87">
                  <a:moveTo>
                    <a:pt x="24" y="0"/>
                  </a:moveTo>
                  <a:lnTo>
                    <a:pt x="24" y="25"/>
                  </a:lnTo>
                  <a:lnTo>
                    <a:pt x="0" y="85"/>
                  </a:lnTo>
                  <a:lnTo>
                    <a:pt x="198" y="87"/>
                  </a:lnTo>
                  <a:lnTo>
                    <a:pt x="202" y="49"/>
                  </a:lnTo>
                  <a:lnTo>
                    <a:pt x="159" y="45"/>
                  </a:lnTo>
                  <a:lnTo>
                    <a:pt x="24"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5">
              <a:extLst>
                <a:ext uri="{FF2B5EF4-FFF2-40B4-BE49-F238E27FC236}">
                  <a16:creationId xmlns:a16="http://schemas.microsoft.com/office/drawing/2014/main" id="{73A4D080-61F8-4947-B099-F7D89A9C682D}"/>
                </a:ext>
              </a:extLst>
            </p:cNvPr>
            <p:cNvSpPr>
              <a:spLocks/>
            </p:cNvSpPr>
            <p:nvPr/>
          </p:nvSpPr>
          <p:spPr bwMode="auto">
            <a:xfrm>
              <a:off x="3466" y="3400"/>
              <a:ext cx="621" cy="488"/>
            </a:xfrm>
            <a:custGeom>
              <a:avLst/>
              <a:gdLst>
                <a:gd name="T0" fmla="*/ 61 w 621"/>
                <a:gd name="T1" fmla="*/ 32 h 488"/>
                <a:gd name="T2" fmla="*/ 593 w 621"/>
                <a:gd name="T3" fmla="*/ 0 h 488"/>
                <a:gd name="T4" fmla="*/ 617 w 621"/>
                <a:gd name="T5" fmla="*/ 129 h 488"/>
                <a:gd name="T6" fmla="*/ 621 w 621"/>
                <a:gd name="T7" fmla="*/ 186 h 488"/>
                <a:gd name="T8" fmla="*/ 609 w 621"/>
                <a:gd name="T9" fmla="*/ 249 h 488"/>
                <a:gd name="T10" fmla="*/ 589 w 621"/>
                <a:gd name="T11" fmla="*/ 310 h 488"/>
                <a:gd name="T12" fmla="*/ 542 w 621"/>
                <a:gd name="T13" fmla="*/ 405 h 488"/>
                <a:gd name="T14" fmla="*/ 492 w 621"/>
                <a:gd name="T15" fmla="*/ 476 h 488"/>
                <a:gd name="T16" fmla="*/ 338 w 621"/>
                <a:gd name="T17" fmla="*/ 488 h 488"/>
                <a:gd name="T18" fmla="*/ 36 w 621"/>
                <a:gd name="T19" fmla="*/ 342 h 488"/>
                <a:gd name="T20" fmla="*/ 0 w 621"/>
                <a:gd name="T21" fmla="*/ 144 h 488"/>
                <a:gd name="T22" fmla="*/ 61 w 621"/>
                <a:gd name="T23" fmla="*/ 32 h 488"/>
                <a:gd name="T24" fmla="*/ 61 w 621"/>
                <a:gd name="T25" fmla="*/ 32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1" h="488">
                  <a:moveTo>
                    <a:pt x="61" y="32"/>
                  </a:moveTo>
                  <a:lnTo>
                    <a:pt x="593" y="0"/>
                  </a:lnTo>
                  <a:lnTo>
                    <a:pt x="617" y="129"/>
                  </a:lnTo>
                  <a:lnTo>
                    <a:pt x="621" y="186"/>
                  </a:lnTo>
                  <a:lnTo>
                    <a:pt x="609" y="249"/>
                  </a:lnTo>
                  <a:lnTo>
                    <a:pt x="589" y="310"/>
                  </a:lnTo>
                  <a:lnTo>
                    <a:pt x="542" y="405"/>
                  </a:lnTo>
                  <a:lnTo>
                    <a:pt x="492" y="476"/>
                  </a:lnTo>
                  <a:lnTo>
                    <a:pt x="338" y="488"/>
                  </a:lnTo>
                  <a:lnTo>
                    <a:pt x="36" y="342"/>
                  </a:lnTo>
                  <a:lnTo>
                    <a:pt x="0" y="144"/>
                  </a:lnTo>
                  <a:lnTo>
                    <a:pt x="61" y="32"/>
                  </a:lnTo>
                  <a:close/>
                </a:path>
              </a:pathLst>
            </a:custGeom>
            <a:solidFill>
              <a:srgbClr val="121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6">
              <a:extLst>
                <a:ext uri="{FF2B5EF4-FFF2-40B4-BE49-F238E27FC236}">
                  <a16:creationId xmlns:a16="http://schemas.microsoft.com/office/drawing/2014/main" id="{05A608C7-FA1F-4055-AAA2-F0F78B40EE85}"/>
                </a:ext>
              </a:extLst>
            </p:cNvPr>
            <p:cNvSpPr>
              <a:spLocks/>
            </p:cNvSpPr>
            <p:nvPr/>
          </p:nvSpPr>
          <p:spPr bwMode="auto">
            <a:xfrm>
              <a:off x="3456" y="2215"/>
              <a:ext cx="673" cy="1855"/>
            </a:xfrm>
            <a:custGeom>
              <a:avLst/>
              <a:gdLst>
                <a:gd name="T0" fmla="*/ 293 w 673"/>
                <a:gd name="T1" fmla="*/ 4 h 1855"/>
                <a:gd name="T2" fmla="*/ 378 w 673"/>
                <a:gd name="T3" fmla="*/ 65 h 1855"/>
                <a:gd name="T4" fmla="*/ 443 w 673"/>
                <a:gd name="T5" fmla="*/ 130 h 1855"/>
                <a:gd name="T6" fmla="*/ 516 w 673"/>
                <a:gd name="T7" fmla="*/ 205 h 1855"/>
                <a:gd name="T8" fmla="*/ 540 w 673"/>
                <a:gd name="T9" fmla="*/ 235 h 1855"/>
                <a:gd name="T10" fmla="*/ 605 w 673"/>
                <a:gd name="T11" fmla="*/ 340 h 1855"/>
                <a:gd name="T12" fmla="*/ 639 w 673"/>
                <a:gd name="T13" fmla="*/ 507 h 1855"/>
                <a:gd name="T14" fmla="*/ 653 w 673"/>
                <a:gd name="T15" fmla="*/ 685 h 1855"/>
                <a:gd name="T16" fmla="*/ 665 w 673"/>
                <a:gd name="T17" fmla="*/ 808 h 1855"/>
                <a:gd name="T18" fmla="*/ 665 w 673"/>
                <a:gd name="T19" fmla="*/ 916 h 1855"/>
                <a:gd name="T20" fmla="*/ 673 w 673"/>
                <a:gd name="T21" fmla="*/ 1031 h 1855"/>
                <a:gd name="T22" fmla="*/ 673 w 673"/>
                <a:gd name="T23" fmla="*/ 1078 h 1855"/>
                <a:gd name="T24" fmla="*/ 657 w 673"/>
                <a:gd name="T25" fmla="*/ 1130 h 1855"/>
                <a:gd name="T26" fmla="*/ 633 w 673"/>
                <a:gd name="T27" fmla="*/ 1163 h 1855"/>
                <a:gd name="T28" fmla="*/ 615 w 673"/>
                <a:gd name="T29" fmla="*/ 1185 h 1855"/>
                <a:gd name="T30" fmla="*/ 520 w 673"/>
                <a:gd name="T31" fmla="*/ 1221 h 1855"/>
                <a:gd name="T32" fmla="*/ 506 w 673"/>
                <a:gd name="T33" fmla="*/ 1229 h 1855"/>
                <a:gd name="T34" fmla="*/ 502 w 673"/>
                <a:gd name="T35" fmla="*/ 1292 h 1855"/>
                <a:gd name="T36" fmla="*/ 455 w 673"/>
                <a:gd name="T37" fmla="*/ 1438 h 1855"/>
                <a:gd name="T38" fmla="*/ 447 w 673"/>
                <a:gd name="T39" fmla="*/ 1489 h 1855"/>
                <a:gd name="T40" fmla="*/ 447 w 673"/>
                <a:gd name="T41" fmla="*/ 1549 h 1855"/>
                <a:gd name="T42" fmla="*/ 322 w 673"/>
                <a:gd name="T43" fmla="*/ 1723 h 1855"/>
                <a:gd name="T44" fmla="*/ 253 w 673"/>
                <a:gd name="T45" fmla="*/ 1752 h 1855"/>
                <a:gd name="T46" fmla="*/ 226 w 673"/>
                <a:gd name="T47" fmla="*/ 1823 h 1855"/>
                <a:gd name="T48" fmla="*/ 200 w 673"/>
                <a:gd name="T49" fmla="*/ 1843 h 1855"/>
                <a:gd name="T50" fmla="*/ 160 w 673"/>
                <a:gd name="T51" fmla="*/ 1855 h 1855"/>
                <a:gd name="T52" fmla="*/ 85 w 673"/>
                <a:gd name="T53" fmla="*/ 1835 h 1855"/>
                <a:gd name="T54" fmla="*/ 10 w 673"/>
                <a:gd name="T55" fmla="*/ 1812 h 1855"/>
                <a:gd name="T56" fmla="*/ 6 w 673"/>
                <a:gd name="T57" fmla="*/ 1774 h 1855"/>
                <a:gd name="T58" fmla="*/ 42 w 673"/>
                <a:gd name="T59" fmla="*/ 1655 h 1855"/>
                <a:gd name="T60" fmla="*/ 99 w 673"/>
                <a:gd name="T61" fmla="*/ 1499 h 1855"/>
                <a:gd name="T62" fmla="*/ 119 w 673"/>
                <a:gd name="T63" fmla="*/ 1448 h 1855"/>
                <a:gd name="T64" fmla="*/ 123 w 673"/>
                <a:gd name="T65" fmla="*/ 1387 h 1855"/>
                <a:gd name="T66" fmla="*/ 154 w 673"/>
                <a:gd name="T67" fmla="*/ 1339 h 1855"/>
                <a:gd name="T68" fmla="*/ 154 w 673"/>
                <a:gd name="T69" fmla="*/ 1260 h 1855"/>
                <a:gd name="T70" fmla="*/ 172 w 673"/>
                <a:gd name="T71" fmla="*/ 1233 h 1855"/>
                <a:gd name="T72" fmla="*/ 0 w 673"/>
                <a:gd name="T73" fmla="*/ 1104 h 1855"/>
                <a:gd name="T74" fmla="*/ 24 w 673"/>
                <a:gd name="T75" fmla="*/ 330 h 1855"/>
                <a:gd name="T76" fmla="*/ 44 w 673"/>
                <a:gd name="T77" fmla="*/ 247 h 1855"/>
                <a:gd name="T78" fmla="*/ 28 w 673"/>
                <a:gd name="T79" fmla="*/ 213 h 1855"/>
                <a:gd name="T80" fmla="*/ 28 w 673"/>
                <a:gd name="T81" fmla="*/ 199 h 1855"/>
                <a:gd name="T82" fmla="*/ 42 w 673"/>
                <a:gd name="T83" fmla="*/ 162 h 1855"/>
                <a:gd name="T84" fmla="*/ 99 w 673"/>
                <a:gd name="T85" fmla="*/ 130 h 1855"/>
                <a:gd name="T86" fmla="*/ 141 w 673"/>
                <a:gd name="T87" fmla="*/ 97 h 1855"/>
                <a:gd name="T88" fmla="*/ 234 w 673"/>
                <a:gd name="T89" fmla="*/ 0 h 1855"/>
                <a:gd name="T90" fmla="*/ 281 w 673"/>
                <a:gd name="T91" fmla="*/ 0 h 1855"/>
                <a:gd name="T92" fmla="*/ 293 w 673"/>
                <a:gd name="T93" fmla="*/ 4 h 1855"/>
                <a:gd name="T94" fmla="*/ 293 w 673"/>
                <a:gd name="T95" fmla="*/ 4 h 1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3" h="1855">
                  <a:moveTo>
                    <a:pt x="293" y="4"/>
                  </a:moveTo>
                  <a:lnTo>
                    <a:pt x="378" y="65"/>
                  </a:lnTo>
                  <a:lnTo>
                    <a:pt x="443" y="130"/>
                  </a:lnTo>
                  <a:lnTo>
                    <a:pt x="516" y="205"/>
                  </a:lnTo>
                  <a:lnTo>
                    <a:pt x="540" y="235"/>
                  </a:lnTo>
                  <a:lnTo>
                    <a:pt x="605" y="340"/>
                  </a:lnTo>
                  <a:lnTo>
                    <a:pt x="639" y="507"/>
                  </a:lnTo>
                  <a:lnTo>
                    <a:pt x="653" y="685"/>
                  </a:lnTo>
                  <a:lnTo>
                    <a:pt x="665" y="808"/>
                  </a:lnTo>
                  <a:lnTo>
                    <a:pt x="665" y="916"/>
                  </a:lnTo>
                  <a:lnTo>
                    <a:pt x="673" y="1031"/>
                  </a:lnTo>
                  <a:lnTo>
                    <a:pt x="673" y="1078"/>
                  </a:lnTo>
                  <a:lnTo>
                    <a:pt x="657" y="1130"/>
                  </a:lnTo>
                  <a:lnTo>
                    <a:pt x="633" y="1163"/>
                  </a:lnTo>
                  <a:lnTo>
                    <a:pt x="615" y="1185"/>
                  </a:lnTo>
                  <a:lnTo>
                    <a:pt x="520" y="1221"/>
                  </a:lnTo>
                  <a:lnTo>
                    <a:pt x="506" y="1229"/>
                  </a:lnTo>
                  <a:lnTo>
                    <a:pt x="502" y="1292"/>
                  </a:lnTo>
                  <a:lnTo>
                    <a:pt x="455" y="1438"/>
                  </a:lnTo>
                  <a:lnTo>
                    <a:pt x="447" y="1489"/>
                  </a:lnTo>
                  <a:lnTo>
                    <a:pt x="447" y="1549"/>
                  </a:lnTo>
                  <a:lnTo>
                    <a:pt x="322" y="1723"/>
                  </a:lnTo>
                  <a:lnTo>
                    <a:pt x="253" y="1752"/>
                  </a:lnTo>
                  <a:lnTo>
                    <a:pt x="226" y="1823"/>
                  </a:lnTo>
                  <a:lnTo>
                    <a:pt x="200" y="1843"/>
                  </a:lnTo>
                  <a:lnTo>
                    <a:pt x="160" y="1855"/>
                  </a:lnTo>
                  <a:lnTo>
                    <a:pt x="85" y="1835"/>
                  </a:lnTo>
                  <a:lnTo>
                    <a:pt x="10" y="1812"/>
                  </a:lnTo>
                  <a:lnTo>
                    <a:pt x="6" y="1774"/>
                  </a:lnTo>
                  <a:lnTo>
                    <a:pt x="42" y="1655"/>
                  </a:lnTo>
                  <a:lnTo>
                    <a:pt x="99" y="1499"/>
                  </a:lnTo>
                  <a:lnTo>
                    <a:pt x="119" y="1448"/>
                  </a:lnTo>
                  <a:lnTo>
                    <a:pt x="123" y="1387"/>
                  </a:lnTo>
                  <a:lnTo>
                    <a:pt x="154" y="1339"/>
                  </a:lnTo>
                  <a:lnTo>
                    <a:pt x="154" y="1260"/>
                  </a:lnTo>
                  <a:lnTo>
                    <a:pt x="172" y="1233"/>
                  </a:lnTo>
                  <a:lnTo>
                    <a:pt x="0" y="1104"/>
                  </a:lnTo>
                  <a:lnTo>
                    <a:pt x="24" y="330"/>
                  </a:lnTo>
                  <a:lnTo>
                    <a:pt x="44" y="247"/>
                  </a:lnTo>
                  <a:lnTo>
                    <a:pt x="28" y="213"/>
                  </a:lnTo>
                  <a:lnTo>
                    <a:pt x="28" y="199"/>
                  </a:lnTo>
                  <a:lnTo>
                    <a:pt x="42" y="162"/>
                  </a:lnTo>
                  <a:lnTo>
                    <a:pt x="99" y="130"/>
                  </a:lnTo>
                  <a:lnTo>
                    <a:pt x="141" y="97"/>
                  </a:lnTo>
                  <a:lnTo>
                    <a:pt x="234" y="0"/>
                  </a:lnTo>
                  <a:lnTo>
                    <a:pt x="281" y="0"/>
                  </a:lnTo>
                  <a:lnTo>
                    <a:pt x="293" y="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7">
              <a:extLst>
                <a:ext uri="{FF2B5EF4-FFF2-40B4-BE49-F238E27FC236}">
                  <a16:creationId xmlns:a16="http://schemas.microsoft.com/office/drawing/2014/main" id="{E7988D39-63B2-4444-8928-C4BF7D845ECA}"/>
                </a:ext>
              </a:extLst>
            </p:cNvPr>
            <p:cNvSpPr>
              <a:spLocks/>
            </p:cNvSpPr>
            <p:nvPr/>
          </p:nvSpPr>
          <p:spPr bwMode="auto">
            <a:xfrm>
              <a:off x="3508" y="2211"/>
              <a:ext cx="201" cy="247"/>
            </a:xfrm>
            <a:custGeom>
              <a:avLst/>
              <a:gdLst>
                <a:gd name="T0" fmla="*/ 19 w 201"/>
                <a:gd name="T1" fmla="*/ 195 h 247"/>
                <a:gd name="T2" fmla="*/ 0 w 201"/>
                <a:gd name="T3" fmla="*/ 239 h 247"/>
                <a:gd name="T4" fmla="*/ 71 w 201"/>
                <a:gd name="T5" fmla="*/ 247 h 247"/>
                <a:gd name="T6" fmla="*/ 164 w 201"/>
                <a:gd name="T7" fmla="*/ 93 h 247"/>
                <a:gd name="T8" fmla="*/ 201 w 201"/>
                <a:gd name="T9" fmla="*/ 47 h 247"/>
                <a:gd name="T10" fmla="*/ 201 w 201"/>
                <a:gd name="T11" fmla="*/ 0 h 247"/>
                <a:gd name="T12" fmla="*/ 172 w 201"/>
                <a:gd name="T13" fmla="*/ 8 h 247"/>
                <a:gd name="T14" fmla="*/ 71 w 201"/>
                <a:gd name="T15" fmla="*/ 122 h 247"/>
                <a:gd name="T16" fmla="*/ 31 w 201"/>
                <a:gd name="T17" fmla="*/ 168 h 247"/>
                <a:gd name="T18" fmla="*/ 19 w 201"/>
                <a:gd name="T19" fmla="*/ 195 h 247"/>
                <a:gd name="T20" fmla="*/ 19 w 201"/>
                <a:gd name="T21" fmla="*/ 195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 h="247">
                  <a:moveTo>
                    <a:pt x="19" y="195"/>
                  </a:moveTo>
                  <a:lnTo>
                    <a:pt x="0" y="239"/>
                  </a:lnTo>
                  <a:lnTo>
                    <a:pt x="71" y="247"/>
                  </a:lnTo>
                  <a:lnTo>
                    <a:pt x="164" y="93"/>
                  </a:lnTo>
                  <a:lnTo>
                    <a:pt x="201" y="47"/>
                  </a:lnTo>
                  <a:lnTo>
                    <a:pt x="201" y="0"/>
                  </a:lnTo>
                  <a:lnTo>
                    <a:pt x="172" y="8"/>
                  </a:lnTo>
                  <a:lnTo>
                    <a:pt x="71" y="122"/>
                  </a:lnTo>
                  <a:lnTo>
                    <a:pt x="31" y="168"/>
                  </a:lnTo>
                  <a:lnTo>
                    <a:pt x="19" y="19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8">
              <a:extLst>
                <a:ext uri="{FF2B5EF4-FFF2-40B4-BE49-F238E27FC236}">
                  <a16:creationId xmlns:a16="http://schemas.microsoft.com/office/drawing/2014/main" id="{44D74F97-7E9B-4E66-B805-7D4F98422FB7}"/>
                </a:ext>
              </a:extLst>
            </p:cNvPr>
            <p:cNvSpPr>
              <a:spLocks/>
            </p:cNvSpPr>
            <p:nvPr/>
          </p:nvSpPr>
          <p:spPr bwMode="auto">
            <a:xfrm>
              <a:off x="3668" y="2833"/>
              <a:ext cx="223" cy="342"/>
            </a:xfrm>
            <a:custGeom>
              <a:avLst/>
              <a:gdLst>
                <a:gd name="T0" fmla="*/ 16 w 223"/>
                <a:gd name="T1" fmla="*/ 287 h 342"/>
                <a:gd name="T2" fmla="*/ 25 w 223"/>
                <a:gd name="T3" fmla="*/ 320 h 342"/>
                <a:gd name="T4" fmla="*/ 77 w 223"/>
                <a:gd name="T5" fmla="*/ 342 h 342"/>
                <a:gd name="T6" fmla="*/ 142 w 223"/>
                <a:gd name="T7" fmla="*/ 330 h 342"/>
                <a:gd name="T8" fmla="*/ 190 w 223"/>
                <a:gd name="T9" fmla="*/ 217 h 342"/>
                <a:gd name="T10" fmla="*/ 148 w 223"/>
                <a:gd name="T11" fmla="*/ 251 h 342"/>
                <a:gd name="T12" fmla="*/ 77 w 223"/>
                <a:gd name="T13" fmla="*/ 255 h 342"/>
                <a:gd name="T14" fmla="*/ 81 w 223"/>
                <a:gd name="T15" fmla="*/ 214 h 342"/>
                <a:gd name="T16" fmla="*/ 162 w 223"/>
                <a:gd name="T17" fmla="*/ 150 h 342"/>
                <a:gd name="T18" fmla="*/ 174 w 223"/>
                <a:gd name="T19" fmla="*/ 97 h 342"/>
                <a:gd name="T20" fmla="*/ 138 w 223"/>
                <a:gd name="T21" fmla="*/ 125 h 342"/>
                <a:gd name="T22" fmla="*/ 152 w 223"/>
                <a:gd name="T23" fmla="*/ 81 h 342"/>
                <a:gd name="T24" fmla="*/ 223 w 223"/>
                <a:gd name="T25" fmla="*/ 26 h 342"/>
                <a:gd name="T26" fmla="*/ 211 w 223"/>
                <a:gd name="T27" fmla="*/ 0 h 342"/>
                <a:gd name="T28" fmla="*/ 170 w 223"/>
                <a:gd name="T29" fmla="*/ 12 h 342"/>
                <a:gd name="T30" fmla="*/ 116 w 223"/>
                <a:gd name="T31" fmla="*/ 57 h 342"/>
                <a:gd name="T32" fmla="*/ 81 w 223"/>
                <a:gd name="T33" fmla="*/ 97 h 342"/>
                <a:gd name="T34" fmla="*/ 39 w 223"/>
                <a:gd name="T35" fmla="*/ 172 h 342"/>
                <a:gd name="T36" fmla="*/ 53 w 223"/>
                <a:gd name="T37" fmla="*/ 61 h 342"/>
                <a:gd name="T38" fmla="*/ 20 w 223"/>
                <a:gd name="T39" fmla="*/ 30 h 342"/>
                <a:gd name="T40" fmla="*/ 2 w 223"/>
                <a:gd name="T41" fmla="*/ 48 h 342"/>
                <a:gd name="T42" fmla="*/ 0 w 223"/>
                <a:gd name="T43" fmla="*/ 180 h 342"/>
                <a:gd name="T44" fmla="*/ 0 w 223"/>
                <a:gd name="T45" fmla="*/ 259 h 342"/>
                <a:gd name="T46" fmla="*/ 16 w 223"/>
                <a:gd name="T47" fmla="*/ 287 h 342"/>
                <a:gd name="T48" fmla="*/ 16 w 223"/>
                <a:gd name="T49" fmla="*/ 287 h 3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3" h="342">
                  <a:moveTo>
                    <a:pt x="16" y="287"/>
                  </a:moveTo>
                  <a:lnTo>
                    <a:pt x="25" y="320"/>
                  </a:lnTo>
                  <a:lnTo>
                    <a:pt x="77" y="342"/>
                  </a:lnTo>
                  <a:lnTo>
                    <a:pt x="142" y="330"/>
                  </a:lnTo>
                  <a:lnTo>
                    <a:pt x="190" y="217"/>
                  </a:lnTo>
                  <a:lnTo>
                    <a:pt x="148" y="251"/>
                  </a:lnTo>
                  <a:lnTo>
                    <a:pt x="77" y="255"/>
                  </a:lnTo>
                  <a:lnTo>
                    <a:pt x="81" y="214"/>
                  </a:lnTo>
                  <a:lnTo>
                    <a:pt x="162" y="150"/>
                  </a:lnTo>
                  <a:lnTo>
                    <a:pt x="174" y="97"/>
                  </a:lnTo>
                  <a:lnTo>
                    <a:pt x="138" y="125"/>
                  </a:lnTo>
                  <a:lnTo>
                    <a:pt x="152" y="81"/>
                  </a:lnTo>
                  <a:lnTo>
                    <a:pt x="223" y="26"/>
                  </a:lnTo>
                  <a:lnTo>
                    <a:pt x="211" y="0"/>
                  </a:lnTo>
                  <a:lnTo>
                    <a:pt x="170" y="12"/>
                  </a:lnTo>
                  <a:lnTo>
                    <a:pt x="116" y="57"/>
                  </a:lnTo>
                  <a:lnTo>
                    <a:pt x="81" y="97"/>
                  </a:lnTo>
                  <a:lnTo>
                    <a:pt x="39" y="172"/>
                  </a:lnTo>
                  <a:lnTo>
                    <a:pt x="53" y="61"/>
                  </a:lnTo>
                  <a:lnTo>
                    <a:pt x="20" y="30"/>
                  </a:lnTo>
                  <a:lnTo>
                    <a:pt x="2" y="48"/>
                  </a:lnTo>
                  <a:lnTo>
                    <a:pt x="0" y="180"/>
                  </a:lnTo>
                  <a:lnTo>
                    <a:pt x="0" y="259"/>
                  </a:lnTo>
                  <a:lnTo>
                    <a:pt x="16" y="28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9">
              <a:extLst>
                <a:ext uri="{FF2B5EF4-FFF2-40B4-BE49-F238E27FC236}">
                  <a16:creationId xmlns:a16="http://schemas.microsoft.com/office/drawing/2014/main" id="{4003A3E7-45AF-497F-A647-2F0E6064592D}"/>
                </a:ext>
              </a:extLst>
            </p:cNvPr>
            <p:cNvSpPr>
              <a:spLocks/>
            </p:cNvSpPr>
            <p:nvPr/>
          </p:nvSpPr>
          <p:spPr bwMode="auto">
            <a:xfrm>
              <a:off x="3824" y="3120"/>
              <a:ext cx="166" cy="316"/>
            </a:xfrm>
            <a:custGeom>
              <a:avLst/>
              <a:gdLst>
                <a:gd name="T0" fmla="*/ 0 w 166"/>
                <a:gd name="T1" fmla="*/ 116 h 316"/>
                <a:gd name="T2" fmla="*/ 63 w 166"/>
                <a:gd name="T3" fmla="*/ 187 h 316"/>
                <a:gd name="T4" fmla="*/ 97 w 166"/>
                <a:gd name="T5" fmla="*/ 286 h 316"/>
                <a:gd name="T6" fmla="*/ 131 w 166"/>
                <a:gd name="T7" fmla="*/ 316 h 316"/>
                <a:gd name="T8" fmla="*/ 156 w 166"/>
                <a:gd name="T9" fmla="*/ 247 h 316"/>
                <a:gd name="T10" fmla="*/ 166 w 166"/>
                <a:gd name="T11" fmla="*/ 217 h 316"/>
                <a:gd name="T12" fmla="*/ 148 w 166"/>
                <a:gd name="T13" fmla="*/ 89 h 316"/>
                <a:gd name="T14" fmla="*/ 146 w 166"/>
                <a:gd name="T15" fmla="*/ 0 h 316"/>
                <a:gd name="T16" fmla="*/ 97 w 166"/>
                <a:gd name="T17" fmla="*/ 75 h 316"/>
                <a:gd name="T18" fmla="*/ 53 w 166"/>
                <a:gd name="T19" fmla="*/ 98 h 316"/>
                <a:gd name="T20" fmla="*/ 0 w 166"/>
                <a:gd name="T21" fmla="*/ 116 h 316"/>
                <a:gd name="T22" fmla="*/ 0 w 166"/>
                <a:gd name="T23" fmla="*/ 116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316">
                  <a:moveTo>
                    <a:pt x="0" y="116"/>
                  </a:moveTo>
                  <a:lnTo>
                    <a:pt x="63" y="187"/>
                  </a:lnTo>
                  <a:lnTo>
                    <a:pt x="97" y="286"/>
                  </a:lnTo>
                  <a:lnTo>
                    <a:pt x="131" y="316"/>
                  </a:lnTo>
                  <a:lnTo>
                    <a:pt x="156" y="247"/>
                  </a:lnTo>
                  <a:lnTo>
                    <a:pt x="166" y="217"/>
                  </a:lnTo>
                  <a:lnTo>
                    <a:pt x="148" y="89"/>
                  </a:lnTo>
                  <a:lnTo>
                    <a:pt x="146" y="0"/>
                  </a:lnTo>
                  <a:lnTo>
                    <a:pt x="97" y="75"/>
                  </a:lnTo>
                  <a:lnTo>
                    <a:pt x="53" y="98"/>
                  </a:lnTo>
                  <a:lnTo>
                    <a:pt x="0" y="1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50">
              <a:extLst>
                <a:ext uri="{FF2B5EF4-FFF2-40B4-BE49-F238E27FC236}">
                  <a16:creationId xmlns:a16="http://schemas.microsoft.com/office/drawing/2014/main" id="{0BAAA119-871B-4755-8507-44128927CEE3}"/>
                </a:ext>
              </a:extLst>
            </p:cNvPr>
            <p:cNvSpPr>
              <a:spLocks/>
            </p:cNvSpPr>
            <p:nvPr/>
          </p:nvSpPr>
          <p:spPr bwMode="auto">
            <a:xfrm>
              <a:off x="3616" y="3236"/>
              <a:ext cx="313" cy="743"/>
            </a:xfrm>
            <a:custGeom>
              <a:avLst/>
              <a:gdLst>
                <a:gd name="T0" fmla="*/ 129 w 313"/>
                <a:gd name="T1" fmla="*/ 10 h 743"/>
                <a:gd name="T2" fmla="*/ 198 w 313"/>
                <a:gd name="T3" fmla="*/ 59 h 743"/>
                <a:gd name="T4" fmla="*/ 230 w 313"/>
                <a:gd name="T5" fmla="*/ 87 h 743"/>
                <a:gd name="T6" fmla="*/ 279 w 313"/>
                <a:gd name="T7" fmla="*/ 180 h 743"/>
                <a:gd name="T8" fmla="*/ 297 w 313"/>
                <a:gd name="T9" fmla="*/ 277 h 743"/>
                <a:gd name="T10" fmla="*/ 313 w 313"/>
                <a:gd name="T11" fmla="*/ 366 h 743"/>
                <a:gd name="T12" fmla="*/ 295 w 313"/>
                <a:gd name="T13" fmla="*/ 425 h 743"/>
                <a:gd name="T14" fmla="*/ 287 w 313"/>
                <a:gd name="T15" fmla="*/ 532 h 743"/>
                <a:gd name="T16" fmla="*/ 186 w 313"/>
                <a:gd name="T17" fmla="*/ 680 h 743"/>
                <a:gd name="T18" fmla="*/ 93 w 313"/>
                <a:gd name="T19" fmla="*/ 743 h 743"/>
                <a:gd name="T20" fmla="*/ 0 w 313"/>
                <a:gd name="T21" fmla="*/ 682 h 743"/>
                <a:gd name="T22" fmla="*/ 81 w 313"/>
                <a:gd name="T23" fmla="*/ 607 h 743"/>
                <a:gd name="T24" fmla="*/ 56 w 313"/>
                <a:gd name="T25" fmla="*/ 579 h 743"/>
                <a:gd name="T26" fmla="*/ 141 w 313"/>
                <a:gd name="T27" fmla="*/ 522 h 743"/>
                <a:gd name="T28" fmla="*/ 218 w 313"/>
                <a:gd name="T29" fmla="*/ 304 h 743"/>
                <a:gd name="T30" fmla="*/ 184 w 313"/>
                <a:gd name="T31" fmla="*/ 506 h 743"/>
                <a:gd name="T32" fmla="*/ 234 w 313"/>
                <a:gd name="T33" fmla="*/ 498 h 743"/>
                <a:gd name="T34" fmla="*/ 259 w 313"/>
                <a:gd name="T35" fmla="*/ 257 h 743"/>
                <a:gd name="T36" fmla="*/ 218 w 313"/>
                <a:gd name="T37" fmla="*/ 135 h 743"/>
                <a:gd name="T38" fmla="*/ 151 w 313"/>
                <a:gd name="T39" fmla="*/ 52 h 743"/>
                <a:gd name="T40" fmla="*/ 105 w 313"/>
                <a:gd name="T41" fmla="*/ 22 h 743"/>
                <a:gd name="T42" fmla="*/ 66 w 313"/>
                <a:gd name="T43" fmla="*/ 18 h 743"/>
                <a:gd name="T44" fmla="*/ 97 w 313"/>
                <a:gd name="T45" fmla="*/ 0 h 743"/>
                <a:gd name="T46" fmla="*/ 129 w 313"/>
                <a:gd name="T47" fmla="*/ 10 h 743"/>
                <a:gd name="T48" fmla="*/ 129 w 313"/>
                <a:gd name="T49" fmla="*/ 10 h 7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3" h="743">
                  <a:moveTo>
                    <a:pt x="129" y="10"/>
                  </a:moveTo>
                  <a:lnTo>
                    <a:pt x="198" y="59"/>
                  </a:lnTo>
                  <a:lnTo>
                    <a:pt x="230" y="87"/>
                  </a:lnTo>
                  <a:lnTo>
                    <a:pt x="279" y="180"/>
                  </a:lnTo>
                  <a:lnTo>
                    <a:pt x="297" y="277"/>
                  </a:lnTo>
                  <a:lnTo>
                    <a:pt x="313" y="366"/>
                  </a:lnTo>
                  <a:lnTo>
                    <a:pt x="295" y="425"/>
                  </a:lnTo>
                  <a:lnTo>
                    <a:pt x="287" y="532"/>
                  </a:lnTo>
                  <a:lnTo>
                    <a:pt x="186" y="680"/>
                  </a:lnTo>
                  <a:lnTo>
                    <a:pt x="93" y="743"/>
                  </a:lnTo>
                  <a:lnTo>
                    <a:pt x="0" y="682"/>
                  </a:lnTo>
                  <a:lnTo>
                    <a:pt x="81" y="607"/>
                  </a:lnTo>
                  <a:lnTo>
                    <a:pt x="56" y="579"/>
                  </a:lnTo>
                  <a:lnTo>
                    <a:pt x="141" y="522"/>
                  </a:lnTo>
                  <a:lnTo>
                    <a:pt x="218" y="304"/>
                  </a:lnTo>
                  <a:lnTo>
                    <a:pt x="184" y="506"/>
                  </a:lnTo>
                  <a:lnTo>
                    <a:pt x="234" y="498"/>
                  </a:lnTo>
                  <a:lnTo>
                    <a:pt x="259" y="257"/>
                  </a:lnTo>
                  <a:lnTo>
                    <a:pt x="218" y="135"/>
                  </a:lnTo>
                  <a:lnTo>
                    <a:pt x="151" y="52"/>
                  </a:lnTo>
                  <a:lnTo>
                    <a:pt x="105" y="22"/>
                  </a:lnTo>
                  <a:lnTo>
                    <a:pt x="66" y="18"/>
                  </a:lnTo>
                  <a:lnTo>
                    <a:pt x="97" y="0"/>
                  </a:lnTo>
                  <a:lnTo>
                    <a:pt x="129"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1">
              <a:extLst>
                <a:ext uri="{FF2B5EF4-FFF2-40B4-BE49-F238E27FC236}">
                  <a16:creationId xmlns:a16="http://schemas.microsoft.com/office/drawing/2014/main" id="{3ADAE3E1-37E4-449B-9A19-104BB96C64BC}"/>
                </a:ext>
              </a:extLst>
            </p:cNvPr>
            <p:cNvSpPr>
              <a:spLocks/>
            </p:cNvSpPr>
            <p:nvPr/>
          </p:nvSpPr>
          <p:spPr bwMode="auto">
            <a:xfrm>
              <a:off x="3707" y="3809"/>
              <a:ext cx="127" cy="99"/>
            </a:xfrm>
            <a:custGeom>
              <a:avLst/>
              <a:gdLst>
                <a:gd name="T0" fmla="*/ 0 w 127"/>
                <a:gd name="T1" fmla="*/ 44 h 99"/>
                <a:gd name="T2" fmla="*/ 46 w 127"/>
                <a:gd name="T3" fmla="*/ 59 h 99"/>
                <a:gd name="T4" fmla="*/ 56 w 127"/>
                <a:gd name="T5" fmla="*/ 79 h 99"/>
                <a:gd name="T6" fmla="*/ 18 w 127"/>
                <a:gd name="T7" fmla="*/ 83 h 99"/>
                <a:gd name="T8" fmla="*/ 50 w 127"/>
                <a:gd name="T9" fmla="*/ 99 h 99"/>
                <a:gd name="T10" fmla="*/ 81 w 127"/>
                <a:gd name="T11" fmla="*/ 71 h 99"/>
                <a:gd name="T12" fmla="*/ 81 w 127"/>
                <a:gd name="T13" fmla="*/ 52 h 99"/>
                <a:gd name="T14" fmla="*/ 127 w 127"/>
                <a:gd name="T15" fmla="*/ 0 h 99"/>
                <a:gd name="T16" fmla="*/ 93 w 127"/>
                <a:gd name="T17" fmla="*/ 14 h 99"/>
                <a:gd name="T18" fmla="*/ 70 w 127"/>
                <a:gd name="T19" fmla="*/ 28 h 99"/>
                <a:gd name="T20" fmla="*/ 34 w 127"/>
                <a:gd name="T21" fmla="*/ 40 h 99"/>
                <a:gd name="T22" fmla="*/ 42 w 127"/>
                <a:gd name="T23" fmla="*/ 14 h 99"/>
                <a:gd name="T24" fmla="*/ 2 w 127"/>
                <a:gd name="T25" fmla="*/ 22 h 99"/>
                <a:gd name="T26" fmla="*/ 0 w 127"/>
                <a:gd name="T27" fmla="*/ 44 h 99"/>
                <a:gd name="T28" fmla="*/ 0 w 127"/>
                <a:gd name="T29" fmla="*/ 44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99">
                  <a:moveTo>
                    <a:pt x="0" y="44"/>
                  </a:moveTo>
                  <a:lnTo>
                    <a:pt x="46" y="59"/>
                  </a:lnTo>
                  <a:lnTo>
                    <a:pt x="56" y="79"/>
                  </a:lnTo>
                  <a:lnTo>
                    <a:pt x="18" y="83"/>
                  </a:lnTo>
                  <a:lnTo>
                    <a:pt x="50" y="99"/>
                  </a:lnTo>
                  <a:lnTo>
                    <a:pt x="81" y="71"/>
                  </a:lnTo>
                  <a:lnTo>
                    <a:pt x="81" y="52"/>
                  </a:lnTo>
                  <a:lnTo>
                    <a:pt x="127" y="0"/>
                  </a:lnTo>
                  <a:lnTo>
                    <a:pt x="93" y="14"/>
                  </a:lnTo>
                  <a:lnTo>
                    <a:pt x="70" y="28"/>
                  </a:lnTo>
                  <a:lnTo>
                    <a:pt x="34" y="40"/>
                  </a:lnTo>
                  <a:lnTo>
                    <a:pt x="42" y="14"/>
                  </a:lnTo>
                  <a:lnTo>
                    <a:pt x="2" y="22"/>
                  </a:lnTo>
                  <a:lnTo>
                    <a:pt x="0" y="4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2">
              <a:extLst>
                <a:ext uri="{FF2B5EF4-FFF2-40B4-BE49-F238E27FC236}">
                  <a16:creationId xmlns:a16="http://schemas.microsoft.com/office/drawing/2014/main" id="{D2D9E13E-DDFD-4C31-A356-03F665B5C6FB}"/>
                </a:ext>
              </a:extLst>
            </p:cNvPr>
            <p:cNvSpPr>
              <a:spLocks/>
            </p:cNvSpPr>
            <p:nvPr/>
          </p:nvSpPr>
          <p:spPr bwMode="auto">
            <a:xfrm>
              <a:off x="3421" y="2493"/>
              <a:ext cx="267" cy="895"/>
            </a:xfrm>
            <a:custGeom>
              <a:avLst/>
              <a:gdLst>
                <a:gd name="T0" fmla="*/ 114 w 267"/>
                <a:gd name="T1" fmla="*/ 14 h 895"/>
                <a:gd name="T2" fmla="*/ 150 w 267"/>
                <a:gd name="T3" fmla="*/ 44 h 895"/>
                <a:gd name="T4" fmla="*/ 203 w 267"/>
                <a:gd name="T5" fmla="*/ 0 h 895"/>
                <a:gd name="T6" fmla="*/ 180 w 267"/>
                <a:gd name="T7" fmla="*/ 192 h 895"/>
                <a:gd name="T8" fmla="*/ 225 w 267"/>
                <a:gd name="T9" fmla="*/ 573 h 895"/>
                <a:gd name="T10" fmla="*/ 233 w 267"/>
                <a:gd name="T11" fmla="*/ 672 h 895"/>
                <a:gd name="T12" fmla="*/ 267 w 267"/>
                <a:gd name="T13" fmla="*/ 716 h 895"/>
                <a:gd name="T14" fmla="*/ 239 w 267"/>
                <a:gd name="T15" fmla="*/ 858 h 895"/>
                <a:gd name="T16" fmla="*/ 185 w 267"/>
                <a:gd name="T17" fmla="*/ 895 h 895"/>
                <a:gd name="T18" fmla="*/ 94 w 267"/>
                <a:gd name="T19" fmla="*/ 874 h 895"/>
                <a:gd name="T20" fmla="*/ 19 w 267"/>
                <a:gd name="T21" fmla="*/ 818 h 895"/>
                <a:gd name="T22" fmla="*/ 0 w 267"/>
                <a:gd name="T23" fmla="*/ 777 h 895"/>
                <a:gd name="T24" fmla="*/ 23 w 267"/>
                <a:gd name="T25" fmla="*/ 330 h 895"/>
                <a:gd name="T26" fmla="*/ 41 w 267"/>
                <a:gd name="T27" fmla="*/ 131 h 895"/>
                <a:gd name="T28" fmla="*/ 91 w 267"/>
                <a:gd name="T29" fmla="*/ 38 h 895"/>
                <a:gd name="T30" fmla="*/ 114 w 267"/>
                <a:gd name="T31" fmla="*/ 14 h 895"/>
                <a:gd name="T32" fmla="*/ 114 w 267"/>
                <a:gd name="T33" fmla="*/ 14 h 8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7" h="895">
                  <a:moveTo>
                    <a:pt x="114" y="14"/>
                  </a:moveTo>
                  <a:lnTo>
                    <a:pt x="150" y="44"/>
                  </a:lnTo>
                  <a:lnTo>
                    <a:pt x="203" y="0"/>
                  </a:lnTo>
                  <a:lnTo>
                    <a:pt x="180" y="192"/>
                  </a:lnTo>
                  <a:lnTo>
                    <a:pt x="225" y="573"/>
                  </a:lnTo>
                  <a:lnTo>
                    <a:pt x="233" y="672"/>
                  </a:lnTo>
                  <a:lnTo>
                    <a:pt x="267" y="716"/>
                  </a:lnTo>
                  <a:lnTo>
                    <a:pt x="239" y="858"/>
                  </a:lnTo>
                  <a:lnTo>
                    <a:pt x="185" y="895"/>
                  </a:lnTo>
                  <a:lnTo>
                    <a:pt x="94" y="874"/>
                  </a:lnTo>
                  <a:lnTo>
                    <a:pt x="19" y="818"/>
                  </a:lnTo>
                  <a:lnTo>
                    <a:pt x="0" y="777"/>
                  </a:lnTo>
                  <a:lnTo>
                    <a:pt x="23" y="330"/>
                  </a:lnTo>
                  <a:lnTo>
                    <a:pt x="41" y="131"/>
                  </a:lnTo>
                  <a:lnTo>
                    <a:pt x="91" y="38"/>
                  </a:lnTo>
                  <a:lnTo>
                    <a:pt x="114" y="1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53">
              <a:extLst>
                <a:ext uri="{FF2B5EF4-FFF2-40B4-BE49-F238E27FC236}">
                  <a16:creationId xmlns:a16="http://schemas.microsoft.com/office/drawing/2014/main" id="{003BB41A-3F85-4FC2-B915-2B570D72AAE8}"/>
                </a:ext>
              </a:extLst>
            </p:cNvPr>
            <p:cNvSpPr>
              <a:spLocks/>
            </p:cNvSpPr>
            <p:nvPr/>
          </p:nvSpPr>
          <p:spPr bwMode="auto">
            <a:xfrm>
              <a:off x="3599" y="2717"/>
              <a:ext cx="65" cy="440"/>
            </a:xfrm>
            <a:custGeom>
              <a:avLst/>
              <a:gdLst>
                <a:gd name="T0" fmla="*/ 0 w 65"/>
                <a:gd name="T1" fmla="*/ 0 h 440"/>
                <a:gd name="T2" fmla="*/ 9 w 65"/>
                <a:gd name="T3" fmla="*/ 254 h 440"/>
                <a:gd name="T4" fmla="*/ 45 w 65"/>
                <a:gd name="T5" fmla="*/ 440 h 440"/>
                <a:gd name="T6" fmla="*/ 65 w 65"/>
                <a:gd name="T7" fmla="*/ 349 h 440"/>
                <a:gd name="T8" fmla="*/ 65 w 65"/>
                <a:gd name="T9" fmla="*/ 191 h 440"/>
                <a:gd name="T10" fmla="*/ 33 w 65"/>
                <a:gd name="T11" fmla="*/ 96 h 440"/>
                <a:gd name="T12" fmla="*/ 0 w 65"/>
                <a:gd name="T13" fmla="*/ 0 h 440"/>
                <a:gd name="T14" fmla="*/ 0 w 65"/>
                <a:gd name="T15" fmla="*/ 0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440">
                  <a:moveTo>
                    <a:pt x="0" y="0"/>
                  </a:moveTo>
                  <a:lnTo>
                    <a:pt x="9" y="254"/>
                  </a:lnTo>
                  <a:lnTo>
                    <a:pt x="45" y="440"/>
                  </a:lnTo>
                  <a:lnTo>
                    <a:pt x="65" y="349"/>
                  </a:lnTo>
                  <a:lnTo>
                    <a:pt x="65" y="191"/>
                  </a:lnTo>
                  <a:lnTo>
                    <a:pt x="33" y="96"/>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54">
              <a:extLst>
                <a:ext uri="{FF2B5EF4-FFF2-40B4-BE49-F238E27FC236}">
                  <a16:creationId xmlns:a16="http://schemas.microsoft.com/office/drawing/2014/main" id="{8624FA94-6937-4A91-B22B-8051AA7C3EF2}"/>
                </a:ext>
              </a:extLst>
            </p:cNvPr>
            <p:cNvSpPr>
              <a:spLocks/>
            </p:cNvSpPr>
            <p:nvPr/>
          </p:nvSpPr>
          <p:spPr bwMode="auto">
            <a:xfrm>
              <a:off x="3601" y="2462"/>
              <a:ext cx="132" cy="436"/>
            </a:xfrm>
            <a:custGeom>
              <a:avLst/>
              <a:gdLst>
                <a:gd name="T0" fmla="*/ 132 w 132"/>
                <a:gd name="T1" fmla="*/ 112 h 436"/>
                <a:gd name="T2" fmla="*/ 120 w 132"/>
                <a:gd name="T3" fmla="*/ 286 h 436"/>
                <a:gd name="T4" fmla="*/ 124 w 132"/>
                <a:gd name="T5" fmla="*/ 340 h 436"/>
                <a:gd name="T6" fmla="*/ 69 w 132"/>
                <a:gd name="T7" fmla="*/ 436 h 436"/>
                <a:gd name="T8" fmla="*/ 15 w 132"/>
                <a:gd name="T9" fmla="*/ 308 h 436"/>
                <a:gd name="T10" fmla="*/ 0 w 132"/>
                <a:gd name="T11" fmla="*/ 237 h 436"/>
                <a:gd name="T12" fmla="*/ 43 w 132"/>
                <a:gd name="T13" fmla="*/ 104 h 436"/>
                <a:gd name="T14" fmla="*/ 61 w 132"/>
                <a:gd name="T15" fmla="*/ 0 h 436"/>
                <a:gd name="T16" fmla="*/ 87 w 132"/>
                <a:gd name="T17" fmla="*/ 49 h 436"/>
                <a:gd name="T18" fmla="*/ 67 w 132"/>
                <a:gd name="T19" fmla="*/ 104 h 436"/>
                <a:gd name="T20" fmla="*/ 59 w 132"/>
                <a:gd name="T21" fmla="*/ 166 h 436"/>
                <a:gd name="T22" fmla="*/ 132 w 132"/>
                <a:gd name="T23" fmla="*/ 112 h 436"/>
                <a:gd name="T24" fmla="*/ 132 w 132"/>
                <a:gd name="T25" fmla="*/ 112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436">
                  <a:moveTo>
                    <a:pt x="132" y="112"/>
                  </a:moveTo>
                  <a:lnTo>
                    <a:pt x="120" y="286"/>
                  </a:lnTo>
                  <a:lnTo>
                    <a:pt x="124" y="340"/>
                  </a:lnTo>
                  <a:lnTo>
                    <a:pt x="69" y="436"/>
                  </a:lnTo>
                  <a:lnTo>
                    <a:pt x="15" y="308"/>
                  </a:lnTo>
                  <a:lnTo>
                    <a:pt x="0" y="237"/>
                  </a:lnTo>
                  <a:lnTo>
                    <a:pt x="43" y="104"/>
                  </a:lnTo>
                  <a:lnTo>
                    <a:pt x="61" y="0"/>
                  </a:lnTo>
                  <a:lnTo>
                    <a:pt x="87" y="49"/>
                  </a:lnTo>
                  <a:lnTo>
                    <a:pt x="67" y="104"/>
                  </a:lnTo>
                  <a:lnTo>
                    <a:pt x="59" y="166"/>
                  </a:lnTo>
                  <a:lnTo>
                    <a:pt x="132" y="1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5">
              <a:extLst>
                <a:ext uri="{FF2B5EF4-FFF2-40B4-BE49-F238E27FC236}">
                  <a16:creationId xmlns:a16="http://schemas.microsoft.com/office/drawing/2014/main" id="{E09600DF-409A-486E-A5EC-6BC1B348183C}"/>
                </a:ext>
              </a:extLst>
            </p:cNvPr>
            <p:cNvSpPr>
              <a:spLocks/>
            </p:cNvSpPr>
            <p:nvPr/>
          </p:nvSpPr>
          <p:spPr bwMode="auto">
            <a:xfrm>
              <a:off x="3955" y="2689"/>
              <a:ext cx="174" cy="747"/>
            </a:xfrm>
            <a:custGeom>
              <a:avLst/>
              <a:gdLst>
                <a:gd name="T0" fmla="*/ 39 w 174"/>
                <a:gd name="T1" fmla="*/ 219 h 747"/>
                <a:gd name="T2" fmla="*/ 39 w 174"/>
                <a:gd name="T3" fmla="*/ 290 h 747"/>
                <a:gd name="T4" fmla="*/ 37 w 174"/>
                <a:gd name="T5" fmla="*/ 316 h 747"/>
                <a:gd name="T6" fmla="*/ 21 w 174"/>
                <a:gd name="T7" fmla="*/ 407 h 747"/>
                <a:gd name="T8" fmla="*/ 11 w 174"/>
                <a:gd name="T9" fmla="*/ 442 h 747"/>
                <a:gd name="T10" fmla="*/ 19 w 174"/>
                <a:gd name="T11" fmla="*/ 525 h 747"/>
                <a:gd name="T12" fmla="*/ 29 w 174"/>
                <a:gd name="T13" fmla="*/ 638 h 747"/>
                <a:gd name="T14" fmla="*/ 15 w 174"/>
                <a:gd name="T15" fmla="*/ 685 h 747"/>
                <a:gd name="T16" fmla="*/ 0 w 174"/>
                <a:gd name="T17" fmla="*/ 747 h 747"/>
                <a:gd name="T18" fmla="*/ 79 w 174"/>
                <a:gd name="T19" fmla="*/ 717 h 747"/>
                <a:gd name="T20" fmla="*/ 114 w 174"/>
                <a:gd name="T21" fmla="*/ 707 h 747"/>
                <a:gd name="T22" fmla="*/ 162 w 174"/>
                <a:gd name="T23" fmla="*/ 648 h 747"/>
                <a:gd name="T24" fmla="*/ 174 w 174"/>
                <a:gd name="T25" fmla="*/ 585 h 747"/>
                <a:gd name="T26" fmla="*/ 170 w 174"/>
                <a:gd name="T27" fmla="*/ 527 h 747"/>
                <a:gd name="T28" fmla="*/ 170 w 174"/>
                <a:gd name="T29" fmla="*/ 482 h 747"/>
                <a:gd name="T30" fmla="*/ 162 w 174"/>
                <a:gd name="T31" fmla="*/ 278 h 747"/>
                <a:gd name="T32" fmla="*/ 142 w 174"/>
                <a:gd name="T33" fmla="*/ 89 h 747"/>
                <a:gd name="T34" fmla="*/ 136 w 174"/>
                <a:gd name="T35" fmla="*/ 0 h 747"/>
                <a:gd name="T36" fmla="*/ 108 w 174"/>
                <a:gd name="T37" fmla="*/ 124 h 747"/>
                <a:gd name="T38" fmla="*/ 39 w 174"/>
                <a:gd name="T39" fmla="*/ 219 h 747"/>
                <a:gd name="T40" fmla="*/ 39 w 174"/>
                <a:gd name="T41" fmla="*/ 219 h 7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 h="747">
                  <a:moveTo>
                    <a:pt x="39" y="219"/>
                  </a:moveTo>
                  <a:lnTo>
                    <a:pt x="39" y="290"/>
                  </a:lnTo>
                  <a:lnTo>
                    <a:pt x="37" y="316"/>
                  </a:lnTo>
                  <a:lnTo>
                    <a:pt x="21" y="407"/>
                  </a:lnTo>
                  <a:lnTo>
                    <a:pt x="11" y="442"/>
                  </a:lnTo>
                  <a:lnTo>
                    <a:pt x="19" y="525"/>
                  </a:lnTo>
                  <a:lnTo>
                    <a:pt x="29" y="638"/>
                  </a:lnTo>
                  <a:lnTo>
                    <a:pt x="15" y="685"/>
                  </a:lnTo>
                  <a:lnTo>
                    <a:pt x="0" y="747"/>
                  </a:lnTo>
                  <a:lnTo>
                    <a:pt x="79" y="717"/>
                  </a:lnTo>
                  <a:lnTo>
                    <a:pt x="114" y="707"/>
                  </a:lnTo>
                  <a:lnTo>
                    <a:pt x="162" y="648"/>
                  </a:lnTo>
                  <a:lnTo>
                    <a:pt x="174" y="585"/>
                  </a:lnTo>
                  <a:lnTo>
                    <a:pt x="170" y="527"/>
                  </a:lnTo>
                  <a:lnTo>
                    <a:pt x="170" y="482"/>
                  </a:lnTo>
                  <a:lnTo>
                    <a:pt x="162" y="278"/>
                  </a:lnTo>
                  <a:lnTo>
                    <a:pt x="142" y="89"/>
                  </a:lnTo>
                  <a:lnTo>
                    <a:pt x="136" y="0"/>
                  </a:lnTo>
                  <a:lnTo>
                    <a:pt x="108" y="124"/>
                  </a:lnTo>
                  <a:lnTo>
                    <a:pt x="39" y="21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6">
              <a:extLst>
                <a:ext uri="{FF2B5EF4-FFF2-40B4-BE49-F238E27FC236}">
                  <a16:creationId xmlns:a16="http://schemas.microsoft.com/office/drawing/2014/main" id="{8C332A7D-0C9D-4253-9D9E-D68AE1269FEC}"/>
                </a:ext>
              </a:extLst>
            </p:cNvPr>
            <p:cNvSpPr>
              <a:spLocks/>
            </p:cNvSpPr>
            <p:nvPr/>
          </p:nvSpPr>
          <p:spPr bwMode="auto">
            <a:xfrm>
              <a:off x="3869" y="2412"/>
              <a:ext cx="169" cy="346"/>
            </a:xfrm>
            <a:custGeom>
              <a:avLst/>
              <a:gdLst>
                <a:gd name="T0" fmla="*/ 139 w 169"/>
                <a:gd name="T1" fmla="*/ 346 h 346"/>
                <a:gd name="T2" fmla="*/ 159 w 169"/>
                <a:gd name="T3" fmla="*/ 312 h 346"/>
                <a:gd name="T4" fmla="*/ 169 w 169"/>
                <a:gd name="T5" fmla="*/ 255 h 346"/>
                <a:gd name="T6" fmla="*/ 105 w 169"/>
                <a:gd name="T7" fmla="*/ 85 h 346"/>
                <a:gd name="T8" fmla="*/ 0 w 169"/>
                <a:gd name="T9" fmla="*/ 0 h 346"/>
                <a:gd name="T10" fmla="*/ 78 w 169"/>
                <a:gd name="T11" fmla="*/ 115 h 346"/>
                <a:gd name="T12" fmla="*/ 68 w 169"/>
                <a:gd name="T13" fmla="*/ 196 h 346"/>
                <a:gd name="T14" fmla="*/ 131 w 169"/>
                <a:gd name="T15" fmla="*/ 269 h 346"/>
                <a:gd name="T16" fmla="*/ 139 w 169"/>
                <a:gd name="T17" fmla="*/ 346 h 346"/>
                <a:gd name="T18" fmla="*/ 139 w 169"/>
                <a:gd name="T19" fmla="*/ 3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346">
                  <a:moveTo>
                    <a:pt x="139" y="346"/>
                  </a:moveTo>
                  <a:lnTo>
                    <a:pt x="159" y="312"/>
                  </a:lnTo>
                  <a:lnTo>
                    <a:pt x="169" y="255"/>
                  </a:lnTo>
                  <a:lnTo>
                    <a:pt x="105" y="85"/>
                  </a:lnTo>
                  <a:lnTo>
                    <a:pt x="0" y="0"/>
                  </a:lnTo>
                  <a:lnTo>
                    <a:pt x="78" y="115"/>
                  </a:lnTo>
                  <a:lnTo>
                    <a:pt x="68" y="196"/>
                  </a:lnTo>
                  <a:lnTo>
                    <a:pt x="131" y="269"/>
                  </a:lnTo>
                  <a:lnTo>
                    <a:pt x="139" y="34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7">
              <a:extLst>
                <a:ext uri="{FF2B5EF4-FFF2-40B4-BE49-F238E27FC236}">
                  <a16:creationId xmlns:a16="http://schemas.microsoft.com/office/drawing/2014/main" id="{9D7A582B-58CA-434E-AB34-30E43E7B8161}"/>
                </a:ext>
              </a:extLst>
            </p:cNvPr>
            <p:cNvSpPr>
              <a:spLocks/>
            </p:cNvSpPr>
            <p:nvPr/>
          </p:nvSpPr>
          <p:spPr bwMode="auto">
            <a:xfrm>
              <a:off x="3994" y="2651"/>
              <a:ext cx="105" cy="332"/>
            </a:xfrm>
            <a:custGeom>
              <a:avLst/>
              <a:gdLst>
                <a:gd name="T0" fmla="*/ 79 w 105"/>
                <a:gd name="T1" fmla="*/ 0 h 332"/>
                <a:gd name="T2" fmla="*/ 85 w 105"/>
                <a:gd name="T3" fmla="*/ 121 h 332"/>
                <a:gd name="T4" fmla="*/ 44 w 105"/>
                <a:gd name="T5" fmla="*/ 218 h 332"/>
                <a:gd name="T6" fmla="*/ 0 w 105"/>
                <a:gd name="T7" fmla="*/ 271 h 332"/>
                <a:gd name="T8" fmla="*/ 0 w 105"/>
                <a:gd name="T9" fmla="*/ 332 h 332"/>
                <a:gd name="T10" fmla="*/ 63 w 105"/>
                <a:gd name="T11" fmla="*/ 255 h 332"/>
                <a:gd name="T12" fmla="*/ 105 w 105"/>
                <a:gd name="T13" fmla="*/ 154 h 332"/>
                <a:gd name="T14" fmla="*/ 97 w 105"/>
                <a:gd name="T15" fmla="*/ 60 h 332"/>
                <a:gd name="T16" fmla="*/ 79 w 105"/>
                <a:gd name="T17" fmla="*/ 0 h 332"/>
                <a:gd name="T18" fmla="*/ 79 w 105"/>
                <a:gd name="T19" fmla="*/ 0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332">
                  <a:moveTo>
                    <a:pt x="79" y="0"/>
                  </a:moveTo>
                  <a:lnTo>
                    <a:pt x="85" y="121"/>
                  </a:lnTo>
                  <a:lnTo>
                    <a:pt x="44" y="218"/>
                  </a:lnTo>
                  <a:lnTo>
                    <a:pt x="0" y="271"/>
                  </a:lnTo>
                  <a:lnTo>
                    <a:pt x="0" y="332"/>
                  </a:lnTo>
                  <a:lnTo>
                    <a:pt x="63" y="255"/>
                  </a:lnTo>
                  <a:lnTo>
                    <a:pt x="105" y="154"/>
                  </a:lnTo>
                  <a:lnTo>
                    <a:pt x="97" y="60"/>
                  </a:lnTo>
                  <a:lnTo>
                    <a:pt x="7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8">
              <a:extLst>
                <a:ext uri="{FF2B5EF4-FFF2-40B4-BE49-F238E27FC236}">
                  <a16:creationId xmlns:a16="http://schemas.microsoft.com/office/drawing/2014/main" id="{82AD1484-48D1-4F8C-8090-56FDE60A16F3}"/>
                </a:ext>
              </a:extLst>
            </p:cNvPr>
            <p:cNvSpPr>
              <a:spLocks/>
            </p:cNvSpPr>
            <p:nvPr/>
          </p:nvSpPr>
          <p:spPr bwMode="auto">
            <a:xfrm>
              <a:off x="3982" y="2754"/>
              <a:ext cx="143" cy="573"/>
            </a:xfrm>
            <a:custGeom>
              <a:avLst/>
              <a:gdLst>
                <a:gd name="T0" fmla="*/ 117 w 143"/>
                <a:gd name="T1" fmla="*/ 0 h 573"/>
                <a:gd name="T2" fmla="*/ 139 w 143"/>
                <a:gd name="T3" fmla="*/ 213 h 573"/>
                <a:gd name="T4" fmla="*/ 139 w 143"/>
                <a:gd name="T5" fmla="*/ 354 h 573"/>
                <a:gd name="T6" fmla="*/ 143 w 143"/>
                <a:gd name="T7" fmla="*/ 443 h 573"/>
                <a:gd name="T8" fmla="*/ 119 w 143"/>
                <a:gd name="T9" fmla="*/ 470 h 573"/>
                <a:gd name="T10" fmla="*/ 87 w 143"/>
                <a:gd name="T11" fmla="*/ 504 h 573"/>
                <a:gd name="T12" fmla="*/ 63 w 143"/>
                <a:gd name="T13" fmla="*/ 545 h 573"/>
                <a:gd name="T14" fmla="*/ 0 w 143"/>
                <a:gd name="T15" fmla="*/ 573 h 573"/>
                <a:gd name="T16" fmla="*/ 65 w 143"/>
                <a:gd name="T17" fmla="*/ 484 h 573"/>
                <a:gd name="T18" fmla="*/ 99 w 143"/>
                <a:gd name="T19" fmla="*/ 360 h 573"/>
                <a:gd name="T20" fmla="*/ 101 w 143"/>
                <a:gd name="T21" fmla="*/ 330 h 573"/>
                <a:gd name="T22" fmla="*/ 30 w 143"/>
                <a:gd name="T23" fmla="*/ 399 h 573"/>
                <a:gd name="T24" fmla="*/ 87 w 143"/>
                <a:gd name="T25" fmla="*/ 249 h 573"/>
                <a:gd name="T26" fmla="*/ 105 w 143"/>
                <a:gd name="T27" fmla="*/ 180 h 573"/>
                <a:gd name="T28" fmla="*/ 117 w 143"/>
                <a:gd name="T29" fmla="*/ 0 h 573"/>
                <a:gd name="T30" fmla="*/ 117 w 143"/>
                <a:gd name="T31" fmla="*/ 0 h 5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573">
                  <a:moveTo>
                    <a:pt x="117" y="0"/>
                  </a:moveTo>
                  <a:lnTo>
                    <a:pt x="139" y="213"/>
                  </a:lnTo>
                  <a:lnTo>
                    <a:pt x="139" y="354"/>
                  </a:lnTo>
                  <a:lnTo>
                    <a:pt x="143" y="443"/>
                  </a:lnTo>
                  <a:lnTo>
                    <a:pt x="119" y="470"/>
                  </a:lnTo>
                  <a:lnTo>
                    <a:pt x="87" y="504"/>
                  </a:lnTo>
                  <a:lnTo>
                    <a:pt x="63" y="545"/>
                  </a:lnTo>
                  <a:lnTo>
                    <a:pt x="0" y="573"/>
                  </a:lnTo>
                  <a:lnTo>
                    <a:pt x="65" y="484"/>
                  </a:lnTo>
                  <a:lnTo>
                    <a:pt x="99" y="360"/>
                  </a:lnTo>
                  <a:lnTo>
                    <a:pt x="101" y="330"/>
                  </a:lnTo>
                  <a:lnTo>
                    <a:pt x="30" y="399"/>
                  </a:lnTo>
                  <a:lnTo>
                    <a:pt x="87" y="249"/>
                  </a:lnTo>
                  <a:lnTo>
                    <a:pt x="105" y="180"/>
                  </a:lnTo>
                  <a:lnTo>
                    <a:pt x="1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9">
              <a:extLst>
                <a:ext uri="{FF2B5EF4-FFF2-40B4-BE49-F238E27FC236}">
                  <a16:creationId xmlns:a16="http://schemas.microsoft.com/office/drawing/2014/main" id="{DB532744-2150-411E-A74C-96297729F7B9}"/>
                </a:ext>
              </a:extLst>
            </p:cNvPr>
            <p:cNvSpPr>
              <a:spLocks/>
            </p:cNvSpPr>
            <p:nvPr/>
          </p:nvSpPr>
          <p:spPr bwMode="auto">
            <a:xfrm>
              <a:off x="3440" y="2701"/>
              <a:ext cx="240" cy="751"/>
            </a:xfrm>
            <a:custGeom>
              <a:avLst/>
              <a:gdLst>
                <a:gd name="T0" fmla="*/ 42 w 240"/>
                <a:gd name="T1" fmla="*/ 168 h 751"/>
                <a:gd name="T2" fmla="*/ 34 w 240"/>
                <a:gd name="T3" fmla="*/ 324 h 751"/>
                <a:gd name="T4" fmla="*/ 40 w 240"/>
                <a:gd name="T5" fmla="*/ 428 h 751"/>
                <a:gd name="T6" fmla="*/ 99 w 240"/>
                <a:gd name="T7" fmla="*/ 399 h 751"/>
                <a:gd name="T8" fmla="*/ 166 w 240"/>
                <a:gd name="T9" fmla="*/ 440 h 751"/>
                <a:gd name="T10" fmla="*/ 93 w 240"/>
                <a:gd name="T11" fmla="*/ 464 h 751"/>
                <a:gd name="T12" fmla="*/ 72 w 240"/>
                <a:gd name="T13" fmla="*/ 525 h 751"/>
                <a:gd name="T14" fmla="*/ 72 w 240"/>
                <a:gd name="T15" fmla="*/ 610 h 751"/>
                <a:gd name="T16" fmla="*/ 75 w 240"/>
                <a:gd name="T17" fmla="*/ 658 h 751"/>
                <a:gd name="T18" fmla="*/ 143 w 240"/>
                <a:gd name="T19" fmla="*/ 658 h 751"/>
                <a:gd name="T20" fmla="*/ 240 w 240"/>
                <a:gd name="T21" fmla="*/ 573 h 751"/>
                <a:gd name="T22" fmla="*/ 212 w 240"/>
                <a:gd name="T23" fmla="*/ 693 h 751"/>
                <a:gd name="T24" fmla="*/ 192 w 240"/>
                <a:gd name="T25" fmla="*/ 751 h 751"/>
                <a:gd name="T26" fmla="*/ 113 w 240"/>
                <a:gd name="T27" fmla="*/ 723 h 751"/>
                <a:gd name="T28" fmla="*/ 18 w 240"/>
                <a:gd name="T29" fmla="*/ 630 h 751"/>
                <a:gd name="T30" fmla="*/ 0 w 240"/>
                <a:gd name="T31" fmla="*/ 596 h 751"/>
                <a:gd name="T32" fmla="*/ 26 w 240"/>
                <a:gd name="T33" fmla="*/ 557 h 751"/>
                <a:gd name="T34" fmla="*/ 10 w 240"/>
                <a:gd name="T35" fmla="*/ 434 h 751"/>
                <a:gd name="T36" fmla="*/ 22 w 240"/>
                <a:gd name="T37" fmla="*/ 233 h 751"/>
                <a:gd name="T38" fmla="*/ 16 w 240"/>
                <a:gd name="T39" fmla="*/ 170 h 751"/>
                <a:gd name="T40" fmla="*/ 34 w 240"/>
                <a:gd name="T41" fmla="*/ 130 h 751"/>
                <a:gd name="T42" fmla="*/ 50 w 240"/>
                <a:gd name="T43" fmla="*/ 0 h 751"/>
                <a:gd name="T44" fmla="*/ 42 w 240"/>
                <a:gd name="T45" fmla="*/ 168 h 751"/>
                <a:gd name="T46" fmla="*/ 42 w 240"/>
                <a:gd name="T47" fmla="*/ 168 h 7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751">
                  <a:moveTo>
                    <a:pt x="42" y="168"/>
                  </a:moveTo>
                  <a:lnTo>
                    <a:pt x="34" y="324"/>
                  </a:lnTo>
                  <a:lnTo>
                    <a:pt x="40" y="428"/>
                  </a:lnTo>
                  <a:lnTo>
                    <a:pt x="99" y="399"/>
                  </a:lnTo>
                  <a:lnTo>
                    <a:pt x="166" y="440"/>
                  </a:lnTo>
                  <a:lnTo>
                    <a:pt x="93" y="464"/>
                  </a:lnTo>
                  <a:lnTo>
                    <a:pt x="72" y="525"/>
                  </a:lnTo>
                  <a:lnTo>
                    <a:pt x="72" y="610"/>
                  </a:lnTo>
                  <a:lnTo>
                    <a:pt x="75" y="658"/>
                  </a:lnTo>
                  <a:lnTo>
                    <a:pt x="143" y="658"/>
                  </a:lnTo>
                  <a:lnTo>
                    <a:pt x="240" y="573"/>
                  </a:lnTo>
                  <a:lnTo>
                    <a:pt x="212" y="693"/>
                  </a:lnTo>
                  <a:lnTo>
                    <a:pt x="192" y="751"/>
                  </a:lnTo>
                  <a:lnTo>
                    <a:pt x="113" y="723"/>
                  </a:lnTo>
                  <a:lnTo>
                    <a:pt x="18" y="630"/>
                  </a:lnTo>
                  <a:lnTo>
                    <a:pt x="0" y="596"/>
                  </a:lnTo>
                  <a:lnTo>
                    <a:pt x="26" y="557"/>
                  </a:lnTo>
                  <a:lnTo>
                    <a:pt x="10" y="434"/>
                  </a:lnTo>
                  <a:lnTo>
                    <a:pt x="22" y="233"/>
                  </a:lnTo>
                  <a:lnTo>
                    <a:pt x="16" y="170"/>
                  </a:lnTo>
                  <a:lnTo>
                    <a:pt x="34" y="130"/>
                  </a:lnTo>
                  <a:lnTo>
                    <a:pt x="50" y="0"/>
                  </a:lnTo>
                  <a:lnTo>
                    <a:pt x="42" y="16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0">
              <a:extLst>
                <a:ext uri="{FF2B5EF4-FFF2-40B4-BE49-F238E27FC236}">
                  <a16:creationId xmlns:a16="http://schemas.microsoft.com/office/drawing/2014/main" id="{C0344096-C55F-4B27-B9A2-311C087CF3B6}"/>
                </a:ext>
              </a:extLst>
            </p:cNvPr>
            <p:cNvSpPr>
              <a:spLocks/>
            </p:cNvSpPr>
            <p:nvPr/>
          </p:nvSpPr>
          <p:spPr bwMode="auto">
            <a:xfrm>
              <a:off x="2582" y="2472"/>
              <a:ext cx="880" cy="1450"/>
            </a:xfrm>
            <a:custGeom>
              <a:avLst/>
              <a:gdLst>
                <a:gd name="T0" fmla="*/ 880 w 880"/>
                <a:gd name="T1" fmla="*/ 110 h 1450"/>
                <a:gd name="T2" fmla="*/ 866 w 880"/>
                <a:gd name="T3" fmla="*/ 322 h 1450"/>
                <a:gd name="T4" fmla="*/ 844 w 880"/>
                <a:gd name="T5" fmla="*/ 723 h 1450"/>
                <a:gd name="T6" fmla="*/ 825 w 880"/>
                <a:gd name="T7" fmla="*/ 790 h 1450"/>
                <a:gd name="T8" fmla="*/ 708 w 880"/>
                <a:gd name="T9" fmla="*/ 802 h 1450"/>
                <a:gd name="T10" fmla="*/ 700 w 880"/>
                <a:gd name="T11" fmla="*/ 944 h 1450"/>
                <a:gd name="T12" fmla="*/ 702 w 880"/>
                <a:gd name="T13" fmla="*/ 1084 h 1450"/>
                <a:gd name="T14" fmla="*/ 702 w 880"/>
                <a:gd name="T15" fmla="*/ 1250 h 1450"/>
                <a:gd name="T16" fmla="*/ 694 w 880"/>
                <a:gd name="T17" fmla="*/ 1404 h 1450"/>
                <a:gd name="T18" fmla="*/ 684 w 880"/>
                <a:gd name="T19" fmla="*/ 1440 h 1450"/>
                <a:gd name="T20" fmla="*/ 663 w 880"/>
                <a:gd name="T21" fmla="*/ 1450 h 1450"/>
                <a:gd name="T22" fmla="*/ 516 w 880"/>
                <a:gd name="T23" fmla="*/ 1438 h 1450"/>
                <a:gd name="T24" fmla="*/ 372 w 880"/>
                <a:gd name="T25" fmla="*/ 1400 h 1450"/>
                <a:gd name="T26" fmla="*/ 324 w 880"/>
                <a:gd name="T27" fmla="*/ 1381 h 1450"/>
                <a:gd name="T28" fmla="*/ 303 w 880"/>
                <a:gd name="T29" fmla="*/ 1361 h 1450"/>
                <a:gd name="T30" fmla="*/ 253 w 880"/>
                <a:gd name="T31" fmla="*/ 1308 h 1450"/>
                <a:gd name="T32" fmla="*/ 178 w 880"/>
                <a:gd name="T33" fmla="*/ 1296 h 1450"/>
                <a:gd name="T34" fmla="*/ 46 w 880"/>
                <a:gd name="T35" fmla="*/ 1304 h 1450"/>
                <a:gd name="T36" fmla="*/ 8 w 880"/>
                <a:gd name="T37" fmla="*/ 1262 h 1450"/>
                <a:gd name="T38" fmla="*/ 24 w 880"/>
                <a:gd name="T39" fmla="*/ 1227 h 1450"/>
                <a:gd name="T40" fmla="*/ 57 w 880"/>
                <a:gd name="T41" fmla="*/ 980 h 1450"/>
                <a:gd name="T42" fmla="*/ 57 w 880"/>
                <a:gd name="T43" fmla="*/ 948 h 1450"/>
                <a:gd name="T44" fmla="*/ 57 w 880"/>
                <a:gd name="T45" fmla="*/ 902 h 1450"/>
                <a:gd name="T46" fmla="*/ 69 w 880"/>
                <a:gd name="T47" fmla="*/ 869 h 1450"/>
                <a:gd name="T48" fmla="*/ 109 w 880"/>
                <a:gd name="T49" fmla="*/ 713 h 1450"/>
                <a:gd name="T50" fmla="*/ 16 w 880"/>
                <a:gd name="T51" fmla="*/ 582 h 1450"/>
                <a:gd name="T52" fmla="*/ 2 w 880"/>
                <a:gd name="T53" fmla="*/ 537 h 1450"/>
                <a:gd name="T54" fmla="*/ 0 w 880"/>
                <a:gd name="T55" fmla="*/ 503 h 1450"/>
                <a:gd name="T56" fmla="*/ 22 w 880"/>
                <a:gd name="T57" fmla="*/ 470 h 1450"/>
                <a:gd name="T58" fmla="*/ 53 w 880"/>
                <a:gd name="T59" fmla="*/ 424 h 1450"/>
                <a:gd name="T60" fmla="*/ 77 w 880"/>
                <a:gd name="T61" fmla="*/ 387 h 1450"/>
                <a:gd name="T62" fmla="*/ 103 w 880"/>
                <a:gd name="T63" fmla="*/ 272 h 1450"/>
                <a:gd name="T64" fmla="*/ 109 w 880"/>
                <a:gd name="T65" fmla="*/ 221 h 1450"/>
                <a:gd name="T66" fmla="*/ 162 w 880"/>
                <a:gd name="T67" fmla="*/ 79 h 1450"/>
                <a:gd name="T68" fmla="*/ 251 w 880"/>
                <a:gd name="T69" fmla="*/ 31 h 1450"/>
                <a:gd name="T70" fmla="*/ 295 w 880"/>
                <a:gd name="T71" fmla="*/ 19 h 1450"/>
                <a:gd name="T72" fmla="*/ 344 w 880"/>
                <a:gd name="T73" fmla="*/ 11 h 1450"/>
                <a:gd name="T74" fmla="*/ 370 w 880"/>
                <a:gd name="T75" fmla="*/ 11 h 1450"/>
                <a:gd name="T76" fmla="*/ 400 w 880"/>
                <a:gd name="T77" fmla="*/ 7 h 1450"/>
                <a:gd name="T78" fmla="*/ 720 w 880"/>
                <a:gd name="T79" fmla="*/ 0 h 1450"/>
                <a:gd name="T80" fmla="*/ 771 w 880"/>
                <a:gd name="T81" fmla="*/ 15 h 1450"/>
                <a:gd name="T82" fmla="*/ 829 w 880"/>
                <a:gd name="T83" fmla="*/ 43 h 1450"/>
                <a:gd name="T84" fmla="*/ 880 w 880"/>
                <a:gd name="T85" fmla="*/ 75 h 1450"/>
                <a:gd name="T86" fmla="*/ 880 w 880"/>
                <a:gd name="T87" fmla="*/ 110 h 1450"/>
                <a:gd name="T88" fmla="*/ 880 w 880"/>
                <a:gd name="T89" fmla="*/ 110 h 1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0" h="1450">
                  <a:moveTo>
                    <a:pt x="880" y="110"/>
                  </a:moveTo>
                  <a:lnTo>
                    <a:pt x="866" y="322"/>
                  </a:lnTo>
                  <a:lnTo>
                    <a:pt x="844" y="723"/>
                  </a:lnTo>
                  <a:lnTo>
                    <a:pt x="825" y="790"/>
                  </a:lnTo>
                  <a:lnTo>
                    <a:pt x="708" y="802"/>
                  </a:lnTo>
                  <a:lnTo>
                    <a:pt x="700" y="944"/>
                  </a:lnTo>
                  <a:lnTo>
                    <a:pt x="702" y="1084"/>
                  </a:lnTo>
                  <a:lnTo>
                    <a:pt x="702" y="1250"/>
                  </a:lnTo>
                  <a:lnTo>
                    <a:pt x="694" y="1404"/>
                  </a:lnTo>
                  <a:lnTo>
                    <a:pt x="684" y="1440"/>
                  </a:lnTo>
                  <a:lnTo>
                    <a:pt x="663" y="1450"/>
                  </a:lnTo>
                  <a:lnTo>
                    <a:pt x="516" y="1438"/>
                  </a:lnTo>
                  <a:lnTo>
                    <a:pt x="372" y="1400"/>
                  </a:lnTo>
                  <a:lnTo>
                    <a:pt x="324" y="1381"/>
                  </a:lnTo>
                  <a:lnTo>
                    <a:pt x="303" y="1361"/>
                  </a:lnTo>
                  <a:lnTo>
                    <a:pt x="253" y="1308"/>
                  </a:lnTo>
                  <a:lnTo>
                    <a:pt x="178" y="1296"/>
                  </a:lnTo>
                  <a:lnTo>
                    <a:pt x="46" y="1304"/>
                  </a:lnTo>
                  <a:lnTo>
                    <a:pt x="8" y="1262"/>
                  </a:lnTo>
                  <a:lnTo>
                    <a:pt x="24" y="1227"/>
                  </a:lnTo>
                  <a:lnTo>
                    <a:pt x="57" y="980"/>
                  </a:lnTo>
                  <a:lnTo>
                    <a:pt x="57" y="948"/>
                  </a:lnTo>
                  <a:lnTo>
                    <a:pt x="57" y="902"/>
                  </a:lnTo>
                  <a:lnTo>
                    <a:pt x="69" y="869"/>
                  </a:lnTo>
                  <a:lnTo>
                    <a:pt x="109" y="713"/>
                  </a:lnTo>
                  <a:lnTo>
                    <a:pt x="16" y="582"/>
                  </a:lnTo>
                  <a:lnTo>
                    <a:pt x="2" y="537"/>
                  </a:lnTo>
                  <a:lnTo>
                    <a:pt x="0" y="503"/>
                  </a:lnTo>
                  <a:lnTo>
                    <a:pt x="22" y="470"/>
                  </a:lnTo>
                  <a:lnTo>
                    <a:pt x="53" y="424"/>
                  </a:lnTo>
                  <a:lnTo>
                    <a:pt x="77" y="387"/>
                  </a:lnTo>
                  <a:lnTo>
                    <a:pt x="103" y="272"/>
                  </a:lnTo>
                  <a:lnTo>
                    <a:pt x="109" y="221"/>
                  </a:lnTo>
                  <a:lnTo>
                    <a:pt x="162" y="79"/>
                  </a:lnTo>
                  <a:lnTo>
                    <a:pt x="251" y="31"/>
                  </a:lnTo>
                  <a:lnTo>
                    <a:pt x="295" y="19"/>
                  </a:lnTo>
                  <a:lnTo>
                    <a:pt x="344" y="11"/>
                  </a:lnTo>
                  <a:lnTo>
                    <a:pt x="370" y="11"/>
                  </a:lnTo>
                  <a:lnTo>
                    <a:pt x="400" y="7"/>
                  </a:lnTo>
                  <a:lnTo>
                    <a:pt x="720" y="0"/>
                  </a:lnTo>
                  <a:lnTo>
                    <a:pt x="771" y="15"/>
                  </a:lnTo>
                  <a:lnTo>
                    <a:pt x="829" y="43"/>
                  </a:lnTo>
                  <a:lnTo>
                    <a:pt x="880" y="75"/>
                  </a:lnTo>
                  <a:lnTo>
                    <a:pt x="880" y="11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1">
              <a:extLst>
                <a:ext uri="{FF2B5EF4-FFF2-40B4-BE49-F238E27FC236}">
                  <a16:creationId xmlns:a16="http://schemas.microsoft.com/office/drawing/2014/main" id="{4D3F7471-2283-4B9A-B091-73153B4983EE}"/>
                </a:ext>
              </a:extLst>
            </p:cNvPr>
            <p:cNvSpPr>
              <a:spLocks/>
            </p:cNvSpPr>
            <p:nvPr/>
          </p:nvSpPr>
          <p:spPr bwMode="auto">
            <a:xfrm>
              <a:off x="2606" y="2906"/>
              <a:ext cx="122" cy="85"/>
            </a:xfrm>
            <a:custGeom>
              <a:avLst/>
              <a:gdLst>
                <a:gd name="T0" fmla="*/ 107 w 122"/>
                <a:gd name="T1" fmla="*/ 36 h 85"/>
                <a:gd name="T2" fmla="*/ 122 w 122"/>
                <a:gd name="T3" fmla="*/ 58 h 85"/>
                <a:gd name="T4" fmla="*/ 85 w 122"/>
                <a:gd name="T5" fmla="*/ 48 h 85"/>
                <a:gd name="T6" fmla="*/ 37 w 122"/>
                <a:gd name="T7" fmla="*/ 61 h 85"/>
                <a:gd name="T8" fmla="*/ 57 w 122"/>
                <a:gd name="T9" fmla="*/ 85 h 85"/>
                <a:gd name="T10" fmla="*/ 0 w 122"/>
                <a:gd name="T11" fmla="*/ 85 h 85"/>
                <a:gd name="T12" fmla="*/ 6 w 122"/>
                <a:gd name="T13" fmla="*/ 58 h 85"/>
                <a:gd name="T14" fmla="*/ 69 w 122"/>
                <a:gd name="T15" fmla="*/ 24 h 85"/>
                <a:gd name="T16" fmla="*/ 79 w 122"/>
                <a:gd name="T17" fmla="*/ 0 h 85"/>
                <a:gd name="T18" fmla="*/ 107 w 122"/>
                <a:gd name="T19" fmla="*/ 36 h 85"/>
                <a:gd name="T20" fmla="*/ 107 w 122"/>
                <a:gd name="T21" fmla="*/ 3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85">
                  <a:moveTo>
                    <a:pt x="107" y="36"/>
                  </a:moveTo>
                  <a:lnTo>
                    <a:pt x="122" y="58"/>
                  </a:lnTo>
                  <a:lnTo>
                    <a:pt x="85" y="48"/>
                  </a:lnTo>
                  <a:lnTo>
                    <a:pt x="37" y="61"/>
                  </a:lnTo>
                  <a:lnTo>
                    <a:pt x="57" y="85"/>
                  </a:lnTo>
                  <a:lnTo>
                    <a:pt x="0" y="85"/>
                  </a:lnTo>
                  <a:lnTo>
                    <a:pt x="6" y="58"/>
                  </a:lnTo>
                  <a:lnTo>
                    <a:pt x="69" y="24"/>
                  </a:lnTo>
                  <a:lnTo>
                    <a:pt x="79" y="0"/>
                  </a:lnTo>
                  <a:lnTo>
                    <a:pt x="107" y="36"/>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2">
              <a:extLst>
                <a:ext uri="{FF2B5EF4-FFF2-40B4-BE49-F238E27FC236}">
                  <a16:creationId xmlns:a16="http://schemas.microsoft.com/office/drawing/2014/main" id="{4AF6279C-1BEE-4619-B4B6-5BBBDF2439BC}"/>
                </a:ext>
              </a:extLst>
            </p:cNvPr>
            <p:cNvSpPr>
              <a:spLocks/>
            </p:cNvSpPr>
            <p:nvPr/>
          </p:nvSpPr>
          <p:spPr bwMode="auto">
            <a:xfrm>
              <a:off x="2647" y="2608"/>
              <a:ext cx="131" cy="298"/>
            </a:xfrm>
            <a:custGeom>
              <a:avLst/>
              <a:gdLst>
                <a:gd name="T0" fmla="*/ 97 w 131"/>
                <a:gd name="T1" fmla="*/ 2 h 298"/>
                <a:gd name="T2" fmla="*/ 44 w 131"/>
                <a:gd name="T3" fmla="*/ 107 h 298"/>
                <a:gd name="T4" fmla="*/ 28 w 131"/>
                <a:gd name="T5" fmla="*/ 172 h 298"/>
                <a:gd name="T6" fmla="*/ 12 w 131"/>
                <a:gd name="T7" fmla="*/ 237 h 298"/>
                <a:gd name="T8" fmla="*/ 0 w 131"/>
                <a:gd name="T9" fmla="*/ 271 h 298"/>
                <a:gd name="T10" fmla="*/ 38 w 131"/>
                <a:gd name="T11" fmla="*/ 298 h 298"/>
                <a:gd name="T12" fmla="*/ 66 w 131"/>
                <a:gd name="T13" fmla="*/ 276 h 298"/>
                <a:gd name="T14" fmla="*/ 28 w 131"/>
                <a:gd name="T15" fmla="*/ 257 h 298"/>
                <a:gd name="T16" fmla="*/ 50 w 131"/>
                <a:gd name="T17" fmla="*/ 243 h 298"/>
                <a:gd name="T18" fmla="*/ 87 w 131"/>
                <a:gd name="T19" fmla="*/ 247 h 298"/>
                <a:gd name="T20" fmla="*/ 77 w 131"/>
                <a:gd name="T21" fmla="*/ 194 h 298"/>
                <a:gd name="T22" fmla="*/ 89 w 131"/>
                <a:gd name="T23" fmla="*/ 107 h 298"/>
                <a:gd name="T24" fmla="*/ 131 w 131"/>
                <a:gd name="T25" fmla="*/ 0 h 298"/>
                <a:gd name="T26" fmla="*/ 97 w 131"/>
                <a:gd name="T27" fmla="*/ 2 h 298"/>
                <a:gd name="T28" fmla="*/ 97 w 131"/>
                <a:gd name="T29" fmla="*/ 2 h 2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298">
                  <a:moveTo>
                    <a:pt x="97" y="2"/>
                  </a:moveTo>
                  <a:lnTo>
                    <a:pt x="44" y="107"/>
                  </a:lnTo>
                  <a:lnTo>
                    <a:pt x="28" y="172"/>
                  </a:lnTo>
                  <a:lnTo>
                    <a:pt x="12" y="237"/>
                  </a:lnTo>
                  <a:lnTo>
                    <a:pt x="0" y="271"/>
                  </a:lnTo>
                  <a:lnTo>
                    <a:pt x="38" y="298"/>
                  </a:lnTo>
                  <a:lnTo>
                    <a:pt x="66" y="276"/>
                  </a:lnTo>
                  <a:lnTo>
                    <a:pt x="28" y="257"/>
                  </a:lnTo>
                  <a:lnTo>
                    <a:pt x="50" y="243"/>
                  </a:lnTo>
                  <a:lnTo>
                    <a:pt x="87" y="247"/>
                  </a:lnTo>
                  <a:lnTo>
                    <a:pt x="77" y="194"/>
                  </a:lnTo>
                  <a:lnTo>
                    <a:pt x="89" y="107"/>
                  </a:lnTo>
                  <a:lnTo>
                    <a:pt x="131" y="0"/>
                  </a:lnTo>
                  <a:lnTo>
                    <a:pt x="97" y="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3">
              <a:extLst>
                <a:ext uri="{FF2B5EF4-FFF2-40B4-BE49-F238E27FC236}">
                  <a16:creationId xmlns:a16="http://schemas.microsoft.com/office/drawing/2014/main" id="{67518247-91DE-4A85-B469-E8582E682634}"/>
                </a:ext>
              </a:extLst>
            </p:cNvPr>
            <p:cNvSpPr>
              <a:spLocks/>
            </p:cNvSpPr>
            <p:nvPr/>
          </p:nvSpPr>
          <p:spPr bwMode="auto">
            <a:xfrm>
              <a:off x="2821" y="3274"/>
              <a:ext cx="479" cy="648"/>
            </a:xfrm>
            <a:custGeom>
              <a:avLst/>
              <a:gdLst>
                <a:gd name="T0" fmla="*/ 0 w 479"/>
                <a:gd name="T1" fmla="*/ 35 h 648"/>
                <a:gd name="T2" fmla="*/ 22 w 479"/>
                <a:gd name="T3" fmla="*/ 83 h 648"/>
                <a:gd name="T4" fmla="*/ 105 w 479"/>
                <a:gd name="T5" fmla="*/ 136 h 648"/>
                <a:gd name="T6" fmla="*/ 236 w 479"/>
                <a:gd name="T7" fmla="*/ 132 h 648"/>
                <a:gd name="T8" fmla="*/ 327 w 479"/>
                <a:gd name="T9" fmla="*/ 108 h 648"/>
                <a:gd name="T10" fmla="*/ 408 w 479"/>
                <a:gd name="T11" fmla="*/ 130 h 648"/>
                <a:gd name="T12" fmla="*/ 412 w 479"/>
                <a:gd name="T13" fmla="*/ 170 h 648"/>
                <a:gd name="T14" fmla="*/ 398 w 479"/>
                <a:gd name="T15" fmla="*/ 239 h 648"/>
                <a:gd name="T16" fmla="*/ 427 w 479"/>
                <a:gd name="T17" fmla="*/ 207 h 648"/>
                <a:gd name="T18" fmla="*/ 431 w 479"/>
                <a:gd name="T19" fmla="*/ 288 h 648"/>
                <a:gd name="T20" fmla="*/ 402 w 479"/>
                <a:gd name="T21" fmla="*/ 440 h 648"/>
                <a:gd name="T22" fmla="*/ 370 w 479"/>
                <a:gd name="T23" fmla="*/ 533 h 648"/>
                <a:gd name="T24" fmla="*/ 386 w 479"/>
                <a:gd name="T25" fmla="*/ 557 h 648"/>
                <a:gd name="T26" fmla="*/ 342 w 479"/>
                <a:gd name="T27" fmla="*/ 632 h 648"/>
                <a:gd name="T28" fmla="*/ 408 w 479"/>
                <a:gd name="T29" fmla="*/ 648 h 648"/>
                <a:gd name="T30" fmla="*/ 457 w 479"/>
                <a:gd name="T31" fmla="*/ 632 h 648"/>
                <a:gd name="T32" fmla="*/ 467 w 479"/>
                <a:gd name="T33" fmla="*/ 288 h 648"/>
                <a:gd name="T34" fmla="*/ 461 w 479"/>
                <a:gd name="T35" fmla="*/ 166 h 648"/>
                <a:gd name="T36" fmla="*/ 469 w 479"/>
                <a:gd name="T37" fmla="*/ 65 h 648"/>
                <a:gd name="T38" fmla="*/ 479 w 479"/>
                <a:gd name="T39" fmla="*/ 0 h 648"/>
                <a:gd name="T40" fmla="*/ 388 w 479"/>
                <a:gd name="T41" fmla="*/ 18 h 648"/>
                <a:gd name="T42" fmla="*/ 273 w 479"/>
                <a:gd name="T43" fmla="*/ 23 h 648"/>
                <a:gd name="T44" fmla="*/ 52 w 479"/>
                <a:gd name="T45" fmla="*/ 27 h 648"/>
                <a:gd name="T46" fmla="*/ 0 w 479"/>
                <a:gd name="T47" fmla="*/ 35 h 648"/>
                <a:gd name="T48" fmla="*/ 0 w 479"/>
                <a:gd name="T49" fmla="*/ 35 h 6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9" h="648">
                  <a:moveTo>
                    <a:pt x="0" y="35"/>
                  </a:moveTo>
                  <a:lnTo>
                    <a:pt x="22" y="83"/>
                  </a:lnTo>
                  <a:lnTo>
                    <a:pt x="105" y="136"/>
                  </a:lnTo>
                  <a:lnTo>
                    <a:pt x="236" y="132"/>
                  </a:lnTo>
                  <a:lnTo>
                    <a:pt x="327" y="108"/>
                  </a:lnTo>
                  <a:lnTo>
                    <a:pt x="408" y="130"/>
                  </a:lnTo>
                  <a:lnTo>
                    <a:pt x="412" y="170"/>
                  </a:lnTo>
                  <a:lnTo>
                    <a:pt x="398" y="239"/>
                  </a:lnTo>
                  <a:lnTo>
                    <a:pt x="427" y="207"/>
                  </a:lnTo>
                  <a:lnTo>
                    <a:pt x="431" y="288"/>
                  </a:lnTo>
                  <a:lnTo>
                    <a:pt x="402" y="440"/>
                  </a:lnTo>
                  <a:lnTo>
                    <a:pt x="370" y="533"/>
                  </a:lnTo>
                  <a:lnTo>
                    <a:pt x="386" y="557"/>
                  </a:lnTo>
                  <a:lnTo>
                    <a:pt x="342" y="632"/>
                  </a:lnTo>
                  <a:lnTo>
                    <a:pt x="408" y="648"/>
                  </a:lnTo>
                  <a:lnTo>
                    <a:pt x="457" y="632"/>
                  </a:lnTo>
                  <a:lnTo>
                    <a:pt x="467" y="288"/>
                  </a:lnTo>
                  <a:lnTo>
                    <a:pt x="461" y="166"/>
                  </a:lnTo>
                  <a:lnTo>
                    <a:pt x="469" y="65"/>
                  </a:lnTo>
                  <a:lnTo>
                    <a:pt x="479" y="0"/>
                  </a:lnTo>
                  <a:lnTo>
                    <a:pt x="388" y="18"/>
                  </a:lnTo>
                  <a:lnTo>
                    <a:pt x="273" y="23"/>
                  </a:lnTo>
                  <a:lnTo>
                    <a:pt x="52" y="27"/>
                  </a:lnTo>
                  <a:lnTo>
                    <a:pt x="0" y="35"/>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4">
              <a:extLst>
                <a:ext uri="{FF2B5EF4-FFF2-40B4-BE49-F238E27FC236}">
                  <a16:creationId xmlns:a16="http://schemas.microsoft.com/office/drawing/2014/main" id="{54D9A9E7-3F9F-45F7-92D7-2BCF98761E76}"/>
                </a:ext>
              </a:extLst>
            </p:cNvPr>
            <p:cNvSpPr>
              <a:spLocks/>
            </p:cNvSpPr>
            <p:nvPr/>
          </p:nvSpPr>
          <p:spPr bwMode="auto">
            <a:xfrm>
              <a:off x="3320" y="2776"/>
              <a:ext cx="128" cy="286"/>
            </a:xfrm>
            <a:custGeom>
              <a:avLst/>
              <a:gdLst>
                <a:gd name="T0" fmla="*/ 114 w 128"/>
                <a:gd name="T1" fmla="*/ 0 h 286"/>
                <a:gd name="T2" fmla="*/ 95 w 128"/>
                <a:gd name="T3" fmla="*/ 59 h 286"/>
                <a:gd name="T4" fmla="*/ 75 w 128"/>
                <a:gd name="T5" fmla="*/ 101 h 286"/>
                <a:gd name="T6" fmla="*/ 55 w 128"/>
                <a:gd name="T7" fmla="*/ 166 h 286"/>
                <a:gd name="T8" fmla="*/ 0 w 128"/>
                <a:gd name="T9" fmla="*/ 286 h 286"/>
                <a:gd name="T10" fmla="*/ 59 w 128"/>
                <a:gd name="T11" fmla="*/ 215 h 286"/>
                <a:gd name="T12" fmla="*/ 120 w 128"/>
                <a:gd name="T13" fmla="*/ 116 h 286"/>
                <a:gd name="T14" fmla="*/ 128 w 128"/>
                <a:gd name="T15" fmla="*/ 69 h 286"/>
                <a:gd name="T16" fmla="*/ 114 w 128"/>
                <a:gd name="T17" fmla="*/ 0 h 286"/>
                <a:gd name="T18" fmla="*/ 114 w 128"/>
                <a:gd name="T19" fmla="*/ 0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286">
                  <a:moveTo>
                    <a:pt x="114" y="0"/>
                  </a:moveTo>
                  <a:lnTo>
                    <a:pt x="95" y="59"/>
                  </a:lnTo>
                  <a:lnTo>
                    <a:pt x="75" y="101"/>
                  </a:lnTo>
                  <a:lnTo>
                    <a:pt x="55" y="166"/>
                  </a:lnTo>
                  <a:lnTo>
                    <a:pt x="0" y="286"/>
                  </a:lnTo>
                  <a:lnTo>
                    <a:pt x="59" y="215"/>
                  </a:lnTo>
                  <a:lnTo>
                    <a:pt x="120" y="116"/>
                  </a:lnTo>
                  <a:lnTo>
                    <a:pt x="128" y="69"/>
                  </a:lnTo>
                  <a:lnTo>
                    <a:pt x="114"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5">
              <a:extLst>
                <a:ext uri="{FF2B5EF4-FFF2-40B4-BE49-F238E27FC236}">
                  <a16:creationId xmlns:a16="http://schemas.microsoft.com/office/drawing/2014/main" id="{00D6B36F-3D82-4F22-AA59-13C74ED8CC49}"/>
                </a:ext>
              </a:extLst>
            </p:cNvPr>
            <p:cNvSpPr>
              <a:spLocks/>
            </p:cNvSpPr>
            <p:nvPr/>
          </p:nvSpPr>
          <p:spPr bwMode="auto">
            <a:xfrm>
              <a:off x="3270" y="2632"/>
              <a:ext cx="137" cy="505"/>
            </a:xfrm>
            <a:custGeom>
              <a:avLst/>
              <a:gdLst>
                <a:gd name="T0" fmla="*/ 137 w 137"/>
                <a:gd name="T1" fmla="*/ 0 h 505"/>
                <a:gd name="T2" fmla="*/ 66 w 137"/>
                <a:gd name="T3" fmla="*/ 53 h 505"/>
                <a:gd name="T4" fmla="*/ 32 w 137"/>
                <a:gd name="T5" fmla="*/ 170 h 505"/>
                <a:gd name="T6" fmla="*/ 30 w 137"/>
                <a:gd name="T7" fmla="*/ 245 h 505"/>
                <a:gd name="T8" fmla="*/ 12 w 137"/>
                <a:gd name="T9" fmla="*/ 290 h 505"/>
                <a:gd name="T10" fmla="*/ 12 w 137"/>
                <a:gd name="T11" fmla="*/ 405 h 505"/>
                <a:gd name="T12" fmla="*/ 0 w 137"/>
                <a:gd name="T13" fmla="*/ 492 h 505"/>
                <a:gd name="T14" fmla="*/ 109 w 137"/>
                <a:gd name="T15" fmla="*/ 505 h 505"/>
                <a:gd name="T16" fmla="*/ 137 w 137"/>
                <a:gd name="T17" fmla="*/ 422 h 505"/>
                <a:gd name="T18" fmla="*/ 83 w 137"/>
                <a:gd name="T19" fmla="*/ 444 h 505"/>
                <a:gd name="T20" fmla="*/ 34 w 137"/>
                <a:gd name="T21" fmla="*/ 430 h 505"/>
                <a:gd name="T22" fmla="*/ 52 w 137"/>
                <a:gd name="T23" fmla="*/ 385 h 505"/>
                <a:gd name="T24" fmla="*/ 105 w 137"/>
                <a:gd name="T25" fmla="*/ 300 h 505"/>
                <a:gd name="T26" fmla="*/ 109 w 137"/>
                <a:gd name="T27" fmla="*/ 252 h 505"/>
                <a:gd name="T28" fmla="*/ 127 w 137"/>
                <a:gd name="T29" fmla="*/ 197 h 505"/>
                <a:gd name="T30" fmla="*/ 60 w 137"/>
                <a:gd name="T31" fmla="*/ 251 h 505"/>
                <a:gd name="T32" fmla="*/ 62 w 137"/>
                <a:gd name="T33" fmla="*/ 193 h 505"/>
                <a:gd name="T34" fmla="*/ 77 w 137"/>
                <a:gd name="T35" fmla="*/ 116 h 505"/>
                <a:gd name="T36" fmla="*/ 111 w 137"/>
                <a:gd name="T37" fmla="*/ 61 h 505"/>
                <a:gd name="T38" fmla="*/ 137 w 137"/>
                <a:gd name="T39" fmla="*/ 0 h 505"/>
                <a:gd name="T40" fmla="*/ 137 w 137"/>
                <a:gd name="T41" fmla="*/ 0 h 5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505">
                  <a:moveTo>
                    <a:pt x="137" y="0"/>
                  </a:moveTo>
                  <a:lnTo>
                    <a:pt x="66" y="53"/>
                  </a:lnTo>
                  <a:lnTo>
                    <a:pt x="32" y="170"/>
                  </a:lnTo>
                  <a:lnTo>
                    <a:pt x="30" y="245"/>
                  </a:lnTo>
                  <a:lnTo>
                    <a:pt x="12" y="290"/>
                  </a:lnTo>
                  <a:lnTo>
                    <a:pt x="12" y="405"/>
                  </a:lnTo>
                  <a:lnTo>
                    <a:pt x="0" y="492"/>
                  </a:lnTo>
                  <a:lnTo>
                    <a:pt x="109" y="505"/>
                  </a:lnTo>
                  <a:lnTo>
                    <a:pt x="137" y="422"/>
                  </a:lnTo>
                  <a:lnTo>
                    <a:pt x="83" y="444"/>
                  </a:lnTo>
                  <a:lnTo>
                    <a:pt x="34" y="430"/>
                  </a:lnTo>
                  <a:lnTo>
                    <a:pt x="52" y="385"/>
                  </a:lnTo>
                  <a:lnTo>
                    <a:pt x="105" y="300"/>
                  </a:lnTo>
                  <a:lnTo>
                    <a:pt x="109" y="252"/>
                  </a:lnTo>
                  <a:lnTo>
                    <a:pt x="127" y="197"/>
                  </a:lnTo>
                  <a:lnTo>
                    <a:pt x="60" y="251"/>
                  </a:lnTo>
                  <a:lnTo>
                    <a:pt x="62" y="193"/>
                  </a:lnTo>
                  <a:lnTo>
                    <a:pt x="77" y="116"/>
                  </a:lnTo>
                  <a:lnTo>
                    <a:pt x="111" y="61"/>
                  </a:lnTo>
                  <a:lnTo>
                    <a:pt x="137"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6">
              <a:extLst>
                <a:ext uri="{FF2B5EF4-FFF2-40B4-BE49-F238E27FC236}">
                  <a16:creationId xmlns:a16="http://schemas.microsoft.com/office/drawing/2014/main" id="{00B13ED4-10ED-4AE5-8B33-E31D1961B6D1}"/>
                </a:ext>
              </a:extLst>
            </p:cNvPr>
            <p:cNvSpPr>
              <a:spLocks/>
            </p:cNvSpPr>
            <p:nvPr/>
          </p:nvSpPr>
          <p:spPr bwMode="auto">
            <a:xfrm>
              <a:off x="2687" y="2964"/>
              <a:ext cx="399" cy="71"/>
            </a:xfrm>
            <a:custGeom>
              <a:avLst/>
              <a:gdLst>
                <a:gd name="T0" fmla="*/ 10 w 399"/>
                <a:gd name="T1" fmla="*/ 11 h 71"/>
                <a:gd name="T2" fmla="*/ 0 w 399"/>
                <a:gd name="T3" fmla="*/ 53 h 71"/>
                <a:gd name="T4" fmla="*/ 14 w 399"/>
                <a:gd name="T5" fmla="*/ 65 h 71"/>
                <a:gd name="T6" fmla="*/ 368 w 399"/>
                <a:gd name="T7" fmla="*/ 71 h 71"/>
                <a:gd name="T8" fmla="*/ 395 w 399"/>
                <a:gd name="T9" fmla="*/ 37 h 71"/>
                <a:gd name="T10" fmla="*/ 399 w 399"/>
                <a:gd name="T11" fmla="*/ 27 h 71"/>
                <a:gd name="T12" fmla="*/ 389 w 399"/>
                <a:gd name="T13" fmla="*/ 3 h 71"/>
                <a:gd name="T14" fmla="*/ 360 w 399"/>
                <a:gd name="T15" fmla="*/ 0 h 71"/>
                <a:gd name="T16" fmla="*/ 326 w 399"/>
                <a:gd name="T17" fmla="*/ 7 h 71"/>
                <a:gd name="T18" fmla="*/ 273 w 399"/>
                <a:gd name="T19" fmla="*/ 21 h 71"/>
                <a:gd name="T20" fmla="*/ 239 w 399"/>
                <a:gd name="T21" fmla="*/ 23 h 71"/>
                <a:gd name="T22" fmla="*/ 200 w 399"/>
                <a:gd name="T23" fmla="*/ 19 h 71"/>
                <a:gd name="T24" fmla="*/ 130 w 399"/>
                <a:gd name="T25" fmla="*/ 19 h 71"/>
                <a:gd name="T26" fmla="*/ 10 w 399"/>
                <a:gd name="T27" fmla="*/ 11 h 71"/>
                <a:gd name="T28" fmla="*/ 10 w 399"/>
                <a:gd name="T29" fmla="*/ 11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9" h="71">
                  <a:moveTo>
                    <a:pt x="10" y="11"/>
                  </a:moveTo>
                  <a:lnTo>
                    <a:pt x="0" y="53"/>
                  </a:lnTo>
                  <a:lnTo>
                    <a:pt x="14" y="65"/>
                  </a:lnTo>
                  <a:lnTo>
                    <a:pt x="368" y="71"/>
                  </a:lnTo>
                  <a:lnTo>
                    <a:pt x="395" y="37"/>
                  </a:lnTo>
                  <a:lnTo>
                    <a:pt x="399" y="27"/>
                  </a:lnTo>
                  <a:lnTo>
                    <a:pt x="389" y="3"/>
                  </a:lnTo>
                  <a:lnTo>
                    <a:pt x="360" y="0"/>
                  </a:lnTo>
                  <a:lnTo>
                    <a:pt x="326" y="7"/>
                  </a:lnTo>
                  <a:lnTo>
                    <a:pt x="273" y="21"/>
                  </a:lnTo>
                  <a:lnTo>
                    <a:pt x="239" y="23"/>
                  </a:lnTo>
                  <a:lnTo>
                    <a:pt x="200" y="19"/>
                  </a:lnTo>
                  <a:lnTo>
                    <a:pt x="130" y="19"/>
                  </a:lnTo>
                  <a:lnTo>
                    <a:pt x="10" y="11"/>
                  </a:lnTo>
                  <a:close/>
                </a:path>
              </a:pathLst>
            </a:custGeom>
            <a:solidFill>
              <a:srgbClr val="FFF2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7">
              <a:extLst>
                <a:ext uri="{FF2B5EF4-FFF2-40B4-BE49-F238E27FC236}">
                  <a16:creationId xmlns:a16="http://schemas.microsoft.com/office/drawing/2014/main" id="{355E669B-DBBE-4C59-ACF1-44DB7B0B0A7D}"/>
                </a:ext>
              </a:extLst>
            </p:cNvPr>
            <p:cNvSpPr>
              <a:spLocks/>
            </p:cNvSpPr>
            <p:nvPr/>
          </p:nvSpPr>
          <p:spPr bwMode="auto">
            <a:xfrm>
              <a:off x="3106" y="2675"/>
              <a:ext cx="226" cy="514"/>
            </a:xfrm>
            <a:custGeom>
              <a:avLst/>
              <a:gdLst>
                <a:gd name="T0" fmla="*/ 226 w 226"/>
                <a:gd name="T1" fmla="*/ 0 h 514"/>
                <a:gd name="T2" fmla="*/ 164 w 226"/>
                <a:gd name="T3" fmla="*/ 77 h 514"/>
                <a:gd name="T4" fmla="*/ 131 w 226"/>
                <a:gd name="T5" fmla="*/ 83 h 514"/>
                <a:gd name="T6" fmla="*/ 139 w 226"/>
                <a:gd name="T7" fmla="*/ 111 h 514"/>
                <a:gd name="T8" fmla="*/ 113 w 226"/>
                <a:gd name="T9" fmla="*/ 192 h 514"/>
                <a:gd name="T10" fmla="*/ 50 w 226"/>
                <a:gd name="T11" fmla="*/ 247 h 514"/>
                <a:gd name="T12" fmla="*/ 0 w 226"/>
                <a:gd name="T13" fmla="*/ 370 h 514"/>
                <a:gd name="T14" fmla="*/ 18 w 226"/>
                <a:gd name="T15" fmla="*/ 391 h 514"/>
                <a:gd name="T16" fmla="*/ 91 w 226"/>
                <a:gd name="T17" fmla="*/ 336 h 514"/>
                <a:gd name="T18" fmla="*/ 69 w 226"/>
                <a:gd name="T19" fmla="*/ 413 h 514"/>
                <a:gd name="T20" fmla="*/ 22 w 226"/>
                <a:gd name="T21" fmla="*/ 514 h 514"/>
                <a:gd name="T22" fmla="*/ 52 w 226"/>
                <a:gd name="T23" fmla="*/ 504 h 514"/>
                <a:gd name="T24" fmla="*/ 123 w 226"/>
                <a:gd name="T25" fmla="*/ 409 h 514"/>
                <a:gd name="T26" fmla="*/ 160 w 226"/>
                <a:gd name="T27" fmla="*/ 391 h 514"/>
                <a:gd name="T28" fmla="*/ 154 w 226"/>
                <a:gd name="T29" fmla="*/ 255 h 514"/>
                <a:gd name="T30" fmla="*/ 150 w 226"/>
                <a:gd name="T31" fmla="*/ 192 h 514"/>
                <a:gd name="T32" fmla="*/ 160 w 226"/>
                <a:gd name="T33" fmla="*/ 111 h 514"/>
                <a:gd name="T34" fmla="*/ 190 w 226"/>
                <a:gd name="T35" fmla="*/ 83 h 514"/>
                <a:gd name="T36" fmla="*/ 226 w 226"/>
                <a:gd name="T37" fmla="*/ 0 h 514"/>
                <a:gd name="T38" fmla="*/ 226 w 226"/>
                <a:gd name="T39" fmla="*/ 0 h 5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6" h="514">
                  <a:moveTo>
                    <a:pt x="226" y="0"/>
                  </a:moveTo>
                  <a:lnTo>
                    <a:pt x="164" y="77"/>
                  </a:lnTo>
                  <a:lnTo>
                    <a:pt x="131" y="83"/>
                  </a:lnTo>
                  <a:lnTo>
                    <a:pt x="139" y="111"/>
                  </a:lnTo>
                  <a:lnTo>
                    <a:pt x="113" y="192"/>
                  </a:lnTo>
                  <a:lnTo>
                    <a:pt x="50" y="247"/>
                  </a:lnTo>
                  <a:lnTo>
                    <a:pt x="0" y="370"/>
                  </a:lnTo>
                  <a:lnTo>
                    <a:pt x="18" y="391"/>
                  </a:lnTo>
                  <a:lnTo>
                    <a:pt x="91" y="336"/>
                  </a:lnTo>
                  <a:lnTo>
                    <a:pt x="69" y="413"/>
                  </a:lnTo>
                  <a:lnTo>
                    <a:pt x="22" y="514"/>
                  </a:lnTo>
                  <a:lnTo>
                    <a:pt x="52" y="504"/>
                  </a:lnTo>
                  <a:lnTo>
                    <a:pt x="123" y="409"/>
                  </a:lnTo>
                  <a:lnTo>
                    <a:pt x="160" y="391"/>
                  </a:lnTo>
                  <a:lnTo>
                    <a:pt x="154" y="255"/>
                  </a:lnTo>
                  <a:lnTo>
                    <a:pt x="150" y="192"/>
                  </a:lnTo>
                  <a:lnTo>
                    <a:pt x="160" y="111"/>
                  </a:lnTo>
                  <a:lnTo>
                    <a:pt x="190" y="83"/>
                  </a:lnTo>
                  <a:lnTo>
                    <a:pt x="226"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68">
              <a:extLst>
                <a:ext uri="{FF2B5EF4-FFF2-40B4-BE49-F238E27FC236}">
                  <a16:creationId xmlns:a16="http://schemas.microsoft.com/office/drawing/2014/main" id="{46F1F92F-F65D-461F-8DFB-D66CF29C0715}"/>
                </a:ext>
              </a:extLst>
            </p:cNvPr>
            <p:cNvSpPr>
              <a:spLocks/>
            </p:cNvSpPr>
            <p:nvPr/>
          </p:nvSpPr>
          <p:spPr bwMode="auto">
            <a:xfrm>
              <a:off x="2841" y="3432"/>
              <a:ext cx="354" cy="474"/>
            </a:xfrm>
            <a:custGeom>
              <a:avLst/>
              <a:gdLst>
                <a:gd name="T0" fmla="*/ 0 w 354"/>
                <a:gd name="T1" fmla="*/ 85 h 474"/>
                <a:gd name="T2" fmla="*/ 8 w 354"/>
                <a:gd name="T3" fmla="*/ 286 h 474"/>
                <a:gd name="T4" fmla="*/ 16 w 354"/>
                <a:gd name="T5" fmla="*/ 355 h 474"/>
                <a:gd name="T6" fmla="*/ 32 w 354"/>
                <a:gd name="T7" fmla="*/ 383 h 474"/>
                <a:gd name="T8" fmla="*/ 81 w 354"/>
                <a:gd name="T9" fmla="*/ 421 h 474"/>
                <a:gd name="T10" fmla="*/ 48 w 354"/>
                <a:gd name="T11" fmla="*/ 361 h 474"/>
                <a:gd name="T12" fmla="*/ 50 w 354"/>
                <a:gd name="T13" fmla="*/ 318 h 474"/>
                <a:gd name="T14" fmla="*/ 115 w 354"/>
                <a:gd name="T15" fmla="*/ 395 h 474"/>
                <a:gd name="T16" fmla="*/ 137 w 354"/>
                <a:gd name="T17" fmla="*/ 442 h 474"/>
                <a:gd name="T18" fmla="*/ 257 w 354"/>
                <a:gd name="T19" fmla="*/ 474 h 474"/>
                <a:gd name="T20" fmla="*/ 291 w 354"/>
                <a:gd name="T21" fmla="*/ 460 h 474"/>
                <a:gd name="T22" fmla="*/ 311 w 354"/>
                <a:gd name="T23" fmla="*/ 298 h 474"/>
                <a:gd name="T24" fmla="*/ 307 w 354"/>
                <a:gd name="T25" fmla="*/ 182 h 474"/>
                <a:gd name="T26" fmla="*/ 340 w 354"/>
                <a:gd name="T27" fmla="*/ 130 h 474"/>
                <a:gd name="T28" fmla="*/ 277 w 354"/>
                <a:gd name="T29" fmla="*/ 93 h 474"/>
                <a:gd name="T30" fmla="*/ 336 w 354"/>
                <a:gd name="T31" fmla="*/ 99 h 474"/>
                <a:gd name="T32" fmla="*/ 354 w 354"/>
                <a:gd name="T33" fmla="*/ 39 h 474"/>
                <a:gd name="T34" fmla="*/ 346 w 354"/>
                <a:gd name="T35" fmla="*/ 12 h 474"/>
                <a:gd name="T36" fmla="*/ 237 w 354"/>
                <a:gd name="T37" fmla="*/ 0 h 474"/>
                <a:gd name="T38" fmla="*/ 141 w 354"/>
                <a:gd name="T39" fmla="*/ 0 h 474"/>
                <a:gd name="T40" fmla="*/ 59 w 354"/>
                <a:gd name="T41" fmla="*/ 43 h 474"/>
                <a:gd name="T42" fmla="*/ 48 w 354"/>
                <a:gd name="T43" fmla="*/ 91 h 474"/>
                <a:gd name="T44" fmla="*/ 107 w 354"/>
                <a:gd name="T45" fmla="*/ 306 h 474"/>
                <a:gd name="T46" fmla="*/ 24 w 354"/>
                <a:gd name="T47" fmla="*/ 99 h 474"/>
                <a:gd name="T48" fmla="*/ 0 w 354"/>
                <a:gd name="T49" fmla="*/ 85 h 474"/>
                <a:gd name="T50" fmla="*/ 0 w 354"/>
                <a:gd name="T51" fmla="*/ 85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474">
                  <a:moveTo>
                    <a:pt x="0" y="85"/>
                  </a:moveTo>
                  <a:lnTo>
                    <a:pt x="8" y="286"/>
                  </a:lnTo>
                  <a:lnTo>
                    <a:pt x="16" y="355"/>
                  </a:lnTo>
                  <a:lnTo>
                    <a:pt x="32" y="383"/>
                  </a:lnTo>
                  <a:lnTo>
                    <a:pt x="81" y="421"/>
                  </a:lnTo>
                  <a:lnTo>
                    <a:pt x="48" y="361"/>
                  </a:lnTo>
                  <a:lnTo>
                    <a:pt x="50" y="318"/>
                  </a:lnTo>
                  <a:lnTo>
                    <a:pt x="115" y="395"/>
                  </a:lnTo>
                  <a:lnTo>
                    <a:pt x="137" y="442"/>
                  </a:lnTo>
                  <a:lnTo>
                    <a:pt x="257" y="474"/>
                  </a:lnTo>
                  <a:lnTo>
                    <a:pt x="291" y="460"/>
                  </a:lnTo>
                  <a:lnTo>
                    <a:pt x="311" y="298"/>
                  </a:lnTo>
                  <a:lnTo>
                    <a:pt x="307" y="182"/>
                  </a:lnTo>
                  <a:lnTo>
                    <a:pt x="340" y="130"/>
                  </a:lnTo>
                  <a:lnTo>
                    <a:pt x="277" y="93"/>
                  </a:lnTo>
                  <a:lnTo>
                    <a:pt x="336" y="99"/>
                  </a:lnTo>
                  <a:lnTo>
                    <a:pt x="354" y="39"/>
                  </a:lnTo>
                  <a:lnTo>
                    <a:pt x="346" y="12"/>
                  </a:lnTo>
                  <a:lnTo>
                    <a:pt x="237" y="0"/>
                  </a:lnTo>
                  <a:lnTo>
                    <a:pt x="141" y="0"/>
                  </a:lnTo>
                  <a:lnTo>
                    <a:pt x="59" y="43"/>
                  </a:lnTo>
                  <a:lnTo>
                    <a:pt x="48" y="91"/>
                  </a:lnTo>
                  <a:lnTo>
                    <a:pt x="107" y="306"/>
                  </a:lnTo>
                  <a:lnTo>
                    <a:pt x="24" y="99"/>
                  </a:lnTo>
                  <a:lnTo>
                    <a:pt x="0" y="85"/>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69">
              <a:extLst>
                <a:ext uri="{FF2B5EF4-FFF2-40B4-BE49-F238E27FC236}">
                  <a16:creationId xmlns:a16="http://schemas.microsoft.com/office/drawing/2014/main" id="{3F8F8C23-20A0-4675-87D1-4CC5F564AB30}"/>
                </a:ext>
              </a:extLst>
            </p:cNvPr>
            <p:cNvSpPr>
              <a:spLocks/>
            </p:cNvSpPr>
            <p:nvPr/>
          </p:nvSpPr>
          <p:spPr bwMode="auto">
            <a:xfrm>
              <a:off x="2643" y="3234"/>
              <a:ext cx="226" cy="528"/>
            </a:xfrm>
            <a:custGeom>
              <a:avLst/>
              <a:gdLst>
                <a:gd name="T0" fmla="*/ 44 w 226"/>
                <a:gd name="T1" fmla="*/ 0 h 528"/>
                <a:gd name="T2" fmla="*/ 8 w 226"/>
                <a:gd name="T3" fmla="*/ 176 h 528"/>
                <a:gd name="T4" fmla="*/ 34 w 226"/>
                <a:gd name="T5" fmla="*/ 198 h 528"/>
                <a:gd name="T6" fmla="*/ 79 w 226"/>
                <a:gd name="T7" fmla="*/ 198 h 528"/>
                <a:gd name="T8" fmla="*/ 93 w 226"/>
                <a:gd name="T9" fmla="*/ 107 h 528"/>
                <a:gd name="T10" fmla="*/ 113 w 226"/>
                <a:gd name="T11" fmla="*/ 160 h 528"/>
                <a:gd name="T12" fmla="*/ 87 w 226"/>
                <a:gd name="T13" fmla="*/ 220 h 528"/>
                <a:gd name="T14" fmla="*/ 12 w 226"/>
                <a:gd name="T15" fmla="*/ 220 h 528"/>
                <a:gd name="T16" fmla="*/ 0 w 226"/>
                <a:gd name="T17" fmla="*/ 348 h 528"/>
                <a:gd name="T18" fmla="*/ 42 w 226"/>
                <a:gd name="T19" fmla="*/ 273 h 528"/>
                <a:gd name="T20" fmla="*/ 85 w 226"/>
                <a:gd name="T21" fmla="*/ 251 h 528"/>
                <a:gd name="T22" fmla="*/ 75 w 226"/>
                <a:gd name="T23" fmla="*/ 322 h 528"/>
                <a:gd name="T24" fmla="*/ 16 w 226"/>
                <a:gd name="T25" fmla="*/ 465 h 528"/>
                <a:gd name="T26" fmla="*/ 22 w 226"/>
                <a:gd name="T27" fmla="*/ 528 h 528"/>
                <a:gd name="T28" fmla="*/ 129 w 226"/>
                <a:gd name="T29" fmla="*/ 528 h 528"/>
                <a:gd name="T30" fmla="*/ 172 w 226"/>
                <a:gd name="T31" fmla="*/ 310 h 528"/>
                <a:gd name="T32" fmla="*/ 226 w 226"/>
                <a:gd name="T33" fmla="*/ 140 h 528"/>
                <a:gd name="T34" fmla="*/ 172 w 226"/>
                <a:gd name="T35" fmla="*/ 119 h 528"/>
                <a:gd name="T36" fmla="*/ 172 w 226"/>
                <a:gd name="T37" fmla="*/ 91 h 528"/>
                <a:gd name="T38" fmla="*/ 139 w 226"/>
                <a:gd name="T39" fmla="*/ 85 h 528"/>
                <a:gd name="T40" fmla="*/ 133 w 226"/>
                <a:gd name="T41" fmla="*/ 54 h 528"/>
                <a:gd name="T42" fmla="*/ 85 w 226"/>
                <a:gd name="T43" fmla="*/ 28 h 528"/>
                <a:gd name="T44" fmla="*/ 44 w 226"/>
                <a:gd name="T45" fmla="*/ 0 h 528"/>
                <a:gd name="T46" fmla="*/ 44 w 226"/>
                <a:gd name="T47" fmla="*/ 0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6" h="528">
                  <a:moveTo>
                    <a:pt x="44" y="0"/>
                  </a:moveTo>
                  <a:lnTo>
                    <a:pt x="8" y="176"/>
                  </a:lnTo>
                  <a:lnTo>
                    <a:pt x="34" y="198"/>
                  </a:lnTo>
                  <a:lnTo>
                    <a:pt x="79" y="198"/>
                  </a:lnTo>
                  <a:lnTo>
                    <a:pt x="93" y="107"/>
                  </a:lnTo>
                  <a:lnTo>
                    <a:pt x="113" y="160"/>
                  </a:lnTo>
                  <a:lnTo>
                    <a:pt x="87" y="220"/>
                  </a:lnTo>
                  <a:lnTo>
                    <a:pt x="12" y="220"/>
                  </a:lnTo>
                  <a:lnTo>
                    <a:pt x="0" y="348"/>
                  </a:lnTo>
                  <a:lnTo>
                    <a:pt x="42" y="273"/>
                  </a:lnTo>
                  <a:lnTo>
                    <a:pt x="85" y="251"/>
                  </a:lnTo>
                  <a:lnTo>
                    <a:pt x="75" y="322"/>
                  </a:lnTo>
                  <a:lnTo>
                    <a:pt x="16" y="465"/>
                  </a:lnTo>
                  <a:lnTo>
                    <a:pt x="22" y="528"/>
                  </a:lnTo>
                  <a:lnTo>
                    <a:pt x="129" y="528"/>
                  </a:lnTo>
                  <a:lnTo>
                    <a:pt x="172" y="310"/>
                  </a:lnTo>
                  <a:lnTo>
                    <a:pt x="226" y="140"/>
                  </a:lnTo>
                  <a:lnTo>
                    <a:pt x="172" y="119"/>
                  </a:lnTo>
                  <a:lnTo>
                    <a:pt x="172" y="91"/>
                  </a:lnTo>
                  <a:lnTo>
                    <a:pt x="139" y="85"/>
                  </a:lnTo>
                  <a:lnTo>
                    <a:pt x="133" y="54"/>
                  </a:lnTo>
                  <a:lnTo>
                    <a:pt x="85" y="28"/>
                  </a:lnTo>
                  <a:lnTo>
                    <a:pt x="44" y="0"/>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0">
              <a:extLst>
                <a:ext uri="{FF2B5EF4-FFF2-40B4-BE49-F238E27FC236}">
                  <a16:creationId xmlns:a16="http://schemas.microsoft.com/office/drawing/2014/main" id="{BA3E5BCC-457C-4AD0-AF95-FF36B19BFE2D}"/>
                </a:ext>
              </a:extLst>
            </p:cNvPr>
            <p:cNvSpPr>
              <a:spLocks/>
            </p:cNvSpPr>
            <p:nvPr/>
          </p:nvSpPr>
          <p:spPr bwMode="auto">
            <a:xfrm>
              <a:off x="2772" y="2474"/>
              <a:ext cx="676" cy="501"/>
            </a:xfrm>
            <a:custGeom>
              <a:avLst/>
              <a:gdLst>
                <a:gd name="T0" fmla="*/ 676 w 676"/>
                <a:gd name="T1" fmla="*/ 92 h 501"/>
                <a:gd name="T2" fmla="*/ 631 w 676"/>
                <a:gd name="T3" fmla="*/ 122 h 501"/>
                <a:gd name="T4" fmla="*/ 581 w 676"/>
                <a:gd name="T5" fmla="*/ 162 h 501"/>
                <a:gd name="T6" fmla="*/ 581 w 676"/>
                <a:gd name="T7" fmla="*/ 136 h 501"/>
                <a:gd name="T8" fmla="*/ 494 w 676"/>
                <a:gd name="T9" fmla="*/ 274 h 501"/>
                <a:gd name="T10" fmla="*/ 413 w 676"/>
                <a:gd name="T11" fmla="*/ 280 h 501"/>
                <a:gd name="T12" fmla="*/ 457 w 676"/>
                <a:gd name="T13" fmla="*/ 320 h 501"/>
                <a:gd name="T14" fmla="*/ 437 w 676"/>
                <a:gd name="T15" fmla="*/ 359 h 501"/>
                <a:gd name="T16" fmla="*/ 423 w 676"/>
                <a:gd name="T17" fmla="*/ 331 h 501"/>
                <a:gd name="T18" fmla="*/ 364 w 676"/>
                <a:gd name="T19" fmla="*/ 343 h 501"/>
                <a:gd name="T20" fmla="*/ 344 w 676"/>
                <a:gd name="T21" fmla="*/ 381 h 501"/>
                <a:gd name="T22" fmla="*/ 310 w 676"/>
                <a:gd name="T23" fmla="*/ 361 h 501"/>
                <a:gd name="T24" fmla="*/ 314 w 676"/>
                <a:gd name="T25" fmla="*/ 452 h 501"/>
                <a:gd name="T26" fmla="*/ 269 w 676"/>
                <a:gd name="T27" fmla="*/ 480 h 501"/>
                <a:gd name="T28" fmla="*/ 210 w 676"/>
                <a:gd name="T29" fmla="*/ 444 h 501"/>
                <a:gd name="T30" fmla="*/ 172 w 676"/>
                <a:gd name="T31" fmla="*/ 464 h 501"/>
                <a:gd name="T32" fmla="*/ 53 w 676"/>
                <a:gd name="T33" fmla="*/ 501 h 501"/>
                <a:gd name="T34" fmla="*/ 10 w 676"/>
                <a:gd name="T35" fmla="*/ 365 h 501"/>
                <a:gd name="T36" fmla="*/ 81 w 676"/>
                <a:gd name="T37" fmla="*/ 324 h 501"/>
                <a:gd name="T38" fmla="*/ 0 w 676"/>
                <a:gd name="T39" fmla="*/ 316 h 501"/>
                <a:gd name="T40" fmla="*/ 10 w 676"/>
                <a:gd name="T41" fmla="*/ 142 h 501"/>
                <a:gd name="T42" fmla="*/ 124 w 676"/>
                <a:gd name="T43" fmla="*/ 128 h 501"/>
                <a:gd name="T44" fmla="*/ 142 w 676"/>
                <a:gd name="T45" fmla="*/ 177 h 501"/>
                <a:gd name="T46" fmla="*/ 237 w 676"/>
                <a:gd name="T47" fmla="*/ 199 h 501"/>
                <a:gd name="T48" fmla="*/ 360 w 676"/>
                <a:gd name="T49" fmla="*/ 181 h 501"/>
                <a:gd name="T50" fmla="*/ 397 w 676"/>
                <a:gd name="T51" fmla="*/ 142 h 501"/>
                <a:gd name="T52" fmla="*/ 465 w 676"/>
                <a:gd name="T53" fmla="*/ 59 h 501"/>
                <a:gd name="T54" fmla="*/ 500 w 676"/>
                <a:gd name="T55" fmla="*/ 17 h 501"/>
                <a:gd name="T56" fmla="*/ 524 w 676"/>
                <a:gd name="T57" fmla="*/ 0 h 501"/>
                <a:gd name="T58" fmla="*/ 571 w 676"/>
                <a:gd name="T59" fmla="*/ 11 h 501"/>
                <a:gd name="T60" fmla="*/ 654 w 676"/>
                <a:gd name="T61" fmla="*/ 53 h 501"/>
                <a:gd name="T62" fmla="*/ 676 w 676"/>
                <a:gd name="T63" fmla="*/ 92 h 501"/>
                <a:gd name="T64" fmla="*/ 676 w 676"/>
                <a:gd name="T65" fmla="*/ 92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1">
                  <a:moveTo>
                    <a:pt x="676" y="92"/>
                  </a:moveTo>
                  <a:lnTo>
                    <a:pt x="631" y="122"/>
                  </a:lnTo>
                  <a:lnTo>
                    <a:pt x="581" y="162"/>
                  </a:lnTo>
                  <a:lnTo>
                    <a:pt x="581" y="136"/>
                  </a:lnTo>
                  <a:lnTo>
                    <a:pt x="494" y="274"/>
                  </a:lnTo>
                  <a:lnTo>
                    <a:pt x="413" y="280"/>
                  </a:lnTo>
                  <a:lnTo>
                    <a:pt x="457" y="320"/>
                  </a:lnTo>
                  <a:lnTo>
                    <a:pt x="437" y="359"/>
                  </a:lnTo>
                  <a:lnTo>
                    <a:pt x="423" y="331"/>
                  </a:lnTo>
                  <a:lnTo>
                    <a:pt x="364" y="343"/>
                  </a:lnTo>
                  <a:lnTo>
                    <a:pt x="344" y="381"/>
                  </a:lnTo>
                  <a:lnTo>
                    <a:pt x="310" y="361"/>
                  </a:lnTo>
                  <a:lnTo>
                    <a:pt x="314" y="452"/>
                  </a:lnTo>
                  <a:lnTo>
                    <a:pt x="269" y="480"/>
                  </a:lnTo>
                  <a:lnTo>
                    <a:pt x="210" y="444"/>
                  </a:lnTo>
                  <a:lnTo>
                    <a:pt x="172" y="464"/>
                  </a:lnTo>
                  <a:lnTo>
                    <a:pt x="53" y="501"/>
                  </a:lnTo>
                  <a:lnTo>
                    <a:pt x="10" y="365"/>
                  </a:lnTo>
                  <a:lnTo>
                    <a:pt x="81" y="324"/>
                  </a:lnTo>
                  <a:lnTo>
                    <a:pt x="0" y="316"/>
                  </a:lnTo>
                  <a:lnTo>
                    <a:pt x="10" y="142"/>
                  </a:lnTo>
                  <a:lnTo>
                    <a:pt x="124" y="128"/>
                  </a:lnTo>
                  <a:lnTo>
                    <a:pt x="142" y="177"/>
                  </a:lnTo>
                  <a:lnTo>
                    <a:pt x="237" y="199"/>
                  </a:lnTo>
                  <a:lnTo>
                    <a:pt x="360" y="181"/>
                  </a:lnTo>
                  <a:lnTo>
                    <a:pt x="397" y="142"/>
                  </a:lnTo>
                  <a:lnTo>
                    <a:pt x="465" y="59"/>
                  </a:lnTo>
                  <a:lnTo>
                    <a:pt x="500" y="17"/>
                  </a:lnTo>
                  <a:lnTo>
                    <a:pt x="524" y="0"/>
                  </a:lnTo>
                  <a:lnTo>
                    <a:pt x="571" y="11"/>
                  </a:lnTo>
                  <a:lnTo>
                    <a:pt x="654" y="53"/>
                  </a:lnTo>
                  <a:lnTo>
                    <a:pt x="676" y="9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1">
              <a:extLst>
                <a:ext uri="{FF2B5EF4-FFF2-40B4-BE49-F238E27FC236}">
                  <a16:creationId xmlns:a16="http://schemas.microsoft.com/office/drawing/2014/main" id="{F7B216B1-152B-45D1-9415-4D014B5FC57E}"/>
                </a:ext>
              </a:extLst>
            </p:cNvPr>
            <p:cNvSpPr>
              <a:spLocks/>
            </p:cNvSpPr>
            <p:nvPr/>
          </p:nvSpPr>
          <p:spPr bwMode="auto">
            <a:xfrm>
              <a:off x="1833" y="3258"/>
              <a:ext cx="577" cy="460"/>
            </a:xfrm>
            <a:custGeom>
              <a:avLst/>
              <a:gdLst>
                <a:gd name="T0" fmla="*/ 577 w 577"/>
                <a:gd name="T1" fmla="*/ 0 h 460"/>
                <a:gd name="T2" fmla="*/ 539 w 577"/>
                <a:gd name="T3" fmla="*/ 231 h 460"/>
                <a:gd name="T4" fmla="*/ 443 w 577"/>
                <a:gd name="T5" fmla="*/ 282 h 460"/>
                <a:gd name="T6" fmla="*/ 344 w 577"/>
                <a:gd name="T7" fmla="*/ 336 h 460"/>
                <a:gd name="T8" fmla="*/ 195 w 577"/>
                <a:gd name="T9" fmla="*/ 446 h 460"/>
                <a:gd name="T10" fmla="*/ 152 w 577"/>
                <a:gd name="T11" fmla="*/ 460 h 460"/>
                <a:gd name="T12" fmla="*/ 140 w 577"/>
                <a:gd name="T13" fmla="*/ 452 h 460"/>
                <a:gd name="T14" fmla="*/ 110 w 577"/>
                <a:gd name="T15" fmla="*/ 413 h 460"/>
                <a:gd name="T16" fmla="*/ 102 w 577"/>
                <a:gd name="T17" fmla="*/ 385 h 460"/>
                <a:gd name="T18" fmla="*/ 63 w 577"/>
                <a:gd name="T19" fmla="*/ 340 h 460"/>
                <a:gd name="T20" fmla="*/ 21 w 577"/>
                <a:gd name="T21" fmla="*/ 279 h 460"/>
                <a:gd name="T22" fmla="*/ 0 w 577"/>
                <a:gd name="T23" fmla="*/ 142 h 460"/>
                <a:gd name="T24" fmla="*/ 1 w 577"/>
                <a:gd name="T25" fmla="*/ 47 h 460"/>
                <a:gd name="T26" fmla="*/ 19 w 577"/>
                <a:gd name="T27" fmla="*/ 41 h 460"/>
                <a:gd name="T28" fmla="*/ 87 w 577"/>
                <a:gd name="T29" fmla="*/ 57 h 460"/>
                <a:gd name="T30" fmla="*/ 318 w 577"/>
                <a:gd name="T31" fmla="*/ 67 h 460"/>
                <a:gd name="T32" fmla="*/ 369 w 577"/>
                <a:gd name="T33" fmla="*/ 107 h 460"/>
                <a:gd name="T34" fmla="*/ 423 w 577"/>
                <a:gd name="T35" fmla="*/ 99 h 460"/>
                <a:gd name="T36" fmla="*/ 494 w 577"/>
                <a:gd name="T37" fmla="*/ 61 h 460"/>
                <a:gd name="T38" fmla="*/ 535 w 577"/>
                <a:gd name="T39" fmla="*/ 16 h 460"/>
                <a:gd name="T40" fmla="*/ 577 w 577"/>
                <a:gd name="T41" fmla="*/ 0 h 460"/>
                <a:gd name="T42" fmla="*/ 577 w 577"/>
                <a:gd name="T43" fmla="*/ 0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7" h="460">
                  <a:moveTo>
                    <a:pt x="577" y="0"/>
                  </a:moveTo>
                  <a:lnTo>
                    <a:pt x="539" y="231"/>
                  </a:lnTo>
                  <a:lnTo>
                    <a:pt x="443" y="282"/>
                  </a:lnTo>
                  <a:lnTo>
                    <a:pt x="344" y="336"/>
                  </a:lnTo>
                  <a:lnTo>
                    <a:pt x="195" y="446"/>
                  </a:lnTo>
                  <a:lnTo>
                    <a:pt x="152" y="460"/>
                  </a:lnTo>
                  <a:lnTo>
                    <a:pt x="140" y="452"/>
                  </a:lnTo>
                  <a:lnTo>
                    <a:pt x="110" y="413"/>
                  </a:lnTo>
                  <a:lnTo>
                    <a:pt x="102" y="385"/>
                  </a:lnTo>
                  <a:lnTo>
                    <a:pt x="63" y="340"/>
                  </a:lnTo>
                  <a:lnTo>
                    <a:pt x="21" y="279"/>
                  </a:lnTo>
                  <a:lnTo>
                    <a:pt x="0" y="142"/>
                  </a:lnTo>
                  <a:lnTo>
                    <a:pt x="1" y="47"/>
                  </a:lnTo>
                  <a:lnTo>
                    <a:pt x="19" y="41"/>
                  </a:lnTo>
                  <a:lnTo>
                    <a:pt x="87" y="57"/>
                  </a:lnTo>
                  <a:lnTo>
                    <a:pt x="318" y="67"/>
                  </a:lnTo>
                  <a:lnTo>
                    <a:pt x="369" y="107"/>
                  </a:lnTo>
                  <a:lnTo>
                    <a:pt x="423" y="99"/>
                  </a:lnTo>
                  <a:lnTo>
                    <a:pt x="494" y="61"/>
                  </a:lnTo>
                  <a:lnTo>
                    <a:pt x="535" y="16"/>
                  </a:lnTo>
                  <a:lnTo>
                    <a:pt x="577" y="0"/>
                  </a:lnTo>
                  <a:close/>
                </a:path>
              </a:pathLst>
            </a:custGeom>
            <a:solidFill>
              <a:srgbClr val="7A9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2">
              <a:extLst>
                <a:ext uri="{FF2B5EF4-FFF2-40B4-BE49-F238E27FC236}">
                  <a16:creationId xmlns:a16="http://schemas.microsoft.com/office/drawing/2014/main" id="{2B23E9EB-8E4D-4A7F-A1D8-66EFCD81C4DB}"/>
                </a:ext>
              </a:extLst>
            </p:cNvPr>
            <p:cNvSpPr>
              <a:spLocks/>
            </p:cNvSpPr>
            <p:nvPr/>
          </p:nvSpPr>
          <p:spPr bwMode="auto">
            <a:xfrm>
              <a:off x="1916" y="3558"/>
              <a:ext cx="134" cy="71"/>
            </a:xfrm>
            <a:custGeom>
              <a:avLst/>
              <a:gdLst>
                <a:gd name="T0" fmla="*/ 0 w 134"/>
                <a:gd name="T1" fmla="*/ 0 h 71"/>
                <a:gd name="T2" fmla="*/ 59 w 134"/>
                <a:gd name="T3" fmla="*/ 2 h 71"/>
                <a:gd name="T4" fmla="*/ 112 w 134"/>
                <a:gd name="T5" fmla="*/ 20 h 71"/>
                <a:gd name="T6" fmla="*/ 134 w 134"/>
                <a:gd name="T7" fmla="*/ 52 h 71"/>
                <a:gd name="T8" fmla="*/ 69 w 134"/>
                <a:gd name="T9" fmla="*/ 48 h 71"/>
                <a:gd name="T10" fmla="*/ 89 w 134"/>
                <a:gd name="T11" fmla="*/ 71 h 71"/>
                <a:gd name="T12" fmla="*/ 33 w 134"/>
                <a:gd name="T13" fmla="*/ 36 h 71"/>
                <a:gd name="T14" fmla="*/ 0 w 134"/>
                <a:gd name="T15" fmla="*/ 22 h 71"/>
                <a:gd name="T16" fmla="*/ 0 w 134"/>
                <a:gd name="T17" fmla="*/ 0 h 71"/>
                <a:gd name="T18" fmla="*/ 0 w 13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71">
                  <a:moveTo>
                    <a:pt x="0" y="0"/>
                  </a:moveTo>
                  <a:lnTo>
                    <a:pt x="59" y="2"/>
                  </a:lnTo>
                  <a:lnTo>
                    <a:pt x="112" y="20"/>
                  </a:lnTo>
                  <a:lnTo>
                    <a:pt x="134" y="52"/>
                  </a:lnTo>
                  <a:lnTo>
                    <a:pt x="69" y="48"/>
                  </a:lnTo>
                  <a:lnTo>
                    <a:pt x="89" y="71"/>
                  </a:lnTo>
                  <a:lnTo>
                    <a:pt x="33" y="36"/>
                  </a:lnTo>
                  <a:lnTo>
                    <a:pt x="0" y="22"/>
                  </a:lnTo>
                  <a:lnTo>
                    <a:pt x="0"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73">
              <a:extLst>
                <a:ext uri="{FF2B5EF4-FFF2-40B4-BE49-F238E27FC236}">
                  <a16:creationId xmlns:a16="http://schemas.microsoft.com/office/drawing/2014/main" id="{85372403-E6DD-4967-AF26-F602D193616D}"/>
                </a:ext>
              </a:extLst>
            </p:cNvPr>
            <p:cNvSpPr>
              <a:spLocks/>
            </p:cNvSpPr>
            <p:nvPr/>
          </p:nvSpPr>
          <p:spPr bwMode="auto">
            <a:xfrm>
              <a:off x="2188" y="3349"/>
              <a:ext cx="125" cy="67"/>
            </a:xfrm>
            <a:custGeom>
              <a:avLst/>
              <a:gdLst>
                <a:gd name="T0" fmla="*/ 103 w 125"/>
                <a:gd name="T1" fmla="*/ 0 h 67"/>
                <a:gd name="T2" fmla="*/ 58 w 125"/>
                <a:gd name="T3" fmla="*/ 25 h 67"/>
                <a:gd name="T4" fmla="*/ 12 w 125"/>
                <a:gd name="T5" fmla="*/ 35 h 67"/>
                <a:gd name="T6" fmla="*/ 0 w 125"/>
                <a:gd name="T7" fmla="*/ 57 h 67"/>
                <a:gd name="T8" fmla="*/ 50 w 125"/>
                <a:gd name="T9" fmla="*/ 67 h 67"/>
                <a:gd name="T10" fmla="*/ 99 w 125"/>
                <a:gd name="T11" fmla="*/ 47 h 67"/>
                <a:gd name="T12" fmla="*/ 125 w 125"/>
                <a:gd name="T13" fmla="*/ 33 h 67"/>
                <a:gd name="T14" fmla="*/ 103 w 125"/>
                <a:gd name="T15" fmla="*/ 0 h 67"/>
                <a:gd name="T16" fmla="*/ 103 w 125"/>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67">
                  <a:moveTo>
                    <a:pt x="103" y="0"/>
                  </a:moveTo>
                  <a:lnTo>
                    <a:pt x="58" y="25"/>
                  </a:lnTo>
                  <a:lnTo>
                    <a:pt x="12" y="35"/>
                  </a:lnTo>
                  <a:lnTo>
                    <a:pt x="0" y="57"/>
                  </a:lnTo>
                  <a:lnTo>
                    <a:pt x="50" y="67"/>
                  </a:lnTo>
                  <a:lnTo>
                    <a:pt x="99" y="47"/>
                  </a:lnTo>
                  <a:lnTo>
                    <a:pt x="125" y="33"/>
                  </a:lnTo>
                  <a:lnTo>
                    <a:pt x="103"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4">
              <a:extLst>
                <a:ext uri="{FF2B5EF4-FFF2-40B4-BE49-F238E27FC236}">
                  <a16:creationId xmlns:a16="http://schemas.microsoft.com/office/drawing/2014/main" id="{1EE853BF-5CD7-4572-A896-ACB44F61B0AF}"/>
                </a:ext>
              </a:extLst>
            </p:cNvPr>
            <p:cNvSpPr>
              <a:spLocks/>
            </p:cNvSpPr>
            <p:nvPr/>
          </p:nvSpPr>
          <p:spPr bwMode="auto">
            <a:xfrm>
              <a:off x="1880" y="3315"/>
              <a:ext cx="117" cy="99"/>
            </a:xfrm>
            <a:custGeom>
              <a:avLst/>
              <a:gdLst>
                <a:gd name="T0" fmla="*/ 53 w 117"/>
                <a:gd name="T1" fmla="*/ 14 h 99"/>
                <a:gd name="T2" fmla="*/ 20 w 117"/>
                <a:gd name="T3" fmla="*/ 0 h 99"/>
                <a:gd name="T4" fmla="*/ 0 w 117"/>
                <a:gd name="T5" fmla="*/ 20 h 99"/>
                <a:gd name="T6" fmla="*/ 8 w 117"/>
                <a:gd name="T7" fmla="*/ 46 h 99"/>
                <a:gd name="T8" fmla="*/ 42 w 117"/>
                <a:gd name="T9" fmla="*/ 63 h 99"/>
                <a:gd name="T10" fmla="*/ 4 w 117"/>
                <a:gd name="T11" fmla="*/ 91 h 99"/>
                <a:gd name="T12" fmla="*/ 36 w 117"/>
                <a:gd name="T13" fmla="*/ 89 h 99"/>
                <a:gd name="T14" fmla="*/ 69 w 117"/>
                <a:gd name="T15" fmla="*/ 59 h 99"/>
                <a:gd name="T16" fmla="*/ 89 w 117"/>
                <a:gd name="T17" fmla="*/ 99 h 99"/>
                <a:gd name="T18" fmla="*/ 117 w 117"/>
                <a:gd name="T19" fmla="*/ 69 h 99"/>
                <a:gd name="T20" fmla="*/ 93 w 117"/>
                <a:gd name="T21" fmla="*/ 18 h 99"/>
                <a:gd name="T22" fmla="*/ 53 w 117"/>
                <a:gd name="T23" fmla="*/ 14 h 99"/>
                <a:gd name="T24" fmla="*/ 53 w 117"/>
                <a:gd name="T25" fmla="*/ 14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99">
                  <a:moveTo>
                    <a:pt x="53" y="14"/>
                  </a:moveTo>
                  <a:lnTo>
                    <a:pt x="20" y="0"/>
                  </a:lnTo>
                  <a:lnTo>
                    <a:pt x="0" y="20"/>
                  </a:lnTo>
                  <a:lnTo>
                    <a:pt x="8" y="46"/>
                  </a:lnTo>
                  <a:lnTo>
                    <a:pt x="42" y="63"/>
                  </a:lnTo>
                  <a:lnTo>
                    <a:pt x="4" y="91"/>
                  </a:lnTo>
                  <a:lnTo>
                    <a:pt x="36" y="89"/>
                  </a:lnTo>
                  <a:lnTo>
                    <a:pt x="69" y="59"/>
                  </a:lnTo>
                  <a:lnTo>
                    <a:pt x="89" y="99"/>
                  </a:lnTo>
                  <a:lnTo>
                    <a:pt x="117" y="69"/>
                  </a:lnTo>
                  <a:lnTo>
                    <a:pt x="93" y="18"/>
                  </a:lnTo>
                  <a:lnTo>
                    <a:pt x="53" y="14"/>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5">
              <a:extLst>
                <a:ext uri="{FF2B5EF4-FFF2-40B4-BE49-F238E27FC236}">
                  <a16:creationId xmlns:a16="http://schemas.microsoft.com/office/drawing/2014/main" id="{40E193B2-7C61-4247-804B-EE14D663E123}"/>
                </a:ext>
              </a:extLst>
            </p:cNvPr>
            <p:cNvSpPr>
              <a:spLocks/>
            </p:cNvSpPr>
            <p:nvPr/>
          </p:nvSpPr>
          <p:spPr bwMode="auto">
            <a:xfrm>
              <a:off x="2121" y="3416"/>
              <a:ext cx="202" cy="154"/>
            </a:xfrm>
            <a:custGeom>
              <a:avLst/>
              <a:gdLst>
                <a:gd name="T0" fmla="*/ 202 w 202"/>
                <a:gd name="T1" fmla="*/ 0 h 154"/>
                <a:gd name="T2" fmla="*/ 166 w 202"/>
                <a:gd name="T3" fmla="*/ 20 h 154"/>
                <a:gd name="T4" fmla="*/ 151 w 202"/>
                <a:gd name="T5" fmla="*/ 51 h 154"/>
                <a:gd name="T6" fmla="*/ 123 w 202"/>
                <a:gd name="T7" fmla="*/ 53 h 154"/>
                <a:gd name="T8" fmla="*/ 107 w 202"/>
                <a:gd name="T9" fmla="*/ 12 h 154"/>
                <a:gd name="T10" fmla="*/ 73 w 202"/>
                <a:gd name="T11" fmla="*/ 8 h 154"/>
                <a:gd name="T12" fmla="*/ 73 w 202"/>
                <a:gd name="T13" fmla="*/ 43 h 154"/>
                <a:gd name="T14" fmla="*/ 97 w 202"/>
                <a:gd name="T15" fmla="*/ 49 h 154"/>
                <a:gd name="T16" fmla="*/ 97 w 202"/>
                <a:gd name="T17" fmla="*/ 81 h 154"/>
                <a:gd name="T18" fmla="*/ 73 w 202"/>
                <a:gd name="T19" fmla="*/ 107 h 154"/>
                <a:gd name="T20" fmla="*/ 30 w 202"/>
                <a:gd name="T21" fmla="*/ 111 h 154"/>
                <a:gd name="T22" fmla="*/ 18 w 202"/>
                <a:gd name="T23" fmla="*/ 41 h 154"/>
                <a:gd name="T24" fmla="*/ 0 w 202"/>
                <a:gd name="T25" fmla="*/ 39 h 154"/>
                <a:gd name="T26" fmla="*/ 12 w 202"/>
                <a:gd name="T27" fmla="*/ 154 h 154"/>
                <a:gd name="T28" fmla="*/ 30 w 202"/>
                <a:gd name="T29" fmla="*/ 136 h 154"/>
                <a:gd name="T30" fmla="*/ 69 w 202"/>
                <a:gd name="T31" fmla="*/ 122 h 154"/>
                <a:gd name="T32" fmla="*/ 101 w 202"/>
                <a:gd name="T33" fmla="*/ 117 h 154"/>
                <a:gd name="T34" fmla="*/ 158 w 202"/>
                <a:gd name="T35" fmla="*/ 105 h 154"/>
                <a:gd name="T36" fmla="*/ 192 w 202"/>
                <a:gd name="T37" fmla="*/ 73 h 154"/>
                <a:gd name="T38" fmla="*/ 194 w 202"/>
                <a:gd name="T39" fmla="*/ 32 h 154"/>
                <a:gd name="T40" fmla="*/ 202 w 202"/>
                <a:gd name="T41" fmla="*/ 0 h 154"/>
                <a:gd name="T42" fmla="*/ 202 w 202"/>
                <a:gd name="T43" fmla="*/ 0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154">
                  <a:moveTo>
                    <a:pt x="202" y="0"/>
                  </a:moveTo>
                  <a:lnTo>
                    <a:pt x="166" y="20"/>
                  </a:lnTo>
                  <a:lnTo>
                    <a:pt x="151" y="51"/>
                  </a:lnTo>
                  <a:lnTo>
                    <a:pt x="123" y="53"/>
                  </a:lnTo>
                  <a:lnTo>
                    <a:pt x="107" y="12"/>
                  </a:lnTo>
                  <a:lnTo>
                    <a:pt x="73" y="8"/>
                  </a:lnTo>
                  <a:lnTo>
                    <a:pt x="73" y="43"/>
                  </a:lnTo>
                  <a:lnTo>
                    <a:pt x="97" y="49"/>
                  </a:lnTo>
                  <a:lnTo>
                    <a:pt x="97" y="81"/>
                  </a:lnTo>
                  <a:lnTo>
                    <a:pt x="73" y="107"/>
                  </a:lnTo>
                  <a:lnTo>
                    <a:pt x="30" y="111"/>
                  </a:lnTo>
                  <a:lnTo>
                    <a:pt x="18" y="41"/>
                  </a:lnTo>
                  <a:lnTo>
                    <a:pt x="0" y="39"/>
                  </a:lnTo>
                  <a:lnTo>
                    <a:pt x="12" y="154"/>
                  </a:lnTo>
                  <a:lnTo>
                    <a:pt x="30" y="136"/>
                  </a:lnTo>
                  <a:lnTo>
                    <a:pt x="69" y="122"/>
                  </a:lnTo>
                  <a:lnTo>
                    <a:pt x="101" y="117"/>
                  </a:lnTo>
                  <a:lnTo>
                    <a:pt x="158" y="105"/>
                  </a:lnTo>
                  <a:lnTo>
                    <a:pt x="192" y="73"/>
                  </a:lnTo>
                  <a:lnTo>
                    <a:pt x="194" y="32"/>
                  </a:lnTo>
                  <a:lnTo>
                    <a:pt x="202"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6">
              <a:extLst>
                <a:ext uri="{FF2B5EF4-FFF2-40B4-BE49-F238E27FC236}">
                  <a16:creationId xmlns:a16="http://schemas.microsoft.com/office/drawing/2014/main" id="{CF664211-9CC6-43A2-82FB-CD3B12EA994A}"/>
                </a:ext>
              </a:extLst>
            </p:cNvPr>
            <p:cNvSpPr>
              <a:spLocks/>
            </p:cNvSpPr>
            <p:nvPr/>
          </p:nvSpPr>
          <p:spPr bwMode="auto">
            <a:xfrm>
              <a:off x="1850" y="3428"/>
              <a:ext cx="263" cy="124"/>
            </a:xfrm>
            <a:custGeom>
              <a:avLst/>
              <a:gdLst>
                <a:gd name="T0" fmla="*/ 0 w 263"/>
                <a:gd name="T1" fmla="*/ 12 h 124"/>
                <a:gd name="T2" fmla="*/ 56 w 263"/>
                <a:gd name="T3" fmla="*/ 0 h 124"/>
                <a:gd name="T4" fmla="*/ 123 w 263"/>
                <a:gd name="T5" fmla="*/ 24 h 124"/>
                <a:gd name="T6" fmla="*/ 184 w 263"/>
                <a:gd name="T7" fmla="*/ 35 h 124"/>
                <a:gd name="T8" fmla="*/ 263 w 263"/>
                <a:gd name="T9" fmla="*/ 85 h 124"/>
                <a:gd name="T10" fmla="*/ 186 w 263"/>
                <a:gd name="T11" fmla="*/ 71 h 124"/>
                <a:gd name="T12" fmla="*/ 255 w 263"/>
                <a:gd name="T13" fmla="*/ 124 h 124"/>
                <a:gd name="T14" fmla="*/ 186 w 263"/>
                <a:gd name="T15" fmla="*/ 120 h 124"/>
                <a:gd name="T16" fmla="*/ 56 w 263"/>
                <a:gd name="T17" fmla="*/ 89 h 124"/>
                <a:gd name="T18" fmla="*/ 0 w 263"/>
                <a:gd name="T19" fmla="*/ 12 h 124"/>
                <a:gd name="T20" fmla="*/ 0 w 263"/>
                <a:gd name="T21" fmla="*/ 12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3" h="124">
                  <a:moveTo>
                    <a:pt x="0" y="12"/>
                  </a:moveTo>
                  <a:lnTo>
                    <a:pt x="56" y="0"/>
                  </a:lnTo>
                  <a:lnTo>
                    <a:pt x="123" y="24"/>
                  </a:lnTo>
                  <a:lnTo>
                    <a:pt x="184" y="35"/>
                  </a:lnTo>
                  <a:lnTo>
                    <a:pt x="263" y="85"/>
                  </a:lnTo>
                  <a:lnTo>
                    <a:pt x="186" y="71"/>
                  </a:lnTo>
                  <a:lnTo>
                    <a:pt x="255" y="124"/>
                  </a:lnTo>
                  <a:lnTo>
                    <a:pt x="186" y="120"/>
                  </a:lnTo>
                  <a:lnTo>
                    <a:pt x="56" y="89"/>
                  </a:lnTo>
                  <a:lnTo>
                    <a:pt x="0" y="12"/>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7">
              <a:extLst>
                <a:ext uri="{FF2B5EF4-FFF2-40B4-BE49-F238E27FC236}">
                  <a16:creationId xmlns:a16="http://schemas.microsoft.com/office/drawing/2014/main" id="{BC0321A3-D05A-4281-97BC-80079BF334B4}"/>
                </a:ext>
              </a:extLst>
            </p:cNvPr>
            <p:cNvSpPr>
              <a:spLocks/>
            </p:cNvSpPr>
            <p:nvPr/>
          </p:nvSpPr>
          <p:spPr bwMode="auto">
            <a:xfrm>
              <a:off x="1605" y="2349"/>
              <a:ext cx="1017" cy="974"/>
            </a:xfrm>
            <a:custGeom>
              <a:avLst/>
              <a:gdLst>
                <a:gd name="T0" fmla="*/ 554 w 1017"/>
                <a:gd name="T1" fmla="*/ 0 h 974"/>
                <a:gd name="T2" fmla="*/ 613 w 1017"/>
                <a:gd name="T3" fmla="*/ 51 h 974"/>
                <a:gd name="T4" fmla="*/ 663 w 1017"/>
                <a:gd name="T5" fmla="*/ 73 h 974"/>
                <a:gd name="T6" fmla="*/ 767 w 1017"/>
                <a:gd name="T7" fmla="*/ 117 h 974"/>
                <a:gd name="T8" fmla="*/ 803 w 1017"/>
                <a:gd name="T9" fmla="*/ 132 h 974"/>
                <a:gd name="T10" fmla="*/ 892 w 1017"/>
                <a:gd name="T11" fmla="*/ 196 h 974"/>
                <a:gd name="T12" fmla="*/ 941 w 1017"/>
                <a:gd name="T13" fmla="*/ 275 h 974"/>
                <a:gd name="T14" fmla="*/ 949 w 1017"/>
                <a:gd name="T15" fmla="*/ 348 h 974"/>
                <a:gd name="T16" fmla="*/ 959 w 1017"/>
                <a:gd name="T17" fmla="*/ 399 h 974"/>
                <a:gd name="T18" fmla="*/ 1017 w 1017"/>
                <a:gd name="T19" fmla="*/ 573 h 974"/>
                <a:gd name="T20" fmla="*/ 989 w 1017"/>
                <a:gd name="T21" fmla="*/ 611 h 974"/>
                <a:gd name="T22" fmla="*/ 977 w 1017"/>
                <a:gd name="T23" fmla="*/ 654 h 974"/>
                <a:gd name="T24" fmla="*/ 993 w 1017"/>
                <a:gd name="T25" fmla="*/ 727 h 974"/>
                <a:gd name="T26" fmla="*/ 973 w 1017"/>
                <a:gd name="T27" fmla="*/ 717 h 974"/>
                <a:gd name="T28" fmla="*/ 930 w 1017"/>
                <a:gd name="T29" fmla="*/ 717 h 974"/>
                <a:gd name="T30" fmla="*/ 848 w 1017"/>
                <a:gd name="T31" fmla="*/ 751 h 974"/>
                <a:gd name="T32" fmla="*/ 852 w 1017"/>
                <a:gd name="T33" fmla="*/ 773 h 974"/>
                <a:gd name="T34" fmla="*/ 809 w 1017"/>
                <a:gd name="T35" fmla="*/ 885 h 974"/>
                <a:gd name="T36" fmla="*/ 720 w 1017"/>
                <a:gd name="T37" fmla="*/ 925 h 974"/>
                <a:gd name="T38" fmla="*/ 663 w 1017"/>
                <a:gd name="T39" fmla="*/ 935 h 974"/>
                <a:gd name="T40" fmla="*/ 621 w 1017"/>
                <a:gd name="T41" fmla="*/ 937 h 974"/>
                <a:gd name="T42" fmla="*/ 562 w 1017"/>
                <a:gd name="T43" fmla="*/ 952 h 974"/>
                <a:gd name="T44" fmla="*/ 425 w 1017"/>
                <a:gd name="T45" fmla="*/ 960 h 974"/>
                <a:gd name="T46" fmla="*/ 354 w 1017"/>
                <a:gd name="T47" fmla="*/ 974 h 974"/>
                <a:gd name="T48" fmla="*/ 222 w 1017"/>
                <a:gd name="T49" fmla="*/ 950 h 974"/>
                <a:gd name="T50" fmla="*/ 190 w 1017"/>
                <a:gd name="T51" fmla="*/ 860 h 974"/>
                <a:gd name="T52" fmla="*/ 186 w 1017"/>
                <a:gd name="T53" fmla="*/ 834 h 974"/>
                <a:gd name="T54" fmla="*/ 158 w 1017"/>
                <a:gd name="T55" fmla="*/ 812 h 974"/>
                <a:gd name="T56" fmla="*/ 125 w 1017"/>
                <a:gd name="T57" fmla="*/ 808 h 974"/>
                <a:gd name="T58" fmla="*/ 83 w 1017"/>
                <a:gd name="T59" fmla="*/ 810 h 974"/>
                <a:gd name="T60" fmla="*/ 46 w 1017"/>
                <a:gd name="T61" fmla="*/ 856 h 974"/>
                <a:gd name="T62" fmla="*/ 12 w 1017"/>
                <a:gd name="T63" fmla="*/ 796 h 974"/>
                <a:gd name="T64" fmla="*/ 0 w 1017"/>
                <a:gd name="T65" fmla="*/ 719 h 974"/>
                <a:gd name="T66" fmla="*/ 8 w 1017"/>
                <a:gd name="T67" fmla="*/ 622 h 974"/>
                <a:gd name="T68" fmla="*/ 40 w 1017"/>
                <a:gd name="T69" fmla="*/ 496 h 974"/>
                <a:gd name="T70" fmla="*/ 65 w 1017"/>
                <a:gd name="T71" fmla="*/ 350 h 974"/>
                <a:gd name="T72" fmla="*/ 115 w 1017"/>
                <a:gd name="T73" fmla="*/ 249 h 974"/>
                <a:gd name="T74" fmla="*/ 150 w 1017"/>
                <a:gd name="T75" fmla="*/ 225 h 974"/>
                <a:gd name="T76" fmla="*/ 271 w 1017"/>
                <a:gd name="T77" fmla="*/ 138 h 974"/>
                <a:gd name="T78" fmla="*/ 326 w 1017"/>
                <a:gd name="T79" fmla="*/ 97 h 974"/>
                <a:gd name="T80" fmla="*/ 514 w 1017"/>
                <a:gd name="T81" fmla="*/ 14 h 974"/>
                <a:gd name="T82" fmla="*/ 554 w 1017"/>
                <a:gd name="T83" fmla="*/ 0 h 974"/>
                <a:gd name="T84" fmla="*/ 554 w 1017"/>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7" h="974">
                  <a:moveTo>
                    <a:pt x="554" y="0"/>
                  </a:moveTo>
                  <a:lnTo>
                    <a:pt x="613" y="51"/>
                  </a:lnTo>
                  <a:lnTo>
                    <a:pt x="663" y="73"/>
                  </a:lnTo>
                  <a:lnTo>
                    <a:pt x="767" y="117"/>
                  </a:lnTo>
                  <a:lnTo>
                    <a:pt x="803" y="132"/>
                  </a:lnTo>
                  <a:lnTo>
                    <a:pt x="892" y="196"/>
                  </a:lnTo>
                  <a:lnTo>
                    <a:pt x="941" y="275"/>
                  </a:lnTo>
                  <a:lnTo>
                    <a:pt x="949" y="348"/>
                  </a:lnTo>
                  <a:lnTo>
                    <a:pt x="959" y="399"/>
                  </a:lnTo>
                  <a:lnTo>
                    <a:pt x="1017" y="573"/>
                  </a:lnTo>
                  <a:lnTo>
                    <a:pt x="989" y="611"/>
                  </a:lnTo>
                  <a:lnTo>
                    <a:pt x="977" y="654"/>
                  </a:lnTo>
                  <a:lnTo>
                    <a:pt x="993" y="727"/>
                  </a:lnTo>
                  <a:lnTo>
                    <a:pt x="973" y="717"/>
                  </a:lnTo>
                  <a:lnTo>
                    <a:pt x="930" y="717"/>
                  </a:lnTo>
                  <a:lnTo>
                    <a:pt x="848" y="751"/>
                  </a:lnTo>
                  <a:lnTo>
                    <a:pt x="852" y="773"/>
                  </a:lnTo>
                  <a:lnTo>
                    <a:pt x="809" y="885"/>
                  </a:lnTo>
                  <a:lnTo>
                    <a:pt x="720" y="925"/>
                  </a:lnTo>
                  <a:lnTo>
                    <a:pt x="663" y="935"/>
                  </a:lnTo>
                  <a:lnTo>
                    <a:pt x="621" y="937"/>
                  </a:lnTo>
                  <a:lnTo>
                    <a:pt x="562" y="952"/>
                  </a:lnTo>
                  <a:lnTo>
                    <a:pt x="425" y="960"/>
                  </a:lnTo>
                  <a:lnTo>
                    <a:pt x="354" y="974"/>
                  </a:lnTo>
                  <a:lnTo>
                    <a:pt x="222" y="950"/>
                  </a:lnTo>
                  <a:lnTo>
                    <a:pt x="190" y="860"/>
                  </a:lnTo>
                  <a:lnTo>
                    <a:pt x="186" y="834"/>
                  </a:lnTo>
                  <a:lnTo>
                    <a:pt x="158" y="812"/>
                  </a:lnTo>
                  <a:lnTo>
                    <a:pt x="125" y="808"/>
                  </a:lnTo>
                  <a:lnTo>
                    <a:pt x="83" y="810"/>
                  </a:lnTo>
                  <a:lnTo>
                    <a:pt x="46" y="856"/>
                  </a:lnTo>
                  <a:lnTo>
                    <a:pt x="12" y="796"/>
                  </a:lnTo>
                  <a:lnTo>
                    <a:pt x="0" y="719"/>
                  </a:lnTo>
                  <a:lnTo>
                    <a:pt x="8" y="622"/>
                  </a:lnTo>
                  <a:lnTo>
                    <a:pt x="40" y="496"/>
                  </a:lnTo>
                  <a:lnTo>
                    <a:pt x="65" y="350"/>
                  </a:lnTo>
                  <a:lnTo>
                    <a:pt x="115" y="249"/>
                  </a:lnTo>
                  <a:lnTo>
                    <a:pt x="150" y="225"/>
                  </a:lnTo>
                  <a:lnTo>
                    <a:pt x="271" y="138"/>
                  </a:lnTo>
                  <a:lnTo>
                    <a:pt x="326" y="97"/>
                  </a:lnTo>
                  <a:lnTo>
                    <a:pt x="514" y="14"/>
                  </a:lnTo>
                  <a:lnTo>
                    <a:pt x="554"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78">
              <a:extLst>
                <a:ext uri="{FF2B5EF4-FFF2-40B4-BE49-F238E27FC236}">
                  <a16:creationId xmlns:a16="http://schemas.microsoft.com/office/drawing/2014/main" id="{3A6D376F-1AB0-4A3E-B77E-EF9B09D452D1}"/>
                </a:ext>
              </a:extLst>
            </p:cNvPr>
            <p:cNvSpPr>
              <a:spLocks/>
            </p:cNvSpPr>
            <p:nvPr/>
          </p:nvSpPr>
          <p:spPr bwMode="auto">
            <a:xfrm>
              <a:off x="1747" y="2454"/>
              <a:ext cx="232" cy="148"/>
            </a:xfrm>
            <a:custGeom>
              <a:avLst/>
              <a:gdLst>
                <a:gd name="T0" fmla="*/ 180 w 232"/>
                <a:gd name="T1" fmla="*/ 112 h 148"/>
                <a:gd name="T2" fmla="*/ 163 w 232"/>
                <a:gd name="T3" fmla="*/ 112 h 148"/>
                <a:gd name="T4" fmla="*/ 157 w 232"/>
                <a:gd name="T5" fmla="*/ 148 h 148"/>
                <a:gd name="T6" fmla="*/ 121 w 232"/>
                <a:gd name="T7" fmla="*/ 132 h 148"/>
                <a:gd name="T8" fmla="*/ 60 w 232"/>
                <a:gd name="T9" fmla="*/ 122 h 148"/>
                <a:gd name="T10" fmla="*/ 0 w 232"/>
                <a:gd name="T11" fmla="*/ 126 h 148"/>
                <a:gd name="T12" fmla="*/ 91 w 232"/>
                <a:gd name="T13" fmla="*/ 61 h 148"/>
                <a:gd name="T14" fmla="*/ 133 w 232"/>
                <a:gd name="T15" fmla="*/ 22 h 148"/>
                <a:gd name="T16" fmla="*/ 184 w 232"/>
                <a:gd name="T17" fmla="*/ 0 h 148"/>
                <a:gd name="T18" fmla="*/ 204 w 232"/>
                <a:gd name="T19" fmla="*/ 0 h 148"/>
                <a:gd name="T20" fmla="*/ 232 w 232"/>
                <a:gd name="T21" fmla="*/ 47 h 148"/>
                <a:gd name="T22" fmla="*/ 206 w 232"/>
                <a:gd name="T23" fmla="*/ 79 h 148"/>
                <a:gd name="T24" fmla="*/ 180 w 232"/>
                <a:gd name="T25" fmla="*/ 112 h 148"/>
                <a:gd name="T26" fmla="*/ 180 w 232"/>
                <a:gd name="T27" fmla="*/ 112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2" h="148">
                  <a:moveTo>
                    <a:pt x="180" y="112"/>
                  </a:moveTo>
                  <a:lnTo>
                    <a:pt x="163" y="112"/>
                  </a:lnTo>
                  <a:lnTo>
                    <a:pt x="157" y="148"/>
                  </a:lnTo>
                  <a:lnTo>
                    <a:pt x="121" y="132"/>
                  </a:lnTo>
                  <a:lnTo>
                    <a:pt x="60" y="122"/>
                  </a:lnTo>
                  <a:lnTo>
                    <a:pt x="0" y="126"/>
                  </a:lnTo>
                  <a:lnTo>
                    <a:pt x="91" y="61"/>
                  </a:lnTo>
                  <a:lnTo>
                    <a:pt x="133" y="22"/>
                  </a:lnTo>
                  <a:lnTo>
                    <a:pt x="184" y="0"/>
                  </a:lnTo>
                  <a:lnTo>
                    <a:pt x="204" y="0"/>
                  </a:lnTo>
                  <a:lnTo>
                    <a:pt x="232" y="47"/>
                  </a:lnTo>
                  <a:lnTo>
                    <a:pt x="206" y="79"/>
                  </a:lnTo>
                  <a:lnTo>
                    <a:pt x="180" y="112"/>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79">
              <a:extLst>
                <a:ext uri="{FF2B5EF4-FFF2-40B4-BE49-F238E27FC236}">
                  <a16:creationId xmlns:a16="http://schemas.microsoft.com/office/drawing/2014/main" id="{B4E98AB5-E00B-4ADE-B4C3-C2F87B0997BC}"/>
                </a:ext>
              </a:extLst>
            </p:cNvPr>
            <p:cNvSpPr>
              <a:spLocks/>
            </p:cNvSpPr>
            <p:nvPr/>
          </p:nvSpPr>
          <p:spPr bwMode="auto">
            <a:xfrm>
              <a:off x="1836" y="3092"/>
              <a:ext cx="64" cy="209"/>
            </a:xfrm>
            <a:custGeom>
              <a:avLst/>
              <a:gdLst>
                <a:gd name="T0" fmla="*/ 48 w 64"/>
                <a:gd name="T1" fmla="*/ 36 h 209"/>
                <a:gd name="T2" fmla="*/ 44 w 64"/>
                <a:gd name="T3" fmla="*/ 103 h 209"/>
                <a:gd name="T4" fmla="*/ 64 w 64"/>
                <a:gd name="T5" fmla="*/ 209 h 209"/>
                <a:gd name="T6" fmla="*/ 32 w 64"/>
                <a:gd name="T7" fmla="*/ 144 h 209"/>
                <a:gd name="T8" fmla="*/ 0 w 64"/>
                <a:gd name="T9" fmla="*/ 53 h 209"/>
                <a:gd name="T10" fmla="*/ 16 w 64"/>
                <a:gd name="T11" fmla="*/ 0 h 209"/>
                <a:gd name="T12" fmla="*/ 48 w 64"/>
                <a:gd name="T13" fmla="*/ 36 h 209"/>
                <a:gd name="T14" fmla="*/ 48 w 64"/>
                <a:gd name="T15" fmla="*/ 36 h 2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209">
                  <a:moveTo>
                    <a:pt x="48" y="36"/>
                  </a:moveTo>
                  <a:lnTo>
                    <a:pt x="44" y="103"/>
                  </a:lnTo>
                  <a:lnTo>
                    <a:pt x="64" y="209"/>
                  </a:lnTo>
                  <a:lnTo>
                    <a:pt x="32" y="144"/>
                  </a:lnTo>
                  <a:lnTo>
                    <a:pt x="0" y="53"/>
                  </a:lnTo>
                  <a:lnTo>
                    <a:pt x="16" y="0"/>
                  </a:lnTo>
                  <a:lnTo>
                    <a:pt x="48" y="36"/>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0">
              <a:extLst>
                <a:ext uri="{FF2B5EF4-FFF2-40B4-BE49-F238E27FC236}">
                  <a16:creationId xmlns:a16="http://schemas.microsoft.com/office/drawing/2014/main" id="{F8308C01-834F-4672-99DB-00BFC48FAA5A}"/>
                </a:ext>
              </a:extLst>
            </p:cNvPr>
            <p:cNvSpPr>
              <a:spLocks/>
            </p:cNvSpPr>
            <p:nvPr/>
          </p:nvSpPr>
          <p:spPr bwMode="auto">
            <a:xfrm>
              <a:off x="1621" y="3128"/>
              <a:ext cx="217" cy="55"/>
            </a:xfrm>
            <a:custGeom>
              <a:avLst/>
              <a:gdLst>
                <a:gd name="T0" fmla="*/ 12 w 217"/>
                <a:gd name="T1" fmla="*/ 37 h 55"/>
                <a:gd name="T2" fmla="*/ 32 w 217"/>
                <a:gd name="T3" fmla="*/ 17 h 55"/>
                <a:gd name="T4" fmla="*/ 67 w 217"/>
                <a:gd name="T5" fmla="*/ 17 h 55"/>
                <a:gd name="T6" fmla="*/ 81 w 217"/>
                <a:gd name="T7" fmla="*/ 25 h 55"/>
                <a:gd name="T8" fmla="*/ 146 w 217"/>
                <a:gd name="T9" fmla="*/ 37 h 55"/>
                <a:gd name="T10" fmla="*/ 200 w 217"/>
                <a:gd name="T11" fmla="*/ 55 h 55"/>
                <a:gd name="T12" fmla="*/ 202 w 217"/>
                <a:gd name="T13" fmla="*/ 29 h 55"/>
                <a:gd name="T14" fmla="*/ 217 w 217"/>
                <a:gd name="T15" fmla="*/ 0 h 55"/>
                <a:gd name="T16" fmla="*/ 150 w 217"/>
                <a:gd name="T17" fmla="*/ 1 h 55"/>
                <a:gd name="T18" fmla="*/ 81 w 217"/>
                <a:gd name="T19" fmla="*/ 7 h 55"/>
                <a:gd name="T20" fmla="*/ 0 w 217"/>
                <a:gd name="T21" fmla="*/ 17 h 55"/>
                <a:gd name="T22" fmla="*/ 12 w 217"/>
                <a:gd name="T23" fmla="*/ 37 h 55"/>
                <a:gd name="T24" fmla="*/ 12 w 217"/>
                <a:gd name="T25" fmla="*/ 3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7" h="55">
                  <a:moveTo>
                    <a:pt x="12" y="37"/>
                  </a:moveTo>
                  <a:lnTo>
                    <a:pt x="32" y="17"/>
                  </a:lnTo>
                  <a:lnTo>
                    <a:pt x="67" y="17"/>
                  </a:lnTo>
                  <a:lnTo>
                    <a:pt x="81" y="25"/>
                  </a:lnTo>
                  <a:lnTo>
                    <a:pt x="146" y="37"/>
                  </a:lnTo>
                  <a:lnTo>
                    <a:pt x="200" y="55"/>
                  </a:lnTo>
                  <a:lnTo>
                    <a:pt x="202" y="29"/>
                  </a:lnTo>
                  <a:lnTo>
                    <a:pt x="217" y="0"/>
                  </a:lnTo>
                  <a:lnTo>
                    <a:pt x="150" y="1"/>
                  </a:lnTo>
                  <a:lnTo>
                    <a:pt x="81" y="7"/>
                  </a:lnTo>
                  <a:lnTo>
                    <a:pt x="0" y="17"/>
                  </a:lnTo>
                  <a:lnTo>
                    <a:pt x="12" y="37"/>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81">
              <a:extLst>
                <a:ext uri="{FF2B5EF4-FFF2-40B4-BE49-F238E27FC236}">
                  <a16:creationId xmlns:a16="http://schemas.microsoft.com/office/drawing/2014/main" id="{DDB1A795-8810-47BE-AEB5-568DBA4BE84B}"/>
                </a:ext>
              </a:extLst>
            </p:cNvPr>
            <p:cNvSpPr>
              <a:spLocks/>
            </p:cNvSpPr>
            <p:nvPr/>
          </p:nvSpPr>
          <p:spPr bwMode="auto">
            <a:xfrm>
              <a:off x="1931" y="2975"/>
              <a:ext cx="66" cy="214"/>
            </a:xfrm>
            <a:custGeom>
              <a:avLst/>
              <a:gdLst>
                <a:gd name="T0" fmla="*/ 62 w 66"/>
                <a:gd name="T1" fmla="*/ 34 h 214"/>
                <a:gd name="T2" fmla="*/ 58 w 66"/>
                <a:gd name="T3" fmla="*/ 109 h 214"/>
                <a:gd name="T4" fmla="*/ 0 w 66"/>
                <a:gd name="T5" fmla="*/ 214 h 214"/>
                <a:gd name="T6" fmla="*/ 30 w 66"/>
                <a:gd name="T7" fmla="*/ 101 h 214"/>
                <a:gd name="T8" fmla="*/ 66 w 66"/>
                <a:gd name="T9" fmla="*/ 0 h 214"/>
                <a:gd name="T10" fmla="*/ 62 w 66"/>
                <a:gd name="T11" fmla="*/ 34 h 214"/>
                <a:gd name="T12" fmla="*/ 62 w 66"/>
                <a:gd name="T13" fmla="*/ 34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14">
                  <a:moveTo>
                    <a:pt x="62" y="34"/>
                  </a:moveTo>
                  <a:lnTo>
                    <a:pt x="58" y="109"/>
                  </a:lnTo>
                  <a:lnTo>
                    <a:pt x="0" y="214"/>
                  </a:lnTo>
                  <a:lnTo>
                    <a:pt x="30" y="101"/>
                  </a:lnTo>
                  <a:lnTo>
                    <a:pt x="66" y="0"/>
                  </a:lnTo>
                  <a:lnTo>
                    <a:pt x="62" y="34"/>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2">
              <a:extLst>
                <a:ext uri="{FF2B5EF4-FFF2-40B4-BE49-F238E27FC236}">
                  <a16:creationId xmlns:a16="http://schemas.microsoft.com/office/drawing/2014/main" id="{1E4375E1-280D-407D-B3F0-2AA0BAA127ED}"/>
                </a:ext>
              </a:extLst>
            </p:cNvPr>
            <p:cNvSpPr>
              <a:spLocks/>
            </p:cNvSpPr>
            <p:nvPr/>
          </p:nvSpPr>
          <p:spPr bwMode="auto">
            <a:xfrm>
              <a:off x="2256" y="3068"/>
              <a:ext cx="186" cy="190"/>
            </a:xfrm>
            <a:custGeom>
              <a:avLst/>
              <a:gdLst>
                <a:gd name="T0" fmla="*/ 0 w 186"/>
                <a:gd name="T1" fmla="*/ 0 h 190"/>
                <a:gd name="T2" fmla="*/ 31 w 186"/>
                <a:gd name="T3" fmla="*/ 0 h 190"/>
                <a:gd name="T4" fmla="*/ 73 w 186"/>
                <a:gd name="T5" fmla="*/ 65 h 190"/>
                <a:gd name="T6" fmla="*/ 128 w 186"/>
                <a:gd name="T7" fmla="*/ 93 h 190"/>
                <a:gd name="T8" fmla="*/ 186 w 186"/>
                <a:gd name="T9" fmla="*/ 89 h 190"/>
                <a:gd name="T10" fmla="*/ 158 w 186"/>
                <a:gd name="T11" fmla="*/ 170 h 190"/>
                <a:gd name="T12" fmla="*/ 128 w 186"/>
                <a:gd name="T13" fmla="*/ 190 h 190"/>
                <a:gd name="T14" fmla="*/ 156 w 186"/>
                <a:gd name="T15" fmla="*/ 125 h 190"/>
                <a:gd name="T16" fmla="*/ 99 w 186"/>
                <a:gd name="T17" fmla="*/ 111 h 190"/>
                <a:gd name="T18" fmla="*/ 37 w 186"/>
                <a:gd name="T19" fmla="*/ 40 h 190"/>
                <a:gd name="T20" fmla="*/ 23 w 186"/>
                <a:gd name="T21" fmla="*/ 16 h 190"/>
                <a:gd name="T22" fmla="*/ 0 w 186"/>
                <a:gd name="T23" fmla="*/ 0 h 190"/>
                <a:gd name="T24" fmla="*/ 0 w 186"/>
                <a:gd name="T25" fmla="*/ 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190">
                  <a:moveTo>
                    <a:pt x="0" y="0"/>
                  </a:moveTo>
                  <a:lnTo>
                    <a:pt x="31" y="0"/>
                  </a:lnTo>
                  <a:lnTo>
                    <a:pt x="73" y="65"/>
                  </a:lnTo>
                  <a:lnTo>
                    <a:pt x="128" y="93"/>
                  </a:lnTo>
                  <a:lnTo>
                    <a:pt x="186" y="89"/>
                  </a:lnTo>
                  <a:lnTo>
                    <a:pt x="158" y="170"/>
                  </a:lnTo>
                  <a:lnTo>
                    <a:pt x="128" y="190"/>
                  </a:lnTo>
                  <a:lnTo>
                    <a:pt x="156" y="125"/>
                  </a:lnTo>
                  <a:lnTo>
                    <a:pt x="99" y="111"/>
                  </a:lnTo>
                  <a:lnTo>
                    <a:pt x="37" y="40"/>
                  </a:lnTo>
                  <a:lnTo>
                    <a:pt x="23" y="16"/>
                  </a:lnTo>
                  <a:lnTo>
                    <a:pt x="0"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83">
              <a:extLst>
                <a:ext uri="{FF2B5EF4-FFF2-40B4-BE49-F238E27FC236}">
                  <a16:creationId xmlns:a16="http://schemas.microsoft.com/office/drawing/2014/main" id="{58717A32-3A6F-41FD-8430-3F59E774BFCA}"/>
                </a:ext>
              </a:extLst>
            </p:cNvPr>
            <p:cNvSpPr>
              <a:spLocks/>
            </p:cNvSpPr>
            <p:nvPr/>
          </p:nvSpPr>
          <p:spPr bwMode="auto">
            <a:xfrm>
              <a:off x="2503" y="2659"/>
              <a:ext cx="107" cy="312"/>
            </a:xfrm>
            <a:custGeom>
              <a:avLst/>
              <a:gdLst>
                <a:gd name="T0" fmla="*/ 39 w 107"/>
                <a:gd name="T1" fmla="*/ 0 h 312"/>
                <a:gd name="T2" fmla="*/ 36 w 107"/>
                <a:gd name="T3" fmla="*/ 89 h 312"/>
                <a:gd name="T4" fmla="*/ 14 w 107"/>
                <a:gd name="T5" fmla="*/ 208 h 312"/>
                <a:gd name="T6" fmla="*/ 53 w 107"/>
                <a:gd name="T7" fmla="*/ 143 h 312"/>
                <a:gd name="T8" fmla="*/ 43 w 107"/>
                <a:gd name="T9" fmla="*/ 204 h 312"/>
                <a:gd name="T10" fmla="*/ 0 w 107"/>
                <a:gd name="T11" fmla="*/ 312 h 312"/>
                <a:gd name="T12" fmla="*/ 75 w 107"/>
                <a:gd name="T13" fmla="*/ 263 h 312"/>
                <a:gd name="T14" fmla="*/ 105 w 107"/>
                <a:gd name="T15" fmla="*/ 251 h 312"/>
                <a:gd name="T16" fmla="*/ 107 w 107"/>
                <a:gd name="T17" fmla="*/ 229 h 312"/>
                <a:gd name="T18" fmla="*/ 87 w 107"/>
                <a:gd name="T19" fmla="*/ 172 h 312"/>
                <a:gd name="T20" fmla="*/ 69 w 107"/>
                <a:gd name="T21" fmla="*/ 115 h 312"/>
                <a:gd name="T22" fmla="*/ 57 w 107"/>
                <a:gd name="T23" fmla="*/ 77 h 312"/>
                <a:gd name="T24" fmla="*/ 39 w 107"/>
                <a:gd name="T25" fmla="*/ 0 h 312"/>
                <a:gd name="T26" fmla="*/ 39 w 107"/>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312">
                  <a:moveTo>
                    <a:pt x="39" y="0"/>
                  </a:moveTo>
                  <a:lnTo>
                    <a:pt x="36" y="89"/>
                  </a:lnTo>
                  <a:lnTo>
                    <a:pt x="14" y="208"/>
                  </a:lnTo>
                  <a:lnTo>
                    <a:pt x="53" y="143"/>
                  </a:lnTo>
                  <a:lnTo>
                    <a:pt x="43" y="204"/>
                  </a:lnTo>
                  <a:lnTo>
                    <a:pt x="0" y="312"/>
                  </a:lnTo>
                  <a:lnTo>
                    <a:pt x="75" y="263"/>
                  </a:lnTo>
                  <a:lnTo>
                    <a:pt x="105" y="251"/>
                  </a:lnTo>
                  <a:lnTo>
                    <a:pt x="107" y="229"/>
                  </a:lnTo>
                  <a:lnTo>
                    <a:pt x="87" y="172"/>
                  </a:lnTo>
                  <a:lnTo>
                    <a:pt x="69" y="115"/>
                  </a:lnTo>
                  <a:lnTo>
                    <a:pt x="57" y="77"/>
                  </a:lnTo>
                  <a:lnTo>
                    <a:pt x="3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84">
              <a:extLst>
                <a:ext uri="{FF2B5EF4-FFF2-40B4-BE49-F238E27FC236}">
                  <a16:creationId xmlns:a16="http://schemas.microsoft.com/office/drawing/2014/main" id="{8C84D43D-140E-461E-B05C-59E193D5A217}"/>
                </a:ext>
              </a:extLst>
            </p:cNvPr>
            <p:cNvSpPr>
              <a:spLocks/>
            </p:cNvSpPr>
            <p:nvPr/>
          </p:nvSpPr>
          <p:spPr bwMode="auto">
            <a:xfrm>
              <a:off x="2398" y="2620"/>
              <a:ext cx="131" cy="472"/>
            </a:xfrm>
            <a:custGeom>
              <a:avLst/>
              <a:gdLst>
                <a:gd name="T0" fmla="*/ 117 w 131"/>
                <a:gd name="T1" fmla="*/ 0 h 472"/>
                <a:gd name="T2" fmla="*/ 91 w 131"/>
                <a:gd name="T3" fmla="*/ 61 h 472"/>
                <a:gd name="T4" fmla="*/ 61 w 131"/>
                <a:gd name="T5" fmla="*/ 142 h 472"/>
                <a:gd name="T6" fmla="*/ 44 w 131"/>
                <a:gd name="T7" fmla="*/ 189 h 472"/>
                <a:gd name="T8" fmla="*/ 16 w 131"/>
                <a:gd name="T9" fmla="*/ 261 h 472"/>
                <a:gd name="T10" fmla="*/ 4 w 131"/>
                <a:gd name="T11" fmla="*/ 310 h 472"/>
                <a:gd name="T12" fmla="*/ 0 w 131"/>
                <a:gd name="T13" fmla="*/ 347 h 472"/>
                <a:gd name="T14" fmla="*/ 16 w 131"/>
                <a:gd name="T15" fmla="*/ 391 h 472"/>
                <a:gd name="T16" fmla="*/ 32 w 131"/>
                <a:gd name="T17" fmla="*/ 415 h 472"/>
                <a:gd name="T18" fmla="*/ 59 w 131"/>
                <a:gd name="T19" fmla="*/ 423 h 472"/>
                <a:gd name="T20" fmla="*/ 52 w 131"/>
                <a:gd name="T21" fmla="*/ 464 h 472"/>
                <a:gd name="T22" fmla="*/ 67 w 131"/>
                <a:gd name="T23" fmla="*/ 472 h 472"/>
                <a:gd name="T24" fmla="*/ 105 w 131"/>
                <a:gd name="T25" fmla="*/ 452 h 472"/>
                <a:gd name="T26" fmla="*/ 131 w 131"/>
                <a:gd name="T27" fmla="*/ 438 h 472"/>
                <a:gd name="T28" fmla="*/ 127 w 131"/>
                <a:gd name="T29" fmla="*/ 409 h 472"/>
                <a:gd name="T30" fmla="*/ 77 w 131"/>
                <a:gd name="T31" fmla="*/ 413 h 472"/>
                <a:gd name="T32" fmla="*/ 55 w 131"/>
                <a:gd name="T33" fmla="*/ 387 h 472"/>
                <a:gd name="T34" fmla="*/ 79 w 131"/>
                <a:gd name="T35" fmla="*/ 330 h 472"/>
                <a:gd name="T36" fmla="*/ 105 w 131"/>
                <a:gd name="T37" fmla="*/ 282 h 472"/>
                <a:gd name="T38" fmla="*/ 50 w 131"/>
                <a:gd name="T39" fmla="*/ 308 h 472"/>
                <a:gd name="T40" fmla="*/ 83 w 131"/>
                <a:gd name="T41" fmla="*/ 201 h 472"/>
                <a:gd name="T42" fmla="*/ 107 w 131"/>
                <a:gd name="T43" fmla="*/ 95 h 472"/>
                <a:gd name="T44" fmla="*/ 117 w 131"/>
                <a:gd name="T45" fmla="*/ 0 h 472"/>
                <a:gd name="T46" fmla="*/ 117 w 131"/>
                <a:gd name="T47" fmla="*/ 0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1" h="472">
                  <a:moveTo>
                    <a:pt x="117" y="0"/>
                  </a:moveTo>
                  <a:lnTo>
                    <a:pt x="91" y="61"/>
                  </a:lnTo>
                  <a:lnTo>
                    <a:pt x="61" y="142"/>
                  </a:lnTo>
                  <a:lnTo>
                    <a:pt x="44" y="189"/>
                  </a:lnTo>
                  <a:lnTo>
                    <a:pt x="16" y="261"/>
                  </a:lnTo>
                  <a:lnTo>
                    <a:pt x="4" y="310"/>
                  </a:lnTo>
                  <a:lnTo>
                    <a:pt x="0" y="347"/>
                  </a:lnTo>
                  <a:lnTo>
                    <a:pt x="16" y="391"/>
                  </a:lnTo>
                  <a:lnTo>
                    <a:pt x="32" y="415"/>
                  </a:lnTo>
                  <a:lnTo>
                    <a:pt x="59" y="423"/>
                  </a:lnTo>
                  <a:lnTo>
                    <a:pt x="52" y="464"/>
                  </a:lnTo>
                  <a:lnTo>
                    <a:pt x="67" y="472"/>
                  </a:lnTo>
                  <a:lnTo>
                    <a:pt x="105" y="452"/>
                  </a:lnTo>
                  <a:lnTo>
                    <a:pt x="131" y="438"/>
                  </a:lnTo>
                  <a:lnTo>
                    <a:pt x="127" y="409"/>
                  </a:lnTo>
                  <a:lnTo>
                    <a:pt x="77" y="413"/>
                  </a:lnTo>
                  <a:lnTo>
                    <a:pt x="55" y="387"/>
                  </a:lnTo>
                  <a:lnTo>
                    <a:pt x="79" y="330"/>
                  </a:lnTo>
                  <a:lnTo>
                    <a:pt x="105" y="282"/>
                  </a:lnTo>
                  <a:lnTo>
                    <a:pt x="50" y="308"/>
                  </a:lnTo>
                  <a:lnTo>
                    <a:pt x="83" y="201"/>
                  </a:lnTo>
                  <a:lnTo>
                    <a:pt x="107" y="95"/>
                  </a:lnTo>
                  <a:lnTo>
                    <a:pt x="117"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5">
              <a:extLst>
                <a:ext uri="{FF2B5EF4-FFF2-40B4-BE49-F238E27FC236}">
                  <a16:creationId xmlns:a16="http://schemas.microsoft.com/office/drawing/2014/main" id="{DD78E3D5-D697-4C1B-BB1F-35575A13AF54}"/>
                </a:ext>
              </a:extLst>
            </p:cNvPr>
            <p:cNvSpPr>
              <a:spLocks/>
            </p:cNvSpPr>
            <p:nvPr/>
          </p:nvSpPr>
          <p:spPr bwMode="auto">
            <a:xfrm>
              <a:off x="2331" y="2768"/>
              <a:ext cx="79" cy="363"/>
            </a:xfrm>
            <a:custGeom>
              <a:avLst/>
              <a:gdLst>
                <a:gd name="T0" fmla="*/ 49 w 79"/>
                <a:gd name="T1" fmla="*/ 0 h 363"/>
                <a:gd name="T2" fmla="*/ 22 w 79"/>
                <a:gd name="T3" fmla="*/ 142 h 363"/>
                <a:gd name="T4" fmla="*/ 0 w 79"/>
                <a:gd name="T5" fmla="*/ 253 h 363"/>
                <a:gd name="T6" fmla="*/ 0 w 79"/>
                <a:gd name="T7" fmla="*/ 316 h 363"/>
                <a:gd name="T8" fmla="*/ 30 w 79"/>
                <a:gd name="T9" fmla="*/ 354 h 363"/>
                <a:gd name="T10" fmla="*/ 79 w 79"/>
                <a:gd name="T11" fmla="*/ 363 h 363"/>
                <a:gd name="T12" fmla="*/ 30 w 79"/>
                <a:gd name="T13" fmla="*/ 324 h 363"/>
                <a:gd name="T14" fmla="*/ 28 w 79"/>
                <a:gd name="T15" fmla="*/ 296 h 363"/>
                <a:gd name="T16" fmla="*/ 71 w 79"/>
                <a:gd name="T17" fmla="*/ 243 h 363"/>
                <a:gd name="T18" fmla="*/ 75 w 79"/>
                <a:gd name="T19" fmla="*/ 207 h 363"/>
                <a:gd name="T20" fmla="*/ 73 w 79"/>
                <a:gd name="T21" fmla="*/ 160 h 363"/>
                <a:gd name="T22" fmla="*/ 57 w 79"/>
                <a:gd name="T23" fmla="*/ 132 h 363"/>
                <a:gd name="T24" fmla="*/ 49 w 79"/>
                <a:gd name="T25" fmla="*/ 0 h 363"/>
                <a:gd name="T26" fmla="*/ 49 w 79"/>
                <a:gd name="T27" fmla="*/ 0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363">
                  <a:moveTo>
                    <a:pt x="49" y="0"/>
                  </a:moveTo>
                  <a:lnTo>
                    <a:pt x="22" y="142"/>
                  </a:lnTo>
                  <a:lnTo>
                    <a:pt x="0" y="253"/>
                  </a:lnTo>
                  <a:lnTo>
                    <a:pt x="0" y="316"/>
                  </a:lnTo>
                  <a:lnTo>
                    <a:pt x="30" y="354"/>
                  </a:lnTo>
                  <a:lnTo>
                    <a:pt x="79" y="363"/>
                  </a:lnTo>
                  <a:lnTo>
                    <a:pt x="30" y="324"/>
                  </a:lnTo>
                  <a:lnTo>
                    <a:pt x="28" y="296"/>
                  </a:lnTo>
                  <a:lnTo>
                    <a:pt x="71" y="243"/>
                  </a:lnTo>
                  <a:lnTo>
                    <a:pt x="75" y="207"/>
                  </a:lnTo>
                  <a:lnTo>
                    <a:pt x="73" y="160"/>
                  </a:lnTo>
                  <a:lnTo>
                    <a:pt x="57" y="132"/>
                  </a:lnTo>
                  <a:lnTo>
                    <a:pt x="4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6">
              <a:extLst>
                <a:ext uri="{FF2B5EF4-FFF2-40B4-BE49-F238E27FC236}">
                  <a16:creationId xmlns:a16="http://schemas.microsoft.com/office/drawing/2014/main" id="{9A69A61D-70F9-4B78-9073-C4FA38E55D52}"/>
                </a:ext>
              </a:extLst>
            </p:cNvPr>
            <p:cNvSpPr>
              <a:spLocks/>
            </p:cNvSpPr>
            <p:nvPr/>
          </p:nvSpPr>
          <p:spPr bwMode="auto">
            <a:xfrm>
              <a:off x="1714" y="2967"/>
              <a:ext cx="136" cy="155"/>
            </a:xfrm>
            <a:custGeom>
              <a:avLst/>
              <a:gdLst>
                <a:gd name="T0" fmla="*/ 87 w 136"/>
                <a:gd name="T1" fmla="*/ 0 h 155"/>
                <a:gd name="T2" fmla="*/ 85 w 136"/>
                <a:gd name="T3" fmla="*/ 30 h 155"/>
                <a:gd name="T4" fmla="*/ 73 w 136"/>
                <a:gd name="T5" fmla="*/ 48 h 155"/>
                <a:gd name="T6" fmla="*/ 16 w 136"/>
                <a:gd name="T7" fmla="*/ 46 h 155"/>
                <a:gd name="T8" fmla="*/ 0 w 136"/>
                <a:gd name="T9" fmla="*/ 46 h 155"/>
                <a:gd name="T10" fmla="*/ 61 w 136"/>
                <a:gd name="T11" fmla="*/ 64 h 155"/>
                <a:gd name="T12" fmla="*/ 99 w 136"/>
                <a:gd name="T13" fmla="*/ 93 h 155"/>
                <a:gd name="T14" fmla="*/ 83 w 136"/>
                <a:gd name="T15" fmla="*/ 137 h 155"/>
                <a:gd name="T16" fmla="*/ 117 w 136"/>
                <a:gd name="T17" fmla="*/ 155 h 155"/>
                <a:gd name="T18" fmla="*/ 134 w 136"/>
                <a:gd name="T19" fmla="*/ 147 h 155"/>
                <a:gd name="T20" fmla="*/ 136 w 136"/>
                <a:gd name="T21" fmla="*/ 117 h 155"/>
                <a:gd name="T22" fmla="*/ 126 w 136"/>
                <a:gd name="T23" fmla="*/ 97 h 155"/>
                <a:gd name="T24" fmla="*/ 113 w 136"/>
                <a:gd name="T25" fmla="*/ 62 h 155"/>
                <a:gd name="T26" fmla="*/ 87 w 136"/>
                <a:gd name="T27" fmla="*/ 0 h 155"/>
                <a:gd name="T28" fmla="*/ 87 w 136"/>
                <a:gd name="T29" fmla="*/ 0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6" h="155">
                  <a:moveTo>
                    <a:pt x="87" y="0"/>
                  </a:moveTo>
                  <a:lnTo>
                    <a:pt x="85" y="30"/>
                  </a:lnTo>
                  <a:lnTo>
                    <a:pt x="73" y="48"/>
                  </a:lnTo>
                  <a:lnTo>
                    <a:pt x="16" y="46"/>
                  </a:lnTo>
                  <a:lnTo>
                    <a:pt x="0" y="46"/>
                  </a:lnTo>
                  <a:lnTo>
                    <a:pt x="61" y="64"/>
                  </a:lnTo>
                  <a:lnTo>
                    <a:pt x="99" y="93"/>
                  </a:lnTo>
                  <a:lnTo>
                    <a:pt x="83" y="137"/>
                  </a:lnTo>
                  <a:lnTo>
                    <a:pt x="117" y="155"/>
                  </a:lnTo>
                  <a:lnTo>
                    <a:pt x="134" y="147"/>
                  </a:lnTo>
                  <a:lnTo>
                    <a:pt x="136" y="117"/>
                  </a:lnTo>
                  <a:lnTo>
                    <a:pt x="126" y="97"/>
                  </a:lnTo>
                  <a:lnTo>
                    <a:pt x="113" y="62"/>
                  </a:lnTo>
                  <a:lnTo>
                    <a:pt x="87"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7">
              <a:extLst>
                <a:ext uri="{FF2B5EF4-FFF2-40B4-BE49-F238E27FC236}">
                  <a16:creationId xmlns:a16="http://schemas.microsoft.com/office/drawing/2014/main" id="{BF177CA9-170C-4951-AD7B-B9111081D9AF}"/>
                </a:ext>
              </a:extLst>
            </p:cNvPr>
            <p:cNvSpPr>
              <a:spLocks/>
            </p:cNvSpPr>
            <p:nvPr/>
          </p:nvSpPr>
          <p:spPr bwMode="auto">
            <a:xfrm>
              <a:off x="1678" y="2736"/>
              <a:ext cx="89" cy="182"/>
            </a:xfrm>
            <a:custGeom>
              <a:avLst/>
              <a:gdLst>
                <a:gd name="T0" fmla="*/ 0 w 89"/>
                <a:gd name="T1" fmla="*/ 0 h 182"/>
                <a:gd name="T2" fmla="*/ 28 w 89"/>
                <a:gd name="T3" fmla="*/ 85 h 182"/>
                <a:gd name="T4" fmla="*/ 89 w 89"/>
                <a:gd name="T5" fmla="*/ 182 h 182"/>
                <a:gd name="T6" fmla="*/ 18 w 89"/>
                <a:gd name="T7" fmla="*/ 101 h 182"/>
                <a:gd name="T8" fmla="*/ 0 w 89"/>
                <a:gd name="T9" fmla="*/ 0 h 182"/>
                <a:gd name="T10" fmla="*/ 0 w 89"/>
                <a:gd name="T11" fmla="*/ 0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82">
                  <a:moveTo>
                    <a:pt x="0" y="0"/>
                  </a:moveTo>
                  <a:lnTo>
                    <a:pt x="28" y="85"/>
                  </a:lnTo>
                  <a:lnTo>
                    <a:pt x="89" y="182"/>
                  </a:lnTo>
                  <a:lnTo>
                    <a:pt x="18" y="101"/>
                  </a:lnTo>
                  <a:lnTo>
                    <a:pt x="0"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88">
              <a:extLst>
                <a:ext uri="{FF2B5EF4-FFF2-40B4-BE49-F238E27FC236}">
                  <a16:creationId xmlns:a16="http://schemas.microsoft.com/office/drawing/2014/main" id="{ED2CC90A-FEE8-4105-84E7-4AFF65B2282E}"/>
                </a:ext>
              </a:extLst>
            </p:cNvPr>
            <p:cNvSpPr>
              <a:spLocks/>
            </p:cNvSpPr>
            <p:nvPr/>
          </p:nvSpPr>
          <p:spPr bwMode="auto">
            <a:xfrm>
              <a:off x="1132" y="2470"/>
              <a:ext cx="293" cy="622"/>
            </a:xfrm>
            <a:custGeom>
              <a:avLst/>
              <a:gdLst>
                <a:gd name="T0" fmla="*/ 0 w 293"/>
                <a:gd name="T1" fmla="*/ 0 h 622"/>
                <a:gd name="T2" fmla="*/ 93 w 293"/>
                <a:gd name="T3" fmla="*/ 94 h 622"/>
                <a:gd name="T4" fmla="*/ 151 w 293"/>
                <a:gd name="T5" fmla="*/ 112 h 622"/>
                <a:gd name="T6" fmla="*/ 188 w 293"/>
                <a:gd name="T7" fmla="*/ 118 h 622"/>
                <a:gd name="T8" fmla="*/ 230 w 293"/>
                <a:gd name="T9" fmla="*/ 116 h 622"/>
                <a:gd name="T10" fmla="*/ 293 w 293"/>
                <a:gd name="T11" fmla="*/ 81 h 622"/>
                <a:gd name="T12" fmla="*/ 283 w 293"/>
                <a:gd name="T13" fmla="*/ 130 h 622"/>
                <a:gd name="T14" fmla="*/ 256 w 293"/>
                <a:gd name="T15" fmla="*/ 189 h 622"/>
                <a:gd name="T16" fmla="*/ 226 w 293"/>
                <a:gd name="T17" fmla="*/ 237 h 622"/>
                <a:gd name="T18" fmla="*/ 248 w 293"/>
                <a:gd name="T19" fmla="*/ 401 h 622"/>
                <a:gd name="T20" fmla="*/ 271 w 293"/>
                <a:gd name="T21" fmla="*/ 557 h 622"/>
                <a:gd name="T22" fmla="*/ 256 w 293"/>
                <a:gd name="T23" fmla="*/ 584 h 622"/>
                <a:gd name="T24" fmla="*/ 180 w 293"/>
                <a:gd name="T25" fmla="*/ 622 h 622"/>
                <a:gd name="T26" fmla="*/ 16 w 293"/>
                <a:gd name="T27" fmla="*/ 563 h 622"/>
                <a:gd name="T28" fmla="*/ 12 w 293"/>
                <a:gd name="T29" fmla="*/ 501 h 622"/>
                <a:gd name="T30" fmla="*/ 54 w 293"/>
                <a:gd name="T31" fmla="*/ 284 h 622"/>
                <a:gd name="T32" fmla="*/ 22 w 293"/>
                <a:gd name="T33" fmla="*/ 233 h 622"/>
                <a:gd name="T34" fmla="*/ 8 w 293"/>
                <a:gd name="T35" fmla="*/ 154 h 622"/>
                <a:gd name="T36" fmla="*/ 10 w 293"/>
                <a:gd name="T37" fmla="*/ 65 h 622"/>
                <a:gd name="T38" fmla="*/ 0 w 293"/>
                <a:gd name="T39" fmla="*/ 0 h 622"/>
                <a:gd name="T40" fmla="*/ 0 w 293"/>
                <a:gd name="T41" fmla="*/ 0 h 6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3" h="622">
                  <a:moveTo>
                    <a:pt x="0" y="0"/>
                  </a:moveTo>
                  <a:lnTo>
                    <a:pt x="93" y="94"/>
                  </a:lnTo>
                  <a:lnTo>
                    <a:pt x="151" y="112"/>
                  </a:lnTo>
                  <a:lnTo>
                    <a:pt x="188" y="118"/>
                  </a:lnTo>
                  <a:lnTo>
                    <a:pt x="230" y="116"/>
                  </a:lnTo>
                  <a:lnTo>
                    <a:pt x="293" y="81"/>
                  </a:lnTo>
                  <a:lnTo>
                    <a:pt x="283" y="130"/>
                  </a:lnTo>
                  <a:lnTo>
                    <a:pt x="256" y="189"/>
                  </a:lnTo>
                  <a:lnTo>
                    <a:pt x="226" y="237"/>
                  </a:lnTo>
                  <a:lnTo>
                    <a:pt x="248" y="401"/>
                  </a:lnTo>
                  <a:lnTo>
                    <a:pt x="271" y="557"/>
                  </a:lnTo>
                  <a:lnTo>
                    <a:pt x="256" y="584"/>
                  </a:lnTo>
                  <a:lnTo>
                    <a:pt x="180" y="622"/>
                  </a:lnTo>
                  <a:lnTo>
                    <a:pt x="16" y="563"/>
                  </a:lnTo>
                  <a:lnTo>
                    <a:pt x="12" y="501"/>
                  </a:lnTo>
                  <a:lnTo>
                    <a:pt x="54" y="284"/>
                  </a:lnTo>
                  <a:lnTo>
                    <a:pt x="22" y="233"/>
                  </a:lnTo>
                  <a:lnTo>
                    <a:pt x="8" y="154"/>
                  </a:lnTo>
                  <a:lnTo>
                    <a:pt x="10" y="65"/>
                  </a:lnTo>
                  <a:lnTo>
                    <a:pt x="0" y="0"/>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9">
              <a:extLst>
                <a:ext uri="{FF2B5EF4-FFF2-40B4-BE49-F238E27FC236}">
                  <a16:creationId xmlns:a16="http://schemas.microsoft.com/office/drawing/2014/main" id="{4FE30431-BBE6-49BF-966B-C1F182455D66}"/>
                </a:ext>
              </a:extLst>
            </p:cNvPr>
            <p:cNvSpPr>
              <a:spLocks/>
            </p:cNvSpPr>
            <p:nvPr/>
          </p:nvSpPr>
          <p:spPr bwMode="auto">
            <a:xfrm>
              <a:off x="903" y="2272"/>
              <a:ext cx="831" cy="1462"/>
            </a:xfrm>
            <a:custGeom>
              <a:avLst/>
              <a:gdLst>
                <a:gd name="T0" fmla="*/ 0 w 831"/>
                <a:gd name="T1" fmla="*/ 229 h 1462"/>
                <a:gd name="T2" fmla="*/ 12 w 831"/>
                <a:gd name="T3" fmla="*/ 265 h 1462"/>
                <a:gd name="T4" fmla="*/ 0 w 831"/>
                <a:gd name="T5" fmla="*/ 364 h 1462"/>
                <a:gd name="T6" fmla="*/ 38 w 831"/>
                <a:gd name="T7" fmla="*/ 484 h 1462"/>
                <a:gd name="T8" fmla="*/ 101 w 831"/>
                <a:gd name="T9" fmla="*/ 646 h 1462"/>
                <a:gd name="T10" fmla="*/ 121 w 831"/>
                <a:gd name="T11" fmla="*/ 733 h 1462"/>
                <a:gd name="T12" fmla="*/ 113 w 831"/>
                <a:gd name="T13" fmla="*/ 796 h 1462"/>
                <a:gd name="T14" fmla="*/ 95 w 831"/>
                <a:gd name="T15" fmla="*/ 903 h 1462"/>
                <a:gd name="T16" fmla="*/ 89 w 831"/>
                <a:gd name="T17" fmla="*/ 994 h 1462"/>
                <a:gd name="T18" fmla="*/ 73 w 831"/>
                <a:gd name="T19" fmla="*/ 1134 h 1462"/>
                <a:gd name="T20" fmla="*/ 79 w 831"/>
                <a:gd name="T21" fmla="*/ 1243 h 1462"/>
                <a:gd name="T22" fmla="*/ 129 w 831"/>
                <a:gd name="T23" fmla="*/ 1363 h 1462"/>
                <a:gd name="T24" fmla="*/ 176 w 831"/>
                <a:gd name="T25" fmla="*/ 1462 h 1462"/>
                <a:gd name="T26" fmla="*/ 417 w 831"/>
                <a:gd name="T27" fmla="*/ 1454 h 1462"/>
                <a:gd name="T28" fmla="*/ 637 w 831"/>
                <a:gd name="T29" fmla="*/ 1450 h 1462"/>
                <a:gd name="T30" fmla="*/ 730 w 831"/>
                <a:gd name="T31" fmla="*/ 1387 h 1462"/>
                <a:gd name="T32" fmla="*/ 750 w 831"/>
                <a:gd name="T33" fmla="*/ 1377 h 1462"/>
                <a:gd name="T34" fmla="*/ 742 w 831"/>
                <a:gd name="T35" fmla="*/ 960 h 1462"/>
                <a:gd name="T36" fmla="*/ 706 w 831"/>
                <a:gd name="T37" fmla="*/ 869 h 1462"/>
                <a:gd name="T38" fmla="*/ 706 w 831"/>
                <a:gd name="T39" fmla="*/ 761 h 1462"/>
                <a:gd name="T40" fmla="*/ 706 w 831"/>
                <a:gd name="T41" fmla="*/ 668 h 1462"/>
                <a:gd name="T42" fmla="*/ 738 w 831"/>
                <a:gd name="T43" fmla="*/ 601 h 1462"/>
                <a:gd name="T44" fmla="*/ 754 w 831"/>
                <a:gd name="T45" fmla="*/ 518 h 1462"/>
                <a:gd name="T46" fmla="*/ 763 w 831"/>
                <a:gd name="T47" fmla="*/ 425 h 1462"/>
                <a:gd name="T48" fmla="*/ 811 w 831"/>
                <a:gd name="T49" fmla="*/ 340 h 1462"/>
                <a:gd name="T50" fmla="*/ 831 w 831"/>
                <a:gd name="T51" fmla="*/ 302 h 1462"/>
                <a:gd name="T52" fmla="*/ 827 w 831"/>
                <a:gd name="T53" fmla="*/ 146 h 1462"/>
                <a:gd name="T54" fmla="*/ 783 w 831"/>
                <a:gd name="T55" fmla="*/ 121 h 1462"/>
                <a:gd name="T56" fmla="*/ 748 w 831"/>
                <a:gd name="T57" fmla="*/ 99 h 1462"/>
                <a:gd name="T58" fmla="*/ 633 w 831"/>
                <a:gd name="T59" fmla="*/ 69 h 1462"/>
                <a:gd name="T60" fmla="*/ 562 w 831"/>
                <a:gd name="T61" fmla="*/ 24 h 1462"/>
                <a:gd name="T62" fmla="*/ 528 w 831"/>
                <a:gd name="T63" fmla="*/ 73 h 1462"/>
                <a:gd name="T64" fmla="*/ 528 w 831"/>
                <a:gd name="T65" fmla="*/ 148 h 1462"/>
                <a:gd name="T66" fmla="*/ 520 w 831"/>
                <a:gd name="T67" fmla="*/ 271 h 1462"/>
                <a:gd name="T68" fmla="*/ 516 w 831"/>
                <a:gd name="T69" fmla="*/ 326 h 1462"/>
                <a:gd name="T70" fmla="*/ 455 w 831"/>
                <a:gd name="T71" fmla="*/ 435 h 1462"/>
                <a:gd name="T72" fmla="*/ 492 w 831"/>
                <a:gd name="T73" fmla="*/ 674 h 1462"/>
                <a:gd name="T74" fmla="*/ 500 w 831"/>
                <a:gd name="T75" fmla="*/ 771 h 1462"/>
                <a:gd name="T76" fmla="*/ 403 w 831"/>
                <a:gd name="T77" fmla="*/ 824 h 1462"/>
                <a:gd name="T78" fmla="*/ 251 w 831"/>
                <a:gd name="T79" fmla="*/ 769 h 1462"/>
                <a:gd name="T80" fmla="*/ 247 w 831"/>
                <a:gd name="T81" fmla="*/ 699 h 1462"/>
                <a:gd name="T82" fmla="*/ 283 w 831"/>
                <a:gd name="T83" fmla="*/ 482 h 1462"/>
                <a:gd name="T84" fmla="*/ 253 w 831"/>
                <a:gd name="T85" fmla="*/ 433 h 1462"/>
                <a:gd name="T86" fmla="*/ 237 w 831"/>
                <a:gd name="T87" fmla="*/ 352 h 1462"/>
                <a:gd name="T88" fmla="*/ 239 w 831"/>
                <a:gd name="T89" fmla="*/ 205 h 1462"/>
                <a:gd name="T90" fmla="*/ 237 w 831"/>
                <a:gd name="T91" fmla="*/ 182 h 1462"/>
                <a:gd name="T92" fmla="*/ 291 w 831"/>
                <a:gd name="T93" fmla="*/ 0 h 1462"/>
                <a:gd name="T94" fmla="*/ 237 w 831"/>
                <a:gd name="T95" fmla="*/ 26 h 1462"/>
                <a:gd name="T96" fmla="*/ 174 w 831"/>
                <a:gd name="T97" fmla="*/ 69 h 1462"/>
                <a:gd name="T98" fmla="*/ 101 w 831"/>
                <a:gd name="T99" fmla="*/ 115 h 1462"/>
                <a:gd name="T100" fmla="*/ 34 w 831"/>
                <a:gd name="T101" fmla="*/ 150 h 1462"/>
                <a:gd name="T102" fmla="*/ 26 w 831"/>
                <a:gd name="T103" fmla="*/ 190 h 1462"/>
                <a:gd name="T104" fmla="*/ 0 w 831"/>
                <a:gd name="T105" fmla="*/ 229 h 1462"/>
                <a:gd name="T106" fmla="*/ 0 w 831"/>
                <a:gd name="T107" fmla="*/ 229 h 1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1462">
                  <a:moveTo>
                    <a:pt x="0" y="229"/>
                  </a:moveTo>
                  <a:lnTo>
                    <a:pt x="12" y="265"/>
                  </a:lnTo>
                  <a:lnTo>
                    <a:pt x="0" y="364"/>
                  </a:lnTo>
                  <a:lnTo>
                    <a:pt x="38" y="484"/>
                  </a:lnTo>
                  <a:lnTo>
                    <a:pt x="101" y="646"/>
                  </a:lnTo>
                  <a:lnTo>
                    <a:pt x="121" y="733"/>
                  </a:lnTo>
                  <a:lnTo>
                    <a:pt x="113" y="796"/>
                  </a:lnTo>
                  <a:lnTo>
                    <a:pt x="95" y="903"/>
                  </a:lnTo>
                  <a:lnTo>
                    <a:pt x="89" y="994"/>
                  </a:lnTo>
                  <a:lnTo>
                    <a:pt x="73" y="1134"/>
                  </a:lnTo>
                  <a:lnTo>
                    <a:pt x="79" y="1243"/>
                  </a:lnTo>
                  <a:lnTo>
                    <a:pt x="129" y="1363"/>
                  </a:lnTo>
                  <a:lnTo>
                    <a:pt x="176" y="1462"/>
                  </a:lnTo>
                  <a:lnTo>
                    <a:pt x="417" y="1454"/>
                  </a:lnTo>
                  <a:lnTo>
                    <a:pt x="637" y="1450"/>
                  </a:lnTo>
                  <a:lnTo>
                    <a:pt x="730" y="1387"/>
                  </a:lnTo>
                  <a:lnTo>
                    <a:pt x="750" y="1377"/>
                  </a:lnTo>
                  <a:lnTo>
                    <a:pt x="742" y="960"/>
                  </a:lnTo>
                  <a:lnTo>
                    <a:pt x="706" y="869"/>
                  </a:lnTo>
                  <a:lnTo>
                    <a:pt x="706" y="761"/>
                  </a:lnTo>
                  <a:lnTo>
                    <a:pt x="706" y="668"/>
                  </a:lnTo>
                  <a:lnTo>
                    <a:pt x="738" y="601"/>
                  </a:lnTo>
                  <a:lnTo>
                    <a:pt x="754" y="518"/>
                  </a:lnTo>
                  <a:lnTo>
                    <a:pt x="763" y="425"/>
                  </a:lnTo>
                  <a:lnTo>
                    <a:pt x="811" y="340"/>
                  </a:lnTo>
                  <a:lnTo>
                    <a:pt x="831" y="302"/>
                  </a:lnTo>
                  <a:lnTo>
                    <a:pt x="827" y="146"/>
                  </a:lnTo>
                  <a:lnTo>
                    <a:pt x="783" y="121"/>
                  </a:lnTo>
                  <a:lnTo>
                    <a:pt x="748" y="99"/>
                  </a:lnTo>
                  <a:lnTo>
                    <a:pt x="633" y="69"/>
                  </a:lnTo>
                  <a:lnTo>
                    <a:pt x="562" y="24"/>
                  </a:lnTo>
                  <a:lnTo>
                    <a:pt x="528" y="73"/>
                  </a:lnTo>
                  <a:lnTo>
                    <a:pt x="528" y="148"/>
                  </a:lnTo>
                  <a:lnTo>
                    <a:pt x="520" y="271"/>
                  </a:lnTo>
                  <a:lnTo>
                    <a:pt x="516" y="326"/>
                  </a:lnTo>
                  <a:lnTo>
                    <a:pt x="455" y="435"/>
                  </a:lnTo>
                  <a:lnTo>
                    <a:pt x="492" y="674"/>
                  </a:lnTo>
                  <a:lnTo>
                    <a:pt x="500" y="771"/>
                  </a:lnTo>
                  <a:lnTo>
                    <a:pt x="403" y="824"/>
                  </a:lnTo>
                  <a:lnTo>
                    <a:pt x="251" y="769"/>
                  </a:lnTo>
                  <a:lnTo>
                    <a:pt x="247" y="699"/>
                  </a:lnTo>
                  <a:lnTo>
                    <a:pt x="283" y="482"/>
                  </a:lnTo>
                  <a:lnTo>
                    <a:pt x="253" y="433"/>
                  </a:lnTo>
                  <a:lnTo>
                    <a:pt x="237" y="352"/>
                  </a:lnTo>
                  <a:lnTo>
                    <a:pt x="239" y="205"/>
                  </a:lnTo>
                  <a:lnTo>
                    <a:pt x="237" y="182"/>
                  </a:lnTo>
                  <a:lnTo>
                    <a:pt x="291" y="0"/>
                  </a:lnTo>
                  <a:lnTo>
                    <a:pt x="237" y="26"/>
                  </a:lnTo>
                  <a:lnTo>
                    <a:pt x="174" y="69"/>
                  </a:lnTo>
                  <a:lnTo>
                    <a:pt x="101" y="115"/>
                  </a:lnTo>
                  <a:lnTo>
                    <a:pt x="34" y="150"/>
                  </a:lnTo>
                  <a:lnTo>
                    <a:pt x="26" y="190"/>
                  </a:lnTo>
                  <a:lnTo>
                    <a:pt x="0" y="229"/>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0">
              <a:extLst>
                <a:ext uri="{FF2B5EF4-FFF2-40B4-BE49-F238E27FC236}">
                  <a16:creationId xmlns:a16="http://schemas.microsoft.com/office/drawing/2014/main" id="{ADF50AB3-2BC6-4B15-B405-76949ED91AA0}"/>
                </a:ext>
              </a:extLst>
            </p:cNvPr>
            <p:cNvSpPr>
              <a:spLocks/>
            </p:cNvSpPr>
            <p:nvPr/>
          </p:nvSpPr>
          <p:spPr bwMode="auto">
            <a:xfrm>
              <a:off x="954" y="2375"/>
              <a:ext cx="167" cy="292"/>
            </a:xfrm>
            <a:custGeom>
              <a:avLst/>
              <a:gdLst>
                <a:gd name="T0" fmla="*/ 46 w 167"/>
                <a:gd name="T1" fmla="*/ 55 h 292"/>
                <a:gd name="T2" fmla="*/ 38 w 167"/>
                <a:gd name="T3" fmla="*/ 272 h 292"/>
                <a:gd name="T4" fmla="*/ 62 w 167"/>
                <a:gd name="T5" fmla="*/ 288 h 292"/>
                <a:gd name="T6" fmla="*/ 101 w 167"/>
                <a:gd name="T7" fmla="*/ 69 h 292"/>
                <a:gd name="T8" fmla="*/ 109 w 167"/>
                <a:gd name="T9" fmla="*/ 148 h 292"/>
                <a:gd name="T10" fmla="*/ 107 w 167"/>
                <a:gd name="T11" fmla="*/ 292 h 292"/>
                <a:gd name="T12" fmla="*/ 133 w 167"/>
                <a:gd name="T13" fmla="*/ 284 h 292"/>
                <a:gd name="T14" fmla="*/ 167 w 167"/>
                <a:gd name="T15" fmla="*/ 71 h 292"/>
                <a:gd name="T16" fmla="*/ 167 w 167"/>
                <a:gd name="T17" fmla="*/ 0 h 292"/>
                <a:gd name="T18" fmla="*/ 70 w 167"/>
                <a:gd name="T19" fmla="*/ 20 h 292"/>
                <a:gd name="T20" fmla="*/ 0 w 167"/>
                <a:gd name="T21" fmla="*/ 41 h 292"/>
                <a:gd name="T22" fmla="*/ 46 w 167"/>
                <a:gd name="T23" fmla="*/ 55 h 292"/>
                <a:gd name="T24" fmla="*/ 46 w 167"/>
                <a:gd name="T25" fmla="*/ 55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292">
                  <a:moveTo>
                    <a:pt x="46" y="55"/>
                  </a:moveTo>
                  <a:lnTo>
                    <a:pt x="38" y="272"/>
                  </a:lnTo>
                  <a:lnTo>
                    <a:pt x="62" y="288"/>
                  </a:lnTo>
                  <a:lnTo>
                    <a:pt x="101" y="69"/>
                  </a:lnTo>
                  <a:lnTo>
                    <a:pt x="109" y="148"/>
                  </a:lnTo>
                  <a:lnTo>
                    <a:pt x="107" y="292"/>
                  </a:lnTo>
                  <a:lnTo>
                    <a:pt x="133" y="284"/>
                  </a:lnTo>
                  <a:lnTo>
                    <a:pt x="167" y="71"/>
                  </a:lnTo>
                  <a:lnTo>
                    <a:pt x="167" y="0"/>
                  </a:lnTo>
                  <a:lnTo>
                    <a:pt x="70" y="20"/>
                  </a:lnTo>
                  <a:lnTo>
                    <a:pt x="0" y="41"/>
                  </a:lnTo>
                  <a:lnTo>
                    <a:pt x="46" y="55"/>
                  </a:lnTo>
                  <a:close/>
                </a:path>
              </a:pathLst>
            </a:custGeom>
            <a:solidFill>
              <a:srgbClr val="FFF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1">
              <a:extLst>
                <a:ext uri="{FF2B5EF4-FFF2-40B4-BE49-F238E27FC236}">
                  <a16:creationId xmlns:a16="http://schemas.microsoft.com/office/drawing/2014/main" id="{A44A6CA8-3D30-4C8D-AC5C-EC6549071BBF}"/>
                </a:ext>
              </a:extLst>
            </p:cNvPr>
            <p:cNvSpPr>
              <a:spLocks/>
            </p:cNvSpPr>
            <p:nvPr/>
          </p:nvSpPr>
          <p:spPr bwMode="auto">
            <a:xfrm>
              <a:off x="1678" y="2422"/>
              <a:ext cx="56" cy="229"/>
            </a:xfrm>
            <a:custGeom>
              <a:avLst/>
              <a:gdLst>
                <a:gd name="T0" fmla="*/ 52 w 56"/>
                <a:gd name="T1" fmla="*/ 0 h 229"/>
                <a:gd name="T2" fmla="*/ 56 w 56"/>
                <a:gd name="T3" fmla="*/ 162 h 229"/>
                <a:gd name="T4" fmla="*/ 12 w 56"/>
                <a:gd name="T5" fmla="*/ 229 h 229"/>
                <a:gd name="T6" fmla="*/ 0 w 56"/>
                <a:gd name="T7" fmla="*/ 202 h 229"/>
                <a:gd name="T8" fmla="*/ 16 w 56"/>
                <a:gd name="T9" fmla="*/ 144 h 229"/>
                <a:gd name="T10" fmla="*/ 20 w 56"/>
                <a:gd name="T11" fmla="*/ 85 h 229"/>
                <a:gd name="T12" fmla="*/ 4 w 56"/>
                <a:gd name="T13" fmla="*/ 79 h 229"/>
                <a:gd name="T14" fmla="*/ 16 w 56"/>
                <a:gd name="T15" fmla="*/ 22 h 229"/>
                <a:gd name="T16" fmla="*/ 52 w 56"/>
                <a:gd name="T17" fmla="*/ 0 h 229"/>
                <a:gd name="T18" fmla="*/ 52 w 56"/>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229">
                  <a:moveTo>
                    <a:pt x="52" y="0"/>
                  </a:moveTo>
                  <a:lnTo>
                    <a:pt x="56" y="162"/>
                  </a:lnTo>
                  <a:lnTo>
                    <a:pt x="12" y="229"/>
                  </a:lnTo>
                  <a:lnTo>
                    <a:pt x="0" y="202"/>
                  </a:lnTo>
                  <a:lnTo>
                    <a:pt x="16" y="144"/>
                  </a:lnTo>
                  <a:lnTo>
                    <a:pt x="20" y="85"/>
                  </a:lnTo>
                  <a:lnTo>
                    <a:pt x="4" y="79"/>
                  </a:lnTo>
                  <a:lnTo>
                    <a:pt x="16" y="22"/>
                  </a:lnTo>
                  <a:lnTo>
                    <a:pt x="52"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2">
              <a:extLst>
                <a:ext uri="{FF2B5EF4-FFF2-40B4-BE49-F238E27FC236}">
                  <a16:creationId xmlns:a16="http://schemas.microsoft.com/office/drawing/2014/main" id="{F6C4D285-2321-4E9B-B4F1-55410C36B6E8}"/>
                </a:ext>
              </a:extLst>
            </p:cNvPr>
            <p:cNvSpPr>
              <a:spLocks/>
            </p:cNvSpPr>
            <p:nvPr/>
          </p:nvSpPr>
          <p:spPr bwMode="auto">
            <a:xfrm>
              <a:off x="1629" y="2454"/>
              <a:ext cx="53" cy="158"/>
            </a:xfrm>
            <a:custGeom>
              <a:avLst/>
              <a:gdLst>
                <a:gd name="T0" fmla="*/ 49 w 53"/>
                <a:gd name="T1" fmla="*/ 0 h 158"/>
                <a:gd name="T2" fmla="*/ 0 w 53"/>
                <a:gd name="T3" fmla="*/ 108 h 158"/>
                <a:gd name="T4" fmla="*/ 0 w 53"/>
                <a:gd name="T5" fmla="*/ 158 h 158"/>
                <a:gd name="T6" fmla="*/ 37 w 53"/>
                <a:gd name="T7" fmla="*/ 99 h 158"/>
                <a:gd name="T8" fmla="*/ 53 w 53"/>
                <a:gd name="T9" fmla="*/ 23 h 158"/>
                <a:gd name="T10" fmla="*/ 49 w 53"/>
                <a:gd name="T11" fmla="*/ 0 h 158"/>
                <a:gd name="T12" fmla="*/ 49 w 53"/>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58">
                  <a:moveTo>
                    <a:pt x="49" y="0"/>
                  </a:moveTo>
                  <a:lnTo>
                    <a:pt x="0" y="108"/>
                  </a:lnTo>
                  <a:lnTo>
                    <a:pt x="0" y="158"/>
                  </a:lnTo>
                  <a:lnTo>
                    <a:pt x="37" y="99"/>
                  </a:lnTo>
                  <a:lnTo>
                    <a:pt x="53" y="23"/>
                  </a:lnTo>
                  <a:lnTo>
                    <a:pt x="4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3">
              <a:extLst>
                <a:ext uri="{FF2B5EF4-FFF2-40B4-BE49-F238E27FC236}">
                  <a16:creationId xmlns:a16="http://schemas.microsoft.com/office/drawing/2014/main" id="{810FCEB8-A565-41C3-A6FB-DAB314F7FEB5}"/>
                </a:ext>
              </a:extLst>
            </p:cNvPr>
            <p:cNvSpPr>
              <a:spLocks/>
            </p:cNvSpPr>
            <p:nvPr/>
          </p:nvSpPr>
          <p:spPr bwMode="auto">
            <a:xfrm>
              <a:off x="927" y="2302"/>
              <a:ext cx="241" cy="255"/>
            </a:xfrm>
            <a:custGeom>
              <a:avLst/>
              <a:gdLst>
                <a:gd name="T0" fmla="*/ 241 w 241"/>
                <a:gd name="T1" fmla="*/ 0 h 255"/>
                <a:gd name="T2" fmla="*/ 217 w 241"/>
                <a:gd name="T3" fmla="*/ 132 h 255"/>
                <a:gd name="T4" fmla="*/ 211 w 241"/>
                <a:gd name="T5" fmla="*/ 255 h 255"/>
                <a:gd name="T6" fmla="*/ 184 w 241"/>
                <a:gd name="T7" fmla="*/ 231 h 255"/>
                <a:gd name="T8" fmla="*/ 180 w 241"/>
                <a:gd name="T9" fmla="*/ 164 h 255"/>
                <a:gd name="T10" fmla="*/ 136 w 241"/>
                <a:gd name="T11" fmla="*/ 152 h 255"/>
                <a:gd name="T12" fmla="*/ 132 w 241"/>
                <a:gd name="T13" fmla="*/ 106 h 255"/>
                <a:gd name="T14" fmla="*/ 109 w 241"/>
                <a:gd name="T15" fmla="*/ 136 h 255"/>
                <a:gd name="T16" fmla="*/ 93 w 241"/>
                <a:gd name="T17" fmla="*/ 195 h 255"/>
                <a:gd name="T18" fmla="*/ 53 w 241"/>
                <a:gd name="T19" fmla="*/ 132 h 255"/>
                <a:gd name="T20" fmla="*/ 25 w 241"/>
                <a:gd name="T21" fmla="*/ 183 h 255"/>
                <a:gd name="T22" fmla="*/ 0 w 241"/>
                <a:gd name="T23" fmla="*/ 164 h 255"/>
                <a:gd name="T24" fmla="*/ 14 w 241"/>
                <a:gd name="T25" fmla="*/ 116 h 255"/>
                <a:gd name="T26" fmla="*/ 174 w 241"/>
                <a:gd name="T27" fmla="*/ 31 h 255"/>
                <a:gd name="T28" fmla="*/ 241 w 241"/>
                <a:gd name="T29" fmla="*/ 0 h 255"/>
                <a:gd name="T30" fmla="*/ 241 w 241"/>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1" h="255">
                  <a:moveTo>
                    <a:pt x="241" y="0"/>
                  </a:moveTo>
                  <a:lnTo>
                    <a:pt x="217" y="132"/>
                  </a:lnTo>
                  <a:lnTo>
                    <a:pt x="211" y="255"/>
                  </a:lnTo>
                  <a:lnTo>
                    <a:pt x="184" y="231"/>
                  </a:lnTo>
                  <a:lnTo>
                    <a:pt x="180" y="164"/>
                  </a:lnTo>
                  <a:lnTo>
                    <a:pt x="136" y="152"/>
                  </a:lnTo>
                  <a:lnTo>
                    <a:pt x="132" y="106"/>
                  </a:lnTo>
                  <a:lnTo>
                    <a:pt x="109" y="136"/>
                  </a:lnTo>
                  <a:lnTo>
                    <a:pt x="93" y="195"/>
                  </a:lnTo>
                  <a:lnTo>
                    <a:pt x="53" y="132"/>
                  </a:lnTo>
                  <a:lnTo>
                    <a:pt x="25" y="183"/>
                  </a:lnTo>
                  <a:lnTo>
                    <a:pt x="0" y="164"/>
                  </a:lnTo>
                  <a:lnTo>
                    <a:pt x="14" y="116"/>
                  </a:lnTo>
                  <a:lnTo>
                    <a:pt x="174" y="31"/>
                  </a:lnTo>
                  <a:lnTo>
                    <a:pt x="241"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4">
              <a:extLst>
                <a:ext uri="{FF2B5EF4-FFF2-40B4-BE49-F238E27FC236}">
                  <a16:creationId xmlns:a16="http://schemas.microsoft.com/office/drawing/2014/main" id="{7B372AD0-5E65-4228-BFAE-77C249E6842B}"/>
                </a:ext>
              </a:extLst>
            </p:cNvPr>
            <p:cNvSpPr>
              <a:spLocks/>
            </p:cNvSpPr>
            <p:nvPr/>
          </p:nvSpPr>
          <p:spPr bwMode="auto">
            <a:xfrm>
              <a:off x="1368" y="2400"/>
              <a:ext cx="285" cy="1156"/>
            </a:xfrm>
            <a:custGeom>
              <a:avLst/>
              <a:gdLst>
                <a:gd name="T0" fmla="*/ 285 w 285"/>
                <a:gd name="T1" fmla="*/ 34 h 1156"/>
                <a:gd name="T2" fmla="*/ 235 w 285"/>
                <a:gd name="T3" fmla="*/ 0 h 1156"/>
                <a:gd name="T4" fmla="*/ 168 w 285"/>
                <a:gd name="T5" fmla="*/ 20 h 1156"/>
                <a:gd name="T6" fmla="*/ 170 w 285"/>
                <a:gd name="T7" fmla="*/ 87 h 1156"/>
                <a:gd name="T8" fmla="*/ 162 w 285"/>
                <a:gd name="T9" fmla="*/ 115 h 1156"/>
                <a:gd name="T10" fmla="*/ 136 w 285"/>
                <a:gd name="T11" fmla="*/ 58 h 1156"/>
                <a:gd name="T12" fmla="*/ 95 w 285"/>
                <a:gd name="T13" fmla="*/ 72 h 1156"/>
                <a:gd name="T14" fmla="*/ 73 w 285"/>
                <a:gd name="T15" fmla="*/ 42 h 1156"/>
                <a:gd name="T16" fmla="*/ 57 w 285"/>
                <a:gd name="T17" fmla="*/ 196 h 1156"/>
                <a:gd name="T18" fmla="*/ 0 w 285"/>
                <a:gd name="T19" fmla="*/ 299 h 1156"/>
                <a:gd name="T20" fmla="*/ 24 w 285"/>
                <a:gd name="T21" fmla="*/ 538 h 1156"/>
                <a:gd name="T22" fmla="*/ 114 w 285"/>
                <a:gd name="T23" fmla="*/ 943 h 1156"/>
                <a:gd name="T24" fmla="*/ 140 w 285"/>
                <a:gd name="T25" fmla="*/ 1050 h 1156"/>
                <a:gd name="T26" fmla="*/ 140 w 285"/>
                <a:gd name="T27" fmla="*/ 1156 h 1156"/>
                <a:gd name="T28" fmla="*/ 190 w 285"/>
                <a:gd name="T29" fmla="*/ 1117 h 1156"/>
                <a:gd name="T30" fmla="*/ 213 w 285"/>
                <a:gd name="T31" fmla="*/ 951 h 1156"/>
                <a:gd name="T32" fmla="*/ 205 w 285"/>
                <a:gd name="T33" fmla="*/ 820 h 1156"/>
                <a:gd name="T34" fmla="*/ 223 w 285"/>
                <a:gd name="T35" fmla="*/ 571 h 1156"/>
                <a:gd name="T36" fmla="*/ 219 w 285"/>
                <a:gd name="T37" fmla="*/ 344 h 1156"/>
                <a:gd name="T38" fmla="*/ 194 w 285"/>
                <a:gd name="T39" fmla="*/ 119 h 1156"/>
                <a:gd name="T40" fmla="*/ 198 w 285"/>
                <a:gd name="T41" fmla="*/ 77 h 1156"/>
                <a:gd name="T42" fmla="*/ 215 w 285"/>
                <a:gd name="T43" fmla="*/ 166 h 1156"/>
                <a:gd name="T44" fmla="*/ 235 w 285"/>
                <a:gd name="T45" fmla="*/ 210 h 1156"/>
                <a:gd name="T46" fmla="*/ 253 w 285"/>
                <a:gd name="T47" fmla="*/ 97 h 1156"/>
                <a:gd name="T48" fmla="*/ 285 w 285"/>
                <a:gd name="T49" fmla="*/ 34 h 1156"/>
                <a:gd name="T50" fmla="*/ 285 w 285"/>
                <a:gd name="T51" fmla="*/ 34 h 1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5" h="1156">
                  <a:moveTo>
                    <a:pt x="285" y="34"/>
                  </a:moveTo>
                  <a:lnTo>
                    <a:pt x="235" y="0"/>
                  </a:lnTo>
                  <a:lnTo>
                    <a:pt x="168" y="20"/>
                  </a:lnTo>
                  <a:lnTo>
                    <a:pt x="170" y="87"/>
                  </a:lnTo>
                  <a:lnTo>
                    <a:pt x="162" y="115"/>
                  </a:lnTo>
                  <a:lnTo>
                    <a:pt x="136" y="58"/>
                  </a:lnTo>
                  <a:lnTo>
                    <a:pt x="95" y="72"/>
                  </a:lnTo>
                  <a:lnTo>
                    <a:pt x="73" y="42"/>
                  </a:lnTo>
                  <a:lnTo>
                    <a:pt x="57" y="196"/>
                  </a:lnTo>
                  <a:lnTo>
                    <a:pt x="0" y="299"/>
                  </a:lnTo>
                  <a:lnTo>
                    <a:pt x="24" y="538"/>
                  </a:lnTo>
                  <a:lnTo>
                    <a:pt x="114" y="943"/>
                  </a:lnTo>
                  <a:lnTo>
                    <a:pt x="140" y="1050"/>
                  </a:lnTo>
                  <a:lnTo>
                    <a:pt x="140" y="1156"/>
                  </a:lnTo>
                  <a:lnTo>
                    <a:pt x="190" y="1117"/>
                  </a:lnTo>
                  <a:lnTo>
                    <a:pt x="213" y="951"/>
                  </a:lnTo>
                  <a:lnTo>
                    <a:pt x="205" y="820"/>
                  </a:lnTo>
                  <a:lnTo>
                    <a:pt x="223" y="571"/>
                  </a:lnTo>
                  <a:lnTo>
                    <a:pt x="219" y="344"/>
                  </a:lnTo>
                  <a:lnTo>
                    <a:pt x="194" y="119"/>
                  </a:lnTo>
                  <a:lnTo>
                    <a:pt x="198" y="77"/>
                  </a:lnTo>
                  <a:lnTo>
                    <a:pt x="215" y="166"/>
                  </a:lnTo>
                  <a:lnTo>
                    <a:pt x="235" y="210"/>
                  </a:lnTo>
                  <a:lnTo>
                    <a:pt x="253" y="97"/>
                  </a:lnTo>
                  <a:lnTo>
                    <a:pt x="285" y="34"/>
                  </a:lnTo>
                  <a:close/>
                </a:path>
              </a:pathLst>
            </a:custGeom>
            <a:solidFill>
              <a:srgbClr val="FFF0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5">
              <a:extLst>
                <a:ext uri="{FF2B5EF4-FFF2-40B4-BE49-F238E27FC236}">
                  <a16:creationId xmlns:a16="http://schemas.microsoft.com/office/drawing/2014/main" id="{812DC4F0-E61A-43DE-9D6D-C34E898A960A}"/>
                </a:ext>
              </a:extLst>
            </p:cNvPr>
            <p:cNvSpPr>
              <a:spLocks/>
            </p:cNvSpPr>
            <p:nvPr/>
          </p:nvSpPr>
          <p:spPr bwMode="auto">
            <a:xfrm>
              <a:off x="962" y="2748"/>
              <a:ext cx="163" cy="982"/>
            </a:xfrm>
            <a:custGeom>
              <a:avLst/>
              <a:gdLst>
                <a:gd name="T0" fmla="*/ 0 w 163"/>
                <a:gd name="T1" fmla="*/ 0 h 982"/>
                <a:gd name="T2" fmla="*/ 101 w 163"/>
                <a:gd name="T3" fmla="*/ 69 h 982"/>
                <a:gd name="T4" fmla="*/ 125 w 163"/>
                <a:gd name="T5" fmla="*/ 257 h 982"/>
                <a:gd name="T6" fmla="*/ 163 w 163"/>
                <a:gd name="T7" fmla="*/ 423 h 982"/>
                <a:gd name="T8" fmla="*/ 139 w 163"/>
                <a:gd name="T9" fmla="*/ 804 h 982"/>
                <a:gd name="T10" fmla="*/ 155 w 163"/>
                <a:gd name="T11" fmla="*/ 982 h 982"/>
                <a:gd name="T12" fmla="*/ 79 w 163"/>
                <a:gd name="T13" fmla="*/ 978 h 982"/>
                <a:gd name="T14" fmla="*/ 8 w 163"/>
                <a:gd name="T15" fmla="*/ 704 h 982"/>
                <a:gd name="T16" fmla="*/ 26 w 163"/>
                <a:gd name="T17" fmla="*/ 619 h 982"/>
                <a:gd name="T18" fmla="*/ 26 w 163"/>
                <a:gd name="T19" fmla="*/ 545 h 982"/>
                <a:gd name="T20" fmla="*/ 36 w 163"/>
                <a:gd name="T21" fmla="*/ 431 h 982"/>
                <a:gd name="T22" fmla="*/ 46 w 163"/>
                <a:gd name="T23" fmla="*/ 401 h 982"/>
                <a:gd name="T24" fmla="*/ 62 w 163"/>
                <a:gd name="T25" fmla="*/ 299 h 982"/>
                <a:gd name="T26" fmla="*/ 58 w 163"/>
                <a:gd name="T27" fmla="*/ 162 h 982"/>
                <a:gd name="T28" fmla="*/ 46 w 163"/>
                <a:gd name="T29" fmla="*/ 54 h 982"/>
                <a:gd name="T30" fmla="*/ 0 w 163"/>
                <a:gd name="T31" fmla="*/ 0 h 982"/>
                <a:gd name="T32" fmla="*/ 0 w 163"/>
                <a:gd name="T33" fmla="*/ 0 h 9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82">
                  <a:moveTo>
                    <a:pt x="0" y="0"/>
                  </a:moveTo>
                  <a:lnTo>
                    <a:pt x="101" y="69"/>
                  </a:lnTo>
                  <a:lnTo>
                    <a:pt x="125" y="257"/>
                  </a:lnTo>
                  <a:lnTo>
                    <a:pt x="163" y="423"/>
                  </a:lnTo>
                  <a:lnTo>
                    <a:pt x="139" y="804"/>
                  </a:lnTo>
                  <a:lnTo>
                    <a:pt x="155" y="982"/>
                  </a:lnTo>
                  <a:lnTo>
                    <a:pt x="79" y="978"/>
                  </a:lnTo>
                  <a:lnTo>
                    <a:pt x="8" y="704"/>
                  </a:lnTo>
                  <a:lnTo>
                    <a:pt x="26" y="619"/>
                  </a:lnTo>
                  <a:lnTo>
                    <a:pt x="26" y="545"/>
                  </a:lnTo>
                  <a:lnTo>
                    <a:pt x="36" y="431"/>
                  </a:lnTo>
                  <a:lnTo>
                    <a:pt x="46" y="401"/>
                  </a:lnTo>
                  <a:lnTo>
                    <a:pt x="62" y="299"/>
                  </a:lnTo>
                  <a:lnTo>
                    <a:pt x="58" y="162"/>
                  </a:lnTo>
                  <a:lnTo>
                    <a:pt x="46" y="54"/>
                  </a:lnTo>
                  <a:lnTo>
                    <a:pt x="0"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6">
              <a:extLst>
                <a:ext uri="{FF2B5EF4-FFF2-40B4-BE49-F238E27FC236}">
                  <a16:creationId xmlns:a16="http://schemas.microsoft.com/office/drawing/2014/main" id="{C891FA6B-C81C-4425-9468-B76203AC36C1}"/>
                </a:ext>
              </a:extLst>
            </p:cNvPr>
            <p:cNvSpPr>
              <a:spLocks/>
            </p:cNvSpPr>
            <p:nvPr/>
          </p:nvSpPr>
          <p:spPr bwMode="auto">
            <a:xfrm>
              <a:off x="288" y="2470"/>
              <a:ext cx="710" cy="1604"/>
            </a:xfrm>
            <a:custGeom>
              <a:avLst/>
              <a:gdLst>
                <a:gd name="T0" fmla="*/ 231 w 710"/>
                <a:gd name="T1" fmla="*/ 0 h 1604"/>
                <a:gd name="T2" fmla="*/ 220 w 710"/>
                <a:gd name="T3" fmla="*/ 19 h 1604"/>
                <a:gd name="T4" fmla="*/ 188 w 710"/>
                <a:gd name="T5" fmla="*/ 75 h 1604"/>
                <a:gd name="T6" fmla="*/ 172 w 710"/>
                <a:gd name="T7" fmla="*/ 83 h 1604"/>
                <a:gd name="T8" fmla="*/ 123 w 710"/>
                <a:gd name="T9" fmla="*/ 104 h 1604"/>
                <a:gd name="T10" fmla="*/ 89 w 710"/>
                <a:gd name="T11" fmla="*/ 128 h 1604"/>
                <a:gd name="T12" fmla="*/ 36 w 710"/>
                <a:gd name="T13" fmla="*/ 166 h 1604"/>
                <a:gd name="T14" fmla="*/ 6 w 710"/>
                <a:gd name="T15" fmla="*/ 225 h 1604"/>
                <a:gd name="T16" fmla="*/ 0 w 710"/>
                <a:gd name="T17" fmla="*/ 266 h 1604"/>
                <a:gd name="T18" fmla="*/ 0 w 710"/>
                <a:gd name="T19" fmla="*/ 347 h 1604"/>
                <a:gd name="T20" fmla="*/ 0 w 710"/>
                <a:gd name="T21" fmla="*/ 385 h 1604"/>
                <a:gd name="T22" fmla="*/ 51 w 710"/>
                <a:gd name="T23" fmla="*/ 594 h 1604"/>
                <a:gd name="T24" fmla="*/ 109 w 710"/>
                <a:gd name="T25" fmla="*/ 737 h 1604"/>
                <a:gd name="T26" fmla="*/ 85 w 710"/>
                <a:gd name="T27" fmla="*/ 784 h 1604"/>
                <a:gd name="T28" fmla="*/ 73 w 710"/>
                <a:gd name="T29" fmla="*/ 835 h 1604"/>
                <a:gd name="T30" fmla="*/ 40 w 710"/>
                <a:gd name="T31" fmla="*/ 946 h 1604"/>
                <a:gd name="T32" fmla="*/ 30 w 710"/>
                <a:gd name="T33" fmla="*/ 1068 h 1604"/>
                <a:gd name="T34" fmla="*/ 32 w 710"/>
                <a:gd name="T35" fmla="*/ 1276 h 1604"/>
                <a:gd name="T36" fmla="*/ 44 w 710"/>
                <a:gd name="T37" fmla="*/ 1604 h 1604"/>
                <a:gd name="T38" fmla="*/ 441 w 710"/>
                <a:gd name="T39" fmla="*/ 1600 h 1604"/>
                <a:gd name="T40" fmla="*/ 492 w 710"/>
                <a:gd name="T41" fmla="*/ 1487 h 1604"/>
                <a:gd name="T42" fmla="*/ 639 w 710"/>
                <a:gd name="T43" fmla="*/ 1377 h 1604"/>
                <a:gd name="T44" fmla="*/ 651 w 710"/>
                <a:gd name="T45" fmla="*/ 1302 h 1604"/>
                <a:gd name="T46" fmla="*/ 661 w 710"/>
                <a:gd name="T47" fmla="*/ 1108 h 1604"/>
                <a:gd name="T48" fmla="*/ 668 w 710"/>
                <a:gd name="T49" fmla="*/ 885 h 1604"/>
                <a:gd name="T50" fmla="*/ 657 w 710"/>
                <a:gd name="T51" fmla="*/ 776 h 1604"/>
                <a:gd name="T52" fmla="*/ 655 w 710"/>
                <a:gd name="T53" fmla="*/ 610 h 1604"/>
                <a:gd name="T54" fmla="*/ 682 w 710"/>
                <a:gd name="T55" fmla="*/ 549 h 1604"/>
                <a:gd name="T56" fmla="*/ 708 w 710"/>
                <a:gd name="T57" fmla="*/ 468 h 1604"/>
                <a:gd name="T58" fmla="*/ 710 w 710"/>
                <a:gd name="T59" fmla="*/ 426 h 1604"/>
                <a:gd name="T60" fmla="*/ 645 w 710"/>
                <a:gd name="T61" fmla="*/ 262 h 1604"/>
                <a:gd name="T62" fmla="*/ 627 w 710"/>
                <a:gd name="T63" fmla="*/ 185 h 1604"/>
                <a:gd name="T64" fmla="*/ 611 w 710"/>
                <a:gd name="T65" fmla="*/ 162 h 1604"/>
                <a:gd name="T66" fmla="*/ 550 w 710"/>
                <a:gd name="T67" fmla="*/ 114 h 1604"/>
                <a:gd name="T68" fmla="*/ 289 w 710"/>
                <a:gd name="T69" fmla="*/ 0 h 1604"/>
                <a:gd name="T70" fmla="*/ 231 w 710"/>
                <a:gd name="T71" fmla="*/ 0 h 1604"/>
                <a:gd name="T72" fmla="*/ 231 w 710"/>
                <a:gd name="T73" fmla="*/ 0 h 16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0" h="1604">
                  <a:moveTo>
                    <a:pt x="231" y="0"/>
                  </a:moveTo>
                  <a:lnTo>
                    <a:pt x="220" y="19"/>
                  </a:lnTo>
                  <a:lnTo>
                    <a:pt x="188" y="75"/>
                  </a:lnTo>
                  <a:lnTo>
                    <a:pt x="172" y="83"/>
                  </a:lnTo>
                  <a:lnTo>
                    <a:pt x="123" y="104"/>
                  </a:lnTo>
                  <a:lnTo>
                    <a:pt x="89" y="128"/>
                  </a:lnTo>
                  <a:lnTo>
                    <a:pt x="36" y="166"/>
                  </a:lnTo>
                  <a:lnTo>
                    <a:pt x="6" y="225"/>
                  </a:lnTo>
                  <a:lnTo>
                    <a:pt x="0" y="266"/>
                  </a:lnTo>
                  <a:lnTo>
                    <a:pt x="0" y="347"/>
                  </a:lnTo>
                  <a:lnTo>
                    <a:pt x="0" y="385"/>
                  </a:lnTo>
                  <a:lnTo>
                    <a:pt x="51" y="594"/>
                  </a:lnTo>
                  <a:lnTo>
                    <a:pt x="109" y="737"/>
                  </a:lnTo>
                  <a:lnTo>
                    <a:pt x="85" y="784"/>
                  </a:lnTo>
                  <a:lnTo>
                    <a:pt x="73" y="835"/>
                  </a:lnTo>
                  <a:lnTo>
                    <a:pt x="40" y="946"/>
                  </a:lnTo>
                  <a:lnTo>
                    <a:pt x="30" y="1068"/>
                  </a:lnTo>
                  <a:lnTo>
                    <a:pt x="32" y="1276"/>
                  </a:lnTo>
                  <a:lnTo>
                    <a:pt x="44" y="1604"/>
                  </a:lnTo>
                  <a:lnTo>
                    <a:pt x="441" y="1600"/>
                  </a:lnTo>
                  <a:lnTo>
                    <a:pt x="492" y="1487"/>
                  </a:lnTo>
                  <a:lnTo>
                    <a:pt x="639" y="1377"/>
                  </a:lnTo>
                  <a:lnTo>
                    <a:pt x="651" y="1302"/>
                  </a:lnTo>
                  <a:lnTo>
                    <a:pt x="661" y="1108"/>
                  </a:lnTo>
                  <a:lnTo>
                    <a:pt x="668" y="885"/>
                  </a:lnTo>
                  <a:lnTo>
                    <a:pt x="657" y="776"/>
                  </a:lnTo>
                  <a:lnTo>
                    <a:pt x="655" y="610"/>
                  </a:lnTo>
                  <a:lnTo>
                    <a:pt x="682" y="549"/>
                  </a:lnTo>
                  <a:lnTo>
                    <a:pt x="708" y="468"/>
                  </a:lnTo>
                  <a:lnTo>
                    <a:pt x="710" y="426"/>
                  </a:lnTo>
                  <a:lnTo>
                    <a:pt x="645" y="262"/>
                  </a:lnTo>
                  <a:lnTo>
                    <a:pt x="627" y="185"/>
                  </a:lnTo>
                  <a:lnTo>
                    <a:pt x="611" y="162"/>
                  </a:lnTo>
                  <a:lnTo>
                    <a:pt x="550" y="114"/>
                  </a:lnTo>
                  <a:lnTo>
                    <a:pt x="289" y="0"/>
                  </a:lnTo>
                  <a:lnTo>
                    <a:pt x="231" y="0"/>
                  </a:lnTo>
                  <a:close/>
                </a:path>
              </a:pathLst>
            </a:custGeom>
            <a:solidFill>
              <a:srgbClr val="D6D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7">
              <a:extLst>
                <a:ext uri="{FF2B5EF4-FFF2-40B4-BE49-F238E27FC236}">
                  <a16:creationId xmlns:a16="http://schemas.microsoft.com/office/drawing/2014/main" id="{8CEC66C2-DBA5-4A1C-A139-3F0E9FAA7202}"/>
                </a:ext>
              </a:extLst>
            </p:cNvPr>
            <p:cNvSpPr>
              <a:spLocks/>
            </p:cNvSpPr>
            <p:nvPr/>
          </p:nvSpPr>
          <p:spPr bwMode="auto">
            <a:xfrm>
              <a:off x="806" y="2584"/>
              <a:ext cx="101" cy="121"/>
            </a:xfrm>
            <a:custGeom>
              <a:avLst/>
              <a:gdLst>
                <a:gd name="T0" fmla="*/ 16 w 101"/>
                <a:gd name="T1" fmla="*/ 121 h 121"/>
                <a:gd name="T2" fmla="*/ 26 w 101"/>
                <a:gd name="T3" fmla="*/ 83 h 121"/>
                <a:gd name="T4" fmla="*/ 46 w 101"/>
                <a:gd name="T5" fmla="*/ 83 h 121"/>
                <a:gd name="T6" fmla="*/ 56 w 101"/>
                <a:gd name="T7" fmla="*/ 105 h 121"/>
                <a:gd name="T8" fmla="*/ 101 w 101"/>
                <a:gd name="T9" fmla="*/ 121 h 121"/>
                <a:gd name="T10" fmla="*/ 56 w 101"/>
                <a:gd name="T11" fmla="*/ 48 h 121"/>
                <a:gd name="T12" fmla="*/ 48 w 101"/>
                <a:gd name="T13" fmla="*/ 16 h 121"/>
                <a:gd name="T14" fmla="*/ 30 w 101"/>
                <a:gd name="T15" fmla="*/ 0 h 121"/>
                <a:gd name="T16" fmla="*/ 14 w 101"/>
                <a:gd name="T17" fmla="*/ 14 h 121"/>
                <a:gd name="T18" fmla="*/ 0 w 101"/>
                <a:gd name="T19" fmla="*/ 44 h 121"/>
                <a:gd name="T20" fmla="*/ 4 w 101"/>
                <a:gd name="T21" fmla="*/ 95 h 121"/>
                <a:gd name="T22" fmla="*/ 16 w 101"/>
                <a:gd name="T23" fmla="*/ 121 h 121"/>
                <a:gd name="T24" fmla="*/ 16 w 101"/>
                <a:gd name="T25" fmla="*/ 12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21">
                  <a:moveTo>
                    <a:pt x="16" y="121"/>
                  </a:moveTo>
                  <a:lnTo>
                    <a:pt x="26" y="83"/>
                  </a:lnTo>
                  <a:lnTo>
                    <a:pt x="46" y="83"/>
                  </a:lnTo>
                  <a:lnTo>
                    <a:pt x="56" y="105"/>
                  </a:lnTo>
                  <a:lnTo>
                    <a:pt x="101" y="121"/>
                  </a:lnTo>
                  <a:lnTo>
                    <a:pt x="56" y="48"/>
                  </a:lnTo>
                  <a:lnTo>
                    <a:pt x="48" y="16"/>
                  </a:lnTo>
                  <a:lnTo>
                    <a:pt x="30" y="0"/>
                  </a:lnTo>
                  <a:lnTo>
                    <a:pt x="14" y="14"/>
                  </a:lnTo>
                  <a:lnTo>
                    <a:pt x="0" y="44"/>
                  </a:lnTo>
                  <a:lnTo>
                    <a:pt x="4" y="95"/>
                  </a:lnTo>
                  <a:lnTo>
                    <a:pt x="16" y="12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98">
              <a:extLst>
                <a:ext uri="{FF2B5EF4-FFF2-40B4-BE49-F238E27FC236}">
                  <a16:creationId xmlns:a16="http://schemas.microsoft.com/office/drawing/2014/main" id="{766B3AC6-CF62-4FB9-ACBC-5620A19B09CA}"/>
                </a:ext>
              </a:extLst>
            </p:cNvPr>
            <p:cNvSpPr>
              <a:spLocks/>
            </p:cNvSpPr>
            <p:nvPr/>
          </p:nvSpPr>
          <p:spPr bwMode="auto">
            <a:xfrm>
              <a:off x="731" y="3483"/>
              <a:ext cx="87" cy="38"/>
            </a:xfrm>
            <a:custGeom>
              <a:avLst/>
              <a:gdLst>
                <a:gd name="T0" fmla="*/ 0 w 87"/>
                <a:gd name="T1" fmla="*/ 38 h 38"/>
                <a:gd name="T2" fmla="*/ 40 w 87"/>
                <a:gd name="T3" fmla="*/ 26 h 38"/>
                <a:gd name="T4" fmla="*/ 87 w 87"/>
                <a:gd name="T5" fmla="*/ 20 h 38"/>
                <a:gd name="T6" fmla="*/ 34 w 87"/>
                <a:gd name="T7" fmla="*/ 6 h 38"/>
                <a:gd name="T8" fmla="*/ 0 w 87"/>
                <a:gd name="T9" fmla="*/ 0 h 38"/>
                <a:gd name="T10" fmla="*/ 0 w 87"/>
                <a:gd name="T11" fmla="*/ 38 h 38"/>
                <a:gd name="T12" fmla="*/ 0 w 87"/>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8">
                  <a:moveTo>
                    <a:pt x="0" y="38"/>
                  </a:moveTo>
                  <a:lnTo>
                    <a:pt x="40" y="26"/>
                  </a:lnTo>
                  <a:lnTo>
                    <a:pt x="87" y="20"/>
                  </a:lnTo>
                  <a:lnTo>
                    <a:pt x="34" y="6"/>
                  </a:lnTo>
                  <a:lnTo>
                    <a:pt x="0" y="0"/>
                  </a:lnTo>
                  <a:lnTo>
                    <a:pt x="0" y="38"/>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9">
              <a:extLst>
                <a:ext uri="{FF2B5EF4-FFF2-40B4-BE49-F238E27FC236}">
                  <a16:creationId xmlns:a16="http://schemas.microsoft.com/office/drawing/2014/main" id="{F34CBE0A-52B5-4E81-B8FB-598FAB313992}"/>
                </a:ext>
              </a:extLst>
            </p:cNvPr>
            <p:cNvSpPr>
              <a:spLocks/>
            </p:cNvSpPr>
            <p:nvPr/>
          </p:nvSpPr>
          <p:spPr bwMode="auto">
            <a:xfrm>
              <a:off x="786" y="3471"/>
              <a:ext cx="161" cy="192"/>
            </a:xfrm>
            <a:custGeom>
              <a:avLst/>
              <a:gdLst>
                <a:gd name="T0" fmla="*/ 0 w 161"/>
                <a:gd name="T1" fmla="*/ 95 h 192"/>
                <a:gd name="T2" fmla="*/ 28 w 161"/>
                <a:gd name="T3" fmla="*/ 83 h 192"/>
                <a:gd name="T4" fmla="*/ 30 w 161"/>
                <a:gd name="T5" fmla="*/ 54 h 192"/>
                <a:gd name="T6" fmla="*/ 40 w 161"/>
                <a:gd name="T7" fmla="*/ 32 h 192"/>
                <a:gd name="T8" fmla="*/ 93 w 161"/>
                <a:gd name="T9" fmla="*/ 32 h 192"/>
                <a:gd name="T10" fmla="*/ 129 w 161"/>
                <a:gd name="T11" fmla="*/ 0 h 192"/>
                <a:gd name="T12" fmla="*/ 129 w 161"/>
                <a:gd name="T13" fmla="*/ 34 h 192"/>
                <a:gd name="T14" fmla="*/ 99 w 161"/>
                <a:gd name="T15" fmla="*/ 50 h 192"/>
                <a:gd name="T16" fmla="*/ 97 w 161"/>
                <a:gd name="T17" fmla="*/ 73 h 192"/>
                <a:gd name="T18" fmla="*/ 89 w 161"/>
                <a:gd name="T19" fmla="*/ 91 h 192"/>
                <a:gd name="T20" fmla="*/ 109 w 161"/>
                <a:gd name="T21" fmla="*/ 115 h 192"/>
                <a:gd name="T22" fmla="*/ 137 w 161"/>
                <a:gd name="T23" fmla="*/ 62 h 192"/>
                <a:gd name="T24" fmla="*/ 161 w 161"/>
                <a:gd name="T25" fmla="*/ 62 h 192"/>
                <a:gd name="T26" fmla="*/ 161 w 161"/>
                <a:gd name="T27" fmla="*/ 123 h 192"/>
                <a:gd name="T28" fmla="*/ 143 w 161"/>
                <a:gd name="T29" fmla="*/ 192 h 192"/>
                <a:gd name="T30" fmla="*/ 91 w 161"/>
                <a:gd name="T31" fmla="*/ 174 h 192"/>
                <a:gd name="T32" fmla="*/ 62 w 161"/>
                <a:gd name="T33" fmla="*/ 192 h 192"/>
                <a:gd name="T34" fmla="*/ 0 w 161"/>
                <a:gd name="T35" fmla="*/ 95 h 192"/>
                <a:gd name="T36" fmla="*/ 0 w 161"/>
                <a:gd name="T37" fmla="*/ 9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 h="192">
                  <a:moveTo>
                    <a:pt x="0" y="95"/>
                  </a:moveTo>
                  <a:lnTo>
                    <a:pt x="28" y="83"/>
                  </a:lnTo>
                  <a:lnTo>
                    <a:pt x="30" y="54"/>
                  </a:lnTo>
                  <a:lnTo>
                    <a:pt x="40" y="32"/>
                  </a:lnTo>
                  <a:lnTo>
                    <a:pt x="93" y="32"/>
                  </a:lnTo>
                  <a:lnTo>
                    <a:pt x="129" y="0"/>
                  </a:lnTo>
                  <a:lnTo>
                    <a:pt x="129" y="34"/>
                  </a:lnTo>
                  <a:lnTo>
                    <a:pt x="99" y="50"/>
                  </a:lnTo>
                  <a:lnTo>
                    <a:pt x="97" y="73"/>
                  </a:lnTo>
                  <a:lnTo>
                    <a:pt x="89" y="91"/>
                  </a:lnTo>
                  <a:lnTo>
                    <a:pt x="109" y="115"/>
                  </a:lnTo>
                  <a:lnTo>
                    <a:pt x="137" y="62"/>
                  </a:lnTo>
                  <a:lnTo>
                    <a:pt x="161" y="62"/>
                  </a:lnTo>
                  <a:lnTo>
                    <a:pt x="161" y="123"/>
                  </a:lnTo>
                  <a:lnTo>
                    <a:pt x="143" y="192"/>
                  </a:lnTo>
                  <a:lnTo>
                    <a:pt x="91" y="174"/>
                  </a:lnTo>
                  <a:lnTo>
                    <a:pt x="62" y="192"/>
                  </a:lnTo>
                  <a:lnTo>
                    <a:pt x="0" y="9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00">
              <a:extLst>
                <a:ext uri="{FF2B5EF4-FFF2-40B4-BE49-F238E27FC236}">
                  <a16:creationId xmlns:a16="http://schemas.microsoft.com/office/drawing/2014/main" id="{B2EBCCF8-8099-4C71-9934-F400B78EB490}"/>
                </a:ext>
              </a:extLst>
            </p:cNvPr>
            <p:cNvSpPr>
              <a:spLocks/>
            </p:cNvSpPr>
            <p:nvPr/>
          </p:nvSpPr>
          <p:spPr bwMode="auto">
            <a:xfrm>
              <a:off x="608" y="2993"/>
              <a:ext cx="109" cy="403"/>
            </a:xfrm>
            <a:custGeom>
              <a:avLst/>
              <a:gdLst>
                <a:gd name="T0" fmla="*/ 109 w 109"/>
                <a:gd name="T1" fmla="*/ 125 h 403"/>
                <a:gd name="T2" fmla="*/ 52 w 109"/>
                <a:gd name="T3" fmla="*/ 131 h 403"/>
                <a:gd name="T4" fmla="*/ 85 w 109"/>
                <a:gd name="T5" fmla="*/ 312 h 403"/>
                <a:gd name="T6" fmla="*/ 85 w 109"/>
                <a:gd name="T7" fmla="*/ 403 h 403"/>
                <a:gd name="T8" fmla="*/ 68 w 109"/>
                <a:gd name="T9" fmla="*/ 326 h 403"/>
                <a:gd name="T10" fmla="*/ 36 w 109"/>
                <a:gd name="T11" fmla="*/ 287 h 403"/>
                <a:gd name="T12" fmla="*/ 46 w 109"/>
                <a:gd name="T13" fmla="*/ 269 h 403"/>
                <a:gd name="T14" fmla="*/ 36 w 109"/>
                <a:gd name="T15" fmla="*/ 188 h 403"/>
                <a:gd name="T16" fmla="*/ 0 w 109"/>
                <a:gd name="T17" fmla="*/ 0 h 403"/>
                <a:gd name="T18" fmla="*/ 109 w 109"/>
                <a:gd name="T19" fmla="*/ 125 h 403"/>
                <a:gd name="T20" fmla="*/ 109 w 109"/>
                <a:gd name="T21" fmla="*/ 125 h 4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403">
                  <a:moveTo>
                    <a:pt x="109" y="125"/>
                  </a:moveTo>
                  <a:lnTo>
                    <a:pt x="52" y="131"/>
                  </a:lnTo>
                  <a:lnTo>
                    <a:pt x="85" y="312"/>
                  </a:lnTo>
                  <a:lnTo>
                    <a:pt x="85" y="403"/>
                  </a:lnTo>
                  <a:lnTo>
                    <a:pt x="68" y="326"/>
                  </a:lnTo>
                  <a:lnTo>
                    <a:pt x="36" y="287"/>
                  </a:lnTo>
                  <a:lnTo>
                    <a:pt x="46" y="269"/>
                  </a:lnTo>
                  <a:lnTo>
                    <a:pt x="36" y="188"/>
                  </a:lnTo>
                  <a:lnTo>
                    <a:pt x="0" y="0"/>
                  </a:lnTo>
                  <a:lnTo>
                    <a:pt x="109"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01">
              <a:extLst>
                <a:ext uri="{FF2B5EF4-FFF2-40B4-BE49-F238E27FC236}">
                  <a16:creationId xmlns:a16="http://schemas.microsoft.com/office/drawing/2014/main" id="{72A5C251-8BA6-4B42-8F12-243815A7D06C}"/>
                </a:ext>
              </a:extLst>
            </p:cNvPr>
            <p:cNvSpPr>
              <a:spLocks/>
            </p:cNvSpPr>
            <p:nvPr/>
          </p:nvSpPr>
          <p:spPr bwMode="auto">
            <a:xfrm>
              <a:off x="314" y="3471"/>
              <a:ext cx="423" cy="627"/>
            </a:xfrm>
            <a:custGeom>
              <a:avLst/>
              <a:gdLst>
                <a:gd name="T0" fmla="*/ 197 w 423"/>
                <a:gd name="T1" fmla="*/ 2 h 627"/>
                <a:gd name="T2" fmla="*/ 197 w 423"/>
                <a:gd name="T3" fmla="*/ 54 h 627"/>
                <a:gd name="T4" fmla="*/ 142 w 423"/>
                <a:gd name="T5" fmla="*/ 56 h 627"/>
                <a:gd name="T6" fmla="*/ 130 w 423"/>
                <a:gd name="T7" fmla="*/ 93 h 627"/>
                <a:gd name="T8" fmla="*/ 192 w 423"/>
                <a:gd name="T9" fmla="*/ 103 h 627"/>
                <a:gd name="T10" fmla="*/ 201 w 423"/>
                <a:gd name="T11" fmla="*/ 143 h 627"/>
                <a:gd name="T12" fmla="*/ 174 w 423"/>
                <a:gd name="T13" fmla="*/ 154 h 627"/>
                <a:gd name="T14" fmla="*/ 221 w 423"/>
                <a:gd name="T15" fmla="*/ 192 h 627"/>
                <a:gd name="T16" fmla="*/ 217 w 423"/>
                <a:gd name="T17" fmla="*/ 218 h 627"/>
                <a:gd name="T18" fmla="*/ 261 w 423"/>
                <a:gd name="T19" fmla="*/ 263 h 627"/>
                <a:gd name="T20" fmla="*/ 209 w 423"/>
                <a:gd name="T21" fmla="*/ 281 h 627"/>
                <a:gd name="T22" fmla="*/ 263 w 423"/>
                <a:gd name="T23" fmla="*/ 312 h 627"/>
                <a:gd name="T24" fmla="*/ 281 w 423"/>
                <a:gd name="T25" fmla="*/ 336 h 627"/>
                <a:gd name="T26" fmla="*/ 186 w 423"/>
                <a:gd name="T27" fmla="*/ 354 h 627"/>
                <a:gd name="T28" fmla="*/ 255 w 423"/>
                <a:gd name="T29" fmla="*/ 390 h 627"/>
                <a:gd name="T30" fmla="*/ 239 w 423"/>
                <a:gd name="T31" fmla="*/ 425 h 627"/>
                <a:gd name="T32" fmla="*/ 279 w 423"/>
                <a:gd name="T33" fmla="*/ 433 h 627"/>
                <a:gd name="T34" fmla="*/ 201 w 423"/>
                <a:gd name="T35" fmla="*/ 455 h 627"/>
                <a:gd name="T36" fmla="*/ 61 w 423"/>
                <a:gd name="T37" fmla="*/ 425 h 627"/>
                <a:gd name="T38" fmla="*/ 79 w 423"/>
                <a:gd name="T39" fmla="*/ 390 h 627"/>
                <a:gd name="T40" fmla="*/ 134 w 423"/>
                <a:gd name="T41" fmla="*/ 397 h 627"/>
                <a:gd name="T42" fmla="*/ 172 w 423"/>
                <a:gd name="T43" fmla="*/ 386 h 627"/>
                <a:gd name="T44" fmla="*/ 105 w 423"/>
                <a:gd name="T45" fmla="*/ 340 h 627"/>
                <a:gd name="T46" fmla="*/ 108 w 423"/>
                <a:gd name="T47" fmla="*/ 293 h 627"/>
                <a:gd name="T48" fmla="*/ 186 w 423"/>
                <a:gd name="T49" fmla="*/ 273 h 627"/>
                <a:gd name="T50" fmla="*/ 83 w 423"/>
                <a:gd name="T51" fmla="*/ 247 h 627"/>
                <a:gd name="T52" fmla="*/ 51 w 423"/>
                <a:gd name="T53" fmla="*/ 216 h 627"/>
                <a:gd name="T54" fmla="*/ 140 w 423"/>
                <a:gd name="T55" fmla="*/ 228 h 627"/>
                <a:gd name="T56" fmla="*/ 71 w 423"/>
                <a:gd name="T57" fmla="*/ 123 h 627"/>
                <a:gd name="T58" fmla="*/ 27 w 423"/>
                <a:gd name="T59" fmla="*/ 0 h 627"/>
                <a:gd name="T60" fmla="*/ 0 w 423"/>
                <a:gd name="T61" fmla="*/ 22 h 627"/>
                <a:gd name="T62" fmla="*/ 6 w 423"/>
                <a:gd name="T63" fmla="*/ 441 h 627"/>
                <a:gd name="T64" fmla="*/ 35 w 423"/>
                <a:gd name="T65" fmla="*/ 627 h 627"/>
                <a:gd name="T66" fmla="*/ 356 w 423"/>
                <a:gd name="T67" fmla="*/ 627 h 627"/>
                <a:gd name="T68" fmla="*/ 368 w 423"/>
                <a:gd name="T69" fmla="*/ 405 h 627"/>
                <a:gd name="T70" fmla="*/ 322 w 423"/>
                <a:gd name="T71" fmla="*/ 210 h 627"/>
                <a:gd name="T72" fmla="*/ 387 w 423"/>
                <a:gd name="T73" fmla="*/ 235 h 627"/>
                <a:gd name="T74" fmla="*/ 423 w 423"/>
                <a:gd name="T75" fmla="*/ 196 h 627"/>
                <a:gd name="T76" fmla="*/ 399 w 423"/>
                <a:gd name="T77" fmla="*/ 168 h 627"/>
                <a:gd name="T78" fmla="*/ 296 w 423"/>
                <a:gd name="T79" fmla="*/ 150 h 627"/>
                <a:gd name="T80" fmla="*/ 197 w 423"/>
                <a:gd name="T81" fmla="*/ 2 h 627"/>
                <a:gd name="T82" fmla="*/ 197 w 423"/>
                <a:gd name="T83" fmla="*/ 2 h 6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3" h="627">
                  <a:moveTo>
                    <a:pt x="197" y="2"/>
                  </a:moveTo>
                  <a:lnTo>
                    <a:pt x="197" y="54"/>
                  </a:lnTo>
                  <a:lnTo>
                    <a:pt x="142" y="56"/>
                  </a:lnTo>
                  <a:lnTo>
                    <a:pt x="130" y="93"/>
                  </a:lnTo>
                  <a:lnTo>
                    <a:pt x="192" y="103"/>
                  </a:lnTo>
                  <a:lnTo>
                    <a:pt x="201" y="143"/>
                  </a:lnTo>
                  <a:lnTo>
                    <a:pt x="174" y="154"/>
                  </a:lnTo>
                  <a:lnTo>
                    <a:pt x="221" y="192"/>
                  </a:lnTo>
                  <a:lnTo>
                    <a:pt x="217" y="218"/>
                  </a:lnTo>
                  <a:lnTo>
                    <a:pt x="261" y="263"/>
                  </a:lnTo>
                  <a:lnTo>
                    <a:pt x="209" y="281"/>
                  </a:lnTo>
                  <a:lnTo>
                    <a:pt x="263" y="312"/>
                  </a:lnTo>
                  <a:lnTo>
                    <a:pt x="281" y="336"/>
                  </a:lnTo>
                  <a:lnTo>
                    <a:pt x="186" y="354"/>
                  </a:lnTo>
                  <a:lnTo>
                    <a:pt x="255" y="390"/>
                  </a:lnTo>
                  <a:lnTo>
                    <a:pt x="239" y="425"/>
                  </a:lnTo>
                  <a:lnTo>
                    <a:pt x="279" y="433"/>
                  </a:lnTo>
                  <a:lnTo>
                    <a:pt x="201" y="455"/>
                  </a:lnTo>
                  <a:lnTo>
                    <a:pt x="61" y="425"/>
                  </a:lnTo>
                  <a:lnTo>
                    <a:pt x="79" y="390"/>
                  </a:lnTo>
                  <a:lnTo>
                    <a:pt x="134" y="397"/>
                  </a:lnTo>
                  <a:lnTo>
                    <a:pt x="172" y="386"/>
                  </a:lnTo>
                  <a:lnTo>
                    <a:pt x="105" y="340"/>
                  </a:lnTo>
                  <a:lnTo>
                    <a:pt x="108" y="293"/>
                  </a:lnTo>
                  <a:lnTo>
                    <a:pt x="186" y="273"/>
                  </a:lnTo>
                  <a:lnTo>
                    <a:pt x="83" y="247"/>
                  </a:lnTo>
                  <a:lnTo>
                    <a:pt x="51" y="216"/>
                  </a:lnTo>
                  <a:lnTo>
                    <a:pt x="140" y="228"/>
                  </a:lnTo>
                  <a:lnTo>
                    <a:pt x="71" y="123"/>
                  </a:lnTo>
                  <a:lnTo>
                    <a:pt x="27" y="0"/>
                  </a:lnTo>
                  <a:lnTo>
                    <a:pt x="0" y="22"/>
                  </a:lnTo>
                  <a:lnTo>
                    <a:pt x="6" y="441"/>
                  </a:lnTo>
                  <a:lnTo>
                    <a:pt x="35" y="627"/>
                  </a:lnTo>
                  <a:lnTo>
                    <a:pt x="356" y="627"/>
                  </a:lnTo>
                  <a:lnTo>
                    <a:pt x="368" y="405"/>
                  </a:lnTo>
                  <a:lnTo>
                    <a:pt x="322" y="210"/>
                  </a:lnTo>
                  <a:lnTo>
                    <a:pt x="387" y="235"/>
                  </a:lnTo>
                  <a:lnTo>
                    <a:pt x="423" y="196"/>
                  </a:lnTo>
                  <a:lnTo>
                    <a:pt x="399" y="168"/>
                  </a:lnTo>
                  <a:lnTo>
                    <a:pt x="296" y="150"/>
                  </a:lnTo>
                  <a:lnTo>
                    <a:pt x="197" y="2"/>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02">
              <a:extLst>
                <a:ext uri="{FF2B5EF4-FFF2-40B4-BE49-F238E27FC236}">
                  <a16:creationId xmlns:a16="http://schemas.microsoft.com/office/drawing/2014/main" id="{91939691-D72D-479E-8797-DBEFAF0A984A}"/>
                </a:ext>
              </a:extLst>
            </p:cNvPr>
            <p:cNvSpPr>
              <a:spLocks/>
            </p:cNvSpPr>
            <p:nvPr/>
          </p:nvSpPr>
          <p:spPr bwMode="auto">
            <a:xfrm>
              <a:off x="474" y="3242"/>
              <a:ext cx="219" cy="291"/>
            </a:xfrm>
            <a:custGeom>
              <a:avLst/>
              <a:gdLst>
                <a:gd name="T0" fmla="*/ 0 w 219"/>
                <a:gd name="T1" fmla="*/ 0 h 291"/>
                <a:gd name="T2" fmla="*/ 49 w 219"/>
                <a:gd name="T3" fmla="*/ 101 h 291"/>
                <a:gd name="T4" fmla="*/ 85 w 219"/>
                <a:gd name="T5" fmla="*/ 146 h 291"/>
                <a:gd name="T6" fmla="*/ 83 w 219"/>
                <a:gd name="T7" fmla="*/ 168 h 291"/>
                <a:gd name="T8" fmla="*/ 170 w 219"/>
                <a:gd name="T9" fmla="*/ 206 h 291"/>
                <a:gd name="T10" fmla="*/ 136 w 219"/>
                <a:gd name="T11" fmla="*/ 215 h 291"/>
                <a:gd name="T12" fmla="*/ 196 w 219"/>
                <a:gd name="T13" fmla="*/ 251 h 291"/>
                <a:gd name="T14" fmla="*/ 219 w 219"/>
                <a:gd name="T15" fmla="*/ 291 h 291"/>
                <a:gd name="T16" fmla="*/ 83 w 219"/>
                <a:gd name="T17" fmla="*/ 223 h 291"/>
                <a:gd name="T18" fmla="*/ 91 w 219"/>
                <a:gd name="T19" fmla="*/ 202 h 291"/>
                <a:gd name="T20" fmla="*/ 45 w 219"/>
                <a:gd name="T21" fmla="*/ 172 h 291"/>
                <a:gd name="T22" fmla="*/ 57 w 219"/>
                <a:gd name="T23" fmla="*/ 156 h 291"/>
                <a:gd name="T24" fmla="*/ 30 w 219"/>
                <a:gd name="T25" fmla="*/ 109 h 291"/>
                <a:gd name="T26" fmla="*/ 12 w 219"/>
                <a:gd name="T27" fmla="*/ 55 h 291"/>
                <a:gd name="T28" fmla="*/ 0 w 219"/>
                <a:gd name="T29" fmla="*/ 0 h 291"/>
                <a:gd name="T30" fmla="*/ 0 w 219"/>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9" h="291">
                  <a:moveTo>
                    <a:pt x="0" y="0"/>
                  </a:moveTo>
                  <a:lnTo>
                    <a:pt x="49" y="101"/>
                  </a:lnTo>
                  <a:lnTo>
                    <a:pt x="85" y="146"/>
                  </a:lnTo>
                  <a:lnTo>
                    <a:pt x="83" y="168"/>
                  </a:lnTo>
                  <a:lnTo>
                    <a:pt x="170" y="206"/>
                  </a:lnTo>
                  <a:lnTo>
                    <a:pt x="136" y="215"/>
                  </a:lnTo>
                  <a:lnTo>
                    <a:pt x="196" y="251"/>
                  </a:lnTo>
                  <a:lnTo>
                    <a:pt x="219" y="291"/>
                  </a:lnTo>
                  <a:lnTo>
                    <a:pt x="83" y="223"/>
                  </a:lnTo>
                  <a:lnTo>
                    <a:pt x="91" y="202"/>
                  </a:lnTo>
                  <a:lnTo>
                    <a:pt x="45" y="172"/>
                  </a:lnTo>
                  <a:lnTo>
                    <a:pt x="57" y="156"/>
                  </a:lnTo>
                  <a:lnTo>
                    <a:pt x="30" y="109"/>
                  </a:lnTo>
                  <a:lnTo>
                    <a:pt x="12" y="55"/>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03">
              <a:extLst>
                <a:ext uri="{FF2B5EF4-FFF2-40B4-BE49-F238E27FC236}">
                  <a16:creationId xmlns:a16="http://schemas.microsoft.com/office/drawing/2014/main" id="{88CD3F82-8418-412A-AF05-B00133E7ADDB}"/>
                </a:ext>
              </a:extLst>
            </p:cNvPr>
            <p:cNvSpPr>
              <a:spLocks/>
            </p:cNvSpPr>
            <p:nvPr/>
          </p:nvSpPr>
          <p:spPr bwMode="auto">
            <a:xfrm>
              <a:off x="620" y="3457"/>
              <a:ext cx="226" cy="277"/>
            </a:xfrm>
            <a:custGeom>
              <a:avLst/>
              <a:gdLst>
                <a:gd name="T0" fmla="*/ 66 w 226"/>
                <a:gd name="T1" fmla="*/ 44 h 277"/>
                <a:gd name="T2" fmla="*/ 125 w 226"/>
                <a:gd name="T3" fmla="*/ 70 h 277"/>
                <a:gd name="T4" fmla="*/ 160 w 226"/>
                <a:gd name="T5" fmla="*/ 99 h 277"/>
                <a:gd name="T6" fmla="*/ 226 w 226"/>
                <a:gd name="T7" fmla="*/ 204 h 277"/>
                <a:gd name="T8" fmla="*/ 222 w 226"/>
                <a:gd name="T9" fmla="*/ 220 h 277"/>
                <a:gd name="T10" fmla="*/ 158 w 226"/>
                <a:gd name="T11" fmla="*/ 261 h 277"/>
                <a:gd name="T12" fmla="*/ 125 w 226"/>
                <a:gd name="T13" fmla="*/ 277 h 277"/>
                <a:gd name="T14" fmla="*/ 105 w 226"/>
                <a:gd name="T15" fmla="*/ 261 h 277"/>
                <a:gd name="T16" fmla="*/ 149 w 226"/>
                <a:gd name="T17" fmla="*/ 230 h 277"/>
                <a:gd name="T18" fmla="*/ 151 w 226"/>
                <a:gd name="T19" fmla="*/ 200 h 277"/>
                <a:gd name="T20" fmla="*/ 109 w 226"/>
                <a:gd name="T21" fmla="*/ 170 h 277"/>
                <a:gd name="T22" fmla="*/ 50 w 226"/>
                <a:gd name="T23" fmla="*/ 157 h 277"/>
                <a:gd name="T24" fmla="*/ 4 w 226"/>
                <a:gd name="T25" fmla="*/ 119 h 277"/>
                <a:gd name="T26" fmla="*/ 30 w 226"/>
                <a:gd name="T27" fmla="*/ 119 h 277"/>
                <a:gd name="T28" fmla="*/ 93 w 226"/>
                <a:gd name="T29" fmla="*/ 133 h 277"/>
                <a:gd name="T30" fmla="*/ 143 w 226"/>
                <a:gd name="T31" fmla="*/ 127 h 277"/>
                <a:gd name="T32" fmla="*/ 145 w 226"/>
                <a:gd name="T33" fmla="*/ 109 h 277"/>
                <a:gd name="T34" fmla="*/ 73 w 226"/>
                <a:gd name="T35" fmla="*/ 70 h 277"/>
                <a:gd name="T36" fmla="*/ 34 w 226"/>
                <a:gd name="T37" fmla="*/ 22 h 277"/>
                <a:gd name="T38" fmla="*/ 0 w 226"/>
                <a:gd name="T39" fmla="*/ 0 h 277"/>
                <a:gd name="T40" fmla="*/ 44 w 226"/>
                <a:gd name="T41" fmla="*/ 4 h 277"/>
                <a:gd name="T42" fmla="*/ 66 w 226"/>
                <a:gd name="T43" fmla="*/ 44 h 277"/>
                <a:gd name="T44" fmla="*/ 66 w 226"/>
                <a:gd name="T45" fmla="*/ 44 h 2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277">
                  <a:moveTo>
                    <a:pt x="66" y="44"/>
                  </a:moveTo>
                  <a:lnTo>
                    <a:pt x="125" y="70"/>
                  </a:lnTo>
                  <a:lnTo>
                    <a:pt x="160" y="99"/>
                  </a:lnTo>
                  <a:lnTo>
                    <a:pt x="226" y="204"/>
                  </a:lnTo>
                  <a:lnTo>
                    <a:pt x="222" y="220"/>
                  </a:lnTo>
                  <a:lnTo>
                    <a:pt x="158" y="261"/>
                  </a:lnTo>
                  <a:lnTo>
                    <a:pt x="125" y="277"/>
                  </a:lnTo>
                  <a:lnTo>
                    <a:pt x="105" y="261"/>
                  </a:lnTo>
                  <a:lnTo>
                    <a:pt x="149" y="230"/>
                  </a:lnTo>
                  <a:lnTo>
                    <a:pt x="151" y="200"/>
                  </a:lnTo>
                  <a:lnTo>
                    <a:pt x="109" y="170"/>
                  </a:lnTo>
                  <a:lnTo>
                    <a:pt x="50" y="157"/>
                  </a:lnTo>
                  <a:lnTo>
                    <a:pt x="4" y="119"/>
                  </a:lnTo>
                  <a:lnTo>
                    <a:pt x="30" y="119"/>
                  </a:lnTo>
                  <a:lnTo>
                    <a:pt x="93" y="133"/>
                  </a:lnTo>
                  <a:lnTo>
                    <a:pt x="143" y="127"/>
                  </a:lnTo>
                  <a:lnTo>
                    <a:pt x="145" y="109"/>
                  </a:lnTo>
                  <a:lnTo>
                    <a:pt x="73" y="70"/>
                  </a:lnTo>
                  <a:lnTo>
                    <a:pt x="34" y="22"/>
                  </a:lnTo>
                  <a:lnTo>
                    <a:pt x="0" y="0"/>
                  </a:lnTo>
                  <a:lnTo>
                    <a:pt x="44" y="4"/>
                  </a:lnTo>
                  <a:lnTo>
                    <a:pt x="66" y="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04">
              <a:extLst>
                <a:ext uri="{FF2B5EF4-FFF2-40B4-BE49-F238E27FC236}">
                  <a16:creationId xmlns:a16="http://schemas.microsoft.com/office/drawing/2014/main" id="{6E1DB7E1-8CF6-4057-96DC-24C405C98E44}"/>
                </a:ext>
              </a:extLst>
            </p:cNvPr>
            <p:cNvSpPr>
              <a:spLocks/>
            </p:cNvSpPr>
            <p:nvPr/>
          </p:nvSpPr>
          <p:spPr bwMode="auto">
            <a:xfrm>
              <a:off x="555" y="3303"/>
              <a:ext cx="170" cy="206"/>
            </a:xfrm>
            <a:custGeom>
              <a:avLst/>
              <a:gdLst>
                <a:gd name="T0" fmla="*/ 57 w 170"/>
                <a:gd name="T1" fmla="*/ 0 h 206"/>
                <a:gd name="T2" fmla="*/ 89 w 170"/>
                <a:gd name="T3" fmla="*/ 20 h 206"/>
                <a:gd name="T4" fmla="*/ 85 w 170"/>
                <a:gd name="T5" fmla="*/ 52 h 206"/>
                <a:gd name="T6" fmla="*/ 117 w 170"/>
                <a:gd name="T7" fmla="*/ 44 h 206"/>
                <a:gd name="T8" fmla="*/ 115 w 170"/>
                <a:gd name="T9" fmla="*/ 75 h 206"/>
                <a:gd name="T10" fmla="*/ 51 w 170"/>
                <a:gd name="T11" fmla="*/ 83 h 206"/>
                <a:gd name="T12" fmla="*/ 89 w 170"/>
                <a:gd name="T13" fmla="*/ 121 h 206"/>
                <a:gd name="T14" fmla="*/ 160 w 170"/>
                <a:gd name="T15" fmla="*/ 145 h 206"/>
                <a:gd name="T16" fmla="*/ 170 w 170"/>
                <a:gd name="T17" fmla="*/ 206 h 206"/>
                <a:gd name="T18" fmla="*/ 150 w 170"/>
                <a:gd name="T19" fmla="*/ 192 h 206"/>
                <a:gd name="T20" fmla="*/ 134 w 170"/>
                <a:gd name="T21" fmla="*/ 160 h 206"/>
                <a:gd name="T22" fmla="*/ 57 w 170"/>
                <a:gd name="T23" fmla="*/ 129 h 206"/>
                <a:gd name="T24" fmla="*/ 8 w 170"/>
                <a:gd name="T25" fmla="*/ 111 h 206"/>
                <a:gd name="T26" fmla="*/ 45 w 170"/>
                <a:gd name="T27" fmla="*/ 109 h 206"/>
                <a:gd name="T28" fmla="*/ 36 w 170"/>
                <a:gd name="T29" fmla="*/ 83 h 206"/>
                <a:gd name="T30" fmla="*/ 0 w 170"/>
                <a:gd name="T31" fmla="*/ 75 h 206"/>
                <a:gd name="T32" fmla="*/ 20 w 170"/>
                <a:gd name="T33" fmla="*/ 60 h 206"/>
                <a:gd name="T34" fmla="*/ 67 w 170"/>
                <a:gd name="T35" fmla="*/ 28 h 206"/>
                <a:gd name="T36" fmla="*/ 45 w 170"/>
                <a:gd name="T37" fmla="*/ 8 h 206"/>
                <a:gd name="T38" fmla="*/ 57 w 170"/>
                <a:gd name="T39" fmla="*/ 0 h 206"/>
                <a:gd name="T40" fmla="*/ 57 w 170"/>
                <a:gd name="T41" fmla="*/ 0 h 2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206">
                  <a:moveTo>
                    <a:pt x="57" y="0"/>
                  </a:moveTo>
                  <a:lnTo>
                    <a:pt x="89" y="20"/>
                  </a:lnTo>
                  <a:lnTo>
                    <a:pt x="85" y="52"/>
                  </a:lnTo>
                  <a:lnTo>
                    <a:pt x="117" y="44"/>
                  </a:lnTo>
                  <a:lnTo>
                    <a:pt x="115" y="75"/>
                  </a:lnTo>
                  <a:lnTo>
                    <a:pt x="51" y="83"/>
                  </a:lnTo>
                  <a:lnTo>
                    <a:pt x="89" y="121"/>
                  </a:lnTo>
                  <a:lnTo>
                    <a:pt x="160" y="145"/>
                  </a:lnTo>
                  <a:lnTo>
                    <a:pt x="170" y="206"/>
                  </a:lnTo>
                  <a:lnTo>
                    <a:pt x="150" y="192"/>
                  </a:lnTo>
                  <a:lnTo>
                    <a:pt x="134" y="160"/>
                  </a:lnTo>
                  <a:lnTo>
                    <a:pt x="57" y="129"/>
                  </a:lnTo>
                  <a:lnTo>
                    <a:pt x="8" y="111"/>
                  </a:lnTo>
                  <a:lnTo>
                    <a:pt x="45" y="109"/>
                  </a:lnTo>
                  <a:lnTo>
                    <a:pt x="36" y="83"/>
                  </a:lnTo>
                  <a:lnTo>
                    <a:pt x="0" y="75"/>
                  </a:lnTo>
                  <a:lnTo>
                    <a:pt x="20" y="60"/>
                  </a:lnTo>
                  <a:lnTo>
                    <a:pt x="67" y="28"/>
                  </a:lnTo>
                  <a:lnTo>
                    <a:pt x="45" y="8"/>
                  </a:lnTo>
                  <a:lnTo>
                    <a:pt x="5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05">
              <a:extLst>
                <a:ext uri="{FF2B5EF4-FFF2-40B4-BE49-F238E27FC236}">
                  <a16:creationId xmlns:a16="http://schemas.microsoft.com/office/drawing/2014/main" id="{62977D02-FF72-4AB3-93B8-3F6FF22B441A}"/>
                </a:ext>
              </a:extLst>
            </p:cNvPr>
            <p:cNvSpPr>
              <a:spLocks/>
            </p:cNvSpPr>
            <p:nvPr/>
          </p:nvSpPr>
          <p:spPr bwMode="auto">
            <a:xfrm>
              <a:off x="543" y="3250"/>
              <a:ext cx="109" cy="95"/>
            </a:xfrm>
            <a:custGeom>
              <a:avLst/>
              <a:gdLst>
                <a:gd name="T0" fmla="*/ 97 w 109"/>
                <a:gd name="T1" fmla="*/ 0 h 95"/>
                <a:gd name="T2" fmla="*/ 109 w 109"/>
                <a:gd name="T3" fmla="*/ 12 h 95"/>
                <a:gd name="T4" fmla="*/ 65 w 109"/>
                <a:gd name="T5" fmla="*/ 59 h 95"/>
                <a:gd name="T6" fmla="*/ 30 w 109"/>
                <a:gd name="T7" fmla="*/ 95 h 95"/>
                <a:gd name="T8" fmla="*/ 30 w 109"/>
                <a:gd name="T9" fmla="*/ 65 h 95"/>
                <a:gd name="T10" fmla="*/ 0 w 109"/>
                <a:gd name="T11" fmla="*/ 32 h 95"/>
                <a:gd name="T12" fmla="*/ 22 w 109"/>
                <a:gd name="T13" fmla="*/ 12 h 95"/>
                <a:gd name="T14" fmla="*/ 97 w 109"/>
                <a:gd name="T15" fmla="*/ 0 h 95"/>
                <a:gd name="T16" fmla="*/ 97 w 109"/>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95">
                  <a:moveTo>
                    <a:pt x="97" y="0"/>
                  </a:moveTo>
                  <a:lnTo>
                    <a:pt x="109" y="12"/>
                  </a:lnTo>
                  <a:lnTo>
                    <a:pt x="65" y="59"/>
                  </a:lnTo>
                  <a:lnTo>
                    <a:pt x="30" y="95"/>
                  </a:lnTo>
                  <a:lnTo>
                    <a:pt x="30" y="65"/>
                  </a:lnTo>
                  <a:lnTo>
                    <a:pt x="0" y="32"/>
                  </a:lnTo>
                  <a:lnTo>
                    <a:pt x="22" y="12"/>
                  </a:lnTo>
                  <a:lnTo>
                    <a:pt x="9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06">
              <a:extLst>
                <a:ext uri="{FF2B5EF4-FFF2-40B4-BE49-F238E27FC236}">
                  <a16:creationId xmlns:a16="http://schemas.microsoft.com/office/drawing/2014/main" id="{57741762-C2C0-421F-87F2-B2E3AE1F1409}"/>
                </a:ext>
              </a:extLst>
            </p:cNvPr>
            <p:cNvSpPr>
              <a:spLocks/>
            </p:cNvSpPr>
            <p:nvPr/>
          </p:nvSpPr>
          <p:spPr bwMode="auto">
            <a:xfrm>
              <a:off x="381" y="2594"/>
              <a:ext cx="340" cy="644"/>
            </a:xfrm>
            <a:custGeom>
              <a:avLst/>
              <a:gdLst>
                <a:gd name="T0" fmla="*/ 16 w 340"/>
                <a:gd name="T1" fmla="*/ 0 h 644"/>
                <a:gd name="T2" fmla="*/ 65 w 340"/>
                <a:gd name="T3" fmla="*/ 4 h 644"/>
                <a:gd name="T4" fmla="*/ 115 w 340"/>
                <a:gd name="T5" fmla="*/ 22 h 644"/>
                <a:gd name="T6" fmla="*/ 200 w 340"/>
                <a:gd name="T7" fmla="*/ 111 h 644"/>
                <a:gd name="T8" fmla="*/ 340 w 340"/>
                <a:gd name="T9" fmla="*/ 289 h 644"/>
                <a:gd name="T10" fmla="*/ 229 w 340"/>
                <a:gd name="T11" fmla="*/ 192 h 644"/>
                <a:gd name="T12" fmla="*/ 121 w 340"/>
                <a:gd name="T13" fmla="*/ 75 h 644"/>
                <a:gd name="T14" fmla="*/ 184 w 340"/>
                <a:gd name="T15" fmla="*/ 186 h 644"/>
                <a:gd name="T16" fmla="*/ 178 w 340"/>
                <a:gd name="T17" fmla="*/ 215 h 644"/>
                <a:gd name="T18" fmla="*/ 127 w 340"/>
                <a:gd name="T19" fmla="*/ 200 h 644"/>
                <a:gd name="T20" fmla="*/ 190 w 340"/>
                <a:gd name="T21" fmla="*/ 275 h 644"/>
                <a:gd name="T22" fmla="*/ 172 w 340"/>
                <a:gd name="T23" fmla="*/ 324 h 644"/>
                <a:gd name="T24" fmla="*/ 170 w 340"/>
                <a:gd name="T25" fmla="*/ 377 h 644"/>
                <a:gd name="T26" fmla="*/ 204 w 340"/>
                <a:gd name="T27" fmla="*/ 445 h 644"/>
                <a:gd name="T28" fmla="*/ 221 w 340"/>
                <a:gd name="T29" fmla="*/ 494 h 644"/>
                <a:gd name="T30" fmla="*/ 247 w 340"/>
                <a:gd name="T31" fmla="*/ 571 h 644"/>
                <a:gd name="T32" fmla="*/ 202 w 340"/>
                <a:gd name="T33" fmla="*/ 615 h 644"/>
                <a:gd name="T34" fmla="*/ 267 w 340"/>
                <a:gd name="T35" fmla="*/ 618 h 644"/>
                <a:gd name="T36" fmla="*/ 267 w 340"/>
                <a:gd name="T37" fmla="*/ 638 h 644"/>
                <a:gd name="T38" fmla="*/ 186 w 340"/>
                <a:gd name="T39" fmla="*/ 644 h 644"/>
                <a:gd name="T40" fmla="*/ 97 w 340"/>
                <a:gd name="T41" fmla="*/ 591 h 644"/>
                <a:gd name="T42" fmla="*/ 214 w 340"/>
                <a:gd name="T43" fmla="*/ 543 h 644"/>
                <a:gd name="T44" fmla="*/ 210 w 340"/>
                <a:gd name="T45" fmla="*/ 526 h 644"/>
                <a:gd name="T46" fmla="*/ 190 w 340"/>
                <a:gd name="T47" fmla="*/ 506 h 644"/>
                <a:gd name="T48" fmla="*/ 134 w 340"/>
                <a:gd name="T49" fmla="*/ 514 h 644"/>
                <a:gd name="T50" fmla="*/ 196 w 340"/>
                <a:gd name="T51" fmla="*/ 468 h 644"/>
                <a:gd name="T52" fmla="*/ 150 w 340"/>
                <a:gd name="T53" fmla="*/ 405 h 644"/>
                <a:gd name="T54" fmla="*/ 83 w 340"/>
                <a:gd name="T55" fmla="*/ 306 h 644"/>
                <a:gd name="T56" fmla="*/ 150 w 340"/>
                <a:gd name="T57" fmla="*/ 306 h 644"/>
                <a:gd name="T58" fmla="*/ 154 w 340"/>
                <a:gd name="T59" fmla="*/ 281 h 644"/>
                <a:gd name="T60" fmla="*/ 89 w 340"/>
                <a:gd name="T61" fmla="*/ 269 h 644"/>
                <a:gd name="T62" fmla="*/ 59 w 340"/>
                <a:gd name="T63" fmla="*/ 154 h 644"/>
                <a:gd name="T64" fmla="*/ 14 w 340"/>
                <a:gd name="T65" fmla="*/ 87 h 644"/>
                <a:gd name="T66" fmla="*/ 0 w 340"/>
                <a:gd name="T67" fmla="*/ 12 h 644"/>
                <a:gd name="T68" fmla="*/ 16 w 340"/>
                <a:gd name="T69" fmla="*/ 0 h 644"/>
                <a:gd name="T70" fmla="*/ 16 w 340"/>
                <a:gd name="T71" fmla="*/ 0 h 6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0" h="644">
                  <a:moveTo>
                    <a:pt x="16" y="0"/>
                  </a:moveTo>
                  <a:lnTo>
                    <a:pt x="65" y="4"/>
                  </a:lnTo>
                  <a:lnTo>
                    <a:pt x="115" y="22"/>
                  </a:lnTo>
                  <a:lnTo>
                    <a:pt x="200" y="111"/>
                  </a:lnTo>
                  <a:lnTo>
                    <a:pt x="340" y="289"/>
                  </a:lnTo>
                  <a:lnTo>
                    <a:pt x="229" y="192"/>
                  </a:lnTo>
                  <a:lnTo>
                    <a:pt x="121" y="75"/>
                  </a:lnTo>
                  <a:lnTo>
                    <a:pt x="184" y="186"/>
                  </a:lnTo>
                  <a:lnTo>
                    <a:pt x="178" y="215"/>
                  </a:lnTo>
                  <a:lnTo>
                    <a:pt x="127" y="200"/>
                  </a:lnTo>
                  <a:lnTo>
                    <a:pt x="190" y="275"/>
                  </a:lnTo>
                  <a:lnTo>
                    <a:pt x="172" y="324"/>
                  </a:lnTo>
                  <a:lnTo>
                    <a:pt x="170" y="377"/>
                  </a:lnTo>
                  <a:lnTo>
                    <a:pt x="204" y="445"/>
                  </a:lnTo>
                  <a:lnTo>
                    <a:pt x="221" y="494"/>
                  </a:lnTo>
                  <a:lnTo>
                    <a:pt x="247" y="571"/>
                  </a:lnTo>
                  <a:lnTo>
                    <a:pt x="202" y="615"/>
                  </a:lnTo>
                  <a:lnTo>
                    <a:pt x="267" y="618"/>
                  </a:lnTo>
                  <a:lnTo>
                    <a:pt x="267" y="638"/>
                  </a:lnTo>
                  <a:lnTo>
                    <a:pt x="186" y="644"/>
                  </a:lnTo>
                  <a:lnTo>
                    <a:pt x="97" y="591"/>
                  </a:lnTo>
                  <a:lnTo>
                    <a:pt x="214" y="543"/>
                  </a:lnTo>
                  <a:lnTo>
                    <a:pt x="210" y="526"/>
                  </a:lnTo>
                  <a:lnTo>
                    <a:pt x="190" y="506"/>
                  </a:lnTo>
                  <a:lnTo>
                    <a:pt x="134" y="514"/>
                  </a:lnTo>
                  <a:lnTo>
                    <a:pt x="196" y="468"/>
                  </a:lnTo>
                  <a:lnTo>
                    <a:pt x="150" y="405"/>
                  </a:lnTo>
                  <a:lnTo>
                    <a:pt x="83" y="306"/>
                  </a:lnTo>
                  <a:lnTo>
                    <a:pt x="150" y="306"/>
                  </a:lnTo>
                  <a:lnTo>
                    <a:pt x="154" y="281"/>
                  </a:lnTo>
                  <a:lnTo>
                    <a:pt x="89" y="269"/>
                  </a:lnTo>
                  <a:lnTo>
                    <a:pt x="59" y="154"/>
                  </a:lnTo>
                  <a:lnTo>
                    <a:pt x="14" y="87"/>
                  </a:lnTo>
                  <a:lnTo>
                    <a:pt x="0" y="12"/>
                  </a:lnTo>
                  <a:lnTo>
                    <a:pt x="16"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7">
              <a:extLst>
                <a:ext uri="{FF2B5EF4-FFF2-40B4-BE49-F238E27FC236}">
                  <a16:creationId xmlns:a16="http://schemas.microsoft.com/office/drawing/2014/main" id="{7286B4D9-19FB-4FC2-AD6F-980E05C11FDC}"/>
                </a:ext>
              </a:extLst>
            </p:cNvPr>
            <p:cNvSpPr>
              <a:spLocks/>
            </p:cNvSpPr>
            <p:nvPr/>
          </p:nvSpPr>
          <p:spPr bwMode="auto">
            <a:xfrm>
              <a:off x="474" y="2529"/>
              <a:ext cx="391" cy="516"/>
            </a:xfrm>
            <a:custGeom>
              <a:avLst/>
              <a:gdLst>
                <a:gd name="T0" fmla="*/ 28 w 391"/>
                <a:gd name="T1" fmla="*/ 2 h 516"/>
                <a:gd name="T2" fmla="*/ 115 w 391"/>
                <a:gd name="T3" fmla="*/ 45 h 516"/>
                <a:gd name="T4" fmla="*/ 117 w 391"/>
                <a:gd name="T5" fmla="*/ 0 h 516"/>
                <a:gd name="T6" fmla="*/ 229 w 391"/>
                <a:gd name="T7" fmla="*/ 158 h 516"/>
                <a:gd name="T8" fmla="*/ 275 w 391"/>
                <a:gd name="T9" fmla="*/ 178 h 516"/>
                <a:gd name="T10" fmla="*/ 391 w 391"/>
                <a:gd name="T11" fmla="*/ 276 h 516"/>
                <a:gd name="T12" fmla="*/ 271 w 391"/>
                <a:gd name="T13" fmla="*/ 241 h 516"/>
                <a:gd name="T14" fmla="*/ 324 w 391"/>
                <a:gd name="T15" fmla="*/ 294 h 516"/>
                <a:gd name="T16" fmla="*/ 386 w 391"/>
                <a:gd name="T17" fmla="*/ 421 h 516"/>
                <a:gd name="T18" fmla="*/ 328 w 391"/>
                <a:gd name="T19" fmla="*/ 450 h 516"/>
                <a:gd name="T20" fmla="*/ 324 w 391"/>
                <a:gd name="T21" fmla="*/ 502 h 516"/>
                <a:gd name="T22" fmla="*/ 291 w 391"/>
                <a:gd name="T23" fmla="*/ 516 h 516"/>
                <a:gd name="T24" fmla="*/ 271 w 391"/>
                <a:gd name="T25" fmla="*/ 381 h 516"/>
                <a:gd name="T26" fmla="*/ 243 w 391"/>
                <a:gd name="T27" fmla="*/ 330 h 516"/>
                <a:gd name="T28" fmla="*/ 174 w 391"/>
                <a:gd name="T29" fmla="*/ 241 h 516"/>
                <a:gd name="T30" fmla="*/ 208 w 391"/>
                <a:gd name="T31" fmla="*/ 225 h 516"/>
                <a:gd name="T32" fmla="*/ 223 w 391"/>
                <a:gd name="T33" fmla="*/ 197 h 516"/>
                <a:gd name="T34" fmla="*/ 166 w 391"/>
                <a:gd name="T35" fmla="*/ 207 h 516"/>
                <a:gd name="T36" fmla="*/ 103 w 391"/>
                <a:gd name="T37" fmla="*/ 150 h 516"/>
                <a:gd name="T38" fmla="*/ 57 w 391"/>
                <a:gd name="T39" fmla="*/ 55 h 516"/>
                <a:gd name="T40" fmla="*/ 0 w 391"/>
                <a:gd name="T41" fmla="*/ 22 h 516"/>
                <a:gd name="T42" fmla="*/ 28 w 391"/>
                <a:gd name="T43" fmla="*/ 2 h 516"/>
                <a:gd name="T44" fmla="*/ 28 w 391"/>
                <a:gd name="T45" fmla="*/ 2 h 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1" h="516">
                  <a:moveTo>
                    <a:pt x="28" y="2"/>
                  </a:moveTo>
                  <a:lnTo>
                    <a:pt x="115" y="45"/>
                  </a:lnTo>
                  <a:lnTo>
                    <a:pt x="117" y="0"/>
                  </a:lnTo>
                  <a:lnTo>
                    <a:pt x="229" y="158"/>
                  </a:lnTo>
                  <a:lnTo>
                    <a:pt x="275" y="178"/>
                  </a:lnTo>
                  <a:lnTo>
                    <a:pt x="391" y="276"/>
                  </a:lnTo>
                  <a:lnTo>
                    <a:pt x="271" y="241"/>
                  </a:lnTo>
                  <a:lnTo>
                    <a:pt x="324" y="294"/>
                  </a:lnTo>
                  <a:lnTo>
                    <a:pt x="386" y="421"/>
                  </a:lnTo>
                  <a:lnTo>
                    <a:pt x="328" y="450"/>
                  </a:lnTo>
                  <a:lnTo>
                    <a:pt x="324" y="502"/>
                  </a:lnTo>
                  <a:lnTo>
                    <a:pt x="291" y="516"/>
                  </a:lnTo>
                  <a:lnTo>
                    <a:pt x="271" y="381"/>
                  </a:lnTo>
                  <a:lnTo>
                    <a:pt x="243" y="330"/>
                  </a:lnTo>
                  <a:lnTo>
                    <a:pt x="174" y="241"/>
                  </a:lnTo>
                  <a:lnTo>
                    <a:pt x="208" y="225"/>
                  </a:lnTo>
                  <a:lnTo>
                    <a:pt x="223" y="197"/>
                  </a:lnTo>
                  <a:lnTo>
                    <a:pt x="166" y="207"/>
                  </a:lnTo>
                  <a:lnTo>
                    <a:pt x="103" y="150"/>
                  </a:lnTo>
                  <a:lnTo>
                    <a:pt x="57" y="55"/>
                  </a:lnTo>
                  <a:lnTo>
                    <a:pt x="0" y="22"/>
                  </a:lnTo>
                  <a:lnTo>
                    <a:pt x="28" y="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08">
              <a:extLst>
                <a:ext uri="{FF2B5EF4-FFF2-40B4-BE49-F238E27FC236}">
                  <a16:creationId xmlns:a16="http://schemas.microsoft.com/office/drawing/2014/main" id="{93ED42FC-06DE-40C8-AA79-5E330488859E}"/>
                </a:ext>
              </a:extLst>
            </p:cNvPr>
            <p:cNvSpPr>
              <a:spLocks/>
            </p:cNvSpPr>
            <p:nvPr/>
          </p:nvSpPr>
          <p:spPr bwMode="auto">
            <a:xfrm>
              <a:off x="3205" y="1970"/>
              <a:ext cx="488" cy="389"/>
            </a:xfrm>
            <a:custGeom>
              <a:avLst/>
              <a:gdLst>
                <a:gd name="T0" fmla="*/ 0 w 488"/>
                <a:gd name="T1" fmla="*/ 27 h 389"/>
                <a:gd name="T2" fmla="*/ 10 w 488"/>
                <a:gd name="T3" fmla="*/ 112 h 389"/>
                <a:gd name="T4" fmla="*/ 2 w 488"/>
                <a:gd name="T5" fmla="*/ 130 h 389"/>
                <a:gd name="T6" fmla="*/ 32 w 488"/>
                <a:gd name="T7" fmla="*/ 183 h 389"/>
                <a:gd name="T8" fmla="*/ 16 w 488"/>
                <a:gd name="T9" fmla="*/ 266 h 389"/>
                <a:gd name="T10" fmla="*/ 6 w 488"/>
                <a:gd name="T11" fmla="*/ 314 h 389"/>
                <a:gd name="T12" fmla="*/ 61 w 488"/>
                <a:gd name="T13" fmla="*/ 322 h 389"/>
                <a:gd name="T14" fmla="*/ 83 w 488"/>
                <a:gd name="T15" fmla="*/ 367 h 389"/>
                <a:gd name="T16" fmla="*/ 214 w 488"/>
                <a:gd name="T17" fmla="*/ 389 h 389"/>
                <a:gd name="T18" fmla="*/ 318 w 488"/>
                <a:gd name="T19" fmla="*/ 389 h 389"/>
                <a:gd name="T20" fmla="*/ 362 w 488"/>
                <a:gd name="T21" fmla="*/ 367 h 389"/>
                <a:gd name="T22" fmla="*/ 431 w 488"/>
                <a:gd name="T23" fmla="*/ 302 h 389"/>
                <a:gd name="T24" fmla="*/ 457 w 488"/>
                <a:gd name="T25" fmla="*/ 266 h 389"/>
                <a:gd name="T26" fmla="*/ 488 w 488"/>
                <a:gd name="T27" fmla="*/ 237 h 389"/>
                <a:gd name="T28" fmla="*/ 463 w 488"/>
                <a:gd name="T29" fmla="*/ 181 h 389"/>
                <a:gd name="T30" fmla="*/ 463 w 488"/>
                <a:gd name="T31" fmla="*/ 136 h 389"/>
                <a:gd name="T32" fmla="*/ 392 w 488"/>
                <a:gd name="T33" fmla="*/ 114 h 389"/>
                <a:gd name="T34" fmla="*/ 275 w 488"/>
                <a:gd name="T35" fmla="*/ 116 h 389"/>
                <a:gd name="T36" fmla="*/ 180 w 488"/>
                <a:gd name="T37" fmla="*/ 57 h 389"/>
                <a:gd name="T38" fmla="*/ 178 w 488"/>
                <a:gd name="T39" fmla="*/ 0 h 389"/>
                <a:gd name="T40" fmla="*/ 119 w 488"/>
                <a:gd name="T41" fmla="*/ 16 h 389"/>
                <a:gd name="T42" fmla="*/ 55 w 488"/>
                <a:gd name="T43" fmla="*/ 27 h 389"/>
                <a:gd name="T44" fmla="*/ 10 w 488"/>
                <a:gd name="T45" fmla="*/ 12 h 389"/>
                <a:gd name="T46" fmla="*/ 0 w 488"/>
                <a:gd name="T47" fmla="*/ 27 h 389"/>
                <a:gd name="T48" fmla="*/ 0 w 488"/>
                <a:gd name="T49" fmla="*/ 27 h 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8" h="389">
                  <a:moveTo>
                    <a:pt x="0" y="27"/>
                  </a:moveTo>
                  <a:lnTo>
                    <a:pt x="10" y="112"/>
                  </a:lnTo>
                  <a:lnTo>
                    <a:pt x="2" y="130"/>
                  </a:lnTo>
                  <a:lnTo>
                    <a:pt x="32" y="183"/>
                  </a:lnTo>
                  <a:lnTo>
                    <a:pt x="16" y="266"/>
                  </a:lnTo>
                  <a:lnTo>
                    <a:pt x="6" y="314"/>
                  </a:lnTo>
                  <a:lnTo>
                    <a:pt x="61" y="322"/>
                  </a:lnTo>
                  <a:lnTo>
                    <a:pt x="83" y="367"/>
                  </a:lnTo>
                  <a:lnTo>
                    <a:pt x="214" y="389"/>
                  </a:lnTo>
                  <a:lnTo>
                    <a:pt x="318" y="389"/>
                  </a:lnTo>
                  <a:lnTo>
                    <a:pt x="362" y="367"/>
                  </a:lnTo>
                  <a:lnTo>
                    <a:pt x="431" y="302"/>
                  </a:lnTo>
                  <a:lnTo>
                    <a:pt x="457" y="266"/>
                  </a:lnTo>
                  <a:lnTo>
                    <a:pt x="488" y="237"/>
                  </a:lnTo>
                  <a:lnTo>
                    <a:pt x="463" y="181"/>
                  </a:lnTo>
                  <a:lnTo>
                    <a:pt x="463" y="136"/>
                  </a:lnTo>
                  <a:lnTo>
                    <a:pt x="392" y="114"/>
                  </a:lnTo>
                  <a:lnTo>
                    <a:pt x="275" y="116"/>
                  </a:lnTo>
                  <a:lnTo>
                    <a:pt x="180" y="57"/>
                  </a:lnTo>
                  <a:lnTo>
                    <a:pt x="178" y="0"/>
                  </a:lnTo>
                  <a:lnTo>
                    <a:pt x="119" y="16"/>
                  </a:lnTo>
                  <a:lnTo>
                    <a:pt x="55" y="27"/>
                  </a:lnTo>
                  <a:lnTo>
                    <a:pt x="10" y="12"/>
                  </a:lnTo>
                  <a:lnTo>
                    <a:pt x="0" y="2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09">
              <a:extLst>
                <a:ext uri="{FF2B5EF4-FFF2-40B4-BE49-F238E27FC236}">
                  <a16:creationId xmlns:a16="http://schemas.microsoft.com/office/drawing/2014/main" id="{2883478A-2B45-4818-B107-057C11DD87EE}"/>
                </a:ext>
              </a:extLst>
            </p:cNvPr>
            <p:cNvSpPr>
              <a:spLocks/>
            </p:cNvSpPr>
            <p:nvPr/>
          </p:nvSpPr>
          <p:spPr bwMode="auto">
            <a:xfrm>
              <a:off x="3523" y="2057"/>
              <a:ext cx="145" cy="132"/>
            </a:xfrm>
            <a:custGeom>
              <a:avLst/>
              <a:gdLst>
                <a:gd name="T0" fmla="*/ 30 w 145"/>
                <a:gd name="T1" fmla="*/ 132 h 132"/>
                <a:gd name="T2" fmla="*/ 30 w 145"/>
                <a:gd name="T3" fmla="*/ 102 h 132"/>
                <a:gd name="T4" fmla="*/ 44 w 145"/>
                <a:gd name="T5" fmla="*/ 77 h 132"/>
                <a:gd name="T6" fmla="*/ 60 w 145"/>
                <a:gd name="T7" fmla="*/ 102 h 132"/>
                <a:gd name="T8" fmla="*/ 97 w 145"/>
                <a:gd name="T9" fmla="*/ 110 h 132"/>
                <a:gd name="T10" fmla="*/ 97 w 145"/>
                <a:gd name="T11" fmla="*/ 73 h 132"/>
                <a:gd name="T12" fmla="*/ 105 w 145"/>
                <a:gd name="T13" fmla="*/ 45 h 132"/>
                <a:gd name="T14" fmla="*/ 137 w 145"/>
                <a:gd name="T15" fmla="*/ 65 h 132"/>
                <a:gd name="T16" fmla="*/ 145 w 145"/>
                <a:gd name="T17" fmla="*/ 43 h 132"/>
                <a:gd name="T18" fmla="*/ 113 w 145"/>
                <a:gd name="T19" fmla="*/ 0 h 132"/>
                <a:gd name="T20" fmla="*/ 44 w 145"/>
                <a:gd name="T21" fmla="*/ 10 h 132"/>
                <a:gd name="T22" fmla="*/ 4 w 145"/>
                <a:gd name="T23" fmla="*/ 39 h 132"/>
                <a:gd name="T24" fmla="*/ 0 w 145"/>
                <a:gd name="T25" fmla="*/ 87 h 132"/>
                <a:gd name="T26" fmla="*/ 4 w 145"/>
                <a:gd name="T27" fmla="*/ 102 h 132"/>
                <a:gd name="T28" fmla="*/ 30 w 145"/>
                <a:gd name="T29" fmla="*/ 132 h 132"/>
                <a:gd name="T30" fmla="*/ 30 w 145"/>
                <a:gd name="T31" fmla="*/ 13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5" h="132">
                  <a:moveTo>
                    <a:pt x="30" y="132"/>
                  </a:moveTo>
                  <a:lnTo>
                    <a:pt x="30" y="102"/>
                  </a:lnTo>
                  <a:lnTo>
                    <a:pt x="44" y="77"/>
                  </a:lnTo>
                  <a:lnTo>
                    <a:pt x="60" y="102"/>
                  </a:lnTo>
                  <a:lnTo>
                    <a:pt x="97" y="110"/>
                  </a:lnTo>
                  <a:lnTo>
                    <a:pt x="97" y="73"/>
                  </a:lnTo>
                  <a:lnTo>
                    <a:pt x="105" y="45"/>
                  </a:lnTo>
                  <a:lnTo>
                    <a:pt x="137" y="65"/>
                  </a:lnTo>
                  <a:lnTo>
                    <a:pt x="145" y="43"/>
                  </a:lnTo>
                  <a:lnTo>
                    <a:pt x="113" y="0"/>
                  </a:lnTo>
                  <a:lnTo>
                    <a:pt x="44" y="10"/>
                  </a:lnTo>
                  <a:lnTo>
                    <a:pt x="4" y="39"/>
                  </a:lnTo>
                  <a:lnTo>
                    <a:pt x="0" y="87"/>
                  </a:lnTo>
                  <a:lnTo>
                    <a:pt x="4" y="102"/>
                  </a:lnTo>
                  <a:lnTo>
                    <a:pt x="30" y="13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0">
              <a:extLst>
                <a:ext uri="{FF2B5EF4-FFF2-40B4-BE49-F238E27FC236}">
                  <a16:creationId xmlns:a16="http://schemas.microsoft.com/office/drawing/2014/main" id="{29EFFE84-69DC-43C4-B3BE-2927988E50E8}"/>
                </a:ext>
              </a:extLst>
            </p:cNvPr>
            <p:cNvSpPr>
              <a:spLocks/>
            </p:cNvSpPr>
            <p:nvPr/>
          </p:nvSpPr>
          <p:spPr bwMode="auto">
            <a:xfrm>
              <a:off x="3585" y="2175"/>
              <a:ext cx="39" cy="24"/>
            </a:xfrm>
            <a:custGeom>
              <a:avLst/>
              <a:gdLst>
                <a:gd name="T0" fmla="*/ 21 w 39"/>
                <a:gd name="T1" fmla="*/ 0 h 24"/>
                <a:gd name="T2" fmla="*/ 0 w 39"/>
                <a:gd name="T3" fmla="*/ 8 h 24"/>
                <a:gd name="T4" fmla="*/ 6 w 39"/>
                <a:gd name="T5" fmla="*/ 24 h 24"/>
                <a:gd name="T6" fmla="*/ 21 w 39"/>
                <a:gd name="T7" fmla="*/ 24 h 24"/>
                <a:gd name="T8" fmla="*/ 39 w 39"/>
                <a:gd name="T9" fmla="*/ 18 h 24"/>
                <a:gd name="T10" fmla="*/ 27 w 39"/>
                <a:gd name="T11" fmla="*/ 10 h 24"/>
                <a:gd name="T12" fmla="*/ 21 w 39"/>
                <a:gd name="T13" fmla="*/ 0 h 24"/>
                <a:gd name="T14" fmla="*/ 21 w 39"/>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24">
                  <a:moveTo>
                    <a:pt x="21" y="0"/>
                  </a:moveTo>
                  <a:lnTo>
                    <a:pt x="0" y="8"/>
                  </a:lnTo>
                  <a:lnTo>
                    <a:pt x="6" y="24"/>
                  </a:lnTo>
                  <a:lnTo>
                    <a:pt x="21" y="24"/>
                  </a:lnTo>
                  <a:lnTo>
                    <a:pt x="39" y="18"/>
                  </a:lnTo>
                  <a:lnTo>
                    <a:pt x="27" y="10"/>
                  </a:lnTo>
                  <a:lnTo>
                    <a:pt x="2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1">
              <a:extLst>
                <a:ext uri="{FF2B5EF4-FFF2-40B4-BE49-F238E27FC236}">
                  <a16:creationId xmlns:a16="http://schemas.microsoft.com/office/drawing/2014/main" id="{C5DC8BD0-0287-4FB4-BDA5-CAE693F9AF30}"/>
                </a:ext>
              </a:extLst>
            </p:cNvPr>
            <p:cNvSpPr>
              <a:spLocks/>
            </p:cNvSpPr>
            <p:nvPr/>
          </p:nvSpPr>
          <p:spPr bwMode="auto">
            <a:xfrm>
              <a:off x="3260" y="2187"/>
              <a:ext cx="42" cy="53"/>
            </a:xfrm>
            <a:custGeom>
              <a:avLst/>
              <a:gdLst>
                <a:gd name="T0" fmla="*/ 0 w 42"/>
                <a:gd name="T1" fmla="*/ 0 h 53"/>
                <a:gd name="T2" fmla="*/ 0 w 42"/>
                <a:gd name="T3" fmla="*/ 20 h 53"/>
                <a:gd name="T4" fmla="*/ 16 w 42"/>
                <a:gd name="T5" fmla="*/ 40 h 53"/>
                <a:gd name="T6" fmla="*/ 8 w 42"/>
                <a:gd name="T7" fmla="*/ 53 h 53"/>
                <a:gd name="T8" fmla="*/ 42 w 42"/>
                <a:gd name="T9" fmla="*/ 47 h 53"/>
                <a:gd name="T10" fmla="*/ 26 w 42"/>
                <a:gd name="T11" fmla="*/ 26 h 53"/>
                <a:gd name="T12" fmla="*/ 0 w 42"/>
                <a:gd name="T13" fmla="*/ 0 h 53"/>
                <a:gd name="T14" fmla="*/ 0 w 42"/>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53">
                  <a:moveTo>
                    <a:pt x="0" y="0"/>
                  </a:moveTo>
                  <a:lnTo>
                    <a:pt x="0" y="20"/>
                  </a:lnTo>
                  <a:lnTo>
                    <a:pt x="16" y="40"/>
                  </a:lnTo>
                  <a:lnTo>
                    <a:pt x="8" y="53"/>
                  </a:lnTo>
                  <a:lnTo>
                    <a:pt x="42" y="47"/>
                  </a:lnTo>
                  <a:lnTo>
                    <a:pt x="26" y="26"/>
                  </a:lnTo>
                  <a:lnTo>
                    <a:pt x="0"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2">
              <a:extLst>
                <a:ext uri="{FF2B5EF4-FFF2-40B4-BE49-F238E27FC236}">
                  <a16:creationId xmlns:a16="http://schemas.microsoft.com/office/drawing/2014/main" id="{AE9C7362-541D-41AF-B5D6-14BE250672F0}"/>
                </a:ext>
              </a:extLst>
            </p:cNvPr>
            <p:cNvSpPr>
              <a:spLocks/>
            </p:cNvSpPr>
            <p:nvPr/>
          </p:nvSpPr>
          <p:spPr bwMode="auto">
            <a:xfrm>
              <a:off x="3280" y="2124"/>
              <a:ext cx="408" cy="278"/>
            </a:xfrm>
            <a:custGeom>
              <a:avLst/>
              <a:gdLst>
                <a:gd name="T0" fmla="*/ 85 w 408"/>
                <a:gd name="T1" fmla="*/ 61 h 278"/>
                <a:gd name="T2" fmla="*/ 123 w 408"/>
                <a:gd name="T3" fmla="*/ 69 h 278"/>
                <a:gd name="T4" fmla="*/ 119 w 408"/>
                <a:gd name="T5" fmla="*/ 91 h 278"/>
                <a:gd name="T6" fmla="*/ 101 w 408"/>
                <a:gd name="T7" fmla="*/ 101 h 278"/>
                <a:gd name="T8" fmla="*/ 67 w 408"/>
                <a:gd name="T9" fmla="*/ 89 h 278"/>
                <a:gd name="T10" fmla="*/ 26 w 408"/>
                <a:gd name="T11" fmla="*/ 112 h 278"/>
                <a:gd name="T12" fmla="*/ 36 w 408"/>
                <a:gd name="T13" fmla="*/ 130 h 278"/>
                <a:gd name="T14" fmla="*/ 65 w 408"/>
                <a:gd name="T15" fmla="*/ 142 h 278"/>
                <a:gd name="T16" fmla="*/ 77 w 408"/>
                <a:gd name="T17" fmla="*/ 168 h 278"/>
                <a:gd name="T18" fmla="*/ 57 w 408"/>
                <a:gd name="T19" fmla="*/ 168 h 278"/>
                <a:gd name="T20" fmla="*/ 34 w 408"/>
                <a:gd name="T21" fmla="*/ 148 h 278"/>
                <a:gd name="T22" fmla="*/ 12 w 408"/>
                <a:gd name="T23" fmla="*/ 148 h 278"/>
                <a:gd name="T24" fmla="*/ 0 w 408"/>
                <a:gd name="T25" fmla="*/ 156 h 278"/>
                <a:gd name="T26" fmla="*/ 0 w 408"/>
                <a:gd name="T27" fmla="*/ 186 h 278"/>
                <a:gd name="T28" fmla="*/ 10 w 408"/>
                <a:gd name="T29" fmla="*/ 193 h 278"/>
                <a:gd name="T30" fmla="*/ 22 w 408"/>
                <a:gd name="T31" fmla="*/ 225 h 278"/>
                <a:gd name="T32" fmla="*/ 38 w 408"/>
                <a:gd name="T33" fmla="*/ 221 h 278"/>
                <a:gd name="T34" fmla="*/ 52 w 408"/>
                <a:gd name="T35" fmla="*/ 229 h 278"/>
                <a:gd name="T36" fmla="*/ 67 w 408"/>
                <a:gd name="T37" fmla="*/ 263 h 278"/>
                <a:gd name="T38" fmla="*/ 89 w 408"/>
                <a:gd name="T39" fmla="*/ 276 h 278"/>
                <a:gd name="T40" fmla="*/ 119 w 408"/>
                <a:gd name="T41" fmla="*/ 278 h 278"/>
                <a:gd name="T42" fmla="*/ 196 w 408"/>
                <a:gd name="T43" fmla="*/ 241 h 278"/>
                <a:gd name="T44" fmla="*/ 269 w 408"/>
                <a:gd name="T45" fmla="*/ 235 h 278"/>
                <a:gd name="T46" fmla="*/ 299 w 408"/>
                <a:gd name="T47" fmla="*/ 207 h 278"/>
                <a:gd name="T48" fmla="*/ 321 w 408"/>
                <a:gd name="T49" fmla="*/ 148 h 278"/>
                <a:gd name="T50" fmla="*/ 368 w 408"/>
                <a:gd name="T51" fmla="*/ 130 h 278"/>
                <a:gd name="T52" fmla="*/ 408 w 408"/>
                <a:gd name="T53" fmla="*/ 93 h 278"/>
                <a:gd name="T54" fmla="*/ 376 w 408"/>
                <a:gd name="T55" fmla="*/ 47 h 278"/>
                <a:gd name="T56" fmla="*/ 344 w 408"/>
                <a:gd name="T57" fmla="*/ 91 h 278"/>
                <a:gd name="T58" fmla="*/ 322 w 408"/>
                <a:gd name="T59" fmla="*/ 105 h 278"/>
                <a:gd name="T60" fmla="*/ 295 w 408"/>
                <a:gd name="T61" fmla="*/ 105 h 278"/>
                <a:gd name="T62" fmla="*/ 259 w 408"/>
                <a:gd name="T63" fmla="*/ 105 h 278"/>
                <a:gd name="T64" fmla="*/ 259 w 408"/>
                <a:gd name="T65" fmla="*/ 0 h 278"/>
                <a:gd name="T66" fmla="*/ 222 w 408"/>
                <a:gd name="T67" fmla="*/ 6 h 278"/>
                <a:gd name="T68" fmla="*/ 170 w 408"/>
                <a:gd name="T69" fmla="*/ 14 h 278"/>
                <a:gd name="T70" fmla="*/ 85 w 408"/>
                <a:gd name="T71" fmla="*/ 61 h 278"/>
                <a:gd name="T72" fmla="*/ 85 w 408"/>
                <a:gd name="T73" fmla="*/ 61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8" h="278">
                  <a:moveTo>
                    <a:pt x="85" y="61"/>
                  </a:moveTo>
                  <a:lnTo>
                    <a:pt x="123" y="69"/>
                  </a:lnTo>
                  <a:lnTo>
                    <a:pt x="119" y="91"/>
                  </a:lnTo>
                  <a:lnTo>
                    <a:pt x="101" y="101"/>
                  </a:lnTo>
                  <a:lnTo>
                    <a:pt x="67" y="89"/>
                  </a:lnTo>
                  <a:lnTo>
                    <a:pt x="26" y="112"/>
                  </a:lnTo>
                  <a:lnTo>
                    <a:pt x="36" y="130"/>
                  </a:lnTo>
                  <a:lnTo>
                    <a:pt x="65" y="142"/>
                  </a:lnTo>
                  <a:lnTo>
                    <a:pt x="77" y="168"/>
                  </a:lnTo>
                  <a:lnTo>
                    <a:pt x="57" y="168"/>
                  </a:lnTo>
                  <a:lnTo>
                    <a:pt x="34" y="148"/>
                  </a:lnTo>
                  <a:lnTo>
                    <a:pt x="12" y="148"/>
                  </a:lnTo>
                  <a:lnTo>
                    <a:pt x="0" y="156"/>
                  </a:lnTo>
                  <a:lnTo>
                    <a:pt x="0" y="186"/>
                  </a:lnTo>
                  <a:lnTo>
                    <a:pt x="10" y="193"/>
                  </a:lnTo>
                  <a:lnTo>
                    <a:pt x="22" y="225"/>
                  </a:lnTo>
                  <a:lnTo>
                    <a:pt x="38" y="221"/>
                  </a:lnTo>
                  <a:lnTo>
                    <a:pt x="52" y="229"/>
                  </a:lnTo>
                  <a:lnTo>
                    <a:pt x="67" y="263"/>
                  </a:lnTo>
                  <a:lnTo>
                    <a:pt x="89" y="276"/>
                  </a:lnTo>
                  <a:lnTo>
                    <a:pt x="119" y="278"/>
                  </a:lnTo>
                  <a:lnTo>
                    <a:pt x="196" y="241"/>
                  </a:lnTo>
                  <a:lnTo>
                    <a:pt x="269" y="235"/>
                  </a:lnTo>
                  <a:lnTo>
                    <a:pt x="299" y="207"/>
                  </a:lnTo>
                  <a:lnTo>
                    <a:pt x="321" y="148"/>
                  </a:lnTo>
                  <a:lnTo>
                    <a:pt x="368" y="130"/>
                  </a:lnTo>
                  <a:lnTo>
                    <a:pt x="408" y="93"/>
                  </a:lnTo>
                  <a:lnTo>
                    <a:pt x="376" y="47"/>
                  </a:lnTo>
                  <a:lnTo>
                    <a:pt x="344" y="91"/>
                  </a:lnTo>
                  <a:lnTo>
                    <a:pt x="322" y="105"/>
                  </a:lnTo>
                  <a:lnTo>
                    <a:pt x="295" y="105"/>
                  </a:lnTo>
                  <a:lnTo>
                    <a:pt x="259" y="105"/>
                  </a:lnTo>
                  <a:lnTo>
                    <a:pt x="259" y="0"/>
                  </a:lnTo>
                  <a:lnTo>
                    <a:pt x="222" y="6"/>
                  </a:lnTo>
                  <a:lnTo>
                    <a:pt x="170" y="14"/>
                  </a:lnTo>
                  <a:lnTo>
                    <a:pt x="85" y="6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13">
              <a:extLst>
                <a:ext uri="{FF2B5EF4-FFF2-40B4-BE49-F238E27FC236}">
                  <a16:creationId xmlns:a16="http://schemas.microsoft.com/office/drawing/2014/main" id="{9732A648-C86A-4A7C-9657-D336585B831D}"/>
                </a:ext>
              </a:extLst>
            </p:cNvPr>
            <p:cNvSpPr>
              <a:spLocks/>
            </p:cNvSpPr>
            <p:nvPr/>
          </p:nvSpPr>
          <p:spPr bwMode="auto">
            <a:xfrm>
              <a:off x="3237" y="2217"/>
              <a:ext cx="35" cy="37"/>
            </a:xfrm>
            <a:custGeom>
              <a:avLst/>
              <a:gdLst>
                <a:gd name="T0" fmla="*/ 35 w 35"/>
                <a:gd name="T1" fmla="*/ 0 h 37"/>
                <a:gd name="T2" fmla="*/ 33 w 35"/>
                <a:gd name="T3" fmla="*/ 14 h 37"/>
                <a:gd name="T4" fmla="*/ 4 w 35"/>
                <a:gd name="T5" fmla="*/ 37 h 37"/>
                <a:gd name="T6" fmla="*/ 0 w 35"/>
                <a:gd name="T7" fmla="*/ 19 h 37"/>
                <a:gd name="T8" fmla="*/ 11 w 35"/>
                <a:gd name="T9" fmla="*/ 4 h 37"/>
                <a:gd name="T10" fmla="*/ 35 w 35"/>
                <a:gd name="T11" fmla="*/ 0 h 37"/>
                <a:gd name="T12" fmla="*/ 35 w 3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7">
                  <a:moveTo>
                    <a:pt x="35" y="0"/>
                  </a:moveTo>
                  <a:lnTo>
                    <a:pt x="33" y="14"/>
                  </a:lnTo>
                  <a:lnTo>
                    <a:pt x="4" y="37"/>
                  </a:lnTo>
                  <a:lnTo>
                    <a:pt x="0" y="19"/>
                  </a:lnTo>
                  <a:lnTo>
                    <a:pt x="11" y="4"/>
                  </a:lnTo>
                  <a:lnTo>
                    <a:pt x="3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14">
              <a:extLst>
                <a:ext uri="{FF2B5EF4-FFF2-40B4-BE49-F238E27FC236}">
                  <a16:creationId xmlns:a16="http://schemas.microsoft.com/office/drawing/2014/main" id="{31F00257-A364-496C-BB53-DEC1DA730E03}"/>
                </a:ext>
              </a:extLst>
            </p:cNvPr>
            <p:cNvSpPr>
              <a:spLocks/>
            </p:cNvSpPr>
            <p:nvPr/>
          </p:nvSpPr>
          <p:spPr bwMode="auto">
            <a:xfrm>
              <a:off x="3260" y="2236"/>
              <a:ext cx="42" cy="28"/>
            </a:xfrm>
            <a:custGeom>
              <a:avLst/>
              <a:gdLst>
                <a:gd name="T0" fmla="*/ 28 w 42"/>
                <a:gd name="T1" fmla="*/ 0 h 28"/>
                <a:gd name="T2" fmla="*/ 42 w 42"/>
                <a:gd name="T3" fmla="*/ 14 h 28"/>
                <a:gd name="T4" fmla="*/ 42 w 42"/>
                <a:gd name="T5" fmla="*/ 26 h 28"/>
                <a:gd name="T6" fmla="*/ 0 w 42"/>
                <a:gd name="T7" fmla="*/ 28 h 28"/>
                <a:gd name="T8" fmla="*/ 18 w 42"/>
                <a:gd name="T9" fmla="*/ 8 h 28"/>
                <a:gd name="T10" fmla="*/ 28 w 42"/>
                <a:gd name="T11" fmla="*/ 0 h 28"/>
                <a:gd name="T12" fmla="*/ 28 w 4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28" y="0"/>
                  </a:moveTo>
                  <a:lnTo>
                    <a:pt x="42" y="14"/>
                  </a:lnTo>
                  <a:lnTo>
                    <a:pt x="42" y="26"/>
                  </a:lnTo>
                  <a:lnTo>
                    <a:pt x="0" y="28"/>
                  </a:lnTo>
                  <a:lnTo>
                    <a:pt x="18" y="8"/>
                  </a:lnTo>
                  <a:lnTo>
                    <a:pt x="28"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15">
              <a:extLst>
                <a:ext uri="{FF2B5EF4-FFF2-40B4-BE49-F238E27FC236}">
                  <a16:creationId xmlns:a16="http://schemas.microsoft.com/office/drawing/2014/main" id="{B1D925C8-6DB9-4614-A779-F325B99F145C}"/>
                </a:ext>
              </a:extLst>
            </p:cNvPr>
            <p:cNvSpPr>
              <a:spLocks/>
            </p:cNvSpPr>
            <p:nvPr/>
          </p:nvSpPr>
          <p:spPr bwMode="auto">
            <a:xfrm>
              <a:off x="3207" y="1976"/>
              <a:ext cx="251" cy="272"/>
            </a:xfrm>
            <a:custGeom>
              <a:avLst/>
              <a:gdLst>
                <a:gd name="T0" fmla="*/ 0 w 251"/>
                <a:gd name="T1" fmla="*/ 6 h 272"/>
                <a:gd name="T2" fmla="*/ 14 w 251"/>
                <a:gd name="T3" fmla="*/ 41 h 272"/>
                <a:gd name="T4" fmla="*/ 77 w 251"/>
                <a:gd name="T5" fmla="*/ 108 h 272"/>
                <a:gd name="T6" fmla="*/ 103 w 251"/>
                <a:gd name="T7" fmla="*/ 142 h 272"/>
                <a:gd name="T8" fmla="*/ 154 w 251"/>
                <a:gd name="T9" fmla="*/ 158 h 272"/>
                <a:gd name="T10" fmla="*/ 140 w 251"/>
                <a:gd name="T11" fmla="*/ 179 h 272"/>
                <a:gd name="T12" fmla="*/ 89 w 251"/>
                <a:gd name="T13" fmla="*/ 177 h 272"/>
                <a:gd name="T14" fmla="*/ 45 w 251"/>
                <a:gd name="T15" fmla="*/ 162 h 272"/>
                <a:gd name="T16" fmla="*/ 45 w 251"/>
                <a:gd name="T17" fmla="*/ 181 h 272"/>
                <a:gd name="T18" fmla="*/ 87 w 251"/>
                <a:gd name="T19" fmla="*/ 207 h 272"/>
                <a:gd name="T20" fmla="*/ 95 w 251"/>
                <a:gd name="T21" fmla="*/ 221 h 272"/>
                <a:gd name="T22" fmla="*/ 75 w 251"/>
                <a:gd name="T23" fmla="*/ 245 h 272"/>
                <a:gd name="T24" fmla="*/ 103 w 251"/>
                <a:gd name="T25" fmla="*/ 270 h 272"/>
                <a:gd name="T26" fmla="*/ 140 w 251"/>
                <a:gd name="T27" fmla="*/ 272 h 272"/>
                <a:gd name="T28" fmla="*/ 142 w 251"/>
                <a:gd name="T29" fmla="*/ 237 h 272"/>
                <a:gd name="T30" fmla="*/ 158 w 251"/>
                <a:gd name="T31" fmla="*/ 213 h 272"/>
                <a:gd name="T32" fmla="*/ 251 w 251"/>
                <a:gd name="T33" fmla="*/ 170 h 272"/>
                <a:gd name="T34" fmla="*/ 241 w 251"/>
                <a:gd name="T35" fmla="*/ 156 h 272"/>
                <a:gd name="T36" fmla="*/ 142 w 251"/>
                <a:gd name="T37" fmla="*/ 209 h 272"/>
                <a:gd name="T38" fmla="*/ 119 w 251"/>
                <a:gd name="T39" fmla="*/ 223 h 272"/>
                <a:gd name="T40" fmla="*/ 111 w 251"/>
                <a:gd name="T41" fmla="*/ 203 h 272"/>
                <a:gd name="T42" fmla="*/ 235 w 251"/>
                <a:gd name="T43" fmla="*/ 142 h 272"/>
                <a:gd name="T44" fmla="*/ 192 w 251"/>
                <a:gd name="T45" fmla="*/ 77 h 272"/>
                <a:gd name="T46" fmla="*/ 166 w 251"/>
                <a:gd name="T47" fmla="*/ 89 h 272"/>
                <a:gd name="T48" fmla="*/ 146 w 251"/>
                <a:gd name="T49" fmla="*/ 130 h 272"/>
                <a:gd name="T50" fmla="*/ 132 w 251"/>
                <a:gd name="T51" fmla="*/ 116 h 272"/>
                <a:gd name="T52" fmla="*/ 134 w 251"/>
                <a:gd name="T53" fmla="*/ 63 h 272"/>
                <a:gd name="T54" fmla="*/ 168 w 251"/>
                <a:gd name="T55" fmla="*/ 29 h 272"/>
                <a:gd name="T56" fmla="*/ 162 w 251"/>
                <a:gd name="T57" fmla="*/ 0 h 272"/>
                <a:gd name="T58" fmla="*/ 73 w 251"/>
                <a:gd name="T59" fmla="*/ 21 h 272"/>
                <a:gd name="T60" fmla="*/ 26 w 251"/>
                <a:gd name="T61" fmla="*/ 17 h 272"/>
                <a:gd name="T62" fmla="*/ 0 w 251"/>
                <a:gd name="T63" fmla="*/ 6 h 272"/>
                <a:gd name="T64" fmla="*/ 0 w 251"/>
                <a:gd name="T65" fmla="*/ 6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272">
                  <a:moveTo>
                    <a:pt x="0" y="6"/>
                  </a:moveTo>
                  <a:lnTo>
                    <a:pt x="14" y="41"/>
                  </a:lnTo>
                  <a:lnTo>
                    <a:pt x="77" y="108"/>
                  </a:lnTo>
                  <a:lnTo>
                    <a:pt x="103" y="142"/>
                  </a:lnTo>
                  <a:lnTo>
                    <a:pt x="154" y="158"/>
                  </a:lnTo>
                  <a:lnTo>
                    <a:pt x="140" y="179"/>
                  </a:lnTo>
                  <a:lnTo>
                    <a:pt x="89" y="177"/>
                  </a:lnTo>
                  <a:lnTo>
                    <a:pt x="45" y="162"/>
                  </a:lnTo>
                  <a:lnTo>
                    <a:pt x="45" y="181"/>
                  </a:lnTo>
                  <a:lnTo>
                    <a:pt x="87" y="207"/>
                  </a:lnTo>
                  <a:lnTo>
                    <a:pt x="95" y="221"/>
                  </a:lnTo>
                  <a:lnTo>
                    <a:pt x="75" y="245"/>
                  </a:lnTo>
                  <a:lnTo>
                    <a:pt x="103" y="270"/>
                  </a:lnTo>
                  <a:lnTo>
                    <a:pt x="140" y="272"/>
                  </a:lnTo>
                  <a:lnTo>
                    <a:pt x="142" y="237"/>
                  </a:lnTo>
                  <a:lnTo>
                    <a:pt x="158" y="213"/>
                  </a:lnTo>
                  <a:lnTo>
                    <a:pt x="251" y="170"/>
                  </a:lnTo>
                  <a:lnTo>
                    <a:pt x="241" y="156"/>
                  </a:lnTo>
                  <a:lnTo>
                    <a:pt x="142" y="209"/>
                  </a:lnTo>
                  <a:lnTo>
                    <a:pt x="119" y="223"/>
                  </a:lnTo>
                  <a:lnTo>
                    <a:pt x="111" y="203"/>
                  </a:lnTo>
                  <a:lnTo>
                    <a:pt x="235" y="142"/>
                  </a:lnTo>
                  <a:lnTo>
                    <a:pt x="192" y="77"/>
                  </a:lnTo>
                  <a:lnTo>
                    <a:pt x="166" y="89"/>
                  </a:lnTo>
                  <a:lnTo>
                    <a:pt x="146" y="130"/>
                  </a:lnTo>
                  <a:lnTo>
                    <a:pt x="132" y="116"/>
                  </a:lnTo>
                  <a:lnTo>
                    <a:pt x="134" y="63"/>
                  </a:lnTo>
                  <a:lnTo>
                    <a:pt x="168" y="29"/>
                  </a:lnTo>
                  <a:lnTo>
                    <a:pt x="162" y="0"/>
                  </a:lnTo>
                  <a:lnTo>
                    <a:pt x="73" y="21"/>
                  </a:lnTo>
                  <a:lnTo>
                    <a:pt x="26" y="17"/>
                  </a:lnTo>
                  <a:lnTo>
                    <a:pt x="0" y="6"/>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16">
              <a:extLst>
                <a:ext uri="{FF2B5EF4-FFF2-40B4-BE49-F238E27FC236}">
                  <a16:creationId xmlns:a16="http://schemas.microsoft.com/office/drawing/2014/main" id="{6F42C06F-8E41-4BBE-B6DC-AEA70FEBA8AC}"/>
                </a:ext>
              </a:extLst>
            </p:cNvPr>
            <p:cNvSpPr>
              <a:spLocks/>
            </p:cNvSpPr>
            <p:nvPr/>
          </p:nvSpPr>
          <p:spPr bwMode="auto">
            <a:xfrm>
              <a:off x="3207" y="1752"/>
              <a:ext cx="552" cy="423"/>
            </a:xfrm>
            <a:custGeom>
              <a:avLst/>
              <a:gdLst>
                <a:gd name="T0" fmla="*/ 518 w 552"/>
                <a:gd name="T1" fmla="*/ 423 h 423"/>
                <a:gd name="T2" fmla="*/ 546 w 552"/>
                <a:gd name="T3" fmla="*/ 320 h 423"/>
                <a:gd name="T4" fmla="*/ 552 w 552"/>
                <a:gd name="T5" fmla="*/ 261 h 423"/>
                <a:gd name="T6" fmla="*/ 542 w 552"/>
                <a:gd name="T7" fmla="*/ 230 h 423"/>
                <a:gd name="T8" fmla="*/ 546 w 552"/>
                <a:gd name="T9" fmla="*/ 206 h 423"/>
                <a:gd name="T10" fmla="*/ 508 w 552"/>
                <a:gd name="T11" fmla="*/ 184 h 423"/>
                <a:gd name="T12" fmla="*/ 461 w 552"/>
                <a:gd name="T13" fmla="*/ 83 h 423"/>
                <a:gd name="T14" fmla="*/ 437 w 552"/>
                <a:gd name="T15" fmla="*/ 60 h 423"/>
                <a:gd name="T16" fmla="*/ 358 w 552"/>
                <a:gd name="T17" fmla="*/ 4 h 423"/>
                <a:gd name="T18" fmla="*/ 295 w 552"/>
                <a:gd name="T19" fmla="*/ 0 h 423"/>
                <a:gd name="T20" fmla="*/ 249 w 552"/>
                <a:gd name="T21" fmla="*/ 6 h 423"/>
                <a:gd name="T22" fmla="*/ 225 w 552"/>
                <a:gd name="T23" fmla="*/ 22 h 423"/>
                <a:gd name="T24" fmla="*/ 176 w 552"/>
                <a:gd name="T25" fmla="*/ 24 h 423"/>
                <a:gd name="T26" fmla="*/ 150 w 552"/>
                <a:gd name="T27" fmla="*/ 36 h 423"/>
                <a:gd name="T28" fmla="*/ 125 w 552"/>
                <a:gd name="T29" fmla="*/ 56 h 423"/>
                <a:gd name="T30" fmla="*/ 73 w 552"/>
                <a:gd name="T31" fmla="*/ 103 h 423"/>
                <a:gd name="T32" fmla="*/ 38 w 552"/>
                <a:gd name="T33" fmla="*/ 149 h 423"/>
                <a:gd name="T34" fmla="*/ 12 w 552"/>
                <a:gd name="T35" fmla="*/ 176 h 423"/>
                <a:gd name="T36" fmla="*/ 0 w 552"/>
                <a:gd name="T37" fmla="*/ 228 h 423"/>
                <a:gd name="T38" fmla="*/ 26 w 552"/>
                <a:gd name="T39" fmla="*/ 241 h 423"/>
                <a:gd name="T40" fmla="*/ 107 w 552"/>
                <a:gd name="T41" fmla="*/ 237 h 423"/>
                <a:gd name="T42" fmla="*/ 170 w 552"/>
                <a:gd name="T43" fmla="*/ 230 h 423"/>
                <a:gd name="T44" fmla="*/ 180 w 552"/>
                <a:gd name="T45" fmla="*/ 307 h 423"/>
                <a:gd name="T46" fmla="*/ 263 w 552"/>
                <a:gd name="T47" fmla="*/ 378 h 423"/>
                <a:gd name="T48" fmla="*/ 336 w 552"/>
                <a:gd name="T49" fmla="*/ 340 h 423"/>
                <a:gd name="T50" fmla="*/ 395 w 552"/>
                <a:gd name="T51" fmla="*/ 311 h 423"/>
                <a:gd name="T52" fmla="*/ 429 w 552"/>
                <a:gd name="T53" fmla="*/ 316 h 423"/>
                <a:gd name="T54" fmla="*/ 457 w 552"/>
                <a:gd name="T55" fmla="*/ 346 h 423"/>
                <a:gd name="T56" fmla="*/ 518 w 552"/>
                <a:gd name="T57" fmla="*/ 423 h 423"/>
                <a:gd name="T58" fmla="*/ 518 w 552"/>
                <a:gd name="T59" fmla="*/ 423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2" h="423">
                  <a:moveTo>
                    <a:pt x="518" y="423"/>
                  </a:moveTo>
                  <a:lnTo>
                    <a:pt x="546" y="320"/>
                  </a:lnTo>
                  <a:lnTo>
                    <a:pt x="552" y="261"/>
                  </a:lnTo>
                  <a:lnTo>
                    <a:pt x="542" y="230"/>
                  </a:lnTo>
                  <a:lnTo>
                    <a:pt x="546" y="206"/>
                  </a:lnTo>
                  <a:lnTo>
                    <a:pt x="508" y="184"/>
                  </a:lnTo>
                  <a:lnTo>
                    <a:pt x="461" y="83"/>
                  </a:lnTo>
                  <a:lnTo>
                    <a:pt x="437" y="60"/>
                  </a:lnTo>
                  <a:lnTo>
                    <a:pt x="358" y="4"/>
                  </a:lnTo>
                  <a:lnTo>
                    <a:pt x="295" y="0"/>
                  </a:lnTo>
                  <a:lnTo>
                    <a:pt x="249" y="6"/>
                  </a:lnTo>
                  <a:lnTo>
                    <a:pt x="225" y="22"/>
                  </a:lnTo>
                  <a:lnTo>
                    <a:pt x="176" y="24"/>
                  </a:lnTo>
                  <a:lnTo>
                    <a:pt x="150" y="36"/>
                  </a:lnTo>
                  <a:lnTo>
                    <a:pt x="125" y="56"/>
                  </a:lnTo>
                  <a:lnTo>
                    <a:pt x="73" y="103"/>
                  </a:lnTo>
                  <a:lnTo>
                    <a:pt x="38" y="149"/>
                  </a:lnTo>
                  <a:lnTo>
                    <a:pt x="12" y="176"/>
                  </a:lnTo>
                  <a:lnTo>
                    <a:pt x="0" y="228"/>
                  </a:lnTo>
                  <a:lnTo>
                    <a:pt x="26" y="241"/>
                  </a:lnTo>
                  <a:lnTo>
                    <a:pt x="107" y="237"/>
                  </a:lnTo>
                  <a:lnTo>
                    <a:pt x="170" y="230"/>
                  </a:lnTo>
                  <a:lnTo>
                    <a:pt x="180" y="307"/>
                  </a:lnTo>
                  <a:lnTo>
                    <a:pt x="263" y="378"/>
                  </a:lnTo>
                  <a:lnTo>
                    <a:pt x="336" y="340"/>
                  </a:lnTo>
                  <a:lnTo>
                    <a:pt x="395" y="311"/>
                  </a:lnTo>
                  <a:lnTo>
                    <a:pt x="429" y="316"/>
                  </a:lnTo>
                  <a:lnTo>
                    <a:pt x="457" y="346"/>
                  </a:lnTo>
                  <a:lnTo>
                    <a:pt x="518" y="423"/>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7">
              <a:extLst>
                <a:ext uri="{FF2B5EF4-FFF2-40B4-BE49-F238E27FC236}">
                  <a16:creationId xmlns:a16="http://schemas.microsoft.com/office/drawing/2014/main" id="{B76EF2DB-1E8F-4C78-A951-95D6E01E7802}"/>
                </a:ext>
              </a:extLst>
            </p:cNvPr>
            <p:cNvSpPr>
              <a:spLocks/>
            </p:cNvSpPr>
            <p:nvPr/>
          </p:nvSpPr>
          <p:spPr bwMode="auto">
            <a:xfrm>
              <a:off x="3490" y="1968"/>
              <a:ext cx="49" cy="18"/>
            </a:xfrm>
            <a:custGeom>
              <a:avLst/>
              <a:gdLst>
                <a:gd name="T0" fmla="*/ 0 w 49"/>
                <a:gd name="T1" fmla="*/ 8 h 18"/>
                <a:gd name="T2" fmla="*/ 29 w 49"/>
                <a:gd name="T3" fmla="*/ 14 h 18"/>
                <a:gd name="T4" fmla="*/ 49 w 49"/>
                <a:gd name="T5" fmla="*/ 18 h 18"/>
                <a:gd name="T6" fmla="*/ 33 w 49"/>
                <a:gd name="T7" fmla="*/ 0 h 18"/>
                <a:gd name="T8" fmla="*/ 0 w 49"/>
                <a:gd name="T9" fmla="*/ 8 h 18"/>
                <a:gd name="T10" fmla="*/ 0 w 49"/>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8">
                  <a:moveTo>
                    <a:pt x="0" y="8"/>
                  </a:moveTo>
                  <a:lnTo>
                    <a:pt x="29" y="14"/>
                  </a:lnTo>
                  <a:lnTo>
                    <a:pt x="49" y="18"/>
                  </a:lnTo>
                  <a:lnTo>
                    <a:pt x="33" y="0"/>
                  </a:lnTo>
                  <a:lnTo>
                    <a:pt x="0" y="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18">
              <a:extLst>
                <a:ext uri="{FF2B5EF4-FFF2-40B4-BE49-F238E27FC236}">
                  <a16:creationId xmlns:a16="http://schemas.microsoft.com/office/drawing/2014/main" id="{4E1DEA80-5DBB-424B-A8AE-2373A56D2850}"/>
                </a:ext>
              </a:extLst>
            </p:cNvPr>
            <p:cNvSpPr>
              <a:spLocks/>
            </p:cNvSpPr>
            <p:nvPr/>
          </p:nvSpPr>
          <p:spPr bwMode="auto">
            <a:xfrm>
              <a:off x="3432" y="1912"/>
              <a:ext cx="42" cy="16"/>
            </a:xfrm>
            <a:custGeom>
              <a:avLst/>
              <a:gdLst>
                <a:gd name="T0" fmla="*/ 0 w 42"/>
                <a:gd name="T1" fmla="*/ 12 h 16"/>
                <a:gd name="T2" fmla="*/ 20 w 42"/>
                <a:gd name="T3" fmla="*/ 16 h 16"/>
                <a:gd name="T4" fmla="*/ 42 w 42"/>
                <a:gd name="T5" fmla="*/ 6 h 16"/>
                <a:gd name="T6" fmla="*/ 18 w 42"/>
                <a:gd name="T7" fmla="*/ 0 h 16"/>
                <a:gd name="T8" fmla="*/ 0 w 42"/>
                <a:gd name="T9" fmla="*/ 12 h 16"/>
                <a:gd name="T10" fmla="*/ 0 w 42"/>
                <a:gd name="T11" fmla="*/ 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0" y="12"/>
                  </a:moveTo>
                  <a:lnTo>
                    <a:pt x="20" y="16"/>
                  </a:lnTo>
                  <a:lnTo>
                    <a:pt x="42" y="6"/>
                  </a:lnTo>
                  <a:lnTo>
                    <a:pt x="18" y="0"/>
                  </a:lnTo>
                  <a:lnTo>
                    <a:pt x="0" y="12"/>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19">
              <a:extLst>
                <a:ext uri="{FF2B5EF4-FFF2-40B4-BE49-F238E27FC236}">
                  <a16:creationId xmlns:a16="http://schemas.microsoft.com/office/drawing/2014/main" id="{C20C4D8E-B70F-4544-B94B-D2E0A6196BD8}"/>
                </a:ext>
              </a:extLst>
            </p:cNvPr>
            <p:cNvSpPr>
              <a:spLocks/>
            </p:cNvSpPr>
            <p:nvPr/>
          </p:nvSpPr>
          <p:spPr bwMode="auto">
            <a:xfrm>
              <a:off x="3375" y="1823"/>
              <a:ext cx="63" cy="38"/>
            </a:xfrm>
            <a:custGeom>
              <a:avLst/>
              <a:gdLst>
                <a:gd name="T0" fmla="*/ 0 w 63"/>
                <a:gd name="T1" fmla="*/ 4 h 38"/>
                <a:gd name="T2" fmla="*/ 44 w 63"/>
                <a:gd name="T3" fmla="*/ 34 h 38"/>
                <a:gd name="T4" fmla="*/ 63 w 63"/>
                <a:gd name="T5" fmla="*/ 38 h 38"/>
                <a:gd name="T6" fmla="*/ 48 w 63"/>
                <a:gd name="T7" fmla="*/ 20 h 38"/>
                <a:gd name="T8" fmla="*/ 28 w 63"/>
                <a:gd name="T9" fmla="*/ 0 h 38"/>
                <a:gd name="T10" fmla="*/ 0 w 63"/>
                <a:gd name="T11" fmla="*/ 4 h 38"/>
                <a:gd name="T12" fmla="*/ 0 w 63"/>
                <a:gd name="T13" fmla="*/ 4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8">
                  <a:moveTo>
                    <a:pt x="0" y="4"/>
                  </a:moveTo>
                  <a:lnTo>
                    <a:pt x="44" y="34"/>
                  </a:lnTo>
                  <a:lnTo>
                    <a:pt x="63" y="38"/>
                  </a:lnTo>
                  <a:lnTo>
                    <a:pt x="48" y="20"/>
                  </a:lnTo>
                  <a:lnTo>
                    <a:pt x="28" y="0"/>
                  </a:lnTo>
                  <a:lnTo>
                    <a:pt x="0"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0">
              <a:extLst>
                <a:ext uri="{FF2B5EF4-FFF2-40B4-BE49-F238E27FC236}">
                  <a16:creationId xmlns:a16="http://schemas.microsoft.com/office/drawing/2014/main" id="{8545D803-F555-41EF-9973-97C9EFD7D10D}"/>
                </a:ext>
              </a:extLst>
            </p:cNvPr>
            <p:cNvSpPr>
              <a:spLocks/>
            </p:cNvSpPr>
            <p:nvPr/>
          </p:nvSpPr>
          <p:spPr bwMode="auto">
            <a:xfrm>
              <a:off x="3377" y="1889"/>
              <a:ext cx="79" cy="35"/>
            </a:xfrm>
            <a:custGeom>
              <a:avLst/>
              <a:gdLst>
                <a:gd name="T0" fmla="*/ 79 w 79"/>
                <a:gd name="T1" fmla="*/ 16 h 35"/>
                <a:gd name="T2" fmla="*/ 42 w 79"/>
                <a:gd name="T3" fmla="*/ 27 h 35"/>
                <a:gd name="T4" fmla="*/ 20 w 79"/>
                <a:gd name="T5" fmla="*/ 35 h 35"/>
                <a:gd name="T6" fmla="*/ 0 w 79"/>
                <a:gd name="T7" fmla="*/ 35 h 35"/>
                <a:gd name="T8" fmla="*/ 30 w 79"/>
                <a:gd name="T9" fmla="*/ 8 h 35"/>
                <a:gd name="T10" fmla="*/ 53 w 79"/>
                <a:gd name="T11" fmla="*/ 8 h 35"/>
                <a:gd name="T12" fmla="*/ 79 w 79"/>
                <a:gd name="T13" fmla="*/ 0 h 35"/>
                <a:gd name="T14" fmla="*/ 79 w 79"/>
                <a:gd name="T15" fmla="*/ 16 h 35"/>
                <a:gd name="T16" fmla="*/ 79 w 79"/>
                <a:gd name="T17" fmla="*/ 1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5">
                  <a:moveTo>
                    <a:pt x="79" y="16"/>
                  </a:moveTo>
                  <a:lnTo>
                    <a:pt x="42" y="27"/>
                  </a:lnTo>
                  <a:lnTo>
                    <a:pt x="20" y="35"/>
                  </a:lnTo>
                  <a:lnTo>
                    <a:pt x="0" y="35"/>
                  </a:lnTo>
                  <a:lnTo>
                    <a:pt x="30" y="8"/>
                  </a:lnTo>
                  <a:lnTo>
                    <a:pt x="53" y="8"/>
                  </a:lnTo>
                  <a:lnTo>
                    <a:pt x="79" y="0"/>
                  </a:lnTo>
                  <a:lnTo>
                    <a:pt x="79" y="16"/>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1">
              <a:extLst>
                <a:ext uri="{FF2B5EF4-FFF2-40B4-BE49-F238E27FC236}">
                  <a16:creationId xmlns:a16="http://schemas.microsoft.com/office/drawing/2014/main" id="{F39F0636-275A-4E2C-81A4-2DA39B7CC63A}"/>
                </a:ext>
              </a:extLst>
            </p:cNvPr>
            <p:cNvSpPr>
              <a:spLocks/>
            </p:cNvSpPr>
            <p:nvPr/>
          </p:nvSpPr>
          <p:spPr bwMode="auto">
            <a:xfrm>
              <a:off x="3369" y="1869"/>
              <a:ext cx="105" cy="28"/>
            </a:xfrm>
            <a:custGeom>
              <a:avLst/>
              <a:gdLst>
                <a:gd name="T0" fmla="*/ 0 w 105"/>
                <a:gd name="T1" fmla="*/ 20 h 28"/>
                <a:gd name="T2" fmla="*/ 42 w 105"/>
                <a:gd name="T3" fmla="*/ 12 h 28"/>
                <a:gd name="T4" fmla="*/ 63 w 105"/>
                <a:gd name="T5" fmla="*/ 2 h 28"/>
                <a:gd name="T6" fmla="*/ 89 w 105"/>
                <a:gd name="T7" fmla="*/ 0 h 28"/>
                <a:gd name="T8" fmla="*/ 105 w 105"/>
                <a:gd name="T9" fmla="*/ 8 h 28"/>
                <a:gd name="T10" fmla="*/ 65 w 105"/>
                <a:gd name="T11" fmla="*/ 16 h 28"/>
                <a:gd name="T12" fmla="*/ 46 w 105"/>
                <a:gd name="T13" fmla="*/ 28 h 28"/>
                <a:gd name="T14" fmla="*/ 0 w 105"/>
                <a:gd name="T15" fmla="*/ 20 h 28"/>
                <a:gd name="T16" fmla="*/ 0 w 105"/>
                <a:gd name="T17" fmla="*/ 2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28">
                  <a:moveTo>
                    <a:pt x="0" y="20"/>
                  </a:moveTo>
                  <a:lnTo>
                    <a:pt x="42" y="12"/>
                  </a:lnTo>
                  <a:lnTo>
                    <a:pt x="63" y="2"/>
                  </a:lnTo>
                  <a:lnTo>
                    <a:pt x="89" y="0"/>
                  </a:lnTo>
                  <a:lnTo>
                    <a:pt x="105" y="8"/>
                  </a:lnTo>
                  <a:lnTo>
                    <a:pt x="65" y="16"/>
                  </a:lnTo>
                  <a:lnTo>
                    <a:pt x="46" y="28"/>
                  </a:lnTo>
                  <a:lnTo>
                    <a:pt x="0" y="2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2">
              <a:extLst>
                <a:ext uri="{FF2B5EF4-FFF2-40B4-BE49-F238E27FC236}">
                  <a16:creationId xmlns:a16="http://schemas.microsoft.com/office/drawing/2014/main" id="{247D8CB6-CE9F-420B-8835-E17FE517AEA9}"/>
                </a:ext>
              </a:extLst>
            </p:cNvPr>
            <p:cNvSpPr>
              <a:spLocks/>
            </p:cNvSpPr>
            <p:nvPr/>
          </p:nvSpPr>
          <p:spPr bwMode="auto">
            <a:xfrm>
              <a:off x="3699" y="1982"/>
              <a:ext cx="50" cy="19"/>
            </a:xfrm>
            <a:custGeom>
              <a:avLst/>
              <a:gdLst>
                <a:gd name="T0" fmla="*/ 8 w 50"/>
                <a:gd name="T1" fmla="*/ 4 h 19"/>
                <a:gd name="T2" fmla="*/ 26 w 50"/>
                <a:gd name="T3" fmla="*/ 0 h 19"/>
                <a:gd name="T4" fmla="*/ 50 w 50"/>
                <a:gd name="T5" fmla="*/ 7 h 19"/>
                <a:gd name="T6" fmla="*/ 46 w 50"/>
                <a:gd name="T7" fmla="*/ 19 h 19"/>
                <a:gd name="T8" fmla="*/ 16 w 50"/>
                <a:gd name="T9" fmla="*/ 19 h 19"/>
                <a:gd name="T10" fmla="*/ 0 w 50"/>
                <a:gd name="T11" fmla="*/ 11 h 19"/>
                <a:gd name="T12" fmla="*/ 8 w 50"/>
                <a:gd name="T13" fmla="*/ 4 h 19"/>
                <a:gd name="T14" fmla="*/ 8 w 50"/>
                <a:gd name="T15" fmla="*/ 4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9">
                  <a:moveTo>
                    <a:pt x="8" y="4"/>
                  </a:moveTo>
                  <a:lnTo>
                    <a:pt x="26" y="0"/>
                  </a:lnTo>
                  <a:lnTo>
                    <a:pt x="50" y="7"/>
                  </a:lnTo>
                  <a:lnTo>
                    <a:pt x="46" y="19"/>
                  </a:lnTo>
                  <a:lnTo>
                    <a:pt x="16" y="19"/>
                  </a:lnTo>
                  <a:lnTo>
                    <a:pt x="0" y="11"/>
                  </a:lnTo>
                  <a:lnTo>
                    <a:pt x="8"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23">
              <a:extLst>
                <a:ext uri="{FF2B5EF4-FFF2-40B4-BE49-F238E27FC236}">
                  <a16:creationId xmlns:a16="http://schemas.microsoft.com/office/drawing/2014/main" id="{3DCCCB6A-B8DF-4D78-9FCF-34182F51BD07}"/>
                </a:ext>
              </a:extLst>
            </p:cNvPr>
            <p:cNvSpPr>
              <a:spLocks/>
            </p:cNvSpPr>
            <p:nvPr/>
          </p:nvSpPr>
          <p:spPr bwMode="auto">
            <a:xfrm>
              <a:off x="3717" y="1948"/>
              <a:ext cx="40" cy="26"/>
            </a:xfrm>
            <a:custGeom>
              <a:avLst/>
              <a:gdLst>
                <a:gd name="T0" fmla="*/ 0 w 40"/>
                <a:gd name="T1" fmla="*/ 0 h 26"/>
                <a:gd name="T2" fmla="*/ 40 w 40"/>
                <a:gd name="T3" fmla="*/ 22 h 26"/>
                <a:gd name="T4" fmla="*/ 16 w 40"/>
                <a:gd name="T5" fmla="*/ 26 h 26"/>
                <a:gd name="T6" fmla="*/ 2 w 40"/>
                <a:gd name="T7" fmla="*/ 14 h 26"/>
                <a:gd name="T8" fmla="*/ 0 w 40"/>
                <a:gd name="T9" fmla="*/ 0 h 26"/>
                <a:gd name="T10" fmla="*/ 0 w 4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26">
                  <a:moveTo>
                    <a:pt x="0" y="0"/>
                  </a:moveTo>
                  <a:lnTo>
                    <a:pt x="40" y="22"/>
                  </a:lnTo>
                  <a:lnTo>
                    <a:pt x="16" y="26"/>
                  </a:lnTo>
                  <a:lnTo>
                    <a:pt x="2" y="14"/>
                  </a:lnTo>
                  <a:lnTo>
                    <a:pt x="0"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24">
              <a:extLst>
                <a:ext uri="{FF2B5EF4-FFF2-40B4-BE49-F238E27FC236}">
                  <a16:creationId xmlns:a16="http://schemas.microsoft.com/office/drawing/2014/main" id="{8431AB1C-B595-47A0-9935-41186812735F}"/>
                </a:ext>
              </a:extLst>
            </p:cNvPr>
            <p:cNvSpPr>
              <a:spLocks/>
            </p:cNvSpPr>
            <p:nvPr/>
          </p:nvSpPr>
          <p:spPr bwMode="auto">
            <a:xfrm>
              <a:off x="3411" y="1986"/>
              <a:ext cx="101" cy="61"/>
            </a:xfrm>
            <a:custGeom>
              <a:avLst/>
              <a:gdLst>
                <a:gd name="T0" fmla="*/ 0 w 101"/>
                <a:gd name="T1" fmla="*/ 3 h 61"/>
                <a:gd name="T2" fmla="*/ 41 w 101"/>
                <a:gd name="T3" fmla="*/ 47 h 61"/>
                <a:gd name="T4" fmla="*/ 69 w 101"/>
                <a:gd name="T5" fmla="*/ 57 h 61"/>
                <a:gd name="T6" fmla="*/ 101 w 101"/>
                <a:gd name="T7" fmla="*/ 61 h 61"/>
                <a:gd name="T8" fmla="*/ 83 w 101"/>
                <a:gd name="T9" fmla="*/ 41 h 61"/>
                <a:gd name="T10" fmla="*/ 95 w 101"/>
                <a:gd name="T11" fmla="*/ 27 h 61"/>
                <a:gd name="T12" fmla="*/ 63 w 101"/>
                <a:gd name="T13" fmla="*/ 3 h 61"/>
                <a:gd name="T14" fmla="*/ 39 w 101"/>
                <a:gd name="T15" fmla="*/ 3 h 61"/>
                <a:gd name="T16" fmla="*/ 47 w 101"/>
                <a:gd name="T17" fmla="*/ 23 h 61"/>
                <a:gd name="T18" fmla="*/ 15 w 101"/>
                <a:gd name="T19" fmla="*/ 0 h 61"/>
                <a:gd name="T20" fmla="*/ 0 w 101"/>
                <a:gd name="T21" fmla="*/ 3 h 61"/>
                <a:gd name="T22" fmla="*/ 0 w 101"/>
                <a:gd name="T23" fmla="*/ 3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61">
                  <a:moveTo>
                    <a:pt x="0" y="3"/>
                  </a:moveTo>
                  <a:lnTo>
                    <a:pt x="41" y="47"/>
                  </a:lnTo>
                  <a:lnTo>
                    <a:pt x="69" y="57"/>
                  </a:lnTo>
                  <a:lnTo>
                    <a:pt x="101" y="61"/>
                  </a:lnTo>
                  <a:lnTo>
                    <a:pt x="83" y="41"/>
                  </a:lnTo>
                  <a:lnTo>
                    <a:pt x="95" y="27"/>
                  </a:lnTo>
                  <a:lnTo>
                    <a:pt x="63" y="3"/>
                  </a:lnTo>
                  <a:lnTo>
                    <a:pt x="39" y="3"/>
                  </a:lnTo>
                  <a:lnTo>
                    <a:pt x="47" y="23"/>
                  </a:lnTo>
                  <a:lnTo>
                    <a:pt x="15" y="0"/>
                  </a:lnTo>
                  <a:lnTo>
                    <a:pt x="0" y="3"/>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5">
              <a:extLst>
                <a:ext uri="{FF2B5EF4-FFF2-40B4-BE49-F238E27FC236}">
                  <a16:creationId xmlns:a16="http://schemas.microsoft.com/office/drawing/2014/main" id="{2DDD09DA-4E63-43CB-90C1-DEF1D9271C98}"/>
                </a:ext>
              </a:extLst>
            </p:cNvPr>
            <p:cNvSpPr>
              <a:spLocks/>
            </p:cNvSpPr>
            <p:nvPr/>
          </p:nvSpPr>
          <p:spPr bwMode="auto">
            <a:xfrm>
              <a:off x="3428" y="1926"/>
              <a:ext cx="111" cy="32"/>
            </a:xfrm>
            <a:custGeom>
              <a:avLst/>
              <a:gdLst>
                <a:gd name="T0" fmla="*/ 10 w 111"/>
                <a:gd name="T1" fmla="*/ 18 h 32"/>
                <a:gd name="T2" fmla="*/ 30 w 111"/>
                <a:gd name="T3" fmla="*/ 18 h 32"/>
                <a:gd name="T4" fmla="*/ 42 w 111"/>
                <a:gd name="T5" fmla="*/ 0 h 32"/>
                <a:gd name="T6" fmla="*/ 76 w 111"/>
                <a:gd name="T7" fmla="*/ 6 h 32"/>
                <a:gd name="T8" fmla="*/ 111 w 111"/>
                <a:gd name="T9" fmla="*/ 22 h 32"/>
                <a:gd name="T10" fmla="*/ 80 w 111"/>
                <a:gd name="T11" fmla="*/ 32 h 32"/>
                <a:gd name="T12" fmla="*/ 38 w 111"/>
                <a:gd name="T13" fmla="*/ 32 h 32"/>
                <a:gd name="T14" fmla="*/ 0 w 111"/>
                <a:gd name="T15" fmla="*/ 22 h 32"/>
                <a:gd name="T16" fmla="*/ 10 w 111"/>
                <a:gd name="T17" fmla="*/ 18 h 32"/>
                <a:gd name="T18" fmla="*/ 10 w 111"/>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32">
                  <a:moveTo>
                    <a:pt x="10" y="18"/>
                  </a:moveTo>
                  <a:lnTo>
                    <a:pt x="30" y="18"/>
                  </a:lnTo>
                  <a:lnTo>
                    <a:pt x="42" y="0"/>
                  </a:lnTo>
                  <a:lnTo>
                    <a:pt x="76" y="6"/>
                  </a:lnTo>
                  <a:lnTo>
                    <a:pt x="111" y="22"/>
                  </a:lnTo>
                  <a:lnTo>
                    <a:pt x="80" y="32"/>
                  </a:lnTo>
                  <a:lnTo>
                    <a:pt x="38" y="32"/>
                  </a:lnTo>
                  <a:lnTo>
                    <a:pt x="0" y="22"/>
                  </a:lnTo>
                  <a:lnTo>
                    <a:pt x="10" y="1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6">
              <a:extLst>
                <a:ext uri="{FF2B5EF4-FFF2-40B4-BE49-F238E27FC236}">
                  <a16:creationId xmlns:a16="http://schemas.microsoft.com/office/drawing/2014/main" id="{B21D313B-B33A-4359-BE1E-0BCA91C57A87}"/>
                </a:ext>
              </a:extLst>
            </p:cNvPr>
            <p:cNvSpPr>
              <a:spLocks/>
            </p:cNvSpPr>
            <p:nvPr/>
          </p:nvSpPr>
          <p:spPr bwMode="auto">
            <a:xfrm>
              <a:off x="3419" y="1758"/>
              <a:ext cx="253" cy="174"/>
            </a:xfrm>
            <a:custGeom>
              <a:avLst/>
              <a:gdLst>
                <a:gd name="T0" fmla="*/ 0 w 253"/>
                <a:gd name="T1" fmla="*/ 54 h 174"/>
                <a:gd name="T2" fmla="*/ 35 w 253"/>
                <a:gd name="T3" fmla="*/ 54 h 174"/>
                <a:gd name="T4" fmla="*/ 104 w 253"/>
                <a:gd name="T5" fmla="*/ 85 h 174"/>
                <a:gd name="T6" fmla="*/ 132 w 253"/>
                <a:gd name="T7" fmla="*/ 81 h 174"/>
                <a:gd name="T8" fmla="*/ 96 w 253"/>
                <a:gd name="T9" fmla="*/ 54 h 174"/>
                <a:gd name="T10" fmla="*/ 138 w 253"/>
                <a:gd name="T11" fmla="*/ 58 h 174"/>
                <a:gd name="T12" fmla="*/ 156 w 253"/>
                <a:gd name="T13" fmla="*/ 62 h 174"/>
                <a:gd name="T14" fmla="*/ 134 w 253"/>
                <a:gd name="T15" fmla="*/ 36 h 174"/>
                <a:gd name="T16" fmla="*/ 178 w 253"/>
                <a:gd name="T17" fmla="*/ 50 h 174"/>
                <a:gd name="T18" fmla="*/ 128 w 253"/>
                <a:gd name="T19" fmla="*/ 0 h 174"/>
                <a:gd name="T20" fmla="*/ 164 w 253"/>
                <a:gd name="T21" fmla="*/ 12 h 174"/>
                <a:gd name="T22" fmla="*/ 241 w 253"/>
                <a:gd name="T23" fmla="*/ 69 h 174"/>
                <a:gd name="T24" fmla="*/ 253 w 253"/>
                <a:gd name="T25" fmla="*/ 105 h 174"/>
                <a:gd name="T26" fmla="*/ 178 w 253"/>
                <a:gd name="T27" fmla="*/ 73 h 174"/>
                <a:gd name="T28" fmla="*/ 193 w 253"/>
                <a:gd name="T29" fmla="*/ 93 h 174"/>
                <a:gd name="T30" fmla="*/ 146 w 253"/>
                <a:gd name="T31" fmla="*/ 95 h 174"/>
                <a:gd name="T32" fmla="*/ 172 w 253"/>
                <a:gd name="T33" fmla="*/ 131 h 174"/>
                <a:gd name="T34" fmla="*/ 172 w 253"/>
                <a:gd name="T35" fmla="*/ 152 h 174"/>
                <a:gd name="T36" fmla="*/ 126 w 253"/>
                <a:gd name="T37" fmla="*/ 145 h 174"/>
                <a:gd name="T38" fmla="*/ 104 w 253"/>
                <a:gd name="T39" fmla="*/ 147 h 174"/>
                <a:gd name="T40" fmla="*/ 118 w 253"/>
                <a:gd name="T41" fmla="*/ 174 h 174"/>
                <a:gd name="T42" fmla="*/ 37 w 253"/>
                <a:gd name="T43" fmla="*/ 148 h 174"/>
                <a:gd name="T44" fmla="*/ 55 w 253"/>
                <a:gd name="T45" fmla="*/ 127 h 174"/>
                <a:gd name="T46" fmla="*/ 87 w 253"/>
                <a:gd name="T47" fmla="*/ 139 h 174"/>
                <a:gd name="T48" fmla="*/ 120 w 253"/>
                <a:gd name="T49" fmla="*/ 115 h 174"/>
                <a:gd name="T50" fmla="*/ 31 w 253"/>
                <a:gd name="T51" fmla="*/ 77 h 174"/>
                <a:gd name="T52" fmla="*/ 0 w 253"/>
                <a:gd name="T53" fmla="*/ 54 h 174"/>
                <a:gd name="T54" fmla="*/ 0 w 253"/>
                <a:gd name="T55" fmla="*/ 54 h 1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3" h="174">
                  <a:moveTo>
                    <a:pt x="0" y="54"/>
                  </a:moveTo>
                  <a:lnTo>
                    <a:pt x="35" y="54"/>
                  </a:lnTo>
                  <a:lnTo>
                    <a:pt x="104" y="85"/>
                  </a:lnTo>
                  <a:lnTo>
                    <a:pt x="132" y="81"/>
                  </a:lnTo>
                  <a:lnTo>
                    <a:pt x="96" y="54"/>
                  </a:lnTo>
                  <a:lnTo>
                    <a:pt x="138" y="58"/>
                  </a:lnTo>
                  <a:lnTo>
                    <a:pt x="156" y="62"/>
                  </a:lnTo>
                  <a:lnTo>
                    <a:pt x="134" y="36"/>
                  </a:lnTo>
                  <a:lnTo>
                    <a:pt x="178" y="50"/>
                  </a:lnTo>
                  <a:lnTo>
                    <a:pt x="128" y="0"/>
                  </a:lnTo>
                  <a:lnTo>
                    <a:pt x="164" y="12"/>
                  </a:lnTo>
                  <a:lnTo>
                    <a:pt x="241" y="69"/>
                  </a:lnTo>
                  <a:lnTo>
                    <a:pt x="253" y="105"/>
                  </a:lnTo>
                  <a:lnTo>
                    <a:pt x="178" y="73"/>
                  </a:lnTo>
                  <a:lnTo>
                    <a:pt x="193" y="93"/>
                  </a:lnTo>
                  <a:lnTo>
                    <a:pt x="146" y="95"/>
                  </a:lnTo>
                  <a:lnTo>
                    <a:pt x="172" y="131"/>
                  </a:lnTo>
                  <a:lnTo>
                    <a:pt x="172" y="152"/>
                  </a:lnTo>
                  <a:lnTo>
                    <a:pt x="126" y="145"/>
                  </a:lnTo>
                  <a:lnTo>
                    <a:pt x="104" y="147"/>
                  </a:lnTo>
                  <a:lnTo>
                    <a:pt x="118" y="174"/>
                  </a:lnTo>
                  <a:lnTo>
                    <a:pt x="37" y="148"/>
                  </a:lnTo>
                  <a:lnTo>
                    <a:pt x="55" y="127"/>
                  </a:lnTo>
                  <a:lnTo>
                    <a:pt x="87" y="139"/>
                  </a:lnTo>
                  <a:lnTo>
                    <a:pt x="120" y="115"/>
                  </a:lnTo>
                  <a:lnTo>
                    <a:pt x="31" y="77"/>
                  </a:lnTo>
                  <a:lnTo>
                    <a:pt x="0" y="5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7">
              <a:extLst>
                <a:ext uri="{FF2B5EF4-FFF2-40B4-BE49-F238E27FC236}">
                  <a16:creationId xmlns:a16="http://schemas.microsoft.com/office/drawing/2014/main" id="{BEC6AA13-F6E4-498F-96D6-D8A075AAA2B7}"/>
                </a:ext>
              </a:extLst>
            </p:cNvPr>
            <p:cNvSpPr>
              <a:spLocks/>
            </p:cNvSpPr>
            <p:nvPr/>
          </p:nvSpPr>
          <p:spPr bwMode="auto">
            <a:xfrm>
              <a:off x="2865" y="2918"/>
              <a:ext cx="117" cy="69"/>
            </a:xfrm>
            <a:custGeom>
              <a:avLst/>
              <a:gdLst>
                <a:gd name="T0" fmla="*/ 117 w 117"/>
                <a:gd name="T1" fmla="*/ 34 h 69"/>
                <a:gd name="T2" fmla="*/ 89 w 117"/>
                <a:gd name="T3" fmla="*/ 18 h 69"/>
                <a:gd name="T4" fmla="*/ 61 w 117"/>
                <a:gd name="T5" fmla="*/ 0 h 69"/>
                <a:gd name="T6" fmla="*/ 28 w 117"/>
                <a:gd name="T7" fmla="*/ 0 h 69"/>
                <a:gd name="T8" fmla="*/ 12 w 117"/>
                <a:gd name="T9" fmla="*/ 10 h 69"/>
                <a:gd name="T10" fmla="*/ 12 w 117"/>
                <a:gd name="T11" fmla="*/ 28 h 69"/>
                <a:gd name="T12" fmla="*/ 0 w 117"/>
                <a:gd name="T13" fmla="*/ 46 h 69"/>
                <a:gd name="T14" fmla="*/ 0 w 117"/>
                <a:gd name="T15" fmla="*/ 57 h 69"/>
                <a:gd name="T16" fmla="*/ 33 w 117"/>
                <a:gd name="T17" fmla="*/ 69 h 69"/>
                <a:gd name="T18" fmla="*/ 89 w 117"/>
                <a:gd name="T19" fmla="*/ 65 h 69"/>
                <a:gd name="T20" fmla="*/ 99 w 117"/>
                <a:gd name="T21" fmla="*/ 61 h 69"/>
                <a:gd name="T22" fmla="*/ 89 w 117"/>
                <a:gd name="T23" fmla="*/ 53 h 69"/>
                <a:gd name="T24" fmla="*/ 109 w 117"/>
                <a:gd name="T25" fmla="*/ 49 h 69"/>
                <a:gd name="T26" fmla="*/ 117 w 117"/>
                <a:gd name="T27" fmla="*/ 34 h 69"/>
                <a:gd name="T28" fmla="*/ 117 w 117"/>
                <a:gd name="T29" fmla="*/ 34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69">
                  <a:moveTo>
                    <a:pt x="117" y="34"/>
                  </a:moveTo>
                  <a:lnTo>
                    <a:pt x="89" y="18"/>
                  </a:lnTo>
                  <a:lnTo>
                    <a:pt x="61" y="0"/>
                  </a:lnTo>
                  <a:lnTo>
                    <a:pt x="28" y="0"/>
                  </a:lnTo>
                  <a:lnTo>
                    <a:pt x="12" y="10"/>
                  </a:lnTo>
                  <a:lnTo>
                    <a:pt x="12" y="28"/>
                  </a:lnTo>
                  <a:lnTo>
                    <a:pt x="0" y="46"/>
                  </a:lnTo>
                  <a:lnTo>
                    <a:pt x="0" y="57"/>
                  </a:lnTo>
                  <a:lnTo>
                    <a:pt x="33" y="69"/>
                  </a:lnTo>
                  <a:lnTo>
                    <a:pt x="89" y="65"/>
                  </a:lnTo>
                  <a:lnTo>
                    <a:pt x="99" y="61"/>
                  </a:lnTo>
                  <a:lnTo>
                    <a:pt x="89" y="53"/>
                  </a:lnTo>
                  <a:lnTo>
                    <a:pt x="109" y="49"/>
                  </a:lnTo>
                  <a:lnTo>
                    <a:pt x="117" y="3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8">
              <a:extLst>
                <a:ext uri="{FF2B5EF4-FFF2-40B4-BE49-F238E27FC236}">
                  <a16:creationId xmlns:a16="http://schemas.microsoft.com/office/drawing/2014/main" id="{7721A50D-D5DE-455D-B85E-D15FD169F21A}"/>
                </a:ext>
              </a:extLst>
            </p:cNvPr>
            <p:cNvSpPr>
              <a:spLocks/>
            </p:cNvSpPr>
            <p:nvPr/>
          </p:nvSpPr>
          <p:spPr bwMode="auto">
            <a:xfrm>
              <a:off x="2906" y="2918"/>
              <a:ext cx="60" cy="40"/>
            </a:xfrm>
            <a:custGeom>
              <a:avLst/>
              <a:gdLst>
                <a:gd name="T0" fmla="*/ 12 w 60"/>
                <a:gd name="T1" fmla="*/ 0 h 40"/>
                <a:gd name="T2" fmla="*/ 60 w 60"/>
                <a:gd name="T3" fmla="*/ 28 h 40"/>
                <a:gd name="T4" fmla="*/ 42 w 60"/>
                <a:gd name="T5" fmla="*/ 40 h 40"/>
                <a:gd name="T6" fmla="*/ 0 w 60"/>
                <a:gd name="T7" fmla="*/ 14 h 40"/>
                <a:gd name="T8" fmla="*/ 0 w 60"/>
                <a:gd name="T9" fmla="*/ 0 h 40"/>
                <a:gd name="T10" fmla="*/ 12 w 60"/>
                <a:gd name="T11" fmla="*/ 0 h 40"/>
                <a:gd name="T12" fmla="*/ 12 w 6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0">
                  <a:moveTo>
                    <a:pt x="12" y="0"/>
                  </a:moveTo>
                  <a:lnTo>
                    <a:pt x="60" y="28"/>
                  </a:lnTo>
                  <a:lnTo>
                    <a:pt x="42" y="40"/>
                  </a:lnTo>
                  <a:lnTo>
                    <a:pt x="0" y="14"/>
                  </a:lnTo>
                  <a:lnTo>
                    <a:pt x="0" y="0"/>
                  </a:lnTo>
                  <a:lnTo>
                    <a:pt x="12"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9">
              <a:extLst>
                <a:ext uri="{FF2B5EF4-FFF2-40B4-BE49-F238E27FC236}">
                  <a16:creationId xmlns:a16="http://schemas.microsoft.com/office/drawing/2014/main" id="{14ADE2A0-474A-457F-B2C4-EECB0D5F1ABF}"/>
                </a:ext>
              </a:extLst>
            </p:cNvPr>
            <p:cNvSpPr>
              <a:spLocks/>
            </p:cNvSpPr>
            <p:nvPr/>
          </p:nvSpPr>
          <p:spPr bwMode="auto">
            <a:xfrm>
              <a:off x="2885" y="2950"/>
              <a:ext cx="61" cy="35"/>
            </a:xfrm>
            <a:custGeom>
              <a:avLst/>
              <a:gdLst>
                <a:gd name="T0" fmla="*/ 61 w 61"/>
                <a:gd name="T1" fmla="*/ 25 h 35"/>
                <a:gd name="T2" fmla="*/ 17 w 61"/>
                <a:gd name="T3" fmla="*/ 0 h 35"/>
                <a:gd name="T4" fmla="*/ 0 w 61"/>
                <a:gd name="T5" fmla="*/ 6 h 35"/>
                <a:gd name="T6" fmla="*/ 2 w 61"/>
                <a:gd name="T7" fmla="*/ 21 h 35"/>
                <a:gd name="T8" fmla="*/ 37 w 61"/>
                <a:gd name="T9" fmla="*/ 35 h 35"/>
                <a:gd name="T10" fmla="*/ 61 w 61"/>
                <a:gd name="T11" fmla="*/ 33 h 35"/>
                <a:gd name="T12" fmla="*/ 61 w 61"/>
                <a:gd name="T13" fmla="*/ 25 h 35"/>
                <a:gd name="T14" fmla="*/ 61 w 61"/>
                <a:gd name="T15" fmla="*/ 2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35">
                  <a:moveTo>
                    <a:pt x="61" y="25"/>
                  </a:moveTo>
                  <a:lnTo>
                    <a:pt x="17" y="0"/>
                  </a:lnTo>
                  <a:lnTo>
                    <a:pt x="0" y="6"/>
                  </a:lnTo>
                  <a:lnTo>
                    <a:pt x="2" y="21"/>
                  </a:lnTo>
                  <a:lnTo>
                    <a:pt x="37" y="35"/>
                  </a:lnTo>
                  <a:lnTo>
                    <a:pt x="61" y="33"/>
                  </a:lnTo>
                  <a:lnTo>
                    <a:pt x="61" y="2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30">
              <a:extLst>
                <a:ext uri="{FF2B5EF4-FFF2-40B4-BE49-F238E27FC236}">
                  <a16:creationId xmlns:a16="http://schemas.microsoft.com/office/drawing/2014/main" id="{44EAD55E-450E-4BAE-ADF7-74407EAAB5E6}"/>
                </a:ext>
              </a:extLst>
            </p:cNvPr>
            <p:cNvSpPr>
              <a:spLocks/>
            </p:cNvSpPr>
            <p:nvPr/>
          </p:nvSpPr>
          <p:spPr bwMode="auto">
            <a:xfrm>
              <a:off x="2950" y="2942"/>
              <a:ext cx="28" cy="22"/>
            </a:xfrm>
            <a:custGeom>
              <a:avLst/>
              <a:gdLst>
                <a:gd name="T0" fmla="*/ 12 w 28"/>
                <a:gd name="T1" fmla="*/ 0 h 22"/>
                <a:gd name="T2" fmla="*/ 28 w 28"/>
                <a:gd name="T3" fmla="*/ 10 h 22"/>
                <a:gd name="T4" fmla="*/ 28 w 28"/>
                <a:gd name="T5" fmla="*/ 22 h 22"/>
                <a:gd name="T6" fmla="*/ 2 w 28"/>
                <a:gd name="T7" fmla="*/ 22 h 22"/>
                <a:gd name="T8" fmla="*/ 0 w 28"/>
                <a:gd name="T9" fmla="*/ 8 h 22"/>
                <a:gd name="T10" fmla="*/ 12 w 28"/>
                <a:gd name="T11" fmla="*/ 0 h 22"/>
                <a:gd name="T12" fmla="*/ 12 w 2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2">
                  <a:moveTo>
                    <a:pt x="12" y="0"/>
                  </a:moveTo>
                  <a:lnTo>
                    <a:pt x="28" y="10"/>
                  </a:lnTo>
                  <a:lnTo>
                    <a:pt x="28" y="22"/>
                  </a:lnTo>
                  <a:lnTo>
                    <a:pt x="2" y="22"/>
                  </a:lnTo>
                  <a:lnTo>
                    <a:pt x="0" y="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31">
              <a:extLst>
                <a:ext uri="{FF2B5EF4-FFF2-40B4-BE49-F238E27FC236}">
                  <a16:creationId xmlns:a16="http://schemas.microsoft.com/office/drawing/2014/main" id="{69C7E598-0116-4971-80F1-84C85E3186E5}"/>
                </a:ext>
              </a:extLst>
            </p:cNvPr>
            <p:cNvSpPr>
              <a:spLocks/>
            </p:cNvSpPr>
            <p:nvPr/>
          </p:nvSpPr>
          <p:spPr bwMode="auto">
            <a:xfrm>
              <a:off x="2604" y="3019"/>
              <a:ext cx="824" cy="278"/>
            </a:xfrm>
            <a:custGeom>
              <a:avLst/>
              <a:gdLst>
                <a:gd name="T0" fmla="*/ 824 w 824"/>
                <a:gd name="T1" fmla="*/ 138 h 278"/>
                <a:gd name="T2" fmla="*/ 785 w 824"/>
                <a:gd name="T3" fmla="*/ 122 h 278"/>
                <a:gd name="T4" fmla="*/ 743 w 824"/>
                <a:gd name="T5" fmla="*/ 118 h 278"/>
                <a:gd name="T6" fmla="*/ 660 w 824"/>
                <a:gd name="T7" fmla="*/ 118 h 278"/>
                <a:gd name="T8" fmla="*/ 641 w 824"/>
                <a:gd name="T9" fmla="*/ 134 h 278"/>
                <a:gd name="T10" fmla="*/ 589 w 824"/>
                <a:gd name="T11" fmla="*/ 156 h 278"/>
                <a:gd name="T12" fmla="*/ 516 w 824"/>
                <a:gd name="T13" fmla="*/ 178 h 278"/>
                <a:gd name="T14" fmla="*/ 385 w 824"/>
                <a:gd name="T15" fmla="*/ 186 h 278"/>
                <a:gd name="T16" fmla="*/ 257 w 824"/>
                <a:gd name="T17" fmla="*/ 112 h 278"/>
                <a:gd name="T18" fmla="*/ 160 w 824"/>
                <a:gd name="T19" fmla="*/ 28 h 278"/>
                <a:gd name="T20" fmla="*/ 95 w 824"/>
                <a:gd name="T21" fmla="*/ 8 h 278"/>
                <a:gd name="T22" fmla="*/ 79 w 824"/>
                <a:gd name="T23" fmla="*/ 0 h 278"/>
                <a:gd name="T24" fmla="*/ 35 w 824"/>
                <a:gd name="T25" fmla="*/ 10 h 278"/>
                <a:gd name="T26" fmla="*/ 18 w 824"/>
                <a:gd name="T27" fmla="*/ 18 h 278"/>
                <a:gd name="T28" fmla="*/ 0 w 824"/>
                <a:gd name="T29" fmla="*/ 65 h 278"/>
                <a:gd name="T30" fmla="*/ 4 w 824"/>
                <a:gd name="T31" fmla="*/ 103 h 278"/>
                <a:gd name="T32" fmla="*/ 31 w 824"/>
                <a:gd name="T33" fmla="*/ 140 h 278"/>
                <a:gd name="T34" fmla="*/ 69 w 824"/>
                <a:gd name="T35" fmla="*/ 160 h 278"/>
                <a:gd name="T36" fmla="*/ 114 w 824"/>
                <a:gd name="T37" fmla="*/ 223 h 278"/>
                <a:gd name="T38" fmla="*/ 172 w 824"/>
                <a:gd name="T39" fmla="*/ 239 h 278"/>
                <a:gd name="T40" fmla="*/ 215 w 824"/>
                <a:gd name="T41" fmla="*/ 267 h 278"/>
                <a:gd name="T42" fmla="*/ 328 w 824"/>
                <a:gd name="T43" fmla="*/ 276 h 278"/>
                <a:gd name="T44" fmla="*/ 463 w 824"/>
                <a:gd name="T45" fmla="*/ 278 h 278"/>
                <a:gd name="T46" fmla="*/ 777 w 824"/>
                <a:gd name="T47" fmla="*/ 251 h 278"/>
                <a:gd name="T48" fmla="*/ 819 w 824"/>
                <a:gd name="T49" fmla="*/ 221 h 278"/>
                <a:gd name="T50" fmla="*/ 824 w 824"/>
                <a:gd name="T51" fmla="*/ 138 h 278"/>
                <a:gd name="T52" fmla="*/ 824 w 824"/>
                <a:gd name="T53" fmla="*/ 138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4" h="278">
                  <a:moveTo>
                    <a:pt x="824" y="138"/>
                  </a:moveTo>
                  <a:lnTo>
                    <a:pt x="785" y="122"/>
                  </a:lnTo>
                  <a:lnTo>
                    <a:pt x="743" y="118"/>
                  </a:lnTo>
                  <a:lnTo>
                    <a:pt x="660" y="118"/>
                  </a:lnTo>
                  <a:lnTo>
                    <a:pt x="641" y="134"/>
                  </a:lnTo>
                  <a:lnTo>
                    <a:pt x="589" y="156"/>
                  </a:lnTo>
                  <a:lnTo>
                    <a:pt x="516" y="178"/>
                  </a:lnTo>
                  <a:lnTo>
                    <a:pt x="385" y="186"/>
                  </a:lnTo>
                  <a:lnTo>
                    <a:pt x="257" y="112"/>
                  </a:lnTo>
                  <a:lnTo>
                    <a:pt x="160" y="28"/>
                  </a:lnTo>
                  <a:lnTo>
                    <a:pt x="95" y="8"/>
                  </a:lnTo>
                  <a:lnTo>
                    <a:pt x="79" y="0"/>
                  </a:lnTo>
                  <a:lnTo>
                    <a:pt x="35" y="10"/>
                  </a:lnTo>
                  <a:lnTo>
                    <a:pt x="18" y="18"/>
                  </a:lnTo>
                  <a:lnTo>
                    <a:pt x="0" y="65"/>
                  </a:lnTo>
                  <a:lnTo>
                    <a:pt x="4" y="103"/>
                  </a:lnTo>
                  <a:lnTo>
                    <a:pt x="31" y="140"/>
                  </a:lnTo>
                  <a:lnTo>
                    <a:pt x="69" y="160"/>
                  </a:lnTo>
                  <a:lnTo>
                    <a:pt x="114" y="223"/>
                  </a:lnTo>
                  <a:lnTo>
                    <a:pt x="172" y="239"/>
                  </a:lnTo>
                  <a:lnTo>
                    <a:pt x="215" y="267"/>
                  </a:lnTo>
                  <a:lnTo>
                    <a:pt x="328" y="276"/>
                  </a:lnTo>
                  <a:lnTo>
                    <a:pt x="463" y="278"/>
                  </a:lnTo>
                  <a:lnTo>
                    <a:pt x="777" y="251"/>
                  </a:lnTo>
                  <a:lnTo>
                    <a:pt x="819" y="221"/>
                  </a:lnTo>
                  <a:lnTo>
                    <a:pt x="824" y="13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2">
              <a:extLst>
                <a:ext uri="{FF2B5EF4-FFF2-40B4-BE49-F238E27FC236}">
                  <a16:creationId xmlns:a16="http://schemas.microsoft.com/office/drawing/2014/main" id="{E3C249E2-D241-4940-8154-A33EA3603D53}"/>
                </a:ext>
              </a:extLst>
            </p:cNvPr>
            <p:cNvSpPr>
              <a:spLocks/>
            </p:cNvSpPr>
            <p:nvPr/>
          </p:nvSpPr>
          <p:spPr bwMode="auto">
            <a:xfrm>
              <a:off x="2598" y="3019"/>
              <a:ext cx="101" cy="158"/>
            </a:xfrm>
            <a:custGeom>
              <a:avLst/>
              <a:gdLst>
                <a:gd name="T0" fmla="*/ 45 w 101"/>
                <a:gd name="T1" fmla="*/ 0 h 158"/>
                <a:gd name="T2" fmla="*/ 37 w 101"/>
                <a:gd name="T3" fmla="*/ 49 h 158"/>
                <a:gd name="T4" fmla="*/ 45 w 101"/>
                <a:gd name="T5" fmla="*/ 97 h 158"/>
                <a:gd name="T6" fmla="*/ 101 w 101"/>
                <a:gd name="T7" fmla="*/ 152 h 158"/>
                <a:gd name="T8" fmla="*/ 65 w 101"/>
                <a:gd name="T9" fmla="*/ 158 h 158"/>
                <a:gd name="T10" fmla="*/ 16 w 101"/>
                <a:gd name="T11" fmla="*/ 118 h 158"/>
                <a:gd name="T12" fmla="*/ 0 w 101"/>
                <a:gd name="T13" fmla="*/ 65 h 158"/>
                <a:gd name="T14" fmla="*/ 10 w 101"/>
                <a:gd name="T15" fmla="*/ 31 h 158"/>
                <a:gd name="T16" fmla="*/ 28 w 101"/>
                <a:gd name="T17" fmla="*/ 14 h 158"/>
                <a:gd name="T18" fmla="*/ 45 w 101"/>
                <a:gd name="T19" fmla="*/ 0 h 158"/>
                <a:gd name="T20" fmla="*/ 45 w 101"/>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58">
                  <a:moveTo>
                    <a:pt x="45" y="0"/>
                  </a:moveTo>
                  <a:lnTo>
                    <a:pt x="37" y="49"/>
                  </a:lnTo>
                  <a:lnTo>
                    <a:pt x="45" y="97"/>
                  </a:lnTo>
                  <a:lnTo>
                    <a:pt x="101" y="152"/>
                  </a:lnTo>
                  <a:lnTo>
                    <a:pt x="65" y="158"/>
                  </a:lnTo>
                  <a:lnTo>
                    <a:pt x="16" y="118"/>
                  </a:lnTo>
                  <a:lnTo>
                    <a:pt x="0" y="65"/>
                  </a:lnTo>
                  <a:lnTo>
                    <a:pt x="10" y="31"/>
                  </a:lnTo>
                  <a:lnTo>
                    <a:pt x="28" y="14"/>
                  </a:lnTo>
                  <a:lnTo>
                    <a:pt x="45"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33">
              <a:extLst>
                <a:ext uri="{FF2B5EF4-FFF2-40B4-BE49-F238E27FC236}">
                  <a16:creationId xmlns:a16="http://schemas.microsoft.com/office/drawing/2014/main" id="{9533AC5B-DD4C-4F43-9937-03ED28735097}"/>
                </a:ext>
              </a:extLst>
            </p:cNvPr>
            <p:cNvSpPr>
              <a:spLocks/>
            </p:cNvSpPr>
            <p:nvPr/>
          </p:nvSpPr>
          <p:spPr bwMode="auto">
            <a:xfrm>
              <a:off x="2707" y="3163"/>
              <a:ext cx="719" cy="140"/>
            </a:xfrm>
            <a:custGeom>
              <a:avLst/>
              <a:gdLst>
                <a:gd name="T0" fmla="*/ 6 w 719"/>
                <a:gd name="T1" fmla="*/ 22 h 140"/>
                <a:gd name="T2" fmla="*/ 33 w 719"/>
                <a:gd name="T3" fmla="*/ 34 h 140"/>
                <a:gd name="T4" fmla="*/ 57 w 719"/>
                <a:gd name="T5" fmla="*/ 51 h 140"/>
                <a:gd name="T6" fmla="*/ 95 w 719"/>
                <a:gd name="T7" fmla="*/ 55 h 140"/>
                <a:gd name="T8" fmla="*/ 120 w 719"/>
                <a:gd name="T9" fmla="*/ 48 h 140"/>
                <a:gd name="T10" fmla="*/ 114 w 719"/>
                <a:gd name="T11" fmla="*/ 20 h 140"/>
                <a:gd name="T12" fmla="*/ 142 w 719"/>
                <a:gd name="T13" fmla="*/ 10 h 140"/>
                <a:gd name="T14" fmla="*/ 142 w 719"/>
                <a:gd name="T15" fmla="*/ 57 h 140"/>
                <a:gd name="T16" fmla="*/ 178 w 719"/>
                <a:gd name="T17" fmla="*/ 65 h 140"/>
                <a:gd name="T18" fmla="*/ 140 w 719"/>
                <a:gd name="T19" fmla="*/ 79 h 140"/>
                <a:gd name="T20" fmla="*/ 99 w 719"/>
                <a:gd name="T21" fmla="*/ 87 h 140"/>
                <a:gd name="T22" fmla="*/ 138 w 719"/>
                <a:gd name="T23" fmla="*/ 107 h 140"/>
                <a:gd name="T24" fmla="*/ 253 w 719"/>
                <a:gd name="T25" fmla="*/ 107 h 140"/>
                <a:gd name="T26" fmla="*/ 298 w 719"/>
                <a:gd name="T27" fmla="*/ 107 h 140"/>
                <a:gd name="T28" fmla="*/ 340 w 719"/>
                <a:gd name="T29" fmla="*/ 103 h 140"/>
                <a:gd name="T30" fmla="*/ 365 w 719"/>
                <a:gd name="T31" fmla="*/ 111 h 140"/>
                <a:gd name="T32" fmla="*/ 478 w 719"/>
                <a:gd name="T33" fmla="*/ 99 h 140"/>
                <a:gd name="T34" fmla="*/ 561 w 719"/>
                <a:gd name="T35" fmla="*/ 55 h 140"/>
                <a:gd name="T36" fmla="*/ 603 w 719"/>
                <a:gd name="T37" fmla="*/ 51 h 140"/>
                <a:gd name="T38" fmla="*/ 676 w 719"/>
                <a:gd name="T39" fmla="*/ 26 h 140"/>
                <a:gd name="T40" fmla="*/ 719 w 719"/>
                <a:gd name="T41" fmla="*/ 0 h 140"/>
                <a:gd name="T42" fmla="*/ 719 w 719"/>
                <a:gd name="T43" fmla="*/ 83 h 140"/>
                <a:gd name="T44" fmla="*/ 629 w 719"/>
                <a:gd name="T45" fmla="*/ 107 h 140"/>
                <a:gd name="T46" fmla="*/ 468 w 719"/>
                <a:gd name="T47" fmla="*/ 134 h 140"/>
                <a:gd name="T48" fmla="*/ 334 w 719"/>
                <a:gd name="T49" fmla="*/ 140 h 140"/>
                <a:gd name="T50" fmla="*/ 138 w 719"/>
                <a:gd name="T51" fmla="*/ 140 h 140"/>
                <a:gd name="T52" fmla="*/ 73 w 719"/>
                <a:gd name="T53" fmla="*/ 99 h 140"/>
                <a:gd name="T54" fmla="*/ 10 w 719"/>
                <a:gd name="T55" fmla="*/ 79 h 140"/>
                <a:gd name="T56" fmla="*/ 0 w 719"/>
                <a:gd name="T57" fmla="*/ 55 h 140"/>
                <a:gd name="T58" fmla="*/ 11 w 719"/>
                <a:gd name="T59" fmla="*/ 48 h 140"/>
                <a:gd name="T60" fmla="*/ 6 w 719"/>
                <a:gd name="T61" fmla="*/ 22 h 140"/>
                <a:gd name="T62" fmla="*/ 6 w 719"/>
                <a:gd name="T63" fmla="*/ 22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9" h="140">
                  <a:moveTo>
                    <a:pt x="6" y="22"/>
                  </a:moveTo>
                  <a:lnTo>
                    <a:pt x="33" y="34"/>
                  </a:lnTo>
                  <a:lnTo>
                    <a:pt x="57" y="51"/>
                  </a:lnTo>
                  <a:lnTo>
                    <a:pt x="95" y="55"/>
                  </a:lnTo>
                  <a:lnTo>
                    <a:pt x="120" y="48"/>
                  </a:lnTo>
                  <a:lnTo>
                    <a:pt x="114" y="20"/>
                  </a:lnTo>
                  <a:lnTo>
                    <a:pt x="142" y="10"/>
                  </a:lnTo>
                  <a:lnTo>
                    <a:pt x="142" y="57"/>
                  </a:lnTo>
                  <a:lnTo>
                    <a:pt x="178" y="65"/>
                  </a:lnTo>
                  <a:lnTo>
                    <a:pt x="140" y="79"/>
                  </a:lnTo>
                  <a:lnTo>
                    <a:pt x="99" y="87"/>
                  </a:lnTo>
                  <a:lnTo>
                    <a:pt x="138" y="107"/>
                  </a:lnTo>
                  <a:lnTo>
                    <a:pt x="253" y="107"/>
                  </a:lnTo>
                  <a:lnTo>
                    <a:pt x="298" y="107"/>
                  </a:lnTo>
                  <a:lnTo>
                    <a:pt x="340" y="103"/>
                  </a:lnTo>
                  <a:lnTo>
                    <a:pt x="365" y="111"/>
                  </a:lnTo>
                  <a:lnTo>
                    <a:pt x="478" y="99"/>
                  </a:lnTo>
                  <a:lnTo>
                    <a:pt x="561" y="55"/>
                  </a:lnTo>
                  <a:lnTo>
                    <a:pt x="603" y="51"/>
                  </a:lnTo>
                  <a:lnTo>
                    <a:pt x="676" y="26"/>
                  </a:lnTo>
                  <a:lnTo>
                    <a:pt x="719" y="0"/>
                  </a:lnTo>
                  <a:lnTo>
                    <a:pt x="719" y="83"/>
                  </a:lnTo>
                  <a:lnTo>
                    <a:pt x="629" y="107"/>
                  </a:lnTo>
                  <a:lnTo>
                    <a:pt x="468" y="134"/>
                  </a:lnTo>
                  <a:lnTo>
                    <a:pt x="334" y="140"/>
                  </a:lnTo>
                  <a:lnTo>
                    <a:pt x="138" y="140"/>
                  </a:lnTo>
                  <a:lnTo>
                    <a:pt x="73" y="99"/>
                  </a:lnTo>
                  <a:lnTo>
                    <a:pt x="10" y="79"/>
                  </a:lnTo>
                  <a:lnTo>
                    <a:pt x="0" y="55"/>
                  </a:lnTo>
                  <a:lnTo>
                    <a:pt x="11" y="48"/>
                  </a:lnTo>
                  <a:lnTo>
                    <a:pt x="6"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34">
              <a:extLst>
                <a:ext uri="{FF2B5EF4-FFF2-40B4-BE49-F238E27FC236}">
                  <a16:creationId xmlns:a16="http://schemas.microsoft.com/office/drawing/2014/main" id="{4546CB44-6230-4CB7-AA51-FB59A2D1762B}"/>
                </a:ext>
              </a:extLst>
            </p:cNvPr>
            <p:cNvSpPr>
              <a:spLocks/>
            </p:cNvSpPr>
            <p:nvPr/>
          </p:nvSpPr>
          <p:spPr bwMode="auto">
            <a:xfrm>
              <a:off x="2740" y="3080"/>
              <a:ext cx="174" cy="132"/>
            </a:xfrm>
            <a:custGeom>
              <a:avLst/>
              <a:gdLst>
                <a:gd name="T0" fmla="*/ 0 w 174"/>
                <a:gd name="T1" fmla="*/ 22 h 132"/>
                <a:gd name="T2" fmla="*/ 32 w 174"/>
                <a:gd name="T3" fmla="*/ 26 h 132"/>
                <a:gd name="T4" fmla="*/ 44 w 174"/>
                <a:gd name="T5" fmla="*/ 0 h 132"/>
                <a:gd name="T6" fmla="*/ 81 w 174"/>
                <a:gd name="T7" fmla="*/ 38 h 132"/>
                <a:gd name="T8" fmla="*/ 143 w 174"/>
                <a:gd name="T9" fmla="*/ 83 h 132"/>
                <a:gd name="T10" fmla="*/ 174 w 174"/>
                <a:gd name="T11" fmla="*/ 132 h 132"/>
                <a:gd name="T12" fmla="*/ 151 w 174"/>
                <a:gd name="T13" fmla="*/ 129 h 132"/>
                <a:gd name="T14" fmla="*/ 133 w 174"/>
                <a:gd name="T15" fmla="*/ 91 h 132"/>
                <a:gd name="T16" fmla="*/ 103 w 174"/>
                <a:gd name="T17" fmla="*/ 109 h 132"/>
                <a:gd name="T18" fmla="*/ 101 w 174"/>
                <a:gd name="T19" fmla="*/ 61 h 132"/>
                <a:gd name="T20" fmla="*/ 71 w 174"/>
                <a:gd name="T21" fmla="*/ 55 h 132"/>
                <a:gd name="T22" fmla="*/ 32 w 174"/>
                <a:gd name="T23" fmla="*/ 61 h 132"/>
                <a:gd name="T24" fmla="*/ 0 w 174"/>
                <a:gd name="T25" fmla="*/ 22 h 132"/>
                <a:gd name="T26" fmla="*/ 0 w 174"/>
                <a:gd name="T27" fmla="*/ 22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132">
                  <a:moveTo>
                    <a:pt x="0" y="22"/>
                  </a:moveTo>
                  <a:lnTo>
                    <a:pt x="32" y="26"/>
                  </a:lnTo>
                  <a:lnTo>
                    <a:pt x="44" y="0"/>
                  </a:lnTo>
                  <a:lnTo>
                    <a:pt x="81" y="38"/>
                  </a:lnTo>
                  <a:lnTo>
                    <a:pt x="143" y="83"/>
                  </a:lnTo>
                  <a:lnTo>
                    <a:pt x="174" y="132"/>
                  </a:lnTo>
                  <a:lnTo>
                    <a:pt x="151" y="129"/>
                  </a:lnTo>
                  <a:lnTo>
                    <a:pt x="133" y="91"/>
                  </a:lnTo>
                  <a:lnTo>
                    <a:pt x="103" y="109"/>
                  </a:lnTo>
                  <a:lnTo>
                    <a:pt x="101" y="61"/>
                  </a:lnTo>
                  <a:lnTo>
                    <a:pt x="71" y="55"/>
                  </a:lnTo>
                  <a:lnTo>
                    <a:pt x="32" y="61"/>
                  </a:lnTo>
                  <a:lnTo>
                    <a:pt x="0"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5">
              <a:extLst>
                <a:ext uri="{FF2B5EF4-FFF2-40B4-BE49-F238E27FC236}">
                  <a16:creationId xmlns:a16="http://schemas.microsoft.com/office/drawing/2014/main" id="{42F17403-FC9F-4F94-BD8B-820B5FB0409F}"/>
                </a:ext>
              </a:extLst>
            </p:cNvPr>
            <p:cNvSpPr>
              <a:spLocks/>
            </p:cNvSpPr>
            <p:nvPr/>
          </p:nvSpPr>
          <p:spPr bwMode="auto">
            <a:xfrm>
              <a:off x="2744" y="3149"/>
              <a:ext cx="56" cy="40"/>
            </a:xfrm>
            <a:custGeom>
              <a:avLst/>
              <a:gdLst>
                <a:gd name="T0" fmla="*/ 8 w 56"/>
                <a:gd name="T1" fmla="*/ 8 h 40"/>
                <a:gd name="T2" fmla="*/ 46 w 56"/>
                <a:gd name="T3" fmla="*/ 10 h 40"/>
                <a:gd name="T4" fmla="*/ 56 w 56"/>
                <a:gd name="T5" fmla="*/ 40 h 40"/>
                <a:gd name="T6" fmla="*/ 8 w 56"/>
                <a:gd name="T7" fmla="*/ 30 h 40"/>
                <a:gd name="T8" fmla="*/ 0 w 56"/>
                <a:gd name="T9" fmla="*/ 0 h 40"/>
                <a:gd name="T10" fmla="*/ 8 w 56"/>
                <a:gd name="T11" fmla="*/ 8 h 40"/>
                <a:gd name="T12" fmla="*/ 8 w 56"/>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0">
                  <a:moveTo>
                    <a:pt x="8" y="8"/>
                  </a:moveTo>
                  <a:lnTo>
                    <a:pt x="46" y="10"/>
                  </a:lnTo>
                  <a:lnTo>
                    <a:pt x="56" y="40"/>
                  </a:lnTo>
                  <a:lnTo>
                    <a:pt x="8" y="30"/>
                  </a:lnTo>
                  <a:lnTo>
                    <a:pt x="0" y="0"/>
                  </a:lnTo>
                  <a:lnTo>
                    <a:pt x="8" y="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36">
              <a:extLst>
                <a:ext uri="{FF2B5EF4-FFF2-40B4-BE49-F238E27FC236}">
                  <a16:creationId xmlns:a16="http://schemas.microsoft.com/office/drawing/2014/main" id="{BCF2B3B8-7BB3-4C41-AE2E-4C1F246E696A}"/>
                </a:ext>
              </a:extLst>
            </p:cNvPr>
            <p:cNvSpPr>
              <a:spLocks/>
            </p:cNvSpPr>
            <p:nvPr/>
          </p:nvSpPr>
          <p:spPr bwMode="auto">
            <a:xfrm>
              <a:off x="2728" y="3064"/>
              <a:ext cx="28" cy="24"/>
            </a:xfrm>
            <a:custGeom>
              <a:avLst/>
              <a:gdLst>
                <a:gd name="T0" fmla="*/ 12 w 28"/>
                <a:gd name="T1" fmla="*/ 0 h 24"/>
                <a:gd name="T2" fmla="*/ 0 w 28"/>
                <a:gd name="T3" fmla="*/ 4 h 24"/>
                <a:gd name="T4" fmla="*/ 20 w 28"/>
                <a:gd name="T5" fmla="*/ 24 h 24"/>
                <a:gd name="T6" fmla="*/ 28 w 28"/>
                <a:gd name="T7" fmla="*/ 10 h 24"/>
                <a:gd name="T8" fmla="*/ 12 w 28"/>
                <a:gd name="T9" fmla="*/ 0 h 24"/>
                <a:gd name="T10" fmla="*/ 12 w 2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4">
                  <a:moveTo>
                    <a:pt x="12" y="0"/>
                  </a:moveTo>
                  <a:lnTo>
                    <a:pt x="0" y="4"/>
                  </a:lnTo>
                  <a:lnTo>
                    <a:pt x="20" y="24"/>
                  </a:lnTo>
                  <a:lnTo>
                    <a:pt x="28" y="10"/>
                  </a:lnTo>
                  <a:lnTo>
                    <a:pt x="12"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7">
              <a:extLst>
                <a:ext uri="{FF2B5EF4-FFF2-40B4-BE49-F238E27FC236}">
                  <a16:creationId xmlns:a16="http://schemas.microsoft.com/office/drawing/2014/main" id="{65C54BEB-AB5E-466B-8BD6-0E5BE674B57D}"/>
                </a:ext>
              </a:extLst>
            </p:cNvPr>
            <p:cNvSpPr>
              <a:spLocks/>
            </p:cNvSpPr>
            <p:nvPr/>
          </p:nvSpPr>
          <p:spPr bwMode="auto">
            <a:xfrm>
              <a:off x="2693" y="3062"/>
              <a:ext cx="45" cy="109"/>
            </a:xfrm>
            <a:custGeom>
              <a:avLst/>
              <a:gdLst>
                <a:gd name="T0" fmla="*/ 14 w 45"/>
                <a:gd name="T1" fmla="*/ 12 h 109"/>
                <a:gd name="T2" fmla="*/ 33 w 45"/>
                <a:gd name="T3" fmla="*/ 75 h 109"/>
                <a:gd name="T4" fmla="*/ 45 w 45"/>
                <a:gd name="T5" fmla="*/ 101 h 109"/>
                <a:gd name="T6" fmla="*/ 25 w 45"/>
                <a:gd name="T7" fmla="*/ 109 h 109"/>
                <a:gd name="T8" fmla="*/ 0 w 45"/>
                <a:gd name="T9" fmla="*/ 18 h 109"/>
                <a:gd name="T10" fmla="*/ 10 w 45"/>
                <a:gd name="T11" fmla="*/ 0 h 109"/>
                <a:gd name="T12" fmla="*/ 14 w 45"/>
                <a:gd name="T13" fmla="*/ 12 h 109"/>
                <a:gd name="T14" fmla="*/ 14 w 45"/>
                <a:gd name="T15" fmla="*/ 12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09">
                  <a:moveTo>
                    <a:pt x="14" y="12"/>
                  </a:moveTo>
                  <a:lnTo>
                    <a:pt x="33" y="75"/>
                  </a:lnTo>
                  <a:lnTo>
                    <a:pt x="45" y="101"/>
                  </a:lnTo>
                  <a:lnTo>
                    <a:pt x="25" y="109"/>
                  </a:lnTo>
                  <a:lnTo>
                    <a:pt x="0" y="18"/>
                  </a:lnTo>
                  <a:lnTo>
                    <a:pt x="10" y="0"/>
                  </a:lnTo>
                  <a:lnTo>
                    <a:pt x="14" y="1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38">
              <a:extLst>
                <a:ext uri="{FF2B5EF4-FFF2-40B4-BE49-F238E27FC236}">
                  <a16:creationId xmlns:a16="http://schemas.microsoft.com/office/drawing/2014/main" id="{B0575047-521F-4DDA-848C-20CEABAE1D52}"/>
                </a:ext>
              </a:extLst>
            </p:cNvPr>
            <p:cNvSpPr>
              <a:spLocks/>
            </p:cNvSpPr>
            <p:nvPr/>
          </p:nvSpPr>
          <p:spPr bwMode="auto">
            <a:xfrm>
              <a:off x="3082" y="3181"/>
              <a:ext cx="50" cy="128"/>
            </a:xfrm>
            <a:custGeom>
              <a:avLst/>
              <a:gdLst>
                <a:gd name="T0" fmla="*/ 18 w 50"/>
                <a:gd name="T1" fmla="*/ 0 h 128"/>
                <a:gd name="T2" fmla="*/ 50 w 50"/>
                <a:gd name="T3" fmla="*/ 47 h 128"/>
                <a:gd name="T4" fmla="*/ 50 w 50"/>
                <a:gd name="T5" fmla="*/ 93 h 128"/>
                <a:gd name="T6" fmla="*/ 46 w 50"/>
                <a:gd name="T7" fmla="*/ 128 h 128"/>
                <a:gd name="T8" fmla="*/ 22 w 50"/>
                <a:gd name="T9" fmla="*/ 128 h 128"/>
                <a:gd name="T10" fmla="*/ 16 w 50"/>
                <a:gd name="T11" fmla="*/ 81 h 128"/>
                <a:gd name="T12" fmla="*/ 10 w 50"/>
                <a:gd name="T13" fmla="*/ 41 h 128"/>
                <a:gd name="T14" fmla="*/ 0 w 50"/>
                <a:gd name="T15" fmla="*/ 6 h 128"/>
                <a:gd name="T16" fmla="*/ 18 w 50"/>
                <a:gd name="T17" fmla="*/ 0 h 128"/>
                <a:gd name="T18" fmla="*/ 18 w 50"/>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28">
                  <a:moveTo>
                    <a:pt x="18" y="0"/>
                  </a:moveTo>
                  <a:lnTo>
                    <a:pt x="50" y="47"/>
                  </a:lnTo>
                  <a:lnTo>
                    <a:pt x="50" y="93"/>
                  </a:lnTo>
                  <a:lnTo>
                    <a:pt x="46" y="128"/>
                  </a:lnTo>
                  <a:lnTo>
                    <a:pt x="22" y="128"/>
                  </a:lnTo>
                  <a:lnTo>
                    <a:pt x="16" y="81"/>
                  </a:lnTo>
                  <a:lnTo>
                    <a:pt x="10" y="41"/>
                  </a:lnTo>
                  <a:lnTo>
                    <a:pt x="0" y="6"/>
                  </a:lnTo>
                  <a:lnTo>
                    <a:pt x="18" y="0"/>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39">
              <a:extLst>
                <a:ext uri="{FF2B5EF4-FFF2-40B4-BE49-F238E27FC236}">
                  <a16:creationId xmlns:a16="http://schemas.microsoft.com/office/drawing/2014/main" id="{95E4EA22-13B6-481B-83D9-534351A41765}"/>
                </a:ext>
              </a:extLst>
            </p:cNvPr>
            <p:cNvSpPr>
              <a:spLocks/>
            </p:cNvSpPr>
            <p:nvPr/>
          </p:nvSpPr>
          <p:spPr bwMode="auto">
            <a:xfrm>
              <a:off x="3100" y="3274"/>
              <a:ext cx="32" cy="37"/>
            </a:xfrm>
            <a:custGeom>
              <a:avLst/>
              <a:gdLst>
                <a:gd name="T0" fmla="*/ 32 w 32"/>
                <a:gd name="T1" fmla="*/ 0 h 37"/>
                <a:gd name="T2" fmla="*/ 0 w 32"/>
                <a:gd name="T3" fmla="*/ 0 h 37"/>
                <a:gd name="T4" fmla="*/ 0 w 32"/>
                <a:gd name="T5" fmla="*/ 25 h 37"/>
                <a:gd name="T6" fmla="*/ 4 w 32"/>
                <a:gd name="T7" fmla="*/ 37 h 37"/>
                <a:gd name="T8" fmla="*/ 28 w 32"/>
                <a:gd name="T9" fmla="*/ 35 h 37"/>
                <a:gd name="T10" fmla="*/ 32 w 32"/>
                <a:gd name="T11" fmla="*/ 0 h 37"/>
                <a:gd name="T12" fmla="*/ 32 w 3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7">
                  <a:moveTo>
                    <a:pt x="32" y="0"/>
                  </a:moveTo>
                  <a:lnTo>
                    <a:pt x="0" y="0"/>
                  </a:lnTo>
                  <a:lnTo>
                    <a:pt x="0" y="25"/>
                  </a:lnTo>
                  <a:lnTo>
                    <a:pt x="4" y="37"/>
                  </a:lnTo>
                  <a:lnTo>
                    <a:pt x="28" y="35"/>
                  </a:lnTo>
                  <a:lnTo>
                    <a:pt x="32" y="0"/>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40">
              <a:extLst>
                <a:ext uri="{FF2B5EF4-FFF2-40B4-BE49-F238E27FC236}">
                  <a16:creationId xmlns:a16="http://schemas.microsoft.com/office/drawing/2014/main" id="{18D1381B-A665-4F39-B6EB-51DF85503A1D}"/>
                </a:ext>
              </a:extLst>
            </p:cNvPr>
            <p:cNvSpPr>
              <a:spLocks/>
            </p:cNvSpPr>
            <p:nvPr/>
          </p:nvSpPr>
          <p:spPr bwMode="auto">
            <a:xfrm>
              <a:off x="3078" y="3173"/>
              <a:ext cx="36" cy="65"/>
            </a:xfrm>
            <a:custGeom>
              <a:avLst/>
              <a:gdLst>
                <a:gd name="T0" fmla="*/ 32 w 36"/>
                <a:gd name="T1" fmla="*/ 28 h 65"/>
                <a:gd name="T2" fmla="*/ 22 w 36"/>
                <a:gd name="T3" fmla="*/ 65 h 65"/>
                <a:gd name="T4" fmla="*/ 0 w 36"/>
                <a:gd name="T5" fmla="*/ 12 h 65"/>
                <a:gd name="T6" fmla="*/ 30 w 36"/>
                <a:gd name="T7" fmla="*/ 0 h 65"/>
                <a:gd name="T8" fmla="*/ 36 w 36"/>
                <a:gd name="T9" fmla="*/ 22 h 65"/>
                <a:gd name="T10" fmla="*/ 32 w 36"/>
                <a:gd name="T11" fmla="*/ 28 h 65"/>
                <a:gd name="T12" fmla="*/ 32 w 36"/>
                <a:gd name="T13" fmla="*/ 2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5">
                  <a:moveTo>
                    <a:pt x="32" y="28"/>
                  </a:moveTo>
                  <a:lnTo>
                    <a:pt x="22" y="65"/>
                  </a:lnTo>
                  <a:lnTo>
                    <a:pt x="0" y="12"/>
                  </a:lnTo>
                  <a:lnTo>
                    <a:pt x="30" y="0"/>
                  </a:lnTo>
                  <a:lnTo>
                    <a:pt x="36" y="22"/>
                  </a:lnTo>
                  <a:lnTo>
                    <a:pt x="32" y="2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41">
              <a:extLst>
                <a:ext uri="{FF2B5EF4-FFF2-40B4-BE49-F238E27FC236}">
                  <a16:creationId xmlns:a16="http://schemas.microsoft.com/office/drawing/2014/main" id="{6959B2DE-8BA8-421D-8C6F-850D76413587}"/>
                </a:ext>
              </a:extLst>
            </p:cNvPr>
            <p:cNvSpPr>
              <a:spLocks/>
            </p:cNvSpPr>
            <p:nvPr/>
          </p:nvSpPr>
          <p:spPr bwMode="auto">
            <a:xfrm>
              <a:off x="3108" y="3222"/>
              <a:ext cx="20" cy="40"/>
            </a:xfrm>
            <a:custGeom>
              <a:avLst/>
              <a:gdLst>
                <a:gd name="T0" fmla="*/ 0 w 20"/>
                <a:gd name="T1" fmla="*/ 0 h 40"/>
                <a:gd name="T2" fmla="*/ 20 w 20"/>
                <a:gd name="T3" fmla="*/ 0 h 40"/>
                <a:gd name="T4" fmla="*/ 20 w 20"/>
                <a:gd name="T5" fmla="*/ 40 h 40"/>
                <a:gd name="T6" fmla="*/ 4 w 20"/>
                <a:gd name="T7" fmla="*/ 40 h 40"/>
                <a:gd name="T8" fmla="*/ 0 w 20"/>
                <a:gd name="T9" fmla="*/ 0 h 40"/>
                <a:gd name="T10" fmla="*/ 0 w 20"/>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0">
                  <a:moveTo>
                    <a:pt x="0" y="0"/>
                  </a:moveTo>
                  <a:lnTo>
                    <a:pt x="20" y="0"/>
                  </a:lnTo>
                  <a:lnTo>
                    <a:pt x="20" y="40"/>
                  </a:lnTo>
                  <a:lnTo>
                    <a:pt x="4" y="40"/>
                  </a:lnTo>
                  <a:lnTo>
                    <a:pt x="0"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2">
              <a:extLst>
                <a:ext uri="{FF2B5EF4-FFF2-40B4-BE49-F238E27FC236}">
                  <a16:creationId xmlns:a16="http://schemas.microsoft.com/office/drawing/2014/main" id="{407DA634-31CF-41B1-B4FE-5D460FDA897C}"/>
                </a:ext>
              </a:extLst>
            </p:cNvPr>
            <p:cNvSpPr>
              <a:spLocks/>
            </p:cNvSpPr>
            <p:nvPr/>
          </p:nvSpPr>
          <p:spPr bwMode="auto">
            <a:xfrm>
              <a:off x="2811" y="2001"/>
              <a:ext cx="491" cy="662"/>
            </a:xfrm>
            <a:custGeom>
              <a:avLst/>
              <a:gdLst>
                <a:gd name="T0" fmla="*/ 271 w 491"/>
                <a:gd name="T1" fmla="*/ 28 h 662"/>
                <a:gd name="T2" fmla="*/ 347 w 491"/>
                <a:gd name="T3" fmla="*/ 129 h 662"/>
                <a:gd name="T4" fmla="*/ 402 w 491"/>
                <a:gd name="T5" fmla="*/ 314 h 662"/>
                <a:gd name="T6" fmla="*/ 483 w 491"/>
                <a:gd name="T7" fmla="*/ 449 h 662"/>
                <a:gd name="T8" fmla="*/ 491 w 491"/>
                <a:gd name="T9" fmla="*/ 469 h 662"/>
                <a:gd name="T10" fmla="*/ 479 w 491"/>
                <a:gd name="T11" fmla="*/ 473 h 662"/>
                <a:gd name="T12" fmla="*/ 453 w 491"/>
                <a:gd name="T13" fmla="*/ 494 h 662"/>
                <a:gd name="T14" fmla="*/ 430 w 491"/>
                <a:gd name="T15" fmla="*/ 526 h 662"/>
                <a:gd name="T16" fmla="*/ 392 w 491"/>
                <a:gd name="T17" fmla="*/ 577 h 662"/>
                <a:gd name="T18" fmla="*/ 360 w 491"/>
                <a:gd name="T19" fmla="*/ 619 h 662"/>
                <a:gd name="T20" fmla="*/ 345 w 491"/>
                <a:gd name="T21" fmla="*/ 638 h 662"/>
                <a:gd name="T22" fmla="*/ 295 w 491"/>
                <a:gd name="T23" fmla="*/ 658 h 662"/>
                <a:gd name="T24" fmla="*/ 230 w 491"/>
                <a:gd name="T25" fmla="*/ 662 h 662"/>
                <a:gd name="T26" fmla="*/ 155 w 491"/>
                <a:gd name="T27" fmla="*/ 660 h 662"/>
                <a:gd name="T28" fmla="*/ 111 w 491"/>
                <a:gd name="T29" fmla="*/ 652 h 662"/>
                <a:gd name="T30" fmla="*/ 99 w 491"/>
                <a:gd name="T31" fmla="*/ 623 h 662"/>
                <a:gd name="T32" fmla="*/ 95 w 491"/>
                <a:gd name="T33" fmla="*/ 581 h 662"/>
                <a:gd name="T34" fmla="*/ 101 w 491"/>
                <a:gd name="T35" fmla="*/ 538 h 662"/>
                <a:gd name="T36" fmla="*/ 103 w 491"/>
                <a:gd name="T37" fmla="*/ 514 h 662"/>
                <a:gd name="T38" fmla="*/ 119 w 491"/>
                <a:gd name="T39" fmla="*/ 498 h 662"/>
                <a:gd name="T40" fmla="*/ 135 w 491"/>
                <a:gd name="T41" fmla="*/ 488 h 662"/>
                <a:gd name="T42" fmla="*/ 196 w 491"/>
                <a:gd name="T43" fmla="*/ 461 h 662"/>
                <a:gd name="T44" fmla="*/ 202 w 491"/>
                <a:gd name="T45" fmla="*/ 401 h 662"/>
                <a:gd name="T46" fmla="*/ 178 w 491"/>
                <a:gd name="T47" fmla="*/ 413 h 662"/>
                <a:gd name="T48" fmla="*/ 139 w 491"/>
                <a:gd name="T49" fmla="*/ 431 h 662"/>
                <a:gd name="T50" fmla="*/ 119 w 491"/>
                <a:gd name="T51" fmla="*/ 431 h 662"/>
                <a:gd name="T52" fmla="*/ 107 w 491"/>
                <a:gd name="T53" fmla="*/ 411 h 662"/>
                <a:gd name="T54" fmla="*/ 103 w 491"/>
                <a:gd name="T55" fmla="*/ 390 h 662"/>
                <a:gd name="T56" fmla="*/ 84 w 491"/>
                <a:gd name="T57" fmla="*/ 358 h 662"/>
                <a:gd name="T58" fmla="*/ 72 w 491"/>
                <a:gd name="T59" fmla="*/ 356 h 662"/>
                <a:gd name="T60" fmla="*/ 66 w 491"/>
                <a:gd name="T61" fmla="*/ 352 h 662"/>
                <a:gd name="T62" fmla="*/ 58 w 491"/>
                <a:gd name="T63" fmla="*/ 316 h 662"/>
                <a:gd name="T64" fmla="*/ 46 w 491"/>
                <a:gd name="T65" fmla="*/ 316 h 662"/>
                <a:gd name="T66" fmla="*/ 38 w 491"/>
                <a:gd name="T67" fmla="*/ 311 h 662"/>
                <a:gd name="T68" fmla="*/ 32 w 491"/>
                <a:gd name="T69" fmla="*/ 291 h 662"/>
                <a:gd name="T70" fmla="*/ 38 w 491"/>
                <a:gd name="T71" fmla="*/ 267 h 662"/>
                <a:gd name="T72" fmla="*/ 42 w 491"/>
                <a:gd name="T73" fmla="*/ 222 h 662"/>
                <a:gd name="T74" fmla="*/ 8 w 491"/>
                <a:gd name="T75" fmla="*/ 198 h 662"/>
                <a:gd name="T76" fmla="*/ 0 w 491"/>
                <a:gd name="T77" fmla="*/ 182 h 662"/>
                <a:gd name="T78" fmla="*/ 0 w 491"/>
                <a:gd name="T79" fmla="*/ 170 h 662"/>
                <a:gd name="T80" fmla="*/ 0 w 491"/>
                <a:gd name="T81" fmla="*/ 117 h 662"/>
                <a:gd name="T82" fmla="*/ 2 w 491"/>
                <a:gd name="T83" fmla="*/ 101 h 662"/>
                <a:gd name="T84" fmla="*/ 22 w 491"/>
                <a:gd name="T85" fmla="*/ 56 h 662"/>
                <a:gd name="T86" fmla="*/ 97 w 491"/>
                <a:gd name="T87" fmla="*/ 0 h 662"/>
                <a:gd name="T88" fmla="*/ 186 w 491"/>
                <a:gd name="T89" fmla="*/ 0 h 662"/>
                <a:gd name="T90" fmla="*/ 271 w 491"/>
                <a:gd name="T91" fmla="*/ 28 h 662"/>
                <a:gd name="T92" fmla="*/ 271 w 491"/>
                <a:gd name="T93" fmla="*/ 28 h 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1" h="662">
                  <a:moveTo>
                    <a:pt x="271" y="28"/>
                  </a:moveTo>
                  <a:lnTo>
                    <a:pt x="347" y="129"/>
                  </a:lnTo>
                  <a:lnTo>
                    <a:pt x="402" y="314"/>
                  </a:lnTo>
                  <a:lnTo>
                    <a:pt x="483" y="449"/>
                  </a:lnTo>
                  <a:lnTo>
                    <a:pt x="491" y="469"/>
                  </a:lnTo>
                  <a:lnTo>
                    <a:pt x="479" y="473"/>
                  </a:lnTo>
                  <a:lnTo>
                    <a:pt x="453" y="494"/>
                  </a:lnTo>
                  <a:lnTo>
                    <a:pt x="430" y="526"/>
                  </a:lnTo>
                  <a:lnTo>
                    <a:pt x="392" y="577"/>
                  </a:lnTo>
                  <a:lnTo>
                    <a:pt x="360" y="619"/>
                  </a:lnTo>
                  <a:lnTo>
                    <a:pt x="345" y="638"/>
                  </a:lnTo>
                  <a:lnTo>
                    <a:pt x="295" y="658"/>
                  </a:lnTo>
                  <a:lnTo>
                    <a:pt x="230" y="662"/>
                  </a:lnTo>
                  <a:lnTo>
                    <a:pt x="155" y="660"/>
                  </a:lnTo>
                  <a:lnTo>
                    <a:pt x="111" y="652"/>
                  </a:lnTo>
                  <a:lnTo>
                    <a:pt x="99" y="623"/>
                  </a:lnTo>
                  <a:lnTo>
                    <a:pt x="95" y="581"/>
                  </a:lnTo>
                  <a:lnTo>
                    <a:pt x="101" y="538"/>
                  </a:lnTo>
                  <a:lnTo>
                    <a:pt x="103" y="514"/>
                  </a:lnTo>
                  <a:lnTo>
                    <a:pt x="119" y="498"/>
                  </a:lnTo>
                  <a:lnTo>
                    <a:pt x="135" y="488"/>
                  </a:lnTo>
                  <a:lnTo>
                    <a:pt x="196" y="461"/>
                  </a:lnTo>
                  <a:lnTo>
                    <a:pt x="202" y="401"/>
                  </a:lnTo>
                  <a:lnTo>
                    <a:pt x="178" y="413"/>
                  </a:lnTo>
                  <a:lnTo>
                    <a:pt x="139" y="431"/>
                  </a:lnTo>
                  <a:lnTo>
                    <a:pt x="119" y="431"/>
                  </a:lnTo>
                  <a:lnTo>
                    <a:pt x="107" y="411"/>
                  </a:lnTo>
                  <a:lnTo>
                    <a:pt x="103" y="390"/>
                  </a:lnTo>
                  <a:lnTo>
                    <a:pt x="84" y="358"/>
                  </a:lnTo>
                  <a:lnTo>
                    <a:pt x="72" y="356"/>
                  </a:lnTo>
                  <a:lnTo>
                    <a:pt x="66" y="352"/>
                  </a:lnTo>
                  <a:lnTo>
                    <a:pt x="58" y="316"/>
                  </a:lnTo>
                  <a:lnTo>
                    <a:pt x="46" y="316"/>
                  </a:lnTo>
                  <a:lnTo>
                    <a:pt x="38" y="311"/>
                  </a:lnTo>
                  <a:lnTo>
                    <a:pt x="32" y="291"/>
                  </a:lnTo>
                  <a:lnTo>
                    <a:pt x="38" y="267"/>
                  </a:lnTo>
                  <a:lnTo>
                    <a:pt x="42" y="222"/>
                  </a:lnTo>
                  <a:lnTo>
                    <a:pt x="8" y="198"/>
                  </a:lnTo>
                  <a:lnTo>
                    <a:pt x="0" y="182"/>
                  </a:lnTo>
                  <a:lnTo>
                    <a:pt x="0" y="170"/>
                  </a:lnTo>
                  <a:lnTo>
                    <a:pt x="0" y="117"/>
                  </a:lnTo>
                  <a:lnTo>
                    <a:pt x="2" y="101"/>
                  </a:lnTo>
                  <a:lnTo>
                    <a:pt x="22" y="56"/>
                  </a:lnTo>
                  <a:lnTo>
                    <a:pt x="97" y="0"/>
                  </a:lnTo>
                  <a:lnTo>
                    <a:pt x="186" y="0"/>
                  </a:lnTo>
                  <a:lnTo>
                    <a:pt x="271" y="2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43">
              <a:extLst>
                <a:ext uri="{FF2B5EF4-FFF2-40B4-BE49-F238E27FC236}">
                  <a16:creationId xmlns:a16="http://schemas.microsoft.com/office/drawing/2014/main" id="{E5903CE5-C718-4A8D-B692-97C5653C8A56}"/>
                </a:ext>
              </a:extLst>
            </p:cNvPr>
            <p:cNvSpPr>
              <a:spLocks/>
            </p:cNvSpPr>
            <p:nvPr/>
          </p:nvSpPr>
          <p:spPr bwMode="auto">
            <a:xfrm>
              <a:off x="2930" y="2349"/>
              <a:ext cx="24" cy="26"/>
            </a:xfrm>
            <a:custGeom>
              <a:avLst/>
              <a:gdLst>
                <a:gd name="T0" fmla="*/ 24 w 24"/>
                <a:gd name="T1" fmla="*/ 0 h 26"/>
                <a:gd name="T2" fmla="*/ 10 w 24"/>
                <a:gd name="T3" fmla="*/ 4 h 26"/>
                <a:gd name="T4" fmla="*/ 0 w 24"/>
                <a:gd name="T5" fmla="*/ 20 h 26"/>
                <a:gd name="T6" fmla="*/ 8 w 24"/>
                <a:gd name="T7" fmla="*/ 26 h 26"/>
                <a:gd name="T8" fmla="*/ 20 w 24"/>
                <a:gd name="T9" fmla="*/ 16 h 26"/>
                <a:gd name="T10" fmla="*/ 24 w 24"/>
                <a:gd name="T11" fmla="*/ 0 h 26"/>
                <a:gd name="T12" fmla="*/ 24 w 24"/>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6">
                  <a:moveTo>
                    <a:pt x="24" y="0"/>
                  </a:moveTo>
                  <a:lnTo>
                    <a:pt x="10" y="4"/>
                  </a:lnTo>
                  <a:lnTo>
                    <a:pt x="0" y="20"/>
                  </a:lnTo>
                  <a:lnTo>
                    <a:pt x="8" y="26"/>
                  </a:lnTo>
                  <a:lnTo>
                    <a:pt x="20" y="16"/>
                  </a:lnTo>
                  <a:lnTo>
                    <a:pt x="24"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44">
              <a:extLst>
                <a:ext uri="{FF2B5EF4-FFF2-40B4-BE49-F238E27FC236}">
                  <a16:creationId xmlns:a16="http://schemas.microsoft.com/office/drawing/2014/main" id="{A00905CF-1824-4446-89A2-7643257B4763}"/>
                </a:ext>
              </a:extLst>
            </p:cNvPr>
            <p:cNvSpPr>
              <a:spLocks/>
            </p:cNvSpPr>
            <p:nvPr/>
          </p:nvSpPr>
          <p:spPr bwMode="auto">
            <a:xfrm>
              <a:off x="2889" y="2234"/>
              <a:ext cx="57" cy="46"/>
            </a:xfrm>
            <a:custGeom>
              <a:avLst/>
              <a:gdLst>
                <a:gd name="T0" fmla="*/ 0 w 57"/>
                <a:gd name="T1" fmla="*/ 0 h 46"/>
                <a:gd name="T2" fmla="*/ 41 w 57"/>
                <a:gd name="T3" fmla="*/ 26 h 46"/>
                <a:gd name="T4" fmla="*/ 57 w 57"/>
                <a:gd name="T5" fmla="*/ 38 h 46"/>
                <a:gd name="T6" fmla="*/ 41 w 57"/>
                <a:gd name="T7" fmla="*/ 46 h 46"/>
                <a:gd name="T8" fmla="*/ 23 w 57"/>
                <a:gd name="T9" fmla="*/ 36 h 46"/>
                <a:gd name="T10" fmla="*/ 6 w 57"/>
                <a:gd name="T11" fmla="*/ 42 h 46"/>
                <a:gd name="T12" fmla="*/ 0 w 57"/>
                <a:gd name="T13" fmla="*/ 0 h 46"/>
                <a:gd name="T14" fmla="*/ 0 w 57"/>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6">
                  <a:moveTo>
                    <a:pt x="0" y="0"/>
                  </a:moveTo>
                  <a:lnTo>
                    <a:pt x="41" y="26"/>
                  </a:lnTo>
                  <a:lnTo>
                    <a:pt x="57" y="38"/>
                  </a:lnTo>
                  <a:lnTo>
                    <a:pt x="41" y="46"/>
                  </a:lnTo>
                  <a:lnTo>
                    <a:pt x="23" y="36"/>
                  </a:lnTo>
                  <a:lnTo>
                    <a:pt x="6" y="42"/>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5">
              <a:extLst>
                <a:ext uri="{FF2B5EF4-FFF2-40B4-BE49-F238E27FC236}">
                  <a16:creationId xmlns:a16="http://schemas.microsoft.com/office/drawing/2014/main" id="{A28FC1E8-213C-4B45-8836-332F299101AA}"/>
                </a:ext>
              </a:extLst>
            </p:cNvPr>
            <p:cNvSpPr>
              <a:spLocks/>
            </p:cNvSpPr>
            <p:nvPr/>
          </p:nvSpPr>
          <p:spPr bwMode="auto">
            <a:xfrm>
              <a:off x="3096" y="2225"/>
              <a:ext cx="36" cy="31"/>
            </a:xfrm>
            <a:custGeom>
              <a:avLst/>
              <a:gdLst>
                <a:gd name="T0" fmla="*/ 26 w 36"/>
                <a:gd name="T1" fmla="*/ 2 h 31"/>
                <a:gd name="T2" fmla="*/ 6 w 36"/>
                <a:gd name="T3" fmla="*/ 9 h 31"/>
                <a:gd name="T4" fmla="*/ 0 w 36"/>
                <a:gd name="T5" fmla="*/ 31 h 31"/>
                <a:gd name="T6" fmla="*/ 32 w 36"/>
                <a:gd name="T7" fmla="*/ 27 h 31"/>
                <a:gd name="T8" fmla="*/ 36 w 36"/>
                <a:gd name="T9" fmla="*/ 0 h 31"/>
                <a:gd name="T10" fmla="*/ 26 w 36"/>
                <a:gd name="T11" fmla="*/ 2 h 31"/>
                <a:gd name="T12" fmla="*/ 26 w 36"/>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1">
                  <a:moveTo>
                    <a:pt x="26" y="2"/>
                  </a:moveTo>
                  <a:lnTo>
                    <a:pt x="6" y="9"/>
                  </a:lnTo>
                  <a:lnTo>
                    <a:pt x="0" y="31"/>
                  </a:lnTo>
                  <a:lnTo>
                    <a:pt x="32" y="27"/>
                  </a:lnTo>
                  <a:lnTo>
                    <a:pt x="36" y="0"/>
                  </a:lnTo>
                  <a:lnTo>
                    <a:pt x="26" y="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6">
              <a:extLst>
                <a:ext uri="{FF2B5EF4-FFF2-40B4-BE49-F238E27FC236}">
                  <a16:creationId xmlns:a16="http://schemas.microsoft.com/office/drawing/2014/main" id="{82C90073-2001-4121-9FFC-4658140A54DE}"/>
                </a:ext>
              </a:extLst>
            </p:cNvPr>
            <p:cNvSpPr>
              <a:spLocks/>
            </p:cNvSpPr>
            <p:nvPr/>
          </p:nvSpPr>
          <p:spPr bwMode="auto">
            <a:xfrm>
              <a:off x="3114" y="2197"/>
              <a:ext cx="18" cy="28"/>
            </a:xfrm>
            <a:custGeom>
              <a:avLst/>
              <a:gdLst>
                <a:gd name="T0" fmla="*/ 0 w 18"/>
                <a:gd name="T1" fmla="*/ 10 h 28"/>
                <a:gd name="T2" fmla="*/ 8 w 18"/>
                <a:gd name="T3" fmla="*/ 0 h 28"/>
                <a:gd name="T4" fmla="*/ 18 w 18"/>
                <a:gd name="T5" fmla="*/ 18 h 28"/>
                <a:gd name="T6" fmla="*/ 6 w 18"/>
                <a:gd name="T7" fmla="*/ 28 h 28"/>
                <a:gd name="T8" fmla="*/ 0 w 18"/>
                <a:gd name="T9" fmla="*/ 10 h 28"/>
                <a:gd name="T10" fmla="*/ 0 w 18"/>
                <a:gd name="T11" fmla="*/ 1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8">
                  <a:moveTo>
                    <a:pt x="0" y="10"/>
                  </a:moveTo>
                  <a:lnTo>
                    <a:pt x="8" y="0"/>
                  </a:lnTo>
                  <a:lnTo>
                    <a:pt x="18" y="18"/>
                  </a:lnTo>
                  <a:lnTo>
                    <a:pt x="6" y="28"/>
                  </a:lnTo>
                  <a:lnTo>
                    <a:pt x="0" y="1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47">
              <a:extLst>
                <a:ext uri="{FF2B5EF4-FFF2-40B4-BE49-F238E27FC236}">
                  <a16:creationId xmlns:a16="http://schemas.microsoft.com/office/drawing/2014/main" id="{3C199B59-8DA4-4CE1-89E2-333EDF9B6965}"/>
                </a:ext>
              </a:extLst>
            </p:cNvPr>
            <p:cNvSpPr>
              <a:spLocks/>
            </p:cNvSpPr>
            <p:nvPr/>
          </p:nvSpPr>
          <p:spPr bwMode="auto">
            <a:xfrm>
              <a:off x="2813" y="2193"/>
              <a:ext cx="44" cy="47"/>
            </a:xfrm>
            <a:custGeom>
              <a:avLst/>
              <a:gdLst>
                <a:gd name="T0" fmla="*/ 0 w 44"/>
                <a:gd name="T1" fmla="*/ 0 h 47"/>
                <a:gd name="T2" fmla="*/ 26 w 44"/>
                <a:gd name="T3" fmla="*/ 16 h 47"/>
                <a:gd name="T4" fmla="*/ 44 w 44"/>
                <a:gd name="T5" fmla="*/ 26 h 47"/>
                <a:gd name="T6" fmla="*/ 36 w 44"/>
                <a:gd name="T7" fmla="*/ 47 h 47"/>
                <a:gd name="T8" fmla="*/ 26 w 44"/>
                <a:gd name="T9" fmla="*/ 45 h 47"/>
                <a:gd name="T10" fmla="*/ 14 w 44"/>
                <a:gd name="T11" fmla="*/ 34 h 47"/>
                <a:gd name="T12" fmla="*/ 8 w 44"/>
                <a:gd name="T13" fmla="*/ 16 h 47"/>
                <a:gd name="T14" fmla="*/ 0 w 44"/>
                <a:gd name="T15" fmla="*/ 0 h 47"/>
                <a:gd name="T16" fmla="*/ 0 w 44"/>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7">
                  <a:moveTo>
                    <a:pt x="0" y="0"/>
                  </a:moveTo>
                  <a:lnTo>
                    <a:pt x="26" y="16"/>
                  </a:lnTo>
                  <a:lnTo>
                    <a:pt x="44" y="26"/>
                  </a:lnTo>
                  <a:lnTo>
                    <a:pt x="36" y="47"/>
                  </a:lnTo>
                  <a:lnTo>
                    <a:pt x="26" y="45"/>
                  </a:lnTo>
                  <a:lnTo>
                    <a:pt x="14" y="34"/>
                  </a:lnTo>
                  <a:lnTo>
                    <a:pt x="8" y="16"/>
                  </a:lnTo>
                  <a:lnTo>
                    <a:pt x="0"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48">
              <a:extLst>
                <a:ext uri="{FF2B5EF4-FFF2-40B4-BE49-F238E27FC236}">
                  <a16:creationId xmlns:a16="http://schemas.microsoft.com/office/drawing/2014/main" id="{C3316261-F57A-4773-9A30-FA5968434CAB}"/>
                </a:ext>
              </a:extLst>
            </p:cNvPr>
            <p:cNvSpPr>
              <a:spLocks/>
            </p:cNvSpPr>
            <p:nvPr/>
          </p:nvSpPr>
          <p:spPr bwMode="auto">
            <a:xfrm>
              <a:off x="2922" y="2179"/>
              <a:ext cx="52" cy="24"/>
            </a:xfrm>
            <a:custGeom>
              <a:avLst/>
              <a:gdLst>
                <a:gd name="T0" fmla="*/ 0 w 52"/>
                <a:gd name="T1" fmla="*/ 4 h 24"/>
                <a:gd name="T2" fmla="*/ 38 w 52"/>
                <a:gd name="T3" fmla="*/ 0 h 24"/>
                <a:gd name="T4" fmla="*/ 52 w 52"/>
                <a:gd name="T5" fmla="*/ 18 h 24"/>
                <a:gd name="T6" fmla="*/ 32 w 52"/>
                <a:gd name="T7" fmla="*/ 24 h 24"/>
                <a:gd name="T8" fmla="*/ 30 w 52"/>
                <a:gd name="T9" fmla="*/ 14 h 24"/>
                <a:gd name="T10" fmla="*/ 0 w 52"/>
                <a:gd name="T11" fmla="*/ 4 h 24"/>
                <a:gd name="T12" fmla="*/ 0 w 52"/>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4">
                  <a:moveTo>
                    <a:pt x="0" y="4"/>
                  </a:moveTo>
                  <a:lnTo>
                    <a:pt x="38" y="0"/>
                  </a:lnTo>
                  <a:lnTo>
                    <a:pt x="52" y="18"/>
                  </a:lnTo>
                  <a:lnTo>
                    <a:pt x="32" y="24"/>
                  </a:lnTo>
                  <a:lnTo>
                    <a:pt x="30" y="14"/>
                  </a:lnTo>
                  <a:lnTo>
                    <a:pt x="0" y="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49">
              <a:extLst>
                <a:ext uri="{FF2B5EF4-FFF2-40B4-BE49-F238E27FC236}">
                  <a16:creationId xmlns:a16="http://schemas.microsoft.com/office/drawing/2014/main" id="{66510892-4564-4840-9C59-76B566A3FE2C}"/>
                </a:ext>
              </a:extLst>
            </p:cNvPr>
            <p:cNvSpPr>
              <a:spLocks/>
            </p:cNvSpPr>
            <p:nvPr/>
          </p:nvSpPr>
          <p:spPr bwMode="auto">
            <a:xfrm>
              <a:off x="2869" y="2183"/>
              <a:ext cx="101" cy="59"/>
            </a:xfrm>
            <a:custGeom>
              <a:avLst/>
              <a:gdLst>
                <a:gd name="T0" fmla="*/ 8 w 101"/>
                <a:gd name="T1" fmla="*/ 0 h 59"/>
                <a:gd name="T2" fmla="*/ 0 w 101"/>
                <a:gd name="T3" fmla="*/ 16 h 59"/>
                <a:gd name="T4" fmla="*/ 18 w 101"/>
                <a:gd name="T5" fmla="*/ 34 h 59"/>
                <a:gd name="T6" fmla="*/ 39 w 101"/>
                <a:gd name="T7" fmla="*/ 53 h 59"/>
                <a:gd name="T8" fmla="*/ 61 w 101"/>
                <a:gd name="T9" fmla="*/ 59 h 59"/>
                <a:gd name="T10" fmla="*/ 77 w 101"/>
                <a:gd name="T11" fmla="*/ 51 h 59"/>
                <a:gd name="T12" fmla="*/ 101 w 101"/>
                <a:gd name="T13" fmla="*/ 20 h 59"/>
                <a:gd name="T14" fmla="*/ 73 w 101"/>
                <a:gd name="T15" fmla="*/ 38 h 59"/>
                <a:gd name="T16" fmla="*/ 45 w 101"/>
                <a:gd name="T17" fmla="*/ 40 h 59"/>
                <a:gd name="T18" fmla="*/ 39 w 101"/>
                <a:gd name="T19" fmla="*/ 32 h 59"/>
                <a:gd name="T20" fmla="*/ 41 w 101"/>
                <a:gd name="T21" fmla="*/ 6 h 59"/>
                <a:gd name="T22" fmla="*/ 8 w 101"/>
                <a:gd name="T23" fmla="*/ 0 h 59"/>
                <a:gd name="T24" fmla="*/ 8 w 101"/>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59">
                  <a:moveTo>
                    <a:pt x="8" y="0"/>
                  </a:moveTo>
                  <a:lnTo>
                    <a:pt x="0" y="16"/>
                  </a:lnTo>
                  <a:lnTo>
                    <a:pt x="18" y="34"/>
                  </a:lnTo>
                  <a:lnTo>
                    <a:pt x="39" y="53"/>
                  </a:lnTo>
                  <a:lnTo>
                    <a:pt x="61" y="59"/>
                  </a:lnTo>
                  <a:lnTo>
                    <a:pt x="77" y="51"/>
                  </a:lnTo>
                  <a:lnTo>
                    <a:pt x="101" y="20"/>
                  </a:lnTo>
                  <a:lnTo>
                    <a:pt x="73" y="38"/>
                  </a:lnTo>
                  <a:lnTo>
                    <a:pt x="45" y="40"/>
                  </a:lnTo>
                  <a:lnTo>
                    <a:pt x="39" y="32"/>
                  </a:lnTo>
                  <a:lnTo>
                    <a:pt x="41" y="6"/>
                  </a:lnTo>
                  <a:lnTo>
                    <a:pt x="8"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50">
              <a:extLst>
                <a:ext uri="{FF2B5EF4-FFF2-40B4-BE49-F238E27FC236}">
                  <a16:creationId xmlns:a16="http://schemas.microsoft.com/office/drawing/2014/main" id="{72D77B6C-07F9-4D79-9688-F4B2B5E71D37}"/>
                </a:ext>
              </a:extLst>
            </p:cNvPr>
            <p:cNvSpPr>
              <a:spLocks/>
            </p:cNvSpPr>
            <p:nvPr/>
          </p:nvSpPr>
          <p:spPr bwMode="auto">
            <a:xfrm>
              <a:off x="2914" y="2379"/>
              <a:ext cx="64" cy="53"/>
            </a:xfrm>
            <a:custGeom>
              <a:avLst/>
              <a:gdLst>
                <a:gd name="T0" fmla="*/ 18 w 64"/>
                <a:gd name="T1" fmla="*/ 0 h 53"/>
                <a:gd name="T2" fmla="*/ 32 w 64"/>
                <a:gd name="T3" fmla="*/ 6 h 53"/>
                <a:gd name="T4" fmla="*/ 46 w 64"/>
                <a:gd name="T5" fmla="*/ 6 h 53"/>
                <a:gd name="T6" fmla="*/ 24 w 64"/>
                <a:gd name="T7" fmla="*/ 21 h 53"/>
                <a:gd name="T8" fmla="*/ 34 w 64"/>
                <a:gd name="T9" fmla="*/ 35 h 53"/>
                <a:gd name="T10" fmla="*/ 64 w 64"/>
                <a:gd name="T11" fmla="*/ 41 h 53"/>
                <a:gd name="T12" fmla="*/ 36 w 64"/>
                <a:gd name="T13" fmla="*/ 53 h 53"/>
                <a:gd name="T14" fmla="*/ 12 w 64"/>
                <a:gd name="T15" fmla="*/ 49 h 53"/>
                <a:gd name="T16" fmla="*/ 0 w 64"/>
                <a:gd name="T17" fmla="*/ 29 h 53"/>
                <a:gd name="T18" fmla="*/ 0 w 64"/>
                <a:gd name="T19" fmla="*/ 10 h 53"/>
                <a:gd name="T20" fmla="*/ 18 w 64"/>
                <a:gd name="T21" fmla="*/ 0 h 53"/>
                <a:gd name="T22" fmla="*/ 18 w 6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3">
                  <a:moveTo>
                    <a:pt x="18" y="0"/>
                  </a:moveTo>
                  <a:lnTo>
                    <a:pt x="32" y="6"/>
                  </a:lnTo>
                  <a:lnTo>
                    <a:pt x="46" y="6"/>
                  </a:lnTo>
                  <a:lnTo>
                    <a:pt x="24" y="21"/>
                  </a:lnTo>
                  <a:lnTo>
                    <a:pt x="34" y="35"/>
                  </a:lnTo>
                  <a:lnTo>
                    <a:pt x="64" y="41"/>
                  </a:lnTo>
                  <a:lnTo>
                    <a:pt x="36" y="53"/>
                  </a:lnTo>
                  <a:lnTo>
                    <a:pt x="12" y="49"/>
                  </a:lnTo>
                  <a:lnTo>
                    <a:pt x="0" y="29"/>
                  </a:lnTo>
                  <a:lnTo>
                    <a:pt x="0" y="10"/>
                  </a:lnTo>
                  <a:lnTo>
                    <a:pt x="18" y="0"/>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51">
              <a:extLst>
                <a:ext uri="{FF2B5EF4-FFF2-40B4-BE49-F238E27FC236}">
                  <a16:creationId xmlns:a16="http://schemas.microsoft.com/office/drawing/2014/main" id="{319834DB-555F-411D-B87D-C344630160BA}"/>
                </a:ext>
              </a:extLst>
            </p:cNvPr>
            <p:cNvSpPr>
              <a:spLocks/>
            </p:cNvSpPr>
            <p:nvPr/>
          </p:nvSpPr>
          <p:spPr bwMode="auto">
            <a:xfrm>
              <a:off x="2904" y="2252"/>
              <a:ext cx="208" cy="360"/>
            </a:xfrm>
            <a:custGeom>
              <a:avLst/>
              <a:gdLst>
                <a:gd name="T0" fmla="*/ 208 w 208"/>
                <a:gd name="T1" fmla="*/ 24 h 360"/>
                <a:gd name="T2" fmla="*/ 192 w 208"/>
                <a:gd name="T3" fmla="*/ 103 h 360"/>
                <a:gd name="T4" fmla="*/ 192 w 208"/>
                <a:gd name="T5" fmla="*/ 172 h 360"/>
                <a:gd name="T6" fmla="*/ 174 w 208"/>
                <a:gd name="T7" fmla="*/ 192 h 360"/>
                <a:gd name="T8" fmla="*/ 194 w 208"/>
                <a:gd name="T9" fmla="*/ 224 h 360"/>
                <a:gd name="T10" fmla="*/ 200 w 208"/>
                <a:gd name="T11" fmla="*/ 275 h 360"/>
                <a:gd name="T12" fmla="*/ 194 w 208"/>
                <a:gd name="T13" fmla="*/ 299 h 360"/>
                <a:gd name="T14" fmla="*/ 178 w 208"/>
                <a:gd name="T15" fmla="*/ 308 h 360"/>
                <a:gd name="T16" fmla="*/ 182 w 208"/>
                <a:gd name="T17" fmla="*/ 269 h 360"/>
                <a:gd name="T18" fmla="*/ 127 w 208"/>
                <a:gd name="T19" fmla="*/ 275 h 360"/>
                <a:gd name="T20" fmla="*/ 99 w 208"/>
                <a:gd name="T21" fmla="*/ 287 h 360"/>
                <a:gd name="T22" fmla="*/ 62 w 208"/>
                <a:gd name="T23" fmla="*/ 303 h 360"/>
                <a:gd name="T24" fmla="*/ 54 w 208"/>
                <a:gd name="T25" fmla="*/ 326 h 360"/>
                <a:gd name="T26" fmla="*/ 2 w 208"/>
                <a:gd name="T27" fmla="*/ 360 h 360"/>
                <a:gd name="T28" fmla="*/ 0 w 208"/>
                <a:gd name="T29" fmla="*/ 310 h 360"/>
                <a:gd name="T30" fmla="*/ 8 w 208"/>
                <a:gd name="T31" fmla="*/ 275 h 360"/>
                <a:gd name="T32" fmla="*/ 14 w 208"/>
                <a:gd name="T33" fmla="*/ 259 h 360"/>
                <a:gd name="T34" fmla="*/ 40 w 208"/>
                <a:gd name="T35" fmla="*/ 237 h 360"/>
                <a:gd name="T36" fmla="*/ 97 w 208"/>
                <a:gd name="T37" fmla="*/ 214 h 360"/>
                <a:gd name="T38" fmla="*/ 103 w 208"/>
                <a:gd name="T39" fmla="*/ 154 h 360"/>
                <a:gd name="T40" fmla="*/ 74 w 208"/>
                <a:gd name="T41" fmla="*/ 168 h 360"/>
                <a:gd name="T42" fmla="*/ 89 w 208"/>
                <a:gd name="T43" fmla="*/ 137 h 360"/>
                <a:gd name="T44" fmla="*/ 81 w 208"/>
                <a:gd name="T45" fmla="*/ 109 h 360"/>
                <a:gd name="T46" fmla="*/ 127 w 208"/>
                <a:gd name="T47" fmla="*/ 93 h 360"/>
                <a:gd name="T48" fmla="*/ 174 w 208"/>
                <a:gd name="T49" fmla="*/ 60 h 360"/>
                <a:gd name="T50" fmla="*/ 194 w 208"/>
                <a:gd name="T51" fmla="*/ 44 h 360"/>
                <a:gd name="T52" fmla="*/ 190 w 208"/>
                <a:gd name="T53" fmla="*/ 0 h 360"/>
                <a:gd name="T54" fmla="*/ 208 w 208"/>
                <a:gd name="T55" fmla="*/ 24 h 360"/>
                <a:gd name="T56" fmla="*/ 208 w 208"/>
                <a:gd name="T57" fmla="*/ 24 h 3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360">
                  <a:moveTo>
                    <a:pt x="208" y="24"/>
                  </a:moveTo>
                  <a:lnTo>
                    <a:pt x="192" y="103"/>
                  </a:lnTo>
                  <a:lnTo>
                    <a:pt x="192" y="172"/>
                  </a:lnTo>
                  <a:lnTo>
                    <a:pt x="174" y="192"/>
                  </a:lnTo>
                  <a:lnTo>
                    <a:pt x="194" y="224"/>
                  </a:lnTo>
                  <a:lnTo>
                    <a:pt x="200" y="275"/>
                  </a:lnTo>
                  <a:lnTo>
                    <a:pt x="194" y="299"/>
                  </a:lnTo>
                  <a:lnTo>
                    <a:pt x="178" y="308"/>
                  </a:lnTo>
                  <a:lnTo>
                    <a:pt x="182" y="269"/>
                  </a:lnTo>
                  <a:lnTo>
                    <a:pt x="127" y="275"/>
                  </a:lnTo>
                  <a:lnTo>
                    <a:pt x="99" y="287"/>
                  </a:lnTo>
                  <a:lnTo>
                    <a:pt x="62" y="303"/>
                  </a:lnTo>
                  <a:lnTo>
                    <a:pt x="54" y="326"/>
                  </a:lnTo>
                  <a:lnTo>
                    <a:pt x="2" y="360"/>
                  </a:lnTo>
                  <a:lnTo>
                    <a:pt x="0" y="310"/>
                  </a:lnTo>
                  <a:lnTo>
                    <a:pt x="8" y="275"/>
                  </a:lnTo>
                  <a:lnTo>
                    <a:pt x="14" y="259"/>
                  </a:lnTo>
                  <a:lnTo>
                    <a:pt x="40" y="237"/>
                  </a:lnTo>
                  <a:lnTo>
                    <a:pt x="97" y="214"/>
                  </a:lnTo>
                  <a:lnTo>
                    <a:pt x="103" y="154"/>
                  </a:lnTo>
                  <a:lnTo>
                    <a:pt x="74" y="168"/>
                  </a:lnTo>
                  <a:lnTo>
                    <a:pt x="89" y="137"/>
                  </a:lnTo>
                  <a:lnTo>
                    <a:pt x="81" y="109"/>
                  </a:lnTo>
                  <a:lnTo>
                    <a:pt x="127" y="93"/>
                  </a:lnTo>
                  <a:lnTo>
                    <a:pt x="174" y="60"/>
                  </a:lnTo>
                  <a:lnTo>
                    <a:pt x="194" y="44"/>
                  </a:lnTo>
                  <a:lnTo>
                    <a:pt x="190" y="0"/>
                  </a:lnTo>
                  <a:lnTo>
                    <a:pt x="208" y="2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52">
              <a:extLst>
                <a:ext uri="{FF2B5EF4-FFF2-40B4-BE49-F238E27FC236}">
                  <a16:creationId xmlns:a16="http://schemas.microsoft.com/office/drawing/2014/main" id="{FB1865CE-0A7B-49A4-80A8-2D71DE12FC7B}"/>
                </a:ext>
              </a:extLst>
            </p:cNvPr>
            <p:cNvSpPr>
              <a:spLocks/>
            </p:cNvSpPr>
            <p:nvPr/>
          </p:nvSpPr>
          <p:spPr bwMode="auto">
            <a:xfrm>
              <a:off x="2893" y="2349"/>
              <a:ext cx="45" cy="40"/>
            </a:xfrm>
            <a:custGeom>
              <a:avLst/>
              <a:gdLst>
                <a:gd name="T0" fmla="*/ 45 w 45"/>
                <a:gd name="T1" fmla="*/ 0 h 40"/>
                <a:gd name="T2" fmla="*/ 39 w 45"/>
                <a:gd name="T3" fmla="*/ 24 h 40"/>
                <a:gd name="T4" fmla="*/ 21 w 45"/>
                <a:gd name="T5" fmla="*/ 40 h 40"/>
                <a:gd name="T6" fmla="*/ 9 w 45"/>
                <a:gd name="T7" fmla="*/ 38 h 40"/>
                <a:gd name="T8" fmla="*/ 0 w 45"/>
                <a:gd name="T9" fmla="*/ 12 h 40"/>
                <a:gd name="T10" fmla="*/ 21 w 45"/>
                <a:gd name="T11" fmla="*/ 0 h 40"/>
                <a:gd name="T12" fmla="*/ 45 w 45"/>
                <a:gd name="T13" fmla="*/ 0 h 40"/>
                <a:gd name="T14" fmla="*/ 45 w 45"/>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0">
                  <a:moveTo>
                    <a:pt x="45" y="0"/>
                  </a:moveTo>
                  <a:lnTo>
                    <a:pt x="39" y="24"/>
                  </a:lnTo>
                  <a:lnTo>
                    <a:pt x="21" y="40"/>
                  </a:lnTo>
                  <a:lnTo>
                    <a:pt x="9" y="38"/>
                  </a:lnTo>
                  <a:lnTo>
                    <a:pt x="0" y="12"/>
                  </a:lnTo>
                  <a:lnTo>
                    <a:pt x="21" y="0"/>
                  </a:lnTo>
                  <a:lnTo>
                    <a:pt x="45"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53">
              <a:extLst>
                <a:ext uri="{FF2B5EF4-FFF2-40B4-BE49-F238E27FC236}">
                  <a16:creationId xmlns:a16="http://schemas.microsoft.com/office/drawing/2014/main" id="{C7ABC339-F190-4007-9A31-A3B9347166DE}"/>
                </a:ext>
              </a:extLst>
            </p:cNvPr>
            <p:cNvSpPr>
              <a:spLocks/>
            </p:cNvSpPr>
            <p:nvPr/>
          </p:nvSpPr>
          <p:spPr bwMode="auto">
            <a:xfrm>
              <a:off x="2889" y="2308"/>
              <a:ext cx="41" cy="37"/>
            </a:xfrm>
            <a:custGeom>
              <a:avLst/>
              <a:gdLst>
                <a:gd name="T0" fmla="*/ 29 w 41"/>
                <a:gd name="T1" fmla="*/ 0 h 37"/>
                <a:gd name="T2" fmla="*/ 11 w 41"/>
                <a:gd name="T3" fmla="*/ 11 h 37"/>
                <a:gd name="T4" fmla="*/ 0 w 41"/>
                <a:gd name="T5" fmla="*/ 37 h 37"/>
                <a:gd name="T6" fmla="*/ 41 w 41"/>
                <a:gd name="T7" fmla="*/ 33 h 37"/>
                <a:gd name="T8" fmla="*/ 37 w 41"/>
                <a:gd name="T9" fmla="*/ 25 h 37"/>
                <a:gd name="T10" fmla="*/ 29 w 41"/>
                <a:gd name="T11" fmla="*/ 0 h 37"/>
                <a:gd name="T12" fmla="*/ 29 w 4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7">
                  <a:moveTo>
                    <a:pt x="29" y="0"/>
                  </a:moveTo>
                  <a:lnTo>
                    <a:pt x="11" y="11"/>
                  </a:lnTo>
                  <a:lnTo>
                    <a:pt x="0" y="37"/>
                  </a:lnTo>
                  <a:lnTo>
                    <a:pt x="41" y="33"/>
                  </a:lnTo>
                  <a:lnTo>
                    <a:pt x="37" y="25"/>
                  </a:lnTo>
                  <a:lnTo>
                    <a:pt x="29"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54">
              <a:extLst>
                <a:ext uri="{FF2B5EF4-FFF2-40B4-BE49-F238E27FC236}">
                  <a16:creationId xmlns:a16="http://schemas.microsoft.com/office/drawing/2014/main" id="{CB2CDFB8-66BD-47A6-9E1C-182F7CF3D315}"/>
                </a:ext>
              </a:extLst>
            </p:cNvPr>
            <p:cNvSpPr>
              <a:spLocks/>
            </p:cNvSpPr>
            <p:nvPr/>
          </p:nvSpPr>
          <p:spPr bwMode="auto">
            <a:xfrm>
              <a:off x="3009" y="2157"/>
              <a:ext cx="69" cy="141"/>
            </a:xfrm>
            <a:custGeom>
              <a:avLst/>
              <a:gdLst>
                <a:gd name="T0" fmla="*/ 52 w 69"/>
                <a:gd name="T1" fmla="*/ 6 h 141"/>
                <a:gd name="T2" fmla="*/ 48 w 69"/>
                <a:gd name="T3" fmla="*/ 40 h 141"/>
                <a:gd name="T4" fmla="*/ 22 w 69"/>
                <a:gd name="T5" fmla="*/ 74 h 141"/>
                <a:gd name="T6" fmla="*/ 4 w 69"/>
                <a:gd name="T7" fmla="*/ 101 h 141"/>
                <a:gd name="T8" fmla="*/ 0 w 69"/>
                <a:gd name="T9" fmla="*/ 141 h 141"/>
                <a:gd name="T10" fmla="*/ 22 w 69"/>
                <a:gd name="T11" fmla="*/ 113 h 141"/>
                <a:gd name="T12" fmla="*/ 63 w 69"/>
                <a:gd name="T13" fmla="*/ 81 h 141"/>
                <a:gd name="T14" fmla="*/ 69 w 69"/>
                <a:gd name="T15" fmla="*/ 58 h 141"/>
                <a:gd name="T16" fmla="*/ 69 w 69"/>
                <a:gd name="T17" fmla="*/ 0 h 141"/>
                <a:gd name="T18" fmla="*/ 52 w 69"/>
                <a:gd name="T19" fmla="*/ 6 h 141"/>
                <a:gd name="T20" fmla="*/ 52 w 69"/>
                <a:gd name="T21" fmla="*/ 6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41">
                  <a:moveTo>
                    <a:pt x="52" y="6"/>
                  </a:moveTo>
                  <a:lnTo>
                    <a:pt x="48" y="40"/>
                  </a:lnTo>
                  <a:lnTo>
                    <a:pt x="22" y="74"/>
                  </a:lnTo>
                  <a:lnTo>
                    <a:pt x="4" y="101"/>
                  </a:lnTo>
                  <a:lnTo>
                    <a:pt x="0" y="141"/>
                  </a:lnTo>
                  <a:lnTo>
                    <a:pt x="22" y="113"/>
                  </a:lnTo>
                  <a:lnTo>
                    <a:pt x="63" y="81"/>
                  </a:lnTo>
                  <a:lnTo>
                    <a:pt x="69" y="58"/>
                  </a:lnTo>
                  <a:lnTo>
                    <a:pt x="69" y="0"/>
                  </a:lnTo>
                  <a:lnTo>
                    <a:pt x="52"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55">
              <a:extLst>
                <a:ext uri="{FF2B5EF4-FFF2-40B4-BE49-F238E27FC236}">
                  <a16:creationId xmlns:a16="http://schemas.microsoft.com/office/drawing/2014/main" id="{B1EEBD65-A7BD-4E98-A57A-5473ADB82E08}"/>
                </a:ext>
              </a:extLst>
            </p:cNvPr>
            <p:cNvSpPr>
              <a:spLocks/>
            </p:cNvSpPr>
            <p:nvPr/>
          </p:nvSpPr>
          <p:spPr bwMode="auto">
            <a:xfrm>
              <a:off x="3136" y="2470"/>
              <a:ext cx="132" cy="61"/>
            </a:xfrm>
            <a:custGeom>
              <a:avLst/>
              <a:gdLst>
                <a:gd name="T0" fmla="*/ 132 w 132"/>
                <a:gd name="T1" fmla="*/ 9 h 61"/>
                <a:gd name="T2" fmla="*/ 87 w 132"/>
                <a:gd name="T3" fmla="*/ 0 h 61"/>
                <a:gd name="T4" fmla="*/ 59 w 132"/>
                <a:gd name="T5" fmla="*/ 15 h 61"/>
                <a:gd name="T6" fmla="*/ 20 w 132"/>
                <a:gd name="T7" fmla="*/ 25 h 61"/>
                <a:gd name="T8" fmla="*/ 0 w 132"/>
                <a:gd name="T9" fmla="*/ 61 h 61"/>
                <a:gd name="T10" fmla="*/ 33 w 132"/>
                <a:gd name="T11" fmla="*/ 59 h 61"/>
                <a:gd name="T12" fmla="*/ 101 w 132"/>
                <a:gd name="T13" fmla="*/ 53 h 61"/>
                <a:gd name="T14" fmla="*/ 132 w 132"/>
                <a:gd name="T15" fmla="*/ 9 h 61"/>
                <a:gd name="T16" fmla="*/ 132 w 132"/>
                <a:gd name="T17" fmla="*/ 9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61">
                  <a:moveTo>
                    <a:pt x="132" y="9"/>
                  </a:moveTo>
                  <a:lnTo>
                    <a:pt x="87" y="0"/>
                  </a:lnTo>
                  <a:lnTo>
                    <a:pt x="59" y="15"/>
                  </a:lnTo>
                  <a:lnTo>
                    <a:pt x="20" y="25"/>
                  </a:lnTo>
                  <a:lnTo>
                    <a:pt x="0" y="61"/>
                  </a:lnTo>
                  <a:lnTo>
                    <a:pt x="33" y="59"/>
                  </a:lnTo>
                  <a:lnTo>
                    <a:pt x="101" y="53"/>
                  </a:lnTo>
                  <a:lnTo>
                    <a:pt x="132" y="9"/>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56">
              <a:extLst>
                <a:ext uri="{FF2B5EF4-FFF2-40B4-BE49-F238E27FC236}">
                  <a16:creationId xmlns:a16="http://schemas.microsoft.com/office/drawing/2014/main" id="{43C739A3-C023-42BE-A50B-ED7EB5CB8839}"/>
                </a:ext>
              </a:extLst>
            </p:cNvPr>
            <p:cNvSpPr>
              <a:spLocks/>
            </p:cNvSpPr>
            <p:nvPr/>
          </p:nvSpPr>
          <p:spPr bwMode="auto">
            <a:xfrm>
              <a:off x="3108" y="2553"/>
              <a:ext cx="105" cy="55"/>
            </a:xfrm>
            <a:custGeom>
              <a:avLst/>
              <a:gdLst>
                <a:gd name="T0" fmla="*/ 105 w 105"/>
                <a:gd name="T1" fmla="*/ 0 h 55"/>
                <a:gd name="T2" fmla="*/ 32 w 105"/>
                <a:gd name="T3" fmla="*/ 9 h 55"/>
                <a:gd name="T4" fmla="*/ 0 w 105"/>
                <a:gd name="T5" fmla="*/ 35 h 55"/>
                <a:gd name="T6" fmla="*/ 28 w 105"/>
                <a:gd name="T7" fmla="*/ 45 h 55"/>
                <a:gd name="T8" fmla="*/ 73 w 105"/>
                <a:gd name="T9" fmla="*/ 55 h 55"/>
                <a:gd name="T10" fmla="*/ 105 w 105"/>
                <a:gd name="T11" fmla="*/ 0 h 55"/>
                <a:gd name="T12" fmla="*/ 105 w 105"/>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55">
                  <a:moveTo>
                    <a:pt x="105" y="0"/>
                  </a:moveTo>
                  <a:lnTo>
                    <a:pt x="32" y="9"/>
                  </a:lnTo>
                  <a:lnTo>
                    <a:pt x="0" y="35"/>
                  </a:lnTo>
                  <a:lnTo>
                    <a:pt x="28" y="45"/>
                  </a:lnTo>
                  <a:lnTo>
                    <a:pt x="73" y="55"/>
                  </a:lnTo>
                  <a:lnTo>
                    <a:pt x="105"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57">
              <a:extLst>
                <a:ext uri="{FF2B5EF4-FFF2-40B4-BE49-F238E27FC236}">
                  <a16:creationId xmlns:a16="http://schemas.microsoft.com/office/drawing/2014/main" id="{542A630D-AAF5-4E3E-94C4-0D1CB7F37517}"/>
                </a:ext>
              </a:extLst>
            </p:cNvPr>
            <p:cNvSpPr>
              <a:spLocks/>
            </p:cNvSpPr>
            <p:nvPr/>
          </p:nvSpPr>
          <p:spPr bwMode="auto">
            <a:xfrm>
              <a:off x="2855" y="2223"/>
              <a:ext cx="63" cy="81"/>
            </a:xfrm>
            <a:custGeom>
              <a:avLst/>
              <a:gdLst>
                <a:gd name="T0" fmla="*/ 28 w 63"/>
                <a:gd name="T1" fmla="*/ 0 h 81"/>
                <a:gd name="T2" fmla="*/ 14 w 63"/>
                <a:gd name="T3" fmla="*/ 6 h 81"/>
                <a:gd name="T4" fmla="*/ 6 w 63"/>
                <a:gd name="T5" fmla="*/ 37 h 81"/>
                <a:gd name="T6" fmla="*/ 0 w 63"/>
                <a:gd name="T7" fmla="*/ 73 h 81"/>
                <a:gd name="T8" fmla="*/ 6 w 63"/>
                <a:gd name="T9" fmla="*/ 81 h 81"/>
                <a:gd name="T10" fmla="*/ 26 w 63"/>
                <a:gd name="T11" fmla="*/ 77 h 81"/>
                <a:gd name="T12" fmla="*/ 45 w 63"/>
                <a:gd name="T13" fmla="*/ 75 h 81"/>
                <a:gd name="T14" fmla="*/ 41 w 63"/>
                <a:gd name="T15" fmla="*/ 61 h 81"/>
                <a:gd name="T16" fmla="*/ 26 w 63"/>
                <a:gd name="T17" fmla="*/ 61 h 81"/>
                <a:gd name="T18" fmla="*/ 45 w 63"/>
                <a:gd name="T19" fmla="*/ 49 h 81"/>
                <a:gd name="T20" fmla="*/ 63 w 63"/>
                <a:gd name="T21" fmla="*/ 45 h 81"/>
                <a:gd name="T22" fmla="*/ 36 w 63"/>
                <a:gd name="T23" fmla="*/ 17 h 81"/>
                <a:gd name="T24" fmla="*/ 28 w 63"/>
                <a:gd name="T25" fmla="*/ 0 h 81"/>
                <a:gd name="T26" fmla="*/ 28 w 63"/>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81">
                  <a:moveTo>
                    <a:pt x="28" y="0"/>
                  </a:moveTo>
                  <a:lnTo>
                    <a:pt x="14" y="6"/>
                  </a:lnTo>
                  <a:lnTo>
                    <a:pt x="6" y="37"/>
                  </a:lnTo>
                  <a:lnTo>
                    <a:pt x="0" y="73"/>
                  </a:lnTo>
                  <a:lnTo>
                    <a:pt x="6" y="81"/>
                  </a:lnTo>
                  <a:lnTo>
                    <a:pt x="26" y="77"/>
                  </a:lnTo>
                  <a:lnTo>
                    <a:pt x="45" y="75"/>
                  </a:lnTo>
                  <a:lnTo>
                    <a:pt x="41" y="61"/>
                  </a:lnTo>
                  <a:lnTo>
                    <a:pt x="26" y="61"/>
                  </a:lnTo>
                  <a:lnTo>
                    <a:pt x="45" y="49"/>
                  </a:lnTo>
                  <a:lnTo>
                    <a:pt x="63" y="45"/>
                  </a:lnTo>
                  <a:lnTo>
                    <a:pt x="36" y="17"/>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58">
              <a:extLst>
                <a:ext uri="{FF2B5EF4-FFF2-40B4-BE49-F238E27FC236}">
                  <a16:creationId xmlns:a16="http://schemas.microsoft.com/office/drawing/2014/main" id="{866ED879-A929-4591-ADD8-221F7C3D3B6B}"/>
                </a:ext>
              </a:extLst>
            </p:cNvPr>
            <p:cNvSpPr>
              <a:spLocks/>
            </p:cNvSpPr>
            <p:nvPr/>
          </p:nvSpPr>
          <p:spPr bwMode="auto">
            <a:xfrm>
              <a:off x="2960" y="2142"/>
              <a:ext cx="87" cy="100"/>
            </a:xfrm>
            <a:custGeom>
              <a:avLst/>
              <a:gdLst>
                <a:gd name="T0" fmla="*/ 81 w 87"/>
                <a:gd name="T1" fmla="*/ 0 h 100"/>
                <a:gd name="T2" fmla="*/ 59 w 87"/>
                <a:gd name="T3" fmla="*/ 13 h 100"/>
                <a:gd name="T4" fmla="*/ 27 w 87"/>
                <a:gd name="T5" fmla="*/ 25 h 100"/>
                <a:gd name="T6" fmla="*/ 29 w 87"/>
                <a:gd name="T7" fmla="*/ 43 h 100"/>
                <a:gd name="T8" fmla="*/ 14 w 87"/>
                <a:gd name="T9" fmla="*/ 75 h 100"/>
                <a:gd name="T10" fmla="*/ 0 w 87"/>
                <a:gd name="T11" fmla="*/ 94 h 100"/>
                <a:gd name="T12" fmla="*/ 25 w 87"/>
                <a:gd name="T13" fmla="*/ 100 h 100"/>
                <a:gd name="T14" fmla="*/ 47 w 87"/>
                <a:gd name="T15" fmla="*/ 85 h 100"/>
                <a:gd name="T16" fmla="*/ 45 w 87"/>
                <a:gd name="T17" fmla="*/ 67 h 100"/>
                <a:gd name="T18" fmla="*/ 87 w 87"/>
                <a:gd name="T19" fmla="*/ 43 h 100"/>
                <a:gd name="T20" fmla="*/ 81 w 87"/>
                <a:gd name="T21" fmla="*/ 0 h 100"/>
                <a:gd name="T22" fmla="*/ 81 w 87"/>
                <a:gd name="T23" fmla="*/ 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00">
                  <a:moveTo>
                    <a:pt x="81" y="0"/>
                  </a:moveTo>
                  <a:lnTo>
                    <a:pt x="59" y="13"/>
                  </a:lnTo>
                  <a:lnTo>
                    <a:pt x="27" y="25"/>
                  </a:lnTo>
                  <a:lnTo>
                    <a:pt x="29" y="43"/>
                  </a:lnTo>
                  <a:lnTo>
                    <a:pt x="14" y="75"/>
                  </a:lnTo>
                  <a:lnTo>
                    <a:pt x="0" y="94"/>
                  </a:lnTo>
                  <a:lnTo>
                    <a:pt x="25" y="100"/>
                  </a:lnTo>
                  <a:lnTo>
                    <a:pt x="47" y="85"/>
                  </a:lnTo>
                  <a:lnTo>
                    <a:pt x="45" y="67"/>
                  </a:lnTo>
                  <a:lnTo>
                    <a:pt x="87" y="43"/>
                  </a:lnTo>
                  <a:lnTo>
                    <a:pt x="81"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59">
              <a:extLst>
                <a:ext uri="{FF2B5EF4-FFF2-40B4-BE49-F238E27FC236}">
                  <a16:creationId xmlns:a16="http://schemas.microsoft.com/office/drawing/2014/main" id="{8FA6E4BC-446A-4BB9-86B9-8797B027F517}"/>
                </a:ext>
              </a:extLst>
            </p:cNvPr>
            <p:cNvSpPr>
              <a:spLocks/>
            </p:cNvSpPr>
            <p:nvPr/>
          </p:nvSpPr>
          <p:spPr bwMode="auto">
            <a:xfrm>
              <a:off x="2849" y="2082"/>
              <a:ext cx="77" cy="85"/>
            </a:xfrm>
            <a:custGeom>
              <a:avLst/>
              <a:gdLst>
                <a:gd name="T0" fmla="*/ 57 w 77"/>
                <a:gd name="T1" fmla="*/ 6 h 85"/>
                <a:gd name="T2" fmla="*/ 28 w 77"/>
                <a:gd name="T3" fmla="*/ 0 h 85"/>
                <a:gd name="T4" fmla="*/ 0 w 77"/>
                <a:gd name="T5" fmla="*/ 4 h 85"/>
                <a:gd name="T6" fmla="*/ 28 w 77"/>
                <a:gd name="T7" fmla="*/ 52 h 85"/>
                <a:gd name="T8" fmla="*/ 12 w 77"/>
                <a:gd name="T9" fmla="*/ 73 h 85"/>
                <a:gd name="T10" fmla="*/ 24 w 77"/>
                <a:gd name="T11" fmla="*/ 85 h 85"/>
                <a:gd name="T12" fmla="*/ 53 w 77"/>
                <a:gd name="T13" fmla="*/ 75 h 85"/>
                <a:gd name="T14" fmla="*/ 77 w 77"/>
                <a:gd name="T15" fmla="*/ 73 h 85"/>
                <a:gd name="T16" fmla="*/ 55 w 77"/>
                <a:gd name="T17" fmla="*/ 42 h 85"/>
                <a:gd name="T18" fmla="*/ 57 w 77"/>
                <a:gd name="T19" fmla="*/ 6 h 85"/>
                <a:gd name="T20" fmla="*/ 57 w 77"/>
                <a:gd name="T21" fmla="*/ 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85">
                  <a:moveTo>
                    <a:pt x="57" y="6"/>
                  </a:moveTo>
                  <a:lnTo>
                    <a:pt x="28" y="0"/>
                  </a:lnTo>
                  <a:lnTo>
                    <a:pt x="0" y="4"/>
                  </a:lnTo>
                  <a:lnTo>
                    <a:pt x="28" y="52"/>
                  </a:lnTo>
                  <a:lnTo>
                    <a:pt x="12" y="73"/>
                  </a:lnTo>
                  <a:lnTo>
                    <a:pt x="24" y="85"/>
                  </a:lnTo>
                  <a:lnTo>
                    <a:pt x="53" y="75"/>
                  </a:lnTo>
                  <a:lnTo>
                    <a:pt x="77" y="73"/>
                  </a:lnTo>
                  <a:lnTo>
                    <a:pt x="55" y="42"/>
                  </a:lnTo>
                  <a:lnTo>
                    <a:pt x="57"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60">
              <a:extLst>
                <a:ext uri="{FF2B5EF4-FFF2-40B4-BE49-F238E27FC236}">
                  <a16:creationId xmlns:a16="http://schemas.microsoft.com/office/drawing/2014/main" id="{99219BDB-B371-4159-A4D4-61A6BF0A08AC}"/>
                </a:ext>
              </a:extLst>
            </p:cNvPr>
            <p:cNvSpPr>
              <a:spLocks/>
            </p:cNvSpPr>
            <p:nvPr/>
          </p:nvSpPr>
          <p:spPr bwMode="auto">
            <a:xfrm>
              <a:off x="1658" y="3157"/>
              <a:ext cx="323" cy="623"/>
            </a:xfrm>
            <a:custGeom>
              <a:avLst/>
              <a:gdLst>
                <a:gd name="T0" fmla="*/ 0 w 323"/>
                <a:gd name="T1" fmla="*/ 34 h 623"/>
                <a:gd name="T2" fmla="*/ 0 w 323"/>
                <a:gd name="T3" fmla="*/ 83 h 623"/>
                <a:gd name="T4" fmla="*/ 32 w 323"/>
                <a:gd name="T5" fmla="*/ 217 h 623"/>
                <a:gd name="T6" fmla="*/ 38 w 323"/>
                <a:gd name="T7" fmla="*/ 247 h 623"/>
                <a:gd name="T8" fmla="*/ 78 w 323"/>
                <a:gd name="T9" fmla="*/ 372 h 623"/>
                <a:gd name="T10" fmla="*/ 80 w 323"/>
                <a:gd name="T11" fmla="*/ 431 h 623"/>
                <a:gd name="T12" fmla="*/ 109 w 323"/>
                <a:gd name="T13" fmla="*/ 579 h 623"/>
                <a:gd name="T14" fmla="*/ 175 w 323"/>
                <a:gd name="T15" fmla="*/ 583 h 623"/>
                <a:gd name="T16" fmla="*/ 192 w 323"/>
                <a:gd name="T17" fmla="*/ 623 h 623"/>
                <a:gd name="T18" fmla="*/ 291 w 323"/>
                <a:gd name="T19" fmla="*/ 623 h 623"/>
                <a:gd name="T20" fmla="*/ 307 w 323"/>
                <a:gd name="T21" fmla="*/ 619 h 623"/>
                <a:gd name="T22" fmla="*/ 317 w 323"/>
                <a:gd name="T23" fmla="*/ 605 h 623"/>
                <a:gd name="T24" fmla="*/ 317 w 323"/>
                <a:gd name="T25" fmla="*/ 577 h 623"/>
                <a:gd name="T26" fmla="*/ 323 w 323"/>
                <a:gd name="T27" fmla="*/ 553 h 623"/>
                <a:gd name="T28" fmla="*/ 287 w 323"/>
                <a:gd name="T29" fmla="*/ 508 h 623"/>
                <a:gd name="T30" fmla="*/ 285 w 323"/>
                <a:gd name="T31" fmla="*/ 486 h 623"/>
                <a:gd name="T32" fmla="*/ 234 w 323"/>
                <a:gd name="T33" fmla="*/ 437 h 623"/>
                <a:gd name="T34" fmla="*/ 200 w 323"/>
                <a:gd name="T35" fmla="*/ 370 h 623"/>
                <a:gd name="T36" fmla="*/ 182 w 323"/>
                <a:gd name="T37" fmla="*/ 283 h 623"/>
                <a:gd name="T38" fmla="*/ 163 w 323"/>
                <a:gd name="T39" fmla="*/ 133 h 623"/>
                <a:gd name="T40" fmla="*/ 155 w 323"/>
                <a:gd name="T41" fmla="*/ 97 h 623"/>
                <a:gd name="T42" fmla="*/ 137 w 323"/>
                <a:gd name="T43" fmla="*/ 28 h 623"/>
                <a:gd name="T44" fmla="*/ 101 w 323"/>
                <a:gd name="T45" fmla="*/ 4 h 623"/>
                <a:gd name="T46" fmla="*/ 48 w 323"/>
                <a:gd name="T47" fmla="*/ 0 h 623"/>
                <a:gd name="T48" fmla="*/ 20 w 323"/>
                <a:gd name="T49" fmla="*/ 12 h 623"/>
                <a:gd name="T50" fmla="*/ 0 w 323"/>
                <a:gd name="T51" fmla="*/ 34 h 623"/>
                <a:gd name="T52" fmla="*/ 0 w 323"/>
                <a:gd name="T53" fmla="*/ 34 h 6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3" h="623">
                  <a:moveTo>
                    <a:pt x="0" y="34"/>
                  </a:moveTo>
                  <a:lnTo>
                    <a:pt x="0" y="83"/>
                  </a:lnTo>
                  <a:lnTo>
                    <a:pt x="32" y="217"/>
                  </a:lnTo>
                  <a:lnTo>
                    <a:pt x="38" y="247"/>
                  </a:lnTo>
                  <a:lnTo>
                    <a:pt x="78" y="372"/>
                  </a:lnTo>
                  <a:lnTo>
                    <a:pt x="80" y="431"/>
                  </a:lnTo>
                  <a:lnTo>
                    <a:pt x="109" y="579"/>
                  </a:lnTo>
                  <a:lnTo>
                    <a:pt x="175" y="583"/>
                  </a:lnTo>
                  <a:lnTo>
                    <a:pt x="192" y="623"/>
                  </a:lnTo>
                  <a:lnTo>
                    <a:pt x="291" y="623"/>
                  </a:lnTo>
                  <a:lnTo>
                    <a:pt x="307" y="619"/>
                  </a:lnTo>
                  <a:lnTo>
                    <a:pt x="317" y="605"/>
                  </a:lnTo>
                  <a:lnTo>
                    <a:pt x="317" y="577"/>
                  </a:lnTo>
                  <a:lnTo>
                    <a:pt x="323" y="553"/>
                  </a:lnTo>
                  <a:lnTo>
                    <a:pt x="287" y="508"/>
                  </a:lnTo>
                  <a:lnTo>
                    <a:pt x="285" y="486"/>
                  </a:lnTo>
                  <a:lnTo>
                    <a:pt x="234" y="437"/>
                  </a:lnTo>
                  <a:lnTo>
                    <a:pt x="200" y="370"/>
                  </a:lnTo>
                  <a:lnTo>
                    <a:pt x="182" y="283"/>
                  </a:lnTo>
                  <a:lnTo>
                    <a:pt x="163" y="133"/>
                  </a:lnTo>
                  <a:lnTo>
                    <a:pt x="155" y="97"/>
                  </a:lnTo>
                  <a:lnTo>
                    <a:pt x="137" y="28"/>
                  </a:lnTo>
                  <a:lnTo>
                    <a:pt x="101" y="4"/>
                  </a:lnTo>
                  <a:lnTo>
                    <a:pt x="48" y="0"/>
                  </a:lnTo>
                  <a:lnTo>
                    <a:pt x="20" y="12"/>
                  </a:lnTo>
                  <a:lnTo>
                    <a:pt x="0" y="3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1">
              <a:extLst>
                <a:ext uri="{FF2B5EF4-FFF2-40B4-BE49-F238E27FC236}">
                  <a16:creationId xmlns:a16="http://schemas.microsoft.com/office/drawing/2014/main" id="{38241029-2AA9-4762-BD43-C79BF467F1D5}"/>
                </a:ext>
              </a:extLst>
            </p:cNvPr>
            <p:cNvSpPr>
              <a:spLocks/>
            </p:cNvSpPr>
            <p:nvPr/>
          </p:nvSpPr>
          <p:spPr bwMode="auto">
            <a:xfrm>
              <a:off x="2283" y="3060"/>
              <a:ext cx="315" cy="516"/>
            </a:xfrm>
            <a:custGeom>
              <a:avLst/>
              <a:gdLst>
                <a:gd name="T0" fmla="*/ 190 w 315"/>
                <a:gd name="T1" fmla="*/ 24 h 516"/>
                <a:gd name="T2" fmla="*/ 170 w 315"/>
                <a:gd name="T3" fmla="*/ 56 h 516"/>
                <a:gd name="T4" fmla="*/ 143 w 315"/>
                <a:gd name="T5" fmla="*/ 133 h 516"/>
                <a:gd name="T6" fmla="*/ 119 w 315"/>
                <a:gd name="T7" fmla="*/ 214 h 516"/>
                <a:gd name="T8" fmla="*/ 83 w 315"/>
                <a:gd name="T9" fmla="*/ 297 h 516"/>
                <a:gd name="T10" fmla="*/ 64 w 315"/>
                <a:gd name="T11" fmla="*/ 340 h 516"/>
                <a:gd name="T12" fmla="*/ 30 w 315"/>
                <a:gd name="T13" fmla="*/ 372 h 516"/>
                <a:gd name="T14" fmla="*/ 26 w 315"/>
                <a:gd name="T15" fmla="*/ 433 h 516"/>
                <a:gd name="T16" fmla="*/ 4 w 315"/>
                <a:gd name="T17" fmla="*/ 480 h 516"/>
                <a:gd name="T18" fmla="*/ 0 w 315"/>
                <a:gd name="T19" fmla="*/ 492 h 516"/>
                <a:gd name="T20" fmla="*/ 0 w 315"/>
                <a:gd name="T21" fmla="*/ 512 h 516"/>
                <a:gd name="T22" fmla="*/ 10 w 315"/>
                <a:gd name="T23" fmla="*/ 512 h 516"/>
                <a:gd name="T24" fmla="*/ 38 w 315"/>
                <a:gd name="T25" fmla="*/ 492 h 516"/>
                <a:gd name="T26" fmla="*/ 68 w 315"/>
                <a:gd name="T27" fmla="*/ 459 h 516"/>
                <a:gd name="T28" fmla="*/ 93 w 315"/>
                <a:gd name="T29" fmla="*/ 461 h 516"/>
                <a:gd name="T30" fmla="*/ 111 w 315"/>
                <a:gd name="T31" fmla="*/ 477 h 516"/>
                <a:gd name="T32" fmla="*/ 147 w 315"/>
                <a:gd name="T33" fmla="*/ 512 h 516"/>
                <a:gd name="T34" fmla="*/ 159 w 315"/>
                <a:gd name="T35" fmla="*/ 516 h 516"/>
                <a:gd name="T36" fmla="*/ 172 w 315"/>
                <a:gd name="T37" fmla="*/ 492 h 516"/>
                <a:gd name="T38" fmla="*/ 149 w 315"/>
                <a:gd name="T39" fmla="*/ 368 h 516"/>
                <a:gd name="T40" fmla="*/ 159 w 315"/>
                <a:gd name="T41" fmla="*/ 344 h 516"/>
                <a:gd name="T42" fmla="*/ 259 w 315"/>
                <a:gd name="T43" fmla="*/ 186 h 516"/>
                <a:gd name="T44" fmla="*/ 307 w 315"/>
                <a:gd name="T45" fmla="*/ 81 h 516"/>
                <a:gd name="T46" fmla="*/ 315 w 315"/>
                <a:gd name="T47" fmla="*/ 42 h 516"/>
                <a:gd name="T48" fmla="*/ 311 w 315"/>
                <a:gd name="T49" fmla="*/ 8 h 516"/>
                <a:gd name="T50" fmla="*/ 271 w 315"/>
                <a:gd name="T51" fmla="*/ 0 h 516"/>
                <a:gd name="T52" fmla="*/ 244 w 315"/>
                <a:gd name="T53" fmla="*/ 6 h 516"/>
                <a:gd name="T54" fmla="*/ 190 w 315"/>
                <a:gd name="T55" fmla="*/ 24 h 516"/>
                <a:gd name="T56" fmla="*/ 190 w 315"/>
                <a:gd name="T57" fmla="*/ 24 h 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5" h="516">
                  <a:moveTo>
                    <a:pt x="190" y="24"/>
                  </a:moveTo>
                  <a:lnTo>
                    <a:pt x="170" y="56"/>
                  </a:lnTo>
                  <a:lnTo>
                    <a:pt x="143" y="133"/>
                  </a:lnTo>
                  <a:lnTo>
                    <a:pt x="119" y="214"/>
                  </a:lnTo>
                  <a:lnTo>
                    <a:pt x="83" y="297"/>
                  </a:lnTo>
                  <a:lnTo>
                    <a:pt x="64" y="340"/>
                  </a:lnTo>
                  <a:lnTo>
                    <a:pt x="30" y="372"/>
                  </a:lnTo>
                  <a:lnTo>
                    <a:pt x="26" y="433"/>
                  </a:lnTo>
                  <a:lnTo>
                    <a:pt x="4" y="480"/>
                  </a:lnTo>
                  <a:lnTo>
                    <a:pt x="0" y="492"/>
                  </a:lnTo>
                  <a:lnTo>
                    <a:pt x="0" y="512"/>
                  </a:lnTo>
                  <a:lnTo>
                    <a:pt x="10" y="512"/>
                  </a:lnTo>
                  <a:lnTo>
                    <a:pt x="38" y="492"/>
                  </a:lnTo>
                  <a:lnTo>
                    <a:pt x="68" y="459"/>
                  </a:lnTo>
                  <a:lnTo>
                    <a:pt x="93" y="461"/>
                  </a:lnTo>
                  <a:lnTo>
                    <a:pt x="111" y="477"/>
                  </a:lnTo>
                  <a:lnTo>
                    <a:pt x="147" y="512"/>
                  </a:lnTo>
                  <a:lnTo>
                    <a:pt x="159" y="516"/>
                  </a:lnTo>
                  <a:lnTo>
                    <a:pt x="172" y="492"/>
                  </a:lnTo>
                  <a:lnTo>
                    <a:pt x="149" y="368"/>
                  </a:lnTo>
                  <a:lnTo>
                    <a:pt x="159" y="344"/>
                  </a:lnTo>
                  <a:lnTo>
                    <a:pt x="259" y="186"/>
                  </a:lnTo>
                  <a:lnTo>
                    <a:pt x="307" y="81"/>
                  </a:lnTo>
                  <a:lnTo>
                    <a:pt x="315" y="42"/>
                  </a:lnTo>
                  <a:lnTo>
                    <a:pt x="311" y="8"/>
                  </a:lnTo>
                  <a:lnTo>
                    <a:pt x="271" y="0"/>
                  </a:lnTo>
                  <a:lnTo>
                    <a:pt x="244" y="6"/>
                  </a:lnTo>
                  <a:lnTo>
                    <a:pt x="190" y="2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62">
              <a:extLst>
                <a:ext uri="{FF2B5EF4-FFF2-40B4-BE49-F238E27FC236}">
                  <a16:creationId xmlns:a16="http://schemas.microsoft.com/office/drawing/2014/main" id="{28740BD8-3D3D-4A39-BFAA-F3B9E3F236FB}"/>
                </a:ext>
              </a:extLst>
            </p:cNvPr>
            <p:cNvSpPr>
              <a:spLocks/>
            </p:cNvSpPr>
            <p:nvPr/>
          </p:nvSpPr>
          <p:spPr bwMode="auto">
            <a:xfrm>
              <a:off x="2406" y="3058"/>
              <a:ext cx="196" cy="524"/>
            </a:xfrm>
            <a:custGeom>
              <a:avLst/>
              <a:gdLst>
                <a:gd name="T0" fmla="*/ 4 w 196"/>
                <a:gd name="T1" fmla="*/ 490 h 524"/>
                <a:gd name="T2" fmla="*/ 20 w 196"/>
                <a:gd name="T3" fmla="*/ 473 h 524"/>
                <a:gd name="T4" fmla="*/ 18 w 196"/>
                <a:gd name="T5" fmla="*/ 421 h 524"/>
                <a:gd name="T6" fmla="*/ 0 w 196"/>
                <a:gd name="T7" fmla="*/ 366 h 524"/>
                <a:gd name="T8" fmla="*/ 42 w 196"/>
                <a:gd name="T9" fmla="*/ 285 h 524"/>
                <a:gd name="T10" fmla="*/ 71 w 196"/>
                <a:gd name="T11" fmla="*/ 226 h 524"/>
                <a:gd name="T12" fmla="*/ 129 w 196"/>
                <a:gd name="T13" fmla="*/ 143 h 524"/>
                <a:gd name="T14" fmla="*/ 152 w 196"/>
                <a:gd name="T15" fmla="*/ 83 h 524"/>
                <a:gd name="T16" fmla="*/ 160 w 196"/>
                <a:gd name="T17" fmla="*/ 0 h 524"/>
                <a:gd name="T18" fmla="*/ 184 w 196"/>
                <a:gd name="T19" fmla="*/ 8 h 524"/>
                <a:gd name="T20" fmla="*/ 196 w 196"/>
                <a:gd name="T21" fmla="*/ 60 h 524"/>
                <a:gd name="T22" fmla="*/ 164 w 196"/>
                <a:gd name="T23" fmla="*/ 123 h 524"/>
                <a:gd name="T24" fmla="*/ 125 w 196"/>
                <a:gd name="T25" fmla="*/ 208 h 524"/>
                <a:gd name="T26" fmla="*/ 32 w 196"/>
                <a:gd name="T27" fmla="*/ 362 h 524"/>
                <a:gd name="T28" fmla="*/ 26 w 196"/>
                <a:gd name="T29" fmla="*/ 396 h 524"/>
                <a:gd name="T30" fmla="*/ 46 w 196"/>
                <a:gd name="T31" fmla="*/ 457 h 524"/>
                <a:gd name="T32" fmla="*/ 49 w 196"/>
                <a:gd name="T33" fmla="*/ 496 h 524"/>
                <a:gd name="T34" fmla="*/ 38 w 196"/>
                <a:gd name="T35" fmla="*/ 524 h 524"/>
                <a:gd name="T36" fmla="*/ 12 w 196"/>
                <a:gd name="T37" fmla="*/ 502 h 524"/>
                <a:gd name="T38" fmla="*/ 4 w 196"/>
                <a:gd name="T39" fmla="*/ 490 h 524"/>
                <a:gd name="T40" fmla="*/ 4 w 196"/>
                <a:gd name="T41" fmla="*/ 490 h 5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6" h="524">
                  <a:moveTo>
                    <a:pt x="4" y="490"/>
                  </a:moveTo>
                  <a:lnTo>
                    <a:pt x="20" y="473"/>
                  </a:lnTo>
                  <a:lnTo>
                    <a:pt x="18" y="421"/>
                  </a:lnTo>
                  <a:lnTo>
                    <a:pt x="0" y="366"/>
                  </a:lnTo>
                  <a:lnTo>
                    <a:pt x="42" y="285"/>
                  </a:lnTo>
                  <a:lnTo>
                    <a:pt x="71" y="226"/>
                  </a:lnTo>
                  <a:lnTo>
                    <a:pt x="129" y="143"/>
                  </a:lnTo>
                  <a:lnTo>
                    <a:pt x="152" y="83"/>
                  </a:lnTo>
                  <a:lnTo>
                    <a:pt x="160" y="0"/>
                  </a:lnTo>
                  <a:lnTo>
                    <a:pt x="184" y="8"/>
                  </a:lnTo>
                  <a:lnTo>
                    <a:pt x="196" y="60"/>
                  </a:lnTo>
                  <a:lnTo>
                    <a:pt x="164" y="123"/>
                  </a:lnTo>
                  <a:lnTo>
                    <a:pt x="125" y="208"/>
                  </a:lnTo>
                  <a:lnTo>
                    <a:pt x="32" y="362"/>
                  </a:lnTo>
                  <a:lnTo>
                    <a:pt x="26" y="396"/>
                  </a:lnTo>
                  <a:lnTo>
                    <a:pt x="46" y="457"/>
                  </a:lnTo>
                  <a:lnTo>
                    <a:pt x="49" y="496"/>
                  </a:lnTo>
                  <a:lnTo>
                    <a:pt x="38" y="524"/>
                  </a:lnTo>
                  <a:lnTo>
                    <a:pt x="12" y="502"/>
                  </a:lnTo>
                  <a:lnTo>
                    <a:pt x="4" y="49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63">
              <a:extLst>
                <a:ext uri="{FF2B5EF4-FFF2-40B4-BE49-F238E27FC236}">
                  <a16:creationId xmlns:a16="http://schemas.microsoft.com/office/drawing/2014/main" id="{5A940879-3B74-4AF3-8776-41E5C08F1963}"/>
                </a:ext>
              </a:extLst>
            </p:cNvPr>
            <p:cNvSpPr>
              <a:spLocks/>
            </p:cNvSpPr>
            <p:nvPr/>
          </p:nvSpPr>
          <p:spPr bwMode="auto">
            <a:xfrm>
              <a:off x="2376" y="3467"/>
              <a:ext cx="30" cy="64"/>
            </a:xfrm>
            <a:custGeom>
              <a:avLst/>
              <a:gdLst>
                <a:gd name="T0" fmla="*/ 12 w 30"/>
                <a:gd name="T1" fmla="*/ 0 h 64"/>
                <a:gd name="T2" fmla="*/ 30 w 30"/>
                <a:gd name="T3" fmla="*/ 40 h 64"/>
                <a:gd name="T4" fmla="*/ 30 w 30"/>
                <a:gd name="T5" fmla="*/ 64 h 64"/>
                <a:gd name="T6" fmla="*/ 0 w 30"/>
                <a:gd name="T7" fmla="*/ 48 h 64"/>
                <a:gd name="T8" fmla="*/ 0 w 30"/>
                <a:gd name="T9" fmla="*/ 18 h 64"/>
                <a:gd name="T10" fmla="*/ 12 w 30"/>
                <a:gd name="T11" fmla="*/ 0 h 64"/>
                <a:gd name="T12" fmla="*/ 12 w 30"/>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4">
                  <a:moveTo>
                    <a:pt x="12" y="0"/>
                  </a:moveTo>
                  <a:lnTo>
                    <a:pt x="30" y="40"/>
                  </a:lnTo>
                  <a:lnTo>
                    <a:pt x="30" y="64"/>
                  </a:lnTo>
                  <a:lnTo>
                    <a:pt x="0" y="48"/>
                  </a:lnTo>
                  <a:lnTo>
                    <a:pt x="0" y="1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164">
              <a:extLst>
                <a:ext uri="{FF2B5EF4-FFF2-40B4-BE49-F238E27FC236}">
                  <a16:creationId xmlns:a16="http://schemas.microsoft.com/office/drawing/2014/main" id="{9D86A9F0-C6DD-47B6-8C7A-97346815DE77}"/>
                </a:ext>
              </a:extLst>
            </p:cNvPr>
            <p:cNvSpPr>
              <a:spLocks/>
            </p:cNvSpPr>
            <p:nvPr/>
          </p:nvSpPr>
          <p:spPr bwMode="auto">
            <a:xfrm>
              <a:off x="2351" y="3469"/>
              <a:ext cx="21" cy="32"/>
            </a:xfrm>
            <a:custGeom>
              <a:avLst/>
              <a:gdLst>
                <a:gd name="T0" fmla="*/ 0 w 21"/>
                <a:gd name="T1" fmla="*/ 32 h 32"/>
                <a:gd name="T2" fmla="*/ 14 w 21"/>
                <a:gd name="T3" fmla="*/ 0 h 32"/>
                <a:gd name="T4" fmla="*/ 21 w 21"/>
                <a:gd name="T5" fmla="*/ 20 h 32"/>
                <a:gd name="T6" fmla="*/ 21 w 21"/>
                <a:gd name="T7" fmla="*/ 28 h 32"/>
                <a:gd name="T8" fmla="*/ 0 w 21"/>
                <a:gd name="T9" fmla="*/ 32 h 32"/>
                <a:gd name="T10" fmla="*/ 0 w 2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2">
                  <a:moveTo>
                    <a:pt x="0" y="32"/>
                  </a:moveTo>
                  <a:lnTo>
                    <a:pt x="14" y="0"/>
                  </a:lnTo>
                  <a:lnTo>
                    <a:pt x="21" y="20"/>
                  </a:lnTo>
                  <a:lnTo>
                    <a:pt x="21" y="28"/>
                  </a:lnTo>
                  <a:lnTo>
                    <a:pt x="0" y="3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65">
              <a:extLst>
                <a:ext uri="{FF2B5EF4-FFF2-40B4-BE49-F238E27FC236}">
                  <a16:creationId xmlns:a16="http://schemas.microsoft.com/office/drawing/2014/main" id="{8F9E280F-8326-4279-931F-9EB2A138459F}"/>
                </a:ext>
              </a:extLst>
            </p:cNvPr>
            <p:cNvSpPr>
              <a:spLocks/>
            </p:cNvSpPr>
            <p:nvPr/>
          </p:nvSpPr>
          <p:spPr bwMode="auto">
            <a:xfrm>
              <a:off x="2351" y="3292"/>
              <a:ext cx="91" cy="140"/>
            </a:xfrm>
            <a:custGeom>
              <a:avLst/>
              <a:gdLst>
                <a:gd name="T0" fmla="*/ 91 w 91"/>
                <a:gd name="T1" fmla="*/ 0 h 140"/>
                <a:gd name="T2" fmla="*/ 25 w 91"/>
                <a:gd name="T3" fmla="*/ 82 h 140"/>
                <a:gd name="T4" fmla="*/ 0 w 91"/>
                <a:gd name="T5" fmla="*/ 110 h 140"/>
                <a:gd name="T6" fmla="*/ 8 w 91"/>
                <a:gd name="T7" fmla="*/ 140 h 140"/>
                <a:gd name="T8" fmla="*/ 41 w 91"/>
                <a:gd name="T9" fmla="*/ 114 h 140"/>
                <a:gd name="T10" fmla="*/ 83 w 91"/>
                <a:gd name="T11" fmla="*/ 43 h 140"/>
                <a:gd name="T12" fmla="*/ 91 w 91"/>
                <a:gd name="T13" fmla="*/ 0 h 140"/>
                <a:gd name="T14" fmla="*/ 91 w 91"/>
                <a:gd name="T15" fmla="*/ 0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140">
                  <a:moveTo>
                    <a:pt x="91" y="0"/>
                  </a:moveTo>
                  <a:lnTo>
                    <a:pt x="25" y="82"/>
                  </a:lnTo>
                  <a:lnTo>
                    <a:pt x="0" y="110"/>
                  </a:lnTo>
                  <a:lnTo>
                    <a:pt x="8" y="140"/>
                  </a:lnTo>
                  <a:lnTo>
                    <a:pt x="41" y="114"/>
                  </a:lnTo>
                  <a:lnTo>
                    <a:pt x="83" y="43"/>
                  </a:lnTo>
                  <a:lnTo>
                    <a:pt x="9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66">
              <a:extLst>
                <a:ext uri="{FF2B5EF4-FFF2-40B4-BE49-F238E27FC236}">
                  <a16:creationId xmlns:a16="http://schemas.microsoft.com/office/drawing/2014/main" id="{DF6C0681-5235-42E6-899D-C78255D75582}"/>
                </a:ext>
              </a:extLst>
            </p:cNvPr>
            <p:cNvSpPr>
              <a:spLocks/>
            </p:cNvSpPr>
            <p:nvPr/>
          </p:nvSpPr>
          <p:spPr bwMode="auto">
            <a:xfrm>
              <a:off x="2313" y="3416"/>
              <a:ext cx="38" cy="105"/>
            </a:xfrm>
            <a:custGeom>
              <a:avLst/>
              <a:gdLst>
                <a:gd name="T0" fmla="*/ 34 w 38"/>
                <a:gd name="T1" fmla="*/ 0 h 105"/>
                <a:gd name="T2" fmla="*/ 8 w 38"/>
                <a:gd name="T3" fmla="*/ 12 h 105"/>
                <a:gd name="T4" fmla="*/ 8 w 38"/>
                <a:gd name="T5" fmla="*/ 67 h 105"/>
                <a:gd name="T6" fmla="*/ 0 w 38"/>
                <a:gd name="T7" fmla="*/ 105 h 105"/>
                <a:gd name="T8" fmla="*/ 24 w 38"/>
                <a:gd name="T9" fmla="*/ 93 h 105"/>
                <a:gd name="T10" fmla="*/ 38 w 38"/>
                <a:gd name="T11" fmla="*/ 49 h 105"/>
                <a:gd name="T12" fmla="*/ 34 w 38"/>
                <a:gd name="T13" fmla="*/ 0 h 105"/>
                <a:gd name="T14" fmla="*/ 34 w 38"/>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105">
                  <a:moveTo>
                    <a:pt x="34" y="0"/>
                  </a:moveTo>
                  <a:lnTo>
                    <a:pt x="8" y="12"/>
                  </a:lnTo>
                  <a:lnTo>
                    <a:pt x="8" y="67"/>
                  </a:lnTo>
                  <a:lnTo>
                    <a:pt x="0" y="105"/>
                  </a:lnTo>
                  <a:lnTo>
                    <a:pt x="24" y="93"/>
                  </a:lnTo>
                  <a:lnTo>
                    <a:pt x="38" y="49"/>
                  </a:lnTo>
                  <a:lnTo>
                    <a:pt x="3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67">
              <a:extLst>
                <a:ext uri="{FF2B5EF4-FFF2-40B4-BE49-F238E27FC236}">
                  <a16:creationId xmlns:a16="http://schemas.microsoft.com/office/drawing/2014/main" id="{3A2B325D-8CB1-436B-BD47-967F7A6B4F40}"/>
                </a:ext>
              </a:extLst>
            </p:cNvPr>
            <p:cNvSpPr>
              <a:spLocks/>
            </p:cNvSpPr>
            <p:nvPr/>
          </p:nvSpPr>
          <p:spPr bwMode="auto">
            <a:xfrm>
              <a:off x="1653" y="3161"/>
              <a:ext cx="146" cy="579"/>
            </a:xfrm>
            <a:custGeom>
              <a:avLst/>
              <a:gdLst>
                <a:gd name="T0" fmla="*/ 29 w 146"/>
                <a:gd name="T1" fmla="*/ 0 h 579"/>
                <a:gd name="T2" fmla="*/ 29 w 146"/>
                <a:gd name="T3" fmla="*/ 93 h 579"/>
                <a:gd name="T4" fmla="*/ 69 w 146"/>
                <a:gd name="T5" fmla="*/ 263 h 579"/>
                <a:gd name="T6" fmla="*/ 108 w 146"/>
                <a:gd name="T7" fmla="*/ 370 h 579"/>
                <a:gd name="T8" fmla="*/ 104 w 146"/>
                <a:gd name="T9" fmla="*/ 427 h 579"/>
                <a:gd name="T10" fmla="*/ 134 w 146"/>
                <a:gd name="T11" fmla="*/ 433 h 579"/>
                <a:gd name="T12" fmla="*/ 146 w 146"/>
                <a:gd name="T13" fmla="*/ 512 h 579"/>
                <a:gd name="T14" fmla="*/ 142 w 146"/>
                <a:gd name="T15" fmla="*/ 549 h 579"/>
                <a:gd name="T16" fmla="*/ 134 w 146"/>
                <a:gd name="T17" fmla="*/ 579 h 579"/>
                <a:gd name="T18" fmla="*/ 114 w 146"/>
                <a:gd name="T19" fmla="*/ 579 h 579"/>
                <a:gd name="T20" fmla="*/ 87 w 146"/>
                <a:gd name="T21" fmla="*/ 421 h 579"/>
                <a:gd name="T22" fmla="*/ 77 w 146"/>
                <a:gd name="T23" fmla="*/ 346 h 579"/>
                <a:gd name="T24" fmla="*/ 35 w 146"/>
                <a:gd name="T25" fmla="*/ 206 h 579"/>
                <a:gd name="T26" fmla="*/ 0 w 146"/>
                <a:gd name="T27" fmla="*/ 51 h 579"/>
                <a:gd name="T28" fmla="*/ 5 w 146"/>
                <a:gd name="T29" fmla="*/ 24 h 579"/>
                <a:gd name="T30" fmla="*/ 29 w 146"/>
                <a:gd name="T31" fmla="*/ 0 h 579"/>
                <a:gd name="T32" fmla="*/ 29 w 146"/>
                <a:gd name="T33" fmla="*/ 0 h 5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579">
                  <a:moveTo>
                    <a:pt x="29" y="0"/>
                  </a:moveTo>
                  <a:lnTo>
                    <a:pt x="29" y="93"/>
                  </a:lnTo>
                  <a:lnTo>
                    <a:pt x="69" y="263"/>
                  </a:lnTo>
                  <a:lnTo>
                    <a:pt x="108" y="370"/>
                  </a:lnTo>
                  <a:lnTo>
                    <a:pt x="104" y="427"/>
                  </a:lnTo>
                  <a:lnTo>
                    <a:pt x="134" y="433"/>
                  </a:lnTo>
                  <a:lnTo>
                    <a:pt x="146" y="512"/>
                  </a:lnTo>
                  <a:lnTo>
                    <a:pt x="142" y="549"/>
                  </a:lnTo>
                  <a:lnTo>
                    <a:pt x="134" y="579"/>
                  </a:lnTo>
                  <a:lnTo>
                    <a:pt x="114" y="579"/>
                  </a:lnTo>
                  <a:lnTo>
                    <a:pt x="87" y="421"/>
                  </a:lnTo>
                  <a:lnTo>
                    <a:pt x="77" y="346"/>
                  </a:lnTo>
                  <a:lnTo>
                    <a:pt x="35" y="206"/>
                  </a:lnTo>
                  <a:lnTo>
                    <a:pt x="0" y="51"/>
                  </a:lnTo>
                  <a:lnTo>
                    <a:pt x="5" y="24"/>
                  </a:lnTo>
                  <a:lnTo>
                    <a:pt x="29"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68">
              <a:extLst>
                <a:ext uri="{FF2B5EF4-FFF2-40B4-BE49-F238E27FC236}">
                  <a16:creationId xmlns:a16="http://schemas.microsoft.com/office/drawing/2014/main" id="{700AB4FB-3B10-406E-A66E-296513FC1E3C}"/>
                </a:ext>
              </a:extLst>
            </p:cNvPr>
            <p:cNvSpPr>
              <a:spLocks/>
            </p:cNvSpPr>
            <p:nvPr/>
          </p:nvSpPr>
          <p:spPr bwMode="auto">
            <a:xfrm>
              <a:off x="1716" y="3171"/>
              <a:ext cx="79" cy="243"/>
            </a:xfrm>
            <a:custGeom>
              <a:avLst/>
              <a:gdLst>
                <a:gd name="T0" fmla="*/ 37 w 79"/>
                <a:gd name="T1" fmla="*/ 10 h 243"/>
                <a:gd name="T2" fmla="*/ 14 w 79"/>
                <a:gd name="T3" fmla="*/ 0 h 243"/>
                <a:gd name="T4" fmla="*/ 0 w 79"/>
                <a:gd name="T5" fmla="*/ 16 h 243"/>
                <a:gd name="T6" fmla="*/ 10 w 79"/>
                <a:gd name="T7" fmla="*/ 83 h 243"/>
                <a:gd name="T8" fmla="*/ 55 w 79"/>
                <a:gd name="T9" fmla="*/ 221 h 243"/>
                <a:gd name="T10" fmla="*/ 79 w 79"/>
                <a:gd name="T11" fmla="*/ 243 h 243"/>
                <a:gd name="T12" fmla="*/ 71 w 79"/>
                <a:gd name="T13" fmla="*/ 154 h 243"/>
                <a:gd name="T14" fmla="*/ 51 w 79"/>
                <a:gd name="T15" fmla="*/ 51 h 243"/>
                <a:gd name="T16" fmla="*/ 37 w 79"/>
                <a:gd name="T17" fmla="*/ 10 h 243"/>
                <a:gd name="T18" fmla="*/ 37 w 79"/>
                <a:gd name="T19" fmla="*/ 1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243">
                  <a:moveTo>
                    <a:pt x="37" y="10"/>
                  </a:moveTo>
                  <a:lnTo>
                    <a:pt x="14" y="0"/>
                  </a:lnTo>
                  <a:lnTo>
                    <a:pt x="0" y="16"/>
                  </a:lnTo>
                  <a:lnTo>
                    <a:pt x="10" y="83"/>
                  </a:lnTo>
                  <a:lnTo>
                    <a:pt x="55" y="221"/>
                  </a:lnTo>
                  <a:lnTo>
                    <a:pt x="79" y="243"/>
                  </a:lnTo>
                  <a:lnTo>
                    <a:pt x="71" y="154"/>
                  </a:lnTo>
                  <a:lnTo>
                    <a:pt x="51" y="51"/>
                  </a:lnTo>
                  <a:lnTo>
                    <a:pt x="37" y="1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69">
              <a:extLst>
                <a:ext uri="{FF2B5EF4-FFF2-40B4-BE49-F238E27FC236}">
                  <a16:creationId xmlns:a16="http://schemas.microsoft.com/office/drawing/2014/main" id="{C5EA2BBE-20B0-442B-B073-97520C4E742C}"/>
                </a:ext>
              </a:extLst>
            </p:cNvPr>
            <p:cNvSpPr>
              <a:spLocks/>
            </p:cNvSpPr>
            <p:nvPr/>
          </p:nvSpPr>
          <p:spPr bwMode="auto">
            <a:xfrm>
              <a:off x="1799" y="3495"/>
              <a:ext cx="73" cy="180"/>
            </a:xfrm>
            <a:custGeom>
              <a:avLst/>
              <a:gdLst>
                <a:gd name="T0" fmla="*/ 0 w 73"/>
                <a:gd name="T1" fmla="*/ 22 h 180"/>
                <a:gd name="T2" fmla="*/ 12 w 73"/>
                <a:gd name="T3" fmla="*/ 77 h 180"/>
                <a:gd name="T4" fmla="*/ 28 w 73"/>
                <a:gd name="T5" fmla="*/ 115 h 180"/>
                <a:gd name="T6" fmla="*/ 30 w 73"/>
                <a:gd name="T7" fmla="*/ 162 h 180"/>
                <a:gd name="T8" fmla="*/ 67 w 73"/>
                <a:gd name="T9" fmla="*/ 180 h 180"/>
                <a:gd name="T10" fmla="*/ 73 w 73"/>
                <a:gd name="T11" fmla="*/ 148 h 180"/>
                <a:gd name="T12" fmla="*/ 73 w 73"/>
                <a:gd name="T13" fmla="*/ 103 h 180"/>
                <a:gd name="T14" fmla="*/ 28 w 73"/>
                <a:gd name="T15" fmla="*/ 16 h 180"/>
                <a:gd name="T16" fmla="*/ 12 w 73"/>
                <a:gd name="T17" fmla="*/ 0 h 180"/>
                <a:gd name="T18" fmla="*/ 0 w 73"/>
                <a:gd name="T19" fmla="*/ 22 h 180"/>
                <a:gd name="T20" fmla="*/ 0 w 73"/>
                <a:gd name="T21" fmla="*/ 22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180">
                  <a:moveTo>
                    <a:pt x="0" y="22"/>
                  </a:moveTo>
                  <a:lnTo>
                    <a:pt x="12" y="77"/>
                  </a:lnTo>
                  <a:lnTo>
                    <a:pt x="28" y="115"/>
                  </a:lnTo>
                  <a:lnTo>
                    <a:pt x="30" y="162"/>
                  </a:lnTo>
                  <a:lnTo>
                    <a:pt x="67" y="180"/>
                  </a:lnTo>
                  <a:lnTo>
                    <a:pt x="73" y="148"/>
                  </a:lnTo>
                  <a:lnTo>
                    <a:pt x="73" y="103"/>
                  </a:lnTo>
                  <a:lnTo>
                    <a:pt x="28" y="16"/>
                  </a:lnTo>
                  <a:lnTo>
                    <a:pt x="12" y="0"/>
                  </a:lnTo>
                  <a:lnTo>
                    <a:pt x="0" y="2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70">
              <a:extLst>
                <a:ext uri="{FF2B5EF4-FFF2-40B4-BE49-F238E27FC236}">
                  <a16:creationId xmlns:a16="http://schemas.microsoft.com/office/drawing/2014/main" id="{B3603C4A-A66B-4964-BB25-46AD717C90E1}"/>
                </a:ext>
              </a:extLst>
            </p:cNvPr>
            <p:cNvSpPr>
              <a:spLocks/>
            </p:cNvSpPr>
            <p:nvPr/>
          </p:nvSpPr>
          <p:spPr bwMode="auto">
            <a:xfrm>
              <a:off x="1937" y="3718"/>
              <a:ext cx="30" cy="44"/>
            </a:xfrm>
            <a:custGeom>
              <a:avLst/>
              <a:gdLst>
                <a:gd name="T0" fmla="*/ 12 w 30"/>
                <a:gd name="T1" fmla="*/ 12 h 44"/>
                <a:gd name="T2" fmla="*/ 30 w 30"/>
                <a:gd name="T3" fmla="*/ 20 h 44"/>
                <a:gd name="T4" fmla="*/ 30 w 30"/>
                <a:gd name="T5" fmla="*/ 44 h 44"/>
                <a:gd name="T6" fmla="*/ 18 w 30"/>
                <a:gd name="T7" fmla="*/ 44 h 44"/>
                <a:gd name="T8" fmla="*/ 0 w 30"/>
                <a:gd name="T9" fmla="*/ 30 h 44"/>
                <a:gd name="T10" fmla="*/ 0 w 30"/>
                <a:gd name="T11" fmla="*/ 0 h 44"/>
                <a:gd name="T12" fmla="*/ 12 w 30"/>
                <a:gd name="T13" fmla="*/ 12 h 44"/>
                <a:gd name="T14" fmla="*/ 12 w 30"/>
                <a:gd name="T15" fmla="*/ 12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4">
                  <a:moveTo>
                    <a:pt x="12" y="12"/>
                  </a:moveTo>
                  <a:lnTo>
                    <a:pt x="30" y="20"/>
                  </a:lnTo>
                  <a:lnTo>
                    <a:pt x="30" y="44"/>
                  </a:lnTo>
                  <a:lnTo>
                    <a:pt x="18" y="44"/>
                  </a:lnTo>
                  <a:lnTo>
                    <a:pt x="0" y="30"/>
                  </a:lnTo>
                  <a:lnTo>
                    <a:pt x="0" y="0"/>
                  </a:lnTo>
                  <a:lnTo>
                    <a:pt x="1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71">
              <a:extLst>
                <a:ext uri="{FF2B5EF4-FFF2-40B4-BE49-F238E27FC236}">
                  <a16:creationId xmlns:a16="http://schemas.microsoft.com/office/drawing/2014/main" id="{341A05F2-02CB-4E2C-ADCC-0BD2F102EA11}"/>
                </a:ext>
              </a:extLst>
            </p:cNvPr>
            <p:cNvSpPr>
              <a:spLocks/>
            </p:cNvSpPr>
            <p:nvPr/>
          </p:nvSpPr>
          <p:spPr bwMode="auto">
            <a:xfrm>
              <a:off x="1880" y="3610"/>
              <a:ext cx="85" cy="108"/>
            </a:xfrm>
            <a:custGeom>
              <a:avLst/>
              <a:gdLst>
                <a:gd name="T0" fmla="*/ 12 w 85"/>
                <a:gd name="T1" fmla="*/ 11 h 108"/>
                <a:gd name="T2" fmla="*/ 47 w 85"/>
                <a:gd name="T3" fmla="*/ 35 h 108"/>
                <a:gd name="T4" fmla="*/ 63 w 85"/>
                <a:gd name="T5" fmla="*/ 81 h 108"/>
                <a:gd name="T6" fmla="*/ 85 w 85"/>
                <a:gd name="T7" fmla="*/ 108 h 108"/>
                <a:gd name="T8" fmla="*/ 55 w 85"/>
                <a:gd name="T9" fmla="*/ 104 h 108"/>
                <a:gd name="T10" fmla="*/ 24 w 85"/>
                <a:gd name="T11" fmla="*/ 51 h 108"/>
                <a:gd name="T12" fmla="*/ 8 w 85"/>
                <a:gd name="T13" fmla="*/ 43 h 108"/>
                <a:gd name="T14" fmla="*/ 0 w 85"/>
                <a:gd name="T15" fmla="*/ 0 h 108"/>
                <a:gd name="T16" fmla="*/ 12 w 85"/>
                <a:gd name="T17" fmla="*/ 11 h 108"/>
                <a:gd name="T18" fmla="*/ 12 w 85"/>
                <a:gd name="T19" fmla="*/ 11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108">
                  <a:moveTo>
                    <a:pt x="12" y="11"/>
                  </a:moveTo>
                  <a:lnTo>
                    <a:pt x="47" y="35"/>
                  </a:lnTo>
                  <a:lnTo>
                    <a:pt x="63" y="81"/>
                  </a:lnTo>
                  <a:lnTo>
                    <a:pt x="85" y="108"/>
                  </a:lnTo>
                  <a:lnTo>
                    <a:pt x="55" y="104"/>
                  </a:lnTo>
                  <a:lnTo>
                    <a:pt x="24" y="51"/>
                  </a:lnTo>
                  <a:lnTo>
                    <a:pt x="8" y="43"/>
                  </a:lnTo>
                  <a:lnTo>
                    <a:pt x="0" y="0"/>
                  </a:lnTo>
                  <a:lnTo>
                    <a:pt x="12" y="11"/>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72">
              <a:extLst>
                <a:ext uri="{FF2B5EF4-FFF2-40B4-BE49-F238E27FC236}">
                  <a16:creationId xmlns:a16="http://schemas.microsoft.com/office/drawing/2014/main" id="{69D9BE70-92E0-4078-94FD-B29902F12566}"/>
                </a:ext>
              </a:extLst>
            </p:cNvPr>
            <p:cNvSpPr>
              <a:spLocks/>
            </p:cNvSpPr>
            <p:nvPr/>
          </p:nvSpPr>
          <p:spPr bwMode="auto">
            <a:xfrm>
              <a:off x="1799" y="3699"/>
              <a:ext cx="32" cy="33"/>
            </a:xfrm>
            <a:custGeom>
              <a:avLst/>
              <a:gdLst>
                <a:gd name="T0" fmla="*/ 0 w 32"/>
                <a:gd name="T1" fmla="*/ 0 h 33"/>
                <a:gd name="T2" fmla="*/ 0 w 32"/>
                <a:gd name="T3" fmla="*/ 33 h 33"/>
                <a:gd name="T4" fmla="*/ 32 w 32"/>
                <a:gd name="T5" fmla="*/ 33 h 33"/>
                <a:gd name="T6" fmla="*/ 20 w 32"/>
                <a:gd name="T7" fmla="*/ 7 h 33"/>
                <a:gd name="T8" fmla="*/ 0 w 32"/>
                <a:gd name="T9" fmla="*/ 0 h 33"/>
                <a:gd name="T10" fmla="*/ 0 w 32"/>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3">
                  <a:moveTo>
                    <a:pt x="0" y="0"/>
                  </a:moveTo>
                  <a:lnTo>
                    <a:pt x="0" y="33"/>
                  </a:lnTo>
                  <a:lnTo>
                    <a:pt x="32" y="33"/>
                  </a:lnTo>
                  <a:lnTo>
                    <a:pt x="20" y="7"/>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73">
              <a:extLst>
                <a:ext uri="{FF2B5EF4-FFF2-40B4-BE49-F238E27FC236}">
                  <a16:creationId xmlns:a16="http://schemas.microsoft.com/office/drawing/2014/main" id="{6EA41014-794E-4D61-8BFE-1C603A29CF38}"/>
                </a:ext>
              </a:extLst>
            </p:cNvPr>
            <p:cNvSpPr>
              <a:spLocks/>
            </p:cNvSpPr>
            <p:nvPr/>
          </p:nvSpPr>
          <p:spPr bwMode="auto">
            <a:xfrm>
              <a:off x="1815" y="3706"/>
              <a:ext cx="108" cy="70"/>
            </a:xfrm>
            <a:custGeom>
              <a:avLst/>
              <a:gdLst>
                <a:gd name="T0" fmla="*/ 0 w 108"/>
                <a:gd name="T1" fmla="*/ 0 h 70"/>
                <a:gd name="T2" fmla="*/ 18 w 108"/>
                <a:gd name="T3" fmla="*/ 26 h 70"/>
                <a:gd name="T4" fmla="*/ 77 w 108"/>
                <a:gd name="T5" fmla="*/ 70 h 70"/>
                <a:gd name="T6" fmla="*/ 97 w 108"/>
                <a:gd name="T7" fmla="*/ 70 h 70"/>
                <a:gd name="T8" fmla="*/ 108 w 108"/>
                <a:gd name="T9" fmla="*/ 66 h 70"/>
                <a:gd name="T10" fmla="*/ 37 w 108"/>
                <a:gd name="T11" fmla="*/ 20 h 70"/>
                <a:gd name="T12" fmla="*/ 0 w 108"/>
                <a:gd name="T13" fmla="*/ 0 h 70"/>
                <a:gd name="T14" fmla="*/ 0 w 108"/>
                <a:gd name="T15" fmla="*/ 0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70">
                  <a:moveTo>
                    <a:pt x="0" y="0"/>
                  </a:moveTo>
                  <a:lnTo>
                    <a:pt x="18" y="26"/>
                  </a:lnTo>
                  <a:lnTo>
                    <a:pt x="77" y="70"/>
                  </a:lnTo>
                  <a:lnTo>
                    <a:pt x="97" y="70"/>
                  </a:lnTo>
                  <a:lnTo>
                    <a:pt x="108" y="66"/>
                  </a:lnTo>
                  <a:lnTo>
                    <a:pt x="37" y="20"/>
                  </a:lnTo>
                  <a:lnTo>
                    <a:pt x="0"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74">
              <a:extLst>
                <a:ext uri="{FF2B5EF4-FFF2-40B4-BE49-F238E27FC236}">
                  <a16:creationId xmlns:a16="http://schemas.microsoft.com/office/drawing/2014/main" id="{4C860AA4-A505-4A49-9D7C-82038199C18D}"/>
                </a:ext>
              </a:extLst>
            </p:cNvPr>
            <p:cNvSpPr>
              <a:spLocks/>
            </p:cNvSpPr>
            <p:nvPr/>
          </p:nvSpPr>
          <p:spPr bwMode="auto">
            <a:xfrm>
              <a:off x="1827" y="3671"/>
              <a:ext cx="85" cy="85"/>
            </a:xfrm>
            <a:custGeom>
              <a:avLst/>
              <a:gdLst>
                <a:gd name="T0" fmla="*/ 0 w 85"/>
                <a:gd name="T1" fmla="*/ 6 h 85"/>
                <a:gd name="T2" fmla="*/ 0 w 85"/>
                <a:gd name="T3" fmla="*/ 28 h 85"/>
                <a:gd name="T4" fmla="*/ 35 w 85"/>
                <a:gd name="T5" fmla="*/ 47 h 85"/>
                <a:gd name="T6" fmla="*/ 77 w 85"/>
                <a:gd name="T7" fmla="*/ 85 h 85"/>
                <a:gd name="T8" fmla="*/ 85 w 85"/>
                <a:gd name="T9" fmla="*/ 77 h 85"/>
                <a:gd name="T10" fmla="*/ 45 w 85"/>
                <a:gd name="T11" fmla="*/ 33 h 85"/>
                <a:gd name="T12" fmla="*/ 21 w 85"/>
                <a:gd name="T13" fmla="*/ 0 h 85"/>
                <a:gd name="T14" fmla="*/ 0 w 85"/>
                <a:gd name="T15" fmla="*/ 6 h 85"/>
                <a:gd name="T16" fmla="*/ 0 w 85"/>
                <a:gd name="T17" fmla="*/ 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85">
                  <a:moveTo>
                    <a:pt x="0" y="6"/>
                  </a:moveTo>
                  <a:lnTo>
                    <a:pt x="0" y="28"/>
                  </a:lnTo>
                  <a:lnTo>
                    <a:pt x="35" y="47"/>
                  </a:lnTo>
                  <a:lnTo>
                    <a:pt x="77" y="85"/>
                  </a:lnTo>
                  <a:lnTo>
                    <a:pt x="85" y="77"/>
                  </a:lnTo>
                  <a:lnTo>
                    <a:pt x="45" y="33"/>
                  </a:lnTo>
                  <a:lnTo>
                    <a:pt x="21" y="0"/>
                  </a:lnTo>
                  <a:lnTo>
                    <a:pt x="0" y="6"/>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75">
              <a:extLst>
                <a:ext uri="{FF2B5EF4-FFF2-40B4-BE49-F238E27FC236}">
                  <a16:creationId xmlns:a16="http://schemas.microsoft.com/office/drawing/2014/main" id="{49C94A5F-0D73-46CA-A5DA-1038A6BC126F}"/>
                </a:ext>
              </a:extLst>
            </p:cNvPr>
            <p:cNvSpPr>
              <a:spLocks/>
            </p:cNvSpPr>
            <p:nvPr/>
          </p:nvSpPr>
          <p:spPr bwMode="auto">
            <a:xfrm>
              <a:off x="1836" y="2183"/>
              <a:ext cx="370" cy="338"/>
            </a:xfrm>
            <a:custGeom>
              <a:avLst/>
              <a:gdLst>
                <a:gd name="T0" fmla="*/ 343 w 370"/>
                <a:gd name="T1" fmla="*/ 2 h 338"/>
                <a:gd name="T2" fmla="*/ 364 w 370"/>
                <a:gd name="T3" fmla="*/ 20 h 338"/>
                <a:gd name="T4" fmla="*/ 370 w 370"/>
                <a:gd name="T5" fmla="*/ 63 h 338"/>
                <a:gd name="T6" fmla="*/ 364 w 370"/>
                <a:gd name="T7" fmla="*/ 81 h 338"/>
                <a:gd name="T8" fmla="*/ 358 w 370"/>
                <a:gd name="T9" fmla="*/ 105 h 338"/>
                <a:gd name="T10" fmla="*/ 358 w 370"/>
                <a:gd name="T11" fmla="*/ 127 h 338"/>
                <a:gd name="T12" fmla="*/ 343 w 370"/>
                <a:gd name="T13" fmla="*/ 136 h 338"/>
                <a:gd name="T14" fmla="*/ 327 w 370"/>
                <a:gd name="T15" fmla="*/ 142 h 338"/>
                <a:gd name="T16" fmla="*/ 323 w 370"/>
                <a:gd name="T17" fmla="*/ 178 h 338"/>
                <a:gd name="T18" fmla="*/ 323 w 370"/>
                <a:gd name="T19" fmla="*/ 221 h 338"/>
                <a:gd name="T20" fmla="*/ 305 w 370"/>
                <a:gd name="T21" fmla="*/ 249 h 338"/>
                <a:gd name="T22" fmla="*/ 283 w 370"/>
                <a:gd name="T23" fmla="*/ 283 h 338"/>
                <a:gd name="T24" fmla="*/ 240 w 370"/>
                <a:gd name="T25" fmla="*/ 328 h 338"/>
                <a:gd name="T26" fmla="*/ 214 w 370"/>
                <a:gd name="T27" fmla="*/ 338 h 338"/>
                <a:gd name="T28" fmla="*/ 175 w 370"/>
                <a:gd name="T29" fmla="*/ 336 h 338"/>
                <a:gd name="T30" fmla="*/ 97 w 370"/>
                <a:gd name="T31" fmla="*/ 259 h 338"/>
                <a:gd name="T32" fmla="*/ 52 w 370"/>
                <a:gd name="T33" fmla="*/ 204 h 338"/>
                <a:gd name="T34" fmla="*/ 40 w 370"/>
                <a:gd name="T35" fmla="*/ 170 h 338"/>
                <a:gd name="T36" fmla="*/ 26 w 370"/>
                <a:gd name="T37" fmla="*/ 130 h 338"/>
                <a:gd name="T38" fmla="*/ 0 w 370"/>
                <a:gd name="T39" fmla="*/ 67 h 338"/>
                <a:gd name="T40" fmla="*/ 8 w 370"/>
                <a:gd name="T41" fmla="*/ 26 h 338"/>
                <a:gd name="T42" fmla="*/ 254 w 370"/>
                <a:gd name="T43" fmla="*/ 0 h 338"/>
                <a:gd name="T44" fmla="*/ 343 w 370"/>
                <a:gd name="T45" fmla="*/ 2 h 338"/>
                <a:gd name="T46" fmla="*/ 343 w 370"/>
                <a:gd name="T47" fmla="*/ 2 h 3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0" h="338">
                  <a:moveTo>
                    <a:pt x="343" y="2"/>
                  </a:moveTo>
                  <a:lnTo>
                    <a:pt x="364" y="20"/>
                  </a:lnTo>
                  <a:lnTo>
                    <a:pt x="370" y="63"/>
                  </a:lnTo>
                  <a:lnTo>
                    <a:pt x="364" y="81"/>
                  </a:lnTo>
                  <a:lnTo>
                    <a:pt x="358" y="105"/>
                  </a:lnTo>
                  <a:lnTo>
                    <a:pt x="358" y="127"/>
                  </a:lnTo>
                  <a:lnTo>
                    <a:pt x="343" y="136"/>
                  </a:lnTo>
                  <a:lnTo>
                    <a:pt x="327" y="142"/>
                  </a:lnTo>
                  <a:lnTo>
                    <a:pt x="323" y="178"/>
                  </a:lnTo>
                  <a:lnTo>
                    <a:pt x="323" y="221"/>
                  </a:lnTo>
                  <a:lnTo>
                    <a:pt x="305" y="249"/>
                  </a:lnTo>
                  <a:lnTo>
                    <a:pt x="283" y="283"/>
                  </a:lnTo>
                  <a:lnTo>
                    <a:pt x="240" y="328"/>
                  </a:lnTo>
                  <a:lnTo>
                    <a:pt x="214" y="338"/>
                  </a:lnTo>
                  <a:lnTo>
                    <a:pt x="175" y="336"/>
                  </a:lnTo>
                  <a:lnTo>
                    <a:pt x="97" y="259"/>
                  </a:lnTo>
                  <a:lnTo>
                    <a:pt x="52" y="204"/>
                  </a:lnTo>
                  <a:lnTo>
                    <a:pt x="40" y="170"/>
                  </a:lnTo>
                  <a:lnTo>
                    <a:pt x="26" y="130"/>
                  </a:lnTo>
                  <a:lnTo>
                    <a:pt x="0" y="67"/>
                  </a:lnTo>
                  <a:lnTo>
                    <a:pt x="8" y="26"/>
                  </a:lnTo>
                  <a:lnTo>
                    <a:pt x="254" y="0"/>
                  </a:lnTo>
                  <a:lnTo>
                    <a:pt x="343" y="2"/>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76">
              <a:extLst>
                <a:ext uri="{FF2B5EF4-FFF2-40B4-BE49-F238E27FC236}">
                  <a16:creationId xmlns:a16="http://schemas.microsoft.com/office/drawing/2014/main" id="{B8DCCB43-7AB5-46AA-AC84-527039B631D6}"/>
                </a:ext>
              </a:extLst>
            </p:cNvPr>
            <p:cNvSpPr>
              <a:spLocks/>
            </p:cNvSpPr>
            <p:nvPr/>
          </p:nvSpPr>
          <p:spPr bwMode="auto">
            <a:xfrm>
              <a:off x="1836" y="2197"/>
              <a:ext cx="319" cy="107"/>
            </a:xfrm>
            <a:custGeom>
              <a:avLst/>
              <a:gdLst>
                <a:gd name="T0" fmla="*/ 307 w 319"/>
                <a:gd name="T1" fmla="*/ 53 h 107"/>
                <a:gd name="T2" fmla="*/ 262 w 319"/>
                <a:gd name="T3" fmla="*/ 26 h 107"/>
                <a:gd name="T4" fmla="*/ 198 w 319"/>
                <a:gd name="T5" fmla="*/ 24 h 107"/>
                <a:gd name="T6" fmla="*/ 153 w 319"/>
                <a:gd name="T7" fmla="*/ 22 h 107"/>
                <a:gd name="T8" fmla="*/ 113 w 319"/>
                <a:gd name="T9" fmla="*/ 43 h 107"/>
                <a:gd name="T10" fmla="*/ 52 w 319"/>
                <a:gd name="T11" fmla="*/ 53 h 107"/>
                <a:gd name="T12" fmla="*/ 28 w 319"/>
                <a:gd name="T13" fmla="*/ 79 h 107"/>
                <a:gd name="T14" fmla="*/ 22 w 319"/>
                <a:gd name="T15" fmla="*/ 107 h 107"/>
                <a:gd name="T16" fmla="*/ 0 w 319"/>
                <a:gd name="T17" fmla="*/ 41 h 107"/>
                <a:gd name="T18" fmla="*/ 2 w 319"/>
                <a:gd name="T19" fmla="*/ 4 h 107"/>
                <a:gd name="T20" fmla="*/ 190 w 319"/>
                <a:gd name="T21" fmla="*/ 0 h 107"/>
                <a:gd name="T22" fmla="*/ 250 w 319"/>
                <a:gd name="T23" fmla="*/ 0 h 107"/>
                <a:gd name="T24" fmla="*/ 289 w 319"/>
                <a:gd name="T25" fmla="*/ 16 h 107"/>
                <a:gd name="T26" fmla="*/ 319 w 319"/>
                <a:gd name="T27" fmla="*/ 49 h 107"/>
                <a:gd name="T28" fmla="*/ 307 w 319"/>
                <a:gd name="T29" fmla="*/ 53 h 107"/>
                <a:gd name="T30" fmla="*/ 307 w 319"/>
                <a:gd name="T31" fmla="*/ 53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107">
                  <a:moveTo>
                    <a:pt x="307" y="53"/>
                  </a:moveTo>
                  <a:lnTo>
                    <a:pt x="262" y="26"/>
                  </a:lnTo>
                  <a:lnTo>
                    <a:pt x="198" y="24"/>
                  </a:lnTo>
                  <a:lnTo>
                    <a:pt x="153" y="22"/>
                  </a:lnTo>
                  <a:lnTo>
                    <a:pt x="113" y="43"/>
                  </a:lnTo>
                  <a:lnTo>
                    <a:pt x="52" y="53"/>
                  </a:lnTo>
                  <a:lnTo>
                    <a:pt x="28" y="79"/>
                  </a:lnTo>
                  <a:lnTo>
                    <a:pt x="22" y="107"/>
                  </a:lnTo>
                  <a:lnTo>
                    <a:pt x="0" y="41"/>
                  </a:lnTo>
                  <a:lnTo>
                    <a:pt x="2" y="4"/>
                  </a:lnTo>
                  <a:lnTo>
                    <a:pt x="190" y="0"/>
                  </a:lnTo>
                  <a:lnTo>
                    <a:pt x="250" y="0"/>
                  </a:lnTo>
                  <a:lnTo>
                    <a:pt x="289" y="16"/>
                  </a:lnTo>
                  <a:lnTo>
                    <a:pt x="319" y="49"/>
                  </a:lnTo>
                  <a:lnTo>
                    <a:pt x="307"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77">
              <a:extLst>
                <a:ext uri="{FF2B5EF4-FFF2-40B4-BE49-F238E27FC236}">
                  <a16:creationId xmlns:a16="http://schemas.microsoft.com/office/drawing/2014/main" id="{B60A6507-9BB7-4668-AD8D-67266AEE4F3E}"/>
                </a:ext>
              </a:extLst>
            </p:cNvPr>
            <p:cNvSpPr>
              <a:spLocks/>
            </p:cNvSpPr>
            <p:nvPr/>
          </p:nvSpPr>
          <p:spPr bwMode="auto">
            <a:xfrm>
              <a:off x="2171" y="2272"/>
              <a:ext cx="19" cy="41"/>
            </a:xfrm>
            <a:custGeom>
              <a:avLst/>
              <a:gdLst>
                <a:gd name="T0" fmla="*/ 10 w 19"/>
                <a:gd name="T1" fmla="*/ 4 h 41"/>
                <a:gd name="T2" fmla="*/ 14 w 19"/>
                <a:gd name="T3" fmla="*/ 12 h 41"/>
                <a:gd name="T4" fmla="*/ 19 w 19"/>
                <a:gd name="T5" fmla="*/ 38 h 41"/>
                <a:gd name="T6" fmla="*/ 0 w 19"/>
                <a:gd name="T7" fmla="*/ 41 h 41"/>
                <a:gd name="T8" fmla="*/ 4 w 19"/>
                <a:gd name="T9" fmla="*/ 0 h 41"/>
                <a:gd name="T10" fmla="*/ 10 w 19"/>
                <a:gd name="T11" fmla="*/ 4 h 41"/>
                <a:gd name="T12" fmla="*/ 10 w 19"/>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1">
                  <a:moveTo>
                    <a:pt x="10" y="4"/>
                  </a:moveTo>
                  <a:lnTo>
                    <a:pt x="14" y="12"/>
                  </a:lnTo>
                  <a:lnTo>
                    <a:pt x="19" y="38"/>
                  </a:lnTo>
                  <a:lnTo>
                    <a:pt x="0" y="41"/>
                  </a:lnTo>
                  <a:lnTo>
                    <a:pt x="4" y="0"/>
                  </a:lnTo>
                  <a:lnTo>
                    <a:pt x="1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78">
              <a:extLst>
                <a:ext uri="{FF2B5EF4-FFF2-40B4-BE49-F238E27FC236}">
                  <a16:creationId xmlns:a16="http://schemas.microsoft.com/office/drawing/2014/main" id="{31DFEA9D-03B8-4B98-A0A5-9BCCE736A528}"/>
                </a:ext>
              </a:extLst>
            </p:cNvPr>
            <p:cNvSpPr>
              <a:spLocks/>
            </p:cNvSpPr>
            <p:nvPr/>
          </p:nvSpPr>
          <p:spPr bwMode="auto">
            <a:xfrm>
              <a:off x="1971" y="2466"/>
              <a:ext cx="107" cy="27"/>
            </a:xfrm>
            <a:custGeom>
              <a:avLst/>
              <a:gdLst>
                <a:gd name="T0" fmla="*/ 107 w 107"/>
                <a:gd name="T1" fmla="*/ 0 h 27"/>
                <a:gd name="T2" fmla="*/ 87 w 107"/>
                <a:gd name="T3" fmla="*/ 17 h 27"/>
                <a:gd name="T4" fmla="*/ 34 w 107"/>
                <a:gd name="T5" fmla="*/ 27 h 27"/>
                <a:gd name="T6" fmla="*/ 0 w 107"/>
                <a:gd name="T7" fmla="*/ 15 h 27"/>
                <a:gd name="T8" fmla="*/ 8 w 107"/>
                <a:gd name="T9" fmla="*/ 6 h 27"/>
                <a:gd name="T10" fmla="*/ 75 w 107"/>
                <a:gd name="T11" fmla="*/ 0 h 27"/>
                <a:gd name="T12" fmla="*/ 107 w 107"/>
                <a:gd name="T13" fmla="*/ 0 h 27"/>
                <a:gd name="T14" fmla="*/ 107 w 107"/>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27">
                  <a:moveTo>
                    <a:pt x="107" y="0"/>
                  </a:moveTo>
                  <a:lnTo>
                    <a:pt x="87" y="17"/>
                  </a:lnTo>
                  <a:lnTo>
                    <a:pt x="34" y="27"/>
                  </a:lnTo>
                  <a:lnTo>
                    <a:pt x="0" y="15"/>
                  </a:lnTo>
                  <a:lnTo>
                    <a:pt x="8" y="6"/>
                  </a:lnTo>
                  <a:lnTo>
                    <a:pt x="75" y="0"/>
                  </a:lnTo>
                  <a:lnTo>
                    <a:pt x="107" y="0"/>
                  </a:lnTo>
                  <a:close/>
                </a:path>
              </a:pathLst>
            </a:custGeom>
            <a:solidFill>
              <a:srgbClr val="D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179">
              <a:extLst>
                <a:ext uri="{FF2B5EF4-FFF2-40B4-BE49-F238E27FC236}">
                  <a16:creationId xmlns:a16="http://schemas.microsoft.com/office/drawing/2014/main" id="{978F21E0-9CA1-445B-9079-2B8996D5B7CE}"/>
                </a:ext>
              </a:extLst>
            </p:cNvPr>
            <p:cNvSpPr>
              <a:spLocks/>
            </p:cNvSpPr>
            <p:nvPr/>
          </p:nvSpPr>
          <p:spPr bwMode="auto">
            <a:xfrm>
              <a:off x="2018" y="2404"/>
              <a:ext cx="20" cy="26"/>
            </a:xfrm>
            <a:custGeom>
              <a:avLst/>
              <a:gdLst>
                <a:gd name="T0" fmla="*/ 0 w 20"/>
                <a:gd name="T1" fmla="*/ 0 h 26"/>
                <a:gd name="T2" fmla="*/ 18 w 20"/>
                <a:gd name="T3" fmla="*/ 4 h 26"/>
                <a:gd name="T4" fmla="*/ 20 w 20"/>
                <a:gd name="T5" fmla="*/ 18 h 26"/>
                <a:gd name="T6" fmla="*/ 6 w 20"/>
                <a:gd name="T7" fmla="*/ 26 h 26"/>
                <a:gd name="T8" fmla="*/ 0 w 20"/>
                <a:gd name="T9" fmla="*/ 0 h 26"/>
                <a:gd name="T10" fmla="*/ 0 w 2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0" y="0"/>
                  </a:moveTo>
                  <a:lnTo>
                    <a:pt x="18" y="4"/>
                  </a:lnTo>
                  <a:lnTo>
                    <a:pt x="20" y="18"/>
                  </a:lnTo>
                  <a:lnTo>
                    <a:pt x="6" y="26"/>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180">
              <a:extLst>
                <a:ext uri="{FF2B5EF4-FFF2-40B4-BE49-F238E27FC236}">
                  <a16:creationId xmlns:a16="http://schemas.microsoft.com/office/drawing/2014/main" id="{5DAF83DB-85C3-417D-A131-56FC29155846}"/>
                </a:ext>
              </a:extLst>
            </p:cNvPr>
            <p:cNvSpPr>
              <a:spLocks/>
            </p:cNvSpPr>
            <p:nvPr/>
          </p:nvSpPr>
          <p:spPr bwMode="auto">
            <a:xfrm>
              <a:off x="2080" y="2333"/>
              <a:ext cx="37" cy="38"/>
            </a:xfrm>
            <a:custGeom>
              <a:avLst/>
              <a:gdLst>
                <a:gd name="T0" fmla="*/ 25 w 37"/>
                <a:gd name="T1" fmla="*/ 0 h 38"/>
                <a:gd name="T2" fmla="*/ 0 w 37"/>
                <a:gd name="T3" fmla="*/ 20 h 38"/>
                <a:gd name="T4" fmla="*/ 0 w 37"/>
                <a:gd name="T5" fmla="*/ 38 h 38"/>
                <a:gd name="T6" fmla="*/ 18 w 37"/>
                <a:gd name="T7" fmla="*/ 32 h 38"/>
                <a:gd name="T8" fmla="*/ 37 w 37"/>
                <a:gd name="T9" fmla="*/ 0 h 38"/>
                <a:gd name="T10" fmla="*/ 25 w 37"/>
                <a:gd name="T11" fmla="*/ 0 h 38"/>
                <a:gd name="T12" fmla="*/ 25 w 37"/>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8">
                  <a:moveTo>
                    <a:pt x="25" y="0"/>
                  </a:moveTo>
                  <a:lnTo>
                    <a:pt x="0" y="20"/>
                  </a:lnTo>
                  <a:lnTo>
                    <a:pt x="0" y="38"/>
                  </a:lnTo>
                  <a:lnTo>
                    <a:pt x="18" y="32"/>
                  </a:lnTo>
                  <a:lnTo>
                    <a:pt x="37" y="0"/>
                  </a:lnTo>
                  <a:lnTo>
                    <a:pt x="2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81">
              <a:extLst>
                <a:ext uri="{FF2B5EF4-FFF2-40B4-BE49-F238E27FC236}">
                  <a16:creationId xmlns:a16="http://schemas.microsoft.com/office/drawing/2014/main" id="{9C2699C9-E444-42E9-9712-D8EFB87E257E}"/>
                </a:ext>
              </a:extLst>
            </p:cNvPr>
            <p:cNvSpPr>
              <a:spLocks/>
            </p:cNvSpPr>
            <p:nvPr/>
          </p:nvSpPr>
          <p:spPr bwMode="auto">
            <a:xfrm>
              <a:off x="1985" y="2400"/>
              <a:ext cx="26" cy="38"/>
            </a:xfrm>
            <a:custGeom>
              <a:avLst/>
              <a:gdLst>
                <a:gd name="T0" fmla="*/ 24 w 26"/>
                <a:gd name="T1" fmla="*/ 0 h 38"/>
                <a:gd name="T2" fmla="*/ 4 w 26"/>
                <a:gd name="T3" fmla="*/ 0 h 38"/>
                <a:gd name="T4" fmla="*/ 0 w 26"/>
                <a:gd name="T5" fmla="*/ 18 h 38"/>
                <a:gd name="T6" fmla="*/ 4 w 26"/>
                <a:gd name="T7" fmla="*/ 38 h 38"/>
                <a:gd name="T8" fmla="*/ 26 w 26"/>
                <a:gd name="T9" fmla="*/ 38 h 38"/>
                <a:gd name="T10" fmla="*/ 24 w 26"/>
                <a:gd name="T11" fmla="*/ 0 h 38"/>
                <a:gd name="T12" fmla="*/ 24 w 26"/>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8">
                  <a:moveTo>
                    <a:pt x="24" y="0"/>
                  </a:moveTo>
                  <a:lnTo>
                    <a:pt x="4" y="0"/>
                  </a:lnTo>
                  <a:lnTo>
                    <a:pt x="0" y="18"/>
                  </a:lnTo>
                  <a:lnTo>
                    <a:pt x="4" y="38"/>
                  </a:lnTo>
                  <a:lnTo>
                    <a:pt x="26" y="38"/>
                  </a:lnTo>
                  <a:lnTo>
                    <a:pt x="2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82">
              <a:extLst>
                <a:ext uri="{FF2B5EF4-FFF2-40B4-BE49-F238E27FC236}">
                  <a16:creationId xmlns:a16="http://schemas.microsoft.com/office/drawing/2014/main" id="{4E7DB7E2-4CDB-4C0D-AB9A-04A4DFEFC2B0}"/>
                </a:ext>
              </a:extLst>
            </p:cNvPr>
            <p:cNvSpPr>
              <a:spLocks/>
            </p:cNvSpPr>
            <p:nvPr/>
          </p:nvSpPr>
          <p:spPr bwMode="auto">
            <a:xfrm>
              <a:off x="1983" y="2345"/>
              <a:ext cx="53" cy="38"/>
            </a:xfrm>
            <a:custGeom>
              <a:avLst/>
              <a:gdLst>
                <a:gd name="T0" fmla="*/ 14 w 53"/>
                <a:gd name="T1" fmla="*/ 4 h 38"/>
                <a:gd name="T2" fmla="*/ 2 w 53"/>
                <a:gd name="T3" fmla="*/ 0 h 38"/>
                <a:gd name="T4" fmla="*/ 0 w 53"/>
                <a:gd name="T5" fmla="*/ 18 h 38"/>
                <a:gd name="T6" fmla="*/ 0 w 53"/>
                <a:gd name="T7" fmla="*/ 38 h 38"/>
                <a:gd name="T8" fmla="*/ 14 w 53"/>
                <a:gd name="T9" fmla="*/ 34 h 38"/>
                <a:gd name="T10" fmla="*/ 33 w 53"/>
                <a:gd name="T11" fmla="*/ 28 h 38"/>
                <a:gd name="T12" fmla="*/ 53 w 53"/>
                <a:gd name="T13" fmla="*/ 20 h 38"/>
                <a:gd name="T14" fmla="*/ 14 w 53"/>
                <a:gd name="T15" fmla="*/ 4 h 38"/>
                <a:gd name="T16" fmla="*/ 14 w 53"/>
                <a:gd name="T17" fmla="*/ 4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38">
                  <a:moveTo>
                    <a:pt x="14" y="4"/>
                  </a:moveTo>
                  <a:lnTo>
                    <a:pt x="2" y="0"/>
                  </a:lnTo>
                  <a:lnTo>
                    <a:pt x="0" y="18"/>
                  </a:lnTo>
                  <a:lnTo>
                    <a:pt x="0" y="38"/>
                  </a:lnTo>
                  <a:lnTo>
                    <a:pt x="14" y="34"/>
                  </a:lnTo>
                  <a:lnTo>
                    <a:pt x="33" y="28"/>
                  </a:lnTo>
                  <a:lnTo>
                    <a:pt x="53" y="20"/>
                  </a:lnTo>
                  <a:lnTo>
                    <a:pt x="14"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83">
              <a:extLst>
                <a:ext uri="{FF2B5EF4-FFF2-40B4-BE49-F238E27FC236}">
                  <a16:creationId xmlns:a16="http://schemas.microsoft.com/office/drawing/2014/main" id="{15E91671-1CEC-43D3-8629-9713CF8932B7}"/>
                </a:ext>
              </a:extLst>
            </p:cNvPr>
            <p:cNvSpPr>
              <a:spLocks/>
            </p:cNvSpPr>
            <p:nvPr/>
          </p:nvSpPr>
          <p:spPr bwMode="auto">
            <a:xfrm>
              <a:off x="2042" y="2298"/>
              <a:ext cx="77" cy="55"/>
            </a:xfrm>
            <a:custGeom>
              <a:avLst/>
              <a:gdLst>
                <a:gd name="T0" fmla="*/ 0 w 77"/>
                <a:gd name="T1" fmla="*/ 12 h 55"/>
                <a:gd name="T2" fmla="*/ 38 w 77"/>
                <a:gd name="T3" fmla="*/ 12 h 55"/>
                <a:gd name="T4" fmla="*/ 50 w 77"/>
                <a:gd name="T5" fmla="*/ 17 h 55"/>
                <a:gd name="T6" fmla="*/ 46 w 77"/>
                <a:gd name="T7" fmla="*/ 27 h 55"/>
                <a:gd name="T8" fmla="*/ 30 w 77"/>
                <a:gd name="T9" fmla="*/ 39 h 55"/>
                <a:gd name="T10" fmla="*/ 12 w 77"/>
                <a:gd name="T11" fmla="*/ 55 h 55"/>
                <a:gd name="T12" fmla="*/ 40 w 77"/>
                <a:gd name="T13" fmla="*/ 47 h 55"/>
                <a:gd name="T14" fmla="*/ 67 w 77"/>
                <a:gd name="T15" fmla="*/ 15 h 55"/>
                <a:gd name="T16" fmla="*/ 77 w 77"/>
                <a:gd name="T17" fmla="*/ 6 h 55"/>
                <a:gd name="T18" fmla="*/ 56 w 77"/>
                <a:gd name="T19" fmla="*/ 0 h 55"/>
                <a:gd name="T20" fmla="*/ 30 w 77"/>
                <a:gd name="T21" fmla="*/ 4 h 55"/>
                <a:gd name="T22" fmla="*/ 0 w 77"/>
                <a:gd name="T23" fmla="*/ 12 h 55"/>
                <a:gd name="T24" fmla="*/ 0 w 77"/>
                <a:gd name="T25" fmla="*/ 1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55">
                  <a:moveTo>
                    <a:pt x="0" y="12"/>
                  </a:moveTo>
                  <a:lnTo>
                    <a:pt x="38" y="12"/>
                  </a:lnTo>
                  <a:lnTo>
                    <a:pt x="50" y="17"/>
                  </a:lnTo>
                  <a:lnTo>
                    <a:pt x="46" y="27"/>
                  </a:lnTo>
                  <a:lnTo>
                    <a:pt x="30" y="39"/>
                  </a:lnTo>
                  <a:lnTo>
                    <a:pt x="12" y="55"/>
                  </a:lnTo>
                  <a:lnTo>
                    <a:pt x="40" y="47"/>
                  </a:lnTo>
                  <a:lnTo>
                    <a:pt x="67" y="15"/>
                  </a:lnTo>
                  <a:lnTo>
                    <a:pt x="77" y="6"/>
                  </a:lnTo>
                  <a:lnTo>
                    <a:pt x="56" y="0"/>
                  </a:lnTo>
                  <a:lnTo>
                    <a:pt x="30" y="4"/>
                  </a:lnTo>
                  <a:lnTo>
                    <a:pt x="0"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84">
              <a:extLst>
                <a:ext uri="{FF2B5EF4-FFF2-40B4-BE49-F238E27FC236}">
                  <a16:creationId xmlns:a16="http://schemas.microsoft.com/office/drawing/2014/main" id="{7FFE6613-5F0F-4754-83E8-3D1497DA2751}"/>
                </a:ext>
              </a:extLst>
            </p:cNvPr>
            <p:cNvSpPr>
              <a:spLocks/>
            </p:cNvSpPr>
            <p:nvPr/>
          </p:nvSpPr>
          <p:spPr bwMode="auto">
            <a:xfrm>
              <a:off x="1920" y="2317"/>
              <a:ext cx="81" cy="52"/>
            </a:xfrm>
            <a:custGeom>
              <a:avLst/>
              <a:gdLst>
                <a:gd name="T0" fmla="*/ 0 w 81"/>
                <a:gd name="T1" fmla="*/ 6 h 52"/>
                <a:gd name="T2" fmla="*/ 13 w 81"/>
                <a:gd name="T3" fmla="*/ 24 h 52"/>
                <a:gd name="T4" fmla="*/ 2 w 81"/>
                <a:gd name="T5" fmla="*/ 38 h 52"/>
                <a:gd name="T6" fmla="*/ 25 w 81"/>
                <a:gd name="T7" fmla="*/ 52 h 52"/>
                <a:gd name="T8" fmla="*/ 45 w 81"/>
                <a:gd name="T9" fmla="*/ 46 h 52"/>
                <a:gd name="T10" fmla="*/ 51 w 81"/>
                <a:gd name="T11" fmla="*/ 20 h 52"/>
                <a:gd name="T12" fmla="*/ 81 w 81"/>
                <a:gd name="T13" fmla="*/ 16 h 52"/>
                <a:gd name="T14" fmla="*/ 77 w 81"/>
                <a:gd name="T15" fmla="*/ 6 h 52"/>
                <a:gd name="T16" fmla="*/ 45 w 81"/>
                <a:gd name="T17" fmla="*/ 10 h 52"/>
                <a:gd name="T18" fmla="*/ 0 w 81"/>
                <a:gd name="T19" fmla="*/ 0 h 52"/>
                <a:gd name="T20" fmla="*/ 0 w 81"/>
                <a:gd name="T21" fmla="*/ 6 h 52"/>
                <a:gd name="T22" fmla="*/ 0 w 81"/>
                <a:gd name="T23" fmla="*/ 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52">
                  <a:moveTo>
                    <a:pt x="0" y="6"/>
                  </a:moveTo>
                  <a:lnTo>
                    <a:pt x="13" y="24"/>
                  </a:lnTo>
                  <a:lnTo>
                    <a:pt x="2" y="38"/>
                  </a:lnTo>
                  <a:lnTo>
                    <a:pt x="25" y="52"/>
                  </a:lnTo>
                  <a:lnTo>
                    <a:pt x="45" y="46"/>
                  </a:lnTo>
                  <a:lnTo>
                    <a:pt x="51" y="20"/>
                  </a:lnTo>
                  <a:lnTo>
                    <a:pt x="81" y="16"/>
                  </a:lnTo>
                  <a:lnTo>
                    <a:pt x="77" y="6"/>
                  </a:lnTo>
                  <a:lnTo>
                    <a:pt x="45" y="10"/>
                  </a:lnTo>
                  <a:lnTo>
                    <a:pt x="0"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85">
              <a:extLst>
                <a:ext uri="{FF2B5EF4-FFF2-40B4-BE49-F238E27FC236}">
                  <a16:creationId xmlns:a16="http://schemas.microsoft.com/office/drawing/2014/main" id="{084EF4E5-B833-4A53-8AB1-E5902046CD71}"/>
                </a:ext>
              </a:extLst>
            </p:cNvPr>
            <p:cNvSpPr>
              <a:spLocks/>
            </p:cNvSpPr>
            <p:nvPr/>
          </p:nvSpPr>
          <p:spPr bwMode="auto">
            <a:xfrm>
              <a:off x="1868" y="2312"/>
              <a:ext cx="50" cy="33"/>
            </a:xfrm>
            <a:custGeom>
              <a:avLst/>
              <a:gdLst>
                <a:gd name="T0" fmla="*/ 50 w 50"/>
                <a:gd name="T1" fmla="*/ 5 h 33"/>
                <a:gd name="T2" fmla="*/ 36 w 50"/>
                <a:gd name="T3" fmla="*/ 11 h 33"/>
                <a:gd name="T4" fmla="*/ 28 w 50"/>
                <a:gd name="T5" fmla="*/ 33 h 33"/>
                <a:gd name="T6" fmla="*/ 4 w 50"/>
                <a:gd name="T7" fmla="*/ 33 h 33"/>
                <a:gd name="T8" fmla="*/ 0 w 50"/>
                <a:gd name="T9" fmla="*/ 0 h 33"/>
                <a:gd name="T10" fmla="*/ 28 w 50"/>
                <a:gd name="T11" fmla="*/ 1 h 33"/>
                <a:gd name="T12" fmla="*/ 50 w 50"/>
                <a:gd name="T13" fmla="*/ 5 h 33"/>
                <a:gd name="T14" fmla="*/ 50 w 50"/>
                <a:gd name="T15" fmla="*/ 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3">
                  <a:moveTo>
                    <a:pt x="50" y="5"/>
                  </a:moveTo>
                  <a:lnTo>
                    <a:pt x="36" y="11"/>
                  </a:lnTo>
                  <a:lnTo>
                    <a:pt x="28" y="33"/>
                  </a:lnTo>
                  <a:lnTo>
                    <a:pt x="4" y="33"/>
                  </a:lnTo>
                  <a:lnTo>
                    <a:pt x="0" y="0"/>
                  </a:lnTo>
                  <a:lnTo>
                    <a:pt x="28" y="1"/>
                  </a:lnTo>
                  <a:lnTo>
                    <a:pt x="50" y="5"/>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86">
              <a:extLst>
                <a:ext uri="{FF2B5EF4-FFF2-40B4-BE49-F238E27FC236}">
                  <a16:creationId xmlns:a16="http://schemas.microsoft.com/office/drawing/2014/main" id="{113E9EDB-E501-4172-B490-A104746438FC}"/>
                </a:ext>
              </a:extLst>
            </p:cNvPr>
            <p:cNvSpPr>
              <a:spLocks/>
            </p:cNvSpPr>
            <p:nvPr/>
          </p:nvSpPr>
          <p:spPr bwMode="auto">
            <a:xfrm>
              <a:off x="1989" y="2209"/>
              <a:ext cx="33" cy="37"/>
            </a:xfrm>
            <a:custGeom>
              <a:avLst/>
              <a:gdLst>
                <a:gd name="T0" fmla="*/ 23 w 33"/>
                <a:gd name="T1" fmla="*/ 0 h 37"/>
                <a:gd name="T2" fmla="*/ 0 w 33"/>
                <a:gd name="T3" fmla="*/ 0 h 37"/>
                <a:gd name="T4" fmla="*/ 0 w 33"/>
                <a:gd name="T5" fmla="*/ 37 h 37"/>
                <a:gd name="T6" fmla="*/ 33 w 33"/>
                <a:gd name="T7" fmla="*/ 35 h 37"/>
                <a:gd name="T8" fmla="*/ 23 w 33"/>
                <a:gd name="T9" fmla="*/ 0 h 37"/>
                <a:gd name="T10" fmla="*/ 23 w 33"/>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7">
                  <a:moveTo>
                    <a:pt x="23" y="0"/>
                  </a:moveTo>
                  <a:lnTo>
                    <a:pt x="0" y="0"/>
                  </a:lnTo>
                  <a:lnTo>
                    <a:pt x="0" y="37"/>
                  </a:lnTo>
                  <a:lnTo>
                    <a:pt x="33" y="35"/>
                  </a:lnTo>
                  <a:lnTo>
                    <a:pt x="23"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7">
              <a:extLst>
                <a:ext uri="{FF2B5EF4-FFF2-40B4-BE49-F238E27FC236}">
                  <a16:creationId xmlns:a16="http://schemas.microsoft.com/office/drawing/2014/main" id="{657B161B-A7BC-47F0-93CC-11CB80FCD3F5}"/>
                </a:ext>
              </a:extLst>
            </p:cNvPr>
            <p:cNvSpPr>
              <a:spLocks/>
            </p:cNvSpPr>
            <p:nvPr/>
          </p:nvSpPr>
          <p:spPr bwMode="auto">
            <a:xfrm>
              <a:off x="1140" y="2005"/>
              <a:ext cx="382" cy="583"/>
            </a:xfrm>
            <a:custGeom>
              <a:avLst/>
              <a:gdLst>
                <a:gd name="T0" fmla="*/ 382 w 382"/>
                <a:gd name="T1" fmla="*/ 77 h 583"/>
                <a:gd name="T2" fmla="*/ 376 w 382"/>
                <a:gd name="T3" fmla="*/ 119 h 583"/>
                <a:gd name="T4" fmla="*/ 372 w 382"/>
                <a:gd name="T5" fmla="*/ 146 h 583"/>
                <a:gd name="T6" fmla="*/ 368 w 382"/>
                <a:gd name="T7" fmla="*/ 162 h 583"/>
                <a:gd name="T8" fmla="*/ 360 w 382"/>
                <a:gd name="T9" fmla="*/ 226 h 583"/>
                <a:gd name="T10" fmla="*/ 339 w 382"/>
                <a:gd name="T11" fmla="*/ 265 h 583"/>
                <a:gd name="T12" fmla="*/ 297 w 382"/>
                <a:gd name="T13" fmla="*/ 336 h 583"/>
                <a:gd name="T14" fmla="*/ 295 w 382"/>
                <a:gd name="T15" fmla="*/ 378 h 583"/>
                <a:gd name="T16" fmla="*/ 293 w 382"/>
                <a:gd name="T17" fmla="*/ 449 h 583"/>
                <a:gd name="T18" fmla="*/ 285 w 382"/>
                <a:gd name="T19" fmla="*/ 548 h 583"/>
                <a:gd name="T20" fmla="*/ 226 w 382"/>
                <a:gd name="T21" fmla="*/ 579 h 583"/>
                <a:gd name="T22" fmla="*/ 184 w 382"/>
                <a:gd name="T23" fmla="*/ 583 h 583"/>
                <a:gd name="T24" fmla="*/ 89 w 382"/>
                <a:gd name="T25" fmla="*/ 565 h 583"/>
                <a:gd name="T26" fmla="*/ 4 w 382"/>
                <a:gd name="T27" fmla="*/ 471 h 583"/>
                <a:gd name="T28" fmla="*/ 0 w 382"/>
                <a:gd name="T29" fmla="*/ 449 h 583"/>
                <a:gd name="T30" fmla="*/ 46 w 382"/>
                <a:gd name="T31" fmla="*/ 279 h 583"/>
                <a:gd name="T32" fmla="*/ 83 w 382"/>
                <a:gd name="T33" fmla="*/ 253 h 583"/>
                <a:gd name="T34" fmla="*/ 28 w 382"/>
                <a:gd name="T35" fmla="*/ 97 h 583"/>
                <a:gd name="T36" fmla="*/ 30 w 382"/>
                <a:gd name="T37" fmla="*/ 63 h 583"/>
                <a:gd name="T38" fmla="*/ 113 w 382"/>
                <a:gd name="T39" fmla="*/ 36 h 583"/>
                <a:gd name="T40" fmla="*/ 252 w 382"/>
                <a:gd name="T41" fmla="*/ 0 h 583"/>
                <a:gd name="T42" fmla="*/ 331 w 382"/>
                <a:gd name="T43" fmla="*/ 12 h 583"/>
                <a:gd name="T44" fmla="*/ 376 w 382"/>
                <a:gd name="T45" fmla="*/ 32 h 583"/>
                <a:gd name="T46" fmla="*/ 382 w 382"/>
                <a:gd name="T47" fmla="*/ 77 h 583"/>
                <a:gd name="T48" fmla="*/ 382 w 382"/>
                <a:gd name="T49" fmla="*/ 77 h 5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2" h="583">
                  <a:moveTo>
                    <a:pt x="382" y="77"/>
                  </a:moveTo>
                  <a:lnTo>
                    <a:pt x="376" y="119"/>
                  </a:lnTo>
                  <a:lnTo>
                    <a:pt x="372" y="146"/>
                  </a:lnTo>
                  <a:lnTo>
                    <a:pt x="368" y="162"/>
                  </a:lnTo>
                  <a:lnTo>
                    <a:pt x="360" y="226"/>
                  </a:lnTo>
                  <a:lnTo>
                    <a:pt x="339" y="265"/>
                  </a:lnTo>
                  <a:lnTo>
                    <a:pt x="297" y="336"/>
                  </a:lnTo>
                  <a:lnTo>
                    <a:pt x="295" y="378"/>
                  </a:lnTo>
                  <a:lnTo>
                    <a:pt x="293" y="449"/>
                  </a:lnTo>
                  <a:lnTo>
                    <a:pt x="285" y="548"/>
                  </a:lnTo>
                  <a:lnTo>
                    <a:pt x="226" y="579"/>
                  </a:lnTo>
                  <a:lnTo>
                    <a:pt x="184" y="583"/>
                  </a:lnTo>
                  <a:lnTo>
                    <a:pt x="89" y="565"/>
                  </a:lnTo>
                  <a:lnTo>
                    <a:pt x="4" y="471"/>
                  </a:lnTo>
                  <a:lnTo>
                    <a:pt x="0" y="449"/>
                  </a:lnTo>
                  <a:lnTo>
                    <a:pt x="46" y="279"/>
                  </a:lnTo>
                  <a:lnTo>
                    <a:pt x="83" y="253"/>
                  </a:lnTo>
                  <a:lnTo>
                    <a:pt x="28" y="97"/>
                  </a:lnTo>
                  <a:lnTo>
                    <a:pt x="30" y="63"/>
                  </a:lnTo>
                  <a:lnTo>
                    <a:pt x="113" y="36"/>
                  </a:lnTo>
                  <a:lnTo>
                    <a:pt x="252" y="0"/>
                  </a:lnTo>
                  <a:lnTo>
                    <a:pt x="331" y="12"/>
                  </a:lnTo>
                  <a:lnTo>
                    <a:pt x="376" y="32"/>
                  </a:lnTo>
                  <a:lnTo>
                    <a:pt x="382" y="7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88">
              <a:extLst>
                <a:ext uri="{FF2B5EF4-FFF2-40B4-BE49-F238E27FC236}">
                  <a16:creationId xmlns:a16="http://schemas.microsoft.com/office/drawing/2014/main" id="{C639BE99-D4FB-4956-A776-CFD97FC0752A}"/>
                </a:ext>
              </a:extLst>
            </p:cNvPr>
            <p:cNvSpPr>
              <a:spLocks/>
            </p:cNvSpPr>
            <p:nvPr/>
          </p:nvSpPr>
          <p:spPr bwMode="auto">
            <a:xfrm>
              <a:off x="1356" y="2138"/>
              <a:ext cx="47" cy="41"/>
            </a:xfrm>
            <a:custGeom>
              <a:avLst/>
              <a:gdLst>
                <a:gd name="T0" fmla="*/ 0 w 47"/>
                <a:gd name="T1" fmla="*/ 6 h 41"/>
                <a:gd name="T2" fmla="*/ 20 w 47"/>
                <a:gd name="T3" fmla="*/ 15 h 41"/>
                <a:gd name="T4" fmla="*/ 20 w 47"/>
                <a:gd name="T5" fmla="*/ 41 h 41"/>
                <a:gd name="T6" fmla="*/ 36 w 47"/>
                <a:gd name="T7" fmla="*/ 29 h 41"/>
                <a:gd name="T8" fmla="*/ 47 w 47"/>
                <a:gd name="T9" fmla="*/ 10 h 41"/>
                <a:gd name="T10" fmla="*/ 24 w 47"/>
                <a:gd name="T11" fmla="*/ 0 h 41"/>
                <a:gd name="T12" fmla="*/ 0 w 47"/>
                <a:gd name="T13" fmla="*/ 6 h 41"/>
                <a:gd name="T14" fmla="*/ 0 w 47"/>
                <a:gd name="T15" fmla="*/ 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1">
                  <a:moveTo>
                    <a:pt x="0" y="6"/>
                  </a:moveTo>
                  <a:lnTo>
                    <a:pt x="20" y="15"/>
                  </a:lnTo>
                  <a:lnTo>
                    <a:pt x="20" y="41"/>
                  </a:lnTo>
                  <a:lnTo>
                    <a:pt x="36" y="29"/>
                  </a:lnTo>
                  <a:lnTo>
                    <a:pt x="47" y="10"/>
                  </a:lnTo>
                  <a:lnTo>
                    <a:pt x="24"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89">
              <a:extLst>
                <a:ext uri="{FF2B5EF4-FFF2-40B4-BE49-F238E27FC236}">
                  <a16:creationId xmlns:a16="http://schemas.microsoft.com/office/drawing/2014/main" id="{7D894E2E-992A-41F8-BED4-C3A4794496A2}"/>
                </a:ext>
              </a:extLst>
            </p:cNvPr>
            <p:cNvSpPr>
              <a:spLocks/>
            </p:cNvSpPr>
            <p:nvPr/>
          </p:nvSpPr>
          <p:spPr bwMode="auto">
            <a:xfrm>
              <a:off x="1223" y="2128"/>
              <a:ext cx="18" cy="29"/>
            </a:xfrm>
            <a:custGeom>
              <a:avLst/>
              <a:gdLst>
                <a:gd name="T0" fmla="*/ 14 w 18"/>
                <a:gd name="T1" fmla="*/ 0 h 29"/>
                <a:gd name="T2" fmla="*/ 0 w 18"/>
                <a:gd name="T3" fmla="*/ 4 h 29"/>
                <a:gd name="T4" fmla="*/ 2 w 18"/>
                <a:gd name="T5" fmla="*/ 29 h 29"/>
                <a:gd name="T6" fmla="*/ 18 w 18"/>
                <a:gd name="T7" fmla="*/ 23 h 29"/>
                <a:gd name="T8" fmla="*/ 14 w 18"/>
                <a:gd name="T9" fmla="*/ 0 h 29"/>
                <a:gd name="T10" fmla="*/ 14 w 18"/>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9">
                  <a:moveTo>
                    <a:pt x="14" y="0"/>
                  </a:moveTo>
                  <a:lnTo>
                    <a:pt x="0" y="4"/>
                  </a:lnTo>
                  <a:lnTo>
                    <a:pt x="2" y="29"/>
                  </a:lnTo>
                  <a:lnTo>
                    <a:pt x="18" y="23"/>
                  </a:lnTo>
                  <a:lnTo>
                    <a:pt x="1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90">
              <a:extLst>
                <a:ext uri="{FF2B5EF4-FFF2-40B4-BE49-F238E27FC236}">
                  <a16:creationId xmlns:a16="http://schemas.microsoft.com/office/drawing/2014/main" id="{F0E5F570-C568-4FF4-8031-C7D039DF37C2}"/>
                </a:ext>
              </a:extLst>
            </p:cNvPr>
            <p:cNvSpPr>
              <a:spLocks/>
            </p:cNvSpPr>
            <p:nvPr/>
          </p:nvSpPr>
          <p:spPr bwMode="auto">
            <a:xfrm>
              <a:off x="1475" y="2153"/>
              <a:ext cx="33" cy="42"/>
            </a:xfrm>
            <a:custGeom>
              <a:avLst/>
              <a:gdLst>
                <a:gd name="T0" fmla="*/ 33 w 33"/>
                <a:gd name="T1" fmla="*/ 2 h 42"/>
                <a:gd name="T2" fmla="*/ 29 w 33"/>
                <a:gd name="T3" fmla="*/ 30 h 42"/>
                <a:gd name="T4" fmla="*/ 13 w 33"/>
                <a:gd name="T5" fmla="*/ 42 h 42"/>
                <a:gd name="T6" fmla="*/ 0 w 33"/>
                <a:gd name="T7" fmla="*/ 38 h 42"/>
                <a:gd name="T8" fmla="*/ 6 w 33"/>
                <a:gd name="T9" fmla="*/ 22 h 42"/>
                <a:gd name="T10" fmla="*/ 2 w 33"/>
                <a:gd name="T11" fmla="*/ 0 h 42"/>
                <a:gd name="T12" fmla="*/ 33 w 33"/>
                <a:gd name="T13" fmla="*/ 2 h 42"/>
                <a:gd name="T14" fmla="*/ 33 w 33"/>
                <a:gd name="T15" fmla="*/ 2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2">
                  <a:moveTo>
                    <a:pt x="33" y="2"/>
                  </a:moveTo>
                  <a:lnTo>
                    <a:pt x="29" y="30"/>
                  </a:lnTo>
                  <a:lnTo>
                    <a:pt x="13" y="42"/>
                  </a:lnTo>
                  <a:lnTo>
                    <a:pt x="0" y="38"/>
                  </a:lnTo>
                  <a:lnTo>
                    <a:pt x="6" y="22"/>
                  </a:lnTo>
                  <a:lnTo>
                    <a:pt x="2" y="0"/>
                  </a:lnTo>
                  <a:lnTo>
                    <a:pt x="33"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1">
              <a:extLst>
                <a:ext uri="{FF2B5EF4-FFF2-40B4-BE49-F238E27FC236}">
                  <a16:creationId xmlns:a16="http://schemas.microsoft.com/office/drawing/2014/main" id="{C371A306-003E-4B2C-8D6D-1CA4F3E4BC6D}"/>
                </a:ext>
              </a:extLst>
            </p:cNvPr>
            <p:cNvSpPr>
              <a:spLocks/>
            </p:cNvSpPr>
            <p:nvPr/>
          </p:nvSpPr>
          <p:spPr bwMode="auto">
            <a:xfrm>
              <a:off x="1392" y="2179"/>
              <a:ext cx="41" cy="69"/>
            </a:xfrm>
            <a:custGeom>
              <a:avLst/>
              <a:gdLst>
                <a:gd name="T0" fmla="*/ 41 w 41"/>
                <a:gd name="T1" fmla="*/ 4 h 69"/>
                <a:gd name="T2" fmla="*/ 25 w 41"/>
                <a:gd name="T3" fmla="*/ 0 h 69"/>
                <a:gd name="T4" fmla="*/ 19 w 41"/>
                <a:gd name="T5" fmla="*/ 14 h 69"/>
                <a:gd name="T6" fmla="*/ 0 w 41"/>
                <a:gd name="T7" fmla="*/ 32 h 69"/>
                <a:gd name="T8" fmla="*/ 15 w 41"/>
                <a:gd name="T9" fmla="*/ 53 h 69"/>
                <a:gd name="T10" fmla="*/ 19 w 41"/>
                <a:gd name="T11" fmla="*/ 69 h 69"/>
                <a:gd name="T12" fmla="*/ 37 w 41"/>
                <a:gd name="T13" fmla="*/ 69 h 69"/>
                <a:gd name="T14" fmla="*/ 41 w 41"/>
                <a:gd name="T15" fmla="*/ 4 h 69"/>
                <a:gd name="T16" fmla="*/ 41 w 41"/>
                <a:gd name="T17" fmla="*/ 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9">
                  <a:moveTo>
                    <a:pt x="41" y="4"/>
                  </a:moveTo>
                  <a:lnTo>
                    <a:pt x="25" y="0"/>
                  </a:lnTo>
                  <a:lnTo>
                    <a:pt x="19" y="14"/>
                  </a:lnTo>
                  <a:lnTo>
                    <a:pt x="0" y="32"/>
                  </a:lnTo>
                  <a:lnTo>
                    <a:pt x="15" y="53"/>
                  </a:lnTo>
                  <a:lnTo>
                    <a:pt x="19" y="69"/>
                  </a:lnTo>
                  <a:lnTo>
                    <a:pt x="37" y="69"/>
                  </a:lnTo>
                  <a:lnTo>
                    <a:pt x="41"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92">
              <a:extLst>
                <a:ext uri="{FF2B5EF4-FFF2-40B4-BE49-F238E27FC236}">
                  <a16:creationId xmlns:a16="http://schemas.microsoft.com/office/drawing/2014/main" id="{6DA0F96C-46F4-4772-A8CB-0F379D5615A5}"/>
                </a:ext>
              </a:extLst>
            </p:cNvPr>
            <p:cNvSpPr>
              <a:spLocks/>
            </p:cNvSpPr>
            <p:nvPr/>
          </p:nvSpPr>
          <p:spPr bwMode="auto">
            <a:xfrm>
              <a:off x="1295" y="2153"/>
              <a:ext cx="37" cy="40"/>
            </a:xfrm>
            <a:custGeom>
              <a:avLst/>
              <a:gdLst>
                <a:gd name="T0" fmla="*/ 0 w 37"/>
                <a:gd name="T1" fmla="*/ 4 h 40"/>
                <a:gd name="T2" fmla="*/ 8 w 37"/>
                <a:gd name="T3" fmla="*/ 36 h 40"/>
                <a:gd name="T4" fmla="*/ 37 w 37"/>
                <a:gd name="T5" fmla="*/ 40 h 40"/>
                <a:gd name="T6" fmla="*/ 19 w 37"/>
                <a:gd name="T7" fmla="*/ 0 h 40"/>
                <a:gd name="T8" fmla="*/ 0 w 37"/>
                <a:gd name="T9" fmla="*/ 4 h 40"/>
                <a:gd name="T10" fmla="*/ 0 w 37"/>
                <a:gd name="T11" fmla="*/ 4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40">
                  <a:moveTo>
                    <a:pt x="0" y="4"/>
                  </a:moveTo>
                  <a:lnTo>
                    <a:pt x="8" y="36"/>
                  </a:lnTo>
                  <a:lnTo>
                    <a:pt x="37" y="40"/>
                  </a:lnTo>
                  <a:lnTo>
                    <a:pt x="19" y="0"/>
                  </a:lnTo>
                  <a:lnTo>
                    <a:pt x="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93">
              <a:extLst>
                <a:ext uri="{FF2B5EF4-FFF2-40B4-BE49-F238E27FC236}">
                  <a16:creationId xmlns:a16="http://schemas.microsoft.com/office/drawing/2014/main" id="{86AE78E9-E196-48C7-97C7-9FADA36E5F57}"/>
                </a:ext>
              </a:extLst>
            </p:cNvPr>
            <p:cNvSpPr>
              <a:spLocks/>
            </p:cNvSpPr>
            <p:nvPr/>
          </p:nvSpPr>
          <p:spPr bwMode="auto">
            <a:xfrm>
              <a:off x="1334" y="2053"/>
              <a:ext cx="91" cy="81"/>
            </a:xfrm>
            <a:custGeom>
              <a:avLst/>
              <a:gdLst>
                <a:gd name="T0" fmla="*/ 2 w 91"/>
                <a:gd name="T1" fmla="*/ 12 h 81"/>
                <a:gd name="T2" fmla="*/ 0 w 91"/>
                <a:gd name="T3" fmla="*/ 31 h 81"/>
                <a:gd name="T4" fmla="*/ 14 w 91"/>
                <a:gd name="T5" fmla="*/ 49 h 81"/>
                <a:gd name="T6" fmla="*/ 6 w 91"/>
                <a:gd name="T7" fmla="*/ 61 h 81"/>
                <a:gd name="T8" fmla="*/ 18 w 91"/>
                <a:gd name="T9" fmla="*/ 75 h 81"/>
                <a:gd name="T10" fmla="*/ 73 w 91"/>
                <a:gd name="T11" fmla="*/ 81 h 81"/>
                <a:gd name="T12" fmla="*/ 91 w 91"/>
                <a:gd name="T13" fmla="*/ 61 h 81"/>
                <a:gd name="T14" fmla="*/ 73 w 91"/>
                <a:gd name="T15" fmla="*/ 49 h 81"/>
                <a:gd name="T16" fmla="*/ 65 w 91"/>
                <a:gd name="T17" fmla="*/ 0 h 81"/>
                <a:gd name="T18" fmla="*/ 2 w 91"/>
                <a:gd name="T19" fmla="*/ 12 h 81"/>
                <a:gd name="T20" fmla="*/ 2 w 91"/>
                <a:gd name="T21" fmla="*/ 12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81">
                  <a:moveTo>
                    <a:pt x="2" y="12"/>
                  </a:moveTo>
                  <a:lnTo>
                    <a:pt x="0" y="31"/>
                  </a:lnTo>
                  <a:lnTo>
                    <a:pt x="14" y="49"/>
                  </a:lnTo>
                  <a:lnTo>
                    <a:pt x="6" y="61"/>
                  </a:lnTo>
                  <a:lnTo>
                    <a:pt x="18" y="75"/>
                  </a:lnTo>
                  <a:lnTo>
                    <a:pt x="73" y="81"/>
                  </a:lnTo>
                  <a:lnTo>
                    <a:pt x="91" y="61"/>
                  </a:lnTo>
                  <a:lnTo>
                    <a:pt x="73" y="49"/>
                  </a:lnTo>
                  <a:lnTo>
                    <a:pt x="65" y="0"/>
                  </a:lnTo>
                  <a:lnTo>
                    <a:pt x="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94">
              <a:extLst>
                <a:ext uri="{FF2B5EF4-FFF2-40B4-BE49-F238E27FC236}">
                  <a16:creationId xmlns:a16="http://schemas.microsoft.com/office/drawing/2014/main" id="{51B6ADDE-E3C7-4004-A525-443292BFC528}"/>
                </a:ext>
              </a:extLst>
            </p:cNvPr>
            <p:cNvSpPr>
              <a:spLocks/>
            </p:cNvSpPr>
            <p:nvPr/>
          </p:nvSpPr>
          <p:spPr bwMode="auto">
            <a:xfrm>
              <a:off x="1170" y="2418"/>
              <a:ext cx="253" cy="166"/>
            </a:xfrm>
            <a:custGeom>
              <a:avLst/>
              <a:gdLst>
                <a:gd name="T0" fmla="*/ 0 w 253"/>
                <a:gd name="T1" fmla="*/ 0 h 166"/>
                <a:gd name="T2" fmla="*/ 105 w 253"/>
                <a:gd name="T3" fmla="*/ 32 h 166"/>
                <a:gd name="T4" fmla="*/ 222 w 253"/>
                <a:gd name="T5" fmla="*/ 18 h 166"/>
                <a:gd name="T6" fmla="*/ 253 w 253"/>
                <a:gd name="T7" fmla="*/ 32 h 166"/>
                <a:gd name="T8" fmla="*/ 247 w 253"/>
                <a:gd name="T9" fmla="*/ 137 h 166"/>
                <a:gd name="T10" fmla="*/ 176 w 253"/>
                <a:gd name="T11" fmla="*/ 166 h 166"/>
                <a:gd name="T12" fmla="*/ 83 w 253"/>
                <a:gd name="T13" fmla="*/ 148 h 166"/>
                <a:gd name="T14" fmla="*/ 81 w 253"/>
                <a:gd name="T15" fmla="*/ 103 h 166"/>
                <a:gd name="T16" fmla="*/ 99 w 253"/>
                <a:gd name="T17" fmla="*/ 63 h 166"/>
                <a:gd name="T18" fmla="*/ 8 w 253"/>
                <a:gd name="T19" fmla="*/ 24 h 166"/>
                <a:gd name="T20" fmla="*/ 0 w 253"/>
                <a:gd name="T21" fmla="*/ 0 h 166"/>
                <a:gd name="T22" fmla="*/ 0 w 253"/>
                <a:gd name="T23" fmla="*/ 0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3" h="166">
                  <a:moveTo>
                    <a:pt x="0" y="0"/>
                  </a:moveTo>
                  <a:lnTo>
                    <a:pt x="105" y="32"/>
                  </a:lnTo>
                  <a:lnTo>
                    <a:pt x="222" y="18"/>
                  </a:lnTo>
                  <a:lnTo>
                    <a:pt x="253" y="32"/>
                  </a:lnTo>
                  <a:lnTo>
                    <a:pt x="247" y="137"/>
                  </a:lnTo>
                  <a:lnTo>
                    <a:pt x="176" y="166"/>
                  </a:lnTo>
                  <a:lnTo>
                    <a:pt x="83" y="148"/>
                  </a:lnTo>
                  <a:lnTo>
                    <a:pt x="81" y="103"/>
                  </a:lnTo>
                  <a:lnTo>
                    <a:pt x="99" y="63"/>
                  </a:lnTo>
                  <a:lnTo>
                    <a:pt x="8" y="24"/>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95">
              <a:extLst>
                <a:ext uri="{FF2B5EF4-FFF2-40B4-BE49-F238E27FC236}">
                  <a16:creationId xmlns:a16="http://schemas.microsoft.com/office/drawing/2014/main" id="{E526E806-4445-4085-BF7D-B73D80205015}"/>
                </a:ext>
              </a:extLst>
            </p:cNvPr>
            <p:cNvSpPr>
              <a:spLocks/>
            </p:cNvSpPr>
            <p:nvPr/>
          </p:nvSpPr>
          <p:spPr bwMode="auto">
            <a:xfrm>
              <a:off x="1206" y="2240"/>
              <a:ext cx="134" cy="160"/>
            </a:xfrm>
            <a:custGeom>
              <a:avLst/>
              <a:gdLst>
                <a:gd name="T0" fmla="*/ 41 w 134"/>
                <a:gd name="T1" fmla="*/ 0 h 160"/>
                <a:gd name="T2" fmla="*/ 63 w 134"/>
                <a:gd name="T3" fmla="*/ 40 h 160"/>
                <a:gd name="T4" fmla="*/ 104 w 134"/>
                <a:gd name="T5" fmla="*/ 60 h 160"/>
                <a:gd name="T6" fmla="*/ 130 w 134"/>
                <a:gd name="T7" fmla="*/ 60 h 160"/>
                <a:gd name="T8" fmla="*/ 134 w 134"/>
                <a:gd name="T9" fmla="*/ 77 h 160"/>
                <a:gd name="T10" fmla="*/ 85 w 134"/>
                <a:gd name="T11" fmla="*/ 70 h 160"/>
                <a:gd name="T12" fmla="*/ 61 w 134"/>
                <a:gd name="T13" fmla="*/ 79 h 160"/>
                <a:gd name="T14" fmla="*/ 61 w 134"/>
                <a:gd name="T15" fmla="*/ 160 h 160"/>
                <a:gd name="T16" fmla="*/ 27 w 134"/>
                <a:gd name="T17" fmla="*/ 79 h 160"/>
                <a:gd name="T18" fmla="*/ 0 w 134"/>
                <a:gd name="T19" fmla="*/ 77 h 160"/>
                <a:gd name="T20" fmla="*/ 27 w 134"/>
                <a:gd name="T21" fmla="*/ 52 h 160"/>
                <a:gd name="T22" fmla="*/ 27 w 134"/>
                <a:gd name="T23" fmla="*/ 10 h 160"/>
                <a:gd name="T24" fmla="*/ 41 w 134"/>
                <a:gd name="T25" fmla="*/ 0 h 160"/>
                <a:gd name="T26" fmla="*/ 41 w 134"/>
                <a:gd name="T27" fmla="*/ 0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60">
                  <a:moveTo>
                    <a:pt x="41" y="0"/>
                  </a:moveTo>
                  <a:lnTo>
                    <a:pt x="63" y="40"/>
                  </a:lnTo>
                  <a:lnTo>
                    <a:pt x="104" y="60"/>
                  </a:lnTo>
                  <a:lnTo>
                    <a:pt x="130" y="60"/>
                  </a:lnTo>
                  <a:lnTo>
                    <a:pt x="134" y="77"/>
                  </a:lnTo>
                  <a:lnTo>
                    <a:pt x="85" y="70"/>
                  </a:lnTo>
                  <a:lnTo>
                    <a:pt x="61" y="79"/>
                  </a:lnTo>
                  <a:lnTo>
                    <a:pt x="61" y="160"/>
                  </a:lnTo>
                  <a:lnTo>
                    <a:pt x="27" y="79"/>
                  </a:lnTo>
                  <a:lnTo>
                    <a:pt x="0" y="77"/>
                  </a:lnTo>
                  <a:lnTo>
                    <a:pt x="27" y="52"/>
                  </a:lnTo>
                  <a:lnTo>
                    <a:pt x="27" y="10"/>
                  </a:lnTo>
                  <a:lnTo>
                    <a:pt x="41"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96">
              <a:extLst>
                <a:ext uri="{FF2B5EF4-FFF2-40B4-BE49-F238E27FC236}">
                  <a16:creationId xmlns:a16="http://schemas.microsoft.com/office/drawing/2014/main" id="{AA5DDF51-9279-4C1C-9F96-61571EF4CFAC}"/>
                </a:ext>
              </a:extLst>
            </p:cNvPr>
            <p:cNvSpPr>
              <a:spLocks/>
            </p:cNvSpPr>
            <p:nvPr/>
          </p:nvSpPr>
          <p:spPr bwMode="auto">
            <a:xfrm>
              <a:off x="1269" y="2308"/>
              <a:ext cx="160" cy="110"/>
            </a:xfrm>
            <a:custGeom>
              <a:avLst/>
              <a:gdLst>
                <a:gd name="T0" fmla="*/ 83 w 160"/>
                <a:gd name="T1" fmla="*/ 83 h 110"/>
                <a:gd name="T2" fmla="*/ 71 w 160"/>
                <a:gd name="T3" fmla="*/ 106 h 110"/>
                <a:gd name="T4" fmla="*/ 111 w 160"/>
                <a:gd name="T5" fmla="*/ 90 h 110"/>
                <a:gd name="T6" fmla="*/ 138 w 160"/>
                <a:gd name="T7" fmla="*/ 100 h 110"/>
                <a:gd name="T8" fmla="*/ 160 w 160"/>
                <a:gd name="T9" fmla="*/ 83 h 110"/>
                <a:gd name="T10" fmla="*/ 158 w 160"/>
                <a:gd name="T11" fmla="*/ 47 h 110"/>
                <a:gd name="T12" fmla="*/ 115 w 160"/>
                <a:gd name="T13" fmla="*/ 63 h 110"/>
                <a:gd name="T14" fmla="*/ 67 w 160"/>
                <a:gd name="T15" fmla="*/ 45 h 110"/>
                <a:gd name="T16" fmla="*/ 18 w 160"/>
                <a:gd name="T17" fmla="*/ 0 h 110"/>
                <a:gd name="T18" fmla="*/ 18 w 160"/>
                <a:gd name="T19" fmla="*/ 33 h 110"/>
                <a:gd name="T20" fmla="*/ 0 w 160"/>
                <a:gd name="T21" fmla="*/ 110 h 110"/>
                <a:gd name="T22" fmla="*/ 51 w 160"/>
                <a:gd name="T23" fmla="*/ 73 h 110"/>
                <a:gd name="T24" fmla="*/ 83 w 160"/>
                <a:gd name="T25" fmla="*/ 83 h 110"/>
                <a:gd name="T26" fmla="*/ 83 w 160"/>
                <a:gd name="T27" fmla="*/ 83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110">
                  <a:moveTo>
                    <a:pt x="83" y="83"/>
                  </a:moveTo>
                  <a:lnTo>
                    <a:pt x="71" y="106"/>
                  </a:lnTo>
                  <a:lnTo>
                    <a:pt x="111" y="90"/>
                  </a:lnTo>
                  <a:lnTo>
                    <a:pt x="138" y="100"/>
                  </a:lnTo>
                  <a:lnTo>
                    <a:pt x="160" y="83"/>
                  </a:lnTo>
                  <a:lnTo>
                    <a:pt x="158" y="47"/>
                  </a:lnTo>
                  <a:lnTo>
                    <a:pt x="115" y="63"/>
                  </a:lnTo>
                  <a:lnTo>
                    <a:pt x="67" y="45"/>
                  </a:lnTo>
                  <a:lnTo>
                    <a:pt x="18" y="0"/>
                  </a:lnTo>
                  <a:lnTo>
                    <a:pt x="18" y="33"/>
                  </a:lnTo>
                  <a:lnTo>
                    <a:pt x="0" y="110"/>
                  </a:lnTo>
                  <a:lnTo>
                    <a:pt x="51" y="73"/>
                  </a:lnTo>
                  <a:lnTo>
                    <a:pt x="83" y="83"/>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97">
              <a:extLst>
                <a:ext uri="{FF2B5EF4-FFF2-40B4-BE49-F238E27FC236}">
                  <a16:creationId xmlns:a16="http://schemas.microsoft.com/office/drawing/2014/main" id="{970F34B0-7941-461F-914A-74BD2755F498}"/>
                </a:ext>
              </a:extLst>
            </p:cNvPr>
            <p:cNvSpPr>
              <a:spLocks/>
            </p:cNvSpPr>
            <p:nvPr/>
          </p:nvSpPr>
          <p:spPr bwMode="auto">
            <a:xfrm>
              <a:off x="1267" y="2353"/>
              <a:ext cx="121" cy="81"/>
            </a:xfrm>
            <a:custGeom>
              <a:avLst/>
              <a:gdLst>
                <a:gd name="T0" fmla="*/ 121 w 121"/>
                <a:gd name="T1" fmla="*/ 12 h 81"/>
                <a:gd name="T2" fmla="*/ 91 w 121"/>
                <a:gd name="T3" fmla="*/ 42 h 81"/>
                <a:gd name="T4" fmla="*/ 28 w 121"/>
                <a:gd name="T5" fmla="*/ 43 h 81"/>
                <a:gd name="T6" fmla="*/ 16 w 121"/>
                <a:gd name="T7" fmla="*/ 57 h 81"/>
                <a:gd name="T8" fmla="*/ 4 w 121"/>
                <a:gd name="T9" fmla="*/ 81 h 81"/>
                <a:gd name="T10" fmla="*/ 0 w 121"/>
                <a:gd name="T11" fmla="*/ 55 h 81"/>
                <a:gd name="T12" fmla="*/ 16 w 121"/>
                <a:gd name="T13" fmla="*/ 24 h 81"/>
                <a:gd name="T14" fmla="*/ 43 w 121"/>
                <a:gd name="T15" fmla="*/ 22 h 81"/>
                <a:gd name="T16" fmla="*/ 69 w 121"/>
                <a:gd name="T17" fmla="*/ 0 h 81"/>
                <a:gd name="T18" fmla="*/ 87 w 121"/>
                <a:gd name="T19" fmla="*/ 12 h 81"/>
                <a:gd name="T20" fmla="*/ 121 w 121"/>
                <a:gd name="T21" fmla="*/ 12 h 81"/>
                <a:gd name="T22" fmla="*/ 121 w 121"/>
                <a:gd name="T23" fmla="*/ 1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81">
                  <a:moveTo>
                    <a:pt x="121" y="12"/>
                  </a:moveTo>
                  <a:lnTo>
                    <a:pt x="91" y="42"/>
                  </a:lnTo>
                  <a:lnTo>
                    <a:pt x="28" y="43"/>
                  </a:lnTo>
                  <a:lnTo>
                    <a:pt x="16" y="57"/>
                  </a:lnTo>
                  <a:lnTo>
                    <a:pt x="4" y="81"/>
                  </a:lnTo>
                  <a:lnTo>
                    <a:pt x="0" y="55"/>
                  </a:lnTo>
                  <a:lnTo>
                    <a:pt x="16" y="24"/>
                  </a:lnTo>
                  <a:lnTo>
                    <a:pt x="43" y="22"/>
                  </a:lnTo>
                  <a:lnTo>
                    <a:pt x="69" y="0"/>
                  </a:lnTo>
                  <a:lnTo>
                    <a:pt x="87" y="12"/>
                  </a:lnTo>
                  <a:lnTo>
                    <a:pt x="121"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98">
              <a:extLst>
                <a:ext uri="{FF2B5EF4-FFF2-40B4-BE49-F238E27FC236}">
                  <a16:creationId xmlns:a16="http://schemas.microsoft.com/office/drawing/2014/main" id="{3097DA3C-384F-46B8-A1CA-F3E0AE5F686D}"/>
                </a:ext>
              </a:extLst>
            </p:cNvPr>
            <p:cNvSpPr>
              <a:spLocks/>
            </p:cNvSpPr>
            <p:nvPr/>
          </p:nvSpPr>
          <p:spPr bwMode="auto">
            <a:xfrm>
              <a:off x="974" y="3610"/>
              <a:ext cx="87" cy="221"/>
            </a:xfrm>
            <a:custGeom>
              <a:avLst/>
              <a:gdLst>
                <a:gd name="T0" fmla="*/ 79 w 87"/>
                <a:gd name="T1" fmla="*/ 6 h 221"/>
                <a:gd name="T2" fmla="*/ 87 w 87"/>
                <a:gd name="T3" fmla="*/ 116 h 221"/>
                <a:gd name="T4" fmla="*/ 75 w 87"/>
                <a:gd name="T5" fmla="*/ 181 h 221"/>
                <a:gd name="T6" fmla="*/ 50 w 87"/>
                <a:gd name="T7" fmla="*/ 213 h 221"/>
                <a:gd name="T8" fmla="*/ 30 w 87"/>
                <a:gd name="T9" fmla="*/ 221 h 221"/>
                <a:gd name="T10" fmla="*/ 6 w 87"/>
                <a:gd name="T11" fmla="*/ 199 h 221"/>
                <a:gd name="T12" fmla="*/ 4 w 87"/>
                <a:gd name="T13" fmla="*/ 142 h 221"/>
                <a:gd name="T14" fmla="*/ 38 w 87"/>
                <a:gd name="T15" fmla="*/ 96 h 221"/>
                <a:gd name="T16" fmla="*/ 26 w 87"/>
                <a:gd name="T17" fmla="*/ 89 h 221"/>
                <a:gd name="T18" fmla="*/ 0 w 87"/>
                <a:gd name="T19" fmla="*/ 104 h 221"/>
                <a:gd name="T20" fmla="*/ 2 w 87"/>
                <a:gd name="T21" fmla="*/ 0 h 221"/>
                <a:gd name="T22" fmla="*/ 79 w 87"/>
                <a:gd name="T23" fmla="*/ 6 h 221"/>
                <a:gd name="T24" fmla="*/ 79 w 87"/>
                <a:gd name="T25" fmla="*/ 6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221">
                  <a:moveTo>
                    <a:pt x="79" y="6"/>
                  </a:moveTo>
                  <a:lnTo>
                    <a:pt x="87" y="116"/>
                  </a:lnTo>
                  <a:lnTo>
                    <a:pt x="75" y="181"/>
                  </a:lnTo>
                  <a:lnTo>
                    <a:pt x="50" y="213"/>
                  </a:lnTo>
                  <a:lnTo>
                    <a:pt x="30" y="221"/>
                  </a:lnTo>
                  <a:lnTo>
                    <a:pt x="6" y="199"/>
                  </a:lnTo>
                  <a:lnTo>
                    <a:pt x="4" y="142"/>
                  </a:lnTo>
                  <a:lnTo>
                    <a:pt x="38" y="96"/>
                  </a:lnTo>
                  <a:lnTo>
                    <a:pt x="26" y="89"/>
                  </a:lnTo>
                  <a:lnTo>
                    <a:pt x="0" y="104"/>
                  </a:lnTo>
                  <a:lnTo>
                    <a:pt x="2" y="0"/>
                  </a:lnTo>
                  <a:lnTo>
                    <a:pt x="79"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99">
              <a:extLst>
                <a:ext uri="{FF2B5EF4-FFF2-40B4-BE49-F238E27FC236}">
                  <a16:creationId xmlns:a16="http://schemas.microsoft.com/office/drawing/2014/main" id="{B5008D8C-AE10-4EF4-A3AA-8C76E4F5911E}"/>
                </a:ext>
              </a:extLst>
            </p:cNvPr>
            <p:cNvSpPr>
              <a:spLocks/>
            </p:cNvSpPr>
            <p:nvPr/>
          </p:nvSpPr>
          <p:spPr bwMode="auto">
            <a:xfrm>
              <a:off x="689" y="3669"/>
              <a:ext cx="236" cy="300"/>
            </a:xfrm>
            <a:custGeom>
              <a:avLst/>
              <a:gdLst>
                <a:gd name="T0" fmla="*/ 157 w 236"/>
                <a:gd name="T1" fmla="*/ 0 h 300"/>
                <a:gd name="T2" fmla="*/ 202 w 236"/>
                <a:gd name="T3" fmla="*/ 45 h 300"/>
                <a:gd name="T4" fmla="*/ 234 w 236"/>
                <a:gd name="T5" fmla="*/ 89 h 300"/>
                <a:gd name="T6" fmla="*/ 236 w 236"/>
                <a:gd name="T7" fmla="*/ 118 h 300"/>
                <a:gd name="T8" fmla="*/ 236 w 236"/>
                <a:gd name="T9" fmla="*/ 176 h 300"/>
                <a:gd name="T10" fmla="*/ 188 w 236"/>
                <a:gd name="T11" fmla="*/ 223 h 300"/>
                <a:gd name="T12" fmla="*/ 169 w 236"/>
                <a:gd name="T13" fmla="*/ 269 h 300"/>
                <a:gd name="T14" fmla="*/ 129 w 236"/>
                <a:gd name="T15" fmla="*/ 276 h 300"/>
                <a:gd name="T16" fmla="*/ 101 w 236"/>
                <a:gd name="T17" fmla="*/ 300 h 300"/>
                <a:gd name="T18" fmla="*/ 8 w 236"/>
                <a:gd name="T19" fmla="*/ 174 h 300"/>
                <a:gd name="T20" fmla="*/ 0 w 236"/>
                <a:gd name="T21" fmla="*/ 95 h 300"/>
                <a:gd name="T22" fmla="*/ 8 w 236"/>
                <a:gd name="T23" fmla="*/ 81 h 300"/>
                <a:gd name="T24" fmla="*/ 56 w 236"/>
                <a:gd name="T25" fmla="*/ 65 h 300"/>
                <a:gd name="T26" fmla="*/ 85 w 236"/>
                <a:gd name="T27" fmla="*/ 45 h 300"/>
                <a:gd name="T28" fmla="*/ 157 w 236"/>
                <a:gd name="T29" fmla="*/ 0 h 300"/>
                <a:gd name="T30" fmla="*/ 157 w 236"/>
                <a:gd name="T31" fmla="*/ 0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300">
                  <a:moveTo>
                    <a:pt x="157" y="0"/>
                  </a:moveTo>
                  <a:lnTo>
                    <a:pt x="202" y="45"/>
                  </a:lnTo>
                  <a:lnTo>
                    <a:pt x="234" y="89"/>
                  </a:lnTo>
                  <a:lnTo>
                    <a:pt x="236" y="118"/>
                  </a:lnTo>
                  <a:lnTo>
                    <a:pt x="236" y="176"/>
                  </a:lnTo>
                  <a:lnTo>
                    <a:pt x="188" y="223"/>
                  </a:lnTo>
                  <a:lnTo>
                    <a:pt x="169" y="269"/>
                  </a:lnTo>
                  <a:lnTo>
                    <a:pt x="129" y="276"/>
                  </a:lnTo>
                  <a:lnTo>
                    <a:pt x="101" y="300"/>
                  </a:lnTo>
                  <a:lnTo>
                    <a:pt x="8" y="174"/>
                  </a:lnTo>
                  <a:lnTo>
                    <a:pt x="0" y="95"/>
                  </a:lnTo>
                  <a:lnTo>
                    <a:pt x="8" y="81"/>
                  </a:lnTo>
                  <a:lnTo>
                    <a:pt x="56" y="65"/>
                  </a:lnTo>
                  <a:lnTo>
                    <a:pt x="85" y="45"/>
                  </a:lnTo>
                  <a:lnTo>
                    <a:pt x="157"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00">
              <a:extLst>
                <a:ext uri="{FF2B5EF4-FFF2-40B4-BE49-F238E27FC236}">
                  <a16:creationId xmlns:a16="http://schemas.microsoft.com/office/drawing/2014/main" id="{6A0081AE-40D7-4AB8-8F7E-A6D37ACDA05D}"/>
                </a:ext>
              </a:extLst>
            </p:cNvPr>
            <p:cNvSpPr>
              <a:spLocks/>
            </p:cNvSpPr>
            <p:nvPr/>
          </p:nvSpPr>
          <p:spPr bwMode="auto">
            <a:xfrm>
              <a:off x="885" y="3718"/>
              <a:ext cx="34" cy="62"/>
            </a:xfrm>
            <a:custGeom>
              <a:avLst/>
              <a:gdLst>
                <a:gd name="T0" fmla="*/ 0 w 34"/>
                <a:gd name="T1" fmla="*/ 4 h 62"/>
                <a:gd name="T2" fmla="*/ 6 w 34"/>
                <a:gd name="T3" fmla="*/ 28 h 62"/>
                <a:gd name="T4" fmla="*/ 34 w 34"/>
                <a:gd name="T5" fmla="*/ 62 h 62"/>
                <a:gd name="T6" fmla="*/ 34 w 34"/>
                <a:gd name="T7" fmla="*/ 36 h 62"/>
                <a:gd name="T8" fmla="*/ 10 w 34"/>
                <a:gd name="T9" fmla="*/ 0 h 62"/>
                <a:gd name="T10" fmla="*/ 0 w 34"/>
                <a:gd name="T11" fmla="*/ 4 h 62"/>
                <a:gd name="T12" fmla="*/ 0 w 34"/>
                <a:gd name="T13" fmla="*/ 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62">
                  <a:moveTo>
                    <a:pt x="0" y="4"/>
                  </a:moveTo>
                  <a:lnTo>
                    <a:pt x="6" y="28"/>
                  </a:lnTo>
                  <a:lnTo>
                    <a:pt x="34" y="62"/>
                  </a:lnTo>
                  <a:lnTo>
                    <a:pt x="34" y="36"/>
                  </a:lnTo>
                  <a:lnTo>
                    <a:pt x="10" y="0"/>
                  </a:lnTo>
                  <a:lnTo>
                    <a:pt x="0" y="4"/>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01">
              <a:extLst>
                <a:ext uri="{FF2B5EF4-FFF2-40B4-BE49-F238E27FC236}">
                  <a16:creationId xmlns:a16="http://schemas.microsoft.com/office/drawing/2014/main" id="{8AAD7FE3-A006-4F62-966B-EEAEDC948D54}"/>
                </a:ext>
              </a:extLst>
            </p:cNvPr>
            <p:cNvSpPr>
              <a:spLocks/>
            </p:cNvSpPr>
            <p:nvPr/>
          </p:nvSpPr>
          <p:spPr bwMode="auto">
            <a:xfrm>
              <a:off x="860" y="3710"/>
              <a:ext cx="65" cy="135"/>
            </a:xfrm>
            <a:custGeom>
              <a:avLst/>
              <a:gdLst>
                <a:gd name="T0" fmla="*/ 2 w 65"/>
                <a:gd name="T1" fmla="*/ 38 h 135"/>
                <a:gd name="T2" fmla="*/ 0 w 65"/>
                <a:gd name="T3" fmla="*/ 0 h 135"/>
                <a:gd name="T4" fmla="*/ 17 w 65"/>
                <a:gd name="T5" fmla="*/ 24 h 135"/>
                <a:gd name="T6" fmla="*/ 31 w 65"/>
                <a:gd name="T7" fmla="*/ 36 h 135"/>
                <a:gd name="T8" fmla="*/ 25 w 65"/>
                <a:gd name="T9" fmla="*/ 70 h 135"/>
                <a:gd name="T10" fmla="*/ 59 w 65"/>
                <a:gd name="T11" fmla="*/ 97 h 135"/>
                <a:gd name="T12" fmla="*/ 65 w 65"/>
                <a:gd name="T13" fmla="*/ 135 h 135"/>
                <a:gd name="T14" fmla="*/ 25 w 65"/>
                <a:gd name="T15" fmla="*/ 125 h 135"/>
                <a:gd name="T16" fmla="*/ 9 w 65"/>
                <a:gd name="T17" fmla="*/ 77 h 135"/>
                <a:gd name="T18" fmla="*/ 2 w 65"/>
                <a:gd name="T19" fmla="*/ 38 h 135"/>
                <a:gd name="T20" fmla="*/ 2 w 65"/>
                <a:gd name="T21" fmla="*/ 38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35">
                  <a:moveTo>
                    <a:pt x="2" y="38"/>
                  </a:moveTo>
                  <a:lnTo>
                    <a:pt x="0" y="0"/>
                  </a:lnTo>
                  <a:lnTo>
                    <a:pt x="17" y="24"/>
                  </a:lnTo>
                  <a:lnTo>
                    <a:pt x="31" y="36"/>
                  </a:lnTo>
                  <a:lnTo>
                    <a:pt x="25" y="70"/>
                  </a:lnTo>
                  <a:lnTo>
                    <a:pt x="59" y="97"/>
                  </a:lnTo>
                  <a:lnTo>
                    <a:pt x="65" y="135"/>
                  </a:lnTo>
                  <a:lnTo>
                    <a:pt x="25" y="125"/>
                  </a:lnTo>
                  <a:lnTo>
                    <a:pt x="9" y="77"/>
                  </a:lnTo>
                  <a:lnTo>
                    <a:pt x="2" y="38"/>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02">
              <a:extLst>
                <a:ext uri="{FF2B5EF4-FFF2-40B4-BE49-F238E27FC236}">
                  <a16:creationId xmlns:a16="http://schemas.microsoft.com/office/drawing/2014/main" id="{8FEF9C84-C9FF-4483-B02F-2A5E9AAC76CA}"/>
                </a:ext>
              </a:extLst>
            </p:cNvPr>
            <p:cNvSpPr>
              <a:spLocks/>
            </p:cNvSpPr>
            <p:nvPr/>
          </p:nvSpPr>
          <p:spPr bwMode="auto">
            <a:xfrm>
              <a:off x="824" y="3831"/>
              <a:ext cx="26" cy="111"/>
            </a:xfrm>
            <a:custGeom>
              <a:avLst/>
              <a:gdLst>
                <a:gd name="T0" fmla="*/ 12 w 26"/>
                <a:gd name="T1" fmla="*/ 0 h 111"/>
                <a:gd name="T2" fmla="*/ 0 w 26"/>
                <a:gd name="T3" fmla="*/ 12 h 111"/>
                <a:gd name="T4" fmla="*/ 8 w 26"/>
                <a:gd name="T5" fmla="*/ 49 h 111"/>
                <a:gd name="T6" fmla="*/ 4 w 26"/>
                <a:gd name="T7" fmla="*/ 111 h 111"/>
                <a:gd name="T8" fmla="*/ 26 w 26"/>
                <a:gd name="T9" fmla="*/ 107 h 111"/>
                <a:gd name="T10" fmla="*/ 26 w 26"/>
                <a:gd name="T11" fmla="*/ 14 h 111"/>
                <a:gd name="T12" fmla="*/ 12 w 26"/>
                <a:gd name="T13" fmla="*/ 0 h 111"/>
                <a:gd name="T14" fmla="*/ 12 w 26"/>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11">
                  <a:moveTo>
                    <a:pt x="12" y="0"/>
                  </a:moveTo>
                  <a:lnTo>
                    <a:pt x="0" y="12"/>
                  </a:lnTo>
                  <a:lnTo>
                    <a:pt x="8" y="49"/>
                  </a:lnTo>
                  <a:lnTo>
                    <a:pt x="4" y="111"/>
                  </a:lnTo>
                  <a:lnTo>
                    <a:pt x="26" y="107"/>
                  </a:lnTo>
                  <a:lnTo>
                    <a:pt x="26" y="14"/>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03">
              <a:extLst>
                <a:ext uri="{FF2B5EF4-FFF2-40B4-BE49-F238E27FC236}">
                  <a16:creationId xmlns:a16="http://schemas.microsoft.com/office/drawing/2014/main" id="{64757C84-9071-41B3-988D-B2EB07C48325}"/>
                </a:ext>
              </a:extLst>
            </p:cNvPr>
            <p:cNvSpPr>
              <a:spLocks/>
            </p:cNvSpPr>
            <p:nvPr/>
          </p:nvSpPr>
          <p:spPr bwMode="auto">
            <a:xfrm>
              <a:off x="693" y="3752"/>
              <a:ext cx="123" cy="213"/>
            </a:xfrm>
            <a:custGeom>
              <a:avLst/>
              <a:gdLst>
                <a:gd name="T0" fmla="*/ 28 w 123"/>
                <a:gd name="T1" fmla="*/ 0 h 213"/>
                <a:gd name="T2" fmla="*/ 38 w 123"/>
                <a:gd name="T3" fmla="*/ 31 h 213"/>
                <a:gd name="T4" fmla="*/ 68 w 123"/>
                <a:gd name="T5" fmla="*/ 53 h 213"/>
                <a:gd name="T6" fmla="*/ 121 w 123"/>
                <a:gd name="T7" fmla="*/ 51 h 213"/>
                <a:gd name="T8" fmla="*/ 113 w 123"/>
                <a:gd name="T9" fmla="*/ 71 h 213"/>
                <a:gd name="T10" fmla="*/ 87 w 123"/>
                <a:gd name="T11" fmla="*/ 71 h 213"/>
                <a:gd name="T12" fmla="*/ 93 w 123"/>
                <a:gd name="T13" fmla="*/ 124 h 213"/>
                <a:gd name="T14" fmla="*/ 121 w 123"/>
                <a:gd name="T15" fmla="*/ 162 h 213"/>
                <a:gd name="T16" fmla="*/ 123 w 123"/>
                <a:gd name="T17" fmla="*/ 197 h 213"/>
                <a:gd name="T18" fmla="*/ 101 w 123"/>
                <a:gd name="T19" fmla="*/ 213 h 213"/>
                <a:gd name="T20" fmla="*/ 78 w 123"/>
                <a:gd name="T21" fmla="*/ 166 h 213"/>
                <a:gd name="T22" fmla="*/ 18 w 123"/>
                <a:gd name="T23" fmla="*/ 120 h 213"/>
                <a:gd name="T24" fmla="*/ 0 w 123"/>
                <a:gd name="T25" fmla="*/ 49 h 213"/>
                <a:gd name="T26" fmla="*/ 4 w 123"/>
                <a:gd name="T27" fmla="*/ 0 h 213"/>
                <a:gd name="T28" fmla="*/ 28 w 123"/>
                <a:gd name="T29" fmla="*/ 0 h 213"/>
                <a:gd name="T30" fmla="*/ 28 w 123"/>
                <a:gd name="T31" fmla="*/ 0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 h="213">
                  <a:moveTo>
                    <a:pt x="28" y="0"/>
                  </a:moveTo>
                  <a:lnTo>
                    <a:pt x="38" y="31"/>
                  </a:lnTo>
                  <a:lnTo>
                    <a:pt x="68" y="53"/>
                  </a:lnTo>
                  <a:lnTo>
                    <a:pt x="121" y="51"/>
                  </a:lnTo>
                  <a:lnTo>
                    <a:pt x="113" y="71"/>
                  </a:lnTo>
                  <a:lnTo>
                    <a:pt x="87" y="71"/>
                  </a:lnTo>
                  <a:lnTo>
                    <a:pt x="93" y="124"/>
                  </a:lnTo>
                  <a:lnTo>
                    <a:pt x="121" y="162"/>
                  </a:lnTo>
                  <a:lnTo>
                    <a:pt x="123" y="197"/>
                  </a:lnTo>
                  <a:lnTo>
                    <a:pt x="101" y="213"/>
                  </a:lnTo>
                  <a:lnTo>
                    <a:pt x="78" y="166"/>
                  </a:lnTo>
                  <a:lnTo>
                    <a:pt x="18" y="120"/>
                  </a:lnTo>
                  <a:lnTo>
                    <a:pt x="0" y="49"/>
                  </a:lnTo>
                  <a:lnTo>
                    <a:pt x="4" y="0"/>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04">
              <a:extLst>
                <a:ext uri="{FF2B5EF4-FFF2-40B4-BE49-F238E27FC236}">
                  <a16:creationId xmlns:a16="http://schemas.microsoft.com/office/drawing/2014/main" id="{521E6277-A4E8-445E-BB7A-28A3CB0F3A64}"/>
                </a:ext>
              </a:extLst>
            </p:cNvPr>
            <p:cNvSpPr>
              <a:spLocks/>
            </p:cNvSpPr>
            <p:nvPr/>
          </p:nvSpPr>
          <p:spPr bwMode="auto">
            <a:xfrm>
              <a:off x="786" y="3685"/>
              <a:ext cx="58" cy="98"/>
            </a:xfrm>
            <a:custGeom>
              <a:avLst/>
              <a:gdLst>
                <a:gd name="T0" fmla="*/ 40 w 58"/>
                <a:gd name="T1" fmla="*/ 0 h 98"/>
                <a:gd name="T2" fmla="*/ 0 w 58"/>
                <a:gd name="T3" fmla="*/ 37 h 98"/>
                <a:gd name="T4" fmla="*/ 42 w 58"/>
                <a:gd name="T5" fmla="*/ 98 h 98"/>
                <a:gd name="T6" fmla="*/ 58 w 58"/>
                <a:gd name="T7" fmla="*/ 53 h 98"/>
                <a:gd name="T8" fmla="*/ 40 w 58"/>
                <a:gd name="T9" fmla="*/ 0 h 98"/>
                <a:gd name="T10" fmla="*/ 40 w 58"/>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98">
                  <a:moveTo>
                    <a:pt x="40" y="0"/>
                  </a:moveTo>
                  <a:lnTo>
                    <a:pt x="0" y="37"/>
                  </a:lnTo>
                  <a:lnTo>
                    <a:pt x="42" y="98"/>
                  </a:lnTo>
                  <a:lnTo>
                    <a:pt x="58" y="53"/>
                  </a:lnTo>
                  <a:lnTo>
                    <a:pt x="4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05">
              <a:extLst>
                <a:ext uri="{FF2B5EF4-FFF2-40B4-BE49-F238E27FC236}">
                  <a16:creationId xmlns:a16="http://schemas.microsoft.com/office/drawing/2014/main" id="{91126C91-DF23-4BC5-BAFE-126D810121B3}"/>
                </a:ext>
              </a:extLst>
            </p:cNvPr>
            <p:cNvSpPr>
              <a:spLocks/>
            </p:cNvSpPr>
            <p:nvPr/>
          </p:nvSpPr>
          <p:spPr bwMode="auto">
            <a:xfrm>
              <a:off x="539" y="2268"/>
              <a:ext cx="421" cy="371"/>
            </a:xfrm>
            <a:custGeom>
              <a:avLst/>
              <a:gdLst>
                <a:gd name="T0" fmla="*/ 36 w 421"/>
                <a:gd name="T1" fmla="*/ 65 h 371"/>
                <a:gd name="T2" fmla="*/ 22 w 421"/>
                <a:gd name="T3" fmla="*/ 97 h 371"/>
                <a:gd name="T4" fmla="*/ 50 w 421"/>
                <a:gd name="T5" fmla="*/ 170 h 371"/>
                <a:gd name="T6" fmla="*/ 34 w 421"/>
                <a:gd name="T7" fmla="*/ 209 h 371"/>
                <a:gd name="T8" fmla="*/ 0 w 421"/>
                <a:gd name="T9" fmla="*/ 225 h 371"/>
                <a:gd name="T10" fmla="*/ 32 w 421"/>
                <a:gd name="T11" fmla="*/ 251 h 371"/>
                <a:gd name="T12" fmla="*/ 73 w 421"/>
                <a:gd name="T13" fmla="*/ 289 h 371"/>
                <a:gd name="T14" fmla="*/ 158 w 421"/>
                <a:gd name="T15" fmla="*/ 371 h 371"/>
                <a:gd name="T16" fmla="*/ 247 w 421"/>
                <a:gd name="T17" fmla="*/ 338 h 371"/>
                <a:gd name="T18" fmla="*/ 319 w 421"/>
                <a:gd name="T19" fmla="*/ 281 h 371"/>
                <a:gd name="T20" fmla="*/ 352 w 421"/>
                <a:gd name="T21" fmla="*/ 267 h 371"/>
                <a:gd name="T22" fmla="*/ 346 w 421"/>
                <a:gd name="T23" fmla="*/ 247 h 371"/>
                <a:gd name="T24" fmla="*/ 368 w 421"/>
                <a:gd name="T25" fmla="*/ 227 h 371"/>
                <a:gd name="T26" fmla="*/ 390 w 421"/>
                <a:gd name="T27" fmla="*/ 202 h 371"/>
                <a:gd name="T28" fmla="*/ 402 w 421"/>
                <a:gd name="T29" fmla="*/ 156 h 371"/>
                <a:gd name="T30" fmla="*/ 398 w 421"/>
                <a:gd name="T31" fmla="*/ 132 h 371"/>
                <a:gd name="T32" fmla="*/ 404 w 421"/>
                <a:gd name="T33" fmla="*/ 105 h 371"/>
                <a:gd name="T34" fmla="*/ 406 w 421"/>
                <a:gd name="T35" fmla="*/ 85 h 371"/>
                <a:gd name="T36" fmla="*/ 415 w 421"/>
                <a:gd name="T37" fmla="*/ 65 h 371"/>
                <a:gd name="T38" fmla="*/ 421 w 421"/>
                <a:gd name="T39" fmla="*/ 12 h 371"/>
                <a:gd name="T40" fmla="*/ 332 w 421"/>
                <a:gd name="T41" fmla="*/ 0 h 371"/>
                <a:gd name="T42" fmla="*/ 119 w 421"/>
                <a:gd name="T43" fmla="*/ 59 h 371"/>
                <a:gd name="T44" fmla="*/ 36 w 421"/>
                <a:gd name="T45" fmla="*/ 65 h 371"/>
                <a:gd name="T46" fmla="*/ 36 w 421"/>
                <a:gd name="T47" fmla="*/ 65 h 3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1" h="371">
                  <a:moveTo>
                    <a:pt x="36" y="65"/>
                  </a:moveTo>
                  <a:lnTo>
                    <a:pt x="22" y="97"/>
                  </a:lnTo>
                  <a:lnTo>
                    <a:pt x="50" y="170"/>
                  </a:lnTo>
                  <a:lnTo>
                    <a:pt x="34" y="209"/>
                  </a:lnTo>
                  <a:lnTo>
                    <a:pt x="0" y="225"/>
                  </a:lnTo>
                  <a:lnTo>
                    <a:pt x="32" y="251"/>
                  </a:lnTo>
                  <a:lnTo>
                    <a:pt x="73" y="289"/>
                  </a:lnTo>
                  <a:lnTo>
                    <a:pt x="158" y="371"/>
                  </a:lnTo>
                  <a:lnTo>
                    <a:pt x="247" y="338"/>
                  </a:lnTo>
                  <a:lnTo>
                    <a:pt x="319" y="281"/>
                  </a:lnTo>
                  <a:lnTo>
                    <a:pt x="352" y="267"/>
                  </a:lnTo>
                  <a:lnTo>
                    <a:pt x="346" y="247"/>
                  </a:lnTo>
                  <a:lnTo>
                    <a:pt x="368" y="227"/>
                  </a:lnTo>
                  <a:lnTo>
                    <a:pt x="390" y="202"/>
                  </a:lnTo>
                  <a:lnTo>
                    <a:pt x="402" y="156"/>
                  </a:lnTo>
                  <a:lnTo>
                    <a:pt x="398" y="132"/>
                  </a:lnTo>
                  <a:lnTo>
                    <a:pt x="404" y="105"/>
                  </a:lnTo>
                  <a:lnTo>
                    <a:pt x="406" y="85"/>
                  </a:lnTo>
                  <a:lnTo>
                    <a:pt x="415" y="65"/>
                  </a:lnTo>
                  <a:lnTo>
                    <a:pt x="421" y="12"/>
                  </a:lnTo>
                  <a:lnTo>
                    <a:pt x="332" y="0"/>
                  </a:lnTo>
                  <a:lnTo>
                    <a:pt x="119" y="59"/>
                  </a:lnTo>
                  <a:lnTo>
                    <a:pt x="36" y="6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06">
              <a:extLst>
                <a:ext uri="{FF2B5EF4-FFF2-40B4-BE49-F238E27FC236}">
                  <a16:creationId xmlns:a16="http://schemas.microsoft.com/office/drawing/2014/main" id="{9245499B-B236-4EAA-8346-0C53B6B4445D}"/>
                </a:ext>
              </a:extLst>
            </p:cNvPr>
            <p:cNvSpPr>
              <a:spLocks/>
            </p:cNvSpPr>
            <p:nvPr/>
          </p:nvSpPr>
          <p:spPr bwMode="auto">
            <a:xfrm>
              <a:off x="581" y="2357"/>
              <a:ext cx="51" cy="45"/>
            </a:xfrm>
            <a:custGeom>
              <a:avLst/>
              <a:gdLst>
                <a:gd name="T0" fmla="*/ 37 w 51"/>
                <a:gd name="T1" fmla="*/ 0 h 45"/>
                <a:gd name="T2" fmla="*/ 4 w 51"/>
                <a:gd name="T3" fmla="*/ 2 h 45"/>
                <a:gd name="T4" fmla="*/ 0 w 51"/>
                <a:gd name="T5" fmla="*/ 22 h 45"/>
                <a:gd name="T6" fmla="*/ 25 w 51"/>
                <a:gd name="T7" fmla="*/ 45 h 45"/>
                <a:gd name="T8" fmla="*/ 51 w 51"/>
                <a:gd name="T9" fmla="*/ 36 h 45"/>
                <a:gd name="T10" fmla="*/ 37 w 51"/>
                <a:gd name="T11" fmla="*/ 0 h 45"/>
                <a:gd name="T12" fmla="*/ 37 w 51"/>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5">
                  <a:moveTo>
                    <a:pt x="37" y="0"/>
                  </a:moveTo>
                  <a:lnTo>
                    <a:pt x="4" y="2"/>
                  </a:lnTo>
                  <a:lnTo>
                    <a:pt x="0" y="22"/>
                  </a:lnTo>
                  <a:lnTo>
                    <a:pt x="25" y="45"/>
                  </a:lnTo>
                  <a:lnTo>
                    <a:pt x="51" y="36"/>
                  </a:lnTo>
                  <a:lnTo>
                    <a:pt x="37"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7">
              <a:extLst>
                <a:ext uri="{FF2B5EF4-FFF2-40B4-BE49-F238E27FC236}">
                  <a16:creationId xmlns:a16="http://schemas.microsoft.com/office/drawing/2014/main" id="{213B0D4E-EBC7-4E17-B1A9-4E23E62A59E6}"/>
                </a:ext>
              </a:extLst>
            </p:cNvPr>
            <p:cNvSpPr>
              <a:spLocks/>
            </p:cNvSpPr>
            <p:nvPr/>
          </p:nvSpPr>
          <p:spPr bwMode="auto">
            <a:xfrm>
              <a:off x="887" y="2400"/>
              <a:ext cx="44" cy="58"/>
            </a:xfrm>
            <a:custGeom>
              <a:avLst/>
              <a:gdLst>
                <a:gd name="T0" fmla="*/ 44 w 44"/>
                <a:gd name="T1" fmla="*/ 0 h 58"/>
                <a:gd name="T2" fmla="*/ 28 w 44"/>
                <a:gd name="T3" fmla="*/ 12 h 58"/>
                <a:gd name="T4" fmla="*/ 28 w 44"/>
                <a:gd name="T5" fmla="*/ 36 h 58"/>
                <a:gd name="T6" fmla="*/ 36 w 44"/>
                <a:gd name="T7" fmla="*/ 50 h 58"/>
                <a:gd name="T8" fmla="*/ 16 w 44"/>
                <a:gd name="T9" fmla="*/ 58 h 58"/>
                <a:gd name="T10" fmla="*/ 0 w 44"/>
                <a:gd name="T11" fmla="*/ 46 h 58"/>
                <a:gd name="T12" fmla="*/ 8 w 44"/>
                <a:gd name="T13" fmla="*/ 18 h 58"/>
                <a:gd name="T14" fmla="*/ 44 w 44"/>
                <a:gd name="T15" fmla="*/ 0 h 58"/>
                <a:gd name="T16" fmla="*/ 44 w 4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8">
                  <a:moveTo>
                    <a:pt x="44" y="0"/>
                  </a:moveTo>
                  <a:lnTo>
                    <a:pt x="28" y="12"/>
                  </a:lnTo>
                  <a:lnTo>
                    <a:pt x="28" y="36"/>
                  </a:lnTo>
                  <a:lnTo>
                    <a:pt x="36" y="50"/>
                  </a:lnTo>
                  <a:lnTo>
                    <a:pt x="16" y="58"/>
                  </a:lnTo>
                  <a:lnTo>
                    <a:pt x="0" y="46"/>
                  </a:lnTo>
                  <a:lnTo>
                    <a:pt x="8" y="18"/>
                  </a:lnTo>
                  <a:lnTo>
                    <a:pt x="44"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08">
              <a:extLst>
                <a:ext uri="{FF2B5EF4-FFF2-40B4-BE49-F238E27FC236}">
                  <a16:creationId xmlns:a16="http://schemas.microsoft.com/office/drawing/2014/main" id="{8969105F-126D-434B-ADEB-88C005F5949A}"/>
                </a:ext>
              </a:extLst>
            </p:cNvPr>
            <p:cNvSpPr>
              <a:spLocks/>
            </p:cNvSpPr>
            <p:nvPr/>
          </p:nvSpPr>
          <p:spPr bwMode="auto">
            <a:xfrm>
              <a:off x="699" y="2406"/>
              <a:ext cx="178" cy="93"/>
            </a:xfrm>
            <a:custGeom>
              <a:avLst/>
              <a:gdLst>
                <a:gd name="T0" fmla="*/ 125 w 178"/>
                <a:gd name="T1" fmla="*/ 10 h 93"/>
                <a:gd name="T2" fmla="*/ 174 w 178"/>
                <a:gd name="T3" fmla="*/ 16 h 93"/>
                <a:gd name="T4" fmla="*/ 178 w 178"/>
                <a:gd name="T5" fmla="*/ 32 h 93"/>
                <a:gd name="T6" fmla="*/ 159 w 178"/>
                <a:gd name="T7" fmla="*/ 52 h 93"/>
                <a:gd name="T8" fmla="*/ 137 w 178"/>
                <a:gd name="T9" fmla="*/ 56 h 93"/>
                <a:gd name="T10" fmla="*/ 133 w 178"/>
                <a:gd name="T11" fmla="*/ 32 h 93"/>
                <a:gd name="T12" fmla="*/ 79 w 178"/>
                <a:gd name="T13" fmla="*/ 28 h 93"/>
                <a:gd name="T14" fmla="*/ 81 w 178"/>
                <a:gd name="T15" fmla="*/ 52 h 93"/>
                <a:gd name="T16" fmla="*/ 115 w 178"/>
                <a:gd name="T17" fmla="*/ 66 h 93"/>
                <a:gd name="T18" fmla="*/ 109 w 178"/>
                <a:gd name="T19" fmla="*/ 87 h 93"/>
                <a:gd name="T20" fmla="*/ 99 w 178"/>
                <a:gd name="T21" fmla="*/ 93 h 93"/>
                <a:gd name="T22" fmla="*/ 91 w 178"/>
                <a:gd name="T23" fmla="*/ 73 h 93"/>
                <a:gd name="T24" fmla="*/ 50 w 178"/>
                <a:gd name="T25" fmla="*/ 38 h 93"/>
                <a:gd name="T26" fmla="*/ 0 w 178"/>
                <a:gd name="T27" fmla="*/ 22 h 93"/>
                <a:gd name="T28" fmla="*/ 42 w 178"/>
                <a:gd name="T29" fmla="*/ 0 h 93"/>
                <a:gd name="T30" fmla="*/ 70 w 178"/>
                <a:gd name="T31" fmla="*/ 0 h 93"/>
                <a:gd name="T32" fmla="*/ 87 w 178"/>
                <a:gd name="T33" fmla="*/ 18 h 93"/>
                <a:gd name="T34" fmla="*/ 125 w 178"/>
                <a:gd name="T35" fmla="*/ 10 h 93"/>
                <a:gd name="T36" fmla="*/ 125 w 178"/>
                <a:gd name="T37" fmla="*/ 1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8" h="93">
                  <a:moveTo>
                    <a:pt x="125" y="10"/>
                  </a:moveTo>
                  <a:lnTo>
                    <a:pt x="174" y="16"/>
                  </a:lnTo>
                  <a:lnTo>
                    <a:pt x="178" y="32"/>
                  </a:lnTo>
                  <a:lnTo>
                    <a:pt x="159" y="52"/>
                  </a:lnTo>
                  <a:lnTo>
                    <a:pt x="137" y="56"/>
                  </a:lnTo>
                  <a:lnTo>
                    <a:pt x="133" y="32"/>
                  </a:lnTo>
                  <a:lnTo>
                    <a:pt x="79" y="28"/>
                  </a:lnTo>
                  <a:lnTo>
                    <a:pt x="81" y="52"/>
                  </a:lnTo>
                  <a:lnTo>
                    <a:pt x="115" y="66"/>
                  </a:lnTo>
                  <a:lnTo>
                    <a:pt x="109" y="87"/>
                  </a:lnTo>
                  <a:lnTo>
                    <a:pt x="99" y="93"/>
                  </a:lnTo>
                  <a:lnTo>
                    <a:pt x="91" y="73"/>
                  </a:lnTo>
                  <a:lnTo>
                    <a:pt x="50" y="38"/>
                  </a:lnTo>
                  <a:lnTo>
                    <a:pt x="0" y="22"/>
                  </a:lnTo>
                  <a:lnTo>
                    <a:pt x="42" y="0"/>
                  </a:lnTo>
                  <a:lnTo>
                    <a:pt x="70" y="0"/>
                  </a:lnTo>
                  <a:lnTo>
                    <a:pt x="87" y="18"/>
                  </a:lnTo>
                  <a:lnTo>
                    <a:pt x="125" y="1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09">
              <a:extLst>
                <a:ext uri="{FF2B5EF4-FFF2-40B4-BE49-F238E27FC236}">
                  <a16:creationId xmlns:a16="http://schemas.microsoft.com/office/drawing/2014/main" id="{949BE9FE-41CB-48C8-AC7B-058566E1ABE6}"/>
                </a:ext>
              </a:extLst>
            </p:cNvPr>
            <p:cNvSpPr>
              <a:spLocks/>
            </p:cNvSpPr>
            <p:nvPr/>
          </p:nvSpPr>
          <p:spPr bwMode="auto">
            <a:xfrm>
              <a:off x="604" y="2260"/>
              <a:ext cx="356" cy="461"/>
            </a:xfrm>
            <a:custGeom>
              <a:avLst/>
              <a:gdLst>
                <a:gd name="T0" fmla="*/ 356 w 356"/>
                <a:gd name="T1" fmla="*/ 53 h 461"/>
                <a:gd name="T2" fmla="*/ 327 w 356"/>
                <a:gd name="T3" fmla="*/ 71 h 461"/>
                <a:gd name="T4" fmla="*/ 291 w 356"/>
                <a:gd name="T5" fmla="*/ 105 h 461"/>
                <a:gd name="T6" fmla="*/ 258 w 356"/>
                <a:gd name="T7" fmla="*/ 133 h 461"/>
                <a:gd name="T8" fmla="*/ 216 w 356"/>
                <a:gd name="T9" fmla="*/ 136 h 461"/>
                <a:gd name="T10" fmla="*/ 163 w 356"/>
                <a:gd name="T11" fmla="*/ 146 h 461"/>
                <a:gd name="T12" fmla="*/ 113 w 356"/>
                <a:gd name="T13" fmla="*/ 178 h 461"/>
                <a:gd name="T14" fmla="*/ 82 w 356"/>
                <a:gd name="T15" fmla="*/ 178 h 461"/>
                <a:gd name="T16" fmla="*/ 89 w 356"/>
                <a:gd name="T17" fmla="*/ 217 h 461"/>
                <a:gd name="T18" fmla="*/ 145 w 356"/>
                <a:gd name="T19" fmla="*/ 263 h 461"/>
                <a:gd name="T20" fmla="*/ 190 w 356"/>
                <a:gd name="T21" fmla="*/ 273 h 461"/>
                <a:gd name="T22" fmla="*/ 218 w 356"/>
                <a:gd name="T23" fmla="*/ 247 h 461"/>
                <a:gd name="T24" fmla="*/ 240 w 356"/>
                <a:gd name="T25" fmla="*/ 245 h 461"/>
                <a:gd name="T26" fmla="*/ 244 w 356"/>
                <a:gd name="T27" fmla="*/ 269 h 461"/>
                <a:gd name="T28" fmla="*/ 250 w 356"/>
                <a:gd name="T29" fmla="*/ 291 h 461"/>
                <a:gd name="T30" fmla="*/ 234 w 356"/>
                <a:gd name="T31" fmla="*/ 310 h 461"/>
                <a:gd name="T32" fmla="*/ 202 w 356"/>
                <a:gd name="T33" fmla="*/ 360 h 461"/>
                <a:gd name="T34" fmla="*/ 194 w 356"/>
                <a:gd name="T35" fmla="*/ 379 h 461"/>
                <a:gd name="T36" fmla="*/ 202 w 356"/>
                <a:gd name="T37" fmla="*/ 447 h 461"/>
                <a:gd name="T38" fmla="*/ 202 w 356"/>
                <a:gd name="T39" fmla="*/ 461 h 461"/>
                <a:gd name="T40" fmla="*/ 167 w 356"/>
                <a:gd name="T41" fmla="*/ 441 h 461"/>
                <a:gd name="T42" fmla="*/ 95 w 356"/>
                <a:gd name="T43" fmla="*/ 411 h 461"/>
                <a:gd name="T44" fmla="*/ 24 w 356"/>
                <a:gd name="T45" fmla="*/ 318 h 461"/>
                <a:gd name="T46" fmla="*/ 20 w 356"/>
                <a:gd name="T47" fmla="*/ 304 h 461"/>
                <a:gd name="T48" fmla="*/ 0 w 356"/>
                <a:gd name="T49" fmla="*/ 289 h 461"/>
                <a:gd name="T50" fmla="*/ 8 w 356"/>
                <a:gd name="T51" fmla="*/ 251 h 461"/>
                <a:gd name="T52" fmla="*/ 24 w 356"/>
                <a:gd name="T53" fmla="*/ 202 h 461"/>
                <a:gd name="T54" fmla="*/ 48 w 356"/>
                <a:gd name="T55" fmla="*/ 198 h 461"/>
                <a:gd name="T56" fmla="*/ 50 w 356"/>
                <a:gd name="T57" fmla="*/ 123 h 461"/>
                <a:gd name="T58" fmla="*/ 240 w 356"/>
                <a:gd name="T59" fmla="*/ 8 h 461"/>
                <a:gd name="T60" fmla="*/ 350 w 356"/>
                <a:gd name="T61" fmla="*/ 0 h 461"/>
                <a:gd name="T62" fmla="*/ 356 w 356"/>
                <a:gd name="T63" fmla="*/ 53 h 461"/>
                <a:gd name="T64" fmla="*/ 356 w 356"/>
                <a:gd name="T65" fmla="*/ 53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461">
                  <a:moveTo>
                    <a:pt x="356" y="53"/>
                  </a:moveTo>
                  <a:lnTo>
                    <a:pt x="327" y="71"/>
                  </a:lnTo>
                  <a:lnTo>
                    <a:pt x="291" y="105"/>
                  </a:lnTo>
                  <a:lnTo>
                    <a:pt x="258" y="133"/>
                  </a:lnTo>
                  <a:lnTo>
                    <a:pt x="216" y="136"/>
                  </a:lnTo>
                  <a:lnTo>
                    <a:pt x="163" y="146"/>
                  </a:lnTo>
                  <a:lnTo>
                    <a:pt x="113" y="178"/>
                  </a:lnTo>
                  <a:lnTo>
                    <a:pt x="82" y="178"/>
                  </a:lnTo>
                  <a:lnTo>
                    <a:pt x="89" y="217"/>
                  </a:lnTo>
                  <a:lnTo>
                    <a:pt x="145" y="263"/>
                  </a:lnTo>
                  <a:lnTo>
                    <a:pt x="190" y="273"/>
                  </a:lnTo>
                  <a:lnTo>
                    <a:pt x="218" y="247"/>
                  </a:lnTo>
                  <a:lnTo>
                    <a:pt x="240" y="245"/>
                  </a:lnTo>
                  <a:lnTo>
                    <a:pt x="244" y="269"/>
                  </a:lnTo>
                  <a:lnTo>
                    <a:pt x="250" y="291"/>
                  </a:lnTo>
                  <a:lnTo>
                    <a:pt x="234" y="310"/>
                  </a:lnTo>
                  <a:lnTo>
                    <a:pt x="202" y="360"/>
                  </a:lnTo>
                  <a:lnTo>
                    <a:pt x="194" y="379"/>
                  </a:lnTo>
                  <a:lnTo>
                    <a:pt x="202" y="447"/>
                  </a:lnTo>
                  <a:lnTo>
                    <a:pt x="202" y="461"/>
                  </a:lnTo>
                  <a:lnTo>
                    <a:pt x="167" y="441"/>
                  </a:lnTo>
                  <a:lnTo>
                    <a:pt x="95" y="411"/>
                  </a:lnTo>
                  <a:lnTo>
                    <a:pt x="24" y="318"/>
                  </a:lnTo>
                  <a:lnTo>
                    <a:pt x="20" y="304"/>
                  </a:lnTo>
                  <a:lnTo>
                    <a:pt x="0" y="289"/>
                  </a:lnTo>
                  <a:lnTo>
                    <a:pt x="8" y="251"/>
                  </a:lnTo>
                  <a:lnTo>
                    <a:pt x="24" y="202"/>
                  </a:lnTo>
                  <a:lnTo>
                    <a:pt x="48" y="198"/>
                  </a:lnTo>
                  <a:lnTo>
                    <a:pt x="50" y="123"/>
                  </a:lnTo>
                  <a:lnTo>
                    <a:pt x="240" y="8"/>
                  </a:lnTo>
                  <a:lnTo>
                    <a:pt x="350" y="0"/>
                  </a:lnTo>
                  <a:lnTo>
                    <a:pt x="356"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10">
              <a:extLst>
                <a:ext uri="{FF2B5EF4-FFF2-40B4-BE49-F238E27FC236}">
                  <a16:creationId xmlns:a16="http://schemas.microsoft.com/office/drawing/2014/main" id="{82603F11-9DA5-4B26-8D7A-333674411B9F}"/>
                </a:ext>
              </a:extLst>
            </p:cNvPr>
            <p:cNvSpPr>
              <a:spLocks/>
            </p:cNvSpPr>
            <p:nvPr/>
          </p:nvSpPr>
          <p:spPr bwMode="auto">
            <a:xfrm>
              <a:off x="519" y="2019"/>
              <a:ext cx="451" cy="439"/>
            </a:xfrm>
            <a:custGeom>
              <a:avLst/>
              <a:gdLst>
                <a:gd name="T0" fmla="*/ 432 w 451"/>
                <a:gd name="T1" fmla="*/ 334 h 439"/>
                <a:gd name="T2" fmla="*/ 449 w 451"/>
                <a:gd name="T3" fmla="*/ 294 h 439"/>
                <a:gd name="T4" fmla="*/ 449 w 451"/>
                <a:gd name="T5" fmla="*/ 257 h 439"/>
                <a:gd name="T6" fmla="*/ 451 w 451"/>
                <a:gd name="T7" fmla="*/ 237 h 439"/>
                <a:gd name="T8" fmla="*/ 433 w 451"/>
                <a:gd name="T9" fmla="*/ 223 h 439"/>
                <a:gd name="T10" fmla="*/ 368 w 451"/>
                <a:gd name="T11" fmla="*/ 117 h 439"/>
                <a:gd name="T12" fmla="*/ 309 w 451"/>
                <a:gd name="T13" fmla="*/ 69 h 439"/>
                <a:gd name="T14" fmla="*/ 279 w 451"/>
                <a:gd name="T15" fmla="*/ 67 h 439"/>
                <a:gd name="T16" fmla="*/ 279 w 451"/>
                <a:gd name="T17" fmla="*/ 32 h 439"/>
                <a:gd name="T18" fmla="*/ 257 w 451"/>
                <a:gd name="T19" fmla="*/ 20 h 439"/>
                <a:gd name="T20" fmla="*/ 188 w 451"/>
                <a:gd name="T21" fmla="*/ 20 h 439"/>
                <a:gd name="T22" fmla="*/ 182 w 451"/>
                <a:gd name="T23" fmla="*/ 8 h 439"/>
                <a:gd name="T24" fmla="*/ 161 w 451"/>
                <a:gd name="T25" fmla="*/ 0 h 439"/>
                <a:gd name="T26" fmla="*/ 155 w 451"/>
                <a:gd name="T27" fmla="*/ 18 h 439"/>
                <a:gd name="T28" fmla="*/ 91 w 451"/>
                <a:gd name="T29" fmla="*/ 20 h 439"/>
                <a:gd name="T30" fmla="*/ 58 w 451"/>
                <a:gd name="T31" fmla="*/ 30 h 439"/>
                <a:gd name="T32" fmla="*/ 28 w 451"/>
                <a:gd name="T33" fmla="*/ 40 h 439"/>
                <a:gd name="T34" fmla="*/ 8 w 451"/>
                <a:gd name="T35" fmla="*/ 69 h 439"/>
                <a:gd name="T36" fmla="*/ 20 w 451"/>
                <a:gd name="T37" fmla="*/ 87 h 439"/>
                <a:gd name="T38" fmla="*/ 34 w 451"/>
                <a:gd name="T39" fmla="*/ 103 h 439"/>
                <a:gd name="T40" fmla="*/ 4 w 451"/>
                <a:gd name="T41" fmla="*/ 107 h 439"/>
                <a:gd name="T42" fmla="*/ 0 w 451"/>
                <a:gd name="T43" fmla="*/ 152 h 439"/>
                <a:gd name="T44" fmla="*/ 16 w 451"/>
                <a:gd name="T45" fmla="*/ 180 h 439"/>
                <a:gd name="T46" fmla="*/ 44 w 451"/>
                <a:gd name="T47" fmla="*/ 184 h 439"/>
                <a:gd name="T48" fmla="*/ 40 w 451"/>
                <a:gd name="T49" fmla="*/ 285 h 439"/>
                <a:gd name="T50" fmla="*/ 52 w 451"/>
                <a:gd name="T51" fmla="*/ 310 h 439"/>
                <a:gd name="T52" fmla="*/ 48 w 451"/>
                <a:gd name="T53" fmla="*/ 322 h 439"/>
                <a:gd name="T54" fmla="*/ 76 w 451"/>
                <a:gd name="T55" fmla="*/ 318 h 439"/>
                <a:gd name="T56" fmla="*/ 93 w 451"/>
                <a:gd name="T57" fmla="*/ 334 h 439"/>
                <a:gd name="T58" fmla="*/ 95 w 451"/>
                <a:gd name="T59" fmla="*/ 368 h 439"/>
                <a:gd name="T60" fmla="*/ 117 w 451"/>
                <a:gd name="T61" fmla="*/ 376 h 439"/>
                <a:gd name="T62" fmla="*/ 113 w 451"/>
                <a:gd name="T63" fmla="*/ 395 h 439"/>
                <a:gd name="T64" fmla="*/ 129 w 451"/>
                <a:gd name="T65" fmla="*/ 389 h 439"/>
                <a:gd name="T66" fmla="*/ 129 w 451"/>
                <a:gd name="T67" fmla="*/ 439 h 439"/>
                <a:gd name="T68" fmla="*/ 145 w 451"/>
                <a:gd name="T69" fmla="*/ 419 h 439"/>
                <a:gd name="T70" fmla="*/ 149 w 451"/>
                <a:gd name="T71" fmla="*/ 389 h 439"/>
                <a:gd name="T72" fmla="*/ 198 w 451"/>
                <a:gd name="T73" fmla="*/ 387 h 439"/>
                <a:gd name="T74" fmla="*/ 236 w 451"/>
                <a:gd name="T75" fmla="*/ 368 h 439"/>
                <a:gd name="T76" fmla="*/ 265 w 451"/>
                <a:gd name="T77" fmla="*/ 352 h 439"/>
                <a:gd name="T78" fmla="*/ 279 w 451"/>
                <a:gd name="T79" fmla="*/ 334 h 439"/>
                <a:gd name="T80" fmla="*/ 295 w 451"/>
                <a:gd name="T81" fmla="*/ 318 h 439"/>
                <a:gd name="T82" fmla="*/ 339 w 451"/>
                <a:gd name="T83" fmla="*/ 304 h 439"/>
                <a:gd name="T84" fmla="*/ 372 w 451"/>
                <a:gd name="T85" fmla="*/ 306 h 439"/>
                <a:gd name="T86" fmla="*/ 392 w 451"/>
                <a:gd name="T87" fmla="*/ 318 h 439"/>
                <a:gd name="T88" fmla="*/ 396 w 451"/>
                <a:gd name="T89" fmla="*/ 277 h 439"/>
                <a:gd name="T90" fmla="*/ 420 w 451"/>
                <a:gd name="T91" fmla="*/ 257 h 439"/>
                <a:gd name="T92" fmla="*/ 430 w 451"/>
                <a:gd name="T93" fmla="*/ 279 h 439"/>
                <a:gd name="T94" fmla="*/ 432 w 451"/>
                <a:gd name="T95" fmla="*/ 334 h 439"/>
                <a:gd name="T96" fmla="*/ 432 w 451"/>
                <a:gd name="T97" fmla="*/ 334 h 4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1" h="439">
                  <a:moveTo>
                    <a:pt x="432" y="334"/>
                  </a:moveTo>
                  <a:lnTo>
                    <a:pt x="449" y="294"/>
                  </a:lnTo>
                  <a:lnTo>
                    <a:pt x="449" y="257"/>
                  </a:lnTo>
                  <a:lnTo>
                    <a:pt x="451" y="237"/>
                  </a:lnTo>
                  <a:lnTo>
                    <a:pt x="433" y="223"/>
                  </a:lnTo>
                  <a:lnTo>
                    <a:pt x="368" y="117"/>
                  </a:lnTo>
                  <a:lnTo>
                    <a:pt x="309" y="69"/>
                  </a:lnTo>
                  <a:lnTo>
                    <a:pt x="279" y="67"/>
                  </a:lnTo>
                  <a:lnTo>
                    <a:pt x="279" y="32"/>
                  </a:lnTo>
                  <a:lnTo>
                    <a:pt x="257" y="20"/>
                  </a:lnTo>
                  <a:lnTo>
                    <a:pt x="188" y="20"/>
                  </a:lnTo>
                  <a:lnTo>
                    <a:pt x="182" y="8"/>
                  </a:lnTo>
                  <a:lnTo>
                    <a:pt x="161" y="0"/>
                  </a:lnTo>
                  <a:lnTo>
                    <a:pt x="155" y="18"/>
                  </a:lnTo>
                  <a:lnTo>
                    <a:pt x="91" y="20"/>
                  </a:lnTo>
                  <a:lnTo>
                    <a:pt x="58" y="30"/>
                  </a:lnTo>
                  <a:lnTo>
                    <a:pt x="28" y="40"/>
                  </a:lnTo>
                  <a:lnTo>
                    <a:pt x="8" y="69"/>
                  </a:lnTo>
                  <a:lnTo>
                    <a:pt x="20" y="87"/>
                  </a:lnTo>
                  <a:lnTo>
                    <a:pt x="34" y="103"/>
                  </a:lnTo>
                  <a:lnTo>
                    <a:pt x="4" y="107"/>
                  </a:lnTo>
                  <a:lnTo>
                    <a:pt x="0" y="152"/>
                  </a:lnTo>
                  <a:lnTo>
                    <a:pt x="16" y="180"/>
                  </a:lnTo>
                  <a:lnTo>
                    <a:pt x="44" y="184"/>
                  </a:lnTo>
                  <a:lnTo>
                    <a:pt x="40" y="285"/>
                  </a:lnTo>
                  <a:lnTo>
                    <a:pt x="52" y="310"/>
                  </a:lnTo>
                  <a:lnTo>
                    <a:pt x="48" y="322"/>
                  </a:lnTo>
                  <a:lnTo>
                    <a:pt x="76" y="318"/>
                  </a:lnTo>
                  <a:lnTo>
                    <a:pt x="93" y="334"/>
                  </a:lnTo>
                  <a:lnTo>
                    <a:pt x="95" y="368"/>
                  </a:lnTo>
                  <a:lnTo>
                    <a:pt x="117" y="376"/>
                  </a:lnTo>
                  <a:lnTo>
                    <a:pt x="113" y="395"/>
                  </a:lnTo>
                  <a:lnTo>
                    <a:pt x="129" y="389"/>
                  </a:lnTo>
                  <a:lnTo>
                    <a:pt x="129" y="439"/>
                  </a:lnTo>
                  <a:lnTo>
                    <a:pt x="145" y="419"/>
                  </a:lnTo>
                  <a:lnTo>
                    <a:pt x="149" y="389"/>
                  </a:lnTo>
                  <a:lnTo>
                    <a:pt x="198" y="387"/>
                  </a:lnTo>
                  <a:lnTo>
                    <a:pt x="236" y="368"/>
                  </a:lnTo>
                  <a:lnTo>
                    <a:pt x="265" y="352"/>
                  </a:lnTo>
                  <a:lnTo>
                    <a:pt x="279" y="334"/>
                  </a:lnTo>
                  <a:lnTo>
                    <a:pt x="295" y="318"/>
                  </a:lnTo>
                  <a:lnTo>
                    <a:pt x="339" y="304"/>
                  </a:lnTo>
                  <a:lnTo>
                    <a:pt x="372" y="306"/>
                  </a:lnTo>
                  <a:lnTo>
                    <a:pt x="392" y="318"/>
                  </a:lnTo>
                  <a:lnTo>
                    <a:pt x="396" y="277"/>
                  </a:lnTo>
                  <a:lnTo>
                    <a:pt x="420" y="257"/>
                  </a:lnTo>
                  <a:lnTo>
                    <a:pt x="430" y="279"/>
                  </a:lnTo>
                  <a:lnTo>
                    <a:pt x="432"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11">
              <a:extLst>
                <a:ext uri="{FF2B5EF4-FFF2-40B4-BE49-F238E27FC236}">
                  <a16:creationId xmlns:a16="http://schemas.microsoft.com/office/drawing/2014/main" id="{77E7FDEB-C4AA-4B0F-AF06-A6BD763F7DC0}"/>
                </a:ext>
              </a:extLst>
            </p:cNvPr>
            <p:cNvSpPr>
              <a:spLocks/>
            </p:cNvSpPr>
            <p:nvPr/>
          </p:nvSpPr>
          <p:spPr bwMode="auto">
            <a:xfrm>
              <a:off x="557" y="2337"/>
              <a:ext cx="91" cy="133"/>
            </a:xfrm>
            <a:custGeom>
              <a:avLst/>
              <a:gdLst>
                <a:gd name="T0" fmla="*/ 10 w 91"/>
                <a:gd name="T1" fmla="*/ 0 h 133"/>
                <a:gd name="T2" fmla="*/ 12 w 91"/>
                <a:gd name="T3" fmla="*/ 26 h 133"/>
                <a:gd name="T4" fmla="*/ 26 w 91"/>
                <a:gd name="T5" fmla="*/ 65 h 133"/>
                <a:gd name="T6" fmla="*/ 41 w 91"/>
                <a:gd name="T7" fmla="*/ 101 h 133"/>
                <a:gd name="T8" fmla="*/ 59 w 91"/>
                <a:gd name="T9" fmla="*/ 113 h 133"/>
                <a:gd name="T10" fmla="*/ 91 w 91"/>
                <a:gd name="T11" fmla="*/ 129 h 133"/>
                <a:gd name="T12" fmla="*/ 71 w 91"/>
                <a:gd name="T13" fmla="*/ 133 h 133"/>
                <a:gd name="T14" fmla="*/ 43 w 91"/>
                <a:gd name="T15" fmla="*/ 117 h 133"/>
                <a:gd name="T16" fmla="*/ 24 w 91"/>
                <a:gd name="T17" fmla="*/ 99 h 133"/>
                <a:gd name="T18" fmla="*/ 6 w 91"/>
                <a:gd name="T19" fmla="*/ 42 h 133"/>
                <a:gd name="T20" fmla="*/ 0 w 91"/>
                <a:gd name="T21" fmla="*/ 28 h 133"/>
                <a:gd name="T22" fmla="*/ 10 w 91"/>
                <a:gd name="T23" fmla="*/ 0 h 133"/>
                <a:gd name="T24" fmla="*/ 10 w 91"/>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33">
                  <a:moveTo>
                    <a:pt x="10" y="0"/>
                  </a:moveTo>
                  <a:lnTo>
                    <a:pt x="12" y="26"/>
                  </a:lnTo>
                  <a:lnTo>
                    <a:pt x="26" y="65"/>
                  </a:lnTo>
                  <a:lnTo>
                    <a:pt x="41" y="101"/>
                  </a:lnTo>
                  <a:lnTo>
                    <a:pt x="59" y="113"/>
                  </a:lnTo>
                  <a:lnTo>
                    <a:pt x="91" y="129"/>
                  </a:lnTo>
                  <a:lnTo>
                    <a:pt x="71" y="133"/>
                  </a:lnTo>
                  <a:lnTo>
                    <a:pt x="43" y="117"/>
                  </a:lnTo>
                  <a:lnTo>
                    <a:pt x="24" y="99"/>
                  </a:lnTo>
                  <a:lnTo>
                    <a:pt x="6" y="42"/>
                  </a:lnTo>
                  <a:lnTo>
                    <a:pt x="0" y="2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12">
              <a:extLst>
                <a:ext uri="{FF2B5EF4-FFF2-40B4-BE49-F238E27FC236}">
                  <a16:creationId xmlns:a16="http://schemas.microsoft.com/office/drawing/2014/main" id="{67E20189-C8DB-4381-9C49-7732CBBB59D2}"/>
                </a:ext>
              </a:extLst>
            </p:cNvPr>
            <p:cNvSpPr>
              <a:spLocks/>
            </p:cNvSpPr>
            <p:nvPr/>
          </p:nvSpPr>
          <p:spPr bwMode="auto">
            <a:xfrm>
              <a:off x="527" y="2436"/>
              <a:ext cx="62" cy="67"/>
            </a:xfrm>
            <a:custGeom>
              <a:avLst/>
              <a:gdLst>
                <a:gd name="T0" fmla="*/ 62 w 62"/>
                <a:gd name="T1" fmla="*/ 14 h 67"/>
                <a:gd name="T2" fmla="*/ 54 w 62"/>
                <a:gd name="T3" fmla="*/ 45 h 67"/>
                <a:gd name="T4" fmla="*/ 28 w 62"/>
                <a:gd name="T5" fmla="*/ 67 h 67"/>
                <a:gd name="T6" fmla="*/ 4 w 62"/>
                <a:gd name="T7" fmla="*/ 53 h 67"/>
                <a:gd name="T8" fmla="*/ 0 w 62"/>
                <a:gd name="T9" fmla="*/ 34 h 67"/>
                <a:gd name="T10" fmla="*/ 36 w 62"/>
                <a:gd name="T11" fmla="*/ 34 h 67"/>
                <a:gd name="T12" fmla="*/ 46 w 62"/>
                <a:gd name="T13" fmla="*/ 26 h 67"/>
                <a:gd name="T14" fmla="*/ 56 w 62"/>
                <a:gd name="T15" fmla="*/ 0 h 67"/>
                <a:gd name="T16" fmla="*/ 62 w 62"/>
                <a:gd name="T17" fmla="*/ 14 h 67"/>
                <a:gd name="T18" fmla="*/ 62 w 62"/>
                <a:gd name="T19" fmla="*/ 14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7">
                  <a:moveTo>
                    <a:pt x="62" y="14"/>
                  </a:moveTo>
                  <a:lnTo>
                    <a:pt x="54" y="45"/>
                  </a:lnTo>
                  <a:lnTo>
                    <a:pt x="28" y="67"/>
                  </a:lnTo>
                  <a:lnTo>
                    <a:pt x="4" y="53"/>
                  </a:lnTo>
                  <a:lnTo>
                    <a:pt x="0" y="34"/>
                  </a:lnTo>
                  <a:lnTo>
                    <a:pt x="36" y="34"/>
                  </a:lnTo>
                  <a:lnTo>
                    <a:pt x="46" y="26"/>
                  </a:lnTo>
                  <a:lnTo>
                    <a:pt x="56" y="0"/>
                  </a:lnTo>
                  <a:lnTo>
                    <a:pt x="6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13">
              <a:extLst>
                <a:ext uri="{FF2B5EF4-FFF2-40B4-BE49-F238E27FC236}">
                  <a16:creationId xmlns:a16="http://schemas.microsoft.com/office/drawing/2014/main" id="{ABA6FA4B-345D-47E2-88B0-BD0E0ACD097B}"/>
                </a:ext>
              </a:extLst>
            </p:cNvPr>
            <p:cNvSpPr>
              <a:spLocks/>
            </p:cNvSpPr>
            <p:nvPr/>
          </p:nvSpPr>
          <p:spPr bwMode="auto">
            <a:xfrm>
              <a:off x="879" y="2337"/>
              <a:ext cx="73" cy="196"/>
            </a:xfrm>
            <a:custGeom>
              <a:avLst/>
              <a:gdLst>
                <a:gd name="T0" fmla="*/ 72 w 73"/>
                <a:gd name="T1" fmla="*/ 0 h 196"/>
                <a:gd name="T2" fmla="*/ 72 w 73"/>
                <a:gd name="T3" fmla="*/ 34 h 196"/>
                <a:gd name="T4" fmla="*/ 73 w 73"/>
                <a:gd name="T5" fmla="*/ 54 h 196"/>
                <a:gd name="T6" fmla="*/ 60 w 73"/>
                <a:gd name="T7" fmla="*/ 69 h 196"/>
                <a:gd name="T8" fmla="*/ 40 w 73"/>
                <a:gd name="T9" fmla="*/ 75 h 196"/>
                <a:gd name="T10" fmla="*/ 20 w 73"/>
                <a:gd name="T11" fmla="*/ 91 h 196"/>
                <a:gd name="T12" fmla="*/ 12 w 73"/>
                <a:gd name="T13" fmla="*/ 113 h 196"/>
                <a:gd name="T14" fmla="*/ 12 w 73"/>
                <a:gd name="T15" fmla="*/ 139 h 196"/>
                <a:gd name="T16" fmla="*/ 12 w 73"/>
                <a:gd name="T17" fmla="*/ 182 h 196"/>
                <a:gd name="T18" fmla="*/ 12 w 73"/>
                <a:gd name="T19" fmla="*/ 196 h 196"/>
                <a:gd name="T20" fmla="*/ 0 w 73"/>
                <a:gd name="T21" fmla="*/ 182 h 196"/>
                <a:gd name="T22" fmla="*/ 2 w 73"/>
                <a:gd name="T23" fmla="*/ 113 h 196"/>
                <a:gd name="T24" fmla="*/ 10 w 73"/>
                <a:gd name="T25" fmla="*/ 87 h 196"/>
                <a:gd name="T26" fmla="*/ 24 w 73"/>
                <a:gd name="T27" fmla="*/ 71 h 196"/>
                <a:gd name="T28" fmla="*/ 60 w 73"/>
                <a:gd name="T29" fmla="*/ 44 h 196"/>
                <a:gd name="T30" fmla="*/ 64 w 73"/>
                <a:gd name="T31" fmla="*/ 12 h 196"/>
                <a:gd name="T32" fmla="*/ 72 w 73"/>
                <a:gd name="T33" fmla="*/ 0 h 196"/>
                <a:gd name="T34" fmla="*/ 72 w 73"/>
                <a:gd name="T35" fmla="*/ 0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196">
                  <a:moveTo>
                    <a:pt x="72" y="0"/>
                  </a:moveTo>
                  <a:lnTo>
                    <a:pt x="72" y="34"/>
                  </a:lnTo>
                  <a:lnTo>
                    <a:pt x="73" y="54"/>
                  </a:lnTo>
                  <a:lnTo>
                    <a:pt x="60" y="69"/>
                  </a:lnTo>
                  <a:lnTo>
                    <a:pt x="40" y="75"/>
                  </a:lnTo>
                  <a:lnTo>
                    <a:pt x="20" y="91"/>
                  </a:lnTo>
                  <a:lnTo>
                    <a:pt x="12" y="113"/>
                  </a:lnTo>
                  <a:lnTo>
                    <a:pt x="12" y="139"/>
                  </a:lnTo>
                  <a:lnTo>
                    <a:pt x="12" y="182"/>
                  </a:lnTo>
                  <a:lnTo>
                    <a:pt x="12" y="196"/>
                  </a:lnTo>
                  <a:lnTo>
                    <a:pt x="0" y="182"/>
                  </a:lnTo>
                  <a:lnTo>
                    <a:pt x="2" y="113"/>
                  </a:lnTo>
                  <a:lnTo>
                    <a:pt x="10" y="87"/>
                  </a:lnTo>
                  <a:lnTo>
                    <a:pt x="24" y="71"/>
                  </a:lnTo>
                  <a:lnTo>
                    <a:pt x="60" y="44"/>
                  </a:lnTo>
                  <a:lnTo>
                    <a:pt x="64" y="12"/>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14">
              <a:extLst>
                <a:ext uri="{FF2B5EF4-FFF2-40B4-BE49-F238E27FC236}">
                  <a16:creationId xmlns:a16="http://schemas.microsoft.com/office/drawing/2014/main" id="{8A6988B3-EEBD-4735-B507-2B4EC44205CD}"/>
                </a:ext>
              </a:extLst>
            </p:cNvPr>
            <p:cNvSpPr>
              <a:spLocks/>
            </p:cNvSpPr>
            <p:nvPr/>
          </p:nvSpPr>
          <p:spPr bwMode="auto">
            <a:xfrm>
              <a:off x="885" y="2402"/>
              <a:ext cx="62" cy="117"/>
            </a:xfrm>
            <a:custGeom>
              <a:avLst/>
              <a:gdLst>
                <a:gd name="T0" fmla="*/ 54 w 62"/>
                <a:gd name="T1" fmla="*/ 0 h 117"/>
                <a:gd name="T2" fmla="*/ 52 w 62"/>
                <a:gd name="T3" fmla="*/ 30 h 117"/>
                <a:gd name="T4" fmla="*/ 38 w 62"/>
                <a:gd name="T5" fmla="*/ 60 h 117"/>
                <a:gd name="T6" fmla="*/ 22 w 62"/>
                <a:gd name="T7" fmla="*/ 85 h 117"/>
                <a:gd name="T8" fmla="*/ 0 w 62"/>
                <a:gd name="T9" fmla="*/ 117 h 117"/>
                <a:gd name="T10" fmla="*/ 18 w 62"/>
                <a:gd name="T11" fmla="*/ 105 h 117"/>
                <a:gd name="T12" fmla="*/ 48 w 62"/>
                <a:gd name="T13" fmla="*/ 68 h 117"/>
                <a:gd name="T14" fmla="*/ 56 w 62"/>
                <a:gd name="T15" fmla="*/ 42 h 117"/>
                <a:gd name="T16" fmla="*/ 62 w 62"/>
                <a:gd name="T17" fmla="*/ 14 h 117"/>
                <a:gd name="T18" fmla="*/ 54 w 62"/>
                <a:gd name="T19" fmla="*/ 0 h 117"/>
                <a:gd name="T20" fmla="*/ 54 w 6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17">
                  <a:moveTo>
                    <a:pt x="54" y="0"/>
                  </a:moveTo>
                  <a:lnTo>
                    <a:pt x="52" y="30"/>
                  </a:lnTo>
                  <a:lnTo>
                    <a:pt x="38" y="60"/>
                  </a:lnTo>
                  <a:lnTo>
                    <a:pt x="22" y="85"/>
                  </a:lnTo>
                  <a:lnTo>
                    <a:pt x="0" y="117"/>
                  </a:lnTo>
                  <a:lnTo>
                    <a:pt x="18" y="105"/>
                  </a:lnTo>
                  <a:lnTo>
                    <a:pt x="48" y="68"/>
                  </a:lnTo>
                  <a:lnTo>
                    <a:pt x="56" y="42"/>
                  </a:lnTo>
                  <a:lnTo>
                    <a:pt x="62" y="1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15">
              <a:extLst>
                <a:ext uri="{FF2B5EF4-FFF2-40B4-BE49-F238E27FC236}">
                  <a16:creationId xmlns:a16="http://schemas.microsoft.com/office/drawing/2014/main" id="{3665B1AD-BE78-4694-94AD-30E63A0DD3EC}"/>
                </a:ext>
              </a:extLst>
            </p:cNvPr>
            <p:cNvSpPr>
              <a:spLocks/>
            </p:cNvSpPr>
            <p:nvPr/>
          </p:nvSpPr>
          <p:spPr bwMode="auto">
            <a:xfrm>
              <a:off x="767" y="2408"/>
              <a:ext cx="100" cy="24"/>
            </a:xfrm>
            <a:custGeom>
              <a:avLst/>
              <a:gdLst>
                <a:gd name="T0" fmla="*/ 93 w 100"/>
                <a:gd name="T1" fmla="*/ 24 h 24"/>
                <a:gd name="T2" fmla="*/ 59 w 100"/>
                <a:gd name="T3" fmla="*/ 18 h 24"/>
                <a:gd name="T4" fmla="*/ 31 w 100"/>
                <a:gd name="T5" fmla="*/ 18 h 24"/>
                <a:gd name="T6" fmla="*/ 0 w 100"/>
                <a:gd name="T7" fmla="*/ 20 h 24"/>
                <a:gd name="T8" fmla="*/ 15 w 100"/>
                <a:gd name="T9" fmla="*/ 10 h 24"/>
                <a:gd name="T10" fmla="*/ 35 w 100"/>
                <a:gd name="T11" fmla="*/ 8 h 24"/>
                <a:gd name="T12" fmla="*/ 51 w 100"/>
                <a:gd name="T13" fmla="*/ 0 h 24"/>
                <a:gd name="T14" fmla="*/ 91 w 100"/>
                <a:gd name="T15" fmla="*/ 10 h 24"/>
                <a:gd name="T16" fmla="*/ 100 w 100"/>
                <a:gd name="T17" fmla="*/ 10 h 24"/>
                <a:gd name="T18" fmla="*/ 93 w 100"/>
                <a:gd name="T19" fmla="*/ 24 h 24"/>
                <a:gd name="T20" fmla="*/ 93 w 100"/>
                <a:gd name="T21" fmla="*/ 2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4">
                  <a:moveTo>
                    <a:pt x="93" y="24"/>
                  </a:moveTo>
                  <a:lnTo>
                    <a:pt x="59" y="18"/>
                  </a:lnTo>
                  <a:lnTo>
                    <a:pt x="31" y="18"/>
                  </a:lnTo>
                  <a:lnTo>
                    <a:pt x="0" y="20"/>
                  </a:lnTo>
                  <a:lnTo>
                    <a:pt x="15" y="10"/>
                  </a:lnTo>
                  <a:lnTo>
                    <a:pt x="35" y="8"/>
                  </a:lnTo>
                  <a:lnTo>
                    <a:pt x="51" y="0"/>
                  </a:lnTo>
                  <a:lnTo>
                    <a:pt x="91" y="10"/>
                  </a:lnTo>
                  <a:lnTo>
                    <a:pt x="100" y="10"/>
                  </a:lnTo>
                  <a:lnTo>
                    <a:pt x="9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16">
              <a:extLst>
                <a:ext uri="{FF2B5EF4-FFF2-40B4-BE49-F238E27FC236}">
                  <a16:creationId xmlns:a16="http://schemas.microsoft.com/office/drawing/2014/main" id="{ABEAB849-BD62-45B8-9940-E911CDACB390}"/>
                </a:ext>
              </a:extLst>
            </p:cNvPr>
            <p:cNvSpPr>
              <a:spLocks/>
            </p:cNvSpPr>
            <p:nvPr/>
          </p:nvSpPr>
          <p:spPr bwMode="auto">
            <a:xfrm>
              <a:off x="765" y="2446"/>
              <a:ext cx="67" cy="28"/>
            </a:xfrm>
            <a:custGeom>
              <a:avLst/>
              <a:gdLst>
                <a:gd name="T0" fmla="*/ 0 w 67"/>
                <a:gd name="T1" fmla="*/ 0 h 28"/>
                <a:gd name="T2" fmla="*/ 15 w 67"/>
                <a:gd name="T3" fmla="*/ 0 h 28"/>
                <a:gd name="T4" fmla="*/ 29 w 67"/>
                <a:gd name="T5" fmla="*/ 12 h 28"/>
                <a:gd name="T6" fmla="*/ 51 w 67"/>
                <a:gd name="T7" fmla="*/ 12 h 28"/>
                <a:gd name="T8" fmla="*/ 67 w 67"/>
                <a:gd name="T9" fmla="*/ 8 h 28"/>
                <a:gd name="T10" fmla="*/ 67 w 67"/>
                <a:gd name="T11" fmla="*/ 24 h 28"/>
                <a:gd name="T12" fmla="*/ 41 w 67"/>
                <a:gd name="T13" fmla="*/ 28 h 28"/>
                <a:gd name="T14" fmla="*/ 19 w 67"/>
                <a:gd name="T15" fmla="*/ 26 h 28"/>
                <a:gd name="T16" fmla="*/ 8 w 67"/>
                <a:gd name="T17" fmla="*/ 12 h 28"/>
                <a:gd name="T18" fmla="*/ 0 w 67"/>
                <a:gd name="T19" fmla="*/ 0 h 28"/>
                <a:gd name="T20" fmla="*/ 0 w 6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28">
                  <a:moveTo>
                    <a:pt x="0" y="0"/>
                  </a:moveTo>
                  <a:lnTo>
                    <a:pt x="15" y="0"/>
                  </a:lnTo>
                  <a:lnTo>
                    <a:pt x="29" y="12"/>
                  </a:lnTo>
                  <a:lnTo>
                    <a:pt x="51" y="12"/>
                  </a:lnTo>
                  <a:lnTo>
                    <a:pt x="67" y="8"/>
                  </a:lnTo>
                  <a:lnTo>
                    <a:pt x="67" y="24"/>
                  </a:lnTo>
                  <a:lnTo>
                    <a:pt x="41" y="28"/>
                  </a:lnTo>
                  <a:lnTo>
                    <a:pt x="19" y="26"/>
                  </a:lnTo>
                  <a:lnTo>
                    <a:pt x="8"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17">
              <a:extLst>
                <a:ext uri="{FF2B5EF4-FFF2-40B4-BE49-F238E27FC236}">
                  <a16:creationId xmlns:a16="http://schemas.microsoft.com/office/drawing/2014/main" id="{E84ACFCF-39AB-458D-ADC7-76CD30583686}"/>
                </a:ext>
              </a:extLst>
            </p:cNvPr>
            <p:cNvSpPr>
              <a:spLocks/>
            </p:cNvSpPr>
            <p:nvPr/>
          </p:nvSpPr>
          <p:spPr bwMode="auto">
            <a:xfrm>
              <a:off x="891" y="2424"/>
              <a:ext cx="40" cy="22"/>
            </a:xfrm>
            <a:custGeom>
              <a:avLst/>
              <a:gdLst>
                <a:gd name="T0" fmla="*/ 0 w 40"/>
                <a:gd name="T1" fmla="*/ 12 h 22"/>
                <a:gd name="T2" fmla="*/ 20 w 40"/>
                <a:gd name="T3" fmla="*/ 8 h 22"/>
                <a:gd name="T4" fmla="*/ 40 w 40"/>
                <a:gd name="T5" fmla="*/ 0 h 22"/>
                <a:gd name="T6" fmla="*/ 38 w 40"/>
                <a:gd name="T7" fmla="*/ 12 h 22"/>
                <a:gd name="T8" fmla="*/ 20 w 40"/>
                <a:gd name="T9" fmla="*/ 22 h 22"/>
                <a:gd name="T10" fmla="*/ 0 w 40"/>
                <a:gd name="T11" fmla="*/ 22 h 22"/>
                <a:gd name="T12" fmla="*/ 0 w 40"/>
                <a:gd name="T13" fmla="*/ 12 h 22"/>
                <a:gd name="T14" fmla="*/ 0 w 40"/>
                <a:gd name="T15" fmla="*/ 1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22">
                  <a:moveTo>
                    <a:pt x="0" y="12"/>
                  </a:moveTo>
                  <a:lnTo>
                    <a:pt x="20" y="8"/>
                  </a:lnTo>
                  <a:lnTo>
                    <a:pt x="40" y="0"/>
                  </a:lnTo>
                  <a:lnTo>
                    <a:pt x="38" y="12"/>
                  </a:lnTo>
                  <a:lnTo>
                    <a:pt x="20" y="22"/>
                  </a:lnTo>
                  <a:lnTo>
                    <a:pt x="0" y="2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18">
              <a:extLst>
                <a:ext uri="{FF2B5EF4-FFF2-40B4-BE49-F238E27FC236}">
                  <a16:creationId xmlns:a16="http://schemas.microsoft.com/office/drawing/2014/main" id="{AC7FA50C-A17F-46E4-A070-FBF41D7D9849}"/>
                </a:ext>
              </a:extLst>
            </p:cNvPr>
            <p:cNvSpPr>
              <a:spLocks/>
            </p:cNvSpPr>
            <p:nvPr/>
          </p:nvSpPr>
          <p:spPr bwMode="auto">
            <a:xfrm>
              <a:off x="820" y="2527"/>
              <a:ext cx="71" cy="24"/>
            </a:xfrm>
            <a:custGeom>
              <a:avLst/>
              <a:gdLst>
                <a:gd name="T0" fmla="*/ 6 w 71"/>
                <a:gd name="T1" fmla="*/ 0 h 24"/>
                <a:gd name="T2" fmla="*/ 8 w 71"/>
                <a:gd name="T3" fmla="*/ 12 h 24"/>
                <a:gd name="T4" fmla="*/ 18 w 71"/>
                <a:gd name="T5" fmla="*/ 16 h 24"/>
                <a:gd name="T6" fmla="*/ 34 w 71"/>
                <a:gd name="T7" fmla="*/ 12 h 24"/>
                <a:gd name="T8" fmla="*/ 45 w 71"/>
                <a:gd name="T9" fmla="*/ 18 h 24"/>
                <a:gd name="T10" fmla="*/ 71 w 71"/>
                <a:gd name="T11" fmla="*/ 6 h 24"/>
                <a:gd name="T12" fmla="*/ 61 w 71"/>
                <a:gd name="T13" fmla="*/ 18 h 24"/>
                <a:gd name="T14" fmla="*/ 43 w 71"/>
                <a:gd name="T15" fmla="*/ 24 h 24"/>
                <a:gd name="T16" fmla="*/ 32 w 71"/>
                <a:gd name="T17" fmla="*/ 24 h 24"/>
                <a:gd name="T18" fmla="*/ 12 w 71"/>
                <a:gd name="T19" fmla="*/ 22 h 24"/>
                <a:gd name="T20" fmla="*/ 0 w 71"/>
                <a:gd name="T21" fmla="*/ 10 h 24"/>
                <a:gd name="T22" fmla="*/ 6 w 71"/>
                <a:gd name="T23" fmla="*/ 0 h 24"/>
                <a:gd name="T24" fmla="*/ 6 w 7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4">
                  <a:moveTo>
                    <a:pt x="6" y="0"/>
                  </a:moveTo>
                  <a:lnTo>
                    <a:pt x="8" y="12"/>
                  </a:lnTo>
                  <a:lnTo>
                    <a:pt x="18" y="16"/>
                  </a:lnTo>
                  <a:lnTo>
                    <a:pt x="34" y="12"/>
                  </a:lnTo>
                  <a:lnTo>
                    <a:pt x="45" y="18"/>
                  </a:lnTo>
                  <a:lnTo>
                    <a:pt x="71" y="6"/>
                  </a:lnTo>
                  <a:lnTo>
                    <a:pt x="61" y="18"/>
                  </a:lnTo>
                  <a:lnTo>
                    <a:pt x="43" y="24"/>
                  </a:lnTo>
                  <a:lnTo>
                    <a:pt x="32" y="24"/>
                  </a:lnTo>
                  <a:lnTo>
                    <a:pt x="12" y="22"/>
                  </a:lnTo>
                  <a:lnTo>
                    <a:pt x="0" y="1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19">
              <a:extLst>
                <a:ext uri="{FF2B5EF4-FFF2-40B4-BE49-F238E27FC236}">
                  <a16:creationId xmlns:a16="http://schemas.microsoft.com/office/drawing/2014/main" id="{5A7D67A8-F8B9-415C-B46D-C97EDDE02587}"/>
                </a:ext>
              </a:extLst>
            </p:cNvPr>
            <p:cNvSpPr>
              <a:spLocks/>
            </p:cNvSpPr>
            <p:nvPr/>
          </p:nvSpPr>
          <p:spPr bwMode="auto">
            <a:xfrm>
              <a:off x="786" y="2574"/>
              <a:ext cx="48" cy="20"/>
            </a:xfrm>
            <a:custGeom>
              <a:avLst/>
              <a:gdLst>
                <a:gd name="T0" fmla="*/ 0 w 48"/>
                <a:gd name="T1" fmla="*/ 0 h 20"/>
                <a:gd name="T2" fmla="*/ 8 w 48"/>
                <a:gd name="T3" fmla="*/ 8 h 20"/>
                <a:gd name="T4" fmla="*/ 20 w 48"/>
                <a:gd name="T5" fmla="*/ 16 h 20"/>
                <a:gd name="T6" fmla="*/ 34 w 48"/>
                <a:gd name="T7" fmla="*/ 20 h 20"/>
                <a:gd name="T8" fmla="*/ 46 w 48"/>
                <a:gd name="T9" fmla="*/ 16 h 20"/>
                <a:gd name="T10" fmla="*/ 48 w 48"/>
                <a:gd name="T11" fmla="*/ 0 h 20"/>
                <a:gd name="T12" fmla="*/ 36 w 48"/>
                <a:gd name="T13" fmla="*/ 0 h 20"/>
                <a:gd name="T14" fmla="*/ 0 w 48"/>
                <a:gd name="T15" fmla="*/ 0 h 20"/>
                <a:gd name="T16" fmla="*/ 0 w 4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0">
                  <a:moveTo>
                    <a:pt x="0" y="0"/>
                  </a:moveTo>
                  <a:lnTo>
                    <a:pt x="8" y="8"/>
                  </a:lnTo>
                  <a:lnTo>
                    <a:pt x="20" y="16"/>
                  </a:lnTo>
                  <a:lnTo>
                    <a:pt x="34" y="20"/>
                  </a:lnTo>
                  <a:lnTo>
                    <a:pt x="46" y="16"/>
                  </a:lnTo>
                  <a:lnTo>
                    <a:pt x="48" y="0"/>
                  </a:lnTo>
                  <a:lnTo>
                    <a:pt x="36" y="0"/>
                  </a:lnTo>
                  <a:lnTo>
                    <a:pt x="0"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20">
              <a:extLst>
                <a:ext uri="{FF2B5EF4-FFF2-40B4-BE49-F238E27FC236}">
                  <a16:creationId xmlns:a16="http://schemas.microsoft.com/office/drawing/2014/main" id="{49416084-D000-4E46-81B2-869B504B3E46}"/>
                </a:ext>
              </a:extLst>
            </p:cNvPr>
            <p:cNvSpPr>
              <a:spLocks/>
            </p:cNvSpPr>
            <p:nvPr/>
          </p:nvSpPr>
          <p:spPr bwMode="auto">
            <a:xfrm>
              <a:off x="644" y="2521"/>
              <a:ext cx="219" cy="245"/>
            </a:xfrm>
            <a:custGeom>
              <a:avLst/>
              <a:gdLst>
                <a:gd name="T0" fmla="*/ 219 w 219"/>
                <a:gd name="T1" fmla="*/ 28 h 245"/>
                <a:gd name="T2" fmla="*/ 210 w 219"/>
                <a:gd name="T3" fmla="*/ 41 h 245"/>
                <a:gd name="T4" fmla="*/ 200 w 219"/>
                <a:gd name="T5" fmla="*/ 49 h 245"/>
                <a:gd name="T6" fmla="*/ 198 w 219"/>
                <a:gd name="T7" fmla="*/ 59 h 245"/>
                <a:gd name="T8" fmla="*/ 198 w 219"/>
                <a:gd name="T9" fmla="*/ 73 h 245"/>
                <a:gd name="T10" fmla="*/ 182 w 219"/>
                <a:gd name="T11" fmla="*/ 81 h 245"/>
                <a:gd name="T12" fmla="*/ 170 w 219"/>
                <a:gd name="T13" fmla="*/ 99 h 245"/>
                <a:gd name="T14" fmla="*/ 176 w 219"/>
                <a:gd name="T15" fmla="*/ 118 h 245"/>
                <a:gd name="T16" fmla="*/ 188 w 219"/>
                <a:gd name="T17" fmla="*/ 194 h 245"/>
                <a:gd name="T18" fmla="*/ 194 w 219"/>
                <a:gd name="T19" fmla="*/ 235 h 245"/>
                <a:gd name="T20" fmla="*/ 194 w 219"/>
                <a:gd name="T21" fmla="*/ 245 h 245"/>
                <a:gd name="T22" fmla="*/ 170 w 219"/>
                <a:gd name="T23" fmla="*/ 231 h 245"/>
                <a:gd name="T24" fmla="*/ 140 w 219"/>
                <a:gd name="T25" fmla="*/ 142 h 245"/>
                <a:gd name="T26" fmla="*/ 140 w 219"/>
                <a:gd name="T27" fmla="*/ 115 h 245"/>
                <a:gd name="T28" fmla="*/ 97 w 219"/>
                <a:gd name="T29" fmla="*/ 103 h 245"/>
                <a:gd name="T30" fmla="*/ 53 w 219"/>
                <a:gd name="T31" fmla="*/ 89 h 245"/>
                <a:gd name="T32" fmla="*/ 22 w 219"/>
                <a:gd name="T33" fmla="*/ 67 h 245"/>
                <a:gd name="T34" fmla="*/ 0 w 219"/>
                <a:gd name="T35" fmla="*/ 41 h 245"/>
                <a:gd name="T36" fmla="*/ 4 w 219"/>
                <a:gd name="T37" fmla="*/ 0 h 245"/>
                <a:gd name="T38" fmla="*/ 14 w 219"/>
                <a:gd name="T39" fmla="*/ 22 h 245"/>
                <a:gd name="T40" fmla="*/ 22 w 219"/>
                <a:gd name="T41" fmla="*/ 49 h 245"/>
                <a:gd name="T42" fmla="*/ 69 w 219"/>
                <a:gd name="T43" fmla="*/ 83 h 245"/>
                <a:gd name="T44" fmla="*/ 111 w 219"/>
                <a:gd name="T45" fmla="*/ 99 h 245"/>
                <a:gd name="T46" fmla="*/ 140 w 219"/>
                <a:gd name="T47" fmla="*/ 107 h 245"/>
                <a:gd name="T48" fmla="*/ 158 w 219"/>
                <a:gd name="T49" fmla="*/ 103 h 245"/>
                <a:gd name="T50" fmla="*/ 170 w 219"/>
                <a:gd name="T51" fmla="*/ 75 h 245"/>
                <a:gd name="T52" fmla="*/ 154 w 219"/>
                <a:gd name="T53" fmla="*/ 69 h 245"/>
                <a:gd name="T54" fmla="*/ 180 w 219"/>
                <a:gd name="T55" fmla="*/ 67 h 245"/>
                <a:gd name="T56" fmla="*/ 186 w 219"/>
                <a:gd name="T57" fmla="*/ 57 h 245"/>
                <a:gd name="T58" fmla="*/ 146 w 219"/>
                <a:gd name="T59" fmla="*/ 55 h 245"/>
                <a:gd name="T60" fmla="*/ 134 w 219"/>
                <a:gd name="T61" fmla="*/ 53 h 245"/>
                <a:gd name="T62" fmla="*/ 154 w 219"/>
                <a:gd name="T63" fmla="*/ 45 h 245"/>
                <a:gd name="T64" fmla="*/ 184 w 219"/>
                <a:gd name="T65" fmla="*/ 43 h 245"/>
                <a:gd name="T66" fmla="*/ 192 w 219"/>
                <a:gd name="T67" fmla="*/ 45 h 245"/>
                <a:gd name="T68" fmla="*/ 210 w 219"/>
                <a:gd name="T69" fmla="*/ 28 h 245"/>
                <a:gd name="T70" fmla="*/ 219 w 219"/>
                <a:gd name="T71" fmla="*/ 28 h 245"/>
                <a:gd name="T72" fmla="*/ 219 w 219"/>
                <a:gd name="T73" fmla="*/ 2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9" h="245">
                  <a:moveTo>
                    <a:pt x="219" y="28"/>
                  </a:moveTo>
                  <a:lnTo>
                    <a:pt x="210" y="41"/>
                  </a:lnTo>
                  <a:lnTo>
                    <a:pt x="200" y="49"/>
                  </a:lnTo>
                  <a:lnTo>
                    <a:pt x="198" y="59"/>
                  </a:lnTo>
                  <a:lnTo>
                    <a:pt x="198" y="73"/>
                  </a:lnTo>
                  <a:lnTo>
                    <a:pt x="182" y="81"/>
                  </a:lnTo>
                  <a:lnTo>
                    <a:pt x="170" y="99"/>
                  </a:lnTo>
                  <a:lnTo>
                    <a:pt x="176" y="118"/>
                  </a:lnTo>
                  <a:lnTo>
                    <a:pt x="188" y="194"/>
                  </a:lnTo>
                  <a:lnTo>
                    <a:pt x="194" y="235"/>
                  </a:lnTo>
                  <a:lnTo>
                    <a:pt x="194" y="245"/>
                  </a:lnTo>
                  <a:lnTo>
                    <a:pt x="170" y="231"/>
                  </a:lnTo>
                  <a:lnTo>
                    <a:pt x="140" y="142"/>
                  </a:lnTo>
                  <a:lnTo>
                    <a:pt x="140" y="115"/>
                  </a:lnTo>
                  <a:lnTo>
                    <a:pt x="97" y="103"/>
                  </a:lnTo>
                  <a:lnTo>
                    <a:pt x="53" y="89"/>
                  </a:lnTo>
                  <a:lnTo>
                    <a:pt x="22" y="67"/>
                  </a:lnTo>
                  <a:lnTo>
                    <a:pt x="0" y="41"/>
                  </a:lnTo>
                  <a:lnTo>
                    <a:pt x="4" y="0"/>
                  </a:lnTo>
                  <a:lnTo>
                    <a:pt x="14" y="22"/>
                  </a:lnTo>
                  <a:lnTo>
                    <a:pt x="22" y="49"/>
                  </a:lnTo>
                  <a:lnTo>
                    <a:pt x="69" y="83"/>
                  </a:lnTo>
                  <a:lnTo>
                    <a:pt x="111" y="99"/>
                  </a:lnTo>
                  <a:lnTo>
                    <a:pt x="140" y="107"/>
                  </a:lnTo>
                  <a:lnTo>
                    <a:pt x="158" y="103"/>
                  </a:lnTo>
                  <a:lnTo>
                    <a:pt x="170" y="75"/>
                  </a:lnTo>
                  <a:lnTo>
                    <a:pt x="154" y="69"/>
                  </a:lnTo>
                  <a:lnTo>
                    <a:pt x="180" y="67"/>
                  </a:lnTo>
                  <a:lnTo>
                    <a:pt x="186" y="57"/>
                  </a:lnTo>
                  <a:lnTo>
                    <a:pt x="146" y="55"/>
                  </a:lnTo>
                  <a:lnTo>
                    <a:pt x="134" y="53"/>
                  </a:lnTo>
                  <a:lnTo>
                    <a:pt x="154" y="45"/>
                  </a:lnTo>
                  <a:lnTo>
                    <a:pt x="184" y="43"/>
                  </a:lnTo>
                  <a:lnTo>
                    <a:pt x="192" y="45"/>
                  </a:lnTo>
                  <a:lnTo>
                    <a:pt x="210" y="28"/>
                  </a:lnTo>
                  <a:lnTo>
                    <a:pt x="2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21">
              <a:extLst>
                <a:ext uri="{FF2B5EF4-FFF2-40B4-BE49-F238E27FC236}">
                  <a16:creationId xmlns:a16="http://schemas.microsoft.com/office/drawing/2014/main" id="{4BE01B17-DAB5-4A04-9B20-971685D11379}"/>
                </a:ext>
              </a:extLst>
            </p:cNvPr>
            <p:cNvSpPr>
              <a:spLocks/>
            </p:cNvSpPr>
            <p:nvPr/>
          </p:nvSpPr>
          <p:spPr bwMode="auto">
            <a:xfrm>
              <a:off x="535" y="2487"/>
              <a:ext cx="303" cy="277"/>
            </a:xfrm>
            <a:custGeom>
              <a:avLst/>
              <a:gdLst>
                <a:gd name="T0" fmla="*/ 0 w 303"/>
                <a:gd name="T1" fmla="*/ 8 h 277"/>
                <a:gd name="T2" fmla="*/ 75 w 303"/>
                <a:gd name="T3" fmla="*/ 70 h 277"/>
                <a:gd name="T4" fmla="*/ 158 w 303"/>
                <a:gd name="T5" fmla="*/ 184 h 277"/>
                <a:gd name="T6" fmla="*/ 180 w 303"/>
                <a:gd name="T7" fmla="*/ 206 h 277"/>
                <a:gd name="T8" fmla="*/ 200 w 303"/>
                <a:gd name="T9" fmla="*/ 210 h 277"/>
                <a:gd name="T10" fmla="*/ 263 w 303"/>
                <a:gd name="T11" fmla="*/ 257 h 277"/>
                <a:gd name="T12" fmla="*/ 303 w 303"/>
                <a:gd name="T13" fmla="*/ 277 h 277"/>
                <a:gd name="T14" fmla="*/ 299 w 303"/>
                <a:gd name="T15" fmla="*/ 265 h 277"/>
                <a:gd name="T16" fmla="*/ 214 w 303"/>
                <a:gd name="T17" fmla="*/ 208 h 277"/>
                <a:gd name="T18" fmla="*/ 184 w 303"/>
                <a:gd name="T19" fmla="*/ 194 h 277"/>
                <a:gd name="T20" fmla="*/ 137 w 303"/>
                <a:gd name="T21" fmla="*/ 137 h 277"/>
                <a:gd name="T22" fmla="*/ 85 w 303"/>
                <a:gd name="T23" fmla="*/ 66 h 277"/>
                <a:gd name="T24" fmla="*/ 20 w 303"/>
                <a:gd name="T25" fmla="*/ 14 h 277"/>
                <a:gd name="T26" fmla="*/ 8 w 303"/>
                <a:gd name="T27" fmla="*/ 0 h 277"/>
                <a:gd name="T28" fmla="*/ 0 w 303"/>
                <a:gd name="T29" fmla="*/ 8 h 277"/>
                <a:gd name="T30" fmla="*/ 0 w 303"/>
                <a:gd name="T31" fmla="*/ 8 h 2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3" h="277">
                  <a:moveTo>
                    <a:pt x="0" y="8"/>
                  </a:moveTo>
                  <a:lnTo>
                    <a:pt x="75" y="70"/>
                  </a:lnTo>
                  <a:lnTo>
                    <a:pt x="158" y="184"/>
                  </a:lnTo>
                  <a:lnTo>
                    <a:pt x="180" y="206"/>
                  </a:lnTo>
                  <a:lnTo>
                    <a:pt x="200" y="210"/>
                  </a:lnTo>
                  <a:lnTo>
                    <a:pt x="263" y="257"/>
                  </a:lnTo>
                  <a:lnTo>
                    <a:pt x="303" y="277"/>
                  </a:lnTo>
                  <a:lnTo>
                    <a:pt x="299" y="265"/>
                  </a:lnTo>
                  <a:lnTo>
                    <a:pt x="214" y="208"/>
                  </a:lnTo>
                  <a:lnTo>
                    <a:pt x="184" y="194"/>
                  </a:lnTo>
                  <a:lnTo>
                    <a:pt x="137" y="137"/>
                  </a:lnTo>
                  <a:lnTo>
                    <a:pt x="85" y="66"/>
                  </a:lnTo>
                  <a:lnTo>
                    <a:pt x="20" y="14"/>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22">
              <a:extLst>
                <a:ext uri="{FF2B5EF4-FFF2-40B4-BE49-F238E27FC236}">
                  <a16:creationId xmlns:a16="http://schemas.microsoft.com/office/drawing/2014/main" id="{AC2D3789-6837-4A75-9F13-BA6D285F3B45}"/>
                </a:ext>
              </a:extLst>
            </p:cNvPr>
            <p:cNvSpPr>
              <a:spLocks/>
            </p:cNvSpPr>
            <p:nvPr/>
          </p:nvSpPr>
          <p:spPr bwMode="auto">
            <a:xfrm>
              <a:off x="288" y="2466"/>
              <a:ext cx="566" cy="1632"/>
            </a:xfrm>
            <a:custGeom>
              <a:avLst/>
              <a:gdLst>
                <a:gd name="T0" fmla="*/ 200 w 566"/>
                <a:gd name="T1" fmla="*/ 79 h 1632"/>
                <a:gd name="T2" fmla="*/ 293 w 566"/>
                <a:gd name="T3" fmla="*/ 219 h 1632"/>
                <a:gd name="T4" fmla="*/ 328 w 566"/>
                <a:gd name="T5" fmla="*/ 292 h 1632"/>
                <a:gd name="T6" fmla="*/ 251 w 566"/>
                <a:gd name="T7" fmla="*/ 158 h 1632"/>
                <a:gd name="T8" fmla="*/ 182 w 566"/>
                <a:gd name="T9" fmla="*/ 91 h 1632"/>
                <a:gd name="T10" fmla="*/ 83 w 566"/>
                <a:gd name="T11" fmla="*/ 144 h 1632"/>
                <a:gd name="T12" fmla="*/ 0 w 566"/>
                <a:gd name="T13" fmla="*/ 274 h 1632"/>
                <a:gd name="T14" fmla="*/ 6 w 566"/>
                <a:gd name="T15" fmla="*/ 430 h 1632"/>
                <a:gd name="T16" fmla="*/ 123 w 566"/>
                <a:gd name="T17" fmla="*/ 731 h 1632"/>
                <a:gd name="T18" fmla="*/ 259 w 566"/>
                <a:gd name="T19" fmla="*/ 1023 h 1632"/>
                <a:gd name="T20" fmla="*/ 415 w 566"/>
                <a:gd name="T21" fmla="*/ 1078 h 1632"/>
                <a:gd name="T22" fmla="*/ 465 w 566"/>
                <a:gd name="T23" fmla="*/ 1102 h 1632"/>
                <a:gd name="T24" fmla="*/ 293 w 566"/>
                <a:gd name="T25" fmla="*/ 1067 h 1632"/>
                <a:gd name="T26" fmla="*/ 344 w 566"/>
                <a:gd name="T27" fmla="*/ 1140 h 1632"/>
                <a:gd name="T28" fmla="*/ 423 w 566"/>
                <a:gd name="T29" fmla="*/ 1181 h 1632"/>
                <a:gd name="T30" fmla="*/ 370 w 566"/>
                <a:gd name="T31" fmla="*/ 1195 h 1632"/>
                <a:gd name="T32" fmla="*/ 409 w 566"/>
                <a:gd name="T33" fmla="*/ 1240 h 1632"/>
                <a:gd name="T34" fmla="*/ 457 w 566"/>
                <a:gd name="T35" fmla="*/ 1268 h 1632"/>
                <a:gd name="T36" fmla="*/ 566 w 566"/>
                <a:gd name="T37" fmla="*/ 1195 h 1632"/>
                <a:gd name="T38" fmla="*/ 477 w 566"/>
                <a:gd name="T39" fmla="*/ 1264 h 1632"/>
                <a:gd name="T40" fmla="*/ 417 w 566"/>
                <a:gd name="T41" fmla="*/ 1292 h 1632"/>
                <a:gd name="T42" fmla="*/ 429 w 566"/>
                <a:gd name="T43" fmla="*/ 1385 h 1632"/>
                <a:gd name="T44" fmla="*/ 498 w 566"/>
                <a:gd name="T45" fmla="*/ 1462 h 1632"/>
                <a:gd name="T46" fmla="*/ 506 w 566"/>
                <a:gd name="T47" fmla="*/ 1519 h 1632"/>
                <a:gd name="T48" fmla="*/ 510 w 566"/>
                <a:gd name="T49" fmla="*/ 1632 h 1632"/>
                <a:gd name="T50" fmla="*/ 223 w 566"/>
                <a:gd name="T51" fmla="*/ 1535 h 1632"/>
                <a:gd name="T52" fmla="*/ 314 w 566"/>
                <a:gd name="T53" fmla="*/ 1454 h 1632"/>
                <a:gd name="T54" fmla="*/ 348 w 566"/>
                <a:gd name="T55" fmla="*/ 1438 h 1632"/>
                <a:gd name="T56" fmla="*/ 326 w 566"/>
                <a:gd name="T57" fmla="*/ 1410 h 1632"/>
                <a:gd name="T58" fmla="*/ 287 w 566"/>
                <a:gd name="T59" fmla="*/ 1357 h 1632"/>
                <a:gd name="T60" fmla="*/ 322 w 566"/>
                <a:gd name="T61" fmla="*/ 1266 h 1632"/>
                <a:gd name="T62" fmla="*/ 279 w 566"/>
                <a:gd name="T63" fmla="*/ 1189 h 1632"/>
                <a:gd name="T64" fmla="*/ 227 w 566"/>
                <a:gd name="T65" fmla="*/ 1163 h 1632"/>
                <a:gd name="T66" fmla="*/ 261 w 566"/>
                <a:gd name="T67" fmla="*/ 1082 h 1632"/>
                <a:gd name="T68" fmla="*/ 170 w 566"/>
                <a:gd name="T69" fmla="*/ 1082 h 1632"/>
                <a:gd name="T70" fmla="*/ 239 w 566"/>
                <a:gd name="T71" fmla="*/ 1049 h 1632"/>
                <a:gd name="T72" fmla="*/ 182 w 566"/>
                <a:gd name="T73" fmla="*/ 988 h 1632"/>
                <a:gd name="T74" fmla="*/ 182 w 566"/>
                <a:gd name="T75" fmla="*/ 920 h 1632"/>
                <a:gd name="T76" fmla="*/ 148 w 566"/>
                <a:gd name="T77" fmla="*/ 905 h 1632"/>
                <a:gd name="T78" fmla="*/ 99 w 566"/>
                <a:gd name="T79" fmla="*/ 881 h 1632"/>
                <a:gd name="T80" fmla="*/ 127 w 566"/>
                <a:gd name="T81" fmla="*/ 839 h 1632"/>
                <a:gd name="T82" fmla="*/ 95 w 566"/>
                <a:gd name="T83" fmla="*/ 812 h 1632"/>
                <a:gd name="T84" fmla="*/ 109 w 566"/>
                <a:gd name="T85" fmla="*/ 768 h 1632"/>
                <a:gd name="T86" fmla="*/ 26 w 566"/>
                <a:gd name="T87" fmla="*/ 541 h 1632"/>
                <a:gd name="T88" fmla="*/ 0 w 566"/>
                <a:gd name="T89" fmla="*/ 365 h 1632"/>
                <a:gd name="T90" fmla="*/ 0 w 566"/>
                <a:gd name="T91" fmla="*/ 249 h 1632"/>
                <a:gd name="T92" fmla="*/ 34 w 566"/>
                <a:gd name="T93" fmla="*/ 166 h 1632"/>
                <a:gd name="T94" fmla="*/ 115 w 566"/>
                <a:gd name="T95" fmla="*/ 108 h 1632"/>
                <a:gd name="T96" fmla="*/ 190 w 566"/>
                <a:gd name="T97" fmla="*/ 71 h 1632"/>
                <a:gd name="T98" fmla="*/ 239 w 566"/>
                <a:gd name="T99" fmla="*/ 0 h 1632"/>
                <a:gd name="T100" fmla="*/ 231 w 566"/>
                <a:gd name="T101" fmla="*/ 11 h 16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1632">
                  <a:moveTo>
                    <a:pt x="231" y="11"/>
                  </a:moveTo>
                  <a:lnTo>
                    <a:pt x="200" y="79"/>
                  </a:lnTo>
                  <a:lnTo>
                    <a:pt x="231" y="104"/>
                  </a:lnTo>
                  <a:lnTo>
                    <a:pt x="293" y="219"/>
                  </a:lnTo>
                  <a:lnTo>
                    <a:pt x="332" y="282"/>
                  </a:lnTo>
                  <a:lnTo>
                    <a:pt x="328" y="292"/>
                  </a:lnTo>
                  <a:lnTo>
                    <a:pt x="265" y="199"/>
                  </a:lnTo>
                  <a:lnTo>
                    <a:pt x="251" y="158"/>
                  </a:lnTo>
                  <a:lnTo>
                    <a:pt x="218" y="108"/>
                  </a:lnTo>
                  <a:lnTo>
                    <a:pt x="182" y="91"/>
                  </a:lnTo>
                  <a:lnTo>
                    <a:pt x="127" y="114"/>
                  </a:lnTo>
                  <a:lnTo>
                    <a:pt x="83" y="144"/>
                  </a:lnTo>
                  <a:lnTo>
                    <a:pt x="34" y="181"/>
                  </a:lnTo>
                  <a:lnTo>
                    <a:pt x="0" y="274"/>
                  </a:lnTo>
                  <a:lnTo>
                    <a:pt x="0" y="371"/>
                  </a:lnTo>
                  <a:lnTo>
                    <a:pt x="6" y="430"/>
                  </a:lnTo>
                  <a:lnTo>
                    <a:pt x="26" y="498"/>
                  </a:lnTo>
                  <a:lnTo>
                    <a:pt x="123" y="731"/>
                  </a:lnTo>
                  <a:lnTo>
                    <a:pt x="166" y="863"/>
                  </a:lnTo>
                  <a:lnTo>
                    <a:pt x="259" y="1023"/>
                  </a:lnTo>
                  <a:lnTo>
                    <a:pt x="326" y="1059"/>
                  </a:lnTo>
                  <a:lnTo>
                    <a:pt x="415" y="1078"/>
                  </a:lnTo>
                  <a:lnTo>
                    <a:pt x="439" y="1078"/>
                  </a:lnTo>
                  <a:lnTo>
                    <a:pt x="465" y="1102"/>
                  </a:lnTo>
                  <a:lnTo>
                    <a:pt x="362" y="1098"/>
                  </a:lnTo>
                  <a:lnTo>
                    <a:pt x="293" y="1067"/>
                  </a:lnTo>
                  <a:lnTo>
                    <a:pt x="312" y="1116"/>
                  </a:lnTo>
                  <a:lnTo>
                    <a:pt x="344" y="1140"/>
                  </a:lnTo>
                  <a:lnTo>
                    <a:pt x="413" y="1163"/>
                  </a:lnTo>
                  <a:lnTo>
                    <a:pt x="423" y="1181"/>
                  </a:lnTo>
                  <a:lnTo>
                    <a:pt x="376" y="1179"/>
                  </a:lnTo>
                  <a:lnTo>
                    <a:pt x="370" y="1195"/>
                  </a:lnTo>
                  <a:lnTo>
                    <a:pt x="388" y="1233"/>
                  </a:lnTo>
                  <a:lnTo>
                    <a:pt x="409" y="1240"/>
                  </a:lnTo>
                  <a:lnTo>
                    <a:pt x="411" y="1266"/>
                  </a:lnTo>
                  <a:lnTo>
                    <a:pt x="457" y="1268"/>
                  </a:lnTo>
                  <a:lnTo>
                    <a:pt x="490" y="1236"/>
                  </a:lnTo>
                  <a:lnTo>
                    <a:pt x="566" y="1195"/>
                  </a:lnTo>
                  <a:lnTo>
                    <a:pt x="564" y="1211"/>
                  </a:lnTo>
                  <a:lnTo>
                    <a:pt x="477" y="1264"/>
                  </a:lnTo>
                  <a:lnTo>
                    <a:pt x="457" y="1276"/>
                  </a:lnTo>
                  <a:lnTo>
                    <a:pt x="417" y="1292"/>
                  </a:lnTo>
                  <a:lnTo>
                    <a:pt x="411" y="1331"/>
                  </a:lnTo>
                  <a:lnTo>
                    <a:pt x="429" y="1385"/>
                  </a:lnTo>
                  <a:lnTo>
                    <a:pt x="457" y="1426"/>
                  </a:lnTo>
                  <a:lnTo>
                    <a:pt x="498" y="1462"/>
                  </a:lnTo>
                  <a:lnTo>
                    <a:pt x="506" y="1495"/>
                  </a:lnTo>
                  <a:lnTo>
                    <a:pt x="506" y="1519"/>
                  </a:lnTo>
                  <a:lnTo>
                    <a:pt x="518" y="1574"/>
                  </a:lnTo>
                  <a:lnTo>
                    <a:pt x="510" y="1632"/>
                  </a:lnTo>
                  <a:lnTo>
                    <a:pt x="220" y="1632"/>
                  </a:lnTo>
                  <a:lnTo>
                    <a:pt x="223" y="1535"/>
                  </a:lnTo>
                  <a:lnTo>
                    <a:pt x="314" y="1503"/>
                  </a:lnTo>
                  <a:lnTo>
                    <a:pt x="314" y="1454"/>
                  </a:lnTo>
                  <a:lnTo>
                    <a:pt x="344" y="1454"/>
                  </a:lnTo>
                  <a:lnTo>
                    <a:pt x="348" y="1438"/>
                  </a:lnTo>
                  <a:lnTo>
                    <a:pt x="314" y="1430"/>
                  </a:lnTo>
                  <a:lnTo>
                    <a:pt x="326" y="1410"/>
                  </a:lnTo>
                  <a:lnTo>
                    <a:pt x="326" y="1373"/>
                  </a:lnTo>
                  <a:lnTo>
                    <a:pt x="287" y="1357"/>
                  </a:lnTo>
                  <a:lnTo>
                    <a:pt x="332" y="1341"/>
                  </a:lnTo>
                  <a:lnTo>
                    <a:pt x="322" y="1266"/>
                  </a:lnTo>
                  <a:lnTo>
                    <a:pt x="263" y="1240"/>
                  </a:lnTo>
                  <a:lnTo>
                    <a:pt x="279" y="1189"/>
                  </a:lnTo>
                  <a:lnTo>
                    <a:pt x="271" y="1171"/>
                  </a:lnTo>
                  <a:lnTo>
                    <a:pt x="227" y="1163"/>
                  </a:lnTo>
                  <a:lnTo>
                    <a:pt x="265" y="1132"/>
                  </a:lnTo>
                  <a:lnTo>
                    <a:pt x="261" y="1082"/>
                  </a:lnTo>
                  <a:lnTo>
                    <a:pt x="231" y="1082"/>
                  </a:lnTo>
                  <a:lnTo>
                    <a:pt x="170" y="1082"/>
                  </a:lnTo>
                  <a:lnTo>
                    <a:pt x="220" y="1067"/>
                  </a:lnTo>
                  <a:lnTo>
                    <a:pt x="239" y="1049"/>
                  </a:lnTo>
                  <a:lnTo>
                    <a:pt x="198" y="970"/>
                  </a:lnTo>
                  <a:lnTo>
                    <a:pt x="182" y="988"/>
                  </a:lnTo>
                  <a:lnTo>
                    <a:pt x="168" y="930"/>
                  </a:lnTo>
                  <a:lnTo>
                    <a:pt x="182" y="920"/>
                  </a:lnTo>
                  <a:lnTo>
                    <a:pt x="182" y="908"/>
                  </a:lnTo>
                  <a:lnTo>
                    <a:pt x="148" y="905"/>
                  </a:lnTo>
                  <a:lnTo>
                    <a:pt x="138" y="869"/>
                  </a:lnTo>
                  <a:lnTo>
                    <a:pt x="99" y="881"/>
                  </a:lnTo>
                  <a:lnTo>
                    <a:pt x="109" y="861"/>
                  </a:lnTo>
                  <a:lnTo>
                    <a:pt x="127" y="839"/>
                  </a:lnTo>
                  <a:lnTo>
                    <a:pt x="115" y="822"/>
                  </a:lnTo>
                  <a:lnTo>
                    <a:pt x="95" y="812"/>
                  </a:lnTo>
                  <a:lnTo>
                    <a:pt x="95" y="788"/>
                  </a:lnTo>
                  <a:lnTo>
                    <a:pt x="109" y="768"/>
                  </a:lnTo>
                  <a:lnTo>
                    <a:pt x="97" y="725"/>
                  </a:lnTo>
                  <a:lnTo>
                    <a:pt x="26" y="541"/>
                  </a:lnTo>
                  <a:lnTo>
                    <a:pt x="0" y="444"/>
                  </a:lnTo>
                  <a:lnTo>
                    <a:pt x="0" y="365"/>
                  </a:lnTo>
                  <a:lnTo>
                    <a:pt x="0" y="282"/>
                  </a:lnTo>
                  <a:lnTo>
                    <a:pt x="0" y="249"/>
                  </a:lnTo>
                  <a:lnTo>
                    <a:pt x="18" y="189"/>
                  </a:lnTo>
                  <a:lnTo>
                    <a:pt x="34" y="166"/>
                  </a:lnTo>
                  <a:lnTo>
                    <a:pt x="83" y="132"/>
                  </a:lnTo>
                  <a:lnTo>
                    <a:pt x="115" y="108"/>
                  </a:lnTo>
                  <a:lnTo>
                    <a:pt x="160" y="91"/>
                  </a:lnTo>
                  <a:lnTo>
                    <a:pt x="190" y="71"/>
                  </a:lnTo>
                  <a:lnTo>
                    <a:pt x="220" y="10"/>
                  </a:lnTo>
                  <a:lnTo>
                    <a:pt x="239" y="0"/>
                  </a:lnTo>
                  <a:lnTo>
                    <a:pt x="23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23">
              <a:extLst>
                <a:ext uri="{FF2B5EF4-FFF2-40B4-BE49-F238E27FC236}">
                  <a16:creationId xmlns:a16="http://schemas.microsoft.com/office/drawing/2014/main" id="{1A8D711B-3779-4BFA-AF3E-8382803A8F87}"/>
                </a:ext>
              </a:extLst>
            </p:cNvPr>
            <p:cNvSpPr>
              <a:spLocks/>
            </p:cNvSpPr>
            <p:nvPr/>
          </p:nvSpPr>
          <p:spPr bwMode="auto">
            <a:xfrm>
              <a:off x="523" y="2687"/>
              <a:ext cx="335" cy="978"/>
            </a:xfrm>
            <a:custGeom>
              <a:avLst/>
              <a:gdLst>
                <a:gd name="T0" fmla="*/ 0 w 335"/>
                <a:gd name="T1" fmla="*/ 6 h 978"/>
                <a:gd name="T2" fmla="*/ 38 w 335"/>
                <a:gd name="T3" fmla="*/ 61 h 978"/>
                <a:gd name="T4" fmla="*/ 58 w 335"/>
                <a:gd name="T5" fmla="*/ 132 h 978"/>
                <a:gd name="T6" fmla="*/ 62 w 335"/>
                <a:gd name="T7" fmla="*/ 221 h 978"/>
                <a:gd name="T8" fmla="*/ 70 w 335"/>
                <a:gd name="T9" fmla="*/ 342 h 978"/>
                <a:gd name="T10" fmla="*/ 32 w 335"/>
                <a:gd name="T11" fmla="*/ 277 h 978"/>
                <a:gd name="T12" fmla="*/ 24 w 335"/>
                <a:gd name="T13" fmla="*/ 235 h 978"/>
                <a:gd name="T14" fmla="*/ 22 w 335"/>
                <a:gd name="T15" fmla="*/ 273 h 978"/>
                <a:gd name="T16" fmla="*/ 68 w 335"/>
                <a:gd name="T17" fmla="*/ 367 h 978"/>
                <a:gd name="T18" fmla="*/ 91 w 335"/>
                <a:gd name="T19" fmla="*/ 437 h 978"/>
                <a:gd name="T20" fmla="*/ 105 w 335"/>
                <a:gd name="T21" fmla="*/ 472 h 978"/>
                <a:gd name="T22" fmla="*/ 97 w 335"/>
                <a:gd name="T23" fmla="*/ 504 h 978"/>
                <a:gd name="T24" fmla="*/ 117 w 335"/>
                <a:gd name="T25" fmla="*/ 518 h 978"/>
                <a:gd name="T26" fmla="*/ 125 w 335"/>
                <a:gd name="T27" fmla="*/ 555 h 978"/>
                <a:gd name="T28" fmla="*/ 99 w 335"/>
                <a:gd name="T29" fmla="*/ 555 h 978"/>
                <a:gd name="T30" fmla="*/ 125 w 335"/>
                <a:gd name="T31" fmla="*/ 575 h 978"/>
                <a:gd name="T32" fmla="*/ 105 w 335"/>
                <a:gd name="T33" fmla="*/ 616 h 978"/>
                <a:gd name="T34" fmla="*/ 131 w 335"/>
                <a:gd name="T35" fmla="*/ 642 h 978"/>
                <a:gd name="T36" fmla="*/ 151 w 335"/>
                <a:gd name="T37" fmla="*/ 650 h 978"/>
                <a:gd name="T38" fmla="*/ 141 w 335"/>
                <a:gd name="T39" fmla="*/ 668 h 978"/>
                <a:gd name="T40" fmla="*/ 147 w 335"/>
                <a:gd name="T41" fmla="*/ 687 h 978"/>
                <a:gd name="T42" fmla="*/ 163 w 335"/>
                <a:gd name="T43" fmla="*/ 697 h 978"/>
                <a:gd name="T44" fmla="*/ 131 w 335"/>
                <a:gd name="T45" fmla="*/ 699 h 978"/>
                <a:gd name="T46" fmla="*/ 159 w 335"/>
                <a:gd name="T47" fmla="*/ 721 h 978"/>
                <a:gd name="T48" fmla="*/ 163 w 335"/>
                <a:gd name="T49" fmla="*/ 741 h 978"/>
                <a:gd name="T50" fmla="*/ 194 w 335"/>
                <a:gd name="T51" fmla="*/ 761 h 978"/>
                <a:gd name="T52" fmla="*/ 200 w 335"/>
                <a:gd name="T53" fmla="*/ 790 h 978"/>
                <a:gd name="T54" fmla="*/ 206 w 335"/>
                <a:gd name="T55" fmla="*/ 840 h 978"/>
                <a:gd name="T56" fmla="*/ 253 w 335"/>
                <a:gd name="T57" fmla="*/ 873 h 978"/>
                <a:gd name="T58" fmla="*/ 317 w 335"/>
                <a:gd name="T59" fmla="*/ 974 h 978"/>
                <a:gd name="T60" fmla="*/ 335 w 335"/>
                <a:gd name="T61" fmla="*/ 978 h 978"/>
                <a:gd name="T62" fmla="*/ 261 w 335"/>
                <a:gd name="T63" fmla="*/ 865 h 978"/>
                <a:gd name="T64" fmla="*/ 218 w 335"/>
                <a:gd name="T65" fmla="*/ 830 h 978"/>
                <a:gd name="T66" fmla="*/ 204 w 335"/>
                <a:gd name="T67" fmla="*/ 749 h 978"/>
                <a:gd name="T68" fmla="*/ 178 w 335"/>
                <a:gd name="T69" fmla="*/ 715 h 978"/>
                <a:gd name="T70" fmla="*/ 166 w 335"/>
                <a:gd name="T71" fmla="*/ 666 h 978"/>
                <a:gd name="T72" fmla="*/ 166 w 335"/>
                <a:gd name="T73" fmla="*/ 638 h 978"/>
                <a:gd name="T74" fmla="*/ 137 w 335"/>
                <a:gd name="T75" fmla="*/ 601 h 978"/>
                <a:gd name="T76" fmla="*/ 145 w 335"/>
                <a:gd name="T77" fmla="*/ 567 h 978"/>
                <a:gd name="T78" fmla="*/ 127 w 335"/>
                <a:gd name="T79" fmla="*/ 504 h 978"/>
                <a:gd name="T80" fmla="*/ 125 w 335"/>
                <a:gd name="T81" fmla="*/ 464 h 978"/>
                <a:gd name="T82" fmla="*/ 97 w 335"/>
                <a:gd name="T83" fmla="*/ 389 h 978"/>
                <a:gd name="T84" fmla="*/ 188 w 335"/>
                <a:gd name="T85" fmla="*/ 435 h 978"/>
                <a:gd name="T86" fmla="*/ 145 w 335"/>
                <a:gd name="T87" fmla="*/ 389 h 978"/>
                <a:gd name="T88" fmla="*/ 99 w 335"/>
                <a:gd name="T89" fmla="*/ 358 h 978"/>
                <a:gd name="T90" fmla="*/ 85 w 335"/>
                <a:gd name="T91" fmla="*/ 322 h 978"/>
                <a:gd name="T92" fmla="*/ 87 w 335"/>
                <a:gd name="T93" fmla="*/ 259 h 978"/>
                <a:gd name="T94" fmla="*/ 66 w 335"/>
                <a:gd name="T95" fmla="*/ 172 h 978"/>
                <a:gd name="T96" fmla="*/ 70 w 335"/>
                <a:gd name="T97" fmla="*/ 140 h 978"/>
                <a:gd name="T98" fmla="*/ 97 w 335"/>
                <a:gd name="T99" fmla="*/ 168 h 978"/>
                <a:gd name="T100" fmla="*/ 113 w 335"/>
                <a:gd name="T101" fmla="*/ 186 h 978"/>
                <a:gd name="T102" fmla="*/ 113 w 335"/>
                <a:gd name="T103" fmla="*/ 172 h 978"/>
                <a:gd name="T104" fmla="*/ 60 w 335"/>
                <a:gd name="T105" fmla="*/ 83 h 978"/>
                <a:gd name="T106" fmla="*/ 30 w 335"/>
                <a:gd name="T107" fmla="*/ 28 h 978"/>
                <a:gd name="T108" fmla="*/ 16 w 335"/>
                <a:gd name="T109" fmla="*/ 0 h 978"/>
                <a:gd name="T110" fmla="*/ 0 w 335"/>
                <a:gd name="T111" fmla="*/ 6 h 978"/>
                <a:gd name="T112" fmla="*/ 0 w 335"/>
                <a:gd name="T113" fmla="*/ 6 h 9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5" h="978">
                  <a:moveTo>
                    <a:pt x="0" y="6"/>
                  </a:moveTo>
                  <a:lnTo>
                    <a:pt x="38" y="61"/>
                  </a:lnTo>
                  <a:lnTo>
                    <a:pt x="58" y="132"/>
                  </a:lnTo>
                  <a:lnTo>
                    <a:pt x="62" y="221"/>
                  </a:lnTo>
                  <a:lnTo>
                    <a:pt x="70" y="342"/>
                  </a:lnTo>
                  <a:lnTo>
                    <a:pt x="32" y="277"/>
                  </a:lnTo>
                  <a:lnTo>
                    <a:pt x="24" y="235"/>
                  </a:lnTo>
                  <a:lnTo>
                    <a:pt x="22" y="273"/>
                  </a:lnTo>
                  <a:lnTo>
                    <a:pt x="68" y="367"/>
                  </a:lnTo>
                  <a:lnTo>
                    <a:pt x="91" y="437"/>
                  </a:lnTo>
                  <a:lnTo>
                    <a:pt x="105" y="472"/>
                  </a:lnTo>
                  <a:lnTo>
                    <a:pt x="97" y="504"/>
                  </a:lnTo>
                  <a:lnTo>
                    <a:pt x="117" y="518"/>
                  </a:lnTo>
                  <a:lnTo>
                    <a:pt x="125" y="555"/>
                  </a:lnTo>
                  <a:lnTo>
                    <a:pt x="99" y="555"/>
                  </a:lnTo>
                  <a:lnTo>
                    <a:pt x="125" y="575"/>
                  </a:lnTo>
                  <a:lnTo>
                    <a:pt x="105" y="616"/>
                  </a:lnTo>
                  <a:lnTo>
                    <a:pt x="131" y="642"/>
                  </a:lnTo>
                  <a:lnTo>
                    <a:pt x="151" y="650"/>
                  </a:lnTo>
                  <a:lnTo>
                    <a:pt x="141" y="668"/>
                  </a:lnTo>
                  <a:lnTo>
                    <a:pt x="147" y="687"/>
                  </a:lnTo>
                  <a:lnTo>
                    <a:pt x="163" y="697"/>
                  </a:lnTo>
                  <a:lnTo>
                    <a:pt x="131" y="699"/>
                  </a:lnTo>
                  <a:lnTo>
                    <a:pt x="159" y="721"/>
                  </a:lnTo>
                  <a:lnTo>
                    <a:pt x="163" y="741"/>
                  </a:lnTo>
                  <a:lnTo>
                    <a:pt x="194" y="761"/>
                  </a:lnTo>
                  <a:lnTo>
                    <a:pt x="200" y="790"/>
                  </a:lnTo>
                  <a:lnTo>
                    <a:pt x="206" y="840"/>
                  </a:lnTo>
                  <a:lnTo>
                    <a:pt x="253" y="873"/>
                  </a:lnTo>
                  <a:lnTo>
                    <a:pt x="317" y="974"/>
                  </a:lnTo>
                  <a:lnTo>
                    <a:pt x="335" y="978"/>
                  </a:lnTo>
                  <a:lnTo>
                    <a:pt x="261" y="865"/>
                  </a:lnTo>
                  <a:lnTo>
                    <a:pt x="218" y="830"/>
                  </a:lnTo>
                  <a:lnTo>
                    <a:pt x="204" y="749"/>
                  </a:lnTo>
                  <a:lnTo>
                    <a:pt x="178" y="715"/>
                  </a:lnTo>
                  <a:lnTo>
                    <a:pt x="166" y="666"/>
                  </a:lnTo>
                  <a:lnTo>
                    <a:pt x="166" y="638"/>
                  </a:lnTo>
                  <a:lnTo>
                    <a:pt x="137" y="601"/>
                  </a:lnTo>
                  <a:lnTo>
                    <a:pt x="145" y="567"/>
                  </a:lnTo>
                  <a:lnTo>
                    <a:pt x="127" y="504"/>
                  </a:lnTo>
                  <a:lnTo>
                    <a:pt x="125" y="464"/>
                  </a:lnTo>
                  <a:lnTo>
                    <a:pt x="97" y="389"/>
                  </a:lnTo>
                  <a:lnTo>
                    <a:pt x="188" y="435"/>
                  </a:lnTo>
                  <a:lnTo>
                    <a:pt x="145" y="389"/>
                  </a:lnTo>
                  <a:lnTo>
                    <a:pt x="99" y="358"/>
                  </a:lnTo>
                  <a:lnTo>
                    <a:pt x="85" y="322"/>
                  </a:lnTo>
                  <a:lnTo>
                    <a:pt x="87" y="259"/>
                  </a:lnTo>
                  <a:lnTo>
                    <a:pt x="66" y="172"/>
                  </a:lnTo>
                  <a:lnTo>
                    <a:pt x="70" y="140"/>
                  </a:lnTo>
                  <a:lnTo>
                    <a:pt x="97" y="168"/>
                  </a:lnTo>
                  <a:lnTo>
                    <a:pt x="113" y="186"/>
                  </a:lnTo>
                  <a:lnTo>
                    <a:pt x="113" y="172"/>
                  </a:lnTo>
                  <a:lnTo>
                    <a:pt x="60" y="83"/>
                  </a:lnTo>
                  <a:lnTo>
                    <a:pt x="30" y="28"/>
                  </a:lnTo>
                  <a:lnTo>
                    <a:pt x="1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24">
              <a:extLst>
                <a:ext uri="{FF2B5EF4-FFF2-40B4-BE49-F238E27FC236}">
                  <a16:creationId xmlns:a16="http://schemas.microsoft.com/office/drawing/2014/main" id="{17FE71F8-D144-4173-B0A1-86983202D52B}"/>
                </a:ext>
              </a:extLst>
            </p:cNvPr>
            <p:cNvSpPr>
              <a:spLocks/>
            </p:cNvSpPr>
            <p:nvPr/>
          </p:nvSpPr>
          <p:spPr bwMode="auto">
            <a:xfrm>
              <a:off x="618" y="2699"/>
              <a:ext cx="123" cy="65"/>
            </a:xfrm>
            <a:custGeom>
              <a:avLst/>
              <a:gdLst>
                <a:gd name="T0" fmla="*/ 4 w 123"/>
                <a:gd name="T1" fmla="*/ 53 h 65"/>
                <a:gd name="T2" fmla="*/ 56 w 123"/>
                <a:gd name="T3" fmla="*/ 37 h 65"/>
                <a:gd name="T4" fmla="*/ 99 w 123"/>
                <a:gd name="T5" fmla="*/ 0 h 65"/>
                <a:gd name="T6" fmla="*/ 111 w 123"/>
                <a:gd name="T7" fmla="*/ 10 h 65"/>
                <a:gd name="T8" fmla="*/ 123 w 123"/>
                <a:gd name="T9" fmla="*/ 49 h 65"/>
                <a:gd name="T10" fmla="*/ 97 w 123"/>
                <a:gd name="T11" fmla="*/ 29 h 65"/>
                <a:gd name="T12" fmla="*/ 75 w 123"/>
                <a:gd name="T13" fmla="*/ 37 h 65"/>
                <a:gd name="T14" fmla="*/ 62 w 123"/>
                <a:gd name="T15" fmla="*/ 55 h 65"/>
                <a:gd name="T16" fmla="*/ 40 w 123"/>
                <a:gd name="T17" fmla="*/ 55 h 65"/>
                <a:gd name="T18" fmla="*/ 0 w 123"/>
                <a:gd name="T19" fmla="*/ 65 h 65"/>
                <a:gd name="T20" fmla="*/ 4 w 123"/>
                <a:gd name="T21" fmla="*/ 53 h 65"/>
                <a:gd name="T22" fmla="*/ 4 w 123"/>
                <a:gd name="T23" fmla="*/ 53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65">
                  <a:moveTo>
                    <a:pt x="4" y="53"/>
                  </a:moveTo>
                  <a:lnTo>
                    <a:pt x="56" y="37"/>
                  </a:lnTo>
                  <a:lnTo>
                    <a:pt x="99" y="0"/>
                  </a:lnTo>
                  <a:lnTo>
                    <a:pt x="111" y="10"/>
                  </a:lnTo>
                  <a:lnTo>
                    <a:pt x="123" y="49"/>
                  </a:lnTo>
                  <a:lnTo>
                    <a:pt x="97" y="29"/>
                  </a:lnTo>
                  <a:lnTo>
                    <a:pt x="75" y="37"/>
                  </a:lnTo>
                  <a:lnTo>
                    <a:pt x="62" y="55"/>
                  </a:lnTo>
                  <a:lnTo>
                    <a:pt x="40" y="55"/>
                  </a:lnTo>
                  <a:lnTo>
                    <a:pt x="0" y="65"/>
                  </a:lnTo>
                  <a:lnTo>
                    <a:pt x="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25">
              <a:extLst>
                <a:ext uri="{FF2B5EF4-FFF2-40B4-BE49-F238E27FC236}">
                  <a16:creationId xmlns:a16="http://schemas.microsoft.com/office/drawing/2014/main" id="{149BAE4C-9B2E-4D30-8578-5B69836B10F6}"/>
                </a:ext>
              </a:extLst>
            </p:cNvPr>
            <p:cNvSpPr>
              <a:spLocks/>
            </p:cNvSpPr>
            <p:nvPr/>
          </p:nvSpPr>
          <p:spPr bwMode="auto">
            <a:xfrm>
              <a:off x="721" y="2768"/>
              <a:ext cx="265" cy="583"/>
            </a:xfrm>
            <a:custGeom>
              <a:avLst/>
              <a:gdLst>
                <a:gd name="T0" fmla="*/ 34 w 265"/>
                <a:gd name="T1" fmla="*/ 0 h 583"/>
                <a:gd name="T2" fmla="*/ 87 w 265"/>
                <a:gd name="T3" fmla="*/ 18 h 583"/>
                <a:gd name="T4" fmla="*/ 146 w 265"/>
                <a:gd name="T5" fmla="*/ 45 h 583"/>
                <a:gd name="T6" fmla="*/ 158 w 265"/>
                <a:gd name="T7" fmla="*/ 8 h 583"/>
                <a:gd name="T8" fmla="*/ 230 w 265"/>
                <a:gd name="T9" fmla="*/ 118 h 583"/>
                <a:gd name="T10" fmla="*/ 265 w 265"/>
                <a:gd name="T11" fmla="*/ 192 h 583"/>
                <a:gd name="T12" fmla="*/ 263 w 265"/>
                <a:gd name="T13" fmla="*/ 257 h 583"/>
                <a:gd name="T14" fmla="*/ 231 w 265"/>
                <a:gd name="T15" fmla="*/ 300 h 583"/>
                <a:gd name="T16" fmla="*/ 233 w 265"/>
                <a:gd name="T17" fmla="*/ 363 h 583"/>
                <a:gd name="T18" fmla="*/ 235 w 265"/>
                <a:gd name="T19" fmla="*/ 452 h 583"/>
                <a:gd name="T20" fmla="*/ 239 w 265"/>
                <a:gd name="T21" fmla="*/ 547 h 583"/>
                <a:gd name="T22" fmla="*/ 204 w 265"/>
                <a:gd name="T23" fmla="*/ 561 h 583"/>
                <a:gd name="T24" fmla="*/ 127 w 265"/>
                <a:gd name="T25" fmla="*/ 567 h 583"/>
                <a:gd name="T26" fmla="*/ 81 w 265"/>
                <a:gd name="T27" fmla="*/ 569 h 583"/>
                <a:gd name="T28" fmla="*/ 28 w 265"/>
                <a:gd name="T29" fmla="*/ 583 h 583"/>
                <a:gd name="T30" fmla="*/ 0 w 265"/>
                <a:gd name="T31" fmla="*/ 575 h 583"/>
                <a:gd name="T32" fmla="*/ 57 w 265"/>
                <a:gd name="T33" fmla="*/ 559 h 583"/>
                <a:gd name="T34" fmla="*/ 154 w 265"/>
                <a:gd name="T35" fmla="*/ 547 h 583"/>
                <a:gd name="T36" fmla="*/ 214 w 265"/>
                <a:gd name="T37" fmla="*/ 537 h 583"/>
                <a:gd name="T38" fmla="*/ 210 w 265"/>
                <a:gd name="T39" fmla="*/ 407 h 583"/>
                <a:gd name="T40" fmla="*/ 216 w 265"/>
                <a:gd name="T41" fmla="*/ 308 h 583"/>
                <a:gd name="T42" fmla="*/ 237 w 265"/>
                <a:gd name="T43" fmla="*/ 255 h 583"/>
                <a:gd name="T44" fmla="*/ 251 w 265"/>
                <a:gd name="T45" fmla="*/ 196 h 583"/>
                <a:gd name="T46" fmla="*/ 226 w 265"/>
                <a:gd name="T47" fmla="*/ 142 h 583"/>
                <a:gd name="T48" fmla="*/ 202 w 265"/>
                <a:gd name="T49" fmla="*/ 132 h 583"/>
                <a:gd name="T50" fmla="*/ 186 w 265"/>
                <a:gd name="T51" fmla="*/ 65 h 583"/>
                <a:gd name="T52" fmla="*/ 152 w 265"/>
                <a:gd name="T53" fmla="*/ 55 h 583"/>
                <a:gd name="T54" fmla="*/ 73 w 265"/>
                <a:gd name="T55" fmla="*/ 34 h 583"/>
                <a:gd name="T56" fmla="*/ 34 w 265"/>
                <a:gd name="T57" fmla="*/ 0 h 583"/>
                <a:gd name="T58" fmla="*/ 34 w 265"/>
                <a:gd name="T59" fmla="*/ 0 h 5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 h="583">
                  <a:moveTo>
                    <a:pt x="34" y="0"/>
                  </a:moveTo>
                  <a:lnTo>
                    <a:pt x="87" y="18"/>
                  </a:lnTo>
                  <a:lnTo>
                    <a:pt x="146" y="45"/>
                  </a:lnTo>
                  <a:lnTo>
                    <a:pt x="158" y="8"/>
                  </a:lnTo>
                  <a:lnTo>
                    <a:pt x="230" y="118"/>
                  </a:lnTo>
                  <a:lnTo>
                    <a:pt x="265" y="192"/>
                  </a:lnTo>
                  <a:lnTo>
                    <a:pt x="263" y="257"/>
                  </a:lnTo>
                  <a:lnTo>
                    <a:pt x="231" y="300"/>
                  </a:lnTo>
                  <a:lnTo>
                    <a:pt x="233" y="363"/>
                  </a:lnTo>
                  <a:lnTo>
                    <a:pt x="235" y="452"/>
                  </a:lnTo>
                  <a:lnTo>
                    <a:pt x="239" y="547"/>
                  </a:lnTo>
                  <a:lnTo>
                    <a:pt x="204" y="561"/>
                  </a:lnTo>
                  <a:lnTo>
                    <a:pt x="127" y="567"/>
                  </a:lnTo>
                  <a:lnTo>
                    <a:pt x="81" y="569"/>
                  </a:lnTo>
                  <a:lnTo>
                    <a:pt x="28" y="583"/>
                  </a:lnTo>
                  <a:lnTo>
                    <a:pt x="0" y="575"/>
                  </a:lnTo>
                  <a:lnTo>
                    <a:pt x="57" y="559"/>
                  </a:lnTo>
                  <a:lnTo>
                    <a:pt x="154" y="547"/>
                  </a:lnTo>
                  <a:lnTo>
                    <a:pt x="214" y="537"/>
                  </a:lnTo>
                  <a:lnTo>
                    <a:pt x="210" y="407"/>
                  </a:lnTo>
                  <a:lnTo>
                    <a:pt x="216" y="308"/>
                  </a:lnTo>
                  <a:lnTo>
                    <a:pt x="237" y="255"/>
                  </a:lnTo>
                  <a:lnTo>
                    <a:pt x="251" y="196"/>
                  </a:lnTo>
                  <a:lnTo>
                    <a:pt x="226" y="142"/>
                  </a:lnTo>
                  <a:lnTo>
                    <a:pt x="202" y="132"/>
                  </a:lnTo>
                  <a:lnTo>
                    <a:pt x="186" y="65"/>
                  </a:lnTo>
                  <a:lnTo>
                    <a:pt x="152" y="55"/>
                  </a:lnTo>
                  <a:lnTo>
                    <a:pt x="73" y="34"/>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26">
              <a:extLst>
                <a:ext uri="{FF2B5EF4-FFF2-40B4-BE49-F238E27FC236}">
                  <a16:creationId xmlns:a16="http://schemas.microsoft.com/office/drawing/2014/main" id="{90D6083D-8AFF-448E-A309-32CD29F864E8}"/>
                </a:ext>
              </a:extLst>
            </p:cNvPr>
            <p:cNvSpPr>
              <a:spLocks/>
            </p:cNvSpPr>
            <p:nvPr/>
          </p:nvSpPr>
          <p:spPr bwMode="auto">
            <a:xfrm>
              <a:off x="840" y="2578"/>
              <a:ext cx="164" cy="431"/>
            </a:xfrm>
            <a:custGeom>
              <a:avLst/>
              <a:gdLst>
                <a:gd name="T0" fmla="*/ 0 w 164"/>
                <a:gd name="T1" fmla="*/ 14 h 431"/>
                <a:gd name="T2" fmla="*/ 59 w 164"/>
                <a:gd name="T3" fmla="*/ 61 h 431"/>
                <a:gd name="T4" fmla="*/ 83 w 164"/>
                <a:gd name="T5" fmla="*/ 125 h 431"/>
                <a:gd name="T6" fmla="*/ 83 w 164"/>
                <a:gd name="T7" fmla="*/ 139 h 431"/>
                <a:gd name="T8" fmla="*/ 18 w 164"/>
                <a:gd name="T9" fmla="*/ 115 h 431"/>
                <a:gd name="T10" fmla="*/ 55 w 164"/>
                <a:gd name="T11" fmla="*/ 170 h 431"/>
                <a:gd name="T12" fmla="*/ 39 w 164"/>
                <a:gd name="T13" fmla="*/ 204 h 431"/>
                <a:gd name="T14" fmla="*/ 79 w 164"/>
                <a:gd name="T15" fmla="*/ 158 h 431"/>
                <a:gd name="T16" fmla="*/ 95 w 164"/>
                <a:gd name="T17" fmla="*/ 162 h 431"/>
                <a:gd name="T18" fmla="*/ 132 w 164"/>
                <a:gd name="T19" fmla="*/ 291 h 431"/>
                <a:gd name="T20" fmla="*/ 148 w 164"/>
                <a:gd name="T21" fmla="*/ 348 h 431"/>
                <a:gd name="T22" fmla="*/ 138 w 164"/>
                <a:gd name="T23" fmla="*/ 431 h 431"/>
                <a:gd name="T24" fmla="*/ 164 w 164"/>
                <a:gd name="T25" fmla="*/ 354 h 431"/>
                <a:gd name="T26" fmla="*/ 146 w 164"/>
                <a:gd name="T27" fmla="*/ 277 h 431"/>
                <a:gd name="T28" fmla="*/ 99 w 164"/>
                <a:gd name="T29" fmla="*/ 154 h 431"/>
                <a:gd name="T30" fmla="*/ 85 w 164"/>
                <a:gd name="T31" fmla="*/ 91 h 431"/>
                <a:gd name="T32" fmla="*/ 67 w 164"/>
                <a:gd name="T33" fmla="*/ 50 h 431"/>
                <a:gd name="T34" fmla="*/ 0 w 164"/>
                <a:gd name="T35" fmla="*/ 0 h 431"/>
                <a:gd name="T36" fmla="*/ 0 w 164"/>
                <a:gd name="T37" fmla="*/ 14 h 431"/>
                <a:gd name="T38" fmla="*/ 0 w 164"/>
                <a:gd name="T39" fmla="*/ 14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 h="431">
                  <a:moveTo>
                    <a:pt x="0" y="14"/>
                  </a:moveTo>
                  <a:lnTo>
                    <a:pt x="59" y="61"/>
                  </a:lnTo>
                  <a:lnTo>
                    <a:pt x="83" y="125"/>
                  </a:lnTo>
                  <a:lnTo>
                    <a:pt x="83" y="139"/>
                  </a:lnTo>
                  <a:lnTo>
                    <a:pt x="18" y="115"/>
                  </a:lnTo>
                  <a:lnTo>
                    <a:pt x="55" y="170"/>
                  </a:lnTo>
                  <a:lnTo>
                    <a:pt x="39" y="204"/>
                  </a:lnTo>
                  <a:lnTo>
                    <a:pt x="79" y="158"/>
                  </a:lnTo>
                  <a:lnTo>
                    <a:pt x="95" y="162"/>
                  </a:lnTo>
                  <a:lnTo>
                    <a:pt x="132" y="291"/>
                  </a:lnTo>
                  <a:lnTo>
                    <a:pt x="148" y="348"/>
                  </a:lnTo>
                  <a:lnTo>
                    <a:pt x="138" y="431"/>
                  </a:lnTo>
                  <a:lnTo>
                    <a:pt x="164" y="354"/>
                  </a:lnTo>
                  <a:lnTo>
                    <a:pt x="146" y="277"/>
                  </a:lnTo>
                  <a:lnTo>
                    <a:pt x="99" y="154"/>
                  </a:lnTo>
                  <a:lnTo>
                    <a:pt x="85" y="91"/>
                  </a:lnTo>
                  <a:lnTo>
                    <a:pt x="67" y="5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27">
              <a:extLst>
                <a:ext uri="{FF2B5EF4-FFF2-40B4-BE49-F238E27FC236}">
                  <a16:creationId xmlns:a16="http://schemas.microsoft.com/office/drawing/2014/main" id="{AC327859-02B8-40F3-99C8-BEB8194B92F8}"/>
                </a:ext>
              </a:extLst>
            </p:cNvPr>
            <p:cNvSpPr>
              <a:spLocks/>
            </p:cNvSpPr>
            <p:nvPr/>
          </p:nvSpPr>
          <p:spPr bwMode="auto">
            <a:xfrm>
              <a:off x="919" y="2886"/>
              <a:ext cx="37" cy="170"/>
            </a:xfrm>
            <a:custGeom>
              <a:avLst/>
              <a:gdLst>
                <a:gd name="T0" fmla="*/ 0 w 37"/>
                <a:gd name="T1" fmla="*/ 0 h 170"/>
                <a:gd name="T2" fmla="*/ 18 w 37"/>
                <a:gd name="T3" fmla="*/ 62 h 170"/>
                <a:gd name="T4" fmla="*/ 24 w 37"/>
                <a:gd name="T5" fmla="*/ 93 h 170"/>
                <a:gd name="T6" fmla="*/ 26 w 37"/>
                <a:gd name="T7" fmla="*/ 170 h 170"/>
                <a:gd name="T8" fmla="*/ 37 w 37"/>
                <a:gd name="T9" fmla="*/ 97 h 170"/>
                <a:gd name="T10" fmla="*/ 22 w 37"/>
                <a:gd name="T11" fmla="*/ 44 h 170"/>
                <a:gd name="T12" fmla="*/ 0 w 37"/>
                <a:gd name="T13" fmla="*/ 0 h 170"/>
                <a:gd name="T14" fmla="*/ 0 w 37"/>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170">
                  <a:moveTo>
                    <a:pt x="0" y="0"/>
                  </a:moveTo>
                  <a:lnTo>
                    <a:pt x="18" y="62"/>
                  </a:lnTo>
                  <a:lnTo>
                    <a:pt x="24" y="93"/>
                  </a:lnTo>
                  <a:lnTo>
                    <a:pt x="26" y="170"/>
                  </a:lnTo>
                  <a:lnTo>
                    <a:pt x="37" y="97"/>
                  </a:lnTo>
                  <a:lnTo>
                    <a:pt x="22"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28">
              <a:extLst>
                <a:ext uri="{FF2B5EF4-FFF2-40B4-BE49-F238E27FC236}">
                  <a16:creationId xmlns:a16="http://schemas.microsoft.com/office/drawing/2014/main" id="{34A0852A-26CF-40E7-921D-A4F82D09088E}"/>
                </a:ext>
              </a:extLst>
            </p:cNvPr>
            <p:cNvSpPr>
              <a:spLocks/>
            </p:cNvSpPr>
            <p:nvPr/>
          </p:nvSpPr>
          <p:spPr bwMode="auto">
            <a:xfrm>
              <a:off x="310" y="3212"/>
              <a:ext cx="162" cy="888"/>
            </a:xfrm>
            <a:custGeom>
              <a:avLst/>
              <a:gdLst>
                <a:gd name="T0" fmla="*/ 81 w 162"/>
                <a:gd name="T1" fmla="*/ 0 h 888"/>
                <a:gd name="T2" fmla="*/ 67 w 162"/>
                <a:gd name="T3" fmla="*/ 54 h 888"/>
                <a:gd name="T4" fmla="*/ 61 w 162"/>
                <a:gd name="T5" fmla="*/ 103 h 888"/>
                <a:gd name="T6" fmla="*/ 43 w 162"/>
                <a:gd name="T7" fmla="*/ 159 h 888"/>
                <a:gd name="T8" fmla="*/ 51 w 162"/>
                <a:gd name="T9" fmla="*/ 166 h 888"/>
                <a:gd name="T10" fmla="*/ 31 w 162"/>
                <a:gd name="T11" fmla="*/ 190 h 888"/>
                <a:gd name="T12" fmla="*/ 43 w 162"/>
                <a:gd name="T13" fmla="*/ 196 h 888"/>
                <a:gd name="T14" fmla="*/ 63 w 162"/>
                <a:gd name="T15" fmla="*/ 184 h 888"/>
                <a:gd name="T16" fmla="*/ 97 w 162"/>
                <a:gd name="T17" fmla="*/ 184 h 888"/>
                <a:gd name="T18" fmla="*/ 43 w 162"/>
                <a:gd name="T19" fmla="*/ 212 h 888"/>
                <a:gd name="T20" fmla="*/ 18 w 162"/>
                <a:gd name="T21" fmla="*/ 261 h 888"/>
                <a:gd name="T22" fmla="*/ 43 w 162"/>
                <a:gd name="T23" fmla="*/ 413 h 888"/>
                <a:gd name="T24" fmla="*/ 77 w 162"/>
                <a:gd name="T25" fmla="*/ 465 h 888"/>
                <a:gd name="T26" fmla="*/ 49 w 162"/>
                <a:gd name="T27" fmla="*/ 471 h 888"/>
                <a:gd name="T28" fmla="*/ 65 w 162"/>
                <a:gd name="T29" fmla="*/ 492 h 888"/>
                <a:gd name="T30" fmla="*/ 101 w 162"/>
                <a:gd name="T31" fmla="*/ 510 h 888"/>
                <a:gd name="T32" fmla="*/ 162 w 162"/>
                <a:gd name="T33" fmla="*/ 528 h 888"/>
                <a:gd name="T34" fmla="*/ 136 w 162"/>
                <a:gd name="T35" fmla="*/ 534 h 888"/>
                <a:gd name="T36" fmla="*/ 59 w 162"/>
                <a:gd name="T37" fmla="*/ 518 h 888"/>
                <a:gd name="T38" fmla="*/ 37 w 162"/>
                <a:gd name="T39" fmla="*/ 552 h 888"/>
                <a:gd name="T40" fmla="*/ 59 w 162"/>
                <a:gd name="T41" fmla="*/ 581 h 888"/>
                <a:gd name="T42" fmla="*/ 120 w 162"/>
                <a:gd name="T43" fmla="*/ 615 h 888"/>
                <a:gd name="T44" fmla="*/ 63 w 162"/>
                <a:gd name="T45" fmla="*/ 615 h 888"/>
                <a:gd name="T46" fmla="*/ 101 w 162"/>
                <a:gd name="T47" fmla="*/ 652 h 888"/>
                <a:gd name="T48" fmla="*/ 67 w 162"/>
                <a:gd name="T49" fmla="*/ 649 h 888"/>
                <a:gd name="T50" fmla="*/ 63 w 162"/>
                <a:gd name="T51" fmla="*/ 668 h 888"/>
                <a:gd name="T52" fmla="*/ 109 w 162"/>
                <a:gd name="T53" fmla="*/ 684 h 888"/>
                <a:gd name="T54" fmla="*/ 79 w 162"/>
                <a:gd name="T55" fmla="*/ 710 h 888"/>
                <a:gd name="T56" fmla="*/ 81 w 162"/>
                <a:gd name="T57" fmla="*/ 886 h 888"/>
                <a:gd name="T58" fmla="*/ 16 w 162"/>
                <a:gd name="T59" fmla="*/ 888 h 888"/>
                <a:gd name="T60" fmla="*/ 0 w 162"/>
                <a:gd name="T61" fmla="*/ 564 h 888"/>
                <a:gd name="T62" fmla="*/ 0 w 162"/>
                <a:gd name="T63" fmla="*/ 265 h 888"/>
                <a:gd name="T64" fmla="*/ 10 w 162"/>
                <a:gd name="T65" fmla="*/ 212 h 888"/>
                <a:gd name="T66" fmla="*/ 18 w 162"/>
                <a:gd name="T67" fmla="*/ 172 h 888"/>
                <a:gd name="T68" fmla="*/ 37 w 162"/>
                <a:gd name="T69" fmla="*/ 125 h 888"/>
                <a:gd name="T70" fmla="*/ 55 w 162"/>
                <a:gd name="T71" fmla="*/ 72 h 888"/>
                <a:gd name="T72" fmla="*/ 59 w 162"/>
                <a:gd name="T73" fmla="*/ 42 h 888"/>
                <a:gd name="T74" fmla="*/ 81 w 162"/>
                <a:gd name="T75" fmla="*/ 0 h 888"/>
                <a:gd name="T76" fmla="*/ 81 w 162"/>
                <a:gd name="T77" fmla="*/ 0 h 8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2" h="888">
                  <a:moveTo>
                    <a:pt x="81" y="0"/>
                  </a:moveTo>
                  <a:lnTo>
                    <a:pt x="67" y="54"/>
                  </a:lnTo>
                  <a:lnTo>
                    <a:pt x="61" y="103"/>
                  </a:lnTo>
                  <a:lnTo>
                    <a:pt x="43" y="159"/>
                  </a:lnTo>
                  <a:lnTo>
                    <a:pt x="51" y="166"/>
                  </a:lnTo>
                  <a:lnTo>
                    <a:pt x="31" y="190"/>
                  </a:lnTo>
                  <a:lnTo>
                    <a:pt x="43" y="196"/>
                  </a:lnTo>
                  <a:lnTo>
                    <a:pt x="63" y="184"/>
                  </a:lnTo>
                  <a:lnTo>
                    <a:pt x="97" y="184"/>
                  </a:lnTo>
                  <a:lnTo>
                    <a:pt x="43" y="212"/>
                  </a:lnTo>
                  <a:lnTo>
                    <a:pt x="18" y="261"/>
                  </a:lnTo>
                  <a:lnTo>
                    <a:pt x="43" y="413"/>
                  </a:lnTo>
                  <a:lnTo>
                    <a:pt x="77" y="465"/>
                  </a:lnTo>
                  <a:lnTo>
                    <a:pt x="49" y="471"/>
                  </a:lnTo>
                  <a:lnTo>
                    <a:pt x="65" y="492"/>
                  </a:lnTo>
                  <a:lnTo>
                    <a:pt x="101" y="510"/>
                  </a:lnTo>
                  <a:lnTo>
                    <a:pt x="162" y="528"/>
                  </a:lnTo>
                  <a:lnTo>
                    <a:pt x="136" y="534"/>
                  </a:lnTo>
                  <a:lnTo>
                    <a:pt x="59" y="518"/>
                  </a:lnTo>
                  <a:lnTo>
                    <a:pt x="37" y="552"/>
                  </a:lnTo>
                  <a:lnTo>
                    <a:pt x="59" y="581"/>
                  </a:lnTo>
                  <a:lnTo>
                    <a:pt x="120" y="615"/>
                  </a:lnTo>
                  <a:lnTo>
                    <a:pt x="63" y="615"/>
                  </a:lnTo>
                  <a:lnTo>
                    <a:pt x="101" y="652"/>
                  </a:lnTo>
                  <a:lnTo>
                    <a:pt x="67" y="649"/>
                  </a:lnTo>
                  <a:lnTo>
                    <a:pt x="63" y="668"/>
                  </a:lnTo>
                  <a:lnTo>
                    <a:pt x="109" y="684"/>
                  </a:lnTo>
                  <a:lnTo>
                    <a:pt x="79" y="710"/>
                  </a:lnTo>
                  <a:lnTo>
                    <a:pt x="81" y="886"/>
                  </a:lnTo>
                  <a:lnTo>
                    <a:pt x="16" y="888"/>
                  </a:lnTo>
                  <a:lnTo>
                    <a:pt x="0" y="564"/>
                  </a:lnTo>
                  <a:lnTo>
                    <a:pt x="0" y="265"/>
                  </a:lnTo>
                  <a:lnTo>
                    <a:pt x="10" y="212"/>
                  </a:lnTo>
                  <a:lnTo>
                    <a:pt x="18" y="172"/>
                  </a:lnTo>
                  <a:lnTo>
                    <a:pt x="37" y="125"/>
                  </a:lnTo>
                  <a:lnTo>
                    <a:pt x="55" y="72"/>
                  </a:lnTo>
                  <a:lnTo>
                    <a:pt x="59" y="42"/>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29">
              <a:extLst>
                <a:ext uri="{FF2B5EF4-FFF2-40B4-BE49-F238E27FC236}">
                  <a16:creationId xmlns:a16="http://schemas.microsoft.com/office/drawing/2014/main" id="{6BE46E05-E679-4625-8AF3-AD549EFBF2ED}"/>
                </a:ext>
              </a:extLst>
            </p:cNvPr>
            <p:cNvSpPr>
              <a:spLocks/>
            </p:cNvSpPr>
            <p:nvPr/>
          </p:nvSpPr>
          <p:spPr bwMode="auto">
            <a:xfrm>
              <a:off x="806" y="3165"/>
              <a:ext cx="259" cy="777"/>
            </a:xfrm>
            <a:custGeom>
              <a:avLst/>
              <a:gdLst>
                <a:gd name="T0" fmla="*/ 137 w 259"/>
                <a:gd name="T1" fmla="*/ 0 h 777"/>
                <a:gd name="T2" fmla="*/ 206 w 259"/>
                <a:gd name="T3" fmla="*/ 360 h 777"/>
                <a:gd name="T4" fmla="*/ 259 w 259"/>
                <a:gd name="T5" fmla="*/ 462 h 777"/>
                <a:gd name="T6" fmla="*/ 180 w 259"/>
                <a:gd name="T7" fmla="*/ 468 h 777"/>
                <a:gd name="T8" fmla="*/ 182 w 259"/>
                <a:gd name="T9" fmla="*/ 692 h 777"/>
                <a:gd name="T10" fmla="*/ 150 w 259"/>
                <a:gd name="T11" fmla="*/ 715 h 777"/>
                <a:gd name="T12" fmla="*/ 85 w 259"/>
                <a:gd name="T13" fmla="*/ 739 h 777"/>
                <a:gd name="T14" fmla="*/ 85 w 259"/>
                <a:gd name="T15" fmla="*/ 771 h 777"/>
                <a:gd name="T16" fmla="*/ 48 w 259"/>
                <a:gd name="T17" fmla="*/ 777 h 777"/>
                <a:gd name="T18" fmla="*/ 52 w 259"/>
                <a:gd name="T19" fmla="*/ 662 h 777"/>
                <a:gd name="T20" fmla="*/ 57 w 259"/>
                <a:gd name="T21" fmla="*/ 622 h 777"/>
                <a:gd name="T22" fmla="*/ 57 w 259"/>
                <a:gd name="T23" fmla="*/ 577 h 777"/>
                <a:gd name="T24" fmla="*/ 71 w 259"/>
                <a:gd name="T25" fmla="*/ 622 h 777"/>
                <a:gd name="T26" fmla="*/ 83 w 259"/>
                <a:gd name="T27" fmla="*/ 660 h 777"/>
                <a:gd name="T28" fmla="*/ 101 w 259"/>
                <a:gd name="T29" fmla="*/ 670 h 777"/>
                <a:gd name="T30" fmla="*/ 117 w 259"/>
                <a:gd name="T31" fmla="*/ 668 h 777"/>
                <a:gd name="T32" fmla="*/ 105 w 259"/>
                <a:gd name="T33" fmla="*/ 630 h 777"/>
                <a:gd name="T34" fmla="*/ 113 w 259"/>
                <a:gd name="T35" fmla="*/ 599 h 777"/>
                <a:gd name="T36" fmla="*/ 89 w 259"/>
                <a:gd name="T37" fmla="*/ 561 h 777"/>
                <a:gd name="T38" fmla="*/ 117 w 259"/>
                <a:gd name="T39" fmla="*/ 577 h 777"/>
                <a:gd name="T40" fmla="*/ 117 w 259"/>
                <a:gd name="T41" fmla="*/ 539 h 777"/>
                <a:gd name="T42" fmla="*/ 97 w 259"/>
                <a:gd name="T43" fmla="*/ 506 h 777"/>
                <a:gd name="T44" fmla="*/ 85 w 259"/>
                <a:gd name="T45" fmla="*/ 506 h 777"/>
                <a:gd name="T46" fmla="*/ 85 w 259"/>
                <a:gd name="T47" fmla="*/ 488 h 777"/>
                <a:gd name="T48" fmla="*/ 67 w 259"/>
                <a:gd name="T49" fmla="*/ 496 h 777"/>
                <a:gd name="T50" fmla="*/ 54 w 259"/>
                <a:gd name="T51" fmla="*/ 512 h 777"/>
                <a:gd name="T52" fmla="*/ 28 w 259"/>
                <a:gd name="T53" fmla="*/ 484 h 777"/>
                <a:gd name="T54" fmla="*/ 52 w 259"/>
                <a:gd name="T55" fmla="*/ 464 h 777"/>
                <a:gd name="T56" fmla="*/ 0 w 259"/>
                <a:gd name="T57" fmla="*/ 451 h 777"/>
                <a:gd name="T58" fmla="*/ 0 w 259"/>
                <a:gd name="T59" fmla="*/ 441 h 777"/>
                <a:gd name="T60" fmla="*/ 85 w 259"/>
                <a:gd name="T61" fmla="*/ 415 h 777"/>
                <a:gd name="T62" fmla="*/ 67 w 259"/>
                <a:gd name="T63" fmla="*/ 453 h 777"/>
                <a:gd name="T64" fmla="*/ 105 w 259"/>
                <a:gd name="T65" fmla="*/ 468 h 777"/>
                <a:gd name="T66" fmla="*/ 123 w 259"/>
                <a:gd name="T67" fmla="*/ 407 h 777"/>
                <a:gd name="T68" fmla="*/ 121 w 259"/>
                <a:gd name="T69" fmla="*/ 368 h 777"/>
                <a:gd name="T70" fmla="*/ 101 w 259"/>
                <a:gd name="T71" fmla="*/ 375 h 777"/>
                <a:gd name="T72" fmla="*/ 101 w 259"/>
                <a:gd name="T73" fmla="*/ 354 h 777"/>
                <a:gd name="T74" fmla="*/ 69 w 259"/>
                <a:gd name="T75" fmla="*/ 354 h 777"/>
                <a:gd name="T76" fmla="*/ 101 w 259"/>
                <a:gd name="T77" fmla="*/ 334 h 777"/>
                <a:gd name="T78" fmla="*/ 121 w 259"/>
                <a:gd name="T79" fmla="*/ 318 h 777"/>
                <a:gd name="T80" fmla="*/ 117 w 259"/>
                <a:gd name="T81" fmla="*/ 225 h 777"/>
                <a:gd name="T82" fmla="*/ 101 w 259"/>
                <a:gd name="T83" fmla="*/ 235 h 777"/>
                <a:gd name="T84" fmla="*/ 101 w 259"/>
                <a:gd name="T85" fmla="*/ 209 h 777"/>
                <a:gd name="T86" fmla="*/ 137 w 259"/>
                <a:gd name="T87" fmla="*/ 160 h 777"/>
                <a:gd name="T88" fmla="*/ 145 w 259"/>
                <a:gd name="T89" fmla="*/ 146 h 777"/>
                <a:gd name="T90" fmla="*/ 137 w 259"/>
                <a:gd name="T91" fmla="*/ 0 h 777"/>
                <a:gd name="T92" fmla="*/ 137 w 259"/>
                <a:gd name="T93" fmla="*/ 0 h 7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 h="777">
                  <a:moveTo>
                    <a:pt x="137" y="0"/>
                  </a:moveTo>
                  <a:lnTo>
                    <a:pt x="206" y="360"/>
                  </a:lnTo>
                  <a:lnTo>
                    <a:pt x="259" y="462"/>
                  </a:lnTo>
                  <a:lnTo>
                    <a:pt x="180" y="468"/>
                  </a:lnTo>
                  <a:lnTo>
                    <a:pt x="182" y="692"/>
                  </a:lnTo>
                  <a:lnTo>
                    <a:pt x="150" y="715"/>
                  </a:lnTo>
                  <a:lnTo>
                    <a:pt x="85" y="739"/>
                  </a:lnTo>
                  <a:lnTo>
                    <a:pt x="85" y="771"/>
                  </a:lnTo>
                  <a:lnTo>
                    <a:pt x="48" y="777"/>
                  </a:lnTo>
                  <a:lnTo>
                    <a:pt x="52" y="662"/>
                  </a:lnTo>
                  <a:lnTo>
                    <a:pt x="57" y="622"/>
                  </a:lnTo>
                  <a:lnTo>
                    <a:pt x="57" y="577"/>
                  </a:lnTo>
                  <a:lnTo>
                    <a:pt x="71" y="622"/>
                  </a:lnTo>
                  <a:lnTo>
                    <a:pt x="83" y="660"/>
                  </a:lnTo>
                  <a:lnTo>
                    <a:pt x="101" y="670"/>
                  </a:lnTo>
                  <a:lnTo>
                    <a:pt x="117" y="668"/>
                  </a:lnTo>
                  <a:lnTo>
                    <a:pt x="105" y="630"/>
                  </a:lnTo>
                  <a:lnTo>
                    <a:pt x="113" y="599"/>
                  </a:lnTo>
                  <a:lnTo>
                    <a:pt x="89" y="561"/>
                  </a:lnTo>
                  <a:lnTo>
                    <a:pt x="117" y="577"/>
                  </a:lnTo>
                  <a:lnTo>
                    <a:pt x="117" y="539"/>
                  </a:lnTo>
                  <a:lnTo>
                    <a:pt x="97" y="506"/>
                  </a:lnTo>
                  <a:lnTo>
                    <a:pt x="85" y="506"/>
                  </a:lnTo>
                  <a:lnTo>
                    <a:pt x="85" y="488"/>
                  </a:lnTo>
                  <a:lnTo>
                    <a:pt x="67" y="496"/>
                  </a:lnTo>
                  <a:lnTo>
                    <a:pt x="54" y="512"/>
                  </a:lnTo>
                  <a:lnTo>
                    <a:pt x="28" y="484"/>
                  </a:lnTo>
                  <a:lnTo>
                    <a:pt x="52" y="464"/>
                  </a:lnTo>
                  <a:lnTo>
                    <a:pt x="0" y="451"/>
                  </a:lnTo>
                  <a:lnTo>
                    <a:pt x="0" y="441"/>
                  </a:lnTo>
                  <a:lnTo>
                    <a:pt x="85" y="415"/>
                  </a:lnTo>
                  <a:lnTo>
                    <a:pt x="67" y="453"/>
                  </a:lnTo>
                  <a:lnTo>
                    <a:pt x="105" y="468"/>
                  </a:lnTo>
                  <a:lnTo>
                    <a:pt x="123" y="407"/>
                  </a:lnTo>
                  <a:lnTo>
                    <a:pt x="121" y="368"/>
                  </a:lnTo>
                  <a:lnTo>
                    <a:pt x="101" y="375"/>
                  </a:lnTo>
                  <a:lnTo>
                    <a:pt x="101" y="354"/>
                  </a:lnTo>
                  <a:lnTo>
                    <a:pt x="69" y="354"/>
                  </a:lnTo>
                  <a:lnTo>
                    <a:pt x="101" y="334"/>
                  </a:lnTo>
                  <a:lnTo>
                    <a:pt x="121" y="318"/>
                  </a:lnTo>
                  <a:lnTo>
                    <a:pt x="117" y="225"/>
                  </a:lnTo>
                  <a:lnTo>
                    <a:pt x="101" y="235"/>
                  </a:lnTo>
                  <a:lnTo>
                    <a:pt x="101" y="209"/>
                  </a:lnTo>
                  <a:lnTo>
                    <a:pt x="137" y="160"/>
                  </a:lnTo>
                  <a:lnTo>
                    <a:pt x="145" y="146"/>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30">
              <a:extLst>
                <a:ext uri="{FF2B5EF4-FFF2-40B4-BE49-F238E27FC236}">
                  <a16:creationId xmlns:a16="http://schemas.microsoft.com/office/drawing/2014/main" id="{1F3C4488-2A04-4D0D-97F0-D13068CF504A}"/>
                </a:ext>
              </a:extLst>
            </p:cNvPr>
            <p:cNvSpPr>
              <a:spLocks/>
            </p:cNvSpPr>
            <p:nvPr/>
          </p:nvSpPr>
          <p:spPr bwMode="auto">
            <a:xfrm>
              <a:off x="848" y="3675"/>
              <a:ext cx="59" cy="59"/>
            </a:xfrm>
            <a:custGeom>
              <a:avLst/>
              <a:gdLst>
                <a:gd name="T0" fmla="*/ 0 w 59"/>
                <a:gd name="T1" fmla="*/ 0 h 59"/>
                <a:gd name="T2" fmla="*/ 41 w 59"/>
                <a:gd name="T3" fmla="*/ 43 h 59"/>
                <a:gd name="T4" fmla="*/ 59 w 59"/>
                <a:gd name="T5" fmla="*/ 59 h 59"/>
                <a:gd name="T6" fmla="*/ 55 w 59"/>
                <a:gd name="T7" fmla="*/ 35 h 59"/>
                <a:gd name="T8" fmla="*/ 17 w 59"/>
                <a:gd name="T9" fmla="*/ 2 h 59"/>
                <a:gd name="T10" fmla="*/ 0 w 59"/>
                <a:gd name="T11" fmla="*/ 0 h 59"/>
                <a:gd name="T12" fmla="*/ 0 w 59"/>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9">
                  <a:moveTo>
                    <a:pt x="0" y="0"/>
                  </a:moveTo>
                  <a:lnTo>
                    <a:pt x="41" y="43"/>
                  </a:lnTo>
                  <a:lnTo>
                    <a:pt x="59" y="59"/>
                  </a:lnTo>
                  <a:lnTo>
                    <a:pt x="55" y="35"/>
                  </a:lnTo>
                  <a:lnTo>
                    <a:pt x="1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31">
              <a:extLst>
                <a:ext uri="{FF2B5EF4-FFF2-40B4-BE49-F238E27FC236}">
                  <a16:creationId xmlns:a16="http://schemas.microsoft.com/office/drawing/2014/main" id="{C653403E-31D1-4E5C-BB95-FD051F9AE95E}"/>
                </a:ext>
              </a:extLst>
            </p:cNvPr>
            <p:cNvSpPr>
              <a:spLocks/>
            </p:cNvSpPr>
            <p:nvPr/>
          </p:nvSpPr>
          <p:spPr bwMode="auto">
            <a:xfrm>
              <a:off x="992" y="3625"/>
              <a:ext cx="77" cy="214"/>
            </a:xfrm>
            <a:custGeom>
              <a:avLst/>
              <a:gdLst>
                <a:gd name="T0" fmla="*/ 71 w 77"/>
                <a:gd name="T1" fmla="*/ 0 h 214"/>
                <a:gd name="T2" fmla="*/ 71 w 77"/>
                <a:gd name="T3" fmla="*/ 50 h 214"/>
                <a:gd name="T4" fmla="*/ 77 w 77"/>
                <a:gd name="T5" fmla="*/ 133 h 214"/>
                <a:gd name="T6" fmla="*/ 71 w 77"/>
                <a:gd name="T7" fmla="*/ 155 h 214"/>
                <a:gd name="T8" fmla="*/ 46 w 77"/>
                <a:gd name="T9" fmla="*/ 196 h 214"/>
                <a:gd name="T10" fmla="*/ 28 w 77"/>
                <a:gd name="T11" fmla="*/ 208 h 214"/>
                <a:gd name="T12" fmla="*/ 0 w 77"/>
                <a:gd name="T13" fmla="*/ 214 h 214"/>
                <a:gd name="T14" fmla="*/ 6 w 77"/>
                <a:gd name="T15" fmla="*/ 188 h 214"/>
                <a:gd name="T16" fmla="*/ 16 w 77"/>
                <a:gd name="T17" fmla="*/ 200 h 214"/>
                <a:gd name="T18" fmla="*/ 51 w 77"/>
                <a:gd name="T19" fmla="*/ 168 h 214"/>
                <a:gd name="T20" fmla="*/ 61 w 77"/>
                <a:gd name="T21" fmla="*/ 133 h 214"/>
                <a:gd name="T22" fmla="*/ 61 w 77"/>
                <a:gd name="T23" fmla="*/ 42 h 214"/>
                <a:gd name="T24" fmla="*/ 61 w 77"/>
                <a:gd name="T25" fmla="*/ 0 h 214"/>
                <a:gd name="T26" fmla="*/ 71 w 77"/>
                <a:gd name="T27" fmla="*/ 0 h 214"/>
                <a:gd name="T28" fmla="*/ 71 w 77"/>
                <a:gd name="T29" fmla="*/ 0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214">
                  <a:moveTo>
                    <a:pt x="71" y="0"/>
                  </a:moveTo>
                  <a:lnTo>
                    <a:pt x="71" y="50"/>
                  </a:lnTo>
                  <a:lnTo>
                    <a:pt x="77" y="133"/>
                  </a:lnTo>
                  <a:lnTo>
                    <a:pt x="71" y="155"/>
                  </a:lnTo>
                  <a:lnTo>
                    <a:pt x="46" y="196"/>
                  </a:lnTo>
                  <a:lnTo>
                    <a:pt x="28" y="208"/>
                  </a:lnTo>
                  <a:lnTo>
                    <a:pt x="0" y="214"/>
                  </a:lnTo>
                  <a:lnTo>
                    <a:pt x="6" y="188"/>
                  </a:lnTo>
                  <a:lnTo>
                    <a:pt x="16" y="200"/>
                  </a:lnTo>
                  <a:lnTo>
                    <a:pt x="51" y="168"/>
                  </a:lnTo>
                  <a:lnTo>
                    <a:pt x="61" y="133"/>
                  </a:lnTo>
                  <a:lnTo>
                    <a:pt x="61" y="42"/>
                  </a:lnTo>
                  <a:lnTo>
                    <a:pt x="6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32">
              <a:extLst>
                <a:ext uri="{FF2B5EF4-FFF2-40B4-BE49-F238E27FC236}">
                  <a16:creationId xmlns:a16="http://schemas.microsoft.com/office/drawing/2014/main" id="{557657DD-A1D3-471E-9A13-9386C29E1B7A}"/>
                </a:ext>
              </a:extLst>
            </p:cNvPr>
            <p:cNvSpPr>
              <a:spLocks/>
            </p:cNvSpPr>
            <p:nvPr/>
          </p:nvSpPr>
          <p:spPr bwMode="auto">
            <a:xfrm>
              <a:off x="988" y="3693"/>
              <a:ext cx="51" cy="132"/>
            </a:xfrm>
            <a:custGeom>
              <a:avLst/>
              <a:gdLst>
                <a:gd name="T0" fmla="*/ 32 w 51"/>
                <a:gd name="T1" fmla="*/ 0 h 132"/>
                <a:gd name="T2" fmla="*/ 46 w 51"/>
                <a:gd name="T3" fmla="*/ 25 h 132"/>
                <a:gd name="T4" fmla="*/ 51 w 51"/>
                <a:gd name="T5" fmla="*/ 29 h 132"/>
                <a:gd name="T6" fmla="*/ 46 w 51"/>
                <a:gd name="T7" fmla="*/ 49 h 132"/>
                <a:gd name="T8" fmla="*/ 40 w 51"/>
                <a:gd name="T9" fmla="*/ 90 h 132"/>
                <a:gd name="T10" fmla="*/ 16 w 51"/>
                <a:gd name="T11" fmla="*/ 110 h 132"/>
                <a:gd name="T12" fmla="*/ 0 w 51"/>
                <a:gd name="T13" fmla="*/ 132 h 132"/>
                <a:gd name="T14" fmla="*/ 2 w 51"/>
                <a:gd name="T15" fmla="*/ 102 h 132"/>
                <a:gd name="T16" fmla="*/ 28 w 51"/>
                <a:gd name="T17" fmla="*/ 75 h 132"/>
                <a:gd name="T18" fmla="*/ 32 w 51"/>
                <a:gd name="T19" fmla="*/ 47 h 132"/>
                <a:gd name="T20" fmla="*/ 16 w 51"/>
                <a:gd name="T21" fmla="*/ 13 h 132"/>
                <a:gd name="T22" fmla="*/ 32 w 51"/>
                <a:gd name="T23" fmla="*/ 0 h 132"/>
                <a:gd name="T24" fmla="*/ 32 w 51"/>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132">
                  <a:moveTo>
                    <a:pt x="32" y="0"/>
                  </a:moveTo>
                  <a:lnTo>
                    <a:pt x="46" y="25"/>
                  </a:lnTo>
                  <a:lnTo>
                    <a:pt x="51" y="29"/>
                  </a:lnTo>
                  <a:lnTo>
                    <a:pt x="46" y="49"/>
                  </a:lnTo>
                  <a:lnTo>
                    <a:pt x="40" y="90"/>
                  </a:lnTo>
                  <a:lnTo>
                    <a:pt x="16" y="110"/>
                  </a:lnTo>
                  <a:lnTo>
                    <a:pt x="0" y="132"/>
                  </a:lnTo>
                  <a:lnTo>
                    <a:pt x="2" y="102"/>
                  </a:lnTo>
                  <a:lnTo>
                    <a:pt x="28" y="75"/>
                  </a:lnTo>
                  <a:lnTo>
                    <a:pt x="32" y="47"/>
                  </a:lnTo>
                  <a:lnTo>
                    <a:pt x="16" y="13"/>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33">
              <a:extLst>
                <a:ext uri="{FF2B5EF4-FFF2-40B4-BE49-F238E27FC236}">
                  <a16:creationId xmlns:a16="http://schemas.microsoft.com/office/drawing/2014/main" id="{E1AE19B0-8A3B-464C-9E02-5C7175D8AC82}"/>
                </a:ext>
              </a:extLst>
            </p:cNvPr>
            <p:cNvSpPr>
              <a:spLocks/>
            </p:cNvSpPr>
            <p:nvPr/>
          </p:nvSpPr>
          <p:spPr bwMode="auto">
            <a:xfrm>
              <a:off x="974" y="3685"/>
              <a:ext cx="38" cy="29"/>
            </a:xfrm>
            <a:custGeom>
              <a:avLst/>
              <a:gdLst>
                <a:gd name="T0" fmla="*/ 38 w 38"/>
                <a:gd name="T1" fmla="*/ 0 h 29"/>
                <a:gd name="T2" fmla="*/ 18 w 38"/>
                <a:gd name="T3" fmla="*/ 14 h 29"/>
                <a:gd name="T4" fmla="*/ 0 w 38"/>
                <a:gd name="T5" fmla="*/ 21 h 29"/>
                <a:gd name="T6" fmla="*/ 16 w 38"/>
                <a:gd name="T7" fmla="*/ 29 h 29"/>
                <a:gd name="T8" fmla="*/ 30 w 38"/>
                <a:gd name="T9" fmla="*/ 21 h 29"/>
                <a:gd name="T10" fmla="*/ 38 w 38"/>
                <a:gd name="T11" fmla="*/ 0 h 29"/>
                <a:gd name="T12" fmla="*/ 38 w 38"/>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9">
                  <a:moveTo>
                    <a:pt x="38" y="0"/>
                  </a:moveTo>
                  <a:lnTo>
                    <a:pt x="18" y="14"/>
                  </a:lnTo>
                  <a:lnTo>
                    <a:pt x="0" y="21"/>
                  </a:lnTo>
                  <a:lnTo>
                    <a:pt x="16" y="29"/>
                  </a:lnTo>
                  <a:lnTo>
                    <a:pt x="30" y="2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34">
              <a:extLst>
                <a:ext uri="{FF2B5EF4-FFF2-40B4-BE49-F238E27FC236}">
                  <a16:creationId xmlns:a16="http://schemas.microsoft.com/office/drawing/2014/main" id="{4C842651-183F-4F32-B9D5-24EE6589084C}"/>
                </a:ext>
              </a:extLst>
            </p:cNvPr>
            <p:cNvSpPr>
              <a:spLocks/>
            </p:cNvSpPr>
            <p:nvPr/>
          </p:nvSpPr>
          <p:spPr bwMode="auto">
            <a:xfrm>
              <a:off x="976" y="3699"/>
              <a:ext cx="36" cy="69"/>
            </a:xfrm>
            <a:custGeom>
              <a:avLst/>
              <a:gdLst>
                <a:gd name="T0" fmla="*/ 36 w 36"/>
                <a:gd name="T1" fmla="*/ 19 h 69"/>
                <a:gd name="T2" fmla="*/ 28 w 36"/>
                <a:gd name="T3" fmla="*/ 47 h 69"/>
                <a:gd name="T4" fmla="*/ 2 w 36"/>
                <a:gd name="T5" fmla="*/ 69 h 69"/>
                <a:gd name="T6" fmla="*/ 0 w 36"/>
                <a:gd name="T7" fmla="*/ 45 h 69"/>
                <a:gd name="T8" fmla="*/ 20 w 36"/>
                <a:gd name="T9" fmla="*/ 27 h 69"/>
                <a:gd name="T10" fmla="*/ 32 w 36"/>
                <a:gd name="T11" fmla="*/ 0 h 69"/>
                <a:gd name="T12" fmla="*/ 36 w 36"/>
                <a:gd name="T13" fmla="*/ 19 h 69"/>
                <a:gd name="T14" fmla="*/ 36 w 36"/>
                <a:gd name="T15" fmla="*/ 19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9">
                  <a:moveTo>
                    <a:pt x="36" y="19"/>
                  </a:moveTo>
                  <a:lnTo>
                    <a:pt x="28" y="47"/>
                  </a:lnTo>
                  <a:lnTo>
                    <a:pt x="2" y="69"/>
                  </a:lnTo>
                  <a:lnTo>
                    <a:pt x="0" y="45"/>
                  </a:lnTo>
                  <a:lnTo>
                    <a:pt x="20" y="27"/>
                  </a:lnTo>
                  <a:lnTo>
                    <a:pt x="32" y="0"/>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35">
              <a:extLst>
                <a:ext uri="{FF2B5EF4-FFF2-40B4-BE49-F238E27FC236}">
                  <a16:creationId xmlns:a16="http://schemas.microsoft.com/office/drawing/2014/main" id="{1F050ABD-7728-4B21-9E8B-C03502847D69}"/>
                </a:ext>
              </a:extLst>
            </p:cNvPr>
            <p:cNvSpPr>
              <a:spLocks/>
            </p:cNvSpPr>
            <p:nvPr/>
          </p:nvSpPr>
          <p:spPr bwMode="auto">
            <a:xfrm>
              <a:off x="723" y="3815"/>
              <a:ext cx="46" cy="107"/>
            </a:xfrm>
            <a:custGeom>
              <a:avLst/>
              <a:gdLst>
                <a:gd name="T0" fmla="*/ 22 w 46"/>
                <a:gd name="T1" fmla="*/ 2 h 107"/>
                <a:gd name="T2" fmla="*/ 30 w 46"/>
                <a:gd name="T3" fmla="*/ 48 h 107"/>
                <a:gd name="T4" fmla="*/ 46 w 46"/>
                <a:gd name="T5" fmla="*/ 107 h 107"/>
                <a:gd name="T6" fmla="*/ 22 w 46"/>
                <a:gd name="T7" fmla="*/ 81 h 107"/>
                <a:gd name="T8" fmla="*/ 18 w 46"/>
                <a:gd name="T9" fmla="*/ 48 h 107"/>
                <a:gd name="T10" fmla="*/ 8 w 46"/>
                <a:gd name="T11" fmla="*/ 10 h 107"/>
                <a:gd name="T12" fmla="*/ 0 w 46"/>
                <a:gd name="T13" fmla="*/ 0 h 107"/>
                <a:gd name="T14" fmla="*/ 22 w 46"/>
                <a:gd name="T15" fmla="*/ 2 h 107"/>
                <a:gd name="T16" fmla="*/ 22 w 46"/>
                <a:gd name="T17" fmla="*/ 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7">
                  <a:moveTo>
                    <a:pt x="22" y="2"/>
                  </a:moveTo>
                  <a:lnTo>
                    <a:pt x="30" y="48"/>
                  </a:lnTo>
                  <a:lnTo>
                    <a:pt x="46" y="107"/>
                  </a:lnTo>
                  <a:lnTo>
                    <a:pt x="22" y="81"/>
                  </a:lnTo>
                  <a:lnTo>
                    <a:pt x="18" y="48"/>
                  </a:lnTo>
                  <a:lnTo>
                    <a:pt x="8" y="10"/>
                  </a:lnTo>
                  <a:lnTo>
                    <a:pt x="0"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36">
              <a:extLst>
                <a:ext uri="{FF2B5EF4-FFF2-40B4-BE49-F238E27FC236}">
                  <a16:creationId xmlns:a16="http://schemas.microsoft.com/office/drawing/2014/main" id="{B3861622-EC4B-4898-B948-9A2582867A18}"/>
                </a:ext>
              </a:extLst>
            </p:cNvPr>
            <p:cNvSpPr>
              <a:spLocks/>
            </p:cNvSpPr>
            <p:nvPr/>
          </p:nvSpPr>
          <p:spPr bwMode="auto">
            <a:xfrm>
              <a:off x="765" y="3819"/>
              <a:ext cx="17" cy="111"/>
            </a:xfrm>
            <a:custGeom>
              <a:avLst/>
              <a:gdLst>
                <a:gd name="T0" fmla="*/ 11 w 17"/>
                <a:gd name="T1" fmla="*/ 2 h 111"/>
                <a:gd name="T2" fmla="*/ 13 w 17"/>
                <a:gd name="T3" fmla="*/ 57 h 111"/>
                <a:gd name="T4" fmla="*/ 17 w 17"/>
                <a:gd name="T5" fmla="*/ 111 h 111"/>
                <a:gd name="T6" fmla="*/ 0 w 17"/>
                <a:gd name="T7" fmla="*/ 57 h 111"/>
                <a:gd name="T8" fmla="*/ 0 w 17"/>
                <a:gd name="T9" fmla="*/ 0 h 111"/>
                <a:gd name="T10" fmla="*/ 11 w 17"/>
                <a:gd name="T11" fmla="*/ 2 h 111"/>
                <a:gd name="T12" fmla="*/ 11 w 17"/>
                <a:gd name="T13" fmla="*/ 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11">
                  <a:moveTo>
                    <a:pt x="11" y="2"/>
                  </a:moveTo>
                  <a:lnTo>
                    <a:pt x="13" y="57"/>
                  </a:lnTo>
                  <a:lnTo>
                    <a:pt x="17" y="111"/>
                  </a:lnTo>
                  <a:lnTo>
                    <a:pt x="0" y="57"/>
                  </a:lnTo>
                  <a:lnTo>
                    <a:pt x="0"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37">
              <a:extLst>
                <a:ext uri="{FF2B5EF4-FFF2-40B4-BE49-F238E27FC236}">
                  <a16:creationId xmlns:a16="http://schemas.microsoft.com/office/drawing/2014/main" id="{350A8ADF-D608-4FD0-A7D7-F6FC33BCF128}"/>
                </a:ext>
              </a:extLst>
            </p:cNvPr>
            <p:cNvSpPr>
              <a:spLocks/>
            </p:cNvSpPr>
            <p:nvPr/>
          </p:nvSpPr>
          <p:spPr bwMode="auto">
            <a:xfrm>
              <a:off x="798" y="3815"/>
              <a:ext cx="20" cy="134"/>
            </a:xfrm>
            <a:custGeom>
              <a:avLst/>
              <a:gdLst>
                <a:gd name="T0" fmla="*/ 0 w 20"/>
                <a:gd name="T1" fmla="*/ 8 h 134"/>
                <a:gd name="T2" fmla="*/ 4 w 20"/>
                <a:gd name="T3" fmla="*/ 16 h 134"/>
                <a:gd name="T4" fmla="*/ 10 w 20"/>
                <a:gd name="T5" fmla="*/ 85 h 134"/>
                <a:gd name="T6" fmla="*/ 10 w 20"/>
                <a:gd name="T7" fmla="*/ 134 h 134"/>
                <a:gd name="T8" fmla="*/ 20 w 20"/>
                <a:gd name="T9" fmla="*/ 134 h 134"/>
                <a:gd name="T10" fmla="*/ 20 w 20"/>
                <a:gd name="T11" fmla="*/ 65 h 134"/>
                <a:gd name="T12" fmla="*/ 18 w 20"/>
                <a:gd name="T13" fmla="*/ 14 h 134"/>
                <a:gd name="T14" fmla="*/ 20 w 20"/>
                <a:gd name="T15" fmla="*/ 0 h 134"/>
                <a:gd name="T16" fmla="*/ 12 w 20"/>
                <a:gd name="T17" fmla="*/ 2 h 134"/>
                <a:gd name="T18" fmla="*/ 8 w 20"/>
                <a:gd name="T19" fmla="*/ 2 h 134"/>
                <a:gd name="T20" fmla="*/ 4 w 20"/>
                <a:gd name="T21" fmla="*/ 4 h 134"/>
                <a:gd name="T22" fmla="*/ 2 w 20"/>
                <a:gd name="T23" fmla="*/ 6 h 134"/>
                <a:gd name="T24" fmla="*/ 0 w 20"/>
                <a:gd name="T25" fmla="*/ 6 h 134"/>
                <a:gd name="T26" fmla="*/ 0 w 20"/>
                <a:gd name="T27" fmla="*/ 8 h 134"/>
                <a:gd name="T28" fmla="*/ 0 w 20"/>
                <a:gd name="T29" fmla="*/ 8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4">
                  <a:moveTo>
                    <a:pt x="0" y="8"/>
                  </a:moveTo>
                  <a:lnTo>
                    <a:pt x="4" y="16"/>
                  </a:lnTo>
                  <a:lnTo>
                    <a:pt x="10" y="85"/>
                  </a:lnTo>
                  <a:lnTo>
                    <a:pt x="10" y="134"/>
                  </a:lnTo>
                  <a:lnTo>
                    <a:pt x="20" y="134"/>
                  </a:lnTo>
                  <a:lnTo>
                    <a:pt x="20" y="65"/>
                  </a:lnTo>
                  <a:lnTo>
                    <a:pt x="18" y="14"/>
                  </a:lnTo>
                  <a:lnTo>
                    <a:pt x="20" y="0"/>
                  </a:lnTo>
                  <a:lnTo>
                    <a:pt x="12" y="2"/>
                  </a:lnTo>
                  <a:lnTo>
                    <a:pt x="8" y="2"/>
                  </a:lnTo>
                  <a:lnTo>
                    <a:pt x="4" y="4"/>
                  </a:lnTo>
                  <a:lnTo>
                    <a:pt x="2" y="6"/>
                  </a:lnTo>
                  <a:lnTo>
                    <a:pt x="0"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38">
              <a:extLst>
                <a:ext uri="{FF2B5EF4-FFF2-40B4-BE49-F238E27FC236}">
                  <a16:creationId xmlns:a16="http://schemas.microsoft.com/office/drawing/2014/main" id="{5B518579-D39B-4821-9D92-83D1D6BDD8CD}"/>
                </a:ext>
              </a:extLst>
            </p:cNvPr>
            <p:cNvSpPr>
              <a:spLocks/>
            </p:cNvSpPr>
            <p:nvPr/>
          </p:nvSpPr>
          <p:spPr bwMode="auto">
            <a:xfrm>
              <a:off x="1146" y="1869"/>
              <a:ext cx="396" cy="411"/>
            </a:xfrm>
            <a:custGeom>
              <a:avLst/>
              <a:gdLst>
                <a:gd name="T0" fmla="*/ 291 w 396"/>
                <a:gd name="T1" fmla="*/ 184 h 411"/>
                <a:gd name="T2" fmla="*/ 257 w 396"/>
                <a:gd name="T3" fmla="*/ 174 h 411"/>
                <a:gd name="T4" fmla="*/ 265 w 396"/>
                <a:gd name="T5" fmla="*/ 160 h 411"/>
                <a:gd name="T6" fmla="*/ 247 w 396"/>
                <a:gd name="T7" fmla="*/ 166 h 411"/>
                <a:gd name="T8" fmla="*/ 232 w 396"/>
                <a:gd name="T9" fmla="*/ 174 h 411"/>
                <a:gd name="T10" fmla="*/ 214 w 396"/>
                <a:gd name="T11" fmla="*/ 182 h 411"/>
                <a:gd name="T12" fmla="*/ 170 w 396"/>
                <a:gd name="T13" fmla="*/ 201 h 411"/>
                <a:gd name="T14" fmla="*/ 125 w 396"/>
                <a:gd name="T15" fmla="*/ 211 h 411"/>
                <a:gd name="T16" fmla="*/ 99 w 396"/>
                <a:gd name="T17" fmla="*/ 255 h 411"/>
                <a:gd name="T18" fmla="*/ 85 w 396"/>
                <a:gd name="T19" fmla="*/ 215 h 411"/>
                <a:gd name="T20" fmla="*/ 56 w 396"/>
                <a:gd name="T21" fmla="*/ 199 h 411"/>
                <a:gd name="T22" fmla="*/ 46 w 396"/>
                <a:gd name="T23" fmla="*/ 265 h 411"/>
                <a:gd name="T24" fmla="*/ 71 w 396"/>
                <a:gd name="T25" fmla="*/ 314 h 411"/>
                <a:gd name="T26" fmla="*/ 99 w 396"/>
                <a:gd name="T27" fmla="*/ 356 h 411"/>
                <a:gd name="T28" fmla="*/ 93 w 396"/>
                <a:gd name="T29" fmla="*/ 363 h 411"/>
                <a:gd name="T30" fmla="*/ 83 w 396"/>
                <a:gd name="T31" fmla="*/ 385 h 411"/>
                <a:gd name="T32" fmla="*/ 71 w 396"/>
                <a:gd name="T33" fmla="*/ 403 h 411"/>
                <a:gd name="T34" fmla="*/ 68 w 396"/>
                <a:gd name="T35" fmla="*/ 411 h 411"/>
                <a:gd name="T36" fmla="*/ 42 w 396"/>
                <a:gd name="T37" fmla="*/ 399 h 411"/>
                <a:gd name="T38" fmla="*/ 26 w 396"/>
                <a:gd name="T39" fmla="*/ 387 h 411"/>
                <a:gd name="T40" fmla="*/ 12 w 396"/>
                <a:gd name="T41" fmla="*/ 373 h 411"/>
                <a:gd name="T42" fmla="*/ 6 w 396"/>
                <a:gd name="T43" fmla="*/ 362 h 411"/>
                <a:gd name="T44" fmla="*/ 0 w 396"/>
                <a:gd name="T45" fmla="*/ 342 h 411"/>
                <a:gd name="T46" fmla="*/ 2 w 396"/>
                <a:gd name="T47" fmla="*/ 334 h 411"/>
                <a:gd name="T48" fmla="*/ 16 w 396"/>
                <a:gd name="T49" fmla="*/ 324 h 411"/>
                <a:gd name="T50" fmla="*/ 20 w 396"/>
                <a:gd name="T51" fmla="*/ 306 h 411"/>
                <a:gd name="T52" fmla="*/ 20 w 396"/>
                <a:gd name="T53" fmla="*/ 282 h 411"/>
                <a:gd name="T54" fmla="*/ 20 w 396"/>
                <a:gd name="T55" fmla="*/ 275 h 411"/>
                <a:gd name="T56" fmla="*/ 18 w 396"/>
                <a:gd name="T57" fmla="*/ 196 h 411"/>
                <a:gd name="T58" fmla="*/ 24 w 396"/>
                <a:gd name="T59" fmla="*/ 182 h 411"/>
                <a:gd name="T60" fmla="*/ 30 w 396"/>
                <a:gd name="T61" fmla="*/ 168 h 411"/>
                <a:gd name="T62" fmla="*/ 40 w 396"/>
                <a:gd name="T63" fmla="*/ 150 h 411"/>
                <a:gd name="T64" fmla="*/ 50 w 396"/>
                <a:gd name="T65" fmla="*/ 128 h 411"/>
                <a:gd name="T66" fmla="*/ 66 w 396"/>
                <a:gd name="T67" fmla="*/ 105 h 411"/>
                <a:gd name="T68" fmla="*/ 79 w 396"/>
                <a:gd name="T69" fmla="*/ 83 h 411"/>
                <a:gd name="T70" fmla="*/ 97 w 396"/>
                <a:gd name="T71" fmla="*/ 65 h 411"/>
                <a:gd name="T72" fmla="*/ 133 w 396"/>
                <a:gd name="T73" fmla="*/ 30 h 411"/>
                <a:gd name="T74" fmla="*/ 170 w 396"/>
                <a:gd name="T75" fmla="*/ 12 h 411"/>
                <a:gd name="T76" fmla="*/ 204 w 396"/>
                <a:gd name="T77" fmla="*/ 2 h 411"/>
                <a:gd name="T78" fmla="*/ 234 w 396"/>
                <a:gd name="T79" fmla="*/ 2 h 411"/>
                <a:gd name="T80" fmla="*/ 261 w 396"/>
                <a:gd name="T81" fmla="*/ 8 h 411"/>
                <a:gd name="T82" fmla="*/ 283 w 396"/>
                <a:gd name="T83" fmla="*/ 16 h 411"/>
                <a:gd name="T84" fmla="*/ 303 w 396"/>
                <a:gd name="T85" fmla="*/ 28 h 411"/>
                <a:gd name="T86" fmla="*/ 315 w 396"/>
                <a:gd name="T87" fmla="*/ 36 h 411"/>
                <a:gd name="T88" fmla="*/ 331 w 396"/>
                <a:gd name="T89" fmla="*/ 47 h 411"/>
                <a:gd name="T90" fmla="*/ 342 w 396"/>
                <a:gd name="T91" fmla="*/ 59 h 411"/>
                <a:gd name="T92" fmla="*/ 362 w 396"/>
                <a:gd name="T93" fmla="*/ 81 h 411"/>
                <a:gd name="T94" fmla="*/ 370 w 396"/>
                <a:gd name="T95" fmla="*/ 95 h 411"/>
                <a:gd name="T96" fmla="*/ 378 w 396"/>
                <a:gd name="T97" fmla="*/ 111 h 411"/>
                <a:gd name="T98" fmla="*/ 386 w 396"/>
                <a:gd name="T99" fmla="*/ 132 h 411"/>
                <a:gd name="T100" fmla="*/ 396 w 396"/>
                <a:gd name="T101" fmla="*/ 162 h 411"/>
                <a:gd name="T102" fmla="*/ 396 w 396"/>
                <a:gd name="T103" fmla="*/ 174 h 411"/>
                <a:gd name="T104" fmla="*/ 396 w 396"/>
                <a:gd name="T105" fmla="*/ 196 h 411"/>
                <a:gd name="T106" fmla="*/ 394 w 396"/>
                <a:gd name="T107" fmla="*/ 211 h 411"/>
                <a:gd name="T108" fmla="*/ 374 w 396"/>
                <a:gd name="T109" fmla="*/ 237 h 411"/>
                <a:gd name="T110" fmla="*/ 370 w 396"/>
                <a:gd name="T111" fmla="*/ 219 h 411"/>
                <a:gd name="T112" fmla="*/ 370 w 396"/>
                <a:gd name="T113" fmla="*/ 205 h 411"/>
                <a:gd name="T114" fmla="*/ 366 w 396"/>
                <a:gd name="T115" fmla="*/ 188 h 411"/>
                <a:gd name="T116" fmla="*/ 354 w 396"/>
                <a:gd name="T117" fmla="*/ 176 h 411"/>
                <a:gd name="T118" fmla="*/ 344 w 396"/>
                <a:gd name="T119" fmla="*/ 168 h 411"/>
                <a:gd name="T120" fmla="*/ 331 w 396"/>
                <a:gd name="T121" fmla="*/ 160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6" h="411">
                  <a:moveTo>
                    <a:pt x="331" y="160"/>
                  </a:moveTo>
                  <a:lnTo>
                    <a:pt x="291" y="184"/>
                  </a:lnTo>
                  <a:lnTo>
                    <a:pt x="228" y="184"/>
                  </a:lnTo>
                  <a:lnTo>
                    <a:pt x="257" y="174"/>
                  </a:lnTo>
                  <a:lnTo>
                    <a:pt x="275" y="158"/>
                  </a:lnTo>
                  <a:lnTo>
                    <a:pt x="265" y="160"/>
                  </a:lnTo>
                  <a:lnTo>
                    <a:pt x="257" y="164"/>
                  </a:lnTo>
                  <a:lnTo>
                    <a:pt x="247" y="166"/>
                  </a:lnTo>
                  <a:lnTo>
                    <a:pt x="240" y="170"/>
                  </a:lnTo>
                  <a:lnTo>
                    <a:pt x="232" y="174"/>
                  </a:lnTo>
                  <a:lnTo>
                    <a:pt x="224" y="178"/>
                  </a:lnTo>
                  <a:lnTo>
                    <a:pt x="214" y="182"/>
                  </a:lnTo>
                  <a:lnTo>
                    <a:pt x="206" y="186"/>
                  </a:lnTo>
                  <a:lnTo>
                    <a:pt x="170" y="201"/>
                  </a:lnTo>
                  <a:lnTo>
                    <a:pt x="149" y="207"/>
                  </a:lnTo>
                  <a:lnTo>
                    <a:pt x="125" y="211"/>
                  </a:lnTo>
                  <a:lnTo>
                    <a:pt x="109" y="227"/>
                  </a:lnTo>
                  <a:lnTo>
                    <a:pt x="99" y="255"/>
                  </a:lnTo>
                  <a:lnTo>
                    <a:pt x="95" y="253"/>
                  </a:lnTo>
                  <a:lnTo>
                    <a:pt x="85" y="215"/>
                  </a:lnTo>
                  <a:lnTo>
                    <a:pt x="75" y="198"/>
                  </a:lnTo>
                  <a:lnTo>
                    <a:pt x="56" y="199"/>
                  </a:lnTo>
                  <a:lnTo>
                    <a:pt x="44" y="213"/>
                  </a:lnTo>
                  <a:lnTo>
                    <a:pt x="46" y="265"/>
                  </a:lnTo>
                  <a:lnTo>
                    <a:pt x="56" y="288"/>
                  </a:lnTo>
                  <a:lnTo>
                    <a:pt x="71" y="314"/>
                  </a:lnTo>
                  <a:lnTo>
                    <a:pt x="87" y="310"/>
                  </a:lnTo>
                  <a:lnTo>
                    <a:pt x="99" y="356"/>
                  </a:lnTo>
                  <a:lnTo>
                    <a:pt x="97" y="356"/>
                  </a:lnTo>
                  <a:lnTo>
                    <a:pt x="93" y="363"/>
                  </a:lnTo>
                  <a:lnTo>
                    <a:pt x="87" y="373"/>
                  </a:lnTo>
                  <a:lnTo>
                    <a:pt x="83" y="385"/>
                  </a:lnTo>
                  <a:lnTo>
                    <a:pt x="77" y="393"/>
                  </a:lnTo>
                  <a:lnTo>
                    <a:pt x="71" y="403"/>
                  </a:lnTo>
                  <a:lnTo>
                    <a:pt x="68" y="407"/>
                  </a:lnTo>
                  <a:lnTo>
                    <a:pt x="68" y="411"/>
                  </a:lnTo>
                  <a:lnTo>
                    <a:pt x="54" y="403"/>
                  </a:lnTo>
                  <a:lnTo>
                    <a:pt x="42" y="399"/>
                  </a:lnTo>
                  <a:lnTo>
                    <a:pt x="32" y="393"/>
                  </a:lnTo>
                  <a:lnTo>
                    <a:pt x="26" y="387"/>
                  </a:lnTo>
                  <a:lnTo>
                    <a:pt x="18" y="379"/>
                  </a:lnTo>
                  <a:lnTo>
                    <a:pt x="12" y="373"/>
                  </a:lnTo>
                  <a:lnTo>
                    <a:pt x="8" y="367"/>
                  </a:lnTo>
                  <a:lnTo>
                    <a:pt x="6" y="362"/>
                  </a:lnTo>
                  <a:lnTo>
                    <a:pt x="2" y="352"/>
                  </a:lnTo>
                  <a:lnTo>
                    <a:pt x="0" y="342"/>
                  </a:lnTo>
                  <a:lnTo>
                    <a:pt x="0" y="336"/>
                  </a:lnTo>
                  <a:lnTo>
                    <a:pt x="2" y="334"/>
                  </a:lnTo>
                  <a:lnTo>
                    <a:pt x="10" y="332"/>
                  </a:lnTo>
                  <a:lnTo>
                    <a:pt x="16" y="324"/>
                  </a:lnTo>
                  <a:lnTo>
                    <a:pt x="20" y="316"/>
                  </a:lnTo>
                  <a:lnTo>
                    <a:pt x="20" y="306"/>
                  </a:lnTo>
                  <a:lnTo>
                    <a:pt x="20" y="294"/>
                  </a:lnTo>
                  <a:lnTo>
                    <a:pt x="20" y="282"/>
                  </a:lnTo>
                  <a:lnTo>
                    <a:pt x="20" y="277"/>
                  </a:lnTo>
                  <a:lnTo>
                    <a:pt x="20" y="275"/>
                  </a:lnTo>
                  <a:lnTo>
                    <a:pt x="14" y="245"/>
                  </a:lnTo>
                  <a:lnTo>
                    <a:pt x="18" y="196"/>
                  </a:lnTo>
                  <a:lnTo>
                    <a:pt x="18" y="194"/>
                  </a:lnTo>
                  <a:lnTo>
                    <a:pt x="24" y="182"/>
                  </a:lnTo>
                  <a:lnTo>
                    <a:pt x="26" y="174"/>
                  </a:lnTo>
                  <a:lnTo>
                    <a:pt x="30" y="168"/>
                  </a:lnTo>
                  <a:lnTo>
                    <a:pt x="34" y="158"/>
                  </a:lnTo>
                  <a:lnTo>
                    <a:pt x="40" y="150"/>
                  </a:lnTo>
                  <a:lnTo>
                    <a:pt x="44" y="138"/>
                  </a:lnTo>
                  <a:lnTo>
                    <a:pt x="50" y="128"/>
                  </a:lnTo>
                  <a:lnTo>
                    <a:pt x="58" y="117"/>
                  </a:lnTo>
                  <a:lnTo>
                    <a:pt x="66" y="105"/>
                  </a:lnTo>
                  <a:lnTo>
                    <a:pt x="71" y="95"/>
                  </a:lnTo>
                  <a:lnTo>
                    <a:pt x="79" y="83"/>
                  </a:lnTo>
                  <a:lnTo>
                    <a:pt x="87" y="73"/>
                  </a:lnTo>
                  <a:lnTo>
                    <a:pt x="97" y="65"/>
                  </a:lnTo>
                  <a:lnTo>
                    <a:pt x="115" y="45"/>
                  </a:lnTo>
                  <a:lnTo>
                    <a:pt x="133" y="30"/>
                  </a:lnTo>
                  <a:lnTo>
                    <a:pt x="153" y="20"/>
                  </a:lnTo>
                  <a:lnTo>
                    <a:pt x="170" y="12"/>
                  </a:lnTo>
                  <a:lnTo>
                    <a:pt x="186" y="4"/>
                  </a:lnTo>
                  <a:lnTo>
                    <a:pt x="204" y="2"/>
                  </a:lnTo>
                  <a:lnTo>
                    <a:pt x="220" y="0"/>
                  </a:lnTo>
                  <a:lnTo>
                    <a:pt x="234" y="2"/>
                  </a:lnTo>
                  <a:lnTo>
                    <a:pt x="247" y="4"/>
                  </a:lnTo>
                  <a:lnTo>
                    <a:pt x="261" y="8"/>
                  </a:lnTo>
                  <a:lnTo>
                    <a:pt x="271" y="12"/>
                  </a:lnTo>
                  <a:lnTo>
                    <a:pt x="283" y="16"/>
                  </a:lnTo>
                  <a:lnTo>
                    <a:pt x="293" y="22"/>
                  </a:lnTo>
                  <a:lnTo>
                    <a:pt x="303" y="28"/>
                  </a:lnTo>
                  <a:lnTo>
                    <a:pt x="309" y="30"/>
                  </a:lnTo>
                  <a:lnTo>
                    <a:pt x="315" y="36"/>
                  </a:lnTo>
                  <a:lnTo>
                    <a:pt x="323" y="41"/>
                  </a:lnTo>
                  <a:lnTo>
                    <a:pt x="331" y="47"/>
                  </a:lnTo>
                  <a:lnTo>
                    <a:pt x="336" y="53"/>
                  </a:lnTo>
                  <a:lnTo>
                    <a:pt x="342" y="59"/>
                  </a:lnTo>
                  <a:lnTo>
                    <a:pt x="354" y="67"/>
                  </a:lnTo>
                  <a:lnTo>
                    <a:pt x="362" y="81"/>
                  </a:lnTo>
                  <a:lnTo>
                    <a:pt x="366" y="87"/>
                  </a:lnTo>
                  <a:lnTo>
                    <a:pt x="370" y="95"/>
                  </a:lnTo>
                  <a:lnTo>
                    <a:pt x="374" y="101"/>
                  </a:lnTo>
                  <a:lnTo>
                    <a:pt x="378" y="111"/>
                  </a:lnTo>
                  <a:lnTo>
                    <a:pt x="382" y="120"/>
                  </a:lnTo>
                  <a:lnTo>
                    <a:pt x="386" y="132"/>
                  </a:lnTo>
                  <a:lnTo>
                    <a:pt x="390" y="144"/>
                  </a:lnTo>
                  <a:lnTo>
                    <a:pt x="396" y="162"/>
                  </a:lnTo>
                  <a:lnTo>
                    <a:pt x="396" y="166"/>
                  </a:lnTo>
                  <a:lnTo>
                    <a:pt x="396" y="174"/>
                  </a:lnTo>
                  <a:lnTo>
                    <a:pt x="396" y="186"/>
                  </a:lnTo>
                  <a:lnTo>
                    <a:pt x="396" y="196"/>
                  </a:lnTo>
                  <a:lnTo>
                    <a:pt x="396" y="203"/>
                  </a:lnTo>
                  <a:lnTo>
                    <a:pt x="394" y="211"/>
                  </a:lnTo>
                  <a:lnTo>
                    <a:pt x="394" y="215"/>
                  </a:lnTo>
                  <a:lnTo>
                    <a:pt x="374" y="237"/>
                  </a:lnTo>
                  <a:lnTo>
                    <a:pt x="372" y="227"/>
                  </a:lnTo>
                  <a:lnTo>
                    <a:pt x="370" y="219"/>
                  </a:lnTo>
                  <a:lnTo>
                    <a:pt x="370" y="211"/>
                  </a:lnTo>
                  <a:lnTo>
                    <a:pt x="370" y="205"/>
                  </a:lnTo>
                  <a:lnTo>
                    <a:pt x="368" y="196"/>
                  </a:lnTo>
                  <a:lnTo>
                    <a:pt x="366" y="188"/>
                  </a:lnTo>
                  <a:lnTo>
                    <a:pt x="362" y="182"/>
                  </a:lnTo>
                  <a:lnTo>
                    <a:pt x="354" y="176"/>
                  </a:lnTo>
                  <a:lnTo>
                    <a:pt x="350" y="172"/>
                  </a:lnTo>
                  <a:lnTo>
                    <a:pt x="344" y="168"/>
                  </a:lnTo>
                  <a:lnTo>
                    <a:pt x="336" y="164"/>
                  </a:lnTo>
                  <a:lnTo>
                    <a:pt x="331"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39">
              <a:extLst>
                <a:ext uri="{FF2B5EF4-FFF2-40B4-BE49-F238E27FC236}">
                  <a16:creationId xmlns:a16="http://schemas.microsoft.com/office/drawing/2014/main" id="{FBF5D2CD-4941-4AB0-A844-22AC59D56C7B}"/>
                </a:ext>
              </a:extLst>
            </p:cNvPr>
            <p:cNvSpPr>
              <a:spLocks/>
            </p:cNvSpPr>
            <p:nvPr/>
          </p:nvSpPr>
          <p:spPr bwMode="auto">
            <a:xfrm>
              <a:off x="1439" y="2090"/>
              <a:ext cx="85" cy="139"/>
            </a:xfrm>
            <a:custGeom>
              <a:avLst/>
              <a:gdLst>
                <a:gd name="T0" fmla="*/ 81 w 85"/>
                <a:gd name="T1" fmla="*/ 0 h 139"/>
                <a:gd name="T2" fmla="*/ 81 w 85"/>
                <a:gd name="T3" fmla="*/ 40 h 139"/>
                <a:gd name="T4" fmla="*/ 85 w 85"/>
                <a:gd name="T5" fmla="*/ 61 h 139"/>
                <a:gd name="T6" fmla="*/ 77 w 85"/>
                <a:gd name="T7" fmla="*/ 69 h 139"/>
                <a:gd name="T8" fmla="*/ 42 w 85"/>
                <a:gd name="T9" fmla="*/ 69 h 139"/>
                <a:gd name="T10" fmla="*/ 22 w 85"/>
                <a:gd name="T11" fmla="*/ 81 h 139"/>
                <a:gd name="T12" fmla="*/ 32 w 85"/>
                <a:gd name="T13" fmla="*/ 93 h 139"/>
                <a:gd name="T14" fmla="*/ 49 w 85"/>
                <a:gd name="T15" fmla="*/ 101 h 139"/>
                <a:gd name="T16" fmla="*/ 61 w 85"/>
                <a:gd name="T17" fmla="*/ 93 h 139"/>
                <a:gd name="T18" fmla="*/ 61 w 85"/>
                <a:gd name="T19" fmla="*/ 105 h 139"/>
                <a:gd name="T20" fmla="*/ 38 w 85"/>
                <a:gd name="T21" fmla="*/ 113 h 139"/>
                <a:gd name="T22" fmla="*/ 12 w 85"/>
                <a:gd name="T23" fmla="*/ 97 h 139"/>
                <a:gd name="T24" fmla="*/ 0 w 85"/>
                <a:gd name="T25" fmla="*/ 139 h 139"/>
                <a:gd name="T26" fmla="*/ 2 w 85"/>
                <a:gd name="T27" fmla="*/ 85 h 139"/>
                <a:gd name="T28" fmla="*/ 24 w 85"/>
                <a:gd name="T29" fmla="*/ 63 h 139"/>
                <a:gd name="T30" fmla="*/ 36 w 85"/>
                <a:gd name="T31" fmla="*/ 54 h 139"/>
                <a:gd name="T32" fmla="*/ 73 w 85"/>
                <a:gd name="T33" fmla="*/ 56 h 139"/>
                <a:gd name="T34" fmla="*/ 73 w 85"/>
                <a:gd name="T35" fmla="*/ 36 h 139"/>
                <a:gd name="T36" fmla="*/ 81 w 85"/>
                <a:gd name="T37" fmla="*/ 0 h 139"/>
                <a:gd name="T38" fmla="*/ 81 w 8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 h="139">
                  <a:moveTo>
                    <a:pt x="81" y="0"/>
                  </a:moveTo>
                  <a:lnTo>
                    <a:pt x="81" y="40"/>
                  </a:lnTo>
                  <a:lnTo>
                    <a:pt x="85" y="61"/>
                  </a:lnTo>
                  <a:lnTo>
                    <a:pt x="77" y="69"/>
                  </a:lnTo>
                  <a:lnTo>
                    <a:pt x="42" y="69"/>
                  </a:lnTo>
                  <a:lnTo>
                    <a:pt x="22" y="81"/>
                  </a:lnTo>
                  <a:lnTo>
                    <a:pt x="32" y="93"/>
                  </a:lnTo>
                  <a:lnTo>
                    <a:pt x="49" y="101"/>
                  </a:lnTo>
                  <a:lnTo>
                    <a:pt x="61" y="93"/>
                  </a:lnTo>
                  <a:lnTo>
                    <a:pt x="61" y="105"/>
                  </a:lnTo>
                  <a:lnTo>
                    <a:pt x="38" y="113"/>
                  </a:lnTo>
                  <a:lnTo>
                    <a:pt x="12" y="97"/>
                  </a:lnTo>
                  <a:lnTo>
                    <a:pt x="0" y="139"/>
                  </a:lnTo>
                  <a:lnTo>
                    <a:pt x="2" y="85"/>
                  </a:lnTo>
                  <a:lnTo>
                    <a:pt x="24" y="63"/>
                  </a:lnTo>
                  <a:lnTo>
                    <a:pt x="36" y="54"/>
                  </a:lnTo>
                  <a:lnTo>
                    <a:pt x="73" y="56"/>
                  </a:lnTo>
                  <a:lnTo>
                    <a:pt x="73" y="36"/>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40">
              <a:extLst>
                <a:ext uri="{FF2B5EF4-FFF2-40B4-BE49-F238E27FC236}">
                  <a16:creationId xmlns:a16="http://schemas.microsoft.com/office/drawing/2014/main" id="{81D9D416-1B1E-4008-BC70-187A03986D2A}"/>
                </a:ext>
              </a:extLst>
            </p:cNvPr>
            <p:cNvSpPr>
              <a:spLocks/>
            </p:cNvSpPr>
            <p:nvPr/>
          </p:nvSpPr>
          <p:spPr bwMode="auto">
            <a:xfrm>
              <a:off x="1295" y="2175"/>
              <a:ext cx="213" cy="196"/>
            </a:xfrm>
            <a:custGeom>
              <a:avLst/>
              <a:gdLst>
                <a:gd name="T0" fmla="*/ 213 w 213"/>
                <a:gd name="T1" fmla="*/ 0 h 196"/>
                <a:gd name="T2" fmla="*/ 201 w 213"/>
                <a:gd name="T3" fmla="*/ 54 h 196"/>
                <a:gd name="T4" fmla="*/ 191 w 213"/>
                <a:gd name="T5" fmla="*/ 79 h 196"/>
                <a:gd name="T6" fmla="*/ 170 w 213"/>
                <a:gd name="T7" fmla="*/ 113 h 196"/>
                <a:gd name="T8" fmla="*/ 134 w 213"/>
                <a:gd name="T9" fmla="*/ 154 h 196"/>
                <a:gd name="T10" fmla="*/ 100 w 213"/>
                <a:gd name="T11" fmla="*/ 186 h 196"/>
                <a:gd name="T12" fmla="*/ 63 w 213"/>
                <a:gd name="T13" fmla="*/ 184 h 196"/>
                <a:gd name="T14" fmla="*/ 31 w 213"/>
                <a:gd name="T15" fmla="*/ 162 h 196"/>
                <a:gd name="T16" fmla="*/ 0 w 213"/>
                <a:gd name="T17" fmla="*/ 138 h 196"/>
                <a:gd name="T18" fmla="*/ 29 w 213"/>
                <a:gd name="T19" fmla="*/ 182 h 196"/>
                <a:gd name="T20" fmla="*/ 81 w 213"/>
                <a:gd name="T21" fmla="*/ 196 h 196"/>
                <a:gd name="T22" fmla="*/ 104 w 213"/>
                <a:gd name="T23" fmla="*/ 190 h 196"/>
                <a:gd name="T24" fmla="*/ 134 w 213"/>
                <a:gd name="T25" fmla="*/ 166 h 196"/>
                <a:gd name="T26" fmla="*/ 172 w 213"/>
                <a:gd name="T27" fmla="*/ 123 h 196"/>
                <a:gd name="T28" fmla="*/ 191 w 213"/>
                <a:gd name="T29" fmla="*/ 89 h 196"/>
                <a:gd name="T30" fmla="*/ 205 w 213"/>
                <a:gd name="T31" fmla="*/ 63 h 196"/>
                <a:gd name="T32" fmla="*/ 209 w 213"/>
                <a:gd name="T33" fmla="*/ 52 h 196"/>
                <a:gd name="T34" fmla="*/ 213 w 213"/>
                <a:gd name="T35" fmla="*/ 0 h 196"/>
                <a:gd name="T36" fmla="*/ 213 w 213"/>
                <a:gd name="T37" fmla="*/ 0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3" h="196">
                  <a:moveTo>
                    <a:pt x="213" y="0"/>
                  </a:moveTo>
                  <a:lnTo>
                    <a:pt x="201" y="54"/>
                  </a:lnTo>
                  <a:lnTo>
                    <a:pt x="191" y="79"/>
                  </a:lnTo>
                  <a:lnTo>
                    <a:pt x="170" y="113"/>
                  </a:lnTo>
                  <a:lnTo>
                    <a:pt x="134" y="154"/>
                  </a:lnTo>
                  <a:lnTo>
                    <a:pt x="100" y="186"/>
                  </a:lnTo>
                  <a:lnTo>
                    <a:pt x="63" y="184"/>
                  </a:lnTo>
                  <a:lnTo>
                    <a:pt x="31" y="162"/>
                  </a:lnTo>
                  <a:lnTo>
                    <a:pt x="0" y="138"/>
                  </a:lnTo>
                  <a:lnTo>
                    <a:pt x="29" y="182"/>
                  </a:lnTo>
                  <a:lnTo>
                    <a:pt x="81" y="196"/>
                  </a:lnTo>
                  <a:lnTo>
                    <a:pt x="104" y="190"/>
                  </a:lnTo>
                  <a:lnTo>
                    <a:pt x="134" y="166"/>
                  </a:lnTo>
                  <a:lnTo>
                    <a:pt x="172" y="123"/>
                  </a:lnTo>
                  <a:lnTo>
                    <a:pt x="191" y="89"/>
                  </a:lnTo>
                  <a:lnTo>
                    <a:pt x="205" y="63"/>
                  </a:lnTo>
                  <a:lnTo>
                    <a:pt x="209" y="52"/>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1">
              <a:extLst>
                <a:ext uri="{FF2B5EF4-FFF2-40B4-BE49-F238E27FC236}">
                  <a16:creationId xmlns:a16="http://schemas.microsoft.com/office/drawing/2014/main" id="{50960BB0-195A-4CD1-B389-A78E16192CE4}"/>
                </a:ext>
              </a:extLst>
            </p:cNvPr>
            <p:cNvSpPr>
              <a:spLocks/>
            </p:cNvSpPr>
            <p:nvPr/>
          </p:nvSpPr>
          <p:spPr bwMode="auto">
            <a:xfrm>
              <a:off x="1059" y="2300"/>
              <a:ext cx="876" cy="1551"/>
            </a:xfrm>
            <a:custGeom>
              <a:avLst/>
              <a:gdLst>
                <a:gd name="T0" fmla="*/ 481 w 876"/>
                <a:gd name="T1" fmla="*/ 41 h 1551"/>
                <a:gd name="T2" fmla="*/ 661 w 876"/>
                <a:gd name="T3" fmla="*/ 118 h 1551"/>
                <a:gd name="T4" fmla="*/ 667 w 876"/>
                <a:gd name="T5" fmla="*/ 278 h 1551"/>
                <a:gd name="T6" fmla="*/ 582 w 876"/>
                <a:gd name="T7" fmla="*/ 535 h 1551"/>
                <a:gd name="T8" fmla="*/ 550 w 876"/>
                <a:gd name="T9" fmla="*/ 440 h 1551"/>
                <a:gd name="T10" fmla="*/ 536 w 876"/>
                <a:gd name="T11" fmla="*/ 424 h 1551"/>
                <a:gd name="T12" fmla="*/ 542 w 876"/>
                <a:gd name="T13" fmla="*/ 784 h 1551"/>
                <a:gd name="T14" fmla="*/ 562 w 876"/>
                <a:gd name="T15" fmla="*/ 922 h 1551"/>
                <a:gd name="T16" fmla="*/ 586 w 876"/>
                <a:gd name="T17" fmla="*/ 1353 h 1551"/>
                <a:gd name="T18" fmla="*/ 352 w 876"/>
                <a:gd name="T19" fmla="*/ 754 h 1551"/>
                <a:gd name="T20" fmla="*/ 305 w 876"/>
                <a:gd name="T21" fmla="*/ 405 h 1551"/>
                <a:gd name="T22" fmla="*/ 366 w 876"/>
                <a:gd name="T23" fmla="*/ 290 h 1551"/>
                <a:gd name="T24" fmla="*/ 386 w 876"/>
                <a:gd name="T25" fmla="*/ 21 h 1551"/>
                <a:gd name="T26" fmla="*/ 372 w 876"/>
                <a:gd name="T27" fmla="*/ 116 h 1551"/>
                <a:gd name="T28" fmla="*/ 356 w 876"/>
                <a:gd name="T29" fmla="*/ 290 h 1551"/>
                <a:gd name="T30" fmla="*/ 295 w 876"/>
                <a:gd name="T31" fmla="*/ 407 h 1551"/>
                <a:gd name="T32" fmla="*/ 340 w 876"/>
                <a:gd name="T33" fmla="*/ 725 h 1551"/>
                <a:gd name="T34" fmla="*/ 220 w 876"/>
                <a:gd name="T35" fmla="*/ 762 h 1551"/>
                <a:gd name="T36" fmla="*/ 66 w 876"/>
                <a:gd name="T37" fmla="*/ 954 h 1551"/>
                <a:gd name="T38" fmla="*/ 50 w 876"/>
                <a:gd name="T39" fmla="*/ 1404 h 1551"/>
                <a:gd name="T40" fmla="*/ 2 w 876"/>
                <a:gd name="T41" fmla="*/ 1527 h 1551"/>
                <a:gd name="T42" fmla="*/ 143 w 876"/>
                <a:gd name="T43" fmla="*/ 1507 h 1551"/>
                <a:gd name="T44" fmla="*/ 315 w 876"/>
                <a:gd name="T45" fmla="*/ 1551 h 1551"/>
                <a:gd name="T46" fmla="*/ 566 w 876"/>
                <a:gd name="T47" fmla="*/ 1438 h 1551"/>
                <a:gd name="T48" fmla="*/ 599 w 876"/>
                <a:gd name="T49" fmla="*/ 1353 h 1551"/>
                <a:gd name="T50" fmla="*/ 645 w 876"/>
                <a:gd name="T51" fmla="*/ 1148 h 1551"/>
                <a:gd name="T52" fmla="*/ 677 w 876"/>
                <a:gd name="T53" fmla="*/ 1302 h 1551"/>
                <a:gd name="T54" fmla="*/ 702 w 876"/>
                <a:gd name="T55" fmla="*/ 1434 h 1551"/>
                <a:gd name="T56" fmla="*/ 704 w 876"/>
                <a:gd name="T57" fmla="*/ 1298 h 1551"/>
                <a:gd name="T58" fmla="*/ 688 w 876"/>
                <a:gd name="T59" fmla="*/ 1215 h 1551"/>
                <a:gd name="T60" fmla="*/ 607 w 876"/>
                <a:gd name="T61" fmla="*/ 920 h 1551"/>
                <a:gd name="T62" fmla="*/ 647 w 876"/>
                <a:gd name="T63" fmla="*/ 861 h 1551"/>
                <a:gd name="T64" fmla="*/ 736 w 876"/>
                <a:gd name="T65" fmla="*/ 895 h 1551"/>
                <a:gd name="T66" fmla="*/ 752 w 876"/>
                <a:gd name="T67" fmla="*/ 893 h 1551"/>
                <a:gd name="T68" fmla="*/ 700 w 876"/>
                <a:gd name="T69" fmla="*/ 857 h 1551"/>
                <a:gd name="T70" fmla="*/ 615 w 876"/>
                <a:gd name="T71" fmla="*/ 857 h 1551"/>
                <a:gd name="T72" fmla="*/ 582 w 876"/>
                <a:gd name="T73" fmla="*/ 849 h 1551"/>
                <a:gd name="T74" fmla="*/ 558 w 876"/>
                <a:gd name="T75" fmla="*/ 774 h 1551"/>
                <a:gd name="T76" fmla="*/ 643 w 876"/>
                <a:gd name="T77" fmla="*/ 764 h 1551"/>
                <a:gd name="T78" fmla="*/ 661 w 876"/>
                <a:gd name="T79" fmla="*/ 754 h 1551"/>
                <a:gd name="T80" fmla="*/ 578 w 876"/>
                <a:gd name="T81" fmla="*/ 756 h 1551"/>
                <a:gd name="T82" fmla="*/ 588 w 876"/>
                <a:gd name="T83" fmla="*/ 644 h 1551"/>
                <a:gd name="T84" fmla="*/ 615 w 876"/>
                <a:gd name="T85" fmla="*/ 401 h 1551"/>
                <a:gd name="T86" fmla="*/ 702 w 876"/>
                <a:gd name="T87" fmla="*/ 274 h 1551"/>
                <a:gd name="T88" fmla="*/ 876 w 876"/>
                <a:gd name="T89" fmla="*/ 150 h 1551"/>
                <a:gd name="T90" fmla="*/ 817 w 876"/>
                <a:gd name="T91" fmla="*/ 177 h 1551"/>
                <a:gd name="T92" fmla="*/ 679 w 876"/>
                <a:gd name="T93" fmla="*/ 278 h 1551"/>
                <a:gd name="T94" fmla="*/ 671 w 876"/>
                <a:gd name="T95" fmla="*/ 114 h 1551"/>
                <a:gd name="T96" fmla="*/ 578 w 876"/>
                <a:gd name="T97" fmla="*/ 67 h 1551"/>
                <a:gd name="T98" fmla="*/ 422 w 876"/>
                <a:gd name="T99" fmla="*/ 0 h 1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76" h="1551">
                  <a:moveTo>
                    <a:pt x="422" y="0"/>
                  </a:moveTo>
                  <a:lnTo>
                    <a:pt x="481" y="41"/>
                  </a:lnTo>
                  <a:lnTo>
                    <a:pt x="603" y="85"/>
                  </a:lnTo>
                  <a:lnTo>
                    <a:pt x="661" y="118"/>
                  </a:lnTo>
                  <a:lnTo>
                    <a:pt x="671" y="245"/>
                  </a:lnTo>
                  <a:lnTo>
                    <a:pt x="667" y="278"/>
                  </a:lnTo>
                  <a:lnTo>
                    <a:pt x="607" y="393"/>
                  </a:lnTo>
                  <a:lnTo>
                    <a:pt x="582" y="535"/>
                  </a:lnTo>
                  <a:lnTo>
                    <a:pt x="558" y="588"/>
                  </a:lnTo>
                  <a:lnTo>
                    <a:pt x="550" y="440"/>
                  </a:lnTo>
                  <a:lnTo>
                    <a:pt x="558" y="316"/>
                  </a:lnTo>
                  <a:lnTo>
                    <a:pt x="536" y="424"/>
                  </a:lnTo>
                  <a:lnTo>
                    <a:pt x="534" y="648"/>
                  </a:lnTo>
                  <a:lnTo>
                    <a:pt x="542" y="784"/>
                  </a:lnTo>
                  <a:lnTo>
                    <a:pt x="546" y="851"/>
                  </a:lnTo>
                  <a:lnTo>
                    <a:pt x="562" y="922"/>
                  </a:lnTo>
                  <a:lnTo>
                    <a:pt x="576" y="970"/>
                  </a:lnTo>
                  <a:lnTo>
                    <a:pt x="586" y="1353"/>
                  </a:lnTo>
                  <a:lnTo>
                    <a:pt x="453" y="1414"/>
                  </a:lnTo>
                  <a:lnTo>
                    <a:pt x="352" y="754"/>
                  </a:lnTo>
                  <a:lnTo>
                    <a:pt x="352" y="701"/>
                  </a:lnTo>
                  <a:lnTo>
                    <a:pt x="305" y="405"/>
                  </a:lnTo>
                  <a:lnTo>
                    <a:pt x="333" y="367"/>
                  </a:lnTo>
                  <a:lnTo>
                    <a:pt x="366" y="290"/>
                  </a:lnTo>
                  <a:lnTo>
                    <a:pt x="380" y="138"/>
                  </a:lnTo>
                  <a:lnTo>
                    <a:pt x="386" y="21"/>
                  </a:lnTo>
                  <a:lnTo>
                    <a:pt x="374" y="33"/>
                  </a:lnTo>
                  <a:lnTo>
                    <a:pt x="372" y="116"/>
                  </a:lnTo>
                  <a:lnTo>
                    <a:pt x="362" y="219"/>
                  </a:lnTo>
                  <a:lnTo>
                    <a:pt x="356" y="290"/>
                  </a:lnTo>
                  <a:lnTo>
                    <a:pt x="325" y="353"/>
                  </a:lnTo>
                  <a:lnTo>
                    <a:pt x="295" y="407"/>
                  </a:lnTo>
                  <a:lnTo>
                    <a:pt x="321" y="579"/>
                  </a:lnTo>
                  <a:lnTo>
                    <a:pt x="340" y="725"/>
                  </a:lnTo>
                  <a:lnTo>
                    <a:pt x="251" y="768"/>
                  </a:lnTo>
                  <a:lnTo>
                    <a:pt x="220" y="762"/>
                  </a:lnTo>
                  <a:lnTo>
                    <a:pt x="89" y="709"/>
                  </a:lnTo>
                  <a:lnTo>
                    <a:pt x="66" y="954"/>
                  </a:lnTo>
                  <a:lnTo>
                    <a:pt x="62" y="1207"/>
                  </a:lnTo>
                  <a:lnTo>
                    <a:pt x="50" y="1404"/>
                  </a:lnTo>
                  <a:lnTo>
                    <a:pt x="0" y="1399"/>
                  </a:lnTo>
                  <a:lnTo>
                    <a:pt x="2" y="1527"/>
                  </a:lnTo>
                  <a:lnTo>
                    <a:pt x="77" y="1507"/>
                  </a:lnTo>
                  <a:lnTo>
                    <a:pt x="143" y="1507"/>
                  </a:lnTo>
                  <a:lnTo>
                    <a:pt x="240" y="1525"/>
                  </a:lnTo>
                  <a:lnTo>
                    <a:pt x="315" y="1551"/>
                  </a:lnTo>
                  <a:lnTo>
                    <a:pt x="313" y="1452"/>
                  </a:lnTo>
                  <a:lnTo>
                    <a:pt x="566" y="1438"/>
                  </a:lnTo>
                  <a:lnTo>
                    <a:pt x="568" y="1373"/>
                  </a:lnTo>
                  <a:lnTo>
                    <a:pt x="599" y="1353"/>
                  </a:lnTo>
                  <a:lnTo>
                    <a:pt x="599" y="992"/>
                  </a:lnTo>
                  <a:lnTo>
                    <a:pt x="645" y="1148"/>
                  </a:lnTo>
                  <a:lnTo>
                    <a:pt x="671" y="1233"/>
                  </a:lnTo>
                  <a:lnTo>
                    <a:pt x="677" y="1302"/>
                  </a:lnTo>
                  <a:lnTo>
                    <a:pt x="688" y="1359"/>
                  </a:lnTo>
                  <a:lnTo>
                    <a:pt x="702" y="1434"/>
                  </a:lnTo>
                  <a:lnTo>
                    <a:pt x="720" y="1434"/>
                  </a:lnTo>
                  <a:lnTo>
                    <a:pt x="704" y="1298"/>
                  </a:lnTo>
                  <a:lnTo>
                    <a:pt x="688" y="1284"/>
                  </a:lnTo>
                  <a:lnTo>
                    <a:pt x="688" y="1215"/>
                  </a:lnTo>
                  <a:lnTo>
                    <a:pt x="641" y="1094"/>
                  </a:lnTo>
                  <a:lnTo>
                    <a:pt x="607" y="920"/>
                  </a:lnTo>
                  <a:lnTo>
                    <a:pt x="615" y="879"/>
                  </a:lnTo>
                  <a:lnTo>
                    <a:pt x="647" y="861"/>
                  </a:lnTo>
                  <a:lnTo>
                    <a:pt x="700" y="865"/>
                  </a:lnTo>
                  <a:lnTo>
                    <a:pt x="736" y="895"/>
                  </a:lnTo>
                  <a:lnTo>
                    <a:pt x="742" y="918"/>
                  </a:lnTo>
                  <a:lnTo>
                    <a:pt x="752" y="893"/>
                  </a:lnTo>
                  <a:lnTo>
                    <a:pt x="736" y="865"/>
                  </a:lnTo>
                  <a:lnTo>
                    <a:pt x="700" y="857"/>
                  </a:lnTo>
                  <a:lnTo>
                    <a:pt x="657" y="849"/>
                  </a:lnTo>
                  <a:lnTo>
                    <a:pt x="615" y="857"/>
                  </a:lnTo>
                  <a:lnTo>
                    <a:pt x="588" y="891"/>
                  </a:lnTo>
                  <a:lnTo>
                    <a:pt x="582" y="849"/>
                  </a:lnTo>
                  <a:lnTo>
                    <a:pt x="558" y="837"/>
                  </a:lnTo>
                  <a:lnTo>
                    <a:pt x="558" y="774"/>
                  </a:lnTo>
                  <a:lnTo>
                    <a:pt x="596" y="768"/>
                  </a:lnTo>
                  <a:lnTo>
                    <a:pt x="643" y="764"/>
                  </a:lnTo>
                  <a:lnTo>
                    <a:pt x="667" y="764"/>
                  </a:lnTo>
                  <a:lnTo>
                    <a:pt x="661" y="754"/>
                  </a:lnTo>
                  <a:lnTo>
                    <a:pt x="611" y="741"/>
                  </a:lnTo>
                  <a:lnTo>
                    <a:pt x="578" y="756"/>
                  </a:lnTo>
                  <a:lnTo>
                    <a:pt x="568" y="675"/>
                  </a:lnTo>
                  <a:lnTo>
                    <a:pt x="588" y="644"/>
                  </a:lnTo>
                  <a:lnTo>
                    <a:pt x="592" y="543"/>
                  </a:lnTo>
                  <a:lnTo>
                    <a:pt x="615" y="401"/>
                  </a:lnTo>
                  <a:lnTo>
                    <a:pt x="655" y="324"/>
                  </a:lnTo>
                  <a:lnTo>
                    <a:pt x="702" y="274"/>
                  </a:lnTo>
                  <a:lnTo>
                    <a:pt x="833" y="176"/>
                  </a:lnTo>
                  <a:lnTo>
                    <a:pt x="876" y="150"/>
                  </a:lnTo>
                  <a:lnTo>
                    <a:pt x="870" y="142"/>
                  </a:lnTo>
                  <a:lnTo>
                    <a:pt x="817" y="177"/>
                  </a:lnTo>
                  <a:lnTo>
                    <a:pt x="694" y="270"/>
                  </a:lnTo>
                  <a:lnTo>
                    <a:pt x="679" y="278"/>
                  </a:lnTo>
                  <a:lnTo>
                    <a:pt x="679" y="150"/>
                  </a:lnTo>
                  <a:lnTo>
                    <a:pt x="671" y="114"/>
                  </a:lnTo>
                  <a:lnTo>
                    <a:pt x="619" y="87"/>
                  </a:lnTo>
                  <a:lnTo>
                    <a:pt x="578" y="67"/>
                  </a:lnTo>
                  <a:lnTo>
                    <a:pt x="483" y="33"/>
                  </a:lnTo>
                  <a:lnTo>
                    <a:pt x="4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42">
              <a:extLst>
                <a:ext uri="{FF2B5EF4-FFF2-40B4-BE49-F238E27FC236}">
                  <a16:creationId xmlns:a16="http://schemas.microsoft.com/office/drawing/2014/main" id="{E8437B31-B9F7-4B84-A06E-CB0A51D398D6}"/>
                </a:ext>
              </a:extLst>
            </p:cNvPr>
            <p:cNvSpPr>
              <a:spLocks/>
            </p:cNvSpPr>
            <p:nvPr/>
          </p:nvSpPr>
          <p:spPr bwMode="auto">
            <a:xfrm>
              <a:off x="1461" y="2296"/>
              <a:ext cx="85" cy="49"/>
            </a:xfrm>
            <a:custGeom>
              <a:avLst/>
              <a:gdLst>
                <a:gd name="T0" fmla="*/ 0 w 85"/>
                <a:gd name="T1" fmla="*/ 0 h 49"/>
                <a:gd name="T2" fmla="*/ 79 w 85"/>
                <a:gd name="T3" fmla="*/ 49 h 49"/>
                <a:gd name="T4" fmla="*/ 85 w 85"/>
                <a:gd name="T5" fmla="*/ 41 h 49"/>
                <a:gd name="T6" fmla="*/ 20 w 85"/>
                <a:gd name="T7" fmla="*/ 2 h 49"/>
                <a:gd name="T8" fmla="*/ 0 w 85"/>
                <a:gd name="T9" fmla="*/ 0 h 49"/>
                <a:gd name="T10" fmla="*/ 0 w 8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49">
                  <a:moveTo>
                    <a:pt x="0" y="0"/>
                  </a:moveTo>
                  <a:lnTo>
                    <a:pt x="79" y="49"/>
                  </a:lnTo>
                  <a:lnTo>
                    <a:pt x="85" y="41"/>
                  </a:lnTo>
                  <a:lnTo>
                    <a:pt x="2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43">
              <a:extLst>
                <a:ext uri="{FF2B5EF4-FFF2-40B4-BE49-F238E27FC236}">
                  <a16:creationId xmlns:a16="http://schemas.microsoft.com/office/drawing/2014/main" id="{68F64E21-E838-4013-B262-AFDB75625983}"/>
                </a:ext>
              </a:extLst>
            </p:cNvPr>
            <p:cNvSpPr>
              <a:spLocks/>
            </p:cNvSpPr>
            <p:nvPr/>
          </p:nvSpPr>
          <p:spPr bwMode="auto">
            <a:xfrm>
              <a:off x="945" y="2266"/>
              <a:ext cx="265" cy="158"/>
            </a:xfrm>
            <a:custGeom>
              <a:avLst/>
              <a:gdLst>
                <a:gd name="T0" fmla="*/ 265 w 265"/>
                <a:gd name="T1" fmla="*/ 10 h 158"/>
                <a:gd name="T2" fmla="*/ 150 w 265"/>
                <a:gd name="T3" fmla="*/ 75 h 158"/>
                <a:gd name="T4" fmla="*/ 51 w 265"/>
                <a:gd name="T5" fmla="*/ 130 h 158"/>
                <a:gd name="T6" fmla="*/ 0 w 265"/>
                <a:gd name="T7" fmla="*/ 158 h 158"/>
                <a:gd name="T8" fmla="*/ 0 w 265"/>
                <a:gd name="T9" fmla="*/ 148 h 158"/>
                <a:gd name="T10" fmla="*/ 75 w 265"/>
                <a:gd name="T11" fmla="*/ 109 h 158"/>
                <a:gd name="T12" fmla="*/ 162 w 265"/>
                <a:gd name="T13" fmla="*/ 57 h 158"/>
                <a:gd name="T14" fmla="*/ 255 w 265"/>
                <a:gd name="T15" fmla="*/ 0 h 158"/>
                <a:gd name="T16" fmla="*/ 265 w 265"/>
                <a:gd name="T17" fmla="*/ 10 h 158"/>
                <a:gd name="T18" fmla="*/ 265 w 265"/>
                <a:gd name="T19" fmla="*/ 1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5" h="158">
                  <a:moveTo>
                    <a:pt x="265" y="10"/>
                  </a:moveTo>
                  <a:lnTo>
                    <a:pt x="150" y="75"/>
                  </a:lnTo>
                  <a:lnTo>
                    <a:pt x="51" y="130"/>
                  </a:lnTo>
                  <a:lnTo>
                    <a:pt x="0" y="158"/>
                  </a:lnTo>
                  <a:lnTo>
                    <a:pt x="0" y="148"/>
                  </a:lnTo>
                  <a:lnTo>
                    <a:pt x="75" y="109"/>
                  </a:lnTo>
                  <a:lnTo>
                    <a:pt x="162" y="57"/>
                  </a:lnTo>
                  <a:lnTo>
                    <a:pt x="255" y="0"/>
                  </a:lnTo>
                  <a:lnTo>
                    <a:pt x="26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44">
              <a:extLst>
                <a:ext uri="{FF2B5EF4-FFF2-40B4-BE49-F238E27FC236}">
                  <a16:creationId xmlns:a16="http://schemas.microsoft.com/office/drawing/2014/main" id="{3590DCC0-5CB7-4F60-948C-E5D4A673AEE7}"/>
                </a:ext>
              </a:extLst>
            </p:cNvPr>
            <p:cNvSpPr>
              <a:spLocks/>
            </p:cNvSpPr>
            <p:nvPr/>
          </p:nvSpPr>
          <p:spPr bwMode="auto">
            <a:xfrm>
              <a:off x="1136" y="2280"/>
              <a:ext cx="58" cy="763"/>
            </a:xfrm>
            <a:custGeom>
              <a:avLst/>
              <a:gdLst>
                <a:gd name="T0" fmla="*/ 58 w 58"/>
                <a:gd name="T1" fmla="*/ 0 h 763"/>
                <a:gd name="T2" fmla="*/ 12 w 58"/>
                <a:gd name="T3" fmla="*/ 194 h 763"/>
                <a:gd name="T4" fmla="*/ 16 w 58"/>
                <a:gd name="T5" fmla="*/ 367 h 763"/>
                <a:gd name="T6" fmla="*/ 28 w 58"/>
                <a:gd name="T7" fmla="*/ 433 h 763"/>
                <a:gd name="T8" fmla="*/ 56 w 58"/>
                <a:gd name="T9" fmla="*/ 472 h 763"/>
                <a:gd name="T10" fmla="*/ 16 w 58"/>
                <a:gd name="T11" fmla="*/ 715 h 763"/>
                <a:gd name="T12" fmla="*/ 10 w 58"/>
                <a:gd name="T13" fmla="*/ 763 h 763"/>
                <a:gd name="T14" fmla="*/ 6 w 58"/>
                <a:gd name="T15" fmla="*/ 691 h 763"/>
                <a:gd name="T16" fmla="*/ 46 w 58"/>
                <a:gd name="T17" fmla="*/ 474 h 763"/>
                <a:gd name="T18" fmla="*/ 16 w 58"/>
                <a:gd name="T19" fmla="*/ 429 h 763"/>
                <a:gd name="T20" fmla="*/ 0 w 58"/>
                <a:gd name="T21" fmla="*/ 336 h 763"/>
                <a:gd name="T22" fmla="*/ 2 w 58"/>
                <a:gd name="T23" fmla="*/ 164 h 763"/>
                <a:gd name="T24" fmla="*/ 50 w 58"/>
                <a:gd name="T25" fmla="*/ 4 h 763"/>
                <a:gd name="T26" fmla="*/ 58 w 58"/>
                <a:gd name="T27" fmla="*/ 0 h 763"/>
                <a:gd name="T28" fmla="*/ 58 w 58"/>
                <a:gd name="T29" fmla="*/ 0 h 7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763">
                  <a:moveTo>
                    <a:pt x="58" y="0"/>
                  </a:moveTo>
                  <a:lnTo>
                    <a:pt x="12" y="194"/>
                  </a:lnTo>
                  <a:lnTo>
                    <a:pt x="16" y="367"/>
                  </a:lnTo>
                  <a:lnTo>
                    <a:pt x="28" y="433"/>
                  </a:lnTo>
                  <a:lnTo>
                    <a:pt x="56" y="472"/>
                  </a:lnTo>
                  <a:lnTo>
                    <a:pt x="16" y="715"/>
                  </a:lnTo>
                  <a:lnTo>
                    <a:pt x="10" y="763"/>
                  </a:lnTo>
                  <a:lnTo>
                    <a:pt x="6" y="691"/>
                  </a:lnTo>
                  <a:lnTo>
                    <a:pt x="46" y="474"/>
                  </a:lnTo>
                  <a:lnTo>
                    <a:pt x="16" y="429"/>
                  </a:lnTo>
                  <a:lnTo>
                    <a:pt x="0" y="336"/>
                  </a:lnTo>
                  <a:lnTo>
                    <a:pt x="2" y="164"/>
                  </a:lnTo>
                  <a:lnTo>
                    <a:pt x="50" y="4"/>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45">
              <a:extLst>
                <a:ext uri="{FF2B5EF4-FFF2-40B4-BE49-F238E27FC236}">
                  <a16:creationId xmlns:a16="http://schemas.microsoft.com/office/drawing/2014/main" id="{09EBEE57-5417-4462-ADD4-5E1A67A62791}"/>
                </a:ext>
              </a:extLst>
            </p:cNvPr>
            <p:cNvSpPr>
              <a:spLocks/>
            </p:cNvSpPr>
            <p:nvPr/>
          </p:nvSpPr>
          <p:spPr bwMode="auto">
            <a:xfrm>
              <a:off x="1144" y="2466"/>
              <a:ext cx="277" cy="126"/>
            </a:xfrm>
            <a:custGeom>
              <a:avLst/>
              <a:gdLst>
                <a:gd name="T0" fmla="*/ 2 w 277"/>
                <a:gd name="T1" fmla="*/ 17 h 126"/>
                <a:gd name="T2" fmla="*/ 42 w 277"/>
                <a:gd name="T3" fmla="*/ 67 h 126"/>
                <a:gd name="T4" fmla="*/ 81 w 277"/>
                <a:gd name="T5" fmla="*/ 108 h 126"/>
                <a:gd name="T6" fmla="*/ 168 w 277"/>
                <a:gd name="T7" fmla="*/ 126 h 126"/>
                <a:gd name="T8" fmla="*/ 218 w 277"/>
                <a:gd name="T9" fmla="*/ 126 h 126"/>
                <a:gd name="T10" fmla="*/ 275 w 277"/>
                <a:gd name="T11" fmla="*/ 96 h 126"/>
                <a:gd name="T12" fmla="*/ 277 w 277"/>
                <a:gd name="T13" fmla="*/ 81 h 126"/>
                <a:gd name="T14" fmla="*/ 228 w 277"/>
                <a:gd name="T15" fmla="*/ 112 h 126"/>
                <a:gd name="T16" fmla="*/ 196 w 277"/>
                <a:gd name="T17" fmla="*/ 118 h 126"/>
                <a:gd name="T18" fmla="*/ 159 w 277"/>
                <a:gd name="T19" fmla="*/ 114 h 126"/>
                <a:gd name="T20" fmla="*/ 93 w 277"/>
                <a:gd name="T21" fmla="*/ 98 h 126"/>
                <a:gd name="T22" fmla="*/ 48 w 277"/>
                <a:gd name="T23" fmla="*/ 57 h 126"/>
                <a:gd name="T24" fmla="*/ 0 w 277"/>
                <a:gd name="T25" fmla="*/ 0 h 126"/>
                <a:gd name="T26" fmla="*/ 2 w 277"/>
                <a:gd name="T27" fmla="*/ 17 h 126"/>
                <a:gd name="T28" fmla="*/ 2 w 277"/>
                <a:gd name="T29" fmla="*/ 17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7" h="126">
                  <a:moveTo>
                    <a:pt x="2" y="17"/>
                  </a:moveTo>
                  <a:lnTo>
                    <a:pt x="42" y="67"/>
                  </a:lnTo>
                  <a:lnTo>
                    <a:pt x="81" y="108"/>
                  </a:lnTo>
                  <a:lnTo>
                    <a:pt x="168" y="126"/>
                  </a:lnTo>
                  <a:lnTo>
                    <a:pt x="218" y="126"/>
                  </a:lnTo>
                  <a:lnTo>
                    <a:pt x="275" y="96"/>
                  </a:lnTo>
                  <a:lnTo>
                    <a:pt x="277" y="81"/>
                  </a:lnTo>
                  <a:lnTo>
                    <a:pt x="228" y="112"/>
                  </a:lnTo>
                  <a:lnTo>
                    <a:pt x="196" y="118"/>
                  </a:lnTo>
                  <a:lnTo>
                    <a:pt x="159" y="114"/>
                  </a:lnTo>
                  <a:lnTo>
                    <a:pt x="93" y="98"/>
                  </a:lnTo>
                  <a:lnTo>
                    <a:pt x="48" y="57"/>
                  </a:lnTo>
                  <a:lnTo>
                    <a:pt x="0" y="0"/>
                  </a:lnTo>
                  <a:lnTo>
                    <a:pt x="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246">
              <a:extLst>
                <a:ext uri="{FF2B5EF4-FFF2-40B4-BE49-F238E27FC236}">
                  <a16:creationId xmlns:a16="http://schemas.microsoft.com/office/drawing/2014/main" id="{CEE6F66E-2119-4FC3-A4ED-8E24B31D87F4}"/>
                </a:ext>
              </a:extLst>
            </p:cNvPr>
            <p:cNvSpPr>
              <a:spLocks/>
            </p:cNvSpPr>
            <p:nvPr/>
          </p:nvSpPr>
          <p:spPr bwMode="auto">
            <a:xfrm>
              <a:off x="899" y="2505"/>
              <a:ext cx="24" cy="168"/>
            </a:xfrm>
            <a:custGeom>
              <a:avLst/>
              <a:gdLst>
                <a:gd name="T0" fmla="*/ 12 w 24"/>
                <a:gd name="T1" fmla="*/ 2 h 168"/>
                <a:gd name="T2" fmla="*/ 24 w 24"/>
                <a:gd name="T3" fmla="*/ 38 h 168"/>
                <a:gd name="T4" fmla="*/ 16 w 24"/>
                <a:gd name="T5" fmla="*/ 77 h 168"/>
                <a:gd name="T6" fmla="*/ 16 w 24"/>
                <a:gd name="T7" fmla="*/ 138 h 168"/>
                <a:gd name="T8" fmla="*/ 20 w 24"/>
                <a:gd name="T9" fmla="*/ 168 h 168"/>
                <a:gd name="T10" fmla="*/ 0 w 24"/>
                <a:gd name="T11" fmla="*/ 123 h 168"/>
                <a:gd name="T12" fmla="*/ 8 w 24"/>
                <a:gd name="T13" fmla="*/ 55 h 168"/>
                <a:gd name="T14" fmla="*/ 4 w 24"/>
                <a:gd name="T15" fmla="*/ 0 h 168"/>
                <a:gd name="T16" fmla="*/ 12 w 24"/>
                <a:gd name="T17" fmla="*/ 2 h 168"/>
                <a:gd name="T18" fmla="*/ 12 w 24"/>
                <a:gd name="T19" fmla="*/ 2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68">
                  <a:moveTo>
                    <a:pt x="12" y="2"/>
                  </a:moveTo>
                  <a:lnTo>
                    <a:pt x="24" y="38"/>
                  </a:lnTo>
                  <a:lnTo>
                    <a:pt x="16" y="77"/>
                  </a:lnTo>
                  <a:lnTo>
                    <a:pt x="16" y="138"/>
                  </a:lnTo>
                  <a:lnTo>
                    <a:pt x="20" y="168"/>
                  </a:lnTo>
                  <a:lnTo>
                    <a:pt x="0" y="123"/>
                  </a:lnTo>
                  <a:lnTo>
                    <a:pt x="8" y="55"/>
                  </a:lnTo>
                  <a:lnTo>
                    <a:pt x="4"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247">
              <a:extLst>
                <a:ext uri="{FF2B5EF4-FFF2-40B4-BE49-F238E27FC236}">
                  <a16:creationId xmlns:a16="http://schemas.microsoft.com/office/drawing/2014/main" id="{E2EAD366-8047-4CBC-86A6-D4FED4F4196D}"/>
                </a:ext>
              </a:extLst>
            </p:cNvPr>
            <p:cNvSpPr>
              <a:spLocks/>
            </p:cNvSpPr>
            <p:nvPr/>
          </p:nvSpPr>
          <p:spPr bwMode="auto">
            <a:xfrm>
              <a:off x="939" y="2477"/>
              <a:ext cx="100" cy="955"/>
            </a:xfrm>
            <a:custGeom>
              <a:avLst/>
              <a:gdLst>
                <a:gd name="T0" fmla="*/ 53 w 100"/>
                <a:gd name="T1" fmla="*/ 0 h 955"/>
                <a:gd name="T2" fmla="*/ 53 w 100"/>
                <a:gd name="T3" fmla="*/ 66 h 955"/>
                <a:gd name="T4" fmla="*/ 33 w 100"/>
                <a:gd name="T5" fmla="*/ 212 h 955"/>
                <a:gd name="T6" fmla="*/ 33 w 100"/>
                <a:gd name="T7" fmla="*/ 271 h 955"/>
                <a:gd name="T8" fmla="*/ 85 w 100"/>
                <a:gd name="T9" fmla="*/ 309 h 955"/>
                <a:gd name="T10" fmla="*/ 100 w 100"/>
                <a:gd name="T11" fmla="*/ 390 h 955"/>
                <a:gd name="T12" fmla="*/ 93 w 100"/>
                <a:gd name="T13" fmla="*/ 591 h 955"/>
                <a:gd name="T14" fmla="*/ 69 w 100"/>
                <a:gd name="T15" fmla="*/ 704 h 955"/>
                <a:gd name="T16" fmla="*/ 55 w 100"/>
                <a:gd name="T17" fmla="*/ 850 h 955"/>
                <a:gd name="T18" fmla="*/ 45 w 100"/>
                <a:gd name="T19" fmla="*/ 955 h 955"/>
                <a:gd name="T20" fmla="*/ 37 w 100"/>
                <a:gd name="T21" fmla="*/ 911 h 955"/>
                <a:gd name="T22" fmla="*/ 49 w 100"/>
                <a:gd name="T23" fmla="*/ 769 h 955"/>
                <a:gd name="T24" fmla="*/ 55 w 100"/>
                <a:gd name="T25" fmla="*/ 684 h 955"/>
                <a:gd name="T26" fmla="*/ 77 w 100"/>
                <a:gd name="T27" fmla="*/ 581 h 955"/>
                <a:gd name="T28" fmla="*/ 73 w 100"/>
                <a:gd name="T29" fmla="*/ 502 h 955"/>
                <a:gd name="T30" fmla="*/ 47 w 100"/>
                <a:gd name="T31" fmla="*/ 425 h 955"/>
                <a:gd name="T32" fmla="*/ 0 w 100"/>
                <a:gd name="T33" fmla="*/ 275 h 955"/>
                <a:gd name="T34" fmla="*/ 19 w 100"/>
                <a:gd name="T35" fmla="*/ 190 h 955"/>
                <a:gd name="T36" fmla="*/ 25 w 100"/>
                <a:gd name="T37" fmla="*/ 121 h 955"/>
                <a:gd name="T38" fmla="*/ 17 w 100"/>
                <a:gd name="T39" fmla="*/ 42 h 955"/>
                <a:gd name="T40" fmla="*/ 31 w 100"/>
                <a:gd name="T41" fmla="*/ 85 h 955"/>
                <a:gd name="T42" fmla="*/ 43 w 100"/>
                <a:gd name="T43" fmla="*/ 38 h 955"/>
                <a:gd name="T44" fmla="*/ 53 w 100"/>
                <a:gd name="T45" fmla="*/ 0 h 955"/>
                <a:gd name="T46" fmla="*/ 53 w 100"/>
                <a:gd name="T47" fmla="*/ 0 h 9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955">
                  <a:moveTo>
                    <a:pt x="53" y="0"/>
                  </a:moveTo>
                  <a:lnTo>
                    <a:pt x="53" y="66"/>
                  </a:lnTo>
                  <a:lnTo>
                    <a:pt x="33" y="212"/>
                  </a:lnTo>
                  <a:lnTo>
                    <a:pt x="33" y="271"/>
                  </a:lnTo>
                  <a:lnTo>
                    <a:pt x="85" y="309"/>
                  </a:lnTo>
                  <a:lnTo>
                    <a:pt x="100" y="390"/>
                  </a:lnTo>
                  <a:lnTo>
                    <a:pt x="93" y="591"/>
                  </a:lnTo>
                  <a:lnTo>
                    <a:pt x="69" y="704"/>
                  </a:lnTo>
                  <a:lnTo>
                    <a:pt x="55" y="850"/>
                  </a:lnTo>
                  <a:lnTo>
                    <a:pt x="45" y="955"/>
                  </a:lnTo>
                  <a:lnTo>
                    <a:pt x="37" y="911"/>
                  </a:lnTo>
                  <a:lnTo>
                    <a:pt x="49" y="769"/>
                  </a:lnTo>
                  <a:lnTo>
                    <a:pt x="55" y="684"/>
                  </a:lnTo>
                  <a:lnTo>
                    <a:pt x="77" y="581"/>
                  </a:lnTo>
                  <a:lnTo>
                    <a:pt x="73" y="502"/>
                  </a:lnTo>
                  <a:lnTo>
                    <a:pt x="47" y="425"/>
                  </a:lnTo>
                  <a:lnTo>
                    <a:pt x="0" y="275"/>
                  </a:lnTo>
                  <a:lnTo>
                    <a:pt x="19" y="190"/>
                  </a:lnTo>
                  <a:lnTo>
                    <a:pt x="25" y="121"/>
                  </a:lnTo>
                  <a:lnTo>
                    <a:pt x="17" y="42"/>
                  </a:lnTo>
                  <a:lnTo>
                    <a:pt x="31" y="85"/>
                  </a:lnTo>
                  <a:lnTo>
                    <a:pt x="43" y="38"/>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248">
              <a:extLst>
                <a:ext uri="{FF2B5EF4-FFF2-40B4-BE49-F238E27FC236}">
                  <a16:creationId xmlns:a16="http://schemas.microsoft.com/office/drawing/2014/main" id="{75AF0A56-E203-41D1-AE96-B8A877CBF910}"/>
                </a:ext>
              </a:extLst>
            </p:cNvPr>
            <p:cNvSpPr>
              <a:spLocks/>
            </p:cNvSpPr>
            <p:nvPr/>
          </p:nvSpPr>
          <p:spPr bwMode="auto">
            <a:xfrm>
              <a:off x="1348" y="2288"/>
              <a:ext cx="97" cy="39"/>
            </a:xfrm>
            <a:custGeom>
              <a:avLst/>
              <a:gdLst>
                <a:gd name="T0" fmla="*/ 36 w 97"/>
                <a:gd name="T1" fmla="*/ 10 h 39"/>
                <a:gd name="T2" fmla="*/ 55 w 97"/>
                <a:gd name="T3" fmla="*/ 18 h 39"/>
                <a:gd name="T4" fmla="*/ 73 w 97"/>
                <a:gd name="T5" fmla="*/ 18 h 39"/>
                <a:gd name="T6" fmla="*/ 67 w 97"/>
                <a:gd name="T7" fmla="*/ 31 h 39"/>
                <a:gd name="T8" fmla="*/ 44 w 97"/>
                <a:gd name="T9" fmla="*/ 29 h 39"/>
                <a:gd name="T10" fmla="*/ 22 w 97"/>
                <a:gd name="T11" fmla="*/ 24 h 39"/>
                <a:gd name="T12" fmla="*/ 12 w 97"/>
                <a:gd name="T13" fmla="*/ 14 h 39"/>
                <a:gd name="T14" fmla="*/ 22 w 97"/>
                <a:gd name="T15" fmla="*/ 33 h 39"/>
                <a:gd name="T16" fmla="*/ 51 w 97"/>
                <a:gd name="T17" fmla="*/ 39 h 39"/>
                <a:gd name="T18" fmla="*/ 69 w 97"/>
                <a:gd name="T19" fmla="*/ 37 h 39"/>
                <a:gd name="T20" fmla="*/ 85 w 97"/>
                <a:gd name="T21" fmla="*/ 20 h 39"/>
                <a:gd name="T22" fmla="*/ 97 w 97"/>
                <a:gd name="T23" fmla="*/ 20 h 39"/>
                <a:gd name="T24" fmla="*/ 89 w 97"/>
                <a:gd name="T25" fmla="*/ 4 h 39"/>
                <a:gd name="T26" fmla="*/ 63 w 97"/>
                <a:gd name="T27" fmla="*/ 4 h 39"/>
                <a:gd name="T28" fmla="*/ 47 w 97"/>
                <a:gd name="T29" fmla="*/ 0 h 39"/>
                <a:gd name="T30" fmla="*/ 20 w 97"/>
                <a:gd name="T31" fmla="*/ 0 h 39"/>
                <a:gd name="T32" fmla="*/ 0 w 97"/>
                <a:gd name="T33" fmla="*/ 0 h 39"/>
                <a:gd name="T34" fmla="*/ 36 w 97"/>
                <a:gd name="T35" fmla="*/ 10 h 39"/>
                <a:gd name="T36" fmla="*/ 36 w 97"/>
                <a:gd name="T37" fmla="*/ 1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9">
                  <a:moveTo>
                    <a:pt x="36" y="10"/>
                  </a:moveTo>
                  <a:lnTo>
                    <a:pt x="55" y="18"/>
                  </a:lnTo>
                  <a:lnTo>
                    <a:pt x="73" y="18"/>
                  </a:lnTo>
                  <a:lnTo>
                    <a:pt x="67" y="31"/>
                  </a:lnTo>
                  <a:lnTo>
                    <a:pt x="44" y="29"/>
                  </a:lnTo>
                  <a:lnTo>
                    <a:pt x="22" y="24"/>
                  </a:lnTo>
                  <a:lnTo>
                    <a:pt x="12" y="14"/>
                  </a:lnTo>
                  <a:lnTo>
                    <a:pt x="22" y="33"/>
                  </a:lnTo>
                  <a:lnTo>
                    <a:pt x="51" y="39"/>
                  </a:lnTo>
                  <a:lnTo>
                    <a:pt x="69" y="37"/>
                  </a:lnTo>
                  <a:lnTo>
                    <a:pt x="85" y="20"/>
                  </a:lnTo>
                  <a:lnTo>
                    <a:pt x="97" y="20"/>
                  </a:lnTo>
                  <a:lnTo>
                    <a:pt x="89" y="4"/>
                  </a:lnTo>
                  <a:lnTo>
                    <a:pt x="63" y="4"/>
                  </a:lnTo>
                  <a:lnTo>
                    <a:pt x="47" y="0"/>
                  </a:lnTo>
                  <a:lnTo>
                    <a:pt x="20" y="0"/>
                  </a:lnTo>
                  <a:lnTo>
                    <a:pt x="0" y="0"/>
                  </a:lnTo>
                  <a:lnTo>
                    <a:pt x="3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249">
              <a:extLst>
                <a:ext uri="{FF2B5EF4-FFF2-40B4-BE49-F238E27FC236}">
                  <a16:creationId xmlns:a16="http://schemas.microsoft.com/office/drawing/2014/main" id="{C06F0487-3011-43D4-8E85-3975370898F1}"/>
                </a:ext>
              </a:extLst>
            </p:cNvPr>
            <p:cNvSpPr>
              <a:spLocks/>
            </p:cNvSpPr>
            <p:nvPr/>
          </p:nvSpPr>
          <p:spPr bwMode="auto">
            <a:xfrm>
              <a:off x="1376" y="2229"/>
              <a:ext cx="65" cy="43"/>
            </a:xfrm>
            <a:custGeom>
              <a:avLst/>
              <a:gdLst>
                <a:gd name="T0" fmla="*/ 4 w 65"/>
                <a:gd name="T1" fmla="*/ 0 h 43"/>
                <a:gd name="T2" fmla="*/ 4 w 65"/>
                <a:gd name="T3" fmla="*/ 3 h 43"/>
                <a:gd name="T4" fmla="*/ 8 w 65"/>
                <a:gd name="T5" fmla="*/ 13 h 43"/>
                <a:gd name="T6" fmla="*/ 16 w 65"/>
                <a:gd name="T7" fmla="*/ 17 h 43"/>
                <a:gd name="T8" fmla="*/ 23 w 65"/>
                <a:gd name="T9" fmla="*/ 19 h 43"/>
                <a:gd name="T10" fmla="*/ 31 w 65"/>
                <a:gd name="T11" fmla="*/ 29 h 43"/>
                <a:gd name="T12" fmla="*/ 49 w 65"/>
                <a:gd name="T13" fmla="*/ 35 h 43"/>
                <a:gd name="T14" fmla="*/ 61 w 65"/>
                <a:gd name="T15" fmla="*/ 29 h 43"/>
                <a:gd name="T16" fmla="*/ 63 w 65"/>
                <a:gd name="T17" fmla="*/ 0 h 43"/>
                <a:gd name="T18" fmla="*/ 65 w 65"/>
                <a:gd name="T19" fmla="*/ 37 h 43"/>
                <a:gd name="T20" fmla="*/ 51 w 65"/>
                <a:gd name="T21" fmla="*/ 41 h 43"/>
                <a:gd name="T22" fmla="*/ 41 w 65"/>
                <a:gd name="T23" fmla="*/ 43 h 43"/>
                <a:gd name="T24" fmla="*/ 35 w 65"/>
                <a:gd name="T25" fmla="*/ 35 h 43"/>
                <a:gd name="T26" fmla="*/ 4 w 65"/>
                <a:gd name="T27" fmla="*/ 21 h 43"/>
                <a:gd name="T28" fmla="*/ 0 w 65"/>
                <a:gd name="T29" fmla="*/ 13 h 43"/>
                <a:gd name="T30" fmla="*/ 0 w 65"/>
                <a:gd name="T31" fmla="*/ 3 h 43"/>
                <a:gd name="T32" fmla="*/ 4 w 65"/>
                <a:gd name="T33" fmla="*/ 0 h 43"/>
                <a:gd name="T34" fmla="*/ 4 w 65"/>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43">
                  <a:moveTo>
                    <a:pt x="4" y="0"/>
                  </a:moveTo>
                  <a:lnTo>
                    <a:pt x="4" y="3"/>
                  </a:lnTo>
                  <a:lnTo>
                    <a:pt x="8" y="13"/>
                  </a:lnTo>
                  <a:lnTo>
                    <a:pt x="16" y="17"/>
                  </a:lnTo>
                  <a:lnTo>
                    <a:pt x="23" y="19"/>
                  </a:lnTo>
                  <a:lnTo>
                    <a:pt x="31" y="29"/>
                  </a:lnTo>
                  <a:lnTo>
                    <a:pt x="49" y="35"/>
                  </a:lnTo>
                  <a:lnTo>
                    <a:pt x="61" y="29"/>
                  </a:lnTo>
                  <a:lnTo>
                    <a:pt x="63" y="0"/>
                  </a:lnTo>
                  <a:lnTo>
                    <a:pt x="65" y="37"/>
                  </a:lnTo>
                  <a:lnTo>
                    <a:pt x="51" y="41"/>
                  </a:lnTo>
                  <a:lnTo>
                    <a:pt x="41" y="43"/>
                  </a:lnTo>
                  <a:lnTo>
                    <a:pt x="35" y="35"/>
                  </a:lnTo>
                  <a:lnTo>
                    <a:pt x="4" y="21"/>
                  </a:lnTo>
                  <a:lnTo>
                    <a:pt x="0" y="13"/>
                  </a:lnTo>
                  <a:lnTo>
                    <a:pt x="0"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250">
              <a:extLst>
                <a:ext uri="{FF2B5EF4-FFF2-40B4-BE49-F238E27FC236}">
                  <a16:creationId xmlns:a16="http://schemas.microsoft.com/office/drawing/2014/main" id="{FB9D99A1-D3FF-4F4C-8E19-F922E818283A}"/>
                </a:ext>
              </a:extLst>
            </p:cNvPr>
            <p:cNvSpPr>
              <a:spLocks/>
            </p:cNvSpPr>
            <p:nvPr/>
          </p:nvSpPr>
          <p:spPr bwMode="auto">
            <a:xfrm>
              <a:off x="1194" y="2078"/>
              <a:ext cx="25" cy="40"/>
            </a:xfrm>
            <a:custGeom>
              <a:avLst/>
              <a:gdLst>
                <a:gd name="T0" fmla="*/ 25 w 25"/>
                <a:gd name="T1" fmla="*/ 24 h 40"/>
                <a:gd name="T2" fmla="*/ 20 w 25"/>
                <a:gd name="T3" fmla="*/ 2 h 40"/>
                <a:gd name="T4" fmla="*/ 10 w 25"/>
                <a:gd name="T5" fmla="*/ 0 h 40"/>
                <a:gd name="T6" fmla="*/ 0 w 25"/>
                <a:gd name="T7" fmla="*/ 10 h 40"/>
                <a:gd name="T8" fmla="*/ 2 w 25"/>
                <a:gd name="T9" fmla="*/ 40 h 40"/>
                <a:gd name="T10" fmla="*/ 6 w 25"/>
                <a:gd name="T11" fmla="*/ 16 h 40"/>
                <a:gd name="T12" fmla="*/ 12 w 25"/>
                <a:gd name="T13" fmla="*/ 18 h 40"/>
                <a:gd name="T14" fmla="*/ 25 w 25"/>
                <a:gd name="T15" fmla="*/ 24 h 40"/>
                <a:gd name="T16" fmla="*/ 25 w 25"/>
                <a:gd name="T17" fmla="*/ 2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40">
                  <a:moveTo>
                    <a:pt x="25" y="24"/>
                  </a:moveTo>
                  <a:lnTo>
                    <a:pt x="20" y="2"/>
                  </a:lnTo>
                  <a:lnTo>
                    <a:pt x="10" y="0"/>
                  </a:lnTo>
                  <a:lnTo>
                    <a:pt x="0" y="10"/>
                  </a:lnTo>
                  <a:lnTo>
                    <a:pt x="2" y="40"/>
                  </a:lnTo>
                  <a:lnTo>
                    <a:pt x="6" y="16"/>
                  </a:lnTo>
                  <a:lnTo>
                    <a:pt x="12" y="18"/>
                  </a:lnTo>
                  <a:lnTo>
                    <a:pt x="2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251">
              <a:extLst>
                <a:ext uri="{FF2B5EF4-FFF2-40B4-BE49-F238E27FC236}">
                  <a16:creationId xmlns:a16="http://schemas.microsoft.com/office/drawing/2014/main" id="{562E6A90-E2A5-4D72-B5E0-91E6A7CF7A36}"/>
                </a:ext>
              </a:extLst>
            </p:cNvPr>
            <p:cNvSpPr>
              <a:spLocks/>
            </p:cNvSpPr>
            <p:nvPr/>
          </p:nvSpPr>
          <p:spPr bwMode="auto">
            <a:xfrm>
              <a:off x="1208" y="2106"/>
              <a:ext cx="29" cy="36"/>
            </a:xfrm>
            <a:custGeom>
              <a:avLst/>
              <a:gdLst>
                <a:gd name="T0" fmla="*/ 29 w 29"/>
                <a:gd name="T1" fmla="*/ 16 h 36"/>
                <a:gd name="T2" fmla="*/ 11 w 29"/>
                <a:gd name="T3" fmla="*/ 0 h 36"/>
                <a:gd name="T4" fmla="*/ 2 w 29"/>
                <a:gd name="T5" fmla="*/ 12 h 36"/>
                <a:gd name="T6" fmla="*/ 0 w 29"/>
                <a:gd name="T7" fmla="*/ 24 h 36"/>
                <a:gd name="T8" fmla="*/ 11 w 29"/>
                <a:gd name="T9" fmla="*/ 36 h 36"/>
                <a:gd name="T10" fmla="*/ 11 w 29"/>
                <a:gd name="T11" fmla="*/ 24 h 36"/>
                <a:gd name="T12" fmla="*/ 15 w 29"/>
                <a:gd name="T13" fmla="*/ 16 h 36"/>
                <a:gd name="T14" fmla="*/ 29 w 29"/>
                <a:gd name="T15" fmla="*/ 16 h 36"/>
                <a:gd name="T16" fmla="*/ 29 w 29"/>
                <a:gd name="T17" fmla="*/ 1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6">
                  <a:moveTo>
                    <a:pt x="29" y="16"/>
                  </a:moveTo>
                  <a:lnTo>
                    <a:pt x="11" y="0"/>
                  </a:lnTo>
                  <a:lnTo>
                    <a:pt x="2" y="12"/>
                  </a:lnTo>
                  <a:lnTo>
                    <a:pt x="0" y="24"/>
                  </a:lnTo>
                  <a:lnTo>
                    <a:pt x="11" y="36"/>
                  </a:lnTo>
                  <a:lnTo>
                    <a:pt x="11" y="24"/>
                  </a:lnTo>
                  <a:lnTo>
                    <a:pt x="15" y="16"/>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252">
              <a:extLst>
                <a:ext uri="{FF2B5EF4-FFF2-40B4-BE49-F238E27FC236}">
                  <a16:creationId xmlns:a16="http://schemas.microsoft.com/office/drawing/2014/main" id="{A02D9D90-44E7-4222-9A9E-C0793A1BD31F}"/>
                </a:ext>
              </a:extLst>
            </p:cNvPr>
            <p:cNvSpPr>
              <a:spLocks/>
            </p:cNvSpPr>
            <p:nvPr/>
          </p:nvSpPr>
          <p:spPr bwMode="auto">
            <a:xfrm>
              <a:off x="1496" y="2153"/>
              <a:ext cx="16" cy="36"/>
            </a:xfrm>
            <a:custGeom>
              <a:avLst/>
              <a:gdLst>
                <a:gd name="T0" fmla="*/ 16 w 16"/>
                <a:gd name="T1" fmla="*/ 4 h 36"/>
                <a:gd name="T2" fmla="*/ 12 w 16"/>
                <a:gd name="T3" fmla="*/ 22 h 36"/>
                <a:gd name="T4" fmla="*/ 0 w 16"/>
                <a:gd name="T5" fmla="*/ 36 h 36"/>
                <a:gd name="T6" fmla="*/ 8 w 16"/>
                <a:gd name="T7" fmla="*/ 0 h 36"/>
                <a:gd name="T8" fmla="*/ 16 w 16"/>
                <a:gd name="T9" fmla="*/ 4 h 36"/>
                <a:gd name="T10" fmla="*/ 16 w 16"/>
                <a:gd name="T11" fmla="*/ 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6">
                  <a:moveTo>
                    <a:pt x="16" y="4"/>
                  </a:moveTo>
                  <a:lnTo>
                    <a:pt x="12" y="22"/>
                  </a:lnTo>
                  <a:lnTo>
                    <a:pt x="0" y="36"/>
                  </a:lnTo>
                  <a:lnTo>
                    <a:pt x="8"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253">
              <a:extLst>
                <a:ext uri="{FF2B5EF4-FFF2-40B4-BE49-F238E27FC236}">
                  <a16:creationId xmlns:a16="http://schemas.microsoft.com/office/drawing/2014/main" id="{3E384FB8-39EB-40D5-9CA8-2CFEB837ED9E}"/>
                </a:ext>
              </a:extLst>
            </p:cNvPr>
            <p:cNvSpPr>
              <a:spLocks/>
            </p:cNvSpPr>
            <p:nvPr/>
          </p:nvSpPr>
          <p:spPr bwMode="auto">
            <a:xfrm>
              <a:off x="1813" y="1966"/>
              <a:ext cx="375" cy="330"/>
            </a:xfrm>
            <a:custGeom>
              <a:avLst/>
              <a:gdLst>
                <a:gd name="T0" fmla="*/ 29 w 375"/>
                <a:gd name="T1" fmla="*/ 101 h 330"/>
                <a:gd name="T2" fmla="*/ 10 w 375"/>
                <a:gd name="T3" fmla="*/ 132 h 330"/>
                <a:gd name="T4" fmla="*/ 0 w 375"/>
                <a:gd name="T5" fmla="*/ 193 h 330"/>
                <a:gd name="T6" fmla="*/ 4 w 375"/>
                <a:gd name="T7" fmla="*/ 253 h 330"/>
                <a:gd name="T8" fmla="*/ 16 w 375"/>
                <a:gd name="T9" fmla="*/ 270 h 330"/>
                <a:gd name="T10" fmla="*/ 39 w 375"/>
                <a:gd name="T11" fmla="*/ 326 h 330"/>
                <a:gd name="T12" fmla="*/ 35 w 375"/>
                <a:gd name="T13" fmla="*/ 284 h 330"/>
                <a:gd name="T14" fmla="*/ 41 w 375"/>
                <a:gd name="T15" fmla="*/ 263 h 330"/>
                <a:gd name="T16" fmla="*/ 83 w 375"/>
                <a:gd name="T17" fmla="*/ 263 h 330"/>
                <a:gd name="T18" fmla="*/ 142 w 375"/>
                <a:gd name="T19" fmla="*/ 253 h 330"/>
                <a:gd name="T20" fmla="*/ 188 w 375"/>
                <a:gd name="T21" fmla="*/ 237 h 330"/>
                <a:gd name="T22" fmla="*/ 247 w 375"/>
                <a:gd name="T23" fmla="*/ 251 h 330"/>
                <a:gd name="T24" fmla="*/ 296 w 375"/>
                <a:gd name="T25" fmla="*/ 245 h 330"/>
                <a:gd name="T26" fmla="*/ 304 w 375"/>
                <a:gd name="T27" fmla="*/ 266 h 330"/>
                <a:gd name="T28" fmla="*/ 338 w 375"/>
                <a:gd name="T29" fmla="*/ 292 h 330"/>
                <a:gd name="T30" fmla="*/ 346 w 375"/>
                <a:gd name="T31" fmla="*/ 330 h 330"/>
                <a:gd name="T32" fmla="*/ 354 w 375"/>
                <a:gd name="T33" fmla="*/ 290 h 330"/>
                <a:gd name="T34" fmla="*/ 366 w 375"/>
                <a:gd name="T35" fmla="*/ 235 h 330"/>
                <a:gd name="T36" fmla="*/ 375 w 375"/>
                <a:gd name="T37" fmla="*/ 213 h 330"/>
                <a:gd name="T38" fmla="*/ 368 w 375"/>
                <a:gd name="T39" fmla="*/ 136 h 330"/>
                <a:gd name="T40" fmla="*/ 350 w 375"/>
                <a:gd name="T41" fmla="*/ 104 h 330"/>
                <a:gd name="T42" fmla="*/ 342 w 375"/>
                <a:gd name="T43" fmla="*/ 69 h 330"/>
                <a:gd name="T44" fmla="*/ 247 w 375"/>
                <a:gd name="T45" fmla="*/ 2 h 330"/>
                <a:gd name="T46" fmla="*/ 172 w 375"/>
                <a:gd name="T47" fmla="*/ 0 h 330"/>
                <a:gd name="T48" fmla="*/ 109 w 375"/>
                <a:gd name="T49" fmla="*/ 20 h 330"/>
                <a:gd name="T50" fmla="*/ 59 w 375"/>
                <a:gd name="T51" fmla="*/ 67 h 330"/>
                <a:gd name="T52" fmla="*/ 29 w 375"/>
                <a:gd name="T53" fmla="*/ 101 h 330"/>
                <a:gd name="T54" fmla="*/ 29 w 375"/>
                <a:gd name="T55" fmla="*/ 101 h 3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5" h="330">
                  <a:moveTo>
                    <a:pt x="29" y="101"/>
                  </a:moveTo>
                  <a:lnTo>
                    <a:pt x="10" y="132"/>
                  </a:lnTo>
                  <a:lnTo>
                    <a:pt x="0" y="193"/>
                  </a:lnTo>
                  <a:lnTo>
                    <a:pt x="4" y="253"/>
                  </a:lnTo>
                  <a:lnTo>
                    <a:pt x="16" y="270"/>
                  </a:lnTo>
                  <a:lnTo>
                    <a:pt x="39" y="326"/>
                  </a:lnTo>
                  <a:lnTo>
                    <a:pt x="35" y="284"/>
                  </a:lnTo>
                  <a:lnTo>
                    <a:pt x="41" y="263"/>
                  </a:lnTo>
                  <a:lnTo>
                    <a:pt x="83" y="263"/>
                  </a:lnTo>
                  <a:lnTo>
                    <a:pt x="142" y="253"/>
                  </a:lnTo>
                  <a:lnTo>
                    <a:pt x="188" y="237"/>
                  </a:lnTo>
                  <a:lnTo>
                    <a:pt x="247" y="251"/>
                  </a:lnTo>
                  <a:lnTo>
                    <a:pt x="296" y="245"/>
                  </a:lnTo>
                  <a:lnTo>
                    <a:pt x="304" y="266"/>
                  </a:lnTo>
                  <a:lnTo>
                    <a:pt x="338" y="292"/>
                  </a:lnTo>
                  <a:lnTo>
                    <a:pt x="346" y="330"/>
                  </a:lnTo>
                  <a:lnTo>
                    <a:pt x="354" y="290"/>
                  </a:lnTo>
                  <a:lnTo>
                    <a:pt x="366" y="235"/>
                  </a:lnTo>
                  <a:lnTo>
                    <a:pt x="375" y="213"/>
                  </a:lnTo>
                  <a:lnTo>
                    <a:pt x="368" y="136"/>
                  </a:lnTo>
                  <a:lnTo>
                    <a:pt x="350" y="104"/>
                  </a:lnTo>
                  <a:lnTo>
                    <a:pt x="342" y="69"/>
                  </a:lnTo>
                  <a:lnTo>
                    <a:pt x="247" y="2"/>
                  </a:lnTo>
                  <a:lnTo>
                    <a:pt x="172" y="0"/>
                  </a:lnTo>
                  <a:lnTo>
                    <a:pt x="109" y="20"/>
                  </a:lnTo>
                  <a:lnTo>
                    <a:pt x="59" y="67"/>
                  </a:lnTo>
                  <a:lnTo>
                    <a:pt x="29"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54">
              <a:extLst>
                <a:ext uri="{FF2B5EF4-FFF2-40B4-BE49-F238E27FC236}">
                  <a16:creationId xmlns:a16="http://schemas.microsoft.com/office/drawing/2014/main" id="{AF8CA9AD-A24B-44BE-A625-D05A9FF1F7F3}"/>
                </a:ext>
              </a:extLst>
            </p:cNvPr>
            <p:cNvSpPr>
              <a:spLocks/>
            </p:cNvSpPr>
            <p:nvPr/>
          </p:nvSpPr>
          <p:spPr bwMode="auto">
            <a:xfrm>
              <a:off x="1864" y="2306"/>
              <a:ext cx="109" cy="57"/>
            </a:xfrm>
            <a:custGeom>
              <a:avLst/>
              <a:gdLst>
                <a:gd name="T0" fmla="*/ 109 w 109"/>
                <a:gd name="T1" fmla="*/ 39 h 57"/>
                <a:gd name="T2" fmla="*/ 109 w 109"/>
                <a:gd name="T3" fmla="*/ 25 h 57"/>
                <a:gd name="T4" fmla="*/ 79 w 109"/>
                <a:gd name="T5" fmla="*/ 17 h 57"/>
                <a:gd name="T6" fmla="*/ 42 w 109"/>
                <a:gd name="T7" fmla="*/ 0 h 57"/>
                <a:gd name="T8" fmla="*/ 24 w 109"/>
                <a:gd name="T9" fmla="*/ 0 h 57"/>
                <a:gd name="T10" fmla="*/ 0 w 109"/>
                <a:gd name="T11" fmla="*/ 4 h 57"/>
                <a:gd name="T12" fmla="*/ 20 w 109"/>
                <a:gd name="T13" fmla="*/ 15 h 57"/>
                <a:gd name="T14" fmla="*/ 42 w 109"/>
                <a:gd name="T15" fmla="*/ 23 h 57"/>
                <a:gd name="T16" fmla="*/ 85 w 109"/>
                <a:gd name="T17" fmla="*/ 31 h 57"/>
                <a:gd name="T18" fmla="*/ 77 w 109"/>
                <a:gd name="T19" fmla="*/ 43 h 57"/>
                <a:gd name="T20" fmla="*/ 40 w 109"/>
                <a:gd name="T21" fmla="*/ 43 h 57"/>
                <a:gd name="T22" fmla="*/ 54 w 109"/>
                <a:gd name="T23" fmla="*/ 53 h 57"/>
                <a:gd name="T24" fmla="*/ 87 w 109"/>
                <a:gd name="T25" fmla="*/ 57 h 57"/>
                <a:gd name="T26" fmla="*/ 109 w 109"/>
                <a:gd name="T27" fmla="*/ 39 h 57"/>
                <a:gd name="T28" fmla="*/ 109 w 109"/>
                <a:gd name="T29" fmla="*/ 39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57">
                  <a:moveTo>
                    <a:pt x="109" y="39"/>
                  </a:moveTo>
                  <a:lnTo>
                    <a:pt x="109" y="25"/>
                  </a:lnTo>
                  <a:lnTo>
                    <a:pt x="79" y="17"/>
                  </a:lnTo>
                  <a:lnTo>
                    <a:pt x="42" y="0"/>
                  </a:lnTo>
                  <a:lnTo>
                    <a:pt x="24" y="0"/>
                  </a:lnTo>
                  <a:lnTo>
                    <a:pt x="0" y="4"/>
                  </a:lnTo>
                  <a:lnTo>
                    <a:pt x="20" y="15"/>
                  </a:lnTo>
                  <a:lnTo>
                    <a:pt x="42" y="23"/>
                  </a:lnTo>
                  <a:lnTo>
                    <a:pt x="85" y="31"/>
                  </a:lnTo>
                  <a:lnTo>
                    <a:pt x="77" y="43"/>
                  </a:lnTo>
                  <a:lnTo>
                    <a:pt x="40" y="43"/>
                  </a:lnTo>
                  <a:lnTo>
                    <a:pt x="54" y="53"/>
                  </a:lnTo>
                  <a:lnTo>
                    <a:pt x="87" y="57"/>
                  </a:lnTo>
                  <a:lnTo>
                    <a:pt x="10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55">
              <a:extLst>
                <a:ext uri="{FF2B5EF4-FFF2-40B4-BE49-F238E27FC236}">
                  <a16:creationId xmlns:a16="http://schemas.microsoft.com/office/drawing/2014/main" id="{2BD9C375-B99A-4F46-A850-AB544274783C}"/>
                </a:ext>
              </a:extLst>
            </p:cNvPr>
            <p:cNvSpPr>
              <a:spLocks/>
            </p:cNvSpPr>
            <p:nvPr/>
          </p:nvSpPr>
          <p:spPr bwMode="auto">
            <a:xfrm>
              <a:off x="1985" y="2288"/>
              <a:ext cx="120" cy="65"/>
            </a:xfrm>
            <a:custGeom>
              <a:avLst/>
              <a:gdLst>
                <a:gd name="T0" fmla="*/ 0 w 120"/>
                <a:gd name="T1" fmla="*/ 31 h 65"/>
                <a:gd name="T2" fmla="*/ 33 w 120"/>
                <a:gd name="T3" fmla="*/ 24 h 65"/>
                <a:gd name="T4" fmla="*/ 65 w 120"/>
                <a:gd name="T5" fmla="*/ 14 h 65"/>
                <a:gd name="T6" fmla="*/ 95 w 120"/>
                <a:gd name="T7" fmla="*/ 0 h 65"/>
                <a:gd name="T8" fmla="*/ 120 w 120"/>
                <a:gd name="T9" fmla="*/ 10 h 65"/>
                <a:gd name="T10" fmla="*/ 81 w 120"/>
                <a:gd name="T11" fmla="*/ 20 h 65"/>
                <a:gd name="T12" fmla="*/ 49 w 120"/>
                <a:gd name="T13" fmla="*/ 33 h 65"/>
                <a:gd name="T14" fmla="*/ 57 w 120"/>
                <a:gd name="T15" fmla="*/ 49 h 65"/>
                <a:gd name="T16" fmla="*/ 85 w 120"/>
                <a:gd name="T17" fmla="*/ 53 h 65"/>
                <a:gd name="T18" fmla="*/ 99 w 120"/>
                <a:gd name="T19" fmla="*/ 43 h 65"/>
                <a:gd name="T20" fmla="*/ 97 w 120"/>
                <a:gd name="T21" fmla="*/ 61 h 65"/>
                <a:gd name="T22" fmla="*/ 73 w 120"/>
                <a:gd name="T23" fmla="*/ 65 h 65"/>
                <a:gd name="T24" fmla="*/ 35 w 120"/>
                <a:gd name="T25" fmla="*/ 65 h 65"/>
                <a:gd name="T26" fmla="*/ 16 w 120"/>
                <a:gd name="T27" fmla="*/ 53 h 65"/>
                <a:gd name="T28" fmla="*/ 0 w 120"/>
                <a:gd name="T29" fmla="*/ 31 h 65"/>
                <a:gd name="T30" fmla="*/ 0 w 12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65">
                  <a:moveTo>
                    <a:pt x="0" y="31"/>
                  </a:moveTo>
                  <a:lnTo>
                    <a:pt x="33" y="24"/>
                  </a:lnTo>
                  <a:lnTo>
                    <a:pt x="65" y="14"/>
                  </a:lnTo>
                  <a:lnTo>
                    <a:pt x="95" y="0"/>
                  </a:lnTo>
                  <a:lnTo>
                    <a:pt x="120" y="10"/>
                  </a:lnTo>
                  <a:lnTo>
                    <a:pt x="81" y="20"/>
                  </a:lnTo>
                  <a:lnTo>
                    <a:pt x="49" y="33"/>
                  </a:lnTo>
                  <a:lnTo>
                    <a:pt x="57" y="49"/>
                  </a:lnTo>
                  <a:lnTo>
                    <a:pt x="85" y="53"/>
                  </a:lnTo>
                  <a:lnTo>
                    <a:pt x="99" y="43"/>
                  </a:lnTo>
                  <a:lnTo>
                    <a:pt x="97" y="61"/>
                  </a:lnTo>
                  <a:lnTo>
                    <a:pt x="73" y="65"/>
                  </a:lnTo>
                  <a:lnTo>
                    <a:pt x="35" y="65"/>
                  </a:lnTo>
                  <a:lnTo>
                    <a:pt x="16" y="5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56">
              <a:extLst>
                <a:ext uri="{FF2B5EF4-FFF2-40B4-BE49-F238E27FC236}">
                  <a16:creationId xmlns:a16="http://schemas.microsoft.com/office/drawing/2014/main" id="{A98E2DDE-EBE4-4FBF-BB88-16B80F72A394}"/>
                </a:ext>
              </a:extLst>
            </p:cNvPr>
            <p:cNvSpPr>
              <a:spLocks/>
            </p:cNvSpPr>
            <p:nvPr/>
          </p:nvSpPr>
          <p:spPr bwMode="auto">
            <a:xfrm>
              <a:off x="2159" y="2187"/>
              <a:ext cx="51" cy="182"/>
            </a:xfrm>
            <a:custGeom>
              <a:avLst/>
              <a:gdLst>
                <a:gd name="T0" fmla="*/ 22 w 51"/>
                <a:gd name="T1" fmla="*/ 8 h 182"/>
                <a:gd name="T2" fmla="*/ 35 w 51"/>
                <a:gd name="T3" fmla="*/ 16 h 182"/>
                <a:gd name="T4" fmla="*/ 41 w 51"/>
                <a:gd name="T5" fmla="*/ 61 h 182"/>
                <a:gd name="T6" fmla="*/ 29 w 51"/>
                <a:gd name="T7" fmla="*/ 101 h 182"/>
                <a:gd name="T8" fmla="*/ 29 w 51"/>
                <a:gd name="T9" fmla="*/ 121 h 182"/>
                <a:gd name="T10" fmla="*/ 16 w 51"/>
                <a:gd name="T11" fmla="*/ 130 h 182"/>
                <a:gd name="T12" fmla="*/ 4 w 51"/>
                <a:gd name="T13" fmla="*/ 132 h 182"/>
                <a:gd name="T14" fmla="*/ 0 w 51"/>
                <a:gd name="T15" fmla="*/ 154 h 182"/>
                <a:gd name="T16" fmla="*/ 0 w 51"/>
                <a:gd name="T17" fmla="*/ 182 h 182"/>
                <a:gd name="T18" fmla="*/ 10 w 51"/>
                <a:gd name="T19" fmla="*/ 140 h 182"/>
                <a:gd name="T20" fmla="*/ 28 w 51"/>
                <a:gd name="T21" fmla="*/ 132 h 182"/>
                <a:gd name="T22" fmla="*/ 41 w 51"/>
                <a:gd name="T23" fmla="*/ 123 h 182"/>
                <a:gd name="T24" fmla="*/ 37 w 51"/>
                <a:gd name="T25" fmla="*/ 97 h 182"/>
                <a:gd name="T26" fmla="*/ 51 w 51"/>
                <a:gd name="T27" fmla="*/ 63 h 182"/>
                <a:gd name="T28" fmla="*/ 47 w 51"/>
                <a:gd name="T29" fmla="*/ 40 h 182"/>
                <a:gd name="T30" fmla="*/ 45 w 51"/>
                <a:gd name="T31" fmla="*/ 12 h 182"/>
                <a:gd name="T32" fmla="*/ 29 w 51"/>
                <a:gd name="T33" fmla="*/ 0 h 182"/>
                <a:gd name="T34" fmla="*/ 22 w 51"/>
                <a:gd name="T35" fmla="*/ 8 h 182"/>
                <a:gd name="T36" fmla="*/ 22 w 51"/>
                <a:gd name="T37" fmla="*/ 8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182">
                  <a:moveTo>
                    <a:pt x="22" y="8"/>
                  </a:moveTo>
                  <a:lnTo>
                    <a:pt x="35" y="16"/>
                  </a:lnTo>
                  <a:lnTo>
                    <a:pt x="41" y="61"/>
                  </a:lnTo>
                  <a:lnTo>
                    <a:pt x="29" y="101"/>
                  </a:lnTo>
                  <a:lnTo>
                    <a:pt x="29" y="121"/>
                  </a:lnTo>
                  <a:lnTo>
                    <a:pt x="16" y="130"/>
                  </a:lnTo>
                  <a:lnTo>
                    <a:pt x="4" y="132"/>
                  </a:lnTo>
                  <a:lnTo>
                    <a:pt x="0" y="154"/>
                  </a:lnTo>
                  <a:lnTo>
                    <a:pt x="0" y="182"/>
                  </a:lnTo>
                  <a:lnTo>
                    <a:pt x="10" y="140"/>
                  </a:lnTo>
                  <a:lnTo>
                    <a:pt x="28" y="132"/>
                  </a:lnTo>
                  <a:lnTo>
                    <a:pt x="41" y="123"/>
                  </a:lnTo>
                  <a:lnTo>
                    <a:pt x="37" y="97"/>
                  </a:lnTo>
                  <a:lnTo>
                    <a:pt x="51" y="63"/>
                  </a:lnTo>
                  <a:lnTo>
                    <a:pt x="47" y="40"/>
                  </a:lnTo>
                  <a:lnTo>
                    <a:pt x="45" y="12"/>
                  </a:lnTo>
                  <a:lnTo>
                    <a:pt x="29" y="0"/>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57">
              <a:extLst>
                <a:ext uri="{FF2B5EF4-FFF2-40B4-BE49-F238E27FC236}">
                  <a16:creationId xmlns:a16="http://schemas.microsoft.com/office/drawing/2014/main" id="{67663F96-A420-4AFB-9072-1ED7B5B112CC}"/>
                </a:ext>
              </a:extLst>
            </p:cNvPr>
            <p:cNvSpPr>
              <a:spLocks/>
            </p:cNvSpPr>
            <p:nvPr/>
          </p:nvSpPr>
          <p:spPr bwMode="auto">
            <a:xfrm>
              <a:off x="2167" y="2209"/>
              <a:ext cx="37" cy="25"/>
            </a:xfrm>
            <a:custGeom>
              <a:avLst/>
              <a:gdLst>
                <a:gd name="T0" fmla="*/ 0 w 37"/>
                <a:gd name="T1" fmla="*/ 2 h 25"/>
                <a:gd name="T2" fmla="*/ 16 w 37"/>
                <a:gd name="T3" fmla="*/ 0 h 25"/>
                <a:gd name="T4" fmla="*/ 37 w 37"/>
                <a:gd name="T5" fmla="*/ 25 h 25"/>
                <a:gd name="T6" fmla="*/ 18 w 37"/>
                <a:gd name="T7" fmla="*/ 16 h 25"/>
                <a:gd name="T8" fmla="*/ 0 w 37"/>
                <a:gd name="T9" fmla="*/ 20 h 25"/>
                <a:gd name="T10" fmla="*/ 0 w 37"/>
                <a:gd name="T11" fmla="*/ 2 h 25"/>
                <a:gd name="T12" fmla="*/ 0 w 37"/>
                <a:gd name="T13" fmla="*/ 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5">
                  <a:moveTo>
                    <a:pt x="0" y="2"/>
                  </a:moveTo>
                  <a:lnTo>
                    <a:pt x="16" y="0"/>
                  </a:lnTo>
                  <a:lnTo>
                    <a:pt x="37" y="25"/>
                  </a:lnTo>
                  <a:lnTo>
                    <a:pt x="18" y="16"/>
                  </a:lnTo>
                  <a:lnTo>
                    <a:pt x="0" y="2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58">
              <a:extLst>
                <a:ext uri="{FF2B5EF4-FFF2-40B4-BE49-F238E27FC236}">
                  <a16:creationId xmlns:a16="http://schemas.microsoft.com/office/drawing/2014/main" id="{1B7923FA-4FA5-48FF-A8FB-CB0A49975F94}"/>
                </a:ext>
              </a:extLst>
            </p:cNvPr>
            <p:cNvSpPr>
              <a:spLocks/>
            </p:cNvSpPr>
            <p:nvPr/>
          </p:nvSpPr>
          <p:spPr bwMode="auto">
            <a:xfrm>
              <a:off x="2159" y="2231"/>
              <a:ext cx="31" cy="41"/>
            </a:xfrm>
            <a:custGeom>
              <a:avLst/>
              <a:gdLst>
                <a:gd name="T0" fmla="*/ 8 w 31"/>
                <a:gd name="T1" fmla="*/ 0 h 41"/>
                <a:gd name="T2" fmla="*/ 22 w 31"/>
                <a:gd name="T3" fmla="*/ 5 h 41"/>
                <a:gd name="T4" fmla="*/ 31 w 31"/>
                <a:gd name="T5" fmla="*/ 27 h 41"/>
                <a:gd name="T6" fmla="*/ 28 w 31"/>
                <a:gd name="T7" fmla="*/ 41 h 41"/>
                <a:gd name="T8" fmla="*/ 18 w 31"/>
                <a:gd name="T9" fmla="*/ 29 h 41"/>
                <a:gd name="T10" fmla="*/ 0 w 31"/>
                <a:gd name="T11" fmla="*/ 27 h 41"/>
                <a:gd name="T12" fmla="*/ 8 w 31"/>
                <a:gd name="T13" fmla="*/ 0 h 41"/>
                <a:gd name="T14" fmla="*/ 8 w 31"/>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41">
                  <a:moveTo>
                    <a:pt x="8" y="0"/>
                  </a:moveTo>
                  <a:lnTo>
                    <a:pt x="22" y="5"/>
                  </a:lnTo>
                  <a:lnTo>
                    <a:pt x="31" y="27"/>
                  </a:lnTo>
                  <a:lnTo>
                    <a:pt x="28" y="41"/>
                  </a:lnTo>
                  <a:lnTo>
                    <a:pt x="18" y="29"/>
                  </a:lnTo>
                  <a:lnTo>
                    <a:pt x="0" y="2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259">
              <a:extLst>
                <a:ext uri="{FF2B5EF4-FFF2-40B4-BE49-F238E27FC236}">
                  <a16:creationId xmlns:a16="http://schemas.microsoft.com/office/drawing/2014/main" id="{8D3B63D5-B976-42A0-996D-4F1AF0073FEC}"/>
                </a:ext>
              </a:extLst>
            </p:cNvPr>
            <p:cNvSpPr>
              <a:spLocks/>
            </p:cNvSpPr>
            <p:nvPr/>
          </p:nvSpPr>
          <p:spPr bwMode="auto">
            <a:xfrm>
              <a:off x="2163" y="2345"/>
              <a:ext cx="463" cy="587"/>
            </a:xfrm>
            <a:custGeom>
              <a:avLst/>
              <a:gdLst>
                <a:gd name="T0" fmla="*/ 4 w 463"/>
                <a:gd name="T1" fmla="*/ 12 h 587"/>
                <a:gd name="T2" fmla="*/ 43 w 463"/>
                <a:gd name="T3" fmla="*/ 51 h 587"/>
                <a:gd name="T4" fmla="*/ 51 w 463"/>
                <a:gd name="T5" fmla="*/ 105 h 587"/>
                <a:gd name="T6" fmla="*/ 55 w 463"/>
                <a:gd name="T7" fmla="*/ 138 h 587"/>
                <a:gd name="T8" fmla="*/ 67 w 463"/>
                <a:gd name="T9" fmla="*/ 67 h 587"/>
                <a:gd name="T10" fmla="*/ 233 w 463"/>
                <a:gd name="T11" fmla="*/ 136 h 587"/>
                <a:gd name="T12" fmla="*/ 334 w 463"/>
                <a:gd name="T13" fmla="*/ 210 h 587"/>
                <a:gd name="T14" fmla="*/ 379 w 463"/>
                <a:gd name="T15" fmla="*/ 283 h 587"/>
                <a:gd name="T16" fmla="*/ 391 w 463"/>
                <a:gd name="T17" fmla="*/ 387 h 587"/>
                <a:gd name="T18" fmla="*/ 439 w 463"/>
                <a:gd name="T19" fmla="*/ 538 h 587"/>
                <a:gd name="T20" fmla="*/ 461 w 463"/>
                <a:gd name="T21" fmla="*/ 587 h 587"/>
                <a:gd name="T22" fmla="*/ 463 w 463"/>
                <a:gd name="T23" fmla="*/ 569 h 587"/>
                <a:gd name="T24" fmla="*/ 423 w 463"/>
                <a:gd name="T25" fmla="*/ 460 h 587"/>
                <a:gd name="T26" fmla="*/ 403 w 463"/>
                <a:gd name="T27" fmla="*/ 381 h 587"/>
                <a:gd name="T28" fmla="*/ 385 w 463"/>
                <a:gd name="T29" fmla="*/ 275 h 587"/>
                <a:gd name="T30" fmla="*/ 334 w 463"/>
                <a:gd name="T31" fmla="*/ 196 h 587"/>
                <a:gd name="T32" fmla="*/ 247 w 463"/>
                <a:gd name="T33" fmla="*/ 132 h 587"/>
                <a:gd name="T34" fmla="*/ 128 w 463"/>
                <a:gd name="T35" fmla="*/ 79 h 587"/>
                <a:gd name="T36" fmla="*/ 57 w 463"/>
                <a:gd name="T37" fmla="*/ 53 h 587"/>
                <a:gd name="T38" fmla="*/ 0 w 463"/>
                <a:gd name="T39" fmla="*/ 0 h 587"/>
                <a:gd name="T40" fmla="*/ 4 w 463"/>
                <a:gd name="T41" fmla="*/ 12 h 587"/>
                <a:gd name="T42" fmla="*/ 4 w 463"/>
                <a:gd name="T43" fmla="*/ 12 h 5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 h="587">
                  <a:moveTo>
                    <a:pt x="4" y="12"/>
                  </a:moveTo>
                  <a:lnTo>
                    <a:pt x="43" y="51"/>
                  </a:lnTo>
                  <a:lnTo>
                    <a:pt x="51" y="105"/>
                  </a:lnTo>
                  <a:lnTo>
                    <a:pt x="55" y="138"/>
                  </a:lnTo>
                  <a:lnTo>
                    <a:pt x="67" y="67"/>
                  </a:lnTo>
                  <a:lnTo>
                    <a:pt x="233" y="136"/>
                  </a:lnTo>
                  <a:lnTo>
                    <a:pt x="334" y="210"/>
                  </a:lnTo>
                  <a:lnTo>
                    <a:pt x="379" y="283"/>
                  </a:lnTo>
                  <a:lnTo>
                    <a:pt x="391" y="387"/>
                  </a:lnTo>
                  <a:lnTo>
                    <a:pt x="439" y="538"/>
                  </a:lnTo>
                  <a:lnTo>
                    <a:pt x="461" y="587"/>
                  </a:lnTo>
                  <a:lnTo>
                    <a:pt x="463" y="569"/>
                  </a:lnTo>
                  <a:lnTo>
                    <a:pt x="423" y="460"/>
                  </a:lnTo>
                  <a:lnTo>
                    <a:pt x="403" y="381"/>
                  </a:lnTo>
                  <a:lnTo>
                    <a:pt x="385" y="275"/>
                  </a:lnTo>
                  <a:lnTo>
                    <a:pt x="334" y="196"/>
                  </a:lnTo>
                  <a:lnTo>
                    <a:pt x="247" y="132"/>
                  </a:lnTo>
                  <a:lnTo>
                    <a:pt x="128" y="79"/>
                  </a:lnTo>
                  <a:lnTo>
                    <a:pt x="57" y="53"/>
                  </a:lnTo>
                  <a:lnTo>
                    <a:pt x="0" y="0"/>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60">
              <a:extLst>
                <a:ext uri="{FF2B5EF4-FFF2-40B4-BE49-F238E27FC236}">
                  <a16:creationId xmlns:a16="http://schemas.microsoft.com/office/drawing/2014/main" id="{720CCDBD-EE32-423A-89A8-D65C2FF81272}"/>
                </a:ext>
              </a:extLst>
            </p:cNvPr>
            <p:cNvSpPr>
              <a:spLocks/>
            </p:cNvSpPr>
            <p:nvPr/>
          </p:nvSpPr>
          <p:spPr bwMode="auto">
            <a:xfrm>
              <a:off x="2406" y="2574"/>
              <a:ext cx="44" cy="352"/>
            </a:xfrm>
            <a:custGeom>
              <a:avLst/>
              <a:gdLst>
                <a:gd name="T0" fmla="*/ 44 w 44"/>
                <a:gd name="T1" fmla="*/ 0 h 352"/>
                <a:gd name="T2" fmla="*/ 26 w 44"/>
                <a:gd name="T3" fmla="*/ 156 h 352"/>
                <a:gd name="T4" fmla="*/ 24 w 44"/>
                <a:gd name="T5" fmla="*/ 245 h 352"/>
                <a:gd name="T6" fmla="*/ 0 w 44"/>
                <a:gd name="T7" fmla="*/ 312 h 352"/>
                <a:gd name="T8" fmla="*/ 0 w 44"/>
                <a:gd name="T9" fmla="*/ 352 h 352"/>
                <a:gd name="T10" fmla="*/ 12 w 44"/>
                <a:gd name="T11" fmla="*/ 340 h 352"/>
                <a:gd name="T12" fmla="*/ 44 w 44"/>
                <a:gd name="T13" fmla="*/ 224 h 352"/>
                <a:gd name="T14" fmla="*/ 36 w 44"/>
                <a:gd name="T15" fmla="*/ 206 h 352"/>
                <a:gd name="T16" fmla="*/ 42 w 44"/>
                <a:gd name="T17" fmla="*/ 50 h 352"/>
                <a:gd name="T18" fmla="*/ 44 w 44"/>
                <a:gd name="T19" fmla="*/ 0 h 352"/>
                <a:gd name="T20" fmla="*/ 44 w 44"/>
                <a:gd name="T21" fmla="*/ 0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52">
                  <a:moveTo>
                    <a:pt x="44" y="0"/>
                  </a:moveTo>
                  <a:lnTo>
                    <a:pt x="26" y="156"/>
                  </a:lnTo>
                  <a:lnTo>
                    <a:pt x="24" y="245"/>
                  </a:lnTo>
                  <a:lnTo>
                    <a:pt x="0" y="312"/>
                  </a:lnTo>
                  <a:lnTo>
                    <a:pt x="0" y="352"/>
                  </a:lnTo>
                  <a:lnTo>
                    <a:pt x="12" y="340"/>
                  </a:lnTo>
                  <a:lnTo>
                    <a:pt x="44" y="224"/>
                  </a:lnTo>
                  <a:lnTo>
                    <a:pt x="36" y="206"/>
                  </a:lnTo>
                  <a:lnTo>
                    <a:pt x="42" y="5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261">
              <a:extLst>
                <a:ext uri="{FF2B5EF4-FFF2-40B4-BE49-F238E27FC236}">
                  <a16:creationId xmlns:a16="http://schemas.microsoft.com/office/drawing/2014/main" id="{60AAFA4C-9D29-4FA8-A488-BCBAF5C7C546}"/>
                </a:ext>
              </a:extLst>
            </p:cNvPr>
            <p:cNvSpPr>
              <a:spLocks/>
            </p:cNvSpPr>
            <p:nvPr/>
          </p:nvSpPr>
          <p:spPr bwMode="auto">
            <a:xfrm>
              <a:off x="2127" y="2926"/>
              <a:ext cx="489" cy="652"/>
            </a:xfrm>
            <a:custGeom>
              <a:avLst/>
              <a:gdLst>
                <a:gd name="T0" fmla="*/ 273 w 489"/>
                <a:gd name="T1" fmla="*/ 134 h 652"/>
                <a:gd name="T2" fmla="*/ 321 w 489"/>
                <a:gd name="T3" fmla="*/ 202 h 652"/>
                <a:gd name="T4" fmla="*/ 281 w 489"/>
                <a:gd name="T5" fmla="*/ 298 h 652"/>
                <a:gd name="T6" fmla="*/ 129 w 489"/>
                <a:gd name="T7" fmla="*/ 348 h 652"/>
                <a:gd name="T8" fmla="*/ 2 w 489"/>
                <a:gd name="T9" fmla="*/ 362 h 652"/>
                <a:gd name="T10" fmla="*/ 12 w 489"/>
                <a:gd name="T11" fmla="*/ 435 h 652"/>
                <a:gd name="T12" fmla="*/ 87 w 489"/>
                <a:gd name="T13" fmla="*/ 445 h 652"/>
                <a:gd name="T14" fmla="*/ 95 w 489"/>
                <a:gd name="T15" fmla="*/ 362 h 652"/>
                <a:gd name="T16" fmla="*/ 149 w 489"/>
                <a:gd name="T17" fmla="*/ 425 h 652"/>
                <a:gd name="T18" fmla="*/ 261 w 489"/>
                <a:gd name="T19" fmla="*/ 379 h 652"/>
                <a:gd name="T20" fmla="*/ 216 w 489"/>
                <a:gd name="T21" fmla="*/ 474 h 652"/>
                <a:gd name="T22" fmla="*/ 178 w 489"/>
                <a:gd name="T23" fmla="*/ 545 h 652"/>
                <a:gd name="T24" fmla="*/ 156 w 489"/>
                <a:gd name="T25" fmla="*/ 611 h 652"/>
                <a:gd name="T26" fmla="*/ 156 w 489"/>
                <a:gd name="T27" fmla="*/ 652 h 652"/>
                <a:gd name="T28" fmla="*/ 204 w 489"/>
                <a:gd name="T29" fmla="*/ 626 h 652"/>
                <a:gd name="T30" fmla="*/ 245 w 489"/>
                <a:gd name="T31" fmla="*/ 591 h 652"/>
                <a:gd name="T32" fmla="*/ 196 w 489"/>
                <a:gd name="T33" fmla="*/ 622 h 652"/>
                <a:gd name="T34" fmla="*/ 162 w 489"/>
                <a:gd name="T35" fmla="*/ 640 h 652"/>
                <a:gd name="T36" fmla="*/ 184 w 489"/>
                <a:gd name="T37" fmla="*/ 583 h 652"/>
                <a:gd name="T38" fmla="*/ 190 w 489"/>
                <a:gd name="T39" fmla="*/ 506 h 652"/>
                <a:gd name="T40" fmla="*/ 285 w 489"/>
                <a:gd name="T41" fmla="*/ 348 h 652"/>
                <a:gd name="T42" fmla="*/ 344 w 489"/>
                <a:gd name="T43" fmla="*/ 174 h 652"/>
                <a:gd name="T44" fmla="*/ 400 w 489"/>
                <a:gd name="T45" fmla="*/ 142 h 652"/>
                <a:gd name="T46" fmla="*/ 471 w 489"/>
                <a:gd name="T47" fmla="*/ 154 h 652"/>
                <a:gd name="T48" fmla="*/ 412 w 489"/>
                <a:gd name="T49" fmla="*/ 128 h 652"/>
                <a:gd name="T50" fmla="*/ 350 w 489"/>
                <a:gd name="T51" fmla="*/ 130 h 652"/>
                <a:gd name="T52" fmla="*/ 471 w 489"/>
                <a:gd name="T53" fmla="*/ 41 h 652"/>
                <a:gd name="T54" fmla="*/ 408 w 489"/>
                <a:gd name="T55" fmla="*/ 71 h 652"/>
                <a:gd name="T56" fmla="*/ 372 w 489"/>
                <a:gd name="T57" fmla="*/ 95 h 652"/>
                <a:gd name="T58" fmla="*/ 313 w 489"/>
                <a:gd name="T59" fmla="*/ 101 h 652"/>
                <a:gd name="T60" fmla="*/ 330 w 489"/>
                <a:gd name="T61" fmla="*/ 12 h 652"/>
                <a:gd name="T62" fmla="*/ 281 w 489"/>
                <a:gd name="T63" fmla="*/ 32 h 652"/>
                <a:gd name="T64" fmla="*/ 273 w 489"/>
                <a:gd name="T65" fmla="*/ 14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652">
                  <a:moveTo>
                    <a:pt x="273" y="14"/>
                  </a:moveTo>
                  <a:lnTo>
                    <a:pt x="273" y="134"/>
                  </a:lnTo>
                  <a:lnTo>
                    <a:pt x="291" y="196"/>
                  </a:lnTo>
                  <a:lnTo>
                    <a:pt x="321" y="202"/>
                  </a:lnTo>
                  <a:lnTo>
                    <a:pt x="297" y="259"/>
                  </a:lnTo>
                  <a:lnTo>
                    <a:pt x="281" y="298"/>
                  </a:lnTo>
                  <a:lnTo>
                    <a:pt x="198" y="340"/>
                  </a:lnTo>
                  <a:lnTo>
                    <a:pt x="129" y="348"/>
                  </a:lnTo>
                  <a:lnTo>
                    <a:pt x="40" y="356"/>
                  </a:lnTo>
                  <a:lnTo>
                    <a:pt x="2" y="362"/>
                  </a:lnTo>
                  <a:lnTo>
                    <a:pt x="0" y="431"/>
                  </a:lnTo>
                  <a:lnTo>
                    <a:pt x="12" y="435"/>
                  </a:lnTo>
                  <a:lnTo>
                    <a:pt x="60" y="439"/>
                  </a:lnTo>
                  <a:lnTo>
                    <a:pt x="87" y="445"/>
                  </a:lnTo>
                  <a:lnTo>
                    <a:pt x="91" y="367"/>
                  </a:lnTo>
                  <a:lnTo>
                    <a:pt x="95" y="362"/>
                  </a:lnTo>
                  <a:lnTo>
                    <a:pt x="149" y="362"/>
                  </a:lnTo>
                  <a:lnTo>
                    <a:pt x="149" y="425"/>
                  </a:lnTo>
                  <a:lnTo>
                    <a:pt x="238" y="393"/>
                  </a:lnTo>
                  <a:lnTo>
                    <a:pt x="261" y="379"/>
                  </a:lnTo>
                  <a:lnTo>
                    <a:pt x="224" y="445"/>
                  </a:lnTo>
                  <a:lnTo>
                    <a:pt x="216" y="474"/>
                  </a:lnTo>
                  <a:lnTo>
                    <a:pt x="180" y="506"/>
                  </a:lnTo>
                  <a:lnTo>
                    <a:pt x="178" y="545"/>
                  </a:lnTo>
                  <a:lnTo>
                    <a:pt x="176" y="569"/>
                  </a:lnTo>
                  <a:lnTo>
                    <a:pt x="156" y="611"/>
                  </a:lnTo>
                  <a:lnTo>
                    <a:pt x="149" y="638"/>
                  </a:lnTo>
                  <a:lnTo>
                    <a:pt x="156" y="652"/>
                  </a:lnTo>
                  <a:lnTo>
                    <a:pt x="170" y="652"/>
                  </a:lnTo>
                  <a:lnTo>
                    <a:pt x="204" y="626"/>
                  </a:lnTo>
                  <a:lnTo>
                    <a:pt x="226" y="599"/>
                  </a:lnTo>
                  <a:lnTo>
                    <a:pt x="245" y="591"/>
                  </a:lnTo>
                  <a:lnTo>
                    <a:pt x="222" y="587"/>
                  </a:lnTo>
                  <a:lnTo>
                    <a:pt x="196" y="622"/>
                  </a:lnTo>
                  <a:lnTo>
                    <a:pt x="174" y="638"/>
                  </a:lnTo>
                  <a:lnTo>
                    <a:pt x="162" y="640"/>
                  </a:lnTo>
                  <a:lnTo>
                    <a:pt x="162" y="622"/>
                  </a:lnTo>
                  <a:lnTo>
                    <a:pt x="184" y="583"/>
                  </a:lnTo>
                  <a:lnTo>
                    <a:pt x="190" y="555"/>
                  </a:lnTo>
                  <a:lnTo>
                    <a:pt x="190" y="506"/>
                  </a:lnTo>
                  <a:lnTo>
                    <a:pt x="224" y="474"/>
                  </a:lnTo>
                  <a:lnTo>
                    <a:pt x="285" y="348"/>
                  </a:lnTo>
                  <a:lnTo>
                    <a:pt x="325" y="223"/>
                  </a:lnTo>
                  <a:lnTo>
                    <a:pt x="344" y="174"/>
                  </a:lnTo>
                  <a:lnTo>
                    <a:pt x="362" y="158"/>
                  </a:lnTo>
                  <a:lnTo>
                    <a:pt x="400" y="142"/>
                  </a:lnTo>
                  <a:lnTo>
                    <a:pt x="447" y="142"/>
                  </a:lnTo>
                  <a:lnTo>
                    <a:pt x="471" y="154"/>
                  </a:lnTo>
                  <a:lnTo>
                    <a:pt x="467" y="136"/>
                  </a:lnTo>
                  <a:lnTo>
                    <a:pt x="412" y="128"/>
                  </a:lnTo>
                  <a:lnTo>
                    <a:pt x="336" y="154"/>
                  </a:lnTo>
                  <a:lnTo>
                    <a:pt x="350" y="130"/>
                  </a:lnTo>
                  <a:lnTo>
                    <a:pt x="427" y="89"/>
                  </a:lnTo>
                  <a:lnTo>
                    <a:pt x="471" y="41"/>
                  </a:lnTo>
                  <a:lnTo>
                    <a:pt x="489" y="8"/>
                  </a:lnTo>
                  <a:lnTo>
                    <a:pt x="408" y="71"/>
                  </a:lnTo>
                  <a:lnTo>
                    <a:pt x="358" y="79"/>
                  </a:lnTo>
                  <a:lnTo>
                    <a:pt x="372" y="95"/>
                  </a:lnTo>
                  <a:lnTo>
                    <a:pt x="348" y="109"/>
                  </a:lnTo>
                  <a:lnTo>
                    <a:pt x="313" y="101"/>
                  </a:lnTo>
                  <a:lnTo>
                    <a:pt x="311" y="65"/>
                  </a:lnTo>
                  <a:lnTo>
                    <a:pt x="330" y="12"/>
                  </a:lnTo>
                  <a:lnTo>
                    <a:pt x="295" y="41"/>
                  </a:lnTo>
                  <a:lnTo>
                    <a:pt x="281" y="32"/>
                  </a:lnTo>
                  <a:lnTo>
                    <a:pt x="281" y="0"/>
                  </a:lnTo>
                  <a:lnTo>
                    <a:pt x="27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62">
              <a:extLst>
                <a:ext uri="{FF2B5EF4-FFF2-40B4-BE49-F238E27FC236}">
                  <a16:creationId xmlns:a16="http://schemas.microsoft.com/office/drawing/2014/main" id="{7801E5E2-804A-4742-8596-3CD0773EC98E}"/>
                </a:ext>
              </a:extLst>
            </p:cNvPr>
            <p:cNvSpPr>
              <a:spLocks/>
            </p:cNvSpPr>
            <p:nvPr/>
          </p:nvSpPr>
          <p:spPr bwMode="auto">
            <a:xfrm>
              <a:off x="2499" y="2914"/>
              <a:ext cx="85" cy="65"/>
            </a:xfrm>
            <a:custGeom>
              <a:avLst/>
              <a:gdLst>
                <a:gd name="T0" fmla="*/ 85 w 85"/>
                <a:gd name="T1" fmla="*/ 0 h 65"/>
                <a:gd name="T2" fmla="*/ 6 w 85"/>
                <a:gd name="T3" fmla="*/ 42 h 65"/>
                <a:gd name="T4" fmla="*/ 0 w 85"/>
                <a:gd name="T5" fmla="*/ 65 h 65"/>
                <a:gd name="T6" fmla="*/ 32 w 85"/>
                <a:gd name="T7" fmla="*/ 50 h 65"/>
                <a:gd name="T8" fmla="*/ 57 w 85"/>
                <a:gd name="T9" fmla="*/ 28 h 65"/>
                <a:gd name="T10" fmla="*/ 85 w 85"/>
                <a:gd name="T11" fmla="*/ 0 h 65"/>
                <a:gd name="T12" fmla="*/ 85 w 85"/>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5">
                  <a:moveTo>
                    <a:pt x="85" y="0"/>
                  </a:moveTo>
                  <a:lnTo>
                    <a:pt x="6" y="42"/>
                  </a:lnTo>
                  <a:lnTo>
                    <a:pt x="0" y="65"/>
                  </a:lnTo>
                  <a:lnTo>
                    <a:pt x="32" y="50"/>
                  </a:lnTo>
                  <a:lnTo>
                    <a:pt x="57" y="28"/>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263">
              <a:extLst>
                <a:ext uri="{FF2B5EF4-FFF2-40B4-BE49-F238E27FC236}">
                  <a16:creationId xmlns:a16="http://schemas.microsoft.com/office/drawing/2014/main" id="{89729871-960C-4936-B359-12B91A9795DE}"/>
                </a:ext>
              </a:extLst>
            </p:cNvPr>
            <p:cNvSpPr>
              <a:spLocks/>
            </p:cNvSpPr>
            <p:nvPr/>
          </p:nvSpPr>
          <p:spPr bwMode="auto">
            <a:xfrm>
              <a:off x="2552" y="2967"/>
              <a:ext cx="50" cy="107"/>
            </a:xfrm>
            <a:custGeom>
              <a:avLst/>
              <a:gdLst>
                <a:gd name="T0" fmla="*/ 30 w 50"/>
                <a:gd name="T1" fmla="*/ 4 h 107"/>
                <a:gd name="T2" fmla="*/ 26 w 50"/>
                <a:gd name="T3" fmla="*/ 32 h 107"/>
                <a:gd name="T4" fmla="*/ 0 w 50"/>
                <a:gd name="T5" fmla="*/ 38 h 107"/>
                <a:gd name="T6" fmla="*/ 30 w 50"/>
                <a:gd name="T7" fmla="*/ 54 h 107"/>
                <a:gd name="T8" fmla="*/ 42 w 50"/>
                <a:gd name="T9" fmla="*/ 107 h 107"/>
                <a:gd name="T10" fmla="*/ 50 w 50"/>
                <a:gd name="T11" fmla="*/ 72 h 107"/>
                <a:gd name="T12" fmla="*/ 38 w 50"/>
                <a:gd name="T13" fmla="*/ 36 h 107"/>
                <a:gd name="T14" fmla="*/ 38 w 50"/>
                <a:gd name="T15" fmla="*/ 0 h 107"/>
                <a:gd name="T16" fmla="*/ 30 w 50"/>
                <a:gd name="T17" fmla="*/ 4 h 107"/>
                <a:gd name="T18" fmla="*/ 30 w 50"/>
                <a:gd name="T19" fmla="*/ 4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07">
                  <a:moveTo>
                    <a:pt x="30" y="4"/>
                  </a:moveTo>
                  <a:lnTo>
                    <a:pt x="26" y="32"/>
                  </a:lnTo>
                  <a:lnTo>
                    <a:pt x="0" y="38"/>
                  </a:lnTo>
                  <a:lnTo>
                    <a:pt x="30" y="54"/>
                  </a:lnTo>
                  <a:lnTo>
                    <a:pt x="42" y="107"/>
                  </a:lnTo>
                  <a:lnTo>
                    <a:pt x="50" y="72"/>
                  </a:lnTo>
                  <a:lnTo>
                    <a:pt x="38" y="36"/>
                  </a:lnTo>
                  <a:lnTo>
                    <a:pt x="38" y="0"/>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64">
              <a:extLst>
                <a:ext uri="{FF2B5EF4-FFF2-40B4-BE49-F238E27FC236}">
                  <a16:creationId xmlns:a16="http://schemas.microsoft.com/office/drawing/2014/main" id="{5EB88C79-6F87-4B8A-B768-B8EC33722A50}"/>
                </a:ext>
              </a:extLst>
            </p:cNvPr>
            <p:cNvSpPr>
              <a:spLocks/>
            </p:cNvSpPr>
            <p:nvPr/>
          </p:nvSpPr>
          <p:spPr bwMode="auto">
            <a:xfrm>
              <a:off x="1744" y="2699"/>
              <a:ext cx="144" cy="519"/>
            </a:xfrm>
            <a:custGeom>
              <a:avLst/>
              <a:gdLst>
                <a:gd name="T0" fmla="*/ 15 w 144"/>
                <a:gd name="T1" fmla="*/ 0 h 519"/>
                <a:gd name="T2" fmla="*/ 55 w 144"/>
                <a:gd name="T3" fmla="*/ 160 h 519"/>
                <a:gd name="T4" fmla="*/ 73 w 144"/>
                <a:gd name="T5" fmla="*/ 276 h 519"/>
                <a:gd name="T6" fmla="*/ 90 w 144"/>
                <a:gd name="T7" fmla="*/ 340 h 519"/>
                <a:gd name="T8" fmla="*/ 124 w 144"/>
                <a:gd name="T9" fmla="*/ 401 h 519"/>
                <a:gd name="T10" fmla="*/ 144 w 144"/>
                <a:gd name="T11" fmla="*/ 434 h 519"/>
                <a:gd name="T12" fmla="*/ 118 w 144"/>
                <a:gd name="T13" fmla="*/ 409 h 519"/>
                <a:gd name="T14" fmla="*/ 71 w 144"/>
                <a:gd name="T15" fmla="*/ 506 h 519"/>
                <a:gd name="T16" fmla="*/ 55 w 144"/>
                <a:gd name="T17" fmla="*/ 519 h 519"/>
                <a:gd name="T18" fmla="*/ 51 w 144"/>
                <a:gd name="T19" fmla="*/ 478 h 519"/>
                <a:gd name="T20" fmla="*/ 63 w 144"/>
                <a:gd name="T21" fmla="*/ 468 h 519"/>
                <a:gd name="T22" fmla="*/ 57 w 144"/>
                <a:gd name="T23" fmla="*/ 450 h 519"/>
                <a:gd name="T24" fmla="*/ 5 w 144"/>
                <a:gd name="T25" fmla="*/ 442 h 519"/>
                <a:gd name="T26" fmla="*/ 31 w 144"/>
                <a:gd name="T27" fmla="*/ 436 h 519"/>
                <a:gd name="T28" fmla="*/ 77 w 144"/>
                <a:gd name="T29" fmla="*/ 442 h 519"/>
                <a:gd name="T30" fmla="*/ 89 w 144"/>
                <a:gd name="T31" fmla="*/ 429 h 519"/>
                <a:gd name="T32" fmla="*/ 43 w 144"/>
                <a:gd name="T33" fmla="*/ 407 h 519"/>
                <a:gd name="T34" fmla="*/ 23 w 144"/>
                <a:gd name="T35" fmla="*/ 389 h 519"/>
                <a:gd name="T36" fmla="*/ 51 w 144"/>
                <a:gd name="T37" fmla="*/ 375 h 519"/>
                <a:gd name="T38" fmla="*/ 63 w 144"/>
                <a:gd name="T39" fmla="*/ 369 h 519"/>
                <a:gd name="T40" fmla="*/ 35 w 144"/>
                <a:gd name="T41" fmla="*/ 342 h 519"/>
                <a:gd name="T42" fmla="*/ 0 w 144"/>
                <a:gd name="T43" fmla="*/ 332 h 519"/>
                <a:gd name="T44" fmla="*/ 27 w 144"/>
                <a:gd name="T45" fmla="*/ 326 h 519"/>
                <a:gd name="T46" fmla="*/ 77 w 144"/>
                <a:gd name="T47" fmla="*/ 353 h 519"/>
                <a:gd name="T48" fmla="*/ 83 w 144"/>
                <a:gd name="T49" fmla="*/ 377 h 519"/>
                <a:gd name="T50" fmla="*/ 71 w 144"/>
                <a:gd name="T51" fmla="*/ 403 h 519"/>
                <a:gd name="T52" fmla="*/ 90 w 144"/>
                <a:gd name="T53" fmla="*/ 407 h 519"/>
                <a:gd name="T54" fmla="*/ 96 w 144"/>
                <a:gd name="T55" fmla="*/ 377 h 519"/>
                <a:gd name="T56" fmla="*/ 59 w 144"/>
                <a:gd name="T57" fmla="*/ 272 h 519"/>
                <a:gd name="T58" fmla="*/ 3 w 144"/>
                <a:gd name="T59" fmla="*/ 128 h 519"/>
                <a:gd name="T60" fmla="*/ 51 w 144"/>
                <a:gd name="T61" fmla="*/ 195 h 519"/>
                <a:gd name="T62" fmla="*/ 19 w 144"/>
                <a:gd name="T63" fmla="*/ 55 h 519"/>
                <a:gd name="T64" fmla="*/ 15 w 144"/>
                <a:gd name="T65" fmla="*/ 0 h 519"/>
                <a:gd name="T66" fmla="*/ 15 w 144"/>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519">
                  <a:moveTo>
                    <a:pt x="15" y="0"/>
                  </a:moveTo>
                  <a:lnTo>
                    <a:pt x="55" y="160"/>
                  </a:lnTo>
                  <a:lnTo>
                    <a:pt x="73" y="276"/>
                  </a:lnTo>
                  <a:lnTo>
                    <a:pt x="90" y="340"/>
                  </a:lnTo>
                  <a:lnTo>
                    <a:pt x="124" y="401"/>
                  </a:lnTo>
                  <a:lnTo>
                    <a:pt x="144" y="434"/>
                  </a:lnTo>
                  <a:lnTo>
                    <a:pt x="118" y="409"/>
                  </a:lnTo>
                  <a:lnTo>
                    <a:pt x="71" y="506"/>
                  </a:lnTo>
                  <a:lnTo>
                    <a:pt x="55" y="519"/>
                  </a:lnTo>
                  <a:lnTo>
                    <a:pt x="51" y="478"/>
                  </a:lnTo>
                  <a:lnTo>
                    <a:pt x="63" y="468"/>
                  </a:lnTo>
                  <a:lnTo>
                    <a:pt x="57" y="450"/>
                  </a:lnTo>
                  <a:lnTo>
                    <a:pt x="5" y="442"/>
                  </a:lnTo>
                  <a:lnTo>
                    <a:pt x="31" y="436"/>
                  </a:lnTo>
                  <a:lnTo>
                    <a:pt x="77" y="442"/>
                  </a:lnTo>
                  <a:lnTo>
                    <a:pt x="89" y="429"/>
                  </a:lnTo>
                  <a:lnTo>
                    <a:pt x="43" y="407"/>
                  </a:lnTo>
                  <a:lnTo>
                    <a:pt x="23" y="389"/>
                  </a:lnTo>
                  <a:lnTo>
                    <a:pt x="51" y="375"/>
                  </a:lnTo>
                  <a:lnTo>
                    <a:pt x="63" y="369"/>
                  </a:lnTo>
                  <a:lnTo>
                    <a:pt x="35" y="342"/>
                  </a:lnTo>
                  <a:lnTo>
                    <a:pt x="0" y="332"/>
                  </a:lnTo>
                  <a:lnTo>
                    <a:pt x="27" y="326"/>
                  </a:lnTo>
                  <a:lnTo>
                    <a:pt x="77" y="353"/>
                  </a:lnTo>
                  <a:lnTo>
                    <a:pt x="83" y="377"/>
                  </a:lnTo>
                  <a:lnTo>
                    <a:pt x="71" y="403"/>
                  </a:lnTo>
                  <a:lnTo>
                    <a:pt x="90" y="407"/>
                  </a:lnTo>
                  <a:lnTo>
                    <a:pt x="96" y="377"/>
                  </a:lnTo>
                  <a:lnTo>
                    <a:pt x="59" y="272"/>
                  </a:lnTo>
                  <a:lnTo>
                    <a:pt x="3" y="128"/>
                  </a:lnTo>
                  <a:lnTo>
                    <a:pt x="51" y="195"/>
                  </a:lnTo>
                  <a:lnTo>
                    <a:pt x="19" y="5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65">
              <a:extLst>
                <a:ext uri="{FF2B5EF4-FFF2-40B4-BE49-F238E27FC236}">
                  <a16:creationId xmlns:a16="http://schemas.microsoft.com/office/drawing/2014/main" id="{64A4CB00-6F44-4509-9206-5C5342B71DC7}"/>
                </a:ext>
              </a:extLst>
            </p:cNvPr>
            <p:cNvSpPr>
              <a:spLocks/>
            </p:cNvSpPr>
            <p:nvPr/>
          </p:nvSpPr>
          <p:spPr bwMode="auto">
            <a:xfrm>
              <a:off x="1918" y="2436"/>
              <a:ext cx="15" cy="148"/>
            </a:xfrm>
            <a:custGeom>
              <a:avLst/>
              <a:gdLst>
                <a:gd name="T0" fmla="*/ 15 w 15"/>
                <a:gd name="T1" fmla="*/ 10 h 148"/>
                <a:gd name="T2" fmla="*/ 9 w 15"/>
                <a:gd name="T3" fmla="*/ 65 h 148"/>
                <a:gd name="T4" fmla="*/ 13 w 15"/>
                <a:gd name="T5" fmla="*/ 148 h 148"/>
                <a:gd name="T6" fmla="*/ 0 w 15"/>
                <a:gd name="T7" fmla="*/ 79 h 148"/>
                <a:gd name="T8" fmla="*/ 4 w 15"/>
                <a:gd name="T9" fmla="*/ 45 h 148"/>
                <a:gd name="T10" fmla="*/ 9 w 15"/>
                <a:gd name="T11" fmla="*/ 0 h 148"/>
                <a:gd name="T12" fmla="*/ 15 w 15"/>
                <a:gd name="T13" fmla="*/ 10 h 148"/>
                <a:gd name="T14" fmla="*/ 15 w 15"/>
                <a:gd name="T15" fmla="*/ 10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48">
                  <a:moveTo>
                    <a:pt x="15" y="10"/>
                  </a:moveTo>
                  <a:lnTo>
                    <a:pt x="9" y="65"/>
                  </a:lnTo>
                  <a:lnTo>
                    <a:pt x="13" y="148"/>
                  </a:lnTo>
                  <a:lnTo>
                    <a:pt x="0" y="79"/>
                  </a:lnTo>
                  <a:lnTo>
                    <a:pt x="4" y="45"/>
                  </a:lnTo>
                  <a:lnTo>
                    <a:pt x="9" y="0"/>
                  </a:lnTo>
                  <a:lnTo>
                    <a:pt x="1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66">
              <a:extLst>
                <a:ext uri="{FF2B5EF4-FFF2-40B4-BE49-F238E27FC236}">
                  <a16:creationId xmlns:a16="http://schemas.microsoft.com/office/drawing/2014/main" id="{824F7F26-7ABB-4AAF-A0A9-75C48AE2DB28}"/>
                </a:ext>
              </a:extLst>
            </p:cNvPr>
            <p:cNvSpPr>
              <a:spLocks/>
            </p:cNvSpPr>
            <p:nvPr/>
          </p:nvSpPr>
          <p:spPr bwMode="auto">
            <a:xfrm>
              <a:off x="1791" y="3197"/>
              <a:ext cx="247" cy="559"/>
            </a:xfrm>
            <a:custGeom>
              <a:avLst/>
              <a:gdLst>
                <a:gd name="T0" fmla="*/ 16 w 247"/>
                <a:gd name="T1" fmla="*/ 35 h 559"/>
                <a:gd name="T2" fmla="*/ 38 w 247"/>
                <a:gd name="T3" fmla="*/ 85 h 559"/>
                <a:gd name="T4" fmla="*/ 121 w 247"/>
                <a:gd name="T5" fmla="*/ 102 h 559"/>
                <a:gd name="T6" fmla="*/ 190 w 247"/>
                <a:gd name="T7" fmla="*/ 114 h 559"/>
                <a:gd name="T8" fmla="*/ 190 w 247"/>
                <a:gd name="T9" fmla="*/ 132 h 559"/>
                <a:gd name="T10" fmla="*/ 152 w 247"/>
                <a:gd name="T11" fmla="*/ 138 h 559"/>
                <a:gd name="T12" fmla="*/ 146 w 247"/>
                <a:gd name="T13" fmla="*/ 181 h 559"/>
                <a:gd name="T14" fmla="*/ 121 w 247"/>
                <a:gd name="T15" fmla="*/ 203 h 559"/>
                <a:gd name="T16" fmla="*/ 89 w 247"/>
                <a:gd name="T17" fmla="*/ 211 h 559"/>
                <a:gd name="T18" fmla="*/ 127 w 247"/>
                <a:gd name="T19" fmla="*/ 177 h 559"/>
                <a:gd name="T20" fmla="*/ 134 w 247"/>
                <a:gd name="T21" fmla="*/ 140 h 559"/>
                <a:gd name="T22" fmla="*/ 101 w 247"/>
                <a:gd name="T23" fmla="*/ 110 h 559"/>
                <a:gd name="T24" fmla="*/ 63 w 247"/>
                <a:gd name="T25" fmla="*/ 114 h 559"/>
                <a:gd name="T26" fmla="*/ 67 w 247"/>
                <a:gd name="T27" fmla="*/ 166 h 559"/>
                <a:gd name="T28" fmla="*/ 85 w 247"/>
                <a:gd name="T29" fmla="*/ 191 h 559"/>
                <a:gd name="T30" fmla="*/ 55 w 247"/>
                <a:gd name="T31" fmla="*/ 193 h 559"/>
                <a:gd name="T32" fmla="*/ 51 w 247"/>
                <a:gd name="T33" fmla="*/ 223 h 559"/>
                <a:gd name="T34" fmla="*/ 85 w 247"/>
                <a:gd name="T35" fmla="*/ 227 h 559"/>
                <a:gd name="T36" fmla="*/ 119 w 247"/>
                <a:gd name="T37" fmla="*/ 223 h 559"/>
                <a:gd name="T38" fmla="*/ 146 w 247"/>
                <a:gd name="T39" fmla="*/ 207 h 559"/>
                <a:gd name="T40" fmla="*/ 152 w 247"/>
                <a:gd name="T41" fmla="*/ 231 h 559"/>
                <a:gd name="T42" fmla="*/ 206 w 247"/>
                <a:gd name="T43" fmla="*/ 251 h 559"/>
                <a:gd name="T44" fmla="*/ 115 w 247"/>
                <a:gd name="T45" fmla="*/ 235 h 559"/>
                <a:gd name="T46" fmla="*/ 61 w 247"/>
                <a:gd name="T47" fmla="*/ 243 h 559"/>
                <a:gd name="T48" fmla="*/ 77 w 247"/>
                <a:gd name="T49" fmla="*/ 320 h 559"/>
                <a:gd name="T50" fmla="*/ 85 w 247"/>
                <a:gd name="T51" fmla="*/ 359 h 559"/>
                <a:gd name="T52" fmla="*/ 136 w 247"/>
                <a:gd name="T53" fmla="*/ 421 h 559"/>
                <a:gd name="T54" fmla="*/ 158 w 247"/>
                <a:gd name="T55" fmla="*/ 452 h 559"/>
                <a:gd name="T56" fmla="*/ 178 w 247"/>
                <a:gd name="T57" fmla="*/ 494 h 559"/>
                <a:gd name="T58" fmla="*/ 247 w 247"/>
                <a:gd name="T59" fmla="*/ 500 h 559"/>
                <a:gd name="T60" fmla="*/ 194 w 247"/>
                <a:gd name="T61" fmla="*/ 541 h 559"/>
                <a:gd name="T62" fmla="*/ 180 w 247"/>
                <a:gd name="T63" fmla="*/ 559 h 559"/>
                <a:gd name="T64" fmla="*/ 178 w 247"/>
                <a:gd name="T65" fmla="*/ 533 h 559"/>
                <a:gd name="T66" fmla="*/ 182 w 247"/>
                <a:gd name="T67" fmla="*/ 513 h 559"/>
                <a:gd name="T68" fmla="*/ 150 w 247"/>
                <a:gd name="T69" fmla="*/ 470 h 559"/>
                <a:gd name="T70" fmla="*/ 146 w 247"/>
                <a:gd name="T71" fmla="*/ 444 h 559"/>
                <a:gd name="T72" fmla="*/ 113 w 247"/>
                <a:gd name="T73" fmla="*/ 417 h 559"/>
                <a:gd name="T74" fmla="*/ 77 w 247"/>
                <a:gd name="T75" fmla="*/ 375 h 559"/>
                <a:gd name="T76" fmla="*/ 57 w 247"/>
                <a:gd name="T77" fmla="*/ 324 h 559"/>
                <a:gd name="T78" fmla="*/ 43 w 247"/>
                <a:gd name="T79" fmla="*/ 262 h 559"/>
                <a:gd name="T80" fmla="*/ 26 w 247"/>
                <a:gd name="T81" fmla="*/ 112 h 559"/>
                <a:gd name="T82" fmla="*/ 20 w 247"/>
                <a:gd name="T83" fmla="*/ 69 h 559"/>
                <a:gd name="T84" fmla="*/ 0 w 247"/>
                <a:gd name="T85" fmla="*/ 0 h 559"/>
                <a:gd name="T86" fmla="*/ 16 w 247"/>
                <a:gd name="T87" fmla="*/ 35 h 559"/>
                <a:gd name="T88" fmla="*/ 16 w 247"/>
                <a:gd name="T89" fmla="*/ 35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7" h="559">
                  <a:moveTo>
                    <a:pt x="16" y="35"/>
                  </a:moveTo>
                  <a:lnTo>
                    <a:pt x="38" y="85"/>
                  </a:lnTo>
                  <a:lnTo>
                    <a:pt x="121" y="102"/>
                  </a:lnTo>
                  <a:lnTo>
                    <a:pt x="190" y="114"/>
                  </a:lnTo>
                  <a:lnTo>
                    <a:pt x="190" y="132"/>
                  </a:lnTo>
                  <a:lnTo>
                    <a:pt x="152" y="138"/>
                  </a:lnTo>
                  <a:lnTo>
                    <a:pt x="146" y="181"/>
                  </a:lnTo>
                  <a:lnTo>
                    <a:pt x="121" y="203"/>
                  </a:lnTo>
                  <a:lnTo>
                    <a:pt x="89" y="211"/>
                  </a:lnTo>
                  <a:lnTo>
                    <a:pt x="127" y="177"/>
                  </a:lnTo>
                  <a:lnTo>
                    <a:pt x="134" y="140"/>
                  </a:lnTo>
                  <a:lnTo>
                    <a:pt x="101" y="110"/>
                  </a:lnTo>
                  <a:lnTo>
                    <a:pt x="63" y="114"/>
                  </a:lnTo>
                  <a:lnTo>
                    <a:pt x="67" y="166"/>
                  </a:lnTo>
                  <a:lnTo>
                    <a:pt x="85" y="191"/>
                  </a:lnTo>
                  <a:lnTo>
                    <a:pt x="55" y="193"/>
                  </a:lnTo>
                  <a:lnTo>
                    <a:pt x="51" y="223"/>
                  </a:lnTo>
                  <a:lnTo>
                    <a:pt x="85" y="227"/>
                  </a:lnTo>
                  <a:lnTo>
                    <a:pt x="119" y="223"/>
                  </a:lnTo>
                  <a:lnTo>
                    <a:pt x="146" y="207"/>
                  </a:lnTo>
                  <a:lnTo>
                    <a:pt x="152" y="231"/>
                  </a:lnTo>
                  <a:lnTo>
                    <a:pt x="206" y="251"/>
                  </a:lnTo>
                  <a:lnTo>
                    <a:pt x="115" y="235"/>
                  </a:lnTo>
                  <a:lnTo>
                    <a:pt x="61" y="243"/>
                  </a:lnTo>
                  <a:lnTo>
                    <a:pt x="77" y="320"/>
                  </a:lnTo>
                  <a:lnTo>
                    <a:pt x="85" y="359"/>
                  </a:lnTo>
                  <a:lnTo>
                    <a:pt x="136" y="421"/>
                  </a:lnTo>
                  <a:lnTo>
                    <a:pt x="158" y="452"/>
                  </a:lnTo>
                  <a:lnTo>
                    <a:pt x="178" y="494"/>
                  </a:lnTo>
                  <a:lnTo>
                    <a:pt x="247" y="500"/>
                  </a:lnTo>
                  <a:lnTo>
                    <a:pt x="194" y="541"/>
                  </a:lnTo>
                  <a:lnTo>
                    <a:pt x="180" y="559"/>
                  </a:lnTo>
                  <a:lnTo>
                    <a:pt x="178" y="533"/>
                  </a:lnTo>
                  <a:lnTo>
                    <a:pt x="182" y="513"/>
                  </a:lnTo>
                  <a:lnTo>
                    <a:pt x="150" y="470"/>
                  </a:lnTo>
                  <a:lnTo>
                    <a:pt x="146" y="444"/>
                  </a:lnTo>
                  <a:lnTo>
                    <a:pt x="113" y="417"/>
                  </a:lnTo>
                  <a:lnTo>
                    <a:pt x="77" y="375"/>
                  </a:lnTo>
                  <a:lnTo>
                    <a:pt x="57" y="324"/>
                  </a:lnTo>
                  <a:lnTo>
                    <a:pt x="43" y="262"/>
                  </a:lnTo>
                  <a:lnTo>
                    <a:pt x="26" y="112"/>
                  </a:lnTo>
                  <a:lnTo>
                    <a:pt x="20" y="69"/>
                  </a:lnTo>
                  <a:lnTo>
                    <a:pt x="0" y="0"/>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67">
              <a:extLst>
                <a:ext uri="{FF2B5EF4-FFF2-40B4-BE49-F238E27FC236}">
                  <a16:creationId xmlns:a16="http://schemas.microsoft.com/office/drawing/2014/main" id="{1D1F97FC-9F51-4BEC-A2C8-372EA316E90F}"/>
                </a:ext>
              </a:extLst>
            </p:cNvPr>
            <p:cNvSpPr>
              <a:spLocks/>
            </p:cNvSpPr>
            <p:nvPr/>
          </p:nvSpPr>
          <p:spPr bwMode="auto">
            <a:xfrm>
              <a:off x="1965" y="3523"/>
              <a:ext cx="330" cy="237"/>
            </a:xfrm>
            <a:custGeom>
              <a:avLst/>
              <a:gdLst>
                <a:gd name="T0" fmla="*/ 324 w 330"/>
                <a:gd name="T1" fmla="*/ 14 h 237"/>
                <a:gd name="T2" fmla="*/ 152 w 330"/>
                <a:gd name="T3" fmla="*/ 124 h 237"/>
                <a:gd name="T4" fmla="*/ 0 w 330"/>
                <a:gd name="T5" fmla="*/ 237 h 237"/>
                <a:gd name="T6" fmla="*/ 81 w 330"/>
                <a:gd name="T7" fmla="*/ 162 h 237"/>
                <a:gd name="T8" fmla="*/ 129 w 330"/>
                <a:gd name="T9" fmla="*/ 128 h 237"/>
                <a:gd name="T10" fmla="*/ 71 w 330"/>
                <a:gd name="T11" fmla="*/ 91 h 237"/>
                <a:gd name="T12" fmla="*/ 133 w 330"/>
                <a:gd name="T13" fmla="*/ 75 h 237"/>
                <a:gd name="T14" fmla="*/ 77 w 330"/>
                <a:gd name="T15" fmla="*/ 25 h 237"/>
                <a:gd name="T16" fmla="*/ 190 w 330"/>
                <a:gd name="T17" fmla="*/ 67 h 237"/>
                <a:gd name="T18" fmla="*/ 263 w 330"/>
                <a:gd name="T19" fmla="*/ 35 h 237"/>
                <a:gd name="T20" fmla="*/ 330 w 330"/>
                <a:gd name="T21" fmla="*/ 0 h 237"/>
                <a:gd name="T22" fmla="*/ 324 w 330"/>
                <a:gd name="T23" fmla="*/ 14 h 237"/>
                <a:gd name="T24" fmla="*/ 324 w 330"/>
                <a:gd name="T25" fmla="*/ 14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0" h="237">
                  <a:moveTo>
                    <a:pt x="324" y="14"/>
                  </a:moveTo>
                  <a:lnTo>
                    <a:pt x="152" y="124"/>
                  </a:lnTo>
                  <a:lnTo>
                    <a:pt x="0" y="237"/>
                  </a:lnTo>
                  <a:lnTo>
                    <a:pt x="81" y="162"/>
                  </a:lnTo>
                  <a:lnTo>
                    <a:pt x="129" y="128"/>
                  </a:lnTo>
                  <a:lnTo>
                    <a:pt x="71" y="91"/>
                  </a:lnTo>
                  <a:lnTo>
                    <a:pt x="133" y="75"/>
                  </a:lnTo>
                  <a:lnTo>
                    <a:pt x="77" y="25"/>
                  </a:lnTo>
                  <a:lnTo>
                    <a:pt x="190" y="67"/>
                  </a:lnTo>
                  <a:lnTo>
                    <a:pt x="263" y="35"/>
                  </a:lnTo>
                  <a:lnTo>
                    <a:pt x="330" y="0"/>
                  </a:lnTo>
                  <a:lnTo>
                    <a:pt x="3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68">
              <a:extLst>
                <a:ext uri="{FF2B5EF4-FFF2-40B4-BE49-F238E27FC236}">
                  <a16:creationId xmlns:a16="http://schemas.microsoft.com/office/drawing/2014/main" id="{8FF0C1A0-4C4C-49E7-8171-168BA5E0C874}"/>
                </a:ext>
              </a:extLst>
            </p:cNvPr>
            <p:cNvSpPr>
              <a:spLocks/>
            </p:cNvSpPr>
            <p:nvPr/>
          </p:nvSpPr>
          <p:spPr bwMode="auto">
            <a:xfrm>
              <a:off x="1896" y="3679"/>
              <a:ext cx="69" cy="101"/>
            </a:xfrm>
            <a:custGeom>
              <a:avLst/>
              <a:gdLst>
                <a:gd name="T0" fmla="*/ 0 w 69"/>
                <a:gd name="T1" fmla="*/ 0 h 101"/>
                <a:gd name="T2" fmla="*/ 20 w 69"/>
                <a:gd name="T3" fmla="*/ 20 h 101"/>
                <a:gd name="T4" fmla="*/ 35 w 69"/>
                <a:gd name="T5" fmla="*/ 65 h 101"/>
                <a:gd name="T6" fmla="*/ 47 w 69"/>
                <a:gd name="T7" fmla="*/ 83 h 101"/>
                <a:gd name="T8" fmla="*/ 69 w 69"/>
                <a:gd name="T9" fmla="*/ 97 h 101"/>
                <a:gd name="T10" fmla="*/ 55 w 69"/>
                <a:gd name="T11" fmla="*/ 101 h 101"/>
                <a:gd name="T12" fmla="*/ 35 w 69"/>
                <a:gd name="T13" fmla="*/ 101 h 101"/>
                <a:gd name="T14" fmla="*/ 8 w 69"/>
                <a:gd name="T15" fmla="*/ 101 h 101"/>
                <a:gd name="T16" fmla="*/ 31 w 69"/>
                <a:gd name="T17" fmla="*/ 85 h 101"/>
                <a:gd name="T18" fmla="*/ 29 w 69"/>
                <a:gd name="T19" fmla="*/ 71 h 101"/>
                <a:gd name="T20" fmla="*/ 0 w 69"/>
                <a:gd name="T21" fmla="*/ 23 h 101"/>
                <a:gd name="T22" fmla="*/ 0 w 69"/>
                <a:gd name="T23" fmla="*/ 0 h 101"/>
                <a:gd name="T24" fmla="*/ 0 w 69"/>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01">
                  <a:moveTo>
                    <a:pt x="0" y="0"/>
                  </a:moveTo>
                  <a:lnTo>
                    <a:pt x="20" y="20"/>
                  </a:lnTo>
                  <a:lnTo>
                    <a:pt x="35" y="65"/>
                  </a:lnTo>
                  <a:lnTo>
                    <a:pt x="47" y="83"/>
                  </a:lnTo>
                  <a:lnTo>
                    <a:pt x="69" y="97"/>
                  </a:lnTo>
                  <a:lnTo>
                    <a:pt x="55" y="101"/>
                  </a:lnTo>
                  <a:lnTo>
                    <a:pt x="35" y="101"/>
                  </a:lnTo>
                  <a:lnTo>
                    <a:pt x="8" y="101"/>
                  </a:lnTo>
                  <a:lnTo>
                    <a:pt x="31" y="85"/>
                  </a:lnTo>
                  <a:lnTo>
                    <a:pt x="29" y="71"/>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69">
              <a:extLst>
                <a:ext uri="{FF2B5EF4-FFF2-40B4-BE49-F238E27FC236}">
                  <a16:creationId xmlns:a16="http://schemas.microsoft.com/office/drawing/2014/main" id="{DCCA0F8D-708D-40A1-AF63-D212261EDEBA}"/>
                </a:ext>
              </a:extLst>
            </p:cNvPr>
            <p:cNvSpPr>
              <a:spLocks/>
            </p:cNvSpPr>
            <p:nvPr/>
          </p:nvSpPr>
          <p:spPr bwMode="auto">
            <a:xfrm>
              <a:off x="1840" y="3736"/>
              <a:ext cx="64" cy="44"/>
            </a:xfrm>
            <a:custGeom>
              <a:avLst/>
              <a:gdLst>
                <a:gd name="T0" fmla="*/ 0 w 64"/>
                <a:gd name="T1" fmla="*/ 0 h 44"/>
                <a:gd name="T2" fmla="*/ 32 w 64"/>
                <a:gd name="T3" fmla="*/ 18 h 44"/>
                <a:gd name="T4" fmla="*/ 64 w 64"/>
                <a:gd name="T5" fmla="*/ 44 h 44"/>
                <a:gd name="T6" fmla="*/ 44 w 64"/>
                <a:gd name="T7" fmla="*/ 36 h 44"/>
                <a:gd name="T8" fmla="*/ 2 w 64"/>
                <a:gd name="T9" fmla="*/ 10 h 44"/>
                <a:gd name="T10" fmla="*/ 0 w 64"/>
                <a:gd name="T11" fmla="*/ 0 h 44"/>
                <a:gd name="T12" fmla="*/ 0 w 64"/>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44">
                  <a:moveTo>
                    <a:pt x="0" y="0"/>
                  </a:moveTo>
                  <a:lnTo>
                    <a:pt x="32" y="18"/>
                  </a:lnTo>
                  <a:lnTo>
                    <a:pt x="64" y="44"/>
                  </a:lnTo>
                  <a:lnTo>
                    <a:pt x="44" y="36"/>
                  </a:lnTo>
                  <a:lnTo>
                    <a:pt x="2"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270">
              <a:extLst>
                <a:ext uri="{FF2B5EF4-FFF2-40B4-BE49-F238E27FC236}">
                  <a16:creationId xmlns:a16="http://schemas.microsoft.com/office/drawing/2014/main" id="{AECA24F3-6E88-4A19-951A-A5E96A2DC8AF}"/>
                </a:ext>
              </a:extLst>
            </p:cNvPr>
            <p:cNvSpPr>
              <a:spLocks/>
            </p:cNvSpPr>
            <p:nvPr/>
          </p:nvSpPr>
          <p:spPr bwMode="auto">
            <a:xfrm>
              <a:off x="2372" y="3519"/>
              <a:ext cx="167" cy="207"/>
            </a:xfrm>
            <a:custGeom>
              <a:avLst/>
              <a:gdLst>
                <a:gd name="T0" fmla="*/ 0 w 167"/>
                <a:gd name="T1" fmla="*/ 2 h 207"/>
                <a:gd name="T2" fmla="*/ 95 w 167"/>
                <a:gd name="T3" fmla="*/ 95 h 207"/>
                <a:gd name="T4" fmla="*/ 155 w 167"/>
                <a:gd name="T5" fmla="*/ 146 h 207"/>
                <a:gd name="T6" fmla="*/ 145 w 167"/>
                <a:gd name="T7" fmla="*/ 164 h 207"/>
                <a:gd name="T8" fmla="*/ 76 w 167"/>
                <a:gd name="T9" fmla="*/ 199 h 207"/>
                <a:gd name="T10" fmla="*/ 78 w 167"/>
                <a:gd name="T11" fmla="*/ 207 h 207"/>
                <a:gd name="T12" fmla="*/ 149 w 167"/>
                <a:gd name="T13" fmla="*/ 172 h 207"/>
                <a:gd name="T14" fmla="*/ 167 w 167"/>
                <a:gd name="T15" fmla="*/ 140 h 207"/>
                <a:gd name="T16" fmla="*/ 16 w 167"/>
                <a:gd name="T17" fmla="*/ 0 h 207"/>
                <a:gd name="T18" fmla="*/ 0 w 167"/>
                <a:gd name="T19" fmla="*/ 2 h 207"/>
                <a:gd name="T20" fmla="*/ 0 w 167"/>
                <a:gd name="T21" fmla="*/ 2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207">
                  <a:moveTo>
                    <a:pt x="0" y="2"/>
                  </a:moveTo>
                  <a:lnTo>
                    <a:pt x="95" y="95"/>
                  </a:lnTo>
                  <a:lnTo>
                    <a:pt x="155" y="146"/>
                  </a:lnTo>
                  <a:lnTo>
                    <a:pt x="145" y="164"/>
                  </a:lnTo>
                  <a:lnTo>
                    <a:pt x="76" y="199"/>
                  </a:lnTo>
                  <a:lnTo>
                    <a:pt x="78" y="207"/>
                  </a:lnTo>
                  <a:lnTo>
                    <a:pt x="149" y="172"/>
                  </a:lnTo>
                  <a:lnTo>
                    <a:pt x="167" y="140"/>
                  </a:lnTo>
                  <a:lnTo>
                    <a:pt x="1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271">
              <a:extLst>
                <a:ext uri="{FF2B5EF4-FFF2-40B4-BE49-F238E27FC236}">
                  <a16:creationId xmlns:a16="http://schemas.microsoft.com/office/drawing/2014/main" id="{0E052520-A88C-4C18-96A1-39E4FCCB5A29}"/>
                </a:ext>
              </a:extLst>
            </p:cNvPr>
            <p:cNvSpPr>
              <a:spLocks/>
            </p:cNvSpPr>
            <p:nvPr/>
          </p:nvSpPr>
          <p:spPr bwMode="auto">
            <a:xfrm>
              <a:off x="2038" y="3760"/>
              <a:ext cx="338" cy="233"/>
            </a:xfrm>
            <a:custGeom>
              <a:avLst/>
              <a:gdLst>
                <a:gd name="T0" fmla="*/ 330 w 338"/>
                <a:gd name="T1" fmla="*/ 0 h 233"/>
                <a:gd name="T2" fmla="*/ 184 w 338"/>
                <a:gd name="T3" fmla="*/ 99 h 233"/>
                <a:gd name="T4" fmla="*/ 81 w 338"/>
                <a:gd name="T5" fmla="*/ 172 h 233"/>
                <a:gd name="T6" fmla="*/ 40 w 338"/>
                <a:gd name="T7" fmla="*/ 213 h 233"/>
                <a:gd name="T8" fmla="*/ 0 w 338"/>
                <a:gd name="T9" fmla="*/ 223 h 233"/>
                <a:gd name="T10" fmla="*/ 12 w 338"/>
                <a:gd name="T11" fmla="*/ 233 h 233"/>
                <a:gd name="T12" fmla="*/ 56 w 338"/>
                <a:gd name="T13" fmla="*/ 223 h 233"/>
                <a:gd name="T14" fmla="*/ 149 w 338"/>
                <a:gd name="T15" fmla="*/ 132 h 233"/>
                <a:gd name="T16" fmla="*/ 273 w 338"/>
                <a:gd name="T17" fmla="*/ 53 h 233"/>
                <a:gd name="T18" fmla="*/ 338 w 338"/>
                <a:gd name="T19" fmla="*/ 16 h 233"/>
                <a:gd name="T20" fmla="*/ 330 w 338"/>
                <a:gd name="T21" fmla="*/ 0 h 233"/>
                <a:gd name="T22" fmla="*/ 330 w 338"/>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233">
                  <a:moveTo>
                    <a:pt x="330" y="0"/>
                  </a:moveTo>
                  <a:lnTo>
                    <a:pt x="184" y="99"/>
                  </a:lnTo>
                  <a:lnTo>
                    <a:pt x="81" y="172"/>
                  </a:lnTo>
                  <a:lnTo>
                    <a:pt x="40" y="213"/>
                  </a:lnTo>
                  <a:lnTo>
                    <a:pt x="0" y="223"/>
                  </a:lnTo>
                  <a:lnTo>
                    <a:pt x="12" y="233"/>
                  </a:lnTo>
                  <a:lnTo>
                    <a:pt x="56" y="223"/>
                  </a:lnTo>
                  <a:lnTo>
                    <a:pt x="149" y="132"/>
                  </a:lnTo>
                  <a:lnTo>
                    <a:pt x="273" y="53"/>
                  </a:lnTo>
                  <a:lnTo>
                    <a:pt x="338" y="16"/>
                  </a:lnTo>
                  <a:lnTo>
                    <a:pt x="3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272">
              <a:extLst>
                <a:ext uri="{FF2B5EF4-FFF2-40B4-BE49-F238E27FC236}">
                  <a16:creationId xmlns:a16="http://schemas.microsoft.com/office/drawing/2014/main" id="{78DAC4A3-AE79-40F3-9D88-84979EB7F83F}"/>
                </a:ext>
              </a:extLst>
            </p:cNvPr>
            <p:cNvSpPr>
              <a:spLocks/>
            </p:cNvSpPr>
            <p:nvPr/>
          </p:nvSpPr>
          <p:spPr bwMode="auto">
            <a:xfrm>
              <a:off x="1229" y="3732"/>
              <a:ext cx="730" cy="368"/>
            </a:xfrm>
            <a:custGeom>
              <a:avLst/>
              <a:gdLst>
                <a:gd name="T0" fmla="*/ 145 w 730"/>
                <a:gd name="T1" fmla="*/ 24 h 368"/>
                <a:gd name="T2" fmla="*/ 602 w 730"/>
                <a:gd name="T3" fmla="*/ 12 h 368"/>
                <a:gd name="T4" fmla="*/ 708 w 730"/>
                <a:gd name="T5" fmla="*/ 257 h 368"/>
                <a:gd name="T6" fmla="*/ 196 w 730"/>
                <a:gd name="T7" fmla="*/ 277 h 368"/>
                <a:gd name="T8" fmla="*/ 0 w 730"/>
                <a:gd name="T9" fmla="*/ 368 h 368"/>
                <a:gd name="T10" fmla="*/ 360 w 730"/>
                <a:gd name="T11" fmla="*/ 346 h 368"/>
                <a:gd name="T12" fmla="*/ 329 w 730"/>
                <a:gd name="T13" fmla="*/ 302 h 368"/>
                <a:gd name="T14" fmla="*/ 550 w 730"/>
                <a:gd name="T15" fmla="*/ 277 h 368"/>
                <a:gd name="T16" fmla="*/ 730 w 730"/>
                <a:gd name="T17" fmla="*/ 261 h 368"/>
                <a:gd name="T18" fmla="*/ 605 w 730"/>
                <a:gd name="T19" fmla="*/ 0 h 368"/>
                <a:gd name="T20" fmla="*/ 333 w 730"/>
                <a:gd name="T21" fmla="*/ 4 h 368"/>
                <a:gd name="T22" fmla="*/ 145 w 730"/>
                <a:gd name="T23" fmla="*/ 24 h 368"/>
                <a:gd name="T24" fmla="*/ 145 w 730"/>
                <a:gd name="T25" fmla="*/ 24 h 3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0" h="368">
                  <a:moveTo>
                    <a:pt x="145" y="24"/>
                  </a:moveTo>
                  <a:lnTo>
                    <a:pt x="602" y="12"/>
                  </a:lnTo>
                  <a:lnTo>
                    <a:pt x="708" y="257"/>
                  </a:lnTo>
                  <a:lnTo>
                    <a:pt x="196" y="277"/>
                  </a:lnTo>
                  <a:lnTo>
                    <a:pt x="0" y="368"/>
                  </a:lnTo>
                  <a:lnTo>
                    <a:pt x="360" y="346"/>
                  </a:lnTo>
                  <a:lnTo>
                    <a:pt x="329" y="302"/>
                  </a:lnTo>
                  <a:lnTo>
                    <a:pt x="550" y="277"/>
                  </a:lnTo>
                  <a:lnTo>
                    <a:pt x="730" y="261"/>
                  </a:lnTo>
                  <a:lnTo>
                    <a:pt x="605" y="0"/>
                  </a:lnTo>
                  <a:lnTo>
                    <a:pt x="333" y="4"/>
                  </a:lnTo>
                  <a:lnTo>
                    <a:pt x="1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273">
              <a:extLst>
                <a:ext uri="{FF2B5EF4-FFF2-40B4-BE49-F238E27FC236}">
                  <a16:creationId xmlns:a16="http://schemas.microsoft.com/office/drawing/2014/main" id="{A922BF7D-4576-4C58-B1AA-1565C0C902F7}"/>
                </a:ext>
              </a:extLst>
            </p:cNvPr>
            <p:cNvSpPr>
              <a:spLocks/>
            </p:cNvSpPr>
            <p:nvPr/>
          </p:nvSpPr>
          <p:spPr bwMode="auto">
            <a:xfrm>
              <a:off x="1949" y="3965"/>
              <a:ext cx="210" cy="117"/>
            </a:xfrm>
            <a:custGeom>
              <a:avLst/>
              <a:gdLst>
                <a:gd name="T0" fmla="*/ 14 w 210"/>
                <a:gd name="T1" fmla="*/ 24 h 117"/>
                <a:gd name="T2" fmla="*/ 89 w 210"/>
                <a:gd name="T3" fmla="*/ 14 h 117"/>
                <a:gd name="T4" fmla="*/ 188 w 210"/>
                <a:gd name="T5" fmla="*/ 115 h 117"/>
                <a:gd name="T6" fmla="*/ 210 w 210"/>
                <a:gd name="T7" fmla="*/ 117 h 117"/>
                <a:gd name="T8" fmla="*/ 97 w 210"/>
                <a:gd name="T9" fmla="*/ 0 h 117"/>
                <a:gd name="T10" fmla="*/ 0 w 210"/>
                <a:gd name="T11" fmla="*/ 20 h 117"/>
                <a:gd name="T12" fmla="*/ 14 w 210"/>
                <a:gd name="T13" fmla="*/ 24 h 117"/>
                <a:gd name="T14" fmla="*/ 14 w 210"/>
                <a:gd name="T15" fmla="*/ 24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 h="117">
                  <a:moveTo>
                    <a:pt x="14" y="24"/>
                  </a:moveTo>
                  <a:lnTo>
                    <a:pt x="89" y="14"/>
                  </a:lnTo>
                  <a:lnTo>
                    <a:pt x="188" y="115"/>
                  </a:lnTo>
                  <a:lnTo>
                    <a:pt x="210" y="117"/>
                  </a:lnTo>
                  <a:lnTo>
                    <a:pt x="97" y="0"/>
                  </a:lnTo>
                  <a:lnTo>
                    <a:pt x="0" y="20"/>
                  </a:lnTo>
                  <a:lnTo>
                    <a:pt x="1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274">
              <a:extLst>
                <a:ext uri="{FF2B5EF4-FFF2-40B4-BE49-F238E27FC236}">
                  <a16:creationId xmlns:a16="http://schemas.microsoft.com/office/drawing/2014/main" id="{9BF61061-19F5-43EB-88D2-E0D6D5F07F6D}"/>
                </a:ext>
              </a:extLst>
            </p:cNvPr>
            <p:cNvSpPr>
              <a:spLocks/>
            </p:cNvSpPr>
            <p:nvPr/>
          </p:nvSpPr>
          <p:spPr bwMode="auto">
            <a:xfrm>
              <a:off x="1034" y="3863"/>
              <a:ext cx="383" cy="94"/>
            </a:xfrm>
            <a:custGeom>
              <a:avLst/>
              <a:gdLst>
                <a:gd name="T0" fmla="*/ 203 w 383"/>
                <a:gd name="T1" fmla="*/ 41 h 94"/>
                <a:gd name="T2" fmla="*/ 211 w 383"/>
                <a:gd name="T3" fmla="*/ 69 h 94"/>
                <a:gd name="T4" fmla="*/ 241 w 383"/>
                <a:gd name="T5" fmla="*/ 82 h 94"/>
                <a:gd name="T6" fmla="*/ 373 w 383"/>
                <a:gd name="T7" fmla="*/ 90 h 94"/>
                <a:gd name="T8" fmla="*/ 344 w 383"/>
                <a:gd name="T9" fmla="*/ 5 h 94"/>
                <a:gd name="T10" fmla="*/ 358 w 383"/>
                <a:gd name="T11" fmla="*/ 33 h 94"/>
                <a:gd name="T12" fmla="*/ 383 w 383"/>
                <a:gd name="T13" fmla="*/ 94 h 94"/>
                <a:gd name="T14" fmla="*/ 241 w 383"/>
                <a:gd name="T15" fmla="*/ 94 h 94"/>
                <a:gd name="T16" fmla="*/ 203 w 383"/>
                <a:gd name="T17" fmla="*/ 73 h 94"/>
                <a:gd name="T18" fmla="*/ 189 w 383"/>
                <a:gd name="T19" fmla="*/ 33 h 94"/>
                <a:gd name="T20" fmla="*/ 94 w 383"/>
                <a:gd name="T21" fmla="*/ 37 h 94"/>
                <a:gd name="T22" fmla="*/ 87 w 383"/>
                <a:gd name="T23" fmla="*/ 57 h 94"/>
                <a:gd name="T24" fmla="*/ 47 w 383"/>
                <a:gd name="T25" fmla="*/ 75 h 94"/>
                <a:gd name="T26" fmla="*/ 0 w 383"/>
                <a:gd name="T27" fmla="*/ 82 h 94"/>
                <a:gd name="T28" fmla="*/ 43 w 383"/>
                <a:gd name="T29" fmla="*/ 67 h 94"/>
                <a:gd name="T30" fmla="*/ 75 w 383"/>
                <a:gd name="T31" fmla="*/ 51 h 94"/>
                <a:gd name="T32" fmla="*/ 83 w 383"/>
                <a:gd name="T33" fmla="*/ 33 h 94"/>
                <a:gd name="T34" fmla="*/ 91 w 383"/>
                <a:gd name="T35" fmla="*/ 13 h 94"/>
                <a:gd name="T36" fmla="*/ 59 w 383"/>
                <a:gd name="T37" fmla="*/ 13 h 94"/>
                <a:gd name="T38" fmla="*/ 47 w 383"/>
                <a:gd name="T39" fmla="*/ 33 h 94"/>
                <a:gd name="T40" fmla="*/ 47 w 383"/>
                <a:gd name="T41" fmla="*/ 11 h 94"/>
                <a:gd name="T42" fmla="*/ 108 w 383"/>
                <a:gd name="T43" fmla="*/ 0 h 94"/>
                <a:gd name="T44" fmla="*/ 191 w 383"/>
                <a:gd name="T45" fmla="*/ 5 h 94"/>
                <a:gd name="T46" fmla="*/ 203 w 383"/>
                <a:gd name="T47" fmla="*/ 21 h 94"/>
                <a:gd name="T48" fmla="*/ 203 w 383"/>
                <a:gd name="T49" fmla="*/ 41 h 94"/>
                <a:gd name="T50" fmla="*/ 203 w 383"/>
                <a:gd name="T51" fmla="*/ 41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3" h="94">
                  <a:moveTo>
                    <a:pt x="203" y="41"/>
                  </a:moveTo>
                  <a:lnTo>
                    <a:pt x="211" y="69"/>
                  </a:lnTo>
                  <a:lnTo>
                    <a:pt x="241" y="82"/>
                  </a:lnTo>
                  <a:lnTo>
                    <a:pt x="373" y="90"/>
                  </a:lnTo>
                  <a:lnTo>
                    <a:pt x="344" y="5"/>
                  </a:lnTo>
                  <a:lnTo>
                    <a:pt x="358" y="33"/>
                  </a:lnTo>
                  <a:lnTo>
                    <a:pt x="383" y="94"/>
                  </a:lnTo>
                  <a:lnTo>
                    <a:pt x="241" y="94"/>
                  </a:lnTo>
                  <a:lnTo>
                    <a:pt x="203" y="73"/>
                  </a:lnTo>
                  <a:lnTo>
                    <a:pt x="189" y="33"/>
                  </a:lnTo>
                  <a:lnTo>
                    <a:pt x="94" y="37"/>
                  </a:lnTo>
                  <a:lnTo>
                    <a:pt x="87" y="57"/>
                  </a:lnTo>
                  <a:lnTo>
                    <a:pt x="47" y="75"/>
                  </a:lnTo>
                  <a:lnTo>
                    <a:pt x="0" y="82"/>
                  </a:lnTo>
                  <a:lnTo>
                    <a:pt x="43" y="67"/>
                  </a:lnTo>
                  <a:lnTo>
                    <a:pt x="75" y="51"/>
                  </a:lnTo>
                  <a:lnTo>
                    <a:pt x="83" y="33"/>
                  </a:lnTo>
                  <a:lnTo>
                    <a:pt x="91" y="13"/>
                  </a:lnTo>
                  <a:lnTo>
                    <a:pt x="59" y="13"/>
                  </a:lnTo>
                  <a:lnTo>
                    <a:pt x="47" y="33"/>
                  </a:lnTo>
                  <a:lnTo>
                    <a:pt x="47" y="11"/>
                  </a:lnTo>
                  <a:lnTo>
                    <a:pt x="108" y="0"/>
                  </a:lnTo>
                  <a:lnTo>
                    <a:pt x="191" y="5"/>
                  </a:lnTo>
                  <a:lnTo>
                    <a:pt x="203" y="21"/>
                  </a:lnTo>
                  <a:lnTo>
                    <a:pt x="20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75">
              <a:extLst>
                <a:ext uri="{FF2B5EF4-FFF2-40B4-BE49-F238E27FC236}">
                  <a16:creationId xmlns:a16="http://schemas.microsoft.com/office/drawing/2014/main" id="{54E0A999-5B19-4C59-AF52-300B6F01A812}"/>
                </a:ext>
              </a:extLst>
            </p:cNvPr>
            <p:cNvSpPr>
              <a:spLocks/>
            </p:cNvSpPr>
            <p:nvPr/>
          </p:nvSpPr>
          <p:spPr bwMode="auto">
            <a:xfrm>
              <a:off x="962" y="3841"/>
              <a:ext cx="66" cy="108"/>
            </a:xfrm>
            <a:custGeom>
              <a:avLst/>
              <a:gdLst>
                <a:gd name="T0" fmla="*/ 30 w 66"/>
                <a:gd name="T1" fmla="*/ 14 h 108"/>
                <a:gd name="T2" fmla="*/ 14 w 66"/>
                <a:gd name="T3" fmla="*/ 39 h 108"/>
                <a:gd name="T4" fmla="*/ 14 w 66"/>
                <a:gd name="T5" fmla="*/ 104 h 108"/>
                <a:gd name="T6" fmla="*/ 66 w 66"/>
                <a:gd name="T7" fmla="*/ 108 h 108"/>
                <a:gd name="T8" fmla="*/ 0 w 66"/>
                <a:gd name="T9" fmla="*/ 108 h 108"/>
                <a:gd name="T10" fmla="*/ 2 w 66"/>
                <a:gd name="T11" fmla="*/ 47 h 108"/>
                <a:gd name="T12" fmla="*/ 10 w 66"/>
                <a:gd name="T13" fmla="*/ 22 h 108"/>
                <a:gd name="T14" fmla="*/ 30 w 66"/>
                <a:gd name="T15" fmla="*/ 0 h 108"/>
                <a:gd name="T16" fmla="*/ 30 w 66"/>
                <a:gd name="T17" fmla="*/ 14 h 108"/>
                <a:gd name="T18" fmla="*/ 30 w 66"/>
                <a:gd name="T19" fmla="*/ 1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08">
                  <a:moveTo>
                    <a:pt x="30" y="14"/>
                  </a:moveTo>
                  <a:lnTo>
                    <a:pt x="14" y="39"/>
                  </a:lnTo>
                  <a:lnTo>
                    <a:pt x="14" y="104"/>
                  </a:lnTo>
                  <a:lnTo>
                    <a:pt x="66" y="108"/>
                  </a:lnTo>
                  <a:lnTo>
                    <a:pt x="0" y="108"/>
                  </a:lnTo>
                  <a:lnTo>
                    <a:pt x="2" y="47"/>
                  </a:lnTo>
                  <a:lnTo>
                    <a:pt x="10" y="22"/>
                  </a:lnTo>
                  <a:lnTo>
                    <a:pt x="30" y="0"/>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76">
              <a:extLst>
                <a:ext uri="{FF2B5EF4-FFF2-40B4-BE49-F238E27FC236}">
                  <a16:creationId xmlns:a16="http://schemas.microsoft.com/office/drawing/2014/main" id="{451DDFB0-9801-4E9E-B579-1375431C9E9E}"/>
                </a:ext>
              </a:extLst>
            </p:cNvPr>
            <p:cNvSpPr>
              <a:spLocks/>
            </p:cNvSpPr>
            <p:nvPr/>
          </p:nvSpPr>
          <p:spPr bwMode="auto">
            <a:xfrm>
              <a:off x="806" y="3969"/>
              <a:ext cx="621" cy="109"/>
            </a:xfrm>
            <a:custGeom>
              <a:avLst/>
              <a:gdLst>
                <a:gd name="T0" fmla="*/ 619 w 621"/>
                <a:gd name="T1" fmla="*/ 0 h 109"/>
                <a:gd name="T2" fmla="*/ 461 w 621"/>
                <a:gd name="T3" fmla="*/ 73 h 109"/>
                <a:gd name="T4" fmla="*/ 404 w 621"/>
                <a:gd name="T5" fmla="*/ 97 h 109"/>
                <a:gd name="T6" fmla="*/ 0 w 621"/>
                <a:gd name="T7" fmla="*/ 65 h 109"/>
                <a:gd name="T8" fmla="*/ 38 w 621"/>
                <a:gd name="T9" fmla="*/ 109 h 109"/>
                <a:gd name="T10" fmla="*/ 431 w 621"/>
                <a:gd name="T11" fmla="*/ 105 h 109"/>
                <a:gd name="T12" fmla="*/ 621 w 621"/>
                <a:gd name="T13" fmla="*/ 10 h 109"/>
                <a:gd name="T14" fmla="*/ 619 w 621"/>
                <a:gd name="T15" fmla="*/ 0 h 109"/>
                <a:gd name="T16" fmla="*/ 619 w 621"/>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 h="109">
                  <a:moveTo>
                    <a:pt x="619" y="0"/>
                  </a:moveTo>
                  <a:lnTo>
                    <a:pt x="461" y="73"/>
                  </a:lnTo>
                  <a:lnTo>
                    <a:pt x="404" y="97"/>
                  </a:lnTo>
                  <a:lnTo>
                    <a:pt x="0" y="65"/>
                  </a:lnTo>
                  <a:lnTo>
                    <a:pt x="38" y="109"/>
                  </a:lnTo>
                  <a:lnTo>
                    <a:pt x="431" y="105"/>
                  </a:lnTo>
                  <a:lnTo>
                    <a:pt x="621" y="10"/>
                  </a:lnTo>
                  <a:lnTo>
                    <a:pt x="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77">
              <a:extLst>
                <a:ext uri="{FF2B5EF4-FFF2-40B4-BE49-F238E27FC236}">
                  <a16:creationId xmlns:a16="http://schemas.microsoft.com/office/drawing/2014/main" id="{C0408113-A6ED-4531-8489-347C39B51A83}"/>
                </a:ext>
              </a:extLst>
            </p:cNvPr>
            <p:cNvSpPr>
              <a:spLocks/>
            </p:cNvSpPr>
            <p:nvPr/>
          </p:nvSpPr>
          <p:spPr bwMode="auto">
            <a:xfrm>
              <a:off x="2424" y="3066"/>
              <a:ext cx="178" cy="518"/>
            </a:xfrm>
            <a:custGeom>
              <a:avLst/>
              <a:gdLst>
                <a:gd name="T0" fmla="*/ 166 w 178"/>
                <a:gd name="T1" fmla="*/ 46 h 518"/>
                <a:gd name="T2" fmla="*/ 140 w 178"/>
                <a:gd name="T3" fmla="*/ 117 h 518"/>
                <a:gd name="T4" fmla="*/ 111 w 178"/>
                <a:gd name="T5" fmla="*/ 184 h 518"/>
                <a:gd name="T6" fmla="*/ 26 w 178"/>
                <a:gd name="T7" fmla="*/ 320 h 518"/>
                <a:gd name="T8" fmla="*/ 0 w 178"/>
                <a:gd name="T9" fmla="*/ 370 h 518"/>
                <a:gd name="T10" fmla="*/ 14 w 178"/>
                <a:gd name="T11" fmla="*/ 427 h 518"/>
                <a:gd name="T12" fmla="*/ 26 w 178"/>
                <a:gd name="T13" fmla="*/ 474 h 518"/>
                <a:gd name="T14" fmla="*/ 26 w 178"/>
                <a:gd name="T15" fmla="*/ 494 h 518"/>
                <a:gd name="T16" fmla="*/ 16 w 178"/>
                <a:gd name="T17" fmla="*/ 510 h 518"/>
                <a:gd name="T18" fmla="*/ 24 w 178"/>
                <a:gd name="T19" fmla="*/ 518 h 518"/>
                <a:gd name="T20" fmla="*/ 39 w 178"/>
                <a:gd name="T21" fmla="*/ 492 h 518"/>
                <a:gd name="T22" fmla="*/ 26 w 178"/>
                <a:gd name="T23" fmla="*/ 419 h 518"/>
                <a:gd name="T24" fmla="*/ 22 w 178"/>
                <a:gd name="T25" fmla="*/ 370 h 518"/>
                <a:gd name="T26" fmla="*/ 43 w 178"/>
                <a:gd name="T27" fmla="*/ 318 h 518"/>
                <a:gd name="T28" fmla="*/ 107 w 178"/>
                <a:gd name="T29" fmla="*/ 208 h 518"/>
                <a:gd name="T30" fmla="*/ 158 w 178"/>
                <a:gd name="T31" fmla="*/ 113 h 518"/>
                <a:gd name="T32" fmla="*/ 178 w 178"/>
                <a:gd name="T33" fmla="*/ 65 h 518"/>
                <a:gd name="T34" fmla="*/ 178 w 178"/>
                <a:gd name="T35" fmla="*/ 34 h 518"/>
                <a:gd name="T36" fmla="*/ 178 w 178"/>
                <a:gd name="T37" fmla="*/ 0 h 518"/>
                <a:gd name="T38" fmla="*/ 162 w 178"/>
                <a:gd name="T39" fmla="*/ 0 h 518"/>
                <a:gd name="T40" fmla="*/ 166 w 178"/>
                <a:gd name="T41" fmla="*/ 46 h 518"/>
                <a:gd name="T42" fmla="*/ 166 w 178"/>
                <a:gd name="T43" fmla="*/ 46 h 5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8" h="518">
                  <a:moveTo>
                    <a:pt x="166" y="46"/>
                  </a:moveTo>
                  <a:lnTo>
                    <a:pt x="140" y="117"/>
                  </a:lnTo>
                  <a:lnTo>
                    <a:pt x="111" y="184"/>
                  </a:lnTo>
                  <a:lnTo>
                    <a:pt x="26" y="320"/>
                  </a:lnTo>
                  <a:lnTo>
                    <a:pt x="0" y="370"/>
                  </a:lnTo>
                  <a:lnTo>
                    <a:pt x="14" y="427"/>
                  </a:lnTo>
                  <a:lnTo>
                    <a:pt x="26" y="474"/>
                  </a:lnTo>
                  <a:lnTo>
                    <a:pt x="26" y="494"/>
                  </a:lnTo>
                  <a:lnTo>
                    <a:pt x="16" y="510"/>
                  </a:lnTo>
                  <a:lnTo>
                    <a:pt x="24" y="518"/>
                  </a:lnTo>
                  <a:lnTo>
                    <a:pt x="39" y="492"/>
                  </a:lnTo>
                  <a:lnTo>
                    <a:pt x="26" y="419"/>
                  </a:lnTo>
                  <a:lnTo>
                    <a:pt x="22" y="370"/>
                  </a:lnTo>
                  <a:lnTo>
                    <a:pt x="43" y="318"/>
                  </a:lnTo>
                  <a:lnTo>
                    <a:pt x="107" y="208"/>
                  </a:lnTo>
                  <a:lnTo>
                    <a:pt x="158" y="113"/>
                  </a:lnTo>
                  <a:lnTo>
                    <a:pt x="178" y="65"/>
                  </a:lnTo>
                  <a:lnTo>
                    <a:pt x="178" y="34"/>
                  </a:lnTo>
                  <a:lnTo>
                    <a:pt x="178" y="0"/>
                  </a:lnTo>
                  <a:lnTo>
                    <a:pt x="162" y="0"/>
                  </a:lnTo>
                  <a:lnTo>
                    <a:pt x="16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78">
              <a:extLst>
                <a:ext uri="{FF2B5EF4-FFF2-40B4-BE49-F238E27FC236}">
                  <a16:creationId xmlns:a16="http://schemas.microsoft.com/office/drawing/2014/main" id="{1BF4D0AF-C2A0-471C-A0F9-32C8E8C1F7D0}"/>
                </a:ext>
              </a:extLst>
            </p:cNvPr>
            <p:cNvSpPr>
              <a:spLocks/>
            </p:cNvSpPr>
            <p:nvPr/>
          </p:nvSpPr>
          <p:spPr bwMode="auto">
            <a:xfrm>
              <a:off x="2598" y="3197"/>
              <a:ext cx="142" cy="521"/>
            </a:xfrm>
            <a:custGeom>
              <a:avLst/>
              <a:gdLst>
                <a:gd name="T0" fmla="*/ 97 w 142"/>
                <a:gd name="T1" fmla="*/ 8 h 521"/>
                <a:gd name="T2" fmla="*/ 49 w 142"/>
                <a:gd name="T3" fmla="*/ 166 h 521"/>
                <a:gd name="T4" fmla="*/ 53 w 142"/>
                <a:gd name="T5" fmla="*/ 227 h 521"/>
                <a:gd name="T6" fmla="*/ 105 w 142"/>
                <a:gd name="T7" fmla="*/ 235 h 521"/>
                <a:gd name="T8" fmla="*/ 124 w 142"/>
                <a:gd name="T9" fmla="*/ 219 h 521"/>
                <a:gd name="T10" fmla="*/ 130 w 142"/>
                <a:gd name="T11" fmla="*/ 160 h 521"/>
                <a:gd name="T12" fmla="*/ 142 w 142"/>
                <a:gd name="T13" fmla="*/ 148 h 521"/>
                <a:gd name="T14" fmla="*/ 140 w 142"/>
                <a:gd name="T15" fmla="*/ 213 h 521"/>
                <a:gd name="T16" fmla="*/ 122 w 142"/>
                <a:gd name="T17" fmla="*/ 243 h 521"/>
                <a:gd name="T18" fmla="*/ 53 w 142"/>
                <a:gd name="T19" fmla="*/ 243 h 521"/>
                <a:gd name="T20" fmla="*/ 20 w 142"/>
                <a:gd name="T21" fmla="*/ 426 h 521"/>
                <a:gd name="T22" fmla="*/ 12 w 142"/>
                <a:gd name="T23" fmla="*/ 521 h 521"/>
                <a:gd name="T24" fmla="*/ 0 w 142"/>
                <a:gd name="T25" fmla="*/ 517 h 521"/>
                <a:gd name="T26" fmla="*/ 8 w 142"/>
                <a:gd name="T27" fmla="*/ 413 h 521"/>
                <a:gd name="T28" fmla="*/ 37 w 142"/>
                <a:gd name="T29" fmla="*/ 227 h 521"/>
                <a:gd name="T30" fmla="*/ 41 w 142"/>
                <a:gd name="T31" fmla="*/ 154 h 521"/>
                <a:gd name="T32" fmla="*/ 81 w 142"/>
                <a:gd name="T33" fmla="*/ 0 h 521"/>
                <a:gd name="T34" fmla="*/ 97 w 142"/>
                <a:gd name="T35" fmla="*/ 8 h 521"/>
                <a:gd name="T36" fmla="*/ 97 w 142"/>
                <a:gd name="T37" fmla="*/ 8 h 5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521">
                  <a:moveTo>
                    <a:pt x="97" y="8"/>
                  </a:moveTo>
                  <a:lnTo>
                    <a:pt x="49" y="166"/>
                  </a:lnTo>
                  <a:lnTo>
                    <a:pt x="53" y="227"/>
                  </a:lnTo>
                  <a:lnTo>
                    <a:pt x="105" y="235"/>
                  </a:lnTo>
                  <a:lnTo>
                    <a:pt x="124" y="219"/>
                  </a:lnTo>
                  <a:lnTo>
                    <a:pt x="130" y="160"/>
                  </a:lnTo>
                  <a:lnTo>
                    <a:pt x="142" y="148"/>
                  </a:lnTo>
                  <a:lnTo>
                    <a:pt x="140" y="213"/>
                  </a:lnTo>
                  <a:lnTo>
                    <a:pt x="122" y="243"/>
                  </a:lnTo>
                  <a:lnTo>
                    <a:pt x="53" y="243"/>
                  </a:lnTo>
                  <a:lnTo>
                    <a:pt x="20" y="426"/>
                  </a:lnTo>
                  <a:lnTo>
                    <a:pt x="12" y="521"/>
                  </a:lnTo>
                  <a:lnTo>
                    <a:pt x="0" y="517"/>
                  </a:lnTo>
                  <a:lnTo>
                    <a:pt x="8" y="413"/>
                  </a:lnTo>
                  <a:lnTo>
                    <a:pt x="37" y="227"/>
                  </a:lnTo>
                  <a:lnTo>
                    <a:pt x="41" y="154"/>
                  </a:lnTo>
                  <a:lnTo>
                    <a:pt x="81" y="0"/>
                  </a:lnTo>
                  <a:lnTo>
                    <a:pt x="9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279">
              <a:extLst>
                <a:ext uri="{FF2B5EF4-FFF2-40B4-BE49-F238E27FC236}">
                  <a16:creationId xmlns:a16="http://schemas.microsoft.com/office/drawing/2014/main" id="{A120F850-67E7-4D78-80F6-89A3973CAFA4}"/>
                </a:ext>
              </a:extLst>
            </p:cNvPr>
            <p:cNvSpPr>
              <a:spLocks/>
            </p:cNvSpPr>
            <p:nvPr/>
          </p:nvSpPr>
          <p:spPr bwMode="auto">
            <a:xfrm>
              <a:off x="2590" y="3011"/>
              <a:ext cx="105" cy="190"/>
            </a:xfrm>
            <a:custGeom>
              <a:avLst/>
              <a:gdLst>
                <a:gd name="T0" fmla="*/ 49 w 105"/>
                <a:gd name="T1" fmla="*/ 22 h 190"/>
                <a:gd name="T2" fmla="*/ 20 w 105"/>
                <a:gd name="T3" fmla="*/ 69 h 190"/>
                <a:gd name="T4" fmla="*/ 53 w 105"/>
                <a:gd name="T5" fmla="*/ 140 h 190"/>
                <a:gd name="T6" fmla="*/ 105 w 105"/>
                <a:gd name="T7" fmla="*/ 158 h 190"/>
                <a:gd name="T8" fmla="*/ 89 w 105"/>
                <a:gd name="T9" fmla="*/ 190 h 190"/>
                <a:gd name="T10" fmla="*/ 30 w 105"/>
                <a:gd name="T11" fmla="*/ 148 h 190"/>
                <a:gd name="T12" fmla="*/ 0 w 105"/>
                <a:gd name="T13" fmla="*/ 115 h 190"/>
                <a:gd name="T14" fmla="*/ 0 w 105"/>
                <a:gd name="T15" fmla="*/ 73 h 190"/>
                <a:gd name="T16" fmla="*/ 12 w 105"/>
                <a:gd name="T17" fmla="*/ 39 h 190"/>
                <a:gd name="T18" fmla="*/ 30 w 105"/>
                <a:gd name="T19" fmla="*/ 18 h 190"/>
                <a:gd name="T20" fmla="*/ 65 w 105"/>
                <a:gd name="T21" fmla="*/ 6 h 190"/>
                <a:gd name="T22" fmla="*/ 97 w 105"/>
                <a:gd name="T23" fmla="*/ 0 h 190"/>
                <a:gd name="T24" fmla="*/ 97 w 105"/>
                <a:gd name="T25" fmla="*/ 14 h 190"/>
                <a:gd name="T26" fmla="*/ 49 w 105"/>
                <a:gd name="T27" fmla="*/ 22 h 190"/>
                <a:gd name="T28" fmla="*/ 49 w 105"/>
                <a:gd name="T29" fmla="*/ 22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90">
                  <a:moveTo>
                    <a:pt x="49" y="22"/>
                  </a:moveTo>
                  <a:lnTo>
                    <a:pt x="20" y="69"/>
                  </a:lnTo>
                  <a:lnTo>
                    <a:pt x="53" y="140"/>
                  </a:lnTo>
                  <a:lnTo>
                    <a:pt x="105" y="158"/>
                  </a:lnTo>
                  <a:lnTo>
                    <a:pt x="89" y="190"/>
                  </a:lnTo>
                  <a:lnTo>
                    <a:pt x="30" y="148"/>
                  </a:lnTo>
                  <a:lnTo>
                    <a:pt x="0" y="115"/>
                  </a:lnTo>
                  <a:lnTo>
                    <a:pt x="0" y="73"/>
                  </a:lnTo>
                  <a:lnTo>
                    <a:pt x="12" y="39"/>
                  </a:lnTo>
                  <a:lnTo>
                    <a:pt x="30" y="18"/>
                  </a:lnTo>
                  <a:lnTo>
                    <a:pt x="65" y="6"/>
                  </a:lnTo>
                  <a:lnTo>
                    <a:pt x="97" y="0"/>
                  </a:lnTo>
                  <a:lnTo>
                    <a:pt x="97" y="14"/>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280">
              <a:extLst>
                <a:ext uri="{FF2B5EF4-FFF2-40B4-BE49-F238E27FC236}">
                  <a16:creationId xmlns:a16="http://schemas.microsoft.com/office/drawing/2014/main" id="{40CB0688-1361-4243-9B7A-52C7AFCBDD21}"/>
                </a:ext>
              </a:extLst>
            </p:cNvPr>
            <p:cNvSpPr>
              <a:spLocks/>
            </p:cNvSpPr>
            <p:nvPr/>
          </p:nvSpPr>
          <p:spPr bwMode="auto">
            <a:xfrm>
              <a:off x="2610" y="2479"/>
              <a:ext cx="356" cy="463"/>
            </a:xfrm>
            <a:custGeom>
              <a:avLst/>
              <a:gdLst>
                <a:gd name="T0" fmla="*/ 322 w 356"/>
                <a:gd name="T1" fmla="*/ 8 h 463"/>
                <a:gd name="T2" fmla="*/ 271 w 356"/>
                <a:gd name="T3" fmla="*/ 18 h 463"/>
                <a:gd name="T4" fmla="*/ 231 w 356"/>
                <a:gd name="T5" fmla="*/ 26 h 463"/>
                <a:gd name="T6" fmla="*/ 142 w 356"/>
                <a:gd name="T7" fmla="*/ 72 h 463"/>
                <a:gd name="T8" fmla="*/ 87 w 356"/>
                <a:gd name="T9" fmla="*/ 220 h 463"/>
                <a:gd name="T10" fmla="*/ 81 w 356"/>
                <a:gd name="T11" fmla="*/ 265 h 463"/>
                <a:gd name="T12" fmla="*/ 55 w 356"/>
                <a:gd name="T13" fmla="*/ 376 h 463"/>
                <a:gd name="T14" fmla="*/ 41 w 356"/>
                <a:gd name="T15" fmla="*/ 411 h 463"/>
                <a:gd name="T16" fmla="*/ 0 w 356"/>
                <a:gd name="T17" fmla="*/ 463 h 463"/>
                <a:gd name="T18" fmla="*/ 33 w 356"/>
                <a:gd name="T19" fmla="*/ 398 h 463"/>
                <a:gd name="T20" fmla="*/ 69 w 356"/>
                <a:gd name="T21" fmla="*/ 269 h 463"/>
                <a:gd name="T22" fmla="*/ 75 w 356"/>
                <a:gd name="T23" fmla="*/ 208 h 463"/>
                <a:gd name="T24" fmla="*/ 124 w 356"/>
                <a:gd name="T25" fmla="*/ 68 h 463"/>
                <a:gd name="T26" fmla="*/ 162 w 356"/>
                <a:gd name="T27" fmla="*/ 50 h 463"/>
                <a:gd name="T28" fmla="*/ 225 w 356"/>
                <a:gd name="T29" fmla="*/ 16 h 463"/>
                <a:gd name="T30" fmla="*/ 294 w 356"/>
                <a:gd name="T31" fmla="*/ 4 h 463"/>
                <a:gd name="T32" fmla="*/ 356 w 356"/>
                <a:gd name="T33" fmla="*/ 0 h 463"/>
                <a:gd name="T34" fmla="*/ 322 w 356"/>
                <a:gd name="T35" fmla="*/ 8 h 463"/>
                <a:gd name="T36" fmla="*/ 322 w 356"/>
                <a:gd name="T37" fmla="*/ 8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6" h="463">
                  <a:moveTo>
                    <a:pt x="322" y="8"/>
                  </a:moveTo>
                  <a:lnTo>
                    <a:pt x="271" y="18"/>
                  </a:lnTo>
                  <a:lnTo>
                    <a:pt x="231" y="26"/>
                  </a:lnTo>
                  <a:lnTo>
                    <a:pt x="142" y="72"/>
                  </a:lnTo>
                  <a:lnTo>
                    <a:pt x="87" y="220"/>
                  </a:lnTo>
                  <a:lnTo>
                    <a:pt x="81" y="265"/>
                  </a:lnTo>
                  <a:lnTo>
                    <a:pt x="55" y="376"/>
                  </a:lnTo>
                  <a:lnTo>
                    <a:pt x="41" y="411"/>
                  </a:lnTo>
                  <a:lnTo>
                    <a:pt x="0" y="463"/>
                  </a:lnTo>
                  <a:lnTo>
                    <a:pt x="33" y="398"/>
                  </a:lnTo>
                  <a:lnTo>
                    <a:pt x="69" y="269"/>
                  </a:lnTo>
                  <a:lnTo>
                    <a:pt x="75" y="208"/>
                  </a:lnTo>
                  <a:lnTo>
                    <a:pt x="124" y="68"/>
                  </a:lnTo>
                  <a:lnTo>
                    <a:pt x="162" y="50"/>
                  </a:lnTo>
                  <a:lnTo>
                    <a:pt x="225" y="16"/>
                  </a:lnTo>
                  <a:lnTo>
                    <a:pt x="294" y="4"/>
                  </a:lnTo>
                  <a:lnTo>
                    <a:pt x="356" y="0"/>
                  </a:lnTo>
                  <a:lnTo>
                    <a:pt x="3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281">
              <a:extLst>
                <a:ext uri="{FF2B5EF4-FFF2-40B4-BE49-F238E27FC236}">
                  <a16:creationId xmlns:a16="http://schemas.microsoft.com/office/drawing/2014/main" id="{409D4069-1176-4292-9E32-BC3DE3559609}"/>
                </a:ext>
              </a:extLst>
            </p:cNvPr>
            <p:cNvSpPr>
              <a:spLocks/>
            </p:cNvSpPr>
            <p:nvPr/>
          </p:nvSpPr>
          <p:spPr bwMode="auto">
            <a:xfrm>
              <a:off x="2898" y="2280"/>
              <a:ext cx="412" cy="658"/>
            </a:xfrm>
            <a:custGeom>
              <a:avLst/>
              <a:gdLst>
                <a:gd name="T0" fmla="*/ 95 w 412"/>
                <a:gd name="T1" fmla="*/ 138 h 658"/>
                <a:gd name="T2" fmla="*/ 99 w 412"/>
                <a:gd name="T3" fmla="*/ 170 h 658"/>
                <a:gd name="T4" fmla="*/ 80 w 412"/>
                <a:gd name="T5" fmla="*/ 190 h 658"/>
                <a:gd name="T6" fmla="*/ 36 w 412"/>
                <a:gd name="T7" fmla="*/ 209 h 658"/>
                <a:gd name="T8" fmla="*/ 10 w 412"/>
                <a:gd name="T9" fmla="*/ 235 h 658"/>
                <a:gd name="T10" fmla="*/ 0 w 412"/>
                <a:gd name="T11" fmla="*/ 300 h 658"/>
                <a:gd name="T12" fmla="*/ 6 w 412"/>
                <a:gd name="T13" fmla="*/ 356 h 658"/>
                <a:gd name="T14" fmla="*/ 16 w 412"/>
                <a:gd name="T15" fmla="*/ 375 h 658"/>
                <a:gd name="T16" fmla="*/ 72 w 412"/>
                <a:gd name="T17" fmla="*/ 385 h 658"/>
                <a:gd name="T18" fmla="*/ 121 w 412"/>
                <a:gd name="T19" fmla="*/ 389 h 658"/>
                <a:gd name="T20" fmla="*/ 111 w 412"/>
                <a:gd name="T21" fmla="*/ 439 h 658"/>
                <a:gd name="T22" fmla="*/ 72 w 412"/>
                <a:gd name="T23" fmla="*/ 547 h 658"/>
                <a:gd name="T24" fmla="*/ 56 w 412"/>
                <a:gd name="T25" fmla="*/ 622 h 658"/>
                <a:gd name="T26" fmla="*/ 58 w 412"/>
                <a:gd name="T27" fmla="*/ 652 h 658"/>
                <a:gd name="T28" fmla="*/ 68 w 412"/>
                <a:gd name="T29" fmla="*/ 658 h 658"/>
                <a:gd name="T30" fmla="*/ 72 w 412"/>
                <a:gd name="T31" fmla="*/ 610 h 658"/>
                <a:gd name="T32" fmla="*/ 76 w 412"/>
                <a:gd name="T33" fmla="*/ 561 h 658"/>
                <a:gd name="T34" fmla="*/ 117 w 412"/>
                <a:gd name="T35" fmla="*/ 452 h 658"/>
                <a:gd name="T36" fmla="*/ 141 w 412"/>
                <a:gd name="T37" fmla="*/ 389 h 658"/>
                <a:gd name="T38" fmla="*/ 216 w 412"/>
                <a:gd name="T39" fmla="*/ 383 h 658"/>
                <a:gd name="T40" fmla="*/ 258 w 412"/>
                <a:gd name="T41" fmla="*/ 367 h 658"/>
                <a:gd name="T42" fmla="*/ 309 w 412"/>
                <a:gd name="T43" fmla="*/ 304 h 658"/>
                <a:gd name="T44" fmla="*/ 362 w 412"/>
                <a:gd name="T45" fmla="*/ 225 h 658"/>
                <a:gd name="T46" fmla="*/ 386 w 412"/>
                <a:gd name="T47" fmla="*/ 205 h 658"/>
                <a:gd name="T48" fmla="*/ 412 w 412"/>
                <a:gd name="T49" fmla="*/ 192 h 658"/>
                <a:gd name="T50" fmla="*/ 394 w 412"/>
                <a:gd name="T51" fmla="*/ 190 h 658"/>
                <a:gd name="T52" fmla="*/ 368 w 412"/>
                <a:gd name="T53" fmla="*/ 205 h 658"/>
                <a:gd name="T54" fmla="*/ 339 w 412"/>
                <a:gd name="T55" fmla="*/ 239 h 658"/>
                <a:gd name="T56" fmla="*/ 289 w 412"/>
                <a:gd name="T57" fmla="*/ 316 h 658"/>
                <a:gd name="T58" fmla="*/ 254 w 412"/>
                <a:gd name="T59" fmla="*/ 356 h 658"/>
                <a:gd name="T60" fmla="*/ 220 w 412"/>
                <a:gd name="T61" fmla="*/ 369 h 658"/>
                <a:gd name="T62" fmla="*/ 159 w 412"/>
                <a:gd name="T63" fmla="*/ 379 h 658"/>
                <a:gd name="T64" fmla="*/ 93 w 412"/>
                <a:gd name="T65" fmla="*/ 377 h 658"/>
                <a:gd name="T66" fmla="*/ 40 w 412"/>
                <a:gd name="T67" fmla="*/ 373 h 658"/>
                <a:gd name="T68" fmla="*/ 20 w 412"/>
                <a:gd name="T69" fmla="*/ 352 h 658"/>
                <a:gd name="T70" fmla="*/ 14 w 412"/>
                <a:gd name="T71" fmla="*/ 308 h 658"/>
                <a:gd name="T72" fmla="*/ 20 w 412"/>
                <a:gd name="T73" fmla="*/ 251 h 658"/>
                <a:gd name="T74" fmla="*/ 32 w 412"/>
                <a:gd name="T75" fmla="*/ 225 h 658"/>
                <a:gd name="T76" fmla="*/ 52 w 412"/>
                <a:gd name="T77" fmla="*/ 213 h 658"/>
                <a:gd name="T78" fmla="*/ 87 w 412"/>
                <a:gd name="T79" fmla="*/ 203 h 658"/>
                <a:gd name="T80" fmla="*/ 113 w 412"/>
                <a:gd name="T81" fmla="*/ 211 h 658"/>
                <a:gd name="T82" fmla="*/ 137 w 412"/>
                <a:gd name="T83" fmla="*/ 227 h 658"/>
                <a:gd name="T84" fmla="*/ 125 w 412"/>
                <a:gd name="T85" fmla="*/ 158 h 658"/>
                <a:gd name="T86" fmla="*/ 129 w 412"/>
                <a:gd name="T87" fmla="*/ 122 h 658"/>
                <a:gd name="T88" fmla="*/ 149 w 412"/>
                <a:gd name="T89" fmla="*/ 91 h 658"/>
                <a:gd name="T90" fmla="*/ 196 w 412"/>
                <a:gd name="T91" fmla="*/ 39 h 658"/>
                <a:gd name="T92" fmla="*/ 204 w 412"/>
                <a:gd name="T93" fmla="*/ 0 h 658"/>
                <a:gd name="T94" fmla="*/ 184 w 412"/>
                <a:gd name="T95" fmla="*/ 45 h 658"/>
                <a:gd name="T96" fmla="*/ 121 w 412"/>
                <a:gd name="T97" fmla="*/ 99 h 658"/>
                <a:gd name="T98" fmla="*/ 68 w 412"/>
                <a:gd name="T99" fmla="*/ 140 h 658"/>
                <a:gd name="T100" fmla="*/ 42 w 412"/>
                <a:gd name="T101" fmla="*/ 150 h 658"/>
                <a:gd name="T102" fmla="*/ 24 w 412"/>
                <a:gd name="T103" fmla="*/ 148 h 658"/>
                <a:gd name="T104" fmla="*/ 32 w 412"/>
                <a:gd name="T105" fmla="*/ 156 h 658"/>
                <a:gd name="T106" fmla="*/ 54 w 412"/>
                <a:gd name="T107" fmla="*/ 156 h 658"/>
                <a:gd name="T108" fmla="*/ 95 w 412"/>
                <a:gd name="T109" fmla="*/ 138 h 658"/>
                <a:gd name="T110" fmla="*/ 95 w 412"/>
                <a:gd name="T111" fmla="*/ 138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2" h="658">
                  <a:moveTo>
                    <a:pt x="95" y="138"/>
                  </a:moveTo>
                  <a:lnTo>
                    <a:pt x="99" y="170"/>
                  </a:lnTo>
                  <a:lnTo>
                    <a:pt x="80" y="190"/>
                  </a:lnTo>
                  <a:lnTo>
                    <a:pt x="36" y="209"/>
                  </a:lnTo>
                  <a:lnTo>
                    <a:pt x="10" y="235"/>
                  </a:lnTo>
                  <a:lnTo>
                    <a:pt x="0" y="300"/>
                  </a:lnTo>
                  <a:lnTo>
                    <a:pt x="6" y="356"/>
                  </a:lnTo>
                  <a:lnTo>
                    <a:pt x="16" y="375"/>
                  </a:lnTo>
                  <a:lnTo>
                    <a:pt x="72" y="385"/>
                  </a:lnTo>
                  <a:lnTo>
                    <a:pt x="121" y="389"/>
                  </a:lnTo>
                  <a:lnTo>
                    <a:pt x="111" y="439"/>
                  </a:lnTo>
                  <a:lnTo>
                    <a:pt x="72" y="547"/>
                  </a:lnTo>
                  <a:lnTo>
                    <a:pt x="56" y="622"/>
                  </a:lnTo>
                  <a:lnTo>
                    <a:pt x="58" y="652"/>
                  </a:lnTo>
                  <a:lnTo>
                    <a:pt x="68" y="658"/>
                  </a:lnTo>
                  <a:lnTo>
                    <a:pt x="72" y="610"/>
                  </a:lnTo>
                  <a:lnTo>
                    <a:pt x="76" y="561"/>
                  </a:lnTo>
                  <a:lnTo>
                    <a:pt x="117" y="452"/>
                  </a:lnTo>
                  <a:lnTo>
                    <a:pt x="141" y="389"/>
                  </a:lnTo>
                  <a:lnTo>
                    <a:pt x="216" y="383"/>
                  </a:lnTo>
                  <a:lnTo>
                    <a:pt x="258" y="367"/>
                  </a:lnTo>
                  <a:lnTo>
                    <a:pt x="309" y="304"/>
                  </a:lnTo>
                  <a:lnTo>
                    <a:pt x="362" y="225"/>
                  </a:lnTo>
                  <a:lnTo>
                    <a:pt x="386" y="205"/>
                  </a:lnTo>
                  <a:lnTo>
                    <a:pt x="412" y="192"/>
                  </a:lnTo>
                  <a:lnTo>
                    <a:pt x="394" y="190"/>
                  </a:lnTo>
                  <a:lnTo>
                    <a:pt x="368" y="205"/>
                  </a:lnTo>
                  <a:lnTo>
                    <a:pt x="339" y="239"/>
                  </a:lnTo>
                  <a:lnTo>
                    <a:pt x="289" y="316"/>
                  </a:lnTo>
                  <a:lnTo>
                    <a:pt x="254" y="356"/>
                  </a:lnTo>
                  <a:lnTo>
                    <a:pt x="220" y="369"/>
                  </a:lnTo>
                  <a:lnTo>
                    <a:pt x="159" y="379"/>
                  </a:lnTo>
                  <a:lnTo>
                    <a:pt x="93" y="377"/>
                  </a:lnTo>
                  <a:lnTo>
                    <a:pt x="40" y="373"/>
                  </a:lnTo>
                  <a:lnTo>
                    <a:pt x="20" y="352"/>
                  </a:lnTo>
                  <a:lnTo>
                    <a:pt x="14" y="308"/>
                  </a:lnTo>
                  <a:lnTo>
                    <a:pt x="20" y="251"/>
                  </a:lnTo>
                  <a:lnTo>
                    <a:pt x="32" y="225"/>
                  </a:lnTo>
                  <a:lnTo>
                    <a:pt x="52" y="213"/>
                  </a:lnTo>
                  <a:lnTo>
                    <a:pt x="87" y="203"/>
                  </a:lnTo>
                  <a:lnTo>
                    <a:pt x="113" y="211"/>
                  </a:lnTo>
                  <a:lnTo>
                    <a:pt x="137" y="227"/>
                  </a:lnTo>
                  <a:lnTo>
                    <a:pt x="125" y="158"/>
                  </a:lnTo>
                  <a:lnTo>
                    <a:pt x="129" y="122"/>
                  </a:lnTo>
                  <a:lnTo>
                    <a:pt x="149" y="91"/>
                  </a:lnTo>
                  <a:lnTo>
                    <a:pt x="196" y="39"/>
                  </a:lnTo>
                  <a:lnTo>
                    <a:pt x="204" y="0"/>
                  </a:lnTo>
                  <a:lnTo>
                    <a:pt x="184" y="45"/>
                  </a:lnTo>
                  <a:lnTo>
                    <a:pt x="121" y="99"/>
                  </a:lnTo>
                  <a:lnTo>
                    <a:pt x="68" y="140"/>
                  </a:lnTo>
                  <a:lnTo>
                    <a:pt x="42" y="150"/>
                  </a:lnTo>
                  <a:lnTo>
                    <a:pt x="24" y="148"/>
                  </a:lnTo>
                  <a:lnTo>
                    <a:pt x="32" y="156"/>
                  </a:lnTo>
                  <a:lnTo>
                    <a:pt x="54" y="156"/>
                  </a:lnTo>
                  <a:lnTo>
                    <a:pt x="95"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282">
              <a:extLst>
                <a:ext uri="{FF2B5EF4-FFF2-40B4-BE49-F238E27FC236}">
                  <a16:creationId xmlns:a16="http://schemas.microsoft.com/office/drawing/2014/main" id="{AEF543A3-9395-4F35-BCA0-F74EDD7E4ED4}"/>
                </a:ext>
              </a:extLst>
            </p:cNvPr>
            <p:cNvSpPr>
              <a:spLocks/>
            </p:cNvSpPr>
            <p:nvPr/>
          </p:nvSpPr>
          <p:spPr bwMode="auto">
            <a:xfrm>
              <a:off x="2809" y="2067"/>
              <a:ext cx="157" cy="369"/>
            </a:xfrm>
            <a:custGeom>
              <a:avLst/>
              <a:gdLst>
                <a:gd name="T0" fmla="*/ 20 w 157"/>
                <a:gd name="T1" fmla="*/ 0 h 369"/>
                <a:gd name="T2" fmla="*/ 8 w 157"/>
                <a:gd name="T3" fmla="*/ 39 h 369"/>
                <a:gd name="T4" fmla="*/ 4 w 157"/>
                <a:gd name="T5" fmla="*/ 79 h 369"/>
                <a:gd name="T6" fmla="*/ 4 w 157"/>
                <a:gd name="T7" fmla="*/ 112 h 369"/>
                <a:gd name="T8" fmla="*/ 8 w 157"/>
                <a:gd name="T9" fmla="*/ 124 h 369"/>
                <a:gd name="T10" fmla="*/ 32 w 157"/>
                <a:gd name="T11" fmla="*/ 136 h 369"/>
                <a:gd name="T12" fmla="*/ 48 w 157"/>
                <a:gd name="T13" fmla="*/ 148 h 369"/>
                <a:gd name="T14" fmla="*/ 48 w 157"/>
                <a:gd name="T15" fmla="*/ 160 h 369"/>
                <a:gd name="T16" fmla="*/ 44 w 157"/>
                <a:gd name="T17" fmla="*/ 203 h 369"/>
                <a:gd name="T18" fmla="*/ 38 w 157"/>
                <a:gd name="T19" fmla="*/ 225 h 369"/>
                <a:gd name="T20" fmla="*/ 44 w 157"/>
                <a:gd name="T21" fmla="*/ 243 h 369"/>
                <a:gd name="T22" fmla="*/ 52 w 157"/>
                <a:gd name="T23" fmla="*/ 248 h 369"/>
                <a:gd name="T24" fmla="*/ 72 w 157"/>
                <a:gd name="T25" fmla="*/ 239 h 369"/>
                <a:gd name="T26" fmla="*/ 105 w 157"/>
                <a:gd name="T27" fmla="*/ 243 h 369"/>
                <a:gd name="T28" fmla="*/ 99 w 157"/>
                <a:gd name="T29" fmla="*/ 246 h 369"/>
                <a:gd name="T30" fmla="*/ 82 w 157"/>
                <a:gd name="T31" fmla="*/ 252 h 369"/>
                <a:gd name="T32" fmla="*/ 84 w 157"/>
                <a:gd name="T33" fmla="*/ 266 h 369"/>
                <a:gd name="T34" fmla="*/ 68 w 157"/>
                <a:gd name="T35" fmla="*/ 274 h 369"/>
                <a:gd name="T36" fmla="*/ 72 w 157"/>
                <a:gd name="T37" fmla="*/ 286 h 369"/>
                <a:gd name="T38" fmla="*/ 78 w 157"/>
                <a:gd name="T39" fmla="*/ 282 h 369"/>
                <a:gd name="T40" fmla="*/ 93 w 157"/>
                <a:gd name="T41" fmla="*/ 278 h 369"/>
                <a:gd name="T42" fmla="*/ 129 w 157"/>
                <a:gd name="T43" fmla="*/ 278 h 369"/>
                <a:gd name="T44" fmla="*/ 139 w 157"/>
                <a:gd name="T45" fmla="*/ 266 h 369"/>
                <a:gd name="T46" fmla="*/ 157 w 157"/>
                <a:gd name="T47" fmla="*/ 282 h 369"/>
                <a:gd name="T48" fmla="*/ 153 w 157"/>
                <a:gd name="T49" fmla="*/ 286 h 369"/>
                <a:gd name="T50" fmla="*/ 117 w 157"/>
                <a:gd name="T51" fmla="*/ 286 h 369"/>
                <a:gd name="T52" fmla="*/ 99 w 157"/>
                <a:gd name="T53" fmla="*/ 292 h 369"/>
                <a:gd name="T54" fmla="*/ 89 w 157"/>
                <a:gd name="T55" fmla="*/ 302 h 369"/>
                <a:gd name="T56" fmla="*/ 95 w 157"/>
                <a:gd name="T57" fmla="*/ 316 h 369"/>
                <a:gd name="T58" fmla="*/ 113 w 157"/>
                <a:gd name="T59" fmla="*/ 312 h 369"/>
                <a:gd name="T60" fmla="*/ 121 w 157"/>
                <a:gd name="T61" fmla="*/ 304 h 369"/>
                <a:gd name="T62" fmla="*/ 135 w 157"/>
                <a:gd name="T63" fmla="*/ 314 h 369"/>
                <a:gd name="T64" fmla="*/ 117 w 157"/>
                <a:gd name="T65" fmla="*/ 324 h 369"/>
                <a:gd name="T66" fmla="*/ 113 w 157"/>
                <a:gd name="T67" fmla="*/ 341 h 369"/>
                <a:gd name="T68" fmla="*/ 121 w 157"/>
                <a:gd name="T69" fmla="*/ 351 h 369"/>
                <a:gd name="T70" fmla="*/ 139 w 157"/>
                <a:gd name="T71" fmla="*/ 365 h 369"/>
                <a:gd name="T72" fmla="*/ 125 w 157"/>
                <a:gd name="T73" fmla="*/ 369 h 369"/>
                <a:gd name="T74" fmla="*/ 109 w 157"/>
                <a:gd name="T75" fmla="*/ 361 h 369"/>
                <a:gd name="T76" fmla="*/ 103 w 157"/>
                <a:gd name="T77" fmla="*/ 349 h 369"/>
                <a:gd name="T78" fmla="*/ 99 w 157"/>
                <a:gd name="T79" fmla="*/ 324 h 369"/>
                <a:gd name="T80" fmla="*/ 87 w 157"/>
                <a:gd name="T81" fmla="*/ 318 h 369"/>
                <a:gd name="T82" fmla="*/ 84 w 157"/>
                <a:gd name="T83" fmla="*/ 302 h 369"/>
                <a:gd name="T84" fmla="*/ 64 w 157"/>
                <a:gd name="T85" fmla="*/ 286 h 369"/>
                <a:gd name="T86" fmla="*/ 60 w 157"/>
                <a:gd name="T87" fmla="*/ 256 h 369"/>
                <a:gd name="T88" fmla="*/ 40 w 157"/>
                <a:gd name="T89" fmla="*/ 250 h 369"/>
                <a:gd name="T90" fmla="*/ 34 w 157"/>
                <a:gd name="T91" fmla="*/ 237 h 369"/>
                <a:gd name="T92" fmla="*/ 30 w 157"/>
                <a:gd name="T93" fmla="*/ 225 h 369"/>
                <a:gd name="T94" fmla="*/ 40 w 157"/>
                <a:gd name="T95" fmla="*/ 187 h 369"/>
                <a:gd name="T96" fmla="*/ 40 w 157"/>
                <a:gd name="T97" fmla="*/ 156 h 369"/>
                <a:gd name="T98" fmla="*/ 24 w 157"/>
                <a:gd name="T99" fmla="*/ 146 h 369"/>
                <a:gd name="T100" fmla="*/ 10 w 157"/>
                <a:gd name="T101" fmla="*/ 140 h 369"/>
                <a:gd name="T102" fmla="*/ 0 w 157"/>
                <a:gd name="T103" fmla="*/ 124 h 369"/>
                <a:gd name="T104" fmla="*/ 0 w 157"/>
                <a:gd name="T105" fmla="*/ 104 h 369"/>
                <a:gd name="T106" fmla="*/ 0 w 157"/>
                <a:gd name="T107" fmla="*/ 43 h 369"/>
                <a:gd name="T108" fmla="*/ 14 w 157"/>
                <a:gd name="T109" fmla="*/ 0 h 369"/>
                <a:gd name="T110" fmla="*/ 20 w 157"/>
                <a:gd name="T111" fmla="*/ 0 h 369"/>
                <a:gd name="T112" fmla="*/ 20 w 157"/>
                <a:gd name="T113" fmla="*/ 0 h 3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 h="369">
                  <a:moveTo>
                    <a:pt x="20" y="0"/>
                  </a:moveTo>
                  <a:lnTo>
                    <a:pt x="8" y="39"/>
                  </a:lnTo>
                  <a:lnTo>
                    <a:pt x="4" y="79"/>
                  </a:lnTo>
                  <a:lnTo>
                    <a:pt x="4" y="112"/>
                  </a:lnTo>
                  <a:lnTo>
                    <a:pt x="8" y="124"/>
                  </a:lnTo>
                  <a:lnTo>
                    <a:pt x="32" y="136"/>
                  </a:lnTo>
                  <a:lnTo>
                    <a:pt x="48" y="148"/>
                  </a:lnTo>
                  <a:lnTo>
                    <a:pt x="48" y="160"/>
                  </a:lnTo>
                  <a:lnTo>
                    <a:pt x="44" y="203"/>
                  </a:lnTo>
                  <a:lnTo>
                    <a:pt x="38" y="225"/>
                  </a:lnTo>
                  <a:lnTo>
                    <a:pt x="44" y="243"/>
                  </a:lnTo>
                  <a:lnTo>
                    <a:pt x="52" y="248"/>
                  </a:lnTo>
                  <a:lnTo>
                    <a:pt x="72" y="239"/>
                  </a:lnTo>
                  <a:lnTo>
                    <a:pt x="105" y="243"/>
                  </a:lnTo>
                  <a:lnTo>
                    <a:pt x="99" y="246"/>
                  </a:lnTo>
                  <a:lnTo>
                    <a:pt x="82" y="252"/>
                  </a:lnTo>
                  <a:lnTo>
                    <a:pt x="84" y="266"/>
                  </a:lnTo>
                  <a:lnTo>
                    <a:pt x="68" y="274"/>
                  </a:lnTo>
                  <a:lnTo>
                    <a:pt x="72" y="286"/>
                  </a:lnTo>
                  <a:lnTo>
                    <a:pt x="78" y="282"/>
                  </a:lnTo>
                  <a:lnTo>
                    <a:pt x="93" y="278"/>
                  </a:lnTo>
                  <a:lnTo>
                    <a:pt x="129" y="278"/>
                  </a:lnTo>
                  <a:lnTo>
                    <a:pt x="139" y="266"/>
                  </a:lnTo>
                  <a:lnTo>
                    <a:pt x="157" y="282"/>
                  </a:lnTo>
                  <a:lnTo>
                    <a:pt x="153" y="286"/>
                  </a:lnTo>
                  <a:lnTo>
                    <a:pt x="117" y="286"/>
                  </a:lnTo>
                  <a:lnTo>
                    <a:pt x="99" y="292"/>
                  </a:lnTo>
                  <a:lnTo>
                    <a:pt x="89" y="302"/>
                  </a:lnTo>
                  <a:lnTo>
                    <a:pt x="95" y="316"/>
                  </a:lnTo>
                  <a:lnTo>
                    <a:pt x="113" y="312"/>
                  </a:lnTo>
                  <a:lnTo>
                    <a:pt x="121" y="304"/>
                  </a:lnTo>
                  <a:lnTo>
                    <a:pt x="135" y="314"/>
                  </a:lnTo>
                  <a:lnTo>
                    <a:pt x="117" y="324"/>
                  </a:lnTo>
                  <a:lnTo>
                    <a:pt x="113" y="341"/>
                  </a:lnTo>
                  <a:lnTo>
                    <a:pt x="121" y="351"/>
                  </a:lnTo>
                  <a:lnTo>
                    <a:pt x="139" y="365"/>
                  </a:lnTo>
                  <a:lnTo>
                    <a:pt x="125" y="369"/>
                  </a:lnTo>
                  <a:lnTo>
                    <a:pt x="109" y="361"/>
                  </a:lnTo>
                  <a:lnTo>
                    <a:pt x="103" y="349"/>
                  </a:lnTo>
                  <a:lnTo>
                    <a:pt x="99" y="324"/>
                  </a:lnTo>
                  <a:lnTo>
                    <a:pt x="87" y="318"/>
                  </a:lnTo>
                  <a:lnTo>
                    <a:pt x="84" y="302"/>
                  </a:lnTo>
                  <a:lnTo>
                    <a:pt x="64" y="286"/>
                  </a:lnTo>
                  <a:lnTo>
                    <a:pt x="60" y="256"/>
                  </a:lnTo>
                  <a:lnTo>
                    <a:pt x="40" y="250"/>
                  </a:lnTo>
                  <a:lnTo>
                    <a:pt x="34" y="237"/>
                  </a:lnTo>
                  <a:lnTo>
                    <a:pt x="30" y="225"/>
                  </a:lnTo>
                  <a:lnTo>
                    <a:pt x="40" y="187"/>
                  </a:lnTo>
                  <a:lnTo>
                    <a:pt x="40" y="156"/>
                  </a:lnTo>
                  <a:lnTo>
                    <a:pt x="24" y="146"/>
                  </a:lnTo>
                  <a:lnTo>
                    <a:pt x="10" y="140"/>
                  </a:lnTo>
                  <a:lnTo>
                    <a:pt x="0" y="124"/>
                  </a:lnTo>
                  <a:lnTo>
                    <a:pt x="0" y="104"/>
                  </a:lnTo>
                  <a:lnTo>
                    <a:pt x="0" y="43"/>
                  </a:lnTo>
                  <a:lnTo>
                    <a:pt x="14"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283">
              <a:extLst>
                <a:ext uri="{FF2B5EF4-FFF2-40B4-BE49-F238E27FC236}">
                  <a16:creationId xmlns:a16="http://schemas.microsoft.com/office/drawing/2014/main" id="{B5823B66-F001-4F92-89E0-858F62EB667A}"/>
                </a:ext>
              </a:extLst>
            </p:cNvPr>
            <p:cNvSpPr>
              <a:spLocks/>
            </p:cNvSpPr>
            <p:nvPr/>
          </p:nvSpPr>
          <p:spPr bwMode="auto">
            <a:xfrm>
              <a:off x="2813" y="2193"/>
              <a:ext cx="42" cy="55"/>
            </a:xfrm>
            <a:custGeom>
              <a:avLst/>
              <a:gdLst>
                <a:gd name="T0" fmla="*/ 6 w 42"/>
                <a:gd name="T1" fmla="*/ 8 h 55"/>
                <a:gd name="T2" fmla="*/ 14 w 42"/>
                <a:gd name="T3" fmla="*/ 28 h 55"/>
                <a:gd name="T4" fmla="*/ 26 w 42"/>
                <a:gd name="T5" fmla="*/ 38 h 55"/>
                <a:gd name="T6" fmla="*/ 42 w 42"/>
                <a:gd name="T7" fmla="*/ 38 h 55"/>
                <a:gd name="T8" fmla="*/ 36 w 42"/>
                <a:gd name="T9" fmla="*/ 53 h 55"/>
                <a:gd name="T10" fmla="*/ 16 w 42"/>
                <a:gd name="T11" fmla="*/ 55 h 55"/>
                <a:gd name="T12" fmla="*/ 10 w 42"/>
                <a:gd name="T13" fmla="*/ 47 h 55"/>
                <a:gd name="T14" fmla="*/ 22 w 42"/>
                <a:gd name="T15" fmla="*/ 45 h 55"/>
                <a:gd name="T16" fmla="*/ 8 w 42"/>
                <a:gd name="T17" fmla="*/ 28 h 55"/>
                <a:gd name="T18" fmla="*/ 0 w 42"/>
                <a:gd name="T19" fmla="*/ 2 h 55"/>
                <a:gd name="T20" fmla="*/ 6 w 42"/>
                <a:gd name="T21" fmla="*/ 0 h 55"/>
                <a:gd name="T22" fmla="*/ 6 w 42"/>
                <a:gd name="T23" fmla="*/ 8 h 55"/>
                <a:gd name="T24" fmla="*/ 6 w 42"/>
                <a:gd name="T25" fmla="*/ 8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5">
                  <a:moveTo>
                    <a:pt x="6" y="8"/>
                  </a:moveTo>
                  <a:lnTo>
                    <a:pt x="14" y="28"/>
                  </a:lnTo>
                  <a:lnTo>
                    <a:pt x="26" y="38"/>
                  </a:lnTo>
                  <a:lnTo>
                    <a:pt x="42" y="38"/>
                  </a:lnTo>
                  <a:lnTo>
                    <a:pt x="36" y="53"/>
                  </a:lnTo>
                  <a:lnTo>
                    <a:pt x="16" y="55"/>
                  </a:lnTo>
                  <a:lnTo>
                    <a:pt x="10" y="47"/>
                  </a:lnTo>
                  <a:lnTo>
                    <a:pt x="22" y="45"/>
                  </a:lnTo>
                  <a:lnTo>
                    <a:pt x="8" y="28"/>
                  </a:lnTo>
                  <a:lnTo>
                    <a:pt x="0" y="2"/>
                  </a:lnTo>
                  <a:lnTo>
                    <a:pt x="6" y="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284">
              <a:extLst>
                <a:ext uri="{FF2B5EF4-FFF2-40B4-BE49-F238E27FC236}">
                  <a16:creationId xmlns:a16="http://schemas.microsoft.com/office/drawing/2014/main" id="{8DD10F2D-AE99-454A-9376-E439527EA847}"/>
                </a:ext>
              </a:extLst>
            </p:cNvPr>
            <p:cNvSpPr>
              <a:spLocks/>
            </p:cNvSpPr>
            <p:nvPr/>
          </p:nvSpPr>
          <p:spPr bwMode="auto">
            <a:xfrm>
              <a:off x="2865" y="2159"/>
              <a:ext cx="71" cy="42"/>
            </a:xfrm>
            <a:custGeom>
              <a:avLst/>
              <a:gdLst>
                <a:gd name="T0" fmla="*/ 71 w 71"/>
                <a:gd name="T1" fmla="*/ 0 h 42"/>
                <a:gd name="T2" fmla="*/ 49 w 71"/>
                <a:gd name="T3" fmla="*/ 4 h 42"/>
                <a:gd name="T4" fmla="*/ 31 w 71"/>
                <a:gd name="T5" fmla="*/ 16 h 42"/>
                <a:gd name="T6" fmla="*/ 4 w 71"/>
                <a:gd name="T7" fmla="*/ 42 h 42"/>
                <a:gd name="T8" fmla="*/ 0 w 71"/>
                <a:gd name="T9" fmla="*/ 32 h 42"/>
                <a:gd name="T10" fmla="*/ 4 w 71"/>
                <a:gd name="T11" fmla="*/ 20 h 42"/>
                <a:gd name="T12" fmla="*/ 33 w 71"/>
                <a:gd name="T13" fmla="*/ 0 h 42"/>
                <a:gd name="T14" fmla="*/ 71 w 71"/>
                <a:gd name="T15" fmla="*/ 0 h 42"/>
                <a:gd name="T16" fmla="*/ 71 w 7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42">
                  <a:moveTo>
                    <a:pt x="71" y="0"/>
                  </a:moveTo>
                  <a:lnTo>
                    <a:pt x="49" y="4"/>
                  </a:lnTo>
                  <a:lnTo>
                    <a:pt x="31" y="16"/>
                  </a:lnTo>
                  <a:lnTo>
                    <a:pt x="4" y="42"/>
                  </a:lnTo>
                  <a:lnTo>
                    <a:pt x="0" y="32"/>
                  </a:lnTo>
                  <a:lnTo>
                    <a:pt x="4" y="20"/>
                  </a:lnTo>
                  <a:lnTo>
                    <a:pt x="33"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285">
              <a:extLst>
                <a:ext uri="{FF2B5EF4-FFF2-40B4-BE49-F238E27FC236}">
                  <a16:creationId xmlns:a16="http://schemas.microsoft.com/office/drawing/2014/main" id="{A4590675-30A3-43B3-9784-4C2404FE105D}"/>
                </a:ext>
              </a:extLst>
            </p:cNvPr>
            <p:cNvSpPr>
              <a:spLocks/>
            </p:cNvSpPr>
            <p:nvPr/>
          </p:nvSpPr>
          <p:spPr bwMode="auto">
            <a:xfrm>
              <a:off x="2906" y="2191"/>
              <a:ext cx="64" cy="38"/>
            </a:xfrm>
            <a:custGeom>
              <a:avLst/>
              <a:gdLst>
                <a:gd name="T0" fmla="*/ 0 w 64"/>
                <a:gd name="T1" fmla="*/ 24 h 38"/>
                <a:gd name="T2" fmla="*/ 30 w 64"/>
                <a:gd name="T3" fmla="*/ 22 h 38"/>
                <a:gd name="T4" fmla="*/ 40 w 64"/>
                <a:gd name="T5" fmla="*/ 18 h 38"/>
                <a:gd name="T6" fmla="*/ 52 w 64"/>
                <a:gd name="T7" fmla="*/ 14 h 38"/>
                <a:gd name="T8" fmla="*/ 60 w 64"/>
                <a:gd name="T9" fmla="*/ 0 h 38"/>
                <a:gd name="T10" fmla="*/ 64 w 64"/>
                <a:gd name="T11" fmla="*/ 14 h 38"/>
                <a:gd name="T12" fmla="*/ 50 w 64"/>
                <a:gd name="T13" fmla="*/ 24 h 38"/>
                <a:gd name="T14" fmla="*/ 40 w 64"/>
                <a:gd name="T15" fmla="*/ 36 h 38"/>
                <a:gd name="T16" fmla="*/ 24 w 64"/>
                <a:gd name="T17" fmla="*/ 38 h 38"/>
                <a:gd name="T18" fmla="*/ 2 w 64"/>
                <a:gd name="T19" fmla="*/ 38 h 38"/>
                <a:gd name="T20" fmla="*/ 4 w 64"/>
                <a:gd name="T21" fmla="*/ 32 h 38"/>
                <a:gd name="T22" fmla="*/ 0 w 64"/>
                <a:gd name="T23" fmla="*/ 24 h 38"/>
                <a:gd name="T24" fmla="*/ 0 w 64"/>
                <a:gd name="T25" fmla="*/ 2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38">
                  <a:moveTo>
                    <a:pt x="0" y="24"/>
                  </a:moveTo>
                  <a:lnTo>
                    <a:pt x="30" y="22"/>
                  </a:lnTo>
                  <a:lnTo>
                    <a:pt x="40" y="18"/>
                  </a:lnTo>
                  <a:lnTo>
                    <a:pt x="52" y="14"/>
                  </a:lnTo>
                  <a:lnTo>
                    <a:pt x="60" y="0"/>
                  </a:lnTo>
                  <a:lnTo>
                    <a:pt x="64" y="14"/>
                  </a:lnTo>
                  <a:lnTo>
                    <a:pt x="50" y="24"/>
                  </a:lnTo>
                  <a:lnTo>
                    <a:pt x="40" y="36"/>
                  </a:lnTo>
                  <a:lnTo>
                    <a:pt x="24" y="38"/>
                  </a:lnTo>
                  <a:lnTo>
                    <a:pt x="2" y="38"/>
                  </a:lnTo>
                  <a:lnTo>
                    <a:pt x="4" y="32"/>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286">
              <a:extLst>
                <a:ext uri="{FF2B5EF4-FFF2-40B4-BE49-F238E27FC236}">
                  <a16:creationId xmlns:a16="http://schemas.microsoft.com/office/drawing/2014/main" id="{1999EDAC-5CA6-4AA7-A33F-7594859592D9}"/>
                </a:ext>
              </a:extLst>
            </p:cNvPr>
            <p:cNvSpPr>
              <a:spLocks/>
            </p:cNvSpPr>
            <p:nvPr/>
          </p:nvSpPr>
          <p:spPr bwMode="auto">
            <a:xfrm>
              <a:off x="2881" y="2183"/>
              <a:ext cx="63" cy="44"/>
            </a:xfrm>
            <a:custGeom>
              <a:avLst/>
              <a:gdLst>
                <a:gd name="T0" fmla="*/ 29 w 63"/>
                <a:gd name="T1" fmla="*/ 12 h 44"/>
                <a:gd name="T2" fmla="*/ 25 w 63"/>
                <a:gd name="T3" fmla="*/ 22 h 44"/>
                <a:gd name="T4" fmla="*/ 27 w 63"/>
                <a:gd name="T5" fmla="*/ 44 h 44"/>
                <a:gd name="T6" fmla="*/ 21 w 63"/>
                <a:gd name="T7" fmla="*/ 30 h 44"/>
                <a:gd name="T8" fmla="*/ 19 w 63"/>
                <a:gd name="T9" fmla="*/ 10 h 44"/>
                <a:gd name="T10" fmla="*/ 0 w 63"/>
                <a:gd name="T11" fmla="*/ 6 h 44"/>
                <a:gd name="T12" fmla="*/ 10 w 63"/>
                <a:gd name="T13" fmla="*/ 0 h 44"/>
                <a:gd name="T14" fmla="*/ 37 w 63"/>
                <a:gd name="T15" fmla="*/ 0 h 44"/>
                <a:gd name="T16" fmla="*/ 63 w 63"/>
                <a:gd name="T17" fmla="*/ 2 h 44"/>
                <a:gd name="T18" fmla="*/ 33 w 63"/>
                <a:gd name="T19" fmla="*/ 4 h 44"/>
                <a:gd name="T20" fmla="*/ 29 w 63"/>
                <a:gd name="T21" fmla="*/ 12 h 44"/>
                <a:gd name="T22" fmla="*/ 29 w 63"/>
                <a:gd name="T23" fmla="*/ 12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4">
                  <a:moveTo>
                    <a:pt x="29" y="12"/>
                  </a:moveTo>
                  <a:lnTo>
                    <a:pt x="25" y="22"/>
                  </a:lnTo>
                  <a:lnTo>
                    <a:pt x="27" y="44"/>
                  </a:lnTo>
                  <a:lnTo>
                    <a:pt x="21" y="30"/>
                  </a:lnTo>
                  <a:lnTo>
                    <a:pt x="19" y="10"/>
                  </a:lnTo>
                  <a:lnTo>
                    <a:pt x="0" y="6"/>
                  </a:lnTo>
                  <a:lnTo>
                    <a:pt x="10" y="0"/>
                  </a:lnTo>
                  <a:lnTo>
                    <a:pt x="37" y="0"/>
                  </a:lnTo>
                  <a:lnTo>
                    <a:pt x="63" y="2"/>
                  </a:lnTo>
                  <a:lnTo>
                    <a:pt x="33" y="4"/>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287">
              <a:extLst>
                <a:ext uri="{FF2B5EF4-FFF2-40B4-BE49-F238E27FC236}">
                  <a16:creationId xmlns:a16="http://schemas.microsoft.com/office/drawing/2014/main" id="{E5492AF9-D696-4395-A8F4-EF0702FB9C83}"/>
                </a:ext>
              </a:extLst>
            </p:cNvPr>
            <p:cNvSpPr>
              <a:spLocks/>
            </p:cNvSpPr>
            <p:nvPr/>
          </p:nvSpPr>
          <p:spPr bwMode="auto">
            <a:xfrm>
              <a:off x="3092" y="2144"/>
              <a:ext cx="56" cy="69"/>
            </a:xfrm>
            <a:custGeom>
              <a:avLst/>
              <a:gdLst>
                <a:gd name="T0" fmla="*/ 4 w 56"/>
                <a:gd name="T1" fmla="*/ 55 h 69"/>
                <a:gd name="T2" fmla="*/ 0 w 56"/>
                <a:gd name="T3" fmla="*/ 31 h 69"/>
                <a:gd name="T4" fmla="*/ 14 w 56"/>
                <a:gd name="T5" fmla="*/ 11 h 69"/>
                <a:gd name="T6" fmla="*/ 40 w 56"/>
                <a:gd name="T7" fmla="*/ 0 h 69"/>
                <a:gd name="T8" fmla="*/ 56 w 56"/>
                <a:gd name="T9" fmla="*/ 9 h 69"/>
                <a:gd name="T10" fmla="*/ 32 w 56"/>
                <a:gd name="T11" fmla="*/ 13 h 69"/>
                <a:gd name="T12" fmla="*/ 14 w 56"/>
                <a:gd name="T13" fmla="*/ 27 h 69"/>
                <a:gd name="T14" fmla="*/ 44 w 56"/>
                <a:gd name="T15" fmla="*/ 35 h 69"/>
                <a:gd name="T16" fmla="*/ 48 w 56"/>
                <a:gd name="T17" fmla="*/ 51 h 69"/>
                <a:gd name="T18" fmla="*/ 40 w 56"/>
                <a:gd name="T19" fmla="*/ 69 h 69"/>
                <a:gd name="T20" fmla="*/ 28 w 56"/>
                <a:gd name="T21" fmla="*/ 39 h 69"/>
                <a:gd name="T22" fmla="*/ 14 w 56"/>
                <a:gd name="T23" fmla="*/ 49 h 69"/>
                <a:gd name="T24" fmla="*/ 4 w 56"/>
                <a:gd name="T25" fmla="*/ 55 h 69"/>
                <a:gd name="T26" fmla="*/ 4 w 56"/>
                <a:gd name="T27" fmla="*/ 55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69">
                  <a:moveTo>
                    <a:pt x="4" y="55"/>
                  </a:moveTo>
                  <a:lnTo>
                    <a:pt x="0" y="31"/>
                  </a:lnTo>
                  <a:lnTo>
                    <a:pt x="14" y="11"/>
                  </a:lnTo>
                  <a:lnTo>
                    <a:pt x="40" y="0"/>
                  </a:lnTo>
                  <a:lnTo>
                    <a:pt x="56" y="9"/>
                  </a:lnTo>
                  <a:lnTo>
                    <a:pt x="32" y="13"/>
                  </a:lnTo>
                  <a:lnTo>
                    <a:pt x="14" y="27"/>
                  </a:lnTo>
                  <a:lnTo>
                    <a:pt x="44" y="35"/>
                  </a:lnTo>
                  <a:lnTo>
                    <a:pt x="48" y="51"/>
                  </a:lnTo>
                  <a:lnTo>
                    <a:pt x="40" y="69"/>
                  </a:lnTo>
                  <a:lnTo>
                    <a:pt x="28" y="39"/>
                  </a:lnTo>
                  <a:lnTo>
                    <a:pt x="14" y="49"/>
                  </a:lnTo>
                  <a:lnTo>
                    <a:pt x="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288">
              <a:extLst>
                <a:ext uri="{FF2B5EF4-FFF2-40B4-BE49-F238E27FC236}">
                  <a16:creationId xmlns:a16="http://schemas.microsoft.com/office/drawing/2014/main" id="{A79F3CA7-F0F4-413A-8DA0-F77C15C21893}"/>
                </a:ext>
              </a:extLst>
            </p:cNvPr>
            <p:cNvSpPr>
              <a:spLocks/>
            </p:cNvSpPr>
            <p:nvPr/>
          </p:nvSpPr>
          <p:spPr bwMode="auto">
            <a:xfrm>
              <a:off x="3090" y="2203"/>
              <a:ext cx="22" cy="28"/>
            </a:xfrm>
            <a:custGeom>
              <a:avLst/>
              <a:gdLst>
                <a:gd name="T0" fmla="*/ 0 w 22"/>
                <a:gd name="T1" fmla="*/ 2 h 28"/>
                <a:gd name="T2" fmla="*/ 8 w 22"/>
                <a:gd name="T3" fmla="*/ 10 h 28"/>
                <a:gd name="T4" fmla="*/ 2 w 22"/>
                <a:gd name="T5" fmla="*/ 28 h 28"/>
                <a:gd name="T6" fmla="*/ 16 w 22"/>
                <a:gd name="T7" fmla="*/ 28 h 28"/>
                <a:gd name="T8" fmla="*/ 22 w 22"/>
                <a:gd name="T9" fmla="*/ 0 h 28"/>
                <a:gd name="T10" fmla="*/ 0 w 22"/>
                <a:gd name="T11" fmla="*/ 2 h 28"/>
                <a:gd name="T12" fmla="*/ 0 w 22"/>
                <a:gd name="T13" fmla="*/ 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8">
                  <a:moveTo>
                    <a:pt x="0" y="2"/>
                  </a:moveTo>
                  <a:lnTo>
                    <a:pt x="8" y="10"/>
                  </a:lnTo>
                  <a:lnTo>
                    <a:pt x="2" y="28"/>
                  </a:lnTo>
                  <a:lnTo>
                    <a:pt x="16" y="28"/>
                  </a:lnTo>
                  <a:lnTo>
                    <a:pt x="2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289">
              <a:extLst>
                <a:ext uri="{FF2B5EF4-FFF2-40B4-BE49-F238E27FC236}">
                  <a16:creationId xmlns:a16="http://schemas.microsoft.com/office/drawing/2014/main" id="{EC77DD3E-8E3C-4A8B-B80A-D0566770237A}"/>
                </a:ext>
              </a:extLst>
            </p:cNvPr>
            <p:cNvSpPr>
              <a:spLocks/>
            </p:cNvSpPr>
            <p:nvPr/>
          </p:nvSpPr>
          <p:spPr bwMode="auto">
            <a:xfrm>
              <a:off x="2825" y="1936"/>
              <a:ext cx="503" cy="543"/>
            </a:xfrm>
            <a:custGeom>
              <a:avLst/>
              <a:gdLst>
                <a:gd name="T0" fmla="*/ 285 w 503"/>
                <a:gd name="T1" fmla="*/ 326 h 543"/>
                <a:gd name="T2" fmla="*/ 307 w 503"/>
                <a:gd name="T3" fmla="*/ 295 h 543"/>
                <a:gd name="T4" fmla="*/ 333 w 503"/>
                <a:gd name="T5" fmla="*/ 223 h 543"/>
                <a:gd name="T6" fmla="*/ 303 w 503"/>
                <a:gd name="T7" fmla="*/ 194 h 543"/>
                <a:gd name="T8" fmla="*/ 261 w 503"/>
                <a:gd name="T9" fmla="*/ 219 h 543"/>
                <a:gd name="T10" fmla="*/ 236 w 503"/>
                <a:gd name="T11" fmla="*/ 215 h 543"/>
                <a:gd name="T12" fmla="*/ 232 w 503"/>
                <a:gd name="T13" fmla="*/ 198 h 543"/>
                <a:gd name="T14" fmla="*/ 188 w 503"/>
                <a:gd name="T15" fmla="*/ 174 h 543"/>
                <a:gd name="T16" fmla="*/ 206 w 503"/>
                <a:gd name="T17" fmla="*/ 140 h 543"/>
                <a:gd name="T18" fmla="*/ 157 w 503"/>
                <a:gd name="T19" fmla="*/ 140 h 543"/>
                <a:gd name="T20" fmla="*/ 137 w 503"/>
                <a:gd name="T21" fmla="*/ 121 h 543"/>
                <a:gd name="T22" fmla="*/ 101 w 503"/>
                <a:gd name="T23" fmla="*/ 97 h 543"/>
                <a:gd name="T24" fmla="*/ 28 w 503"/>
                <a:gd name="T25" fmla="*/ 127 h 543"/>
                <a:gd name="T26" fmla="*/ 0 w 503"/>
                <a:gd name="T27" fmla="*/ 113 h 543"/>
                <a:gd name="T28" fmla="*/ 77 w 503"/>
                <a:gd name="T29" fmla="*/ 30 h 543"/>
                <a:gd name="T30" fmla="*/ 192 w 503"/>
                <a:gd name="T31" fmla="*/ 0 h 543"/>
                <a:gd name="T32" fmla="*/ 281 w 503"/>
                <a:gd name="T33" fmla="*/ 22 h 543"/>
                <a:gd name="T34" fmla="*/ 336 w 503"/>
                <a:gd name="T35" fmla="*/ 32 h 543"/>
                <a:gd name="T36" fmla="*/ 390 w 503"/>
                <a:gd name="T37" fmla="*/ 61 h 543"/>
                <a:gd name="T38" fmla="*/ 398 w 503"/>
                <a:gd name="T39" fmla="*/ 156 h 543"/>
                <a:gd name="T40" fmla="*/ 368 w 503"/>
                <a:gd name="T41" fmla="*/ 188 h 543"/>
                <a:gd name="T42" fmla="*/ 416 w 503"/>
                <a:gd name="T43" fmla="*/ 239 h 543"/>
                <a:gd name="T44" fmla="*/ 400 w 503"/>
                <a:gd name="T45" fmla="*/ 308 h 543"/>
                <a:gd name="T46" fmla="*/ 427 w 503"/>
                <a:gd name="T47" fmla="*/ 344 h 543"/>
                <a:gd name="T48" fmla="*/ 461 w 503"/>
                <a:gd name="T49" fmla="*/ 372 h 543"/>
                <a:gd name="T50" fmla="*/ 479 w 503"/>
                <a:gd name="T51" fmla="*/ 397 h 543"/>
                <a:gd name="T52" fmla="*/ 503 w 503"/>
                <a:gd name="T53" fmla="*/ 543 h 543"/>
                <a:gd name="T54" fmla="*/ 386 w 503"/>
                <a:gd name="T55" fmla="*/ 472 h 543"/>
                <a:gd name="T56" fmla="*/ 331 w 503"/>
                <a:gd name="T57" fmla="*/ 328 h 543"/>
                <a:gd name="T58" fmla="*/ 311 w 503"/>
                <a:gd name="T59" fmla="*/ 314 h 543"/>
                <a:gd name="T60" fmla="*/ 283 w 503"/>
                <a:gd name="T61" fmla="*/ 340 h 543"/>
                <a:gd name="T62" fmla="*/ 267 w 503"/>
                <a:gd name="T63" fmla="*/ 318 h 5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3" h="543">
                  <a:moveTo>
                    <a:pt x="267" y="318"/>
                  </a:moveTo>
                  <a:lnTo>
                    <a:pt x="285" y="326"/>
                  </a:lnTo>
                  <a:lnTo>
                    <a:pt x="299" y="316"/>
                  </a:lnTo>
                  <a:lnTo>
                    <a:pt x="307" y="295"/>
                  </a:lnTo>
                  <a:lnTo>
                    <a:pt x="333" y="279"/>
                  </a:lnTo>
                  <a:lnTo>
                    <a:pt x="333" y="223"/>
                  </a:lnTo>
                  <a:lnTo>
                    <a:pt x="327" y="202"/>
                  </a:lnTo>
                  <a:lnTo>
                    <a:pt x="303" y="194"/>
                  </a:lnTo>
                  <a:lnTo>
                    <a:pt x="283" y="206"/>
                  </a:lnTo>
                  <a:lnTo>
                    <a:pt x="261" y="219"/>
                  </a:lnTo>
                  <a:lnTo>
                    <a:pt x="240" y="227"/>
                  </a:lnTo>
                  <a:lnTo>
                    <a:pt x="236" y="215"/>
                  </a:lnTo>
                  <a:lnTo>
                    <a:pt x="261" y="202"/>
                  </a:lnTo>
                  <a:lnTo>
                    <a:pt x="232" y="198"/>
                  </a:lnTo>
                  <a:lnTo>
                    <a:pt x="216" y="192"/>
                  </a:lnTo>
                  <a:lnTo>
                    <a:pt x="188" y="174"/>
                  </a:lnTo>
                  <a:lnTo>
                    <a:pt x="178" y="162"/>
                  </a:lnTo>
                  <a:lnTo>
                    <a:pt x="206" y="140"/>
                  </a:lnTo>
                  <a:lnTo>
                    <a:pt x="160" y="154"/>
                  </a:lnTo>
                  <a:lnTo>
                    <a:pt x="157" y="140"/>
                  </a:lnTo>
                  <a:lnTo>
                    <a:pt x="162" y="123"/>
                  </a:lnTo>
                  <a:lnTo>
                    <a:pt x="137" y="121"/>
                  </a:lnTo>
                  <a:lnTo>
                    <a:pt x="129" y="105"/>
                  </a:lnTo>
                  <a:lnTo>
                    <a:pt x="101" y="97"/>
                  </a:lnTo>
                  <a:lnTo>
                    <a:pt x="56" y="113"/>
                  </a:lnTo>
                  <a:lnTo>
                    <a:pt x="28" y="127"/>
                  </a:lnTo>
                  <a:lnTo>
                    <a:pt x="0" y="134"/>
                  </a:lnTo>
                  <a:lnTo>
                    <a:pt x="0" y="113"/>
                  </a:lnTo>
                  <a:lnTo>
                    <a:pt x="22" y="83"/>
                  </a:lnTo>
                  <a:lnTo>
                    <a:pt x="77" y="30"/>
                  </a:lnTo>
                  <a:lnTo>
                    <a:pt x="139" y="8"/>
                  </a:lnTo>
                  <a:lnTo>
                    <a:pt x="192" y="0"/>
                  </a:lnTo>
                  <a:lnTo>
                    <a:pt x="249" y="8"/>
                  </a:lnTo>
                  <a:lnTo>
                    <a:pt x="281" y="22"/>
                  </a:lnTo>
                  <a:lnTo>
                    <a:pt x="297" y="44"/>
                  </a:lnTo>
                  <a:lnTo>
                    <a:pt x="336" y="32"/>
                  </a:lnTo>
                  <a:lnTo>
                    <a:pt x="370" y="42"/>
                  </a:lnTo>
                  <a:lnTo>
                    <a:pt x="390" y="61"/>
                  </a:lnTo>
                  <a:lnTo>
                    <a:pt x="398" y="107"/>
                  </a:lnTo>
                  <a:lnTo>
                    <a:pt x="398" y="156"/>
                  </a:lnTo>
                  <a:lnTo>
                    <a:pt x="374" y="170"/>
                  </a:lnTo>
                  <a:lnTo>
                    <a:pt x="368" y="188"/>
                  </a:lnTo>
                  <a:lnTo>
                    <a:pt x="378" y="210"/>
                  </a:lnTo>
                  <a:lnTo>
                    <a:pt x="416" y="239"/>
                  </a:lnTo>
                  <a:lnTo>
                    <a:pt x="408" y="281"/>
                  </a:lnTo>
                  <a:lnTo>
                    <a:pt x="400" y="308"/>
                  </a:lnTo>
                  <a:lnTo>
                    <a:pt x="404" y="340"/>
                  </a:lnTo>
                  <a:lnTo>
                    <a:pt x="427" y="344"/>
                  </a:lnTo>
                  <a:lnTo>
                    <a:pt x="461" y="336"/>
                  </a:lnTo>
                  <a:lnTo>
                    <a:pt x="461" y="372"/>
                  </a:lnTo>
                  <a:lnTo>
                    <a:pt x="477" y="383"/>
                  </a:lnTo>
                  <a:lnTo>
                    <a:pt x="479" y="397"/>
                  </a:lnTo>
                  <a:lnTo>
                    <a:pt x="489" y="409"/>
                  </a:lnTo>
                  <a:lnTo>
                    <a:pt x="503" y="543"/>
                  </a:lnTo>
                  <a:lnTo>
                    <a:pt x="439" y="526"/>
                  </a:lnTo>
                  <a:lnTo>
                    <a:pt x="386" y="472"/>
                  </a:lnTo>
                  <a:lnTo>
                    <a:pt x="356" y="409"/>
                  </a:lnTo>
                  <a:lnTo>
                    <a:pt x="331" y="328"/>
                  </a:lnTo>
                  <a:lnTo>
                    <a:pt x="327" y="300"/>
                  </a:lnTo>
                  <a:lnTo>
                    <a:pt x="311" y="314"/>
                  </a:lnTo>
                  <a:lnTo>
                    <a:pt x="303" y="330"/>
                  </a:lnTo>
                  <a:lnTo>
                    <a:pt x="283" y="340"/>
                  </a:lnTo>
                  <a:lnTo>
                    <a:pt x="267"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290">
              <a:extLst>
                <a:ext uri="{FF2B5EF4-FFF2-40B4-BE49-F238E27FC236}">
                  <a16:creationId xmlns:a16="http://schemas.microsoft.com/office/drawing/2014/main" id="{A3E6A12D-EE12-4FA3-8C3B-7230FBB1201D}"/>
                </a:ext>
              </a:extLst>
            </p:cNvPr>
            <p:cNvSpPr>
              <a:spLocks/>
            </p:cNvSpPr>
            <p:nvPr/>
          </p:nvSpPr>
          <p:spPr bwMode="auto">
            <a:xfrm>
              <a:off x="3296" y="2472"/>
              <a:ext cx="170" cy="77"/>
            </a:xfrm>
            <a:custGeom>
              <a:avLst/>
              <a:gdLst>
                <a:gd name="T0" fmla="*/ 0 w 170"/>
                <a:gd name="T1" fmla="*/ 5 h 77"/>
                <a:gd name="T2" fmla="*/ 65 w 170"/>
                <a:gd name="T3" fmla="*/ 23 h 77"/>
                <a:gd name="T4" fmla="*/ 132 w 170"/>
                <a:gd name="T5" fmla="*/ 59 h 77"/>
                <a:gd name="T6" fmla="*/ 162 w 170"/>
                <a:gd name="T7" fmla="*/ 77 h 77"/>
                <a:gd name="T8" fmla="*/ 170 w 170"/>
                <a:gd name="T9" fmla="*/ 67 h 77"/>
                <a:gd name="T10" fmla="*/ 105 w 170"/>
                <a:gd name="T11" fmla="*/ 33 h 77"/>
                <a:gd name="T12" fmla="*/ 26 w 170"/>
                <a:gd name="T13" fmla="*/ 0 h 77"/>
                <a:gd name="T14" fmla="*/ 0 w 170"/>
                <a:gd name="T15" fmla="*/ 5 h 77"/>
                <a:gd name="T16" fmla="*/ 0 w 170"/>
                <a:gd name="T17" fmla="*/ 5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 h="77">
                  <a:moveTo>
                    <a:pt x="0" y="5"/>
                  </a:moveTo>
                  <a:lnTo>
                    <a:pt x="65" y="23"/>
                  </a:lnTo>
                  <a:lnTo>
                    <a:pt x="132" y="59"/>
                  </a:lnTo>
                  <a:lnTo>
                    <a:pt x="162" y="77"/>
                  </a:lnTo>
                  <a:lnTo>
                    <a:pt x="170" y="67"/>
                  </a:lnTo>
                  <a:lnTo>
                    <a:pt x="105" y="33"/>
                  </a:lnTo>
                  <a:lnTo>
                    <a:pt x="2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291">
              <a:extLst>
                <a:ext uri="{FF2B5EF4-FFF2-40B4-BE49-F238E27FC236}">
                  <a16:creationId xmlns:a16="http://schemas.microsoft.com/office/drawing/2014/main" id="{CFA2919F-4EA8-415C-829A-D7A7AFE05FD9}"/>
                </a:ext>
              </a:extLst>
            </p:cNvPr>
            <p:cNvSpPr>
              <a:spLocks/>
            </p:cNvSpPr>
            <p:nvPr/>
          </p:nvSpPr>
          <p:spPr bwMode="auto">
            <a:xfrm>
              <a:off x="3053" y="2752"/>
              <a:ext cx="249" cy="389"/>
            </a:xfrm>
            <a:custGeom>
              <a:avLst/>
              <a:gdLst>
                <a:gd name="T0" fmla="*/ 249 w 249"/>
                <a:gd name="T1" fmla="*/ 0 h 389"/>
                <a:gd name="T2" fmla="*/ 247 w 249"/>
                <a:gd name="T3" fmla="*/ 111 h 389"/>
                <a:gd name="T4" fmla="*/ 223 w 249"/>
                <a:gd name="T5" fmla="*/ 142 h 389"/>
                <a:gd name="T6" fmla="*/ 219 w 249"/>
                <a:gd name="T7" fmla="*/ 289 h 389"/>
                <a:gd name="T8" fmla="*/ 215 w 249"/>
                <a:gd name="T9" fmla="*/ 389 h 389"/>
                <a:gd name="T10" fmla="*/ 199 w 249"/>
                <a:gd name="T11" fmla="*/ 389 h 389"/>
                <a:gd name="T12" fmla="*/ 203 w 249"/>
                <a:gd name="T13" fmla="*/ 271 h 389"/>
                <a:gd name="T14" fmla="*/ 148 w 249"/>
                <a:gd name="T15" fmla="*/ 352 h 389"/>
                <a:gd name="T16" fmla="*/ 180 w 249"/>
                <a:gd name="T17" fmla="*/ 241 h 389"/>
                <a:gd name="T18" fmla="*/ 142 w 249"/>
                <a:gd name="T19" fmla="*/ 249 h 389"/>
                <a:gd name="T20" fmla="*/ 91 w 249"/>
                <a:gd name="T21" fmla="*/ 285 h 389"/>
                <a:gd name="T22" fmla="*/ 158 w 249"/>
                <a:gd name="T23" fmla="*/ 170 h 389"/>
                <a:gd name="T24" fmla="*/ 160 w 249"/>
                <a:gd name="T25" fmla="*/ 150 h 389"/>
                <a:gd name="T26" fmla="*/ 99 w 249"/>
                <a:gd name="T27" fmla="*/ 186 h 389"/>
                <a:gd name="T28" fmla="*/ 146 w 249"/>
                <a:gd name="T29" fmla="*/ 119 h 389"/>
                <a:gd name="T30" fmla="*/ 99 w 249"/>
                <a:gd name="T31" fmla="*/ 131 h 389"/>
                <a:gd name="T32" fmla="*/ 0 w 249"/>
                <a:gd name="T33" fmla="*/ 69 h 389"/>
                <a:gd name="T34" fmla="*/ 14 w 249"/>
                <a:gd name="T35" fmla="*/ 53 h 389"/>
                <a:gd name="T36" fmla="*/ 19 w 249"/>
                <a:gd name="T37" fmla="*/ 69 h 389"/>
                <a:gd name="T38" fmla="*/ 95 w 249"/>
                <a:gd name="T39" fmla="*/ 115 h 389"/>
                <a:gd name="T40" fmla="*/ 166 w 249"/>
                <a:gd name="T41" fmla="*/ 111 h 389"/>
                <a:gd name="T42" fmla="*/ 219 w 249"/>
                <a:gd name="T43" fmla="*/ 101 h 389"/>
                <a:gd name="T44" fmla="*/ 237 w 249"/>
                <a:gd name="T45" fmla="*/ 38 h 389"/>
                <a:gd name="T46" fmla="*/ 195 w 249"/>
                <a:gd name="T47" fmla="*/ 20 h 389"/>
                <a:gd name="T48" fmla="*/ 231 w 249"/>
                <a:gd name="T49" fmla="*/ 20 h 389"/>
                <a:gd name="T50" fmla="*/ 249 w 249"/>
                <a:gd name="T51" fmla="*/ 0 h 389"/>
                <a:gd name="T52" fmla="*/ 249 w 249"/>
                <a:gd name="T53" fmla="*/ 0 h 3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389">
                  <a:moveTo>
                    <a:pt x="249" y="0"/>
                  </a:moveTo>
                  <a:lnTo>
                    <a:pt x="247" y="111"/>
                  </a:lnTo>
                  <a:lnTo>
                    <a:pt x="223" y="142"/>
                  </a:lnTo>
                  <a:lnTo>
                    <a:pt x="219" y="289"/>
                  </a:lnTo>
                  <a:lnTo>
                    <a:pt x="215" y="389"/>
                  </a:lnTo>
                  <a:lnTo>
                    <a:pt x="199" y="389"/>
                  </a:lnTo>
                  <a:lnTo>
                    <a:pt x="203" y="271"/>
                  </a:lnTo>
                  <a:lnTo>
                    <a:pt x="148" y="352"/>
                  </a:lnTo>
                  <a:lnTo>
                    <a:pt x="180" y="241"/>
                  </a:lnTo>
                  <a:lnTo>
                    <a:pt x="142" y="249"/>
                  </a:lnTo>
                  <a:lnTo>
                    <a:pt x="91" y="285"/>
                  </a:lnTo>
                  <a:lnTo>
                    <a:pt x="158" y="170"/>
                  </a:lnTo>
                  <a:lnTo>
                    <a:pt x="160" y="150"/>
                  </a:lnTo>
                  <a:lnTo>
                    <a:pt x="99" y="186"/>
                  </a:lnTo>
                  <a:lnTo>
                    <a:pt x="146" y="119"/>
                  </a:lnTo>
                  <a:lnTo>
                    <a:pt x="99" y="131"/>
                  </a:lnTo>
                  <a:lnTo>
                    <a:pt x="0" y="69"/>
                  </a:lnTo>
                  <a:lnTo>
                    <a:pt x="14" y="53"/>
                  </a:lnTo>
                  <a:lnTo>
                    <a:pt x="19" y="69"/>
                  </a:lnTo>
                  <a:lnTo>
                    <a:pt x="95" y="115"/>
                  </a:lnTo>
                  <a:lnTo>
                    <a:pt x="166" y="111"/>
                  </a:lnTo>
                  <a:lnTo>
                    <a:pt x="219" y="101"/>
                  </a:lnTo>
                  <a:lnTo>
                    <a:pt x="237" y="38"/>
                  </a:lnTo>
                  <a:lnTo>
                    <a:pt x="195" y="20"/>
                  </a:lnTo>
                  <a:lnTo>
                    <a:pt x="231" y="20"/>
                  </a:lnTo>
                  <a:lnTo>
                    <a:pt x="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292">
              <a:extLst>
                <a:ext uri="{FF2B5EF4-FFF2-40B4-BE49-F238E27FC236}">
                  <a16:creationId xmlns:a16="http://schemas.microsoft.com/office/drawing/2014/main" id="{4D23A3EA-F403-410F-A7E5-95E7EDB09706}"/>
                </a:ext>
              </a:extLst>
            </p:cNvPr>
            <p:cNvSpPr>
              <a:spLocks/>
            </p:cNvSpPr>
            <p:nvPr/>
          </p:nvSpPr>
          <p:spPr bwMode="auto">
            <a:xfrm>
              <a:off x="3201" y="1741"/>
              <a:ext cx="585" cy="488"/>
            </a:xfrm>
            <a:custGeom>
              <a:avLst/>
              <a:gdLst>
                <a:gd name="T0" fmla="*/ 354 w 585"/>
                <a:gd name="T1" fmla="*/ 41 h 488"/>
                <a:gd name="T2" fmla="*/ 307 w 585"/>
                <a:gd name="T3" fmla="*/ 59 h 488"/>
                <a:gd name="T4" fmla="*/ 253 w 585"/>
                <a:gd name="T5" fmla="*/ 21 h 488"/>
                <a:gd name="T6" fmla="*/ 257 w 585"/>
                <a:gd name="T7" fmla="*/ 59 h 488"/>
                <a:gd name="T8" fmla="*/ 164 w 585"/>
                <a:gd name="T9" fmla="*/ 47 h 488"/>
                <a:gd name="T10" fmla="*/ 131 w 585"/>
                <a:gd name="T11" fmla="*/ 71 h 488"/>
                <a:gd name="T12" fmla="*/ 184 w 585"/>
                <a:gd name="T13" fmla="*/ 136 h 488"/>
                <a:gd name="T14" fmla="*/ 28 w 585"/>
                <a:gd name="T15" fmla="*/ 183 h 488"/>
                <a:gd name="T16" fmla="*/ 109 w 585"/>
                <a:gd name="T17" fmla="*/ 195 h 488"/>
                <a:gd name="T18" fmla="*/ 206 w 585"/>
                <a:gd name="T19" fmla="*/ 156 h 488"/>
                <a:gd name="T20" fmla="*/ 117 w 585"/>
                <a:gd name="T21" fmla="*/ 211 h 488"/>
                <a:gd name="T22" fmla="*/ 20 w 585"/>
                <a:gd name="T23" fmla="*/ 217 h 488"/>
                <a:gd name="T24" fmla="*/ 40 w 585"/>
                <a:gd name="T25" fmla="*/ 245 h 488"/>
                <a:gd name="T26" fmla="*/ 168 w 585"/>
                <a:gd name="T27" fmla="*/ 223 h 488"/>
                <a:gd name="T28" fmla="*/ 251 w 585"/>
                <a:gd name="T29" fmla="*/ 193 h 488"/>
                <a:gd name="T30" fmla="*/ 233 w 585"/>
                <a:gd name="T31" fmla="*/ 221 h 488"/>
                <a:gd name="T32" fmla="*/ 261 w 585"/>
                <a:gd name="T33" fmla="*/ 241 h 488"/>
                <a:gd name="T34" fmla="*/ 227 w 585"/>
                <a:gd name="T35" fmla="*/ 292 h 488"/>
                <a:gd name="T36" fmla="*/ 233 w 585"/>
                <a:gd name="T37" fmla="*/ 333 h 488"/>
                <a:gd name="T38" fmla="*/ 322 w 585"/>
                <a:gd name="T39" fmla="*/ 314 h 488"/>
                <a:gd name="T40" fmla="*/ 314 w 585"/>
                <a:gd name="T41" fmla="*/ 264 h 488"/>
                <a:gd name="T42" fmla="*/ 358 w 585"/>
                <a:gd name="T43" fmla="*/ 252 h 488"/>
                <a:gd name="T44" fmla="*/ 435 w 585"/>
                <a:gd name="T45" fmla="*/ 308 h 488"/>
                <a:gd name="T46" fmla="*/ 514 w 585"/>
                <a:gd name="T47" fmla="*/ 349 h 488"/>
                <a:gd name="T48" fmla="*/ 524 w 585"/>
                <a:gd name="T49" fmla="*/ 314 h 488"/>
                <a:gd name="T50" fmla="*/ 544 w 585"/>
                <a:gd name="T51" fmla="*/ 272 h 488"/>
                <a:gd name="T52" fmla="*/ 562 w 585"/>
                <a:gd name="T53" fmla="*/ 264 h 488"/>
                <a:gd name="T54" fmla="*/ 564 w 585"/>
                <a:gd name="T55" fmla="*/ 290 h 488"/>
                <a:gd name="T56" fmla="*/ 581 w 585"/>
                <a:gd name="T57" fmla="*/ 369 h 488"/>
                <a:gd name="T58" fmla="*/ 577 w 585"/>
                <a:gd name="T59" fmla="*/ 460 h 488"/>
                <a:gd name="T60" fmla="*/ 508 w 585"/>
                <a:gd name="T61" fmla="*/ 488 h 488"/>
                <a:gd name="T62" fmla="*/ 443 w 585"/>
                <a:gd name="T63" fmla="*/ 448 h 488"/>
                <a:gd name="T64" fmla="*/ 449 w 585"/>
                <a:gd name="T65" fmla="*/ 353 h 488"/>
                <a:gd name="T66" fmla="*/ 390 w 585"/>
                <a:gd name="T67" fmla="*/ 369 h 488"/>
                <a:gd name="T68" fmla="*/ 342 w 585"/>
                <a:gd name="T69" fmla="*/ 418 h 488"/>
                <a:gd name="T70" fmla="*/ 285 w 585"/>
                <a:gd name="T71" fmla="*/ 488 h 488"/>
                <a:gd name="T72" fmla="*/ 229 w 585"/>
                <a:gd name="T73" fmla="*/ 377 h 488"/>
                <a:gd name="T74" fmla="*/ 174 w 585"/>
                <a:gd name="T75" fmla="*/ 296 h 488"/>
                <a:gd name="T76" fmla="*/ 109 w 585"/>
                <a:gd name="T77" fmla="*/ 260 h 488"/>
                <a:gd name="T78" fmla="*/ 0 w 585"/>
                <a:gd name="T79" fmla="*/ 248 h 488"/>
                <a:gd name="T80" fmla="*/ 6 w 585"/>
                <a:gd name="T81" fmla="*/ 207 h 488"/>
                <a:gd name="T82" fmla="*/ 47 w 585"/>
                <a:gd name="T83" fmla="*/ 144 h 488"/>
                <a:gd name="T84" fmla="*/ 127 w 585"/>
                <a:gd name="T85" fmla="*/ 55 h 488"/>
                <a:gd name="T86" fmla="*/ 224 w 585"/>
                <a:gd name="T87" fmla="*/ 23 h 488"/>
                <a:gd name="T88" fmla="*/ 330 w 585"/>
                <a:gd name="T89" fmla="*/ 0 h 488"/>
                <a:gd name="T90" fmla="*/ 332 w 585"/>
                <a:gd name="T91" fmla="*/ 21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5" h="488">
                  <a:moveTo>
                    <a:pt x="332" y="21"/>
                  </a:moveTo>
                  <a:lnTo>
                    <a:pt x="354" y="41"/>
                  </a:lnTo>
                  <a:lnTo>
                    <a:pt x="318" y="25"/>
                  </a:lnTo>
                  <a:lnTo>
                    <a:pt x="307" y="59"/>
                  </a:lnTo>
                  <a:lnTo>
                    <a:pt x="301" y="25"/>
                  </a:lnTo>
                  <a:lnTo>
                    <a:pt x="253" y="21"/>
                  </a:lnTo>
                  <a:lnTo>
                    <a:pt x="247" y="45"/>
                  </a:lnTo>
                  <a:lnTo>
                    <a:pt x="257" y="59"/>
                  </a:lnTo>
                  <a:lnTo>
                    <a:pt x="214" y="37"/>
                  </a:lnTo>
                  <a:lnTo>
                    <a:pt x="164" y="47"/>
                  </a:lnTo>
                  <a:lnTo>
                    <a:pt x="196" y="75"/>
                  </a:lnTo>
                  <a:lnTo>
                    <a:pt x="131" y="71"/>
                  </a:lnTo>
                  <a:lnTo>
                    <a:pt x="144" y="90"/>
                  </a:lnTo>
                  <a:lnTo>
                    <a:pt x="184" y="136"/>
                  </a:lnTo>
                  <a:lnTo>
                    <a:pt x="81" y="158"/>
                  </a:lnTo>
                  <a:lnTo>
                    <a:pt x="28" y="183"/>
                  </a:lnTo>
                  <a:lnTo>
                    <a:pt x="44" y="195"/>
                  </a:lnTo>
                  <a:lnTo>
                    <a:pt x="109" y="195"/>
                  </a:lnTo>
                  <a:lnTo>
                    <a:pt x="136" y="167"/>
                  </a:lnTo>
                  <a:lnTo>
                    <a:pt x="206" y="156"/>
                  </a:lnTo>
                  <a:lnTo>
                    <a:pt x="152" y="199"/>
                  </a:lnTo>
                  <a:lnTo>
                    <a:pt x="117" y="211"/>
                  </a:lnTo>
                  <a:lnTo>
                    <a:pt x="51" y="217"/>
                  </a:lnTo>
                  <a:lnTo>
                    <a:pt x="20" y="217"/>
                  </a:lnTo>
                  <a:lnTo>
                    <a:pt x="16" y="239"/>
                  </a:lnTo>
                  <a:lnTo>
                    <a:pt x="40" y="245"/>
                  </a:lnTo>
                  <a:lnTo>
                    <a:pt x="125" y="241"/>
                  </a:lnTo>
                  <a:lnTo>
                    <a:pt x="168" y="223"/>
                  </a:lnTo>
                  <a:lnTo>
                    <a:pt x="214" y="183"/>
                  </a:lnTo>
                  <a:lnTo>
                    <a:pt x="251" y="193"/>
                  </a:lnTo>
                  <a:lnTo>
                    <a:pt x="206" y="213"/>
                  </a:lnTo>
                  <a:lnTo>
                    <a:pt x="233" y="221"/>
                  </a:lnTo>
                  <a:lnTo>
                    <a:pt x="338" y="225"/>
                  </a:lnTo>
                  <a:lnTo>
                    <a:pt x="261" y="241"/>
                  </a:lnTo>
                  <a:lnTo>
                    <a:pt x="200" y="241"/>
                  </a:lnTo>
                  <a:lnTo>
                    <a:pt x="227" y="292"/>
                  </a:lnTo>
                  <a:lnTo>
                    <a:pt x="273" y="310"/>
                  </a:lnTo>
                  <a:lnTo>
                    <a:pt x="233" y="333"/>
                  </a:lnTo>
                  <a:lnTo>
                    <a:pt x="291" y="349"/>
                  </a:lnTo>
                  <a:lnTo>
                    <a:pt x="322" y="314"/>
                  </a:lnTo>
                  <a:lnTo>
                    <a:pt x="295" y="280"/>
                  </a:lnTo>
                  <a:lnTo>
                    <a:pt x="314" y="264"/>
                  </a:lnTo>
                  <a:lnTo>
                    <a:pt x="303" y="248"/>
                  </a:lnTo>
                  <a:lnTo>
                    <a:pt x="358" y="252"/>
                  </a:lnTo>
                  <a:lnTo>
                    <a:pt x="374" y="284"/>
                  </a:lnTo>
                  <a:lnTo>
                    <a:pt x="435" y="308"/>
                  </a:lnTo>
                  <a:lnTo>
                    <a:pt x="483" y="361"/>
                  </a:lnTo>
                  <a:lnTo>
                    <a:pt x="514" y="349"/>
                  </a:lnTo>
                  <a:lnTo>
                    <a:pt x="502" y="326"/>
                  </a:lnTo>
                  <a:lnTo>
                    <a:pt x="524" y="314"/>
                  </a:lnTo>
                  <a:lnTo>
                    <a:pt x="524" y="272"/>
                  </a:lnTo>
                  <a:lnTo>
                    <a:pt x="544" y="272"/>
                  </a:lnTo>
                  <a:lnTo>
                    <a:pt x="552" y="241"/>
                  </a:lnTo>
                  <a:lnTo>
                    <a:pt x="562" y="264"/>
                  </a:lnTo>
                  <a:lnTo>
                    <a:pt x="581" y="268"/>
                  </a:lnTo>
                  <a:lnTo>
                    <a:pt x="564" y="290"/>
                  </a:lnTo>
                  <a:lnTo>
                    <a:pt x="572" y="312"/>
                  </a:lnTo>
                  <a:lnTo>
                    <a:pt x="581" y="369"/>
                  </a:lnTo>
                  <a:lnTo>
                    <a:pt x="585" y="410"/>
                  </a:lnTo>
                  <a:lnTo>
                    <a:pt x="577" y="460"/>
                  </a:lnTo>
                  <a:lnTo>
                    <a:pt x="552" y="478"/>
                  </a:lnTo>
                  <a:lnTo>
                    <a:pt x="508" y="488"/>
                  </a:lnTo>
                  <a:lnTo>
                    <a:pt x="479" y="484"/>
                  </a:lnTo>
                  <a:lnTo>
                    <a:pt x="443" y="448"/>
                  </a:lnTo>
                  <a:lnTo>
                    <a:pt x="459" y="385"/>
                  </a:lnTo>
                  <a:lnTo>
                    <a:pt x="449" y="353"/>
                  </a:lnTo>
                  <a:lnTo>
                    <a:pt x="427" y="331"/>
                  </a:lnTo>
                  <a:lnTo>
                    <a:pt x="390" y="369"/>
                  </a:lnTo>
                  <a:lnTo>
                    <a:pt x="354" y="381"/>
                  </a:lnTo>
                  <a:lnTo>
                    <a:pt x="342" y="418"/>
                  </a:lnTo>
                  <a:lnTo>
                    <a:pt x="326" y="466"/>
                  </a:lnTo>
                  <a:lnTo>
                    <a:pt x="285" y="488"/>
                  </a:lnTo>
                  <a:lnTo>
                    <a:pt x="291" y="426"/>
                  </a:lnTo>
                  <a:lnTo>
                    <a:pt x="229" y="377"/>
                  </a:lnTo>
                  <a:lnTo>
                    <a:pt x="184" y="353"/>
                  </a:lnTo>
                  <a:lnTo>
                    <a:pt x="174" y="296"/>
                  </a:lnTo>
                  <a:lnTo>
                    <a:pt x="160" y="252"/>
                  </a:lnTo>
                  <a:lnTo>
                    <a:pt x="109" y="260"/>
                  </a:lnTo>
                  <a:lnTo>
                    <a:pt x="51" y="264"/>
                  </a:lnTo>
                  <a:lnTo>
                    <a:pt x="0" y="248"/>
                  </a:lnTo>
                  <a:lnTo>
                    <a:pt x="0" y="223"/>
                  </a:lnTo>
                  <a:lnTo>
                    <a:pt x="6" y="207"/>
                  </a:lnTo>
                  <a:lnTo>
                    <a:pt x="12" y="187"/>
                  </a:lnTo>
                  <a:lnTo>
                    <a:pt x="47" y="144"/>
                  </a:lnTo>
                  <a:lnTo>
                    <a:pt x="85" y="82"/>
                  </a:lnTo>
                  <a:lnTo>
                    <a:pt x="127" y="55"/>
                  </a:lnTo>
                  <a:lnTo>
                    <a:pt x="164" y="33"/>
                  </a:lnTo>
                  <a:lnTo>
                    <a:pt x="224" y="23"/>
                  </a:lnTo>
                  <a:lnTo>
                    <a:pt x="265" y="5"/>
                  </a:lnTo>
                  <a:lnTo>
                    <a:pt x="330" y="0"/>
                  </a:lnTo>
                  <a:lnTo>
                    <a:pt x="374" y="13"/>
                  </a:lnTo>
                  <a:lnTo>
                    <a:pt x="33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293">
              <a:extLst>
                <a:ext uri="{FF2B5EF4-FFF2-40B4-BE49-F238E27FC236}">
                  <a16:creationId xmlns:a16="http://schemas.microsoft.com/office/drawing/2014/main" id="{2F45BAB5-C710-4B22-81F0-FD5268690D99}"/>
                </a:ext>
              </a:extLst>
            </p:cNvPr>
            <p:cNvSpPr>
              <a:spLocks/>
            </p:cNvSpPr>
            <p:nvPr/>
          </p:nvSpPr>
          <p:spPr bwMode="auto">
            <a:xfrm>
              <a:off x="3549" y="1752"/>
              <a:ext cx="229" cy="362"/>
            </a:xfrm>
            <a:custGeom>
              <a:avLst/>
              <a:gdLst>
                <a:gd name="T0" fmla="*/ 24 w 229"/>
                <a:gd name="T1" fmla="*/ 4 h 362"/>
                <a:gd name="T2" fmla="*/ 75 w 229"/>
                <a:gd name="T3" fmla="*/ 44 h 362"/>
                <a:gd name="T4" fmla="*/ 129 w 229"/>
                <a:gd name="T5" fmla="*/ 83 h 362"/>
                <a:gd name="T6" fmla="*/ 172 w 229"/>
                <a:gd name="T7" fmla="*/ 154 h 362"/>
                <a:gd name="T8" fmla="*/ 184 w 229"/>
                <a:gd name="T9" fmla="*/ 196 h 362"/>
                <a:gd name="T10" fmla="*/ 216 w 229"/>
                <a:gd name="T11" fmla="*/ 210 h 362"/>
                <a:gd name="T12" fmla="*/ 206 w 229"/>
                <a:gd name="T13" fmla="*/ 228 h 362"/>
                <a:gd name="T14" fmla="*/ 229 w 229"/>
                <a:gd name="T15" fmla="*/ 267 h 362"/>
                <a:gd name="T16" fmla="*/ 184 w 229"/>
                <a:gd name="T17" fmla="*/ 228 h 362"/>
                <a:gd name="T18" fmla="*/ 196 w 229"/>
                <a:gd name="T19" fmla="*/ 212 h 362"/>
                <a:gd name="T20" fmla="*/ 160 w 229"/>
                <a:gd name="T21" fmla="*/ 196 h 362"/>
                <a:gd name="T22" fmla="*/ 154 w 229"/>
                <a:gd name="T23" fmla="*/ 228 h 362"/>
                <a:gd name="T24" fmla="*/ 154 w 229"/>
                <a:gd name="T25" fmla="*/ 253 h 362"/>
                <a:gd name="T26" fmla="*/ 146 w 229"/>
                <a:gd name="T27" fmla="*/ 315 h 362"/>
                <a:gd name="T28" fmla="*/ 152 w 229"/>
                <a:gd name="T29" fmla="*/ 362 h 362"/>
                <a:gd name="T30" fmla="*/ 117 w 229"/>
                <a:gd name="T31" fmla="*/ 348 h 362"/>
                <a:gd name="T32" fmla="*/ 99 w 229"/>
                <a:gd name="T33" fmla="*/ 299 h 362"/>
                <a:gd name="T34" fmla="*/ 87 w 229"/>
                <a:gd name="T35" fmla="*/ 241 h 362"/>
                <a:gd name="T36" fmla="*/ 4 w 229"/>
                <a:gd name="T37" fmla="*/ 202 h 362"/>
                <a:gd name="T38" fmla="*/ 52 w 229"/>
                <a:gd name="T39" fmla="*/ 184 h 362"/>
                <a:gd name="T40" fmla="*/ 24 w 229"/>
                <a:gd name="T41" fmla="*/ 141 h 362"/>
                <a:gd name="T42" fmla="*/ 55 w 229"/>
                <a:gd name="T43" fmla="*/ 145 h 362"/>
                <a:gd name="T44" fmla="*/ 83 w 229"/>
                <a:gd name="T45" fmla="*/ 139 h 362"/>
                <a:gd name="T46" fmla="*/ 75 w 229"/>
                <a:gd name="T47" fmla="*/ 105 h 362"/>
                <a:gd name="T48" fmla="*/ 101 w 229"/>
                <a:gd name="T49" fmla="*/ 121 h 362"/>
                <a:gd name="T50" fmla="*/ 129 w 229"/>
                <a:gd name="T51" fmla="*/ 115 h 362"/>
                <a:gd name="T52" fmla="*/ 99 w 229"/>
                <a:gd name="T53" fmla="*/ 71 h 362"/>
                <a:gd name="T54" fmla="*/ 0 w 229"/>
                <a:gd name="T55" fmla="*/ 0 h 362"/>
                <a:gd name="T56" fmla="*/ 24 w 229"/>
                <a:gd name="T57" fmla="*/ 4 h 362"/>
                <a:gd name="T58" fmla="*/ 24 w 229"/>
                <a:gd name="T59" fmla="*/ 4 h 3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362">
                  <a:moveTo>
                    <a:pt x="24" y="4"/>
                  </a:moveTo>
                  <a:lnTo>
                    <a:pt x="75" y="44"/>
                  </a:lnTo>
                  <a:lnTo>
                    <a:pt x="129" y="83"/>
                  </a:lnTo>
                  <a:lnTo>
                    <a:pt x="172" y="154"/>
                  </a:lnTo>
                  <a:lnTo>
                    <a:pt x="184" y="196"/>
                  </a:lnTo>
                  <a:lnTo>
                    <a:pt x="216" y="210"/>
                  </a:lnTo>
                  <a:lnTo>
                    <a:pt x="206" y="228"/>
                  </a:lnTo>
                  <a:lnTo>
                    <a:pt x="229" y="267"/>
                  </a:lnTo>
                  <a:lnTo>
                    <a:pt x="184" y="228"/>
                  </a:lnTo>
                  <a:lnTo>
                    <a:pt x="196" y="212"/>
                  </a:lnTo>
                  <a:lnTo>
                    <a:pt x="160" y="196"/>
                  </a:lnTo>
                  <a:lnTo>
                    <a:pt x="154" y="228"/>
                  </a:lnTo>
                  <a:lnTo>
                    <a:pt x="154" y="253"/>
                  </a:lnTo>
                  <a:lnTo>
                    <a:pt x="146" y="315"/>
                  </a:lnTo>
                  <a:lnTo>
                    <a:pt x="152" y="362"/>
                  </a:lnTo>
                  <a:lnTo>
                    <a:pt x="117" y="348"/>
                  </a:lnTo>
                  <a:lnTo>
                    <a:pt x="99" y="299"/>
                  </a:lnTo>
                  <a:lnTo>
                    <a:pt x="87" y="241"/>
                  </a:lnTo>
                  <a:lnTo>
                    <a:pt x="4" y="202"/>
                  </a:lnTo>
                  <a:lnTo>
                    <a:pt x="52" y="184"/>
                  </a:lnTo>
                  <a:lnTo>
                    <a:pt x="24" y="141"/>
                  </a:lnTo>
                  <a:lnTo>
                    <a:pt x="55" y="145"/>
                  </a:lnTo>
                  <a:lnTo>
                    <a:pt x="83" y="139"/>
                  </a:lnTo>
                  <a:lnTo>
                    <a:pt x="75" y="105"/>
                  </a:lnTo>
                  <a:lnTo>
                    <a:pt x="101" y="121"/>
                  </a:lnTo>
                  <a:lnTo>
                    <a:pt x="129" y="115"/>
                  </a:lnTo>
                  <a:lnTo>
                    <a:pt x="99" y="71"/>
                  </a:lnTo>
                  <a:lnTo>
                    <a:pt x="0"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294">
              <a:extLst>
                <a:ext uri="{FF2B5EF4-FFF2-40B4-BE49-F238E27FC236}">
                  <a16:creationId xmlns:a16="http://schemas.microsoft.com/office/drawing/2014/main" id="{0A85105C-5D13-4DC9-A9F9-C456C5E158C6}"/>
                </a:ext>
              </a:extLst>
            </p:cNvPr>
            <p:cNvSpPr>
              <a:spLocks/>
            </p:cNvSpPr>
            <p:nvPr/>
          </p:nvSpPr>
          <p:spPr bwMode="auto">
            <a:xfrm>
              <a:off x="3205" y="2094"/>
              <a:ext cx="43" cy="65"/>
            </a:xfrm>
            <a:custGeom>
              <a:avLst/>
              <a:gdLst>
                <a:gd name="T0" fmla="*/ 18 w 43"/>
                <a:gd name="T1" fmla="*/ 6 h 65"/>
                <a:gd name="T2" fmla="*/ 32 w 43"/>
                <a:gd name="T3" fmla="*/ 28 h 65"/>
                <a:gd name="T4" fmla="*/ 43 w 43"/>
                <a:gd name="T5" fmla="*/ 46 h 65"/>
                <a:gd name="T6" fmla="*/ 43 w 43"/>
                <a:gd name="T7" fmla="*/ 65 h 65"/>
                <a:gd name="T8" fmla="*/ 32 w 43"/>
                <a:gd name="T9" fmla="*/ 63 h 65"/>
                <a:gd name="T10" fmla="*/ 0 w 43"/>
                <a:gd name="T11" fmla="*/ 16 h 65"/>
                <a:gd name="T12" fmla="*/ 4 w 43"/>
                <a:gd name="T13" fmla="*/ 0 h 65"/>
                <a:gd name="T14" fmla="*/ 18 w 43"/>
                <a:gd name="T15" fmla="*/ 6 h 65"/>
                <a:gd name="T16" fmla="*/ 18 w 43"/>
                <a:gd name="T17" fmla="*/ 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5">
                  <a:moveTo>
                    <a:pt x="18" y="6"/>
                  </a:moveTo>
                  <a:lnTo>
                    <a:pt x="32" y="28"/>
                  </a:lnTo>
                  <a:lnTo>
                    <a:pt x="43" y="46"/>
                  </a:lnTo>
                  <a:lnTo>
                    <a:pt x="43" y="65"/>
                  </a:lnTo>
                  <a:lnTo>
                    <a:pt x="32" y="63"/>
                  </a:lnTo>
                  <a:lnTo>
                    <a:pt x="0" y="16"/>
                  </a:lnTo>
                  <a:lnTo>
                    <a:pt x="4" y="0"/>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295">
              <a:extLst>
                <a:ext uri="{FF2B5EF4-FFF2-40B4-BE49-F238E27FC236}">
                  <a16:creationId xmlns:a16="http://schemas.microsoft.com/office/drawing/2014/main" id="{E7D61EC3-84F1-4434-A3E9-996267AE8D8E}"/>
                </a:ext>
              </a:extLst>
            </p:cNvPr>
            <p:cNvSpPr>
              <a:spLocks/>
            </p:cNvSpPr>
            <p:nvPr/>
          </p:nvSpPr>
          <p:spPr bwMode="auto">
            <a:xfrm>
              <a:off x="3248" y="2128"/>
              <a:ext cx="127" cy="57"/>
            </a:xfrm>
            <a:custGeom>
              <a:avLst/>
              <a:gdLst>
                <a:gd name="T0" fmla="*/ 12 w 127"/>
                <a:gd name="T1" fmla="*/ 0 h 57"/>
                <a:gd name="T2" fmla="*/ 54 w 127"/>
                <a:gd name="T3" fmla="*/ 4 h 57"/>
                <a:gd name="T4" fmla="*/ 95 w 127"/>
                <a:gd name="T5" fmla="*/ 22 h 57"/>
                <a:gd name="T6" fmla="*/ 127 w 127"/>
                <a:gd name="T7" fmla="*/ 31 h 57"/>
                <a:gd name="T8" fmla="*/ 72 w 127"/>
                <a:gd name="T9" fmla="*/ 31 h 57"/>
                <a:gd name="T10" fmla="*/ 82 w 127"/>
                <a:gd name="T11" fmla="*/ 55 h 57"/>
                <a:gd name="T12" fmla="*/ 62 w 127"/>
                <a:gd name="T13" fmla="*/ 57 h 57"/>
                <a:gd name="T14" fmla="*/ 44 w 127"/>
                <a:gd name="T15" fmla="*/ 35 h 57"/>
                <a:gd name="T16" fmla="*/ 24 w 127"/>
                <a:gd name="T17" fmla="*/ 22 h 57"/>
                <a:gd name="T18" fmla="*/ 0 w 127"/>
                <a:gd name="T19" fmla="*/ 16 h 57"/>
                <a:gd name="T20" fmla="*/ 12 w 127"/>
                <a:gd name="T21" fmla="*/ 0 h 57"/>
                <a:gd name="T22" fmla="*/ 12 w 127"/>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57">
                  <a:moveTo>
                    <a:pt x="12" y="0"/>
                  </a:moveTo>
                  <a:lnTo>
                    <a:pt x="54" y="4"/>
                  </a:lnTo>
                  <a:lnTo>
                    <a:pt x="95" y="22"/>
                  </a:lnTo>
                  <a:lnTo>
                    <a:pt x="127" y="31"/>
                  </a:lnTo>
                  <a:lnTo>
                    <a:pt x="72" y="31"/>
                  </a:lnTo>
                  <a:lnTo>
                    <a:pt x="82" y="55"/>
                  </a:lnTo>
                  <a:lnTo>
                    <a:pt x="62" y="57"/>
                  </a:lnTo>
                  <a:lnTo>
                    <a:pt x="44" y="35"/>
                  </a:lnTo>
                  <a:lnTo>
                    <a:pt x="24" y="22"/>
                  </a:lnTo>
                  <a:lnTo>
                    <a:pt x="0" y="1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296">
              <a:extLst>
                <a:ext uri="{FF2B5EF4-FFF2-40B4-BE49-F238E27FC236}">
                  <a16:creationId xmlns:a16="http://schemas.microsoft.com/office/drawing/2014/main" id="{2F01E039-A1C9-445D-B3D2-B5D652A1AA16}"/>
                </a:ext>
              </a:extLst>
            </p:cNvPr>
            <p:cNvSpPr>
              <a:spLocks/>
            </p:cNvSpPr>
            <p:nvPr/>
          </p:nvSpPr>
          <p:spPr bwMode="auto">
            <a:xfrm>
              <a:off x="3245" y="2114"/>
              <a:ext cx="199" cy="81"/>
            </a:xfrm>
            <a:custGeom>
              <a:avLst/>
              <a:gdLst>
                <a:gd name="T0" fmla="*/ 0 w 199"/>
                <a:gd name="T1" fmla="*/ 41 h 81"/>
                <a:gd name="T2" fmla="*/ 51 w 199"/>
                <a:gd name="T3" fmla="*/ 77 h 81"/>
                <a:gd name="T4" fmla="*/ 65 w 199"/>
                <a:gd name="T5" fmla="*/ 81 h 81"/>
                <a:gd name="T6" fmla="*/ 199 w 199"/>
                <a:gd name="T7" fmla="*/ 4 h 81"/>
                <a:gd name="T8" fmla="*/ 193 w 199"/>
                <a:gd name="T9" fmla="*/ 0 h 81"/>
                <a:gd name="T10" fmla="*/ 69 w 199"/>
                <a:gd name="T11" fmla="*/ 65 h 81"/>
                <a:gd name="T12" fmla="*/ 45 w 199"/>
                <a:gd name="T13" fmla="*/ 65 h 81"/>
                <a:gd name="T14" fmla="*/ 3 w 199"/>
                <a:gd name="T15" fmla="*/ 28 h 81"/>
                <a:gd name="T16" fmla="*/ 0 w 199"/>
                <a:gd name="T17" fmla="*/ 41 h 81"/>
                <a:gd name="T18" fmla="*/ 0 w 199"/>
                <a:gd name="T19" fmla="*/ 4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81">
                  <a:moveTo>
                    <a:pt x="0" y="41"/>
                  </a:moveTo>
                  <a:lnTo>
                    <a:pt x="51" y="77"/>
                  </a:lnTo>
                  <a:lnTo>
                    <a:pt x="65" y="81"/>
                  </a:lnTo>
                  <a:lnTo>
                    <a:pt x="199" y="4"/>
                  </a:lnTo>
                  <a:lnTo>
                    <a:pt x="193" y="0"/>
                  </a:lnTo>
                  <a:lnTo>
                    <a:pt x="69" y="65"/>
                  </a:lnTo>
                  <a:lnTo>
                    <a:pt x="45" y="65"/>
                  </a:lnTo>
                  <a:lnTo>
                    <a:pt x="3" y="28"/>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297">
              <a:extLst>
                <a:ext uri="{FF2B5EF4-FFF2-40B4-BE49-F238E27FC236}">
                  <a16:creationId xmlns:a16="http://schemas.microsoft.com/office/drawing/2014/main" id="{32D7EF40-3F2F-4AC2-B57F-5EB3FFB2DCB8}"/>
                </a:ext>
              </a:extLst>
            </p:cNvPr>
            <p:cNvSpPr>
              <a:spLocks/>
            </p:cNvSpPr>
            <p:nvPr/>
          </p:nvSpPr>
          <p:spPr bwMode="auto">
            <a:xfrm>
              <a:off x="3256" y="2185"/>
              <a:ext cx="97" cy="71"/>
            </a:xfrm>
            <a:custGeom>
              <a:avLst/>
              <a:gdLst>
                <a:gd name="T0" fmla="*/ 0 w 97"/>
                <a:gd name="T1" fmla="*/ 4 h 71"/>
                <a:gd name="T2" fmla="*/ 42 w 97"/>
                <a:gd name="T3" fmla="*/ 57 h 71"/>
                <a:gd name="T4" fmla="*/ 72 w 97"/>
                <a:gd name="T5" fmla="*/ 71 h 71"/>
                <a:gd name="T6" fmla="*/ 97 w 97"/>
                <a:gd name="T7" fmla="*/ 67 h 71"/>
                <a:gd name="T8" fmla="*/ 81 w 97"/>
                <a:gd name="T9" fmla="*/ 10 h 71"/>
                <a:gd name="T10" fmla="*/ 64 w 97"/>
                <a:gd name="T11" fmla="*/ 8 h 71"/>
                <a:gd name="T12" fmla="*/ 76 w 97"/>
                <a:gd name="T13" fmla="*/ 36 h 71"/>
                <a:gd name="T14" fmla="*/ 83 w 97"/>
                <a:gd name="T15" fmla="*/ 63 h 71"/>
                <a:gd name="T16" fmla="*/ 46 w 97"/>
                <a:gd name="T17" fmla="*/ 47 h 71"/>
                <a:gd name="T18" fmla="*/ 24 w 97"/>
                <a:gd name="T19" fmla="*/ 20 h 71"/>
                <a:gd name="T20" fmla="*/ 10 w 97"/>
                <a:gd name="T21" fmla="*/ 0 h 71"/>
                <a:gd name="T22" fmla="*/ 0 w 97"/>
                <a:gd name="T23" fmla="*/ 4 h 71"/>
                <a:gd name="T24" fmla="*/ 0 w 97"/>
                <a:gd name="T25" fmla="*/ 4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71">
                  <a:moveTo>
                    <a:pt x="0" y="4"/>
                  </a:moveTo>
                  <a:lnTo>
                    <a:pt x="42" y="57"/>
                  </a:lnTo>
                  <a:lnTo>
                    <a:pt x="72" y="71"/>
                  </a:lnTo>
                  <a:lnTo>
                    <a:pt x="97" y="67"/>
                  </a:lnTo>
                  <a:lnTo>
                    <a:pt x="81" y="10"/>
                  </a:lnTo>
                  <a:lnTo>
                    <a:pt x="64" y="8"/>
                  </a:lnTo>
                  <a:lnTo>
                    <a:pt x="76" y="36"/>
                  </a:lnTo>
                  <a:lnTo>
                    <a:pt x="83" y="63"/>
                  </a:lnTo>
                  <a:lnTo>
                    <a:pt x="46" y="47"/>
                  </a:lnTo>
                  <a:lnTo>
                    <a:pt x="24" y="20"/>
                  </a:lnTo>
                  <a:lnTo>
                    <a:pt x="1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298">
              <a:extLst>
                <a:ext uri="{FF2B5EF4-FFF2-40B4-BE49-F238E27FC236}">
                  <a16:creationId xmlns:a16="http://schemas.microsoft.com/office/drawing/2014/main" id="{3A75448A-D65F-4357-91FA-D92A076ADBE1}"/>
                </a:ext>
              </a:extLst>
            </p:cNvPr>
            <p:cNvSpPr>
              <a:spLocks/>
            </p:cNvSpPr>
            <p:nvPr/>
          </p:nvSpPr>
          <p:spPr bwMode="auto">
            <a:xfrm>
              <a:off x="3553" y="2128"/>
              <a:ext cx="48" cy="61"/>
            </a:xfrm>
            <a:custGeom>
              <a:avLst/>
              <a:gdLst>
                <a:gd name="T0" fmla="*/ 8 w 48"/>
                <a:gd name="T1" fmla="*/ 12 h 61"/>
                <a:gd name="T2" fmla="*/ 26 w 48"/>
                <a:gd name="T3" fmla="*/ 25 h 61"/>
                <a:gd name="T4" fmla="*/ 26 w 48"/>
                <a:gd name="T5" fmla="*/ 35 h 61"/>
                <a:gd name="T6" fmla="*/ 14 w 48"/>
                <a:gd name="T7" fmla="*/ 47 h 61"/>
                <a:gd name="T8" fmla="*/ 18 w 48"/>
                <a:gd name="T9" fmla="*/ 61 h 61"/>
                <a:gd name="T10" fmla="*/ 34 w 48"/>
                <a:gd name="T11" fmla="*/ 47 h 61"/>
                <a:gd name="T12" fmla="*/ 48 w 48"/>
                <a:gd name="T13" fmla="*/ 39 h 61"/>
                <a:gd name="T14" fmla="*/ 36 w 48"/>
                <a:gd name="T15" fmla="*/ 31 h 61"/>
                <a:gd name="T16" fmla="*/ 30 w 48"/>
                <a:gd name="T17" fmla="*/ 10 h 61"/>
                <a:gd name="T18" fmla="*/ 0 w 48"/>
                <a:gd name="T19" fmla="*/ 0 h 61"/>
                <a:gd name="T20" fmla="*/ 8 w 48"/>
                <a:gd name="T21" fmla="*/ 12 h 61"/>
                <a:gd name="T22" fmla="*/ 8 w 48"/>
                <a:gd name="T23" fmla="*/ 12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61">
                  <a:moveTo>
                    <a:pt x="8" y="12"/>
                  </a:moveTo>
                  <a:lnTo>
                    <a:pt x="26" y="25"/>
                  </a:lnTo>
                  <a:lnTo>
                    <a:pt x="26" y="35"/>
                  </a:lnTo>
                  <a:lnTo>
                    <a:pt x="14" y="47"/>
                  </a:lnTo>
                  <a:lnTo>
                    <a:pt x="18" y="61"/>
                  </a:lnTo>
                  <a:lnTo>
                    <a:pt x="34" y="47"/>
                  </a:lnTo>
                  <a:lnTo>
                    <a:pt x="48" y="39"/>
                  </a:lnTo>
                  <a:lnTo>
                    <a:pt x="36" y="31"/>
                  </a:lnTo>
                  <a:lnTo>
                    <a:pt x="30" y="10"/>
                  </a:lnTo>
                  <a:lnTo>
                    <a:pt x="0" y="0"/>
                  </a:lnTo>
                  <a:lnTo>
                    <a:pt x="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299">
              <a:extLst>
                <a:ext uri="{FF2B5EF4-FFF2-40B4-BE49-F238E27FC236}">
                  <a16:creationId xmlns:a16="http://schemas.microsoft.com/office/drawing/2014/main" id="{7742C8EC-68FB-4425-8767-D4D8523D3515}"/>
                </a:ext>
              </a:extLst>
            </p:cNvPr>
            <p:cNvSpPr>
              <a:spLocks/>
            </p:cNvSpPr>
            <p:nvPr/>
          </p:nvSpPr>
          <p:spPr bwMode="auto">
            <a:xfrm>
              <a:off x="3604" y="2074"/>
              <a:ext cx="40" cy="77"/>
            </a:xfrm>
            <a:custGeom>
              <a:avLst/>
              <a:gdLst>
                <a:gd name="T0" fmla="*/ 0 w 40"/>
                <a:gd name="T1" fmla="*/ 18 h 77"/>
                <a:gd name="T2" fmla="*/ 28 w 40"/>
                <a:gd name="T3" fmla="*/ 32 h 77"/>
                <a:gd name="T4" fmla="*/ 36 w 40"/>
                <a:gd name="T5" fmla="*/ 77 h 77"/>
                <a:gd name="T6" fmla="*/ 40 w 40"/>
                <a:gd name="T7" fmla="*/ 32 h 77"/>
                <a:gd name="T8" fmla="*/ 12 w 40"/>
                <a:gd name="T9" fmla="*/ 0 h 77"/>
                <a:gd name="T10" fmla="*/ 0 w 40"/>
                <a:gd name="T11" fmla="*/ 18 h 77"/>
                <a:gd name="T12" fmla="*/ 0 w 40"/>
                <a:gd name="T13" fmla="*/ 18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7">
                  <a:moveTo>
                    <a:pt x="0" y="18"/>
                  </a:moveTo>
                  <a:lnTo>
                    <a:pt x="28" y="32"/>
                  </a:lnTo>
                  <a:lnTo>
                    <a:pt x="36" y="77"/>
                  </a:lnTo>
                  <a:lnTo>
                    <a:pt x="40" y="32"/>
                  </a:lnTo>
                  <a:lnTo>
                    <a:pt x="12"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300">
              <a:extLst>
                <a:ext uri="{FF2B5EF4-FFF2-40B4-BE49-F238E27FC236}">
                  <a16:creationId xmlns:a16="http://schemas.microsoft.com/office/drawing/2014/main" id="{F0735502-6BE4-4F25-84E0-866BDBE9E82F}"/>
                </a:ext>
              </a:extLst>
            </p:cNvPr>
            <p:cNvSpPr>
              <a:spLocks/>
            </p:cNvSpPr>
            <p:nvPr/>
          </p:nvSpPr>
          <p:spPr bwMode="auto">
            <a:xfrm>
              <a:off x="3567" y="2098"/>
              <a:ext cx="61" cy="77"/>
            </a:xfrm>
            <a:custGeom>
              <a:avLst/>
              <a:gdLst>
                <a:gd name="T0" fmla="*/ 0 w 61"/>
                <a:gd name="T1" fmla="*/ 4 h 77"/>
                <a:gd name="T2" fmla="*/ 16 w 61"/>
                <a:gd name="T3" fmla="*/ 12 h 77"/>
                <a:gd name="T4" fmla="*/ 30 w 61"/>
                <a:gd name="T5" fmla="*/ 26 h 77"/>
                <a:gd name="T6" fmla="*/ 53 w 61"/>
                <a:gd name="T7" fmla="*/ 36 h 77"/>
                <a:gd name="T8" fmla="*/ 53 w 61"/>
                <a:gd name="T9" fmla="*/ 57 h 77"/>
                <a:gd name="T10" fmla="*/ 49 w 61"/>
                <a:gd name="T11" fmla="*/ 77 h 77"/>
                <a:gd name="T12" fmla="*/ 61 w 61"/>
                <a:gd name="T13" fmla="*/ 65 h 77"/>
                <a:gd name="T14" fmla="*/ 57 w 61"/>
                <a:gd name="T15" fmla="*/ 24 h 77"/>
                <a:gd name="T16" fmla="*/ 30 w 61"/>
                <a:gd name="T17" fmla="*/ 0 h 77"/>
                <a:gd name="T18" fmla="*/ 0 w 61"/>
                <a:gd name="T19" fmla="*/ 4 h 77"/>
                <a:gd name="T20" fmla="*/ 0 w 61"/>
                <a:gd name="T21" fmla="*/ 4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77">
                  <a:moveTo>
                    <a:pt x="0" y="4"/>
                  </a:moveTo>
                  <a:lnTo>
                    <a:pt x="16" y="12"/>
                  </a:lnTo>
                  <a:lnTo>
                    <a:pt x="30" y="26"/>
                  </a:lnTo>
                  <a:lnTo>
                    <a:pt x="53" y="36"/>
                  </a:lnTo>
                  <a:lnTo>
                    <a:pt x="53" y="57"/>
                  </a:lnTo>
                  <a:lnTo>
                    <a:pt x="49" y="77"/>
                  </a:lnTo>
                  <a:lnTo>
                    <a:pt x="61" y="65"/>
                  </a:lnTo>
                  <a:lnTo>
                    <a:pt x="57" y="24"/>
                  </a:lnTo>
                  <a:lnTo>
                    <a:pt x="3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301">
              <a:extLst>
                <a:ext uri="{FF2B5EF4-FFF2-40B4-BE49-F238E27FC236}">
                  <a16:creationId xmlns:a16="http://schemas.microsoft.com/office/drawing/2014/main" id="{71A3AE93-610E-4AE2-97E7-4FA37538812E}"/>
                </a:ext>
              </a:extLst>
            </p:cNvPr>
            <p:cNvSpPr>
              <a:spLocks/>
            </p:cNvSpPr>
            <p:nvPr/>
          </p:nvSpPr>
          <p:spPr bwMode="auto">
            <a:xfrm>
              <a:off x="3543" y="2167"/>
              <a:ext cx="48" cy="42"/>
            </a:xfrm>
            <a:custGeom>
              <a:avLst/>
              <a:gdLst>
                <a:gd name="T0" fmla="*/ 10 w 48"/>
                <a:gd name="T1" fmla="*/ 8 h 42"/>
                <a:gd name="T2" fmla="*/ 16 w 48"/>
                <a:gd name="T3" fmla="*/ 34 h 42"/>
                <a:gd name="T4" fmla="*/ 48 w 48"/>
                <a:gd name="T5" fmla="*/ 32 h 42"/>
                <a:gd name="T6" fmla="*/ 32 w 48"/>
                <a:gd name="T7" fmla="*/ 42 h 42"/>
                <a:gd name="T8" fmla="*/ 6 w 48"/>
                <a:gd name="T9" fmla="*/ 38 h 42"/>
                <a:gd name="T10" fmla="*/ 0 w 48"/>
                <a:gd name="T11" fmla="*/ 0 h 42"/>
                <a:gd name="T12" fmla="*/ 10 w 48"/>
                <a:gd name="T13" fmla="*/ 8 h 42"/>
                <a:gd name="T14" fmla="*/ 10 w 48"/>
                <a:gd name="T15" fmla="*/ 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42">
                  <a:moveTo>
                    <a:pt x="10" y="8"/>
                  </a:moveTo>
                  <a:lnTo>
                    <a:pt x="16" y="34"/>
                  </a:lnTo>
                  <a:lnTo>
                    <a:pt x="48" y="32"/>
                  </a:lnTo>
                  <a:lnTo>
                    <a:pt x="32" y="42"/>
                  </a:lnTo>
                  <a:lnTo>
                    <a:pt x="6" y="38"/>
                  </a:lnTo>
                  <a:lnTo>
                    <a:pt x="0" y="0"/>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302">
              <a:extLst>
                <a:ext uri="{FF2B5EF4-FFF2-40B4-BE49-F238E27FC236}">
                  <a16:creationId xmlns:a16="http://schemas.microsoft.com/office/drawing/2014/main" id="{70DD89D8-992C-49A3-B188-BFCE2AA40E4E}"/>
                </a:ext>
              </a:extLst>
            </p:cNvPr>
            <p:cNvSpPr>
              <a:spLocks/>
            </p:cNvSpPr>
            <p:nvPr/>
          </p:nvSpPr>
          <p:spPr bwMode="auto">
            <a:xfrm>
              <a:off x="3547" y="2175"/>
              <a:ext cx="103" cy="59"/>
            </a:xfrm>
            <a:custGeom>
              <a:avLst/>
              <a:gdLst>
                <a:gd name="T0" fmla="*/ 6 w 103"/>
                <a:gd name="T1" fmla="*/ 46 h 59"/>
                <a:gd name="T2" fmla="*/ 34 w 103"/>
                <a:gd name="T3" fmla="*/ 50 h 59"/>
                <a:gd name="T4" fmla="*/ 65 w 103"/>
                <a:gd name="T5" fmla="*/ 44 h 59"/>
                <a:gd name="T6" fmla="*/ 103 w 103"/>
                <a:gd name="T7" fmla="*/ 0 h 59"/>
                <a:gd name="T8" fmla="*/ 85 w 103"/>
                <a:gd name="T9" fmla="*/ 44 h 59"/>
                <a:gd name="T10" fmla="*/ 42 w 103"/>
                <a:gd name="T11" fmla="*/ 59 h 59"/>
                <a:gd name="T12" fmla="*/ 0 w 103"/>
                <a:gd name="T13" fmla="*/ 54 h 59"/>
                <a:gd name="T14" fmla="*/ 0 w 103"/>
                <a:gd name="T15" fmla="*/ 30 h 59"/>
                <a:gd name="T16" fmla="*/ 6 w 103"/>
                <a:gd name="T17" fmla="*/ 46 h 59"/>
                <a:gd name="T18" fmla="*/ 6 w 103"/>
                <a:gd name="T19" fmla="*/ 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9">
                  <a:moveTo>
                    <a:pt x="6" y="46"/>
                  </a:moveTo>
                  <a:lnTo>
                    <a:pt x="34" y="50"/>
                  </a:lnTo>
                  <a:lnTo>
                    <a:pt x="65" y="44"/>
                  </a:lnTo>
                  <a:lnTo>
                    <a:pt x="103" y="0"/>
                  </a:lnTo>
                  <a:lnTo>
                    <a:pt x="85" y="44"/>
                  </a:lnTo>
                  <a:lnTo>
                    <a:pt x="42" y="59"/>
                  </a:lnTo>
                  <a:lnTo>
                    <a:pt x="0" y="54"/>
                  </a:lnTo>
                  <a:lnTo>
                    <a:pt x="0" y="30"/>
                  </a:lnTo>
                  <a:lnTo>
                    <a:pt x="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303">
              <a:extLst>
                <a:ext uri="{FF2B5EF4-FFF2-40B4-BE49-F238E27FC236}">
                  <a16:creationId xmlns:a16="http://schemas.microsoft.com/office/drawing/2014/main" id="{73DA6B25-9442-463A-820D-63FC2EF10E3F}"/>
                </a:ext>
              </a:extLst>
            </p:cNvPr>
            <p:cNvSpPr>
              <a:spLocks/>
            </p:cNvSpPr>
            <p:nvPr/>
          </p:nvSpPr>
          <p:spPr bwMode="auto">
            <a:xfrm>
              <a:off x="3284" y="2238"/>
              <a:ext cx="57" cy="64"/>
            </a:xfrm>
            <a:custGeom>
              <a:avLst/>
              <a:gdLst>
                <a:gd name="T0" fmla="*/ 16 w 57"/>
                <a:gd name="T1" fmla="*/ 0 h 64"/>
                <a:gd name="T2" fmla="*/ 26 w 57"/>
                <a:gd name="T3" fmla="*/ 18 h 64"/>
                <a:gd name="T4" fmla="*/ 20 w 57"/>
                <a:gd name="T5" fmla="*/ 34 h 64"/>
                <a:gd name="T6" fmla="*/ 2 w 57"/>
                <a:gd name="T7" fmla="*/ 34 h 64"/>
                <a:gd name="T8" fmla="*/ 0 w 57"/>
                <a:gd name="T9" fmla="*/ 50 h 64"/>
                <a:gd name="T10" fmla="*/ 30 w 57"/>
                <a:gd name="T11" fmla="*/ 42 h 64"/>
                <a:gd name="T12" fmla="*/ 57 w 57"/>
                <a:gd name="T13" fmla="*/ 64 h 64"/>
                <a:gd name="T14" fmla="*/ 38 w 57"/>
                <a:gd name="T15" fmla="*/ 34 h 64"/>
                <a:gd name="T16" fmla="*/ 36 w 57"/>
                <a:gd name="T17" fmla="*/ 10 h 64"/>
                <a:gd name="T18" fmla="*/ 16 w 57"/>
                <a:gd name="T19" fmla="*/ 0 h 64"/>
                <a:gd name="T20" fmla="*/ 16 w 57"/>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64">
                  <a:moveTo>
                    <a:pt x="16" y="0"/>
                  </a:moveTo>
                  <a:lnTo>
                    <a:pt x="26" y="18"/>
                  </a:lnTo>
                  <a:lnTo>
                    <a:pt x="20" y="34"/>
                  </a:lnTo>
                  <a:lnTo>
                    <a:pt x="2" y="34"/>
                  </a:lnTo>
                  <a:lnTo>
                    <a:pt x="0" y="50"/>
                  </a:lnTo>
                  <a:lnTo>
                    <a:pt x="30" y="42"/>
                  </a:lnTo>
                  <a:lnTo>
                    <a:pt x="57" y="64"/>
                  </a:lnTo>
                  <a:lnTo>
                    <a:pt x="38" y="34"/>
                  </a:lnTo>
                  <a:lnTo>
                    <a:pt x="36" y="1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304">
              <a:extLst>
                <a:ext uri="{FF2B5EF4-FFF2-40B4-BE49-F238E27FC236}">
                  <a16:creationId xmlns:a16="http://schemas.microsoft.com/office/drawing/2014/main" id="{FBE731AB-9BA2-46D9-AA8C-420EF7803647}"/>
                </a:ext>
              </a:extLst>
            </p:cNvPr>
            <p:cNvSpPr>
              <a:spLocks/>
            </p:cNvSpPr>
            <p:nvPr/>
          </p:nvSpPr>
          <p:spPr bwMode="auto">
            <a:xfrm>
              <a:off x="3302" y="2304"/>
              <a:ext cx="79" cy="37"/>
            </a:xfrm>
            <a:custGeom>
              <a:avLst/>
              <a:gdLst>
                <a:gd name="T0" fmla="*/ 2 w 79"/>
                <a:gd name="T1" fmla="*/ 11 h 37"/>
                <a:gd name="T2" fmla="*/ 47 w 79"/>
                <a:gd name="T3" fmla="*/ 11 h 37"/>
                <a:gd name="T4" fmla="*/ 47 w 79"/>
                <a:gd name="T5" fmla="*/ 0 h 37"/>
                <a:gd name="T6" fmla="*/ 79 w 79"/>
                <a:gd name="T7" fmla="*/ 37 h 37"/>
                <a:gd name="T8" fmla="*/ 47 w 79"/>
                <a:gd name="T9" fmla="*/ 21 h 37"/>
                <a:gd name="T10" fmla="*/ 0 w 79"/>
                <a:gd name="T11" fmla="*/ 21 h 37"/>
                <a:gd name="T12" fmla="*/ 2 w 79"/>
                <a:gd name="T13" fmla="*/ 11 h 37"/>
                <a:gd name="T14" fmla="*/ 2 w 79"/>
                <a:gd name="T15" fmla="*/ 11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7">
                  <a:moveTo>
                    <a:pt x="2" y="11"/>
                  </a:moveTo>
                  <a:lnTo>
                    <a:pt x="47" y="11"/>
                  </a:lnTo>
                  <a:lnTo>
                    <a:pt x="47" y="0"/>
                  </a:lnTo>
                  <a:lnTo>
                    <a:pt x="79" y="37"/>
                  </a:lnTo>
                  <a:lnTo>
                    <a:pt x="47" y="21"/>
                  </a:lnTo>
                  <a:lnTo>
                    <a:pt x="0" y="21"/>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305">
              <a:extLst>
                <a:ext uri="{FF2B5EF4-FFF2-40B4-BE49-F238E27FC236}">
                  <a16:creationId xmlns:a16="http://schemas.microsoft.com/office/drawing/2014/main" id="{5C31D08C-C0EB-46AC-8F82-9A582328CA3A}"/>
                </a:ext>
              </a:extLst>
            </p:cNvPr>
            <p:cNvSpPr>
              <a:spLocks/>
            </p:cNvSpPr>
            <p:nvPr/>
          </p:nvSpPr>
          <p:spPr bwMode="auto">
            <a:xfrm>
              <a:off x="3292" y="2288"/>
              <a:ext cx="283" cy="122"/>
            </a:xfrm>
            <a:custGeom>
              <a:avLst/>
              <a:gdLst>
                <a:gd name="T0" fmla="*/ 10 w 283"/>
                <a:gd name="T1" fmla="*/ 45 h 122"/>
                <a:gd name="T2" fmla="*/ 18 w 283"/>
                <a:gd name="T3" fmla="*/ 53 h 122"/>
                <a:gd name="T4" fmla="*/ 42 w 283"/>
                <a:gd name="T5" fmla="*/ 53 h 122"/>
                <a:gd name="T6" fmla="*/ 51 w 283"/>
                <a:gd name="T7" fmla="*/ 75 h 122"/>
                <a:gd name="T8" fmla="*/ 61 w 283"/>
                <a:gd name="T9" fmla="*/ 101 h 122"/>
                <a:gd name="T10" fmla="*/ 101 w 283"/>
                <a:gd name="T11" fmla="*/ 112 h 122"/>
                <a:gd name="T12" fmla="*/ 152 w 283"/>
                <a:gd name="T13" fmla="*/ 91 h 122"/>
                <a:gd name="T14" fmla="*/ 111 w 283"/>
                <a:gd name="T15" fmla="*/ 81 h 122"/>
                <a:gd name="T16" fmla="*/ 136 w 283"/>
                <a:gd name="T17" fmla="*/ 75 h 122"/>
                <a:gd name="T18" fmla="*/ 196 w 283"/>
                <a:gd name="T19" fmla="*/ 67 h 122"/>
                <a:gd name="T20" fmla="*/ 227 w 283"/>
                <a:gd name="T21" fmla="*/ 57 h 122"/>
                <a:gd name="T22" fmla="*/ 257 w 283"/>
                <a:gd name="T23" fmla="*/ 31 h 122"/>
                <a:gd name="T24" fmla="*/ 283 w 283"/>
                <a:gd name="T25" fmla="*/ 0 h 122"/>
                <a:gd name="T26" fmla="*/ 275 w 283"/>
                <a:gd name="T27" fmla="*/ 45 h 122"/>
                <a:gd name="T28" fmla="*/ 275 w 283"/>
                <a:gd name="T29" fmla="*/ 65 h 122"/>
                <a:gd name="T30" fmla="*/ 231 w 283"/>
                <a:gd name="T31" fmla="*/ 120 h 122"/>
                <a:gd name="T32" fmla="*/ 202 w 283"/>
                <a:gd name="T33" fmla="*/ 103 h 122"/>
                <a:gd name="T34" fmla="*/ 194 w 283"/>
                <a:gd name="T35" fmla="*/ 93 h 122"/>
                <a:gd name="T36" fmla="*/ 158 w 283"/>
                <a:gd name="T37" fmla="*/ 108 h 122"/>
                <a:gd name="T38" fmla="*/ 115 w 283"/>
                <a:gd name="T39" fmla="*/ 118 h 122"/>
                <a:gd name="T40" fmla="*/ 91 w 283"/>
                <a:gd name="T41" fmla="*/ 122 h 122"/>
                <a:gd name="T42" fmla="*/ 69 w 283"/>
                <a:gd name="T43" fmla="*/ 116 h 122"/>
                <a:gd name="T44" fmla="*/ 47 w 283"/>
                <a:gd name="T45" fmla="*/ 101 h 122"/>
                <a:gd name="T46" fmla="*/ 42 w 283"/>
                <a:gd name="T47" fmla="*/ 71 h 122"/>
                <a:gd name="T48" fmla="*/ 34 w 283"/>
                <a:gd name="T49" fmla="*/ 65 h 122"/>
                <a:gd name="T50" fmla="*/ 8 w 283"/>
                <a:gd name="T51" fmla="*/ 57 h 122"/>
                <a:gd name="T52" fmla="*/ 0 w 283"/>
                <a:gd name="T53" fmla="*/ 45 h 122"/>
                <a:gd name="T54" fmla="*/ 8 w 283"/>
                <a:gd name="T55" fmla="*/ 35 h 122"/>
                <a:gd name="T56" fmla="*/ 10 w 283"/>
                <a:gd name="T57" fmla="*/ 45 h 122"/>
                <a:gd name="T58" fmla="*/ 10 w 283"/>
                <a:gd name="T59" fmla="*/ 45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3" h="122">
                  <a:moveTo>
                    <a:pt x="10" y="45"/>
                  </a:moveTo>
                  <a:lnTo>
                    <a:pt x="18" y="53"/>
                  </a:lnTo>
                  <a:lnTo>
                    <a:pt x="42" y="53"/>
                  </a:lnTo>
                  <a:lnTo>
                    <a:pt x="51" y="75"/>
                  </a:lnTo>
                  <a:lnTo>
                    <a:pt x="61" y="101"/>
                  </a:lnTo>
                  <a:lnTo>
                    <a:pt x="101" y="112"/>
                  </a:lnTo>
                  <a:lnTo>
                    <a:pt x="152" y="91"/>
                  </a:lnTo>
                  <a:lnTo>
                    <a:pt x="111" y="81"/>
                  </a:lnTo>
                  <a:lnTo>
                    <a:pt x="136" y="75"/>
                  </a:lnTo>
                  <a:lnTo>
                    <a:pt x="196" y="67"/>
                  </a:lnTo>
                  <a:lnTo>
                    <a:pt x="227" y="57"/>
                  </a:lnTo>
                  <a:lnTo>
                    <a:pt x="257" y="31"/>
                  </a:lnTo>
                  <a:lnTo>
                    <a:pt x="283" y="0"/>
                  </a:lnTo>
                  <a:lnTo>
                    <a:pt x="275" y="45"/>
                  </a:lnTo>
                  <a:lnTo>
                    <a:pt x="275" y="65"/>
                  </a:lnTo>
                  <a:lnTo>
                    <a:pt x="231" y="120"/>
                  </a:lnTo>
                  <a:lnTo>
                    <a:pt x="202" y="103"/>
                  </a:lnTo>
                  <a:lnTo>
                    <a:pt x="194" y="93"/>
                  </a:lnTo>
                  <a:lnTo>
                    <a:pt x="158" y="108"/>
                  </a:lnTo>
                  <a:lnTo>
                    <a:pt x="115" y="118"/>
                  </a:lnTo>
                  <a:lnTo>
                    <a:pt x="91" y="122"/>
                  </a:lnTo>
                  <a:lnTo>
                    <a:pt x="69" y="116"/>
                  </a:lnTo>
                  <a:lnTo>
                    <a:pt x="47" y="101"/>
                  </a:lnTo>
                  <a:lnTo>
                    <a:pt x="42" y="71"/>
                  </a:lnTo>
                  <a:lnTo>
                    <a:pt x="34" y="65"/>
                  </a:lnTo>
                  <a:lnTo>
                    <a:pt x="8" y="57"/>
                  </a:lnTo>
                  <a:lnTo>
                    <a:pt x="0" y="45"/>
                  </a:lnTo>
                  <a:lnTo>
                    <a:pt x="8" y="35"/>
                  </a:lnTo>
                  <a:lnTo>
                    <a:pt x="1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306">
              <a:extLst>
                <a:ext uri="{FF2B5EF4-FFF2-40B4-BE49-F238E27FC236}">
                  <a16:creationId xmlns:a16="http://schemas.microsoft.com/office/drawing/2014/main" id="{B8C8BE5B-982A-4D7D-B324-46E6A5D0BA95}"/>
                </a:ext>
              </a:extLst>
            </p:cNvPr>
            <p:cNvSpPr>
              <a:spLocks/>
            </p:cNvSpPr>
            <p:nvPr/>
          </p:nvSpPr>
          <p:spPr bwMode="auto">
            <a:xfrm>
              <a:off x="3553" y="2213"/>
              <a:ext cx="138" cy="146"/>
            </a:xfrm>
            <a:custGeom>
              <a:avLst/>
              <a:gdLst>
                <a:gd name="T0" fmla="*/ 138 w 138"/>
                <a:gd name="T1" fmla="*/ 10 h 146"/>
                <a:gd name="T2" fmla="*/ 49 w 138"/>
                <a:gd name="T3" fmla="*/ 100 h 146"/>
                <a:gd name="T4" fmla="*/ 4 w 138"/>
                <a:gd name="T5" fmla="*/ 146 h 146"/>
                <a:gd name="T6" fmla="*/ 0 w 138"/>
                <a:gd name="T7" fmla="*/ 132 h 146"/>
                <a:gd name="T8" fmla="*/ 103 w 138"/>
                <a:gd name="T9" fmla="*/ 29 h 146"/>
                <a:gd name="T10" fmla="*/ 133 w 138"/>
                <a:gd name="T11" fmla="*/ 0 h 146"/>
                <a:gd name="T12" fmla="*/ 138 w 138"/>
                <a:gd name="T13" fmla="*/ 10 h 146"/>
                <a:gd name="T14" fmla="*/ 138 w 138"/>
                <a:gd name="T15" fmla="*/ 10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6">
                  <a:moveTo>
                    <a:pt x="138" y="10"/>
                  </a:moveTo>
                  <a:lnTo>
                    <a:pt x="49" y="100"/>
                  </a:lnTo>
                  <a:lnTo>
                    <a:pt x="4" y="146"/>
                  </a:lnTo>
                  <a:lnTo>
                    <a:pt x="0" y="132"/>
                  </a:lnTo>
                  <a:lnTo>
                    <a:pt x="103" y="29"/>
                  </a:lnTo>
                  <a:lnTo>
                    <a:pt x="133" y="0"/>
                  </a:lnTo>
                  <a:lnTo>
                    <a:pt x="1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307">
              <a:extLst>
                <a:ext uri="{FF2B5EF4-FFF2-40B4-BE49-F238E27FC236}">
                  <a16:creationId xmlns:a16="http://schemas.microsoft.com/office/drawing/2014/main" id="{45839221-BA5A-4934-B3B3-4C2980A4809F}"/>
                </a:ext>
              </a:extLst>
            </p:cNvPr>
            <p:cNvSpPr>
              <a:spLocks/>
            </p:cNvSpPr>
            <p:nvPr/>
          </p:nvSpPr>
          <p:spPr bwMode="auto">
            <a:xfrm>
              <a:off x="3478" y="2383"/>
              <a:ext cx="20" cy="63"/>
            </a:xfrm>
            <a:custGeom>
              <a:avLst/>
              <a:gdLst>
                <a:gd name="T0" fmla="*/ 20 w 20"/>
                <a:gd name="T1" fmla="*/ 10 h 63"/>
                <a:gd name="T2" fmla="*/ 12 w 20"/>
                <a:gd name="T3" fmla="*/ 27 h 63"/>
                <a:gd name="T4" fmla="*/ 16 w 20"/>
                <a:gd name="T5" fmla="*/ 63 h 63"/>
                <a:gd name="T6" fmla="*/ 0 w 20"/>
                <a:gd name="T7" fmla="*/ 43 h 63"/>
                <a:gd name="T8" fmla="*/ 14 w 20"/>
                <a:gd name="T9" fmla="*/ 0 h 63"/>
                <a:gd name="T10" fmla="*/ 20 w 20"/>
                <a:gd name="T11" fmla="*/ 10 h 63"/>
                <a:gd name="T12" fmla="*/ 20 w 20"/>
                <a:gd name="T13" fmla="*/ 1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3">
                  <a:moveTo>
                    <a:pt x="20" y="10"/>
                  </a:moveTo>
                  <a:lnTo>
                    <a:pt x="12" y="27"/>
                  </a:lnTo>
                  <a:lnTo>
                    <a:pt x="16" y="63"/>
                  </a:lnTo>
                  <a:lnTo>
                    <a:pt x="0" y="43"/>
                  </a:lnTo>
                  <a:lnTo>
                    <a:pt x="14" y="0"/>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308">
              <a:extLst>
                <a:ext uri="{FF2B5EF4-FFF2-40B4-BE49-F238E27FC236}">
                  <a16:creationId xmlns:a16="http://schemas.microsoft.com/office/drawing/2014/main" id="{664E22E0-7DDD-41F6-8570-B481F81E73A1}"/>
                </a:ext>
              </a:extLst>
            </p:cNvPr>
            <p:cNvSpPr>
              <a:spLocks/>
            </p:cNvSpPr>
            <p:nvPr/>
          </p:nvSpPr>
          <p:spPr bwMode="auto">
            <a:xfrm>
              <a:off x="2881" y="2910"/>
              <a:ext cx="110" cy="61"/>
            </a:xfrm>
            <a:custGeom>
              <a:avLst/>
              <a:gdLst>
                <a:gd name="T0" fmla="*/ 71 w 110"/>
                <a:gd name="T1" fmla="*/ 61 h 61"/>
                <a:gd name="T2" fmla="*/ 101 w 110"/>
                <a:gd name="T3" fmla="*/ 61 h 61"/>
                <a:gd name="T4" fmla="*/ 110 w 110"/>
                <a:gd name="T5" fmla="*/ 54 h 61"/>
                <a:gd name="T6" fmla="*/ 104 w 110"/>
                <a:gd name="T7" fmla="*/ 42 h 61"/>
                <a:gd name="T8" fmla="*/ 75 w 110"/>
                <a:gd name="T9" fmla="*/ 20 h 61"/>
                <a:gd name="T10" fmla="*/ 45 w 110"/>
                <a:gd name="T11" fmla="*/ 0 h 61"/>
                <a:gd name="T12" fmla="*/ 10 w 110"/>
                <a:gd name="T13" fmla="*/ 8 h 61"/>
                <a:gd name="T14" fmla="*/ 0 w 110"/>
                <a:gd name="T15" fmla="*/ 16 h 61"/>
                <a:gd name="T16" fmla="*/ 19 w 110"/>
                <a:gd name="T17" fmla="*/ 12 h 61"/>
                <a:gd name="T18" fmla="*/ 45 w 110"/>
                <a:gd name="T19" fmla="*/ 12 h 61"/>
                <a:gd name="T20" fmla="*/ 71 w 110"/>
                <a:gd name="T21" fmla="*/ 30 h 61"/>
                <a:gd name="T22" fmla="*/ 93 w 110"/>
                <a:gd name="T23" fmla="*/ 42 h 61"/>
                <a:gd name="T24" fmla="*/ 101 w 110"/>
                <a:gd name="T25" fmla="*/ 54 h 61"/>
                <a:gd name="T26" fmla="*/ 81 w 110"/>
                <a:gd name="T27" fmla="*/ 57 h 61"/>
                <a:gd name="T28" fmla="*/ 69 w 110"/>
                <a:gd name="T29" fmla="*/ 50 h 61"/>
                <a:gd name="T30" fmla="*/ 41 w 110"/>
                <a:gd name="T31" fmla="*/ 36 h 61"/>
                <a:gd name="T32" fmla="*/ 14 w 110"/>
                <a:gd name="T33" fmla="*/ 22 h 61"/>
                <a:gd name="T34" fmla="*/ 6 w 110"/>
                <a:gd name="T35" fmla="*/ 32 h 61"/>
                <a:gd name="T36" fmla="*/ 37 w 110"/>
                <a:gd name="T37" fmla="*/ 46 h 61"/>
                <a:gd name="T38" fmla="*/ 71 w 110"/>
                <a:gd name="T39" fmla="*/ 61 h 61"/>
                <a:gd name="T40" fmla="*/ 71 w 110"/>
                <a:gd name="T41" fmla="*/ 61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61">
                  <a:moveTo>
                    <a:pt x="71" y="61"/>
                  </a:moveTo>
                  <a:lnTo>
                    <a:pt x="101" y="61"/>
                  </a:lnTo>
                  <a:lnTo>
                    <a:pt x="110" y="54"/>
                  </a:lnTo>
                  <a:lnTo>
                    <a:pt x="104" y="42"/>
                  </a:lnTo>
                  <a:lnTo>
                    <a:pt x="75" y="20"/>
                  </a:lnTo>
                  <a:lnTo>
                    <a:pt x="45" y="0"/>
                  </a:lnTo>
                  <a:lnTo>
                    <a:pt x="10" y="8"/>
                  </a:lnTo>
                  <a:lnTo>
                    <a:pt x="0" y="16"/>
                  </a:lnTo>
                  <a:lnTo>
                    <a:pt x="19" y="12"/>
                  </a:lnTo>
                  <a:lnTo>
                    <a:pt x="45" y="12"/>
                  </a:lnTo>
                  <a:lnTo>
                    <a:pt x="71" y="30"/>
                  </a:lnTo>
                  <a:lnTo>
                    <a:pt x="93" y="42"/>
                  </a:lnTo>
                  <a:lnTo>
                    <a:pt x="101" y="54"/>
                  </a:lnTo>
                  <a:lnTo>
                    <a:pt x="81" y="57"/>
                  </a:lnTo>
                  <a:lnTo>
                    <a:pt x="69" y="50"/>
                  </a:lnTo>
                  <a:lnTo>
                    <a:pt x="41" y="36"/>
                  </a:lnTo>
                  <a:lnTo>
                    <a:pt x="14" y="22"/>
                  </a:lnTo>
                  <a:lnTo>
                    <a:pt x="6" y="32"/>
                  </a:lnTo>
                  <a:lnTo>
                    <a:pt x="37" y="46"/>
                  </a:lnTo>
                  <a:lnTo>
                    <a:pt x="7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309">
              <a:extLst>
                <a:ext uri="{FF2B5EF4-FFF2-40B4-BE49-F238E27FC236}">
                  <a16:creationId xmlns:a16="http://schemas.microsoft.com/office/drawing/2014/main" id="{7F4D9A1E-B45D-4A5F-AF7B-2A8EB63AABCE}"/>
                </a:ext>
              </a:extLst>
            </p:cNvPr>
            <p:cNvSpPr>
              <a:spLocks/>
            </p:cNvSpPr>
            <p:nvPr/>
          </p:nvSpPr>
          <p:spPr bwMode="auto">
            <a:xfrm>
              <a:off x="2873" y="2926"/>
              <a:ext cx="14" cy="20"/>
            </a:xfrm>
            <a:custGeom>
              <a:avLst/>
              <a:gdLst>
                <a:gd name="T0" fmla="*/ 10 w 14"/>
                <a:gd name="T1" fmla="*/ 0 h 20"/>
                <a:gd name="T2" fmla="*/ 14 w 14"/>
                <a:gd name="T3" fmla="*/ 16 h 20"/>
                <a:gd name="T4" fmla="*/ 0 w 14"/>
                <a:gd name="T5" fmla="*/ 20 h 20"/>
                <a:gd name="T6" fmla="*/ 0 w 14"/>
                <a:gd name="T7" fmla="*/ 0 h 20"/>
                <a:gd name="T8" fmla="*/ 10 w 14"/>
                <a:gd name="T9" fmla="*/ 0 h 20"/>
                <a:gd name="T10" fmla="*/ 10 w 1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0">
                  <a:moveTo>
                    <a:pt x="10" y="0"/>
                  </a:moveTo>
                  <a:lnTo>
                    <a:pt x="14" y="16"/>
                  </a:lnTo>
                  <a:lnTo>
                    <a:pt x="0" y="20"/>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310">
              <a:extLst>
                <a:ext uri="{FF2B5EF4-FFF2-40B4-BE49-F238E27FC236}">
                  <a16:creationId xmlns:a16="http://schemas.microsoft.com/office/drawing/2014/main" id="{E920704B-5422-4C5F-9BD2-AE4A9A051B9B}"/>
                </a:ext>
              </a:extLst>
            </p:cNvPr>
            <p:cNvSpPr>
              <a:spLocks/>
            </p:cNvSpPr>
            <p:nvPr/>
          </p:nvSpPr>
          <p:spPr bwMode="auto">
            <a:xfrm>
              <a:off x="2831" y="2942"/>
              <a:ext cx="135" cy="51"/>
            </a:xfrm>
            <a:custGeom>
              <a:avLst/>
              <a:gdLst>
                <a:gd name="T0" fmla="*/ 62 w 135"/>
                <a:gd name="T1" fmla="*/ 0 h 51"/>
                <a:gd name="T2" fmla="*/ 42 w 135"/>
                <a:gd name="T3" fmla="*/ 14 h 51"/>
                <a:gd name="T4" fmla="*/ 46 w 135"/>
                <a:gd name="T5" fmla="*/ 29 h 51"/>
                <a:gd name="T6" fmla="*/ 81 w 135"/>
                <a:gd name="T7" fmla="*/ 43 h 51"/>
                <a:gd name="T8" fmla="*/ 115 w 135"/>
                <a:gd name="T9" fmla="*/ 43 h 51"/>
                <a:gd name="T10" fmla="*/ 127 w 135"/>
                <a:gd name="T11" fmla="*/ 41 h 51"/>
                <a:gd name="T12" fmla="*/ 127 w 135"/>
                <a:gd name="T13" fmla="*/ 29 h 51"/>
                <a:gd name="T14" fmla="*/ 135 w 135"/>
                <a:gd name="T15" fmla="*/ 33 h 51"/>
                <a:gd name="T16" fmla="*/ 135 w 135"/>
                <a:gd name="T17" fmla="*/ 49 h 51"/>
                <a:gd name="T18" fmla="*/ 117 w 135"/>
                <a:gd name="T19" fmla="*/ 51 h 51"/>
                <a:gd name="T20" fmla="*/ 65 w 135"/>
                <a:gd name="T21" fmla="*/ 49 h 51"/>
                <a:gd name="T22" fmla="*/ 0 w 135"/>
                <a:gd name="T23" fmla="*/ 41 h 51"/>
                <a:gd name="T24" fmla="*/ 26 w 135"/>
                <a:gd name="T25" fmla="*/ 18 h 51"/>
                <a:gd name="T26" fmla="*/ 42 w 135"/>
                <a:gd name="T27" fmla="*/ 2 h 51"/>
                <a:gd name="T28" fmla="*/ 62 w 135"/>
                <a:gd name="T29" fmla="*/ 0 h 51"/>
                <a:gd name="T30" fmla="*/ 62 w 135"/>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51">
                  <a:moveTo>
                    <a:pt x="62" y="0"/>
                  </a:moveTo>
                  <a:lnTo>
                    <a:pt x="42" y="14"/>
                  </a:lnTo>
                  <a:lnTo>
                    <a:pt x="46" y="29"/>
                  </a:lnTo>
                  <a:lnTo>
                    <a:pt x="81" y="43"/>
                  </a:lnTo>
                  <a:lnTo>
                    <a:pt x="115" y="43"/>
                  </a:lnTo>
                  <a:lnTo>
                    <a:pt x="127" y="41"/>
                  </a:lnTo>
                  <a:lnTo>
                    <a:pt x="127" y="29"/>
                  </a:lnTo>
                  <a:lnTo>
                    <a:pt x="135" y="33"/>
                  </a:lnTo>
                  <a:lnTo>
                    <a:pt x="135" y="49"/>
                  </a:lnTo>
                  <a:lnTo>
                    <a:pt x="117" y="51"/>
                  </a:lnTo>
                  <a:lnTo>
                    <a:pt x="65" y="49"/>
                  </a:lnTo>
                  <a:lnTo>
                    <a:pt x="0" y="41"/>
                  </a:lnTo>
                  <a:lnTo>
                    <a:pt x="26" y="18"/>
                  </a:lnTo>
                  <a:lnTo>
                    <a:pt x="42" y="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311">
              <a:extLst>
                <a:ext uri="{FF2B5EF4-FFF2-40B4-BE49-F238E27FC236}">
                  <a16:creationId xmlns:a16="http://schemas.microsoft.com/office/drawing/2014/main" id="{82737966-ACB0-4A47-81E6-BB1A03CF0ADD}"/>
                </a:ext>
              </a:extLst>
            </p:cNvPr>
            <p:cNvSpPr>
              <a:spLocks/>
            </p:cNvSpPr>
            <p:nvPr/>
          </p:nvSpPr>
          <p:spPr bwMode="auto">
            <a:xfrm>
              <a:off x="2669" y="2960"/>
              <a:ext cx="398" cy="31"/>
            </a:xfrm>
            <a:custGeom>
              <a:avLst/>
              <a:gdLst>
                <a:gd name="T0" fmla="*/ 390 w 398"/>
                <a:gd name="T1" fmla="*/ 11 h 31"/>
                <a:gd name="T2" fmla="*/ 340 w 398"/>
                <a:gd name="T3" fmla="*/ 19 h 31"/>
                <a:gd name="T4" fmla="*/ 281 w 398"/>
                <a:gd name="T5" fmla="*/ 31 h 31"/>
                <a:gd name="T6" fmla="*/ 166 w 398"/>
                <a:gd name="T7" fmla="*/ 25 h 31"/>
                <a:gd name="T8" fmla="*/ 6 w 398"/>
                <a:gd name="T9" fmla="*/ 19 h 31"/>
                <a:gd name="T10" fmla="*/ 0 w 398"/>
                <a:gd name="T11" fmla="*/ 7 h 31"/>
                <a:gd name="T12" fmla="*/ 162 w 398"/>
                <a:gd name="T13" fmla="*/ 19 h 31"/>
                <a:gd name="T14" fmla="*/ 249 w 398"/>
                <a:gd name="T15" fmla="*/ 23 h 31"/>
                <a:gd name="T16" fmla="*/ 309 w 398"/>
                <a:gd name="T17" fmla="*/ 19 h 31"/>
                <a:gd name="T18" fmla="*/ 358 w 398"/>
                <a:gd name="T19" fmla="*/ 7 h 31"/>
                <a:gd name="T20" fmla="*/ 398 w 398"/>
                <a:gd name="T21" fmla="*/ 0 h 31"/>
                <a:gd name="T22" fmla="*/ 390 w 398"/>
                <a:gd name="T23" fmla="*/ 11 h 31"/>
                <a:gd name="T24" fmla="*/ 390 w 398"/>
                <a:gd name="T25" fmla="*/ 1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8" h="31">
                  <a:moveTo>
                    <a:pt x="390" y="11"/>
                  </a:moveTo>
                  <a:lnTo>
                    <a:pt x="340" y="19"/>
                  </a:lnTo>
                  <a:lnTo>
                    <a:pt x="281" y="31"/>
                  </a:lnTo>
                  <a:lnTo>
                    <a:pt x="166" y="25"/>
                  </a:lnTo>
                  <a:lnTo>
                    <a:pt x="6" y="19"/>
                  </a:lnTo>
                  <a:lnTo>
                    <a:pt x="0" y="7"/>
                  </a:lnTo>
                  <a:lnTo>
                    <a:pt x="162" y="19"/>
                  </a:lnTo>
                  <a:lnTo>
                    <a:pt x="249" y="23"/>
                  </a:lnTo>
                  <a:lnTo>
                    <a:pt x="309" y="19"/>
                  </a:lnTo>
                  <a:lnTo>
                    <a:pt x="358" y="7"/>
                  </a:lnTo>
                  <a:lnTo>
                    <a:pt x="398" y="0"/>
                  </a:lnTo>
                  <a:lnTo>
                    <a:pt x="39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312">
              <a:extLst>
                <a:ext uri="{FF2B5EF4-FFF2-40B4-BE49-F238E27FC236}">
                  <a16:creationId xmlns:a16="http://schemas.microsoft.com/office/drawing/2014/main" id="{70BB987B-BF15-4C3F-A2D1-6E3FC20C9FB6}"/>
                </a:ext>
              </a:extLst>
            </p:cNvPr>
            <p:cNvSpPr>
              <a:spLocks/>
            </p:cNvSpPr>
            <p:nvPr/>
          </p:nvSpPr>
          <p:spPr bwMode="auto">
            <a:xfrm>
              <a:off x="2683" y="2964"/>
              <a:ext cx="453" cy="260"/>
            </a:xfrm>
            <a:custGeom>
              <a:avLst/>
              <a:gdLst>
                <a:gd name="T0" fmla="*/ 388 w 453"/>
                <a:gd name="T1" fmla="*/ 3 h 260"/>
                <a:gd name="T2" fmla="*/ 399 w 453"/>
                <a:gd name="T3" fmla="*/ 27 h 260"/>
                <a:gd name="T4" fmla="*/ 348 w 453"/>
                <a:gd name="T5" fmla="*/ 57 h 260"/>
                <a:gd name="T6" fmla="*/ 257 w 453"/>
                <a:gd name="T7" fmla="*/ 59 h 260"/>
                <a:gd name="T8" fmla="*/ 93 w 453"/>
                <a:gd name="T9" fmla="*/ 53 h 260"/>
                <a:gd name="T10" fmla="*/ 0 w 453"/>
                <a:gd name="T11" fmla="*/ 53 h 260"/>
                <a:gd name="T12" fmla="*/ 45 w 453"/>
                <a:gd name="T13" fmla="*/ 167 h 260"/>
                <a:gd name="T14" fmla="*/ 93 w 453"/>
                <a:gd name="T15" fmla="*/ 185 h 260"/>
                <a:gd name="T16" fmla="*/ 93 w 453"/>
                <a:gd name="T17" fmla="*/ 164 h 260"/>
                <a:gd name="T18" fmla="*/ 55 w 453"/>
                <a:gd name="T19" fmla="*/ 136 h 260"/>
                <a:gd name="T20" fmla="*/ 45 w 453"/>
                <a:gd name="T21" fmla="*/ 116 h 260"/>
                <a:gd name="T22" fmla="*/ 45 w 453"/>
                <a:gd name="T23" fmla="*/ 98 h 260"/>
                <a:gd name="T24" fmla="*/ 73 w 453"/>
                <a:gd name="T25" fmla="*/ 98 h 260"/>
                <a:gd name="T26" fmla="*/ 99 w 453"/>
                <a:gd name="T27" fmla="*/ 120 h 260"/>
                <a:gd name="T28" fmla="*/ 136 w 453"/>
                <a:gd name="T29" fmla="*/ 160 h 260"/>
                <a:gd name="T30" fmla="*/ 166 w 453"/>
                <a:gd name="T31" fmla="*/ 181 h 260"/>
                <a:gd name="T32" fmla="*/ 204 w 453"/>
                <a:gd name="T33" fmla="*/ 211 h 260"/>
                <a:gd name="T34" fmla="*/ 210 w 453"/>
                <a:gd name="T35" fmla="*/ 245 h 260"/>
                <a:gd name="T36" fmla="*/ 277 w 453"/>
                <a:gd name="T37" fmla="*/ 260 h 260"/>
                <a:gd name="T38" fmla="*/ 344 w 453"/>
                <a:gd name="T39" fmla="*/ 245 h 260"/>
                <a:gd name="T40" fmla="*/ 407 w 453"/>
                <a:gd name="T41" fmla="*/ 237 h 260"/>
                <a:gd name="T42" fmla="*/ 407 w 453"/>
                <a:gd name="T43" fmla="*/ 225 h 260"/>
                <a:gd name="T44" fmla="*/ 425 w 453"/>
                <a:gd name="T45" fmla="*/ 223 h 260"/>
                <a:gd name="T46" fmla="*/ 431 w 453"/>
                <a:gd name="T47" fmla="*/ 233 h 260"/>
                <a:gd name="T48" fmla="*/ 453 w 453"/>
                <a:gd name="T49" fmla="*/ 227 h 260"/>
                <a:gd name="T50" fmla="*/ 407 w 453"/>
                <a:gd name="T51" fmla="*/ 43 h 260"/>
                <a:gd name="T52" fmla="*/ 407 w 453"/>
                <a:gd name="T53" fmla="*/ 27 h 260"/>
                <a:gd name="T54" fmla="*/ 393 w 453"/>
                <a:gd name="T55" fmla="*/ 0 h 260"/>
                <a:gd name="T56" fmla="*/ 388 w 453"/>
                <a:gd name="T57" fmla="*/ 3 h 260"/>
                <a:gd name="T58" fmla="*/ 388 w 453"/>
                <a:gd name="T59" fmla="*/ 3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3" h="260">
                  <a:moveTo>
                    <a:pt x="388" y="3"/>
                  </a:moveTo>
                  <a:lnTo>
                    <a:pt x="399" y="27"/>
                  </a:lnTo>
                  <a:lnTo>
                    <a:pt x="348" y="57"/>
                  </a:lnTo>
                  <a:lnTo>
                    <a:pt x="257" y="59"/>
                  </a:lnTo>
                  <a:lnTo>
                    <a:pt x="93" y="53"/>
                  </a:lnTo>
                  <a:lnTo>
                    <a:pt x="0" y="53"/>
                  </a:lnTo>
                  <a:lnTo>
                    <a:pt x="45" y="167"/>
                  </a:lnTo>
                  <a:lnTo>
                    <a:pt x="93" y="185"/>
                  </a:lnTo>
                  <a:lnTo>
                    <a:pt x="93" y="164"/>
                  </a:lnTo>
                  <a:lnTo>
                    <a:pt x="55" y="136"/>
                  </a:lnTo>
                  <a:lnTo>
                    <a:pt x="45" y="116"/>
                  </a:lnTo>
                  <a:lnTo>
                    <a:pt x="45" y="98"/>
                  </a:lnTo>
                  <a:lnTo>
                    <a:pt x="73" y="98"/>
                  </a:lnTo>
                  <a:lnTo>
                    <a:pt x="99" y="120"/>
                  </a:lnTo>
                  <a:lnTo>
                    <a:pt x="136" y="160"/>
                  </a:lnTo>
                  <a:lnTo>
                    <a:pt x="166" y="181"/>
                  </a:lnTo>
                  <a:lnTo>
                    <a:pt x="204" y="211"/>
                  </a:lnTo>
                  <a:lnTo>
                    <a:pt x="210" y="245"/>
                  </a:lnTo>
                  <a:lnTo>
                    <a:pt x="277" y="260"/>
                  </a:lnTo>
                  <a:lnTo>
                    <a:pt x="344" y="245"/>
                  </a:lnTo>
                  <a:lnTo>
                    <a:pt x="407" y="237"/>
                  </a:lnTo>
                  <a:lnTo>
                    <a:pt x="407" y="225"/>
                  </a:lnTo>
                  <a:lnTo>
                    <a:pt x="425" y="223"/>
                  </a:lnTo>
                  <a:lnTo>
                    <a:pt x="431" y="233"/>
                  </a:lnTo>
                  <a:lnTo>
                    <a:pt x="453" y="227"/>
                  </a:lnTo>
                  <a:lnTo>
                    <a:pt x="407" y="43"/>
                  </a:lnTo>
                  <a:lnTo>
                    <a:pt x="407" y="27"/>
                  </a:lnTo>
                  <a:lnTo>
                    <a:pt x="393" y="0"/>
                  </a:lnTo>
                  <a:lnTo>
                    <a:pt x="38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313">
              <a:extLst>
                <a:ext uri="{FF2B5EF4-FFF2-40B4-BE49-F238E27FC236}">
                  <a16:creationId xmlns:a16="http://schemas.microsoft.com/office/drawing/2014/main" id="{C4432905-75ED-4303-85FD-6905E3D739EE}"/>
                </a:ext>
              </a:extLst>
            </p:cNvPr>
            <p:cNvSpPr>
              <a:spLocks/>
            </p:cNvSpPr>
            <p:nvPr/>
          </p:nvSpPr>
          <p:spPr bwMode="auto">
            <a:xfrm>
              <a:off x="3245" y="3131"/>
              <a:ext cx="183" cy="34"/>
            </a:xfrm>
            <a:custGeom>
              <a:avLst/>
              <a:gdLst>
                <a:gd name="T0" fmla="*/ 11 w 183"/>
                <a:gd name="T1" fmla="*/ 4 h 34"/>
                <a:gd name="T2" fmla="*/ 81 w 183"/>
                <a:gd name="T3" fmla="*/ 0 h 34"/>
                <a:gd name="T4" fmla="*/ 136 w 183"/>
                <a:gd name="T5" fmla="*/ 6 h 34"/>
                <a:gd name="T6" fmla="*/ 183 w 183"/>
                <a:gd name="T7" fmla="*/ 20 h 34"/>
                <a:gd name="T8" fmla="*/ 181 w 183"/>
                <a:gd name="T9" fmla="*/ 34 h 34"/>
                <a:gd name="T10" fmla="*/ 132 w 183"/>
                <a:gd name="T11" fmla="*/ 14 h 34"/>
                <a:gd name="T12" fmla="*/ 69 w 183"/>
                <a:gd name="T13" fmla="*/ 10 h 34"/>
                <a:gd name="T14" fmla="*/ 0 w 183"/>
                <a:gd name="T15" fmla="*/ 14 h 34"/>
                <a:gd name="T16" fmla="*/ 11 w 183"/>
                <a:gd name="T17" fmla="*/ 4 h 34"/>
                <a:gd name="T18" fmla="*/ 11 w 183"/>
                <a:gd name="T19" fmla="*/ 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3" h="34">
                  <a:moveTo>
                    <a:pt x="11" y="4"/>
                  </a:moveTo>
                  <a:lnTo>
                    <a:pt x="81" y="0"/>
                  </a:lnTo>
                  <a:lnTo>
                    <a:pt x="136" y="6"/>
                  </a:lnTo>
                  <a:lnTo>
                    <a:pt x="183" y="20"/>
                  </a:lnTo>
                  <a:lnTo>
                    <a:pt x="181" y="34"/>
                  </a:lnTo>
                  <a:lnTo>
                    <a:pt x="132" y="14"/>
                  </a:lnTo>
                  <a:lnTo>
                    <a:pt x="69" y="10"/>
                  </a:lnTo>
                  <a:lnTo>
                    <a:pt x="0" y="14"/>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314">
              <a:extLst>
                <a:ext uri="{FF2B5EF4-FFF2-40B4-BE49-F238E27FC236}">
                  <a16:creationId xmlns:a16="http://schemas.microsoft.com/office/drawing/2014/main" id="{BD7E9B66-10F2-4F4B-AE3D-4E9BDD37118D}"/>
                </a:ext>
              </a:extLst>
            </p:cNvPr>
            <p:cNvSpPr>
              <a:spLocks/>
            </p:cNvSpPr>
            <p:nvPr/>
          </p:nvSpPr>
          <p:spPr bwMode="auto">
            <a:xfrm>
              <a:off x="3108" y="3135"/>
              <a:ext cx="156" cy="66"/>
            </a:xfrm>
            <a:custGeom>
              <a:avLst/>
              <a:gdLst>
                <a:gd name="T0" fmla="*/ 156 w 156"/>
                <a:gd name="T1" fmla="*/ 14 h 66"/>
                <a:gd name="T2" fmla="*/ 107 w 156"/>
                <a:gd name="T3" fmla="*/ 34 h 66"/>
                <a:gd name="T4" fmla="*/ 10 w 156"/>
                <a:gd name="T5" fmla="*/ 66 h 66"/>
                <a:gd name="T6" fmla="*/ 0 w 156"/>
                <a:gd name="T7" fmla="*/ 60 h 66"/>
                <a:gd name="T8" fmla="*/ 87 w 156"/>
                <a:gd name="T9" fmla="*/ 34 h 66"/>
                <a:gd name="T10" fmla="*/ 137 w 156"/>
                <a:gd name="T11" fmla="*/ 10 h 66"/>
                <a:gd name="T12" fmla="*/ 144 w 156"/>
                <a:gd name="T13" fmla="*/ 0 h 66"/>
                <a:gd name="T14" fmla="*/ 156 w 156"/>
                <a:gd name="T15" fmla="*/ 14 h 66"/>
                <a:gd name="T16" fmla="*/ 156 w 156"/>
                <a:gd name="T17" fmla="*/ 1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66">
                  <a:moveTo>
                    <a:pt x="156" y="14"/>
                  </a:moveTo>
                  <a:lnTo>
                    <a:pt x="107" y="34"/>
                  </a:lnTo>
                  <a:lnTo>
                    <a:pt x="10" y="66"/>
                  </a:lnTo>
                  <a:lnTo>
                    <a:pt x="0" y="60"/>
                  </a:lnTo>
                  <a:lnTo>
                    <a:pt x="87" y="34"/>
                  </a:lnTo>
                  <a:lnTo>
                    <a:pt x="137" y="10"/>
                  </a:lnTo>
                  <a:lnTo>
                    <a:pt x="144" y="0"/>
                  </a:lnTo>
                  <a:lnTo>
                    <a:pt x="1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315">
              <a:extLst>
                <a:ext uri="{FF2B5EF4-FFF2-40B4-BE49-F238E27FC236}">
                  <a16:creationId xmlns:a16="http://schemas.microsoft.com/office/drawing/2014/main" id="{B9D7F06B-5751-437F-9D66-343F5A338EA4}"/>
                </a:ext>
              </a:extLst>
            </p:cNvPr>
            <p:cNvSpPr>
              <a:spLocks/>
            </p:cNvSpPr>
            <p:nvPr/>
          </p:nvSpPr>
          <p:spPr bwMode="auto">
            <a:xfrm>
              <a:off x="2776" y="3270"/>
              <a:ext cx="277" cy="49"/>
            </a:xfrm>
            <a:custGeom>
              <a:avLst/>
              <a:gdLst>
                <a:gd name="T0" fmla="*/ 0 w 277"/>
                <a:gd name="T1" fmla="*/ 0 h 49"/>
                <a:gd name="T2" fmla="*/ 16 w 277"/>
                <a:gd name="T3" fmla="*/ 49 h 49"/>
                <a:gd name="T4" fmla="*/ 277 w 277"/>
                <a:gd name="T5" fmla="*/ 41 h 49"/>
                <a:gd name="T6" fmla="*/ 53 w 277"/>
                <a:gd name="T7" fmla="*/ 23 h 49"/>
                <a:gd name="T8" fmla="*/ 0 w 277"/>
                <a:gd name="T9" fmla="*/ 0 h 49"/>
                <a:gd name="T10" fmla="*/ 0 w 27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49">
                  <a:moveTo>
                    <a:pt x="0" y="0"/>
                  </a:moveTo>
                  <a:lnTo>
                    <a:pt x="16" y="49"/>
                  </a:lnTo>
                  <a:lnTo>
                    <a:pt x="277" y="41"/>
                  </a:lnTo>
                  <a:lnTo>
                    <a:pt x="53"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316">
              <a:extLst>
                <a:ext uri="{FF2B5EF4-FFF2-40B4-BE49-F238E27FC236}">
                  <a16:creationId xmlns:a16="http://schemas.microsoft.com/office/drawing/2014/main" id="{F34F3E7D-C1A3-486B-849B-803E9D7F1CA9}"/>
                </a:ext>
              </a:extLst>
            </p:cNvPr>
            <p:cNvSpPr>
              <a:spLocks/>
            </p:cNvSpPr>
            <p:nvPr/>
          </p:nvSpPr>
          <p:spPr bwMode="auto">
            <a:xfrm>
              <a:off x="3122" y="3211"/>
              <a:ext cx="301" cy="104"/>
            </a:xfrm>
            <a:custGeom>
              <a:avLst/>
              <a:gdLst>
                <a:gd name="T0" fmla="*/ 297 w 301"/>
                <a:gd name="T1" fmla="*/ 71 h 104"/>
                <a:gd name="T2" fmla="*/ 227 w 301"/>
                <a:gd name="T3" fmla="*/ 79 h 104"/>
                <a:gd name="T4" fmla="*/ 126 w 301"/>
                <a:gd name="T5" fmla="*/ 96 h 104"/>
                <a:gd name="T6" fmla="*/ 0 w 301"/>
                <a:gd name="T7" fmla="*/ 104 h 104"/>
                <a:gd name="T8" fmla="*/ 6 w 301"/>
                <a:gd name="T9" fmla="*/ 67 h 104"/>
                <a:gd name="T10" fmla="*/ 97 w 301"/>
                <a:gd name="T11" fmla="*/ 59 h 104"/>
                <a:gd name="T12" fmla="*/ 180 w 301"/>
                <a:gd name="T13" fmla="*/ 23 h 104"/>
                <a:gd name="T14" fmla="*/ 263 w 301"/>
                <a:gd name="T15" fmla="*/ 0 h 104"/>
                <a:gd name="T16" fmla="*/ 301 w 301"/>
                <a:gd name="T17" fmla="*/ 7 h 104"/>
                <a:gd name="T18" fmla="*/ 297 w 301"/>
                <a:gd name="T19" fmla="*/ 71 h 104"/>
                <a:gd name="T20" fmla="*/ 297 w 301"/>
                <a:gd name="T21" fmla="*/ 71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1" h="104">
                  <a:moveTo>
                    <a:pt x="297" y="71"/>
                  </a:moveTo>
                  <a:lnTo>
                    <a:pt x="227" y="79"/>
                  </a:lnTo>
                  <a:lnTo>
                    <a:pt x="126" y="96"/>
                  </a:lnTo>
                  <a:lnTo>
                    <a:pt x="0" y="104"/>
                  </a:lnTo>
                  <a:lnTo>
                    <a:pt x="6" y="67"/>
                  </a:lnTo>
                  <a:lnTo>
                    <a:pt x="97" y="59"/>
                  </a:lnTo>
                  <a:lnTo>
                    <a:pt x="180" y="23"/>
                  </a:lnTo>
                  <a:lnTo>
                    <a:pt x="263" y="0"/>
                  </a:lnTo>
                  <a:lnTo>
                    <a:pt x="301" y="7"/>
                  </a:lnTo>
                  <a:lnTo>
                    <a:pt x="297"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317">
              <a:extLst>
                <a:ext uri="{FF2B5EF4-FFF2-40B4-BE49-F238E27FC236}">
                  <a16:creationId xmlns:a16="http://schemas.microsoft.com/office/drawing/2014/main" id="{F0F98CCC-F16F-4A04-BD58-D173A089A90E}"/>
                </a:ext>
              </a:extLst>
            </p:cNvPr>
            <p:cNvSpPr>
              <a:spLocks/>
            </p:cNvSpPr>
            <p:nvPr/>
          </p:nvSpPr>
          <p:spPr bwMode="auto">
            <a:xfrm>
              <a:off x="2673" y="3173"/>
              <a:ext cx="441" cy="138"/>
            </a:xfrm>
            <a:custGeom>
              <a:avLst/>
              <a:gdLst>
                <a:gd name="T0" fmla="*/ 441 w 441"/>
                <a:gd name="T1" fmla="*/ 107 h 138"/>
                <a:gd name="T2" fmla="*/ 433 w 441"/>
                <a:gd name="T3" fmla="*/ 138 h 138"/>
                <a:gd name="T4" fmla="*/ 156 w 441"/>
                <a:gd name="T5" fmla="*/ 122 h 138"/>
                <a:gd name="T6" fmla="*/ 91 w 441"/>
                <a:gd name="T7" fmla="*/ 89 h 138"/>
                <a:gd name="T8" fmla="*/ 42 w 441"/>
                <a:gd name="T9" fmla="*/ 77 h 138"/>
                <a:gd name="T10" fmla="*/ 14 w 441"/>
                <a:gd name="T11" fmla="*/ 32 h 138"/>
                <a:gd name="T12" fmla="*/ 0 w 441"/>
                <a:gd name="T13" fmla="*/ 18 h 138"/>
                <a:gd name="T14" fmla="*/ 8 w 441"/>
                <a:gd name="T15" fmla="*/ 0 h 138"/>
                <a:gd name="T16" fmla="*/ 28 w 441"/>
                <a:gd name="T17" fmla="*/ 28 h 138"/>
                <a:gd name="T18" fmla="*/ 59 w 441"/>
                <a:gd name="T19" fmla="*/ 67 h 138"/>
                <a:gd name="T20" fmla="*/ 105 w 441"/>
                <a:gd name="T21" fmla="*/ 81 h 138"/>
                <a:gd name="T22" fmla="*/ 152 w 441"/>
                <a:gd name="T23" fmla="*/ 107 h 138"/>
                <a:gd name="T24" fmla="*/ 354 w 441"/>
                <a:gd name="T25" fmla="*/ 119 h 138"/>
                <a:gd name="T26" fmla="*/ 441 w 441"/>
                <a:gd name="T27" fmla="*/ 107 h 138"/>
                <a:gd name="T28" fmla="*/ 441 w 441"/>
                <a:gd name="T29" fmla="*/ 107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1" h="138">
                  <a:moveTo>
                    <a:pt x="441" y="107"/>
                  </a:moveTo>
                  <a:lnTo>
                    <a:pt x="433" y="138"/>
                  </a:lnTo>
                  <a:lnTo>
                    <a:pt x="156" y="122"/>
                  </a:lnTo>
                  <a:lnTo>
                    <a:pt x="91" y="89"/>
                  </a:lnTo>
                  <a:lnTo>
                    <a:pt x="42" y="77"/>
                  </a:lnTo>
                  <a:lnTo>
                    <a:pt x="14" y="32"/>
                  </a:lnTo>
                  <a:lnTo>
                    <a:pt x="0" y="18"/>
                  </a:lnTo>
                  <a:lnTo>
                    <a:pt x="8" y="0"/>
                  </a:lnTo>
                  <a:lnTo>
                    <a:pt x="28" y="28"/>
                  </a:lnTo>
                  <a:lnTo>
                    <a:pt x="59" y="67"/>
                  </a:lnTo>
                  <a:lnTo>
                    <a:pt x="105" y="81"/>
                  </a:lnTo>
                  <a:lnTo>
                    <a:pt x="152" y="107"/>
                  </a:lnTo>
                  <a:lnTo>
                    <a:pt x="354" y="119"/>
                  </a:lnTo>
                  <a:lnTo>
                    <a:pt x="44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318">
              <a:extLst>
                <a:ext uri="{FF2B5EF4-FFF2-40B4-BE49-F238E27FC236}">
                  <a16:creationId xmlns:a16="http://schemas.microsoft.com/office/drawing/2014/main" id="{9CD2B833-2FDB-4234-9468-C85EA94E7BD7}"/>
                </a:ext>
              </a:extLst>
            </p:cNvPr>
            <p:cNvSpPr>
              <a:spLocks/>
            </p:cNvSpPr>
            <p:nvPr/>
          </p:nvSpPr>
          <p:spPr bwMode="auto">
            <a:xfrm>
              <a:off x="3078" y="3201"/>
              <a:ext cx="30" cy="100"/>
            </a:xfrm>
            <a:custGeom>
              <a:avLst/>
              <a:gdLst>
                <a:gd name="T0" fmla="*/ 14 w 30"/>
                <a:gd name="T1" fmla="*/ 4 h 100"/>
                <a:gd name="T2" fmla="*/ 30 w 30"/>
                <a:gd name="T3" fmla="*/ 49 h 100"/>
                <a:gd name="T4" fmla="*/ 30 w 30"/>
                <a:gd name="T5" fmla="*/ 85 h 100"/>
                <a:gd name="T6" fmla="*/ 18 w 30"/>
                <a:gd name="T7" fmla="*/ 100 h 100"/>
                <a:gd name="T8" fmla="*/ 18 w 30"/>
                <a:gd name="T9" fmla="*/ 57 h 100"/>
                <a:gd name="T10" fmla="*/ 0 w 30"/>
                <a:gd name="T11" fmla="*/ 0 h 100"/>
                <a:gd name="T12" fmla="*/ 14 w 30"/>
                <a:gd name="T13" fmla="*/ 4 h 100"/>
                <a:gd name="T14" fmla="*/ 14 w 30"/>
                <a:gd name="T15" fmla="*/ 4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00">
                  <a:moveTo>
                    <a:pt x="14" y="4"/>
                  </a:moveTo>
                  <a:lnTo>
                    <a:pt x="30" y="49"/>
                  </a:lnTo>
                  <a:lnTo>
                    <a:pt x="30" y="85"/>
                  </a:lnTo>
                  <a:lnTo>
                    <a:pt x="18" y="100"/>
                  </a:lnTo>
                  <a:lnTo>
                    <a:pt x="18" y="57"/>
                  </a:lnTo>
                  <a:lnTo>
                    <a:pt x="0"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19">
              <a:extLst>
                <a:ext uri="{FF2B5EF4-FFF2-40B4-BE49-F238E27FC236}">
                  <a16:creationId xmlns:a16="http://schemas.microsoft.com/office/drawing/2014/main" id="{1E8282F2-4FF6-45B1-BF2C-62D149A96C52}"/>
                </a:ext>
              </a:extLst>
            </p:cNvPr>
            <p:cNvSpPr>
              <a:spLocks/>
            </p:cNvSpPr>
            <p:nvPr/>
          </p:nvSpPr>
          <p:spPr bwMode="auto">
            <a:xfrm>
              <a:off x="3104" y="3191"/>
              <a:ext cx="32" cy="99"/>
            </a:xfrm>
            <a:custGeom>
              <a:avLst/>
              <a:gdLst>
                <a:gd name="T0" fmla="*/ 0 w 32"/>
                <a:gd name="T1" fmla="*/ 0 h 99"/>
                <a:gd name="T2" fmla="*/ 20 w 32"/>
                <a:gd name="T3" fmla="*/ 35 h 99"/>
                <a:gd name="T4" fmla="*/ 24 w 32"/>
                <a:gd name="T5" fmla="*/ 67 h 99"/>
                <a:gd name="T6" fmla="*/ 24 w 32"/>
                <a:gd name="T7" fmla="*/ 99 h 99"/>
                <a:gd name="T8" fmla="*/ 32 w 32"/>
                <a:gd name="T9" fmla="*/ 89 h 99"/>
                <a:gd name="T10" fmla="*/ 28 w 32"/>
                <a:gd name="T11" fmla="*/ 33 h 99"/>
                <a:gd name="T12" fmla="*/ 14 w 32"/>
                <a:gd name="T13" fmla="*/ 2 h 99"/>
                <a:gd name="T14" fmla="*/ 0 w 32"/>
                <a:gd name="T15" fmla="*/ 0 h 99"/>
                <a:gd name="T16" fmla="*/ 0 w 32"/>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99">
                  <a:moveTo>
                    <a:pt x="0" y="0"/>
                  </a:moveTo>
                  <a:lnTo>
                    <a:pt x="20" y="35"/>
                  </a:lnTo>
                  <a:lnTo>
                    <a:pt x="24" y="67"/>
                  </a:lnTo>
                  <a:lnTo>
                    <a:pt x="24" y="99"/>
                  </a:lnTo>
                  <a:lnTo>
                    <a:pt x="32" y="89"/>
                  </a:lnTo>
                  <a:lnTo>
                    <a:pt x="28" y="33"/>
                  </a:lnTo>
                  <a:lnTo>
                    <a:pt x="1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20">
              <a:extLst>
                <a:ext uri="{FF2B5EF4-FFF2-40B4-BE49-F238E27FC236}">
                  <a16:creationId xmlns:a16="http://schemas.microsoft.com/office/drawing/2014/main" id="{ACD47B8C-EC9A-4AA1-A192-E577A0CA22FD}"/>
                </a:ext>
              </a:extLst>
            </p:cNvPr>
            <p:cNvSpPr>
              <a:spLocks/>
            </p:cNvSpPr>
            <p:nvPr/>
          </p:nvSpPr>
          <p:spPr bwMode="auto">
            <a:xfrm>
              <a:off x="2683" y="3050"/>
              <a:ext cx="30" cy="125"/>
            </a:xfrm>
            <a:custGeom>
              <a:avLst/>
              <a:gdLst>
                <a:gd name="T0" fmla="*/ 20 w 30"/>
                <a:gd name="T1" fmla="*/ 12 h 125"/>
                <a:gd name="T2" fmla="*/ 8 w 30"/>
                <a:gd name="T3" fmla="*/ 30 h 125"/>
                <a:gd name="T4" fmla="*/ 24 w 30"/>
                <a:gd name="T5" fmla="*/ 81 h 125"/>
                <a:gd name="T6" fmla="*/ 30 w 30"/>
                <a:gd name="T7" fmla="*/ 125 h 125"/>
                <a:gd name="T8" fmla="*/ 6 w 30"/>
                <a:gd name="T9" fmla="*/ 60 h 125"/>
                <a:gd name="T10" fmla="*/ 0 w 30"/>
                <a:gd name="T11" fmla="*/ 26 h 125"/>
                <a:gd name="T12" fmla="*/ 18 w 30"/>
                <a:gd name="T13" fmla="*/ 0 h 125"/>
                <a:gd name="T14" fmla="*/ 20 w 30"/>
                <a:gd name="T15" fmla="*/ 12 h 125"/>
                <a:gd name="T16" fmla="*/ 20 w 30"/>
                <a:gd name="T17" fmla="*/ 12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25">
                  <a:moveTo>
                    <a:pt x="20" y="12"/>
                  </a:moveTo>
                  <a:lnTo>
                    <a:pt x="8" y="30"/>
                  </a:lnTo>
                  <a:lnTo>
                    <a:pt x="24" y="81"/>
                  </a:lnTo>
                  <a:lnTo>
                    <a:pt x="30" y="125"/>
                  </a:lnTo>
                  <a:lnTo>
                    <a:pt x="6" y="60"/>
                  </a:lnTo>
                  <a:lnTo>
                    <a:pt x="0" y="26"/>
                  </a:lnTo>
                  <a:lnTo>
                    <a:pt x="18" y="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21">
              <a:extLst>
                <a:ext uri="{FF2B5EF4-FFF2-40B4-BE49-F238E27FC236}">
                  <a16:creationId xmlns:a16="http://schemas.microsoft.com/office/drawing/2014/main" id="{30279A06-A855-40C0-AB6D-D8EE8111311E}"/>
                </a:ext>
              </a:extLst>
            </p:cNvPr>
            <p:cNvSpPr>
              <a:spLocks/>
            </p:cNvSpPr>
            <p:nvPr/>
          </p:nvSpPr>
          <p:spPr bwMode="auto">
            <a:xfrm>
              <a:off x="2671" y="3100"/>
              <a:ext cx="42" cy="91"/>
            </a:xfrm>
            <a:custGeom>
              <a:avLst/>
              <a:gdLst>
                <a:gd name="T0" fmla="*/ 18 w 42"/>
                <a:gd name="T1" fmla="*/ 10 h 91"/>
                <a:gd name="T2" fmla="*/ 12 w 42"/>
                <a:gd name="T3" fmla="*/ 35 h 91"/>
                <a:gd name="T4" fmla="*/ 18 w 42"/>
                <a:gd name="T5" fmla="*/ 51 h 91"/>
                <a:gd name="T6" fmla="*/ 42 w 42"/>
                <a:gd name="T7" fmla="*/ 91 h 91"/>
                <a:gd name="T8" fmla="*/ 8 w 42"/>
                <a:gd name="T9" fmla="*/ 57 h 91"/>
                <a:gd name="T10" fmla="*/ 0 w 42"/>
                <a:gd name="T11" fmla="*/ 28 h 91"/>
                <a:gd name="T12" fmla="*/ 16 w 42"/>
                <a:gd name="T13" fmla="*/ 0 h 91"/>
                <a:gd name="T14" fmla="*/ 18 w 42"/>
                <a:gd name="T15" fmla="*/ 10 h 91"/>
                <a:gd name="T16" fmla="*/ 18 w 42"/>
                <a:gd name="T17" fmla="*/ 1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91">
                  <a:moveTo>
                    <a:pt x="18" y="10"/>
                  </a:moveTo>
                  <a:lnTo>
                    <a:pt x="12" y="35"/>
                  </a:lnTo>
                  <a:lnTo>
                    <a:pt x="18" y="51"/>
                  </a:lnTo>
                  <a:lnTo>
                    <a:pt x="42" y="91"/>
                  </a:lnTo>
                  <a:lnTo>
                    <a:pt x="8" y="57"/>
                  </a:lnTo>
                  <a:lnTo>
                    <a:pt x="0" y="28"/>
                  </a:lnTo>
                  <a:lnTo>
                    <a:pt x="16"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22">
              <a:extLst>
                <a:ext uri="{FF2B5EF4-FFF2-40B4-BE49-F238E27FC236}">
                  <a16:creationId xmlns:a16="http://schemas.microsoft.com/office/drawing/2014/main" id="{9E399702-A676-450F-90CB-D10F571B21BA}"/>
                </a:ext>
              </a:extLst>
            </p:cNvPr>
            <p:cNvSpPr>
              <a:spLocks/>
            </p:cNvSpPr>
            <p:nvPr/>
          </p:nvSpPr>
          <p:spPr bwMode="auto">
            <a:xfrm>
              <a:off x="2665" y="3282"/>
              <a:ext cx="635" cy="713"/>
            </a:xfrm>
            <a:custGeom>
              <a:avLst/>
              <a:gdLst>
                <a:gd name="T0" fmla="*/ 226 w 635"/>
                <a:gd name="T1" fmla="*/ 37 h 713"/>
                <a:gd name="T2" fmla="*/ 176 w 635"/>
                <a:gd name="T3" fmla="*/ 158 h 713"/>
                <a:gd name="T4" fmla="*/ 133 w 635"/>
                <a:gd name="T5" fmla="*/ 373 h 713"/>
                <a:gd name="T6" fmla="*/ 99 w 635"/>
                <a:gd name="T7" fmla="*/ 482 h 713"/>
                <a:gd name="T8" fmla="*/ 48 w 635"/>
                <a:gd name="T9" fmla="*/ 490 h 713"/>
                <a:gd name="T10" fmla="*/ 0 w 635"/>
                <a:gd name="T11" fmla="*/ 490 h 713"/>
                <a:gd name="T12" fmla="*/ 61 w 635"/>
                <a:gd name="T13" fmla="*/ 498 h 713"/>
                <a:gd name="T14" fmla="*/ 107 w 635"/>
                <a:gd name="T15" fmla="*/ 498 h 713"/>
                <a:gd name="T16" fmla="*/ 192 w 635"/>
                <a:gd name="T17" fmla="*/ 523 h 713"/>
                <a:gd name="T18" fmla="*/ 212 w 635"/>
                <a:gd name="T19" fmla="*/ 553 h 713"/>
                <a:gd name="T20" fmla="*/ 261 w 635"/>
                <a:gd name="T21" fmla="*/ 594 h 713"/>
                <a:gd name="T22" fmla="*/ 471 w 635"/>
                <a:gd name="T23" fmla="*/ 644 h 713"/>
                <a:gd name="T24" fmla="*/ 530 w 635"/>
                <a:gd name="T25" fmla="*/ 646 h 713"/>
                <a:gd name="T26" fmla="*/ 514 w 635"/>
                <a:gd name="T27" fmla="*/ 703 h 713"/>
                <a:gd name="T28" fmla="*/ 528 w 635"/>
                <a:gd name="T29" fmla="*/ 713 h 713"/>
                <a:gd name="T30" fmla="*/ 552 w 635"/>
                <a:gd name="T31" fmla="*/ 646 h 713"/>
                <a:gd name="T32" fmla="*/ 615 w 635"/>
                <a:gd name="T33" fmla="*/ 622 h 713"/>
                <a:gd name="T34" fmla="*/ 621 w 635"/>
                <a:gd name="T35" fmla="*/ 381 h 713"/>
                <a:gd name="T36" fmla="*/ 629 w 635"/>
                <a:gd name="T37" fmla="*/ 270 h 713"/>
                <a:gd name="T38" fmla="*/ 621 w 635"/>
                <a:gd name="T39" fmla="*/ 173 h 713"/>
                <a:gd name="T40" fmla="*/ 633 w 635"/>
                <a:gd name="T41" fmla="*/ 89 h 713"/>
                <a:gd name="T42" fmla="*/ 635 w 635"/>
                <a:gd name="T43" fmla="*/ 0 h 713"/>
                <a:gd name="T44" fmla="*/ 619 w 635"/>
                <a:gd name="T45" fmla="*/ 11 h 713"/>
                <a:gd name="T46" fmla="*/ 617 w 635"/>
                <a:gd name="T47" fmla="*/ 100 h 713"/>
                <a:gd name="T48" fmla="*/ 611 w 635"/>
                <a:gd name="T49" fmla="*/ 217 h 713"/>
                <a:gd name="T50" fmla="*/ 613 w 635"/>
                <a:gd name="T51" fmla="*/ 393 h 713"/>
                <a:gd name="T52" fmla="*/ 603 w 635"/>
                <a:gd name="T53" fmla="*/ 567 h 713"/>
                <a:gd name="T54" fmla="*/ 603 w 635"/>
                <a:gd name="T55" fmla="*/ 618 h 713"/>
                <a:gd name="T56" fmla="*/ 580 w 635"/>
                <a:gd name="T57" fmla="*/ 628 h 713"/>
                <a:gd name="T58" fmla="*/ 487 w 635"/>
                <a:gd name="T59" fmla="*/ 630 h 713"/>
                <a:gd name="T60" fmla="*/ 406 w 635"/>
                <a:gd name="T61" fmla="*/ 618 h 713"/>
                <a:gd name="T62" fmla="*/ 299 w 635"/>
                <a:gd name="T63" fmla="*/ 586 h 713"/>
                <a:gd name="T64" fmla="*/ 281 w 635"/>
                <a:gd name="T65" fmla="*/ 563 h 713"/>
                <a:gd name="T66" fmla="*/ 261 w 635"/>
                <a:gd name="T67" fmla="*/ 575 h 713"/>
                <a:gd name="T68" fmla="*/ 224 w 635"/>
                <a:gd name="T69" fmla="*/ 543 h 713"/>
                <a:gd name="T70" fmla="*/ 196 w 635"/>
                <a:gd name="T71" fmla="*/ 501 h 713"/>
                <a:gd name="T72" fmla="*/ 170 w 635"/>
                <a:gd name="T73" fmla="*/ 320 h 713"/>
                <a:gd name="T74" fmla="*/ 164 w 635"/>
                <a:gd name="T75" fmla="*/ 251 h 713"/>
                <a:gd name="T76" fmla="*/ 212 w 635"/>
                <a:gd name="T77" fmla="*/ 112 h 713"/>
                <a:gd name="T78" fmla="*/ 245 w 635"/>
                <a:gd name="T79" fmla="*/ 29 h 713"/>
                <a:gd name="T80" fmla="*/ 226 w 635"/>
                <a:gd name="T81" fmla="*/ 37 h 713"/>
                <a:gd name="T82" fmla="*/ 226 w 635"/>
                <a:gd name="T83" fmla="*/ 37 h 7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5" h="713">
                  <a:moveTo>
                    <a:pt x="226" y="37"/>
                  </a:moveTo>
                  <a:lnTo>
                    <a:pt x="176" y="158"/>
                  </a:lnTo>
                  <a:lnTo>
                    <a:pt x="133" y="373"/>
                  </a:lnTo>
                  <a:lnTo>
                    <a:pt x="99" y="482"/>
                  </a:lnTo>
                  <a:lnTo>
                    <a:pt x="48" y="490"/>
                  </a:lnTo>
                  <a:lnTo>
                    <a:pt x="0" y="490"/>
                  </a:lnTo>
                  <a:lnTo>
                    <a:pt x="61" y="498"/>
                  </a:lnTo>
                  <a:lnTo>
                    <a:pt x="107" y="498"/>
                  </a:lnTo>
                  <a:lnTo>
                    <a:pt x="192" y="523"/>
                  </a:lnTo>
                  <a:lnTo>
                    <a:pt x="212" y="553"/>
                  </a:lnTo>
                  <a:lnTo>
                    <a:pt x="261" y="594"/>
                  </a:lnTo>
                  <a:lnTo>
                    <a:pt x="471" y="644"/>
                  </a:lnTo>
                  <a:lnTo>
                    <a:pt x="530" y="646"/>
                  </a:lnTo>
                  <a:lnTo>
                    <a:pt x="514" y="703"/>
                  </a:lnTo>
                  <a:lnTo>
                    <a:pt x="528" y="713"/>
                  </a:lnTo>
                  <a:lnTo>
                    <a:pt x="552" y="646"/>
                  </a:lnTo>
                  <a:lnTo>
                    <a:pt x="615" y="622"/>
                  </a:lnTo>
                  <a:lnTo>
                    <a:pt x="621" y="381"/>
                  </a:lnTo>
                  <a:lnTo>
                    <a:pt x="629" y="270"/>
                  </a:lnTo>
                  <a:lnTo>
                    <a:pt x="621" y="173"/>
                  </a:lnTo>
                  <a:lnTo>
                    <a:pt x="633" y="89"/>
                  </a:lnTo>
                  <a:lnTo>
                    <a:pt x="635" y="0"/>
                  </a:lnTo>
                  <a:lnTo>
                    <a:pt x="619" y="11"/>
                  </a:lnTo>
                  <a:lnTo>
                    <a:pt x="617" y="100"/>
                  </a:lnTo>
                  <a:lnTo>
                    <a:pt x="611" y="217"/>
                  </a:lnTo>
                  <a:lnTo>
                    <a:pt x="613" y="393"/>
                  </a:lnTo>
                  <a:lnTo>
                    <a:pt x="603" y="567"/>
                  </a:lnTo>
                  <a:lnTo>
                    <a:pt x="603" y="618"/>
                  </a:lnTo>
                  <a:lnTo>
                    <a:pt x="580" y="628"/>
                  </a:lnTo>
                  <a:lnTo>
                    <a:pt x="487" y="630"/>
                  </a:lnTo>
                  <a:lnTo>
                    <a:pt x="406" y="618"/>
                  </a:lnTo>
                  <a:lnTo>
                    <a:pt x="299" y="586"/>
                  </a:lnTo>
                  <a:lnTo>
                    <a:pt x="281" y="563"/>
                  </a:lnTo>
                  <a:lnTo>
                    <a:pt x="261" y="575"/>
                  </a:lnTo>
                  <a:lnTo>
                    <a:pt x="224" y="543"/>
                  </a:lnTo>
                  <a:lnTo>
                    <a:pt x="196" y="501"/>
                  </a:lnTo>
                  <a:lnTo>
                    <a:pt x="170" y="320"/>
                  </a:lnTo>
                  <a:lnTo>
                    <a:pt x="164" y="251"/>
                  </a:lnTo>
                  <a:lnTo>
                    <a:pt x="212" y="112"/>
                  </a:lnTo>
                  <a:lnTo>
                    <a:pt x="245" y="29"/>
                  </a:lnTo>
                  <a:lnTo>
                    <a:pt x="22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23">
              <a:extLst>
                <a:ext uri="{FF2B5EF4-FFF2-40B4-BE49-F238E27FC236}">
                  <a16:creationId xmlns:a16="http://schemas.microsoft.com/office/drawing/2014/main" id="{89E13CAA-0430-4712-9317-F2C63052FD57}"/>
                </a:ext>
              </a:extLst>
            </p:cNvPr>
            <p:cNvSpPr>
              <a:spLocks/>
            </p:cNvSpPr>
            <p:nvPr/>
          </p:nvSpPr>
          <p:spPr bwMode="auto">
            <a:xfrm>
              <a:off x="3094" y="3305"/>
              <a:ext cx="34" cy="18"/>
            </a:xfrm>
            <a:custGeom>
              <a:avLst/>
              <a:gdLst>
                <a:gd name="T0" fmla="*/ 8 w 34"/>
                <a:gd name="T1" fmla="*/ 0 h 18"/>
                <a:gd name="T2" fmla="*/ 34 w 34"/>
                <a:gd name="T3" fmla="*/ 0 h 18"/>
                <a:gd name="T4" fmla="*/ 34 w 34"/>
                <a:gd name="T5" fmla="*/ 14 h 18"/>
                <a:gd name="T6" fmla="*/ 10 w 34"/>
                <a:gd name="T7" fmla="*/ 18 h 18"/>
                <a:gd name="T8" fmla="*/ 0 w 34"/>
                <a:gd name="T9" fmla="*/ 10 h 18"/>
                <a:gd name="T10" fmla="*/ 8 w 34"/>
                <a:gd name="T11" fmla="*/ 0 h 18"/>
                <a:gd name="T12" fmla="*/ 8 w 3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8" y="0"/>
                  </a:moveTo>
                  <a:lnTo>
                    <a:pt x="34" y="0"/>
                  </a:lnTo>
                  <a:lnTo>
                    <a:pt x="34" y="14"/>
                  </a:lnTo>
                  <a:lnTo>
                    <a:pt x="10"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24">
              <a:extLst>
                <a:ext uri="{FF2B5EF4-FFF2-40B4-BE49-F238E27FC236}">
                  <a16:creationId xmlns:a16="http://schemas.microsoft.com/office/drawing/2014/main" id="{A7420183-1E5C-47AD-B55A-D129B3176245}"/>
                </a:ext>
              </a:extLst>
            </p:cNvPr>
            <p:cNvSpPr>
              <a:spLocks/>
            </p:cNvSpPr>
            <p:nvPr/>
          </p:nvSpPr>
          <p:spPr bwMode="auto">
            <a:xfrm>
              <a:off x="2985" y="3473"/>
              <a:ext cx="285" cy="79"/>
            </a:xfrm>
            <a:custGeom>
              <a:avLst/>
              <a:gdLst>
                <a:gd name="T0" fmla="*/ 0 w 285"/>
                <a:gd name="T1" fmla="*/ 0 h 79"/>
                <a:gd name="T2" fmla="*/ 173 w 285"/>
                <a:gd name="T3" fmla="*/ 60 h 79"/>
                <a:gd name="T4" fmla="*/ 230 w 285"/>
                <a:gd name="T5" fmla="*/ 60 h 79"/>
                <a:gd name="T6" fmla="*/ 285 w 285"/>
                <a:gd name="T7" fmla="*/ 50 h 79"/>
                <a:gd name="T8" fmla="*/ 267 w 285"/>
                <a:gd name="T9" fmla="*/ 71 h 79"/>
                <a:gd name="T10" fmla="*/ 194 w 285"/>
                <a:gd name="T11" fmla="*/ 79 h 79"/>
                <a:gd name="T12" fmla="*/ 137 w 285"/>
                <a:gd name="T13" fmla="*/ 60 h 79"/>
                <a:gd name="T14" fmla="*/ 0 w 285"/>
                <a:gd name="T15" fmla="*/ 0 h 79"/>
                <a:gd name="T16" fmla="*/ 0 w 28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79">
                  <a:moveTo>
                    <a:pt x="0" y="0"/>
                  </a:moveTo>
                  <a:lnTo>
                    <a:pt x="173" y="60"/>
                  </a:lnTo>
                  <a:lnTo>
                    <a:pt x="230" y="60"/>
                  </a:lnTo>
                  <a:lnTo>
                    <a:pt x="285" y="50"/>
                  </a:lnTo>
                  <a:lnTo>
                    <a:pt x="267" y="71"/>
                  </a:lnTo>
                  <a:lnTo>
                    <a:pt x="194" y="79"/>
                  </a:lnTo>
                  <a:lnTo>
                    <a:pt x="137"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25">
              <a:extLst>
                <a:ext uri="{FF2B5EF4-FFF2-40B4-BE49-F238E27FC236}">
                  <a16:creationId xmlns:a16="http://schemas.microsoft.com/office/drawing/2014/main" id="{9B996DEA-56D8-4D7F-9929-75365818C62C}"/>
                </a:ext>
              </a:extLst>
            </p:cNvPr>
            <p:cNvSpPr>
              <a:spLocks/>
            </p:cNvSpPr>
            <p:nvPr/>
          </p:nvSpPr>
          <p:spPr bwMode="auto">
            <a:xfrm>
              <a:off x="3753" y="2215"/>
              <a:ext cx="383" cy="1235"/>
            </a:xfrm>
            <a:custGeom>
              <a:avLst/>
              <a:gdLst>
                <a:gd name="T0" fmla="*/ 0 w 383"/>
                <a:gd name="T1" fmla="*/ 14 h 1235"/>
                <a:gd name="T2" fmla="*/ 75 w 383"/>
                <a:gd name="T3" fmla="*/ 65 h 1235"/>
                <a:gd name="T4" fmla="*/ 223 w 383"/>
                <a:gd name="T5" fmla="*/ 217 h 1235"/>
                <a:gd name="T6" fmla="*/ 298 w 383"/>
                <a:gd name="T7" fmla="*/ 342 h 1235"/>
                <a:gd name="T8" fmla="*/ 336 w 383"/>
                <a:gd name="T9" fmla="*/ 513 h 1235"/>
                <a:gd name="T10" fmla="*/ 360 w 383"/>
                <a:gd name="T11" fmla="*/ 816 h 1235"/>
                <a:gd name="T12" fmla="*/ 360 w 383"/>
                <a:gd name="T13" fmla="*/ 997 h 1235"/>
                <a:gd name="T14" fmla="*/ 364 w 383"/>
                <a:gd name="T15" fmla="*/ 1065 h 1235"/>
                <a:gd name="T16" fmla="*/ 352 w 383"/>
                <a:gd name="T17" fmla="*/ 1120 h 1235"/>
                <a:gd name="T18" fmla="*/ 316 w 383"/>
                <a:gd name="T19" fmla="*/ 1177 h 1235"/>
                <a:gd name="T20" fmla="*/ 271 w 383"/>
                <a:gd name="T21" fmla="*/ 1177 h 1235"/>
                <a:gd name="T22" fmla="*/ 223 w 383"/>
                <a:gd name="T23" fmla="*/ 1205 h 1235"/>
                <a:gd name="T24" fmla="*/ 202 w 383"/>
                <a:gd name="T25" fmla="*/ 1217 h 1235"/>
                <a:gd name="T26" fmla="*/ 198 w 383"/>
                <a:gd name="T27" fmla="*/ 1235 h 1235"/>
                <a:gd name="T28" fmla="*/ 285 w 383"/>
                <a:gd name="T29" fmla="*/ 1201 h 1235"/>
                <a:gd name="T30" fmla="*/ 322 w 383"/>
                <a:gd name="T31" fmla="*/ 1189 h 1235"/>
                <a:gd name="T32" fmla="*/ 372 w 383"/>
                <a:gd name="T33" fmla="*/ 1130 h 1235"/>
                <a:gd name="T34" fmla="*/ 383 w 383"/>
                <a:gd name="T35" fmla="*/ 1047 h 1235"/>
                <a:gd name="T36" fmla="*/ 376 w 383"/>
                <a:gd name="T37" fmla="*/ 926 h 1235"/>
                <a:gd name="T38" fmla="*/ 372 w 383"/>
                <a:gd name="T39" fmla="*/ 743 h 1235"/>
                <a:gd name="T40" fmla="*/ 352 w 383"/>
                <a:gd name="T41" fmla="*/ 504 h 1235"/>
                <a:gd name="T42" fmla="*/ 314 w 383"/>
                <a:gd name="T43" fmla="*/ 338 h 1235"/>
                <a:gd name="T44" fmla="*/ 255 w 383"/>
                <a:gd name="T45" fmla="*/ 247 h 1235"/>
                <a:gd name="T46" fmla="*/ 211 w 383"/>
                <a:gd name="T47" fmla="*/ 185 h 1235"/>
                <a:gd name="T48" fmla="*/ 93 w 383"/>
                <a:gd name="T49" fmla="*/ 65 h 1235"/>
                <a:gd name="T50" fmla="*/ 41 w 383"/>
                <a:gd name="T51" fmla="*/ 29 h 1235"/>
                <a:gd name="T52" fmla="*/ 6 w 383"/>
                <a:gd name="T53" fmla="*/ 0 h 1235"/>
                <a:gd name="T54" fmla="*/ 0 w 383"/>
                <a:gd name="T55" fmla="*/ 14 h 1235"/>
                <a:gd name="T56" fmla="*/ 0 w 383"/>
                <a:gd name="T57" fmla="*/ 14 h 12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3" h="1235">
                  <a:moveTo>
                    <a:pt x="0" y="14"/>
                  </a:moveTo>
                  <a:lnTo>
                    <a:pt x="75" y="65"/>
                  </a:lnTo>
                  <a:lnTo>
                    <a:pt x="223" y="217"/>
                  </a:lnTo>
                  <a:lnTo>
                    <a:pt x="298" y="342"/>
                  </a:lnTo>
                  <a:lnTo>
                    <a:pt x="336" y="513"/>
                  </a:lnTo>
                  <a:lnTo>
                    <a:pt x="360" y="816"/>
                  </a:lnTo>
                  <a:lnTo>
                    <a:pt x="360" y="997"/>
                  </a:lnTo>
                  <a:lnTo>
                    <a:pt x="364" y="1065"/>
                  </a:lnTo>
                  <a:lnTo>
                    <a:pt x="352" y="1120"/>
                  </a:lnTo>
                  <a:lnTo>
                    <a:pt x="316" y="1177"/>
                  </a:lnTo>
                  <a:lnTo>
                    <a:pt x="271" y="1177"/>
                  </a:lnTo>
                  <a:lnTo>
                    <a:pt x="223" y="1205"/>
                  </a:lnTo>
                  <a:lnTo>
                    <a:pt x="202" y="1217"/>
                  </a:lnTo>
                  <a:lnTo>
                    <a:pt x="198" y="1235"/>
                  </a:lnTo>
                  <a:lnTo>
                    <a:pt x="285" y="1201"/>
                  </a:lnTo>
                  <a:lnTo>
                    <a:pt x="322" y="1189"/>
                  </a:lnTo>
                  <a:lnTo>
                    <a:pt x="372" y="1130"/>
                  </a:lnTo>
                  <a:lnTo>
                    <a:pt x="383" y="1047"/>
                  </a:lnTo>
                  <a:lnTo>
                    <a:pt x="376" y="926"/>
                  </a:lnTo>
                  <a:lnTo>
                    <a:pt x="372" y="743"/>
                  </a:lnTo>
                  <a:lnTo>
                    <a:pt x="352" y="504"/>
                  </a:lnTo>
                  <a:lnTo>
                    <a:pt x="314" y="338"/>
                  </a:lnTo>
                  <a:lnTo>
                    <a:pt x="255" y="247"/>
                  </a:lnTo>
                  <a:lnTo>
                    <a:pt x="211" y="185"/>
                  </a:lnTo>
                  <a:lnTo>
                    <a:pt x="93" y="65"/>
                  </a:lnTo>
                  <a:lnTo>
                    <a:pt x="41" y="29"/>
                  </a:lnTo>
                  <a:lnTo>
                    <a:pt x="6"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26">
              <a:extLst>
                <a:ext uri="{FF2B5EF4-FFF2-40B4-BE49-F238E27FC236}">
                  <a16:creationId xmlns:a16="http://schemas.microsoft.com/office/drawing/2014/main" id="{713A4FDA-5801-479E-AB82-9FDE1CBDE71F}"/>
                </a:ext>
              </a:extLst>
            </p:cNvPr>
            <p:cNvSpPr>
              <a:spLocks/>
            </p:cNvSpPr>
            <p:nvPr/>
          </p:nvSpPr>
          <p:spPr bwMode="auto">
            <a:xfrm>
              <a:off x="3593" y="2580"/>
              <a:ext cx="53" cy="283"/>
            </a:xfrm>
            <a:custGeom>
              <a:avLst/>
              <a:gdLst>
                <a:gd name="T0" fmla="*/ 43 w 53"/>
                <a:gd name="T1" fmla="*/ 0 h 283"/>
                <a:gd name="T2" fmla="*/ 19 w 53"/>
                <a:gd name="T3" fmla="*/ 137 h 283"/>
                <a:gd name="T4" fmla="*/ 53 w 53"/>
                <a:gd name="T5" fmla="*/ 283 h 283"/>
                <a:gd name="T6" fmla="*/ 0 w 53"/>
                <a:gd name="T7" fmla="*/ 123 h 283"/>
                <a:gd name="T8" fmla="*/ 43 w 53"/>
                <a:gd name="T9" fmla="*/ 0 h 283"/>
                <a:gd name="T10" fmla="*/ 43 w 53"/>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283">
                  <a:moveTo>
                    <a:pt x="43" y="0"/>
                  </a:moveTo>
                  <a:lnTo>
                    <a:pt x="19" y="137"/>
                  </a:lnTo>
                  <a:lnTo>
                    <a:pt x="53" y="283"/>
                  </a:lnTo>
                  <a:lnTo>
                    <a:pt x="0" y="123"/>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27">
              <a:extLst>
                <a:ext uri="{FF2B5EF4-FFF2-40B4-BE49-F238E27FC236}">
                  <a16:creationId xmlns:a16="http://schemas.microsoft.com/office/drawing/2014/main" id="{0EED5A4F-E99B-4D5B-8C9E-5655C2032D21}"/>
                </a:ext>
              </a:extLst>
            </p:cNvPr>
            <p:cNvSpPr>
              <a:spLocks/>
            </p:cNvSpPr>
            <p:nvPr/>
          </p:nvSpPr>
          <p:spPr bwMode="auto">
            <a:xfrm>
              <a:off x="3430" y="2855"/>
              <a:ext cx="265" cy="1154"/>
            </a:xfrm>
            <a:custGeom>
              <a:avLst/>
              <a:gdLst>
                <a:gd name="T0" fmla="*/ 250 w 265"/>
                <a:gd name="T1" fmla="*/ 0 h 1154"/>
                <a:gd name="T2" fmla="*/ 238 w 265"/>
                <a:gd name="T3" fmla="*/ 276 h 1154"/>
                <a:gd name="T4" fmla="*/ 236 w 265"/>
                <a:gd name="T5" fmla="*/ 314 h 1154"/>
                <a:gd name="T6" fmla="*/ 265 w 265"/>
                <a:gd name="T7" fmla="*/ 346 h 1154"/>
                <a:gd name="T8" fmla="*/ 252 w 265"/>
                <a:gd name="T9" fmla="*/ 427 h 1154"/>
                <a:gd name="T10" fmla="*/ 224 w 265"/>
                <a:gd name="T11" fmla="*/ 565 h 1154"/>
                <a:gd name="T12" fmla="*/ 190 w 265"/>
                <a:gd name="T13" fmla="*/ 642 h 1154"/>
                <a:gd name="T14" fmla="*/ 194 w 265"/>
                <a:gd name="T15" fmla="*/ 705 h 1154"/>
                <a:gd name="T16" fmla="*/ 163 w 265"/>
                <a:gd name="T17" fmla="*/ 743 h 1154"/>
                <a:gd name="T18" fmla="*/ 157 w 265"/>
                <a:gd name="T19" fmla="*/ 816 h 1154"/>
                <a:gd name="T20" fmla="*/ 85 w 265"/>
                <a:gd name="T21" fmla="*/ 976 h 1154"/>
                <a:gd name="T22" fmla="*/ 36 w 265"/>
                <a:gd name="T23" fmla="*/ 1154 h 1154"/>
                <a:gd name="T24" fmla="*/ 18 w 265"/>
                <a:gd name="T25" fmla="*/ 1150 h 1154"/>
                <a:gd name="T26" fmla="*/ 52 w 265"/>
                <a:gd name="T27" fmla="*/ 1045 h 1154"/>
                <a:gd name="T28" fmla="*/ 32 w 265"/>
                <a:gd name="T29" fmla="*/ 774 h 1154"/>
                <a:gd name="T30" fmla="*/ 0 w 265"/>
                <a:gd name="T31" fmla="*/ 685 h 1154"/>
                <a:gd name="T32" fmla="*/ 58 w 265"/>
                <a:gd name="T33" fmla="*/ 519 h 1154"/>
                <a:gd name="T34" fmla="*/ 32 w 265"/>
                <a:gd name="T35" fmla="*/ 500 h 1154"/>
                <a:gd name="T36" fmla="*/ 2 w 265"/>
                <a:gd name="T37" fmla="*/ 438 h 1154"/>
                <a:gd name="T38" fmla="*/ 44 w 265"/>
                <a:gd name="T39" fmla="*/ 476 h 1154"/>
                <a:gd name="T40" fmla="*/ 99 w 265"/>
                <a:gd name="T41" fmla="*/ 539 h 1154"/>
                <a:gd name="T42" fmla="*/ 174 w 265"/>
                <a:gd name="T43" fmla="*/ 585 h 1154"/>
                <a:gd name="T44" fmla="*/ 107 w 265"/>
                <a:gd name="T45" fmla="*/ 660 h 1154"/>
                <a:gd name="T46" fmla="*/ 85 w 265"/>
                <a:gd name="T47" fmla="*/ 705 h 1154"/>
                <a:gd name="T48" fmla="*/ 125 w 265"/>
                <a:gd name="T49" fmla="*/ 816 h 1154"/>
                <a:gd name="T50" fmla="*/ 143 w 265"/>
                <a:gd name="T51" fmla="*/ 743 h 1154"/>
                <a:gd name="T52" fmla="*/ 172 w 265"/>
                <a:gd name="T53" fmla="*/ 685 h 1154"/>
                <a:gd name="T54" fmla="*/ 172 w 265"/>
                <a:gd name="T55" fmla="*/ 624 h 1154"/>
                <a:gd name="T56" fmla="*/ 206 w 265"/>
                <a:gd name="T57" fmla="*/ 569 h 1154"/>
                <a:gd name="T58" fmla="*/ 252 w 265"/>
                <a:gd name="T59" fmla="*/ 369 h 1154"/>
                <a:gd name="T60" fmla="*/ 214 w 265"/>
                <a:gd name="T61" fmla="*/ 306 h 1154"/>
                <a:gd name="T62" fmla="*/ 224 w 265"/>
                <a:gd name="T63" fmla="*/ 261 h 1154"/>
                <a:gd name="T64" fmla="*/ 236 w 265"/>
                <a:gd name="T65" fmla="*/ 43 h 1154"/>
                <a:gd name="T66" fmla="*/ 250 w 265"/>
                <a:gd name="T67" fmla="*/ 0 h 1154"/>
                <a:gd name="T68" fmla="*/ 250 w 265"/>
                <a:gd name="T69" fmla="*/ 0 h 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5" h="1154">
                  <a:moveTo>
                    <a:pt x="250" y="0"/>
                  </a:moveTo>
                  <a:lnTo>
                    <a:pt x="238" y="276"/>
                  </a:lnTo>
                  <a:lnTo>
                    <a:pt x="236" y="314"/>
                  </a:lnTo>
                  <a:lnTo>
                    <a:pt x="265" y="346"/>
                  </a:lnTo>
                  <a:lnTo>
                    <a:pt x="252" y="427"/>
                  </a:lnTo>
                  <a:lnTo>
                    <a:pt x="224" y="565"/>
                  </a:lnTo>
                  <a:lnTo>
                    <a:pt x="190" y="642"/>
                  </a:lnTo>
                  <a:lnTo>
                    <a:pt x="194" y="705"/>
                  </a:lnTo>
                  <a:lnTo>
                    <a:pt x="163" y="743"/>
                  </a:lnTo>
                  <a:lnTo>
                    <a:pt x="157" y="816"/>
                  </a:lnTo>
                  <a:lnTo>
                    <a:pt x="85" y="976"/>
                  </a:lnTo>
                  <a:lnTo>
                    <a:pt x="36" y="1154"/>
                  </a:lnTo>
                  <a:lnTo>
                    <a:pt x="18" y="1150"/>
                  </a:lnTo>
                  <a:lnTo>
                    <a:pt x="52" y="1045"/>
                  </a:lnTo>
                  <a:lnTo>
                    <a:pt x="32" y="774"/>
                  </a:lnTo>
                  <a:lnTo>
                    <a:pt x="0" y="685"/>
                  </a:lnTo>
                  <a:lnTo>
                    <a:pt x="58" y="519"/>
                  </a:lnTo>
                  <a:lnTo>
                    <a:pt x="32" y="500"/>
                  </a:lnTo>
                  <a:lnTo>
                    <a:pt x="2" y="438"/>
                  </a:lnTo>
                  <a:lnTo>
                    <a:pt x="44" y="476"/>
                  </a:lnTo>
                  <a:lnTo>
                    <a:pt x="99" y="539"/>
                  </a:lnTo>
                  <a:lnTo>
                    <a:pt x="174" y="585"/>
                  </a:lnTo>
                  <a:lnTo>
                    <a:pt x="107" y="660"/>
                  </a:lnTo>
                  <a:lnTo>
                    <a:pt x="85" y="705"/>
                  </a:lnTo>
                  <a:lnTo>
                    <a:pt x="125" y="816"/>
                  </a:lnTo>
                  <a:lnTo>
                    <a:pt x="143" y="743"/>
                  </a:lnTo>
                  <a:lnTo>
                    <a:pt x="172" y="685"/>
                  </a:lnTo>
                  <a:lnTo>
                    <a:pt x="172" y="624"/>
                  </a:lnTo>
                  <a:lnTo>
                    <a:pt x="206" y="569"/>
                  </a:lnTo>
                  <a:lnTo>
                    <a:pt x="252" y="369"/>
                  </a:lnTo>
                  <a:lnTo>
                    <a:pt x="214" y="306"/>
                  </a:lnTo>
                  <a:lnTo>
                    <a:pt x="224" y="261"/>
                  </a:lnTo>
                  <a:lnTo>
                    <a:pt x="236" y="43"/>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28">
              <a:extLst>
                <a:ext uri="{FF2B5EF4-FFF2-40B4-BE49-F238E27FC236}">
                  <a16:creationId xmlns:a16="http://schemas.microsoft.com/office/drawing/2014/main" id="{2DDC1BCE-41A4-4EF2-958F-53225867D6A2}"/>
                </a:ext>
              </a:extLst>
            </p:cNvPr>
            <p:cNvSpPr>
              <a:spLocks/>
            </p:cNvSpPr>
            <p:nvPr/>
          </p:nvSpPr>
          <p:spPr bwMode="auto">
            <a:xfrm>
              <a:off x="3709" y="3232"/>
              <a:ext cx="186" cy="233"/>
            </a:xfrm>
            <a:custGeom>
              <a:avLst/>
              <a:gdLst>
                <a:gd name="T0" fmla="*/ 0 w 186"/>
                <a:gd name="T1" fmla="*/ 0 h 233"/>
                <a:gd name="T2" fmla="*/ 85 w 186"/>
                <a:gd name="T3" fmla="*/ 30 h 233"/>
                <a:gd name="T4" fmla="*/ 141 w 186"/>
                <a:gd name="T5" fmla="*/ 83 h 233"/>
                <a:gd name="T6" fmla="*/ 182 w 186"/>
                <a:gd name="T7" fmla="*/ 184 h 233"/>
                <a:gd name="T8" fmla="*/ 186 w 186"/>
                <a:gd name="T9" fmla="*/ 233 h 233"/>
                <a:gd name="T10" fmla="*/ 127 w 186"/>
                <a:gd name="T11" fmla="*/ 87 h 233"/>
                <a:gd name="T12" fmla="*/ 50 w 186"/>
                <a:gd name="T13" fmla="*/ 30 h 233"/>
                <a:gd name="T14" fmla="*/ 0 w 186"/>
                <a:gd name="T15" fmla="*/ 0 h 233"/>
                <a:gd name="T16" fmla="*/ 0 w 186"/>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 h="233">
                  <a:moveTo>
                    <a:pt x="0" y="0"/>
                  </a:moveTo>
                  <a:lnTo>
                    <a:pt x="85" y="30"/>
                  </a:lnTo>
                  <a:lnTo>
                    <a:pt x="141" y="83"/>
                  </a:lnTo>
                  <a:lnTo>
                    <a:pt x="182" y="184"/>
                  </a:lnTo>
                  <a:lnTo>
                    <a:pt x="186" y="233"/>
                  </a:lnTo>
                  <a:lnTo>
                    <a:pt x="127" y="87"/>
                  </a:lnTo>
                  <a:lnTo>
                    <a:pt x="5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29">
              <a:extLst>
                <a:ext uri="{FF2B5EF4-FFF2-40B4-BE49-F238E27FC236}">
                  <a16:creationId xmlns:a16="http://schemas.microsoft.com/office/drawing/2014/main" id="{36A47D83-C490-42E3-B046-367DF90772A5}"/>
                </a:ext>
              </a:extLst>
            </p:cNvPr>
            <p:cNvSpPr>
              <a:spLocks/>
            </p:cNvSpPr>
            <p:nvPr/>
          </p:nvSpPr>
          <p:spPr bwMode="auto">
            <a:xfrm>
              <a:off x="3753" y="3367"/>
              <a:ext cx="111" cy="416"/>
            </a:xfrm>
            <a:custGeom>
              <a:avLst/>
              <a:gdLst>
                <a:gd name="T0" fmla="*/ 105 w 111"/>
                <a:gd name="T1" fmla="*/ 0 h 416"/>
                <a:gd name="T2" fmla="*/ 93 w 111"/>
                <a:gd name="T3" fmla="*/ 126 h 416"/>
                <a:gd name="T4" fmla="*/ 0 w 111"/>
                <a:gd name="T5" fmla="*/ 416 h 416"/>
                <a:gd name="T6" fmla="*/ 93 w 111"/>
                <a:gd name="T7" fmla="*/ 173 h 416"/>
                <a:gd name="T8" fmla="*/ 111 w 111"/>
                <a:gd name="T9" fmla="*/ 126 h 416"/>
                <a:gd name="T10" fmla="*/ 105 w 111"/>
                <a:gd name="T11" fmla="*/ 0 h 416"/>
                <a:gd name="T12" fmla="*/ 105 w 111"/>
                <a:gd name="T13" fmla="*/ 0 h 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416">
                  <a:moveTo>
                    <a:pt x="105" y="0"/>
                  </a:moveTo>
                  <a:lnTo>
                    <a:pt x="93" y="126"/>
                  </a:lnTo>
                  <a:lnTo>
                    <a:pt x="0" y="416"/>
                  </a:lnTo>
                  <a:lnTo>
                    <a:pt x="93" y="173"/>
                  </a:lnTo>
                  <a:lnTo>
                    <a:pt x="111" y="126"/>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30">
              <a:extLst>
                <a:ext uri="{FF2B5EF4-FFF2-40B4-BE49-F238E27FC236}">
                  <a16:creationId xmlns:a16="http://schemas.microsoft.com/office/drawing/2014/main" id="{BD8A1040-834A-4CE2-8348-CCA1D2C1FA65}"/>
                </a:ext>
              </a:extLst>
            </p:cNvPr>
            <p:cNvSpPr>
              <a:spLocks/>
            </p:cNvSpPr>
            <p:nvPr/>
          </p:nvSpPr>
          <p:spPr bwMode="auto">
            <a:xfrm>
              <a:off x="3458" y="3404"/>
              <a:ext cx="637" cy="696"/>
            </a:xfrm>
            <a:custGeom>
              <a:avLst/>
              <a:gdLst>
                <a:gd name="T0" fmla="*/ 493 w 637"/>
                <a:gd name="T1" fmla="*/ 44 h 696"/>
                <a:gd name="T2" fmla="*/ 493 w 637"/>
                <a:gd name="T3" fmla="*/ 95 h 696"/>
                <a:gd name="T4" fmla="*/ 449 w 637"/>
                <a:gd name="T5" fmla="*/ 245 h 696"/>
                <a:gd name="T6" fmla="*/ 433 w 637"/>
                <a:gd name="T7" fmla="*/ 344 h 696"/>
                <a:gd name="T8" fmla="*/ 368 w 637"/>
                <a:gd name="T9" fmla="*/ 464 h 696"/>
                <a:gd name="T10" fmla="*/ 307 w 637"/>
                <a:gd name="T11" fmla="*/ 524 h 696"/>
                <a:gd name="T12" fmla="*/ 243 w 637"/>
                <a:gd name="T13" fmla="*/ 553 h 696"/>
                <a:gd name="T14" fmla="*/ 237 w 637"/>
                <a:gd name="T15" fmla="*/ 591 h 696"/>
                <a:gd name="T16" fmla="*/ 204 w 637"/>
                <a:gd name="T17" fmla="*/ 642 h 696"/>
                <a:gd name="T18" fmla="*/ 154 w 637"/>
                <a:gd name="T19" fmla="*/ 658 h 696"/>
                <a:gd name="T20" fmla="*/ 57 w 637"/>
                <a:gd name="T21" fmla="*/ 628 h 696"/>
                <a:gd name="T22" fmla="*/ 0 w 637"/>
                <a:gd name="T23" fmla="*/ 599 h 696"/>
                <a:gd name="T24" fmla="*/ 0 w 637"/>
                <a:gd name="T25" fmla="*/ 626 h 696"/>
                <a:gd name="T26" fmla="*/ 61 w 637"/>
                <a:gd name="T27" fmla="*/ 650 h 696"/>
                <a:gd name="T28" fmla="*/ 178 w 637"/>
                <a:gd name="T29" fmla="*/ 674 h 696"/>
                <a:gd name="T30" fmla="*/ 182 w 637"/>
                <a:gd name="T31" fmla="*/ 696 h 696"/>
                <a:gd name="T32" fmla="*/ 421 w 637"/>
                <a:gd name="T33" fmla="*/ 694 h 696"/>
                <a:gd name="T34" fmla="*/ 538 w 637"/>
                <a:gd name="T35" fmla="*/ 449 h 696"/>
                <a:gd name="T36" fmla="*/ 605 w 637"/>
                <a:gd name="T37" fmla="*/ 302 h 696"/>
                <a:gd name="T38" fmla="*/ 627 w 637"/>
                <a:gd name="T39" fmla="*/ 245 h 696"/>
                <a:gd name="T40" fmla="*/ 635 w 637"/>
                <a:gd name="T41" fmla="*/ 180 h 696"/>
                <a:gd name="T42" fmla="*/ 637 w 637"/>
                <a:gd name="T43" fmla="*/ 113 h 696"/>
                <a:gd name="T44" fmla="*/ 617 w 637"/>
                <a:gd name="T45" fmla="*/ 0 h 696"/>
                <a:gd name="T46" fmla="*/ 601 w 637"/>
                <a:gd name="T47" fmla="*/ 8 h 696"/>
                <a:gd name="T48" fmla="*/ 617 w 637"/>
                <a:gd name="T49" fmla="*/ 105 h 696"/>
                <a:gd name="T50" fmla="*/ 621 w 637"/>
                <a:gd name="T51" fmla="*/ 180 h 696"/>
                <a:gd name="T52" fmla="*/ 597 w 637"/>
                <a:gd name="T53" fmla="*/ 281 h 696"/>
                <a:gd name="T54" fmla="*/ 550 w 637"/>
                <a:gd name="T55" fmla="*/ 389 h 696"/>
                <a:gd name="T56" fmla="*/ 493 w 637"/>
                <a:gd name="T57" fmla="*/ 447 h 696"/>
                <a:gd name="T58" fmla="*/ 449 w 637"/>
                <a:gd name="T59" fmla="*/ 423 h 696"/>
                <a:gd name="T60" fmla="*/ 562 w 637"/>
                <a:gd name="T61" fmla="*/ 279 h 696"/>
                <a:gd name="T62" fmla="*/ 469 w 637"/>
                <a:gd name="T63" fmla="*/ 322 h 696"/>
                <a:gd name="T64" fmla="*/ 453 w 637"/>
                <a:gd name="T65" fmla="*/ 281 h 696"/>
                <a:gd name="T66" fmla="*/ 477 w 637"/>
                <a:gd name="T67" fmla="*/ 212 h 696"/>
                <a:gd name="T68" fmla="*/ 510 w 637"/>
                <a:gd name="T69" fmla="*/ 89 h 696"/>
                <a:gd name="T70" fmla="*/ 510 w 637"/>
                <a:gd name="T71" fmla="*/ 28 h 696"/>
                <a:gd name="T72" fmla="*/ 493 w 637"/>
                <a:gd name="T73" fmla="*/ 44 h 696"/>
                <a:gd name="T74" fmla="*/ 493 w 637"/>
                <a:gd name="T75" fmla="*/ 44 h 6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7" h="696">
                  <a:moveTo>
                    <a:pt x="493" y="44"/>
                  </a:moveTo>
                  <a:lnTo>
                    <a:pt x="493" y="95"/>
                  </a:lnTo>
                  <a:lnTo>
                    <a:pt x="449" y="245"/>
                  </a:lnTo>
                  <a:lnTo>
                    <a:pt x="433" y="344"/>
                  </a:lnTo>
                  <a:lnTo>
                    <a:pt x="368" y="464"/>
                  </a:lnTo>
                  <a:lnTo>
                    <a:pt x="307" y="524"/>
                  </a:lnTo>
                  <a:lnTo>
                    <a:pt x="243" y="553"/>
                  </a:lnTo>
                  <a:lnTo>
                    <a:pt x="237" y="591"/>
                  </a:lnTo>
                  <a:lnTo>
                    <a:pt x="204" y="642"/>
                  </a:lnTo>
                  <a:lnTo>
                    <a:pt x="154" y="658"/>
                  </a:lnTo>
                  <a:lnTo>
                    <a:pt x="57" y="628"/>
                  </a:lnTo>
                  <a:lnTo>
                    <a:pt x="0" y="599"/>
                  </a:lnTo>
                  <a:lnTo>
                    <a:pt x="0" y="626"/>
                  </a:lnTo>
                  <a:lnTo>
                    <a:pt x="61" y="650"/>
                  </a:lnTo>
                  <a:lnTo>
                    <a:pt x="178" y="674"/>
                  </a:lnTo>
                  <a:lnTo>
                    <a:pt x="182" y="696"/>
                  </a:lnTo>
                  <a:lnTo>
                    <a:pt x="421" y="694"/>
                  </a:lnTo>
                  <a:lnTo>
                    <a:pt x="538" y="449"/>
                  </a:lnTo>
                  <a:lnTo>
                    <a:pt x="605" y="302"/>
                  </a:lnTo>
                  <a:lnTo>
                    <a:pt x="627" y="245"/>
                  </a:lnTo>
                  <a:lnTo>
                    <a:pt x="635" y="180"/>
                  </a:lnTo>
                  <a:lnTo>
                    <a:pt x="637" y="113"/>
                  </a:lnTo>
                  <a:lnTo>
                    <a:pt x="617" y="0"/>
                  </a:lnTo>
                  <a:lnTo>
                    <a:pt x="601" y="8"/>
                  </a:lnTo>
                  <a:lnTo>
                    <a:pt x="617" y="105"/>
                  </a:lnTo>
                  <a:lnTo>
                    <a:pt x="621" y="180"/>
                  </a:lnTo>
                  <a:lnTo>
                    <a:pt x="597" y="281"/>
                  </a:lnTo>
                  <a:lnTo>
                    <a:pt x="550" y="389"/>
                  </a:lnTo>
                  <a:lnTo>
                    <a:pt x="493" y="447"/>
                  </a:lnTo>
                  <a:lnTo>
                    <a:pt x="449" y="423"/>
                  </a:lnTo>
                  <a:lnTo>
                    <a:pt x="562" y="279"/>
                  </a:lnTo>
                  <a:lnTo>
                    <a:pt x="469" y="322"/>
                  </a:lnTo>
                  <a:lnTo>
                    <a:pt x="453" y="281"/>
                  </a:lnTo>
                  <a:lnTo>
                    <a:pt x="477" y="212"/>
                  </a:lnTo>
                  <a:lnTo>
                    <a:pt x="510" y="89"/>
                  </a:lnTo>
                  <a:lnTo>
                    <a:pt x="510" y="28"/>
                  </a:lnTo>
                  <a:lnTo>
                    <a:pt x="49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31">
              <a:extLst>
                <a:ext uri="{FF2B5EF4-FFF2-40B4-BE49-F238E27FC236}">
                  <a16:creationId xmlns:a16="http://schemas.microsoft.com/office/drawing/2014/main" id="{1E54D06B-A5CB-46F0-A37F-1F72D38C8D5E}"/>
                </a:ext>
              </a:extLst>
            </p:cNvPr>
            <p:cNvSpPr>
              <a:spLocks/>
            </p:cNvSpPr>
            <p:nvPr/>
          </p:nvSpPr>
          <p:spPr bwMode="auto">
            <a:xfrm>
              <a:off x="3945" y="2748"/>
              <a:ext cx="130" cy="658"/>
            </a:xfrm>
            <a:custGeom>
              <a:avLst/>
              <a:gdLst>
                <a:gd name="T0" fmla="*/ 0 w 130"/>
                <a:gd name="T1" fmla="*/ 658 h 658"/>
                <a:gd name="T2" fmla="*/ 35 w 130"/>
                <a:gd name="T3" fmla="*/ 597 h 658"/>
                <a:gd name="T4" fmla="*/ 17 w 130"/>
                <a:gd name="T5" fmla="*/ 383 h 658"/>
                <a:gd name="T6" fmla="*/ 43 w 130"/>
                <a:gd name="T7" fmla="*/ 247 h 658"/>
                <a:gd name="T8" fmla="*/ 45 w 130"/>
                <a:gd name="T9" fmla="*/ 73 h 658"/>
                <a:gd name="T10" fmla="*/ 55 w 130"/>
                <a:gd name="T11" fmla="*/ 6 h 658"/>
                <a:gd name="T12" fmla="*/ 67 w 130"/>
                <a:gd name="T13" fmla="*/ 0 h 658"/>
                <a:gd name="T14" fmla="*/ 63 w 130"/>
                <a:gd name="T15" fmla="*/ 38 h 658"/>
                <a:gd name="T16" fmla="*/ 55 w 130"/>
                <a:gd name="T17" fmla="*/ 119 h 658"/>
                <a:gd name="T18" fmla="*/ 55 w 130"/>
                <a:gd name="T19" fmla="*/ 237 h 658"/>
                <a:gd name="T20" fmla="*/ 83 w 130"/>
                <a:gd name="T21" fmla="*/ 219 h 658"/>
                <a:gd name="T22" fmla="*/ 106 w 130"/>
                <a:gd name="T23" fmla="*/ 216 h 658"/>
                <a:gd name="T24" fmla="*/ 83 w 130"/>
                <a:gd name="T25" fmla="*/ 243 h 658"/>
                <a:gd name="T26" fmla="*/ 43 w 130"/>
                <a:gd name="T27" fmla="*/ 302 h 658"/>
                <a:gd name="T28" fmla="*/ 35 w 130"/>
                <a:gd name="T29" fmla="*/ 397 h 658"/>
                <a:gd name="T30" fmla="*/ 37 w 130"/>
                <a:gd name="T31" fmla="*/ 427 h 658"/>
                <a:gd name="T32" fmla="*/ 98 w 130"/>
                <a:gd name="T33" fmla="*/ 332 h 658"/>
                <a:gd name="T34" fmla="*/ 130 w 130"/>
                <a:gd name="T35" fmla="*/ 255 h 658"/>
                <a:gd name="T36" fmla="*/ 98 w 130"/>
                <a:gd name="T37" fmla="*/ 374 h 658"/>
                <a:gd name="T38" fmla="*/ 37 w 130"/>
                <a:gd name="T39" fmla="*/ 453 h 658"/>
                <a:gd name="T40" fmla="*/ 49 w 130"/>
                <a:gd name="T41" fmla="*/ 577 h 658"/>
                <a:gd name="T42" fmla="*/ 39 w 130"/>
                <a:gd name="T43" fmla="*/ 623 h 658"/>
                <a:gd name="T44" fmla="*/ 67 w 130"/>
                <a:gd name="T45" fmla="*/ 646 h 658"/>
                <a:gd name="T46" fmla="*/ 25 w 130"/>
                <a:gd name="T47" fmla="*/ 644 h 658"/>
                <a:gd name="T48" fmla="*/ 0 w 130"/>
                <a:gd name="T49" fmla="*/ 658 h 658"/>
                <a:gd name="T50" fmla="*/ 0 w 130"/>
                <a:gd name="T51" fmla="*/ 658 h 6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658">
                  <a:moveTo>
                    <a:pt x="0" y="658"/>
                  </a:moveTo>
                  <a:lnTo>
                    <a:pt x="35" y="597"/>
                  </a:lnTo>
                  <a:lnTo>
                    <a:pt x="17" y="383"/>
                  </a:lnTo>
                  <a:lnTo>
                    <a:pt x="43" y="247"/>
                  </a:lnTo>
                  <a:lnTo>
                    <a:pt x="45" y="73"/>
                  </a:lnTo>
                  <a:lnTo>
                    <a:pt x="55" y="6"/>
                  </a:lnTo>
                  <a:lnTo>
                    <a:pt x="67" y="0"/>
                  </a:lnTo>
                  <a:lnTo>
                    <a:pt x="63" y="38"/>
                  </a:lnTo>
                  <a:lnTo>
                    <a:pt x="55" y="119"/>
                  </a:lnTo>
                  <a:lnTo>
                    <a:pt x="55" y="237"/>
                  </a:lnTo>
                  <a:lnTo>
                    <a:pt x="83" y="219"/>
                  </a:lnTo>
                  <a:lnTo>
                    <a:pt x="106" y="216"/>
                  </a:lnTo>
                  <a:lnTo>
                    <a:pt x="83" y="243"/>
                  </a:lnTo>
                  <a:lnTo>
                    <a:pt x="43" y="302"/>
                  </a:lnTo>
                  <a:lnTo>
                    <a:pt x="35" y="397"/>
                  </a:lnTo>
                  <a:lnTo>
                    <a:pt x="37" y="427"/>
                  </a:lnTo>
                  <a:lnTo>
                    <a:pt x="98" y="332"/>
                  </a:lnTo>
                  <a:lnTo>
                    <a:pt x="130" y="255"/>
                  </a:lnTo>
                  <a:lnTo>
                    <a:pt x="98" y="374"/>
                  </a:lnTo>
                  <a:lnTo>
                    <a:pt x="37" y="453"/>
                  </a:lnTo>
                  <a:lnTo>
                    <a:pt x="49" y="577"/>
                  </a:lnTo>
                  <a:lnTo>
                    <a:pt x="39" y="623"/>
                  </a:lnTo>
                  <a:lnTo>
                    <a:pt x="67" y="646"/>
                  </a:lnTo>
                  <a:lnTo>
                    <a:pt x="25" y="644"/>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32">
              <a:extLst>
                <a:ext uri="{FF2B5EF4-FFF2-40B4-BE49-F238E27FC236}">
                  <a16:creationId xmlns:a16="http://schemas.microsoft.com/office/drawing/2014/main" id="{267DC4EA-D80E-46B2-9F80-B0150EE8EF15}"/>
                </a:ext>
              </a:extLst>
            </p:cNvPr>
            <p:cNvSpPr>
              <a:spLocks/>
            </p:cNvSpPr>
            <p:nvPr/>
          </p:nvSpPr>
          <p:spPr bwMode="auto">
            <a:xfrm>
              <a:off x="4012" y="3187"/>
              <a:ext cx="109" cy="132"/>
            </a:xfrm>
            <a:custGeom>
              <a:avLst/>
              <a:gdLst>
                <a:gd name="T0" fmla="*/ 0 w 109"/>
                <a:gd name="T1" fmla="*/ 132 h 132"/>
                <a:gd name="T2" fmla="*/ 45 w 109"/>
                <a:gd name="T3" fmla="*/ 118 h 132"/>
                <a:gd name="T4" fmla="*/ 75 w 109"/>
                <a:gd name="T5" fmla="*/ 59 h 132"/>
                <a:gd name="T6" fmla="*/ 109 w 109"/>
                <a:gd name="T7" fmla="*/ 49 h 132"/>
                <a:gd name="T8" fmla="*/ 109 w 109"/>
                <a:gd name="T9" fmla="*/ 10 h 132"/>
                <a:gd name="T10" fmla="*/ 83 w 109"/>
                <a:gd name="T11" fmla="*/ 0 h 132"/>
                <a:gd name="T12" fmla="*/ 55 w 109"/>
                <a:gd name="T13" fmla="*/ 55 h 132"/>
                <a:gd name="T14" fmla="*/ 31 w 109"/>
                <a:gd name="T15" fmla="*/ 103 h 132"/>
                <a:gd name="T16" fmla="*/ 0 w 109"/>
                <a:gd name="T17" fmla="*/ 132 h 132"/>
                <a:gd name="T18" fmla="*/ 0 w 109"/>
                <a:gd name="T19" fmla="*/ 13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32">
                  <a:moveTo>
                    <a:pt x="0" y="132"/>
                  </a:moveTo>
                  <a:lnTo>
                    <a:pt x="45" y="118"/>
                  </a:lnTo>
                  <a:lnTo>
                    <a:pt x="75" y="59"/>
                  </a:lnTo>
                  <a:lnTo>
                    <a:pt x="109" y="49"/>
                  </a:lnTo>
                  <a:lnTo>
                    <a:pt x="109" y="10"/>
                  </a:lnTo>
                  <a:lnTo>
                    <a:pt x="83" y="0"/>
                  </a:lnTo>
                  <a:lnTo>
                    <a:pt x="55" y="55"/>
                  </a:lnTo>
                  <a:lnTo>
                    <a:pt x="31" y="103"/>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33">
              <a:extLst>
                <a:ext uri="{FF2B5EF4-FFF2-40B4-BE49-F238E27FC236}">
                  <a16:creationId xmlns:a16="http://schemas.microsoft.com/office/drawing/2014/main" id="{04FE412D-C84A-4C86-9AF1-37D2E3A1CA81}"/>
                </a:ext>
              </a:extLst>
            </p:cNvPr>
            <p:cNvSpPr>
              <a:spLocks/>
            </p:cNvSpPr>
            <p:nvPr/>
          </p:nvSpPr>
          <p:spPr bwMode="auto">
            <a:xfrm>
              <a:off x="3996" y="2752"/>
              <a:ext cx="67" cy="125"/>
            </a:xfrm>
            <a:custGeom>
              <a:avLst/>
              <a:gdLst>
                <a:gd name="T0" fmla="*/ 0 w 67"/>
                <a:gd name="T1" fmla="*/ 91 h 125"/>
                <a:gd name="T2" fmla="*/ 67 w 67"/>
                <a:gd name="T3" fmla="*/ 0 h 125"/>
                <a:gd name="T4" fmla="*/ 36 w 67"/>
                <a:gd name="T5" fmla="*/ 65 h 125"/>
                <a:gd name="T6" fmla="*/ 4 w 67"/>
                <a:gd name="T7" fmla="*/ 125 h 125"/>
                <a:gd name="T8" fmla="*/ 0 w 67"/>
                <a:gd name="T9" fmla="*/ 91 h 125"/>
                <a:gd name="T10" fmla="*/ 0 w 67"/>
                <a:gd name="T11" fmla="*/ 91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25">
                  <a:moveTo>
                    <a:pt x="0" y="91"/>
                  </a:moveTo>
                  <a:lnTo>
                    <a:pt x="67" y="0"/>
                  </a:lnTo>
                  <a:lnTo>
                    <a:pt x="36" y="65"/>
                  </a:lnTo>
                  <a:lnTo>
                    <a:pt x="4" y="125"/>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34">
              <a:extLst>
                <a:ext uri="{FF2B5EF4-FFF2-40B4-BE49-F238E27FC236}">
                  <a16:creationId xmlns:a16="http://schemas.microsoft.com/office/drawing/2014/main" id="{8ACF5EE7-5820-41CD-9D03-1AC5888D7A8F}"/>
                </a:ext>
              </a:extLst>
            </p:cNvPr>
            <p:cNvSpPr>
              <a:spLocks/>
            </p:cNvSpPr>
            <p:nvPr/>
          </p:nvSpPr>
          <p:spPr bwMode="auto">
            <a:xfrm>
              <a:off x="3537" y="2280"/>
              <a:ext cx="216" cy="265"/>
            </a:xfrm>
            <a:custGeom>
              <a:avLst/>
              <a:gdLst>
                <a:gd name="T0" fmla="*/ 4 w 216"/>
                <a:gd name="T1" fmla="*/ 207 h 265"/>
                <a:gd name="T2" fmla="*/ 26 w 216"/>
                <a:gd name="T3" fmla="*/ 239 h 265"/>
                <a:gd name="T4" fmla="*/ 135 w 216"/>
                <a:gd name="T5" fmla="*/ 79 h 265"/>
                <a:gd name="T6" fmla="*/ 216 w 216"/>
                <a:gd name="T7" fmla="*/ 0 h 265"/>
                <a:gd name="T8" fmla="*/ 143 w 216"/>
                <a:gd name="T9" fmla="*/ 91 h 265"/>
                <a:gd name="T10" fmla="*/ 30 w 216"/>
                <a:gd name="T11" fmla="*/ 265 h 265"/>
                <a:gd name="T12" fmla="*/ 0 w 216"/>
                <a:gd name="T13" fmla="*/ 231 h 265"/>
                <a:gd name="T14" fmla="*/ 4 w 216"/>
                <a:gd name="T15" fmla="*/ 207 h 265"/>
                <a:gd name="T16" fmla="*/ 4 w 216"/>
                <a:gd name="T17" fmla="*/ 207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65">
                  <a:moveTo>
                    <a:pt x="4" y="207"/>
                  </a:moveTo>
                  <a:lnTo>
                    <a:pt x="26" y="239"/>
                  </a:lnTo>
                  <a:lnTo>
                    <a:pt x="135" y="79"/>
                  </a:lnTo>
                  <a:lnTo>
                    <a:pt x="216" y="0"/>
                  </a:lnTo>
                  <a:lnTo>
                    <a:pt x="143" y="91"/>
                  </a:lnTo>
                  <a:lnTo>
                    <a:pt x="30" y="265"/>
                  </a:lnTo>
                  <a:lnTo>
                    <a:pt x="0" y="231"/>
                  </a:lnTo>
                  <a:lnTo>
                    <a:pt x="4"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35">
              <a:extLst>
                <a:ext uri="{FF2B5EF4-FFF2-40B4-BE49-F238E27FC236}">
                  <a16:creationId xmlns:a16="http://schemas.microsoft.com/office/drawing/2014/main" id="{F84BFA3B-0CD6-4DCE-B074-A65005E4B0C4}"/>
                </a:ext>
              </a:extLst>
            </p:cNvPr>
            <p:cNvSpPr>
              <a:spLocks/>
            </p:cNvSpPr>
            <p:nvPr/>
          </p:nvSpPr>
          <p:spPr bwMode="auto">
            <a:xfrm>
              <a:off x="3808" y="2418"/>
              <a:ext cx="172" cy="235"/>
            </a:xfrm>
            <a:custGeom>
              <a:avLst/>
              <a:gdLst>
                <a:gd name="T0" fmla="*/ 0 w 172"/>
                <a:gd name="T1" fmla="*/ 119 h 235"/>
                <a:gd name="T2" fmla="*/ 58 w 172"/>
                <a:gd name="T3" fmla="*/ 131 h 235"/>
                <a:gd name="T4" fmla="*/ 172 w 172"/>
                <a:gd name="T5" fmla="*/ 235 h 235"/>
                <a:gd name="T6" fmla="*/ 75 w 172"/>
                <a:gd name="T7" fmla="*/ 125 h 235"/>
                <a:gd name="T8" fmla="*/ 12 w 172"/>
                <a:gd name="T9" fmla="*/ 101 h 235"/>
                <a:gd name="T10" fmla="*/ 2 w 172"/>
                <a:gd name="T11" fmla="*/ 0 h 235"/>
                <a:gd name="T12" fmla="*/ 0 w 172"/>
                <a:gd name="T13" fmla="*/ 119 h 235"/>
                <a:gd name="T14" fmla="*/ 0 w 172"/>
                <a:gd name="T15" fmla="*/ 119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235">
                  <a:moveTo>
                    <a:pt x="0" y="119"/>
                  </a:moveTo>
                  <a:lnTo>
                    <a:pt x="58" y="131"/>
                  </a:lnTo>
                  <a:lnTo>
                    <a:pt x="172" y="235"/>
                  </a:lnTo>
                  <a:lnTo>
                    <a:pt x="75" y="125"/>
                  </a:lnTo>
                  <a:lnTo>
                    <a:pt x="12" y="101"/>
                  </a:lnTo>
                  <a:lnTo>
                    <a:pt x="2" y="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36">
              <a:extLst>
                <a:ext uri="{FF2B5EF4-FFF2-40B4-BE49-F238E27FC236}">
                  <a16:creationId xmlns:a16="http://schemas.microsoft.com/office/drawing/2014/main" id="{93131436-AA4A-49EB-9D57-E234B790620B}"/>
                </a:ext>
              </a:extLst>
            </p:cNvPr>
            <p:cNvSpPr>
              <a:spLocks/>
            </p:cNvSpPr>
            <p:nvPr/>
          </p:nvSpPr>
          <p:spPr bwMode="auto">
            <a:xfrm>
              <a:off x="3430" y="4019"/>
              <a:ext cx="40" cy="85"/>
            </a:xfrm>
            <a:custGeom>
              <a:avLst/>
              <a:gdLst>
                <a:gd name="T0" fmla="*/ 40 w 40"/>
                <a:gd name="T1" fmla="*/ 8 h 85"/>
                <a:gd name="T2" fmla="*/ 22 w 40"/>
                <a:gd name="T3" fmla="*/ 85 h 85"/>
                <a:gd name="T4" fmla="*/ 0 w 40"/>
                <a:gd name="T5" fmla="*/ 81 h 85"/>
                <a:gd name="T6" fmla="*/ 22 w 40"/>
                <a:gd name="T7" fmla="*/ 35 h 85"/>
                <a:gd name="T8" fmla="*/ 32 w 40"/>
                <a:gd name="T9" fmla="*/ 0 h 85"/>
                <a:gd name="T10" fmla="*/ 40 w 40"/>
                <a:gd name="T11" fmla="*/ 8 h 85"/>
                <a:gd name="T12" fmla="*/ 40 w 40"/>
                <a:gd name="T13" fmla="*/ 8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85">
                  <a:moveTo>
                    <a:pt x="40" y="8"/>
                  </a:moveTo>
                  <a:lnTo>
                    <a:pt x="22" y="85"/>
                  </a:lnTo>
                  <a:lnTo>
                    <a:pt x="0" y="81"/>
                  </a:lnTo>
                  <a:lnTo>
                    <a:pt x="22" y="35"/>
                  </a:lnTo>
                  <a:lnTo>
                    <a:pt x="32" y="0"/>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337">
              <a:extLst>
                <a:ext uri="{FF2B5EF4-FFF2-40B4-BE49-F238E27FC236}">
                  <a16:creationId xmlns:a16="http://schemas.microsoft.com/office/drawing/2014/main" id="{F03BC14F-1F95-49A8-B22F-420E0C60FA9C}"/>
                </a:ext>
              </a:extLst>
            </p:cNvPr>
            <p:cNvSpPr>
              <a:spLocks/>
            </p:cNvSpPr>
            <p:nvPr/>
          </p:nvSpPr>
          <p:spPr bwMode="auto">
            <a:xfrm>
              <a:off x="2930" y="3872"/>
              <a:ext cx="495" cy="228"/>
            </a:xfrm>
            <a:custGeom>
              <a:avLst/>
              <a:gdLst>
                <a:gd name="T0" fmla="*/ 0 w 495"/>
                <a:gd name="T1" fmla="*/ 0 h 228"/>
                <a:gd name="T2" fmla="*/ 402 w 495"/>
                <a:gd name="T3" fmla="*/ 202 h 228"/>
                <a:gd name="T4" fmla="*/ 447 w 495"/>
                <a:gd name="T5" fmla="*/ 228 h 228"/>
                <a:gd name="T6" fmla="*/ 495 w 495"/>
                <a:gd name="T7" fmla="*/ 228 h 228"/>
                <a:gd name="T8" fmla="*/ 20 w 495"/>
                <a:gd name="T9" fmla="*/ 0 h 228"/>
                <a:gd name="T10" fmla="*/ 0 w 495"/>
                <a:gd name="T11" fmla="*/ 0 h 228"/>
                <a:gd name="T12" fmla="*/ 0 w 495"/>
                <a:gd name="T13" fmla="*/ 0 h 2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228">
                  <a:moveTo>
                    <a:pt x="0" y="0"/>
                  </a:moveTo>
                  <a:lnTo>
                    <a:pt x="402" y="202"/>
                  </a:lnTo>
                  <a:lnTo>
                    <a:pt x="447" y="228"/>
                  </a:lnTo>
                  <a:lnTo>
                    <a:pt x="495" y="228"/>
                  </a:lnTo>
                  <a:lnTo>
                    <a:pt x="2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38">
              <a:extLst>
                <a:ext uri="{FF2B5EF4-FFF2-40B4-BE49-F238E27FC236}">
                  <a16:creationId xmlns:a16="http://schemas.microsoft.com/office/drawing/2014/main" id="{638F0BCD-145A-4888-806F-38F22F3752EE}"/>
                </a:ext>
              </a:extLst>
            </p:cNvPr>
            <p:cNvSpPr>
              <a:spLocks/>
            </p:cNvSpPr>
            <p:nvPr/>
          </p:nvSpPr>
          <p:spPr bwMode="auto">
            <a:xfrm>
              <a:off x="3624" y="4066"/>
              <a:ext cx="28" cy="43"/>
            </a:xfrm>
            <a:custGeom>
              <a:avLst/>
              <a:gdLst>
                <a:gd name="T0" fmla="*/ 12 w 28"/>
                <a:gd name="T1" fmla="*/ 8 h 43"/>
                <a:gd name="T2" fmla="*/ 0 w 28"/>
                <a:gd name="T3" fmla="*/ 43 h 43"/>
                <a:gd name="T4" fmla="*/ 16 w 28"/>
                <a:gd name="T5" fmla="*/ 42 h 43"/>
                <a:gd name="T6" fmla="*/ 28 w 28"/>
                <a:gd name="T7" fmla="*/ 4 h 43"/>
                <a:gd name="T8" fmla="*/ 20 w 28"/>
                <a:gd name="T9" fmla="*/ 0 h 43"/>
                <a:gd name="T10" fmla="*/ 12 w 28"/>
                <a:gd name="T11" fmla="*/ 8 h 43"/>
                <a:gd name="T12" fmla="*/ 12 w 28"/>
                <a:gd name="T13" fmla="*/ 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3">
                  <a:moveTo>
                    <a:pt x="12" y="8"/>
                  </a:moveTo>
                  <a:lnTo>
                    <a:pt x="0" y="43"/>
                  </a:lnTo>
                  <a:lnTo>
                    <a:pt x="16" y="42"/>
                  </a:lnTo>
                  <a:lnTo>
                    <a:pt x="28" y="4"/>
                  </a:lnTo>
                  <a:lnTo>
                    <a:pt x="20" y="0"/>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39">
              <a:extLst>
                <a:ext uri="{FF2B5EF4-FFF2-40B4-BE49-F238E27FC236}">
                  <a16:creationId xmlns:a16="http://schemas.microsoft.com/office/drawing/2014/main" id="{8E4AE9EF-2ADB-4BAB-A32F-EF99E1305D68}"/>
                </a:ext>
              </a:extLst>
            </p:cNvPr>
            <p:cNvSpPr>
              <a:spLocks/>
            </p:cNvSpPr>
            <p:nvPr/>
          </p:nvSpPr>
          <p:spPr bwMode="auto">
            <a:xfrm>
              <a:off x="2248" y="3339"/>
              <a:ext cx="120" cy="63"/>
            </a:xfrm>
            <a:custGeom>
              <a:avLst/>
              <a:gdLst>
                <a:gd name="T0" fmla="*/ 47 w 120"/>
                <a:gd name="T1" fmla="*/ 10 h 63"/>
                <a:gd name="T2" fmla="*/ 53 w 120"/>
                <a:gd name="T3" fmla="*/ 39 h 63"/>
                <a:gd name="T4" fmla="*/ 0 w 120"/>
                <a:gd name="T5" fmla="*/ 45 h 63"/>
                <a:gd name="T6" fmla="*/ 24 w 120"/>
                <a:gd name="T7" fmla="*/ 63 h 63"/>
                <a:gd name="T8" fmla="*/ 65 w 120"/>
                <a:gd name="T9" fmla="*/ 61 h 63"/>
                <a:gd name="T10" fmla="*/ 105 w 120"/>
                <a:gd name="T11" fmla="*/ 55 h 63"/>
                <a:gd name="T12" fmla="*/ 120 w 120"/>
                <a:gd name="T13" fmla="*/ 4 h 63"/>
                <a:gd name="T14" fmla="*/ 75 w 120"/>
                <a:gd name="T15" fmla="*/ 35 h 63"/>
                <a:gd name="T16" fmla="*/ 71 w 120"/>
                <a:gd name="T17" fmla="*/ 0 h 63"/>
                <a:gd name="T18" fmla="*/ 55 w 120"/>
                <a:gd name="T19" fmla="*/ 4 h 63"/>
                <a:gd name="T20" fmla="*/ 47 w 120"/>
                <a:gd name="T21" fmla="*/ 10 h 63"/>
                <a:gd name="T22" fmla="*/ 47 w 120"/>
                <a:gd name="T23" fmla="*/ 1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63">
                  <a:moveTo>
                    <a:pt x="47" y="10"/>
                  </a:moveTo>
                  <a:lnTo>
                    <a:pt x="53" y="39"/>
                  </a:lnTo>
                  <a:lnTo>
                    <a:pt x="0" y="45"/>
                  </a:lnTo>
                  <a:lnTo>
                    <a:pt x="24" y="63"/>
                  </a:lnTo>
                  <a:lnTo>
                    <a:pt x="65" y="61"/>
                  </a:lnTo>
                  <a:lnTo>
                    <a:pt x="105" y="55"/>
                  </a:lnTo>
                  <a:lnTo>
                    <a:pt x="120" y="4"/>
                  </a:lnTo>
                  <a:lnTo>
                    <a:pt x="75" y="35"/>
                  </a:lnTo>
                  <a:lnTo>
                    <a:pt x="71" y="0"/>
                  </a:lnTo>
                  <a:lnTo>
                    <a:pt x="55" y="4"/>
                  </a:lnTo>
                  <a:lnTo>
                    <a:pt x="4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340">
              <a:extLst>
                <a:ext uri="{FF2B5EF4-FFF2-40B4-BE49-F238E27FC236}">
                  <a16:creationId xmlns:a16="http://schemas.microsoft.com/office/drawing/2014/main" id="{AFC66037-C486-4E58-9E8F-CECB7CC4203A}"/>
                </a:ext>
              </a:extLst>
            </p:cNvPr>
            <p:cNvSpPr>
              <a:spLocks/>
            </p:cNvSpPr>
            <p:nvPr/>
          </p:nvSpPr>
          <p:spPr bwMode="auto">
            <a:xfrm>
              <a:off x="2163" y="3349"/>
              <a:ext cx="31" cy="172"/>
            </a:xfrm>
            <a:custGeom>
              <a:avLst/>
              <a:gdLst>
                <a:gd name="T0" fmla="*/ 12 w 31"/>
                <a:gd name="T1" fmla="*/ 18 h 172"/>
                <a:gd name="T2" fmla="*/ 0 w 31"/>
                <a:gd name="T3" fmla="*/ 33 h 172"/>
                <a:gd name="T4" fmla="*/ 12 w 31"/>
                <a:gd name="T5" fmla="*/ 41 h 172"/>
                <a:gd name="T6" fmla="*/ 12 w 31"/>
                <a:gd name="T7" fmla="*/ 172 h 172"/>
                <a:gd name="T8" fmla="*/ 31 w 31"/>
                <a:gd name="T9" fmla="*/ 136 h 172"/>
                <a:gd name="T10" fmla="*/ 31 w 31"/>
                <a:gd name="T11" fmla="*/ 0 h 172"/>
                <a:gd name="T12" fmla="*/ 12 w 31"/>
                <a:gd name="T13" fmla="*/ 18 h 172"/>
                <a:gd name="T14" fmla="*/ 12 w 31"/>
                <a:gd name="T15" fmla="*/ 18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2">
                  <a:moveTo>
                    <a:pt x="12" y="18"/>
                  </a:moveTo>
                  <a:lnTo>
                    <a:pt x="0" y="33"/>
                  </a:lnTo>
                  <a:lnTo>
                    <a:pt x="12" y="41"/>
                  </a:lnTo>
                  <a:lnTo>
                    <a:pt x="12" y="172"/>
                  </a:lnTo>
                  <a:lnTo>
                    <a:pt x="31" y="136"/>
                  </a:lnTo>
                  <a:lnTo>
                    <a:pt x="31" y="0"/>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341">
              <a:extLst>
                <a:ext uri="{FF2B5EF4-FFF2-40B4-BE49-F238E27FC236}">
                  <a16:creationId xmlns:a16="http://schemas.microsoft.com/office/drawing/2014/main" id="{2AAD90AA-BA22-4784-A78A-5862F8A75D0C}"/>
                </a:ext>
              </a:extLst>
            </p:cNvPr>
            <p:cNvSpPr>
              <a:spLocks/>
            </p:cNvSpPr>
            <p:nvPr/>
          </p:nvSpPr>
          <p:spPr bwMode="auto">
            <a:xfrm>
              <a:off x="2244" y="3286"/>
              <a:ext cx="12" cy="79"/>
            </a:xfrm>
            <a:custGeom>
              <a:avLst/>
              <a:gdLst>
                <a:gd name="T0" fmla="*/ 0 w 12"/>
                <a:gd name="T1" fmla="*/ 2 h 79"/>
                <a:gd name="T2" fmla="*/ 0 w 12"/>
                <a:gd name="T3" fmla="*/ 79 h 79"/>
                <a:gd name="T4" fmla="*/ 12 w 12"/>
                <a:gd name="T5" fmla="*/ 79 h 79"/>
                <a:gd name="T6" fmla="*/ 12 w 12"/>
                <a:gd name="T7" fmla="*/ 0 h 79"/>
                <a:gd name="T8" fmla="*/ 0 w 12"/>
                <a:gd name="T9" fmla="*/ 2 h 79"/>
                <a:gd name="T10" fmla="*/ 0 w 12"/>
                <a:gd name="T11" fmla="*/ 2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9">
                  <a:moveTo>
                    <a:pt x="0" y="2"/>
                  </a:moveTo>
                  <a:lnTo>
                    <a:pt x="0" y="79"/>
                  </a:lnTo>
                  <a:lnTo>
                    <a:pt x="12" y="79"/>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342">
              <a:extLst>
                <a:ext uri="{FF2B5EF4-FFF2-40B4-BE49-F238E27FC236}">
                  <a16:creationId xmlns:a16="http://schemas.microsoft.com/office/drawing/2014/main" id="{3D337991-229B-4C92-8437-26632088097D}"/>
                </a:ext>
              </a:extLst>
            </p:cNvPr>
            <p:cNvSpPr>
              <a:spLocks/>
            </p:cNvSpPr>
            <p:nvPr/>
          </p:nvSpPr>
          <p:spPr bwMode="auto">
            <a:xfrm>
              <a:off x="3660" y="2790"/>
              <a:ext cx="85" cy="59"/>
            </a:xfrm>
            <a:custGeom>
              <a:avLst/>
              <a:gdLst>
                <a:gd name="T0" fmla="*/ 4 w 85"/>
                <a:gd name="T1" fmla="*/ 59 h 59"/>
                <a:gd name="T2" fmla="*/ 16 w 85"/>
                <a:gd name="T3" fmla="*/ 27 h 59"/>
                <a:gd name="T4" fmla="*/ 49 w 85"/>
                <a:gd name="T5" fmla="*/ 23 h 59"/>
                <a:gd name="T6" fmla="*/ 85 w 85"/>
                <a:gd name="T7" fmla="*/ 37 h 59"/>
                <a:gd name="T8" fmla="*/ 57 w 85"/>
                <a:gd name="T9" fmla="*/ 0 h 59"/>
                <a:gd name="T10" fmla="*/ 22 w 85"/>
                <a:gd name="T11" fmla="*/ 0 h 59"/>
                <a:gd name="T12" fmla="*/ 0 w 85"/>
                <a:gd name="T13" fmla="*/ 12 h 59"/>
                <a:gd name="T14" fmla="*/ 4 w 85"/>
                <a:gd name="T15" fmla="*/ 59 h 59"/>
                <a:gd name="T16" fmla="*/ 4 w 85"/>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59">
                  <a:moveTo>
                    <a:pt x="4" y="59"/>
                  </a:moveTo>
                  <a:lnTo>
                    <a:pt x="16" y="27"/>
                  </a:lnTo>
                  <a:lnTo>
                    <a:pt x="49" y="23"/>
                  </a:lnTo>
                  <a:lnTo>
                    <a:pt x="85" y="37"/>
                  </a:lnTo>
                  <a:lnTo>
                    <a:pt x="57" y="0"/>
                  </a:lnTo>
                  <a:lnTo>
                    <a:pt x="22" y="0"/>
                  </a:lnTo>
                  <a:lnTo>
                    <a:pt x="0" y="12"/>
                  </a:lnTo>
                  <a:lnTo>
                    <a:pt x="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43">
              <a:extLst>
                <a:ext uri="{FF2B5EF4-FFF2-40B4-BE49-F238E27FC236}">
                  <a16:creationId xmlns:a16="http://schemas.microsoft.com/office/drawing/2014/main" id="{93FB55D9-FBD0-4032-BA1D-EB6E3DDA0BDA}"/>
                </a:ext>
              </a:extLst>
            </p:cNvPr>
            <p:cNvSpPr>
              <a:spLocks/>
            </p:cNvSpPr>
            <p:nvPr/>
          </p:nvSpPr>
          <p:spPr bwMode="auto">
            <a:xfrm>
              <a:off x="3711" y="2823"/>
              <a:ext cx="178" cy="172"/>
            </a:xfrm>
            <a:custGeom>
              <a:avLst/>
              <a:gdLst>
                <a:gd name="T0" fmla="*/ 178 w 178"/>
                <a:gd name="T1" fmla="*/ 6 h 172"/>
                <a:gd name="T2" fmla="*/ 135 w 178"/>
                <a:gd name="T3" fmla="*/ 0 h 172"/>
                <a:gd name="T4" fmla="*/ 52 w 178"/>
                <a:gd name="T5" fmla="*/ 73 h 172"/>
                <a:gd name="T6" fmla="*/ 0 w 178"/>
                <a:gd name="T7" fmla="*/ 172 h 172"/>
                <a:gd name="T8" fmla="*/ 101 w 178"/>
                <a:gd name="T9" fmla="*/ 52 h 172"/>
                <a:gd name="T10" fmla="*/ 178 w 178"/>
                <a:gd name="T11" fmla="*/ 6 h 172"/>
                <a:gd name="T12" fmla="*/ 178 w 178"/>
                <a:gd name="T13" fmla="*/ 6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178" y="6"/>
                  </a:moveTo>
                  <a:lnTo>
                    <a:pt x="135" y="0"/>
                  </a:lnTo>
                  <a:lnTo>
                    <a:pt x="52" y="73"/>
                  </a:lnTo>
                  <a:lnTo>
                    <a:pt x="0" y="172"/>
                  </a:lnTo>
                  <a:lnTo>
                    <a:pt x="101" y="52"/>
                  </a:lnTo>
                  <a:lnTo>
                    <a:pt x="17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44">
              <a:extLst>
                <a:ext uri="{FF2B5EF4-FFF2-40B4-BE49-F238E27FC236}">
                  <a16:creationId xmlns:a16="http://schemas.microsoft.com/office/drawing/2014/main" id="{2AC3E26A-B8CE-43C6-9C32-A49B3987FD76}"/>
                </a:ext>
              </a:extLst>
            </p:cNvPr>
            <p:cNvSpPr>
              <a:spLocks/>
            </p:cNvSpPr>
            <p:nvPr/>
          </p:nvSpPr>
          <p:spPr bwMode="auto">
            <a:xfrm>
              <a:off x="3992" y="2762"/>
              <a:ext cx="87" cy="180"/>
            </a:xfrm>
            <a:custGeom>
              <a:avLst/>
              <a:gdLst>
                <a:gd name="T0" fmla="*/ 0 w 87"/>
                <a:gd name="T1" fmla="*/ 148 h 180"/>
                <a:gd name="T2" fmla="*/ 40 w 87"/>
                <a:gd name="T3" fmla="*/ 103 h 180"/>
                <a:gd name="T4" fmla="*/ 87 w 87"/>
                <a:gd name="T5" fmla="*/ 0 h 180"/>
                <a:gd name="T6" fmla="*/ 57 w 87"/>
                <a:gd name="T7" fmla="*/ 101 h 180"/>
                <a:gd name="T8" fmla="*/ 4 w 87"/>
                <a:gd name="T9" fmla="*/ 180 h 180"/>
                <a:gd name="T10" fmla="*/ 0 w 87"/>
                <a:gd name="T11" fmla="*/ 148 h 180"/>
                <a:gd name="T12" fmla="*/ 0 w 87"/>
                <a:gd name="T13" fmla="*/ 148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80">
                  <a:moveTo>
                    <a:pt x="0" y="148"/>
                  </a:moveTo>
                  <a:lnTo>
                    <a:pt x="40" y="103"/>
                  </a:lnTo>
                  <a:lnTo>
                    <a:pt x="87" y="0"/>
                  </a:lnTo>
                  <a:lnTo>
                    <a:pt x="57" y="101"/>
                  </a:lnTo>
                  <a:lnTo>
                    <a:pt x="4" y="180"/>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45">
              <a:extLst>
                <a:ext uri="{FF2B5EF4-FFF2-40B4-BE49-F238E27FC236}">
                  <a16:creationId xmlns:a16="http://schemas.microsoft.com/office/drawing/2014/main" id="{1342FCBD-ACA1-4CC3-98FA-B622C8DC8FE6}"/>
                </a:ext>
              </a:extLst>
            </p:cNvPr>
            <p:cNvSpPr>
              <a:spLocks/>
            </p:cNvSpPr>
            <p:nvPr/>
          </p:nvSpPr>
          <p:spPr bwMode="auto">
            <a:xfrm>
              <a:off x="2713" y="2612"/>
              <a:ext cx="152" cy="363"/>
            </a:xfrm>
            <a:custGeom>
              <a:avLst/>
              <a:gdLst>
                <a:gd name="T0" fmla="*/ 71 w 152"/>
                <a:gd name="T1" fmla="*/ 0 h 363"/>
                <a:gd name="T2" fmla="*/ 47 w 152"/>
                <a:gd name="T3" fmla="*/ 166 h 363"/>
                <a:gd name="T4" fmla="*/ 39 w 152"/>
                <a:gd name="T5" fmla="*/ 213 h 363"/>
                <a:gd name="T6" fmla="*/ 55 w 152"/>
                <a:gd name="T7" fmla="*/ 227 h 363"/>
                <a:gd name="T8" fmla="*/ 75 w 152"/>
                <a:gd name="T9" fmla="*/ 207 h 363"/>
                <a:gd name="T10" fmla="*/ 124 w 152"/>
                <a:gd name="T11" fmla="*/ 193 h 363"/>
                <a:gd name="T12" fmla="*/ 152 w 152"/>
                <a:gd name="T13" fmla="*/ 146 h 363"/>
                <a:gd name="T14" fmla="*/ 130 w 152"/>
                <a:gd name="T15" fmla="*/ 205 h 363"/>
                <a:gd name="T16" fmla="*/ 67 w 152"/>
                <a:gd name="T17" fmla="*/ 235 h 363"/>
                <a:gd name="T18" fmla="*/ 47 w 152"/>
                <a:gd name="T19" fmla="*/ 278 h 363"/>
                <a:gd name="T20" fmla="*/ 43 w 152"/>
                <a:gd name="T21" fmla="*/ 363 h 363"/>
                <a:gd name="T22" fmla="*/ 25 w 152"/>
                <a:gd name="T23" fmla="*/ 355 h 363"/>
                <a:gd name="T24" fmla="*/ 0 w 152"/>
                <a:gd name="T25" fmla="*/ 298 h 363"/>
                <a:gd name="T26" fmla="*/ 25 w 152"/>
                <a:gd name="T27" fmla="*/ 318 h 363"/>
                <a:gd name="T28" fmla="*/ 25 w 152"/>
                <a:gd name="T29" fmla="*/ 269 h 363"/>
                <a:gd name="T30" fmla="*/ 43 w 152"/>
                <a:gd name="T31" fmla="*/ 243 h 363"/>
                <a:gd name="T32" fmla="*/ 17 w 152"/>
                <a:gd name="T33" fmla="*/ 227 h 363"/>
                <a:gd name="T34" fmla="*/ 47 w 152"/>
                <a:gd name="T35" fmla="*/ 69 h 363"/>
                <a:gd name="T36" fmla="*/ 71 w 152"/>
                <a:gd name="T37" fmla="*/ 0 h 363"/>
                <a:gd name="T38" fmla="*/ 71 w 152"/>
                <a:gd name="T39" fmla="*/ 0 h 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363">
                  <a:moveTo>
                    <a:pt x="71" y="0"/>
                  </a:moveTo>
                  <a:lnTo>
                    <a:pt x="47" y="166"/>
                  </a:lnTo>
                  <a:lnTo>
                    <a:pt x="39" y="213"/>
                  </a:lnTo>
                  <a:lnTo>
                    <a:pt x="55" y="227"/>
                  </a:lnTo>
                  <a:lnTo>
                    <a:pt x="75" y="207"/>
                  </a:lnTo>
                  <a:lnTo>
                    <a:pt x="124" y="193"/>
                  </a:lnTo>
                  <a:lnTo>
                    <a:pt x="152" y="146"/>
                  </a:lnTo>
                  <a:lnTo>
                    <a:pt x="130" y="205"/>
                  </a:lnTo>
                  <a:lnTo>
                    <a:pt x="67" y="235"/>
                  </a:lnTo>
                  <a:lnTo>
                    <a:pt x="47" y="278"/>
                  </a:lnTo>
                  <a:lnTo>
                    <a:pt x="43" y="363"/>
                  </a:lnTo>
                  <a:lnTo>
                    <a:pt x="25" y="355"/>
                  </a:lnTo>
                  <a:lnTo>
                    <a:pt x="0" y="298"/>
                  </a:lnTo>
                  <a:lnTo>
                    <a:pt x="25" y="318"/>
                  </a:lnTo>
                  <a:lnTo>
                    <a:pt x="25" y="269"/>
                  </a:lnTo>
                  <a:lnTo>
                    <a:pt x="43" y="243"/>
                  </a:lnTo>
                  <a:lnTo>
                    <a:pt x="17" y="227"/>
                  </a:lnTo>
                  <a:lnTo>
                    <a:pt x="47" y="69"/>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46">
              <a:extLst>
                <a:ext uri="{FF2B5EF4-FFF2-40B4-BE49-F238E27FC236}">
                  <a16:creationId xmlns:a16="http://schemas.microsoft.com/office/drawing/2014/main" id="{A84148BD-FE0B-4B97-9CA5-12A42930FE7C}"/>
                </a:ext>
              </a:extLst>
            </p:cNvPr>
            <p:cNvSpPr>
              <a:spLocks/>
            </p:cNvSpPr>
            <p:nvPr/>
          </p:nvSpPr>
          <p:spPr bwMode="auto">
            <a:xfrm>
              <a:off x="577" y="2353"/>
              <a:ext cx="33" cy="16"/>
            </a:xfrm>
            <a:custGeom>
              <a:avLst/>
              <a:gdLst>
                <a:gd name="T0" fmla="*/ 33 w 33"/>
                <a:gd name="T1" fmla="*/ 14 h 16"/>
                <a:gd name="T2" fmla="*/ 27 w 33"/>
                <a:gd name="T3" fmla="*/ 2 h 16"/>
                <a:gd name="T4" fmla="*/ 4 w 33"/>
                <a:gd name="T5" fmla="*/ 0 h 16"/>
                <a:gd name="T6" fmla="*/ 0 w 33"/>
                <a:gd name="T7" fmla="*/ 16 h 16"/>
                <a:gd name="T8" fmla="*/ 12 w 33"/>
                <a:gd name="T9" fmla="*/ 12 h 16"/>
                <a:gd name="T10" fmla="*/ 33 w 33"/>
                <a:gd name="T11" fmla="*/ 14 h 16"/>
                <a:gd name="T12" fmla="*/ 33 w 33"/>
                <a:gd name="T13" fmla="*/ 1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33" y="14"/>
                  </a:moveTo>
                  <a:lnTo>
                    <a:pt x="27" y="2"/>
                  </a:lnTo>
                  <a:lnTo>
                    <a:pt x="4" y="0"/>
                  </a:lnTo>
                  <a:lnTo>
                    <a:pt x="0" y="16"/>
                  </a:lnTo>
                  <a:lnTo>
                    <a:pt x="12" y="12"/>
                  </a:lnTo>
                  <a:lnTo>
                    <a:pt x="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47">
              <a:extLst>
                <a:ext uri="{FF2B5EF4-FFF2-40B4-BE49-F238E27FC236}">
                  <a16:creationId xmlns:a16="http://schemas.microsoft.com/office/drawing/2014/main" id="{9DB0BE9A-C93F-4AA0-9737-61B78B9FCB3E}"/>
                </a:ext>
              </a:extLst>
            </p:cNvPr>
            <p:cNvSpPr>
              <a:spLocks/>
            </p:cNvSpPr>
            <p:nvPr/>
          </p:nvSpPr>
          <p:spPr bwMode="auto">
            <a:xfrm>
              <a:off x="1352" y="2126"/>
              <a:ext cx="69" cy="37"/>
            </a:xfrm>
            <a:custGeom>
              <a:avLst/>
              <a:gdLst>
                <a:gd name="T0" fmla="*/ 16 w 69"/>
                <a:gd name="T1" fmla="*/ 10 h 37"/>
                <a:gd name="T2" fmla="*/ 26 w 69"/>
                <a:gd name="T3" fmla="*/ 16 h 37"/>
                <a:gd name="T4" fmla="*/ 36 w 69"/>
                <a:gd name="T5" fmla="*/ 22 h 37"/>
                <a:gd name="T6" fmla="*/ 69 w 69"/>
                <a:gd name="T7" fmla="*/ 37 h 37"/>
                <a:gd name="T8" fmla="*/ 59 w 69"/>
                <a:gd name="T9" fmla="*/ 10 h 37"/>
                <a:gd name="T10" fmla="*/ 32 w 69"/>
                <a:gd name="T11" fmla="*/ 2 h 37"/>
                <a:gd name="T12" fmla="*/ 4 w 69"/>
                <a:gd name="T13" fmla="*/ 0 h 37"/>
                <a:gd name="T14" fmla="*/ 0 w 69"/>
                <a:gd name="T15" fmla="*/ 6 h 37"/>
                <a:gd name="T16" fmla="*/ 16 w 69"/>
                <a:gd name="T17" fmla="*/ 10 h 37"/>
                <a:gd name="T18" fmla="*/ 16 w 69"/>
                <a:gd name="T19" fmla="*/ 1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37">
                  <a:moveTo>
                    <a:pt x="16" y="10"/>
                  </a:moveTo>
                  <a:lnTo>
                    <a:pt x="26" y="16"/>
                  </a:lnTo>
                  <a:lnTo>
                    <a:pt x="36" y="22"/>
                  </a:lnTo>
                  <a:lnTo>
                    <a:pt x="69" y="37"/>
                  </a:lnTo>
                  <a:lnTo>
                    <a:pt x="59" y="10"/>
                  </a:lnTo>
                  <a:lnTo>
                    <a:pt x="32" y="2"/>
                  </a:lnTo>
                  <a:lnTo>
                    <a:pt x="4" y="0"/>
                  </a:lnTo>
                  <a:lnTo>
                    <a:pt x="0" y="6"/>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348">
              <a:extLst>
                <a:ext uri="{FF2B5EF4-FFF2-40B4-BE49-F238E27FC236}">
                  <a16:creationId xmlns:a16="http://schemas.microsoft.com/office/drawing/2014/main" id="{5BB39CD6-BFFB-4603-9839-48CB293BF1AA}"/>
                </a:ext>
              </a:extLst>
            </p:cNvPr>
            <p:cNvSpPr>
              <a:spLocks/>
            </p:cNvSpPr>
            <p:nvPr/>
          </p:nvSpPr>
          <p:spPr bwMode="auto">
            <a:xfrm>
              <a:off x="1336" y="2148"/>
              <a:ext cx="59" cy="41"/>
            </a:xfrm>
            <a:custGeom>
              <a:avLst/>
              <a:gdLst>
                <a:gd name="T0" fmla="*/ 22 w 59"/>
                <a:gd name="T1" fmla="*/ 27 h 41"/>
                <a:gd name="T2" fmla="*/ 44 w 59"/>
                <a:gd name="T3" fmla="*/ 23 h 41"/>
                <a:gd name="T4" fmla="*/ 48 w 59"/>
                <a:gd name="T5" fmla="*/ 9 h 41"/>
                <a:gd name="T6" fmla="*/ 56 w 59"/>
                <a:gd name="T7" fmla="*/ 0 h 41"/>
                <a:gd name="T8" fmla="*/ 59 w 59"/>
                <a:gd name="T9" fmla="*/ 27 h 41"/>
                <a:gd name="T10" fmla="*/ 48 w 59"/>
                <a:gd name="T11" fmla="*/ 41 h 41"/>
                <a:gd name="T12" fmla="*/ 16 w 59"/>
                <a:gd name="T13" fmla="*/ 35 h 41"/>
                <a:gd name="T14" fmla="*/ 0 w 59"/>
                <a:gd name="T15" fmla="*/ 11 h 41"/>
                <a:gd name="T16" fmla="*/ 22 w 59"/>
                <a:gd name="T17" fmla="*/ 27 h 41"/>
                <a:gd name="T18" fmla="*/ 22 w 59"/>
                <a:gd name="T19" fmla="*/ 2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1">
                  <a:moveTo>
                    <a:pt x="22" y="27"/>
                  </a:moveTo>
                  <a:lnTo>
                    <a:pt x="44" y="23"/>
                  </a:lnTo>
                  <a:lnTo>
                    <a:pt x="48" y="9"/>
                  </a:lnTo>
                  <a:lnTo>
                    <a:pt x="56" y="0"/>
                  </a:lnTo>
                  <a:lnTo>
                    <a:pt x="59" y="27"/>
                  </a:lnTo>
                  <a:lnTo>
                    <a:pt x="48" y="41"/>
                  </a:lnTo>
                  <a:lnTo>
                    <a:pt x="16" y="35"/>
                  </a:lnTo>
                  <a:lnTo>
                    <a:pt x="0" y="11"/>
                  </a:lnTo>
                  <a:lnTo>
                    <a:pt x="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349">
              <a:extLst>
                <a:ext uri="{FF2B5EF4-FFF2-40B4-BE49-F238E27FC236}">
                  <a16:creationId xmlns:a16="http://schemas.microsoft.com/office/drawing/2014/main" id="{274B6EE8-2C27-413A-8A9F-AC0EEFF6201A}"/>
                </a:ext>
              </a:extLst>
            </p:cNvPr>
            <p:cNvSpPr>
              <a:spLocks/>
            </p:cNvSpPr>
            <p:nvPr/>
          </p:nvSpPr>
          <p:spPr bwMode="auto">
            <a:xfrm>
              <a:off x="1388" y="2146"/>
              <a:ext cx="33" cy="29"/>
            </a:xfrm>
            <a:custGeom>
              <a:avLst/>
              <a:gdLst>
                <a:gd name="T0" fmla="*/ 15 w 33"/>
                <a:gd name="T1" fmla="*/ 0 h 29"/>
                <a:gd name="T2" fmla="*/ 27 w 33"/>
                <a:gd name="T3" fmla="*/ 7 h 29"/>
                <a:gd name="T4" fmla="*/ 33 w 33"/>
                <a:gd name="T5" fmla="*/ 17 h 29"/>
                <a:gd name="T6" fmla="*/ 11 w 33"/>
                <a:gd name="T7" fmla="*/ 29 h 29"/>
                <a:gd name="T8" fmla="*/ 4 w 33"/>
                <a:gd name="T9" fmla="*/ 25 h 29"/>
                <a:gd name="T10" fmla="*/ 0 w 33"/>
                <a:gd name="T11" fmla="*/ 2 h 29"/>
                <a:gd name="T12" fmla="*/ 9 w 33"/>
                <a:gd name="T13" fmla="*/ 0 h 29"/>
                <a:gd name="T14" fmla="*/ 15 w 33"/>
                <a:gd name="T15" fmla="*/ 0 h 29"/>
                <a:gd name="T16" fmla="*/ 15 w 33"/>
                <a:gd name="T17" fmla="*/ 0 h 29"/>
                <a:gd name="T18" fmla="*/ 15 w 33"/>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9">
                  <a:moveTo>
                    <a:pt x="15" y="0"/>
                  </a:moveTo>
                  <a:lnTo>
                    <a:pt x="27" y="7"/>
                  </a:lnTo>
                  <a:lnTo>
                    <a:pt x="33" y="17"/>
                  </a:lnTo>
                  <a:lnTo>
                    <a:pt x="11" y="29"/>
                  </a:lnTo>
                  <a:lnTo>
                    <a:pt x="4" y="25"/>
                  </a:lnTo>
                  <a:lnTo>
                    <a:pt x="0" y="2"/>
                  </a:lnTo>
                  <a:lnTo>
                    <a:pt x="9"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350">
              <a:extLst>
                <a:ext uri="{FF2B5EF4-FFF2-40B4-BE49-F238E27FC236}">
                  <a16:creationId xmlns:a16="http://schemas.microsoft.com/office/drawing/2014/main" id="{A08900D0-99B9-4D95-AF82-C93E925C2CD5}"/>
                </a:ext>
              </a:extLst>
            </p:cNvPr>
            <p:cNvSpPr>
              <a:spLocks/>
            </p:cNvSpPr>
            <p:nvPr/>
          </p:nvSpPr>
          <p:spPr bwMode="auto">
            <a:xfrm>
              <a:off x="2030" y="2400"/>
              <a:ext cx="68" cy="50"/>
            </a:xfrm>
            <a:custGeom>
              <a:avLst/>
              <a:gdLst>
                <a:gd name="T0" fmla="*/ 0 w 68"/>
                <a:gd name="T1" fmla="*/ 0 h 50"/>
                <a:gd name="T2" fmla="*/ 12 w 68"/>
                <a:gd name="T3" fmla="*/ 18 h 50"/>
                <a:gd name="T4" fmla="*/ 24 w 68"/>
                <a:gd name="T5" fmla="*/ 22 h 50"/>
                <a:gd name="T6" fmla="*/ 50 w 68"/>
                <a:gd name="T7" fmla="*/ 38 h 50"/>
                <a:gd name="T8" fmla="*/ 58 w 68"/>
                <a:gd name="T9" fmla="*/ 50 h 50"/>
                <a:gd name="T10" fmla="*/ 68 w 68"/>
                <a:gd name="T11" fmla="*/ 28 h 50"/>
                <a:gd name="T12" fmla="*/ 46 w 68"/>
                <a:gd name="T13" fmla="*/ 14 h 50"/>
                <a:gd name="T14" fmla="*/ 24 w 68"/>
                <a:gd name="T15" fmla="*/ 8 h 50"/>
                <a:gd name="T16" fmla="*/ 20 w 68"/>
                <a:gd name="T17" fmla="*/ 0 h 50"/>
                <a:gd name="T18" fmla="*/ 0 w 68"/>
                <a:gd name="T19" fmla="*/ 0 h 50"/>
                <a:gd name="T20" fmla="*/ 0 w 68"/>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50">
                  <a:moveTo>
                    <a:pt x="0" y="0"/>
                  </a:moveTo>
                  <a:lnTo>
                    <a:pt x="12" y="18"/>
                  </a:lnTo>
                  <a:lnTo>
                    <a:pt x="24" y="22"/>
                  </a:lnTo>
                  <a:lnTo>
                    <a:pt x="50" y="38"/>
                  </a:lnTo>
                  <a:lnTo>
                    <a:pt x="58" y="50"/>
                  </a:lnTo>
                  <a:lnTo>
                    <a:pt x="68" y="28"/>
                  </a:lnTo>
                  <a:lnTo>
                    <a:pt x="46" y="14"/>
                  </a:lnTo>
                  <a:lnTo>
                    <a:pt x="24" y="8"/>
                  </a:lnTo>
                  <a:lnTo>
                    <a:pt x="20" y="0"/>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351">
              <a:extLst>
                <a:ext uri="{FF2B5EF4-FFF2-40B4-BE49-F238E27FC236}">
                  <a16:creationId xmlns:a16="http://schemas.microsoft.com/office/drawing/2014/main" id="{09B61928-E94F-46A8-A1D2-E0B3E52D411D}"/>
                </a:ext>
              </a:extLst>
            </p:cNvPr>
            <p:cNvSpPr>
              <a:spLocks/>
            </p:cNvSpPr>
            <p:nvPr/>
          </p:nvSpPr>
          <p:spPr bwMode="auto">
            <a:xfrm>
              <a:off x="1846" y="2268"/>
              <a:ext cx="22" cy="65"/>
            </a:xfrm>
            <a:custGeom>
              <a:avLst/>
              <a:gdLst>
                <a:gd name="T0" fmla="*/ 0 w 22"/>
                <a:gd name="T1" fmla="*/ 0 h 65"/>
                <a:gd name="T2" fmla="*/ 22 w 22"/>
                <a:gd name="T3" fmla="*/ 44 h 65"/>
                <a:gd name="T4" fmla="*/ 22 w 22"/>
                <a:gd name="T5" fmla="*/ 65 h 65"/>
                <a:gd name="T6" fmla="*/ 0 w 22"/>
                <a:gd name="T7" fmla="*/ 16 h 65"/>
                <a:gd name="T8" fmla="*/ 0 w 22"/>
                <a:gd name="T9" fmla="*/ 0 h 65"/>
                <a:gd name="T10" fmla="*/ 0 w 22"/>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5">
                  <a:moveTo>
                    <a:pt x="0" y="0"/>
                  </a:moveTo>
                  <a:lnTo>
                    <a:pt x="22" y="44"/>
                  </a:lnTo>
                  <a:lnTo>
                    <a:pt x="22" y="65"/>
                  </a:lnTo>
                  <a:lnTo>
                    <a:pt x="0"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352">
              <a:extLst>
                <a:ext uri="{FF2B5EF4-FFF2-40B4-BE49-F238E27FC236}">
                  <a16:creationId xmlns:a16="http://schemas.microsoft.com/office/drawing/2014/main" id="{9F8BC620-B4CF-43DA-BFD0-B44121BC15C9}"/>
                </a:ext>
              </a:extLst>
            </p:cNvPr>
            <p:cNvSpPr>
              <a:spLocks/>
            </p:cNvSpPr>
            <p:nvPr/>
          </p:nvSpPr>
          <p:spPr bwMode="auto">
            <a:xfrm>
              <a:off x="2412" y="3540"/>
              <a:ext cx="20" cy="20"/>
            </a:xfrm>
            <a:custGeom>
              <a:avLst/>
              <a:gdLst>
                <a:gd name="T0" fmla="*/ 0 w 20"/>
                <a:gd name="T1" fmla="*/ 8 h 20"/>
                <a:gd name="T2" fmla="*/ 20 w 20"/>
                <a:gd name="T3" fmla="*/ 0 h 20"/>
                <a:gd name="T4" fmla="*/ 12 w 20"/>
                <a:gd name="T5" fmla="*/ 20 h 20"/>
                <a:gd name="T6" fmla="*/ 0 w 20"/>
                <a:gd name="T7" fmla="*/ 8 h 20"/>
                <a:gd name="T8" fmla="*/ 0 w 2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8"/>
                  </a:moveTo>
                  <a:lnTo>
                    <a:pt x="20" y="0"/>
                  </a:lnTo>
                  <a:lnTo>
                    <a:pt x="12" y="2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353">
              <a:extLst>
                <a:ext uri="{FF2B5EF4-FFF2-40B4-BE49-F238E27FC236}">
                  <a16:creationId xmlns:a16="http://schemas.microsoft.com/office/drawing/2014/main" id="{8B2C3BA2-2E4C-4413-8FF1-50918D974B74}"/>
                </a:ext>
              </a:extLst>
            </p:cNvPr>
            <p:cNvSpPr>
              <a:spLocks/>
            </p:cNvSpPr>
            <p:nvPr/>
          </p:nvSpPr>
          <p:spPr bwMode="auto">
            <a:xfrm>
              <a:off x="3320" y="2124"/>
              <a:ext cx="138" cy="85"/>
            </a:xfrm>
            <a:custGeom>
              <a:avLst/>
              <a:gdLst>
                <a:gd name="T0" fmla="*/ 138 w 138"/>
                <a:gd name="T1" fmla="*/ 8 h 85"/>
                <a:gd name="T2" fmla="*/ 6 w 138"/>
                <a:gd name="T3" fmla="*/ 85 h 85"/>
                <a:gd name="T4" fmla="*/ 0 w 138"/>
                <a:gd name="T5" fmla="*/ 71 h 85"/>
                <a:gd name="T6" fmla="*/ 138 w 138"/>
                <a:gd name="T7" fmla="*/ 0 h 85"/>
                <a:gd name="T8" fmla="*/ 138 w 138"/>
                <a:gd name="T9" fmla="*/ 8 h 85"/>
                <a:gd name="T10" fmla="*/ 138 w 138"/>
                <a:gd name="T11" fmla="*/ 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5">
                  <a:moveTo>
                    <a:pt x="138" y="8"/>
                  </a:moveTo>
                  <a:lnTo>
                    <a:pt x="6" y="85"/>
                  </a:lnTo>
                  <a:lnTo>
                    <a:pt x="0" y="71"/>
                  </a:lnTo>
                  <a:lnTo>
                    <a:pt x="138" y="0"/>
                  </a:lnTo>
                  <a:lnTo>
                    <a:pt x="1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354">
              <a:extLst>
                <a:ext uri="{FF2B5EF4-FFF2-40B4-BE49-F238E27FC236}">
                  <a16:creationId xmlns:a16="http://schemas.microsoft.com/office/drawing/2014/main" id="{D7D62ECA-157B-4151-B72D-F6E56A1093B5}"/>
                </a:ext>
              </a:extLst>
            </p:cNvPr>
            <p:cNvSpPr>
              <a:spLocks/>
            </p:cNvSpPr>
            <p:nvPr/>
          </p:nvSpPr>
          <p:spPr bwMode="auto">
            <a:xfrm>
              <a:off x="2349" y="3768"/>
              <a:ext cx="464" cy="19"/>
            </a:xfrm>
            <a:custGeom>
              <a:avLst/>
              <a:gdLst>
                <a:gd name="T0" fmla="*/ 0 w 464"/>
                <a:gd name="T1" fmla="*/ 19 h 19"/>
                <a:gd name="T2" fmla="*/ 464 w 464"/>
                <a:gd name="T3" fmla="*/ 19 h 19"/>
                <a:gd name="T4" fmla="*/ 433 w 464"/>
                <a:gd name="T5" fmla="*/ 4 h 19"/>
                <a:gd name="T6" fmla="*/ 19 w 464"/>
                <a:gd name="T7" fmla="*/ 0 h 19"/>
                <a:gd name="T8" fmla="*/ 0 w 464"/>
                <a:gd name="T9" fmla="*/ 19 h 19"/>
                <a:gd name="T10" fmla="*/ 0 w 464"/>
                <a:gd name="T11" fmla="*/ 1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19">
                  <a:moveTo>
                    <a:pt x="0" y="19"/>
                  </a:moveTo>
                  <a:lnTo>
                    <a:pt x="464" y="19"/>
                  </a:lnTo>
                  <a:lnTo>
                    <a:pt x="433" y="4"/>
                  </a:lnTo>
                  <a:lnTo>
                    <a:pt x="19"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355">
              <a:extLst>
                <a:ext uri="{FF2B5EF4-FFF2-40B4-BE49-F238E27FC236}">
                  <a16:creationId xmlns:a16="http://schemas.microsoft.com/office/drawing/2014/main" id="{93D89CE6-D851-4EC8-8FF0-FD0B90AEDFAA}"/>
                </a:ext>
              </a:extLst>
            </p:cNvPr>
            <p:cNvSpPr>
              <a:spLocks/>
            </p:cNvSpPr>
            <p:nvPr/>
          </p:nvSpPr>
          <p:spPr bwMode="auto">
            <a:xfrm>
              <a:off x="2366" y="3714"/>
              <a:ext cx="86" cy="66"/>
            </a:xfrm>
            <a:custGeom>
              <a:avLst/>
              <a:gdLst>
                <a:gd name="T0" fmla="*/ 86 w 86"/>
                <a:gd name="T1" fmla="*/ 12 h 66"/>
                <a:gd name="T2" fmla="*/ 2 w 86"/>
                <a:gd name="T3" fmla="*/ 66 h 66"/>
                <a:gd name="T4" fmla="*/ 0 w 86"/>
                <a:gd name="T5" fmla="*/ 46 h 66"/>
                <a:gd name="T6" fmla="*/ 86 w 86"/>
                <a:gd name="T7" fmla="*/ 0 h 66"/>
                <a:gd name="T8" fmla="*/ 86 w 86"/>
                <a:gd name="T9" fmla="*/ 12 h 66"/>
                <a:gd name="T10" fmla="*/ 86 w 86"/>
                <a:gd name="T11" fmla="*/ 1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66">
                  <a:moveTo>
                    <a:pt x="86" y="12"/>
                  </a:moveTo>
                  <a:lnTo>
                    <a:pt x="2" y="66"/>
                  </a:lnTo>
                  <a:lnTo>
                    <a:pt x="0" y="46"/>
                  </a:lnTo>
                  <a:lnTo>
                    <a:pt x="86" y="0"/>
                  </a:lnTo>
                  <a:lnTo>
                    <a:pt x="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356">
              <a:extLst>
                <a:ext uri="{FF2B5EF4-FFF2-40B4-BE49-F238E27FC236}">
                  <a16:creationId xmlns:a16="http://schemas.microsoft.com/office/drawing/2014/main" id="{768168E0-9A81-48B9-9F14-5625C113471D}"/>
                </a:ext>
              </a:extLst>
            </p:cNvPr>
            <p:cNvSpPr>
              <a:spLocks/>
            </p:cNvSpPr>
            <p:nvPr/>
          </p:nvSpPr>
          <p:spPr bwMode="auto">
            <a:xfrm>
              <a:off x="767" y="4030"/>
              <a:ext cx="79" cy="70"/>
            </a:xfrm>
            <a:custGeom>
              <a:avLst/>
              <a:gdLst>
                <a:gd name="T0" fmla="*/ 79 w 79"/>
                <a:gd name="T1" fmla="*/ 44 h 70"/>
                <a:gd name="T2" fmla="*/ 23 w 79"/>
                <a:gd name="T3" fmla="*/ 70 h 70"/>
                <a:gd name="T4" fmla="*/ 0 w 79"/>
                <a:gd name="T5" fmla="*/ 48 h 70"/>
                <a:gd name="T6" fmla="*/ 19 w 79"/>
                <a:gd name="T7" fmla="*/ 0 h 70"/>
                <a:gd name="T8" fmla="*/ 51 w 79"/>
                <a:gd name="T9" fmla="*/ 10 h 70"/>
                <a:gd name="T10" fmla="*/ 79 w 79"/>
                <a:gd name="T11" fmla="*/ 44 h 70"/>
                <a:gd name="T12" fmla="*/ 79 w 79"/>
                <a:gd name="T13" fmla="*/ 4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70">
                  <a:moveTo>
                    <a:pt x="79" y="44"/>
                  </a:moveTo>
                  <a:lnTo>
                    <a:pt x="23" y="70"/>
                  </a:lnTo>
                  <a:lnTo>
                    <a:pt x="0" y="48"/>
                  </a:lnTo>
                  <a:lnTo>
                    <a:pt x="19" y="0"/>
                  </a:lnTo>
                  <a:lnTo>
                    <a:pt x="51" y="10"/>
                  </a:lnTo>
                  <a:lnTo>
                    <a:pt x="7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357">
              <a:extLst>
                <a:ext uri="{FF2B5EF4-FFF2-40B4-BE49-F238E27FC236}">
                  <a16:creationId xmlns:a16="http://schemas.microsoft.com/office/drawing/2014/main" id="{3990A2B1-22D3-4665-9A1D-D89C19CB1A50}"/>
                </a:ext>
              </a:extLst>
            </p:cNvPr>
            <p:cNvSpPr>
              <a:spLocks/>
            </p:cNvSpPr>
            <p:nvPr/>
          </p:nvSpPr>
          <p:spPr bwMode="auto">
            <a:xfrm>
              <a:off x="1318" y="3851"/>
              <a:ext cx="58" cy="102"/>
            </a:xfrm>
            <a:custGeom>
              <a:avLst/>
              <a:gdLst>
                <a:gd name="T0" fmla="*/ 58 w 58"/>
                <a:gd name="T1" fmla="*/ 0 h 102"/>
                <a:gd name="T2" fmla="*/ 2 w 58"/>
                <a:gd name="T3" fmla="*/ 0 h 102"/>
                <a:gd name="T4" fmla="*/ 0 w 58"/>
                <a:gd name="T5" fmla="*/ 12 h 102"/>
                <a:gd name="T6" fmla="*/ 24 w 58"/>
                <a:gd name="T7" fmla="*/ 102 h 102"/>
                <a:gd name="T8" fmla="*/ 32 w 58"/>
                <a:gd name="T9" fmla="*/ 102 h 102"/>
                <a:gd name="T10" fmla="*/ 6 w 58"/>
                <a:gd name="T11" fmla="*/ 15 h 102"/>
                <a:gd name="T12" fmla="*/ 10 w 58"/>
                <a:gd name="T13" fmla="*/ 8 h 102"/>
                <a:gd name="T14" fmla="*/ 54 w 58"/>
                <a:gd name="T15" fmla="*/ 6 h 102"/>
                <a:gd name="T16" fmla="*/ 58 w 58"/>
                <a:gd name="T17" fmla="*/ 0 h 102"/>
                <a:gd name="T18" fmla="*/ 58 w 58"/>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102">
                  <a:moveTo>
                    <a:pt x="58" y="0"/>
                  </a:moveTo>
                  <a:lnTo>
                    <a:pt x="2" y="0"/>
                  </a:lnTo>
                  <a:lnTo>
                    <a:pt x="0" y="12"/>
                  </a:lnTo>
                  <a:lnTo>
                    <a:pt x="24" y="102"/>
                  </a:lnTo>
                  <a:lnTo>
                    <a:pt x="32" y="102"/>
                  </a:lnTo>
                  <a:lnTo>
                    <a:pt x="6" y="15"/>
                  </a:lnTo>
                  <a:lnTo>
                    <a:pt x="10" y="8"/>
                  </a:lnTo>
                  <a:lnTo>
                    <a:pt x="54" y="6"/>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358">
              <a:extLst>
                <a:ext uri="{FF2B5EF4-FFF2-40B4-BE49-F238E27FC236}">
                  <a16:creationId xmlns:a16="http://schemas.microsoft.com/office/drawing/2014/main" id="{E58BAF5C-1568-4C0B-8F04-444A67426071}"/>
                </a:ext>
              </a:extLst>
            </p:cNvPr>
            <p:cNvSpPr>
              <a:spLocks/>
            </p:cNvSpPr>
            <p:nvPr/>
          </p:nvSpPr>
          <p:spPr bwMode="auto">
            <a:xfrm>
              <a:off x="3132" y="3916"/>
              <a:ext cx="77" cy="79"/>
            </a:xfrm>
            <a:custGeom>
              <a:avLst/>
              <a:gdLst>
                <a:gd name="T0" fmla="*/ 0 w 77"/>
                <a:gd name="T1" fmla="*/ 2 h 79"/>
                <a:gd name="T2" fmla="*/ 41 w 77"/>
                <a:gd name="T3" fmla="*/ 26 h 79"/>
                <a:gd name="T4" fmla="*/ 33 w 77"/>
                <a:gd name="T5" fmla="*/ 67 h 79"/>
                <a:gd name="T6" fmla="*/ 49 w 77"/>
                <a:gd name="T7" fmla="*/ 79 h 79"/>
                <a:gd name="T8" fmla="*/ 77 w 77"/>
                <a:gd name="T9" fmla="*/ 0 h 79"/>
                <a:gd name="T10" fmla="*/ 0 w 77"/>
                <a:gd name="T11" fmla="*/ 2 h 79"/>
                <a:gd name="T12" fmla="*/ 0 w 77"/>
                <a:gd name="T13" fmla="*/ 2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79">
                  <a:moveTo>
                    <a:pt x="0" y="2"/>
                  </a:moveTo>
                  <a:lnTo>
                    <a:pt x="41" y="26"/>
                  </a:lnTo>
                  <a:lnTo>
                    <a:pt x="33" y="67"/>
                  </a:lnTo>
                  <a:lnTo>
                    <a:pt x="49" y="79"/>
                  </a:lnTo>
                  <a:lnTo>
                    <a:pt x="7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Rectangle 359">
              <a:extLst>
                <a:ext uri="{FF2B5EF4-FFF2-40B4-BE49-F238E27FC236}">
                  <a16:creationId xmlns:a16="http://schemas.microsoft.com/office/drawing/2014/main" id="{57F9AF69-A66F-47CF-B9BC-BC6F097FF4DA}"/>
                </a:ext>
              </a:extLst>
            </p:cNvPr>
            <p:cNvSpPr>
              <a:spLocks noChangeArrowheads="1"/>
            </p:cNvSpPr>
            <p:nvPr/>
          </p:nvSpPr>
          <p:spPr bwMode="auto">
            <a:xfrm>
              <a:off x="1939" y="3294"/>
              <a:ext cx="221" cy="66"/>
            </a:xfrm>
            <a:prstGeom prst="rect">
              <a:avLst/>
            </a:prstGeom>
            <a:solidFill>
              <a:schemeClr val="tx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39" name="Line 360">
              <a:extLst>
                <a:ext uri="{FF2B5EF4-FFF2-40B4-BE49-F238E27FC236}">
                  <a16:creationId xmlns:a16="http://schemas.microsoft.com/office/drawing/2014/main" id="{51D11F38-3562-4D4B-B191-7D111A01D33A}"/>
                </a:ext>
              </a:extLst>
            </p:cNvPr>
            <p:cNvSpPr>
              <a:spLocks noChangeShapeType="1"/>
            </p:cNvSpPr>
            <p:nvPr/>
          </p:nvSpPr>
          <p:spPr bwMode="auto">
            <a:xfrm>
              <a:off x="1920" y="3312"/>
              <a:ext cx="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 name="Line 361">
              <a:extLst>
                <a:ext uri="{FF2B5EF4-FFF2-40B4-BE49-F238E27FC236}">
                  <a16:creationId xmlns:a16="http://schemas.microsoft.com/office/drawing/2014/main" id="{3E55FF55-5D33-4C57-B731-870F57FDBDA4}"/>
                </a:ext>
              </a:extLst>
            </p:cNvPr>
            <p:cNvSpPr>
              <a:spLocks noChangeShapeType="1"/>
            </p:cNvSpPr>
            <p:nvPr/>
          </p:nvSpPr>
          <p:spPr bwMode="auto">
            <a:xfrm flipV="1">
              <a:off x="1917" y="3297"/>
              <a:ext cx="33" cy="1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Freeform 362">
              <a:extLst>
                <a:ext uri="{FF2B5EF4-FFF2-40B4-BE49-F238E27FC236}">
                  <a16:creationId xmlns:a16="http://schemas.microsoft.com/office/drawing/2014/main" id="{3E4AFB9A-8757-49BA-904E-A97F803C0BF0}"/>
                </a:ext>
              </a:extLst>
            </p:cNvPr>
            <p:cNvSpPr>
              <a:spLocks/>
            </p:cNvSpPr>
            <p:nvPr/>
          </p:nvSpPr>
          <p:spPr bwMode="auto">
            <a:xfrm>
              <a:off x="1868" y="2313"/>
              <a:ext cx="338" cy="465"/>
            </a:xfrm>
            <a:custGeom>
              <a:avLst/>
              <a:gdLst>
                <a:gd name="T0" fmla="*/ 0 w 338"/>
                <a:gd name="T1" fmla="*/ 0 h 465"/>
                <a:gd name="T2" fmla="*/ 8 w 338"/>
                <a:gd name="T3" fmla="*/ 28 h 465"/>
                <a:gd name="T4" fmla="*/ 28 w 338"/>
                <a:gd name="T5" fmla="*/ 70 h 465"/>
                <a:gd name="T6" fmla="*/ 63 w 338"/>
                <a:gd name="T7" fmla="*/ 111 h 465"/>
                <a:gd name="T8" fmla="*/ 81 w 338"/>
                <a:gd name="T9" fmla="*/ 103 h 465"/>
                <a:gd name="T10" fmla="*/ 99 w 338"/>
                <a:gd name="T11" fmla="*/ 83 h 465"/>
                <a:gd name="T12" fmla="*/ 99 w 338"/>
                <a:gd name="T13" fmla="*/ 105 h 465"/>
                <a:gd name="T14" fmla="*/ 93 w 338"/>
                <a:gd name="T15" fmla="*/ 117 h 465"/>
                <a:gd name="T16" fmla="*/ 117 w 338"/>
                <a:gd name="T17" fmla="*/ 125 h 465"/>
                <a:gd name="T18" fmla="*/ 141 w 338"/>
                <a:gd name="T19" fmla="*/ 129 h 465"/>
                <a:gd name="T20" fmla="*/ 152 w 338"/>
                <a:gd name="T21" fmla="*/ 117 h 465"/>
                <a:gd name="T22" fmla="*/ 174 w 338"/>
                <a:gd name="T23" fmla="*/ 117 h 465"/>
                <a:gd name="T24" fmla="*/ 158 w 338"/>
                <a:gd name="T25" fmla="*/ 131 h 465"/>
                <a:gd name="T26" fmla="*/ 144 w 338"/>
                <a:gd name="T27" fmla="*/ 141 h 465"/>
                <a:gd name="T28" fmla="*/ 107 w 338"/>
                <a:gd name="T29" fmla="*/ 141 h 465"/>
                <a:gd name="T30" fmla="*/ 113 w 338"/>
                <a:gd name="T31" fmla="*/ 153 h 465"/>
                <a:gd name="T32" fmla="*/ 129 w 338"/>
                <a:gd name="T33" fmla="*/ 149 h 465"/>
                <a:gd name="T34" fmla="*/ 150 w 338"/>
                <a:gd name="T35" fmla="*/ 153 h 465"/>
                <a:gd name="T36" fmla="*/ 166 w 338"/>
                <a:gd name="T37" fmla="*/ 145 h 465"/>
                <a:gd name="T38" fmla="*/ 192 w 338"/>
                <a:gd name="T39" fmla="*/ 149 h 465"/>
                <a:gd name="T40" fmla="*/ 190 w 338"/>
                <a:gd name="T41" fmla="*/ 131 h 465"/>
                <a:gd name="T42" fmla="*/ 212 w 338"/>
                <a:gd name="T43" fmla="*/ 137 h 465"/>
                <a:gd name="T44" fmla="*/ 218 w 338"/>
                <a:gd name="T45" fmla="*/ 153 h 465"/>
                <a:gd name="T46" fmla="*/ 170 w 338"/>
                <a:gd name="T47" fmla="*/ 159 h 465"/>
                <a:gd name="T48" fmla="*/ 113 w 338"/>
                <a:gd name="T49" fmla="*/ 164 h 465"/>
                <a:gd name="T50" fmla="*/ 141 w 338"/>
                <a:gd name="T51" fmla="*/ 174 h 465"/>
                <a:gd name="T52" fmla="*/ 202 w 338"/>
                <a:gd name="T53" fmla="*/ 166 h 465"/>
                <a:gd name="T54" fmla="*/ 186 w 338"/>
                <a:gd name="T55" fmla="*/ 180 h 465"/>
                <a:gd name="T56" fmla="*/ 141 w 338"/>
                <a:gd name="T57" fmla="*/ 188 h 465"/>
                <a:gd name="T58" fmla="*/ 152 w 338"/>
                <a:gd name="T59" fmla="*/ 202 h 465"/>
                <a:gd name="T60" fmla="*/ 198 w 338"/>
                <a:gd name="T61" fmla="*/ 198 h 465"/>
                <a:gd name="T62" fmla="*/ 233 w 338"/>
                <a:gd name="T63" fmla="*/ 170 h 465"/>
                <a:gd name="T64" fmla="*/ 263 w 338"/>
                <a:gd name="T65" fmla="*/ 125 h 465"/>
                <a:gd name="T66" fmla="*/ 287 w 338"/>
                <a:gd name="T67" fmla="*/ 95 h 465"/>
                <a:gd name="T68" fmla="*/ 291 w 338"/>
                <a:gd name="T69" fmla="*/ 70 h 465"/>
                <a:gd name="T70" fmla="*/ 295 w 338"/>
                <a:gd name="T71" fmla="*/ 93 h 465"/>
                <a:gd name="T72" fmla="*/ 283 w 338"/>
                <a:gd name="T73" fmla="*/ 109 h 465"/>
                <a:gd name="T74" fmla="*/ 257 w 338"/>
                <a:gd name="T75" fmla="*/ 149 h 465"/>
                <a:gd name="T76" fmla="*/ 226 w 338"/>
                <a:gd name="T77" fmla="*/ 198 h 465"/>
                <a:gd name="T78" fmla="*/ 224 w 338"/>
                <a:gd name="T79" fmla="*/ 206 h 465"/>
                <a:gd name="T80" fmla="*/ 283 w 338"/>
                <a:gd name="T81" fmla="*/ 226 h 465"/>
                <a:gd name="T82" fmla="*/ 338 w 338"/>
                <a:gd name="T83" fmla="*/ 242 h 465"/>
                <a:gd name="T84" fmla="*/ 237 w 338"/>
                <a:gd name="T85" fmla="*/ 242 h 465"/>
                <a:gd name="T86" fmla="*/ 220 w 338"/>
                <a:gd name="T87" fmla="*/ 291 h 465"/>
                <a:gd name="T88" fmla="*/ 233 w 338"/>
                <a:gd name="T89" fmla="*/ 323 h 465"/>
                <a:gd name="T90" fmla="*/ 257 w 338"/>
                <a:gd name="T91" fmla="*/ 465 h 465"/>
                <a:gd name="T92" fmla="*/ 160 w 338"/>
                <a:gd name="T93" fmla="*/ 380 h 465"/>
                <a:gd name="T94" fmla="*/ 186 w 338"/>
                <a:gd name="T95" fmla="*/ 311 h 465"/>
                <a:gd name="T96" fmla="*/ 194 w 338"/>
                <a:gd name="T97" fmla="*/ 287 h 465"/>
                <a:gd name="T98" fmla="*/ 166 w 338"/>
                <a:gd name="T99" fmla="*/ 245 h 465"/>
                <a:gd name="T100" fmla="*/ 141 w 338"/>
                <a:gd name="T101" fmla="*/ 261 h 465"/>
                <a:gd name="T102" fmla="*/ 69 w 338"/>
                <a:gd name="T103" fmla="*/ 279 h 465"/>
                <a:gd name="T104" fmla="*/ 141 w 338"/>
                <a:gd name="T105" fmla="*/ 249 h 465"/>
                <a:gd name="T106" fmla="*/ 174 w 338"/>
                <a:gd name="T107" fmla="*/ 218 h 465"/>
                <a:gd name="T108" fmla="*/ 141 w 338"/>
                <a:gd name="T109" fmla="*/ 214 h 465"/>
                <a:gd name="T110" fmla="*/ 97 w 338"/>
                <a:gd name="T111" fmla="*/ 168 h 465"/>
                <a:gd name="T112" fmla="*/ 57 w 338"/>
                <a:gd name="T113" fmla="*/ 125 h 465"/>
                <a:gd name="T114" fmla="*/ 16 w 338"/>
                <a:gd name="T115" fmla="*/ 74 h 465"/>
                <a:gd name="T116" fmla="*/ 0 w 338"/>
                <a:gd name="T117" fmla="*/ 24 h 465"/>
                <a:gd name="T118" fmla="*/ 0 w 338"/>
                <a:gd name="T119" fmla="*/ 0 h 465"/>
                <a:gd name="T120" fmla="*/ 0 w 338"/>
                <a:gd name="T121" fmla="*/ 0 h 4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8" h="465">
                  <a:moveTo>
                    <a:pt x="0" y="0"/>
                  </a:moveTo>
                  <a:lnTo>
                    <a:pt x="8" y="28"/>
                  </a:lnTo>
                  <a:lnTo>
                    <a:pt x="28" y="70"/>
                  </a:lnTo>
                  <a:lnTo>
                    <a:pt x="63" y="111"/>
                  </a:lnTo>
                  <a:lnTo>
                    <a:pt x="81" y="103"/>
                  </a:lnTo>
                  <a:lnTo>
                    <a:pt x="99" y="83"/>
                  </a:lnTo>
                  <a:lnTo>
                    <a:pt x="99" y="105"/>
                  </a:lnTo>
                  <a:lnTo>
                    <a:pt x="93" y="117"/>
                  </a:lnTo>
                  <a:lnTo>
                    <a:pt x="117" y="125"/>
                  </a:lnTo>
                  <a:lnTo>
                    <a:pt x="141" y="129"/>
                  </a:lnTo>
                  <a:lnTo>
                    <a:pt x="152" y="117"/>
                  </a:lnTo>
                  <a:lnTo>
                    <a:pt x="174" y="117"/>
                  </a:lnTo>
                  <a:lnTo>
                    <a:pt x="158" y="131"/>
                  </a:lnTo>
                  <a:lnTo>
                    <a:pt x="144" y="141"/>
                  </a:lnTo>
                  <a:lnTo>
                    <a:pt x="107" y="141"/>
                  </a:lnTo>
                  <a:lnTo>
                    <a:pt x="113" y="153"/>
                  </a:lnTo>
                  <a:lnTo>
                    <a:pt x="129" y="149"/>
                  </a:lnTo>
                  <a:lnTo>
                    <a:pt x="150" y="153"/>
                  </a:lnTo>
                  <a:lnTo>
                    <a:pt x="166" y="145"/>
                  </a:lnTo>
                  <a:lnTo>
                    <a:pt x="192" y="149"/>
                  </a:lnTo>
                  <a:lnTo>
                    <a:pt x="190" y="131"/>
                  </a:lnTo>
                  <a:lnTo>
                    <a:pt x="212" y="137"/>
                  </a:lnTo>
                  <a:lnTo>
                    <a:pt x="218" y="153"/>
                  </a:lnTo>
                  <a:lnTo>
                    <a:pt x="170" y="159"/>
                  </a:lnTo>
                  <a:lnTo>
                    <a:pt x="113" y="164"/>
                  </a:lnTo>
                  <a:lnTo>
                    <a:pt x="141" y="174"/>
                  </a:lnTo>
                  <a:lnTo>
                    <a:pt x="202" y="166"/>
                  </a:lnTo>
                  <a:lnTo>
                    <a:pt x="186" y="180"/>
                  </a:lnTo>
                  <a:lnTo>
                    <a:pt x="141" y="188"/>
                  </a:lnTo>
                  <a:lnTo>
                    <a:pt x="152" y="202"/>
                  </a:lnTo>
                  <a:lnTo>
                    <a:pt x="198" y="198"/>
                  </a:lnTo>
                  <a:lnTo>
                    <a:pt x="233" y="170"/>
                  </a:lnTo>
                  <a:lnTo>
                    <a:pt x="263" y="125"/>
                  </a:lnTo>
                  <a:lnTo>
                    <a:pt x="287" y="95"/>
                  </a:lnTo>
                  <a:lnTo>
                    <a:pt x="291" y="70"/>
                  </a:lnTo>
                  <a:lnTo>
                    <a:pt x="295" y="93"/>
                  </a:lnTo>
                  <a:lnTo>
                    <a:pt x="283" y="109"/>
                  </a:lnTo>
                  <a:lnTo>
                    <a:pt x="257" y="149"/>
                  </a:lnTo>
                  <a:lnTo>
                    <a:pt x="226" y="198"/>
                  </a:lnTo>
                  <a:lnTo>
                    <a:pt x="224" y="206"/>
                  </a:lnTo>
                  <a:lnTo>
                    <a:pt x="283" y="226"/>
                  </a:lnTo>
                  <a:lnTo>
                    <a:pt x="338" y="242"/>
                  </a:lnTo>
                  <a:lnTo>
                    <a:pt x="237" y="242"/>
                  </a:lnTo>
                  <a:lnTo>
                    <a:pt x="220" y="291"/>
                  </a:lnTo>
                  <a:lnTo>
                    <a:pt x="233" y="323"/>
                  </a:lnTo>
                  <a:lnTo>
                    <a:pt x="257" y="465"/>
                  </a:lnTo>
                  <a:lnTo>
                    <a:pt x="160" y="380"/>
                  </a:lnTo>
                  <a:lnTo>
                    <a:pt x="186" y="311"/>
                  </a:lnTo>
                  <a:lnTo>
                    <a:pt x="194" y="287"/>
                  </a:lnTo>
                  <a:lnTo>
                    <a:pt x="166" y="245"/>
                  </a:lnTo>
                  <a:lnTo>
                    <a:pt x="141" y="261"/>
                  </a:lnTo>
                  <a:lnTo>
                    <a:pt x="69" y="279"/>
                  </a:lnTo>
                  <a:lnTo>
                    <a:pt x="141" y="249"/>
                  </a:lnTo>
                  <a:lnTo>
                    <a:pt x="174" y="218"/>
                  </a:lnTo>
                  <a:lnTo>
                    <a:pt x="141" y="214"/>
                  </a:lnTo>
                  <a:lnTo>
                    <a:pt x="97" y="168"/>
                  </a:lnTo>
                  <a:lnTo>
                    <a:pt x="57" y="125"/>
                  </a:lnTo>
                  <a:lnTo>
                    <a:pt x="16" y="7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Rectangle 363">
              <a:extLst>
                <a:ext uri="{FF2B5EF4-FFF2-40B4-BE49-F238E27FC236}">
                  <a16:creationId xmlns:a16="http://schemas.microsoft.com/office/drawing/2014/main" id="{8F3E5643-734C-4602-B591-210B272F132F}"/>
                </a:ext>
              </a:extLst>
            </p:cNvPr>
            <p:cNvSpPr>
              <a:spLocks noChangeArrowheads="1"/>
            </p:cNvSpPr>
            <p:nvPr/>
          </p:nvSpPr>
          <p:spPr bwMode="auto">
            <a:xfrm rot="-807604">
              <a:off x="1951" y="2518"/>
              <a:ext cx="314" cy="26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43" name="Line 364">
              <a:extLst>
                <a:ext uri="{FF2B5EF4-FFF2-40B4-BE49-F238E27FC236}">
                  <a16:creationId xmlns:a16="http://schemas.microsoft.com/office/drawing/2014/main" id="{F9786CB4-701D-4593-AF42-5AF2FC4BE684}"/>
                </a:ext>
              </a:extLst>
            </p:cNvPr>
            <p:cNvSpPr>
              <a:spLocks noChangeShapeType="1"/>
            </p:cNvSpPr>
            <p:nvPr/>
          </p:nvSpPr>
          <p:spPr bwMode="auto">
            <a:xfrm rot="1062025">
              <a:off x="3508" y="2400"/>
              <a:ext cx="48" cy="9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80473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a:extLst>
              <a:ext uri="{FF2B5EF4-FFF2-40B4-BE49-F238E27FC236}">
                <a16:creationId xmlns:a16="http://schemas.microsoft.com/office/drawing/2014/main" id="{5FD94E46-6890-4225-985E-45F708810F2C}"/>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3315" name="Text Box 7">
            <a:extLst>
              <a:ext uri="{FF2B5EF4-FFF2-40B4-BE49-F238E27FC236}">
                <a16:creationId xmlns:a16="http://schemas.microsoft.com/office/drawing/2014/main" id="{483702A3-7648-49D6-BD0E-414602D1894A}"/>
              </a:ext>
            </a:extLst>
          </p:cNvPr>
          <p:cNvSpPr txBox="1">
            <a:spLocks noChangeArrowheads="1"/>
          </p:cNvSpPr>
          <p:nvPr/>
        </p:nvSpPr>
        <p:spPr bwMode="auto">
          <a:xfrm>
            <a:off x="454025" y="1603375"/>
            <a:ext cx="5600700" cy="5016758"/>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dirty="0"/>
              <a:t>If your employer is in construction, utility work, or manufacturing, the employer must document, and make available a written record of each meeting that includes the following:</a:t>
            </a:r>
          </a:p>
          <a:p>
            <a:endParaRPr lang="es-ES" altLang="en-US" sz="1800" b="1" dirty="0"/>
          </a:p>
          <a:p>
            <a:endParaRPr lang="en-US" altLang="en-US" sz="1800" b="1" dirty="0"/>
          </a:p>
          <a:p>
            <a:pPr marL="285750" indent="-285750">
              <a:buFont typeface="Arial" panose="020B0604020202020204" pitchFamily="34" charset="0"/>
              <a:buChar char="•"/>
            </a:pPr>
            <a:r>
              <a:rPr lang="en-US" altLang="en-US" sz="1800" b="1" dirty="0"/>
              <a:t>Hazards related to tools, equipment, work environment, and unsafe work practices identified and discussed during the meeting.</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The date of the meeting.</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The names of those attending the meeting.</a:t>
            </a:r>
          </a:p>
          <a:p>
            <a:endParaRPr lang="es-ES" altLang="en-US" sz="1800" b="1" dirty="0"/>
          </a:p>
          <a:p>
            <a:endParaRPr lang="es-ES" altLang="en-US" sz="1800" b="1" dirty="0"/>
          </a:p>
          <a:p>
            <a:r>
              <a:rPr lang="es-ES" altLang="en-US" b="1" dirty="0"/>
              <a:t>N</a:t>
            </a:r>
            <a:r>
              <a:rPr lang="en-US" altLang="en-US" b="1" dirty="0" err="1"/>
              <a:t>ote</a:t>
            </a:r>
            <a:r>
              <a:rPr lang="en-US" altLang="en-US" b="1" dirty="0"/>
              <a:t>: the records of each meeting must be kept for three years.</a:t>
            </a:r>
            <a:endParaRPr lang="es-ES" altLang="en-US" b="1" dirty="0"/>
          </a:p>
        </p:txBody>
      </p:sp>
      <p:sp>
        <p:nvSpPr>
          <p:cNvPr id="13318" name="Text Box 365">
            <a:extLst>
              <a:ext uri="{FF2B5EF4-FFF2-40B4-BE49-F238E27FC236}">
                <a16:creationId xmlns:a16="http://schemas.microsoft.com/office/drawing/2014/main" id="{9A0773C6-CFB0-42B0-8AF4-B8A85E04BE58}"/>
              </a:ext>
            </a:extLst>
          </p:cNvPr>
          <p:cNvSpPr txBox="1">
            <a:spLocks noChangeArrowheads="1"/>
          </p:cNvSpPr>
          <p:nvPr/>
        </p:nvSpPr>
        <p:spPr bwMode="auto">
          <a:xfrm>
            <a:off x="304800" y="533400"/>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Safety Meetings</a:t>
            </a:r>
          </a:p>
        </p:txBody>
      </p:sp>
      <p:grpSp>
        <p:nvGrpSpPr>
          <p:cNvPr id="5" name="Group 26">
            <a:extLst>
              <a:ext uri="{FF2B5EF4-FFF2-40B4-BE49-F238E27FC236}">
                <a16:creationId xmlns:a16="http://schemas.microsoft.com/office/drawing/2014/main" id="{E1623AB5-1A0B-4F22-AFC3-267EA700769E}"/>
              </a:ext>
            </a:extLst>
          </p:cNvPr>
          <p:cNvGrpSpPr>
            <a:grpSpLocks/>
          </p:cNvGrpSpPr>
          <p:nvPr/>
        </p:nvGrpSpPr>
        <p:grpSpPr bwMode="auto">
          <a:xfrm>
            <a:off x="1862931" y="6873875"/>
            <a:ext cx="3132138" cy="1736725"/>
            <a:chOff x="288" y="1741"/>
            <a:chExt cx="3848" cy="2368"/>
          </a:xfrm>
        </p:grpSpPr>
        <p:sp>
          <p:nvSpPr>
            <p:cNvPr id="6" name="Freeform 27">
              <a:extLst>
                <a:ext uri="{FF2B5EF4-FFF2-40B4-BE49-F238E27FC236}">
                  <a16:creationId xmlns:a16="http://schemas.microsoft.com/office/drawing/2014/main" id="{2E7C5D86-30B9-4DFE-8884-CD69F092669A}"/>
                </a:ext>
              </a:extLst>
            </p:cNvPr>
            <p:cNvSpPr>
              <a:spLocks/>
            </p:cNvSpPr>
            <p:nvPr/>
          </p:nvSpPr>
          <p:spPr bwMode="auto">
            <a:xfrm>
              <a:off x="1993" y="2432"/>
              <a:ext cx="132" cy="95"/>
            </a:xfrm>
            <a:custGeom>
              <a:avLst/>
              <a:gdLst>
                <a:gd name="T0" fmla="*/ 105 w 132"/>
                <a:gd name="T1" fmla="*/ 2 h 95"/>
                <a:gd name="T2" fmla="*/ 108 w 132"/>
                <a:gd name="T3" fmla="*/ 18 h 95"/>
                <a:gd name="T4" fmla="*/ 132 w 132"/>
                <a:gd name="T5" fmla="*/ 22 h 95"/>
                <a:gd name="T6" fmla="*/ 103 w 132"/>
                <a:gd name="T7" fmla="*/ 63 h 95"/>
                <a:gd name="T8" fmla="*/ 71 w 132"/>
                <a:gd name="T9" fmla="*/ 95 h 95"/>
                <a:gd name="T10" fmla="*/ 18 w 132"/>
                <a:gd name="T11" fmla="*/ 91 h 95"/>
                <a:gd name="T12" fmla="*/ 0 w 132"/>
                <a:gd name="T13" fmla="*/ 59 h 95"/>
                <a:gd name="T14" fmla="*/ 57 w 132"/>
                <a:gd name="T15" fmla="*/ 53 h 95"/>
                <a:gd name="T16" fmla="*/ 81 w 132"/>
                <a:gd name="T17" fmla="*/ 26 h 95"/>
                <a:gd name="T18" fmla="*/ 93 w 132"/>
                <a:gd name="T19" fmla="*/ 0 h 95"/>
                <a:gd name="T20" fmla="*/ 105 w 132"/>
                <a:gd name="T21" fmla="*/ 2 h 95"/>
                <a:gd name="T22" fmla="*/ 105 w 132"/>
                <a:gd name="T23" fmla="*/ 2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 h="95">
                  <a:moveTo>
                    <a:pt x="105" y="2"/>
                  </a:moveTo>
                  <a:lnTo>
                    <a:pt x="108" y="18"/>
                  </a:lnTo>
                  <a:lnTo>
                    <a:pt x="132" y="22"/>
                  </a:lnTo>
                  <a:lnTo>
                    <a:pt x="103" y="63"/>
                  </a:lnTo>
                  <a:lnTo>
                    <a:pt x="71" y="95"/>
                  </a:lnTo>
                  <a:lnTo>
                    <a:pt x="18" y="91"/>
                  </a:lnTo>
                  <a:lnTo>
                    <a:pt x="0" y="59"/>
                  </a:lnTo>
                  <a:lnTo>
                    <a:pt x="57" y="53"/>
                  </a:lnTo>
                  <a:lnTo>
                    <a:pt x="81" y="26"/>
                  </a:lnTo>
                  <a:lnTo>
                    <a:pt x="93" y="0"/>
                  </a:lnTo>
                  <a:lnTo>
                    <a:pt x="105"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8">
              <a:extLst>
                <a:ext uri="{FF2B5EF4-FFF2-40B4-BE49-F238E27FC236}">
                  <a16:creationId xmlns:a16="http://schemas.microsoft.com/office/drawing/2014/main" id="{FF1F433C-D9D3-4144-86D1-CE4902719481}"/>
                </a:ext>
              </a:extLst>
            </p:cNvPr>
            <p:cNvSpPr>
              <a:spLocks/>
            </p:cNvSpPr>
            <p:nvPr/>
          </p:nvSpPr>
          <p:spPr bwMode="auto">
            <a:xfrm>
              <a:off x="2206" y="3282"/>
              <a:ext cx="81" cy="89"/>
            </a:xfrm>
            <a:custGeom>
              <a:avLst/>
              <a:gdLst>
                <a:gd name="T0" fmla="*/ 6 w 81"/>
                <a:gd name="T1" fmla="*/ 4 h 89"/>
                <a:gd name="T2" fmla="*/ 77 w 81"/>
                <a:gd name="T3" fmla="*/ 0 h 89"/>
                <a:gd name="T4" fmla="*/ 81 w 81"/>
                <a:gd name="T5" fmla="*/ 41 h 89"/>
                <a:gd name="T6" fmla="*/ 79 w 81"/>
                <a:gd name="T7" fmla="*/ 59 h 89"/>
                <a:gd name="T8" fmla="*/ 73 w 81"/>
                <a:gd name="T9" fmla="*/ 71 h 89"/>
                <a:gd name="T10" fmla="*/ 26 w 81"/>
                <a:gd name="T11" fmla="*/ 89 h 89"/>
                <a:gd name="T12" fmla="*/ 4 w 81"/>
                <a:gd name="T13" fmla="*/ 89 h 89"/>
                <a:gd name="T14" fmla="*/ 0 w 81"/>
                <a:gd name="T15" fmla="*/ 27 h 89"/>
                <a:gd name="T16" fmla="*/ 6 w 81"/>
                <a:gd name="T17" fmla="*/ 4 h 89"/>
                <a:gd name="T18" fmla="*/ 6 w 81"/>
                <a:gd name="T19" fmla="*/ 4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89">
                  <a:moveTo>
                    <a:pt x="6" y="4"/>
                  </a:moveTo>
                  <a:lnTo>
                    <a:pt x="77" y="0"/>
                  </a:lnTo>
                  <a:lnTo>
                    <a:pt x="81" y="41"/>
                  </a:lnTo>
                  <a:lnTo>
                    <a:pt x="79" y="59"/>
                  </a:lnTo>
                  <a:lnTo>
                    <a:pt x="73" y="71"/>
                  </a:lnTo>
                  <a:lnTo>
                    <a:pt x="26" y="89"/>
                  </a:lnTo>
                  <a:lnTo>
                    <a:pt x="4" y="89"/>
                  </a:lnTo>
                  <a:lnTo>
                    <a:pt x="0" y="27"/>
                  </a:lnTo>
                  <a:lnTo>
                    <a:pt x="6"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9">
              <a:extLst>
                <a:ext uri="{FF2B5EF4-FFF2-40B4-BE49-F238E27FC236}">
                  <a16:creationId xmlns:a16="http://schemas.microsoft.com/office/drawing/2014/main" id="{18BD511B-1574-4AEB-81F5-4B044A7F1A38}"/>
                </a:ext>
              </a:extLst>
            </p:cNvPr>
            <p:cNvSpPr>
              <a:spLocks/>
            </p:cNvSpPr>
            <p:nvPr/>
          </p:nvSpPr>
          <p:spPr bwMode="auto">
            <a:xfrm>
              <a:off x="2222" y="3293"/>
              <a:ext cx="46" cy="14"/>
            </a:xfrm>
            <a:custGeom>
              <a:avLst/>
              <a:gdLst>
                <a:gd name="T0" fmla="*/ 30 w 46"/>
                <a:gd name="T1" fmla="*/ 0 h 14"/>
                <a:gd name="T2" fmla="*/ 0 w 46"/>
                <a:gd name="T3" fmla="*/ 0 h 14"/>
                <a:gd name="T4" fmla="*/ 0 w 46"/>
                <a:gd name="T5" fmla="*/ 14 h 14"/>
                <a:gd name="T6" fmla="*/ 20 w 46"/>
                <a:gd name="T7" fmla="*/ 14 h 14"/>
                <a:gd name="T8" fmla="*/ 46 w 46"/>
                <a:gd name="T9" fmla="*/ 14 h 14"/>
                <a:gd name="T10" fmla="*/ 46 w 46"/>
                <a:gd name="T11" fmla="*/ 2 h 14"/>
                <a:gd name="T12" fmla="*/ 30 w 46"/>
                <a:gd name="T13" fmla="*/ 0 h 14"/>
                <a:gd name="T14" fmla="*/ 30 w 46"/>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14">
                  <a:moveTo>
                    <a:pt x="30" y="0"/>
                  </a:moveTo>
                  <a:lnTo>
                    <a:pt x="0" y="0"/>
                  </a:lnTo>
                  <a:lnTo>
                    <a:pt x="0" y="14"/>
                  </a:lnTo>
                  <a:lnTo>
                    <a:pt x="20" y="14"/>
                  </a:lnTo>
                  <a:lnTo>
                    <a:pt x="46" y="14"/>
                  </a:lnTo>
                  <a:lnTo>
                    <a:pt x="46" y="2"/>
                  </a:lnTo>
                  <a:lnTo>
                    <a:pt x="3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0">
              <a:extLst>
                <a:ext uri="{FF2B5EF4-FFF2-40B4-BE49-F238E27FC236}">
                  <a16:creationId xmlns:a16="http://schemas.microsoft.com/office/drawing/2014/main" id="{47CE14AD-2090-4E5A-8BDD-2E1A1FFB268C}"/>
                </a:ext>
              </a:extLst>
            </p:cNvPr>
            <p:cNvSpPr>
              <a:spLocks/>
            </p:cNvSpPr>
            <p:nvPr/>
          </p:nvSpPr>
          <p:spPr bwMode="auto">
            <a:xfrm>
              <a:off x="3181" y="2086"/>
              <a:ext cx="56" cy="89"/>
            </a:xfrm>
            <a:custGeom>
              <a:avLst/>
              <a:gdLst>
                <a:gd name="T0" fmla="*/ 56 w 56"/>
                <a:gd name="T1" fmla="*/ 56 h 89"/>
                <a:gd name="T2" fmla="*/ 28 w 56"/>
                <a:gd name="T3" fmla="*/ 0 h 89"/>
                <a:gd name="T4" fmla="*/ 8 w 56"/>
                <a:gd name="T5" fmla="*/ 14 h 89"/>
                <a:gd name="T6" fmla="*/ 0 w 56"/>
                <a:gd name="T7" fmla="*/ 32 h 89"/>
                <a:gd name="T8" fmla="*/ 16 w 56"/>
                <a:gd name="T9" fmla="*/ 73 h 89"/>
                <a:gd name="T10" fmla="*/ 52 w 56"/>
                <a:gd name="T11" fmla="*/ 89 h 89"/>
                <a:gd name="T12" fmla="*/ 56 w 56"/>
                <a:gd name="T13" fmla="*/ 56 h 89"/>
                <a:gd name="T14" fmla="*/ 56 w 56"/>
                <a:gd name="T15" fmla="*/ 5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9">
                  <a:moveTo>
                    <a:pt x="56" y="56"/>
                  </a:moveTo>
                  <a:lnTo>
                    <a:pt x="28" y="0"/>
                  </a:lnTo>
                  <a:lnTo>
                    <a:pt x="8" y="14"/>
                  </a:lnTo>
                  <a:lnTo>
                    <a:pt x="0" y="32"/>
                  </a:lnTo>
                  <a:lnTo>
                    <a:pt x="16" y="73"/>
                  </a:lnTo>
                  <a:lnTo>
                    <a:pt x="52" y="89"/>
                  </a:lnTo>
                  <a:lnTo>
                    <a:pt x="56" y="56"/>
                  </a:lnTo>
                  <a:close/>
                </a:path>
              </a:pathLst>
            </a:custGeom>
            <a:solidFill>
              <a:srgbClr val="BD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1">
              <a:extLst>
                <a:ext uri="{FF2B5EF4-FFF2-40B4-BE49-F238E27FC236}">
                  <a16:creationId xmlns:a16="http://schemas.microsoft.com/office/drawing/2014/main" id="{52AB0D4C-D4ED-41A8-BAAA-54C25FFFFC7E}"/>
                </a:ext>
              </a:extLst>
            </p:cNvPr>
            <p:cNvSpPr>
              <a:spLocks/>
            </p:cNvSpPr>
            <p:nvPr/>
          </p:nvSpPr>
          <p:spPr bwMode="auto">
            <a:xfrm>
              <a:off x="3199" y="2110"/>
              <a:ext cx="24" cy="32"/>
            </a:xfrm>
            <a:custGeom>
              <a:avLst/>
              <a:gdLst>
                <a:gd name="T0" fmla="*/ 10 w 24"/>
                <a:gd name="T1" fmla="*/ 0 h 32"/>
                <a:gd name="T2" fmla="*/ 0 w 24"/>
                <a:gd name="T3" fmla="*/ 4 h 32"/>
                <a:gd name="T4" fmla="*/ 0 w 24"/>
                <a:gd name="T5" fmla="*/ 20 h 32"/>
                <a:gd name="T6" fmla="*/ 14 w 24"/>
                <a:gd name="T7" fmla="*/ 32 h 32"/>
                <a:gd name="T8" fmla="*/ 24 w 24"/>
                <a:gd name="T9" fmla="*/ 32 h 32"/>
                <a:gd name="T10" fmla="*/ 10 w 24"/>
                <a:gd name="T11" fmla="*/ 0 h 32"/>
                <a:gd name="T12" fmla="*/ 10 w 2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2">
                  <a:moveTo>
                    <a:pt x="10" y="0"/>
                  </a:moveTo>
                  <a:lnTo>
                    <a:pt x="0" y="4"/>
                  </a:lnTo>
                  <a:lnTo>
                    <a:pt x="0" y="20"/>
                  </a:lnTo>
                  <a:lnTo>
                    <a:pt x="14" y="32"/>
                  </a:lnTo>
                  <a:lnTo>
                    <a:pt x="24" y="32"/>
                  </a:lnTo>
                  <a:lnTo>
                    <a:pt x="1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2">
              <a:extLst>
                <a:ext uri="{FF2B5EF4-FFF2-40B4-BE49-F238E27FC236}">
                  <a16:creationId xmlns:a16="http://schemas.microsoft.com/office/drawing/2014/main" id="{16FFE5E2-A335-457E-A282-69266E459C89}"/>
                </a:ext>
              </a:extLst>
            </p:cNvPr>
            <p:cNvSpPr>
              <a:spLocks/>
            </p:cNvSpPr>
            <p:nvPr/>
          </p:nvSpPr>
          <p:spPr bwMode="auto">
            <a:xfrm>
              <a:off x="2970" y="3880"/>
              <a:ext cx="237" cy="113"/>
            </a:xfrm>
            <a:custGeom>
              <a:avLst/>
              <a:gdLst>
                <a:gd name="T0" fmla="*/ 237 w 237"/>
                <a:gd name="T1" fmla="*/ 38 h 113"/>
                <a:gd name="T2" fmla="*/ 217 w 237"/>
                <a:gd name="T3" fmla="*/ 113 h 113"/>
                <a:gd name="T4" fmla="*/ 0 w 237"/>
                <a:gd name="T5" fmla="*/ 8 h 113"/>
                <a:gd name="T6" fmla="*/ 15 w 237"/>
                <a:gd name="T7" fmla="*/ 0 h 113"/>
                <a:gd name="T8" fmla="*/ 106 w 237"/>
                <a:gd name="T9" fmla="*/ 26 h 113"/>
                <a:gd name="T10" fmla="*/ 166 w 237"/>
                <a:gd name="T11" fmla="*/ 36 h 113"/>
                <a:gd name="T12" fmla="*/ 237 w 237"/>
                <a:gd name="T13" fmla="*/ 38 h 113"/>
                <a:gd name="T14" fmla="*/ 237 w 237"/>
                <a:gd name="T15" fmla="*/ 38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7" h="113">
                  <a:moveTo>
                    <a:pt x="237" y="38"/>
                  </a:moveTo>
                  <a:lnTo>
                    <a:pt x="217" y="113"/>
                  </a:lnTo>
                  <a:lnTo>
                    <a:pt x="0" y="8"/>
                  </a:lnTo>
                  <a:lnTo>
                    <a:pt x="15" y="0"/>
                  </a:lnTo>
                  <a:lnTo>
                    <a:pt x="106" y="26"/>
                  </a:lnTo>
                  <a:lnTo>
                    <a:pt x="166" y="36"/>
                  </a:lnTo>
                  <a:lnTo>
                    <a:pt x="237" y="3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3">
              <a:extLst>
                <a:ext uri="{FF2B5EF4-FFF2-40B4-BE49-F238E27FC236}">
                  <a16:creationId xmlns:a16="http://schemas.microsoft.com/office/drawing/2014/main" id="{4FFCD3E1-4408-46B9-82AF-037F65E56FBF}"/>
                </a:ext>
              </a:extLst>
            </p:cNvPr>
            <p:cNvSpPr>
              <a:spLocks/>
            </p:cNvSpPr>
            <p:nvPr/>
          </p:nvSpPr>
          <p:spPr bwMode="auto">
            <a:xfrm>
              <a:off x="767" y="4050"/>
              <a:ext cx="579" cy="54"/>
            </a:xfrm>
            <a:custGeom>
              <a:avLst/>
              <a:gdLst>
                <a:gd name="T0" fmla="*/ 0 w 579"/>
                <a:gd name="T1" fmla="*/ 50 h 54"/>
                <a:gd name="T2" fmla="*/ 508 w 579"/>
                <a:gd name="T3" fmla="*/ 54 h 54"/>
                <a:gd name="T4" fmla="*/ 579 w 579"/>
                <a:gd name="T5" fmla="*/ 0 h 54"/>
                <a:gd name="T6" fmla="*/ 7 w 579"/>
                <a:gd name="T7" fmla="*/ 0 h 54"/>
                <a:gd name="T8" fmla="*/ 0 w 579"/>
                <a:gd name="T9" fmla="*/ 50 h 54"/>
                <a:gd name="T10" fmla="*/ 0 w 579"/>
                <a:gd name="T11" fmla="*/ 5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54">
                  <a:moveTo>
                    <a:pt x="0" y="50"/>
                  </a:moveTo>
                  <a:lnTo>
                    <a:pt x="508" y="54"/>
                  </a:lnTo>
                  <a:lnTo>
                    <a:pt x="579" y="0"/>
                  </a:lnTo>
                  <a:lnTo>
                    <a:pt x="7" y="0"/>
                  </a:lnTo>
                  <a:lnTo>
                    <a:pt x="0" y="50"/>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a:extLst>
                <a:ext uri="{FF2B5EF4-FFF2-40B4-BE49-F238E27FC236}">
                  <a16:creationId xmlns:a16="http://schemas.microsoft.com/office/drawing/2014/main" id="{740BF353-9F19-4A48-BAC2-830233DBCFB3}"/>
                </a:ext>
              </a:extLst>
            </p:cNvPr>
            <p:cNvSpPr>
              <a:spLocks/>
            </p:cNvSpPr>
            <p:nvPr/>
          </p:nvSpPr>
          <p:spPr bwMode="auto">
            <a:xfrm>
              <a:off x="3086" y="3910"/>
              <a:ext cx="109" cy="79"/>
            </a:xfrm>
            <a:custGeom>
              <a:avLst/>
              <a:gdLst>
                <a:gd name="T0" fmla="*/ 0 w 109"/>
                <a:gd name="T1" fmla="*/ 0 h 79"/>
                <a:gd name="T2" fmla="*/ 42 w 109"/>
                <a:gd name="T3" fmla="*/ 26 h 79"/>
                <a:gd name="T4" fmla="*/ 54 w 109"/>
                <a:gd name="T5" fmla="*/ 57 h 79"/>
                <a:gd name="T6" fmla="*/ 95 w 109"/>
                <a:gd name="T7" fmla="*/ 79 h 79"/>
                <a:gd name="T8" fmla="*/ 109 w 109"/>
                <a:gd name="T9" fmla="*/ 28 h 79"/>
                <a:gd name="T10" fmla="*/ 75 w 109"/>
                <a:gd name="T11" fmla="*/ 6 h 79"/>
                <a:gd name="T12" fmla="*/ 0 w 109"/>
                <a:gd name="T13" fmla="*/ 0 h 79"/>
                <a:gd name="T14" fmla="*/ 0 w 109"/>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79">
                  <a:moveTo>
                    <a:pt x="0" y="0"/>
                  </a:moveTo>
                  <a:lnTo>
                    <a:pt x="42" y="26"/>
                  </a:lnTo>
                  <a:lnTo>
                    <a:pt x="54" y="57"/>
                  </a:lnTo>
                  <a:lnTo>
                    <a:pt x="95" y="79"/>
                  </a:lnTo>
                  <a:lnTo>
                    <a:pt x="109" y="28"/>
                  </a:lnTo>
                  <a:lnTo>
                    <a:pt x="75" y="6"/>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5">
              <a:extLst>
                <a:ext uri="{FF2B5EF4-FFF2-40B4-BE49-F238E27FC236}">
                  <a16:creationId xmlns:a16="http://schemas.microsoft.com/office/drawing/2014/main" id="{2923A987-97EF-43BE-B812-2235BDCA9714}"/>
                </a:ext>
              </a:extLst>
            </p:cNvPr>
            <p:cNvSpPr>
              <a:spLocks/>
            </p:cNvSpPr>
            <p:nvPr/>
          </p:nvSpPr>
          <p:spPr bwMode="auto">
            <a:xfrm>
              <a:off x="771" y="3789"/>
              <a:ext cx="662" cy="281"/>
            </a:xfrm>
            <a:custGeom>
              <a:avLst/>
              <a:gdLst>
                <a:gd name="T0" fmla="*/ 152 w 662"/>
                <a:gd name="T1" fmla="*/ 70 h 281"/>
                <a:gd name="T2" fmla="*/ 375 w 662"/>
                <a:gd name="T3" fmla="*/ 0 h 281"/>
                <a:gd name="T4" fmla="*/ 541 w 662"/>
                <a:gd name="T5" fmla="*/ 16 h 281"/>
                <a:gd name="T6" fmla="*/ 603 w 662"/>
                <a:gd name="T7" fmla="*/ 58 h 281"/>
                <a:gd name="T8" fmla="*/ 648 w 662"/>
                <a:gd name="T9" fmla="*/ 160 h 281"/>
                <a:gd name="T10" fmla="*/ 662 w 662"/>
                <a:gd name="T11" fmla="*/ 236 h 281"/>
                <a:gd name="T12" fmla="*/ 589 w 662"/>
                <a:gd name="T13" fmla="*/ 281 h 281"/>
                <a:gd name="T14" fmla="*/ 43 w 662"/>
                <a:gd name="T15" fmla="*/ 277 h 281"/>
                <a:gd name="T16" fmla="*/ 0 w 662"/>
                <a:gd name="T17" fmla="*/ 204 h 281"/>
                <a:gd name="T18" fmla="*/ 23 w 662"/>
                <a:gd name="T19" fmla="*/ 160 h 281"/>
                <a:gd name="T20" fmla="*/ 100 w 662"/>
                <a:gd name="T21" fmla="*/ 137 h 281"/>
                <a:gd name="T22" fmla="*/ 132 w 662"/>
                <a:gd name="T23" fmla="*/ 95 h 281"/>
                <a:gd name="T24" fmla="*/ 152 w 662"/>
                <a:gd name="T25" fmla="*/ 70 h 281"/>
                <a:gd name="T26" fmla="*/ 152 w 662"/>
                <a:gd name="T27" fmla="*/ 70 h 2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2" h="281">
                  <a:moveTo>
                    <a:pt x="152" y="70"/>
                  </a:moveTo>
                  <a:lnTo>
                    <a:pt x="375" y="0"/>
                  </a:lnTo>
                  <a:lnTo>
                    <a:pt x="541" y="16"/>
                  </a:lnTo>
                  <a:lnTo>
                    <a:pt x="603" y="58"/>
                  </a:lnTo>
                  <a:lnTo>
                    <a:pt x="648" y="160"/>
                  </a:lnTo>
                  <a:lnTo>
                    <a:pt x="662" y="236"/>
                  </a:lnTo>
                  <a:lnTo>
                    <a:pt x="589" y="281"/>
                  </a:lnTo>
                  <a:lnTo>
                    <a:pt x="43" y="277"/>
                  </a:lnTo>
                  <a:lnTo>
                    <a:pt x="0" y="204"/>
                  </a:lnTo>
                  <a:lnTo>
                    <a:pt x="23" y="160"/>
                  </a:lnTo>
                  <a:lnTo>
                    <a:pt x="100" y="137"/>
                  </a:lnTo>
                  <a:lnTo>
                    <a:pt x="132" y="95"/>
                  </a:lnTo>
                  <a:lnTo>
                    <a:pt x="152" y="7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6">
              <a:extLst>
                <a:ext uri="{FF2B5EF4-FFF2-40B4-BE49-F238E27FC236}">
                  <a16:creationId xmlns:a16="http://schemas.microsoft.com/office/drawing/2014/main" id="{EDD68FEA-6E0A-4050-BD8D-D4D57204733A}"/>
                </a:ext>
              </a:extLst>
            </p:cNvPr>
            <p:cNvSpPr>
              <a:spLocks/>
            </p:cNvSpPr>
            <p:nvPr/>
          </p:nvSpPr>
          <p:spPr bwMode="auto">
            <a:xfrm>
              <a:off x="1206" y="3949"/>
              <a:ext cx="215" cy="125"/>
            </a:xfrm>
            <a:custGeom>
              <a:avLst/>
              <a:gdLst>
                <a:gd name="T0" fmla="*/ 0 w 215"/>
                <a:gd name="T1" fmla="*/ 38 h 125"/>
                <a:gd name="T2" fmla="*/ 8 w 215"/>
                <a:gd name="T3" fmla="*/ 125 h 125"/>
                <a:gd name="T4" fmla="*/ 215 w 215"/>
                <a:gd name="T5" fmla="*/ 26 h 125"/>
                <a:gd name="T6" fmla="*/ 209 w 215"/>
                <a:gd name="T7" fmla="*/ 8 h 125"/>
                <a:gd name="T8" fmla="*/ 134 w 215"/>
                <a:gd name="T9" fmla="*/ 0 h 125"/>
                <a:gd name="T10" fmla="*/ 0 w 215"/>
                <a:gd name="T11" fmla="*/ 38 h 125"/>
                <a:gd name="T12" fmla="*/ 0 w 215"/>
                <a:gd name="T13" fmla="*/ 38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125">
                  <a:moveTo>
                    <a:pt x="0" y="38"/>
                  </a:moveTo>
                  <a:lnTo>
                    <a:pt x="8" y="125"/>
                  </a:lnTo>
                  <a:lnTo>
                    <a:pt x="215" y="26"/>
                  </a:lnTo>
                  <a:lnTo>
                    <a:pt x="209" y="8"/>
                  </a:lnTo>
                  <a:lnTo>
                    <a:pt x="134" y="0"/>
                  </a:lnTo>
                  <a:lnTo>
                    <a:pt x="0" y="3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7">
              <a:extLst>
                <a:ext uri="{FF2B5EF4-FFF2-40B4-BE49-F238E27FC236}">
                  <a16:creationId xmlns:a16="http://schemas.microsoft.com/office/drawing/2014/main" id="{8337D197-60D4-4AFB-8A61-0ACF7251132B}"/>
                </a:ext>
              </a:extLst>
            </p:cNvPr>
            <p:cNvSpPr>
              <a:spLocks/>
            </p:cNvSpPr>
            <p:nvPr/>
          </p:nvSpPr>
          <p:spPr bwMode="auto">
            <a:xfrm>
              <a:off x="782" y="3930"/>
              <a:ext cx="540" cy="136"/>
            </a:xfrm>
            <a:custGeom>
              <a:avLst/>
              <a:gdLst>
                <a:gd name="T0" fmla="*/ 540 w 540"/>
                <a:gd name="T1" fmla="*/ 27 h 136"/>
                <a:gd name="T2" fmla="*/ 437 w 540"/>
                <a:gd name="T3" fmla="*/ 55 h 136"/>
                <a:gd name="T4" fmla="*/ 437 w 540"/>
                <a:gd name="T5" fmla="*/ 132 h 136"/>
                <a:gd name="T6" fmla="*/ 422 w 540"/>
                <a:gd name="T7" fmla="*/ 136 h 136"/>
                <a:gd name="T8" fmla="*/ 420 w 540"/>
                <a:gd name="T9" fmla="*/ 59 h 136"/>
                <a:gd name="T10" fmla="*/ 354 w 540"/>
                <a:gd name="T11" fmla="*/ 49 h 136"/>
                <a:gd name="T12" fmla="*/ 230 w 540"/>
                <a:gd name="T13" fmla="*/ 41 h 136"/>
                <a:gd name="T14" fmla="*/ 16 w 540"/>
                <a:gd name="T15" fmla="*/ 67 h 136"/>
                <a:gd name="T16" fmla="*/ 0 w 540"/>
                <a:gd name="T17" fmla="*/ 57 h 136"/>
                <a:gd name="T18" fmla="*/ 169 w 540"/>
                <a:gd name="T19" fmla="*/ 31 h 136"/>
                <a:gd name="T20" fmla="*/ 303 w 540"/>
                <a:gd name="T21" fmla="*/ 19 h 136"/>
                <a:gd name="T22" fmla="*/ 339 w 540"/>
                <a:gd name="T23" fmla="*/ 0 h 136"/>
                <a:gd name="T24" fmla="*/ 447 w 540"/>
                <a:gd name="T25" fmla="*/ 8 h 136"/>
                <a:gd name="T26" fmla="*/ 475 w 540"/>
                <a:gd name="T27" fmla="*/ 27 h 136"/>
                <a:gd name="T28" fmla="*/ 540 w 540"/>
                <a:gd name="T29" fmla="*/ 27 h 136"/>
                <a:gd name="T30" fmla="*/ 540 w 540"/>
                <a:gd name="T31" fmla="*/ 27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0" h="136">
                  <a:moveTo>
                    <a:pt x="540" y="27"/>
                  </a:moveTo>
                  <a:lnTo>
                    <a:pt x="437" y="55"/>
                  </a:lnTo>
                  <a:lnTo>
                    <a:pt x="437" y="132"/>
                  </a:lnTo>
                  <a:lnTo>
                    <a:pt x="422" y="136"/>
                  </a:lnTo>
                  <a:lnTo>
                    <a:pt x="420" y="59"/>
                  </a:lnTo>
                  <a:lnTo>
                    <a:pt x="354" y="49"/>
                  </a:lnTo>
                  <a:lnTo>
                    <a:pt x="230" y="41"/>
                  </a:lnTo>
                  <a:lnTo>
                    <a:pt x="16" y="67"/>
                  </a:lnTo>
                  <a:lnTo>
                    <a:pt x="0" y="57"/>
                  </a:lnTo>
                  <a:lnTo>
                    <a:pt x="169" y="31"/>
                  </a:lnTo>
                  <a:lnTo>
                    <a:pt x="303" y="19"/>
                  </a:lnTo>
                  <a:lnTo>
                    <a:pt x="339" y="0"/>
                  </a:lnTo>
                  <a:lnTo>
                    <a:pt x="447" y="8"/>
                  </a:lnTo>
                  <a:lnTo>
                    <a:pt x="475" y="27"/>
                  </a:lnTo>
                  <a:lnTo>
                    <a:pt x="540" y="2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8">
              <a:extLst>
                <a:ext uri="{FF2B5EF4-FFF2-40B4-BE49-F238E27FC236}">
                  <a16:creationId xmlns:a16="http://schemas.microsoft.com/office/drawing/2014/main" id="{0C23BDA3-D18F-4902-A3D9-85E29DB3A7E5}"/>
                </a:ext>
              </a:extLst>
            </p:cNvPr>
            <p:cNvSpPr>
              <a:spLocks/>
            </p:cNvSpPr>
            <p:nvPr/>
          </p:nvSpPr>
          <p:spPr bwMode="auto">
            <a:xfrm>
              <a:off x="1212" y="3973"/>
              <a:ext cx="231" cy="131"/>
            </a:xfrm>
            <a:custGeom>
              <a:avLst/>
              <a:gdLst>
                <a:gd name="T0" fmla="*/ 4 w 231"/>
                <a:gd name="T1" fmla="*/ 97 h 131"/>
                <a:gd name="T2" fmla="*/ 209 w 231"/>
                <a:gd name="T3" fmla="*/ 0 h 131"/>
                <a:gd name="T4" fmla="*/ 231 w 231"/>
                <a:gd name="T5" fmla="*/ 46 h 131"/>
                <a:gd name="T6" fmla="*/ 100 w 231"/>
                <a:gd name="T7" fmla="*/ 123 h 131"/>
                <a:gd name="T8" fmla="*/ 49 w 231"/>
                <a:gd name="T9" fmla="*/ 131 h 131"/>
                <a:gd name="T10" fmla="*/ 0 w 231"/>
                <a:gd name="T11" fmla="*/ 129 h 131"/>
                <a:gd name="T12" fmla="*/ 4 w 231"/>
                <a:gd name="T13" fmla="*/ 97 h 131"/>
                <a:gd name="T14" fmla="*/ 4 w 231"/>
                <a:gd name="T15" fmla="*/ 97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 h="131">
                  <a:moveTo>
                    <a:pt x="4" y="97"/>
                  </a:moveTo>
                  <a:lnTo>
                    <a:pt x="209" y="0"/>
                  </a:lnTo>
                  <a:lnTo>
                    <a:pt x="231" y="46"/>
                  </a:lnTo>
                  <a:lnTo>
                    <a:pt x="100" y="123"/>
                  </a:lnTo>
                  <a:lnTo>
                    <a:pt x="49" y="131"/>
                  </a:lnTo>
                  <a:lnTo>
                    <a:pt x="0" y="129"/>
                  </a:lnTo>
                  <a:lnTo>
                    <a:pt x="4" y="9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9">
              <a:extLst>
                <a:ext uri="{FF2B5EF4-FFF2-40B4-BE49-F238E27FC236}">
                  <a16:creationId xmlns:a16="http://schemas.microsoft.com/office/drawing/2014/main" id="{4F148F57-53B4-4B32-85BC-314371FCBC03}"/>
                </a:ext>
              </a:extLst>
            </p:cNvPr>
            <p:cNvSpPr>
              <a:spLocks/>
            </p:cNvSpPr>
            <p:nvPr/>
          </p:nvSpPr>
          <p:spPr bwMode="auto">
            <a:xfrm>
              <a:off x="968" y="3819"/>
              <a:ext cx="374" cy="130"/>
            </a:xfrm>
            <a:custGeom>
              <a:avLst/>
              <a:gdLst>
                <a:gd name="T0" fmla="*/ 28 w 374"/>
                <a:gd name="T1" fmla="*/ 28 h 130"/>
                <a:gd name="T2" fmla="*/ 139 w 374"/>
                <a:gd name="T3" fmla="*/ 0 h 130"/>
                <a:gd name="T4" fmla="*/ 265 w 374"/>
                <a:gd name="T5" fmla="*/ 2 h 130"/>
                <a:gd name="T6" fmla="*/ 336 w 374"/>
                <a:gd name="T7" fmla="*/ 22 h 130"/>
                <a:gd name="T8" fmla="*/ 358 w 374"/>
                <a:gd name="T9" fmla="*/ 36 h 130"/>
                <a:gd name="T10" fmla="*/ 374 w 374"/>
                <a:gd name="T11" fmla="*/ 130 h 130"/>
                <a:gd name="T12" fmla="*/ 305 w 374"/>
                <a:gd name="T13" fmla="*/ 126 h 130"/>
                <a:gd name="T14" fmla="*/ 275 w 374"/>
                <a:gd name="T15" fmla="*/ 109 h 130"/>
                <a:gd name="T16" fmla="*/ 251 w 374"/>
                <a:gd name="T17" fmla="*/ 51 h 130"/>
                <a:gd name="T18" fmla="*/ 176 w 374"/>
                <a:gd name="T19" fmla="*/ 49 h 130"/>
                <a:gd name="T20" fmla="*/ 117 w 374"/>
                <a:gd name="T21" fmla="*/ 53 h 130"/>
                <a:gd name="T22" fmla="*/ 97 w 374"/>
                <a:gd name="T23" fmla="*/ 73 h 130"/>
                <a:gd name="T24" fmla="*/ 18 w 374"/>
                <a:gd name="T25" fmla="*/ 123 h 130"/>
                <a:gd name="T26" fmla="*/ 0 w 374"/>
                <a:gd name="T27" fmla="*/ 123 h 130"/>
                <a:gd name="T28" fmla="*/ 2 w 374"/>
                <a:gd name="T29" fmla="*/ 55 h 130"/>
                <a:gd name="T30" fmla="*/ 22 w 374"/>
                <a:gd name="T31" fmla="*/ 32 h 130"/>
                <a:gd name="T32" fmla="*/ 28 w 374"/>
                <a:gd name="T33" fmla="*/ 28 h 130"/>
                <a:gd name="T34" fmla="*/ 28 w 374"/>
                <a:gd name="T35" fmla="*/ 28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4" h="130">
                  <a:moveTo>
                    <a:pt x="28" y="28"/>
                  </a:moveTo>
                  <a:lnTo>
                    <a:pt x="139" y="0"/>
                  </a:lnTo>
                  <a:lnTo>
                    <a:pt x="265" y="2"/>
                  </a:lnTo>
                  <a:lnTo>
                    <a:pt x="336" y="22"/>
                  </a:lnTo>
                  <a:lnTo>
                    <a:pt x="358" y="36"/>
                  </a:lnTo>
                  <a:lnTo>
                    <a:pt x="374" y="130"/>
                  </a:lnTo>
                  <a:lnTo>
                    <a:pt x="305" y="126"/>
                  </a:lnTo>
                  <a:lnTo>
                    <a:pt x="275" y="109"/>
                  </a:lnTo>
                  <a:lnTo>
                    <a:pt x="251" y="51"/>
                  </a:lnTo>
                  <a:lnTo>
                    <a:pt x="176" y="49"/>
                  </a:lnTo>
                  <a:lnTo>
                    <a:pt x="117" y="53"/>
                  </a:lnTo>
                  <a:lnTo>
                    <a:pt x="97" y="73"/>
                  </a:lnTo>
                  <a:lnTo>
                    <a:pt x="18" y="123"/>
                  </a:lnTo>
                  <a:lnTo>
                    <a:pt x="0" y="123"/>
                  </a:lnTo>
                  <a:lnTo>
                    <a:pt x="2" y="55"/>
                  </a:lnTo>
                  <a:lnTo>
                    <a:pt x="22" y="32"/>
                  </a:lnTo>
                  <a:lnTo>
                    <a:pt x="28" y="2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0">
              <a:extLst>
                <a:ext uri="{FF2B5EF4-FFF2-40B4-BE49-F238E27FC236}">
                  <a16:creationId xmlns:a16="http://schemas.microsoft.com/office/drawing/2014/main" id="{AE6C9906-698C-40B9-AEC5-41753C6DBD8E}"/>
                </a:ext>
              </a:extLst>
            </p:cNvPr>
            <p:cNvSpPr>
              <a:spLocks/>
            </p:cNvSpPr>
            <p:nvPr/>
          </p:nvSpPr>
          <p:spPr bwMode="auto">
            <a:xfrm>
              <a:off x="1255" y="3772"/>
              <a:ext cx="2160" cy="334"/>
            </a:xfrm>
            <a:custGeom>
              <a:avLst/>
              <a:gdLst>
                <a:gd name="T0" fmla="*/ 1110 w 2160"/>
                <a:gd name="T1" fmla="*/ 4 h 334"/>
                <a:gd name="T2" fmla="*/ 1582 w 2160"/>
                <a:gd name="T3" fmla="*/ 8 h 334"/>
                <a:gd name="T4" fmla="*/ 1628 w 2160"/>
                <a:gd name="T5" fmla="*/ 57 h 334"/>
                <a:gd name="T6" fmla="*/ 1671 w 2160"/>
                <a:gd name="T7" fmla="*/ 96 h 334"/>
                <a:gd name="T8" fmla="*/ 1711 w 2160"/>
                <a:gd name="T9" fmla="*/ 108 h 334"/>
                <a:gd name="T10" fmla="*/ 2160 w 2160"/>
                <a:gd name="T11" fmla="*/ 334 h 334"/>
                <a:gd name="T12" fmla="*/ 0 w 2160"/>
                <a:gd name="T13" fmla="*/ 334 h 334"/>
                <a:gd name="T14" fmla="*/ 222 w 2160"/>
                <a:gd name="T15" fmla="*/ 249 h 334"/>
                <a:gd name="T16" fmla="*/ 1032 w 2160"/>
                <a:gd name="T17" fmla="*/ 0 h 334"/>
                <a:gd name="T18" fmla="*/ 1110 w 2160"/>
                <a:gd name="T19" fmla="*/ 4 h 334"/>
                <a:gd name="T20" fmla="*/ 1110 w 2160"/>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 h="334">
                  <a:moveTo>
                    <a:pt x="1110" y="4"/>
                  </a:moveTo>
                  <a:lnTo>
                    <a:pt x="1582" y="8"/>
                  </a:lnTo>
                  <a:lnTo>
                    <a:pt x="1628" y="57"/>
                  </a:lnTo>
                  <a:lnTo>
                    <a:pt x="1671" y="96"/>
                  </a:lnTo>
                  <a:lnTo>
                    <a:pt x="1711" y="108"/>
                  </a:lnTo>
                  <a:lnTo>
                    <a:pt x="2160" y="334"/>
                  </a:lnTo>
                  <a:lnTo>
                    <a:pt x="0" y="334"/>
                  </a:lnTo>
                  <a:lnTo>
                    <a:pt x="222" y="249"/>
                  </a:lnTo>
                  <a:lnTo>
                    <a:pt x="1032" y="0"/>
                  </a:lnTo>
                  <a:lnTo>
                    <a:pt x="1110" y="4"/>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1">
              <a:extLst>
                <a:ext uri="{FF2B5EF4-FFF2-40B4-BE49-F238E27FC236}">
                  <a16:creationId xmlns:a16="http://schemas.microsoft.com/office/drawing/2014/main" id="{34584755-C4C8-4AED-AB3F-31DED215C066}"/>
                </a:ext>
              </a:extLst>
            </p:cNvPr>
            <p:cNvSpPr>
              <a:spLocks/>
            </p:cNvSpPr>
            <p:nvPr/>
          </p:nvSpPr>
          <p:spPr bwMode="auto">
            <a:xfrm>
              <a:off x="1336" y="3742"/>
              <a:ext cx="613" cy="283"/>
            </a:xfrm>
            <a:custGeom>
              <a:avLst/>
              <a:gdLst>
                <a:gd name="T0" fmla="*/ 0 w 613"/>
                <a:gd name="T1" fmla="*/ 6 h 283"/>
                <a:gd name="T2" fmla="*/ 500 w 613"/>
                <a:gd name="T3" fmla="*/ 0 h 283"/>
                <a:gd name="T4" fmla="*/ 613 w 613"/>
                <a:gd name="T5" fmla="*/ 245 h 283"/>
                <a:gd name="T6" fmla="*/ 601 w 613"/>
                <a:gd name="T7" fmla="*/ 253 h 283"/>
                <a:gd name="T8" fmla="*/ 261 w 613"/>
                <a:gd name="T9" fmla="*/ 279 h 283"/>
                <a:gd name="T10" fmla="*/ 99 w 613"/>
                <a:gd name="T11" fmla="*/ 283 h 283"/>
                <a:gd name="T12" fmla="*/ 79 w 613"/>
                <a:gd name="T13" fmla="*/ 229 h 283"/>
                <a:gd name="T14" fmla="*/ 20 w 613"/>
                <a:gd name="T15" fmla="*/ 71 h 283"/>
                <a:gd name="T16" fmla="*/ 0 w 613"/>
                <a:gd name="T17" fmla="*/ 6 h 283"/>
                <a:gd name="T18" fmla="*/ 0 w 613"/>
                <a:gd name="T19" fmla="*/ 6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3" h="283">
                  <a:moveTo>
                    <a:pt x="0" y="6"/>
                  </a:moveTo>
                  <a:lnTo>
                    <a:pt x="500" y="0"/>
                  </a:lnTo>
                  <a:lnTo>
                    <a:pt x="613" y="245"/>
                  </a:lnTo>
                  <a:lnTo>
                    <a:pt x="601" y="253"/>
                  </a:lnTo>
                  <a:lnTo>
                    <a:pt x="261" y="279"/>
                  </a:lnTo>
                  <a:lnTo>
                    <a:pt x="99" y="283"/>
                  </a:lnTo>
                  <a:lnTo>
                    <a:pt x="79" y="229"/>
                  </a:lnTo>
                  <a:lnTo>
                    <a:pt x="20" y="71"/>
                  </a:lnTo>
                  <a:lnTo>
                    <a:pt x="0" y="6"/>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2">
              <a:extLst>
                <a:ext uri="{FF2B5EF4-FFF2-40B4-BE49-F238E27FC236}">
                  <a16:creationId xmlns:a16="http://schemas.microsoft.com/office/drawing/2014/main" id="{1E9ADB17-F654-430A-92C0-2344AB7B2782}"/>
                </a:ext>
              </a:extLst>
            </p:cNvPr>
            <p:cNvSpPr>
              <a:spLocks/>
            </p:cNvSpPr>
            <p:nvPr/>
          </p:nvSpPr>
          <p:spPr bwMode="auto">
            <a:xfrm>
              <a:off x="1546" y="3971"/>
              <a:ext cx="625" cy="135"/>
            </a:xfrm>
            <a:custGeom>
              <a:avLst/>
              <a:gdLst>
                <a:gd name="T0" fmla="*/ 496 w 625"/>
                <a:gd name="T1" fmla="*/ 0 h 135"/>
                <a:gd name="T2" fmla="*/ 625 w 625"/>
                <a:gd name="T3" fmla="*/ 133 h 135"/>
                <a:gd name="T4" fmla="*/ 47 w 625"/>
                <a:gd name="T5" fmla="*/ 135 h 135"/>
                <a:gd name="T6" fmla="*/ 0 w 625"/>
                <a:gd name="T7" fmla="*/ 54 h 135"/>
                <a:gd name="T8" fmla="*/ 172 w 625"/>
                <a:gd name="T9" fmla="*/ 26 h 135"/>
                <a:gd name="T10" fmla="*/ 405 w 625"/>
                <a:gd name="T11" fmla="*/ 10 h 135"/>
                <a:gd name="T12" fmla="*/ 496 w 625"/>
                <a:gd name="T13" fmla="*/ 0 h 135"/>
                <a:gd name="T14" fmla="*/ 496 w 625"/>
                <a:gd name="T15" fmla="*/ 0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5" h="135">
                  <a:moveTo>
                    <a:pt x="496" y="0"/>
                  </a:moveTo>
                  <a:lnTo>
                    <a:pt x="625" y="133"/>
                  </a:lnTo>
                  <a:lnTo>
                    <a:pt x="47" y="135"/>
                  </a:lnTo>
                  <a:lnTo>
                    <a:pt x="0" y="54"/>
                  </a:lnTo>
                  <a:lnTo>
                    <a:pt x="172" y="26"/>
                  </a:lnTo>
                  <a:lnTo>
                    <a:pt x="405" y="10"/>
                  </a:lnTo>
                  <a:lnTo>
                    <a:pt x="496"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3">
              <a:extLst>
                <a:ext uri="{FF2B5EF4-FFF2-40B4-BE49-F238E27FC236}">
                  <a16:creationId xmlns:a16="http://schemas.microsoft.com/office/drawing/2014/main" id="{3D99DE6C-9EFC-456A-A65F-451CA48AFE3A}"/>
                </a:ext>
              </a:extLst>
            </p:cNvPr>
            <p:cNvSpPr>
              <a:spLocks/>
            </p:cNvSpPr>
            <p:nvPr/>
          </p:nvSpPr>
          <p:spPr bwMode="auto">
            <a:xfrm>
              <a:off x="1844" y="3513"/>
              <a:ext cx="687" cy="476"/>
            </a:xfrm>
            <a:custGeom>
              <a:avLst/>
              <a:gdLst>
                <a:gd name="T0" fmla="*/ 532 w 687"/>
                <a:gd name="T1" fmla="*/ 6 h 476"/>
                <a:gd name="T2" fmla="*/ 687 w 687"/>
                <a:gd name="T3" fmla="*/ 146 h 476"/>
                <a:gd name="T4" fmla="*/ 679 w 687"/>
                <a:gd name="T5" fmla="*/ 172 h 476"/>
                <a:gd name="T6" fmla="*/ 608 w 687"/>
                <a:gd name="T7" fmla="*/ 205 h 476"/>
                <a:gd name="T8" fmla="*/ 524 w 687"/>
                <a:gd name="T9" fmla="*/ 255 h 476"/>
                <a:gd name="T10" fmla="*/ 441 w 687"/>
                <a:gd name="T11" fmla="*/ 310 h 476"/>
                <a:gd name="T12" fmla="*/ 333 w 687"/>
                <a:gd name="T13" fmla="*/ 379 h 476"/>
                <a:gd name="T14" fmla="*/ 252 w 687"/>
                <a:gd name="T15" fmla="*/ 458 h 476"/>
                <a:gd name="T16" fmla="*/ 232 w 687"/>
                <a:gd name="T17" fmla="*/ 470 h 476"/>
                <a:gd name="T18" fmla="*/ 210 w 687"/>
                <a:gd name="T19" fmla="*/ 476 h 476"/>
                <a:gd name="T20" fmla="*/ 202 w 687"/>
                <a:gd name="T21" fmla="*/ 462 h 476"/>
                <a:gd name="T22" fmla="*/ 105 w 687"/>
                <a:gd name="T23" fmla="*/ 476 h 476"/>
                <a:gd name="T24" fmla="*/ 0 w 687"/>
                <a:gd name="T25" fmla="*/ 263 h 476"/>
                <a:gd name="T26" fmla="*/ 79 w 687"/>
                <a:gd name="T27" fmla="*/ 259 h 476"/>
                <a:gd name="T28" fmla="*/ 145 w 687"/>
                <a:gd name="T29" fmla="*/ 217 h 476"/>
                <a:gd name="T30" fmla="*/ 303 w 687"/>
                <a:gd name="T31" fmla="*/ 105 h 476"/>
                <a:gd name="T32" fmla="*/ 439 w 687"/>
                <a:gd name="T33" fmla="*/ 25 h 476"/>
                <a:gd name="T34" fmla="*/ 485 w 687"/>
                <a:gd name="T35" fmla="*/ 0 h 476"/>
                <a:gd name="T36" fmla="*/ 532 w 687"/>
                <a:gd name="T37" fmla="*/ 6 h 476"/>
                <a:gd name="T38" fmla="*/ 532 w 687"/>
                <a:gd name="T39" fmla="*/ 6 h 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7" h="476">
                  <a:moveTo>
                    <a:pt x="532" y="6"/>
                  </a:moveTo>
                  <a:lnTo>
                    <a:pt x="687" y="146"/>
                  </a:lnTo>
                  <a:lnTo>
                    <a:pt x="679" y="172"/>
                  </a:lnTo>
                  <a:lnTo>
                    <a:pt x="608" y="205"/>
                  </a:lnTo>
                  <a:lnTo>
                    <a:pt x="524" y="255"/>
                  </a:lnTo>
                  <a:lnTo>
                    <a:pt x="441" y="310"/>
                  </a:lnTo>
                  <a:lnTo>
                    <a:pt x="333" y="379"/>
                  </a:lnTo>
                  <a:lnTo>
                    <a:pt x="252" y="458"/>
                  </a:lnTo>
                  <a:lnTo>
                    <a:pt x="232" y="470"/>
                  </a:lnTo>
                  <a:lnTo>
                    <a:pt x="210" y="476"/>
                  </a:lnTo>
                  <a:lnTo>
                    <a:pt x="202" y="462"/>
                  </a:lnTo>
                  <a:lnTo>
                    <a:pt x="105" y="476"/>
                  </a:lnTo>
                  <a:lnTo>
                    <a:pt x="0" y="263"/>
                  </a:lnTo>
                  <a:lnTo>
                    <a:pt x="79" y="259"/>
                  </a:lnTo>
                  <a:lnTo>
                    <a:pt x="145" y="217"/>
                  </a:lnTo>
                  <a:lnTo>
                    <a:pt x="303" y="105"/>
                  </a:lnTo>
                  <a:lnTo>
                    <a:pt x="439" y="25"/>
                  </a:lnTo>
                  <a:lnTo>
                    <a:pt x="485" y="0"/>
                  </a:lnTo>
                  <a:lnTo>
                    <a:pt x="532" y="6"/>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4">
              <a:extLst>
                <a:ext uri="{FF2B5EF4-FFF2-40B4-BE49-F238E27FC236}">
                  <a16:creationId xmlns:a16="http://schemas.microsoft.com/office/drawing/2014/main" id="{CDCA48B3-5B07-4D95-AC85-9A1B242702A2}"/>
                </a:ext>
              </a:extLst>
            </p:cNvPr>
            <p:cNvSpPr>
              <a:spLocks/>
            </p:cNvSpPr>
            <p:nvPr/>
          </p:nvSpPr>
          <p:spPr bwMode="auto">
            <a:xfrm>
              <a:off x="3438" y="4017"/>
              <a:ext cx="202" cy="87"/>
            </a:xfrm>
            <a:custGeom>
              <a:avLst/>
              <a:gdLst>
                <a:gd name="T0" fmla="*/ 24 w 202"/>
                <a:gd name="T1" fmla="*/ 0 h 87"/>
                <a:gd name="T2" fmla="*/ 24 w 202"/>
                <a:gd name="T3" fmla="*/ 25 h 87"/>
                <a:gd name="T4" fmla="*/ 0 w 202"/>
                <a:gd name="T5" fmla="*/ 85 h 87"/>
                <a:gd name="T6" fmla="*/ 198 w 202"/>
                <a:gd name="T7" fmla="*/ 87 h 87"/>
                <a:gd name="T8" fmla="*/ 202 w 202"/>
                <a:gd name="T9" fmla="*/ 49 h 87"/>
                <a:gd name="T10" fmla="*/ 159 w 202"/>
                <a:gd name="T11" fmla="*/ 45 h 87"/>
                <a:gd name="T12" fmla="*/ 24 w 202"/>
                <a:gd name="T13" fmla="*/ 0 h 87"/>
                <a:gd name="T14" fmla="*/ 24 w 202"/>
                <a:gd name="T15" fmla="*/ 0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87">
                  <a:moveTo>
                    <a:pt x="24" y="0"/>
                  </a:moveTo>
                  <a:lnTo>
                    <a:pt x="24" y="25"/>
                  </a:lnTo>
                  <a:lnTo>
                    <a:pt x="0" y="85"/>
                  </a:lnTo>
                  <a:lnTo>
                    <a:pt x="198" y="87"/>
                  </a:lnTo>
                  <a:lnTo>
                    <a:pt x="202" y="49"/>
                  </a:lnTo>
                  <a:lnTo>
                    <a:pt x="159" y="45"/>
                  </a:lnTo>
                  <a:lnTo>
                    <a:pt x="24"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5">
              <a:extLst>
                <a:ext uri="{FF2B5EF4-FFF2-40B4-BE49-F238E27FC236}">
                  <a16:creationId xmlns:a16="http://schemas.microsoft.com/office/drawing/2014/main" id="{C2C0AD2D-439F-4560-B028-9F93C2F0417F}"/>
                </a:ext>
              </a:extLst>
            </p:cNvPr>
            <p:cNvSpPr>
              <a:spLocks/>
            </p:cNvSpPr>
            <p:nvPr/>
          </p:nvSpPr>
          <p:spPr bwMode="auto">
            <a:xfrm>
              <a:off x="3466" y="3400"/>
              <a:ext cx="621" cy="488"/>
            </a:xfrm>
            <a:custGeom>
              <a:avLst/>
              <a:gdLst>
                <a:gd name="T0" fmla="*/ 61 w 621"/>
                <a:gd name="T1" fmla="*/ 32 h 488"/>
                <a:gd name="T2" fmla="*/ 593 w 621"/>
                <a:gd name="T3" fmla="*/ 0 h 488"/>
                <a:gd name="T4" fmla="*/ 617 w 621"/>
                <a:gd name="T5" fmla="*/ 129 h 488"/>
                <a:gd name="T6" fmla="*/ 621 w 621"/>
                <a:gd name="T7" fmla="*/ 186 h 488"/>
                <a:gd name="T8" fmla="*/ 609 w 621"/>
                <a:gd name="T9" fmla="*/ 249 h 488"/>
                <a:gd name="T10" fmla="*/ 589 w 621"/>
                <a:gd name="T11" fmla="*/ 310 h 488"/>
                <a:gd name="T12" fmla="*/ 542 w 621"/>
                <a:gd name="T13" fmla="*/ 405 h 488"/>
                <a:gd name="T14" fmla="*/ 492 w 621"/>
                <a:gd name="T15" fmla="*/ 476 h 488"/>
                <a:gd name="T16" fmla="*/ 338 w 621"/>
                <a:gd name="T17" fmla="*/ 488 h 488"/>
                <a:gd name="T18" fmla="*/ 36 w 621"/>
                <a:gd name="T19" fmla="*/ 342 h 488"/>
                <a:gd name="T20" fmla="*/ 0 w 621"/>
                <a:gd name="T21" fmla="*/ 144 h 488"/>
                <a:gd name="T22" fmla="*/ 61 w 621"/>
                <a:gd name="T23" fmla="*/ 32 h 488"/>
                <a:gd name="T24" fmla="*/ 61 w 621"/>
                <a:gd name="T25" fmla="*/ 32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1" h="488">
                  <a:moveTo>
                    <a:pt x="61" y="32"/>
                  </a:moveTo>
                  <a:lnTo>
                    <a:pt x="593" y="0"/>
                  </a:lnTo>
                  <a:lnTo>
                    <a:pt x="617" y="129"/>
                  </a:lnTo>
                  <a:lnTo>
                    <a:pt x="621" y="186"/>
                  </a:lnTo>
                  <a:lnTo>
                    <a:pt x="609" y="249"/>
                  </a:lnTo>
                  <a:lnTo>
                    <a:pt x="589" y="310"/>
                  </a:lnTo>
                  <a:lnTo>
                    <a:pt x="542" y="405"/>
                  </a:lnTo>
                  <a:lnTo>
                    <a:pt x="492" y="476"/>
                  </a:lnTo>
                  <a:lnTo>
                    <a:pt x="338" y="488"/>
                  </a:lnTo>
                  <a:lnTo>
                    <a:pt x="36" y="342"/>
                  </a:lnTo>
                  <a:lnTo>
                    <a:pt x="0" y="144"/>
                  </a:lnTo>
                  <a:lnTo>
                    <a:pt x="61" y="32"/>
                  </a:lnTo>
                  <a:close/>
                </a:path>
              </a:pathLst>
            </a:custGeom>
            <a:solidFill>
              <a:srgbClr val="121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6">
              <a:extLst>
                <a:ext uri="{FF2B5EF4-FFF2-40B4-BE49-F238E27FC236}">
                  <a16:creationId xmlns:a16="http://schemas.microsoft.com/office/drawing/2014/main" id="{14FA24A7-1ADD-4581-B583-D665BC9DD9F8}"/>
                </a:ext>
              </a:extLst>
            </p:cNvPr>
            <p:cNvSpPr>
              <a:spLocks/>
            </p:cNvSpPr>
            <p:nvPr/>
          </p:nvSpPr>
          <p:spPr bwMode="auto">
            <a:xfrm>
              <a:off x="3456" y="2215"/>
              <a:ext cx="673" cy="1855"/>
            </a:xfrm>
            <a:custGeom>
              <a:avLst/>
              <a:gdLst>
                <a:gd name="T0" fmla="*/ 293 w 673"/>
                <a:gd name="T1" fmla="*/ 4 h 1855"/>
                <a:gd name="T2" fmla="*/ 378 w 673"/>
                <a:gd name="T3" fmla="*/ 65 h 1855"/>
                <a:gd name="T4" fmla="*/ 443 w 673"/>
                <a:gd name="T5" fmla="*/ 130 h 1855"/>
                <a:gd name="T6" fmla="*/ 516 w 673"/>
                <a:gd name="T7" fmla="*/ 205 h 1855"/>
                <a:gd name="T8" fmla="*/ 540 w 673"/>
                <a:gd name="T9" fmla="*/ 235 h 1855"/>
                <a:gd name="T10" fmla="*/ 605 w 673"/>
                <a:gd name="T11" fmla="*/ 340 h 1855"/>
                <a:gd name="T12" fmla="*/ 639 w 673"/>
                <a:gd name="T13" fmla="*/ 507 h 1855"/>
                <a:gd name="T14" fmla="*/ 653 w 673"/>
                <a:gd name="T15" fmla="*/ 685 h 1855"/>
                <a:gd name="T16" fmla="*/ 665 w 673"/>
                <a:gd name="T17" fmla="*/ 808 h 1855"/>
                <a:gd name="T18" fmla="*/ 665 w 673"/>
                <a:gd name="T19" fmla="*/ 916 h 1855"/>
                <a:gd name="T20" fmla="*/ 673 w 673"/>
                <a:gd name="T21" fmla="*/ 1031 h 1855"/>
                <a:gd name="T22" fmla="*/ 673 w 673"/>
                <a:gd name="T23" fmla="*/ 1078 h 1855"/>
                <a:gd name="T24" fmla="*/ 657 w 673"/>
                <a:gd name="T25" fmla="*/ 1130 h 1855"/>
                <a:gd name="T26" fmla="*/ 633 w 673"/>
                <a:gd name="T27" fmla="*/ 1163 h 1855"/>
                <a:gd name="T28" fmla="*/ 615 w 673"/>
                <a:gd name="T29" fmla="*/ 1185 h 1855"/>
                <a:gd name="T30" fmla="*/ 520 w 673"/>
                <a:gd name="T31" fmla="*/ 1221 h 1855"/>
                <a:gd name="T32" fmla="*/ 506 w 673"/>
                <a:gd name="T33" fmla="*/ 1229 h 1855"/>
                <a:gd name="T34" fmla="*/ 502 w 673"/>
                <a:gd name="T35" fmla="*/ 1292 h 1855"/>
                <a:gd name="T36" fmla="*/ 455 w 673"/>
                <a:gd name="T37" fmla="*/ 1438 h 1855"/>
                <a:gd name="T38" fmla="*/ 447 w 673"/>
                <a:gd name="T39" fmla="*/ 1489 h 1855"/>
                <a:gd name="T40" fmla="*/ 447 w 673"/>
                <a:gd name="T41" fmla="*/ 1549 h 1855"/>
                <a:gd name="T42" fmla="*/ 322 w 673"/>
                <a:gd name="T43" fmla="*/ 1723 h 1855"/>
                <a:gd name="T44" fmla="*/ 253 w 673"/>
                <a:gd name="T45" fmla="*/ 1752 h 1855"/>
                <a:gd name="T46" fmla="*/ 226 w 673"/>
                <a:gd name="T47" fmla="*/ 1823 h 1855"/>
                <a:gd name="T48" fmla="*/ 200 w 673"/>
                <a:gd name="T49" fmla="*/ 1843 h 1855"/>
                <a:gd name="T50" fmla="*/ 160 w 673"/>
                <a:gd name="T51" fmla="*/ 1855 h 1855"/>
                <a:gd name="T52" fmla="*/ 85 w 673"/>
                <a:gd name="T53" fmla="*/ 1835 h 1855"/>
                <a:gd name="T54" fmla="*/ 10 w 673"/>
                <a:gd name="T55" fmla="*/ 1812 h 1855"/>
                <a:gd name="T56" fmla="*/ 6 w 673"/>
                <a:gd name="T57" fmla="*/ 1774 h 1855"/>
                <a:gd name="T58" fmla="*/ 42 w 673"/>
                <a:gd name="T59" fmla="*/ 1655 h 1855"/>
                <a:gd name="T60" fmla="*/ 99 w 673"/>
                <a:gd name="T61" fmla="*/ 1499 h 1855"/>
                <a:gd name="T62" fmla="*/ 119 w 673"/>
                <a:gd name="T63" fmla="*/ 1448 h 1855"/>
                <a:gd name="T64" fmla="*/ 123 w 673"/>
                <a:gd name="T65" fmla="*/ 1387 h 1855"/>
                <a:gd name="T66" fmla="*/ 154 w 673"/>
                <a:gd name="T67" fmla="*/ 1339 h 1855"/>
                <a:gd name="T68" fmla="*/ 154 w 673"/>
                <a:gd name="T69" fmla="*/ 1260 h 1855"/>
                <a:gd name="T70" fmla="*/ 172 w 673"/>
                <a:gd name="T71" fmla="*/ 1233 h 1855"/>
                <a:gd name="T72" fmla="*/ 0 w 673"/>
                <a:gd name="T73" fmla="*/ 1104 h 1855"/>
                <a:gd name="T74" fmla="*/ 24 w 673"/>
                <a:gd name="T75" fmla="*/ 330 h 1855"/>
                <a:gd name="T76" fmla="*/ 44 w 673"/>
                <a:gd name="T77" fmla="*/ 247 h 1855"/>
                <a:gd name="T78" fmla="*/ 28 w 673"/>
                <a:gd name="T79" fmla="*/ 213 h 1855"/>
                <a:gd name="T80" fmla="*/ 28 w 673"/>
                <a:gd name="T81" fmla="*/ 199 h 1855"/>
                <a:gd name="T82" fmla="*/ 42 w 673"/>
                <a:gd name="T83" fmla="*/ 162 h 1855"/>
                <a:gd name="T84" fmla="*/ 99 w 673"/>
                <a:gd name="T85" fmla="*/ 130 h 1855"/>
                <a:gd name="T86" fmla="*/ 141 w 673"/>
                <a:gd name="T87" fmla="*/ 97 h 1855"/>
                <a:gd name="T88" fmla="*/ 234 w 673"/>
                <a:gd name="T89" fmla="*/ 0 h 1855"/>
                <a:gd name="T90" fmla="*/ 281 w 673"/>
                <a:gd name="T91" fmla="*/ 0 h 1855"/>
                <a:gd name="T92" fmla="*/ 293 w 673"/>
                <a:gd name="T93" fmla="*/ 4 h 1855"/>
                <a:gd name="T94" fmla="*/ 293 w 673"/>
                <a:gd name="T95" fmla="*/ 4 h 1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3" h="1855">
                  <a:moveTo>
                    <a:pt x="293" y="4"/>
                  </a:moveTo>
                  <a:lnTo>
                    <a:pt x="378" y="65"/>
                  </a:lnTo>
                  <a:lnTo>
                    <a:pt x="443" y="130"/>
                  </a:lnTo>
                  <a:lnTo>
                    <a:pt x="516" y="205"/>
                  </a:lnTo>
                  <a:lnTo>
                    <a:pt x="540" y="235"/>
                  </a:lnTo>
                  <a:lnTo>
                    <a:pt x="605" y="340"/>
                  </a:lnTo>
                  <a:lnTo>
                    <a:pt x="639" y="507"/>
                  </a:lnTo>
                  <a:lnTo>
                    <a:pt x="653" y="685"/>
                  </a:lnTo>
                  <a:lnTo>
                    <a:pt x="665" y="808"/>
                  </a:lnTo>
                  <a:lnTo>
                    <a:pt x="665" y="916"/>
                  </a:lnTo>
                  <a:lnTo>
                    <a:pt x="673" y="1031"/>
                  </a:lnTo>
                  <a:lnTo>
                    <a:pt x="673" y="1078"/>
                  </a:lnTo>
                  <a:lnTo>
                    <a:pt x="657" y="1130"/>
                  </a:lnTo>
                  <a:lnTo>
                    <a:pt x="633" y="1163"/>
                  </a:lnTo>
                  <a:lnTo>
                    <a:pt x="615" y="1185"/>
                  </a:lnTo>
                  <a:lnTo>
                    <a:pt x="520" y="1221"/>
                  </a:lnTo>
                  <a:lnTo>
                    <a:pt x="506" y="1229"/>
                  </a:lnTo>
                  <a:lnTo>
                    <a:pt x="502" y="1292"/>
                  </a:lnTo>
                  <a:lnTo>
                    <a:pt x="455" y="1438"/>
                  </a:lnTo>
                  <a:lnTo>
                    <a:pt x="447" y="1489"/>
                  </a:lnTo>
                  <a:lnTo>
                    <a:pt x="447" y="1549"/>
                  </a:lnTo>
                  <a:lnTo>
                    <a:pt x="322" y="1723"/>
                  </a:lnTo>
                  <a:lnTo>
                    <a:pt x="253" y="1752"/>
                  </a:lnTo>
                  <a:lnTo>
                    <a:pt x="226" y="1823"/>
                  </a:lnTo>
                  <a:lnTo>
                    <a:pt x="200" y="1843"/>
                  </a:lnTo>
                  <a:lnTo>
                    <a:pt x="160" y="1855"/>
                  </a:lnTo>
                  <a:lnTo>
                    <a:pt x="85" y="1835"/>
                  </a:lnTo>
                  <a:lnTo>
                    <a:pt x="10" y="1812"/>
                  </a:lnTo>
                  <a:lnTo>
                    <a:pt x="6" y="1774"/>
                  </a:lnTo>
                  <a:lnTo>
                    <a:pt x="42" y="1655"/>
                  </a:lnTo>
                  <a:lnTo>
                    <a:pt x="99" y="1499"/>
                  </a:lnTo>
                  <a:lnTo>
                    <a:pt x="119" y="1448"/>
                  </a:lnTo>
                  <a:lnTo>
                    <a:pt x="123" y="1387"/>
                  </a:lnTo>
                  <a:lnTo>
                    <a:pt x="154" y="1339"/>
                  </a:lnTo>
                  <a:lnTo>
                    <a:pt x="154" y="1260"/>
                  </a:lnTo>
                  <a:lnTo>
                    <a:pt x="172" y="1233"/>
                  </a:lnTo>
                  <a:lnTo>
                    <a:pt x="0" y="1104"/>
                  </a:lnTo>
                  <a:lnTo>
                    <a:pt x="24" y="330"/>
                  </a:lnTo>
                  <a:lnTo>
                    <a:pt x="44" y="247"/>
                  </a:lnTo>
                  <a:lnTo>
                    <a:pt x="28" y="213"/>
                  </a:lnTo>
                  <a:lnTo>
                    <a:pt x="28" y="199"/>
                  </a:lnTo>
                  <a:lnTo>
                    <a:pt x="42" y="162"/>
                  </a:lnTo>
                  <a:lnTo>
                    <a:pt x="99" y="130"/>
                  </a:lnTo>
                  <a:lnTo>
                    <a:pt x="141" y="97"/>
                  </a:lnTo>
                  <a:lnTo>
                    <a:pt x="234" y="0"/>
                  </a:lnTo>
                  <a:lnTo>
                    <a:pt x="281" y="0"/>
                  </a:lnTo>
                  <a:lnTo>
                    <a:pt x="293" y="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7">
              <a:extLst>
                <a:ext uri="{FF2B5EF4-FFF2-40B4-BE49-F238E27FC236}">
                  <a16:creationId xmlns:a16="http://schemas.microsoft.com/office/drawing/2014/main" id="{A161BF43-27FB-4D27-B23C-0ED6C73F22EC}"/>
                </a:ext>
              </a:extLst>
            </p:cNvPr>
            <p:cNvSpPr>
              <a:spLocks/>
            </p:cNvSpPr>
            <p:nvPr/>
          </p:nvSpPr>
          <p:spPr bwMode="auto">
            <a:xfrm>
              <a:off x="3508" y="2211"/>
              <a:ext cx="201" cy="247"/>
            </a:xfrm>
            <a:custGeom>
              <a:avLst/>
              <a:gdLst>
                <a:gd name="T0" fmla="*/ 19 w 201"/>
                <a:gd name="T1" fmla="*/ 195 h 247"/>
                <a:gd name="T2" fmla="*/ 0 w 201"/>
                <a:gd name="T3" fmla="*/ 239 h 247"/>
                <a:gd name="T4" fmla="*/ 71 w 201"/>
                <a:gd name="T5" fmla="*/ 247 h 247"/>
                <a:gd name="T6" fmla="*/ 164 w 201"/>
                <a:gd name="T7" fmla="*/ 93 h 247"/>
                <a:gd name="T8" fmla="*/ 201 w 201"/>
                <a:gd name="T9" fmla="*/ 47 h 247"/>
                <a:gd name="T10" fmla="*/ 201 w 201"/>
                <a:gd name="T11" fmla="*/ 0 h 247"/>
                <a:gd name="T12" fmla="*/ 172 w 201"/>
                <a:gd name="T13" fmla="*/ 8 h 247"/>
                <a:gd name="T14" fmla="*/ 71 w 201"/>
                <a:gd name="T15" fmla="*/ 122 h 247"/>
                <a:gd name="T16" fmla="*/ 31 w 201"/>
                <a:gd name="T17" fmla="*/ 168 h 247"/>
                <a:gd name="T18" fmla="*/ 19 w 201"/>
                <a:gd name="T19" fmla="*/ 195 h 247"/>
                <a:gd name="T20" fmla="*/ 19 w 201"/>
                <a:gd name="T21" fmla="*/ 195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 h="247">
                  <a:moveTo>
                    <a:pt x="19" y="195"/>
                  </a:moveTo>
                  <a:lnTo>
                    <a:pt x="0" y="239"/>
                  </a:lnTo>
                  <a:lnTo>
                    <a:pt x="71" y="247"/>
                  </a:lnTo>
                  <a:lnTo>
                    <a:pt x="164" y="93"/>
                  </a:lnTo>
                  <a:lnTo>
                    <a:pt x="201" y="47"/>
                  </a:lnTo>
                  <a:lnTo>
                    <a:pt x="201" y="0"/>
                  </a:lnTo>
                  <a:lnTo>
                    <a:pt x="172" y="8"/>
                  </a:lnTo>
                  <a:lnTo>
                    <a:pt x="71" y="122"/>
                  </a:lnTo>
                  <a:lnTo>
                    <a:pt x="31" y="168"/>
                  </a:lnTo>
                  <a:lnTo>
                    <a:pt x="19" y="19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8">
              <a:extLst>
                <a:ext uri="{FF2B5EF4-FFF2-40B4-BE49-F238E27FC236}">
                  <a16:creationId xmlns:a16="http://schemas.microsoft.com/office/drawing/2014/main" id="{C899FD04-F8A8-4705-B845-7ED9E40369CD}"/>
                </a:ext>
              </a:extLst>
            </p:cNvPr>
            <p:cNvSpPr>
              <a:spLocks/>
            </p:cNvSpPr>
            <p:nvPr/>
          </p:nvSpPr>
          <p:spPr bwMode="auto">
            <a:xfrm>
              <a:off x="3668" y="2833"/>
              <a:ext cx="223" cy="342"/>
            </a:xfrm>
            <a:custGeom>
              <a:avLst/>
              <a:gdLst>
                <a:gd name="T0" fmla="*/ 16 w 223"/>
                <a:gd name="T1" fmla="*/ 287 h 342"/>
                <a:gd name="T2" fmla="*/ 25 w 223"/>
                <a:gd name="T3" fmla="*/ 320 h 342"/>
                <a:gd name="T4" fmla="*/ 77 w 223"/>
                <a:gd name="T5" fmla="*/ 342 h 342"/>
                <a:gd name="T6" fmla="*/ 142 w 223"/>
                <a:gd name="T7" fmla="*/ 330 h 342"/>
                <a:gd name="T8" fmla="*/ 190 w 223"/>
                <a:gd name="T9" fmla="*/ 217 h 342"/>
                <a:gd name="T10" fmla="*/ 148 w 223"/>
                <a:gd name="T11" fmla="*/ 251 h 342"/>
                <a:gd name="T12" fmla="*/ 77 w 223"/>
                <a:gd name="T13" fmla="*/ 255 h 342"/>
                <a:gd name="T14" fmla="*/ 81 w 223"/>
                <a:gd name="T15" fmla="*/ 214 h 342"/>
                <a:gd name="T16" fmla="*/ 162 w 223"/>
                <a:gd name="T17" fmla="*/ 150 h 342"/>
                <a:gd name="T18" fmla="*/ 174 w 223"/>
                <a:gd name="T19" fmla="*/ 97 h 342"/>
                <a:gd name="T20" fmla="*/ 138 w 223"/>
                <a:gd name="T21" fmla="*/ 125 h 342"/>
                <a:gd name="T22" fmla="*/ 152 w 223"/>
                <a:gd name="T23" fmla="*/ 81 h 342"/>
                <a:gd name="T24" fmla="*/ 223 w 223"/>
                <a:gd name="T25" fmla="*/ 26 h 342"/>
                <a:gd name="T26" fmla="*/ 211 w 223"/>
                <a:gd name="T27" fmla="*/ 0 h 342"/>
                <a:gd name="T28" fmla="*/ 170 w 223"/>
                <a:gd name="T29" fmla="*/ 12 h 342"/>
                <a:gd name="T30" fmla="*/ 116 w 223"/>
                <a:gd name="T31" fmla="*/ 57 h 342"/>
                <a:gd name="T32" fmla="*/ 81 w 223"/>
                <a:gd name="T33" fmla="*/ 97 h 342"/>
                <a:gd name="T34" fmla="*/ 39 w 223"/>
                <a:gd name="T35" fmla="*/ 172 h 342"/>
                <a:gd name="T36" fmla="*/ 53 w 223"/>
                <a:gd name="T37" fmla="*/ 61 h 342"/>
                <a:gd name="T38" fmla="*/ 20 w 223"/>
                <a:gd name="T39" fmla="*/ 30 h 342"/>
                <a:gd name="T40" fmla="*/ 2 w 223"/>
                <a:gd name="T41" fmla="*/ 48 h 342"/>
                <a:gd name="T42" fmla="*/ 0 w 223"/>
                <a:gd name="T43" fmla="*/ 180 h 342"/>
                <a:gd name="T44" fmla="*/ 0 w 223"/>
                <a:gd name="T45" fmla="*/ 259 h 342"/>
                <a:gd name="T46" fmla="*/ 16 w 223"/>
                <a:gd name="T47" fmla="*/ 287 h 342"/>
                <a:gd name="T48" fmla="*/ 16 w 223"/>
                <a:gd name="T49" fmla="*/ 287 h 3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3" h="342">
                  <a:moveTo>
                    <a:pt x="16" y="287"/>
                  </a:moveTo>
                  <a:lnTo>
                    <a:pt x="25" y="320"/>
                  </a:lnTo>
                  <a:lnTo>
                    <a:pt x="77" y="342"/>
                  </a:lnTo>
                  <a:lnTo>
                    <a:pt x="142" y="330"/>
                  </a:lnTo>
                  <a:lnTo>
                    <a:pt x="190" y="217"/>
                  </a:lnTo>
                  <a:lnTo>
                    <a:pt x="148" y="251"/>
                  </a:lnTo>
                  <a:lnTo>
                    <a:pt x="77" y="255"/>
                  </a:lnTo>
                  <a:lnTo>
                    <a:pt x="81" y="214"/>
                  </a:lnTo>
                  <a:lnTo>
                    <a:pt x="162" y="150"/>
                  </a:lnTo>
                  <a:lnTo>
                    <a:pt x="174" y="97"/>
                  </a:lnTo>
                  <a:lnTo>
                    <a:pt x="138" y="125"/>
                  </a:lnTo>
                  <a:lnTo>
                    <a:pt x="152" y="81"/>
                  </a:lnTo>
                  <a:lnTo>
                    <a:pt x="223" y="26"/>
                  </a:lnTo>
                  <a:lnTo>
                    <a:pt x="211" y="0"/>
                  </a:lnTo>
                  <a:lnTo>
                    <a:pt x="170" y="12"/>
                  </a:lnTo>
                  <a:lnTo>
                    <a:pt x="116" y="57"/>
                  </a:lnTo>
                  <a:lnTo>
                    <a:pt x="81" y="97"/>
                  </a:lnTo>
                  <a:lnTo>
                    <a:pt x="39" y="172"/>
                  </a:lnTo>
                  <a:lnTo>
                    <a:pt x="53" y="61"/>
                  </a:lnTo>
                  <a:lnTo>
                    <a:pt x="20" y="30"/>
                  </a:lnTo>
                  <a:lnTo>
                    <a:pt x="2" y="48"/>
                  </a:lnTo>
                  <a:lnTo>
                    <a:pt x="0" y="180"/>
                  </a:lnTo>
                  <a:lnTo>
                    <a:pt x="0" y="259"/>
                  </a:lnTo>
                  <a:lnTo>
                    <a:pt x="16" y="28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9">
              <a:extLst>
                <a:ext uri="{FF2B5EF4-FFF2-40B4-BE49-F238E27FC236}">
                  <a16:creationId xmlns:a16="http://schemas.microsoft.com/office/drawing/2014/main" id="{FB115B85-2D15-417B-93D4-9E0155A051D6}"/>
                </a:ext>
              </a:extLst>
            </p:cNvPr>
            <p:cNvSpPr>
              <a:spLocks/>
            </p:cNvSpPr>
            <p:nvPr/>
          </p:nvSpPr>
          <p:spPr bwMode="auto">
            <a:xfrm>
              <a:off x="3824" y="3120"/>
              <a:ext cx="166" cy="316"/>
            </a:xfrm>
            <a:custGeom>
              <a:avLst/>
              <a:gdLst>
                <a:gd name="T0" fmla="*/ 0 w 166"/>
                <a:gd name="T1" fmla="*/ 116 h 316"/>
                <a:gd name="T2" fmla="*/ 63 w 166"/>
                <a:gd name="T3" fmla="*/ 187 h 316"/>
                <a:gd name="T4" fmla="*/ 97 w 166"/>
                <a:gd name="T5" fmla="*/ 286 h 316"/>
                <a:gd name="T6" fmla="*/ 131 w 166"/>
                <a:gd name="T7" fmla="*/ 316 h 316"/>
                <a:gd name="T8" fmla="*/ 156 w 166"/>
                <a:gd name="T9" fmla="*/ 247 h 316"/>
                <a:gd name="T10" fmla="*/ 166 w 166"/>
                <a:gd name="T11" fmla="*/ 217 h 316"/>
                <a:gd name="T12" fmla="*/ 148 w 166"/>
                <a:gd name="T13" fmla="*/ 89 h 316"/>
                <a:gd name="T14" fmla="*/ 146 w 166"/>
                <a:gd name="T15" fmla="*/ 0 h 316"/>
                <a:gd name="T16" fmla="*/ 97 w 166"/>
                <a:gd name="T17" fmla="*/ 75 h 316"/>
                <a:gd name="T18" fmla="*/ 53 w 166"/>
                <a:gd name="T19" fmla="*/ 98 h 316"/>
                <a:gd name="T20" fmla="*/ 0 w 166"/>
                <a:gd name="T21" fmla="*/ 116 h 316"/>
                <a:gd name="T22" fmla="*/ 0 w 166"/>
                <a:gd name="T23" fmla="*/ 116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316">
                  <a:moveTo>
                    <a:pt x="0" y="116"/>
                  </a:moveTo>
                  <a:lnTo>
                    <a:pt x="63" y="187"/>
                  </a:lnTo>
                  <a:lnTo>
                    <a:pt x="97" y="286"/>
                  </a:lnTo>
                  <a:lnTo>
                    <a:pt x="131" y="316"/>
                  </a:lnTo>
                  <a:lnTo>
                    <a:pt x="156" y="247"/>
                  </a:lnTo>
                  <a:lnTo>
                    <a:pt x="166" y="217"/>
                  </a:lnTo>
                  <a:lnTo>
                    <a:pt x="148" y="89"/>
                  </a:lnTo>
                  <a:lnTo>
                    <a:pt x="146" y="0"/>
                  </a:lnTo>
                  <a:lnTo>
                    <a:pt x="97" y="75"/>
                  </a:lnTo>
                  <a:lnTo>
                    <a:pt x="53" y="98"/>
                  </a:lnTo>
                  <a:lnTo>
                    <a:pt x="0" y="1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50">
              <a:extLst>
                <a:ext uri="{FF2B5EF4-FFF2-40B4-BE49-F238E27FC236}">
                  <a16:creationId xmlns:a16="http://schemas.microsoft.com/office/drawing/2014/main" id="{54E0A210-695E-4163-987A-CB5F71FA1CEC}"/>
                </a:ext>
              </a:extLst>
            </p:cNvPr>
            <p:cNvSpPr>
              <a:spLocks/>
            </p:cNvSpPr>
            <p:nvPr/>
          </p:nvSpPr>
          <p:spPr bwMode="auto">
            <a:xfrm>
              <a:off x="3616" y="3236"/>
              <a:ext cx="313" cy="743"/>
            </a:xfrm>
            <a:custGeom>
              <a:avLst/>
              <a:gdLst>
                <a:gd name="T0" fmla="*/ 129 w 313"/>
                <a:gd name="T1" fmla="*/ 10 h 743"/>
                <a:gd name="T2" fmla="*/ 198 w 313"/>
                <a:gd name="T3" fmla="*/ 59 h 743"/>
                <a:gd name="T4" fmla="*/ 230 w 313"/>
                <a:gd name="T5" fmla="*/ 87 h 743"/>
                <a:gd name="T6" fmla="*/ 279 w 313"/>
                <a:gd name="T7" fmla="*/ 180 h 743"/>
                <a:gd name="T8" fmla="*/ 297 w 313"/>
                <a:gd name="T9" fmla="*/ 277 h 743"/>
                <a:gd name="T10" fmla="*/ 313 w 313"/>
                <a:gd name="T11" fmla="*/ 366 h 743"/>
                <a:gd name="T12" fmla="*/ 295 w 313"/>
                <a:gd name="T13" fmla="*/ 425 h 743"/>
                <a:gd name="T14" fmla="*/ 287 w 313"/>
                <a:gd name="T15" fmla="*/ 532 h 743"/>
                <a:gd name="T16" fmla="*/ 186 w 313"/>
                <a:gd name="T17" fmla="*/ 680 h 743"/>
                <a:gd name="T18" fmla="*/ 93 w 313"/>
                <a:gd name="T19" fmla="*/ 743 h 743"/>
                <a:gd name="T20" fmla="*/ 0 w 313"/>
                <a:gd name="T21" fmla="*/ 682 h 743"/>
                <a:gd name="T22" fmla="*/ 81 w 313"/>
                <a:gd name="T23" fmla="*/ 607 h 743"/>
                <a:gd name="T24" fmla="*/ 56 w 313"/>
                <a:gd name="T25" fmla="*/ 579 h 743"/>
                <a:gd name="T26" fmla="*/ 141 w 313"/>
                <a:gd name="T27" fmla="*/ 522 h 743"/>
                <a:gd name="T28" fmla="*/ 218 w 313"/>
                <a:gd name="T29" fmla="*/ 304 h 743"/>
                <a:gd name="T30" fmla="*/ 184 w 313"/>
                <a:gd name="T31" fmla="*/ 506 h 743"/>
                <a:gd name="T32" fmla="*/ 234 w 313"/>
                <a:gd name="T33" fmla="*/ 498 h 743"/>
                <a:gd name="T34" fmla="*/ 259 w 313"/>
                <a:gd name="T35" fmla="*/ 257 h 743"/>
                <a:gd name="T36" fmla="*/ 218 w 313"/>
                <a:gd name="T37" fmla="*/ 135 h 743"/>
                <a:gd name="T38" fmla="*/ 151 w 313"/>
                <a:gd name="T39" fmla="*/ 52 h 743"/>
                <a:gd name="T40" fmla="*/ 105 w 313"/>
                <a:gd name="T41" fmla="*/ 22 h 743"/>
                <a:gd name="T42" fmla="*/ 66 w 313"/>
                <a:gd name="T43" fmla="*/ 18 h 743"/>
                <a:gd name="T44" fmla="*/ 97 w 313"/>
                <a:gd name="T45" fmla="*/ 0 h 743"/>
                <a:gd name="T46" fmla="*/ 129 w 313"/>
                <a:gd name="T47" fmla="*/ 10 h 743"/>
                <a:gd name="T48" fmla="*/ 129 w 313"/>
                <a:gd name="T49" fmla="*/ 10 h 7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3" h="743">
                  <a:moveTo>
                    <a:pt x="129" y="10"/>
                  </a:moveTo>
                  <a:lnTo>
                    <a:pt x="198" y="59"/>
                  </a:lnTo>
                  <a:lnTo>
                    <a:pt x="230" y="87"/>
                  </a:lnTo>
                  <a:lnTo>
                    <a:pt x="279" y="180"/>
                  </a:lnTo>
                  <a:lnTo>
                    <a:pt x="297" y="277"/>
                  </a:lnTo>
                  <a:lnTo>
                    <a:pt x="313" y="366"/>
                  </a:lnTo>
                  <a:lnTo>
                    <a:pt x="295" y="425"/>
                  </a:lnTo>
                  <a:lnTo>
                    <a:pt x="287" y="532"/>
                  </a:lnTo>
                  <a:lnTo>
                    <a:pt x="186" y="680"/>
                  </a:lnTo>
                  <a:lnTo>
                    <a:pt x="93" y="743"/>
                  </a:lnTo>
                  <a:lnTo>
                    <a:pt x="0" y="682"/>
                  </a:lnTo>
                  <a:lnTo>
                    <a:pt x="81" y="607"/>
                  </a:lnTo>
                  <a:lnTo>
                    <a:pt x="56" y="579"/>
                  </a:lnTo>
                  <a:lnTo>
                    <a:pt x="141" y="522"/>
                  </a:lnTo>
                  <a:lnTo>
                    <a:pt x="218" y="304"/>
                  </a:lnTo>
                  <a:lnTo>
                    <a:pt x="184" y="506"/>
                  </a:lnTo>
                  <a:lnTo>
                    <a:pt x="234" y="498"/>
                  </a:lnTo>
                  <a:lnTo>
                    <a:pt x="259" y="257"/>
                  </a:lnTo>
                  <a:lnTo>
                    <a:pt x="218" y="135"/>
                  </a:lnTo>
                  <a:lnTo>
                    <a:pt x="151" y="52"/>
                  </a:lnTo>
                  <a:lnTo>
                    <a:pt x="105" y="22"/>
                  </a:lnTo>
                  <a:lnTo>
                    <a:pt x="66" y="18"/>
                  </a:lnTo>
                  <a:lnTo>
                    <a:pt x="97" y="0"/>
                  </a:lnTo>
                  <a:lnTo>
                    <a:pt x="129"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1">
              <a:extLst>
                <a:ext uri="{FF2B5EF4-FFF2-40B4-BE49-F238E27FC236}">
                  <a16:creationId xmlns:a16="http://schemas.microsoft.com/office/drawing/2014/main" id="{8BD91DCF-0B0A-416F-9F9F-33DADF031792}"/>
                </a:ext>
              </a:extLst>
            </p:cNvPr>
            <p:cNvSpPr>
              <a:spLocks/>
            </p:cNvSpPr>
            <p:nvPr/>
          </p:nvSpPr>
          <p:spPr bwMode="auto">
            <a:xfrm>
              <a:off x="3707" y="3809"/>
              <a:ext cx="127" cy="99"/>
            </a:xfrm>
            <a:custGeom>
              <a:avLst/>
              <a:gdLst>
                <a:gd name="T0" fmla="*/ 0 w 127"/>
                <a:gd name="T1" fmla="*/ 44 h 99"/>
                <a:gd name="T2" fmla="*/ 46 w 127"/>
                <a:gd name="T3" fmla="*/ 59 h 99"/>
                <a:gd name="T4" fmla="*/ 56 w 127"/>
                <a:gd name="T5" fmla="*/ 79 h 99"/>
                <a:gd name="T6" fmla="*/ 18 w 127"/>
                <a:gd name="T7" fmla="*/ 83 h 99"/>
                <a:gd name="T8" fmla="*/ 50 w 127"/>
                <a:gd name="T9" fmla="*/ 99 h 99"/>
                <a:gd name="T10" fmla="*/ 81 w 127"/>
                <a:gd name="T11" fmla="*/ 71 h 99"/>
                <a:gd name="T12" fmla="*/ 81 w 127"/>
                <a:gd name="T13" fmla="*/ 52 h 99"/>
                <a:gd name="T14" fmla="*/ 127 w 127"/>
                <a:gd name="T15" fmla="*/ 0 h 99"/>
                <a:gd name="T16" fmla="*/ 93 w 127"/>
                <a:gd name="T17" fmla="*/ 14 h 99"/>
                <a:gd name="T18" fmla="*/ 70 w 127"/>
                <a:gd name="T19" fmla="*/ 28 h 99"/>
                <a:gd name="T20" fmla="*/ 34 w 127"/>
                <a:gd name="T21" fmla="*/ 40 h 99"/>
                <a:gd name="T22" fmla="*/ 42 w 127"/>
                <a:gd name="T23" fmla="*/ 14 h 99"/>
                <a:gd name="T24" fmla="*/ 2 w 127"/>
                <a:gd name="T25" fmla="*/ 22 h 99"/>
                <a:gd name="T26" fmla="*/ 0 w 127"/>
                <a:gd name="T27" fmla="*/ 44 h 99"/>
                <a:gd name="T28" fmla="*/ 0 w 127"/>
                <a:gd name="T29" fmla="*/ 44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99">
                  <a:moveTo>
                    <a:pt x="0" y="44"/>
                  </a:moveTo>
                  <a:lnTo>
                    <a:pt x="46" y="59"/>
                  </a:lnTo>
                  <a:lnTo>
                    <a:pt x="56" y="79"/>
                  </a:lnTo>
                  <a:lnTo>
                    <a:pt x="18" y="83"/>
                  </a:lnTo>
                  <a:lnTo>
                    <a:pt x="50" y="99"/>
                  </a:lnTo>
                  <a:lnTo>
                    <a:pt x="81" y="71"/>
                  </a:lnTo>
                  <a:lnTo>
                    <a:pt x="81" y="52"/>
                  </a:lnTo>
                  <a:lnTo>
                    <a:pt x="127" y="0"/>
                  </a:lnTo>
                  <a:lnTo>
                    <a:pt x="93" y="14"/>
                  </a:lnTo>
                  <a:lnTo>
                    <a:pt x="70" y="28"/>
                  </a:lnTo>
                  <a:lnTo>
                    <a:pt x="34" y="40"/>
                  </a:lnTo>
                  <a:lnTo>
                    <a:pt x="42" y="14"/>
                  </a:lnTo>
                  <a:lnTo>
                    <a:pt x="2" y="22"/>
                  </a:lnTo>
                  <a:lnTo>
                    <a:pt x="0" y="4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2">
              <a:extLst>
                <a:ext uri="{FF2B5EF4-FFF2-40B4-BE49-F238E27FC236}">
                  <a16:creationId xmlns:a16="http://schemas.microsoft.com/office/drawing/2014/main" id="{4CFD9F8B-8F4F-4F74-9A63-66F70F2D6874}"/>
                </a:ext>
              </a:extLst>
            </p:cNvPr>
            <p:cNvSpPr>
              <a:spLocks/>
            </p:cNvSpPr>
            <p:nvPr/>
          </p:nvSpPr>
          <p:spPr bwMode="auto">
            <a:xfrm>
              <a:off x="3421" y="2493"/>
              <a:ext cx="267" cy="895"/>
            </a:xfrm>
            <a:custGeom>
              <a:avLst/>
              <a:gdLst>
                <a:gd name="T0" fmla="*/ 114 w 267"/>
                <a:gd name="T1" fmla="*/ 14 h 895"/>
                <a:gd name="T2" fmla="*/ 150 w 267"/>
                <a:gd name="T3" fmla="*/ 44 h 895"/>
                <a:gd name="T4" fmla="*/ 203 w 267"/>
                <a:gd name="T5" fmla="*/ 0 h 895"/>
                <a:gd name="T6" fmla="*/ 180 w 267"/>
                <a:gd name="T7" fmla="*/ 192 h 895"/>
                <a:gd name="T8" fmla="*/ 225 w 267"/>
                <a:gd name="T9" fmla="*/ 573 h 895"/>
                <a:gd name="T10" fmla="*/ 233 w 267"/>
                <a:gd name="T11" fmla="*/ 672 h 895"/>
                <a:gd name="T12" fmla="*/ 267 w 267"/>
                <a:gd name="T13" fmla="*/ 716 h 895"/>
                <a:gd name="T14" fmla="*/ 239 w 267"/>
                <a:gd name="T15" fmla="*/ 858 h 895"/>
                <a:gd name="T16" fmla="*/ 185 w 267"/>
                <a:gd name="T17" fmla="*/ 895 h 895"/>
                <a:gd name="T18" fmla="*/ 94 w 267"/>
                <a:gd name="T19" fmla="*/ 874 h 895"/>
                <a:gd name="T20" fmla="*/ 19 w 267"/>
                <a:gd name="T21" fmla="*/ 818 h 895"/>
                <a:gd name="T22" fmla="*/ 0 w 267"/>
                <a:gd name="T23" fmla="*/ 777 h 895"/>
                <a:gd name="T24" fmla="*/ 23 w 267"/>
                <a:gd name="T25" fmla="*/ 330 h 895"/>
                <a:gd name="T26" fmla="*/ 41 w 267"/>
                <a:gd name="T27" fmla="*/ 131 h 895"/>
                <a:gd name="T28" fmla="*/ 91 w 267"/>
                <a:gd name="T29" fmla="*/ 38 h 895"/>
                <a:gd name="T30" fmla="*/ 114 w 267"/>
                <a:gd name="T31" fmla="*/ 14 h 895"/>
                <a:gd name="T32" fmla="*/ 114 w 267"/>
                <a:gd name="T33" fmla="*/ 14 h 8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7" h="895">
                  <a:moveTo>
                    <a:pt x="114" y="14"/>
                  </a:moveTo>
                  <a:lnTo>
                    <a:pt x="150" y="44"/>
                  </a:lnTo>
                  <a:lnTo>
                    <a:pt x="203" y="0"/>
                  </a:lnTo>
                  <a:lnTo>
                    <a:pt x="180" y="192"/>
                  </a:lnTo>
                  <a:lnTo>
                    <a:pt x="225" y="573"/>
                  </a:lnTo>
                  <a:lnTo>
                    <a:pt x="233" y="672"/>
                  </a:lnTo>
                  <a:lnTo>
                    <a:pt x="267" y="716"/>
                  </a:lnTo>
                  <a:lnTo>
                    <a:pt x="239" y="858"/>
                  </a:lnTo>
                  <a:lnTo>
                    <a:pt x="185" y="895"/>
                  </a:lnTo>
                  <a:lnTo>
                    <a:pt x="94" y="874"/>
                  </a:lnTo>
                  <a:lnTo>
                    <a:pt x="19" y="818"/>
                  </a:lnTo>
                  <a:lnTo>
                    <a:pt x="0" y="777"/>
                  </a:lnTo>
                  <a:lnTo>
                    <a:pt x="23" y="330"/>
                  </a:lnTo>
                  <a:lnTo>
                    <a:pt x="41" y="131"/>
                  </a:lnTo>
                  <a:lnTo>
                    <a:pt x="91" y="38"/>
                  </a:lnTo>
                  <a:lnTo>
                    <a:pt x="114" y="1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53">
              <a:extLst>
                <a:ext uri="{FF2B5EF4-FFF2-40B4-BE49-F238E27FC236}">
                  <a16:creationId xmlns:a16="http://schemas.microsoft.com/office/drawing/2014/main" id="{F51C7688-80E4-4A48-8B81-33D08BC947D6}"/>
                </a:ext>
              </a:extLst>
            </p:cNvPr>
            <p:cNvSpPr>
              <a:spLocks/>
            </p:cNvSpPr>
            <p:nvPr/>
          </p:nvSpPr>
          <p:spPr bwMode="auto">
            <a:xfrm>
              <a:off x="3599" y="2717"/>
              <a:ext cx="65" cy="440"/>
            </a:xfrm>
            <a:custGeom>
              <a:avLst/>
              <a:gdLst>
                <a:gd name="T0" fmla="*/ 0 w 65"/>
                <a:gd name="T1" fmla="*/ 0 h 440"/>
                <a:gd name="T2" fmla="*/ 9 w 65"/>
                <a:gd name="T3" fmla="*/ 254 h 440"/>
                <a:gd name="T4" fmla="*/ 45 w 65"/>
                <a:gd name="T5" fmla="*/ 440 h 440"/>
                <a:gd name="T6" fmla="*/ 65 w 65"/>
                <a:gd name="T7" fmla="*/ 349 h 440"/>
                <a:gd name="T8" fmla="*/ 65 w 65"/>
                <a:gd name="T9" fmla="*/ 191 h 440"/>
                <a:gd name="T10" fmla="*/ 33 w 65"/>
                <a:gd name="T11" fmla="*/ 96 h 440"/>
                <a:gd name="T12" fmla="*/ 0 w 65"/>
                <a:gd name="T13" fmla="*/ 0 h 440"/>
                <a:gd name="T14" fmla="*/ 0 w 65"/>
                <a:gd name="T15" fmla="*/ 0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440">
                  <a:moveTo>
                    <a:pt x="0" y="0"/>
                  </a:moveTo>
                  <a:lnTo>
                    <a:pt x="9" y="254"/>
                  </a:lnTo>
                  <a:lnTo>
                    <a:pt x="45" y="440"/>
                  </a:lnTo>
                  <a:lnTo>
                    <a:pt x="65" y="349"/>
                  </a:lnTo>
                  <a:lnTo>
                    <a:pt x="65" y="191"/>
                  </a:lnTo>
                  <a:lnTo>
                    <a:pt x="33" y="96"/>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54">
              <a:extLst>
                <a:ext uri="{FF2B5EF4-FFF2-40B4-BE49-F238E27FC236}">
                  <a16:creationId xmlns:a16="http://schemas.microsoft.com/office/drawing/2014/main" id="{03776F56-C695-4432-BB89-A62B2BE908AD}"/>
                </a:ext>
              </a:extLst>
            </p:cNvPr>
            <p:cNvSpPr>
              <a:spLocks/>
            </p:cNvSpPr>
            <p:nvPr/>
          </p:nvSpPr>
          <p:spPr bwMode="auto">
            <a:xfrm>
              <a:off x="3601" y="2462"/>
              <a:ext cx="132" cy="436"/>
            </a:xfrm>
            <a:custGeom>
              <a:avLst/>
              <a:gdLst>
                <a:gd name="T0" fmla="*/ 132 w 132"/>
                <a:gd name="T1" fmla="*/ 112 h 436"/>
                <a:gd name="T2" fmla="*/ 120 w 132"/>
                <a:gd name="T3" fmla="*/ 286 h 436"/>
                <a:gd name="T4" fmla="*/ 124 w 132"/>
                <a:gd name="T5" fmla="*/ 340 h 436"/>
                <a:gd name="T6" fmla="*/ 69 w 132"/>
                <a:gd name="T7" fmla="*/ 436 h 436"/>
                <a:gd name="T8" fmla="*/ 15 w 132"/>
                <a:gd name="T9" fmla="*/ 308 h 436"/>
                <a:gd name="T10" fmla="*/ 0 w 132"/>
                <a:gd name="T11" fmla="*/ 237 h 436"/>
                <a:gd name="T12" fmla="*/ 43 w 132"/>
                <a:gd name="T13" fmla="*/ 104 h 436"/>
                <a:gd name="T14" fmla="*/ 61 w 132"/>
                <a:gd name="T15" fmla="*/ 0 h 436"/>
                <a:gd name="T16" fmla="*/ 87 w 132"/>
                <a:gd name="T17" fmla="*/ 49 h 436"/>
                <a:gd name="T18" fmla="*/ 67 w 132"/>
                <a:gd name="T19" fmla="*/ 104 h 436"/>
                <a:gd name="T20" fmla="*/ 59 w 132"/>
                <a:gd name="T21" fmla="*/ 166 h 436"/>
                <a:gd name="T22" fmla="*/ 132 w 132"/>
                <a:gd name="T23" fmla="*/ 112 h 436"/>
                <a:gd name="T24" fmla="*/ 132 w 132"/>
                <a:gd name="T25" fmla="*/ 112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436">
                  <a:moveTo>
                    <a:pt x="132" y="112"/>
                  </a:moveTo>
                  <a:lnTo>
                    <a:pt x="120" y="286"/>
                  </a:lnTo>
                  <a:lnTo>
                    <a:pt x="124" y="340"/>
                  </a:lnTo>
                  <a:lnTo>
                    <a:pt x="69" y="436"/>
                  </a:lnTo>
                  <a:lnTo>
                    <a:pt x="15" y="308"/>
                  </a:lnTo>
                  <a:lnTo>
                    <a:pt x="0" y="237"/>
                  </a:lnTo>
                  <a:lnTo>
                    <a:pt x="43" y="104"/>
                  </a:lnTo>
                  <a:lnTo>
                    <a:pt x="61" y="0"/>
                  </a:lnTo>
                  <a:lnTo>
                    <a:pt x="87" y="49"/>
                  </a:lnTo>
                  <a:lnTo>
                    <a:pt x="67" y="104"/>
                  </a:lnTo>
                  <a:lnTo>
                    <a:pt x="59" y="166"/>
                  </a:lnTo>
                  <a:lnTo>
                    <a:pt x="132" y="1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5">
              <a:extLst>
                <a:ext uri="{FF2B5EF4-FFF2-40B4-BE49-F238E27FC236}">
                  <a16:creationId xmlns:a16="http://schemas.microsoft.com/office/drawing/2014/main" id="{37D90A87-00E2-41B5-A941-93AEE3E15DCE}"/>
                </a:ext>
              </a:extLst>
            </p:cNvPr>
            <p:cNvSpPr>
              <a:spLocks/>
            </p:cNvSpPr>
            <p:nvPr/>
          </p:nvSpPr>
          <p:spPr bwMode="auto">
            <a:xfrm>
              <a:off x="3955" y="2689"/>
              <a:ext cx="174" cy="747"/>
            </a:xfrm>
            <a:custGeom>
              <a:avLst/>
              <a:gdLst>
                <a:gd name="T0" fmla="*/ 39 w 174"/>
                <a:gd name="T1" fmla="*/ 219 h 747"/>
                <a:gd name="T2" fmla="*/ 39 w 174"/>
                <a:gd name="T3" fmla="*/ 290 h 747"/>
                <a:gd name="T4" fmla="*/ 37 w 174"/>
                <a:gd name="T5" fmla="*/ 316 h 747"/>
                <a:gd name="T6" fmla="*/ 21 w 174"/>
                <a:gd name="T7" fmla="*/ 407 h 747"/>
                <a:gd name="T8" fmla="*/ 11 w 174"/>
                <a:gd name="T9" fmla="*/ 442 h 747"/>
                <a:gd name="T10" fmla="*/ 19 w 174"/>
                <a:gd name="T11" fmla="*/ 525 h 747"/>
                <a:gd name="T12" fmla="*/ 29 w 174"/>
                <a:gd name="T13" fmla="*/ 638 h 747"/>
                <a:gd name="T14" fmla="*/ 15 w 174"/>
                <a:gd name="T15" fmla="*/ 685 h 747"/>
                <a:gd name="T16" fmla="*/ 0 w 174"/>
                <a:gd name="T17" fmla="*/ 747 h 747"/>
                <a:gd name="T18" fmla="*/ 79 w 174"/>
                <a:gd name="T19" fmla="*/ 717 h 747"/>
                <a:gd name="T20" fmla="*/ 114 w 174"/>
                <a:gd name="T21" fmla="*/ 707 h 747"/>
                <a:gd name="T22" fmla="*/ 162 w 174"/>
                <a:gd name="T23" fmla="*/ 648 h 747"/>
                <a:gd name="T24" fmla="*/ 174 w 174"/>
                <a:gd name="T25" fmla="*/ 585 h 747"/>
                <a:gd name="T26" fmla="*/ 170 w 174"/>
                <a:gd name="T27" fmla="*/ 527 h 747"/>
                <a:gd name="T28" fmla="*/ 170 w 174"/>
                <a:gd name="T29" fmla="*/ 482 h 747"/>
                <a:gd name="T30" fmla="*/ 162 w 174"/>
                <a:gd name="T31" fmla="*/ 278 h 747"/>
                <a:gd name="T32" fmla="*/ 142 w 174"/>
                <a:gd name="T33" fmla="*/ 89 h 747"/>
                <a:gd name="T34" fmla="*/ 136 w 174"/>
                <a:gd name="T35" fmla="*/ 0 h 747"/>
                <a:gd name="T36" fmla="*/ 108 w 174"/>
                <a:gd name="T37" fmla="*/ 124 h 747"/>
                <a:gd name="T38" fmla="*/ 39 w 174"/>
                <a:gd name="T39" fmla="*/ 219 h 747"/>
                <a:gd name="T40" fmla="*/ 39 w 174"/>
                <a:gd name="T41" fmla="*/ 219 h 7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 h="747">
                  <a:moveTo>
                    <a:pt x="39" y="219"/>
                  </a:moveTo>
                  <a:lnTo>
                    <a:pt x="39" y="290"/>
                  </a:lnTo>
                  <a:lnTo>
                    <a:pt x="37" y="316"/>
                  </a:lnTo>
                  <a:lnTo>
                    <a:pt x="21" y="407"/>
                  </a:lnTo>
                  <a:lnTo>
                    <a:pt x="11" y="442"/>
                  </a:lnTo>
                  <a:lnTo>
                    <a:pt x="19" y="525"/>
                  </a:lnTo>
                  <a:lnTo>
                    <a:pt x="29" y="638"/>
                  </a:lnTo>
                  <a:lnTo>
                    <a:pt x="15" y="685"/>
                  </a:lnTo>
                  <a:lnTo>
                    <a:pt x="0" y="747"/>
                  </a:lnTo>
                  <a:lnTo>
                    <a:pt x="79" y="717"/>
                  </a:lnTo>
                  <a:lnTo>
                    <a:pt x="114" y="707"/>
                  </a:lnTo>
                  <a:lnTo>
                    <a:pt x="162" y="648"/>
                  </a:lnTo>
                  <a:lnTo>
                    <a:pt x="174" y="585"/>
                  </a:lnTo>
                  <a:lnTo>
                    <a:pt x="170" y="527"/>
                  </a:lnTo>
                  <a:lnTo>
                    <a:pt x="170" y="482"/>
                  </a:lnTo>
                  <a:lnTo>
                    <a:pt x="162" y="278"/>
                  </a:lnTo>
                  <a:lnTo>
                    <a:pt x="142" y="89"/>
                  </a:lnTo>
                  <a:lnTo>
                    <a:pt x="136" y="0"/>
                  </a:lnTo>
                  <a:lnTo>
                    <a:pt x="108" y="124"/>
                  </a:lnTo>
                  <a:lnTo>
                    <a:pt x="39" y="21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6">
              <a:extLst>
                <a:ext uri="{FF2B5EF4-FFF2-40B4-BE49-F238E27FC236}">
                  <a16:creationId xmlns:a16="http://schemas.microsoft.com/office/drawing/2014/main" id="{96934906-06A5-4B7B-AA11-ED03333447FA}"/>
                </a:ext>
              </a:extLst>
            </p:cNvPr>
            <p:cNvSpPr>
              <a:spLocks/>
            </p:cNvSpPr>
            <p:nvPr/>
          </p:nvSpPr>
          <p:spPr bwMode="auto">
            <a:xfrm>
              <a:off x="3869" y="2412"/>
              <a:ext cx="169" cy="346"/>
            </a:xfrm>
            <a:custGeom>
              <a:avLst/>
              <a:gdLst>
                <a:gd name="T0" fmla="*/ 139 w 169"/>
                <a:gd name="T1" fmla="*/ 346 h 346"/>
                <a:gd name="T2" fmla="*/ 159 w 169"/>
                <a:gd name="T3" fmla="*/ 312 h 346"/>
                <a:gd name="T4" fmla="*/ 169 w 169"/>
                <a:gd name="T5" fmla="*/ 255 h 346"/>
                <a:gd name="T6" fmla="*/ 105 w 169"/>
                <a:gd name="T7" fmla="*/ 85 h 346"/>
                <a:gd name="T8" fmla="*/ 0 w 169"/>
                <a:gd name="T9" fmla="*/ 0 h 346"/>
                <a:gd name="T10" fmla="*/ 78 w 169"/>
                <a:gd name="T11" fmla="*/ 115 h 346"/>
                <a:gd name="T12" fmla="*/ 68 w 169"/>
                <a:gd name="T13" fmla="*/ 196 h 346"/>
                <a:gd name="T14" fmla="*/ 131 w 169"/>
                <a:gd name="T15" fmla="*/ 269 h 346"/>
                <a:gd name="T16" fmla="*/ 139 w 169"/>
                <a:gd name="T17" fmla="*/ 346 h 346"/>
                <a:gd name="T18" fmla="*/ 139 w 169"/>
                <a:gd name="T19" fmla="*/ 3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346">
                  <a:moveTo>
                    <a:pt x="139" y="346"/>
                  </a:moveTo>
                  <a:lnTo>
                    <a:pt x="159" y="312"/>
                  </a:lnTo>
                  <a:lnTo>
                    <a:pt x="169" y="255"/>
                  </a:lnTo>
                  <a:lnTo>
                    <a:pt x="105" y="85"/>
                  </a:lnTo>
                  <a:lnTo>
                    <a:pt x="0" y="0"/>
                  </a:lnTo>
                  <a:lnTo>
                    <a:pt x="78" y="115"/>
                  </a:lnTo>
                  <a:lnTo>
                    <a:pt x="68" y="196"/>
                  </a:lnTo>
                  <a:lnTo>
                    <a:pt x="131" y="269"/>
                  </a:lnTo>
                  <a:lnTo>
                    <a:pt x="139" y="34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7">
              <a:extLst>
                <a:ext uri="{FF2B5EF4-FFF2-40B4-BE49-F238E27FC236}">
                  <a16:creationId xmlns:a16="http://schemas.microsoft.com/office/drawing/2014/main" id="{2AD2C6EE-45A9-4611-8F44-B8B82D7DD571}"/>
                </a:ext>
              </a:extLst>
            </p:cNvPr>
            <p:cNvSpPr>
              <a:spLocks/>
            </p:cNvSpPr>
            <p:nvPr/>
          </p:nvSpPr>
          <p:spPr bwMode="auto">
            <a:xfrm>
              <a:off x="3994" y="2651"/>
              <a:ext cx="105" cy="332"/>
            </a:xfrm>
            <a:custGeom>
              <a:avLst/>
              <a:gdLst>
                <a:gd name="T0" fmla="*/ 79 w 105"/>
                <a:gd name="T1" fmla="*/ 0 h 332"/>
                <a:gd name="T2" fmla="*/ 85 w 105"/>
                <a:gd name="T3" fmla="*/ 121 h 332"/>
                <a:gd name="T4" fmla="*/ 44 w 105"/>
                <a:gd name="T5" fmla="*/ 218 h 332"/>
                <a:gd name="T6" fmla="*/ 0 w 105"/>
                <a:gd name="T7" fmla="*/ 271 h 332"/>
                <a:gd name="T8" fmla="*/ 0 w 105"/>
                <a:gd name="T9" fmla="*/ 332 h 332"/>
                <a:gd name="T10" fmla="*/ 63 w 105"/>
                <a:gd name="T11" fmla="*/ 255 h 332"/>
                <a:gd name="T12" fmla="*/ 105 w 105"/>
                <a:gd name="T13" fmla="*/ 154 h 332"/>
                <a:gd name="T14" fmla="*/ 97 w 105"/>
                <a:gd name="T15" fmla="*/ 60 h 332"/>
                <a:gd name="T16" fmla="*/ 79 w 105"/>
                <a:gd name="T17" fmla="*/ 0 h 332"/>
                <a:gd name="T18" fmla="*/ 79 w 105"/>
                <a:gd name="T19" fmla="*/ 0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332">
                  <a:moveTo>
                    <a:pt x="79" y="0"/>
                  </a:moveTo>
                  <a:lnTo>
                    <a:pt x="85" y="121"/>
                  </a:lnTo>
                  <a:lnTo>
                    <a:pt x="44" y="218"/>
                  </a:lnTo>
                  <a:lnTo>
                    <a:pt x="0" y="271"/>
                  </a:lnTo>
                  <a:lnTo>
                    <a:pt x="0" y="332"/>
                  </a:lnTo>
                  <a:lnTo>
                    <a:pt x="63" y="255"/>
                  </a:lnTo>
                  <a:lnTo>
                    <a:pt x="105" y="154"/>
                  </a:lnTo>
                  <a:lnTo>
                    <a:pt x="97" y="60"/>
                  </a:lnTo>
                  <a:lnTo>
                    <a:pt x="7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8">
              <a:extLst>
                <a:ext uri="{FF2B5EF4-FFF2-40B4-BE49-F238E27FC236}">
                  <a16:creationId xmlns:a16="http://schemas.microsoft.com/office/drawing/2014/main" id="{A51FD094-F61E-4290-9A5F-FF631A2B72CD}"/>
                </a:ext>
              </a:extLst>
            </p:cNvPr>
            <p:cNvSpPr>
              <a:spLocks/>
            </p:cNvSpPr>
            <p:nvPr/>
          </p:nvSpPr>
          <p:spPr bwMode="auto">
            <a:xfrm>
              <a:off x="3982" y="2754"/>
              <a:ext cx="143" cy="573"/>
            </a:xfrm>
            <a:custGeom>
              <a:avLst/>
              <a:gdLst>
                <a:gd name="T0" fmla="*/ 117 w 143"/>
                <a:gd name="T1" fmla="*/ 0 h 573"/>
                <a:gd name="T2" fmla="*/ 139 w 143"/>
                <a:gd name="T3" fmla="*/ 213 h 573"/>
                <a:gd name="T4" fmla="*/ 139 w 143"/>
                <a:gd name="T5" fmla="*/ 354 h 573"/>
                <a:gd name="T6" fmla="*/ 143 w 143"/>
                <a:gd name="T7" fmla="*/ 443 h 573"/>
                <a:gd name="T8" fmla="*/ 119 w 143"/>
                <a:gd name="T9" fmla="*/ 470 h 573"/>
                <a:gd name="T10" fmla="*/ 87 w 143"/>
                <a:gd name="T11" fmla="*/ 504 h 573"/>
                <a:gd name="T12" fmla="*/ 63 w 143"/>
                <a:gd name="T13" fmla="*/ 545 h 573"/>
                <a:gd name="T14" fmla="*/ 0 w 143"/>
                <a:gd name="T15" fmla="*/ 573 h 573"/>
                <a:gd name="T16" fmla="*/ 65 w 143"/>
                <a:gd name="T17" fmla="*/ 484 h 573"/>
                <a:gd name="T18" fmla="*/ 99 w 143"/>
                <a:gd name="T19" fmla="*/ 360 h 573"/>
                <a:gd name="T20" fmla="*/ 101 w 143"/>
                <a:gd name="T21" fmla="*/ 330 h 573"/>
                <a:gd name="T22" fmla="*/ 30 w 143"/>
                <a:gd name="T23" fmla="*/ 399 h 573"/>
                <a:gd name="T24" fmla="*/ 87 w 143"/>
                <a:gd name="T25" fmla="*/ 249 h 573"/>
                <a:gd name="T26" fmla="*/ 105 w 143"/>
                <a:gd name="T27" fmla="*/ 180 h 573"/>
                <a:gd name="T28" fmla="*/ 117 w 143"/>
                <a:gd name="T29" fmla="*/ 0 h 573"/>
                <a:gd name="T30" fmla="*/ 117 w 143"/>
                <a:gd name="T31" fmla="*/ 0 h 5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573">
                  <a:moveTo>
                    <a:pt x="117" y="0"/>
                  </a:moveTo>
                  <a:lnTo>
                    <a:pt x="139" y="213"/>
                  </a:lnTo>
                  <a:lnTo>
                    <a:pt x="139" y="354"/>
                  </a:lnTo>
                  <a:lnTo>
                    <a:pt x="143" y="443"/>
                  </a:lnTo>
                  <a:lnTo>
                    <a:pt x="119" y="470"/>
                  </a:lnTo>
                  <a:lnTo>
                    <a:pt x="87" y="504"/>
                  </a:lnTo>
                  <a:lnTo>
                    <a:pt x="63" y="545"/>
                  </a:lnTo>
                  <a:lnTo>
                    <a:pt x="0" y="573"/>
                  </a:lnTo>
                  <a:lnTo>
                    <a:pt x="65" y="484"/>
                  </a:lnTo>
                  <a:lnTo>
                    <a:pt x="99" y="360"/>
                  </a:lnTo>
                  <a:lnTo>
                    <a:pt x="101" y="330"/>
                  </a:lnTo>
                  <a:lnTo>
                    <a:pt x="30" y="399"/>
                  </a:lnTo>
                  <a:lnTo>
                    <a:pt x="87" y="249"/>
                  </a:lnTo>
                  <a:lnTo>
                    <a:pt x="105" y="180"/>
                  </a:lnTo>
                  <a:lnTo>
                    <a:pt x="1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9">
              <a:extLst>
                <a:ext uri="{FF2B5EF4-FFF2-40B4-BE49-F238E27FC236}">
                  <a16:creationId xmlns:a16="http://schemas.microsoft.com/office/drawing/2014/main" id="{A1CD0050-3502-43B9-9FA2-071A880F88D9}"/>
                </a:ext>
              </a:extLst>
            </p:cNvPr>
            <p:cNvSpPr>
              <a:spLocks/>
            </p:cNvSpPr>
            <p:nvPr/>
          </p:nvSpPr>
          <p:spPr bwMode="auto">
            <a:xfrm>
              <a:off x="3440" y="2701"/>
              <a:ext cx="240" cy="751"/>
            </a:xfrm>
            <a:custGeom>
              <a:avLst/>
              <a:gdLst>
                <a:gd name="T0" fmla="*/ 42 w 240"/>
                <a:gd name="T1" fmla="*/ 168 h 751"/>
                <a:gd name="T2" fmla="*/ 34 w 240"/>
                <a:gd name="T3" fmla="*/ 324 h 751"/>
                <a:gd name="T4" fmla="*/ 40 w 240"/>
                <a:gd name="T5" fmla="*/ 428 h 751"/>
                <a:gd name="T6" fmla="*/ 99 w 240"/>
                <a:gd name="T7" fmla="*/ 399 h 751"/>
                <a:gd name="T8" fmla="*/ 166 w 240"/>
                <a:gd name="T9" fmla="*/ 440 h 751"/>
                <a:gd name="T10" fmla="*/ 93 w 240"/>
                <a:gd name="T11" fmla="*/ 464 h 751"/>
                <a:gd name="T12" fmla="*/ 72 w 240"/>
                <a:gd name="T13" fmla="*/ 525 h 751"/>
                <a:gd name="T14" fmla="*/ 72 w 240"/>
                <a:gd name="T15" fmla="*/ 610 h 751"/>
                <a:gd name="T16" fmla="*/ 75 w 240"/>
                <a:gd name="T17" fmla="*/ 658 h 751"/>
                <a:gd name="T18" fmla="*/ 143 w 240"/>
                <a:gd name="T19" fmla="*/ 658 h 751"/>
                <a:gd name="T20" fmla="*/ 240 w 240"/>
                <a:gd name="T21" fmla="*/ 573 h 751"/>
                <a:gd name="T22" fmla="*/ 212 w 240"/>
                <a:gd name="T23" fmla="*/ 693 h 751"/>
                <a:gd name="T24" fmla="*/ 192 w 240"/>
                <a:gd name="T25" fmla="*/ 751 h 751"/>
                <a:gd name="T26" fmla="*/ 113 w 240"/>
                <a:gd name="T27" fmla="*/ 723 h 751"/>
                <a:gd name="T28" fmla="*/ 18 w 240"/>
                <a:gd name="T29" fmla="*/ 630 h 751"/>
                <a:gd name="T30" fmla="*/ 0 w 240"/>
                <a:gd name="T31" fmla="*/ 596 h 751"/>
                <a:gd name="T32" fmla="*/ 26 w 240"/>
                <a:gd name="T33" fmla="*/ 557 h 751"/>
                <a:gd name="T34" fmla="*/ 10 w 240"/>
                <a:gd name="T35" fmla="*/ 434 h 751"/>
                <a:gd name="T36" fmla="*/ 22 w 240"/>
                <a:gd name="T37" fmla="*/ 233 h 751"/>
                <a:gd name="T38" fmla="*/ 16 w 240"/>
                <a:gd name="T39" fmla="*/ 170 h 751"/>
                <a:gd name="T40" fmla="*/ 34 w 240"/>
                <a:gd name="T41" fmla="*/ 130 h 751"/>
                <a:gd name="T42" fmla="*/ 50 w 240"/>
                <a:gd name="T43" fmla="*/ 0 h 751"/>
                <a:gd name="T44" fmla="*/ 42 w 240"/>
                <a:gd name="T45" fmla="*/ 168 h 751"/>
                <a:gd name="T46" fmla="*/ 42 w 240"/>
                <a:gd name="T47" fmla="*/ 168 h 7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751">
                  <a:moveTo>
                    <a:pt x="42" y="168"/>
                  </a:moveTo>
                  <a:lnTo>
                    <a:pt x="34" y="324"/>
                  </a:lnTo>
                  <a:lnTo>
                    <a:pt x="40" y="428"/>
                  </a:lnTo>
                  <a:lnTo>
                    <a:pt x="99" y="399"/>
                  </a:lnTo>
                  <a:lnTo>
                    <a:pt x="166" y="440"/>
                  </a:lnTo>
                  <a:lnTo>
                    <a:pt x="93" y="464"/>
                  </a:lnTo>
                  <a:lnTo>
                    <a:pt x="72" y="525"/>
                  </a:lnTo>
                  <a:lnTo>
                    <a:pt x="72" y="610"/>
                  </a:lnTo>
                  <a:lnTo>
                    <a:pt x="75" y="658"/>
                  </a:lnTo>
                  <a:lnTo>
                    <a:pt x="143" y="658"/>
                  </a:lnTo>
                  <a:lnTo>
                    <a:pt x="240" y="573"/>
                  </a:lnTo>
                  <a:lnTo>
                    <a:pt x="212" y="693"/>
                  </a:lnTo>
                  <a:lnTo>
                    <a:pt x="192" y="751"/>
                  </a:lnTo>
                  <a:lnTo>
                    <a:pt x="113" y="723"/>
                  </a:lnTo>
                  <a:lnTo>
                    <a:pt x="18" y="630"/>
                  </a:lnTo>
                  <a:lnTo>
                    <a:pt x="0" y="596"/>
                  </a:lnTo>
                  <a:lnTo>
                    <a:pt x="26" y="557"/>
                  </a:lnTo>
                  <a:lnTo>
                    <a:pt x="10" y="434"/>
                  </a:lnTo>
                  <a:lnTo>
                    <a:pt x="22" y="233"/>
                  </a:lnTo>
                  <a:lnTo>
                    <a:pt x="16" y="170"/>
                  </a:lnTo>
                  <a:lnTo>
                    <a:pt x="34" y="130"/>
                  </a:lnTo>
                  <a:lnTo>
                    <a:pt x="50" y="0"/>
                  </a:lnTo>
                  <a:lnTo>
                    <a:pt x="42" y="16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0">
              <a:extLst>
                <a:ext uri="{FF2B5EF4-FFF2-40B4-BE49-F238E27FC236}">
                  <a16:creationId xmlns:a16="http://schemas.microsoft.com/office/drawing/2014/main" id="{56EB4D40-925D-4C56-9F8A-515E419B3AC8}"/>
                </a:ext>
              </a:extLst>
            </p:cNvPr>
            <p:cNvSpPr>
              <a:spLocks/>
            </p:cNvSpPr>
            <p:nvPr/>
          </p:nvSpPr>
          <p:spPr bwMode="auto">
            <a:xfrm>
              <a:off x="2582" y="2472"/>
              <a:ext cx="880" cy="1450"/>
            </a:xfrm>
            <a:custGeom>
              <a:avLst/>
              <a:gdLst>
                <a:gd name="T0" fmla="*/ 880 w 880"/>
                <a:gd name="T1" fmla="*/ 110 h 1450"/>
                <a:gd name="T2" fmla="*/ 866 w 880"/>
                <a:gd name="T3" fmla="*/ 322 h 1450"/>
                <a:gd name="T4" fmla="*/ 844 w 880"/>
                <a:gd name="T5" fmla="*/ 723 h 1450"/>
                <a:gd name="T6" fmla="*/ 825 w 880"/>
                <a:gd name="T7" fmla="*/ 790 h 1450"/>
                <a:gd name="T8" fmla="*/ 708 w 880"/>
                <a:gd name="T9" fmla="*/ 802 h 1450"/>
                <a:gd name="T10" fmla="*/ 700 w 880"/>
                <a:gd name="T11" fmla="*/ 944 h 1450"/>
                <a:gd name="T12" fmla="*/ 702 w 880"/>
                <a:gd name="T13" fmla="*/ 1084 h 1450"/>
                <a:gd name="T14" fmla="*/ 702 w 880"/>
                <a:gd name="T15" fmla="*/ 1250 h 1450"/>
                <a:gd name="T16" fmla="*/ 694 w 880"/>
                <a:gd name="T17" fmla="*/ 1404 h 1450"/>
                <a:gd name="T18" fmla="*/ 684 w 880"/>
                <a:gd name="T19" fmla="*/ 1440 h 1450"/>
                <a:gd name="T20" fmla="*/ 663 w 880"/>
                <a:gd name="T21" fmla="*/ 1450 h 1450"/>
                <a:gd name="T22" fmla="*/ 516 w 880"/>
                <a:gd name="T23" fmla="*/ 1438 h 1450"/>
                <a:gd name="T24" fmla="*/ 372 w 880"/>
                <a:gd name="T25" fmla="*/ 1400 h 1450"/>
                <a:gd name="T26" fmla="*/ 324 w 880"/>
                <a:gd name="T27" fmla="*/ 1381 h 1450"/>
                <a:gd name="T28" fmla="*/ 303 w 880"/>
                <a:gd name="T29" fmla="*/ 1361 h 1450"/>
                <a:gd name="T30" fmla="*/ 253 w 880"/>
                <a:gd name="T31" fmla="*/ 1308 h 1450"/>
                <a:gd name="T32" fmla="*/ 178 w 880"/>
                <a:gd name="T33" fmla="*/ 1296 h 1450"/>
                <a:gd name="T34" fmla="*/ 46 w 880"/>
                <a:gd name="T35" fmla="*/ 1304 h 1450"/>
                <a:gd name="T36" fmla="*/ 8 w 880"/>
                <a:gd name="T37" fmla="*/ 1262 h 1450"/>
                <a:gd name="T38" fmla="*/ 24 w 880"/>
                <a:gd name="T39" fmla="*/ 1227 h 1450"/>
                <a:gd name="T40" fmla="*/ 57 w 880"/>
                <a:gd name="T41" fmla="*/ 980 h 1450"/>
                <a:gd name="T42" fmla="*/ 57 w 880"/>
                <a:gd name="T43" fmla="*/ 948 h 1450"/>
                <a:gd name="T44" fmla="*/ 57 w 880"/>
                <a:gd name="T45" fmla="*/ 902 h 1450"/>
                <a:gd name="T46" fmla="*/ 69 w 880"/>
                <a:gd name="T47" fmla="*/ 869 h 1450"/>
                <a:gd name="T48" fmla="*/ 109 w 880"/>
                <a:gd name="T49" fmla="*/ 713 h 1450"/>
                <a:gd name="T50" fmla="*/ 16 w 880"/>
                <a:gd name="T51" fmla="*/ 582 h 1450"/>
                <a:gd name="T52" fmla="*/ 2 w 880"/>
                <a:gd name="T53" fmla="*/ 537 h 1450"/>
                <a:gd name="T54" fmla="*/ 0 w 880"/>
                <a:gd name="T55" fmla="*/ 503 h 1450"/>
                <a:gd name="T56" fmla="*/ 22 w 880"/>
                <a:gd name="T57" fmla="*/ 470 h 1450"/>
                <a:gd name="T58" fmla="*/ 53 w 880"/>
                <a:gd name="T59" fmla="*/ 424 h 1450"/>
                <a:gd name="T60" fmla="*/ 77 w 880"/>
                <a:gd name="T61" fmla="*/ 387 h 1450"/>
                <a:gd name="T62" fmla="*/ 103 w 880"/>
                <a:gd name="T63" fmla="*/ 272 h 1450"/>
                <a:gd name="T64" fmla="*/ 109 w 880"/>
                <a:gd name="T65" fmla="*/ 221 h 1450"/>
                <a:gd name="T66" fmla="*/ 162 w 880"/>
                <a:gd name="T67" fmla="*/ 79 h 1450"/>
                <a:gd name="T68" fmla="*/ 251 w 880"/>
                <a:gd name="T69" fmla="*/ 31 h 1450"/>
                <a:gd name="T70" fmla="*/ 295 w 880"/>
                <a:gd name="T71" fmla="*/ 19 h 1450"/>
                <a:gd name="T72" fmla="*/ 344 w 880"/>
                <a:gd name="T73" fmla="*/ 11 h 1450"/>
                <a:gd name="T74" fmla="*/ 370 w 880"/>
                <a:gd name="T75" fmla="*/ 11 h 1450"/>
                <a:gd name="T76" fmla="*/ 400 w 880"/>
                <a:gd name="T77" fmla="*/ 7 h 1450"/>
                <a:gd name="T78" fmla="*/ 720 w 880"/>
                <a:gd name="T79" fmla="*/ 0 h 1450"/>
                <a:gd name="T80" fmla="*/ 771 w 880"/>
                <a:gd name="T81" fmla="*/ 15 h 1450"/>
                <a:gd name="T82" fmla="*/ 829 w 880"/>
                <a:gd name="T83" fmla="*/ 43 h 1450"/>
                <a:gd name="T84" fmla="*/ 880 w 880"/>
                <a:gd name="T85" fmla="*/ 75 h 1450"/>
                <a:gd name="T86" fmla="*/ 880 w 880"/>
                <a:gd name="T87" fmla="*/ 110 h 1450"/>
                <a:gd name="T88" fmla="*/ 880 w 880"/>
                <a:gd name="T89" fmla="*/ 110 h 1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0" h="1450">
                  <a:moveTo>
                    <a:pt x="880" y="110"/>
                  </a:moveTo>
                  <a:lnTo>
                    <a:pt x="866" y="322"/>
                  </a:lnTo>
                  <a:lnTo>
                    <a:pt x="844" y="723"/>
                  </a:lnTo>
                  <a:lnTo>
                    <a:pt x="825" y="790"/>
                  </a:lnTo>
                  <a:lnTo>
                    <a:pt x="708" y="802"/>
                  </a:lnTo>
                  <a:lnTo>
                    <a:pt x="700" y="944"/>
                  </a:lnTo>
                  <a:lnTo>
                    <a:pt x="702" y="1084"/>
                  </a:lnTo>
                  <a:lnTo>
                    <a:pt x="702" y="1250"/>
                  </a:lnTo>
                  <a:lnTo>
                    <a:pt x="694" y="1404"/>
                  </a:lnTo>
                  <a:lnTo>
                    <a:pt x="684" y="1440"/>
                  </a:lnTo>
                  <a:lnTo>
                    <a:pt x="663" y="1450"/>
                  </a:lnTo>
                  <a:lnTo>
                    <a:pt x="516" y="1438"/>
                  </a:lnTo>
                  <a:lnTo>
                    <a:pt x="372" y="1400"/>
                  </a:lnTo>
                  <a:lnTo>
                    <a:pt x="324" y="1381"/>
                  </a:lnTo>
                  <a:lnTo>
                    <a:pt x="303" y="1361"/>
                  </a:lnTo>
                  <a:lnTo>
                    <a:pt x="253" y="1308"/>
                  </a:lnTo>
                  <a:lnTo>
                    <a:pt x="178" y="1296"/>
                  </a:lnTo>
                  <a:lnTo>
                    <a:pt x="46" y="1304"/>
                  </a:lnTo>
                  <a:lnTo>
                    <a:pt x="8" y="1262"/>
                  </a:lnTo>
                  <a:lnTo>
                    <a:pt x="24" y="1227"/>
                  </a:lnTo>
                  <a:lnTo>
                    <a:pt x="57" y="980"/>
                  </a:lnTo>
                  <a:lnTo>
                    <a:pt x="57" y="948"/>
                  </a:lnTo>
                  <a:lnTo>
                    <a:pt x="57" y="902"/>
                  </a:lnTo>
                  <a:lnTo>
                    <a:pt x="69" y="869"/>
                  </a:lnTo>
                  <a:lnTo>
                    <a:pt x="109" y="713"/>
                  </a:lnTo>
                  <a:lnTo>
                    <a:pt x="16" y="582"/>
                  </a:lnTo>
                  <a:lnTo>
                    <a:pt x="2" y="537"/>
                  </a:lnTo>
                  <a:lnTo>
                    <a:pt x="0" y="503"/>
                  </a:lnTo>
                  <a:lnTo>
                    <a:pt x="22" y="470"/>
                  </a:lnTo>
                  <a:lnTo>
                    <a:pt x="53" y="424"/>
                  </a:lnTo>
                  <a:lnTo>
                    <a:pt x="77" y="387"/>
                  </a:lnTo>
                  <a:lnTo>
                    <a:pt x="103" y="272"/>
                  </a:lnTo>
                  <a:lnTo>
                    <a:pt x="109" y="221"/>
                  </a:lnTo>
                  <a:lnTo>
                    <a:pt x="162" y="79"/>
                  </a:lnTo>
                  <a:lnTo>
                    <a:pt x="251" y="31"/>
                  </a:lnTo>
                  <a:lnTo>
                    <a:pt x="295" y="19"/>
                  </a:lnTo>
                  <a:lnTo>
                    <a:pt x="344" y="11"/>
                  </a:lnTo>
                  <a:lnTo>
                    <a:pt x="370" y="11"/>
                  </a:lnTo>
                  <a:lnTo>
                    <a:pt x="400" y="7"/>
                  </a:lnTo>
                  <a:lnTo>
                    <a:pt x="720" y="0"/>
                  </a:lnTo>
                  <a:lnTo>
                    <a:pt x="771" y="15"/>
                  </a:lnTo>
                  <a:lnTo>
                    <a:pt x="829" y="43"/>
                  </a:lnTo>
                  <a:lnTo>
                    <a:pt x="880" y="75"/>
                  </a:lnTo>
                  <a:lnTo>
                    <a:pt x="880" y="11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1">
              <a:extLst>
                <a:ext uri="{FF2B5EF4-FFF2-40B4-BE49-F238E27FC236}">
                  <a16:creationId xmlns:a16="http://schemas.microsoft.com/office/drawing/2014/main" id="{8E3BF2B3-5541-4D08-9D72-07F06366D64B}"/>
                </a:ext>
              </a:extLst>
            </p:cNvPr>
            <p:cNvSpPr>
              <a:spLocks/>
            </p:cNvSpPr>
            <p:nvPr/>
          </p:nvSpPr>
          <p:spPr bwMode="auto">
            <a:xfrm>
              <a:off x="2606" y="2906"/>
              <a:ext cx="122" cy="85"/>
            </a:xfrm>
            <a:custGeom>
              <a:avLst/>
              <a:gdLst>
                <a:gd name="T0" fmla="*/ 107 w 122"/>
                <a:gd name="T1" fmla="*/ 36 h 85"/>
                <a:gd name="T2" fmla="*/ 122 w 122"/>
                <a:gd name="T3" fmla="*/ 58 h 85"/>
                <a:gd name="T4" fmla="*/ 85 w 122"/>
                <a:gd name="T5" fmla="*/ 48 h 85"/>
                <a:gd name="T6" fmla="*/ 37 w 122"/>
                <a:gd name="T7" fmla="*/ 61 h 85"/>
                <a:gd name="T8" fmla="*/ 57 w 122"/>
                <a:gd name="T9" fmla="*/ 85 h 85"/>
                <a:gd name="T10" fmla="*/ 0 w 122"/>
                <a:gd name="T11" fmla="*/ 85 h 85"/>
                <a:gd name="T12" fmla="*/ 6 w 122"/>
                <a:gd name="T13" fmla="*/ 58 h 85"/>
                <a:gd name="T14" fmla="*/ 69 w 122"/>
                <a:gd name="T15" fmla="*/ 24 h 85"/>
                <a:gd name="T16" fmla="*/ 79 w 122"/>
                <a:gd name="T17" fmla="*/ 0 h 85"/>
                <a:gd name="T18" fmla="*/ 107 w 122"/>
                <a:gd name="T19" fmla="*/ 36 h 85"/>
                <a:gd name="T20" fmla="*/ 107 w 122"/>
                <a:gd name="T21" fmla="*/ 3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85">
                  <a:moveTo>
                    <a:pt x="107" y="36"/>
                  </a:moveTo>
                  <a:lnTo>
                    <a:pt x="122" y="58"/>
                  </a:lnTo>
                  <a:lnTo>
                    <a:pt x="85" y="48"/>
                  </a:lnTo>
                  <a:lnTo>
                    <a:pt x="37" y="61"/>
                  </a:lnTo>
                  <a:lnTo>
                    <a:pt x="57" y="85"/>
                  </a:lnTo>
                  <a:lnTo>
                    <a:pt x="0" y="85"/>
                  </a:lnTo>
                  <a:lnTo>
                    <a:pt x="6" y="58"/>
                  </a:lnTo>
                  <a:lnTo>
                    <a:pt x="69" y="24"/>
                  </a:lnTo>
                  <a:lnTo>
                    <a:pt x="79" y="0"/>
                  </a:lnTo>
                  <a:lnTo>
                    <a:pt x="107" y="36"/>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2">
              <a:extLst>
                <a:ext uri="{FF2B5EF4-FFF2-40B4-BE49-F238E27FC236}">
                  <a16:creationId xmlns:a16="http://schemas.microsoft.com/office/drawing/2014/main" id="{5EE24485-BD3B-462C-A0DE-266EB290B85F}"/>
                </a:ext>
              </a:extLst>
            </p:cNvPr>
            <p:cNvSpPr>
              <a:spLocks/>
            </p:cNvSpPr>
            <p:nvPr/>
          </p:nvSpPr>
          <p:spPr bwMode="auto">
            <a:xfrm>
              <a:off x="2647" y="2608"/>
              <a:ext cx="131" cy="298"/>
            </a:xfrm>
            <a:custGeom>
              <a:avLst/>
              <a:gdLst>
                <a:gd name="T0" fmla="*/ 97 w 131"/>
                <a:gd name="T1" fmla="*/ 2 h 298"/>
                <a:gd name="T2" fmla="*/ 44 w 131"/>
                <a:gd name="T3" fmla="*/ 107 h 298"/>
                <a:gd name="T4" fmla="*/ 28 w 131"/>
                <a:gd name="T5" fmla="*/ 172 h 298"/>
                <a:gd name="T6" fmla="*/ 12 w 131"/>
                <a:gd name="T7" fmla="*/ 237 h 298"/>
                <a:gd name="T8" fmla="*/ 0 w 131"/>
                <a:gd name="T9" fmla="*/ 271 h 298"/>
                <a:gd name="T10" fmla="*/ 38 w 131"/>
                <a:gd name="T11" fmla="*/ 298 h 298"/>
                <a:gd name="T12" fmla="*/ 66 w 131"/>
                <a:gd name="T13" fmla="*/ 276 h 298"/>
                <a:gd name="T14" fmla="*/ 28 w 131"/>
                <a:gd name="T15" fmla="*/ 257 h 298"/>
                <a:gd name="T16" fmla="*/ 50 w 131"/>
                <a:gd name="T17" fmla="*/ 243 h 298"/>
                <a:gd name="T18" fmla="*/ 87 w 131"/>
                <a:gd name="T19" fmla="*/ 247 h 298"/>
                <a:gd name="T20" fmla="*/ 77 w 131"/>
                <a:gd name="T21" fmla="*/ 194 h 298"/>
                <a:gd name="T22" fmla="*/ 89 w 131"/>
                <a:gd name="T23" fmla="*/ 107 h 298"/>
                <a:gd name="T24" fmla="*/ 131 w 131"/>
                <a:gd name="T25" fmla="*/ 0 h 298"/>
                <a:gd name="T26" fmla="*/ 97 w 131"/>
                <a:gd name="T27" fmla="*/ 2 h 298"/>
                <a:gd name="T28" fmla="*/ 97 w 131"/>
                <a:gd name="T29" fmla="*/ 2 h 2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298">
                  <a:moveTo>
                    <a:pt x="97" y="2"/>
                  </a:moveTo>
                  <a:lnTo>
                    <a:pt x="44" y="107"/>
                  </a:lnTo>
                  <a:lnTo>
                    <a:pt x="28" y="172"/>
                  </a:lnTo>
                  <a:lnTo>
                    <a:pt x="12" y="237"/>
                  </a:lnTo>
                  <a:lnTo>
                    <a:pt x="0" y="271"/>
                  </a:lnTo>
                  <a:lnTo>
                    <a:pt x="38" y="298"/>
                  </a:lnTo>
                  <a:lnTo>
                    <a:pt x="66" y="276"/>
                  </a:lnTo>
                  <a:lnTo>
                    <a:pt x="28" y="257"/>
                  </a:lnTo>
                  <a:lnTo>
                    <a:pt x="50" y="243"/>
                  </a:lnTo>
                  <a:lnTo>
                    <a:pt x="87" y="247"/>
                  </a:lnTo>
                  <a:lnTo>
                    <a:pt x="77" y="194"/>
                  </a:lnTo>
                  <a:lnTo>
                    <a:pt x="89" y="107"/>
                  </a:lnTo>
                  <a:lnTo>
                    <a:pt x="131" y="0"/>
                  </a:lnTo>
                  <a:lnTo>
                    <a:pt x="97" y="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3">
              <a:extLst>
                <a:ext uri="{FF2B5EF4-FFF2-40B4-BE49-F238E27FC236}">
                  <a16:creationId xmlns:a16="http://schemas.microsoft.com/office/drawing/2014/main" id="{5B34BFFE-B2AC-40F1-8B32-A2B5FE689F42}"/>
                </a:ext>
              </a:extLst>
            </p:cNvPr>
            <p:cNvSpPr>
              <a:spLocks/>
            </p:cNvSpPr>
            <p:nvPr/>
          </p:nvSpPr>
          <p:spPr bwMode="auto">
            <a:xfrm>
              <a:off x="2821" y="3274"/>
              <a:ext cx="479" cy="648"/>
            </a:xfrm>
            <a:custGeom>
              <a:avLst/>
              <a:gdLst>
                <a:gd name="T0" fmla="*/ 0 w 479"/>
                <a:gd name="T1" fmla="*/ 35 h 648"/>
                <a:gd name="T2" fmla="*/ 22 w 479"/>
                <a:gd name="T3" fmla="*/ 83 h 648"/>
                <a:gd name="T4" fmla="*/ 105 w 479"/>
                <a:gd name="T5" fmla="*/ 136 h 648"/>
                <a:gd name="T6" fmla="*/ 236 w 479"/>
                <a:gd name="T7" fmla="*/ 132 h 648"/>
                <a:gd name="T8" fmla="*/ 327 w 479"/>
                <a:gd name="T9" fmla="*/ 108 h 648"/>
                <a:gd name="T10" fmla="*/ 408 w 479"/>
                <a:gd name="T11" fmla="*/ 130 h 648"/>
                <a:gd name="T12" fmla="*/ 412 w 479"/>
                <a:gd name="T13" fmla="*/ 170 h 648"/>
                <a:gd name="T14" fmla="*/ 398 w 479"/>
                <a:gd name="T15" fmla="*/ 239 h 648"/>
                <a:gd name="T16" fmla="*/ 427 w 479"/>
                <a:gd name="T17" fmla="*/ 207 h 648"/>
                <a:gd name="T18" fmla="*/ 431 w 479"/>
                <a:gd name="T19" fmla="*/ 288 h 648"/>
                <a:gd name="T20" fmla="*/ 402 w 479"/>
                <a:gd name="T21" fmla="*/ 440 h 648"/>
                <a:gd name="T22" fmla="*/ 370 w 479"/>
                <a:gd name="T23" fmla="*/ 533 h 648"/>
                <a:gd name="T24" fmla="*/ 386 w 479"/>
                <a:gd name="T25" fmla="*/ 557 h 648"/>
                <a:gd name="T26" fmla="*/ 342 w 479"/>
                <a:gd name="T27" fmla="*/ 632 h 648"/>
                <a:gd name="T28" fmla="*/ 408 w 479"/>
                <a:gd name="T29" fmla="*/ 648 h 648"/>
                <a:gd name="T30" fmla="*/ 457 w 479"/>
                <a:gd name="T31" fmla="*/ 632 h 648"/>
                <a:gd name="T32" fmla="*/ 467 w 479"/>
                <a:gd name="T33" fmla="*/ 288 h 648"/>
                <a:gd name="T34" fmla="*/ 461 w 479"/>
                <a:gd name="T35" fmla="*/ 166 h 648"/>
                <a:gd name="T36" fmla="*/ 469 w 479"/>
                <a:gd name="T37" fmla="*/ 65 h 648"/>
                <a:gd name="T38" fmla="*/ 479 w 479"/>
                <a:gd name="T39" fmla="*/ 0 h 648"/>
                <a:gd name="T40" fmla="*/ 388 w 479"/>
                <a:gd name="T41" fmla="*/ 18 h 648"/>
                <a:gd name="T42" fmla="*/ 273 w 479"/>
                <a:gd name="T43" fmla="*/ 23 h 648"/>
                <a:gd name="T44" fmla="*/ 52 w 479"/>
                <a:gd name="T45" fmla="*/ 27 h 648"/>
                <a:gd name="T46" fmla="*/ 0 w 479"/>
                <a:gd name="T47" fmla="*/ 35 h 648"/>
                <a:gd name="T48" fmla="*/ 0 w 479"/>
                <a:gd name="T49" fmla="*/ 35 h 6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9" h="648">
                  <a:moveTo>
                    <a:pt x="0" y="35"/>
                  </a:moveTo>
                  <a:lnTo>
                    <a:pt x="22" y="83"/>
                  </a:lnTo>
                  <a:lnTo>
                    <a:pt x="105" y="136"/>
                  </a:lnTo>
                  <a:lnTo>
                    <a:pt x="236" y="132"/>
                  </a:lnTo>
                  <a:lnTo>
                    <a:pt x="327" y="108"/>
                  </a:lnTo>
                  <a:lnTo>
                    <a:pt x="408" y="130"/>
                  </a:lnTo>
                  <a:lnTo>
                    <a:pt x="412" y="170"/>
                  </a:lnTo>
                  <a:lnTo>
                    <a:pt x="398" y="239"/>
                  </a:lnTo>
                  <a:lnTo>
                    <a:pt x="427" y="207"/>
                  </a:lnTo>
                  <a:lnTo>
                    <a:pt x="431" y="288"/>
                  </a:lnTo>
                  <a:lnTo>
                    <a:pt x="402" y="440"/>
                  </a:lnTo>
                  <a:lnTo>
                    <a:pt x="370" y="533"/>
                  </a:lnTo>
                  <a:lnTo>
                    <a:pt x="386" y="557"/>
                  </a:lnTo>
                  <a:lnTo>
                    <a:pt x="342" y="632"/>
                  </a:lnTo>
                  <a:lnTo>
                    <a:pt x="408" y="648"/>
                  </a:lnTo>
                  <a:lnTo>
                    <a:pt x="457" y="632"/>
                  </a:lnTo>
                  <a:lnTo>
                    <a:pt x="467" y="288"/>
                  </a:lnTo>
                  <a:lnTo>
                    <a:pt x="461" y="166"/>
                  </a:lnTo>
                  <a:lnTo>
                    <a:pt x="469" y="65"/>
                  </a:lnTo>
                  <a:lnTo>
                    <a:pt x="479" y="0"/>
                  </a:lnTo>
                  <a:lnTo>
                    <a:pt x="388" y="18"/>
                  </a:lnTo>
                  <a:lnTo>
                    <a:pt x="273" y="23"/>
                  </a:lnTo>
                  <a:lnTo>
                    <a:pt x="52" y="27"/>
                  </a:lnTo>
                  <a:lnTo>
                    <a:pt x="0" y="35"/>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4">
              <a:extLst>
                <a:ext uri="{FF2B5EF4-FFF2-40B4-BE49-F238E27FC236}">
                  <a16:creationId xmlns:a16="http://schemas.microsoft.com/office/drawing/2014/main" id="{4EA71CDF-1546-496F-B1E4-FF854B1D2903}"/>
                </a:ext>
              </a:extLst>
            </p:cNvPr>
            <p:cNvSpPr>
              <a:spLocks/>
            </p:cNvSpPr>
            <p:nvPr/>
          </p:nvSpPr>
          <p:spPr bwMode="auto">
            <a:xfrm>
              <a:off x="3320" y="2776"/>
              <a:ext cx="128" cy="286"/>
            </a:xfrm>
            <a:custGeom>
              <a:avLst/>
              <a:gdLst>
                <a:gd name="T0" fmla="*/ 114 w 128"/>
                <a:gd name="T1" fmla="*/ 0 h 286"/>
                <a:gd name="T2" fmla="*/ 95 w 128"/>
                <a:gd name="T3" fmla="*/ 59 h 286"/>
                <a:gd name="T4" fmla="*/ 75 w 128"/>
                <a:gd name="T5" fmla="*/ 101 h 286"/>
                <a:gd name="T6" fmla="*/ 55 w 128"/>
                <a:gd name="T7" fmla="*/ 166 h 286"/>
                <a:gd name="T8" fmla="*/ 0 w 128"/>
                <a:gd name="T9" fmla="*/ 286 h 286"/>
                <a:gd name="T10" fmla="*/ 59 w 128"/>
                <a:gd name="T11" fmla="*/ 215 h 286"/>
                <a:gd name="T12" fmla="*/ 120 w 128"/>
                <a:gd name="T13" fmla="*/ 116 h 286"/>
                <a:gd name="T14" fmla="*/ 128 w 128"/>
                <a:gd name="T15" fmla="*/ 69 h 286"/>
                <a:gd name="T16" fmla="*/ 114 w 128"/>
                <a:gd name="T17" fmla="*/ 0 h 286"/>
                <a:gd name="T18" fmla="*/ 114 w 128"/>
                <a:gd name="T19" fmla="*/ 0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286">
                  <a:moveTo>
                    <a:pt x="114" y="0"/>
                  </a:moveTo>
                  <a:lnTo>
                    <a:pt x="95" y="59"/>
                  </a:lnTo>
                  <a:lnTo>
                    <a:pt x="75" y="101"/>
                  </a:lnTo>
                  <a:lnTo>
                    <a:pt x="55" y="166"/>
                  </a:lnTo>
                  <a:lnTo>
                    <a:pt x="0" y="286"/>
                  </a:lnTo>
                  <a:lnTo>
                    <a:pt x="59" y="215"/>
                  </a:lnTo>
                  <a:lnTo>
                    <a:pt x="120" y="116"/>
                  </a:lnTo>
                  <a:lnTo>
                    <a:pt x="128" y="69"/>
                  </a:lnTo>
                  <a:lnTo>
                    <a:pt x="114"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5">
              <a:extLst>
                <a:ext uri="{FF2B5EF4-FFF2-40B4-BE49-F238E27FC236}">
                  <a16:creationId xmlns:a16="http://schemas.microsoft.com/office/drawing/2014/main" id="{1E8896B5-8DE8-4C21-A63F-DED4452FEBBB}"/>
                </a:ext>
              </a:extLst>
            </p:cNvPr>
            <p:cNvSpPr>
              <a:spLocks/>
            </p:cNvSpPr>
            <p:nvPr/>
          </p:nvSpPr>
          <p:spPr bwMode="auto">
            <a:xfrm>
              <a:off x="3270" y="2632"/>
              <a:ext cx="137" cy="505"/>
            </a:xfrm>
            <a:custGeom>
              <a:avLst/>
              <a:gdLst>
                <a:gd name="T0" fmla="*/ 137 w 137"/>
                <a:gd name="T1" fmla="*/ 0 h 505"/>
                <a:gd name="T2" fmla="*/ 66 w 137"/>
                <a:gd name="T3" fmla="*/ 53 h 505"/>
                <a:gd name="T4" fmla="*/ 32 w 137"/>
                <a:gd name="T5" fmla="*/ 170 h 505"/>
                <a:gd name="T6" fmla="*/ 30 w 137"/>
                <a:gd name="T7" fmla="*/ 245 h 505"/>
                <a:gd name="T8" fmla="*/ 12 w 137"/>
                <a:gd name="T9" fmla="*/ 290 h 505"/>
                <a:gd name="T10" fmla="*/ 12 w 137"/>
                <a:gd name="T11" fmla="*/ 405 h 505"/>
                <a:gd name="T12" fmla="*/ 0 w 137"/>
                <a:gd name="T13" fmla="*/ 492 h 505"/>
                <a:gd name="T14" fmla="*/ 109 w 137"/>
                <a:gd name="T15" fmla="*/ 505 h 505"/>
                <a:gd name="T16" fmla="*/ 137 w 137"/>
                <a:gd name="T17" fmla="*/ 422 h 505"/>
                <a:gd name="T18" fmla="*/ 83 w 137"/>
                <a:gd name="T19" fmla="*/ 444 h 505"/>
                <a:gd name="T20" fmla="*/ 34 w 137"/>
                <a:gd name="T21" fmla="*/ 430 h 505"/>
                <a:gd name="T22" fmla="*/ 52 w 137"/>
                <a:gd name="T23" fmla="*/ 385 h 505"/>
                <a:gd name="T24" fmla="*/ 105 w 137"/>
                <a:gd name="T25" fmla="*/ 300 h 505"/>
                <a:gd name="T26" fmla="*/ 109 w 137"/>
                <a:gd name="T27" fmla="*/ 252 h 505"/>
                <a:gd name="T28" fmla="*/ 127 w 137"/>
                <a:gd name="T29" fmla="*/ 197 h 505"/>
                <a:gd name="T30" fmla="*/ 60 w 137"/>
                <a:gd name="T31" fmla="*/ 251 h 505"/>
                <a:gd name="T32" fmla="*/ 62 w 137"/>
                <a:gd name="T33" fmla="*/ 193 h 505"/>
                <a:gd name="T34" fmla="*/ 77 w 137"/>
                <a:gd name="T35" fmla="*/ 116 h 505"/>
                <a:gd name="T36" fmla="*/ 111 w 137"/>
                <a:gd name="T37" fmla="*/ 61 h 505"/>
                <a:gd name="T38" fmla="*/ 137 w 137"/>
                <a:gd name="T39" fmla="*/ 0 h 505"/>
                <a:gd name="T40" fmla="*/ 137 w 137"/>
                <a:gd name="T41" fmla="*/ 0 h 5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505">
                  <a:moveTo>
                    <a:pt x="137" y="0"/>
                  </a:moveTo>
                  <a:lnTo>
                    <a:pt x="66" y="53"/>
                  </a:lnTo>
                  <a:lnTo>
                    <a:pt x="32" y="170"/>
                  </a:lnTo>
                  <a:lnTo>
                    <a:pt x="30" y="245"/>
                  </a:lnTo>
                  <a:lnTo>
                    <a:pt x="12" y="290"/>
                  </a:lnTo>
                  <a:lnTo>
                    <a:pt x="12" y="405"/>
                  </a:lnTo>
                  <a:lnTo>
                    <a:pt x="0" y="492"/>
                  </a:lnTo>
                  <a:lnTo>
                    <a:pt x="109" y="505"/>
                  </a:lnTo>
                  <a:lnTo>
                    <a:pt x="137" y="422"/>
                  </a:lnTo>
                  <a:lnTo>
                    <a:pt x="83" y="444"/>
                  </a:lnTo>
                  <a:lnTo>
                    <a:pt x="34" y="430"/>
                  </a:lnTo>
                  <a:lnTo>
                    <a:pt x="52" y="385"/>
                  </a:lnTo>
                  <a:lnTo>
                    <a:pt x="105" y="300"/>
                  </a:lnTo>
                  <a:lnTo>
                    <a:pt x="109" y="252"/>
                  </a:lnTo>
                  <a:lnTo>
                    <a:pt x="127" y="197"/>
                  </a:lnTo>
                  <a:lnTo>
                    <a:pt x="60" y="251"/>
                  </a:lnTo>
                  <a:lnTo>
                    <a:pt x="62" y="193"/>
                  </a:lnTo>
                  <a:lnTo>
                    <a:pt x="77" y="116"/>
                  </a:lnTo>
                  <a:lnTo>
                    <a:pt x="111" y="61"/>
                  </a:lnTo>
                  <a:lnTo>
                    <a:pt x="137"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6">
              <a:extLst>
                <a:ext uri="{FF2B5EF4-FFF2-40B4-BE49-F238E27FC236}">
                  <a16:creationId xmlns:a16="http://schemas.microsoft.com/office/drawing/2014/main" id="{0C62DE96-0536-4F64-9BDE-E7ADAD4064A3}"/>
                </a:ext>
              </a:extLst>
            </p:cNvPr>
            <p:cNvSpPr>
              <a:spLocks/>
            </p:cNvSpPr>
            <p:nvPr/>
          </p:nvSpPr>
          <p:spPr bwMode="auto">
            <a:xfrm>
              <a:off x="2687" y="2964"/>
              <a:ext cx="399" cy="71"/>
            </a:xfrm>
            <a:custGeom>
              <a:avLst/>
              <a:gdLst>
                <a:gd name="T0" fmla="*/ 10 w 399"/>
                <a:gd name="T1" fmla="*/ 11 h 71"/>
                <a:gd name="T2" fmla="*/ 0 w 399"/>
                <a:gd name="T3" fmla="*/ 53 h 71"/>
                <a:gd name="T4" fmla="*/ 14 w 399"/>
                <a:gd name="T5" fmla="*/ 65 h 71"/>
                <a:gd name="T6" fmla="*/ 368 w 399"/>
                <a:gd name="T7" fmla="*/ 71 h 71"/>
                <a:gd name="T8" fmla="*/ 395 w 399"/>
                <a:gd name="T9" fmla="*/ 37 h 71"/>
                <a:gd name="T10" fmla="*/ 399 w 399"/>
                <a:gd name="T11" fmla="*/ 27 h 71"/>
                <a:gd name="T12" fmla="*/ 389 w 399"/>
                <a:gd name="T13" fmla="*/ 3 h 71"/>
                <a:gd name="T14" fmla="*/ 360 w 399"/>
                <a:gd name="T15" fmla="*/ 0 h 71"/>
                <a:gd name="T16" fmla="*/ 326 w 399"/>
                <a:gd name="T17" fmla="*/ 7 h 71"/>
                <a:gd name="T18" fmla="*/ 273 w 399"/>
                <a:gd name="T19" fmla="*/ 21 h 71"/>
                <a:gd name="T20" fmla="*/ 239 w 399"/>
                <a:gd name="T21" fmla="*/ 23 h 71"/>
                <a:gd name="T22" fmla="*/ 200 w 399"/>
                <a:gd name="T23" fmla="*/ 19 h 71"/>
                <a:gd name="T24" fmla="*/ 130 w 399"/>
                <a:gd name="T25" fmla="*/ 19 h 71"/>
                <a:gd name="T26" fmla="*/ 10 w 399"/>
                <a:gd name="T27" fmla="*/ 11 h 71"/>
                <a:gd name="T28" fmla="*/ 10 w 399"/>
                <a:gd name="T29" fmla="*/ 11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9" h="71">
                  <a:moveTo>
                    <a:pt x="10" y="11"/>
                  </a:moveTo>
                  <a:lnTo>
                    <a:pt x="0" y="53"/>
                  </a:lnTo>
                  <a:lnTo>
                    <a:pt x="14" y="65"/>
                  </a:lnTo>
                  <a:lnTo>
                    <a:pt x="368" y="71"/>
                  </a:lnTo>
                  <a:lnTo>
                    <a:pt x="395" y="37"/>
                  </a:lnTo>
                  <a:lnTo>
                    <a:pt x="399" y="27"/>
                  </a:lnTo>
                  <a:lnTo>
                    <a:pt x="389" y="3"/>
                  </a:lnTo>
                  <a:lnTo>
                    <a:pt x="360" y="0"/>
                  </a:lnTo>
                  <a:lnTo>
                    <a:pt x="326" y="7"/>
                  </a:lnTo>
                  <a:lnTo>
                    <a:pt x="273" y="21"/>
                  </a:lnTo>
                  <a:lnTo>
                    <a:pt x="239" y="23"/>
                  </a:lnTo>
                  <a:lnTo>
                    <a:pt x="200" y="19"/>
                  </a:lnTo>
                  <a:lnTo>
                    <a:pt x="130" y="19"/>
                  </a:lnTo>
                  <a:lnTo>
                    <a:pt x="10" y="11"/>
                  </a:lnTo>
                  <a:close/>
                </a:path>
              </a:pathLst>
            </a:custGeom>
            <a:solidFill>
              <a:srgbClr val="FFF2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7">
              <a:extLst>
                <a:ext uri="{FF2B5EF4-FFF2-40B4-BE49-F238E27FC236}">
                  <a16:creationId xmlns:a16="http://schemas.microsoft.com/office/drawing/2014/main" id="{6ECE7D05-D1FC-4A86-8060-F34B2D785DAA}"/>
                </a:ext>
              </a:extLst>
            </p:cNvPr>
            <p:cNvSpPr>
              <a:spLocks/>
            </p:cNvSpPr>
            <p:nvPr/>
          </p:nvSpPr>
          <p:spPr bwMode="auto">
            <a:xfrm>
              <a:off x="3106" y="2675"/>
              <a:ext cx="226" cy="514"/>
            </a:xfrm>
            <a:custGeom>
              <a:avLst/>
              <a:gdLst>
                <a:gd name="T0" fmla="*/ 226 w 226"/>
                <a:gd name="T1" fmla="*/ 0 h 514"/>
                <a:gd name="T2" fmla="*/ 164 w 226"/>
                <a:gd name="T3" fmla="*/ 77 h 514"/>
                <a:gd name="T4" fmla="*/ 131 w 226"/>
                <a:gd name="T5" fmla="*/ 83 h 514"/>
                <a:gd name="T6" fmla="*/ 139 w 226"/>
                <a:gd name="T7" fmla="*/ 111 h 514"/>
                <a:gd name="T8" fmla="*/ 113 w 226"/>
                <a:gd name="T9" fmla="*/ 192 h 514"/>
                <a:gd name="T10" fmla="*/ 50 w 226"/>
                <a:gd name="T11" fmla="*/ 247 h 514"/>
                <a:gd name="T12" fmla="*/ 0 w 226"/>
                <a:gd name="T13" fmla="*/ 370 h 514"/>
                <a:gd name="T14" fmla="*/ 18 w 226"/>
                <a:gd name="T15" fmla="*/ 391 h 514"/>
                <a:gd name="T16" fmla="*/ 91 w 226"/>
                <a:gd name="T17" fmla="*/ 336 h 514"/>
                <a:gd name="T18" fmla="*/ 69 w 226"/>
                <a:gd name="T19" fmla="*/ 413 h 514"/>
                <a:gd name="T20" fmla="*/ 22 w 226"/>
                <a:gd name="T21" fmla="*/ 514 h 514"/>
                <a:gd name="T22" fmla="*/ 52 w 226"/>
                <a:gd name="T23" fmla="*/ 504 h 514"/>
                <a:gd name="T24" fmla="*/ 123 w 226"/>
                <a:gd name="T25" fmla="*/ 409 h 514"/>
                <a:gd name="T26" fmla="*/ 160 w 226"/>
                <a:gd name="T27" fmla="*/ 391 h 514"/>
                <a:gd name="T28" fmla="*/ 154 w 226"/>
                <a:gd name="T29" fmla="*/ 255 h 514"/>
                <a:gd name="T30" fmla="*/ 150 w 226"/>
                <a:gd name="T31" fmla="*/ 192 h 514"/>
                <a:gd name="T32" fmla="*/ 160 w 226"/>
                <a:gd name="T33" fmla="*/ 111 h 514"/>
                <a:gd name="T34" fmla="*/ 190 w 226"/>
                <a:gd name="T35" fmla="*/ 83 h 514"/>
                <a:gd name="T36" fmla="*/ 226 w 226"/>
                <a:gd name="T37" fmla="*/ 0 h 514"/>
                <a:gd name="T38" fmla="*/ 226 w 226"/>
                <a:gd name="T39" fmla="*/ 0 h 5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6" h="514">
                  <a:moveTo>
                    <a:pt x="226" y="0"/>
                  </a:moveTo>
                  <a:lnTo>
                    <a:pt x="164" y="77"/>
                  </a:lnTo>
                  <a:lnTo>
                    <a:pt x="131" y="83"/>
                  </a:lnTo>
                  <a:lnTo>
                    <a:pt x="139" y="111"/>
                  </a:lnTo>
                  <a:lnTo>
                    <a:pt x="113" y="192"/>
                  </a:lnTo>
                  <a:lnTo>
                    <a:pt x="50" y="247"/>
                  </a:lnTo>
                  <a:lnTo>
                    <a:pt x="0" y="370"/>
                  </a:lnTo>
                  <a:lnTo>
                    <a:pt x="18" y="391"/>
                  </a:lnTo>
                  <a:lnTo>
                    <a:pt x="91" y="336"/>
                  </a:lnTo>
                  <a:lnTo>
                    <a:pt x="69" y="413"/>
                  </a:lnTo>
                  <a:lnTo>
                    <a:pt x="22" y="514"/>
                  </a:lnTo>
                  <a:lnTo>
                    <a:pt x="52" y="504"/>
                  </a:lnTo>
                  <a:lnTo>
                    <a:pt x="123" y="409"/>
                  </a:lnTo>
                  <a:lnTo>
                    <a:pt x="160" y="391"/>
                  </a:lnTo>
                  <a:lnTo>
                    <a:pt x="154" y="255"/>
                  </a:lnTo>
                  <a:lnTo>
                    <a:pt x="150" y="192"/>
                  </a:lnTo>
                  <a:lnTo>
                    <a:pt x="160" y="111"/>
                  </a:lnTo>
                  <a:lnTo>
                    <a:pt x="190" y="83"/>
                  </a:lnTo>
                  <a:lnTo>
                    <a:pt x="226"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68">
              <a:extLst>
                <a:ext uri="{FF2B5EF4-FFF2-40B4-BE49-F238E27FC236}">
                  <a16:creationId xmlns:a16="http://schemas.microsoft.com/office/drawing/2014/main" id="{D8C3CD3D-30D9-4186-B2D1-541B3F71949D}"/>
                </a:ext>
              </a:extLst>
            </p:cNvPr>
            <p:cNvSpPr>
              <a:spLocks/>
            </p:cNvSpPr>
            <p:nvPr/>
          </p:nvSpPr>
          <p:spPr bwMode="auto">
            <a:xfrm>
              <a:off x="2841" y="3432"/>
              <a:ext cx="354" cy="474"/>
            </a:xfrm>
            <a:custGeom>
              <a:avLst/>
              <a:gdLst>
                <a:gd name="T0" fmla="*/ 0 w 354"/>
                <a:gd name="T1" fmla="*/ 85 h 474"/>
                <a:gd name="T2" fmla="*/ 8 w 354"/>
                <a:gd name="T3" fmla="*/ 286 h 474"/>
                <a:gd name="T4" fmla="*/ 16 w 354"/>
                <a:gd name="T5" fmla="*/ 355 h 474"/>
                <a:gd name="T6" fmla="*/ 32 w 354"/>
                <a:gd name="T7" fmla="*/ 383 h 474"/>
                <a:gd name="T8" fmla="*/ 81 w 354"/>
                <a:gd name="T9" fmla="*/ 421 h 474"/>
                <a:gd name="T10" fmla="*/ 48 w 354"/>
                <a:gd name="T11" fmla="*/ 361 h 474"/>
                <a:gd name="T12" fmla="*/ 50 w 354"/>
                <a:gd name="T13" fmla="*/ 318 h 474"/>
                <a:gd name="T14" fmla="*/ 115 w 354"/>
                <a:gd name="T15" fmla="*/ 395 h 474"/>
                <a:gd name="T16" fmla="*/ 137 w 354"/>
                <a:gd name="T17" fmla="*/ 442 h 474"/>
                <a:gd name="T18" fmla="*/ 257 w 354"/>
                <a:gd name="T19" fmla="*/ 474 h 474"/>
                <a:gd name="T20" fmla="*/ 291 w 354"/>
                <a:gd name="T21" fmla="*/ 460 h 474"/>
                <a:gd name="T22" fmla="*/ 311 w 354"/>
                <a:gd name="T23" fmla="*/ 298 h 474"/>
                <a:gd name="T24" fmla="*/ 307 w 354"/>
                <a:gd name="T25" fmla="*/ 182 h 474"/>
                <a:gd name="T26" fmla="*/ 340 w 354"/>
                <a:gd name="T27" fmla="*/ 130 h 474"/>
                <a:gd name="T28" fmla="*/ 277 w 354"/>
                <a:gd name="T29" fmla="*/ 93 h 474"/>
                <a:gd name="T30" fmla="*/ 336 w 354"/>
                <a:gd name="T31" fmla="*/ 99 h 474"/>
                <a:gd name="T32" fmla="*/ 354 w 354"/>
                <a:gd name="T33" fmla="*/ 39 h 474"/>
                <a:gd name="T34" fmla="*/ 346 w 354"/>
                <a:gd name="T35" fmla="*/ 12 h 474"/>
                <a:gd name="T36" fmla="*/ 237 w 354"/>
                <a:gd name="T37" fmla="*/ 0 h 474"/>
                <a:gd name="T38" fmla="*/ 141 w 354"/>
                <a:gd name="T39" fmla="*/ 0 h 474"/>
                <a:gd name="T40" fmla="*/ 59 w 354"/>
                <a:gd name="T41" fmla="*/ 43 h 474"/>
                <a:gd name="T42" fmla="*/ 48 w 354"/>
                <a:gd name="T43" fmla="*/ 91 h 474"/>
                <a:gd name="T44" fmla="*/ 107 w 354"/>
                <a:gd name="T45" fmla="*/ 306 h 474"/>
                <a:gd name="T46" fmla="*/ 24 w 354"/>
                <a:gd name="T47" fmla="*/ 99 h 474"/>
                <a:gd name="T48" fmla="*/ 0 w 354"/>
                <a:gd name="T49" fmla="*/ 85 h 474"/>
                <a:gd name="T50" fmla="*/ 0 w 354"/>
                <a:gd name="T51" fmla="*/ 85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474">
                  <a:moveTo>
                    <a:pt x="0" y="85"/>
                  </a:moveTo>
                  <a:lnTo>
                    <a:pt x="8" y="286"/>
                  </a:lnTo>
                  <a:lnTo>
                    <a:pt x="16" y="355"/>
                  </a:lnTo>
                  <a:lnTo>
                    <a:pt x="32" y="383"/>
                  </a:lnTo>
                  <a:lnTo>
                    <a:pt x="81" y="421"/>
                  </a:lnTo>
                  <a:lnTo>
                    <a:pt x="48" y="361"/>
                  </a:lnTo>
                  <a:lnTo>
                    <a:pt x="50" y="318"/>
                  </a:lnTo>
                  <a:lnTo>
                    <a:pt x="115" y="395"/>
                  </a:lnTo>
                  <a:lnTo>
                    <a:pt x="137" y="442"/>
                  </a:lnTo>
                  <a:lnTo>
                    <a:pt x="257" y="474"/>
                  </a:lnTo>
                  <a:lnTo>
                    <a:pt x="291" y="460"/>
                  </a:lnTo>
                  <a:lnTo>
                    <a:pt x="311" y="298"/>
                  </a:lnTo>
                  <a:lnTo>
                    <a:pt x="307" y="182"/>
                  </a:lnTo>
                  <a:lnTo>
                    <a:pt x="340" y="130"/>
                  </a:lnTo>
                  <a:lnTo>
                    <a:pt x="277" y="93"/>
                  </a:lnTo>
                  <a:lnTo>
                    <a:pt x="336" y="99"/>
                  </a:lnTo>
                  <a:lnTo>
                    <a:pt x="354" y="39"/>
                  </a:lnTo>
                  <a:lnTo>
                    <a:pt x="346" y="12"/>
                  </a:lnTo>
                  <a:lnTo>
                    <a:pt x="237" y="0"/>
                  </a:lnTo>
                  <a:lnTo>
                    <a:pt x="141" y="0"/>
                  </a:lnTo>
                  <a:lnTo>
                    <a:pt x="59" y="43"/>
                  </a:lnTo>
                  <a:lnTo>
                    <a:pt x="48" y="91"/>
                  </a:lnTo>
                  <a:lnTo>
                    <a:pt x="107" y="306"/>
                  </a:lnTo>
                  <a:lnTo>
                    <a:pt x="24" y="99"/>
                  </a:lnTo>
                  <a:lnTo>
                    <a:pt x="0" y="85"/>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69">
              <a:extLst>
                <a:ext uri="{FF2B5EF4-FFF2-40B4-BE49-F238E27FC236}">
                  <a16:creationId xmlns:a16="http://schemas.microsoft.com/office/drawing/2014/main" id="{1FA0A0A3-A840-4C18-8A7C-6C97CA7BA89A}"/>
                </a:ext>
              </a:extLst>
            </p:cNvPr>
            <p:cNvSpPr>
              <a:spLocks/>
            </p:cNvSpPr>
            <p:nvPr/>
          </p:nvSpPr>
          <p:spPr bwMode="auto">
            <a:xfrm>
              <a:off x="2643" y="3234"/>
              <a:ext cx="226" cy="528"/>
            </a:xfrm>
            <a:custGeom>
              <a:avLst/>
              <a:gdLst>
                <a:gd name="T0" fmla="*/ 44 w 226"/>
                <a:gd name="T1" fmla="*/ 0 h 528"/>
                <a:gd name="T2" fmla="*/ 8 w 226"/>
                <a:gd name="T3" fmla="*/ 176 h 528"/>
                <a:gd name="T4" fmla="*/ 34 w 226"/>
                <a:gd name="T5" fmla="*/ 198 h 528"/>
                <a:gd name="T6" fmla="*/ 79 w 226"/>
                <a:gd name="T7" fmla="*/ 198 h 528"/>
                <a:gd name="T8" fmla="*/ 93 w 226"/>
                <a:gd name="T9" fmla="*/ 107 h 528"/>
                <a:gd name="T10" fmla="*/ 113 w 226"/>
                <a:gd name="T11" fmla="*/ 160 h 528"/>
                <a:gd name="T12" fmla="*/ 87 w 226"/>
                <a:gd name="T13" fmla="*/ 220 h 528"/>
                <a:gd name="T14" fmla="*/ 12 w 226"/>
                <a:gd name="T15" fmla="*/ 220 h 528"/>
                <a:gd name="T16" fmla="*/ 0 w 226"/>
                <a:gd name="T17" fmla="*/ 348 h 528"/>
                <a:gd name="T18" fmla="*/ 42 w 226"/>
                <a:gd name="T19" fmla="*/ 273 h 528"/>
                <a:gd name="T20" fmla="*/ 85 w 226"/>
                <a:gd name="T21" fmla="*/ 251 h 528"/>
                <a:gd name="T22" fmla="*/ 75 w 226"/>
                <a:gd name="T23" fmla="*/ 322 h 528"/>
                <a:gd name="T24" fmla="*/ 16 w 226"/>
                <a:gd name="T25" fmla="*/ 465 h 528"/>
                <a:gd name="T26" fmla="*/ 22 w 226"/>
                <a:gd name="T27" fmla="*/ 528 h 528"/>
                <a:gd name="T28" fmla="*/ 129 w 226"/>
                <a:gd name="T29" fmla="*/ 528 h 528"/>
                <a:gd name="T30" fmla="*/ 172 w 226"/>
                <a:gd name="T31" fmla="*/ 310 h 528"/>
                <a:gd name="T32" fmla="*/ 226 w 226"/>
                <a:gd name="T33" fmla="*/ 140 h 528"/>
                <a:gd name="T34" fmla="*/ 172 w 226"/>
                <a:gd name="T35" fmla="*/ 119 h 528"/>
                <a:gd name="T36" fmla="*/ 172 w 226"/>
                <a:gd name="T37" fmla="*/ 91 h 528"/>
                <a:gd name="T38" fmla="*/ 139 w 226"/>
                <a:gd name="T39" fmla="*/ 85 h 528"/>
                <a:gd name="T40" fmla="*/ 133 w 226"/>
                <a:gd name="T41" fmla="*/ 54 h 528"/>
                <a:gd name="T42" fmla="*/ 85 w 226"/>
                <a:gd name="T43" fmla="*/ 28 h 528"/>
                <a:gd name="T44" fmla="*/ 44 w 226"/>
                <a:gd name="T45" fmla="*/ 0 h 528"/>
                <a:gd name="T46" fmla="*/ 44 w 226"/>
                <a:gd name="T47" fmla="*/ 0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6" h="528">
                  <a:moveTo>
                    <a:pt x="44" y="0"/>
                  </a:moveTo>
                  <a:lnTo>
                    <a:pt x="8" y="176"/>
                  </a:lnTo>
                  <a:lnTo>
                    <a:pt x="34" y="198"/>
                  </a:lnTo>
                  <a:lnTo>
                    <a:pt x="79" y="198"/>
                  </a:lnTo>
                  <a:lnTo>
                    <a:pt x="93" y="107"/>
                  </a:lnTo>
                  <a:lnTo>
                    <a:pt x="113" y="160"/>
                  </a:lnTo>
                  <a:lnTo>
                    <a:pt x="87" y="220"/>
                  </a:lnTo>
                  <a:lnTo>
                    <a:pt x="12" y="220"/>
                  </a:lnTo>
                  <a:lnTo>
                    <a:pt x="0" y="348"/>
                  </a:lnTo>
                  <a:lnTo>
                    <a:pt x="42" y="273"/>
                  </a:lnTo>
                  <a:lnTo>
                    <a:pt x="85" y="251"/>
                  </a:lnTo>
                  <a:lnTo>
                    <a:pt x="75" y="322"/>
                  </a:lnTo>
                  <a:lnTo>
                    <a:pt x="16" y="465"/>
                  </a:lnTo>
                  <a:lnTo>
                    <a:pt x="22" y="528"/>
                  </a:lnTo>
                  <a:lnTo>
                    <a:pt x="129" y="528"/>
                  </a:lnTo>
                  <a:lnTo>
                    <a:pt x="172" y="310"/>
                  </a:lnTo>
                  <a:lnTo>
                    <a:pt x="226" y="140"/>
                  </a:lnTo>
                  <a:lnTo>
                    <a:pt x="172" y="119"/>
                  </a:lnTo>
                  <a:lnTo>
                    <a:pt x="172" y="91"/>
                  </a:lnTo>
                  <a:lnTo>
                    <a:pt x="139" y="85"/>
                  </a:lnTo>
                  <a:lnTo>
                    <a:pt x="133" y="54"/>
                  </a:lnTo>
                  <a:lnTo>
                    <a:pt x="85" y="28"/>
                  </a:lnTo>
                  <a:lnTo>
                    <a:pt x="44" y="0"/>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0">
              <a:extLst>
                <a:ext uri="{FF2B5EF4-FFF2-40B4-BE49-F238E27FC236}">
                  <a16:creationId xmlns:a16="http://schemas.microsoft.com/office/drawing/2014/main" id="{B86EAFB0-C7E7-4A3F-88F0-BAC2AD1E5363}"/>
                </a:ext>
              </a:extLst>
            </p:cNvPr>
            <p:cNvSpPr>
              <a:spLocks/>
            </p:cNvSpPr>
            <p:nvPr/>
          </p:nvSpPr>
          <p:spPr bwMode="auto">
            <a:xfrm>
              <a:off x="2772" y="2474"/>
              <a:ext cx="676" cy="501"/>
            </a:xfrm>
            <a:custGeom>
              <a:avLst/>
              <a:gdLst>
                <a:gd name="T0" fmla="*/ 676 w 676"/>
                <a:gd name="T1" fmla="*/ 92 h 501"/>
                <a:gd name="T2" fmla="*/ 631 w 676"/>
                <a:gd name="T3" fmla="*/ 122 h 501"/>
                <a:gd name="T4" fmla="*/ 581 w 676"/>
                <a:gd name="T5" fmla="*/ 162 h 501"/>
                <a:gd name="T6" fmla="*/ 581 w 676"/>
                <a:gd name="T7" fmla="*/ 136 h 501"/>
                <a:gd name="T8" fmla="*/ 494 w 676"/>
                <a:gd name="T9" fmla="*/ 274 h 501"/>
                <a:gd name="T10" fmla="*/ 413 w 676"/>
                <a:gd name="T11" fmla="*/ 280 h 501"/>
                <a:gd name="T12" fmla="*/ 457 w 676"/>
                <a:gd name="T13" fmla="*/ 320 h 501"/>
                <a:gd name="T14" fmla="*/ 437 w 676"/>
                <a:gd name="T15" fmla="*/ 359 h 501"/>
                <a:gd name="T16" fmla="*/ 423 w 676"/>
                <a:gd name="T17" fmla="*/ 331 h 501"/>
                <a:gd name="T18" fmla="*/ 364 w 676"/>
                <a:gd name="T19" fmla="*/ 343 h 501"/>
                <a:gd name="T20" fmla="*/ 344 w 676"/>
                <a:gd name="T21" fmla="*/ 381 h 501"/>
                <a:gd name="T22" fmla="*/ 310 w 676"/>
                <a:gd name="T23" fmla="*/ 361 h 501"/>
                <a:gd name="T24" fmla="*/ 314 w 676"/>
                <a:gd name="T25" fmla="*/ 452 h 501"/>
                <a:gd name="T26" fmla="*/ 269 w 676"/>
                <a:gd name="T27" fmla="*/ 480 h 501"/>
                <a:gd name="T28" fmla="*/ 210 w 676"/>
                <a:gd name="T29" fmla="*/ 444 h 501"/>
                <a:gd name="T30" fmla="*/ 172 w 676"/>
                <a:gd name="T31" fmla="*/ 464 h 501"/>
                <a:gd name="T32" fmla="*/ 53 w 676"/>
                <a:gd name="T33" fmla="*/ 501 h 501"/>
                <a:gd name="T34" fmla="*/ 10 w 676"/>
                <a:gd name="T35" fmla="*/ 365 h 501"/>
                <a:gd name="T36" fmla="*/ 81 w 676"/>
                <a:gd name="T37" fmla="*/ 324 h 501"/>
                <a:gd name="T38" fmla="*/ 0 w 676"/>
                <a:gd name="T39" fmla="*/ 316 h 501"/>
                <a:gd name="T40" fmla="*/ 10 w 676"/>
                <a:gd name="T41" fmla="*/ 142 h 501"/>
                <a:gd name="T42" fmla="*/ 124 w 676"/>
                <a:gd name="T43" fmla="*/ 128 h 501"/>
                <a:gd name="T44" fmla="*/ 142 w 676"/>
                <a:gd name="T45" fmla="*/ 177 h 501"/>
                <a:gd name="T46" fmla="*/ 237 w 676"/>
                <a:gd name="T47" fmla="*/ 199 h 501"/>
                <a:gd name="T48" fmla="*/ 360 w 676"/>
                <a:gd name="T49" fmla="*/ 181 h 501"/>
                <a:gd name="T50" fmla="*/ 397 w 676"/>
                <a:gd name="T51" fmla="*/ 142 h 501"/>
                <a:gd name="T52" fmla="*/ 465 w 676"/>
                <a:gd name="T53" fmla="*/ 59 h 501"/>
                <a:gd name="T54" fmla="*/ 500 w 676"/>
                <a:gd name="T55" fmla="*/ 17 h 501"/>
                <a:gd name="T56" fmla="*/ 524 w 676"/>
                <a:gd name="T57" fmla="*/ 0 h 501"/>
                <a:gd name="T58" fmla="*/ 571 w 676"/>
                <a:gd name="T59" fmla="*/ 11 h 501"/>
                <a:gd name="T60" fmla="*/ 654 w 676"/>
                <a:gd name="T61" fmla="*/ 53 h 501"/>
                <a:gd name="T62" fmla="*/ 676 w 676"/>
                <a:gd name="T63" fmla="*/ 92 h 501"/>
                <a:gd name="T64" fmla="*/ 676 w 676"/>
                <a:gd name="T65" fmla="*/ 92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1">
                  <a:moveTo>
                    <a:pt x="676" y="92"/>
                  </a:moveTo>
                  <a:lnTo>
                    <a:pt x="631" y="122"/>
                  </a:lnTo>
                  <a:lnTo>
                    <a:pt x="581" y="162"/>
                  </a:lnTo>
                  <a:lnTo>
                    <a:pt x="581" y="136"/>
                  </a:lnTo>
                  <a:lnTo>
                    <a:pt x="494" y="274"/>
                  </a:lnTo>
                  <a:lnTo>
                    <a:pt x="413" y="280"/>
                  </a:lnTo>
                  <a:lnTo>
                    <a:pt x="457" y="320"/>
                  </a:lnTo>
                  <a:lnTo>
                    <a:pt x="437" y="359"/>
                  </a:lnTo>
                  <a:lnTo>
                    <a:pt x="423" y="331"/>
                  </a:lnTo>
                  <a:lnTo>
                    <a:pt x="364" y="343"/>
                  </a:lnTo>
                  <a:lnTo>
                    <a:pt x="344" y="381"/>
                  </a:lnTo>
                  <a:lnTo>
                    <a:pt x="310" y="361"/>
                  </a:lnTo>
                  <a:lnTo>
                    <a:pt x="314" y="452"/>
                  </a:lnTo>
                  <a:lnTo>
                    <a:pt x="269" y="480"/>
                  </a:lnTo>
                  <a:lnTo>
                    <a:pt x="210" y="444"/>
                  </a:lnTo>
                  <a:lnTo>
                    <a:pt x="172" y="464"/>
                  </a:lnTo>
                  <a:lnTo>
                    <a:pt x="53" y="501"/>
                  </a:lnTo>
                  <a:lnTo>
                    <a:pt x="10" y="365"/>
                  </a:lnTo>
                  <a:lnTo>
                    <a:pt x="81" y="324"/>
                  </a:lnTo>
                  <a:lnTo>
                    <a:pt x="0" y="316"/>
                  </a:lnTo>
                  <a:lnTo>
                    <a:pt x="10" y="142"/>
                  </a:lnTo>
                  <a:lnTo>
                    <a:pt x="124" y="128"/>
                  </a:lnTo>
                  <a:lnTo>
                    <a:pt x="142" y="177"/>
                  </a:lnTo>
                  <a:lnTo>
                    <a:pt x="237" y="199"/>
                  </a:lnTo>
                  <a:lnTo>
                    <a:pt x="360" y="181"/>
                  </a:lnTo>
                  <a:lnTo>
                    <a:pt x="397" y="142"/>
                  </a:lnTo>
                  <a:lnTo>
                    <a:pt x="465" y="59"/>
                  </a:lnTo>
                  <a:lnTo>
                    <a:pt x="500" y="17"/>
                  </a:lnTo>
                  <a:lnTo>
                    <a:pt x="524" y="0"/>
                  </a:lnTo>
                  <a:lnTo>
                    <a:pt x="571" y="11"/>
                  </a:lnTo>
                  <a:lnTo>
                    <a:pt x="654" y="53"/>
                  </a:lnTo>
                  <a:lnTo>
                    <a:pt x="676" y="9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1">
              <a:extLst>
                <a:ext uri="{FF2B5EF4-FFF2-40B4-BE49-F238E27FC236}">
                  <a16:creationId xmlns:a16="http://schemas.microsoft.com/office/drawing/2014/main" id="{06C4C2B1-2C2E-4BC3-8791-60BC4BDDBA2E}"/>
                </a:ext>
              </a:extLst>
            </p:cNvPr>
            <p:cNvSpPr>
              <a:spLocks/>
            </p:cNvSpPr>
            <p:nvPr/>
          </p:nvSpPr>
          <p:spPr bwMode="auto">
            <a:xfrm>
              <a:off x="1833" y="3258"/>
              <a:ext cx="577" cy="460"/>
            </a:xfrm>
            <a:custGeom>
              <a:avLst/>
              <a:gdLst>
                <a:gd name="T0" fmla="*/ 577 w 577"/>
                <a:gd name="T1" fmla="*/ 0 h 460"/>
                <a:gd name="T2" fmla="*/ 539 w 577"/>
                <a:gd name="T3" fmla="*/ 231 h 460"/>
                <a:gd name="T4" fmla="*/ 443 w 577"/>
                <a:gd name="T5" fmla="*/ 282 h 460"/>
                <a:gd name="T6" fmla="*/ 344 w 577"/>
                <a:gd name="T7" fmla="*/ 336 h 460"/>
                <a:gd name="T8" fmla="*/ 195 w 577"/>
                <a:gd name="T9" fmla="*/ 446 h 460"/>
                <a:gd name="T10" fmla="*/ 152 w 577"/>
                <a:gd name="T11" fmla="*/ 460 h 460"/>
                <a:gd name="T12" fmla="*/ 140 w 577"/>
                <a:gd name="T13" fmla="*/ 452 h 460"/>
                <a:gd name="T14" fmla="*/ 110 w 577"/>
                <a:gd name="T15" fmla="*/ 413 h 460"/>
                <a:gd name="T16" fmla="*/ 102 w 577"/>
                <a:gd name="T17" fmla="*/ 385 h 460"/>
                <a:gd name="T18" fmla="*/ 63 w 577"/>
                <a:gd name="T19" fmla="*/ 340 h 460"/>
                <a:gd name="T20" fmla="*/ 21 w 577"/>
                <a:gd name="T21" fmla="*/ 279 h 460"/>
                <a:gd name="T22" fmla="*/ 0 w 577"/>
                <a:gd name="T23" fmla="*/ 142 h 460"/>
                <a:gd name="T24" fmla="*/ 1 w 577"/>
                <a:gd name="T25" fmla="*/ 47 h 460"/>
                <a:gd name="T26" fmla="*/ 19 w 577"/>
                <a:gd name="T27" fmla="*/ 41 h 460"/>
                <a:gd name="T28" fmla="*/ 87 w 577"/>
                <a:gd name="T29" fmla="*/ 57 h 460"/>
                <a:gd name="T30" fmla="*/ 318 w 577"/>
                <a:gd name="T31" fmla="*/ 67 h 460"/>
                <a:gd name="T32" fmla="*/ 369 w 577"/>
                <a:gd name="T33" fmla="*/ 107 h 460"/>
                <a:gd name="T34" fmla="*/ 423 w 577"/>
                <a:gd name="T35" fmla="*/ 99 h 460"/>
                <a:gd name="T36" fmla="*/ 494 w 577"/>
                <a:gd name="T37" fmla="*/ 61 h 460"/>
                <a:gd name="T38" fmla="*/ 535 w 577"/>
                <a:gd name="T39" fmla="*/ 16 h 460"/>
                <a:gd name="T40" fmla="*/ 577 w 577"/>
                <a:gd name="T41" fmla="*/ 0 h 460"/>
                <a:gd name="T42" fmla="*/ 577 w 577"/>
                <a:gd name="T43" fmla="*/ 0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7" h="460">
                  <a:moveTo>
                    <a:pt x="577" y="0"/>
                  </a:moveTo>
                  <a:lnTo>
                    <a:pt x="539" y="231"/>
                  </a:lnTo>
                  <a:lnTo>
                    <a:pt x="443" y="282"/>
                  </a:lnTo>
                  <a:lnTo>
                    <a:pt x="344" y="336"/>
                  </a:lnTo>
                  <a:lnTo>
                    <a:pt x="195" y="446"/>
                  </a:lnTo>
                  <a:lnTo>
                    <a:pt x="152" y="460"/>
                  </a:lnTo>
                  <a:lnTo>
                    <a:pt x="140" y="452"/>
                  </a:lnTo>
                  <a:lnTo>
                    <a:pt x="110" y="413"/>
                  </a:lnTo>
                  <a:lnTo>
                    <a:pt x="102" y="385"/>
                  </a:lnTo>
                  <a:lnTo>
                    <a:pt x="63" y="340"/>
                  </a:lnTo>
                  <a:lnTo>
                    <a:pt x="21" y="279"/>
                  </a:lnTo>
                  <a:lnTo>
                    <a:pt x="0" y="142"/>
                  </a:lnTo>
                  <a:lnTo>
                    <a:pt x="1" y="47"/>
                  </a:lnTo>
                  <a:lnTo>
                    <a:pt x="19" y="41"/>
                  </a:lnTo>
                  <a:lnTo>
                    <a:pt x="87" y="57"/>
                  </a:lnTo>
                  <a:lnTo>
                    <a:pt x="318" y="67"/>
                  </a:lnTo>
                  <a:lnTo>
                    <a:pt x="369" y="107"/>
                  </a:lnTo>
                  <a:lnTo>
                    <a:pt x="423" y="99"/>
                  </a:lnTo>
                  <a:lnTo>
                    <a:pt x="494" y="61"/>
                  </a:lnTo>
                  <a:lnTo>
                    <a:pt x="535" y="16"/>
                  </a:lnTo>
                  <a:lnTo>
                    <a:pt x="577" y="0"/>
                  </a:lnTo>
                  <a:close/>
                </a:path>
              </a:pathLst>
            </a:custGeom>
            <a:solidFill>
              <a:srgbClr val="7A9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2">
              <a:extLst>
                <a:ext uri="{FF2B5EF4-FFF2-40B4-BE49-F238E27FC236}">
                  <a16:creationId xmlns:a16="http://schemas.microsoft.com/office/drawing/2014/main" id="{96E22767-C1D9-4237-B7E4-ECC74D020560}"/>
                </a:ext>
              </a:extLst>
            </p:cNvPr>
            <p:cNvSpPr>
              <a:spLocks/>
            </p:cNvSpPr>
            <p:nvPr/>
          </p:nvSpPr>
          <p:spPr bwMode="auto">
            <a:xfrm>
              <a:off x="1916" y="3558"/>
              <a:ext cx="134" cy="71"/>
            </a:xfrm>
            <a:custGeom>
              <a:avLst/>
              <a:gdLst>
                <a:gd name="T0" fmla="*/ 0 w 134"/>
                <a:gd name="T1" fmla="*/ 0 h 71"/>
                <a:gd name="T2" fmla="*/ 59 w 134"/>
                <a:gd name="T3" fmla="*/ 2 h 71"/>
                <a:gd name="T4" fmla="*/ 112 w 134"/>
                <a:gd name="T5" fmla="*/ 20 h 71"/>
                <a:gd name="T6" fmla="*/ 134 w 134"/>
                <a:gd name="T7" fmla="*/ 52 h 71"/>
                <a:gd name="T8" fmla="*/ 69 w 134"/>
                <a:gd name="T9" fmla="*/ 48 h 71"/>
                <a:gd name="T10" fmla="*/ 89 w 134"/>
                <a:gd name="T11" fmla="*/ 71 h 71"/>
                <a:gd name="T12" fmla="*/ 33 w 134"/>
                <a:gd name="T13" fmla="*/ 36 h 71"/>
                <a:gd name="T14" fmla="*/ 0 w 134"/>
                <a:gd name="T15" fmla="*/ 22 h 71"/>
                <a:gd name="T16" fmla="*/ 0 w 134"/>
                <a:gd name="T17" fmla="*/ 0 h 71"/>
                <a:gd name="T18" fmla="*/ 0 w 13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71">
                  <a:moveTo>
                    <a:pt x="0" y="0"/>
                  </a:moveTo>
                  <a:lnTo>
                    <a:pt x="59" y="2"/>
                  </a:lnTo>
                  <a:lnTo>
                    <a:pt x="112" y="20"/>
                  </a:lnTo>
                  <a:lnTo>
                    <a:pt x="134" y="52"/>
                  </a:lnTo>
                  <a:lnTo>
                    <a:pt x="69" y="48"/>
                  </a:lnTo>
                  <a:lnTo>
                    <a:pt x="89" y="71"/>
                  </a:lnTo>
                  <a:lnTo>
                    <a:pt x="33" y="36"/>
                  </a:lnTo>
                  <a:lnTo>
                    <a:pt x="0" y="22"/>
                  </a:lnTo>
                  <a:lnTo>
                    <a:pt x="0"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73">
              <a:extLst>
                <a:ext uri="{FF2B5EF4-FFF2-40B4-BE49-F238E27FC236}">
                  <a16:creationId xmlns:a16="http://schemas.microsoft.com/office/drawing/2014/main" id="{B89CB221-1C8F-47E2-A48D-5D200FB17DB6}"/>
                </a:ext>
              </a:extLst>
            </p:cNvPr>
            <p:cNvSpPr>
              <a:spLocks/>
            </p:cNvSpPr>
            <p:nvPr/>
          </p:nvSpPr>
          <p:spPr bwMode="auto">
            <a:xfrm>
              <a:off x="2188" y="3349"/>
              <a:ext cx="125" cy="67"/>
            </a:xfrm>
            <a:custGeom>
              <a:avLst/>
              <a:gdLst>
                <a:gd name="T0" fmla="*/ 103 w 125"/>
                <a:gd name="T1" fmla="*/ 0 h 67"/>
                <a:gd name="T2" fmla="*/ 58 w 125"/>
                <a:gd name="T3" fmla="*/ 25 h 67"/>
                <a:gd name="T4" fmla="*/ 12 w 125"/>
                <a:gd name="T5" fmla="*/ 35 h 67"/>
                <a:gd name="T6" fmla="*/ 0 w 125"/>
                <a:gd name="T7" fmla="*/ 57 h 67"/>
                <a:gd name="T8" fmla="*/ 50 w 125"/>
                <a:gd name="T9" fmla="*/ 67 h 67"/>
                <a:gd name="T10" fmla="*/ 99 w 125"/>
                <a:gd name="T11" fmla="*/ 47 h 67"/>
                <a:gd name="T12" fmla="*/ 125 w 125"/>
                <a:gd name="T13" fmla="*/ 33 h 67"/>
                <a:gd name="T14" fmla="*/ 103 w 125"/>
                <a:gd name="T15" fmla="*/ 0 h 67"/>
                <a:gd name="T16" fmla="*/ 103 w 125"/>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67">
                  <a:moveTo>
                    <a:pt x="103" y="0"/>
                  </a:moveTo>
                  <a:lnTo>
                    <a:pt x="58" y="25"/>
                  </a:lnTo>
                  <a:lnTo>
                    <a:pt x="12" y="35"/>
                  </a:lnTo>
                  <a:lnTo>
                    <a:pt x="0" y="57"/>
                  </a:lnTo>
                  <a:lnTo>
                    <a:pt x="50" y="67"/>
                  </a:lnTo>
                  <a:lnTo>
                    <a:pt x="99" y="47"/>
                  </a:lnTo>
                  <a:lnTo>
                    <a:pt x="125" y="33"/>
                  </a:lnTo>
                  <a:lnTo>
                    <a:pt x="103"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4">
              <a:extLst>
                <a:ext uri="{FF2B5EF4-FFF2-40B4-BE49-F238E27FC236}">
                  <a16:creationId xmlns:a16="http://schemas.microsoft.com/office/drawing/2014/main" id="{CB599B9A-6DE3-45C9-AC0A-EC74F49C5358}"/>
                </a:ext>
              </a:extLst>
            </p:cNvPr>
            <p:cNvSpPr>
              <a:spLocks/>
            </p:cNvSpPr>
            <p:nvPr/>
          </p:nvSpPr>
          <p:spPr bwMode="auto">
            <a:xfrm>
              <a:off x="1880" y="3315"/>
              <a:ext cx="117" cy="99"/>
            </a:xfrm>
            <a:custGeom>
              <a:avLst/>
              <a:gdLst>
                <a:gd name="T0" fmla="*/ 53 w 117"/>
                <a:gd name="T1" fmla="*/ 14 h 99"/>
                <a:gd name="T2" fmla="*/ 20 w 117"/>
                <a:gd name="T3" fmla="*/ 0 h 99"/>
                <a:gd name="T4" fmla="*/ 0 w 117"/>
                <a:gd name="T5" fmla="*/ 20 h 99"/>
                <a:gd name="T6" fmla="*/ 8 w 117"/>
                <a:gd name="T7" fmla="*/ 46 h 99"/>
                <a:gd name="T8" fmla="*/ 42 w 117"/>
                <a:gd name="T9" fmla="*/ 63 h 99"/>
                <a:gd name="T10" fmla="*/ 4 w 117"/>
                <a:gd name="T11" fmla="*/ 91 h 99"/>
                <a:gd name="T12" fmla="*/ 36 w 117"/>
                <a:gd name="T13" fmla="*/ 89 h 99"/>
                <a:gd name="T14" fmla="*/ 69 w 117"/>
                <a:gd name="T15" fmla="*/ 59 h 99"/>
                <a:gd name="T16" fmla="*/ 89 w 117"/>
                <a:gd name="T17" fmla="*/ 99 h 99"/>
                <a:gd name="T18" fmla="*/ 117 w 117"/>
                <a:gd name="T19" fmla="*/ 69 h 99"/>
                <a:gd name="T20" fmla="*/ 93 w 117"/>
                <a:gd name="T21" fmla="*/ 18 h 99"/>
                <a:gd name="T22" fmla="*/ 53 w 117"/>
                <a:gd name="T23" fmla="*/ 14 h 99"/>
                <a:gd name="T24" fmla="*/ 53 w 117"/>
                <a:gd name="T25" fmla="*/ 14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99">
                  <a:moveTo>
                    <a:pt x="53" y="14"/>
                  </a:moveTo>
                  <a:lnTo>
                    <a:pt x="20" y="0"/>
                  </a:lnTo>
                  <a:lnTo>
                    <a:pt x="0" y="20"/>
                  </a:lnTo>
                  <a:lnTo>
                    <a:pt x="8" y="46"/>
                  </a:lnTo>
                  <a:lnTo>
                    <a:pt x="42" y="63"/>
                  </a:lnTo>
                  <a:lnTo>
                    <a:pt x="4" y="91"/>
                  </a:lnTo>
                  <a:lnTo>
                    <a:pt x="36" y="89"/>
                  </a:lnTo>
                  <a:lnTo>
                    <a:pt x="69" y="59"/>
                  </a:lnTo>
                  <a:lnTo>
                    <a:pt x="89" y="99"/>
                  </a:lnTo>
                  <a:lnTo>
                    <a:pt x="117" y="69"/>
                  </a:lnTo>
                  <a:lnTo>
                    <a:pt x="93" y="18"/>
                  </a:lnTo>
                  <a:lnTo>
                    <a:pt x="53" y="14"/>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5">
              <a:extLst>
                <a:ext uri="{FF2B5EF4-FFF2-40B4-BE49-F238E27FC236}">
                  <a16:creationId xmlns:a16="http://schemas.microsoft.com/office/drawing/2014/main" id="{8C402E12-9BA3-4005-9AF2-67B240F3DAE1}"/>
                </a:ext>
              </a:extLst>
            </p:cNvPr>
            <p:cNvSpPr>
              <a:spLocks/>
            </p:cNvSpPr>
            <p:nvPr/>
          </p:nvSpPr>
          <p:spPr bwMode="auto">
            <a:xfrm>
              <a:off x="2121" y="3416"/>
              <a:ext cx="202" cy="154"/>
            </a:xfrm>
            <a:custGeom>
              <a:avLst/>
              <a:gdLst>
                <a:gd name="T0" fmla="*/ 202 w 202"/>
                <a:gd name="T1" fmla="*/ 0 h 154"/>
                <a:gd name="T2" fmla="*/ 166 w 202"/>
                <a:gd name="T3" fmla="*/ 20 h 154"/>
                <a:gd name="T4" fmla="*/ 151 w 202"/>
                <a:gd name="T5" fmla="*/ 51 h 154"/>
                <a:gd name="T6" fmla="*/ 123 w 202"/>
                <a:gd name="T7" fmla="*/ 53 h 154"/>
                <a:gd name="T8" fmla="*/ 107 w 202"/>
                <a:gd name="T9" fmla="*/ 12 h 154"/>
                <a:gd name="T10" fmla="*/ 73 w 202"/>
                <a:gd name="T11" fmla="*/ 8 h 154"/>
                <a:gd name="T12" fmla="*/ 73 w 202"/>
                <a:gd name="T13" fmla="*/ 43 h 154"/>
                <a:gd name="T14" fmla="*/ 97 w 202"/>
                <a:gd name="T15" fmla="*/ 49 h 154"/>
                <a:gd name="T16" fmla="*/ 97 w 202"/>
                <a:gd name="T17" fmla="*/ 81 h 154"/>
                <a:gd name="T18" fmla="*/ 73 w 202"/>
                <a:gd name="T19" fmla="*/ 107 h 154"/>
                <a:gd name="T20" fmla="*/ 30 w 202"/>
                <a:gd name="T21" fmla="*/ 111 h 154"/>
                <a:gd name="T22" fmla="*/ 18 w 202"/>
                <a:gd name="T23" fmla="*/ 41 h 154"/>
                <a:gd name="T24" fmla="*/ 0 w 202"/>
                <a:gd name="T25" fmla="*/ 39 h 154"/>
                <a:gd name="T26" fmla="*/ 12 w 202"/>
                <a:gd name="T27" fmla="*/ 154 h 154"/>
                <a:gd name="T28" fmla="*/ 30 w 202"/>
                <a:gd name="T29" fmla="*/ 136 h 154"/>
                <a:gd name="T30" fmla="*/ 69 w 202"/>
                <a:gd name="T31" fmla="*/ 122 h 154"/>
                <a:gd name="T32" fmla="*/ 101 w 202"/>
                <a:gd name="T33" fmla="*/ 117 h 154"/>
                <a:gd name="T34" fmla="*/ 158 w 202"/>
                <a:gd name="T35" fmla="*/ 105 h 154"/>
                <a:gd name="T36" fmla="*/ 192 w 202"/>
                <a:gd name="T37" fmla="*/ 73 h 154"/>
                <a:gd name="T38" fmla="*/ 194 w 202"/>
                <a:gd name="T39" fmla="*/ 32 h 154"/>
                <a:gd name="T40" fmla="*/ 202 w 202"/>
                <a:gd name="T41" fmla="*/ 0 h 154"/>
                <a:gd name="T42" fmla="*/ 202 w 202"/>
                <a:gd name="T43" fmla="*/ 0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154">
                  <a:moveTo>
                    <a:pt x="202" y="0"/>
                  </a:moveTo>
                  <a:lnTo>
                    <a:pt x="166" y="20"/>
                  </a:lnTo>
                  <a:lnTo>
                    <a:pt x="151" y="51"/>
                  </a:lnTo>
                  <a:lnTo>
                    <a:pt x="123" y="53"/>
                  </a:lnTo>
                  <a:lnTo>
                    <a:pt x="107" y="12"/>
                  </a:lnTo>
                  <a:lnTo>
                    <a:pt x="73" y="8"/>
                  </a:lnTo>
                  <a:lnTo>
                    <a:pt x="73" y="43"/>
                  </a:lnTo>
                  <a:lnTo>
                    <a:pt x="97" y="49"/>
                  </a:lnTo>
                  <a:lnTo>
                    <a:pt x="97" y="81"/>
                  </a:lnTo>
                  <a:lnTo>
                    <a:pt x="73" y="107"/>
                  </a:lnTo>
                  <a:lnTo>
                    <a:pt x="30" y="111"/>
                  </a:lnTo>
                  <a:lnTo>
                    <a:pt x="18" y="41"/>
                  </a:lnTo>
                  <a:lnTo>
                    <a:pt x="0" y="39"/>
                  </a:lnTo>
                  <a:lnTo>
                    <a:pt x="12" y="154"/>
                  </a:lnTo>
                  <a:lnTo>
                    <a:pt x="30" y="136"/>
                  </a:lnTo>
                  <a:lnTo>
                    <a:pt x="69" y="122"/>
                  </a:lnTo>
                  <a:lnTo>
                    <a:pt x="101" y="117"/>
                  </a:lnTo>
                  <a:lnTo>
                    <a:pt x="158" y="105"/>
                  </a:lnTo>
                  <a:lnTo>
                    <a:pt x="192" y="73"/>
                  </a:lnTo>
                  <a:lnTo>
                    <a:pt x="194" y="32"/>
                  </a:lnTo>
                  <a:lnTo>
                    <a:pt x="202"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6">
              <a:extLst>
                <a:ext uri="{FF2B5EF4-FFF2-40B4-BE49-F238E27FC236}">
                  <a16:creationId xmlns:a16="http://schemas.microsoft.com/office/drawing/2014/main" id="{61893991-F1E7-4C46-849F-33ECFF2E54AC}"/>
                </a:ext>
              </a:extLst>
            </p:cNvPr>
            <p:cNvSpPr>
              <a:spLocks/>
            </p:cNvSpPr>
            <p:nvPr/>
          </p:nvSpPr>
          <p:spPr bwMode="auto">
            <a:xfrm>
              <a:off x="1850" y="3428"/>
              <a:ext cx="263" cy="124"/>
            </a:xfrm>
            <a:custGeom>
              <a:avLst/>
              <a:gdLst>
                <a:gd name="T0" fmla="*/ 0 w 263"/>
                <a:gd name="T1" fmla="*/ 12 h 124"/>
                <a:gd name="T2" fmla="*/ 56 w 263"/>
                <a:gd name="T3" fmla="*/ 0 h 124"/>
                <a:gd name="T4" fmla="*/ 123 w 263"/>
                <a:gd name="T5" fmla="*/ 24 h 124"/>
                <a:gd name="T6" fmla="*/ 184 w 263"/>
                <a:gd name="T7" fmla="*/ 35 h 124"/>
                <a:gd name="T8" fmla="*/ 263 w 263"/>
                <a:gd name="T9" fmla="*/ 85 h 124"/>
                <a:gd name="T10" fmla="*/ 186 w 263"/>
                <a:gd name="T11" fmla="*/ 71 h 124"/>
                <a:gd name="T12" fmla="*/ 255 w 263"/>
                <a:gd name="T13" fmla="*/ 124 h 124"/>
                <a:gd name="T14" fmla="*/ 186 w 263"/>
                <a:gd name="T15" fmla="*/ 120 h 124"/>
                <a:gd name="T16" fmla="*/ 56 w 263"/>
                <a:gd name="T17" fmla="*/ 89 h 124"/>
                <a:gd name="T18" fmla="*/ 0 w 263"/>
                <a:gd name="T19" fmla="*/ 12 h 124"/>
                <a:gd name="T20" fmla="*/ 0 w 263"/>
                <a:gd name="T21" fmla="*/ 12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3" h="124">
                  <a:moveTo>
                    <a:pt x="0" y="12"/>
                  </a:moveTo>
                  <a:lnTo>
                    <a:pt x="56" y="0"/>
                  </a:lnTo>
                  <a:lnTo>
                    <a:pt x="123" y="24"/>
                  </a:lnTo>
                  <a:lnTo>
                    <a:pt x="184" y="35"/>
                  </a:lnTo>
                  <a:lnTo>
                    <a:pt x="263" y="85"/>
                  </a:lnTo>
                  <a:lnTo>
                    <a:pt x="186" y="71"/>
                  </a:lnTo>
                  <a:lnTo>
                    <a:pt x="255" y="124"/>
                  </a:lnTo>
                  <a:lnTo>
                    <a:pt x="186" y="120"/>
                  </a:lnTo>
                  <a:lnTo>
                    <a:pt x="56" y="89"/>
                  </a:lnTo>
                  <a:lnTo>
                    <a:pt x="0" y="12"/>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7">
              <a:extLst>
                <a:ext uri="{FF2B5EF4-FFF2-40B4-BE49-F238E27FC236}">
                  <a16:creationId xmlns:a16="http://schemas.microsoft.com/office/drawing/2014/main" id="{1A71C827-6F3F-4F27-AE4F-F17B7BF5059B}"/>
                </a:ext>
              </a:extLst>
            </p:cNvPr>
            <p:cNvSpPr>
              <a:spLocks/>
            </p:cNvSpPr>
            <p:nvPr/>
          </p:nvSpPr>
          <p:spPr bwMode="auto">
            <a:xfrm>
              <a:off x="1605" y="2349"/>
              <a:ext cx="1017" cy="974"/>
            </a:xfrm>
            <a:custGeom>
              <a:avLst/>
              <a:gdLst>
                <a:gd name="T0" fmla="*/ 554 w 1017"/>
                <a:gd name="T1" fmla="*/ 0 h 974"/>
                <a:gd name="T2" fmla="*/ 613 w 1017"/>
                <a:gd name="T3" fmla="*/ 51 h 974"/>
                <a:gd name="T4" fmla="*/ 663 w 1017"/>
                <a:gd name="T5" fmla="*/ 73 h 974"/>
                <a:gd name="T6" fmla="*/ 767 w 1017"/>
                <a:gd name="T7" fmla="*/ 117 h 974"/>
                <a:gd name="T8" fmla="*/ 803 w 1017"/>
                <a:gd name="T9" fmla="*/ 132 h 974"/>
                <a:gd name="T10" fmla="*/ 892 w 1017"/>
                <a:gd name="T11" fmla="*/ 196 h 974"/>
                <a:gd name="T12" fmla="*/ 941 w 1017"/>
                <a:gd name="T13" fmla="*/ 275 h 974"/>
                <a:gd name="T14" fmla="*/ 949 w 1017"/>
                <a:gd name="T15" fmla="*/ 348 h 974"/>
                <a:gd name="T16" fmla="*/ 959 w 1017"/>
                <a:gd name="T17" fmla="*/ 399 h 974"/>
                <a:gd name="T18" fmla="*/ 1017 w 1017"/>
                <a:gd name="T19" fmla="*/ 573 h 974"/>
                <a:gd name="T20" fmla="*/ 989 w 1017"/>
                <a:gd name="T21" fmla="*/ 611 h 974"/>
                <a:gd name="T22" fmla="*/ 977 w 1017"/>
                <a:gd name="T23" fmla="*/ 654 h 974"/>
                <a:gd name="T24" fmla="*/ 993 w 1017"/>
                <a:gd name="T25" fmla="*/ 727 h 974"/>
                <a:gd name="T26" fmla="*/ 973 w 1017"/>
                <a:gd name="T27" fmla="*/ 717 h 974"/>
                <a:gd name="T28" fmla="*/ 930 w 1017"/>
                <a:gd name="T29" fmla="*/ 717 h 974"/>
                <a:gd name="T30" fmla="*/ 848 w 1017"/>
                <a:gd name="T31" fmla="*/ 751 h 974"/>
                <a:gd name="T32" fmla="*/ 852 w 1017"/>
                <a:gd name="T33" fmla="*/ 773 h 974"/>
                <a:gd name="T34" fmla="*/ 809 w 1017"/>
                <a:gd name="T35" fmla="*/ 885 h 974"/>
                <a:gd name="T36" fmla="*/ 720 w 1017"/>
                <a:gd name="T37" fmla="*/ 925 h 974"/>
                <a:gd name="T38" fmla="*/ 663 w 1017"/>
                <a:gd name="T39" fmla="*/ 935 h 974"/>
                <a:gd name="T40" fmla="*/ 621 w 1017"/>
                <a:gd name="T41" fmla="*/ 937 h 974"/>
                <a:gd name="T42" fmla="*/ 562 w 1017"/>
                <a:gd name="T43" fmla="*/ 952 h 974"/>
                <a:gd name="T44" fmla="*/ 425 w 1017"/>
                <a:gd name="T45" fmla="*/ 960 h 974"/>
                <a:gd name="T46" fmla="*/ 354 w 1017"/>
                <a:gd name="T47" fmla="*/ 974 h 974"/>
                <a:gd name="T48" fmla="*/ 222 w 1017"/>
                <a:gd name="T49" fmla="*/ 950 h 974"/>
                <a:gd name="T50" fmla="*/ 190 w 1017"/>
                <a:gd name="T51" fmla="*/ 860 h 974"/>
                <a:gd name="T52" fmla="*/ 186 w 1017"/>
                <a:gd name="T53" fmla="*/ 834 h 974"/>
                <a:gd name="T54" fmla="*/ 158 w 1017"/>
                <a:gd name="T55" fmla="*/ 812 h 974"/>
                <a:gd name="T56" fmla="*/ 125 w 1017"/>
                <a:gd name="T57" fmla="*/ 808 h 974"/>
                <a:gd name="T58" fmla="*/ 83 w 1017"/>
                <a:gd name="T59" fmla="*/ 810 h 974"/>
                <a:gd name="T60" fmla="*/ 46 w 1017"/>
                <a:gd name="T61" fmla="*/ 856 h 974"/>
                <a:gd name="T62" fmla="*/ 12 w 1017"/>
                <a:gd name="T63" fmla="*/ 796 h 974"/>
                <a:gd name="T64" fmla="*/ 0 w 1017"/>
                <a:gd name="T65" fmla="*/ 719 h 974"/>
                <a:gd name="T66" fmla="*/ 8 w 1017"/>
                <a:gd name="T67" fmla="*/ 622 h 974"/>
                <a:gd name="T68" fmla="*/ 40 w 1017"/>
                <a:gd name="T69" fmla="*/ 496 h 974"/>
                <a:gd name="T70" fmla="*/ 65 w 1017"/>
                <a:gd name="T71" fmla="*/ 350 h 974"/>
                <a:gd name="T72" fmla="*/ 115 w 1017"/>
                <a:gd name="T73" fmla="*/ 249 h 974"/>
                <a:gd name="T74" fmla="*/ 150 w 1017"/>
                <a:gd name="T75" fmla="*/ 225 h 974"/>
                <a:gd name="T76" fmla="*/ 271 w 1017"/>
                <a:gd name="T77" fmla="*/ 138 h 974"/>
                <a:gd name="T78" fmla="*/ 326 w 1017"/>
                <a:gd name="T79" fmla="*/ 97 h 974"/>
                <a:gd name="T80" fmla="*/ 514 w 1017"/>
                <a:gd name="T81" fmla="*/ 14 h 974"/>
                <a:gd name="T82" fmla="*/ 554 w 1017"/>
                <a:gd name="T83" fmla="*/ 0 h 974"/>
                <a:gd name="T84" fmla="*/ 554 w 1017"/>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7" h="974">
                  <a:moveTo>
                    <a:pt x="554" y="0"/>
                  </a:moveTo>
                  <a:lnTo>
                    <a:pt x="613" y="51"/>
                  </a:lnTo>
                  <a:lnTo>
                    <a:pt x="663" y="73"/>
                  </a:lnTo>
                  <a:lnTo>
                    <a:pt x="767" y="117"/>
                  </a:lnTo>
                  <a:lnTo>
                    <a:pt x="803" y="132"/>
                  </a:lnTo>
                  <a:lnTo>
                    <a:pt x="892" y="196"/>
                  </a:lnTo>
                  <a:lnTo>
                    <a:pt x="941" y="275"/>
                  </a:lnTo>
                  <a:lnTo>
                    <a:pt x="949" y="348"/>
                  </a:lnTo>
                  <a:lnTo>
                    <a:pt x="959" y="399"/>
                  </a:lnTo>
                  <a:lnTo>
                    <a:pt x="1017" y="573"/>
                  </a:lnTo>
                  <a:lnTo>
                    <a:pt x="989" y="611"/>
                  </a:lnTo>
                  <a:lnTo>
                    <a:pt x="977" y="654"/>
                  </a:lnTo>
                  <a:lnTo>
                    <a:pt x="993" y="727"/>
                  </a:lnTo>
                  <a:lnTo>
                    <a:pt x="973" y="717"/>
                  </a:lnTo>
                  <a:lnTo>
                    <a:pt x="930" y="717"/>
                  </a:lnTo>
                  <a:lnTo>
                    <a:pt x="848" y="751"/>
                  </a:lnTo>
                  <a:lnTo>
                    <a:pt x="852" y="773"/>
                  </a:lnTo>
                  <a:lnTo>
                    <a:pt x="809" y="885"/>
                  </a:lnTo>
                  <a:lnTo>
                    <a:pt x="720" y="925"/>
                  </a:lnTo>
                  <a:lnTo>
                    <a:pt x="663" y="935"/>
                  </a:lnTo>
                  <a:lnTo>
                    <a:pt x="621" y="937"/>
                  </a:lnTo>
                  <a:lnTo>
                    <a:pt x="562" y="952"/>
                  </a:lnTo>
                  <a:lnTo>
                    <a:pt x="425" y="960"/>
                  </a:lnTo>
                  <a:lnTo>
                    <a:pt x="354" y="974"/>
                  </a:lnTo>
                  <a:lnTo>
                    <a:pt x="222" y="950"/>
                  </a:lnTo>
                  <a:lnTo>
                    <a:pt x="190" y="860"/>
                  </a:lnTo>
                  <a:lnTo>
                    <a:pt x="186" y="834"/>
                  </a:lnTo>
                  <a:lnTo>
                    <a:pt x="158" y="812"/>
                  </a:lnTo>
                  <a:lnTo>
                    <a:pt x="125" y="808"/>
                  </a:lnTo>
                  <a:lnTo>
                    <a:pt x="83" y="810"/>
                  </a:lnTo>
                  <a:lnTo>
                    <a:pt x="46" y="856"/>
                  </a:lnTo>
                  <a:lnTo>
                    <a:pt x="12" y="796"/>
                  </a:lnTo>
                  <a:lnTo>
                    <a:pt x="0" y="719"/>
                  </a:lnTo>
                  <a:lnTo>
                    <a:pt x="8" y="622"/>
                  </a:lnTo>
                  <a:lnTo>
                    <a:pt x="40" y="496"/>
                  </a:lnTo>
                  <a:lnTo>
                    <a:pt x="65" y="350"/>
                  </a:lnTo>
                  <a:lnTo>
                    <a:pt x="115" y="249"/>
                  </a:lnTo>
                  <a:lnTo>
                    <a:pt x="150" y="225"/>
                  </a:lnTo>
                  <a:lnTo>
                    <a:pt x="271" y="138"/>
                  </a:lnTo>
                  <a:lnTo>
                    <a:pt x="326" y="97"/>
                  </a:lnTo>
                  <a:lnTo>
                    <a:pt x="514" y="14"/>
                  </a:lnTo>
                  <a:lnTo>
                    <a:pt x="554"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78">
              <a:extLst>
                <a:ext uri="{FF2B5EF4-FFF2-40B4-BE49-F238E27FC236}">
                  <a16:creationId xmlns:a16="http://schemas.microsoft.com/office/drawing/2014/main" id="{BE0243F5-B00A-40F3-B96C-6395D5C24378}"/>
                </a:ext>
              </a:extLst>
            </p:cNvPr>
            <p:cNvSpPr>
              <a:spLocks/>
            </p:cNvSpPr>
            <p:nvPr/>
          </p:nvSpPr>
          <p:spPr bwMode="auto">
            <a:xfrm>
              <a:off x="1747" y="2454"/>
              <a:ext cx="232" cy="148"/>
            </a:xfrm>
            <a:custGeom>
              <a:avLst/>
              <a:gdLst>
                <a:gd name="T0" fmla="*/ 180 w 232"/>
                <a:gd name="T1" fmla="*/ 112 h 148"/>
                <a:gd name="T2" fmla="*/ 163 w 232"/>
                <a:gd name="T3" fmla="*/ 112 h 148"/>
                <a:gd name="T4" fmla="*/ 157 w 232"/>
                <a:gd name="T5" fmla="*/ 148 h 148"/>
                <a:gd name="T6" fmla="*/ 121 w 232"/>
                <a:gd name="T7" fmla="*/ 132 h 148"/>
                <a:gd name="T8" fmla="*/ 60 w 232"/>
                <a:gd name="T9" fmla="*/ 122 h 148"/>
                <a:gd name="T10" fmla="*/ 0 w 232"/>
                <a:gd name="T11" fmla="*/ 126 h 148"/>
                <a:gd name="T12" fmla="*/ 91 w 232"/>
                <a:gd name="T13" fmla="*/ 61 h 148"/>
                <a:gd name="T14" fmla="*/ 133 w 232"/>
                <a:gd name="T15" fmla="*/ 22 h 148"/>
                <a:gd name="T16" fmla="*/ 184 w 232"/>
                <a:gd name="T17" fmla="*/ 0 h 148"/>
                <a:gd name="T18" fmla="*/ 204 w 232"/>
                <a:gd name="T19" fmla="*/ 0 h 148"/>
                <a:gd name="T20" fmla="*/ 232 w 232"/>
                <a:gd name="T21" fmla="*/ 47 h 148"/>
                <a:gd name="T22" fmla="*/ 206 w 232"/>
                <a:gd name="T23" fmla="*/ 79 h 148"/>
                <a:gd name="T24" fmla="*/ 180 w 232"/>
                <a:gd name="T25" fmla="*/ 112 h 148"/>
                <a:gd name="T26" fmla="*/ 180 w 232"/>
                <a:gd name="T27" fmla="*/ 112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2" h="148">
                  <a:moveTo>
                    <a:pt x="180" y="112"/>
                  </a:moveTo>
                  <a:lnTo>
                    <a:pt x="163" y="112"/>
                  </a:lnTo>
                  <a:lnTo>
                    <a:pt x="157" y="148"/>
                  </a:lnTo>
                  <a:lnTo>
                    <a:pt x="121" y="132"/>
                  </a:lnTo>
                  <a:lnTo>
                    <a:pt x="60" y="122"/>
                  </a:lnTo>
                  <a:lnTo>
                    <a:pt x="0" y="126"/>
                  </a:lnTo>
                  <a:lnTo>
                    <a:pt x="91" y="61"/>
                  </a:lnTo>
                  <a:lnTo>
                    <a:pt x="133" y="22"/>
                  </a:lnTo>
                  <a:lnTo>
                    <a:pt x="184" y="0"/>
                  </a:lnTo>
                  <a:lnTo>
                    <a:pt x="204" y="0"/>
                  </a:lnTo>
                  <a:lnTo>
                    <a:pt x="232" y="47"/>
                  </a:lnTo>
                  <a:lnTo>
                    <a:pt x="206" y="79"/>
                  </a:lnTo>
                  <a:lnTo>
                    <a:pt x="180" y="112"/>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79">
              <a:extLst>
                <a:ext uri="{FF2B5EF4-FFF2-40B4-BE49-F238E27FC236}">
                  <a16:creationId xmlns:a16="http://schemas.microsoft.com/office/drawing/2014/main" id="{35A58FD0-E1D4-467C-A66D-12EF0F8CF51F}"/>
                </a:ext>
              </a:extLst>
            </p:cNvPr>
            <p:cNvSpPr>
              <a:spLocks/>
            </p:cNvSpPr>
            <p:nvPr/>
          </p:nvSpPr>
          <p:spPr bwMode="auto">
            <a:xfrm>
              <a:off x="1836" y="3092"/>
              <a:ext cx="64" cy="209"/>
            </a:xfrm>
            <a:custGeom>
              <a:avLst/>
              <a:gdLst>
                <a:gd name="T0" fmla="*/ 48 w 64"/>
                <a:gd name="T1" fmla="*/ 36 h 209"/>
                <a:gd name="T2" fmla="*/ 44 w 64"/>
                <a:gd name="T3" fmla="*/ 103 h 209"/>
                <a:gd name="T4" fmla="*/ 64 w 64"/>
                <a:gd name="T5" fmla="*/ 209 h 209"/>
                <a:gd name="T6" fmla="*/ 32 w 64"/>
                <a:gd name="T7" fmla="*/ 144 h 209"/>
                <a:gd name="T8" fmla="*/ 0 w 64"/>
                <a:gd name="T9" fmla="*/ 53 h 209"/>
                <a:gd name="T10" fmla="*/ 16 w 64"/>
                <a:gd name="T11" fmla="*/ 0 h 209"/>
                <a:gd name="T12" fmla="*/ 48 w 64"/>
                <a:gd name="T13" fmla="*/ 36 h 209"/>
                <a:gd name="T14" fmla="*/ 48 w 64"/>
                <a:gd name="T15" fmla="*/ 36 h 2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209">
                  <a:moveTo>
                    <a:pt x="48" y="36"/>
                  </a:moveTo>
                  <a:lnTo>
                    <a:pt x="44" y="103"/>
                  </a:lnTo>
                  <a:lnTo>
                    <a:pt x="64" y="209"/>
                  </a:lnTo>
                  <a:lnTo>
                    <a:pt x="32" y="144"/>
                  </a:lnTo>
                  <a:lnTo>
                    <a:pt x="0" y="53"/>
                  </a:lnTo>
                  <a:lnTo>
                    <a:pt x="16" y="0"/>
                  </a:lnTo>
                  <a:lnTo>
                    <a:pt x="48" y="36"/>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0">
              <a:extLst>
                <a:ext uri="{FF2B5EF4-FFF2-40B4-BE49-F238E27FC236}">
                  <a16:creationId xmlns:a16="http://schemas.microsoft.com/office/drawing/2014/main" id="{F220BC98-EF00-45F1-BF68-A10C85938D6E}"/>
                </a:ext>
              </a:extLst>
            </p:cNvPr>
            <p:cNvSpPr>
              <a:spLocks/>
            </p:cNvSpPr>
            <p:nvPr/>
          </p:nvSpPr>
          <p:spPr bwMode="auto">
            <a:xfrm>
              <a:off x="1621" y="3128"/>
              <a:ext cx="217" cy="55"/>
            </a:xfrm>
            <a:custGeom>
              <a:avLst/>
              <a:gdLst>
                <a:gd name="T0" fmla="*/ 12 w 217"/>
                <a:gd name="T1" fmla="*/ 37 h 55"/>
                <a:gd name="T2" fmla="*/ 32 w 217"/>
                <a:gd name="T3" fmla="*/ 17 h 55"/>
                <a:gd name="T4" fmla="*/ 67 w 217"/>
                <a:gd name="T5" fmla="*/ 17 h 55"/>
                <a:gd name="T6" fmla="*/ 81 w 217"/>
                <a:gd name="T7" fmla="*/ 25 h 55"/>
                <a:gd name="T8" fmla="*/ 146 w 217"/>
                <a:gd name="T9" fmla="*/ 37 h 55"/>
                <a:gd name="T10" fmla="*/ 200 w 217"/>
                <a:gd name="T11" fmla="*/ 55 h 55"/>
                <a:gd name="T12" fmla="*/ 202 w 217"/>
                <a:gd name="T13" fmla="*/ 29 h 55"/>
                <a:gd name="T14" fmla="*/ 217 w 217"/>
                <a:gd name="T15" fmla="*/ 0 h 55"/>
                <a:gd name="T16" fmla="*/ 150 w 217"/>
                <a:gd name="T17" fmla="*/ 1 h 55"/>
                <a:gd name="T18" fmla="*/ 81 w 217"/>
                <a:gd name="T19" fmla="*/ 7 h 55"/>
                <a:gd name="T20" fmla="*/ 0 w 217"/>
                <a:gd name="T21" fmla="*/ 17 h 55"/>
                <a:gd name="T22" fmla="*/ 12 w 217"/>
                <a:gd name="T23" fmla="*/ 37 h 55"/>
                <a:gd name="T24" fmla="*/ 12 w 217"/>
                <a:gd name="T25" fmla="*/ 3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7" h="55">
                  <a:moveTo>
                    <a:pt x="12" y="37"/>
                  </a:moveTo>
                  <a:lnTo>
                    <a:pt x="32" y="17"/>
                  </a:lnTo>
                  <a:lnTo>
                    <a:pt x="67" y="17"/>
                  </a:lnTo>
                  <a:lnTo>
                    <a:pt x="81" y="25"/>
                  </a:lnTo>
                  <a:lnTo>
                    <a:pt x="146" y="37"/>
                  </a:lnTo>
                  <a:lnTo>
                    <a:pt x="200" y="55"/>
                  </a:lnTo>
                  <a:lnTo>
                    <a:pt x="202" y="29"/>
                  </a:lnTo>
                  <a:lnTo>
                    <a:pt x="217" y="0"/>
                  </a:lnTo>
                  <a:lnTo>
                    <a:pt x="150" y="1"/>
                  </a:lnTo>
                  <a:lnTo>
                    <a:pt x="81" y="7"/>
                  </a:lnTo>
                  <a:lnTo>
                    <a:pt x="0" y="17"/>
                  </a:lnTo>
                  <a:lnTo>
                    <a:pt x="12" y="37"/>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81">
              <a:extLst>
                <a:ext uri="{FF2B5EF4-FFF2-40B4-BE49-F238E27FC236}">
                  <a16:creationId xmlns:a16="http://schemas.microsoft.com/office/drawing/2014/main" id="{6F9528DE-1564-43F6-89E4-8F842EBF0F92}"/>
                </a:ext>
              </a:extLst>
            </p:cNvPr>
            <p:cNvSpPr>
              <a:spLocks/>
            </p:cNvSpPr>
            <p:nvPr/>
          </p:nvSpPr>
          <p:spPr bwMode="auto">
            <a:xfrm>
              <a:off x="1931" y="2975"/>
              <a:ext cx="66" cy="214"/>
            </a:xfrm>
            <a:custGeom>
              <a:avLst/>
              <a:gdLst>
                <a:gd name="T0" fmla="*/ 62 w 66"/>
                <a:gd name="T1" fmla="*/ 34 h 214"/>
                <a:gd name="T2" fmla="*/ 58 w 66"/>
                <a:gd name="T3" fmla="*/ 109 h 214"/>
                <a:gd name="T4" fmla="*/ 0 w 66"/>
                <a:gd name="T5" fmla="*/ 214 h 214"/>
                <a:gd name="T6" fmla="*/ 30 w 66"/>
                <a:gd name="T7" fmla="*/ 101 h 214"/>
                <a:gd name="T8" fmla="*/ 66 w 66"/>
                <a:gd name="T9" fmla="*/ 0 h 214"/>
                <a:gd name="T10" fmla="*/ 62 w 66"/>
                <a:gd name="T11" fmla="*/ 34 h 214"/>
                <a:gd name="T12" fmla="*/ 62 w 66"/>
                <a:gd name="T13" fmla="*/ 34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14">
                  <a:moveTo>
                    <a:pt x="62" y="34"/>
                  </a:moveTo>
                  <a:lnTo>
                    <a:pt x="58" y="109"/>
                  </a:lnTo>
                  <a:lnTo>
                    <a:pt x="0" y="214"/>
                  </a:lnTo>
                  <a:lnTo>
                    <a:pt x="30" y="101"/>
                  </a:lnTo>
                  <a:lnTo>
                    <a:pt x="66" y="0"/>
                  </a:lnTo>
                  <a:lnTo>
                    <a:pt x="62" y="34"/>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2">
              <a:extLst>
                <a:ext uri="{FF2B5EF4-FFF2-40B4-BE49-F238E27FC236}">
                  <a16:creationId xmlns:a16="http://schemas.microsoft.com/office/drawing/2014/main" id="{1DB7ED78-3DCF-4FA5-BE2D-93FF17AB06D1}"/>
                </a:ext>
              </a:extLst>
            </p:cNvPr>
            <p:cNvSpPr>
              <a:spLocks/>
            </p:cNvSpPr>
            <p:nvPr/>
          </p:nvSpPr>
          <p:spPr bwMode="auto">
            <a:xfrm>
              <a:off x="2256" y="3068"/>
              <a:ext cx="186" cy="190"/>
            </a:xfrm>
            <a:custGeom>
              <a:avLst/>
              <a:gdLst>
                <a:gd name="T0" fmla="*/ 0 w 186"/>
                <a:gd name="T1" fmla="*/ 0 h 190"/>
                <a:gd name="T2" fmla="*/ 31 w 186"/>
                <a:gd name="T3" fmla="*/ 0 h 190"/>
                <a:gd name="T4" fmla="*/ 73 w 186"/>
                <a:gd name="T5" fmla="*/ 65 h 190"/>
                <a:gd name="T6" fmla="*/ 128 w 186"/>
                <a:gd name="T7" fmla="*/ 93 h 190"/>
                <a:gd name="T8" fmla="*/ 186 w 186"/>
                <a:gd name="T9" fmla="*/ 89 h 190"/>
                <a:gd name="T10" fmla="*/ 158 w 186"/>
                <a:gd name="T11" fmla="*/ 170 h 190"/>
                <a:gd name="T12" fmla="*/ 128 w 186"/>
                <a:gd name="T13" fmla="*/ 190 h 190"/>
                <a:gd name="T14" fmla="*/ 156 w 186"/>
                <a:gd name="T15" fmla="*/ 125 h 190"/>
                <a:gd name="T16" fmla="*/ 99 w 186"/>
                <a:gd name="T17" fmla="*/ 111 h 190"/>
                <a:gd name="T18" fmla="*/ 37 w 186"/>
                <a:gd name="T19" fmla="*/ 40 h 190"/>
                <a:gd name="T20" fmla="*/ 23 w 186"/>
                <a:gd name="T21" fmla="*/ 16 h 190"/>
                <a:gd name="T22" fmla="*/ 0 w 186"/>
                <a:gd name="T23" fmla="*/ 0 h 190"/>
                <a:gd name="T24" fmla="*/ 0 w 186"/>
                <a:gd name="T25" fmla="*/ 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190">
                  <a:moveTo>
                    <a:pt x="0" y="0"/>
                  </a:moveTo>
                  <a:lnTo>
                    <a:pt x="31" y="0"/>
                  </a:lnTo>
                  <a:lnTo>
                    <a:pt x="73" y="65"/>
                  </a:lnTo>
                  <a:lnTo>
                    <a:pt x="128" y="93"/>
                  </a:lnTo>
                  <a:lnTo>
                    <a:pt x="186" y="89"/>
                  </a:lnTo>
                  <a:lnTo>
                    <a:pt x="158" y="170"/>
                  </a:lnTo>
                  <a:lnTo>
                    <a:pt x="128" y="190"/>
                  </a:lnTo>
                  <a:lnTo>
                    <a:pt x="156" y="125"/>
                  </a:lnTo>
                  <a:lnTo>
                    <a:pt x="99" y="111"/>
                  </a:lnTo>
                  <a:lnTo>
                    <a:pt x="37" y="40"/>
                  </a:lnTo>
                  <a:lnTo>
                    <a:pt x="23" y="16"/>
                  </a:lnTo>
                  <a:lnTo>
                    <a:pt x="0"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83">
              <a:extLst>
                <a:ext uri="{FF2B5EF4-FFF2-40B4-BE49-F238E27FC236}">
                  <a16:creationId xmlns:a16="http://schemas.microsoft.com/office/drawing/2014/main" id="{E15D164E-0C58-4A70-96BD-B008285B10EF}"/>
                </a:ext>
              </a:extLst>
            </p:cNvPr>
            <p:cNvSpPr>
              <a:spLocks/>
            </p:cNvSpPr>
            <p:nvPr/>
          </p:nvSpPr>
          <p:spPr bwMode="auto">
            <a:xfrm>
              <a:off x="2503" y="2659"/>
              <a:ext cx="107" cy="312"/>
            </a:xfrm>
            <a:custGeom>
              <a:avLst/>
              <a:gdLst>
                <a:gd name="T0" fmla="*/ 39 w 107"/>
                <a:gd name="T1" fmla="*/ 0 h 312"/>
                <a:gd name="T2" fmla="*/ 36 w 107"/>
                <a:gd name="T3" fmla="*/ 89 h 312"/>
                <a:gd name="T4" fmla="*/ 14 w 107"/>
                <a:gd name="T5" fmla="*/ 208 h 312"/>
                <a:gd name="T6" fmla="*/ 53 w 107"/>
                <a:gd name="T7" fmla="*/ 143 h 312"/>
                <a:gd name="T8" fmla="*/ 43 w 107"/>
                <a:gd name="T9" fmla="*/ 204 h 312"/>
                <a:gd name="T10" fmla="*/ 0 w 107"/>
                <a:gd name="T11" fmla="*/ 312 h 312"/>
                <a:gd name="T12" fmla="*/ 75 w 107"/>
                <a:gd name="T13" fmla="*/ 263 h 312"/>
                <a:gd name="T14" fmla="*/ 105 w 107"/>
                <a:gd name="T15" fmla="*/ 251 h 312"/>
                <a:gd name="T16" fmla="*/ 107 w 107"/>
                <a:gd name="T17" fmla="*/ 229 h 312"/>
                <a:gd name="T18" fmla="*/ 87 w 107"/>
                <a:gd name="T19" fmla="*/ 172 h 312"/>
                <a:gd name="T20" fmla="*/ 69 w 107"/>
                <a:gd name="T21" fmla="*/ 115 h 312"/>
                <a:gd name="T22" fmla="*/ 57 w 107"/>
                <a:gd name="T23" fmla="*/ 77 h 312"/>
                <a:gd name="T24" fmla="*/ 39 w 107"/>
                <a:gd name="T25" fmla="*/ 0 h 312"/>
                <a:gd name="T26" fmla="*/ 39 w 107"/>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312">
                  <a:moveTo>
                    <a:pt x="39" y="0"/>
                  </a:moveTo>
                  <a:lnTo>
                    <a:pt x="36" y="89"/>
                  </a:lnTo>
                  <a:lnTo>
                    <a:pt x="14" y="208"/>
                  </a:lnTo>
                  <a:lnTo>
                    <a:pt x="53" y="143"/>
                  </a:lnTo>
                  <a:lnTo>
                    <a:pt x="43" y="204"/>
                  </a:lnTo>
                  <a:lnTo>
                    <a:pt x="0" y="312"/>
                  </a:lnTo>
                  <a:lnTo>
                    <a:pt x="75" y="263"/>
                  </a:lnTo>
                  <a:lnTo>
                    <a:pt x="105" y="251"/>
                  </a:lnTo>
                  <a:lnTo>
                    <a:pt x="107" y="229"/>
                  </a:lnTo>
                  <a:lnTo>
                    <a:pt x="87" y="172"/>
                  </a:lnTo>
                  <a:lnTo>
                    <a:pt x="69" y="115"/>
                  </a:lnTo>
                  <a:lnTo>
                    <a:pt x="57" y="77"/>
                  </a:lnTo>
                  <a:lnTo>
                    <a:pt x="3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84">
              <a:extLst>
                <a:ext uri="{FF2B5EF4-FFF2-40B4-BE49-F238E27FC236}">
                  <a16:creationId xmlns:a16="http://schemas.microsoft.com/office/drawing/2014/main" id="{5CD314FD-C7D3-4757-9673-423610D2C0F7}"/>
                </a:ext>
              </a:extLst>
            </p:cNvPr>
            <p:cNvSpPr>
              <a:spLocks/>
            </p:cNvSpPr>
            <p:nvPr/>
          </p:nvSpPr>
          <p:spPr bwMode="auto">
            <a:xfrm>
              <a:off x="2398" y="2620"/>
              <a:ext cx="131" cy="472"/>
            </a:xfrm>
            <a:custGeom>
              <a:avLst/>
              <a:gdLst>
                <a:gd name="T0" fmla="*/ 117 w 131"/>
                <a:gd name="T1" fmla="*/ 0 h 472"/>
                <a:gd name="T2" fmla="*/ 91 w 131"/>
                <a:gd name="T3" fmla="*/ 61 h 472"/>
                <a:gd name="T4" fmla="*/ 61 w 131"/>
                <a:gd name="T5" fmla="*/ 142 h 472"/>
                <a:gd name="T6" fmla="*/ 44 w 131"/>
                <a:gd name="T7" fmla="*/ 189 h 472"/>
                <a:gd name="T8" fmla="*/ 16 w 131"/>
                <a:gd name="T9" fmla="*/ 261 h 472"/>
                <a:gd name="T10" fmla="*/ 4 w 131"/>
                <a:gd name="T11" fmla="*/ 310 h 472"/>
                <a:gd name="T12" fmla="*/ 0 w 131"/>
                <a:gd name="T13" fmla="*/ 347 h 472"/>
                <a:gd name="T14" fmla="*/ 16 w 131"/>
                <a:gd name="T15" fmla="*/ 391 h 472"/>
                <a:gd name="T16" fmla="*/ 32 w 131"/>
                <a:gd name="T17" fmla="*/ 415 h 472"/>
                <a:gd name="T18" fmla="*/ 59 w 131"/>
                <a:gd name="T19" fmla="*/ 423 h 472"/>
                <a:gd name="T20" fmla="*/ 52 w 131"/>
                <a:gd name="T21" fmla="*/ 464 h 472"/>
                <a:gd name="T22" fmla="*/ 67 w 131"/>
                <a:gd name="T23" fmla="*/ 472 h 472"/>
                <a:gd name="T24" fmla="*/ 105 w 131"/>
                <a:gd name="T25" fmla="*/ 452 h 472"/>
                <a:gd name="T26" fmla="*/ 131 w 131"/>
                <a:gd name="T27" fmla="*/ 438 h 472"/>
                <a:gd name="T28" fmla="*/ 127 w 131"/>
                <a:gd name="T29" fmla="*/ 409 h 472"/>
                <a:gd name="T30" fmla="*/ 77 w 131"/>
                <a:gd name="T31" fmla="*/ 413 h 472"/>
                <a:gd name="T32" fmla="*/ 55 w 131"/>
                <a:gd name="T33" fmla="*/ 387 h 472"/>
                <a:gd name="T34" fmla="*/ 79 w 131"/>
                <a:gd name="T35" fmla="*/ 330 h 472"/>
                <a:gd name="T36" fmla="*/ 105 w 131"/>
                <a:gd name="T37" fmla="*/ 282 h 472"/>
                <a:gd name="T38" fmla="*/ 50 w 131"/>
                <a:gd name="T39" fmla="*/ 308 h 472"/>
                <a:gd name="T40" fmla="*/ 83 w 131"/>
                <a:gd name="T41" fmla="*/ 201 h 472"/>
                <a:gd name="T42" fmla="*/ 107 w 131"/>
                <a:gd name="T43" fmla="*/ 95 h 472"/>
                <a:gd name="T44" fmla="*/ 117 w 131"/>
                <a:gd name="T45" fmla="*/ 0 h 472"/>
                <a:gd name="T46" fmla="*/ 117 w 131"/>
                <a:gd name="T47" fmla="*/ 0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1" h="472">
                  <a:moveTo>
                    <a:pt x="117" y="0"/>
                  </a:moveTo>
                  <a:lnTo>
                    <a:pt x="91" y="61"/>
                  </a:lnTo>
                  <a:lnTo>
                    <a:pt x="61" y="142"/>
                  </a:lnTo>
                  <a:lnTo>
                    <a:pt x="44" y="189"/>
                  </a:lnTo>
                  <a:lnTo>
                    <a:pt x="16" y="261"/>
                  </a:lnTo>
                  <a:lnTo>
                    <a:pt x="4" y="310"/>
                  </a:lnTo>
                  <a:lnTo>
                    <a:pt x="0" y="347"/>
                  </a:lnTo>
                  <a:lnTo>
                    <a:pt x="16" y="391"/>
                  </a:lnTo>
                  <a:lnTo>
                    <a:pt x="32" y="415"/>
                  </a:lnTo>
                  <a:lnTo>
                    <a:pt x="59" y="423"/>
                  </a:lnTo>
                  <a:lnTo>
                    <a:pt x="52" y="464"/>
                  </a:lnTo>
                  <a:lnTo>
                    <a:pt x="67" y="472"/>
                  </a:lnTo>
                  <a:lnTo>
                    <a:pt x="105" y="452"/>
                  </a:lnTo>
                  <a:lnTo>
                    <a:pt x="131" y="438"/>
                  </a:lnTo>
                  <a:lnTo>
                    <a:pt x="127" y="409"/>
                  </a:lnTo>
                  <a:lnTo>
                    <a:pt x="77" y="413"/>
                  </a:lnTo>
                  <a:lnTo>
                    <a:pt x="55" y="387"/>
                  </a:lnTo>
                  <a:lnTo>
                    <a:pt x="79" y="330"/>
                  </a:lnTo>
                  <a:lnTo>
                    <a:pt x="105" y="282"/>
                  </a:lnTo>
                  <a:lnTo>
                    <a:pt x="50" y="308"/>
                  </a:lnTo>
                  <a:lnTo>
                    <a:pt x="83" y="201"/>
                  </a:lnTo>
                  <a:lnTo>
                    <a:pt x="107" y="95"/>
                  </a:lnTo>
                  <a:lnTo>
                    <a:pt x="117"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5">
              <a:extLst>
                <a:ext uri="{FF2B5EF4-FFF2-40B4-BE49-F238E27FC236}">
                  <a16:creationId xmlns:a16="http://schemas.microsoft.com/office/drawing/2014/main" id="{C98F855C-8985-41CD-B35C-EBB0E9A26021}"/>
                </a:ext>
              </a:extLst>
            </p:cNvPr>
            <p:cNvSpPr>
              <a:spLocks/>
            </p:cNvSpPr>
            <p:nvPr/>
          </p:nvSpPr>
          <p:spPr bwMode="auto">
            <a:xfrm>
              <a:off x="2331" y="2768"/>
              <a:ext cx="79" cy="363"/>
            </a:xfrm>
            <a:custGeom>
              <a:avLst/>
              <a:gdLst>
                <a:gd name="T0" fmla="*/ 49 w 79"/>
                <a:gd name="T1" fmla="*/ 0 h 363"/>
                <a:gd name="T2" fmla="*/ 22 w 79"/>
                <a:gd name="T3" fmla="*/ 142 h 363"/>
                <a:gd name="T4" fmla="*/ 0 w 79"/>
                <a:gd name="T5" fmla="*/ 253 h 363"/>
                <a:gd name="T6" fmla="*/ 0 w 79"/>
                <a:gd name="T7" fmla="*/ 316 h 363"/>
                <a:gd name="T8" fmla="*/ 30 w 79"/>
                <a:gd name="T9" fmla="*/ 354 h 363"/>
                <a:gd name="T10" fmla="*/ 79 w 79"/>
                <a:gd name="T11" fmla="*/ 363 h 363"/>
                <a:gd name="T12" fmla="*/ 30 w 79"/>
                <a:gd name="T13" fmla="*/ 324 h 363"/>
                <a:gd name="T14" fmla="*/ 28 w 79"/>
                <a:gd name="T15" fmla="*/ 296 h 363"/>
                <a:gd name="T16" fmla="*/ 71 w 79"/>
                <a:gd name="T17" fmla="*/ 243 h 363"/>
                <a:gd name="T18" fmla="*/ 75 w 79"/>
                <a:gd name="T19" fmla="*/ 207 h 363"/>
                <a:gd name="T20" fmla="*/ 73 w 79"/>
                <a:gd name="T21" fmla="*/ 160 h 363"/>
                <a:gd name="T22" fmla="*/ 57 w 79"/>
                <a:gd name="T23" fmla="*/ 132 h 363"/>
                <a:gd name="T24" fmla="*/ 49 w 79"/>
                <a:gd name="T25" fmla="*/ 0 h 363"/>
                <a:gd name="T26" fmla="*/ 49 w 79"/>
                <a:gd name="T27" fmla="*/ 0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363">
                  <a:moveTo>
                    <a:pt x="49" y="0"/>
                  </a:moveTo>
                  <a:lnTo>
                    <a:pt x="22" y="142"/>
                  </a:lnTo>
                  <a:lnTo>
                    <a:pt x="0" y="253"/>
                  </a:lnTo>
                  <a:lnTo>
                    <a:pt x="0" y="316"/>
                  </a:lnTo>
                  <a:lnTo>
                    <a:pt x="30" y="354"/>
                  </a:lnTo>
                  <a:lnTo>
                    <a:pt x="79" y="363"/>
                  </a:lnTo>
                  <a:lnTo>
                    <a:pt x="30" y="324"/>
                  </a:lnTo>
                  <a:lnTo>
                    <a:pt x="28" y="296"/>
                  </a:lnTo>
                  <a:lnTo>
                    <a:pt x="71" y="243"/>
                  </a:lnTo>
                  <a:lnTo>
                    <a:pt x="75" y="207"/>
                  </a:lnTo>
                  <a:lnTo>
                    <a:pt x="73" y="160"/>
                  </a:lnTo>
                  <a:lnTo>
                    <a:pt x="57" y="132"/>
                  </a:lnTo>
                  <a:lnTo>
                    <a:pt x="4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6">
              <a:extLst>
                <a:ext uri="{FF2B5EF4-FFF2-40B4-BE49-F238E27FC236}">
                  <a16:creationId xmlns:a16="http://schemas.microsoft.com/office/drawing/2014/main" id="{2DB25085-AB7F-4F95-A62E-C17855F00C01}"/>
                </a:ext>
              </a:extLst>
            </p:cNvPr>
            <p:cNvSpPr>
              <a:spLocks/>
            </p:cNvSpPr>
            <p:nvPr/>
          </p:nvSpPr>
          <p:spPr bwMode="auto">
            <a:xfrm>
              <a:off x="1714" y="2967"/>
              <a:ext cx="136" cy="155"/>
            </a:xfrm>
            <a:custGeom>
              <a:avLst/>
              <a:gdLst>
                <a:gd name="T0" fmla="*/ 87 w 136"/>
                <a:gd name="T1" fmla="*/ 0 h 155"/>
                <a:gd name="T2" fmla="*/ 85 w 136"/>
                <a:gd name="T3" fmla="*/ 30 h 155"/>
                <a:gd name="T4" fmla="*/ 73 w 136"/>
                <a:gd name="T5" fmla="*/ 48 h 155"/>
                <a:gd name="T6" fmla="*/ 16 w 136"/>
                <a:gd name="T7" fmla="*/ 46 h 155"/>
                <a:gd name="T8" fmla="*/ 0 w 136"/>
                <a:gd name="T9" fmla="*/ 46 h 155"/>
                <a:gd name="T10" fmla="*/ 61 w 136"/>
                <a:gd name="T11" fmla="*/ 64 h 155"/>
                <a:gd name="T12" fmla="*/ 99 w 136"/>
                <a:gd name="T13" fmla="*/ 93 h 155"/>
                <a:gd name="T14" fmla="*/ 83 w 136"/>
                <a:gd name="T15" fmla="*/ 137 h 155"/>
                <a:gd name="T16" fmla="*/ 117 w 136"/>
                <a:gd name="T17" fmla="*/ 155 h 155"/>
                <a:gd name="T18" fmla="*/ 134 w 136"/>
                <a:gd name="T19" fmla="*/ 147 h 155"/>
                <a:gd name="T20" fmla="*/ 136 w 136"/>
                <a:gd name="T21" fmla="*/ 117 h 155"/>
                <a:gd name="T22" fmla="*/ 126 w 136"/>
                <a:gd name="T23" fmla="*/ 97 h 155"/>
                <a:gd name="T24" fmla="*/ 113 w 136"/>
                <a:gd name="T25" fmla="*/ 62 h 155"/>
                <a:gd name="T26" fmla="*/ 87 w 136"/>
                <a:gd name="T27" fmla="*/ 0 h 155"/>
                <a:gd name="T28" fmla="*/ 87 w 136"/>
                <a:gd name="T29" fmla="*/ 0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6" h="155">
                  <a:moveTo>
                    <a:pt x="87" y="0"/>
                  </a:moveTo>
                  <a:lnTo>
                    <a:pt x="85" y="30"/>
                  </a:lnTo>
                  <a:lnTo>
                    <a:pt x="73" y="48"/>
                  </a:lnTo>
                  <a:lnTo>
                    <a:pt x="16" y="46"/>
                  </a:lnTo>
                  <a:lnTo>
                    <a:pt x="0" y="46"/>
                  </a:lnTo>
                  <a:lnTo>
                    <a:pt x="61" y="64"/>
                  </a:lnTo>
                  <a:lnTo>
                    <a:pt x="99" y="93"/>
                  </a:lnTo>
                  <a:lnTo>
                    <a:pt x="83" y="137"/>
                  </a:lnTo>
                  <a:lnTo>
                    <a:pt x="117" y="155"/>
                  </a:lnTo>
                  <a:lnTo>
                    <a:pt x="134" y="147"/>
                  </a:lnTo>
                  <a:lnTo>
                    <a:pt x="136" y="117"/>
                  </a:lnTo>
                  <a:lnTo>
                    <a:pt x="126" y="97"/>
                  </a:lnTo>
                  <a:lnTo>
                    <a:pt x="113" y="62"/>
                  </a:lnTo>
                  <a:lnTo>
                    <a:pt x="87"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7">
              <a:extLst>
                <a:ext uri="{FF2B5EF4-FFF2-40B4-BE49-F238E27FC236}">
                  <a16:creationId xmlns:a16="http://schemas.microsoft.com/office/drawing/2014/main" id="{D8B04755-A91B-4FDA-8E0B-5802D5C10271}"/>
                </a:ext>
              </a:extLst>
            </p:cNvPr>
            <p:cNvSpPr>
              <a:spLocks/>
            </p:cNvSpPr>
            <p:nvPr/>
          </p:nvSpPr>
          <p:spPr bwMode="auto">
            <a:xfrm>
              <a:off x="1678" y="2736"/>
              <a:ext cx="89" cy="182"/>
            </a:xfrm>
            <a:custGeom>
              <a:avLst/>
              <a:gdLst>
                <a:gd name="T0" fmla="*/ 0 w 89"/>
                <a:gd name="T1" fmla="*/ 0 h 182"/>
                <a:gd name="T2" fmla="*/ 28 w 89"/>
                <a:gd name="T3" fmla="*/ 85 h 182"/>
                <a:gd name="T4" fmla="*/ 89 w 89"/>
                <a:gd name="T5" fmla="*/ 182 h 182"/>
                <a:gd name="T6" fmla="*/ 18 w 89"/>
                <a:gd name="T7" fmla="*/ 101 h 182"/>
                <a:gd name="T8" fmla="*/ 0 w 89"/>
                <a:gd name="T9" fmla="*/ 0 h 182"/>
                <a:gd name="T10" fmla="*/ 0 w 89"/>
                <a:gd name="T11" fmla="*/ 0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82">
                  <a:moveTo>
                    <a:pt x="0" y="0"/>
                  </a:moveTo>
                  <a:lnTo>
                    <a:pt x="28" y="85"/>
                  </a:lnTo>
                  <a:lnTo>
                    <a:pt x="89" y="182"/>
                  </a:lnTo>
                  <a:lnTo>
                    <a:pt x="18" y="101"/>
                  </a:lnTo>
                  <a:lnTo>
                    <a:pt x="0"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88">
              <a:extLst>
                <a:ext uri="{FF2B5EF4-FFF2-40B4-BE49-F238E27FC236}">
                  <a16:creationId xmlns:a16="http://schemas.microsoft.com/office/drawing/2014/main" id="{5A4040C4-7668-42B0-BE5D-5EED5C424D10}"/>
                </a:ext>
              </a:extLst>
            </p:cNvPr>
            <p:cNvSpPr>
              <a:spLocks/>
            </p:cNvSpPr>
            <p:nvPr/>
          </p:nvSpPr>
          <p:spPr bwMode="auto">
            <a:xfrm>
              <a:off x="1132" y="2470"/>
              <a:ext cx="293" cy="622"/>
            </a:xfrm>
            <a:custGeom>
              <a:avLst/>
              <a:gdLst>
                <a:gd name="T0" fmla="*/ 0 w 293"/>
                <a:gd name="T1" fmla="*/ 0 h 622"/>
                <a:gd name="T2" fmla="*/ 93 w 293"/>
                <a:gd name="T3" fmla="*/ 94 h 622"/>
                <a:gd name="T4" fmla="*/ 151 w 293"/>
                <a:gd name="T5" fmla="*/ 112 h 622"/>
                <a:gd name="T6" fmla="*/ 188 w 293"/>
                <a:gd name="T7" fmla="*/ 118 h 622"/>
                <a:gd name="T8" fmla="*/ 230 w 293"/>
                <a:gd name="T9" fmla="*/ 116 h 622"/>
                <a:gd name="T10" fmla="*/ 293 w 293"/>
                <a:gd name="T11" fmla="*/ 81 h 622"/>
                <a:gd name="T12" fmla="*/ 283 w 293"/>
                <a:gd name="T13" fmla="*/ 130 h 622"/>
                <a:gd name="T14" fmla="*/ 256 w 293"/>
                <a:gd name="T15" fmla="*/ 189 h 622"/>
                <a:gd name="T16" fmla="*/ 226 w 293"/>
                <a:gd name="T17" fmla="*/ 237 h 622"/>
                <a:gd name="T18" fmla="*/ 248 w 293"/>
                <a:gd name="T19" fmla="*/ 401 h 622"/>
                <a:gd name="T20" fmla="*/ 271 w 293"/>
                <a:gd name="T21" fmla="*/ 557 h 622"/>
                <a:gd name="T22" fmla="*/ 256 w 293"/>
                <a:gd name="T23" fmla="*/ 584 h 622"/>
                <a:gd name="T24" fmla="*/ 180 w 293"/>
                <a:gd name="T25" fmla="*/ 622 h 622"/>
                <a:gd name="T26" fmla="*/ 16 w 293"/>
                <a:gd name="T27" fmla="*/ 563 h 622"/>
                <a:gd name="T28" fmla="*/ 12 w 293"/>
                <a:gd name="T29" fmla="*/ 501 h 622"/>
                <a:gd name="T30" fmla="*/ 54 w 293"/>
                <a:gd name="T31" fmla="*/ 284 h 622"/>
                <a:gd name="T32" fmla="*/ 22 w 293"/>
                <a:gd name="T33" fmla="*/ 233 h 622"/>
                <a:gd name="T34" fmla="*/ 8 w 293"/>
                <a:gd name="T35" fmla="*/ 154 h 622"/>
                <a:gd name="T36" fmla="*/ 10 w 293"/>
                <a:gd name="T37" fmla="*/ 65 h 622"/>
                <a:gd name="T38" fmla="*/ 0 w 293"/>
                <a:gd name="T39" fmla="*/ 0 h 622"/>
                <a:gd name="T40" fmla="*/ 0 w 293"/>
                <a:gd name="T41" fmla="*/ 0 h 6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3" h="622">
                  <a:moveTo>
                    <a:pt x="0" y="0"/>
                  </a:moveTo>
                  <a:lnTo>
                    <a:pt x="93" y="94"/>
                  </a:lnTo>
                  <a:lnTo>
                    <a:pt x="151" y="112"/>
                  </a:lnTo>
                  <a:lnTo>
                    <a:pt x="188" y="118"/>
                  </a:lnTo>
                  <a:lnTo>
                    <a:pt x="230" y="116"/>
                  </a:lnTo>
                  <a:lnTo>
                    <a:pt x="293" y="81"/>
                  </a:lnTo>
                  <a:lnTo>
                    <a:pt x="283" y="130"/>
                  </a:lnTo>
                  <a:lnTo>
                    <a:pt x="256" y="189"/>
                  </a:lnTo>
                  <a:lnTo>
                    <a:pt x="226" y="237"/>
                  </a:lnTo>
                  <a:lnTo>
                    <a:pt x="248" y="401"/>
                  </a:lnTo>
                  <a:lnTo>
                    <a:pt x="271" y="557"/>
                  </a:lnTo>
                  <a:lnTo>
                    <a:pt x="256" y="584"/>
                  </a:lnTo>
                  <a:lnTo>
                    <a:pt x="180" y="622"/>
                  </a:lnTo>
                  <a:lnTo>
                    <a:pt x="16" y="563"/>
                  </a:lnTo>
                  <a:lnTo>
                    <a:pt x="12" y="501"/>
                  </a:lnTo>
                  <a:lnTo>
                    <a:pt x="54" y="284"/>
                  </a:lnTo>
                  <a:lnTo>
                    <a:pt x="22" y="233"/>
                  </a:lnTo>
                  <a:lnTo>
                    <a:pt x="8" y="154"/>
                  </a:lnTo>
                  <a:lnTo>
                    <a:pt x="10" y="65"/>
                  </a:lnTo>
                  <a:lnTo>
                    <a:pt x="0" y="0"/>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9">
              <a:extLst>
                <a:ext uri="{FF2B5EF4-FFF2-40B4-BE49-F238E27FC236}">
                  <a16:creationId xmlns:a16="http://schemas.microsoft.com/office/drawing/2014/main" id="{8401E638-4E31-43E8-BA80-44D6F74F9B43}"/>
                </a:ext>
              </a:extLst>
            </p:cNvPr>
            <p:cNvSpPr>
              <a:spLocks/>
            </p:cNvSpPr>
            <p:nvPr/>
          </p:nvSpPr>
          <p:spPr bwMode="auto">
            <a:xfrm>
              <a:off x="903" y="2272"/>
              <a:ext cx="831" cy="1462"/>
            </a:xfrm>
            <a:custGeom>
              <a:avLst/>
              <a:gdLst>
                <a:gd name="T0" fmla="*/ 0 w 831"/>
                <a:gd name="T1" fmla="*/ 229 h 1462"/>
                <a:gd name="T2" fmla="*/ 12 w 831"/>
                <a:gd name="T3" fmla="*/ 265 h 1462"/>
                <a:gd name="T4" fmla="*/ 0 w 831"/>
                <a:gd name="T5" fmla="*/ 364 h 1462"/>
                <a:gd name="T6" fmla="*/ 38 w 831"/>
                <a:gd name="T7" fmla="*/ 484 h 1462"/>
                <a:gd name="T8" fmla="*/ 101 w 831"/>
                <a:gd name="T9" fmla="*/ 646 h 1462"/>
                <a:gd name="T10" fmla="*/ 121 w 831"/>
                <a:gd name="T11" fmla="*/ 733 h 1462"/>
                <a:gd name="T12" fmla="*/ 113 w 831"/>
                <a:gd name="T13" fmla="*/ 796 h 1462"/>
                <a:gd name="T14" fmla="*/ 95 w 831"/>
                <a:gd name="T15" fmla="*/ 903 h 1462"/>
                <a:gd name="T16" fmla="*/ 89 w 831"/>
                <a:gd name="T17" fmla="*/ 994 h 1462"/>
                <a:gd name="T18" fmla="*/ 73 w 831"/>
                <a:gd name="T19" fmla="*/ 1134 h 1462"/>
                <a:gd name="T20" fmla="*/ 79 w 831"/>
                <a:gd name="T21" fmla="*/ 1243 h 1462"/>
                <a:gd name="T22" fmla="*/ 129 w 831"/>
                <a:gd name="T23" fmla="*/ 1363 h 1462"/>
                <a:gd name="T24" fmla="*/ 176 w 831"/>
                <a:gd name="T25" fmla="*/ 1462 h 1462"/>
                <a:gd name="T26" fmla="*/ 417 w 831"/>
                <a:gd name="T27" fmla="*/ 1454 h 1462"/>
                <a:gd name="T28" fmla="*/ 637 w 831"/>
                <a:gd name="T29" fmla="*/ 1450 h 1462"/>
                <a:gd name="T30" fmla="*/ 730 w 831"/>
                <a:gd name="T31" fmla="*/ 1387 h 1462"/>
                <a:gd name="T32" fmla="*/ 750 w 831"/>
                <a:gd name="T33" fmla="*/ 1377 h 1462"/>
                <a:gd name="T34" fmla="*/ 742 w 831"/>
                <a:gd name="T35" fmla="*/ 960 h 1462"/>
                <a:gd name="T36" fmla="*/ 706 w 831"/>
                <a:gd name="T37" fmla="*/ 869 h 1462"/>
                <a:gd name="T38" fmla="*/ 706 w 831"/>
                <a:gd name="T39" fmla="*/ 761 h 1462"/>
                <a:gd name="T40" fmla="*/ 706 w 831"/>
                <a:gd name="T41" fmla="*/ 668 h 1462"/>
                <a:gd name="T42" fmla="*/ 738 w 831"/>
                <a:gd name="T43" fmla="*/ 601 h 1462"/>
                <a:gd name="T44" fmla="*/ 754 w 831"/>
                <a:gd name="T45" fmla="*/ 518 h 1462"/>
                <a:gd name="T46" fmla="*/ 763 w 831"/>
                <a:gd name="T47" fmla="*/ 425 h 1462"/>
                <a:gd name="T48" fmla="*/ 811 w 831"/>
                <a:gd name="T49" fmla="*/ 340 h 1462"/>
                <a:gd name="T50" fmla="*/ 831 w 831"/>
                <a:gd name="T51" fmla="*/ 302 h 1462"/>
                <a:gd name="T52" fmla="*/ 827 w 831"/>
                <a:gd name="T53" fmla="*/ 146 h 1462"/>
                <a:gd name="T54" fmla="*/ 783 w 831"/>
                <a:gd name="T55" fmla="*/ 121 h 1462"/>
                <a:gd name="T56" fmla="*/ 748 w 831"/>
                <a:gd name="T57" fmla="*/ 99 h 1462"/>
                <a:gd name="T58" fmla="*/ 633 w 831"/>
                <a:gd name="T59" fmla="*/ 69 h 1462"/>
                <a:gd name="T60" fmla="*/ 562 w 831"/>
                <a:gd name="T61" fmla="*/ 24 h 1462"/>
                <a:gd name="T62" fmla="*/ 528 w 831"/>
                <a:gd name="T63" fmla="*/ 73 h 1462"/>
                <a:gd name="T64" fmla="*/ 528 w 831"/>
                <a:gd name="T65" fmla="*/ 148 h 1462"/>
                <a:gd name="T66" fmla="*/ 520 w 831"/>
                <a:gd name="T67" fmla="*/ 271 h 1462"/>
                <a:gd name="T68" fmla="*/ 516 w 831"/>
                <a:gd name="T69" fmla="*/ 326 h 1462"/>
                <a:gd name="T70" fmla="*/ 455 w 831"/>
                <a:gd name="T71" fmla="*/ 435 h 1462"/>
                <a:gd name="T72" fmla="*/ 492 w 831"/>
                <a:gd name="T73" fmla="*/ 674 h 1462"/>
                <a:gd name="T74" fmla="*/ 500 w 831"/>
                <a:gd name="T75" fmla="*/ 771 h 1462"/>
                <a:gd name="T76" fmla="*/ 403 w 831"/>
                <a:gd name="T77" fmla="*/ 824 h 1462"/>
                <a:gd name="T78" fmla="*/ 251 w 831"/>
                <a:gd name="T79" fmla="*/ 769 h 1462"/>
                <a:gd name="T80" fmla="*/ 247 w 831"/>
                <a:gd name="T81" fmla="*/ 699 h 1462"/>
                <a:gd name="T82" fmla="*/ 283 w 831"/>
                <a:gd name="T83" fmla="*/ 482 h 1462"/>
                <a:gd name="T84" fmla="*/ 253 w 831"/>
                <a:gd name="T85" fmla="*/ 433 h 1462"/>
                <a:gd name="T86" fmla="*/ 237 w 831"/>
                <a:gd name="T87" fmla="*/ 352 h 1462"/>
                <a:gd name="T88" fmla="*/ 239 w 831"/>
                <a:gd name="T89" fmla="*/ 205 h 1462"/>
                <a:gd name="T90" fmla="*/ 237 w 831"/>
                <a:gd name="T91" fmla="*/ 182 h 1462"/>
                <a:gd name="T92" fmla="*/ 291 w 831"/>
                <a:gd name="T93" fmla="*/ 0 h 1462"/>
                <a:gd name="T94" fmla="*/ 237 w 831"/>
                <a:gd name="T95" fmla="*/ 26 h 1462"/>
                <a:gd name="T96" fmla="*/ 174 w 831"/>
                <a:gd name="T97" fmla="*/ 69 h 1462"/>
                <a:gd name="T98" fmla="*/ 101 w 831"/>
                <a:gd name="T99" fmla="*/ 115 h 1462"/>
                <a:gd name="T100" fmla="*/ 34 w 831"/>
                <a:gd name="T101" fmla="*/ 150 h 1462"/>
                <a:gd name="T102" fmla="*/ 26 w 831"/>
                <a:gd name="T103" fmla="*/ 190 h 1462"/>
                <a:gd name="T104" fmla="*/ 0 w 831"/>
                <a:gd name="T105" fmla="*/ 229 h 1462"/>
                <a:gd name="T106" fmla="*/ 0 w 831"/>
                <a:gd name="T107" fmla="*/ 229 h 1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1462">
                  <a:moveTo>
                    <a:pt x="0" y="229"/>
                  </a:moveTo>
                  <a:lnTo>
                    <a:pt x="12" y="265"/>
                  </a:lnTo>
                  <a:lnTo>
                    <a:pt x="0" y="364"/>
                  </a:lnTo>
                  <a:lnTo>
                    <a:pt x="38" y="484"/>
                  </a:lnTo>
                  <a:lnTo>
                    <a:pt x="101" y="646"/>
                  </a:lnTo>
                  <a:lnTo>
                    <a:pt x="121" y="733"/>
                  </a:lnTo>
                  <a:lnTo>
                    <a:pt x="113" y="796"/>
                  </a:lnTo>
                  <a:lnTo>
                    <a:pt x="95" y="903"/>
                  </a:lnTo>
                  <a:lnTo>
                    <a:pt x="89" y="994"/>
                  </a:lnTo>
                  <a:lnTo>
                    <a:pt x="73" y="1134"/>
                  </a:lnTo>
                  <a:lnTo>
                    <a:pt x="79" y="1243"/>
                  </a:lnTo>
                  <a:lnTo>
                    <a:pt x="129" y="1363"/>
                  </a:lnTo>
                  <a:lnTo>
                    <a:pt x="176" y="1462"/>
                  </a:lnTo>
                  <a:lnTo>
                    <a:pt x="417" y="1454"/>
                  </a:lnTo>
                  <a:lnTo>
                    <a:pt x="637" y="1450"/>
                  </a:lnTo>
                  <a:lnTo>
                    <a:pt x="730" y="1387"/>
                  </a:lnTo>
                  <a:lnTo>
                    <a:pt x="750" y="1377"/>
                  </a:lnTo>
                  <a:lnTo>
                    <a:pt x="742" y="960"/>
                  </a:lnTo>
                  <a:lnTo>
                    <a:pt x="706" y="869"/>
                  </a:lnTo>
                  <a:lnTo>
                    <a:pt x="706" y="761"/>
                  </a:lnTo>
                  <a:lnTo>
                    <a:pt x="706" y="668"/>
                  </a:lnTo>
                  <a:lnTo>
                    <a:pt x="738" y="601"/>
                  </a:lnTo>
                  <a:lnTo>
                    <a:pt x="754" y="518"/>
                  </a:lnTo>
                  <a:lnTo>
                    <a:pt x="763" y="425"/>
                  </a:lnTo>
                  <a:lnTo>
                    <a:pt x="811" y="340"/>
                  </a:lnTo>
                  <a:lnTo>
                    <a:pt x="831" y="302"/>
                  </a:lnTo>
                  <a:lnTo>
                    <a:pt x="827" y="146"/>
                  </a:lnTo>
                  <a:lnTo>
                    <a:pt x="783" y="121"/>
                  </a:lnTo>
                  <a:lnTo>
                    <a:pt x="748" y="99"/>
                  </a:lnTo>
                  <a:lnTo>
                    <a:pt x="633" y="69"/>
                  </a:lnTo>
                  <a:lnTo>
                    <a:pt x="562" y="24"/>
                  </a:lnTo>
                  <a:lnTo>
                    <a:pt x="528" y="73"/>
                  </a:lnTo>
                  <a:lnTo>
                    <a:pt x="528" y="148"/>
                  </a:lnTo>
                  <a:lnTo>
                    <a:pt x="520" y="271"/>
                  </a:lnTo>
                  <a:lnTo>
                    <a:pt x="516" y="326"/>
                  </a:lnTo>
                  <a:lnTo>
                    <a:pt x="455" y="435"/>
                  </a:lnTo>
                  <a:lnTo>
                    <a:pt x="492" y="674"/>
                  </a:lnTo>
                  <a:lnTo>
                    <a:pt x="500" y="771"/>
                  </a:lnTo>
                  <a:lnTo>
                    <a:pt x="403" y="824"/>
                  </a:lnTo>
                  <a:lnTo>
                    <a:pt x="251" y="769"/>
                  </a:lnTo>
                  <a:lnTo>
                    <a:pt x="247" y="699"/>
                  </a:lnTo>
                  <a:lnTo>
                    <a:pt x="283" y="482"/>
                  </a:lnTo>
                  <a:lnTo>
                    <a:pt x="253" y="433"/>
                  </a:lnTo>
                  <a:lnTo>
                    <a:pt x="237" y="352"/>
                  </a:lnTo>
                  <a:lnTo>
                    <a:pt x="239" y="205"/>
                  </a:lnTo>
                  <a:lnTo>
                    <a:pt x="237" y="182"/>
                  </a:lnTo>
                  <a:lnTo>
                    <a:pt x="291" y="0"/>
                  </a:lnTo>
                  <a:lnTo>
                    <a:pt x="237" y="26"/>
                  </a:lnTo>
                  <a:lnTo>
                    <a:pt x="174" y="69"/>
                  </a:lnTo>
                  <a:lnTo>
                    <a:pt x="101" y="115"/>
                  </a:lnTo>
                  <a:lnTo>
                    <a:pt x="34" y="150"/>
                  </a:lnTo>
                  <a:lnTo>
                    <a:pt x="26" y="190"/>
                  </a:lnTo>
                  <a:lnTo>
                    <a:pt x="0" y="229"/>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0">
              <a:extLst>
                <a:ext uri="{FF2B5EF4-FFF2-40B4-BE49-F238E27FC236}">
                  <a16:creationId xmlns:a16="http://schemas.microsoft.com/office/drawing/2014/main" id="{4DE7485E-28E1-4023-B42A-708928CB1ADA}"/>
                </a:ext>
              </a:extLst>
            </p:cNvPr>
            <p:cNvSpPr>
              <a:spLocks/>
            </p:cNvSpPr>
            <p:nvPr/>
          </p:nvSpPr>
          <p:spPr bwMode="auto">
            <a:xfrm>
              <a:off x="954" y="2375"/>
              <a:ext cx="167" cy="292"/>
            </a:xfrm>
            <a:custGeom>
              <a:avLst/>
              <a:gdLst>
                <a:gd name="T0" fmla="*/ 46 w 167"/>
                <a:gd name="T1" fmla="*/ 55 h 292"/>
                <a:gd name="T2" fmla="*/ 38 w 167"/>
                <a:gd name="T3" fmla="*/ 272 h 292"/>
                <a:gd name="T4" fmla="*/ 62 w 167"/>
                <a:gd name="T5" fmla="*/ 288 h 292"/>
                <a:gd name="T6" fmla="*/ 101 w 167"/>
                <a:gd name="T7" fmla="*/ 69 h 292"/>
                <a:gd name="T8" fmla="*/ 109 w 167"/>
                <a:gd name="T9" fmla="*/ 148 h 292"/>
                <a:gd name="T10" fmla="*/ 107 w 167"/>
                <a:gd name="T11" fmla="*/ 292 h 292"/>
                <a:gd name="T12" fmla="*/ 133 w 167"/>
                <a:gd name="T13" fmla="*/ 284 h 292"/>
                <a:gd name="T14" fmla="*/ 167 w 167"/>
                <a:gd name="T15" fmla="*/ 71 h 292"/>
                <a:gd name="T16" fmla="*/ 167 w 167"/>
                <a:gd name="T17" fmla="*/ 0 h 292"/>
                <a:gd name="T18" fmla="*/ 70 w 167"/>
                <a:gd name="T19" fmla="*/ 20 h 292"/>
                <a:gd name="T20" fmla="*/ 0 w 167"/>
                <a:gd name="T21" fmla="*/ 41 h 292"/>
                <a:gd name="T22" fmla="*/ 46 w 167"/>
                <a:gd name="T23" fmla="*/ 55 h 292"/>
                <a:gd name="T24" fmla="*/ 46 w 167"/>
                <a:gd name="T25" fmla="*/ 55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292">
                  <a:moveTo>
                    <a:pt x="46" y="55"/>
                  </a:moveTo>
                  <a:lnTo>
                    <a:pt x="38" y="272"/>
                  </a:lnTo>
                  <a:lnTo>
                    <a:pt x="62" y="288"/>
                  </a:lnTo>
                  <a:lnTo>
                    <a:pt x="101" y="69"/>
                  </a:lnTo>
                  <a:lnTo>
                    <a:pt x="109" y="148"/>
                  </a:lnTo>
                  <a:lnTo>
                    <a:pt x="107" y="292"/>
                  </a:lnTo>
                  <a:lnTo>
                    <a:pt x="133" y="284"/>
                  </a:lnTo>
                  <a:lnTo>
                    <a:pt x="167" y="71"/>
                  </a:lnTo>
                  <a:lnTo>
                    <a:pt x="167" y="0"/>
                  </a:lnTo>
                  <a:lnTo>
                    <a:pt x="70" y="20"/>
                  </a:lnTo>
                  <a:lnTo>
                    <a:pt x="0" y="41"/>
                  </a:lnTo>
                  <a:lnTo>
                    <a:pt x="46" y="55"/>
                  </a:lnTo>
                  <a:close/>
                </a:path>
              </a:pathLst>
            </a:custGeom>
            <a:solidFill>
              <a:srgbClr val="FFF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1">
              <a:extLst>
                <a:ext uri="{FF2B5EF4-FFF2-40B4-BE49-F238E27FC236}">
                  <a16:creationId xmlns:a16="http://schemas.microsoft.com/office/drawing/2014/main" id="{6AA90DFF-44BD-4D7C-A9CA-53C6C37897A6}"/>
                </a:ext>
              </a:extLst>
            </p:cNvPr>
            <p:cNvSpPr>
              <a:spLocks/>
            </p:cNvSpPr>
            <p:nvPr/>
          </p:nvSpPr>
          <p:spPr bwMode="auto">
            <a:xfrm>
              <a:off x="1678" y="2422"/>
              <a:ext cx="56" cy="229"/>
            </a:xfrm>
            <a:custGeom>
              <a:avLst/>
              <a:gdLst>
                <a:gd name="T0" fmla="*/ 52 w 56"/>
                <a:gd name="T1" fmla="*/ 0 h 229"/>
                <a:gd name="T2" fmla="*/ 56 w 56"/>
                <a:gd name="T3" fmla="*/ 162 h 229"/>
                <a:gd name="T4" fmla="*/ 12 w 56"/>
                <a:gd name="T5" fmla="*/ 229 h 229"/>
                <a:gd name="T6" fmla="*/ 0 w 56"/>
                <a:gd name="T7" fmla="*/ 202 h 229"/>
                <a:gd name="T8" fmla="*/ 16 w 56"/>
                <a:gd name="T9" fmla="*/ 144 h 229"/>
                <a:gd name="T10" fmla="*/ 20 w 56"/>
                <a:gd name="T11" fmla="*/ 85 h 229"/>
                <a:gd name="T12" fmla="*/ 4 w 56"/>
                <a:gd name="T13" fmla="*/ 79 h 229"/>
                <a:gd name="T14" fmla="*/ 16 w 56"/>
                <a:gd name="T15" fmla="*/ 22 h 229"/>
                <a:gd name="T16" fmla="*/ 52 w 56"/>
                <a:gd name="T17" fmla="*/ 0 h 229"/>
                <a:gd name="T18" fmla="*/ 52 w 56"/>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229">
                  <a:moveTo>
                    <a:pt x="52" y="0"/>
                  </a:moveTo>
                  <a:lnTo>
                    <a:pt x="56" y="162"/>
                  </a:lnTo>
                  <a:lnTo>
                    <a:pt x="12" y="229"/>
                  </a:lnTo>
                  <a:lnTo>
                    <a:pt x="0" y="202"/>
                  </a:lnTo>
                  <a:lnTo>
                    <a:pt x="16" y="144"/>
                  </a:lnTo>
                  <a:lnTo>
                    <a:pt x="20" y="85"/>
                  </a:lnTo>
                  <a:lnTo>
                    <a:pt x="4" y="79"/>
                  </a:lnTo>
                  <a:lnTo>
                    <a:pt x="16" y="22"/>
                  </a:lnTo>
                  <a:lnTo>
                    <a:pt x="52"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2">
              <a:extLst>
                <a:ext uri="{FF2B5EF4-FFF2-40B4-BE49-F238E27FC236}">
                  <a16:creationId xmlns:a16="http://schemas.microsoft.com/office/drawing/2014/main" id="{FB6946CA-5504-461B-B70C-09DD49205049}"/>
                </a:ext>
              </a:extLst>
            </p:cNvPr>
            <p:cNvSpPr>
              <a:spLocks/>
            </p:cNvSpPr>
            <p:nvPr/>
          </p:nvSpPr>
          <p:spPr bwMode="auto">
            <a:xfrm>
              <a:off x="1629" y="2454"/>
              <a:ext cx="53" cy="158"/>
            </a:xfrm>
            <a:custGeom>
              <a:avLst/>
              <a:gdLst>
                <a:gd name="T0" fmla="*/ 49 w 53"/>
                <a:gd name="T1" fmla="*/ 0 h 158"/>
                <a:gd name="T2" fmla="*/ 0 w 53"/>
                <a:gd name="T3" fmla="*/ 108 h 158"/>
                <a:gd name="T4" fmla="*/ 0 w 53"/>
                <a:gd name="T5" fmla="*/ 158 h 158"/>
                <a:gd name="T6" fmla="*/ 37 w 53"/>
                <a:gd name="T7" fmla="*/ 99 h 158"/>
                <a:gd name="T8" fmla="*/ 53 w 53"/>
                <a:gd name="T9" fmla="*/ 23 h 158"/>
                <a:gd name="T10" fmla="*/ 49 w 53"/>
                <a:gd name="T11" fmla="*/ 0 h 158"/>
                <a:gd name="T12" fmla="*/ 49 w 53"/>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58">
                  <a:moveTo>
                    <a:pt x="49" y="0"/>
                  </a:moveTo>
                  <a:lnTo>
                    <a:pt x="0" y="108"/>
                  </a:lnTo>
                  <a:lnTo>
                    <a:pt x="0" y="158"/>
                  </a:lnTo>
                  <a:lnTo>
                    <a:pt x="37" y="99"/>
                  </a:lnTo>
                  <a:lnTo>
                    <a:pt x="53" y="23"/>
                  </a:lnTo>
                  <a:lnTo>
                    <a:pt x="4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3">
              <a:extLst>
                <a:ext uri="{FF2B5EF4-FFF2-40B4-BE49-F238E27FC236}">
                  <a16:creationId xmlns:a16="http://schemas.microsoft.com/office/drawing/2014/main" id="{01A0E791-ED11-495A-8E0C-2EA6766ECD4D}"/>
                </a:ext>
              </a:extLst>
            </p:cNvPr>
            <p:cNvSpPr>
              <a:spLocks/>
            </p:cNvSpPr>
            <p:nvPr/>
          </p:nvSpPr>
          <p:spPr bwMode="auto">
            <a:xfrm>
              <a:off x="927" y="2302"/>
              <a:ext cx="241" cy="255"/>
            </a:xfrm>
            <a:custGeom>
              <a:avLst/>
              <a:gdLst>
                <a:gd name="T0" fmla="*/ 241 w 241"/>
                <a:gd name="T1" fmla="*/ 0 h 255"/>
                <a:gd name="T2" fmla="*/ 217 w 241"/>
                <a:gd name="T3" fmla="*/ 132 h 255"/>
                <a:gd name="T4" fmla="*/ 211 w 241"/>
                <a:gd name="T5" fmla="*/ 255 h 255"/>
                <a:gd name="T6" fmla="*/ 184 w 241"/>
                <a:gd name="T7" fmla="*/ 231 h 255"/>
                <a:gd name="T8" fmla="*/ 180 w 241"/>
                <a:gd name="T9" fmla="*/ 164 h 255"/>
                <a:gd name="T10" fmla="*/ 136 w 241"/>
                <a:gd name="T11" fmla="*/ 152 h 255"/>
                <a:gd name="T12" fmla="*/ 132 w 241"/>
                <a:gd name="T13" fmla="*/ 106 h 255"/>
                <a:gd name="T14" fmla="*/ 109 w 241"/>
                <a:gd name="T15" fmla="*/ 136 h 255"/>
                <a:gd name="T16" fmla="*/ 93 w 241"/>
                <a:gd name="T17" fmla="*/ 195 h 255"/>
                <a:gd name="T18" fmla="*/ 53 w 241"/>
                <a:gd name="T19" fmla="*/ 132 h 255"/>
                <a:gd name="T20" fmla="*/ 25 w 241"/>
                <a:gd name="T21" fmla="*/ 183 h 255"/>
                <a:gd name="T22" fmla="*/ 0 w 241"/>
                <a:gd name="T23" fmla="*/ 164 h 255"/>
                <a:gd name="T24" fmla="*/ 14 w 241"/>
                <a:gd name="T25" fmla="*/ 116 h 255"/>
                <a:gd name="T26" fmla="*/ 174 w 241"/>
                <a:gd name="T27" fmla="*/ 31 h 255"/>
                <a:gd name="T28" fmla="*/ 241 w 241"/>
                <a:gd name="T29" fmla="*/ 0 h 255"/>
                <a:gd name="T30" fmla="*/ 241 w 241"/>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1" h="255">
                  <a:moveTo>
                    <a:pt x="241" y="0"/>
                  </a:moveTo>
                  <a:lnTo>
                    <a:pt x="217" y="132"/>
                  </a:lnTo>
                  <a:lnTo>
                    <a:pt x="211" y="255"/>
                  </a:lnTo>
                  <a:lnTo>
                    <a:pt x="184" y="231"/>
                  </a:lnTo>
                  <a:lnTo>
                    <a:pt x="180" y="164"/>
                  </a:lnTo>
                  <a:lnTo>
                    <a:pt x="136" y="152"/>
                  </a:lnTo>
                  <a:lnTo>
                    <a:pt x="132" y="106"/>
                  </a:lnTo>
                  <a:lnTo>
                    <a:pt x="109" y="136"/>
                  </a:lnTo>
                  <a:lnTo>
                    <a:pt x="93" y="195"/>
                  </a:lnTo>
                  <a:lnTo>
                    <a:pt x="53" y="132"/>
                  </a:lnTo>
                  <a:lnTo>
                    <a:pt x="25" y="183"/>
                  </a:lnTo>
                  <a:lnTo>
                    <a:pt x="0" y="164"/>
                  </a:lnTo>
                  <a:lnTo>
                    <a:pt x="14" y="116"/>
                  </a:lnTo>
                  <a:lnTo>
                    <a:pt x="174" y="31"/>
                  </a:lnTo>
                  <a:lnTo>
                    <a:pt x="241"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4">
              <a:extLst>
                <a:ext uri="{FF2B5EF4-FFF2-40B4-BE49-F238E27FC236}">
                  <a16:creationId xmlns:a16="http://schemas.microsoft.com/office/drawing/2014/main" id="{B484F8B7-0BC9-4874-A2B6-0E5FBEE2A553}"/>
                </a:ext>
              </a:extLst>
            </p:cNvPr>
            <p:cNvSpPr>
              <a:spLocks/>
            </p:cNvSpPr>
            <p:nvPr/>
          </p:nvSpPr>
          <p:spPr bwMode="auto">
            <a:xfrm>
              <a:off x="1368" y="2400"/>
              <a:ext cx="285" cy="1156"/>
            </a:xfrm>
            <a:custGeom>
              <a:avLst/>
              <a:gdLst>
                <a:gd name="T0" fmla="*/ 285 w 285"/>
                <a:gd name="T1" fmla="*/ 34 h 1156"/>
                <a:gd name="T2" fmla="*/ 235 w 285"/>
                <a:gd name="T3" fmla="*/ 0 h 1156"/>
                <a:gd name="T4" fmla="*/ 168 w 285"/>
                <a:gd name="T5" fmla="*/ 20 h 1156"/>
                <a:gd name="T6" fmla="*/ 170 w 285"/>
                <a:gd name="T7" fmla="*/ 87 h 1156"/>
                <a:gd name="T8" fmla="*/ 162 w 285"/>
                <a:gd name="T9" fmla="*/ 115 h 1156"/>
                <a:gd name="T10" fmla="*/ 136 w 285"/>
                <a:gd name="T11" fmla="*/ 58 h 1156"/>
                <a:gd name="T12" fmla="*/ 95 w 285"/>
                <a:gd name="T13" fmla="*/ 72 h 1156"/>
                <a:gd name="T14" fmla="*/ 73 w 285"/>
                <a:gd name="T15" fmla="*/ 42 h 1156"/>
                <a:gd name="T16" fmla="*/ 57 w 285"/>
                <a:gd name="T17" fmla="*/ 196 h 1156"/>
                <a:gd name="T18" fmla="*/ 0 w 285"/>
                <a:gd name="T19" fmla="*/ 299 h 1156"/>
                <a:gd name="T20" fmla="*/ 24 w 285"/>
                <a:gd name="T21" fmla="*/ 538 h 1156"/>
                <a:gd name="T22" fmla="*/ 114 w 285"/>
                <a:gd name="T23" fmla="*/ 943 h 1156"/>
                <a:gd name="T24" fmla="*/ 140 w 285"/>
                <a:gd name="T25" fmla="*/ 1050 h 1156"/>
                <a:gd name="T26" fmla="*/ 140 w 285"/>
                <a:gd name="T27" fmla="*/ 1156 h 1156"/>
                <a:gd name="T28" fmla="*/ 190 w 285"/>
                <a:gd name="T29" fmla="*/ 1117 h 1156"/>
                <a:gd name="T30" fmla="*/ 213 w 285"/>
                <a:gd name="T31" fmla="*/ 951 h 1156"/>
                <a:gd name="T32" fmla="*/ 205 w 285"/>
                <a:gd name="T33" fmla="*/ 820 h 1156"/>
                <a:gd name="T34" fmla="*/ 223 w 285"/>
                <a:gd name="T35" fmla="*/ 571 h 1156"/>
                <a:gd name="T36" fmla="*/ 219 w 285"/>
                <a:gd name="T37" fmla="*/ 344 h 1156"/>
                <a:gd name="T38" fmla="*/ 194 w 285"/>
                <a:gd name="T39" fmla="*/ 119 h 1156"/>
                <a:gd name="T40" fmla="*/ 198 w 285"/>
                <a:gd name="T41" fmla="*/ 77 h 1156"/>
                <a:gd name="T42" fmla="*/ 215 w 285"/>
                <a:gd name="T43" fmla="*/ 166 h 1156"/>
                <a:gd name="T44" fmla="*/ 235 w 285"/>
                <a:gd name="T45" fmla="*/ 210 h 1156"/>
                <a:gd name="T46" fmla="*/ 253 w 285"/>
                <a:gd name="T47" fmla="*/ 97 h 1156"/>
                <a:gd name="T48" fmla="*/ 285 w 285"/>
                <a:gd name="T49" fmla="*/ 34 h 1156"/>
                <a:gd name="T50" fmla="*/ 285 w 285"/>
                <a:gd name="T51" fmla="*/ 34 h 1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5" h="1156">
                  <a:moveTo>
                    <a:pt x="285" y="34"/>
                  </a:moveTo>
                  <a:lnTo>
                    <a:pt x="235" y="0"/>
                  </a:lnTo>
                  <a:lnTo>
                    <a:pt x="168" y="20"/>
                  </a:lnTo>
                  <a:lnTo>
                    <a:pt x="170" y="87"/>
                  </a:lnTo>
                  <a:lnTo>
                    <a:pt x="162" y="115"/>
                  </a:lnTo>
                  <a:lnTo>
                    <a:pt x="136" y="58"/>
                  </a:lnTo>
                  <a:lnTo>
                    <a:pt x="95" y="72"/>
                  </a:lnTo>
                  <a:lnTo>
                    <a:pt x="73" y="42"/>
                  </a:lnTo>
                  <a:lnTo>
                    <a:pt x="57" y="196"/>
                  </a:lnTo>
                  <a:lnTo>
                    <a:pt x="0" y="299"/>
                  </a:lnTo>
                  <a:lnTo>
                    <a:pt x="24" y="538"/>
                  </a:lnTo>
                  <a:lnTo>
                    <a:pt x="114" y="943"/>
                  </a:lnTo>
                  <a:lnTo>
                    <a:pt x="140" y="1050"/>
                  </a:lnTo>
                  <a:lnTo>
                    <a:pt x="140" y="1156"/>
                  </a:lnTo>
                  <a:lnTo>
                    <a:pt x="190" y="1117"/>
                  </a:lnTo>
                  <a:lnTo>
                    <a:pt x="213" y="951"/>
                  </a:lnTo>
                  <a:lnTo>
                    <a:pt x="205" y="820"/>
                  </a:lnTo>
                  <a:lnTo>
                    <a:pt x="223" y="571"/>
                  </a:lnTo>
                  <a:lnTo>
                    <a:pt x="219" y="344"/>
                  </a:lnTo>
                  <a:lnTo>
                    <a:pt x="194" y="119"/>
                  </a:lnTo>
                  <a:lnTo>
                    <a:pt x="198" y="77"/>
                  </a:lnTo>
                  <a:lnTo>
                    <a:pt x="215" y="166"/>
                  </a:lnTo>
                  <a:lnTo>
                    <a:pt x="235" y="210"/>
                  </a:lnTo>
                  <a:lnTo>
                    <a:pt x="253" y="97"/>
                  </a:lnTo>
                  <a:lnTo>
                    <a:pt x="285" y="34"/>
                  </a:lnTo>
                  <a:close/>
                </a:path>
              </a:pathLst>
            </a:custGeom>
            <a:solidFill>
              <a:srgbClr val="FFF0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5">
              <a:extLst>
                <a:ext uri="{FF2B5EF4-FFF2-40B4-BE49-F238E27FC236}">
                  <a16:creationId xmlns:a16="http://schemas.microsoft.com/office/drawing/2014/main" id="{2EAD3201-D7BF-42FC-B02C-CB5F7EFD0D96}"/>
                </a:ext>
              </a:extLst>
            </p:cNvPr>
            <p:cNvSpPr>
              <a:spLocks/>
            </p:cNvSpPr>
            <p:nvPr/>
          </p:nvSpPr>
          <p:spPr bwMode="auto">
            <a:xfrm>
              <a:off x="962" y="2748"/>
              <a:ext cx="163" cy="982"/>
            </a:xfrm>
            <a:custGeom>
              <a:avLst/>
              <a:gdLst>
                <a:gd name="T0" fmla="*/ 0 w 163"/>
                <a:gd name="T1" fmla="*/ 0 h 982"/>
                <a:gd name="T2" fmla="*/ 101 w 163"/>
                <a:gd name="T3" fmla="*/ 69 h 982"/>
                <a:gd name="T4" fmla="*/ 125 w 163"/>
                <a:gd name="T5" fmla="*/ 257 h 982"/>
                <a:gd name="T6" fmla="*/ 163 w 163"/>
                <a:gd name="T7" fmla="*/ 423 h 982"/>
                <a:gd name="T8" fmla="*/ 139 w 163"/>
                <a:gd name="T9" fmla="*/ 804 h 982"/>
                <a:gd name="T10" fmla="*/ 155 w 163"/>
                <a:gd name="T11" fmla="*/ 982 h 982"/>
                <a:gd name="T12" fmla="*/ 79 w 163"/>
                <a:gd name="T13" fmla="*/ 978 h 982"/>
                <a:gd name="T14" fmla="*/ 8 w 163"/>
                <a:gd name="T15" fmla="*/ 704 h 982"/>
                <a:gd name="T16" fmla="*/ 26 w 163"/>
                <a:gd name="T17" fmla="*/ 619 h 982"/>
                <a:gd name="T18" fmla="*/ 26 w 163"/>
                <a:gd name="T19" fmla="*/ 545 h 982"/>
                <a:gd name="T20" fmla="*/ 36 w 163"/>
                <a:gd name="T21" fmla="*/ 431 h 982"/>
                <a:gd name="T22" fmla="*/ 46 w 163"/>
                <a:gd name="T23" fmla="*/ 401 h 982"/>
                <a:gd name="T24" fmla="*/ 62 w 163"/>
                <a:gd name="T25" fmla="*/ 299 h 982"/>
                <a:gd name="T26" fmla="*/ 58 w 163"/>
                <a:gd name="T27" fmla="*/ 162 h 982"/>
                <a:gd name="T28" fmla="*/ 46 w 163"/>
                <a:gd name="T29" fmla="*/ 54 h 982"/>
                <a:gd name="T30" fmla="*/ 0 w 163"/>
                <a:gd name="T31" fmla="*/ 0 h 982"/>
                <a:gd name="T32" fmla="*/ 0 w 163"/>
                <a:gd name="T33" fmla="*/ 0 h 9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82">
                  <a:moveTo>
                    <a:pt x="0" y="0"/>
                  </a:moveTo>
                  <a:lnTo>
                    <a:pt x="101" y="69"/>
                  </a:lnTo>
                  <a:lnTo>
                    <a:pt x="125" y="257"/>
                  </a:lnTo>
                  <a:lnTo>
                    <a:pt x="163" y="423"/>
                  </a:lnTo>
                  <a:lnTo>
                    <a:pt x="139" y="804"/>
                  </a:lnTo>
                  <a:lnTo>
                    <a:pt x="155" y="982"/>
                  </a:lnTo>
                  <a:lnTo>
                    <a:pt x="79" y="978"/>
                  </a:lnTo>
                  <a:lnTo>
                    <a:pt x="8" y="704"/>
                  </a:lnTo>
                  <a:lnTo>
                    <a:pt x="26" y="619"/>
                  </a:lnTo>
                  <a:lnTo>
                    <a:pt x="26" y="545"/>
                  </a:lnTo>
                  <a:lnTo>
                    <a:pt x="36" y="431"/>
                  </a:lnTo>
                  <a:lnTo>
                    <a:pt x="46" y="401"/>
                  </a:lnTo>
                  <a:lnTo>
                    <a:pt x="62" y="299"/>
                  </a:lnTo>
                  <a:lnTo>
                    <a:pt x="58" y="162"/>
                  </a:lnTo>
                  <a:lnTo>
                    <a:pt x="46" y="54"/>
                  </a:lnTo>
                  <a:lnTo>
                    <a:pt x="0"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6">
              <a:extLst>
                <a:ext uri="{FF2B5EF4-FFF2-40B4-BE49-F238E27FC236}">
                  <a16:creationId xmlns:a16="http://schemas.microsoft.com/office/drawing/2014/main" id="{2F8ACE50-42B0-4B31-923F-18571F838800}"/>
                </a:ext>
              </a:extLst>
            </p:cNvPr>
            <p:cNvSpPr>
              <a:spLocks/>
            </p:cNvSpPr>
            <p:nvPr/>
          </p:nvSpPr>
          <p:spPr bwMode="auto">
            <a:xfrm>
              <a:off x="288" y="2470"/>
              <a:ext cx="710" cy="1604"/>
            </a:xfrm>
            <a:custGeom>
              <a:avLst/>
              <a:gdLst>
                <a:gd name="T0" fmla="*/ 231 w 710"/>
                <a:gd name="T1" fmla="*/ 0 h 1604"/>
                <a:gd name="T2" fmla="*/ 220 w 710"/>
                <a:gd name="T3" fmla="*/ 19 h 1604"/>
                <a:gd name="T4" fmla="*/ 188 w 710"/>
                <a:gd name="T5" fmla="*/ 75 h 1604"/>
                <a:gd name="T6" fmla="*/ 172 w 710"/>
                <a:gd name="T7" fmla="*/ 83 h 1604"/>
                <a:gd name="T8" fmla="*/ 123 w 710"/>
                <a:gd name="T9" fmla="*/ 104 h 1604"/>
                <a:gd name="T10" fmla="*/ 89 w 710"/>
                <a:gd name="T11" fmla="*/ 128 h 1604"/>
                <a:gd name="T12" fmla="*/ 36 w 710"/>
                <a:gd name="T13" fmla="*/ 166 h 1604"/>
                <a:gd name="T14" fmla="*/ 6 w 710"/>
                <a:gd name="T15" fmla="*/ 225 h 1604"/>
                <a:gd name="T16" fmla="*/ 0 w 710"/>
                <a:gd name="T17" fmla="*/ 266 h 1604"/>
                <a:gd name="T18" fmla="*/ 0 w 710"/>
                <a:gd name="T19" fmla="*/ 347 h 1604"/>
                <a:gd name="T20" fmla="*/ 0 w 710"/>
                <a:gd name="T21" fmla="*/ 385 h 1604"/>
                <a:gd name="T22" fmla="*/ 51 w 710"/>
                <a:gd name="T23" fmla="*/ 594 h 1604"/>
                <a:gd name="T24" fmla="*/ 109 w 710"/>
                <a:gd name="T25" fmla="*/ 737 h 1604"/>
                <a:gd name="T26" fmla="*/ 85 w 710"/>
                <a:gd name="T27" fmla="*/ 784 h 1604"/>
                <a:gd name="T28" fmla="*/ 73 w 710"/>
                <a:gd name="T29" fmla="*/ 835 h 1604"/>
                <a:gd name="T30" fmla="*/ 40 w 710"/>
                <a:gd name="T31" fmla="*/ 946 h 1604"/>
                <a:gd name="T32" fmla="*/ 30 w 710"/>
                <a:gd name="T33" fmla="*/ 1068 h 1604"/>
                <a:gd name="T34" fmla="*/ 32 w 710"/>
                <a:gd name="T35" fmla="*/ 1276 h 1604"/>
                <a:gd name="T36" fmla="*/ 44 w 710"/>
                <a:gd name="T37" fmla="*/ 1604 h 1604"/>
                <a:gd name="T38" fmla="*/ 441 w 710"/>
                <a:gd name="T39" fmla="*/ 1600 h 1604"/>
                <a:gd name="T40" fmla="*/ 492 w 710"/>
                <a:gd name="T41" fmla="*/ 1487 h 1604"/>
                <a:gd name="T42" fmla="*/ 639 w 710"/>
                <a:gd name="T43" fmla="*/ 1377 h 1604"/>
                <a:gd name="T44" fmla="*/ 651 w 710"/>
                <a:gd name="T45" fmla="*/ 1302 h 1604"/>
                <a:gd name="T46" fmla="*/ 661 w 710"/>
                <a:gd name="T47" fmla="*/ 1108 h 1604"/>
                <a:gd name="T48" fmla="*/ 668 w 710"/>
                <a:gd name="T49" fmla="*/ 885 h 1604"/>
                <a:gd name="T50" fmla="*/ 657 w 710"/>
                <a:gd name="T51" fmla="*/ 776 h 1604"/>
                <a:gd name="T52" fmla="*/ 655 w 710"/>
                <a:gd name="T53" fmla="*/ 610 h 1604"/>
                <a:gd name="T54" fmla="*/ 682 w 710"/>
                <a:gd name="T55" fmla="*/ 549 h 1604"/>
                <a:gd name="T56" fmla="*/ 708 w 710"/>
                <a:gd name="T57" fmla="*/ 468 h 1604"/>
                <a:gd name="T58" fmla="*/ 710 w 710"/>
                <a:gd name="T59" fmla="*/ 426 h 1604"/>
                <a:gd name="T60" fmla="*/ 645 w 710"/>
                <a:gd name="T61" fmla="*/ 262 h 1604"/>
                <a:gd name="T62" fmla="*/ 627 w 710"/>
                <a:gd name="T63" fmla="*/ 185 h 1604"/>
                <a:gd name="T64" fmla="*/ 611 w 710"/>
                <a:gd name="T65" fmla="*/ 162 h 1604"/>
                <a:gd name="T66" fmla="*/ 550 w 710"/>
                <a:gd name="T67" fmla="*/ 114 h 1604"/>
                <a:gd name="T68" fmla="*/ 289 w 710"/>
                <a:gd name="T69" fmla="*/ 0 h 1604"/>
                <a:gd name="T70" fmla="*/ 231 w 710"/>
                <a:gd name="T71" fmla="*/ 0 h 1604"/>
                <a:gd name="T72" fmla="*/ 231 w 710"/>
                <a:gd name="T73" fmla="*/ 0 h 16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0" h="1604">
                  <a:moveTo>
                    <a:pt x="231" y="0"/>
                  </a:moveTo>
                  <a:lnTo>
                    <a:pt x="220" y="19"/>
                  </a:lnTo>
                  <a:lnTo>
                    <a:pt x="188" y="75"/>
                  </a:lnTo>
                  <a:lnTo>
                    <a:pt x="172" y="83"/>
                  </a:lnTo>
                  <a:lnTo>
                    <a:pt x="123" y="104"/>
                  </a:lnTo>
                  <a:lnTo>
                    <a:pt x="89" y="128"/>
                  </a:lnTo>
                  <a:lnTo>
                    <a:pt x="36" y="166"/>
                  </a:lnTo>
                  <a:lnTo>
                    <a:pt x="6" y="225"/>
                  </a:lnTo>
                  <a:lnTo>
                    <a:pt x="0" y="266"/>
                  </a:lnTo>
                  <a:lnTo>
                    <a:pt x="0" y="347"/>
                  </a:lnTo>
                  <a:lnTo>
                    <a:pt x="0" y="385"/>
                  </a:lnTo>
                  <a:lnTo>
                    <a:pt x="51" y="594"/>
                  </a:lnTo>
                  <a:lnTo>
                    <a:pt x="109" y="737"/>
                  </a:lnTo>
                  <a:lnTo>
                    <a:pt x="85" y="784"/>
                  </a:lnTo>
                  <a:lnTo>
                    <a:pt x="73" y="835"/>
                  </a:lnTo>
                  <a:lnTo>
                    <a:pt x="40" y="946"/>
                  </a:lnTo>
                  <a:lnTo>
                    <a:pt x="30" y="1068"/>
                  </a:lnTo>
                  <a:lnTo>
                    <a:pt x="32" y="1276"/>
                  </a:lnTo>
                  <a:lnTo>
                    <a:pt x="44" y="1604"/>
                  </a:lnTo>
                  <a:lnTo>
                    <a:pt x="441" y="1600"/>
                  </a:lnTo>
                  <a:lnTo>
                    <a:pt x="492" y="1487"/>
                  </a:lnTo>
                  <a:lnTo>
                    <a:pt x="639" y="1377"/>
                  </a:lnTo>
                  <a:lnTo>
                    <a:pt x="651" y="1302"/>
                  </a:lnTo>
                  <a:lnTo>
                    <a:pt x="661" y="1108"/>
                  </a:lnTo>
                  <a:lnTo>
                    <a:pt x="668" y="885"/>
                  </a:lnTo>
                  <a:lnTo>
                    <a:pt x="657" y="776"/>
                  </a:lnTo>
                  <a:lnTo>
                    <a:pt x="655" y="610"/>
                  </a:lnTo>
                  <a:lnTo>
                    <a:pt x="682" y="549"/>
                  </a:lnTo>
                  <a:lnTo>
                    <a:pt x="708" y="468"/>
                  </a:lnTo>
                  <a:lnTo>
                    <a:pt x="710" y="426"/>
                  </a:lnTo>
                  <a:lnTo>
                    <a:pt x="645" y="262"/>
                  </a:lnTo>
                  <a:lnTo>
                    <a:pt x="627" y="185"/>
                  </a:lnTo>
                  <a:lnTo>
                    <a:pt x="611" y="162"/>
                  </a:lnTo>
                  <a:lnTo>
                    <a:pt x="550" y="114"/>
                  </a:lnTo>
                  <a:lnTo>
                    <a:pt x="289" y="0"/>
                  </a:lnTo>
                  <a:lnTo>
                    <a:pt x="231" y="0"/>
                  </a:lnTo>
                  <a:close/>
                </a:path>
              </a:pathLst>
            </a:custGeom>
            <a:solidFill>
              <a:srgbClr val="D6D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7">
              <a:extLst>
                <a:ext uri="{FF2B5EF4-FFF2-40B4-BE49-F238E27FC236}">
                  <a16:creationId xmlns:a16="http://schemas.microsoft.com/office/drawing/2014/main" id="{4BAFC984-F697-4F1C-A85F-BDBCF103CBCE}"/>
                </a:ext>
              </a:extLst>
            </p:cNvPr>
            <p:cNvSpPr>
              <a:spLocks/>
            </p:cNvSpPr>
            <p:nvPr/>
          </p:nvSpPr>
          <p:spPr bwMode="auto">
            <a:xfrm>
              <a:off x="806" y="2584"/>
              <a:ext cx="101" cy="121"/>
            </a:xfrm>
            <a:custGeom>
              <a:avLst/>
              <a:gdLst>
                <a:gd name="T0" fmla="*/ 16 w 101"/>
                <a:gd name="T1" fmla="*/ 121 h 121"/>
                <a:gd name="T2" fmla="*/ 26 w 101"/>
                <a:gd name="T3" fmla="*/ 83 h 121"/>
                <a:gd name="T4" fmla="*/ 46 w 101"/>
                <a:gd name="T5" fmla="*/ 83 h 121"/>
                <a:gd name="T6" fmla="*/ 56 w 101"/>
                <a:gd name="T7" fmla="*/ 105 h 121"/>
                <a:gd name="T8" fmla="*/ 101 w 101"/>
                <a:gd name="T9" fmla="*/ 121 h 121"/>
                <a:gd name="T10" fmla="*/ 56 w 101"/>
                <a:gd name="T11" fmla="*/ 48 h 121"/>
                <a:gd name="T12" fmla="*/ 48 w 101"/>
                <a:gd name="T13" fmla="*/ 16 h 121"/>
                <a:gd name="T14" fmla="*/ 30 w 101"/>
                <a:gd name="T15" fmla="*/ 0 h 121"/>
                <a:gd name="T16" fmla="*/ 14 w 101"/>
                <a:gd name="T17" fmla="*/ 14 h 121"/>
                <a:gd name="T18" fmla="*/ 0 w 101"/>
                <a:gd name="T19" fmla="*/ 44 h 121"/>
                <a:gd name="T20" fmla="*/ 4 w 101"/>
                <a:gd name="T21" fmla="*/ 95 h 121"/>
                <a:gd name="T22" fmla="*/ 16 w 101"/>
                <a:gd name="T23" fmla="*/ 121 h 121"/>
                <a:gd name="T24" fmla="*/ 16 w 101"/>
                <a:gd name="T25" fmla="*/ 12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21">
                  <a:moveTo>
                    <a:pt x="16" y="121"/>
                  </a:moveTo>
                  <a:lnTo>
                    <a:pt x="26" y="83"/>
                  </a:lnTo>
                  <a:lnTo>
                    <a:pt x="46" y="83"/>
                  </a:lnTo>
                  <a:lnTo>
                    <a:pt x="56" y="105"/>
                  </a:lnTo>
                  <a:lnTo>
                    <a:pt x="101" y="121"/>
                  </a:lnTo>
                  <a:lnTo>
                    <a:pt x="56" y="48"/>
                  </a:lnTo>
                  <a:lnTo>
                    <a:pt x="48" y="16"/>
                  </a:lnTo>
                  <a:lnTo>
                    <a:pt x="30" y="0"/>
                  </a:lnTo>
                  <a:lnTo>
                    <a:pt x="14" y="14"/>
                  </a:lnTo>
                  <a:lnTo>
                    <a:pt x="0" y="44"/>
                  </a:lnTo>
                  <a:lnTo>
                    <a:pt x="4" y="95"/>
                  </a:lnTo>
                  <a:lnTo>
                    <a:pt x="16" y="12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98">
              <a:extLst>
                <a:ext uri="{FF2B5EF4-FFF2-40B4-BE49-F238E27FC236}">
                  <a16:creationId xmlns:a16="http://schemas.microsoft.com/office/drawing/2014/main" id="{0663653F-768A-409F-BE4B-5077563A6A94}"/>
                </a:ext>
              </a:extLst>
            </p:cNvPr>
            <p:cNvSpPr>
              <a:spLocks/>
            </p:cNvSpPr>
            <p:nvPr/>
          </p:nvSpPr>
          <p:spPr bwMode="auto">
            <a:xfrm>
              <a:off x="731" y="3483"/>
              <a:ext cx="87" cy="38"/>
            </a:xfrm>
            <a:custGeom>
              <a:avLst/>
              <a:gdLst>
                <a:gd name="T0" fmla="*/ 0 w 87"/>
                <a:gd name="T1" fmla="*/ 38 h 38"/>
                <a:gd name="T2" fmla="*/ 40 w 87"/>
                <a:gd name="T3" fmla="*/ 26 h 38"/>
                <a:gd name="T4" fmla="*/ 87 w 87"/>
                <a:gd name="T5" fmla="*/ 20 h 38"/>
                <a:gd name="T6" fmla="*/ 34 w 87"/>
                <a:gd name="T7" fmla="*/ 6 h 38"/>
                <a:gd name="T8" fmla="*/ 0 w 87"/>
                <a:gd name="T9" fmla="*/ 0 h 38"/>
                <a:gd name="T10" fmla="*/ 0 w 87"/>
                <a:gd name="T11" fmla="*/ 38 h 38"/>
                <a:gd name="T12" fmla="*/ 0 w 87"/>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8">
                  <a:moveTo>
                    <a:pt x="0" y="38"/>
                  </a:moveTo>
                  <a:lnTo>
                    <a:pt x="40" y="26"/>
                  </a:lnTo>
                  <a:lnTo>
                    <a:pt x="87" y="20"/>
                  </a:lnTo>
                  <a:lnTo>
                    <a:pt x="34" y="6"/>
                  </a:lnTo>
                  <a:lnTo>
                    <a:pt x="0" y="0"/>
                  </a:lnTo>
                  <a:lnTo>
                    <a:pt x="0" y="38"/>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9">
              <a:extLst>
                <a:ext uri="{FF2B5EF4-FFF2-40B4-BE49-F238E27FC236}">
                  <a16:creationId xmlns:a16="http://schemas.microsoft.com/office/drawing/2014/main" id="{0FCA49A5-071F-4653-9FB1-E62181682034}"/>
                </a:ext>
              </a:extLst>
            </p:cNvPr>
            <p:cNvSpPr>
              <a:spLocks/>
            </p:cNvSpPr>
            <p:nvPr/>
          </p:nvSpPr>
          <p:spPr bwMode="auto">
            <a:xfrm>
              <a:off x="786" y="3471"/>
              <a:ext cx="161" cy="192"/>
            </a:xfrm>
            <a:custGeom>
              <a:avLst/>
              <a:gdLst>
                <a:gd name="T0" fmla="*/ 0 w 161"/>
                <a:gd name="T1" fmla="*/ 95 h 192"/>
                <a:gd name="T2" fmla="*/ 28 w 161"/>
                <a:gd name="T3" fmla="*/ 83 h 192"/>
                <a:gd name="T4" fmla="*/ 30 w 161"/>
                <a:gd name="T5" fmla="*/ 54 h 192"/>
                <a:gd name="T6" fmla="*/ 40 w 161"/>
                <a:gd name="T7" fmla="*/ 32 h 192"/>
                <a:gd name="T8" fmla="*/ 93 w 161"/>
                <a:gd name="T9" fmla="*/ 32 h 192"/>
                <a:gd name="T10" fmla="*/ 129 w 161"/>
                <a:gd name="T11" fmla="*/ 0 h 192"/>
                <a:gd name="T12" fmla="*/ 129 w 161"/>
                <a:gd name="T13" fmla="*/ 34 h 192"/>
                <a:gd name="T14" fmla="*/ 99 w 161"/>
                <a:gd name="T15" fmla="*/ 50 h 192"/>
                <a:gd name="T16" fmla="*/ 97 w 161"/>
                <a:gd name="T17" fmla="*/ 73 h 192"/>
                <a:gd name="T18" fmla="*/ 89 w 161"/>
                <a:gd name="T19" fmla="*/ 91 h 192"/>
                <a:gd name="T20" fmla="*/ 109 w 161"/>
                <a:gd name="T21" fmla="*/ 115 h 192"/>
                <a:gd name="T22" fmla="*/ 137 w 161"/>
                <a:gd name="T23" fmla="*/ 62 h 192"/>
                <a:gd name="T24" fmla="*/ 161 w 161"/>
                <a:gd name="T25" fmla="*/ 62 h 192"/>
                <a:gd name="T26" fmla="*/ 161 w 161"/>
                <a:gd name="T27" fmla="*/ 123 h 192"/>
                <a:gd name="T28" fmla="*/ 143 w 161"/>
                <a:gd name="T29" fmla="*/ 192 h 192"/>
                <a:gd name="T30" fmla="*/ 91 w 161"/>
                <a:gd name="T31" fmla="*/ 174 h 192"/>
                <a:gd name="T32" fmla="*/ 62 w 161"/>
                <a:gd name="T33" fmla="*/ 192 h 192"/>
                <a:gd name="T34" fmla="*/ 0 w 161"/>
                <a:gd name="T35" fmla="*/ 95 h 192"/>
                <a:gd name="T36" fmla="*/ 0 w 161"/>
                <a:gd name="T37" fmla="*/ 9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 h="192">
                  <a:moveTo>
                    <a:pt x="0" y="95"/>
                  </a:moveTo>
                  <a:lnTo>
                    <a:pt x="28" y="83"/>
                  </a:lnTo>
                  <a:lnTo>
                    <a:pt x="30" y="54"/>
                  </a:lnTo>
                  <a:lnTo>
                    <a:pt x="40" y="32"/>
                  </a:lnTo>
                  <a:lnTo>
                    <a:pt x="93" y="32"/>
                  </a:lnTo>
                  <a:lnTo>
                    <a:pt x="129" y="0"/>
                  </a:lnTo>
                  <a:lnTo>
                    <a:pt x="129" y="34"/>
                  </a:lnTo>
                  <a:lnTo>
                    <a:pt x="99" y="50"/>
                  </a:lnTo>
                  <a:lnTo>
                    <a:pt x="97" y="73"/>
                  </a:lnTo>
                  <a:lnTo>
                    <a:pt x="89" y="91"/>
                  </a:lnTo>
                  <a:lnTo>
                    <a:pt x="109" y="115"/>
                  </a:lnTo>
                  <a:lnTo>
                    <a:pt x="137" y="62"/>
                  </a:lnTo>
                  <a:lnTo>
                    <a:pt x="161" y="62"/>
                  </a:lnTo>
                  <a:lnTo>
                    <a:pt x="161" y="123"/>
                  </a:lnTo>
                  <a:lnTo>
                    <a:pt x="143" y="192"/>
                  </a:lnTo>
                  <a:lnTo>
                    <a:pt x="91" y="174"/>
                  </a:lnTo>
                  <a:lnTo>
                    <a:pt x="62" y="192"/>
                  </a:lnTo>
                  <a:lnTo>
                    <a:pt x="0" y="9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00">
              <a:extLst>
                <a:ext uri="{FF2B5EF4-FFF2-40B4-BE49-F238E27FC236}">
                  <a16:creationId xmlns:a16="http://schemas.microsoft.com/office/drawing/2014/main" id="{1891A77B-0209-4826-9530-35B97B71B86F}"/>
                </a:ext>
              </a:extLst>
            </p:cNvPr>
            <p:cNvSpPr>
              <a:spLocks/>
            </p:cNvSpPr>
            <p:nvPr/>
          </p:nvSpPr>
          <p:spPr bwMode="auto">
            <a:xfrm>
              <a:off x="608" y="2993"/>
              <a:ext cx="109" cy="403"/>
            </a:xfrm>
            <a:custGeom>
              <a:avLst/>
              <a:gdLst>
                <a:gd name="T0" fmla="*/ 109 w 109"/>
                <a:gd name="T1" fmla="*/ 125 h 403"/>
                <a:gd name="T2" fmla="*/ 52 w 109"/>
                <a:gd name="T3" fmla="*/ 131 h 403"/>
                <a:gd name="T4" fmla="*/ 85 w 109"/>
                <a:gd name="T5" fmla="*/ 312 h 403"/>
                <a:gd name="T6" fmla="*/ 85 w 109"/>
                <a:gd name="T7" fmla="*/ 403 h 403"/>
                <a:gd name="T8" fmla="*/ 68 w 109"/>
                <a:gd name="T9" fmla="*/ 326 h 403"/>
                <a:gd name="T10" fmla="*/ 36 w 109"/>
                <a:gd name="T11" fmla="*/ 287 h 403"/>
                <a:gd name="T12" fmla="*/ 46 w 109"/>
                <a:gd name="T13" fmla="*/ 269 h 403"/>
                <a:gd name="T14" fmla="*/ 36 w 109"/>
                <a:gd name="T15" fmla="*/ 188 h 403"/>
                <a:gd name="T16" fmla="*/ 0 w 109"/>
                <a:gd name="T17" fmla="*/ 0 h 403"/>
                <a:gd name="T18" fmla="*/ 109 w 109"/>
                <a:gd name="T19" fmla="*/ 125 h 403"/>
                <a:gd name="T20" fmla="*/ 109 w 109"/>
                <a:gd name="T21" fmla="*/ 125 h 4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403">
                  <a:moveTo>
                    <a:pt x="109" y="125"/>
                  </a:moveTo>
                  <a:lnTo>
                    <a:pt x="52" y="131"/>
                  </a:lnTo>
                  <a:lnTo>
                    <a:pt x="85" y="312"/>
                  </a:lnTo>
                  <a:lnTo>
                    <a:pt x="85" y="403"/>
                  </a:lnTo>
                  <a:lnTo>
                    <a:pt x="68" y="326"/>
                  </a:lnTo>
                  <a:lnTo>
                    <a:pt x="36" y="287"/>
                  </a:lnTo>
                  <a:lnTo>
                    <a:pt x="46" y="269"/>
                  </a:lnTo>
                  <a:lnTo>
                    <a:pt x="36" y="188"/>
                  </a:lnTo>
                  <a:lnTo>
                    <a:pt x="0" y="0"/>
                  </a:lnTo>
                  <a:lnTo>
                    <a:pt x="109"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01">
              <a:extLst>
                <a:ext uri="{FF2B5EF4-FFF2-40B4-BE49-F238E27FC236}">
                  <a16:creationId xmlns:a16="http://schemas.microsoft.com/office/drawing/2014/main" id="{C81EE1B0-5085-4F92-8EA9-4A588B043D61}"/>
                </a:ext>
              </a:extLst>
            </p:cNvPr>
            <p:cNvSpPr>
              <a:spLocks/>
            </p:cNvSpPr>
            <p:nvPr/>
          </p:nvSpPr>
          <p:spPr bwMode="auto">
            <a:xfrm>
              <a:off x="314" y="3471"/>
              <a:ext cx="423" cy="627"/>
            </a:xfrm>
            <a:custGeom>
              <a:avLst/>
              <a:gdLst>
                <a:gd name="T0" fmla="*/ 197 w 423"/>
                <a:gd name="T1" fmla="*/ 2 h 627"/>
                <a:gd name="T2" fmla="*/ 197 w 423"/>
                <a:gd name="T3" fmla="*/ 54 h 627"/>
                <a:gd name="T4" fmla="*/ 142 w 423"/>
                <a:gd name="T5" fmla="*/ 56 h 627"/>
                <a:gd name="T6" fmla="*/ 130 w 423"/>
                <a:gd name="T7" fmla="*/ 93 h 627"/>
                <a:gd name="T8" fmla="*/ 192 w 423"/>
                <a:gd name="T9" fmla="*/ 103 h 627"/>
                <a:gd name="T10" fmla="*/ 201 w 423"/>
                <a:gd name="T11" fmla="*/ 143 h 627"/>
                <a:gd name="T12" fmla="*/ 174 w 423"/>
                <a:gd name="T13" fmla="*/ 154 h 627"/>
                <a:gd name="T14" fmla="*/ 221 w 423"/>
                <a:gd name="T15" fmla="*/ 192 h 627"/>
                <a:gd name="T16" fmla="*/ 217 w 423"/>
                <a:gd name="T17" fmla="*/ 218 h 627"/>
                <a:gd name="T18" fmla="*/ 261 w 423"/>
                <a:gd name="T19" fmla="*/ 263 h 627"/>
                <a:gd name="T20" fmla="*/ 209 w 423"/>
                <a:gd name="T21" fmla="*/ 281 h 627"/>
                <a:gd name="T22" fmla="*/ 263 w 423"/>
                <a:gd name="T23" fmla="*/ 312 h 627"/>
                <a:gd name="T24" fmla="*/ 281 w 423"/>
                <a:gd name="T25" fmla="*/ 336 h 627"/>
                <a:gd name="T26" fmla="*/ 186 w 423"/>
                <a:gd name="T27" fmla="*/ 354 h 627"/>
                <a:gd name="T28" fmla="*/ 255 w 423"/>
                <a:gd name="T29" fmla="*/ 390 h 627"/>
                <a:gd name="T30" fmla="*/ 239 w 423"/>
                <a:gd name="T31" fmla="*/ 425 h 627"/>
                <a:gd name="T32" fmla="*/ 279 w 423"/>
                <a:gd name="T33" fmla="*/ 433 h 627"/>
                <a:gd name="T34" fmla="*/ 201 w 423"/>
                <a:gd name="T35" fmla="*/ 455 h 627"/>
                <a:gd name="T36" fmla="*/ 61 w 423"/>
                <a:gd name="T37" fmla="*/ 425 h 627"/>
                <a:gd name="T38" fmla="*/ 79 w 423"/>
                <a:gd name="T39" fmla="*/ 390 h 627"/>
                <a:gd name="T40" fmla="*/ 134 w 423"/>
                <a:gd name="T41" fmla="*/ 397 h 627"/>
                <a:gd name="T42" fmla="*/ 172 w 423"/>
                <a:gd name="T43" fmla="*/ 386 h 627"/>
                <a:gd name="T44" fmla="*/ 105 w 423"/>
                <a:gd name="T45" fmla="*/ 340 h 627"/>
                <a:gd name="T46" fmla="*/ 108 w 423"/>
                <a:gd name="T47" fmla="*/ 293 h 627"/>
                <a:gd name="T48" fmla="*/ 186 w 423"/>
                <a:gd name="T49" fmla="*/ 273 h 627"/>
                <a:gd name="T50" fmla="*/ 83 w 423"/>
                <a:gd name="T51" fmla="*/ 247 h 627"/>
                <a:gd name="T52" fmla="*/ 51 w 423"/>
                <a:gd name="T53" fmla="*/ 216 h 627"/>
                <a:gd name="T54" fmla="*/ 140 w 423"/>
                <a:gd name="T55" fmla="*/ 228 h 627"/>
                <a:gd name="T56" fmla="*/ 71 w 423"/>
                <a:gd name="T57" fmla="*/ 123 h 627"/>
                <a:gd name="T58" fmla="*/ 27 w 423"/>
                <a:gd name="T59" fmla="*/ 0 h 627"/>
                <a:gd name="T60" fmla="*/ 0 w 423"/>
                <a:gd name="T61" fmla="*/ 22 h 627"/>
                <a:gd name="T62" fmla="*/ 6 w 423"/>
                <a:gd name="T63" fmla="*/ 441 h 627"/>
                <a:gd name="T64" fmla="*/ 35 w 423"/>
                <a:gd name="T65" fmla="*/ 627 h 627"/>
                <a:gd name="T66" fmla="*/ 356 w 423"/>
                <a:gd name="T67" fmla="*/ 627 h 627"/>
                <a:gd name="T68" fmla="*/ 368 w 423"/>
                <a:gd name="T69" fmla="*/ 405 h 627"/>
                <a:gd name="T70" fmla="*/ 322 w 423"/>
                <a:gd name="T71" fmla="*/ 210 h 627"/>
                <a:gd name="T72" fmla="*/ 387 w 423"/>
                <a:gd name="T73" fmla="*/ 235 h 627"/>
                <a:gd name="T74" fmla="*/ 423 w 423"/>
                <a:gd name="T75" fmla="*/ 196 h 627"/>
                <a:gd name="T76" fmla="*/ 399 w 423"/>
                <a:gd name="T77" fmla="*/ 168 h 627"/>
                <a:gd name="T78" fmla="*/ 296 w 423"/>
                <a:gd name="T79" fmla="*/ 150 h 627"/>
                <a:gd name="T80" fmla="*/ 197 w 423"/>
                <a:gd name="T81" fmla="*/ 2 h 627"/>
                <a:gd name="T82" fmla="*/ 197 w 423"/>
                <a:gd name="T83" fmla="*/ 2 h 6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3" h="627">
                  <a:moveTo>
                    <a:pt x="197" y="2"/>
                  </a:moveTo>
                  <a:lnTo>
                    <a:pt x="197" y="54"/>
                  </a:lnTo>
                  <a:lnTo>
                    <a:pt x="142" y="56"/>
                  </a:lnTo>
                  <a:lnTo>
                    <a:pt x="130" y="93"/>
                  </a:lnTo>
                  <a:lnTo>
                    <a:pt x="192" y="103"/>
                  </a:lnTo>
                  <a:lnTo>
                    <a:pt x="201" y="143"/>
                  </a:lnTo>
                  <a:lnTo>
                    <a:pt x="174" y="154"/>
                  </a:lnTo>
                  <a:lnTo>
                    <a:pt x="221" y="192"/>
                  </a:lnTo>
                  <a:lnTo>
                    <a:pt x="217" y="218"/>
                  </a:lnTo>
                  <a:lnTo>
                    <a:pt x="261" y="263"/>
                  </a:lnTo>
                  <a:lnTo>
                    <a:pt x="209" y="281"/>
                  </a:lnTo>
                  <a:lnTo>
                    <a:pt x="263" y="312"/>
                  </a:lnTo>
                  <a:lnTo>
                    <a:pt x="281" y="336"/>
                  </a:lnTo>
                  <a:lnTo>
                    <a:pt x="186" y="354"/>
                  </a:lnTo>
                  <a:lnTo>
                    <a:pt x="255" y="390"/>
                  </a:lnTo>
                  <a:lnTo>
                    <a:pt x="239" y="425"/>
                  </a:lnTo>
                  <a:lnTo>
                    <a:pt x="279" y="433"/>
                  </a:lnTo>
                  <a:lnTo>
                    <a:pt x="201" y="455"/>
                  </a:lnTo>
                  <a:lnTo>
                    <a:pt x="61" y="425"/>
                  </a:lnTo>
                  <a:lnTo>
                    <a:pt x="79" y="390"/>
                  </a:lnTo>
                  <a:lnTo>
                    <a:pt x="134" y="397"/>
                  </a:lnTo>
                  <a:lnTo>
                    <a:pt x="172" y="386"/>
                  </a:lnTo>
                  <a:lnTo>
                    <a:pt x="105" y="340"/>
                  </a:lnTo>
                  <a:lnTo>
                    <a:pt x="108" y="293"/>
                  </a:lnTo>
                  <a:lnTo>
                    <a:pt x="186" y="273"/>
                  </a:lnTo>
                  <a:lnTo>
                    <a:pt x="83" y="247"/>
                  </a:lnTo>
                  <a:lnTo>
                    <a:pt x="51" y="216"/>
                  </a:lnTo>
                  <a:lnTo>
                    <a:pt x="140" y="228"/>
                  </a:lnTo>
                  <a:lnTo>
                    <a:pt x="71" y="123"/>
                  </a:lnTo>
                  <a:lnTo>
                    <a:pt x="27" y="0"/>
                  </a:lnTo>
                  <a:lnTo>
                    <a:pt x="0" y="22"/>
                  </a:lnTo>
                  <a:lnTo>
                    <a:pt x="6" y="441"/>
                  </a:lnTo>
                  <a:lnTo>
                    <a:pt x="35" y="627"/>
                  </a:lnTo>
                  <a:lnTo>
                    <a:pt x="356" y="627"/>
                  </a:lnTo>
                  <a:lnTo>
                    <a:pt x="368" y="405"/>
                  </a:lnTo>
                  <a:lnTo>
                    <a:pt x="322" y="210"/>
                  </a:lnTo>
                  <a:lnTo>
                    <a:pt x="387" y="235"/>
                  </a:lnTo>
                  <a:lnTo>
                    <a:pt x="423" y="196"/>
                  </a:lnTo>
                  <a:lnTo>
                    <a:pt x="399" y="168"/>
                  </a:lnTo>
                  <a:lnTo>
                    <a:pt x="296" y="150"/>
                  </a:lnTo>
                  <a:lnTo>
                    <a:pt x="197" y="2"/>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02">
              <a:extLst>
                <a:ext uri="{FF2B5EF4-FFF2-40B4-BE49-F238E27FC236}">
                  <a16:creationId xmlns:a16="http://schemas.microsoft.com/office/drawing/2014/main" id="{77B101B6-FB50-4E77-985F-D40758F3EFD7}"/>
                </a:ext>
              </a:extLst>
            </p:cNvPr>
            <p:cNvSpPr>
              <a:spLocks/>
            </p:cNvSpPr>
            <p:nvPr/>
          </p:nvSpPr>
          <p:spPr bwMode="auto">
            <a:xfrm>
              <a:off x="474" y="3242"/>
              <a:ext cx="219" cy="291"/>
            </a:xfrm>
            <a:custGeom>
              <a:avLst/>
              <a:gdLst>
                <a:gd name="T0" fmla="*/ 0 w 219"/>
                <a:gd name="T1" fmla="*/ 0 h 291"/>
                <a:gd name="T2" fmla="*/ 49 w 219"/>
                <a:gd name="T3" fmla="*/ 101 h 291"/>
                <a:gd name="T4" fmla="*/ 85 w 219"/>
                <a:gd name="T5" fmla="*/ 146 h 291"/>
                <a:gd name="T6" fmla="*/ 83 w 219"/>
                <a:gd name="T7" fmla="*/ 168 h 291"/>
                <a:gd name="T8" fmla="*/ 170 w 219"/>
                <a:gd name="T9" fmla="*/ 206 h 291"/>
                <a:gd name="T10" fmla="*/ 136 w 219"/>
                <a:gd name="T11" fmla="*/ 215 h 291"/>
                <a:gd name="T12" fmla="*/ 196 w 219"/>
                <a:gd name="T13" fmla="*/ 251 h 291"/>
                <a:gd name="T14" fmla="*/ 219 w 219"/>
                <a:gd name="T15" fmla="*/ 291 h 291"/>
                <a:gd name="T16" fmla="*/ 83 w 219"/>
                <a:gd name="T17" fmla="*/ 223 h 291"/>
                <a:gd name="T18" fmla="*/ 91 w 219"/>
                <a:gd name="T19" fmla="*/ 202 h 291"/>
                <a:gd name="T20" fmla="*/ 45 w 219"/>
                <a:gd name="T21" fmla="*/ 172 h 291"/>
                <a:gd name="T22" fmla="*/ 57 w 219"/>
                <a:gd name="T23" fmla="*/ 156 h 291"/>
                <a:gd name="T24" fmla="*/ 30 w 219"/>
                <a:gd name="T25" fmla="*/ 109 h 291"/>
                <a:gd name="T26" fmla="*/ 12 w 219"/>
                <a:gd name="T27" fmla="*/ 55 h 291"/>
                <a:gd name="T28" fmla="*/ 0 w 219"/>
                <a:gd name="T29" fmla="*/ 0 h 291"/>
                <a:gd name="T30" fmla="*/ 0 w 219"/>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9" h="291">
                  <a:moveTo>
                    <a:pt x="0" y="0"/>
                  </a:moveTo>
                  <a:lnTo>
                    <a:pt x="49" y="101"/>
                  </a:lnTo>
                  <a:lnTo>
                    <a:pt x="85" y="146"/>
                  </a:lnTo>
                  <a:lnTo>
                    <a:pt x="83" y="168"/>
                  </a:lnTo>
                  <a:lnTo>
                    <a:pt x="170" y="206"/>
                  </a:lnTo>
                  <a:lnTo>
                    <a:pt x="136" y="215"/>
                  </a:lnTo>
                  <a:lnTo>
                    <a:pt x="196" y="251"/>
                  </a:lnTo>
                  <a:lnTo>
                    <a:pt x="219" y="291"/>
                  </a:lnTo>
                  <a:lnTo>
                    <a:pt x="83" y="223"/>
                  </a:lnTo>
                  <a:lnTo>
                    <a:pt x="91" y="202"/>
                  </a:lnTo>
                  <a:lnTo>
                    <a:pt x="45" y="172"/>
                  </a:lnTo>
                  <a:lnTo>
                    <a:pt x="57" y="156"/>
                  </a:lnTo>
                  <a:lnTo>
                    <a:pt x="30" y="109"/>
                  </a:lnTo>
                  <a:lnTo>
                    <a:pt x="12" y="55"/>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03">
              <a:extLst>
                <a:ext uri="{FF2B5EF4-FFF2-40B4-BE49-F238E27FC236}">
                  <a16:creationId xmlns:a16="http://schemas.microsoft.com/office/drawing/2014/main" id="{324CED5B-9B9D-4646-B16E-C5032A1D0242}"/>
                </a:ext>
              </a:extLst>
            </p:cNvPr>
            <p:cNvSpPr>
              <a:spLocks/>
            </p:cNvSpPr>
            <p:nvPr/>
          </p:nvSpPr>
          <p:spPr bwMode="auto">
            <a:xfrm>
              <a:off x="620" y="3457"/>
              <a:ext cx="226" cy="277"/>
            </a:xfrm>
            <a:custGeom>
              <a:avLst/>
              <a:gdLst>
                <a:gd name="T0" fmla="*/ 66 w 226"/>
                <a:gd name="T1" fmla="*/ 44 h 277"/>
                <a:gd name="T2" fmla="*/ 125 w 226"/>
                <a:gd name="T3" fmla="*/ 70 h 277"/>
                <a:gd name="T4" fmla="*/ 160 w 226"/>
                <a:gd name="T5" fmla="*/ 99 h 277"/>
                <a:gd name="T6" fmla="*/ 226 w 226"/>
                <a:gd name="T7" fmla="*/ 204 h 277"/>
                <a:gd name="T8" fmla="*/ 222 w 226"/>
                <a:gd name="T9" fmla="*/ 220 h 277"/>
                <a:gd name="T10" fmla="*/ 158 w 226"/>
                <a:gd name="T11" fmla="*/ 261 h 277"/>
                <a:gd name="T12" fmla="*/ 125 w 226"/>
                <a:gd name="T13" fmla="*/ 277 h 277"/>
                <a:gd name="T14" fmla="*/ 105 w 226"/>
                <a:gd name="T15" fmla="*/ 261 h 277"/>
                <a:gd name="T16" fmla="*/ 149 w 226"/>
                <a:gd name="T17" fmla="*/ 230 h 277"/>
                <a:gd name="T18" fmla="*/ 151 w 226"/>
                <a:gd name="T19" fmla="*/ 200 h 277"/>
                <a:gd name="T20" fmla="*/ 109 w 226"/>
                <a:gd name="T21" fmla="*/ 170 h 277"/>
                <a:gd name="T22" fmla="*/ 50 w 226"/>
                <a:gd name="T23" fmla="*/ 157 h 277"/>
                <a:gd name="T24" fmla="*/ 4 w 226"/>
                <a:gd name="T25" fmla="*/ 119 h 277"/>
                <a:gd name="T26" fmla="*/ 30 w 226"/>
                <a:gd name="T27" fmla="*/ 119 h 277"/>
                <a:gd name="T28" fmla="*/ 93 w 226"/>
                <a:gd name="T29" fmla="*/ 133 h 277"/>
                <a:gd name="T30" fmla="*/ 143 w 226"/>
                <a:gd name="T31" fmla="*/ 127 h 277"/>
                <a:gd name="T32" fmla="*/ 145 w 226"/>
                <a:gd name="T33" fmla="*/ 109 h 277"/>
                <a:gd name="T34" fmla="*/ 73 w 226"/>
                <a:gd name="T35" fmla="*/ 70 h 277"/>
                <a:gd name="T36" fmla="*/ 34 w 226"/>
                <a:gd name="T37" fmla="*/ 22 h 277"/>
                <a:gd name="T38" fmla="*/ 0 w 226"/>
                <a:gd name="T39" fmla="*/ 0 h 277"/>
                <a:gd name="T40" fmla="*/ 44 w 226"/>
                <a:gd name="T41" fmla="*/ 4 h 277"/>
                <a:gd name="T42" fmla="*/ 66 w 226"/>
                <a:gd name="T43" fmla="*/ 44 h 277"/>
                <a:gd name="T44" fmla="*/ 66 w 226"/>
                <a:gd name="T45" fmla="*/ 44 h 2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277">
                  <a:moveTo>
                    <a:pt x="66" y="44"/>
                  </a:moveTo>
                  <a:lnTo>
                    <a:pt x="125" y="70"/>
                  </a:lnTo>
                  <a:lnTo>
                    <a:pt x="160" y="99"/>
                  </a:lnTo>
                  <a:lnTo>
                    <a:pt x="226" y="204"/>
                  </a:lnTo>
                  <a:lnTo>
                    <a:pt x="222" y="220"/>
                  </a:lnTo>
                  <a:lnTo>
                    <a:pt x="158" y="261"/>
                  </a:lnTo>
                  <a:lnTo>
                    <a:pt x="125" y="277"/>
                  </a:lnTo>
                  <a:lnTo>
                    <a:pt x="105" y="261"/>
                  </a:lnTo>
                  <a:lnTo>
                    <a:pt x="149" y="230"/>
                  </a:lnTo>
                  <a:lnTo>
                    <a:pt x="151" y="200"/>
                  </a:lnTo>
                  <a:lnTo>
                    <a:pt x="109" y="170"/>
                  </a:lnTo>
                  <a:lnTo>
                    <a:pt x="50" y="157"/>
                  </a:lnTo>
                  <a:lnTo>
                    <a:pt x="4" y="119"/>
                  </a:lnTo>
                  <a:lnTo>
                    <a:pt x="30" y="119"/>
                  </a:lnTo>
                  <a:lnTo>
                    <a:pt x="93" y="133"/>
                  </a:lnTo>
                  <a:lnTo>
                    <a:pt x="143" y="127"/>
                  </a:lnTo>
                  <a:lnTo>
                    <a:pt x="145" y="109"/>
                  </a:lnTo>
                  <a:lnTo>
                    <a:pt x="73" y="70"/>
                  </a:lnTo>
                  <a:lnTo>
                    <a:pt x="34" y="22"/>
                  </a:lnTo>
                  <a:lnTo>
                    <a:pt x="0" y="0"/>
                  </a:lnTo>
                  <a:lnTo>
                    <a:pt x="44" y="4"/>
                  </a:lnTo>
                  <a:lnTo>
                    <a:pt x="66" y="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04">
              <a:extLst>
                <a:ext uri="{FF2B5EF4-FFF2-40B4-BE49-F238E27FC236}">
                  <a16:creationId xmlns:a16="http://schemas.microsoft.com/office/drawing/2014/main" id="{B12631EE-9D2A-4AD1-B52B-E94F093AF8A0}"/>
                </a:ext>
              </a:extLst>
            </p:cNvPr>
            <p:cNvSpPr>
              <a:spLocks/>
            </p:cNvSpPr>
            <p:nvPr/>
          </p:nvSpPr>
          <p:spPr bwMode="auto">
            <a:xfrm>
              <a:off x="555" y="3303"/>
              <a:ext cx="170" cy="206"/>
            </a:xfrm>
            <a:custGeom>
              <a:avLst/>
              <a:gdLst>
                <a:gd name="T0" fmla="*/ 57 w 170"/>
                <a:gd name="T1" fmla="*/ 0 h 206"/>
                <a:gd name="T2" fmla="*/ 89 w 170"/>
                <a:gd name="T3" fmla="*/ 20 h 206"/>
                <a:gd name="T4" fmla="*/ 85 w 170"/>
                <a:gd name="T5" fmla="*/ 52 h 206"/>
                <a:gd name="T6" fmla="*/ 117 w 170"/>
                <a:gd name="T7" fmla="*/ 44 h 206"/>
                <a:gd name="T8" fmla="*/ 115 w 170"/>
                <a:gd name="T9" fmla="*/ 75 h 206"/>
                <a:gd name="T10" fmla="*/ 51 w 170"/>
                <a:gd name="T11" fmla="*/ 83 h 206"/>
                <a:gd name="T12" fmla="*/ 89 w 170"/>
                <a:gd name="T13" fmla="*/ 121 h 206"/>
                <a:gd name="T14" fmla="*/ 160 w 170"/>
                <a:gd name="T15" fmla="*/ 145 h 206"/>
                <a:gd name="T16" fmla="*/ 170 w 170"/>
                <a:gd name="T17" fmla="*/ 206 h 206"/>
                <a:gd name="T18" fmla="*/ 150 w 170"/>
                <a:gd name="T19" fmla="*/ 192 h 206"/>
                <a:gd name="T20" fmla="*/ 134 w 170"/>
                <a:gd name="T21" fmla="*/ 160 h 206"/>
                <a:gd name="T22" fmla="*/ 57 w 170"/>
                <a:gd name="T23" fmla="*/ 129 h 206"/>
                <a:gd name="T24" fmla="*/ 8 w 170"/>
                <a:gd name="T25" fmla="*/ 111 h 206"/>
                <a:gd name="T26" fmla="*/ 45 w 170"/>
                <a:gd name="T27" fmla="*/ 109 h 206"/>
                <a:gd name="T28" fmla="*/ 36 w 170"/>
                <a:gd name="T29" fmla="*/ 83 h 206"/>
                <a:gd name="T30" fmla="*/ 0 w 170"/>
                <a:gd name="T31" fmla="*/ 75 h 206"/>
                <a:gd name="T32" fmla="*/ 20 w 170"/>
                <a:gd name="T33" fmla="*/ 60 h 206"/>
                <a:gd name="T34" fmla="*/ 67 w 170"/>
                <a:gd name="T35" fmla="*/ 28 h 206"/>
                <a:gd name="T36" fmla="*/ 45 w 170"/>
                <a:gd name="T37" fmla="*/ 8 h 206"/>
                <a:gd name="T38" fmla="*/ 57 w 170"/>
                <a:gd name="T39" fmla="*/ 0 h 206"/>
                <a:gd name="T40" fmla="*/ 57 w 170"/>
                <a:gd name="T41" fmla="*/ 0 h 2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206">
                  <a:moveTo>
                    <a:pt x="57" y="0"/>
                  </a:moveTo>
                  <a:lnTo>
                    <a:pt x="89" y="20"/>
                  </a:lnTo>
                  <a:lnTo>
                    <a:pt x="85" y="52"/>
                  </a:lnTo>
                  <a:lnTo>
                    <a:pt x="117" y="44"/>
                  </a:lnTo>
                  <a:lnTo>
                    <a:pt x="115" y="75"/>
                  </a:lnTo>
                  <a:lnTo>
                    <a:pt x="51" y="83"/>
                  </a:lnTo>
                  <a:lnTo>
                    <a:pt x="89" y="121"/>
                  </a:lnTo>
                  <a:lnTo>
                    <a:pt x="160" y="145"/>
                  </a:lnTo>
                  <a:lnTo>
                    <a:pt x="170" y="206"/>
                  </a:lnTo>
                  <a:lnTo>
                    <a:pt x="150" y="192"/>
                  </a:lnTo>
                  <a:lnTo>
                    <a:pt x="134" y="160"/>
                  </a:lnTo>
                  <a:lnTo>
                    <a:pt x="57" y="129"/>
                  </a:lnTo>
                  <a:lnTo>
                    <a:pt x="8" y="111"/>
                  </a:lnTo>
                  <a:lnTo>
                    <a:pt x="45" y="109"/>
                  </a:lnTo>
                  <a:lnTo>
                    <a:pt x="36" y="83"/>
                  </a:lnTo>
                  <a:lnTo>
                    <a:pt x="0" y="75"/>
                  </a:lnTo>
                  <a:lnTo>
                    <a:pt x="20" y="60"/>
                  </a:lnTo>
                  <a:lnTo>
                    <a:pt x="67" y="28"/>
                  </a:lnTo>
                  <a:lnTo>
                    <a:pt x="45" y="8"/>
                  </a:lnTo>
                  <a:lnTo>
                    <a:pt x="5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05">
              <a:extLst>
                <a:ext uri="{FF2B5EF4-FFF2-40B4-BE49-F238E27FC236}">
                  <a16:creationId xmlns:a16="http://schemas.microsoft.com/office/drawing/2014/main" id="{CCDDE2FD-DCA8-40C3-9EB3-5A3697623567}"/>
                </a:ext>
              </a:extLst>
            </p:cNvPr>
            <p:cNvSpPr>
              <a:spLocks/>
            </p:cNvSpPr>
            <p:nvPr/>
          </p:nvSpPr>
          <p:spPr bwMode="auto">
            <a:xfrm>
              <a:off x="543" y="3250"/>
              <a:ext cx="109" cy="95"/>
            </a:xfrm>
            <a:custGeom>
              <a:avLst/>
              <a:gdLst>
                <a:gd name="T0" fmla="*/ 97 w 109"/>
                <a:gd name="T1" fmla="*/ 0 h 95"/>
                <a:gd name="T2" fmla="*/ 109 w 109"/>
                <a:gd name="T3" fmla="*/ 12 h 95"/>
                <a:gd name="T4" fmla="*/ 65 w 109"/>
                <a:gd name="T5" fmla="*/ 59 h 95"/>
                <a:gd name="T6" fmla="*/ 30 w 109"/>
                <a:gd name="T7" fmla="*/ 95 h 95"/>
                <a:gd name="T8" fmla="*/ 30 w 109"/>
                <a:gd name="T9" fmla="*/ 65 h 95"/>
                <a:gd name="T10" fmla="*/ 0 w 109"/>
                <a:gd name="T11" fmla="*/ 32 h 95"/>
                <a:gd name="T12" fmla="*/ 22 w 109"/>
                <a:gd name="T13" fmla="*/ 12 h 95"/>
                <a:gd name="T14" fmla="*/ 97 w 109"/>
                <a:gd name="T15" fmla="*/ 0 h 95"/>
                <a:gd name="T16" fmla="*/ 97 w 109"/>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95">
                  <a:moveTo>
                    <a:pt x="97" y="0"/>
                  </a:moveTo>
                  <a:lnTo>
                    <a:pt x="109" y="12"/>
                  </a:lnTo>
                  <a:lnTo>
                    <a:pt x="65" y="59"/>
                  </a:lnTo>
                  <a:lnTo>
                    <a:pt x="30" y="95"/>
                  </a:lnTo>
                  <a:lnTo>
                    <a:pt x="30" y="65"/>
                  </a:lnTo>
                  <a:lnTo>
                    <a:pt x="0" y="32"/>
                  </a:lnTo>
                  <a:lnTo>
                    <a:pt x="22" y="12"/>
                  </a:lnTo>
                  <a:lnTo>
                    <a:pt x="9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06">
              <a:extLst>
                <a:ext uri="{FF2B5EF4-FFF2-40B4-BE49-F238E27FC236}">
                  <a16:creationId xmlns:a16="http://schemas.microsoft.com/office/drawing/2014/main" id="{07C13D8B-A46A-4E3E-8E00-FD3C09F152CE}"/>
                </a:ext>
              </a:extLst>
            </p:cNvPr>
            <p:cNvSpPr>
              <a:spLocks/>
            </p:cNvSpPr>
            <p:nvPr/>
          </p:nvSpPr>
          <p:spPr bwMode="auto">
            <a:xfrm>
              <a:off x="381" y="2594"/>
              <a:ext cx="340" cy="644"/>
            </a:xfrm>
            <a:custGeom>
              <a:avLst/>
              <a:gdLst>
                <a:gd name="T0" fmla="*/ 16 w 340"/>
                <a:gd name="T1" fmla="*/ 0 h 644"/>
                <a:gd name="T2" fmla="*/ 65 w 340"/>
                <a:gd name="T3" fmla="*/ 4 h 644"/>
                <a:gd name="T4" fmla="*/ 115 w 340"/>
                <a:gd name="T5" fmla="*/ 22 h 644"/>
                <a:gd name="T6" fmla="*/ 200 w 340"/>
                <a:gd name="T7" fmla="*/ 111 h 644"/>
                <a:gd name="T8" fmla="*/ 340 w 340"/>
                <a:gd name="T9" fmla="*/ 289 h 644"/>
                <a:gd name="T10" fmla="*/ 229 w 340"/>
                <a:gd name="T11" fmla="*/ 192 h 644"/>
                <a:gd name="T12" fmla="*/ 121 w 340"/>
                <a:gd name="T13" fmla="*/ 75 h 644"/>
                <a:gd name="T14" fmla="*/ 184 w 340"/>
                <a:gd name="T15" fmla="*/ 186 h 644"/>
                <a:gd name="T16" fmla="*/ 178 w 340"/>
                <a:gd name="T17" fmla="*/ 215 h 644"/>
                <a:gd name="T18" fmla="*/ 127 w 340"/>
                <a:gd name="T19" fmla="*/ 200 h 644"/>
                <a:gd name="T20" fmla="*/ 190 w 340"/>
                <a:gd name="T21" fmla="*/ 275 h 644"/>
                <a:gd name="T22" fmla="*/ 172 w 340"/>
                <a:gd name="T23" fmla="*/ 324 h 644"/>
                <a:gd name="T24" fmla="*/ 170 w 340"/>
                <a:gd name="T25" fmla="*/ 377 h 644"/>
                <a:gd name="T26" fmla="*/ 204 w 340"/>
                <a:gd name="T27" fmla="*/ 445 h 644"/>
                <a:gd name="T28" fmla="*/ 221 w 340"/>
                <a:gd name="T29" fmla="*/ 494 h 644"/>
                <a:gd name="T30" fmla="*/ 247 w 340"/>
                <a:gd name="T31" fmla="*/ 571 h 644"/>
                <a:gd name="T32" fmla="*/ 202 w 340"/>
                <a:gd name="T33" fmla="*/ 615 h 644"/>
                <a:gd name="T34" fmla="*/ 267 w 340"/>
                <a:gd name="T35" fmla="*/ 618 h 644"/>
                <a:gd name="T36" fmla="*/ 267 w 340"/>
                <a:gd name="T37" fmla="*/ 638 h 644"/>
                <a:gd name="T38" fmla="*/ 186 w 340"/>
                <a:gd name="T39" fmla="*/ 644 h 644"/>
                <a:gd name="T40" fmla="*/ 97 w 340"/>
                <a:gd name="T41" fmla="*/ 591 h 644"/>
                <a:gd name="T42" fmla="*/ 214 w 340"/>
                <a:gd name="T43" fmla="*/ 543 h 644"/>
                <a:gd name="T44" fmla="*/ 210 w 340"/>
                <a:gd name="T45" fmla="*/ 526 h 644"/>
                <a:gd name="T46" fmla="*/ 190 w 340"/>
                <a:gd name="T47" fmla="*/ 506 h 644"/>
                <a:gd name="T48" fmla="*/ 134 w 340"/>
                <a:gd name="T49" fmla="*/ 514 h 644"/>
                <a:gd name="T50" fmla="*/ 196 w 340"/>
                <a:gd name="T51" fmla="*/ 468 h 644"/>
                <a:gd name="T52" fmla="*/ 150 w 340"/>
                <a:gd name="T53" fmla="*/ 405 h 644"/>
                <a:gd name="T54" fmla="*/ 83 w 340"/>
                <a:gd name="T55" fmla="*/ 306 h 644"/>
                <a:gd name="T56" fmla="*/ 150 w 340"/>
                <a:gd name="T57" fmla="*/ 306 h 644"/>
                <a:gd name="T58" fmla="*/ 154 w 340"/>
                <a:gd name="T59" fmla="*/ 281 h 644"/>
                <a:gd name="T60" fmla="*/ 89 w 340"/>
                <a:gd name="T61" fmla="*/ 269 h 644"/>
                <a:gd name="T62" fmla="*/ 59 w 340"/>
                <a:gd name="T63" fmla="*/ 154 h 644"/>
                <a:gd name="T64" fmla="*/ 14 w 340"/>
                <a:gd name="T65" fmla="*/ 87 h 644"/>
                <a:gd name="T66" fmla="*/ 0 w 340"/>
                <a:gd name="T67" fmla="*/ 12 h 644"/>
                <a:gd name="T68" fmla="*/ 16 w 340"/>
                <a:gd name="T69" fmla="*/ 0 h 644"/>
                <a:gd name="T70" fmla="*/ 16 w 340"/>
                <a:gd name="T71" fmla="*/ 0 h 6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0" h="644">
                  <a:moveTo>
                    <a:pt x="16" y="0"/>
                  </a:moveTo>
                  <a:lnTo>
                    <a:pt x="65" y="4"/>
                  </a:lnTo>
                  <a:lnTo>
                    <a:pt x="115" y="22"/>
                  </a:lnTo>
                  <a:lnTo>
                    <a:pt x="200" y="111"/>
                  </a:lnTo>
                  <a:lnTo>
                    <a:pt x="340" y="289"/>
                  </a:lnTo>
                  <a:lnTo>
                    <a:pt x="229" y="192"/>
                  </a:lnTo>
                  <a:lnTo>
                    <a:pt x="121" y="75"/>
                  </a:lnTo>
                  <a:lnTo>
                    <a:pt x="184" y="186"/>
                  </a:lnTo>
                  <a:lnTo>
                    <a:pt x="178" y="215"/>
                  </a:lnTo>
                  <a:lnTo>
                    <a:pt x="127" y="200"/>
                  </a:lnTo>
                  <a:lnTo>
                    <a:pt x="190" y="275"/>
                  </a:lnTo>
                  <a:lnTo>
                    <a:pt x="172" y="324"/>
                  </a:lnTo>
                  <a:lnTo>
                    <a:pt x="170" y="377"/>
                  </a:lnTo>
                  <a:lnTo>
                    <a:pt x="204" y="445"/>
                  </a:lnTo>
                  <a:lnTo>
                    <a:pt x="221" y="494"/>
                  </a:lnTo>
                  <a:lnTo>
                    <a:pt x="247" y="571"/>
                  </a:lnTo>
                  <a:lnTo>
                    <a:pt x="202" y="615"/>
                  </a:lnTo>
                  <a:lnTo>
                    <a:pt x="267" y="618"/>
                  </a:lnTo>
                  <a:lnTo>
                    <a:pt x="267" y="638"/>
                  </a:lnTo>
                  <a:lnTo>
                    <a:pt x="186" y="644"/>
                  </a:lnTo>
                  <a:lnTo>
                    <a:pt x="97" y="591"/>
                  </a:lnTo>
                  <a:lnTo>
                    <a:pt x="214" y="543"/>
                  </a:lnTo>
                  <a:lnTo>
                    <a:pt x="210" y="526"/>
                  </a:lnTo>
                  <a:lnTo>
                    <a:pt x="190" y="506"/>
                  </a:lnTo>
                  <a:lnTo>
                    <a:pt x="134" y="514"/>
                  </a:lnTo>
                  <a:lnTo>
                    <a:pt x="196" y="468"/>
                  </a:lnTo>
                  <a:lnTo>
                    <a:pt x="150" y="405"/>
                  </a:lnTo>
                  <a:lnTo>
                    <a:pt x="83" y="306"/>
                  </a:lnTo>
                  <a:lnTo>
                    <a:pt x="150" y="306"/>
                  </a:lnTo>
                  <a:lnTo>
                    <a:pt x="154" y="281"/>
                  </a:lnTo>
                  <a:lnTo>
                    <a:pt x="89" y="269"/>
                  </a:lnTo>
                  <a:lnTo>
                    <a:pt x="59" y="154"/>
                  </a:lnTo>
                  <a:lnTo>
                    <a:pt x="14" y="87"/>
                  </a:lnTo>
                  <a:lnTo>
                    <a:pt x="0" y="12"/>
                  </a:lnTo>
                  <a:lnTo>
                    <a:pt x="16"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7">
              <a:extLst>
                <a:ext uri="{FF2B5EF4-FFF2-40B4-BE49-F238E27FC236}">
                  <a16:creationId xmlns:a16="http://schemas.microsoft.com/office/drawing/2014/main" id="{DC75D518-B40A-4A34-9214-D5DD8631EFA3}"/>
                </a:ext>
              </a:extLst>
            </p:cNvPr>
            <p:cNvSpPr>
              <a:spLocks/>
            </p:cNvSpPr>
            <p:nvPr/>
          </p:nvSpPr>
          <p:spPr bwMode="auto">
            <a:xfrm>
              <a:off x="474" y="2529"/>
              <a:ext cx="391" cy="516"/>
            </a:xfrm>
            <a:custGeom>
              <a:avLst/>
              <a:gdLst>
                <a:gd name="T0" fmla="*/ 28 w 391"/>
                <a:gd name="T1" fmla="*/ 2 h 516"/>
                <a:gd name="T2" fmla="*/ 115 w 391"/>
                <a:gd name="T3" fmla="*/ 45 h 516"/>
                <a:gd name="T4" fmla="*/ 117 w 391"/>
                <a:gd name="T5" fmla="*/ 0 h 516"/>
                <a:gd name="T6" fmla="*/ 229 w 391"/>
                <a:gd name="T7" fmla="*/ 158 h 516"/>
                <a:gd name="T8" fmla="*/ 275 w 391"/>
                <a:gd name="T9" fmla="*/ 178 h 516"/>
                <a:gd name="T10" fmla="*/ 391 w 391"/>
                <a:gd name="T11" fmla="*/ 276 h 516"/>
                <a:gd name="T12" fmla="*/ 271 w 391"/>
                <a:gd name="T13" fmla="*/ 241 h 516"/>
                <a:gd name="T14" fmla="*/ 324 w 391"/>
                <a:gd name="T15" fmla="*/ 294 h 516"/>
                <a:gd name="T16" fmla="*/ 386 w 391"/>
                <a:gd name="T17" fmla="*/ 421 h 516"/>
                <a:gd name="T18" fmla="*/ 328 w 391"/>
                <a:gd name="T19" fmla="*/ 450 h 516"/>
                <a:gd name="T20" fmla="*/ 324 w 391"/>
                <a:gd name="T21" fmla="*/ 502 h 516"/>
                <a:gd name="T22" fmla="*/ 291 w 391"/>
                <a:gd name="T23" fmla="*/ 516 h 516"/>
                <a:gd name="T24" fmla="*/ 271 w 391"/>
                <a:gd name="T25" fmla="*/ 381 h 516"/>
                <a:gd name="T26" fmla="*/ 243 w 391"/>
                <a:gd name="T27" fmla="*/ 330 h 516"/>
                <a:gd name="T28" fmla="*/ 174 w 391"/>
                <a:gd name="T29" fmla="*/ 241 h 516"/>
                <a:gd name="T30" fmla="*/ 208 w 391"/>
                <a:gd name="T31" fmla="*/ 225 h 516"/>
                <a:gd name="T32" fmla="*/ 223 w 391"/>
                <a:gd name="T33" fmla="*/ 197 h 516"/>
                <a:gd name="T34" fmla="*/ 166 w 391"/>
                <a:gd name="T35" fmla="*/ 207 h 516"/>
                <a:gd name="T36" fmla="*/ 103 w 391"/>
                <a:gd name="T37" fmla="*/ 150 h 516"/>
                <a:gd name="T38" fmla="*/ 57 w 391"/>
                <a:gd name="T39" fmla="*/ 55 h 516"/>
                <a:gd name="T40" fmla="*/ 0 w 391"/>
                <a:gd name="T41" fmla="*/ 22 h 516"/>
                <a:gd name="T42" fmla="*/ 28 w 391"/>
                <a:gd name="T43" fmla="*/ 2 h 516"/>
                <a:gd name="T44" fmla="*/ 28 w 391"/>
                <a:gd name="T45" fmla="*/ 2 h 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1" h="516">
                  <a:moveTo>
                    <a:pt x="28" y="2"/>
                  </a:moveTo>
                  <a:lnTo>
                    <a:pt x="115" y="45"/>
                  </a:lnTo>
                  <a:lnTo>
                    <a:pt x="117" y="0"/>
                  </a:lnTo>
                  <a:lnTo>
                    <a:pt x="229" y="158"/>
                  </a:lnTo>
                  <a:lnTo>
                    <a:pt x="275" y="178"/>
                  </a:lnTo>
                  <a:lnTo>
                    <a:pt x="391" y="276"/>
                  </a:lnTo>
                  <a:lnTo>
                    <a:pt x="271" y="241"/>
                  </a:lnTo>
                  <a:lnTo>
                    <a:pt x="324" y="294"/>
                  </a:lnTo>
                  <a:lnTo>
                    <a:pt x="386" y="421"/>
                  </a:lnTo>
                  <a:lnTo>
                    <a:pt x="328" y="450"/>
                  </a:lnTo>
                  <a:lnTo>
                    <a:pt x="324" y="502"/>
                  </a:lnTo>
                  <a:lnTo>
                    <a:pt x="291" y="516"/>
                  </a:lnTo>
                  <a:lnTo>
                    <a:pt x="271" y="381"/>
                  </a:lnTo>
                  <a:lnTo>
                    <a:pt x="243" y="330"/>
                  </a:lnTo>
                  <a:lnTo>
                    <a:pt x="174" y="241"/>
                  </a:lnTo>
                  <a:lnTo>
                    <a:pt x="208" y="225"/>
                  </a:lnTo>
                  <a:lnTo>
                    <a:pt x="223" y="197"/>
                  </a:lnTo>
                  <a:lnTo>
                    <a:pt x="166" y="207"/>
                  </a:lnTo>
                  <a:lnTo>
                    <a:pt x="103" y="150"/>
                  </a:lnTo>
                  <a:lnTo>
                    <a:pt x="57" y="55"/>
                  </a:lnTo>
                  <a:lnTo>
                    <a:pt x="0" y="22"/>
                  </a:lnTo>
                  <a:lnTo>
                    <a:pt x="28" y="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08">
              <a:extLst>
                <a:ext uri="{FF2B5EF4-FFF2-40B4-BE49-F238E27FC236}">
                  <a16:creationId xmlns:a16="http://schemas.microsoft.com/office/drawing/2014/main" id="{4CF1F9F8-8C6F-4E53-9187-BD1C23F68E3E}"/>
                </a:ext>
              </a:extLst>
            </p:cNvPr>
            <p:cNvSpPr>
              <a:spLocks/>
            </p:cNvSpPr>
            <p:nvPr/>
          </p:nvSpPr>
          <p:spPr bwMode="auto">
            <a:xfrm>
              <a:off x="3205" y="1970"/>
              <a:ext cx="488" cy="389"/>
            </a:xfrm>
            <a:custGeom>
              <a:avLst/>
              <a:gdLst>
                <a:gd name="T0" fmla="*/ 0 w 488"/>
                <a:gd name="T1" fmla="*/ 27 h 389"/>
                <a:gd name="T2" fmla="*/ 10 w 488"/>
                <a:gd name="T3" fmla="*/ 112 h 389"/>
                <a:gd name="T4" fmla="*/ 2 w 488"/>
                <a:gd name="T5" fmla="*/ 130 h 389"/>
                <a:gd name="T6" fmla="*/ 32 w 488"/>
                <a:gd name="T7" fmla="*/ 183 h 389"/>
                <a:gd name="T8" fmla="*/ 16 w 488"/>
                <a:gd name="T9" fmla="*/ 266 h 389"/>
                <a:gd name="T10" fmla="*/ 6 w 488"/>
                <a:gd name="T11" fmla="*/ 314 h 389"/>
                <a:gd name="T12" fmla="*/ 61 w 488"/>
                <a:gd name="T13" fmla="*/ 322 h 389"/>
                <a:gd name="T14" fmla="*/ 83 w 488"/>
                <a:gd name="T15" fmla="*/ 367 h 389"/>
                <a:gd name="T16" fmla="*/ 214 w 488"/>
                <a:gd name="T17" fmla="*/ 389 h 389"/>
                <a:gd name="T18" fmla="*/ 318 w 488"/>
                <a:gd name="T19" fmla="*/ 389 h 389"/>
                <a:gd name="T20" fmla="*/ 362 w 488"/>
                <a:gd name="T21" fmla="*/ 367 h 389"/>
                <a:gd name="T22" fmla="*/ 431 w 488"/>
                <a:gd name="T23" fmla="*/ 302 h 389"/>
                <a:gd name="T24" fmla="*/ 457 w 488"/>
                <a:gd name="T25" fmla="*/ 266 h 389"/>
                <a:gd name="T26" fmla="*/ 488 w 488"/>
                <a:gd name="T27" fmla="*/ 237 h 389"/>
                <a:gd name="T28" fmla="*/ 463 w 488"/>
                <a:gd name="T29" fmla="*/ 181 h 389"/>
                <a:gd name="T30" fmla="*/ 463 w 488"/>
                <a:gd name="T31" fmla="*/ 136 h 389"/>
                <a:gd name="T32" fmla="*/ 392 w 488"/>
                <a:gd name="T33" fmla="*/ 114 h 389"/>
                <a:gd name="T34" fmla="*/ 275 w 488"/>
                <a:gd name="T35" fmla="*/ 116 h 389"/>
                <a:gd name="T36" fmla="*/ 180 w 488"/>
                <a:gd name="T37" fmla="*/ 57 h 389"/>
                <a:gd name="T38" fmla="*/ 178 w 488"/>
                <a:gd name="T39" fmla="*/ 0 h 389"/>
                <a:gd name="T40" fmla="*/ 119 w 488"/>
                <a:gd name="T41" fmla="*/ 16 h 389"/>
                <a:gd name="T42" fmla="*/ 55 w 488"/>
                <a:gd name="T43" fmla="*/ 27 h 389"/>
                <a:gd name="T44" fmla="*/ 10 w 488"/>
                <a:gd name="T45" fmla="*/ 12 h 389"/>
                <a:gd name="T46" fmla="*/ 0 w 488"/>
                <a:gd name="T47" fmla="*/ 27 h 389"/>
                <a:gd name="T48" fmla="*/ 0 w 488"/>
                <a:gd name="T49" fmla="*/ 27 h 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8" h="389">
                  <a:moveTo>
                    <a:pt x="0" y="27"/>
                  </a:moveTo>
                  <a:lnTo>
                    <a:pt x="10" y="112"/>
                  </a:lnTo>
                  <a:lnTo>
                    <a:pt x="2" y="130"/>
                  </a:lnTo>
                  <a:lnTo>
                    <a:pt x="32" y="183"/>
                  </a:lnTo>
                  <a:lnTo>
                    <a:pt x="16" y="266"/>
                  </a:lnTo>
                  <a:lnTo>
                    <a:pt x="6" y="314"/>
                  </a:lnTo>
                  <a:lnTo>
                    <a:pt x="61" y="322"/>
                  </a:lnTo>
                  <a:lnTo>
                    <a:pt x="83" y="367"/>
                  </a:lnTo>
                  <a:lnTo>
                    <a:pt x="214" y="389"/>
                  </a:lnTo>
                  <a:lnTo>
                    <a:pt x="318" y="389"/>
                  </a:lnTo>
                  <a:lnTo>
                    <a:pt x="362" y="367"/>
                  </a:lnTo>
                  <a:lnTo>
                    <a:pt x="431" y="302"/>
                  </a:lnTo>
                  <a:lnTo>
                    <a:pt x="457" y="266"/>
                  </a:lnTo>
                  <a:lnTo>
                    <a:pt x="488" y="237"/>
                  </a:lnTo>
                  <a:lnTo>
                    <a:pt x="463" y="181"/>
                  </a:lnTo>
                  <a:lnTo>
                    <a:pt x="463" y="136"/>
                  </a:lnTo>
                  <a:lnTo>
                    <a:pt x="392" y="114"/>
                  </a:lnTo>
                  <a:lnTo>
                    <a:pt x="275" y="116"/>
                  </a:lnTo>
                  <a:lnTo>
                    <a:pt x="180" y="57"/>
                  </a:lnTo>
                  <a:lnTo>
                    <a:pt x="178" y="0"/>
                  </a:lnTo>
                  <a:lnTo>
                    <a:pt x="119" y="16"/>
                  </a:lnTo>
                  <a:lnTo>
                    <a:pt x="55" y="27"/>
                  </a:lnTo>
                  <a:lnTo>
                    <a:pt x="10" y="12"/>
                  </a:lnTo>
                  <a:lnTo>
                    <a:pt x="0" y="2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09">
              <a:extLst>
                <a:ext uri="{FF2B5EF4-FFF2-40B4-BE49-F238E27FC236}">
                  <a16:creationId xmlns:a16="http://schemas.microsoft.com/office/drawing/2014/main" id="{10E87B9E-D293-48F1-99DC-CBE76B1D56B3}"/>
                </a:ext>
              </a:extLst>
            </p:cNvPr>
            <p:cNvSpPr>
              <a:spLocks/>
            </p:cNvSpPr>
            <p:nvPr/>
          </p:nvSpPr>
          <p:spPr bwMode="auto">
            <a:xfrm>
              <a:off x="3523" y="2057"/>
              <a:ext cx="145" cy="132"/>
            </a:xfrm>
            <a:custGeom>
              <a:avLst/>
              <a:gdLst>
                <a:gd name="T0" fmla="*/ 30 w 145"/>
                <a:gd name="T1" fmla="*/ 132 h 132"/>
                <a:gd name="T2" fmla="*/ 30 w 145"/>
                <a:gd name="T3" fmla="*/ 102 h 132"/>
                <a:gd name="T4" fmla="*/ 44 w 145"/>
                <a:gd name="T5" fmla="*/ 77 h 132"/>
                <a:gd name="T6" fmla="*/ 60 w 145"/>
                <a:gd name="T7" fmla="*/ 102 h 132"/>
                <a:gd name="T8" fmla="*/ 97 w 145"/>
                <a:gd name="T9" fmla="*/ 110 h 132"/>
                <a:gd name="T10" fmla="*/ 97 w 145"/>
                <a:gd name="T11" fmla="*/ 73 h 132"/>
                <a:gd name="T12" fmla="*/ 105 w 145"/>
                <a:gd name="T13" fmla="*/ 45 h 132"/>
                <a:gd name="T14" fmla="*/ 137 w 145"/>
                <a:gd name="T15" fmla="*/ 65 h 132"/>
                <a:gd name="T16" fmla="*/ 145 w 145"/>
                <a:gd name="T17" fmla="*/ 43 h 132"/>
                <a:gd name="T18" fmla="*/ 113 w 145"/>
                <a:gd name="T19" fmla="*/ 0 h 132"/>
                <a:gd name="T20" fmla="*/ 44 w 145"/>
                <a:gd name="T21" fmla="*/ 10 h 132"/>
                <a:gd name="T22" fmla="*/ 4 w 145"/>
                <a:gd name="T23" fmla="*/ 39 h 132"/>
                <a:gd name="T24" fmla="*/ 0 w 145"/>
                <a:gd name="T25" fmla="*/ 87 h 132"/>
                <a:gd name="T26" fmla="*/ 4 w 145"/>
                <a:gd name="T27" fmla="*/ 102 h 132"/>
                <a:gd name="T28" fmla="*/ 30 w 145"/>
                <a:gd name="T29" fmla="*/ 132 h 132"/>
                <a:gd name="T30" fmla="*/ 30 w 145"/>
                <a:gd name="T31" fmla="*/ 13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5" h="132">
                  <a:moveTo>
                    <a:pt x="30" y="132"/>
                  </a:moveTo>
                  <a:lnTo>
                    <a:pt x="30" y="102"/>
                  </a:lnTo>
                  <a:lnTo>
                    <a:pt x="44" y="77"/>
                  </a:lnTo>
                  <a:lnTo>
                    <a:pt x="60" y="102"/>
                  </a:lnTo>
                  <a:lnTo>
                    <a:pt x="97" y="110"/>
                  </a:lnTo>
                  <a:lnTo>
                    <a:pt x="97" y="73"/>
                  </a:lnTo>
                  <a:lnTo>
                    <a:pt x="105" y="45"/>
                  </a:lnTo>
                  <a:lnTo>
                    <a:pt x="137" y="65"/>
                  </a:lnTo>
                  <a:lnTo>
                    <a:pt x="145" y="43"/>
                  </a:lnTo>
                  <a:lnTo>
                    <a:pt x="113" y="0"/>
                  </a:lnTo>
                  <a:lnTo>
                    <a:pt x="44" y="10"/>
                  </a:lnTo>
                  <a:lnTo>
                    <a:pt x="4" y="39"/>
                  </a:lnTo>
                  <a:lnTo>
                    <a:pt x="0" y="87"/>
                  </a:lnTo>
                  <a:lnTo>
                    <a:pt x="4" y="102"/>
                  </a:lnTo>
                  <a:lnTo>
                    <a:pt x="30" y="13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0">
              <a:extLst>
                <a:ext uri="{FF2B5EF4-FFF2-40B4-BE49-F238E27FC236}">
                  <a16:creationId xmlns:a16="http://schemas.microsoft.com/office/drawing/2014/main" id="{3DBBAC1C-CAE2-4BFB-90D6-2948EF019D57}"/>
                </a:ext>
              </a:extLst>
            </p:cNvPr>
            <p:cNvSpPr>
              <a:spLocks/>
            </p:cNvSpPr>
            <p:nvPr/>
          </p:nvSpPr>
          <p:spPr bwMode="auto">
            <a:xfrm>
              <a:off x="3585" y="2175"/>
              <a:ext cx="39" cy="24"/>
            </a:xfrm>
            <a:custGeom>
              <a:avLst/>
              <a:gdLst>
                <a:gd name="T0" fmla="*/ 21 w 39"/>
                <a:gd name="T1" fmla="*/ 0 h 24"/>
                <a:gd name="T2" fmla="*/ 0 w 39"/>
                <a:gd name="T3" fmla="*/ 8 h 24"/>
                <a:gd name="T4" fmla="*/ 6 w 39"/>
                <a:gd name="T5" fmla="*/ 24 h 24"/>
                <a:gd name="T6" fmla="*/ 21 w 39"/>
                <a:gd name="T7" fmla="*/ 24 h 24"/>
                <a:gd name="T8" fmla="*/ 39 w 39"/>
                <a:gd name="T9" fmla="*/ 18 h 24"/>
                <a:gd name="T10" fmla="*/ 27 w 39"/>
                <a:gd name="T11" fmla="*/ 10 h 24"/>
                <a:gd name="T12" fmla="*/ 21 w 39"/>
                <a:gd name="T13" fmla="*/ 0 h 24"/>
                <a:gd name="T14" fmla="*/ 21 w 39"/>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24">
                  <a:moveTo>
                    <a:pt x="21" y="0"/>
                  </a:moveTo>
                  <a:lnTo>
                    <a:pt x="0" y="8"/>
                  </a:lnTo>
                  <a:lnTo>
                    <a:pt x="6" y="24"/>
                  </a:lnTo>
                  <a:lnTo>
                    <a:pt x="21" y="24"/>
                  </a:lnTo>
                  <a:lnTo>
                    <a:pt x="39" y="18"/>
                  </a:lnTo>
                  <a:lnTo>
                    <a:pt x="27" y="10"/>
                  </a:lnTo>
                  <a:lnTo>
                    <a:pt x="2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1">
              <a:extLst>
                <a:ext uri="{FF2B5EF4-FFF2-40B4-BE49-F238E27FC236}">
                  <a16:creationId xmlns:a16="http://schemas.microsoft.com/office/drawing/2014/main" id="{28EFBA35-BF0D-43C0-A4B8-66AD79E19467}"/>
                </a:ext>
              </a:extLst>
            </p:cNvPr>
            <p:cNvSpPr>
              <a:spLocks/>
            </p:cNvSpPr>
            <p:nvPr/>
          </p:nvSpPr>
          <p:spPr bwMode="auto">
            <a:xfrm>
              <a:off x="3260" y="2187"/>
              <a:ext cx="42" cy="53"/>
            </a:xfrm>
            <a:custGeom>
              <a:avLst/>
              <a:gdLst>
                <a:gd name="T0" fmla="*/ 0 w 42"/>
                <a:gd name="T1" fmla="*/ 0 h 53"/>
                <a:gd name="T2" fmla="*/ 0 w 42"/>
                <a:gd name="T3" fmla="*/ 20 h 53"/>
                <a:gd name="T4" fmla="*/ 16 w 42"/>
                <a:gd name="T5" fmla="*/ 40 h 53"/>
                <a:gd name="T6" fmla="*/ 8 w 42"/>
                <a:gd name="T7" fmla="*/ 53 h 53"/>
                <a:gd name="T8" fmla="*/ 42 w 42"/>
                <a:gd name="T9" fmla="*/ 47 h 53"/>
                <a:gd name="T10" fmla="*/ 26 w 42"/>
                <a:gd name="T11" fmla="*/ 26 h 53"/>
                <a:gd name="T12" fmla="*/ 0 w 42"/>
                <a:gd name="T13" fmla="*/ 0 h 53"/>
                <a:gd name="T14" fmla="*/ 0 w 42"/>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53">
                  <a:moveTo>
                    <a:pt x="0" y="0"/>
                  </a:moveTo>
                  <a:lnTo>
                    <a:pt x="0" y="20"/>
                  </a:lnTo>
                  <a:lnTo>
                    <a:pt x="16" y="40"/>
                  </a:lnTo>
                  <a:lnTo>
                    <a:pt x="8" y="53"/>
                  </a:lnTo>
                  <a:lnTo>
                    <a:pt x="42" y="47"/>
                  </a:lnTo>
                  <a:lnTo>
                    <a:pt x="26" y="26"/>
                  </a:lnTo>
                  <a:lnTo>
                    <a:pt x="0"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2">
              <a:extLst>
                <a:ext uri="{FF2B5EF4-FFF2-40B4-BE49-F238E27FC236}">
                  <a16:creationId xmlns:a16="http://schemas.microsoft.com/office/drawing/2014/main" id="{31978743-F660-4670-9A35-86A6A2975C48}"/>
                </a:ext>
              </a:extLst>
            </p:cNvPr>
            <p:cNvSpPr>
              <a:spLocks/>
            </p:cNvSpPr>
            <p:nvPr/>
          </p:nvSpPr>
          <p:spPr bwMode="auto">
            <a:xfrm>
              <a:off x="3280" y="2124"/>
              <a:ext cx="408" cy="278"/>
            </a:xfrm>
            <a:custGeom>
              <a:avLst/>
              <a:gdLst>
                <a:gd name="T0" fmla="*/ 85 w 408"/>
                <a:gd name="T1" fmla="*/ 61 h 278"/>
                <a:gd name="T2" fmla="*/ 123 w 408"/>
                <a:gd name="T3" fmla="*/ 69 h 278"/>
                <a:gd name="T4" fmla="*/ 119 w 408"/>
                <a:gd name="T5" fmla="*/ 91 h 278"/>
                <a:gd name="T6" fmla="*/ 101 w 408"/>
                <a:gd name="T7" fmla="*/ 101 h 278"/>
                <a:gd name="T8" fmla="*/ 67 w 408"/>
                <a:gd name="T9" fmla="*/ 89 h 278"/>
                <a:gd name="T10" fmla="*/ 26 w 408"/>
                <a:gd name="T11" fmla="*/ 112 h 278"/>
                <a:gd name="T12" fmla="*/ 36 w 408"/>
                <a:gd name="T13" fmla="*/ 130 h 278"/>
                <a:gd name="T14" fmla="*/ 65 w 408"/>
                <a:gd name="T15" fmla="*/ 142 h 278"/>
                <a:gd name="T16" fmla="*/ 77 w 408"/>
                <a:gd name="T17" fmla="*/ 168 h 278"/>
                <a:gd name="T18" fmla="*/ 57 w 408"/>
                <a:gd name="T19" fmla="*/ 168 h 278"/>
                <a:gd name="T20" fmla="*/ 34 w 408"/>
                <a:gd name="T21" fmla="*/ 148 h 278"/>
                <a:gd name="T22" fmla="*/ 12 w 408"/>
                <a:gd name="T23" fmla="*/ 148 h 278"/>
                <a:gd name="T24" fmla="*/ 0 w 408"/>
                <a:gd name="T25" fmla="*/ 156 h 278"/>
                <a:gd name="T26" fmla="*/ 0 w 408"/>
                <a:gd name="T27" fmla="*/ 186 h 278"/>
                <a:gd name="T28" fmla="*/ 10 w 408"/>
                <a:gd name="T29" fmla="*/ 193 h 278"/>
                <a:gd name="T30" fmla="*/ 22 w 408"/>
                <a:gd name="T31" fmla="*/ 225 h 278"/>
                <a:gd name="T32" fmla="*/ 38 w 408"/>
                <a:gd name="T33" fmla="*/ 221 h 278"/>
                <a:gd name="T34" fmla="*/ 52 w 408"/>
                <a:gd name="T35" fmla="*/ 229 h 278"/>
                <a:gd name="T36" fmla="*/ 67 w 408"/>
                <a:gd name="T37" fmla="*/ 263 h 278"/>
                <a:gd name="T38" fmla="*/ 89 w 408"/>
                <a:gd name="T39" fmla="*/ 276 h 278"/>
                <a:gd name="T40" fmla="*/ 119 w 408"/>
                <a:gd name="T41" fmla="*/ 278 h 278"/>
                <a:gd name="T42" fmla="*/ 196 w 408"/>
                <a:gd name="T43" fmla="*/ 241 h 278"/>
                <a:gd name="T44" fmla="*/ 269 w 408"/>
                <a:gd name="T45" fmla="*/ 235 h 278"/>
                <a:gd name="T46" fmla="*/ 299 w 408"/>
                <a:gd name="T47" fmla="*/ 207 h 278"/>
                <a:gd name="T48" fmla="*/ 321 w 408"/>
                <a:gd name="T49" fmla="*/ 148 h 278"/>
                <a:gd name="T50" fmla="*/ 368 w 408"/>
                <a:gd name="T51" fmla="*/ 130 h 278"/>
                <a:gd name="T52" fmla="*/ 408 w 408"/>
                <a:gd name="T53" fmla="*/ 93 h 278"/>
                <a:gd name="T54" fmla="*/ 376 w 408"/>
                <a:gd name="T55" fmla="*/ 47 h 278"/>
                <a:gd name="T56" fmla="*/ 344 w 408"/>
                <a:gd name="T57" fmla="*/ 91 h 278"/>
                <a:gd name="T58" fmla="*/ 322 w 408"/>
                <a:gd name="T59" fmla="*/ 105 h 278"/>
                <a:gd name="T60" fmla="*/ 295 w 408"/>
                <a:gd name="T61" fmla="*/ 105 h 278"/>
                <a:gd name="T62" fmla="*/ 259 w 408"/>
                <a:gd name="T63" fmla="*/ 105 h 278"/>
                <a:gd name="T64" fmla="*/ 259 w 408"/>
                <a:gd name="T65" fmla="*/ 0 h 278"/>
                <a:gd name="T66" fmla="*/ 222 w 408"/>
                <a:gd name="T67" fmla="*/ 6 h 278"/>
                <a:gd name="T68" fmla="*/ 170 w 408"/>
                <a:gd name="T69" fmla="*/ 14 h 278"/>
                <a:gd name="T70" fmla="*/ 85 w 408"/>
                <a:gd name="T71" fmla="*/ 61 h 278"/>
                <a:gd name="T72" fmla="*/ 85 w 408"/>
                <a:gd name="T73" fmla="*/ 61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8" h="278">
                  <a:moveTo>
                    <a:pt x="85" y="61"/>
                  </a:moveTo>
                  <a:lnTo>
                    <a:pt x="123" y="69"/>
                  </a:lnTo>
                  <a:lnTo>
                    <a:pt x="119" y="91"/>
                  </a:lnTo>
                  <a:lnTo>
                    <a:pt x="101" y="101"/>
                  </a:lnTo>
                  <a:lnTo>
                    <a:pt x="67" y="89"/>
                  </a:lnTo>
                  <a:lnTo>
                    <a:pt x="26" y="112"/>
                  </a:lnTo>
                  <a:lnTo>
                    <a:pt x="36" y="130"/>
                  </a:lnTo>
                  <a:lnTo>
                    <a:pt x="65" y="142"/>
                  </a:lnTo>
                  <a:lnTo>
                    <a:pt x="77" y="168"/>
                  </a:lnTo>
                  <a:lnTo>
                    <a:pt x="57" y="168"/>
                  </a:lnTo>
                  <a:lnTo>
                    <a:pt x="34" y="148"/>
                  </a:lnTo>
                  <a:lnTo>
                    <a:pt x="12" y="148"/>
                  </a:lnTo>
                  <a:lnTo>
                    <a:pt x="0" y="156"/>
                  </a:lnTo>
                  <a:lnTo>
                    <a:pt x="0" y="186"/>
                  </a:lnTo>
                  <a:lnTo>
                    <a:pt x="10" y="193"/>
                  </a:lnTo>
                  <a:lnTo>
                    <a:pt x="22" y="225"/>
                  </a:lnTo>
                  <a:lnTo>
                    <a:pt x="38" y="221"/>
                  </a:lnTo>
                  <a:lnTo>
                    <a:pt x="52" y="229"/>
                  </a:lnTo>
                  <a:lnTo>
                    <a:pt x="67" y="263"/>
                  </a:lnTo>
                  <a:lnTo>
                    <a:pt x="89" y="276"/>
                  </a:lnTo>
                  <a:lnTo>
                    <a:pt x="119" y="278"/>
                  </a:lnTo>
                  <a:lnTo>
                    <a:pt x="196" y="241"/>
                  </a:lnTo>
                  <a:lnTo>
                    <a:pt x="269" y="235"/>
                  </a:lnTo>
                  <a:lnTo>
                    <a:pt x="299" y="207"/>
                  </a:lnTo>
                  <a:lnTo>
                    <a:pt x="321" y="148"/>
                  </a:lnTo>
                  <a:lnTo>
                    <a:pt x="368" y="130"/>
                  </a:lnTo>
                  <a:lnTo>
                    <a:pt x="408" y="93"/>
                  </a:lnTo>
                  <a:lnTo>
                    <a:pt x="376" y="47"/>
                  </a:lnTo>
                  <a:lnTo>
                    <a:pt x="344" y="91"/>
                  </a:lnTo>
                  <a:lnTo>
                    <a:pt x="322" y="105"/>
                  </a:lnTo>
                  <a:lnTo>
                    <a:pt x="295" y="105"/>
                  </a:lnTo>
                  <a:lnTo>
                    <a:pt x="259" y="105"/>
                  </a:lnTo>
                  <a:lnTo>
                    <a:pt x="259" y="0"/>
                  </a:lnTo>
                  <a:lnTo>
                    <a:pt x="222" y="6"/>
                  </a:lnTo>
                  <a:lnTo>
                    <a:pt x="170" y="14"/>
                  </a:lnTo>
                  <a:lnTo>
                    <a:pt x="85" y="6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13">
              <a:extLst>
                <a:ext uri="{FF2B5EF4-FFF2-40B4-BE49-F238E27FC236}">
                  <a16:creationId xmlns:a16="http://schemas.microsoft.com/office/drawing/2014/main" id="{FE3D6DF9-8B79-4E91-B125-BC7D34683322}"/>
                </a:ext>
              </a:extLst>
            </p:cNvPr>
            <p:cNvSpPr>
              <a:spLocks/>
            </p:cNvSpPr>
            <p:nvPr/>
          </p:nvSpPr>
          <p:spPr bwMode="auto">
            <a:xfrm>
              <a:off x="3237" y="2217"/>
              <a:ext cx="35" cy="37"/>
            </a:xfrm>
            <a:custGeom>
              <a:avLst/>
              <a:gdLst>
                <a:gd name="T0" fmla="*/ 35 w 35"/>
                <a:gd name="T1" fmla="*/ 0 h 37"/>
                <a:gd name="T2" fmla="*/ 33 w 35"/>
                <a:gd name="T3" fmla="*/ 14 h 37"/>
                <a:gd name="T4" fmla="*/ 4 w 35"/>
                <a:gd name="T5" fmla="*/ 37 h 37"/>
                <a:gd name="T6" fmla="*/ 0 w 35"/>
                <a:gd name="T7" fmla="*/ 19 h 37"/>
                <a:gd name="T8" fmla="*/ 11 w 35"/>
                <a:gd name="T9" fmla="*/ 4 h 37"/>
                <a:gd name="T10" fmla="*/ 35 w 35"/>
                <a:gd name="T11" fmla="*/ 0 h 37"/>
                <a:gd name="T12" fmla="*/ 35 w 3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7">
                  <a:moveTo>
                    <a:pt x="35" y="0"/>
                  </a:moveTo>
                  <a:lnTo>
                    <a:pt x="33" y="14"/>
                  </a:lnTo>
                  <a:lnTo>
                    <a:pt x="4" y="37"/>
                  </a:lnTo>
                  <a:lnTo>
                    <a:pt x="0" y="19"/>
                  </a:lnTo>
                  <a:lnTo>
                    <a:pt x="11" y="4"/>
                  </a:lnTo>
                  <a:lnTo>
                    <a:pt x="3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14">
              <a:extLst>
                <a:ext uri="{FF2B5EF4-FFF2-40B4-BE49-F238E27FC236}">
                  <a16:creationId xmlns:a16="http://schemas.microsoft.com/office/drawing/2014/main" id="{542D1BEF-2A10-4B42-A23B-D23300272064}"/>
                </a:ext>
              </a:extLst>
            </p:cNvPr>
            <p:cNvSpPr>
              <a:spLocks/>
            </p:cNvSpPr>
            <p:nvPr/>
          </p:nvSpPr>
          <p:spPr bwMode="auto">
            <a:xfrm>
              <a:off x="3260" y="2236"/>
              <a:ext cx="42" cy="28"/>
            </a:xfrm>
            <a:custGeom>
              <a:avLst/>
              <a:gdLst>
                <a:gd name="T0" fmla="*/ 28 w 42"/>
                <a:gd name="T1" fmla="*/ 0 h 28"/>
                <a:gd name="T2" fmla="*/ 42 w 42"/>
                <a:gd name="T3" fmla="*/ 14 h 28"/>
                <a:gd name="T4" fmla="*/ 42 w 42"/>
                <a:gd name="T5" fmla="*/ 26 h 28"/>
                <a:gd name="T6" fmla="*/ 0 w 42"/>
                <a:gd name="T7" fmla="*/ 28 h 28"/>
                <a:gd name="T8" fmla="*/ 18 w 42"/>
                <a:gd name="T9" fmla="*/ 8 h 28"/>
                <a:gd name="T10" fmla="*/ 28 w 42"/>
                <a:gd name="T11" fmla="*/ 0 h 28"/>
                <a:gd name="T12" fmla="*/ 28 w 4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28" y="0"/>
                  </a:moveTo>
                  <a:lnTo>
                    <a:pt x="42" y="14"/>
                  </a:lnTo>
                  <a:lnTo>
                    <a:pt x="42" y="26"/>
                  </a:lnTo>
                  <a:lnTo>
                    <a:pt x="0" y="28"/>
                  </a:lnTo>
                  <a:lnTo>
                    <a:pt x="18" y="8"/>
                  </a:lnTo>
                  <a:lnTo>
                    <a:pt x="28"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15">
              <a:extLst>
                <a:ext uri="{FF2B5EF4-FFF2-40B4-BE49-F238E27FC236}">
                  <a16:creationId xmlns:a16="http://schemas.microsoft.com/office/drawing/2014/main" id="{BDB943DB-2274-4263-81C9-65C2C20570A5}"/>
                </a:ext>
              </a:extLst>
            </p:cNvPr>
            <p:cNvSpPr>
              <a:spLocks/>
            </p:cNvSpPr>
            <p:nvPr/>
          </p:nvSpPr>
          <p:spPr bwMode="auto">
            <a:xfrm>
              <a:off x="3207" y="1976"/>
              <a:ext cx="251" cy="272"/>
            </a:xfrm>
            <a:custGeom>
              <a:avLst/>
              <a:gdLst>
                <a:gd name="T0" fmla="*/ 0 w 251"/>
                <a:gd name="T1" fmla="*/ 6 h 272"/>
                <a:gd name="T2" fmla="*/ 14 w 251"/>
                <a:gd name="T3" fmla="*/ 41 h 272"/>
                <a:gd name="T4" fmla="*/ 77 w 251"/>
                <a:gd name="T5" fmla="*/ 108 h 272"/>
                <a:gd name="T6" fmla="*/ 103 w 251"/>
                <a:gd name="T7" fmla="*/ 142 h 272"/>
                <a:gd name="T8" fmla="*/ 154 w 251"/>
                <a:gd name="T9" fmla="*/ 158 h 272"/>
                <a:gd name="T10" fmla="*/ 140 w 251"/>
                <a:gd name="T11" fmla="*/ 179 h 272"/>
                <a:gd name="T12" fmla="*/ 89 w 251"/>
                <a:gd name="T13" fmla="*/ 177 h 272"/>
                <a:gd name="T14" fmla="*/ 45 w 251"/>
                <a:gd name="T15" fmla="*/ 162 h 272"/>
                <a:gd name="T16" fmla="*/ 45 w 251"/>
                <a:gd name="T17" fmla="*/ 181 h 272"/>
                <a:gd name="T18" fmla="*/ 87 w 251"/>
                <a:gd name="T19" fmla="*/ 207 h 272"/>
                <a:gd name="T20" fmla="*/ 95 w 251"/>
                <a:gd name="T21" fmla="*/ 221 h 272"/>
                <a:gd name="T22" fmla="*/ 75 w 251"/>
                <a:gd name="T23" fmla="*/ 245 h 272"/>
                <a:gd name="T24" fmla="*/ 103 w 251"/>
                <a:gd name="T25" fmla="*/ 270 h 272"/>
                <a:gd name="T26" fmla="*/ 140 w 251"/>
                <a:gd name="T27" fmla="*/ 272 h 272"/>
                <a:gd name="T28" fmla="*/ 142 w 251"/>
                <a:gd name="T29" fmla="*/ 237 h 272"/>
                <a:gd name="T30" fmla="*/ 158 w 251"/>
                <a:gd name="T31" fmla="*/ 213 h 272"/>
                <a:gd name="T32" fmla="*/ 251 w 251"/>
                <a:gd name="T33" fmla="*/ 170 h 272"/>
                <a:gd name="T34" fmla="*/ 241 w 251"/>
                <a:gd name="T35" fmla="*/ 156 h 272"/>
                <a:gd name="T36" fmla="*/ 142 w 251"/>
                <a:gd name="T37" fmla="*/ 209 h 272"/>
                <a:gd name="T38" fmla="*/ 119 w 251"/>
                <a:gd name="T39" fmla="*/ 223 h 272"/>
                <a:gd name="T40" fmla="*/ 111 w 251"/>
                <a:gd name="T41" fmla="*/ 203 h 272"/>
                <a:gd name="T42" fmla="*/ 235 w 251"/>
                <a:gd name="T43" fmla="*/ 142 h 272"/>
                <a:gd name="T44" fmla="*/ 192 w 251"/>
                <a:gd name="T45" fmla="*/ 77 h 272"/>
                <a:gd name="T46" fmla="*/ 166 w 251"/>
                <a:gd name="T47" fmla="*/ 89 h 272"/>
                <a:gd name="T48" fmla="*/ 146 w 251"/>
                <a:gd name="T49" fmla="*/ 130 h 272"/>
                <a:gd name="T50" fmla="*/ 132 w 251"/>
                <a:gd name="T51" fmla="*/ 116 h 272"/>
                <a:gd name="T52" fmla="*/ 134 w 251"/>
                <a:gd name="T53" fmla="*/ 63 h 272"/>
                <a:gd name="T54" fmla="*/ 168 w 251"/>
                <a:gd name="T55" fmla="*/ 29 h 272"/>
                <a:gd name="T56" fmla="*/ 162 w 251"/>
                <a:gd name="T57" fmla="*/ 0 h 272"/>
                <a:gd name="T58" fmla="*/ 73 w 251"/>
                <a:gd name="T59" fmla="*/ 21 h 272"/>
                <a:gd name="T60" fmla="*/ 26 w 251"/>
                <a:gd name="T61" fmla="*/ 17 h 272"/>
                <a:gd name="T62" fmla="*/ 0 w 251"/>
                <a:gd name="T63" fmla="*/ 6 h 272"/>
                <a:gd name="T64" fmla="*/ 0 w 251"/>
                <a:gd name="T65" fmla="*/ 6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272">
                  <a:moveTo>
                    <a:pt x="0" y="6"/>
                  </a:moveTo>
                  <a:lnTo>
                    <a:pt x="14" y="41"/>
                  </a:lnTo>
                  <a:lnTo>
                    <a:pt x="77" y="108"/>
                  </a:lnTo>
                  <a:lnTo>
                    <a:pt x="103" y="142"/>
                  </a:lnTo>
                  <a:lnTo>
                    <a:pt x="154" y="158"/>
                  </a:lnTo>
                  <a:lnTo>
                    <a:pt x="140" y="179"/>
                  </a:lnTo>
                  <a:lnTo>
                    <a:pt x="89" y="177"/>
                  </a:lnTo>
                  <a:lnTo>
                    <a:pt x="45" y="162"/>
                  </a:lnTo>
                  <a:lnTo>
                    <a:pt x="45" y="181"/>
                  </a:lnTo>
                  <a:lnTo>
                    <a:pt x="87" y="207"/>
                  </a:lnTo>
                  <a:lnTo>
                    <a:pt x="95" y="221"/>
                  </a:lnTo>
                  <a:lnTo>
                    <a:pt x="75" y="245"/>
                  </a:lnTo>
                  <a:lnTo>
                    <a:pt x="103" y="270"/>
                  </a:lnTo>
                  <a:lnTo>
                    <a:pt x="140" y="272"/>
                  </a:lnTo>
                  <a:lnTo>
                    <a:pt x="142" y="237"/>
                  </a:lnTo>
                  <a:lnTo>
                    <a:pt x="158" y="213"/>
                  </a:lnTo>
                  <a:lnTo>
                    <a:pt x="251" y="170"/>
                  </a:lnTo>
                  <a:lnTo>
                    <a:pt x="241" y="156"/>
                  </a:lnTo>
                  <a:lnTo>
                    <a:pt x="142" y="209"/>
                  </a:lnTo>
                  <a:lnTo>
                    <a:pt x="119" y="223"/>
                  </a:lnTo>
                  <a:lnTo>
                    <a:pt x="111" y="203"/>
                  </a:lnTo>
                  <a:lnTo>
                    <a:pt x="235" y="142"/>
                  </a:lnTo>
                  <a:lnTo>
                    <a:pt x="192" y="77"/>
                  </a:lnTo>
                  <a:lnTo>
                    <a:pt x="166" y="89"/>
                  </a:lnTo>
                  <a:lnTo>
                    <a:pt x="146" y="130"/>
                  </a:lnTo>
                  <a:lnTo>
                    <a:pt x="132" y="116"/>
                  </a:lnTo>
                  <a:lnTo>
                    <a:pt x="134" y="63"/>
                  </a:lnTo>
                  <a:lnTo>
                    <a:pt x="168" y="29"/>
                  </a:lnTo>
                  <a:lnTo>
                    <a:pt x="162" y="0"/>
                  </a:lnTo>
                  <a:lnTo>
                    <a:pt x="73" y="21"/>
                  </a:lnTo>
                  <a:lnTo>
                    <a:pt x="26" y="17"/>
                  </a:lnTo>
                  <a:lnTo>
                    <a:pt x="0" y="6"/>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16">
              <a:extLst>
                <a:ext uri="{FF2B5EF4-FFF2-40B4-BE49-F238E27FC236}">
                  <a16:creationId xmlns:a16="http://schemas.microsoft.com/office/drawing/2014/main" id="{194D693D-B437-4B14-8866-27D3E856FFD4}"/>
                </a:ext>
              </a:extLst>
            </p:cNvPr>
            <p:cNvSpPr>
              <a:spLocks/>
            </p:cNvSpPr>
            <p:nvPr/>
          </p:nvSpPr>
          <p:spPr bwMode="auto">
            <a:xfrm>
              <a:off x="3207" y="1752"/>
              <a:ext cx="552" cy="423"/>
            </a:xfrm>
            <a:custGeom>
              <a:avLst/>
              <a:gdLst>
                <a:gd name="T0" fmla="*/ 518 w 552"/>
                <a:gd name="T1" fmla="*/ 423 h 423"/>
                <a:gd name="T2" fmla="*/ 546 w 552"/>
                <a:gd name="T3" fmla="*/ 320 h 423"/>
                <a:gd name="T4" fmla="*/ 552 w 552"/>
                <a:gd name="T5" fmla="*/ 261 h 423"/>
                <a:gd name="T6" fmla="*/ 542 w 552"/>
                <a:gd name="T7" fmla="*/ 230 h 423"/>
                <a:gd name="T8" fmla="*/ 546 w 552"/>
                <a:gd name="T9" fmla="*/ 206 h 423"/>
                <a:gd name="T10" fmla="*/ 508 w 552"/>
                <a:gd name="T11" fmla="*/ 184 h 423"/>
                <a:gd name="T12" fmla="*/ 461 w 552"/>
                <a:gd name="T13" fmla="*/ 83 h 423"/>
                <a:gd name="T14" fmla="*/ 437 w 552"/>
                <a:gd name="T15" fmla="*/ 60 h 423"/>
                <a:gd name="T16" fmla="*/ 358 w 552"/>
                <a:gd name="T17" fmla="*/ 4 h 423"/>
                <a:gd name="T18" fmla="*/ 295 w 552"/>
                <a:gd name="T19" fmla="*/ 0 h 423"/>
                <a:gd name="T20" fmla="*/ 249 w 552"/>
                <a:gd name="T21" fmla="*/ 6 h 423"/>
                <a:gd name="T22" fmla="*/ 225 w 552"/>
                <a:gd name="T23" fmla="*/ 22 h 423"/>
                <a:gd name="T24" fmla="*/ 176 w 552"/>
                <a:gd name="T25" fmla="*/ 24 h 423"/>
                <a:gd name="T26" fmla="*/ 150 w 552"/>
                <a:gd name="T27" fmla="*/ 36 h 423"/>
                <a:gd name="T28" fmla="*/ 125 w 552"/>
                <a:gd name="T29" fmla="*/ 56 h 423"/>
                <a:gd name="T30" fmla="*/ 73 w 552"/>
                <a:gd name="T31" fmla="*/ 103 h 423"/>
                <a:gd name="T32" fmla="*/ 38 w 552"/>
                <a:gd name="T33" fmla="*/ 149 h 423"/>
                <a:gd name="T34" fmla="*/ 12 w 552"/>
                <a:gd name="T35" fmla="*/ 176 h 423"/>
                <a:gd name="T36" fmla="*/ 0 w 552"/>
                <a:gd name="T37" fmla="*/ 228 h 423"/>
                <a:gd name="T38" fmla="*/ 26 w 552"/>
                <a:gd name="T39" fmla="*/ 241 h 423"/>
                <a:gd name="T40" fmla="*/ 107 w 552"/>
                <a:gd name="T41" fmla="*/ 237 h 423"/>
                <a:gd name="T42" fmla="*/ 170 w 552"/>
                <a:gd name="T43" fmla="*/ 230 h 423"/>
                <a:gd name="T44" fmla="*/ 180 w 552"/>
                <a:gd name="T45" fmla="*/ 307 h 423"/>
                <a:gd name="T46" fmla="*/ 263 w 552"/>
                <a:gd name="T47" fmla="*/ 378 h 423"/>
                <a:gd name="T48" fmla="*/ 336 w 552"/>
                <a:gd name="T49" fmla="*/ 340 h 423"/>
                <a:gd name="T50" fmla="*/ 395 w 552"/>
                <a:gd name="T51" fmla="*/ 311 h 423"/>
                <a:gd name="T52" fmla="*/ 429 w 552"/>
                <a:gd name="T53" fmla="*/ 316 h 423"/>
                <a:gd name="T54" fmla="*/ 457 w 552"/>
                <a:gd name="T55" fmla="*/ 346 h 423"/>
                <a:gd name="T56" fmla="*/ 518 w 552"/>
                <a:gd name="T57" fmla="*/ 423 h 423"/>
                <a:gd name="T58" fmla="*/ 518 w 552"/>
                <a:gd name="T59" fmla="*/ 423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2" h="423">
                  <a:moveTo>
                    <a:pt x="518" y="423"/>
                  </a:moveTo>
                  <a:lnTo>
                    <a:pt x="546" y="320"/>
                  </a:lnTo>
                  <a:lnTo>
                    <a:pt x="552" y="261"/>
                  </a:lnTo>
                  <a:lnTo>
                    <a:pt x="542" y="230"/>
                  </a:lnTo>
                  <a:lnTo>
                    <a:pt x="546" y="206"/>
                  </a:lnTo>
                  <a:lnTo>
                    <a:pt x="508" y="184"/>
                  </a:lnTo>
                  <a:lnTo>
                    <a:pt x="461" y="83"/>
                  </a:lnTo>
                  <a:lnTo>
                    <a:pt x="437" y="60"/>
                  </a:lnTo>
                  <a:lnTo>
                    <a:pt x="358" y="4"/>
                  </a:lnTo>
                  <a:lnTo>
                    <a:pt x="295" y="0"/>
                  </a:lnTo>
                  <a:lnTo>
                    <a:pt x="249" y="6"/>
                  </a:lnTo>
                  <a:lnTo>
                    <a:pt x="225" y="22"/>
                  </a:lnTo>
                  <a:lnTo>
                    <a:pt x="176" y="24"/>
                  </a:lnTo>
                  <a:lnTo>
                    <a:pt x="150" y="36"/>
                  </a:lnTo>
                  <a:lnTo>
                    <a:pt x="125" y="56"/>
                  </a:lnTo>
                  <a:lnTo>
                    <a:pt x="73" y="103"/>
                  </a:lnTo>
                  <a:lnTo>
                    <a:pt x="38" y="149"/>
                  </a:lnTo>
                  <a:lnTo>
                    <a:pt x="12" y="176"/>
                  </a:lnTo>
                  <a:lnTo>
                    <a:pt x="0" y="228"/>
                  </a:lnTo>
                  <a:lnTo>
                    <a:pt x="26" y="241"/>
                  </a:lnTo>
                  <a:lnTo>
                    <a:pt x="107" y="237"/>
                  </a:lnTo>
                  <a:lnTo>
                    <a:pt x="170" y="230"/>
                  </a:lnTo>
                  <a:lnTo>
                    <a:pt x="180" y="307"/>
                  </a:lnTo>
                  <a:lnTo>
                    <a:pt x="263" y="378"/>
                  </a:lnTo>
                  <a:lnTo>
                    <a:pt x="336" y="340"/>
                  </a:lnTo>
                  <a:lnTo>
                    <a:pt x="395" y="311"/>
                  </a:lnTo>
                  <a:lnTo>
                    <a:pt x="429" y="316"/>
                  </a:lnTo>
                  <a:lnTo>
                    <a:pt x="457" y="346"/>
                  </a:lnTo>
                  <a:lnTo>
                    <a:pt x="518" y="423"/>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7">
              <a:extLst>
                <a:ext uri="{FF2B5EF4-FFF2-40B4-BE49-F238E27FC236}">
                  <a16:creationId xmlns:a16="http://schemas.microsoft.com/office/drawing/2014/main" id="{C2396BD4-5153-4DDF-8541-B1CC1A021B82}"/>
                </a:ext>
              </a:extLst>
            </p:cNvPr>
            <p:cNvSpPr>
              <a:spLocks/>
            </p:cNvSpPr>
            <p:nvPr/>
          </p:nvSpPr>
          <p:spPr bwMode="auto">
            <a:xfrm>
              <a:off x="3490" y="1968"/>
              <a:ext cx="49" cy="18"/>
            </a:xfrm>
            <a:custGeom>
              <a:avLst/>
              <a:gdLst>
                <a:gd name="T0" fmla="*/ 0 w 49"/>
                <a:gd name="T1" fmla="*/ 8 h 18"/>
                <a:gd name="T2" fmla="*/ 29 w 49"/>
                <a:gd name="T3" fmla="*/ 14 h 18"/>
                <a:gd name="T4" fmla="*/ 49 w 49"/>
                <a:gd name="T5" fmla="*/ 18 h 18"/>
                <a:gd name="T6" fmla="*/ 33 w 49"/>
                <a:gd name="T7" fmla="*/ 0 h 18"/>
                <a:gd name="T8" fmla="*/ 0 w 49"/>
                <a:gd name="T9" fmla="*/ 8 h 18"/>
                <a:gd name="T10" fmla="*/ 0 w 49"/>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8">
                  <a:moveTo>
                    <a:pt x="0" y="8"/>
                  </a:moveTo>
                  <a:lnTo>
                    <a:pt x="29" y="14"/>
                  </a:lnTo>
                  <a:lnTo>
                    <a:pt x="49" y="18"/>
                  </a:lnTo>
                  <a:lnTo>
                    <a:pt x="33" y="0"/>
                  </a:lnTo>
                  <a:lnTo>
                    <a:pt x="0" y="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18">
              <a:extLst>
                <a:ext uri="{FF2B5EF4-FFF2-40B4-BE49-F238E27FC236}">
                  <a16:creationId xmlns:a16="http://schemas.microsoft.com/office/drawing/2014/main" id="{FD21306C-91DC-45D7-8EBE-44E72D135C3E}"/>
                </a:ext>
              </a:extLst>
            </p:cNvPr>
            <p:cNvSpPr>
              <a:spLocks/>
            </p:cNvSpPr>
            <p:nvPr/>
          </p:nvSpPr>
          <p:spPr bwMode="auto">
            <a:xfrm>
              <a:off x="3432" y="1912"/>
              <a:ext cx="42" cy="16"/>
            </a:xfrm>
            <a:custGeom>
              <a:avLst/>
              <a:gdLst>
                <a:gd name="T0" fmla="*/ 0 w 42"/>
                <a:gd name="T1" fmla="*/ 12 h 16"/>
                <a:gd name="T2" fmla="*/ 20 w 42"/>
                <a:gd name="T3" fmla="*/ 16 h 16"/>
                <a:gd name="T4" fmla="*/ 42 w 42"/>
                <a:gd name="T5" fmla="*/ 6 h 16"/>
                <a:gd name="T6" fmla="*/ 18 w 42"/>
                <a:gd name="T7" fmla="*/ 0 h 16"/>
                <a:gd name="T8" fmla="*/ 0 w 42"/>
                <a:gd name="T9" fmla="*/ 12 h 16"/>
                <a:gd name="T10" fmla="*/ 0 w 42"/>
                <a:gd name="T11" fmla="*/ 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0" y="12"/>
                  </a:moveTo>
                  <a:lnTo>
                    <a:pt x="20" y="16"/>
                  </a:lnTo>
                  <a:lnTo>
                    <a:pt x="42" y="6"/>
                  </a:lnTo>
                  <a:lnTo>
                    <a:pt x="18" y="0"/>
                  </a:lnTo>
                  <a:lnTo>
                    <a:pt x="0" y="12"/>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19">
              <a:extLst>
                <a:ext uri="{FF2B5EF4-FFF2-40B4-BE49-F238E27FC236}">
                  <a16:creationId xmlns:a16="http://schemas.microsoft.com/office/drawing/2014/main" id="{FB0A1465-3CB6-4BDA-AAB5-40DFCE96BED1}"/>
                </a:ext>
              </a:extLst>
            </p:cNvPr>
            <p:cNvSpPr>
              <a:spLocks/>
            </p:cNvSpPr>
            <p:nvPr/>
          </p:nvSpPr>
          <p:spPr bwMode="auto">
            <a:xfrm>
              <a:off x="3375" y="1823"/>
              <a:ext cx="63" cy="38"/>
            </a:xfrm>
            <a:custGeom>
              <a:avLst/>
              <a:gdLst>
                <a:gd name="T0" fmla="*/ 0 w 63"/>
                <a:gd name="T1" fmla="*/ 4 h 38"/>
                <a:gd name="T2" fmla="*/ 44 w 63"/>
                <a:gd name="T3" fmla="*/ 34 h 38"/>
                <a:gd name="T4" fmla="*/ 63 w 63"/>
                <a:gd name="T5" fmla="*/ 38 h 38"/>
                <a:gd name="T6" fmla="*/ 48 w 63"/>
                <a:gd name="T7" fmla="*/ 20 h 38"/>
                <a:gd name="T8" fmla="*/ 28 w 63"/>
                <a:gd name="T9" fmla="*/ 0 h 38"/>
                <a:gd name="T10" fmla="*/ 0 w 63"/>
                <a:gd name="T11" fmla="*/ 4 h 38"/>
                <a:gd name="T12" fmla="*/ 0 w 63"/>
                <a:gd name="T13" fmla="*/ 4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8">
                  <a:moveTo>
                    <a:pt x="0" y="4"/>
                  </a:moveTo>
                  <a:lnTo>
                    <a:pt x="44" y="34"/>
                  </a:lnTo>
                  <a:lnTo>
                    <a:pt x="63" y="38"/>
                  </a:lnTo>
                  <a:lnTo>
                    <a:pt x="48" y="20"/>
                  </a:lnTo>
                  <a:lnTo>
                    <a:pt x="28" y="0"/>
                  </a:lnTo>
                  <a:lnTo>
                    <a:pt x="0"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0">
              <a:extLst>
                <a:ext uri="{FF2B5EF4-FFF2-40B4-BE49-F238E27FC236}">
                  <a16:creationId xmlns:a16="http://schemas.microsoft.com/office/drawing/2014/main" id="{B38C666C-5080-4064-9975-089F2088B075}"/>
                </a:ext>
              </a:extLst>
            </p:cNvPr>
            <p:cNvSpPr>
              <a:spLocks/>
            </p:cNvSpPr>
            <p:nvPr/>
          </p:nvSpPr>
          <p:spPr bwMode="auto">
            <a:xfrm>
              <a:off x="3377" y="1889"/>
              <a:ext cx="79" cy="35"/>
            </a:xfrm>
            <a:custGeom>
              <a:avLst/>
              <a:gdLst>
                <a:gd name="T0" fmla="*/ 79 w 79"/>
                <a:gd name="T1" fmla="*/ 16 h 35"/>
                <a:gd name="T2" fmla="*/ 42 w 79"/>
                <a:gd name="T3" fmla="*/ 27 h 35"/>
                <a:gd name="T4" fmla="*/ 20 w 79"/>
                <a:gd name="T5" fmla="*/ 35 h 35"/>
                <a:gd name="T6" fmla="*/ 0 w 79"/>
                <a:gd name="T7" fmla="*/ 35 h 35"/>
                <a:gd name="T8" fmla="*/ 30 w 79"/>
                <a:gd name="T9" fmla="*/ 8 h 35"/>
                <a:gd name="T10" fmla="*/ 53 w 79"/>
                <a:gd name="T11" fmla="*/ 8 h 35"/>
                <a:gd name="T12" fmla="*/ 79 w 79"/>
                <a:gd name="T13" fmla="*/ 0 h 35"/>
                <a:gd name="T14" fmla="*/ 79 w 79"/>
                <a:gd name="T15" fmla="*/ 16 h 35"/>
                <a:gd name="T16" fmla="*/ 79 w 79"/>
                <a:gd name="T17" fmla="*/ 1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5">
                  <a:moveTo>
                    <a:pt x="79" y="16"/>
                  </a:moveTo>
                  <a:lnTo>
                    <a:pt x="42" y="27"/>
                  </a:lnTo>
                  <a:lnTo>
                    <a:pt x="20" y="35"/>
                  </a:lnTo>
                  <a:lnTo>
                    <a:pt x="0" y="35"/>
                  </a:lnTo>
                  <a:lnTo>
                    <a:pt x="30" y="8"/>
                  </a:lnTo>
                  <a:lnTo>
                    <a:pt x="53" y="8"/>
                  </a:lnTo>
                  <a:lnTo>
                    <a:pt x="79" y="0"/>
                  </a:lnTo>
                  <a:lnTo>
                    <a:pt x="79" y="16"/>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1">
              <a:extLst>
                <a:ext uri="{FF2B5EF4-FFF2-40B4-BE49-F238E27FC236}">
                  <a16:creationId xmlns:a16="http://schemas.microsoft.com/office/drawing/2014/main" id="{263A773D-7965-44A2-B3EB-B6FF4EAFF192}"/>
                </a:ext>
              </a:extLst>
            </p:cNvPr>
            <p:cNvSpPr>
              <a:spLocks/>
            </p:cNvSpPr>
            <p:nvPr/>
          </p:nvSpPr>
          <p:spPr bwMode="auto">
            <a:xfrm>
              <a:off x="3369" y="1869"/>
              <a:ext cx="105" cy="28"/>
            </a:xfrm>
            <a:custGeom>
              <a:avLst/>
              <a:gdLst>
                <a:gd name="T0" fmla="*/ 0 w 105"/>
                <a:gd name="T1" fmla="*/ 20 h 28"/>
                <a:gd name="T2" fmla="*/ 42 w 105"/>
                <a:gd name="T3" fmla="*/ 12 h 28"/>
                <a:gd name="T4" fmla="*/ 63 w 105"/>
                <a:gd name="T5" fmla="*/ 2 h 28"/>
                <a:gd name="T6" fmla="*/ 89 w 105"/>
                <a:gd name="T7" fmla="*/ 0 h 28"/>
                <a:gd name="T8" fmla="*/ 105 w 105"/>
                <a:gd name="T9" fmla="*/ 8 h 28"/>
                <a:gd name="T10" fmla="*/ 65 w 105"/>
                <a:gd name="T11" fmla="*/ 16 h 28"/>
                <a:gd name="T12" fmla="*/ 46 w 105"/>
                <a:gd name="T13" fmla="*/ 28 h 28"/>
                <a:gd name="T14" fmla="*/ 0 w 105"/>
                <a:gd name="T15" fmla="*/ 20 h 28"/>
                <a:gd name="T16" fmla="*/ 0 w 105"/>
                <a:gd name="T17" fmla="*/ 2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28">
                  <a:moveTo>
                    <a:pt x="0" y="20"/>
                  </a:moveTo>
                  <a:lnTo>
                    <a:pt x="42" y="12"/>
                  </a:lnTo>
                  <a:lnTo>
                    <a:pt x="63" y="2"/>
                  </a:lnTo>
                  <a:lnTo>
                    <a:pt x="89" y="0"/>
                  </a:lnTo>
                  <a:lnTo>
                    <a:pt x="105" y="8"/>
                  </a:lnTo>
                  <a:lnTo>
                    <a:pt x="65" y="16"/>
                  </a:lnTo>
                  <a:lnTo>
                    <a:pt x="46" y="28"/>
                  </a:lnTo>
                  <a:lnTo>
                    <a:pt x="0" y="2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2">
              <a:extLst>
                <a:ext uri="{FF2B5EF4-FFF2-40B4-BE49-F238E27FC236}">
                  <a16:creationId xmlns:a16="http://schemas.microsoft.com/office/drawing/2014/main" id="{EE618711-5B54-46DA-8E49-5BC4E7720BE2}"/>
                </a:ext>
              </a:extLst>
            </p:cNvPr>
            <p:cNvSpPr>
              <a:spLocks/>
            </p:cNvSpPr>
            <p:nvPr/>
          </p:nvSpPr>
          <p:spPr bwMode="auto">
            <a:xfrm>
              <a:off x="3699" y="1982"/>
              <a:ext cx="50" cy="19"/>
            </a:xfrm>
            <a:custGeom>
              <a:avLst/>
              <a:gdLst>
                <a:gd name="T0" fmla="*/ 8 w 50"/>
                <a:gd name="T1" fmla="*/ 4 h 19"/>
                <a:gd name="T2" fmla="*/ 26 w 50"/>
                <a:gd name="T3" fmla="*/ 0 h 19"/>
                <a:gd name="T4" fmla="*/ 50 w 50"/>
                <a:gd name="T5" fmla="*/ 7 h 19"/>
                <a:gd name="T6" fmla="*/ 46 w 50"/>
                <a:gd name="T7" fmla="*/ 19 h 19"/>
                <a:gd name="T8" fmla="*/ 16 w 50"/>
                <a:gd name="T9" fmla="*/ 19 h 19"/>
                <a:gd name="T10" fmla="*/ 0 w 50"/>
                <a:gd name="T11" fmla="*/ 11 h 19"/>
                <a:gd name="T12" fmla="*/ 8 w 50"/>
                <a:gd name="T13" fmla="*/ 4 h 19"/>
                <a:gd name="T14" fmla="*/ 8 w 50"/>
                <a:gd name="T15" fmla="*/ 4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9">
                  <a:moveTo>
                    <a:pt x="8" y="4"/>
                  </a:moveTo>
                  <a:lnTo>
                    <a:pt x="26" y="0"/>
                  </a:lnTo>
                  <a:lnTo>
                    <a:pt x="50" y="7"/>
                  </a:lnTo>
                  <a:lnTo>
                    <a:pt x="46" y="19"/>
                  </a:lnTo>
                  <a:lnTo>
                    <a:pt x="16" y="19"/>
                  </a:lnTo>
                  <a:lnTo>
                    <a:pt x="0" y="11"/>
                  </a:lnTo>
                  <a:lnTo>
                    <a:pt x="8"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23">
              <a:extLst>
                <a:ext uri="{FF2B5EF4-FFF2-40B4-BE49-F238E27FC236}">
                  <a16:creationId xmlns:a16="http://schemas.microsoft.com/office/drawing/2014/main" id="{EB835E71-5D42-43FA-B5F1-92E9422B10EB}"/>
                </a:ext>
              </a:extLst>
            </p:cNvPr>
            <p:cNvSpPr>
              <a:spLocks/>
            </p:cNvSpPr>
            <p:nvPr/>
          </p:nvSpPr>
          <p:spPr bwMode="auto">
            <a:xfrm>
              <a:off x="3717" y="1948"/>
              <a:ext cx="40" cy="26"/>
            </a:xfrm>
            <a:custGeom>
              <a:avLst/>
              <a:gdLst>
                <a:gd name="T0" fmla="*/ 0 w 40"/>
                <a:gd name="T1" fmla="*/ 0 h 26"/>
                <a:gd name="T2" fmla="*/ 40 w 40"/>
                <a:gd name="T3" fmla="*/ 22 h 26"/>
                <a:gd name="T4" fmla="*/ 16 w 40"/>
                <a:gd name="T5" fmla="*/ 26 h 26"/>
                <a:gd name="T6" fmla="*/ 2 w 40"/>
                <a:gd name="T7" fmla="*/ 14 h 26"/>
                <a:gd name="T8" fmla="*/ 0 w 40"/>
                <a:gd name="T9" fmla="*/ 0 h 26"/>
                <a:gd name="T10" fmla="*/ 0 w 4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26">
                  <a:moveTo>
                    <a:pt x="0" y="0"/>
                  </a:moveTo>
                  <a:lnTo>
                    <a:pt x="40" y="22"/>
                  </a:lnTo>
                  <a:lnTo>
                    <a:pt x="16" y="26"/>
                  </a:lnTo>
                  <a:lnTo>
                    <a:pt x="2" y="14"/>
                  </a:lnTo>
                  <a:lnTo>
                    <a:pt x="0"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24">
              <a:extLst>
                <a:ext uri="{FF2B5EF4-FFF2-40B4-BE49-F238E27FC236}">
                  <a16:creationId xmlns:a16="http://schemas.microsoft.com/office/drawing/2014/main" id="{1F7FEFAD-C8AD-4738-A104-0C35489AC4C7}"/>
                </a:ext>
              </a:extLst>
            </p:cNvPr>
            <p:cNvSpPr>
              <a:spLocks/>
            </p:cNvSpPr>
            <p:nvPr/>
          </p:nvSpPr>
          <p:spPr bwMode="auto">
            <a:xfrm>
              <a:off x="3411" y="1986"/>
              <a:ext cx="101" cy="61"/>
            </a:xfrm>
            <a:custGeom>
              <a:avLst/>
              <a:gdLst>
                <a:gd name="T0" fmla="*/ 0 w 101"/>
                <a:gd name="T1" fmla="*/ 3 h 61"/>
                <a:gd name="T2" fmla="*/ 41 w 101"/>
                <a:gd name="T3" fmla="*/ 47 h 61"/>
                <a:gd name="T4" fmla="*/ 69 w 101"/>
                <a:gd name="T5" fmla="*/ 57 h 61"/>
                <a:gd name="T6" fmla="*/ 101 w 101"/>
                <a:gd name="T7" fmla="*/ 61 h 61"/>
                <a:gd name="T8" fmla="*/ 83 w 101"/>
                <a:gd name="T9" fmla="*/ 41 h 61"/>
                <a:gd name="T10" fmla="*/ 95 w 101"/>
                <a:gd name="T11" fmla="*/ 27 h 61"/>
                <a:gd name="T12" fmla="*/ 63 w 101"/>
                <a:gd name="T13" fmla="*/ 3 h 61"/>
                <a:gd name="T14" fmla="*/ 39 w 101"/>
                <a:gd name="T15" fmla="*/ 3 h 61"/>
                <a:gd name="T16" fmla="*/ 47 w 101"/>
                <a:gd name="T17" fmla="*/ 23 h 61"/>
                <a:gd name="T18" fmla="*/ 15 w 101"/>
                <a:gd name="T19" fmla="*/ 0 h 61"/>
                <a:gd name="T20" fmla="*/ 0 w 101"/>
                <a:gd name="T21" fmla="*/ 3 h 61"/>
                <a:gd name="T22" fmla="*/ 0 w 101"/>
                <a:gd name="T23" fmla="*/ 3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61">
                  <a:moveTo>
                    <a:pt x="0" y="3"/>
                  </a:moveTo>
                  <a:lnTo>
                    <a:pt x="41" y="47"/>
                  </a:lnTo>
                  <a:lnTo>
                    <a:pt x="69" y="57"/>
                  </a:lnTo>
                  <a:lnTo>
                    <a:pt x="101" y="61"/>
                  </a:lnTo>
                  <a:lnTo>
                    <a:pt x="83" y="41"/>
                  </a:lnTo>
                  <a:lnTo>
                    <a:pt x="95" y="27"/>
                  </a:lnTo>
                  <a:lnTo>
                    <a:pt x="63" y="3"/>
                  </a:lnTo>
                  <a:lnTo>
                    <a:pt x="39" y="3"/>
                  </a:lnTo>
                  <a:lnTo>
                    <a:pt x="47" y="23"/>
                  </a:lnTo>
                  <a:lnTo>
                    <a:pt x="15" y="0"/>
                  </a:lnTo>
                  <a:lnTo>
                    <a:pt x="0" y="3"/>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5">
              <a:extLst>
                <a:ext uri="{FF2B5EF4-FFF2-40B4-BE49-F238E27FC236}">
                  <a16:creationId xmlns:a16="http://schemas.microsoft.com/office/drawing/2014/main" id="{717598F9-8026-48B5-BD04-186532F96588}"/>
                </a:ext>
              </a:extLst>
            </p:cNvPr>
            <p:cNvSpPr>
              <a:spLocks/>
            </p:cNvSpPr>
            <p:nvPr/>
          </p:nvSpPr>
          <p:spPr bwMode="auto">
            <a:xfrm>
              <a:off x="3428" y="1926"/>
              <a:ext cx="111" cy="32"/>
            </a:xfrm>
            <a:custGeom>
              <a:avLst/>
              <a:gdLst>
                <a:gd name="T0" fmla="*/ 10 w 111"/>
                <a:gd name="T1" fmla="*/ 18 h 32"/>
                <a:gd name="T2" fmla="*/ 30 w 111"/>
                <a:gd name="T3" fmla="*/ 18 h 32"/>
                <a:gd name="T4" fmla="*/ 42 w 111"/>
                <a:gd name="T5" fmla="*/ 0 h 32"/>
                <a:gd name="T6" fmla="*/ 76 w 111"/>
                <a:gd name="T7" fmla="*/ 6 h 32"/>
                <a:gd name="T8" fmla="*/ 111 w 111"/>
                <a:gd name="T9" fmla="*/ 22 h 32"/>
                <a:gd name="T10" fmla="*/ 80 w 111"/>
                <a:gd name="T11" fmla="*/ 32 h 32"/>
                <a:gd name="T12" fmla="*/ 38 w 111"/>
                <a:gd name="T13" fmla="*/ 32 h 32"/>
                <a:gd name="T14" fmla="*/ 0 w 111"/>
                <a:gd name="T15" fmla="*/ 22 h 32"/>
                <a:gd name="T16" fmla="*/ 10 w 111"/>
                <a:gd name="T17" fmla="*/ 18 h 32"/>
                <a:gd name="T18" fmla="*/ 10 w 111"/>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32">
                  <a:moveTo>
                    <a:pt x="10" y="18"/>
                  </a:moveTo>
                  <a:lnTo>
                    <a:pt x="30" y="18"/>
                  </a:lnTo>
                  <a:lnTo>
                    <a:pt x="42" y="0"/>
                  </a:lnTo>
                  <a:lnTo>
                    <a:pt x="76" y="6"/>
                  </a:lnTo>
                  <a:lnTo>
                    <a:pt x="111" y="22"/>
                  </a:lnTo>
                  <a:lnTo>
                    <a:pt x="80" y="32"/>
                  </a:lnTo>
                  <a:lnTo>
                    <a:pt x="38" y="32"/>
                  </a:lnTo>
                  <a:lnTo>
                    <a:pt x="0" y="22"/>
                  </a:lnTo>
                  <a:lnTo>
                    <a:pt x="10" y="1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6">
              <a:extLst>
                <a:ext uri="{FF2B5EF4-FFF2-40B4-BE49-F238E27FC236}">
                  <a16:creationId xmlns:a16="http://schemas.microsoft.com/office/drawing/2014/main" id="{8F02C9B7-014A-4FED-B0C1-A5EA83720E18}"/>
                </a:ext>
              </a:extLst>
            </p:cNvPr>
            <p:cNvSpPr>
              <a:spLocks/>
            </p:cNvSpPr>
            <p:nvPr/>
          </p:nvSpPr>
          <p:spPr bwMode="auto">
            <a:xfrm>
              <a:off x="3419" y="1758"/>
              <a:ext cx="253" cy="174"/>
            </a:xfrm>
            <a:custGeom>
              <a:avLst/>
              <a:gdLst>
                <a:gd name="T0" fmla="*/ 0 w 253"/>
                <a:gd name="T1" fmla="*/ 54 h 174"/>
                <a:gd name="T2" fmla="*/ 35 w 253"/>
                <a:gd name="T3" fmla="*/ 54 h 174"/>
                <a:gd name="T4" fmla="*/ 104 w 253"/>
                <a:gd name="T5" fmla="*/ 85 h 174"/>
                <a:gd name="T6" fmla="*/ 132 w 253"/>
                <a:gd name="T7" fmla="*/ 81 h 174"/>
                <a:gd name="T8" fmla="*/ 96 w 253"/>
                <a:gd name="T9" fmla="*/ 54 h 174"/>
                <a:gd name="T10" fmla="*/ 138 w 253"/>
                <a:gd name="T11" fmla="*/ 58 h 174"/>
                <a:gd name="T12" fmla="*/ 156 w 253"/>
                <a:gd name="T13" fmla="*/ 62 h 174"/>
                <a:gd name="T14" fmla="*/ 134 w 253"/>
                <a:gd name="T15" fmla="*/ 36 h 174"/>
                <a:gd name="T16" fmla="*/ 178 w 253"/>
                <a:gd name="T17" fmla="*/ 50 h 174"/>
                <a:gd name="T18" fmla="*/ 128 w 253"/>
                <a:gd name="T19" fmla="*/ 0 h 174"/>
                <a:gd name="T20" fmla="*/ 164 w 253"/>
                <a:gd name="T21" fmla="*/ 12 h 174"/>
                <a:gd name="T22" fmla="*/ 241 w 253"/>
                <a:gd name="T23" fmla="*/ 69 h 174"/>
                <a:gd name="T24" fmla="*/ 253 w 253"/>
                <a:gd name="T25" fmla="*/ 105 h 174"/>
                <a:gd name="T26" fmla="*/ 178 w 253"/>
                <a:gd name="T27" fmla="*/ 73 h 174"/>
                <a:gd name="T28" fmla="*/ 193 w 253"/>
                <a:gd name="T29" fmla="*/ 93 h 174"/>
                <a:gd name="T30" fmla="*/ 146 w 253"/>
                <a:gd name="T31" fmla="*/ 95 h 174"/>
                <a:gd name="T32" fmla="*/ 172 w 253"/>
                <a:gd name="T33" fmla="*/ 131 h 174"/>
                <a:gd name="T34" fmla="*/ 172 w 253"/>
                <a:gd name="T35" fmla="*/ 152 h 174"/>
                <a:gd name="T36" fmla="*/ 126 w 253"/>
                <a:gd name="T37" fmla="*/ 145 h 174"/>
                <a:gd name="T38" fmla="*/ 104 w 253"/>
                <a:gd name="T39" fmla="*/ 147 h 174"/>
                <a:gd name="T40" fmla="*/ 118 w 253"/>
                <a:gd name="T41" fmla="*/ 174 h 174"/>
                <a:gd name="T42" fmla="*/ 37 w 253"/>
                <a:gd name="T43" fmla="*/ 148 h 174"/>
                <a:gd name="T44" fmla="*/ 55 w 253"/>
                <a:gd name="T45" fmla="*/ 127 h 174"/>
                <a:gd name="T46" fmla="*/ 87 w 253"/>
                <a:gd name="T47" fmla="*/ 139 h 174"/>
                <a:gd name="T48" fmla="*/ 120 w 253"/>
                <a:gd name="T49" fmla="*/ 115 h 174"/>
                <a:gd name="T50" fmla="*/ 31 w 253"/>
                <a:gd name="T51" fmla="*/ 77 h 174"/>
                <a:gd name="T52" fmla="*/ 0 w 253"/>
                <a:gd name="T53" fmla="*/ 54 h 174"/>
                <a:gd name="T54" fmla="*/ 0 w 253"/>
                <a:gd name="T55" fmla="*/ 54 h 1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3" h="174">
                  <a:moveTo>
                    <a:pt x="0" y="54"/>
                  </a:moveTo>
                  <a:lnTo>
                    <a:pt x="35" y="54"/>
                  </a:lnTo>
                  <a:lnTo>
                    <a:pt x="104" y="85"/>
                  </a:lnTo>
                  <a:lnTo>
                    <a:pt x="132" y="81"/>
                  </a:lnTo>
                  <a:lnTo>
                    <a:pt x="96" y="54"/>
                  </a:lnTo>
                  <a:lnTo>
                    <a:pt x="138" y="58"/>
                  </a:lnTo>
                  <a:lnTo>
                    <a:pt x="156" y="62"/>
                  </a:lnTo>
                  <a:lnTo>
                    <a:pt x="134" y="36"/>
                  </a:lnTo>
                  <a:lnTo>
                    <a:pt x="178" y="50"/>
                  </a:lnTo>
                  <a:lnTo>
                    <a:pt x="128" y="0"/>
                  </a:lnTo>
                  <a:lnTo>
                    <a:pt x="164" y="12"/>
                  </a:lnTo>
                  <a:lnTo>
                    <a:pt x="241" y="69"/>
                  </a:lnTo>
                  <a:lnTo>
                    <a:pt x="253" y="105"/>
                  </a:lnTo>
                  <a:lnTo>
                    <a:pt x="178" y="73"/>
                  </a:lnTo>
                  <a:lnTo>
                    <a:pt x="193" y="93"/>
                  </a:lnTo>
                  <a:lnTo>
                    <a:pt x="146" y="95"/>
                  </a:lnTo>
                  <a:lnTo>
                    <a:pt x="172" y="131"/>
                  </a:lnTo>
                  <a:lnTo>
                    <a:pt x="172" y="152"/>
                  </a:lnTo>
                  <a:lnTo>
                    <a:pt x="126" y="145"/>
                  </a:lnTo>
                  <a:lnTo>
                    <a:pt x="104" y="147"/>
                  </a:lnTo>
                  <a:lnTo>
                    <a:pt x="118" y="174"/>
                  </a:lnTo>
                  <a:lnTo>
                    <a:pt x="37" y="148"/>
                  </a:lnTo>
                  <a:lnTo>
                    <a:pt x="55" y="127"/>
                  </a:lnTo>
                  <a:lnTo>
                    <a:pt x="87" y="139"/>
                  </a:lnTo>
                  <a:lnTo>
                    <a:pt x="120" y="115"/>
                  </a:lnTo>
                  <a:lnTo>
                    <a:pt x="31" y="77"/>
                  </a:lnTo>
                  <a:lnTo>
                    <a:pt x="0" y="5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7">
              <a:extLst>
                <a:ext uri="{FF2B5EF4-FFF2-40B4-BE49-F238E27FC236}">
                  <a16:creationId xmlns:a16="http://schemas.microsoft.com/office/drawing/2014/main" id="{DF68111C-584B-4EDD-A111-496A10A111FD}"/>
                </a:ext>
              </a:extLst>
            </p:cNvPr>
            <p:cNvSpPr>
              <a:spLocks/>
            </p:cNvSpPr>
            <p:nvPr/>
          </p:nvSpPr>
          <p:spPr bwMode="auto">
            <a:xfrm>
              <a:off x="2865" y="2918"/>
              <a:ext cx="117" cy="69"/>
            </a:xfrm>
            <a:custGeom>
              <a:avLst/>
              <a:gdLst>
                <a:gd name="T0" fmla="*/ 117 w 117"/>
                <a:gd name="T1" fmla="*/ 34 h 69"/>
                <a:gd name="T2" fmla="*/ 89 w 117"/>
                <a:gd name="T3" fmla="*/ 18 h 69"/>
                <a:gd name="T4" fmla="*/ 61 w 117"/>
                <a:gd name="T5" fmla="*/ 0 h 69"/>
                <a:gd name="T6" fmla="*/ 28 w 117"/>
                <a:gd name="T7" fmla="*/ 0 h 69"/>
                <a:gd name="T8" fmla="*/ 12 w 117"/>
                <a:gd name="T9" fmla="*/ 10 h 69"/>
                <a:gd name="T10" fmla="*/ 12 w 117"/>
                <a:gd name="T11" fmla="*/ 28 h 69"/>
                <a:gd name="T12" fmla="*/ 0 w 117"/>
                <a:gd name="T13" fmla="*/ 46 h 69"/>
                <a:gd name="T14" fmla="*/ 0 w 117"/>
                <a:gd name="T15" fmla="*/ 57 h 69"/>
                <a:gd name="T16" fmla="*/ 33 w 117"/>
                <a:gd name="T17" fmla="*/ 69 h 69"/>
                <a:gd name="T18" fmla="*/ 89 w 117"/>
                <a:gd name="T19" fmla="*/ 65 h 69"/>
                <a:gd name="T20" fmla="*/ 99 w 117"/>
                <a:gd name="T21" fmla="*/ 61 h 69"/>
                <a:gd name="T22" fmla="*/ 89 w 117"/>
                <a:gd name="T23" fmla="*/ 53 h 69"/>
                <a:gd name="T24" fmla="*/ 109 w 117"/>
                <a:gd name="T25" fmla="*/ 49 h 69"/>
                <a:gd name="T26" fmla="*/ 117 w 117"/>
                <a:gd name="T27" fmla="*/ 34 h 69"/>
                <a:gd name="T28" fmla="*/ 117 w 117"/>
                <a:gd name="T29" fmla="*/ 34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69">
                  <a:moveTo>
                    <a:pt x="117" y="34"/>
                  </a:moveTo>
                  <a:lnTo>
                    <a:pt x="89" y="18"/>
                  </a:lnTo>
                  <a:lnTo>
                    <a:pt x="61" y="0"/>
                  </a:lnTo>
                  <a:lnTo>
                    <a:pt x="28" y="0"/>
                  </a:lnTo>
                  <a:lnTo>
                    <a:pt x="12" y="10"/>
                  </a:lnTo>
                  <a:lnTo>
                    <a:pt x="12" y="28"/>
                  </a:lnTo>
                  <a:lnTo>
                    <a:pt x="0" y="46"/>
                  </a:lnTo>
                  <a:lnTo>
                    <a:pt x="0" y="57"/>
                  </a:lnTo>
                  <a:lnTo>
                    <a:pt x="33" y="69"/>
                  </a:lnTo>
                  <a:lnTo>
                    <a:pt x="89" y="65"/>
                  </a:lnTo>
                  <a:lnTo>
                    <a:pt x="99" y="61"/>
                  </a:lnTo>
                  <a:lnTo>
                    <a:pt x="89" y="53"/>
                  </a:lnTo>
                  <a:lnTo>
                    <a:pt x="109" y="49"/>
                  </a:lnTo>
                  <a:lnTo>
                    <a:pt x="117" y="3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8">
              <a:extLst>
                <a:ext uri="{FF2B5EF4-FFF2-40B4-BE49-F238E27FC236}">
                  <a16:creationId xmlns:a16="http://schemas.microsoft.com/office/drawing/2014/main" id="{E0DDA9C9-EF43-4575-BE6F-0D87E6F1E158}"/>
                </a:ext>
              </a:extLst>
            </p:cNvPr>
            <p:cNvSpPr>
              <a:spLocks/>
            </p:cNvSpPr>
            <p:nvPr/>
          </p:nvSpPr>
          <p:spPr bwMode="auto">
            <a:xfrm>
              <a:off x="2906" y="2918"/>
              <a:ext cx="60" cy="40"/>
            </a:xfrm>
            <a:custGeom>
              <a:avLst/>
              <a:gdLst>
                <a:gd name="T0" fmla="*/ 12 w 60"/>
                <a:gd name="T1" fmla="*/ 0 h 40"/>
                <a:gd name="T2" fmla="*/ 60 w 60"/>
                <a:gd name="T3" fmla="*/ 28 h 40"/>
                <a:gd name="T4" fmla="*/ 42 w 60"/>
                <a:gd name="T5" fmla="*/ 40 h 40"/>
                <a:gd name="T6" fmla="*/ 0 w 60"/>
                <a:gd name="T7" fmla="*/ 14 h 40"/>
                <a:gd name="T8" fmla="*/ 0 w 60"/>
                <a:gd name="T9" fmla="*/ 0 h 40"/>
                <a:gd name="T10" fmla="*/ 12 w 60"/>
                <a:gd name="T11" fmla="*/ 0 h 40"/>
                <a:gd name="T12" fmla="*/ 12 w 6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0">
                  <a:moveTo>
                    <a:pt x="12" y="0"/>
                  </a:moveTo>
                  <a:lnTo>
                    <a:pt x="60" y="28"/>
                  </a:lnTo>
                  <a:lnTo>
                    <a:pt x="42" y="40"/>
                  </a:lnTo>
                  <a:lnTo>
                    <a:pt x="0" y="14"/>
                  </a:lnTo>
                  <a:lnTo>
                    <a:pt x="0" y="0"/>
                  </a:lnTo>
                  <a:lnTo>
                    <a:pt x="12"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9">
              <a:extLst>
                <a:ext uri="{FF2B5EF4-FFF2-40B4-BE49-F238E27FC236}">
                  <a16:creationId xmlns:a16="http://schemas.microsoft.com/office/drawing/2014/main" id="{481B20F5-0192-4CFA-8FD6-8C02ADA847D8}"/>
                </a:ext>
              </a:extLst>
            </p:cNvPr>
            <p:cNvSpPr>
              <a:spLocks/>
            </p:cNvSpPr>
            <p:nvPr/>
          </p:nvSpPr>
          <p:spPr bwMode="auto">
            <a:xfrm>
              <a:off x="2885" y="2950"/>
              <a:ext cx="61" cy="35"/>
            </a:xfrm>
            <a:custGeom>
              <a:avLst/>
              <a:gdLst>
                <a:gd name="T0" fmla="*/ 61 w 61"/>
                <a:gd name="T1" fmla="*/ 25 h 35"/>
                <a:gd name="T2" fmla="*/ 17 w 61"/>
                <a:gd name="T3" fmla="*/ 0 h 35"/>
                <a:gd name="T4" fmla="*/ 0 w 61"/>
                <a:gd name="T5" fmla="*/ 6 h 35"/>
                <a:gd name="T6" fmla="*/ 2 w 61"/>
                <a:gd name="T7" fmla="*/ 21 h 35"/>
                <a:gd name="T8" fmla="*/ 37 w 61"/>
                <a:gd name="T9" fmla="*/ 35 h 35"/>
                <a:gd name="T10" fmla="*/ 61 w 61"/>
                <a:gd name="T11" fmla="*/ 33 h 35"/>
                <a:gd name="T12" fmla="*/ 61 w 61"/>
                <a:gd name="T13" fmla="*/ 25 h 35"/>
                <a:gd name="T14" fmla="*/ 61 w 61"/>
                <a:gd name="T15" fmla="*/ 2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35">
                  <a:moveTo>
                    <a:pt x="61" y="25"/>
                  </a:moveTo>
                  <a:lnTo>
                    <a:pt x="17" y="0"/>
                  </a:lnTo>
                  <a:lnTo>
                    <a:pt x="0" y="6"/>
                  </a:lnTo>
                  <a:lnTo>
                    <a:pt x="2" y="21"/>
                  </a:lnTo>
                  <a:lnTo>
                    <a:pt x="37" y="35"/>
                  </a:lnTo>
                  <a:lnTo>
                    <a:pt x="61" y="33"/>
                  </a:lnTo>
                  <a:lnTo>
                    <a:pt x="61" y="2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30">
              <a:extLst>
                <a:ext uri="{FF2B5EF4-FFF2-40B4-BE49-F238E27FC236}">
                  <a16:creationId xmlns:a16="http://schemas.microsoft.com/office/drawing/2014/main" id="{B965EA84-F6F4-459E-B579-365857CA175F}"/>
                </a:ext>
              </a:extLst>
            </p:cNvPr>
            <p:cNvSpPr>
              <a:spLocks/>
            </p:cNvSpPr>
            <p:nvPr/>
          </p:nvSpPr>
          <p:spPr bwMode="auto">
            <a:xfrm>
              <a:off x="2950" y="2942"/>
              <a:ext cx="28" cy="22"/>
            </a:xfrm>
            <a:custGeom>
              <a:avLst/>
              <a:gdLst>
                <a:gd name="T0" fmla="*/ 12 w 28"/>
                <a:gd name="T1" fmla="*/ 0 h 22"/>
                <a:gd name="T2" fmla="*/ 28 w 28"/>
                <a:gd name="T3" fmla="*/ 10 h 22"/>
                <a:gd name="T4" fmla="*/ 28 w 28"/>
                <a:gd name="T5" fmla="*/ 22 h 22"/>
                <a:gd name="T6" fmla="*/ 2 w 28"/>
                <a:gd name="T7" fmla="*/ 22 h 22"/>
                <a:gd name="T8" fmla="*/ 0 w 28"/>
                <a:gd name="T9" fmla="*/ 8 h 22"/>
                <a:gd name="T10" fmla="*/ 12 w 28"/>
                <a:gd name="T11" fmla="*/ 0 h 22"/>
                <a:gd name="T12" fmla="*/ 12 w 2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2">
                  <a:moveTo>
                    <a:pt x="12" y="0"/>
                  </a:moveTo>
                  <a:lnTo>
                    <a:pt x="28" y="10"/>
                  </a:lnTo>
                  <a:lnTo>
                    <a:pt x="28" y="22"/>
                  </a:lnTo>
                  <a:lnTo>
                    <a:pt x="2" y="22"/>
                  </a:lnTo>
                  <a:lnTo>
                    <a:pt x="0" y="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31">
              <a:extLst>
                <a:ext uri="{FF2B5EF4-FFF2-40B4-BE49-F238E27FC236}">
                  <a16:creationId xmlns:a16="http://schemas.microsoft.com/office/drawing/2014/main" id="{4DAE0949-0D9F-4ADD-B57F-86A2427C24C6}"/>
                </a:ext>
              </a:extLst>
            </p:cNvPr>
            <p:cNvSpPr>
              <a:spLocks/>
            </p:cNvSpPr>
            <p:nvPr/>
          </p:nvSpPr>
          <p:spPr bwMode="auto">
            <a:xfrm>
              <a:off x="2604" y="3019"/>
              <a:ext cx="824" cy="278"/>
            </a:xfrm>
            <a:custGeom>
              <a:avLst/>
              <a:gdLst>
                <a:gd name="T0" fmla="*/ 824 w 824"/>
                <a:gd name="T1" fmla="*/ 138 h 278"/>
                <a:gd name="T2" fmla="*/ 785 w 824"/>
                <a:gd name="T3" fmla="*/ 122 h 278"/>
                <a:gd name="T4" fmla="*/ 743 w 824"/>
                <a:gd name="T5" fmla="*/ 118 h 278"/>
                <a:gd name="T6" fmla="*/ 660 w 824"/>
                <a:gd name="T7" fmla="*/ 118 h 278"/>
                <a:gd name="T8" fmla="*/ 641 w 824"/>
                <a:gd name="T9" fmla="*/ 134 h 278"/>
                <a:gd name="T10" fmla="*/ 589 w 824"/>
                <a:gd name="T11" fmla="*/ 156 h 278"/>
                <a:gd name="T12" fmla="*/ 516 w 824"/>
                <a:gd name="T13" fmla="*/ 178 h 278"/>
                <a:gd name="T14" fmla="*/ 385 w 824"/>
                <a:gd name="T15" fmla="*/ 186 h 278"/>
                <a:gd name="T16" fmla="*/ 257 w 824"/>
                <a:gd name="T17" fmla="*/ 112 h 278"/>
                <a:gd name="T18" fmla="*/ 160 w 824"/>
                <a:gd name="T19" fmla="*/ 28 h 278"/>
                <a:gd name="T20" fmla="*/ 95 w 824"/>
                <a:gd name="T21" fmla="*/ 8 h 278"/>
                <a:gd name="T22" fmla="*/ 79 w 824"/>
                <a:gd name="T23" fmla="*/ 0 h 278"/>
                <a:gd name="T24" fmla="*/ 35 w 824"/>
                <a:gd name="T25" fmla="*/ 10 h 278"/>
                <a:gd name="T26" fmla="*/ 18 w 824"/>
                <a:gd name="T27" fmla="*/ 18 h 278"/>
                <a:gd name="T28" fmla="*/ 0 w 824"/>
                <a:gd name="T29" fmla="*/ 65 h 278"/>
                <a:gd name="T30" fmla="*/ 4 w 824"/>
                <a:gd name="T31" fmla="*/ 103 h 278"/>
                <a:gd name="T32" fmla="*/ 31 w 824"/>
                <a:gd name="T33" fmla="*/ 140 h 278"/>
                <a:gd name="T34" fmla="*/ 69 w 824"/>
                <a:gd name="T35" fmla="*/ 160 h 278"/>
                <a:gd name="T36" fmla="*/ 114 w 824"/>
                <a:gd name="T37" fmla="*/ 223 h 278"/>
                <a:gd name="T38" fmla="*/ 172 w 824"/>
                <a:gd name="T39" fmla="*/ 239 h 278"/>
                <a:gd name="T40" fmla="*/ 215 w 824"/>
                <a:gd name="T41" fmla="*/ 267 h 278"/>
                <a:gd name="T42" fmla="*/ 328 w 824"/>
                <a:gd name="T43" fmla="*/ 276 h 278"/>
                <a:gd name="T44" fmla="*/ 463 w 824"/>
                <a:gd name="T45" fmla="*/ 278 h 278"/>
                <a:gd name="T46" fmla="*/ 777 w 824"/>
                <a:gd name="T47" fmla="*/ 251 h 278"/>
                <a:gd name="T48" fmla="*/ 819 w 824"/>
                <a:gd name="T49" fmla="*/ 221 h 278"/>
                <a:gd name="T50" fmla="*/ 824 w 824"/>
                <a:gd name="T51" fmla="*/ 138 h 278"/>
                <a:gd name="T52" fmla="*/ 824 w 824"/>
                <a:gd name="T53" fmla="*/ 138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4" h="278">
                  <a:moveTo>
                    <a:pt x="824" y="138"/>
                  </a:moveTo>
                  <a:lnTo>
                    <a:pt x="785" y="122"/>
                  </a:lnTo>
                  <a:lnTo>
                    <a:pt x="743" y="118"/>
                  </a:lnTo>
                  <a:lnTo>
                    <a:pt x="660" y="118"/>
                  </a:lnTo>
                  <a:lnTo>
                    <a:pt x="641" y="134"/>
                  </a:lnTo>
                  <a:lnTo>
                    <a:pt x="589" y="156"/>
                  </a:lnTo>
                  <a:lnTo>
                    <a:pt x="516" y="178"/>
                  </a:lnTo>
                  <a:lnTo>
                    <a:pt x="385" y="186"/>
                  </a:lnTo>
                  <a:lnTo>
                    <a:pt x="257" y="112"/>
                  </a:lnTo>
                  <a:lnTo>
                    <a:pt x="160" y="28"/>
                  </a:lnTo>
                  <a:lnTo>
                    <a:pt x="95" y="8"/>
                  </a:lnTo>
                  <a:lnTo>
                    <a:pt x="79" y="0"/>
                  </a:lnTo>
                  <a:lnTo>
                    <a:pt x="35" y="10"/>
                  </a:lnTo>
                  <a:lnTo>
                    <a:pt x="18" y="18"/>
                  </a:lnTo>
                  <a:lnTo>
                    <a:pt x="0" y="65"/>
                  </a:lnTo>
                  <a:lnTo>
                    <a:pt x="4" y="103"/>
                  </a:lnTo>
                  <a:lnTo>
                    <a:pt x="31" y="140"/>
                  </a:lnTo>
                  <a:lnTo>
                    <a:pt x="69" y="160"/>
                  </a:lnTo>
                  <a:lnTo>
                    <a:pt x="114" y="223"/>
                  </a:lnTo>
                  <a:lnTo>
                    <a:pt x="172" y="239"/>
                  </a:lnTo>
                  <a:lnTo>
                    <a:pt x="215" y="267"/>
                  </a:lnTo>
                  <a:lnTo>
                    <a:pt x="328" y="276"/>
                  </a:lnTo>
                  <a:lnTo>
                    <a:pt x="463" y="278"/>
                  </a:lnTo>
                  <a:lnTo>
                    <a:pt x="777" y="251"/>
                  </a:lnTo>
                  <a:lnTo>
                    <a:pt x="819" y="221"/>
                  </a:lnTo>
                  <a:lnTo>
                    <a:pt x="824" y="13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2">
              <a:extLst>
                <a:ext uri="{FF2B5EF4-FFF2-40B4-BE49-F238E27FC236}">
                  <a16:creationId xmlns:a16="http://schemas.microsoft.com/office/drawing/2014/main" id="{3DF8C197-EB5D-4E8B-ACF1-C679957CD244}"/>
                </a:ext>
              </a:extLst>
            </p:cNvPr>
            <p:cNvSpPr>
              <a:spLocks/>
            </p:cNvSpPr>
            <p:nvPr/>
          </p:nvSpPr>
          <p:spPr bwMode="auto">
            <a:xfrm>
              <a:off x="2598" y="3019"/>
              <a:ext cx="101" cy="158"/>
            </a:xfrm>
            <a:custGeom>
              <a:avLst/>
              <a:gdLst>
                <a:gd name="T0" fmla="*/ 45 w 101"/>
                <a:gd name="T1" fmla="*/ 0 h 158"/>
                <a:gd name="T2" fmla="*/ 37 w 101"/>
                <a:gd name="T3" fmla="*/ 49 h 158"/>
                <a:gd name="T4" fmla="*/ 45 w 101"/>
                <a:gd name="T5" fmla="*/ 97 h 158"/>
                <a:gd name="T6" fmla="*/ 101 w 101"/>
                <a:gd name="T7" fmla="*/ 152 h 158"/>
                <a:gd name="T8" fmla="*/ 65 w 101"/>
                <a:gd name="T9" fmla="*/ 158 h 158"/>
                <a:gd name="T10" fmla="*/ 16 w 101"/>
                <a:gd name="T11" fmla="*/ 118 h 158"/>
                <a:gd name="T12" fmla="*/ 0 w 101"/>
                <a:gd name="T13" fmla="*/ 65 h 158"/>
                <a:gd name="T14" fmla="*/ 10 w 101"/>
                <a:gd name="T15" fmla="*/ 31 h 158"/>
                <a:gd name="T16" fmla="*/ 28 w 101"/>
                <a:gd name="T17" fmla="*/ 14 h 158"/>
                <a:gd name="T18" fmla="*/ 45 w 101"/>
                <a:gd name="T19" fmla="*/ 0 h 158"/>
                <a:gd name="T20" fmla="*/ 45 w 101"/>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58">
                  <a:moveTo>
                    <a:pt x="45" y="0"/>
                  </a:moveTo>
                  <a:lnTo>
                    <a:pt x="37" y="49"/>
                  </a:lnTo>
                  <a:lnTo>
                    <a:pt x="45" y="97"/>
                  </a:lnTo>
                  <a:lnTo>
                    <a:pt x="101" y="152"/>
                  </a:lnTo>
                  <a:lnTo>
                    <a:pt x="65" y="158"/>
                  </a:lnTo>
                  <a:lnTo>
                    <a:pt x="16" y="118"/>
                  </a:lnTo>
                  <a:lnTo>
                    <a:pt x="0" y="65"/>
                  </a:lnTo>
                  <a:lnTo>
                    <a:pt x="10" y="31"/>
                  </a:lnTo>
                  <a:lnTo>
                    <a:pt x="28" y="14"/>
                  </a:lnTo>
                  <a:lnTo>
                    <a:pt x="45"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33">
              <a:extLst>
                <a:ext uri="{FF2B5EF4-FFF2-40B4-BE49-F238E27FC236}">
                  <a16:creationId xmlns:a16="http://schemas.microsoft.com/office/drawing/2014/main" id="{6781B973-251D-4267-9319-B5799B618965}"/>
                </a:ext>
              </a:extLst>
            </p:cNvPr>
            <p:cNvSpPr>
              <a:spLocks/>
            </p:cNvSpPr>
            <p:nvPr/>
          </p:nvSpPr>
          <p:spPr bwMode="auto">
            <a:xfrm>
              <a:off x="2707" y="3163"/>
              <a:ext cx="719" cy="140"/>
            </a:xfrm>
            <a:custGeom>
              <a:avLst/>
              <a:gdLst>
                <a:gd name="T0" fmla="*/ 6 w 719"/>
                <a:gd name="T1" fmla="*/ 22 h 140"/>
                <a:gd name="T2" fmla="*/ 33 w 719"/>
                <a:gd name="T3" fmla="*/ 34 h 140"/>
                <a:gd name="T4" fmla="*/ 57 w 719"/>
                <a:gd name="T5" fmla="*/ 51 h 140"/>
                <a:gd name="T6" fmla="*/ 95 w 719"/>
                <a:gd name="T7" fmla="*/ 55 h 140"/>
                <a:gd name="T8" fmla="*/ 120 w 719"/>
                <a:gd name="T9" fmla="*/ 48 h 140"/>
                <a:gd name="T10" fmla="*/ 114 w 719"/>
                <a:gd name="T11" fmla="*/ 20 h 140"/>
                <a:gd name="T12" fmla="*/ 142 w 719"/>
                <a:gd name="T13" fmla="*/ 10 h 140"/>
                <a:gd name="T14" fmla="*/ 142 w 719"/>
                <a:gd name="T15" fmla="*/ 57 h 140"/>
                <a:gd name="T16" fmla="*/ 178 w 719"/>
                <a:gd name="T17" fmla="*/ 65 h 140"/>
                <a:gd name="T18" fmla="*/ 140 w 719"/>
                <a:gd name="T19" fmla="*/ 79 h 140"/>
                <a:gd name="T20" fmla="*/ 99 w 719"/>
                <a:gd name="T21" fmla="*/ 87 h 140"/>
                <a:gd name="T22" fmla="*/ 138 w 719"/>
                <a:gd name="T23" fmla="*/ 107 h 140"/>
                <a:gd name="T24" fmla="*/ 253 w 719"/>
                <a:gd name="T25" fmla="*/ 107 h 140"/>
                <a:gd name="T26" fmla="*/ 298 w 719"/>
                <a:gd name="T27" fmla="*/ 107 h 140"/>
                <a:gd name="T28" fmla="*/ 340 w 719"/>
                <a:gd name="T29" fmla="*/ 103 h 140"/>
                <a:gd name="T30" fmla="*/ 365 w 719"/>
                <a:gd name="T31" fmla="*/ 111 h 140"/>
                <a:gd name="T32" fmla="*/ 478 w 719"/>
                <a:gd name="T33" fmla="*/ 99 h 140"/>
                <a:gd name="T34" fmla="*/ 561 w 719"/>
                <a:gd name="T35" fmla="*/ 55 h 140"/>
                <a:gd name="T36" fmla="*/ 603 w 719"/>
                <a:gd name="T37" fmla="*/ 51 h 140"/>
                <a:gd name="T38" fmla="*/ 676 w 719"/>
                <a:gd name="T39" fmla="*/ 26 h 140"/>
                <a:gd name="T40" fmla="*/ 719 w 719"/>
                <a:gd name="T41" fmla="*/ 0 h 140"/>
                <a:gd name="T42" fmla="*/ 719 w 719"/>
                <a:gd name="T43" fmla="*/ 83 h 140"/>
                <a:gd name="T44" fmla="*/ 629 w 719"/>
                <a:gd name="T45" fmla="*/ 107 h 140"/>
                <a:gd name="T46" fmla="*/ 468 w 719"/>
                <a:gd name="T47" fmla="*/ 134 h 140"/>
                <a:gd name="T48" fmla="*/ 334 w 719"/>
                <a:gd name="T49" fmla="*/ 140 h 140"/>
                <a:gd name="T50" fmla="*/ 138 w 719"/>
                <a:gd name="T51" fmla="*/ 140 h 140"/>
                <a:gd name="T52" fmla="*/ 73 w 719"/>
                <a:gd name="T53" fmla="*/ 99 h 140"/>
                <a:gd name="T54" fmla="*/ 10 w 719"/>
                <a:gd name="T55" fmla="*/ 79 h 140"/>
                <a:gd name="T56" fmla="*/ 0 w 719"/>
                <a:gd name="T57" fmla="*/ 55 h 140"/>
                <a:gd name="T58" fmla="*/ 11 w 719"/>
                <a:gd name="T59" fmla="*/ 48 h 140"/>
                <a:gd name="T60" fmla="*/ 6 w 719"/>
                <a:gd name="T61" fmla="*/ 22 h 140"/>
                <a:gd name="T62" fmla="*/ 6 w 719"/>
                <a:gd name="T63" fmla="*/ 22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9" h="140">
                  <a:moveTo>
                    <a:pt x="6" y="22"/>
                  </a:moveTo>
                  <a:lnTo>
                    <a:pt x="33" y="34"/>
                  </a:lnTo>
                  <a:lnTo>
                    <a:pt x="57" y="51"/>
                  </a:lnTo>
                  <a:lnTo>
                    <a:pt x="95" y="55"/>
                  </a:lnTo>
                  <a:lnTo>
                    <a:pt x="120" y="48"/>
                  </a:lnTo>
                  <a:lnTo>
                    <a:pt x="114" y="20"/>
                  </a:lnTo>
                  <a:lnTo>
                    <a:pt x="142" y="10"/>
                  </a:lnTo>
                  <a:lnTo>
                    <a:pt x="142" y="57"/>
                  </a:lnTo>
                  <a:lnTo>
                    <a:pt x="178" y="65"/>
                  </a:lnTo>
                  <a:lnTo>
                    <a:pt x="140" y="79"/>
                  </a:lnTo>
                  <a:lnTo>
                    <a:pt x="99" y="87"/>
                  </a:lnTo>
                  <a:lnTo>
                    <a:pt x="138" y="107"/>
                  </a:lnTo>
                  <a:lnTo>
                    <a:pt x="253" y="107"/>
                  </a:lnTo>
                  <a:lnTo>
                    <a:pt x="298" y="107"/>
                  </a:lnTo>
                  <a:lnTo>
                    <a:pt x="340" y="103"/>
                  </a:lnTo>
                  <a:lnTo>
                    <a:pt x="365" y="111"/>
                  </a:lnTo>
                  <a:lnTo>
                    <a:pt x="478" y="99"/>
                  </a:lnTo>
                  <a:lnTo>
                    <a:pt x="561" y="55"/>
                  </a:lnTo>
                  <a:lnTo>
                    <a:pt x="603" y="51"/>
                  </a:lnTo>
                  <a:lnTo>
                    <a:pt x="676" y="26"/>
                  </a:lnTo>
                  <a:lnTo>
                    <a:pt x="719" y="0"/>
                  </a:lnTo>
                  <a:lnTo>
                    <a:pt x="719" y="83"/>
                  </a:lnTo>
                  <a:lnTo>
                    <a:pt x="629" y="107"/>
                  </a:lnTo>
                  <a:lnTo>
                    <a:pt x="468" y="134"/>
                  </a:lnTo>
                  <a:lnTo>
                    <a:pt x="334" y="140"/>
                  </a:lnTo>
                  <a:lnTo>
                    <a:pt x="138" y="140"/>
                  </a:lnTo>
                  <a:lnTo>
                    <a:pt x="73" y="99"/>
                  </a:lnTo>
                  <a:lnTo>
                    <a:pt x="10" y="79"/>
                  </a:lnTo>
                  <a:lnTo>
                    <a:pt x="0" y="55"/>
                  </a:lnTo>
                  <a:lnTo>
                    <a:pt x="11" y="48"/>
                  </a:lnTo>
                  <a:lnTo>
                    <a:pt x="6"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34">
              <a:extLst>
                <a:ext uri="{FF2B5EF4-FFF2-40B4-BE49-F238E27FC236}">
                  <a16:creationId xmlns:a16="http://schemas.microsoft.com/office/drawing/2014/main" id="{C48C1A03-56A0-4ACA-91EF-A8FD2B2E8675}"/>
                </a:ext>
              </a:extLst>
            </p:cNvPr>
            <p:cNvSpPr>
              <a:spLocks/>
            </p:cNvSpPr>
            <p:nvPr/>
          </p:nvSpPr>
          <p:spPr bwMode="auto">
            <a:xfrm>
              <a:off x="2740" y="3080"/>
              <a:ext cx="174" cy="132"/>
            </a:xfrm>
            <a:custGeom>
              <a:avLst/>
              <a:gdLst>
                <a:gd name="T0" fmla="*/ 0 w 174"/>
                <a:gd name="T1" fmla="*/ 22 h 132"/>
                <a:gd name="T2" fmla="*/ 32 w 174"/>
                <a:gd name="T3" fmla="*/ 26 h 132"/>
                <a:gd name="T4" fmla="*/ 44 w 174"/>
                <a:gd name="T5" fmla="*/ 0 h 132"/>
                <a:gd name="T6" fmla="*/ 81 w 174"/>
                <a:gd name="T7" fmla="*/ 38 h 132"/>
                <a:gd name="T8" fmla="*/ 143 w 174"/>
                <a:gd name="T9" fmla="*/ 83 h 132"/>
                <a:gd name="T10" fmla="*/ 174 w 174"/>
                <a:gd name="T11" fmla="*/ 132 h 132"/>
                <a:gd name="T12" fmla="*/ 151 w 174"/>
                <a:gd name="T13" fmla="*/ 129 h 132"/>
                <a:gd name="T14" fmla="*/ 133 w 174"/>
                <a:gd name="T15" fmla="*/ 91 h 132"/>
                <a:gd name="T16" fmla="*/ 103 w 174"/>
                <a:gd name="T17" fmla="*/ 109 h 132"/>
                <a:gd name="T18" fmla="*/ 101 w 174"/>
                <a:gd name="T19" fmla="*/ 61 h 132"/>
                <a:gd name="T20" fmla="*/ 71 w 174"/>
                <a:gd name="T21" fmla="*/ 55 h 132"/>
                <a:gd name="T22" fmla="*/ 32 w 174"/>
                <a:gd name="T23" fmla="*/ 61 h 132"/>
                <a:gd name="T24" fmla="*/ 0 w 174"/>
                <a:gd name="T25" fmla="*/ 22 h 132"/>
                <a:gd name="T26" fmla="*/ 0 w 174"/>
                <a:gd name="T27" fmla="*/ 22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132">
                  <a:moveTo>
                    <a:pt x="0" y="22"/>
                  </a:moveTo>
                  <a:lnTo>
                    <a:pt x="32" y="26"/>
                  </a:lnTo>
                  <a:lnTo>
                    <a:pt x="44" y="0"/>
                  </a:lnTo>
                  <a:lnTo>
                    <a:pt x="81" y="38"/>
                  </a:lnTo>
                  <a:lnTo>
                    <a:pt x="143" y="83"/>
                  </a:lnTo>
                  <a:lnTo>
                    <a:pt x="174" y="132"/>
                  </a:lnTo>
                  <a:lnTo>
                    <a:pt x="151" y="129"/>
                  </a:lnTo>
                  <a:lnTo>
                    <a:pt x="133" y="91"/>
                  </a:lnTo>
                  <a:lnTo>
                    <a:pt x="103" y="109"/>
                  </a:lnTo>
                  <a:lnTo>
                    <a:pt x="101" y="61"/>
                  </a:lnTo>
                  <a:lnTo>
                    <a:pt x="71" y="55"/>
                  </a:lnTo>
                  <a:lnTo>
                    <a:pt x="32" y="61"/>
                  </a:lnTo>
                  <a:lnTo>
                    <a:pt x="0"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5">
              <a:extLst>
                <a:ext uri="{FF2B5EF4-FFF2-40B4-BE49-F238E27FC236}">
                  <a16:creationId xmlns:a16="http://schemas.microsoft.com/office/drawing/2014/main" id="{4A6FA6F4-0DA9-4A1F-BE01-9D25F4088B53}"/>
                </a:ext>
              </a:extLst>
            </p:cNvPr>
            <p:cNvSpPr>
              <a:spLocks/>
            </p:cNvSpPr>
            <p:nvPr/>
          </p:nvSpPr>
          <p:spPr bwMode="auto">
            <a:xfrm>
              <a:off x="2744" y="3149"/>
              <a:ext cx="56" cy="40"/>
            </a:xfrm>
            <a:custGeom>
              <a:avLst/>
              <a:gdLst>
                <a:gd name="T0" fmla="*/ 8 w 56"/>
                <a:gd name="T1" fmla="*/ 8 h 40"/>
                <a:gd name="T2" fmla="*/ 46 w 56"/>
                <a:gd name="T3" fmla="*/ 10 h 40"/>
                <a:gd name="T4" fmla="*/ 56 w 56"/>
                <a:gd name="T5" fmla="*/ 40 h 40"/>
                <a:gd name="T6" fmla="*/ 8 w 56"/>
                <a:gd name="T7" fmla="*/ 30 h 40"/>
                <a:gd name="T8" fmla="*/ 0 w 56"/>
                <a:gd name="T9" fmla="*/ 0 h 40"/>
                <a:gd name="T10" fmla="*/ 8 w 56"/>
                <a:gd name="T11" fmla="*/ 8 h 40"/>
                <a:gd name="T12" fmla="*/ 8 w 56"/>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0">
                  <a:moveTo>
                    <a:pt x="8" y="8"/>
                  </a:moveTo>
                  <a:lnTo>
                    <a:pt x="46" y="10"/>
                  </a:lnTo>
                  <a:lnTo>
                    <a:pt x="56" y="40"/>
                  </a:lnTo>
                  <a:lnTo>
                    <a:pt x="8" y="30"/>
                  </a:lnTo>
                  <a:lnTo>
                    <a:pt x="0" y="0"/>
                  </a:lnTo>
                  <a:lnTo>
                    <a:pt x="8" y="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36">
              <a:extLst>
                <a:ext uri="{FF2B5EF4-FFF2-40B4-BE49-F238E27FC236}">
                  <a16:creationId xmlns:a16="http://schemas.microsoft.com/office/drawing/2014/main" id="{1471D745-CA2B-498C-8C4B-BAB405088FEE}"/>
                </a:ext>
              </a:extLst>
            </p:cNvPr>
            <p:cNvSpPr>
              <a:spLocks/>
            </p:cNvSpPr>
            <p:nvPr/>
          </p:nvSpPr>
          <p:spPr bwMode="auto">
            <a:xfrm>
              <a:off x="2728" y="3064"/>
              <a:ext cx="28" cy="24"/>
            </a:xfrm>
            <a:custGeom>
              <a:avLst/>
              <a:gdLst>
                <a:gd name="T0" fmla="*/ 12 w 28"/>
                <a:gd name="T1" fmla="*/ 0 h 24"/>
                <a:gd name="T2" fmla="*/ 0 w 28"/>
                <a:gd name="T3" fmla="*/ 4 h 24"/>
                <a:gd name="T4" fmla="*/ 20 w 28"/>
                <a:gd name="T5" fmla="*/ 24 h 24"/>
                <a:gd name="T6" fmla="*/ 28 w 28"/>
                <a:gd name="T7" fmla="*/ 10 h 24"/>
                <a:gd name="T8" fmla="*/ 12 w 28"/>
                <a:gd name="T9" fmla="*/ 0 h 24"/>
                <a:gd name="T10" fmla="*/ 12 w 2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4">
                  <a:moveTo>
                    <a:pt x="12" y="0"/>
                  </a:moveTo>
                  <a:lnTo>
                    <a:pt x="0" y="4"/>
                  </a:lnTo>
                  <a:lnTo>
                    <a:pt x="20" y="24"/>
                  </a:lnTo>
                  <a:lnTo>
                    <a:pt x="28" y="10"/>
                  </a:lnTo>
                  <a:lnTo>
                    <a:pt x="12"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7">
              <a:extLst>
                <a:ext uri="{FF2B5EF4-FFF2-40B4-BE49-F238E27FC236}">
                  <a16:creationId xmlns:a16="http://schemas.microsoft.com/office/drawing/2014/main" id="{FE647009-C609-40A9-99D4-8C030F88580D}"/>
                </a:ext>
              </a:extLst>
            </p:cNvPr>
            <p:cNvSpPr>
              <a:spLocks/>
            </p:cNvSpPr>
            <p:nvPr/>
          </p:nvSpPr>
          <p:spPr bwMode="auto">
            <a:xfrm>
              <a:off x="2693" y="3062"/>
              <a:ext cx="45" cy="109"/>
            </a:xfrm>
            <a:custGeom>
              <a:avLst/>
              <a:gdLst>
                <a:gd name="T0" fmla="*/ 14 w 45"/>
                <a:gd name="T1" fmla="*/ 12 h 109"/>
                <a:gd name="T2" fmla="*/ 33 w 45"/>
                <a:gd name="T3" fmla="*/ 75 h 109"/>
                <a:gd name="T4" fmla="*/ 45 w 45"/>
                <a:gd name="T5" fmla="*/ 101 h 109"/>
                <a:gd name="T6" fmla="*/ 25 w 45"/>
                <a:gd name="T7" fmla="*/ 109 h 109"/>
                <a:gd name="T8" fmla="*/ 0 w 45"/>
                <a:gd name="T9" fmla="*/ 18 h 109"/>
                <a:gd name="T10" fmla="*/ 10 w 45"/>
                <a:gd name="T11" fmla="*/ 0 h 109"/>
                <a:gd name="T12" fmla="*/ 14 w 45"/>
                <a:gd name="T13" fmla="*/ 12 h 109"/>
                <a:gd name="T14" fmla="*/ 14 w 45"/>
                <a:gd name="T15" fmla="*/ 12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09">
                  <a:moveTo>
                    <a:pt x="14" y="12"/>
                  </a:moveTo>
                  <a:lnTo>
                    <a:pt x="33" y="75"/>
                  </a:lnTo>
                  <a:lnTo>
                    <a:pt x="45" y="101"/>
                  </a:lnTo>
                  <a:lnTo>
                    <a:pt x="25" y="109"/>
                  </a:lnTo>
                  <a:lnTo>
                    <a:pt x="0" y="18"/>
                  </a:lnTo>
                  <a:lnTo>
                    <a:pt x="10" y="0"/>
                  </a:lnTo>
                  <a:lnTo>
                    <a:pt x="14" y="1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38">
              <a:extLst>
                <a:ext uri="{FF2B5EF4-FFF2-40B4-BE49-F238E27FC236}">
                  <a16:creationId xmlns:a16="http://schemas.microsoft.com/office/drawing/2014/main" id="{7369DE4F-3630-44F5-BE1D-FB3BD566CCC8}"/>
                </a:ext>
              </a:extLst>
            </p:cNvPr>
            <p:cNvSpPr>
              <a:spLocks/>
            </p:cNvSpPr>
            <p:nvPr/>
          </p:nvSpPr>
          <p:spPr bwMode="auto">
            <a:xfrm>
              <a:off x="3082" y="3181"/>
              <a:ext cx="50" cy="128"/>
            </a:xfrm>
            <a:custGeom>
              <a:avLst/>
              <a:gdLst>
                <a:gd name="T0" fmla="*/ 18 w 50"/>
                <a:gd name="T1" fmla="*/ 0 h 128"/>
                <a:gd name="T2" fmla="*/ 50 w 50"/>
                <a:gd name="T3" fmla="*/ 47 h 128"/>
                <a:gd name="T4" fmla="*/ 50 w 50"/>
                <a:gd name="T5" fmla="*/ 93 h 128"/>
                <a:gd name="T6" fmla="*/ 46 w 50"/>
                <a:gd name="T7" fmla="*/ 128 h 128"/>
                <a:gd name="T8" fmla="*/ 22 w 50"/>
                <a:gd name="T9" fmla="*/ 128 h 128"/>
                <a:gd name="T10" fmla="*/ 16 w 50"/>
                <a:gd name="T11" fmla="*/ 81 h 128"/>
                <a:gd name="T12" fmla="*/ 10 w 50"/>
                <a:gd name="T13" fmla="*/ 41 h 128"/>
                <a:gd name="T14" fmla="*/ 0 w 50"/>
                <a:gd name="T15" fmla="*/ 6 h 128"/>
                <a:gd name="T16" fmla="*/ 18 w 50"/>
                <a:gd name="T17" fmla="*/ 0 h 128"/>
                <a:gd name="T18" fmla="*/ 18 w 50"/>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28">
                  <a:moveTo>
                    <a:pt x="18" y="0"/>
                  </a:moveTo>
                  <a:lnTo>
                    <a:pt x="50" y="47"/>
                  </a:lnTo>
                  <a:lnTo>
                    <a:pt x="50" y="93"/>
                  </a:lnTo>
                  <a:lnTo>
                    <a:pt x="46" y="128"/>
                  </a:lnTo>
                  <a:lnTo>
                    <a:pt x="22" y="128"/>
                  </a:lnTo>
                  <a:lnTo>
                    <a:pt x="16" y="81"/>
                  </a:lnTo>
                  <a:lnTo>
                    <a:pt x="10" y="41"/>
                  </a:lnTo>
                  <a:lnTo>
                    <a:pt x="0" y="6"/>
                  </a:lnTo>
                  <a:lnTo>
                    <a:pt x="18" y="0"/>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39">
              <a:extLst>
                <a:ext uri="{FF2B5EF4-FFF2-40B4-BE49-F238E27FC236}">
                  <a16:creationId xmlns:a16="http://schemas.microsoft.com/office/drawing/2014/main" id="{69BA2D49-ABE2-4045-957E-C11C4C9C4AF9}"/>
                </a:ext>
              </a:extLst>
            </p:cNvPr>
            <p:cNvSpPr>
              <a:spLocks/>
            </p:cNvSpPr>
            <p:nvPr/>
          </p:nvSpPr>
          <p:spPr bwMode="auto">
            <a:xfrm>
              <a:off x="3100" y="3274"/>
              <a:ext cx="32" cy="37"/>
            </a:xfrm>
            <a:custGeom>
              <a:avLst/>
              <a:gdLst>
                <a:gd name="T0" fmla="*/ 32 w 32"/>
                <a:gd name="T1" fmla="*/ 0 h 37"/>
                <a:gd name="T2" fmla="*/ 0 w 32"/>
                <a:gd name="T3" fmla="*/ 0 h 37"/>
                <a:gd name="T4" fmla="*/ 0 w 32"/>
                <a:gd name="T5" fmla="*/ 25 h 37"/>
                <a:gd name="T6" fmla="*/ 4 w 32"/>
                <a:gd name="T7" fmla="*/ 37 h 37"/>
                <a:gd name="T8" fmla="*/ 28 w 32"/>
                <a:gd name="T9" fmla="*/ 35 h 37"/>
                <a:gd name="T10" fmla="*/ 32 w 32"/>
                <a:gd name="T11" fmla="*/ 0 h 37"/>
                <a:gd name="T12" fmla="*/ 32 w 3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7">
                  <a:moveTo>
                    <a:pt x="32" y="0"/>
                  </a:moveTo>
                  <a:lnTo>
                    <a:pt x="0" y="0"/>
                  </a:lnTo>
                  <a:lnTo>
                    <a:pt x="0" y="25"/>
                  </a:lnTo>
                  <a:lnTo>
                    <a:pt x="4" y="37"/>
                  </a:lnTo>
                  <a:lnTo>
                    <a:pt x="28" y="35"/>
                  </a:lnTo>
                  <a:lnTo>
                    <a:pt x="32" y="0"/>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40">
              <a:extLst>
                <a:ext uri="{FF2B5EF4-FFF2-40B4-BE49-F238E27FC236}">
                  <a16:creationId xmlns:a16="http://schemas.microsoft.com/office/drawing/2014/main" id="{CD47BFB8-7CD1-4276-906E-682DD791BD83}"/>
                </a:ext>
              </a:extLst>
            </p:cNvPr>
            <p:cNvSpPr>
              <a:spLocks/>
            </p:cNvSpPr>
            <p:nvPr/>
          </p:nvSpPr>
          <p:spPr bwMode="auto">
            <a:xfrm>
              <a:off x="3078" y="3173"/>
              <a:ext cx="36" cy="65"/>
            </a:xfrm>
            <a:custGeom>
              <a:avLst/>
              <a:gdLst>
                <a:gd name="T0" fmla="*/ 32 w 36"/>
                <a:gd name="T1" fmla="*/ 28 h 65"/>
                <a:gd name="T2" fmla="*/ 22 w 36"/>
                <a:gd name="T3" fmla="*/ 65 h 65"/>
                <a:gd name="T4" fmla="*/ 0 w 36"/>
                <a:gd name="T5" fmla="*/ 12 h 65"/>
                <a:gd name="T6" fmla="*/ 30 w 36"/>
                <a:gd name="T7" fmla="*/ 0 h 65"/>
                <a:gd name="T8" fmla="*/ 36 w 36"/>
                <a:gd name="T9" fmla="*/ 22 h 65"/>
                <a:gd name="T10" fmla="*/ 32 w 36"/>
                <a:gd name="T11" fmla="*/ 28 h 65"/>
                <a:gd name="T12" fmla="*/ 32 w 36"/>
                <a:gd name="T13" fmla="*/ 2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5">
                  <a:moveTo>
                    <a:pt x="32" y="28"/>
                  </a:moveTo>
                  <a:lnTo>
                    <a:pt x="22" y="65"/>
                  </a:lnTo>
                  <a:lnTo>
                    <a:pt x="0" y="12"/>
                  </a:lnTo>
                  <a:lnTo>
                    <a:pt x="30" y="0"/>
                  </a:lnTo>
                  <a:lnTo>
                    <a:pt x="36" y="22"/>
                  </a:lnTo>
                  <a:lnTo>
                    <a:pt x="32" y="2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41">
              <a:extLst>
                <a:ext uri="{FF2B5EF4-FFF2-40B4-BE49-F238E27FC236}">
                  <a16:creationId xmlns:a16="http://schemas.microsoft.com/office/drawing/2014/main" id="{BF8A37A1-4460-44C4-9222-8AD84773D3BE}"/>
                </a:ext>
              </a:extLst>
            </p:cNvPr>
            <p:cNvSpPr>
              <a:spLocks/>
            </p:cNvSpPr>
            <p:nvPr/>
          </p:nvSpPr>
          <p:spPr bwMode="auto">
            <a:xfrm>
              <a:off x="3108" y="3222"/>
              <a:ext cx="20" cy="40"/>
            </a:xfrm>
            <a:custGeom>
              <a:avLst/>
              <a:gdLst>
                <a:gd name="T0" fmla="*/ 0 w 20"/>
                <a:gd name="T1" fmla="*/ 0 h 40"/>
                <a:gd name="T2" fmla="*/ 20 w 20"/>
                <a:gd name="T3" fmla="*/ 0 h 40"/>
                <a:gd name="T4" fmla="*/ 20 w 20"/>
                <a:gd name="T5" fmla="*/ 40 h 40"/>
                <a:gd name="T6" fmla="*/ 4 w 20"/>
                <a:gd name="T7" fmla="*/ 40 h 40"/>
                <a:gd name="T8" fmla="*/ 0 w 20"/>
                <a:gd name="T9" fmla="*/ 0 h 40"/>
                <a:gd name="T10" fmla="*/ 0 w 20"/>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0">
                  <a:moveTo>
                    <a:pt x="0" y="0"/>
                  </a:moveTo>
                  <a:lnTo>
                    <a:pt x="20" y="0"/>
                  </a:lnTo>
                  <a:lnTo>
                    <a:pt x="20" y="40"/>
                  </a:lnTo>
                  <a:lnTo>
                    <a:pt x="4" y="40"/>
                  </a:lnTo>
                  <a:lnTo>
                    <a:pt x="0"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2">
              <a:extLst>
                <a:ext uri="{FF2B5EF4-FFF2-40B4-BE49-F238E27FC236}">
                  <a16:creationId xmlns:a16="http://schemas.microsoft.com/office/drawing/2014/main" id="{9262D8BE-EA37-45D6-BE45-6BEA43476E67}"/>
                </a:ext>
              </a:extLst>
            </p:cNvPr>
            <p:cNvSpPr>
              <a:spLocks/>
            </p:cNvSpPr>
            <p:nvPr/>
          </p:nvSpPr>
          <p:spPr bwMode="auto">
            <a:xfrm>
              <a:off x="2811" y="2001"/>
              <a:ext cx="491" cy="662"/>
            </a:xfrm>
            <a:custGeom>
              <a:avLst/>
              <a:gdLst>
                <a:gd name="T0" fmla="*/ 271 w 491"/>
                <a:gd name="T1" fmla="*/ 28 h 662"/>
                <a:gd name="T2" fmla="*/ 347 w 491"/>
                <a:gd name="T3" fmla="*/ 129 h 662"/>
                <a:gd name="T4" fmla="*/ 402 w 491"/>
                <a:gd name="T5" fmla="*/ 314 h 662"/>
                <a:gd name="T6" fmla="*/ 483 w 491"/>
                <a:gd name="T7" fmla="*/ 449 h 662"/>
                <a:gd name="T8" fmla="*/ 491 w 491"/>
                <a:gd name="T9" fmla="*/ 469 h 662"/>
                <a:gd name="T10" fmla="*/ 479 w 491"/>
                <a:gd name="T11" fmla="*/ 473 h 662"/>
                <a:gd name="T12" fmla="*/ 453 w 491"/>
                <a:gd name="T13" fmla="*/ 494 h 662"/>
                <a:gd name="T14" fmla="*/ 430 w 491"/>
                <a:gd name="T15" fmla="*/ 526 h 662"/>
                <a:gd name="T16" fmla="*/ 392 w 491"/>
                <a:gd name="T17" fmla="*/ 577 h 662"/>
                <a:gd name="T18" fmla="*/ 360 w 491"/>
                <a:gd name="T19" fmla="*/ 619 h 662"/>
                <a:gd name="T20" fmla="*/ 345 w 491"/>
                <a:gd name="T21" fmla="*/ 638 h 662"/>
                <a:gd name="T22" fmla="*/ 295 w 491"/>
                <a:gd name="T23" fmla="*/ 658 h 662"/>
                <a:gd name="T24" fmla="*/ 230 w 491"/>
                <a:gd name="T25" fmla="*/ 662 h 662"/>
                <a:gd name="T26" fmla="*/ 155 w 491"/>
                <a:gd name="T27" fmla="*/ 660 h 662"/>
                <a:gd name="T28" fmla="*/ 111 w 491"/>
                <a:gd name="T29" fmla="*/ 652 h 662"/>
                <a:gd name="T30" fmla="*/ 99 w 491"/>
                <a:gd name="T31" fmla="*/ 623 h 662"/>
                <a:gd name="T32" fmla="*/ 95 w 491"/>
                <a:gd name="T33" fmla="*/ 581 h 662"/>
                <a:gd name="T34" fmla="*/ 101 w 491"/>
                <a:gd name="T35" fmla="*/ 538 h 662"/>
                <a:gd name="T36" fmla="*/ 103 w 491"/>
                <a:gd name="T37" fmla="*/ 514 h 662"/>
                <a:gd name="T38" fmla="*/ 119 w 491"/>
                <a:gd name="T39" fmla="*/ 498 h 662"/>
                <a:gd name="T40" fmla="*/ 135 w 491"/>
                <a:gd name="T41" fmla="*/ 488 h 662"/>
                <a:gd name="T42" fmla="*/ 196 w 491"/>
                <a:gd name="T43" fmla="*/ 461 h 662"/>
                <a:gd name="T44" fmla="*/ 202 w 491"/>
                <a:gd name="T45" fmla="*/ 401 h 662"/>
                <a:gd name="T46" fmla="*/ 178 w 491"/>
                <a:gd name="T47" fmla="*/ 413 h 662"/>
                <a:gd name="T48" fmla="*/ 139 w 491"/>
                <a:gd name="T49" fmla="*/ 431 h 662"/>
                <a:gd name="T50" fmla="*/ 119 w 491"/>
                <a:gd name="T51" fmla="*/ 431 h 662"/>
                <a:gd name="T52" fmla="*/ 107 w 491"/>
                <a:gd name="T53" fmla="*/ 411 h 662"/>
                <a:gd name="T54" fmla="*/ 103 w 491"/>
                <a:gd name="T55" fmla="*/ 390 h 662"/>
                <a:gd name="T56" fmla="*/ 84 w 491"/>
                <a:gd name="T57" fmla="*/ 358 h 662"/>
                <a:gd name="T58" fmla="*/ 72 w 491"/>
                <a:gd name="T59" fmla="*/ 356 h 662"/>
                <a:gd name="T60" fmla="*/ 66 w 491"/>
                <a:gd name="T61" fmla="*/ 352 h 662"/>
                <a:gd name="T62" fmla="*/ 58 w 491"/>
                <a:gd name="T63" fmla="*/ 316 h 662"/>
                <a:gd name="T64" fmla="*/ 46 w 491"/>
                <a:gd name="T65" fmla="*/ 316 h 662"/>
                <a:gd name="T66" fmla="*/ 38 w 491"/>
                <a:gd name="T67" fmla="*/ 311 h 662"/>
                <a:gd name="T68" fmla="*/ 32 w 491"/>
                <a:gd name="T69" fmla="*/ 291 h 662"/>
                <a:gd name="T70" fmla="*/ 38 w 491"/>
                <a:gd name="T71" fmla="*/ 267 h 662"/>
                <a:gd name="T72" fmla="*/ 42 w 491"/>
                <a:gd name="T73" fmla="*/ 222 h 662"/>
                <a:gd name="T74" fmla="*/ 8 w 491"/>
                <a:gd name="T75" fmla="*/ 198 h 662"/>
                <a:gd name="T76" fmla="*/ 0 w 491"/>
                <a:gd name="T77" fmla="*/ 182 h 662"/>
                <a:gd name="T78" fmla="*/ 0 w 491"/>
                <a:gd name="T79" fmla="*/ 170 h 662"/>
                <a:gd name="T80" fmla="*/ 0 w 491"/>
                <a:gd name="T81" fmla="*/ 117 h 662"/>
                <a:gd name="T82" fmla="*/ 2 w 491"/>
                <a:gd name="T83" fmla="*/ 101 h 662"/>
                <a:gd name="T84" fmla="*/ 22 w 491"/>
                <a:gd name="T85" fmla="*/ 56 h 662"/>
                <a:gd name="T86" fmla="*/ 97 w 491"/>
                <a:gd name="T87" fmla="*/ 0 h 662"/>
                <a:gd name="T88" fmla="*/ 186 w 491"/>
                <a:gd name="T89" fmla="*/ 0 h 662"/>
                <a:gd name="T90" fmla="*/ 271 w 491"/>
                <a:gd name="T91" fmla="*/ 28 h 662"/>
                <a:gd name="T92" fmla="*/ 271 w 491"/>
                <a:gd name="T93" fmla="*/ 28 h 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1" h="662">
                  <a:moveTo>
                    <a:pt x="271" y="28"/>
                  </a:moveTo>
                  <a:lnTo>
                    <a:pt x="347" y="129"/>
                  </a:lnTo>
                  <a:lnTo>
                    <a:pt x="402" y="314"/>
                  </a:lnTo>
                  <a:lnTo>
                    <a:pt x="483" y="449"/>
                  </a:lnTo>
                  <a:lnTo>
                    <a:pt x="491" y="469"/>
                  </a:lnTo>
                  <a:lnTo>
                    <a:pt x="479" y="473"/>
                  </a:lnTo>
                  <a:lnTo>
                    <a:pt x="453" y="494"/>
                  </a:lnTo>
                  <a:lnTo>
                    <a:pt x="430" y="526"/>
                  </a:lnTo>
                  <a:lnTo>
                    <a:pt x="392" y="577"/>
                  </a:lnTo>
                  <a:lnTo>
                    <a:pt x="360" y="619"/>
                  </a:lnTo>
                  <a:lnTo>
                    <a:pt x="345" y="638"/>
                  </a:lnTo>
                  <a:lnTo>
                    <a:pt x="295" y="658"/>
                  </a:lnTo>
                  <a:lnTo>
                    <a:pt x="230" y="662"/>
                  </a:lnTo>
                  <a:lnTo>
                    <a:pt x="155" y="660"/>
                  </a:lnTo>
                  <a:lnTo>
                    <a:pt x="111" y="652"/>
                  </a:lnTo>
                  <a:lnTo>
                    <a:pt x="99" y="623"/>
                  </a:lnTo>
                  <a:lnTo>
                    <a:pt x="95" y="581"/>
                  </a:lnTo>
                  <a:lnTo>
                    <a:pt x="101" y="538"/>
                  </a:lnTo>
                  <a:lnTo>
                    <a:pt x="103" y="514"/>
                  </a:lnTo>
                  <a:lnTo>
                    <a:pt x="119" y="498"/>
                  </a:lnTo>
                  <a:lnTo>
                    <a:pt x="135" y="488"/>
                  </a:lnTo>
                  <a:lnTo>
                    <a:pt x="196" y="461"/>
                  </a:lnTo>
                  <a:lnTo>
                    <a:pt x="202" y="401"/>
                  </a:lnTo>
                  <a:lnTo>
                    <a:pt x="178" y="413"/>
                  </a:lnTo>
                  <a:lnTo>
                    <a:pt x="139" y="431"/>
                  </a:lnTo>
                  <a:lnTo>
                    <a:pt x="119" y="431"/>
                  </a:lnTo>
                  <a:lnTo>
                    <a:pt x="107" y="411"/>
                  </a:lnTo>
                  <a:lnTo>
                    <a:pt x="103" y="390"/>
                  </a:lnTo>
                  <a:lnTo>
                    <a:pt x="84" y="358"/>
                  </a:lnTo>
                  <a:lnTo>
                    <a:pt x="72" y="356"/>
                  </a:lnTo>
                  <a:lnTo>
                    <a:pt x="66" y="352"/>
                  </a:lnTo>
                  <a:lnTo>
                    <a:pt x="58" y="316"/>
                  </a:lnTo>
                  <a:lnTo>
                    <a:pt x="46" y="316"/>
                  </a:lnTo>
                  <a:lnTo>
                    <a:pt x="38" y="311"/>
                  </a:lnTo>
                  <a:lnTo>
                    <a:pt x="32" y="291"/>
                  </a:lnTo>
                  <a:lnTo>
                    <a:pt x="38" y="267"/>
                  </a:lnTo>
                  <a:lnTo>
                    <a:pt x="42" y="222"/>
                  </a:lnTo>
                  <a:lnTo>
                    <a:pt x="8" y="198"/>
                  </a:lnTo>
                  <a:lnTo>
                    <a:pt x="0" y="182"/>
                  </a:lnTo>
                  <a:lnTo>
                    <a:pt x="0" y="170"/>
                  </a:lnTo>
                  <a:lnTo>
                    <a:pt x="0" y="117"/>
                  </a:lnTo>
                  <a:lnTo>
                    <a:pt x="2" y="101"/>
                  </a:lnTo>
                  <a:lnTo>
                    <a:pt x="22" y="56"/>
                  </a:lnTo>
                  <a:lnTo>
                    <a:pt x="97" y="0"/>
                  </a:lnTo>
                  <a:lnTo>
                    <a:pt x="186" y="0"/>
                  </a:lnTo>
                  <a:lnTo>
                    <a:pt x="271" y="2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43">
              <a:extLst>
                <a:ext uri="{FF2B5EF4-FFF2-40B4-BE49-F238E27FC236}">
                  <a16:creationId xmlns:a16="http://schemas.microsoft.com/office/drawing/2014/main" id="{372E1896-7F30-4CCB-9684-5F7A20B8DC8B}"/>
                </a:ext>
              </a:extLst>
            </p:cNvPr>
            <p:cNvSpPr>
              <a:spLocks/>
            </p:cNvSpPr>
            <p:nvPr/>
          </p:nvSpPr>
          <p:spPr bwMode="auto">
            <a:xfrm>
              <a:off x="2930" y="2349"/>
              <a:ext cx="24" cy="26"/>
            </a:xfrm>
            <a:custGeom>
              <a:avLst/>
              <a:gdLst>
                <a:gd name="T0" fmla="*/ 24 w 24"/>
                <a:gd name="T1" fmla="*/ 0 h 26"/>
                <a:gd name="T2" fmla="*/ 10 w 24"/>
                <a:gd name="T3" fmla="*/ 4 h 26"/>
                <a:gd name="T4" fmla="*/ 0 w 24"/>
                <a:gd name="T5" fmla="*/ 20 h 26"/>
                <a:gd name="T6" fmla="*/ 8 w 24"/>
                <a:gd name="T7" fmla="*/ 26 h 26"/>
                <a:gd name="T8" fmla="*/ 20 w 24"/>
                <a:gd name="T9" fmla="*/ 16 h 26"/>
                <a:gd name="T10" fmla="*/ 24 w 24"/>
                <a:gd name="T11" fmla="*/ 0 h 26"/>
                <a:gd name="T12" fmla="*/ 24 w 24"/>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6">
                  <a:moveTo>
                    <a:pt x="24" y="0"/>
                  </a:moveTo>
                  <a:lnTo>
                    <a:pt x="10" y="4"/>
                  </a:lnTo>
                  <a:lnTo>
                    <a:pt x="0" y="20"/>
                  </a:lnTo>
                  <a:lnTo>
                    <a:pt x="8" y="26"/>
                  </a:lnTo>
                  <a:lnTo>
                    <a:pt x="20" y="16"/>
                  </a:lnTo>
                  <a:lnTo>
                    <a:pt x="24"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44">
              <a:extLst>
                <a:ext uri="{FF2B5EF4-FFF2-40B4-BE49-F238E27FC236}">
                  <a16:creationId xmlns:a16="http://schemas.microsoft.com/office/drawing/2014/main" id="{3EF9B91F-550B-454E-A72F-EABA260969A7}"/>
                </a:ext>
              </a:extLst>
            </p:cNvPr>
            <p:cNvSpPr>
              <a:spLocks/>
            </p:cNvSpPr>
            <p:nvPr/>
          </p:nvSpPr>
          <p:spPr bwMode="auto">
            <a:xfrm>
              <a:off x="2889" y="2234"/>
              <a:ext cx="57" cy="46"/>
            </a:xfrm>
            <a:custGeom>
              <a:avLst/>
              <a:gdLst>
                <a:gd name="T0" fmla="*/ 0 w 57"/>
                <a:gd name="T1" fmla="*/ 0 h 46"/>
                <a:gd name="T2" fmla="*/ 41 w 57"/>
                <a:gd name="T3" fmla="*/ 26 h 46"/>
                <a:gd name="T4" fmla="*/ 57 w 57"/>
                <a:gd name="T5" fmla="*/ 38 h 46"/>
                <a:gd name="T6" fmla="*/ 41 w 57"/>
                <a:gd name="T7" fmla="*/ 46 h 46"/>
                <a:gd name="T8" fmla="*/ 23 w 57"/>
                <a:gd name="T9" fmla="*/ 36 h 46"/>
                <a:gd name="T10" fmla="*/ 6 w 57"/>
                <a:gd name="T11" fmla="*/ 42 h 46"/>
                <a:gd name="T12" fmla="*/ 0 w 57"/>
                <a:gd name="T13" fmla="*/ 0 h 46"/>
                <a:gd name="T14" fmla="*/ 0 w 57"/>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6">
                  <a:moveTo>
                    <a:pt x="0" y="0"/>
                  </a:moveTo>
                  <a:lnTo>
                    <a:pt x="41" y="26"/>
                  </a:lnTo>
                  <a:lnTo>
                    <a:pt x="57" y="38"/>
                  </a:lnTo>
                  <a:lnTo>
                    <a:pt x="41" y="46"/>
                  </a:lnTo>
                  <a:lnTo>
                    <a:pt x="23" y="36"/>
                  </a:lnTo>
                  <a:lnTo>
                    <a:pt x="6" y="42"/>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5">
              <a:extLst>
                <a:ext uri="{FF2B5EF4-FFF2-40B4-BE49-F238E27FC236}">
                  <a16:creationId xmlns:a16="http://schemas.microsoft.com/office/drawing/2014/main" id="{5AE2BA1D-99EA-4333-BE9E-9C5D90605342}"/>
                </a:ext>
              </a:extLst>
            </p:cNvPr>
            <p:cNvSpPr>
              <a:spLocks/>
            </p:cNvSpPr>
            <p:nvPr/>
          </p:nvSpPr>
          <p:spPr bwMode="auto">
            <a:xfrm>
              <a:off x="3096" y="2225"/>
              <a:ext cx="36" cy="31"/>
            </a:xfrm>
            <a:custGeom>
              <a:avLst/>
              <a:gdLst>
                <a:gd name="T0" fmla="*/ 26 w 36"/>
                <a:gd name="T1" fmla="*/ 2 h 31"/>
                <a:gd name="T2" fmla="*/ 6 w 36"/>
                <a:gd name="T3" fmla="*/ 9 h 31"/>
                <a:gd name="T4" fmla="*/ 0 w 36"/>
                <a:gd name="T5" fmla="*/ 31 h 31"/>
                <a:gd name="T6" fmla="*/ 32 w 36"/>
                <a:gd name="T7" fmla="*/ 27 h 31"/>
                <a:gd name="T8" fmla="*/ 36 w 36"/>
                <a:gd name="T9" fmla="*/ 0 h 31"/>
                <a:gd name="T10" fmla="*/ 26 w 36"/>
                <a:gd name="T11" fmla="*/ 2 h 31"/>
                <a:gd name="T12" fmla="*/ 26 w 36"/>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1">
                  <a:moveTo>
                    <a:pt x="26" y="2"/>
                  </a:moveTo>
                  <a:lnTo>
                    <a:pt x="6" y="9"/>
                  </a:lnTo>
                  <a:lnTo>
                    <a:pt x="0" y="31"/>
                  </a:lnTo>
                  <a:lnTo>
                    <a:pt x="32" y="27"/>
                  </a:lnTo>
                  <a:lnTo>
                    <a:pt x="36" y="0"/>
                  </a:lnTo>
                  <a:lnTo>
                    <a:pt x="26" y="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6">
              <a:extLst>
                <a:ext uri="{FF2B5EF4-FFF2-40B4-BE49-F238E27FC236}">
                  <a16:creationId xmlns:a16="http://schemas.microsoft.com/office/drawing/2014/main" id="{F47E45CD-5DD1-4B9C-9204-7120330D258B}"/>
                </a:ext>
              </a:extLst>
            </p:cNvPr>
            <p:cNvSpPr>
              <a:spLocks/>
            </p:cNvSpPr>
            <p:nvPr/>
          </p:nvSpPr>
          <p:spPr bwMode="auto">
            <a:xfrm>
              <a:off x="3114" y="2197"/>
              <a:ext cx="18" cy="28"/>
            </a:xfrm>
            <a:custGeom>
              <a:avLst/>
              <a:gdLst>
                <a:gd name="T0" fmla="*/ 0 w 18"/>
                <a:gd name="T1" fmla="*/ 10 h 28"/>
                <a:gd name="T2" fmla="*/ 8 w 18"/>
                <a:gd name="T3" fmla="*/ 0 h 28"/>
                <a:gd name="T4" fmla="*/ 18 w 18"/>
                <a:gd name="T5" fmla="*/ 18 h 28"/>
                <a:gd name="T6" fmla="*/ 6 w 18"/>
                <a:gd name="T7" fmla="*/ 28 h 28"/>
                <a:gd name="T8" fmla="*/ 0 w 18"/>
                <a:gd name="T9" fmla="*/ 10 h 28"/>
                <a:gd name="T10" fmla="*/ 0 w 18"/>
                <a:gd name="T11" fmla="*/ 1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8">
                  <a:moveTo>
                    <a:pt x="0" y="10"/>
                  </a:moveTo>
                  <a:lnTo>
                    <a:pt x="8" y="0"/>
                  </a:lnTo>
                  <a:lnTo>
                    <a:pt x="18" y="18"/>
                  </a:lnTo>
                  <a:lnTo>
                    <a:pt x="6" y="28"/>
                  </a:lnTo>
                  <a:lnTo>
                    <a:pt x="0" y="1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47">
              <a:extLst>
                <a:ext uri="{FF2B5EF4-FFF2-40B4-BE49-F238E27FC236}">
                  <a16:creationId xmlns:a16="http://schemas.microsoft.com/office/drawing/2014/main" id="{E65C2724-8AA2-4293-A11E-BF6DC1572FC0}"/>
                </a:ext>
              </a:extLst>
            </p:cNvPr>
            <p:cNvSpPr>
              <a:spLocks/>
            </p:cNvSpPr>
            <p:nvPr/>
          </p:nvSpPr>
          <p:spPr bwMode="auto">
            <a:xfrm>
              <a:off x="2813" y="2193"/>
              <a:ext cx="44" cy="47"/>
            </a:xfrm>
            <a:custGeom>
              <a:avLst/>
              <a:gdLst>
                <a:gd name="T0" fmla="*/ 0 w 44"/>
                <a:gd name="T1" fmla="*/ 0 h 47"/>
                <a:gd name="T2" fmla="*/ 26 w 44"/>
                <a:gd name="T3" fmla="*/ 16 h 47"/>
                <a:gd name="T4" fmla="*/ 44 w 44"/>
                <a:gd name="T5" fmla="*/ 26 h 47"/>
                <a:gd name="T6" fmla="*/ 36 w 44"/>
                <a:gd name="T7" fmla="*/ 47 h 47"/>
                <a:gd name="T8" fmla="*/ 26 w 44"/>
                <a:gd name="T9" fmla="*/ 45 h 47"/>
                <a:gd name="T10" fmla="*/ 14 w 44"/>
                <a:gd name="T11" fmla="*/ 34 h 47"/>
                <a:gd name="T12" fmla="*/ 8 w 44"/>
                <a:gd name="T13" fmla="*/ 16 h 47"/>
                <a:gd name="T14" fmla="*/ 0 w 44"/>
                <a:gd name="T15" fmla="*/ 0 h 47"/>
                <a:gd name="T16" fmla="*/ 0 w 44"/>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7">
                  <a:moveTo>
                    <a:pt x="0" y="0"/>
                  </a:moveTo>
                  <a:lnTo>
                    <a:pt x="26" y="16"/>
                  </a:lnTo>
                  <a:lnTo>
                    <a:pt x="44" y="26"/>
                  </a:lnTo>
                  <a:lnTo>
                    <a:pt x="36" y="47"/>
                  </a:lnTo>
                  <a:lnTo>
                    <a:pt x="26" y="45"/>
                  </a:lnTo>
                  <a:lnTo>
                    <a:pt x="14" y="34"/>
                  </a:lnTo>
                  <a:lnTo>
                    <a:pt x="8" y="16"/>
                  </a:lnTo>
                  <a:lnTo>
                    <a:pt x="0"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48">
              <a:extLst>
                <a:ext uri="{FF2B5EF4-FFF2-40B4-BE49-F238E27FC236}">
                  <a16:creationId xmlns:a16="http://schemas.microsoft.com/office/drawing/2014/main" id="{308D03CE-C1EB-4FC1-A019-2BA3033A4DB3}"/>
                </a:ext>
              </a:extLst>
            </p:cNvPr>
            <p:cNvSpPr>
              <a:spLocks/>
            </p:cNvSpPr>
            <p:nvPr/>
          </p:nvSpPr>
          <p:spPr bwMode="auto">
            <a:xfrm>
              <a:off x="2922" y="2179"/>
              <a:ext cx="52" cy="24"/>
            </a:xfrm>
            <a:custGeom>
              <a:avLst/>
              <a:gdLst>
                <a:gd name="T0" fmla="*/ 0 w 52"/>
                <a:gd name="T1" fmla="*/ 4 h 24"/>
                <a:gd name="T2" fmla="*/ 38 w 52"/>
                <a:gd name="T3" fmla="*/ 0 h 24"/>
                <a:gd name="T4" fmla="*/ 52 w 52"/>
                <a:gd name="T5" fmla="*/ 18 h 24"/>
                <a:gd name="T6" fmla="*/ 32 w 52"/>
                <a:gd name="T7" fmla="*/ 24 h 24"/>
                <a:gd name="T8" fmla="*/ 30 w 52"/>
                <a:gd name="T9" fmla="*/ 14 h 24"/>
                <a:gd name="T10" fmla="*/ 0 w 52"/>
                <a:gd name="T11" fmla="*/ 4 h 24"/>
                <a:gd name="T12" fmla="*/ 0 w 52"/>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4">
                  <a:moveTo>
                    <a:pt x="0" y="4"/>
                  </a:moveTo>
                  <a:lnTo>
                    <a:pt x="38" y="0"/>
                  </a:lnTo>
                  <a:lnTo>
                    <a:pt x="52" y="18"/>
                  </a:lnTo>
                  <a:lnTo>
                    <a:pt x="32" y="24"/>
                  </a:lnTo>
                  <a:lnTo>
                    <a:pt x="30" y="14"/>
                  </a:lnTo>
                  <a:lnTo>
                    <a:pt x="0" y="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49">
              <a:extLst>
                <a:ext uri="{FF2B5EF4-FFF2-40B4-BE49-F238E27FC236}">
                  <a16:creationId xmlns:a16="http://schemas.microsoft.com/office/drawing/2014/main" id="{C2012E28-4BA0-46FA-AF0C-48CEBE7B39E0}"/>
                </a:ext>
              </a:extLst>
            </p:cNvPr>
            <p:cNvSpPr>
              <a:spLocks/>
            </p:cNvSpPr>
            <p:nvPr/>
          </p:nvSpPr>
          <p:spPr bwMode="auto">
            <a:xfrm>
              <a:off x="2869" y="2183"/>
              <a:ext cx="101" cy="59"/>
            </a:xfrm>
            <a:custGeom>
              <a:avLst/>
              <a:gdLst>
                <a:gd name="T0" fmla="*/ 8 w 101"/>
                <a:gd name="T1" fmla="*/ 0 h 59"/>
                <a:gd name="T2" fmla="*/ 0 w 101"/>
                <a:gd name="T3" fmla="*/ 16 h 59"/>
                <a:gd name="T4" fmla="*/ 18 w 101"/>
                <a:gd name="T5" fmla="*/ 34 h 59"/>
                <a:gd name="T6" fmla="*/ 39 w 101"/>
                <a:gd name="T7" fmla="*/ 53 h 59"/>
                <a:gd name="T8" fmla="*/ 61 w 101"/>
                <a:gd name="T9" fmla="*/ 59 h 59"/>
                <a:gd name="T10" fmla="*/ 77 w 101"/>
                <a:gd name="T11" fmla="*/ 51 h 59"/>
                <a:gd name="T12" fmla="*/ 101 w 101"/>
                <a:gd name="T13" fmla="*/ 20 h 59"/>
                <a:gd name="T14" fmla="*/ 73 w 101"/>
                <a:gd name="T15" fmla="*/ 38 h 59"/>
                <a:gd name="T16" fmla="*/ 45 w 101"/>
                <a:gd name="T17" fmla="*/ 40 h 59"/>
                <a:gd name="T18" fmla="*/ 39 w 101"/>
                <a:gd name="T19" fmla="*/ 32 h 59"/>
                <a:gd name="T20" fmla="*/ 41 w 101"/>
                <a:gd name="T21" fmla="*/ 6 h 59"/>
                <a:gd name="T22" fmla="*/ 8 w 101"/>
                <a:gd name="T23" fmla="*/ 0 h 59"/>
                <a:gd name="T24" fmla="*/ 8 w 101"/>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59">
                  <a:moveTo>
                    <a:pt x="8" y="0"/>
                  </a:moveTo>
                  <a:lnTo>
                    <a:pt x="0" y="16"/>
                  </a:lnTo>
                  <a:lnTo>
                    <a:pt x="18" y="34"/>
                  </a:lnTo>
                  <a:lnTo>
                    <a:pt x="39" y="53"/>
                  </a:lnTo>
                  <a:lnTo>
                    <a:pt x="61" y="59"/>
                  </a:lnTo>
                  <a:lnTo>
                    <a:pt x="77" y="51"/>
                  </a:lnTo>
                  <a:lnTo>
                    <a:pt x="101" y="20"/>
                  </a:lnTo>
                  <a:lnTo>
                    <a:pt x="73" y="38"/>
                  </a:lnTo>
                  <a:lnTo>
                    <a:pt x="45" y="40"/>
                  </a:lnTo>
                  <a:lnTo>
                    <a:pt x="39" y="32"/>
                  </a:lnTo>
                  <a:lnTo>
                    <a:pt x="41" y="6"/>
                  </a:lnTo>
                  <a:lnTo>
                    <a:pt x="8"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50">
              <a:extLst>
                <a:ext uri="{FF2B5EF4-FFF2-40B4-BE49-F238E27FC236}">
                  <a16:creationId xmlns:a16="http://schemas.microsoft.com/office/drawing/2014/main" id="{E9F2E904-8FD8-4D75-84F1-1A4BF2F4C89D}"/>
                </a:ext>
              </a:extLst>
            </p:cNvPr>
            <p:cNvSpPr>
              <a:spLocks/>
            </p:cNvSpPr>
            <p:nvPr/>
          </p:nvSpPr>
          <p:spPr bwMode="auto">
            <a:xfrm>
              <a:off x="2914" y="2379"/>
              <a:ext cx="64" cy="53"/>
            </a:xfrm>
            <a:custGeom>
              <a:avLst/>
              <a:gdLst>
                <a:gd name="T0" fmla="*/ 18 w 64"/>
                <a:gd name="T1" fmla="*/ 0 h 53"/>
                <a:gd name="T2" fmla="*/ 32 w 64"/>
                <a:gd name="T3" fmla="*/ 6 h 53"/>
                <a:gd name="T4" fmla="*/ 46 w 64"/>
                <a:gd name="T5" fmla="*/ 6 h 53"/>
                <a:gd name="T6" fmla="*/ 24 w 64"/>
                <a:gd name="T7" fmla="*/ 21 h 53"/>
                <a:gd name="T8" fmla="*/ 34 w 64"/>
                <a:gd name="T9" fmla="*/ 35 h 53"/>
                <a:gd name="T10" fmla="*/ 64 w 64"/>
                <a:gd name="T11" fmla="*/ 41 h 53"/>
                <a:gd name="T12" fmla="*/ 36 w 64"/>
                <a:gd name="T13" fmla="*/ 53 h 53"/>
                <a:gd name="T14" fmla="*/ 12 w 64"/>
                <a:gd name="T15" fmla="*/ 49 h 53"/>
                <a:gd name="T16" fmla="*/ 0 w 64"/>
                <a:gd name="T17" fmla="*/ 29 h 53"/>
                <a:gd name="T18" fmla="*/ 0 w 64"/>
                <a:gd name="T19" fmla="*/ 10 h 53"/>
                <a:gd name="T20" fmla="*/ 18 w 64"/>
                <a:gd name="T21" fmla="*/ 0 h 53"/>
                <a:gd name="T22" fmla="*/ 18 w 6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3">
                  <a:moveTo>
                    <a:pt x="18" y="0"/>
                  </a:moveTo>
                  <a:lnTo>
                    <a:pt x="32" y="6"/>
                  </a:lnTo>
                  <a:lnTo>
                    <a:pt x="46" y="6"/>
                  </a:lnTo>
                  <a:lnTo>
                    <a:pt x="24" y="21"/>
                  </a:lnTo>
                  <a:lnTo>
                    <a:pt x="34" y="35"/>
                  </a:lnTo>
                  <a:lnTo>
                    <a:pt x="64" y="41"/>
                  </a:lnTo>
                  <a:lnTo>
                    <a:pt x="36" y="53"/>
                  </a:lnTo>
                  <a:lnTo>
                    <a:pt x="12" y="49"/>
                  </a:lnTo>
                  <a:lnTo>
                    <a:pt x="0" y="29"/>
                  </a:lnTo>
                  <a:lnTo>
                    <a:pt x="0" y="10"/>
                  </a:lnTo>
                  <a:lnTo>
                    <a:pt x="18" y="0"/>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51">
              <a:extLst>
                <a:ext uri="{FF2B5EF4-FFF2-40B4-BE49-F238E27FC236}">
                  <a16:creationId xmlns:a16="http://schemas.microsoft.com/office/drawing/2014/main" id="{266B0F01-030C-4B0C-88D1-B78737F37358}"/>
                </a:ext>
              </a:extLst>
            </p:cNvPr>
            <p:cNvSpPr>
              <a:spLocks/>
            </p:cNvSpPr>
            <p:nvPr/>
          </p:nvSpPr>
          <p:spPr bwMode="auto">
            <a:xfrm>
              <a:off x="2904" y="2252"/>
              <a:ext cx="208" cy="360"/>
            </a:xfrm>
            <a:custGeom>
              <a:avLst/>
              <a:gdLst>
                <a:gd name="T0" fmla="*/ 208 w 208"/>
                <a:gd name="T1" fmla="*/ 24 h 360"/>
                <a:gd name="T2" fmla="*/ 192 w 208"/>
                <a:gd name="T3" fmla="*/ 103 h 360"/>
                <a:gd name="T4" fmla="*/ 192 w 208"/>
                <a:gd name="T5" fmla="*/ 172 h 360"/>
                <a:gd name="T6" fmla="*/ 174 w 208"/>
                <a:gd name="T7" fmla="*/ 192 h 360"/>
                <a:gd name="T8" fmla="*/ 194 w 208"/>
                <a:gd name="T9" fmla="*/ 224 h 360"/>
                <a:gd name="T10" fmla="*/ 200 w 208"/>
                <a:gd name="T11" fmla="*/ 275 h 360"/>
                <a:gd name="T12" fmla="*/ 194 w 208"/>
                <a:gd name="T13" fmla="*/ 299 h 360"/>
                <a:gd name="T14" fmla="*/ 178 w 208"/>
                <a:gd name="T15" fmla="*/ 308 h 360"/>
                <a:gd name="T16" fmla="*/ 182 w 208"/>
                <a:gd name="T17" fmla="*/ 269 h 360"/>
                <a:gd name="T18" fmla="*/ 127 w 208"/>
                <a:gd name="T19" fmla="*/ 275 h 360"/>
                <a:gd name="T20" fmla="*/ 99 w 208"/>
                <a:gd name="T21" fmla="*/ 287 h 360"/>
                <a:gd name="T22" fmla="*/ 62 w 208"/>
                <a:gd name="T23" fmla="*/ 303 h 360"/>
                <a:gd name="T24" fmla="*/ 54 w 208"/>
                <a:gd name="T25" fmla="*/ 326 h 360"/>
                <a:gd name="T26" fmla="*/ 2 w 208"/>
                <a:gd name="T27" fmla="*/ 360 h 360"/>
                <a:gd name="T28" fmla="*/ 0 w 208"/>
                <a:gd name="T29" fmla="*/ 310 h 360"/>
                <a:gd name="T30" fmla="*/ 8 w 208"/>
                <a:gd name="T31" fmla="*/ 275 h 360"/>
                <a:gd name="T32" fmla="*/ 14 w 208"/>
                <a:gd name="T33" fmla="*/ 259 h 360"/>
                <a:gd name="T34" fmla="*/ 40 w 208"/>
                <a:gd name="T35" fmla="*/ 237 h 360"/>
                <a:gd name="T36" fmla="*/ 97 w 208"/>
                <a:gd name="T37" fmla="*/ 214 h 360"/>
                <a:gd name="T38" fmla="*/ 103 w 208"/>
                <a:gd name="T39" fmla="*/ 154 h 360"/>
                <a:gd name="T40" fmla="*/ 74 w 208"/>
                <a:gd name="T41" fmla="*/ 168 h 360"/>
                <a:gd name="T42" fmla="*/ 89 w 208"/>
                <a:gd name="T43" fmla="*/ 137 h 360"/>
                <a:gd name="T44" fmla="*/ 81 w 208"/>
                <a:gd name="T45" fmla="*/ 109 h 360"/>
                <a:gd name="T46" fmla="*/ 127 w 208"/>
                <a:gd name="T47" fmla="*/ 93 h 360"/>
                <a:gd name="T48" fmla="*/ 174 w 208"/>
                <a:gd name="T49" fmla="*/ 60 h 360"/>
                <a:gd name="T50" fmla="*/ 194 w 208"/>
                <a:gd name="T51" fmla="*/ 44 h 360"/>
                <a:gd name="T52" fmla="*/ 190 w 208"/>
                <a:gd name="T53" fmla="*/ 0 h 360"/>
                <a:gd name="T54" fmla="*/ 208 w 208"/>
                <a:gd name="T55" fmla="*/ 24 h 360"/>
                <a:gd name="T56" fmla="*/ 208 w 208"/>
                <a:gd name="T57" fmla="*/ 24 h 3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360">
                  <a:moveTo>
                    <a:pt x="208" y="24"/>
                  </a:moveTo>
                  <a:lnTo>
                    <a:pt x="192" y="103"/>
                  </a:lnTo>
                  <a:lnTo>
                    <a:pt x="192" y="172"/>
                  </a:lnTo>
                  <a:lnTo>
                    <a:pt x="174" y="192"/>
                  </a:lnTo>
                  <a:lnTo>
                    <a:pt x="194" y="224"/>
                  </a:lnTo>
                  <a:lnTo>
                    <a:pt x="200" y="275"/>
                  </a:lnTo>
                  <a:lnTo>
                    <a:pt x="194" y="299"/>
                  </a:lnTo>
                  <a:lnTo>
                    <a:pt x="178" y="308"/>
                  </a:lnTo>
                  <a:lnTo>
                    <a:pt x="182" y="269"/>
                  </a:lnTo>
                  <a:lnTo>
                    <a:pt x="127" y="275"/>
                  </a:lnTo>
                  <a:lnTo>
                    <a:pt x="99" y="287"/>
                  </a:lnTo>
                  <a:lnTo>
                    <a:pt x="62" y="303"/>
                  </a:lnTo>
                  <a:lnTo>
                    <a:pt x="54" y="326"/>
                  </a:lnTo>
                  <a:lnTo>
                    <a:pt x="2" y="360"/>
                  </a:lnTo>
                  <a:lnTo>
                    <a:pt x="0" y="310"/>
                  </a:lnTo>
                  <a:lnTo>
                    <a:pt x="8" y="275"/>
                  </a:lnTo>
                  <a:lnTo>
                    <a:pt x="14" y="259"/>
                  </a:lnTo>
                  <a:lnTo>
                    <a:pt x="40" y="237"/>
                  </a:lnTo>
                  <a:lnTo>
                    <a:pt x="97" y="214"/>
                  </a:lnTo>
                  <a:lnTo>
                    <a:pt x="103" y="154"/>
                  </a:lnTo>
                  <a:lnTo>
                    <a:pt x="74" y="168"/>
                  </a:lnTo>
                  <a:lnTo>
                    <a:pt x="89" y="137"/>
                  </a:lnTo>
                  <a:lnTo>
                    <a:pt x="81" y="109"/>
                  </a:lnTo>
                  <a:lnTo>
                    <a:pt x="127" y="93"/>
                  </a:lnTo>
                  <a:lnTo>
                    <a:pt x="174" y="60"/>
                  </a:lnTo>
                  <a:lnTo>
                    <a:pt x="194" y="44"/>
                  </a:lnTo>
                  <a:lnTo>
                    <a:pt x="190" y="0"/>
                  </a:lnTo>
                  <a:lnTo>
                    <a:pt x="208" y="2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52">
              <a:extLst>
                <a:ext uri="{FF2B5EF4-FFF2-40B4-BE49-F238E27FC236}">
                  <a16:creationId xmlns:a16="http://schemas.microsoft.com/office/drawing/2014/main" id="{4D8E9D30-AE44-4D47-A889-5DEC870B8980}"/>
                </a:ext>
              </a:extLst>
            </p:cNvPr>
            <p:cNvSpPr>
              <a:spLocks/>
            </p:cNvSpPr>
            <p:nvPr/>
          </p:nvSpPr>
          <p:spPr bwMode="auto">
            <a:xfrm>
              <a:off x="2893" y="2349"/>
              <a:ext cx="45" cy="40"/>
            </a:xfrm>
            <a:custGeom>
              <a:avLst/>
              <a:gdLst>
                <a:gd name="T0" fmla="*/ 45 w 45"/>
                <a:gd name="T1" fmla="*/ 0 h 40"/>
                <a:gd name="T2" fmla="*/ 39 w 45"/>
                <a:gd name="T3" fmla="*/ 24 h 40"/>
                <a:gd name="T4" fmla="*/ 21 w 45"/>
                <a:gd name="T5" fmla="*/ 40 h 40"/>
                <a:gd name="T6" fmla="*/ 9 w 45"/>
                <a:gd name="T7" fmla="*/ 38 h 40"/>
                <a:gd name="T8" fmla="*/ 0 w 45"/>
                <a:gd name="T9" fmla="*/ 12 h 40"/>
                <a:gd name="T10" fmla="*/ 21 w 45"/>
                <a:gd name="T11" fmla="*/ 0 h 40"/>
                <a:gd name="T12" fmla="*/ 45 w 45"/>
                <a:gd name="T13" fmla="*/ 0 h 40"/>
                <a:gd name="T14" fmla="*/ 45 w 45"/>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0">
                  <a:moveTo>
                    <a:pt x="45" y="0"/>
                  </a:moveTo>
                  <a:lnTo>
                    <a:pt x="39" y="24"/>
                  </a:lnTo>
                  <a:lnTo>
                    <a:pt x="21" y="40"/>
                  </a:lnTo>
                  <a:lnTo>
                    <a:pt x="9" y="38"/>
                  </a:lnTo>
                  <a:lnTo>
                    <a:pt x="0" y="12"/>
                  </a:lnTo>
                  <a:lnTo>
                    <a:pt x="21" y="0"/>
                  </a:lnTo>
                  <a:lnTo>
                    <a:pt x="45"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53">
              <a:extLst>
                <a:ext uri="{FF2B5EF4-FFF2-40B4-BE49-F238E27FC236}">
                  <a16:creationId xmlns:a16="http://schemas.microsoft.com/office/drawing/2014/main" id="{AE0DA2B7-0324-4D35-97D6-E39B28DA64D4}"/>
                </a:ext>
              </a:extLst>
            </p:cNvPr>
            <p:cNvSpPr>
              <a:spLocks/>
            </p:cNvSpPr>
            <p:nvPr/>
          </p:nvSpPr>
          <p:spPr bwMode="auto">
            <a:xfrm>
              <a:off x="2889" y="2308"/>
              <a:ext cx="41" cy="37"/>
            </a:xfrm>
            <a:custGeom>
              <a:avLst/>
              <a:gdLst>
                <a:gd name="T0" fmla="*/ 29 w 41"/>
                <a:gd name="T1" fmla="*/ 0 h 37"/>
                <a:gd name="T2" fmla="*/ 11 w 41"/>
                <a:gd name="T3" fmla="*/ 11 h 37"/>
                <a:gd name="T4" fmla="*/ 0 w 41"/>
                <a:gd name="T5" fmla="*/ 37 h 37"/>
                <a:gd name="T6" fmla="*/ 41 w 41"/>
                <a:gd name="T7" fmla="*/ 33 h 37"/>
                <a:gd name="T8" fmla="*/ 37 w 41"/>
                <a:gd name="T9" fmla="*/ 25 h 37"/>
                <a:gd name="T10" fmla="*/ 29 w 41"/>
                <a:gd name="T11" fmla="*/ 0 h 37"/>
                <a:gd name="T12" fmla="*/ 29 w 4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7">
                  <a:moveTo>
                    <a:pt x="29" y="0"/>
                  </a:moveTo>
                  <a:lnTo>
                    <a:pt x="11" y="11"/>
                  </a:lnTo>
                  <a:lnTo>
                    <a:pt x="0" y="37"/>
                  </a:lnTo>
                  <a:lnTo>
                    <a:pt x="41" y="33"/>
                  </a:lnTo>
                  <a:lnTo>
                    <a:pt x="37" y="25"/>
                  </a:lnTo>
                  <a:lnTo>
                    <a:pt x="29"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54">
              <a:extLst>
                <a:ext uri="{FF2B5EF4-FFF2-40B4-BE49-F238E27FC236}">
                  <a16:creationId xmlns:a16="http://schemas.microsoft.com/office/drawing/2014/main" id="{FB73FAB2-6005-4058-9030-17646139B8F4}"/>
                </a:ext>
              </a:extLst>
            </p:cNvPr>
            <p:cNvSpPr>
              <a:spLocks/>
            </p:cNvSpPr>
            <p:nvPr/>
          </p:nvSpPr>
          <p:spPr bwMode="auto">
            <a:xfrm>
              <a:off x="3009" y="2157"/>
              <a:ext cx="69" cy="141"/>
            </a:xfrm>
            <a:custGeom>
              <a:avLst/>
              <a:gdLst>
                <a:gd name="T0" fmla="*/ 52 w 69"/>
                <a:gd name="T1" fmla="*/ 6 h 141"/>
                <a:gd name="T2" fmla="*/ 48 w 69"/>
                <a:gd name="T3" fmla="*/ 40 h 141"/>
                <a:gd name="T4" fmla="*/ 22 w 69"/>
                <a:gd name="T5" fmla="*/ 74 h 141"/>
                <a:gd name="T6" fmla="*/ 4 w 69"/>
                <a:gd name="T7" fmla="*/ 101 h 141"/>
                <a:gd name="T8" fmla="*/ 0 w 69"/>
                <a:gd name="T9" fmla="*/ 141 h 141"/>
                <a:gd name="T10" fmla="*/ 22 w 69"/>
                <a:gd name="T11" fmla="*/ 113 h 141"/>
                <a:gd name="T12" fmla="*/ 63 w 69"/>
                <a:gd name="T13" fmla="*/ 81 h 141"/>
                <a:gd name="T14" fmla="*/ 69 w 69"/>
                <a:gd name="T15" fmla="*/ 58 h 141"/>
                <a:gd name="T16" fmla="*/ 69 w 69"/>
                <a:gd name="T17" fmla="*/ 0 h 141"/>
                <a:gd name="T18" fmla="*/ 52 w 69"/>
                <a:gd name="T19" fmla="*/ 6 h 141"/>
                <a:gd name="T20" fmla="*/ 52 w 69"/>
                <a:gd name="T21" fmla="*/ 6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41">
                  <a:moveTo>
                    <a:pt x="52" y="6"/>
                  </a:moveTo>
                  <a:lnTo>
                    <a:pt x="48" y="40"/>
                  </a:lnTo>
                  <a:lnTo>
                    <a:pt x="22" y="74"/>
                  </a:lnTo>
                  <a:lnTo>
                    <a:pt x="4" y="101"/>
                  </a:lnTo>
                  <a:lnTo>
                    <a:pt x="0" y="141"/>
                  </a:lnTo>
                  <a:lnTo>
                    <a:pt x="22" y="113"/>
                  </a:lnTo>
                  <a:lnTo>
                    <a:pt x="63" y="81"/>
                  </a:lnTo>
                  <a:lnTo>
                    <a:pt x="69" y="58"/>
                  </a:lnTo>
                  <a:lnTo>
                    <a:pt x="69" y="0"/>
                  </a:lnTo>
                  <a:lnTo>
                    <a:pt x="52"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55">
              <a:extLst>
                <a:ext uri="{FF2B5EF4-FFF2-40B4-BE49-F238E27FC236}">
                  <a16:creationId xmlns:a16="http://schemas.microsoft.com/office/drawing/2014/main" id="{CA02262F-2D98-41C3-9CF4-EFA9BFAA1479}"/>
                </a:ext>
              </a:extLst>
            </p:cNvPr>
            <p:cNvSpPr>
              <a:spLocks/>
            </p:cNvSpPr>
            <p:nvPr/>
          </p:nvSpPr>
          <p:spPr bwMode="auto">
            <a:xfrm>
              <a:off x="3136" y="2470"/>
              <a:ext cx="132" cy="61"/>
            </a:xfrm>
            <a:custGeom>
              <a:avLst/>
              <a:gdLst>
                <a:gd name="T0" fmla="*/ 132 w 132"/>
                <a:gd name="T1" fmla="*/ 9 h 61"/>
                <a:gd name="T2" fmla="*/ 87 w 132"/>
                <a:gd name="T3" fmla="*/ 0 h 61"/>
                <a:gd name="T4" fmla="*/ 59 w 132"/>
                <a:gd name="T5" fmla="*/ 15 h 61"/>
                <a:gd name="T6" fmla="*/ 20 w 132"/>
                <a:gd name="T7" fmla="*/ 25 h 61"/>
                <a:gd name="T8" fmla="*/ 0 w 132"/>
                <a:gd name="T9" fmla="*/ 61 h 61"/>
                <a:gd name="T10" fmla="*/ 33 w 132"/>
                <a:gd name="T11" fmla="*/ 59 h 61"/>
                <a:gd name="T12" fmla="*/ 101 w 132"/>
                <a:gd name="T13" fmla="*/ 53 h 61"/>
                <a:gd name="T14" fmla="*/ 132 w 132"/>
                <a:gd name="T15" fmla="*/ 9 h 61"/>
                <a:gd name="T16" fmla="*/ 132 w 132"/>
                <a:gd name="T17" fmla="*/ 9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61">
                  <a:moveTo>
                    <a:pt x="132" y="9"/>
                  </a:moveTo>
                  <a:lnTo>
                    <a:pt x="87" y="0"/>
                  </a:lnTo>
                  <a:lnTo>
                    <a:pt x="59" y="15"/>
                  </a:lnTo>
                  <a:lnTo>
                    <a:pt x="20" y="25"/>
                  </a:lnTo>
                  <a:lnTo>
                    <a:pt x="0" y="61"/>
                  </a:lnTo>
                  <a:lnTo>
                    <a:pt x="33" y="59"/>
                  </a:lnTo>
                  <a:lnTo>
                    <a:pt x="101" y="53"/>
                  </a:lnTo>
                  <a:lnTo>
                    <a:pt x="132" y="9"/>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56">
              <a:extLst>
                <a:ext uri="{FF2B5EF4-FFF2-40B4-BE49-F238E27FC236}">
                  <a16:creationId xmlns:a16="http://schemas.microsoft.com/office/drawing/2014/main" id="{DDF15B4F-8D17-4317-98C7-7D469E604562}"/>
                </a:ext>
              </a:extLst>
            </p:cNvPr>
            <p:cNvSpPr>
              <a:spLocks/>
            </p:cNvSpPr>
            <p:nvPr/>
          </p:nvSpPr>
          <p:spPr bwMode="auto">
            <a:xfrm>
              <a:off x="3108" y="2553"/>
              <a:ext cx="105" cy="55"/>
            </a:xfrm>
            <a:custGeom>
              <a:avLst/>
              <a:gdLst>
                <a:gd name="T0" fmla="*/ 105 w 105"/>
                <a:gd name="T1" fmla="*/ 0 h 55"/>
                <a:gd name="T2" fmla="*/ 32 w 105"/>
                <a:gd name="T3" fmla="*/ 9 h 55"/>
                <a:gd name="T4" fmla="*/ 0 w 105"/>
                <a:gd name="T5" fmla="*/ 35 h 55"/>
                <a:gd name="T6" fmla="*/ 28 w 105"/>
                <a:gd name="T7" fmla="*/ 45 h 55"/>
                <a:gd name="T8" fmla="*/ 73 w 105"/>
                <a:gd name="T9" fmla="*/ 55 h 55"/>
                <a:gd name="T10" fmla="*/ 105 w 105"/>
                <a:gd name="T11" fmla="*/ 0 h 55"/>
                <a:gd name="T12" fmla="*/ 105 w 105"/>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55">
                  <a:moveTo>
                    <a:pt x="105" y="0"/>
                  </a:moveTo>
                  <a:lnTo>
                    <a:pt x="32" y="9"/>
                  </a:lnTo>
                  <a:lnTo>
                    <a:pt x="0" y="35"/>
                  </a:lnTo>
                  <a:lnTo>
                    <a:pt x="28" y="45"/>
                  </a:lnTo>
                  <a:lnTo>
                    <a:pt x="73" y="55"/>
                  </a:lnTo>
                  <a:lnTo>
                    <a:pt x="105"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57">
              <a:extLst>
                <a:ext uri="{FF2B5EF4-FFF2-40B4-BE49-F238E27FC236}">
                  <a16:creationId xmlns:a16="http://schemas.microsoft.com/office/drawing/2014/main" id="{B2623C1C-2440-4E4C-9510-797110BD902B}"/>
                </a:ext>
              </a:extLst>
            </p:cNvPr>
            <p:cNvSpPr>
              <a:spLocks/>
            </p:cNvSpPr>
            <p:nvPr/>
          </p:nvSpPr>
          <p:spPr bwMode="auto">
            <a:xfrm>
              <a:off x="2855" y="2223"/>
              <a:ext cx="63" cy="81"/>
            </a:xfrm>
            <a:custGeom>
              <a:avLst/>
              <a:gdLst>
                <a:gd name="T0" fmla="*/ 28 w 63"/>
                <a:gd name="T1" fmla="*/ 0 h 81"/>
                <a:gd name="T2" fmla="*/ 14 w 63"/>
                <a:gd name="T3" fmla="*/ 6 h 81"/>
                <a:gd name="T4" fmla="*/ 6 w 63"/>
                <a:gd name="T5" fmla="*/ 37 h 81"/>
                <a:gd name="T6" fmla="*/ 0 w 63"/>
                <a:gd name="T7" fmla="*/ 73 h 81"/>
                <a:gd name="T8" fmla="*/ 6 w 63"/>
                <a:gd name="T9" fmla="*/ 81 h 81"/>
                <a:gd name="T10" fmla="*/ 26 w 63"/>
                <a:gd name="T11" fmla="*/ 77 h 81"/>
                <a:gd name="T12" fmla="*/ 45 w 63"/>
                <a:gd name="T13" fmla="*/ 75 h 81"/>
                <a:gd name="T14" fmla="*/ 41 w 63"/>
                <a:gd name="T15" fmla="*/ 61 h 81"/>
                <a:gd name="T16" fmla="*/ 26 w 63"/>
                <a:gd name="T17" fmla="*/ 61 h 81"/>
                <a:gd name="T18" fmla="*/ 45 w 63"/>
                <a:gd name="T19" fmla="*/ 49 h 81"/>
                <a:gd name="T20" fmla="*/ 63 w 63"/>
                <a:gd name="T21" fmla="*/ 45 h 81"/>
                <a:gd name="T22" fmla="*/ 36 w 63"/>
                <a:gd name="T23" fmla="*/ 17 h 81"/>
                <a:gd name="T24" fmla="*/ 28 w 63"/>
                <a:gd name="T25" fmla="*/ 0 h 81"/>
                <a:gd name="T26" fmla="*/ 28 w 63"/>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81">
                  <a:moveTo>
                    <a:pt x="28" y="0"/>
                  </a:moveTo>
                  <a:lnTo>
                    <a:pt x="14" y="6"/>
                  </a:lnTo>
                  <a:lnTo>
                    <a:pt x="6" y="37"/>
                  </a:lnTo>
                  <a:lnTo>
                    <a:pt x="0" y="73"/>
                  </a:lnTo>
                  <a:lnTo>
                    <a:pt x="6" y="81"/>
                  </a:lnTo>
                  <a:lnTo>
                    <a:pt x="26" y="77"/>
                  </a:lnTo>
                  <a:lnTo>
                    <a:pt x="45" y="75"/>
                  </a:lnTo>
                  <a:lnTo>
                    <a:pt x="41" y="61"/>
                  </a:lnTo>
                  <a:lnTo>
                    <a:pt x="26" y="61"/>
                  </a:lnTo>
                  <a:lnTo>
                    <a:pt x="45" y="49"/>
                  </a:lnTo>
                  <a:lnTo>
                    <a:pt x="63" y="45"/>
                  </a:lnTo>
                  <a:lnTo>
                    <a:pt x="36" y="17"/>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58">
              <a:extLst>
                <a:ext uri="{FF2B5EF4-FFF2-40B4-BE49-F238E27FC236}">
                  <a16:creationId xmlns:a16="http://schemas.microsoft.com/office/drawing/2014/main" id="{54EDC4D7-2978-47AB-82CC-20C8451C67F6}"/>
                </a:ext>
              </a:extLst>
            </p:cNvPr>
            <p:cNvSpPr>
              <a:spLocks/>
            </p:cNvSpPr>
            <p:nvPr/>
          </p:nvSpPr>
          <p:spPr bwMode="auto">
            <a:xfrm>
              <a:off x="2960" y="2142"/>
              <a:ext cx="87" cy="100"/>
            </a:xfrm>
            <a:custGeom>
              <a:avLst/>
              <a:gdLst>
                <a:gd name="T0" fmla="*/ 81 w 87"/>
                <a:gd name="T1" fmla="*/ 0 h 100"/>
                <a:gd name="T2" fmla="*/ 59 w 87"/>
                <a:gd name="T3" fmla="*/ 13 h 100"/>
                <a:gd name="T4" fmla="*/ 27 w 87"/>
                <a:gd name="T5" fmla="*/ 25 h 100"/>
                <a:gd name="T6" fmla="*/ 29 w 87"/>
                <a:gd name="T7" fmla="*/ 43 h 100"/>
                <a:gd name="T8" fmla="*/ 14 w 87"/>
                <a:gd name="T9" fmla="*/ 75 h 100"/>
                <a:gd name="T10" fmla="*/ 0 w 87"/>
                <a:gd name="T11" fmla="*/ 94 h 100"/>
                <a:gd name="T12" fmla="*/ 25 w 87"/>
                <a:gd name="T13" fmla="*/ 100 h 100"/>
                <a:gd name="T14" fmla="*/ 47 w 87"/>
                <a:gd name="T15" fmla="*/ 85 h 100"/>
                <a:gd name="T16" fmla="*/ 45 w 87"/>
                <a:gd name="T17" fmla="*/ 67 h 100"/>
                <a:gd name="T18" fmla="*/ 87 w 87"/>
                <a:gd name="T19" fmla="*/ 43 h 100"/>
                <a:gd name="T20" fmla="*/ 81 w 87"/>
                <a:gd name="T21" fmla="*/ 0 h 100"/>
                <a:gd name="T22" fmla="*/ 81 w 87"/>
                <a:gd name="T23" fmla="*/ 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00">
                  <a:moveTo>
                    <a:pt x="81" y="0"/>
                  </a:moveTo>
                  <a:lnTo>
                    <a:pt x="59" y="13"/>
                  </a:lnTo>
                  <a:lnTo>
                    <a:pt x="27" y="25"/>
                  </a:lnTo>
                  <a:lnTo>
                    <a:pt x="29" y="43"/>
                  </a:lnTo>
                  <a:lnTo>
                    <a:pt x="14" y="75"/>
                  </a:lnTo>
                  <a:lnTo>
                    <a:pt x="0" y="94"/>
                  </a:lnTo>
                  <a:lnTo>
                    <a:pt x="25" y="100"/>
                  </a:lnTo>
                  <a:lnTo>
                    <a:pt x="47" y="85"/>
                  </a:lnTo>
                  <a:lnTo>
                    <a:pt x="45" y="67"/>
                  </a:lnTo>
                  <a:lnTo>
                    <a:pt x="87" y="43"/>
                  </a:lnTo>
                  <a:lnTo>
                    <a:pt x="81"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59">
              <a:extLst>
                <a:ext uri="{FF2B5EF4-FFF2-40B4-BE49-F238E27FC236}">
                  <a16:creationId xmlns:a16="http://schemas.microsoft.com/office/drawing/2014/main" id="{FF40A44F-DEE2-487A-9AD4-EF096C0601CD}"/>
                </a:ext>
              </a:extLst>
            </p:cNvPr>
            <p:cNvSpPr>
              <a:spLocks/>
            </p:cNvSpPr>
            <p:nvPr/>
          </p:nvSpPr>
          <p:spPr bwMode="auto">
            <a:xfrm>
              <a:off x="2849" y="2082"/>
              <a:ext cx="77" cy="85"/>
            </a:xfrm>
            <a:custGeom>
              <a:avLst/>
              <a:gdLst>
                <a:gd name="T0" fmla="*/ 57 w 77"/>
                <a:gd name="T1" fmla="*/ 6 h 85"/>
                <a:gd name="T2" fmla="*/ 28 w 77"/>
                <a:gd name="T3" fmla="*/ 0 h 85"/>
                <a:gd name="T4" fmla="*/ 0 w 77"/>
                <a:gd name="T5" fmla="*/ 4 h 85"/>
                <a:gd name="T6" fmla="*/ 28 w 77"/>
                <a:gd name="T7" fmla="*/ 52 h 85"/>
                <a:gd name="T8" fmla="*/ 12 w 77"/>
                <a:gd name="T9" fmla="*/ 73 h 85"/>
                <a:gd name="T10" fmla="*/ 24 w 77"/>
                <a:gd name="T11" fmla="*/ 85 h 85"/>
                <a:gd name="T12" fmla="*/ 53 w 77"/>
                <a:gd name="T13" fmla="*/ 75 h 85"/>
                <a:gd name="T14" fmla="*/ 77 w 77"/>
                <a:gd name="T15" fmla="*/ 73 h 85"/>
                <a:gd name="T16" fmla="*/ 55 w 77"/>
                <a:gd name="T17" fmla="*/ 42 h 85"/>
                <a:gd name="T18" fmla="*/ 57 w 77"/>
                <a:gd name="T19" fmla="*/ 6 h 85"/>
                <a:gd name="T20" fmla="*/ 57 w 77"/>
                <a:gd name="T21" fmla="*/ 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85">
                  <a:moveTo>
                    <a:pt x="57" y="6"/>
                  </a:moveTo>
                  <a:lnTo>
                    <a:pt x="28" y="0"/>
                  </a:lnTo>
                  <a:lnTo>
                    <a:pt x="0" y="4"/>
                  </a:lnTo>
                  <a:lnTo>
                    <a:pt x="28" y="52"/>
                  </a:lnTo>
                  <a:lnTo>
                    <a:pt x="12" y="73"/>
                  </a:lnTo>
                  <a:lnTo>
                    <a:pt x="24" y="85"/>
                  </a:lnTo>
                  <a:lnTo>
                    <a:pt x="53" y="75"/>
                  </a:lnTo>
                  <a:lnTo>
                    <a:pt x="77" y="73"/>
                  </a:lnTo>
                  <a:lnTo>
                    <a:pt x="55" y="42"/>
                  </a:lnTo>
                  <a:lnTo>
                    <a:pt x="57"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60">
              <a:extLst>
                <a:ext uri="{FF2B5EF4-FFF2-40B4-BE49-F238E27FC236}">
                  <a16:creationId xmlns:a16="http://schemas.microsoft.com/office/drawing/2014/main" id="{2D5BE14F-571F-44C0-A7B7-47DA0A49AC55}"/>
                </a:ext>
              </a:extLst>
            </p:cNvPr>
            <p:cNvSpPr>
              <a:spLocks/>
            </p:cNvSpPr>
            <p:nvPr/>
          </p:nvSpPr>
          <p:spPr bwMode="auto">
            <a:xfrm>
              <a:off x="1658" y="3157"/>
              <a:ext cx="323" cy="623"/>
            </a:xfrm>
            <a:custGeom>
              <a:avLst/>
              <a:gdLst>
                <a:gd name="T0" fmla="*/ 0 w 323"/>
                <a:gd name="T1" fmla="*/ 34 h 623"/>
                <a:gd name="T2" fmla="*/ 0 w 323"/>
                <a:gd name="T3" fmla="*/ 83 h 623"/>
                <a:gd name="T4" fmla="*/ 32 w 323"/>
                <a:gd name="T5" fmla="*/ 217 h 623"/>
                <a:gd name="T6" fmla="*/ 38 w 323"/>
                <a:gd name="T7" fmla="*/ 247 h 623"/>
                <a:gd name="T8" fmla="*/ 78 w 323"/>
                <a:gd name="T9" fmla="*/ 372 h 623"/>
                <a:gd name="T10" fmla="*/ 80 w 323"/>
                <a:gd name="T11" fmla="*/ 431 h 623"/>
                <a:gd name="T12" fmla="*/ 109 w 323"/>
                <a:gd name="T13" fmla="*/ 579 h 623"/>
                <a:gd name="T14" fmla="*/ 175 w 323"/>
                <a:gd name="T15" fmla="*/ 583 h 623"/>
                <a:gd name="T16" fmla="*/ 192 w 323"/>
                <a:gd name="T17" fmla="*/ 623 h 623"/>
                <a:gd name="T18" fmla="*/ 291 w 323"/>
                <a:gd name="T19" fmla="*/ 623 h 623"/>
                <a:gd name="T20" fmla="*/ 307 w 323"/>
                <a:gd name="T21" fmla="*/ 619 h 623"/>
                <a:gd name="T22" fmla="*/ 317 w 323"/>
                <a:gd name="T23" fmla="*/ 605 h 623"/>
                <a:gd name="T24" fmla="*/ 317 w 323"/>
                <a:gd name="T25" fmla="*/ 577 h 623"/>
                <a:gd name="T26" fmla="*/ 323 w 323"/>
                <a:gd name="T27" fmla="*/ 553 h 623"/>
                <a:gd name="T28" fmla="*/ 287 w 323"/>
                <a:gd name="T29" fmla="*/ 508 h 623"/>
                <a:gd name="T30" fmla="*/ 285 w 323"/>
                <a:gd name="T31" fmla="*/ 486 h 623"/>
                <a:gd name="T32" fmla="*/ 234 w 323"/>
                <a:gd name="T33" fmla="*/ 437 h 623"/>
                <a:gd name="T34" fmla="*/ 200 w 323"/>
                <a:gd name="T35" fmla="*/ 370 h 623"/>
                <a:gd name="T36" fmla="*/ 182 w 323"/>
                <a:gd name="T37" fmla="*/ 283 h 623"/>
                <a:gd name="T38" fmla="*/ 163 w 323"/>
                <a:gd name="T39" fmla="*/ 133 h 623"/>
                <a:gd name="T40" fmla="*/ 155 w 323"/>
                <a:gd name="T41" fmla="*/ 97 h 623"/>
                <a:gd name="T42" fmla="*/ 137 w 323"/>
                <a:gd name="T43" fmla="*/ 28 h 623"/>
                <a:gd name="T44" fmla="*/ 101 w 323"/>
                <a:gd name="T45" fmla="*/ 4 h 623"/>
                <a:gd name="T46" fmla="*/ 48 w 323"/>
                <a:gd name="T47" fmla="*/ 0 h 623"/>
                <a:gd name="T48" fmla="*/ 20 w 323"/>
                <a:gd name="T49" fmla="*/ 12 h 623"/>
                <a:gd name="T50" fmla="*/ 0 w 323"/>
                <a:gd name="T51" fmla="*/ 34 h 623"/>
                <a:gd name="T52" fmla="*/ 0 w 323"/>
                <a:gd name="T53" fmla="*/ 34 h 6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3" h="623">
                  <a:moveTo>
                    <a:pt x="0" y="34"/>
                  </a:moveTo>
                  <a:lnTo>
                    <a:pt x="0" y="83"/>
                  </a:lnTo>
                  <a:lnTo>
                    <a:pt x="32" y="217"/>
                  </a:lnTo>
                  <a:lnTo>
                    <a:pt x="38" y="247"/>
                  </a:lnTo>
                  <a:lnTo>
                    <a:pt x="78" y="372"/>
                  </a:lnTo>
                  <a:lnTo>
                    <a:pt x="80" y="431"/>
                  </a:lnTo>
                  <a:lnTo>
                    <a:pt x="109" y="579"/>
                  </a:lnTo>
                  <a:lnTo>
                    <a:pt x="175" y="583"/>
                  </a:lnTo>
                  <a:lnTo>
                    <a:pt x="192" y="623"/>
                  </a:lnTo>
                  <a:lnTo>
                    <a:pt x="291" y="623"/>
                  </a:lnTo>
                  <a:lnTo>
                    <a:pt x="307" y="619"/>
                  </a:lnTo>
                  <a:lnTo>
                    <a:pt x="317" y="605"/>
                  </a:lnTo>
                  <a:lnTo>
                    <a:pt x="317" y="577"/>
                  </a:lnTo>
                  <a:lnTo>
                    <a:pt x="323" y="553"/>
                  </a:lnTo>
                  <a:lnTo>
                    <a:pt x="287" y="508"/>
                  </a:lnTo>
                  <a:lnTo>
                    <a:pt x="285" y="486"/>
                  </a:lnTo>
                  <a:lnTo>
                    <a:pt x="234" y="437"/>
                  </a:lnTo>
                  <a:lnTo>
                    <a:pt x="200" y="370"/>
                  </a:lnTo>
                  <a:lnTo>
                    <a:pt x="182" y="283"/>
                  </a:lnTo>
                  <a:lnTo>
                    <a:pt x="163" y="133"/>
                  </a:lnTo>
                  <a:lnTo>
                    <a:pt x="155" y="97"/>
                  </a:lnTo>
                  <a:lnTo>
                    <a:pt x="137" y="28"/>
                  </a:lnTo>
                  <a:lnTo>
                    <a:pt x="101" y="4"/>
                  </a:lnTo>
                  <a:lnTo>
                    <a:pt x="48" y="0"/>
                  </a:lnTo>
                  <a:lnTo>
                    <a:pt x="20" y="12"/>
                  </a:lnTo>
                  <a:lnTo>
                    <a:pt x="0" y="3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1">
              <a:extLst>
                <a:ext uri="{FF2B5EF4-FFF2-40B4-BE49-F238E27FC236}">
                  <a16:creationId xmlns:a16="http://schemas.microsoft.com/office/drawing/2014/main" id="{1F1B3B88-E65F-4B0F-BDA9-0F42443F1942}"/>
                </a:ext>
              </a:extLst>
            </p:cNvPr>
            <p:cNvSpPr>
              <a:spLocks/>
            </p:cNvSpPr>
            <p:nvPr/>
          </p:nvSpPr>
          <p:spPr bwMode="auto">
            <a:xfrm>
              <a:off x="2283" y="3060"/>
              <a:ext cx="315" cy="516"/>
            </a:xfrm>
            <a:custGeom>
              <a:avLst/>
              <a:gdLst>
                <a:gd name="T0" fmla="*/ 190 w 315"/>
                <a:gd name="T1" fmla="*/ 24 h 516"/>
                <a:gd name="T2" fmla="*/ 170 w 315"/>
                <a:gd name="T3" fmla="*/ 56 h 516"/>
                <a:gd name="T4" fmla="*/ 143 w 315"/>
                <a:gd name="T5" fmla="*/ 133 h 516"/>
                <a:gd name="T6" fmla="*/ 119 w 315"/>
                <a:gd name="T7" fmla="*/ 214 h 516"/>
                <a:gd name="T8" fmla="*/ 83 w 315"/>
                <a:gd name="T9" fmla="*/ 297 h 516"/>
                <a:gd name="T10" fmla="*/ 64 w 315"/>
                <a:gd name="T11" fmla="*/ 340 h 516"/>
                <a:gd name="T12" fmla="*/ 30 w 315"/>
                <a:gd name="T13" fmla="*/ 372 h 516"/>
                <a:gd name="T14" fmla="*/ 26 w 315"/>
                <a:gd name="T15" fmla="*/ 433 h 516"/>
                <a:gd name="T16" fmla="*/ 4 w 315"/>
                <a:gd name="T17" fmla="*/ 480 h 516"/>
                <a:gd name="T18" fmla="*/ 0 w 315"/>
                <a:gd name="T19" fmla="*/ 492 h 516"/>
                <a:gd name="T20" fmla="*/ 0 w 315"/>
                <a:gd name="T21" fmla="*/ 512 h 516"/>
                <a:gd name="T22" fmla="*/ 10 w 315"/>
                <a:gd name="T23" fmla="*/ 512 h 516"/>
                <a:gd name="T24" fmla="*/ 38 w 315"/>
                <a:gd name="T25" fmla="*/ 492 h 516"/>
                <a:gd name="T26" fmla="*/ 68 w 315"/>
                <a:gd name="T27" fmla="*/ 459 h 516"/>
                <a:gd name="T28" fmla="*/ 93 w 315"/>
                <a:gd name="T29" fmla="*/ 461 h 516"/>
                <a:gd name="T30" fmla="*/ 111 w 315"/>
                <a:gd name="T31" fmla="*/ 477 h 516"/>
                <a:gd name="T32" fmla="*/ 147 w 315"/>
                <a:gd name="T33" fmla="*/ 512 h 516"/>
                <a:gd name="T34" fmla="*/ 159 w 315"/>
                <a:gd name="T35" fmla="*/ 516 h 516"/>
                <a:gd name="T36" fmla="*/ 172 w 315"/>
                <a:gd name="T37" fmla="*/ 492 h 516"/>
                <a:gd name="T38" fmla="*/ 149 w 315"/>
                <a:gd name="T39" fmla="*/ 368 h 516"/>
                <a:gd name="T40" fmla="*/ 159 w 315"/>
                <a:gd name="T41" fmla="*/ 344 h 516"/>
                <a:gd name="T42" fmla="*/ 259 w 315"/>
                <a:gd name="T43" fmla="*/ 186 h 516"/>
                <a:gd name="T44" fmla="*/ 307 w 315"/>
                <a:gd name="T45" fmla="*/ 81 h 516"/>
                <a:gd name="T46" fmla="*/ 315 w 315"/>
                <a:gd name="T47" fmla="*/ 42 h 516"/>
                <a:gd name="T48" fmla="*/ 311 w 315"/>
                <a:gd name="T49" fmla="*/ 8 h 516"/>
                <a:gd name="T50" fmla="*/ 271 w 315"/>
                <a:gd name="T51" fmla="*/ 0 h 516"/>
                <a:gd name="T52" fmla="*/ 244 w 315"/>
                <a:gd name="T53" fmla="*/ 6 h 516"/>
                <a:gd name="T54" fmla="*/ 190 w 315"/>
                <a:gd name="T55" fmla="*/ 24 h 516"/>
                <a:gd name="T56" fmla="*/ 190 w 315"/>
                <a:gd name="T57" fmla="*/ 24 h 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5" h="516">
                  <a:moveTo>
                    <a:pt x="190" y="24"/>
                  </a:moveTo>
                  <a:lnTo>
                    <a:pt x="170" y="56"/>
                  </a:lnTo>
                  <a:lnTo>
                    <a:pt x="143" y="133"/>
                  </a:lnTo>
                  <a:lnTo>
                    <a:pt x="119" y="214"/>
                  </a:lnTo>
                  <a:lnTo>
                    <a:pt x="83" y="297"/>
                  </a:lnTo>
                  <a:lnTo>
                    <a:pt x="64" y="340"/>
                  </a:lnTo>
                  <a:lnTo>
                    <a:pt x="30" y="372"/>
                  </a:lnTo>
                  <a:lnTo>
                    <a:pt x="26" y="433"/>
                  </a:lnTo>
                  <a:lnTo>
                    <a:pt x="4" y="480"/>
                  </a:lnTo>
                  <a:lnTo>
                    <a:pt x="0" y="492"/>
                  </a:lnTo>
                  <a:lnTo>
                    <a:pt x="0" y="512"/>
                  </a:lnTo>
                  <a:lnTo>
                    <a:pt x="10" y="512"/>
                  </a:lnTo>
                  <a:lnTo>
                    <a:pt x="38" y="492"/>
                  </a:lnTo>
                  <a:lnTo>
                    <a:pt x="68" y="459"/>
                  </a:lnTo>
                  <a:lnTo>
                    <a:pt x="93" y="461"/>
                  </a:lnTo>
                  <a:lnTo>
                    <a:pt x="111" y="477"/>
                  </a:lnTo>
                  <a:lnTo>
                    <a:pt x="147" y="512"/>
                  </a:lnTo>
                  <a:lnTo>
                    <a:pt x="159" y="516"/>
                  </a:lnTo>
                  <a:lnTo>
                    <a:pt x="172" y="492"/>
                  </a:lnTo>
                  <a:lnTo>
                    <a:pt x="149" y="368"/>
                  </a:lnTo>
                  <a:lnTo>
                    <a:pt x="159" y="344"/>
                  </a:lnTo>
                  <a:lnTo>
                    <a:pt x="259" y="186"/>
                  </a:lnTo>
                  <a:lnTo>
                    <a:pt x="307" y="81"/>
                  </a:lnTo>
                  <a:lnTo>
                    <a:pt x="315" y="42"/>
                  </a:lnTo>
                  <a:lnTo>
                    <a:pt x="311" y="8"/>
                  </a:lnTo>
                  <a:lnTo>
                    <a:pt x="271" y="0"/>
                  </a:lnTo>
                  <a:lnTo>
                    <a:pt x="244" y="6"/>
                  </a:lnTo>
                  <a:lnTo>
                    <a:pt x="190" y="2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62">
              <a:extLst>
                <a:ext uri="{FF2B5EF4-FFF2-40B4-BE49-F238E27FC236}">
                  <a16:creationId xmlns:a16="http://schemas.microsoft.com/office/drawing/2014/main" id="{31D7D487-AF77-4188-8F7B-A262462F6542}"/>
                </a:ext>
              </a:extLst>
            </p:cNvPr>
            <p:cNvSpPr>
              <a:spLocks/>
            </p:cNvSpPr>
            <p:nvPr/>
          </p:nvSpPr>
          <p:spPr bwMode="auto">
            <a:xfrm>
              <a:off x="2406" y="3058"/>
              <a:ext cx="196" cy="524"/>
            </a:xfrm>
            <a:custGeom>
              <a:avLst/>
              <a:gdLst>
                <a:gd name="T0" fmla="*/ 4 w 196"/>
                <a:gd name="T1" fmla="*/ 490 h 524"/>
                <a:gd name="T2" fmla="*/ 20 w 196"/>
                <a:gd name="T3" fmla="*/ 473 h 524"/>
                <a:gd name="T4" fmla="*/ 18 w 196"/>
                <a:gd name="T5" fmla="*/ 421 h 524"/>
                <a:gd name="T6" fmla="*/ 0 w 196"/>
                <a:gd name="T7" fmla="*/ 366 h 524"/>
                <a:gd name="T8" fmla="*/ 42 w 196"/>
                <a:gd name="T9" fmla="*/ 285 h 524"/>
                <a:gd name="T10" fmla="*/ 71 w 196"/>
                <a:gd name="T11" fmla="*/ 226 h 524"/>
                <a:gd name="T12" fmla="*/ 129 w 196"/>
                <a:gd name="T13" fmla="*/ 143 h 524"/>
                <a:gd name="T14" fmla="*/ 152 w 196"/>
                <a:gd name="T15" fmla="*/ 83 h 524"/>
                <a:gd name="T16" fmla="*/ 160 w 196"/>
                <a:gd name="T17" fmla="*/ 0 h 524"/>
                <a:gd name="T18" fmla="*/ 184 w 196"/>
                <a:gd name="T19" fmla="*/ 8 h 524"/>
                <a:gd name="T20" fmla="*/ 196 w 196"/>
                <a:gd name="T21" fmla="*/ 60 h 524"/>
                <a:gd name="T22" fmla="*/ 164 w 196"/>
                <a:gd name="T23" fmla="*/ 123 h 524"/>
                <a:gd name="T24" fmla="*/ 125 w 196"/>
                <a:gd name="T25" fmla="*/ 208 h 524"/>
                <a:gd name="T26" fmla="*/ 32 w 196"/>
                <a:gd name="T27" fmla="*/ 362 h 524"/>
                <a:gd name="T28" fmla="*/ 26 w 196"/>
                <a:gd name="T29" fmla="*/ 396 h 524"/>
                <a:gd name="T30" fmla="*/ 46 w 196"/>
                <a:gd name="T31" fmla="*/ 457 h 524"/>
                <a:gd name="T32" fmla="*/ 49 w 196"/>
                <a:gd name="T33" fmla="*/ 496 h 524"/>
                <a:gd name="T34" fmla="*/ 38 w 196"/>
                <a:gd name="T35" fmla="*/ 524 h 524"/>
                <a:gd name="T36" fmla="*/ 12 w 196"/>
                <a:gd name="T37" fmla="*/ 502 h 524"/>
                <a:gd name="T38" fmla="*/ 4 w 196"/>
                <a:gd name="T39" fmla="*/ 490 h 524"/>
                <a:gd name="T40" fmla="*/ 4 w 196"/>
                <a:gd name="T41" fmla="*/ 490 h 5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6" h="524">
                  <a:moveTo>
                    <a:pt x="4" y="490"/>
                  </a:moveTo>
                  <a:lnTo>
                    <a:pt x="20" y="473"/>
                  </a:lnTo>
                  <a:lnTo>
                    <a:pt x="18" y="421"/>
                  </a:lnTo>
                  <a:lnTo>
                    <a:pt x="0" y="366"/>
                  </a:lnTo>
                  <a:lnTo>
                    <a:pt x="42" y="285"/>
                  </a:lnTo>
                  <a:lnTo>
                    <a:pt x="71" y="226"/>
                  </a:lnTo>
                  <a:lnTo>
                    <a:pt x="129" y="143"/>
                  </a:lnTo>
                  <a:lnTo>
                    <a:pt x="152" y="83"/>
                  </a:lnTo>
                  <a:lnTo>
                    <a:pt x="160" y="0"/>
                  </a:lnTo>
                  <a:lnTo>
                    <a:pt x="184" y="8"/>
                  </a:lnTo>
                  <a:lnTo>
                    <a:pt x="196" y="60"/>
                  </a:lnTo>
                  <a:lnTo>
                    <a:pt x="164" y="123"/>
                  </a:lnTo>
                  <a:lnTo>
                    <a:pt x="125" y="208"/>
                  </a:lnTo>
                  <a:lnTo>
                    <a:pt x="32" y="362"/>
                  </a:lnTo>
                  <a:lnTo>
                    <a:pt x="26" y="396"/>
                  </a:lnTo>
                  <a:lnTo>
                    <a:pt x="46" y="457"/>
                  </a:lnTo>
                  <a:lnTo>
                    <a:pt x="49" y="496"/>
                  </a:lnTo>
                  <a:lnTo>
                    <a:pt x="38" y="524"/>
                  </a:lnTo>
                  <a:lnTo>
                    <a:pt x="12" y="502"/>
                  </a:lnTo>
                  <a:lnTo>
                    <a:pt x="4" y="49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63">
              <a:extLst>
                <a:ext uri="{FF2B5EF4-FFF2-40B4-BE49-F238E27FC236}">
                  <a16:creationId xmlns:a16="http://schemas.microsoft.com/office/drawing/2014/main" id="{7A291928-C325-494F-9507-4F07D2787096}"/>
                </a:ext>
              </a:extLst>
            </p:cNvPr>
            <p:cNvSpPr>
              <a:spLocks/>
            </p:cNvSpPr>
            <p:nvPr/>
          </p:nvSpPr>
          <p:spPr bwMode="auto">
            <a:xfrm>
              <a:off x="2376" y="3467"/>
              <a:ext cx="30" cy="64"/>
            </a:xfrm>
            <a:custGeom>
              <a:avLst/>
              <a:gdLst>
                <a:gd name="T0" fmla="*/ 12 w 30"/>
                <a:gd name="T1" fmla="*/ 0 h 64"/>
                <a:gd name="T2" fmla="*/ 30 w 30"/>
                <a:gd name="T3" fmla="*/ 40 h 64"/>
                <a:gd name="T4" fmla="*/ 30 w 30"/>
                <a:gd name="T5" fmla="*/ 64 h 64"/>
                <a:gd name="T6" fmla="*/ 0 w 30"/>
                <a:gd name="T7" fmla="*/ 48 h 64"/>
                <a:gd name="T8" fmla="*/ 0 w 30"/>
                <a:gd name="T9" fmla="*/ 18 h 64"/>
                <a:gd name="T10" fmla="*/ 12 w 30"/>
                <a:gd name="T11" fmla="*/ 0 h 64"/>
                <a:gd name="T12" fmla="*/ 12 w 30"/>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4">
                  <a:moveTo>
                    <a:pt x="12" y="0"/>
                  </a:moveTo>
                  <a:lnTo>
                    <a:pt x="30" y="40"/>
                  </a:lnTo>
                  <a:lnTo>
                    <a:pt x="30" y="64"/>
                  </a:lnTo>
                  <a:lnTo>
                    <a:pt x="0" y="48"/>
                  </a:lnTo>
                  <a:lnTo>
                    <a:pt x="0" y="1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164">
              <a:extLst>
                <a:ext uri="{FF2B5EF4-FFF2-40B4-BE49-F238E27FC236}">
                  <a16:creationId xmlns:a16="http://schemas.microsoft.com/office/drawing/2014/main" id="{7268029C-5CA9-4C44-AB05-AC7D76CEE17A}"/>
                </a:ext>
              </a:extLst>
            </p:cNvPr>
            <p:cNvSpPr>
              <a:spLocks/>
            </p:cNvSpPr>
            <p:nvPr/>
          </p:nvSpPr>
          <p:spPr bwMode="auto">
            <a:xfrm>
              <a:off x="2351" y="3469"/>
              <a:ext cx="21" cy="32"/>
            </a:xfrm>
            <a:custGeom>
              <a:avLst/>
              <a:gdLst>
                <a:gd name="T0" fmla="*/ 0 w 21"/>
                <a:gd name="T1" fmla="*/ 32 h 32"/>
                <a:gd name="T2" fmla="*/ 14 w 21"/>
                <a:gd name="T3" fmla="*/ 0 h 32"/>
                <a:gd name="T4" fmla="*/ 21 w 21"/>
                <a:gd name="T5" fmla="*/ 20 h 32"/>
                <a:gd name="T6" fmla="*/ 21 w 21"/>
                <a:gd name="T7" fmla="*/ 28 h 32"/>
                <a:gd name="T8" fmla="*/ 0 w 21"/>
                <a:gd name="T9" fmla="*/ 32 h 32"/>
                <a:gd name="T10" fmla="*/ 0 w 2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2">
                  <a:moveTo>
                    <a:pt x="0" y="32"/>
                  </a:moveTo>
                  <a:lnTo>
                    <a:pt x="14" y="0"/>
                  </a:lnTo>
                  <a:lnTo>
                    <a:pt x="21" y="20"/>
                  </a:lnTo>
                  <a:lnTo>
                    <a:pt x="21" y="28"/>
                  </a:lnTo>
                  <a:lnTo>
                    <a:pt x="0" y="3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65">
              <a:extLst>
                <a:ext uri="{FF2B5EF4-FFF2-40B4-BE49-F238E27FC236}">
                  <a16:creationId xmlns:a16="http://schemas.microsoft.com/office/drawing/2014/main" id="{6F76B2C2-87DD-423C-8A2E-0A624D19A61F}"/>
                </a:ext>
              </a:extLst>
            </p:cNvPr>
            <p:cNvSpPr>
              <a:spLocks/>
            </p:cNvSpPr>
            <p:nvPr/>
          </p:nvSpPr>
          <p:spPr bwMode="auto">
            <a:xfrm>
              <a:off x="2351" y="3292"/>
              <a:ext cx="91" cy="140"/>
            </a:xfrm>
            <a:custGeom>
              <a:avLst/>
              <a:gdLst>
                <a:gd name="T0" fmla="*/ 91 w 91"/>
                <a:gd name="T1" fmla="*/ 0 h 140"/>
                <a:gd name="T2" fmla="*/ 25 w 91"/>
                <a:gd name="T3" fmla="*/ 82 h 140"/>
                <a:gd name="T4" fmla="*/ 0 w 91"/>
                <a:gd name="T5" fmla="*/ 110 h 140"/>
                <a:gd name="T6" fmla="*/ 8 w 91"/>
                <a:gd name="T7" fmla="*/ 140 h 140"/>
                <a:gd name="T8" fmla="*/ 41 w 91"/>
                <a:gd name="T9" fmla="*/ 114 h 140"/>
                <a:gd name="T10" fmla="*/ 83 w 91"/>
                <a:gd name="T11" fmla="*/ 43 h 140"/>
                <a:gd name="T12" fmla="*/ 91 w 91"/>
                <a:gd name="T13" fmla="*/ 0 h 140"/>
                <a:gd name="T14" fmla="*/ 91 w 91"/>
                <a:gd name="T15" fmla="*/ 0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140">
                  <a:moveTo>
                    <a:pt x="91" y="0"/>
                  </a:moveTo>
                  <a:lnTo>
                    <a:pt x="25" y="82"/>
                  </a:lnTo>
                  <a:lnTo>
                    <a:pt x="0" y="110"/>
                  </a:lnTo>
                  <a:lnTo>
                    <a:pt x="8" y="140"/>
                  </a:lnTo>
                  <a:lnTo>
                    <a:pt x="41" y="114"/>
                  </a:lnTo>
                  <a:lnTo>
                    <a:pt x="83" y="43"/>
                  </a:lnTo>
                  <a:lnTo>
                    <a:pt x="9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66">
              <a:extLst>
                <a:ext uri="{FF2B5EF4-FFF2-40B4-BE49-F238E27FC236}">
                  <a16:creationId xmlns:a16="http://schemas.microsoft.com/office/drawing/2014/main" id="{988D23E5-B57F-4511-B003-B8EDA9BEC58A}"/>
                </a:ext>
              </a:extLst>
            </p:cNvPr>
            <p:cNvSpPr>
              <a:spLocks/>
            </p:cNvSpPr>
            <p:nvPr/>
          </p:nvSpPr>
          <p:spPr bwMode="auto">
            <a:xfrm>
              <a:off x="2313" y="3416"/>
              <a:ext cx="38" cy="105"/>
            </a:xfrm>
            <a:custGeom>
              <a:avLst/>
              <a:gdLst>
                <a:gd name="T0" fmla="*/ 34 w 38"/>
                <a:gd name="T1" fmla="*/ 0 h 105"/>
                <a:gd name="T2" fmla="*/ 8 w 38"/>
                <a:gd name="T3" fmla="*/ 12 h 105"/>
                <a:gd name="T4" fmla="*/ 8 w 38"/>
                <a:gd name="T5" fmla="*/ 67 h 105"/>
                <a:gd name="T6" fmla="*/ 0 w 38"/>
                <a:gd name="T7" fmla="*/ 105 h 105"/>
                <a:gd name="T8" fmla="*/ 24 w 38"/>
                <a:gd name="T9" fmla="*/ 93 h 105"/>
                <a:gd name="T10" fmla="*/ 38 w 38"/>
                <a:gd name="T11" fmla="*/ 49 h 105"/>
                <a:gd name="T12" fmla="*/ 34 w 38"/>
                <a:gd name="T13" fmla="*/ 0 h 105"/>
                <a:gd name="T14" fmla="*/ 34 w 38"/>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105">
                  <a:moveTo>
                    <a:pt x="34" y="0"/>
                  </a:moveTo>
                  <a:lnTo>
                    <a:pt x="8" y="12"/>
                  </a:lnTo>
                  <a:lnTo>
                    <a:pt x="8" y="67"/>
                  </a:lnTo>
                  <a:lnTo>
                    <a:pt x="0" y="105"/>
                  </a:lnTo>
                  <a:lnTo>
                    <a:pt x="24" y="93"/>
                  </a:lnTo>
                  <a:lnTo>
                    <a:pt x="38" y="49"/>
                  </a:lnTo>
                  <a:lnTo>
                    <a:pt x="3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67">
              <a:extLst>
                <a:ext uri="{FF2B5EF4-FFF2-40B4-BE49-F238E27FC236}">
                  <a16:creationId xmlns:a16="http://schemas.microsoft.com/office/drawing/2014/main" id="{DE434410-7FE0-4518-B069-49470323E297}"/>
                </a:ext>
              </a:extLst>
            </p:cNvPr>
            <p:cNvSpPr>
              <a:spLocks/>
            </p:cNvSpPr>
            <p:nvPr/>
          </p:nvSpPr>
          <p:spPr bwMode="auto">
            <a:xfrm>
              <a:off x="1653" y="3161"/>
              <a:ext cx="146" cy="579"/>
            </a:xfrm>
            <a:custGeom>
              <a:avLst/>
              <a:gdLst>
                <a:gd name="T0" fmla="*/ 29 w 146"/>
                <a:gd name="T1" fmla="*/ 0 h 579"/>
                <a:gd name="T2" fmla="*/ 29 w 146"/>
                <a:gd name="T3" fmla="*/ 93 h 579"/>
                <a:gd name="T4" fmla="*/ 69 w 146"/>
                <a:gd name="T5" fmla="*/ 263 h 579"/>
                <a:gd name="T6" fmla="*/ 108 w 146"/>
                <a:gd name="T7" fmla="*/ 370 h 579"/>
                <a:gd name="T8" fmla="*/ 104 w 146"/>
                <a:gd name="T9" fmla="*/ 427 h 579"/>
                <a:gd name="T10" fmla="*/ 134 w 146"/>
                <a:gd name="T11" fmla="*/ 433 h 579"/>
                <a:gd name="T12" fmla="*/ 146 w 146"/>
                <a:gd name="T13" fmla="*/ 512 h 579"/>
                <a:gd name="T14" fmla="*/ 142 w 146"/>
                <a:gd name="T15" fmla="*/ 549 h 579"/>
                <a:gd name="T16" fmla="*/ 134 w 146"/>
                <a:gd name="T17" fmla="*/ 579 h 579"/>
                <a:gd name="T18" fmla="*/ 114 w 146"/>
                <a:gd name="T19" fmla="*/ 579 h 579"/>
                <a:gd name="T20" fmla="*/ 87 w 146"/>
                <a:gd name="T21" fmla="*/ 421 h 579"/>
                <a:gd name="T22" fmla="*/ 77 w 146"/>
                <a:gd name="T23" fmla="*/ 346 h 579"/>
                <a:gd name="T24" fmla="*/ 35 w 146"/>
                <a:gd name="T25" fmla="*/ 206 h 579"/>
                <a:gd name="T26" fmla="*/ 0 w 146"/>
                <a:gd name="T27" fmla="*/ 51 h 579"/>
                <a:gd name="T28" fmla="*/ 5 w 146"/>
                <a:gd name="T29" fmla="*/ 24 h 579"/>
                <a:gd name="T30" fmla="*/ 29 w 146"/>
                <a:gd name="T31" fmla="*/ 0 h 579"/>
                <a:gd name="T32" fmla="*/ 29 w 146"/>
                <a:gd name="T33" fmla="*/ 0 h 5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579">
                  <a:moveTo>
                    <a:pt x="29" y="0"/>
                  </a:moveTo>
                  <a:lnTo>
                    <a:pt x="29" y="93"/>
                  </a:lnTo>
                  <a:lnTo>
                    <a:pt x="69" y="263"/>
                  </a:lnTo>
                  <a:lnTo>
                    <a:pt x="108" y="370"/>
                  </a:lnTo>
                  <a:lnTo>
                    <a:pt x="104" y="427"/>
                  </a:lnTo>
                  <a:lnTo>
                    <a:pt x="134" y="433"/>
                  </a:lnTo>
                  <a:lnTo>
                    <a:pt x="146" y="512"/>
                  </a:lnTo>
                  <a:lnTo>
                    <a:pt x="142" y="549"/>
                  </a:lnTo>
                  <a:lnTo>
                    <a:pt x="134" y="579"/>
                  </a:lnTo>
                  <a:lnTo>
                    <a:pt x="114" y="579"/>
                  </a:lnTo>
                  <a:lnTo>
                    <a:pt x="87" y="421"/>
                  </a:lnTo>
                  <a:lnTo>
                    <a:pt x="77" y="346"/>
                  </a:lnTo>
                  <a:lnTo>
                    <a:pt x="35" y="206"/>
                  </a:lnTo>
                  <a:lnTo>
                    <a:pt x="0" y="51"/>
                  </a:lnTo>
                  <a:lnTo>
                    <a:pt x="5" y="24"/>
                  </a:lnTo>
                  <a:lnTo>
                    <a:pt x="29"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68">
              <a:extLst>
                <a:ext uri="{FF2B5EF4-FFF2-40B4-BE49-F238E27FC236}">
                  <a16:creationId xmlns:a16="http://schemas.microsoft.com/office/drawing/2014/main" id="{94F8E6C8-69B6-4625-96AB-A7096EF772B0}"/>
                </a:ext>
              </a:extLst>
            </p:cNvPr>
            <p:cNvSpPr>
              <a:spLocks/>
            </p:cNvSpPr>
            <p:nvPr/>
          </p:nvSpPr>
          <p:spPr bwMode="auto">
            <a:xfrm>
              <a:off x="1716" y="3171"/>
              <a:ext cx="79" cy="243"/>
            </a:xfrm>
            <a:custGeom>
              <a:avLst/>
              <a:gdLst>
                <a:gd name="T0" fmla="*/ 37 w 79"/>
                <a:gd name="T1" fmla="*/ 10 h 243"/>
                <a:gd name="T2" fmla="*/ 14 w 79"/>
                <a:gd name="T3" fmla="*/ 0 h 243"/>
                <a:gd name="T4" fmla="*/ 0 w 79"/>
                <a:gd name="T5" fmla="*/ 16 h 243"/>
                <a:gd name="T6" fmla="*/ 10 w 79"/>
                <a:gd name="T7" fmla="*/ 83 h 243"/>
                <a:gd name="T8" fmla="*/ 55 w 79"/>
                <a:gd name="T9" fmla="*/ 221 h 243"/>
                <a:gd name="T10" fmla="*/ 79 w 79"/>
                <a:gd name="T11" fmla="*/ 243 h 243"/>
                <a:gd name="T12" fmla="*/ 71 w 79"/>
                <a:gd name="T13" fmla="*/ 154 h 243"/>
                <a:gd name="T14" fmla="*/ 51 w 79"/>
                <a:gd name="T15" fmla="*/ 51 h 243"/>
                <a:gd name="T16" fmla="*/ 37 w 79"/>
                <a:gd name="T17" fmla="*/ 10 h 243"/>
                <a:gd name="T18" fmla="*/ 37 w 79"/>
                <a:gd name="T19" fmla="*/ 1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243">
                  <a:moveTo>
                    <a:pt x="37" y="10"/>
                  </a:moveTo>
                  <a:lnTo>
                    <a:pt x="14" y="0"/>
                  </a:lnTo>
                  <a:lnTo>
                    <a:pt x="0" y="16"/>
                  </a:lnTo>
                  <a:lnTo>
                    <a:pt x="10" y="83"/>
                  </a:lnTo>
                  <a:lnTo>
                    <a:pt x="55" y="221"/>
                  </a:lnTo>
                  <a:lnTo>
                    <a:pt x="79" y="243"/>
                  </a:lnTo>
                  <a:lnTo>
                    <a:pt x="71" y="154"/>
                  </a:lnTo>
                  <a:lnTo>
                    <a:pt x="51" y="51"/>
                  </a:lnTo>
                  <a:lnTo>
                    <a:pt x="37" y="1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69">
              <a:extLst>
                <a:ext uri="{FF2B5EF4-FFF2-40B4-BE49-F238E27FC236}">
                  <a16:creationId xmlns:a16="http://schemas.microsoft.com/office/drawing/2014/main" id="{AF47C07F-C473-43F9-A41A-1AFBE2D1F3F7}"/>
                </a:ext>
              </a:extLst>
            </p:cNvPr>
            <p:cNvSpPr>
              <a:spLocks/>
            </p:cNvSpPr>
            <p:nvPr/>
          </p:nvSpPr>
          <p:spPr bwMode="auto">
            <a:xfrm>
              <a:off x="1799" y="3495"/>
              <a:ext cx="73" cy="180"/>
            </a:xfrm>
            <a:custGeom>
              <a:avLst/>
              <a:gdLst>
                <a:gd name="T0" fmla="*/ 0 w 73"/>
                <a:gd name="T1" fmla="*/ 22 h 180"/>
                <a:gd name="T2" fmla="*/ 12 w 73"/>
                <a:gd name="T3" fmla="*/ 77 h 180"/>
                <a:gd name="T4" fmla="*/ 28 w 73"/>
                <a:gd name="T5" fmla="*/ 115 h 180"/>
                <a:gd name="T6" fmla="*/ 30 w 73"/>
                <a:gd name="T7" fmla="*/ 162 h 180"/>
                <a:gd name="T8" fmla="*/ 67 w 73"/>
                <a:gd name="T9" fmla="*/ 180 h 180"/>
                <a:gd name="T10" fmla="*/ 73 w 73"/>
                <a:gd name="T11" fmla="*/ 148 h 180"/>
                <a:gd name="T12" fmla="*/ 73 w 73"/>
                <a:gd name="T13" fmla="*/ 103 h 180"/>
                <a:gd name="T14" fmla="*/ 28 w 73"/>
                <a:gd name="T15" fmla="*/ 16 h 180"/>
                <a:gd name="T16" fmla="*/ 12 w 73"/>
                <a:gd name="T17" fmla="*/ 0 h 180"/>
                <a:gd name="T18" fmla="*/ 0 w 73"/>
                <a:gd name="T19" fmla="*/ 22 h 180"/>
                <a:gd name="T20" fmla="*/ 0 w 73"/>
                <a:gd name="T21" fmla="*/ 22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180">
                  <a:moveTo>
                    <a:pt x="0" y="22"/>
                  </a:moveTo>
                  <a:lnTo>
                    <a:pt x="12" y="77"/>
                  </a:lnTo>
                  <a:lnTo>
                    <a:pt x="28" y="115"/>
                  </a:lnTo>
                  <a:lnTo>
                    <a:pt x="30" y="162"/>
                  </a:lnTo>
                  <a:lnTo>
                    <a:pt x="67" y="180"/>
                  </a:lnTo>
                  <a:lnTo>
                    <a:pt x="73" y="148"/>
                  </a:lnTo>
                  <a:lnTo>
                    <a:pt x="73" y="103"/>
                  </a:lnTo>
                  <a:lnTo>
                    <a:pt x="28" y="16"/>
                  </a:lnTo>
                  <a:lnTo>
                    <a:pt x="12" y="0"/>
                  </a:lnTo>
                  <a:lnTo>
                    <a:pt x="0" y="2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70">
              <a:extLst>
                <a:ext uri="{FF2B5EF4-FFF2-40B4-BE49-F238E27FC236}">
                  <a16:creationId xmlns:a16="http://schemas.microsoft.com/office/drawing/2014/main" id="{1EBB498F-9449-4DFF-BB19-9AAC10A6113F}"/>
                </a:ext>
              </a:extLst>
            </p:cNvPr>
            <p:cNvSpPr>
              <a:spLocks/>
            </p:cNvSpPr>
            <p:nvPr/>
          </p:nvSpPr>
          <p:spPr bwMode="auto">
            <a:xfrm>
              <a:off x="1937" y="3718"/>
              <a:ext cx="30" cy="44"/>
            </a:xfrm>
            <a:custGeom>
              <a:avLst/>
              <a:gdLst>
                <a:gd name="T0" fmla="*/ 12 w 30"/>
                <a:gd name="T1" fmla="*/ 12 h 44"/>
                <a:gd name="T2" fmla="*/ 30 w 30"/>
                <a:gd name="T3" fmla="*/ 20 h 44"/>
                <a:gd name="T4" fmla="*/ 30 w 30"/>
                <a:gd name="T5" fmla="*/ 44 h 44"/>
                <a:gd name="T6" fmla="*/ 18 w 30"/>
                <a:gd name="T7" fmla="*/ 44 h 44"/>
                <a:gd name="T8" fmla="*/ 0 w 30"/>
                <a:gd name="T9" fmla="*/ 30 h 44"/>
                <a:gd name="T10" fmla="*/ 0 w 30"/>
                <a:gd name="T11" fmla="*/ 0 h 44"/>
                <a:gd name="T12" fmla="*/ 12 w 30"/>
                <a:gd name="T13" fmla="*/ 12 h 44"/>
                <a:gd name="T14" fmla="*/ 12 w 30"/>
                <a:gd name="T15" fmla="*/ 12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4">
                  <a:moveTo>
                    <a:pt x="12" y="12"/>
                  </a:moveTo>
                  <a:lnTo>
                    <a:pt x="30" y="20"/>
                  </a:lnTo>
                  <a:lnTo>
                    <a:pt x="30" y="44"/>
                  </a:lnTo>
                  <a:lnTo>
                    <a:pt x="18" y="44"/>
                  </a:lnTo>
                  <a:lnTo>
                    <a:pt x="0" y="30"/>
                  </a:lnTo>
                  <a:lnTo>
                    <a:pt x="0" y="0"/>
                  </a:lnTo>
                  <a:lnTo>
                    <a:pt x="1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71">
              <a:extLst>
                <a:ext uri="{FF2B5EF4-FFF2-40B4-BE49-F238E27FC236}">
                  <a16:creationId xmlns:a16="http://schemas.microsoft.com/office/drawing/2014/main" id="{3370EFAA-962F-4143-96EA-E8D105B5CC4C}"/>
                </a:ext>
              </a:extLst>
            </p:cNvPr>
            <p:cNvSpPr>
              <a:spLocks/>
            </p:cNvSpPr>
            <p:nvPr/>
          </p:nvSpPr>
          <p:spPr bwMode="auto">
            <a:xfrm>
              <a:off x="1880" y="3610"/>
              <a:ext cx="85" cy="108"/>
            </a:xfrm>
            <a:custGeom>
              <a:avLst/>
              <a:gdLst>
                <a:gd name="T0" fmla="*/ 12 w 85"/>
                <a:gd name="T1" fmla="*/ 11 h 108"/>
                <a:gd name="T2" fmla="*/ 47 w 85"/>
                <a:gd name="T3" fmla="*/ 35 h 108"/>
                <a:gd name="T4" fmla="*/ 63 w 85"/>
                <a:gd name="T5" fmla="*/ 81 h 108"/>
                <a:gd name="T6" fmla="*/ 85 w 85"/>
                <a:gd name="T7" fmla="*/ 108 h 108"/>
                <a:gd name="T8" fmla="*/ 55 w 85"/>
                <a:gd name="T9" fmla="*/ 104 h 108"/>
                <a:gd name="T10" fmla="*/ 24 w 85"/>
                <a:gd name="T11" fmla="*/ 51 h 108"/>
                <a:gd name="T12" fmla="*/ 8 w 85"/>
                <a:gd name="T13" fmla="*/ 43 h 108"/>
                <a:gd name="T14" fmla="*/ 0 w 85"/>
                <a:gd name="T15" fmla="*/ 0 h 108"/>
                <a:gd name="T16" fmla="*/ 12 w 85"/>
                <a:gd name="T17" fmla="*/ 11 h 108"/>
                <a:gd name="T18" fmla="*/ 12 w 85"/>
                <a:gd name="T19" fmla="*/ 11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108">
                  <a:moveTo>
                    <a:pt x="12" y="11"/>
                  </a:moveTo>
                  <a:lnTo>
                    <a:pt x="47" y="35"/>
                  </a:lnTo>
                  <a:lnTo>
                    <a:pt x="63" y="81"/>
                  </a:lnTo>
                  <a:lnTo>
                    <a:pt x="85" y="108"/>
                  </a:lnTo>
                  <a:lnTo>
                    <a:pt x="55" y="104"/>
                  </a:lnTo>
                  <a:lnTo>
                    <a:pt x="24" y="51"/>
                  </a:lnTo>
                  <a:lnTo>
                    <a:pt x="8" y="43"/>
                  </a:lnTo>
                  <a:lnTo>
                    <a:pt x="0" y="0"/>
                  </a:lnTo>
                  <a:lnTo>
                    <a:pt x="12" y="11"/>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72">
              <a:extLst>
                <a:ext uri="{FF2B5EF4-FFF2-40B4-BE49-F238E27FC236}">
                  <a16:creationId xmlns:a16="http://schemas.microsoft.com/office/drawing/2014/main" id="{441925D5-27B2-481F-A455-DA971494BC13}"/>
                </a:ext>
              </a:extLst>
            </p:cNvPr>
            <p:cNvSpPr>
              <a:spLocks/>
            </p:cNvSpPr>
            <p:nvPr/>
          </p:nvSpPr>
          <p:spPr bwMode="auto">
            <a:xfrm>
              <a:off x="1799" y="3699"/>
              <a:ext cx="32" cy="33"/>
            </a:xfrm>
            <a:custGeom>
              <a:avLst/>
              <a:gdLst>
                <a:gd name="T0" fmla="*/ 0 w 32"/>
                <a:gd name="T1" fmla="*/ 0 h 33"/>
                <a:gd name="T2" fmla="*/ 0 w 32"/>
                <a:gd name="T3" fmla="*/ 33 h 33"/>
                <a:gd name="T4" fmla="*/ 32 w 32"/>
                <a:gd name="T5" fmla="*/ 33 h 33"/>
                <a:gd name="T6" fmla="*/ 20 w 32"/>
                <a:gd name="T7" fmla="*/ 7 h 33"/>
                <a:gd name="T8" fmla="*/ 0 w 32"/>
                <a:gd name="T9" fmla="*/ 0 h 33"/>
                <a:gd name="T10" fmla="*/ 0 w 32"/>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3">
                  <a:moveTo>
                    <a:pt x="0" y="0"/>
                  </a:moveTo>
                  <a:lnTo>
                    <a:pt x="0" y="33"/>
                  </a:lnTo>
                  <a:lnTo>
                    <a:pt x="32" y="33"/>
                  </a:lnTo>
                  <a:lnTo>
                    <a:pt x="20" y="7"/>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73">
              <a:extLst>
                <a:ext uri="{FF2B5EF4-FFF2-40B4-BE49-F238E27FC236}">
                  <a16:creationId xmlns:a16="http://schemas.microsoft.com/office/drawing/2014/main" id="{3C81C035-B866-4667-A341-C0BA2EDE87DC}"/>
                </a:ext>
              </a:extLst>
            </p:cNvPr>
            <p:cNvSpPr>
              <a:spLocks/>
            </p:cNvSpPr>
            <p:nvPr/>
          </p:nvSpPr>
          <p:spPr bwMode="auto">
            <a:xfrm>
              <a:off x="1815" y="3706"/>
              <a:ext cx="108" cy="70"/>
            </a:xfrm>
            <a:custGeom>
              <a:avLst/>
              <a:gdLst>
                <a:gd name="T0" fmla="*/ 0 w 108"/>
                <a:gd name="T1" fmla="*/ 0 h 70"/>
                <a:gd name="T2" fmla="*/ 18 w 108"/>
                <a:gd name="T3" fmla="*/ 26 h 70"/>
                <a:gd name="T4" fmla="*/ 77 w 108"/>
                <a:gd name="T5" fmla="*/ 70 h 70"/>
                <a:gd name="T6" fmla="*/ 97 w 108"/>
                <a:gd name="T7" fmla="*/ 70 h 70"/>
                <a:gd name="T8" fmla="*/ 108 w 108"/>
                <a:gd name="T9" fmla="*/ 66 h 70"/>
                <a:gd name="T10" fmla="*/ 37 w 108"/>
                <a:gd name="T11" fmla="*/ 20 h 70"/>
                <a:gd name="T12" fmla="*/ 0 w 108"/>
                <a:gd name="T13" fmla="*/ 0 h 70"/>
                <a:gd name="T14" fmla="*/ 0 w 108"/>
                <a:gd name="T15" fmla="*/ 0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70">
                  <a:moveTo>
                    <a:pt x="0" y="0"/>
                  </a:moveTo>
                  <a:lnTo>
                    <a:pt x="18" y="26"/>
                  </a:lnTo>
                  <a:lnTo>
                    <a:pt x="77" y="70"/>
                  </a:lnTo>
                  <a:lnTo>
                    <a:pt x="97" y="70"/>
                  </a:lnTo>
                  <a:lnTo>
                    <a:pt x="108" y="66"/>
                  </a:lnTo>
                  <a:lnTo>
                    <a:pt x="37" y="20"/>
                  </a:lnTo>
                  <a:lnTo>
                    <a:pt x="0"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74">
              <a:extLst>
                <a:ext uri="{FF2B5EF4-FFF2-40B4-BE49-F238E27FC236}">
                  <a16:creationId xmlns:a16="http://schemas.microsoft.com/office/drawing/2014/main" id="{6155F8C2-9DA7-43D5-9C56-1BACF4043507}"/>
                </a:ext>
              </a:extLst>
            </p:cNvPr>
            <p:cNvSpPr>
              <a:spLocks/>
            </p:cNvSpPr>
            <p:nvPr/>
          </p:nvSpPr>
          <p:spPr bwMode="auto">
            <a:xfrm>
              <a:off x="1827" y="3671"/>
              <a:ext cx="85" cy="85"/>
            </a:xfrm>
            <a:custGeom>
              <a:avLst/>
              <a:gdLst>
                <a:gd name="T0" fmla="*/ 0 w 85"/>
                <a:gd name="T1" fmla="*/ 6 h 85"/>
                <a:gd name="T2" fmla="*/ 0 w 85"/>
                <a:gd name="T3" fmla="*/ 28 h 85"/>
                <a:gd name="T4" fmla="*/ 35 w 85"/>
                <a:gd name="T5" fmla="*/ 47 h 85"/>
                <a:gd name="T6" fmla="*/ 77 w 85"/>
                <a:gd name="T7" fmla="*/ 85 h 85"/>
                <a:gd name="T8" fmla="*/ 85 w 85"/>
                <a:gd name="T9" fmla="*/ 77 h 85"/>
                <a:gd name="T10" fmla="*/ 45 w 85"/>
                <a:gd name="T11" fmla="*/ 33 h 85"/>
                <a:gd name="T12" fmla="*/ 21 w 85"/>
                <a:gd name="T13" fmla="*/ 0 h 85"/>
                <a:gd name="T14" fmla="*/ 0 w 85"/>
                <a:gd name="T15" fmla="*/ 6 h 85"/>
                <a:gd name="T16" fmla="*/ 0 w 85"/>
                <a:gd name="T17" fmla="*/ 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85">
                  <a:moveTo>
                    <a:pt x="0" y="6"/>
                  </a:moveTo>
                  <a:lnTo>
                    <a:pt x="0" y="28"/>
                  </a:lnTo>
                  <a:lnTo>
                    <a:pt x="35" y="47"/>
                  </a:lnTo>
                  <a:lnTo>
                    <a:pt x="77" y="85"/>
                  </a:lnTo>
                  <a:lnTo>
                    <a:pt x="85" y="77"/>
                  </a:lnTo>
                  <a:lnTo>
                    <a:pt x="45" y="33"/>
                  </a:lnTo>
                  <a:lnTo>
                    <a:pt x="21" y="0"/>
                  </a:lnTo>
                  <a:lnTo>
                    <a:pt x="0" y="6"/>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75">
              <a:extLst>
                <a:ext uri="{FF2B5EF4-FFF2-40B4-BE49-F238E27FC236}">
                  <a16:creationId xmlns:a16="http://schemas.microsoft.com/office/drawing/2014/main" id="{273F544D-C132-4DA0-9C34-150360D7DB33}"/>
                </a:ext>
              </a:extLst>
            </p:cNvPr>
            <p:cNvSpPr>
              <a:spLocks/>
            </p:cNvSpPr>
            <p:nvPr/>
          </p:nvSpPr>
          <p:spPr bwMode="auto">
            <a:xfrm>
              <a:off x="1836" y="2183"/>
              <a:ext cx="370" cy="338"/>
            </a:xfrm>
            <a:custGeom>
              <a:avLst/>
              <a:gdLst>
                <a:gd name="T0" fmla="*/ 343 w 370"/>
                <a:gd name="T1" fmla="*/ 2 h 338"/>
                <a:gd name="T2" fmla="*/ 364 w 370"/>
                <a:gd name="T3" fmla="*/ 20 h 338"/>
                <a:gd name="T4" fmla="*/ 370 w 370"/>
                <a:gd name="T5" fmla="*/ 63 h 338"/>
                <a:gd name="T6" fmla="*/ 364 w 370"/>
                <a:gd name="T7" fmla="*/ 81 h 338"/>
                <a:gd name="T8" fmla="*/ 358 w 370"/>
                <a:gd name="T9" fmla="*/ 105 h 338"/>
                <a:gd name="T10" fmla="*/ 358 w 370"/>
                <a:gd name="T11" fmla="*/ 127 h 338"/>
                <a:gd name="T12" fmla="*/ 343 w 370"/>
                <a:gd name="T13" fmla="*/ 136 h 338"/>
                <a:gd name="T14" fmla="*/ 327 w 370"/>
                <a:gd name="T15" fmla="*/ 142 h 338"/>
                <a:gd name="T16" fmla="*/ 323 w 370"/>
                <a:gd name="T17" fmla="*/ 178 h 338"/>
                <a:gd name="T18" fmla="*/ 323 w 370"/>
                <a:gd name="T19" fmla="*/ 221 h 338"/>
                <a:gd name="T20" fmla="*/ 305 w 370"/>
                <a:gd name="T21" fmla="*/ 249 h 338"/>
                <a:gd name="T22" fmla="*/ 283 w 370"/>
                <a:gd name="T23" fmla="*/ 283 h 338"/>
                <a:gd name="T24" fmla="*/ 240 w 370"/>
                <a:gd name="T25" fmla="*/ 328 h 338"/>
                <a:gd name="T26" fmla="*/ 214 w 370"/>
                <a:gd name="T27" fmla="*/ 338 h 338"/>
                <a:gd name="T28" fmla="*/ 175 w 370"/>
                <a:gd name="T29" fmla="*/ 336 h 338"/>
                <a:gd name="T30" fmla="*/ 97 w 370"/>
                <a:gd name="T31" fmla="*/ 259 h 338"/>
                <a:gd name="T32" fmla="*/ 52 w 370"/>
                <a:gd name="T33" fmla="*/ 204 h 338"/>
                <a:gd name="T34" fmla="*/ 40 w 370"/>
                <a:gd name="T35" fmla="*/ 170 h 338"/>
                <a:gd name="T36" fmla="*/ 26 w 370"/>
                <a:gd name="T37" fmla="*/ 130 h 338"/>
                <a:gd name="T38" fmla="*/ 0 w 370"/>
                <a:gd name="T39" fmla="*/ 67 h 338"/>
                <a:gd name="T40" fmla="*/ 8 w 370"/>
                <a:gd name="T41" fmla="*/ 26 h 338"/>
                <a:gd name="T42" fmla="*/ 254 w 370"/>
                <a:gd name="T43" fmla="*/ 0 h 338"/>
                <a:gd name="T44" fmla="*/ 343 w 370"/>
                <a:gd name="T45" fmla="*/ 2 h 338"/>
                <a:gd name="T46" fmla="*/ 343 w 370"/>
                <a:gd name="T47" fmla="*/ 2 h 3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0" h="338">
                  <a:moveTo>
                    <a:pt x="343" y="2"/>
                  </a:moveTo>
                  <a:lnTo>
                    <a:pt x="364" y="20"/>
                  </a:lnTo>
                  <a:lnTo>
                    <a:pt x="370" y="63"/>
                  </a:lnTo>
                  <a:lnTo>
                    <a:pt x="364" y="81"/>
                  </a:lnTo>
                  <a:lnTo>
                    <a:pt x="358" y="105"/>
                  </a:lnTo>
                  <a:lnTo>
                    <a:pt x="358" y="127"/>
                  </a:lnTo>
                  <a:lnTo>
                    <a:pt x="343" y="136"/>
                  </a:lnTo>
                  <a:lnTo>
                    <a:pt x="327" y="142"/>
                  </a:lnTo>
                  <a:lnTo>
                    <a:pt x="323" y="178"/>
                  </a:lnTo>
                  <a:lnTo>
                    <a:pt x="323" y="221"/>
                  </a:lnTo>
                  <a:lnTo>
                    <a:pt x="305" y="249"/>
                  </a:lnTo>
                  <a:lnTo>
                    <a:pt x="283" y="283"/>
                  </a:lnTo>
                  <a:lnTo>
                    <a:pt x="240" y="328"/>
                  </a:lnTo>
                  <a:lnTo>
                    <a:pt x="214" y="338"/>
                  </a:lnTo>
                  <a:lnTo>
                    <a:pt x="175" y="336"/>
                  </a:lnTo>
                  <a:lnTo>
                    <a:pt x="97" y="259"/>
                  </a:lnTo>
                  <a:lnTo>
                    <a:pt x="52" y="204"/>
                  </a:lnTo>
                  <a:lnTo>
                    <a:pt x="40" y="170"/>
                  </a:lnTo>
                  <a:lnTo>
                    <a:pt x="26" y="130"/>
                  </a:lnTo>
                  <a:lnTo>
                    <a:pt x="0" y="67"/>
                  </a:lnTo>
                  <a:lnTo>
                    <a:pt x="8" y="26"/>
                  </a:lnTo>
                  <a:lnTo>
                    <a:pt x="254" y="0"/>
                  </a:lnTo>
                  <a:lnTo>
                    <a:pt x="343" y="2"/>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76">
              <a:extLst>
                <a:ext uri="{FF2B5EF4-FFF2-40B4-BE49-F238E27FC236}">
                  <a16:creationId xmlns:a16="http://schemas.microsoft.com/office/drawing/2014/main" id="{C29A388C-BFBE-46B0-A54A-07DCDB72B470}"/>
                </a:ext>
              </a:extLst>
            </p:cNvPr>
            <p:cNvSpPr>
              <a:spLocks/>
            </p:cNvSpPr>
            <p:nvPr/>
          </p:nvSpPr>
          <p:spPr bwMode="auto">
            <a:xfrm>
              <a:off x="1836" y="2197"/>
              <a:ext cx="319" cy="107"/>
            </a:xfrm>
            <a:custGeom>
              <a:avLst/>
              <a:gdLst>
                <a:gd name="T0" fmla="*/ 307 w 319"/>
                <a:gd name="T1" fmla="*/ 53 h 107"/>
                <a:gd name="T2" fmla="*/ 262 w 319"/>
                <a:gd name="T3" fmla="*/ 26 h 107"/>
                <a:gd name="T4" fmla="*/ 198 w 319"/>
                <a:gd name="T5" fmla="*/ 24 h 107"/>
                <a:gd name="T6" fmla="*/ 153 w 319"/>
                <a:gd name="T7" fmla="*/ 22 h 107"/>
                <a:gd name="T8" fmla="*/ 113 w 319"/>
                <a:gd name="T9" fmla="*/ 43 h 107"/>
                <a:gd name="T10" fmla="*/ 52 w 319"/>
                <a:gd name="T11" fmla="*/ 53 h 107"/>
                <a:gd name="T12" fmla="*/ 28 w 319"/>
                <a:gd name="T13" fmla="*/ 79 h 107"/>
                <a:gd name="T14" fmla="*/ 22 w 319"/>
                <a:gd name="T15" fmla="*/ 107 h 107"/>
                <a:gd name="T16" fmla="*/ 0 w 319"/>
                <a:gd name="T17" fmla="*/ 41 h 107"/>
                <a:gd name="T18" fmla="*/ 2 w 319"/>
                <a:gd name="T19" fmla="*/ 4 h 107"/>
                <a:gd name="T20" fmla="*/ 190 w 319"/>
                <a:gd name="T21" fmla="*/ 0 h 107"/>
                <a:gd name="T22" fmla="*/ 250 w 319"/>
                <a:gd name="T23" fmla="*/ 0 h 107"/>
                <a:gd name="T24" fmla="*/ 289 w 319"/>
                <a:gd name="T25" fmla="*/ 16 h 107"/>
                <a:gd name="T26" fmla="*/ 319 w 319"/>
                <a:gd name="T27" fmla="*/ 49 h 107"/>
                <a:gd name="T28" fmla="*/ 307 w 319"/>
                <a:gd name="T29" fmla="*/ 53 h 107"/>
                <a:gd name="T30" fmla="*/ 307 w 319"/>
                <a:gd name="T31" fmla="*/ 53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107">
                  <a:moveTo>
                    <a:pt x="307" y="53"/>
                  </a:moveTo>
                  <a:lnTo>
                    <a:pt x="262" y="26"/>
                  </a:lnTo>
                  <a:lnTo>
                    <a:pt x="198" y="24"/>
                  </a:lnTo>
                  <a:lnTo>
                    <a:pt x="153" y="22"/>
                  </a:lnTo>
                  <a:lnTo>
                    <a:pt x="113" y="43"/>
                  </a:lnTo>
                  <a:lnTo>
                    <a:pt x="52" y="53"/>
                  </a:lnTo>
                  <a:lnTo>
                    <a:pt x="28" y="79"/>
                  </a:lnTo>
                  <a:lnTo>
                    <a:pt x="22" y="107"/>
                  </a:lnTo>
                  <a:lnTo>
                    <a:pt x="0" y="41"/>
                  </a:lnTo>
                  <a:lnTo>
                    <a:pt x="2" y="4"/>
                  </a:lnTo>
                  <a:lnTo>
                    <a:pt x="190" y="0"/>
                  </a:lnTo>
                  <a:lnTo>
                    <a:pt x="250" y="0"/>
                  </a:lnTo>
                  <a:lnTo>
                    <a:pt x="289" y="16"/>
                  </a:lnTo>
                  <a:lnTo>
                    <a:pt x="319" y="49"/>
                  </a:lnTo>
                  <a:lnTo>
                    <a:pt x="307"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77">
              <a:extLst>
                <a:ext uri="{FF2B5EF4-FFF2-40B4-BE49-F238E27FC236}">
                  <a16:creationId xmlns:a16="http://schemas.microsoft.com/office/drawing/2014/main" id="{B77C40FC-DC89-40FB-9F4A-A2E757C29873}"/>
                </a:ext>
              </a:extLst>
            </p:cNvPr>
            <p:cNvSpPr>
              <a:spLocks/>
            </p:cNvSpPr>
            <p:nvPr/>
          </p:nvSpPr>
          <p:spPr bwMode="auto">
            <a:xfrm>
              <a:off x="2171" y="2272"/>
              <a:ext cx="19" cy="41"/>
            </a:xfrm>
            <a:custGeom>
              <a:avLst/>
              <a:gdLst>
                <a:gd name="T0" fmla="*/ 10 w 19"/>
                <a:gd name="T1" fmla="*/ 4 h 41"/>
                <a:gd name="T2" fmla="*/ 14 w 19"/>
                <a:gd name="T3" fmla="*/ 12 h 41"/>
                <a:gd name="T4" fmla="*/ 19 w 19"/>
                <a:gd name="T5" fmla="*/ 38 h 41"/>
                <a:gd name="T6" fmla="*/ 0 w 19"/>
                <a:gd name="T7" fmla="*/ 41 h 41"/>
                <a:gd name="T8" fmla="*/ 4 w 19"/>
                <a:gd name="T9" fmla="*/ 0 h 41"/>
                <a:gd name="T10" fmla="*/ 10 w 19"/>
                <a:gd name="T11" fmla="*/ 4 h 41"/>
                <a:gd name="T12" fmla="*/ 10 w 19"/>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1">
                  <a:moveTo>
                    <a:pt x="10" y="4"/>
                  </a:moveTo>
                  <a:lnTo>
                    <a:pt x="14" y="12"/>
                  </a:lnTo>
                  <a:lnTo>
                    <a:pt x="19" y="38"/>
                  </a:lnTo>
                  <a:lnTo>
                    <a:pt x="0" y="41"/>
                  </a:lnTo>
                  <a:lnTo>
                    <a:pt x="4" y="0"/>
                  </a:lnTo>
                  <a:lnTo>
                    <a:pt x="1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78">
              <a:extLst>
                <a:ext uri="{FF2B5EF4-FFF2-40B4-BE49-F238E27FC236}">
                  <a16:creationId xmlns:a16="http://schemas.microsoft.com/office/drawing/2014/main" id="{CB6F2F2E-D5FC-4AE1-A8C6-2B086A118844}"/>
                </a:ext>
              </a:extLst>
            </p:cNvPr>
            <p:cNvSpPr>
              <a:spLocks/>
            </p:cNvSpPr>
            <p:nvPr/>
          </p:nvSpPr>
          <p:spPr bwMode="auto">
            <a:xfrm>
              <a:off x="1971" y="2466"/>
              <a:ext cx="107" cy="27"/>
            </a:xfrm>
            <a:custGeom>
              <a:avLst/>
              <a:gdLst>
                <a:gd name="T0" fmla="*/ 107 w 107"/>
                <a:gd name="T1" fmla="*/ 0 h 27"/>
                <a:gd name="T2" fmla="*/ 87 w 107"/>
                <a:gd name="T3" fmla="*/ 17 h 27"/>
                <a:gd name="T4" fmla="*/ 34 w 107"/>
                <a:gd name="T5" fmla="*/ 27 h 27"/>
                <a:gd name="T6" fmla="*/ 0 w 107"/>
                <a:gd name="T7" fmla="*/ 15 h 27"/>
                <a:gd name="T8" fmla="*/ 8 w 107"/>
                <a:gd name="T9" fmla="*/ 6 h 27"/>
                <a:gd name="T10" fmla="*/ 75 w 107"/>
                <a:gd name="T11" fmla="*/ 0 h 27"/>
                <a:gd name="T12" fmla="*/ 107 w 107"/>
                <a:gd name="T13" fmla="*/ 0 h 27"/>
                <a:gd name="T14" fmla="*/ 107 w 107"/>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27">
                  <a:moveTo>
                    <a:pt x="107" y="0"/>
                  </a:moveTo>
                  <a:lnTo>
                    <a:pt x="87" y="17"/>
                  </a:lnTo>
                  <a:lnTo>
                    <a:pt x="34" y="27"/>
                  </a:lnTo>
                  <a:lnTo>
                    <a:pt x="0" y="15"/>
                  </a:lnTo>
                  <a:lnTo>
                    <a:pt x="8" y="6"/>
                  </a:lnTo>
                  <a:lnTo>
                    <a:pt x="75" y="0"/>
                  </a:lnTo>
                  <a:lnTo>
                    <a:pt x="107" y="0"/>
                  </a:lnTo>
                  <a:close/>
                </a:path>
              </a:pathLst>
            </a:custGeom>
            <a:solidFill>
              <a:srgbClr val="D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179">
              <a:extLst>
                <a:ext uri="{FF2B5EF4-FFF2-40B4-BE49-F238E27FC236}">
                  <a16:creationId xmlns:a16="http://schemas.microsoft.com/office/drawing/2014/main" id="{589C5526-113A-4A9C-9CC9-1EAE17890022}"/>
                </a:ext>
              </a:extLst>
            </p:cNvPr>
            <p:cNvSpPr>
              <a:spLocks/>
            </p:cNvSpPr>
            <p:nvPr/>
          </p:nvSpPr>
          <p:spPr bwMode="auto">
            <a:xfrm>
              <a:off x="2018" y="2404"/>
              <a:ext cx="20" cy="26"/>
            </a:xfrm>
            <a:custGeom>
              <a:avLst/>
              <a:gdLst>
                <a:gd name="T0" fmla="*/ 0 w 20"/>
                <a:gd name="T1" fmla="*/ 0 h 26"/>
                <a:gd name="T2" fmla="*/ 18 w 20"/>
                <a:gd name="T3" fmla="*/ 4 h 26"/>
                <a:gd name="T4" fmla="*/ 20 w 20"/>
                <a:gd name="T5" fmla="*/ 18 h 26"/>
                <a:gd name="T6" fmla="*/ 6 w 20"/>
                <a:gd name="T7" fmla="*/ 26 h 26"/>
                <a:gd name="T8" fmla="*/ 0 w 20"/>
                <a:gd name="T9" fmla="*/ 0 h 26"/>
                <a:gd name="T10" fmla="*/ 0 w 2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0" y="0"/>
                  </a:moveTo>
                  <a:lnTo>
                    <a:pt x="18" y="4"/>
                  </a:lnTo>
                  <a:lnTo>
                    <a:pt x="20" y="18"/>
                  </a:lnTo>
                  <a:lnTo>
                    <a:pt x="6" y="26"/>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180">
              <a:extLst>
                <a:ext uri="{FF2B5EF4-FFF2-40B4-BE49-F238E27FC236}">
                  <a16:creationId xmlns:a16="http://schemas.microsoft.com/office/drawing/2014/main" id="{C11F9F31-D734-4FA7-B1F1-C4F8E4CE37DA}"/>
                </a:ext>
              </a:extLst>
            </p:cNvPr>
            <p:cNvSpPr>
              <a:spLocks/>
            </p:cNvSpPr>
            <p:nvPr/>
          </p:nvSpPr>
          <p:spPr bwMode="auto">
            <a:xfrm>
              <a:off x="2080" y="2333"/>
              <a:ext cx="37" cy="38"/>
            </a:xfrm>
            <a:custGeom>
              <a:avLst/>
              <a:gdLst>
                <a:gd name="T0" fmla="*/ 25 w 37"/>
                <a:gd name="T1" fmla="*/ 0 h 38"/>
                <a:gd name="T2" fmla="*/ 0 w 37"/>
                <a:gd name="T3" fmla="*/ 20 h 38"/>
                <a:gd name="T4" fmla="*/ 0 w 37"/>
                <a:gd name="T5" fmla="*/ 38 h 38"/>
                <a:gd name="T6" fmla="*/ 18 w 37"/>
                <a:gd name="T7" fmla="*/ 32 h 38"/>
                <a:gd name="T8" fmla="*/ 37 w 37"/>
                <a:gd name="T9" fmla="*/ 0 h 38"/>
                <a:gd name="T10" fmla="*/ 25 w 37"/>
                <a:gd name="T11" fmla="*/ 0 h 38"/>
                <a:gd name="T12" fmla="*/ 25 w 37"/>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8">
                  <a:moveTo>
                    <a:pt x="25" y="0"/>
                  </a:moveTo>
                  <a:lnTo>
                    <a:pt x="0" y="20"/>
                  </a:lnTo>
                  <a:lnTo>
                    <a:pt x="0" y="38"/>
                  </a:lnTo>
                  <a:lnTo>
                    <a:pt x="18" y="32"/>
                  </a:lnTo>
                  <a:lnTo>
                    <a:pt x="37" y="0"/>
                  </a:lnTo>
                  <a:lnTo>
                    <a:pt x="2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81">
              <a:extLst>
                <a:ext uri="{FF2B5EF4-FFF2-40B4-BE49-F238E27FC236}">
                  <a16:creationId xmlns:a16="http://schemas.microsoft.com/office/drawing/2014/main" id="{D9D05DD5-91F4-48F5-9F95-01B9947BDD76}"/>
                </a:ext>
              </a:extLst>
            </p:cNvPr>
            <p:cNvSpPr>
              <a:spLocks/>
            </p:cNvSpPr>
            <p:nvPr/>
          </p:nvSpPr>
          <p:spPr bwMode="auto">
            <a:xfrm>
              <a:off x="1985" y="2400"/>
              <a:ext cx="26" cy="38"/>
            </a:xfrm>
            <a:custGeom>
              <a:avLst/>
              <a:gdLst>
                <a:gd name="T0" fmla="*/ 24 w 26"/>
                <a:gd name="T1" fmla="*/ 0 h 38"/>
                <a:gd name="T2" fmla="*/ 4 w 26"/>
                <a:gd name="T3" fmla="*/ 0 h 38"/>
                <a:gd name="T4" fmla="*/ 0 w 26"/>
                <a:gd name="T5" fmla="*/ 18 h 38"/>
                <a:gd name="T6" fmla="*/ 4 w 26"/>
                <a:gd name="T7" fmla="*/ 38 h 38"/>
                <a:gd name="T8" fmla="*/ 26 w 26"/>
                <a:gd name="T9" fmla="*/ 38 h 38"/>
                <a:gd name="T10" fmla="*/ 24 w 26"/>
                <a:gd name="T11" fmla="*/ 0 h 38"/>
                <a:gd name="T12" fmla="*/ 24 w 26"/>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8">
                  <a:moveTo>
                    <a:pt x="24" y="0"/>
                  </a:moveTo>
                  <a:lnTo>
                    <a:pt x="4" y="0"/>
                  </a:lnTo>
                  <a:lnTo>
                    <a:pt x="0" y="18"/>
                  </a:lnTo>
                  <a:lnTo>
                    <a:pt x="4" y="38"/>
                  </a:lnTo>
                  <a:lnTo>
                    <a:pt x="26" y="38"/>
                  </a:lnTo>
                  <a:lnTo>
                    <a:pt x="2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82">
              <a:extLst>
                <a:ext uri="{FF2B5EF4-FFF2-40B4-BE49-F238E27FC236}">
                  <a16:creationId xmlns:a16="http://schemas.microsoft.com/office/drawing/2014/main" id="{DEDA6F94-59C6-4E47-A230-33DF091A71F2}"/>
                </a:ext>
              </a:extLst>
            </p:cNvPr>
            <p:cNvSpPr>
              <a:spLocks/>
            </p:cNvSpPr>
            <p:nvPr/>
          </p:nvSpPr>
          <p:spPr bwMode="auto">
            <a:xfrm>
              <a:off x="1983" y="2345"/>
              <a:ext cx="53" cy="38"/>
            </a:xfrm>
            <a:custGeom>
              <a:avLst/>
              <a:gdLst>
                <a:gd name="T0" fmla="*/ 14 w 53"/>
                <a:gd name="T1" fmla="*/ 4 h 38"/>
                <a:gd name="T2" fmla="*/ 2 w 53"/>
                <a:gd name="T3" fmla="*/ 0 h 38"/>
                <a:gd name="T4" fmla="*/ 0 w 53"/>
                <a:gd name="T5" fmla="*/ 18 h 38"/>
                <a:gd name="T6" fmla="*/ 0 w 53"/>
                <a:gd name="T7" fmla="*/ 38 h 38"/>
                <a:gd name="T8" fmla="*/ 14 w 53"/>
                <a:gd name="T9" fmla="*/ 34 h 38"/>
                <a:gd name="T10" fmla="*/ 33 w 53"/>
                <a:gd name="T11" fmla="*/ 28 h 38"/>
                <a:gd name="T12" fmla="*/ 53 w 53"/>
                <a:gd name="T13" fmla="*/ 20 h 38"/>
                <a:gd name="T14" fmla="*/ 14 w 53"/>
                <a:gd name="T15" fmla="*/ 4 h 38"/>
                <a:gd name="T16" fmla="*/ 14 w 53"/>
                <a:gd name="T17" fmla="*/ 4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38">
                  <a:moveTo>
                    <a:pt x="14" y="4"/>
                  </a:moveTo>
                  <a:lnTo>
                    <a:pt x="2" y="0"/>
                  </a:lnTo>
                  <a:lnTo>
                    <a:pt x="0" y="18"/>
                  </a:lnTo>
                  <a:lnTo>
                    <a:pt x="0" y="38"/>
                  </a:lnTo>
                  <a:lnTo>
                    <a:pt x="14" y="34"/>
                  </a:lnTo>
                  <a:lnTo>
                    <a:pt x="33" y="28"/>
                  </a:lnTo>
                  <a:lnTo>
                    <a:pt x="53" y="20"/>
                  </a:lnTo>
                  <a:lnTo>
                    <a:pt x="14"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83">
              <a:extLst>
                <a:ext uri="{FF2B5EF4-FFF2-40B4-BE49-F238E27FC236}">
                  <a16:creationId xmlns:a16="http://schemas.microsoft.com/office/drawing/2014/main" id="{A86D9FE0-B037-48B0-A4EE-F40D6E85B372}"/>
                </a:ext>
              </a:extLst>
            </p:cNvPr>
            <p:cNvSpPr>
              <a:spLocks/>
            </p:cNvSpPr>
            <p:nvPr/>
          </p:nvSpPr>
          <p:spPr bwMode="auto">
            <a:xfrm>
              <a:off x="2042" y="2298"/>
              <a:ext cx="77" cy="55"/>
            </a:xfrm>
            <a:custGeom>
              <a:avLst/>
              <a:gdLst>
                <a:gd name="T0" fmla="*/ 0 w 77"/>
                <a:gd name="T1" fmla="*/ 12 h 55"/>
                <a:gd name="T2" fmla="*/ 38 w 77"/>
                <a:gd name="T3" fmla="*/ 12 h 55"/>
                <a:gd name="T4" fmla="*/ 50 w 77"/>
                <a:gd name="T5" fmla="*/ 17 h 55"/>
                <a:gd name="T6" fmla="*/ 46 w 77"/>
                <a:gd name="T7" fmla="*/ 27 h 55"/>
                <a:gd name="T8" fmla="*/ 30 w 77"/>
                <a:gd name="T9" fmla="*/ 39 h 55"/>
                <a:gd name="T10" fmla="*/ 12 w 77"/>
                <a:gd name="T11" fmla="*/ 55 h 55"/>
                <a:gd name="T12" fmla="*/ 40 w 77"/>
                <a:gd name="T13" fmla="*/ 47 h 55"/>
                <a:gd name="T14" fmla="*/ 67 w 77"/>
                <a:gd name="T15" fmla="*/ 15 h 55"/>
                <a:gd name="T16" fmla="*/ 77 w 77"/>
                <a:gd name="T17" fmla="*/ 6 h 55"/>
                <a:gd name="T18" fmla="*/ 56 w 77"/>
                <a:gd name="T19" fmla="*/ 0 h 55"/>
                <a:gd name="T20" fmla="*/ 30 w 77"/>
                <a:gd name="T21" fmla="*/ 4 h 55"/>
                <a:gd name="T22" fmla="*/ 0 w 77"/>
                <a:gd name="T23" fmla="*/ 12 h 55"/>
                <a:gd name="T24" fmla="*/ 0 w 77"/>
                <a:gd name="T25" fmla="*/ 1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55">
                  <a:moveTo>
                    <a:pt x="0" y="12"/>
                  </a:moveTo>
                  <a:lnTo>
                    <a:pt x="38" y="12"/>
                  </a:lnTo>
                  <a:lnTo>
                    <a:pt x="50" y="17"/>
                  </a:lnTo>
                  <a:lnTo>
                    <a:pt x="46" y="27"/>
                  </a:lnTo>
                  <a:lnTo>
                    <a:pt x="30" y="39"/>
                  </a:lnTo>
                  <a:lnTo>
                    <a:pt x="12" y="55"/>
                  </a:lnTo>
                  <a:lnTo>
                    <a:pt x="40" y="47"/>
                  </a:lnTo>
                  <a:lnTo>
                    <a:pt x="67" y="15"/>
                  </a:lnTo>
                  <a:lnTo>
                    <a:pt x="77" y="6"/>
                  </a:lnTo>
                  <a:lnTo>
                    <a:pt x="56" y="0"/>
                  </a:lnTo>
                  <a:lnTo>
                    <a:pt x="30" y="4"/>
                  </a:lnTo>
                  <a:lnTo>
                    <a:pt x="0"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84">
              <a:extLst>
                <a:ext uri="{FF2B5EF4-FFF2-40B4-BE49-F238E27FC236}">
                  <a16:creationId xmlns:a16="http://schemas.microsoft.com/office/drawing/2014/main" id="{570FD8F6-DB9A-4D53-AB95-A29DC84E3605}"/>
                </a:ext>
              </a:extLst>
            </p:cNvPr>
            <p:cNvSpPr>
              <a:spLocks/>
            </p:cNvSpPr>
            <p:nvPr/>
          </p:nvSpPr>
          <p:spPr bwMode="auto">
            <a:xfrm>
              <a:off x="1920" y="2317"/>
              <a:ext cx="81" cy="52"/>
            </a:xfrm>
            <a:custGeom>
              <a:avLst/>
              <a:gdLst>
                <a:gd name="T0" fmla="*/ 0 w 81"/>
                <a:gd name="T1" fmla="*/ 6 h 52"/>
                <a:gd name="T2" fmla="*/ 13 w 81"/>
                <a:gd name="T3" fmla="*/ 24 h 52"/>
                <a:gd name="T4" fmla="*/ 2 w 81"/>
                <a:gd name="T5" fmla="*/ 38 h 52"/>
                <a:gd name="T6" fmla="*/ 25 w 81"/>
                <a:gd name="T7" fmla="*/ 52 h 52"/>
                <a:gd name="T8" fmla="*/ 45 w 81"/>
                <a:gd name="T9" fmla="*/ 46 h 52"/>
                <a:gd name="T10" fmla="*/ 51 w 81"/>
                <a:gd name="T11" fmla="*/ 20 h 52"/>
                <a:gd name="T12" fmla="*/ 81 w 81"/>
                <a:gd name="T13" fmla="*/ 16 h 52"/>
                <a:gd name="T14" fmla="*/ 77 w 81"/>
                <a:gd name="T15" fmla="*/ 6 h 52"/>
                <a:gd name="T16" fmla="*/ 45 w 81"/>
                <a:gd name="T17" fmla="*/ 10 h 52"/>
                <a:gd name="T18" fmla="*/ 0 w 81"/>
                <a:gd name="T19" fmla="*/ 0 h 52"/>
                <a:gd name="T20" fmla="*/ 0 w 81"/>
                <a:gd name="T21" fmla="*/ 6 h 52"/>
                <a:gd name="T22" fmla="*/ 0 w 81"/>
                <a:gd name="T23" fmla="*/ 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52">
                  <a:moveTo>
                    <a:pt x="0" y="6"/>
                  </a:moveTo>
                  <a:lnTo>
                    <a:pt x="13" y="24"/>
                  </a:lnTo>
                  <a:lnTo>
                    <a:pt x="2" y="38"/>
                  </a:lnTo>
                  <a:lnTo>
                    <a:pt x="25" y="52"/>
                  </a:lnTo>
                  <a:lnTo>
                    <a:pt x="45" y="46"/>
                  </a:lnTo>
                  <a:lnTo>
                    <a:pt x="51" y="20"/>
                  </a:lnTo>
                  <a:lnTo>
                    <a:pt x="81" y="16"/>
                  </a:lnTo>
                  <a:lnTo>
                    <a:pt x="77" y="6"/>
                  </a:lnTo>
                  <a:lnTo>
                    <a:pt x="45" y="10"/>
                  </a:lnTo>
                  <a:lnTo>
                    <a:pt x="0"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85">
              <a:extLst>
                <a:ext uri="{FF2B5EF4-FFF2-40B4-BE49-F238E27FC236}">
                  <a16:creationId xmlns:a16="http://schemas.microsoft.com/office/drawing/2014/main" id="{BA9FBA29-91CC-453D-9786-96CAE82B374A}"/>
                </a:ext>
              </a:extLst>
            </p:cNvPr>
            <p:cNvSpPr>
              <a:spLocks/>
            </p:cNvSpPr>
            <p:nvPr/>
          </p:nvSpPr>
          <p:spPr bwMode="auto">
            <a:xfrm>
              <a:off x="1868" y="2312"/>
              <a:ext cx="50" cy="33"/>
            </a:xfrm>
            <a:custGeom>
              <a:avLst/>
              <a:gdLst>
                <a:gd name="T0" fmla="*/ 50 w 50"/>
                <a:gd name="T1" fmla="*/ 5 h 33"/>
                <a:gd name="T2" fmla="*/ 36 w 50"/>
                <a:gd name="T3" fmla="*/ 11 h 33"/>
                <a:gd name="T4" fmla="*/ 28 w 50"/>
                <a:gd name="T5" fmla="*/ 33 h 33"/>
                <a:gd name="T6" fmla="*/ 4 w 50"/>
                <a:gd name="T7" fmla="*/ 33 h 33"/>
                <a:gd name="T8" fmla="*/ 0 w 50"/>
                <a:gd name="T9" fmla="*/ 0 h 33"/>
                <a:gd name="T10" fmla="*/ 28 w 50"/>
                <a:gd name="T11" fmla="*/ 1 h 33"/>
                <a:gd name="T12" fmla="*/ 50 w 50"/>
                <a:gd name="T13" fmla="*/ 5 h 33"/>
                <a:gd name="T14" fmla="*/ 50 w 50"/>
                <a:gd name="T15" fmla="*/ 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3">
                  <a:moveTo>
                    <a:pt x="50" y="5"/>
                  </a:moveTo>
                  <a:lnTo>
                    <a:pt x="36" y="11"/>
                  </a:lnTo>
                  <a:lnTo>
                    <a:pt x="28" y="33"/>
                  </a:lnTo>
                  <a:lnTo>
                    <a:pt x="4" y="33"/>
                  </a:lnTo>
                  <a:lnTo>
                    <a:pt x="0" y="0"/>
                  </a:lnTo>
                  <a:lnTo>
                    <a:pt x="28" y="1"/>
                  </a:lnTo>
                  <a:lnTo>
                    <a:pt x="50" y="5"/>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86">
              <a:extLst>
                <a:ext uri="{FF2B5EF4-FFF2-40B4-BE49-F238E27FC236}">
                  <a16:creationId xmlns:a16="http://schemas.microsoft.com/office/drawing/2014/main" id="{7ADA6D39-4066-456E-8CB5-295E33BDC2C7}"/>
                </a:ext>
              </a:extLst>
            </p:cNvPr>
            <p:cNvSpPr>
              <a:spLocks/>
            </p:cNvSpPr>
            <p:nvPr/>
          </p:nvSpPr>
          <p:spPr bwMode="auto">
            <a:xfrm>
              <a:off x="1989" y="2209"/>
              <a:ext cx="33" cy="37"/>
            </a:xfrm>
            <a:custGeom>
              <a:avLst/>
              <a:gdLst>
                <a:gd name="T0" fmla="*/ 23 w 33"/>
                <a:gd name="T1" fmla="*/ 0 h 37"/>
                <a:gd name="T2" fmla="*/ 0 w 33"/>
                <a:gd name="T3" fmla="*/ 0 h 37"/>
                <a:gd name="T4" fmla="*/ 0 w 33"/>
                <a:gd name="T5" fmla="*/ 37 h 37"/>
                <a:gd name="T6" fmla="*/ 33 w 33"/>
                <a:gd name="T7" fmla="*/ 35 h 37"/>
                <a:gd name="T8" fmla="*/ 23 w 33"/>
                <a:gd name="T9" fmla="*/ 0 h 37"/>
                <a:gd name="T10" fmla="*/ 23 w 33"/>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7">
                  <a:moveTo>
                    <a:pt x="23" y="0"/>
                  </a:moveTo>
                  <a:lnTo>
                    <a:pt x="0" y="0"/>
                  </a:lnTo>
                  <a:lnTo>
                    <a:pt x="0" y="37"/>
                  </a:lnTo>
                  <a:lnTo>
                    <a:pt x="33" y="35"/>
                  </a:lnTo>
                  <a:lnTo>
                    <a:pt x="23"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7">
              <a:extLst>
                <a:ext uri="{FF2B5EF4-FFF2-40B4-BE49-F238E27FC236}">
                  <a16:creationId xmlns:a16="http://schemas.microsoft.com/office/drawing/2014/main" id="{11E3FB12-FF68-4819-AE4C-1F75754BA49E}"/>
                </a:ext>
              </a:extLst>
            </p:cNvPr>
            <p:cNvSpPr>
              <a:spLocks/>
            </p:cNvSpPr>
            <p:nvPr/>
          </p:nvSpPr>
          <p:spPr bwMode="auto">
            <a:xfrm>
              <a:off x="1140" y="2005"/>
              <a:ext cx="382" cy="583"/>
            </a:xfrm>
            <a:custGeom>
              <a:avLst/>
              <a:gdLst>
                <a:gd name="T0" fmla="*/ 382 w 382"/>
                <a:gd name="T1" fmla="*/ 77 h 583"/>
                <a:gd name="T2" fmla="*/ 376 w 382"/>
                <a:gd name="T3" fmla="*/ 119 h 583"/>
                <a:gd name="T4" fmla="*/ 372 w 382"/>
                <a:gd name="T5" fmla="*/ 146 h 583"/>
                <a:gd name="T6" fmla="*/ 368 w 382"/>
                <a:gd name="T7" fmla="*/ 162 h 583"/>
                <a:gd name="T8" fmla="*/ 360 w 382"/>
                <a:gd name="T9" fmla="*/ 226 h 583"/>
                <a:gd name="T10" fmla="*/ 339 w 382"/>
                <a:gd name="T11" fmla="*/ 265 h 583"/>
                <a:gd name="T12" fmla="*/ 297 w 382"/>
                <a:gd name="T13" fmla="*/ 336 h 583"/>
                <a:gd name="T14" fmla="*/ 295 w 382"/>
                <a:gd name="T15" fmla="*/ 378 h 583"/>
                <a:gd name="T16" fmla="*/ 293 w 382"/>
                <a:gd name="T17" fmla="*/ 449 h 583"/>
                <a:gd name="T18" fmla="*/ 285 w 382"/>
                <a:gd name="T19" fmla="*/ 548 h 583"/>
                <a:gd name="T20" fmla="*/ 226 w 382"/>
                <a:gd name="T21" fmla="*/ 579 h 583"/>
                <a:gd name="T22" fmla="*/ 184 w 382"/>
                <a:gd name="T23" fmla="*/ 583 h 583"/>
                <a:gd name="T24" fmla="*/ 89 w 382"/>
                <a:gd name="T25" fmla="*/ 565 h 583"/>
                <a:gd name="T26" fmla="*/ 4 w 382"/>
                <a:gd name="T27" fmla="*/ 471 h 583"/>
                <a:gd name="T28" fmla="*/ 0 w 382"/>
                <a:gd name="T29" fmla="*/ 449 h 583"/>
                <a:gd name="T30" fmla="*/ 46 w 382"/>
                <a:gd name="T31" fmla="*/ 279 h 583"/>
                <a:gd name="T32" fmla="*/ 83 w 382"/>
                <a:gd name="T33" fmla="*/ 253 h 583"/>
                <a:gd name="T34" fmla="*/ 28 w 382"/>
                <a:gd name="T35" fmla="*/ 97 h 583"/>
                <a:gd name="T36" fmla="*/ 30 w 382"/>
                <a:gd name="T37" fmla="*/ 63 h 583"/>
                <a:gd name="T38" fmla="*/ 113 w 382"/>
                <a:gd name="T39" fmla="*/ 36 h 583"/>
                <a:gd name="T40" fmla="*/ 252 w 382"/>
                <a:gd name="T41" fmla="*/ 0 h 583"/>
                <a:gd name="T42" fmla="*/ 331 w 382"/>
                <a:gd name="T43" fmla="*/ 12 h 583"/>
                <a:gd name="T44" fmla="*/ 376 w 382"/>
                <a:gd name="T45" fmla="*/ 32 h 583"/>
                <a:gd name="T46" fmla="*/ 382 w 382"/>
                <a:gd name="T47" fmla="*/ 77 h 583"/>
                <a:gd name="T48" fmla="*/ 382 w 382"/>
                <a:gd name="T49" fmla="*/ 77 h 5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2" h="583">
                  <a:moveTo>
                    <a:pt x="382" y="77"/>
                  </a:moveTo>
                  <a:lnTo>
                    <a:pt x="376" y="119"/>
                  </a:lnTo>
                  <a:lnTo>
                    <a:pt x="372" y="146"/>
                  </a:lnTo>
                  <a:lnTo>
                    <a:pt x="368" y="162"/>
                  </a:lnTo>
                  <a:lnTo>
                    <a:pt x="360" y="226"/>
                  </a:lnTo>
                  <a:lnTo>
                    <a:pt x="339" y="265"/>
                  </a:lnTo>
                  <a:lnTo>
                    <a:pt x="297" y="336"/>
                  </a:lnTo>
                  <a:lnTo>
                    <a:pt x="295" y="378"/>
                  </a:lnTo>
                  <a:lnTo>
                    <a:pt x="293" y="449"/>
                  </a:lnTo>
                  <a:lnTo>
                    <a:pt x="285" y="548"/>
                  </a:lnTo>
                  <a:lnTo>
                    <a:pt x="226" y="579"/>
                  </a:lnTo>
                  <a:lnTo>
                    <a:pt x="184" y="583"/>
                  </a:lnTo>
                  <a:lnTo>
                    <a:pt x="89" y="565"/>
                  </a:lnTo>
                  <a:lnTo>
                    <a:pt x="4" y="471"/>
                  </a:lnTo>
                  <a:lnTo>
                    <a:pt x="0" y="449"/>
                  </a:lnTo>
                  <a:lnTo>
                    <a:pt x="46" y="279"/>
                  </a:lnTo>
                  <a:lnTo>
                    <a:pt x="83" y="253"/>
                  </a:lnTo>
                  <a:lnTo>
                    <a:pt x="28" y="97"/>
                  </a:lnTo>
                  <a:lnTo>
                    <a:pt x="30" y="63"/>
                  </a:lnTo>
                  <a:lnTo>
                    <a:pt x="113" y="36"/>
                  </a:lnTo>
                  <a:lnTo>
                    <a:pt x="252" y="0"/>
                  </a:lnTo>
                  <a:lnTo>
                    <a:pt x="331" y="12"/>
                  </a:lnTo>
                  <a:lnTo>
                    <a:pt x="376" y="32"/>
                  </a:lnTo>
                  <a:lnTo>
                    <a:pt x="382" y="7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88">
              <a:extLst>
                <a:ext uri="{FF2B5EF4-FFF2-40B4-BE49-F238E27FC236}">
                  <a16:creationId xmlns:a16="http://schemas.microsoft.com/office/drawing/2014/main" id="{B12189EF-C498-4388-B080-52B0036BAE3A}"/>
                </a:ext>
              </a:extLst>
            </p:cNvPr>
            <p:cNvSpPr>
              <a:spLocks/>
            </p:cNvSpPr>
            <p:nvPr/>
          </p:nvSpPr>
          <p:spPr bwMode="auto">
            <a:xfrm>
              <a:off x="1356" y="2138"/>
              <a:ext cx="47" cy="41"/>
            </a:xfrm>
            <a:custGeom>
              <a:avLst/>
              <a:gdLst>
                <a:gd name="T0" fmla="*/ 0 w 47"/>
                <a:gd name="T1" fmla="*/ 6 h 41"/>
                <a:gd name="T2" fmla="*/ 20 w 47"/>
                <a:gd name="T3" fmla="*/ 15 h 41"/>
                <a:gd name="T4" fmla="*/ 20 w 47"/>
                <a:gd name="T5" fmla="*/ 41 h 41"/>
                <a:gd name="T6" fmla="*/ 36 w 47"/>
                <a:gd name="T7" fmla="*/ 29 h 41"/>
                <a:gd name="T8" fmla="*/ 47 w 47"/>
                <a:gd name="T9" fmla="*/ 10 h 41"/>
                <a:gd name="T10" fmla="*/ 24 w 47"/>
                <a:gd name="T11" fmla="*/ 0 h 41"/>
                <a:gd name="T12" fmla="*/ 0 w 47"/>
                <a:gd name="T13" fmla="*/ 6 h 41"/>
                <a:gd name="T14" fmla="*/ 0 w 47"/>
                <a:gd name="T15" fmla="*/ 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1">
                  <a:moveTo>
                    <a:pt x="0" y="6"/>
                  </a:moveTo>
                  <a:lnTo>
                    <a:pt x="20" y="15"/>
                  </a:lnTo>
                  <a:lnTo>
                    <a:pt x="20" y="41"/>
                  </a:lnTo>
                  <a:lnTo>
                    <a:pt x="36" y="29"/>
                  </a:lnTo>
                  <a:lnTo>
                    <a:pt x="47" y="10"/>
                  </a:lnTo>
                  <a:lnTo>
                    <a:pt x="24"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89">
              <a:extLst>
                <a:ext uri="{FF2B5EF4-FFF2-40B4-BE49-F238E27FC236}">
                  <a16:creationId xmlns:a16="http://schemas.microsoft.com/office/drawing/2014/main" id="{61820F32-A030-41E2-969A-0E2524AEAAD5}"/>
                </a:ext>
              </a:extLst>
            </p:cNvPr>
            <p:cNvSpPr>
              <a:spLocks/>
            </p:cNvSpPr>
            <p:nvPr/>
          </p:nvSpPr>
          <p:spPr bwMode="auto">
            <a:xfrm>
              <a:off x="1223" y="2128"/>
              <a:ext cx="18" cy="29"/>
            </a:xfrm>
            <a:custGeom>
              <a:avLst/>
              <a:gdLst>
                <a:gd name="T0" fmla="*/ 14 w 18"/>
                <a:gd name="T1" fmla="*/ 0 h 29"/>
                <a:gd name="T2" fmla="*/ 0 w 18"/>
                <a:gd name="T3" fmla="*/ 4 h 29"/>
                <a:gd name="T4" fmla="*/ 2 w 18"/>
                <a:gd name="T5" fmla="*/ 29 h 29"/>
                <a:gd name="T6" fmla="*/ 18 w 18"/>
                <a:gd name="T7" fmla="*/ 23 h 29"/>
                <a:gd name="T8" fmla="*/ 14 w 18"/>
                <a:gd name="T9" fmla="*/ 0 h 29"/>
                <a:gd name="T10" fmla="*/ 14 w 18"/>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9">
                  <a:moveTo>
                    <a:pt x="14" y="0"/>
                  </a:moveTo>
                  <a:lnTo>
                    <a:pt x="0" y="4"/>
                  </a:lnTo>
                  <a:lnTo>
                    <a:pt x="2" y="29"/>
                  </a:lnTo>
                  <a:lnTo>
                    <a:pt x="18" y="23"/>
                  </a:lnTo>
                  <a:lnTo>
                    <a:pt x="1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90">
              <a:extLst>
                <a:ext uri="{FF2B5EF4-FFF2-40B4-BE49-F238E27FC236}">
                  <a16:creationId xmlns:a16="http://schemas.microsoft.com/office/drawing/2014/main" id="{40F37BC4-2179-405F-A053-1027233A1FC5}"/>
                </a:ext>
              </a:extLst>
            </p:cNvPr>
            <p:cNvSpPr>
              <a:spLocks/>
            </p:cNvSpPr>
            <p:nvPr/>
          </p:nvSpPr>
          <p:spPr bwMode="auto">
            <a:xfrm>
              <a:off x="1475" y="2153"/>
              <a:ext cx="33" cy="42"/>
            </a:xfrm>
            <a:custGeom>
              <a:avLst/>
              <a:gdLst>
                <a:gd name="T0" fmla="*/ 33 w 33"/>
                <a:gd name="T1" fmla="*/ 2 h 42"/>
                <a:gd name="T2" fmla="*/ 29 w 33"/>
                <a:gd name="T3" fmla="*/ 30 h 42"/>
                <a:gd name="T4" fmla="*/ 13 w 33"/>
                <a:gd name="T5" fmla="*/ 42 h 42"/>
                <a:gd name="T6" fmla="*/ 0 w 33"/>
                <a:gd name="T7" fmla="*/ 38 h 42"/>
                <a:gd name="T8" fmla="*/ 6 w 33"/>
                <a:gd name="T9" fmla="*/ 22 h 42"/>
                <a:gd name="T10" fmla="*/ 2 w 33"/>
                <a:gd name="T11" fmla="*/ 0 h 42"/>
                <a:gd name="T12" fmla="*/ 33 w 33"/>
                <a:gd name="T13" fmla="*/ 2 h 42"/>
                <a:gd name="T14" fmla="*/ 33 w 33"/>
                <a:gd name="T15" fmla="*/ 2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2">
                  <a:moveTo>
                    <a:pt x="33" y="2"/>
                  </a:moveTo>
                  <a:lnTo>
                    <a:pt x="29" y="30"/>
                  </a:lnTo>
                  <a:lnTo>
                    <a:pt x="13" y="42"/>
                  </a:lnTo>
                  <a:lnTo>
                    <a:pt x="0" y="38"/>
                  </a:lnTo>
                  <a:lnTo>
                    <a:pt x="6" y="22"/>
                  </a:lnTo>
                  <a:lnTo>
                    <a:pt x="2" y="0"/>
                  </a:lnTo>
                  <a:lnTo>
                    <a:pt x="33"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1">
              <a:extLst>
                <a:ext uri="{FF2B5EF4-FFF2-40B4-BE49-F238E27FC236}">
                  <a16:creationId xmlns:a16="http://schemas.microsoft.com/office/drawing/2014/main" id="{E74D442E-8E24-4F14-9994-FDF129C16035}"/>
                </a:ext>
              </a:extLst>
            </p:cNvPr>
            <p:cNvSpPr>
              <a:spLocks/>
            </p:cNvSpPr>
            <p:nvPr/>
          </p:nvSpPr>
          <p:spPr bwMode="auto">
            <a:xfrm>
              <a:off x="1392" y="2179"/>
              <a:ext cx="41" cy="69"/>
            </a:xfrm>
            <a:custGeom>
              <a:avLst/>
              <a:gdLst>
                <a:gd name="T0" fmla="*/ 41 w 41"/>
                <a:gd name="T1" fmla="*/ 4 h 69"/>
                <a:gd name="T2" fmla="*/ 25 w 41"/>
                <a:gd name="T3" fmla="*/ 0 h 69"/>
                <a:gd name="T4" fmla="*/ 19 w 41"/>
                <a:gd name="T5" fmla="*/ 14 h 69"/>
                <a:gd name="T6" fmla="*/ 0 w 41"/>
                <a:gd name="T7" fmla="*/ 32 h 69"/>
                <a:gd name="T8" fmla="*/ 15 w 41"/>
                <a:gd name="T9" fmla="*/ 53 h 69"/>
                <a:gd name="T10" fmla="*/ 19 w 41"/>
                <a:gd name="T11" fmla="*/ 69 h 69"/>
                <a:gd name="T12" fmla="*/ 37 w 41"/>
                <a:gd name="T13" fmla="*/ 69 h 69"/>
                <a:gd name="T14" fmla="*/ 41 w 41"/>
                <a:gd name="T15" fmla="*/ 4 h 69"/>
                <a:gd name="T16" fmla="*/ 41 w 41"/>
                <a:gd name="T17" fmla="*/ 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9">
                  <a:moveTo>
                    <a:pt x="41" y="4"/>
                  </a:moveTo>
                  <a:lnTo>
                    <a:pt x="25" y="0"/>
                  </a:lnTo>
                  <a:lnTo>
                    <a:pt x="19" y="14"/>
                  </a:lnTo>
                  <a:lnTo>
                    <a:pt x="0" y="32"/>
                  </a:lnTo>
                  <a:lnTo>
                    <a:pt x="15" y="53"/>
                  </a:lnTo>
                  <a:lnTo>
                    <a:pt x="19" y="69"/>
                  </a:lnTo>
                  <a:lnTo>
                    <a:pt x="37" y="69"/>
                  </a:lnTo>
                  <a:lnTo>
                    <a:pt x="41"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92">
              <a:extLst>
                <a:ext uri="{FF2B5EF4-FFF2-40B4-BE49-F238E27FC236}">
                  <a16:creationId xmlns:a16="http://schemas.microsoft.com/office/drawing/2014/main" id="{A32DF63E-C246-4367-B1D3-B2659FCFB418}"/>
                </a:ext>
              </a:extLst>
            </p:cNvPr>
            <p:cNvSpPr>
              <a:spLocks/>
            </p:cNvSpPr>
            <p:nvPr/>
          </p:nvSpPr>
          <p:spPr bwMode="auto">
            <a:xfrm>
              <a:off x="1295" y="2153"/>
              <a:ext cx="37" cy="40"/>
            </a:xfrm>
            <a:custGeom>
              <a:avLst/>
              <a:gdLst>
                <a:gd name="T0" fmla="*/ 0 w 37"/>
                <a:gd name="T1" fmla="*/ 4 h 40"/>
                <a:gd name="T2" fmla="*/ 8 w 37"/>
                <a:gd name="T3" fmla="*/ 36 h 40"/>
                <a:gd name="T4" fmla="*/ 37 w 37"/>
                <a:gd name="T5" fmla="*/ 40 h 40"/>
                <a:gd name="T6" fmla="*/ 19 w 37"/>
                <a:gd name="T7" fmla="*/ 0 h 40"/>
                <a:gd name="T8" fmla="*/ 0 w 37"/>
                <a:gd name="T9" fmla="*/ 4 h 40"/>
                <a:gd name="T10" fmla="*/ 0 w 37"/>
                <a:gd name="T11" fmla="*/ 4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40">
                  <a:moveTo>
                    <a:pt x="0" y="4"/>
                  </a:moveTo>
                  <a:lnTo>
                    <a:pt x="8" y="36"/>
                  </a:lnTo>
                  <a:lnTo>
                    <a:pt x="37" y="40"/>
                  </a:lnTo>
                  <a:lnTo>
                    <a:pt x="19" y="0"/>
                  </a:lnTo>
                  <a:lnTo>
                    <a:pt x="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93">
              <a:extLst>
                <a:ext uri="{FF2B5EF4-FFF2-40B4-BE49-F238E27FC236}">
                  <a16:creationId xmlns:a16="http://schemas.microsoft.com/office/drawing/2014/main" id="{E2B54AF9-2786-4263-949F-70012161575C}"/>
                </a:ext>
              </a:extLst>
            </p:cNvPr>
            <p:cNvSpPr>
              <a:spLocks/>
            </p:cNvSpPr>
            <p:nvPr/>
          </p:nvSpPr>
          <p:spPr bwMode="auto">
            <a:xfrm>
              <a:off x="1334" y="2053"/>
              <a:ext cx="91" cy="81"/>
            </a:xfrm>
            <a:custGeom>
              <a:avLst/>
              <a:gdLst>
                <a:gd name="T0" fmla="*/ 2 w 91"/>
                <a:gd name="T1" fmla="*/ 12 h 81"/>
                <a:gd name="T2" fmla="*/ 0 w 91"/>
                <a:gd name="T3" fmla="*/ 31 h 81"/>
                <a:gd name="T4" fmla="*/ 14 w 91"/>
                <a:gd name="T5" fmla="*/ 49 h 81"/>
                <a:gd name="T6" fmla="*/ 6 w 91"/>
                <a:gd name="T7" fmla="*/ 61 h 81"/>
                <a:gd name="T8" fmla="*/ 18 w 91"/>
                <a:gd name="T9" fmla="*/ 75 h 81"/>
                <a:gd name="T10" fmla="*/ 73 w 91"/>
                <a:gd name="T11" fmla="*/ 81 h 81"/>
                <a:gd name="T12" fmla="*/ 91 w 91"/>
                <a:gd name="T13" fmla="*/ 61 h 81"/>
                <a:gd name="T14" fmla="*/ 73 w 91"/>
                <a:gd name="T15" fmla="*/ 49 h 81"/>
                <a:gd name="T16" fmla="*/ 65 w 91"/>
                <a:gd name="T17" fmla="*/ 0 h 81"/>
                <a:gd name="T18" fmla="*/ 2 w 91"/>
                <a:gd name="T19" fmla="*/ 12 h 81"/>
                <a:gd name="T20" fmla="*/ 2 w 91"/>
                <a:gd name="T21" fmla="*/ 12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81">
                  <a:moveTo>
                    <a:pt x="2" y="12"/>
                  </a:moveTo>
                  <a:lnTo>
                    <a:pt x="0" y="31"/>
                  </a:lnTo>
                  <a:lnTo>
                    <a:pt x="14" y="49"/>
                  </a:lnTo>
                  <a:lnTo>
                    <a:pt x="6" y="61"/>
                  </a:lnTo>
                  <a:lnTo>
                    <a:pt x="18" y="75"/>
                  </a:lnTo>
                  <a:lnTo>
                    <a:pt x="73" y="81"/>
                  </a:lnTo>
                  <a:lnTo>
                    <a:pt x="91" y="61"/>
                  </a:lnTo>
                  <a:lnTo>
                    <a:pt x="73" y="49"/>
                  </a:lnTo>
                  <a:lnTo>
                    <a:pt x="65" y="0"/>
                  </a:lnTo>
                  <a:lnTo>
                    <a:pt x="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94">
              <a:extLst>
                <a:ext uri="{FF2B5EF4-FFF2-40B4-BE49-F238E27FC236}">
                  <a16:creationId xmlns:a16="http://schemas.microsoft.com/office/drawing/2014/main" id="{F730E291-CE4F-469B-87A2-45127C972EA8}"/>
                </a:ext>
              </a:extLst>
            </p:cNvPr>
            <p:cNvSpPr>
              <a:spLocks/>
            </p:cNvSpPr>
            <p:nvPr/>
          </p:nvSpPr>
          <p:spPr bwMode="auto">
            <a:xfrm>
              <a:off x="1170" y="2418"/>
              <a:ext cx="253" cy="166"/>
            </a:xfrm>
            <a:custGeom>
              <a:avLst/>
              <a:gdLst>
                <a:gd name="T0" fmla="*/ 0 w 253"/>
                <a:gd name="T1" fmla="*/ 0 h 166"/>
                <a:gd name="T2" fmla="*/ 105 w 253"/>
                <a:gd name="T3" fmla="*/ 32 h 166"/>
                <a:gd name="T4" fmla="*/ 222 w 253"/>
                <a:gd name="T5" fmla="*/ 18 h 166"/>
                <a:gd name="T6" fmla="*/ 253 w 253"/>
                <a:gd name="T7" fmla="*/ 32 h 166"/>
                <a:gd name="T8" fmla="*/ 247 w 253"/>
                <a:gd name="T9" fmla="*/ 137 h 166"/>
                <a:gd name="T10" fmla="*/ 176 w 253"/>
                <a:gd name="T11" fmla="*/ 166 h 166"/>
                <a:gd name="T12" fmla="*/ 83 w 253"/>
                <a:gd name="T13" fmla="*/ 148 h 166"/>
                <a:gd name="T14" fmla="*/ 81 w 253"/>
                <a:gd name="T15" fmla="*/ 103 h 166"/>
                <a:gd name="T16" fmla="*/ 99 w 253"/>
                <a:gd name="T17" fmla="*/ 63 h 166"/>
                <a:gd name="T18" fmla="*/ 8 w 253"/>
                <a:gd name="T19" fmla="*/ 24 h 166"/>
                <a:gd name="T20" fmla="*/ 0 w 253"/>
                <a:gd name="T21" fmla="*/ 0 h 166"/>
                <a:gd name="T22" fmla="*/ 0 w 253"/>
                <a:gd name="T23" fmla="*/ 0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3" h="166">
                  <a:moveTo>
                    <a:pt x="0" y="0"/>
                  </a:moveTo>
                  <a:lnTo>
                    <a:pt x="105" y="32"/>
                  </a:lnTo>
                  <a:lnTo>
                    <a:pt x="222" y="18"/>
                  </a:lnTo>
                  <a:lnTo>
                    <a:pt x="253" y="32"/>
                  </a:lnTo>
                  <a:lnTo>
                    <a:pt x="247" y="137"/>
                  </a:lnTo>
                  <a:lnTo>
                    <a:pt x="176" y="166"/>
                  </a:lnTo>
                  <a:lnTo>
                    <a:pt x="83" y="148"/>
                  </a:lnTo>
                  <a:lnTo>
                    <a:pt x="81" y="103"/>
                  </a:lnTo>
                  <a:lnTo>
                    <a:pt x="99" y="63"/>
                  </a:lnTo>
                  <a:lnTo>
                    <a:pt x="8" y="24"/>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95">
              <a:extLst>
                <a:ext uri="{FF2B5EF4-FFF2-40B4-BE49-F238E27FC236}">
                  <a16:creationId xmlns:a16="http://schemas.microsoft.com/office/drawing/2014/main" id="{067ACFEC-72C7-4535-AE50-A36F9CDF9EB0}"/>
                </a:ext>
              </a:extLst>
            </p:cNvPr>
            <p:cNvSpPr>
              <a:spLocks/>
            </p:cNvSpPr>
            <p:nvPr/>
          </p:nvSpPr>
          <p:spPr bwMode="auto">
            <a:xfrm>
              <a:off x="1206" y="2240"/>
              <a:ext cx="134" cy="160"/>
            </a:xfrm>
            <a:custGeom>
              <a:avLst/>
              <a:gdLst>
                <a:gd name="T0" fmla="*/ 41 w 134"/>
                <a:gd name="T1" fmla="*/ 0 h 160"/>
                <a:gd name="T2" fmla="*/ 63 w 134"/>
                <a:gd name="T3" fmla="*/ 40 h 160"/>
                <a:gd name="T4" fmla="*/ 104 w 134"/>
                <a:gd name="T5" fmla="*/ 60 h 160"/>
                <a:gd name="T6" fmla="*/ 130 w 134"/>
                <a:gd name="T7" fmla="*/ 60 h 160"/>
                <a:gd name="T8" fmla="*/ 134 w 134"/>
                <a:gd name="T9" fmla="*/ 77 h 160"/>
                <a:gd name="T10" fmla="*/ 85 w 134"/>
                <a:gd name="T11" fmla="*/ 70 h 160"/>
                <a:gd name="T12" fmla="*/ 61 w 134"/>
                <a:gd name="T13" fmla="*/ 79 h 160"/>
                <a:gd name="T14" fmla="*/ 61 w 134"/>
                <a:gd name="T15" fmla="*/ 160 h 160"/>
                <a:gd name="T16" fmla="*/ 27 w 134"/>
                <a:gd name="T17" fmla="*/ 79 h 160"/>
                <a:gd name="T18" fmla="*/ 0 w 134"/>
                <a:gd name="T19" fmla="*/ 77 h 160"/>
                <a:gd name="T20" fmla="*/ 27 w 134"/>
                <a:gd name="T21" fmla="*/ 52 h 160"/>
                <a:gd name="T22" fmla="*/ 27 w 134"/>
                <a:gd name="T23" fmla="*/ 10 h 160"/>
                <a:gd name="T24" fmla="*/ 41 w 134"/>
                <a:gd name="T25" fmla="*/ 0 h 160"/>
                <a:gd name="T26" fmla="*/ 41 w 134"/>
                <a:gd name="T27" fmla="*/ 0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60">
                  <a:moveTo>
                    <a:pt x="41" y="0"/>
                  </a:moveTo>
                  <a:lnTo>
                    <a:pt x="63" y="40"/>
                  </a:lnTo>
                  <a:lnTo>
                    <a:pt x="104" y="60"/>
                  </a:lnTo>
                  <a:lnTo>
                    <a:pt x="130" y="60"/>
                  </a:lnTo>
                  <a:lnTo>
                    <a:pt x="134" y="77"/>
                  </a:lnTo>
                  <a:lnTo>
                    <a:pt x="85" y="70"/>
                  </a:lnTo>
                  <a:lnTo>
                    <a:pt x="61" y="79"/>
                  </a:lnTo>
                  <a:lnTo>
                    <a:pt x="61" y="160"/>
                  </a:lnTo>
                  <a:lnTo>
                    <a:pt x="27" y="79"/>
                  </a:lnTo>
                  <a:lnTo>
                    <a:pt x="0" y="77"/>
                  </a:lnTo>
                  <a:lnTo>
                    <a:pt x="27" y="52"/>
                  </a:lnTo>
                  <a:lnTo>
                    <a:pt x="27" y="10"/>
                  </a:lnTo>
                  <a:lnTo>
                    <a:pt x="41"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96">
              <a:extLst>
                <a:ext uri="{FF2B5EF4-FFF2-40B4-BE49-F238E27FC236}">
                  <a16:creationId xmlns:a16="http://schemas.microsoft.com/office/drawing/2014/main" id="{CE3A9D76-1372-445B-9B05-A73B903A8ECF}"/>
                </a:ext>
              </a:extLst>
            </p:cNvPr>
            <p:cNvSpPr>
              <a:spLocks/>
            </p:cNvSpPr>
            <p:nvPr/>
          </p:nvSpPr>
          <p:spPr bwMode="auto">
            <a:xfrm>
              <a:off x="1269" y="2308"/>
              <a:ext cx="160" cy="110"/>
            </a:xfrm>
            <a:custGeom>
              <a:avLst/>
              <a:gdLst>
                <a:gd name="T0" fmla="*/ 83 w 160"/>
                <a:gd name="T1" fmla="*/ 83 h 110"/>
                <a:gd name="T2" fmla="*/ 71 w 160"/>
                <a:gd name="T3" fmla="*/ 106 h 110"/>
                <a:gd name="T4" fmla="*/ 111 w 160"/>
                <a:gd name="T5" fmla="*/ 90 h 110"/>
                <a:gd name="T6" fmla="*/ 138 w 160"/>
                <a:gd name="T7" fmla="*/ 100 h 110"/>
                <a:gd name="T8" fmla="*/ 160 w 160"/>
                <a:gd name="T9" fmla="*/ 83 h 110"/>
                <a:gd name="T10" fmla="*/ 158 w 160"/>
                <a:gd name="T11" fmla="*/ 47 h 110"/>
                <a:gd name="T12" fmla="*/ 115 w 160"/>
                <a:gd name="T13" fmla="*/ 63 h 110"/>
                <a:gd name="T14" fmla="*/ 67 w 160"/>
                <a:gd name="T15" fmla="*/ 45 h 110"/>
                <a:gd name="T16" fmla="*/ 18 w 160"/>
                <a:gd name="T17" fmla="*/ 0 h 110"/>
                <a:gd name="T18" fmla="*/ 18 w 160"/>
                <a:gd name="T19" fmla="*/ 33 h 110"/>
                <a:gd name="T20" fmla="*/ 0 w 160"/>
                <a:gd name="T21" fmla="*/ 110 h 110"/>
                <a:gd name="T22" fmla="*/ 51 w 160"/>
                <a:gd name="T23" fmla="*/ 73 h 110"/>
                <a:gd name="T24" fmla="*/ 83 w 160"/>
                <a:gd name="T25" fmla="*/ 83 h 110"/>
                <a:gd name="T26" fmla="*/ 83 w 160"/>
                <a:gd name="T27" fmla="*/ 83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110">
                  <a:moveTo>
                    <a:pt x="83" y="83"/>
                  </a:moveTo>
                  <a:lnTo>
                    <a:pt x="71" y="106"/>
                  </a:lnTo>
                  <a:lnTo>
                    <a:pt x="111" y="90"/>
                  </a:lnTo>
                  <a:lnTo>
                    <a:pt x="138" y="100"/>
                  </a:lnTo>
                  <a:lnTo>
                    <a:pt x="160" y="83"/>
                  </a:lnTo>
                  <a:lnTo>
                    <a:pt x="158" y="47"/>
                  </a:lnTo>
                  <a:lnTo>
                    <a:pt x="115" y="63"/>
                  </a:lnTo>
                  <a:lnTo>
                    <a:pt x="67" y="45"/>
                  </a:lnTo>
                  <a:lnTo>
                    <a:pt x="18" y="0"/>
                  </a:lnTo>
                  <a:lnTo>
                    <a:pt x="18" y="33"/>
                  </a:lnTo>
                  <a:lnTo>
                    <a:pt x="0" y="110"/>
                  </a:lnTo>
                  <a:lnTo>
                    <a:pt x="51" y="73"/>
                  </a:lnTo>
                  <a:lnTo>
                    <a:pt x="83" y="83"/>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97">
              <a:extLst>
                <a:ext uri="{FF2B5EF4-FFF2-40B4-BE49-F238E27FC236}">
                  <a16:creationId xmlns:a16="http://schemas.microsoft.com/office/drawing/2014/main" id="{C03A8063-72BF-40A7-B8F7-185F2B802206}"/>
                </a:ext>
              </a:extLst>
            </p:cNvPr>
            <p:cNvSpPr>
              <a:spLocks/>
            </p:cNvSpPr>
            <p:nvPr/>
          </p:nvSpPr>
          <p:spPr bwMode="auto">
            <a:xfrm>
              <a:off x="1267" y="2353"/>
              <a:ext cx="121" cy="81"/>
            </a:xfrm>
            <a:custGeom>
              <a:avLst/>
              <a:gdLst>
                <a:gd name="T0" fmla="*/ 121 w 121"/>
                <a:gd name="T1" fmla="*/ 12 h 81"/>
                <a:gd name="T2" fmla="*/ 91 w 121"/>
                <a:gd name="T3" fmla="*/ 42 h 81"/>
                <a:gd name="T4" fmla="*/ 28 w 121"/>
                <a:gd name="T5" fmla="*/ 43 h 81"/>
                <a:gd name="T6" fmla="*/ 16 w 121"/>
                <a:gd name="T7" fmla="*/ 57 h 81"/>
                <a:gd name="T8" fmla="*/ 4 w 121"/>
                <a:gd name="T9" fmla="*/ 81 h 81"/>
                <a:gd name="T10" fmla="*/ 0 w 121"/>
                <a:gd name="T11" fmla="*/ 55 h 81"/>
                <a:gd name="T12" fmla="*/ 16 w 121"/>
                <a:gd name="T13" fmla="*/ 24 h 81"/>
                <a:gd name="T14" fmla="*/ 43 w 121"/>
                <a:gd name="T15" fmla="*/ 22 h 81"/>
                <a:gd name="T16" fmla="*/ 69 w 121"/>
                <a:gd name="T17" fmla="*/ 0 h 81"/>
                <a:gd name="T18" fmla="*/ 87 w 121"/>
                <a:gd name="T19" fmla="*/ 12 h 81"/>
                <a:gd name="T20" fmla="*/ 121 w 121"/>
                <a:gd name="T21" fmla="*/ 12 h 81"/>
                <a:gd name="T22" fmla="*/ 121 w 121"/>
                <a:gd name="T23" fmla="*/ 1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81">
                  <a:moveTo>
                    <a:pt x="121" y="12"/>
                  </a:moveTo>
                  <a:lnTo>
                    <a:pt x="91" y="42"/>
                  </a:lnTo>
                  <a:lnTo>
                    <a:pt x="28" y="43"/>
                  </a:lnTo>
                  <a:lnTo>
                    <a:pt x="16" y="57"/>
                  </a:lnTo>
                  <a:lnTo>
                    <a:pt x="4" y="81"/>
                  </a:lnTo>
                  <a:lnTo>
                    <a:pt x="0" y="55"/>
                  </a:lnTo>
                  <a:lnTo>
                    <a:pt x="16" y="24"/>
                  </a:lnTo>
                  <a:lnTo>
                    <a:pt x="43" y="22"/>
                  </a:lnTo>
                  <a:lnTo>
                    <a:pt x="69" y="0"/>
                  </a:lnTo>
                  <a:lnTo>
                    <a:pt x="87" y="12"/>
                  </a:lnTo>
                  <a:lnTo>
                    <a:pt x="121"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98">
              <a:extLst>
                <a:ext uri="{FF2B5EF4-FFF2-40B4-BE49-F238E27FC236}">
                  <a16:creationId xmlns:a16="http://schemas.microsoft.com/office/drawing/2014/main" id="{9A877C9F-8558-4B15-A145-F173F1CADBE7}"/>
                </a:ext>
              </a:extLst>
            </p:cNvPr>
            <p:cNvSpPr>
              <a:spLocks/>
            </p:cNvSpPr>
            <p:nvPr/>
          </p:nvSpPr>
          <p:spPr bwMode="auto">
            <a:xfrm>
              <a:off x="974" y="3610"/>
              <a:ext cx="87" cy="221"/>
            </a:xfrm>
            <a:custGeom>
              <a:avLst/>
              <a:gdLst>
                <a:gd name="T0" fmla="*/ 79 w 87"/>
                <a:gd name="T1" fmla="*/ 6 h 221"/>
                <a:gd name="T2" fmla="*/ 87 w 87"/>
                <a:gd name="T3" fmla="*/ 116 h 221"/>
                <a:gd name="T4" fmla="*/ 75 w 87"/>
                <a:gd name="T5" fmla="*/ 181 h 221"/>
                <a:gd name="T6" fmla="*/ 50 w 87"/>
                <a:gd name="T7" fmla="*/ 213 h 221"/>
                <a:gd name="T8" fmla="*/ 30 w 87"/>
                <a:gd name="T9" fmla="*/ 221 h 221"/>
                <a:gd name="T10" fmla="*/ 6 w 87"/>
                <a:gd name="T11" fmla="*/ 199 h 221"/>
                <a:gd name="T12" fmla="*/ 4 w 87"/>
                <a:gd name="T13" fmla="*/ 142 h 221"/>
                <a:gd name="T14" fmla="*/ 38 w 87"/>
                <a:gd name="T15" fmla="*/ 96 h 221"/>
                <a:gd name="T16" fmla="*/ 26 w 87"/>
                <a:gd name="T17" fmla="*/ 89 h 221"/>
                <a:gd name="T18" fmla="*/ 0 w 87"/>
                <a:gd name="T19" fmla="*/ 104 h 221"/>
                <a:gd name="T20" fmla="*/ 2 w 87"/>
                <a:gd name="T21" fmla="*/ 0 h 221"/>
                <a:gd name="T22" fmla="*/ 79 w 87"/>
                <a:gd name="T23" fmla="*/ 6 h 221"/>
                <a:gd name="T24" fmla="*/ 79 w 87"/>
                <a:gd name="T25" fmla="*/ 6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221">
                  <a:moveTo>
                    <a:pt x="79" y="6"/>
                  </a:moveTo>
                  <a:lnTo>
                    <a:pt x="87" y="116"/>
                  </a:lnTo>
                  <a:lnTo>
                    <a:pt x="75" y="181"/>
                  </a:lnTo>
                  <a:lnTo>
                    <a:pt x="50" y="213"/>
                  </a:lnTo>
                  <a:lnTo>
                    <a:pt x="30" y="221"/>
                  </a:lnTo>
                  <a:lnTo>
                    <a:pt x="6" y="199"/>
                  </a:lnTo>
                  <a:lnTo>
                    <a:pt x="4" y="142"/>
                  </a:lnTo>
                  <a:lnTo>
                    <a:pt x="38" y="96"/>
                  </a:lnTo>
                  <a:lnTo>
                    <a:pt x="26" y="89"/>
                  </a:lnTo>
                  <a:lnTo>
                    <a:pt x="0" y="104"/>
                  </a:lnTo>
                  <a:lnTo>
                    <a:pt x="2" y="0"/>
                  </a:lnTo>
                  <a:lnTo>
                    <a:pt x="79"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99">
              <a:extLst>
                <a:ext uri="{FF2B5EF4-FFF2-40B4-BE49-F238E27FC236}">
                  <a16:creationId xmlns:a16="http://schemas.microsoft.com/office/drawing/2014/main" id="{C11342B0-3998-4BD2-AE43-6AEC0610E533}"/>
                </a:ext>
              </a:extLst>
            </p:cNvPr>
            <p:cNvSpPr>
              <a:spLocks/>
            </p:cNvSpPr>
            <p:nvPr/>
          </p:nvSpPr>
          <p:spPr bwMode="auto">
            <a:xfrm>
              <a:off x="689" y="3669"/>
              <a:ext cx="236" cy="300"/>
            </a:xfrm>
            <a:custGeom>
              <a:avLst/>
              <a:gdLst>
                <a:gd name="T0" fmla="*/ 157 w 236"/>
                <a:gd name="T1" fmla="*/ 0 h 300"/>
                <a:gd name="T2" fmla="*/ 202 w 236"/>
                <a:gd name="T3" fmla="*/ 45 h 300"/>
                <a:gd name="T4" fmla="*/ 234 w 236"/>
                <a:gd name="T5" fmla="*/ 89 h 300"/>
                <a:gd name="T6" fmla="*/ 236 w 236"/>
                <a:gd name="T7" fmla="*/ 118 h 300"/>
                <a:gd name="T8" fmla="*/ 236 w 236"/>
                <a:gd name="T9" fmla="*/ 176 h 300"/>
                <a:gd name="T10" fmla="*/ 188 w 236"/>
                <a:gd name="T11" fmla="*/ 223 h 300"/>
                <a:gd name="T12" fmla="*/ 169 w 236"/>
                <a:gd name="T13" fmla="*/ 269 h 300"/>
                <a:gd name="T14" fmla="*/ 129 w 236"/>
                <a:gd name="T15" fmla="*/ 276 h 300"/>
                <a:gd name="T16" fmla="*/ 101 w 236"/>
                <a:gd name="T17" fmla="*/ 300 h 300"/>
                <a:gd name="T18" fmla="*/ 8 w 236"/>
                <a:gd name="T19" fmla="*/ 174 h 300"/>
                <a:gd name="T20" fmla="*/ 0 w 236"/>
                <a:gd name="T21" fmla="*/ 95 h 300"/>
                <a:gd name="T22" fmla="*/ 8 w 236"/>
                <a:gd name="T23" fmla="*/ 81 h 300"/>
                <a:gd name="T24" fmla="*/ 56 w 236"/>
                <a:gd name="T25" fmla="*/ 65 h 300"/>
                <a:gd name="T26" fmla="*/ 85 w 236"/>
                <a:gd name="T27" fmla="*/ 45 h 300"/>
                <a:gd name="T28" fmla="*/ 157 w 236"/>
                <a:gd name="T29" fmla="*/ 0 h 300"/>
                <a:gd name="T30" fmla="*/ 157 w 236"/>
                <a:gd name="T31" fmla="*/ 0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300">
                  <a:moveTo>
                    <a:pt x="157" y="0"/>
                  </a:moveTo>
                  <a:lnTo>
                    <a:pt x="202" y="45"/>
                  </a:lnTo>
                  <a:lnTo>
                    <a:pt x="234" y="89"/>
                  </a:lnTo>
                  <a:lnTo>
                    <a:pt x="236" y="118"/>
                  </a:lnTo>
                  <a:lnTo>
                    <a:pt x="236" y="176"/>
                  </a:lnTo>
                  <a:lnTo>
                    <a:pt x="188" y="223"/>
                  </a:lnTo>
                  <a:lnTo>
                    <a:pt x="169" y="269"/>
                  </a:lnTo>
                  <a:lnTo>
                    <a:pt x="129" y="276"/>
                  </a:lnTo>
                  <a:lnTo>
                    <a:pt x="101" y="300"/>
                  </a:lnTo>
                  <a:lnTo>
                    <a:pt x="8" y="174"/>
                  </a:lnTo>
                  <a:lnTo>
                    <a:pt x="0" y="95"/>
                  </a:lnTo>
                  <a:lnTo>
                    <a:pt x="8" y="81"/>
                  </a:lnTo>
                  <a:lnTo>
                    <a:pt x="56" y="65"/>
                  </a:lnTo>
                  <a:lnTo>
                    <a:pt x="85" y="45"/>
                  </a:lnTo>
                  <a:lnTo>
                    <a:pt x="157"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00">
              <a:extLst>
                <a:ext uri="{FF2B5EF4-FFF2-40B4-BE49-F238E27FC236}">
                  <a16:creationId xmlns:a16="http://schemas.microsoft.com/office/drawing/2014/main" id="{4C6A112A-3CF5-437A-9DDD-E1608C3C28D7}"/>
                </a:ext>
              </a:extLst>
            </p:cNvPr>
            <p:cNvSpPr>
              <a:spLocks/>
            </p:cNvSpPr>
            <p:nvPr/>
          </p:nvSpPr>
          <p:spPr bwMode="auto">
            <a:xfrm>
              <a:off x="885" y="3718"/>
              <a:ext cx="34" cy="62"/>
            </a:xfrm>
            <a:custGeom>
              <a:avLst/>
              <a:gdLst>
                <a:gd name="T0" fmla="*/ 0 w 34"/>
                <a:gd name="T1" fmla="*/ 4 h 62"/>
                <a:gd name="T2" fmla="*/ 6 w 34"/>
                <a:gd name="T3" fmla="*/ 28 h 62"/>
                <a:gd name="T4" fmla="*/ 34 w 34"/>
                <a:gd name="T5" fmla="*/ 62 h 62"/>
                <a:gd name="T6" fmla="*/ 34 w 34"/>
                <a:gd name="T7" fmla="*/ 36 h 62"/>
                <a:gd name="T8" fmla="*/ 10 w 34"/>
                <a:gd name="T9" fmla="*/ 0 h 62"/>
                <a:gd name="T10" fmla="*/ 0 w 34"/>
                <a:gd name="T11" fmla="*/ 4 h 62"/>
                <a:gd name="T12" fmla="*/ 0 w 34"/>
                <a:gd name="T13" fmla="*/ 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62">
                  <a:moveTo>
                    <a:pt x="0" y="4"/>
                  </a:moveTo>
                  <a:lnTo>
                    <a:pt x="6" y="28"/>
                  </a:lnTo>
                  <a:lnTo>
                    <a:pt x="34" y="62"/>
                  </a:lnTo>
                  <a:lnTo>
                    <a:pt x="34" y="36"/>
                  </a:lnTo>
                  <a:lnTo>
                    <a:pt x="10" y="0"/>
                  </a:lnTo>
                  <a:lnTo>
                    <a:pt x="0" y="4"/>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01">
              <a:extLst>
                <a:ext uri="{FF2B5EF4-FFF2-40B4-BE49-F238E27FC236}">
                  <a16:creationId xmlns:a16="http://schemas.microsoft.com/office/drawing/2014/main" id="{36B3304A-8CF4-4EFD-9CD1-B391D8813162}"/>
                </a:ext>
              </a:extLst>
            </p:cNvPr>
            <p:cNvSpPr>
              <a:spLocks/>
            </p:cNvSpPr>
            <p:nvPr/>
          </p:nvSpPr>
          <p:spPr bwMode="auto">
            <a:xfrm>
              <a:off x="860" y="3710"/>
              <a:ext cx="65" cy="135"/>
            </a:xfrm>
            <a:custGeom>
              <a:avLst/>
              <a:gdLst>
                <a:gd name="T0" fmla="*/ 2 w 65"/>
                <a:gd name="T1" fmla="*/ 38 h 135"/>
                <a:gd name="T2" fmla="*/ 0 w 65"/>
                <a:gd name="T3" fmla="*/ 0 h 135"/>
                <a:gd name="T4" fmla="*/ 17 w 65"/>
                <a:gd name="T5" fmla="*/ 24 h 135"/>
                <a:gd name="T6" fmla="*/ 31 w 65"/>
                <a:gd name="T7" fmla="*/ 36 h 135"/>
                <a:gd name="T8" fmla="*/ 25 w 65"/>
                <a:gd name="T9" fmla="*/ 70 h 135"/>
                <a:gd name="T10" fmla="*/ 59 w 65"/>
                <a:gd name="T11" fmla="*/ 97 h 135"/>
                <a:gd name="T12" fmla="*/ 65 w 65"/>
                <a:gd name="T13" fmla="*/ 135 h 135"/>
                <a:gd name="T14" fmla="*/ 25 w 65"/>
                <a:gd name="T15" fmla="*/ 125 h 135"/>
                <a:gd name="T16" fmla="*/ 9 w 65"/>
                <a:gd name="T17" fmla="*/ 77 h 135"/>
                <a:gd name="T18" fmla="*/ 2 w 65"/>
                <a:gd name="T19" fmla="*/ 38 h 135"/>
                <a:gd name="T20" fmla="*/ 2 w 65"/>
                <a:gd name="T21" fmla="*/ 38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35">
                  <a:moveTo>
                    <a:pt x="2" y="38"/>
                  </a:moveTo>
                  <a:lnTo>
                    <a:pt x="0" y="0"/>
                  </a:lnTo>
                  <a:lnTo>
                    <a:pt x="17" y="24"/>
                  </a:lnTo>
                  <a:lnTo>
                    <a:pt x="31" y="36"/>
                  </a:lnTo>
                  <a:lnTo>
                    <a:pt x="25" y="70"/>
                  </a:lnTo>
                  <a:lnTo>
                    <a:pt x="59" y="97"/>
                  </a:lnTo>
                  <a:lnTo>
                    <a:pt x="65" y="135"/>
                  </a:lnTo>
                  <a:lnTo>
                    <a:pt x="25" y="125"/>
                  </a:lnTo>
                  <a:lnTo>
                    <a:pt x="9" y="77"/>
                  </a:lnTo>
                  <a:lnTo>
                    <a:pt x="2" y="38"/>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02">
              <a:extLst>
                <a:ext uri="{FF2B5EF4-FFF2-40B4-BE49-F238E27FC236}">
                  <a16:creationId xmlns:a16="http://schemas.microsoft.com/office/drawing/2014/main" id="{31AB1F40-A8EF-41E2-A0FE-CA1C0DC1B4D0}"/>
                </a:ext>
              </a:extLst>
            </p:cNvPr>
            <p:cNvSpPr>
              <a:spLocks/>
            </p:cNvSpPr>
            <p:nvPr/>
          </p:nvSpPr>
          <p:spPr bwMode="auto">
            <a:xfrm>
              <a:off x="824" y="3831"/>
              <a:ext cx="26" cy="111"/>
            </a:xfrm>
            <a:custGeom>
              <a:avLst/>
              <a:gdLst>
                <a:gd name="T0" fmla="*/ 12 w 26"/>
                <a:gd name="T1" fmla="*/ 0 h 111"/>
                <a:gd name="T2" fmla="*/ 0 w 26"/>
                <a:gd name="T3" fmla="*/ 12 h 111"/>
                <a:gd name="T4" fmla="*/ 8 w 26"/>
                <a:gd name="T5" fmla="*/ 49 h 111"/>
                <a:gd name="T6" fmla="*/ 4 w 26"/>
                <a:gd name="T7" fmla="*/ 111 h 111"/>
                <a:gd name="T8" fmla="*/ 26 w 26"/>
                <a:gd name="T9" fmla="*/ 107 h 111"/>
                <a:gd name="T10" fmla="*/ 26 w 26"/>
                <a:gd name="T11" fmla="*/ 14 h 111"/>
                <a:gd name="T12" fmla="*/ 12 w 26"/>
                <a:gd name="T13" fmla="*/ 0 h 111"/>
                <a:gd name="T14" fmla="*/ 12 w 26"/>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11">
                  <a:moveTo>
                    <a:pt x="12" y="0"/>
                  </a:moveTo>
                  <a:lnTo>
                    <a:pt x="0" y="12"/>
                  </a:lnTo>
                  <a:lnTo>
                    <a:pt x="8" y="49"/>
                  </a:lnTo>
                  <a:lnTo>
                    <a:pt x="4" y="111"/>
                  </a:lnTo>
                  <a:lnTo>
                    <a:pt x="26" y="107"/>
                  </a:lnTo>
                  <a:lnTo>
                    <a:pt x="26" y="14"/>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03">
              <a:extLst>
                <a:ext uri="{FF2B5EF4-FFF2-40B4-BE49-F238E27FC236}">
                  <a16:creationId xmlns:a16="http://schemas.microsoft.com/office/drawing/2014/main" id="{98B61DF0-E0BA-4C50-A4A8-3D1A801AB657}"/>
                </a:ext>
              </a:extLst>
            </p:cNvPr>
            <p:cNvSpPr>
              <a:spLocks/>
            </p:cNvSpPr>
            <p:nvPr/>
          </p:nvSpPr>
          <p:spPr bwMode="auto">
            <a:xfrm>
              <a:off x="693" y="3752"/>
              <a:ext cx="123" cy="213"/>
            </a:xfrm>
            <a:custGeom>
              <a:avLst/>
              <a:gdLst>
                <a:gd name="T0" fmla="*/ 28 w 123"/>
                <a:gd name="T1" fmla="*/ 0 h 213"/>
                <a:gd name="T2" fmla="*/ 38 w 123"/>
                <a:gd name="T3" fmla="*/ 31 h 213"/>
                <a:gd name="T4" fmla="*/ 68 w 123"/>
                <a:gd name="T5" fmla="*/ 53 h 213"/>
                <a:gd name="T6" fmla="*/ 121 w 123"/>
                <a:gd name="T7" fmla="*/ 51 h 213"/>
                <a:gd name="T8" fmla="*/ 113 w 123"/>
                <a:gd name="T9" fmla="*/ 71 h 213"/>
                <a:gd name="T10" fmla="*/ 87 w 123"/>
                <a:gd name="T11" fmla="*/ 71 h 213"/>
                <a:gd name="T12" fmla="*/ 93 w 123"/>
                <a:gd name="T13" fmla="*/ 124 h 213"/>
                <a:gd name="T14" fmla="*/ 121 w 123"/>
                <a:gd name="T15" fmla="*/ 162 h 213"/>
                <a:gd name="T16" fmla="*/ 123 w 123"/>
                <a:gd name="T17" fmla="*/ 197 h 213"/>
                <a:gd name="T18" fmla="*/ 101 w 123"/>
                <a:gd name="T19" fmla="*/ 213 h 213"/>
                <a:gd name="T20" fmla="*/ 78 w 123"/>
                <a:gd name="T21" fmla="*/ 166 h 213"/>
                <a:gd name="T22" fmla="*/ 18 w 123"/>
                <a:gd name="T23" fmla="*/ 120 h 213"/>
                <a:gd name="T24" fmla="*/ 0 w 123"/>
                <a:gd name="T25" fmla="*/ 49 h 213"/>
                <a:gd name="T26" fmla="*/ 4 w 123"/>
                <a:gd name="T27" fmla="*/ 0 h 213"/>
                <a:gd name="T28" fmla="*/ 28 w 123"/>
                <a:gd name="T29" fmla="*/ 0 h 213"/>
                <a:gd name="T30" fmla="*/ 28 w 123"/>
                <a:gd name="T31" fmla="*/ 0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 h="213">
                  <a:moveTo>
                    <a:pt x="28" y="0"/>
                  </a:moveTo>
                  <a:lnTo>
                    <a:pt x="38" y="31"/>
                  </a:lnTo>
                  <a:lnTo>
                    <a:pt x="68" y="53"/>
                  </a:lnTo>
                  <a:lnTo>
                    <a:pt x="121" y="51"/>
                  </a:lnTo>
                  <a:lnTo>
                    <a:pt x="113" y="71"/>
                  </a:lnTo>
                  <a:lnTo>
                    <a:pt x="87" y="71"/>
                  </a:lnTo>
                  <a:lnTo>
                    <a:pt x="93" y="124"/>
                  </a:lnTo>
                  <a:lnTo>
                    <a:pt x="121" y="162"/>
                  </a:lnTo>
                  <a:lnTo>
                    <a:pt x="123" y="197"/>
                  </a:lnTo>
                  <a:lnTo>
                    <a:pt x="101" y="213"/>
                  </a:lnTo>
                  <a:lnTo>
                    <a:pt x="78" y="166"/>
                  </a:lnTo>
                  <a:lnTo>
                    <a:pt x="18" y="120"/>
                  </a:lnTo>
                  <a:lnTo>
                    <a:pt x="0" y="49"/>
                  </a:lnTo>
                  <a:lnTo>
                    <a:pt x="4" y="0"/>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04">
              <a:extLst>
                <a:ext uri="{FF2B5EF4-FFF2-40B4-BE49-F238E27FC236}">
                  <a16:creationId xmlns:a16="http://schemas.microsoft.com/office/drawing/2014/main" id="{FA5E6E38-9ED1-41F0-ABD7-1D59599C09B4}"/>
                </a:ext>
              </a:extLst>
            </p:cNvPr>
            <p:cNvSpPr>
              <a:spLocks/>
            </p:cNvSpPr>
            <p:nvPr/>
          </p:nvSpPr>
          <p:spPr bwMode="auto">
            <a:xfrm>
              <a:off x="786" y="3685"/>
              <a:ext cx="58" cy="98"/>
            </a:xfrm>
            <a:custGeom>
              <a:avLst/>
              <a:gdLst>
                <a:gd name="T0" fmla="*/ 40 w 58"/>
                <a:gd name="T1" fmla="*/ 0 h 98"/>
                <a:gd name="T2" fmla="*/ 0 w 58"/>
                <a:gd name="T3" fmla="*/ 37 h 98"/>
                <a:gd name="T4" fmla="*/ 42 w 58"/>
                <a:gd name="T5" fmla="*/ 98 h 98"/>
                <a:gd name="T6" fmla="*/ 58 w 58"/>
                <a:gd name="T7" fmla="*/ 53 h 98"/>
                <a:gd name="T8" fmla="*/ 40 w 58"/>
                <a:gd name="T9" fmla="*/ 0 h 98"/>
                <a:gd name="T10" fmla="*/ 40 w 58"/>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98">
                  <a:moveTo>
                    <a:pt x="40" y="0"/>
                  </a:moveTo>
                  <a:lnTo>
                    <a:pt x="0" y="37"/>
                  </a:lnTo>
                  <a:lnTo>
                    <a:pt x="42" y="98"/>
                  </a:lnTo>
                  <a:lnTo>
                    <a:pt x="58" y="53"/>
                  </a:lnTo>
                  <a:lnTo>
                    <a:pt x="4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05">
              <a:extLst>
                <a:ext uri="{FF2B5EF4-FFF2-40B4-BE49-F238E27FC236}">
                  <a16:creationId xmlns:a16="http://schemas.microsoft.com/office/drawing/2014/main" id="{2043478C-2E56-4716-80FB-67EDF1451669}"/>
                </a:ext>
              </a:extLst>
            </p:cNvPr>
            <p:cNvSpPr>
              <a:spLocks/>
            </p:cNvSpPr>
            <p:nvPr/>
          </p:nvSpPr>
          <p:spPr bwMode="auto">
            <a:xfrm>
              <a:off x="539" y="2268"/>
              <a:ext cx="421" cy="371"/>
            </a:xfrm>
            <a:custGeom>
              <a:avLst/>
              <a:gdLst>
                <a:gd name="T0" fmla="*/ 36 w 421"/>
                <a:gd name="T1" fmla="*/ 65 h 371"/>
                <a:gd name="T2" fmla="*/ 22 w 421"/>
                <a:gd name="T3" fmla="*/ 97 h 371"/>
                <a:gd name="T4" fmla="*/ 50 w 421"/>
                <a:gd name="T5" fmla="*/ 170 h 371"/>
                <a:gd name="T6" fmla="*/ 34 w 421"/>
                <a:gd name="T7" fmla="*/ 209 h 371"/>
                <a:gd name="T8" fmla="*/ 0 w 421"/>
                <a:gd name="T9" fmla="*/ 225 h 371"/>
                <a:gd name="T10" fmla="*/ 32 w 421"/>
                <a:gd name="T11" fmla="*/ 251 h 371"/>
                <a:gd name="T12" fmla="*/ 73 w 421"/>
                <a:gd name="T13" fmla="*/ 289 h 371"/>
                <a:gd name="T14" fmla="*/ 158 w 421"/>
                <a:gd name="T15" fmla="*/ 371 h 371"/>
                <a:gd name="T16" fmla="*/ 247 w 421"/>
                <a:gd name="T17" fmla="*/ 338 h 371"/>
                <a:gd name="T18" fmla="*/ 319 w 421"/>
                <a:gd name="T19" fmla="*/ 281 h 371"/>
                <a:gd name="T20" fmla="*/ 352 w 421"/>
                <a:gd name="T21" fmla="*/ 267 h 371"/>
                <a:gd name="T22" fmla="*/ 346 w 421"/>
                <a:gd name="T23" fmla="*/ 247 h 371"/>
                <a:gd name="T24" fmla="*/ 368 w 421"/>
                <a:gd name="T25" fmla="*/ 227 h 371"/>
                <a:gd name="T26" fmla="*/ 390 w 421"/>
                <a:gd name="T27" fmla="*/ 202 h 371"/>
                <a:gd name="T28" fmla="*/ 402 w 421"/>
                <a:gd name="T29" fmla="*/ 156 h 371"/>
                <a:gd name="T30" fmla="*/ 398 w 421"/>
                <a:gd name="T31" fmla="*/ 132 h 371"/>
                <a:gd name="T32" fmla="*/ 404 w 421"/>
                <a:gd name="T33" fmla="*/ 105 h 371"/>
                <a:gd name="T34" fmla="*/ 406 w 421"/>
                <a:gd name="T35" fmla="*/ 85 h 371"/>
                <a:gd name="T36" fmla="*/ 415 w 421"/>
                <a:gd name="T37" fmla="*/ 65 h 371"/>
                <a:gd name="T38" fmla="*/ 421 w 421"/>
                <a:gd name="T39" fmla="*/ 12 h 371"/>
                <a:gd name="T40" fmla="*/ 332 w 421"/>
                <a:gd name="T41" fmla="*/ 0 h 371"/>
                <a:gd name="T42" fmla="*/ 119 w 421"/>
                <a:gd name="T43" fmla="*/ 59 h 371"/>
                <a:gd name="T44" fmla="*/ 36 w 421"/>
                <a:gd name="T45" fmla="*/ 65 h 371"/>
                <a:gd name="T46" fmla="*/ 36 w 421"/>
                <a:gd name="T47" fmla="*/ 65 h 3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1" h="371">
                  <a:moveTo>
                    <a:pt x="36" y="65"/>
                  </a:moveTo>
                  <a:lnTo>
                    <a:pt x="22" y="97"/>
                  </a:lnTo>
                  <a:lnTo>
                    <a:pt x="50" y="170"/>
                  </a:lnTo>
                  <a:lnTo>
                    <a:pt x="34" y="209"/>
                  </a:lnTo>
                  <a:lnTo>
                    <a:pt x="0" y="225"/>
                  </a:lnTo>
                  <a:lnTo>
                    <a:pt x="32" y="251"/>
                  </a:lnTo>
                  <a:lnTo>
                    <a:pt x="73" y="289"/>
                  </a:lnTo>
                  <a:lnTo>
                    <a:pt x="158" y="371"/>
                  </a:lnTo>
                  <a:lnTo>
                    <a:pt x="247" y="338"/>
                  </a:lnTo>
                  <a:lnTo>
                    <a:pt x="319" y="281"/>
                  </a:lnTo>
                  <a:lnTo>
                    <a:pt x="352" y="267"/>
                  </a:lnTo>
                  <a:lnTo>
                    <a:pt x="346" y="247"/>
                  </a:lnTo>
                  <a:lnTo>
                    <a:pt x="368" y="227"/>
                  </a:lnTo>
                  <a:lnTo>
                    <a:pt x="390" y="202"/>
                  </a:lnTo>
                  <a:lnTo>
                    <a:pt x="402" y="156"/>
                  </a:lnTo>
                  <a:lnTo>
                    <a:pt x="398" y="132"/>
                  </a:lnTo>
                  <a:lnTo>
                    <a:pt x="404" y="105"/>
                  </a:lnTo>
                  <a:lnTo>
                    <a:pt x="406" y="85"/>
                  </a:lnTo>
                  <a:lnTo>
                    <a:pt x="415" y="65"/>
                  </a:lnTo>
                  <a:lnTo>
                    <a:pt x="421" y="12"/>
                  </a:lnTo>
                  <a:lnTo>
                    <a:pt x="332" y="0"/>
                  </a:lnTo>
                  <a:lnTo>
                    <a:pt x="119" y="59"/>
                  </a:lnTo>
                  <a:lnTo>
                    <a:pt x="36" y="6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06">
              <a:extLst>
                <a:ext uri="{FF2B5EF4-FFF2-40B4-BE49-F238E27FC236}">
                  <a16:creationId xmlns:a16="http://schemas.microsoft.com/office/drawing/2014/main" id="{C298E514-E5CE-4182-943C-B593BA5694F6}"/>
                </a:ext>
              </a:extLst>
            </p:cNvPr>
            <p:cNvSpPr>
              <a:spLocks/>
            </p:cNvSpPr>
            <p:nvPr/>
          </p:nvSpPr>
          <p:spPr bwMode="auto">
            <a:xfrm>
              <a:off x="581" y="2357"/>
              <a:ext cx="51" cy="45"/>
            </a:xfrm>
            <a:custGeom>
              <a:avLst/>
              <a:gdLst>
                <a:gd name="T0" fmla="*/ 37 w 51"/>
                <a:gd name="T1" fmla="*/ 0 h 45"/>
                <a:gd name="T2" fmla="*/ 4 w 51"/>
                <a:gd name="T3" fmla="*/ 2 h 45"/>
                <a:gd name="T4" fmla="*/ 0 w 51"/>
                <a:gd name="T5" fmla="*/ 22 h 45"/>
                <a:gd name="T6" fmla="*/ 25 w 51"/>
                <a:gd name="T7" fmla="*/ 45 h 45"/>
                <a:gd name="T8" fmla="*/ 51 w 51"/>
                <a:gd name="T9" fmla="*/ 36 h 45"/>
                <a:gd name="T10" fmla="*/ 37 w 51"/>
                <a:gd name="T11" fmla="*/ 0 h 45"/>
                <a:gd name="T12" fmla="*/ 37 w 51"/>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5">
                  <a:moveTo>
                    <a:pt x="37" y="0"/>
                  </a:moveTo>
                  <a:lnTo>
                    <a:pt x="4" y="2"/>
                  </a:lnTo>
                  <a:lnTo>
                    <a:pt x="0" y="22"/>
                  </a:lnTo>
                  <a:lnTo>
                    <a:pt x="25" y="45"/>
                  </a:lnTo>
                  <a:lnTo>
                    <a:pt x="51" y="36"/>
                  </a:lnTo>
                  <a:lnTo>
                    <a:pt x="37"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7">
              <a:extLst>
                <a:ext uri="{FF2B5EF4-FFF2-40B4-BE49-F238E27FC236}">
                  <a16:creationId xmlns:a16="http://schemas.microsoft.com/office/drawing/2014/main" id="{95297044-335B-47C8-8085-097B8D47929E}"/>
                </a:ext>
              </a:extLst>
            </p:cNvPr>
            <p:cNvSpPr>
              <a:spLocks/>
            </p:cNvSpPr>
            <p:nvPr/>
          </p:nvSpPr>
          <p:spPr bwMode="auto">
            <a:xfrm>
              <a:off x="887" y="2400"/>
              <a:ext cx="44" cy="58"/>
            </a:xfrm>
            <a:custGeom>
              <a:avLst/>
              <a:gdLst>
                <a:gd name="T0" fmla="*/ 44 w 44"/>
                <a:gd name="T1" fmla="*/ 0 h 58"/>
                <a:gd name="T2" fmla="*/ 28 w 44"/>
                <a:gd name="T3" fmla="*/ 12 h 58"/>
                <a:gd name="T4" fmla="*/ 28 w 44"/>
                <a:gd name="T5" fmla="*/ 36 h 58"/>
                <a:gd name="T6" fmla="*/ 36 w 44"/>
                <a:gd name="T7" fmla="*/ 50 h 58"/>
                <a:gd name="T8" fmla="*/ 16 w 44"/>
                <a:gd name="T9" fmla="*/ 58 h 58"/>
                <a:gd name="T10" fmla="*/ 0 w 44"/>
                <a:gd name="T11" fmla="*/ 46 h 58"/>
                <a:gd name="T12" fmla="*/ 8 w 44"/>
                <a:gd name="T13" fmla="*/ 18 h 58"/>
                <a:gd name="T14" fmla="*/ 44 w 44"/>
                <a:gd name="T15" fmla="*/ 0 h 58"/>
                <a:gd name="T16" fmla="*/ 44 w 4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8">
                  <a:moveTo>
                    <a:pt x="44" y="0"/>
                  </a:moveTo>
                  <a:lnTo>
                    <a:pt x="28" y="12"/>
                  </a:lnTo>
                  <a:lnTo>
                    <a:pt x="28" y="36"/>
                  </a:lnTo>
                  <a:lnTo>
                    <a:pt x="36" y="50"/>
                  </a:lnTo>
                  <a:lnTo>
                    <a:pt x="16" y="58"/>
                  </a:lnTo>
                  <a:lnTo>
                    <a:pt x="0" y="46"/>
                  </a:lnTo>
                  <a:lnTo>
                    <a:pt x="8" y="18"/>
                  </a:lnTo>
                  <a:lnTo>
                    <a:pt x="44"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08">
              <a:extLst>
                <a:ext uri="{FF2B5EF4-FFF2-40B4-BE49-F238E27FC236}">
                  <a16:creationId xmlns:a16="http://schemas.microsoft.com/office/drawing/2014/main" id="{67FEF062-AE53-4C17-922F-FA5F64A5F3A5}"/>
                </a:ext>
              </a:extLst>
            </p:cNvPr>
            <p:cNvSpPr>
              <a:spLocks/>
            </p:cNvSpPr>
            <p:nvPr/>
          </p:nvSpPr>
          <p:spPr bwMode="auto">
            <a:xfrm>
              <a:off x="699" y="2406"/>
              <a:ext cx="178" cy="93"/>
            </a:xfrm>
            <a:custGeom>
              <a:avLst/>
              <a:gdLst>
                <a:gd name="T0" fmla="*/ 125 w 178"/>
                <a:gd name="T1" fmla="*/ 10 h 93"/>
                <a:gd name="T2" fmla="*/ 174 w 178"/>
                <a:gd name="T3" fmla="*/ 16 h 93"/>
                <a:gd name="T4" fmla="*/ 178 w 178"/>
                <a:gd name="T5" fmla="*/ 32 h 93"/>
                <a:gd name="T6" fmla="*/ 159 w 178"/>
                <a:gd name="T7" fmla="*/ 52 h 93"/>
                <a:gd name="T8" fmla="*/ 137 w 178"/>
                <a:gd name="T9" fmla="*/ 56 h 93"/>
                <a:gd name="T10" fmla="*/ 133 w 178"/>
                <a:gd name="T11" fmla="*/ 32 h 93"/>
                <a:gd name="T12" fmla="*/ 79 w 178"/>
                <a:gd name="T13" fmla="*/ 28 h 93"/>
                <a:gd name="T14" fmla="*/ 81 w 178"/>
                <a:gd name="T15" fmla="*/ 52 h 93"/>
                <a:gd name="T16" fmla="*/ 115 w 178"/>
                <a:gd name="T17" fmla="*/ 66 h 93"/>
                <a:gd name="T18" fmla="*/ 109 w 178"/>
                <a:gd name="T19" fmla="*/ 87 h 93"/>
                <a:gd name="T20" fmla="*/ 99 w 178"/>
                <a:gd name="T21" fmla="*/ 93 h 93"/>
                <a:gd name="T22" fmla="*/ 91 w 178"/>
                <a:gd name="T23" fmla="*/ 73 h 93"/>
                <a:gd name="T24" fmla="*/ 50 w 178"/>
                <a:gd name="T25" fmla="*/ 38 h 93"/>
                <a:gd name="T26" fmla="*/ 0 w 178"/>
                <a:gd name="T27" fmla="*/ 22 h 93"/>
                <a:gd name="T28" fmla="*/ 42 w 178"/>
                <a:gd name="T29" fmla="*/ 0 h 93"/>
                <a:gd name="T30" fmla="*/ 70 w 178"/>
                <a:gd name="T31" fmla="*/ 0 h 93"/>
                <a:gd name="T32" fmla="*/ 87 w 178"/>
                <a:gd name="T33" fmla="*/ 18 h 93"/>
                <a:gd name="T34" fmla="*/ 125 w 178"/>
                <a:gd name="T35" fmla="*/ 10 h 93"/>
                <a:gd name="T36" fmla="*/ 125 w 178"/>
                <a:gd name="T37" fmla="*/ 1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8" h="93">
                  <a:moveTo>
                    <a:pt x="125" y="10"/>
                  </a:moveTo>
                  <a:lnTo>
                    <a:pt x="174" y="16"/>
                  </a:lnTo>
                  <a:lnTo>
                    <a:pt x="178" y="32"/>
                  </a:lnTo>
                  <a:lnTo>
                    <a:pt x="159" y="52"/>
                  </a:lnTo>
                  <a:lnTo>
                    <a:pt x="137" y="56"/>
                  </a:lnTo>
                  <a:lnTo>
                    <a:pt x="133" y="32"/>
                  </a:lnTo>
                  <a:lnTo>
                    <a:pt x="79" y="28"/>
                  </a:lnTo>
                  <a:lnTo>
                    <a:pt x="81" y="52"/>
                  </a:lnTo>
                  <a:lnTo>
                    <a:pt x="115" y="66"/>
                  </a:lnTo>
                  <a:lnTo>
                    <a:pt x="109" y="87"/>
                  </a:lnTo>
                  <a:lnTo>
                    <a:pt x="99" y="93"/>
                  </a:lnTo>
                  <a:lnTo>
                    <a:pt x="91" y="73"/>
                  </a:lnTo>
                  <a:lnTo>
                    <a:pt x="50" y="38"/>
                  </a:lnTo>
                  <a:lnTo>
                    <a:pt x="0" y="22"/>
                  </a:lnTo>
                  <a:lnTo>
                    <a:pt x="42" y="0"/>
                  </a:lnTo>
                  <a:lnTo>
                    <a:pt x="70" y="0"/>
                  </a:lnTo>
                  <a:lnTo>
                    <a:pt x="87" y="18"/>
                  </a:lnTo>
                  <a:lnTo>
                    <a:pt x="125" y="1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09">
              <a:extLst>
                <a:ext uri="{FF2B5EF4-FFF2-40B4-BE49-F238E27FC236}">
                  <a16:creationId xmlns:a16="http://schemas.microsoft.com/office/drawing/2014/main" id="{A3941295-99FF-41C6-B46D-0CE4474E7A98}"/>
                </a:ext>
              </a:extLst>
            </p:cNvPr>
            <p:cNvSpPr>
              <a:spLocks/>
            </p:cNvSpPr>
            <p:nvPr/>
          </p:nvSpPr>
          <p:spPr bwMode="auto">
            <a:xfrm>
              <a:off x="604" y="2260"/>
              <a:ext cx="356" cy="461"/>
            </a:xfrm>
            <a:custGeom>
              <a:avLst/>
              <a:gdLst>
                <a:gd name="T0" fmla="*/ 356 w 356"/>
                <a:gd name="T1" fmla="*/ 53 h 461"/>
                <a:gd name="T2" fmla="*/ 327 w 356"/>
                <a:gd name="T3" fmla="*/ 71 h 461"/>
                <a:gd name="T4" fmla="*/ 291 w 356"/>
                <a:gd name="T5" fmla="*/ 105 h 461"/>
                <a:gd name="T6" fmla="*/ 258 w 356"/>
                <a:gd name="T7" fmla="*/ 133 h 461"/>
                <a:gd name="T8" fmla="*/ 216 w 356"/>
                <a:gd name="T9" fmla="*/ 136 h 461"/>
                <a:gd name="T10" fmla="*/ 163 w 356"/>
                <a:gd name="T11" fmla="*/ 146 h 461"/>
                <a:gd name="T12" fmla="*/ 113 w 356"/>
                <a:gd name="T13" fmla="*/ 178 h 461"/>
                <a:gd name="T14" fmla="*/ 82 w 356"/>
                <a:gd name="T15" fmla="*/ 178 h 461"/>
                <a:gd name="T16" fmla="*/ 89 w 356"/>
                <a:gd name="T17" fmla="*/ 217 h 461"/>
                <a:gd name="T18" fmla="*/ 145 w 356"/>
                <a:gd name="T19" fmla="*/ 263 h 461"/>
                <a:gd name="T20" fmla="*/ 190 w 356"/>
                <a:gd name="T21" fmla="*/ 273 h 461"/>
                <a:gd name="T22" fmla="*/ 218 w 356"/>
                <a:gd name="T23" fmla="*/ 247 h 461"/>
                <a:gd name="T24" fmla="*/ 240 w 356"/>
                <a:gd name="T25" fmla="*/ 245 h 461"/>
                <a:gd name="T26" fmla="*/ 244 w 356"/>
                <a:gd name="T27" fmla="*/ 269 h 461"/>
                <a:gd name="T28" fmla="*/ 250 w 356"/>
                <a:gd name="T29" fmla="*/ 291 h 461"/>
                <a:gd name="T30" fmla="*/ 234 w 356"/>
                <a:gd name="T31" fmla="*/ 310 h 461"/>
                <a:gd name="T32" fmla="*/ 202 w 356"/>
                <a:gd name="T33" fmla="*/ 360 h 461"/>
                <a:gd name="T34" fmla="*/ 194 w 356"/>
                <a:gd name="T35" fmla="*/ 379 h 461"/>
                <a:gd name="T36" fmla="*/ 202 w 356"/>
                <a:gd name="T37" fmla="*/ 447 h 461"/>
                <a:gd name="T38" fmla="*/ 202 w 356"/>
                <a:gd name="T39" fmla="*/ 461 h 461"/>
                <a:gd name="T40" fmla="*/ 167 w 356"/>
                <a:gd name="T41" fmla="*/ 441 h 461"/>
                <a:gd name="T42" fmla="*/ 95 w 356"/>
                <a:gd name="T43" fmla="*/ 411 h 461"/>
                <a:gd name="T44" fmla="*/ 24 w 356"/>
                <a:gd name="T45" fmla="*/ 318 h 461"/>
                <a:gd name="T46" fmla="*/ 20 w 356"/>
                <a:gd name="T47" fmla="*/ 304 h 461"/>
                <a:gd name="T48" fmla="*/ 0 w 356"/>
                <a:gd name="T49" fmla="*/ 289 h 461"/>
                <a:gd name="T50" fmla="*/ 8 w 356"/>
                <a:gd name="T51" fmla="*/ 251 h 461"/>
                <a:gd name="T52" fmla="*/ 24 w 356"/>
                <a:gd name="T53" fmla="*/ 202 h 461"/>
                <a:gd name="T54" fmla="*/ 48 w 356"/>
                <a:gd name="T55" fmla="*/ 198 h 461"/>
                <a:gd name="T56" fmla="*/ 50 w 356"/>
                <a:gd name="T57" fmla="*/ 123 h 461"/>
                <a:gd name="T58" fmla="*/ 240 w 356"/>
                <a:gd name="T59" fmla="*/ 8 h 461"/>
                <a:gd name="T60" fmla="*/ 350 w 356"/>
                <a:gd name="T61" fmla="*/ 0 h 461"/>
                <a:gd name="T62" fmla="*/ 356 w 356"/>
                <a:gd name="T63" fmla="*/ 53 h 461"/>
                <a:gd name="T64" fmla="*/ 356 w 356"/>
                <a:gd name="T65" fmla="*/ 53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461">
                  <a:moveTo>
                    <a:pt x="356" y="53"/>
                  </a:moveTo>
                  <a:lnTo>
                    <a:pt x="327" y="71"/>
                  </a:lnTo>
                  <a:lnTo>
                    <a:pt x="291" y="105"/>
                  </a:lnTo>
                  <a:lnTo>
                    <a:pt x="258" y="133"/>
                  </a:lnTo>
                  <a:lnTo>
                    <a:pt x="216" y="136"/>
                  </a:lnTo>
                  <a:lnTo>
                    <a:pt x="163" y="146"/>
                  </a:lnTo>
                  <a:lnTo>
                    <a:pt x="113" y="178"/>
                  </a:lnTo>
                  <a:lnTo>
                    <a:pt x="82" y="178"/>
                  </a:lnTo>
                  <a:lnTo>
                    <a:pt x="89" y="217"/>
                  </a:lnTo>
                  <a:lnTo>
                    <a:pt x="145" y="263"/>
                  </a:lnTo>
                  <a:lnTo>
                    <a:pt x="190" y="273"/>
                  </a:lnTo>
                  <a:lnTo>
                    <a:pt x="218" y="247"/>
                  </a:lnTo>
                  <a:lnTo>
                    <a:pt x="240" y="245"/>
                  </a:lnTo>
                  <a:lnTo>
                    <a:pt x="244" y="269"/>
                  </a:lnTo>
                  <a:lnTo>
                    <a:pt x="250" y="291"/>
                  </a:lnTo>
                  <a:lnTo>
                    <a:pt x="234" y="310"/>
                  </a:lnTo>
                  <a:lnTo>
                    <a:pt x="202" y="360"/>
                  </a:lnTo>
                  <a:lnTo>
                    <a:pt x="194" y="379"/>
                  </a:lnTo>
                  <a:lnTo>
                    <a:pt x="202" y="447"/>
                  </a:lnTo>
                  <a:lnTo>
                    <a:pt x="202" y="461"/>
                  </a:lnTo>
                  <a:lnTo>
                    <a:pt x="167" y="441"/>
                  </a:lnTo>
                  <a:lnTo>
                    <a:pt x="95" y="411"/>
                  </a:lnTo>
                  <a:lnTo>
                    <a:pt x="24" y="318"/>
                  </a:lnTo>
                  <a:lnTo>
                    <a:pt x="20" y="304"/>
                  </a:lnTo>
                  <a:lnTo>
                    <a:pt x="0" y="289"/>
                  </a:lnTo>
                  <a:lnTo>
                    <a:pt x="8" y="251"/>
                  </a:lnTo>
                  <a:lnTo>
                    <a:pt x="24" y="202"/>
                  </a:lnTo>
                  <a:lnTo>
                    <a:pt x="48" y="198"/>
                  </a:lnTo>
                  <a:lnTo>
                    <a:pt x="50" y="123"/>
                  </a:lnTo>
                  <a:lnTo>
                    <a:pt x="240" y="8"/>
                  </a:lnTo>
                  <a:lnTo>
                    <a:pt x="350" y="0"/>
                  </a:lnTo>
                  <a:lnTo>
                    <a:pt x="356"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10">
              <a:extLst>
                <a:ext uri="{FF2B5EF4-FFF2-40B4-BE49-F238E27FC236}">
                  <a16:creationId xmlns:a16="http://schemas.microsoft.com/office/drawing/2014/main" id="{40B05297-E971-43E1-93E4-DEEA2BD3D92D}"/>
                </a:ext>
              </a:extLst>
            </p:cNvPr>
            <p:cNvSpPr>
              <a:spLocks/>
            </p:cNvSpPr>
            <p:nvPr/>
          </p:nvSpPr>
          <p:spPr bwMode="auto">
            <a:xfrm>
              <a:off x="519" y="2019"/>
              <a:ext cx="451" cy="439"/>
            </a:xfrm>
            <a:custGeom>
              <a:avLst/>
              <a:gdLst>
                <a:gd name="T0" fmla="*/ 432 w 451"/>
                <a:gd name="T1" fmla="*/ 334 h 439"/>
                <a:gd name="T2" fmla="*/ 449 w 451"/>
                <a:gd name="T3" fmla="*/ 294 h 439"/>
                <a:gd name="T4" fmla="*/ 449 w 451"/>
                <a:gd name="T5" fmla="*/ 257 h 439"/>
                <a:gd name="T6" fmla="*/ 451 w 451"/>
                <a:gd name="T7" fmla="*/ 237 h 439"/>
                <a:gd name="T8" fmla="*/ 433 w 451"/>
                <a:gd name="T9" fmla="*/ 223 h 439"/>
                <a:gd name="T10" fmla="*/ 368 w 451"/>
                <a:gd name="T11" fmla="*/ 117 h 439"/>
                <a:gd name="T12" fmla="*/ 309 w 451"/>
                <a:gd name="T13" fmla="*/ 69 h 439"/>
                <a:gd name="T14" fmla="*/ 279 w 451"/>
                <a:gd name="T15" fmla="*/ 67 h 439"/>
                <a:gd name="T16" fmla="*/ 279 w 451"/>
                <a:gd name="T17" fmla="*/ 32 h 439"/>
                <a:gd name="T18" fmla="*/ 257 w 451"/>
                <a:gd name="T19" fmla="*/ 20 h 439"/>
                <a:gd name="T20" fmla="*/ 188 w 451"/>
                <a:gd name="T21" fmla="*/ 20 h 439"/>
                <a:gd name="T22" fmla="*/ 182 w 451"/>
                <a:gd name="T23" fmla="*/ 8 h 439"/>
                <a:gd name="T24" fmla="*/ 161 w 451"/>
                <a:gd name="T25" fmla="*/ 0 h 439"/>
                <a:gd name="T26" fmla="*/ 155 w 451"/>
                <a:gd name="T27" fmla="*/ 18 h 439"/>
                <a:gd name="T28" fmla="*/ 91 w 451"/>
                <a:gd name="T29" fmla="*/ 20 h 439"/>
                <a:gd name="T30" fmla="*/ 58 w 451"/>
                <a:gd name="T31" fmla="*/ 30 h 439"/>
                <a:gd name="T32" fmla="*/ 28 w 451"/>
                <a:gd name="T33" fmla="*/ 40 h 439"/>
                <a:gd name="T34" fmla="*/ 8 w 451"/>
                <a:gd name="T35" fmla="*/ 69 h 439"/>
                <a:gd name="T36" fmla="*/ 20 w 451"/>
                <a:gd name="T37" fmla="*/ 87 h 439"/>
                <a:gd name="T38" fmla="*/ 34 w 451"/>
                <a:gd name="T39" fmla="*/ 103 h 439"/>
                <a:gd name="T40" fmla="*/ 4 w 451"/>
                <a:gd name="T41" fmla="*/ 107 h 439"/>
                <a:gd name="T42" fmla="*/ 0 w 451"/>
                <a:gd name="T43" fmla="*/ 152 h 439"/>
                <a:gd name="T44" fmla="*/ 16 w 451"/>
                <a:gd name="T45" fmla="*/ 180 h 439"/>
                <a:gd name="T46" fmla="*/ 44 w 451"/>
                <a:gd name="T47" fmla="*/ 184 h 439"/>
                <a:gd name="T48" fmla="*/ 40 w 451"/>
                <a:gd name="T49" fmla="*/ 285 h 439"/>
                <a:gd name="T50" fmla="*/ 52 w 451"/>
                <a:gd name="T51" fmla="*/ 310 h 439"/>
                <a:gd name="T52" fmla="*/ 48 w 451"/>
                <a:gd name="T53" fmla="*/ 322 h 439"/>
                <a:gd name="T54" fmla="*/ 76 w 451"/>
                <a:gd name="T55" fmla="*/ 318 h 439"/>
                <a:gd name="T56" fmla="*/ 93 w 451"/>
                <a:gd name="T57" fmla="*/ 334 h 439"/>
                <a:gd name="T58" fmla="*/ 95 w 451"/>
                <a:gd name="T59" fmla="*/ 368 h 439"/>
                <a:gd name="T60" fmla="*/ 117 w 451"/>
                <a:gd name="T61" fmla="*/ 376 h 439"/>
                <a:gd name="T62" fmla="*/ 113 w 451"/>
                <a:gd name="T63" fmla="*/ 395 h 439"/>
                <a:gd name="T64" fmla="*/ 129 w 451"/>
                <a:gd name="T65" fmla="*/ 389 h 439"/>
                <a:gd name="T66" fmla="*/ 129 w 451"/>
                <a:gd name="T67" fmla="*/ 439 h 439"/>
                <a:gd name="T68" fmla="*/ 145 w 451"/>
                <a:gd name="T69" fmla="*/ 419 h 439"/>
                <a:gd name="T70" fmla="*/ 149 w 451"/>
                <a:gd name="T71" fmla="*/ 389 h 439"/>
                <a:gd name="T72" fmla="*/ 198 w 451"/>
                <a:gd name="T73" fmla="*/ 387 h 439"/>
                <a:gd name="T74" fmla="*/ 236 w 451"/>
                <a:gd name="T75" fmla="*/ 368 h 439"/>
                <a:gd name="T76" fmla="*/ 265 w 451"/>
                <a:gd name="T77" fmla="*/ 352 h 439"/>
                <a:gd name="T78" fmla="*/ 279 w 451"/>
                <a:gd name="T79" fmla="*/ 334 h 439"/>
                <a:gd name="T80" fmla="*/ 295 w 451"/>
                <a:gd name="T81" fmla="*/ 318 h 439"/>
                <a:gd name="T82" fmla="*/ 339 w 451"/>
                <a:gd name="T83" fmla="*/ 304 h 439"/>
                <a:gd name="T84" fmla="*/ 372 w 451"/>
                <a:gd name="T85" fmla="*/ 306 h 439"/>
                <a:gd name="T86" fmla="*/ 392 w 451"/>
                <a:gd name="T87" fmla="*/ 318 h 439"/>
                <a:gd name="T88" fmla="*/ 396 w 451"/>
                <a:gd name="T89" fmla="*/ 277 h 439"/>
                <a:gd name="T90" fmla="*/ 420 w 451"/>
                <a:gd name="T91" fmla="*/ 257 h 439"/>
                <a:gd name="T92" fmla="*/ 430 w 451"/>
                <a:gd name="T93" fmla="*/ 279 h 439"/>
                <a:gd name="T94" fmla="*/ 432 w 451"/>
                <a:gd name="T95" fmla="*/ 334 h 439"/>
                <a:gd name="T96" fmla="*/ 432 w 451"/>
                <a:gd name="T97" fmla="*/ 334 h 4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1" h="439">
                  <a:moveTo>
                    <a:pt x="432" y="334"/>
                  </a:moveTo>
                  <a:lnTo>
                    <a:pt x="449" y="294"/>
                  </a:lnTo>
                  <a:lnTo>
                    <a:pt x="449" y="257"/>
                  </a:lnTo>
                  <a:lnTo>
                    <a:pt x="451" y="237"/>
                  </a:lnTo>
                  <a:lnTo>
                    <a:pt x="433" y="223"/>
                  </a:lnTo>
                  <a:lnTo>
                    <a:pt x="368" y="117"/>
                  </a:lnTo>
                  <a:lnTo>
                    <a:pt x="309" y="69"/>
                  </a:lnTo>
                  <a:lnTo>
                    <a:pt x="279" y="67"/>
                  </a:lnTo>
                  <a:lnTo>
                    <a:pt x="279" y="32"/>
                  </a:lnTo>
                  <a:lnTo>
                    <a:pt x="257" y="20"/>
                  </a:lnTo>
                  <a:lnTo>
                    <a:pt x="188" y="20"/>
                  </a:lnTo>
                  <a:lnTo>
                    <a:pt x="182" y="8"/>
                  </a:lnTo>
                  <a:lnTo>
                    <a:pt x="161" y="0"/>
                  </a:lnTo>
                  <a:lnTo>
                    <a:pt x="155" y="18"/>
                  </a:lnTo>
                  <a:lnTo>
                    <a:pt x="91" y="20"/>
                  </a:lnTo>
                  <a:lnTo>
                    <a:pt x="58" y="30"/>
                  </a:lnTo>
                  <a:lnTo>
                    <a:pt x="28" y="40"/>
                  </a:lnTo>
                  <a:lnTo>
                    <a:pt x="8" y="69"/>
                  </a:lnTo>
                  <a:lnTo>
                    <a:pt x="20" y="87"/>
                  </a:lnTo>
                  <a:lnTo>
                    <a:pt x="34" y="103"/>
                  </a:lnTo>
                  <a:lnTo>
                    <a:pt x="4" y="107"/>
                  </a:lnTo>
                  <a:lnTo>
                    <a:pt x="0" y="152"/>
                  </a:lnTo>
                  <a:lnTo>
                    <a:pt x="16" y="180"/>
                  </a:lnTo>
                  <a:lnTo>
                    <a:pt x="44" y="184"/>
                  </a:lnTo>
                  <a:lnTo>
                    <a:pt x="40" y="285"/>
                  </a:lnTo>
                  <a:lnTo>
                    <a:pt x="52" y="310"/>
                  </a:lnTo>
                  <a:lnTo>
                    <a:pt x="48" y="322"/>
                  </a:lnTo>
                  <a:lnTo>
                    <a:pt x="76" y="318"/>
                  </a:lnTo>
                  <a:lnTo>
                    <a:pt x="93" y="334"/>
                  </a:lnTo>
                  <a:lnTo>
                    <a:pt x="95" y="368"/>
                  </a:lnTo>
                  <a:lnTo>
                    <a:pt x="117" y="376"/>
                  </a:lnTo>
                  <a:lnTo>
                    <a:pt x="113" y="395"/>
                  </a:lnTo>
                  <a:lnTo>
                    <a:pt x="129" y="389"/>
                  </a:lnTo>
                  <a:lnTo>
                    <a:pt x="129" y="439"/>
                  </a:lnTo>
                  <a:lnTo>
                    <a:pt x="145" y="419"/>
                  </a:lnTo>
                  <a:lnTo>
                    <a:pt x="149" y="389"/>
                  </a:lnTo>
                  <a:lnTo>
                    <a:pt x="198" y="387"/>
                  </a:lnTo>
                  <a:lnTo>
                    <a:pt x="236" y="368"/>
                  </a:lnTo>
                  <a:lnTo>
                    <a:pt x="265" y="352"/>
                  </a:lnTo>
                  <a:lnTo>
                    <a:pt x="279" y="334"/>
                  </a:lnTo>
                  <a:lnTo>
                    <a:pt x="295" y="318"/>
                  </a:lnTo>
                  <a:lnTo>
                    <a:pt x="339" y="304"/>
                  </a:lnTo>
                  <a:lnTo>
                    <a:pt x="372" y="306"/>
                  </a:lnTo>
                  <a:lnTo>
                    <a:pt x="392" y="318"/>
                  </a:lnTo>
                  <a:lnTo>
                    <a:pt x="396" y="277"/>
                  </a:lnTo>
                  <a:lnTo>
                    <a:pt x="420" y="257"/>
                  </a:lnTo>
                  <a:lnTo>
                    <a:pt x="430" y="279"/>
                  </a:lnTo>
                  <a:lnTo>
                    <a:pt x="432"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11">
              <a:extLst>
                <a:ext uri="{FF2B5EF4-FFF2-40B4-BE49-F238E27FC236}">
                  <a16:creationId xmlns:a16="http://schemas.microsoft.com/office/drawing/2014/main" id="{52D4182F-5354-4515-9477-24D55362F7CB}"/>
                </a:ext>
              </a:extLst>
            </p:cNvPr>
            <p:cNvSpPr>
              <a:spLocks/>
            </p:cNvSpPr>
            <p:nvPr/>
          </p:nvSpPr>
          <p:spPr bwMode="auto">
            <a:xfrm>
              <a:off x="557" y="2337"/>
              <a:ext cx="91" cy="133"/>
            </a:xfrm>
            <a:custGeom>
              <a:avLst/>
              <a:gdLst>
                <a:gd name="T0" fmla="*/ 10 w 91"/>
                <a:gd name="T1" fmla="*/ 0 h 133"/>
                <a:gd name="T2" fmla="*/ 12 w 91"/>
                <a:gd name="T3" fmla="*/ 26 h 133"/>
                <a:gd name="T4" fmla="*/ 26 w 91"/>
                <a:gd name="T5" fmla="*/ 65 h 133"/>
                <a:gd name="T6" fmla="*/ 41 w 91"/>
                <a:gd name="T7" fmla="*/ 101 h 133"/>
                <a:gd name="T8" fmla="*/ 59 w 91"/>
                <a:gd name="T9" fmla="*/ 113 h 133"/>
                <a:gd name="T10" fmla="*/ 91 w 91"/>
                <a:gd name="T11" fmla="*/ 129 h 133"/>
                <a:gd name="T12" fmla="*/ 71 w 91"/>
                <a:gd name="T13" fmla="*/ 133 h 133"/>
                <a:gd name="T14" fmla="*/ 43 w 91"/>
                <a:gd name="T15" fmla="*/ 117 h 133"/>
                <a:gd name="T16" fmla="*/ 24 w 91"/>
                <a:gd name="T17" fmla="*/ 99 h 133"/>
                <a:gd name="T18" fmla="*/ 6 w 91"/>
                <a:gd name="T19" fmla="*/ 42 h 133"/>
                <a:gd name="T20" fmla="*/ 0 w 91"/>
                <a:gd name="T21" fmla="*/ 28 h 133"/>
                <a:gd name="T22" fmla="*/ 10 w 91"/>
                <a:gd name="T23" fmla="*/ 0 h 133"/>
                <a:gd name="T24" fmla="*/ 10 w 91"/>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33">
                  <a:moveTo>
                    <a:pt x="10" y="0"/>
                  </a:moveTo>
                  <a:lnTo>
                    <a:pt x="12" y="26"/>
                  </a:lnTo>
                  <a:lnTo>
                    <a:pt x="26" y="65"/>
                  </a:lnTo>
                  <a:lnTo>
                    <a:pt x="41" y="101"/>
                  </a:lnTo>
                  <a:lnTo>
                    <a:pt x="59" y="113"/>
                  </a:lnTo>
                  <a:lnTo>
                    <a:pt x="91" y="129"/>
                  </a:lnTo>
                  <a:lnTo>
                    <a:pt x="71" y="133"/>
                  </a:lnTo>
                  <a:lnTo>
                    <a:pt x="43" y="117"/>
                  </a:lnTo>
                  <a:lnTo>
                    <a:pt x="24" y="99"/>
                  </a:lnTo>
                  <a:lnTo>
                    <a:pt x="6" y="42"/>
                  </a:lnTo>
                  <a:lnTo>
                    <a:pt x="0" y="2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12">
              <a:extLst>
                <a:ext uri="{FF2B5EF4-FFF2-40B4-BE49-F238E27FC236}">
                  <a16:creationId xmlns:a16="http://schemas.microsoft.com/office/drawing/2014/main" id="{91B9004C-33C1-4638-A7D1-58A525F5D09A}"/>
                </a:ext>
              </a:extLst>
            </p:cNvPr>
            <p:cNvSpPr>
              <a:spLocks/>
            </p:cNvSpPr>
            <p:nvPr/>
          </p:nvSpPr>
          <p:spPr bwMode="auto">
            <a:xfrm>
              <a:off x="527" y="2436"/>
              <a:ext cx="62" cy="67"/>
            </a:xfrm>
            <a:custGeom>
              <a:avLst/>
              <a:gdLst>
                <a:gd name="T0" fmla="*/ 62 w 62"/>
                <a:gd name="T1" fmla="*/ 14 h 67"/>
                <a:gd name="T2" fmla="*/ 54 w 62"/>
                <a:gd name="T3" fmla="*/ 45 h 67"/>
                <a:gd name="T4" fmla="*/ 28 w 62"/>
                <a:gd name="T5" fmla="*/ 67 h 67"/>
                <a:gd name="T6" fmla="*/ 4 w 62"/>
                <a:gd name="T7" fmla="*/ 53 h 67"/>
                <a:gd name="T8" fmla="*/ 0 w 62"/>
                <a:gd name="T9" fmla="*/ 34 h 67"/>
                <a:gd name="T10" fmla="*/ 36 w 62"/>
                <a:gd name="T11" fmla="*/ 34 h 67"/>
                <a:gd name="T12" fmla="*/ 46 w 62"/>
                <a:gd name="T13" fmla="*/ 26 h 67"/>
                <a:gd name="T14" fmla="*/ 56 w 62"/>
                <a:gd name="T15" fmla="*/ 0 h 67"/>
                <a:gd name="T16" fmla="*/ 62 w 62"/>
                <a:gd name="T17" fmla="*/ 14 h 67"/>
                <a:gd name="T18" fmla="*/ 62 w 62"/>
                <a:gd name="T19" fmla="*/ 14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7">
                  <a:moveTo>
                    <a:pt x="62" y="14"/>
                  </a:moveTo>
                  <a:lnTo>
                    <a:pt x="54" y="45"/>
                  </a:lnTo>
                  <a:lnTo>
                    <a:pt x="28" y="67"/>
                  </a:lnTo>
                  <a:lnTo>
                    <a:pt x="4" y="53"/>
                  </a:lnTo>
                  <a:lnTo>
                    <a:pt x="0" y="34"/>
                  </a:lnTo>
                  <a:lnTo>
                    <a:pt x="36" y="34"/>
                  </a:lnTo>
                  <a:lnTo>
                    <a:pt x="46" y="26"/>
                  </a:lnTo>
                  <a:lnTo>
                    <a:pt x="56" y="0"/>
                  </a:lnTo>
                  <a:lnTo>
                    <a:pt x="6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13">
              <a:extLst>
                <a:ext uri="{FF2B5EF4-FFF2-40B4-BE49-F238E27FC236}">
                  <a16:creationId xmlns:a16="http://schemas.microsoft.com/office/drawing/2014/main" id="{4FC6AEEC-3C67-45CB-AAE2-76434108017D}"/>
                </a:ext>
              </a:extLst>
            </p:cNvPr>
            <p:cNvSpPr>
              <a:spLocks/>
            </p:cNvSpPr>
            <p:nvPr/>
          </p:nvSpPr>
          <p:spPr bwMode="auto">
            <a:xfrm>
              <a:off x="879" y="2337"/>
              <a:ext cx="73" cy="196"/>
            </a:xfrm>
            <a:custGeom>
              <a:avLst/>
              <a:gdLst>
                <a:gd name="T0" fmla="*/ 72 w 73"/>
                <a:gd name="T1" fmla="*/ 0 h 196"/>
                <a:gd name="T2" fmla="*/ 72 w 73"/>
                <a:gd name="T3" fmla="*/ 34 h 196"/>
                <a:gd name="T4" fmla="*/ 73 w 73"/>
                <a:gd name="T5" fmla="*/ 54 h 196"/>
                <a:gd name="T6" fmla="*/ 60 w 73"/>
                <a:gd name="T7" fmla="*/ 69 h 196"/>
                <a:gd name="T8" fmla="*/ 40 w 73"/>
                <a:gd name="T9" fmla="*/ 75 h 196"/>
                <a:gd name="T10" fmla="*/ 20 w 73"/>
                <a:gd name="T11" fmla="*/ 91 h 196"/>
                <a:gd name="T12" fmla="*/ 12 w 73"/>
                <a:gd name="T13" fmla="*/ 113 h 196"/>
                <a:gd name="T14" fmla="*/ 12 w 73"/>
                <a:gd name="T15" fmla="*/ 139 h 196"/>
                <a:gd name="T16" fmla="*/ 12 w 73"/>
                <a:gd name="T17" fmla="*/ 182 h 196"/>
                <a:gd name="T18" fmla="*/ 12 w 73"/>
                <a:gd name="T19" fmla="*/ 196 h 196"/>
                <a:gd name="T20" fmla="*/ 0 w 73"/>
                <a:gd name="T21" fmla="*/ 182 h 196"/>
                <a:gd name="T22" fmla="*/ 2 w 73"/>
                <a:gd name="T23" fmla="*/ 113 h 196"/>
                <a:gd name="T24" fmla="*/ 10 w 73"/>
                <a:gd name="T25" fmla="*/ 87 h 196"/>
                <a:gd name="T26" fmla="*/ 24 w 73"/>
                <a:gd name="T27" fmla="*/ 71 h 196"/>
                <a:gd name="T28" fmla="*/ 60 w 73"/>
                <a:gd name="T29" fmla="*/ 44 h 196"/>
                <a:gd name="T30" fmla="*/ 64 w 73"/>
                <a:gd name="T31" fmla="*/ 12 h 196"/>
                <a:gd name="T32" fmla="*/ 72 w 73"/>
                <a:gd name="T33" fmla="*/ 0 h 196"/>
                <a:gd name="T34" fmla="*/ 72 w 73"/>
                <a:gd name="T35" fmla="*/ 0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196">
                  <a:moveTo>
                    <a:pt x="72" y="0"/>
                  </a:moveTo>
                  <a:lnTo>
                    <a:pt x="72" y="34"/>
                  </a:lnTo>
                  <a:lnTo>
                    <a:pt x="73" y="54"/>
                  </a:lnTo>
                  <a:lnTo>
                    <a:pt x="60" y="69"/>
                  </a:lnTo>
                  <a:lnTo>
                    <a:pt x="40" y="75"/>
                  </a:lnTo>
                  <a:lnTo>
                    <a:pt x="20" y="91"/>
                  </a:lnTo>
                  <a:lnTo>
                    <a:pt x="12" y="113"/>
                  </a:lnTo>
                  <a:lnTo>
                    <a:pt x="12" y="139"/>
                  </a:lnTo>
                  <a:lnTo>
                    <a:pt x="12" y="182"/>
                  </a:lnTo>
                  <a:lnTo>
                    <a:pt x="12" y="196"/>
                  </a:lnTo>
                  <a:lnTo>
                    <a:pt x="0" y="182"/>
                  </a:lnTo>
                  <a:lnTo>
                    <a:pt x="2" y="113"/>
                  </a:lnTo>
                  <a:lnTo>
                    <a:pt x="10" y="87"/>
                  </a:lnTo>
                  <a:lnTo>
                    <a:pt x="24" y="71"/>
                  </a:lnTo>
                  <a:lnTo>
                    <a:pt x="60" y="44"/>
                  </a:lnTo>
                  <a:lnTo>
                    <a:pt x="64" y="12"/>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14">
              <a:extLst>
                <a:ext uri="{FF2B5EF4-FFF2-40B4-BE49-F238E27FC236}">
                  <a16:creationId xmlns:a16="http://schemas.microsoft.com/office/drawing/2014/main" id="{AC511DAC-92AA-4BA9-A045-C429D80E9911}"/>
                </a:ext>
              </a:extLst>
            </p:cNvPr>
            <p:cNvSpPr>
              <a:spLocks/>
            </p:cNvSpPr>
            <p:nvPr/>
          </p:nvSpPr>
          <p:spPr bwMode="auto">
            <a:xfrm>
              <a:off x="885" y="2402"/>
              <a:ext cx="62" cy="117"/>
            </a:xfrm>
            <a:custGeom>
              <a:avLst/>
              <a:gdLst>
                <a:gd name="T0" fmla="*/ 54 w 62"/>
                <a:gd name="T1" fmla="*/ 0 h 117"/>
                <a:gd name="T2" fmla="*/ 52 w 62"/>
                <a:gd name="T3" fmla="*/ 30 h 117"/>
                <a:gd name="T4" fmla="*/ 38 w 62"/>
                <a:gd name="T5" fmla="*/ 60 h 117"/>
                <a:gd name="T6" fmla="*/ 22 w 62"/>
                <a:gd name="T7" fmla="*/ 85 h 117"/>
                <a:gd name="T8" fmla="*/ 0 w 62"/>
                <a:gd name="T9" fmla="*/ 117 h 117"/>
                <a:gd name="T10" fmla="*/ 18 w 62"/>
                <a:gd name="T11" fmla="*/ 105 h 117"/>
                <a:gd name="T12" fmla="*/ 48 w 62"/>
                <a:gd name="T13" fmla="*/ 68 h 117"/>
                <a:gd name="T14" fmla="*/ 56 w 62"/>
                <a:gd name="T15" fmla="*/ 42 h 117"/>
                <a:gd name="T16" fmla="*/ 62 w 62"/>
                <a:gd name="T17" fmla="*/ 14 h 117"/>
                <a:gd name="T18" fmla="*/ 54 w 62"/>
                <a:gd name="T19" fmla="*/ 0 h 117"/>
                <a:gd name="T20" fmla="*/ 54 w 6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17">
                  <a:moveTo>
                    <a:pt x="54" y="0"/>
                  </a:moveTo>
                  <a:lnTo>
                    <a:pt x="52" y="30"/>
                  </a:lnTo>
                  <a:lnTo>
                    <a:pt x="38" y="60"/>
                  </a:lnTo>
                  <a:lnTo>
                    <a:pt x="22" y="85"/>
                  </a:lnTo>
                  <a:lnTo>
                    <a:pt x="0" y="117"/>
                  </a:lnTo>
                  <a:lnTo>
                    <a:pt x="18" y="105"/>
                  </a:lnTo>
                  <a:lnTo>
                    <a:pt x="48" y="68"/>
                  </a:lnTo>
                  <a:lnTo>
                    <a:pt x="56" y="42"/>
                  </a:lnTo>
                  <a:lnTo>
                    <a:pt x="62" y="1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15">
              <a:extLst>
                <a:ext uri="{FF2B5EF4-FFF2-40B4-BE49-F238E27FC236}">
                  <a16:creationId xmlns:a16="http://schemas.microsoft.com/office/drawing/2014/main" id="{A49643DB-FEB1-4A2B-A738-31B9475CD1AC}"/>
                </a:ext>
              </a:extLst>
            </p:cNvPr>
            <p:cNvSpPr>
              <a:spLocks/>
            </p:cNvSpPr>
            <p:nvPr/>
          </p:nvSpPr>
          <p:spPr bwMode="auto">
            <a:xfrm>
              <a:off x="767" y="2408"/>
              <a:ext cx="100" cy="24"/>
            </a:xfrm>
            <a:custGeom>
              <a:avLst/>
              <a:gdLst>
                <a:gd name="T0" fmla="*/ 93 w 100"/>
                <a:gd name="T1" fmla="*/ 24 h 24"/>
                <a:gd name="T2" fmla="*/ 59 w 100"/>
                <a:gd name="T3" fmla="*/ 18 h 24"/>
                <a:gd name="T4" fmla="*/ 31 w 100"/>
                <a:gd name="T5" fmla="*/ 18 h 24"/>
                <a:gd name="T6" fmla="*/ 0 w 100"/>
                <a:gd name="T7" fmla="*/ 20 h 24"/>
                <a:gd name="T8" fmla="*/ 15 w 100"/>
                <a:gd name="T9" fmla="*/ 10 h 24"/>
                <a:gd name="T10" fmla="*/ 35 w 100"/>
                <a:gd name="T11" fmla="*/ 8 h 24"/>
                <a:gd name="T12" fmla="*/ 51 w 100"/>
                <a:gd name="T13" fmla="*/ 0 h 24"/>
                <a:gd name="T14" fmla="*/ 91 w 100"/>
                <a:gd name="T15" fmla="*/ 10 h 24"/>
                <a:gd name="T16" fmla="*/ 100 w 100"/>
                <a:gd name="T17" fmla="*/ 10 h 24"/>
                <a:gd name="T18" fmla="*/ 93 w 100"/>
                <a:gd name="T19" fmla="*/ 24 h 24"/>
                <a:gd name="T20" fmla="*/ 93 w 100"/>
                <a:gd name="T21" fmla="*/ 2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4">
                  <a:moveTo>
                    <a:pt x="93" y="24"/>
                  </a:moveTo>
                  <a:lnTo>
                    <a:pt x="59" y="18"/>
                  </a:lnTo>
                  <a:lnTo>
                    <a:pt x="31" y="18"/>
                  </a:lnTo>
                  <a:lnTo>
                    <a:pt x="0" y="20"/>
                  </a:lnTo>
                  <a:lnTo>
                    <a:pt x="15" y="10"/>
                  </a:lnTo>
                  <a:lnTo>
                    <a:pt x="35" y="8"/>
                  </a:lnTo>
                  <a:lnTo>
                    <a:pt x="51" y="0"/>
                  </a:lnTo>
                  <a:lnTo>
                    <a:pt x="91" y="10"/>
                  </a:lnTo>
                  <a:lnTo>
                    <a:pt x="100" y="10"/>
                  </a:lnTo>
                  <a:lnTo>
                    <a:pt x="9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16">
              <a:extLst>
                <a:ext uri="{FF2B5EF4-FFF2-40B4-BE49-F238E27FC236}">
                  <a16:creationId xmlns:a16="http://schemas.microsoft.com/office/drawing/2014/main" id="{5D9EEE3F-58DA-4A6C-8888-7DD54C2A4478}"/>
                </a:ext>
              </a:extLst>
            </p:cNvPr>
            <p:cNvSpPr>
              <a:spLocks/>
            </p:cNvSpPr>
            <p:nvPr/>
          </p:nvSpPr>
          <p:spPr bwMode="auto">
            <a:xfrm>
              <a:off x="765" y="2446"/>
              <a:ext cx="67" cy="28"/>
            </a:xfrm>
            <a:custGeom>
              <a:avLst/>
              <a:gdLst>
                <a:gd name="T0" fmla="*/ 0 w 67"/>
                <a:gd name="T1" fmla="*/ 0 h 28"/>
                <a:gd name="T2" fmla="*/ 15 w 67"/>
                <a:gd name="T3" fmla="*/ 0 h 28"/>
                <a:gd name="T4" fmla="*/ 29 w 67"/>
                <a:gd name="T5" fmla="*/ 12 h 28"/>
                <a:gd name="T6" fmla="*/ 51 w 67"/>
                <a:gd name="T7" fmla="*/ 12 h 28"/>
                <a:gd name="T8" fmla="*/ 67 w 67"/>
                <a:gd name="T9" fmla="*/ 8 h 28"/>
                <a:gd name="T10" fmla="*/ 67 w 67"/>
                <a:gd name="T11" fmla="*/ 24 h 28"/>
                <a:gd name="T12" fmla="*/ 41 w 67"/>
                <a:gd name="T13" fmla="*/ 28 h 28"/>
                <a:gd name="T14" fmla="*/ 19 w 67"/>
                <a:gd name="T15" fmla="*/ 26 h 28"/>
                <a:gd name="T16" fmla="*/ 8 w 67"/>
                <a:gd name="T17" fmla="*/ 12 h 28"/>
                <a:gd name="T18" fmla="*/ 0 w 67"/>
                <a:gd name="T19" fmla="*/ 0 h 28"/>
                <a:gd name="T20" fmla="*/ 0 w 6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28">
                  <a:moveTo>
                    <a:pt x="0" y="0"/>
                  </a:moveTo>
                  <a:lnTo>
                    <a:pt x="15" y="0"/>
                  </a:lnTo>
                  <a:lnTo>
                    <a:pt x="29" y="12"/>
                  </a:lnTo>
                  <a:lnTo>
                    <a:pt x="51" y="12"/>
                  </a:lnTo>
                  <a:lnTo>
                    <a:pt x="67" y="8"/>
                  </a:lnTo>
                  <a:lnTo>
                    <a:pt x="67" y="24"/>
                  </a:lnTo>
                  <a:lnTo>
                    <a:pt x="41" y="28"/>
                  </a:lnTo>
                  <a:lnTo>
                    <a:pt x="19" y="26"/>
                  </a:lnTo>
                  <a:lnTo>
                    <a:pt x="8"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17">
              <a:extLst>
                <a:ext uri="{FF2B5EF4-FFF2-40B4-BE49-F238E27FC236}">
                  <a16:creationId xmlns:a16="http://schemas.microsoft.com/office/drawing/2014/main" id="{D61FEECE-FB8D-453D-9923-FA95A91898A6}"/>
                </a:ext>
              </a:extLst>
            </p:cNvPr>
            <p:cNvSpPr>
              <a:spLocks/>
            </p:cNvSpPr>
            <p:nvPr/>
          </p:nvSpPr>
          <p:spPr bwMode="auto">
            <a:xfrm>
              <a:off x="891" y="2424"/>
              <a:ext cx="40" cy="22"/>
            </a:xfrm>
            <a:custGeom>
              <a:avLst/>
              <a:gdLst>
                <a:gd name="T0" fmla="*/ 0 w 40"/>
                <a:gd name="T1" fmla="*/ 12 h 22"/>
                <a:gd name="T2" fmla="*/ 20 w 40"/>
                <a:gd name="T3" fmla="*/ 8 h 22"/>
                <a:gd name="T4" fmla="*/ 40 w 40"/>
                <a:gd name="T5" fmla="*/ 0 h 22"/>
                <a:gd name="T6" fmla="*/ 38 w 40"/>
                <a:gd name="T7" fmla="*/ 12 h 22"/>
                <a:gd name="T8" fmla="*/ 20 w 40"/>
                <a:gd name="T9" fmla="*/ 22 h 22"/>
                <a:gd name="T10" fmla="*/ 0 w 40"/>
                <a:gd name="T11" fmla="*/ 22 h 22"/>
                <a:gd name="T12" fmla="*/ 0 w 40"/>
                <a:gd name="T13" fmla="*/ 12 h 22"/>
                <a:gd name="T14" fmla="*/ 0 w 40"/>
                <a:gd name="T15" fmla="*/ 1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22">
                  <a:moveTo>
                    <a:pt x="0" y="12"/>
                  </a:moveTo>
                  <a:lnTo>
                    <a:pt x="20" y="8"/>
                  </a:lnTo>
                  <a:lnTo>
                    <a:pt x="40" y="0"/>
                  </a:lnTo>
                  <a:lnTo>
                    <a:pt x="38" y="12"/>
                  </a:lnTo>
                  <a:lnTo>
                    <a:pt x="20" y="22"/>
                  </a:lnTo>
                  <a:lnTo>
                    <a:pt x="0" y="2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18">
              <a:extLst>
                <a:ext uri="{FF2B5EF4-FFF2-40B4-BE49-F238E27FC236}">
                  <a16:creationId xmlns:a16="http://schemas.microsoft.com/office/drawing/2014/main" id="{BCD98BB7-C1E3-410F-BC8A-5B05C6983C0F}"/>
                </a:ext>
              </a:extLst>
            </p:cNvPr>
            <p:cNvSpPr>
              <a:spLocks/>
            </p:cNvSpPr>
            <p:nvPr/>
          </p:nvSpPr>
          <p:spPr bwMode="auto">
            <a:xfrm>
              <a:off x="820" y="2527"/>
              <a:ext cx="71" cy="24"/>
            </a:xfrm>
            <a:custGeom>
              <a:avLst/>
              <a:gdLst>
                <a:gd name="T0" fmla="*/ 6 w 71"/>
                <a:gd name="T1" fmla="*/ 0 h 24"/>
                <a:gd name="T2" fmla="*/ 8 w 71"/>
                <a:gd name="T3" fmla="*/ 12 h 24"/>
                <a:gd name="T4" fmla="*/ 18 w 71"/>
                <a:gd name="T5" fmla="*/ 16 h 24"/>
                <a:gd name="T6" fmla="*/ 34 w 71"/>
                <a:gd name="T7" fmla="*/ 12 h 24"/>
                <a:gd name="T8" fmla="*/ 45 w 71"/>
                <a:gd name="T9" fmla="*/ 18 h 24"/>
                <a:gd name="T10" fmla="*/ 71 w 71"/>
                <a:gd name="T11" fmla="*/ 6 h 24"/>
                <a:gd name="T12" fmla="*/ 61 w 71"/>
                <a:gd name="T13" fmla="*/ 18 h 24"/>
                <a:gd name="T14" fmla="*/ 43 w 71"/>
                <a:gd name="T15" fmla="*/ 24 h 24"/>
                <a:gd name="T16" fmla="*/ 32 w 71"/>
                <a:gd name="T17" fmla="*/ 24 h 24"/>
                <a:gd name="T18" fmla="*/ 12 w 71"/>
                <a:gd name="T19" fmla="*/ 22 h 24"/>
                <a:gd name="T20" fmla="*/ 0 w 71"/>
                <a:gd name="T21" fmla="*/ 10 h 24"/>
                <a:gd name="T22" fmla="*/ 6 w 71"/>
                <a:gd name="T23" fmla="*/ 0 h 24"/>
                <a:gd name="T24" fmla="*/ 6 w 7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4">
                  <a:moveTo>
                    <a:pt x="6" y="0"/>
                  </a:moveTo>
                  <a:lnTo>
                    <a:pt x="8" y="12"/>
                  </a:lnTo>
                  <a:lnTo>
                    <a:pt x="18" y="16"/>
                  </a:lnTo>
                  <a:lnTo>
                    <a:pt x="34" y="12"/>
                  </a:lnTo>
                  <a:lnTo>
                    <a:pt x="45" y="18"/>
                  </a:lnTo>
                  <a:lnTo>
                    <a:pt x="71" y="6"/>
                  </a:lnTo>
                  <a:lnTo>
                    <a:pt x="61" y="18"/>
                  </a:lnTo>
                  <a:lnTo>
                    <a:pt x="43" y="24"/>
                  </a:lnTo>
                  <a:lnTo>
                    <a:pt x="32" y="24"/>
                  </a:lnTo>
                  <a:lnTo>
                    <a:pt x="12" y="22"/>
                  </a:lnTo>
                  <a:lnTo>
                    <a:pt x="0" y="1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19">
              <a:extLst>
                <a:ext uri="{FF2B5EF4-FFF2-40B4-BE49-F238E27FC236}">
                  <a16:creationId xmlns:a16="http://schemas.microsoft.com/office/drawing/2014/main" id="{7E02A394-C582-41CE-BF3D-6C66B06FD724}"/>
                </a:ext>
              </a:extLst>
            </p:cNvPr>
            <p:cNvSpPr>
              <a:spLocks/>
            </p:cNvSpPr>
            <p:nvPr/>
          </p:nvSpPr>
          <p:spPr bwMode="auto">
            <a:xfrm>
              <a:off x="786" y="2574"/>
              <a:ext cx="48" cy="20"/>
            </a:xfrm>
            <a:custGeom>
              <a:avLst/>
              <a:gdLst>
                <a:gd name="T0" fmla="*/ 0 w 48"/>
                <a:gd name="T1" fmla="*/ 0 h 20"/>
                <a:gd name="T2" fmla="*/ 8 w 48"/>
                <a:gd name="T3" fmla="*/ 8 h 20"/>
                <a:gd name="T4" fmla="*/ 20 w 48"/>
                <a:gd name="T5" fmla="*/ 16 h 20"/>
                <a:gd name="T6" fmla="*/ 34 w 48"/>
                <a:gd name="T7" fmla="*/ 20 h 20"/>
                <a:gd name="T8" fmla="*/ 46 w 48"/>
                <a:gd name="T9" fmla="*/ 16 h 20"/>
                <a:gd name="T10" fmla="*/ 48 w 48"/>
                <a:gd name="T11" fmla="*/ 0 h 20"/>
                <a:gd name="T12" fmla="*/ 36 w 48"/>
                <a:gd name="T13" fmla="*/ 0 h 20"/>
                <a:gd name="T14" fmla="*/ 0 w 48"/>
                <a:gd name="T15" fmla="*/ 0 h 20"/>
                <a:gd name="T16" fmla="*/ 0 w 4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0">
                  <a:moveTo>
                    <a:pt x="0" y="0"/>
                  </a:moveTo>
                  <a:lnTo>
                    <a:pt x="8" y="8"/>
                  </a:lnTo>
                  <a:lnTo>
                    <a:pt x="20" y="16"/>
                  </a:lnTo>
                  <a:lnTo>
                    <a:pt x="34" y="20"/>
                  </a:lnTo>
                  <a:lnTo>
                    <a:pt x="46" y="16"/>
                  </a:lnTo>
                  <a:lnTo>
                    <a:pt x="48" y="0"/>
                  </a:lnTo>
                  <a:lnTo>
                    <a:pt x="36" y="0"/>
                  </a:lnTo>
                  <a:lnTo>
                    <a:pt x="0"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20">
              <a:extLst>
                <a:ext uri="{FF2B5EF4-FFF2-40B4-BE49-F238E27FC236}">
                  <a16:creationId xmlns:a16="http://schemas.microsoft.com/office/drawing/2014/main" id="{FF803B92-3976-4240-9395-8D5F59CFFD85}"/>
                </a:ext>
              </a:extLst>
            </p:cNvPr>
            <p:cNvSpPr>
              <a:spLocks/>
            </p:cNvSpPr>
            <p:nvPr/>
          </p:nvSpPr>
          <p:spPr bwMode="auto">
            <a:xfrm>
              <a:off x="644" y="2521"/>
              <a:ext cx="219" cy="245"/>
            </a:xfrm>
            <a:custGeom>
              <a:avLst/>
              <a:gdLst>
                <a:gd name="T0" fmla="*/ 219 w 219"/>
                <a:gd name="T1" fmla="*/ 28 h 245"/>
                <a:gd name="T2" fmla="*/ 210 w 219"/>
                <a:gd name="T3" fmla="*/ 41 h 245"/>
                <a:gd name="T4" fmla="*/ 200 w 219"/>
                <a:gd name="T5" fmla="*/ 49 h 245"/>
                <a:gd name="T6" fmla="*/ 198 w 219"/>
                <a:gd name="T7" fmla="*/ 59 h 245"/>
                <a:gd name="T8" fmla="*/ 198 w 219"/>
                <a:gd name="T9" fmla="*/ 73 h 245"/>
                <a:gd name="T10" fmla="*/ 182 w 219"/>
                <a:gd name="T11" fmla="*/ 81 h 245"/>
                <a:gd name="T12" fmla="*/ 170 w 219"/>
                <a:gd name="T13" fmla="*/ 99 h 245"/>
                <a:gd name="T14" fmla="*/ 176 w 219"/>
                <a:gd name="T15" fmla="*/ 118 h 245"/>
                <a:gd name="T16" fmla="*/ 188 w 219"/>
                <a:gd name="T17" fmla="*/ 194 h 245"/>
                <a:gd name="T18" fmla="*/ 194 w 219"/>
                <a:gd name="T19" fmla="*/ 235 h 245"/>
                <a:gd name="T20" fmla="*/ 194 w 219"/>
                <a:gd name="T21" fmla="*/ 245 h 245"/>
                <a:gd name="T22" fmla="*/ 170 w 219"/>
                <a:gd name="T23" fmla="*/ 231 h 245"/>
                <a:gd name="T24" fmla="*/ 140 w 219"/>
                <a:gd name="T25" fmla="*/ 142 h 245"/>
                <a:gd name="T26" fmla="*/ 140 w 219"/>
                <a:gd name="T27" fmla="*/ 115 h 245"/>
                <a:gd name="T28" fmla="*/ 97 w 219"/>
                <a:gd name="T29" fmla="*/ 103 h 245"/>
                <a:gd name="T30" fmla="*/ 53 w 219"/>
                <a:gd name="T31" fmla="*/ 89 h 245"/>
                <a:gd name="T32" fmla="*/ 22 w 219"/>
                <a:gd name="T33" fmla="*/ 67 h 245"/>
                <a:gd name="T34" fmla="*/ 0 w 219"/>
                <a:gd name="T35" fmla="*/ 41 h 245"/>
                <a:gd name="T36" fmla="*/ 4 w 219"/>
                <a:gd name="T37" fmla="*/ 0 h 245"/>
                <a:gd name="T38" fmla="*/ 14 w 219"/>
                <a:gd name="T39" fmla="*/ 22 h 245"/>
                <a:gd name="T40" fmla="*/ 22 w 219"/>
                <a:gd name="T41" fmla="*/ 49 h 245"/>
                <a:gd name="T42" fmla="*/ 69 w 219"/>
                <a:gd name="T43" fmla="*/ 83 h 245"/>
                <a:gd name="T44" fmla="*/ 111 w 219"/>
                <a:gd name="T45" fmla="*/ 99 h 245"/>
                <a:gd name="T46" fmla="*/ 140 w 219"/>
                <a:gd name="T47" fmla="*/ 107 h 245"/>
                <a:gd name="T48" fmla="*/ 158 w 219"/>
                <a:gd name="T49" fmla="*/ 103 h 245"/>
                <a:gd name="T50" fmla="*/ 170 w 219"/>
                <a:gd name="T51" fmla="*/ 75 h 245"/>
                <a:gd name="T52" fmla="*/ 154 w 219"/>
                <a:gd name="T53" fmla="*/ 69 h 245"/>
                <a:gd name="T54" fmla="*/ 180 w 219"/>
                <a:gd name="T55" fmla="*/ 67 h 245"/>
                <a:gd name="T56" fmla="*/ 186 w 219"/>
                <a:gd name="T57" fmla="*/ 57 h 245"/>
                <a:gd name="T58" fmla="*/ 146 w 219"/>
                <a:gd name="T59" fmla="*/ 55 h 245"/>
                <a:gd name="T60" fmla="*/ 134 w 219"/>
                <a:gd name="T61" fmla="*/ 53 h 245"/>
                <a:gd name="T62" fmla="*/ 154 w 219"/>
                <a:gd name="T63" fmla="*/ 45 h 245"/>
                <a:gd name="T64" fmla="*/ 184 w 219"/>
                <a:gd name="T65" fmla="*/ 43 h 245"/>
                <a:gd name="T66" fmla="*/ 192 w 219"/>
                <a:gd name="T67" fmla="*/ 45 h 245"/>
                <a:gd name="T68" fmla="*/ 210 w 219"/>
                <a:gd name="T69" fmla="*/ 28 h 245"/>
                <a:gd name="T70" fmla="*/ 219 w 219"/>
                <a:gd name="T71" fmla="*/ 28 h 245"/>
                <a:gd name="T72" fmla="*/ 219 w 219"/>
                <a:gd name="T73" fmla="*/ 2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9" h="245">
                  <a:moveTo>
                    <a:pt x="219" y="28"/>
                  </a:moveTo>
                  <a:lnTo>
                    <a:pt x="210" y="41"/>
                  </a:lnTo>
                  <a:lnTo>
                    <a:pt x="200" y="49"/>
                  </a:lnTo>
                  <a:lnTo>
                    <a:pt x="198" y="59"/>
                  </a:lnTo>
                  <a:lnTo>
                    <a:pt x="198" y="73"/>
                  </a:lnTo>
                  <a:lnTo>
                    <a:pt x="182" y="81"/>
                  </a:lnTo>
                  <a:lnTo>
                    <a:pt x="170" y="99"/>
                  </a:lnTo>
                  <a:lnTo>
                    <a:pt x="176" y="118"/>
                  </a:lnTo>
                  <a:lnTo>
                    <a:pt x="188" y="194"/>
                  </a:lnTo>
                  <a:lnTo>
                    <a:pt x="194" y="235"/>
                  </a:lnTo>
                  <a:lnTo>
                    <a:pt x="194" y="245"/>
                  </a:lnTo>
                  <a:lnTo>
                    <a:pt x="170" y="231"/>
                  </a:lnTo>
                  <a:lnTo>
                    <a:pt x="140" y="142"/>
                  </a:lnTo>
                  <a:lnTo>
                    <a:pt x="140" y="115"/>
                  </a:lnTo>
                  <a:lnTo>
                    <a:pt x="97" y="103"/>
                  </a:lnTo>
                  <a:lnTo>
                    <a:pt x="53" y="89"/>
                  </a:lnTo>
                  <a:lnTo>
                    <a:pt x="22" y="67"/>
                  </a:lnTo>
                  <a:lnTo>
                    <a:pt x="0" y="41"/>
                  </a:lnTo>
                  <a:lnTo>
                    <a:pt x="4" y="0"/>
                  </a:lnTo>
                  <a:lnTo>
                    <a:pt x="14" y="22"/>
                  </a:lnTo>
                  <a:lnTo>
                    <a:pt x="22" y="49"/>
                  </a:lnTo>
                  <a:lnTo>
                    <a:pt x="69" y="83"/>
                  </a:lnTo>
                  <a:lnTo>
                    <a:pt x="111" y="99"/>
                  </a:lnTo>
                  <a:lnTo>
                    <a:pt x="140" y="107"/>
                  </a:lnTo>
                  <a:lnTo>
                    <a:pt x="158" y="103"/>
                  </a:lnTo>
                  <a:lnTo>
                    <a:pt x="170" y="75"/>
                  </a:lnTo>
                  <a:lnTo>
                    <a:pt x="154" y="69"/>
                  </a:lnTo>
                  <a:lnTo>
                    <a:pt x="180" y="67"/>
                  </a:lnTo>
                  <a:lnTo>
                    <a:pt x="186" y="57"/>
                  </a:lnTo>
                  <a:lnTo>
                    <a:pt x="146" y="55"/>
                  </a:lnTo>
                  <a:lnTo>
                    <a:pt x="134" y="53"/>
                  </a:lnTo>
                  <a:lnTo>
                    <a:pt x="154" y="45"/>
                  </a:lnTo>
                  <a:lnTo>
                    <a:pt x="184" y="43"/>
                  </a:lnTo>
                  <a:lnTo>
                    <a:pt x="192" y="45"/>
                  </a:lnTo>
                  <a:lnTo>
                    <a:pt x="210" y="28"/>
                  </a:lnTo>
                  <a:lnTo>
                    <a:pt x="2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21">
              <a:extLst>
                <a:ext uri="{FF2B5EF4-FFF2-40B4-BE49-F238E27FC236}">
                  <a16:creationId xmlns:a16="http://schemas.microsoft.com/office/drawing/2014/main" id="{14199693-C679-42F7-A1EB-B6AE81F64798}"/>
                </a:ext>
              </a:extLst>
            </p:cNvPr>
            <p:cNvSpPr>
              <a:spLocks/>
            </p:cNvSpPr>
            <p:nvPr/>
          </p:nvSpPr>
          <p:spPr bwMode="auto">
            <a:xfrm>
              <a:off x="535" y="2487"/>
              <a:ext cx="303" cy="277"/>
            </a:xfrm>
            <a:custGeom>
              <a:avLst/>
              <a:gdLst>
                <a:gd name="T0" fmla="*/ 0 w 303"/>
                <a:gd name="T1" fmla="*/ 8 h 277"/>
                <a:gd name="T2" fmla="*/ 75 w 303"/>
                <a:gd name="T3" fmla="*/ 70 h 277"/>
                <a:gd name="T4" fmla="*/ 158 w 303"/>
                <a:gd name="T5" fmla="*/ 184 h 277"/>
                <a:gd name="T6" fmla="*/ 180 w 303"/>
                <a:gd name="T7" fmla="*/ 206 h 277"/>
                <a:gd name="T8" fmla="*/ 200 w 303"/>
                <a:gd name="T9" fmla="*/ 210 h 277"/>
                <a:gd name="T10" fmla="*/ 263 w 303"/>
                <a:gd name="T11" fmla="*/ 257 h 277"/>
                <a:gd name="T12" fmla="*/ 303 w 303"/>
                <a:gd name="T13" fmla="*/ 277 h 277"/>
                <a:gd name="T14" fmla="*/ 299 w 303"/>
                <a:gd name="T15" fmla="*/ 265 h 277"/>
                <a:gd name="T16" fmla="*/ 214 w 303"/>
                <a:gd name="T17" fmla="*/ 208 h 277"/>
                <a:gd name="T18" fmla="*/ 184 w 303"/>
                <a:gd name="T19" fmla="*/ 194 h 277"/>
                <a:gd name="T20" fmla="*/ 137 w 303"/>
                <a:gd name="T21" fmla="*/ 137 h 277"/>
                <a:gd name="T22" fmla="*/ 85 w 303"/>
                <a:gd name="T23" fmla="*/ 66 h 277"/>
                <a:gd name="T24" fmla="*/ 20 w 303"/>
                <a:gd name="T25" fmla="*/ 14 h 277"/>
                <a:gd name="T26" fmla="*/ 8 w 303"/>
                <a:gd name="T27" fmla="*/ 0 h 277"/>
                <a:gd name="T28" fmla="*/ 0 w 303"/>
                <a:gd name="T29" fmla="*/ 8 h 277"/>
                <a:gd name="T30" fmla="*/ 0 w 303"/>
                <a:gd name="T31" fmla="*/ 8 h 2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3" h="277">
                  <a:moveTo>
                    <a:pt x="0" y="8"/>
                  </a:moveTo>
                  <a:lnTo>
                    <a:pt x="75" y="70"/>
                  </a:lnTo>
                  <a:lnTo>
                    <a:pt x="158" y="184"/>
                  </a:lnTo>
                  <a:lnTo>
                    <a:pt x="180" y="206"/>
                  </a:lnTo>
                  <a:lnTo>
                    <a:pt x="200" y="210"/>
                  </a:lnTo>
                  <a:lnTo>
                    <a:pt x="263" y="257"/>
                  </a:lnTo>
                  <a:lnTo>
                    <a:pt x="303" y="277"/>
                  </a:lnTo>
                  <a:lnTo>
                    <a:pt x="299" y="265"/>
                  </a:lnTo>
                  <a:lnTo>
                    <a:pt x="214" y="208"/>
                  </a:lnTo>
                  <a:lnTo>
                    <a:pt x="184" y="194"/>
                  </a:lnTo>
                  <a:lnTo>
                    <a:pt x="137" y="137"/>
                  </a:lnTo>
                  <a:lnTo>
                    <a:pt x="85" y="66"/>
                  </a:lnTo>
                  <a:lnTo>
                    <a:pt x="20" y="14"/>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22">
              <a:extLst>
                <a:ext uri="{FF2B5EF4-FFF2-40B4-BE49-F238E27FC236}">
                  <a16:creationId xmlns:a16="http://schemas.microsoft.com/office/drawing/2014/main" id="{58177416-6577-4419-B261-6585084B45D6}"/>
                </a:ext>
              </a:extLst>
            </p:cNvPr>
            <p:cNvSpPr>
              <a:spLocks/>
            </p:cNvSpPr>
            <p:nvPr/>
          </p:nvSpPr>
          <p:spPr bwMode="auto">
            <a:xfrm>
              <a:off x="288" y="2466"/>
              <a:ext cx="566" cy="1632"/>
            </a:xfrm>
            <a:custGeom>
              <a:avLst/>
              <a:gdLst>
                <a:gd name="T0" fmla="*/ 200 w 566"/>
                <a:gd name="T1" fmla="*/ 79 h 1632"/>
                <a:gd name="T2" fmla="*/ 293 w 566"/>
                <a:gd name="T3" fmla="*/ 219 h 1632"/>
                <a:gd name="T4" fmla="*/ 328 w 566"/>
                <a:gd name="T5" fmla="*/ 292 h 1632"/>
                <a:gd name="T6" fmla="*/ 251 w 566"/>
                <a:gd name="T7" fmla="*/ 158 h 1632"/>
                <a:gd name="T8" fmla="*/ 182 w 566"/>
                <a:gd name="T9" fmla="*/ 91 h 1632"/>
                <a:gd name="T10" fmla="*/ 83 w 566"/>
                <a:gd name="T11" fmla="*/ 144 h 1632"/>
                <a:gd name="T12" fmla="*/ 0 w 566"/>
                <a:gd name="T13" fmla="*/ 274 h 1632"/>
                <a:gd name="T14" fmla="*/ 6 w 566"/>
                <a:gd name="T15" fmla="*/ 430 h 1632"/>
                <a:gd name="T16" fmla="*/ 123 w 566"/>
                <a:gd name="T17" fmla="*/ 731 h 1632"/>
                <a:gd name="T18" fmla="*/ 259 w 566"/>
                <a:gd name="T19" fmla="*/ 1023 h 1632"/>
                <a:gd name="T20" fmla="*/ 415 w 566"/>
                <a:gd name="T21" fmla="*/ 1078 h 1632"/>
                <a:gd name="T22" fmla="*/ 465 w 566"/>
                <a:gd name="T23" fmla="*/ 1102 h 1632"/>
                <a:gd name="T24" fmla="*/ 293 w 566"/>
                <a:gd name="T25" fmla="*/ 1067 h 1632"/>
                <a:gd name="T26" fmla="*/ 344 w 566"/>
                <a:gd name="T27" fmla="*/ 1140 h 1632"/>
                <a:gd name="T28" fmla="*/ 423 w 566"/>
                <a:gd name="T29" fmla="*/ 1181 h 1632"/>
                <a:gd name="T30" fmla="*/ 370 w 566"/>
                <a:gd name="T31" fmla="*/ 1195 h 1632"/>
                <a:gd name="T32" fmla="*/ 409 w 566"/>
                <a:gd name="T33" fmla="*/ 1240 h 1632"/>
                <a:gd name="T34" fmla="*/ 457 w 566"/>
                <a:gd name="T35" fmla="*/ 1268 h 1632"/>
                <a:gd name="T36" fmla="*/ 566 w 566"/>
                <a:gd name="T37" fmla="*/ 1195 h 1632"/>
                <a:gd name="T38" fmla="*/ 477 w 566"/>
                <a:gd name="T39" fmla="*/ 1264 h 1632"/>
                <a:gd name="T40" fmla="*/ 417 w 566"/>
                <a:gd name="T41" fmla="*/ 1292 h 1632"/>
                <a:gd name="T42" fmla="*/ 429 w 566"/>
                <a:gd name="T43" fmla="*/ 1385 h 1632"/>
                <a:gd name="T44" fmla="*/ 498 w 566"/>
                <a:gd name="T45" fmla="*/ 1462 h 1632"/>
                <a:gd name="T46" fmla="*/ 506 w 566"/>
                <a:gd name="T47" fmla="*/ 1519 h 1632"/>
                <a:gd name="T48" fmla="*/ 510 w 566"/>
                <a:gd name="T49" fmla="*/ 1632 h 1632"/>
                <a:gd name="T50" fmla="*/ 223 w 566"/>
                <a:gd name="T51" fmla="*/ 1535 h 1632"/>
                <a:gd name="T52" fmla="*/ 314 w 566"/>
                <a:gd name="T53" fmla="*/ 1454 h 1632"/>
                <a:gd name="T54" fmla="*/ 348 w 566"/>
                <a:gd name="T55" fmla="*/ 1438 h 1632"/>
                <a:gd name="T56" fmla="*/ 326 w 566"/>
                <a:gd name="T57" fmla="*/ 1410 h 1632"/>
                <a:gd name="T58" fmla="*/ 287 w 566"/>
                <a:gd name="T59" fmla="*/ 1357 h 1632"/>
                <a:gd name="T60" fmla="*/ 322 w 566"/>
                <a:gd name="T61" fmla="*/ 1266 h 1632"/>
                <a:gd name="T62" fmla="*/ 279 w 566"/>
                <a:gd name="T63" fmla="*/ 1189 h 1632"/>
                <a:gd name="T64" fmla="*/ 227 w 566"/>
                <a:gd name="T65" fmla="*/ 1163 h 1632"/>
                <a:gd name="T66" fmla="*/ 261 w 566"/>
                <a:gd name="T67" fmla="*/ 1082 h 1632"/>
                <a:gd name="T68" fmla="*/ 170 w 566"/>
                <a:gd name="T69" fmla="*/ 1082 h 1632"/>
                <a:gd name="T70" fmla="*/ 239 w 566"/>
                <a:gd name="T71" fmla="*/ 1049 h 1632"/>
                <a:gd name="T72" fmla="*/ 182 w 566"/>
                <a:gd name="T73" fmla="*/ 988 h 1632"/>
                <a:gd name="T74" fmla="*/ 182 w 566"/>
                <a:gd name="T75" fmla="*/ 920 h 1632"/>
                <a:gd name="T76" fmla="*/ 148 w 566"/>
                <a:gd name="T77" fmla="*/ 905 h 1632"/>
                <a:gd name="T78" fmla="*/ 99 w 566"/>
                <a:gd name="T79" fmla="*/ 881 h 1632"/>
                <a:gd name="T80" fmla="*/ 127 w 566"/>
                <a:gd name="T81" fmla="*/ 839 h 1632"/>
                <a:gd name="T82" fmla="*/ 95 w 566"/>
                <a:gd name="T83" fmla="*/ 812 h 1632"/>
                <a:gd name="T84" fmla="*/ 109 w 566"/>
                <a:gd name="T85" fmla="*/ 768 h 1632"/>
                <a:gd name="T86" fmla="*/ 26 w 566"/>
                <a:gd name="T87" fmla="*/ 541 h 1632"/>
                <a:gd name="T88" fmla="*/ 0 w 566"/>
                <a:gd name="T89" fmla="*/ 365 h 1632"/>
                <a:gd name="T90" fmla="*/ 0 w 566"/>
                <a:gd name="T91" fmla="*/ 249 h 1632"/>
                <a:gd name="T92" fmla="*/ 34 w 566"/>
                <a:gd name="T93" fmla="*/ 166 h 1632"/>
                <a:gd name="T94" fmla="*/ 115 w 566"/>
                <a:gd name="T95" fmla="*/ 108 h 1632"/>
                <a:gd name="T96" fmla="*/ 190 w 566"/>
                <a:gd name="T97" fmla="*/ 71 h 1632"/>
                <a:gd name="T98" fmla="*/ 239 w 566"/>
                <a:gd name="T99" fmla="*/ 0 h 1632"/>
                <a:gd name="T100" fmla="*/ 231 w 566"/>
                <a:gd name="T101" fmla="*/ 11 h 16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1632">
                  <a:moveTo>
                    <a:pt x="231" y="11"/>
                  </a:moveTo>
                  <a:lnTo>
                    <a:pt x="200" y="79"/>
                  </a:lnTo>
                  <a:lnTo>
                    <a:pt x="231" y="104"/>
                  </a:lnTo>
                  <a:lnTo>
                    <a:pt x="293" y="219"/>
                  </a:lnTo>
                  <a:lnTo>
                    <a:pt x="332" y="282"/>
                  </a:lnTo>
                  <a:lnTo>
                    <a:pt x="328" y="292"/>
                  </a:lnTo>
                  <a:lnTo>
                    <a:pt x="265" y="199"/>
                  </a:lnTo>
                  <a:lnTo>
                    <a:pt x="251" y="158"/>
                  </a:lnTo>
                  <a:lnTo>
                    <a:pt x="218" y="108"/>
                  </a:lnTo>
                  <a:lnTo>
                    <a:pt x="182" y="91"/>
                  </a:lnTo>
                  <a:lnTo>
                    <a:pt x="127" y="114"/>
                  </a:lnTo>
                  <a:lnTo>
                    <a:pt x="83" y="144"/>
                  </a:lnTo>
                  <a:lnTo>
                    <a:pt x="34" y="181"/>
                  </a:lnTo>
                  <a:lnTo>
                    <a:pt x="0" y="274"/>
                  </a:lnTo>
                  <a:lnTo>
                    <a:pt x="0" y="371"/>
                  </a:lnTo>
                  <a:lnTo>
                    <a:pt x="6" y="430"/>
                  </a:lnTo>
                  <a:lnTo>
                    <a:pt x="26" y="498"/>
                  </a:lnTo>
                  <a:lnTo>
                    <a:pt x="123" y="731"/>
                  </a:lnTo>
                  <a:lnTo>
                    <a:pt x="166" y="863"/>
                  </a:lnTo>
                  <a:lnTo>
                    <a:pt x="259" y="1023"/>
                  </a:lnTo>
                  <a:lnTo>
                    <a:pt x="326" y="1059"/>
                  </a:lnTo>
                  <a:lnTo>
                    <a:pt x="415" y="1078"/>
                  </a:lnTo>
                  <a:lnTo>
                    <a:pt x="439" y="1078"/>
                  </a:lnTo>
                  <a:lnTo>
                    <a:pt x="465" y="1102"/>
                  </a:lnTo>
                  <a:lnTo>
                    <a:pt x="362" y="1098"/>
                  </a:lnTo>
                  <a:lnTo>
                    <a:pt x="293" y="1067"/>
                  </a:lnTo>
                  <a:lnTo>
                    <a:pt x="312" y="1116"/>
                  </a:lnTo>
                  <a:lnTo>
                    <a:pt x="344" y="1140"/>
                  </a:lnTo>
                  <a:lnTo>
                    <a:pt x="413" y="1163"/>
                  </a:lnTo>
                  <a:lnTo>
                    <a:pt x="423" y="1181"/>
                  </a:lnTo>
                  <a:lnTo>
                    <a:pt x="376" y="1179"/>
                  </a:lnTo>
                  <a:lnTo>
                    <a:pt x="370" y="1195"/>
                  </a:lnTo>
                  <a:lnTo>
                    <a:pt x="388" y="1233"/>
                  </a:lnTo>
                  <a:lnTo>
                    <a:pt x="409" y="1240"/>
                  </a:lnTo>
                  <a:lnTo>
                    <a:pt x="411" y="1266"/>
                  </a:lnTo>
                  <a:lnTo>
                    <a:pt x="457" y="1268"/>
                  </a:lnTo>
                  <a:lnTo>
                    <a:pt x="490" y="1236"/>
                  </a:lnTo>
                  <a:lnTo>
                    <a:pt x="566" y="1195"/>
                  </a:lnTo>
                  <a:lnTo>
                    <a:pt x="564" y="1211"/>
                  </a:lnTo>
                  <a:lnTo>
                    <a:pt x="477" y="1264"/>
                  </a:lnTo>
                  <a:lnTo>
                    <a:pt x="457" y="1276"/>
                  </a:lnTo>
                  <a:lnTo>
                    <a:pt x="417" y="1292"/>
                  </a:lnTo>
                  <a:lnTo>
                    <a:pt x="411" y="1331"/>
                  </a:lnTo>
                  <a:lnTo>
                    <a:pt x="429" y="1385"/>
                  </a:lnTo>
                  <a:lnTo>
                    <a:pt x="457" y="1426"/>
                  </a:lnTo>
                  <a:lnTo>
                    <a:pt x="498" y="1462"/>
                  </a:lnTo>
                  <a:lnTo>
                    <a:pt x="506" y="1495"/>
                  </a:lnTo>
                  <a:lnTo>
                    <a:pt x="506" y="1519"/>
                  </a:lnTo>
                  <a:lnTo>
                    <a:pt x="518" y="1574"/>
                  </a:lnTo>
                  <a:lnTo>
                    <a:pt x="510" y="1632"/>
                  </a:lnTo>
                  <a:lnTo>
                    <a:pt x="220" y="1632"/>
                  </a:lnTo>
                  <a:lnTo>
                    <a:pt x="223" y="1535"/>
                  </a:lnTo>
                  <a:lnTo>
                    <a:pt x="314" y="1503"/>
                  </a:lnTo>
                  <a:lnTo>
                    <a:pt x="314" y="1454"/>
                  </a:lnTo>
                  <a:lnTo>
                    <a:pt x="344" y="1454"/>
                  </a:lnTo>
                  <a:lnTo>
                    <a:pt x="348" y="1438"/>
                  </a:lnTo>
                  <a:lnTo>
                    <a:pt x="314" y="1430"/>
                  </a:lnTo>
                  <a:lnTo>
                    <a:pt x="326" y="1410"/>
                  </a:lnTo>
                  <a:lnTo>
                    <a:pt x="326" y="1373"/>
                  </a:lnTo>
                  <a:lnTo>
                    <a:pt x="287" y="1357"/>
                  </a:lnTo>
                  <a:lnTo>
                    <a:pt x="332" y="1341"/>
                  </a:lnTo>
                  <a:lnTo>
                    <a:pt x="322" y="1266"/>
                  </a:lnTo>
                  <a:lnTo>
                    <a:pt x="263" y="1240"/>
                  </a:lnTo>
                  <a:lnTo>
                    <a:pt x="279" y="1189"/>
                  </a:lnTo>
                  <a:lnTo>
                    <a:pt x="271" y="1171"/>
                  </a:lnTo>
                  <a:lnTo>
                    <a:pt x="227" y="1163"/>
                  </a:lnTo>
                  <a:lnTo>
                    <a:pt x="265" y="1132"/>
                  </a:lnTo>
                  <a:lnTo>
                    <a:pt x="261" y="1082"/>
                  </a:lnTo>
                  <a:lnTo>
                    <a:pt x="231" y="1082"/>
                  </a:lnTo>
                  <a:lnTo>
                    <a:pt x="170" y="1082"/>
                  </a:lnTo>
                  <a:lnTo>
                    <a:pt x="220" y="1067"/>
                  </a:lnTo>
                  <a:lnTo>
                    <a:pt x="239" y="1049"/>
                  </a:lnTo>
                  <a:lnTo>
                    <a:pt x="198" y="970"/>
                  </a:lnTo>
                  <a:lnTo>
                    <a:pt x="182" y="988"/>
                  </a:lnTo>
                  <a:lnTo>
                    <a:pt x="168" y="930"/>
                  </a:lnTo>
                  <a:lnTo>
                    <a:pt x="182" y="920"/>
                  </a:lnTo>
                  <a:lnTo>
                    <a:pt x="182" y="908"/>
                  </a:lnTo>
                  <a:lnTo>
                    <a:pt x="148" y="905"/>
                  </a:lnTo>
                  <a:lnTo>
                    <a:pt x="138" y="869"/>
                  </a:lnTo>
                  <a:lnTo>
                    <a:pt x="99" y="881"/>
                  </a:lnTo>
                  <a:lnTo>
                    <a:pt x="109" y="861"/>
                  </a:lnTo>
                  <a:lnTo>
                    <a:pt x="127" y="839"/>
                  </a:lnTo>
                  <a:lnTo>
                    <a:pt x="115" y="822"/>
                  </a:lnTo>
                  <a:lnTo>
                    <a:pt x="95" y="812"/>
                  </a:lnTo>
                  <a:lnTo>
                    <a:pt x="95" y="788"/>
                  </a:lnTo>
                  <a:lnTo>
                    <a:pt x="109" y="768"/>
                  </a:lnTo>
                  <a:lnTo>
                    <a:pt x="97" y="725"/>
                  </a:lnTo>
                  <a:lnTo>
                    <a:pt x="26" y="541"/>
                  </a:lnTo>
                  <a:lnTo>
                    <a:pt x="0" y="444"/>
                  </a:lnTo>
                  <a:lnTo>
                    <a:pt x="0" y="365"/>
                  </a:lnTo>
                  <a:lnTo>
                    <a:pt x="0" y="282"/>
                  </a:lnTo>
                  <a:lnTo>
                    <a:pt x="0" y="249"/>
                  </a:lnTo>
                  <a:lnTo>
                    <a:pt x="18" y="189"/>
                  </a:lnTo>
                  <a:lnTo>
                    <a:pt x="34" y="166"/>
                  </a:lnTo>
                  <a:lnTo>
                    <a:pt x="83" y="132"/>
                  </a:lnTo>
                  <a:lnTo>
                    <a:pt x="115" y="108"/>
                  </a:lnTo>
                  <a:lnTo>
                    <a:pt x="160" y="91"/>
                  </a:lnTo>
                  <a:lnTo>
                    <a:pt x="190" y="71"/>
                  </a:lnTo>
                  <a:lnTo>
                    <a:pt x="220" y="10"/>
                  </a:lnTo>
                  <a:lnTo>
                    <a:pt x="239" y="0"/>
                  </a:lnTo>
                  <a:lnTo>
                    <a:pt x="23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23">
              <a:extLst>
                <a:ext uri="{FF2B5EF4-FFF2-40B4-BE49-F238E27FC236}">
                  <a16:creationId xmlns:a16="http://schemas.microsoft.com/office/drawing/2014/main" id="{AD0B33D6-F53D-4113-AAF7-8B6BEB96C141}"/>
                </a:ext>
              </a:extLst>
            </p:cNvPr>
            <p:cNvSpPr>
              <a:spLocks/>
            </p:cNvSpPr>
            <p:nvPr/>
          </p:nvSpPr>
          <p:spPr bwMode="auto">
            <a:xfrm>
              <a:off x="523" y="2687"/>
              <a:ext cx="335" cy="978"/>
            </a:xfrm>
            <a:custGeom>
              <a:avLst/>
              <a:gdLst>
                <a:gd name="T0" fmla="*/ 0 w 335"/>
                <a:gd name="T1" fmla="*/ 6 h 978"/>
                <a:gd name="T2" fmla="*/ 38 w 335"/>
                <a:gd name="T3" fmla="*/ 61 h 978"/>
                <a:gd name="T4" fmla="*/ 58 w 335"/>
                <a:gd name="T5" fmla="*/ 132 h 978"/>
                <a:gd name="T6" fmla="*/ 62 w 335"/>
                <a:gd name="T7" fmla="*/ 221 h 978"/>
                <a:gd name="T8" fmla="*/ 70 w 335"/>
                <a:gd name="T9" fmla="*/ 342 h 978"/>
                <a:gd name="T10" fmla="*/ 32 w 335"/>
                <a:gd name="T11" fmla="*/ 277 h 978"/>
                <a:gd name="T12" fmla="*/ 24 w 335"/>
                <a:gd name="T13" fmla="*/ 235 h 978"/>
                <a:gd name="T14" fmla="*/ 22 w 335"/>
                <a:gd name="T15" fmla="*/ 273 h 978"/>
                <a:gd name="T16" fmla="*/ 68 w 335"/>
                <a:gd name="T17" fmla="*/ 367 h 978"/>
                <a:gd name="T18" fmla="*/ 91 w 335"/>
                <a:gd name="T19" fmla="*/ 437 h 978"/>
                <a:gd name="T20" fmla="*/ 105 w 335"/>
                <a:gd name="T21" fmla="*/ 472 h 978"/>
                <a:gd name="T22" fmla="*/ 97 w 335"/>
                <a:gd name="T23" fmla="*/ 504 h 978"/>
                <a:gd name="T24" fmla="*/ 117 w 335"/>
                <a:gd name="T25" fmla="*/ 518 h 978"/>
                <a:gd name="T26" fmla="*/ 125 w 335"/>
                <a:gd name="T27" fmla="*/ 555 h 978"/>
                <a:gd name="T28" fmla="*/ 99 w 335"/>
                <a:gd name="T29" fmla="*/ 555 h 978"/>
                <a:gd name="T30" fmla="*/ 125 w 335"/>
                <a:gd name="T31" fmla="*/ 575 h 978"/>
                <a:gd name="T32" fmla="*/ 105 w 335"/>
                <a:gd name="T33" fmla="*/ 616 h 978"/>
                <a:gd name="T34" fmla="*/ 131 w 335"/>
                <a:gd name="T35" fmla="*/ 642 h 978"/>
                <a:gd name="T36" fmla="*/ 151 w 335"/>
                <a:gd name="T37" fmla="*/ 650 h 978"/>
                <a:gd name="T38" fmla="*/ 141 w 335"/>
                <a:gd name="T39" fmla="*/ 668 h 978"/>
                <a:gd name="T40" fmla="*/ 147 w 335"/>
                <a:gd name="T41" fmla="*/ 687 h 978"/>
                <a:gd name="T42" fmla="*/ 163 w 335"/>
                <a:gd name="T43" fmla="*/ 697 h 978"/>
                <a:gd name="T44" fmla="*/ 131 w 335"/>
                <a:gd name="T45" fmla="*/ 699 h 978"/>
                <a:gd name="T46" fmla="*/ 159 w 335"/>
                <a:gd name="T47" fmla="*/ 721 h 978"/>
                <a:gd name="T48" fmla="*/ 163 w 335"/>
                <a:gd name="T49" fmla="*/ 741 h 978"/>
                <a:gd name="T50" fmla="*/ 194 w 335"/>
                <a:gd name="T51" fmla="*/ 761 h 978"/>
                <a:gd name="T52" fmla="*/ 200 w 335"/>
                <a:gd name="T53" fmla="*/ 790 h 978"/>
                <a:gd name="T54" fmla="*/ 206 w 335"/>
                <a:gd name="T55" fmla="*/ 840 h 978"/>
                <a:gd name="T56" fmla="*/ 253 w 335"/>
                <a:gd name="T57" fmla="*/ 873 h 978"/>
                <a:gd name="T58" fmla="*/ 317 w 335"/>
                <a:gd name="T59" fmla="*/ 974 h 978"/>
                <a:gd name="T60" fmla="*/ 335 w 335"/>
                <a:gd name="T61" fmla="*/ 978 h 978"/>
                <a:gd name="T62" fmla="*/ 261 w 335"/>
                <a:gd name="T63" fmla="*/ 865 h 978"/>
                <a:gd name="T64" fmla="*/ 218 w 335"/>
                <a:gd name="T65" fmla="*/ 830 h 978"/>
                <a:gd name="T66" fmla="*/ 204 w 335"/>
                <a:gd name="T67" fmla="*/ 749 h 978"/>
                <a:gd name="T68" fmla="*/ 178 w 335"/>
                <a:gd name="T69" fmla="*/ 715 h 978"/>
                <a:gd name="T70" fmla="*/ 166 w 335"/>
                <a:gd name="T71" fmla="*/ 666 h 978"/>
                <a:gd name="T72" fmla="*/ 166 w 335"/>
                <a:gd name="T73" fmla="*/ 638 h 978"/>
                <a:gd name="T74" fmla="*/ 137 w 335"/>
                <a:gd name="T75" fmla="*/ 601 h 978"/>
                <a:gd name="T76" fmla="*/ 145 w 335"/>
                <a:gd name="T77" fmla="*/ 567 h 978"/>
                <a:gd name="T78" fmla="*/ 127 w 335"/>
                <a:gd name="T79" fmla="*/ 504 h 978"/>
                <a:gd name="T80" fmla="*/ 125 w 335"/>
                <a:gd name="T81" fmla="*/ 464 h 978"/>
                <a:gd name="T82" fmla="*/ 97 w 335"/>
                <a:gd name="T83" fmla="*/ 389 h 978"/>
                <a:gd name="T84" fmla="*/ 188 w 335"/>
                <a:gd name="T85" fmla="*/ 435 h 978"/>
                <a:gd name="T86" fmla="*/ 145 w 335"/>
                <a:gd name="T87" fmla="*/ 389 h 978"/>
                <a:gd name="T88" fmla="*/ 99 w 335"/>
                <a:gd name="T89" fmla="*/ 358 h 978"/>
                <a:gd name="T90" fmla="*/ 85 w 335"/>
                <a:gd name="T91" fmla="*/ 322 h 978"/>
                <a:gd name="T92" fmla="*/ 87 w 335"/>
                <a:gd name="T93" fmla="*/ 259 h 978"/>
                <a:gd name="T94" fmla="*/ 66 w 335"/>
                <a:gd name="T95" fmla="*/ 172 h 978"/>
                <a:gd name="T96" fmla="*/ 70 w 335"/>
                <a:gd name="T97" fmla="*/ 140 h 978"/>
                <a:gd name="T98" fmla="*/ 97 w 335"/>
                <a:gd name="T99" fmla="*/ 168 h 978"/>
                <a:gd name="T100" fmla="*/ 113 w 335"/>
                <a:gd name="T101" fmla="*/ 186 h 978"/>
                <a:gd name="T102" fmla="*/ 113 w 335"/>
                <a:gd name="T103" fmla="*/ 172 h 978"/>
                <a:gd name="T104" fmla="*/ 60 w 335"/>
                <a:gd name="T105" fmla="*/ 83 h 978"/>
                <a:gd name="T106" fmla="*/ 30 w 335"/>
                <a:gd name="T107" fmla="*/ 28 h 978"/>
                <a:gd name="T108" fmla="*/ 16 w 335"/>
                <a:gd name="T109" fmla="*/ 0 h 978"/>
                <a:gd name="T110" fmla="*/ 0 w 335"/>
                <a:gd name="T111" fmla="*/ 6 h 978"/>
                <a:gd name="T112" fmla="*/ 0 w 335"/>
                <a:gd name="T113" fmla="*/ 6 h 9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5" h="978">
                  <a:moveTo>
                    <a:pt x="0" y="6"/>
                  </a:moveTo>
                  <a:lnTo>
                    <a:pt x="38" y="61"/>
                  </a:lnTo>
                  <a:lnTo>
                    <a:pt x="58" y="132"/>
                  </a:lnTo>
                  <a:lnTo>
                    <a:pt x="62" y="221"/>
                  </a:lnTo>
                  <a:lnTo>
                    <a:pt x="70" y="342"/>
                  </a:lnTo>
                  <a:lnTo>
                    <a:pt x="32" y="277"/>
                  </a:lnTo>
                  <a:lnTo>
                    <a:pt x="24" y="235"/>
                  </a:lnTo>
                  <a:lnTo>
                    <a:pt x="22" y="273"/>
                  </a:lnTo>
                  <a:lnTo>
                    <a:pt x="68" y="367"/>
                  </a:lnTo>
                  <a:lnTo>
                    <a:pt x="91" y="437"/>
                  </a:lnTo>
                  <a:lnTo>
                    <a:pt x="105" y="472"/>
                  </a:lnTo>
                  <a:lnTo>
                    <a:pt x="97" y="504"/>
                  </a:lnTo>
                  <a:lnTo>
                    <a:pt x="117" y="518"/>
                  </a:lnTo>
                  <a:lnTo>
                    <a:pt x="125" y="555"/>
                  </a:lnTo>
                  <a:lnTo>
                    <a:pt x="99" y="555"/>
                  </a:lnTo>
                  <a:lnTo>
                    <a:pt x="125" y="575"/>
                  </a:lnTo>
                  <a:lnTo>
                    <a:pt x="105" y="616"/>
                  </a:lnTo>
                  <a:lnTo>
                    <a:pt x="131" y="642"/>
                  </a:lnTo>
                  <a:lnTo>
                    <a:pt x="151" y="650"/>
                  </a:lnTo>
                  <a:lnTo>
                    <a:pt x="141" y="668"/>
                  </a:lnTo>
                  <a:lnTo>
                    <a:pt x="147" y="687"/>
                  </a:lnTo>
                  <a:lnTo>
                    <a:pt x="163" y="697"/>
                  </a:lnTo>
                  <a:lnTo>
                    <a:pt x="131" y="699"/>
                  </a:lnTo>
                  <a:lnTo>
                    <a:pt x="159" y="721"/>
                  </a:lnTo>
                  <a:lnTo>
                    <a:pt x="163" y="741"/>
                  </a:lnTo>
                  <a:lnTo>
                    <a:pt x="194" y="761"/>
                  </a:lnTo>
                  <a:lnTo>
                    <a:pt x="200" y="790"/>
                  </a:lnTo>
                  <a:lnTo>
                    <a:pt x="206" y="840"/>
                  </a:lnTo>
                  <a:lnTo>
                    <a:pt x="253" y="873"/>
                  </a:lnTo>
                  <a:lnTo>
                    <a:pt x="317" y="974"/>
                  </a:lnTo>
                  <a:lnTo>
                    <a:pt x="335" y="978"/>
                  </a:lnTo>
                  <a:lnTo>
                    <a:pt x="261" y="865"/>
                  </a:lnTo>
                  <a:lnTo>
                    <a:pt x="218" y="830"/>
                  </a:lnTo>
                  <a:lnTo>
                    <a:pt x="204" y="749"/>
                  </a:lnTo>
                  <a:lnTo>
                    <a:pt x="178" y="715"/>
                  </a:lnTo>
                  <a:lnTo>
                    <a:pt x="166" y="666"/>
                  </a:lnTo>
                  <a:lnTo>
                    <a:pt x="166" y="638"/>
                  </a:lnTo>
                  <a:lnTo>
                    <a:pt x="137" y="601"/>
                  </a:lnTo>
                  <a:lnTo>
                    <a:pt x="145" y="567"/>
                  </a:lnTo>
                  <a:lnTo>
                    <a:pt x="127" y="504"/>
                  </a:lnTo>
                  <a:lnTo>
                    <a:pt x="125" y="464"/>
                  </a:lnTo>
                  <a:lnTo>
                    <a:pt x="97" y="389"/>
                  </a:lnTo>
                  <a:lnTo>
                    <a:pt x="188" y="435"/>
                  </a:lnTo>
                  <a:lnTo>
                    <a:pt x="145" y="389"/>
                  </a:lnTo>
                  <a:lnTo>
                    <a:pt x="99" y="358"/>
                  </a:lnTo>
                  <a:lnTo>
                    <a:pt x="85" y="322"/>
                  </a:lnTo>
                  <a:lnTo>
                    <a:pt x="87" y="259"/>
                  </a:lnTo>
                  <a:lnTo>
                    <a:pt x="66" y="172"/>
                  </a:lnTo>
                  <a:lnTo>
                    <a:pt x="70" y="140"/>
                  </a:lnTo>
                  <a:lnTo>
                    <a:pt x="97" y="168"/>
                  </a:lnTo>
                  <a:lnTo>
                    <a:pt x="113" y="186"/>
                  </a:lnTo>
                  <a:lnTo>
                    <a:pt x="113" y="172"/>
                  </a:lnTo>
                  <a:lnTo>
                    <a:pt x="60" y="83"/>
                  </a:lnTo>
                  <a:lnTo>
                    <a:pt x="30" y="28"/>
                  </a:lnTo>
                  <a:lnTo>
                    <a:pt x="1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24">
              <a:extLst>
                <a:ext uri="{FF2B5EF4-FFF2-40B4-BE49-F238E27FC236}">
                  <a16:creationId xmlns:a16="http://schemas.microsoft.com/office/drawing/2014/main" id="{0F6BC72F-E6F5-4D64-AF22-6800924231B2}"/>
                </a:ext>
              </a:extLst>
            </p:cNvPr>
            <p:cNvSpPr>
              <a:spLocks/>
            </p:cNvSpPr>
            <p:nvPr/>
          </p:nvSpPr>
          <p:spPr bwMode="auto">
            <a:xfrm>
              <a:off x="618" y="2699"/>
              <a:ext cx="123" cy="65"/>
            </a:xfrm>
            <a:custGeom>
              <a:avLst/>
              <a:gdLst>
                <a:gd name="T0" fmla="*/ 4 w 123"/>
                <a:gd name="T1" fmla="*/ 53 h 65"/>
                <a:gd name="T2" fmla="*/ 56 w 123"/>
                <a:gd name="T3" fmla="*/ 37 h 65"/>
                <a:gd name="T4" fmla="*/ 99 w 123"/>
                <a:gd name="T5" fmla="*/ 0 h 65"/>
                <a:gd name="T6" fmla="*/ 111 w 123"/>
                <a:gd name="T7" fmla="*/ 10 h 65"/>
                <a:gd name="T8" fmla="*/ 123 w 123"/>
                <a:gd name="T9" fmla="*/ 49 h 65"/>
                <a:gd name="T10" fmla="*/ 97 w 123"/>
                <a:gd name="T11" fmla="*/ 29 h 65"/>
                <a:gd name="T12" fmla="*/ 75 w 123"/>
                <a:gd name="T13" fmla="*/ 37 h 65"/>
                <a:gd name="T14" fmla="*/ 62 w 123"/>
                <a:gd name="T15" fmla="*/ 55 h 65"/>
                <a:gd name="T16" fmla="*/ 40 w 123"/>
                <a:gd name="T17" fmla="*/ 55 h 65"/>
                <a:gd name="T18" fmla="*/ 0 w 123"/>
                <a:gd name="T19" fmla="*/ 65 h 65"/>
                <a:gd name="T20" fmla="*/ 4 w 123"/>
                <a:gd name="T21" fmla="*/ 53 h 65"/>
                <a:gd name="T22" fmla="*/ 4 w 123"/>
                <a:gd name="T23" fmla="*/ 53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65">
                  <a:moveTo>
                    <a:pt x="4" y="53"/>
                  </a:moveTo>
                  <a:lnTo>
                    <a:pt x="56" y="37"/>
                  </a:lnTo>
                  <a:lnTo>
                    <a:pt x="99" y="0"/>
                  </a:lnTo>
                  <a:lnTo>
                    <a:pt x="111" y="10"/>
                  </a:lnTo>
                  <a:lnTo>
                    <a:pt x="123" y="49"/>
                  </a:lnTo>
                  <a:lnTo>
                    <a:pt x="97" y="29"/>
                  </a:lnTo>
                  <a:lnTo>
                    <a:pt x="75" y="37"/>
                  </a:lnTo>
                  <a:lnTo>
                    <a:pt x="62" y="55"/>
                  </a:lnTo>
                  <a:lnTo>
                    <a:pt x="40" y="55"/>
                  </a:lnTo>
                  <a:lnTo>
                    <a:pt x="0" y="65"/>
                  </a:lnTo>
                  <a:lnTo>
                    <a:pt x="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25">
              <a:extLst>
                <a:ext uri="{FF2B5EF4-FFF2-40B4-BE49-F238E27FC236}">
                  <a16:creationId xmlns:a16="http://schemas.microsoft.com/office/drawing/2014/main" id="{4D0D4094-D087-4D57-B78F-1996EE2FD7B7}"/>
                </a:ext>
              </a:extLst>
            </p:cNvPr>
            <p:cNvSpPr>
              <a:spLocks/>
            </p:cNvSpPr>
            <p:nvPr/>
          </p:nvSpPr>
          <p:spPr bwMode="auto">
            <a:xfrm>
              <a:off x="721" y="2768"/>
              <a:ext cx="265" cy="583"/>
            </a:xfrm>
            <a:custGeom>
              <a:avLst/>
              <a:gdLst>
                <a:gd name="T0" fmla="*/ 34 w 265"/>
                <a:gd name="T1" fmla="*/ 0 h 583"/>
                <a:gd name="T2" fmla="*/ 87 w 265"/>
                <a:gd name="T3" fmla="*/ 18 h 583"/>
                <a:gd name="T4" fmla="*/ 146 w 265"/>
                <a:gd name="T5" fmla="*/ 45 h 583"/>
                <a:gd name="T6" fmla="*/ 158 w 265"/>
                <a:gd name="T7" fmla="*/ 8 h 583"/>
                <a:gd name="T8" fmla="*/ 230 w 265"/>
                <a:gd name="T9" fmla="*/ 118 h 583"/>
                <a:gd name="T10" fmla="*/ 265 w 265"/>
                <a:gd name="T11" fmla="*/ 192 h 583"/>
                <a:gd name="T12" fmla="*/ 263 w 265"/>
                <a:gd name="T13" fmla="*/ 257 h 583"/>
                <a:gd name="T14" fmla="*/ 231 w 265"/>
                <a:gd name="T15" fmla="*/ 300 h 583"/>
                <a:gd name="T16" fmla="*/ 233 w 265"/>
                <a:gd name="T17" fmla="*/ 363 h 583"/>
                <a:gd name="T18" fmla="*/ 235 w 265"/>
                <a:gd name="T19" fmla="*/ 452 h 583"/>
                <a:gd name="T20" fmla="*/ 239 w 265"/>
                <a:gd name="T21" fmla="*/ 547 h 583"/>
                <a:gd name="T22" fmla="*/ 204 w 265"/>
                <a:gd name="T23" fmla="*/ 561 h 583"/>
                <a:gd name="T24" fmla="*/ 127 w 265"/>
                <a:gd name="T25" fmla="*/ 567 h 583"/>
                <a:gd name="T26" fmla="*/ 81 w 265"/>
                <a:gd name="T27" fmla="*/ 569 h 583"/>
                <a:gd name="T28" fmla="*/ 28 w 265"/>
                <a:gd name="T29" fmla="*/ 583 h 583"/>
                <a:gd name="T30" fmla="*/ 0 w 265"/>
                <a:gd name="T31" fmla="*/ 575 h 583"/>
                <a:gd name="T32" fmla="*/ 57 w 265"/>
                <a:gd name="T33" fmla="*/ 559 h 583"/>
                <a:gd name="T34" fmla="*/ 154 w 265"/>
                <a:gd name="T35" fmla="*/ 547 h 583"/>
                <a:gd name="T36" fmla="*/ 214 w 265"/>
                <a:gd name="T37" fmla="*/ 537 h 583"/>
                <a:gd name="T38" fmla="*/ 210 w 265"/>
                <a:gd name="T39" fmla="*/ 407 h 583"/>
                <a:gd name="T40" fmla="*/ 216 w 265"/>
                <a:gd name="T41" fmla="*/ 308 h 583"/>
                <a:gd name="T42" fmla="*/ 237 w 265"/>
                <a:gd name="T43" fmla="*/ 255 h 583"/>
                <a:gd name="T44" fmla="*/ 251 w 265"/>
                <a:gd name="T45" fmla="*/ 196 h 583"/>
                <a:gd name="T46" fmla="*/ 226 w 265"/>
                <a:gd name="T47" fmla="*/ 142 h 583"/>
                <a:gd name="T48" fmla="*/ 202 w 265"/>
                <a:gd name="T49" fmla="*/ 132 h 583"/>
                <a:gd name="T50" fmla="*/ 186 w 265"/>
                <a:gd name="T51" fmla="*/ 65 h 583"/>
                <a:gd name="T52" fmla="*/ 152 w 265"/>
                <a:gd name="T53" fmla="*/ 55 h 583"/>
                <a:gd name="T54" fmla="*/ 73 w 265"/>
                <a:gd name="T55" fmla="*/ 34 h 583"/>
                <a:gd name="T56" fmla="*/ 34 w 265"/>
                <a:gd name="T57" fmla="*/ 0 h 583"/>
                <a:gd name="T58" fmla="*/ 34 w 265"/>
                <a:gd name="T59" fmla="*/ 0 h 5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 h="583">
                  <a:moveTo>
                    <a:pt x="34" y="0"/>
                  </a:moveTo>
                  <a:lnTo>
                    <a:pt x="87" y="18"/>
                  </a:lnTo>
                  <a:lnTo>
                    <a:pt x="146" y="45"/>
                  </a:lnTo>
                  <a:lnTo>
                    <a:pt x="158" y="8"/>
                  </a:lnTo>
                  <a:lnTo>
                    <a:pt x="230" y="118"/>
                  </a:lnTo>
                  <a:lnTo>
                    <a:pt x="265" y="192"/>
                  </a:lnTo>
                  <a:lnTo>
                    <a:pt x="263" y="257"/>
                  </a:lnTo>
                  <a:lnTo>
                    <a:pt x="231" y="300"/>
                  </a:lnTo>
                  <a:lnTo>
                    <a:pt x="233" y="363"/>
                  </a:lnTo>
                  <a:lnTo>
                    <a:pt x="235" y="452"/>
                  </a:lnTo>
                  <a:lnTo>
                    <a:pt x="239" y="547"/>
                  </a:lnTo>
                  <a:lnTo>
                    <a:pt x="204" y="561"/>
                  </a:lnTo>
                  <a:lnTo>
                    <a:pt x="127" y="567"/>
                  </a:lnTo>
                  <a:lnTo>
                    <a:pt x="81" y="569"/>
                  </a:lnTo>
                  <a:lnTo>
                    <a:pt x="28" y="583"/>
                  </a:lnTo>
                  <a:lnTo>
                    <a:pt x="0" y="575"/>
                  </a:lnTo>
                  <a:lnTo>
                    <a:pt x="57" y="559"/>
                  </a:lnTo>
                  <a:lnTo>
                    <a:pt x="154" y="547"/>
                  </a:lnTo>
                  <a:lnTo>
                    <a:pt x="214" y="537"/>
                  </a:lnTo>
                  <a:lnTo>
                    <a:pt x="210" y="407"/>
                  </a:lnTo>
                  <a:lnTo>
                    <a:pt x="216" y="308"/>
                  </a:lnTo>
                  <a:lnTo>
                    <a:pt x="237" y="255"/>
                  </a:lnTo>
                  <a:lnTo>
                    <a:pt x="251" y="196"/>
                  </a:lnTo>
                  <a:lnTo>
                    <a:pt x="226" y="142"/>
                  </a:lnTo>
                  <a:lnTo>
                    <a:pt x="202" y="132"/>
                  </a:lnTo>
                  <a:lnTo>
                    <a:pt x="186" y="65"/>
                  </a:lnTo>
                  <a:lnTo>
                    <a:pt x="152" y="55"/>
                  </a:lnTo>
                  <a:lnTo>
                    <a:pt x="73" y="34"/>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26">
              <a:extLst>
                <a:ext uri="{FF2B5EF4-FFF2-40B4-BE49-F238E27FC236}">
                  <a16:creationId xmlns:a16="http://schemas.microsoft.com/office/drawing/2014/main" id="{3D8D6AC6-6A30-4B9B-B46F-28BF4EF2A995}"/>
                </a:ext>
              </a:extLst>
            </p:cNvPr>
            <p:cNvSpPr>
              <a:spLocks/>
            </p:cNvSpPr>
            <p:nvPr/>
          </p:nvSpPr>
          <p:spPr bwMode="auto">
            <a:xfrm>
              <a:off x="840" y="2578"/>
              <a:ext cx="164" cy="431"/>
            </a:xfrm>
            <a:custGeom>
              <a:avLst/>
              <a:gdLst>
                <a:gd name="T0" fmla="*/ 0 w 164"/>
                <a:gd name="T1" fmla="*/ 14 h 431"/>
                <a:gd name="T2" fmla="*/ 59 w 164"/>
                <a:gd name="T3" fmla="*/ 61 h 431"/>
                <a:gd name="T4" fmla="*/ 83 w 164"/>
                <a:gd name="T5" fmla="*/ 125 h 431"/>
                <a:gd name="T6" fmla="*/ 83 w 164"/>
                <a:gd name="T7" fmla="*/ 139 h 431"/>
                <a:gd name="T8" fmla="*/ 18 w 164"/>
                <a:gd name="T9" fmla="*/ 115 h 431"/>
                <a:gd name="T10" fmla="*/ 55 w 164"/>
                <a:gd name="T11" fmla="*/ 170 h 431"/>
                <a:gd name="T12" fmla="*/ 39 w 164"/>
                <a:gd name="T13" fmla="*/ 204 h 431"/>
                <a:gd name="T14" fmla="*/ 79 w 164"/>
                <a:gd name="T15" fmla="*/ 158 h 431"/>
                <a:gd name="T16" fmla="*/ 95 w 164"/>
                <a:gd name="T17" fmla="*/ 162 h 431"/>
                <a:gd name="T18" fmla="*/ 132 w 164"/>
                <a:gd name="T19" fmla="*/ 291 h 431"/>
                <a:gd name="T20" fmla="*/ 148 w 164"/>
                <a:gd name="T21" fmla="*/ 348 h 431"/>
                <a:gd name="T22" fmla="*/ 138 w 164"/>
                <a:gd name="T23" fmla="*/ 431 h 431"/>
                <a:gd name="T24" fmla="*/ 164 w 164"/>
                <a:gd name="T25" fmla="*/ 354 h 431"/>
                <a:gd name="T26" fmla="*/ 146 w 164"/>
                <a:gd name="T27" fmla="*/ 277 h 431"/>
                <a:gd name="T28" fmla="*/ 99 w 164"/>
                <a:gd name="T29" fmla="*/ 154 h 431"/>
                <a:gd name="T30" fmla="*/ 85 w 164"/>
                <a:gd name="T31" fmla="*/ 91 h 431"/>
                <a:gd name="T32" fmla="*/ 67 w 164"/>
                <a:gd name="T33" fmla="*/ 50 h 431"/>
                <a:gd name="T34" fmla="*/ 0 w 164"/>
                <a:gd name="T35" fmla="*/ 0 h 431"/>
                <a:gd name="T36" fmla="*/ 0 w 164"/>
                <a:gd name="T37" fmla="*/ 14 h 431"/>
                <a:gd name="T38" fmla="*/ 0 w 164"/>
                <a:gd name="T39" fmla="*/ 14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 h="431">
                  <a:moveTo>
                    <a:pt x="0" y="14"/>
                  </a:moveTo>
                  <a:lnTo>
                    <a:pt x="59" y="61"/>
                  </a:lnTo>
                  <a:lnTo>
                    <a:pt x="83" y="125"/>
                  </a:lnTo>
                  <a:lnTo>
                    <a:pt x="83" y="139"/>
                  </a:lnTo>
                  <a:lnTo>
                    <a:pt x="18" y="115"/>
                  </a:lnTo>
                  <a:lnTo>
                    <a:pt x="55" y="170"/>
                  </a:lnTo>
                  <a:lnTo>
                    <a:pt x="39" y="204"/>
                  </a:lnTo>
                  <a:lnTo>
                    <a:pt x="79" y="158"/>
                  </a:lnTo>
                  <a:lnTo>
                    <a:pt x="95" y="162"/>
                  </a:lnTo>
                  <a:lnTo>
                    <a:pt x="132" y="291"/>
                  </a:lnTo>
                  <a:lnTo>
                    <a:pt x="148" y="348"/>
                  </a:lnTo>
                  <a:lnTo>
                    <a:pt x="138" y="431"/>
                  </a:lnTo>
                  <a:lnTo>
                    <a:pt x="164" y="354"/>
                  </a:lnTo>
                  <a:lnTo>
                    <a:pt x="146" y="277"/>
                  </a:lnTo>
                  <a:lnTo>
                    <a:pt x="99" y="154"/>
                  </a:lnTo>
                  <a:lnTo>
                    <a:pt x="85" y="91"/>
                  </a:lnTo>
                  <a:lnTo>
                    <a:pt x="67" y="5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27">
              <a:extLst>
                <a:ext uri="{FF2B5EF4-FFF2-40B4-BE49-F238E27FC236}">
                  <a16:creationId xmlns:a16="http://schemas.microsoft.com/office/drawing/2014/main" id="{013DFB25-FB8F-4C3A-B8CC-8C3C59085760}"/>
                </a:ext>
              </a:extLst>
            </p:cNvPr>
            <p:cNvSpPr>
              <a:spLocks/>
            </p:cNvSpPr>
            <p:nvPr/>
          </p:nvSpPr>
          <p:spPr bwMode="auto">
            <a:xfrm>
              <a:off x="919" y="2886"/>
              <a:ext cx="37" cy="170"/>
            </a:xfrm>
            <a:custGeom>
              <a:avLst/>
              <a:gdLst>
                <a:gd name="T0" fmla="*/ 0 w 37"/>
                <a:gd name="T1" fmla="*/ 0 h 170"/>
                <a:gd name="T2" fmla="*/ 18 w 37"/>
                <a:gd name="T3" fmla="*/ 62 h 170"/>
                <a:gd name="T4" fmla="*/ 24 w 37"/>
                <a:gd name="T5" fmla="*/ 93 h 170"/>
                <a:gd name="T6" fmla="*/ 26 w 37"/>
                <a:gd name="T7" fmla="*/ 170 h 170"/>
                <a:gd name="T8" fmla="*/ 37 w 37"/>
                <a:gd name="T9" fmla="*/ 97 h 170"/>
                <a:gd name="T10" fmla="*/ 22 w 37"/>
                <a:gd name="T11" fmla="*/ 44 h 170"/>
                <a:gd name="T12" fmla="*/ 0 w 37"/>
                <a:gd name="T13" fmla="*/ 0 h 170"/>
                <a:gd name="T14" fmla="*/ 0 w 37"/>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170">
                  <a:moveTo>
                    <a:pt x="0" y="0"/>
                  </a:moveTo>
                  <a:lnTo>
                    <a:pt x="18" y="62"/>
                  </a:lnTo>
                  <a:lnTo>
                    <a:pt x="24" y="93"/>
                  </a:lnTo>
                  <a:lnTo>
                    <a:pt x="26" y="170"/>
                  </a:lnTo>
                  <a:lnTo>
                    <a:pt x="37" y="97"/>
                  </a:lnTo>
                  <a:lnTo>
                    <a:pt x="22"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28">
              <a:extLst>
                <a:ext uri="{FF2B5EF4-FFF2-40B4-BE49-F238E27FC236}">
                  <a16:creationId xmlns:a16="http://schemas.microsoft.com/office/drawing/2014/main" id="{F1B0471C-42F9-41F6-A77A-216085AAA2CF}"/>
                </a:ext>
              </a:extLst>
            </p:cNvPr>
            <p:cNvSpPr>
              <a:spLocks/>
            </p:cNvSpPr>
            <p:nvPr/>
          </p:nvSpPr>
          <p:spPr bwMode="auto">
            <a:xfrm>
              <a:off x="310" y="3212"/>
              <a:ext cx="162" cy="888"/>
            </a:xfrm>
            <a:custGeom>
              <a:avLst/>
              <a:gdLst>
                <a:gd name="T0" fmla="*/ 81 w 162"/>
                <a:gd name="T1" fmla="*/ 0 h 888"/>
                <a:gd name="T2" fmla="*/ 67 w 162"/>
                <a:gd name="T3" fmla="*/ 54 h 888"/>
                <a:gd name="T4" fmla="*/ 61 w 162"/>
                <a:gd name="T5" fmla="*/ 103 h 888"/>
                <a:gd name="T6" fmla="*/ 43 w 162"/>
                <a:gd name="T7" fmla="*/ 159 h 888"/>
                <a:gd name="T8" fmla="*/ 51 w 162"/>
                <a:gd name="T9" fmla="*/ 166 h 888"/>
                <a:gd name="T10" fmla="*/ 31 w 162"/>
                <a:gd name="T11" fmla="*/ 190 h 888"/>
                <a:gd name="T12" fmla="*/ 43 w 162"/>
                <a:gd name="T13" fmla="*/ 196 h 888"/>
                <a:gd name="T14" fmla="*/ 63 w 162"/>
                <a:gd name="T15" fmla="*/ 184 h 888"/>
                <a:gd name="T16" fmla="*/ 97 w 162"/>
                <a:gd name="T17" fmla="*/ 184 h 888"/>
                <a:gd name="T18" fmla="*/ 43 w 162"/>
                <a:gd name="T19" fmla="*/ 212 h 888"/>
                <a:gd name="T20" fmla="*/ 18 w 162"/>
                <a:gd name="T21" fmla="*/ 261 h 888"/>
                <a:gd name="T22" fmla="*/ 43 w 162"/>
                <a:gd name="T23" fmla="*/ 413 h 888"/>
                <a:gd name="T24" fmla="*/ 77 w 162"/>
                <a:gd name="T25" fmla="*/ 465 h 888"/>
                <a:gd name="T26" fmla="*/ 49 w 162"/>
                <a:gd name="T27" fmla="*/ 471 h 888"/>
                <a:gd name="T28" fmla="*/ 65 w 162"/>
                <a:gd name="T29" fmla="*/ 492 h 888"/>
                <a:gd name="T30" fmla="*/ 101 w 162"/>
                <a:gd name="T31" fmla="*/ 510 h 888"/>
                <a:gd name="T32" fmla="*/ 162 w 162"/>
                <a:gd name="T33" fmla="*/ 528 h 888"/>
                <a:gd name="T34" fmla="*/ 136 w 162"/>
                <a:gd name="T35" fmla="*/ 534 h 888"/>
                <a:gd name="T36" fmla="*/ 59 w 162"/>
                <a:gd name="T37" fmla="*/ 518 h 888"/>
                <a:gd name="T38" fmla="*/ 37 w 162"/>
                <a:gd name="T39" fmla="*/ 552 h 888"/>
                <a:gd name="T40" fmla="*/ 59 w 162"/>
                <a:gd name="T41" fmla="*/ 581 h 888"/>
                <a:gd name="T42" fmla="*/ 120 w 162"/>
                <a:gd name="T43" fmla="*/ 615 h 888"/>
                <a:gd name="T44" fmla="*/ 63 w 162"/>
                <a:gd name="T45" fmla="*/ 615 h 888"/>
                <a:gd name="T46" fmla="*/ 101 w 162"/>
                <a:gd name="T47" fmla="*/ 652 h 888"/>
                <a:gd name="T48" fmla="*/ 67 w 162"/>
                <a:gd name="T49" fmla="*/ 649 h 888"/>
                <a:gd name="T50" fmla="*/ 63 w 162"/>
                <a:gd name="T51" fmla="*/ 668 h 888"/>
                <a:gd name="T52" fmla="*/ 109 w 162"/>
                <a:gd name="T53" fmla="*/ 684 h 888"/>
                <a:gd name="T54" fmla="*/ 79 w 162"/>
                <a:gd name="T55" fmla="*/ 710 h 888"/>
                <a:gd name="T56" fmla="*/ 81 w 162"/>
                <a:gd name="T57" fmla="*/ 886 h 888"/>
                <a:gd name="T58" fmla="*/ 16 w 162"/>
                <a:gd name="T59" fmla="*/ 888 h 888"/>
                <a:gd name="T60" fmla="*/ 0 w 162"/>
                <a:gd name="T61" fmla="*/ 564 h 888"/>
                <a:gd name="T62" fmla="*/ 0 w 162"/>
                <a:gd name="T63" fmla="*/ 265 h 888"/>
                <a:gd name="T64" fmla="*/ 10 w 162"/>
                <a:gd name="T65" fmla="*/ 212 h 888"/>
                <a:gd name="T66" fmla="*/ 18 w 162"/>
                <a:gd name="T67" fmla="*/ 172 h 888"/>
                <a:gd name="T68" fmla="*/ 37 w 162"/>
                <a:gd name="T69" fmla="*/ 125 h 888"/>
                <a:gd name="T70" fmla="*/ 55 w 162"/>
                <a:gd name="T71" fmla="*/ 72 h 888"/>
                <a:gd name="T72" fmla="*/ 59 w 162"/>
                <a:gd name="T73" fmla="*/ 42 h 888"/>
                <a:gd name="T74" fmla="*/ 81 w 162"/>
                <a:gd name="T75" fmla="*/ 0 h 888"/>
                <a:gd name="T76" fmla="*/ 81 w 162"/>
                <a:gd name="T77" fmla="*/ 0 h 8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2" h="888">
                  <a:moveTo>
                    <a:pt x="81" y="0"/>
                  </a:moveTo>
                  <a:lnTo>
                    <a:pt x="67" y="54"/>
                  </a:lnTo>
                  <a:lnTo>
                    <a:pt x="61" y="103"/>
                  </a:lnTo>
                  <a:lnTo>
                    <a:pt x="43" y="159"/>
                  </a:lnTo>
                  <a:lnTo>
                    <a:pt x="51" y="166"/>
                  </a:lnTo>
                  <a:lnTo>
                    <a:pt x="31" y="190"/>
                  </a:lnTo>
                  <a:lnTo>
                    <a:pt x="43" y="196"/>
                  </a:lnTo>
                  <a:lnTo>
                    <a:pt x="63" y="184"/>
                  </a:lnTo>
                  <a:lnTo>
                    <a:pt x="97" y="184"/>
                  </a:lnTo>
                  <a:lnTo>
                    <a:pt x="43" y="212"/>
                  </a:lnTo>
                  <a:lnTo>
                    <a:pt x="18" y="261"/>
                  </a:lnTo>
                  <a:lnTo>
                    <a:pt x="43" y="413"/>
                  </a:lnTo>
                  <a:lnTo>
                    <a:pt x="77" y="465"/>
                  </a:lnTo>
                  <a:lnTo>
                    <a:pt x="49" y="471"/>
                  </a:lnTo>
                  <a:lnTo>
                    <a:pt x="65" y="492"/>
                  </a:lnTo>
                  <a:lnTo>
                    <a:pt x="101" y="510"/>
                  </a:lnTo>
                  <a:lnTo>
                    <a:pt x="162" y="528"/>
                  </a:lnTo>
                  <a:lnTo>
                    <a:pt x="136" y="534"/>
                  </a:lnTo>
                  <a:lnTo>
                    <a:pt x="59" y="518"/>
                  </a:lnTo>
                  <a:lnTo>
                    <a:pt x="37" y="552"/>
                  </a:lnTo>
                  <a:lnTo>
                    <a:pt x="59" y="581"/>
                  </a:lnTo>
                  <a:lnTo>
                    <a:pt x="120" y="615"/>
                  </a:lnTo>
                  <a:lnTo>
                    <a:pt x="63" y="615"/>
                  </a:lnTo>
                  <a:lnTo>
                    <a:pt x="101" y="652"/>
                  </a:lnTo>
                  <a:lnTo>
                    <a:pt x="67" y="649"/>
                  </a:lnTo>
                  <a:lnTo>
                    <a:pt x="63" y="668"/>
                  </a:lnTo>
                  <a:lnTo>
                    <a:pt x="109" y="684"/>
                  </a:lnTo>
                  <a:lnTo>
                    <a:pt x="79" y="710"/>
                  </a:lnTo>
                  <a:lnTo>
                    <a:pt x="81" y="886"/>
                  </a:lnTo>
                  <a:lnTo>
                    <a:pt x="16" y="888"/>
                  </a:lnTo>
                  <a:lnTo>
                    <a:pt x="0" y="564"/>
                  </a:lnTo>
                  <a:lnTo>
                    <a:pt x="0" y="265"/>
                  </a:lnTo>
                  <a:lnTo>
                    <a:pt x="10" y="212"/>
                  </a:lnTo>
                  <a:lnTo>
                    <a:pt x="18" y="172"/>
                  </a:lnTo>
                  <a:lnTo>
                    <a:pt x="37" y="125"/>
                  </a:lnTo>
                  <a:lnTo>
                    <a:pt x="55" y="72"/>
                  </a:lnTo>
                  <a:lnTo>
                    <a:pt x="59" y="42"/>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29">
              <a:extLst>
                <a:ext uri="{FF2B5EF4-FFF2-40B4-BE49-F238E27FC236}">
                  <a16:creationId xmlns:a16="http://schemas.microsoft.com/office/drawing/2014/main" id="{3A940C51-BA1E-417D-B852-33480A1F5FFD}"/>
                </a:ext>
              </a:extLst>
            </p:cNvPr>
            <p:cNvSpPr>
              <a:spLocks/>
            </p:cNvSpPr>
            <p:nvPr/>
          </p:nvSpPr>
          <p:spPr bwMode="auto">
            <a:xfrm>
              <a:off x="806" y="3165"/>
              <a:ext cx="259" cy="777"/>
            </a:xfrm>
            <a:custGeom>
              <a:avLst/>
              <a:gdLst>
                <a:gd name="T0" fmla="*/ 137 w 259"/>
                <a:gd name="T1" fmla="*/ 0 h 777"/>
                <a:gd name="T2" fmla="*/ 206 w 259"/>
                <a:gd name="T3" fmla="*/ 360 h 777"/>
                <a:gd name="T4" fmla="*/ 259 w 259"/>
                <a:gd name="T5" fmla="*/ 462 h 777"/>
                <a:gd name="T6" fmla="*/ 180 w 259"/>
                <a:gd name="T7" fmla="*/ 468 h 777"/>
                <a:gd name="T8" fmla="*/ 182 w 259"/>
                <a:gd name="T9" fmla="*/ 692 h 777"/>
                <a:gd name="T10" fmla="*/ 150 w 259"/>
                <a:gd name="T11" fmla="*/ 715 h 777"/>
                <a:gd name="T12" fmla="*/ 85 w 259"/>
                <a:gd name="T13" fmla="*/ 739 h 777"/>
                <a:gd name="T14" fmla="*/ 85 w 259"/>
                <a:gd name="T15" fmla="*/ 771 h 777"/>
                <a:gd name="T16" fmla="*/ 48 w 259"/>
                <a:gd name="T17" fmla="*/ 777 h 777"/>
                <a:gd name="T18" fmla="*/ 52 w 259"/>
                <a:gd name="T19" fmla="*/ 662 h 777"/>
                <a:gd name="T20" fmla="*/ 57 w 259"/>
                <a:gd name="T21" fmla="*/ 622 h 777"/>
                <a:gd name="T22" fmla="*/ 57 w 259"/>
                <a:gd name="T23" fmla="*/ 577 h 777"/>
                <a:gd name="T24" fmla="*/ 71 w 259"/>
                <a:gd name="T25" fmla="*/ 622 h 777"/>
                <a:gd name="T26" fmla="*/ 83 w 259"/>
                <a:gd name="T27" fmla="*/ 660 h 777"/>
                <a:gd name="T28" fmla="*/ 101 w 259"/>
                <a:gd name="T29" fmla="*/ 670 h 777"/>
                <a:gd name="T30" fmla="*/ 117 w 259"/>
                <a:gd name="T31" fmla="*/ 668 h 777"/>
                <a:gd name="T32" fmla="*/ 105 w 259"/>
                <a:gd name="T33" fmla="*/ 630 h 777"/>
                <a:gd name="T34" fmla="*/ 113 w 259"/>
                <a:gd name="T35" fmla="*/ 599 h 777"/>
                <a:gd name="T36" fmla="*/ 89 w 259"/>
                <a:gd name="T37" fmla="*/ 561 h 777"/>
                <a:gd name="T38" fmla="*/ 117 w 259"/>
                <a:gd name="T39" fmla="*/ 577 h 777"/>
                <a:gd name="T40" fmla="*/ 117 w 259"/>
                <a:gd name="T41" fmla="*/ 539 h 777"/>
                <a:gd name="T42" fmla="*/ 97 w 259"/>
                <a:gd name="T43" fmla="*/ 506 h 777"/>
                <a:gd name="T44" fmla="*/ 85 w 259"/>
                <a:gd name="T45" fmla="*/ 506 h 777"/>
                <a:gd name="T46" fmla="*/ 85 w 259"/>
                <a:gd name="T47" fmla="*/ 488 h 777"/>
                <a:gd name="T48" fmla="*/ 67 w 259"/>
                <a:gd name="T49" fmla="*/ 496 h 777"/>
                <a:gd name="T50" fmla="*/ 54 w 259"/>
                <a:gd name="T51" fmla="*/ 512 h 777"/>
                <a:gd name="T52" fmla="*/ 28 w 259"/>
                <a:gd name="T53" fmla="*/ 484 h 777"/>
                <a:gd name="T54" fmla="*/ 52 w 259"/>
                <a:gd name="T55" fmla="*/ 464 h 777"/>
                <a:gd name="T56" fmla="*/ 0 w 259"/>
                <a:gd name="T57" fmla="*/ 451 h 777"/>
                <a:gd name="T58" fmla="*/ 0 w 259"/>
                <a:gd name="T59" fmla="*/ 441 h 777"/>
                <a:gd name="T60" fmla="*/ 85 w 259"/>
                <a:gd name="T61" fmla="*/ 415 h 777"/>
                <a:gd name="T62" fmla="*/ 67 w 259"/>
                <a:gd name="T63" fmla="*/ 453 h 777"/>
                <a:gd name="T64" fmla="*/ 105 w 259"/>
                <a:gd name="T65" fmla="*/ 468 h 777"/>
                <a:gd name="T66" fmla="*/ 123 w 259"/>
                <a:gd name="T67" fmla="*/ 407 h 777"/>
                <a:gd name="T68" fmla="*/ 121 w 259"/>
                <a:gd name="T69" fmla="*/ 368 h 777"/>
                <a:gd name="T70" fmla="*/ 101 w 259"/>
                <a:gd name="T71" fmla="*/ 375 h 777"/>
                <a:gd name="T72" fmla="*/ 101 w 259"/>
                <a:gd name="T73" fmla="*/ 354 h 777"/>
                <a:gd name="T74" fmla="*/ 69 w 259"/>
                <a:gd name="T75" fmla="*/ 354 h 777"/>
                <a:gd name="T76" fmla="*/ 101 w 259"/>
                <a:gd name="T77" fmla="*/ 334 h 777"/>
                <a:gd name="T78" fmla="*/ 121 w 259"/>
                <a:gd name="T79" fmla="*/ 318 h 777"/>
                <a:gd name="T80" fmla="*/ 117 w 259"/>
                <a:gd name="T81" fmla="*/ 225 h 777"/>
                <a:gd name="T82" fmla="*/ 101 w 259"/>
                <a:gd name="T83" fmla="*/ 235 h 777"/>
                <a:gd name="T84" fmla="*/ 101 w 259"/>
                <a:gd name="T85" fmla="*/ 209 h 777"/>
                <a:gd name="T86" fmla="*/ 137 w 259"/>
                <a:gd name="T87" fmla="*/ 160 h 777"/>
                <a:gd name="T88" fmla="*/ 145 w 259"/>
                <a:gd name="T89" fmla="*/ 146 h 777"/>
                <a:gd name="T90" fmla="*/ 137 w 259"/>
                <a:gd name="T91" fmla="*/ 0 h 777"/>
                <a:gd name="T92" fmla="*/ 137 w 259"/>
                <a:gd name="T93" fmla="*/ 0 h 7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 h="777">
                  <a:moveTo>
                    <a:pt x="137" y="0"/>
                  </a:moveTo>
                  <a:lnTo>
                    <a:pt x="206" y="360"/>
                  </a:lnTo>
                  <a:lnTo>
                    <a:pt x="259" y="462"/>
                  </a:lnTo>
                  <a:lnTo>
                    <a:pt x="180" y="468"/>
                  </a:lnTo>
                  <a:lnTo>
                    <a:pt x="182" y="692"/>
                  </a:lnTo>
                  <a:lnTo>
                    <a:pt x="150" y="715"/>
                  </a:lnTo>
                  <a:lnTo>
                    <a:pt x="85" y="739"/>
                  </a:lnTo>
                  <a:lnTo>
                    <a:pt x="85" y="771"/>
                  </a:lnTo>
                  <a:lnTo>
                    <a:pt x="48" y="777"/>
                  </a:lnTo>
                  <a:lnTo>
                    <a:pt x="52" y="662"/>
                  </a:lnTo>
                  <a:lnTo>
                    <a:pt x="57" y="622"/>
                  </a:lnTo>
                  <a:lnTo>
                    <a:pt x="57" y="577"/>
                  </a:lnTo>
                  <a:lnTo>
                    <a:pt x="71" y="622"/>
                  </a:lnTo>
                  <a:lnTo>
                    <a:pt x="83" y="660"/>
                  </a:lnTo>
                  <a:lnTo>
                    <a:pt x="101" y="670"/>
                  </a:lnTo>
                  <a:lnTo>
                    <a:pt x="117" y="668"/>
                  </a:lnTo>
                  <a:lnTo>
                    <a:pt x="105" y="630"/>
                  </a:lnTo>
                  <a:lnTo>
                    <a:pt x="113" y="599"/>
                  </a:lnTo>
                  <a:lnTo>
                    <a:pt x="89" y="561"/>
                  </a:lnTo>
                  <a:lnTo>
                    <a:pt x="117" y="577"/>
                  </a:lnTo>
                  <a:lnTo>
                    <a:pt x="117" y="539"/>
                  </a:lnTo>
                  <a:lnTo>
                    <a:pt x="97" y="506"/>
                  </a:lnTo>
                  <a:lnTo>
                    <a:pt x="85" y="506"/>
                  </a:lnTo>
                  <a:lnTo>
                    <a:pt x="85" y="488"/>
                  </a:lnTo>
                  <a:lnTo>
                    <a:pt x="67" y="496"/>
                  </a:lnTo>
                  <a:lnTo>
                    <a:pt x="54" y="512"/>
                  </a:lnTo>
                  <a:lnTo>
                    <a:pt x="28" y="484"/>
                  </a:lnTo>
                  <a:lnTo>
                    <a:pt x="52" y="464"/>
                  </a:lnTo>
                  <a:lnTo>
                    <a:pt x="0" y="451"/>
                  </a:lnTo>
                  <a:lnTo>
                    <a:pt x="0" y="441"/>
                  </a:lnTo>
                  <a:lnTo>
                    <a:pt x="85" y="415"/>
                  </a:lnTo>
                  <a:lnTo>
                    <a:pt x="67" y="453"/>
                  </a:lnTo>
                  <a:lnTo>
                    <a:pt x="105" y="468"/>
                  </a:lnTo>
                  <a:lnTo>
                    <a:pt x="123" y="407"/>
                  </a:lnTo>
                  <a:lnTo>
                    <a:pt x="121" y="368"/>
                  </a:lnTo>
                  <a:lnTo>
                    <a:pt x="101" y="375"/>
                  </a:lnTo>
                  <a:lnTo>
                    <a:pt x="101" y="354"/>
                  </a:lnTo>
                  <a:lnTo>
                    <a:pt x="69" y="354"/>
                  </a:lnTo>
                  <a:lnTo>
                    <a:pt x="101" y="334"/>
                  </a:lnTo>
                  <a:lnTo>
                    <a:pt x="121" y="318"/>
                  </a:lnTo>
                  <a:lnTo>
                    <a:pt x="117" y="225"/>
                  </a:lnTo>
                  <a:lnTo>
                    <a:pt x="101" y="235"/>
                  </a:lnTo>
                  <a:lnTo>
                    <a:pt x="101" y="209"/>
                  </a:lnTo>
                  <a:lnTo>
                    <a:pt x="137" y="160"/>
                  </a:lnTo>
                  <a:lnTo>
                    <a:pt x="145" y="146"/>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30">
              <a:extLst>
                <a:ext uri="{FF2B5EF4-FFF2-40B4-BE49-F238E27FC236}">
                  <a16:creationId xmlns:a16="http://schemas.microsoft.com/office/drawing/2014/main" id="{6608A429-20C7-4375-A541-CA0574780562}"/>
                </a:ext>
              </a:extLst>
            </p:cNvPr>
            <p:cNvSpPr>
              <a:spLocks/>
            </p:cNvSpPr>
            <p:nvPr/>
          </p:nvSpPr>
          <p:spPr bwMode="auto">
            <a:xfrm>
              <a:off x="848" y="3675"/>
              <a:ext cx="59" cy="59"/>
            </a:xfrm>
            <a:custGeom>
              <a:avLst/>
              <a:gdLst>
                <a:gd name="T0" fmla="*/ 0 w 59"/>
                <a:gd name="T1" fmla="*/ 0 h 59"/>
                <a:gd name="T2" fmla="*/ 41 w 59"/>
                <a:gd name="T3" fmla="*/ 43 h 59"/>
                <a:gd name="T4" fmla="*/ 59 w 59"/>
                <a:gd name="T5" fmla="*/ 59 h 59"/>
                <a:gd name="T6" fmla="*/ 55 w 59"/>
                <a:gd name="T7" fmla="*/ 35 h 59"/>
                <a:gd name="T8" fmla="*/ 17 w 59"/>
                <a:gd name="T9" fmla="*/ 2 h 59"/>
                <a:gd name="T10" fmla="*/ 0 w 59"/>
                <a:gd name="T11" fmla="*/ 0 h 59"/>
                <a:gd name="T12" fmla="*/ 0 w 59"/>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9">
                  <a:moveTo>
                    <a:pt x="0" y="0"/>
                  </a:moveTo>
                  <a:lnTo>
                    <a:pt x="41" y="43"/>
                  </a:lnTo>
                  <a:lnTo>
                    <a:pt x="59" y="59"/>
                  </a:lnTo>
                  <a:lnTo>
                    <a:pt x="55" y="35"/>
                  </a:lnTo>
                  <a:lnTo>
                    <a:pt x="1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31">
              <a:extLst>
                <a:ext uri="{FF2B5EF4-FFF2-40B4-BE49-F238E27FC236}">
                  <a16:creationId xmlns:a16="http://schemas.microsoft.com/office/drawing/2014/main" id="{CF58DE4C-0F45-4124-B572-8BBF6AF34EF3}"/>
                </a:ext>
              </a:extLst>
            </p:cNvPr>
            <p:cNvSpPr>
              <a:spLocks/>
            </p:cNvSpPr>
            <p:nvPr/>
          </p:nvSpPr>
          <p:spPr bwMode="auto">
            <a:xfrm>
              <a:off x="992" y="3625"/>
              <a:ext cx="77" cy="214"/>
            </a:xfrm>
            <a:custGeom>
              <a:avLst/>
              <a:gdLst>
                <a:gd name="T0" fmla="*/ 71 w 77"/>
                <a:gd name="T1" fmla="*/ 0 h 214"/>
                <a:gd name="T2" fmla="*/ 71 w 77"/>
                <a:gd name="T3" fmla="*/ 50 h 214"/>
                <a:gd name="T4" fmla="*/ 77 w 77"/>
                <a:gd name="T5" fmla="*/ 133 h 214"/>
                <a:gd name="T6" fmla="*/ 71 w 77"/>
                <a:gd name="T7" fmla="*/ 155 h 214"/>
                <a:gd name="T8" fmla="*/ 46 w 77"/>
                <a:gd name="T9" fmla="*/ 196 h 214"/>
                <a:gd name="T10" fmla="*/ 28 w 77"/>
                <a:gd name="T11" fmla="*/ 208 h 214"/>
                <a:gd name="T12" fmla="*/ 0 w 77"/>
                <a:gd name="T13" fmla="*/ 214 h 214"/>
                <a:gd name="T14" fmla="*/ 6 w 77"/>
                <a:gd name="T15" fmla="*/ 188 h 214"/>
                <a:gd name="T16" fmla="*/ 16 w 77"/>
                <a:gd name="T17" fmla="*/ 200 h 214"/>
                <a:gd name="T18" fmla="*/ 51 w 77"/>
                <a:gd name="T19" fmla="*/ 168 h 214"/>
                <a:gd name="T20" fmla="*/ 61 w 77"/>
                <a:gd name="T21" fmla="*/ 133 h 214"/>
                <a:gd name="T22" fmla="*/ 61 w 77"/>
                <a:gd name="T23" fmla="*/ 42 h 214"/>
                <a:gd name="T24" fmla="*/ 61 w 77"/>
                <a:gd name="T25" fmla="*/ 0 h 214"/>
                <a:gd name="T26" fmla="*/ 71 w 77"/>
                <a:gd name="T27" fmla="*/ 0 h 214"/>
                <a:gd name="T28" fmla="*/ 71 w 77"/>
                <a:gd name="T29" fmla="*/ 0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214">
                  <a:moveTo>
                    <a:pt x="71" y="0"/>
                  </a:moveTo>
                  <a:lnTo>
                    <a:pt x="71" y="50"/>
                  </a:lnTo>
                  <a:lnTo>
                    <a:pt x="77" y="133"/>
                  </a:lnTo>
                  <a:lnTo>
                    <a:pt x="71" y="155"/>
                  </a:lnTo>
                  <a:lnTo>
                    <a:pt x="46" y="196"/>
                  </a:lnTo>
                  <a:lnTo>
                    <a:pt x="28" y="208"/>
                  </a:lnTo>
                  <a:lnTo>
                    <a:pt x="0" y="214"/>
                  </a:lnTo>
                  <a:lnTo>
                    <a:pt x="6" y="188"/>
                  </a:lnTo>
                  <a:lnTo>
                    <a:pt x="16" y="200"/>
                  </a:lnTo>
                  <a:lnTo>
                    <a:pt x="51" y="168"/>
                  </a:lnTo>
                  <a:lnTo>
                    <a:pt x="61" y="133"/>
                  </a:lnTo>
                  <a:lnTo>
                    <a:pt x="61" y="42"/>
                  </a:lnTo>
                  <a:lnTo>
                    <a:pt x="6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32">
              <a:extLst>
                <a:ext uri="{FF2B5EF4-FFF2-40B4-BE49-F238E27FC236}">
                  <a16:creationId xmlns:a16="http://schemas.microsoft.com/office/drawing/2014/main" id="{1B16CA1A-276F-4339-B4F3-B3AC7ED999F0}"/>
                </a:ext>
              </a:extLst>
            </p:cNvPr>
            <p:cNvSpPr>
              <a:spLocks/>
            </p:cNvSpPr>
            <p:nvPr/>
          </p:nvSpPr>
          <p:spPr bwMode="auto">
            <a:xfrm>
              <a:off x="988" y="3693"/>
              <a:ext cx="51" cy="132"/>
            </a:xfrm>
            <a:custGeom>
              <a:avLst/>
              <a:gdLst>
                <a:gd name="T0" fmla="*/ 32 w 51"/>
                <a:gd name="T1" fmla="*/ 0 h 132"/>
                <a:gd name="T2" fmla="*/ 46 w 51"/>
                <a:gd name="T3" fmla="*/ 25 h 132"/>
                <a:gd name="T4" fmla="*/ 51 w 51"/>
                <a:gd name="T5" fmla="*/ 29 h 132"/>
                <a:gd name="T6" fmla="*/ 46 w 51"/>
                <a:gd name="T7" fmla="*/ 49 h 132"/>
                <a:gd name="T8" fmla="*/ 40 w 51"/>
                <a:gd name="T9" fmla="*/ 90 h 132"/>
                <a:gd name="T10" fmla="*/ 16 w 51"/>
                <a:gd name="T11" fmla="*/ 110 h 132"/>
                <a:gd name="T12" fmla="*/ 0 w 51"/>
                <a:gd name="T13" fmla="*/ 132 h 132"/>
                <a:gd name="T14" fmla="*/ 2 w 51"/>
                <a:gd name="T15" fmla="*/ 102 h 132"/>
                <a:gd name="T16" fmla="*/ 28 w 51"/>
                <a:gd name="T17" fmla="*/ 75 h 132"/>
                <a:gd name="T18" fmla="*/ 32 w 51"/>
                <a:gd name="T19" fmla="*/ 47 h 132"/>
                <a:gd name="T20" fmla="*/ 16 w 51"/>
                <a:gd name="T21" fmla="*/ 13 h 132"/>
                <a:gd name="T22" fmla="*/ 32 w 51"/>
                <a:gd name="T23" fmla="*/ 0 h 132"/>
                <a:gd name="T24" fmla="*/ 32 w 51"/>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132">
                  <a:moveTo>
                    <a:pt x="32" y="0"/>
                  </a:moveTo>
                  <a:lnTo>
                    <a:pt x="46" y="25"/>
                  </a:lnTo>
                  <a:lnTo>
                    <a:pt x="51" y="29"/>
                  </a:lnTo>
                  <a:lnTo>
                    <a:pt x="46" y="49"/>
                  </a:lnTo>
                  <a:lnTo>
                    <a:pt x="40" y="90"/>
                  </a:lnTo>
                  <a:lnTo>
                    <a:pt x="16" y="110"/>
                  </a:lnTo>
                  <a:lnTo>
                    <a:pt x="0" y="132"/>
                  </a:lnTo>
                  <a:lnTo>
                    <a:pt x="2" y="102"/>
                  </a:lnTo>
                  <a:lnTo>
                    <a:pt x="28" y="75"/>
                  </a:lnTo>
                  <a:lnTo>
                    <a:pt x="32" y="47"/>
                  </a:lnTo>
                  <a:lnTo>
                    <a:pt x="16" y="13"/>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33">
              <a:extLst>
                <a:ext uri="{FF2B5EF4-FFF2-40B4-BE49-F238E27FC236}">
                  <a16:creationId xmlns:a16="http://schemas.microsoft.com/office/drawing/2014/main" id="{33179F41-5D12-4664-B983-3CA5FD60F1DC}"/>
                </a:ext>
              </a:extLst>
            </p:cNvPr>
            <p:cNvSpPr>
              <a:spLocks/>
            </p:cNvSpPr>
            <p:nvPr/>
          </p:nvSpPr>
          <p:spPr bwMode="auto">
            <a:xfrm>
              <a:off x="974" y="3685"/>
              <a:ext cx="38" cy="29"/>
            </a:xfrm>
            <a:custGeom>
              <a:avLst/>
              <a:gdLst>
                <a:gd name="T0" fmla="*/ 38 w 38"/>
                <a:gd name="T1" fmla="*/ 0 h 29"/>
                <a:gd name="T2" fmla="*/ 18 w 38"/>
                <a:gd name="T3" fmla="*/ 14 h 29"/>
                <a:gd name="T4" fmla="*/ 0 w 38"/>
                <a:gd name="T5" fmla="*/ 21 h 29"/>
                <a:gd name="T6" fmla="*/ 16 w 38"/>
                <a:gd name="T7" fmla="*/ 29 h 29"/>
                <a:gd name="T8" fmla="*/ 30 w 38"/>
                <a:gd name="T9" fmla="*/ 21 h 29"/>
                <a:gd name="T10" fmla="*/ 38 w 38"/>
                <a:gd name="T11" fmla="*/ 0 h 29"/>
                <a:gd name="T12" fmla="*/ 38 w 38"/>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9">
                  <a:moveTo>
                    <a:pt x="38" y="0"/>
                  </a:moveTo>
                  <a:lnTo>
                    <a:pt x="18" y="14"/>
                  </a:lnTo>
                  <a:lnTo>
                    <a:pt x="0" y="21"/>
                  </a:lnTo>
                  <a:lnTo>
                    <a:pt x="16" y="29"/>
                  </a:lnTo>
                  <a:lnTo>
                    <a:pt x="30" y="2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34">
              <a:extLst>
                <a:ext uri="{FF2B5EF4-FFF2-40B4-BE49-F238E27FC236}">
                  <a16:creationId xmlns:a16="http://schemas.microsoft.com/office/drawing/2014/main" id="{96FD52BD-15E9-4A22-B800-A95CA822DC12}"/>
                </a:ext>
              </a:extLst>
            </p:cNvPr>
            <p:cNvSpPr>
              <a:spLocks/>
            </p:cNvSpPr>
            <p:nvPr/>
          </p:nvSpPr>
          <p:spPr bwMode="auto">
            <a:xfrm>
              <a:off x="976" y="3699"/>
              <a:ext cx="36" cy="69"/>
            </a:xfrm>
            <a:custGeom>
              <a:avLst/>
              <a:gdLst>
                <a:gd name="T0" fmla="*/ 36 w 36"/>
                <a:gd name="T1" fmla="*/ 19 h 69"/>
                <a:gd name="T2" fmla="*/ 28 w 36"/>
                <a:gd name="T3" fmla="*/ 47 h 69"/>
                <a:gd name="T4" fmla="*/ 2 w 36"/>
                <a:gd name="T5" fmla="*/ 69 h 69"/>
                <a:gd name="T6" fmla="*/ 0 w 36"/>
                <a:gd name="T7" fmla="*/ 45 h 69"/>
                <a:gd name="T8" fmla="*/ 20 w 36"/>
                <a:gd name="T9" fmla="*/ 27 h 69"/>
                <a:gd name="T10" fmla="*/ 32 w 36"/>
                <a:gd name="T11" fmla="*/ 0 h 69"/>
                <a:gd name="T12" fmla="*/ 36 w 36"/>
                <a:gd name="T13" fmla="*/ 19 h 69"/>
                <a:gd name="T14" fmla="*/ 36 w 36"/>
                <a:gd name="T15" fmla="*/ 19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9">
                  <a:moveTo>
                    <a:pt x="36" y="19"/>
                  </a:moveTo>
                  <a:lnTo>
                    <a:pt x="28" y="47"/>
                  </a:lnTo>
                  <a:lnTo>
                    <a:pt x="2" y="69"/>
                  </a:lnTo>
                  <a:lnTo>
                    <a:pt x="0" y="45"/>
                  </a:lnTo>
                  <a:lnTo>
                    <a:pt x="20" y="27"/>
                  </a:lnTo>
                  <a:lnTo>
                    <a:pt x="32" y="0"/>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35">
              <a:extLst>
                <a:ext uri="{FF2B5EF4-FFF2-40B4-BE49-F238E27FC236}">
                  <a16:creationId xmlns:a16="http://schemas.microsoft.com/office/drawing/2014/main" id="{42AB637D-3419-4BBF-B0D3-3D38ED7611D2}"/>
                </a:ext>
              </a:extLst>
            </p:cNvPr>
            <p:cNvSpPr>
              <a:spLocks/>
            </p:cNvSpPr>
            <p:nvPr/>
          </p:nvSpPr>
          <p:spPr bwMode="auto">
            <a:xfrm>
              <a:off x="723" y="3815"/>
              <a:ext cx="46" cy="107"/>
            </a:xfrm>
            <a:custGeom>
              <a:avLst/>
              <a:gdLst>
                <a:gd name="T0" fmla="*/ 22 w 46"/>
                <a:gd name="T1" fmla="*/ 2 h 107"/>
                <a:gd name="T2" fmla="*/ 30 w 46"/>
                <a:gd name="T3" fmla="*/ 48 h 107"/>
                <a:gd name="T4" fmla="*/ 46 w 46"/>
                <a:gd name="T5" fmla="*/ 107 h 107"/>
                <a:gd name="T6" fmla="*/ 22 w 46"/>
                <a:gd name="T7" fmla="*/ 81 h 107"/>
                <a:gd name="T8" fmla="*/ 18 w 46"/>
                <a:gd name="T9" fmla="*/ 48 h 107"/>
                <a:gd name="T10" fmla="*/ 8 w 46"/>
                <a:gd name="T11" fmla="*/ 10 h 107"/>
                <a:gd name="T12" fmla="*/ 0 w 46"/>
                <a:gd name="T13" fmla="*/ 0 h 107"/>
                <a:gd name="T14" fmla="*/ 22 w 46"/>
                <a:gd name="T15" fmla="*/ 2 h 107"/>
                <a:gd name="T16" fmla="*/ 22 w 46"/>
                <a:gd name="T17" fmla="*/ 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7">
                  <a:moveTo>
                    <a:pt x="22" y="2"/>
                  </a:moveTo>
                  <a:lnTo>
                    <a:pt x="30" y="48"/>
                  </a:lnTo>
                  <a:lnTo>
                    <a:pt x="46" y="107"/>
                  </a:lnTo>
                  <a:lnTo>
                    <a:pt x="22" y="81"/>
                  </a:lnTo>
                  <a:lnTo>
                    <a:pt x="18" y="48"/>
                  </a:lnTo>
                  <a:lnTo>
                    <a:pt x="8" y="10"/>
                  </a:lnTo>
                  <a:lnTo>
                    <a:pt x="0"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36">
              <a:extLst>
                <a:ext uri="{FF2B5EF4-FFF2-40B4-BE49-F238E27FC236}">
                  <a16:creationId xmlns:a16="http://schemas.microsoft.com/office/drawing/2014/main" id="{4D0EED2F-758D-4FB2-A518-ABA63A56F167}"/>
                </a:ext>
              </a:extLst>
            </p:cNvPr>
            <p:cNvSpPr>
              <a:spLocks/>
            </p:cNvSpPr>
            <p:nvPr/>
          </p:nvSpPr>
          <p:spPr bwMode="auto">
            <a:xfrm>
              <a:off x="765" y="3819"/>
              <a:ext cx="17" cy="111"/>
            </a:xfrm>
            <a:custGeom>
              <a:avLst/>
              <a:gdLst>
                <a:gd name="T0" fmla="*/ 11 w 17"/>
                <a:gd name="T1" fmla="*/ 2 h 111"/>
                <a:gd name="T2" fmla="*/ 13 w 17"/>
                <a:gd name="T3" fmla="*/ 57 h 111"/>
                <a:gd name="T4" fmla="*/ 17 w 17"/>
                <a:gd name="T5" fmla="*/ 111 h 111"/>
                <a:gd name="T6" fmla="*/ 0 w 17"/>
                <a:gd name="T7" fmla="*/ 57 h 111"/>
                <a:gd name="T8" fmla="*/ 0 w 17"/>
                <a:gd name="T9" fmla="*/ 0 h 111"/>
                <a:gd name="T10" fmla="*/ 11 w 17"/>
                <a:gd name="T11" fmla="*/ 2 h 111"/>
                <a:gd name="T12" fmla="*/ 11 w 17"/>
                <a:gd name="T13" fmla="*/ 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11">
                  <a:moveTo>
                    <a:pt x="11" y="2"/>
                  </a:moveTo>
                  <a:lnTo>
                    <a:pt x="13" y="57"/>
                  </a:lnTo>
                  <a:lnTo>
                    <a:pt x="17" y="111"/>
                  </a:lnTo>
                  <a:lnTo>
                    <a:pt x="0" y="57"/>
                  </a:lnTo>
                  <a:lnTo>
                    <a:pt x="0"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37">
              <a:extLst>
                <a:ext uri="{FF2B5EF4-FFF2-40B4-BE49-F238E27FC236}">
                  <a16:creationId xmlns:a16="http://schemas.microsoft.com/office/drawing/2014/main" id="{AE604F9E-BD6E-4C97-A609-D5C6AD8F15C4}"/>
                </a:ext>
              </a:extLst>
            </p:cNvPr>
            <p:cNvSpPr>
              <a:spLocks/>
            </p:cNvSpPr>
            <p:nvPr/>
          </p:nvSpPr>
          <p:spPr bwMode="auto">
            <a:xfrm>
              <a:off x="798" y="3815"/>
              <a:ext cx="20" cy="134"/>
            </a:xfrm>
            <a:custGeom>
              <a:avLst/>
              <a:gdLst>
                <a:gd name="T0" fmla="*/ 0 w 20"/>
                <a:gd name="T1" fmla="*/ 8 h 134"/>
                <a:gd name="T2" fmla="*/ 4 w 20"/>
                <a:gd name="T3" fmla="*/ 16 h 134"/>
                <a:gd name="T4" fmla="*/ 10 w 20"/>
                <a:gd name="T5" fmla="*/ 85 h 134"/>
                <a:gd name="T6" fmla="*/ 10 w 20"/>
                <a:gd name="T7" fmla="*/ 134 h 134"/>
                <a:gd name="T8" fmla="*/ 20 w 20"/>
                <a:gd name="T9" fmla="*/ 134 h 134"/>
                <a:gd name="T10" fmla="*/ 20 w 20"/>
                <a:gd name="T11" fmla="*/ 65 h 134"/>
                <a:gd name="T12" fmla="*/ 18 w 20"/>
                <a:gd name="T13" fmla="*/ 14 h 134"/>
                <a:gd name="T14" fmla="*/ 20 w 20"/>
                <a:gd name="T15" fmla="*/ 0 h 134"/>
                <a:gd name="T16" fmla="*/ 12 w 20"/>
                <a:gd name="T17" fmla="*/ 2 h 134"/>
                <a:gd name="T18" fmla="*/ 8 w 20"/>
                <a:gd name="T19" fmla="*/ 2 h 134"/>
                <a:gd name="T20" fmla="*/ 4 w 20"/>
                <a:gd name="T21" fmla="*/ 4 h 134"/>
                <a:gd name="T22" fmla="*/ 2 w 20"/>
                <a:gd name="T23" fmla="*/ 6 h 134"/>
                <a:gd name="T24" fmla="*/ 0 w 20"/>
                <a:gd name="T25" fmla="*/ 6 h 134"/>
                <a:gd name="T26" fmla="*/ 0 w 20"/>
                <a:gd name="T27" fmla="*/ 8 h 134"/>
                <a:gd name="T28" fmla="*/ 0 w 20"/>
                <a:gd name="T29" fmla="*/ 8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4">
                  <a:moveTo>
                    <a:pt x="0" y="8"/>
                  </a:moveTo>
                  <a:lnTo>
                    <a:pt x="4" y="16"/>
                  </a:lnTo>
                  <a:lnTo>
                    <a:pt x="10" y="85"/>
                  </a:lnTo>
                  <a:lnTo>
                    <a:pt x="10" y="134"/>
                  </a:lnTo>
                  <a:lnTo>
                    <a:pt x="20" y="134"/>
                  </a:lnTo>
                  <a:lnTo>
                    <a:pt x="20" y="65"/>
                  </a:lnTo>
                  <a:lnTo>
                    <a:pt x="18" y="14"/>
                  </a:lnTo>
                  <a:lnTo>
                    <a:pt x="20" y="0"/>
                  </a:lnTo>
                  <a:lnTo>
                    <a:pt x="12" y="2"/>
                  </a:lnTo>
                  <a:lnTo>
                    <a:pt x="8" y="2"/>
                  </a:lnTo>
                  <a:lnTo>
                    <a:pt x="4" y="4"/>
                  </a:lnTo>
                  <a:lnTo>
                    <a:pt x="2" y="6"/>
                  </a:lnTo>
                  <a:lnTo>
                    <a:pt x="0"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38">
              <a:extLst>
                <a:ext uri="{FF2B5EF4-FFF2-40B4-BE49-F238E27FC236}">
                  <a16:creationId xmlns:a16="http://schemas.microsoft.com/office/drawing/2014/main" id="{FB5EC6F0-91A7-440C-9BA6-222CA28139A7}"/>
                </a:ext>
              </a:extLst>
            </p:cNvPr>
            <p:cNvSpPr>
              <a:spLocks/>
            </p:cNvSpPr>
            <p:nvPr/>
          </p:nvSpPr>
          <p:spPr bwMode="auto">
            <a:xfrm>
              <a:off x="1146" y="1869"/>
              <a:ext cx="396" cy="411"/>
            </a:xfrm>
            <a:custGeom>
              <a:avLst/>
              <a:gdLst>
                <a:gd name="T0" fmla="*/ 291 w 396"/>
                <a:gd name="T1" fmla="*/ 184 h 411"/>
                <a:gd name="T2" fmla="*/ 257 w 396"/>
                <a:gd name="T3" fmla="*/ 174 h 411"/>
                <a:gd name="T4" fmla="*/ 265 w 396"/>
                <a:gd name="T5" fmla="*/ 160 h 411"/>
                <a:gd name="T6" fmla="*/ 247 w 396"/>
                <a:gd name="T7" fmla="*/ 166 h 411"/>
                <a:gd name="T8" fmla="*/ 232 w 396"/>
                <a:gd name="T9" fmla="*/ 174 h 411"/>
                <a:gd name="T10" fmla="*/ 214 w 396"/>
                <a:gd name="T11" fmla="*/ 182 h 411"/>
                <a:gd name="T12" fmla="*/ 170 w 396"/>
                <a:gd name="T13" fmla="*/ 201 h 411"/>
                <a:gd name="T14" fmla="*/ 125 w 396"/>
                <a:gd name="T15" fmla="*/ 211 h 411"/>
                <a:gd name="T16" fmla="*/ 99 w 396"/>
                <a:gd name="T17" fmla="*/ 255 h 411"/>
                <a:gd name="T18" fmla="*/ 85 w 396"/>
                <a:gd name="T19" fmla="*/ 215 h 411"/>
                <a:gd name="T20" fmla="*/ 56 w 396"/>
                <a:gd name="T21" fmla="*/ 199 h 411"/>
                <a:gd name="T22" fmla="*/ 46 w 396"/>
                <a:gd name="T23" fmla="*/ 265 h 411"/>
                <a:gd name="T24" fmla="*/ 71 w 396"/>
                <a:gd name="T25" fmla="*/ 314 h 411"/>
                <a:gd name="T26" fmla="*/ 99 w 396"/>
                <a:gd name="T27" fmla="*/ 356 h 411"/>
                <a:gd name="T28" fmla="*/ 93 w 396"/>
                <a:gd name="T29" fmla="*/ 363 h 411"/>
                <a:gd name="T30" fmla="*/ 83 w 396"/>
                <a:gd name="T31" fmla="*/ 385 h 411"/>
                <a:gd name="T32" fmla="*/ 71 w 396"/>
                <a:gd name="T33" fmla="*/ 403 h 411"/>
                <a:gd name="T34" fmla="*/ 68 w 396"/>
                <a:gd name="T35" fmla="*/ 411 h 411"/>
                <a:gd name="T36" fmla="*/ 42 w 396"/>
                <a:gd name="T37" fmla="*/ 399 h 411"/>
                <a:gd name="T38" fmla="*/ 26 w 396"/>
                <a:gd name="T39" fmla="*/ 387 h 411"/>
                <a:gd name="T40" fmla="*/ 12 w 396"/>
                <a:gd name="T41" fmla="*/ 373 h 411"/>
                <a:gd name="T42" fmla="*/ 6 w 396"/>
                <a:gd name="T43" fmla="*/ 362 h 411"/>
                <a:gd name="T44" fmla="*/ 0 w 396"/>
                <a:gd name="T45" fmla="*/ 342 h 411"/>
                <a:gd name="T46" fmla="*/ 2 w 396"/>
                <a:gd name="T47" fmla="*/ 334 h 411"/>
                <a:gd name="T48" fmla="*/ 16 w 396"/>
                <a:gd name="T49" fmla="*/ 324 h 411"/>
                <a:gd name="T50" fmla="*/ 20 w 396"/>
                <a:gd name="T51" fmla="*/ 306 h 411"/>
                <a:gd name="T52" fmla="*/ 20 w 396"/>
                <a:gd name="T53" fmla="*/ 282 h 411"/>
                <a:gd name="T54" fmla="*/ 20 w 396"/>
                <a:gd name="T55" fmla="*/ 275 h 411"/>
                <a:gd name="T56" fmla="*/ 18 w 396"/>
                <a:gd name="T57" fmla="*/ 196 h 411"/>
                <a:gd name="T58" fmla="*/ 24 w 396"/>
                <a:gd name="T59" fmla="*/ 182 h 411"/>
                <a:gd name="T60" fmla="*/ 30 w 396"/>
                <a:gd name="T61" fmla="*/ 168 h 411"/>
                <a:gd name="T62" fmla="*/ 40 w 396"/>
                <a:gd name="T63" fmla="*/ 150 h 411"/>
                <a:gd name="T64" fmla="*/ 50 w 396"/>
                <a:gd name="T65" fmla="*/ 128 h 411"/>
                <a:gd name="T66" fmla="*/ 66 w 396"/>
                <a:gd name="T67" fmla="*/ 105 h 411"/>
                <a:gd name="T68" fmla="*/ 79 w 396"/>
                <a:gd name="T69" fmla="*/ 83 h 411"/>
                <a:gd name="T70" fmla="*/ 97 w 396"/>
                <a:gd name="T71" fmla="*/ 65 h 411"/>
                <a:gd name="T72" fmla="*/ 133 w 396"/>
                <a:gd name="T73" fmla="*/ 30 h 411"/>
                <a:gd name="T74" fmla="*/ 170 w 396"/>
                <a:gd name="T75" fmla="*/ 12 h 411"/>
                <a:gd name="T76" fmla="*/ 204 w 396"/>
                <a:gd name="T77" fmla="*/ 2 h 411"/>
                <a:gd name="T78" fmla="*/ 234 w 396"/>
                <a:gd name="T79" fmla="*/ 2 h 411"/>
                <a:gd name="T80" fmla="*/ 261 w 396"/>
                <a:gd name="T81" fmla="*/ 8 h 411"/>
                <a:gd name="T82" fmla="*/ 283 w 396"/>
                <a:gd name="T83" fmla="*/ 16 h 411"/>
                <a:gd name="T84" fmla="*/ 303 w 396"/>
                <a:gd name="T85" fmla="*/ 28 h 411"/>
                <a:gd name="T86" fmla="*/ 315 w 396"/>
                <a:gd name="T87" fmla="*/ 36 h 411"/>
                <a:gd name="T88" fmla="*/ 331 w 396"/>
                <a:gd name="T89" fmla="*/ 47 h 411"/>
                <a:gd name="T90" fmla="*/ 342 w 396"/>
                <a:gd name="T91" fmla="*/ 59 h 411"/>
                <a:gd name="T92" fmla="*/ 362 w 396"/>
                <a:gd name="T93" fmla="*/ 81 h 411"/>
                <a:gd name="T94" fmla="*/ 370 w 396"/>
                <a:gd name="T95" fmla="*/ 95 h 411"/>
                <a:gd name="T96" fmla="*/ 378 w 396"/>
                <a:gd name="T97" fmla="*/ 111 h 411"/>
                <a:gd name="T98" fmla="*/ 386 w 396"/>
                <a:gd name="T99" fmla="*/ 132 h 411"/>
                <a:gd name="T100" fmla="*/ 396 w 396"/>
                <a:gd name="T101" fmla="*/ 162 h 411"/>
                <a:gd name="T102" fmla="*/ 396 w 396"/>
                <a:gd name="T103" fmla="*/ 174 h 411"/>
                <a:gd name="T104" fmla="*/ 396 w 396"/>
                <a:gd name="T105" fmla="*/ 196 h 411"/>
                <a:gd name="T106" fmla="*/ 394 w 396"/>
                <a:gd name="T107" fmla="*/ 211 h 411"/>
                <a:gd name="T108" fmla="*/ 374 w 396"/>
                <a:gd name="T109" fmla="*/ 237 h 411"/>
                <a:gd name="T110" fmla="*/ 370 w 396"/>
                <a:gd name="T111" fmla="*/ 219 h 411"/>
                <a:gd name="T112" fmla="*/ 370 w 396"/>
                <a:gd name="T113" fmla="*/ 205 h 411"/>
                <a:gd name="T114" fmla="*/ 366 w 396"/>
                <a:gd name="T115" fmla="*/ 188 h 411"/>
                <a:gd name="T116" fmla="*/ 354 w 396"/>
                <a:gd name="T117" fmla="*/ 176 h 411"/>
                <a:gd name="T118" fmla="*/ 344 w 396"/>
                <a:gd name="T119" fmla="*/ 168 h 411"/>
                <a:gd name="T120" fmla="*/ 331 w 396"/>
                <a:gd name="T121" fmla="*/ 160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6" h="411">
                  <a:moveTo>
                    <a:pt x="331" y="160"/>
                  </a:moveTo>
                  <a:lnTo>
                    <a:pt x="291" y="184"/>
                  </a:lnTo>
                  <a:lnTo>
                    <a:pt x="228" y="184"/>
                  </a:lnTo>
                  <a:lnTo>
                    <a:pt x="257" y="174"/>
                  </a:lnTo>
                  <a:lnTo>
                    <a:pt x="275" y="158"/>
                  </a:lnTo>
                  <a:lnTo>
                    <a:pt x="265" y="160"/>
                  </a:lnTo>
                  <a:lnTo>
                    <a:pt x="257" y="164"/>
                  </a:lnTo>
                  <a:lnTo>
                    <a:pt x="247" y="166"/>
                  </a:lnTo>
                  <a:lnTo>
                    <a:pt x="240" y="170"/>
                  </a:lnTo>
                  <a:lnTo>
                    <a:pt x="232" y="174"/>
                  </a:lnTo>
                  <a:lnTo>
                    <a:pt x="224" y="178"/>
                  </a:lnTo>
                  <a:lnTo>
                    <a:pt x="214" y="182"/>
                  </a:lnTo>
                  <a:lnTo>
                    <a:pt x="206" y="186"/>
                  </a:lnTo>
                  <a:lnTo>
                    <a:pt x="170" y="201"/>
                  </a:lnTo>
                  <a:lnTo>
                    <a:pt x="149" y="207"/>
                  </a:lnTo>
                  <a:lnTo>
                    <a:pt x="125" y="211"/>
                  </a:lnTo>
                  <a:lnTo>
                    <a:pt x="109" y="227"/>
                  </a:lnTo>
                  <a:lnTo>
                    <a:pt x="99" y="255"/>
                  </a:lnTo>
                  <a:lnTo>
                    <a:pt x="95" y="253"/>
                  </a:lnTo>
                  <a:lnTo>
                    <a:pt x="85" y="215"/>
                  </a:lnTo>
                  <a:lnTo>
                    <a:pt x="75" y="198"/>
                  </a:lnTo>
                  <a:lnTo>
                    <a:pt x="56" y="199"/>
                  </a:lnTo>
                  <a:lnTo>
                    <a:pt x="44" y="213"/>
                  </a:lnTo>
                  <a:lnTo>
                    <a:pt x="46" y="265"/>
                  </a:lnTo>
                  <a:lnTo>
                    <a:pt x="56" y="288"/>
                  </a:lnTo>
                  <a:lnTo>
                    <a:pt x="71" y="314"/>
                  </a:lnTo>
                  <a:lnTo>
                    <a:pt x="87" y="310"/>
                  </a:lnTo>
                  <a:lnTo>
                    <a:pt x="99" y="356"/>
                  </a:lnTo>
                  <a:lnTo>
                    <a:pt x="97" y="356"/>
                  </a:lnTo>
                  <a:lnTo>
                    <a:pt x="93" y="363"/>
                  </a:lnTo>
                  <a:lnTo>
                    <a:pt x="87" y="373"/>
                  </a:lnTo>
                  <a:lnTo>
                    <a:pt x="83" y="385"/>
                  </a:lnTo>
                  <a:lnTo>
                    <a:pt x="77" y="393"/>
                  </a:lnTo>
                  <a:lnTo>
                    <a:pt x="71" y="403"/>
                  </a:lnTo>
                  <a:lnTo>
                    <a:pt x="68" y="407"/>
                  </a:lnTo>
                  <a:lnTo>
                    <a:pt x="68" y="411"/>
                  </a:lnTo>
                  <a:lnTo>
                    <a:pt x="54" y="403"/>
                  </a:lnTo>
                  <a:lnTo>
                    <a:pt x="42" y="399"/>
                  </a:lnTo>
                  <a:lnTo>
                    <a:pt x="32" y="393"/>
                  </a:lnTo>
                  <a:lnTo>
                    <a:pt x="26" y="387"/>
                  </a:lnTo>
                  <a:lnTo>
                    <a:pt x="18" y="379"/>
                  </a:lnTo>
                  <a:lnTo>
                    <a:pt x="12" y="373"/>
                  </a:lnTo>
                  <a:lnTo>
                    <a:pt x="8" y="367"/>
                  </a:lnTo>
                  <a:lnTo>
                    <a:pt x="6" y="362"/>
                  </a:lnTo>
                  <a:lnTo>
                    <a:pt x="2" y="352"/>
                  </a:lnTo>
                  <a:lnTo>
                    <a:pt x="0" y="342"/>
                  </a:lnTo>
                  <a:lnTo>
                    <a:pt x="0" y="336"/>
                  </a:lnTo>
                  <a:lnTo>
                    <a:pt x="2" y="334"/>
                  </a:lnTo>
                  <a:lnTo>
                    <a:pt x="10" y="332"/>
                  </a:lnTo>
                  <a:lnTo>
                    <a:pt x="16" y="324"/>
                  </a:lnTo>
                  <a:lnTo>
                    <a:pt x="20" y="316"/>
                  </a:lnTo>
                  <a:lnTo>
                    <a:pt x="20" y="306"/>
                  </a:lnTo>
                  <a:lnTo>
                    <a:pt x="20" y="294"/>
                  </a:lnTo>
                  <a:lnTo>
                    <a:pt x="20" y="282"/>
                  </a:lnTo>
                  <a:lnTo>
                    <a:pt x="20" y="277"/>
                  </a:lnTo>
                  <a:lnTo>
                    <a:pt x="20" y="275"/>
                  </a:lnTo>
                  <a:lnTo>
                    <a:pt x="14" y="245"/>
                  </a:lnTo>
                  <a:lnTo>
                    <a:pt x="18" y="196"/>
                  </a:lnTo>
                  <a:lnTo>
                    <a:pt x="18" y="194"/>
                  </a:lnTo>
                  <a:lnTo>
                    <a:pt x="24" y="182"/>
                  </a:lnTo>
                  <a:lnTo>
                    <a:pt x="26" y="174"/>
                  </a:lnTo>
                  <a:lnTo>
                    <a:pt x="30" y="168"/>
                  </a:lnTo>
                  <a:lnTo>
                    <a:pt x="34" y="158"/>
                  </a:lnTo>
                  <a:lnTo>
                    <a:pt x="40" y="150"/>
                  </a:lnTo>
                  <a:lnTo>
                    <a:pt x="44" y="138"/>
                  </a:lnTo>
                  <a:lnTo>
                    <a:pt x="50" y="128"/>
                  </a:lnTo>
                  <a:lnTo>
                    <a:pt x="58" y="117"/>
                  </a:lnTo>
                  <a:lnTo>
                    <a:pt x="66" y="105"/>
                  </a:lnTo>
                  <a:lnTo>
                    <a:pt x="71" y="95"/>
                  </a:lnTo>
                  <a:lnTo>
                    <a:pt x="79" y="83"/>
                  </a:lnTo>
                  <a:lnTo>
                    <a:pt x="87" y="73"/>
                  </a:lnTo>
                  <a:lnTo>
                    <a:pt x="97" y="65"/>
                  </a:lnTo>
                  <a:lnTo>
                    <a:pt x="115" y="45"/>
                  </a:lnTo>
                  <a:lnTo>
                    <a:pt x="133" y="30"/>
                  </a:lnTo>
                  <a:lnTo>
                    <a:pt x="153" y="20"/>
                  </a:lnTo>
                  <a:lnTo>
                    <a:pt x="170" y="12"/>
                  </a:lnTo>
                  <a:lnTo>
                    <a:pt x="186" y="4"/>
                  </a:lnTo>
                  <a:lnTo>
                    <a:pt x="204" y="2"/>
                  </a:lnTo>
                  <a:lnTo>
                    <a:pt x="220" y="0"/>
                  </a:lnTo>
                  <a:lnTo>
                    <a:pt x="234" y="2"/>
                  </a:lnTo>
                  <a:lnTo>
                    <a:pt x="247" y="4"/>
                  </a:lnTo>
                  <a:lnTo>
                    <a:pt x="261" y="8"/>
                  </a:lnTo>
                  <a:lnTo>
                    <a:pt x="271" y="12"/>
                  </a:lnTo>
                  <a:lnTo>
                    <a:pt x="283" y="16"/>
                  </a:lnTo>
                  <a:lnTo>
                    <a:pt x="293" y="22"/>
                  </a:lnTo>
                  <a:lnTo>
                    <a:pt x="303" y="28"/>
                  </a:lnTo>
                  <a:lnTo>
                    <a:pt x="309" y="30"/>
                  </a:lnTo>
                  <a:lnTo>
                    <a:pt x="315" y="36"/>
                  </a:lnTo>
                  <a:lnTo>
                    <a:pt x="323" y="41"/>
                  </a:lnTo>
                  <a:lnTo>
                    <a:pt x="331" y="47"/>
                  </a:lnTo>
                  <a:lnTo>
                    <a:pt x="336" y="53"/>
                  </a:lnTo>
                  <a:lnTo>
                    <a:pt x="342" y="59"/>
                  </a:lnTo>
                  <a:lnTo>
                    <a:pt x="354" y="67"/>
                  </a:lnTo>
                  <a:lnTo>
                    <a:pt x="362" y="81"/>
                  </a:lnTo>
                  <a:lnTo>
                    <a:pt x="366" y="87"/>
                  </a:lnTo>
                  <a:lnTo>
                    <a:pt x="370" y="95"/>
                  </a:lnTo>
                  <a:lnTo>
                    <a:pt x="374" y="101"/>
                  </a:lnTo>
                  <a:lnTo>
                    <a:pt x="378" y="111"/>
                  </a:lnTo>
                  <a:lnTo>
                    <a:pt x="382" y="120"/>
                  </a:lnTo>
                  <a:lnTo>
                    <a:pt x="386" y="132"/>
                  </a:lnTo>
                  <a:lnTo>
                    <a:pt x="390" y="144"/>
                  </a:lnTo>
                  <a:lnTo>
                    <a:pt x="396" y="162"/>
                  </a:lnTo>
                  <a:lnTo>
                    <a:pt x="396" y="166"/>
                  </a:lnTo>
                  <a:lnTo>
                    <a:pt x="396" y="174"/>
                  </a:lnTo>
                  <a:lnTo>
                    <a:pt x="396" y="186"/>
                  </a:lnTo>
                  <a:lnTo>
                    <a:pt x="396" y="196"/>
                  </a:lnTo>
                  <a:lnTo>
                    <a:pt x="396" y="203"/>
                  </a:lnTo>
                  <a:lnTo>
                    <a:pt x="394" y="211"/>
                  </a:lnTo>
                  <a:lnTo>
                    <a:pt x="394" y="215"/>
                  </a:lnTo>
                  <a:lnTo>
                    <a:pt x="374" y="237"/>
                  </a:lnTo>
                  <a:lnTo>
                    <a:pt x="372" y="227"/>
                  </a:lnTo>
                  <a:lnTo>
                    <a:pt x="370" y="219"/>
                  </a:lnTo>
                  <a:lnTo>
                    <a:pt x="370" y="211"/>
                  </a:lnTo>
                  <a:lnTo>
                    <a:pt x="370" y="205"/>
                  </a:lnTo>
                  <a:lnTo>
                    <a:pt x="368" y="196"/>
                  </a:lnTo>
                  <a:lnTo>
                    <a:pt x="366" y="188"/>
                  </a:lnTo>
                  <a:lnTo>
                    <a:pt x="362" y="182"/>
                  </a:lnTo>
                  <a:lnTo>
                    <a:pt x="354" y="176"/>
                  </a:lnTo>
                  <a:lnTo>
                    <a:pt x="350" y="172"/>
                  </a:lnTo>
                  <a:lnTo>
                    <a:pt x="344" y="168"/>
                  </a:lnTo>
                  <a:lnTo>
                    <a:pt x="336" y="164"/>
                  </a:lnTo>
                  <a:lnTo>
                    <a:pt x="331"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39">
              <a:extLst>
                <a:ext uri="{FF2B5EF4-FFF2-40B4-BE49-F238E27FC236}">
                  <a16:creationId xmlns:a16="http://schemas.microsoft.com/office/drawing/2014/main" id="{829CEDD7-F18F-4A74-961B-AF59323D519E}"/>
                </a:ext>
              </a:extLst>
            </p:cNvPr>
            <p:cNvSpPr>
              <a:spLocks/>
            </p:cNvSpPr>
            <p:nvPr/>
          </p:nvSpPr>
          <p:spPr bwMode="auto">
            <a:xfrm>
              <a:off x="1439" y="2090"/>
              <a:ext cx="85" cy="139"/>
            </a:xfrm>
            <a:custGeom>
              <a:avLst/>
              <a:gdLst>
                <a:gd name="T0" fmla="*/ 81 w 85"/>
                <a:gd name="T1" fmla="*/ 0 h 139"/>
                <a:gd name="T2" fmla="*/ 81 w 85"/>
                <a:gd name="T3" fmla="*/ 40 h 139"/>
                <a:gd name="T4" fmla="*/ 85 w 85"/>
                <a:gd name="T5" fmla="*/ 61 h 139"/>
                <a:gd name="T6" fmla="*/ 77 w 85"/>
                <a:gd name="T7" fmla="*/ 69 h 139"/>
                <a:gd name="T8" fmla="*/ 42 w 85"/>
                <a:gd name="T9" fmla="*/ 69 h 139"/>
                <a:gd name="T10" fmla="*/ 22 w 85"/>
                <a:gd name="T11" fmla="*/ 81 h 139"/>
                <a:gd name="T12" fmla="*/ 32 w 85"/>
                <a:gd name="T13" fmla="*/ 93 h 139"/>
                <a:gd name="T14" fmla="*/ 49 w 85"/>
                <a:gd name="T15" fmla="*/ 101 h 139"/>
                <a:gd name="T16" fmla="*/ 61 w 85"/>
                <a:gd name="T17" fmla="*/ 93 h 139"/>
                <a:gd name="T18" fmla="*/ 61 w 85"/>
                <a:gd name="T19" fmla="*/ 105 h 139"/>
                <a:gd name="T20" fmla="*/ 38 w 85"/>
                <a:gd name="T21" fmla="*/ 113 h 139"/>
                <a:gd name="T22" fmla="*/ 12 w 85"/>
                <a:gd name="T23" fmla="*/ 97 h 139"/>
                <a:gd name="T24" fmla="*/ 0 w 85"/>
                <a:gd name="T25" fmla="*/ 139 h 139"/>
                <a:gd name="T26" fmla="*/ 2 w 85"/>
                <a:gd name="T27" fmla="*/ 85 h 139"/>
                <a:gd name="T28" fmla="*/ 24 w 85"/>
                <a:gd name="T29" fmla="*/ 63 h 139"/>
                <a:gd name="T30" fmla="*/ 36 w 85"/>
                <a:gd name="T31" fmla="*/ 54 h 139"/>
                <a:gd name="T32" fmla="*/ 73 w 85"/>
                <a:gd name="T33" fmla="*/ 56 h 139"/>
                <a:gd name="T34" fmla="*/ 73 w 85"/>
                <a:gd name="T35" fmla="*/ 36 h 139"/>
                <a:gd name="T36" fmla="*/ 81 w 85"/>
                <a:gd name="T37" fmla="*/ 0 h 139"/>
                <a:gd name="T38" fmla="*/ 81 w 8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 h="139">
                  <a:moveTo>
                    <a:pt x="81" y="0"/>
                  </a:moveTo>
                  <a:lnTo>
                    <a:pt x="81" y="40"/>
                  </a:lnTo>
                  <a:lnTo>
                    <a:pt x="85" y="61"/>
                  </a:lnTo>
                  <a:lnTo>
                    <a:pt x="77" y="69"/>
                  </a:lnTo>
                  <a:lnTo>
                    <a:pt x="42" y="69"/>
                  </a:lnTo>
                  <a:lnTo>
                    <a:pt x="22" y="81"/>
                  </a:lnTo>
                  <a:lnTo>
                    <a:pt x="32" y="93"/>
                  </a:lnTo>
                  <a:lnTo>
                    <a:pt x="49" y="101"/>
                  </a:lnTo>
                  <a:lnTo>
                    <a:pt x="61" y="93"/>
                  </a:lnTo>
                  <a:lnTo>
                    <a:pt x="61" y="105"/>
                  </a:lnTo>
                  <a:lnTo>
                    <a:pt x="38" y="113"/>
                  </a:lnTo>
                  <a:lnTo>
                    <a:pt x="12" y="97"/>
                  </a:lnTo>
                  <a:lnTo>
                    <a:pt x="0" y="139"/>
                  </a:lnTo>
                  <a:lnTo>
                    <a:pt x="2" y="85"/>
                  </a:lnTo>
                  <a:lnTo>
                    <a:pt x="24" y="63"/>
                  </a:lnTo>
                  <a:lnTo>
                    <a:pt x="36" y="54"/>
                  </a:lnTo>
                  <a:lnTo>
                    <a:pt x="73" y="56"/>
                  </a:lnTo>
                  <a:lnTo>
                    <a:pt x="73" y="36"/>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40">
              <a:extLst>
                <a:ext uri="{FF2B5EF4-FFF2-40B4-BE49-F238E27FC236}">
                  <a16:creationId xmlns:a16="http://schemas.microsoft.com/office/drawing/2014/main" id="{D5AD2DF6-B593-46DB-AE0B-13736A045819}"/>
                </a:ext>
              </a:extLst>
            </p:cNvPr>
            <p:cNvSpPr>
              <a:spLocks/>
            </p:cNvSpPr>
            <p:nvPr/>
          </p:nvSpPr>
          <p:spPr bwMode="auto">
            <a:xfrm>
              <a:off x="1295" y="2175"/>
              <a:ext cx="213" cy="196"/>
            </a:xfrm>
            <a:custGeom>
              <a:avLst/>
              <a:gdLst>
                <a:gd name="T0" fmla="*/ 213 w 213"/>
                <a:gd name="T1" fmla="*/ 0 h 196"/>
                <a:gd name="T2" fmla="*/ 201 w 213"/>
                <a:gd name="T3" fmla="*/ 54 h 196"/>
                <a:gd name="T4" fmla="*/ 191 w 213"/>
                <a:gd name="T5" fmla="*/ 79 h 196"/>
                <a:gd name="T6" fmla="*/ 170 w 213"/>
                <a:gd name="T7" fmla="*/ 113 h 196"/>
                <a:gd name="T8" fmla="*/ 134 w 213"/>
                <a:gd name="T9" fmla="*/ 154 h 196"/>
                <a:gd name="T10" fmla="*/ 100 w 213"/>
                <a:gd name="T11" fmla="*/ 186 h 196"/>
                <a:gd name="T12" fmla="*/ 63 w 213"/>
                <a:gd name="T13" fmla="*/ 184 h 196"/>
                <a:gd name="T14" fmla="*/ 31 w 213"/>
                <a:gd name="T15" fmla="*/ 162 h 196"/>
                <a:gd name="T16" fmla="*/ 0 w 213"/>
                <a:gd name="T17" fmla="*/ 138 h 196"/>
                <a:gd name="T18" fmla="*/ 29 w 213"/>
                <a:gd name="T19" fmla="*/ 182 h 196"/>
                <a:gd name="T20" fmla="*/ 81 w 213"/>
                <a:gd name="T21" fmla="*/ 196 h 196"/>
                <a:gd name="T22" fmla="*/ 104 w 213"/>
                <a:gd name="T23" fmla="*/ 190 h 196"/>
                <a:gd name="T24" fmla="*/ 134 w 213"/>
                <a:gd name="T25" fmla="*/ 166 h 196"/>
                <a:gd name="T26" fmla="*/ 172 w 213"/>
                <a:gd name="T27" fmla="*/ 123 h 196"/>
                <a:gd name="T28" fmla="*/ 191 w 213"/>
                <a:gd name="T29" fmla="*/ 89 h 196"/>
                <a:gd name="T30" fmla="*/ 205 w 213"/>
                <a:gd name="T31" fmla="*/ 63 h 196"/>
                <a:gd name="T32" fmla="*/ 209 w 213"/>
                <a:gd name="T33" fmla="*/ 52 h 196"/>
                <a:gd name="T34" fmla="*/ 213 w 213"/>
                <a:gd name="T35" fmla="*/ 0 h 196"/>
                <a:gd name="T36" fmla="*/ 213 w 213"/>
                <a:gd name="T37" fmla="*/ 0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3" h="196">
                  <a:moveTo>
                    <a:pt x="213" y="0"/>
                  </a:moveTo>
                  <a:lnTo>
                    <a:pt x="201" y="54"/>
                  </a:lnTo>
                  <a:lnTo>
                    <a:pt x="191" y="79"/>
                  </a:lnTo>
                  <a:lnTo>
                    <a:pt x="170" y="113"/>
                  </a:lnTo>
                  <a:lnTo>
                    <a:pt x="134" y="154"/>
                  </a:lnTo>
                  <a:lnTo>
                    <a:pt x="100" y="186"/>
                  </a:lnTo>
                  <a:lnTo>
                    <a:pt x="63" y="184"/>
                  </a:lnTo>
                  <a:lnTo>
                    <a:pt x="31" y="162"/>
                  </a:lnTo>
                  <a:lnTo>
                    <a:pt x="0" y="138"/>
                  </a:lnTo>
                  <a:lnTo>
                    <a:pt x="29" y="182"/>
                  </a:lnTo>
                  <a:lnTo>
                    <a:pt x="81" y="196"/>
                  </a:lnTo>
                  <a:lnTo>
                    <a:pt x="104" y="190"/>
                  </a:lnTo>
                  <a:lnTo>
                    <a:pt x="134" y="166"/>
                  </a:lnTo>
                  <a:lnTo>
                    <a:pt x="172" y="123"/>
                  </a:lnTo>
                  <a:lnTo>
                    <a:pt x="191" y="89"/>
                  </a:lnTo>
                  <a:lnTo>
                    <a:pt x="205" y="63"/>
                  </a:lnTo>
                  <a:lnTo>
                    <a:pt x="209" y="52"/>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1">
              <a:extLst>
                <a:ext uri="{FF2B5EF4-FFF2-40B4-BE49-F238E27FC236}">
                  <a16:creationId xmlns:a16="http://schemas.microsoft.com/office/drawing/2014/main" id="{9BAE26E5-91CD-49F4-9D4A-705527EE0DFD}"/>
                </a:ext>
              </a:extLst>
            </p:cNvPr>
            <p:cNvSpPr>
              <a:spLocks/>
            </p:cNvSpPr>
            <p:nvPr/>
          </p:nvSpPr>
          <p:spPr bwMode="auto">
            <a:xfrm>
              <a:off x="1059" y="2300"/>
              <a:ext cx="876" cy="1551"/>
            </a:xfrm>
            <a:custGeom>
              <a:avLst/>
              <a:gdLst>
                <a:gd name="T0" fmla="*/ 481 w 876"/>
                <a:gd name="T1" fmla="*/ 41 h 1551"/>
                <a:gd name="T2" fmla="*/ 661 w 876"/>
                <a:gd name="T3" fmla="*/ 118 h 1551"/>
                <a:gd name="T4" fmla="*/ 667 w 876"/>
                <a:gd name="T5" fmla="*/ 278 h 1551"/>
                <a:gd name="T6" fmla="*/ 582 w 876"/>
                <a:gd name="T7" fmla="*/ 535 h 1551"/>
                <a:gd name="T8" fmla="*/ 550 w 876"/>
                <a:gd name="T9" fmla="*/ 440 h 1551"/>
                <a:gd name="T10" fmla="*/ 536 w 876"/>
                <a:gd name="T11" fmla="*/ 424 h 1551"/>
                <a:gd name="T12" fmla="*/ 542 w 876"/>
                <a:gd name="T13" fmla="*/ 784 h 1551"/>
                <a:gd name="T14" fmla="*/ 562 w 876"/>
                <a:gd name="T15" fmla="*/ 922 h 1551"/>
                <a:gd name="T16" fmla="*/ 586 w 876"/>
                <a:gd name="T17" fmla="*/ 1353 h 1551"/>
                <a:gd name="T18" fmla="*/ 352 w 876"/>
                <a:gd name="T19" fmla="*/ 754 h 1551"/>
                <a:gd name="T20" fmla="*/ 305 w 876"/>
                <a:gd name="T21" fmla="*/ 405 h 1551"/>
                <a:gd name="T22" fmla="*/ 366 w 876"/>
                <a:gd name="T23" fmla="*/ 290 h 1551"/>
                <a:gd name="T24" fmla="*/ 386 w 876"/>
                <a:gd name="T25" fmla="*/ 21 h 1551"/>
                <a:gd name="T26" fmla="*/ 372 w 876"/>
                <a:gd name="T27" fmla="*/ 116 h 1551"/>
                <a:gd name="T28" fmla="*/ 356 w 876"/>
                <a:gd name="T29" fmla="*/ 290 h 1551"/>
                <a:gd name="T30" fmla="*/ 295 w 876"/>
                <a:gd name="T31" fmla="*/ 407 h 1551"/>
                <a:gd name="T32" fmla="*/ 340 w 876"/>
                <a:gd name="T33" fmla="*/ 725 h 1551"/>
                <a:gd name="T34" fmla="*/ 220 w 876"/>
                <a:gd name="T35" fmla="*/ 762 h 1551"/>
                <a:gd name="T36" fmla="*/ 66 w 876"/>
                <a:gd name="T37" fmla="*/ 954 h 1551"/>
                <a:gd name="T38" fmla="*/ 50 w 876"/>
                <a:gd name="T39" fmla="*/ 1404 h 1551"/>
                <a:gd name="T40" fmla="*/ 2 w 876"/>
                <a:gd name="T41" fmla="*/ 1527 h 1551"/>
                <a:gd name="T42" fmla="*/ 143 w 876"/>
                <a:gd name="T43" fmla="*/ 1507 h 1551"/>
                <a:gd name="T44" fmla="*/ 315 w 876"/>
                <a:gd name="T45" fmla="*/ 1551 h 1551"/>
                <a:gd name="T46" fmla="*/ 566 w 876"/>
                <a:gd name="T47" fmla="*/ 1438 h 1551"/>
                <a:gd name="T48" fmla="*/ 599 w 876"/>
                <a:gd name="T49" fmla="*/ 1353 h 1551"/>
                <a:gd name="T50" fmla="*/ 645 w 876"/>
                <a:gd name="T51" fmla="*/ 1148 h 1551"/>
                <a:gd name="T52" fmla="*/ 677 w 876"/>
                <a:gd name="T53" fmla="*/ 1302 h 1551"/>
                <a:gd name="T54" fmla="*/ 702 w 876"/>
                <a:gd name="T55" fmla="*/ 1434 h 1551"/>
                <a:gd name="T56" fmla="*/ 704 w 876"/>
                <a:gd name="T57" fmla="*/ 1298 h 1551"/>
                <a:gd name="T58" fmla="*/ 688 w 876"/>
                <a:gd name="T59" fmla="*/ 1215 h 1551"/>
                <a:gd name="T60" fmla="*/ 607 w 876"/>
                <a:gd name="T61" fmla="*/ 920 h 1551"/>
                <a:gd name="T62" fmla="*/ 647 w 876"/>
                <a:gd name="T63" fmla="*/ 861 h 1551"/>
                <a:gd name="T64" fmla="*/ 736 w 876"/>
                <a:gd name="T65" fmla="*/ 895 h 1551"/>
                <a:gd name="T66" fmla="*/ 752 w 876"/>
                <a:gd name="T67" fmla="*/ 893 h 1551"/>
                <a:gd name="T68" fmla="*/ 700 w 876"/>
                <a:gd name="T69" fmla="*/ 857 h 1551"/>
                <a:gd name="T70" fmla="*/ 615 w 876"/>
                <a:gd name="T71" fmla="*/ 857 h 1551"/>
                <a:gd name="T72" fmla="*/ 582 w 876"/>
                <a:gd name="T73" fmla="*/ 849 h 1551"/>
                <a:gd name="T74" fmla="*/ 558 w 876"/>
                <a:gd name="T75" fmla="*/ 774 h 1551"/>
                <a:gd name="T76" fmla="*/ 643 w 876"/>
                <a:gd name="T77" fmla="*/ 764 h 1551"/>
                <a:gd name="T78" fmla="*/ 661 w 876"/>
                <a:gd name="T79" fmla="*/ 754 h 1551"/>
                <a:gd name="T80" fmla="*/ 578 w 876"/>
                <a:gd name="T81" fmla="*/ 756 h 1551"/>
                <a:gd name="T82" fmla="*/ 588 w 876"/>
                <a:gd name="T83" fmla="*/ 644 h 1551"/>
                <a:gd name="T84" fmla="*/ 615 w 876"/>
                <a:gd name="T85" fmla="*/ 401 h 1551"/>
                <a:gd name="T86" fmla="*/ 702 w 876"/>
                <a:gd name="T87" fmla="*/ 274 h 1551"/>
                <a:gd name="T88" fmla="*/ 876 w 876"/>
                <a:gd name="T89" fmla="*/ 150 h 1551"/>
                <a:gd name="T90" fmla="*/ 817 w 876"/>
                <a:gd name="T91" fmla="*/ 177 h 1551"/>
                <a:gd name="T92" fmla="*/ 679 w 876"/>
                <a:gd name="T93" fmla="*/ 278 h 1551"/>
                <a:gd name="T94" fmla="*/ 671 w 876"/>
                <a:gd name="T95" fmla="*/ 114 h 1551"/>
                <a:gd name="T96" fmla="*/ 578 w 876"/>
                <a:gd name="T97" fmla="*/ 67 h 1551"/>
                <a:gd name="T98" fmla="*/ 422 w 876"/>
                <a:gd name="T99" fmla="*/ 0 h 1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76" h="1551">
                  <a:moveTo>
                    <a:pt x="422" y="0"/>
                  </a:moveTo>
                  <a:lnTo>
                    <a:pt x="481" y="41"/>
                  </a:lnTo>
                  <a:lnTo>
                    <a:pt x="603" y="85"/>
                  </a:lnTo>
                  <a:lnTo>
                    <a:pt x="661" y="118"/>
                  </a:lnTo>
                  <a:lnTo>
                    <a:pt x="671" y="245"/>
                  </a:lnTo>
                  <a:lnTo>
                    <a:pt x="667" y="278"/>
                  </a:lnTo>
                  <a:lnTo>
                    <a:pt x="607" y="393"/>
                  </a:lnTo>
                  <a:lnTo>
                    <a:pt x="582" y="535"/>
                  </a:lnTo>
                  <a:lnTo>
                    <a:pt x="558" y="588"/>
                  </a:lnTo>
                  <a:lnTo>
                    <a:pt x="550" y="440"/>
                  </a:lnTo>
                  <a:lnTo>
                    <a:pt x="558" y="316"/>
                  </a:lnTo>
                  <a:lnTo>
                    <a:pt x="536" y="424"/>
                  </a:lnTo>
                  <a:lnTo>
                    <a:pt x="534" y="648"/>
                  </a:lnTo>
                  <a:lnTo>
                    <a:pt x="542" y="784"/>
                  </a:lnTo>
                  <a:lnTo>
                    <a:pt x="546" y="851"/>
                  </a:lnTo>
                  <a:lnTo>
                    <a:pt x="562" y="922"/>
                  </a:lnTo>
                  <a:lnTo>
                    <a:pt x="576" y="970"/>
                  </a:lnTo>
                  <a:lnTo>
                    <a:pt x="586" y="1353"/>
                  </a:lnTo>
                  <a:lnTo>
                    <a:pt x="453" y="1414"/>
                  </a:lnTo>
                  <a:lnTo>
                    <a:pt x="352" y="754"/>
                  </a:lnTo>
                  <a:lnTo>
                    <a:pt x="352" y="701"/>
                  </a:lnTo>
                  <a:lnTo>
                    <a:pt x="305" y="405"/>
                  </a:lnTo>
                  <a:lnTo>
                    <a:pt x="333" y="367"/>
                  </a:lnTo>
                  <a:lnTo>
                    <a:pt x="366" y="290"/>
                  </a:lnTo>
                  <a:lnTo>
                    <a:pt x="380" y="138"/>
                  </a:lnTo>
                  <a:lnTo>
                    <a:pt x="386" y="21"/>
                  </a:lnTo>
                  <a:lnTo>
                    <a:pt x="374" y="33"/>
                  </a:lnTo>
                  <a:lnTo>
                    <a:pt x="372" y="116"/>
                  </a:lnTo>
                  <a:lnTo>
                    <a:pt x="362" y="219"/>
                  </a:lnTo>
                  <a:lnTo>
                    <a:pt x="356" y="290"/>
                  </a:lnTo>
                  <a:lnTo>
                    <a:pt x="325" y="353"/>
                  </a:lnTo>
                  <a:lnTo>
                    <a:pt x="295" y="407"/>
                  </a:lnTo>
                  <a:lnTo>
                    <a:pt x="321" y="579"/>
                  </a:lnTo>
                  <a:lnTo>
                    <a:pt x="340" y="725"/>
                  </a:lnTo>
                  <a:lnTo>
                    <a:pt x="251" y="768"/>
                  </a:lnTo>
                  <a:lnTo>
                    <a:pt x="220" y="762"/>
                  </a:lnTo>
                  <a:lnTo>
                    <a:pt x="89" y="709"/>
                  </a:lnTo>
                  <a:lnTo>
                    <a:pt x="66" y="954"/>
                  </a:lnTo>
                  <a:lnTo>
                    <a:pt x="62" y="1207"/>
                  </a:lnTo>
                  <a:lnTo>
                    <a:pt x="50" y="1404"/>
                  </a:lnTo>
                  <a:lnTo>
                    <a:pt x="0" y="1399"/>
                  </a:lnTo>
                  <a:lnTo>
                    <a:pt x="2" y="1527"/>
                  </a:lnTo>
                  <a:lnTo>
                    <a:pt x="77" y="1507"/>
                  </a:lnTo>
                  <a:lnTo>
                    <a:pt x="143" y="1507"/>
                  </a:lnTo>
                  <a:lnTo>
                    <a:pt x="240" y="1525"/>
                  </a:lnTo>
                  <a:lnTo>
                    <a:pt x="315" y="1551"/>
                  </a:lnTo>
                  <a:lnTo>
                    <a:pt x="313" y="1452"/>
                  </a:lnTo>
                  <a:lnTo>
                    <a:pt x="566" y="1438"/>
                  </a:lnTo>
                  <a:lnTo>
                    <a:pt x="568" y="1373"/>
                  </a:lnTo>
                  <a:lnTo>
                    <a:pt x="599" y="1353"/>
                  </a:lnTo>
                  <a:lnTo>
                    <a:pt x="599" y="992"/>
                  </a:lnTo>
                  <a:lnTo>
                    <a:pt x="645" y="1148"/>
                  </a:lnTo>
                  <a:lnTo>
                    <a:pt x="671" y="1233"/>
                  </a:lnTo>
                  <a:lnTo>
                    <a:pt x="677" y="1302"/>
                  </a:lnTo>
                  <a:lnTo>
                    <a:pt x="688" y="1359"/>
                  </a:lnTo>
                  <a:lnTo>
                    <a:pt x="702" y="1434"/>
                  </a:lnTo>
                  <a:lnTo>
                    <a:pt x="720" y="1434"/>
                  </a:lnTo>
                  <a:lnTo>
                    <a:pt x="704" y="1298"/>
                  </a:lnTo>
                  <a:lnTo>
                    <a:pt x="688" y="1284"/>
                  </a:lnTo>
                  <a:lnTo>
                    <a:pt x="688" y="1215"/>
                  </a:lnTo>
                  <a:lnTo>
                    <a:pt x="641" y="1094"/>
                  </a:lnTo>
                  <a:lnTo>
                    <a:pt x="607" y="920"/>
                  </a:lnTo>
                  <a:lnTo>
                    <a:pt x="615" y="879"/>
                  </a:lnTo>
                  <a:lnTo>
                    <a:pt x="647" y="861"/>
                  </a:lnTo>
                  <a:lnTo>
                    <a:pt x="700" y="865"/>
                  </a:lnTo>
                  <a:lnTo>
                    <a:pt x="736" y="895"/>
                  </a:lnTo>
                  <a:lnTo>
                    <a:pt x="742" y="918"/>
                  </a:lnTo>
                  <a:lnTo>
                    <a:pt x="752" y="893"/>
                  </a:lnTo>
                  <a:lnTo>
                    <a:pt x="736" y="865"/>
                  </a:lnTo>
                  <a:lnTo>
                    <a:pt x="700" y="857"/>
                  </a:lnTo>
                  <a:lnTo>
                    <a:pt x="657" y="849"/>
                  </a:lnTo>
                  <a:lnTo>
                    <a:pt x="615" y="857"/>
                  </a:lnTo>
                  <a:lnTo>
                    <a:pt x="588" y="891"/>
                  </a:lnTo>
                  <a:lnTo>
                    <a:pt x="582" y="849"/>
                  </a:lnTo>
                  <a:lnTo>
                    <a:pt x="558" y="837"/>
                  </a:lnTo>
                  <a:lnTo>
                    <a:pt x="558" y="774"/>
                  </a:lnTo>
                  <a:lnTo>
                    <a:pt x="596" y="768"/>
                  </a:lnTo>
                  <a:lnTo>
                    <a:pt x="643" y="764"/>
                  </a:lnTo>
                  <a:lnTo>
                    <a:pt x="667" y="764"/>
                  </a:lnTo>
                  <a:lnTo>
                    <a:pt x="661" y="754"/>
                  </a:lnTo>
                  <a:lnTo>
                    <a:pt x="611" y="741"/>
                  </a:lnTo>
                  <a:lnTo>
                    <a:pt x="578" y="756"/>
                  </a:lnTo>
                  <a:lnTo>
                    <a:pt x="568" y="675"/>
                  </a:lnTo>
                  <a:lnTo>
                    <a:pt x="588" y="644"/>
                  </a:lnTo>
                  <a:lnTo>
                    <a:pt x="592" y="543"/>
                  </a:lnTo>
                  <a:lnTo>
                    <a:pt x="615" y="401"/>
                  </a:lnTo>
                  <a:lnTo>
                    <a:pt x="655" y="324"/>
                  </a:lnTo>
                  <a:lnTo>
                    <a:pt x="702" y="274"/>
                  </a:lnTo>
                  <a:lnTo>
                    <a:pt x="833" y="176"/>
                  </a:lnTo>
                  <a:lnTo>
                    <a:pt x="876" y="150"/>
                  </a:lnTo>
                  <a:lnTo>
                    <a:pt x="870" y="142"/>
                  </a:lnTo>
                  <a:lnTo>
                    <a:pt x="817" y="177"/>
                  </a:lnTo>
                  <a:lnTo>
                    <a:pt x="694" y="270"/>
                  </a:lnTo>
                  <a:lnTo>
                    <a:pt x="679" y="278"/>
                  </a:lnTo>
                  <a:lnTo>
                    <a:pt x="679" y="150"/>
                  </a:lnTo>
                  <a:lnTo>
                    <a:pt x="671" y="114"/>
                  </a:lnTo>
                  <a:lnTo>
                    <a:pt x="619" y="87"/>
                  </a:lnTo>
                  <a:lnTo>
                    <a:pt x="578" y="67"/>
                  </a:lnTo>
                  <a:lnTo>
                    <a:pt x="483" y="33"/>
                  </a:lnTo>
                  <a:lnTo>
                    <a:pt x="4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42">
              <a:extLst>
                <a:ext uri="{FF2B5EF4-FFF2-40B4-BE49-F238E27FC236}">
                  <a16:creationId xmlns:a16="http://schemas.microsoft.com/office/drawing/2014/main" id="{10386312-77CD-4EE7-978B-F1DE2A93CD05}"/>
                </a:ext>
              </a:extLst>
            </p:cNvPr>
            <p:cNvSpPr>
              <a:spLocks/>
            </p:cNvSpPr>
            <p:nvPr/>
          </p:nvSpPr>
          <p:spPr bwMode="auto">
            <a:xfrm>
              <a:off x="1461" y="2296"/>
              <a:ext cx="85" cy="49"/>
            </a:xfrm>
            <a:custGeom>
              <a:avLst/>
              <a:gdLst>
                <a:gd name="T0" fmla="*/ 0 w 85"/>
                <a:gd name="T1" fmla="*/ 0 h 49"/>
                <a:gd name="T2" fmla="*/ 79 w 85"/>
                <a:gd name="T3" fmla="*/ 49 h 49"/>
                <a:gd name="T4" fmla="*/ 85 w 85"/>
                <a:gd name="T5" fmla="*/ 41 h 49"/>
                <a:gd name="T6" fmla="*/ 20 w 85"/>
                <a:gd name="T7" fmla="*/ 2 h 49"/>
                <a:gd name="T8" fmla="*/ 0 w 85"/>
                <a:gd name="T9" fmla="*/ 0 h 49"/>
                <a:gd name="T10" fmla="*/ 0 w 8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49">
                  <a:moveTo>
                    <a:pt x="0" y="0"/>
                  </a:moveTo>
                  <a:lnTo>
                    <a:pt x="79" y="49"/>
                  </a:lnTo>
                  <a:lnTo>
                    <a:pt x="85" y="41"/>
                  </a:lnTo>
                  <a:lnTo>
                    <a:pt x="2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43">
              <a:extLst>
                <a:ext uri="{FF2B5EF4-FFF2-40B4-BE49-F238E27FC236}">
                  <a16:creationId xmlns:a16="http://schemas.microsoft.com/office/drawing/2014/main" id="{BA2390A5-084B-4952-8E9C-12A13C056DFF}"/>
                </a:ext>
              </a:extLst>
            </p:cNvPr>
            <p:cNvSpPr>
              <a:spLocks/>
            </p:cNvSpPr>
            <p:nvPr/>
          </p:nvSpPr>
          <p:spPr bwMode="auto">
            <a:xfrm>
              <a:off x="945" y="2266"/>
              <a:ext cx="265" cy="158"/>
            </a:xfrm>
            <a:custGeom>
              <a:avLst/>
              <a:gdLst>
                <a:gd name="T0" fmla="*/ 265 w 265"/>
                <a:gd name="T1" fmla="*/ 10 h 158"/>
                <a:gd name="T2" fmla="*/ 150 w 265"/>
                <a:gd name="T3" fmla="*/ 75 h 158"/>
                <a:gd name="T4" fmla="*/ 51 w 265"/>
                <a:gd name="T5" fmla="*/ 130 h 158"/>
                <a:gd name="T6" fmla="*/ 0 w 265"/>
                <a:gd name="T7" fmla="*/ 158 h 158"/>
                <a:gd name="T8" fmla="*/ 0 w 265"/>
                <a:gd name="T9" fmla="*/ 148 h 158"/>
                <a:gd name="T10" fmla="*/ 75 w 265"/>
                <a:gd name="T11" fmla="*/ 109 h 158"/>
                <a:gd name="T12" fmla="*/ 162 w 265"/>
                <a:gd name="T13" fmla="*/ 57 h 158"/>
                <a:gd name="T14" fmla="*/ 255 w 265"/>
                <a:gd name="T15" fmla="*/ 0 h 158"/>
                <a:gd name="T16" fmla="*/ 265 w 265"/>
                <a:gd name="T17" fmla="*/ 10 h 158"/>
                <a:gd name="T18" fmla="*/ 265 w 265"/>
                <a:gd name="T19" fmla="*/ 1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5" h="158">
                  <a:moveTo>
                    <a:pt x="265" y="10"/>
                  </a:moveTo>
                  <a:lnTo>
                    <a:pt x="150" y="75"/>
                  </a:lnTo>
                  <a:lnTo>
                    <a:pt x="51" y="130"/>
                  </a:lnTo>
                  <a:lnTo>
                    <a:pt x="0" y="158"/>
                  </a:lnTo>
                  <a:lnTo>
                    <a:pt x="0" y="148"/>
                  </a:lnTo>
                  <a:lnTo>
                    <a:pt x="75" y="109"/>
                  </a:lnTo>
                  <a:lnTo>
                    <a:pt x="162" y="57"/>
                  </a:lnTo>
                  <a:lnTo>
                    <a:pt x="255" y="0"/>
                  </a:lnTo>
                  <a:lnTo>
                    <a:pt x="26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44">
              <a:extLst>
                <a:ext uri="{FF2B5EF4-FFF2-40B4-BE49-F238E27FC236}">
                  <a16:creationId xmlns:a16="http://schemas.microsoft.com/office/drawing/2014/main" id="{1F2F76D4-9E2C-4525-A313-DB1CA7668BF3}"/>
                </a:ext>
              </a:extLst>
            </p:cNvPr>
            <p:cNvSpPr>
              <a:spLocks/>
            </p:cNvSpPr>
            <p:nvPr/>
          </p:nvSpPr>
          <p:spPr bwMode="auto">
            <a:xfrm>
              <a:off x="1136" y="2280"/>
              <a:ext cx="58" cy="763"/>
            </a:xfrm>
            <a:custGeom>
              <a:avLst/>
              <a:gdLst>
                <a:gd name="T0" fmla="*/ 58 w 58"/>
                <a:gd name="T1" fmla="*/ 0 h 763"/>
                <a:gd name="T2" fmla="*/ 12 w 58"/>
                <a:gd name="T3" fmla="*/ 194 h 763"/>
                <a:gd name="T4" fmla="*/ 16 w 58"/>
                <a:gd name="T5" fmla="*/ 367 h 763"/>
                <a:gd name="T6" fmla="*/ 28 w 58"/>
                <a:gd name="T7" fmla="*/ 433 h 763"/>
                <a:gd name="T8" fmla="*/ 56 w 58"/>
                <a:gd name="T9" fmla="*/ 472 h 763"/>
                <a:gd name="T10" fmla="*/ 16 w 58"/>
                <a:gd name="T11" fmla="*/ 715 h 763"/>
                <a:gd name="T12" fmla="*/ 10 w 58"/>
                <a:gd name="T13" fmla="*/ 763 h 763"/>
                <a:gd name="T14" fmla="*/ 6 w 58"/>
                <a:gd name="T15" fmla="*/ 691 h 763"/>
                <a:gd name="T16" fmla="*/ 46 w 58"/>
                <a:gd name="T17" fmla="*/ 474 h 763"/>
                <a:gd name="T18" fmla="*/ 16 w 58"/>
                <a:gd name="T19" fmla="*/ 429 h 763"/>
                <a:gd name="T20" fmla="*/ 0 w 58"/>
                <a:gd name="T21" fmla="*/ 336 h 763"/>
                <a:gd name="T22" fmla="*/ 2 w 58"/>
                <a:gd name="T23" fmla="*/ 164 h 763"/>
                <a:gd name="T24" fmla="*/ 50 w 58"/>
                <a:gd name="T25" fmla="*/ 4 h 763"/>
                <a:gd name="T26" fmla="*/ 58 w 58"/>
                <a:gd name="T27" fmla="*/ 0 h 763"/>
                <a:gd name="T28" fmla="*/ 58 w 58"/>
                <a:gd name="T29" fmla="*/ 0 h 7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763">
                  <a:moveTo>
                    <a:pt x="58" y="0"/>
                  </a:moveTo>
                  <a:lnTo>
                    <a:pt x="12" y="194"/>
                  </a:lnTo>
                  <a:lnTo>
                    <a:pt x="16" y="367"/>
                  </a:lnTo>
                  <a:lnTo>
                    <a:pt x="28" y="433"/>
                  </a:lnTo>
                  <a:lnTo>
                    <a:pt x="56" y="472"/>
                  </a:lnTo>
                  <a:lnTo>
                    <a:pt x="16" y="715"/>
                  </a:lnTo>
                  <a:lnTo>
                    <a:pt x="10" y="763"/>
                  </a:lnTo>
                  <a:lnTo>
                    <a:pt x="6" y="691"/>
                  </a:lnTo>
                  <a:lnTo>
                    <a:pt x="46" y="474"/>
                  </a:lnTo>
                  <a:lnTo>
                    <a:pt x="16" y="429"/>
                  </a:lnTo>
                  <a:lnTo>
                    <a:pt x="0" y="336"/>
                  </a:lnTo>
                  <a:lnTo>
                    <a:pt x="2" y="164"/>
                  </a:lnTo>
                  <a:lnTo>
                    <a:pt x="50" y="4"/>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45">
              <a:extLst>
                <a:ext uri="{FF2B5EF4-FFF2-40B4-BE49-F238E27FC236}">
                  <a16:creationId xmlns:a16="http://schemas.microsoft.com/office/drawing/2014/main" id="{0A413427-5903-4C12-A68B-937B104880B6}"/>
                </a:ext>
              </a:extLst>
            </p:cNvPr>
            <p:cNvSpPr>
              <a:spLocks/>
            </p:cNvSpPr>
            <p:nvPr/>
          </p:nvSpPr>
          <p:spPr bwMode="auto">
            <a:xfrm>
              <a:off x="1144" y="2466"/>
              <a:ext cx="277" cy="126"/>
            </a:xfrm>
            <a:custGeom>
              <a:avLst/>
              <a:gdLst>
                <a:gd name="T0" fmla="*/ 2 w 277"/>
                <a:gd name="T1" fmla="*/ 17 h 126"/>
                <a:gd name="T2" fmla="*/ 42 w 277"/>
                <a:gd name="T3" fmla="*/ 67 h 126"/>
                <a:gd name="T4" fmla="*/ 81 w 277"/>
                <a:gd name="T5" fmla="*/ 108 h 126"/>
                <a:gd name="T6" fmla="*/ 168 w 277"/>
                <a:gd name="T7" fmla="*/ 126 h 126"/>
                <a:gd name="T8" fmla="*/ 218 w 277"/>
                <a:gd name="T9" fmla="*/ 126 h 126"/>
                <a:gd name="T10" fmla="*/ 275 w 277"/>
                <a:gd name="T11" fmla="*/ 96 h 126"/>
                <a:gd name="T12" fmla="*/ 277 w 277"/>
                <a:gd name="T13" fmla="*/ 81 h 126"/>
                <a:gd name="T14" fmla="*/ 228 w 277"/>
                <a:gd name="T15" fmla="*/ 112 h 126"/>
                <a:gd name="T16" fmla="*/ 196 w 277"/>
                <a:gd name="T17" fmla="*/ 118 h 126"/>
                <a:gd name="T18" fmla="*/ 159 w 277"/>
                <a:gd name="T19" fmla="*/ 114 h 126"/>
                <a:gd name="T20" fmla="*/ 93 w 277"/>
                <a:gd name="T21" fmla="*/ 98 h 126"/>
                <a:gd name="T22" fmla="*/ 48 w 277"/>
                <a:gd name="T23" fmla="*/ 57 h 126"/>
                <a:gd name="T24" fmla="*/ 0 w 277"/>
                <a:gd name="T25" fmla="*/ 0 h 126"/>
                <a:gd name="T26" fmla="*/ 2 w 277"/>
                <a:gd name="T27" fmla="*/ 17 h 126"/>
                <a:gd name="T28" fmla="*/ 2 w 277"/>
                <a:gd name="T29" fmla="*/ 17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7" h="126">
                  <a:moveTo>
                    <a:pt x="2" y="17"/>
                  </a:moveTo>
                  <a:lnTo>
                    <a:pt x="42" y="67"/>
                  </a:lnTo>
                  <a:lnTo>
                    <a:pt x="81" y="108"/>
                  </a:lnTo>
                  <a:lnTo>
                    <a:pt x="168" y="126"/>
                  </a:lnTo>
                  <a:lnTo>
                    <a:pt x="218" y="126"/>
                  </a:lnTo>
                  <a:lnTo>
                    <a:pt x="275" y="96"/>
                  </a:lnTo>
                  <a:lnTo>
                    <a:pt x="277" y="81"/>
                  </a:lnTo>
                  <a:lnTo>
                    <a:pt x="228" y="112"/>
                  </a:lnTo>
                  <a:lnTo>
                    <a:pt x="196" y="118"/>
                  </a:lnTo>
                  <a:lnTo>
                    <a:pt x="159" y="114"/>
                  </a:lnTo>
                  <a:lnTo>
                    <a:pt x="93" y="98"/>
                  </a:lnTo>
                  <a:lnTo>
                    <a:pt x="48" y="57"/>
                  </a:lnTo>
                  <a:lnTo>
                    <a:pt x="0" y="0"/>
                  </a:lnTo>
                  <a:lnTo>
                    <a:pt x="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246">
              <a:extLst>
                <a:ext uri="{FF2B5EF4-FFF2-40B4-BE49-F238E27FC236}">
                  <a16:creationId xmlns:a16="http://schemas.microsoft.com/office/drawing/2014/main" id="{0C9086ED-2F94-4296-B733-A90992CE6822}"/>
                </a:ext>
              </a:extLst>
            </p:cNvPr>
            <p:cNvSpPr>
              <a:spLocks/>
            </p:cNvSpPr>
            <p:nvPr/>
          </p:nvSpPr>
          <p:spPr bwMode="auto">
            <a:xfrm>
              <a:off x="899" y="2505"/>
              <a:ext cx="24" cy="168"/>
            </a:xfrm>
            <a:custGeom>
              <a:avLst/>
              <a:gdLst>
                <a:gd name="T0" fmla="*/ 12 w 24"/>
                <a:gd name="T1" fmla="*/ 2 h 168"/>
                <a:gd name="T2" fmla="*/ 24 w 24"/>
                <a:gd name="T3" fmla="*/ 38 h 168"/>
                <a:gd name="T4" fmla="*/ 16 w 24"/>
                <a:gd name="T5" fmla="*/ 77 h 168"/>
                <a:gd name="T6" fmla="*/ 16 w 24"/>
                <a:gd name="T7" fmla="*/ 138 h 168"/>
                <a:gd name="T8" fmla="*/ 20 w 24"/>
                <a:gd name="T9" fmla="*/ 168 h 168"/>
                <a:gd name="T10" fmla="*/ 0 w 24"/>
                <a:gd name="T11" fmla="*/ 123 h 168"/>
                <a:gd name="T12" fmla="*/ 8 w 24"/>
                <a:gd name="T13" fmla="*/ 55 h 168"/>
                <a:gd name="T14" fmla="*/ 4 w 24"/>
                <a:gd name="T15" fmla="*/ 0 h 168"/>
                <a:gd name="T16" fmla="*/ 12 w 24"/>
                <a:gd name="T17" fmla="*/ 2 h 168"/>
                <a:gd name="T18" fmla="*/ 12 w 24"/>
                <a:gd name="T19" fmla="*/ 2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68">
                  <a:moveTo>
                    <a:pt x="12" y="2"/>
                  </a:moveTo>
                  <a:lnTo>
                    <a:pt x="24" y="38"/>
                  </a:lnTo>
                  <a:lnTo>
                    <a:pt x="16" y="77"/>
                  </a:lnTo>
                  <a:lnTo>
                    <a:pt x="16" y="138"/>
                  </a:lnTo>
                  <a:lnTo>
                    <a:pt x="20" y="168"/>
                  </a:lnTo>
                  <a:lnTo>
                    <a:pt x="0" y="123"/>
                  </a:lnTo>
                  <a:lnTo>
                    <a:pt x="8" y="55"/>
                  </a:lnTo>
                  <a:lnTo>
                    <a:pt x="4"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247">
              <a:extLst>
                <a:ext uri="{FF2B5EF4-FFF2-40B4-BE49-F238E27FC236}">
                  <a16:creationId xmlns:a16="http://schemas.microsoft.com/office/drawing/2014/main" id="{E9BEFDC4-956A-4565-8319-09E63D66C2C8}"/>
                </a:ext>
              </a:extLst>
            </p:cNvPr>
            <p:cNvSpPr>
              <a:spLocks/>
            </p:cNvSpPr>
            <p:nvPr/>
          </p:nvSpPr>
          <p:spPr bwMode="auto">
            <a:xfrm>
              <a:off x="939" y="2477"/>
              <a:ext cx="100" cy="955"/>
            </a:xfrm>
            <a:custGeom>
              <a:avLst/>
              <a:gdLst>
                <a:gd name="T0" fmla="*/ 53 w 100"/>
                <a:gd name="T1" fmla="*/ 0 h 955"/>
                <a:gd name="T2" fmla="*/ 53 w 100"/>
                <a:gd name="T3" fmla="*/ 66 h 955"/>
                <a:gd name="T4" fmla="*/ 33 w 100"/>
                <a:gd name="T5" fmla="*/ 212 h 955"/>
                <a:gd name="T6" fmla="*/ 33 w 100"/>
                <a:gd name="T7" fmla="*/ 271 h 955"/>
                <a:gd name="T8" fmla="*/ 85 w 100"/>
                <a:gd name="T9" fmla="*/ 309 h 955"/>
                <a:gd name="T10" fmla="*/ 100 w 100"/>
                <a:gd name="T11" fmla="*/ 390 h 955"/>
                <a:gd name="T12" fmla="*/ 93 w 100"/>
                <a:gd name="T13" fmla="*/ 591 h 955"/>
                <a:gd name="T14" fmla="*/ 69 w 100"/>
                <a:gd name="T15" fmla="*/ 704 h 955"/>
                <a:gd name="T16" fmla="*/ 55 w 100"/>
                <a:gd name="T17" fmla="*/ 850 h 955"/>
                <a:gd name="T18" fmla="*/ 45 w 100"/>
                <a:gd name="T19" fmla="*/ 955 h 955"/>
                <a:gd name="T20" fmla="*/ 37 w 100"/>
                <a:gd name="T21" fmla="*/ 911 h 955"/>
                <a:gd name="T22" fmla="*/ 49 w 100"/>
                <a:gd name="T23" fmla="*/ 769 h 955"/>
                <a:gd name="T24" fmla="*/ 55 w 100"/>
                <a:gd name="T25" fmla="*/ 684 h 955"/>
                <a:gd name="T26" fmla="*/ 77 w 100"/>
                <a:gd name="T27" fmla="*/ 581 h 955"/>
                <a:gd name="T28" fmla="*/ 73 w 100"/>
                <a:gd name="T29" fmla="*/ 502 h 955"/>
                <a:gd name="T30" fmla="*/ 47 w 100"/>
                <a:gd name="T31" fmla="*/ 425 h 955"/>
                <a:gd name="T32" fmla="*/ 0 w 100"/>
                <a:gd name="T33" fmla="*/ 275 h 955"/>
                <a:gd name="T34" fmla="*/ 19 w 100"/>
                <a:gd name="T35" fmla="*/ 190 h 955"/>
                <a:gd name="T36" fmla="*/ 25 w 100"/>
                <a:gd name="T37" fmla="*/ 121 h 955"/>
                <a:gd name="T38" fmla="*/ 17 w 100"/>
                <a:gd name="T39" fmla="*/ 42 h 955"/>
                <a:gd name="T40" fmla="*/ 31 w 100"/>
                <a:gd name="T41" fmla="*/ 85 h 955"/>
                <a:gd name="T42" fmla="*/ 43 w 100"/>
                <a:gd name="T43" fmla="*/ 38 h 955"/>
                <a:gd name="T44" fmla="*/ 53 w 100"/>
                <a:gd name="T45" fmla="*/ 0 h 955"/>
                <a:gd name="T46" fmla="*/ 53 w 100"/>
                <a:gd name="T47" fmla="*/ 0 h 9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955">
                  <a:moveTo>
                    <a:pt x="53" y="0"/>
                  </a:moveTo>
                  <a:lnTo>
                    <a:pt x="53" y="66"/>
                  </a:lnTo>
                  <a:lnTo>
                    <a:pt x="33" y="212"/>
                  </a:lnTo>
                  <a:lnTo>
                    <a:pt x="33" y="271"/>
                  </a:lnTo>
                  <a:lnTo>
                    <a:pt x="85" y="309"/>
                  </a:lnTo>
                  <a:lnTo>
                    <a:pt x="100" y="390"/>
                  </a:lnTo>
                  <a:lnTo>
                    <a:pt x="93" y="591"/>
                  </a:lnTo>
                  <a:lnTo>
                    <a:pt x="69" y="704"/>
                  </a:lnTo>
                  <a:lnTo>
                    <a:pt x="55" y="850"/>
                  </a:lnTo>
                  <a:lnTo>
                    <a:pt x="45" y="955"/>
                  </a:lnTo>
                  <a:lnTo>
                    <a:pt x="37" y="911"/>
                  </a:lnTo>
                  <a:lnTo>
                    <a:pt x="49" y="769"/>
                  </a:lnTo>
                  <a:lnTo>
                    <a:pt x="55" y="684"/>
                  </a:lnTo>
                  <a:lnTo>
                    <a:pt x="77" y="581"/>
                  </a:lnTo>
                  <a:lnTo>
                    <a:pt x="73" y="502"/>
                  </a:lnTo>
                  <a:lnTo>
                    <a:pt x="47" y="425"/>
                  </a:lnTo>
                  <a:lnTo>
                    <a:pt x="0" y="275"/>
                  </a:lnTo>
                  <a:lnTo>
                    <a:pt x="19" y="190"/>
                  </a:lnTo>
                  <a:lnTo>
                    <a:pt x="25" y="121"/>
                  </a:lnTo>
                  <a:lnTo>
                    <a:pt x="17" y="42"/>
                  </a:lnTo>
                  <a:lnTo>
                    <a:pt x="31" y="85"/>
                  </a:lnTo>
                  <a:lnTo>
                    <a:pt x="43" y="38"/>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248">
              <a:extLst>
                <a:ext uri="{FF2B5EF4-FFF2-40B4-BE49-F238E27FC236}">
                  <a16:creationId xmlns:a16="http://schemas.microsoft.com/office/drawing/2014/main" id="{055DC013-DB72-464C-8207-E6E802E84C53}"/>
                </a:ext>
              </a:extLst>
            </p:cNvPr>
            <p:cNvSpPr>
              <a:spLocks/>
            </p:cNvSpPr>
            <p:nvPr/>
          </p:nvSpPr>
          <p:spPr bwMode="auto">
            <a:xfrm>
              <a:off x="1348" y="2288"/>
              <a:ext cx="97" cy="39"/>
            </a:xfrm>
            <a:custGeom>
              <a:avLst/>
              <a:gdLst>
                <a:gd name="T0" fmla="*/ 36 w 97"/>
                <a:gd name="T1" fmla="*/ 10 h 39"/>
                <a:gd name="T2" fmla="*/ 55 w 97"/>
                <a:gd name="T3" fmla="*/ 18 h 39"/>
                <a:gd name="T4" fmla="*/ 73 w 97"/>
                <a:gd name="T5" fmla="*/ 18 h 39"/>
                <a:gd name="T6" fmla="*/ 67 w 97"/>
                <a:gd name="T7" fmla="*/ 31 h 39"/>
                <a:gd name="T8" fmla="*/ 44 w 97"/>
                <a:gd name="T9" fmla="*/ 29 h 39"/>
                <a:gd name="T10" fmla="*/ 22 w 97"/>
                <a:gd name="T11" fmla="*/ 24 h 39"/>
                <a:gd name="T12" fmla="*/ 12 w 97"/>
                <a:gd name="T13" fmla="*/ 14 h 39"/>
                <a:gd name="T14" fmla="*/ 22 w 97"/>
                <a:gd name="T15" fmla="*/ 33 h 39"/>
                <a:gd name="T16" fmla="*/ 51 w 97"/>
                <a:gd name="T17" fmla="*/ 39 h 39"/>
                <a:gd name="T18" fmla="*/ 69 w 97"/>
                <a:gd name="T19" fmla="*/ 37 h 39"/>
                <a:gd name="T20" fmla="*/ 85 w 97"/>
                <a:gd name="T21" fmla="*/ 20 h 39"/>
                <a:gd name="T22" fmla="*/ 97 w 97"/>
                <a:gd name="T23" fmla="*/ 20 h 39"/>
                <a:gd name="T24" fmla="*/ 89 w 97"/>
                <a:gd name="T25" fmla="*/ 4 h 39"/>
                <a:gd name="T26" fmla="*/ 63 w 97"/>
                <a:gd name="T27" fmla="*/ 4 h 39"/>
                <a:gd name="T28" fmla="*/ 47 w 97"/>
                <a:gd name="T29" fmla="*/ 0 h 39"/>
                <a:gd name="T30" fmla="*/ 20 w 97"/>
                <a:gd name="T31" fmla="*/ 0 h 39"/>
                <a:gd name="T32" fmla="*/ 0 w 97"/>
                <a:gd name="T33" fmla="*/ 0 h 39"/>
                <a:gd name="T34" fmla="*/ 36 w 97"/>
                <a:gd name="T35" fmla="*/ 10 h 39"/>
                <a:gd name="T36" fmla="*/ 36 w 97"/>
                <a:gd name="T37" fmla="*/ 1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9">
                  <a:moveTo>
                    <a:pt x="36" y="10"/>
                  </a:moveTo>
                  <a:lnTo>
                    <a:pt x="55" y="18"/>
                  </a:lnTo>
                  <a:lnTo>
                    <a:pt x="73" y="18"/>
                  </a:lnTo>
                  <a:lnTo>
                    <a:pt x="67" y="31"/>
                  </a:lnTo>
                  <a:lnTo>
                    <a:pt x="44" y="29"/>
                  </a:lnTo>
                  <a:lnTo>
                    <a:pt x="22" y="24"/>
                  </a:lnTo>
                  <a:lnTo>
                    <a:pt x="12" y="14"/>
                  </a:lnTo>
                  <a:lnTo>
                    <a:pt x="22" y="33"/>
                  </a:lnTo>
                  <a:lnTo>
                    <a:pt x="51" y="39"/>
                  </a:lnTo>
                  <a:lnTo>
                    <a:pt x="69" y="37"/>
                  </a:lnTo>
                  <a:lnTo>
                    <a:pt x="85" y="20"/>
                  </a:lnTo>
                  <a:lnTo>
                    <a:pt x="97" y="20"/>
                  </a:lnTo>
                  <a:lnTo>
                    <a:pt x="89" y="4"/>
                  </a:lnTo>
                  <a:lnTo>
                    <a:pt x="63" y="4"/>
                  </a:lnTo>
                  <a:lnTo>
                    <a:pt x="47" y="0"/>
                  </a:lnTo>
                  <a:lnTo>
                    <a:pt x="20" y="0"/>
                  </a:lnTo>
                  <a:lnTo>
                    <a:pt x="0" y="0"/>
                  </a:lnTo>
                  <a:lnTo>
                    <a:pt x="3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249">
              <a:extLst>
                <a:ext uri="{FF2B5EF4-FFF2-40B4-BE49-F238E27FC236}">
                  <a16:creationId xmlns:a16="http://schemas.microsoft.com/office/drawing/2014/main" id="{695530DE-B8E3-442B-BDB7-506A6593143E}"/>
                </a:ext>
              </a:extLst>
            </p:cNvPr>
            <p:cNvSpPr>
              <a:spLocks/>
            </p:cNvSpPr>
            <p:nvPr/>
          </p:nvSpPr>
          <p:spPr bwMode="auto">
            <a:xfrm>
              <a:off x="1376" y="2229"/>
              <a:ext cx="65" cy="43"/>
            </a:xfrm>
            <a:custGeom>
              <a:avLst/>
              <a:gdLst>
                <a:gd name="T0" fmla="*/ 4 w 65"/>
                <a:gd name="T1" fmla="*/ 0 h 43"/>
                <a:gd name="T2" fmla="*/ 4 w 65"/>
                <a:gd name="T3" fmla="*/ 3 h 43"/>
                <a:gd name="T4" fmla="*/ 8 w 65"/>
                <a:gd name="T5" fmla="*/ 13 h 43"/>
                <a:gd name="T6" fmla="*/ 16 w 65"/>
                <a:gd name="T7" fmla="*/ 17 h 43"/>
                <a:gd name="T8" fmla="*/ 23 w 65"/>
                <a:gd name="T9" fmla="*/ 19 h 43"/>
                <a:gd name="T10" fmla="*/ 31 w 65"/>
                <a:gd name="T11" fmla="*/ 29 h 43"/>
                <a:gd name="T12" fmla="*/ 49 w 65"/>
                <a:gd name="T13" fmla="*/ 35 h 43"/>
                <a:gd name="T14" fmla="*/ 61 w 65"/>
                <a:gd name="T15" fmla="*/ 29 h 43"/>
                <a:gd name="T16" fmla="*/ 63 w 65"/>
                <a:gd name="T17" fmla="*/ 0 h 43"/>
                <a:gd name="T18" fmla="*/ 65 w 65"/>
                <a:gd name="T19" fmla="*/ 37 h 43"/>
                <a:gd name="T20" fmla="*/ 51 w 65"/>
                <a:gd name="T21" fmla="*/ 41 h 43"/>
                <a:gd name="T22" fmla="*/ 41 w 65"/>
                <a:gd name="T23" fmla="*/ 43 h 43"/>
                <a:gd name="T24" fmla="*/ 35 w 65"/>
                <a:gd name="T25" fmla="*/ 35 h 43"/>
                <a:gd name="T26" fmla="*/ 4 w 65"/>
                <a:gd name="T27" fmla="*/ 21 h 43"/>
                <a:gd name="T28" fmla="*/ 0 w 65"/>
                <a:gd name="T29" fmla="*/ 13 h 43"/>
                <a:gd name="T30" fmla="*/ 0 w 65"/>
                <a:gd name="T31" fmla="*/ 3 h 43"/>
                <a:gd name="T32" fmla="*/ 4 w 65"/>
                <a:gd name="T33" fmla="*/ 0 h 43"/>
                <a:gd name="T34" fmla="*/ 4 w 65"/>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43">
                  <a:moveTo>
                    <a:pt x="4" y="0"/>
                  </a:moveTo>
                  <a:lnTo>
                    <a:pt x="4" y="3"/>
                  </a:lnTo>
                  <a:lnTo>
                    <a:pt x="8" y="13"/>
                  </a:lnTo>
                  <a:lnTo>
                    <a:pt x="16" y="17"/>
                  </a:lnTo>
                  <a:lnTo>
                    <a:pt x="23" y="19"/>
                  </a:lnTo>
                  <a:lnTo>
                    <a:pt x="31" y="29"/>
                  </a:lnTo>
                  <a:lnTo>
                    <a:pt x="49" y="35"/>
                  </a:lnTo>
                  <a:lnTo>
                    <a:pt x="61" y="29"/>
                  </a:lnTo>
                  <a:lnTo>
                    <a:pt x="63" y="0"/>
                  </a:lnTo>
                  <a:lnTo>
                    <a:pt x="65" y="37"/>
                  </a:lnTo>
                  <a:lnTo>
                    <a:pt x="51" y="41"/>
                  </a:lnTo>
                  <a:lnTo>
                    <a:pt x="41" y="43"/>
                  </a:lnTo>
                  <a:lnTo>
                    <a:pt x="35" y="35"/>
                  </a:lnTo>
                  <a:lnTo>
                    <a:pt x="4" y="21"/>
                  </a:lnTo>
                  <a:lnTo>
                    <a:pt x="0" y="13"/>
                  </a:lnTo>
                  <a:lnTo>
                    <a:pt x="0"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250">
              <a:extLst>
                <a:ext uri="{FF2B5EF4-FFF2-40B4-BE49-F238E27FC236}">
                  <a16:creationId xmlns:a16="http://schemas.microsoft.com/office/drawing/2014/main" id="{582A582B-96F8-4C6D-B1BB-5ECD8F4A8A1F}"/>
                </a:ext>
              </a:extLst>
            </p:cNvPr>
            <p:cNvSpPr>
              <a:spLocks/>
            </p:cNvSpPr>
            <p:nvPr/>
          </p:nvSpPr>
          <p:spPr bwMode="auto">
            <a:xfrm>
              <a:off x="1194" y="2078"/>
              <a:ext cx="25" cy="40"/>
            </a:xfrm>
            <a:custGeom>
              <a:avLst/>
              <a:gdLst>
                <a:gd name="T0" fmla="*/ 25 w 25"/>
                <a:gd name="T1" fmla="*/ 24 h 40"/>
                <a:gd name="T2" fmla="*/ 20 w 25"/>
                <a:gd name="T3" fmla="*/ 2 h 40"/>
                <a:gd name="T4" fmla="*/ 10 w 25"/>
                <a:gd name="T5" fmla="*/ 0 h 40"/>
                <a:gd name="T6" fmla="*/ 0 w 25"/>
                <a:gd name="T7" fmla="*/ 10 h 40"/>
                <a:gd name="T8" fmla="*/ 2 w 25"/>
                <a:gd name="T9" fmla="*/ 40 h 40"/>
                <a:gd name="T10" fmla="*/ 6 w 25"/>
                <a:gd name="T11" fmla="*/ 16 h 40"/>
                <a:gd name="T12" fmla="*/ 12 w 25"/>
                <a:gd name="T13" fmla="*/ 18 h 40"/>
                <a:gd name="T14" fmla="*/ 25 w 25"/>
                <a:gd name="T15" fmla="*/ 24 h 40"/>
                <a:gd name="T16" fmla="*/ 25 w 25"/>
                <a:gd name="T17" fmla="*/ 2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40">
                  <a:moveTo>
                    <a:pt x="25" y="24"/>
                  </a:moveTo>
                  <a:lnTo>
                    <a:pt x="20" y="2"/>
                  </a:lnTo>
                  <a:lnTo>
                    <a:pt x="10" y="0"/>
                  </a:lnTo>
                  <a:lnTo>
                    <a:pt x="0" y="10"/>
                  </a:lnTo>
                  <a:lnTo>
                    <a:pt x="2" y="40"/>
                  </a:lnTo>
                  <a:lnTo>
                    <a:pt x="6" y="16"/>
                  </a:lnTo>
                  <a:lnTo>
                    <a:pt x="12" y="18"/>
                  </a:lnTo>
                  <a:lnTo>
                    <a:pt x="2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251">
              <a:extLst>
                <a:ext uri="{FF2B5EF4-FFF2-40B4-BE49-F238E27FC236}">
                  <a16:creationId xmlns:a16="http://schemas.microsoft.com/office/drawing/2014/main" id="{E944681D-6705-445D-9557-028B4C2C676C}"/>
                </a:ext>
              </a:extLst>
            </p:cNvPr>
            <p:cNvSpPr>
              <a:spLocks/>
            </p:cNvSpPr>
            <p:nvPr/>
          </p:nvSpPr>
          <p:spPr bwMode="auto">
            <a:xfrm>
              <a:off x="1208" y="2106"/>
              <a:ext cx="29" cy="36"/>
            </a:xfrm>
            <a:custGeom>
              <a:avLst/>
              <a:gdLst>
                <a:gd name="T0" fmla="*/ 29 w 29"/>
                <a:gd name="T1" fmla="*/ 16 h 36"/>
                <a:gd name="T2" fmla="*/ 11 w 29"/>
                <a:gd name="T3" fmla="*/ 0 h 36"/>
                <a:gd name="T4" fmla="*/ 2 w 29"/>
                <a:gd name="T5" fmla="*/ 12 h 36"/>
                <a:gd name="T6" fmla="*/ 0 w 29"/>
                <a:gd name="T7" fmla="*/ 24 h 36"/>
                <a:gd name="T8" fmla="*/ 11 w 29"/>
                <a:gd name="T9" fmla="*/ 36 h 36"/>
                <a:gd name="T10" fmla="*/ 11 w 29"/>
                <a:gd name="T11" fmla="*/ 24 h 36"/>
                <a:gd name="T12" fmla="*/ 15 w 29"/>
                <a:gd name="T13" fmla="*/ 16 h 36"/>
                <a:gd name="T14" fmla="*/ 29 w 29"/>
                <a:gd name="T15" fmla="*/ 16 h 36"/>
                <a:gd name="T16" fmla="*/ 29 w 29"/>
                <a:gd name="T17" fmla="*/ 1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6">
                  <a:moveTo>
                    <a:pt x="29" y="16"/>
                  </a:moveTo>
                  <a:lnTo>
                    <a:pt x="11" y="0"/>
                  </a:lnTo>
                  <a:lnTo>
                    <a:pt x="2" y="12"/>
                  </a:lnTo>
                  <a:lnTo>
                    <a:pt x="0" y="24"/>
                  </a:lnTo>
                  <a:lnTo>
                    <a:pt x="11" y="36"/>
                  </a:lnTo>
                  <a:lnTo>
                    <a:pt x="11" y="24"/>
                  </a:lnTo>
                  <a:lnTo>
                    <a:pt x="15" y="16"/>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252">
              <a:extLst>
                <a:ext uri="{FF2B5EF4-FFF2-40B4-BE49-F238E27FC236}">
                  <a16:creationId xmlns:a16="http://schemas.microsoft.com/office/drawing/2014/main" id="{734FF019-A231-4BA8-9F09-011AFCAAF7C9}"/>
                </a:ext>
              </a:extLst>
            </p:cNvPr>
            <p:cNvSpPr>
              <a:spLocks/>
            </p:cNvSpPr>
            <p:nvPr/>
          </p:nvSpPr>
          <p:spPr bwMode="auto">
            <a:xfrm>
              <a:off x="1496" y="2153"/>
              <a:ext cx="16" cy="36"/>
            </a:xfrm>
            <a:custGeom>
              <a:avLst/>
              <a:gdLst>
                <a:gd name="T0" fmla="*/ 16 w 16"/>
                <a:gd name="T1" fmla="*/ 4 h 36"/>
                <a:gd name="T2" fmla="*/ 12 w 16"/>
                <a:gd name="T3" fmla="*/ 22 h 36"/>
                <a:gd name="T4" fmla="*/ 0 w 16"/>
                <a:gd name="T5" fmla="*/ 36 h 36"/>
                <a:gd name="T6" fmla="*/ 8 w 16"/>
                <a:gd name="T7" fmla="*/ 0 h 36"/>
                <a:gd name="T8" fmla="*/ 16 w 16"/>
                <a:gd name="T9" fmla="*/ 4 h 36"/>
                <a:gd name="T10" fmla="*/ 16 w 16"/>
                <a:gd name="T11" fmla="*/ 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6">
                  <a:moveTo>
                    <a:pt x="16" y="4"/>
                  </a:moveTo>
                  <a:lnTo>
                    <a:pt x="12" y="22"/>
                  </a:lnTo>
                  <a:lnTo>
                    <a:pt x="0" y="36"/>
                  </a:lnTo>
                  <a:lnTo>
                    <a:pt x="8"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253">
              <a:extLst>
                <a:ext uri="{FF2B5EF4-FFF2-40B4-BE49-F238E27FC236}">
                  <a16:creationId xmlns:a16="http://schemas.microsoft.com/office/drawing/2014/main" id="{F56D253B-AC94-4BF3-AC6B-15224D712B5A}"/>
                </a:ext>
              </a:extLst>
            </p:cNvPr>
            <p:cNvSpPr>
              <a:spLocks/>
            </p:cNvSpPr>
            <p:nvPr/>
          </p:nvSpPr>
          <p:spPr bwMode="auto">
            <a:xfrm>
              <a:off x="1813" y="1966"/>
              <a:ext cx="375" cy="330"/>
            </a:xfrm>
            <a:custGeom>
              <a:avLst/>
              <a:gdLst>
                <a:gd name="T0" fmla="*/ 29 w 375"/>
                <a:gd name="T1" fmla="*/ 101 h 330"/>
                <a:gd name="T2" fmla="*/ 10 w 375"/>
                <a:gd name="T3" fmla="*/ 132 h 330"/>
                <a:gd name="T4" fmla="*/ 0 w 375"/>
                <a:gd name="T5" fmla="*/ 193 h 330"/>
                <a:gd name="T6" fmla="*/ 4 w 375"/>
                <a:gd name="T7" fmla="*/ 253 h 330"/>
                <a:gd name="T8" fmla="*/ 16 w 375"/>
                <a:gd name="T9" fmla="*/ 270 h 330"/>
                <a:gd name="T10" fmla="*/ 39 w 375"/>
                <a:gd name="T11" fmla="*/ 326 h 330"/>
                <a:gd name="T12" fmla="*/ 35 w 375"/>
                <a:gd name="T13" fmla="*/ 284 h 330"/>
                <a:gd name="T14" fmla="*/ 41 w 375"/>
                <a:gd name="T15" fmla="*/ 263 h 330"/>
                <a:gd name="T16" fmla="*/ 83 w 375"/>
                <a:gd name="T17" fmla="*/ 263 h 330"/>
                <a:gd name="T18" fmla="*/ 142 w 375"/>
                <a:gd name="T19" fmla="*/ 253 h 330"/>
                <a:gd name="T20" fmla="*/ 188 w 375"/>
                <a:gd name="T21" fmla="*/ 237 h 330"/>
                <a:gd name="T22" fmla="*/ 247 w 375"/>
                <a:gd name="T23" fmla="*/ 251 h 330"/>
                <a:gd name="T24" fmla="*/ 296 w 375"/>
                <a:gd name="T25" fmla="*/ 245 h 330"/>
                <a:gd name="T26" fmla="*/ 304 w 375"/>
                <a:gd name="T27" fmla="*/ 266 h 330"/>
                <a:gd name="T28" fmla="*/ 338 w 375"/>
                <a:gd name="T29" fmla="*/ 292 h 330"/>
                <a:gd name="T30" fmla="*/ 346 w 375"/>
                <a:gd name="T31" fmla="*/ 330 h 330"/>
                <a:gd name="T32" fmla="*/ 354 w 375"/>
                <a:gd name="T33" fmla="*/ 290 h 330"/>
                <a:gd name="T34" fmla="*/ 366 w 375"/>
                <a:gd name="T35" fmla="*/ 235 h 330"/>
                <a:gd name="T36" fmla="*/ 375 w 375"/>
                <a:gd name="T37" fmla="*/ 213 h 330"/>
                <a:gd name="T38" fmla="*/ 368 w 375"/>
                <a:gd name="T39" fmla="*/ 136 h 330"/>
                <a:gd name="T40" fmla="*/ 350 w 375"/>
                <a:gd name="T41" fmla="*/ 104 h 330"/>
                <a:gd name="T42" fmla="*/ 342 w 375"/>
                <a:gd name="T43" fmla="*/ 69 h 330"/>
                <a:gd name="T44" fmla="*/ 247 w 375"/>
                <a:gd name="T45" fmla="*/ 2 h 330"/>
                <a:gd name="T46" fmla="*/ 172 w 375"/>
                <a:gd name="T47" fmla="*/ 0 h 330"/>
                <a:gd name="T48" fmla="*/ 109 w 375"/>
                <a:gd name="T49" fmla="*/ 20 h 330"/>
                <a:gd name="T50" fmla="*/ 59 w 375"/>
                <a:gd name="T51" fmla="*/ 67 h 330"/>
                <a:gd name="T52" fmla="*/ 29 w 375"/>
                <a:gd name="T53" fmla="*/ 101 h 330"/>
                <a:gd name="T54" fmla="*/ 29 w 375"/>
                <a:gd name="T55" fmla="*/ 101 h 3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5" h="330">
                  <a:moveTo>
                    <a:pt x="29" y="101"/>
                  </a:moveTo>
                  <a:lnTo>
                    <a:pt x="10" y="132"/>
                  </a:lnTo>
                  <a:lnTo>
                    <a:pt x="0" y="193"/>
                  </a:lnTo>
                  <a:lnTo>
                    <a:pt x="4" y="253"/>
                  </a:lnTo>
                  <a:lnTo>
                    <a:pt x="16" y="270"/>
                  </a:lnTo>
                  <a:lnTo>
                    <a:pt x="39" y="326"/>
                  </a:lnTo>
                  <a:lnTo>
                    <a:pt x="35" y="284"/>
                  </a:lnTo>
                  <a:lnTo>
                    <a:pt x="41" y="263"/>
                  </a:lnTo>
                  <a:lnTo>
                    <a:pt x="83" y="263"/>
                  </a:lnTo>
                  <a:lnTo>
                    <a:pt x="142" y="253"/>
                  </a:lnTo>
                  <a:lnTo>
                    <a:pt x="188" y="237"/>
                  </a:lnTo>
                  <a:lnTo>
                    <a:pt x="247" y="251"/>
                  </a:lnTo>
                  <a:lnTo>
                    <a:pt x="296" y="245"/>
                  </a:lnTo>
                  <a:lnTo>
                    <a:pt x="304" y="266"/>
                  </a:lnTo>
                  <a:lnTo>
                    <a:pt x="338" y="292"/>
                  </a:lnTo>
                  <a:lnTo>
                    <a:pt x="346" y="330"/>
                  </a:lnTo>
                  <a:lnTo>
                    <a:pt x="354" y="290"/>
                  </a:lnTo>
                  <a:lnTo>
                    <a:pt x="366" y="235"/>
                  </a:lnTo>
                  <a:lnTo>
                    <a:pt x="375" y="213"/>
                  </a:lnTo>
                  <a:lnTo>
                    <a:pt x="368" y="136"/>
                  </a:lnTo>
                  <a:lnTo>
                    <a:pt x="350" y="104"/>
                  </a:lnTo>
                  <a:lnTo>
                    <a:pt x="342" y="69"/>
                  </a:lnTo>
                  <a:lnTo>
                    <a:pt x="247" y="2"/>
                  </a:lnTo>
                  <a:lnTo>
                    <a:pt x="172" y="0"/>
                  </a:lnTo>
                  <a:lnTo>
                    <a:pt x="109" y="20"/>
                  </a:lnTo>
                  <a:lnTo>
                    <a:pt x="59" y="67"/>
                  </a:lnTo>
                  <a:lnTo>
                    <a:pt x="29"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54">
              <a:extLst>
                <a:ext uri="{FF2B5EF4-FFF2-40B4-BE49-F238E27FC236}">
                  <a16:creationId xmlns:a16="http://schemas.microsoft.com/office/drawing/2014/main" id="{1CF8BA6D-8615-4B9E-BAFC-BBAD03363F93}"/>
                </a:ext>
              </a:extLst>
            </p:cNvPr>
            <p:cNvSpPr>
              <a:spLocks/>
            </p:cNvSpPr>
            <p:nvPr/>
          </p:nvSpPr>
          <p:spPr bwMode="auto">
            <a:xfrm>
              <a:off x="1864" y="2306"/>
              <a:ext cx="109" cy="57"/>
            </a:xfrm>
            <a:custGeom>
              <a:avLst/>
              <a:gdLst>
                <a:gd name="T0" fmla="*/ 109 w 109"/>
                <a:gd name="T1" fmla="*/ 39 h 57"/>
                <a:gd name="T2" fmla="*/ 109 w 109"/>
                <a:gd name="T3" fmla="*/ 25 h 57"/>
                <a:gd name="T4" fmla="*/ 79 w 109"/>
                <a:gd name="T5" fmla="*/ 17 h 57"/>
                <a:gd name="T6" fmla="*/ 42 w 109"/>
                <a:gd name="T7" fmla="*/ 0 h 57"/>
                <a:gd name="T8" fmla="*/ 24 w 109"/>
                <a:gd name="T9" fmla="*/ 0 h 57"/>
                <a:gd name="T10" fmla="*/ 0 w 109"/>
                <a:gd name="T11" fmla="*/ 4 h 57"/>
                <a:gd name="T12" fmla="*/ 20 w 109"/>
                <a:gd name="T13" fmla="*/ 15 h 57"/>
                <a:gd name="T14" fmla="*/ 42 w 109"/>
                <a:gd name="T15" fmla="*/ 23 h 57"/>
                <a:gd name="T16" fmla="*/ 85 w 109"/>
                <a:gd name="T17" fmla="*/ 31 h 57"/>
                <a:gd name="T18" fmla="*/ 77 w 109"/>
                <a:gd name="T19" fmla="*/ 43 h 57"/>
                <a:gd name="T20" fmla="*/ 40 w 109"/>
                <a:gd name="T21" fmla="*/ 43 h 57"/>
                <a:gd name="T22" fmla="*/ 54 w 109"/>
                <a:gd name="T23" fmla="*/ 53 h 57"/>
                <a:gd name="T24" fmla="*/ 87 w 109"/>
                <a:gd name="T25" fmla="*/ 57 h 57"/>
                <a:gd name="T26" fmla="*/ 109 w 109"/>
                <a:gd name="T27" fmla="*/ 39 h 57"/>
                <a:gd name="T28" fmla="*/ 109 w 109"/>
                <a:gd name="T29" fmla="*/ 39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57">
                  <a:moveTo>
                    <a:pt x="109" y="39"/>
                  </a:moveTo>
                  <a:lnTo>
                    <a:pt x="109" y="25"/>
                  </a:lnTo>
                  <a:lnTo>
                    <a:pt x="79" y="17"/>
                  </a:lnTo>
                  <a:lnTo>
                    <a:pt x="42" y="0"/>
                  </a:lnTo>
                  <a:lnTo>
                    <a:pt x="24" y="0"/>
                  </a:lnTo>
                  <a:lnTo>
                    <a:pt x="0" y="4"/>
                  </a:lnTo>
                  <a:lnTo>
                    <a:pt x="20" y="15"/>
                  </a:lnTo>
                  <a:lnTo>
                    <a:pt x="42" y="23"/>
                  </a:lnTo>
                  <a:lnTo>
                    <a:pt x="85" y="31"/>
                  </a:lnTo>
                  <a:lnTo>
                    <a:pt x="77" y="43"/>
                  </a:lnTo>
                  <a:lnTo>
                    <a:pt x="40" y="43"/>
                  </a:lnTo>
                  <a:lnTo>
                    <a:pt x="54" y="53"/>
                  </a:lnTo>
                  <a:lnTo>
                    <a:pt x="87" y="57"/>
                  </a:lnTo>
                  <a:lnTo>
                    <a:pt x="10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55">
              <a:extLst>
                <a:ext uri="{FF2B5EF4-FFF2-40B4-BE49-F238E27FC236}">
                  <a16:creationId xmlns:a16="http://schemas.microsoft.com/office/drawing/2014/main" id="{1FC72A23-946C-41E1-B283-F85BAF2E60EA}"/>
                </a:ext>
              </a:extLst>
            </p:cNvPr>
            <p:cNvSpPr>
              <a:spLocks/>
            </p:cNvSpPr>
            <p:nvPr/>
          </p:nvSpPr>
          <p:spPr bwMode="auto">
            <a:xfrm>
              <a:off x="1985" y="2288"/>
              <a:ext cx="120" cy="65"/>
            </a:xfrm>
            <a:custGeom>
              <a:avLst/>
              <a:gdLst>
                <a:gd name="T0" fmla="*/ 0 w 120"/>
                <a:gd name="T1" fmla="*/ 31 h 65"/>
                <a:gd name="T2" fmla="*/ 33 w 120"/>
                <a:gd name="T3" fmla="*/ 24 h 65"/>
                <a:gd name="T4" fmla="*/ 65 w 120"/>
                <a:gd name="T5" fmla="*/ 14 h 65"/>
                <a:gd name="T6" fmla="*/ 95 w 120"/>
                <a:gd name="T7" fmla="*/ 0 h 65"/>
                <a:gd name="T8" fmla="*/ 120 w 120"/>
                <a:gd name="T9" fmla="*/ 10 h 65"/>
                <a:gd name="T10" fmla="*/ 81 w 120"/>
                <a:gd name="T11" fmla="*/ 20 h 65"/>
                <a:gd name="T12" fmla="*/ 49 w 120"/>
                <a:gd name="T13" fmla="*/ 33 h 65"/>
                <a:gd name="T14" fmla="*/ 57 w 120"/>
                <a:gd name="T15" fmla="*/ 49 h 65"/>
                <a:gd name="T16" fmla="*/ 85 w 120"/>
                <a:gd name="T17" fmla="*/ 53 h 65"/>
                <a:gd name="T18" fmla="*/ 99 w 120"/>
                <a:gd name="T19" fmla="*/ 43 h 65"/>
                <a:gd name="T20" fmla="*/ 97 w 120"/>
                <a:gd name="T21" fmla="*/ 61 h 65"/>
                <a:gd name="T22" fmla="*/ 73 w 120"/>
                <a:gd name="T23" fmla="*/ 65 h 65"/>
                <a:gd name="T24" fmla="*/ 35 w 120"/>
                <a:gd name="T25" fmla="*/ 65 h 65"/>
                <a:gd name="T26" fmla="*/ 16 w 120"/>
                <a:gd name="T27" fmla="*/ 53 h 65"/>
                <a:gd name="T28" fmla="*/ 0 w 120"/>
                <a:gd name="T29" fmla="*/ 31 h 65"/>
                <a:gd name="T30" fmla="*/ 0 w 12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65">
                  <a:moveTo>
                    <a:pt x="0" y="31"/>
                  </a:moveTo>
                  <a:lnTo>
                    <a:pt x="33" y="24"/>
                  </a:lnTo>
                  <a:lnTo>
                    <a:pt x="65" y="14"/>
                  </a:lnTo>
                  <a:lnTo>
                    <a:pt x="95" y="0"/>
                  </a:lnTo>
                  <a:lnTo>
                    <a:pt x="120" y="10"/>
                  </a:lnTo>
                  <a:lnTo>
                    <a:pt x="81" y="20"/>
                  </a:lnTo>
                  <a:lnTo>
                    <a:pt x="49" y="33"/>
                  </a:lnTo>
                  <a:lnTo>
                    <a:pt x="57" y="49"/>
                  </a:lnTo>
                  <a:lnTo>
                    <a:pt x="85" y="53"/>
                  </a:lnTo>
                  <a:lnTo>
                    <a:pt x="99" y="43"/>
                  </a:lnTo>
                  <a:lnTo>
                    <a:pt x="97" y="61"/>
                  </a:lnTo>
                  <a:lnTo>
                    <a:pt x="73" y="65"/>
                  </a:lnTo>
                  <a:lnTo>
                    <a:pt x="35" y="65"/>
                  </a:lnTo>
                  <a:lnTo>
                    <a:pt x="16" y="5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56">
              <a:extLst>
                <a:ext uri="{FF2B5EF4-FFF2-40B4-BE49-F238E27FC236}">
                  <a16:creationId xmlns:a16="http://schemas.microsoft.com/office/drawing/2014/main" id="{EB4724AC-171A-4FB4-A61B-822C597CC37F}"/>
                </a:ext>
              </a:extLst>
            </p:cNvPr>
            <p:cNvSpPr>
              <a:spLocks/>
            </p:cNvSpPr>
            <p:nvPr/>
          </p:nvSpPr>
          <p:spPr bwMode="auto">
            <a:xfrm>
              <a:off x="2159" y="2187"/>
              <a:ext cx="51" cy="182"/>
            </a:xfrm>
            <a:custGeom>
              <a:avLst/>
              <a:gdLst>
                <a:gd name="T0" fmla="*/ 22 w 51"/>
                <a:gd name="T1" fmla="*/ 8 h 182"/>
                <a:gd name="T2" fmla="*/ 35 w 51"/>
                <a:gd name="T3" fmla="*/ 16 h 182"/>
                <a:gd name="T4" fmla="*/ 41 w 51"/>
                <a:gd name="T5" fmla="*/ 61 h 182"/>
                <a:gd name="T6" fmla="*/ 29 w 51"/>
                <a:gd name="T7" fmla="*/ 101 h 182"/>
                <a:gd name="T8" fmla="*/ 29 w 51"/>
                <a:gd name="T9" fmla="*/ 121 h 182"/>
                <a:gd name="T10" fmla="*/ 16 w 51"/>
                <a:gd name="T11" fmla="*/ 130 h 182"/>
                <a:gd name="T12" fmla="*/ 4 w 51"/>
                <a:gd name="T13" fmla="*/ 132 h 182"/>
                <a:gd name="T14" fmla="*/ 0 w 51"/>
                <a:gd name="T15" fmla="*/ 154 h 182"/>
                <a:gd name="T16" fmla="*/ 0 w 51"/>
                <a:gd name="T17" fmla="*/ 182 h 182"/>
                <a:gd name="T18" fmla="*/ 10 w 51"/>
                <a:gd name="T19" fmla="*/ 140 h 182"/>
                <a:gd name="T20" fmla="*/ 28 w 51"/>
                <a:gd name="T21" fmla="*/ 132 h 182"/>
                <a:gd name="T22" fmla="*/ 41 w 51"/>
                <a:gd name="T23" fmla="*/ 123 h 182"/>
                <a:gd name="T24" fmla="*/ 37 w 51"/>
                <a:gd name="T25" fmla="*/ 97 h 182"/>
                <a:gd name="T26" fmla="*/ 51 w 51"/>
                <a:gd name="T27" fmla="*/ 63 h 182"/>
                <a:gd name="T28" fmla="*/ 47 w 51"/>
                <a:gd name="T29" fmla="*/ 40 h 182"/>
                <a:gd name="T30" fmla="*/ 45 w 51"/>
                <a:gd name="T31" fmla="*/ 12 h 182"/>
                <a:gd name="T32" fmla="*/ 29 w 51"/>
                <a:gd name="T33" fmla="*/ 0 h 182"/>
                <a:gd name="T34" fmla="*/ 22 w 51"/>
                <a:gd name="T35" fmla="*/ 8 h 182"/>
                <a:gd name="T36" fmla="*/ 22 w 51"/>
                <a:gd name="T37" fmla="*/ 8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182">
                  <a:moveTo>
                    <a:pt x="22" y="8"/>
                  </a:moveTo>
                  <a:lnTo>
                    <a:pt x="35" y="16"/>
                  </a:lnTo>
                  <a:lnTo>
                    <a:pt x="41" y="61"/>
                  </a:lnTo>
                  <a:lnTo>
                    <a:pt x="29" y="101"/>
                  </a:lnTo>
                  <a:lnTo>
                    <a:pt x="29" y="121"/>
                  </a:lnTo>
                  <a:lnTo>
                    <a:pt x="16" y="130"/>
                  </a:lnTo>
                  <a:lnTo>
                    <a:pt x="4" y="132"/>
                  </a:lnTo>
                  <a:lnTo>
                    <a:pt x="0" y="154"/>
                  </a:lnTo>
                  <a:lnTo>
                    <a:pt x="0" y="182"/>
                  </a:lnTo>
                  <a:lnTo>
                    <a:pt x="10" y="140"/>
                  </a:lnTo>
                  <a:lnTo>
                    <a:pt x="28" y="132"/>
                  </a:lnTo>
                  <a:lnTo>
                    <a:pt x="41" y="123"/>
                  </a:lnTo>
                  <a:lnTo>
                    <a:pt x="37" y="97"/>
                  </a:lnTo>
                  <a:lnTo>
                    <a:pt x="51" y="63"/>
                  </a:lnTo>
                  <a:lnTo>
                    <a:pt x="47" y="40"/>
                  </a:lnTo>
                  <a:lnTo>
                    <a:pt x="45" y="12"/>
                  </a:lnTo>
                  <a:lnTo>
                    <a:pt x="29" y="0"/>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57">
              <a:extLst>
                <a:ext uri="{FF2B5EF4-FFF2-40B4-BE49-F238E27FC236}">
                  <a16:creationId xmlns:a16="http://schemas.microsoft.com/office/drawing/2014/main" id="{AE839603-930B-4973-922A-E0F26A5C2A4A}"/>
                </a:ext>
              </a:extLst>
            </p:cNvPr>
            <p:cNvSpPr>
              <a:spLocks/>
            </p:cNvSpPr>
            <p:nvPr/>
          </p:nvSpPr>
          <p:spPr bwMode="auto">
            <a:xfrm>
              <a:off x="2167" y="2209"/>
              <a:ext cx="37" cy="25"/>
            </a:xfrm>
            <a:custGeom>
              <a:avLst/>
              <a:gdLst>
                <a:gd name="T0" fmla="*/ 0 w 37"/>
                <a:gd name="T1" fmla="*/ 2 h 25"/>
                <a:gd name="T2" fmla="*/ 16 w 37"/>
                <a:gd name="T3" fmla="*/ 0 h 25"/>
                <a:gd name="T4" fmla="*/ 37 w 37"/>
                <a:gd name="T5" fmla="*/ 25 h 25"/>
                <a:gd name="T6" fmla="*/ 18 w 37"/>
                <a:gd name="T7" fmla="*/ 16 h 25"/>
                <a:gd name="T8" fmla="*/ 0 w 37"/>
                <a:gd name="T9" fmla="*/ 20 h 25"/>
                <a:gd name="T10" fmla="*/ 0 w 37"/>
                <a:gd name="T11" fmla="*/ 2 h 25"/>
                <a:gd name="T12" fmla="*/ 0 w 37"/>
                <a:gd name="T13" fmla="*/ 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5">
                  <a:moveTo>
                    <a:pt x="0" y="2"/>
                  </a:moveTo>
                  <a:lnTo>
                    <a:pt x="16" y="0"/>
                  </a:lnTo>
                  <a:lnTo>
                    <a:pt x="37" y="25"/>
                  </a:lnTo>
                  <a:lnTo>
                    <a:pt x="18" y="16"/>
                  </a:lnTo>
                  <a:lnTo>
                    <a:pt x="0" y="2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58">
              <a:extLst>
                <a:ext uri="{FF2B5EF4-FFF2-40B4-BE49-F238E27FC236}">
                  <a16:creationId xmlns:a16="http://schemas.microsoft.com/office/drawing/2014/main" id="{10C9C866-48D7-4EDE-98ED-58EB10EBF690}"/>
                </a:ext>
              </a:extLst>
            </p:cNvPr>
            <p:cNvSpPr>
              <a:spLocks/>
            </p:cNvSpPr>
            <p:nvPr/>
          </p:nvSpPr>
          <p:spPr bwMode="auto">
            <a:xfrm>
              <a:off x="2159" y="2231"/>
              <a:ext cx="31" cy="41"/>
            </a:xfrm>
            <a:custGeom>
              <a:avLst/>
              <a:gdLst>
                <a:gd name="T0" fmla="*/ 8 w 31"/>
                <a:gd name="T1" fmla="*/ 0 h 41"/>
                <a:gd name="T2" fmla="*/ 22 w 31"/>
                <a:gd name="T3" fmla="*/ 5 h 41"/>
                <a:gd name="T4" fmla="*/ 31 w 31"/>
                <a:gd name="T5" fmla="*/ 27 h 41"/>
                <a:gd name="T6" fmla="*/ 28 w 31"/>
                <a:gd name="T7" fmla="*/ 41 h 41"/>
                <a:gd name="T8" fmla="*/ 18 w 31"/>
                <a:gd name="T9" fmla="*/ 29 h 41"/>
                <a:gd name="T10" fmla="*/ 0 w 31"/>
                <a:gd name="T11" fmla="*/ 27 h 41"/>
                <a:gd name="T12" fmla="*/ 8 w 31"/>
                <a:gd name="T13" fmla="*/ 0 h 41"/>
                <a:gd name="T14" fmla="*/ 8 w 31"/>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41">
                  <a:moveTo>
                    <a:pt x="8" y="0"/>
                  </a:moveTo>
                  <a:lnTo>
                    <a:pt x="22" y="5"/>
                  </a:lnTo>
                  <a:lnTo>
                    <a:pt x="31" y="27"/>
                  </a:lnTo>
                  <a:lnTo>
                    <a:pt x="28" y="41"/>
                  </a:lnTo>
                  <a:lnTo>
                    <a:pt x="18" y="29"/>
                  </a:lnTo>
                  <a:lnTo>
                    <a:pt x="0" y="2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259">
              <a:extLst>
                <a:ext uri="{FF2B5EF4-FFF2-40B4-BE49-F238E27FC236}">
                  <a16:creationId xmlns:a16="http://schemas.microsoft.com/office/drawing/2014/main" id="{4607EC37-B10C-41AB-B800-6F89C42C5A16}"/>
                </a:ext>
              </a:extLst>
            </p:cNvPr>
            <p:cNvSpPr>
              <a:spLocks/>
            </p:cNvSpPr>
            <p:nvPr/>
          </p:nvSpPr>
          <p:spPr bwMode="auto">
            <a:xfrm>
              <a:off x="2163" y="2345"/>
              <a:ext cx="463" cy="587"/>
            </a:xfrm>
            <a:custGeom>
              <a:avLst/>
              <a:gdLst>
                <a:gd name="T0" fmla="*/ 4 w 463"/>
                <a:gd name="T1" fmla="*/ 12 h 587"/>
                <a:gd name="T2" fmla="*/ 43 w 463"/>
                <a:gd name="T3" fmla="*/ 51 h 587"/>
                <a:gd name="T4" fmla="*/ 51 w 463"/>
                <a:gd name="T5" fmla="*/ 105 h 587"/>
                <a:gd name="T6" fmla="*/ 55 w 463"/>
                <a:gd name="T7" fmla="*/ 138 h 587"/>
                <a:gd name="T8" fmla="*/ 67 w 463"/>
                <a:gd name="T9" fmla="*/ 67 h 587"/>
                <a:gd name="T10" fmla="*/ 233 w 463"/>
                <a:gd name="T11" fmla="*/ 136 h 587"/>
                <a:gd name="T12" fmla="*/ 334 w 463"/>
                <a:gd name="T13" fmla="*/ 210 h 587"/>
                <a:gd name="T14" fmla="*/ 379 w 463"/>
                <a:gd name="T15" fmla="*/ 283 h 587"/>
                <a:gd name="T16" fmla="*/ 391 w 463"/>
                <a:gd name="T17" fmla="*/ 387 h 587"/>
                <a:gd name="T18" fmla="*/ 439 w 463"/>
                <a:gd name="T19" fmla="*/ 538 h 587"/>
                <a:gd name="T20" fmla="*/ 461 w 463"/>
                <a:gd name="T21" fmla="*/ 587 h 587"/>
                <a:gd name="T22" fmla="*/ 463 w 463"/>
                <a:gd name="T23" fmla="*/ 569 h 587"/>
                <a:gd name="T24" fmla="*/ 423 w 463"/>
                <a:gd name="T25" fmla="*/ 460 h 587"/>
                <a:gd name="T26" fmla="*/ 403 w 463"/>
                <a:gd name="T27" fmla="*/ 381 h 587"/>
                <a:gd name="T28" fmla="*/ 385 w 463"/>
                <a:gd name="T29" fmla="*/ 275 h 587"/>
                <a:gd name="T30" fmla="*/ 334 w 463"/>
                <a:gd name="T31" fmla="*/ 196 h 587"/>
                <a:gd name="T32" fmla="*/ 247 w 463"/>
                <a:gd name="T33" fmla="*/ 132 h 587"/>
                <a:gd name="T34" fmla="*/ 128 w 463"/>
                <a:gd name="T35" fmla="*/ 79 h 587"/>
                <a:gd name="T36" fmla="*/ 57 w 463"/>
                <a:gd name="T37" fmla="*/ 53 h 587"/>
                <a:gd name="T38" fmla="*/ 0 w 463"/>
                <a:gd name="T39" fmla="*/ 0 h 587"/>
                <a:gd name="T40" fmla="*/ 4 w 463"/>
                <a:gd name="T41" fmla="*/ 12 h 587"/>
                <a:gd name="T42" fmla="*/ 4 w 463"/>
                <a:gd name="T43" fmla="*/ 12 h 5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 h="587">
                  <a:moveTo>
                    <a:pt x="4" y="12"/>
                  </a:moveTo>
                  <a:lnTo>
                    <a:pt x="43" y="51"/>
                  </a:lnTo>
                  <a:lnTo>
                    <a:pt x="51" y="105"/>
                  </a:lnTo>
                  <a:lnTo>
                    <a:pt x="55" y="138"/>
                  </a:lnTo>
                  <a:lnTo>
                    <a:pt x="67" y="67"/>
                  </a:lnTo>
                  <a:lnTo>
                    <a:pt x="233" y="136"/>
                  </a:lnTo>
                  <a:lnTo>
                    <a:pt x="334" y="210"/>
                  </a:lnTo>
                  <a:lnTo>
                    <a:pt x="379" y="283"/>
                  </a:lnTo>
                  <a:lnTo>
                    <a:pt x="391" y="387"/>
                  </a:lnTo>
                  <a:lnTo>
                    <a:pt x="439" y="538"/>
                  </a:lnTo>
                  <a:lnTo>
                    <a:pt x="461" y="587"/>
                  </a:lnTo>
                  <a:lnTo>
                    <a:pt x="463" y="569"/>
                  </a:lnTo>
                  <a:lnTo>
                    <a:pt x="423" y="460"/>
                  </a:lnTo>
                  <a:lnTo>
                    <a:pt x="403" y="381"/>
                  </a:lnTo>
                  <a:lnTo>
                    <a:pt x="385" y="275"/>
                  </a:lnTo>
                  <a:lnTo>
                    <a:pt x="334" y="196"/>
                  </a:lnTo>
                  <a:lnTo>
                    <a:pt x="247" y="132"/>
                  </a:lnTo>
                  <a:lnTo>
                    <a:pt x="128" y="79"/>
                  </a:lnTo>
                  <a:lnTo>
                    <a:pt x="57" y="53"/>
                  </a:lnTo>
                  <a:lnTo>
                    <a:pt x="0" y="0"/>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60">
              <a:extLst>
                <a:ext uri="{FF2B5EF4-FFF2-40B4-BE49-F238E27FC236}">
                  <a16:creationId xmlns:a16="http://schemas.microsoft.com/office/drawing/2014/main" id="{3A88C79B-B0CB-46FE-BB15-922C75B8DCFD}"/>
                </a:ext>
              </a:extLst>
            </p:cNvPr>
            <p:cNvSpPr>
              <a:spLocks/>
            </p:cNvSpPr>
            <p:nvPr/>
          </p:nvSpPr>
          <p:spPr bwMode="auto">
            <a:xfrm>
              <a:off x="2406" y="2574"/>
              <a:ext cx="44" cy="352"/>
            </a:xfrm>
            <a:custGeom>
              <a:avLst/>
              <a:gdLst>
                <a:gd name="T0" fmla="*/ 44 w 44"/>
                <a:gd name="T1" fmla="*/ 0 h 352"/>
                <a:gd name="T2" fmla="*/ 26 w 44"/>
                <a:gd name="T3" fmla="*/ 156 h 352"/>
                <a:gd name="T4" fmla="*/ 24 w 44"/>
                <a:gd name="T5" fmla="*/ 245 h 352"/>
                <a:gd name="T6" fmla="*/ 0 w 44"/>
                <a:gd name="T7" fmla="*/ 312 h 352"/>
                <a:gd name="T8" fmla="*/ 0 w 44"/>
                <a:gd name="T9" fmla="*/ 352 h 352"/>
                <a:gd name="T10" fmla="*/ 12 w 44"/>
                <a:gd name="T11" fmla="*/ 340 h 352"/>
                <a:gd name="T12" fmla="*/ 44 w 44"/>
                <a:gd name="T13" fmla="*/ 224 h 352"/>
                <a:gd name="T14" fmla="*/ 36 w 44"/>
                <a:gd name="T15" fmla="*/ 206 h 352"/>
                <a:gd name="T16" fmla="*/ 42 w 44"/>
                <a:gd name="T17" fmla="*/ 50 h 352"/>
                <a:gd name="T18" fmla="*/ 44 w 44"/>
                <a:gd name="T19" fmla="*/ 0 h 352"/>
                <a:gd name="T20" fmla="*/ 44 w 44"/>
                <a:gd name="T21" fmla="*/ 0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52">
                  <a:moveTo>
                    <a:pt x="44" y="0"/>
                  </a:moveTo>
                  <a:lnTo>
                    <a:pt x="26" y="156"/>
                  </a:lnTo>
                  <a:lnTo>
                    <a:pt x="24" y="245"/>
                  </a:lnTo>
                  <a:lnTo>
                    <a:pt x="0" y="312"/>
                  </a:lnTo>
                  <a:lnTo>
                    <a:pt x="0" y="352"/>
                  </a:lnTo>
                  <a:lnTo>
                    <a:pt x="12" y="340"/>
                  </a:lnTo>
                  <a:lnTo>
                    <a:pt x="44" y="224"/>
                  </a:lnTo>
                  <a:lnTo>
                    <a:pt x="36" y="206"/>
                  </a:lnTo>
                  <a:lnTo>
                    <a:pt x="42" y="5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261">
              <a:extLst>
                <a:ext uri="{FF2B5EF4-FFF2-40B4-BE49-F238E27FC236}">
                  <a16:creationId xmlns:a16="http://schemas.microsoft.com/office/drawing/2014/main" id="{5D137675-9293-4FA1-B6C7-AA1CC758E5B1}"/>
                </a:ext>
              </a:extLst>
            </p:cNvPr>
            <p:cNvSpPr>
              <a:spLocks/>
            </p:cNvSpPr>
            <p:nvPr/>
          </p:nvSpPr>
          <p:spPr bwMode="auto">
            <a:xfrm>
              <a:off x="2127" y="2926"/>
              <a:ext cx="489" cy="652"/>
            </a:xfrm>
            <a:custGeom>
              <a:avLst/>
              <a:gdLst>
                <a:gd name="T0" fmla="*/ 273 w 489"/>
                <a:gd name="T1" fmla="*/ 134 h 652"/>
                <a:gd name="T2" fmla="*/ 321 w 489"/>
                <a:gd name="T3" fmla="*/ 202 h 652"/>
                <a:gd name="T4" fmla="*/ 281 w 489"/>
                <a:gd name="T5" fmla="*/ 298 h 652"/>
                <a:gd name="T6" fmla="*/ 129 w 489"/>
                <a:gd name="T7" fmla="*/ 348 h 652"/>
                <a:gd name="T8" fmla="*/ 2 w 489"/>
                <a:gd name="T9" fmla="*/ 362 h 652"/>
                <a:gd name="T10" fmla="*/ 12 w 489"/>
                <a:gd name="T11" fmla="*/ 435 h 652"/>
                <a:gd name="T12" fmla="*/ 87 w 489"/>
                <a:gd name="T13" fmla="*/ 445 h 652"/>
                <a:gd name="T14" fmla="*/ 95 w 489"/>
                <a:gd name="T15" fmla="*/ 362 h 652"/>
                <a:gd name="T16" fmla="*/ 149 w 489"/>
                <a:gd name="T17" fmla="*/ 425 h 652"/>
                <a:gd name="T18" fmla="*/ 261 w 489"/>
                <a:gd name="T19" fmla="*/ 379 h 652"/>
                <a:gd name="T20" fmla="*/ 216 w 489"/>
                <a:gd name="T21" fmla="*/ 474 h 652"/>
                <a:gd name="T22" fmla="*/ 178 w 489"/>
                <a:gd name="T23" fmla="*/ 545 h 652"/>
                <a:gd name="T24" fmla="*/ 156 w 489"/>
                <a:gd name="T25" fmla="*/ 611 h 652"/>
                <a:gd name="T26" fmla="*/ 156 w 489"/>
                <a:gd name="T27" fmla="*/ 652 h 652"/>
                <a:gd name="T28" fmla="*/ 204 w 489"/>
                <a:gd name="T29" fmla="*/ 626 h 652"/>
                <a:gd name="T30" fmla="*/ 245 w 489"/>
                <a:gd name="T31" fmla="*/ 591 h 652"/>
                <a:gd name="T32" fmla="*/ 196 w 489"/>
                <a:gd name="T33" fmla="*/ 622 h 652"/>
                <a:gd name="T34" fmla="*/ 162 w 489"/>
                <a:gd name="T35" fmla="*/ 640 h 652"/>
                <a:gd name="T36" fmla="*/ 184 w 489"/>
                <a:gd name="T37" fmla="*/ 583 h 652"/>
                <a:gd name="T38" fmla="*/ 190 w 489"/>
                <a:gd name="T39" fmla="*/ 506 h 652"/>
                <a:gd name="T40" fmla="*/ 285 w 489"/>
                <a:gd name="T41" fmla="*/ 348 h 652"/>
                <a:gd name="T42" fmla="*/ 344 w 489"/>
                <a:gd name="T43" fmla="*/ 174 h 652"/>
                <a:gd name="T44" fmla="*/ 400 w 489"/>
                <a:gd name="T45" fmla="*/ 142 h 652"/>
                <a:gd name="T46" fmla="*/ 471 w 489"/>
                <a:gd name="T47" fmla="*/ 154 h 652"/>
                <a:gd name="T48" fmla="*/ 412 w 489"/>
                <a:gd name="T49" fmla="*/ 128 h 652"/>
                <a:gd name="T50" fmla="*/ 350 w 489"/>
                <a:gd name="T51" fmla="*/ 130 h 652"/>
                <a:gd name="T52" fmla="*/ 471 w 489"/>
                <a:gd name="T53" fmla="*/ 41 h 652"/>
                <a:gd name="T54" fmla="*/ 408 w 489"/>
                <a:gd name="T55" fmla="*/ 71 h 652"/>
                <a:gd name="T56" fmla="*/ 372 w 489"/>
                <a:gd name="T57" fmla="*/ 95 h 652"/>
                <a:gd name="T58" fmla="*/ 313 w 489"/>
                <a:gd name="T59" fmla="*/ 101 h 652"/>
                <a:gd name="T60" fmla="*/ 330 w 489"/>
                <a:gd name="T61" fmla="*/ 12 h 652"/>
                <a:gd name="T62" fmla="*/ 281 w 489"/>
                <a:gd name="T63" fmla="*/ 32 h 652"/>
                <a:gd name="T64" fmla="*/ 273 w 489"/>
                <a:gd name="T65" fmla="*/ 14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652">
                  <a:moveTo>
                    <a:pt x="273" y="14"/>
                  </a:moveTo>
                  <a:lnTo>
                    <a:pt x="273" y="134"/>
                  </a:lnTo>
                  <a:lnTo>
                    <a:pt x="291" y="196"/>
                  </a:lnTo>
                  <a:lnTo>
                    <a:pt x="321" y="202"/>
                  </a:lnTo>
                  <a:lnTo>
                    <a:pt x="297" y="259"/>
                  </a:lnTo>
                  <a:lnTo>
                    <a:pt x="281" y="298"/>
                  </a:lnTo>
                  <a:lnTo>
                    <a:pt x="198" y="340"/>
                  </a:lnTo>
                  <a:lnTo>
                    <a:pt x="129" y="348"/>
                  </a:lnTo>
                  <a:lnTo>
                    <a:pt x="40" y="356"/>
                  </a:lnTo>
                  <a:lnTo>
                    <a:pt x="2" y="362"/>
                  </a:lnTo>
                  <a:lnTo>
                    <a:pt x="0" y="431"/>
                  </a:lnTo>
                  <a:lnTo>
                    <a:pt x="12" y="435"/>
                  </a:lnTo>
                  <a:lnTo>
                    <a:pt x="60" y="439"/>
                  </a:lnTo>
                  <a:lnTo>
                    <a:pt x="87" y="445"/>
                  </a:lnTo>
                  <a:lnTo>
                    <a:pt x="91" y="367"/>
                  </a:lnTo>
                  <a:lnTo>
                    <a:pt x="95" y="362"/>
                  </a:lnTo>
                  <a:lnTo>
                    <a:pt x="149" y="362"/>
                  </a:lnTo>
                  <a:lnTo>
                    <a:pt x="149" y="425"/>
                  </a:lnTo>
                  <a:lnTo>
                    <a:pt x="238" y="393"/>
                  </a:lnTo>
                  <a:lnTo>
                    <a:pt x="261" y="379"/>
                  </a:lnTo>
                  <a:lnTo>
                    <a:pt x="224" y="445"/>
                  </a:lnTo>
                  <a:lnTo>
                    <a:pt x="216" y="474"/>
                  </a:lnTo>
                  <a:lnTo>
                    <a:pt x="180" y="506"/>
                  </a:lnTo>
                  <a:lnTo>
                    <a:pt x="178" y="545"/>
                  </a:lnTo>
                  <a:lnTo>
                    <a:pt x="176" y="569"/>
                  </a:lnTo>
                  <a:lnTo>
                    <a:pt x="156" y="611"/>
                  </a:lnTo>
                  <a:lnTo>
                    <a:pt x="149" y="638"/>
                  </a:lnTo>
                  <a:lnTo>
                    <a:pt x="156" y="652"/>
                  </a:lnTo>
                  <a:lnTo>
                    <a:pt x="170" y="652"/>
                  </a:lnTo>
                  <a:lnTo>
                    <a:pt x="204" y="626"/>
                  </a:lnTo>
                  <a:lnTo>
                    <a:pt x="226" y="599"/>
                  </a:lnTo>
                  <a:lnTo>
                    <a:pt x="245" y="591"/>
                  </a:lnTo>
                  <a:lnTo>
                    <a:pt x="222" y="587"/>
                  </a:lnTo>
                  <a:lnTo>
                    <a:pt x="196" y="622"/>
                  </a:lnTo>
                  <a:lnTo>
                    <a:pt x="174" y="638"/>
                  </a:lnTo>
                  <a:lnTo>
                    <a:pt x="162" y="640"/>
                  </a:lnTo>
                  <a:lnTo>
                    <a:pt x="162" y="622"/>
                  </a:lnTo>
                  <a:lnTo>
                    <a:pt x="184" y="583"/>
                  </a:lnTo>
                  <a:lnTo>
                    <a:pt x="190" y="555"/>
                  </a:lnTo>
                  <a:lnTo>
                    <a:pt x="190" y="506"/>
                  </a:lnTo>
                  <a:lnTo>
                    <a:pt x="224" y="474"/>
                  </a:lnTo>
                  <a:lnTo>
                    <a:pt x="285" y="348"/>
                  </a:lnTo>
                  <a:lnTo>
                    <a:pt x="325" y="223"/>
                  </a:lnTo>
                  <a:lnTo>
                    <a:pt x="344" y="174"/>
                  </a:lnTo>
                  <a:lnTo>
                    <a:pt x="362" y="158"/>
                  </a:lnTo>
                  <a:lnTo>
                    <a:pt x="400" y="142"/>
                  </a:lnTo>
                  <a:lnTo>
                    <a:pt x="447" y="142"/>
                  </a:lnTo>
                  <a:lnTo>
                    <a:pt x="471" y="154"/>
                  </a:lnTo>
                  <a:lnTo>
                    <a:pt x="467" y="136"/>
                  </a:lnTo>
                  <a:lnTo>
                    <a:pt x="412" y="128"/>
                  </a:lnTo>
                  <a:lnTo>
                    <a:pt x="336" y="154"/>
                  </a:lnTo>
                  <a:lnTo>
                    <a:pt x="350" y="130"/>
                  </a:lnTo>
                  <a:lnTo>
                    <a:pt x="427" y="89"/>
                  </a:lnTo>
                  <a:lnTo>
                    <a:pt x="471" y="41"/>
                  </a:lnTo>
                  <a:lnTo>
                    <a:pt x="489" y="8"/>
                  </a:lnTo>
                  <a:lnTo>
                    <a:pt x="408" y="71"/>
                  </a:lnTo>
                  <a:lnTo>
                    <a:pt x="358" y="79"/>
                  </a:lnTo>
                  <a:lnTo>
                    <a:pt x="372" y="95"/>
                  </a:lnTo>
                  <a:lnTo>
                    <a:pt x="348" y="109"/>
                  </a:lnTo>
                  <a:lnTo>
                    <a:pt x="313" y="101"/>
                  </a:lnTo>
                  <a:lnTo>
                    <a:pt x="311" y="65"/>
                  </a:lnTo>
                  <a:lnTo>
                    <a:pt x="330" y="12"/>
                  </a:lnTo>
                  <a:lnTo>
                    <a:pt x="295" y="41"/>
                  </a:lnTo>
                  <a:lnTo>
                    <a:pt x="281" y="32"/>
                  </a:lnTo>
                  <a:lnTo>
                    <a:pt x="281" y="0"/>
                  </a:lnTo>
                  <a:lnTo>
                    <a:pt x="27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62">
              <a:extLst>
                <a:ext uri="{FF2B5EF4-FFF2-40B4-BE49-F238E27FC236}">
                  <a16:creationId xmlns:a16="http://schemas.microsoft.com/office/drawing/2014/main" id="{2D52C653-B1AA-4A5A-8F57-D517A1410556}"/>
                </a:ext>
              </a:extLst>
            </p:cNvPr>
            <p:cNvSpPr>
              <a:spLocks/>
            </p:cNvSpPr>
            <p:nvPr/>
          </p:nvSpPr>
          <p:spPr bwMode="auto">
            <a:xfrm>
              <a:off x="2499" y="2914"/>
              <a:ext cx="85" cy="65"/>
            </a:xfrm>
            <a:custGeom>
              <a:avLst/>
              <a:gdLst>
                <a:gd name="T0" fmla="*/ 85 w 85"/>
                <a:gd name="T1" fmla="*/ 0 h 65"/>
                <a:gd name="T2" fmla="*/ 6 w 85"/>
                <a:gd name="T3" fmla="*/ 42 h 65"/>
                <a:gd name="T4" fmla="*/ 0 w 85"/>
                <a:gd name="T5" fmla="*/ 65 h 65"/>
                <a:gd name="T6" fmla="*/ 32 w 85"/>
                <a:gd name="T7" fmla="*/ 50 h 65"/>
                <a:gd name="T8" fmla="*/ 57 w 85"/>
                <a:gd name="T9" fmla="*/ 28 h 65"/>
                <a:gd name="T10" fmla="*/ 85 w 85"/>
                <a:gd name="T11" fmla="*/ 0 h 65"/>
                <a:gd name="T12" fmla="*/ 85 w 85"/>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5">
                  <a:moveTo>
                    <a:pt x="85" y="0"/>
                  </a:moveTo>
                  <a:lnTo>
                    <a:pt x="6" y="42"/>
                  </a:lnTo>
                  <a:lnTo>
                    <a:pt x="0" y="65"/>
                  </a:lnTo>
                  <a:lnTo>
                    <a:pt x="32" y="50"/>
                  </a:lnTo>
                  <a:lnTo>
                    <a:pt x="57" y="28"/>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263">
              <a:extLst>
                <a:ext uri="{FF2B5EF4-FFF2-40B4-BE49-F238E27FC236}">
                  <a16:creationId xmlns:a16="http://schemas.microsoft.com/office/drawing/2014/main" id="{388EEBAA-BD02-4601-A1B4-3A8DC97A9803}"/>
                </a:ext>
              </a:extLst>
            </p:cNvPr>
            <p:cNvSpPr>
              <a:spLocks/>
            </p:cNvSpPr>
            <p:nvPr/>
          </p:nvSpPr>
          <p:spPr bwMode="auto">
            <a:xfrm>
              <a:off x="2552" y="2967"/>
              <a:ext cx="50" cy="107"/>
            </a:xfrm>
            <a:custGeom>
              <a:avLst/>
              <a:gdLst>
                <a:gd name="T0" fmla="*/ 30 w 50"/>
                <a:gd name="T1" fmla="*/ 4 h 107"/>
                <a:gd name="T2" fmla="*/ 26 w 50"/>
                <a:gd name="T3" fmla="*/ 32 h 107"/>
                <a:gd name="T4" fmla="*/ 0 w 50"/>
                <a:gd name="T5" fmla="*/ 38 h 107"/>
                <a:gd name="T6" fmla="*/ 30 w 50"/>
                <a:gd name="T7" fmla="*/ 54 h 107"/>
                <a:gd name="T8" fmla="*/ 42 w 50"/>
                <a:gd name="T9" fmla="*/ 107 h 107"/>
                <a:gd name="T10" fmla="*/ 50 w 50"/>
                <a:gd name="T11" fmla="*/ 72 h 107"/>
                <a:gd name="T12" fmla="*/ 38 w 50"/>
                <a:gd name="T13" fmla="*/ 36 h 107"/>
                <a:gd name="T14" fmla="*/ 38 w 50"/>
                <a:gd name="T15" fmla="*/ 0 h 107"/>
                <a:gd name="T16" fmla="*/ 30 w 50"/>
                <a:gd name="T17" fmla="*/ 4 h 107"/>
                <a:gd name="T18" fmla="*/ 30 w 50"/>
                <a:gd name="T19" fmla="*/ 4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07">
                  <a:moveTo>
                    <a:pt x="30" y="4"/>
                  </a:moveTo>
                  <a:lnTo>
                    <a:pt x="26" y="32"/>
                  </a:lnTo>
                  <a:lnTo>
                    <a:pt x="0" y="38"/>
                  </a:lnTo>
                  <a:lnTo>
                    <a:pt x="30" y="54"/>
                  </a:lnTo>
                  <a:lnTo>
                    <a:pt x="42" y="107"/>
                  </a:lnTo>
                  <a:lnTo>
                    <a:pt x="50" y="72"/>
                  </a:lnTo>
                  <a:lnTo>
                    <a:pt x="38" y="36"/>
                  </a:lnTo>
                  <a:lnTo>
                    <a:pt x="38" y="0"/>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64">
              <a:extLst>
                <a:ext uri="{FF2B5EF4-FFF2-40B4-BE49-F238E27FC236}">
                  <a16:creationId xmlns:a16="http://schemas.microsoft.com/office/drawing/2014/main" id="{1488D5D0-09FB-43E0-9FD7-FA2615A63890}"/>
                </a:ext>
              </a:extLst>
            </p:cNvPr>
            <p:cNvSpPr>
              <a:spLocks/>
            </p:cNvSpPr>
            <p:nvPr/>
          </p:nvSpPr>
          <p:spPr bwMode="auto">
            <a:xfrm>
              <a:off x="1744" y="2699"/>
              <a:ext cx="144" cy="519"/>
            </a:xfrm>
            <a:custGeom>
              <a:avLst/>
              <a:gdLst>
                <a:gd name="T0" fmla="*/ 15 w 144"/>
                <a:gd name="T1" fmla="*/ 0 h 519"/>
                <a:gd name="T2" fmla="*/ 55 w 144"/>
                <a:gd name="T3" fmla="*/ 160 h 519"/>
                <a:gd name="T4" fmla="*/ 73 w 144"/>
                <a:gd name="T5" fmla="*/ 276 h 519"/>
                <a:gd name="T6" fmla="*/ 90 w 144"/>
                <a:gd name="T7" fmla="*/ 340 h 519"/>
                <a:gd name="T8" fmla="*/ 124 w 144"/>
                <a:gd name="T9" fmla="*/ 401 h 519"/>
                <a:gd name="T10" fmla="*/ 144 w 144"/>
                <a:gd name="T11" fmla="*/ 434 h 519"/>
                <a:gd name="T12" fmla="*/ 118 w 144"/>
                <a:gd name="T13" fmla="*/ 409 h 519"/>
                <a:gd name="T14" fmla="*/ 71 w 144"/>
                <a:gd name="T15" fmla="*/ 506 h 519"/>
                <a:gd name="T16" fmla="*/ 55 w 144"/>
                <a:gd name="T17" fmla="*/ 519 h 519"/>
                <a:gd name="T18" fmla="*/ 51 w 144"/>
                <a:gd name="T19" fmla="*/ 478 h 519"/>
                <a:gd name="T20" fmla="*/ 63 w 144"/>
                <a:gd name="T21" fmla="*/ 468 h 519"/>
                <a:gd name="T22" fmla="*/ 57 w 144"/>
                <a:gd name="T23" fmla="*/ 450 h 519"/>
                <a:gd name="T24" fmla="*/ 5 w 144"/>
                <a:gd name="T25" fmla="*/ 442 h 519"/>
                <a:gd name="T26" fmla="*/ 31 w 144"/>
                <a:gd name="T27" fmla="*/ 436 h 519"/>
                <a:gd name="T28" fmla="*/ 77 w 144"/>
                <a:gd name="T29" fmla="*/ 442 h 519"/>
                <a:gd name="T30" fmla="*/ 89 w 144"/>
                <a:gd name="T31" fmla="*/ 429 h 519"/>
                <a:gd name="T32" fmla="*/ 43 w 144"/>
                <a:gd name="T33" fmla="*/ 407 h 519"/>
                <a:gd name="T34" fmla="*/ 23 w 144"/>
                <a:gd name="T35" fmla="*/ 389 h 519"/>
                <a:gd name="T36" fmla="*/ 51 w 144"/>
                <a:gd name="T37" fmla="*/ 375 h 519"/>
                <a:gd name="T38" fmla="*/ 63 w 144"/>
                <a:gd name="T39" fmla="*/ 369 h 519"/>
                <a:gd name="T40" fmla="*/ 35 w 144"/>
                <a:gd name="T41" fmla="*/ 342 h 519"/>
                <a:gd name="T42" fmla="*/ 0 w 144"/>
                <a:gd name="T43" fmla="*/ 332 h 519"/>
                <a:gd name="T44" fmla="*/ 27 w 144"/>
                <a:gd name="T45" fmla="*/ 326 h 519"/>
                <a:gd name="T46" fmla="*/ 77 w 144"/>
                <a:gd name="T47" fmla="*/ 353 h 519"/>
                <a:gd name="T48" fmla="*/ 83 w 144"/>
                <a:gd name="T49" fmla="*/ 377 h 519"/>
                <a:gd name="T50" fmla="*/ 71 w 144"/>
                <a:gd name="T51" fmla="*/ 403 h 519"/>
                <a:gd name="T52" fmla="*/ 90 w 144"/>
                <a:gd name="T53" fmla="*/ 407 h 519"/>
                <a:gd name="T54" fmla="*/ 96 w 144"/>
                <a:gd name="T55" fmla="*/ 377 h 519"/>
                <a:gd name="T56" fmla="*/ 59 w 144"/>
                <a:gd name="T57" fmla="*/ 272 h 519"/>
                <a:gd name="T58" fmla="*/ 3 w 144"/>
                <a:gd name="T59" fmla="*/ 128 h 519"/>
                <a:gd name="T60" fmla="*/ 51 w 144"/>
                <a:gd name="T61" fmla="*/ 195 h 519"/>
                <a:gd name="T62" fmla="*/ 19 w 144"/>
                <a:gd name="T63" fmla="*/ 55 h 519"/>
                <a:gd name="T64" fmla="*/ 15 w 144"/>
                <a:gd name="T65" fmla="*/ 0 h 519"/>
                <a:gd name="T66" fmla="*/ 15 w 144"/>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519">
                  <a:moveTo>
                    <a:pt x="15" y="0"/>
                  </a:moveTo>
                  <a:lnTo>
                    <a:pt x="55" y="160"/>
                  </a:lnTo>
                  <a:lnTo>
                    <a:pt x="73" y="276"/>
                  </a:lnTo>
                  <a:lnTo>
                    <a:pt x="90" y="340"/>
                  </a:lnTo>
                  <a:lnTo>
                    <a:pt x="124" y="401"/>
                  </a:lnTo>
                  <a:lnTo>
                    <a:pt x="144" y="434"/>
                  </a:lnTo>
                  <a:lnTo>
                    <a:pt x="118" y="409"/>
                  </a:lnTo>
                  <a:lnTo>
                    <a:pt x="71" y="506"/>
                  </a:lnTo>
                  <a:lnTo>
                    <a:pt x="55" y="519"/>
                  </a:lnTo>
                  <a:lnTo>
                    <a:pt x="51" y="478"/>
                  </a:lnTo>
                  <a:lnTo>
                    <a:pt x="63" y="468"/>
                  </a:lnTo>
                  <a:lnTo>
                    <a:pt x="57" y="450"/>
                  </a:lnTo>
                  <a:lnTo>
                    <a:pt x="5" y="442"/>
                  </a:lnTo>
                  <a:lnTo>
                    <a:pt x="31" y="436"/>
                  </a:lnTo>
                  <a:lnTo>
                    <a:pt x="77" y="442"/>
                  </a:lnTo>
                  <a:lnTo>
                    <a:pt x="89" y="429"/>
                  </a:lnTo>
                  <a:lnTo>
                    <a:pt x="43" y="407"/>
                  </a:lnTo>
                  <a:lnTo>
                    <a:pt x="23" y="389"/>
                  </a:lnTo>
                  <a:lnTo>
                    <a:pt x="51" y="375"/>
                  </a:lnTo>
                  <a:lnTo>
                    <a:pt x="63" y="369"/>
                  </a:lnTo>
                  <a:lnTo>
                    <a:pt x="35" y="342"/>
                  </a:lnTo>
                  <a:lnTo>
                    <a:pt x="0" y="332"/>
                  </a:lnTo>
                  <a:lnTo>
                    <a:pt x="27" y="326"/>
                  </a:lnTo>
                  <a:lnTo>
                    <a:pt x="77" y="353"/>
                  </a:lnTo>
                  <a:lnTo>
                    <a:pt x="83" y="377"/>
                  </a:lnTo>
                  <a:lnTo>
                    <a:pt x="71" y="403"/>
                  </a:lnTo>
                  <a:lnTo>
                    <a:pt x="90" y="407"/>
                  </a:lnTo>
                  <a:lnTo>
                    <a:pt x="96" y="377"/>
                  </a:lnTo>
                  <a:lnTo>
                    <a:pt x="59" y="272"/>
                  </a:lnTo>
                  <a:lnTo>
                    <a:pt x="3" y="128"/>
                  </a:lnTo>
                  <a:lnTo>
                    <a:pt x="51" y="195"/>
                  </a:lnTo>
                  <a:lnTo>
                    <a:pt x="19" y="5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65">
              <a:extLst>
                <a:ext uri="{FF2B5EF4-FFF2-40B4-BE49-F238E27FC236}">
                  <a16:creationId xmlns:a16="http://schemas.microsoft.com/office/drawing/2014/main" id="{0FA189A4-DAB0-41EA-9F83-EF7754906C95}"/>
                </a:ext>
              </a:extLst>
            </p:cNvPr>
            <p:cNvSpPr>
              <a:spLocks/>
            </p:cNvSpPr>
            <p:nvPr/>
          </p:nvSpPr>
          <p:spPr bwMode="auto">
            <a:xfrm>
              <a:off x="1918" y="2436"/>
              <a:ext cx="15" cy="148"/>
            </a:xfrm>
            <a:custGeom>
              <a:avLst/>
              <a:gdLst>
                <a:gd name="T0" fmla="*/ 15 w 15"/>
                <a:gd name="T1" fmla="*/ 10 h 148"/>
                <a:gd name="T2" fmla="*/ 9 w 15"/>
                <a:gd name="T3" fmla="*/ 65 h 148"/>
                <a:gd name="T4" fmla="*/ 13 w 15"/>
                <a:gd name="T5" fmla="*/ 148 h 148"/>
                <a:gd name="T6" fmla="*/ 0 w 15"/>
                <a:gd name="T7" fmla="*/ 79 h 148"/>
                <a:gd name="T8" fmla="*/ 4 w 15"/>
                <a:gd name="T9" fmla="*/ 45 h 148"/>
                <a:gd name="T10" fmla="*/ 9 w 15"/>
                <a:gd name="T11" fmla="*/ 0 h 148"/>
                <a:gd name="T12" fmla="*/ 15 w 15"/>
                <a:gd name="T13" fmla="*/ 10 h 148"/>
                <a:gd name="T14" fmla="*/ 15 w 15"/>
                <a:gd name="T15" fmla="*/ 10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48">
                  <a:moveTo>
                    <a:pt x="15" y="10"/>
                  </a:moveTo>
                  <a:lnTo>
                    <a:pt x="9" y="65"/>
                  </a:lnTo>
                  <a:lnTo>
                    <a:pt x="13" y="148"/>
                  </a:lnTo>
                  <a:lnTo>
                    <a:pt x="0" y="79"/>
                  </a:lnTo>
                  <a:lnTo>
                    <a:pt x="4" y="45"/>
                  </a:lnTo>
                  <a:lnTo>
                    <a:pt x="9" y="0"/>
                  </a:lnTo>
                  <a:lnTo>
                    <a:pt x="1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66">
              <a:extLst>
                <a:ext uri="{FF2B5EF4-FFF2-40B4-BE49-F238E27FC236}">
                  <a16:creationId xmlns:a16="http://schemas.microsoft.com/office/drawing/2014/main" id="{08413A52-EBB6-4BE2-81EF-310F980CD91F}"/>
                </a:ext>
              </a:extLst>
            </p:cNvPr>
            <p:cNvSpPr>
              <a:spLocks/>
            </p:cNvSpPr>
            <p:nvPr/>
          </p:nvSpPr>
          <p:spPr bwMode="auto">
            <a:xfrm>
              <a:off x="1791" y="3197"/>
              <a:ext cx="247" cy="559"/>
            </a:xfrm>
            <a:custGeom>
              <a:avLst/>
              <a:gdLst>
                <a:gd name="T0" fmla="*/ 16 w 247"/>
                <a:gd name="T1" fmla="*/ 35 h 559"/>
                <a:gd name="T2" fmla="*/ 38 w 247"/>
                <a:gd name="T3" fmla="*/ 85 h 559"/>
                <a:gd name="T4" fmla="*/ 121 w 247"/>
                <a:gd name="T5" fmla="*/ 102 h 559"/>
                <a:gd name="T6" fmla="*/ 190 w 247"/>
                <a:gd name="T7" fmla="*/ 114 h 559"/>
                <a:gd name="T8" fmla="*/ 190 w 247"/>
                <a:gd name="T9" fmla="*/ 132 h 559"/>
                <a:gd name="T10" fmla="*/ 152 w 247"/>
                <a:gd name="T11" fmla="*/ 138 h 559"/>
                <a:gd name="T12" fmla="*/ 146 w 247"/>
                <a:gd name="T13" fmla="*/ 181 h 559"/>
                <a:gd name="T14" fmla="*/ 121 w 247"/>
                <a:gd name="T15" fmla="*/ 203 h 559"/>
                <a:gd name="T16" fmla="*/ 89 w 247"/>
                <a:gd name="T17" fmla="*/ 211 h 559"/>
                <a:gd name="T18" fmla="*/ 127 w 247"/>
                <a:gd name="T19" fmla="*/ 177 h 559"/>
                <a:gd name="T20" fmla="*/ 134 w 247"/>
                <a:gd name="T21" fmla="*/ 140 h 559"/>
                <a:gd name="T22" fmla="*/ 101 w 247"/>
                <a:gd name="T23" fmla="*/ 110 h 559"/>
                <a:gd name="T24" fmla="*/ 63 w 247"/>
                <a:gd name="T25" fmla="*/ 114 h 559"/>
                <a:gd name="T26" fmla="*/ 67 w 247"/>
                <a:gd name="T27" fmla="*/ 166 h 559"/>
                <a:gd name="T28" fmla="*/ 85 w 247"/>
                <a:gd name="T29" fmla="*/ 191 h 559"/>
                <a:gd name="T30" fmla="*/ 55 w 247"/>
                <a:gd name="T31" fmla="*/ 193 h 559"/>
                <a:gd name="T32" fmla="*/ 51 w 247"/>
                <a:gd name="T33" fmla="*/ 223 h 559"/>
                <a:gd name="T34" fmla="*/ 85 w 247"/>
                <a:gd name="T35" fmla="*/ 227 h 559"/>
                <a:gd name="T36" fmla="*/ 119 w 247"/>
                <a:gd name="T37" fmla="*/ 223 h 559"/>
                <a:gd name="T38" fmla="*/ 146 w 247"/>
                <a:gd name="T39" fmla="*/ 207 h 559"/>
                <a:gd name="T40" fmla="*/ 152 w 247"/>
                <a:gd name="T41" fmla="*/ 231 h 559"/>
                <a:gd name="T42" fmla="*/ 206 w 247"/>
                <a:gd name="T43" fmla="*/ 251 h 559"/>
                <a:gd name="T44" fmla="*/ 115 w 247"/>
                <a:gd name="T45" fmla="*/ 235 h 559"/>
                <a:gd name="T46" fmla="*/ 61 w 247"/>
                <a:gd name="T47" fmla="*/ 243 h 559"/>
                <a:gd name="T48" fmla="*/ 77 w 247"/>
                <a:gd name="T49" fmla="*/ 320 h 559"/>
                <a:gd name="T50" fmla="*/ 85 w 247"/>
                <a:gd name="T51" fmla="*/ 359 h 559"/>
                <a:gd name="T52" fmla="*/ 136 w 247"/>
                <a:gd name="T53" fmla="*/ 421 h 559"/>
                <a:gd name="T54" fmla="*/ 158 w 247"/>
                <a:gd name="T55" fmla="*/ 452 h 559"/>
                <a:gd name="T56" fmla="*/ 178 w 247"/>
                <a:gd name="T57" fmla="*/ 494 h 559"/>
                <a:gd name="T58" fmla="*/ 247 w 247"/>
                <a:gd name="T59" fmla="*/ 500 h 559"/>
                <a:gd name="T60" fmla="*/ 194 w 247"/>
                <a:gd name="T61" fmla="*/ 541 h 559"/>
                <a:gd name="T62" fmla="*/ 180 w 247"/>
                <a:gd name="T63" fmla="*/ 559 h 559"/>
                <a:gd name="T64" fmla="*/ 178 w 247"/>
                <a:gd name="T65" fmla="*/ 533 h 559"/>
                <a:gd name="T66" fmla="*/ 182 w 247"/>
                <a:gd name="T67" fmla="*/ 513 h 559"/>
                <a:gd name="T68" fmla="*/ 150 w 247"/>
                <a:gd name="T69" fmla="*/ 470 h 559"/>
                <a:gd name="T70" fmla="*/ 146 w 247"/>
                <a:gd name="T71" fmla="*/ 444 h 559"/>
                <a:gd name="T72" fmla="*/ 113 w 247"/>
                <a:gd name="T73" fmla="*/ 417 h 559"/>
                <a:gd name="T74" fmla="*/ 77 w 247"/>
                <a:gd name="T75" fmla="*/ 375 h 559"/>
                <a:gd name="T76" fmla="*/ 57 w 247"/>
                <a:gd name="T77" fmla="*/ 324 h 559"/>
                <a:gd name="T78" fmla="*/ 43 w 247"/>
                <a:gd name="T79" fmla="*/ 262 h 559"/>
                <a:gd name="T80" fmla="*/ 26 w 247"/>
                <a:gd name="T81" fmla="*/ 112 h 559"/>
                <a:gd name="T82" fmla="*/ 20 w 247"/>
                <a:gd name="T83" fmla="*/ 69 h 559"/>
                <a:gd name="T84" fmla="*/ 0 w 247"/>
                <a:gd name="T85" fmla="*/ 0 h 559"/>
                <a:gd name="T86" fmla="*/ 16 w 247"/>
                <a:gd name="T87" fmla="*/ 35 h 559"/>
                <a:gd name="T88" fmla="*/ 16 w 247"/>
                <a:gd name="T89" fmla="*/ 35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7" h="559">
                  <a:moveTo>
                    <a:pt x="16" y="35"/>
                  </a:moveTo>
                  <a:lnTo>
                    <a:pt x="38" y="85"/>
                  </a:lnTo>
                  <a:lnTo>
                    <a:pt x="121" y="102"/>
                  </a:lnTo>
                  <a:lnTo>
                    <a:pt x="190" y="114"/>
                  </a:lnTo>
                  <a:lnTo>
                    <a:pt x="190" y="132"/>
                  </a:lnTo>
                  <a:lnTo>
                    <a:pt x="152" y="138"/>
                  </a:lnTo>
                  <a:lnTo>
                    <a:pt x="146" y="181"/>
                  </a:lnTo>
                  <a:lnTo>
                    <a:pt x="121" y="203"/>
                  </a:lnTo>
                  <a:lnTo>
                    <a:pt x="89" y="211"/>
                  </a:lnTo>
                  <a:lnTo>
                    <a:pt x="127" y="177"/>
                  </a:lnTo>
                  <a:lnTo>
                    <a:pt x="134" y="140"/>
                  </a:lnTo>
                  <a:lnTo>
                    <a:pt x="101" y="110"/>
                  </a:lnTo>
                  <a:lnTo>
                    <a:pt x="63" y="114"/>
                  </a:lnTo>
                  <a:lnTo>
                    <a:pt x="67" y="166"/>
                  </a:lnTo>
                  <a:lnTo>
                    <a:pt x="85" y="191"/>
                  </a:lnTo>
                  <a:lnTo>
                    <a:pt x="55" y="193"/>
                  </a:lnTo>
                  <a:lnTo>
                    <a:pt x="51" y="223"/>
                  </a:lnTo>
                  <a:lnTo>
                    <a:pt x="85" y="227"/>
                  </a:lnTo>
                  <a:lnTo>
                    <a:pt x="119" y="223"/>
                  </a:lnTo>
                  <a:lnTo>
                    <a:pt x="146" y="207"/>
                  </a:lnTo>
                  <a:lnTo>
                    <a:pt x="152" y="231"/>
                  </a:lnTo>
                  <a:lnTo>
                    <a:pt x="206" y="251"/>
                  </a:lnTo>
                  <a:lnTo>
                    <a:pt x="115" y="235"/>
                  </a:lnTo>
                  <a:lnTo>
                    <a:pt x="61" y="243"/>
                  </a:lnTo>
                  <a:lnTo>
                    <a:pt x="77" y="320"/>
                  </a:lnTo>
                  <a:lnTo>
                    <a:pt x="85" y="359"/>
                  </a:lnTo>
                  <a:lnTo>
                    <a:pt x="136" y="421"/>
                  </a:lnTo>
                  <a:lnTo>
                    <a:pt x="158" y="452"/>
                  </a:lnTo>
                  <a:lnTo>
                    <a:pt x="178" y="494"/>
                  </a:lnTo>
                  <a:lnTo>
                    <a:pt x="247" y="500"/>
                  </a:lnTo>
                  <a:lnTo>
                    <a:pt x="194" y="541"/>
                  </a:lnTo>
                  <a:lnTo>
                    <a:pt x="180" y="559"/>
                  </a:lnTo>
                  <a:lnTo>
                    <a:pt x="178" y="533"/>
                  </a:lnTo>
                  <a:lnTo>
                    <a:pt x="182" y="513"/>
                  </a:lnTo>
                  <a:lnTo>
                    <a:pt x="150" y="470"/>
                  </a:lnTo>
                  <a:lnTo>
                    <a:pt x="146" y="444"/>
                  </a:lnTo>
                  <a:lnTo>
                    <a:pt x="113" y="417"/>
                  </a:lnTo>
                  <a:lnTo>
                    <a:pt x="77" y="375"/>
                  </a:lnTo>
                  <a:lnTo>
                    <a:pt x="57" y="324"/>
                  </a:lnTo>
                  <a:lnTo>
                    <a:pt x="43" y="262"/>
                  </a:lnTo>
                  <a:lnTo>
                    <a:pt x="26" y="112"/>
                  </a:lnTo>
                  <a:lnTo>
                    <a:pt x="20" y="69"/>
                  </a:lnTo>
                  <a:lnTo>
                    <a:pt x="0" y="0"/>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67">
              <a:extLst>
                <a:ext uri="{FF2B5EF4-FFF2-40B4-BE49-F238E27FC236}">
                  <a16:creationId xmlns:a16="http://schemas.microsoft.com/office/drawing/2014/main" id="{66144B9A-9676-45BA-98FC-4D8D2A2B72AD}"/>
                </a:ext>
              </a:extLst>
            </p:cNvPr>
            <p:cNvSpPr>
              <a:spLocks/>
            </p:cNvSpPr>
            <p:nvPr/>
          </p:nvSpPr>
          <p:spPr bwMode="auto">
            <a:xfrm>
              <a:off x="1965" y="3523"/>
              <a:ext cx="330" cy="237"/>
            </a:xfrm>
            <a:custGeom>
              <a:avLst/>
              <a:gdLst>
                <a:gd name="T0" fmla="*/ 324 w 330"/>
                <a:gd name="T1" fmla="*/ 14 h 237"/>
                <a:gd name="T2" fmla="*/ 152 w 330"/>
                <a:gd name="T3" fmla="*/ 124 h 237"/>
                <a:gd name="T4" fmla="*/ 0 w 330"/>
                <a:gd name="T5" fmla="*/ 237 h 237"/>
                <a:gd name="T6" fmla="*/ 81 w 330"/>
                <a:gd name="T7" fmla="*/ 162 h 237"/>
                <a:gd name="T8" fmla="*/ 129 w 330"/>
                <a:gd name="T9" fmla="*/ 128 h 237"/>
                <a:gd name="T10" fmla="*/ 71 w 330"/>
                <a:gd name="T11" fmla="*/ 91 h 237"/>
                <a:gd name="T12" fmla="*/ 133 w 330"/>
                <a:gd name="T13" fmla="*/ 75 h 237"/>
                <a:gd name="T14" fmla="*/ 77 w 330"/>
                <a:gd name="T15" fmla="*/ 25 h 237"/>
                <a:gd name="T16" fmla="*/ 190 w 330"/>
                <a:gd name="T17" fmla="*/ 67 h 237"/>
                <a:gd name="T18" fmla="*/ 263 w 330"/>
                <a:gd name="T19" fmla="*/ 35 h 237"/>
                <a:gd name="T20" fmla="*/ 330 w 330"/>
                <a:gd name="T21" fmla="*/ 0 h 237"/>
                <a:gd name="T22" fmla="*/ 324 w 330"/>
                <a:gd name="T23" fmla="*/ 14 h 237"/>
                <a:gd name="T24" fmla="*/ 324 w 330"/>
                <a:gd name="T25" fmla="*/ 14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0" h="237">
                  <a:moveTo>
                    <a:pt x="324" y="14"/>
                  </a:moveTo>
                  <a:lnTo>
                    <a:pt x="152" y="124"/>
                  </a:lnTo>
                  <a:lnTo>
                    <a:pt x="0" y="237"/>
                  </a:lnTo>
                  <a:lnTo>
                    <a:pt x="81" y="162"/>
                  </a:lnTo>
                  <a:lnTo>
                    <a:pt x="129" y="128"/>
                  </a:lnTo>
                  <a:lnTo>
                    <a:pt x="71" y="91"/>
                  </a:lnTo>
                  <a:lnTo>
                    <a:pt x="133" y="75"/>
                  </a:lnTo>
                  <a:lnTo>
                    <a:pt x="77" y="25"/>
                  </a:lnTo>
                  <a:lnTo>
                    <a:pt x="190" y="67"/>
                  </a:lnTo>
                  <a:lnTo>
                    <a:pt x="263" y="35"/>
                  </a:lnTo>
                  <a:lnTo>
                    <a:pt x="330" y="0"/>
                  </a:lnTo>
                  <a:lnTo>
                    <a:pt x="3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68">
              <a:extLst>
                <a:ext uri="{FF2B5EF4-FFF2-40B4-BE49-F238E27FC236}">
                  <a16:creationId xmlns:a16="http://schemas.microsoft.com/office/drawing/2014/main" id="{7CD4C23B-0683-4A1C-BE01-D794BE8E30FD}"/>
                </a:ext>
              </a:extLst>
            </p:cNvPr>
            <p:cNvSpPr>
              <a:spLocks/>
            </p:cNvSpPr>
            <p:nvPr/>
          </p:nvSpPr>
          <p:spPr bwMode="auto">
            <a:xfrm>
              <a:off x="1896" y="3679"/>
              <a:ext cx="69" cy="101"/>
            </a:xfrm>
            <a:custGeom>
              <a:avLst/>
              <a:gdLst>
                <a:gd name="T0" fmla="*/ 0 w 69"/>
                <a:gd name="T1" fmla="*/ 0 h 101"/>
                <a:gd name="T2" fmla="*/ 20 w 69"/>
                <a:gd name="T3" fmla="*/ 20 h 101"/>
                <a:gd name="T4" fmla="*/ 35 w 69"/>
                <a:gd name="T5" fmla="*/ 65 h 101"/>
                <a:gd name="T6" fmla="*/ 47 w 69"/>
                <a:gd name="T7" fmla="*/ 83 h 101"/>
                <a:gd name="T8" fmla="*/ 69 w 69"/>
                <a:gd name="T9" fmla="*/ 97 h 101"/>
                <a:gd name="T10" fmla="*/ 55 w 69"/>
                <a:gd name="T11" fmla="*/ 101 h 101"/>
                <a:gd name="T12" fmla="*/ 35 w 69"/>
                <a:gd name="T13" fmla="*/ 101 h 101"/>
                <a:gd name="T14" fmla="*/ 8 w 69"/>
                <a:gd name="T15" fmla="*/ 101 h 101"/>
                <a:gd name="T16" fmla="*/ 31 w 69"/>
                <a:gd name="T17" fmla="*/ 85 h 101"/>
                <a:gd name="T18" fmla="*/ 29 w 69"/>
                <a:gd name="T19" fmla="*/ 71 h 101"/>
                <a:gd name="T20" fmla="*/ 0 w 69"/>
                <a:gd name="T21" fmla="*/ 23 h 101"/>
                <a:gd name="T22" fmla="*/ 0 w 69"/>
                <a:gd name="T23" fmla="*/ 0 h 101"/>
                <a:gd name="T24" fmla="*/ 0 w 69"/>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01">
                  <a:moveTo>
                    <a:pt x="0" y="0"/>
                  </a:moveTo>
                  <a:lnTo>
                    <a:pt x="20" y="20"/>
                  </a:lnTo>
                  <a:lnTo>
                    <a:pt x="35" y="65"/>
                  </a:lnTo>
                  <a:lnTo>
                    <a:pt x="47" y="83"/>
                  </a:lnTo>
                  <a:lnTo>
                    <a:pt x="69" y="97"/>
                  </a:lnTo>
                  <a:lnTo>
                    <a:pt x="55" y="101"/>
                  </a:lnTo>
                  <a:lnTo>
                    <a:pt x="35" y="101"/>
                  </a:lnTo>
                  <a:lnTo>
                    <a:pt x="8" y="101"/>
                  </a:lnTo>
                  <a:lnTo>
                    <a:pt x="31" y="85"/>
                  </a:lnTo>
                  <a:lnTo>
                    <a:pt x="29" y="71"/>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69">
              <a:extLst>
                <a:ext uri="{FF2B5EF4-FFF2-40B4-BE49-F238E27FC236}">
                  <a16:creationId xmlns:a16="http://schemas.microsoft.com/office/drawing/2014/main" id="{7EB56D3E-2DD3-4F0B-8F24-BE35C0D1FB5B}"/>
                </a:ext>
              </a:extLst>
            </p:cNvPr>
            <p:cNvSpPr>
              <a:spLocks/>
            </p:cNvSpPr>
            <p:nvPr/>
          </p:nvSpPr>
          <p:spPr bwMode="auto">
            <a:xfrm>
              <a:off x="1840" y="3736"/>
              <a:ext cx="64" cy="44"/>
            </a:xfrm>
            <a:custGeom>
              <a:avLst/>
              <a:gdLst>
                <a:gd name="T0" fmla="*/ 0 w 64"/>
                <a:gd name="T1" fmla="*/ 0 h 44"/>
                <a:gd name="T2" fmla="*/ 32 w 64"/>
                <a:gd name="T3" fmla="*/ 18 h 44"/>
                <a:gd name="T4" fmla="*/ 64 w 64"/>
                <a:gd name="T5" fmla="*/ 44 h 44"/>
                <a:gd name="T6" fmla="*/ 44 w 64"/>
                <a:gd name="T7" fmla="*/ 36 h 44"/>
                <a:gd name="T8" fmla="*/ 2 w 64"/>
                <a:gd name="T9" fmla="*/ 10 h 44"/>
                <a:gd name="T10" fmla="*/ 0 w 64"/>
                <a:gd name="T11" fmla="*/ 0 h 44"/>
                <a:gd name="T12" fmla="*/ 0 w 64"/>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44">
                  <a:moveTo>
                    <a:pt x="0" y="0"/>
                  </a:moveTo>
                  <a:lnTo>
                    <a:pt x="32" y="18"/>
                  </a:lnTo>
                  <a:lnTo>
                    <a:pt x="64" y="44"/>
                  </a:lnTo>
                  <a:lnTo>
                    <a:pt x="44" y="36"/>
                  </a:lnTo>
                  <a:lnTo>
                    <a:pt x="2"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270">
              <a:extLst>
                <a:ext uri="{FF2B5EF4-FFF2-40B4-BE49-F238E27FC236}">
                  <a16:creationId xmlns:a16="http://schemas.microsoft.com/office/drawing/2014/main" id="{42E30657-EE59-4400-AB36-70AE094114DF}"/>
                </a:ext>
              </a:extLst>
            </p:cNvPr>
            <p:cNvSpPr>
              <a:spLocks/>
            </p:cNvSpPr>
            <p:nvPr/>
          </p:nvSpPr>
          <p:spPr bwMode="auto">
            <a:xfrm>
              <a:off x="2372" y="3519"/>
              <a:ext cx="167" cy="207"/>
            </a:xfrm>
            <a:custGeom>
              <a:avLst/>
              <a:gdLst>
                <a:gd name="T0" fmla="*/ 0 w 167"/>
                <a:gd name="T1" fmla="*/ 2 h 207"/>
                <a:gd name="T2" fmla="*/ 95 w 167"/>
                <a:gd name="T3" fmla="*/ 95 h 207"/>
                <a:gd name="T4" fmla="*/ 155 w 167"/>
                <a:gd name="T5" fmla="*/ 146 h 207"/>
                <a:gd name="T6" fmla="*/ 145 w 167"/>
                <a:gd name="T7" fmla="*/ 164 h 207"/>
                <a:gd name="T8" fmla="*/ 76 w 167"/>
                <a:gd name="T9" fmla="*/ 199 h 207"/>
                <a:gd name="T10" fmla="*/ 78 w 167"/>
                <a:gd name="T11" fmla="*/ 207 h 207"/>
                <a:gd name="T12" fmla="*/ 149 w 167"/>
                <a:gd name="T13" fmla="*/ 172 h 207"/>
                <a:gd name="T14" fmla="*/ 167 w 167"/>
                <a:gd name="T15" fmla="*/ 140 h 207"/>
                <a:gd name="T16" fmla="*/ 16 w 167"/>
                <a:gd name="T17" fmla="*/ 0 h 207"/>
                <a:gd name="T18" fmla="*/ 0 w 167"/>
                <a:gd name="T19" fmla="*/ 2 h 207"/>
                <a:gd name="T20" fmla="*/ 0 w 167"/>
                <a:gd name="T21" fmla="*/ 2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207">
                  <a:moveTo>
                    <a:pt x="0" y="2"/>
                  </a:moveTo>
                  <a:lnTo>
                    <a:pt x="95" y="95"/>
                  </a:lnTo>
                  <a:lnTo>
                    <a:pt x="155" y="146"/>
                  </a:lnTo>
                  <a:lnTo>
                    <a:pt x="145" y="164"/>
                  </a:lnTo>
                  <a:lnTo>
                    <a:pt x="76" y="199"/>
                  </a:lnTo>
                  <a:lnTo>
                    <a:pt x="78" y="207"/>
                  </a:lnTo>
                  <a:lnTo>
                    <a:pt x="149" y="172"/>
                  </a:lnTo>
                  <a:lnTo>
                    <a:pt x="167" y="140"/>
                  </a:lnTo>
                  <a:lnTo>
                    <a:pt x="1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271">
              <a:extLst>
                <a:ext uri="{FF2B5EF4-FFF2-40B4-BE49-F238E27FC236}">
                  <a16:creationId xmlns:a16="http://schemas.microsoft.com/office/drawing/2014/main" id="{B1B8A161-08A8-45A5-B89E-875E2F63A15A}"/>
                </a:ext>
              </a:extLst>
            </p:cNvPr>
            <p:cNvSpPr>
              <a:spLocks/>
            </p:cNvSpPr>
            <p:nvPr/>
          </p:nvSpPr>
          <p:spPr bwMode="auto">
            <a:xfrm>
              <a:off x="2038" y="3760"/>
              <a:ext cx="338" cy="233"/>
            </a:xfrm>
            <a:custGeom>
              <a:avLst/>
              <a:gdLst>
                <a:gd name="T0" fmla="*/ 330 w 338"/>
                <a:gd name="T1" fmla="*/ 0 h 233"/>
                <a:gd name="T2" fmla="*/ 184 w 338"/>
                <a:gd name="T3" fmla="*/ 99 h 233"/>
                <a:gd name="T4" fmla="*/ 81 w 338"/>
                <a:gd name="T5" fmla="*/ 172 h 233"/>
                <a:gd name="T6" fmla="*/ 40 w 338"/>
                <a:gd name="T7" fmla="*/ 213 h 233"/>
                <a:gd name="T8" fmla="*/ 0 w 338"/>
                <a:gd name="T9" fmla="*/ 223 h 233"/>
                <a:gd name="T10" fmla="*/ 12 w 338"/>
                <a:gd name="T11" fmla="*/ 233 h 233"/>
                <a:gd name="T12" fmla="*/ 56 w 338"/>
                <a:gd name="T13" fmla="*/ 223 h 233"/>
                <a:gd name="T14" fmla="*/ 149 w 338"/>
                <a:gd name="T15" fmla="*/ 132 h 233"/>
                <a:gd name="T16" fmla="*/ 273 w 338"/>
                <a:gd name="T17" fmla="*/ 53 h 233"/>
                <a:gd name="T18" fmla="*/ 338 w 338"/>
                <a:gd name="T19" fmla="*/ 16 h 233"/>
                <a:gd name="T20" fmla="*/ 330 w 338"/>
                <a:gd name="T21" fmla="*/ 0 h 233"/>
                <a:gd name="T22" fmla="*/ 330 w 338"/>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233">
                  <a:moveTo>
                    <a:pt x="330" y="0"/>
                  </a:moveTo>
                  <a:lnTo>
                    <a:pt x="184" y="99"/>
                  </a:lnTo>
                  <a:lnTo>
                    <a:pt x="81" y="172"/>
                  </a:lnTo>
                  <a:lnTo>
                    <a:pt x="40" y="213"/>
                  </a:lnTo>
                  <a:lnTo>
                    <a:pt x="0" y="223"/>
                  </a:lnTo>
                  <a:lnTo>
                    <a:pt x="12" y="233"/>
                  </a:lnTo>
                  <a:lnTo>
                    <a:pt x="56" y="223"/>
                  </a:lnTo>
                  <a:lnTo>
                    <a:pt x="149" y="132"/>
                  </a:lnTo>
                  <a:lnTo>
                    <a:pt x="273" y="53"/>
                  </a:lnTo>
                  <a:lnTo>
                    <a:pt x="338" y="16"/>
                  </a:lnTo>
                  <a:lnTo>
                    <a:pt x="3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272">
              <a:extLst>
                <a:ext uri="{FF2B5EF4-FFF2-40B4-BE49-F238E27FC236}">
                  <a16:creationId xmlns:a16="http://schemas.microsoft.com/office/drawing/2014/main" id="{E2FDA4D6-A59C-49C5-B267-7810C4DEADE5}"/>
                </a:ext>
              </a:extLst>
            </p:cNvPr>
            <p:cNvSpPr>
              <a:spLocks/>
            </p:cNvSpPr>
            <p:nvPr/>
          </p:nvSpPr>
          <p:spPr bwMode="auto">
            <a:xfrm>
              <a:off x="1229" y="3732"/>
              <a:ext cx="730" cy="368"/>
            </a:xfrm>
            <a:custGeom>
              <a:avLst/>
              <a:gdLst>
                <a:gd name="T0" fmla="*/ 145 w 730"/>
                <a:gd name="T1" fmla="*/ 24 h 368"/>
                <a:gd name="T2" fmla="*/ 602 w 730"/>
                <a:gd name="T3" fmla="*/ 12 h 368"/>
                <a:gd name="T4" fmla="*/ 708 w 730"/>
                <a:gd name="T5" fmla="*/ 257 h 368"/>
                <a:gd name="T6" fmla="*/ 196 w 730"/>
                <a:gd name="T7" fmla="*/ 277 h 368"/>
                <a:gd name="T8" fmla="*/ 0 w 730"/>
                <a:gd name="T9" fmla="*/ 368 h 368"/>
                <a:gd name="T10" fmla="*/ 360 w 730"/>
                <a:gd name="T11" fmla="*/ 346 h 368"/>
                <a:gd name="T12" fmla="*/ 329 w 730"/>
                <a:gd name="T13" fmla="*/ 302 h 368"/>
                <a:gd name="T14" fmla="*/ 550 w 730"/>
                <a:gd name="T15" fmla="*/ 277 h 368"/>
                <a:gd name="T16" fmla="*/ 730 w 730"/>
                <a:gd name="T17" fmla="*/ 261 h 368"/>
                <a:gd name="T18" fmla="*/ 605 w 730"/>
                <a:gd name="T19" fmla="*/ 0 h 368"/>
                <a:gd name="T20" fmla="*/ 333 w 730"/>
                <a:gd name="T21" fmla="*/ 4 h 368"/>
                <a:gd name="T22" fmla="*/ 145 w 730"/>
                <a:gd name="T23" fmla="*/ 24 h 368"/>
                <a:gd name="T24" fmla="*/ 145 w 730"/>
                <a:gd name="T25" fmla="*/ 24 h 3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0" h="368">
                  <a:moveTo>
                    <a:pt x="145" y="24"/>
                  </a:moveTo>
                  <a:lnTo>
                    <a:pt x="602" y="12"/>
                  </a:lnTo>
                  <a:lnTo>
                    <a:pt x="708" y="257"/>
                  </a:lnTo>
                  <a:lnTo>
                    <a:pt x="196" y="277"/>
                  </a:lnTo>
                  <a:lnTo>
                    <a:pt x="0" y="368"/>
                  </a:lnTo>
                  <a:lnTo>
                    <a:pt x="360" y="346"/>
                  </a:lnTo>
                  <a:lnTo>
                    <a:pt x="329" y="302"/>
                  </a:lnTo>
                  <a:lnTo>
                    <a:pt x="550" y="277"/>
                  </a:lnTo>
                  <a:lnTo>
                    <a:pt x="730" y="261"/>
                  </a:lnTo>
                  <a:lnTo>
                    <a:pt x="605" y="0"/>
                  </a:lnTo>
                  <a:lnTo>
                    <a:pt x="333" y="4"/>
                  </a:lnTo>
                  <a:lnTo>
                    <a:pt x="1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273">
              <a:extLst>
                <a:ext uri="{FF2B5EF4-FFF2-40B4-BE49-F238E27FC236}">
                  <a16:creationId xmlns:a16="http://schemas.microsoft.com/office/drawing/2014/main" id="{4F42E999-3A89-49B4-BA57-524CBA8E023D}"/>
                </a:ext>
              </a:extLst>
            </p:cNvPr>
            <p:cNvSpPr>
              <a:spLocks/>
            </p:cNvSpPr>
            <p:nvPr/>
          </p:nvSpPr>
          <p:spPr bwMode="auto">
            <a:xfrm>
              <a:off x="1949" y="3965"/>
              <a:ext cx="210" cy="117"/>
            </a:xfrm>
            <a:custGeom>
              <a:avLst/>
              <a:gdLst>
                <a:gd name="T0" fmla="*/ 14 w 210"/>
                <a:gd name="T1" fmla="*/ 24 h 117"/>
                <a:gd name="T2" fmla="*/ 89 w 210"/>
                <a:gd name="T3" fmla="*/ 14 h 117"/>
                <a:gd name="T4" fmla="*/ 188 w 210"/>
                <a:gd name="T5" fmla="*/ 115 h 117"/>
                <a:gd name="T6" fmla="*/ 210 w 210"/>
                <a:gd name="T7" fmla="*/ 117 h 117"/>
                <a:gd name="T8" fmla="*/ 97 w 210"/>
                <a:gd name="T9" fmla="*/ 0 h 117"/>
                <a:gd name="T10" fmla="*/ 0 w 210"/>
                <a:gd name="T11" fmla="*/ 20 h 117"/>
                <a:gd name="T12" fmla="*/ 14 w 210"/>
                <a:gd name="T13" fmla="*/ 24 h 117"/>
                <a:gd name="T14" fmla="*/ 14 w 210"/>
                <a:gd name="T15" fmla="*/ 24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 h="117">
                  <a:moveTo>
                    <a:pt x="14" y="24"/>
                  </a:moveTo>
                  <a:lnTo>
                    <a:pt x="89" y="14"/>
                  </a:lnTo>
                  <a:lnTo>
                    <a:pt x="188" y="115"/>
                  </a:lnTo>
                  <a:lnTo>
                    <a:pt x="210" y="117"/>
                  </a:lnTo>
                  <a:lnTo>
                    <a:pt x="97" y="0"/>
                  </a:lnTo>
                  <a:lnTo>
                    <a:pt x="0" y="20"/>
                  </a:lnTo>
                  <a:lnTo>
                    <a:pt x="1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274">
              <a:extLst>
                <a:ext uri="{FF2B5EF4-FFF2-40B4-BE49-F238E27FC236}">
                  <a16:creationId xmlns:a16="http://schemas.microsoft.com/office/drawing/2014/main" id="{D5D1FFCA-7ECA-4A80-810C-CBCBEF9C8BFA}"/>
                </a:ext>
              </a:extLst>
            </p:cNvPr>
            <p:cNvSpPr>
              <a:spLocks/>
            </p:cNvSpPr>
            <p:nvPr/>
          </p:nvSpPr>
          <p:spPr bwMode="auto">
            <a:xfrm>
              <a:off x="1034" y="3863"/>
              <a:ext cx="383" cy="94"/>
            </a:xfrm>
            <a:custGeom>
              <a:avLst/>
              <a:gdLst>
                <a:gd name="T0" fmla="*/ 203 w 383"/>
                <a:gd name="T1" fmla="*/ 41 h 94"/>
                <a:gd name="T2" fmla="*/ 211 w 383"/>
                <a:gd name="T3" fmla="*/ 69 h 94"/>
                <a:gd name="T4" fmla="*/ 241 w 383"/>
                <a:gd name="T5" fmla="*/ 82 h 94"/>
                <a:gd name="T6" fmla="*/ 373 w 383"/>
                <a:gd name="T7" fmla="*/ 90 h 94"/>
                <a:gd name="T8" fmla="*/ 344 w 383"/>
                <a:gd name="T9" fmla="*/ 5 h 94"/>
                <a:gd name="T10" fmla="*/ 358 w 383"/>
                <a:gd name="T11" fmla="*/ 33 h 94"/>
                <a:gd name="T12" fmla="*/ 383 w 383"/>
                <a:gd name="T13" fmla="*/ 94 h 94"/>
                <a:gd name="T14" fmla="*/ 241 w 383"/>
                <a:gd name="T15" fmla="*/ 94 h 94"/>
                <a:gd name="T16" fmla="*/ 203 w 383"/>
                <a:gd name="T17" fmla="*/ 73 h 94"/>
                <a:gd name="T18" fmla="*/ 189 w 383"/>
                <a:gd name="T19" fmla="*/ 33 h 94"/>
                <a:gd name="T20" fmla="*/ 94 w 383"/>
                <a:gd name="T21" fmla="*/ 37 h 94"/>
                <a:gd name="T22" fmla="*/ 87 w 383"/>
                <a:gd name="T23" fmla="*/ 57 h 94"/>
                <a:gd name="T24" fmla="*/ 47 w 383"/>
                <a:gd name="T25" fmla="*/ 75 h 94"/>
                <a:gd name="T26" fmla="*/ 0 w 383"/>
                <a:gd name="T27" fmla="*/ 82 h 94"/>
                <a:gd name="T28" fmla="*/ 43 w 383"/>
                <a:gd name="T29" fmla="*/ 67 h 94"/>
                <a:gd name="T30" fmla="*/ 75 w 383"/>
                <a:gd name="T31" fmla="*/ 51 h 94"/>
                <a:gd name="T32" fmla="*/ 83 w 383"/>
                <a:gd name="T33" fmla="*/ 33 h 94"/>
                <a:gd name="T34" fmla="*/ 91 w 383"/>
                <a:gd name="T35" fmla="*/ 13 h 94"/>
                <a:gd name="T36" fmla="*/ 59 w 383"/>
                <a:gd name="T37" fmla="*/ 13 h 94"/>
                <a:gd name="T38" fmla="*/ 47 w 383"/>
                <a:gd name="T39" fmla="*/ 33 h 94"/>
                <a:gd name="T40" fmla="*/ 47 w 383"/>
                <a:gd name="T41" fmla="*/ 11 h 94"/>
                <a:gd name="T42" fmla="*/ 108 w 383"/>
                <a:gd name="T43" fmla="*/ 0 h 94"/>
                <a:gd name="T44" fmla="*/ 191 w 383"/>
                <a:gd name="T45" fmla="*/ 5 h 94"/>
                <a:gd name="T46" fmla="*/ 203 w 383"/>
                <a:gd name="T47" fmla="*/ 21 h 94"/>
                <a:gd name="T48" fmla="*/ 203 w 383"/>
                <a:gd name="T49" fmla="*/ 41 h 94"/>
                <a:gd name="T50" fmla="*/ 203 w 383"/>
                <a:gd name="T51" fmla="*/ 41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3" h="94">
                  <a:moveTo>
                    <a:pt x="203" y="41"/>
                  </a:moveTo>
                  <a:lnTo>
                    <a:pt x="211" y="69"/>
                  </a:lnTo>
                  <a:lnTo>
                    <a:pt x="241" y="82"/>
                  </a:lnTo>
                  <a:lnTo>
                    <a:pt x="373" y="90"/>
                  </a:lnTo>
                  <a:lnTo>
                    <a:pt x="344" y="5"/>
                  </a:lnTo>
                  <a:lnTo>
                    <a:pt x="358" y="33"/>
                  </a:lnTo>
                  <a:lnTo>
                    <a:pt x="383" y="94"/>
                  </a:lnTo>
                  <a:lnTo>
                    <a:pt x="241" y="94"/>
                  </a:lnTo>
                  <a:lnTo>
                    <a:pt x="203" y="73"/>
                  </a:lnTo>
                  <a:lnTo>
                    <a:pt x="189" y="33"/>
                  </a:lnTo>
                  <a:lnTo>
                    <a:pt x="94" y="37"/>
                  </a:lnTo>
                  <a:lnTo>
                    <a:pt x="87" y="57"/>
                  </a:lnTo>
                  <a:lnTo>
                    <a:pt x="47" y="75"/>
                  </a:lnTo>
                  <a:lnTo>
                    <a:pt x="0" y="82"/>
                  </a:lnTo>
                  <a:lnTo>
                    <a:pt x="43" y="67"/>
                  </a:lnTo>
                  <a:lnTo>
                    <a:pt x="75" y="51"/>
                  </a:lnTo>
                  <a:lnTo>
                    <a:pt x="83" y="33"/>
                  </a:lnTo>
                  <a:lnTo>
                    <a:pt x="91" y="13"/>
                  </a:lnTo>
                  <a:lnTo>
                    <a:pt x="59" y="13"/>
                  </a:lnTo>
                  <a:lnTo>
                    <a:pt x="47" y="33"/>
                  </a:lnTo>
                  <a:lnTo>
                    <a:pt x="47" y="11"/>
                  </a:lnTo>
                  <a:lnTo>
                    <a:pt x="108" y="0"/>
                  </a:lnTo>
                  <a:lnTo>
                    <a:pt x="191" y="5"/>
                  </a:lnTo>
                  <a:lnTo>
                    <a:pt x="203" y="21"/>
                  </a:lnTo>
                  <a:lnTo>
                    <a:pt x="20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75">
              <a:extLst>
                <a:ext uri="{FF2B5EF4-FFF2-40B4-BE49-F238E27FC236}">
                  <a16:creationId xmlns:a16="http://schemas.microsoft.com/office/drawing/2014/main" id="{02DA8952-5ED1-4EF4-B03B-FED6C40A03E9}"/>
                </a:ext>
              </a:extLst>
            </p:cNvPr>
            <p:cNvSpPr>
              <a:spLocks/>
            </p:cNvSpPr>
            <p:nvPr/>
          </p:nvSpPr>
          <p:spPr bwMode="auto">
            <a:xfrm>
              <a:off x="962" y="3841"/>
              <a:ext cx="66" cy="108"/>
            </a:xfrm>
            <a:custGeom>
              <a:avLst/>
              <a:gdLst>
                <a:gd name="T0" fmla="*/ 30 w 66"/>
                <a:gd name="T1" fmla="*/ 14 h 108"/>
                <a:gd name="T2" fmla="*/ 14 w 66"/>
                <a:gd name="T3" fmla="*/ 39 h 108"/>
                <a:gd name="T4" fmla="*/ 14 w 66"/>
                <a:gd name="T5" fmla="*/ 104 h 108"/>
                <a:gd name="T6" fmla="*/ 66 w 66"/>
                <a:gd name="T7" fmla="*/ 108 h 108"/>
                <a:gd name="T8" fmla="*/ 0 w 66"/>
                <a:gd name="T9" fmla="*/ 108 h 108"/>
                <a:gd name="T10" fmla="*/ 2 w 66"/>
                <a:gd name="T11" fmla="*/ 47 h 108"/>
                <a:gd name="T12" fmla="*/ 10 w 66"/>
                <a:gd name="T13" fmla="*/ 22 h 108"/>
                <a:gd name="T14" fmla="*/ 30 w 66"/>
                <a:gd name="T15" fmla="*/ 0 h 108"/>
                <a:gd name="T16" fmla="*/ 30 w 66"/>
                <a:gd name="T17" fmla="*/ 14 h 108"/>
                <a:gd name="T18" fmla="*/ 30 w 66"/>
                <a:gd name="T19" fmla="*/ 1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08">
                  <a:moveTo>
                    <a:pt x="30" y="14"/>
                  </a:moveTo>
                  <a:lnTo>
                    <a:pt x="14" y="39"/>
                  </a:lnTo>
                  <a:lnTo>
                    <a:pt x="14" y="104"/>
                  </a:lnTo>
                  <a:lnTo>
                    <a:pt x="66" y="108"/>
                  </a:lnTo>
                  <a:lnTo>
                    <a:pt x="0" y="108"/>
                  </a:lnTo>
                  <a:lnTo>
                    <a:pt x="2" y="47"/>
                  </a:lnTo>
                  <a:lnTo>
                    <a:pt x="10" y="22"/>
                  </a:lnTo>
                  <a:lnTo>
                    <a:pt x="30" y="0"/>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76">
              <a:extLst>
                <a:ext uri="{FF2B5EF4-FFF2-40B4-BE49-F238E27FC236}">
                  <a16:creationId xmlns:a16="http://schemas.microsoft.com/office/drawing/2014/main" id="{B766A114-55A9-47C1-B5DE-6C6CC2B70EEE}"/>
                </a:ext>
              </a:extLst>
            </p:cNvPr>
            <p:cNvSpPr>
              <a:spLocks/>
            </p:cNvSpPr>
            <p:nvPr/>
          </p:nvSpPr>
          <p:spPr bwMode="auto">
            <a:xfrm>
              <a:off x="806" y="3969"/>
              <a:ext cx="621" cy="109"/>
            </a:xfrm>
            <a:custGeom>
              <a:avLst/>
              <a:gdLst>
                <a:gd name="T0" fmla="*/ 619 w 621"/>
                <a:gd name="T1" fmla="*/ 0 h 109"/>
                <a:gd name="T2" fmla="*/ 461 w 621"/>
                <a:gd name="T3" fmla="*/ 73 h 109"/>
                <a:gd name="T4" fmla="*/ 404 w 621"/>
                <a:gd name="T5" fmla="*/ 97 h 109"/>
                <a:gd name="T6" fmla="*/ 0 w 621"/>
                <a:gd name="T7" fmla="*/ 65 h 109"/>
                <a:gd name="T8" fmla="*/ 38 w 621"/>
                <a:gd name="T9" fmla="*/ 109 h 109"/>
                <a:gd name="T10" fmla="*/ 431 w 621"/>
                <a:gd name="T11" fmla="*/ 105 h 109"/>
                <a:gd name="T12" fmla="*/ 621 w 621"/>
                <a:gd name="T13" fmla="*/ 10 h 109"/>
                <a:gd name="T14" fmla="*/ 619 w 621"/>
                <a:gd name="T15" fmla="*/ 0 h 109"/>
                <a:gd name="T16" fmla="*/ 619 w 621"/>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 h="109">
                  <a:moveTo>
                    <a:pt x="619" y="0"/>
                  </a:moveTo>
                  <a:lnTo>
                    <a:pt x="461" y="73"/>
                  </a:lnTo>
                  <a:lnTo>
                    <a:pt x="404" y="97"/>
                  </a:lnTo>
                  <a:lnTo>
                    <a:pt x="0" y="65"/>
                  </a:lnTo>
                  <a:lnTo>
                    <a:pt x="38" y="109"/>
                  </a:lnTo>
                  <a:lnTo>
                    <a:pt x="431" y="105"/>
                  </a:lnTo>
                  <a:lnTo>
                    <a:pt x="621" y="10"/>
                  </a:lnTo>
                  <a:lnTo>
                    <a:pt x="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77">
              <a:extLst>
                <a:ext uri="{FF2B5EF4-FFF2-40B4-BE49-F238E27FC236}">
                  <a16:creationId xmlns:a16="http://schemas.microsoft.com/office/drawing/2014/main" id="{0917BB6E-A42A-4722-A3ED-24E8CB5C0204}"/>
                </a:ext>
              </a:extLst>
            </p:cNvPr>
            <p:cNvSpPr>
              <a:spLocks/>
            </p:cNvSpPr>
            <p:nvPr/>
          </p:nvSpPr>
          <p:spPr bwMode="auto">
            <a:xfrm>
              <a:off x="2424" y="3066"/>
              <a:ext cx="178" cy="518"/>
            </a:xfrm>
            <a:custGeom>
              <a:avLst/>
              <a:gdLst>
                <a:gd name="T0" fmla="*/ 166 w 178"/>
                <a:gd name="T1" fmla="*/ 46 h 518"/>
                <a:gd name="T2" fmla="*/ 140 w 178"/>
                <a:gd name="T3" fmla="*/ 117 h 518"/>
                <a:gd name="T4" fmla="*/ 111 w 178"/>
                <a:gd name="T5" fmla="*/ 184 h 518"/>
                <a:gd name="T6" fmla="*/ 26 w 178"/>
                <a:gd name="T7" fmla="*/ 320 h 518"/>
                <a:gd name="T8" fmla="*/ 0 w 178"/>
                <a:gd name="T9" fmla="*/ 370 h 518"/>
                <a:gd name="T10" fmla="*/ 14 w 178"/>
                <a:gd name="T11" fmla="*/ 427 h 518"/>
                <a:gd name="T12" fmla="*/ 26 w 178"/>
                <a:gd name="T13" fmla="*/ 474 h 518"/>
                <a:gd name="T14" fmla="*/ 26 w 178"/>
                <a:gd name="T15" fmla="*/ 494 h 518"/>
                <a:gd name="T16" fmla="*/ 16 w 178"/>
                <a:gd name="T17" fmla="*/ 510 h 518"/>
                <a:gd name="T18" fmla="*/ 24 w 178"/>
                <a:gd name="T19" fmla="*/ 518 h 518"/>
                <a:gd name="T20" fmla="*/ 39 w 178"/>
                <a:gd name="T21" fmla="*/ 492 h 518"/>
                <a:gd name="T22" fmla="*/ 26 w 178"/>
                <a:gd name="T23" fmla="*/ 419 h 518"/>
                <a:gd name="T24" fmla="*/ 22 w 178"/>
                <a:gd name="T25" fmla="*/ 370 h 518"/>
                <a:gd name="T26" fmla="*/ 43 w 178"/>
                <a:gd name="T27" fmla="*/ 318 h 518"/>
                <a:gd name="T28" fmla="*/ 107 w 178"/>
                <a:gd name="T29" fmla="*/ 208 h 518"/>
                <a:gd name="T30" fmla="*/ 158 w 178"/>
                <a:gd name="T31" fmla="*/ 113 h 518"/>
                <a:gd name="T32" fmla="*/ 178 w 178"/>
                <a:gd name="T33" fmla="*/ 65 h 518"/>
                <a:gd name="T34" fmla="*/ 178 w 178"/>
                <a:gd name="T35" fmla="*/ 34 h 518"/>
                <a:gd name="T36" fmla="*/ 178 w 178"/>
                <a:gd name="T37" fmla="*/ 0 h 518"/>
                <a:gd name="T38" fmla="*/ 162 w 178"/>
                <a:gd name="T39" fmla="*/ 0 h 518"/>
                <a:gd name="T40" fmla="*/ 166 w 178"/>
                <a:gd name="T41" fmla="*/ 46 h 518"/>
                <a:gd name="T42" fmla="*/ 166 w 178"/>
                <a:gd name="T43" fmla="*/ 46 h 5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8" h="518">
                  <a:moveTo>
                    <a:pt x="166" y="46"/>
                  </a:moveTo>
                  <a:lnTo>
                    <a:pt x="140" y="117"/>
                  </a:lnTo>
                  <a:lnTo>
                    <a:pt x="111" y="184"/>
                  </a:lnTo>
                  <a:lnTo>
                    <a:pt x="26" y="320"/>
                  </a:lnTo>
                  <a:lnTo>
                    <a:pt x="0" y="370"/>
                  </a:lnTo>
                  <a:lnTo>
                    <a:pt x="14" y="427"/>
                  </a:lnTo>
                  <a:lnTo>
                    <a:pt x="26" y="474"/>
                  </a:lnTo>
                  <a:lnTo>
                    <a:pt x="26" y="494"/>
                  </a:lnTo>
                  <a:lnTo>
                    <a:pt x="16" y="510"/>
                  </a:lnTo>
                  <a:lnTo>
                    <a:pt x="24" y="518"/>
                  </a:lnTo>
                  <a:lnTo>
                    <a:pt x="39" y="492"/>
                  </a:lnTo>
                  <a:lnTo>
                    <a:pt x="26" y="419"/>
                  </a:lnTo>
                  <a:lnTo>
                    <a:pt x="22" y="370"/>
                  </a:lnTo>
                  <a:lnTo>
                    <a:pt x="43" y="318"/>
                  </a:lnTo>
                  <a:lnTo>
                    <a:pt x="107" y="208"/>
                  </a:lnTo>
                  <a:lnTo>
                    <a:pt x="158" y="113"/>
                  </a:lnTo>
                  <a:lnTo>
                    <a:pt x="178" y="65"/>
                  </a:lnTo>
                  <a:lnTo>
                    <a:pt x="178" y="34"/>
                  </a:lnTo>
                  <a:lnTo>
                    <a:pt x="178" y="0"/>
                  </a:lnTo>
                  <a:lnTo>
                    <a:pt x="162" y="0"/>
                  </a:lnTo>
                  <a:lnTo>
                    <a:pt x="16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78">
              <a:extLst>
                <a:ext uri="{FF2B5EF4-FFF2-40B4-BE49-F238E27FC236}">
                  <a16:creationId xmlns:a16="http://schemas.microsoft.com/office/drawing/2014/main" id="{DF552C3B-B063-4D1A-8C4F-070FE5FDD753}"/>
                </a:ext>
              </a:extLst>
            </p:cNvPr>
            <p:cNvSpPr>
              <a:spLocks/>
            </p:cNvSpPr>
            <p:nvPr/>
          </p:nvSpPr>
          <p:spPr bwMode="auto">
            <a:xfrm>
              <a:off x="2598" y="3197"/>
              <a:ext cx="142" cy="521"/>
            </a:xfrm>
            <a:custGeom>
              <a:avLst/>
              <a:gdLst>
                <a:gd name="T0" fmla="*/ 97 w 142"/>
                <a:gd name="T1" fmla="*/ 8 h 521"/>
                <a:gd name="T2" fmla="*/ 49 w 142"/>
                <a:gd name="T3" fmla="*/ 166 h 521"/>
                <a:gd name="T4" fmla="*/ 53 w 142"/>
                <a:gd name="T5" fmla="*/ 227 h 521"/>
                <a:gd name="T6" fmla="*/ 105 w 142"/>
                <a:gd name="T7" fmla="*/ 235 h 521"/>
                <a:gd name="T8" fmla="*/ 124 w 142"/>
                <a:gd name="T9" fmla="*/ 219 h 521"/>
                <a:gd name="T10" fmla="*/ 130 w 142"/>
                <a:gd name="T11" fmla="*/ 160 h 521"/>
                <a:gd name="T12" fmla="*/ 142 w 142"/>
                <a:gd name="T13" fmla="*/ 148 h 521"/>
                <a:gd name="T14" fmla="*/ 140 w 142"/>
                <a:gd name="T15" fmla="*/ 213 h 521"/>
                <a:gd name="T16" fmla="*/ 122 w 142"/>
                <a:gd name="T17" fmla="*/ 243 h 521"/>
                <a:gd name="T18" fmla="*/ 53 w 142"/>
                <a:gd name="T19" fmla="*/ 243 h 521"/>
                <a:gd name="T20" fmla="*/ 20 w 142"/>
                <a:gd name="T21" fmla="*/ 426 h 521"/>
                <a:gd name="T22" fmla="*/ 12 w 142"/>
                <a:gd name="T23" fmla="*/ 521 h 521"/>
                <a:gd name="T24" fmla="*/ 0 w 142"/>
                <a:gd name="T25" fmla="*/ 517 h 521"/>
                <a:gd name="T26" fmla="*/ 8 w 142"/>
                <a:gd name="T27" fmla="*/ 413 h 521"/>
                <a:gd name="T28" fmla="*/ 37 w 142"/>
                <a:gd name="T29" fmla="*/ 227 h 521"/>
                <a:gd name="T30" fmla="*/ 41 w 142"/>
                <a:gd name="T31" fmla="*/ 154 h 521"/>
                <a:gd name="T32" fmla="*/ 81 w 142"/>
                <a:gd name="T33" fmla="*/ 0 h 521"/>
                <a:gd name="T34" fmla="*/ 97 w 142"/>
                <a:gd name="T35" fmla="*/ 8 h 521"/>
                <a:gd name="T36" fmla="*/ 97 w 142"/>
                <a:gd name="T37" fmla="*/ 8 h 5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521">
                  <a:moveTo>
                    <a:pt x="97" y="8"/>
                  </a:moveTo>
                  <a:lnTo>
                    <a:pt x="49" y="166"/>
                  </a:lnTo>
                  <a:lnTo>
                    <a:pt x="53" y="227"/>
                  </a:lnTo>
                  <a:lnTo>
                    <a:pt x="105" y="235"/>
                  </a:lnTo>
                  <a:lnTo>
                    <a:pt x="124" y="219"/>
                  </a:lnTo>
                  <a:lnTo>
                    <a:pt x="130" y="160"/>
                  </a:lnTo>
                  <a:lnTo>
                    <a:pt x="142" y="148"/>
                  </a:lnTo>
                  <a:lnTo>
                    <a:pt x="140" y="213"/>
                  </a:lnTo>
                  <a:lnTo>
                    <a:pt x="122" y="243"/>
                  </a:lnTo>
                  <a:lnTo>
                    <a:pt x="53" y="243"/>
                  </a:lnTo>
                  <a:lnTo>
                    <a:pt x="20" y="426"/>
                  </a:lnTo>
                  <a:lnTo>
                    <a:pt x="12" y="521"/>
                  </a:lnTo>
                  <a:lnTo>
                    <a:pt x="0" y="517"/>
                  </a:lnTo>
                  <a:lnTo>
                    <a:pt x="8" y="413"/>
                  </a:lnTo>
                  <a:lnTo>
                    <a:pt x="37" y="227"/>
                  </a:lnTo>
                  <a:lnTo>
                    <a:pt x="41" y="154"/>
                  </a:lnTo>
                  <a:lnTo>
                    <a:pt x="81" y="0"/>
                  </a:lnTo>
                  <a:lnTo>
                    <a:pt x="9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279">
              <a:extLst>
                <a:ext uri="{FF2B5EF4-FFF2-40B4-BE49-F238E27FC236}">
                  <a16:creationId xmlns:a16="http://schemas.microsoft.com/office/drawing/2014/main" id="{45EB830E-4EB6-4798-B477-9823B95EC726}"/>
                </a:ext>
              </a:extLst>
            </p:cNvPr>
            <p:cNvSpPr>
              <a:spLocks/>
            </p:cNvSpPr>
            <p:nvPr/>
          </p:nvSpPr>
          <p:spPr bwMode="auto">
            <a:xfrm>
              <a:off x="2590" y="3011"/>
              <a:ext cx="105" cy="190"/>
            </a:xfrm>
            <a:custGeom>
              <a:avLst/>
              <a:gdLst>
                <a:gd name="T0" fmla="*/ 49 w 105"/>
                <a:gd name="T1" fmla="*/ 22 h 190"/>
                <a:gd name="T2" fmla="*/ 20 w 105"/>
                <a:gd name="T3" fmla="*/ 69 h 190"/>
                <a:gd name="T4" fmla="*/ 53 w 105"/>
                <a:gd name="T5" fmla="*/ 140 h 190"/>
                <a:gd name="T6" fmla="*/ 105 w 105"/>
                <a:gd name="T7" fmla="*/ 158 h 190"/>
                <a:gd name="T8" fmla="*/ 89 w 105"/>
                <a:gd name="T9" fmla="*/ 190 h 190"/>
                <a:gd name="T10" fmla="*/ 30 w 105"/>
                <a:gd name="T11" fmla="*/ 148 h 190"/>
                <a:gd name="T12" fmla="*/ 0 w 105"/>
                <a:gd name="T13" fmla="*/ 115 h 190"/>
                <a:gd name="T14" fmla="*/ 0 w 105"/>
                <a:gd name="T15" fmla="*/ 73 h 190"/>
                <a:gd name="T16" fmla="*/ 12 w 105"/>
                <a:gd name="T17" fmla="*/ 39 h 190"/>
                <a:gd name="T18" fmla="*/ 30 w 105"/>
                <a:gd name="T19" fmla="*/ 18 h 190"/>
                <a:gd name="T20" fmla="*/ 65 w 105"/>
                <a:gd name="T21" fmla="*/ 6 h 190"/>
                <a:gd name="T22" fmla="*/ 97 w 105"/>
                <a:gd name="T23" fmla="*/ 0 h 190"/>
                <a:gd name="T24" fmla="*/ 97 w 105"/>
                <a:gd name="T25" fmla="*/ 14 h 190"/>
                <a:gd name="T26" fmla="*/ 49 w 105"/>
                <a:gd name="T27" fmla="*/ 22 h 190"/>
                <a:gd name="T28" fmla="*/ 49 w 105"/>
                <a:gd name="T29" fmla="*/ 22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90">
                  <a:moveTo>
                    <a:pt x="49" y="22"/>
                  </a:moveTo>
                  <a:lnTo>
                    <a:pt x="20" y="69"/>
                  </a:lnTo>
                  <a:lnTo>
                    <a:pt x="53" y="140"/>
                  </a:lnTo>
                  <a:lnTo>
                    <a:pt x="105" y="158"/>
                  </a:lnTo>
                  <a:lnTo>
                    <a:pt x="89" y="190"/>
                  </a:lnTo>
                  <a:lnTo>
                    <a:pt x="30" y="148"/>
                  </a:lnTo>
                  <a:lnTo>
                    <a:pt x="0" y="115"/>
                  </a:lnTo>
                  <a:lnTo>
                    <a:pt x="0" y="73"/>
                  </a:lnTo>
                  <a:lnTo>
                    <a:pt x="12" y="39"/>
                  </a:lnTo>
                  <a:lnTo>
                    <a:pt x="30" y="18"/>
                  </a:lnTo>
                  <a:lnTo>
                    <a:pt x="65" y="6"/>
                  </a:lnTo>
                  <a:lnTo>
                    <a:pt x="97" y="0"/>
                  </a:lnTo>
                  <a:lnTo>
                    <a:pt x="97" y="14"/>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280">
              <a:extLst>
                <a:ext uri="{FF2B5EF4-FFF2-40B4-BE49-F238E27FC236}">
                  <a16:creationId xmlns:a16="http://schemas.microsoft.com/office/drawing/2014/main" id="{C86E7567-B28E-4039-8157-22744CC346FB}"/>
                </a:ext>
              </a:extLst>
            </p:cNvPr>
            <p:cNvSpPr>
              <a:spLocks/>
            </p:cNvSpPr>
            <p:nvPr/>
          </p:nvSpPr>
          <p:spPr bwMode="auto">
            <a:xfrm>
              <a:off x="2610" y="2479"/>
              <a:ext cx="356" cy="463"/>
            </a:xfrm>
            <a:custGeom>
              <a:avLst/>
              <a:gdLst>
                <a:gd name="T0" fmla="*/ 322 w 356"/>
                <a:gd name="T1" fmla="*/ 8 h 463"/>
                <a:gd name="T2" fmla="*/ 271 w 356"/>
                <a:gd name="T3" fmla="*/ 18 h 463"/>
                <a:gd name="T4" fmla="*/ 231 w 356"/>
                <a:gd name="T5" fmla="*/ 26 h 463"/>
                <a:gd name="T6" fmla="*/ 142 w 356"/>
                <a:gd name="T7" fmla="*/ 72 h 463"/>
                <a:gd name="T8" fmla="*/ 87 w 356"/>
                <a:gd name="T9" fmla="*/ 220 h 463"/>
                <a:gd name="T10" fmla="*/ 81 w 356"/>
                <a:gd name="T11" fmla="*/ 265 h 463"/>
                <a:gd name="T12" fmla="*/ 55 w 356"/>
                <a:gd name="T13" fmla="*/ 376 h 463"/>
                <a:gd name="T14" fmla="*/ 41 w 356"/>
                <a:gd name="T15" fmla="*/ 411 h 463"/>
                <a:gd name="T16" fmla="*/ 0 w 356"/>
                <a:gd name="T17" fmla="*/ 463 h 463"/>
                <a:gd name="T18" fmla="*/ 33 w 356"/>
                <a:gd name="T19" fmla="*/ 398 h 463"/>
                <a:gd name="T20" fmla="*/ 69 w 356"/>
                <a:gd name="T21" fmla="*/ 269 h 463"/>
                <a:gd name="T22" fmla="*/ 75 w 356"/>
                <a:gd name="T23" fmla="*/ 208 h 463"/>
                <a:gd name="T24" fmla="*/ 124 w 356"/>
                <a:gd name="T25" fmla="*/ 68 h 463"/>
                <a:gd name="T26" fmla="*/ 162 w 356"/>
                <a:gd name="T27" fmla="*/ 50 h 463"/>
                <a:gd name="T28" fmla="*/ 225 w 356"/>
                <a:gd name="T29" fmla="*/ 16 h 463"/>
                <a:gd name="T30" fmla="*/ 294 w 356"/>
                <a:gd name="T31" fmla="*/ 4 h 463"/>
                <a:gd name="T32" fmla="*/ 356 w 356"/>
                <a:gd name="T33" fmla="*/ 0 h 463"/>
                <a:gd name="T34" fmla="*/ 322 w 356"/>
                <a:gd name="T35" fmla="*/ 8 h 463"/>
                <a:gd name="T36" fmla="*/ 322 w 356"/>
                <a:gd name="T37" fmla="*/ 8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6" h="463">
                  <a:moveTo>
                    <a:pt x="322" y="8"/>
                  </a:moveTo>
                  <a:lnTo>
                    <a:pt x="271" y="18"/>
                  </a:lnTo>
                  <a:lnTo>
                    <a:pt x="231" y="26"/>
                  </a:lnTo>
                  <a:lnTo>
                    <a:pt x="142" y="72"/>
                  </a:lnTo>
                  <a:lnTo>
                    <a:pt x="87" y="220"/>
                  </a:lnTo>
                  <a:lnTo>
                    <a:pt x="81" y="265"/>
                  </a:lnTo>
                  <a:lnTo>
                    <a:pt x="55" y="376"/>
                  </a:lnTo>
                  <a:lnTo>
                    <a:pt x="41" y="411"/>
                  </a:lnTo>
                  <a:lnTo>
                    <a:pt x="0" y="463"/>
                  </a:lnTo>
                  <a:lnTo>
                    <a:pt x="33" y="398"/>
                  </a:lnTo>
                  <a:lnTo>
                    <a:pt x="69" y="269"/>
                  </a:lnTo>
                  <a:lnTo>
                    <a:pt x="75" y="208"/>
                  </a:lnTo>
                  <a:lnTo>
                    <a:pt x="124" y="68"/>
                  </a:lnTo>
                  <a:lnTo>
                    <a:pt x="162" y="50"/>
                  </a:lnTo>
                  <a:lnTo>
                    <a:pt x="225" y="16"/>
                  </a:lnTo>
                  <a:lnTo>
                    <a:pt x="294" y="4"/>
                  </a:lnTo>
                  <a:lnTo>
                    <a:pt x="356" y="0"/>
                  </a:lnTo>
                  <a:lnTo>
                    <a:pt x="3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281">
              <a:extLst>
                <a:ext uri="{FF2B5EF4-FFF2-40B4-BE49-F238E27FC236}">
                  <a16:creationId xmlns:a16="http://schemas.microsoft.com/office/drawing/2014/main" id="{EF7EBE03-41DF-49DD-8093-37B2E67803F9}"/>
                </a:ext>
              </a:extLst>
            </p:cNvPr>
            <p:cNvSpPr>
              <a:spLocks/>
            </p:cNvSpPr>
            <p:nvPr/>
          </p:nvSpPr>
          <p:spPr bwMode="auto">
            <a:xfrm>
              <a:off x="2898" y="2280"/>
              <a:ext cx="412" cy="658"/>
            </a:xfrm>
            <a:custGeom>
              <a:avLst/>
              <a:gdLst>
                <a:gd name="T0" fmla="*/ 95 w 412"/>
                <a:gd name="T1" fmla="*/ 138 h 658"/>
                <a:gd name="T2" fmla="*/ 99 w 412"/>
                <a:gd name="T3" fmla="*/ 170 h 658"/>
                <a:gd name="T4" fmla="*/ 80 w 412"/>
                <a:gd name="T5" fmla="*/ 190 h 658"/>
                <a:gd name="T6" fmla="*/ 36 w 412"/>
                <a:gd name="T7" fmla="*/ 209 h 658"/>
                <a:gd name="T8" fmla="*/ 10 w 412"/>
                <a:gd name="T9" fmla="*/ 235 h 658"/>
                <a:gd name="T10" fmla="*/ 0 w 412"/>
                <a:gd name="T11" fmla="*/ 300 h 658"/>
                <a:gd name="T12" fmla="*/ 6 w 412"/>
                <a:gd name="T13" fmla="*/ 356 h 658"/>
                <a:gd name="T14" fmla="*/ 16 w 412"/>
                <a:gd name="T15" fmla="*/ 375 h 658"/>
                <a:gd name="T16" fmla="*/ 72 w 412"/>
                <a:gd name="T17" fmla="*/ 385 h 658"/>
                <a:gd name="T18" fmla="*/ 121 w 412"/>
                <a:gd name="T19" fmla="*/ 389 h 658"/>
                <a:gd name="T20" fmla="*/ 111 w 412"/>
                <a:gd name="T21" fmla="*/ 439 h 658"/>
                <a:gd name="T22" fmla="*/ 72 w 412"/>
                <a:gd name="T23" fmla="*/ 547 h 658"/>
                <a:gd name="T24" fmla="*/ 56 w 412"/>
                <a:gd name="T25" fmla="*/ 622 h 658"/>
                <a:gd name="T26" fmla="*/ 58 w 412"/>
                <a:gd name="T27" fmla="*/ 652 h 658"/>
                <a:gd name="T28" fmla="*/ 68 w 412"/>
                <a:gd name="T29" fmla="*/ 658 h 658"/>
                <a:gd name="T30" fmla="*/ 72 w 412"/>
                <a:gd name="T31" fmla="*/ 610 h 658"/>
                <a:gd name="T32" fmla="*/ 76 w 412"/>
                <a:gd name="T33" fmla="*/ 561 h 658"/>
                <a:gd name="T34" fmla="*/ 117 w 412"/>
                <a:gd name="T35" fmla="*/ 452 h 658"/>
                <a:gd name="T36" fmla="*/ 141 w 412"/>
                <a:gd name="T37" fmla="*/ 389 h 658"/>
                <a:gd name="T38" fmla="*/ 216 w 412"/>
                <a:gd name="T39" fmla="*/ 383 h 658"/>
                <a:gd name="T40" fmla="*/ 258 w 412"/>
                <a:gd name="T41" fmla="*/ 367 h 658"/>
                <a:gd name="T42" fmla="*/ 309 w 412"/>
                <a:gd name="T43" fmla="*/ 304 h 658"/>
                <a:gd name="T44" fmla="*/ 362 w 412"/>
                <a:gd name="T45" fmla="*/ 225 h 658"/>
                <a:gd name="T46" fmla="*/ 386 w 412"/>
                <a:gd name="T47" fmla="*/ 205 h 658"/>
                <a:gd name="T48" fmla="*/ 412 w 412"/>
                <a:gd name="T49" fmla="*/ 192 h 658"/>
                <a:gd name="T50" fmla="*/ 394 w 412"/>
                <a:gd name="T51" fmla="*/ 190 h 658"/>
                <a:gd name="T52" fmla="*/ 368 w 412"/>
                <a:gd name="T53" fmla="*/ 205 h 658"/>
                <a:gd name="T54" fmla="*/ 339 w 412"/>
                <a:gd name="T55" fmla="*/ 239 h 658"/>
                <a:gd name="T56" fmla="*/ 289 w 412"/>
                <a:gd name="T57" fmla="*/ 316 h 658"/>
                <a:gd name="T58" fmla="*/ 254 w 412"/>
                <a:gd name="T59" fmla="*/ 356 h 658"/>
                <a:gd name="T60" fmla="*/ 220 w 412"/>
                <a:gd name="T61" fmla="*/ 369 h 658"/>
                <a:gd name="T62" fmla="*/ 159 w 412"/>
                <a:gd name="T63" fmla="*/ 379 h 658"/>
                <a:gd name="T64" fmla="*/ 93 w 412"/>
                <a:gd name="T65" fmla="*/ 377 h 658"/>
                <a:gd name="T66" fmla="*/ 40 w 412"/>
                <a:gd name="T67" fmla="*/ 373 h 658"/>
                <a:gd name="T68" fmla="*/ 20 w 412"/>
                <a:gd name="T69" fmla="*/ 352 h 658"/>
                <a:gd name="T70" fmla="*/ 14 w 412"/>
                <a:gd name="T71" fmla="*/ 308 h 658"/>
                <a:gd name="T72" fmla="*/ 20 w 412"/>
                <a:gd name="T73" fmla="*/ 251 h 658"/>
                <a:gd name="T74" fmla="*/ 32 w 412"/>
                <a:gd name="T75" fmla="*/ 225 h 658"/>
                <a:gd name="T76" fmla="*/ 52 w 412"/>
                <a:gd name="T77" fmla="*/ 213 h 658"/>
                <a:gd name="T78" fmla="*/ 87 w 412"/>
                <a:gd name="T79" fmla="*/ 203 h 658"/>
                <a:gd name="T80" fmla="*/ 113 w 412"/>
                <a:gd name="T81" fmla="*/ 211 h 658"/>
                <a:gd name="T82" fmla="*/ 137 w 412"/>
                <a:gd name="T83" fmla="*/ 227 h 658"/>
                <a:gd name="T84" fmla="*/ 125 w 412"/>
                <a:gd name="T85" fmla="*/ 158 h 658"/>
                <a:gd name="T86" fmla="*/ 129 w 412"/>
                <a:gd name="T87" fmla="*/ 122 h 658"/>
                <a:gd name="T88" fmla="*/ 149 w 412"/>
                <a:gd name="T89" fmla="*/ 91 h 658"/>
                <a:gd name="T90" fmla="*/ 196 w 412"/>
                <a:gd name="T91" fmla="*/ 39 h 658"/>
                <a:gd name="T92" fmla="*/ 204 w 412"/>
                <a:gd name="T93" fmla="*/ 0 h 658"/>
                <a:gd name="T94" fmla="*/ 184 w 412"/>
                <a:gd name="T95" fmla="*/ 45 h 658"/>
                <a:gd name="T96" fmla="*/ 121 w 412"/>
                <a:gd name="T97" fmla="*/ 99 h 658"/>
                <a:gd name="T98" fmla="*/ 68 w 412"/>
                <a:gd name="T99" fmla="*/ 140 h 658"/>
                <a:gd name="T100" fmla="*/ 42 w 412"/>
                <a:gd name="T101" fmla="*/ 150 h 658"/>
                <a:gd name="T102" fmla="*/ 24 w 412"/>
                <a:gd name="T103" fmla="*/ 148 h 658"/>
                <a:gd name="T104" fmla="*/ 32 w 412"/>
                <a:gd name="T105" fmla="*/ 156 h 658"/>
                <a:gd name="T106" fmla="*/ 54 w 412"/>
                <a:gd name="T107" fmla="*/ 156 h 658"/>
                <a:gd name="T108" fmla="*/ 95 w 412"/>
                <a:gd name="T109" fmla="*/ 138 h 658"/>
                <a:gd name="T110" fmla="*/ 95 w 412"/>
                <a:gd name="T111" fmla="*/ 138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2" h="658">
                  <a:moveTo>
                    <a:pt x="95" y="138"/>
                  </a:moveTo>
                  <a:lnTo>
                    <a:pt x="99" y="170"/>
                  </a:lnTo>
                  <a:lnTo>
                    <a:pt x="80" y="190"/>
                  </a:lnTo>
                  <a:lnTo>
                    <a:pt x="36" y="209"/>
                  </a:lnTo>
                  <a:lnTo>
                    <a:pt x="10" y="235"/>
                  </a:lnTo>
                  <a:lnTo>
                    <a:pt x="0" y="300"/>
                  </a:lnTo>
                  <a:lnTo>
                    <a:pt x="6" y="356"/>
                  </a:lnTo>
                  <a:lnTo>
                    <a:pt x="16" y="375"/>
                  </a:lnTo>
                  <a:lnTo>
                    <a:pt x="72" y="385"/>
                  </a:lnTo>
                  <a:lnTo>
                    <a:pt x="121" y="389"/>
                  </a:lnTo>
                  <a:lnTo>
                    <a:pt x="111" y="439"/>
                  </a:lnTo>
                  <a:lnTo>
                    <a:pt x="72" y="547"/>
                  </a:lnTo>
                  <a:lnTo>
                    <a:pt x="56" y="622"/>
                  </a:lnTo>
                  <a:lnTo>
                    <a:pt x="58" y="652"/>
                  </a:lnTo>
                  <a:lnTo>
                    <a:pt x="68" y="658"/>
                  </a:lnTo>
                  <a:lnTo>
                    <a:pt x="72" y="610"/>
                  </a:lnTo>
                  <a:lnTo>
                    <a:pt x="76" y="561"/>
                  </a:lnTo>
                  <a:lnTo>
                    <a:pt x="117" y="452"/>
                  </a:lnTo>
                  <a:lnTo>
                    <a:pt x="141" y="389"/>
                  </a:lnTo>
                  <a:lnTo>
                    <a:pt x="216" y="383"/>
                  </a:lnTo>
                  <a:lnTo>
                    <a:pt x="258" y="367"/>
                  </a:lnTo>
                  <a:lnTo>
                    <a:pt x="309" y="304"/>
                  </a:lnTo>
                  <a:lnTo>
                    <a:pt x="362" y="225"/>
                  </a:lnTo>
                  <a:lnTo>
                    <a:pt x="386" y="205"/>
                  </a:lnTo>
                  <a:lnTo>
                    <a:pt x="412" y="192"/>
                  </a:lnTo>
                  <a:lnTo>
                    <a:pt x="394" y="190"/>
                  </a:lnTo>
                  <a:lnTo>
                    <a:pt x="368" y="205"/>
                  </a:lnTo>
                  <a:lnTo>
                    <a:pt x="339" y="239"/>
                  </a:lnTo>
                  <a:lnTo>
                    <a:pt x="289" y="316"/>
                  </a:lnTo>
                  <a:lnTo>
                    <a:pt x="254" y="356"/>
                  </a:lnTo>
                  <a:lnTo>
                    <a:pt x="220" y="369"/>
                  </a:lnTo>
                  <a:lnTo>
                    <a:pt x="159" y="379"/>
                  </a:lnTo>
                  <a:lnTo>
                    <a:pt x="93" y="377"/>
                  </a:lnTo>
                  <a:lnTo>
                    <a:pt x="40" y="373"/>
                  </a:lnTo>
                  <a:lnTo>
                    <a:pt x="20" y="352"/>
                  </a:lnTo>
                  <a:lnTo>
                    <a:pt x="14" y="308"/>
                  </a:lnTo>
                  <a:lnTo>
                    <a:pt x="20" y="251"/>
                  </a:lnTo>
                  <a:lnTo>
                    <a:pt x="32" y="225"/>
                  </a:lnTo>
                  <a:lnTo>
                    <a:pt x="52" y="213"/>
                  </a:lnTo>
                  <a:lnTo>
                    <a:pt x="87" y="203"/>
                  </a:lnTo>
                  <a:lnTo>
                    <a:pt x="113" y="211"/>
                  </a:lnTo>
                  <a:lnTo>
                    <a:pt x="137" y="227"/>
                  </a:lnTo>
                  <a:lnTo>
                    <a:pt x="125" y="158"/>
                  </a:lnTo>
                  <a:lnTo>
                    <a:pt x="129" y="122"/>
                  </a:lnTo>
                  <a:lnTo>
                    <a:pt x="149" y="91"/>
                  </a:lnTo>
                  <a:lnTo>
                    <a:pt x="196" y="39"/>
                  </a:lnTo>
                  <a:lnTo>
                    <a:pt x="204" y="0"/>
                  </a:lnTo>
                  <a:lnTo>
                    <a:pt x="184" y="45"/>
                  </a:lnTo>
                  <a:lnTo>
                    <a:pt x="121" y="99"/>
                  </a:lnTo>
                  <a:lnTo>
                    <a:pt x="68" y="140"/>
                  </a:lnTo>
                  <a:lnTo>
                    <a:pt x="42" y="150"/>
                  </a:lnTo>
                  <a:lnTo>
                    <a:pt x="24" y="148"/>
                  </a:lnTo>
                  <a:lnTo>
                    <a:pt x="32" y="156"/>
                  </a:lnTo>
                  <a:lnTo>
                    <a:pt x="54" y="156"/>
                  </a:lnTo>
                  <a:lnTo>
                    <a:pt x="95"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282">
              <a:extLst>
                <a:ext uri="{FF2B5EF4-FFF2-40B4-BE49-F238E27FC236}">
                  <a16:creationId xmlns:a16="http://schemas.microsoft.com/office/drawing/2014/main" id="{8C8CA216-DB04-4E4D-9E87-187FB9EB62D0}"/>
                </a:ext>
              </a:extLst>
            </p:cNvPr>
            <p:cNvSpPr>
              <a:spLocks/>
            </p:cNvSpPr>
            <p:nvPr/>
          </p:nvSpPr>
          <p:spPr bwMode="auto">
            <a:xfrm>
              <a:off x="2809" y="2067"/>
              <a:ext cx="157" cy="369"/>
            </a:xfrm>
            <a:custGeom>
              <a:avLst/>
              <a:gdLst>
                <a:gd name="T0" fmla="*/ 20 w 157"/>
                <a:gd name="T1" fmla="*/ 0 h 369"/>
                <a:gd name="T2" fmla="*/ 8 w 157"/>
                <a:gd name="T3" fmla="*/ 39 h 369"/>
                <a:gd name="T4" fmla="*/ 4 w 157"/>
                <a:gd name="T5" fmla="*/ 79 h 369"/>
                <a:gd name="T6" fmla="*/ 4 w 157"/>
                <a:gd name="T7" fmla="*/ 112 h 369"/>
                <a:gd name="T8" fmla="*/ 8 w 157"/>
                <a:gd name="T9" fmla="*/ 124 h 369"/>
                <a:gd name="T10" fmla="*/ 32 w 157"/>
                <a:gd name="T11" fmla="*/ 136 h 369"/>
                <a:gd name="T12" fmla="*/ 48 w 157"/>
                <a:gd name="T13" fmla="*/ 148 h 369"/>
                <a:gd name="T14" fmla="*/ 48 w 157"/>
                <a:gd name="T15" fmla="*/ 160 h 369"/>
                <a:gd name="T16" fmla="*/ 44 w 157"/>
                <a:gd name="T17" fmla="*/ 203 h 369"/>
                <a:gd name="T18" fmla="*/ 38 w 157"/>
                <a:gd name="T19" fmla="*/ 225 h 369"/>
                <a:gd name="T20" fmla="*/ 44 w 157"/>
                <a:gd name="T21" fmla="*/ 243 h 369"/>
                <a:gd name="T22" fmla="*/ 52 w 157"/>
                <a:gd name="T23" fmla="*/ 248 h 369"/>
                <a:gd name="T24" fmla="*/ 72 w 157"/>
                <a:gd name="T25" fmla="*/ 239 h 369"/>
                <a:gd name="T26" fmla="*/ 105 w 157"/>
                <a:gd name="T27" fmla="*/ 243 h 369"/>
                <a:gd name="T28" fmla="*/ 99 w 157"/>
                <a:gd name="T29" fmla="*/ 246 h 369"/>
                <a:gd name="T30" fmla="*/ 82 w 157"/>
                <a:gd name="T31" fmla="*/ 252 h 369"/>
                <a:gd name="T32" fmla="*/ 84 w 157"/>
                <a:gd name="T33" fmla="*/ 266 h 369"/>
                <a:gd name="T34" fmla="*/ 68 w 157"/>
                <a:gd name="T35" fmla="*/ 274 h 369"/>
                <a:gd name="T36" fmla="*/ 72 w 157"/>
                <a:gd name="T37" fmla="*/ 286 h 369"/>
                <a:gd name="T38" fmla="*/ 78 w 157"/>
                <a:gd name="T39" fmla="*/ 282 h 369"/>
                <a:gd name="T40" fmla="*/ 93 w 157"/>
                <a:gd name="T41" fmla="*/ 278 h 369"/>
                <a:gd name="T42" fmla="*/ 129 w 157"/>
                <a:gd name="T43" fmla="*/ 278 h 369"/>
                <a:gd name="T44" fmla="*/ 139 w 157"/>
                <a:gd name="T45" fmla="*/ 266 h 369"/>
                <a:gd name="T46" fmla="*/ 157 w 157"/>
                <a:gd name="T47" fmla="*/ 282 h 369"/>
                <a:gd name="T48" fmla="*/ 153 w 157"/>
                <a:gd name="T49" fmla="*/ 286 h 369"/>
                <a:gd name="T50" fmla="*/ 117 w 157"/>
                <a:gd name="T51" fmla="*/ 286 h 369"/>
                <a:gd name="T52" fmla="*/ 99 w 157"/>
                <a:gd name="T53" fmla="*/ 292 h 369"/>
                <a:gd name="T54" fmla="*/ 89 w 157"/>
                <a:gd name="T55" fmla="*/ 302 h 369"/>
                <a:gd name="T56" fmla="*/ 95 w 157"/>
                <a:gd name="T57" fmla="*/ 316 h 369"/>
                <a:gd name="T58" fmla="*/ 113 w 157"/>
                <a:gd name="T59" fmla="*/ 312 h 369"/>
                <a:gd name="T60" fmla="*/ 121 w 157"/>
                <a:gd name="T61" fmla="*/ 304 h 369"/>
                <a:gd name="T62" fmla="*/ 135 w 157"/>
                <a:gd name="T63" fmla="*/ 314 h 369"/>
                <a:gd name="T64" fmla="*/ 117 w 157"/>
                <a:gd name="T65" fmla="*/ 324 h 369"/>
                <a:gd name="T66" fmla="*/ 113 w 157"/>
                <a:gd name="T67" fmla="*/ 341 h 369"/>
                <a:gd name="T68" fmla="*/ 121 w 157"/>
                <a:gd name="T69" fmla="*/ 351 h 369"/>
                <a:gd name="T70" fmla="*/ 139 w 157"/>
                <a:gd name="T71" fmla="*/ 365 h 369"/>
                <a:gd name="T72" fmla="*/ 125 w 157"/>
                <a:gd name="T73" fmla="*/ 369 h 369"/>
                <a:gd name="T74" fmla="*/ 109 w 157"/>
                <a:gd name="T75" fmla="*/ 361 h 369"/>
                <a:gd name="T76" fmla="*/ 103 w 157"/>
                <a:gd name="T77" fmla="*/ 349 h 369"/>
                <a:gd name="T78" fmla="*/ 99 w 157"/>
                <a:gd name="T79" fmla="*/ 324 h 369"/>
                <a:gd name="T80" fmla="*/ 87 w 157"/>
                <a:gd name="T81" fmla="*/ 318 h 369"/>
                <a:gd name="T82" fmla="*/ 84 w 157"/>
                <a:gd name="T83" fmla="*/ 302 h 369"/>
                <a:gd name="T84" fmla="*/ 64 w 157"/>
                <a:gd name="T85" fmla="*/ 286 h 369"/>
                <a:gd name="T86" fmla="*/ 60 w 157"/>
                <a:gd name="T87" fmla="*/ 256 h 369"/>
                <a:gd name="T88" fmla="*/ 40 w 157"/>
                <a:gd name="T89" fmla="*/ 250 h 369"/>
                <a:gd name="T90" fmla="*/ 34 w 157"/>
                <a:gd name="T91" fmla="*/ 237 h 369"/>
                <a:gd name="T92" fmla="*/ 30 w 157"/>
                <a:gd name="T93" fmla="*/ 225 h 369"/>
                <a:gd name="T94" fmla="*/ 40 w 157"/>
                <a:gd name="T95" fmla="*/ 187 h 369"/>
                <a:gd name="T96" fmla="*/ 40 w 157"/>
                <a:gd name="T97" fmla="*/ 156 h 369"/>
                <a:gd name="T98" fmla="*/ 24 w 157"/>
                <a:gd name="T99" fmla="*/ 146 h 369"/>
                <a:gd name="T100" fmla="*/ 10 w 157"/>
                <a:gd name="T101" fmla="*/ 140 h 369"/>
                <a:gd name="T102" fmla="*/ 0 w 157"/>
                <a:gd name="T103" fmla="*/ 124 h 369"/>
                <a:gd name="T104" fmla="*/ 0 w 157"/>
                <a:gd name="T105" fmla="*/ 104 h 369"/>
                <a:gd name="T106" fmla="*/ 0 w 157"/>
                <a:gd name="T107" fmla="*/ 43 h 369"/>
                <a:gd name="T108" fmla="*/ 14 w 157"/>
                <a:gd name="T109" fmla="*/ 0 h 369"/>
                <a:gd name="T110" fmla="*/ 20 w 157"/>
                <a:gd name="T111" fmla="*/ 0 h 369"/>
                <a:gd name="T112" fmla="*/ 20 w 157"/>
                <a:gd name="T113" fmla="*/ 0 h 3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 h="369">
                  <a:moveTo>
                    <a:pt x="20" y="0"/>
                  </a:moveTo>
                  <a:lnTo>
                    <a:pt x="8" y="39"/>
                  </a:lnTo>
                  <a:lnTo>
                    <a:pt x="4" y="79"/>
                  </a:lnTo>
                  <a:lnTo>
                    <a:pt x="4" y="112"/>
                  </a:lnTo>
                  <a:lnTo>
                    <a:pt x="8" y="124"/>
                  </a:lnTo>
                  <a:lnTo>
                    <a:pt x="32" y="136"/>
                  </a:lnTo>
                  <a:lnTo>
                    <a:pt x="48" y="148"/>
                  </a:lnTo>
                  <a:lnTo>
                    <a:pt x="48" y="160"/>
                  </a:lnTo>
                  <a:lnTo>
                    <a:pt x="44" y="203"/>
                  </a:lnTo>
                  <a:lnTo>
                    <a:pt x="38" y="225"/>
                  </a:lnTo>
                  <a:lnTo>
                    <a:pt x="44" y="243"/>
                  </a:lnTo>
                  <a:lnTo>
                    <a:pt x="52" y="248"/>
                  </a:lnTo>
                  <a:lnTo>
                    <a:pt x="72" y="239"/>
                  </a:lnTo>
                  <a:lnTo>
                    <a:pt x="105" y="243"/>
                  </a:lnTo>
                  <a:lnTo>
                    <a:pt x="99" y="246"/>
                  </a:lnTo>
                  <a:lnTo>
                    <a:pt x="82" y="252"/>
                  </a:lnTo>
                  <a:lnTo>
                    <a:pt x="84" y="266"/>
                  </a:lnTo>
                  <a:lnTo>
                    <a:pt x="68" y="274"/>
                  </a:lnTo>
                  <a:lnTo>
                    <a:pt x="72" y="286"/>
                  </a:lnTo>
                  <a:lnTo>
                    <a:pt x="78" y="282"/>
                  </a:lnTo>
                  <a:lnTo>
                    <a:pt x="93" y="278"/>
                  </a:lnTo>
                  <a:lnTo>
                    <a:pt x="129" y="278"/>
                  </a:lnTo>
                  <a:lnTo>
                    <a:pt x="139" y="266"/>
                  </a:lnTo>
                  <a:lnTo>
                    <a:pt x="157" y="282"/>
                  </a:lnTo>
                  <a:lnTo>
                    <a:pt x="153" y="286"/>
                  </a:lnTo>
                  <a:lnTo>
                    <a:pt x="117" y="286"/>
                  </a:lnTo>
                  <a:lnTo>
                    <a:pt x="99" y="292"/>
                  </a:lnTo>
                  <a:lnTo>
                    <a:pt x="89" y="302"/>
                  </a:lnTo>
                  <a:lnTo>
                    <a:pt x="95" y="316"/>
                  </a:lnTo>
                  <a:lnTo>
                    <a:pt x="113" y="312"/>
                  </a:lnTo>
                  <a:lnTo>
                    <a:pt x="121" y="304"/>
                  </a:lnTo>
                  <a:lnTo>
                    <a:pt x="135" y="314"/>
                  </a:lnTo>
                  <a:lnTo>
                    <a:pt x="117" y="324"/>
                  </a:lnTo>
                  <a:lnTo>
                    <a:pt x="113" y="341"/>
                  </a:lnTo>
                  <a:lnTo>
                    <a:pt x="121" y="351"/>
                  </a:lnTo>
                  <a:lnTo>
                    <a:pt x="139" y="365"/>
                  </a:lnTo>
                  <a:lnTo>
                    <a:pt x="125" y="369"/>
                  </a:lnTo>
                  <a:lnTo>
                    <a:pt x="109" y="361"/>
                  </a:lnTo>
                  <a:lnTo>
                    <a:pt x="103" y="349"/>
                  </a:lnTo>
                  <a:lnTo>
                    <a:pt x="99" y="324"/>
                  </a:lnTo>
                  <a:lnTo>
                    <a:pt x="87" y="318"/>
                  </a:lnTo>
                  <a:lnTo>
                    <a:pt x="84" y="302"/>
                  </a:lnTo>
                  <a:lnTo>
                    <a:pt x="64" y="286"/>
                  </a:lnTo>
                  <a:lnTo>
                    <a:pt x="60" y="256"/>
                  </a:lnTo>
                  <a:lnTo>
                    <a:pt x="40" y="250"/>
                  </a:lnTo>
                  <a:lnTo>
                    <a:pt x="34" y="237"/>
                  </a:lnTo>
                  <a:lnTo>
                    <a:pt x="30" y="225"/>
                  </a:lnTo>
                  <a:lnTo>
                    <a:pt x="40" y="187"/>
                  </a:lnTo>
                  <a:lnTo>
                    <a:pt x="40" y="156"/>
                  </a:lnTo>
                  <a:lnTo>
                    <a:pt x="24" y="146"/>
                  </a:lnTo>
                  <a:lnTo>
                    <a:pt x="10" y="140"/>
                  </a:lnTo>
                  <a:lnTo>
                    <a:pt x="0" y="124"/>
                  </a:lnTo>
                  <a:lnTo>
                    <a:pt x="0" y="104"/>
                  </a:lnTo>
                  <a:lnTo>
                    <a:pt x="0" y="43"/>
                  </a:lnTo>
                  <a:lnTo>
                    <a:pt x="14"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283">
              <a:extLst>
                <a:ext uri="{FF2B5EF4-FFF2-40B4-BE49-F238E27FC236}">
                  <a16:creationId xmlns:a16="http://schemas.microsoft.com/office/drawing/2014/main" id="{DDCBADAB-4553-43AA-9695-EDE42D8847CE}"/>
                </a:ext>
              </a:extLst>
            </p:cNvPr>
            <p:cNvSpPr>
              <a:spLocks/>
            </p:cNvSpPr>
            <p:nvPr/>
          </p:nvSpPr>
          <p:spPr bwMode="auto">
            <a:xfrm>
              <a:off x="2813" y="2193"/>
              <a:ext cx="42" cy="55"/>
            </a:xfrm>
            <a:custGeom>
              <a:avLst/>
              <a:gdLst>
                <a:gd name="T0" fmla="*/ 6 w 42"/>
                <a:gd name="T1" fmla="*/ 8 h 55"/>
                <a:gd name="T2" fmla="*/ 14 w 42"/>
                <a:gd name="T3" fmla="*/ 28 h 55"/>
                <a:gd name="T4" fmla="*/ 26 w 42"/>
                <a:gd name="T5" fmla="*/ 38 h 55"/>
                <a:gd name="T6" fmla="*/ 42 w 42"/>
                <a:gd name="T7" fmla="*/ 38 h 55"/>
                <a:gd name="T8" fmla="*/ 36 w 42"/>
                <a:gd name="T9" fmla="*/ 53 h 55"/>
                <a:gd name="T10" fmla="*/ 16 w 42"/>
                <a:gd name="T11" fmla="*/ 55 h 55"/>
                <a:gd name="T12" fmla="*/ 10 w 42"/>
                <a:gd name="T13" fmla="*/ 47 h 55"/>
                <a:gd name="T14" fmla="*/ 22 w 42"/>
                <a:gd name="T15" fmla="*/ 45 h 55"/>
                <a:gd name="T16" fmla="*/ 8 w 42"/>
                <a:gd name="T17" fmla="*/ 28 h 55"/>
                <a:gd name="T18" fmla="*/ 0 w 42"/>
                <a:gd name="T19" fmla="*/ 2 h 55"/>
                <a:gd name="T20" fmla="*/ 6 w 42"/>
                <a:gd name="T21" fmla="*/ 0 h 55"/>
                <a:gd name="T22" fmla="*/ 6 w 42"/>
                <a:gd name="T23" fmla="*/ 8 h 55"/>
                <a:gd name="T24" fmla="*/ 6 w 42"/>
                <a:gd name="T25" fmla="*/ 8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5">
                  <a:moveTo>
                    <a:pt x="6" y="8"/>
                  </a:moveTo>
                  <a:lnTo>
                    <a:pt x="14" y="28"/>
                  </a:lnTo>
                  <a:lnTo>
                    <a:pt x="26" y="38"/>
                  </a:lnTo>
                  <a:lnTo>
                    <a:pt x="42" y="38"/>
                  </a:lnTo>
                  <a:lnTo>
                    <a:pt x="36" y="53"/>
                  </a:lnTo>
                  <a:lnTo>
                    <a:pt x="16" y="55"/>
                  </a:lnTo>
                  <a:lnTo>
                    <a:pt x="10" y="47"/>
                  </a:lnTo>
                  <a:lnTo>
                    <a:pt x="22" y="45"/>
                  </a:lnTo>
                  <a:lnTo>
                    <a:pt x="8" y="28"/>
                  </a:lnTo>
                  <a:lnTo>
                    <a:pt x="0" y="2"/>
                  </a:lnTo>
                  <a:lnTo>
                    <a:pt x="6" y="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284">
              <a:extLst>
                <a:ext uri="{FF2B5EF4-FFF2-40B4-BE49-F238E27FC236}">
                  <a16:creationId xmlns:a16="http://schemas.microsoft.com/office/drawing/2014/main" id="{5A87A2BD-25AF-4199-B5FE-2C43D1A60570}"/>
                </a:ext>
              </a:extLst>
            </p:cNvPr>
            <p:cNvSpPr>
              <a:spLocks/>
            </p:cNvSpPr>
            <p:nvPr/>
          </p:nvSpPr>
          <p:spPr bwMode="auto">
            <a:xfrm>
              <a:off x="2865" y="2159"/>
              <a:ext cx="71" cy="42"/>
            </a:xfrm>
            <a:custGeom>
              <a:avLst/>
              <a:gdLst>
                <a:gd name="T0" fmla="*/ 71 w 71"/>
                <a:gd name="T1" fmla="*/ 0 h 42"/>
                <a:gd name="T2" fmla="*/ 49 w 71"/>
                <a:gd name="T3" fmla="*/ 4 h 42"/>
                <a:gd name="T4" fmla="*/ 31 w 71"/>
                <a:gd name="T5" fmla="*/ 16 h 42"/>
                <a:gd name="T6" fmla="*/ 4 w 71"/>
                <a:gd name="T7" fmla="*/ 42 h 42"/>
                <a:gd name="T8" fmla="*/ 0 w 71"/>
                <a:gd name="T9" fmla="*/ 32 h 42"/>
                <a:gd name="T10" fmla="*/ 4 w 71"/>
                <a:gd name="T11" fmla="*/ 20 h 42"/>
                <a:gd name="T12" fmla="*/ 33 w 71"/>
                <a:gd name="T13" fmla="*/ 0 h 42"/>
                <a:gd name="T14" fmla="*/ 71 w 71"/>
                <a:gd name="T15" fmla="*/ 0 h 42"/>
                <a:gd name="T16" fmla="*/ 71 w 7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42">
                  <a:moveTo>
                    <a:pt x="71" y="0"/>
                  </a:moveTo>
                  <a:lnTo>
                    <a:pt x="49" y="4"/>
                  </a:lnTo>
                  <a:lnTo>
                    <a:pt x="31" y="16"/>
                  </a:lnTo>
                  <a:lnTo>
                    <a:pt x="4" y="42"/>
                  </a:lnTo>
                  <a:lnTo>
                    <a:pt x="0" y="32"/>
                  </a:lnTo>
                  <a:lnTo>
                    <a:pt x="4" y="20"/>
                  </a:lnTo>
                  <a:lnTo>
                    <a:pt x="33"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285">
              <a:extLst>
                <a:ext uri="{FF2B5EF4-FFF2-40B4-BE49-F238E27FC236}">
                  <a16:creationId xmlns:a16="http://schemas.microsoft.com/office/drawing/2014/main" id="{76381E3A-0592-490E-A668-43004D865C53}"/>
                </a:ext>
              </a:extLst>
            </p:cNvPr>
            <p:cNvSpPr>
              <a:spLocks/>
            </p:cNvSpPr>
            <p:nvPr/>
          </p:nvSpPr>
          <p:spPr bwMode="auto">
            <a:xfrm>
              <a:off x="2906" y="2191"/>
              <a:ext cx="64" cy="38"/>
            </a:xfrm>
            <a:custGeom>
              <a:avLst/>
              <a:gdLst>
                <a:gd name="T0" fmla="*/ 0 w 64"/>
                <a:gd name="T1" fmla="*/ 24 h 38"/>
                <a:gd name="T2" fmla="*/ 30 w 64"/>
                <a:gd name="T3" fmla="*/ 22 h 38"/>
                <a:gd name="T4" fmla="*/ 40 w 64"/>
                <a:gd name="T5" fmla="*/ 18 h 38"/>
                <a:gd name="T6" fmla="*/ 52 w 64"/>
                <a:gd name="T7" fmla="*/ 14 h 38"/>
                <a:gd name="T8" fmla="*/ 60 w 64"/>
                <a:gd name="T9" fmla="*/ 0 h 38"/>
                <a:gd name="T10" fmla="*/ 64 w 64"/>
                <a:gd name="T11" fmla="*/ 14 h 38"/>
                <a:gd name="T12" fmla="*/ 50 w 64"/>
                <a:gd name="T13" fmla="*/ 24 h 38"/>
                <a:gd name="T14" fmla="*/ 40 w 64"/>
                <a:gd name="T15" fmla="*/ 36 h 38"/>
                <a:gd name="T16" fmla="*/ 24 w 64"/>
                <a:gd name="T17" fmla="*/ 38 h 38"/>
                <a:gd name="T18" fmla="*/ 2 w 64"/>
                <a:gd name="T19" fmla="*/ 38 h 38"/>
                <a:gd name="T20" fmla="*/ 4 w 64"/>
                <a:gd name="T21" fmla="*/ 32 h 38"/>
                <a:gd name="T22" fmla="*/ 0 w 64"/>
                <a:gd name="T23" fmla="*/ 24 h 38"/>
                <a:gd name="T24" fmla="*/ 0 w 64"/>
                <a:gd name="T25" fmla="*/ 2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38">
                  <a:moveTo>
                    <a:pt x="0" y="24"/>
                  </a:moveTo>
                  <a:lnTo>
                    <a:pt x="30" y="22"/>
                  </a:lnTo>
                  <a:lnTo>
                    <a:pt x="40" y="18"/>
                  </a:lnTo>
                  <a:lnTo>
                    <a:pt x="52" y="14"/>
                  </a:lnTo>
                  <a:lnTo>
                    <a:pt x="60" y="0"/>
                  </a:lnTo>
                  <a:lnTo>
                    <a:pt x="64" y="14"/>
                  </a:lnTo>
                  <a:lnTo>
                    <a:pt x="50" y="24"/>
                  </a:lnTo>
                  <a:lnTo>
                    <a:pt x="40" y="36"/>
                  </a:lnTo>
                  <a:lnTo>
                    <a:pt x="24" y="38"/>
                  </a:lnTo>
                  <a:lnTo>
                    <a:pt x="2" y="38"/>
                  </a:lnTo>
                  <a:lnTo>
                    <a:pt x="4" y="32"/>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286">
              <a:extLst>
                <a:ext uri="{FF2B5EF4-FFF2-40B4-BE49-F238E27FC236}">
                  <a16:creationId xmlns:a16="http://schemas.microsoft.com/office/drawing/2014/main" id="{C5D6BB0B-7033-4B26-9636-B156AD7BF49F}"/>
                </a:ext>
              </a:extLst>
            </p:cNvPr>
            <p:cNvSpPr>
              <a:spLocks/>
            </p:cNvSpPr>
            <p:nvPr/>
          </p:nvSpPr>
          <p:spPr bwMode="auto">
            <a:xfrm>
              <a:off x="2881" y="2183"/>
              <a:ext cx="63" cy="44"/>
            </a:xfrm>
            <a:custGeom>
              <a:avLst/>
              <a:gdLst>
                <a:gd name="T0" fmla="*/ 29 w 63"/>
                <a:gd name="T1" fmla="*/ 12 h 44"/>
                <a:gd name="T2" fmla="*/ 25 w 63"/>
                <a:gd name="T3" fmla="*/ 22 h 44"/>
                <a:gd name="T4" fmla="*/ 27 w 63"/>
                <a:gd name="T5" fmla="*/ 44 h 44"/>
                <a:gd name="T6" fmla="*/ 21 w 63"/>
                <a:gd name="T7" fmla="*/ 30 h 44"/>
                <a:gd name="T8" fmla="*/ 19 w 63"/>
                <a:gd name="T9" fmla="*/ 10 h 44"/>
                <a:gd name="T10" fmla="*/ 0 w 63"/>
                <a:gd name="T11" fmla="*/ 6 h 44"/>
                <a:gd name="T12" fmla="*/ 10 w 63"/>
                <a:gd name="T13" fmla="*/ 0 h 44"/>
                <a:gd name="T14" fmla="*/ 37 w 63"/>
                <a:gd name="T15" fmla="*/ 0 h 44"/>
                <a:gd name="T16" fmla="*/ 63 w 63"/>
                <a:gd name="T17" fmla="*/ 2 h 44"/>
                <a:gd name="T18" fmla="*/ 33 w 63"/>
                <a:gd name="T19" fmla="*/ 4 h 44"/>
                <a:gd name="T20" fmla="*/ 29 w 63"/>
                <a:gd name="T21" fmla="*/ 12 h 44"/>
                <a:gd name="T22" fmla="*/ 29 w 63"/>
                <a:gd name="T23" fmla="*/ 12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4">
                  <a:moveTo>
                    <a:pt x="29" y="12"/>
                  </a:moveTo>
                  <a:lnTo>
                    <a:pt x="25" y="22"/>
                  </a:lnTo>
                  <a:lnTo>
                    <a:pt x="27" y="44"/>
                  </a:lnTo>
                  <a:lnTo>
                    <a:pt x="21" y="30"/>
                  </a:lnTo>
                  <a:lnTo>
                    <a:pt x="19" y="10"/>
                  </a:lnTo>
                  <a:lnTo>
                    <a:pt x="0" y="6"/>
                  </a:lnTo>
                  <a:lnTo>
                    <a:pt x="10" y="0"/>
                  </a:lnTo>
                  <a:lnTo>
                    <a:pt x="37" y="0"/>
                  </a:lnTo>
                  <a:lnTo>
                    <a:pt x="63" y="2"/>
                  </a:lnTo>
                  <a:lnTo>
                    <a:pt x="33" y="4"/>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287">
              <a:extLst>
                <a:ext uri="{FF2B5EF4-FFF2-40B4-BE49-F238E27FC236}">
                  <a16:creationId xmlns:a16="http://schemas.microsoft.com/office/drawing/2014/main" id="{5DD1A27E-D2A8-4F1E-8B34-8018720E144D}"/>
                </a:ext>
              </a:extLst>
            </p:cNvPr>
            <p:cNvSpPr>
              <a:spLocks/>
            </p:cNvSpPr>
            <p:nvPr/>
          </p:nvSpPr>
          <p:spPr bwMode="auto">
            <a:xfrm>
              <a:off x="3092" y="2144"/>
              <a:ext cx="56" cy="69"/>
            </a:xfrm>
            <a:custGeom>
              <a:avLst/>
              <a:gdLst>
                <a:gd name="T0" fmla="*/ 4 w 56"/>
                <a:gd name="T1" fmla="*/ 55 h 69"/>
                <a:gd name="T2" fmla="*/ 0 w 56"/>
                <a:gd name="T3" fmla="*/ 31 h 69"/>
                <a:gd name="T4" fmla="*/ 14 w 56"/>
                <a:gd name="T5" fmla="*/ 11 h 69"/>
                <a:gd name="T6" fmla="*/ 40 w 56"/>
                <a:gd name="T7" fmla="*/ 0 h 69"/>
                <a:gd name="T8" fmla="*/ 56 w 56"/>
                <a:gd name="T9" fmla="*/ 9 h 69"/>
                <a:gd name="T10" fmla="*/ 32 w 56"/>
                <a:gd name="T11" fmla="*/ 13 h 69"/>
                <a:gd name="T12" fmla="*/ 14 w 56"/>
                <a:gd name="T13" fmla="*/ 27 h 69"/>
                <a:gd name="T14" fmla="*/ 44 w 56"/>
                <a:gd name="T15" fmla="*/ 35 h 69"/>
                <a:gd name="T16" fmla="*/ 48 w 56"/>
                <a:gd name="T17" fmla="*/ 51 h 69"/>
                <a:gd name="T18" fmla="*/ 40 w 56"/>
                <a:gd name="T19" fmla="*/ 69 h 69"/>
                <a:gd name="T20" fmla="*/ 28 w 56"/>
                <a:gd name="T21" fmla="*/ 39 h 69"/>
                <a:gd name="T22" fmla="*/ 14 w 56"/>
                <a:gd name="T23" fmla="*/ 49 h 69"/>
                <a:gd name="T24" fmla="*/ 4 w 56"/>
                <a:gd name="T25" fmla="*/ 55 h 69"/>
                <a:gd name="T26" fmla="*/ 4 w 56"/>
                <a:gd name="T27" fmla="*/ 55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69">
                  <a:moveTo>
                    <a:pt x="4" y="55"/>
                  </a:moveTo>
                  <a:lnTo>
                    <a:pt x="0" y="31"/>
                  </a:lnTo>
                  <a:lnTo>
                    <a:pt x="14" y="11"/>
                  </a:lnTo>
                  <a:lnTo>
                    <a:pt x="40" y="0"/>
                  </a:lnTo>
                  <a:lnTo>
                    <a:pt x="56" y="9"/>
                  </a:lnTo>
                  <a:lnTo>
                    <a:pt x="32" y="13"/>
                  </a:lnTo>
                  <a:lnTo>
                    <a:pt x="14" y="27"/>
                  </a:lnTo>
                  <a:lnTo>
                    <a:pt x="44" y="35"/>
                  </a:lnTo>
                  <a:lnTo>
                    <a:pt x="48" y="51"/>
                  </a:lnTo>
                  <a:lnTo>
                    <a:pt x="40" y="69"/>
                  </a:lnTo>
                  <a:lnTo>
                    <a:pt x="28" y="39"/>
                  </a:lnTo>
                  <a:lnTo>
                    <a:pt x="14" y="49"/>
                  </a:lnTo>
                  <a:lnTo>
                    <a:pt x="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288">
              <a:extLst>
                <a:ext uri="{FF2B5EF4-FFF2-40B4-BE49-F238E27FC236}">
                  <a16:creationId xmlns:a16="http://schemas.microsoft.com/office/drawing/2014/main" id="{434C73B8-2BE6-4EE0-B247-D9E034F0CD7D}"/>
                </a:ext>
              </a:extLst>
            </p:cNvPr>
            <p:cNvSpPr>
              <a:spLocks/>
            </p:cNvSpPr>
            <p:nvPr/>
          </p:nvSpPr>
          <p:spPr bwMode="auto">
            <a:xfrm>
              <a:off x="3090" y="2203"/>
              <a:ext cx="22" cy="28"/>
            </a:xfrm>
            <a:custGeom>
              <a:avLst/>
              <a:gdLst>
                <a:gd name="T0" fmla="*/ 0 w 22"/>
                <a:gd name="T1" fmla="*/ 2 h 28"/>
                <a:gd name="T2" fmla="*/ 8 w 22"/>
                <a:gd name="T3" fmla="*/ 10 h 28"/>
                <a:gd name="T4" fmla="*/ 2 w 22"/>
                <a:gd name="T5" fmla="*/ 28 h 28"/>
                <a:gd name="T6" fmla="*/ 16 w 22"/>
                <a:gd name="T7" fmla="*/ 28 h 28"/>
                <a:gd name="T8" fmla="*/ 22 w 22"/>
                <a:gd name="T9" fmla="*/ 0 h 28"/>
                <a:gd name="T10" fmla="*/ 0 w 22"/>
                <a:gd name="T11" fmla="*/ 2 h 28"/>
                <a:gd name="T12" fmla="*/ 0 w 22"/>
                <a:gd name="T13" fmla="*/ 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8">
                  <a:moveTo>
                    <a:pt x="0" y="2"/>
                  </a:moveTo>
                  <a:lnTo>
                    <a:pt x="8" y="10"/>
                  </a:lnTo>
                  <a:lnTo>
                    <a:pt x="2" y="28"/>
                  </a:lnTo>
                  <a:lnTo>
                    <a:pt x="16" y="28"/>
                  </a:lnTo>
                  <a:lnTo>
                    <a:pt x="2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289">
              <a:extLst>
                <a:ext uri="{FF2B5EF4-FFF2-40B4-BE49-F238E27FC236}">
                  <a16:creationId xmlns:a16="http://schemas.microsoft.com/office/drawing/2014/main" id="{F9992687-C68E-444E-A26F-3DFF07CDBA29}"/>
                </a:ext>
              </a:extLst>
            </p:cNvPr>
            <p:cNvSpPr>
              <a:spLocks/>
            </p:cNvSpPr>
            <p:nvPr/>
          </p:nvSpPr>
          <p:spPr bwMode="auto">
            <a:xfrm>
              <a:off x="2825" y="1936"/>
              <a:ext cx="503" cy="543"/>
            </a:xfrm>
            <a:custGeom>
              <a:avLst/>
              <a:gdLst>
                <a:gd name="T0" fmla="*/ 285 w 503"/>
                <a:gd name="T1" fmla="*/ 326 h 543"/>
                <a:gd name="T2" fmla="*/ 307 w 503"/>
                <a:gd name="T3" fmla="*/ 295 h 543"/>
                <a:gd name="T4" fmla="*/ 333 w 503"/>
                <a:gd name="T5" fmla="*/ 223 h 543"/>
                <a:gd name="T6" fmla="*/ 303 w 503"/>
                <a:gd name="T7" fmla="*/ 194 h 543"/>
                <a:gd name="T8" fmla="*/ 261 w 503"/>
                <a:gd name="T9" fmla="*/ 219 h 543"/>
                <a:gd name="T10" fmla="*/ 236 w 503"/>
                <a:gd name="T11" fmla="*/ 215 h 543"/>
                <a:gd name="T12" fmla="*/ 232 w 503"/>
                <a:gd name="T13" fmla="*/ 198 h 543"/>
                <a:gd name="T14" fmla="*/ 188 w 503"/>
                <a:gd name="T15" fmla="*/ 174 h 543"/>
                <a:gd name="T16" fmla="*/ 206 w 503"/>
                <a:gd name="T17" fmla="*/ 140 h 543"/>
                <a:gd name="T18" fmla="*/ 157 w 503"/>
                <a:gd name="T19" fmla="*/ 140 h 543"/>
                <a:gd name="T20" fmla="*/ 137 w 503"/>
                <a:gd name="T21" fmla="*/ 121 h 543"/>
                <a:gd name="T22" fmla="*/ 101 w 503"/>
                <a:gd name="T23" fmla="*/ 97 h 543"/>
                <a:gd name="T24" fmla="*/ 28 w 503"/>
                <a:gd name="T25" fmla="*/ 127 h 543"/>
                <a:gd name="T26" fmla="*/ 0 w 503"/>
                <a:gd name="T27" fmla="*/ 113 h 543"/>
                <a:gd name="T28" fmla="*/ 77 w 503"/>
                <a:gd name="T29" fmla="*/ 30 h 543"/>
                <a:gd name="T30" fmla="*/ 192 w 503"/>
                <a:gd name="T31" fmla="*/ 0 h 543"/>
                <a:gd name="T32" fmla="*/ 281 w 503"/>
                <a:gd name="T33" fmla="*/ 22 h 543"/>
                <a:gd name="T34" fmla="*/ 336 w 503"/>
                <a:gd name="T35" fmla="*/ 32 h 543"/>
                <a:gd name="T36" fmla="*/ 390 w 503"/>
                <a:gd name="T37" fmla="*/ 61 h 543"/>
                <a:gd name="T38" fmla="*/ 398 w 503"/>
                <a:gd name="T39" fmla="*/ 156 h 543"/>
                <a:gd name="T40" fmla="*/ 368 w 503"/>
                <a:gd name="T41" fmla="*/ 188 h 543"/>
                <a:gd name="T42" fmla="*/ 416 w 503"/>
                <a:gd name="T43" fmla="*/ 239 h 543"/>
                <a:gd name="T44" fmla="*/ 400 w 503"/>
                <a:gd name="T45" fmla="*/ 308 h 543"/>
                <a:gd name="T46" fmla="*/ 427 w 503"/>
                <a:gd name="T47" fmla="*/ 344 h 543"/>
                <a:gd name="T48" fmla="*/ 461 w 503"/>
                <a:gd name="T49" fmla="*/ 372 h 543"/>
                <a:gd name="T50" fmla="*/ 479 w 503"/>
                <a:gd name="T51" fmla="*/ 397 h 543"/>
                <a:gd name="T52" fmla="*/ 503 w 503"/>
                <a:gd name="T53" fmla="*/ 543 h 543"/>
                <a:gd name="T54" fmla="*/ 386 w 503"/>
                <a:gd name="T55" fmla="*/ 472 h 543"/>
                <a:gd name="T56" fmla="*/ 331 w 503"/>
                <a:gd name="T57" fmla="*/ 328 h 543"/>
                <a:gd name="T58" fmla="*/ 311 w 503"/>
                <a:gd name="T59" fmla="*/ 314 h 543"/>
                <a:gd name="T60" fmla="*/ 283 w 503"/>
                <a:gd name="T61" fmla="*/ 340 h 543"/>
                <a:gd name="T62" fmla="*/ 267 w 503"/>
                <a:gd name="T63" fmla="*/ 318 h 5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3" h="543">
                  <a:moveTo>
                    <a:pt x="267" y="318"/>
                  </a:moveTo>
                  <a:lnTo>
                    <a:pt x="285" y="326"/>
                  </a:lnTo>
                  <a:lnTo>
                    <a:pt x="299" y="316"/>
                  </a:lnTo>
                  <a:lnTo>
                    <a:pt x="307" y="295"/>
                  </a:lnTo>
                  <a:lnTo>
                    <a:pt x="333" y="279"/>
                  </a:lnTo>
                  <a:lnTo>
                    <a:pt x="333" y="223"/>
                  </a:lnTo>
                  <a:lnTo>
                    <a:pt x="327" y="202"/>
                  </a:lnTo>
                  <a:lnTo>
                    <a:pt x="303" y="194"/>
                  </a:lnTo>
                  <a:lnTo>
                    <a:pt x="283" y="206"/>
                  </a:lnTo>
                  <a:lnTo>
                    <a:pt x="261" y="219"/>
                  </a:lnTo>
                  <a:lnTo>
                    <a:pt x="240" y="227"/>
                  </a:lnTo>
                  <a:lnTo>
                    <a:pt x="236" y="215"/>
                  </a:lnTo>
                  <a:lnTo>
                    <a:pt x="261" y="202"/>
                  </a:lnTo>
                  <a:lnTo>
                    <a:pt x="232" y="198"/>
                  </a:lnTo>
                  <a:lnTo>
                    <a:pt x="216" y="192"/>
                  </a:lnTo>
                  <a:lnTo>
                    <a:pt x="188" y="174"/>
                  </a:lnTo>
                  <a:lnTo>
                    <a:pt x="178" y="162"/>
                  </a:lnTo>
                  <a:lnTo>
                    <a:pt x="206" y="140"/>
                  </a:lnTo>
                  <a:lnTo>
                    <a:pt x="160" y="154"/>
                  </a:lnTo>
                  <a:lnTo>
                    <a:pt x="157" y="140"/>
                  </a:lnTo>
                  <a:lnTo>
                    <a:pt x="162" y="123"/>
                  </a:lnTo>
                  <a:lnTo>
                    <a:pt x="137" y="121"/>
                  </a:lnTo>
                  <a:lnTo>
                    <a:pt x="129" y="105"/>
                  </a:lnTo>
                  <a:lnTo>
                    <a:pt x="101" y="97"/>
                  </a:lnTo>
                  <a:lnTo>
                    <a:pt x="56" y="113"/>
                  </a:lnTo>
                  <a:lnTo>
                    <a:pt x="28" y="127"/>
                  </a:lnTo>
                  <a:lnTo>
                    <a:pt x="0" y="134"/>
                  </a:lnTo>
                  <a:lnTo>
                    <a:pt x="0" y="113"/>
                  </a:lnTo>
                  <a:lnTo>
                    <a:pt x="22" y="83"/>
                  </a:lnTo>
                  <a:lnTo>
                    <a:pt x="77" y="30"/>
                  </a:lnTo>
                  <a:lnTo>
                    <a:pt x="139" y="8"/>
                  </a:lnTo>
                  <a:lnTo>
                    <a:pt x="192" y="0"/>
                  </a:lnTo>
                  <a:lnTo>
                    <a:pt x="249" y="8"/>
                  </a:lnTo>
                  <a:lnTo>
                    <a:pt x="281" y="22"/>
                  </a:lnTo>
                  <a:lnTo>
                    <a:pt x="297" y="44"/>
                  </a:lnTo>
                  <a:lnTo>
                    <a:pt x="336" y="32"/>
                  </a:lnTo>
                  <a:lnTo>
                    <a:pt x="370" y="42"/>
                  </a:lnTo>
                  <a:lnTo>
                    <a:pt x="390" y="61"/>
                  </a:lnTo>
                  <a:lnTo>
                    <a:pt x="398" y="107"/>
                  </a:lnTo>
                  <a:lnTo>
                    <a:pt x="398" y="156"/>
                  </a:lnTo>
                  <a:lnTo>
                    <a:pt x="374" y="170"/>
                  </a:lnTo>
                  <a:lnTo>
                    <a:pt x="368" y="188"/>
                  </a:lnTo>
                  <a:lnTo>
                    <a:pt x="378" y="210"/>
                  </a:lnTo>
                  <a:lnTo>
                    <a:pt x="416" y="239"/>
                  </a:lnTo>
                  <a:lnTo>
                    <a:pt x="408" y="281"/>
                  </a:lnTo>
                  <a:lnTo>
                    <a:pt x="400" y="308"/>
                  </a:lnTo>
                  <a:lnTo>
                    <a:pt x="404" y="340"/>
                  </a:lnTo>
                  <a:lnTo>
                    <a:pt x="427" y="344"/>
                  </a:lnTo>
                  <a:lnTo>
                    <a:pt x="461" y="336"/>
                  </a:lnTo>
                  <a:lnTo>
                    <a:pt x="461" y="372"/>
                  </a:lnTo>
                  <a:lnTo>
                    <a:pt x="477" y="383"/>
                  </a:lnTo>
                  <a:lnTo>
                    <a:pt x="479" y="397"/>
                  </a:lnTo>
                  <a:lnTo>
                    <a:pt x="489" y="409"/>
                  </a:lnTo>
                  <a:lnTo>
                    <a:pt x="503" y="543"/>
                  </a:lnTo>
                  <a:lnTo>
                    <a:pt x="439" y="526"/>
                  </a:lnTo>
                  <a:lnTo>
                    <a:pt x="386" y="472"/>
                  </a:lnTo>
                  <a:lnTo>
                    <a:pt x="356" y="409"/>
                  </a:lnTo>
                  <a:lnTo>
                    <a:pt x="331" y="328"/>
                  </a:lnTo>
                  <a:lnTo>
                    <a:pt x="327" y="300"/>
                  </a:lnTo>
                  <a:lnTo>
                    <a:pt x="311" y="314"/>
                  </a:lnTo>
                  <a:lnTo>
                    <a:pt x="303" y="330"/>
                  </a:lnTo>
                  <a:lnTo>
                    <a:pt x="283" y="340"/>
                  </a:lnTo>
                  <a:lnTo>
                    <a:pt x="267"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290">
              <a:extLst>
                <a:ext uri="{FF2B5EF4-FFF2-40B4-BE49-F238E27FC236}">
                  <a16:creationId xmlns:a16="http://schemas.microsoft.com/office/drawing/2014/main" id="{4220CE57-BE02-4238-BB7A-6A1ABB325AA2}"/>
                </a:ext>
              </a:extLst>
            </p:cNvPr>
            <p:cNvSpPr>
              <a:spLocks/>
            </p:cNvSpPr>
            <p:nvPr/>
          </p:nvSpPr>
          <p:spPr bwMode="auto">
            <a:xfrm>
              <a:off x="3296" y="2472"/>
              <a:ext cx="170" cy="77"/>
            </a:xfrm>
            <a:custGeom>
              <a:avLst/>
              <a:gdLst>
                <a:gd name="T0" fmla="*/ 0 w 170"/>
                <a:gd name="T1" fmla="*/ 5 h 77"/>
                <a:gd name="T2" fmla="*/ 65 w 170"/>
                <a:gd name="T3" fmla="*/ 23 h 77"/>
                <a:gd name="T4" fmla="*/ 132 w 170"/>
                <a:gd name="T5" fmla="*/ 59 h 77"/>
                <a:gd name="T6" fmla="*/ 162 w 170"/>
                <a:gd name="T7" fmla="*/ 77 h 77"/>
                <a:gd name="T8" fmla="*/ 170 w 170"/>
                <a:gd name="T9" fmla="*/ 67 h 77"/>
                <a:gd name="T10" fmla="*/ 105 w 170"/>
                <a:gd name="T11" fmla="*/ 33 h 77"/>
                <a:gd name="T12" fmla="*/ 26 w 170"/>
                <a:gd name="T13" fmla="*/ 0 h 77"/>
                <a:gd name="T14" fmla="*/ 0 w 170"/>
                <a:gd name="T15" fmla="*/ 5 h 77"/>
                <a:gd name="T16" fmla="*/ 0 w 170"/>
                <a:gd name="T17" fmla="*/ 5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 h="77">
                  <a:moveTo>
                    <a:pt x="0" y="5"/>
                  </a:moveTo>
                  <a:lnTo>
                    <a:pt x="65" y="23"/>
                  </a:lnTo>
                  <a:lnTo>
                    <a:pt x="132" y="59"/>
                  </a:lnTo>
                  <a:lnTo>
                    <a:pt x="162" y="77"/>
                  </a:lnTo>
                  <a:lnTo>
                    <a:pt x="170" y="67"/>
                  </a:lnTo>
                  <a:lnTo>
                    <a:pt x="105" y="33"/>
                  </a:lnTo>
                  <a:lnTo>
                    <a:pt x="2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291">
              <a:extLst>
                <a:ext uri="{FF2B5EF4-FFF2-40B4-BE49-F238E27FC236}">
                  <a16:creationId xmlns:a16="http://schemas.microsoft.com/office/drawing/2014/main" id="{661F1476-70D7-4B48-A486-FFFEC29ACC68}"/>
                </a:ext>
              </a:extLst>
            </p:cNvPr>
            <p:cNvSpPr>
              <a:spLocks/>
            </p:cNvSpPr>
            <p:nvPr/>
          </p:nvSpPr>
          <p:spPr bwMode="auto">
            <a:xfrm>
              <a:off x="3053" y="2752"/>
              <a:ext cx="249" cy="389"/>
            </a:xfrm>
            <a:custGeom>
              <a:avLst/>
              <a:gdLst>
                <a:gd name="T0" fmla="*/ 249 w 249"/>
                <a:gd name="T1" fmla="*/ 0 h 389"/>
                <a:gd name="T2" fmla="*/ 247 w 249"/>
                <a:gd name="T3" fmla="*/ 111 h 389"/>
                <a:gd name="T4" fmla="*/ 223 w 249"/>
                <a:gd name="T5" fmla="*/ 142 h 389"/>
                <a:gd name="T6" fmla="*/ 219 w 249"/>
                <a:gd name="T7" fmla="*/ 289 h 389"/>
                <a:gd name="T8" fmla="*/ 215 w 249"/>
                <a:gd name="T9" fmla="*/ 389 h 389"/>
                <a:gd name="T10" fmla="*/ 199 w 249"/>
                <a:gd name="T11" fmla="*/ 389 h 389"/>
                <a:gd name="T12" fmla="*/ 203 w 249"/>
                <a:gd name="T13" fmla="*/ 271 h 389"/>
                <a:gd name="T14" fmla="*/ 148 w 249"/>
                <a:gd name="T15" fmla="*/ 352 h 389"/>
                <a:gd name="T16" fmla="*/ 180 w 249"/>
                <a:gd name="T17" fmla="*/ 241 h 389"/>
                <a:gd name="T18" fmla="*/ 142 w 249"/>
                <a:gd name="T19" fmla="*/ 249 h 389"/>
                <a:gd name="T20" fmla="*/ 91 w 249"/>
                <a:gd name="T21" fmla="*/ 285 h 389"/>
                <a:gd name="T22" fmla="*/ 158 w 249"/>
                <a:gd name="T23" fmla="*/ 170 h 389"/>
                <a:gd name="T24" fmla="*/ 160 w 249"/>
                <a:gd name="T25" fmla="*/ 150 h 389"/>
                <a:gd name="T26" fmla="*/ 99 w 249"/>
                <a:gd name="T27" fmla="*/ 186 h 389"/>
                <a:gd name="T28" fmla="*/ 146 w 249"/>
                <a:gd name="T29" fmla="*/ 119 h 389"/>
                <a:gd name="T30" fmla="*/ 99 w 249"/>
                <a:gd name="T31" fmla="*/ 131 h 389"/>
                <a:gd name="T32" fmla="*/ 0 w 249"/>
                <a:gd name="T33" fmla="*/ 69 h 389"/>
                <a:gd name="T34" fmla="*/ 14 w 249"/>
                <a:gd name="T35" fmla="*/ 53 h 389"/>
                <a:gd name="T36" fmla="*/ 19 w 249"/>
                <a:gd name="T37" fmla="*/ 69 h 389"/>
                <a:gd name="T38" fmla="*/ 95 w 249"/>
                <a:gd name="T39" fmla="*/ 115 h 389"/>
                <a:gd name="T40" fmla="*/ 166 w 249"/>
                <a:gd name="T41" fmla="*/ 111 h 389"/>
                <a:gd name="T42" fmla="*/ 219 w 249"/>
                <a:gd name="T43" fmla="*/ 101 h 389"/>
                <a:gd name="T44" fmla="*/ 237 w 249"/>
                <a:gd name="T45" fmla="*/ 38 h 389"/>
                <a:gd name="T46" fmla="*/ 195 w 249"/>
                <a:gd name="T47" fmla="*/ 20 h 389"/>
                <a:gd name="T48" fmla="*/ 231 w 249"/>
                <a:gd name="T49" fmla="*/ 20 h 389"/>
                <a:gd name="T50" fmla="*/ 249 w 249"/>
                <a:gd name="T51" fmla="*/ 0 h 389"/>
                <a:gd name="T52" fmla="*/ 249 w 249"/>
                <a:gd name="T53" fmla="*/ 0 h 3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389">
                  <a:moveTo>
                    <a:pt x="249" y="0"/>
                  </a:moveTo>
                  <a:lnTo>
                    <a:pt x="247" y="111"/>
                  </a:lnTo>
                  <a:lnTo>
                    <a:pt x="223" y="142"/>
                  </a:lnTo>
                  <a:lnTo>
                    <a:pt x="219" y="289"/>
                  </a:lnTo>
                  <a:lnTo>
                    <a:pt x="215" y="389"/>
                  </a:lnTo>
                  <a:lnTo>
                    <a:pt x="199" y="389"/>
                  </a:lnTo>
                  <a:lnTo>
                    <a:pt x="203" y="271"/>
                  </a:lnTo>
                  <a:lnTo>
                    <a:pt x="148" y="352"/>
                  </a:lnTo>
                  <a:lnTo>
                    <a:pt x="180" y="241"/>
                  </a:lnTo>
                  <a:lnTo>
                    <a:pt x="142" y="249"/>
                  </a:lnTo>
                  <a:lnTo>
                    <a:pt x="91" y="285"/>
                  </a:lnTo>
                  <a:lnTo>
                    <a:pt x="158" y="170"/>
                  </a:lnTo>
                  <a:lnTo>
                    <a:pt x="160" y="150"/>
                  </a:lnTo>
                  <a:lnTo>
                    <a:pt x="99" y="186"/>
                  </a:lnTo>
                  <a:lnTo>
                    <a:pt x="146" y="119"/>
                  </a:lnTo>
                  <a:lnTo>
                    <a:pt x="99" y="131"/>
                  </a:lnTo>
                  <a:lnTo>
                    <a:pt x="0" y="69"/>
                  </a:lnTo>
                  <a:lnTo>
                    <a:pt x="14" y="53"/>
                  </a:lnTo>
                  <a:lnTo>
                    <a:pt x="19" y="69"/>
                  </a:lnTo>
                  <a:lnTo>
                    <a:pt x="95" y="115"/>
                  </a:lnTo>
                  <a:lnTo>
                    <a:pt x="166" y="111"/>
                  </a:lnTo>
                  <a:lnTo>
                    <a:pt x="219" y="101"/>
                  </a:lnTo>
                  <a:lnTo>
                    <a:pt x="237" y="38"/>
                  </a:lnTo>
                  <a:lnTo>
                    <a:pt x="195" y="20"/>
                  </a:lnTo>
                  <a:lnTo>
                    <a:pt x="231" y="20"/>
                  </a:lnTo>
                  <a:lnTo>
                    <a:pt x="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292">
              <a:extLst>
                <a:ext uri="{FF2B5EF4-FFF2-40B4-BE49-F238E27FC236}">
                  <a16:creationId xmlns:a16="http://schemas.microsoft.com/office/drawing/2014/main" id="{58C8E6D7-8941-44B6-8B1B-2C0AAB2ABE51}"/>
                </a:ext>
              </a:extLst>
            </p:cNvPr>
            <p:cNvSpPr>
              <a:spLocks/>
            </p:cNvSpPr>
            <p:nvPr/>
          </p:nvSpPr>
          <p:spPr bwMode="auto">
            <a:xfrm>
              <a:off x="3201" y="1741"/>
              <a:ext cx="585" cy="488"/>
            </a:xfrm>
            <a:custGeom>
              <a:avLst/>
              <a:gdLst>
                <a:gd name="T0" fmla="*/ 354 w 585"/>
                <a:gd name="T1" fmla="*/ 41 h 488"/>
                <a:gd name="T2" fmla="*/ 307 w 585"/>
                <a:gd name="T3" fmla="*/ 59 h 488"/>
                <a:gd name="T4" fmla="*/ 253 w 585"/>
                <a:gd name="T5" fmla="*/ 21 h 488"/>
                <a:gd name="T6" fmla="*/ 257 w 585"/>
                <a:gd name="T7" fmla="*/ 59 h 488"/>
                <a:gd name="T8" fmla="*/ 164 w 585"/>
                <a:gd name="T9" fmla="*/ 47 h 488"/>
                <a:gd name="T10" fmla="*/ 131 w 585"/>
                <a:gd name="T11" fmla="*/ 71 h 488"/>
                <a:gd name="T12" fmla="*/ 184 w 585"/>
                <a:gd name="T13" fmla="*/ 136 h 488"/>
                <a:gd name="T14" fmla="*/ 28 w 585"/>
                <a:gd name="T15" fmla="*/ 183 h 488"/>
                <a:gd name="T16" fmla="*/ 109 w 585"/>
                <a:gd name="T17" fmla="*/ 195 h 488"/>
                <a:gd name="T18" fmla="*/ 206 w 585"/>
                <a:gd name="T19" fmla="*/ 156 h 488"/>
                <a:gd name="T20" fmla="*/ 117 w 585"/>
                <a:gd name="T21" fmla="*/ 211 h 488"/>
                <a:gd name="T22" fmla="*/ 20 w 585"/>
                <a:gd name="T23" fmla="*/ 217 h 488"/>
                <a:gd name="T24" fmla="*/ 40 w 585"/>
                <a:gd name="T25" fmla="*/ 245 h 488"/>
                <a:gd name="T26" fmla="*/ 168 w 585"/>
                <a:gd name="T27" fmla="*/ 223 h 488"/>
                <a:gd name="T28" fmla="*/ 251 w 585"/>
                <a:gd name="T29" fmla="*/ 193 h 488"/>
                <a:gd name="T30" fmla="*/ 233 w 585"/>
                <a:gd name="T31" fmla="*/ 221 h 488"/>
                <a:gd name="T32" fmla="*/ 261 w 585"/>
                <a:gd name="T33" fmla="*/ 241 h 488"/>
                <a:gd name="T34" fmla="*/ 227 w 585"/>
                <a:gd name="T35" fmla="*/ 292 h 488"/>
                <a:gd name="T36" fmla="*/ 233 w 585"/>
                <a:gd name="T37" fmla="*/ 333 h 488"/>
                <a:gd name="T38" fmla="*/ 322 w 585"/>
                <a:gd name="T39" fmla="*/ 314 h 488"/>
                <a:gd name="T40" fmla="*/ 314 w 585"/>
                <a:gd name="T41" fmla="*/ 264 h 488"/>
                <a:gd name="T42" fmla="*/ 358 w 585"/>
                <a:gd name="T43" fmla="*/ 252 h 488"/>
                <a:gd name="T44" fmla="*/ 435 w 585"/>
                <a:gd name="T45" fmla="*/ 308 h 488"/>
                <a:gd name="T46" fmla="*/ 514 w 585"/>
                <a:gd name="T47" fmla="*/ 349 h 488"/>
                <a:gd name="T48" fmla="*/ 524 w 585"/>
                <a:gd name="T49" fmla="*/ 314 h 488"/>
                <a:gd name="T50" fmla="*/ 544 w 585"/>
                <a:gd name="T51" fmla="*/ 272 h 488"/>
                <a:gd name="T52" fmla="*/ 562 w 585"/>
                <a:gd name="T53" fmla="*/ 264 h 488"/>
                <a:gd name="T54" fmla="*/ 564 w 585"/>
                <a:gd name="T55" fmla="*/ 290 h 488"/>
                <a:gd name="T56" fmla="*/ 581 w 585"/>
                <a:gd name="T57" fmla="*/ 369 h 488"/>
                <a:gd name="T58" fmla="*/ 577 w 585"/>
                <a:gd name="T59" fmla="*/ 460 h 488"/>
                <a:gd name="T60" fmla="*/ 508 w 585"/>
                <a:gd name="T61" fmla="*/ 488 h 488"/>
                <a:gd name="T62" fmla="*/ 443 w 585"/>
                <a:gd name="T63" fmla="*/ 448 h 488"/>
                <a:gd name="T64" fmla="*/ 449 w 585"/>
                <a:gd name="T65" fmla="*/ 353 h 488"/>
                <a:gd name="T66" fmla="*/ 390 w 585"/>
                <a:gd name="T67" fmla="*/ 369 h 488"/>
                <a:gd name="T68" fmla="*/ 342 w 585"/>
                <a:gd name="T69" fmla="*/ 418 h 488"/>
                <a:gd name="T70" fmla="*/ 285 w 585"/>
                <a:gd name="T71" fmla="*/ 488 h 488"/>
                <a:gd name="T72" fmla="*/ 229 w 585"/>
                <a:gd name="T73" fmla="*/ 377 h 488"/>
                <a:gd name="T74" fmla="*/ 174 w 585"/>
                <a:gd name="T75" fmla="*/ 296 h 488"/>
                <a:gd name="T76" fmla="*/ 109 w 585"/>
                <a:gd name="T77" fmla="*/ 260 h 488"/>
                <a:gd name="T78" fmla="*/ 0 w 585"/>
                <a:gd name="T79" fmla="*/ 248 h 488"/>
                <a:gd name="T80" fmla="*/ 6 w 585"/>
                <a:gd name="T81" fmla="*/ 207 h 488"/>
                <a:gd name="T82" fmla="*/ 47 w 585"/>
                <a:gd name="T83" fmla="*/ 144 h 488"/>
                <a:gd name="T84" fmla="*/ 127 w 585"/>
                <a:gd name="T85" fmla="*/ 55 h 488"/>
                <a:gd name="T86" fmla="*/ 224 w 585"/>
                <a:gd name="T87" fmla="*/ 23 h 488"/>
                <a:gd name="T88" fmla="*/ 330 w 585"/>
                <a:gd name="T89" fmla="*/ 0 h 488"/>
                <a:gd name="T90" fmla="*/ 332 w 585"/>
                <a:gd name="T91" fmla="*/ 21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5" h="488">
                  <a:moveTo>
                    <a:pt x="332" y="21"/>
                  </a:moveTo>
                  <a:lnTo>
                    <a:pt x="354" y="41"/>
                  </a:lnTo>
                  <a:lnTo>
                    <a:pt x="318" y="25"/>
                  </a:lnTo>
                  <a:lnTo>
                    <a:pt x="307" y="59"/>
                  </a:lnTo>
                  <a:lnTo>
                    <a:pt x="301" y="25"/>
                  </a:lnTo>
                  <a:lnTo>
                    <a:pt x="253" y="21"/>
                  </a:lnTo>
                  <a:lnTo>
                    <a:pt x="247" y="45"/>
                  </a:lnTo>
                  <a:lnTo>
                    <a:pt x="257" y="59"/>
                  </a:lnTo>
                  <a:lnTo>
                    <a:pt x="214" y="37"/>
                  </a:lnTo>
                  <a:lnTo>
                    <a:pt x="164" y="47"/>
                  </a:lnTo>
                  <a:lnTo>
                    <a:pt x="196" y="75"/>
                  </a:lnTo>
                  <a:lnTo>
                    <a:pt x="131" y="71"/>
                  </a:lnTo>
                  <a:lnTo>
                    <a:pt x="144" y="90"/>
                  </a:lnTo>
                  <a:lnTo>
                    <a:pt x="184" y="136"/>
                  </a:lnTo>
                  <a:lnTo>
                    <a:pt x="81" y="158"/>
                  </a:lnTo>
                  <a:lnTo>
                    <a:pt x="28" y="183"/>
                  </a:lnTo>
                  <a:lnTo>
                    <a:pt x="44" y="195"/>
                  </a:lnTo>
                  <a:lnTo>
                    <a:pt x="109" y="195"/>
                  </a:lnTo>
                  <a:lnTo>
                    <a:pt x="136" y="167"/>
                  </a:lnTo>
                  <a:lnTo>
                    <a:pt x="206" y="156"/>
                  </a:lnTo>
                  <a:lnTo>
                    <a:pt x="152" y="199"/>
                  </a:lnTo>
                  <a:lnTo>
                    <a:pt x="117" y="211"/>
                  </a:lnTo>
                  <a:lnTo>
                    <a:pt x="51" y="217"/>
                  </a:lnTo>
                  <a:lnTo>
                    <a:pt x="20" y="217"/>
                  </a:lnTo>
                  <a:lnTo>
                    <a:pt x="16" y="239"/>
                  </a:lnTo>
                  <a:lnTo>
                    <a:pt x="40" y="245"/>
                  </a:lnTo>
                  <a:lnTo>
                    <a:pt x="125" y="241"/>
                  </a:lnTo>
                  <a:lnTo>
                    <a:pt x="168" y="223"/>
                  </a:lnTo>
                  <a:lnTo>
                    <a:pt x="214" y="183"/>
                  </a:lnTo>
                  <a:lnTo>
                    <a:pt x="251" y="193"/>
                  </a:lnTo>
                  <a:lnTo>
                    <a:pt x="206" y="213"/>
                  </a:lnTo>
                  <a:lnTo>
                    <a:pt x="233" y="221"/>
                  </a:lnTo>
                  <a:lnTo>
                    <a:pt x="338" y="225"/>
                  </a:lnTo>
                  <a:lnTo>
                    <a:pt x="261" y="241"/>
                  </a:lnTo>
                  <a:lnTo>
                    <a:pt x="200" y="241"/>
                  </a:lnTo>
                  <a:lnTo>
                    <a:pt x="227" y="292"/>
                  </a:lnTo>
                  <a:lnTo>
                    <a:pt x="273" y="310"/>
                  </a:lnTo>
                  <a:lnTo>
                    <a:pt x="233" y="333"/>
                  </a:lnTo>
                  <a:lnTo>
                    <a:pt x="291" y="349"/>
                  </a:lnTo>
                  <a:lnTo>
                    <a:pt x="322" y="314"/>
                  </a:lnTo>
                  <a:lnTo>
                    <a:pt x="295" y="280"/>
                  </a:lnTo>
                  <a:lnTo>
                    <a:pt x="314" y="264"/>
                  </a:lnTo>
                  <a:lnTo>
                    <a:pt x="303" y="248"/>
                  </a:lnTo>
                  <a:lnTo>
                    <a:pt x="358" y="252"/>
                  </a:lnTo>
                  <a:lnTo>
                    <a:pt x="374" y="284"/>
                  </a:lnTo>
                  <a:lnTo>
                    <a:pt x="435" y="308"/>
                  </a:lnTo>
                  <a:lnTo>
                    <a:pt x="483" y="361"/>
                  </a:lnTo>
                  <a:lnTo>
                    <a:pt x="514" y="349"/>
                  </a:lnTo>
                  <a:lnTo>
                    <a:pt x="502" y="326"/>
                  </a:lnTo>
                  <a:lnTo>
                    <a:pt x="524" y="314"/>
                  </a:lnTo>
                  <a:lnTo>
                    <a:pt x="524" y="272"/>
                  </a:lnTo>
                  <a:lnTo>
                    <a:pt x="544" y="272"/>
                  </a:lnTo>
                  <a:lnTo>
                    <a:pt x="552" y="241"/>
                  </a:lnTo>
                  <a:lnTo>
                    <a:pt x="562" y="264"/>
                  </a:lnTo>
                  <a:lnTo>
                    <a:pt x="581" y="268"/>
                  </a:lnTo>
                  <a:lnTo>
                    <a:pt x="564" y="290"/>
                  </a:lnTo>
                  <a:lnTo>
                    <a:pt x="572" y="312"/>
                  </a:lnTo>
                  <a:lnTo>
                    <a:pt x="581" y="369"/>
                  </a:lnTo>
                  <a:lnTo>
                    <a:pt x="585" y="410"/>
                  </a:lnTo>
                  <a:lnTo>
                    <a:pt x="577" y="460"/>
                  </a:lnTo>
                  <a:lnTo>
                    <a:pt x="552" y="478"/>
                  </a:lnTo>
                  <a:lnTo>
                    <a:pt x="508" y="488"/>
                  </a:lnTo>
                  <a:lnTo>
                    <a:pt x="479" y="484"/>
                  </a:lnTo>
                  <a:lnTo>
                    <a:pt x="443" y="448"/>
                  </a:lnTo>
                  <a:lnTo>
                    <a:pt x="459" y="385"/>
                  </a:lnTo>
                  <a:lnTo>
                    <a:pt x="449" y="353"/>
                  </a:lnTo>
                  <a:lnTo>
                    <a:pt x="427" y="331"/>
                  </a:lnTo>
                  <a:lnTo>
                    <a:pt x="390" y="369"/>
                  </a:lnTo>
                  <a:lnTo>
                    <a:pt x="354" y="381"/>
                  </a:lnTo>
                  <a:lnTo>
                    <a:pt x="342" y="418"/>
                  </a:lnTo>
                  <a:lnTo>
                    <a:pt x="326" y="466"/>
                  </a:lnTo>
                  <a:lnTo>
                    <a:pt x="285" y="488"/>
                  </a:lnTo>
                  <a:lnTo>
                    <a:pt x="291" y="426"/>
                  </a:lnTo>
                  <a:lnTo>
                    <a:pt x="229" y="377"/>
                  </a:lnTo>
                  <a:lnTo>
                    <a:pt x="184" y="353"/>
                  </a:lnTo>
                  <a:lnTo>
                    <a:pt x="174" y="296"/>
                  </a:lnTo>
                  <a:lnTo>
                    <a:pt x="160" y="252"/>
                  </a:lnTo>
                  <a:lnTo>
                    <a:pt x="109" y="260"/>
                  </a:lnTo>
                  <a:lnTo>
                    <a:pt x="51" y="264"/>
                  </a:lnTo>
                  <a:lnTo>
                    <a:pt x="0" y="248"/>
                  </a:lnTo>
                  <a:lnTo>
                    <a:pt x="0" y="223"/>
                  </a:lnTo>
                  <a:lnTo>
                    <a:pt x="6" y="207"/>
                  </a:lnTo>
                  <a:lnTo>
                    <a:pt x="12" y="187"/>
                  </a:lnTo>
                  <a:lnTo>
                    <a:pt x="47" y="144"/>
                  </a:lnTo>
                  <a:lnTo>
                    <a:pt x="85" y="82"/>
                  </a:lnTo>
                  <a:lnTo>
                    <a:pt x="127" y="55"/>
                  </a:lnTo>
                  <a:lnTo>
                    <a:pt x="164" y="33"/>
                  </a:lnTo>
                  <a:lnTo>
                    <a:pt x="224" y="23"/>
                  </a:lnTo>
                  <a:lnTo>
                    <a:pt x="265" y="5"/>
                  </a:lnTo>
                  <a:lnTo>
                    <a:pt x="330" y="0"/>
                  </a:lnTo>
                  <a:lnTo>
                    <a:pt x="374" y="13"/>
                  </a:lnTo>
                  <a:lnTo>
                    <a:pt x="33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293">
              <a:extLst>
                <a:ext uri="{FF2B5EF4-FFF2-40B4-BE49-F238E27FC236}">
                  <a16:creationId xmlns:a16="http://schemas.microsoft.com/office/drawing/2014/main" id="{2D267DA9-1271-445E-9F97-9B891072E0E7}"/>
                </a:ext>
              </a:extLst>
            </p:cNvPr>
            <p:cNvSpPr>
              <a:spLocks/>
            </p:cNvSpPr>
            <p:nvPr/>
          </p:nvSpPr>
          <p:spPr bwMode="auto">
            <a:xfrm>
              <a:off x="3549" y="1752"/>
              <a:ext cx="229" cy="362"/>
            </a:xfrm>
            <a:custGeom>
              <a:avLst/>
              <a:gdLst>
                <a:gd name="T0" fmla="*/ 24 w 229"/>
                <a:gd name="T1" fmla="*/ 4 h 362"/>
                <a:gd name="T2" fmla="*/ 75 w 229"/>
                <a:gd name="T3" fmla="*/ 44 h 362"/>
                <a:gd name="T4" fmla="*/ 129 w 229"/>
                <a:gd name="T5" fmla="*/ 83 h 362"/>
                <a:gd name="T6" fmla="*/ 172 w 229"/>
                <a:gd name="T7" fmla="*/ 154 h 362"/>
                <a:gd name="T8" fmla="*/ 184 w 229"/>
                <a:gd name="T9" fmla="*/ 196 h 362"/>
                <a:gd name="T10" fmla="*/ 216 w 229"/>
                <a:gd name="T11" fmla="*/ 210 h 362"/>
                <a:gd name="T12" fmla="*/ 206 w 229"/>
                <a:gd name="T13" fmla="*/ 228 h 362"/>
                <a:gd name="T14" fmla="*/ 229 w 229"/>
                <a:gd name="T15" fmla="*/ 267 h 362"/>
                <a:gd name="T16" fmla="*/ 184 w 229"/>
                <a:gd name="T17" fmla="*/ 228 h 362"/>
                <a:gd name="T18" fmla="*/ 196 w 229"/>
                <a:gd name="T19" fmla="*/ 212 h 362"/>
                <a:gd name="T20" fmla="*/ 160 w 229"/>
                <a:gd name="T21" fmla="*/ 196 h 362"/>
                <a:gd name="T22" fmla="*/ 154 w 229"/>
                <a:gd name="T23" fmla="*/ 228 h 362"/>
                <a:gd name="T24" fmla="*/ 154 w 229"/>
                <a:gd name="T25" fmla="*/ 253 h 362"/>
                <a:gd name="T26" fmla="*/ 146 w 229"/>
                <a:gd name="T27" fmla="*/ 315 h 362"/>
                <a:gd name="T28" fmla="*/ 152 w 229"/>
                <a:gd name="T29" fmla="*/ 362 h 362"/>
                <a:gd name="T30" fmla="*/ 117 w 229"/>
                <a:gd name="T31" fmla="*/ 348 h 362"/>
                <a:gd name="T32" fmla="*/ 99 w 229"/>
                <a:gd name="T33" fmla="*/ 299 h 362"/>
                <a:gd name="T34" fmla="*/ 87 w 229"/>
                <a:gd name="T35" fmla="*/ 241 h 362"/>
                <a:gd name="T36" fmla="*/ 4 w 229"/>
                <a:gd name="T37" fmla="*/ 202 h 362"/>
                <a:gd name="T38" fmla="*/ 52 w 229"/>
                <a:gd name="T39" fmla="*/ 184 h 362"/>
                <a:gd name="T40" fmla="*/ 24 w 229"/>
                <a:gd name="T41" fmla="*/ 141 h 362"/>
                <a:gd name="T42" fmla="*/ 55 w 229"/>
                <a:gd name="T43" fmla="*/ 145 h 362"/>
                <a:gd name="T44" fmla="*/ 83 w 229"/>
                <a:gd name="T45" fmla="*/ 139 h 362"/>
                <a:gd name="T46" fmla="*/ 75 w 229"/>
                <a:gd name="T47" fmla="*/ 105 h 362"/>
                <a:gd name="T48" fmla="*/ 101 w 229"/>
                <a:gd name="T49" fmla="*/ 121 h 362"/>
                <a:gd name="T50" fmla="*/ 129 w 229"/>
                <a:gd name="T51" fmla="*/ 115 h 362"/>
                <a:gd name="T52" fmla="*/ 99 w 229"/>
                <a:gd name="T53" fmla="*/ 71 h 362"/>
                <a:gd name="T54" fmla="*/ 0 w 229"/>
                <a:gd name="T55" fmla="*/ 0 h 362"/>
                <a:gd name="T56" fmla="*/ 24 w 229"/>
                <a:gd name="T57" fmla="*/ 4 h 362"/>
                <a:gd name="T58" fmla="*/ 24 w 229"/>
                <a:gd name="T59" fmla="*/ 4 h 3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362">
                  <a:moveTo>
                    <a:pt x="24" y="4"/>
                  </a:moveTo>
                  <a:lnTo>
                    <a:pt x="75" y="44"/>
                  </a:lnTo>
                  <a:lnTo>
                    <a:pt x="129" y="83"/>
                  </a:lnTo>
                  <a:lnTo>
                    <a:pt x="172" y="154"/>
                  </a:lnTo>
                  <a:lnTo>
                    <a:pt x="184" y="196"/>
                  </a:lnTo>
                  <a:lnTo>
                    <a:pt x="216" y="210"/>
                  </a:lnTo>
                  <a:lnTo>
                    <a:pt x="206" y="228"/>
                  </a:lnTo>
                  <a:lnTo>
                    <a:pt x="229" y="267"/>
                  </a:lnTo>
                  <a:lnTo>
                    <a:pt x="184" y="228"/>
                  </a:lnTo>
                  <a:lnTo>
                    <a:pt x="196" y="212"/>
                  </a:lnTo>
                  <a:lnTo>
                    <a:pt x="160" y="196"/>
                  </a:lnTo>
                  <a:lnTo>
                    <a:pt x="154" y="228"/>
                  </a:lnTo>
                  <a:lnTo>
                    <a:pt x="154" y="253"/>
                  </a:lnTo>
                  <a:lnTo>
                    <a:pt x="146" y="315"/>
                  </a:lnTo>
                  <a:lnTo>
                    <a:pt x="152" y="362"/>
                  </a:lnTo>
                  <a:lnTo>
                    <a:pt x="117" y="348"/>
                  </a:lnTo>
                  <a:lnTo>
                    <a:pt x="99" y="299"/>
                  </a:lnTo>
                  <a:lnTo>
                    <a:pt x="87" y="241"/>
                  </a:lnTo>
                  <a:lnTo>
                    <a:pt x="4" y="202"/>
                  </a:lnTo>
                  <a:lnTo>
                    <a:pt x="52" y="184"/>
                  </a:lnTo>
                  <a:lnTo>
                    <a:pt x="24" y="141"/>
                  </a:lnTo>
                  <a:lnTo>
                    <a:pt x="55" y="145"/>
                  </a:lnTo>
                  <a:lnTo>
                    <a:pt x="83" y="139"/>
                  </a:lnTo>
                  <a:lnTo>
                    <a:pt x="75" y="105"/>
                  </a:lnTo>
                  <a:lnTo>
                    <a:pt x="101" y="121"/>
                  </a:lnTo>
                  <a:lnTo>
                    <a:pt x="129" y="115"/>
                  </a:lnTo>
                  <a:lnTo>
                    <a:pt x="99" y="71"/>
                  </a:lnTo>
                  <a:lnTo>
                    <a:pt x="0"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294">
              <a:extLst>
                <a:ext uri="{FF2B5EF4-FFF2-40B4-BE49-F238E27FC236}">
                  <a16:creationId xmlns:a16="http://schemas.microsoft.com/office/drawing/2014/main" id="{78F5629D-B595-4BAD-83D7-61241FBD4C58}"/>
                </a:ext>
              </a:extLst>
            </p:cNvPr>
            <p:cNvSpPr>
              <a:spLocks/>
            </p:cNvSpPr>
            <p:nvPr/>
          </p:nvSpPr>
          <p:spPr bwMode="auto">
            <a:xfrm>
              <a:off x="3205" y="2094"/>
              <a:ext cx="43" cy="65"/>
            </a:xfrm>
            <a:custGeom>
              <a:avLst/>
              <a:gdLst>
                <a:gd name="T0" fmla="*/ 18 w 43"/>
                <a:gd name="T1" fmla="*/ 6 h 65"/>
                <a:gd name="T2" fmla="*/ 32 w 43"/>
                <a:gd name="T3" fmla="*/ 28 h 65"/>
                <a:gd name="T4" fmla="*/ 43 w 43"/>
                <a:gd name="T5" fmla="*/ 46 h 65"/>
                <a:gd name="T6" fmla="*/ 43 w 43"/>
                <a:gd name="T7" fmla="*/ 65 h 65"/>
                <a:gd name="T8" fmla="*/ 32 w 43"/>
                <a:gd name="T9" fmla="*/ 63 h 65"/>
                <a:gd name="T10" fmla="*/ 0 w 43"/>
                <a:gd name="T11" fmla="*/ 16 h 65"/>
                <a:gd name="T12" fmla="*/ 4 w 43"/>
                <a:gd name="T13" fmla="*/ 0 h 65"/>
                <a:gd name="T14" fmla="*/ 18 w 43"/>
                <a:gd name="T15" fmla="*/ 6 h 65"/>
                <a:gd name="T16" fmla="*/ 18 w 43"/>
                <a:gd name="T17" fmla="*/ 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5">
                  <a:moveTo>
                    <a:pt x="18" y="6"/>
                  </a:moveTo>
                  <a:lnTo>
                    <a:pt x="32" y="28"/>
                  </a:lnTo>
                  <a:lnTo>
                    <a:pt x="43" y="46"/>
                  </a:lnTo>
                  <a:lnTo>
                    <a:pt x="43" y="65"/>
                  </a:lnTo>
                  <a:lnTo>
                    <a:pt x="32" y="63"/>
                  </a:lnTo>
                  <a:lnTo>
                    <a:pt x="0" y="16"/>
                  </a:lnTo>
                  <a:lnTo>
                    <a:pt x="4" y="0"/>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295">
              <a:extLst>
                <a:ext uri="{FF2B5EF4-FFF2-40B4-BE49-F238E27FC236}">
                  <a16:creationId xmlns:a16="http://schemas.microsoft.com/office/drawing/2014/main" id="{03051590-9084-4C3D-9033-1209F58E60DA}"/>
                </a:ext>
              </a:extLst>
            </p:cNvPr>
            <p:cNvSpPr>
              <a:spLocks/>
            </p:cNvSpPr>
            <p:nvPr/>
          </p:nvSpPr>
          <p:spPr bwMode="auto">
            <a:xfrm>
              <a:off x="3248" y="2128"/>
              <a:ext cx="127" cy="57"/>
            </a:xfrm>
            <a:custGeom>
              <a:avLst/>
              <a:gdLst>
                <a:gd name="T0" fmla="*/ 12 w 127"/>
                <a:gd name="T1" fmla="*/ 0 h 57"/>
                <a:gd name="T2" fmla="*/ 54 w 127"/>
                <a:gd name="T3" fmla="*/ 4 h 57"/>
                <a:gd name="T4" fmla="*/ 95 w 127"/>
                <a:gd name="T5" fmla="*/ 22 h 57"/>
                <a:gd name="T6" fmla="*/ 127 w 127"/>
                <a:gd name="T7" fmla="*/ 31 h 57"/>
                <a:gd name="T8" fmla="*/ 72 w 127"/>
                <a:gd name="T9" fmla="*/ 31 h 57"/>
                <a:gd name="T10" fmla="*/ 82 w 127"/>
                <a:gd name="T11" fmla="*/ 55 h 57"/>
                <a:gd name="T12" fmla="*/ 62 w 127"/>
                <a:gd name="T13" fmla="*/ 57 h 57"/>
                <a:gd name="T14" fmla="*/ 44 w 127"/>
                <a:gd name="T15" fmla="*/ 35 h 57"/>
                <a:gd name="T16" fmla="*/ 24 w 127"/>
                <a:gd name="T17" fmla="*/ 22 h 57"/>
                <a:gd name="T18" fmla="*/ 0 w 127"/>
                <a:gd name="T19" fmla="*/ 16 h 57"/>
                <a:gd name="T20" fmla="*/ 12 w 127"/>
                <a:gd name="T21" fmla="*/ 0 h 57"/>
                <a:gd name="T22" fmla="*/ 12 w 127"/>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57">
                  <a:moveTo>
                    <a:pt x="12" y="0"/>
                  </a:moveTo>
                  <a:lnTo>
                    <a:pt x="54" y="4"/>
                  </a:lnTo>
                  <a:lnTo>
                    <a:pt x="95" y="22"/>
                  </a:lnTo>
                  <a:lnTo>
                    <a:pt x="127" y="31"/>
                  </a:lnTo>
                  <a:lnTo>
                    <a:pt x="72" y="31"/>
                  </a:lnTo>
                  <a:lnTo>
                    <a:pt x="82" y="55"/>
                  </a:lnTo>
                  <a:lnTo>
                    <a:pt x="62" y="57"/>
                  </a:lnTo>
                  <a:lnTo>
                    <a:pt x="44" y="35"/>
                  </a:lnTo>
                  <a:lnTo>
                    <a:pt x="24" y="22"/>
                  </a:lnTo>
                  <a:lnTo>
                    <a:pt x="0" y="1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296">
              <a:extLst>
                <a:ext uri="{FF2B5EF4-FFF2-40B4-BE49-F238E27FC236}">
                  <a16:creationId xmlns:a16="http://schemas.microsoft.com/office/drawing/2014/main" id="{093C2ED0-3580-42F1-9851-93954E1996B3}"/>
                </a:ext>
              </a:extLst>
            </p:cNvPr>
            <p:cNvSpPr>
              <a:spLocks/>
            </p:cNvSpPr>
            <p:nvPr/>
          </p:nvSpPr>
          <p:spPr bwMode="auto">
            <a:xfrm>
              <a:off x="3245" y="2114"/>
              <a:ext cx="199" cy="81"/>
            </a:xfrm>
            <a:custGeom>
              <a:avLst/>
              <a:gdLst>
                <a:gd name="T0" fmla="*/ 0 w 199"/>
                <a:gd name="T1" fmla="*/ 41 h 81"/>
                <a:gd name="T2" fmla="*/ 51 w 199"/>
                <a:gd name="T3" fmla="*/ 77 h 81"/>
                <a:gd name="T4" fmla="*/ 65 w 199"/>
                <a:gd name="T5" fmla="*/ 81 h 81"/>
                <a:gd name="T6" fmla="*/ 199 w 199"/>
                <a:gd name="T7" fmla="*/ 4 h 81"/>
                <a:gd name="T8" fmla="*/ 193 w 199"/>
                <a:gd name="T9" fmla="*/ 0 h 81"/>
                <a:gd name="T10" fmla="*/ 69 w 199"/>
                <a:gd name="T11" fmla="*/ 65 h 81"/>
                <a:gd name="T12" fmla="*/ 45 w 199"/>
                <a:gd name="T13" fmla="*/ 65 h 81"/>
                <a:gd name="T14" fmla="*/ 3 w 199"/>
                <a:gd name="T15" fmla="*/ 28 h 81"/>
                <a:gd name="T16" fmla="*/ 0 w 199"/>
                <a:gd name="T17" fmla="*/ 41 h 81"/>
                <a:gd name="T18" fmla="*/ 0 w 199"/>
                <a:gd name="T19" fmla="*/ 4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81">
                  <a:moveTo>
                    <a:pt x="0" y="41"/>
                  </a:moveTo>
                  <a:lnTo>
                    <a:pt x="51" y="77"/>
                  </a:lnTo>
                  <a:lnTo>
                    <a:pt x="65" y="81"/>
                  </a:lnTo>
                  <a:lnTo>
                    <a:pt x="199" y="4"/>
                  </a:lnTo>
                  <a:lnTo>
                    <a:pt x="193" y="0"/>
                  </a:lnTo>
                  <a:lnTo>
                    <a:pt x="69" y="65"/>
                  </a:lnTo>
                  <a:lnTo>
                    <a:pt x="45" y="65"/>
                  </a:lnTo>
                  <a:lnTo>
                    <a:pt x="3" y="28"/>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297">
              <a:extLst>
                <a:ext uri="{FF2B5EF4-FFF2-40B4-BE49-F238E27FC236}">
                  <a16:creationId xmlns:a16="http://schemas.microsoft.com/office/drawing/2014/main" id="{6F955FD4-9AC1-4357-842E-1C34FE6B213C}"/>
                </a:ext>
              </a:extLst>
            </p:cNvPr>
            <p:cNvSpPr>
              <a:spLocks/>
            </p:cNvSpPr>
            <p:nvPr/>
          </p:nvSpPr>
          <p:spPr bwMode="auto">
            <a:xfrm>
              <a:off x="3256" y="2185"/>
              <a:ext cx="97" cy="71"/>
            </a:xfrm>
            <a:custGeom>
              <a:avLst/>
              <a:gdLst>
                <a:gd name="T0" fmla="*/ 0 w 97"/>
                <a:gd name="T1" fmla="*/ 4 h 71"/>
                <a:gd name="T2" fmla="*/ 42 w 97"/>
                <a:gd name="T3" fmla="*/ 57 h 71"/>
                <a:gd name="T4" fmla="*/ 72 w 97"/>
                <a:gd name="T5" fmla="*/ 71 h 71"/>
                <a:gd name="T6" fmla="*/ 97 w 97"/>
                <a:gd name="T7" fmla="*/ 67 h 71"/>
                <a:gd name="T8" fmla="*/ 81 w 97"/>
                <a:gd name="T9" fmla="*/ 10 h 71"/>
                <a:gd name="T10" fmla="*/ 64 w 97"/>
                <a:gd name="T11" fmla="*/ 8 h 71"/>
                <a:gd name="T12" fmla="*/ 76 w 97"/>
                <a:gd name="T13" fmla="*/ 36 h 71"/>
                <a:gd name="T14" fmla="*/ 83 w 97"/>
                <a:gd name="T15" fmla="*/ 63 h 71"/>
                <a:gd name="T16" fmla="*/ 46 w 97"/>
                <a:gd name="T17" fmla="*/ 47 h 71"/>
                <a:gd name="T18" fmla="*/ 24 w 97"/>
                <a:gd name="T19" fmla="*/ 20 h 71"/>
                <a:gd name="T20" fmla="*/ 10 w 97"/>
                <a:gd name="T21" fmla="*/ 0 h 71"/>
                <a:gd name="T22" fmla="*/ 0 w 97"/>
                <a:gd name="T23" fmla="*/ 4 h 71"/>
                <a:gd name="T24" fmla="*/ 0 w 97"/>
                <a:gd name="T25" fmla="*/ 4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71">
                  <a:moveTo>
                    <a:pt x="0" y="4"/>
                  </a:moveTo>
                  <a:lnTo>
                    <a:pt x="42" y="57"/>
                  </a:lnTo>
                  <a:lnTo>
                    <a:pt x="72" y="71"/>
                  </a:lnTo>
                  <a:lnTo>
                    <a:pt x="97" y="67"/>
                  </a:lnTo>
                  <a:lnTo>
                    <a:pt x="81" y="10"/>
                  </a:lnTo>
                  <a:lnTo>
                    <a:pt x="64" y="8"/>
                  </a:lnTo>
                  <a:lnTo>
                    <a:pt x="76" y="36"/>
                  </a:lnTo>
                  <a:lnTo>
                    <a:pt x="83" y="63"/>
                  </a:lnTo>
                  <a:lnTo>
                    <a:pt x="46" y="47"/>
                  </a:lnTo>
                  <a:lnTo>
                    <a:pt x="24" y="20"/>
                  </a:lnTo>
                  <a:lnTo>
                    <a:pt x="1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298">
              <a:extLst>
                <a:ext uri="{FF2B5EF4-FFF2-40B4-BE49-F238E27FC236}">
                  <a16:creationId xmlns:a16="http://schemas.microsoft.com/office/drawing/2014/main" id="{DC71AFD3-01C0-4069-BF95-995CE8DA9EF4}"/>
                </a:ext>
              </a:extLst>
            </p:cNvPr>
            <p:cNvSpPr>
              <a:spLocks/>
            </p:cNvSpPr>
            <p:nvPr/>
          </p:nvSpPr>
          <p:spPr bwMode="auto">
            <a:xfrm>
              <a:off x="3553" y="2128"/>
              <a:ext cx="48" cy="61"/>
            </a:xfrm>
            <a:custGeom>
              <a:avLst/>
              <a:gdLst>
                <a:gd name="T0" fmla="*/ 8 w 48"/>
                <a:gd name="T1" fmla="*/ 12 h 61"/>
                <a:gd name="T2" fmla="*/ 26 w 48"/>
                <a:gd name="T3" fmla="*/ 25 h 61"/>
                <a:gd name="T4" fmla="*/ 26 w 48"/>
                <a:gd name="T5" fmla="*/ 35 h 61"/>
                <a:gd name="T6" fmla="*/ 14 w 48"/>
                <a:gd name="T7" fmla="*/ 47 h 61"/>
                <a:gd name="T8" fmla="*/ 18 w 48"/>
                <a:gd name="T9" fmla="*/ 61 h 61"/>
                <a:gd name="T10" fmla="*/ 34 w 48"/>
                <a:gd name="T11" fmla="*/ 47 h 61"/>
                <a:gd name="T12" fmla="*/ 48 w 48"/>
                <a:gd name="T13" fmla="*/ 39 h 61"/>
                <a:gd name="T14" fmla="*/ 36 w 48"/>
                <a:gd name="T15" fmla="*/ 31 h 61"/>
                <a:gd name="T16" fmla="*/ 30 w 48"/>
                <a:gd name="T17" fmla="*/ 10 h 61"/>
                <a:gd name="T18" fmla="*/ 0 w 48"/>
                <a:gd name="T19" fmla="*/ 0 h 61"/>
                <a:gd name="T20" fmla="*/ 8 w 48"/>
                <a:gd name="T21" fmla="*/ 12 h 61"/>
                <a:gd name="T22" fmla="*/ 8 w 48"/>
                <a:gd name="T23" fmla="*/ 12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61">
                  <a:moveTo>
                    <a:pt x="8" y="12"/>
                  </a:moveTo>
                  <a:lnTo>
                    <a:pt x="26" y="25"/>
                  </a:lnTo>
                  <a:lnTo>
                    <a:pt x="26" y="35"/>
                  </a:lnTo>
                  <a:lnTo>
                    <a:pt x="14" y="47"/>
                  </a:lnTo>
                  <a:lnTo>
                    <a:pt x="18" y="61"/>
                  </a:lnTo>
                  <a:lnTo>
                    <a:pt x="34" y="47"/>
                  </a:lnTo>
                  <a:lnTo>
                    <a:pt x="48" y="39"/>
                  </a:lnTo>
                  <a:lnTo>
                    <a:pt x="36" y="31"/>
                  </a:lnTo>
                  <a:lnTo>
                    <a:pt x="30" y="10"/>
                  </a:lnTo>
                  <a:lnTo>
                    <a:pt x="0" y="0"/>
                  </a:lnTo>
                  <a:lnTo>
                    <a:pt x="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299">
              <a:extLst>
                <a:ext uri="{FF2B5EF4-FFF2-40B4-BE49-F238E27FC236}">
                  <a16:creationId xmlns:a16="http://schemas.microsoft.com/office/drawing/2014/main" id="{D4AC0C8E-8007-4A9F-B812-AC7F6BC1B129}"/>
                </a:ext>
              </a:extLst>
            </p:cNvPr>
            <p:cNvSpPr>
              <a:spLocks/>
            </p:cNvSpPr>
            <p:nvPr/>
          </p:nvSpPr>
          <p:spPr bwMode="auto">
            <a:xfrm>
              <a:off x="3604" y="2074"/>
              <a:ext cx="40" cy="77"/>
            </a:xfrm>
            <a:custGeom>
              <a:avLst/>
              <a:gdLst>
                <a:gd name="T0" fmla="*/ 0 w 40"/>
                <a:gd name="T1" fmla="*/ 18 h 77"/>
                <a:gd name="T2" fmla="*/ 28 w 40"/>
                <a:gd name="T3" fmla="*/ 32 h 77"/>
                <a:gd name="T4" fmla="*/ 36 w 40"/>
                <a:gd name="T5" fmla="*/ 77 h 77"/>
                <a:gd name="T6" fmla="*/ 40 w 40"/>
                <a:gd name="T7" fmla="*/ 32 h 77"/>
                <a:gd name="T8" fmla="*/ 12 w 40"/>
                <a:gd name="T9" fmla="*/ 0 h 77"/>
                <a:gd name="T10" fmla="*/ 0 w 40"/>
                <a:gd name="T11" fmla="*/ 18 h 77"/>
                <a:gd name="T12" fmla="*/ 0 w 40"/>
                <a:gd name="T13" fmla="*/ 18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7">
                  <a:moveTo>
                    <a:pt x="0" y="18"/>
                  </a:moveTo>
                  <a:lnTo>
                    <a:pt x="28" y="32"/>
                  </a:lnTo>
                  <a:lnTo>
                    <a:pt x="36" y="77"/>
                  </a:lnTo>
                  <a:lnTo>
                    <a:pt x="40" y="32"/>
                  </a:lnTo>
                  <a:lnTo>
                    <a:pt x="12"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300">
              <a:extLst>
                <a:ext uri="{FF2B5EF4-FFF2-40B4-BE49-F238E27FC236}">
                  <a16:creationId xmlns:a16="http://schemas.microsoft.com/office/drawing/2014/main" id="{EB537BD3-A30B-4FA6-855F-980B634B74F3}"/>
                </a:ext>
              </a:extLst>
            </p:cNvPr>
            <p:cNvSpPr>
              <a:spLocks/>
            </p:cNvSpPr>
            <p:nvPr/>
          </p:nvSpPr>
          <p:spPr bwMode="auto">
            <a:xfrm>
              <a:off x="3567" y="2098"/>
              <a:ext cx="61" cy="77"/>
            </a:xfrm>
            <a:custGeom>
              <a:avLst/>
              <a:gdLst>
                <a:gd name="T0" fmla="*/ 0 w 61"/>
                <a:gd name="T1" fmla="*/ 4 h 77"/>
                <a:gd name="T2" fmla="*/ 16 w 61"/>
                <a:gd name="T3" fmla="*/ 12 h 77"/>
                <a:gd name="T4" fmla="*/ 30 w 61"/>
                <a:gd name="T5" fmla="*/ 26 h 77"/>
                <a:gd name="T6" fmla="*/ 53 w 61"/>
                <a:gd name="T7" fmla="*/ 36 h 77"/>
                <a:gd name="T8" fmla="*/ 53 w 61"/>
                <a:gd name="T9" fmla="*/ 57 h 77"/>
                <a:gd name="T10" fmla="*/ 49 w 61"/>
                <a:gd name="T11" fmla="*/ 77 h 77"/>
                <a:gd name="T12" fmla="*/ 61 w 61"/>
                <a:gd name="T13" fmla="*/ 65 h 77"/>
                <a:gd name="T14" fmla="*/ 57 w 61"/>
                <a:gd name="T15" fmla="*/ 24 h 77"/>
                <a:gd name="T16" fmla="*/ 30 w 61"/>
                <a:gd name="T17" fmla="*/ 0 h 77"/>
                <a:gd name="T18" fmla="*/ 0 w 61"/>
                <a:gd name="T19" fmla="*/ 4 h 77"/>
                <a:gd name="T20" fmla="*/ 0 w 61"/>
                <a:gd name="T21" fmla="*/ 4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77">
                  <a:moveTo>
                    <a:pt x="0" y="4"/>
                  </a:moveTo>
                  <a:lnTo>
                    <a:pt x="16" y="12"/>
                  </a:lnTo>
                  <a:lnTo>
                    <a:pt x="30" y="26"/>
                  </a:lnTo>
                  <a:lnTo>
                    <a:pt x="53" y="36"/>
                  </a:lnTo>
                  <a:lnTo>
                    <a:pt x="53" y="57"/>
                  </a:lnTo>
                  <a:lnTo>
                    <a:pt x="49" y="77"/>
                  </a:lnTo>
                  <a:lnTo>
                    <a:pt x="61" y="65"/>
                  </a:lnTo>
                  <a:lnTo>
                    <a:pt x="57" y="24"/>
                  </a:lnTo>
                  <a:lnTo>
                    <a:pt x="3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301">
              <a:extLst>
                <a:ext uri="{FF2B5EF4-FFF2-40B4-BE49-F238E27FC236}">
                  <a16:creationId xmlns:a16="http://schemas.microsoft.com/office/drawing/2014/main" id="{009431F2-016D-48D3-ACB4-713C09AB00DF}"/>
                </a:ext>
              </a:extLst>
            </p:cNvPr>
            <p:cNvSpPr>
              <a:spLocks/>
            </p:cNvSpPr>
            <p:nvPr/>
          </p:nvSpPr>
          <p:spPr bwMode="auto">
            <a:xfrm>
              <a:off x="3543" y="2167"/>
              <a:ext cx="48" cy="42"/>
            </a:xfrm>
            <a:custGeom>
              <a:avLst/>
              <a:gdLst>
                <a:gd name="T0" fmla="*/ 10 w 48"/>
                <a:gd name="T1" fmla="*/ 8 h 42"/>
                <a:gd name="T2" fmla="*/ 16 w 48"/>
                <a:gd name="T3" fmla="*/ 34 h 42"/>
                <a:gd name="T4" fmla="*/ 48 w 48"/>
                <a:gd name="T5" fmla="*/ 32 h 42"/>
                <a:gd name="T6" fmla="*/ 32 w 48"/>
                <a:gd name="T7" fmla="*/ 42 h 42"/>
                <a:gd name="T8" fmla="*/ 6 w 48"/>
                <a:gd name="T9" fmla="*/ 38 h 42"/>
                <a:gd name="T10" fmla="*/ 0 w 48"/>
                <a:gd name="T11" fmla="*/ 0 h 42"/>
                <a:gd name="T12" fmla="*/ 10 w 48"/>
                <a:gd name="T13" fmla="*/ 8 h 42"/>
                <a:gd name="T14" fmla="*/ 10 w 48"/>
                <a:gd name="T15" fmla="*/ 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42">
                  <a:moveTo>
                    <a:pt x="10" y="8"/>
                  </a:moveTo>
                  <a:lnTo>
                    <a:pt x="16" y="34"/>
                  </a:lnTo>
                  <a:lnTo>
                    <a:pt x="48" y="32"/>
                  </a:lnTo>
                  <a:lnTo>
                    <a:pt x="32" y="42"/>
                  </a:lnTo>
                  <a:lnTo>
                    <a:pt x="6" y="38"/>
                  </a:lnTo>
                  <a:lnTo>
                    <a:pt x="0" y="0"/>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302">
              <a:extLst>
                <a:ext uri="{FF2B5EF4-FFF2-40B4-BE49-F238E27FC236}">
                  <a16:creationId xmlns:a16="http://schemas.microsoft.com/office/drawing/2014/main" id="{9DFEC900-4584-43AD-B8D8-5927B43AC160}"/>
                </a:ext>
              </a:extLst>
            </p:cNvPr>
            <p:cNvSpPr>
              <a:spLocks/>
            </p:cNvSpPr>
            <p:nvPr/>
          </p:nvSpPr>
          <p:spPr bwMode="auto">
            <a:xfrm>
              <a:off x="3547" y="2175"/>
              <a:ext cx="103" cy="59"/>
            </a:xfrm>
            <a:custGeom>
              <a:avLst/>
              <a:gdLst>
                <a:gd name="T0" fmla="*/ 6 w 103"/>
                <a:gd name="T1" fmla="*/ 46 h 59"/>
                <a:gd name="T2" fmla="*/ 34 w 103"/>
                <a:gd name="T3" fmla="*/ 50 h 59"/>
                <a:gd name="T4" fmla="*/ 65 w 103"/>
                <a:gd name="T5" fmla="*/ 44 h 59"/>
                <a:gd name="T6" fmla="*/ 103 w 103"/>
                <a:gd name="T7" fmla="*/ 0 h 59"/>
                <a:gd name="T8" fmla="*/ 85 w 103"/>
                <a:gd name="T9" fmla="*/ 44 h 59"/>
                <a:gd name="T10" fmla="*/ 42 w 103"/>
                <a:gd name="T11" fmla="*/ 59 h 59"/>
                <a:gd name="T12" fmla="*/ 0 w 103"/>
                <a:gd name="T13" fmla="*/ 54 h 59"/>
                <a:gd name="T14" fmla="*/ 0 w 103"/>
                <a:gd name="T15" fmla="*/ 30 h 59"/>
                <a:gd name="T16" fmla="*/ 6 w 103"/>
                <a:gd name="T17" fmla="*/ 46 h 59"/>
                <a:gd name="T18" fmla="*/ 6 w 103"/>
                <a:gd name="T19" fmla="*/ 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9">
                  <a:moveTo>
                    <a:pt x="6" y="46"/>
                  </a:moveTo>
                  <a:lnTo>
                    <a:pt x="34" y="50"/>
                  </a:lnTo>
                  <a:lnTo>
                    <a:pt x="65" y="44"/>
                  </a:lnTo>
                  <a:lnTo>
                    <a:pt x="103" y="0"/>
                  </a:lnTo>
                  <a:lnTo>
                    <a:pt x="85" y="44"/>
                  </a:lnTo>
                  <a:lnTo>
                    <a:pt x="42" y="59"/>
                  </a:lnTo>
                  <a:lnTo>
                    <a:pt x="0" y="54"/>
                  </a:lnTo>
                  <a:lnTo>
                    <a:pt x="0" y="30"/>
                  </a:lnTo>
                  <a:lnTo>
                    <a:pt x="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303">
              <a:extLst>
                <a:ext uri="{FF2B5EF4-FFF2-40B4-BE49-F238E27FC236}">
                  <a16:creationId xmlns:a16="http://schemas.microsoft.com/office/drawing/2014/main" id="{E6399507-417E-4711-BAA7-329B4B976025}"/>
                </a:ext>
              </a:extLst>
            </p:cNvPr>
            <p:cNvSpPr>
              <a:spLocks/>
            </p:cNvSpPr>
            <p:nvPr/>
          </p:nvSpPr>
          <p:spPr bwMode="auto">
            <a:xfrm>
              <a:off x="3284" y="2238"/>
              <a:ext cx="57" cy="64"/>
            </a:xfrm>
            <a:custGeom>
              <a:avLst/>
              <a:gdLst>
                <a:gd name="T0" fmla="*/ 16 w 57"/>
                <a:gd name="T1" fmla="*/ 0 h 64"/>
                <a:gd name="T2" fmla="*/ 26 w 57"/>
                <a:gd name="T3" fmla="*/ 18 h 64"/>
                <a:gd name="T4" fmla="*/ 20 w 57"/>
                <a:gd name="T5" fmla="*/ 34 h 64"/>
                <a:gd name="T6" fmla="*/ 2 w 57"/>
                <a:gd name="T7" fmla="*/ 34 h 64"/>
                <a:gd name="T8" fmla="*/ 0 w 57"/>
                <a:gd name="T9" fmla="*/ 50 h 64"/>
                <a:gd name="T10" fmla="*/ 30 w 57"/>
                <a:gd name="T11" fmla="*/ 42 h 64"/>
                <a:gd name="T12" fmla="*/ 57 w 57"/>
                <a:gd name="T13" fmla="*/ 64 h 64"/>
                <a:gd name="T14" fmla="*/ 38 w 57"/>
                <a:gd name="T15" fmla="*/ 34 h 64"/>
                <a:gd name="T16" fmla="*/ 36 w 57"/>
                <a:gd name="T17" fmla="*/ 10 h 64"/>
                <a:gd name="T18" fmla="*/ 16 w 57"/>
                <a:gd name="T19" fmla="*/ 0 h 64"/>
                <a:gd name="T20" fmla="*/ 16 w 57"/>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64">
                  <a:moveTo>
                    <a:pt x="16" y="0"/>
                  </a:moveTo>
                  <a:lnTo>
                    <a:pt x="26" y="18"/>
                  </a:lnTo>
                  <a:lnTo>
                    <a:pt x="20" y="34"/>
                  </a:lnTo>
                  <a:lnTo>
                    <a:pt x="2" y="34"/>
                  </a:lnTo>
                  <a:lnTo>
                    <a:pt x="0" y="50"/>
                  </a:lnTo>
                  <a:lnTo>
                    <a:pt x="30" y="42"/>
                  </a:lnTo>
                  <a:lnTo>
                    <a:pt x="57" y="64"/>
                  </a:lnTo>
                  <a:lnTo>
                    <a:pt x="38" y="34"/>
                  </a:lnTo>
                  <a:lnTo>
                    <a:pt x="36" y="1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304">
              <a:extLst>
                <a:ext uri="{FF2B5EF4-FFF2-40B4-BE49-F238E27FC236}">
                  <a16:creationId xmlns:a16="http://schemas.microsoft.com/office/drawing/2014/main" id="{8EBEE69A-F7A3-4316-BEFC-B761FD44FC4F}"/>
                </a:ext>
              </a:extLst>
            </p:cNvPr>
            <p:cNvSpPr>
              <a:spLocks/>
            </p:cNvSpPr>
            <p:nvPr/>
          </p:nvSpPr>
          <p:spPr bwMode="auto">
            <a:xfrm>
              <a:off x="3302" y="2304"/>
              <a:ext cx="79" cy="37"/>
            </a:xfrm>
            <a:custGeom>
              <a:avLst/>
              <a:gdLst>
                <a:gd name="T0" fmla="*/ 2 w 79"/>
                <a:gd name="T1" fmla="*/ 11 h 37"/>
                <a:gd name="T2" fmla="*/ 47 w 79"/>
                <a:gd name="T3" fmla="*/ 11 h 37"/>
                <a:gd name="T4" fmla="*/ 47 w 79"/>
                <a:gd name="T5" fmla="*/ 0 h 37"/>
                <a:gd name="T6" fmla="*/ 79 w 79"/>
                <a:gd name="T7" fmla="*/ 37 h 37"/>
                <a:gd name="T8" fmla="*/ 47 w 79"/>
                <a:gd name="T9" fmla="*/ 21 h 37"/>
                <a:gd name="T10" fmla="*/ 0 w 79"/>
                <a:gd name="T11" fmla="*/ 21 h 37"/>
                <a:gd name="T12" fmla="*/ 2 w 79"/>
                <a:gd name="T13" fmla="*/ 11 h 37"/>
                <a:gd name="T14" fmla="*/ 2 w 79"/>
                <a:gd name="T15" fmla="*/ 11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7">
                  <a:moveTo>
                    <a:pt x="2" y="11"/>
                  </a:moveTo>
                  <a:lnTo>
                    <a:pt x="47" y="11"/>
                  </a:lnTo>
                  <a:lnTo>
                    <a:pt x="47" y="0"/>
                  </a:lnTo>
                  <a:lnTo>
                    <a:pt x="79" y="37"/>
                  </a:lnTo>
                  <a:lnTo>
                    <a:pt x="47" y="21"/>
                  </a:lnTo>
                  <a:lnTo>
                    <a:pt x="0" y="21"/>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305">
              <a:extLst>
                <a:ext uri="{FF2B5EF4-FFF2-40B4-BE49-F238E27FC236}">
                  <a16:creationId xmlns:a16="http://schemas.microsoft.com/office/drawing/2014/main" id="{62148651-C390-4064-851C-16AFC978E097}"/>
                </a:ext>
              </a:extLst>
            </p:cNvPr>
            <p:cNvSpPr>
              <a:spLocks/>
            </p:cNvSpPr>
            <p:nvPr/>
          </p:nvSpPr>
          <p:spPr bwMode="auto">
            <a:xfrm>
              <a:off x="3292" y="2288"/>
              <a:ext cx="283" cy="122"/>
            </a:xfrm>
            <a:custGeom>
              <a:avLst/>
              <a:gdLst>
                <a:gd name="T0" fmla="*/ 10 w 283"/>
                <a:gd name="T1" fmla="*/ 45 h 122"/>
                <a:gd name="T2" fmla="*/ 18 w 283"/>
                <a:gd name="T3" fmla="*/ 53 h 122"/>
                <a:gd name="T4" fmla="*/ 42 w 283"/>
                <a:gd name="T5" fmla="*/ 53 h 122"/>
                <a:gd name="T6" fmla="*/ 51 w 283"/>
                <a:gd name="T7" fmla="*/ 75 h 122"/>
                <a:gd name="T8" fmla="*/ 61 w 283"/>
                <a:gd name="T9" fmla="*/ 101 h 122"/>
                <a:gd name="T10" fmla="*/ 101 w 283"/>
                <a:gd name="T11" fmla="*/ 112 h 122"/>
                <a:gd name="T12" fmla="*/ 152 w 283"/>
                <a:gd name="T13" fmla="*/ 91 h 122"/>
                <a:gd name="T14" fmla="*/ 111 w 283"/>
                <a:gd name="T15" fmla="*/ 81 h 122"/>
                <a:gd name="T16" fmla="*/ 136 w 283"/>
                <a:gd name="T17" fmla="*/ 75 h 122"/>
                <a:gd name="T18" fmla="*/ 196 w 283"/>
                <a:gd name="T19" fmla="*/ 67 h 122"/>
                <a:gd name="T20" fmla="*/ 227 w 283"/>
                <a:gd name="T21" fmla="*/ 57 h 122"/>
                <a:gd name="T22" fmla="*/ 257 w 283"/>
                <a:gd name="T23" fmla="*/ 31 h 122"/>
                <a:gd name="T24" fmla="*/ 283 w 283"/>
                <a:gd name="T25" fmla="*/ 0 h 122"/>
                <a:gd name="T26" fmla="*/ 275 w 283"/>
                <a:gd name="T27" fmla="*/ 45 h 122"/>
                <a:gd name="T28" fmla="*/ 275 w 283"/>
                <a:gd name="T29" fmla="*/ 65 h 122"/>
                <a:gd name="T30" fmla="*/ 231 w 283"/>
                <a:gd name="T31" fmla="*/ 120 h 122"/>
                <a:gd name="T32" fmla="*/ 202 w 283"/>
                <a:gd name="T33" fmla="*/ 103 h 122"/>
                <a:gd name="T34" fmla="*/ 194 w 283"/>
                <a:gd name="T35" fmla="*/ 93 h 122"/>
                <a:gd name="T36" fmla="*/ 158 w 283"/>
                <a:gd name="T37" fmla="*/ 108 h 122"/>
                <a:gd name="T38" fmla="*/ 115 w 283"/>
                <a:gd name="T39" fmla="*/ 118 h 122"/>
                <a:gd name="T40" fmla="*/ 91 w 283"/>
                <a:gd name="T41" fmla="*/ 122 h 122"/>
                <a:gd name="T42" fmla="*/ 69 w 283"/>
                <a:gd name="T43" fmla="*/ 116 h 122"/>
                <a:gd name="T44" fmla="*/ 47 w 283"/>
                <a:gd name="T45" fmla="*/ 101 h 122"/>
                <a:gd name="T46" fmla="*/ 42 w 283"/>
                <a:gd name="T47" fmla="*/ 71 h 122"/>
                <a:gd name="T48" fmla="*/ 34 w 283"/>
                <a:gd name="T49" fmla="*/ 65 h 122"/>
                <a:gd name="T50" fmla="*/ 8 w 283"/>
                <a:gd name="T51" fmla="*/ 57 h 122"/>
                <a:gd name="T52" fmla="*/ 0 w 283"/>
                <a:gd name="T53" fmla="*/ 45 h 122"/>
                <a:gd name="T54" fmla="*/ 8 w 283"/>
                <a:gd name="T55" fmla="*/ 35 h 122"/>
                <a:gd name="T56" fmla="*/ 10 w 283"/>
                <a:gd name="T57" fmla="*/ 45 h 122"/>
                <a:gd name="T58" fmla="*/ 10 w 283"/>
                <a:gd name="T59" fmla="*/ 45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3" h="122">
                  <a:moveTo>
                    <a:pt x="10" y="45"/>
                  </a:moveTo>
                  <a:lnTo>
                    <a:pt x="18" y="53"/>
                  </a:lnTo>
                  <a:lnTo>
                    <a:pt x="42" y="53"/>
                  </a:lnTo>
                  <a:lnTo>
                    <a:pt x="51" y="75"/>
                  </a:lnTo>
                  <a:lnTo>
                    <a:pt x="61" y="101"/>
                  </a:lnTo>
                  <a:lnTo>
                    <a:pt x="101" y="112"/>
                  </a:lnTo>
                  <a:lnTo>
                    <a:pt x="152" y="91"/>
                  </a:lnTo>
                  <a:lnTo>
                    <a:pt x="111" y="81"/>
                  </a:lnTo>
                  <a:lnTo>
                    <a:pt x="136" y="75"/>
                  </a:lnTo>
                  <a:lnTo>
                    <a:pt x="196" y="67"/>
                  </a:lnTo>
                  <a:lnTo>
                    <a:pt x="227" y="57"/>
                  </a:lnTo>
                  <a:lnTo>
                    <a:pt x="257" y="31"/>
                  </a:lnTo>
                  <a:lnTo>
                    <a:pt x="283" y="0"/>
                  </a:lnTo>
                  <a:lnTo>
                    <a:pt x="275" y="45"/>
                  </a:lnTo>
                  <a:lnTo>
                    <a:pt x="275" y="65"/>
                  </a:lnTo>
                  <a:lnTo>
                    <a:pt x="231" y="120"/>
                  </a:lnTo>
                  <a:lnTo>
                    <a:pt x="202" y="103"/>
                  </a:lnTo>
                  <a:lnTo>
                    <a:pt x="194" y="93"/>
                  </a:lnTo>
                  <a:lnTo>
                    <a:pt x="158" y="108"/>
                  </a:lnTo>
                  <a:lnTo>
                    <a:pt x="115" y="118"/>
                  </a:lnTo>
                  <a:lnTo>
                    <a:pt x="91" y="122"/>
                  </a:lnTo>
                  <a:lnTo>
                    <a:pt x="69" y="116"/>
                  </a:lnTo>
                  <a:lnTo>
                    <a:pt x="47" y="101"/>
                  </a:lnTo>
                  <a:lnTo>
                    <a:pt x="42" y="71"/>
                  </a:lnTo>
                  <a:lnTo>
                    <a:pt x="34" y="65"/>
                  </a:lnTo>
                  <a:lnTo>
                    <a:pt x="8" y="57"/>
                  </a:lnTo>
                  <a:lnTo>
                    <a:pt x="0" y="45"/>
                  </a:lnTo>
                  <a:lnTo>
                    <a:pt x="8" y="35"/>
                  </a:lnTo>
                  <a:lnTo>
                    <a:pt x="1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306">
              <a:extLst>
                <a:ext uri="{FF2B5EF4-FFF2-40B4-BE49-F238E27FC236}">
                  <a16:creationId xmlns:a16="http://schemas.microsoft.com/office/drawing/2014/main" id="{3256D7F6-97E8-4CA8-A089-5B5609095E90}"/>
                </a:ext>
              </a:extLst>
            </p:cNvPr>
            <p:cNvSpPr>
              <a:spLocks/>
            </p:cNvSpPr>
            <p:nvPr/>
          </p:nvSpPr>
          <p:spPr bwMode="auto">
            <a:xfrm>
              <a:off x="3553" y="2213"/>
              <a:ext cx="138" cy="146"/>
            </a:xfrm>
            <a:custGeom>
              <a:avLst/>
              <a:gdLst>
                <a:gd name="T0" fmla="*/ 138 w 138"/>
                <a:gd name="T1" fmla="*/ 10 h 146"/>
                <a:gd name="T2" fmla="*/ 49 w 138"/>
                <a:gd name="T3" fmla="*/ 100 h 146"/>
                <a:gd name="T4" fmla="*/ 4 w 138"/>
                <a:gd name="T5" fmla="*/ 146 h 146"/>
                <a:gd name="T6" fmla="*/ 0 w 138"/>
                <a:gd name="T7" fmla="*/ 132 h 146"/>
                <a:gd name="T8" fmla="*/ 103 w 138"/>
                <a:gd name="T9" fmla="*/ 29 h 146"/>
                <a:gd name="T10" fmla="*/ 133 w 138"/>
                <a:gd name="T11" fmla="*/ 0 h 146"/>
                <a:gd name="T12" fmla="*/ 138 w 138"/>
                <a:gd name="T13" fmla="*/ 10 h 146"/>
                <a:gd name="T14" fmla="*/ 138 w 138"/>
                <a:gd name="T15" fmla="*/ 10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6">
                  <a:moveTo>
                    <a:pt x="138" y="10"/>
                  </a:moveTo>
                  <a:lnTo>
                    <a:pt x="49" y="100"/>
                  </a:lnTo>
                  <a:lnTo>
                    <a:pt x="4" y="146"/>
                  </a:lnTo>
                  <a:lnTo>
                    <a:pt x="0" y="132"/>
                  </a:lnTo>
                  <a:lnTo>
                    <a:pt x="103" y="29"/>
                  </a:lnTo>
                  <a:lnTo>
                    <a:pt x="133" y="0"/>
                  </a:lnTo>
                  <a:lnTo>
                    <a:pt x="1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307">
              <a:extLst>
                <a:ext uri="{FF2B5EF4-FFF2-40B4-BE49-F238E27FC236}">
                  <a16:creationId xmlns:a16="http://schemas.microsoft.com/office/drawing/2014/main" id="{CDF07DEF-2F41-4818-B17A-E0B08820334C}"/>
                </a:ext>
              </a:extLst>
            </p:cNvPr>
            <p:cNvSpPr>
              <a:spLocks/>
            </p:cNvSpPr>
            <p:nvPr/>
          </p:nvSpPr>
          <p:spPr bwMode="auto">
            <a:xfrm>
              <a:off x="3478" y="2383"/>
              <a:ext cx="20" cy="63"/>
            </a:xfrm>
            <a:custGeom>
              <a:avLst/>
              <a:gdLst>
                <a:gd name="T0" fmla="*/ 20 w 20"/>
                <a:gd name="T1" fmla="*/ 10 h 63"/>
                <a:gd name="T2" fmla="*/ 12 w 20"/>
                <a:gd name="T3" fmla="*/ 27 h 63"/>
                <a:gd name="T4" fmla="*/ 16 w 20"/>
                <a:gd name="T5" fmla="*/ 63 h 63"/>
                <a:gd name="T6" fmla="*/ 0 w 20"/>
                <a:gd name="T7" fmla="*/ 43 h 63"/>
                <a:gd name="T8" fmla="*/ 14 w 20"/>
                <a:gd name="T9" fmla="*/ 0 h 63"/>
                <a:gd name="T10" fmla="*/ 20 w 20"/>
                <a:gd name="T11" fmla="*/ 10 h 63"/>
                <a:gd name="T12" fmla="*/ 20 w 20"/>
                <a:gd name="T13" fmla="*/ 1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3">
                  <a:moveTo>
                    <a:pt x="20" y="10"/>
                  </a:moveTo>
                  <a:lnTo>
                    <a:pt x="12" y="27"/>
                  </a:lnTo>
                  <a:lnTo>
                    <a:pt x="16" y="63"/>
                  </a:lnTo>
                  <a:lnTo>
                    <a:pt x="0" y="43"/>
                  </a:lnTo>
                  <a:lnTo>
                    <a:pt x="14" y="0"/>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308">
              <a:extLst>
                <a:ext uri="{FF2B5EF4-FFF2-40B4-BE49-F238E27FC236}">
                  <a16:creationId xmlns:a16="http://schemas.microsoft.com/office/drawing/2014/main" id="{6871AF66-6EBD-41FD-885C-34D80D63A17F}"/>
                </a:ext>
              </a:extLst>
            </p:cNvPr>
            <p:cNvSpPr>
              <a:spLocks/>
            </p:cNvSpPr>
            <p:nvPr/>
          </p:nvSpPr>
          <p:spPr bwMode="auto">
            <a:xfrm>
              <a:off x="2881" y="2910"/>
              <a:ext cx="110" cy="61"/>
            </a:xfrm>
            <a:custGeom>
              <a:avLst/>
              <a:gdLst>
                <a:gd name="T0" fmla="*/ 71 w 110"/>
                <a:gd name="T1" fmla="*/ 61 h 61"/>
                <a:gd name="T2" fmla="*/ 101 w 110"/>
                <a:gd name="T3" fmla="*/ 61 h 61"/>
                <a:gd name="T4" fmla="*/ 110 w 110"/>
                <a:gd name="T5" fmla="*/ 54 h 61"/>
                <a:gd name="T6" fmla="*/ 104 w 110"/>
                <a:gd name="T7" fmla="*/ 42 h 61"/>
                <a:gd name="T8" fmla="*/ 75 w 110"/>
                <a:gd name="T9" fmla="*/ 20 h 61"/>
                <a:gd name="T10" fmla="*/ 45 w 110"/>
                <a:gd name="T11" fmla="*/ 0 h 61"/>
                <a:gd name="T12" fmla="*/ 10 w 110"/>
                <a:gd name="T13" fmla="*/ 8 h 61"/>
                <a:gd name="T14" fmla="*/ 0 w 110"/>
                <a:gd name="T15" fmla="*/ 16 h 61"/>
                <a:gd name="T16" fmla="*/ 19 w 110"/>
                <a:gd name="T17" fmla="*/ 12 h 61"/>
                <a:gd name="T18" fmla="*/ 45 w 110"/>
                <a:gd name="T19" fmla="*/ 12 h 61"/>
                <a:gd name="T20" fmla="*/ 71 w 110"/>
                <a:gd name="T21" fmla="*/ 30 h 61"/>
                <a:gd name="T22" fmla="*/ 93 w 110"/>
                <a:gd name="T23" fmla="*/ 42 h 61"/>
                <a:gd name="T24" fmla="*/ 101 w 110"/>
                <a:gd name="T25" fmla="*/ 54 h 61"/>
                <a:gd name="T26" fmla="*/ 81 w 110"/>
                <a:gd name="T27" fmla="*/ 57 h 61"/>
                <a:gd name="T28" fmla="*/ 69 w 110"/>
                <a:gd name="T29" fmla="*/ 50 h 61"/>
                <a:gd name="T30" fmla="*/ 41 w 110"/>
                <a:gd name="T31" fmla="*/ 36 h 61"/>
                <a:gd name="T32" fmla="*/ 14 w 110"/>
                <a:gd name="T33" fmla="*/ 22 h 61"/>
                <a:gd name="T34" fmla="*/ 6 w 110"/>
                <a:gd name="T35" fmla="*/ 32 h 61"/>
                <a:gd name="T36" fmla="*/ 37 w 110"/>
                <a:gd name="T37" fmla="*/ 46 h 61"/>
                <a:gd name="T38" fmla="*/ 71 w 110"/>
                <a:gd name="T39" fmla="*/ 61 h 61"/>
                <a:gd name="T40" fmla="*/ 71 w 110"/>
                <a:gd name="T41" fmla="*/ 61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61">
                  <a:moveTo>
                    <a:pt x="71" y="61"/>
                  </a:moveTo>
                  <a:lnTo>
                    <a:pt x="101" y="61"/>
                  </a:lnTo>
                  <a:lnTo>
                    <a:pt x="110" y="54"/>
                  </a:lnTo>
                  <a:lnTo>
                    <a:pt x="104" y="42"/>
                  </a:lnTo>
                  <a:lnTo>
                    <a:pt x="75" y="20"/>
                  </a:lnTo>
                  <a:lnTo>
                    <a:pt x="45" y="0"/>
                  </a:lnTo>
                  <a:lnTo>
                    <a:pt x="10" y="8"/>
                  </a:lnTo>
                  <a:lnTo>
                    <a:pt x="0" y="16"/>
                  </a:lnTo>
                  <a:lnTo>
                    <a:pt x="19" y="12"/>
                  </a:lnTo>
                  <a:lnTo>
                    <a:pt x="45" y="12"/>
                  </a:lnTo>
                  <a:lnTo>
                    <a:pt x="71" y="30"/>
                  </a:lnTo>
                  <a:lnTo>
                    <a:pt x="93" y="42"/>
                  </a:lnTo>
                  <a:lnTo>
                    <a:pt x="101" y="54"/>
                  </a:lnTo>
                  <a:lnTo>
                    <a:pt x="81" y="57"/>
                  </a:lnTo>
                  <a:lnTo>
                    <a:pt x="69" y="50"/>
                  </a:lnTo>
                  <a:lnTo>
                    <a:pt x="41" y="36"/>
                  </a:lnTo>
                  <a:lnTo>
                    <a:pt x="14" y="22"/>
                  </a:lnTo>
                  <a:lnTo>
                    <a:pt x="6" y="32"/>
                  </a:lnTo>
                  <a:lnTo>
                    <a:pt x="37" y="46"/>
                  </a:lnTo>
                  <a:lnTo>
                    <a:pt x="7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309">
              <a:extLst>
                <a:ext uri="{FF2B5EF4-FFF2-40B4-BE49-F238E27FC236}">
                  <a16:creationId xmlns:a16="http://schemas.microsoft.com/office/drawing/2014/main" id="{94C89215-7610-4D15-84D0-41D55D5AA771}"/>
                </a:ext>
              </a:extLst>
            </p:cNvPr>
            <p:cNvSpPr>
              <a:spLocks/>
            </p:cNvSpPr>
            <p:nvPr/>
          </p:nvSpPr>
          <p:spPr bwMode="auto">
            <a:xfrm>
              <a:off x="2873" y="2926"/>
              <a:ext cx="14" cy="20"/>
            </a:xfrm>
            <a:custGeom>
              <a:avLst/>
              <a:gdLst>
                <a:gd name="T0" fmla="*/ 10 w 14"/>
                <a:gd name="T1" fmla="*/ 0 h 20"/>
                <a:gd name="T2" fmla="*/ 14 w 14"/>
                <a:gd name="T3" fmla="*/ 16 h 20"/>
                <a:gd name="T4" fmla="*/ 0 w 14"/>
                <a:gd name="T5" fmla="*/ 20 h 20"/>
                <a:gd name="T6" fmla="*/ 0 w 14"/>
                <a:gd name="T7" fmla="*/ 0 h 20"/>
                <a:gd name="T8" fmla="*/ 10 w 14"/>
                <a:gd name="T9" fmla="*/ 0 h 20"/>
                <a:gd name="T10" fmla="*/ 10 w 1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0">
                  <a:moveTo>
                    <a:pt x="10" y="0"/>
                  </a:moveTo>
                  <a:lnTo>
                    <a:pt x="14" y="16"/>
                  </a:lnTo>
                  <a:lnTo>
                    <a:pt x="0" y="20"/>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310">
              <a:extLst>
                <a:ext uri="{FF2B5EF4-FFF2-40B4-BE49-F238E27FC236}">
                  <a16:creationId xmlns:a16="http://schemas.microsoft.com/office/drawing/2014/main" id="{2AE0F772-0857-49E1-AE7B-D242E31BDEDF}"/>
                </a:ext>
              </a:extLst>
            </p:cNvPr>
            <p:cNvSpPr>
              <a:spLocks/>
            </p:cNvSpPr>
            <p:nvPr/>
          </p:nvSpPr>
          <p:spPr bwMode="auto">
            <a:xfrm>
              <a:off x="2831" y="2942"/>
              <a:ext cx="135" cy="51"/>
            </a:xfrm>
            <a:custGeom>
              <a:avLst/>
              <a:gdLst>
                <a:gd name="T0" fmla="*/ 62 w 135"/>
                <a:gd name="T1" fmla="*/ 0 h 51"/>
                <a:gd name="T2" fmla="*/ 42 w 135"/>
                <a:gd name="T3" fmla="*/ 14 h 51"/>
                <a:gd name="T4" fmla="*/ 46 w 135"/>
                <a:gd name="T5" fmla="*/ 29 h 51"/>
                <a:gd name="T6" fmla="*/ 81 w 135"/>
                <a:gd name="T7" fmla="*/ 43 h 51"/>
                <a:gd name="T8" fmla="*/ 115 w 135"/>
                <a:gd name="T9" fmla="*/ 43 h 51"/>
                <a:gd name="T10" fmla="*/ 127 w 135"/>
                <a:gd name="T11" fmla="*/ 41 h 51"/>
                <a:gd name="T12" fmla="*/ 127 w 135"/>
                <a:gd name="T13" fmla="*/ 29 h 51"/>
                <a:gd name="T14" fmla="*/ 135 w 135"/>
                <a:gd name="T15" fmla="*/ 33 h 51"/>
                <a:gd name="T16" fmla="*/ 135 w 135"/>
                <a:gd name="T17" fmla="*/ 49 h 51"/>
                <a:gd name="T18" fmla="*/ 117 w 135"/>
                <a:gd name="T19" fmla="*/ 51 h 51"/>
                <a:gd name="T20" fmla="*/ 65 w 135"/>
                <a:gd name="T21" fmla="*/ 49 h 51"/>
                <a:gd name="T22" fmla="*/ 0 w 135"/>
                <a:gd name="T23" fmla="*/ 41 h 51"/>
                <a:gd name="T24" fmla="*/ 26 w 135"/>
                <a:gd name="T25" fmla="*/ 18 h 51"/>
                <a:gd name="T26" fmla="*/ 42 w 135"/>
                <a:gd name="T27" fmla="*/ 2 h 51"/>
                <a:gd name="T28" fmla="*/ 62 w 135"/>
                <a:gd name="T29" fmla="*/ 0 h 51"/>
                <a:gd name="T30" fmla="*/ 62 w 135"/>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51">
                  <a:moveTo>
                    <a:pt x="62" y="0"/>
                  </a:moveTo>
                  <a:lnTo>
                    <a:pt x="42" y="14"/>
                  </a:lnTo>
                  <a:lnTo>
                    <a:pt x="46" y="29"/>
                  </a:lnTo>
                  <a:lnTo>
                    <a:pt x="81" y="43"/>
                  </a:lnTo>
                  <a:lnTo>
                    <a:pt x="115" y="43"/>
                  </a:lnTo>
                  <a:lnTo>
                    <a:pt x="127" y="41"/>
                  </a:lnTo>
                  <a:lnTo>
                    <a:pt x="127" y="29"/>
                  </a:lnTo>
                  <a:lnTo>
                    <a:pt x="135" y="33"/>
                  </a:lnTo>
                  <a:lnTo>
                    <a:pt x="135" y="49"/>
                  </a:lnTo>
                  <a:lnTo>
                    <a:pt x="117" y="51"/>
                  </a:lnTo>
                  <a:lnTo>
                    <a:pt x="65" y="49"/>
                  </a:lnTo>
                  <a:lnTo>
                    <a:pt x="0" y="41"/>
                  </a:lnTo>
                  <a:lnTo>
                    <a:pt x="26" y="18"/>
                  </a:lnTo>
                  <a:lnTo>
                    <a:pt x="42" y="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311">
              <a:extLst>
                <a:ext uri="{FF2B5EF4-FFF2-40B4-BE49-F238E27FC236}">
                  <a16:creationId xmlns:a16="http://schemas.microsoft.com/office/drawing/2014/main" id="{F7DE2BB2-488C-40D2-87F1-0193BCE7D4A9}"/>
                </a:ext>
              </a:extLst>
            </p:cNvPr>
            <p:cNvSpPr>
              <a:spLocks/>
            </p:cNvSpPr>
            <p:nvPr/>
          </p:nvSpPr>
          <p:spPr bwMode="auto">
            <a:xfrm>
              <a:off x="2669" y="2960"/>
              <a:ext cx="398" cy="31"/>
            </a:xfrm>
            <a:custGeom>
              <a:avLst/>
              <a:gdLst>
                <a:gd name="T0" fmla="*/ 390 w 398"/>
                <a:gd name="T1" fmla="*/ 11 h 31"/>
                <a:gd name="T2" fmla="*/ 340 w 398"/>
                <a:gd name="T3" fmla="*/ 19 h 31"/>
                <a:gd name="T4" fmla="*/ 281 w 398"/>
                <a:gd name="T5" fmla="*/ 31 h 31"/>
                <a:gd name="T6" fmla="*/ 166 w 398"/>
                <a:gd name="T7" fmla="*/ 25 h 31"/>
                <a:gd name="T8" fmla="*/ 6 w 398"/>
                <a:gd name="T9" fmla="*/ 19 h 31"/>
                <a:gd name="T10" fmla="*/ 0 w 398"/>
                <a:gd name="T11" fmla="*/ 7 h 31"/>
                <a:gd name="T12" fmla="*/ 162 w 398"/>
                <a:gd name="T13" fmla="*/ 19 h 31"/>
                <a:gd name="T14" fmla="*/ 249 w 398"/>
                <a:gd name="T15" fmla="*/ 23 h 31"/>
                <a:gd name="T16" fmla="*/ 309 w 398"/>
                <a:gd name="T17" fmla="*/ 19 h 31"/>
                <a:gd name="T18" fmla="*/ 358 w 398"/>
                <a:gd name="T19" fmla="*/ 7 h 31"/>
                <a:gd name="T20" fmla="*/ 398 w 398"/>
                <a:gd name="T21" fmla="*/ 0 h 31"/>
                <a:gd name="T22" fmla="*/ 390 w 398"/>
                <a:gd name="T23" fmla="*/ 11 h 31"/>
                <a:gd name="T24" fmla="*/ 390 w 398"/>
                <a:gd name="T25" fmla="*/ 1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8" h="31">
                  <a:moveTo>
                    <a:pt x="390" y="11"/>
                  </a:moveTo>
                  <a:lnTo>
                    <a:pt x="340" y="19"/>
                  </a:lnTo>
                  <a:lnTo>
                    <a:pt x="281" y="31"/>
                  </a:lnTo>
                  <a:lnTo>
                    <a:pt x="166" y="25"/>
                  </a:lnTo>
                  <a:lnTo>
                    <a:pt x="6" y="19"/>
                  </a:lnTo>
                  <a:lnTo>
                    <a:pt x="0" y="7"/>
                  </a:lnTo>
                  <a:lnTo>
                    <a:pt x="162" y="19"/>
                  </a:lnTo>
                  <a:lnTo>
                    <a:pt x="249" y="23"/>
                  </a:lnTo>
                  <a:lnTo>
                    <a:pt x="309" y="19"/>
                  </a:lnTo>
                  <a:lnTo>
                    <a:pt x="358" y="7"/>
                  </a:lnTo>
                  <a:lnTo>
                    <a:pt x="398" y="0"/>
                  </a:lnTo>
                  <a:lnTo>
                    <a:pt x="39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312">
              <a:extLst>
                <a:ext uri="{FF2B5EF4-FFF2-40B4-BE49-F238E27FC236}">
                  <a16:creationId xmlns:a16="http://schemas.microsoft.com/office/drawing/2014/main" id="{A922AC10-C9BD-4C4B-9AB6-F3AAFA620D0D}"/>
                </a:ext>
              </a:extLst>
            </p:cNvPr>
            <p:cNvSpPr>
              <a:spLocks/>
            </p:cNvSpPr>
            <p:nvPr/>
          </p:nvSpPr>
          <p:spPr bwMode="auto">
            <a:xfrm>
              <a:off x="2683" y="2964"/>
              <a:ext cx="453" cy="260"/>
            </a:xfrm>
            <a:custGeom>
              <a:avLst/>
              <a:gdLst>
                <a:gd name="T0" fmla="*/ 388 w 453"/>
                <a:gd name="T1" fmla="*/ 3 h 260"/>
                <a:gd name="T2" fmla="*/ 399 w 453"/>
                <a:gd name="T3" fmla="*/ 27 h 260"/>
                <a:gd name="T4" fmla="*/ 348 w 453"/>
                <a:gd name="T5" fmla="*/ 57 h 260"/>
                <a:gd name="T6" fmla="*/ 257 w 453"/>
                <a:gd name="T7" fmla="*/ 59 h 260"/>
                <a:gd name="T8" fmla="*/ 93 w 453"/>
                <a:gd name="T9" fmla="*/ 53 h 260"/>
                <a:gd name="T10" fmla="*/ 0 w 453"/>
                <a:gd name="T11" fmla="*/ 53 h 260"/>
                <a:gd name="T12" fmla="*/ 45 w 453"/>
                <a:gd name="T13" fmla="*/ 167 h 260"/>
                <a:gd name="T14" fmla="*/ 93 w 453"/>
                <a:gd name="T15" fmla="*/ 185 h 260"/>
                <a:gd name="T16" fmla="*/ 93 w 453"/>
                <a:gd name="T17" fmla="*/ 164 h 260"/>
                <a:gd name="T18" fmla="*/ 55 w 453"/>
                <a:gd name="T19" fmla="*/ 136 h 260"/>
                <a:gd name="T20" fmla="*/ 45 w 453"/>
                <a:gd name="T21" fmla="*/ 116 h 260"/>
                <a:gd name="T22" fmla="*/ 45 w 453"/>
                <a:gd name="T23" fmla="*/ 98 h 260"/>
                <a:gd name="T24" fmla="*/ 73 w 453"/>
                <a:gd name="T25" fmla="*/ 98 h 260"/>
                <a:gd name="T26" fmla="*/ 99 w 453"/>
                <a:gd name="T27" fmla="*/ 120 h 260"/>
                <a:gd name="T28" fmla="*/ 136 w 453"/>
                <a:gd name="T29" fmla="*/ 160 h 260"/>
                <a:gd name="T30" fmla="*/ 166 w 453"/>
                <a:gd name="T31" fmla="*/ 181 h 260"/>
                <a:gd name="T32" fmla="*/ 204 w 453"/>
                <a:gd name="T33" fmla="*/ 211 h 260"/>
                <a:gd name="T34" fmla="*/ 210 w 453"/>
                <a:gd name="T35" fmla="*/ 245 h 260"/>
                <a:gd name="T36" fmla="*/ 277 w 453"/>
                <a:gd name="T37" fmla="*/ 260 h 260"/>
                <a:gd name="T38" fmla="*/ 344 w 453"/>
                <a:gd name="T39" fmla="*/ 245 h 260"/>
                <a:gd name="T40" fmla="*/ 407 w 453"/>
                <a:gd name="T41" fmla="*/ 237 h 260"/>
                <a:gd name="T42" fmla="*/ 407 w 453"/>
                <a:gd name="T43" fmla="*/ 225 h 260"/>
                <a:gd name="T44" fmla="*/ 425 w 453"/>
                <a:gd name="T45" fmla="*/ 223 h 260"/>
                <a:gd name="T46" fmla="*/ 431 w 453"/>
                <a:gd name="T47" fmla="*/ 233 h 260"/>
                <a:gd name="T48" fmla="*/ 453 w 453"/>
                <a:gd name="T49" fmla="*/ 227 h 260"/>
                <a:gd name="T50" fmla="*/ 407 w 453"/>
                <a:gd name="T51" fmla="*/ 43 h 260"/>
                <a:gd name="T52" fmla="*/ 407 w 453"/>
                <a:gd name="T53" fmla="*/ 27 h 260"/>
                <a:gd name="T54" fmla="*/ 393 w 453"/>
                <a:gd name="T55" fmla="*/ 0 h 260"/>
                <a:gd name="T56" fmla="*/ 388 w 453"/>
                <a:gd name="T57" fmla="*/ 3 h 260"/>
                <a:gd name="T58" fmla="*/ 388 w 453"/>
                <a:gd name="T59" fmla="*/ 3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3" h="260">
                  <a:moveTo>
                    <a:pt x="388" y="3"/>
                  </a:moveTo>
                  <a:lnTo>
                    <a:pt x="399" y="27"/>
                  </a:lnTo>
                  <a:lnTo>
                    <a:pt x="348" y="57"/>
                  </a:lnTo>
                  <a:lnTo>
                    <a:pt x="257" y="59"/>
                  </a:lnTo>
                  <a:lnTo>
                    <a:pt x="93" y="53"/>
                  </a:lnTo>
                  <a:lnTo>
                    <a:pt x="0" y="53"/>
                  </a:lnTo>
                  <a:lnTo>
                    <a:pt x="45" y="167"/>
                  </a:lnTo>
                  <a:lnTo>
                    <a:pt x="93" y="185"/>
                  </a:lnTo>
                  <a:lnTo>
                    <a:pt x="93" y="164"/>
                  </a:lnTo>
                  <a:lnTo>
                    <a:pt x="55" y="136"/>
                  </a:lnTo>
                  <a:lnTo>
                    <a:pt x="45" y="116"/>
                  </a:lnTo>
                  <a:lnTo>
                    <a:pt x="45" y="98"/>
                  </a:lnTo>
                  <a:lnTo>
                    <a:pt x="73" y="98"/>
                  </a:lnTo>
                  <a:lnTo>
                    <a:pt x="99" y="120"/>
                  </a:lnTo>
                  <a:lnTo>
                    <a:pt x="136" y="160"/>
                  </a:lnTo>
                  <a:lnTo>
                    <a:pt x="166" y="181"/>
                  </a:lnTo>
                  <a:lnTo>
                    <a:pt x="204" y="211"/>
                  </a:lnTo>
                  <a:lnTo>
                    <a:pt x="210" y="245"/>
                  </a:lnTo>
                  <a:lnTo>
                    <a:pt x="277" y="260"/>
                  </a:lnTo>
                  <a:lnTo>
                    <a:pt x="344" y="245"/>
                  </a:lnTo>
                  <a:lnTo>
                    <a:pt x="407" y="237"/>
                  </a:lnTo>
                  <a:lnTo>
                    <a:pt x="407" y="225"/>
                  </a:lnTo>
                  <a:lnTo>
                    <a:pt x="425" y="223"/>
                  </a:lnTo>
                  <a:lnTo>
                    <a:pt x="431" y="233"/>
                  </a:lnTo>
                  <a:lnTo>
                    <a:pt x="453" y="227"/>
                  </a:lnTo>
                  <a:lnTo>
                    <a:pt x="407" y="43"/>
                  </a:lnTo>
                  <a:lnTo>
                    <a:pt x="407" y="27"/>
                  </a:lnTo>
                  <a:lnTo>
                    <a:pt x="393" y="0"/>
                  </a:lnTo>
                  <a:lnTo>
                    <a:pt x="38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313">
              <a:extLst>
                <a:ext uri="{FF2B5EF4-FFF2-40B4-BE49-F238E27FC236}">
                  <a16:creationId xmlns:a16="http://schemas.microsoft.com/office/drawing/2014/main" id="{0738053F-9260-4A33-88AB-AA4AFF09F140}"/>
                </a:ext>
              </a:extLst>
            </p:cNvPr>
            <p:cNvSpPr>
              <a:spLocks/>
            </p:cNvSpPr>
            <p:nvPr/>
          </p:nvSpPr>
          <p:spPr bwMode="auto">
            <a:xfrm>
              <a:off x="3245" y="3131"/>
              <a:ext cx="183" cy="34"/>
            </a:xfrm>
            <a:custGeom>
              <a:avLst/>
              <a:gdLst>
                <a:gd name="T0" fmla="*/ 11 w 183"/>
                <a:gd name="T1" fmla="*/ 4 h 34"/>
                <a:gd name="T2" fmla="*/ 81 w 183"/>
                <a:gd name="T3" fmla="*/ 0 h 34"/>
                <a:gd name="T4" fmla="*/ 136 w 183"/>
                <a:gd name="T5" fmla="*/ 6 h 34"/>
                <a:gd name="T6" fmla="*/ 183 w 183"/>
                <a:gd name="T7" fmla="*/ 20 h 34"/>
                <a:gd name="T8" fmla="*/ 181 w 183"/>
                <a:gd name="T9" fmla="*/ 34 h 34"/>
                <a:gd name="T10" fmla="*/ 132 w 183"/>
                <a:gd name="T11" fmla="*/ 14 h 34"/>
                <a:gd name="T12" fmla="*/ 69 w 183"/>
                <a:gd name="T13" fmla="*/ 10 h 34"/>
                <a:gd name="T14" fmla="*/ 0 w 183"/>
                <a:gd name="T15" fmla="*/ 14 h 34"/>
                <a:gd name="T16" fmla="*/ 11 w 183"/>
                <a:gd name="T17" fmla="*/ 4 h 34"/>
                <a:gd name="T18" fmla="*/ 11 w 183"/>
                <a:gd name="T19" fmla="*/ 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3" h="34">
                  <a:moveTo>
                    <a:pt x="11" y="4"/>
                  </a:moveTo>
                  <a:lnTo>
                    <a:pt x="81" y="0"/>
                  </a:lnTo>
                  <a:lnTo>
                    <a:pt x="136" y="6"/>
                  </a:lnTo>
                  <a:lnTo>
                    <a:pt x="183" y="20"/>
                  </a:lnTo>
                  <a:lnTo>
                    <a:pt x="181" y="34"/>
                  </a:lnTo>
                  <a:lnTo>
                    <a:pt x="132" y="14"/>
                  </a:lnTo>
                  <a:lnTo>
                    <a:pt x="69" y="10"/>
                  </a:lnTo>
                  <a:lnTo>
                    <a:pt x="0" y="14"/>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314">
              <a:extLst>
                <a:ext uri="{FF2B5EF4-FFF2-40B4-BE49-F238E27FC236}">
                  <a16:creationId xmlns:a16="http://schemas.microsoft.com/office/drawing/2014/main" id="{27A4185C-04F8-41BB-8A07-AB82C4E4EA4F}"/>
                </a:ext>
              </a:extLst>
            </p:cNvPr>
            <p:cNvSpPr>
              <a:spLocks/>
            </p:cNvSpPr>
            <p:nvPr/>
          </p:nvSpPr>
          <p:spPr bwMode="auto">
            <a:xfrm>
              <a:off x="3108" y="3135"/>
              <a:ext cx="156" cy="66"/>
            </a:xfrm>
            <a:custGeom>
              <a:avLst/>
              <a:gdLst>
                <a:gd name="T0" fmla="*/ 156 w 156"/>
                <a:gd name="T1" fmla="*/ 14 h 66"/>
                <a:gd name="T2" fmla="*/ 107 w 156"/>
                <a:gd name="T3" fmla="*/ 34 h 66"/>
                <a:gd name="T4" fmla="*/ 10 w 156"/>
                <a:gd name="T5" fmla="*/ 66 h 66"/>
                <a:gd name="T6" fmla="*/ 0 w 156"/>
                <a:gd name="T7" fmla="*/ 60 h 66"/>
                <a:gd name="T8" fmla="*/ 87 w 156"/>
                <a:gd name="T9" fmla="*/ 34 h 66"/>
                <a:gd name="T10" fmla="*/ 137 w 156"/>
                <a:gd name="T11" fmla="*/ 10 h 66"/>
                <a:gd name="T12" fmla="*/ 144 w 156"/>
                <a:gd name="T13" fmla="*/ 0 h 66"/>
                <a:gd name="T14" fmla="*/ 156 w 156"/>
                <a:gd name="T15" fmla="*/ 14 h 66"/>
                <a:gd name="T16" fmla="*/ 156 w 156"/>
                <a:gd name="T17" fmla="*/ 1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66">
                  <a:moveTo>
                    <a:pt x="156" y="14"/>
                  </a:moveTo>
                  <a:lnTo>
                    <a:pt x="107" y="34"/>
                  </a:lnTo>
                  <a:lnTo>
                    <a:pt x="10" y="66"/>
                  </a:lnTo>
                  <a:lnTo>
                    <a:pt x="0" y="60"/>
                  </a:lnTo>
                  <a:lnTo>
                    <a:pt x="87" y="34"/>
                  </a:lnTo>
                  <a:lnTo>
                    <a:pt x="137" y="10"/>
                  </a:lnTo>
                  <a:lnTo>
                    <a:pt x="144" y="0"/>
                  </a:lnTo>
                  <a:lnTo>
                    <a:pt x="1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315">
              <a:extLst>
                <a:ext uri="{FF2B5EF4-FFF2-40B4-BE49-F238E27FC236}">
                  <a16:creationId xmlns:a16="http://schemas.microsoft.com/office/drawing/2014/main" id="{4AD729CB-D0EF-432F-9BF1-66B1186B172D}"/>
                </a:ext>
              </a:extLst>
            </p:cNvPr>
            <p:cNvSpPr>
              <a:spLocks/>
            </p:cNvSpPr>
            <p:nvPr/>
          </p:nvSpPr>
          <p:spPr bwMode="auto">
            <a:xfrm>
              <a:off x="2776" y="3270"/>
              <a:ext cx="277" cy="49"/>
            </a:xfrm>
            <a:custGeom>
              <a:avLst/>
              <a:gdLst>
                <a:gd name="T0" fmla="*/ 0 w 277"/>
                <a:gd name="T1" fmla="*/ 0 h 49"/>
                <a:gd name="T2" fmla="*/ 16 w 277"/>
                <a:gd name="T3" fmla="*/ 49 h 49"/>
                <a:gd name="T4" fmla="*/ 277 w 277"/>
                <a:gd name="T5" fmla="*/ 41 h 49"/>
                <a:gd name="T6" fmla="*/ 53 w 277"/>
                <a:gd name="T7" fmla="*/ 23 h 49"/>
                <a:gd name="T8" fmla="*/ 0 w 277"/>
                <a:gd name="T9" fmla="*/ 0 h 49"/>
                <a:gd name="T10" fmla="*/ 0 w 27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49">
                  <a:moveTo>
                    <a:pt x="0" y="0"/>
                  </a:moveTo>
                  <a:lnTo>
                    <a:pt x="16" y="49"/>
                  </a:lnTo>
                  <a:lnTo>
                    <a:pt x="277" y="41"/>
                  </a:lnTo>
                  <a:lnTo>
                    <a:pt x="53"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316">
              <a:extLst>
                <a:ext uri="{FF2B5EF4-FFF2-40B4-BE49-F238E27FC236}">
                  <a16:creationId xmlns:a16="http://schemas.microsoft.com/office/drawing/2014/main" id="{5EB9845A-91A3-487C-8CEB-1A8E6B11C7E0}"/>
                </a:ext>
              </a:extLst>
            </p:cNvPr>
            <p:cNvSpPr>
              <a:spLocks/>
            </p:cNvSpPr>
            <p:nvPr/>
          </p:nvSpPr>
          <p:spPr bwMode="auto">
            <a:xfrm>
              <a:off x="3122" y="3211"/>
              <a:ext cx="301" cy="104"/>
            </a:xfrm>
            <a:custGeom>
              <a:avLst/>
              <a:gdLst>
                <a:gd name="T0" fmla="*/ 297 w 301"/>
                <a:gd name="T1" fmla="*/ 71 h 104"/>
                <a:gd name="T2" fmla="*/ 227 w 301"/>
                <a:gd name="T3" fmla="*/ 79 h 104"/>
                <a:gd name="T4" fmla="*/ 126 w 301"/>
                <a:gd name="T5" fmla="*/ 96 h 104"/>
                <a:gd name="T6" fmla="*/ 0 w 301"/>
                <a:gd name="T7" fmla="*/ 104 h 104"/>
                <a:gd name="T8" fmla="*/ 6 w 301"/>
                <a:gd name="T9" fmla="*/ 67 h 104"/>
                <a:gd name="T10" fmla="*/ 97 w 301"/>
                <a:gd name="T11" fmla="*/ 59 h 104"/>
                <a:gd name="T12" fmla="*/ 180 w 301"/>
                <a:gd name="T13" fmla="*/ 23 h 104"/>
                <a:gd name="T14" fmla="*/ 263 w 301"/>
                <a:gd name="T15" fmla="*/ 0 h 104"/>
                <a:gd name="T16" fmla="*/ 301 w 301"/>
                <a:gd name="T17" fmla="*/ 7 h 104"/>
                <a:gd name="T18" fmla="*/ 297 w 301"/>
                <a:gd name="T19" fmla="*/ 71 h 104"/>
                <a:gd name="T20" fmla="*/ 297 w 301"/>
                <a:gd name="T21" fmla="*/ 71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1" h="104">
                  <a:moveTo>
                    <a:pt x="297" y="71"/>
                  </a:moveTo>
                  <a:lnTo>
                    <a:pt x="227" y="79"/>
                  </a:lnTo>
                  <a:lnTo>
                    <a:pt x="126" y="96"/>
                  </a:lnTo>
                  <a:lnTo>
                    <a:pt x="0" y="104"/>
                  </a:lnTo>
                  <a:lnTo>
                    <a:pt x="6" y="67"/>
                  </a:lnTo>
                  <a:lnTo>
                    <a:pt x="97" y="59"/>
                  </a:lnTo>
                  <a:lnTo>
                    <a:pt x="180" y="23"/>
                  </a:lnTo>
                  <a:lnTo>
                    <a:pt x="263" y="0"/>
                  </a:lnTo>
                  <a:lnTo>
                    <a:pt x="301" y="7"/>
                  </a:lnTo>
                  <a:lnTo>
                    <a:pt x="297"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317">
              <a:extLst>
                <a:ext uri="{FF2B5EF4-FFF2-40B4-BE49-F238E27FC236}">
                  <a16:creationId xmlns:a16="http://schemas.microsoft.com/office/drawing/2014/main" id="{33C89479-B83E-4D2B-A5CB-D8C7E901E25C}"/>
                </a:ext>
              </a:extLst>
            </p:cNvPr>
            <p:cNvSpPr>
              <a:spLocks/>
            </p:cNvSpPr>
            <p:nvPr/>
          </p:nvSpPr>
          <p:spPr bwMode="auto">
            <a:xfrm>
              <a:off x="2673" y="3173"/>
              <a:ext cx="441" cy="138"/>
            </a:xfrm>
            <a:custGeom>
              <a:avLst/>
              <a:gdLst>
                <a:gd name="T0" fmla="*/ 441 w 441"/>
                <a:gd name="T1" fmla="*/ 107 h 138"/>
                <a:gd name="T2" fmla="*/ 433 w 441"/>
                <a:gd name="T3" fmla="*/ 138 h 138"/>
                <a:gd name="T4" fmla="*/ 156 w 441"/>
                <a:gd name="T5" fmla="*/ 122 h 138"/>
                <a:gd name="T6" fmla="*/ 91 w 441"/>
                <a:gd name="T7" fmla="*/ 89 h 138"/>
                <a:gd name="T8" fmla="*/ 42 w 441"/>
                <a:gd name="T9" fmla="*/ 77 h 138"/>
                <a:gd name="T10" fmla="*/ 14 w 441"/>
                <a:gd name="T11" fmla="*/ 32 h 138"/>
                <a:gd name="T12" fmla="*/ 0 w 441"/>
                <a:gd name="T13" fmla="*/ 18 h 138"/>
                <a:gd name="T14" fmla="*/ 8 w 441"/>
                <a:gd name="T15" fmla="*/ 0 h 138"/>
                <a:gd name="T16" fmla="*/ 28 w 441"/>
                <a:gd name="T17" fmla="*/ 28 h 138"/>
                <a:gd name="T18" fmla="*/ 59 w 441"/>
                <a:gd name="T19" fmla="*/ 67 h 138"/>
                <a:gd name="T20" fmla="*/ 105 w 441"/>
                <a:gd name="T21" fmla="*/ 81 h 138"/>
                <a:gd name="T22" fmla="*/ 152 w 441"/>
                <a:gd name="T23" fmla="*/ 107 h 138"/>
                <a:gd name="T24" fmla="*/ 354 w 441"/>
                <a:gd name="T25" fmla="*/ 119 h 138"/>
                <a:gd name="T26" fmla="*/ 441 w 441"/>
                <a:gd name="T27" fmla="*/ 107 h 138"/>
                <a:gd name="T28" fmla="*/ 441 w 441"/>
                <a:gd name="T29" fmla="*/ 107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1" h="138">
                  <a:moveTo>
                    <a:pt x="441" y="107"/>
                  </a:moveTo>
                  <a:lnTo>
                    <a:pt x="433" y="138"/>
                  </a:lnTo>
                  <a:lnTo>
                    <a:pt x="156" y="122"/>
                  </a:lnTo>
                  <a:lnTo>
                    <a:pt x="91" y="89"/>
                  </a:lnTo>
                  <a:lnTo>
                    <a:pt x="42" y="77"/>
                  </a:lnTo>
                  <a:lnTo>
                    <a:pt x="14" y="32"/>
                  </a:lnTo>
                  <a:lnTo>
                    <a:pt x="0" y="18"/>
                  </a:lnTo>
                  <a:lnTo>
                    <a:pt x="8" y="0"/>
                  </a:lnTo>
                  <a:lnTo>
                    <a:pt x="28" y="28"/>
                  </a:lnTo>
                  <a:lnTo>
                    <a:pt x="59" y="67"/>
                  </a:lnTo>
                  <a:lnTo>
                    <a:pt x="105" y="81"/>
                  </a:lnTo>
                  <a:lnTo>
                    <a:pt x="152" y="107"/>
                  </a:lnTo>
                  <a:lnTo>
                    <a:pt x="354" y="119"/>
                  </a:lnTo>
                  <a:lnTo>
                    <a:pt x="44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318">
              <a:extLst>
                <a:ext uri="{FF2B5EF4-FFF2-40B4-BE49-F238E27FC236}">
                  <a16:creationId xmlns:a16="http://schemas.microsoft.com/office/drawing/2014/main" id="{05D85EE7-6260-4253-9F2A-711CF1130EBB}"/>
                </a:ext>
              </a:extLst>
            </p:cNvPr>
            <p:cNvSpPr>
              <a:spLocks/>
            </p:cNvSpPr>
            <p:nvPr/>
          </p:nvSpPr>
          <p:spPr bwMode="auto">
            <a:xfrm>
              <a:off x="3078" y="3201"/>
              <a:ext cx="30" cy="100"/>
            </a:xfrm>
            <a:custGeom>
              <a:avLst/>
              <a:gdLst>
                <a:gd name="T0" fmla="*/ 14 w 30"/>
                <a:gd name="T1" fmla="*/ 4 h 100"/>
                <a:gd name="T2" fmla="*/ 30 w 30"/>
                <a:gd name="T3" fmla="*/ 49 h 100"/>
                <a:gd name="T4" fmla="*/ 30 w 30"/>
                <a:gd name="T5" fmla="*/ 85 h 100"/>
                <a:gd name="T6" fmla="*/ 18 w 30"/>
                <a:gd name="T7" fmla="*/ 100 h 100"/>
                <a:gd name="T8" fmla="*/ 18 w 30"/>
                <a:gd name="T9" fmla="*/ 57 h 100"/>
                <a:gd name="T10" fmla="*/ 0 w 30"/>
                <a:gd name="T11" fmla="*/ 0 h 100"/>
                <a:gd name="T12" fmla="*/ 14 w 30"/>
                <a:gd name="T13" fmla="*/ 4 h 100"/>
                <a:gd name="T14" fmla="*/ 14 w 30"/>
                <a:gd name="T15" fmla="*/ 4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00">
                  <a:moveTo>
                    <a:pt x="14" y="4"/>
                  </a:moveTo>
                  <a:lnTo>
                    <a:pt x="30" y="49"/>
                  </a:lnTo>
                  <a:lnTo>
                    <a:pt x="30" y="85"/>
                  </a:lnTo>
                  <a:lnTo>
                    <a:pt x="18" y="100"/>
                  </a:lnTo>
                  <a:lnTo>
                    <a:pt x="18" y="57"/>
                  </a:lnTo>
                  <a:lnTo>
                    <a:pt x="0"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19">
              <a:extLst>
                <a:ext uri="{FF2B5EF4-FFF2-40B4-BE49-F238E27FC236}">
                  <a16:creationId xmlns:a16="http://schemas.microsoft.com/office/drawing/2014/main" id="{DB80737F-E868-4569-9EFD-67C396A2773A}"/>
                </a:ext>
              </a:extLst>
            </p:cNvPr>
            <p:cNvSpPr>
              <a:spLocks/>
            </p:cNvSpPr>
            <p:nvPr/>
          </p:nvSpPr>
          <p:spPr bwMode="auto">
            <a:xfrm>
              <a:off x="3104" y="3191"/>
              <a:ext cx="32" cy="99"/>
            </a:xfrm>
            <a:custGeom>
              <a:avLst/>
              <a:gdLst>
                <a:gd name="T0" fmla="*/ 0 w 32"/>
                <a:gd name="T1" fmla="*/ 0 h 99"/>
                <a:gd name="T2" fmla="*/ 20 w 32"/>
                <a:gd name="T3" fmla="*/ 35 h 99"/>
                <a:gd name="T4" fmla="*/ 24 w 32"/>
                <a:gd name="T5" fmla="*/ 67 h 99"/>
                <a:gd name="T6" fmla="*/ 24 w 32"/>
                <a:gd name="T7" fmla="*/ 99 h 99"/>
                <a:gd name="T8" fmla="*/ 32 w 32"/>
                <a:gd name="T9" fmla="*/ 89 h 99"/>
                <a:gd name="T10" fmla="*/ 28 w 32"/>
                <a:gd name="T11" fmla="*/ 33 h 99"/>
                <a:gd name="T12" fmla="*/ 14 w 32"/>
                <a:gd name="T13" fmla="*/ 2 h 99"/>
                <a:gd name="T14" fmla="*/ 0 w 32"/>
                <a:gd name="T15" fmla="*/ 0 h 99"/>
                <a:gd name="T16" fmla="*/ 0 w 32"/>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99">
                  <a:moveTo>
                    <a:pt x="0" y="0"/>
                  </a:moveTo>
                  <a:lnTo>
                    <a:pt x="20" y="35"/>
                  </a:lnTo>
                  <a:lnTo>
                    <a:pt x="24" y="67"/>
                  </a:lnTo>
                  <a:lnTo>
                    <a:pt x="24" y="99"/>
                  </a:lnTo>
                  <a:lnTo>
                    <a:pt x="32" y="89"/>
                  </a:lnTo>
                  <a:lnTo>
                    <a:pt x="28" y="33"/>
                  </a:lnTo>
                  <a:lnTo>
                    <a:pt x="1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20">
              <a:extLst>
                <a:ext uri="{FF2B5EF4-FFF2-40B4-BE49-F238E27FC236}">
                  <a16:creationId xmlns:a16="http://schemas.microsoft.com/office/drawing/2014/main" id="{2FFAB658-1562-4734-A8A6-040E4AEAF3B8}"/>
                </a:ext>
              </a:extLst>
            </p:cNvPr>
            <p:cNvSpPr>
              <a:spLocks/>
            </p:cNvSpPr>
            <p:nvPr/>
          </p:nvSpPr>
          <p:spPr bwMode="auto">
            <a:xfrm>
              <a:off x="2683" y="3050"/>
              <a:ext cx="30" cy="125"/>
            </a:xfrm>
            <a:custGeom>
              <a:avLst/>
              <a:gdLst>
                <a:gd name="T0" fmla="*/ 20 w 30"/>
                <a:gd name="T1" fmla="*/ 12 h 125"/>
                <a:gd name="T2" fmla="*/ 8 w 30"/>
                <a:gd name="T3" fmla="*/ 30 h 125"/>
                <a:gd name="T4" fmla="*/ 24 w 30"/>
                <a:gd name="T5" fmla="*/ 81 h 125"/>
                <a:gd name="T6" fmla="*/ 30 w 30"/>
                <a:gd name="T7" fmla="*/ 125 h 125"/>
                <a:gd name="T8" fmla="*/ 6 w 30"/>
                <a:gd name="T9" fmla="*/ 60 h 125"/>
                <a:gd name="T10" fmla="*/ 0 w 30"/>
                <a:gd name="T11" fmla="*/ 26 h 125"/>
                <a:gd name="T12" fmla="*/ 18 w 30"/>
                <a:gd name="T13" fmla="*/ 0 h 125"/>
                <a:gd name="T14" fmla="*/ 20 w 30"/>
                <a:gd name="T15" fmla="*/ 12 h 125"/>
                <a:gd name="T16" fmla="*/ 20 w 30"/>
                <a:gd name="T17" fmla="*/ 12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25">
                  <a:moveTo>
                    <a:pt x="20" y="12"/>
                  </a:moveTo>
                  <a:lnTo>
                    <a:pt x="8" y="30"/>
                  </a:lnTo>
                  <a:lnTo>
                    <a:pt x="24" y="81"/>
                  </a:lnTo>
                  <a:lnTo>
                    <a:pt x="30" y="125"/>
                  </a:lnTo>
                  <a:lnTo>
                    <a:pt x="6" y="60"/>
                  </a:lnTo>
                  <a:lnTo>
                    <a:pt x="0" y="26"/>
                  </a:lnTo>
                  <a:lnTo>
                    <a:pt x="18" y="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21">
              <a:extLst>
                <a:ext uri="{FF2B5EF4-FFF2-40B4-BE49-F238E27FC236}">
                  <a16:creationId xmlns:a16="http://schemas.microsoft.com/office/drawing/2014/main" id="{BA435869-28A3-41BB-B603-36AE96838F61}"/>
                </a:ext>
              </a:extLst>
            </p:cNvPr>
            <p:cNvSpPr>
              <a:spLocks/>
            </p:cNvSpPr>
            <p:nvPr/>
          </p:nvSpPr>
          <p:spPr bwMode="auto">
            <a:xfrm>
              <a:off x="2671" y="3100"/>
              <a:ext cx="42" cy="91"/>
            </a:xfrm>
            <a:custGeom>
              <a:avLst/>
              <a:gdLst>
                <a:gd name="T0" fmla="*/ 18 w 42"/>
                <a:gd name="T1" fmla="*/ 10 h 91"/>
                <a:gd name="T2" fmla="*/ 12 w 42"/>
                <a:gd name="T3" fmla="*/ 35 h 91"/>
                <a:gd name="T4" fmla="*/ 18 w 42"/>
                <a:gd name="T5" fmla="*/ 51 h 91"/>
                <a:gd name="T6" fmla="*/ 42 w 42"/>
                <a:gd name="T7" fmla="*/ 91 h 91"/>
                <a:gd name="T8" fmla="*/ 8 w 42"/>
                <a:gd name="T9" fmla="*/ 57 h 91"/>
                <a:gd name="T10" fmla="*/ 0 w 42"/>
                <a:gd name="T11" fmla="*/ 28 h 91"/>
                <a:gd name="T12" fmla="*/ 16 w 42"/>
                <a:gd name="T13" fmla="*/ 0 h 91"/>
                <a:gd name="T14" fmla="*/ 18 w 42"/>
                <a:gd name="T15" fmla="*/ 10 h 91"/>
                <a:gd name="T16" fmla="*/ 18 w 42"/>
                <a:gd name="T17" fmla="*/ 1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91">
                  <a:moveTo>
                    <a:pt x="18" y="10"/>
                  </a:moveTo>
                  <a:lnTo>
                    <a:pt x="12" y="35"/>
                  </a:lnTo>
                  <a:lnTo>
                    <a:pt x="18" y="51"/>
                  </a:lnTo>
                  <a:lnTo>
                    <a:pt x="42" y="91"/>
                  </a:lnTo>
                  <a:lnTo>
                    <a:pt x="8" y="57"/>
                  </a:lnTo>
                  <a:lnTo>
                    <a:pt x="0" y="28"/>
                  </a:lnTo>
                  <a:lnTo>
                    <a:pt x="16"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22">
              <a:extLst>
                <a:ext uri="{FF2B5EF4-FFF2-40B4-BE49-F238E27FC236}">
                  <a16:creationId xmlns:a16="http://schemas.microsoft.com/office/drawing/2014/main" id="{1DB03992-3C58-4873-BA7C-171689704E54}"/>
                </a:ext>
              </a:extLst>
            </p:cNvPr>
            <p:cNvSpPr>
              <a:spLocks/>
            </p:cNvSpPr>
            <p:nvPr/>
          </p:nvSpPr>
          <p:spPr bwMode="auto">
            <a:xfrm>
              <a:off x="2665" y="3282"/>
              <a:ext cx="635" cy="713"/>
            </a:xfrm>
            <a:custGeom>
              <a:avLst/>
              <a:gdLst>
                <a:gd name="T0" fmla="*/ 226 w 635"/>
                <a:gd name="T1" fmla="*/ 37 h 713"/>
                <a:gd name="T2" fmla="*/ 176 w 635"/>
                <a:gd name="T3" fmla="*/ 158 h 713"/>
                <a:gd name="T4" fmla="*/ 133 w 635"/>
                <a:gd name="T5" fmla="*/ 373 h 713"/>
                <a:gd name="T6" fmla="*/ 99 w 635"/>
                <a:gd name="T7" fmla="*/ 482 h 713"/>
                <a:gd name="T8" fmla="*/ 48 w 635"/>
                <a:gd name="T9" fmla="*/ 490 h 713"/>
                <a:gd name="T10" fmla="*/ 0 w 635"/>
                <a:gd name="T11" fmla="*/ 490 h 713"/>
                <a:gd name="T12" fmla="*/ 61 w 635"/>
                <a:gd name="T13" fmla="*/ 498 h 713"/>
                <a:gd name="T14" fmla="*/ 107 w 635"/>
                <a:gd name="T15" fmla="*/ 498 h 713"/>
                <a:gd name="T16" fmla="*/ 192 w 635"/>
                <a:gd name="T17" fmla="*/ 523 h 713"/>
                <a:gd name="T18" fmla="*/ 212 w 635"/>
                <a:gd name="T19" fmla="*/ 553 h 713"/>
                <a:gd name="T20" fmla="*/ 261 w 635"/>
                <a:gd name="T21" fmla="*/ 594 h 713"/>
                <a:gd name="T22" fmla="*/ 471 w 635"/>
                <a:gd name="T23" fmla="*/ 644 h 713"/>
                <a:gd name="T24" fmla="*/ 530 w 635"/>
                <a:gd name="T25" fmla="*/ 646 h 713"/>
                <a:gd name="T26" fmla="*/ 514 w 635"/>
                <a:gd name="T27" fmla="*/ 703 h 713"/>
                <a:gd name="T28" fmla="*/ 528 w 635"/>
                <a:gd name="T29" fmla="*/ 713 h 713"/>
                <a:gd name="T30" fmla="*/ 552 w 635"/>
                <a:gd name="T31" fmla="*/ 646 h 713"/>
                <a:gd name="T32" fmla="*/ 615 w 635"/>
                <a:gd name="T33" fmla="*/ 622 h 713"/>
                <a:gd name="T34" fmla="*/ 621 w 635"/>
                <a:gd name="T35" fmla="*/ 381 h 713"/>
                <a:gd name="T36" fmla="*/ 629 w 635"/>
                <a:gd name="T37" fmla="*/ 270 h 713"/>
                <a:gd name="T38" fmla="*/ 621 w 635"/>
                <a:gd name="T39" fmla="*/ 173 h 713"/>
                <a:gd name="T40" fmla="*/ 633 w 635"/>
                <a:gd name="T41" fmla="*/ 89 h 713"/>
                <a:gd name="T42" fmla="*/ 635 w 635"/>
                <a:gd name="T43" fmla="*/ 0 h 713"/>
                <a:gd name="T44" fmla="*/ 619 w 635"/>
                <a:gd name="T45" fmla="*/ 11 h 713"/>
                <a:gd name="T46" fmla="*/ 617 w 635"/>
                <a:gd name="T47" fmla="*/ 100 h 713"/>
                <a:gd name="T48" fmla="*/ 611 w 635"/>
                <a:gd name="T49" fmla="*/ 217 h 713"/>
                <a:gd name="T50" fmla="*/ 613 w 635"/>
                <a:gd name="T51" fmla="*/ 393 h 713"/>
                <a:gd name="T52" fmla="*/ 603 w 635"/>
                <a:gd name="T53" fmla="*/ 567 h 713"/>
                <a:gd name="T54" fmla="*/ 603 w 635"/>
                <a:gd name="T55" fmla="*/ 618 h 713"/>
                <a:gd name="T56" fmla="*/ 580 w 635"/>
                <a:gd name="T57" fmla="*/ 628 h 713"/>
                <a:gd name="T58" fmla="*/ 487 w 635"/>
                <a:gd name="T59" fmla="*/ 630 h 713"/>
                <a:gd name="T60" fmla="*/ 406 w 635"/>
                <a:gd name="T61" fmla="*/ 618 h 713"/>
                <a:gd name="T62" fmla="*/ 299 w 635"/>
                <a:gd name="T63" fmla="*/ 586 h 713"/>
                <a:gd name="T64" fmla="*/ 281 w 635"/>
                <a:gd name="T65" fmla="*/ 563 h 713"/>
                <a:gd name="T66" fmla="*/ 261 w 635"/>
                <a:gd name="T67" fmla="*/ 575 h 713"/>
                <a:gd name="T68" fmla="*/ 224 w 635"/>
                <a:gd name="T69" fmla="*/ 543 h 713"/>
                <a:gd name="T70" fmla="*/ 196 w 635"/>
                <a:gd name="T71" fmla="*/ 501 h 713"/>
                <a:gd name="T72" fmla="*/ 170 w 635"/>
                <a:gd name="T73" fmla="*/ 320 h 713"/>
                <a:gd name="T74" fmla="*/ 164 w 635"/>
                <a:gd name="T75" fmla="*/ 251 h 713"/>
                <a:gd name="T76" fmla="*/ 212 w 635"/>
                <a:gd name="T77" fmla="*/ 112 h 713"/>
                <a:gd name="T78" fmla="*/ 245 w 635"/>
                <a:gd name="T79" fmla="*/ 29 h 713"/>
                <a:gd name="T80" fmla="*/ 226 w 635"/>
                <a:gd name="T81" fmla="*/ 37 h 713"/>
                <a:gd name="T82" fmla="*/ 226 w 635"/>
                <a:gd name="T83" fmla="*/ 37 h 7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5" h="713">
                  <a:moveTo>
                    <a:pt x="226" y="37"/>
                  </a:moveTo>
                  <a:lnTo>
                    <a:pt x="176" y="158"/>
                  </a:lnTo>
                  <a:lnTo>
                    <a:pt x="133" y="373"/>
                  </a:lnTo>
                  <a:lnTo>
                    <a:pt x="99" y="482"/>
                  </a:lnTo>
                  <a:lnTo>
                    <a:pt x="48" y="490"/>
                  </a:lnTo>
                  <a:lnTo>
                    <a:pt x="0" y="490"/>
                  </a:lnTo>
                  <a:lnTo>
                    <a:pt x="61" y="498"/>
                  </a:lnTo>
                  <a:lnTo>
                    <a:pt x="107" y="498"/>
                  </a:lnTo>
                  <a:lnTo>
                    <a:pt x="192" y="523"/>
                  </a:lnTo>
                  <a:lnTo>
                    <a:pt x="212" y="553"/>
                  </a:lnTo>
                  <a:lnTo>
                    <a:pt x="261" y="594"/>
                  </a:lnTo>
                  <a:lnTo>
                    <a:pt x="471" y="644"/>
                  </a:lnTo>
                  <a:lnTo>
                    <a:pt x="530" y="646"/>
                  </a:lnTo>
                  <a:lnTo>
                    <a:pt x="514" y="703"/>
                  </a:lnTo>
                  <a:lnTo>
                    <a:pt x="528" y="713"/>
                  </a:lnTo>
                  <a:lnTo>
                    <a:pt x="552" y="646"/>
                  </a:lnTo>
                  <a:lnTo>
                    <a:pt x="615" y="622"/>
                  </a:lnTo>
                  <a:lnTo>
                    <a:pt x="621" y="381"/>
                  </a:lnTo>
                  <a:lnTo>
                    <a:pt x="629" y="270"/>
                  </a:lnTo>
                  <a:lnTo>
                    <a:pt x="621" y="173"/>
                  </a:lnTo>
                  <a:lnTo>
                    <a:pt x="633" y="89"/>
                  </a:lnTo>
                  <a:lnTo>
                    <a:pt x="635" y="0"/>
                  </a:lnTo>
                  <a:lnTo>
                    <a:pt x="619" y="11"/>
                  </a:lnTo>
                  <a:lnTo>
                    <a:pt x="617" y="100"/>
                  </a:lnTo>
                  <a:lnTo>
                    <a:pt x="611" y="217"/>
                  </a:lnTo>
                  <a:lnTo>
                    <a:pt x="613" y="393"/>
                  </a:lnTo>
                  <a:lnTo>
                    <a:pt x="603" y="567"/>
                  </a:lnTo>
                  <a:lnTo>
                    <a:pt x="603" y="618"/>
                  </a:lnTo>
                  <a:lnTo>
                    <a:pt x="580" y="628"/>
                  </a:lnTo>
                  <a:lnTo>
                    <a:pt x="487" y="630"/>
                  </a:lnTo>
                  <a:lnTo>
                    <a:pt x="406" y="618"/>
                  </a:lnTo>
                  <a:lnTo>
                    <a:pt x="299" y="586"/>
                  </a:lnTo>
                  <a:lnTo>
                    <a:pt x="281" y="563"/>
                  </a:lnTo>
                  <a:lnTo>
                    <a:pt x="261" y="575"/>
                  </a:lnTo>
                  <a:lnTo>
                    <a:pt x="224" y="543"/>
                  </a:lnTo>
                  <a:lnTo>
                    <a:pt x="196" y="501"/>
                  </a:lnTo>
                  <a:lnTo>
                    <a:pt x="170" y="320"/>
                  </a:lnTo>
                  <a:lnTo>
                    <a:pt x="164" y="251"/>
                  </a:lnTo>
                  <a:lnTo>
                    <a:pt x="212" y="112"/>
                  </a:lnTo>
                  <a:lnTo>
                    <a:pt x="245" y="29"/>
                  </a:lnTo>
                  <a:lnTo>
                    <a:pt x="22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23">
              <a:extLst>
                <a:ext uri="{FF2B5EF4-FFF2-40B4-BE49-F238E27FC236}">
                  <a16:creationId xmlns:a16="http://schemas.microsoft.com/office/drawing/2014/main" id="{D8B775D3-0FD0-4D3F-A206-62F09B4D1A5C}"/>
                </a:ext>
              </a:extLst>
            </p:cNvPr>
            <p:cNvSpPr>
              <a:spLocks/>
            </p:cNvSpPr>
            <p:nvPr/>
          </p:nvSpPr>
          <p:spPr bwMode="auto">
            <a:xfrm>
              <a:off x="3094" y="3305"/>
              <a:ext cx="34" cy="18"/>
            </a:xfrm>
            <a:custGeom>
              <a:avLst/>
              <a:gdLst>
                <a:gd name="T0" fmla="*/ 8 w 34"/>
                <a:gd name="T1" fmla="*/ 0 h 18"/>
                <a:gd name="T2" fmla="*/ 34 w 34"/>
                <a:gd name="T3" fmla="*/ 0 h 18"/>
                <a:gd name="T4" fmla="*/ 34 w 34"/>
                <a:gd name="T5" fmla="*/ 14 h 18"/>
                <a:gd name="T6" fmla="*/ 10 w 34"/>
                <a:gd name="T7" fmla="*/ 18 h 18"/>
                <a:gd name="T8" fmla="*/ 0 w 34"/>
                <a:gd name="T9" fmla="*/ 10 h 18"/>
                <a:gd name="T10" fmla="*/ 8 w 34"/>
                <a:gd name="T11" fmla="*/ 0 h 18"/>
                <a:gd name="T12" fmla="*/ 8 w 3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8" y="0"/>
                  </a:moveTo>
                  <a:lnTo>
                    <a:pt x="34" y="0"/>
                  </a:lnTo>
                  <a:lnTo>
                    <a:pt x="34" y="14"/>
                  </a:lnTo>
                  <a:lnTo>
                    <a:pt x="10"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24">
              <a:extLst>
                <a:ext uri="{FF2B5EF4-FFF2-40B4-BE49-F238E27FC236}">
                  <a16:creationId xmlns:a16="http://schemas.microsoft.com/office/drawing/2014/main" id="{44D89499-2920-4785-8219-D96DEAFD4695}"/>
                </a:ext>
              </a:extLst>
            </p:cNvPr>
            <p:cNvSpPr>
              <a:spLocks/>
            </p:cNvSpPr>
            <p:nvPr/>
          </p:nvSpPr>
          <p:spPr bwMode="auto">
            <a:xfrm>
              <a:off x="2985" y="3473"/>
              <a:ext cx="285" cy="79"/>
            </a:xfrm>
            <a:custGeom>
              <a:avLst/>
              <a:gdLst>
                <a:gd name="T0" fmla="*/ 0 w 285"/>
                <a:gd name="T1" fmla="*/ 0 h 79"/>
                <a:gd name="T2" fmla="*/ 173 w 285"/>
                <a:gd name="T3" fmla="*/ 60 h 79"/>
                <a:gd name="T4" fmla="*/ 230 w 285"/>
                <a:gd name="T5" fmla="*/ 60 h 79"/>
                <a:gd name="T6" fmla="*/ 285 w 285"/>
                <a:gd name="T7" fmla="*/ 50 h 79"/>
                <a:gd name="T8" fmla="*/ 267 w 285"/>
                <a:gd name="T9" fmla="*/ 71 h 79"/>
                <a:gd name="T10" fmla="*/ 194 w 285"/>
                <a:gd name="T11" fmla="*/ 79 h 79"/>
                <a:gd name="T12" fmla="*/ 137 w 285"/>
                <a:gd name="T13" fmla="*/ 60 h 79"/>
                <a:gd name="T14" fmla="*/ 0 w 285"/>
                <a:gd name="T15" fmla="*/ 0 h 79"/>
                <a:gd name="T16" fmla="*/ 0 w 28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79">
                  <a:moveTo>
                    <a:pt x="0" y="0"/>
                  </a:moveTo>
                  <a:lnTo>
                    <a:pt x="173" y="60"/>
                  </a:lnTo>
                  <a:lnTo>
                    <a:pt x="230" y="60"/>
                  </a:lnTo>
                  <a:lnTo>
                    <a:pt x="285" y="50"/>
                  </a:lnTo>
                  <a:lnTo>
                    <a:pt x="267" y="71"/>
                  </a:lnTo>
                  <a:lnTo>
                    <a:pt x="194" y="79"/>
                  </a:lnTo>
                  <a:lnTo>
                    <a:pt x="137"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25">
              <a:extLst>
                <a:ext uri="{FF2B5EF4-FFF2-40B4-BE49-F238E27FC236}">
                  <a16:creationId xmlns:a16="http://schemas.microsoft.com/office/drawing/2014/main" id="{72D9B385-E70B-4195-95C2-3FD00EFF334B}"/>
                </a:ext>
              </a:extLst>
            </p:cNvPr>
            <p:cNvSpPr>
              <a:spLocks/>
            </p:cNvSpPr>
            <p:nvPr/>
          </p:nvSpPr>
          <p:spPr bwMode="auto">
            <a:xfrm>
              <a:off x="3753" y="2215"/>
              <a:ext cx="383" cy="1235"/>
            </a:xfrm>
            <a:custGeom>
              <a:avLst/>
              <a:gdLst>
                <a:gd name="T0" fmla="*/ 0 w 383"/>
                <a:gd name="T1" fmla="*/ 14 h 1235"/>
                <a:gd name="T2" fmla="*/ 75 w 383"/>
                <a:gd name="T3" fmla="*/ 65 h 1235"/>
                <a:gd name="T4" fmla="*/ 223 w 383"/>
                <a:gd name="T5" fmla="*/ 217 h 1235"/>
                <a:gd name="T6" fmla="*/ 298 w 383"/>
                <a:gd name="T7" fmla="*/ 342 h 1235"/>
                <a:gd name="T8" fmla="*/ 336 w 383"/>
                <a:gd name="T9" fmla="*/ 513 h 1235"/>
                <a:gd name="T10" fmla="*/ 360 w 383"/>
                <a:gd name="T11" fmla="*/ 816 h 1235"/>
                <a:gd name="T12" fmla="*/ 360 w 383"/>
                <a:gd name="T13" fmla="*/ 997 h 1235"/>
                <a:gd name="T14" fmla="*/ 364 w 383"/>
                <a:gd name="T15" fmla="*/ 1065 h 1235"/>
                <a:gd name="T16" fmla="*/ 352 w 383"/>
                <a:gd name="T17" fmla="*/ 1120 h 1235"/>
                <a:gd name="T18" fmla="*/ 316 w 383"/>
                <a:gd name="T19" fmla="*/ 1177 h 1235"/>
                <a:gd name="T20" fmla="*/ 271 w 383"/>
                <a:gd name="T21" fmla="*/ 1177 h 1235"/>
                <a:gd name="T22" fmla="*/ 223 w 383"/>
                <a:gd name="T23" fmla="*/ 1205 h 1235"/>
                <a:gd name="T24" fmla="*/ 202 w 383"/>
                <a:gd name="T25" fmla="*/ 1217 h 1235"/>
                <a:gd name="T26" fmla="*/ 198 w 383"/>
                <a:gd name="T27" fmla="*/ 1235 h 1235"/>
                <a:gd name="T28" fmla="*/ 285 w 383"/>
                <a:gd name="T29" fmla="*/ 1201 h 1235"/>
                <a:gd name="T30" fmla="*/ 322 w 383"/>
                <a:gd name="T31" fmla="*/ 1189 h 1235"/>
                <a:gd name="T32" fmla="*/ 372 w 383"/>
                <a:gd name="T33" fmla="*/ 1130 h 1235"/>
                <a:gd name="T34" fmla="*/ 383 w 383"/>
                <a:gd name="T35" fmla="*/ 1047 h 1235"/>
                <a:gd name="T36" fmla="*/ 376 w 383"/>
                <a:gd name="T37" fmla="*/ 926 h 1235"/>
                <a:gd name="T38" fmla="*/ 372 w 383"/>
                <a:gd name="T39" fmla="*/ 743 h 1235"/>
                <a:gd name="T40" fmla="*/ 352 w 383"/>
                <a:gd name="T41" fmla="*/ 504 h 1235"/>
                <a:gd name="T42" fmla="*/ 314 w 383"/>
                <a:gd name="T43" fmla="*/ 338 h 1235"/>
                <a:gd name="T44" fmla="*/ 255 w 383"/>
                <a:gd name="T45" fmla="*/ 247 h 1235"/>
                <a:gd name="T46" fmla="*/ 211 w 383"/>
                <a:gd name="T47" fmla="*/ 185 h 1235"/>
                <a:gd name="T48" fmla="*/ 93 w 383"/>
                <a:gd name="T49" fmla="*/ 65 h 1235"/>
                <a:gd name="T50" fmla="*/ 41 w 383"/>
                <a:gd name="T51" fmla="*/ 29 h 1235"/>
                <a:gd name="T52" fmla="*/ 6 w 383"/>
                <a:gd name="T53" fmla="*/ 0 h 1235"/>
                <a:gd name="T54" fmla="*/ 0 w 383"/>
                <a:gd name="T55" fmla="*/ 14 h 1235"/>
                <a:gd name="T56" fmla="*/ 0 w 383"/>
                <a:gd name="T57" fmla="*/ 14 h 12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3" h="1235">
                  <a:moveTo>
                    <a:pt x="0" y="14"/>
                  </a:moveTo>
                  <a:lnTo>
                    <a:pt x="75" y="65"/>
                  </a:lnTo>
                  <a:lnTo>
                    <a:pt x="223" y="217"/>
                  </a:lnTo>
                  <a:lnTo>
                    <a:pt x="298" y="342"/>
                  </a:lnTo>
                  <a:lnTo>
                    <a:pt x="336" y="513"/>
                  </a:lnTo>
                  <a:lnTo>
                    <a:pt x="360" y="816"/>
                  </a:lnTo>
                  <a:lnTo>
                    <a:pt x="360" y="997"/>
                  </a:lnTo>
                  <a:lnTo>
                    <a:pt x="364" y="1065"/>
                  </a:lnTo>
                  <a:lnTo>
                    <a:pt x="352" y="1120"/>
                  </a:lnTo>
                  <a:lnTo>
                    <a:pt x="316" y="1177"/>
                  </a:lnTo>
                  <a:lnTo>
                    <a:pt x="271" y="1177"/>
                  </a:lnTo>
                  <a:lnTo>
                    <a:pt x="223" y="1205"/>
                  </a:lnTo>
                  <a:lnTo>
                    <a:pt x="202" y="1217"/>
                  </a:lnTo>
                  <a:lnTo>
                    <a:pt x="198" y="1235"/>
                  </a:lnTo>
                  <a:lnTo>
                    <a:pt x="285" y="1201"/>
                  </a:lnTo>
                  <a:lnTo>
                    <a:pt x="322" y="1189"/>
                  </a:lnTo>
                  <a:lnTo>
                    <a:pt x="372" y="1130"/>
                  </a:lnTo>
                  <a:lnTo>
                    <a:pt x="383" y="1047"/>
                  </a:lnTo>
                  <a:lnTo>
                    <a:pt x="376" y="926"/>
                  </a:lnTo>
                  <a:lnTo>
                    <a:pt x="372" y="743"/>
                  </a:lnTo>
                  <a:lnTo>
                    <a:pt x="352" y="504"/>
                  </a:lnTo>
                  <a:lnTo>
                    <a:pt x="314" y="338"/>
                  </a:lnTo>
                  <a:lnTo>
                    <a:pt x="255" y="247"/>
                  </a:lnTo>
                  <a:lnTo>
                    <a:pt x="211" y="185"/>
                  </a:lnTo>
                  <a:lnTo>
                    <a:pt x="93" y="65"/>
                  </a:lnTo>
                  <a:lnTo>
                    <a:pt x="41" y="29"/>
                  </a:lnTo>
                  <a:lnTo>
                    <a:pt x="6"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26">
              <a:extLst>
                <a:ext uri="{FF2B5EF4-FFF2-40B4-BE49-F238E27FC236}">
                  <a16:creationId xmlns:a16="http://schemas.microsoft.com/office/drawing/2014/main" id="{37A0E805-A2E8-4733-B28F-6342099A994F}"/>
                </a:ext>
              </a:extLst>
            </p:cNvPr>
            <p:cNvSpPr>
              <a:spLocks/>
            </p:cNvSpPr>
            <p:nvPr/>
          </p:nvSpPr>
          <p:spPr bwMode="auto">
            <a:xfrm>
              <a:off x="3593" y="2580"/>
              <a:ext cx="53" cy="283"/>
            </a:xfrm>
            <a:custGeom>
              <a:avLst/>
              <a:gdLst>
                <a:gd name="T0" fmla="*/ 43 w 53"/>
                <a:gd name="T1" fmla="*/ 0 h 283"/>
                <a:gd name="T2" fmla="*/ 19 w 53"/>
                <a:gd name="T3" fmla="*/ 137 h 283"/>
                <a:gd name="T4" fmla="*/ 53 w 53"/>
                <a:gd name="T5" fmla="*/ 283 h 283"/>
                <a:gd name="T6" fmla="*/ 0 w 53"/>
                <a:gd name="T7" fmla="*/ 123 h 283"/>
                <a:gd name="T8" fmla="*/ 43 w 53"/>
                <a:gd name="T9" fmla="*/ 0 h 283"/>
                <a:gd name="T10" fmla="*/ 43 w 53"/>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283">
                  <a:moveTo>
                    <a:pt x="43" y="0"/>
                  </a:moveTo>
                  <a:lnTo>
                    <a:pt x="19" y="137"/>
                  </a:lnTo>
                  <a:lnTo>
                    <a:pt x="53" y="283"/>
                  </a:lnTo>
                  <a:lnTo>
                    <a:pt x="0" y="123"/>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27">
              <a:extLst>
                <a:ext uri="{FF2B5EF4-FFF2-40B4-BE49-F238E27FC236}">
                  <a16:creationId xmlns:a16="http://schemas.microsoft.com/office/drawing/2014/main" id="{B0BBFC3A-BC39-406C-90BE-A598915B8E8B}"/>
                </a:ext>
              </a:extLst>
            </p:cNvPr>
            <p:cNvSpPr>
              <a:spLocks/>
            </p:cNvSpPr>
            <p:nvPr/>
          </p:nvSpPr>
          <p:spPr bwMode="auto">
            <a:xfrm>
              <a:off x="3430" y="2855"/>
              <a:ext cx="265" cy="1154"/>
            </a:xfrm>
            <a:custGeom>
              <a:avLst/>
              <a:gdLst>
                <a:gd name="T0" fmla="*/ 250 w 265"/>
                <a:gd name="T1" fmla="*/ 0 h 1154"/>
                <a:gd name="T2" fmla="*/ 238 w 265"/>
                <a:gd name="T3" fmla="*/ 276 h 1154"/>
                <a:gd name="T4" fmla="*/ 236 w 265"/>
                <a:gd name="T5" fmla="*/ 314 h 1154"/>
                <a:gd name="T6" fmla="*/ 265 w 265"/>
                <a:gd name="T7" fmla="*/ 346 h 1154"/>
                <a:gd name="T8" fmla="*/ 252 w 265"/>
                <a:gd name="T9" fmla="*/ 427 h 1154"/>
                <a:gd name="T10" fmla="*/ 224 w 265"/>
                <a:gd name="T11" fmla="*/ 565 h 1154"/>
                <a:gd name="T12" fmla="*/ 190 w 265"/>
                <a:gd name="T13" fmla="*/ 642 h 1154"/>
                <a:gd name="T14" fmla="*/ 194 w 265"/>
                <a:gd name="T15" fmla="*/ 705 h 1154"/>
                <a:gd name="T16" fmla="*/ 163 w 265"/>
                <a:gd name="T17" fmla="*/ 743 h 1154"/>
                <a:gd name="T18" fmla="*/ 157 w 265"/>
                <a:gd name="T19" fmla="*/ 816 h 1154"/>
                <a:gd name="T20" fmla="*/ 85 w 265"/>
                <a:gd name="T21" fmla="*/ 976 h 1154"/>
                <a:gd name="T22" fmla="*/ 36 w 265"/>
                <a:gd name="T23" fmla="*/ 1154 h 1154"/>
                <a:gd name="T24" fmla="*/ 18 w 265"/>
                <a:gd name="T25" fmla="*/ 1150 h 1154"/>
                <a:gd name="T26" fmla="*/ 52 w 265"/>
                <a:gd name="T27" fmla="*/ 1045 h 1154"/>
                <a:gd name="T28" fmla="*/ 32 w 265"/>
                <a:gd name="T29" fmla="*/ 774 h 1154"/>
                <a:gd name="T30" fmla="*/ 0 w 265"/>
                <a:gd name="T31" fmla="*/ 685 h 1154"/>
                <a:gd name="T32" fmla="*/ 58 w 265"/>
                <a:gd name="T33" fmla="*/ 519 h 1154"/>
                <a:gd name="T34" fmla="*/ 32 w 265"/>
                <a:gd name="T35" fmla="*/ 500 h 1154"/>
                <a:gd name="T36" fmla="*/ 2 w 265"/>
                <a:gd name="T37" fmla="*/ 438 h 1154"/>
                <a:gd name="T38" fmla="*/ 44 w 265"/>
                <a:gd name="T39" fmla="*/ 476 h 1154"/>
                <a:gd name="T40" fmla="*/ 99 w 265"/>
                <a:gd name="T41" fmla="*/ 539 h 1154"/>
                <a:gd name="T42" fmla="*/ 174 w 265"/>
                <a:gd name="T43" fmla="*/ 585 h 1154"/>
                <a:gd name="T44" fmla="*/ 107 w 265"/>
                <a:gd name="T45" fmla="*/ 660 h 1154"/>
                <a:gd name="T46" fmla="*/ 85 w 265"/>
                <a:gd name="T47" fmla="*/ 705 h 1154"/>
                <a:gd name="T48" fmla="*/ 125 w 265"/>
                <a:gd name="T49" fmla="*/ 816 h 1154"/>
                <a:gd name="T50" fmla="*/ 143 w 265"/>
                <a:gd name="T51" fmla="*/ 743 h 1154"/>
                <a:gd name="T52" fmla="*/ 172 w 265"/>
                <a:gd name="T53" fmla="*/ 685 h 1154"/>
                <a:gd name="T54" fmla="*/ 172 w 265"/>
                <a:gd name="T55" fmla="*/ 624 h 1154"/>
                <a:gd name="T56" fmla="*/ 206 w 265"/>
                <a:gd name="T57" fmla="*/ 569 h 1154"/>
                <a:gd name="T58" fmla="*/ 252 w 265"/>
                <a:gd name="T59" fmla="*/ 369 h 1154"/>
                <a:gd name="T60" fmla="*/ 214 w 265"/>
                <a:gd name="T61" fmla="*/ 306 h 1154"/>
                <a:gd name="T62" fmla="*/ 224 w 265"/>
                <a:gd name="T63" fmla="*/ 261 h 1154"/>
                <a:gd name="T64" fmla="*/ 236 w 265"/>
                <a:gd name="T65" fmla="*/ 43 h 1154"/>
                <a:gd name="T66" fmla="*/ 250 w 265"/>
                <a:gd name="T67" fmla="*/ 0 h 1154"/>
                <a:gd name="T68" fmla="*/ 250 w 265"/>
                <a:gd name="T69" fmla="*/ 0 h 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5" h="1154">
                  <a:moveTo>
                    <a:pt x="250" y="0"/>
                  </a:moveTo>
                  <a:lnTo>
                    <a:pt x="238" y="276"/>
                  </a:lnTo>
                  <a:lnTo>
                    <a:pt x="236" y="314"/>
                  </a:lnTo>
                  <a:lnTo>
                    <a:pt x="265" y="346"/>
                  </a:lnTo>
                  <a:lnTo>
                    <a:pt x="252" y="427"/>
                  </a:lnTo>
                  <a:lnTo>
                    <a:pt x="224" y="565"/>
                  </a:lnTo>
                  <a:lnTo>
                    <a:pt x="190" y="642"/>
                  </a:lnTo>
                  <a:lnTo>
                    <a:pt x="194" y="705"/>
                  </a:lnTo>
                  <a:lnTo>
                    <a:pt x="163" y="743"/>
                  </a:lnTo>
                  <a:lnTo>
                    <a:pt x="157" y="816"/>
                  </a:lnTo>
                  <a:lnTo>
                    <a:pt x="85" y="976"/>
                  </a:lnTo>
                  <a:lnTo>
                    <a:pt x="36" y="1154"/>
                  </a:lnTo>
                  <a:lnTo>
                    <a:pt x="18" y="1150"/>
                  </a:lnTo>
                  <a:lnTo>
                    <a:pt x="52" y="1045"/>
                  </a:lnTo>
                  <a:lnTo>
                    <a:pt x="32" y="774"/>
                  </a:lnTo>
                  <a:lnTo>
                    <a:pt x="0" y="685"/>
                  </a:lnTo>
                  <a:lnTo>
                    <a:pt x="58" y="519"/>
                  </a:lnTo>
                  <a:lnTo>
                    <a:pt x="32" y="500"/>
                  </a:lnTo>
                  <a:lnTo>
                    <a:pt x="2" y="438"/>
                  </a:lnTo>
                  <a:lnTo>
                    <a:pt x="44" y="476"/>
                  </a:lnTo>
                  <a:lnTo>
                    <a:pt x="99" y="539"/>
                  </a:lnTo>
                  <a:lnTo>
                    <a:pt x="174" y="585"/>
                  </a:lnTo>
                  <a:lnTo>
                    <a:pt x="107" y="660"/>
                  </a:lnTo>
                  <a:lnTo>
                    <a:pt x="85" y="705"/>
                  </a:lnTo>
                  <a:lnTo>
                    <a:pt x="125" y="816"/>
                  </a:lnTo>
                  <a:lnTo>
                    <a:pt x="143" y="743"/>
                  </a:lnTo>
                  <a:lnTo>
                    <a:pt x="172" y="685"/>
                  </a:lnTo>
                  <a:lnTo>
                    <a:pt x="172" y="624"/>
                  </a:lnTo>
                  <a:lnTo>
                    <a:pt x="206" y="569"/>
                  </a:lnTo>
                  <a:lnTo>
                    <a:pt x="252" y="369"/>
                  </a:lnTo>
                  <a:lnTo>
                    <a:pt x="214" y="306"/>
                  </a:lnTo>
                  <a:lnTo>
                    <a:pt x="224" y="261"/>
                  </a:lnTo>
                  <a:lnTo>
                    <a:pt x="236" y="43"/>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28">
              <a:extLst>
                <a:ext uri="{FF2B5EF4-FFF2-40B4-BE49-F238E27FC236}">
                  <a16:creationId xmlns:a16="http://schemas.microsoft.com/office/drawing/2014/main" id="{07B1A74A-EE49-4FB6-BBEE-C3CCFF48DCEC}"/>
                </a:ext>
              </a:extLst>
            </p:cNvPr>
            <p:cNvSpPr>
              <a:spLocks/>
            </p:cNvSpPr>
            <p:nvPr/>
          </p:nvSpPr>
          <p:spPr bwMode="auto">
            <a:xfrm>
              <a:off x="3709" y="3232"/>
              <a:ext cx="186" cy="233"/>
            </a:xfrm>
            <a:custGeom>
              <a:avLst/>
              <a:gdLst>
                <a:gd name="T0" fmla="*/ 0 w 186"/>
                <a:gd name="T1" fmla="*/ 0 h 233"/>
                <a:gd name="T2" fmla="*/ 85 w 186"/>
                <a:gd name="T3" fmla="*/ 30 h 233"/>
                <a:gd name="T4" fmla="*/ 141 w 186"/>
                <a:gd name="T5" fmla="*/ 83 h 233"/>
                <a:gd name="T6" fmla="*/ 182 w 186"/>
                <a:gd name="T7" fmla="*/ 184 h 233"/>
                <a:gd name="T8" fmla="*/ 186 w 186"/>
                <a:gd name="T9" fmla="*/ 233 h 233"/>
                <a:gd name="T10" fmla="*/ 127 w 186"/>
                <a:gd name="T11" fmla="*/ 87 h 233"/>
                <a:gd name="T12" fmla="*/ 50 w 186"/>
                <a:gd name="T13" fmla="*/ 30 h 233"/>
                <a:gd name="T14" fmla="*/ 0 w 186"/>
                <a:gd name="T15" fmla="*/ 0 h 233"/>
                <a:gd name="T16" fmla="*/ 0 w 186"/>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 h="233">
                  <a:moveTo>
                    <a:pt x="0" y="0"/>
                  </a:moveTo>
                  <a:lnTo>
                    <a:pt x="85" y="30"/>
                  </a:lnTo>
                  <a:lnTo>
                    <a:pt x="141" y="83"/>
                  </a:lnTo>
                  <a:lnTo>
                    <a:pt x="182" y="184"/>
                  </a:lnTo>
                  <a:lnTo>
                    <a:pt x="186" y="233"/>
                  </a:lnTo>
                  <a:lnTo>
                    <a:pt x="127" y="87"/>
                  </a:lnTo>
                  <a:lnTo>
                    <a:pt x="5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29">
              <a:extLst>
                <a:ext uri="{FF2B5EF4-FFF2-40B4-BE49-F238E27FC236}">
                  <a16:creationId xmlns:a16="http://schemas.microsoft.com/office/drawing/2014/main" id="{DE4068AB-DE6E-4B2E-B532-D892B76E5D48}"/>
                </a:ext>
              </a:extLst>
            </p:cNvPr>
            <p:cNvSpPr>
              <a:spLocks/>
            </p:cNvSpPr>
            <p:nvPr/>
          </p:nvSpPr>
          <p:spPr bwMode="auto">
            <a:xfrm>
              <a:off x="3753" y="3367"/>
              <a:ext cx="111" cy="416"/>
            </a:xfrm>
            <a:custGeom>
              <a:avLst/>
              <a:gdLst>
                <a:gd name="T0" fmla="*/ 105 w 111"/>
                <a:gd name="T1" fmla="*/ 0 h 416"/>
                <a:gd name="T2" fmla="*/ 93 w 111"/>
                <a:gd name="T3" fmla="*/ 126 h 416"/>
                <a:gd name="T4" fmla="*/ 0 w 111"/>
                <a:gd name="T5" fmla="*/ 416 h 416"/>
                <a:gd name="T6" fmla="*/ 93 w 111"/>
                <a:gd name="T7" fmla="*/ 173 h 416"/>
                <a:gd name="T8" fmla="*/ 111 w 111"/>
                <a:gd name="T9" fmla="*/ 126 h 416"/>
                <a:gd name="T10" fmla="*/ 105 w 111"/>
                <a:gd name="T11" fmla="*/ 0 h 416"/>
                <a:gd name="T12" fmla="*/ 105 w 111"/>
                <a:gd name="T13" fmla="*/ 0 h 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416">
                  <a:moveTo>
                    <a:pt x="105" y="0"/>
                  </a:moveTo>
                  <a:lnTo>
                    <a:pt x="93" y="126"/>
                  </a:lnTo>
                  <a:lnTo>
                    <a:pt x="0" y="416"/>
                  </a:lnTo>
                  <a:lnTo>
                    <a:pt x="93" y="173"/>
                  </a:lnTo>
                  <a:lnTo>
                    <a:pt x="111" y="126"/>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30">
              <a:extLst>
                <a:ext uri="{FF2B5EF4-FFF2-40B4-BE49-F238E27FC236}">
                  <a16:creationId xmlns:a16="http://schemas.microsoft.com/office/drawing/2014/main" id="{83ECCB78-4C4A-4025-BB6F-867D2B244ED1}"/>
                </a:ext>
              </a:extLst>
            </p:cNvPr>
            <p:cNvSpPr>
              <a:spLocks/>
            </p:cNvSpPr>
            <p:nvPr/>
          </p:nvSpPr>
          <p:spPr bwMode="auto">
            <a:xfrm>
              <a:off x="3458" y="3404"/>
              <a:ext cx="637" cy="696"/>
            </a:xfrm>
            <a:custGeom>
              <a:avLst/>
              <a:gdLst>
                <a:gd name="T0" fmla="*/ 493 w 637"/>
                <a:gd name="T1" fmla="*/ 44 h 696"/>
                <a:gd name="T2" fmla="*/ 493 w 637"/>
                <a:gd name="T3" fmla="*/ 95 h 696"/>
                <a:gd name="T4" fmla="*/ 449 w 637"/>
                <a:gd name="T5" fmla="*/ 245 h 696"/>
                <a:gd name="T6" fmla="*/ 433 w 637"/>
                <a:gd name="T7" fmla="*/ 344 h 696"/>
                <a:gd name="T8" fmla="*/ 368 w 637"/>
                <a:gd name="T9" fmla="*/ 464 h 696"/>
                <a:gd name="T10" fmla="*/ 307 w 637"/>
                <a:gd name="T11" fmla="*/ 524 h 696"/>
                <a:gd name="T12" fmla="*/ 243 w 637"/>
                <a:gd name="T13" fmla="*/ 553 h 696"/>
                <a:gd name="T14" fmla="*/ 237 w 637"/>
                <a:gd name="T15" fmla="*/ 591 h 696"/>
                <a:gd name="T16" fmla="*/ 204 w 637"/>
                <a:gd name="T17" fmla="*/ 642 h 696"/>
                <a:gd name="T18" fmla="*/ 154 w 637"/>
                <a:gd name="T19" fmla="*/ 658 h 696"/>
                <a:gd name="T20" fmla="*/ 57 w 637"/>
                <a:gd name="T21" fmla="*/ 628 h 696"/>
                <a:gd name="T22" fmla="*/ 0 w 637"/>
                <a:gd name="T23" fmla="*/ 599 h 696"/>
                <a:gd name="T24" fmla="*/ 0 w 637"/>
                <a:gd name="T25" fmla="*/ 626 h 696"/>
                <a:gd name="T26" fmla="*/ 61 w 637"/>
                <a:gd name="T27" fmla="*/ 650 h 696"/>
                <a:gd name="T28" fmla="*/ 178 w 637"/>
                <a:gd name="T29" fmla="*/ 674 h 696"/>
                <a:gd name="T30" fmla="*/ 182 w 637"/>
                <a:gd name="T31" fmla="*/ 696 h 696"/>
                <a:gd name="T32" fmla="*/ 421 w 637"/>
                <a:gd name="T33" fmla="*/ 694 h 696"/>
                <a:gd name="T34" fmla="*/ 538 w 637"/>
                <a:gd name="T35" fmla="*/ 449 h 696"/>
                <a:gd name="T36" fmla="*/ 605 w 637"/>
                <a:gd name="T37" fmla="*/ 302 h 696"/>
                <a:gd name="T38" fmla="*/ 627 w 637"/>
                <a:gd name="T39" fmla="*/ 245 h 696"/>
                <a:gd name="T40" fmla="*/ 635 w 637"/>
                <a:gd name="T41" fmla="*/ 180 h 696"/>
                <a:gd name="T42" fmla="*/ 637 w 637"/>
                <a:gd name="T43" fmla="*/ 113 h 696"/>
                <a:gd name="T44" fmla="*/ 617 w 637"/>
                <a:gd name="T45" fmla="*/ 0 h 696"/>
                <a:gd name="T46" fmla="*/ 601 w 637"/>
                <a:gd name="T47" fmla="*/ 8 h 696"/>
                <a:gd name="T48" fmla="*/ 617 w 637"/>
                <a:gd name="T49" fmla="*/ 105 h 696"/>
                <a:gd name="T50" fmla="*/ 621 w 637"/>
                <a:gd name="T51" fmla="*/ 180 h 696"/>
                <a:gd name="T52" fmla="*/ 597 w 637"/>
                <a:gd name="T53" fmla="*/ 281 h 696"/>
                <a:gd name="T54" fmla="*/ 550 w 637"/>
                <a:gd name="T55" fmla="*/ 389 h 696"/>
                <a:gd name="T56" fmla="*/ 493 w 637"/>
                <a:gd name="T57" fmla="*/ 447 h 696"/>
                <a:gd name="T58" fmla="*/ 449 w 637"/>
                <a:gd name="T59" fmla="*/ 423 h 696"/>
                <a:gd name="T60" fmla="*/ 562 w 637"/>
                <a:gd name="T61" fmla="*/ 279 h 696"/>
                <a:gd name="T62" fmla="*/ 469 w 637"/>
                <a:gd name="T63" fmla="*/ 322 h 696"/>
                <a:gd name="T64" fmla="*/ 453 w 637"/>
                <a:gd name="T65" fmla="*/ 281 h 696"/>
                <a:gd name="T66" fmla="*/ 477 w 637"/>
                <a:gd name="T67" fmla="*/ 212 h 696"/>
                <a:gd name="T68" fmla="*/ 510 w 637"/>
                <a:gd name="T69" fmla="*/ 89 h 696"/>
                <a:gd name="T70" fmla="*/ 510 w 637"/>
                <a:gd name="T71" fmla="*/ 28 h 696"/>
                <a:gd name="T72" fmla="*/ 493 w 637"/>
                <a:gd name="T73" fmla="*/ 44 h 696"/>
                <a:gd name="T74" fmla="*/ 493 w 637"/>
                <a:gd name="T75" fmla="*/ 44 h 6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7" h="696">
                  <a:moveTo>
                    <a:pt x="493" y="44"/>
                  </a:moveTo>
                  <a:lnTo>
                    <a:pt x="493" y="95"/>
                  </a:lnTo>
                  <a:lnTo>
                    <a:pt x="449" y="245"/>
                  </a:lnTo>
                  <a:lnTo>
                    <a:pt x="433" y="344"/>
                  </a:lnTo>
                  <a:lnTo>
                    <a:pt x="368" y="464"/>
                  </a:lnTo>
                  <a:lnTo>
                    <a:pt x="307" y="524"/>
                  </a:lnTo>
                  <a:lnTo>
                    <a:pt x="243" y="553"/>
                  </a:lnTo>
                  <a:lnTo>
                    <a:pt x="237" y="591"/>
                  </a:lnTo>
                  <a:lnTo>
                    <a:pt x="204" y="642"/>
                  </a:lnTo>
                  <a:lnTo>
                    <a:pt x="154" y="658"/>
                  </a:lnTo>
                  <a:lnTo>
                    <a:pt x="57" y="628"/>
                  </a:lnTo>
                  <a:lnTo>
                    <a:pt x="0" y="599"/>
                  </a:lnTo>
                  <a:lnTo>
                    <a:pt x="0" y="626"/>
                  </a:lnTo>
                  <a:lnTo>
                    <a:pt x="61" y="650"/>
                  </a:lnTo>
                  <a:lnTo>
                    <a:pt x="178" y="674"/>
                  </a:lnTo>
                  <a:lnTo>
                    <a:pt x="182" y="696"/>
                  </a:lnTo>
                  <a:lnTo>
                    <a:pt x="421" y="694"/>
                  </a:lnTo>
                  <a:lnTo>
                    <a:pt x="538" y="449"/>
                  </a:lnTo>
                  <a:lnTo>
                    <a:pt x="605" y="302"/>
                  </a:lnTo>
                  <a:lnTo>
                    <a:pt x="627" y="245"/>
                  </a:lnTo>
                  <a:lnTo>
                    <a:pt x="635" y="180"/>
                  </a:lnTo>
                  <a:lnTo>
                    <a:pt x="637" y="113"/>
                  </a:lnTo>
                  <a:lnTo>
                    <a:pt x="617" y="0"/>
                  </a:lnTo>
                  <a:lnTo>
                    <a:pt x="601" y="8"/>
                  </a:lnTo>
                  <a:lnTo>
                    <a:pt x="617" y="105"/>
                  </a:lnTo>
                  <a:lnTo>
                    <a:pt x="621" y="180"/>
                  </a:lnTo>
                  <a:lnTo>
                    <a:pt x="597" y="281"/>
                  </a:lnTo>
                  <a:lnTo>
                    <a:pt x="550" y="389"/>
                  </a:lnTo>
                  <a:lnTo>
                    <a:pt x="493" y="447"/>
                  </a:lnTo>
                  <a:lnTo>
                    <a:pt x="449" y="423"/>
                  </a:lnTo>
                  <a:lnTo>
                    <a:pt x="562" y="279"/>
                  </a:lnTo>
                  <a:lnTo>
                    <a:pt x="469" y="322"/>
                  </a:lnTo>
                  <a:lnTo>
                    <a:pt x="453" y="281"/>
                  </a:lnTo>
                  <a:lnTo>
                    <a:pt x="477" y="212"/>
                  </a:lnTo>
                  <a:lnTo>
                    <a:pt x="510" y="89"/>
                  </a:lnTo>
                  <a:lnTo>
                    <a:pt x="510" y="28"/>
                  </a:lnTo>
                  <a:lnTo>
                    <a:pt x="49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31">
              <a:extLst>
                <a:ext uri="{FF2B5EF4-FFF2-40B4-BE49-F238E27FC236}">
                  <a16:creationId xmlns:a16="http://schemas.microsoft.com/office/drawing/2014/main" id="{06307D7D-AE31-4439-A59E-BFD8D79E1371}"/>
                </a:ext>
              </a:extLst>
            </p:cNvPr>
            <p:cNvSpPr>
              <a:spLocks/>
            </p:cNvSpPr>
            <p:nvPr/>
          </p:nvSpPr>
          <p:spPr bwMode="auto">
            <a:xfrm>
              <a:off x="3945" y="2748"/>
              <a:ext cx="130" cy="658"/>
            </a:xfrm>
            <a:custGeom>
              <a:avLst/>
              <a:gdLst>
                <a:gd name="T0" fmla="*/ 0 w 130"/>
                <a:gd name="T1" fmla="*/ 658 h 658"/>
                <a:gd name="T2" fmla="*/ 35 w 130"/>
                <a:gd name="T3" fmla="*/ 597 h 658"/>
                <a:gd name="T4" fmla="*/ 17 w 130"/>
                <a:gd name="T5" fmla="*/ 383 h 658"/>
                <a:gd name="T6" fmla="*/ 43 w 130"/>
                <a:gd name="T7" fmla="*/ 247 h 658"/>
                <a:gd name="T8" fmla="*/ 45 w 130"/>
                <a:gd name="T9" fmla="*/ 73 h 658"/>
                <a:gd name="T10" fmla="*/ 55 w 130"/>
                <a:gd name="T11" fmla="*/ 6 h 658"/>
                <a:gd name="T12" fmla="*/ 67 w 130"/>
                <a:gd name="T13" fmla="*/ 0 h 658"/>
                <a:gd name="T14" fmla="*/ 63 w 130"/>
                <a:gd name="T15" fmla="*/ 38 h 658"/>
                <a:gd name="T16" fmla="*/ 55 w 130"/>
                <a:gd name="T17" fmla="*/ 119 h 658"/>
                <a:gd name="T18" fmla="*/ 55 w 130"/>
                <a:gd name="T19" fmla="*/ 237 h 658"/>
                <a:gd name="T20" fmla="*/ 83 w 130"/>
                <a:gd name="T21" fmla="*/ 219 h 658"/>
                <a:gd name="T22" fmla="*/ 106 w 130"/>
                <a:gd name="T23" fmla="*/ 216 h 658"/>
                <a:gd name="T24" fmla="*/ 83 w 130"/>
                <a:gd name="T25" fmla="*/ 243 h 658"/>
                <a:gd name="T26" fmla="*/ 43 w 130"/>
                <a:gd name="T27" fmla="*/ 302 h 658"/>
                <a:gd name="T28" fmla="*/ 35 w 130"/>
                <a:gd name="T29" fmla="*/ 397 h 658"/>
                <a:gd name="T30" fmla="*/ 37 w 130"/>
                <a:gd name="T31" fmla="*/ 427 h 658"/>
                <a:gd name="T32" fmla="*/ 98 w 130"/>
                <a:gd name="T33" fmla="*/ 332 h 658"/>
                <a:gd name="T34" fmla="*/ 130 w 130"/>
                <a:gd name="T35" fmla="*/ 255 h 658"/>
                <a:gd name="T36" fmla="*/ 98 w 130"/>
                <a:gd name="T37" fmla="*/ 374 h 658"/>
                <a:gd name="T38" fmla="*/ 37 w 130"/>
                <a:gd name="T39" fmla="*/ 453 h 658"/>
                <a:gd name="T40" fmla="*/ 49 w 130"/>
                <a:gd name="T41" fmla="*/ 577 h 658"/>
                <a:gd name="T42" fmla="*/ 39 w 130"/>
                <a:gd name="T43" fmla="*/ 623 h 658"/>
                <a:gd name="T44" fmla="*/ 67 w 130"/>
                <a:gd name="T45" fmla="*/ 646 h 658"/>
                <a:gd name="T46" fmla="*/ 25 w 130"/>
                <a:gd name="T47" fmla="*/ 644 h 658"/>
                <a:gd name="T48" fmla="*/ 0 w 130"/>
                <a:gd name="T49" fmla="*/ 658 h 658"/>
                <a:gd name="T50" fmla="*/ 0 w 130"/>
                <a:gd name="T51" fmla="*/ 658 h 6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658">
                  <a:moveTo>
                    <a:pt x="0" y="658"/>
                  </a:moveTo>
                  <a:lnTo>
                    <a:pt x="35" y="597"/>
                  </a:lnTo>
                  <a:lnTo>
                    <a:pt x="17" y="383"/>
                  </a:lnTo>
                  <a:lnTo>
                    <a:pt x="43" y="247"/>
                  </a:lnTo>
                  <a:lnTo>
                    <a:pt x="45" y="73"/>
                  </a:lnTo>
                  <a:lnTo>
                    <a:pt x="55" y="6"/>
                  </a:lnTo>
                  <a:lnTo>
                    <a:pt x="67" y="0"/>
                  </a:lnTo>
                  <a:lnTo>
                    <a:pt x="63" y="38"/>
                  </a:lnTo>
                  <a:lnTo>
                    <a:pt x="55" y="119"/>
                  </a:lnTo>
                  <a:lnTo>
                    <a:pt x="55" y="237"/>
                  </a:lnTo>
                  <a:lnTo>
                    <a:pt x="83" y="219"/>
                  </a:lnTo>
                  <a:lnTo>
                    <a:pt x="106" y="216"/>
                  </a:lnTo>
                  <a:lnTo>
                    <a:pt x="83" y="243"/>
                  </a:lnTo>
                  <a:lnTo>
                    <a:pt x="43" y="302"/>
                  </a:lnTo>
                  <a:lnTo>
                    <a:pt x="35" y="397"/>
                  </a:lnTo>
                  <a:lnTo>
                    <a:pt x="37" y="427"/>
                  </a:lnTo>
                  <a:lnTo>
                    <a:pt x="98" y="332"/>
                  </a:lnTo>
                  <a:lnTo>
                    <a:pt x="130" y="255"/>
                  </a:lnTo>
                  <a:lnTo>
                    <a:pt x="98" y="374"/>
                  </a:lnTo>
                  <a:lnTo>
                    <a:pt x="37" y="453"/>
                  </a:lnTo>
                  <a:lnTo>
                    <a:pt x="49" y="577"/>
                  </a:lnTo>
                  <a:lnTo>
                    <a:pt x="39" y="623"/>
                  </a:lnTo>
                  <a:lnTo>
                    <a:pt x="67" y="646"/>
                  </a:lnTo>
                  <a:lnTo>
                    <a:pt x="25" y="644"/>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32">
              <a:extLst>
                <a:ext uri="{FF2B5EF4-FFF2-40B4-BE49-F238E27FC236}">
                  <a16:creationId xmlns:a16="http://schemas.microsoft.com/office/drawing/2014/main" id="{C034623E-09BD-4974-9DB9-651D96753A4F}"/>
                </a:ext>
              </a:extLst>
            </p:cNvPr>
            <p:cNvSpPr>
              <a:spLocks/>
            </p:cNvSpPr>
            <p:nvPr/>
          </p:nvSpPr>
          <p:spPr bwMode="auto">
            <a:xfrm>
              <a:off x="4012" y="3187"/>
              <a:ext cx="109" cy="132"/>
            </a:xfrm>
            <a:custGeom>
              <a:avLst/>
              <a:gdLst>
                <a:gd name="T0" fmla="*/ 0 w 109"/>
                <a:gd name="T1" fmla="*/ 132 h 132"/>
                <a:gd name="T2" fmla="*/ 45 w 109"/>
                <a:gd name="T3" fmla="*/ 118 h 132"/>
                <a:gd name="T4" fmla="*/ 75 w 109"/>
                <a:gd name="T5" fmla="*/ 59 h 132"/>
                <a:gd name="T6" fmla="*/ 109 w 109"/>
                <a:gd name="T7" fmla="*/ 49 h 132"/>
                <a:gd name="T8" fmla="*/ 109 w 109"/>
                <a:gd name="T9" fmla="*/ 10 h 132"/>
                <a:gd name="T10" fmla="*/ 83 w 109"/>
                <a:gd name="T11" fmla="*/ 0 h 132"/>
                <a:gd name="T12" fmla="*/ 55 w 109"/>
                <a:gd name="T13" fmla="*/ 55 h 132"/>
                <a:gd name="T14" fmla="*/ 31 w 109"/>
                <a:gd name="T15" fmla="*/ 103 h 132"/>
                <a:gd name="T16" fmla="*/ 0 w 109"/>
                <a:gd name="T17" fmla="*/ 132 h 132"/>
                <a:gd name="T18" fmla="*/ 0 w 109"/>
                <a:gd name="T19" fmla="*/ 13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32">
                  <a:moveTo>
                    <a:pt x="0" y="132"/>
                  </a:moveTo>
                  <a:lnTo>
                    <a:pt x="45" y="118"/>
                  </a:lnTo>
                  <a:lnTo>
                    <a:pt x="75" y="59"/>
                  </a:lnTo>
                  <a:lnTo>
                    <a:pt x="109" y="49"/>
                  </a:lnTo>
                  <a:lnTo>
                    <a:pt x="109" y="10"/>
                  </a:lnTo>
                  <a:lnTo>
                    <a:pt x="83" y="0"/>
                  </a:lnTo>
                  <a:lnTo>
                    <a:pt x="55" y="55"/>
                  </a:lnTo>
                  <a:lnTo>
                    <a:pt x="31" y="103"/>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33">
              <a:extLst>
                <a:ext uri="{FF2B5EF4-FFF2-40B4-BE49-F238E27FC236}">
                  <a16:creationId xmlns:a16="http://schemas.microsoft.com/office/drawing/2014/main" id="{3856C244-0E4E-4815-A5B9-B818092900ED}"/>
                </a:ext>
              </a:extLst>
            </p:cNvPr>
            <p:cNvSpPr>
              <a:spLocks/>
            </p:cNvSpPr>
            <p:nvPr/>
          </p:nvSpPr>
          <p:spPr bwMode="auto">
            <a:xfrm>
              <a:off x="3996" y="2752"/>
              <a:ext cx="67" cy="125"/>
            </a:xfrm>
            <a:custGeom>
              <a:avLst/>
              <a:gdLst>
                <a:gd name="T0" fmla="*/ 0 w 67"/>
                <a:gd name="T1" fmla="*/ 91 h 125"/>
                <a:gd name="T2" fmla="*/ 67 w 67"/>
                <a:gd name="T3" fmla="*/ 0 h 125"/>
                <a:gd name="T4" fmla="*/ 36 w 67"/>
                <a:gd name="T5" fmla="*/ 65 h 125"/>
                <a:gd name="T6" fmla="*/ 4 w 67"/>
                <a:gd name="T7" fmla="*/ 125 h 125"/>
                <a:gd name="T8" fmla="*/ 0 w 67"/>
                <a:gd name="T9" fmla="*/ 91 h 125"/>
                <a:gd name="T10" fmla="*/ 0 w 67"/>
                <a:gd name="T11" fmla="*/ 91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25">
                  <a:moveTo>
                    <a:pt x="0" y="91"/>
                  </a:moveTo>
                  <a:lnTo>
                    <a:pt x="67" y="0"/>
                  </a:lnTo>
                  <a:lnTo>
                    <a:pt x="36" y="65"/>
                  </a:lnTo>
                  <a:lnTo>
                    <a:pt x="4" y="125"/>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34">
              <a:extLst>
                <a:ext uri="{FF2B5EF4-FFF2-40B4-BE49-F238E27FC236}">
                  <a16:creationId xmlns:a16="http://schemas.microsoft.com/office/drawing/2014/main" id="{2DE2D239-2092-43CC-8446-5779F9A689F7}"/>
                </a:ext>
              </a:extLst>
            </p:cNvPr>
            <p:cNvSpPr>
              <a:spLocks/>
            </p:cNvSpPr>
            <p:nvPr/>
          </p:nvSpPr>
          <p:spPr bwMode="auto">
            <a:xfrm>
              <a:off x="3537" y="2280"/>
              <a:ext cx="216" cy="265"/>
            </a:xfrm>
            <a:custGeom>
              <a:avLst/>
              <a:gdLst>
                <a:gd name="T0" fmla="*/ 4 w 216"/>
                <a:gd name="T1" fmla="*/ 207 h 265"/>
                <a:gd name="T2" fmla="*/ 26 w 216"/>
                <a:gd name="T3" fmla="*/ 239 h 265"/>
                <a:gd name="T4" fmla="*/ 135 w 216"/>
                <a:gd name="T5" fmla="*/ 79 h 265"/>
                <a:gd name="T6" fmla="*/ 216 w 216"/>
                <a:gd name="T7" fmla="*/ 0 h 265"/>
                <a:gd name="T8" fmla="*/ 143 w 216"/>
                <a:gd name="T9" fmla="*/ 91 h 265"/>
                <a:gd name="T10" fmla="*/ 30 w 216"/>
                <a:gd name="T11" fmla="*/ 265 h 265"/>
                <a:gd name="T12" fmla="*/ 0 w 216"/>
                <a:gd name="T13" fmla="*/ 231 h 265"/>
                <a:gd name="T14" fmla="*/ 4 w 216"/>
                <a:gd name="T15" fmla="*/ 207 h 265"/>
                <a:gd name="T16" fmla="*/ 4 w 216"/>
                <a:gd name="T17" fmla="*/ 207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65">
                  <a:moveTo>
                    <a:pt x="4" y="207"/>
                  </a:moveTo>
                  <a:lnTo>
                    <a:pt x="26" y="239"/>
                  </a:lnTo>
                  <a:lnTo>
                    <a:pt x="135" y="79"/>
                  </a:lnTo>
                  <a:lnTo>
                    <a:pt x="216" y="0"/>
                  </a:lnTo>
                  <a:lnTo>
                    <a:pt x="143" y="91"/>
                  </a:lnTo>
                  <a:lnTo>
                    <a:pt x="30" y="265"/>
                  </a:lnTo>
                  <a:lnTo>
                    <a:pt x="0" y="231"/>
                  </a:lnTo>
                  <a:lnTo>
                    <a:pt x="4"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35">
              <a:extLst>
                <a:ext uri="{FF2B5EF4-FFF2-40B4-BE49-F238E27FC236}">
                  <a16:creationId xmlns:a16="http://schemas.microsoft.com/office/drawing/2014/main" id="{A53DD29C-D229-46E1-A665-5A8D2265C4D9}"/>
                </a:ext>
              </a:extLst>
            </p:cNvPr>
            <p:cNvSpPr>
              <a:spLocks/>
            </p:cNvSpPr>
            <p:nvPr/>
          </p:nvSpPr>
          <p:spPr bwMode="auto">
            <a:xfrm>
              <a:off x="3808" y="2418"/>
              <a:ext cx="172" cy="235"/>
            </a:xfrm>
            <a:custGeom>
              <a:avLst/>
              <a:gdLst>
                <a:gd name="T0" fmla="*/ 0 w 172"/>
                <a:gd name="T1" fmla="*/ 119 h 235"/>
                <a:gd name="T2" fmla="*/ 58 w 172"/>
                <a:gd name="T3" fmla="*/ 131 h 235"/>
                <a:gd name="T4" fmla="*/ 172 w 172"/>
                <a:gd name="T5" fmla="*/ 235 h 235"/>
                <a:gd name="T6" fmla="*/ 75 w 172"/>
                <a:gd name="T7" fmla="*/ 125 h 235"/>
                <a:gd name="T8" fmla="*/ 12 w 172"/>
                <a:gd name="T9" fmla="*/ 101 h 235"/>
                <a:gd name="T10" fmla="*/ 2 w 172"/>
                <a:gd name="T11" fmla="*/ 0 h 235"/>
                <a:gd name="T12" fmla="*/ 0 w 172"/>
                <a:gd name="T13" fmla="*/ 119 h 235"/>
                <a:gd name="T14" fmla="*/ 0 w 172"/>
                <a:gd name="T15" fmla="*/ 119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235">
                  <a:moveTo>
                    <a:pt x="0" y="119"/>
                  </a:moveTo>
                  <a:lnTo>
                    <a:pt x="58" y="131"/>
                  </a:lnTo>
                  <a:lnTo>
                    <a:pt x="172" y="235"/>
                  </a:lnTo>
                  <a:lnTo>
                    <a:pt x="75" y="125"/>
                  </a:lnTo>
                  <a:lnTo>
                    <a:pt x="12" y="101"/>
                  </a:lnTo>
                  <a:lnTo>
                    <a:pt x="2" y="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36">
              <a:extLst>
                <a:ext uri="{FF2B5EF4-FFF2-40B4-BE49-F238E27FC236}">
                  <a16:creationId xmlns:a16="http://schemas.microsoft.com/office/drawing/2014/main" id="{7200C004-8490-490C-9AE2-5F76C753E8DA}"/>
                </a:ext>
              </a:extLst>
            </p:cNvPr>
            <p:cNvSpPr>
              <a:spLocks/>
            </p:cNvSpPr>
            <p:nvPr/>
          </p:nvSpPr>
          <p:spPr bwMode="auto">
            <a:xfrm>
              <a:off x="3430" y="4019"/>
              <a:ext cx="40" cy="85"/>
            </a:xfrm>
            <a:custGeom>
              <a:avLst/>
              <a:gdLst>
                <a:gd name="T0" fmla="*/ 40 w 40"/>
                <a:gd name="T1" fmla="*/ 8 h 85"/>
                <a:gd name="T2" fmla="*/ 22 w 40"/>
                <a:gd name="T3" fmla="*/ 85 h 85"/>
                <a:gd name="T4" fmla="*/ 0 w 40"/>
                <a:gd name="T5" fmla="*/ 81 h 85"/>
                <a:gd name="T6" fmla="*/ 22 w 40"/>
                <a:gd name="T7" fmla="*/ 35 h 85"/>
                <a:gd name="T8" fmla="*/ 32 w 40"/>
                <a:gd name="T9" fmla="*/ 0 h 85"/>
                <a:gd name="T10" fmla="*/ 40 w 40"/>
                <a:gd name="T11" fmla="*/ 8 h 85"/>
                <a:gd name="T12" fmla="*/ 40 w 40"/>
                <a:gd name="T13" fmla="*/ 8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85">
                  <a:moveTo>
                    <a:pt x="40" y="8"/>
                  </a:moveTo>
                  <a:lnTo>
                    <a:pt x="22" y="85"/>
                  </a:lnTo>
                  <a:lnTo>
                    <a:pt x="0" y="81"/>
                  </a:lnTo>
                  <a:lnTo>
                    <a:pt x="22" y="35"/>
                  </a:lnTo>
                  <a:lnTo>
                    <a:pt x="32" y="0"/>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337">
              <a:extLst>
                <a:ext uri="{FF2B5EF4-FFF2-40B4-BE49-F238E27FC236}">
                  <a16:creationId xmlns:a16="http://schemas.microsoft.com/office/drawing/2014/main" id="{DC721155-7BC1-4DB1-88FB-ADCB17A5B3A2}"/>
                </a:ext>
              </a:extLst>
            </p:cNvPr>
            <p:cNvSpPr>
              <a:spLocks/>
            </p:cNvSpPr>
            <p:nvPr/>
          </p:nvSpPr>
          <p:spPr bwMode="auto">
            <a:xfrm>
              <a:off x="2930" y="3872"/>
              <a:ext cx="495" cy="228"/>
            </a:xfrm>
            <a:custGeom>
              <a:avLst/>
              <a:gdLst>
                <a:gd name="T0" fmla="*/ 0 w 495"/>
                <a:gd name="T1" fmla="*/ 0 h 228"/>
                <a:gd name="T2" fmla="*/ 402 w 495"/>
                <a:gd name="T3" fmla="*/ 202 h 228"/>
                <a:gd name="T4" fmla="*/ 447 w 495"/>
                <a:gd name="T5" fmla="*/ 228 h 228"/>
                <a:gd name="T6" fmla="*/ 495 w 495"/>
                <a:gd name="T7" fmla="*/ 228 h 228"/>
                <a:gd name="T8" fmla="*/ 20 w 495"/>
                <a:gd name="T9" fmla="*/ 0 h 228"/>
                <a:gd name="T10" fmla="*/ 0 w 495"/>
                <a:gd name="T11" fmla="*/ 0 h 228"/>
                <a:gd name="T12" fmla="*/ 0 w 495"/>
                <a:gd name="T13" fmla="*/ 0 h 2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228">
                  <a:moveTo>
                    <a:pt x="0" y="0"/>
                  </a:moveTo>
                  <a:lnTo>
                    <a:pt x="402" y="202"/>
                  </a:lnTo>
                  <a:lnTo>
                    <a:pt x="447" y="228"/>
                  </a:lnTo>
                  <a:lnTo>
                    <a:pt x="495" y="228"/>
                  </a:lnTo>
                  <a:lnTo>
                    <a:pt x="2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38">
              <a:extLst>
                <a:ext uri="{FF2B5EF4-FFF2-40B4-BE49-F238E27FC236}">
                  <a16:creationId xmlns:a16="http://schemas.microsoft.com/office/drawing/2014/main" id="{F2846EAB-50CD-4E07-977D-7CF0D13C5B93}"/>
                </a:ext>
              </a:extLst>
            </p:cNvPr>
            <p:cNvSpPr>
              <a:spLocks/>
            </p:cNvSpPr>
            <p:nvPr/>
          </p:nvSpPr>
          <p:spPr bwMode="auto">
            <a:xfrm>
              <a:off x="3624" y="4066"/>
              <a:ext cx="28" cy="43"/>
            </a:xfrm>
            <a:custGeom>
              <a:avLst/>
              <a:gdLst>
                <a:gd name="T0" fmla="*/ 12 w 28"/>
                <a:gd name="T1" fmla="*/ 8 h 43"/>
                <a:gd name="T2" fmla="*/ 0 w 28"/>
                <a:gd name="T3" fmla="*/ 43 h 43"/>
                <a:gd name="T4" fmla="*/ 16 w 28"/>
                <a:gd name="T5" fmla="*/ 42 h 43"/>
                <a:gd name="T6" fmla="*/ 28 w 28"/>
                <a:gd name="T7" fmla="*/ 4 h 43"/>
                <a:gd name="T8" fmla="*/ 20 w 28"/>
                <a:gd name="T9" fmla="*/ 0 h 43"/>
                <a:gd name="T10" fmla="*/ 12 w 28"/>
                <a:gd name="T11" fmla="*/ 8 h 43"/>
                <a:gd name="T12" fmla="*/ 12 w 28"/>
                <a:gd name="T13" fmla="*/ 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3">
                  <a:moveTo>
                    <a:pt x="12" y="8"/>
                  </a:moveTo>
                  <a:lnTo>
                    <a:pt x="0" y="43"/>
                  </a:lnTo>
                  <a:lnTo>
                    <a:pt x="16" y="42"/>
                  </a:lnTo>
                  <a:lnTo>
                    <a:pt x="28" y="4"/>
                  </a:lnTo>
                  <a:lnTo>
                    <a:pt x="20" y="0"/>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39">
              <a:extLst>
                <a:ext uri="{FF2B5EF4-FFF2-40B4-BE49-F238E27FC236}">
                  <a16:creationId xmlns:a16="http://schemas.microsoft.com/office/drawing/2014/main" id="{9F9E4AA5-0896-4643-A24F-7249537C6D2E}"/>
                </a:ext>
              </a:extLst>
            </p:cNvPr>
            <p:cNvSpPr>
              <a:spLocks/>
            </p:cNvSpPr>
            <p:nvPr/>
          </p:nvSpPr>
          <p:spPr bwMode="auto">
            <a:xfrm>
              <a:off x="2248" y="3339"/>
              <a:ext cx="120" cy="63"/>
            </a:xfrm>
            <a:custGeom>
              <a:avLst/>
              <a:gdLst>
                <a:gd name="T0" fmla="*/ 47 w 120"/>
                <a:gd name="T1" fmla="*/ 10 h 63"/>
                <a:gd name="T2" fmla="*/ 53 w 120"/>
                <a:gd name="T3" fmla="*/ 39 h 63"/>
                <a:gd name="T4" fmla="*/ 0 w 120"/>
                <a:gd name="T5" fmla="*/ 45 h 63"/>
                <a:gd name="T6" fmla="*/ 24 w 120"/>
                <a:gd name="T7" fmla="*/ 63 h 63"/>
                <a:gd name="T8" fmla="*/ 65 w 120"/>
                <a:gd name="T9" fmla="*/ 61 h 63"/>
                <a:gd name="T10" fmla="*/ 105 w 120"/>
                <a:gd name="T11" fmla="*/ 55 h 63"/>
                <a:gd name="T12" fmla="*/ 120 w 120"/>
                <a:gd name="T13" fmla="*/ 4 h 63"/>
                <a:gd name="T14" fmla="*/ 75 w 120"/>
                <a:gd name="T15" fmla="*/ 35 h 63"/>
                <a:gd name="T16" fmla="*/ 71 w 120"/>
                <a:gd name="T17" fmla="*/ 0 h 63"/>
                <a:gd name="T18" fmla="*/ 55 w 120"/>
                <a:gd name="T19" fmla="*/ 4 h 63"/>
                <a:gd name="T20" fmla="*/ 47 w 120"/>
                <a:gd name="T21" fmla="*/ 10 h 63"/>
                <a:gd name="T22" fmla="*/ 47 w 120"/>
                <a:gd name="T23" fmla="*/ 1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63">
                  <a:moveTo>
                    <a:pt x="47" y="10"/>
                  </a:moveTo>
                  <a:lnTo>
                    <a:pt x="53" y="39"/>
                  </a:lnTo>
                  <a:lnTo>
                    <a:pt x="0" y="45"/>
                  </a:lnTo>
                  <a:lnTo>
                    <a:pt x="24" y="63"/>
                  </a:lnTo>
                  <a:lnTo>
                    <a:pt x="65" y="61"/>
                  </a:lnTo>
                  <a:lnTo>
                    <a:pt x="105" y="55"/>
                  </a:lnTo>
                  <a:lnTo>
                    <a:pt x="120" y="4"/>
                  </a:lnTo>
                  <a:lnTo>
                    <a:pt x="75" y="35"/>
                  </a:lnTo>
                  <a:lnTo>
                    <a:pt x="71" y="0"/>
                  </a:lnTo>
                  <a:lnTo>
                    <a:pt x="55" y="4"/>
                  </a:lnTo>
                  <a:lnTo>
                    <a:pt x="4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340">
              <a:extLst>
                <a:ext uri="{FF2B5EF4-FFF2-40B4-BE49-F238E27FC236}">
                  <a16:creationId xmlns:a16="http://schemas.microsoft.com/office/drawing/2014/main" id="{979BB081-D155-470F-B31D-D53B06AF1A33}"/>
                </a:ext>
              </a:extLst>
            </p:cNvPr>
            <p:cNvSpPr>
              <a:spLocks/>
            </p:cNvSpPr>
            <p:nvPr/>
          </p:nvSpPr>
          <p:spPr bwMode="auto">
            <a:xfrm>
              <a:off x="2163" y="3349"/>
              <a:ext cx="31" cy="172"/>
            </a:xfrm>
            <a:custGeom>
              <a:avLst/>
              <a:gdLst>
                <a:gd name="T0" fmla="*/ 12 w 31"/>
                <a:gd name="T1" fmla="*/ 18 h 172"/>
                <a:gd name="T2" fmla="*/ 0 w 31"/>
                <a:gd name="T3" fmla="*/ 33 h 172"/>
                <a:gd name="T4" fmla="*/ 12 w 31"/>
                <a:gd name="T5" fmla="*/ 41 h 172"/>
                <a:gd name="T6" fmla="*/ 12 w 31"/>
                <a:gd name="T7" fmla="*/ 172 h 172"/>
                <a:gd name="T8" fmla="*/ 31 w 31"/>
                <a:gd name="T9" fmla="*/ 136 h 172"/>
                <a:gd name="T10" fmla="*/ 31 w 31"/>
                <a:gd name="T11" fmla="*/ 0 h 172"/>
                <a:gd name="T12" fmla="*/ 12 w 31"/>
                <a:gd name="T13" fmla="*/ 18 h 172"/>
                <a:gd name="T14" fmla="*/ 12 w 31"/>
                <a:gd name="T15" fmla="*/ 18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2">
                  <a:moveTo>
                    <a:pt x="12" y="18"/>
                  </a:moveTo>
                  <a:lnTo>
                    <a:pt x="0" y="33"/>
                  </a:lnTo>
                  <a:lnTo>
                    <a:pt x="12" y="41"/>
                  </a:lnTo>
                  <a:lnTo>
                    <a:pt x="12" y="172"/>
                  </a:lnTo>
                  <a:lnTo>
                    <a:pt x="31" y="136"/>
                  </a:lnTo>
                  <a:lnTo>
                    <a:pt x="31" y="0"/>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341">
              <a:extLst>
                <a:ext uri="{FF2B5EF4-FFF2-40B4-BE49-F238E27FC236}">
                  <a16:creationId xmlns:a16="http://schemas.microsoft.com/office/drawing/2014/main" id="{CAE1BF2E-6102-471D-8804-3844AE45BB02}"/>
                </a:ext>
              </a:extLst>
            </p:cNvPr>
            <p:cNvSpPr>
              <a:spLocks/>
            </p:cNvSpPr>
            <p:nvPr/>
          </p:nvSpPr>
          <p:spPr bwMode="auto">
            <a:xfrm>
              <a:off x="2244" y="3286"/>
              <a:ext cx="12" cy="79"/>
            </a:xfrm>
            <a:custGeom>
              <a:avLst/>
              <a:gdLst>
                <a:gd name="T0" fmla="*/ 0 w 12"/>
                <a:gd name="T1" fmla="*/ 2 h 79"/>
                <a:gd name="T2" fmla="*/ 0 w 12"/>
                <a:gd name="T3" fmla="*/ 79 h 79"/>
                <a:gd name="T4" fmla="*/ 12 w 12"/>
                <a:gd name="T5" fmla="*/ 79 h 79"/>
                <a:gd name="T6" fmla="*/ 12 w 12"/>
                <a:gd name="T7" fmla="*/ 0 h 79"/>
                <a:gd name="T8" fmla="*/ 0 w 12"/>
                <a:gd name="T9" fmla="*/ 2 h 79"/>
                <a:gd name="T10" fmla="*/ 0 w 12"/>
                <a:gd name="T11" fmla="*/ 2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9">
                  <a:moveTo>
                    <a:pt x="0" y="2"/>
                  </a:moveTo>
                  <a:lnTo>
                    <a:pt x="0" y="79"/>
                  </a:lnTo>
                  <a:lnTo>
                    <a:pt x="12" y="79"/>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342">
              <a:extLst>
                <a:ext uri="{FF2B5EF4-FFF2-40B4-BE49-F238E27FC236}">
                  <a16:creationId xmlns:a16="http://schemas.microsoft.com/office/drawing/2014/main" id="{694B76BB-8889-491A-A190-014947D0BE4D}"/>
                </a:ext>
              </a:extLst>
            </p:cNvPr>
            <p:cNvSpPr>
              <a:spLocks/>
            </p:cNvSpPr>
            <p:nvPr/>
          </p:nvSpPr>
          <p:spPr bwMode="auto">
            <a:xfrm>
              <a:off x="3660" y="2790"/>
              <a:ext cx="85" cy="59"/>
            </a:xfrm>
            <a:custGeom>
              <a:avLst/>
              <a:gdLst>
                <a:gd name="T0" fmla="*/ 4 w 85"/>
                <a:gd name="T1" fmla="*/ 59 h 59"/>
                <a:gd name="T2" fmla="*/ 16 w 85"/>
                <a:gd name="T3" fmla="*/ 27 h 59"/>
                <a:gd name="T4" fmla="*/ 49 w 85"/>
                <a:gd name="T5" fmla="*/ 23 h 59"/>
                <a:gd name="T6" fmla="*/ 85 w 85"/>
                <a:gd name="T7" fmla="*/ 37 h 59"/>
                <a:gd name="T8" fmla="*/ 57 w 85"/>
                <a:gd name="T9" fmla="*/ 0 h 59"/>
                <a:gd name="T10" fmla="*/ 22 w 85"/>
                <a:gd name="T11" fmla="*/ 0 h 59"/>
                <a:gd name="T12" fmla="*/ 0 w 85"/>
                <a:gd name="T13" fmla="*/ 12 h 59"/>
                <a:gd name="T14" fmla="*/ 4 w 85"/>
                <a:gd name="T15" fmla="*/ 59 h 59"/>
                <a:gd name="T16" fmla="*/ 4 w 85"/>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59">
                  <a:moveTo>
                    <a:pt x="4" y="59"/>
                  </a:moveTo>
                  <a:lnTo>
                    <a:pt x="16" y="27"/>
                  </a:lnTo>
                  <a:lnTo>
                    <a:pt x="49" y="23"/>
                  </a:lnTo>
                  <a:lnTo>
                    <a:pt x="85" y="37"/>
                  </a:lnTo>
                  <a:lnTo>
                    <a:pt x="57" y="0"/>
                  </a:lnTo>
                  <a:lnTo>
                    <a:pt x="22" y="0"/>
                  </a:lnTo>
                  <a:lnTo>
                    <a:pt x="0" y="12"/>
                  </a:lnTo>
                  <a:lnTo>
                    <a:pt x="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43">
              <a:extLst>
                <a:ext uri="{FF2B5EF4-FFF2-40B4-BE49-F238E27FC236}">
                  <a16:creationId xmlns:a16="http://schemas.microsoft.com/office/drawing/2014/main" id="{822BC847-0E05-4991-BBED-95E49FF44DE8}"/>
                </a:ext>
              </a:extLst>
            </p:cNvPr>
            <p:cNvSpPr>
              <a:spLocks/>
            </p:cNvSpPr>
            <p:nvPr/>
          </p:nvSpPr>
          <p:spPr bwMode="auto">
            <a:xfrm>
              <a:off x="3711" y="2823"/>
              <a:ext cx="178" cy="172"/>
            </a:xfrm>
            <a:custGeom>
              <a:avLst/>
              <a:gdLst>
                <a:gd name="T0" fmla="*/ 178 w 178"/>
                <a:gd name="T1" fmla="*/ 6 h 172"/>
                <a:gd name="T2" fmla="*/ 135 w 178"/>
                <a:gd name="T3" fmla="*/ 0 h 172"/>
                <a:gd name="T4" fmla="*/ 52 w 178"/>
                <a:gd name="T5" fmla="*/ 73 h 172"/>
                <a:gd name="T6" fmla="*/ 0 w 178"/>
                <a:gd name="T7" fmla="*/ 172 h 172"/>
                <a:gd name="T8" fmla="*/ 101 w 178"/>
                <a:gd name="T9" fmla="*/ 52 h 172"/>
                <a:gd name="T10" fmla="*/ 178 w 178"/>
                <a:gd name="T11" fmla="*/ 6 h 172"/>
                <a:gd name="T12" fmla="*/ 178 w 178"/>
                <a:gd name="T13" fmla="*/ 6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178" y="6"/>
                  </a:moveTo>
                  <a:lnTo>
                    <a:pt x="135" y="0"/>
                  </a:lnTo>
                  <a:lnTo>
                    <a:pt x="52" y="73"/>
                  </a:lnTo>
                  <a:lnTo>
                    <a:pt x="0" y="172"/>
                  </a:lnTo>
                  <a:lnTo>
                    <a:pt x="101" y="52"/>
                  </a:lnTo>
                  <a:lnTo>
                    <a:pt x="17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44">
              <a:extLst>
                <a:ext uri="{FF2B5EF4-FFF2-40B4-BE49-F238E27FC236}">
                  <a16:creationId xmlns:a16="http://schemas.microsoft.com/office/drawing/2014/main" id="{A2CFB8CD-5C1D-47EE-A303-7F05EE872376}"/>
                </a:ext>
              </a:extLst>
            </p:cNvPr>
            <p:cNvSpPr>
              <a:spLocks/>
            </p:cNvSpPr>
            <p:nvPr/>
          </p:nvSpPr>
          <p:spPr bwMode="auto">
            <a:xfrm>
              <a:off x="3992" y="2762"/>
              <a:ext cx="87" cy="180"/>
            </a:xfrm>
            <a:custGeom>
              <a:avLst/>
              <a:gdLst>
                <a:gd name="T0" fmla="*/ 0 w 87"/>
                <a:gd name="T1" fmla="*/ 148 h 180"/>
                <a:gd name="T2" fmla="*/ 40 w 87"/>
                <a:gd name="T3" fmla="*/ 103 h 180"/>
                <a:gd name="T4" fmla="*/ 87 w 87"/>
                <a:gd name="T5" fmla="*/ 0 h 180"/>
                <a:gd name="T6" fmla="*/ 57 w 87"/>
                <a:gd name="T7" fmla="*/ 101 h 180"/>
                <a:gd name="T8" fmla="*/ 4 w 87"/>
                <a:gd name="T9" fmla="*/ 180 h 180"/>
                <a:gd name="T10" fmla="*/ 0 w 87"/>
                <a:gd name="T11" fmla="*/ 148 h 180"/>
                <a:gd name="T12" fmla="*/ 0 w 87"/>
                <a:gd name="T13" fmla="*/ 148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80">
                  <a:moveTo>
                    <a:pt x="0" y="148"/>
                  </a:moveTo>
                  <a:lnTo>
                    <a:pt x="40" y="103"/>
                  </a:lnTo>
                  <a:lnTo>
                    <a:pt x="87" y="0"/>
                  </a:lnTo>
                  <a:lnTo>
                    <a:pt x="57" y="101"/>
                  </a:lnTo>
                  <a:lnTo>
                    <a:pt x="4" y="180"/>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45">
              <a:extLst>
                <a:ext uri="{FF2B5EF4-FFF2-40B4-BE49-F238E27FC236}">
                  <a16:creationId xmlns:a16="http://schemas.microsoft.com/office/drawing/2014/main" id="{FC8C6D61-76E8-4AA2-98E0-72AD1DF5899D}"/>
                </a:ext>
              </a:extLst>
            </p:cNvPr>
            <p:cNvSpPr>
              <a:spLocks/>
            </p:cNvSpPr>
            <p:nvPr/>
          </p:nvSpPr>
          <p:spPr bwMode="auto">
            <a:xfrm>
              <a:off x="2713" y="2612"/>
              <a:ext cx="152" cy="363"/>
            </a:xfrm>
            <a:custGeom>
              <a:avLst/>
              <a:gdLst>
                <a:gd name="T0" fmla="*/ 71 w 152"/>
                <a:gd name="T1" fmla="*/ 0 h 363"/>
                <a:gd name="T2" fmla="*/ 47 w 152"/>
                <a:gd name="T3" fmla="*/ 166 h 363"/>
                <a:gd name="T4" fmla="*/ 39 w 152"/>
                <a:gd name="T5" fmla="*/ 213 h 363"/>
                <a:gd name="T6" fmla="*/ 55 w 152"/>
                <a:gd name="T7" fmla="*/ 227 h 363"/>
                <a:gd name="T8" fmla="*/ 75 w 152"/>
                <a:gd name="T9" fmla="*/ 207 h 363"/>
                <a:gd name="T10" fmla="*/ 124 w 152"/>
                <a:gd name="T11" fmla="*/ 193 h 363"/>
                <a:gd name="T12" fmla="*/ 152 w 152"/>
                <a:gd name="T13" fmla="*/ 146 h 363"/>
                <a:gd name="T14" fmla="*/ 130 w 152"/>
                <a:gd name="T15" fmla="*/ 205 h 363"/>
                <a:gd name="T16" fmla="*/ 67 w 152"/>
                <a:gd name="T17" fmla="*/ 235 h 363"/>
                <a:gd name="T18" fmla="*/ 47 w 152"/>
                <a:gd name="T19" fmla="*/ 278 h 363"/>
                <a:gd name="T20" fmla="*/ 43 w 152"/>
                <a:gd name="T21" fmla="*/ 363 h 363"/>
                <a:gd name="T22" fmla="*/ 25 w 152"/>
                <a:gd name="T23" fmla="*/ 355 h 363"/>
                <a:gd name="T24" fmla="*/ 0 w 152"/>
                <a:gd name="T25" fmla="*/ 298 h 363"/>
                <a:gd name="T26" fmla="*/ 25 w 152"/>
                <a:gd name="T27" fmla="*/ 318 h 363"/>
                <a:gd name="T28" fmla="*/ 25 w 152"/>
                <a:gd name="T29" fmla="*/ 269 h 363"/>
                <a:gd name="T30" fmla="*/ 43 w 152"/>
                <a:gd name="T31" fmla="*/ 243 h 363"/>
                <a:gd name="T32" fmla="*/ 17 w 152"/>
                <a:gd name="T33" fmla="*/ 227 h 363"/>
                <a:gd name="T34" fmla="*/ 47 w 152"/>
                <a:gd name="T35" fmla="*/ 69 h 363"/>
                <a:gd name="T36" fmla="*/ 71 w 152"/>
                <a:gd name="T37" fmla="*/ 0 h 363"/>
                <a:gd name="T38" fmla="*/ 71 w 152"/>
                <a:gd name="T39" fmla="*/ 0 h 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363">
                  <a:moveTo>
                    <a:pt x="71" y="0"/>
                  </a:moveTo>
                  <a:lnTo>
                    <a:pt x="47" y="166"/>
                  </a:lnTo>
                  <a:lnTo>
                    <a:pt x="39" y="213"/>
                  </a:lnTo>
                  <a:lnTo>
                    <a:pt x="55" y="227"/>
                  </a:lnTo>
                  <a:lnTo>
                    <a:pt x="75" y="207"/>
                  </a:lnTo>
                  <a:lnTo>
                    <a:pt x="124" y="193"/>
                  </a:lnTo>
                  <a:lnTo>
                    <a:pt x="152" y="146"/>
                  </a:lnTo>
                  <a:lnTo>
                    <a:pt x="130" y="205"/>
                  </a:lnTo>
                  <a:lnTo>
                    <a:pt x="67" y="235"/>
                  </a:lnTo>
                  <a:lnTo>
                    <a:pt x="47" y="278"/>
                  </a:lnTo>
                  <a:lnTo>
                    <a:pt x="43" y="363"/>
                  </a:lnTo>
                  <a:lnTo>
                    <a:pt x="25" y="355"/>
                  </a:lnTo>
                  <a:lnTo>
                    <a:pt x="0" y="298"/>
                  </a:lnTo>
                  <a:lnTo>
                    <a:pt x="25" y="318"/>
                  </a:lnTo>
                  <a:lnTo>
                    <a:pt x="25" y="269"/>
                  </a:lnTo>
                  <a:lnTo>
                    <a:pt x="43" y="243"/>
                  </a:lnTo>
                  <a:lnTo>
                    <a:pt x="17" y="227"/>
                  </a:lnTo>
                  <a:lnTo>
                    <a:pt x="47" y="69"/>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46">
              <a:extLst>
                <a:ext uri="{FF2B5EF4-FFF2-40B4-BE49-F238E27FC236}">
                  <a16:creationId xmlns:a16="http://schemas.microsoft.com/office/drawing/2014/main" id="{BD4D325D-9B14-4E57-A7D4-CD0C4BD2D932}"/>
                </a:ext>
              </a:extLst>
            </p:cNvPr>
            <p:cNvSpPr>
              <a:spLocks/>
            </p:cNvSpPr>
            <p:nvPr/>
          </p:nvSpPr>
          <p:spPr bwMode="auto">
            <a:xfrm>
              <a:off x="577" y="2353"/>
              <a:ext cx="33" cy="16"/>
            </a:xfrm>
            <a:custGeom>
              <a:avLst/>
              <a:gdLst>
                <a:gd name="T0" fmla="*/ 33 w 33"/>
                <a:gd name="T1" fmla="*/ 14 h 16"/>
                <a:gd name="T2" fmla="*/ 27 w 33"/>
                <a:gd name="T3" fmla="*/ 2 h 16"/>
                <a:gd name="T4" fmla="*/ 4 w 33"/>
                <a:gd name="T5" fmla="*/ 0 h 16"/>
                <a:gd name="T6" fmla="*/ 0 w 33"/>
                <a:gd name="T7" fmla="*/ 16 h 16"/>
                <a:gd name="T8" fmla="*/ 12 w 33"/>
                <a:gd name="T9" fmla="*/ 12 h 16"/>
                <a:gd name="T10" fmla="*/ 33 w 33"/>
                <a:gd name="T11" fmla="*/ 14 h 16"/>
                <a:gd name="T12" fmla="*/ 33 w 33"/>
                <a:gd name="T13" fmla="*/ 1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33" y="14"/>
                  </a:moveTo>
                  <a:lnTo>
                    <a:pt x="27" y="2"/>
                  </a:lnTo>
                  <a:lnTo>
                    <a:pt x="4" y="0"/>
                  </a:lnTo>
                  <a:lnTo>
                    <a:pt x="0" y="16"/>
                  </a:lnTo>
                  <a:lnTo>
                    <a:pt x="12" y="12"/>
                  </a:lnTo>
                  <a:lnTo>
                    <a:pt x="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47">
              <a:extLst>
                <a:ext uri="{FF2B5EF4-FFF2-40B4-BE49-F238E27FC236}">
                  <a16:creationId xmlns:a16="http://schemas.microsoft.com/office/drawing/2014/main" id="{5CF536D4-BC84-4AFF-804C-F094F7A63161}"/>
                </a:ext>
              </a:extLst>
            </p:cNvPr>
            <p:cNvSpPr>
              <a:spLocks/>
            </p:cNvSpPr>
            <p:nvPr/>
          </p:nvSpPr>
          <p:spPr bwMode="auto">
            <a:xfrm>
              <a:off x="1352" y="2126"/>
              <a:ext cx="69" cy="37"/>
            </a:xfrm>
            <a:custGeom>
              <a:avLst/>
              <a:gdLst>
                <a:gd name="T0" fmla="*/ 16 w 69"/>
                <a:gd name="T1" fmla="*/ 10 h 37"/>
                <a:gd name="T2" fmla="*/ 26 w 69"/>
                <a:gd name="T3" fmla="*/ 16 h 37"/>
                <a:gd name="T4" fmla="*/ 36 w 69"/>
                <a:gd name="T5" fmla="*/ 22 h 37"/>
                <a:gd name="T6" fmla="*/ 69 w 69"/>
                <a:gd name="T7" fmla="*/ 37 h 37"/>
                <a:gd name="T8" fmla="*/ 59 w 69"/>
                <a:gd name="T9" fmla="*/ 10 h 37"/>
                <a:gd name="T10" fmla="*/ 32 w 69"/>
                <a:gd name="T11" fmla="*/ 2 h 37"/>
                <a:gd name="T12" fmla="*/ 4 w 69"/>
                <a:gd name="T13" fmla="*/ 0 h 37"/>
                <a:gd name="T14" fmla="*/ 0 w 69"/>
                <a:gd name="T15" fmla="*/ 6 h 37"/>
                <a:gd name="T16" fmla="*/ 16 w 69"/>
                <a:gd name="T17" fmla="*/ 10 h 37"/>
                <a:gd name="T18" fmla="*/ 16 w 69"/>
                <a:gd name="T19" fmla="*/ 1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37">
                  <a:moveTo>
                    <a:pt x="16" y="10"/>
                  </a:moveTo>
                  <a:lnTo>
                    <a:pt x="26" y="16"/>
                  </a:lnTo>
                  <a:lnTo>
                    <a:pt x="36" y="22"/>
                  </a:lnTo>
                  <a:lnTo>
                    <a:pt x="69" y="37"/>
                  </a:lnTo>
                  <a:lnTo>
                    <a:pt x="59" y="10"/>
                  </a:lnTo>
                  <a:lnTo>
                    <a:pt x="32" y="2"/>
                  </a:lnTo>
                  <a:lnTo>
                    <a:pt x="4" y="0"/>
                  </a:lnTo>
                  <a:lnTo>
                    <a:pt x="0" y="6"/>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348">
              <a:extLst>
                <a:ext uri="{FF2B5EF4-FFF2-40B4-BE49-F238E27FC236}">
                  <a16:creationId xmlns:a16="http://schemas.microsoft.com/office/drawing/2014/main" id="{244452AC-4FAB-405D-82D2-A4A672EBFF4A}"/>
                </a:ext>
              </a:extLst>
            </p:cNvPr>
            <p:cNvSpPr>
              <a:spLocks/>
            </p:cNvSpPr>
            <p:nvPr/>
          </p:nvSpPr>
          <p:spPr bwMode="auto">
            <a:xfrm>
              <a:off x="1336" y="2148"/>
              <a:ext cx="59" cy="41"/>
            </a:xfrm>
            <a:custGeom>
              <a:avLst/>
              <a:gdLst>
                <a:gd name="T0" fmla="*/ 22 w 59"/>
                <a:gd name="T1" fmla="*/ 27 h 41"/>
                <a:gd name="T2" fmla="*/ 44 w 59"/>
                <a:gd name="T3" fmla="*/ 23 h 41"/>
                <a:gd name="T4" fmla="*/ 48 w 59"/>
                <a:gd name="T5" fmla="*/ 9 h 41"/>
                <a:gd name="T6" fmla="*/ 56 w 59"/>
                <a:gd name="T7" fmla="*/ 0 h 41"/>
                <a:gd name="T8" fmla="*/ 59 w 59"/>
                <a:gd name="T9" fmla="*/ 27 h 41"/>
                <a:gd name="T10" fmla="*/ 48 w 59"/>
                <a:gd name="T11" fmla="*/ 41 h 41"/>
                <a:gd name="T12" fmla="*/ 16 w 59"/>
                <a:gd name="T13" fmla="*/ 35 h 41"/>
                <a:gd name="T14" fmla="*/ 0 w 59"/>
                <a:gd name="T15" fmla="*/ 11 h 41"/>
                <a:gd name="T16" fmla="*/ 22 w 59"/>
                <a:gd name="T17" fmla="*/ 27 h 41"/>
                <a:gd name="T18" fmla="*/ 22 w 59"/>
                <a:gd name="T19" fmla="*/ 2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1">
                  <a:moveTo>
                    <a:pt x="22" y="27"/>
                  </a:moveTo>
                  <a:lnTo>
                    <a:pt x="44" y="23"/>
                  </a:lnTo>
                  <a:lnTo>
                    <a:pt x="48" y="9"/>
                  </a:lnTo>
                  <a:lnTo>
                    <a:pt x="56" y="0"/>
                  </a:lnTo>
                  <a:lnTo>
                    <a:pt x="59" y="27"/>
                  </a:lnTo>
                  <a:lnTo>
                    <a:pt x="48" y="41"/>
                  </a:lnTo>
                  <a:lnTo>
                    <a:pt x="16" y="35"/>
                  </a:lnTo>
                  <a:lnTo>
                    <a:pt x="0" y="11"/>
                  </a:lnTo>
                  <a:lnTo>
                    <a:pt x="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349">
              <a:extLst>
                <a:ext uri="{FF2B5EF4-FFF2-40B4-BE49-F238E27FC236}">
                  <a16:creationId xmlns:a16="http://schemas.microsoft.com/office/drawing/2014/main" id="{EAB35F77-9198-4CB8-99A0-9BB42E2C9244}"/>
                </a:ext>
              </a:extLst>
            </p:cNvPr>
            <p:cNvSpPr>
              <a:spLocks/>
            </p:cNvSpPr>
            <p:nvPr/>
          </p:nvSpPr>
          <p:spPr bwMode="auto">
            <a:xfrm>
              <a:off x="1388" y="2146"/>
              <a:ext cx="33" cy="29"/>
            </a:xfrm>
            <a:custGeom>
              <a:avLst/>
              <a:gdLst>
                <a:gd name="T0" fmla="*/ 15 w 33"/>
                <a:gd name="T1" fmla="*/ 0 h 29"/>
                <a:gd name="T2" fmla="*/ 27 w 33"/>
                <a:gd name="T3" fmla="*/ 7 h 29"/>
                <a:gd name="T4" fmla="*/ 33 w 33"/>
                <a:gd name="T5" fmla="*/ 17 h 29"/>
                <a:gd name="T6" fmla="*/ 11 w 33"/>
                <a:gd name="T7" fmla="*/ 29 h 29"/>
                <a:gd name="T8" fmla="*/ 4 w 33"/>
                <a:gd name="T9" fmla="*/ 25 h 29"/>
                <a:gd name="T10" fmla="*/ 0 w 33"/>
                <a:gd name="T11" fmla="*/ 2 h 29"/>
                <a:gd name="T12" fmla="*/ 9 w 33"/>
                <a:gd name="T13" fmla="*/ 0 h 29"/>
                <a:gd name="T14" fmla="*/ 15 w 33"/>
                <a:gd name="T15" fmla="*/ 0 h 29"/>
                <a:gd name="T16" fmla="*/ 15 w 33"/>
                <a:gd name="T17" fmla="*/ 0 h 29"/>
                <a:gd name="T18" fmla="*/ 15 w 33"/>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9">
                  <a:moveTo>
                    <a:pt x="15" y="0"/>
                  </a:moveTo>
                  <a:lnTo>
                    <a:pt x="27" y="7"/>
                  </a:lnTo>
                  <a:lnTo>
                    <a:pt x="33" y="17"/>
                  </a:lnTo>
                  <a:lnTo>
                    <a:pt x="11" y="29"/>
                  </a:lnTo>
                  <a:lnTo>
                    <a:pt x="4" y="25"/>
                  </a:lnTo>
                  <a:lnTo>
                    <a:pt x="0" y="2"/>
                  </a:lnTo>
                  <a:lnTo>
                    <a:pt x="9"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350">
              <a:extLst>
                <a:ext uri="{FF2B5EF4-FFF2-40B4-BE49-F238E27FC236}">
                  <a16:creationId xmlns:a16="http://schemas.microsoft.com/office/drawing/2014/main" id="{882A7813-8C08-48CE-9C12-745D43C6AB7E}"/>
                </a:ext>
              </a:extLst>
            </p:cNvPr>
            <p:cNvSpPr>
              <a:spLocks/>
            </p:cNvSpPr>
            <p:nvPr/>
          </p:nvSpPr>
          <p:spPr bwMode="auto">
            <a:xfrm>
              <a:off x="2030" y="2400"/>
              <a:ext cx="68" cy="50"/>
            </a:xfrm>
            <a:custGeom>
              <a:avLst/>
              <a:gdLst>
                <a:gd name="T0" fmla="*/ 0 w 68"/>
                <a:gd name="T1" fmla="*/ 0 h 50"/>
                <a:gd name="T2" fmla="*/ 12 w 68"/>
                <a:gd name="T3" fmla="*/ 18 h 50"/>
                <a:gd name="T4" fmla="*/ 24 w 68"/>
                <a:gd name="T5" fmla="*/ 22 h 50"/>
                <a:gd name="T6" fmla="*/ 50 w 68"/>
                <a:gd name="T7" fmla="*/ 38 h 50"/>
                <a:gd name="T8" fmla="*/ 58 w 68"/>
                <a:gd name="T9" fmla="*/ 50 h 50"/>
                <a:gd name="T10" fmla="*/ 68 w 68"/>
                <a:gd name="T11" fmla="*/ 28 h 50"/>
                <a:gd name="T12" fmla="*/ 46 w 68"/>
                <a:gd name="T13" fmla="*/ 14 h 50"/>
                <a:gd name="T14" fmla="*/ 24 w 68"/>
                <a:gd name="T15" fmla="*/ 8 h 50"/>
                <a:gd name="T16" fmla="*/ 20 w 68"/>
                <a:gd name="T17" fmla="*/ 0 h 50"/>
                <a:gd name="T18" fmla="*/ 0 w 68"/>
                <a:gd name="T19" fmla="*/ 0 h 50"/>
                <a:gd name="T20" fmla="*/ 0 w 68"/>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50">
                  <a:moveTo>
                    <a:pt x="0" y="0"/>
                  </a:moveTo>
                  <a:lnTo>
                    <a:pt x="12" y="18"/>
                  </a:lnTo>
                  <a:lnTo>
                    <a:pt x="24" y="22"/>
                  </a:lnTo>
                  <a:lnTo>
                    <a:pt x="50" y="38"/>
                  </a:lnTo>
                  <a:lnTo>
                    <a:pt x="58" y="50"/>
                  </a:lnTo>
                  <a:lnTo>
                    <a:pt x="68" y="28"/>
                  </a:lnTo>
                  <a:lnTo>
                    <a:pt x="46" y="14"/>
                  </a:lnTo>
                  <a:lnTo>
                    <a:pt x="24" y="8"/>
                  </a:lnTo>
                  <a:lnTo>
                    <a:pt x="20" y="0"/>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351">
              <a:extLst>
                <a:ext uri="{FF2B5EF4-FFF2-40B4-BE49-F238E27FC236}">
                  <a16:creationId xmlns:a16="http://schemas.microsoft.com/office/drawing/2014/main" id="{B8C408D1-E6AA-408D-A0BC-45B390E31735}"/>
                </a:ext>
              </a:extLst>
            </p:cNvPr>
            <p:cNvSpPr>
              <a:spLocks/>
            </p:cNvSpPr>
            <p:nvPr/>
          </p:nvSpPr>
          <p:spPr bwMode="auto">
            <a:xfrm>
              <a:off x="1846" y="2268"/>
              <a:ext cx="22" cy="65"/>
            </a:xfrm>
            <a:custGeom>
              <a:avLst/>
              <a:gdLst>
                <a:gd name="T0" fmla="*/ 0 w 22"/>
                <a:gd name="T1" fmla="*/ 0 h 65"/>
                <a:gd name="T2" fmla="*/ 22 w 22"/>
                <a:gd name="T3" fmla="*/ 44 h 65"/>
                <a:gd name="T4" fmla="*/ 22 w 22"/>
                <a:gd name="T5" fmla="*/ 65 h 65"/>
                <a:gd name="T6" fmla="*/ 0 w 22"/>
                <a:gd name="T7" fmla="*/ 16 h 65"/>
                <a:gd name="T8" fmla="*/ 0 w 22"/>
                <a:gd name="T9" fmla="*/ 0 h 65"/>
                <a:gd name="T10" fmla="*/ 0 w 22"/>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5">
                  <a:moveTo>
                    <a:pt x="0" y="0"/>
                  </a:moveTo>
                  <a:lnTo>
                    <a:pt x="22" y="44"/>
                  </a:lnTo>
                  <a:lnTo>
                    <a:pt x="22" y="65"/>
                  </a:lnTo>
                  <a:lnTo>
                    <a:pt x="0"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352">
              <a:extLst>
                <a:ext uri="{FF2B5EF4-FFF2-40B4-BE49-F238E27FC236}">
                  <a16:creationId xmlns:a16="http://schemas.microsoft.com/office/drawing/2014/main" id="{9A1229D5-83A0-4D07-B292-E36D22245532}"/>
                </a:ext>
              </a:extLst>
            </p:cNvPr>
            <p:cNvSpPr>
              <a:spLocks/>
            </p:cNvSpPr>
            <p:nvPr/>
          </p:nvSpPr>
          <p:spPr bwMode="auto">
            <a:xfrm>
              <a:off x="2412" y="3540"/>
              <a:ext cx="20" cy="20"/>
            </a:xfrm>
            <a:custGeom>
              <a:avLst/>
              <a:gdLst>
                <a:gd name="T0" fmla="*/ 0 w 20"/>
                <a:gd name="T1" fmla="*/ 8 h 20"/>
                <a:gd name="T2" fmla="*/ 20 w 20"/>
                <a:gd name="T3" fmla="*/ 0 h 20"/>
                <a:gd name="T4" fmla="*/ 12 w 20"/>
                <a:gd name="T5" fmla="*/ 20 h 20"/>
                <a:gd name="T6" fmla="*/ 0 w 20"/>
                <a:gd name="T7" fmla="*/ 8 h 20"/>
                <a:gd name="T8" fmla="*/ 0 w 2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8"/>
                  </a:moveTo>
                  <a:lnTo>
                    <a:pt x="20" y="0"/>
                  </a:lnTo>
                  <a:lnTo>
                    <a:pt x="12" y="2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353">
              <a:extLst>
                <a:ext uri="{FF2B5EF4-FFF2-40B4-BE49-F238E27FC236}">
                  <a16:creationId xmlns:a16="http://schemas.microsoft.com/office/drawing/2014/main" id="{FD4DDF83-29CB-4F77-8D73-E0498DBE313A}"/>
                </a:ext>
              </a:extLst>
            </p:cNvPr>
            <p:cNvSpPr>
              <a:spLocks/>
            </p:cNvSpPr>
            <p:nvPr/>
          </p:nvSpPr>
          <p:spPr bwMode="auto">
            <a:xfrm>
              <a:off x="3320" y="2124"/>
              <a:ext cx="138" cy="85"/>
            </a:xfrm>
            <a:custGeom>
              <a:avLst/>
              <a:gdLst>
                <a:gd name="T0" fmla="*/ 138 w 138"/>
                <a:gd name="T1" fmla="*/ 8 h 85"/>
                <a:gd name="T2" fmla="*/ 6 w 138"/>
                <a:gd name="T3" fmla="*/ 85 h 85"/>
                <a:gd name="T4" fmla="*/ 0 w 138"/>
                <a:gd name="T5" fmla="*/ 71 h 85"/>
                <a:gd name="T6" fmla="*/ 138 w 138"/>
                <a:gd name="T7" fmla="*/ 0 h 85"/>
                <a:gd name="T8" fmla="*/ 138 w 138"/>
                <a:gd name="T9" fmla="*/ 8 h 85"/>
                <a:gd name="T10" fmla="*/ 138 w 138"/>
                <a:gd name="T11" fmla="*/ 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5">
                  <a:moveTo>
                    <a:pt x="138" y="8"/>
                  </a:moveTo>
                  <a:lnTo>
                    <a:pt x="6" y="85"/>
                  </a:lnTo>
                  <a:lnTo>
                    <a:pt x="0" y="71"/>
                  </a:lnTo>
                  <a:lnTo>
                    <a:pt x="138" y="0"/>
                  </a:lnTo>
                  <a:lnTo>
                    <a:pt x="1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354">
              <a:extLst>
                <a:ext uri="{FF2B5EF4-FFF2-40B4-BE49-F238E27FC236}">
                  <a16:creationId xmlns:a16="http://schemas.microsoft.com/office/drawing/2014/main" id="{29749A70-B47D-4C0F-906A-4DE8806A1CC3}"/>
                </a:ext>
              </a:extLst>
            </p:cNvPr>
            <p:cNvSpPr>
              <a:spLocks/>
            </p:cNvSpPr>
            <p:nvPr/>
          </p:nvSpPr>
          <p:spPr bwMode="auto">
            <a:xfrm>
              <a:off x="2349" y="3768"/>
              <a:ext cx="464" cy="19"/>
            </a:xfrm>
            <a:custGeom>
              <a:avLst/>
              <a:gdLst>
                <a:gd name="T0" fmla="*/ 0 w 464"/>
                <a:gd name="T1" fmla="*/ 19 h 19"/>
                <a:gd name="T2" fmla="*/ 464 w 464"/>
                <a:gd name="T3" fmla="*/ 19 h 19"/>
                <a:gd name="T4" fmla="*/ 433 w 464"/>
                <a:gd name="T5" fmla="*/ 4 h 19"/>
                <a:gd name="T6" fmla="*/ 19 w 464"/>
                <a:gd name="T7" fmla="*/ 0 h 19"/>
                <a:gd name="T8" fmla="*/ 0 w 464"/>
                <a:gd name="T9" fmla="*/ 19 h 19"/>
                <a:gd name="T10" fmla="*/ 0 w 464"/>
                <a:gd name="T11" fmla="*/ 1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19">
                  <a:moveTo>
                    <a:pt x="0" y="19"/>
                  </a:moveTo>
                  <a:lnTo>
                    <a:pt x="464" y="19"/>
                  </a:lnTo>
                  <a:lnTo>
                    <a:pt x="433" y="4"/>
                  </a:lnTo>
                  <a:lnTo>
                    <a:pt x="19"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355">
              <a:extLst>
                <a:ext uri="{FF2B5EF4-FFF2-40B4-BE49-F238E27FC236}">
                  <a16:creationId xmlns:a16="http://schemas.microsoft.com/office/drawing/2014/main" id="{3CCDE65B-9B17-4A17-9C72-CDD602B07AA1}"/>
                </a:ext>
              </a:extLst>
            </p:cNvPr>
            <p:cNvSpPr>
              <a:spLocks/>
            </p:cNvSpPr>
            <p:nvPr/>
          </p:nvSpPr>
          <p:spPr bwMode="auto">
            <a:xfrm>
              <a:off x="2366" y="3714"/>
              <a:ext cx="86" cy="66"/>
            </a:xfrm>
            <a:custGeom>
              <a:avLst/>
              <a:gdLst>
                <a:gd name="T0" fmla="*/ 86 w 86"/>
                <a:gd name="T1" fmla="*/ 12 h 66"/>
                <a:gd name="T2" fmla="*/ 2 w 86"/>
                <a:gd name="T3" fmla="*/ 66 h 66"/>
                <a:gd name="T4" fmla="*/ 0 w 86"/>
                <a:gd name="T5" fmla="*/ 46 h 66"/>
                <a:gd name="T6" fmla="*/ 86 w 86"/>
                <a:gd name="T7" fmla="*/ 0 h 66"/>
                <a:gd name="T8" fmla="*/ 86 w 86"/>
                <a:gd name="T9" fmla="*/ 12 h 66"/>
                <a:gd name="T10" fmla="*/ 86 w 86"/>
                <a:gd name="T11" fmla="*/ 1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66">
                  <a:moveTo>
                    <a:pt x="86" y="12"/>
                  </a:moveTo>
                  <a:lnTo>
                    <a:pt x="2" y="66"/>
                  </a:lnTo>
                  <a:lnTo>
                    <a:pt x="0" y="46"/>
                  </a:lnTo>
                  <a:lnTo>
                    <a:pt x="86" y="0"/>
                  </a:lnTo>
                  <a:lnTo>
                    <a:pt x="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356">
              <a:extLst>
                <a:ext uri="{FF2B5EF4-FFF2-40B4-BE49-F238E27FC236}">
                  <a16:creationId xmlns:a16="http://schemas.microsoft.com/office/drawing/2014/main" id="{F7415070-32DA-4986-B0E9-76D6CE292F36}"/>
                </a:ext>
              </a:extLst>
            </p:cNvPr>
            <p:cNvSpPr>
              <a:spLocks/>
            </p:cNvSpPr>
            <p:nvPr/>
          </p:nvSpPr>
          <p:spPr bwMode="auto">
            <a:xfrm>
              <a:off x="767" y="4030"/>
              <a:ext cx="79" cy="70"/>
            </a:xfrm>
            <a:custGeom>
              <a:avLst/>
              <a:gdLst>
                <a:gd name="T0" fmla="*/ 79 w 79"/>
                <a:gd name="T1" fmla="*/ 44 h 70"/>
                <a:gd name="T2" fmla="*/ 23 w 79"/>
                <a:gd name="T3" fmla="*/ 70 h 70"/>
                <a:gd name="T4" fmla="*/ 0 w 79"/>
                <a:gd name="T5" fmla="*/ 48 h 70"/>
                <a:gd name="T6" fmla="*/ 19 w 79"/>
                <a:gd name="T7" fmla="*/ 0 h 70"/>
                <a:gd name="T8" fmla="*/ 51 w 79"/>
                <a:gd name="T9" fmla="*/ 10 h 70"/>
                <a:gd name="T10" fmla="*/ 79 w 79"/>
                <a:gd name="T11" fmla="*/ 44 h 70"/>
                <a:gd name="T12" fmla="*/ 79 w 79"/>
                <a:gd name="T13" fmla="*/ 4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70">
                  <a:moveTo>
                    <a:pt x="79" y="44"/>
                  </a:moveTo>
                  <a:lnTo>
                    <a:pt x="23" y="70"/>
                  </a:lnTo>
                  <a:lnTo>
                    <a:pt x="0" y="48"/>
                  </a:lnTo>
                  <a:lnTo>
                    <a:pt x="19" y="0"/>
                  </a:lnTo>
                  <a:lnTo>
                    <a:pt x="51" y="10"/>
                  </a:lnTo>
                  <a:lnTo>
                    <a:pt x="7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357">
              <a:extLst>
                <a:ext uri="{FF2B5EF4-FFF2-40B4-BE49-F238E27FC236}">
                  <a16:creationId xmlns:a16="http://schemas.microsoft.com/office/drawing/2014/main" id="{29AA7986-1FC3-44BB-A751-4A89C3C6DA08}"/>
                </a:ext>
              </a:extLst>
            </p:cNvPr>
            <p:cNvSpPr>
              <a:spLocks/>
            </p:cNvSpPr>
            <p:nvPr/>
          </p:nvSpPr>
          <p:spPr bwMode="auto">
            <a:xfrm>
              <a:off x="1318" y="3851"/>
              <a:ext cx="58" cy="102"/>
            </a:xfrm>
            <a:custGeom>
              <a:avLst/>
              <a:gdLst>
                <a:gd name="T0" fmla="*/ 58 w 58"/>
                <a:gd name="T1" fmla="*/ 0 h 102"/>
                <a:gd name="T2" fmla="*/ 2 w 58"/>
                <a:gd name="T3" fmla="*/ 0 h 102"/>
                <a:gd name="T4" fmla="*/ 0 w 58"/>
                <a:gd name="T5" fmla="*/ 12 h 102"/>
                <a:gd name="T6" fmla="*/ 24 w 58"/>
                <a:gd name="T7" fmla="*/ 102 h 102"/>
                <a:gd name="T8" fmla="*/ 32 w 58"/>
                <a:gd name="T9" fmla="*/ 102 h 102"/>
                <a:gd name="T10" fmla="*/ 6 w 58"/>
                <a:gd name="T11" fmla="*/ 15 h 102"/>
                <a:gd name="T12" fmla="*/ 10 w 58"/>
                <a:gd name="T13" fmla="*/ 8 h 102"/>
                <a:gd name="T14" fmla="*/ 54 w 58"/>
                <a:gd name="T15" fmla="*/ 6 h 102"/>
                <a:gd name="T16" fmla="*/ 58 w 58"/>
                <a:gd name="T17" fmla="*/ 0 h 102"/>
                <a:gd name="T18" fmla="*/ 58 w 58"/>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102">
                  <a:moveTo>
                    <a:pt x="58" y="0"/>
                  </a:moveTo>
                  <a:lnTo>
                    <a:pt x="2" y="0"/>
                  </a:lnTo>
                  <a:lnTo>
                    <a:pt x="0" y="12"/>
                  </a:lnTo>
                  <a:lnTo>
                    <a:pt x="24" y="102"/>
                  </a:lnTo>
                  <a:lnTo>
                    <a:pt x="32" y="102"/>
                  </a:lnTo>
                  <a:lnTo>
                    <a:pt x="6" y="15"/>
                  </a:lnTo>
                  <a:lnTo>
                    <a:pt x="10" y="8"/>
                  </a:lnTo>
                  <a:lnTo>
                    <a:pt x="54" y="6"/>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358">
              <a:extLst>
                <a:ext uri="{FF2B5EF4-FFF2-40B4-BE49-F238E27FC236}">
                  <a16:creationId xmlns:a16="http://schemas.microsoft.com/office/drawing/2014/main" id="{BD02A043-94F1-4EAB-A2CD-59AB42B47DCA}"/>
                </a:ext>
              </a:extLst>
            </p:cNvPr>
            <p:cNvSpPr>
              <a:spLocks/>
            </p:cNvSpPr>
            <p:nvPr/>
          </p:nvSpPr>
          <p:spPr bwMode="auto">
            <a:xfrm>
              <a:off x="3132" y="3916"/>
              <a:ext cx="77" cy="79"/>
            </a:xfrm>
            <a:custGeom>
              <a:avLst/>
              <a:gdLst>
                <a:gd name="T0" fmla="*/ 0 w 77"/>
                <a:gd name="T1" fmla="*/ 2 h 79"/>
                <a:gd name="T2" fmla="*/ 41 w 77"/>
                <a:gd name="T3" fmla="*/ 26 h 79"/>
                <a:gd name="T4" fmla="*/ 33 w 77"/>
                <a:gd name="T5" fmla="*/ 67 h 79"/>
                <a:gd name="T6" fmla="*/ 49 w 77"/>
                <a:gd name="T7" fmla="*/ 79 h 79"/>
                <a:gd name="T8" fmla="*/ 77 w 77"/>
                <a:gd name="T9" fmla="*/ 0 h 79"/>
                <a:gd name="T10" fmla="*/ 0 w 77"/>
                <a:gd name="T11" fmla="*/ 2 h 79"/>
                <a:gd name="T12" fmla="*/ 0 w 77"/>
                <a:gd name="T13" fmla="*/ 2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79">
                  <a:moveTo>
                    <a:pt x="0" y="2"/>
                  </a:moveTo>
                  <a:lnTo>
                    <a:pt x="41" y="26"/>
                  </a:lnTo>
                  <a:lnTo>
                    <a:pt x="33" y="67"/>
                  </a:lnTo>
                  <a:lnTo>
                    <a:pt x="49" y="79"/>
                  </a:lnTo>
                  <a:lnTo>
                    <a:pt x="7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Rectangle 359">
              <a:extLst>
                <a:ext uri="{FF2B5EF4-FFF2-40B4-BE49-F238E27FC236}">
                  <a16:creationId xmlns:a16="http://schemas.microsoft.com/office/drawing/2014/main" id="{0F721F8D-A3D5-448C-91CD-47B475CD029F}"/>
                </a:ext>
              </a:extLst>
            </p:cNvPr>
            <p:cNvSpPr>
              <a:spLocks noChangeArrowheads="1"/>
            </p:cNvSpPr>
            <p:nvPr/>
          </p:nvSpPr>
          <p:spPr bwMode="auto">
            <a:xfrm>
              <a:off x="1939" y="3294"/>
              <a:ext cx="221" cy="66"/>
            </a:xfrm>
            <a:prstGeom prst="rect">
              <a:avLst/>
            </a:prstGeom>
            <a:solidFill>
              <a:schemeClr val="tx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39" name="Line 360">
              <a:extLst>
                <a:ext uri="{FF2B5EF4-FFF2-40B4-BE49-F238E27FC236}">
                  <a16:creationId xmlns:a16="http://schemas.microsoft.com/office/drawing/2014/main" id="{77D9AAB6-9224-414F-83F1-098C09273AB2}"/>
                </a:ext>
              </a:extLst>
            </p:cNvPr>
            <p:cNvSpPr>
              <a:spLocks noChangeShapeType="1"/>
            </p:cNvSpPr>
            <p:nvPr/>
          </p:nvSpPr>
          <p:spPr bwMode="auto">
            <a:xfrm>
              <a:off x="1920" y="3312"/>
              <a:ext cx="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 name="Line 361">
              <a:extLst>
                <a:ext uri="{FF2B5EF4-FFF2-40B4-BE49-F238E27FC236}">
                  <a16:creationId xmlns:a16="http://schemas.microsoft.com/office/drawing/2014/main" id="{96AB9210-90C2-48D4-BE33-0A34850EB2DB}"/>
                </a:ext>
              </a:extLst>
            </p:cNvPr>
            <p:cNvSpPr>
              <a:spLocks noChangeShapeType="1"/>
            </p:cNvSpPr>
            <p:nvPr/>
          </p:nvSpPr>
          <p:spPr bwMode="auto">
            <a:xfrm flipV="1">
              <a:off x="1917" y="3297"/>
              <a:ext cx="33" cy="1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Freeform 362">
              <a:extLst>
                <a:ext uri="{FF2B5EF4-FFF2-40B4-BE49-F238E27FC236}">
                  <a16:creationId xmlns:a16="http://schemas.microsoft.com/office/drawing/2014/main" id="{C50BAB9F-56DA-4845-B705-86A6EE4BA79E}"/>
                </a:ext>
              </a:extLst>
            </p:cNvPr>
            <p:cNvSpPr>
              <a:spLocks/>
            </p:cNvSpPr>
            <p:nvPr/>
          </p:nvSpPr>
          <p:spPr bwMode="auto">
            <a:xfrm>
              <a:off x="1868" y="2313"/>
              <a:ext cx="338" cy="465"/>
            </a:xfrm>
            <a:custGeom>
              <a:avLst/>
              <a:gdLst>
                <a:gd name="T0" fmla="*/ 0 w 338"/>
                <a:gd name="T1" fmla="*/ 0 h 465"/>
                <a:gd name="T2" fmla="*/ 8 w 338"/>
                <a:gd name="T3" fmla="*/ 28 h 465"/>
                <a:gd name="T4" fmla="*/ 28 w 338"/>
                <a:gd name="T5" fmla="*/ 70 h 465"/>
                <a:gd name="T6" fmla="*/ 63 w 338"/>
                <a:gd name="T7" fmla="*/ 111 h 465"/>
                <a:gd name="T8" fmla="*/ 81 w 338"/>
                <a:gd name="T9" fmla="*/ 103 h 465"/>
                <a:gd name="T10" fmla="*/ 99 w 338"/>
                <a:gd name="T11" fmla="*/ 83 h 465"/>
                <a:gd name="T12" fmla="*/ 99 w 338"/>
                <a:gd name="T13" fmla="*/ 105 h 465"/>
                <a:gd name="T14" fmla="*/ 93 w 338"/>
                <a:gd name="T15" fmla="*/ 117 h 465"/>
                <a:gd name="T16" fmla="*/ 117 w 338"/>
                <a:gd name="T17" fmla="*/ 125 h 465"/>
                <a:gd name="T18" fmla="*/ 141 w 338"/>
                <a:gd name="T19" fmla="*/ 129 h 465"/>
                <a:gd name="T20" fmla="*/ 152 w 338"/>
                <a:gd name="T21" fmla="*/ 117 h 465"/>
                <a:gd name="T22" fmla="*/ 174 w 338"/>
                <a:gd name="T23" fmla="*/ 117 h 465"/>
                <a:gd name="T24" fmla="*/ 158 w 338"/>
                <a:gd name="T25" fmla="*/ 131 h 465"/>
                <a:gd name="T26" fmla="*/ 144 w 338"/>
                <a:gd name="T27" fmla="*/ 141 h 465"/>
                <a:gd name="T28" fmla="*/ 107 w 338"/>
                <a:gd name="T29" fmla="*/ 141 h 465"/>
                <a:gd name="T30" fmla="*/ 113 w 338"/>
                <a:gd name="T31" fmla="*/ 153 h 465"/>
                <a:gd name="T32" fmla="*/ 129 w 338"/>
                <a:gd name="T33" fmla="*/ 149 h 465"/>
                <a:gd name="T34" fmla="*/ 150 w 338"/>
                <a:gd name="T35" fmla="*/ 153 h 465"/>
                <a:gd name="T36" fmla="*/ 166 w 338"/>
                <a:gd name="T37" fmla="*/ 145 h 465"/>
                <a:gd name="T38" fmla="*/ 192 w 338"/>
                <a:gd name="T39" fmla="*/ 149 h 465"/>
                <a:gd name="T40" fmla="*/ 190 w 338"/>
                <a:gd name="T41" fmla="*/ 131 h 465"/>
                <a:gd name="T42" fmla="*/ 212 w 338"/>
                <a:gd name="T43" fmla="*/ 137 h 465"/>
                <a:gd name="T44" fmla="*/ 218 w 338"/>
                <a:gd name="T45" fmla="*/ 153 h 465"/>
                <a:gd name="T46" fmla="*/ 170 w 338"/>
                <a:gd name="T47" fmla="*/ 159 h 465"/>
                <a:gd name="T48" fmla="*/ 113 w 338"/>
                <a:gd name="T49" fmla="*/ 164 h 465"/>
                <a:gd name="T50" fmla="*/ 141 w 338"/>
                <a:gd name="T51" fmla="*/ 174 h 465"/>
                <a:gd name="T52" fmla="*/ 202 w 338"/>
                <a:gd name="T53" fmla="*/ 166 h 465"/>
                <a:gd name="T54" fmla="*/ 186 w 338"/>
                <a:gd name="T55" fmla="*/ 180 h 465"/>
                <a:gd name="T56" fmla="*/ 141 w 338"/>
                <a:gd name="T57" fmla="*/ 188 h 465"/>
                <a:gd name="T58" fmla="*/ 152 w 338"/>
                <a:gd name="T59" fmla="*/ 202 h 465"/>
                <a:gd name="T60" fmla="*/ 198 w 338"/>
                <a:gd name="T61" fmla="*/ 198 h 465"/>
                <a:gd name="T62" fmla="*/ 233 w 338"/>
                <a:gd name="T63" fmla="*/ 170 h 465"/>
                <a:gd name="T64" fmla="*/ 263 w 338"/>
                <a:gd name="T65" fmla="*/ 125 h 465"/>
                <a:gd name="T66" fmla="*/ 287 w 338"/>
                <a:gd name="T67" fmla="*/ 95 h 465"/>
                <a:gd name="T68" fmla="*/ 291 w 338"/>
                <a:gd name="T69" fmla="*/ 70 h 465"/>
                <a:gd name="T70" fmla="*/ 295 w 338"/>
                <a:gd name="T71" fmla="*/ 93 h 465"/>
                <a:gd name="T72" fmla="*/ 283 w 338"/>
                <a:gd name="T73" fmla="*/ 109 h 465"/>
                <a:gd name="T74" fmla="*/ 257 w 338"/>
                <a:gd name="T75" fmla="*/ 149 h 465"/>
                <a:gd name="T76" fmla="*/ 226 w 338"/>
                <a:gd name="T77" fmla="*/ 198 h 465"/>
                <a:gd name="T78" fmla="*/ 224 w 338"/>
                <a:gd name="T79" fmla="*/ 206 h 465"/>
                <a:gd name="T80" fmla="*/ 283 w 338"/>
                <a:gd name="T81" fmla="*/ 226 h 465"/>
                <a:gd name="T82" fmla="*/ 338 w 338"/>
                <a:gd name="T83" fmla="*/ 242 h 465"/>
                <a:gd name="T84" fmla="*/ 237 w 338"/>
                <a:gd name="T85" fmla="*/ 242 h 465"/>
                <a:gd name="T86" fmla="*/ 220 w 338"/>
                <a:gd name="T87" fmla="*/ 291 h 465"/>
                <a:gd name="T88" fmla="*/ 233 w 338"/>
                <a:gd name="T89" fmla="*/ 323 h 465"/>
                <a:gd name="T90" fmla="*/ 257 w 338"/>
                <a:gd name="T91" fmla="*/ 465 h 465"/>
                <a:gd name="T92" fmla="*/ 160 w 338"/>
                <a:gd name="T93" fmla="*/ 380 h 465"/>
                <a:gd name="T94" fmla="*/ 186 w 338"/>
                <a:gd name="T95" fmla="*/ 311 h 465"/>
                <a:gd name="T96" fmla="*/ 194 w 338"/>
                <a:gd name="T97" fmla="*/ 287 h 465"/>
                <a:gd name="T98" fmla="*/ 166 w 338"/>
                <a:gd name="T99" fmla="*/ 245 h 465"/>
                <a:gd name="T100" fmla="*/ 141 w 338"/>
                <a:gd name="T101" fmla="*/ 261 h 465"/>
                <a:gd name="T102" fmla="*/ 69 w 338"/>
                <a:gd name="T103" fmla="*/ 279 h 465"/>
                <a:gd name="T104" fmla="*/ 141 w 338"/>
                <a:gd name="T105" fmla="*/ 249 h 465"/>
                <a:gd name="T106" fmla="*/ 174 w 338"/>
                <a:gd name="T107" fmla="*/ 218 h 465"/>
                <a:gd name="T108" fmla="*/ 141 w 338"/>
                <a:gd name="T109" fmla="*/ 214 h 465"/>
                <a:gd name="T110" fmla="*/ 97 w 338"/>
                <a:gd name="T111" fmla="*/ 168 h 465"/>
                <a:gd name="T112" fmla="*/ 57 w 338"/>
                <a:gd name="T113" fmla="*/ 125 h 465"/>
                <a:gd name="T114" fmla="*/ 16 w 338"/>
                <a:gd name="T115" fmla="*/ 74 h 465"/>
                <a:gd name="T116" fmla="*/ 0 w 338"/>
                <a:gd name="T117" fmla="*/ 24 h 465"/>
                <a:gd name="T118" fmla="*/ 0 w 338"/>
                <a:gd name="T119" fmla="*/ 0 h 465"/>
                <a:gd name="T120" fmla="*/ 0 w 338"/>
                <a:gd name="T121" fmla="*/ 0 h 4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8" h="465">
                  <a:moveTo>
                    <a:pt x="0" y="0"/>
                  </a:moveTo>
                  <a:lnTo>
                    <a:pt x="8" y="28"/>
                  </a:lnTo>
                  <a:lnTo>
                    <a:pt x="28" y="70"/>
                  </a:lnTo>
                  <a:lnTo>
                    <a:pt x="63" y="111"/>
                  </a:lnTo>
                  <a:lnTo>
                    <a:pt x="81" y="103"/>
                  </a:lnTo>
                  <a:lnTo>
                    <a:pt x="99" y="83"/>
                  </a:lnTo>
                  <a:lnTo>
                    <a:pt x="99" y="105"/>
                  </a:lnTo>
                  <a:lnTo>
                    <a:pt x="93" y="117"/>
                  </a:lnTo>
                  <a:lnTo>
                    <a:pt x="117" y="125"/>
                  </a:lnTo>
                  <a:lnTo>
                    <a:pt x="141" y="129"/>
                  </a:lnTo>
                  <a:lnTo>
                    <a:pt x="152" y="117"/>
                  </a:lnTo>
                  <a:lnTo>
                    <a:pt x="174" y="117"/>
                  </a:lnTo>
                  <a:lnTo>
                    <a:pt x="158" y="131"/>
                  </a:lnTo>
                  <a:lnTo>
                    <a:pt x="144" y="141"/>
                  </a:lnTo>
                  <a:lnTo>
                    <a:pt x="107" y="141"/>
                  </a:lnTo>
                  <a:lnTo>
                    <a:pt x="113" y="153"/>
                  </a:lnTo>
                  <a:lnTo>
                    <a:pt x="129" y="149"/>
                  </a:lnTo>
                  <a:lnTo>
                    <a:pt x="150" y="153"/>
                  </a:lnTo>
                  <a:lnTo>
                    <a:pt x="166" y="145"/>
                  </a:lnTo>
                  <a:lnTo>
                    <a:pt x="192" y="149"/>
                  </a:lnTo>
                  <a:lnTo>
                    <a:pt x="190" y="131"/>
                  </a:lnTo>
                  <a:lnTo>
                    <a:pt x="212" y="137"/>
                  </a:lnTo>
                  <a:lnTo>
                    <a:pt x="218" y="153"/>
                  </a:lnTo>
                  <a:lnTo>
                    <a:pt x="170" y="159"/>
                  </a:lnTo>
                  <a:lnTo>
                    <a:pt x="113" y="164"/>
                  </a:lnTo>
                  <a:lnTo>
                    <a:pt x="141" y="174"/>
                  </a:lnTo>
                  <a:lnTo>
                    <a:pt x="202" y="166"/>
                  </a:lnTo>
                  <a:lnTo>
                    <a:pt x="186" y="180"/>
                  </a:lnTo>
                  <a:lnTo>
                    <a:pt x="141" y="188"/>
                  </a:lnTo>
                  <a:lnTo>
                    <a:pt x="152" y="202"/>
                  </a:lnTo>
                  <a:lnTo>
                    <a:pt x="198" y="198"/>
                  </a:lnTo>
                  <a:lnTo>
                    <a:pt x="233" y="170"/>
                  </a:lnTo>
                  <a:lnTo>
                    <a:pt x="263" y="125"/>
                  </a:lnTo>
                  <a:lnTo>
                    <a:pt x="287" y="95"/>
                  </a:lnTo>
                  <a:lnTo>
                    <a:pt x="291" y="70"/>
                  </a:lnTo>
                  <a:lnTo>
                    <a:pt x="295" y="93"/>
                  </a:lnTo>
                  <a:lnTo>
                    <a:pt x="283" y="109"/>
                  </a:lnTo>
                  <a:lnTo>
                    <a:pt x="257" y="149"/>
                  </a:lnTo>
                  <a:lnTo>
                    <a:pt x="226" y="198"/>
                  </a:lnTo>
                  <a:lnTo>
                    <a:pt x="224" y="206"/>
                  </a:lnTo>
                  <a:lnTo>
                    <a:pt x="283" y="226"/>
                  </a:lnTo>
                  <a:lnTo>
                    <a:pt x="338" y="242"/>
                  </a:lnTo>
                  <a:lnTo>
                    <a:pt x="237" y="242"/>
                  </a:lnTo>
                  <a:lnTo>
                    <a:pt x="220" y="291"/>
                  </a:lnTo>
                  <a:lnTo>
                    <a:pt x="233" y="323"/>
                  </a:lnTo>
                  <a:lnTo>
                    <a:pt x="257" y="465"/>
                  </a:lnTo>
                  <a:lnTo>
                    <a:pt x="160" y="380"/>
                  </a:lnTo>
                  <a:lnTo>
                    <a:pt x="186" y="311"/>
                  </a:lnTo>
                  <a:lnTo>
                    <a:pt x="194" y="287"/>
                  </a:lnTo>
                  <a:lnTo>
                    <a:pt x="166" y="245"/>
                  </a:lnTo>
                  <a:lnTo>
                    <a:pt x="141" y="261"/>
                  </a:lnTo>
                  <a:lnTo>
                    <a:pt x="69" y="279"/>
                  </a:lnTo>
                  <a:lnTo>
                    <a:pt x="141" y="249"/>
                  </a:lnTo>
                  <a:lnTo>
                    <a:pt x="174" y="218"/>
                  </a:lnTo>
                  <a:lnTo>
                    <a:pt x="141" y="214"/>
                  </a:lnTo>
                  <a:lnTo>
                    <a:pt x="97" y="168"/>
                  </a:lnTo>
                  <a:lnTo>
                    <a:pt x="57" y="125"/>
                  </a:lnTo>
                  <a:lnTo>
                    <a:pt x="16" y="7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Rectangle 363">
              <a:extLst>
                <a:ext uri="{FF2B5EF4-FFF2-40B4-BE49-F238E27FC236}">
                  <a16:creationId xmlns:a16="http://schemas.microsoft.com/office/drawing/2014/main" id="{D2E2D343-816C-45D7-A562-DBC7260F2185}"/>
                </a:ext>
              </a:extLst>
            </p:cNvPr>
            <p:cNvSpPr>
              <a:spLocks noChangeArrowheads="1"/>
            </p:cNvSpPr>
            <p:nvPr/>
          </p:nvSpPr>
          <p:spPr bwMode="auto">
            <a:xfrm rot="-807604">
              <a:off x="1951" y="2518"/>
              <a:ext cx="314" cy="26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43" name="Line 364">
              <a:extLst>
                <a:ext uri="{FF2B5EF4-FFF2-40B4-BE49-F238E27FC236}">
                  <a16:creationId xmlns:a16="http://schemas.microsoft.com/office/drawing/2014/main" id="{4D430C6D-25FD-40D0-9A4F-28EBE2482509}"/>
                </a:ext>
              </a:extLst>
            </p:cNvPr>
            <p:cNvSpPr>
              <a:spLocks noChangeShapeType="1"/>
            </p:cNvSpPr>
            <p:nvPr/>
          </p:nvSpPr>
          <p:spPr bwMode="auto">
            <a:xfrm rot="1062025">
              <a:off x="3508" y="2400"/>
              <a:ext cx="48" cy="9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20331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3E8E985F-F7DF-42FA-B89C-3167E1D2BBEE}"/>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4342" name="Text Box 688">
            <a:extLst>
              <a:ext uri="{FF2B5EF4-FFF2-40B4-BE49-F238E27FC236}">
                <a16:creationId xmlns:a16="http://schemas.microsoft.com/office/drawing/2014/main" id="{C5011670-D1AD-4B6B-A6F6-947117101EF2}"/>
              </a:ext>
            </a:extLst>
          </p:cNvPr>
          <p:cNvSpPr txBox="1">
            <a:spLocks noChangeArrowheads="1"/>
          </p:cNvSpPr>
          <p:nvPr/>
        </p:nvSpPr>
        <p:spPr bwMode="auto">
          <a:xfrm>
            <a:off x="314324" y="542925"/>
            <a:ext cx="5248275" cy="52322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sz="2800" b="1" dirty="0"/>
              <a:t>Reuniones de Seguridad</a:t>
            </a:r>
            <a:endParaRPr lang="en-US" altLang="en-US" sz="2800" b="1" dirty="0"/>
          </a:p>
        </p:txBody>
      </p:sp>
      <p:sp>
        <p:nvSpPr>
          <p:cNvPr id="1026" name="Text Box 7">
            <a:extLst>
              <a:ext uri="{FF2B5EF4-FFF2-40B4-BE49-F238E27FC236}">
                <a16:creationId xmlns:a16="http://schemas.microsoft.com/office/drawing/2014/main" id="{A2654B71-88EA-42F4-B438-DF06677917BB}"/>
              </a:ext>
            </a:extLst>
          </p:cNvPr>
          <p:cNvSpPr txBox="1">
            <a:spLocks noChangeArrowheads="1"/>
          </p:cNvSpPr>
          <p:nvPr/>
        </p:nvSpPr>
        <p:spPr bwMode="auto">
          <a:xfrm>
            <a:off x="454025" y="1603375"/>
            <a:ext cx="5600700" cy="4431983"/>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 altLang="en-US" sz="1800" b="1" dirty="0"/>
              <a:t>Si su empleador está en la construcción, servicios públicos, o fabricación, el empleador deberá anotar y poner a disposición un acta por escrito de cada reunión que incluye lo siguiente:</a:t>
            </a:r>
          </a:p>
          <a:p>
            <a:endParaRPr lang="es-ES" altLang="en-US" sz="1800" b="1" dirty="0"/>
          </a:p>
          <a:p>
            <a:endParaRPr lang="es-ES" altLang="en-US" sz="1800" b="1" dirty="0"/>
          </a:p>
          <a:p>
            <a:pPr marL="285750" indent="-285750">
              <a:buFont typeface="Arial" panose="020B0604020202020204" pitchFamily="34" charset="0"/>
              <a:buChar char="•"/>
            </a:pPr>
            <a:r>
              <a:rPr lang="es-ES" altLang="en-US" sz="1800" b="1" dirty="0"/>
              <a:t>Peligros relacionados con la herramienta, el equipo, el ambiente labora, las practicas de seguridad inseguras identificadas durante la reunión.</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r>
              <a:rPr lang="es-ES" altLang="en-US" sz="1800" b="1" dirty="0"/>
              <a:t>La fecha de la reunión.</a:t>
            </a:r>
          </a:p>
          <a:p>
            <a:pPr marL="285750" indent="-285750">
              <a:buFont typeface="Arial" panose="020B0604020202020204" pitchFamily="34" charset="0"/>
              <a:buChar char="•"/>
            </a:pPr>
            <a:endParaRPr lang="es-ES" altLang="en-US" sz="1800" b="1" dirty="0"/>
          </a:p>
          <a:p>
            <a:pPr marL="285750" indent="-285750">
              <a:buFont typeface="Arial" panose="020B0604020202020204" pitchFamily="34" charset="0"/>
              <a:buChar char="•"/>
            </a:pPr>
            <a:r>
              <a:rPr lang="es-ES" altLang="en-US" sz="1800" b="1" dirty="0"/>
              <a:t>Los nombres de los presentes en la reunión.</a:t>
            </a:r>
          </a:p>
          <a:p>
            <a:endParaRPr lang="es-ES" altLang="en-US" sz="1800" b="1" dirty="0"/>
          </a:p>
          <a:p>
            <a:endParaRPr lang="es-ES" altLang="en-US" sz="1800" b="1" dirty="0"/>
          </a:p>
          <a:p>
            <a:r>
              <a:rPr lang="es-ES" altLang="en-US" b="1" dirty="0"/>
              <a:t>Nota:  Las actas de las reuniones se deberán conservar por tres años.</a:t>
            </a:r>
          </a:p>
        </p:txBody>
      </p:sp>
      <p:grpSp>
        <p:nvGrpSpPr>
          <p:cNvPr id="5" name="Group 26">
            <a:extLst>
              <a:ext uri="{FF2B5EF4-FFF2-40B4-BE49-F238E27FC236}">
                <a16:creationId xmlns:a16="http://schemas.microsoft.com/office/drawing/2014/main" id="{E102CA09-08C7-4F19-B68F-50668341BD23}"/>
              </a:ext>
            </a:extLst>
          </p:cNvPr>
          <p:cNvGrpSpPr>
            <a:grpSpLocks/>
          </p:cNvGrpSpPr>
          <p:nvPr/>
        </p:nvGrpSpPr>
        <p:grpSpPr bwMode="auto">
          <a:xfrm>
            <a:off x="1862931" y="6873875"/>
            <a:ext cx="3132138" cy="1736725"/>
            <a:chOff x="288" y="1741"/>
            <a:chExt cx="3848" cy="2368"/>
          </a:xfrm>
        </p:grpSpPr>
        <p:sp>
          <p:nvSpPr>
            <p:cNvPr id="6" name="Freeform 27">
              <a:extLst>
                <a:ext uri="{FF2B5EF4-FFF2-40B4-BE49-F238E27FC236}">
                  <a16:creationId xmlns:a16="http://schemas.microsoft.com/office/drawing/2014/main" id="{0C14382F-ADAD-49EF-8C82-4F2543123F08}"/>
                </a:ext>
              </a:extLst>
            </p:cNvPr>
            <p:cNvSpPr>
              <a:spLocks/>
            </p:cNvSpPr>
            <p:nvPr/>
          </p:nvSpPr>
          <p:spPr bwMode="auto">
            <a:xfrm>
              <a:off x="1993" y="2432"/>
              <a:ext cx="132" cy="95"/>
            </a:xfrm>
            <a:custGeom>
              <a:avLst/>
              <a:gdLst>
                <a:gd name="T0" fmla="*/ 105 w 132"/>
                <a:gd name="T1" fmla="*/ 2 h 95"/>
                <a:gd name="T2" fmla="*/ 108 w 132"/>
                <a:gd name="T3" fmla="*/ 18 h 95"/>
                <a:gd name="T4" fmla="*/ 132 w 132"/>
                <a:gd name="T5" fmla="*/ 22 h 95"/>
                <a:gd name="T6" fmla="*/ 103 w 132"/>
                <a:gd name="T7" fmla="*/ 63 h 95"/>
                <a:gd name="T8" fmla="*/ 71 w 132"/>
                <a:gd name="T9" fmla="*/ 95 h 95"/>
                <a:gd name="T10" fmla="*/ 18 w 132"/>
                <a:gd name="T11" fmla="*/ 91 h 95"/>
                <a:gd name="T12" fmla="*/ 0 w 132"/>
                <a:gd name="T13" fmla="*/ 59 h 95"/>
                <a:gd name="T14" fmla="*/ 57 w 132"/>
                <a:gd name="T15" fmla="*/ 53 h 95"/>
                <a:gd name="T16" fmla="*/ 81 w 132"/>
                <a:gd name="T17" fmla="*/ 26 h 95"/>
                <a:gd name="T18" fmla="*/ 93 w 132"/>
                <a:gd name="T19" fmla="*/ 0 h 95"/>
                <a:gd name="T20" fmla="*/ 105 w 132"/>
                <a:gd name="T21" fmla="*/ 2 h 95"/>
                <a:gd name="T22" fmla="*/ 105 w 132"/>
                <a:gd name="T23" fmla="*/ 2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 h="95">
                  <a:moveTo>
                    <a:pt x="105" y="2"/>
                  </a:moveTo>
                  <a:lnTo>
                    <a:pt x="108" y="18"/>
                  </a:lnTo>
                  <a:lnTo>
                    <a:pt x="132" y="22"/>
                  </a:lnTo>
                  <a:lnTo>
                    <a:pt x="103" y="63"/>
                  </a:lnTo>
                  <a:lnTo>
                    <a:pt x="71" y="95"/>
                  </a:lnTo>
                  <a:lnTo>
                    <a:pt x="18" y="91"/>
                  </a:lnTo>
                  <a:lnTo>
                    <a:pt x="0" y="59"/>
                  </a:lnTo>
                  <a:lnTo>
                    <a:pt x="57" y="53"/>
                  </a:lnTo>
                  <a:lnTo>
                    <a:pt x="81" y="26"/>
                  </a:lnTo>
                  <a:lnTo>
                    <a:pt x="93" y="0"/>
                  </a:lnTo>
                  <a:lnTo>
                    <a:pt x="105"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8">
              <a:extLst>
                <a:ext uri="{FF2B5EF4-FFF2-40B4-BE49-F238E27FC236}">
                  <a16:creationId xmlns:a16="http://schemas.microsoft.com/office/drawing/2014/main" id="{5F2357FB-B20E-48EE-8BA7-D7FF6DAE33A0}"/>
                </a:ext>
              </a:extLst>
            </p:cNvPr>
            <p:cNvSpPr>
              <a:spLocks/>
            </p:cNvSpPr>
            <p:nvPr/>
          </p:nvSpPr>
          <p:spPr bwMode="auto">
            <a:xfrm>
              <a:off x="2206" y="3282"/>
              <a:ext cx="81" cy="89"/>
            </a:xfrm>
            <a:custGeom>
              <a:avLst/>
              <a:gdLst>
                <a:gd name="T0" fmla="*/ 6 w 81"/>
                <a:gd name="T1" fmla="*/ 4 h 89"/>
                <a:gd name="T2" fmla="*/ 77 w 81"/>
                <a:gd name="T3" fmla="*/ 0 h 89"/>
                <a:gd name="T4" fmla="*/ 81 w 81"/>
                <a:gd name="T5" fmla="*/ 41 h 89"/>
                <a:gd name="T6" fmla="*/ 79 w 81"/>
                <a:gd name="T7" fmla="*/ 59 h 89"/>
                <a:gd name="T8" fmla="*/ 73 w 81"/>
                <a:gd name="T9" fmla="*/ 71 h 89"/>
                <a:gd name="T10" fmla="*/ 26 w 81"/>
                <a:gd name="T11" fmla="*/ 89 h 89"/>
                <a:gd name="T12" fmla="*/ 4 w 81"/>
                <a:gd name="T13" fmla="*/ 89 h 89"/>
                <a:gd name="T14" fmla="*/ 0 w 81"/>
                <a:gd name="T15" fmla="*/ 27 h 89"/>
                <a:gd name="T16" fmla="*/ 6 w 81"/>
                <a:gd name="T17" fmla="*/ 4 h 89"/>
                <a:gd name="T18" fmla="*/ 6 w 81"/>
                <a:gd name="T19" fmla="*/ 4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89">
                  <a:moveTo>
                    <a:pt x="6" y="4"/>
                  </a:moveTo>
                  <a:lnTo>
                    <a:pt x="77" y="0"/>
                  </a:lnTo>
                  <a:lnTo>
                    <a:pt x="81" y="41"/>
                  </a:lnTo>
                  <a:lnTo>
                    <a:pt x="79" y="59"/>
                  </a:lnTo>
                  <a:lnTo>
                    <a:pt x="73" y="71"/>
                  </a:lnTo>
                  <a:lnTo>
                    <a:pt x="26" y="89"/>
                  </a:lnTo>
                  <a:lnTo>
                    <a:pt x="4" y="89"/>
                  </a:lnTo>
                  <a:lnTo>
                    <a:pt x="0" y="27"/>
                  </a:lnTo>
                  <a:lnTo>
                    <a:pt x="6"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9">
              <a:extLst>
                <a:ext uri="{FF2B5EF4-FFF2-40B4-BE49-F238E27FC236}">
                  <a16:creationId xmlns:a16="http://schemas.microsoft.com/office/drawing/2014/main" id="{A6C4C316-CE05-4305-88CB-5D6564D3B005}"/>
                </a:ext>
              </a:extLst>
            </p:cNvPr>
            <p:cNvSpPr>
              <a:spLocks/>
            </p:cNvSpPr>
            <p:nvPr/>
          </p:nvSpPr>
          <p:spPr bwMode="auto">
            <a:xfrm>
              <a:off x="2222" y="3293"/>
              <a:ext cx="46" cy="14"/>
            </a:xfrm>
            <a:custGeom>
              <a:avLst/>
              <a:gdLst>
                <a:gd name="T0" fmla="*/ 30 w 46"/>
                <a:gd name="T1" fmla="*/ 0 h 14"/>
                <a:gd name="T2" fmla="*/ 0 w 46"/>
                <a:gd name="T3" fmla="*/ 0 h 14"/>
                <a:gd name="T4" fmla="*/ 0 w 46"/>
                <a:gd name="T5" fmla="*/ 14 h 14"/>
                <a:gd name="T6" fmla="*/ 20 w 46"/>
                <a:gd name="T7" fmla="*/ 14 h 14"/>
                <a:gd name="T8" fmla="*/ 46 w 46"/>
                <a:gd name="T9" fmla="*/ 14 h 14"/>
                <a:gd name="T10" fmla="*/ 46 w 46"/>
                <a:gd name="T11" fmla="*/ 2 h 14"/>
                <a:gd name="T12" fmla="*/ 30 w 46"/>
                <a:gd name="T13" fmla="*/ 0 h 14"/>
                <a:gd name="T14" fmla="*/ 30 w 46"/>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14">
                  <a:moveTo>
                    <a:pt x="30" y="0"/>
                  </a:moveTo>
                  <a:lnTo>
                    <a:pt x="0" y="0"/>
                  </a:lnTo>
                  <a:lnTo>
                    <a:pt x="0" y="14"/>
                  </a:lnTo>
                  <a:lnTo>
                    <a:pt x="20" y="14"/>
                  </a:lnTo>
                  <a:lnTo>
                    <a:pt x="46" y="14"/>
                  </a:lnTo>
                  <a:lnTo>
                    <a:pt x="46" y="2"/>
                  </a:lnTo>
                  <a:lnTo>
                    <a:pt x="3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0">
              <a:extLst>
                <a:ext uri="{FF2B5EF4-FFF2-40B4-BE49-F238E27FC236}">
                  <a16:creationId xmlns:a16="http://schemas.microsoft.com/office/drawing/2014/main" id="{9676C26C-246E-4D8C-94A8-2A9DEFA75265}"/>
                </a:ext>
              </a:extLst>
            </p:cNvPr>
            <p:cNvSpPr>
              <a:spLocks/>
            </p:cNvSpPr>
            <p:nvPr/>
          </p:nvSpPr>
          <p:spPr bwMode="auto">
            <a:xfrm>
              <a:off x="3181" y="2086"/>
              <a:ext cx="56" cy="89"/>
            </a:xfrm>
            <a:custGeom>
              <a:avLst/>
              <a:gdLst>
                <a:gd name="T0" fmla="*/ 56 w 56"/>
                <a:gd name="T1" fmla="*/ 56 h 89"/>
                <a:gd name="T2" fmla="*/ 28 w 56"/>
                <a:gd name="T3" fmla="*/ 0 h 89"/>
                <a:gd name="T4" fmla="*/ 8 w 56"/>
                <a:gd name="T5" fmla="*/ 14 h 89"/>
                <a:gd name="T6" fmla="*/ 0 w 56"/>
                <a:gd name="T7" fmla="*/ 32 h 89"/>
                <a:gd name="T8" fmla="*/ 16 w 56"/>
                <a:gd name="T9" fmla="*/ 73 h 89"/>
                <a:gd name="T10" fmla="*/ 52 w 56"/>
                <a:gd name="T11" fmla="*/ 89 h 89"/>
                <a:gd name="T12" fmla="*/ 56 w 56"/>
                <a:gd name="T13" fmla="*/ 56 h 89"/>
                <a:gd name="T14" fmla="*/ 56 w 56"/>
                <a:gd name="T15" fmla="*/ 5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9">
                  <a:moveTo>
                    <a:pt x="56" y="56"/>
                  </a:moveTo>
                  <a:lnTo>
                    <a:pt x="28" y="0"/>
                  </a:lnTo>
                  <a:lnTo>
                    <a:pt x="8" y="14"/>
                  </a:lnTo>
                  <a:lnTo>
                    <a:pt x="0" y="32"/>
                  </a:lnTo>
                  <a:lnTo>
                    <a:pt x="16" y="73"/>
                  </a:lnTo>
                  <a:lnTo>
                    <a:pt x="52" y="89"/>
                  </a:lnTo>
                  <a:lnTo>
                    <a:pt x="56" y="56"/>
                  </a:lnTo>
                  <a:close/>
                </a:path>
              </a:pathLst>
            </a:custGeom>
            <a:solidFill>
              <a:srgbClr val="BD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1">
              <a:extLst>
                <a:ext uri="{FF2B5EF4-FFF2-40B4-BE49-F238E27FC236}">
                  <a16:creationId xmlns:a16="http://schemas.microsoft.com/office/drawing/2014/main" id="{439481E9-0E89-4C5E-8A3F-C458A860F74F}"/>
                </a:ext>
              </a:extLst>
            </p:cNvPr>
            <p:cNvSpPr>
              <a:spLocks/>
            </p:cNvSpPr>
            <p:nvPr/>
          </p:nvSpPr>
          <p:spPr bwMode="auto">
            <a:xfrm>
              <a:off x="3199" y="2110"/>
              <a:ext cx="24" cy="32"/>
            </a:xfrm>
            <a:custGeom>
              <a:avLst/>
              <a:gdLst>
                <a:gd name="T0" fmla="*/ 10 w 24"/>
                <a:gd name="T1" fmla="*/ 0 h 32"/>
                <a:gd name="T2" fmla="*/ 0 w 24"/>
                <a:gd name="T3" fmla="*/ 4 h 32"/>
                <a:gd name="T4" fmla="*/ 0 w 24"/>
                <a:gd name="T5" fmla="*/ 20 h 32"/>
                <a:gd name="T6" fmla="*/ 14 w 24"/>
                <a:gd name="T7" fmla="*/ 32 h 32"/>
                <a:gd name="T8" fmla="*/ 24 w 24"/>
                <a:gd name="T9" fmla="*/ 32 h 32"/>
                <a:gd name="T10" fmla="*/ 10 w 24"/>
                <a:gd name="T11" fmla="*/ 0 h 32"/>
                <a:gd name="T12" fmla="*/ 10 w 2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2">
                  <a:moveTo>
                    <a:pt x="10" y="0"/>
                  </a:moveTo>
                  <a:lnTo>
                    <a:pt x="0" y="4"/>
                  </a:lnTo>
                  <a:lnTo>
                    <a:pt x="0" y="20"/>
                  </a:lnTo>
                  <a:lnTo>
                    <a:pt x="14" y="32"/>
                  </a:lnTo>
                  <a:lnTo>
                    <a:pt x="24" y="32"/>
                  </a:lnTo>
                  <a:lnTo>
                    <a:pt x="1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2">
              <a:extLst>
                <a:ext uri="{FF2B5EF4-FFF2-40B4-BE49-F238E27FC236}">
                  <a16:creationId xmlns:a16="http://schemas.microsoft.com/office/drawing/2014/main" id="{EEE286CE-4110-40CA-8816-4659870BD754}"/>
                </a:ext>
              </a:extLst>
            </p:cNvPr>
            <p:cNvSpPr>
              <a:spLocks/>
            </p:cNvSpPr>
            <p:nvPr/>
          </p:nvSpPr>
          <p:spPr bwMode="auto">
            <a:xfrm>
              <a:off x="2970" y="3880"/>
              <a:ext cx="237" cy="113"/>
            </a:xfrm>
            <a:custGeom>
              <a:avLst/>
              <a:gdLst>
                <a:gd name="T0" fmla="*/ 237 w 237"/>
                <a:gd name="T1" fmla="*/ 38 h 113"/>
                <a:gd name="T2" fmla="*/ 217 w 237"/>
                <a:gd name="T3" fmla="*/ 113 h 113"/>
                <a:gd name="T4" fmla="*/ 0 w 237"/>
                <a:gd name="T5" fmla="*/ 8 h 113"/>
                <a:gd name="T6" fmla="*/ 15 w 237"/>
                <a:gd name="T7" fmla="*/ 0 h 113"/>
                <a:gd name="T8" fmla="*/ 106 w 237"/>
                <a:gd name="T9" fmla="*/ 26 h 113"/>
                <a:gd name="T10" fmla="*/ 166 w 237"/>
                <a:gd name="T11" fmla="*/ 36 h 113"/>
                <a:gd name="T12" fmla="*/ 237 w 237"/>
                <a:gd name="T13" fmla="*/ 38 h 113"/>
                <a:gd name="T14" fmla="*/ 237 w 237"/>
                <a:gd name="T15" fmla="*/ 38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7" h="113">
                  <a:moveTo>
                    <a:pt x="237" y="38"/>
                  </a:moveTo>
                  <a:lnTo>
                    <a:pt x="217" y="113"/>
                  </a:lnTo>
                  <a:lnTo>
                    <a:pt x="0" y="8"/>
                  </a:lnTo>
                  <a:lnTo>
                    <a:pt x="15" y="0"/>
                  </a:lnTo>
                  <a:lnTo>
                    <a:pt x="106" y="26"/>
                  </a:lnTo>
                  <a:lnTo>
                    <a:pt x="166" y="36"/>
                  </a:lnTo>
                  <a:lnTo>
                    <a:pt x="237" y="3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3">
              <a:extLst>
                <a:ext uri="{FF2B5EF4-FFF2-40B4-BE49-F238E27FC236}">
                  <a16:creationId xmlns:a16="http://schemas.microsoft.com/office/drawing/2014/main" id="{4F257390-0845-4C42-A2C3-F9CFB6C985BA}"/>
                </a:ext>
              </a:extLst>
            </p:cNvPr>
            <p:cNvSpPr>
              <a:spLocks/>
            </p:cNvSpPr>
            <p:nvPr/>
          </p:nvSpPr>
          <p:spPr bwMode="auto">
            <a:xfrm>
              <a:off x="767" y="4050"/>
              <a:ext cx="579" cy="54"/>
            </a:xfrm>
            <a:custGeom>
              <a:avLst/>
              <a:gdLst>
                <a:gd name="T0" fmla="*/ 0 w 579"/>
                <a:gd name="T1" fmla="*/ 50 h 54"/>
                <a:gd name="T2" fmla="*/ 508 w 579"/>
                <a:gd name="T3" fmla="*/ 54 h 54"/>
                <a:gd name="T4" fmla="*/ 579 w 579"/>
                <a:gd name="T5" fmla="*/ 0 h 54"/>
                <a:gd name="T6" fmla="*/ 7 w 579"/>
                <a:gd name="T7" fmla="*/ 0 h 54"/>
                <a:gd name="T8" fmla="*/ 0 w 579"/>
                <a:gd name="T9" fmla="*/ 50 h 54"/>
                <a:gd name="T10" fmla="*/ 0 w 579"/>
                <a:gd name="T11" fmla="*/ 5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54">
                  <a:moveTo>
                    <a:pt x="0" y="50"/>
                  </a:moveTo>
                  <a:lnTo>
                    <a:pt x="508" y="54"/>
                  </a:lnTo>
                  <a:lnTo>
                    <a:pt x="579" y="0"/>
                  </a:lnTo>
                  <a:lnTo>
                    <a:pt x="7" y="0"/>
                  </a:lnTo>
                  <a:lnTo>
                    <a:pt x="0" y="50"/>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a:extLst>
                <a:ext uri="{FF2B5EF4-FFF2-40B4-BE49-F238E27FC236}">
                  <a16:creationId xmlns:a16="http://schemas.microsoft.com/office/drawing/2014/main" id="{653E755F-71ED-4D85-9C15-BB0D1AD02784}"/>
                </a:ext>
              </a:extLst>
            </p:cNvPr>
            <p:cNvSpPr>
              <a:spLocks/>
            </p:cNvSpPr>
            <p:nvPr/>
          </p:nvSpPr>
          <p:spPr bwMode="auto">
            <a:xfrm>
              <a:off x="3086" y="3910"/>
              <a:ext cx="109" cy="79"/>
            </a:xfrm>
            <a:custGeom>
              <a:avLst/>
              <a:gdLst>
                <a:gd name="T0" fmla="*/ 0 w 109"/>
                <a:gd name="T1" fmla="*/ 0 h 79"/>
                <a:gd name="T2" fmla="*/ 42 w 109"/>
                <a:gd name="T3" fmla="*/ 26 h 79"/>
                <a:gd name="T4" fmla="*/ 54 w 109"/>
                <a:gd name="T5" fmla="*/ 57 h 79"/>
                <a:gd name="T6" fmla="*/ 95 w 109"/>
                <a:gd name="T7" fmla="*/ 79 h 79"/>
                <a:gd name="T8" fmla="*/ 109 w 109"/>
                <a:gd name="T9" fmla="*/ 28 h 79"/>
                <a:gd name="T10" fmla="*/ 75 w 109"/>
                <a:gd name="T11" fmla="*/ 6 h 79"/>
                <a:gd name="T12" fmla="*/ 0 w 109"/>
                <a:gd name="T13" fmla="*/ 0 h 79"/>
                <a:gd name="T14" fmla="*/ 0 w 109"/>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79">
                  <a:moveTo>
                    <a:pt x="0" y="0"/>
                  </a:moveTo>
                  <a:lnTo>
                    <a:pt x="42" y="26"/>
                  </a:lnTo>
                  <a:lnTo>
                    <a:pt x="54" y="57"/>
                  </a:lnTo>
                  <a:lnTo>
                    <a:pt x="95" y="79"/>
                  </a:lnTo>
                  <a:lnTo>
                    <a:pt x="109" y="28"/>
                  </a:lnTo>
                  <a:lnTo>
                    <a:pt x="75" y="6"/>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5">
              <a:extLst>
                <a:ext uri="{FF2B5EF4-FFF2-40B4-BE49-F238E27FC236}">
                  <a16:creationId xmlns:a16="http://schemas.microsoft.com/office/drawing/2014/main" id="{1A97B77E-C421-4295-A135-A49B18D9AD91}"/>
                </a:ext>
              </a:extLst>
            </p:cNvPr>
            <p:cNvSpPr>
              <a:spLocks/>
            </p:cNvSpPr>
            <p:nvPr/>
          </p:nvSpPr>
          <p:spPr bwMode="auto">
            <a:xfrm>
              <a:off x="771" y="3789"/>
              <a:ext cx="662" cy="281"/>
            </a:xfrm>
            <a:custGeom>
              <a:avLst/>
              <a:gdLst>
                <a:gd name="T0" fmla="*/ 152 w 662"/>
                <a:gd name="T1" fmla="*/ 70 h 281"/>
                <a:gd name="T2" fmla="*/ 375 w 662"/>
                <a:gd name="T3" fmla="*/ 0 h 281"/>
                <a:gd name="T4" fmla="*/ 541 w 662"/>
                <a:gd name="T5" fmla="*/ 16 h 281"/>
                <a:gd name="T6" fmla="*/ 603 w 662"/>
                <a:gd name="T7" fmla="*/ 58 h 281"/>
                <a:gd name="T8" fmla="*/ 648 w 662"/>
                <a:gd name="T9" fmla="*/ 160 h 281"/>
                <a:gd name="T10" fmla="*/ 662 w 662"/>
                <a:gd name="T11" fmla="*/ 236 h 281"/>
                <a:gd name="T12" fmla="*/ 589 w 662"/>
                <a:gd name="T13" fmla="*/ 281 h 281"/>
                <a:gd name="T14" fmla="*/ 43 w 662"/>
                <a:gd name="T15" fmla="*/ 277 h 281"/>
                <a:gd name="T16" fmla="*/ 0 w 662"/>
                <a:gd name="T17" fmla="*/ 204 h 281"/>
                <a:gd name="T18" fmla="*/ 23 w 662"/>
                <a:gd name="T19" fmla="*/ 160 h 281"/>
                <a:gd name="T20" fmla="*/ 100 w 662"/>
                <a:gd name="T21" fmla="*/ 137 h 281"/>
                <a:gd name="T22" fmla="*/ 132 w 662"/>
                <a:gd name="T23" fmla="*/ 95 h 281"/>
                <a:gd name="T24" fmla="*/ 152 w 662"/>
                <a:gd name="T25" fmla="*/ 70 h 281"/>
                <a:gd name="T26" fmla="*/ 152 w 662"/>
                <a:gd name="T27" fmla="*/ 70 h 2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2" h="281">
                  <a:moveTo>
                    <a:pt x="152" y="70"/>
                  </a:moveTo>
                  <a:lnTo>
                    <a:pt x="375" y="0"/>
                  </a:lnTo>
                  <a:lnTo>
                    <a:pt x="541" y="16"/>
                  </a:lnTo>
                  <a:lnTo>
                    <a:pt x="603" y="58"/>
                  </a:lnTo>
                  <a:lnTo>
                    <a:pt x="648" y="160"/>
                  </a:lnTo>
                  <a:lnTo>
                    <a:pt x="662" y="236"/>
                  </a:lnTo>
                  <a:lnTo>
                    <a:pt x="589" y="281"/>
                  </a:lnTo>
                  <a:lnTo>
                    <a:pt x="43" y="277"/>
                  </a:lnTo>
                  <a:lnTo>
                    <a:pt x="0" y="204"/>
                  </a:lnTo>
                  <a:lnTo>
                    <a:pt x="23" y="160"/>
                  </a:lnTo>
                  <a:lnTo>
                    <a:pt x="100" y="137"/>
                  </a:lnTo>
                  <a:lnTo>
                    <a:pt x="132" y="95"/>
                  </a:lnTo>
                  <a:lnTo>
                    <a:pt x="152" y="7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6">
              <a:extLst>
                <a:ext uri="{FF2B5EF4-FFF2-40B4-BE49-F238E27FC236}">
                  <a16:creationId xmlns:a16="http://schemas.microsoft.com/office/drawing/2014/main" id="{3C00EFD0-F49E-4F1C-A11B-DF472A679A7A}"/>
                </a:ext>
              </a:extLst>
            </p:cNvPr>
            <p:cNvSpPr>
              <a:spLocks/>
            </p:cNvSpPr>
            <p:nvPr/>
          </p:nvSpPr>
          <p:spPr bwMode="auto">
            <a:xfrm>
              <a:off x="1206" y="3949"/>
              <a:ext cx="215" cy="125"/>
            </a:xfrm>
            <a:custGeom>
              <a:avLst/>
              <a:gdLst>
                <a:gd name="T0" fmla="*/ 0 w 215"/>
                <a:gd name="T1" fmla="*/ 38 h 125"/>
                <a:gd name="T2" fmla="*/ 8 w 215"/>
                <a:gd name="T3" fmla="*/ 125 h 125"/>
                <a:gd name="T4" fmla="*/ 215 w 215"/>
                <a:gd name="T5" fmla="*/ 26 h 125"/>
                <a:gd name="T6" fmla="*/ 209 w 215"/>
                <a:gd name="T7" fmla="*/ 8 h 125"/>
                <a:gd name="T8" fmla="*/ 134 w 215"/>
                <a:gd name="T9" fmla="*/ 0 h 125"/>
                <a:gd name="T10" fmla="*/ 0 w 215"/>
                <a:gd name="T11" fmla="*/ 38 h 125"/>
                <a:gd name="T12" fmla="*/ 0 w 215"/>
                <a:gd name="T13" fmla="*/ 38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125">
                  <a:moveTo>
                    <a:pt x="0" y="38"/>
                  </a:moveTo>
                  <a:lnTo>
                    <a:pt x="8" y="125"/>
                  </a:lnTo>
                  <a:lnTo>
                    <a:pt x="215" y="26"/>
                  </a:lnTo>
                  <a:lnTo>
                    <a:pt x="209" y="8"/>
                  </a:lnTo>
                  <a:lnTo>
                    <a:pt x="134" y="0"/>
                  </a:lnTo>
                  <a:lnTo>
                    <a:pt x="0" y="3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7">
              <a:extLst>
                <a:ext uri="{FF2B5EF4-FFF2-40B4-BE49-F238E27FC236}">
                  <a16:creationId xmlns:a16="http://schemas.microsoft.com/office/drawing/2014/main" id="{5173AE49-37C6-49F5-996A-0638B8901F2B}"/>
                </a:ext>
              </a:extLst>
            </p:cNvPr>
            <p:cNvSpPr>
              <a:spLocks/>
            </p:cNvSpPr>
            <p:nvPr/>
          </p:nvSpPr>
          <p:spPr bwMode="auto">
            <a:xfrm>
              <a:off x="782" y="3930"/>
              <a:ext cx="540" cy="136"/>
            </a:xfrm>
            <a:custGeom>
              <a:avLst/>
              <a:gdLst>
                <a:gd name="T0" fmla="*/ 540 w 540"/>
                <a:gd name="T1" fmla="*/ 27 h 136"/>
                <a:gd name="T2" fmla="*/ 437 w 540"/>
                <a:gd name="T3" fmla="*/ 55 h 136"/>
                <a:gd name="T4" fmla="*/ 437 w 540"/>
                <a:gd name="T5" fmla="*/ 132 h 136"/>
                <a:gd name="T6" fmla="*/ 422 w 540"/>
                <a:gd name="T7" fmla="*/ 136 h 136"/>
                <a:gd name="T8" fmla="*/ 420 w 540"/>
                <a:gd name="T9" fmla="*/ 59 h 136"/>
                <a:gd name="T10" fmla="*/ 354 w 540"/>
                <a:gd name="T11" fmla="*/ 49 h 136"/>
                <a:gd name="T12" fmla="*/ 230 w 540"/>
                <a:gd name="T13" fmla="*/ 41 h 136"/>
                <a:gd name="T14" fmla="*/ 16 w 540"/>
                <a:gd name="T15" fmla="*/ 67 h 136"/>
                <a:gd name="T16" fmla="*/ 0 w 540"/>
                <a:gd name="T17" fmla="*/ 57 h 136"/>
                <a:gd name="T18" fmla="*/ 169 w 540"/>
                <a:gd name="T19" fmla="*/ 31 h 136"/>
                <a:gd name="T20" fmla="*/ 303 w 540"/>
                <a:gd name="T21" fmla="*/ 19 h 136"/>
                <a:gd name="T22" fmla="*/ 339 w 540"/>
                <a:gd name="T23" fmla="*/ 0 h 136"/>
                <a:gd name="T24" fmla="*/ 447 w 540"/>
                <a:gd name="T25" fmla="*/ 8 h 136"/>
                <a:gd name="T26" fmla="*/ 475 w 540"/>
                <a:gd name="T27" fmla="*/ 27 h 136"/>
                <a:gd name="T28" fmla="*/ 540 w 540"/>
                <a:gd name="T29" fmla="*/ 27 h 136"/>
                <a:gd name="T30" fmla="*/ 540 w 540"/>
                <a:gd name="T31" fmla="*/ 27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0" h="136">
                  <a:moveTo>
                    <a:pt x="540" y="27"/>
                  </a:moveTo>
                  <a:lnTo>
                    <a:pt x="437" y="55"/>
                  </a:lnTo>
                  <a:lnTo>
                    <a:pt x="437" y="132"/>
                  </a:lnTo>
                  <a:lnTo>
                    <a:pt x="422" y="136"/>
                  </a:lnTo>
                  <a:lnTo>
                    <a:pt x="420" y="59"/>
                  </a:lnTo>
                  <a:lnTo>
                    <a:pt x="354" y="49"/>
                  </a:lnTo>
                  <a:lnTo>
                    <a:pt x="230" y="41"/>
                  </a:lnTo>
                  <a:lnTo>
                    <a:pt x="16" y="67"/>
                  </a:lnTo>
                  <a:lnTo>
                    <a:pt x="0" y="57"/>
                  </a:lnTo>
                  <a:lnTo>
                    <a:pt x="169" y="31"/>
                  </a:lnTo>
                  <a:lnTo>
                    <a:pt x="303" y="19"/>
                  </a:lnTo>
                  <a:lnTo>
                    <a:pt x="339" y="0"/>
                  </a:lnTo>
                  <a:lnTo>
                    <a:pt x="447" y="8"/>
                  </a:lnTo>
                  <a:lnTo>
                    <a:pt x="475" y="27"/>
                  </a:lnTo>
                  <a:lnTo>
                    <a:pt x="540" y="2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8">
              <a:extLst>
                <a:ext uri="{FF2B5EF4-FFF2-40B4-BE49-F238E27FC236}">
                  <a16:creationId xmlns:a16="http://schemas.microsoft.com/office/drawing/2014/main" id="{CFD27EA5-5321-4026-B726-084B8FD8CD90}"/>
                </a:ext>
              </a:extLst>
            </p:cNvPr>
            <p:cNvSpPr>
              <a:spLocks/>
            </p:cNvSpPr>
            <p:nvPr/>
          </p:nvSpPr>
          <p:spPr bwMode="auto">
            <a:xfrm>
              <a:off x="1212" y="3973"/>
              <a:ext cx="231" cy="131"/>
            </a:xfrm>
            <a:custGeom>
              <a:avLst/>
              <a:gdLst>
                <a:gd name="T0" fmla="*/ 4 w 231"/>
                <a:gd name="T1" fmla="*/ 97 h 131"/>
                <a:gd name="T2" fmla="*/ 209 w 231"/>
                <a:gd name="T3" fmla="*/ 0 h 131"/>
                <a:gd name="T4" fmla="*/ 231 w 231"/>
                <a:gd name="T5" fmla="*/ 46 h 131"/>
                <a:gd name="T6" fmla="*/ 100 w 231"/>
                <a:gd name="T7" fmla="*/ 123 h 131"/>
                <a:gd name="T8" fmla="*/ 49 w 231"/>
                <a:gd name="T9" fmla="*/ 131 h 131"/>
                <a:gd name="T10" fmla="*/ 0 w 231"/>
                <a:gd name="T11" fmla="*/ 129 h 131"/>
                <a:gd name="T12" fmla="*/ 4 w 231"/>
                <a:gd name="T13" fmla="*/ 97 h 131"/>
                <a:gd name="T14" fmla="*/ 4 w 231"/>
                <a:gd name="T15" fmla="*/ 97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 h="131">
                  <a:moveTo>
                    <a:pt x="4" y="97"/>
                  </a:moveTo>
                  <a:lnTo>
                    <a:pt x="209" y="0"/>
                  </a:lnTo>
                  <a:lnTo>
                    <a:pt x="231" y="46"/>
                  </a:lnTo>
                  <a:lnTo>
                    <a:pt x="100" y="123"/>
                  </a:lnTo>
                  <a:lnTo>
                    <a:pt x="49" y="131"/>
                  </a:lnTo>
                  <a:lnTo>
                    <a:pt x="0" y="129"/>
                  </a:lnTo>
                  <a:lnTo>
                    <a:pt x="4" y="9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9">
              <a:extLst>
                <a:ext uri="{FF2B5EF4-FFF2-40B4-BE49-F238E27FC236}">
                  <a16:creationId xmlns:a16="http://schemas.microsoft.com/office/drawing/2014/main" id="{5A71E3C2-77F6-4710-8443-B5A77490C640}"/>
                </a:ext>
              </a:extLst>
            </p:cNvPr>
            <p:cNvSpPr>
              <a:spLocks/>
            </p:cNvSpPr>
            <p:nvPr/>
          </p:nvSpPr>
          <p:spPr bwMode="auto">
            <a:xfrm>
              <a:off x="968" y="3819"/>
              <a:ext cx="374" cy="130"/>
            </a:xfrm>
            <a:custGeom>
              <a:avLst/>
              <a:gdLst>
                <a:gd name="T0" fmla="*/ 28 w 374"/>
                <a:gd name="T1" fmla="*/ 28 h 130"/>
                <a:gd name="T2" fmla="*/ 139 w 374"/>
                <a:gd name="T3" fmla="*/ 0 h 130"/>
                <a:gd name="T4" fmla="*/ 265 w 374"/>
                <a:gd name="T5" fmla="*/ 2 h 130"/>
                <a:gd name="T6" fmla="*/ 336 w 374"/>
                <a:gd name="T7" fmla="*/ 22 h 130"/>
                <a:gd name="T8" fmla="*/ 358 w 374"/>
                <a:gd name="T9" fmla="*/ 36 h 130"/>
                <a:gd name="T10" fmla="*/ 374 w 374"/>
                <a:gd name="T11" fmla="*/ 130 h 130"/>
                <a:gd name="T12" fmla="*/ 305 w 374"/>
                <a:gd name="T13" fmla="*/ 126 h 130"/>
                <a:gd name="T14" fmla="*/ 275 w 374"/>
                <a:gd name="T15" fmla="*/ 109 h 130"/>
                <a:gd name="T16" fmla="*/ 251 w 374"/>
                <a:gd name="T17" fmla="*/ 51 h 130"/>
                <a:gd name="T18" fmla="*/ 176 w 374"/>
                <a:gd name="T19" fmla="*/ 49 h 130"/>
                <a:gd name="T20" fmla="*/ 117 w 374"/>
                <a:gd name="T21" fmla="*/ 53 h 130"/>
                <a:gd name="T22" fmla="*/ 97 w 374"/>
                <a:gd name="T23" fmla="*/ 73 h 130"/>
                <a:gd name="T24" fmla="*/ 18 w 374"/>
                <a:gd name="T25" fmla="*/ 123 h 130"/>
                <a:gd name="T26" fmla="*/ 0 w 374"/>
                <a:gd name="T27" fmla="*/ 123 h 130"/>
                <a:gd name="T28" fmla="*/ 2 w 374"/>
                <a:gd name="T29" fmla="*/ 55 h 130"/>
                <a:gd name="T30" fmla="*/ 22 w 374"/>
                <a:gd name="T31" fmla="*/ 32 h 130"/>
                <a:gd name="T32" fmla="*/ 28 w 374"/>
                <a:gd name="T33" fmla="*/ 28 h 130"/>
                <a:gd name="T34" fmla="*/ 28 w 374"/>
                <a:gd name="T35" fmla="*/ 28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4" h="130">
                  <a:moveTo>
                    <a:pt x="28" y="28"/>
                  </a:moveTo>
                  <a:lnTo>
                    <a:pt x="139" y="0"/>
                  </a:lnTo>
                  <a:lnTo>
                    <a:pt x="265" y="2"/>
                  </a:lnTo>
                  <a:lnTo>
                    <a:pt x="336" y="22"/>
                  </a:lnTo>
                  <a:lnTo>
                    <a:pt x="358" y="36"/>
                  </a:lnTo>
                  <a:lnTo>
                    <a:pt x="374" y="130"/>
                  </a:lnTo>
                  <a:lnTo>
                    <a:pt x="305" y="126"/>
                  </a:lnTo>
                  <a:lnTo>
                    <a:pt x="275" y="109"/>
                  </a:lnTo>
                  <a:lnTo>
                    <a:pt x="251" y="51"/>
                  </a:lnTo>
                  <a:lnTo>
                    <a:pt x="176" y="49"/>
                  </a:lnTo>
                  <a:lnTo>
                    <a:pt x="117" y="53"/>
                  </a:lnTo>
                  <a:lnTo>
                    <a:pt x="97" y="73"/>
                  </a:lnTo>
                  <a:lnTo>
                    <a:pt x="18" y="123"/>
                  </a:lnTo>
                  <a:lnTo>
                    <a:pt x="0" y="123"/>
                  </a:lnTo>
                  <a:lnTo>
                    <a:pt x="2" y="55"/>
                  </a:lnTo>
                  <a:lnTo>
                    <a:pt x="22" y="32"/>
                  </a:lnTo>
                  <a:lnTo>
                    <a:pt x="28" y="2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0">
              <a:extLst>
                <a:ext uri="{FF2B5EF4-FFF2-40B4-BE49-F238E27FC236}">
                  <a16:creationId xmlns:a16="http://schemas.microsoft.com/office/drawing/2014/main" id="{672068E3-6E9B-4EE7-A6B9-426AF9C68508}"/>
                </a:ext>
              </a:extLst>
            </p:cNvPr>
            <p:cNvSpPr>
              <a:spLocks/>
            </p:cNvSpPr>
            <p:nvPr/>
          </p:nvSpPr>
          <p:spPr bwMode="auto">
            <a:xfrm>
              <a:off x="1255" y="3772"/>
              <a:ext cx="2160" cy="334"/>
            </a:xfrm>
            <a:custGeom>
              <a:avLst/>
              <a:gdLst>
                <a:gd name="T0" fmla="*/ 1110 w 2160"/>
                <a:gd name="T1" fmla="*/ 4 h 334"/>
                <a:gd name="T2" fmla="*/ 1582 w 2160"/>
                <a:gd name="T3" fmla="*/ 8 h 334"/>
                <a:gd name="T4" fmla="*/ 1628 w 2160"/>
                <a:gd name="T5" fmla="*/ 57 h 334"/>
                <a:gd name="T6" fmla="*/ 1671 w 2160"/>
                <a:gd name="T7" fmla="*/ 96 h 334"/>
                <a:gd name="T8" fmla="*/ 1711 w 2160"/>
                <a:gd name="T9" fmla="*/ 108 h 334"/>
                <a:gd name="T10" fmla="*/ 2160 w 2160"/>
                <a:gd name="T11" fmla="*/ 334 h 334"/>
                <a:gd name="T12" fmla="*/ 0 w 2160"/>
                <a:gd name="T13" fmla="*/ 334 h 334"/>
                <a:gd name="T14" fmla="*/ 222 w 2160"/>
                <a:gd name="T15" fmla="*/ 249 h 334"/>
                <a:gd name="T16" fmla="*/ 1032 w 2160"/>
                <a:gd name="T17" fmla="*/ 0 h 334"/>
                <a:gd name="T18" fmla="*/ 1110 w 2160"/>
                <a:gd name="T19" fmla="*/ 4 h 334"/>
                <a:gd name="T20" fmla="*/ 1110 w 2160"/>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 h="334">
                  <a:moveTo>
                    <a:pt x="1110" y="4"/>
                  </a:moveTo>
                  <a:lnTo>
                    <a:pt x="1582" y="8"/>
                  </a:lnTo>
                  <a:lnTo>
                    <a:pt x="1628" y="57"/>
                  </a:lnTo>
                  <a:lnTo>
                    <a:pt x="1671" y="96"/>
                  </a:lnTo>
                  <a:lnTo>
                    <a:pt x="1711" y="108"/>
                  </a:lnTo>
                  <a:lnTo>
                    <a:pt x="2160" y="334"/>
                  </a:lnTo>
                  <a:lnTo>
                    <a:pt x="0" y="334"/>
                  </a:lnTo>
                  <a:lnTo>
                    <a:pt x="222" y="249"/>
                  </a:lnTo>
                  <a:lnTo>
                    <a:pt x="1032" y="0"/>
                  </a:lnTo>
                  <a:lnTo>
                    <a:pt x="1110" y="4"/>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1">
              <a:extLst>
                <a:ext uri="{FF2B5EF4-FFF2-40B4-BE49-F238E27FC236}">
                  <a16:creationId xmlns:a16="http://schemas.microsoft.com/office/drawing/2014/main" id="{A4771162-1EB0-4964-90E8-E28A23822CEC}"/>
                </a:ext>
              </a:extLst>
            </p:cNvPr>
            <p:cNvSpPr>
              <a:spLocks/>
            </p:cNvSpPr>
            <p:nvPr/>
          </p:nvSpPr>
          <p:spPr bwMode="auto">
            <a:xfrm>
              <a:off x="1336" y="3742"/>
              <a:ext cx="613" cy="283"/>
            </a:xfrm>
            <a:custGeom>
              <a:avLst/>
              <a:gdLst>
                <a:gd name="T0" fmla="*/ 0 w 613"/>
                <a:gd name="T1" fmla="*/ 6 h 283"/>
                <a:gd name="T2" fmla="*/ 500 w 613"/>
                <a:gd name="T3" fmla="*/ 0 h 283"/>
                <a:gd name="T4" fmla="*/ 613 w 613"/>
                <a:gd name="T5" fmla="*/ 245 h 283"/>
                <a:gd name="T6" fmla="*/ 601 w 613"/>
                <a:gd name="T7" fmla="*/ 253 h 283"/>
                <a:gd name="T8" fmla="*/ 261 w 613"/>
                <a:gd name="T9" fmla="*/ 279 h 283"/>
                <a:gd name="T10" fmla="*/ 99 w 613"/>
                <a:gd name="T11" fmla="*/ 283 h 283"/>
                <a:gd name="T12" fmla="*/ 79 w 613"/>
                <a:gd name="T13" fmla="*/ 229 h 283"/>
                <a:gd name="T14" fmla="*/ 20 w 613"/>
                <a:gd name="T15" fmla="*/ 71 h 283"/>
                <a:gd name="T16" fmla="*/ 0 w 613"/>
                <a:gd name="T17" fmla="*/ 6 h 283"/>
                <a:gd name="T18" fmla="*/ 0 w 613"/>
                <a:gd name="T19" fmla="*/ 6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3" h="283">
                  <a:moveTo>
                    <a:pt x="0" y="6"/>
                  </a:moveTo>
                  <a:lnTo>
                    <a:pt x="500" y="0"/>
                  </a:lnTo>
                  <a:lnTo>
                    <a:pt x="613" y="245"/>
                  </a:lnTo>
                  <a:lnTo>
                    <a:pt x="601" y="253"/>
                  </a:lnTo>
                  <a:lnTo>
                    <a:pt x="261" y="279"/>
                  </a:lnTo>
                  <a:lnTo>
                    <a:pt x="99" y="283"/>
                  </a:lnTo>
                  <a:lnTo>
                    <a:pt x="79" y="229"/>
                  </a:lnTo>
                  <a:lnTo>
                    <a:pt x="20" y="71"/>
                  </a:lnTo>
                  <a:lnTo>
                    <a:pt x="0" y="6"/>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2">
              <a:extLst>
                <a:ext uri="{FF2B5EF4-FFF2-40B4-BE49-F238E27FC236}">
                  <a16:creationId xmlns:a16="http://schemas.microsoft.com/office/drawing/2014/main" id="{638522F9-3BC0-4947-A7CA-5248B85EFB74}"/>
                </a:ext>
              </a:extLst>
            </p:cNvPr>
            <p:cNvSpPr>
              <a:spLocks/>
            </p:cNvSpPr>
            <p:nvPr/>
          </p:nvSpPr>
          <p:spPr bwMode="auto">
            <a:xfrm>
              <a:off x="1546" y="3971"/>
              <a:ext cx="625" cy="135"/>
            </a:xfrm>
            <a:custGeom>
              <a:avLst/>
              <a:gdLst>
                <a:gd name="T0" fmla="*/ 496 w 625"/>
                <a:gd name="T1" fmla="*/ 0 h 135"/>
                <a:gd name="T2" fmla="*/ 625 w 625"/>
                <a:gd name="T3" fmla="*/ 133 h 135"/>
                <a:gd name="T4" fmla="*/ 47 w 625"/>
                <a:gd name="T5" fmla="*/ 135 h 135"/>
                <a:gd name="T6" fmla="*/ 0 w 625"/>
                <a:gd name="T7" fmla="*/ 54 h 135"/>
                <a:gd name="T8" fmla="*/ 172 w 625"/>
                <a:gd name="T9" fmla="*/ 26 h 135"/>
                <a:gd name="T10" fmla="*/ 405 w 625"/>
                <a:gd name="T11" fmla="*/ 10 h 135"/>
                <a:gd name="T12" fmla="*/ 496 w 625"/>
                <a:gd name="T13" fmla="*/ 0 h 135"/>
                <a:gd name="T14" fmla="*/ 496 w 625"/>
                <a:gd name="T15" fmla="*/ 0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5" h="135">
                  <a:moveTo>
                    <a:pt x="496" y="0"/>
                  </a:moveTo>
                  <a:lnTo>
                    <a:pt x="625" y="133"/>
                  </a:lnTo>
                  <a:lnTo>
                    <a:pt x="47" y="135"/>
                  </a:lnTo>
                  <a:lnTo>
                    <a:pt x="0" y="54"/>
                  </a:lnTo>
                  <a:lnTo>
                    <a:pt x="172" y="26"/>
                  </a:lnTo>
                  <a:lnTo>
                    <a:pt x="405" y="10"/>
                  </a:lnTo>
                  <a:lnTo>
                    <a:pt x="496"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3">
              <a:extLst>
                <a:ext uri="{FF2B5EF4-FFF2-40B4-BE49-F238E27FC236}">
                  <a16:creationId xmlns:a16="http://schemas.microsoft.com/office/drawing/2014/main" id="{13E1C6BC-3A31-4266-8DD5-94C7DCC5B272}"/>
                </a:ext>
              </a:extLst>
            </p:cNvPr>
            <p:cNvSpPr>
              <a:spLocks/>
            </p:cNvSpPr>
            <p:nvPr/>
          </p:nvSpPr>
          <p:spPr bwMode="auto">
            <a:xfrm>
              <a:off x="1844" y="3513"/>
              <a:ext cx="687" cy="476"/>
            </a:xfrm>
            <a:custGeom>
              <a:avLst/>
              <a:gdLst>
                <a:gd name="T0" fmla="*/ 532 w 687"/>
                <a:gd name="T1" fmla="*/ 6 h 476"/>
                <a:gd name="T2" fmla="*/ 687 w 687"/>
                <a:gd name="T3" fmla="*/ 146 h 476"/>
                <a:gd name="T4" fmla="*/ 679 w 687"/>
                <a:gd name="T5" fmla="*/ 172 h 476"/>
                <a:gd name="T6" fmla="*/ 608 w 687"/>
                <a:gd name="T7" fmla="*/ 205 h 476"/>
                <a:gd name="T8" fmla="*/ 524 w 687"/>
                <a:gd name="T9" fmla="*/ 255 h 476"/>
                <a:gd name="T10" fmla="*/ 441 w 687"/>
                <a:gd name="T11" fmla="*/ 310 h 476"/>
                <a:gd name="T12" fmla="*/ 333 w 687"/>
                <a:gd name="T13" fmla="*/ 379 h 476"/>
                <a:gd name="T14" fmla="*/ 252 w 687"/>
                <a:gd name="T15" fmla="*/ 458 h 476"/>
                <a:gd name="T16" fmla="*/ 232 w 687"/>
                <a:gd name="T17" fmla="*/ 470 h 476"/>
                <a:gd name="T18" fmla="*/ 210 w 687"/>
                <a:gd name="T19" fmla="*/ 476 h 476"/>
                <a:gd name="T20" fmla="*/ 202 w 687"/>
                <a:gd name="T21" fmla="*/ 462 h 476"/>
                <a:gd name="T22" fmla="*/ 105 w 687"/>
                <a:gd name="T23" fmla="*/ 476 h 476"/>
                <a:gd name="T24" fmla="*/ 0 w 687"/>
                <a:gd name="T25" fmla="*/ 263 h 476"/>
                <a:gd name="T26" fmla="*/ 79 w 687"/>
                <a:gd name="T27" fmla="*/ 259 h 476"/>
                <a:gd name="T28" fmla="*/ 145 w 687"/>
                <a:gd name="T29" fmla="*/ 217 h 476"/>
                <a:gd name="T30" fmla="*/ 303 w 687"/>
                <a:gd name="T31" fmla="*/ 105 h 476"/>
                <a:gd name="T32" fmla="*/ 439 w 687"/>
                <a:gd name="T33" fmla="*/ 25 h 476"/>
                <a:gd name="T34" fmla="*/ 485 w 687"/>
                <a:gd name="T35" fmla="*/ 0 h 476"/>
                <a:gd name="T36" fmla="*/ 532 w 687"/>
                <a:gd name="T37" fmla="*/ 6 h 476"/>
                <a:gd name="T38" fmla="*/ 532 w 687"/>
                <a:gd name="T39" fmla="*/ 6 h 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7" h="476">
                  <a:moveTo>
                    <a:pt x="532" y="6"/>
                  </a:moveTo>
                  <a:lnTo>
                    <a:pt x="687" y="146"/>
                  </a:lnTo>
                  <a:lnTo>
                    <a:pt x="679" y="172"/>
                  </a:lnTo>
                  <a:lnTo>
                    <a:pt x="608" y="205"/>
                  </a:lnTo>
                  <a:lnTo>
                    <a:pt x="524" y="255"/>
                  </a:lnTo>
                  <a:lnTo>
                    <a:pt x="441" y="310"/>
                  </a:lnTo>
                  <a:lnTo>
                    <a:pt x="333" y="379"/>
                  </a:lnTo>
                  <a:lnTo>
                    <a:pt x="252" y="458"/>
                  </a:lnTo>
                  <a:lnTo>
                    <a:pt x="232" y="470"/>
                  </a:lnTo>
                  <a:lnTo>
                    <a:pt x="210" y="476"/>
                  </a:lnTo>
                  <a:lnTo>
                    <a:pt x="202" y="462"/>
                  </a:lnTo>
                  <a:lnTo>
                    <a:pt x="105" y="476"/>
                  </a:lnTo>
                  <a:lnTo>
                    <a:pt x="0" y="263"/>
                  </a:lnTo>
                  <a:lnTo>
                    <a:pt x="79" y="259"/>
                  </a:lnTo>
                  <a:lnTo>
                    <a:pt x="145" y="217"/>
                  </a:lnTo>
                  <a:lnTo>
                    <a:pt x="303" y="105"/>
                  </a:lnTo>
                  <a:lnTo>
                    <a:pt x="439" y="25"/>
                  </a:lnTo>
                  <a:lnTo>
                    <a:pt x="485" y="0"/>
                  </a:lnTo>
                  <a:lnTo>
                    <a:pt x="532" y="6"/>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4">
              <a:extLst>
                <a:ext uri="{FF2B5EF4-FFF2-40B4-BE49-F238E27FC236}">
                  <a16:creationId xmlns:a16="http://schemas.microsoft.com/office/drawing/2014/main" id="{2E8FA3E0-1DF9-4F4A-ACD8-30269F6E326C}"/>
                </a:ext>
              </a:extLst>
            </p:cNvPr>
            <p:cNvSpPr>
              <a:spLocks/>
            </p:cNvSpPr>
            <p:nvPr/>
          </p:nvSpPr>
          <p:spPr bwMode="auto">
            <a:xfrm>
              <a:off x="3438" y="4017"/>
              <a:ext cx="202" cy="87"/>
            </a:xfrm>
            <a:custGeom>
              <a:avLst/>
              <a:gdLst>
                <a:gd name="T0" fmla="*/ 24 w 202"/>
                <a:gd name="T1" fmla="*/ 0 h 87"/>
                <a:gd name="T2" fmla="*/ 24 w 202"/>
                <a:gd name="T3" fmla="*/ 25 h 87"/>
                <a:gd name="T4" fmla="*/ 0 w 202"/>
                <a:gd name="T5" fmla="*/ 85 h 87"/>
                <a:gd name="T6" fmla="*/ 198 w 202"/>
                <a:gd name="T7" fmla="*/ 87 h 87"/>
                <a:gd name="T8" fmla="*/ 202 w 202"/>
                <a:gd name="T9" fmla="*/ 49 h 87"/>
                <a:gd name="T10" fmla="*/ 159 w 202"/>
                <a:gd name="T11" fmla="*/ 45 h 87"/>
                <a:gd name="T12" fmla="*/ 24 w 202"/>
                <a:gd name="T13" fmla="*/ 0 h 87"/>
                <a:gd name="T14" fmla="*/ 24 w 202"/>
                <a:gd name="T15" fmla="*/ 0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87">
                  <a:moveTo>
                    <a:pt x="24" y="0"/>
                  </a:moveTo>
                  <a:lnTo>
                    <a:pt x="24" y="25"/>
                  </a:lnTo>
                  <a:lnTo>
                    <a:pt x="0" y="85"/>
                  </a:lnTo>
                  <a:lnTo>
                    <a:pt x="198" y="87"/>
                  </a:lnTo>
                  <a:lnTo>
                    <a:pt x="202" y="49"/>
                  </a:lnTo>
                  <a:lnTo>
                    <a:pt x="159" y="45"/>
                  </a:lnTo>
                  <a:lnTo>
                    <a:pt x="24"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5">
              <a:extLst>
                <a:ext uri="{FF2B5EF4-FFF2-40B4-BE49-F238E27FC236}">
                  <a16:creationId xmlns:a16="http://schemas.microsoft.com/office/drawing/2014/main" id="{8C5FC179-DF0C-4397-8E5D-249D616FC7B0}"/>
                </a:ext>
              </a:extLst>
            </p:cNvPr>
            <p:cNvSpPr>
              <a:spLocks/>
            </p:cNvSpPr>
            <p:nvPr/>
          </p:nvSpPr>
          <p:spPr bwMode="auto">
            <a:xfrm>
              <a:off x="3466" y="3400"/>
              <a:ext cx="621" cy="488"/>
            </a:xfrm>
            <a:custGeom>
              <a:avLst/>
              <a:gdLst>
                <a:gd name="T0" fmla="*/ 61 w 621"/>
                <a:gd name="T1" fmla="*/ 32 h 488"/>
                <a:gd name="T2" fmla="*/ 593 w 621"/>
                <a:gd name="T3" fmla="*/ 0 h 488"/>
                <a:gd name="T4" fmla="*/ 617 w 621"/>
                <a:gd name="T5" fmla="*/ 129 h 488"/>
                <a:gd name="T6" fmla="*/ 621 w 621"/>
                <a:gd name="T7" fmla="*/ 186 h 488"/>
                <a:gd name="T8" fmla="*/ 609 w 621"/>
                <a:gd name="T9" fmla="*/ 249 h 488"/>
                <a:gd name="T10" fmla="*/ 589 w 621"/>
                <a:gd name="T11" fmla="*/ 310 h 488"/>
                <a:gd name="T12" fmla="*/ 542 w 621"/>
                <a:gd name="T13" fmla="*/ 405 h 488"/>
                <a:gd name="T14" fmla="*/ 492 w 621"/>
                <a:gd name="T15" fmla="*/ 476 h 488"/>
                <a:gd name="T16" fmla="*/ 338 w 621"/>
                <a:gd name="T17" fmla="*/ 488 h 488"/>
                <a:gd name="T18" fmla="*/ 36 w 621"/>
                <a:gd name="T19" fmla="*/ 342 h 488"/>
                <a:gd name="T20" fmla="*/ 0 w 621"/>
                <a:gd name="T21" fmla="*/ 144 h 488"/>
                <a:gd name="T22" fmla="*/ 61 w 621"/>
                <a:gd name="T23" fmla="*/ 32 h 488"/>
                <a:gd name="T24" fmla="*/ 61 w 621"/>
                <a:gd name="T25" fmla="*/ 32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1" h="488">
                  <a:moveTo>
                    <a:pt x="61" y="32"/>
                  </a:moveTo>
                  <a:lnTo>
                    <a:pt x="593" y="0"/>
                  </a:lnTo>
                  <a:lnTo>
                    <a:pt x="617" y="129"/>
                  </a:lnTo>
                  <a:lnTo>
                    <a:pt x="621" y="186"/>
                  </a:lnTo>
                  <a:lnTo>
                    <a:pt x="609" y="249"/>
                  </a:lnTo>
                  <a:lnTo>
                    <a:pt x="589" y="310"/>
                  </a:lnTo>
                  <a:lnTo>
                    <a:pt x="542" y="405"/>
                  </a:lnTo>
                  <a:lnTo>
                    <a:pt x="492" y="476"/>
                  </a:lnTo>
                  <a:lnTo>
                    <a:pt x="338" y="488"/>
                  </a:lnTo>
                  <a:lnTo>
                    <a:pt x="36" y="342"/>
                  </a:lnTo>
                  <a:lnTo>
                    <a:pt x="0" y="144"/>
                  </a:lnTo>
                  <a:lnTo>
                    <a:pt x="61" y="32"/>
                  </a:lnTo>
                  <a:close/>
                </a:path>
              </a:pathLst>
            </a:custGeom>
            <a:solidFill>
              <a:srgbClr val="121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6">
              <a:extLst>
                <a:ext uri="{FF2B5EF4-FFF2-40B4-BE49-F238E27FC236}">
                  <a16:creationId xmlns:a16="http://schemas.microsoft.com/office/drawing/2014/main" id="{87A7AA83-845B-4E67-8472-3C11F538B567}"/>
                </a:ext>
              </a:extLst>
            </p:cNvPr>
            <p:cNvSpPr>
              <a:spLocks/>
            </p:cNvSpPr>
            <p:nvPr/>
          </p:nvSpPr>
          <p:spPr bwMode="auto">
            <a:xfrm>
              <a:off x="3456" y="2215"/>
              <a:ext cx="673" cy="1855"/>
            </a:xfrm>
            <a:custGeom>
              <a:avLst/>
              <a:gdLst>
                <a:gd name="T0" fmla="*/ 293 w 673"/>
                <a:gd name="T1" fmla="*/ 4 h 1855"/>
                <a:gd name="T2" fmla="*/ 378 w 673"/>
                <a:gd name="T3" fmla="*/ 65 h 1855"/>
                <a:gd name="T4" fmla="*/ 443 w 673"/>
                <a:gd name="T5" fmla="*/ 130 h 1855"/>
                <a:gd name="T6" fmla="*/ 516 w 673"/>
                <a:gd name="T7" fmla="*/ 205 h 1855"/>
                <a:gd name="T8" fmla="*/ 540 w 673"/>
                <a:gd name="T9" fmla="*/ 235 h 1855"/>
                <a:gd name="T10" fmla="*/ 605 w 673"/>
                <a:gd name="T11" fmla="*/ 340 h 1855"/>
                <a:gd name="T12" fmla="*/ 639 w 673"/>
                <a:gd name="T13" fmla="*/ 507 h 1855"/>
                <a:gd name="T14" fmla="*/ 653 w 673"/>
                <a:gd name="T15" fmla="*/ 685 h 1855"/>
                <a:gd name="T16" fmla="*/ 665 w 673"/>
                <a:gd name="T17" fmla="*/ 808 h 1855"/>
                <a:gd name="T18" fmla="*/ 665 w 673"/>
                <a:gd name="T19" fmla="*/ 916 h 1855"/>
                <a:gd name="T20" fmla="*/ 673 w 673"/>
                <a:gd name="T21" fmla="*/ 1031 h 1855"/>
                <a:gd name="T22" fmla="*/ 673 w 673"/>
                <a:gd name="T23" fmla="*/ 1078 h 1855"/>
                <a:gd name="T24" fmla="*/ 657 w 673"/>
                <a:gd name="T25" fmla="*/ 1130 h 1855"/>
                <a:gd name="T26" fmla="*/ 633 w 673"/>
                <a:gd name="T27" fmla="*/ 1163 h 1855"/>
                <a:gd name="T28" fmla="*/ 615 w 673"/>
                <a:gd name="T29" fmla="*/ 1185 h 1855"/>
                <a:gd name="T30" fmla="*/ 520 w 673"/>
                <a:gd name="T31" fmla="*/ 1221 h 1855"/>
                <a:gd name="T32" fmla="*/ 506 w 673"/>
                <a:gd name="T33" fmla="*/ 1229 h 1855"/>
                <a:gd name="T34" fmla="*/ 502 w 673"/>
                <a:gd name="T35" fmla="*/ 1292 h 1855"/>
                <a:gd name="T36" fmla="*/ 455 w 673"/>
                <a:gd name="T37" fmla="*/ 1438 h 1855"/>
                <a:gd name="T38" fmla="*/ 447 w 673"/>
                <a:gd name="T39" fmla="*/ 1489 h 1855"/>
                <a:gd name="T40" fmla="*/ 447 w 673"/>
                <a:gd name="T41" fmla="*/ 1549 h 1855"/>
                <a:gd name="T42" fmla="*/ 322 w 673"/>
                <a:gd name="T43" fmla="*/ 1723 h 1855"/>
                <a:gd name="T44" fmla="*/ 253 w 673"/>
                <a:gd name="T45" fmla="*/ 1752 h 1855"/>
                <a:gd name="T46" fmla="*/ 226 w 673"/>
                <a:gd name="T47" fmla="*/ 1823 h 1855"/>
                <a:gd name="T48" fmla="*/ 200 w 673"/>
                <a:gd name="T49" fmla="*/ 1843 h 1855"/>
                <a:gd name="T50" fmla="*/ 160 w 673"/>
                <a:gd name="T51" fmla="*/ 1855 h 1855"/>
                <a:gd name="T52" fmla="*/ 85 w 673"/>
                <a:gd name="T53" fmla="*/ 1835 h 1855"/>
                <a:gd name="T54" fmla="*/ 10 w 673"/>
                <a:gd name="T55" fmla="*/ 1812 h 1855"/>
                <a:gd name="T56" fmla="*/ 6 w 673"/>
                <a:gd name="T57" fmla="*/ 1774 h 1855"/>
                <a:gd name="T58" fmla="*/ 42 w 673"/>
                <a:gd name="T59" fmla="*/ 1655 h 1855"/>
                <a:gd name="T60" fmla="*/ 99 w 673"/>
                <a:gd name="T61" fmla="*/ 1499 h 1855"/>
                <a:gd name="T62" fmla="*/ 119 w 673"/>
                <a:gd name="T63" fmla="*/ 1448 h 1855"/>
                <a:gd name="T64" fmla="*/ 123 w 673"/>
                <a:gd name="T65" fmla="*/ 1387 h 1855"/>
                <a:gd name="T66" fmla="*/ 154 w 673"/>
                <a:gd name="T67" fmla="*/ 1339 h 1855"/>
                <a:gd name="T68" fmla="*/ 154 w 673"/>
                <a:gd name="T69" fmla="*/ 1260 h 1855"/>
                <a:gd name="T70" fmla="*/ 172 w 673"/>
                <a:gd name="T71" fmla="*/ 1233 h 1855"/>
                <a:gd name="T72" fmla="*/ 0 w 673"/>
                <a:gd name="T73" fmla="*/ 1104 h 1855"/>
                <a:gd name="T74" fmla="*/ 24 w 673"/>
                <a:gd name="T75" fmla="*/ 330 h 1855"/>
                <a:gd name="T76" fmla="*/ 44 w 673"/>
                <a:gd name="T77" fmla="*/ 247 h 1855"/>
                <a:gd name="T78" fmla="*/ 28 w 673"/>
                <a:gd name="T79" fmla="*/ 213 h 1855"/>
                <a:gd name="T80" fmla="*/ 28 w 673"/>
                <a:gd name="T81" fmla="*/ 199 h 1855"/>
                <a:gd name="T82" fmla="*/ 42 w 673"/>
                <a:gd name="T83" fmla="*/ 162 h 1855"/>
                <a:gd name="T84" fmla="*/ 99 w 673"/>
                <a:gd name="T85" fmla="*/ 130 h 1855"/>
                <a:gd name="T86" fmla="*/ 141 w 673"/>
                <a:gd name="T87" fmla="*/ 97 h 1855"/>
                <a:gd name="T88" fmla="*/ 234 w 673"/>
                <a:gd name="T89" fmla="*/ 0 h 1855"/>
                <a:gd name="T90" fmla="*/ 281 w 673"/>
                <a:gd name="T91" fmla="*/ 0 h 1855"/>
                <a:gd name="T92" fmla="*/ 293 w 673"/>
                <a:gd name="T93" fmla="*/ 4 h 1855"/>
                <a:gd name="T94" fmla="*/ 293 w 673"/>
                <a:gd name="T95" fmla="*/ 4 h 1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3" h="1855">
                  <a:moveTo>
                    <a:pt x="293" y="4"/>
                  </a:moveTo>
                  <a:lnTo>
                    <a:pt x="378" y="65"/>
                  </a:lnTo>
                  <a:lnTo>
                    <a:pt x="443" y="130"/>
                  </a:lnTo>
                  <a:lnTo>
                    <a:pt x="516" y="205"/>
                  </a:lnTo>
                  <a:lnTo>
                    <a:pt x="540" y="235"/>
                  </a:lnTo>
                  <a:lnTo>
                    <a:pt x="605" y="340"/>
                  </a:lnTo>
                  <a:lnTo>
                    <a:pt x="639" y="507"/>
                  </a:lnTo>
                  <a:lnTo>
                    <a:pt x="653" y="685"/>
                  </a:lnTo>
                  <a:lnTo>
                    <a:pt x="665" y="808"/>
                  </a:lnTo>
                  <a:lnTo>
                    <a:pt x="665" y="916"/>
                  </a:lnTo>
                  <a:lnTo>
                    <a:pt x="673" y="1031"/>
                  </a:lnTo>
                  <a:lnTo>
                    <a:pt x="673" y="1078"/>
                  </a:lnTo>
                  <a:lnTo>
                    <a:pt x="657" y="1130"/>
                  </a:lnTo>
                  <a:lnTo>
                    <a:pt x="633" y="1163"/>
                  </a:lnTo>
                  <a:lnTo>
                    <a:pt x="615" y="1185"/>
                  </a:lnTo>
                  <a:lnTo>
                    <a:pt x="520" y="1221"/>
                  </a:lnTo>
                  <a:lnTo>
                    <a:pt x="506" y="1229"/>
                  </a:lnTo>
                  <a:lnTo>
                    <a:pt x="502" y="1292"/>
                  </a:lnTo>
                  <a:lnTo>
                    <a:pt x="455" y="1438"/>
                  </a:lnTo>
                  <a:lnTo>
                    <a:pt x="447" y="1489"/>
                  </a:lnTo>
                  <a:lnTo>
                    <a:pt x="447" y="1549"/>
                  </a:lnTo>
                  <a:lnTo>
                    <a:pt x="322" y="1723"/>
                  </a:lnTo>
                  <a:lnTo>
                    <a:pt x="253" y="1752"/>
                  </a:lnTo>
                  <a:lnTo>
                    <a:pt x="226" y="1823"/>
                  </a:lnTo>
                  <a:lnTo>
                    <a:pt x="200" y="1843"/>
                  </a:lnTo>
                  <a:lnTo>
                    <a:pt x="160" y="1855"/>
                  </a:lnTo>
                  <a:lnTo>
                    <a:pt x="85" y="1835"/>
                  </a:lnTo>
                  <a:lnTo>
                    <a:pt x="10" y="1812"/>
                  </a:lnTo>
                  <a:lnTo>
                    <a:pt x="6" y="1774"/>
                  </a:lnTo>
                  <a:lnTo>
                    <a:pt x="42" y="1655"/>
                  </a:lnTo>
                  <a:lnTo>
                    <a:pt x="99" y="1499"/>
                  </a:lnTo>
                  <a:lnTo>
                    <a:pt x="119" y="1448"/>
                  </a:lnTo>
                  <a:lnTo>
                    <a:pt x="123" y="1387"/>
                  </a:lnTo>
                  <a:lnTo>
                    <a:pt x="154" y="1339"/>
                  </a:lnTo>
                  <a:lnTo>
                    <a:pt x="154" y="1260"/>
                  </a:lnTo>
                  <a:lnTo>
                    <a:pt x="172" y="1233"/>
                  </a:lnTo>
                  <a:lnTo>
                    <a:pt x="0" y="1104"/>
                  </a:lnTo>
                  <a:lnTo>
                    <a:pt x="24" y="330"/>
                  </a:lnTo>
                  <a:lnTo>
                    <a:pt x="44" y="247"/>
                  </a:lnTo>
                  <a:lnTo>
                    <a:pt x="28" y="213"/>
                  </a:lnTo>
                  <a:lnTo>
                    <a:pt x="28" y="199"/>
                  </a:lnTo>
                  <a:lnTo>
                    <a:pt x="42" y="162"/>
                  </a:lnTo>
                  <a:lnTo>
                    <a:pt x="99" y="130"/>
                  </a:lnTo>
                  <a:lnTo>
                    <a:pt x="141" y="97"/>
                  </a:lnTo>
                  <a:lnTo>
                    <a:pt x="234" y="0"/>
                  </a:lnTo>
                  <a:lnTo>
                    <a:pt x="281" y="0"/>
                  </a:lnTo>
                  <a:lnTo>
                    <a:pt x="293" y="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7">
              <a:extLst>
                <a:ext uri="{FF2B5EF4-FFF2-40B4-BE49-F238E27FC236}">
                  <a16:creationId xmlns:a16="http://schemas.microsoft.com/office/drawing/2014/main" id="{82D82FF5-F7AC-4181-9439-D5E629F1994C}"/>
                </a:ext>
              </a:extLst>
            </p:cNvPr>
            <p:cNvSpPr>
              <a:spLocks/>
            </p:cNvSpPr>
            <p:nvPr/>
          </p:nvSpPr>
          <p:spPr bwMode="auto">
            <a:xfrm>
              <a:off x="3508" y="2211"/>
              <a:ext cx="201" cy="247"/>
            </a:xfrm>
            <a:custGeom>
              <a:avLst/>
              <a:gdLst>
                <a:gd name="T0" fmla="*/ 19 w 201"/>
                <a:gd name="T1" fmla="*/ 195 h 247"/>
                <a:gd name="T2" fmla="*/ 0 w 201"/>
                <a:gd name="T3" fmla="*/ 239 h 247"/>
                <a:gd name="T4" fmla="*/ 71 w 201"/>
                <a:gd name="T5" fmla="*/ 247 h 247"/>
                <a:gd name="T6" fmla="*/ 164 w 201"/>
                <a:gd name="T7" fmla="*/ 93 h 247"/>
                <a:gd name="T8" fmla="*/ 201 w 201"/>
                <a:gd name="T9" fmla="*/ 47 h 247"/>
                <a:gd name="T10" fmla="*/ 201 w 201"/>
                <a:gd name="T11" fmla="*/ 0 h 247"/>
                <a:gd name="T12" fmla="*/ 172 w 201"/>
                <a:gd name="T13" fmla="*/ 8 h 247"/>
                <a:gd name="T14" fmla="*/ 71 w 201"/>
                <a:gd name="T15" fmla="*/ 122 h 247"/>
                <a:gd name="T16" fmla="*/ 31 w 201"/>
                <a:gd name="T17" fmla="*/ 168 h 247"/>
                <a:gd name="T18" fmla="*/ 19 w 201"/>
                <a:gd name="T19" fmla="*/ 195 h 247"/>
                <a:gd name="T20" fmla="*/ 19 w 201"/>
                <a:gd name="T21" fmla="*/ 195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 h="247">
                  <a:moveTo>
                    <a:pt x="19" y="195"/>
                  </a:moveTo>
                  <a:lnTo>
                    <a:pt x="0" y="239"/>
                  </a:lnTo>
                  <a:lnTo>
                    <a:pt x="71" y="247"/>
                  </a:lnTo>
                  <a:lnTo>
                    <a:pt x="164" y="93"/>
                  </a:lnTo>
                  <a:lnTo>
                    <a:pt x="201" y="47"/>
                  </a:lnTo>
                  <a:lnTo>
                    <a:pt x="201" y="0"/>
                  </a:lnTo>
                  <a:lnTo>
                    <a:pt x="172" y="8"/>
                  </a:lnTo>
                  <a:lnTo>
                    <a:pt x="71" y="122"/>
                  </a:lnTo>
                  <a:lnTo>
                    <a:pt x="31" y="168"/>
                  </a:lnTo>
                  <a:lnTo>
                    <a:pt x="19" y="19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8">
              <a:extLst>
                <a:ext uri="{FF2B5EF4-FFF2-40B4-BE49-F238E27FC236}">
                  <a16:creationId xmlns:a16="http://schemas.microsoft.com/office/drawing/2014/main" id="{87A3272E-6ED0-464E-8008-6678100AEDBD}"/>
                </a:ext>
              </a:extLst>
            </p:cNvPr>
            <p:cNvSpPr>
              <a:spLocks/>
            </p:cNvSpPr>
            <p:nvPr/>
          </p:nvSpPr>
          <p:spPr bwMode="auto">
            <a:xfrm>
              <a:off x="3668" y="2833"/>
              <a:ext cx="223" cy="342"/>
            </a:xfrm>
            <a:custGeom>
              <a:avLst/>
              <a:gdLst>
                <a:gd name="T0" fmla="*/ 16 w 223"/>
                <a:gd name="T1" fmla="*/ 287 h 342"/>
                <a:gd name="T2" fmla="*/ 25 w 223"/>
                <a:gd name="T3" fmla="*/ 320 h 342"/>
                <a:gd name="T4" fmla="*/ 77 w 223"/>
                <a:gd name="T5" fmla="*/ 342 h 342"/>
                <a:gd name="T6" fmla="*/ 142 w 223"/>
                <a:gd name="T7" fmla="*/ 330 h 342"/>
                <a:gd name="T8" fmla="*/ 190 w 223"/>
                <a:gd name="T9" fmla="*/ 217 h 342"/>
                <a:gd name="T10" fmla="*/ 148 w 223"/>
                <a:gd name="T11" fmla="*/ 251 h 342"/>
                <a:gd name="T12" fmla="*/ 77 w 223"/>
                <a:gd name="T13" fmla="*/ 255 h 342"/>
                <a:gd name="T14" fmla="*/ 81 w 223"/>
                <a:gd name="T15" fmla="*/ 214 h 342"/>
                <a:gd name="T16" fmla="*/ 162 w 223"/>
                <a:gd name="T17" fmla="*/ 150 h 342"/>
                <a:gd name="T18" fmla="*/ 174 w 223"/>
                <a:gd name="T19" fmla="*/ 97 h 342"/>
                <a:gd name="T20" fmla="*/ 138 w 223"/>
                <a:gd name="T21" fmla="*/ 125 h 342"/>
                <a:gd name="T22" fmla="*/ 152 w 223"/>
                <a:gd name="T23" fmla="*/ 81 h 342"/>
                <a:gd name="T24" fmla="*/ 223 w 223"/>
                <a:gd name="T25" fmla="*/ 26 h 342"/>
                <a:gd name="T26" fmla="*/ 211 w 223"/>
                <a:gd name="T27" fmla="*/ 0 h 342"/>
                <a:gd name="T28" fmla="*/ 170 w 223"/>
                <a:gd name="T29" fmla="*/ 12 h 342"/>
                <a:gd name="T30" fmla="*/ 116 w 223"/>
                <a:gd name="T31" fmla="*/ 57 h 342"/>
                <a:gd name="T32" fmla="*/ 81 w 223"/>
                <a:gd name="T33" fmla="*/ 97 h 342"/>
                <a:gd name="T34" fmla="*/ 39 w 223"/>
                <a:gd name="T35" fmla="*/ 172 h 342"/>
                <a:gd name="T36" fmla="*/ 53 w 223"/>
                <a:gd name="T37" fmla="*/ 61 h 342"/>
                <a:gd name="T38" fmla="*/ 20 w 223"/>
                <a:gd name="T39" fmla="*/ 30 h 342"/>
                <a:gd name="T40" fmla="*/ 2 w 223"/>
                <a:gd name="T41" fmla="*/ 48 h 342"/>
                <a:gd name="T42" fmla="*/ 0 w 223"/>
                <a:gd name="T43" fmla="*/ 180 h 342"/>
                <a:gd name="T44" fmla="*/ 0 w 223"/>
                <a:gd name="T45" fmla="*/ 259 h 342"/>
                <a:gd name="T46" fmla="*/ 16 w 223"/>
                <a:gd name="T47" fmla="*/ 287 h 342"/>
                <a:gd name="T48" fmla="*/ 16 w 223"/>
                <a:gd name="T49" fmla="*/ 287 h 3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3" h="342">
                  <a:moveTo>
                    <a:pt x="16" y="287"/>
                  </a:moveTo>
                  <a:lnTo>
                    <a:pt x="25" y="320"/>
                  </a:lnTo>
                  <a:lnTo>
                    <a:pt x="77" y="342"/>
                  </a:lnTo>
                  <a:lnTo>
                    <a:pt x="142" y="330"/>
                  </a:lnTo>
                  <a:lnTo>
                    <a:pt x="190" y="217"/>
                  </a:lnTo>
                  <a:lnTo>
                    <a:pt x="148" y="251"/>
                  </a:lnTo>
                  <a:lnTo>
                    <a:pt x="77" y="255"/>
                  </a:lnTo>
                  <a:lnTo>
                    <a:pt x="81" y="214"/>
                  </a:lnTo>
                  <a:lnTo>
                    <a:pt x="162" y="150"/>
                  </a:lnTo>
                  <a:lnTo>
                    <a:pt x="174" y="97"/>
                  </a:lnTo>
                  <a:lnTo>
                    <a:pt x="138" y="125"/>
                  </a:lnTo>
                  <a:lnTo>
                    <a:pt x="152" y="81"/>
                  </a:lnTo>
                  <a:lnTo>
                    <a:pt x="223" y="26"/>
                  </a:lnTo>
                  <a:lnTo>
                    <a:pt x="211" y="0"/>
                  </a:lnTo>
                  <a:lnTo>
                    <a:pt x="170" y="12"/>
                  </a:lnTo>
                  <a:lnTo>
                    <a:pt x="116" y="57"/>
                  </a:lnTo>
                  <a:lnTo>
                    <a:pt x="81" y="97"/>
                  </a:lnTo>
                  <a:lnTo>
                    <a:pt x="39" y="172"/>
                  </a:lnTo>
                  <a:lnTo>
                    <a:pt x="53" y="61"/>
                  </a:lnTo>
                  <a:lnTo>
                    <a:pt x="20" y="30"/>
                  </a:lnTo>
                  <a:lnTo>
                    <a:pt x="2" y="48"/>
                  </a:lnTo>
                  <a:lnTo>
                    <a:pt x="0" y="180"/>
                  </a:lnTo>
                  <a:lnTo>
                    <a:pt x="0" y="259"/>
                  </a:lnTo>
                  <a:lnTo>
                    <a:pt x="16" y="28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9">
              <a:extLst>
                <a:ext uri="{FF2B5EF4-FFF2-40B4-BE49-F238E27FC236}">
                  <a16:creationId xmlns:a16="http://schemas.microsoft.com/office/drawing/2014/main" id="{D240C818-49AA-4748-A410-A01D849F0CE3}"/>
                </a:ext>
              </a:extLst>
            </p:cNvPr>
            <p:cNvSpPr>
              <a:spLocks/>
            </p:cNvSpPr>
            <p:nvPr/>
          </p:nvSpPr>
          <p:spPr bwMode="auto">
            <a:xfrm>
              <a:off x="3824" y="3120"/>
              <a:ext cx="166" cy="316"/>
            </a:xfrm>
            <a:custGeom>
              <a:avLst/>
              <a:gdLst>
                <a:gd name="T0" fmla="*/ 0 w 166"/>
                <a:gd name="T1" fmla="*/ 116 h 316"/>
                <a:gd name="T2" fmla="*/ 63 w 166"/>
                <a:gd name="T3" fmla="*/ 187 h 316"/>
                <a:gd name="T4" fmla="*/ 97 w 166"/>
                <a:gd name="T5" fmla="*/ 286 h 316"/>
                <a:gd name="T6" fmla="*/ 131 w 166"/>
                <a:gd name="T7" fmla="*/ 316 h 316"/>
                <a:gd name="T8" fmla="*/ 156 w 166"/>
                <a:gd name="T9" fmla="*/ 247 h 316"/>
                <a:gd name="T10" fmla="*/ 166 w 166"/>
                <a:gd name="T11" fmla="*/ 217 h 316"/>
                <a:gd name="T12" fmla="*/ 148 w 166"/>
                <a:gd name="T13" fmla="*/ 89 h 316"/>
                <a:gd name="T14" fmla="*/ 146 w 166"/>
                <a:gd name="T15" fmla="*/ 0 h 316"/>
                <a:gd name="T16" fmla="*/ 97 w 166"/>
                <a:gd name="T17" fmla="*/ 75 h 316"/>
                <a:gd name="T18" fmla="*/ 53 w 166"/>
                <a:gd name="T19" fmla="*/ 98 h 316"/>
                <a:gd name="T20" fmla="*/ 0 w 166"/>
                <a:gd name="T21" fmla="*/ 116 h 316"/>
                <a:gd name="T22" fmla="*/ 0 w 166"/>
                <a:gd name="T23" fmla="*/ 116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316">
                  <a:moveTo>
                    <a:pt x="0" y="116"/>
                  </a:moveTo>
                  <a:lnTo>
                    <a:pt x="63" y="187"/>
                  </a:lnTo>
                  <a:lnTo>
                    <a:pt x="97" y="286"/>
                  </a:lnTo>
                  <a:lnTo>
                    <a:pt x="131" y="316"/>
                  </a:lnTo>
                  <a:lnTo>
                    <a:pt x="156" y="247"/>
                  </a:lnTo>
                  <a:lnTo>
                    <a:pt x="166" y="217"/>
                  </a:lnTo>
                  <a:lnTo>
                    <a:pt x="148" y="89"/>
                  </a:lnTo>
                  <a:lnTo>
                    <a:pt x="146" y="0"/>
                  </a:lnTo>
                  <a:lnTo>
                    <a:pt x="97" y="75"/>
                  </a:lnTo>
                  <a:lnTo>
                    <a:pt x="53" y="98"/>
                  </a:lnTo>
                  <a:lnTo>
                    <a:pt x="0" y="1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50">
              <a:extLst>
                <a:ext uri="{FF2B5EF4-FFF2-40B4-BE49-F238E27FC236}">
                  <a16:creationId xmlns:a16="http://schemas.microsoft.com/office/drawing/2014/main" id="{446FAEB6-CFF9-491B-95FF-99227EC77356}"/>
                </a:ext>
              </a:extLst>
            </p:cNvPr>
            <p:cNvSpPr>
              <a:spLocks/>
            </p:cNvSpPr>
            <p:nvPr/>
          </p:nvSpPr>
          <p:spPr bwMode="auto">
            <a:xfrm>
              <a:off x="3616" y="3236"/>
              <a:ext cx="313" cy="743"/>
            </a:xfrm>
            <a:custGeom>
              <a:avLst/>
              <a:gdLst>
                <a:gd name="T0" fmla="*/ 129 w 313"/>
                <a:gd name="T1" fmla="*/ 10 h 743"/>
                <a:gd name="T2" fmla="*/ 198 w 313"/>
                <a:gd name="T3" fmla="*/ 59 h 743"/>
                <a:gd name="T4" fmla="*/ 230 w 313"/>
                <a:gd name="T5" fmla="*/ 87 h 743"/>
                <a:gd name="T6" fmla="*/ 279 w 313"/>
                <a:gd name="T7" fmla="*/ 180 h 743"/>
                <a:gd name="T8" fmla="*/ 297 w 313"/>
                <a:gd name="T9" fmla="*/ 277 h 743"/>
                <a:gd name="T10" fmla="*/ 313 w 313"/>
                <a:gd name="T11" fmla="*/ 366 h 743"/>
                <a:gd name="T12" fmla="*/ 295 w 313"/>
                <a:gd name="T13" fmla="*/ 425 h 743"/>
                <a:gd name="T14" fmla="*/ 287 w 313"/>
                <a:gd name="T15" fmla="*/ 532 h 743"/>
                <a:gd name="T16" fmla="*/ 186 w 313"/>
                <a:gd name="T17" fmla="*/ 680 h 743"/>
                <a:gd name="T18" fmla="*/ 93 w 313"/>
                <a:gd name="T19" fmla="*/ 743 h 743"/>
                <a:gd name="T20" fmla="*/ 0 w 313"/>
                <a:gd name="T21" fmla="*/ 682 h 743"/>
                <a:gd name="T22" fmla="*/ 81 w 313"/>
                <a:gd name="T23" fmla="*/ 607 h 743"/>
                <a:gd name="T24" fmla="*/ 56 w 313"/>
                <a:gd name="T25" fmla="*/ 579 h 743"/>
                <a:gd name="T26" fmla="*/ 141 w 313"/>
                <a:gd name="T27" fmla="*/ 522 h 743"/>
                <a:gd name="T28" fmla="*/ 218 w 313"/>
                <a:gd name="T29" fmla="*/ 304 h 743"/>
                <a:gd name="T30" fmla="*/ 184 w 313"/>
                <a:gd name="T31" fmla="*/ 506 h 743"/>
                <a:gd name="T32" fmla="*/ 234 w 313"/>
                <a:gd name="T33" fmla="*/ 498 h 743"/>
                <a:gd name="T34" fmla="*/ 259 w 313"/>
                <a:gd name="T35" fmla="*/ 257 h 743"/>
                <a:gd name="T36" fmla="*/ 218 w 313"/>
                <a:gd name="T37" fmla="*/ 135 h 743"/>
                <a:gd name="T38" fmla="*/ 151 w 313"/>
                <a:gd name="T39" fmla="*/ 52 h 743"/>
                <a:gd name="T40" fmla="*/ 105 w 313"/>
                <a:gd name="T41" fmla="*/ 22 h 743"/>
                <a:gd name="T42" fmla="*/ 66 w 313"/>
                <a:gd name="T43" fmla="*/ 18 h 743"/>
                <a:gd name="T44" fmla="*/ 97 w 313"/>
                <a:gd name="T45" fmla="*/ 0 h 743"/>
                <a:gd name="T46" fmla="*/ 129 w 313"/>
                <a:gd name="T47" fmla="*/ 10 h 743"/>
                <a:gd name="T48" fmla="*/ 129 w 313"/>
                <a:gd name="T49" fmla="*/ 10 h 7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3" h="743">
                  <a:moveTo>
                    <a:pt x="129" y="10"/>
                  </a:moveTo>
                  <a:lnTo>
                    <a:pt x="198" y="59"/>
                  </a:lnTo>
                  <a:lnTo>
                    <a:pt x="230" y="87"/>
                  </a:lnTo>
                  <a:lnTo>
                    <a:pt x="279" y="180"/>
                  </a:lnTo>
                  <a:lnTo>
                    <a:pt x="297" y="277"/>
                  </a:lnTo>
                  <a:lnTo>
                    <a:pt x="313" y="366"/>
                  </a:lnTo>
                  <a:lnTo>
                    <a:pt x="295" y="425"/>
                  </a:lnTo>
                  <a:lnTo>
                    <a:pt x="287" y="532"/>
                  </a:lnTo>
                  <a:lnTo>
                    <a:pt x="186" y="680"/>
                  </a:lnTo>
                  <a:lnTo>
                    <a:pt x="93" y="743"/>
                  </a:lnTo>
                  <a:lnTo>
                    <a:pt x="0" y="682"/>
                  </a:lnTo>
                  <a:lnTo>
                    <a:pt x="81" y="607"/>
                  </a:lnTo>
                  <a:lnTo>
                    <a:pt x="56" y="579"/>
                  </a:lnTo>
                  <a:lnTo>
                    <a:pt x="141" y="522"/>
                  </a:lnTo>
                  <a:lnTo>
                    <a:pt x="218" y="304"/>
                  </a:lnTo>
                  <a:lnTo>
                    <a:pt x="184" y="506"/>
                  </a:lnTo>
                  <a:lnTo>
                    <a:pt x="234" y="498"/>
                  </a:lnTo>
                  <a:lnTo>
                    <a:pt x="259" y="257"/>
                  </a:lnTo>
                  <a:lnTo>
                    <a:pt x="218" y="135"/>
                  </a:lnTo>
                  <a:lnTo>
                    <a:pt x="151" y="52"/>
                  </a:lnTo>
                  <a:lnTo>
                    <a:pt x="105" y="22"/>
                  </a:lnTo>
                  <a:lnTo>
                    <a:pt x="66" y="18"/>
                  </a:lnTo>
                  <a:lnTo>
                    <a:pt x="97" y="0"/>
                  </a:lnTo>
                  <a:lnTo>
                    <a:pt x="129"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1">
              <a:extLst>
                <a:ext uri="{FF2B5EF4-FFF2-40B4-BE49-F238E27FC236}">
                  <a16:creationId xmlns:a16="http://schemas.microsoft.com/office/drawing/2014/main" id="{0F9043C6-CED9-4C47-AFAD-1D8599D813E5}"/>
                </a:ext>
              </a:extLst>
            </p:cNvPr>
            <p:cNvSpPr>
              <a:spLocks/>
            </p:cNvSpPr>
            <p:nvPr/>
          </p:nvSpPr>
          <p:spPr bwMode="auto">
            <a:xfrm>
              <a:off x="3707" y="3809"/>
              <a:ext cx="127" cy="99"/>
            </a:xfrm>
            <a:custGeom>
              <a:avLst/>
              <a:gdLst>
                <a:gd name="T0" fmla="*/ 0 w 127"/>
                <a:gd name="T1" fmla="*/ 44 h 99"/>
                <a:gd name="T2" fmla="*/ 46 w 127"/>
                <a:gd name="T3" fmla="*/ 59 h 99"/>
                <a:gd name="T4" fmla="*/ 56 w 127"/>
                <a:gd name="T5" fmla="*/ 79 h 99"/>
                <a:gd name="T6" fmla="*/ 18 w 127"/>
                <a:gd name="T7" fmla="*/ 83 h 99"/>
                <a:gd name="T8" fmla="*/ 50 w 127"/>
                <a:gd name="T9" fmla="*/ 99 h 99"/>
                <a:gd name="T10" fmla="*/ 81 w 127"/>
                <a:gd name="T11" fmla="*/ 71 h 99"/>
                <a:gd name="T12" fmla="*/ 81 w 127"/>
                <a:gd name="T13" fmla="*/ 52 h 99"/>
                <a:gd name="T14" fmla="*/ 127 w 127"/>
                <a:gd name="T15" fmla="*/ 0 h 99"/>
                <a:gd name="T16" fmla="*/ 93 w 127"/>
                <a:gd name="T17" fmla="*/ 14 h 99"/>
                <a:gd name="T18" fmla="*/ 70 w 127"/>
                <a:gd name="T19" fmla="*/ 28 h 99"/>
                <a:gd name="T20" fmla="*/ 34 w 127"/>
                <a:gd name="T21" fmla="*/ 40 h 99"/>
                <a:gd name="T22" fmla="*/ 42 w 127"/>
                <a:gd name="T23" fmla="*/ 14 h 99"/>
                <a:gd name="T24" fmla="*/ 2 w 127"/>
                <a:gd name="T25" fmla="*/ 22 h 99"/>
                <a:gd name="T26" fmla="*/ 0 w 127"/>
                <a:gd name="T27" fmla="*/ 44 h 99"/>
                <a:gd name="T28" fmla="*/ 0 w 127"/>
                <a:gd name="T29" fmla="*/ 44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99">
                  <a:moveTo>
                    <a:pt x="0" y="44"/>
                  </a:moveTo>
                  <a:lnTo>
                    <a:pt x="46" y="59"/>
                  </a:lnTo>
                  <a:lnTo>
                    <a:pt x="56" y="79"/>
                  </a:lnTo>
                  <a:lnTo>
                    <a:pt x="18" y="83"/>
                  </a:lnTo>
                  <a:lnTo>
                    <a:pt x="50" y="99"/>
                  </a:lnTo>
                  <a:lnTo>
                    <a:pt x="81" y="71"/>
                  </a:lnTo>
                  <a:lnTo>
                    <a:pt x="81" y="52"/>
                  </a:lnTo>
                  <a:lnTo>
                    <a:pt x="127" y="0"/>
                  </a:lnTo>
                  <a:lnTo>
                    <a:pt x="93" y="14"/>
                  </a:lnTo>
                  <a:lnTo>
                    <a:pt x="70" y="28"/>
                  </a:lnTo>
                  <a:lnTo>
                    <a:pt x="34" y="40"/>
                  </a:lnTo>
                  <a:lnTo>
                    <a:pt x="42" y="14"/>
                  </a:lnTo>
                  <a:lnTo>
                    <a:pt x="2" y="22"/>
                  </a:lnTo>
                  <a:lnTo>
                    <a:pt x="0" y="4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2">
              <a:extLst>
                <a:ext uri="{FF2B5EF4-FFF2-40B4-BE49-F238E27FC236}">
                  <a16:creationId xmlns:a16="http://schemas.microsoft.com/office/drawing/2014/main" id="{2383F222-9C2B-4F0E-8560-55D177247A8C}"/>
                </a:ext>
              </a:extLst>
            </p:cNvPr>
            <p:cNvSpPr>
              <a:spLocks/>
            </p:cNvSpPr>
            <p:nvPr/>
          </p:nvSpPr>
          <p:spPr bwMode="auto">
            <a:xfrm>
              <a:off x="3421" y="2493"/>
              <a:ext cx="267" cy="895"/>
            </a:xfrm>
            <a:custGeom>
              <a:avLst/>
              <a:gdLst>
                <a:gd name="T0" fmla="*/ 114 w 267"/>
                <a:gd name="T1" fmla="*/ 14 h 895"/>
                <a:gd name="T2" fmla="*/ 150 w 267"/>
                <a:gd name="T3" fmla="*/ 44 h 895"/>
                <a:gd name="T4" fmla="*/ 203 w 267"/>
                <a:gd name="T5" fmla="*/ 0 h 895"/>
                <a:gd name="T6" fmla="*/ 180 w 267"/>
                <a:gd name="T7" fmla="*/ 192 h 895"/>
                <a:gd name="T8" fmla="*/ 225 w 267"/>
                <a:gd name="T9" fmla="*/ 573 h 895"/>
                <a:gd name="T10" fmla="*/ 233 w 267"/>
                <a:gd name="T11" fmla="*/ 672 h 895"/>
                <a:gd name="T12" fmla="*/ 267 w 267"/>
                <a:gd name="T13" fmla="*/ 716 h 895"/>
                <a:gd name="T14" fmla="*/ 239 w 267"/>
                <a:gd name="T15" fmla="*/ 858 h 895"/>
                <a:gd name="T16" fmla="*/ 185 w 267"/>
                <a:gd name="T17" fmla="*/ 895 h 895"/>
                <a:gd name="T18" fmla="*/ 94 w 267"/>
                <a:gd name="T19" fmla="*/ 874 h 895"/>
                <a:gd name="T20" fmla="*/ 19 w 267"/>
                <a:gd name="T21" fmla="*/ 818 h 895"/>
                <a:gd name="T22" fmla="*/ 0 w 267"/>
                <a:gd name="T23" fmla="*/ 777 h 895"/>
                <a:gd name="T24" fmla="*/ 23 w 267"/>
                <a:gd name="T25" fmla="*/ 330 h 895"/>
                <a:gd name="T26" fmla="*/ 41 w 267"/>
                <a:gd name="T27" fmla="*/ 131 h 895"/>
                <a:gd name="T28" fmla="*/ 91 w 267"/>
                <a:gd name="T29" fmla="*/ 38 h 895"/>
                <a:gd name="T30" fmla="*/ 114 w 267"/>
                <a:gd name="T31" fmla="*/ 14 h 895"/>
                <a:gd name="T32" fmla="*/ 114 w 267"/>
                <a:gd name="T33" fmla="*/ 14 h 8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7" h="895">
                  <a:moveTo>
                    <a:pt x="114" y="14"/>
                  </a:moveTo>
                  <a:lnTo>
                    <a:pt x="150" y="44"/>
                  </a:lnTo>
                  <a:lnTo>
                    <a:pt x="203" y="0"/>
                  </a:lnTo>
                  <a:lnTo>
                    <a:pt x="180" y="192"/>
                  </a:lnTo>
                  <a:lnTo>
                    <a:pt x="225" y="573"/>
                  </a:lnTo>
                  <a:lnTo>
                    <a:pt x="233" y="672"/>
                  </a:lnTo>
                  <a:lnTo>
                    <a:pt x="267" y="716"/>
                  </a:lnTo>
                  <a:lnTo>
                    <a:pt x="239" y="858"/>
                  </a:lnTo>
                  <a:lnTo>
                    <a:pt x="185" y="895"/>
                  </a:lnTo>
                  <a:lnTo>
                    <a:pt x="94" y="874"/>
                  </a:lnTo>
                  <a:lnTo>
                    <a:pt x="19" y="818"/>
                  </a:lnTo>
                  <a:lnTo>
                    <a:pt x="0" y="777"/>
                  </a:lnTo>
                  <a:lnTo>
                    <a:pt x="23" y="330"/>
                  </a:lnTo>
                  <a:lnTo>
                    <a:pt x="41" y="131"/>
                  </a:lnTo>
                  <a:lnTo>
                    <a:pt x="91" y="38"/>
                  </a:lnTo>
                  <a:lnTo>
                    <a:pt x="114" y="1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53">
              <a:extLst>
                <a:ext uri="{FF2B5EF4-FFF2-40B4-BE49-F238E27FC236}">
                  <a16:creationId xmlns:a16="http://schemas.microsoft.com/office/drawing/2014/main" id="{BC8C54F5-8BC5-4913-B2E0-665B7AE3CA36}"/>
                </a:ext>
              </a:extLst>
            </p:cNvPr>
            <p:cNvSpPr>
              <a:spLocks/>
            </p:cNvSpPr>
            <p:nvPr/>
          </p:nvSpPr>
          <p:spPr bwMode="auto">
            <a:xfrm>
              <a:off x="3599" y="2717"/>
              <a:ext cx="65" cy="440"/>
            </a:xfrm>
            <a:custGeom>
              <a:avLst/>
              <a:gdLst>
                <a:gd name="T0" fmla="*/ 0 w 65"/>
                <a:gd name="T1" fmla="*/ 0 h 440"/>
                <a:gd name="T2" fmla="*/ 9 w 65"/>
                <a:gd name="T3" fmla="*/ 254 h 440"/>
                <a:gd name="T4" fmla="*/ 45 w 65"/>
                <a:gd name="T5" fmla="*/ 440 h 440"/>
                <a:gd name="T6" fmla="*/ 65 w 65"/>
                <a:gd name="T7" fmla="*/ 349 h 440"/>
                <a:gd name="T8" fmla="*/ 65 w 65"/>
                <a:gd name="T9" fmla="*/ 191 h 440"/>
                <a:gd name="T10" fmla="*/ 33 w 65"/>
                <a:gd name="T11" fmla="*/ 96 h 440"/>
                <a:gd name="T12" fmla="*/ 0 w 65"/>
                <a:gd name="T13" fmla="*/ 0 h 440"/>
                <a:gd name="T14" fmla="*/ 0 w 65"/>
                <a:gd name="T15" fmla="*/ 0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440">
                  <a:moveTo>
                    <a:pt x="0" y="0"/>
                  </a:moveTo>
                  <a:lnTo>
                    <a:pt x="9" y="254"/>
                  </a:lnTo>
                  <a:lnTo>
                    <a:pt x="45" y="440"/>
                  </a:lnTo>
                  <a:lnTo>
                    <a:pt x="65" y="349"/>
                  </a:lnTo>
                  <a:lnTo>
                    <a:pt x="65" y="191"/>
                  </a:lnTo>
                  <a:lnTo>
                    <a:pt x="33" y="96"/>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54">
              <a:extLst>
                <a:ext uri="{FF2B5EF4-FFF2-40B4-BE49-F238E27FC236}">
                  <a16:creationId xmlns:a16="http://schemas.microsoft.com/office/drawing/2014/main" id="{DD5A4772-9165-4186-B1F6-83E3FC1F9327}"/>
                </a:ext>
              </a:extLst>
            </p:cNvPr>
            <p:cNvSpPr>
              <a:spLocks/>
            </p:cNvSpPr>
            <p:nvPr/>
          </p:nvSpPr>
          <p:spPr bwMode="auto">
            <a:xfrm>
              <a:off x="3601" y="2462"/>
              <a:ext cx="132" cy="436"/>
            </a:xfrm>
            <a:custGeom>
              <a:avLst/>
              <a:gdLst>
                <a:gd name="T0" fmla="*/ 132 w 132"/>
                <a:gd name="T1" fmla="*/ 112 h 436"/>
                <a:gd name="T2" fmla="*/ 120 w 132"/>
                <a:gd name="T3" fmla="*/ 286 h 436"/>
                <a:gd name="T4" fmla="*/ 124 w 132"/>
                <a:gd name="T5" fmla="*/ 340 h 436"/>
                <a:gd name="T6" fmla="*/ 69 w 132"/>
                <a:gd name="T7" fmla="*/ 436 h 436"/>
                <a:gd name="T8" fmla="*/ 15 w 132"/>
                <a:gd name="T9" fmla="*/ 308 h 436"/>
                <a:gd name="T10" fmla="*/ 0 w 132"/>
                <a:gd name="T11" fmla="*/ 237 h 436"/>
                <a:gd name="T12" fmla="*/ 43 w 132"/>
                <a:gd name="T13" fmla="*/ 104 h 436"/>
                <a:gd name="T14" fmla="*/ 61 w 132"/>
                <a:gd name="T15" fmla="*/ 0 h 436"/>
                <a:gd name="T16" fmla="*/ 87 w 132"/>
                <a:gd name="T17" fmla="*/ 49 h 436"/>
                <a:gd name="T18" fmla="*/ 67 w 132"/>
                <a:gd name="T19" fmla="*/ 104 h 436"/>
                <a:gd name="T20" fmla="*/ 59 w 132"/>
                <a:gd name="T21" fmla="*/ 166 h 436"/>
                <a:gd name="T22" fmla="*/ 132 w 132"/>
                <a:gd name="T23" fmla="*/ 112 h 436"/>
                <a:gd name="T24" fmla="*/ 132 w 132"/>
                <a:gd name="T25" fmla="*/ 112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436">
                  <a:moveTo>
                    <a:pt x="132" y="112"/>
                  </a:moveTo>
                  <a:lnTo>
                    <a:pt x="120" y="286"/>
                  </a:lnTo>
                  <a:lnTo>
                    <a:pt x="124" y="340"/>
                  </a:lnTo>
                  <a:lnTo>
                    <a:pt x="69" y="436"/>
                  </a:lnTo>
                  <a:lnTo>
                    <a:pt x="15" y="308"/>
                  </a:lnTo>
                  <a:lnTo>
                    <a:pt x="0" y="237"/>
                  </a:lnTo>
                  <a:lnTo>
                    <a:pt x="43" y="104"/>
                  </a:lnTo>
                  <a:lnTo>
                    <a:pt x="61" y="0"/>
                  </a:lnTo>
                  <a:lnTo>
                    <a:pt x="87" y="49"/>
                  </a:lnTo>
                  <a:lnTo>
                    <a:pt x="67" y="104"/>
                  </a:lnTo>
                  <a:lnTo>
                    <a:pt x="59" y="166"/>
                  </a:lnTo>
                  <a:lnTo>
                    <a:pt x="132" y="1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5">
              <a:extLst>
                <a:ext uri="{FF2B5EF4-FFF2-40B4-BE49-F238E27FC236}">
                  <a16:creationId xmlns:a16="http://schemas.microsoft.com/office/drawing/2014/main" id="{CD22C234-767C-4182-94F5-054CC7F9194B}"/>
                </a:ext>
              </a:extLst>
            </p:cNvPr>
            <p:cNvSpPr>
              <a:spLocks/>
            </p:cNvSpPr>
            <p:nvPr/>
          </p:nvSpPr>
          <p:spPr bwMode="auto">
            <a:xfrm>
              <a:off x="3955" y="2689"/>
              <a:ext cx="174" cy="747"/>
            </a:xfrm>
            <a:custGeom>
              <a:avLst/>
              <a:gdLst>
                <a:gd name="T0" fmla="*/ 39 w 174"/>
                <a:gd name="T1" fmla="*/ 219 h 747"/>
                <a:gd name="T2" fmla="*/ 39 w 174"/>
                <a:gd name="T3" fmla="*/ 290 h 747"/>
                <a:gd name="T4" fmla="*/ 37 w 174"/>
                <a:gd name="T5" fmla="*/ 316 h 747"/>
                <a:gd name="T6" fmla="*/ 21 w 174"/>
                <a:gd name="T7" fmla="*/ 407 h 747"/>
                <a:gd name="T8" fmla="*/ 11 w 174"/>
                <a:gd name="T9" fmla="*/ 442 h 747"/>
                <a:gd name="T10" fmla="*/ 19 w 174"/>
                <a:gd name="T11" fmla="*/ 525 h 747"/>
                <a:gd name="T12" fmla="*/ 29 w 174"/>
                <a:gd name="T13" fmla="*/ 638 h 747"/>
                <a:gd name="T14" fmla="*/ 15 w 174"/>
                <a:gd name="T15" fmla="*/ 685 h 747"/>
                <a:gd name="T16" fmla="*/ 0 w 174"/>
                <a:gd name="T17" fmla="*/ 747 h 747"/>
                <a:gd name="T18" fmla="*/ 79 w 174"/>
                <a:gd name="T19" fmla="*/ 717 h 747"/>
                <a:gd name="T20" fmla="*/ 114 w 174"/>
                <a:gd name="T21" fmla="*/ 707 h 747"/>
                <a:gd name="T22" fmla="*/ 162 w 174"/>
                <a:gd name="T23" fmla="*/ 648 h 747"/>
                <a:gd name="T24" fmla="*/ 174 w 174"/>
                <a:gd name="T25" fmla="*/ 585 h 747"/>
                <a:gd name="T26" fmla="*/ 170 w 174"/>
                <a:gd name="T27" fmla="*/ 527 h 747"/>
                <a:gd name="T28" fmla="*/ 170 w 174"/>
                <a:gd name="T29" fmla="*/ 482 h 747"/>
                <a:gd name="T30" fmla="*/ 162 w 174"/>
                <a:gd name="T31" fmla="*/ 278 h 747"/>
                <a:gd name="T32" fmla="*/ 142 w 174"/>
                <a:gd name="T33" fmla="*/ 89 h 747"/>
                <a:gd name="T34" fmla="*/ 136 w 174"/>
                <a:gd name="T35" fmla="*/ 0 h 747"/>
                <a:gd name="T36" fmla="*/ 108 w 174"/>
                <a:gd name="T37" fmla="*/ 124 h 747"/>
                <a:gd name="T38" fmla="*/ 39 w 174"/>
                <a:gd name="T39" fmla="*/ 219 h 747"/>
                <a:gd name="T40" fmla="*/ 39 w 174"/>
                <a:gd name="T41" fmla="*/ 219 h 7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 h="747">
                  <a:moveTo>
                    <a:pt x="39" y="219"/>
                  </a:moveTo>
                  <a:lnTo>
                    <a:pt x="39" y="290"/>
                  </a:lnTo>
                  <a:lnTo>
                    <a:pt x="37" y="316"/>
                  </a:lnTo>
                  <a:lnTo>
                    <a:pt x="21" y="407"/>
                  </a:lnTo>
                  <a:lnTo>
                    <a:pt x="11" y="442"/>
                  </a:lnTo>
                  <a:lnTo>
                    <a:pt x="19" y="525"/>
                  </a:lnTo>
                  <a:lnTo>
                    <a:pt x="29" y="638"/>
                  </a:lnTo>
                  <a:lnTo>
                    <a:pt x="15" y="685"/>
                  </a:lnTo>
                  <a:lnTo>
                    <a:pt x="0" y="747"/>
                  </a:lnTo>
                  <a:lnTo>
                    <a:pt x="79" y="717"/>
                  </a:lnTo>
                  <a:lnTo>
                    <a:pt x="114" y="707"/>
                  </a:lnTo>
                  <a:lnTo>
                    <a:pt x="162" y="648"/>
                  </a:lnTo>
                  <a:lnTo>
                    <a:pt x="174" y="585"/>
                  </a:lnTo>
                  <a:lnTo>
                    <a:pt x="170" y="527"/>
                  </a:lnTo>
                  <a:lnTo>
                    <a:pt x="170" y="482"/>
                  </a:lnTo>
                  <a:lnTo>
                    <a:pt x="162" y="278"/>
                  </a:lnTo>
                  <a:lnTo>
                    <a:pt x="142" y="89"/>
                  </a:lnTo>
                  <a:lnTo>
                    <a:pt x="136" y="0"/>
                  </a:lnTo>
                  <a:lnTo>
                    <a:pt x="108" y="124"/>
                  </a:lnTo>
                  <a:lnTo>
                    <a:pt x="39" y="21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6">
              <a:extLst>
                <a:ext uri="{FF2B5EF4-FFF2-40B4-BE49-F238E27FC236}">
                  <a16:creationId xmlns:a16="http://schemas.microsoft.com/office/drawing/2014/main" id="{58A334AB-7857-4290-92C5-831E8CA999E9}"/>
                </a:ext>
              </a:extLst>
            </p:cNvPr>
            <p:cNvSpPr>
              <a:spLocks/>
            </p:cNvSpPr>
            <p:nvPr/>
          </p:nvSpPr>
          <p:spPr bwMode="auto">
            <a:xfrm>
              <a:off x="3869" y="2412"/>
              <a:ext cx="169" cy="346"/>
            </a:xfrm>
            <a:custGeom>
              <a:avLst/>
              <a:gdLst>
                <a:gd name="T0" fmla="*/ 139 w 169"/>
                <a:gd name="T1" fmla="*/ 346 h 346"/>
                <a:gd name="T2" fmla="*/ 159 w 169"/>
                <a:gd name="T3" fmla="*/ 312 h 346"/>
                <a:gd name="T4" fmla="*/ 169 w 169"/>
                <a:gd name="T5" fmla="*/ 255 h 346"/>
                <a:gd name="T6" fmla="*/ 105 w 169"/>
                <a:gd name="T7" fmla="*/ 85 h 346"/>
                <a:gd name="T8" fmla="*/ 0 w 169"/>
                <a:gd name="T9" fmla="*/ 0 h 346"/>
                <a:gd name="T10" fmla="*/ 78 w 169"/>
                <a:gd name="T11" fmla="*/ 115 h 346"/>
                <a:gd name="T12" fmla="*/ 68 w 169"/>
                <a:gd name="T13" fmla="*/ 196 h 346"/>
                <a:gd name="T14" fmla="*/ 131 w 169"/>
                <a:gd name="T15" fmla="*/ 269 h 346"/>
                <a:gd name="T16" fmla="*/ 139 w 169"/>
                <a:gd name="T17" fmla="*/ 346 h 346"/>
                <a:gd name="T18" fmla="*/ 139 w 169"/>
                <a:gd name="T19" fmla="*/ 3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346">
                  <a:moveTo>
                    <a:pt x="139" y="346"/>
                  </a:moveTo>
                  <a:lnTo>
                    <a:pt x="159" y="312"/>
                  </a:lnTo>
                  <a:lnTo>
                    <a:pt x="169" y="255"/>
                  </a:lnTo>
                  <a:lnTo>
                    <a:pt x="105" y="85"/>
                  </a:lnTo>
                  <a:lnTo>
                    <a:pt x="0" y="0"/>
                  </a:lnTo>
                  <a:lnTo>
                    <a:pt x="78" y="115"/>
                  </a:lnTo>
                  <a:lnTo>
                    <a:pt x="68" y="196"/>
                  </a:lnTo>
                  <a:lnTo>
                    <a:pt x="131" y="269"/>
                  </a:lnTo>
                  <a:lnTo>
                    <a:pt x="139" y="34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7">
              <a:extLst>
                <a:ext uri="{FF2B5EF4-FFF2-40B4-BE49-F238E27FC236}">
                  <a16:creationId xmlns:a16="http://schemas.microsoft.com/office/drawing/2014/main" id="{DBA62FFA-9214-4693-9B58-2E40B593652D}"/>
                </a:ext>
              </a:extLst>
            </p:cNvPr>
            <p:cNvSpPr>
              <a:spLocks/>
            </p:cNvSpPr>
            <p:nvPr/>
          </p:nvSpPr>
          <p:spPr bwMode="auto">
            <a:xfrm>
              <a:off x="3994" y="2651"/>
              <a:ext cx="105" cy="332"/>
            </a:xfrm>
            <a:custGeom>
              <a:avLst/>
              <a:gdLst>
                <a:gd name="T0" fmla="*/ 79 w 105"/>
                <a:gd name="T1" fmla="*/ 0 h 332"/>
                <a:gd name="T2" fmla="*/ 85 w 105"/>
                <a:gd name="T3" fmla="*/ 121 h 332"/>
                <a:gd name="T4" fmla="*/ 44 w 105"/>
                <a:gd name="T5" fmla="*/ 218 h 332"/>
                <a:gd name="T6" fmla="*/ 0 w 105"/>
                <a:gd name="T7" fmla="*/ 271 h 332"/>
                <a:gd name="T8" fmla="*/ 0 w 105"/>
                <a:gd name="T9" fmla="*/ 332 h 332"/>
                <a:gd name="T10" fmla="*/ 63 w 105"/>
                <a:gd name="T11" fmla="*/ 255 h 332"/>
                <a:gd name="T12" fmla="*/ 105 w 105"/>
                <a:gd name="T13" fmla="*/ 154 h 332"/>
                <a:gd name="T14" fmla="*/ 97 w 105"/>
                <a:gd name="T15" fmla="*/ 60 h 332"/>
                <a:gd name="T16" fmla="*/ 79 w 105"/>
                <a:gd name="T17" fmla="*/ 0 h 332"/>
                <a:gd name="T18" fmla="*/ 79 w 105"/>
                <a:gd name="T19" fmla="*/ 0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332">
                  <a:moveTo>
                    <a:pt x="79" y="0"/>
                  </a:moveTo>
                  <a:lnTo>
                    <a:pt x="85" y="121"/>
                  </a:lnTo>
                  <a:lnTo>
                    <a:pt x="44" y="218"/>
                  </a:lnTo>
                  <a:lnTo>
                    <a:pt x="0" y="271"/>
                  </a:lnTo>
                  <a:lnTo>
                    <a:pt x="0" y="332"/>
                  </a:lnTo>
                  <a:lnTo>
                    <a:pt x="63" y="255"/>
                  </a:lnTo>
                  <a:lnTo>
                    <a:pt x="105" y="154"/>
                  </a:lnTo>
                  <a:lnTo>
                    <a:pt x="97" y="60"/>
                  </a:lnTo>
                  <a:lnTo>
                    <a:pt x="7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8">
              <a:extLst>
                <a:ext uri="{FF2B5EF4-FFF2-40B4-BE49-F238E27FC236}">
                  <a16:creationId xmlns:a16="http://schemas.microsoft.com/office/drawing/2014/main" id="{56C5D6E3-9087-48CA-BC25-B02FF7F1ED2F}"/>
                </a:ext>
              </a:extLst>
            </p:cNvPr>
            <p:cNvSpPr>
              <a:spLocks/>
            </p:cNvSpPr>
            <p:nvPr/>
          </p:nvSpPr>
          <p:spPr bwMode="auto">
            <a:xfrm>
              <a:off x="3982" y="2754"/>
              <a:ext cx="143" cy="573"/>
            </a:xfrm>
            <a:custGeom>
              <a:avLst/>
              <a:gdLst>
                <a:gd name="T0" fmla="*/ 117 w 143"/>
                <a:gd name="T1" fmla="*/ 0 h 573"/>
                <a:gd name="T2" fmla="*/ 139 w 143"/>
                <a:gd name="T3" fmla="*/ 213 h 573"/>
                <a:gd name="T4" fmla="*/ 139 w 143"/>
                <a:gd name="T5" fmla="*/ 354 h 573"/>
                <a:gd name="T6" fmla="*/ 143 w 143"/>
                <a:gd name="T7" fmla="*/ 443 h 573"/>
                <a:gd name="T8" fmla="*/ 119 w 143"/>
                <a:gd name="T9" fmla="*/ 470 h 573"/>
                <a:gd name="T10" fmla="*/ 87 w 143"/>
                <a:gd name="T11" fmla="*/ 504 h 573"/>
                <a:gd name="T12" fmla="*/ 63 w 143"/>
                <a:gd name="T13" fmla="*/ 545 h 573"/>
                <a:gd name="T14" fmla="*/ 0 w 143"/>
                <a:gd name="T15" fmla="*/ 573 h 573"/>
                <a:gd name="T16" fmla="*/ 65 w 143"/>
                <a:gd name="T17" fmla="*/ 484 h 573"/>
                <a:gd name="T18" fmla="*/ 99 w 143"/>
                <a:gd name="T19" fmla="*/ 360 h 573"/>
                <a:gd name="T20" fmla="*/ 101 w 143"/>
                <a:gd name="T21" fmla="*/ 330 h 573"/>
                <a:gd name="T22" fmla="*/ 30 w 143"/>
                <a:gd name="T23" fmla="*/ 399 h 573"/>
                <a:gd name="T24" fmla="*/ 87 w 143"/>
                <a:gd name="T25" fmla="*/ 249 h 573"/>
                <a:gd name="T26" fmla="*/ 105 w 143"/>
                <a:gd name="T27" fmla="*/ 180 h 573"/>
                <a:gd name="T28" fmla="*/ 117 w 143"/>
                <a:gd name="T29" fmla="*/ 0 h 573"/>
                <a:gd name="T30" fmla="*/ 117 w 143"/>
                <a:gd name="T31" fmla="*/ 0 h 5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573">
                  <a:moveTo>
                    <a:pt x="117" y="0"/>
                  </a:moveTo>
                  <a:lnTo>
                    <a:pt x="139" y="213"/>
                  </a:lnTo>
                  <a:lnTo>
                    <a:pt x="139" y="354"/>
                  </a:lnTo>
                  <a:lnTo>
                    <a:pt x="143" y="443"/>
                  </a:lnTo>
                  <a:lnTo>
                    <a:pt x="119" y="470"/>
                  </a:lnTo>
                  <a:lnTo>
                    <a:pt x="87" y="504"/>
                  </a:lnTo>
                  <a:lnTo>
                    <a:pt x="63" y="545"/>
                  </a:lnTo>
                  <a:lnTo>
                    <a:pt x="0" y="573"/>
                  </a:lnTo>
                  <a:lnTo>
                    <a:pt x="65" y="484"/>
                  </a:lnTo>
                  <a:lnTo>
                    <a:pt x="99" y="360"/>
                  </a:lnTo>
                  <a:lnTo>
                    <a:pt x="101" y="330"/>
                  </a:lnTo>
                  <a:lnTo>
                    <a:pt x="30" y="399"/>
                  </a:lnTo>
                  <a:lnTo>
                    <a:pt x="87" y="249"/>
                  </a:lnTo>
                  <a:lnTo>
                    <a:pt x="105" y="180"/>
                  </a:lnTo>
                  <a:lnTo>
                    <a:pt x="1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9">
              <a:extLst>
                <a:ext uri="{FF2B5EF4-FFF2-40B4-BE49-F238E27FC236}">
                  <a16:creationId xmlns:a16="http://schemas.microsoft.com/office/drawing/2014/main" id="{23AA1DC6-82D4-46A5-8440-5E77641574DE}"/>
                </a:ext>
              </a:extLst>
            </p:cNvPr>
            <p:cNvSpPr>
              <a:spLocks/>
            </p:cNvSpPr>
            <p:nvPr/>
          </p:nvSpPr>
          <p:spPr bwMode="auto">
            <a:xfrm>
              <a:off x="3440" y="2701"/>
              <a:ext cx="240" cy="751"/>
            </a:xfrm>
            <a:custGeom>
              <a:avLst/>
              <a:gdLst>
                <a:gd name="T0" fmla="*/ 42 w 240"/>
                <a:gd name="T1" fmla="*/ 168 h 751"/>
                <a:gd name="T2" fmla="*/ 34 w 240"/>
                <a:gd name="T3" fmla="*/ 324 h 751"/>
                <a:gd name="T4" fmla="*/ 40 w 240"/>
                <a:gd name="T5" fmla="*/ 428 h 751"/>
                <a:gd name="T6" fmla="*/ 99 w 240"/>
                <a:gd name="T7" fmla="*/ 399 h 751"/>
                <a:gd name="T8" fmla="*/ 166 w 240"/>
                <a:gd name="T9" fmla="*/ 440 h 751"/>
                <a:gd name="T10" fmla="*/ 93 w 240"/>
                <a:gd name="T11" fmla="*/ 464 h 751"/>
                <a:gd name="T12" fmla="*/ 72 w 240"/>
                <a:gd name="T13" fmla="*/ 525 h 751"/>
                <a:gd name="T14" fmla="*/ 72 w 240"/>
                <a:gd name="T15" fmla="*/ 610 h 751"/>
                <a:gd name="T16" fmla="*/ 75 w 240"/>
                <a:gd name="T17" fmla="*/ 658 h 751"/>
                <a:gd name="T18" fmla="*/ 143 w 240"/>
                <a:gd name="T19" fmla="*/ 658 h 751"/>
                <a:gd name="T20" fmla="*/ 240 w 240"/>
                <a:gd name="T21" fmla="*/ 573 h 751"/>
                <a:gd name="T22" fmla="*/ 212 w 240"/>
                <a:gd name="T23" fmla="*/ 693 h 751"/>
                <a:gd name="T24" fmla="*/ 192 w 240"/>
                <a:gd name="T25" fmla="*/ 751 h 751"/>
                <a:gd name="T26" fmla="*/ 113 w 240"/>
                <a:gd name="T27" fmla="*/ 723 h 751"/>
                <a:gd name="T28" fmla="*/ 18 w 240"/>
                <a:gd name="T29" fmla="*/ 630 h 751"/>
                <a:gd name="T30" fmla="*/ 0 w 240"/>
                <a:gd name="T31" fmla="*/ 596 h 751"/>
                <a:gd name="T32" fmla="*/ 26 w 240"/>
                <a:gd name="T33" fmla="*/ 557 h 751"/>
                <a:gd name="T34" fmla="*/ 10 w 240"/>
                <a:gd name="T35" fmla="*/ 434 h 751"/>
                <a:gd name="T36" fmla="*/ 22 w 240"/>
                <a:gd name="T37" fmla="*/ 233 h 751"/>
                <a:gd name="T38" fmla="*/ 16 w 240"/>
                <a:gd name="T39" fmla="*/ 170 h 751"/>
                <a:gd name="T40" fmla="*/ 34 w 240"/>
                <a:gd name="T41" fmla="*/ 130 h 751"/>
                <a:gd name="T42" fmla="*/ 50 w 240"/>
                <a:gd name="T43" fmla="*/ 0 h 751"/>
                <a:gd name="T44" fmla="*/ 42 w 240"/>
                <a:gd name="T45" fmla="*/ 168 h 751"/>
                <a:gd name="T46" fmla="*/ 42 w 240"/>
                <a:gd name="T47" fmla="*/ 168 h 7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751">
                  <a:moveTo>
                    <a:pt x="42" y="168"/>
                  </a:moveTo>
                  <a:lnTo>
                    <a:pt x="34" y="324"/>
                  </a:lnTo>
                  <a:lnTo>
                    <a:pt x="40" y="428"/>
                  </a:lnTo>
                  <a:lnTo>
                    <a:pt x="99" y="399"/>
                  </a:lnTo>
                  <a:lnTo>
                    <a:pt x="166" y="440"/>
                  </a:lnTo>
                  <a:lnTo>
                    <a:pt x="93" y="464"/>
                  </a:lnTo>
                  <a:lnTo>
                    <a:pt x="72" y="525"/>
                  </a:lnTo>
                  <a:lnTo>
                    <a:pt x="72" y="610"/>
                  </a:lnTo>
                  <a:lnTo>
                    <a:pt x="75" y="658"/>
                  </a:lnTo>
                  <a:lnTo>
                    <a:pt x="143" y="658"/>
                  </a:lnTo>
                  <a:lnTo>
                    <a:pt x="240" y="573"/>
                  </a:lnTo>
                  <a:lnTo>
                    <a:pt x="212" y="693"/>
                  </a:lnTo>
                  <a:lnTo>
                    <a:pt x="192" y="751"/>
                  </a:lnTo>
                  <a:lnTo>
                    <a:pt x="113" y="723"/>
                  </a:lnTo>
                  <a:lnTo>
                    <a:pt x="18" y="630"/>
                  </a:lnTo>
                  <a:lnTo>
                    <a:pt x="0" y="596"/>
                  </a:lnTo>
                  <a:lnTo>
                    <a:pt x="26" y="557"/>
                  </a:lnTo>
                  <a:lnTo>
                    <a:pt x="10" y="434"/>
                  </a:lnTo>
                  <a:lnTo>
                    <a:pt x="22" y="233"/>
                  </a:lnTo>
                  <a:lnTo>
                    <a:pt x="16" y="170"/>
                  </a:lnTo>
                  <a:lnTo>
                    <a:pt x="34" y="130"/>
                  </a:lnTo>
                  <a:lnTo>
                    <a:pt x="50" y="0"/>
                  </a:lnTo>
                  <a:lnTo>
                    <a:pt x="42" y="16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0">
              <a:extLst>
                <a:ext uri="{FF2B5EF4-FFF2-40B4-BE49-F238E27FC236}">
                  <a16:creationId xmlns:a16="http://schemas.microsoft.com/office/drawing/2014/main" id="{683B2489-446C-4ADD-AAE2-A05BEC003CE9}"/>
                </a:ext>
              </a:extLst>
            </p:cNvPr>
            <p:cNvSpPr>
              <a:spLocks/>
            </p:cNvSpPr>
            <p:nvPr/>
          </p:nvSpPr>
          <p:spPr bwMode="auto">
            <a:xfrm>
              <a:off x="2582" y="2472"/>
              <a:ext cx="880" cy="1450"/>
            </a:xfrm>
            <a:custGeom>
              <a:avLst/>
              <a:gdLst>
                <a:gd name="T0" fmla="*/ 880 w 880"/>
                <a:gd name="T1" fmla="*/ 110 h 1450"/>
                <a:gd name="T2" fmla="*/ 866 w 880"/>
                <a:gd name="T3" fmla="*/ 322 h 1450"/>
                <a:gd name="T4" fmla="*/ 844 w 880"/>
                <a:gd name="T5" fmla="*/ 723 h 1450"/>
                <a:gd name="T6" fmla="*/ 825 w 880"/>
                <a:gd name="T7" fmla="*/ 790 h 1450"/>
                <a:gd name="T8" fmla="*/ 708 w 880"/>
                <a:gd name="T9" fmla="*/ 802 h 1450"/>
                <a:gd name="T10" fmla="*/ 700 w 880"/>
                <a:gd name="T11" fmla="*/ 944 h 1450"/>
                <a:gd name="T12" fmla="*/ 702 w 880"/>
                <a:gd name="T13" fmla="*/ 1084 h 1450"/>
                <a:gd name="T14" fmla="*/ 702 w 880"/>
                <a:gd name="T15" fmla="*/ 1250 h 1450"/>
                <a:gd name="T16" fmla="*/ 694 w 880"/>
                <a:gd name="T17" fmla="*/ 1404 h 1450"/>
                <a:gd name="T18" fmla="*/ 684 w 880"/>
                <a:gd name="T19" fmla="*/ 1440 h 1450"/>
                <a:gd name="T20" fmla="*/ 663 w 880"/>
                <a:gd name="T21" fmla="*/ 1450 h 1450"/>
                <a:gd name="T22" fmla="*/ 516 w 880"/>
                <a:gd name="T23" fmla="*/ 1438 h 1450"/>
                <a:gd name="T24" fmla="*/ 372 w 880"/>
                <a:gd name="T25" fmla="*/ 1400 h 1450"/>
                <a:gd name="T26" fmla="*/ 324 w 880"/>
                <a:gd name="T27" fmla="*/ 1381 h 1450"/>
                <a:gd name="T28" fmla="*/ 303 w 880"/>
                <a:gd name="T29" fmla="*/ 1361 h 1450"/>
                <a:gd name="T30" fmla="*/ 253 w 880"/>
                <a:gd name="T31" fmla="*/ 1308 h 1450"/>
                <a:gd name="T32" fmla="*/ 178 w 880"/>
                <a:gd name="T33" fmla="*/ 1296 h 1450"/>
                <a:gd name="T34" fmla="*/ 46 w 880"/>
                <a:gd name="T35" fmla="*/ 1304 h 1450"/>
                <a:gd name="T36" fmla="*/ 8 w 880"/>
                <a:gd name="T37" fmla="*/ 1262 h 1450"/>
                <a:gd name="T38" fmla="*/ 24 w 880"/>
                <a:gd name="T39" fmla="*/ 1227 h 1450"/>
                <a:gd name="T40" fmla="*/ 57 w 880"/>
                <a:gd name="T41" fmla="*/ 980 h 1450"/>
                <a:gd name="T42" fmla="*/ 57 w 880"/>
                <a:gd name="T43" fmla="*/ 948 h 1450"/>
                <a:gd name="T44" fmla="*/ 57 w 880"/>
                <a:gd name="T45" fmla="*/ 902 h 1450"/>
                <a:gd name="T46" fmla="*/ 69 w 880"/>
                <a:gd name="T47" fmla="*/ 869 h 1450"/>
                <a:gd name="T48" fmla="*/ 109 w 880"/>
                <a:gd name="T49" fmla="*/ 713 h 1450"/>
                <a:gd name="T50" fmla="*/ 16 w 880"/>
                <a:gd name="T51" fmla="*/ 582 h 1450"/>
                <a:gd name="T52" fmla="*/ 2 w 880"/>
                <a:gd name="T53" fmla="*/ 537 h 1450"/>
                <a:gd name="T54" fmla="*/ 0 w 880"/>
                <a:gd name="T55" fmla="*/ 503 h 1450"/>
                <a:gd name="T56" fmla="*/ 22 w 880"/>
                <a:gd name="T57" fmla="*/ 470 h 1450"/>
                <a:gd name="T58" fmla="*/ 53 w 880"/>
                <a:gd name="T59" fmla="*/ 424 h 1450"/>
                <a:gd name="T60" fmla="*/ 77 w 880"/>
                <a:gd name="T61" fmla="*/ 387 h 1450"/>
                <a:gd name="T62" fmla="*/ 103 w 880"/>
                <a:gd name="T63" fmla="*/ 272 h 1450"/>
                <a:gd name="T64" fmla="*/ 109 w 880"/>
                <a:gd name="T65" fmla="*/ 221 h 1450"/>
                <a:gd name="T66" fmla="*/ 162 w 880"/>
                <a:gd name="T67" fmla="*/ 79 h 1450"/>
                <a:gd name="T68" fmla="*/ 251 w 880"/>
                <a:gd name="T69" fmla="*/ 31 h 1450"/>
                <a:gd name="T70" fmla="*/ 295 w 880"/>
                <a:gd name="T71" fmla="*/ 19 h 1450"/>
                <a:gd name="T72" fmla="*/ 344 w 880"/>
                <a:gd name="T73" fmla="*/ 11 h 1450"/>
                <a:gd name="T74" fmla="*/ 370 w 880"/>
                <a:gd name="T75" fmla="*/ 11 h 1450"/>
                <a:gd name="T76" fmla="*/ 400 w 880"/>
                <a:gd name="T77" fmla="*/ 7 h 1450"/>
                <a:gd name="T78" fmla="*/ 720 w 880"/>
                <a:gd name="T79" fmla="*/ 0 h 1450"/>
                <a:gd name="T80" fmla="*/ 771 w 880"/>
                <a:gd name="T81" fmla="*/ 15 h 1450"/>
                <a:gd name="T82" fmla="*/ 829 w 880"/>
                <a:gd name="T83" fmla="*/ 43 h 1450"/>
                <a:gd name="T84" fmla="*/ 880 w 880"/>
                <a:gd name="T85" fmla="*/ 75 h 1450"/>
                <a:gd name="T86" fmla="*/ 880 w 880"/>
                <a:gd name="T87" fmla="*/ 110 h 1450"/>
                <a:gd name="T88" fmla="*/ 880 w 880"/>
                <a:gd name="T89" fmla="*/ 110 h 1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0" h="1450">
                  <a:moveTo>
                    <a:pt x="880" y="110"/>
                  </a:moveTo>
                  <a:lnTo>
                    <a:pt x="866" y="322"/>
                  </a:lnTo>
                  <a:lnTo>
                    <a:pt x="844" y="723"/>
                  </a:lnTo>
                  <a:lnTo>
                    <a:pt x="825" y="790"/>
                  </a:lnTo>
                  <a:lnTo>
                    <a:pt x="708" y="802"/>
                  </a:lnTo>
                  <a:lnTo>
                    <a:pt x="700" y="944"/>
                  </a:lnTo>
                  <a:lnTo>
                    <a:pt x="702" y="1084"/>
                  </a:lnTo>
                  <a:lnTo>
                    <a:pt x="702" y="1250"/>
                  </a:lnTo>
                  <a:lnTo>
                    <a:pt x="694" y="1404"/>
                  </a:lnTo>
                  <a:lnTo>
                    <a:pt x="684" y="1440"/>
                  </a:lnTo>
                  <a:lnTo>
                    <a:pt x="663" y="1450"/>
                  </a:lnTo>
                  <a:lnTo>
                    <a:pt x="516" y="1438"/>
                  </a:lnTo>
                  <a:lnTo>
                    <a:pt x="372" y="1400"/>
                  </a:lnTo>
                  <a:lnTo>
                    <a:pt x="324" y="1381"/>
                  </a:lnTo>
                  <a:lnTo>
                    <a:pt x="303" y="1361"/>
                  </a:lnTo>
                  <a:lnTo>
                    <a:pt x="253" y="1308"/>
                  </a:lnTo>
                  <a:lnTo>
                    <a:pt x="178" y="1296"/>
                  </a:lnTo>
                  <a:lnTo>
                    <a:pt x="46" y="1304"/>
                  </a:lnTo>
                  <a:lnTo>
                    <a:pt x="8" y="1262"/>
                  </a:lnTo>
                  <a:lnTo>
                    <a:pt x="24" y="1227"/>
                  </a:lnTo>
                  <a:lnTo>
                    <a:pt x="57" y="980"/>
                  </a:lnTo>
                  <a:lnTo>
                    <a:pt x="57" y="948"/>
                  </a:lnTo>
                  <a:lnTo>
                    <a:pt x="57" y="902"/>
                  </a:lnTo>
                  <a:lnTo>
                    <a:pt x="69" y="869"/>
                  </a:lnTo>
                  <a:lnTo>
                    <a:pt x="109" y="713"/>
                  </a:lnTo>
                  <a:lnTo>
                    <a:pt x="16" y="582"/>
                  </a:lnTo>
                  <a:lnTo>
                    <a:pt x="2" y="537"/>
                  </a:lnTo>
                  <a:lnTo>
                    <a:pt x="0" y="503"/>
                  </a:lnTo>
                  <a:lnTo>
                    <a:pt x="22" y="470"/>
                  </a:lnTo>
                  <a:lnTo>
                    <a:pt x="53" y="424"/>
                  </a:lnTo>
                  <a:lnTo>
                    <a:pt x="77" y="387"/>
                  </a:lnTo>
                  <a:lnTo>
                    <a:pt x="103" y="272"/>
                  </a:lnTo>
                  <a:lnTo>
                    <a:pt x="109" y="221"/>
                  </a:lnTo>
                  <a:lnTo>
                    <a:pt x="162" y="79"/>
                  </a:lnTo>
                  <a:lnTo>
                    <a:pt x="251" y="31"/>
                  </a:lnTo>
                  <a:lnTo>
                    <a:pt x="295" y="19"/>
                  </a:lnTo>
                  <a:lnTo>
                    <a:pt x="344" y="11"/>
                  </a:lnTo>
                  <a:lnTo>
                    <a:pt x="370" y="11"/>
                  </a:lnTo>
                  <a:lnTo>
                    <a:pt x="400" y="7"/>
                  </a:lnTo>
                  <a:lnTo>
                    <a:pt x="720" y="0"/>
                  </a:lnTo>
                  <a:lnTo>
                    <a:pt x="771" y="15"/>
                  </a:lnTo>
                  <a:lnTo>
                    <a:pt x="829" y="43"/>
                  </a:lnTo>
                  <a:lnTo>
                    <a:pt x="880" y="75"/>
                  </a:lnTo>
                  <a:lnTo>
                    <a:pt x="880" y="110"/>
                  </a:lnTo>
                  <a:close/>
                </a:path>
              </a:pathLst>
            </a:custGeom>
            <a:solidFill>
              <a:srgbClr val="FA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1">
              <a:extLst>
                <a:ext uri="{FF2B5EF4-FFF2-40B4-BE49-F238E27FC236}">
                  <a16:creationId xmlns:a16="http://schemas.microsoft.com/office/drawing/2014/main" id="{EA6AA383-F283-4505-AFD8-F318055B8167}"/>
                </a:ext>
              </a:extLst>
            </p:cNvPr>
            <p:cNvSpPr>
              <a:spLocks/>
            </p:cNvSpPr>
            <p:nvPr/>
          </p:nvSpPr>
          <p:spPr bwMode="auto">
            <a:xfrm>
              <a:off x="2606" y="2906"/>
              <a:ext cx="122" cy="85"/>
            </a:xfrm>
            <a:custGeom>
              <a:avLst/>
              <a:gdLst>
                <a:gd name="T0" fmla="*/ 107 w 122"/>
                <a:gd name="T1" fmla="*/ 36 h 85"/>
                <a:gd name="T2" fmla="*/ 122 w 122"/>
                <a:gd name="T3" fmla="*/ 58 h 85"/>
                <a:gd name="T4" fmla="*/ 85 w 122"/>
                <a:gd name="T5" fmla="*/ 48 h 85"/>
                <a:gd name="T6" fmla="*/ 37 w 122"/>
                <a:gd name="T7" fmla="*/ 61 h 85"/>
                <a:gd name="T8" fmla="*/ 57 w 122"/>
                <a:gd name="T9" fmla="*/ 85 h 85"/>
                <a:gd name="T10" fmla="*/ 0 w 122"/>
                <a:gd name="T11" fmla="*/ 85 h 85"/>
                <a:gd name="T12" fmla="*/ 6 w 122"/>
                <a:gd name="T13" fmla="*/ 58 h 85"/>
                <a:gd name="T14" fmla="*/ 69 w 122"/>
                <a:gd name="T15" fmla="*/ 24 h 85"/>
                <a:gd name="T16" fmla="*/ 79 w 122"/>
                <a:gd name="T17" fmla="*/ 0 h 85"/>
                <a:gd name="T18" fmla="*/ 107 w 122"/>
                <a:gd name="T19" fmla="*/ 36 h 85"/>
                <a:gd name="T20" fmla="*/ 107 w 122"/>
                <a:gd name="T21" fmla="*/ 3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85">
                  <a:moveTo>
                    <a:pt x="107" y="36"/>
                  </a:moveTo>
                  <a:lnTo>
                    <a:pt x="122" y="58"/>
                  </a:lnTo>
                  <a:lnTo>
                    <a:pt x="85" y="48"/>
                  </a:lnTo>
                  <a:lnTo>
                    <a:pt x="37" y="61"/>
                  </a:lnTo>
                  <a:lnTo>
                    <a:pt x="57" y="85"/>
                  </a:lnTo>
                  <a:lnTo>
                    <a:pt x="0" y="85"/>
                  </a:lnTo>
                  <a:lnTo>
                    <a:pt x="6" y="58"/>
                  </a:lnTo>
                  <a:lnTo>
                    <a:pt x="69" y="24"/>
                  </a:lnTo>
                  <a:lnTo>
                    <a:pt x="79" y="0"/>
                  </a:lnTo>
                  <a:lnTo>
                    <a:pt x="107" y="36"/>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2">
              <a:extLst>
                <a:ext uri="{FF2B5EF4-FFF2-40B4-BE49-F238E27FC236}">
                  <a16:creationId xmlns:a16="http://schemas.microsoft.com/office/drawing/2014/main" id="{4ED7DAB4-2E8E-4041-B77C-8FA630140E25}"/>
                </a:ext>
              </a:extLst>
            </p:cNvPr>
            <p:cNvSpPr>
              <a:spLocks/>
            </p:cNvSpPr>
            <p:nvPr/>
          </p:nvSpPr>
          <p:spPr bwMode="auto">
            <a:xfrm>
              <a:off x="2647" y="2608"/>
              <a:ext cx="131" cy="298"/>
            </a:xfrm>
            <a:custGeom>
              <a:avLst/>
              <a:gdLst>
                <a:gd name="T0" fmla="*/ 97 w 131"/>
                <a:gd name="T1" fmla="*/ 2 h 298"/>
                <a:gd name="T2" fmla="*/ 44 w 131"/>
                <a:gd name="T3" fmla="*/ 107 h 298"/>
                <a:gd name="T4" fmla="*/ 28 w 131"/>
                <a:gd name="T5" fmla="*/ 172 h 298"/>
                <a:gd name="T6" fmla="*/ 12 w 131"/>
                <a:gd name="T7" fmla="*/ 237 h 298"/>
                <a:gd name="T8" fmla="*/ 0 w 131"/>
                <a:gd name="T9" fmla="*/ 271 h 298"/>
                <a:gd name="T10" fmla="*/ 38 w 131"/>
                <a:gd name="T11" fmla="*/ 298 h 298"/>
                <a:gd name="T12" fmla="*/ 66 w 131"/>
                <a:gd name="T13" fmla="*/ 276 h 298"/>
                <a:gd name="T14" fmla="*/ 28 w 131"/>
                <a:gd name="T15" fmla="*/ 257 h 298"/>
                <a:gd name="T16" fmla="*/ 50 w 131"/>
                <a:gd name="T17" fmla="*/ 243 h 298"/>
                <a:gd name="T18" fmla="*/ 87 w 131"/>
                <a:gd name="T19" fmla="*/ 247 h 298"/>
                <a:gd name="T20" fmla="*/ 77 w 131"/>
                <a:gd name="T21" fmla="*/ 194 h 298"/>
                <a:gd name="T22" fmla="*/ 89 w 131"/>
                <a:gd name="T23" fmla="*/ 107 h 298"/>
                <a:gd name="T24" fmla="*/ 131 w 131"/>
                <a:gd name="T25" fmla="*/ 0 h 298"/>
                <a:gd name="T26" fmla="*/ 97 w 131"/>
                <a:gd name="T27" fmla="*/ 2 h 298"/>
                <a:gd name="T28" fmla="*/ 97 w 131"/>
                <a:gd name="T29" fmla="*/ 2 h 2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298">
                  <a:moveTo>
                    <a:pt x="97" y="2"/>
                  </a:moveTo>
                  <a:lnTo>
                    <a:pt x="44" y="107"/>
                  </a:lnTo>
                  <a:lnTo>
                    <a:pt x="28" y="172"/>
                  </a:lnTo>
                  <a:lnTo>
                    <a:pt x="12" y="237"/>
                  </a:lnTo>
                  <a:lnTo>
                    <a:pt x="0" y="271"/>
                  </a:lnTo>
                  <a:lnTo>
                    <a:pt x="38" y="298"/>
                  </a:lnTo>
                  <a:lnTo>
                    <a:pt x="66" y="276"/>
                  </a:lnTo>
                  <a:lnTo>
                    <a:pt x="28" y="257"/>
                  </a:lnTo>
                  <a:lnTo>
                    <a:pt x="50" y="243"/>
                  </a:lnTo>
                  <a:lnTo>
                    <a:pt x="87" y="247"/>
                  </a:lnTo>
                  <a:lnTo>
                    <a:pt x="77" y="194"/>
                  </a:lnTo>
                  <a:lnTo>
                    <a:pt x="89" y="107"/>
                  </a:lnTo>
                  <a:lnTo>
                    <a:pt x="131" y="0"/>
                  </a:lnTo>
                  <a:lnTo>
                    <a:pt x="97" y="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3">
              <a:extLst>
                <a:ext uri="{FF2B5EF4-FFF2-40B4-BE49-F238E27FC236}">
                  <a16:creationId xmlns:a16="http://schemas.microsoft.com/office/drawing/2014/main" id="{DDC085A1-94A7-4A4C-B869-0CA534DFF753}"/>
                </a:ext>
              </a:extLst>
            </p:cNvPr>
            <p:cNvSpPr>
              <a:spLocks/>
            </p:cNvSpPr>
            <p:nvPr/>
          </p:nvSpPr>
          <p:spPr bwMode="auto">
            <a:xfrm>
              <a:off x="2821" y="3274"/>
              <a:ext cx="479" cy="648"/>
            </a:xfrm>
            <a:custGeom>
              <a:avLst/>
              <a:gdLst>
                <a:gd name="T0" fmla="*/ 0 w 479"/>
                <a:gd name="T1" fmla="*/ 35 h 648"/>
                <a:gd name="T2" fmla="*/ 22 w 479"/>
                <a:gd name="T3" fmla="*/ 83 h 648"/>
                <a:gd name="T4" fmla="*/ 105 w 479"/>
                <a:gd name="T5" fmla="*/ 136 h 648"/>
                <a:gd name="T6" fmla="*/ 236 w 479"/>
                <a:gd name="T7" fmla="*/ 132 h 648"/>
                <a:gd name="T8" fmla="*/ 327 w 479"/>
                <a:gd name="T9" fmla="*/ 108 h 648"/>
                <a:gd name="T10" fmla="*/ 408 w 479"/>
                <a:gd name="T11" fmla="*/ 130 h 648"/>
                <a:gd name="T12" fmla="*/ 412 w 479"/>
                <a:gd name="T13" fmla="*/ 170 h 648"/>
                <a:gd name="T14" fmla="*/ 398 w 479"/>
                <a:gd name="T15" fmla="*/ 239 h 648"/>
                <a:gd name="T16" fmla="*/ 427 w 479"/>
                <a:gd name="T17" fmla="*/ 207 h 648"/>
                <a:gd name="T18" fmla="*/ 431 w 479"/>
                <a:gd name="T19" fmla="*/ 288 h 648"/>
                <a:gd name="T20" fmla="*/ 402 w 479"/>
                <a:gd name="T21" fmla="*/ 440 h 648"/>
                <a:gd name="T22" fmla="*/ 370 w 479"/>
                <a:gd name="T23" fmla="*/ 533 h 648"/>
                <a:gd name="T24" fmla="*/ 386 w 479"/>
                <a:gd name="T25" fmla="*/ 557 h 648"/>
                <a:gd name="T26" fmla="*/ 342 w 479"/>
                <a:gd name="T27" fmla="*/ 632 h 648"/>
                <a:gd name="T28" fmla="*/ 408 w 479"/>
                <a:gd name="T29" fmla="*/ 648 h 648"/>
                <a:gd name="T30" fmla="*/ 457 w 479"/>
                <a:gd name="T31" fmla="*/ 632 h 648"/>
                <a:gd name="T32" fmla="*/ 467 w 479"/>
                <a:gd name="T33" fmla="*/ 288 h 648"/>
                <a:gd name="T34" fmla="*/ 461 w 479"/>
                <a:gd name="T35" fmla="*/ 166 h 648"/>
                <a:gd name="T36" fmla="*/ 469 w 479"/>
                <a:gd name="T37" fmla="*/ 65 h 648"/>
                <a:gd name="T38" fmla="*/ 479 w 479"/>
                <a:gd name="T39" fmla="*/ 0 h 648"/>
                <a:gd name="T40" fmla="*/ 388 w 479"/>
                <a:gd name="T41" fmla="*/ 18 h 648"/>
                <a:gd name="T42" fmla="*/ 273 w 479"/>
                <a:gd name="T43" fmla="*/ 23 h 648"/>
                <a:gd name="T44" fmla="*/ 52 w 479"/>
                <a:gd name="T45" fmla="*/ 27 h 648"/>
                <a:gd name="T46" fmla="*/ 0 w 479"/>
                <a:gd name="T47" fmla="*/ 35 h 648"/>
                <a:gd name="T48" fmla="*/ 0 w 479"/>
                <a:gd name="T49" fmla="*/ 35 h 6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9" h="648">
                  <a:moveTo>
                    <a:pt x="0" y="35"/>
                  </a:moveTo>
                  <a:lnTo>
                    <a:pt x="22" y="83"/>
                  </a:lnTo>
                  <a:lnTo>
                    <a:pt x="105" y="136"/>
                  </a:lnTo>
                  <a:lnTo>
                    <a:pt x="236" y="132"/>
                  </a:lnTo>
                  <a:lnTo>
                    <a:pt x="327" y="108"/>
                  </a:lnTo>
                  <a:lnTo>
                    <a:pt x="408" y="130"/>
                  </a:lnTo>
                  <a:lnTo>
                    <a:pt x="412" y="170"/>
                  </a:lnTo>
                  <a:lnTo>
                    <a:pt x="398" y="239"/>
                  </a:lnTo>
                  <a:lnTo>
                    <a:pt x="427" y="207"/>
                  </a:lnTo>
                  <a:lnTo>
                    <a:pt x="431" y="288"/>
                  </a:lnTo>
                  <a:lnTo>
                    <a:pt x="402" y="440"/>
                  </a:lnTo>
                  <a:lnTo>
                    <a:pt x="370" y="533"/>
                  </a:lnTo>
                  <a:lnTo>
                    <a:pt x="386" y="557"/>
                  </a:lnTo>
                  <a:lnTo>
                    <a:pt x="342" y="632"/>
                  </a:lnTo>
                  <a:lnTo>
                    <a:pt x="408" y="648"/>
                  </a:lnTo>
                  <a:lnTo>
                    <a:pt x="457" y="632"/>
                  </a:lnTo>
                  <a:lnTo>
                    <a:pt x="467" y="288"/>
                  </a:lnTo>
                  <a:lnTo>
                    <a:pt x="461" y="166"/>
                  </a:lnTo>
                  <a:lnTo>
                    <a:pt x="469" y="65"/>
                  </a:lnTo>
                  <a:lnTo>
                    <a:pt x="479" y="0"/>
                  </a:lnTo>
                  <a:lnTo>
                    <a:pt x="388" y="18"/>
                  </a:lnTo>
                  <a:lnTo>
                    <a:pt x="273" y="23"/>
                  </a:lnTo>
                  <a:lnTo>
                    <a:pt x="52" y="27"/>
                  </a:lnTo>
                  <a:lnTo>
                    <a:pt x="0" y="35"/>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4">
              <a:extLst>
                <a:ext uri="{FF2B5EF4-FFF2-40B4-BE49-F238E27FC236}">
                  <a16:creationId xmlns:a16="http://schemas.microsoft.com/office/drawing/2014/main" id="{7BA4C9F9-DBBC-4A99-BB3E-B83FB7E005FE}"/>
                </a:ext>
              </a:extLst>
            </p:cNvPr>
            <p:cNvSpPr>
              <a:spLocks/>
            </p:cNvSpPr>
            <p:nvPr/>
          </p:nvSpPr>
          <p:spPr bwMode="auto">
            <a:xfrm>
              <a:off x="3320" y="2776"/>
              <a:ext cx="128" cy="286"/>
            </a:xfrm>
            <a:custGeom>
              <a:avLst/>
              <a:gdLst>
                <a:gd name="T0" fmla="*/ 114 w 128"/>
                <a:gd name="T1" fmla="*/ 0 h 286"/>
                <a:gd name="T2" fmla="*/ 95 w 128"/>
                <a:gd name="T3" fmla="*/ 59 h 286"/>
                <a:gd name="T4" fmla="*/ 75 w 128"/>
                <a:gd name="T5" fmla="*/ 101 h 286"/>
                <a:gd name="T6" fmla="*/ 55 w 128"/>
                <a:gd name="T7" fmla="*/ 166 h 286"/>
                <a:gd name="T8" fmla="*/ 0 w 128"/>
                <a:gd name="T9" fmla="*/ 286 h 286"/>
                <a:gd name="T10" fmla="*/ 59 w 128"/>
                <a:gd name="T11" fmla="*/ 215 h 286"/>
                <a:gd name="T12" fmla="*/ 120 w 128"/>
                <a:gd name="T13" fmla="*/ 116 h 286"/>
                <a:gd name="T14" fmla="*/ 128 w 128"/>
                <a:gd name="T15" fmla="*/ 69 h 286"/>
                <a:gd name="T16" fmla="*/ 114 w 128"/>
                <a:gd name="T17" fmla="*/ 0 h 286"/>
                <a:gd name="T18" fmla="*/ 114 w 128"/>
                <a:gd name="T19" fmla="*/ 0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286">
                  <a:moveTo>
                    <a:pt x="114" y="0"/>
                  </a:moveTo>
                  <a:lnTo>
                    <a:pt x="95" y="59"/>
                  </a:lnTo>
                  <a:lnTo>
                    <a:pt x="75" y="101"/>
                  </a:lnTo>
                  <a:lnTo>
                    <a:pt x="55" y="166"/>
                  </a:lnTo>
                  <a:lnTo>
                    <a:pt x="0" y="286"/>
                  </a:lnTo>
                  <a:lnTo>
                    <a:pt x="59" y="215"/>
                  </a:lnTo>
                  <a:lnTo>
                    <a:pt x="120" y="116"/>
                  </a:lnTo>
                  <a:lnTo>
                    <a:pt x="128" y="69"/>
                  </a:lnTo>
                  <a:lnTo>
                    <a:pt x="114"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5">
              <a:extLst>
                <a:ext uri="{FF2B5EF4-FFF2-40B4-BE49-F238E27FC236}">
                  <a16:creationId xmlns:a16="http://schemas.microsoft.com/office/drawing/2014/main" id="{2175C221-09D8-4516-8649-6971FDE5D52E}"/>
                </a:ext>
              </a:extLst>
            </p:cNvPr>
            <p:cNvSpPr>
              <a:spLocks/>
            </p:cNvSpPr>
            <p:nvPr/>
          </p:nvSpPr>
          <p:spPr bwMode="auto">
            <a:xfrm>
              <a:off x="3270" y="2632"/>
              <a:ext cx="137" cy="505"/>
            </a:xfrm>
            <a:custGeom>
              <a:avLst/>
              <a:gdLst>
                <a:gd name="T0" fmla="*/ 137 w 137"/>
                <a:gd name="T1" fmla="*/ 0 h 505"/>
                <a:gd name="T2" fmla="*/ 66 w 137"/>
                <a:gd name="T3" fmla="*/ 53 h 505"/>
                <a:gd name="T4" fmla="*/ 32 w 137"/>
                <a:gd name="T5" fmla="*/ 170 h 505"/>
                <a:gd name="T6" fmla="*/ 30 w 137"/>
                <a:gd name="T7" fmla="*/ 245 h 505"/>
                <a:gd name="T8" fmla="*/ 12 w 137"/>
                <a:gd name="T9" fmla="*/ 290 h 505"/>
                <a:gd name="T10" fmla="*/ 12 w 137"/>
                <a:gd name="T11" fmla="*/ 405 h 505"/>
                <a:gd name="T12" fmla="*/ 0 w 137"/>
                <a:gd name="T13" fmla="*/ 492 h 505"/>
                <a:gd name="T14" fmla="*/ 109 w 137"/>
                <a:gd name="T15" fmla="*/ 505 h 505"/>
                <a:gd name="T16" fmla="*/ 137 w 137"/>
                <a:gd name="T17" fmla="*/ 422 h 505"/>
                <a:gd name="T18" fmla="*/ 83 w 137"/>
                <a:gd name="T19" fmla="*/ 444 h 505"/>
                <a:gd name="T20" fmla="*/ 34 w 137"/>
                <a:gd name="T21" fmla="*/ 430 h 505"/>
                <a:gd name="T22" fmla="*/ 52 w 137"/>
                <a:gd name="T23" fmla="*/ 385 h 505"/>
                <a:gd name="T24" fmla="*/ 105 w 137"/>
                <a:gd name="T25" fmla="*/ 300 h 505"/>
                <a:gd name="T26" fmla="*/ 109 w 137"/>
                <a:gd name="T27" fmla="*/ 252 h 505"/>
                <a:gd name="T28" fmla="*/ 127 w 137"/>
                <a:gd name="T29" fmla="*/ 197 h 505"/>
                <a:gd name="T30" fmla="*/ 60 w 137"/>
                <a:gd name="T31" fmla="*/ 251 h 505"/>
                <a:gd name="T32" fmla="*/ 62 w 137"/>
                <a:gd name="T33" fmla="*/ 193 h 505"/>
                <a:gd name="T34" fmla="*/ 77 w 137"/>
                <a:gd name="T35" fmla="*/ 116 h 505"/>
                <a:gd name="T36" fmla="*/ 111 w 137"/>
                <a:gd name="T37" fmla="*/ 61 h 505"/>
                <a:gd name="T38" fmla="*/ 137 w 137"/>
                <a:gd name="T39" fmla="*/ 0 h 505"/>
                <a:gd name="T40" fmla="*/ 137 w 137"/>
                <a:gd name="T41" fmla="*/ 0 h 5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505">
                  <a:moveTo>
                    <a:pt x="137" y="0"/>
                  </a:moveTo>
                  <a:lnTo>
                    <a:pt x="66" y="53"/>
                  </a:lnTo>
                  <a:lnTo>
                    <a:pt x="32" y="170"/>
                  </a:lnTo>
                  <a:lnTo>
                    <a:pt x="30" y="245"/>
                  </a:lnTo>
                  <a:lnTo>
                    <a:pt x="12" y="290"/>
                  </a:lnTo>
                  <a:lnTo>
                    <a:pt x="12" y="405"/>
                  </a:lnTo>
                  <a:lnTo>
                    <a:pt x="0" y="492"/>
                  </a:lnTo>
                  <a:lnTo>
                    <a:pt x="109" y="505"/>
                  </a:lnTo>
                  <a:lnTo>
                    <a:pt x="137" y="422"/>
                  </a:lnTo>
                  <a:lnTo>
                    <a:pt x="83" y="444"/>
                  </a:lnTo>
                  <a:lnTo>
                    <a:pt x="34" y="430"/>
                  </a:lnTo>
                  <a:lnTo>
                    <a:pt x="52" y="385"/>
                  </a:lnTo>
                  <a:lnTo>
                    <a:pt x="105" y="300"/>
                  </a:lnTo>
                  <a:lnTo>
                    <a:pt x="109" y="252"/>
                  </a:lnTo>
                  <a:lnTo>
                    <a:pt x="127" y="197"/>
                  </a:lnTo>
                  <a:lnTo>
                    <a:pt x="60" y="251"/>
                  </a:lnTo>
                  <a:lnTo>
                    <a:pt x="62" y="193"/>
                  </a:lnTo>
                  <a:lnTo>
                    <a:pt x="77" y="116"/>
                  </a:lnTo>
                  <a:lnTo>
                    <a:pt x="111" y="61"/>
                  </a:lnTo>
                  <a:lnTo>
                    <a:pt x="137"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6">
              <a:extLst>
                <a:ext uri="{FF2B5EF4-FFF2-40B4-BE49-F238E27FC236}">
                  <a16:creationId xmlns:a16="http://schemas.microsoft.com/office/drawing/2014/main" id="{71E09A82-B07F-4C84-B074-1ACA9170426E}"/>
                </a:ext>
              </a:extLst>
            </p:cNvPr>
            <p:cNvSpPr>
              <a:spLocks/>
            </p:cNvSpPr>
            <p:nvPr/>
          </p:nvSpPr>
          <p:spPr bwMode="auto">
            <a:xfrm>
              <a:off x="2687" y="2964"/>
              <a:ext cx="399" cy="71"/>
            </a:xfrm>
            <a:custGeom>
              <a:avLst/>
              <a:gdLst>
                <a:gd name="T0" fmla="*/ 10 w 399"/>
                <a:gd name="T1" fmla="*/ 11 h 71"/>
                <a:gd name="T2" fmla="*/ 0 w 399"/>
                <a:gd name="T3" fmla="*/ 53 h 71"/>
                <a:gd name="T4" fmla="*/ 14 w 399"/>
                <a:gd name="T5" fmla="*/ 65 h 71"/>
                <a:gd name="T6" fmla="*/ 368 w 399"/>
                <a:gd name="T7" fmla="*/ 71 h 71"/>
                <a:gd name="T8" fmla="*/ 395 w 399"/>
                <a:gd name="T9" fmla="*/ 37 h 71"/>
                <a:gd name="T10" fmla="*/ 399 w 399"/>
                <a:gd name="T11" fmla="*/ 27 h 71"/>
                <a:gd name="T12" fmla="*/ 389 w 399"/>
                <a:gd name="T13" fmla="*/ 3 h 71"/>
                <a:gd name="T14" fmla="*/ 360 w 399"/>
                <a:gd name="T15" fmla="*/ 0 h 71"/>
                <a:gd name="T16" fmla="*/ 326 w 399"/>
                <a:gd name="T17" fmla="*/ 7 h 71"/>
                <a:gd name="T18" fmla="*/ 273 w 399"/>
                <a:gd name="T19" fmla="*/ 21 h 71"/>
                <a:gd name="T20" fmla="*/ 239 w 399"/>
                <a:gd name="T21" fmla="*/ 23 h 71"/>
                <a:gd name="T22" fmla="*/ 200 w 399"/>
                <a:gd name="T23" fmla="*/ 19 h 71"/>
                <a:gd name="T24" fmla="*/ 130 w 399"/>
                <a:gd name="T25" fmla="*/ 19 h 71"/>
                <a:gd name="T26" fmla="*/ 10 w 399"/>
                <a:gd name="T27" fmla="*/ 11 h 71"/>
                <a:gd name="T28" fmla="*/ 10 w 399"/>
                <a:gd name="T29" fmla="*/ 11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9" h="71">
                  <a:moveTo>
                    <a:pt x="10" y="11"/>
                  </a:moveTo>
                  <a:lnTo>
                    <a:pt x="0" y="53"/>
                  </a:lnTo>
                  <a:lnTo>
                    <a:pt x="14" y="65"/>
                  </a:lnTo>
                  <a:lnTo>
                    <a:pt x="368" y="71"/>
                  </a:lnTo>
                  <a:lnTo>
                    <a:pt x="395" y="37"/>
                  </a:lnTo>
                  <a:lnTo>
                    <a:pt x="399" y="27"/>
                  </a:lnTo>
                  <a:lnTo>
                    <a:pt x="389" y="3"/>
                  </a:lnTo>
                  <a:lnTo>
                    <a:pt x="360" y="0"/>
                  </a:lnTo>
                  <a:lnTo>
                    <a:pt x="326" y="7"/>
                  </a:lnTo>
                  <a:lnTo>
                    <a:pt x="273" y="21"/>
                  </a:lnTo>
                  <a:lnTo>
                    <a:pt x="239" y="23"/>
                  </a:lnTo>
                  <a:lnTo>
                    <a:pt x="200" y="19"/>
                  </a:lnTo>
                  <a:lnTo>
                    <a:pt x="130" y="19"/>
                  </a:lnTo>
                  <a:lnTo>
                    <a:pt x="10" y="11"/>
                  </a:lnTo>
                  <a:close/>
                </a:path>
              </a:pathLst>
            </a:custGeom>
            <a:solidFill>
              <a:srgbClr val="FFF2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7">
              <a:extLst>
                <a:ext uri="{FF2B5EF4-FFF2-40B4-BE49-F238E27FC236}">
                  <a16:creationId xmlns:a16="http://schemas.microsoft.com/office/drawing/2014/main" id="{8D8A699C-E53D-4FD8-904A-2E2A83B56BCF}"/>
                </a:ext>
              </a:extLst>
            </p:cNvPr>
            <p:cNvSpPr>
              <a:spLocks/>
            </p:cNvSpPr>
            <p:nvPr/>
          </p:nvSpPr>
          <p:spPr bwMode="auto">
            <a:xfrm>
              <a:off x="3106" y="2675"/>
              <a:ext cx="226" cy="514"/>
            </a:xfrm>
            <a:custGeom>
              <a:avLst/>
              <a:gdLst>
                <a:gd name="T0" fmla="*/ 226 w 226"/>
                <a:gd name="T1" fmla="*/ 0 h 514"/>
                <a:gd name="T2" fmla="*/ 164 w 226"/>
                <a:gd name="T3" fmla="*/ 77 h 514"/>
                <a:gd name="T4" fmla="*/ 131 w 226"/>
                <a:gd name="T5" fmla="*/ 83 h 514"/>
                <a:gd name="T6" fmla="*/ 139 w 226"/>
                <a:gd name="T7" fmla="*/ 111 h 514"/>
                <a:gd name="T8" fmla="*/ 113 w 226"/>
                <a:gd name="T9" fmla="*/ 192 h 514"/>
                <a:gd name="T10" fmla="*/ 50 w 226"/>
                <a:gd name="T11" fmla="*/ 247 h 514"/>
                <a:gd name="T12" fmla="*/ 0 w 226"/>
                <a:gd name="T13" fmla="*/ 370 h 514"/>
                <a:gd name="T14" fmla="*/ 18 w 226"/>
                <a:gd name="T15" fmla="*/ 391 h 514"/>
                <a:gd name="T16" fmla="*/ 91 w 226"/>
                <a:gd name="T17" fmla="*/ 336 h 514"/>
                <a:gd name="T18" fmla="*/ 69 w 226"/>
                <a:gd name="T19" fmla="*/ 413 h 514"/>
                <a:gd name="T20" fmla="*/ 22 w 226"/>
                <a:gd name="T21" fmla="*/ 514 h 514"/>
                <a:gd name="T22" fmla="*/ 52 w 226"/>
                <a:gd name="T23" fmla="*/ 504 h 514"/>
                <a:gd name="T24" fmla="*/ 123 w 226"/>
                <a:gd name="T25" fmla="*/ 409 h 514"/>
                <a:gd name="T26" fmla="*/ 160 w 226"/>
                <a:gd name="T27" fmla="*/ 391 h 514"/>
                <a:gd name="T28" fmla="*/ 154 w 226"/>
                <a:gd name="T29" fmla="*/ 255 h 514"/>
                <a:gd name="T30" fmla="*/ 150 w 226"/>
                <a:gd name="T31" fmla="*/ 192 h 514"/>
                <a:gd name="T32" fmla="*/ 160 w 226"/>
                <a:gd name="T33" fmla="*/ 111 h 514"/>
                <a:gd name="T34" fmla="*/ 190 w 226"/>
                <a:gd name="T35" fmla="*/ 83 h 514"/>
                <a:gd name="T36" fmla="*/ 226 w 226"/>
                <a:gd name="T37" fmla="*/ 0 h 514"/>
                <a:gd name="T38" fmla="*/ 226 w 226"/>
                <a:gd name="T39" fmla="*/ 0 h 5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6" h="514">
                  <a:moveTo>
                    <a:pt x="226" y="0"/>
                  </a:moveTo>
                  <a:lnTo>
                    <a:pt x="164" y="77"/>
                  </a:lnTo>
                  <a:lnTo>
                    <a:pt x="131" y="83"/>
                  </a:lnTo>
                  <a:lnTo>
                    <a:pt x="139" y="111"/>
                  </a:lnTo>
                  <a:lnTo>
                    <a:pt x="113" y="192"/>
                  </a:lnTo>
                  <a:lnTo>
                    <a:pt x="50" y="247"/>
                  </a:lnTo>
                  <a:lnTo>
                    <a:pt x="0" y="370"/>
                  </a:lnTo>
                  <a:lnTo>
                    <a:pt x="18" y="391"/>
                  </a:lnTo>
                  <a:lnTo>
                    <a:pt x="91" y="336"/>
                  </a:lnTo>
                  <a:lnTo>
                    <a:pt x="69" y="413"/>
                  </a:lnTo>
                  <a:lnTo>
                    <a:pt x="22" y="514"/>
                  </a:lnTo>
                  <a:lnTo>
                    <a:pt x="52" y="504"/>
                  </a:lnTo>
                  <a:lnTo>
                    <a:pt x="123" y="409"/>
                  </a:lnTo>
                  <a:lnTo>
                    <a:pt x="160" y="391"/>
                  </a:lnTo>
                  <a:lnTo>
                    <a:pt x="154" y="255"/>
                  </a:lnTo>
                  <a:lnTo>
                    <a:pt x="150" y="192"/>
                  </a:lnTo>
                  <a:lnTo>
                    <a:pt x="160" y="111"/>
                  </a:lnTo>
                  <a:lnTo>
                    <a:pt x="190" y="83"/>
                  </a:lnTo>
                  <a:lnTo>
                    <a:pt x="226"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68">
              <a:extLst>
                <a:ext uri="{FF2B5EF4-FFF2-40B4-BE49-F238E27FC236}">
                  <a16:creationId xmlns:a16="http://schemas.microsoft.com/office/drawing/2014/main" id="{9BC0B0D1-829E-4E66-9D61-7AA5452FB321}"/>
                </a:ext>
              </a:extLst>
            </p:cNvPr>
            <p:cNvSpPr>
              <a:spLocks/>
            </p:cNvSpPr>
            <p:nvPr/>
          </p:nvSpPr>
          <p:spPr bwMode="auto">
            <a:xfrm>
              <a:off x="2841" y="3432"/>
              <a:ext cx="354" cy="474"/>
            </a:xfrm>
            <a:custGeom>
              <a:avLst/>
              <a:gdLst>
                <a:gd name="T0" fmla="*/ 0 w 354"/>
                <a:gd name="T1" fmla="*/ 85 h 474"/>
                <a:gd name="T2" fmla="*/ 8 w 354"/>
                <a:gd name="T3" fmla="*/ 286 h 474"/>
                <a:gd name="T4" fmla="*/ 16 w 354"/>
                <a:gd name="T5" fmla="*/ 355 h 474"/>
                <a:gd name="T6" fmla="*/ 32 w 354"/>
                <a:gd name="T7" fmla="*/ 383 h 474"/>
                <a:gd name="T8" fmla="*/ 81 w 354"/>
                <a:gd name="T9" fmla="*/ 421 h 474"/>
                <a:gd name="T10" fmla="*/ 48 w 354"/>
                <a:gd name="T11" fmla="*/ 361 h 474"/>
                <a:gd name="T12" fmla="*/ 50 w 354"/>
                <a:gd name="T13" fmla="*/ 318 h 474"/>
                <a:gd name="T14" fmla="*/ 115 w 354"/>
                <a:gd name="T15" fmla="*/ 395 h 474"/>
                <a:gd name="T16" fmla="*/ 137 w 354"/>
                <a:gd name="T17" fmla="*/ 442 h 474"/>
                <a:gd name="T18" fmla="*/ 257 w 354"/>
                <a:gd name="T19" fmla="*/ 474 h 474"/>
                <a:gd name="T20" fmla="*/ 291 w 354"/>
                <a:gd name="T21" fmla="*/ 460 h 474"/>
                <a:gd name="T22" fmla="*/ 311 w 354"/>
                <a:gd name="T23" fmla="*/ 298 h 474"/>
                <a:gd name="T24" fmla="*/ 307 w 354"/>
                <a:gd name="T25" fmla="*/ 182 h 474"/>
                <a:gd name="T26" fmla="*/ 340 w 354"/>
                <a:gd name="T27" fmla="*/ 130 h 474"/>
                <a:gd name="T28" fmla="*/ 277 w 354"/>
                <a:gd name="T29" fmla="*/ 93 h 474"/>
                <a:gd name="T30" fmla="*/ 336 w 354"/>
                <a:gd name="T31" fmla="*/ 99 h 474"/>
                <a:gd name="T32" fmla="*/ 354 w 354"/>
                <a:gd name="T33" fmla="*/ 39 h 474"/>
                <a:gd name="T34" fmla="*/ 346 w 354"/>
                <a:gd name="T35" fmla="*/ 12 h 474"/>
                <a:gd name="T36" fmla="*/ 237 w 354"/>
                <a:gd name="T37" fmla="*/ 0 h 474"/>
                <a:gd name="T38" fmla="*/ 141 w 354"/>
                <a:gd name="T39" fmla="*/ 0 h 474"/>
                <a:gd name="T40" fmla="*/ 59 w 354"/>
                <a:gd name="T41" fmla="*/ 43 h 474"/>
                <a:gd name="T42" fmla="*/ 48 w 354"/>
                <a:gd name="T43" fmla="*/ 91 h 474"/>
                <a:gd name="T44" fmla="*/ 107 w 354"/>
                <a:gd name="T45" fmla="*/ 306 h 474"/>
                <a:gd name="T46" fmla="*/ 24 w 354"/>
                <a:gd name="T47" fmla="*/ 99 h 474"/>
                <a:gd name="T48" fmla="*/ 0 w 354"/>
                <a:gd name="T49" fmla="*/ 85 h 474"/>
                <a:gd name="T50" fmla="*/ 0 w 354"/>
                <a:gd name="T51" fmla="*/ 85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474">
                  <a:moveTo>
                    <a:pt x="0" y="85"/>
                  </a:moveTo>
                  <a:lnTo>
                    <a:pt x="8" y="286"/>
                  </a:lnTo>
                  <a:lnTo>
                    <a:pt x="16" y="355"/>
                  </a:lnTo>
                  <a:lnTo>
                    <a:pt x="32" y="383"/>
                  </a:lnTo>
                  <a:lnTo>
                    <a:pt x="81" y="421"/>
                  </a:lnTo>
                  <a:lnTo>
                    <a:pt x="48" y="361"/>
                  </a:lnTo>
                  <a:lnTo>
                    <a:pt x="50" y="318"/>
                  </a:lnTo>
                  <a:lnTo>
                    <a:pt x="115" y="395"/>
                  </a:lnTo>
                  <a:lnTo>
                    <a:pt x="137" y="442"/>
                  </a:lnTo>
                  <a:lnTo>
                    <a:pt x="257" y="474"/>
                  </a:lnTo>
                  <a:lnTo>
                    <a:pt x="291" y="460"/>
                  </a:lnTo>
                  <a:lnTo>
                    <a:pt x="311" y="298"/>
                  </a:lnTo>
                  <a:lnTo>
                    <a:pt x="307" y="182"/>
                  </a:lnTo>
                  <a:lnTo>
                    <a:pt x="340" y="130"/>
                  </a:lnTo>
                  <a:lnTo>
                    <a:pt x="277" y="93"/>
                  </a:lnTo>
                  <a:lnTo>
                    <a:pt x="336" y="99"/>
                  </a:lnTo>
                  <a:lnTo>
                    <a:pt x="354" y="39"/>
                  </a:lnTo>
                  <a:lnTo>
                    <a:pt x="346" y="12"/>
                  </a:lnTo>
                  <a:lnTo>
                    <a:pt x="237" y="0"/>
                  </a:lnTo>
                  <a:lnTo>
                    <a:pt x="141" y="0"/>
                  </a:lnTo>
                  <a:lnTo>
                    <a:pt x="59" y="43"/>
                  </a:lnTo>
                  <a:lnTo>
                    <a:pt x="48" y="91"/>
                  </a:lnTo>
                  <a:lnTo>
                    <a:pt x="107" y="306"/>
                  </a:lnTo>
                  <a:lnTo>
                    <a:pt x="24" y="99"/>
                  </a:lnTo>
                  <a:lnTo>
                    <a:pt x="0" y="85"/>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69">
              <a:extLst>
                <a:ext uri="{FF2B5EF4-FFF2-40B4-BE49-F238E27FC236}">
                  <a16:creationId xmlns:a16="http://schemas.microsoft.com/office/drawing/2014/main" id="{02F11513-5725-4092-A5F4-A9A604BDF69E}"/>
                </a:ext>
              </a:extLst>
            </p:cNvPr>
            <p:cNvSpPr>
              <a:spLocks/>
            </p:cNvSpPr>
            <p:nvPr/>
          </p:nvSpPr>
          <p:spPr bwMode="auto">
            <a:xfrm>
              <a:off x="2643" y="3234"/>
              <a:ext cx="226" cy="528"/>
            </a:xfrm>
            <a:custGeom>
              <a:avLst/>
              <a:gdLst>
                <a:gd name="T0" fmla="*/ 44 w 226"/>
                <a:gd name="T1" fmla="*/ 0 h 528"/>
                <a:gd name="T2" fmla="*/ 8 w 226"/>
                <a:gd name="T3" fmla="*/ 176 h 528"/>
                <a:gd name="T4" fmla="*/ 34 w 226"/>
                <a:gd name="T5" fmla="*/ 198 h 528"/>
                <a:gd name="T6" fmla="*/ 79 w 226"/>
                <a:gd name="T7" fmla="*/ 198 h 528"/>
                <a:gd name="T8" fmla="*/ 93 w 226"/>
                <a:gd name="T9" fmla="*/ 107 h 528"/>
                <a:gd name="T10" fmla="*/ 113 w 226"/>
                <a:gd name="T11" fmla="*/ 160 h 528"/>
                <a:gd name="T12" fmla="*/ 87 w 226"/>
                <a:gd name="T13" fmla="*/ 220 h 528"/>
                <a:gd name="T14" fmla="*/ 12 w 226"/>
                <a:gd name="T15" fmla="*/ 220 h 528"/>
                <a:gd name="T16" fmla="*/ 0 w 226"/>
                <a:gd name="T17" fmla="*/ 348 h 528"/>
                <a:gd name="T18" fmla="*/ 42 w 226"/>
                <a:gd name="T19" fmla="*/ 273 h 528"/>
                <a:gd name="T20" fmla="*/ 85 w 226"/>
                <a:gd name="T21" fmla="*/ 251 h 528"/>
                <a:gd name="T22" fmla="*/ 75 w 226"/>
                <a:gd name="T23" fmla="*/ 322 h 528"/>
                <a:gd name="T24" fmla="*/ 16 w 226"/>
                <a:gd name="T25" fmla="*/ 465 h 528"/>
                <a:gd name="T26" fmla="*/ 22 w 226"/>
                <a:gd name="T27" fmla="*/ 528 h 528"/>
                <a:gd name="T28" fmla="*/ 129 w 226"/>
                <a:gd name="T29" fmla="*/ 528 h 528"/>
                <a:gd name="T30" fmla="*/ 172 w 226"/>
                <a:gd name="T31" fmla="*/ 310 h 528"/>
                <a:gd name="T32" fmla="*/ 226 w 226"/>
                <a:gd name="T33" fmla="*/ 140 h 528"/>
                <a:gd name="T34" fmla="*/ 172 w 226"/>
                <a:gd name="T35" fmla="*/ 119 h 528"/>
                <a:gd name="T36" fmla="*/ 172 w 226"/>
                <a:gd name="T37" fmla="*/ 91 h 528"/>
                <a:gd name="T38" fmla="*/ 139 w 226"/>
                <a:gd name="T39" fmla="*/ 85 h 528"/>
                <a:gd name="T40" fmla="*/ 133 w 226"/>
                <a:gd name="T41" fmla="*/ 54 h 528"/>
                <a:gd name="T42" fmla="*/ 85 w 226"/>
                <a:gd name="T43" fmla="*/ 28 h 528"/>
                <a:gd name="T44" fmla="*/ 44 w 226"/>
                <a:gd name="T45" fmla="*/ 0 h 528"/>
                <a:gd name="T46" fmla="*/ 44 w 226"/>
                <a:gd name="T47" fmla="*/ 0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6" h="528">
                  <a:moveTo>
                    <a:pt x="44" y="0"/>
                  </a:moveTo>
                  <a:lnTo>
                    <a:pt x="8" y="176"/>
                  </a:lnTo>
                  <a:lnTo>
                    <a:pt x="34" y="198"/>
                  </a:lnTo>
                  <a:lnTo>
                    <a:pt x="79" y="198"/>
                  </a:lnTo>
                  <a:lnTo>
                    <a:pt x="93" y="107"/>
                  </a:lnTo>
                  <a:lnTo>
                    <a:pt x="113" y="160"/>
                  </a:lnTo>
                  <a:lnTo>
                    <a:pt x="87" y="220"/>
                  </a:lnTo>
                  <a:lnTo>
                    <a:pt x="12" y="220"/>
                  </a:lnTo>
                  <a:lnTo>
                    <a:pt x="0" y="348"/>
                  </a:lnTo>
                  <a:lnTo>
                    <a:pt x="42" y="273"/>
                  </a:lnTo>
                  <a:lnTo>
                    <a:pt x="85" y="251"/>
                  </a:lnTo>
                  <a:lnTo>
                    <a:pt x="75" y="322"/>
                  </a:lnTo>
                  <a:lnTo>
                    <a:pt x="16" y="465"/>
                  </a:lnTo>
                  <a:lnTo>
                    <a:pt x="22" y="528"/>
                  </a:lnTo>
                  <a:lnTo>
                    <a:pt x="129" y="528"/>
                  </a:lnTo>
                  <a:lnTo>
                    <a:pt x="172" y="310"/>
                  </a:lnTo>
                  <a:lnTo>
                    <a:pt x="226" y="140"/>
                  </a:lnTo>
                  <a:lnTo>
                    <a:pt x="172" y="119"/>
                  </a:lnTo>
                  <a:lnTo>
                    <a:pt x="172" y="91"/>
                  </a:lnTo>
                  <a:lnTo>
                    <a:pt x="139" y="85"/>
                  </a:lnTo>
                  <a:lnTo>
                    <a:pt x="133" y="54"/>
                  </a:lnTo>
                  <a:lnTo>
                    <a:pt x="85" y="28"/>
                  </a:lnTo>
                  <a:lnTo>
                    <a:pt x="44" y="0"/>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0">
              <a:extLst>
                <a:ext uri="{FF2B5EF4-FFF2-40B4-BE49-F238E27FC236}">
                  <a16:creationId xmlns:a16="http://schemas.microsoft.com/office/drawing/2014/main" id="{A882510D-F33D-44B7-B830-79F0BFA6EAC7}"/>
                </a:ext>
              </a:extLst>
            </p:cNvPr>
            <p:cNvSpPr>
              <a:spLocks/>
            </p:cNvSpPr>
            <p:nvPr/>
          </p:nvSpPr>
          <p:spPr bwMode="auto">
            <a:xfrm>
              <a:off x="2772" y="2474"/>
              <a:ext cx="676" cy="501"/>
            </a:xfrm>
            <a:custGeom>
              <a:avLst/>
              <a:gdLst>
                <a:gd name="T0" fmla="*/ 676 w 676"/>
                <a:gd name="T1" fmla="*/ 92 h 501"/>
                <a:gd name="T2" fmla="*/ 631 w 676"/>
                <a:gd name="T3" fmla="*/ 122 h 501"/>
                <a:gd name="T4" fmla="*/ 581 w 676"/>
                <a:gd name="T5" fmla="*/ 162 h 501"/>
                <a:gd name="T6" fmla="*/ 581 w 676"/>
                <a:gd name="T7" fmla="*/ 136 h 501"/>
                <a:gd name="T8" fmla="*/ 494 w 676"/>
                <a:gd name="T9" fmla="*/ 274 h 501"/>
                <a:gd name="T10" fmla="*/ 413 w 676"/>
                <a:gd name="T11" fmla="*/ 280 h 501"/>
                <a:gd name="T12" fmla="*/ 457 w 676"/>
                <a:gd name="T13" fmla="*/ 320 h 501"/>
                <a:gd name="T14" fmla="*/ 437 w 676"/>
                <a:gd name="T15" fmla="*/ 359 h 501"/>
                <a:gd name="T16" fmla="*/ 423 w 676"/>
                <a:gd name="T17" fmla="*/ 331 h 501"/>
                <a:gd name="T18" fmla="*/ 364 w 676"/>
                <a:gd name="T19" fmla="*/ 343 h 501"/>
                <a:gd name="T20" fmla="*/ 344 w 676"/>
                <a:gd name="T21" fmla="*/ 381 h 501"/>
                <a:gd name="T22" fmla="*/ 310 w 676"/>
                <a:gd name="T23" fmla="*/ 361 h 501"/>
                <a:gd name="T24" fmla="*/ 314 w 676"/>
                <a:gd name="T25" fmla="*/ 452 h 501"/>
                <a:gd name="T26" fmla="*/ 269 w 676"/>
                <a:gd name="T27" fmla="*/ 480 h 501"/>
                <a:gd name="T28" fmla="*/ 210 w 676"/>
                <a:gd name="T29" fmla="*/ 444 h 501"/>
                <a:gd name="T30" fmla="*/ 172 w 676"/>
                <a:gd name="T31" fmla="*/ 464 h 501"/>
                <a:gd name="T32" fmla="*/ 53 w 676"/>
                <a:gd name="T33" fmla="*/ 501 h 501"/>
                <a:gd name="T34" fmla="*/ 10 w 676"/>
                <a:gd name="T35" fmla="*/ 365 h 501"/>
                <a:gd name="T36" fmla="*/ 81 w 676"/>
                <a:gd name="T37" fmla="*/ 324 h 501"/>
                <a:gd name="T38" fmla="*/ 0 w 676"/>
                <a:gd name="T39" fmla="*/ 316 h 501"/>
                <a:gd name="T40" fmla="*/ 10 w 676"/>
                <a:gd name="T41" fmla="*/ 142 h 501"/>
                <a:gd name="T42" fmla="*/ 124 w 676"/>
                <a:gd name="T43" fmla="*/ 128 h 501"/>
                <a:gd name="T44" fmla="*/ 142 w 676"/>
                <a:gd name="T45" fmla="*/ 177 h 501"/>
                <a:gd name="T46" fmla="*/ 237 w 676"/>
                <a:gd name="T47" fmla="*/ 199 h 501"/>
                <a:gd name="T48" fmla="*/ 360 w 676"/>
                <a:gd name="T49" fmla="*/ 181 h 501"/>
                <a:gd name="T50" fmla="*/ 397 w 676"/>
                <a:gd name="T51" fmla="*/ 142 h 501"/>
                <a:gd name="T52" fmla="*/ 465 w 676"/>
                <a:gd name="T53" fmla="*/ 59 h 501"/>
                <a:gd name="T54" fmla="*/ 500 w 676"/>
                <a:gd name="T55" fmla="*/ 17 h 501"/>
                <a:gd name="T56" fmla="*/ 524 w 676"/>
                <a:gd name="T57" fmla="*/ 0 h 501"/>
                <a:gd name="T58" fmla="*/ 571 w 676"/>
                <a:gd name="T59" fmla="*/ 11 h 501"/>
                <a:gd name="T60" fmla="*/ 654 w 676"/>
                <a:gd name="T61" fmla="*/ 53 h 501"/>
                <a:gd name="T62" fmla="*/ 676 w 676"/>
                <a:gd name="T63" fmla="*/ 92 h 501"/>
                <a:gd name="T64" fmla="*/ 676 w 676"/>
                <a:gd name="T65" fmla="*/ 92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1">
                  <a:moveTo>
                    <a:pt x="676" y="92"/>
                  </a:moveTo>
                  <a:lnTo>
                    <a:pt x="631" y="122"/>
                  </a:lnTo>
                  <a:lnTo>
                    <a:pt x="581" y="162"/>
                  </a:lnTo>
                  <a:lnTo>
                    <a:pt x="581" y="136"/>
                  </a:lnTo>
                  <a:lnTo>
                    <a:pt x="494" y="274"/>
                  </a:lnTo>
                  <a:lnTo>
                    <a:pt x="413" y="280"/>
                  </a:lnTo>
                  <a:lnTo>
                    <a:pt x="457" y="320"/>
                  </a:lnTo>
                  <a:lnTo>
                    <a:pt x="437" y="359"/>
                  </a:lnTo>
                  <a:lnTo>
                    <a:pt x="423" y="331"/>
                  </a:lnTo>
                  <a:lnTo>
                    <a:pt x="364" y="343"/>
                  </a:lnTo>
                  <a:lnTo>
                    <a:pt x="344" y="381"/>
                  </a:lnTo>
                  <a:lnTo>
                    <a:pt x="310" y="361"/>
                  </a:lnTo>
                  <a:lnTo>
                    <a:pt x="314" y="452"/>
                  </a:lnTo>
                  <a:lnTo>
                    <a:pt x="269" y="480"/>
                  </a:lnTo>
                  <a:lnTo>
                    <a:pt x="210" y="444"/>
                  </a:lnTo>
                  <a:lnTo>
                    <a:pt x="172" y="464"/>
                  </a:lnTo>
                  <a:lnTo>
                    <a:pt x="53" y="501"/>
                  </a:lnTo>
                  <a:lnTo>
                    <a:pt x="10" y="365"/>
                  </a:lnTo>
                  <a:lnTo>
                    <a:pt x="81" y="324"/>
                  </a:lnTo>
                  <a:lnTo>
                    <a:pt x="0" y="316"/>
                  </a:lnTo>
                  <a:lnTo>
                    <a:pt x="10" y="142"/>
                  </a:lnTo>
                  <a:lnTo>
                    <a:pt x="124" y="128"/>
                  </a:lnTo>
                  <a:lnTo>
                    <a:pt x="142" y="177"/>
                  </a:lnTo>
                  <a:lnTo>
                    <a:pt x="237" y="199"/>
                  </a:lnTo>
                  <a:lnTo>
                    <a:pt x="360" y="181"/>
                  </a:lnTo>
                  <a:lnTo>
                    <a:pt x="397" y="142"/>
                  </a:lnTo>
                  <a:lnTo>
                    <a:pt x="465" y="59"/>
                  </a:lnTo>
                  <a:lnTo>
                    <a:pt x="500" y="17"/>
                  </a:lnTo>
                  <a:lnTo>
                    <a:pt x="524" y="0"/>
                  </a:lnTo>
                  <a:lnTo>
                    <a:pt x="571" y="11"/>
                  </a:lnTo>
                  <a:lnTo>
                    <a:pt x="654" y="53"/>
                  </a:lnTo>
                  <a:lnTo>
                    <a:pt x="676" y="92"/>
                  </a:lnTo>
                  <a:close/>
                </a:path>
              </a:pathLst>
            </a:custGeom>
            <a:solidFill>
              <a:srgbClr val="FFE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1">
              <a:extLst>
                <a:ext uri="{FF2B5EF4-FFF2-40B4-BE49-F238E27FC236}">
                  <a16:creationId xmlns:a16="http://schemas.microsoft.com/office/drawing/2014/main" id="{8BE4149D-4095-4FAF-B0F9-820C3A75AC95}"/>
                </a:ext>
              </a:extLst>
            </p:cNvPr>
            <p:cNvSpPr>
              <a:spLocks/>
            </p:cNvSpPr>
            <p:nvPr/>
          </p:nvSpPr>
          <p:spPr bwMode="auto">
            <a:xfrm>
              <a:off x="1833" y="3258"/>
              <a:ext cx="577" cy="460"/>
            </a:xfrm>
            <a:custGeom>
              <a:avLst/>
              <a:gdLst>
                <a:gd name="T0" fmla="*/ 577 w 577"/>
                <a:gd name="T1" fmla="*/ 0 h 460"/>
                <a:gd name="T2" fmla="*/ 539 w 577"/>
                <a:gd name="T3" fmla="*/ 231 h 460"/>
                <a:gd name="T4" fmla="*/ 443 w 577"/>
                <a:gd name="T5" fmla="*/ 282 h 460"/>
                <a:gd name="T6" fmla="*/ 344 w 577"/>
                <a:gd name="T7" fmla="*/ 336 h 460"/>
                <a:gd name="T8" fmla="*/ 195 w 577"/>
                <a:gd name="T9" fmla="*/ 446 h 460"/>
                <a:gd name="T10" fmla="*/ 152 w 577"/>
                <a:gd name="T11" fmla="*/ 460 h 460"/>
                <a:gd name="T12" fmla="*/ 140 w 577"/>
                <a:gd name="T13" fmla="*/ 452 h 460"/>
                <a:gd name="T14" fmla="*/ 110 w 577"/>
                <a:gd name="T15" fmla="*/ 413 h 460"/>
                <a:gd name="T16" fmla="*/ 102 w 577"/>
                <a:gd name="T17" fmla="*/ 385 h 460"/>
                <a:gd name="T18" fmla="*/ 63 w 577"/>
                <a:gd name="T19" fmla="*/ 340 h 460"/>
                <a:gd name="T20" fmla="*/ 21 w 577"/>
                <a:gd name="T21" fmla="*/ 279 h 460"/>
                <a:gd name="T22" fmla="*/ 0 w 577"/>
                <a:gd name="T23" fmla="*/ 142 h 460"/>
                <a:gd name="T24" fmla="*/ 1 w 577"/>
                <a:gd name="T25" fmla="*/ 47 h 460"/>
                <a:gd name="T26" fmla="*/ 19 w 577"/>
                <a:gd name="T27" fmla="*/ 41 h 460"/>
                <a:gd name="T28" fmla="*/ 87 w 577"/>
                <a:gd name="T29" fmla="*/ 57 h 460"/>
                <a:gd name="T30" fmla="*/ 318 w 577"/>
                <a:gd name="T31" fmla="*/ 67 h 460"/>
                <a:gd name="T32" fmla="*/ 369 w 577"/>
                <a:gd name="T33" fmla="*/ 107 h 460"/>
                <a:gd name="T34" fmla="*/ 423 w 577"/>
                <a:gd name="T35" fmla="*/ 99 h 460"/>
                <a:gd name="T36" fmla="*/ 494 w 577"/>
                <a:gd name="T37" fmla="*/ 61 h 460"/>
                <a:gd name="T38" fmla="*/ 535 w 577"/>
                <a:gd name="T39" fmla="*/ 16 h 460"/>
                <a:gd name="T40" fmla="*/ 577 w 577"/>
                <a:gd name="T41" fmla="*/ 0 h 460"/>
                <a:gd name="T42" fmla="*/ 577 w 577"/>
                <a:gd name="T43" fmla="*/ 0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7" h="460">
                  <a:moveTo>
                    <a:pt x="577" y="0"/>
                  </a:moveTo>
                  <a:lnTo>
                    <a:pt x="539" y="231"/>
                  </a:lnTo>
                  <a:lnTo>
                    <a:pt x="443" y="282"/>
                  </a:lnTo>
                  <a:lnTo>
                    <a:pt x="344" y="336"/>
                  </a:lnTo>
                  <a:lnTo>
                    <a:pt x="195" y="446"/>
                  </a:lnTo>
                  <a:lnTo>
                    <a:pt x="152" y="460"/>
                  </a:lnTo>
                  <a:lnTo>
                    <a:pt x="140" y="452"/>
                  </a:lnTo>
                  <a:lnTo>
                    <a:pt x="110" y="413"/>
                  </a:lnTo>
                  <a:lnTo>
                    <a:pt x="102" y="385"/>
                  </a:lnTo>
                  <a:lnTo>
                    <a:pt x="63" y="340"/>
                  </a:lnTo>
                  <a:lnTo>
                    <a:pt x="21" y="279"/>
                  </a:lnTo>
                  <a:lnTo>
                    <a:pt x="0" y="142"/>
                  </a:lnTo>
                  <a:lnTo>
                    <a:pt x="1" y="47"/>
                  </a:lnTo>
                  <a:lnTo>
                    <a:pt x="19" y="41"/>
                  </a:lnTo>
                  <a:lnTo>
                    <a:pt x="87" y="57"/>
                  </a:lnTo>
                  <a:lnTo>
                    <a:pt x="318" y="67"/>
                  </a:lnTo>
                  <a:lnTo>
                    <a:pt x="369" y="107"/>
                  </a:lnTo>
                  <a:lnTo>
                    <a:pt x="423" y="99"/>
                  </a:lnTo>
                  <a:lnTo>
                    <a:pt x="494" y="61"/>
                  </a:lnTo>
                  <a:lnTo>
                    <a:pt x="535" y="16"/>
                  </a:lnTo>
                  <a:lnTo>
                    <a:pt x="577" y="0"/>
                  </a:lnTo>
                  <a:close/>
                </a:path>
              </a:pathLst>
            </a:custGeom>
            <a:solidFill>
              <a:srgbClr val="7A9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2">
              <a:extLst>
                <a:ext uri="{FF2B5EF4-FFF2-40B4-BE49-F238E27FC236}">
                  <a16:creationId xmlns:a16="http://schemas.microsoft.com/office/drawing/2014/main" id="{27D960AC-D4D2-4EBF-8D2A-F315F8074257}"/>
                </a:ext>
              </a:extLst>
            </p:cNvPr>
            <p:cNvSpPr>
              <a:spLocks/>
            </p:cNvSpPr>
            <p:nvPr/>
          </p:nvSpPr>
          <p:spPr bwMode="auto">
            <a:xfrm>
              <a:off x="1916" y="3558"/>
              <a:ext cx="134" cy="71"/>
            </a:xfrm>
            <a:custGeom>
              <a:avLst/>
              <a:gdLst>
                <a:gd name="T0" fmla="*/ 0 w 134"/>
                <a:gd name="T1" fmla="*/ 0 h 71"/>
                <a:gd name="T2" fmla="*/ 59 w 134"/>
                <a:gd name="T3" fmla="*/ 2 h 71"/>
                <a:gd name="T4" fmla="*/ 112 w 134"/>
                <a:gd name="T5" fmla="*/ 20 h 71"/>
                <a:gd name="T6" fmla="*/ 134 w 134"/>
                <a:gd name="T7" fmla="*/ 52 h 71"/>
                <a:gd name="T8" fmla="*/ 69 w 134"/>
                <a:gd name="T9" fmla="*/ 48 h 71"/>
                <a:gd name="T10" fmla="*/ 89 w 134"/>
                <a:gd name="T11" fmla="*/ 71 h 71"/>
                <a:gd name="T12" fmla="*/ 33 w 134"/>
                <a:gd name="T13" fmla="*/ 36 h 71"/>
                <a:gd name="T14" fmla="*/ 0 w 134"/>
                <a:gd name="T15" fmla="*/ 22 h 71"/>
                <a:gd name="T16" fmla="*/ 0 w 134"/>
                <a:gd name="T17" fmla="*/ 0 h 71"/>
                <a:gd name="T18" fmla="*/ 0 w 13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71">
                  <a:moveTo>
                    <a:pt x="0" y="0"/>
                  </a:moveTo>
                  <a:lnTo>
                    <a:pt x="59" y="2"/>
                  </a:lnTo>
                  <a:lnTo>
                    <a:pt x="112" y="20"/>
                  </a:lnTo>
                  <a:lnTo>
                    <a:pt x="134" y="52"/>
                  </a:lnTo>
                  <a:lnTo>
                    <a:pt x="69" y="48"/>
                  </a:lnTo>
                  <a:lnTo>
                    <a:pt x="89" y="71"/>
                  </a:lnTo>
                  <a:lnTo>
                    <a:pt x="33" y="36"/>
                  </a:lnTo>
                  <a:lnTo>
                    <a:pt x="0" y="22"/>
                  </a:lnTo>
                  <a:lnTo>
                    <a:pt x="0"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73">
              <a:extLst>
                <a:ext uri="{FF2B5EF4-FFF2-40B4-BE49-F238E27FC236}">
                  <a16:creationId xmlns:a16="http://schemas.microsoft.com/office/drawing/2014/main" id="{84EE4411-24A5-4AB2-818F-6D74A2083A40}"/>
                </a:ext>
              </a:extLst>
            </p:cNvPr>
            <p:cNvSpPr>
              <a:spLocks/>
            </p:cNvSpPr>
            <p:nvPr/>
          </p:nvSpPr>
          <p:spPr bwMode="auto">
            <a:xfrm>
              <a:off x="2188" y="3349"/>
              <a:ext cx="125" cy="67"/>
            </a:xfrm>
            <a:custGeom>
              <a:avLst/>
              <a:gdLst>
                <a:gd name="T0" fmla="*/ 103 w 125"/>
                <a:gd name="T1" fmla="*/ 0 h 67"/>
                <a:gd name="T2" fmla="*/ 58 w 125"/>
                <a:gd name="T3" fmla="*/ 25 h 67"/>
                <a:gd name="T4" fmla="*/ 12 w 125"/>
                <a:gd name="T5" fmla="*/ 35 h 67"/>
                <a:gd name="T6" fmla="*/ 0 w 125"/>
                <a:gd name="T7" fmla="*/ 57 h 67"/>
                <a:gd name="T8" fmla="*/ 50 w 125"/>
                <a:gd name="T9" fmla="*/ 67 h 67"/>
                <a:gd name="T10" fmla="*/ 99 w 125"/>
                <a:gd name="T11" fmla="*/ 47 h 67"/>
                <a:gd name="T12" fmla="*/ 125 w 125"/>
                <a:gd name="T13" fmla="*/ 33 h 67"/>
                <a:gd name="T14" fmla="*/ 103 w 125"/>
                <a:gd name="T15" fmla="*/ 0 h 67"/>
                <a:gd name="T16" fmla="*/ 103 w 125"/>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67">
                  <a:moveTo>
                    <a:pt x="103" y="0"/>
                  </a:moveTo>
                  <a:lnTo>
                    <a:pt x="58" y="25"/>
                  </a:lnTo>
                  <a:lnTo>
                    <a:pt x="12" y="35"/>
                  </a:lnTo>
                  <a:lnTo>
                    <a:pt x="0" y="57"/>
                  </a:lnTo>
                  <a:lnTo>
                    <a:pt x="50" y="67"/>
                  </a:lnTo>
                  <a:lnTo>
                    <a:pt x="99" y="47"/>
                  </a:lnTo>
                  <a:lnTo>
                    <a:pt x="125" y="33"/>
                  </a:lnTo>
                  <a:lnTo>
                    <a:pt x="103"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4">
              <a:extLst>
                <a:ext uri="{FF2B5EF4-FFF2-40B4-BE49-F238E27FC236}">
                  <a16:creationId xmlns:a16="http://schemas.microsoft.com/office/drawing/2014/main" id="{6CABF59D-3387-4AE0-BBD7-C640ABFAFB09}"/>
                </a:ext>
              </a:extLst>
            </p:cNvPr>
            <p:cNvSpPr>
              <a:spLocks/>
            </p:cNvSpPr>
            <p:nvPr/>
          </p:nvSpPr>
          <p:spPr bwMode="auto">
            <a:xfrm>
              <a:off x="1880" y="3315"/>
              <a:ext cx="117" cy="99"/>
            </a:xfrm>
            <a:custGeom>
              <a:avLst/>
              <a:gdLst>
                <a:gd name="T0" fmla="*/ 53 w 117"/>
                <a:gd name="T1" fmla="*/ 14 h 99"/>
                <a:gd name="T2" fmla="*/ 20 w 117"/>
                <a:gd name="T3" fmla="*/ 0 h 99"/>
                <a:gd name="T4" fmla="*/ 0 w 117"/>
                <a:gd name="T5" fmla="*/ 20 h 99"/>
                <a:gd name="T6" fmla="*/ 8 w 117"/>
                <a:gd name="T7" fmla="*/ 46 h 99"/>
                <a:gd name="T8" fmla="*/ 42 w 117"/>
                <a:gd name="T9" fmla="*/ 63 h 99"/>
                <a:gd name="T10" fmla="*/ 4 w 117"/>
                <a:gd name="T11" fmla="*/ 91 h 99"/>
                <a:gd name="T12" fmla="*/ 36 w 117"/>
                <a:gd name="T13" fmla="*/ 89 h 99"/>
                <a:gd name="T14" fmla="*/ 69 w 117"/>
                <a:gd name="T15" fmla="*/ 59 h 99"/>
                <a:gd name="T16" fmla="*/ 89 w 117"/>
                <a:gd name="T17" fmla="*/ 99 h 99"/>
                <a:gd name="T18" fmla="*/ 117 w 117"/>
                <a:gd name="T19" fmla="*/ 69 h 99"/>
                <a:gd name="T20" fmla="*/ 93 w 117"/>
                <a:gd name="T21" fmla="*/ 18 h 99"/>
                <a:gd name="T22" fmla="*/ 53 w 117"/>
                <a:gd name="T23" fmla="*/ 14 h 99"/>
                <a:gd name="T24" fmla="*/ 53 w 117"/>
                <a:gd name="T25" fmla="*/ 14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99">
                  <a:moveTo>
                    <a:pt x="53" y="14"/>
                  </a:moveTo>
                  <a:lnTo>
                    <a:pt x="20" y="0"/>
                  </a:lnTo>
                  <a:lnTo>
                    <a:pt x="0" y="20"/>
                  </a:lnTo>
                  <a:lnTo>
                    <a:pt x="8" y="46"/>
                  </a:lnTo>
                  <a:lnTo>
                    <a:pt x="42" y="63"/>
                  </a:lnTo>
                  <a:lnTo>
                    <a:pt x="4" y="91"/>
                  </a:lnTo>
                  <a:lnTo>
                    <a:pt x="36" y="89"/>
                  </a:lnTo>
                  <a:lnTo>
                    <a:pt x="69" y="59"/>
                  </a:lnTo>
                  <a:lnTo>
                    <a:pt x="89" y="99"/>
                  </a:lnTo>
                  <a:lnTo>
                    <a:pt x="117" y="69"/>
                  </a:lnTo>
                  <a:lnTo>
                    <a:pt x="93" y="18"/>
                  </a:lnTo>
                  <a:lnTo>
                    <a:pt x="53" y="14"/>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5">
              <a:extLst>
                <a:ext uri="{FF2B5EF4-FFF2-40B4-BE49-F238E27FC236}">
                  <a16:creationId xmlns:a16="http://schemas.microsoft.com/office/drawing/2014/main" id="{BE65ED51-5763-4CF7-AE62-B38CE18F60B0}"/>
                </a:ext>
              </a:extLst>
            </p:cNvPr>
            <p:cNvSpPr>
              <a:spLocks/>
            </p:cNvSpPr>
            <p:nvPr/>
          </p:nvSpPr>
          <p:spPr bwMode="auto">
            <a:xfrm>
              <a:off x="2121" y="3416"/>
              <a:ext cx="202" cy="154"/>
            </a:xfrm>
            <a:custGeom>
              <a:avLst/>
              <a:gdLst>
                <a:gd name="T0" fmla="*/ 202 w 202"/>
                <a:gd name="T1" fmla="*/ 0 h 154"/>
                <a:gd name="T2" fmla="*/ 166 w 202"/>
                <a:gd name="T3" fmla="*/ 20 h 154"/>
                <a:gd name="T4" fmla="*/ 151 w 202"/>
                <a:gd name="T5" fmla="*/ 51 h 154"/>
                <a:gd name="T6" fmla="*/ 123 w 202"/>
                <a:gd name="T7" fmla="*/ 53 h 154"/>
                <a:gd name="T8" fmla="*/ 107 w 202"/>
                <a:gd name="T9" fmla="*/ 12 h 154"/>
                <a:gd name="T10" fmla="*/ 73 w 202"/>
                <a:gd name="T11" fmla="*/ 8 h 154"/>
                <a:gd name="T12" fmla="*/ 73 w 202"/>
                <a:gd name="T13" fmla="*/ 43 h 154"/>
                <a:gd name="T14" fmla="*/ 97 w 202"/>
                <a:gd name="T15" fmla="*/ 49 h 154"/>
                <a:gd name="T16" fmla="*/ 97 w 202"/>
                <a:gd name="T17" fmla="*/ 81 h 154"/>
                <a:gd name="T18" fmla="*/ 73 w 202"/>
                <a:gd name="T19" fmla="*/ 107 h 154"/>
                <a:gd name="T20" fmla="*/ 30 w 202"/>
                <a:gd name="T21" fmla="*/ 111 h 154"/>
                <a:gd name="T22" fmla="*/ 18 w 202"/>
                <a:gd name="T23" fmla="*/ 41 h 154"/>
                <a:gd name="T24" fmla="*/ 0 w 202"/>
                <a:gd name="T25" fmla="*/ 39 h 154"/>
                <a:gd name="T26" fmla="*/ 12 w 202"/>
                <a:gd name="T27" fmla="*/ 154 h 154"/>
                <a:gd name="T28" fmla="*/ 30 w 202"/>
                <a:gd name="T29" fmla="*/ 136 h 154"/>
                <a:gd name="T30" fmla="*/ 69 w 202"/>
                <a:gd name="T31" fmla="*/ 122 h 154"/>
                <a:gd name="T32" fmla="*/ 101 w 202"/>
                <a:gd name="T33" fmla="*/ 117 h 154"/>
                <a:gd name="T34" fmla="*/ 158 w 202"/>
                <a:gd name="T35" fmla="*/ 105 h 154"/>
                <a:gd name="T36" fmla="*/ 192 w 202"/>
                <a:gd name="T37" fmla="*/ 73 h 154"/>
                <a:gd name="T38" fmla="*/ 194 w 202"/>
                <a:gd name="T39" fmla="*/ 32 h 154"/>
                <a:gd name="T40" fmla="*/ 202 w 202"/>
                <a:gd name="T41" fmla="*/ 0 h 154"/>
                <a:gd name="T42" fmla="*/ 202 w 202"/>
                <a:gd name="T43" fmla="*/ 0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154">
                  <a:moveTo>
                    <a:pt x="202" y="0"/>
                  </a:moveTo>
                  <a:lnTo>
                    <a:pt x="166" y="20"/>
                  </a:lnTo>
                  <a:lnTo>
                    <a:pt x="151" y="51"/>
                  </a:lnTo>
                  <a:lnTo>
                    <a:pt x="123" y="53"/>
                  </a:lnTo>
                  <a:lnTo>
                    <a:pt x="107" y="12"/>
                  </a:lnTo>
                  <a:lnTo>
                    <a:pt x="73" y="8"/>
                  </a:lnTo>
                  <a:lnTo>
                    <a:pt x="73" y="43"/>
                  </a:lnTo>
                  <a:lnTo>
                    <a:pt x="97" y="49"/>
                  </a:lnTo>
                  <a:lnTo>
                    <a:pt x="97" y="81"/>
                  </a:lnTo>
                  <a:lnTo>
                    <a:pt x="73" y="107"/>
                  </a:lnTo>
                  <a:lnTo>
                    <a:pt x="30" y="111"/>
                  </a:lnTo>
                  <a:lnTo>
                    <a:pt x="18" y="41"/>
                  </a:lnTo>
                  <a:lnTo>
                    <a:pt x="0" y="39"/>
                  </a:lnTo>
                  <a:lnTo>
                    <a:pt x="12" y="154"/>
                  </a:lnTo>
                  <a:lnTo>
                    <a:pt x="30" y="136"/>
                  </a:lnTo>
                  <a:lnTo>
                    <a:pt x="69" y="122"/>
                  </a:lnTo>
                  <a:lnTo>
                    <a:pt x="101" y="117"/>
                  </a:lnTo>
                  <a:lnTo>
                    <a:pt x="158" y="105"/>
                  </a:lnTo>
                  <a:lnTo>
                    <a:pt x="192" y="73"/>
                  </a:lnTo>
                  <a:lnTo>
                    <a:pt x="194" y="32"/>
                  </a:lnTo>
                  <a:lnTo>
                    <a:pt x="202"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6">
              <a:extLst>
                <a:ext uri="{FF2B5EF4-FFF2-40B4-BE49-F238E27FC236}">
                  <a16:creationId xmlns:a16="http://schemas.microsoft.com/office/drawing/2014/main" id="{B81F6F80-8403-4065-8AC7-41F9B602D196}"/>
                </a:ext>
              </a:extLst>
            </p:cNvPr>
            <p:cNvSpPr>
              <a:spLocks/>
            </p:cNvSpPr>
            <p:nvPr/>
          </p:nvSpPr>
          <p:spPr bwMode="auto">
            <a:xfrm>
              <a:off x="1850" y="3428"/>
              <a:ext cx="263" cy="124"/>
            </a:xfrm>
            <a:custGeom>
              <a:avLst/>
              <a:gdLst>
                <a:gd name="T0" fmla="*/ 0 w 263"/>
                <a:gd name="T1" fmla="*/ 12 h 124"/>
                <a:gd name="T2" fmla="*/ 56 w 263"/>
                <a:gd name="T3" fmla="*/ 0 h 124"/>
                <a:gd name="T4" fmla="*/ 123 w 263"/>
                <a:gd name="T5" fmla="*/ 24 h 124"/>
                <a:gd name="T6" fmla="*/ 184 w 263"/>
                <a:gd name="T7" fmla="*/ 35 h 124"/>
                <a:gd name="T8" fmla="*/ 263 w 263"/>
                <a:gd name="T9" fmla="*/ 85 h 124"/>
                <a:gd name="T10" fmla="*/ 186 w 263"/>
                <a:gd name="T11" fmla="*/ 71 h 124"/>
                <a:gd name="T12" fmla="*/ 255 w 263"/>
                <a:gd name="T13" fmla="*/ 124 h 124"/>
                <a:gd name="T14" fmla="*/ 186 w 263"/>
                <a:gd name="T15" fmla="*/ 120 h 124"/>
                <a:gd name="T16" fmla="*/ 56 w 263"/>
                <a:gd name="T17" fmla="*/ 89 h 124"/>
                <a:gd name="T18" fmla="*/ 0 w 263"/>
                <a:gd name="T19" fmla="*/ 12 h 124"/>
                <a:gd name="T20" fmla="*/ 0 w 263"/>
                <a:gd name="T21" fmla="*/ 12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3" h="124">
                  <a:moveTo>
                    <a:pt x="0" y="12"/>
                  </a:moveTo>
                  <a:lnTo>
                    <a:pt x="56" y="0"/>
                  </a:lnTo>
                  <a:lnTo>
                    <a:pt x="123" y="24"/>
                  </a:lnTo>
                  <a:lnTo>
                    <a:pt x="184" y="35"/>
                  </a:lnTo>
                  <a:lnTo>
                    <a:pt x="263" y="85"/>
                  </a:lnTo>
                  <a:lnTo>
                    <a:pt x="186" y="71"/>
                  </a:lnTo>
                  <a:lnTo>
                    <a:pt x="255" y="124"/>
                  </a:lnTo>
                  <a:lnTo>
                    <a:pt x="186" y="120"/>
                  </a:lnTo>
                  <a:lnTo>
                    <a:pt x="56" y="89"/>
                  </a:lnTo>
                  <a:lnTo>
                    <a:pt x="0" y="12"/>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7">
              <a:extLst>
                <a:ext uri="{FF2B5EF4-FFF2-40B4-BE49-F238E27FC236}">
                  <a16:creationId xmlns:a16="http://schemas.microsoft.com/office/drawing/2014/main" id="{AE4ED8B9-34E0-4B80-8D47-E0A7BC4F9503}"/>
                </a:ext>
              </a:extLst>
            </p:cNvPr>
            <p:cNvSpPr>
              <a:spLocks/>
            </p:cNvSpPr>
            <p:nvPr/>
          </p:nvSpPr>
          <p:spPr bwMode="auto">
            <a:xfrm>
              <a:off x="1605" y="2349"/>
              <a:ext cx="1017" cy="974"/>
            </a:xfrm>
            <a:custGeom>
              <a:avLst/>
              <a:gdLst>
                <a:gd name="T0" fmla="*/ 554 w 1017"/>
                <a:gd name="T1" fmla="*/ 0 h 974"/>
                <a:gd name="T2" fmla="*/ 613 w 1017"/>
                <a:gd name="T3" fmla="*/ 51 h 974"/>
                <a:gd name="T4" fmla="*/ 663 w 1017"/>
                <a:gd name="T5" fmla="*/ 73 h 974"/>
                <a:gd name="T6" fmla="*/ 767 w 1017"/>
                <a:gd name="T7" fmla="*/ 117 h 974"/>
                <a:gd name="T8" fmla="*/ 803 w 1017"/>
                <a:gd name="T9" fmla="*/ 132 h 974"/>
                <a:gd name="T10" fmla="*/ 892 w 1017"/>
                <a:gd name="T11" fmla="*/ 196 h 974"/>
                <a:gd name="T12" fmla="*/ 941 w 1017"/>
                <a:gd name="T13" fmla="*/ 275 h 974"/>
                <a:gd name="T14" fmla="*/ 949 w 1017"/>
                <a:gd name="T15" fmla="*/ 348 h 974"/>
                <a:gd name="T16" fmla="*/ 959 w 1017"/>
                <a:gd name="T17" fmla="*/ 399 h 974"/>
                <a:gd name="T18" fmla="*/ 1017 w 1017"/>
                <a:gd name="T19" fmla="*/ 573 h 974"/>
                <a:gd name="T20" fmla="*/ 989 w 1017"/>
                <a:gd name="T21" fmla="*/ 611 h 974"/>
                <a:gd name="T22" fmla="*/ 977 w 1017"/>
                <a:gd name="T23" fmla="*/ 654 h 974"/>
                <a:gd name="T24" fmla="*/ 993 w 1017"/>
                <a:gd name="T25" fmla="*/ 727 h 974"/>
                <a:gd name="T26" fmla="*/ 973 w 1017"/>
                <a:gd name="T27" fmla="*/ 717 h 974"/>
                <a:gd name="T28" fmla="*/ 930 w 1017"/>
                <a:gd name="T29" fmla="*/ 717 h 974"/>
                <a:gd name="T30" fmla="*/ 848 w 1017"/>
                <a:gd name="T31" fmla="*/ 751 h 974"/>
                <a:gd name="T32" fmla="*/ 852 w 1017"/>
                <a:gd name="T33" fmla="*/ 773 h 974"/>
                <a:gd name="T34" fmla="*/ 809 w 1017"/>
                <a:gd name="T35" fmla="*/ 885 h 974"/>
                <a:gd name="T36" fmla="*/ 720 w 1017"/>
                <a:gd name="T37" fmla="*/ 925 h 974"/>
                <a:gd name="T38" fmla="*/ 663 w 1017"/>
                <a:gd name="T39" fmla="*/ 935 h 974"/>
                <a:gd name="T40" fmla="*/ 621 w 1017"/>
                <a:gd name="T41" fmla="*/ 937 h 974"/>
                <a:gd name="T42" fmla="*/ 562 w 1017"/>
                <a:gd name="T43" fmla="*/ 952 h 974"/>
                <a:gd name="T44" fmla="*/ 425 w 1017"/>
                <a:gd name="T45" fmla="*/ 960 h 974"/>
                <a:gd name="T46" fmla="*/ 354 w 1017"/>
                <a:gd name="T47" fmla="*/ 974 h 974"/>
                <a:gd name="T48" fmla="*/ 222 w 1017"/>
                <a:gd name="T49" fmla="*/ 950 h 974"/>
                <a:gd name="T50" fmla="*/ 190 w 1017"/>
                <a:gd name="T51" fmla="*/ 860 h 974"/>
                <a:gd name="T52" fmla="*/ 186 w 1017"/>
                <a:gd name="T53" fmla="*/ 834 h 974"/>
                <a:gd name="T54" fmla="*/ 158 w 1017"/>
                <a:gd name="T55" fmla="*/ 812 h 974"/>
                <a:gd name="T56" fmla="*/ 125 w 1017"/>
                <a:gd name="T57" fmla="*/ 808 h 974"/>
                <a:gd name="T58" fmla="*/ 83 w 1017"/>
                <a:gd name="T59" fmla="*/ 810 h 974"/>
                <a:gd name="T60" fmla="*/ 46 w 1017"/>
                <a:gd name="T61" fmla="*/ 856 h 974"/>
                <a:gd name="T62" fmla="*/ 12 w 1017"/>
                <a:gd name="T63" fmla="*/ 796 h 974"/>
                <a:gd name="T64" fmla="*/ 0 w 1017"/>
                <a:gd name="T65" fmla="*/ 719 h 974"/>
                <a:gd name="T66" fmla="*/ 8 w 1017"/>
                <a:gd name="T67" fmla="*/ 622 h 974"/>
                <a:gd name="T68" fmla="*/ 40 w 1017"/>
                <a:gd name="T69" fmla="*/ 496 h 974"/>
                <a:gd name="T70" fmla="*/ 65 w 1017"/>
                <a:gd name="T71" fmla="*/ 350 h 974"/>
                <a:gd name="T72" fmla="*/ 115 w 1017"/>
                <a:gd name="T73" fmla="*/ 249 h 974"/>
                <a:gd name="T74" fmla="*/ 150 w 1017"/>
                <a:gd name="T75" fmla="*/ 225 h 974"/>
                <a:gd name="T76" fmla="*/ 271 w 1017"/>
                <a:gd name="T77" fmla="*/ 138 h 974"/>
                <a:gd name="T78" fmla="*/ 326 w 1017"/>
                <a:gd name="T79" fmla="*/ 97 h 974"/>
                <a:gd name="T80" fmla="*/ 514 w 1017"/>
                <a:gd name="T81" fmla="*/ 14 h 974"/>
                <a:gd name="T82" fmla="*/ 554 w 1017"/>
                <a:gd name="T83" fmla="*/ 0 h 974"/>
                <a:gd name="T84" fmla="*/ 554 w 1017"/>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7" h="974">
                  <a:moveTo>
                    <a:pt x="554" y="0"/>
                  </a:moveTo>
                  <a:lnTo>
                    <a:pt x="613" y="51"/>
                  </a:lnTo>
                  <a:lnTo>
                    <a:pt x="663" y="73"/>
                  </a:lnTo>
                  <a:lnTo>
                    <a:pt x="767" y="117"/>
                  </a:lnTo>
                  <a:lnTo>
                    <a:pt x="803" y="132"/>
                  </a:lnTo>
                  <a:lnTo>
                    <a:pt x="892" y="196"/>
                  </a:lnTo>
                  <a:lnTo>
                    <a:pt x="941" y="275"/>
                  </a:lnTo>
                  <a:lnTo>
                    <a:pt x="949" y="348"/>
                  </a:lnTo>
                  <a:lnTo>
                    <a:pt x="959" y="399"/>
                  </a:lnTo>
                  <a:lnTo>
                    <a:pt x="1017" y="573"/>
                  </a:lnTo>
                  <a:lnTo>
                    <a:pt x="989" y="611"/>
                  </a:lnTo>
                  <a:lnTo>
                    <a:pt x="977" y="654"/>
                  </a:lnTo>
                  <a:lnTo>
                    <a:pt x="993" y="727"/>
                  </a:lnTo>
                  <a:lnTo>
                    <a:pt x="973" y="717"/>
                  </a:lnTo>
                  <a:lnTo>
                    <a:pt x="930" y="717"/>
                  </a:lnTo>
                  <a:lnTo>
                    <a:pt x="848" y="751"/>
                  </a:lnTo>
                  <a:lnTo>
                    <a:pt x="852" y="773"/>
                  </a:lnTo>
                  <a:lnTo>
                    <a:pt x="809" y="885"/>
                  </a:lnTo>
                  <a:lnTo>
                    <a:pt x="720" y="925"/>
                  </a:lnTo>
                  <a:lnTo>
                    <a:pt x="663" y="935"/>
                  </a:lnTo>
                  <a:lnTo>
                    <a:pt x="621" y="937"/>
                  </a:lnTo>
                  <a:lnTo>
                    <a:pt x="562" y="952"/>
                  </a:lnTo>
                  <a:lnTo>
                    <a:pt x="425" y="960"/>
                  </a:lnTo>
                  <a:lnTo>
                    <a:pt x="354" y="974"/>
                  </a:lnTo>
                  <a:lnTo>
                    <a:pt x="222" y="950"/>
                  </a:lnTo>
                  <a:lnTo>
                    <a:pt x="190" y="860"/>
                  </a:lnTo>
                  <a:lnTo>
                    <a:pt x="186" y="834"/>
                  </a:lnTo>
                  <a:lnTo>
                    <a:pt x="158" y="812"/>
                  </a:lnTo>
                  <a:lnTo>
                    <a:pt x="125" y="808"/>
                  </a:lnTo>
                  <a:lnTo>
                    <a:pt x="83" y="810"/>
                  </a:lnTo>
                  <a:lnTo>
                    <a:pt x="46" y="856"/>
                  </a:lnTo>
                  <a:lnTo>
                    <a:pt x="12" y="796"/>
                  </a:lnTo>
                  <a:lnTo>
                    <a:pt x="0" y="719"/>
                  </a:lnTo>
                  <a:lnTo>
                    <a:pt x="8" y="622"/>
                  </a:lnTo>
                  <a:lnTo>
                    <a:pt x="40" y="496"/>
                  </a:lnTo>
                  <a:lnTo>
                    <a:pt x="65" y="350"/>
                  </a:lnTo>
                  <a:lnTo>
                    <a:pt x="115" y="249"/>
                  </a:lnTo>
                  <a:lnTo>
                    <a:pt x="150" y="225"/>
                  </a:lnTo>
                  <a:lnTo>
                    <a:pt x="271" y="138"/>
                  </a:lnTo>
                  <a:lnTo>
                    <a:pt x="326" y="97"/>
                  </a:lnTo>
                  <a:lnTo>
                    <a:pt x="514" y="14"/>
                  </a:lnTo>
                  <a:lnTo>
                    <a:pt x="554"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78">
              <a:extLst>
                <a:ext uri="{FF2B5EF4-FFF2-40B4-BE49-F238E27FC236}">
                  <a16:creationId xmlns:a16="http://schemas.microsoft.com/office/drawing/2014/main" id="{F3561FBB-6B6B-4CE9-9E9C-399F74107E04}"/>
                </a:ext>
              </a:extLst>
            </p:cNvPr>
            <p:cNvSpPr>
              <a:spLocks/>
            </p:cNvSpPr>
            <p:nvPr/>
          </p:nvSpPr>
          <p:spPr bwMode="auto">
            <a:xfrm>
              <a:off x="1747" y="2454"/>
              <a:ext cx="232" cy="148"/>
            </a:xfrm>
            <a:custGeom>
              <a:avLst/>
              <a:gdLst>
                <a:gd name="T0" fmla="*/ 180 w 232"/>
                <a:gd name="T1" fmla="*/ 112 h 148"/>
                <a:gd name="T2" fmla="*/ 163 w 232"/>
                <a:gd name="T3" fmla="*/ 112 h 148"/>
                <a:gd name="T4" fmla="*/ 157 w 232"/>
                <a:gd name="T5" fmla="*/ 148 h 148"/>
                <a:gd name="T6" fmla="*/ 121 w 232"/>
                <a:gd name="T7" fmla="*/ 132 h 148"/>
                <a:gd name="T8" fmla="*/ 60 w 232"/>
                <a:gd name="T9" fmla="*/ 122 h 148"/>
                <a:gd name="T10" fmla="*/ 0 w 232"/>
                <a:gd name="T11" fmla="*/ 126 h 148"/>
                <a:gd name="T12" fmla="*/ 91 w 232"/>
                <a:gd name="T13" fmla="*/ 61 h 148"/>
                <a:gd name="T14" fmla="*/ 133 w 232"/>
                <a:gd name="T15" fmla="*/ 22 h 148"/>
                <a:gd name="T16" fmla="*/ 184 w 232"/>
                <a:gd name="T17" fmla="*/ 0 h 148"/>
                <a:gd name="T18" fmla="*/ 204 w 232"/>
                <a:gd name="T19" fmla="*/ 0 h 148"/>
                <a:gd name="T20" fmla="*/ 232 w 232"/>
                <a:gd name="T21" fmla="*/ 47 h 148"/>
                <a:gd name="T22" fmla="*/ 206 w 232"/>
                <a:gd name="T23" fmla="*/ 79 h 148"/>
                <a:gd name="T24" fmla="*/ 180 w 232"/>
                <a:gd name="T25" fmla="*/ 112 h 148"/>
                <a:gd name="T26" fmla="*/ 180 w 232"/>
                <a:gd name="T27" fmla="*/ 112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2" h="148">
                  <a:moveTo>
                    <a:pt x="180" y="112"/>
                  </a:moveTo>
                  <a:lnTo>
                    <a:pt x="163" y="112"/>
                  </a:lnTo>
                  <a:lnTo>
                    <a:pt x="157" y="148"/>
                  </a:lnTo>
                  <a:lnTo>
                    <a:pt x="121" y="132"/>
                  </a:lnTo>
                  <a:lnTo>
                    <a:pt x="60" y="122"/>
                  </a:lnTo>
                  <a:lnTo>
                    <a:pt x="0" y="126"/>
                  </a:lnTo>
                  <a:lnTo>
                    <a:pt x="91" y="61"/>
                  </a:lnTo>
                  <a:lnTo>
                    <a:pt x="133" y="22"/>
                  </a:lnTo>
                  <a:lnTo>
                    <a:pt x="184" y="0"/>
                  </a:lnTo>
                  <a:lnTo>
                    <a:pt x="204" y="0"/>
                  </a:lnTo>
                  <a:lnTo>
                    <a:pt x="232" y="47"/>
                  </a:lnTo>
                  <a:lnTo>
                    <a:pt x="206" y="79"/>
                  </a:lnTo>
                  <a:lnTo>
                    <a:pt x="180" y="112"/>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79">
              <a:extLst>
                <a:ext uri="{FF2B5EF4-FFF2-40B4-BE49-F238E27FC236}">
                  <a16:creationId xmlns:a16="http://schemas.microsoft.com/office/drawing/2014/main" id="{3F20ED07-3ECE-4554-B24A-98FCC73807EF}"/>
                </a:ext>
              </a:extLst>
            </p:cNvPr>
            <p:cNvSpPr>
              <a:spLocks/>
            </p:cNvSpPr>
            <p:nvPr/>
          </p:nvSpPr>
          <p:spPr bwMode="auto">
            <a:xfrm>
              <a:off x="1836" y="3092"/>
              <a:ext cx="64" cy="209"/>
            </a:xfrm>
            <a:custGeom>
              <a:avLst/>
              <a:gdLst>
                <a:gd name="T0" fmla="*/ 48 w 64"/>
                <a:gd name="T1" fmla="*/ 36 h 209"/>
                <a:gd name="T2" fmla="*/ 44 w 64"/>
                <a:gd name="T3" fmla="*/ 103 h 209"/>
                <a:gd name="T4" fmla="*/ 64 w 64"/>
                <a:gd name="T5" fmla="*/ 209 h 209"/>
                <a:gd name="T6" fmla="*/ 32 w 64"/>
                <a:gd name="T7" fmla="*/ 144 h 209"/>
                <a:gd name="T8" fmla="*/ 0 w 64"/>
                <a:gd name="T9" fmla="*/ 53 h 209"/>
                <a:gd name="T10" fmla="*/ 16 w 64"/>
                <a:gd name="T11" fmla="*/ 0 h 209"/>
                <a:gd name="T12" fmla="*/ 48 w 64"/>
                <a:gd name="T13" fmla="*/ 36 h 209"/>
                <a:gd name="T14" fmla="*/ 48 w 64"/>
                <a:gd name="T15" fmla="*/ 36 h 2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209">
                  <a:moveTo>
                    <a:pt x="48" y="36"/>
                  </a:moveTo>
                  <a:lnTo>
                    <a:pt x="44" y="103"/>
                  </a:lnTo>
                  <a:lnTo>
                    <a:pt x="64" y="209"/>
                  </a:lnTo>
                  <a:lnTo>
                    <a:pt x="32" y="144"/>
                  </a:lnTo>
                  <a:lnTo>
                    <a:pt x="0" y="53"/>
                  </a:lnTo>
                  <a:lnTo>
                    <a:pt x="16" y="0"/>
                  </a:lnTo>
                  <a:lnTo>
                    <a:pt x="48" y="36"/>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0">
              <a:extLst>
                <a:ext uri="{FF2B5EF4-FFF2-40B4-BE49-F238E27FC236}">
                  <a16:creationId xmlns:a16="http://schemas.microsoft.com/office/drawing/2014/main" id="{B1CC78AE-2AAB-4E6B-AD86-51749B05DAA3}"/>
                </a:ext>
              </a:extLst>
            </p:cNvPr>
            <p:cNvSpPr>
              <a:spLocks/>
            </p:cNvSpPr>
            <p:nvPr/>
          </p:nvSpPr>
          <p:spPr bwMode="auto">
            <a:xfrm>
              <a:off x="1621" y="3128"/>
              <a:ext cx="217" cy="55"/>
            </a:xfrm>
            <a:custGeom>
              <a:avLst/>
              <a:gdLst>
                <a:gd name="T0" fmla="*/ 12 w 217"/>
                <a:gd name="T1" fmla="*/ 37 h 55"/>
                <a:gd name="T2" fmla="*/ 32 w 217"/>
                <a:gd name="T3" fmla="*/ 17 h 55"/>
                <a:gd name="T4" fmla="*/ 67 w 217"/>
                <a:gd name="T5" fmla="*/ 17 h 55"/>
                <a:gd name="T6" fmla="*/ 81 w 217"/>
                <a:gd name="T7" fmla="*/ 25 h 55"/>
                <a:gd name="T8" fmla="*/ 146 w 217"/>
                <a:gd name="T9" fmla="*/ 37 h 55"/>
                <a:gd name="T10" fmla="*/ 200 w 217"/>
                <a:gd name="T11" fmla="*/ 55 h 55"/>
                <a:gd name="T12" fmla="*/ 202 w 217"/>
                <a:gd name="T13" fmla="*/ 29 h 55"/>
                <a:gd name="T14" fmla="*/ 217 w 217"/>
                <a:gd name="T15" fmla="*/ 0 h 55"/>
                <a:gd name="T16" fmla="*/ 150 w 217"/>
                <a:gd name="T17" fmla="*/ 1 h 55"/>
                <a:gd name="T18" fmla="*/ 81 w 217"/>
                <a:gd name="T19" fmla="*/ 7 h 55"/>
                <a:gd name="T20" fmla="*/ 0 w 217"/>
                <a:gd name="T21" fmla="*/ 17 h 55"/>
                <a:gd name="T22" fmla="*/ 12 w 217"/>
                <a:gd name="T23" fmla="*/ 37 h 55"/>
                <a:gd name="T24" fmla="*/ 12 w 217"/>
                <a:gd name="T25" fmla="*/ 3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7" h="55">
                  <a:moveTo>
                    <a:pt x="12" y="37"/>
                  </a:moveTo>
                  <a:lnTo>
                    <a:pt x="32" y="17"/>
                  </a:lnTo>
                  <a:lnTo>
                    <a:pt x="67" y="17"/>
                  </a:lnTo>
                  <a:lnTo>
                    <a:pt x="81" y="25"/>
                  </a:lnTo>
                  <a:lnTo>
                    <a:pt x="146" y="37"/>
                  </a:lnTo>
                  <a:lnTo>
                    <a:pt x="200" y="55"/>
                  </a:lnTo>
                  <a:lnTo>
                    <a:pt x="202" y="29"/>
                  </a:lnTo>
                  <a:lnTo>
                    <a:pt x="217" y="0"/>
                  </a:lnTo>
                  <a:lnTo>
                    <a:pt x="150" y="1"/>
                  </a:lnTo>
                  <a:lnTo>
                    <a:pt x="81" y="7"/>
                  </a:lnTo>
                  <a:lnTo>
                    <a:pt x="0" y="17"/>
                  </a:lnTo>
                  <a:lnTo>
                    <a:pt x="12" y="37"/>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81">
              <a:extLst>
                <a:ext uri="{FF2B5EF4-FFF2-40B4-BE49-F238E27FC236}">
                  <a16:creationId xmlns:a16="http://schemas.microsoft.com/office/drawing/2014/main" id="{11AE8173-7EFB-4047-A627-BE54928AFE15}"/>
                </a:ext>
              </a:extLst>
            </p:cNvPr>
            <p:cNvSpPr>
              <a:spLocks/>
            </p:cNvSpPr>
            <p:nvPr/>
          </p:nvSpPr>
          <p:spPr bwMode="auto">
            <a:xfrm>
              <a:off x="1931" y="2975"/>
              <a:ext cx="66" cy="214"/>
            </a:xfrm>
            <a:custGeom>
              <a:avLst/>
              <a:gdLst>
                <a:gd name="T0" fmla="*/ 62 w 66"/>
                <a:gd name="T1" fmla="*/ 34 h 214"/>
                <a:gd name="T2" fmla="*/ 58 w 66"/>
                <a:gd name="T3" fmla="*/ 109 h 214"/>
                <a:gd name="T4" fmla="*/ 0 w 66"/>
                <a:gd name="T5" fmla="*/ 214 h 214"/>
                <a:gd name="T6" fmla="*/ 30 w 66"/>
                <a:gd name="T7" fmla="*/ 101 h 214"/>
                <a:gd name="T8" fmla="*/ 66 w 66"/>
                <a:gd name="T9" fmla="*/ 0 h 214"/>
                <a:gd name="T10" fmla="*/ 62 w 66"/>
                <a:gd name="T11" fmla="*/ 34 h 214"/>
                <a:gd name="T12" fmla="*/ 62 w 66"/>
                <a:gd name="T13" fmla="*/ 34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14">
                  <a:moveTo>
                    <a:pt x="62" y="34"/>
                  </a:moveTo>
                  <a:lnTo>
                    <a:pt x="58" y="109"/>
                  </a:lnTo>
                  <a:lnTo>
                    <a:pt x="0" y="214"/>
                  </a:lnTo>
                  <a:lnTo>
                    <a:pt x="30" y="101"/>
                  </a:lnTo>
                  <a:lnTo>
                    <a:pt x="66" y="0"/>
                  </a:lnTo>
                  <a:lnTo>
                    <a:pt x="62" y="34"/>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2">
              <a:extLst>
                <a:ext uri="{FF2B5EF4-FFF2-40B4-BE49-F238E27FC236}">
                  <a16:creationId xmlns:a16="http://schemas.microsoft.com/office/drawing/2014/main" id="{BB889BE3-5DBC-46B2-9427-76BE0043DD3A}"/>
                </a:ext>
              </a:extLst>
            </p:cNvPr>
            <p:cNvSpPr>
              <a:spLocks/>
            </p:cNvSpPr>
            <p:nvPr/>
          </p:nvSpPr>
          <p:spPr bwMode="auto">
            <a:xfrm>
              <a:off x="2256" y="3068"/>
              <a:ext cx="186" cy="190"/>
            </a:xfrm>
            <a:custGeom>
              <a:avLst/>
              <a:gdLst>
                <a:gd name="T0" fmla="*/ 0 w 186"/>
                <a:gd name="T1" fmla="*/ 0 h 190"/>
                <a:gd name="T2" fmla="*/ 31 w 186"/>
                <a:gd name="T3" fmla="*/ 0 h 190"/>
                <a:gd name="T4" fmla="*/ 73 w 186"/>
                <a:gd name="T5" fmla="*/ 65 h 190"/>
                <a:gd name="T6" fmla="*/ 128 w 186"/>
                <a:gd name="T7" fmla="*/ 93 h 190"/>
                <a:gd name="T8" fmla="*/ 186 w 186"/>
                <a:gd name="T9" fmla="*/ 89 h 190"/>
                <a:gd name="T10" fmla="*/ 158 w 186"/>
                <a:gd name="T11" fmla="*/ 170 h 190"/>
                <a:gd name="T12" fmla="*/ 128 w 186"/>
                <a:gd name="T13" fmla="*/ 190 h 190"/>
                <a:gd name="T14" fmla="*/ 156 w 186"/>
                <a:gd name="T15" fmla="*/ 125 h 190"/>
                <a:gd name="T16" fmla="*/ 99 w 186"/>
                <a:gd name="T17" fmla="*/ 111 h 190"/>
                <a:gd name="T18" fmla="*/ 37 w 186"/>
                <a:gd name="T19" fmla="*/ 40 h 190"/>
                <a:gd name="T20" fmla="*/ 23 w 186"/>
                <a:gd name="T21" fmla="*/ 16 h 190"/>
                <a:gd name="T22" fmla="*/ 0 w 186"/>
                <a:gd name="T23" fmla="*/ 0 h 190"/>
                <a:gd name="T24" fmla="*/ 0 w 186"/>
                <a:gd name="T25" fmla="*/ 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190">
                  <a:moveTo>
                    <a:pt x="0" y="0"/>
                  </a:moveTo>
                  <a:lnTo>
                    <a:pt x="31" y="0"/>
                  </a:lnTo>
                  <a:lnTo>
                    <a:pt x="73" y="65"/>
                  </a:lnTo>
                  <a:lnTo>
                    <a:pt x="128" y="93"/>
                  </a:lnTo>
                  <a:lnTo>
                    <a:pt x="186" y="89"/>
                  </a:lnTo>
                  <a:lnTo>
                    <a:pt x="158" y="170"/>
                  </a:lnTo>
                  <a:lnTo>
                    <a:pt x="128" y="190"/>
                  </a:lnTo>
                  <a:lnTo>
                    <a:pt x="156" y="125"/>
                  </a:lnTo>
                  <a:lnTo>
                    <a:pt x="99" y="111"/>
                  </a:lnTo>
                  <a:lnTo>
                    <a:pt x="37" y="40"/>
                  </a:lnTo>
                  <a:lnTo>
                    <a:pt x="23" y="16"/>
                  </a:lnTo>
                  <a:lnTo>
                    <a:pt x="0"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83">
              <a:extLst>
                <a:ext uri="{FF2B5EF4-FFF2-40B4-BE49-F238E27FC236}">
                  <a16:creationId xmlns:a16="http://schemas.microsoft.com/office/drawing/2014/main" id="{08A0906E-1FCC-46DD-8764-16F5B2B9720A}"/>
                </a:ext>
              </a:extLst>
            </p:cNvPr>
            <p:cNvSpPr>
              <a:spLocks/>
            </p:cNvSpPr>
            <p:nvPr/>
          </p:nvSpPr>
          <p:spPr bwMode="auto">
            <a:xfrm>
              <a:off x="2503" y="2659"/>
              <a:ext cx="107" cy="312"/>
            </a:xfrm>
            <a:custGeom>
              <a:avLst/>
              <a:gdLst>
                <a:gd name="T0" fmla="*/ 39 w 107"/>
                <a:gd name="T1" fmla="*/ 0 h 312"/>
                <a:gd name="T2" fmla="*/ 36 w 107"/>
                <a:gd name="T3" fmla="*/ 89 h 312"/>
                <a:gd name="T4" fmla="*/ 14 w 107"/>
                <a:gd name="T5" fmla="*/ 208 h 312"/>
                <a:gd name="T6" fmla="*/ 53 w 107"/>
                <a:gd name="T7" fmla="*/ 143 h 312"/>
                <a:gd name="T8" fmla="*/ 43 w 107"/>
                <a:gd name="T9" fmla="*/ 204 h 312"/>
                <a:gd name="T10" fmla="*/ 0 w 107"/>
                <a:gd name="T11" fmla="*/ 312 h 312"/>
                <a:gd name="T12" fmla="*/ 75 w 107"/>
                <a:gd name="T13" fmla="*/ 263 h 312"/>
                <a:gd name="T14" fmla="*/ 105 w 107"/>
                <a:gd name="T15" fmla="*/ 251 h 312"/>
                <a:gd name="T16" fmla="*/ 107 w 107"/>
                <a:gd name="T17" fmla="*/ 229 h 312"/>
                <a:gd name="T18" fmla="*/ 87 w 107"/>
                <a:gd name="T19" fmla="*/ 172 h 312"/>
                <a:gd name="T20" fmla="*/ 69 w 107"/>
                <a:gd name="T21" fmla="*/ 115 h 312"/>
                <a:gd name="T22" fmla="*/ 57 w 107"/>
                <a:gd name="T23" fmla="*/ 77 h 312"/>
                <a:gd name="T24" fmla="*/ 39 w 107"/>
                <a:gd name="T25" fmla="*/ 0 h 312"/>
                <a:gd name="T26" fmla="*/ 39 w 107"/>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312">
                  <a:moveTo>
                    <a:pt x="39" y="0"/>
                  </a:moveTo>
                  <a:lnTo>
                    <a:pt x="36" y="89"/>
                  </a:lnTo>
                  <a:lnTo>
                    <a:pt x="14" y="208"/>
                  </a:lnTo>
                  <a:lnTo>
                    <a:pt x="53" y="143"/>
                  </a:lnTo>
                  <a:lnTo>
                    <a:pt x="43" y="204"/>
                  </a:lnTo>
                  <a:lnTo>
                    <a:pt x="0" y="312"/>
                  </a:lnTo>
                  <a:lnTo>
                    <a:pt x="75" y="263"/>
                  </a:lnTo>
                  <a:lnTo>
                    <a:pt x="105" y="251"/>
                  </a:lnTo>
                  <a:lnTo>
                    <a:pt x="107" y="229"/>
                  </a:lnTo>
                  <a:lnTo>
                    <a:pt x="87" y="172"/>
                  </a:lnTo>
                  <a:lnTo>
                    <a:pt x="69" y="115"/>
                  </a:lnTo>
                  <a:lnTo>
                    <a:pt x="57" y="77"/>
                  </a:lnTo>
                  <a:lnTo>
                    <a:pt x="3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84">
              <a:extLst>
                <a:ext uri="{FF2B5EF4-FFF2-40B4-BE49-F238E27FC236}">
                  <a16:creationId xmlns:a16="http://schemas.microsoft.com/office/drawing/2014/main" id="{49505A30-5AE4-4CD2-953C-F8106DE57AEC}"/>
                </a:ext>
              </a:extLst>
            </p:cNvPr>
            <p:cNvSpPr>
              <a:spLocks/>
            </p:cNvSpPr>
            <p:nvPr/>
          </p:nvSpPr>
          <p:spPr bwMode="auto">
            <a:xfrm>
              <a:off x="2398" y="2620"/>
              <a:ext cx="131" cy="472"/>
            </a:xfrm>
            <a:custGeom>
              <a:avLst/>
              <a:gdLst>
                <a:gd name="T0" fmla="*/ 117 w 131"/>
                <a:gd name="T1" fmla="*/ 0 h 472"/>
                <a:gd name="T2" fmla="*/ 91 w 131"/>
                <a:gd name="T3" fmla="*/ 61 h 472"/>
                <a:gd name="T4" fmla="*/ 61 w 131"/>
                <a:gd name="T5" fmla="*/ 142 h 472"/>
                <a:gd name="T6" fmla="*/ 44 w 131"/>
                <a:gd name="T7" fmla="*/ 189 h 472"/>
                <a:gd name="T8" fmla="*/ 16 w 131"/>
                <a:gd name="T9" fmla="*/ 261 h 472"/>
                <a:gd name="T10" fmla="*/ 4 w 131"/>
                <a:gd name="T11" fmla="*/ 310 h 472"/>
                <a:gd name="T12" fmla="*/ 0 w 131"/>
                <a:gd name="T13" fmla="*/ 347 h 472"/>
                <a:gd name="T14" fmla="*/ 16 w 131"/>
                <a:gd name="T15" fmla="*/ 391 h 472"/>
                <a:gd name="T16" fmla="*/ 32 w 131"/>
                <a:gd name="T17" fmla="*/ 415 h 472"/>
                <a:gd name="T18" fmla="*/ 59 w 131"/>
                <a:gd name="T19" fmla="*/ 423 h 472"/>
                <a:gd name="T20" fmla="*/ 52 w 131"/>
                <a:gd name="T21" fmla="*/ 464 h 472"/>
                <a:gd name="T22" fmla="*/ 67 w 131"/>
                <a:gd name="T23" fmla="*/ 472 h 472"/>
                <a:gd name="T24" fmla="*/ 105 w 131"/>
                <a:gd name="T25" fmla="*/ 452 h 472"/>
                <a:gd name="T26" fmla="*/ 131 w 131"/>
                <a:gd name="T27" fmla="*/ 438 h 472"/>
                <a:gd name="T28" fmla="*/ 127 w 131"/>
                <a:gd name="T29" fmla="*/ 409 h 472"/>
                <a:gd name="T30" fmla="*/ 77 w 131"/>
                <a:gd name="T31" fmla="*/ 413 h 472"/>
                <a:gd name="T32" fmla="*/ 55 w 131"/>
                <a:gd name="T33" fmla="*/ 387 h 472"/>
                <a:gd name="T34" fmla="*/ 79 w 131"/>
                <a:gd name="T35" fmla="*/ 330 h 472"/>
                <a:gd name="T36" fmla="*/ 105 w 131"/>
                <a:gd name="T37" fmla="*/ 282 h 472"/>
                <a:gd name="T38" fmla="*/ 50 w 131"/>
                <a:gd name="T39" fmla="*/ 308 h 472"/>
                <a:gd name="T40" fmla="*/ 83 w 131"/>
                <a:gd name="T41" fmla="*/ 201 h 472"/>
                <a:gd name="T42" fmla="*/ 107 w 131"/>
                <a:gd name="T43" fmla="*/ 95 h 472"/>
                <a:gd name="T44" fmla="*/ 117 w 131"/>
                <a:gd name="T45" fmla="*/ 0 h 472"/>
                <a:gd name="T46" fmla="*/ 117 w 131"/>
                <a:gd name="T47" fmla="*/ 0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1" h="472">
                  <a:moveTo>
                    <a:pt x="117" y="0"/>
                  </a:moveTo>
                  <a:lnTo>
                    <a:pt x="91" y="61"/>
                  </a:lnTo>
                  <a:lnTo>
                    <a:pt x="61" y="142"/>
                  </a:lnTo>
                  <a:lnTo>
                    <a:pt x="44" y="189"/>
                  </a:lnTo>
                  <a:lnTo>
                    <a:pt x="16" y="261"/>
                  </a:lnTo>
                  <a:lnTo>
                    <a:pt x="4" y="310"/>
                  </a:lnTo>
                  <a:lnTo>
                    <a:pt x="0" y="347"/>
                  </a:lnTo>
                  <a:lnTo>
                    <a:pt x="16" y="391"/>
                  </a:lnTo>
                  <a:lnTo>
                    <a:pt x="32" y="415"/>
                  </a:lnTo>
                  <a:lnTo>
                    <a:pt x="59" y="423"/>
                  </a:lnTo>
                  <a:lnTo>
                    <a:pt x="52" y="464"/>
                  </a:lnTo>
                  <a:lnTo>
                    <a:pt x="67" y="472"/>
                  </a:lnTo>
                  <a:lnTo>
                    <a:pt x="105" y="452"/>
                  </a:lnTo>
                  <a:lnTo>
                    <a:pt x="131" y="438"/>
                  </a:lnTo>
                  <a:lnTo>
                    <a:pt x="127" y="409"/>
                  </a:lnTo>
                  <a:lnTo>
                    <a:pt x="77" y="413"/>
                  </a:lnTo>
                  <a:lnTo>
                    <a:pt x="55" y="387"/>
                  </a:lnTo>
                  <a:lnTo>
                    <a:pt x="79" y="330"/>
                  </a:lnTo>
                  <a:lnTo>
                    <a:pt x="105" y="282"/>
                  </a:lnTo>
                  <a:lnTo>
                    <a:pt x="50" y="308"/>
                  </a:lnTo>
                  <a:lnTo>
                    <a:pt x="83" y="201"/>
                  </a:lnTo>
                  <a:lnTo>
                    <a:pt x="107" y="95"/>
                  </a:lnTo>
                  <a:lnTo>
                    <a:pt x="117"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5">
              <a:extLst>
                <a:ext uri="{FF2B5EF4-FFF2-40B4-BE49-F238E27FC236}">
                  <a16:creationId xmlns:a16="http://schemas.microsoft.com/office/drawing/2014/main" id="{030FD3E8-8DA6-4DCE-A028-0A2905AF3C92}"/>
                </a:ext>
              </a:extLst>
            </p:cNvPr>
            <p:cNvSpPr>
              <a:spLocks/>
            </p:cNvSpPr>
            <p:nvPr/>
          </p:nvSpPr>
          <p:spPr bwMode="auto">
            <a:xfrm>
              <a:off x="2331" y="2768"/>
              <a:ext cx="79" cy="363"/>
            </a:xfrm>
            <a:custGeom>
              <a:avLst/>
              <a:gdLst>
                <a:gd name="T0" fmla="*/ 49 w 79"/>
                <a:gd name="T1" fmla="*/ 0 h 363"/>
                <a:gd name="T2" fmla="*/ 22 w 79"/>
                <a:gd name="T3" fmla="*/ 142 h 363"/>
                <a:gd name="T4" fmla="*/ 0 w 79"/>
                <a:gd name="T5" fmla="*/ 253 h 363"/>
                <a:gd name="T6" fmla="*/ 0 w 79"/>
                <a:gd name="T7" fmla="*/ 316 h 363"/>
                <a:gd name="T8" fmla="*/ 30 w 79"/>
                <a:gd name="T9" fmla="*/ 354 h 363"/>
                <a:gd name="T10" fmla="*/ 79 w 79"/>
                <a:gd name="T11" fmla="*/ 363 h 363"/>
                <a:gd name="T12" fmla="*/ 30 w 79"/>
                <a:gd name="T13" fmla="*/ 324 h 363"/>
                <a:gd name="T14" fmla="*/ 28 w 79"/>
                <a:gd name="T15" fmla="*/ 296 h 363"/>
                <a:gd name="T16" fmla="*/ 71 w 79"/>
                <a:gd name="T17" fmla="*/ 243 h 363"/>
                <a:gd name="T18" fmla="*/ 75 w 79"/>
                <a:gd name="T19" fmla="*/ 207 h 363"/>
                <a:gd name="T20" fmla="*/ 73 w 79"/>
                <a:gd name="T21" fmla="*/ 160 h 363"/>
                <a:gd name="T22" fmla="*/ 57 w 79"/>
                <a:gd name="T23" fmla="*/ 132 h 363"/>
                <a:gd name="T24" fmla="*/ 49 w 79"/>
                <a:gd name="T25" fmla="*/ 0 h 363"/>
                <a:gd name="T26" fmla="*/ 49 w 79"/>
                <a:gd name="T27" fmla="*/ 0 h 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363">
                  <a:moveTo>
                    <a:pt x="49" y="0"/>
                  </a:moveTo>
                  <a:lnTo>
                    <a:pt x="22" y="142"/>
                  </a:lnTo>
                  <a:lnTo>
                    <a:pt x="0" y="253"/>
                  </a:lnTo>
                  <a:lnTo>
                    <a:pt x="0" y="316"/>
                  </a:lnTo>
                  <a:lnTo>
                    <a:pt x="30" y="354"/>
                  </a:lnTo>
                  <a:lnTo>
                    <a:pt x="79" y="363"/>
                  </a:lnTo>
                  <a:lnTo>
                    <a:pt x="30" y="324"/>
                  </a:lnTo>
                  <a:lnTo>
                    <a:pt x="28" y="296"/>
                  </a:lnTo>
                  <a:lnTo>
                    <a:pt x="71" y="243"/>
                  </a:lnTo>
                  <a:lnTo>
                    <a:pt x="75" y="207"/>
                  </a:lnTo>
                  <a:lnTo>
                    <a:pt x="73" y="160"/>
                  </a:lnTo>
                  <a:lnTo>
                    <a:pt x="57" y="132"/>
                  </a:lnTo>
                  <a:lnTo>
                    <a:pt x="49"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6">
              <a:extLst>
                <a:ext uri="{FF2B5EF4-FFF2-40B4-BE49-F238E27FC236}">
                  <a16:creationId xmlns:a16="http://schemas.microsoft.com/office/drawing/2014/main" id="{5CE21FA4-7A99-4F80-B558-4972F2B0B125}"/>
                </a:ext>
              </a:extLst>
            </p:cNvPr>
            <p:cNvSpPr>
              <a:spLocks/>
            </p:cNvSpPr>
            <p:nvPr/>
          </p:nvSpPr>
          <p:spPr bwMode="auto">
            <a:xfrm>
              <a:off x="1714" y="2967"/>
              <a:ext cx="136" cy="155"/>
            </a:xfrm>
            <a:custGeom>
              <a:avLst/>
              <a:gdLst>
                <a:gd name="T0" fmla="*/ 87 w 136"/>
                <a:gd name="T1" fmla="*/ 0 h 155"/>
                <a:gd name="T2" fmla="*/ 85 w 136"/>
                <a:gd name="T3" fmla="*/ 30 h 155"/>
                <a:gd name="T4" fmla="*/ 73 w 136"/>
                <a:gd name="T5" fmla="*/ 48 h 155"/>
                <a:gd name="T6" fmla="*/ 16 w 136"/>
                <a:gd name="T7" fmla="*/ 46 h 155"/>
                <a:gd name="T8" fmla="*/ 0 w 136"/>
                <a:gd name="T9" fmla="*/ 46 h 155"/>
                <a:gd name="T10" fmla="*/ 61 w 136"/>
                <a:gd name="T11" fmla="*/ 64 h 155"/>
                <a:gd name="T12" fmla="*/ 99 w 136"/>
                <a:gd name="T13" fmla="*/ 93 h 155"/>
                <a:gd name="T14" fmla="*/ 83 w 136"/>
                <a:gd name="T15" fmla="*/ 137 h 155"/>
                <a:gd name="T16" fmla="*/ 117 w 136"/>
                <a:gd name="T17" fmla="*/ 155 h 155"/>
                <a:gd name="T18" fmla="*/ 134 w 136"/>
                <a:gd name="T19" fmla="*/ 147 h 155"/>
                <a:gd name="T20" fmla="*/ 136 w 136"/>
                <a:gd name="T21" fmla="*/ 117 h 155"/>
                <a:gd name="T22" fmla="*/ 126 w 136"/>
                <a:gd name="T23" fmla="*/ 97 h 155"/>
                <a:gd name="T24" fmla="*/ 113 w 136"/>
                <a:gd name="T25" fmla="*/ 62 h 155"/>
                <a:gd name="T26" fmla="*/ 87 w 136"/>
                <a:gd name="T27" fmla="*/ 0 h 155"/>
                <a:gd name="T28" fmla="*/ 87 w 136"/>
                <a:gd name="T29" fmla="*/ 0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6" h="155">
                  <a:moveTo>
                    <a:pt x="87" y="0"/>
                  </a:moveTo>
                  <a:lnTo>
                    <a:pt x="85" y="30"/>
                  </a:lnTo>
                  <a:lnTo>
                    <a:pt x="73" y="48"/>
                  </a:lnTo>
                  <a:lnTo>
                    <a:pt x="16" y="46"/>
                  </a:lnTo>
                  <a:lnTo>
                    <a:pt x="0" y="46"/>
                  </a:lnTo>
                  <a:lnTo>
                    <a:pt x="61" y="64"/>
                  </a:lnTo>
                  <a:lnTo>
                    <a:pt x="99" y="93"/>
                  </a:lnTo>
                  <a:lnTo>
                    <a:pt x="83" y="137"/>
                  </a:lnTo>
                  <a:lnTo>
                    <a:pt x="117" y="155"/>
                  </a:lnTo>
                  <a:lnTo>
                    <a:pt x="134" y="147"/>
                  </a:lnTo>
                  <a:lnTo>
                    <a:pt x="136" y="117"/>
                  </a:lnTo>
                  <a:lnTo>
                    <a:pt x="126" y="97"/>
                  </a:lnTo>
                  <a:lnTo>
                    <a:pt x="113" y="62"/>
                  </a:lnTo>
                  <a:lnTo>
                    <a:pt x="87"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7">
              <a:extLst>
                <a:ext uri="{FF2B5EF4-FFF2-40B4-BE49-F238E27FC236}">
                  <a16:creationId xmlns:a16="http://schemas.microsoft.com/office/drawing/2014/main" id="{2E7813CA-5E27-484E-92A0-695B2B69A16A}"/>
                </a:ext>
              </a:extLst>
            </p:cNvPr>
            <p:cNvSpPr>
              <a:spLocks/>
            </p:cNvSpPr>
            <p:nvPr/>
          </p:nvSpPr>
          <p:spPr bwMode="auto">
            <a:xfrm>
              <a:off x="1678" y="2736"/>
              <a:ext cx="89" cy="182"/>
            </a:xfrm>
            <a:custGeom>
              <a:avLst/>
              <a:gdLst>
                <a:gd name="T0" fmla="*/ 0 w 89"/>
                <a:gd name="T1" fmla="*/ 0 h 182"/>
                <a:gd name="T2" fmla="*/ 28 w 89"/>
                <a:gd name="T3" fmla="*/ 85 h 182"/>
                <a:gd name="T4" fmla="*/ 89 w 89"/>
                <a:gd name="T5" fmla="*/ 182 h 182"/>
                <a:gd name="T6" fmla="*/ 18 w 89"/>
                <a:gd name="T7" fmla="*/ 101 h 182"/>
                <a:gd name="T8" fmla="*/ 0 w 89"/>
                <a:gd name="T9" fmla="*/ 0 h 182"/>
                <a:gd name="T10" fmla="*/ 0 w 89"/>
                <a:gd name="T11" fmla="*/ 0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82">
                  <a:moveTo>
                    <a:pt x="0" y="0"/>
                  </a:moveTo>
                  <a:lnTo>
                    <a:pt x="28" y="85"/>
                  </a:lnTo>
                  <a:lnTo>
                    <a:pt x="89" y="182"/>
                  </a:lnTo>
                  <a:lnTo>
                    <a:pt x="18" y="101"/>
                  </a:lnTo>
                  <a:lnTo>
                    <a:pt x="0"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88">
              <a:extLst>
                <a:ext uri="{FF2B5EF4-FFF2-40B4-BE49-F238E27FC236}">
                  <a16:creationId xmlns:a16="http://schemas.microsoft.com/office/drawing/2014/main" id="{809754AE-CE6F-43A9-AE30-0ECB6B865CFE}"/>
                </a:ext>
              </a:extLst>
            </p:cNvPr>
            <p:cNvSpPr>
              <a:spLocks/>
            </p:cNvSpPr>
            <p:nvPr/>
          </p:nvSpPr>
          <p:spPr bwMode="auto">
            <a:xfrm>
              <a:off x="1132" y="2470"/>
              <a:ext cx="293" cy="622"/>
            </a:xfrm>
            <a:custGeom>
              <a:avLst/>
              <a:gdLst>
                <a:gd name="T0" fmla="*/ 0 w 293"/>
                <a:gd name="T1" fmla="*/ 0 h 622"/>
                <a:gd name="T2" fmla="*/ 93 w 293"/>
                <a:gd name="T3" fmla="*/ 94 h 622"/>
                <a:gd name="T4" fmla="*/ 151 w 293"/>
                <a:gd name="T5" fmla="*/ 112 h 622"/>
                <a:gd name="T6" fmla="*/ 188 w 293"/>
                <a:gd name="T7" fmla="*/ 118 h 622"/>
                <a:gd name="T8" fmla="*/ 230 w 293"/>
                <a:gd name="T9" fmla="*/ 116 h 622"/>
                <a:gd name="T10" fmla="*/ 293 w 293"/>
                <a:gd name="T11" fmla="*/ 81 h 622"/>
                <a:gd name="T12" fmla="*/ 283 w 293"/>
                <a:gd name="T13" fmla="*/ 130 h 622"/>
                <a:gd name="T14" fmla="*/ 256 w 293"/>
                <a:gd name="T15" fmla="*/ 189 h 622"/>
                <a:gd name="T16" fmla="*/ 226 w 293"/>
                <a:gd name="T17" fmla="*/ 237 h 622"/>
                <a:gd name="T18" fmla="*/ 248 w 293"/>
                <a:gd name="T19" fmla="*/ 401 h 622"/>
                <a:gd name="T20" fmla="*/ 271 w 293"/>
                <a:gd name="T21" fmla="*/ 557 h 622"/>
                <a:gd name="T22" fmla="*/ 256 w 293"/>
                <a:gd name="T23" fmla="*/ 584 h 622"/>
                <a:gd name="T24" fmla="*/ 180 w 293"/>
                <a:gd name="T25" fmla="*/ 622 h 622"/>
                <a:gd name="T26" fmla="*/ 16 w 293"/>
                <a:gd name="T27" fmla="*/ 563 h 622"/>
                <a:gd name="T28" fmla="*/ 12 w 293"/>
                <a:gd name="T29" fmla="*/ 501 h 622"/>
                <a:gd name="T30" fmla="*/ 54 w 293"/>
                <a:gd name="T31" fmla="*/ 284 h 622"/>
                <a:gd name="T32" fmla="*/ 22 w 293"/>
                <a:gd name="T33" fmla="*/ 233 h 622"/>
                <a:gd name="T34" fmla="*/ 8 w 293"/>
                <a:gd name="T35" fmla="*/ 154 h 622"/>
                <a:gd name="T36" fmla="*/ 10 w 293"/>
                <a:gd name="T37" fmla="*/ 65 h 622"/>
                <a:gd name="T38" fmla="*/ 0 w 293"/>
                <a:gd name="T39" fmla="*/ 0 h 622"/>
                <a:gd name="T40" fmla="*/ 0 w 293"/>
                <a:gd name="T41" fmla="*/ 0 h 6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3" h="622">
                  <a:moveTo>
                    <a:pt x="0" y="0"/>
                  </a:moveTo>
                  <a:lnTo>
                    <a:pt x="93" y="94"/>
                  </a:lnTo>
                  <a:lnTo>
                    <a:pt x="151" y="112"/>
                  </a:lnTo>
                  <a:lnTo>
                    <a:pt x="188" y="118"/>
                  </a:lnTo>
                  <a:lnTo>
                    <a:pt x="230" y="116"/>
                  </a:lnTo>
                  <a:lnTo>
                    <a:pt x="293" y="81"/>
                  </a:lnTo>
                  <a:lnTo>
                    <a:pt x="283" y="130"/>
                  </a:lnTo>
                  <a:lnTo>
                    <a:pt x="256" y="189"/>
                  </a:lnTo>
                  <a:lnTo>
                    <a:pt x="226" y="237"/>
                  </a:lnTo>
                  <a:lnTo>
                    <a:pt x="248" y="401"/>
                  </a:lnTo>
                  <a:lnTo>
                    <a:pt x="271" y="557"/>
                  </a:lnTo>
                  <a:lnTo>
                    <a:pt x="256" y="584"/>
                  </a:lnTo>
                  <a:lnTo>
                    <a:pt x="180" y="622"/>
                  </a:lnTo>
                  <a:lnTo>
                    <a:pt x="16" y="563"/>
                  </a:lnTo>
                  <a:lnTo>
                    <a:pt x="12" y="501"/>
                  </a:lnTo>
                  <a:lnTo>
                    <a:pt x="54" y="284"/>
                  </a:lnTo>
                  <a:lnTo>
                    <a:pt x="22" y="233"/>
                  </a:lnTo>
                  <a:lnTo>
                    <a:pt x="8" y="154"/>
                  </a:lnTo>
                  <a:lnTo>
                    <a:pt x="10" y="65"/>
                  </a:lnTo>
                  <a:lnTo>
                    <a:pt x="0" y="0"/>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9">
              <a:extLst>
                <a:ext uri="{FF2B5EF4-FFF2-40B4-BE49-F238E27FC236}">
                  <a16:creationId xmlns:a16="http://schemas.microsoft.com/office/drawing/2014/main" id="{9BE22211-D81B-4B52-94EC-8E6399358524}"/>
                </a:ext>
              </a:extLst>
            </p:cNvPr>
            <p:cNvSpPr>
              <a:spLocks/>
            </p:cNvSpPr>
            <p:nvPr/>
          </p:nvSpPr>
          <p:spPr bwMode="auto">
            <a:xfrm>
              <a:off x="903" y="2272"/>
              <a:ext cx="831" cy="1462"/>
            </a:xfrm>
            <a:custGeom>
              <a:avLst/>
              <a:gdLst>
                <a:gd name="T0" fmla="*/ 0 w 831"/>
                <a:gd name="T1" fmla="*/ 229 h 1462"/>
                <a:gd name="T2" fmla="*/ 12 w 831"/>
                <a:gd name="T3" fmla="*/ 265 h 1462"/>
                <a:gd name="T4" fmla="*/ 0 w 831"/>
                <a:gd name="T5" fmla="*/ 364 h 1462"/>
                <a:gd name="T6" fmla="*/ 38 w 831"/>
                <a:gd name="T7" fmla="*/ 484 h 1462"/>
                <a:gd name="T8" fmla="*/ 101 w 831"/>
                <a:gd name="T9" fmla="*/ 646 h 1462"/>
                <a:gd name="T10" fmla="*/ 121 w 831"/>
                <a:gd name="T11" fmla="*/ 733 h 1462"/>
                <a:gd name="T12" fmla="*/ 113 w 831"/>
                <a:gd name="T13" fmla="*/ 796 h 1462"/>
                <a:gd name="T14" fmla="*/ 95 w 831"/>
                <a:gd name="T15" fmla="*/ 903 h 1462"/>
                <a:gd name="T16" fmla="*/ 89 w 831"/>
                <a:gd name="T17" fmla="*/ 994 h 1462"/>
                <a:gd name="T18" fmla="*/ 73 w 831"/>
                <a:gd name="T19" fmla="*/ 1134 h 1462"/>
                <a:gd name="T20" fmla="*/ 79 w 831"/>
                <a:gd name="T21" fmla="*/ 1243 h 1462"/>
                <a:gd name="T22" fmla="*/ 129 w 831"/>
                <a:gd name="T23" fmla="*/ 1363 h 1462"/>
                <a:gd name="T24" fmla="*/ 176 w 831"/>
                <a:gd name="T25" fmla="*/ 1462 h 1462"/>
                <a:gd name="T26" fmla="*/ 417 w 831"/>
                <a:gd name="T27" fmla="*/ 1454 h 1462"/>
                <a:gd name="T28" fmla="*/ 637 w 831"/>
                <a:gd name="T29" fmla="*/ 1450 h 1462"/>
                <a:gd name="T30" fmla="*/ 730 w 831"/>
                <a:gd name="T31" fmla="*/ 1387 h 1462"/>
                <a:gd name="T32" fmla="*/ 750 w 831"/>
                <a:gd name="T33" fmla="*/ 1377 h 1462"/>
                <a:gd name="T34" fmla="*/ 742 w 831"/>
                <a:gd name="T35" fmla="*/ 960 h 1462"/>
                <a:gd name="T36" fmla="*/ 706 w 831"/>
                <a:gd name="T37" fmla="*/ 869 h 1462"/>
                <a:gd name="T38" fmla="*/ 706 w 831"/>
                <a:gd name="T39" fmla="*/ 761 h 1462"/>
                <a:gd name="T40" fmla="*/ 706 w 831"/>
                <a:gd name="T41" fmla="*/ 668 h 1462"/>
                <a:gd name="T42" fmla="*/ 738 w 831"/>
                <a:gd name="T43" fmla="*/ 601 h 1462"/>
                <a:gd name="T44" fmla="*/ 754 w 831"/>
                <a:gd name="T45" fmla="*/ 518 h 1462"/>
                <a:gd name="T46" fmla="*/ 763 w 831"/>
                <a:gd name="T47" fmla="*/ 425 h 1462"/>
                <a:gd name="T48" fmla="*/ 811 w 831"/>
                <a:gd name="T49" fmla="*/ 340 h 1462"/>
                <a:gd name="T50" fmla="*/ 831 w 831"/>
                <a:gd name="T51" fmla="*/ 302 h 1462"/>
                <a:gd name="T52" fmla="*/ 827 w 831"/>
                <a:gd name="T53" fmla="*/ 146 h 1462"/>
                <a:gd name="T54" fmla="*/ 783 w 831"/>
                <a:gd name="T55" fmla="*/ 121 h 1462"/>
                <a:gd name="T56" fmla="*/ 748 w 831"/>
                <a:gd name="T57" fmla="*/ 99 h 1462"/>
                <a:gd name="T58" fmla="*/ 633 w 831"/>
                <a:gd name="T59" fmla="*/ 69 h 1462"/>
                <a:gd name="T60" fmla="*/ 562 w 831"/>
                <a:gd name="T61" fmla="*/ 24 h 1462"/>
                <a:gd name="T62" fmla="*/ 528 w 831"/>
                <a:gd name="T63" fmla="*/ 73 h 1462"/>
                <a:gd name="T64" fmla="*/ 528 w 831"/>
                <a:gd name="T65" fmla="*/ 148 h 1462"/>
                <a:gd name="T66" fmla="*/ 520 w 831"/>
                <a:gd name="T67" fmla="*/ 271 h 1462"/>
                <a:gd name="T68" fmla="*/ 516 w 831"/>
                <a:gd name="T69" fmla="*/ 326 h 1462"/>
                <a:gd name="T70" fmla="*/ 455 w 831"/>
                <a:gd name="T71" fmla="*/ 435 h 1462"/>
                <a:gd name="T72" fmla="*/ 492 w 831"/>
                <a:gd name="T73" fmla="*/ 674 h 1462"/>
                <a:gd name="T74" fmla="*/ 500 w 831"/>
                <a:gd name="T75" fmla="*/ 771 h 1462"/>
                <a:gd name="T76" fmla="*/ 403 w 831"/>
                <a:gd name="T77" fmla="*/ 824 h 1462"/>
                <a:gd name="T78" fmla="*/ 251 w 831"/>
                <a:gd name="T79" fmla="*/ 769 h 1462"/>
                <a:gd name="T80" fmla="*/ 247 w 831"/>
                <a:gd name="T81" fmla="*/ 699 h 1462"/>
                <a:gd name="T82" fmla="*/ 283 w 831"/>
                <a:gd name="T83" fmla="*/ 482 h 1462"/>
                <a:gd name="T84" fmla="*/ 253 w 831"/>
                <a:gd name="T85" fmla="*/ 433 h 1462"/>
                <a:gd name="T86" fmla="*/ 237 w 831"/>
                <a:gd name="T87" fmla="*/ 352 h 1462"/>
                <a:gd name="T88" fmla="*/ 239 w 831"/>
                <a:gd name="T89" fmla="*/ 205 h 1462"/>
                <a:gd name="T90" fmla="*/ 237 w 831"/>
                <a:gd name="T91" fmla="*/ 182 h 1462"/>
                <a:gd name="T92" fmla="*/ 291 w 831"/>
                <a:gd name="T93" fmla="*/ 0 h 1462"/>
                <a:gd name="T94" fmla="*/ 237 w 831"/>
                <a:gd name="T95" fmla="*/ 26 h 1462"/>
                <a:gd name="T96" fmla="*/ 174 w 831"/>
                <a:gd name="T97" fmla="*/ 69 h 1462"/>
                <a:gd name="T98" fmla="*/ 101 w 831"/>
                <a:gd name="T99" fmla="*/ 115 h 1462"/>
                <a:gd name="T100" fmla="*/ 34 w 831"/>
                <a:gd name="T101" fmla="*/ 150 h 1462"/>
                <a:gd name="T102" fmla="*/ 26 w 831"/>
                <a:gd name="T103" fmla="*/ 190 h 1462"/>
                <a:gd name="T104" fmla="*/ 0 w 831"/>
                <a:gd name="T105" fmla="*/ 229 h 1462"/>
                <a:gd name="T106" fmla="*/ 0 w 831"/>
                <a:gd name="T107" fmla="*/ 229 h 1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1462">
                  <a:moveTo>
                    <a:pt x="0" y="229"/>
                  </a:moveTo>
                  <a:lnTo>
                    <a:pt x="12" y="265"/>
                  </a:lnTo>
                  <a:lnTo>
                    <a:pt x="0" y="364"/>
                  </a:lnTo>
                  <a:lnTo>
                    <a:pt x="38" y="484"/>
                  </a:lnTo>
                  <a:lnTo>
                    <a:pt x="101" y="646"/>
                  </a:lnTo>
                  <a:lnTo>
                    <a:pt x="121" y="733"/>
                  </a:lnTo>
                  <a:lnTo>
                    <a:pt x="113" y="796"/>
                  </a:lnTo>
                  <a:lnTo>
                    <a:pt x="95" y="903"/>
                  </a:lnTo>
                  <a:lnTo>
                    <a:pt x="89" y="994"/>
                  </a:lnTo>
                  <a:lnTo>
                    <a:pt x="73" y="1134"/>
                  </a:lnTo>
                  <a:lnTo>
                    <a:pt x="79" y="1243"/>
                  </a:lnTo>
                  <a:lnTo>
                    <a:pt x="129" y="1363"/>
                  </a:lnTo>
                  <a:lnTo>
                    <a:pt x="176" y="1462"/>
                  </a:lnTo>
                  <a:lnTo>
                    <a:pt x="417" y="1454"/>
                  </a:lnTo>
                  <a:lnTo>
                    <a:pt x="637" y="1450"/>
                  </a:lnTo>
                  <a:lnTo>
                    <a:pt x="730" y="1387"/>
                  </a:lnTo>
                  <a:lnTo>
                    <a:pt x="750" y="1377"/>
                  </a:lnTo>
                  <a:lnTo>
                    <a:pt x="742" y="960"/>
                  </a:lnTo>
                  <a:lnTo>
                    <a:pt x="706" y="869"/>
                  </a:lnTo>
                  <a:lnTo>
                    <a:pt x="706" y="761"/>
                  </a:lnTo>
                  <a:lnTo>
                    <a:pt x="706" y="668"/>
                  </a:lnTo>
                  <a:lnTo>
                    <a:pt x="738" y="601"/>
                  </a:lnTo>
                  <a:lnTo>
                    <a:pt x="754" y="518"/>
                  </a:lnTo>
                  <a:lnTo>
                    <a:pt x="763" y="425"/>
                  </a:lnTo>
                  <a:lnTo>
                    <a:pt x="811" y="340"/>
                  </a:lnTo>
                  <a:lnTo>
                    <a:pt x="831" y="302"/>
                  </a:lnTo>
                  <a:lnTo>
                    <a:pt x="827" y="146"/>
                  </a:lnTo>
                  <a:lnTo>
                    <a:pt x="783" y="121"/>
                  </a:lnTo>
                  <a:lnTo>
                    <a:pt x="748" y="99"/>
                  </a:lnTo>
                  <a:lnTo>
                    <a:pt x="633" y="69"/>
                  </a:lnTo>
                  <a:lnTo>
                    <a:pt x="562" y="24"/>
                  </a:lnTo>
                  <a:lnTo>
                    <a:pt x="528" y="73"/>
                  </a:lnTo>
                  <a:lnTo>
                    <a:pt x="528" y="148"/>
                  </a:lnTo>
                  <a:lnTo>
                    <a:pt x="520" y="271"/>
                  </a:lnTo>
                  <a:lnTo>
                    <a:pt x="516" y="326"/>
                  </a:lnTo>
                  <a:lnTo>
                    <a:pt x="455" y="435"/>
                  </a:lnTo>
                  <a:lnTo>
                    <a:pt x="492" y="674"/>
                  </a:lnTo>
                  <a:lnTo>
                    <a:pt x="500" y="771"/>
                  </a:lnTo>
                  <a:lnTo>
                    <a:pt x="403" y="824"/>
                  </a:lnTo>
                  <a:lnTo>
                    <a:pt x="251" y="769"/>
                  </a:lnTo>
                  <a:lnTo>
                    <a:pt x="247" y="699"/>
                  </a:lnTo>
                  <a:lnTo>
                    <a:pt x="283" y="482"/>
                  </a:lnTo>
                  <a:lnTo>
                    <a:pt x="253" y="433"/>
                  </a:lnTo>
                  <a:lnTo>
                    <a:pt x="237" y="352"/>
                  </a:lnTo>
                  <a:lnTo>
                    <a:pt x="239" y="205"/>
                  </a:lnTo>
                  <a:lnTo>
                    <a:pt x="237" y="182"/>
                  </a:lnTo>
                  <a:lnTo>
                    <a:pt x="291" y="0"/>
                  </a:lnTo>
                  <a:lnTo>
                    <a:pt x="237" y="26"/>
                  </a:lnTo>
                  <a:lnTo>
                    <a:pt x="174" y="69"/>
                  </a:lnTo>
                  <a:lnTo>
                    <a:pt x="101" y="115"/>
                  </a:lnTo>
                  <a:lnTo>
                    <a:pt x="34" y="150"/>
                  </a:lnTo>
                  <a:lnTo>
                    <a:pt x="26" y="190"/>
                  </a:lnTo>
                  <a:lnTo>
                    <a:pt x="0" y="229"/>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0">
              <a:extLst>
                <a:ext uri="{FF2B5EF4-FFF2-40B4-BE49-F238E27FC236}">
                  <a16:creationId xmlns:a16="http://schemas.microsoft.com/office/drawing/2014/main" id="{5EEFB41E-636F-41E2-947E-25ADA00BF218}"/>
                </a:ext>
              </a:extLst>
            </p:cNvPr>
            <p:cNvSpPr>
              <a:spLocks/>
            </p:cNvSpPr>
            <p:nvPr/>
          </p:nvSpPr>
          <p:spPr bwMode="auto">
            <a:xfrm>
              <a:off x="954" y="2375"/>
              <a:ext cx="167" cy="292"/>
            </a:xfrm>
            <a:custGeom>
              <a:avLst/>
              <a:gdLst>
                <a:gd name="T0" fmla="*/ 46 w 167"/>
                <a:gd name="T1" fmla="*/ 55 h 292"/>
                <a:gd name="T2" fmla="*/ 38 w 167"/>
                <a:gd name="T3" fmla="*/ 272 h 292"/>
                <a:gd name="T4" fmla="*/ 62 w 167"/>
                <a:gd name="T5" fmla="*/ 288 h 292"/>
                <a:gd name="T6" fmla="*/ 101 w 167"/>
                <a:gd name="T7" fmla="*/ 69 h 292"/>
                <a:gd name="T8" fmla="*/ 109 w 167"/>
                <a:gd name="T9" fmla="*/ 148 h 292"/>
                <a:gd name="T10" fmla="*/ 107 w 167"/>
                <a:gd name="T11" fmla="*/ 292 h 292"/>
                <a:gd name="T12" fmla="*/ 133 w 167"/>
                <a:gd name="T13" fmla="*/ 284 h 292"/>
                <a:gd name="T14" fmla="*/ 167 w 167"/>
                <a:gd name="T15" fmla="*/ 71 h 292"/>
                <a:gd name="T16" fmla="*/ 167 w 167"/>
                <a:gd name="T17" fmla="*/ 0 h 292"/>
                <a:gd name="T18" fmla="*/ 70 w 167"/>
                <a:gd name="T19" fmla="*/ 20 h 292"/>
                <a:gd name="T20" fmla="*/ 0 w 167"/>
                <a:gd name="T21" fmla="*/ 41 h 292"/>
                <a:gd name="T22" fmla="*/ 46 w 167"/>
                <a:gd name="T23" fmla="*/ 55 h 292"/>
                <a:gd name="T24" fmla="*/ 46 w 167"/>
                <a:gd name="T25" fmla="*/ 55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292">
                  <a:moveTo>
                    <a:pt x="46" y="55"/>
                  </a:moveTo>
                  <a:lnTo>
                    <a:pt x="38" y="272"/>
                  </a:lnTo>
                  <a:lnTo>
                    <a:pt x="62" y="288"/>
                  </a:lnTo>
                  <a:lnTo>
                    <a:pt x="101" y="69"/>
                  </a:lnTo>
                  <a:lnTo>
                    <a:pt x="109" y="148"/>
                  </a:lnTo>
                  <a:lnTo>
                    <a:pt x="107" y="292"/>
                  </a:lnTo>
                  <a:lnTo>
                    <a:pt x="133" y="284"/>
                  </a:lnTo>
                  <a:lnTo>
                    <a:pt x="167" y="71"/>
                  </a:lnTo>
                  <a:lnTo>
                    <a:pt x="167" y="0"/>
                  </a:lnTo>
                  <a:lnTo>
                    <a:pt x="70" y="20"/>
                  </a:lnTo>
                  <a:lnTo>
                    <a:pt x="0" y="41"/>
                  </a:lnTo>
                  <a:lnTo>
                    <a:pt x="46" y="55"/>
                  </a:lnTo>
                  <a:close/>
                </a:path>
              </a:pathLst>
            </a:custGeom>
            <a:solidFill>
              <a:srgbClr val="FFF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1">
              <a:extLst>
                <a:ext uri="{FF2B5EF4-FFF2-40B4-BE49-F238E27FC236}">
                  <a16:creationId xmlns:a16="http://schemas.microsoft.com/office/drawing/2014/main" id="{AF5E4DAE-5FF3-4BA7-829B-E0CDA8A6F0A8}"/>
                </a:ext>
              </a:extLst>
            </p:cNvPr>
            <p:cNvSpPr>
              <a:spLocks/>
            </p:cNvSpPr>
            <p:nvPr/>
          </p:nvSpPr>
          <p:spPr bwMode="auto">
            <a:xfrm>
              <a:off x="1678" y="2422"/>
              <a:ext cx="56" cy="229"/>
            </a:xfrm>
            <a:custGeom>
              <a:avLst/>
              <a:gdLst>
                <a:gd name="T0" fmla="*/ 52 w 56"/>
                <a:gd name="T1" fmla="*/ 0 h 229"/>
                <a:gd name="T2" fmla="*/ 56 w 56"/>
                <a:gd name="T3" fmla="*/ 162 h 229"/>
                <a:gd name="T4" fmla="*/ 12 w 56"/>
                <a:gd name="T5" fmla="*/ 229 h 229"/>
                <a:gd name="T6" fmla="*/ 0 w 56"/>
                <a:gd name="T7" fmla="*/ 202 h 229"/>
                <a:gd name="T8" fmla="*/ 16 w 56"/>
                <a:gd name="T9" fmla="*/ 144 h 229"/>
                <a:gd name="T10" fmla="*/ 20 w 56"/>
                <a:gd name="T11" fmla="*/ 85 h 229"/>
                <a:gd name="T12" fmla="*/ 4 w 56"/>
                <a:gd name="T13" fmla="*/ 79 h 229"/>
                <a:gd name="T14" fmla="*/ 16 w 56"/>
                <a:gd name="T15" fmla="*/ 22 h 229"/>
                <a:gd name="T16" fmla="*/ 52 w 56"/>
                <a:gd name="T17" fmla="*/ 0 h 229"/>
                <a:gd name="T18" fmla="*/ 52 w 56"/>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229">
                  <a:moveTo>
                    <a:pt x="52" y="0"/>
                  </a:moveTo>
                  <a:lnTo>
                    <a:pt x="56" y="162"/>
                  </a:lnTo>
                  <a:lnTo>
                    <a:pt x="12" y="229"/>
                  </a:lnTo>
                  <a:lnTo>
                    <a:pt x="0" y="202"/>
                  </a:lnTo>
                  <a:lnTo>
                    <a:pt x="16" y="144"/>
                  </a:lnTo>
                  <a:lnTo>
                    <a:pt x="20" y="85"/>
                  </a:lnTo>
                  <a:lnTo>
                    <a:pt x="4" y="79"/>
                  </a:lnTo>
                  <a:lnTo>
                    <a:pt x="16" y="22"/>
                  </a:lnTo>
                  <a:lnTo>
                    <a:pt x="52"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2">
              <a:extLst>
                <a:ext uri="{FF2B5EF4-FFF2-40B4-BE49-F238E27FC236}">
                  <a16:creationId xmlns:a16="http://schemas.microsoft.com/office/drawing/2014/main" id="{1B3E1EB2-8521-4907-A2A7-6B3FBE979CA6}"/>
                </a:ext>
              </a:extLst>
            </p:cNvPr>
            <p:cNvSpPr>
              <a:spLocks/>
            </p:cNvSpPr>
            <p:nvPr/>
          </p:nvSpPr>
          <p:spPr bwMode="auto">
            <a:xfrm>
              <a:off x="1629" y="2454"/>
              <a:ext cx="53" cy="158"/>
            </a:xfrm>
            <a:custGeom>
              <a:avLst/>
              <a:gdLst>
                <a:gd name="T0" fmla="*/ 49 w 53"/>
                <a:gd name="T1" fmla="*/ 0 h 158"/>
                <a:gd name="T2" fmla="*/ 0 w 53"/>
                <a:gd name="T3" fmla="*/ 108 h 158"/>
                <a:gd name="T4" fmla="*/ 0 w 53"/>
                <a:gd name="T5" fmla="*/ 158 h 158"/>
                <a:gd name="T6" fmla="*/ 37 w 53"/>
                <a:gd name="T7" fmla="*/ 99 h 158"/>
                <a:gd name="T8" fmla="*/ 53 w 53"/>
                <a:gd name="T9" fmla="*/ 23 h 158"/>
                <a:gd name="T10" fmla="*/ 49 w 53"/>
                <a:gd name="T11" fmla="*/ 0 h 158"/>
                <a:gd name="T12" fmla="*/ 49 w 53"/>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58">
                  <a:moveTo>
                    <a:pt x="49" y="0"/>
                  </a:moveTo>
                  <a:lnTo>
                    <a:pt x="0" y="108"/>
                  </a:lnTo>
                  <a:lnTo>
                    <a:pt x="0" y="158"/>
                  </a:lnTo>
                  <a:lnTo>
                    <a:pt x="37" y="99"/>
                  </a:lnTo>
                  <a:lnTo>
                    <a:pt x="53" y="23"/>
                  </a:lnTo>
                  <a:lnTo>
                    <a:pt x="4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3">
              <a:extLst>
                <a:ext uri="{FF2B5EF4-FFF2-40B4-BE49-F238E27FC236}">
                  <a16:creationId xmlns:a16="http://schemas.microsoft.com/office/drawing/2014/main" id="{902D646C-6D0B-405A-AD6C-51DE962128FF}"/>
                </a:ext>
              </a:extLst>
            </p:cNvPr>
            <p:cNvSpPr>
              <a:spLocks/>
            </p:cNvSpPr>
            <p:nvPr/>
          </p:nvSpPr>
          <p:spPr bwMode="auto">
            <a:xfrm>
              <a:off x="927" y="2302"/>
              <a:ext cx="241" cy="255"/>
            </a:xfrm>
            <a:custGeom>
              <a:avLst/>
              <a:gdLst>
                <a:gd name="T0" fmla="*/ 241 w 241"/>
                <a:gd name="T1" fmla="*/ 0 h 255"/>
                <a:gd name="T2" fmla="*/ 217 w 241"/>
                <a:gd name="T3" fmla="*/ 132 h 255"/>
                <a:gd name="T4" fmla="*/ 211 w 241"/>
                <a:gd name="T5" fmla="*/ 255 h 255"/>
                <a:gd name="T6" fmla="*/ 184 w 241"/>
                <a:gd name="T7" fmla="*/ 231 h 255"/>
                <a:gd name="T8" fmla="*/ 180 w 241"/>
                <a:gd name="T9" fmla="*/ 164 h 255"/>
                <a:gd name="T10" fmla="*/ 136 w 241"/>
                <a:gd name="T11" fmla="*/ 152 h 255"/>
                <a:gd name="T12" fmla="*/ 132 w 241"/>
                <a:gd name="T13" fmla="*/ 106 h 255"/>
                <a:gd name="T14" fmla="*/ 109 w 241"/>
                <a:gd name="T15" fmla="*/ 136 h 255"/>
                <a:gd name="T16" fmla="*/ 93 w 241"/>
                <a:gd name="T17" fmla="*/ 195 h 255"/>
                <a:gd name="T18" fmla="*/ 53 w 241"/>
                <a:gd name="T19" fmla="*/ 132 h 255"/>
                <a:gd name="T20" fmla="*/ 25 w 241"/>
                <a:gd name="T21" fmla="*/ 183 h 255"/>
                <a:gd name="T22" fmla="*/ 0 w 241"/>
                <a:gd name="T23" fmla="*/ 164 h 255"/>
                <a:gd name="T24" fmla="*/ 14 w 241"/>
                <a:gd name="T25" fmla="*/ 116 h 255"/>
                <a:gd name="T26" fmla="*/ 174 w 241"/>
                <a:gd name="T27" fmla="*/ 31 h 255"/>
                <a:gd name="T28" fmla="*/ 241 w 241"/>
                <a:gd name="T29" fmla="*/ 0 h 255"/>
                <a:gd name="T30" fmla="*/ 241 w 241"/>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1" h="255">
                  <a:moveTo>
                    <a:pt x="241" y="0"/>
                  </a:moveTo>
                  <a:lnTo>
                    <a:pt x="217" y="132"/>
                  </a:lnTo>
                  <a:lnTo>
                    <a:pt x="211" y="255"/>
                  </a:lnTo>
                  <a:lnTo>
                    <a:pt x="184" y="231"/>
                  </a:lnTo>
                  <a:lnTo>
                    <a:pt x="180" y="164"/>
                  </a:lnTo>
                  <a:lnTo>
                    <a:pt x="136" y="152"/>
                  </a:lnTo>
                  <a:lnTo>
                    <a:pt x="132" y="106"/>
                  </a:lnTo>
                  <a:lnTo>
                    <a:pt x="109" y="136"/>
                  </a:lnTo>
                  <a:lnTo>
                    <a:pt x="93" y="195"/>
                  </a:lnTo>
                  <a:lnTo>
                    <a:pt x="53" y="132"/>
                  </a:lnTo>
                  <a:lnTo>
                    <a:pt x="25" y="183"/>
                  </a:lnTo>
                  <a:lnTo>
                    <a:pt x="0" y="164"/>
                  </a:lnTo>
                  <a:lnTo>
                    <a:pt x="14" y="116"/>
                  </a:lnTo>
                  <a:lnTo>
                    <a:pt x="174" y="31"/>
                  </a:lnTo>
                  <a:lnTo>
                    <a:pt x="241"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4">
              <a:extLst>
                <a:ext uri="{FF2B5EF4-FFF2-40B4-BE49-F238E27FC236}">
                  <a16:creationId xmlns:a16="http://schemas.microsoft.com/office/drawing/2014/main" id="{00586806-6522-4236-B749-4AA0DD4EF4C9}"/>
                </a:ext>
              </a:extLst>
            </p:cNvPr>
            <p:cNvSpPr>
              <a:spLocks/>
            </p:cNvSpPr>
            <p:nvPr/>
          </p:nvSpPr>
          <p:spPr bwMode="auto">
            <a:xfrm>
              <a:off x="1368" y="2400"/>
              <a:ext cx="285" cy="1156"/>
            </a:xfrm>
            <a:custGeom>
              <a:avLst/>
              <a:gdLst>
                <a:gd name="T0" fmla="*/ 285 w 285"/>
                <a:gd name="T1" fmla="*/ 34 h 1156"/>
                <a:gd name="T2" fmla="*/ 235 w 285"/>
                <a:gd name="T3" fmla="*/ 0 h 1156"/>
                <a:gd name="T4" fmla="*/ 168 w 285"/>
                <a:gd name="T5" fmla="*/ 20 h 1156"/>
                <a:gd name="T6" fmla="*/ 170 w 285"/>
                <a:gd name="T7" fmla="*/ 87 h 1156"/>
                <a:gd name="T8" fmla="*/ 162 w 285"/>
                <a:gd name="T9" fmla="*/ 115 h 1156"/>
                <a:gd name="T10" fmla="*/ 136 w 285"/>
                <a:gd name="T11" fmla="*/ 58 h 1156"/>
                <a:gd name="T12" fmla="*/ 95 w 285"/>
                <a:gd name="T13" fmla="*/ 72 h 1156"/>
                <a:gd name="T14" fmla="*/ 73 w 285"/>
                <a:gd name="T15" fmla="*/ 42 h 1156"/>
                <a:gd name="T16" fmla="*/ 57 w 285"/>
                <a:gd name="T17" fmla="*/ 196 h 1156"/>
                <a:gd name="T18" fmla="*/ 0 w 285"/>
                <a:gd name="T19" fmla="*/ 299 h 1156"/>
                <a:gd name="T20" fmla="*/ 24 w 285"/>
                <a:gd name="T21" fmla="*/ 538 h 1156"/>
                <a:gd name="T22" fmla="*/ 114 w 285"/>
                <a:gd name="T23" fmla="*/ 943 h 1156"/>
                <a:gd name="T24" fmla="*/ 140 w 285"/>
                <a:gd name="T25" fmla="*/ 1050 h 1156"/>
                <a:gd name="T26" fmla="*/ 140 w 285"/>
                <a:gd name="T27" fmla="*/ 1156 h 1156"/>
                <a:gd name="T28" fmla="*/ 190 w 285"/>
                <a:gd name="T29" fmla="*/ 1117 h 1156"/>
                <a:gd name="T30" fmla="*/ 213 w 285"/>
                <a:gd name="T31" fmla="*/ 951 h 1156"/>
                <a:gd name="T32" fmla="*/ 205 w 285"/>
                <a:gd name="T33" fmla="*/ 820 h 1156"/>
                <a:gd name="T34" fmla="*/ 223 w 285"/>
                <a:gd name="T35" fmla="*/ 571 h 1156"/>
                <a:gd name="T36" fmla="*/ 219 w 285"/>
                <a:gd name="T37" fmla="*/ 344 h 1156"/>
                <a:gd name="T38" fmla="*/ 194 w 285"/>
                <a:gd name="T39" fmla="*/ 119 h 1156"/>
                <a:gd name="T40" fmla="*/ 198 w 285"/>
                <a:gd name="T41" fmla="*/ 77 h 1156"/>
                <a:gd name="T42" fmla="*/ 215 w 285"/>
                <a:gd name="T43" fmla="*/ 166 h 1156"/>
                <a:gd name="T44" fmla="*/ 235 w 285"/>
                <a:gd name="T45" fmla="*/ 210 h 1156"/>
                <a:gd name="T46" fmla="*/ 253 w 285"/>
                <a:gd name="T47" fmla="*/ 97 h 1156"/>
                <a:gd name="T48" fmla="*/ 285 w 285"/>
                <a:gd name="T49" fmla="*/ 34 h 1156"/>
                <a:gd name="T50" fmla="*/ 285 w 285"/>
                <a:gd name="T51" fmla="*/ 34 h 1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5" h="1156">
                  <a:moveTo>
                    <a:pt x="285" y="34"/>
                  </a:moveTo>
                  <a:lnTo>
                    <a:pt x="235" y="0"/>
                  </a:lnTo>
                  <a:lnTo>
                    <a:pt x="168" y="20"/>
                  </a:lnTo>
                  <a:lnTo>
                    <a:pt x="170" y="87"/>
                  </a:lnTo>
                  <a:lnTo>
                    <a:pt x="162" y="115"/>
                  </a:lnTo>
                  <a:lnTo>
                    <a:pt x="136" y="58"/>
                  </a:lnTo>
                  <a:lnTo>
                    <a:pt x="95" y="72"/>
                  </a:lnTo>
                  <a:lnTo>
                    <a:pt x="73" y="42"/>
                  </a:lnTo>
                  <a:lnTo>
                    <a:pt x="57" y="196"/>
                  </a:lnTo>
                  <a:lnTo>
                    <a:pt x="0" y="299"/>
                  </a:lnTo>
                  <a:lnTo>
                    <a:pt x="24" y="538"/>
                  </a:lnTo>
                  <a:lnTo>
                    <a:pt x="114" y="943"/>
                  </a:lnTo>
                  <a:lnTo>
                    <a:pt x="140" y="1050"/>
                  </a:lnTo>
                  <a:lnTo>
                    <a:pt x="140" y="1156"/>
                  </a:lnTo>
                  <a:lnTo>
                    <a:pt x="190" y="1117"/>
                  </a:lnTo>
                  <a:lnTo>
                    <a:pt x="213" y="951"/>
                  </a:lnTo>
                  <a:lnTo>
                    <a:pt x="205" y="820"/>
                  </a:lnTo>
                  <a:lnTo>
                    <a:pt x="223" y="571"/>
                  </a:lnTo>
                  <a:lnTo>
                    <a:pt x="219" y="344"/>
                  </a:lnTo>
                  <a:lnTo>
                    <a:pt x="194" y="119"/>
                  </a:lnTo>
                  <a:lnTo>
                    <a:pt x="198" y="77"/>
                  </a:lnTo>
                  <a:lnTo>
                    <a:pt x="215" y="166"/>
                  </a:lnTo>
                  <a:lnTo>
                    <a:pt x="235" y="210"/>
                  </a:lnTo>
                  <a:lnTo>
                    <a:pt x="253" y="97"/>
                  </a:lnTo>
                  <a:lnTo>
                    <a:pt x="285" y="34"/>
                  </a:lnTo>
                  <a:close/>
                </a:path>
              </a:pathLst>
            </a:custGeom>
            <a:solidFill>
              <a:srgbClr val="FFF0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5">
              <a:extLst>
                <a:ext uri="{FF2B5EF4-FFF2-40B4-BE49-F238E27FC236}">
                  <a16:creationId xmlns:a16="http://schemas.microsoft.com/office/drawing/2014/main" id="{F16EC7E0-5717-49C0-8182-4AA683C97052}"/>
                </a:ext>
              </a:extLst>
            </p:cNvPr>
            <p:cNvSpPr>
              <a:spLocks/>
            </p:cNvSpPr>
            <p:nvPr/>
          </p:nvSpPr>
          <p:spPr bwMode="auto">
            <a:xfrm>
              <a:off x="962" y="2748"/>
              <a:ext cx="163" cy="982"/>
            </a:xfrm>
            <a:custGeom>
              <a:avLst/>
              <a:gdLst>
                <a:gd name="T0" fmla="*/ 0 w 163"/>
                <a:gd name="T1" fmla="*/ 0 h 982"/>
                <a:gd name="T2" fmla="*/ 101 w 163"/>
                <a:gd name="T3" fmla="*/ 69 h 982"/>
                <a:gd name="T4" fmla="*/ 125 w 163"/>
                <a:gd name="T5" fmla="*/ 257 h 982"/>
                <a:gd name="T6" fmla="*/ 163 w 163"/>
                <a:gd name="T7" fmla="*/ 423 h 982"/>
                <a:gd name="T8" fmla="*/ 139 w 163"/>
                <a:gd name="T9" fmla="*/ 804 h 982"/>
                <a:gd name="T10" fmla="*/ 155 w 163"/>
                <a:gd name="T11" fmla="*/ 982 h 982"/>
                <a:gd name="T12" fmla="*/ 79 w 163"/>
                <a:gd name="T13" fmla="*/ 978 h 982"/>
                <a:gd name="T14" fmla="*/ 8 w 163"/>
                <a:gd name="T15" fmla="*/ 704 h 982"/>
                <a:gd name="T16" fmla="*/ 26 w 163"/>
                <a:gd name="T17" fmla="*/ 619 h 982"/>
                <a:gd name="T18" fmla="*/ 26 w 163"/>
                <a:gd name="T19" fmla="*/ 545 h 982"/>
                <a:gd name="T20" fmla="*/ 36 w 163"/>
                <a:gd name="T21" fmla="*/ 431 h 982"/>
                <a:gd name="T22" fmla="*/ 46 w 163"/>
                <a:gd name="T23" fmla="*/ 401 h 982"/>
                <a:gd name="T24" fmla="*/ 62 w 163"/>
                <a:gd name="T25" fmla="*/ 299 h 982"/>
                <a:gd name="T26" fmla="*/ 58 w 163"/>
                <a:gd name="T27" fmla="*/ 162 h 982"/>
                <a:gd name="T28" fmla="*/ 46 w 163"/>
                <a:gd name="T29" fmla="*/ 54 h 982"/>
                <a:gd name="T30" fmla="*/ 0 w 163"/>
                <a:gd name="T31" fmla="*/ 0 h 982"/>
                <a:gd name="T32" fmla="*/ 0 w 163"/>
                <a:gd name="T33" fmla="*/ 0 h 9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82">
                  <a:moveTo>
                    <a:pt x="0" y="0"/>
                  </a:moveTo>
                  <a:lnTo>
                    <a:pt x="101" y="69"/>
                  </a:lnTo>
                  <a:lnTo>
                    <a:pt x="125" y="257"/>
                  </a:lnTo>
                  <a:lnTo>
                    <a:pt x="163" y="423"/>
                  </a:lnTo>
                  <a:lnTo>
                    <a:pt x="139" y="804"/>
                  </a:lnTo>
                  <a:lnTo>
                    <a:pt x="155" y="982"/>
                  </a:lnTo>
                  <a:lnTo>
                    <a:pt x="79" y="978"/>
                  </a:lnTo>
                  <a:lnTo>
                    <a:pt x="8" y="704"/>
                  </a:lnTo>
                  <a:lnTo>
                    <a:pt x="26" y="619"/>
                  </a:lnTo>
                  <a:lnTo>
                    <a:pt x="26" y="545"/>
                  </a:lnTo>
                  <a:lnTo>
                    <a:pt x="36" y="431"/>
                  </a:lnTo>
                  <a:lnTo>
                    <a:pt x="46" y="401"/>
                  </a:lnTo>
                  <a:lnTo>
                    <a:pt x="62" y="299"/>
                  </a:lnTo>
                  <a:lnTo>
                    <a:pt x="58" y="162"/>
                  </a:lnTo>
                  <a:lnTo>
                    <a:pt x="46" y="54"/>
                  </a:lnTo>
                  <a:lnTo>
                    <a:pt x="0"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6">
              <a:extLst>
                <a:ext uri="{FF2B5EF4-FFF2-40B4-BE49-F238E27FC236}">
                  <a16:creationId xmlns:a16="http://schemas.microsoft.com/office/drawing/2014/main" id="{6E8C4FF0-C655-4C04-A655-6024CA9DE127}"/>
                </a:ext>
              </a:extLst>
            </p:cNvPr>
            <p:cNvSpPr>
              <a:spLocks/>
            </p:cNvSpPr>
            <p:nvPr/>
          </p:nvSpPr>
          <p:spPr bwMode="auto">
            <a:xfrm>
              <a:off x="288" y="2470"/>
              <a:ext cx="710" cy="1604"/>
            </a:xfrm>
            <a:custGeom>
              <a:avLst/>
              <a:gdLst>
                <a:gd name="T0" fmla="*/ 231 w 710"/>
                <a:gd name="T1" fmla="*/ 0 h 1604"/>
                <a:gd name="T2" fmla="*/ 220 w 710"/>
                <a:gd name="T3" fmla="*/ 19 h 1604"/>
                <a:gd name="T4" fmla="*/ 188 w 710"/>
                <a:gd name="T5" fmla="*/ 75 h 1604"/>
                <a:gd name="T6" fmla="*/ 172 w 710"/>
                <a:gd name="T7" fmla="*/ 83 h 1604"/>
                <a:gd name="T8" fmla="*/ 123 w 710"/>
                <a:gd name="T9" fmla="*/ 104 h 1604"/>
                <a:gd name="T10" fmla="*/ 89 w 710"/>
                <a:gd name="T11" fmla="*/ 128 h 1604"/>
                <a:gd name="T12" fmla="*/ 36 w 710"/>
                <a:gd name="T13" fmla="*/ 166 h 1604"/>
                <a:gd name="T14" fmla="*/ 6 w 710"/>
                <a:gd name="T15" fmla="*/ 225 h 1604"/>
                <a:gd name="T16" fmla="*/ 0 w 710"/>
                <a:gd name="T17" fmla="*/ 266 h 1604"/>
                <a:gd name="T18" fmla="*/ 0 w 710"/>
                <a:gd name="T19" fmla="*/ 347 h 1604"/>
                <a:gd name="T20" fmla="*/ 0 w 710"/>
                <a:gd name="T21" fmla="*/ 385 h 1604"/>
                <a:gd name="T22" fmla="*/ 51 w 710"/>
                <a:gd name="T23" fmla="*/ 594 h 1604"/>
                <a:gd name="T24" fmla="*/ 109 w 710"/>
                <a:gd name="T25" fmla="*/ 737 h 1604"/>
                <a:gd name="T26" fmla="*/ 85 w 710"/>
                <a:gd name="T27" fmla="*/ 784 h 1604"/>
                <a:gd name="T28" fmla="*/ 73 w 710"/>
                <a:gd name="T29" fmla="*/ 835 h 1604"/>
                <a:gd name="T30" fmla="*/ 40 w 710"/>
                <a:gd name="T31" fmla="*/ 946 h 1604"/>
                <a:gd name="T32" fmla="*/ 30 w 710"/>
                <a:gd name="T33" fmla="*/ 1068 h 1604"/>
                <a:gd name="T34" fmla="*/ 32 w 710"/>
                <a:gd name="T35" fmla="*/ 1276 h 1604"/>
                <a:gd name="T36" fmla="*/ 44 w 710"/>
                <a:gd name="T37" fmla="*/ 1604 h 1604"/>
                <a:gd name="T38" fmla="*/ 441 w 710"/>
                <a:gd name="T39" fmla="*/ 1600 h 1604"/>
                <a:gd name="T40" fmla="*/ 492 w 710"/>
                <a:gd name="T41" fmla="*/ 1487 h 1604"/>
                <a:gd name="T42" fmla="*/ 639 w 710"/>
                <a:gd name="T43" fmla="*/ 1377 h 1604"/>
                <a:gd name="T44" fmla="*/ 651 w 710"/>
                <a:gd name="T45" fmla="*/ 1302 h 1604"/>
                <a:gd name="T46" fmla="*/ 661 w 710"/>
                <a:gd name="T47" fmla="*/ 1108 h 1604"/>
                <a:gd name="T48" fmla="*/ 668 w 710"/>
                <a:gd name="T49" fmla="*/ 885 h 1604"/>
                <a:gd name="T50" fmla="*/ 657 w 710"/>
                <a:gd name="T51" fmla="*/ 776 h 1604"/>
                <a:gd name="T52" fmla="*/ 655 w 710"/>
                <a:gd name="T53" fmla="*/ 610 h 1604"/>
                <a:gd name="T54" fmla="*/ 682 w 710"/>
                <a:gd name="T55" fmla="*/ 549 h 1604"/>
                <a:gd name="T56" fmla="*/ 708 w 710"/>
                <a:gd name="T57" fmla="*/ 468 h 1604"/>
                <a:gd name="T58" fmla="*/ 710 w 710"/>
                <a:gd name="T59" fmla="*/ 426 h 1604"/>
                <a:gd name="T60" fmla="*/ 645 w 710"/>
                <a:gd name="T61" fmla="*/ 262 h 1604"/>
                <a:gd name="T62" fmla="*/ 627 w 710"/>
                <a:gd name="T63" fmla="*/ 185 h 1604"/>
                <a:gd name="T64" fmla="*/ 611 w 710"/>
                <a:gd name="T65" fmla="*/ 162 h 1604"/>
                <a:gd name="T66" fmla="*/ 550 w 710"/>
                <a:gd name="T67" fmla="*/ 114 h 1604"/>
                <a:gd name="T68" fmla="*/ 289 w 710"/>
                <a:gd name="T69" fmla="*/ 0 h 1604"/>
                <a:gd name="T70" fmla="*/ 231 w 710"/>
                <a:gd name="T71" fmla="*/ 0 h 1604"/>
                <a:gd name="T72" fmla="*/ 231 w 710"/>
                <a:gd name="T73" fmla="*/ 0 h 16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0" h="1604">
                  <a:moveTo>
                    <a:pt x="231" y="0"/>
                  </a:moveTo>
                  <a:lnTo>
                    <a:pt x="220" y="19"/>
                  </a:lnTo>
                  <a:lnTo>
                    <a:pt x="188" y="75"/>
                  </a:lnTo>
                  <a:lnTo>
                    <a:pt x="172" y="83"/>
                  </a:lnTo>
                  <a:lnTo>
                    <a:pt x="123" y="104"/>
                  </a:lnTo>
                  <a:lnTo>
                    <a:pt x="89" y="128"/>
                  </a:lnTo>
                  <a:lnTo>
                    <a:pt x="36" y="166"/>
                  </a:lnTo>
                  <a:lnTo>
                    <a:pt x="6" y="225"/>
                  </a:lnTo>
                  <a:lnTo>
                    <a:pt x="0" y="266"/>
                  </a:lnTo>
                  <a:lnTo>
                    <a:pt x="0" y="347"/>
                  </a:lnTo>
                  <a:lnTo>
                    <a:pt x="0" y="385"/>
                  </a:lnTo>
                  <a:lnTo>
                    <a:pt x="51" y="594"/>
                  </a:lnTo>
                  <a:lnTo>
                    <a:pt x="109" y="737"/>
                  </a:lnTo>
                  <a:lnTo>
                    <a:pt x="85" y="784"/>
                  </a:lnTo>
                  <a:lnTo>
                    <a:pt x="73" y="835"/>
                  </a:lnTo>
                  <a:lnTo>
                    <a:pt x="40" y="946"/>
                  </a:lnTo>
                  <a:lnTo>
                    <a:pt x="30" y="1068"/>
                  </a:lnTo>
                  <a:lnTo>
                    <a:pt x="32" y="1276"/>
                  </a:lnTo>
                  <a:lnTo>
                    <a:pt x="44" y="1604"/>
                  </a:lnTo>
                  <a:lnTo>
                    <a:pt x="441" y="1600"/>
                  </a:lnTo>
                  <a:lnTo>
                    <a:pt x="492" y="1487"/>
                  </a:lnTo>
                  <a:lnTo>
                    <a:pt x="639" y="1377"/>
                  </a:lnTo>
                  <a:lnTo>
                    <a:pt x="651" y="1302"/>
                  </a:lnTo>
                  <a:lnTo>
                    <a:pt x="661" y="1108"/>
                  </a:lnTo>
                  <a:lnTo>
                    <a:pt x="668" y="885"/>
                  </a:lnTo>
                  <a:lnTo>
                    <a:pt x="657" y="776"/>
                  </a:lnTo>
                  <a:lnTo>
                    <a:pt x="655" y="610"/>
                  </a:lnTo>
                  <a:lnTo>
                    <a:pt x="682" y="549"/>
                  </a:lnTo>
                  <a:lnTo>
                    <a:pt x="708" y="468"/>
                  </a:lnTo>
                  <a:lnTo>
                    <a:pt x="710" y="426"/>
                  </a:lnTo>
                  <a:lnTo>
                    <a:pt x="645" y="262"/>
                  </a:lnTo>
                  <a:lnTo>
                    <a:pt x="627" y="185"/>
                  </a:lnTo>
                  <a:lnTo>
                    <a:pt x="611" y="162"/>
                  </a:lnTo>
                  <a:lnTo>
                    <a:pt x="550" y="114"/>
                  </a:lnTo>
                  <a:lnTo>
                    <a:pt x="289" y="0"/>
                  </a:lnTo>
                  <a:lnTo>
                    <a:pt x="231" y="0"/>
                  </a:lnTo>
                  <a:close/>
                </a:path>
              </a:pathLst>
            </a:custGeom>
            <a:solidFill>
              <a:srgbClr val="D6D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7">
              <a:extLst>
                <a:ext uri="{FF2B5EF4-FFF2-40B4-BE49-F238E27FC236}">
                  <a16:creationId xmlns:a16="http://schemas.microsoft.com/office/drawing/2014/main" id="{179F972A-C25C-4D83-84C2-33450B6FBD3A}"/>
                </a:ext>
              </a:extLst>
            </p:cNvPr>
            <p:cNvSpPr>
              <a:spLocks/>
            </p:cNvSpPr>
            <p:nvPr/>
          </p:nvSpPr>
          <p:spPr bwMode="auto">
            <a:xfrm>
              <a:off x="806" y="2584"/>
              <a:ext cx="101" cy="121"/>
            </a:xfrm>
            <a:custGeom>
              <a:avLst/>
              <a:gdLst>
                <a:gd name="T0" fmla="*/ 16 w 101"/>
                <a:gd name="T1" fmla="*/ 121 h 121"/>
                <a:gd name="T2" fmla="*/ 26 w 101"/>
                <a:gd name="T3" fmla="*/ 83 h 121"/>
                <a:gd name="T4" fmla="*/ 46 w 101"/>
                <a:gd name="T5" fmla="*/ 83 h 121"/>
                <a:gd name="T6" fmla="*/ 56 w 101"/>
                <a:gd name="T7" fmla="*/ 105 h 121"/>
                <a:gd name="T8" fmla="*/ 101 w 101"/>
                <a:gd name="T9" fmla="*/ 121 h 121"/>
                <a:gd name="T10" fmla="*/ 56 w 101"/>
                <a:gd name="T11" fmla="*/ 48 h 121"/>
                <a:gd name="T12" fmla="*/ 48 w 101"/>
                <a:gd name="T13" fmla="*/ 16 h 121"/>
                <a:gd name="T14" fmla="*/ 30 w 101"/>
                <a:gd name="T15" fmla="*/ 0 h 121"/>
                <a:gd name="T16" fmla="*/ 14 w 101"/>
                <a:gd name="T17" fmla="*/ 14 h 121"/>
                <a:gd name="T18" fmla="*/ 0 w 101"/>
                <a:gd name="T19" fmla="*/ 44 h 121"/>
                <a:gd name="T20" fmla="*/ 4 w 101"/>
                <a:gd name="T21" fmla="*/ 95 h 121"/>
                <a:gd name="T22" fmla="*/ 16 w 101"/>
                <a:gd name="T23" fmla="*/ 121 h 121"/>
                <a:gd name="T24" fmla="*/ 16 w 101"/>
                <a:gd name="T25" fmla="*/ 12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21">
                  <a:moveTo>
                    <a:pt x="16" y="121"/>
                  </a:moveTo>
                  <a:lnTo>
                    <a:pt x="26" y="83"/>
                  </a:lnTo>
                  <a:lnTo>
                    <a:pt x="46" y="83"/>
                  </a:lnTo>
                  <a:lnTo>
                    <a:pt x="56" y="105"/>
                  </a:lnTo>
                  <a:lnTo>
                    <a:pt x="101" y="121"/>
                  </a:lnTo>
                  <a:lnTo>
                    <a:pt x="56" y="48"/>
                  </a:lnTo>
                  <a:lnTo>
                    <a:pt x="48" y="16"/>
                  </a:lnTo>
                  <a:lnTo>
                    <a:pt x="30" y="0"/>
                  </a:lnTo>
                  <a:lnTo>
                    <a:pt x="14" y="14"/>
                  </a:lnTo>
                  <a:lnTo>
                    <a:pt x="0" y="44"/>
                  </a:lnTo>
                  <a:lnTo>
                    <a:pt x="4" y="95"/>
                  </a:lnTo>
                  <a:lnTo>
                    <a:pt x="16" y="12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98">
              <a:extLst>
                <a:ext uri="{FF2B5EF4-FFF2-40B4-BE49-F238E27FC236}">
                  <a16:creationId xmlns:a16="http://schemas.microsoft.com/office/drawing/2014/main" id="{3ED747B3-9580-4E57-AE4A-F17101D8C142}"/>
                </a:ext>
              </a:extLst>
            </p:cNvPr>
            <p:cNvSpPr>
              <a:spLocks/>
            </p:cNvSpPr>
            <p:nvPr/>
          </p:nvSpPr>
          <p:spPr bwMode="auto">
            <a:xfrm>
              <a:off x="731" y="3483"/>
              <a:ext cx="87" cy="38"/>
            </a:xfrm>
            <a:custGeom>
              <a:avLst/>
              <a:gdLst>
                <a:gd name="T0" fmla="*/ 0 w 87"/>
                <a:gd name="T1" fmla="*/ 38 h 38"/>
                <a:gd name="T2" fmla="*/ 40 w 87"/>
                <a:gd name="T3" fmla="*/ 26 h 38"/>
                <a:gd name="T4" fmla="*/ 87 w 87"/>
                <a:gd name="T5" fmla="*/ 20 h 38"/>
                <a:gd name="T6" fmla="*/ 34 w 87"/>
                <a:gd name="T7" fmla="*/ 6 h 38"/>
                <a:gd name="T8" fmla="*/ 0 w 87"/>
                <a:gd name="T9" fmla="*/ 0 h 38"/>
                <a:gd name="T10" fmla="*/ 0 w 87"/>
                <a:gd name="T11" fmla="*/ 38 h 38"/>
                <a:gd name="T12" fmla="*/ 0 w 87"/>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8">
                  <a:moveTo>
                    <a:pt x="0" y="38"/>
                  </a:moveTo>
                  <a:lnTo>
                    <a:pt x="40" y="26"/>
                  </a:lnTo>
                  <a:lnTo>
                    <a:pt x="87" y="20"/>
                  </a:lnTo>
                  <a:lnTo>
                    <a:pt x="34" y="6"/>
                  </a:lnTo>
                  <a:lnTo>
                    <a:pt x="0" y="0"/>
                  </a:lnTo>
                  <a:lnTo>
                    <a:pt x="0" y="38"/>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9">
              <a:extLst>
                <a:ext uri="{FF2B5EF4-FFF2-40B4-BE49-F238E27FC236}">
                  <a16:creationId xmlns:a16="http://schemas.microsoft.com/office/drawing/2014/main" id="{A8309B18-059D-4306-AB5D-D8CCF3309D25}"/>
                </a:ext>
              </a:extLst>
            </p:cNvPr>
            <p:cNvSpPr>
              <a:spLocks/>
            </p:cNvSpPr>
            <p:nvPr/>
          </p:nvSpPr>
          <p:spPr bwMode="auto">
            <a:xfrm>
              <a:off x="786" y="3471"/>
              <a:ext cx="161" cy="192"/>
            </a:xfrm>
            <a:custGeom>
              <a:avLst/>
              <a:gdLst>
                <a:gd name="T0" fmla="*/ 0 w 161"/>
                <a:gd name="T1" fmla="*/ 95 h 192"/>
                <a:gd name="T2" fmla="*/ 28 w 161"/>
                <a:gd name="T3" fmla="*/ 83 h 192"/>
                <a:gd name="T4" fmla="*/ 30 w 161"/>
                <a:gd name="T5" fmla="*/ 54 h 192"/>
                <a:gd name="T6" fmla="*/ 40 w 161"/>
                <a:gd name="T7" fmla="*/ 32 h 192"/>
                <a:gd name="T8" fmla="*/ 93 w 161"/>
                <a:gd name="T9" fmla="*/ 32 h 192"/>
                <a:gd name="T10" fmla="*/ 129 w 161"/>
                <a:gd name="T11" fmla="*/ 0 h 192"/>
                <a:gd name="T12" fmla="*/ 129 w 161"/>
                <a:gd name="T13" fmla="*/ 34 h 192"/>
                <a:gd name="T14" fmla="*/ 99 w 161"/>
                <a:gd name="T15" fmla="*/ 50 h 192"/>
                <a:gd name="T16" fmla="*/ 97 w 161"/>
                <a:gd name="T17" fmla="*/ 73 h 192"/>
                <a:gd name="T18" fmla="*/ 89 w 161"/>
                <a:gd name="T19" fmla="*/ 91 h 192"/>
                <a:gd name="T20" fmla="*/ 109 w 161"/>
                <a:gd name="T21" fmla="*/ 115 h 192"/>
                <a:gd name="T22" fmla="*/ 137 w 161"/>
                <a:gd name="T23" fmla="*/ 62 h 192"/>
                <a:gd name="T24" fmla="*/ 161 w 161"/>
                <a:gd name="T25" fmla="*/ 62 h 192"/>
                <a:gd name="T26" fmla="*/ 161 w 161"/>
                <a:gd name="T27" fmla="*/ 123 h 192"/>
                <a:gd name="T28" fmla="*/ 143 w 161"/>
                <a:gd name="T29" fmla="*/ 192 h 192"/>
                <a:gd name="T30" fmla="*/ 91 w 161"/>
                <a:gd name="T31" fmla="*/ 174 h 192"/>
                <a:gd name="T32" fmla="*/ 62 w 161"/>
                <a:gd name="T33" fmla="*/ 192 h 192"/>
                <a:gd name="T34" fmla="*/ 0 w 161"/>
                <a:gd name="T35" fmla="*/ 95 h 192"/>
                <a:gd name="T36" fmla="*/ 0 w 161"/>
                <a:gd name="T37" fmla="*/ 9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 h="192">
                  <a:moveTo>
                    <a:pt x="0" y="95"/>
                  </a:moveTo>
                  <a:lnTo>
                    <a:pt x="28" y="83"/>
                  </a:lnTo>
                  <a:lnTo>
                    <a:pt x="30" y="54"/>
                  </a:lnTo>
                  <a:lnTo>
                    <a:pt x="40" y="32"/>
                  </a:lnTo>
                  <a:lnTo>
                    <a:pt x="93" y="32"/>
                  </a:lnTo>
                  <a:lnTo>
                    <a:pt x="129" y="0"/>
                  </a:lnTo>
                  <a:lnTo>
                    <a:pt x="129" y="34"/>
                  </a:lnTo>
                  <a:lnTo>
                    <a:pt x="99" y="50"/>
                  </a:lnTo>
                  <a:lnTo>
                    <a:pt x="97" y="73"/>
                  </a:lnTo>
                  <a:lnTo>
                    <a:pt x="89" y="91"/>
                  </a:lnTo>
                  <a:lnTo>
                    <a:pt x="109" y="115"/>
                  </a:lnTo>
                  <a:lnTo>
                    <a:pt x="137" y="62"/>
                  </a:lnTo>
                  <a:lnTo>
                    <a:pt x="161" y="62"/>
                  </a:lnTo>
                  <a:lnTo>
                    <a:pt x="161" y="123"/>
                  </a:lnTo>
                  <a:lnTo>
                    <a:pt x="143" y="192"/>
                  </a:lnTo>
                  <a:lnTo>
                    <a:pt x="91" y="174"/>
                  </a:lnTo>
                  <a:lnTo>
                    <a:pt x="62" y="192"/>
                  </a:lnTo>
                  <a:lnTo>
                    <a:pt x="0" y="9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00">
              <a:extLst>
                <a:ext uri="{FF2B5EF4-FFF2-40B4-BE49-F238E27FC236}">
                  <a16:creationId xmlns:a16="http://schemas.microsoft.com/office/drawing/2014/main" id="{329D9F2C-1B9A-4AD6-AA49-C1E5B5DF7956}"/>
                </a:ext>
              </a:extLst>
            </p:cNvPr>
            <p:cNvSpPr>
              <a:spLocks/>
            </p:cNvSpPr>
            <p:nvPr/>
          </p:nvSpPr>
          <p:spPr bwMode="auto">
            <a:xfrm>
              <a:off x="608" y="2993"/>
              <a:ext cx="109" cy="403"/>
            </a:xfrm>
            <a:custGeom>
              <a:avLst/>
              <a:gdLst>
                <a:gd name="T0" fmla="*/ 109 w 109"/>
                <a:gd name="T1" fmla="*/ 125 h 403"/>
                <a:gd name="T2" fmla="*/ 52 w 109"/>
                <a:gd name="T3" fmla="*/ 131 h 403"/>
                <a:gd name="T4" fmla="*/ 85 w 109"/>
                <a:gd name="T5" fmla="*/ 312 h 403"/>
                <a:gd name="T6" fmla="*/ 85 w 109"/>
                <a:gd name="T7" fmla="*/ 403 h 403"/>
                <a:gd name="T8" fmla="*/ 68 w 109"/>
                <a:gd name="T9" fmla="*/ 326 h 403"/>
                <a:gd name="T10" fmla="*/ 36 w 109"/>
                <a:gd name="T11" fmla="*/ 287 h 403"/>
                <a:gd name="T12" fmla="*/ 46 w 109"/>
                <a:gd name="T13" fmla="*/ 269 h 403"/>
                <a:gd name="T14" fmla="*/ 36 w 109"/>
                <a:gd name="T15" fmla="*/ 188 h 403"/>
                <a:gd name="T16" fmla="*/ 0 w 109"/>
                <a:gd name="T17" fmla="*/ 0 h 403"/>
                <a:gd name="T18" fmla="*/ 109 w 109"/>
                <a:gd name="T19" fmla="*/ 125 h 403"/>
                <a:gd name="T20" fmla="*/ 109 w 109"/>
                <a:gd name="T21" fmla="*/ 125 h 4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403">
                  <a:moveTo>
                    <a:pt x="109" y="125"/>
                  </a:moveTo>
                  <a:lnTo>
                    <a:pt x="52" y="131"/>
                  </a:lnTo>
                  <a:lnTo>
                    <a:pt x="85" y="312"/>
                  </a:lnTo>
                  <a:lnTo>
                    <a:pt x="85" y="403"/>
                  </a:lnTo>
                  <a:lnTo>
                    <a:pt x="68" y="326"/>
                  </a:lnTo>
                  <a:lnTo>
                    <a:pt x="36" y="287"/>
                  </a:lnTo>
                  <a:lnTo>
                    <a:pt x="46" y="269"/>
                  </a:lnTo>
                  <a:lnTo>
                    <a:pt x="36" y="188"/>
                  </a:lnTo>
                  <a:lnTo>
                    <a:pt x="0" y="0"/>
                  </a:lnTo>
                  <a:lnTo>
                    <a:pt x="109"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01">
              <a:extLst>
                <a:ext uri="{FF2B5EF4-FFF2-40B4-BE49-F238E27FC236}">
                  <a16:creationId xmlns:a16="http://schemas.microsoft.com/office/drawing/2014/main" id="{74E09ADD-ACBC-44AA-9530-A9F8C16BA398}"/>
                </a:ext>
              </a:extLst>
            </p:cNvPr>
            <p:cNvSpPr>
              <a:spLocks/>
            </p:cNvSpPr>
            <p:nvPr/>
          </p:nvSpPr>
          <p:spPr bwMode="auto">
            <a:xfrm>
              <a:off x="314" y="3471"/>
              <a:ext cx="423" cy="627"/>
            </a:xfrm>
            <a:custGeom>
              <a:avLst/>
              <a:gdLst>
                <a:gd name="T0" fmla="*/ 197 w 423"/>
                <a:gd name="T1" fmla="*/ 2 h 627"/>
                <a:gd name="T2" fmla="*/ 197 w 423"/>
                <a:gd name="T3" fmla="*/ 54 h 627"/>
                <a:gd name="T4" fmla="*/ 142 w 423"/>
                <a:gd name="T5" fmla="*/ 56 h 627"/>
                <a:gd name="T6" fmla="*/ 130 w 423"/>
                <a:gd name="T7" fmla="*/ 93 h 627"/>
                <a:gd name="T8" fmla="*/ 192 w 423"/>
                <a:gd name="T9" fmla="*/ 103 h 627"/>
                <a:gd name="T10" fmla="*/ 201 w 423"/>
                <a:gd name="T11" fmla="*/ 143 h 627"/>
                <a:gd name="T12" fmla="*/ 174 w 423"/>
                <a:gd name="T13" fmla="*/ 154 h 627"/>
                <a:gd name="T14" fmla="*/ 221 w 423"/>
                <a:gd name="T15" fmla="*/ 192 h 627"/>
                <a:gd name="T16" fmla="*/ 217 w 423"/>
                <a:gd name="T17" fmla="*/ 218 h 627"/>
                <a:gd name="T18" fmla="*/ 261 w 423"/>
                <a:gd name="T19" fmla="*/ 263 h 627"/>
                <a:gd name="T20" fmla="*/ 209 w 423"/>
                <a:gd name="T21" fmla="*/ 281 h 627"/>
                <a:gd name="T22" fmla="*/ 263 w 423"/>
                <a:gd name="T23" fmla="*/ 312 h 627"/>
                <a:gd name="T24" fmla="*/ 281 w 423"/>
                <a:gd name="T25" fmla="*/ 336 h 627"/>
                <a:gd name="T26" fmla="*/ 186 w 423"/>
                <a:gd name="T27" fmla="*/ 354 h 627"/>
                <a:gd name="T28" fmla="*/ 255 w 423"/>
                <a:gd name="T29" fmla="*/ 390 h 627"/>
                <a:gd name="T30" fmla="*/ 239 w 423"/>
                <a:gd name="T31" fmla="*/ 425 h 627"/>
                <a:gd name="T32" fmla="*/ 279 w 423"/>
                <a:gd name="T33" fmla="*/ 433 h 627"/>
                <a:gd name="T34" fmla="*/ 201 w 423"/>
                <a:gd name="T35" fmla="*/ 455 h 627"/>
                <a:gd name="T36" fmla="*/ 61 w 423"/>
                <a:gd name="T37" fmla="*/ 425 h 627"/>
                <a:gd name="T38" fmla="*/ 79 w 423"/>
                <a:gd name="T39" fmla="*/ 390 h 627"/>
                <a:gd name="T40" fmla="*/ 134 w 423"/>
                <a:gd name="T41" fmla="*/ 397 h 627"/>
                <a:gd name="T42" fmla="*/ 172 w 423"/>
                <a:gd name="T43" fmla="*/ 386 h 627"/>
                <a:gd name="T44" fmla="*/ 105 w 423"/>
                <a:gd name="T45" fmla="*/ 340 h 627"/>
                <a:gd name="T46" fmla="*/ 108 w 423"/>
                <a:gd name="T47" fmla="*/ 293 h 627"/>
                <a:gd name="T48" fmla="*/ 186 w 423"/>
                <a:gd name="T49" fmla="*/ 273 h 627"/>
                <a:gd name="T50" fmla="*/ 83 w 423"/>
                <a:gd name="T51" fmla="*/ 247 h 627"/>
                <a:gd name="T52" fmla="*/ 51 w 423"/>
                <a:gd name="T53" fmla="*/ 216 h 627"/>
                <a:gd name="T54" fmla="*/ 140 w 423"/>
                <a:gd name="T55" fmla="*/ 228 h 627"/>
                <a:gd name="T56" fmla="*/ 71 w 423"/>
                <a:gd name="T57" fmla="*/ 123 h 627"/>
                <a:gd name="T58" fmla="*/ 27 w 423"/>
                <a:gd name="T59" fmla="*/ 0 h 627"/>
                <a:gd name="T60" fmla="*/ 0 w 423"/>
                <a:gd name="T61" fmla="*/ 22 h 627"/>
                <a:gd name="T62" fmla="*/ 6 w 423"/>
                <a:gd name="T63" fmla="*/ 441 h 627"/>
                <a:gd name="T64" fmla="*/ 35 w 423"/>
                <a:gd name="T65" fmla="*/ 627 h 627"/>
                <a:gd name="T66" fmla="*/ 356 w 423"/>
                <a:gd name="T67" fmla="*/ 627 h 627"/>
                <a:gd name="T68" fmla="*/ 368 w 423"/>
                <a:gd name="T69" fmla="*/ 405 h 627"/>
                <a:gd name="T70" fmla="*/ 322 w 423"/>
                <a:gd name="T71" fmla="*/ 210 h 627"/>
                <a:gd name="T72" fmla="*/ 387 w 423"/>
                <a:gd name="T73" fmla="*/ 235 h 627"/>
                <a:gd name="T74" fmla="*/ 423 w 423"/>
                <a:gd name="T75" fmla="*/ 196 h 627"/>
                <a:gd name="T76" fmla="*/ 399 w 423"/>
                <a:gd name="T77" fmla="*/ 168 h 627"/>
                <a:gd name="T78" fmla="*/ 296 w 423"/>
                <a:gd name="T79" fmla="*/ 150 h 627"/>
                <a:gd name="T80" fmla="*/ 197 w 423"/>
                <a:gd name="T81" fmla="*/ 2 h 627"/>
                <a:gd name="T82" fmla="*/ 197 w 423"/>
                <a:gd name="T83" fmla="*/ 2 h 6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3" h="627">
                  <a:moveTo>
                    <a:pt x="197" y="2"/>
                  </a:moveTo>
                  <a:lnTo>
                    <a:pt x="197" y="54"/>
                  </a:lnTo>
                  <a:lnTo>
                    <a:pt x="142" y="56"/>
                  </a:lnTo>
                  <a:lnTo>
                    <a:pt x="130" y="93"/>
                  </a:lnTo>
                  <a:lnTo>
                    <a:pt x="192" y="103"/>
                  </a:lnTo>
                  <a:lnTo>
                    <a:pt x="201" y="143"/>
                  </a:lnTo>
                  <a:lnTo>
                    <a:pt x="174" y="154"/>
                  </a:lnTo>
                  <a:lnTo>
                    <a:pt x="221" y="192"/>
                  </a:lnTo>
                  <a:lnTo>
                    <a:pt x="217" y="218"/>
                  </a:lnTo>
                  <a:lnTo>
                    <a:pt x="261" y="263"/>
                  </a:lnTo>
                  <a:lnTo>
                    <a:pt x="209" y="281"/>
                  </a:lnTo>
                  <a:lnTo>
                    <a:pt x="263" y="312"/>
                  </a:lnTo>
                  <a:lnTo>
                    <a:pt x="281" y="336"/>
                  </a:lnTo>
                  <a:lnTo>
                    <a:pt x="186" y="354"/>
                  </a:lnTo>
                  <a:lnTo>
                    <a:pt x="255" y="390"/>
                  </a:lnTo>
                  <a:lnTo>
                    <a:pt x="239" y="425"/>
                  </a:lnTo>
                  <a:lnTo>
                    <a:pt x="279" y="433"/>
                  </a:lnTo>
                  <a:lnTo>
                    <a:pt x="201" y="455"/>
                  </a:lnTo>
                  <a:lnTo>
                    <a:pt x="61" y="425"/>
                  </a:lnTo>
                  <a:lnTo>
                    <a:pt x="79" y="390"/>
                  </a:lnTo>
                  <a:lnTo>
                    <a:pt x="134" y="397"/>
                  </a:lnTo>
                  <a:lnTo>
                    <a:pt x="172" y="386"/>
                  </a:lnTo>
                  <a:lnTo>
                    <a:pt x="105" y="340"/>
                  </a:lnTo>
                  <a:lnTo>
                    <a:pt x="108" y="293"/>
                  </a:lnTo>
                  <a:lnTo>
                    <a:pt x="186" y="273"/>
                  </a:lnTo>
                  <a:lnTo>
                    <a:pt x="83" y="247"/>
                  </a:lnTo>
                  <a:lnTo>
                    <a:pt x="51" y="216"/>
                  </a:lnTo>
                  <a:lnTo>
                    <a:pt x="140" y="228"/>
                  </a:lnTo>
                  <a:lnTo>
                    <a:pt x="71" y="123"/>
                  </a:lnTo>
                  <a:lnTo>
                    <a:pt x="27" y="0"/>
                  </a:lnTo>
                  <a:lnTo>
                    <a:pt x="0" y="22"/>
                  </a:lnTo>
                  <a:lnTo>
                    <a:pt x="6" y="441"/>
                  </a:lnTo>
                  <a:lnTo>
                    <a:pt x="35" y="627"/>
                  </a:lnTo>
                  <a:lnTo>
                    <a:pt x="356" y="627"/>
                  </a:lnTo>
                  <a:lnTo>
                    <a:pt x="368" y="405"/>
                  </a:lnTo>
                  <a:lnTo>
                    <a:pt x="322" y="210"/>
                  </a:lnTo>
                  <a:lnTo>
                    <a:pt x="387" y="235"/>
                  </a:lnTo>
                  <a:lnTo>
                    <a:pt x="423" y="196"/>
                  </a:lnTo>
                  <a:lnTo>
                    <a:pt x="399" y="168"/>
                  </a:lnTo>
                  <a:lnTo>
                    <a:pt x="296" y="150"/>
                  </a:lnTo>
                  <a:lnTo>
                    <a:pt x="197" y="2"/>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02">
              <a:extLst>
                <a:ext uri="{FF2B5EF4-FFF2-40B4-BE49-F238E27FC236}">
                  <a16:creationId xmlns:a16="http://schemas.microsoft.com/office/drawing/2014/main" id="{6C1F5160-7846-4E3B-BCAB-2E41D6360CEE}"/>
                </a:ext>
              </a:extLst>
            </p:cNvPr>
            <p:cNvSpPr>
              <a:spLocks/>
            </p:cNvSpPr>
            <p:nvPr/>
          </p:nvSpPr>
          <p:spPr bwMode="auto">
            <a:xfrm>
              <a:off x="474" y="3242"/>
              <a:ext cx="219" cy="291"/>
            </a:xfrm>
            <a:custGeom>
              <a:avLst/>
              <a:gdLst>
                <a:gd name="T0" fmla="*/ 0 w 219"/>
                <a:gd name="T1" fmla="*/ 0 h 291"/>
                <a:gd name="T2" fmla="*/ 49 w 219"/>
                <a:gd name="T3" fmla="*/ 101 h 291"/>
                <a:gd name="T4" fmla="*/ 85 w 219"/>
                <a:gd name="T5" fmla="*/ 146 h 291"/>
                <a:gd name="T6" fmla="*/ 83 w 219"/>
                <a:gd name="T7" fmla="*/ 168 h 291"/>
                <a:gd name="T8" fmla="*/ 170 w 219"/>
                <a:gd name="T9" fmla="*/ 206 h 291"/>
                <a:gd name="T10" fmla="*/ 136 w 219"/>
                <a:gd name="T11" fmla="*/ 215 h 291"/>
                <a:gd name="T12" fmla="*/ 196 w 219"/>
                <a:gd name="T13" fmla="*/ 251 h 291"/>
                <a:gd name="T14" fmla="*/ 219 w 219"/>
                <a:gd name="T15" fmla="*/ 291 h 291"/>
                <a:gd name="T16" fmla="*/ 83 w 219"/>
                <a:gd name="T17" fmla="*/ 223 h 291"/>
                <a:gd name="T18" fmla="*/ 91 w 219"/>
                <a:gd name="T19" fmla="*/ 202 h 291"/>
                <a:gd name="T20" fmla="*/ 45 w 219"/>
                <a:gd name="T21" fmla="*/ 172 h 291"/>
                <a:gd name="T22" fmla="*/ 57 w 219"/>
                <a:gd name="T23" fmla="*/ 156 h 291"/>
                <a:gd name="T24" fmla="*/ 30 w 219"/>
                <a:gd name="T25" fmla="*/ 109 h 291"/>
                <a:gd name="T26" fmla="*/ 12 w 219"/>
                <a:gd name="T27" fmla="*/ 55 h 291"/>
                <a:gd name="T28" fmla="*/ 0 w 219"/>
                <a:gd name="T29" fmla="*/ 0 h 291"/>
                <a:gd name="T30" fmla="*/ 0 w 219"/>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9" h="291">
                  <a:moveTo>
                    <a:pt x="0" y="0"/>
                  </a:moveTo>
                  <a:lnTo>
                    <a:pt x="49" y="101"/>
                  </a:lnTo>
                  <a:lnTo>
                    <a:pt x="85" y="146"/>
                  </a:lnTo>
                  <a:lnTo>
                    <a:pt x="83" y="168"/>
                  </a:lnTo>
                  <a:lnTo>
                    <a:pt x="170" y="206"/>
                  </a:lnTo>
                  <a:lnTo>
                    <a:pt x="136" y="215"/>
                  </a:lnTo>
                  <a:lnTo>
                    <a:pt x="196" y="251"/>
                  </a:lnTo>
                  <a:lnTo>
                    <a:pt x="219" y="291"/>
                  </a:lnTo>
                  <a:lnTo>
                    <a:pt x="83" y="223"/>
                  </a:lnTo>
                  <a:lnTo>
                    <a:pt x="91" y="202"/>
                  </a:lnTo>
                  <a:lnTo>
                    <a:pt x="45" y="172"/>
                  </a:lnTo>
                  <a:lnTo>
                    <a:pt x="57" y="156"/>
                  </a:lnTo>
                  <a:lnTo>
                    <a:pt x="30" y="109"/>
                  </a:lnTo>
                  <a:lnTo>
                    <a:pt x="12" y="55"/>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03">
              <a:extLst>
                <a:ext uri="{FF2B5EF4-FFF2-40B4-BE49-F238E27FC236}">
                  <a16:creationId xmlns:a16="http://schemas.microsoft.com/office/drawing/2014/main" id="{9E7E705A-78F5-4604-AF65-EFE3D1C573C2}"/>
                </a:ext>
              </a:extLst>
            </p:cNvPr>
            <p:cNvSpPr>
              <a:spLocks/>
            </p:cNvSpPr>
            <p:nvPr/>
          </p:nvSpPr>
          <p:spPr bwMode="auto">
            <a:xfrm>
              <a:off x="620" y="3457"/>
              <a:ext cx="226" cy="277"/>
            </a:xfrm>
            <a:custGeom>
              <a:avLst/>
              <a:gdLst>
                <a:gd name="T0" fmla="*/ 66 w 226"/>
                <a:gd name="T1" fmla="*/ 44 h 277"/>
                <a:gd name="T2" fmla="*/ 125 w 226"/>
                <a:gd name="T3" fmla="*/ 70 h 277"/>
                <a:gd name="T4" fmla="*/ 160 w 226"/>
                <a:gd name="T5" fmla="*/ 99 h 277"/>
                <a:gd name="T6" fmla="*/ 226 w 226"/>
                <a:gd name="T7" fmla="*/ 204 h 277"/>
                <a:gd name="T8" fmla="*/ 222 w 226"/>
                <a:gd name="T9" fmla="*/ 220 h 277"/>
                <a:gd name="T10" fmla="*/ 158 w 226"/>
                <a:gd name="T11" fmla="*/ 261 h 277"/>
                <a:gd name="T12" fmla="*/ 125 w 226"/>
                <a:gd name="T13" fmla="*/ 277 h 277"/>
                <a:gd name="T14" fmla="*/ 105 w 226"/>
                <a:gd name="T15" fmla="*/ 261 h 277"/>
                <a:gd name="T16" fmla="*/ 149 w 226"/>
                <a:gd name="T17" fmla="*/ 230 h 277"/>
                <a:gd name="T18" fmla="*/ 151 w 226"/>
                <a:gd name="T19" fmla="*/ 200 h 277"/>
                <a:gd name="T20" fmla="*/ 109 w 226"/>
                <a:gd name="T21" fmla="*/ 170 h 277"/>
                <a:gd name="T22" fmla="*/ 50 w 226"/>
                <a:gd name="T23" fmla="*/ 157 h 277"/>
                <a:gd name="T24" fmla="*/ 4 w 226"/>
                <a:gd name="T25" fmla="*/ 119 h 277"/>
                <a:gd name="T26" fmla="*/ 30 w 226"/>
                <a:gd name="T27" fmla="*/ 119 h 277"/>
                <a:gd name="T28" fmla="*/ 93 w 226"/>
                <a:gd name="T29" fmla="*/ 133 h 277"/>
                <a:gd name="T30" fmla="*/ 143 w 226"/>
                <a:gd name="T31" fmla="*/ 127 h 277"/>
                <a:gd name="T32" fmla="*/ 145 w 226"/>
                <a:gd name="T33" fmla="*/ 109 h 277"/>
                <a:gd name="T34" fmla="*/ 73 w 226"/>
                <a:gd name="T35" fmla="*/ 70 h 277"/>
                <a:gd name="T36" fmla="*/ 34 w 226"/>
                <a:gd name="T37" fmla="*/ 22 h 277"/>
                <a:gd name="T38" fmla="*/ 0 w 226"/>
                <a:gd name="T39" fmla="*/ 0 h 277"/>
                <a:gd name="T40" fmla="*/ 44 w 226"/>
                <a:gd name="T41" fmla="*/ 4 h 277"/>
                <a:gd name="T42" fmla="*/ 66 w 226"/>
                <a:gd name="T43" fmla="*/ 44 h 277"/>
                <a:gd name="T44" fmla="*/ 66 w 226"/>
                <a:gd name="T45" fmla="*/ 44 h 2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277">
                  <a:moveTo>
                    <a:pt x="66" y="44"/>
                  </a:moveTo>
                  <a:lnTo>
                    <a:pt x="125" y="70"/>
                  </a:lnTo>
                  <a:lnTo>
                    <a:pt x="160" y="99"/>
                  </a:lnTo>
                  <a:lnTo>
                    <a:pt x="226" y="204"/>
                  </a:lnTo>
                  <a:lnTo>
                    <a:pt x="222" y="220"/>
                  </a:lnTo>
                  <a:lnTo>
                    <a:pt x="158" y="261"/>
                  </a:lnTo>
                  <a:lnTo>
                    <a:pt x="125" y="277"/>
                  </a:lnTo>
                  <a:lnTo>
                    <a:pt x="105" y="261"/>
                  </a:lnTo>
                  <a:lnTo>
                    <a:pt x="149" y="230"/>
                  </a:lnTo>
                  <a:lnTo>
                    <a:pt x="151" y="200"/>
                  </a:lnTo>
                  <a:lnTo>
                    <a:pt x="109" y="170"/>
                  </a:lnTo>
                  <a:lnTo>
                    <a:pt x="50" y="157"/>
                  </a:lnTo>
                  <a:lnTo>
                    <a:pt x="4" y="119"/>
                  </a:lnTo>
                  <a:lnTo>
                    <a:pt x="30" y="119"/>
                  </a:lnTo>
                  <a:lnTo>
                    <a:pt x="93" y="133"/>
                  </a:lnTo>
                  <a:lnTo>
                    <a:pt x="143" y="127"/>
                  </a:lnTo>
                  <a:lnTo>
                    <a:pt x="145" y="109"/>
                  </a:lnTo>
                  <a:lnTo>
                    <a:pt x="73" y="70"/>
                  </a:lnTo>
                  <a:lnTo>
                    <a:pt x="34" y="22"/>
                  </a:lnTo>
                  <a:lnTo>
                    <a:pt x="0" y="0"/>
                  </a:lnTo>
                  <a:lnTo>
                    <a:pt x="44" y="4"/>
                  </a:lnTo>
                  <a:lnTo>
                    <a:pt x="66" y="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04">
              <a:extLst>
                <a:ext uri="{FF2B5EF4-FFF2-40B4-BE49-F238E27FC236}">
                  <a16:creationId xmlns:a16="http://schemas.microsoft.com/office/drawing/2014/main" id="{0650895B-434C-4D72-9E82-BEB969E929D1}"/>
                </a:ext>
              </a:extLst>
            </p:cNvPr>
            <p:cNvSpPr>
              <a:spLocks/>
            </p:cNvSpPr>
            <p:nvPr/>
          </p:nvSpPr>
          <p:spPr bwMode="auto">
            <a:xfrm>
              <a:off x="555" y="3303"/>
              <a:ext cx="170" cy="206"/>
            </a:xfrm>
            <a:custGeom>
              <a:avLst/>
              <a:gdLst>
                <a:gd name="T0" fmla="*/ 57 w 170"/>
                <a:gd name="T1" fmla="*/ 0 h 206"/>
                <a:gd name="T2" fmla="*/ 89 w 170"/>
                <a:gd name="T3" fmla="*/ 20 h 206"/>
                <a:gd name="T4" fmla="*/ 85 w 170"/>
                <a:gd name="T5" fmla="*/ 52 h 206"/>
                <a:gd name="T6" fmla="*/ 117 w 170"/>
                <a:gd name="T7" fmla="*/ 44 h 206"/>
                <a:gd name="T8" fmla="*/ 115 w 170"/>
                <a:gd name="T9" fmla="*/ 75 h 206"/>
                <a:gd name="T10" fmla="*/ 51 w 170"/>
                <a:gd name="T11" fmla="*/ 83 h 206"/>
                <a:gd name="T12" fmla="*/ 89 w 170"/>
                <a:gd name="T13" fmla="*/ 121 h 206"/>
                <a:gd name="T14" fmla="*/ 160 w 170"/>
                <a:gd name="T15" fmla="*/ 145 h 206"/>
                <a:gd name="T16" fmla="*/ 170 w 170"/>
                <a:gd name="T17" fmla="*/ 206 h 206"/>
                <a:gd name="T18" fmla="*/ 150 w 170"/>
                <a:gd name="T19" fmla="*/ 192 h 206"/>
                <a:gd name="T20" fmla="*/ 134 w 170"/>
                <a:gd name="T21" fmla="*/ 160 h 206"/>
                <a:gd name="T22" fmla="*/ 57 w 170"/>
                <a:gd name="T23" fmla="*/ 129 h 206"/>
                <a:gd name="T24" fmla="*/ 8 w 170"/>
                <a:gd name="T25" fmla="*/ 111 h 206"/>
                <a:gd name="T26" fmla="*/ 45 w 170"/>
                <a:gd name="T27" fmla="*/ 109 h 206"/>
                <a:gd name="T28" fmla="*/ 36 w 170"/>
                <a:gd name="T29" fmla="*/ 83 h 206"/>
                <a:gd name="T30" fmla="*/ 0 w 170"/>
                <a:gd name="T31" fmla="*/ 75 h 206"/>
                <a:gd name="T32" fmla="*/ 20 w 170"/>
                <a:gd name="T33" fmla="*/ 60 h 206"/>
                <a:gd name="T34" fmla="*/ 67 w 170"/>
                <a:gd name="T35" fmla="*/ 28 h 206"/>
                <a:gd name="T36" fmla="*/ 45 w 170"/>
                <a:gd name="T37" fmla="*/ 8 h 206"/>
                <a:gd name="T38" fmla="*/ 57 w 170"/>
                <a:gd name="T39" fmla="*/ 0 h 206"/>
                <a:gd name="T40" fmla="*/ 57 w 170"/>
                <a:gd name="T41" fmla="*/ 0 h 2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206">
                  <a:moveTo>
                    <a:pt x="57" y="0"/>
                  </a:moveTo>
                  <a:lnTo>
                    <a:pt x="89" y="20"/>
                  </a:lnTo>
                  <a:lnTo>
                    <a:pt x="85" y="52"/>
                  </a:lnTo>
                  <a:lnTo>
                    <a:pt x="117" y="44"/>
                  </a:lnTo>
                  <a:lnTo>
                    <a:pt x="115" y="75"/>
                  </a:lnTo>
                  <a:lnTo>
                    <a:pt x="51" y="83"/>
                  </a:lnTo>
                  <a:lnTo>
                    <a:pt x="89" y="121"/>
                  </a:lnTo>
                  <a:lnTo>
                    <a:pt x="160" y="145"/>
                  </a:lnTo>
                  <a:lnTo>
                    <a:pt x="170" y="206"/>
                  </a:lnTo>
                  <a:lnTo>
                    <a:pt x="150" y="192"/>
                  </a:lnTo>
                  <a:lnTo>
                    <a:pt x="134" y="160"/>
                  </a:lnTo>
                  <a:lnTo>
                    <a:pt x="57" y="129"/>
                  </a:lnTo>
                  <a:lnTo>
                    <a:pt x="8" y="111"/>
                  </a:lnTo>
                  <a:lnTo>
                    <a:pt x="45" y="109"/>
                  </a:lnTo>
                  <a:lnTo>
                    <a:pt x="36" y="83"/>
                  </a:lnTo>
                  <a:lnTo>
                    <a:pt x="0" y="75"/>
                  </a:lnTo>
                  <a:lnTo>
                    <a:pt x="20" y="60"/>
                  </a:lnTo>
                  <a:lnTo>
                    <a:pt x="67" y="28"/>
                  </a:lnTo>
                  <a:lnTo>
                    <a:pt x="45" y="8"/>
                  </a:lnTo>
                  <a:lnTo>
                    <a:pt x="5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05">
              <a:extLst>
                <a:ext uri="{FF2B5EF4-FFF2-40B4-BE49-F238E27FC236}">
                  <a16:creationId xmlns:a16="http://schemas.microsoft.com/office/drawing/2014/main" id="{0BD2FA1B-25D9-44BD-A2CD-B586DB035D0F}"/>
                </a:ext>
              </a:extLst>
            </p:cNvPr>
            <p:cNvSpPr>
              <a:spLocks/>
            </p:cNvSpPr>
            <p:nvPr/>
          </p:nvSpPr>
          <p:spPr bwMode="auto">
            <a:xfrm>
              <a:off x="543" y="3250"/>
              <a:ext cx="109" cy="95"/>
            </a:xfrm>
            <a:custGeom>
              <a:avLst/>
              <a:gdLst>
                <a:gd name="T0" fmla="*/ 97 w 109"/>
                <a:gd name="T1" fmla="*/ 0 h 95"/>
                <a:gd name="T2" fmla="*/ 109 w 109"/>
                <a:gd name="T3" fmla="*/ 12 h 95"/>
                <a:gd name="T4" fmla="*/ 65 w 109"/>
                <a:gd name="T5" fmla="*/ 59 h 95"/>
                <a:gd name="T6" fmla="*/ 30 w 109"/>
                <a:gd name="T7" fmla="*/ 95 h 95"/>
                <a:gd name="T8" fmla="*/ 30 w 109"/>
                <a:gd name="T9" fmla="*/ 65 h 95"/>
                <a:gd name="T10" fmla="*/ 0 w 109"/>
                <a:gd name="T11" fmla="*/ 32 h 95"/>
                <a:gd name="T12" fmla="*/ 22 w 109"/>
                <a:gd name="T13" fmla="*/ 12 h 95"/>
                <a:gd name="T14" fmla="*/ 97 w 109"/>
                <a:gd name="T15" fmla="*/ 0 h 95"/>
                <a:gd name="T16" fmla="*/ 97 w 109"/>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95">
                  <a:moveTo>
                    <a:pt x="97" y="0"/>
                  </a:moveTo>
                  <a:lnTo>
                    <a:pt x="109" y="12"/>
                  </a:lnTo>
                  <a:lnTo>
                    <a:pt x="65" y="59"/>
                  </a:lnTo>
                  <a:lnTo>
                    <a:pt x="30" y="95"/>
                  </a:lnTo>
                  <a:lnTo>
                    <a:pt x="30" y="65"/>
                  </a:lnTo>
                  <a:lnTo>
                    <a:pt x="0" y="32"/>
                  </a:lnTo>
                  <a:lnTo>
                    <a:pt x="22" y="12"/>
                  </a:lnTo>
                  <a:lnTo>
                    <a:pt x="97"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06">
              <a:extLst>
                <a:ext uri="{FF2B5EF4-FFF2-40B4-BE49-F238E27FC236}">
                  <a16:creationId xmlns:a16="http://schemas.microsoft.com/office/drawing/2014/main" id="{F138E770-5FA0-4048-94DD-62748AE8FAC0}"/>
                </a:ext>
              </a:extLst>
            </p:cNvPr>
            <p:cNvSpPr>
              <a:spLocks/>
            </p:cNvSpPr>
            <p:nvPr/>
          </p:nvSpPr>
          <p:spPr bwMode="auto">
            <a:xfrm>
              <a:off x="381" y="2594"/>
              <a:ext cx="340" cy="644"/>
            </a:xfrm>
            <a:custGeom>
              <a:avLst/>
              <a:gdLst>
                <a:gd name="T0" fmla="*/ 16 w 340"/>
                <a:gd name="T1" fmla="*/ 0 h 644"/>
                <a:gd name="T2" fmla="*/ 65 w 340"/>
                <a:gd name="T3" fmla="*/ 4 h 644"/>
                <a:gd name="T4" fmla="*/ 115 w 340"/>
                <a:gd name="T5" fmla="*/ 22 h 644"/>
                <a:gd name="T6" fmla="*/ 200 w 340"/>
                <a:gd name="T7" fmla="*/ 111 h 644"/>
                <a:gd name="T8" fmla="*/ 340 w 340"/>
                <a:gd name="T9" fmla="*/ 289 h 644"/>
                <a:gd name="T10" fmla="*/ 229 w 340"/>
                <a:gd name="T11" fmla="*/ 192 h 644"/>
                <a:gd name="T12" fmla="*/ 121 w 340"/>
                <a:gd name="T13" fmla="*/ 75 h 644"/>
                <a:gd name="T14" fmla="*/ 184 w 340"/>
                <a:gd name="T15" fmla="*/ 186 h 644"/>
                <a:gd name="T16" fmla="*/ 178 w 340"/>
                <a:gd name="T17" fmla="*/ 215 h 644"/>
                <a:gd name="T18" fmla="*/ 127 w 340"/>
                <a:gd name="T19" fmla="*/ 200 h 644"/>
                <a:gd name="T20" fmla="*/ 190 w 340"/>
                <a:gd name="T21" fmla="*/ 275 h 644"/>
                <a:gd name="T22" fmla="*/ 172 w 340"/>
                <a:gd name="T23" fmla="*/ 324 h 644"/>
                <a:gd name="T24" fmla="*/ 170 w 340"/>
                <a:gd name="T25" fmla="*/ 377 h 644"/>
                <a:gd name="T26" fmla="*/ 204 w 340"/>
                <a:gd name="T27" fmla="*/ 445 h 644"/>
                <a:gd name="T28" fmla="*/ 221 w 340"/>
                <a:gd name="T29" fmla="*/ 494 h 644"/>
                <a:gd name="T30" fmla="*/ 247 w 340"/>
                <a:gd name="T31" fmla="*/ 571 h 644"/>
                <a:gd name="T32" fmla="*/ 202 w 340"/>
                <a:gd name="T33" fmla="*/ 615 h 644"/>
                <a:gd name="T34" fmla="*/ 267 w 340"/>
                <a:gd name="T35" fmla="*/ 618 h 644"/>
                <a:gd name="T36" fmla="*/ 267 w 340"/>
                <a:gd name="T37" fmla="*/ 638 h 644"/>
                <a:gd name="T38" fmla="*/ 186 w 340"/>
                <a:gd name="T39" fmla="*/ 644 h 644"/>
                <a:gd name="T40" fmla="*/ 97 w 340"/>
                <a:gd name="T41" fmla="*/ 591 h 644"/>
                <a:gd name="T42" fmla="*/ 214 w 340"/>
                <a:gd name="T43" fmla="*/ 543 h 644"/>
                <a:gd name="T44" fmla="*/ 210 w 340"/>
                <a:gd name="T45" fmla="*/ 526 h 644"/>
                <a:gd name="T46" fmla="*/ 190 w 340"/>
                <a:gd name="T47" fmla="*/ 506 h 644"/>
                <a:gd name="T48" fmla="*/ 134 w 340"/>
                <a:gd name="T49" fmla="*/ 514 h 644"/>
                <a:gd name="T50" fmla="*/ 196 w 340"/>
                <a:gd name="T51" fmla="*/ 468 h 644"/>
                <a:gd name="T52" fmla="*/ 150 w 340"/>
                <a:gd name="T53" fmla="*/ 405 h 644"/>
                <a:gd name="T54" fmla="*/ 83 w 340"/>
                <a:gd name="T55" fmla="*/ 306 h 644"/>
                <a:gd name="T56" fmla="*/ 150 w 340"/>
                <a:gd name="T57" fmla="*/ 306 h 644"/>
                <a:gd name="T58" fmla="*/ 154 w 340"/>
                <a:gd name="T59" fmla="*/ 281 h 644"/>
                <a:gd name="T60" fmla="*/ 89 w 340"/>
                <a:gd name="T61" fmla="*/ 269 h 644"/>
                <a:gd name="T62" fmla="*/ 59 w 340"/>
                <a:gd name="T63" fmla="*/ 154 h 644"/>
                <a:gd name="T64" fmla="*/ 14 w 340"/>
                <a:gd name="T65" fmla="*/ 87 h 644"/>
                <a:gd name="T66" fmla="*/ 0 w 340"/>
                <a:gd name="T67" fmla="*/ 12 h 644"/>
                <a:gd name="T68" fmla="*/ 16 w 340"/>
                <a:gd name="T69" fmla="*/ 0 h 644"/>
                <a:gd name="T70" fmla="*/ 16 w 340"/>
                <a:gd name="T71" fmla="*/ 0 h 6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0" h="644">
                  <a:moveTo>
                    <a:pt x="16" y="0"/>
                  </a:moveTo>
                  <a:lnTo>
                    <a:pt x="65" y="4"/>
                  </a:lnTo>
                  <a:lnTo>
                    <a:pt x="115" y="22"/>
                  </a:lnTo>
                  <a:lnTo>
                    <a:pt x="200" y="111"/>
                  </a:lnTo>
                  <a:lnTo>
                    <a:pt x="340" y="289"/>
                  </a:lnTo>
                  <a:lnTo>
                    <a:pt x="229" y="192"/>
                  </a:lnTo>
                  <a:lnTo>
                    <a:pt x="121" y="75"/>
                  </a:lnTo>
                  <a:lnTo>
                    <a:pt x="184" y="186"/>
                  </a:lnTo>
                  <a:lnTo>
                    <a:pt x="178" y="215"/>
                  </a:lnTo>
                  <a:lnTo>
                    <a:pt x="127" y="200"/>
                  </a:lnTo>
                  <a:lnTo>
                    <a:pt x="190" y="275"/>
                  </a:lnTo>
                  <a:lnTo>
                    <a:pt x="172" y="324"/>
                  </a:lnTo>
                  <a:lnTo>
                    <a:pt x="170" y="377"/>
                  </a:lnTo>
                  <a:lnTo>
                    <a:pt x="204" y="445"/>
                  </a:lnTo>
                  <a:lnTo>
                    <a:pt x="221" y="494"/>
                  </a:lnTo>
                  <a:lnTo>
                    <a:pt x="247" y="571"/>
                  </a:lnTo>
                  <a:lnTo>
                    <a:pt x="202" y="615"/>
                  </a:lnTo>
                  <a:lnTo>
                    <a:pt x="267" y="618"/>
                  </a:lnTo>
                  <a:lnTo>
                    <a:pt x="267" y="638"/>
                  </a:lnTo>
                  <a:lnTo>
                    <a:pt x="186" y="644"/>
                  </a:lnTo>
                  <a:lnTo>
                    <a:pt x="97" y="591"/>
                  </a:lnTo>
                  <a:lnTo>
                    <a:pt x="214" y="543"/>
                  </a:lnTo>
                  <a:lnTo>
                    <a:pt x="210" y="526"/>
                  </a:lnTo>
                  <a:lnTo>
                    <a:pt x="190" y="506"/>
                  </a:lnTo>
                  <a:lnTo>
                    <a:pt x="134" y="514"/>
                  </a:lnTo>
                  <a:lnTo>
                    <a:pt x="196" y="468"/>
                  </a:lnTo>
                  <a:lnTo>
                    <a:pt x="150" y="405"/>
                  </a:lnTo>
                  <a:lnTo>
                    <a:pt x="83" y="306"/>
                  </a:lnTo>
                  <a:lnTo>
                    <a:pt x="150" y="306"/>
                  </a:lnTo>
                  <a:lnTo>
                    <a:pt x="154" y="281"/>
                  </a:lnTo>
                  <a:lnTo>
                    <a:pt x="89" y="269"/>
                  </a:lnTo>
                  <a:lnTo>
                    <a:pt x="59" y="154"/>
                  </a:lnTo>
                  <a:lnTo>
                    <a:pt x="14" y="87"/>
                  </a:lnTo>
                  <a:lnTo>
                    <a:pt x="0" y="12"/>
                  </a:lnTo>
                  <a:lnTo>
                    <a:pt x="16"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7">
              <a:extLst>
                <a:ext uri="{FF2B5EF4-FFF2-40B4-BE49-F238E27FC236}">
                  <a16:creationId xmlns:a16="http://schemas.microsoft.com/office/drawing/2014/main" id="{9F6CE4BF-B1A8-46D5-988B-6222CAEAAA44}"/>
                </a:ext>
              </a:extLst>
            </p:cNvPr>
            <p:cNvSpPr>
              <a:spLocks/>
            </p:cNvSpPr>
            <p:nvPr/>
          </p:nvSpPr>
          <p:spPr bwMode="auto">
            <a:xfrm>
              <a:off x="474" y="2529"/>
              <a:ext cx="391" cy="516"/>
            </a:xfrm>
            <a:custGeom>
              <a:avLst/>
              <a:gdLst>
                <a:gd name="T0" fmla="*/ 28 w 391"/>
                <a:gd name="T1" fmla="*/ 2 h 516"/>
                <a:gd name="T2" fmla="*/ 115 w 391"/>
                <a:gd name="T3" fmla="*/ 45 h 516"/>
                <a:gd name="T4" fmla="*/ 117 w 391"/>
                <a:gd name="T5" fmla="*/ 0 h 516"/>
                <a:gd name="T6" fmla="*/ 229 w 391"/>
                <a:gd name="T7" fmla="*/ 158 h 516"/>
                <a:gd name="T8" fmla="*/ 275 w 391"/>
                <a:gd name="T9" fmla="*/ 178 h 516"/>
                <a:gd name="T10" fmla="*/ 391 w 391"/>
                <a:gd name="T11" fmla="*/ 276 h 516"/>
                <a:gd name="T12" fmla="*/ 271 w 391"/>
                <a:gd name="T13" fmla="*/ 241 h 516"/>
                <a:gd name="T14" fmla="*/ 324 w 391"/>
                <a:gd name="T15" fmla="*/ 294 h 516"/>
                <a:gd name="T16" fmla="*/ 386 w 391"/>
                <a:gd name="T17" fmla="*/ 421 h 516"/>
                <a:gd name="T18" fmla="*/ 328 w 391"/>
                <a:gd name="T19" fmla="*/ 450 h 516"/>
                <a:gd name="T20" fmla="*/ 324 w 391"/>
                <a:gd name="T21" fmla="*/ 502 h 516"/>
                <a:gd name="T22" fmla="*/ 291 w 391"/>
                <a:gd name="T23" fmla="*/ 516 h 516"/>
                <a:gd name="T24" fmla="*/ 271 w 391"/>
                <a:gd name="T25" fmla="*/ 381 h 516"/>
                <a:gd name="T26" fmla="*/ 243 w 391"/>
                <a:gd name="T27" fmla="*/ 330 h 516"/>
                <a:gd name="T28" fmla="*/ 174 w 391"/>
                <a:gd name="T29" fmla="*/ 241 h 516"/>
                <a:gd name="T30" fmla="*/ 208 w 391"/>
                <a:gd name="T31" fmla="*/ 225 h 516"/>
                <a:gd name="T32" fmla="*/ 223 w 391"/>
                <a:gd name="T33" fmla="*/ 197 h 516"/>
                <a:gd name="T34" fmla="*/ 166 w 391"/>
                <a:gd name="T35" fmla="*/ 207 h 516"/>
                <a:gd name="T36" fmla="*/ 103 w 391"/>
                <a:gd name="T37" fmla="*/ 150 h 516"/>
                <a:gd name="T38" fmla="*/ 57 w 391"/>
                <a:gd name="T39" fmla="*/ 55 h 516"/>
                <a:gd name="T40" fmla="*/ 0 w 391"/>
                <a:gd name="T41" fmla="*/ 22 h 516"/>
                <a:gd name="T42" fmla="*/ 28 w 391"/>
                <a:gd name="T43" fmla="*/ 2 h 516"/>
                <a:gd name="T44" fmla="*/ 28 w 391"/>
                <a:gd name="T45" fmla="*/ 2 h 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1" h="516">
                  <a:moveTo>
                    <a:pt x="28" y="2"/>
                  </a:moveTo>
                  <a:lnTo>
                    <a:pt x="115" y="45"/>
                  </a:lnTo>
                  <a:lnTo>
                    <a:pt x="117" y="0"/>
                  </a:lnTo>
                  <a:lnTo>
                    <a:pt x="229" y="158"/>
                  </a:lnTo>
                  <a:lnTo>
                    <a:pt x="275" y="178"/>
                  </a:lnTo>
                  <a:lnTo>
                    <a:pt x="391" y="276"/>
                  </a:lnTo>
                  <a:lnTo>
                    <a:pt x="271" y="241"/>
                  </a:lnTo>
                  <a:lnTo>
                    <a:pt x="324" y="294"/>
                  </a:lnTo>
                  <a:lnTo>
                    <a:pt x="386" y="421"/>
                  </a:lnTo>
                  <a:lnTo>
                    <a:pt x="328" y="450"/>
                  </a:lnTo>
                  <a:lnTo>
                    <a:pt x="324" y="502"/>
                  </a:lnTo>
                  <a:lnTo>
                    <a:pt x="291" y="516"/>
                  </a:lnTo>
                  <a:lnTo>
                    <a:pt x="271" y="381"/>
                  </a:lnTo>
                  <a:lnTo>
                    <a:pt x="243" y="330"/>
                  </a:lnTo>
                  <a:lnTo>
                    <a:pt x="174" y="241"/>
                  </a:lnTo>
                  <a:lnTo>
                    <a:pt x="208" y="225"/>
                  </a:lnTo>
                  <a:lnTo>
                    <a:pt x="223" y="197"/>
                  </a:lnTo>
                  <a:lnTo>
                    <a:pt x="166" y="207"/>
                  </a:lnTo>
                  <a:lnTo>
                    <a:pt x="103" y="150"/>
                  </a:lnTo>
                  <a:lnTo>
                    <a:pt x="57" y="55"/>
                  </a:lnTo>
                  <a:lnTo>
                    <a:pt x="0" y="22"/>
                  </a:lnTo>
                  <a:lnTo>
                    <a:pt x="28" y="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08">
              <a:extLst>
                <a:ext uri="{FF2B5EF4-FFF2-40B4-BE49-F238E27FC236}">
                  <a16:creationId xmlns:a16="http://schemas.microsoft.com/office/drawing/2014/main" id="{0D8351A8-5987-4F4B-9C88-E7F08AF3DA76}"/>
                </a:ext>
              </a:extLst>
            </p:cNvPr>
            <p:cNvSpPr>
              <a:spLocks/>
            </p:cNvSpPr>
            <p:nvPr/>
          </p:nvSpPr>
          <p:spPr bwMode="auto">
            <a:xfrm>
              <a:off x="3205" y="1970"/>
              <a:ext cx="488" cy="389"/>
            </a:xfrm>
            <a:custGeom>
              <a:avLst/>
              <a:gdLst>
                <a:gd name="T0" fmla="*/ 0 w 488"/>
                <a:gd name="T1" fmla="*/ 27 h 389"/>
                <a:gd name="T2" fmla="*/ 10 w 488"/>
                <a:gd name="T3" fmla="*/ 112 h 389"/>
                <a:gd name="T4" fmla="*/ 2 w 488"/>
                <a:gd name="T5" fmla="*/ 130 h 389"/>
                <a:gd name="T6" fmla="*/ 32 w 488"/>
                <a:gd name="T7" fmla="*/ 183 h 389"/>
                <a:gd name="T8" fmla="*/ 16 w 488"/>
                <a:gd name="T9" fmla="*/ 266 h 389"/>
                <a:gd name="T10" fmla="*/ 6 w 488"/>
                <a:gd name="T11" fmla="*/ 314 h 389"/>
                <a:gd name="T12" fmla="*/ 61 w 488"/>
                <a:gd name="T13" fmla="*/ 322 h 389"/>
                <a:gd name="T14" fmla="*/ 83 w 488"/>
                <a:gd name="T15" fmla="*/ 367 h 389"/>
                <a:gd name="T16" fmla="*/ 214 w 488"/>
                <a:gd name="T17" fmla="*/ 389 h 389"/>
                <a:gd name="T18" fmla="*/ 318 w 488"/>
                <a:gd name="T19" fmla="*/ 389 h 389"/>
                <a:gd name="T20" fmla="*/ 362 w 488"/>
                <a:gd name="T21" fmla="*/ 367 h 389"/>
                <a:gd name="T22" fmla="*/ 431 w 488"/>
                <a:gd name="T23" fmla="*/ 302 h 389"/>
                <a:gd name="T24" fmla="*/ 457 w 488"/>
                <a:gd name="T25" fmla="*/ 266 h 389"/>
                <a:gd name="T26" fmla="*/ 488 w 488"/>
                <a:gd name="T27" fmla="*/ 237 h 389"/>
                <a:gd name="T28" fmla="*/ 463 w 488"/>
                <a:gd name="T29" fmla="*/ 181 h 389"/>
                <a:gd name="T30" fmla="*/ 463 w 488"/>
                <a:gd name="T31" fmla="*/ 136 h 389"/>
                <a:gd name="T32" fmla="*/ 392 w 488"/>
                <a:gd name="T33" fmla="*/ 114 h 389"/>
                <a:gd name="T34" fmla="*/ 275 w 488"/>
                <a:gd name="T35" fmla="*/ 116 h 389"/>
                <a:gd name="T36" fmla="*/ 180 w 488"/>
                <a:gd name="T37" fmla="*/ 57 h 389"/>
                <a:gd name="T38" fmla="*/ 178 w 488"/>
                <a:gd name="T39" fmla="*/ 0 h 389"/>
                <a:gd name="T40" fmla="*/ 119 w 488"/>
                <a:gd name="T41" fmla="*/ 16 h 389"/>
                <a:gd name="T42" fmla="*/ 55 w 488"/>
                <a:gd name="T43" fmla="*/ 27 h 389"/>
                <a:gd name="T44" fmla="*/ 10 w 488"/>
                <a:gd name="T45" fmla="*/ 12 h 389"/>
                <a:gd name="T46" fmla="*/ 0 w 488"/>
                <a:gd name="T47" fmla="*/ 27 h 389"/>
                <a:gd name="T48" fmla="*/ 0 w 488"/>
                <a:gd name="T49" fmla="*/ 27 h 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8" h="389">
                  <a:moveTo>
                    <a:pt x="0" y="27"/>
                  </a:moveTo>
                  <a:lnTo>
                    <a:pt x="10" y="112"/>
                  </a:lnTo>
                  <a:lnTo>
                    <a:pt x="2" y="130"/>
                  </a:lnTo>
                  <a:lnTo>
                    <a:pt x="32" y="183"/>
                  </a:lnTo>
                  <a:lnTo>
                    <a:pt x="16" y="266"/>
                  </a:lnTo>
                  <a:lnTo>
                    <a:pt x="6" y="314"/>
                  </a:lnTo>
                  <a:lnTo>
                    <a:pt x="61" y="322"/>
                  </a:lnTo>
                  <a:lnTo>
                    <a:pt x="83" y="367"/>
                  </a:lnTo>
                  <a:lnTo>
                    <a:pt x="214" y="389"/>
                  </a:lnTo>
                  <a:lnTo>
                    <a:pt x="318" y="389"/>
                  </a:lnTo>
                  <a:lnTo>
                    <a:pt x="362" y="367"/>
                  </a:lnTo>
                  <a:lnTo>
                    <a:pt x="431" y="302"/>
                  </a:lnTo>
                  <a:lnTo>
                    <a:pt x="457" y="266"/>
                  </a:lnTo>
                  <a:lnTo>
                    <a:pt x="488" y="237"/>
                  </a:lnTo>
                  <a:lnTo>
                    <a:pt x="463" y="181"/>
                  </a:lnTo>
                  <a:lnTo>
                    <a:pt x="463" y="136"/>
                  </a:lnTo>
                  <a:lnTo>
                    <a:pt x="392" y="114"/>
                  </a:lnTo>
                  <a:lnTo>
                    <a:pt x="275" y="116"/>
                  </a:lnTo>
                  <a:lnTo>
                    <a:pt x="180" y="57"/>
                  </a:lnTo>
                  <a:lnTo>
                    <a:pt x="178" y="0"/>
                  </a:lnTo>
                  <a:lnTo>
                    <a:pt x="119" y="16"/>
                  </a:lnTo>
                  <a:lnTo>
                    <a:pt x="55" y="27"/>
                  </a:lnTo>
                  <a:lnTo>
                    <a:pt x="10" y="12"/>
                  </a:lnTo>
                  <a:lnTo>
                    <a:pt x="0" y="2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09">
              <a:extLst>
                <a:ext uri="{FF2B5EF4-FFF2-40B4-BE49-F238E27FC236}">
                  <a16:creationId xmlns:a16="http://schemas.microsoft.com/office/drawing/2014/main" id="{F26A348D-019F-4538-8BAE-E17836945093}"/>
                </a:ext>
              </a:extLst>
            </p:cNvPr>
            <p:cNvSpPr>
              <a:spLocks/>
            </p:cNvSpPr>
            <p:nvPr/>
          </p:nvSpPr>
          <p:spPr bwMode="auto">
            <a:xfrm>
              <a:off x="3523" y="2057"/>
              <a:ext cx="145" cy="132"/>
            </a:xfrm>
            <a:custGeom>
              <a:avLst/>
              <a:gdLst>
                <a:gd name="T0" fmla="*/ 30 w 145"/>
                <a:gd name="T1" fmla="*/ 132 h 132"/>
                <a:gd name="T2" fmla="*/ 30 w 145"/>
                <a:gd name="T3" fmla="*/ 102 h 132"/>
                <a:gd name="T4" fmla="*/ 44 w 145"/>
                <a:gd name="T5" fmla="*/ 77 h 132"/>
                <a:gd name="T6" fmla="*/ 60 w 145"/>
                <a:gd name="T7" fmla="*/ 102 h 132"/>
                <a:gd name="T8" fmla="*/ 97 w 145"/>
                <a:gd name="T9" fmla="*/ 110 h 132"/>
                <a:gd name="T10" fmla="*/ 97 w 145"/>
                <a:gd name="T11" fmla="*/ 73 h 132"/>
                <a:gd name="T12" fmla="*/ 105 w 145"/>
                <a:gd name="T13" fmla="*/ 45 h 132"/>
                <a:gd name="T14" fmla="*/ 137 w 145"/>
                <a:gd name="T15" fmla="*/ 65 h 132"/>
                <a:gd name="T16" fmla="*/ 145 w 145"/>
                <a:gd name="T17" fmla="*/ 43 h 132"/>
                <a:gd name="T18" fmla="*/ 113 w 145"/>
                <a:gd name="T19" fmla="*/ 0 h 132"/>
                <a:gd name="T20" fmla="*/ 44 w 145"/>
                <a:gd name="T21" fmla="*/ 10 h 132"/>
                <a:gd name="T22" fmla="*/ 4 w 145"/>
                <a:gd name="T23" fmla="*/ 39 h 132"/>
                <a:gd name="T24" fmla="*/ 0 w 145"/>
                <a:gd name="T25" fmla="*/ 87 h 132"/>
                <a:gd name="T26" fmla="*/ 4 w 145"/>
                <a:gd name="T27" fmla="*/ 102 h 132"/>
                <a:gd name="T28" fmla="*/ 30 w 145"/>
                <a:gd name="T29" fmla="*/ 132 h 132"/>
                <a:gd name="T30" fmla="*/ 30 w 145"/>
                <a:gd name="T31" fmla="*/ 13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5" h="132">
                  <a:moveTo>
                    <a:pt x="30" y="132"/>
                  </a:moveTo>
                  <a:lnTo>
                    <a:pt x="30" y="102"/>
                  </a:lnTo>
                  <a:lnTo>
                    <a:pt x="44" y="77"/>
                  </a:lnTo>
                  <a:lnTo>
                    <a:pt x="60" y="102"/>
                  </a:lnTo>
                  <a:lnTo>
                    <a:pt x="97" y="110"/>
                  </a:lnTo>
                  <a:lnTo>
                    <a:pt x="97" y="73"/>
                  </a:lnTo>
                  <a:lnTo>
                    <a:pt x="105" y="45"/>
                  </a:lnTo>
                  <a:lnTo>
                    <a:pt x="137" y="65"/>
                  </a:lnTo>
                  <a:lnTo>
                    <a:pt x="145" y="43"/>
                  </a:lnTo>
                  <a:lnTo>
                    <a:pt x="113" y="0"/>
                  </a:lnTo>
                  <a:lnTo>
                    <a:pt x="44" y="10"/>
                  </a:lnTo>
                  <a:lnTo>
                    <a:pt x="4" y="39"/>
                  </a:lnTo>
                  <a:lnTo>
                    <a:pt x="0" y="87"/>
                  </a:lnTo>
                  <a:lnTo>
                    <a:pt x="4" y="102"/>
                  </a:lnTo>
                  <a:lnTo>
                    <a:pt x="30" y="13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0">
              <a:extLst>
                <a:ext uri="{FF2B5EF4-FFF2-40B4-BE49-F238E27FC236}">
                  <a16:creationId xmlns:a16="http://schemas.microsoft.com/office/drawing/2014/main" id="{FFC47D42-B525-44C7-BBAF-F5346D7F6F89}"/>
                </a:ext>
              </a:extLst>
            </p:cNvPr>
            <p:cNvSpPr>
              <a:spLocks/>
            </p:cNvSpPr>
            <p:nvPr/>
          </p:nvSpPr>
          <p:spPr bwMode="auto">
            <a:xfrm>
              <a:off x="3585" y="2175"/>
              <a:ext cx="39" cy="24"/>
            </a:xfrm>
            <a:custGeom>
              <a:avLst/>
              <a:gdLst>
                <a:gd name="T0" fmla="*/ 21 w 39"/>
                <a:gd name="T1" fmla="*/ 0 h 24"/>
                <a:gd name="T2" fmla="*/ 0 w 39"/>
                <a:gd name="T3" fmla="*/ 8 h 24"/>
                <a:gd name="T4" fmla="*/ 6 w 39"/>
                <a:gd name="T5" fmla="*/ 24 h 24"/>
                <a:gd name="T6" fmla="*/ 21 w 39"/>
                <a:gd name="T7" fmla="*/ 24 h 24"/>
                <a:gd name="T8" fmla="*/ 39 w 39"/>
                <a:gd name="T9" fmla="*/ 18 h 24"/>
                <a:gd name="T10" fmla="*/ 27 w 39"/>
                <a:gd name="T11" fmla="*/ 10 h 24"/>
                <a:gd name="T12" fmla="*/ 21 w 39"/>
                <a:gd name="T13" fmla="*/ 0 h 24"/>
                <a:gd name="T14" fmla="*/ 21 w 39"/>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24">
                  <a:moveTo>
                    <a:pt x="21" y="0"/>
                  </a:moveTo>
                  <a:lnTo>
                    <a:pt x="0" y="8"/>
                  </a:lnTo>
                  <a:lnTo>
                    <a:pt x="6" y="24"/>
                  </a:lnTo>
                  <a:lnTo>
                    <a:pt x="21" y="24"/>
                  </a:lnTo>
                  <a:lnTo>
                    <a:pt x="39" y="18"/>
                  </a:lnTo>
                  <a:lnTo>
                    <a:pt x="27" y="10"/>
                  </a:lnTo>
                  <a:lnTo>
                    <a:pt x="2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1">
              <a:extLst>
                <a:ext uri="{FF2B5EF4-FFF2-40B4-BE49-F238E27FC236}">
                  <a16:creationId xmlns:a16="http://schemas.microsoft.com/office/drawing/2014/main" id="{F3D68791-223E-4512-94FD-66FF9FDDD5B9}"/>
                </a:ext>
              </a:extLst>
            </p:cNvPr>
            <p:cNvSpPr>
              <a:spLocks/>
            </p:cNvSpPr>
            <p:nvPr/>
          </p:nvSpPr>
          <p:spPr bwMode="auto">
            <a:xfrm>
              <a:off x="3260" y="2187"/>
              <a:ext cx="42" cy="53"/>
            </a:xfrm>
            <a:custGeom>
              <a:avLst/>
              <a:gdLst>
                <a:gd name="T0" fmla="*/ 0 w 42"/>
                <a:gd name="T1" fmla="*/ 0 h 53"/>
                <a:gd name="T2" fmla="*/ 0 w 42"/>
                <a:gd name="T3" fmla="*/ 20 h 53"/>
                <a:gd name="T4" fmla="*/ 16 w 42"/>
                <a:gd name="T5" fmla="*/ 40 h 53"/>
                <a:gd name="T6" fmla="*/ 8 w 42"/>
                <a:gd name="T7" fmla="*/ 53 h 53"/>
                <a:gd name="T8" fmla="*/ 42 w 42"/>
                <a:gd name="T9" fmla="*/ 47 h 53"/>
                <a:gd name="T10" fmla="*/ 26 w 42"/>
                <a:gd name="T11" fmla="*/ 26 h 53"/>
                <a:gd name="T12" fmla="*/ 0 w 42"/>
                <a:gd name="T13" fmla="*/ 0 h 53"/>
                <a:gd name="T14" fmla="*/ 0 w 42"/>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53">
                  <a:moveTo>
                    <a:pt x="0" y="0"/>
                  </a:moveTo>
                  <a:lnTo>
                    <a:pt x="0" y="20"/>
                  </a:lnTo>
                  <a:lnTo>
                    <a:pt x="16" y="40"/>
                  </a:lnTo>
                  <a:lnTo>
                    <a:pt x="8" y="53"/>
                  </a:lnTo>
                  <a:lnTo>
                    <a:pt x="42" y="47"/>
                  </a:lnTo>
                  <a:lnTo>
                    <a:pt x="26" y="26"/>
                  </a:lnTo>
                  <a:lnTo>
                    <a:pt x="0"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2">
              <a:extLst>
                <a:ext uri="{FF2B5EF4-FFF2-40B4-BE49-F238E27FC236}">
                  <a16:creationId xmlns:a16="http://schemas.microsoft.com/office/drawing/2014/main" id="{7DD8D321-67F9-4387-80A3-E57A91684818}"/>
                </a:ext>
              </a:extLst>
            </p:cNvPr>
            <p:cNvSpPr>
              <a:spLocks/>
            </p:cNvSpPr>
            <p:nvPr/>
          </p:nvSpPr>
          <p:spPr bwMode="auto">
            <a:xfrm>
              <a:off x="3280" y="2124"/>
              <a:ext cx="408" cy="278"/>
            </a:xfrm>
            <a:custGeom>
              <a:avLst/>
              <a:gdLst>
                <a:gd name="T0" fmla="*/ 85 w 408"/>
                <a:gd name="T1" fmla="*/ 61 h 278"/>
                <a:gd name="T2" fmla="*/ 123 w 408"/>
                <a:gd name="T3" fmla="*/ 69 h 278"/>
                <a:gd name="T4" fmla="*/ 119 w 408"/>
                <a:gd name="T5" fmla="*/ 91 h 278"/>
                <a:gd name="T6" fmla="*/ 101 w 408"/>
                <a:gd name="T7" fmla="*/ 101 h 278"/>
                <a:gd name="T8" fmla="*/ 67 w 408"/>
                <a:gd name="T9" fmla="*/ 89 h 278"/>
                <a:gd name="T10" fmla="*/ 26 w 408"/>
                <a:gd name="T11" fmla="*/ 112 h 278"/>
                <a:gd name="T12" fmla="*/ 36 w 408"/>
                <a:gd name="T13" fmla="*/ 130 h 278"/>
                <a:gd name="T14" fmla="*/ 65 w 408"/>
                <a:gd name="T15" fmla="*/ 142 h 278"/>
                <a:gd name="T16" fmla="*/ 77 w 408"/>
                <a:gd name="T17" fmla="*/ 168 h 278"/>
                <a:gd name="T18" fmla="*/ 57 w 408"/>
                <a:gd name="T19" fmla="*/ 168 h 278"/>
                <a:gd name="T20" fmla="*/ 34 w 408"/>
                <a:gd name="T21" fmla="*/ 148 h 278"/>
                <a:gd name="T22" fmla="*/ 12 w 408"/>
                <a:gd name="T23" fmla="*/ 148 h 278"/>
                <a:gd name="T24" fmla="*/ 0 w 408"/>
                <a:gd name="T25" fmla="*/ 156 h 278"/>
                <a:gd name="T26" fmla="*/ 0 w 408"/>
                <a:gd name="T27" fmla="*/ 186 h 278"/>
                <a:gd name="T28" fmla="*/ 10 w 408"/>
                <a:gd name="T29" fmla="*/ 193 h 278"/>
                <a:gd name="T30" fmla="*/ 22 w 408"/>
                <a:gd name="T31" fmla="*/ 225 h 278"/>
                <a:gd name="T32" fmla="*/ 38 w 408"/>
                <a:gd name="T33" fmla="*/ 221 h 278"/>
                <a:gd name="T34" fmla="*/ 52 w 408"/>
                <a:gd name="T35" fmla="*/ 229 h 278"/>
                <a:gd name="T36" fmla="*/ 67 w 408"/>
                <a:gd name="T37" fmla="*/ 263 h 278"/>
                <a:gd name="T38" fmla="*/ 89 w 408"/>
                <a:gd name="T39" fmla="*/ 276 h 278"/>
                <a:gd name="T40" fmla="*/ 119 w 408"/>
                <a:gd name="T41" fmla="*/ 278 h 278"/>
                <a:gd name="T42" fmla="*/ 196 w 408"/>
                <a:gd name="T43" fmla="*/ 241 h 278"/>
                <a:gd name="T44" fmla="*/ 269 w 408"/>
                <a:gd name="T45" fmla="*/ 235 h 278"/>
                <a:gd name="T46" fmla="*/ 299 w 408"/>
                <a:gd name="T47" fmla="*/ 207 h 278"/>
                <a:gd name="T48" fmla="*/ 321 w 408"/>
                <a:gd name="T49" fmla="*/ 148 h 278"/>
                <a:gd name="T50" fmla="*/ 368 w 408"/>
                <a:gd name="T51" fmla="*/ 130 h 278"/>
                <a:gd name="T52" fmla="*/ 408 w 408"/>
                <a:gd name="T53" fmla="*/ 93 h 278"/>
                <a:gd name="T54" fmla="*/ 376 w 408"/>
                <a:gd name="T55" fmla="*/ 47 h 278"/>
                <a:gd name="T56" fmla="*/ 344 w 408"/>
                <a:gd name="T57" fmla="*/ 91 h 278"/>
                <a:gd name="T58" fmla="*/ 322 w 408"/>
                <a:gd name="T59" fmla="*/ 105 h 278"/>
                <a:gd name="T60" fmla="*/ 295 w 408"/>
                <a:gd name="T61" fmla="*/ 105 h 278"/>
                <a:gd name="T62" fmla="*/ 259 w 408"/>
                <a:gd name="T63" fmla="*/ 105 h 278"/>
                <a:gd name="T64" fmla="*/ 259 w 408"/>
                <a:gd name="T65" fmla="*/ 0 h 278"/>
                <a:gd name="T66" fmla="*/ 222 w 408"/>
                <a:gd name="T67" fmla="*/ 6 h 278"/>
                <a:gd name="T68" fmla="*/ 170 w 408"/>
                <a:gd name="T69" fmla="*/ 14 h 278"/>
                <a:gd name="T70" fmla="*/ 85 w 408"/>
                <a:gd name="T71" fmla="*/ 61 h 278"/>
                <a:gd name="T72" fmla="*/ 85 w 408"/>
                <a:gd name="T73" fmla="*/ 61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8" h="278">
                  <a:moveTo>
                    <a:pt x="85" y="61"/>
                  </a:moveTo>
                  <a:lnTo>
                    <a:pt x="123" y="69"/>
                  </a:lnTo>
                  <a:lnTo>
                    <a:pt x="119" y="91"/>
                  </a:lnTo>
                  <a:lnTo>
                    <a:pt x="101" y="101"/>
                  </a:lnTo>
                  <a:lnTo>
                    <a:pt x="67" y="89"/>
                  </a:lnTo>
                  <a:lnTo>
                    <a:pt x="26" y="112"/>
                  </a:lnTo>
                  <a:lnTo>
                    <a:pt x="36" y="130"/>
                  </a:lnTo>
                  <a:lnTo>
                    <a:pt x="65" y="142"/>
                  </a:lnTo>
                  <a:lnTo>
                    <a:pt x="77" y="168"/>
                  </a:lnTo>
                  <a:lnTo>
                    <a:pt x="57" y="168"/>
                  </a:lnTo>
                  <a:lnTo>
                    <a:pt x="34" y="148"/>
                  </a:lnTo>
                  <a:lnTo>
                    <a:pt x="12" y="148"/>
                  </a:lnTo>
                  <a:lnTo>
                    <a:pt x="0" y="156"/>
                  </a:lnTo>
                  <a:lnTo>
                    <a:pt x="0" y="186"/>
                  </a:lnTo>
                  <a:lnTo>
                    <a:pt x="10" y="193"/>
                  </a:lnTo>
                  <a:lnTo>
                    <a:pt x="22" y="225"/>
                  </a:lnTo>
                  <a:lnTo>
                    <a:pt x="38" y="221"/>
                  </a:lnTo>
                  <a:lnTo>
                    <a:pt x="52" y="229"/>
                  </a:lnTo>
                  <a:lnTo>
                    <a:pt x="67" y="263"/>
                  </a:lnTo>
                  <a:lnTo>
                    <a:pt x="89" y="276"/>
                  </a:lnTo>
                  <a:lnTo>
                    <a:pt x="119" y="278"/>
                  </a:lnTo>
                  <a:lnTo>
                    <a:pt x="196" y="241"/>
                  </a:lnTo>
                  <a:lnTo>
                    <a:pt x="269" y="235"/>
                  </a:lnTo>
                  <a:lnTo>
                    <a:pt x="299" y="207"/>
                  </a:lnTo>
                  <a:lnTo>
                    <a:pt x="321" y="148"/>
                  </a:lnTo>
                  <a:lnTo>
                    <a:pt x="368" y="130"/>
                  </a:lnTo>
                  <a:lnTo>
                    <a:pt x="408" y="93"/>
                  </a:lnTo>
                  <a:lnTo>
                    <a:pt x="376" y="47"/>
                  </a:lnTo>
                  <a:lnTo>
                    <a:pt x="344" y="91"/>
                  </a:lnTo>
                  <a:lnTo>
                    <a:pt x="322" y="105"/>
                  </a:lnTo>
                  <a:lnTo>
                    <a:pt x="295" y="105"/>
                  </a:lnTo>
                  <a:lnTo>
                    <a:pt x="259" y="105"/>
                  </a:lnTo>
                  <a:lnTo>
                    <a:pt x="259" y="0"/>
                  </a:lnTo>
                  <a:lnTo>
                    <a:pt x="222" y="6"/>
                  </a:lnTo>
                  <a:lnTo>
                    <a:pt x="170" y="14"/>
                  </a:lnTo>
                  <a:lnTo>
                    <a:pt x="85" y="6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13">
              <a:extLst>
                <a:ext uri="{FF2B5EF4-FFF2-40B4-BE49-F238E27FC236}">
                  <a16:creationId xmlns:a16="http://schemas.microsoft.com/office/drawing/2014/main" id="{D0F8DB50-D883-4DA4-BD4C-6B834E271A53}"/>
                </a:ext>
              </a:extLst>
            </p:cNvPr>
            <p:cNvSpPr>
              <a:spLocks/>
            </p:cNvSpPr>
            <p:nvPr/>
          </p:nvSpPr>
          <p:spPr bwMode="auto">
            <a:xfrm>
              <a:off x="3237" y="2217"/>
              <a:ext cx="35" cy="37"/>
            </a:xfrm>
            <a:custGeom>
              <a:avLst/>
              <a:gdLst>
                <a:gd name="T0" fmla="*/ 35 w 35"/>
                <a:gd name="T1" fmla="*/ 0 h 37"/>
                <a:gd name="T2" fmla="*/ 33 w 35"/>
                <a:gd name="T3" fmla="*/ 14 h 37"/>
                <a:gd name="T4" fmla="*/ 4 w 35"/>
                <a:gd name="T5" fmla="*/ 37 h 37"/>
                <a:gd name="T6" fmla="*/ 0 w 35"/>
                <a:gd name="T7" fmla="*/ 19 h 37"/>
                <a:gd name="T8" fmla="*/ 11 w 35"/>
                <a:gd name="T9" fmla="*/ 4 h 37"/>
                <a:gd name="T10" fmla="*/ 35 w 35"/>
                <a:gd name="T11" fmla="*/ 0 h 37"/>
                <a:gd name="T12" fmla="*/ 35 w 3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7">
                  <a:moveTo>
                    <a:pt x="35" y="0"/>
                  </a:moveTo>
                  <a:lnTo>
                    <a:pt x="33" y="14"/>
                  </a:lnTo>
                  <a:lnTo>
                    <a:pt x="4" y="37"/>
                  </a:lnTo>
                  <a:lnTo>
                    <a:pt x="0" y="19"/>
                  </a:lnTo>
                  <a:lnTo>
                    <a:pt x="11" y="4"/>
                  </a:lnTo>
                  <a:lnTo>
                    <a:pt x="3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14">
              <a:extLst>
                <a:ext uri="{FF2B5EF4-FFF2-40B4-BE49-F238E27FC236}">
                  <a16:creationId xmlns:a16="http://schemas.microsoft.com/office/drawing/2014/main" id="{82DB92CA-10B5-4C96-8461-CC8EC7554191}"/>
                </a:ext>
              </a:extLst>
            </p:cNvPr>
            <p:cNvSpPr>
              <a:spLocks/>
            </p:cNvSpPr>
            <p:nvPr/>
          </p:nvSpPr>
          <p:spPr bwMode="auto">
            <a:xfrm>
              <a:off x="3260" y="2236"/>
              <a:ext cx="42" cy="28"/>
            </a:xfrm>
            <a:custGeom>
              <a:avLst/>
              <a:gdLst>
                <a:gd name="T0" fmla="*/ 28 w 42"/>
                <a:gd name="T1" fmla="*/ 0 h 28"/>
                <a:gd name="T2" fmla="*/ 42 w 42"/>
                <a:gd name="T3" fmla="*/ 14 h 28"/>
                <a:gd name="T4" fmla="*/ 42 w 42"/>
                <a:gd name="T5" fmla="*/ 26 h 28"/>
                <a:gd name="T6" fmla="*/ 0 w 42"/>
                <a:gd name="T7" fmla="*/ 28 h 28"/>
                <a:gd name="T8" fmla="*/ 18 w 42"/>
                <a:gd name="T9" fmla="*/ 8 h 28"/>
                <a:gd name="T10" fmla="*/ 28 w 42"/>
                <a:gd name="T11" fmla="*/ 0 h 28"/>
                <a:gd name="T12" fmla="*/ 28 w 4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28" y="0"/>
                  </a:moveTo>
                  <a:lnTo>
                    <a:pt x="42" y="14"/>
                  </a:lnTo>
                  <a:lnTo>
                    <a:pt x="42" y="26"/>
                  </a:lnTo>
                  <a:lnTo>
                    <a:pt x="0" y="28"/>
                  </a:lnTo>
                  <a:lnTo>
                    <a:pt x="18" y="8"/>
                  </a:lnTo>
                  <a:lnTo>
                    <a:pt x="28"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15">
              <a:extLst>
                <a:ext uri="{FF2B5EF4-FFF2-40B4-BE49-F238E27FC236}">
                  <a16:creationId xmlns:a16="http://schemas.microsoft.com/office/drawing/2014/main" id="{208F3F85-E613-4828-98CA-50A421BCF96B}"/>
                </a:ext>
              </a:extLst>
            </p:cNvPr>
            <p:cNvSpPr>
              <a:spLocks/>
            </p:cNvSpPr>
            <p:nvPr/>
          </p:nvSpPr>
          <p:spPr bwMode="auto">
            <a:xfrm>
              <a:off x="3207" y="1976"/>
              <a:ext cx="251" cy="272"/>
            </a:xfrm>
            <a:custGeom>
              <a:avLst/>
              <a:gdLst>
                <a:gd name="T0" fmla="*/ 0 w 251"/>
                <a:gd name="T1" fmla="*/ 6 h 272"/>
                <a:gd name="T2" fmla="*/ 14 w 251"/>
                <a:gd name="T3" fmla="*/ 41 h 272"/>
                <a:gd name="T4" fmla="*/ 77 w 251"/>
                <a:gd name="T5" fmla="*/ 108 h 272"/>
                <a:gd name="T6" fmla="*/ 103 w 251"/>
                <a:gd name="T7" fmla="*/ 142 h 272"/>
                <a:gd name="T8" fmla="*/ 154 w 251"/>
                <a:gd name="T9" fmla="*/ 158 h 272"/>
                <a:gd name="T10" fmla="*/ 140 w 251"/>
                <a:gd name="T11" fmla="*/ 179 h 272"/>
                <a:gd name="T12" fmla="*/ 89 w 251"/>
                <a:gd name="T13" fmla="*/ 177 h 272"/>
                <a:gd name="T14" fmla="*/ 45 w 251"/>
                <a:gd name="T15" fmla="*/ 162 h 272"/>
                <a:gd name="T16" fmla="*/ 45 w 251"/>
                <a:gd name="T17" fmla="*/ 181 h 272"/>
                <a:gd name="T18" fmla="*/ 87 w 251"/>
                <a:gd name="T19" fmla="*/ 207 h 272"/>
                <a:gd name="T20" fmla="*/ 95 w 251"/>
                <a:gd name="T21" fmla="*/ 221 h 272"/>
                <a:gd name="T22" fmla="*/ 75 w 251"/>
                <a:gd name="T23" fmla="*/ 245 h 272"/>
                <a:gd name="T24" fmla="*/ 103 w 251"/>
                <a:gd name="T25" fmla="*/ 270 h 272"/>
                <a:gd name="T26" fmla="*/ 140 w 251"/>
                <a:gd name="T27" fmla="*/ 272 h 272"/>
                <a:gd name="T28" fmla="*/ 142 w 251"/>
                <a:gd name="T29" fmla="*/ 237 h 272"/>
                <a:gd name="T30" fmla="*/ 158 w 251"/>
                <a:gd name="T31" fmla="*/ 213 h 272"/>
                <a:gd name="T32" fmla="*/ 251 w 251"/>
                <a:gd name="T33" fmla="*/ 170 h 272"/>
                <a:gd name="T34" fmla="*/ 241 w 251"/>
                <a:gd name="T35" fmla="*/ 156 h 272"/>
                <a:gd name="T36" fmla="*/ 142 w 251"/>
                <a:gd name="T37" fmla="*/ 209 h 272"/>
                <a:gd name="T38" fmla="*/ 119 w 251"/>
                <a:gd name="T39" fmla="*/ 223 h 272"/>
                <a:gd name="T40" fmla="*/ 111 w 251"/>
                <a:gd name="T41" fmla="*/ 203 h 272"/>
                <a:gd name="T42" fmla="*/ 235 w 251"/>
                <a:gd name="T43" fmla="*/ 142 h 272"/>
                <a:gd name="T44" fmla="*/ 192 w 251"/>
                <a:gd name="T45" fmla="*/ 77 h 272"/>
                <a:gd name="T46" fmla="*/ 166 w 251"/>
                <a:gd name="T47" fmla="*/ 89 h 272"/>
                <a:gd name="T48" fmla="*/ 146 w 251"/>
                <a:gd name="T49" fmla="*/ 130 h 272"/>
                <a:gd name="T50" fmla="*/ 132 w 251"/>
                <a:gd name="T51" fmla="*/ 116 h 272"/>
                <a:gd name="T52" fmla="*/ 134 w 251"/>
                <a:gd name="T53" fmla="*/ 63 h 272"/>
                <a:gd name="T54" fmla="*/ 168 w 251"/>
                <a:gd name="T55" fmla="*/ 29 h 272"/>
                <a:gd name="T56" fmla="*/ 162 w 251"/>
                <a:gd name="T57" fmla="*/ 0 h 272"/>
                <a:gd name="T58" fmla="*/ 73 w 251"/>
                <a:gd name="T59" fmla="*/ 21 h 272"/>
                <a:gd name="T60" fmla="*/ 26 w 251"/>
                <a:gd name="T61" fmla="*/ 17 h 272"/>
                <a:gd name="T62" fmla="*/ 0 w 251"/>
                <a:gd name="T63" fmla="*/ 6 h 272"/>
                <a:gd name="T64" fmla="*/ 0 w 251"/>
                <a:gd name="T65" fmla="*/ 6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272">
                  <a:moveTo>
                    <a:pt x="0" y="6"/>
                  </a:moveTo>
                  <a:lnTo>
                    <a:pt x="14" y="41"/>
                  </a:lnTo>
                  <a:lnTo>
                    <a:pt x="77" y="108"/>
                  </a:lnTo>
                  <a:lnTo>
                    <a:pt x="103" y="142"/>
                  </a:lnTo>
                  <a:lnTo>
                    <a:pt x="154" y="158"/>
                  </a:lnTo>
                  <a:lnTo>
                    <a:pt x="140" y="179"/>
                  </a:lnTo>
                  <a:lnTo>
                    <a:pt x="89" y="177"/>
                  </a:lnTo>
                  <a:lnTo>
                    <a:pt x="45" y="162"/>
                  </a:lnTo>
                  <a:lnTo>
                    <a:pt x="45" y="181"/>
                  </a:lnTo>
                  <a:lnTo>
                    <a:pt x="87" y="207"/>
                  </a:lnTo>
                  <a:lnTo>
                    <a:pt x="95" y="221"/>
                  </a:lnTo>
                  <a:lnTo>
                    <a:pt x="75" y="245"/>
                  </a:lnTo>
                  <a:lnTo>
                    <a:pt x="103" y="270"/>
                  </a:lnTo>
                  <a:lnTo>
                    <a:pt x="140" y="272"/>
                  </a:lnTo>
                  <a:lnTo>
                    <a:pt x="142" y="237"/>
                  </a:lnTo>
                  <a:lnTo>
                    <a:pt x="158" y="213"/>
                  </a:lnTo>
                  <a:lnTo>
                    <a:pt x="251" y="170"/>
                  </a:lnTo>
                  <a:lnTo>
                    <a:pt x="241" y="156"/>
                  </a:lnTo>
                  <a:lnTo>
                    <a:pt x="142" y="209"/>
                  </a:lnTo>
                  <a:lnTo>
                    <a:pt x="119" y="223"/>
                  </a:lnTo>
                  <a:lnTo>
                    <a:pt x="111" y="203"/>
                  </a:lnTo>
                  <a:lnTo>
                    <a:pt x="235" y="142"/>
                  </a:lnTo>
                  <a:lnTo>
                    <a:pt x="192" y="77"/>
                  </a:lnTo>
                  <a:lnTo>
                    <a:pt x="166" y="89"/>
                  </a:lnTo>
                  <a:lnTo>
                    <a:pt x="146" y="130"/>
                  </a:lnTo>
                  <a:lnTo>
                    <a:pt x="132" y="116"/>
                  </a:lnTo>
                  <a:lnTo>
                    <a:pt x="134" y="63"/>
                  </a:lnTo>
                  <a:lnTo>
                    <a:pt x="168" y="29"/>
                  </a:lnTo>
                  <a:lnTo>
                    <a:pt x="162" y="0"/>
                  </a:lnTo>
                  <a:lnTo>
                    <a:pt x="73" y="21"/>
                  </a:lnTo>
                  <a:lnTo>
                    <a:pt x="26" y="17"/>
                  </a:lnTo>
                  <a:lnTo>
                    <a:pt x="0" y="6"/>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16">
              <a:extLst>
                <a:ext uri="{FF2B5EF4-FFF2-40B4-BE49-F238E27FC236}">
                  <a16:creationId xmlns:a16="http://schemas.microsoft.com/office/drawing/2014/main" id="{6A2ABAE4-769E-4B7C-8757-C82E8A256D62}"/>
                </a:ext>
              </a:extLst>
            </p:cNvPr>
            <p:cNvSpPr>
              <a:spLocks/>
            </p:cNvSpPr>
            <p:nvPr/>
          </p:nvSpPr>
          <p:spPr bwMode="auto">
            <a:xfrm>
              <a:off x="3207" y="1752"/>
              <a:ext cx="552" cy="423"/>
            </a:xfrm>
            <a:custGeom>
              <a:avLst/>
              <a:gdLst>
                <a:gd name="T0" fmla="*/ 518 w 552"/>
                <a:gd name="T1" fmla="*/ 423 h 423"/>
                <a:gd name="T2" fmla="*/ 546 w 552"/>
                <a:gd name="T3" fmla="*/ 320 h 423"/>
                <a:gd name="T4" fmla="*/ 552 w 552"/>
                <a:gd name="T5" fmla="*/ 261 h 423"/>
                <a:gd name="T6" fmla="*/ 542 w 552"/>
                <a:gd name="T7" fmla="*/ 230 h 423"/>
                <a:gd name="T8" fmla="*/ 546 w 552"/>
                <a:gd name="T9" fmla="*/ 206 h 423"/>
                <a:gd name="T10" fmla="*/ 508 w 552"/>
                <a:gd name="T11" fmla="*/ 184 h 423"/>
                <a:gd name="T12" fmla="*/ 461 w 552"/>
                <a:gd name="T13" fmla="*/ 83 h 423"/>
                <a:gd name="T14" fmla="*/ 437 w 552"/>
                <a:gd name="T15" fmla="*/ 60 h 423"/>
                <a:gd name="T16" fmla="*/ 358 w 552"/>
                <a:gd name="T17" fmla="*/ 4 h 423"/>
                <a:gd name="T18" fmla="*/ 295 w 552"/>
                <a:gd name="T19" fmla="*/ 0 h 423"/>
                <a:gd name="T20" fmla="*/ 249 w 552"/>
                <a:gd name="T21" fmla="*/ 6 h 423"/>
                <a:gd name="T22" fmla="*/ 225 w 552"/>
                <a:gd name="T23" fmla="*/ 22 h 423"/>
                <a:gd name="T24" fmla="*/ 176 w 552"/>
                <a:gd name="T25" fmla="*/ 24 h 423"/>
                <a:gd name="T26" fmla="*/ 150 w 552"/>
                <a:gd name="T27" fmla="*/ 36 h 423"/>
                <a:gd name="T28" fmla="*/ 125 w 552"/>
                <a:gd name="T29" fmla="*/ 56 h 423"/>
                <a:gd name="T30" fmla="*/ 73 w 552"/>
                <a:gd name="T31" fmla="*/ 103 h 423"/>
                <a:gd name="T32" fmla="*/ 38 w 552"/>
                <a:gd name="T33" fmla="*/ 149 h 423"/>
                <a:gd name="T34" fmla="*/ 12 w 552"/>
                <a:gd name="T35" fmla="*/ 176 h 423"/>
                <a:gd name="T36" fmla="*/ 0 w 552"/>
                <a:gd name="T37" fmla="*/ 228 h 423"/>
                <a:gd name="T38" fmla="*/ 26 w 552"/>
                <a:gd name="T39" fmla="*/ 241 h 423"/>
                <a:gd name="T40" fmla="*/ 107 w 552"/>
                <a:gd name="T41" fmla="*/ 237 h 423"/>
                <a:gd name="T42" fmla="*/ 170 w 552"/>
                <a:gd name="T43" fmla="*/ 230 h 423"/>
                <a:gd name="T44" fmla="*/ 180 w 552"/>
                <a:gd name="T45" fmla="*/ 307 h 423"/>
                <a:gd name="T46" fmla="*/ 263 w 552"/>
                <a:gd name="T47" fmla="*/ 378 h 423"/>
                <a:gd name="T48" fmla="*/ 336 w 552"/>
                <a:gd name="T49" fmla="*/ 340 h 423"/>
                <a:gd name="T50" fmla="*/ 395 w 552"/>
                <a:gd name="T51" fmla="*/ 311 h 423"/>
                <a:gd name="T52" fmla="*/ 429 w 552"/>
                <a:gd name="T53" fmla="*/ 316 h 423"/>
                <a:gd name="T54" fmla="*/ 457 w 552"/>
                <a:gd name="T55" fmla="*/ 346 h 423"/>
                <a:gd name="T56" fmla="*/ 518 w 552"/>
                <a:gd name="T57" fmla="*/ 423 h 423"/>
                <a:gd name="T58" fmla="*/ 518 w 552"/>
                <a:gd name="T59" fmla="*/ 423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2" h="423">
                  <a:moveTo>
                    <a:pt x="518" y="423"/>
                  </a:moveTo>
                  <a:lnTo>
                    <a:pt x="546" y="320"/>
                  </a:lnTo>
                  <a:lnTo>
                    <a:pt x="552" y="261"/>
                  </a:lnTo>
                  <a:lnTo>
                    <a:pt x="542" y="230"/>
                  </a:lnTo>
                  <a:lnTo>
                    <a:pt x="546" y="206"/>
                  </a:lnTo>
                  <a:lnTo>
                    <a:pt x="508" y="184"/>
                  </a:lnTo>
                  <a:lnTo>
                    <a:pt x="461" y="83"/>
                  </a:lnTo>
                  <a:lnTo>
                    <a:pt x="437" y="60"/>
                  </a:lnTo>
                  <a:lnTo>
                    <a:pt x="358" y="4"/>
                  </a:lnTo>
                  <a:lnTo>
                    <a:pt x="295" y="0"/>
                  </a:lnTo>
                  <a:lnTo>
                    <a:pt x="249" y="6"/>
                  </a:lnTo>
                  <a:lnTo>
                    <a:pt x="225" y="22"/>
                  </a:lnTo>
                  <a:lnTo>
                    <a:pt x="176" y="24"/>
                  </a:lnTo>
                  <a:lnTo>
                    <a:pt x="150" y="36"/>
                  </a:lnTo>
                  <a:lnTo>
                    <a:pt x="125" y="56"/>
                  </a:lnTo>
                  <a:lnTo>
                    <a:pt x="73" y="103"/>
                  </a:lnTo>
                  <a:lnTo>
                    <a:pt x="38" y="149"/>
                  </a:lnTo>
                  <a:lnTo>
                    <a:pt x="12" y="176"/>
                  </a:lnTo>
                  <a:lnTo>
                    <a:pt x="0" y="228"/>
                  </a:lnTo>
                  <a:lnTo>
                    <a:pt x="26" y="241"/>
                  </a:lnTo>
                  <a:lnTo>
                    <a:pt x="107" y="237"/>
                  </a:lnTo>
                  <a:lnTo>
                    <a:pt x="170" y="230"/>
                  </a:lnTo>
                  <a:lnTo>
                    <a:pt x="180" y="307"/>
                  </a:lnTo>
                  <a:lnTo>
                    <a:pt x="263" y="378"/>
                  </a:lnTo>
                  <a:lnTo>
                    <a:pt x="336" y="340"/>
                  </a:lnTo>
                  <a:lnTo>
                    <a:pt x="395" y="311"/>
                  </a:lnTo>
                  <a:lnTo>
                    <a:pt x="429" y="316"/>
                  </a:lnTo>
                  <a:lnTo>
                    <a:pt x="457" y="346"/>
                  </a:lnTo>
                  <a:lnTo>
                    <a:pt x="518" y="423"/>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7">
              <a:extLst>
                <a:ext uri="{FF2B5EF4-FFF2-40B4-BE49-F238E27FC236}">
                  <a16:creationId xmlns:a16="http://schemas.microsoft.com/office/drawing/2014/main" id="{68EFEAAE-770E-43E1-A327-28E2533521CD}"/>
                </a:ext>
              </a:extLst>
            </p:cNvPr>
            <p:cNvSpPr>
              <a:spLocks/>
            </p:cNvSpPr>
            <p:nvPr/>
          </p:nvSpPr>
          <p:spPr bwMode="auto">
            <a:xfrm>
              <a:off x="3490" y="1968"/>
              <a:ext cx="49" cy="18"/>
            </a:xfrm>
            <a:custGeom>
              <a:avLst/>
              <a:gdLst>
                <a:gd name="T0" fmla="*/ 0 w 49"/>
                <a:gd name="T1" fmla="*/ 8 h 18"/>
                <a:gd name="T2" fmla="*/ 29 w 49"/>
                <a:gd name="T3" fmla="*/ 14 h 18"/>
                <a:gd name="T4" fmla="*/ 49 w 49"/>
                <a:gd name="T5" fmla="*/ 18 h 18"/>
                <a:gd name="T6" fmla="*/ 33 w 49"/>
                <a:gd name="T7" fmla="*/ 0 h 18"/>
                <a:gd name="T8" fmla="*/ 0 w 49"/>
                <a:gd name="T9" fmla="*/ 8 h 18"/>
                <a:gd name="T10" fmla="*/ 0 w 49"/>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8">
                  <a:moveTo>
                    <a:pt x="0" y="8"/>
                  </a:moveTo>
                  <a:lnTo>
                    <a:pt x="29" y="14"/>
                  </a:lnTo>
                  <a:lnTo>
                    <a:pt x="49" y="18"/>
                  </a:lnTo>
                  <a:lnTo>
                    <a:pt x="33" y="0"/>
                  </a:lnTo>
                  <a:lnTo>
                    <a:pt x="0" y="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18">
              <a:extLst>
                <a:ext uri="{FF2B5EF4-FFF2-40B4-BE49-F238E27FC236}">
                  <a16:creationId xmlns:a16="http://schemas.microsoft.com/office/drawing/2014/main" id="{016A56A9-4CCA-4708-976B-79AB1CBE6FE0}"/>
                </a:ext>
              </a:extLst>
            </p:cNvPr>
            <p:cNvSpPr>
              <a:spLocks/>
            </p:cNvSpPr>
            <p:nvPr/>
          </p:nvSpPr>
          <p:spPr bwMode="auto">
            <a:xfrm>
              <a:off x="3432" y="1912"/>
              <a:ext cx="42" cy="16"/>
            </a:xfrm>
            <a:custGeom>
              <a:avLst/>
              <a:gdLst>
                <a:gd name="T0" fmla="*/ 0 w 42"/>
                <a:gd name="T1" fmla="*/ 12 h 16"/>
                <a:gd name="T2" fmla="*/ 20 w 42"/>
                <a:gd name="T3" fmla="*/ 16 h 16"/>
                <a:gd name="T4" fmla="*/ 42 w 42"/>
                <a:gd name="T5" fmla="*/ 6 h 16"/>
                <a:gd name="T6" fmla="*/ 18 w 42"/>
                <a:gd name="T7" fmla="*/ 0 h 16"/>
                <a:gd name="T8" fmla="*/ 0 w 42"/>
                <a:gd name="T9" fmla="*/ 12 h 16"/>
                <a:gd name="T10" fmla="*/ 0 w 42"/>
                <a:gd name="T11" fmla="*/ 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0" y="12"/>
                  </a:moveTo>
                  <a:lnTo>
                    <a:pt x="20" y="16"/>
                  </a:lnTo>
                  <a:lnTo>
                    <a:pt x="42" y="6"/>
                  </a:lnTo>
                  <a:lnTo>
                    <a:pt x="18" y="0"/>
                  </a:lnTo>
                  <a:lnTo>
                    <a:pt x="0" y="12"/>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19">
              <a:extLst>
                <a:ext uri="{FF2B5EF4-FFF2-40B4-BE49-F238E27FC236}">
                  <a16:creationId xmlns:a16="http://schemas.microsoft.com/office/drawing/2014/main" id="{4FD3CB60-39BB-4DF7-9DC3-26296EBF098D}"/>
                </a:ext>
              </a:extLst>
            </p:cNvPr>
            <p:cNvSpPr>
              <a:spLocks/>
            </p:cNvSpPr>
            <p:nvPr/>
          </p:nvSpPr>
          <p:spPr bwMode="auto">
            <a:xfrm>
              <a:off x="3375" y="1823"/>
              <a:ext cx="63" cy="38"/>
            </a:xfrm>
            <a:custGeom>
              <a:avLst/>
              <a:gdLst>
                <a:gd name="T0" fmla="*/ 0 w 63"/>
                <a:gd name="T1" fmla="*/ 4 h 38"/>
                <a:gd name="T2" fmla="*/ 44 w 63"/>
                <a:gd name="T3" fmla="*/ 34 h 38"/>
                <a:gd name="T4" fmla="*/ 63 w 63"/>
                <a:gd name="T5" fmla="*/ 38 h 38"/>
                <a:gd name="T6" fmla="*/ 48 w 63"/>
                <a:gd name="T7" fmla="*/ 20 h 38"/>
                <a:gd name="T8" fmla="*/ 28 w 63"/>
                <a:gd name="T9" fmla="*/ 0 h 38"/>
                <a:gd name="T10" fmla="*/ 0 w 63"/>
                <a:gd name="T11" fmla="*/ 4 h 38"/>
                <a:gd name="T12" fmla="*/ 0 w 63"/>
                <a:gd name="T13" fmla="*/ 4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8">
                  <a:moveTo>
                    <a:pt x="0" y="4"/>
                  </a:moveTo>
                  <a:lnTo>
                    <a:pt x="44" y="34"/>
                  </a:lnTo>
                  <a:lnTo>
                    <a:pt x="63" y="38"/>
                  </a:lnTo>
                  <a:lnTo>
                    <a:pt x="48" y="20"/>
                  </a:lnTo>
                  <a:lnTo>
                    <a:pt x="28" y="0"/>
                  </a:lnTo>
                  <a:lnTo>
                    <a:pt x="0"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0">
              <a:extLst>
                <a:ext uri="{FF2B5EF4-FFF2-40B4-BE49-F238E27FC236}">
                  <a16:creationId xmlns:a16="http://schemas.microsoft.com/office/drawing/2014/main" id="{790C2CCD-513B-4A2A-B426-C58A81D8589B}"/>
                </a:ext>
              </a:extLst>
            </p:cNvPr>
            <p:cNvSpPr>
              <a:spLocks/>
            </p:cNvSpPr>
            <p:nvPr/>
          </p:nvSpPr>
          <p:spPr bwMode="auto">
            <a:xfrm>
              <a:off x="3377" y="1889"/>
              <a:ext cx="79" cy="35"/>
            </a:xfrm>
            <a:custGeom>
              <a:avLst/>
              <a:gdLst>
                <a:gd name="T0" fmla="*/ 79 w 79"/>
                <a:gd name="T1" fmla="*/ 16 h 35"/>
                <a:gd name="T2" fmla="*/ 42 w 79"/>
                <a:gd name="T3" fmla="*/ 27 h 35"/>
                <a:gd name="T4" fmla="*/ 20 w 79"/>
                <a:gd name="T5" fmla="*/ 35 h 35"/>
                <a:gd name="T6" fmla="*/ 0 w 79"/>
                <a:gd name="T7" fmla="*/ 35 h 35"/>
                <a:gd name="T8" fmla="*/ 30 w 79"/>
                <a:gd name="T9" fmla="*/ 8 h 35"/>
                <a:gd name="T10" fmla="*/ 53 w 79"/>
                <a:gd name="T11" fmla="*/ 8 h 35"/>
                <a:gd name="T12" fmla="*/ 79 w 79"/>
                <a:gd name="T13" fmla="*/ 0 h 35"/>
                <a:gd name="T14" fmla="*/ 79 w 79"/>
                <a:gd name="T15" fmla="*/ 16 h 35"/>
                <a:gd name="T16" fmla="*/ 79 w 79"/>
                <a:gd name="T17" fmla="*/ 1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5">
                  <a:moveTo>
                    <a:pt x="79" y="16"/>
                  </a:moveTo>
                  <a:lnTo>
                    <a:pt x="42" y="27"/>
                  </a:lnTo>
                  <a:lnTo>
                    <a:pt x="20" y="35"/>
                  </a:lnTo>
                  <a:lnTo>
                    <a:pt x="0" y="35"/>
                  </a:lnTo>
                  <a:lnTo>
                    <a:pt x="30" y="8"/>
                  </a:lnTo>
                  <a:lnTo>
                    <a:pt x="53" y="8"/>
                  </a:lnTo>
                  <a:lnTo>
                    <a:pt x="79" y="0"/>
                  </a:lnTo>
                  <a:lnTo>
                    <a:pt x="79" y="16"/>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1">
              <a:extLst>
                <a:ext uri="{FF2B5EF4-FFF2-40B4-BE49-F238E27FC236}">
                  <a16:creationId xmlns:a16="http://schemas.microsoft.com/office/drawing/2014/main" id="{C9617E10-E9A1-4A7F-BE07-41EC723FA6CF}"/>
                </a:ext>
              </a:extLst>
            </p:cNvPr>
            <p:cNvSpPr>
              <a:spLocks/>
            </p:cNvSpPr>
            <p:nvPr/>
          </p:nvSpPr>
          <p:spPr bwMode="auto">
            <a:xfrm>
              <a:off x="3369" y="1869"/>
              <a:ext cx="105" cy="28"/>
            </a:xfrm>
            <a:custGeom>
              <a:avLst/>
              <a:gdLst>
                <a:gd name="T0" fmla="*/ 0 w 105"/>
                <a:gd name="T1" fmla="*/ 20 h 28"/>
                <a:gd name="T2" fmla="*/ 42 w 105"/>
                <a:gd name="T3" fmla="*/ 12 h 28"/>
                <a:gd name="T4" fmla="*/ 63 w 105"/>
                <a:gd name="T5" fmla="*/ 2 h 28"/>
                <a:gd name="T6" fmla="*/ 89 w 105"/>
                <a:gd name="T7" fmla="*/ 0 h 28"/>
                <a:gd name="T8" fmla="*/ 105 w 105"/>
                <a:gd name="T9" fmla="*/ 8 h 28"/>
                <a:gd name="T10" fmla="*/ 65 w 105"/>
                <a:gd name="T11" fmla="*/ 16 h 28"/>
                <a:gd name="T12" fmla="*/ 46 w 105"/>
                <a:gd name="T13" fmla="*/ 28 h 28"/>
                <a:gd name="T14" fmla="*/ 0 w 105"/>
                <a:gd name="T15" fmla="*/ 20 h 28"/>
                <a:gd name="T16" fmla="*/ 0 w 105"/>
                <a:gd name="T17" fmla="*/ 2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28">
                  <a:moveTo>
                    <a:pt x="0" y="20"/>
                  </a:moveTo>
                  <a:lnTo>
                    <a:pt x="42" y="12"/>
                  </a:lnTo>
                  <a:lnTo>
                    <a:pt x="63" y="2"/>
                  </a:lnTo>
                  <a:lnTo>
                    <a:pt x="89" y="0"/>
                  </a:lnTo>
                  <a:lnTo>
                    <a:pt x="105" y="8"/>
                  </a:lnTo>
                  <a:lnTo>
                    <a:pt x="65" y="16"/>
                  </a:lnTo>
                  <a:lnTo>
                    <a:pt x="46" y="28"/>
                  </a:lnTo>
                  <a:lnTo>
                    <a:pt x="0" y="2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2">
              <a:extLst>
                <a:ext uri="{FF2B5EF4-FFF2-40B4-BE49-F238E27FC236}">
                  <a16:creationId xmlns:a16="http://schemas.microsoft.com/office/drawing/2014/main" id="{B4D2726C-7511-4CDE-BBC1-73662C02FFAA}"/>
                </a:ext>
              </a:extLst>
            </p:cNvPr>
            <p:cNvSpPr>
              <a:spLocks/>
            </p:cNvSpPr>
            <p:nvPr/>
          </p:nvSpPr>
          <p:spPr bwMode="auto">
            <a:xfrm>
              <a:off x="3699" y="1982"/>
              <a:ext cx="50" cy="19"/>
            </a:xfrm>
            <a:custGeom>
              <a:avLst/>
              <a:gdLst>
                <a:gd name="T0" fmla="*/ 8 w 50"/>
                <a:gd name="T1" fmla="*/ 4 h 19"/>
                <a:gd name="T2" fmla="*/ 26 w 50"/>
                <a:gd name="T3" fmla="*/ 0 h 19"/>
                <a:gd name="T4" fmla="*/ 50 w 50"/>
                <a:gd name="T5" fmla="*/ 7 h 19"/>
                <a:gd name="T6" fmla="*/ 46 w 50"/>
                <a:gd name="T7" fmla="*/ 19 h 19"/>
                <a:gd name="T8" fmla="*/ 16 w 50"/>
                <a:gd name="T9" fmla="*/ 19 h 19"/>
                <a:gd name="T10" fmla="*/ 0 w 50"/>
                <a:gd name="T11" fmla="*/ 11 h 19"/>
                <a:gd name="T12" fmla="*/ 8 w 50"/>
                <a:gd name="T13" fmla="*/ 4 h 19"/>
                <a:gd name="T14" fmla="*/ 8 w 50"/>
                <a:gd name="T15" fmla="*/ 4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9">
                  <a:moveTo>
                    <a:pt x="8" y="4"/>
                  </a:moveTo>
                  <a:lnTo>
                    <a:pt x="26" y="0"/>
                  </a:lnTo>
                  <a:lnTo>
                    <a:pt x="50" y="7"/>
                  </a:lnTo>
                  <a:lnTo>
                    <a:pt x="46" y="19"/>
                  </a:lnTo>
                  <a:lnTo>
                    <a:pt x="16" y="19"/>
                  </a:lnTo>
                  <a:lnTo>
                    <a:pt x="0" y="11"/>
                  </a:lnTo>
                  <a:lnTo>
                    <a:pt x="8" y="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23">
              <a:extLst>
                <a:ext uri="{FF2B5EF4-FFF2-40B4-BE49-F238E27FC236}">
                  <a16:creationId xmlns:a16="http://schemas.microsoft.com/office/drawing/2014/main" id="{C6D5B661-1E61-429E-909E-B35888DA14DD}"/>
                </a:ext>
              </a:extLst>
            </p:cNvPr>
            <p:cNvSpPr>
              <a:spLocks/>
            </p:cNvSpPr>
            <p:nvPr/>
          </p:nvSpPr>
          <p:spPr bwMode="auto">
            <a:xfrm>
              <a:off x="3717" y="1948"/>
              <a:ext cx="40" cy="26"/>
            </a:xfrm>
            <a:custGeom>
              <a:avLst/>
              <a:gdLst>
                <a:gd name="T0" fmla="*/ 0 w 40"/>
                <a:gd name="T1" fmla="*/ 0 h 26"/>
                <a:gd name="T2" fmla="*/ 40 w 40"/>
                <a:gd name="T3" fmla="*/ 22 h 26"/>
                <a:gd name="T4" fmla="*/ 16 w 40"/>
                <a:gd name="T5" fmla="*/ 26 h 26"/>
                <a:gd name="T6" fmla="*/ 2 w 40"/>
                <a:gd name="T7" fmla="*/ 14 h 26"/>
                <a:gd name="T8" fmla="*/ 0 w 40"/>
                <a:gd name="T9" fmla="*/ 0 h 26"/>
                <a:gd name="T10" fmla="*/ 0 w 4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26">
                  <a:moveTo>
                    <a:pt x="0" y="0"/>
                  </a:moveTo>
                  <a:lnTo>
                    <a:pt x="40" y="22"/>
                  </a:lnTo>
                  <a:lnTo>
                    <a:pt x="16" y="26"/>
                  </a:lnTo>
                  <a:lnTo>
                    <a:pt x="2" y="14"/>
                  </a:lnTo>
                  <a:lnTo>
                    <a:pt x="0"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24">
              <a:extLst>
                <a:ext uri="{FF2B5EF4-FFF2-40B4-BE49-F238E27FC236}">
                  <a16:creationId xmlns:a16="http://schemas.microsoft.com/office/drawing/2014/main" id="{3914C902-8BD7-470F-97EE-6D72D8530B0D}"/>
                </a:ext>
              </a:extLst>
            </p:cNvPr>
            <p:cNvSpPr>
              <a:spLocks/>
            </p:cNvSpPr>
            <p:nvPr/>
          </p:nvSpPr>
          <p:spPr bwMode="auto">
            <a:xfrm>
              <a:off x="3411" y="1986"/>
              <a:ext cx="101" cy="61"/>
            </a:xfrm>
            <a:custGeom>
              <a:avLst/>
              <a:gdLst>
                <a:gd name="T0" fmla="*/ 0 w 101"/>
                <a:gd name="T1" fmla="*/ 3 h 61"/>
                <a:gd name="T2" fmla="*/ 41 w 101"/>
                <a:gd name="T3" fmla="*/ 47 h 61"/>
                <a:gd name="T4" fmla="*/ 69 w 101"/>
                <a:gd name="T5" fmla="*/ 57 h 61"/>
                <a:gd name="T6" fmla="*/ 101 w 101"/>
                <a:gd name="T7" fmla="*/ 61 h 61"/>
                <a:gd name="T8" fmla="*/ 83 w 101"/>
                <a:gd name="T9" fmla="*/ 41 h 61"/>
                <a:gd name="T10" fmla="*/ 95 w 101"/>
                <a:gd name="T11" fmla="*/ 27 h 61"/>
                <a:gd name="T12" fmla="*/ 63 w 101"/>
                <a:gd name="T13" fmla="*/ 3 h 61"/>
                <a:gd name="T14" fmla="*/ 39 w 101"/>
                <a:gd name="T15" fmla="*/ 3 h 61"/>
                <a:gd name="T16" fmla="*/ 47 w 101"/>
                <a:gd name="T17" fmla="*/ 23 h 61"/>
                <a:gd name="T18" fmla="*/ 15 w 101"/>
                <a:gd name="T19" fmla="*/ 0 h 61"/>
                <a:gd name="T20" fmla="*/ 0 w 101"/>
                <a:gd name="T21" fmla="*/ 3 h 61"/>
                <a:gd name="T22" fmla="*/ 0 w 101"/>
                <a:gd name="T23" fmla="*/ 3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61">
                  <a:moveTo>
                    <a:pt x="0" y="3"/>
                  </a:moveTo>
                  <a:lnTo>
                    <a:pt x="41" y="47"/>
                  </a:lnTo>
                  <a:lnTo>
                    <a:pt x="69" y="57"/>
                  </a:lnTo>
                  <a:lnTo>
                    <a:pt x="101" y="61"/>
                  </a:lnTo>
                  <a:lnTo>
                    <a:pt x="83" y="41"/>
                  </a:lnTo>
                  <a:lnTo>
                    <a:pt x="95" y="27"/>
                  </a:lnTo>
                  <a:lnTo>
                    <a:pt x="63" y="3"/>
                  </a:lnTo>
                  <a:lnTo>
                    <a:pt x="39" y="3"/>
                  </a:lnTo>
                  <a:lnTo>
                    <a:pt x="47" y="23"/>
                  </a:lnTo>
                  <a:lnTo>
                    <a:pt x="15" y="0"/>
                  </a:lnTo>
                  <a:lnTo>
                    <a:pt x="0" y="3"/>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5">
              <a:extLst>
                <a:ext uri="{FF2B5EF4-FFF2-40B4-BE49-F238E27FC236}">
                  <a16:creationId xmlns:a16="http://schemas.microsoft.com/office/drawing/2014/main" id="{C017FAC5-5418-48DB-AACE-C805F6B585A0}"/>
                </a:ext>
              </a:extLst>
            </p:cNvPr>
            <p:cNvSpPr>
              <a:spLocks/>
            </p:cNvSpPr>
            <p:nvPr/>
          </p:nvSpPr>
          <p:spPr bwMode="auto">
            <a:xfrm>
              <a:off x="3428" y="1926"/>
              <a:ext cx="111" cy="32"/>
            </a:xfrm>
            <a:custGeom>
              <a:avLst/>
              <a:gdLst>
                <a:gd name="T0" fmla="*/ 10 w 111"/>
                <a:gd name="T1" fmla="*/ 18 h 32"/>
                <a:gd name="T2" fmla="*/ 30 w 111"/>
                <a:gd name="T3" fmla="*/ 18 h 32"/>
                <a:gd name="T4" fmla="*/ 42 w 111"/>
                <a:gd name="T5" fmla="*/ 0 h 32"/>
                <a:gd name="T6" fmla="*/ 76 w 111"/>
                <a:gd name="T7" fmla="*/ 6 h 32"/>
                <a:gd name="T8" fmla="*/ 111 w 111"/>
                <a:gd name="T9" fmla="*/ 22 h 32"/>
                <a:gd name="T10" fmla="*/ 80 w 111"/>
                <a:gd name="T11" fmla="*/ 32 h 32"/>
                <a:gd name="T12" fmla="*/ 38 w 111"/>
                <a:gd name="T13" fmla="*/ 32 h 32"/>
                <a:gd name="T14" fmla="*/ 0 w 111"/>
                <a:gd name="T15" fmla="*/ 22 h 32"/>
                <a:gd name="T16" fmla="*/ 10 w 111"/>
                <a:gd name="T17" fmla="*/ 18 h 32"/>
                <a:gd name="T18" fmla="*/ 10 w 111"/>
                <a:gd name="T19" fmla="*/ 1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32">
                  <a:moveTo>
                    <a:pt x="10" y="18"/>
                  </a:moveTo>
                  <a:lnTo>
                    <a:pt x="30" y="18"/>
                  </a:lnTo>
                  <a:lnTo>
                    <a:pt x="42" y="0"/>
                  </a:lnTo>
                  <a:lnTo>
                    <a:pt x="76" y="6"/>
                  </a:lnTo>
                  <a:lnTo>
                    <a:pt x="111" y="22"/>
                  </a:lnTo>
                  <a:lnTo>
                    <a:pt x="80" y="32"/>
                  </a:lnTo>
                  <a:lnTo>
                    <a:pt x="38" y="32"/>
                  </a:lnTo>
                  <a:lnTo>
                    <a:pt x="0" y="22"/>
                  </a:lnTo>
                  <a:lnTo>
                    <a:pt x="10" y="18"/>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6">
              <a:extLst>
                <a:ext uri="{FF2B5EF4-FFF2-40B4-BE49-F238E27FC236}">
                  <a16:creationId xmlns:a16="http://schemas.microsoft.com/office/drawing/2014/main" id="{DA2495DE-C61A-4775-9A11-2D4A3C27D8F1}"/>
                </a:ext>
              </a:extLst>
            </p:cNvPr>
            <p:cNvSpPr>
              <a:spLocks/>
            </p:cNvSpPr>
            <p:nvPr/>
          </p:nvSpPr>
          <p:spPr bwMode="auto">
            <a:xfrm>
              <a:off x="3419" y="1758"/>
              <a:ext cx="253" cy="174"/>
            </a:xfrm>
            <a:custGeom>
              <a:avLst/>
              <a:gdLst>
                <a:gd name="T0" fmla="*/ 0 w 253"/>
                <a:gd name="T1" fmla="*/ 54 h 174"/>
                <a:gd name="T2" fmla="*/ 35 w 253"/>
                <a:gd name="T3" fmla="*/ 54 h 174"/>
                <a:gd name="T4" fmla="*/ 104 w 253"/>
                <a:gd name="T5" fmla="*/ 85 h 174"/>
                <a:gd name="T6" fmla="*/ 132 w 253"/>
                <a:gd name="T7" fmla="*/ 81 h 174"/>
                <a:gd name="T8" fmla="*/ 96 w 253"/>
                <a:gd name="T9" fmla="*/ 54 h 174"/>
                <a:gd name="T10" fmla="*/ 138 w 253"/>
                <a:gd name="T11" fmla="*/ 58 h 174"/>
                <a:gd name="T12" fmla="*/ 156 w 253"/>
                <a:gd name="T13" fmla="*/ 62 h 174"/>
                <a:gd name="T14" fmla="*/ 134 w 253"/>
                <a:gd name="T15" fmla="*/ 36 h 174"/>
                <a:gd name="T16" fmla="*/ 178 w 253"/>
                <a:gd name="T17" fmla="*/ 50 h 174"/>
                <a:gd name="T18" fmla="*/ 128 w 253"/>
                <a:gd name="T19" fmla="*/ 0 h 174"/>
                <a:gd name="T20" fmla="*/ 164 w 253"/>
                <a:gd name="T21" fmla="*/ 12 h 174"/>
                <a:gd name="T22" fmla="*/ 241 w 253"/>
                <a:gd name="T23" fmla="*/ 69 h 174"/>
                <a:gd name="T24" fmla="*/ 253 w 253"/>
                <a:gd name="T25" fmla="*/ 105 h 174"/>
                <a:gd name="T26" fmla="*/ 178 w 253"/>
                <a:gd name="T27" fmla="*/ 73 h 174"/>
                <a:gd name="T28" fmla="*/ 193 w 253"/>
                <a:gd name="T29" fmla="*/ 93 h 174"/>
                <a:gd name="T30" fmla="*/ 146 w 253"/>
                <a:gd name="T31" fmla="*/ 95 h 174"/>
                <a:gd name="T32" fmla="*/ 172 w 253"/>
                <a:gd name="T33" fmla="*/ 131 h 174"/>
                <a:gd name="T34" fmla="*/ 172 w 253"/>
                <a:gd name="T35" fmla="*/ 152 h 174"/>
                <a:gd name="T36" fmla="*/ 126 w 253"/>
                <a:gd name="T37" fmla="*/ 145 h 174"/>
                <a:gd name="T38" fmla="*/ 104 w 253"/>
                <a:gd name="T39" fmla="*/ 147 h 174"/>
                <a:gd name="T40" fmla="*/ 118 w 253"/>
                <a:gd name="T41" fmla="*/ 174 h 174"/>
                <a:gd name="T42" fmla="*/ 37 w 253"/>
                <a:gd name="T43" fmla="*/ 148 h 174"/>
                <a:gd name="T44" fmla="*/ 55 w 253"/>
                <a:gd name="T45" fmla="*/ 127 h 174"/>
                <a:gd name="T46" fmla="*/ 87 w 253"/>
                <a:gd name="T47" fmla="*/ 139 h 174"/>
                <a:gd name="T48" fmla="*/ 120 w 253"/>
                <a:gd name="T49" fmla="*/ 115 h 174"/>
                <a:gd name="T50" fmla="*/ 31 w 253"/>
                <a:gd name="T51" fmla="*/ 77 h 174"/>
                <a:gd name="T52" fmla="*/ 0 w 253"/>
                <a:gd name="T53" fmla="*/ 54 h 174"/>
                <a:gd name="T54" fmla="*/ 0 w 253"/>
                <a:gd name="T55" fmla="*/ 54 h 1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3" h="174">
                  <a:moveTo>
                    <a:pt x="0" y="54"/>
                  </a:moveTo>
                  <a:lnTo>
                    <a:pt x="35" y="54"/>
                  </a:lnTo>
                  <a:lnTo>
                    <a:pt x="104" y="85"/>
                  </a:lnTo>
                  <a:lnTo>
                    <a:pt x="132" y="81"/>
                  </a:lnTo>
                  <a:lnTo>
                    <a:pt x="96" y="54"/>
                  </a:lnTo>
                  <a:lnTo>
                    <a:pt x="138" y="58"/>
                  </a:lnTo>
                  <a:lnTo>
                    <a:pt x="156" y="62"/>
                  </a:lnTo>
                  <a:lnTo>
                    <a:pt x="134" y="36"/>
                  </a:lnTo>
                  <a:lnTo>
                    <a:pt x="178" y="50"/>
                  </a:lnTo>
                  <a:lnTo>
                    <a:pt x="128" y="0"/>
                  </a:lnTo>
                  <a:lnTo>
                    <a:pt x="164" y="12"/>
                  </a:lnTo>
                  <a:lnTo>
                    <a:pt x="241" y="69"/>
                  </a:lnTo>
                  <a:lnTo>
                    <a:pt x="253" y="105"/>
                  </a:lnTo>
                  <a:lnTo>
                    <a:pt x="178" y="73"/>
                  </a:lnTo>
                  <a:lnTo>
                    <a:pt x="193" y="93"/>
                  </a:lnTo>
                  <a:lnTo>
                    <a:pt x="146" y="95"/>
                  </a:lnTo>
                  <a:lnTo>
                    <a:pt x="172" y="131"/>
                  </a:lnTo>
                  <a:lnTo>
                    <a:pt x="172" y="152"/>
                  </a:lnTo>
                  <a:lnTo>
                    <a:pt x="126" y="145"/>
                  </a:lnTo>
                  <a:lnTo>
                    <a:pt x="104" y="147"/>
                  </a:lnTo>
                  <a:lnTo>
                    <a:pt x="118" y="174"/>
                  </a:lnTo>
                  <a:lnTo>
                    <a:pt x="37" y="148"/>
                  </a:lnTo>
                  <a:lnTo>
                    <a:pt x="55" y="127"/>
                  </a:lnTo>
                  <a:lnTo>
                    <a:pt x="87" y="139"/>
                  </a:lnTo>
                  <a:lnTo>
                    <a:pt x="120" y="115"/>
                  </a:lnTo>
                  <a:lnTo>
                    <a:pt x="31" y="77"/>
                  </a:lnTo>
                  <a:lnTo>
                    <a:pt x="0" y="54"/>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7">
              <a:extLst>
                <a:ext uri="{FF2B5EF4-FFF2-40B4-BE49-F238E27FC236}">
                  <a16:creationId xmlns:a16="http://schemas.microsoft.com/office/drawing/2014/main" id="{C0812A69-9740-4FA3-95B1-0D93302CD8C6}"/>
                </a:ext>
              </a:extLst>
            </p:cNvPr>
            <p:cNvSpPr>
              <a:spLocks/>
            </p:cNvSpPr>
            <p:nvPr/>
          </p:nvSpPr>
          <p:spPr bwMode="auto">
            <a:xfrm>
              <a:off x="2865" y="2918"/>
              <a:ext cx="117" cy="69"/>
            </a:xfrm>
            <a:custGeom>
              <a:avLst/>
              <a:gdLst>
                <a:gd name="T0" fmla="*/ 117 w 117"/>
                <a:gd name="T1" fmla="*/ 34 h 69"/>
                <a:gd name="T2" fmla="*/ 89 w 117"/>
                <a:gd name="T3" fmla="*/ 18 h 69"/>
                <a:gd name="T4" fmla="*/ 61 w 117"/>
                <a:gd name="T5" fmla="*/ 0 h 69"/>
                <a:gd name="T6" fmla="*/ 28 w 117"/>
                <a:gd name="T7" fmla="*/ 0 h 69"/>
                <a:gd name="T8" fmla="*/ 12 w 117"/>
                <a:gd name="T9" fmla="*/ 10 h 69"/>
                <a:gd name="T10" fmla="*/ 12 w 117"/>
                <a:gd name="T11" fmla="*/ 28 h 69"/>
                <a:gd name="T12" fmla="*/ 0 w 117"/>
                <a:gd name="T13" fmla="*/ 46 h 69"/>
                <a:gd name="T14" fmla="*/ 0 w 117"/>
                <a:gd name="T15" fmla="*/ 57 h 69"/>
                <a:gd name="T16" fmla="*/ 33 w 117"/>
                <a:gd name="T17" fmla="*/ 69 h 69"/>
                <a:gd name="T18" fmla="*/ 89 w 117"/>
                <a:gd name="T19" fmla="*/ 65 h 69"/>
                <a:gd name="T20" fmla="*/ 99 w 117"/>
                <a:gd name="T21" fmla="*/ 61 h 69"/>
                <a:gd name="T22" fmla="*/ 89 w 117"/>
                <a:gd name="T23" fmla="*/ 53 h 69"/>
                <a:gd name="T24" fmla="*/ 109 w 117"/>
                <a:gd name="T25" fmla="*/ 49 h 69"/>
                <a:gd name="T26" fmla="*/ 117 w 117"/>
                <a:gd name="T27" fmla="*/ 34 h 69"/>
                <a:gd name="T28" fmla="*/ 117 w 117"/>
                <a:gd name="T29" fmla="*/ 34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69">
                  <a:moveTo>
                    <a:pt x="117" y="34"/>
                  </a:moveTo>
                  <a:lnTo>
                    <a:pt x="89" y="18"/>
                  </a:lnTo>
                  <a:lnTo>
                    <a:pt x="61" y="0"/>
                  </a:lnTo>
                  <a:lnTo>
                    <a:pt x="28" y="0"/>
                  </a:lnTo>
                  <a:lnTo>
                    <a:pt x="12" y="10"/>
                  </a:lnTo>
                  <a:lnTo>
                    <a:pt x="12" y="28"/>
                  </a:lnTo>
                  <a:lnTo>
                    <a:pt x="0" y="46"/>
                  </a:lnTo>
                  <a:lnTo>
                    <a:pt x="0" y="57"/>
                  </a:lnTo>
                  <a:lnTo>
                    <a:pt x="33" y="69"/>
                  </a:lnTo>
                  <a:lnTo>
                    <a:pt x="89" y="65"/>
                  </a:lnTo>
                  <a:lnTo>
                    <a:pt x="99" y="61"/>
                  </a:lnTo>
                  <a:lnTo>
                    <a:pt x="89" y="53"/>
                  </a:lnTo>
                  <a:lnTo>
                    <a:pt x="109" y="49"/>
                  </a:lnTo>
                  <a:lnTo>
                    <a:pt x="117" y="3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8">
              <a:extLst>
                <a:ext uri="{FF2B5EF4-FFF2-40B4-BE49-F238E27FC236}">
                  <a16:creationId xmlns:a16="http://schemas.microsoft.com/office/drawing/2014/main" id="{788C737A-B8ED-4905-A93D-625902413C5C}"/>
                </a:ext>
              </a:extLst>
            </p:cNvPr>
            <p:cNvSpPr>
              <a:spLocks/>
            </p:cNvSpPr>
            <p:nvPr/>
          </p:nvSpPr>
          <p:spPr bwMode="auto">
            <a:xfrm>
              <a:off x="2906" y="2918"/>
              <a:ext cx="60" cy="40"/>
            </a:xfrm>
            <a:custGeom>
              <a:avLst/>
              <a:gdLst>
                <a:gd name="T0" fmla="*/ 12 w 60"/>
                <a:gd name="T1" fmla="*/ 0 h 40"/>
                <a:gd name="T2" fmla="*/ 60 w 60"/>
                <a:gd name="T3" fmla="*/ 28 h 40"/>
                <a:gd name="T4" fmla="*/ 42 w 60"/>
                <a:gd name="T5" fmla="*/ 40 h 40"/>
                <a:gd name="T6" fmla="*/ 0 w 60"/>
                <a:gd name="T7" fmla="*/ 14 h 40"/>
                <a:gd name="T8" fmla="*/ 0 w 60"/>
                <a:gd name="T9" fmla="*/ 0 h 40"/>
                <a:gd name="T10" fmla="*/ 12 w 60"/>
                <a:gd name="T11" fmla="*/ 0 h 40"/>
                <a:gd name="T12" fmla="*/ 12 w 6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0">
                  <a:moveTo>
                    <a:pt x="12" y="0"/>
                  </a:moveTo>
                  <a:lnTo>
                    <a:pt x="60" y="28"/>
                  </a:lnTo>
                  <a:lnTo>
                    <a:pt x="42" y="40"/>
                  </a:lnTo>
                  <a:lnTo>
                    <a:pt x="0" y="14"/>
                  </a:lnTo>
                  <a:lnTo>
                    <a:pt x="0" y="0"/>
                  </a:lnTo>
                  <a:lnTo>
                    <a:pt x="12"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9">
              <a:extLst>
                <a:ext uri="{FF2B5EF4-FFF2-40B4-BE49-F238E27FC236}">
                  <a16:creationId xmlns:a16="http://schemas.microsoft.com/office/drawing/2014/main" id="{98AB5C03-8DA7-4D42-B074-E3DAAE33036D}"/>
                </a:ext>
              </a:extLst>
            </p:cNvPr>
            <p:cNvSpPr>
              <a:spLocks/>
            </p:cNvSpPr>
            <p:nvPr/>
          </p:nvSpPr>
          <p:spPr bwMode="auto">
            <a:xfrm>
              <a:off x="2885" y="2950"/>
              <a:ext cx="61" cy="35"/>
            </a:xfrm>
            <a:custGeom>
              <a:avLst/>
              <a:gdLst>
                <a:gd name="T0" fmla="*/ 61 w 61"/>
                <a:gd name="T1" fmla="*/ 25 h 35"/>
                <a:gd name="T2" fmla="*/ 17 w 61"/>
                <a:gd name="T3" fmla="*/ 0 h 35"/>
                <a:gd name="T4" fmla="*/ 0 w 61"/>
                <a:gd name="T5" fmla="*/ 6 h 35"/>
                <a:gd name="T6" fmla="*/ 2 w 61"/>
                <a:gd name="T7" fmla="*/ 21 h 35"/>
                <a:gd name="T8" fmla="*/ 37 w 61"/>
                <a:gd name="T9" fmla="*/ 35 h 35"/>
                <a:gd name="T10" fmla="*/ 61 w 61"/>
                <a:gd name="T11" fmla="*/ 33 h 35"/>
                <a:gd name="T12" fmla="*/ 61 w 61"/>
                <a:gd name="T13" fmla="*/ 25 h 35"/>
                <a:gd name="T14" fmla="*/ 61 w 61"/>
                <a:gd name="T15" fmla="*/ 2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35">
                  <a:moveTo>
                    <a:pt x="61" y="25"/>
                  </a:moveTo>
                  <a:lnTo>
                    <a:pt x="17" y="0"/>
                  </a:lnTo>
                  <a:lnTo>
                    <a:pt x="0" y="6"/>
                  </a:lnTo>
                  <a:lnTo>
                    <a:pt x="2" y="21"/>
                  </a:lnTo>
                  <a:lnTo>
                    <a:pt x="37" y="35"/>
                  </a:lnTo>
                  <a:lnTo>
                    <a:pt x="61" y="33"/>
                  </a:lnTo>
                  <a:lnTo>
                    <a:pt x="61" y="2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30">
              <a:extLst>
                <a:ext uri="{FF2B5EF4-FFF2-40B4-BE49-F238E27FC236}">
                  <a16:creationId xmlns:a16="http://schemas.microsoft.com/office/drawing/2014/main" id="{D7858145-FE9F-42CC-8AF7-9C3D3A6B89A6}"/>
                </a:ext>
              </a:extLst>
            </p:cNvPr>
            <p:cNvSpPr>
              <a:spLocks/>
            </p:cNvSpPr>
            <p:nvPr/>
          </p:nvSpPr>
          <p:spPr bwMode="auto">
            <a:xfrm>
              <a:off x="2950" y="2942"/>
              <a:ext cx="28" cy="22"/>
            </a:xfrm>
            <a:custGeom>
              <a:avLst/>
              <a:gdLst>
                <a:gd name="T0" fmla="*/ 12 w 28"/>
                <a:gd name="T1" fmla="*/ 0 h 22"/>
                <a:gd name="T2" fmla="*/ 28 w 28"/>
                <a:gd name="T3" fmla="*/ 10 h 22"/>
                <a:gd name="T4" fmla="*/ 28 w 28"/>
                <a:gd name="T5" fmla="*/ 22 h 22"/>
                <a:gd name="T6" fmla="*/ 2 w 28"/>
                <a:gd name="T7" fmla="*/ 22 h 22"/>
                <a:gd name="T8" fmla="*/ 0 w 28"/>
                <a:gd name="T9" fmla="*/ 8 h 22"/>
                <a:gd name="T10" fmla="*/ 12 w 28"/>
                <a:gd name="T11" fmla="*/ 0 h 22"/>
                <a:gd name="T12" fmla="*/ 12 w 2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2">
                  <a:moveTo>
                    <a:pt x="12" y="0"/>
                  </a:moveTo>
                  <a:lnTo>
                    <a:pt x="28" y="10"/>
                  </a:lnTo>
                  <a:lnTo>
                    <a:pt x="28" y="22"/>
                  </a:lnTo>
                  <a:lnTo>
                    <a:pt x="2" y="22"/>
                  </a:lnTo>
                  <a:lnTo>
                    <a:pt x="0" y="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31">
              <a:extLst>
                <a:ext uri="{FF2B5EF4-FFF2-40B4-BE49-F238E27FC236}">
                  <a16:creationId xmlns:a16="http://schemas.microsoft.com/office/drawing/2014/main" id="{B4F3B5C2-8597-4522-986D-EEAA425AE180}"/>
                </a:ext>
              </a:extLst>
            </p:cNvPr>
            <p:cNvSpPr>
              <a:spLocks/>
            </p:cNvSpPr>
            <p:nvPr/>
          </p:nvSpPr>
          <p:spPr bwMode="auto">
            <a:xfrm>
              <a:off x="2604" y="3019"/>
              <a:ext cx="824" cy="278"/>
            </a:xfrm>
            <a:custGeom>
              <a:avLst/>
              <a:gdLst>
                <a:gd name="T0" fmla="*/ 824 w 824"/>
                <a:gd name="T1" fmla="*/ 138 h 278"/>
                <a:gd name="T2" fmla="*/ 785 w 824"/>
                <a:gd name="T3" fmla="*/ 122 h 278"/>
                <a:gd name="T4" fmla="*/ 743 w 824"/>
                <a:gd name="T5" fmla="*/ 118 h 278"/>
                <a:gd name="T6" fmla="*/ 660 w 824"/>
                <a:gd name="T7" fmla="*/ 118 h 278"/>
                <a:gd name="T8" fmla="*/ 641 w 824"/>
                <a:gd name="T9" fmla="*/ 134 h 278"/>
                <a:gd name="T10" fmla="*/ 589 w 824"/>
                <a:gd name="T11" fmla="*/ 156 h 278"/>
                <a:gd name="T12" fmla="*/ 516 w 824"/>
                <a:gd name="T13" fmla="*/ 178 h 278"/>
                <a:gd name="T14" fmla="*/ 385 w 824"/>
                <a:gd name="T15" fmla="*/ 186 h 278"/>
                <a:gd name="T16" fmla="*/ 257 w 824"/>
                <a:gd name="T17" fmla="*/ 112 h 278"/>
                <a:gd name="T18" fmla="*/ 160 w 824"/>
                <a:gd name="T19" fmla="*/ 28 h 278"/>
                <a:gd name="T20" fmla="*/ 95 w 824"/>
                <a:gd name="T21" fmla="*/ 8 h 278"/>
                <a:gd name="T22" fmla="*/ 79 w 824"/>
                <a:gd name="T23" fmla="*/ 0 h 278"/>
                <a:gd name="T24" fmla="*/ 35 w 824"/>
                <a:gd name="T25" fmla="*/ 10 h 278"/>
                <a:gd name="T26" fmla="*/ 18 w 824"/>
                <a:gd name="T27" fmla="*/ 18 h 278"/>
                <a:gd name="T28" fmla="*/ 0 w 824"/>
                <a:gd name="T29" fmla="*/ 65 h 278"/>
                <a:gd name="T30" fmla="*/ 4 w 824"/>
                <a:gd name="T31" fmla="*/ 103 h 278"/>
                <a:gd name="T32" fmla="*/ 31 w 824"/>
                <a:gd name="T33" fmla="*/ 140 h 278"/>
                <a:gd name="T34" fmla="*/ 69 w 824"/>
                <a:gd name="T35" fmla="*/ 160 h 278"/>
                <a:gd name="T36" fmla="*/ 114 w 824"/>
                <a:gd name="T37" fmla="*/ 223 h 278"/>
                <a:gd name="T38" fmla="*/ 172 w 824"/>
                <a:gd name="T39" fmla="*/ 239 h 278"/>
                <a:gd name="T40" fmla="*/ 215 w 824"/>
                <a:gd name="T41" fmla="*/ 267 h 278"/>
                <a:gd name="T42" fmla="*/ 328 w 824"/>
                <a:gd name="T43" fmla="*/ 276 h 278"/>
                <a:gd name="T44" fmla="*/ 463 w 824"/>
                <a:gd name="T45" fmla="*/ 278 h 278"/>
                <a:gd name="T46" fmla="*/ 777 w 824"/>
                <a:gd name="T47" fmla="*/ 251 h 278"/>
                <a:gd name="T48" fmla="*/ 819 w 824"/>
                <a:gd name="T49" fmla="*/ 221 h 278"/>
                <a:gd name="T50" fmla="*/ 824 w 824"/>
                <a:gd name="T51" fmla="*/ 138 h 278"/>
                <a:gd name="T52" fmla="*/ 824 w 824"/>
                <a:gd name="T53" fmla="*/ 138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4" h="278">
                  <a:moveTo>
                    <a:pt x="824" y="138"/>
                  </a:moveTo>
                  <a:lnTo>
                    <a:pt x="785" y="122"/>
                  </a:lnTo>
                  <a:lnTo>
                    <a:pt x="743" y="118"/>
                  </a:lnTo>
                  <a:lnTo>
                    <a:pt x="660" y="118"/>
                  </a:lnTo>
                  <a:lnTo>
                    <a:pt x="641" y="134"/>
                  </a:lnTo>
                  <a:lnTo>
                    <a:pt x="589" y="156"/>
                  </a:lnTo>
                  <a:lnTo>
                    <a:pt x="516" y="178"/>
                  </a:lnTo>
                  <a:lnTo>
                    <a:pt x="385" y="186"/>
                  </a:lnTo>
                  <a:lnTo>
                    <a:pt x="257" y="112"/>
                  </a:lnTo>
                  <a:lnTo>
                    <a:pt x="160" y="28"/>
                  </a:lnTo>
                  <a:lnTo>
                    <a:pt x="95" y="8"/>
                  </a:lnTo>
                  <a:lnTo>
                    <a:pt x="79" y="0"/>
                  </a:lnTo>
                  <a:lnTo>
                    <a:pt x="35" y="10"/>
                  </a:lnTo>
                  <a:lnTo>
                    <a:pt x="18" y="18"/>
                  </a:lnTo>
                  <a:lnTo>
                    <a:pt x="0" y="65"/>
                  </a:lnTo>
                  <a:lnTo>
                    <a:pt x="4" y="103"/>
                  </a:lnTo>
                  <a:lnTo>
                    <a:pt x="31" y="140"/>
                  </a:lnTo>
                  <a:lnTo>
                    <a:pt x="69" y="160"/>
                  </a:lnTo>
                  <a:lnTo>
                    <a:pt x="114" y="223"/>
                  </a:lnTo>
                  <a:lnTo>
                    <a:pt x="172" y="239"/>
                  </a:lnTo>
                  <a:lnTo>
                    <a:pt x="215" y="267"/>
                  </a:lnTo>
                  <a:lnTo>
                    <a:pt x="328" y="276"/>
                  </a:lnTo>
                  <a:lnTo>
                    <a:pt x="463" y="278"/>
                  </a:lnTo>
                  <a:lnTo>
                    <a:pt x="777" y="251"/>
                  </a:lnTo>
                  <a:lnTo>
                    <a:pt x="819" y="221"/>
                  </a:lnTo>
                  <a:lnTo>
                    <a:pt x="824" y="13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2">
              <a:extLst>
                <a:ext uri="{FF2B5EF4-FFF2-40B4-BE49-F238E27FC236}">
                  <a16:creationId xmlns:a16="http://schemas.microsoft.com/office/drawing/2014/main" id="{4C511A66-6608-49F7-8DEF-12770E3B43AA}"/>
                </a:ext>
              </a:extLst>
            </p:cNvPr>
            <p:cNvSpPr>
              <a:spLocks/>
            </p:cNvSpPr>
            <p:nvPr/>
          </p:nvSpPr>
          <p:spPr bwMode="auto">
            <a:xfrm>
              <a:off x="2598" y="3019"/>
              <a:ext cx="101" cy="158"/>
            </a:xfrm>
            <a:custGeom>
              <a:avLst/>
              <a:gdLst>
                <a:gd name="T0" fmla="*/ 45 w 101"/>
                <a:gd name="T1" fmla="*/ 0 h 158"/>
                <a:gd name="T2" fmla="*/ 37 w 101"/>
                <a:gd name="T3" fmla="*/ 49 h 158"/>
                <a:gd name="T4" fmla="*/ 45 w 101"/>
                <a:gd name="T5" fmla="*/ 97 h 158"/>
                <a:gd name="T6" fmla="*/ 101 w 101"/>
                <a:gd name="T7" fmla="*/ 152 h 158"/>
                <a:gd name="T8" fmla="*/ 65 w 101"/>
                <a:gd name="T9" fmla="*/ 158 h 158"/>
                <a:gd name="T10" fmla="*/ 16 w 101"/>
                <a:gd name="T11" fmla="*/ 118 h 158"/>
                <a:gd name="T12" fmla="*/ 0 w 101"/>
                <a:gd name="T13" fmla="*/ 65 h 158"/>
                <a:gd name="T14" fmla="*/ 10 w 101"/>
                <a:gd name="T15" fmla="*/ 31 h 158"/>
                <a:gd name="T16" fmla="*/ 28 w 101"/>
                <a:gd name="T17" fmla="*/ 14 h 158"/>
                <a:gd name="T18" fmla="*/ 45 w 101"/>
                <a:gd name="T19" fmla="*/ 0 h 158"/>
                <a:gd name="T20" fmla="*/ 45 w 101"/>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58">
                  <a:moveTo>
                    <a:pt x="45" y="0"/>
                  </a:moveTo>
                  <a:lnTo>
                    <a:pt x="37" y="49"/>
                  </a:lnTo>
                  <a:lnTo>
                    <a:pt x="45" y="97"/>
                  </a:lnTo>
                  <a:lnTo>
                    <a:pt x="101" y="152"/>
                  </a:lnTo>
                  <a:lnTo>
                    <a:pt x="65" y="158"/>
                  </a:lnTo>
                  <a:lnTo>
                    <a:pt x="16" y="118"/>
                  </a:lnTo>
                  <a:lnTo>
                    <a:pt x="0" y="65"/>
                  </a:lnTo>
                  <a:lnTo>
                    <a:pt x="10" y="31"/>
                  </a:lnTo>
                  <a:lnTo>
                    <a:pt x="28" y="14"/>
                  </a:lnTo>
                  <a:lnTo>
                    <a:pt x="45"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33">
              <a:extLst>
                <a:ext uri="{FF2B5EF4-FFF2-40B4-BE49-F238E27FC236}">
                  <a16:creationId xmlns:a16="http://schemas.microsoft.com/office/drawing/2014/main" id="{F53CF7D6-EB8E-4141-9706-F50B8AEADFB8}"/>
                </a:ext>
              </a:extLst>
            </p:cNvPr>
            <p:cNvSpPr>
              <a:spLocks/>
            </p:cNvSpPr>
            <p:nvPr/>
          </p:nvSpPr>
          <p:spPr bwMode="auto">
            <a:xfrm>
              <a:off x="2707" y="3163"/>
              <a:ext cx="719" cy="140"/>
            </a:xfrm>
            <a:custGeom>
              <a:avLst/>
              <a:gdLst>
                <a:gd name="T0" fmla="*/ 6 w 719"/>
                <a:gd name="T1" fmla="*/ 22 h 140"/>
                <a:gd name="T2" fmla="*/ 33 w 719"/>
                <a:gd name="T3" fmla="*/ 34 h 140"/>
                <a:gd name="T4" fmla="*/ 57 w 719"/>
                <a:gd name="T5" fmla="*/ 51 h 140"/>
                <a:gd name="T6" fmla="*/ 95 w 719"/>
                <a:gd name="T7" fmla="*/ 55 h 140"/>
                <a:gd name="T8" fmla="*/ 120 w 719"/>
                <a:gd name="T9" fmla="*/ 48 h 140"/>
                <a:gd name="T10" fmla="*/ 114 w 719"/>
                <a:gd name="T11" fmla="*/ 20 h 140"/>
                <a:gd name="T12" fmla="*/ 142 w 719"/>
                <a:gd name="T13" fmla="*/ 10 h 140"/>
                <a:gd name="T14" fmla="*/ 142 w 719"/>
                <a:gd name="T15" fmla="*/ 57 h 140"/>
                <a:gd name="T16" fmla="*/ 178 w 719"/>
                <a:gd name="T17" fmla="*/ 65 h 140"/>
                <a:gd name="T18" fmla="*/ 140 w 719"/>
                <a:gd name="T19" fmla="*/ 79 h 140"/>
                <a:gd name="T20" fmla="*/ 99 w 719"/>
                <a:gd name="T21" fmla="*/ 87 h 140"/>
                <a:gd name="T22" fmla="*/ 138 w 719"/>
                <a:gd name="T23" fmla="*/ 107 h 140"/>
                <a:gd name="T24" fmla="*/ 253 w 719"/>
                <a:gd name="T25" fmla="*/ 107 h 140"/>
                <a:gd name="T26" fmla="*/ 298 w 719"/>
                <a:gd name="T27" fmla="*/ 107 h 140"/>
                <a:gd name="T28" fmla="*/ 340 w 719"/>
                <a:gd name="T29" fmla="*/ 103 h 140"/>
                <a:gd name="T30" fmla="*/ 365 w 719"/>
                <a:gd name="T31" fmla="*/ 111 h 140"/>
                <a:gd name="T32" fmla="*/ 478 w 719"/>
                <a:gd name="T33" fmla="*/ 99 h 140"/>
                <a:gd name="T34" fmla="*/ 561 w 719"/>
                <a:gd name="T35" fmla="*/ 55 h 140"/>
                <a:gd name="T36" fmla="*/ 603 w 719"/>
                <a:gd name="T37" fmla="*/ 51 h 140"/>
                <a:gd name="T38" fmla="*/ 676 w 719"/>
                <a:gd name="T39" fmla="*/ 26 h 140"/>
                <a:gd name="T40" fmla="*/ 719 w 719"/>
                <a:gd name="T41" fmla="*/ 0 h 140"/>
                <a:gd name="T42" fmla="*/ 719 w 719"/>
                <a:gd name="T43" fmla="*/ 83 h 140"/>
                <a:gd name="T44" fmla="*/ 629 w 719"/>
                <a:gd name="T45" fmla="*/ 107 h 140"/>
                <a:gd name="T46" fmla="*/ 468 w 719"/>
                <a:gd name="T47" fmla="*/ 134 h 140"/>
                <a:gd name="T48" fmla="*/ 334 w 719"/>
                <a:gd name="T49" fmla="*/ 140 h 140"/>
                <a:gd name="T50" fmla="*/ 138 w 719"/>
                <a:gd name="T51" fmla="*/ 140 h 140"/>
                <a:gd name="T52" fmla="*/ 73 w 719"/>
                <a:gd name="T53" fmla="*/ 99 h 140"/>
                <a:gd name="T54" fmla="*/ 10 w 719"/>
                <a:gd name="T55" fmla="*/ 79 h 140"/>
                <a:gd name="T56" fmla="*/ 0 w 719"/>
                <a:gd name="T57" fmla="*/ 55 h 140"/>
                <a:gd name="T58" fmla="*/ 11 w 719"/>
                <a:gd name="T59" fmla="*/ 48 h 140"/>
                <a:gd name="T60" fmla="*/ 6 w 719"/>
                <a:gd name="T61" fmla="*/ 22 h 140"/>
                <a:gd name="T62" fmla="*/ 6 w 719"/>
                <a:gd name="T63" fmla="*/ 22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9" h="140">
                  <a:moveTo>
                    <a:pt x="6" y="22"/>
                  </a:moveTo>
                  <a:lnTo>
                    <a:pt x="33" y="34"/>
                  </a:lnTo>
                  <a:lnTo>
                    <a:pt x="57" y="51"/>
                  </a:lnTo>
                  <a:lnTo>
                    <a:pt x="95" y="55"/>
                  </a:lnTo>
                  <a:lnTo>
                    <a:pt x="120" y="48"/>
                  </a:lnTo>
                  <a:lnTo>
                    <a:pt x="114" y="20"/>
                  </a:lnTo>
                  <a:lnTo>
                    <a:pt x="142" y="10"/>
                  </a:lnTo>
                  <a:lnTo>
                    <a:pt x="142" y="57"/>
                  </a:lnTo>
                  <a:lnTo>
                    <a:pt x="178" y="65"/>
                  </a:lnTo>
                  <a:lnTo>
                    <a:pt x="140" y="79"/>
                  </a:lnTo>
                  <a:lnTo>
                    <a:pt x="99" y="87"/>
                  </a:lnTo>
                  <a:lnTo>
                    <a:pt x="138" y="107"/>
                  </a:lnTo>
                  <a:lnTo>
                    <a:pt x="253" y="107"/>
                  </a:lnTo>
                  <a:lnTo>
                    <a:pt x="298" y="107"/>
                  </a:lnTo>
                  <a:lnTo>
                    <a:pt x="340" y="103"/>
                  </a:lnTo>
                  <a:lnTo>
                    <a:pt x="365" y="111"/>
                  </a:lnTo>
                  <a:lnTo>
                    <a:pt x="478" y="99"/>
                  </a:lnTo>
                  <a:lnTo>
                    <a:pt x="561" y="55"/>
                  </a:lnTo>
                  <a:lnTo>
                    <a:pt x="603" y="51"/>
                  </a:lnTo>
                  <a:lnTo>
                    <a:pt x="676" y="26"/>
                  </a:lnTo>
                  <a:lnTo>
                    <a:pt x="719" y="0"/>
                  </a:lnTo>
                  <a:lnTo>
                    <a:pt x="719" y="83"/>
                  </a:lnTo>
                  <a:lnTo>
                    <a:pt x="629" y="107"/>
                  </a:lnTo>
                  <a:lnTo>
                    <a:pt x="468" y="134"/>
                  </a:lnTo>
                  <a:lnTo>
                    <a:pt x="334" y="140"/>
                  </a:lnTo>
                  <a:lnTo>
                    <a:pt x="138" y="140"/>
                  </a:lnTo>
                  <a:lnTo>
                    <a:pt x="73" y="99"/>
                  </a:lnTo>
                  <a:lnTo>
                    <a:pt x="10" y="79"/>
                  </a:lnTo>
                  <a:lnTo>
                    <a:pt x="0" y="55"/>
                  </a:lnTo>
                  <a:lnTo>
                    <a:pt x="11" y="48"/>
                  </a:lnTo>
                  <a:lnTo>
                    <a:pt x="6"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34">
              <a:extLst>
                <a:ext uri="{FF2B5EF4-FFF2-40B4-BE49-F238E27FC236}">
                  <a16:creationId xmlns:a16="http://schemas.microsoft.com/office/drawing/2014/main" id="{A7473AC3-21BB-4AF4-98D9-9E34EA7C3004}"/>
                </a:ext>
              </a:extLst>
            </p:cNvPr>
            <p:cNvSpPr>
              <a:spLocks/>
            </p:cNvSpPr>
            <p:nvPr/>
          </p:nvSpPr>
          <p:spPr bwMode="auto">
            <a:xfrm>
              <a:off x="2740" y="3080"/>
              <a:ext cx="174" cy="132"/>
            </a:xfrm>
            <a:custGeom>
              <a:avLst/>
              <a:gdLst>
                <a:gd name="T0" fmla="*/ 0 w 174"/>
                <a:gd name="T1" fmla="*/ 22 h 132"/>
                <a:gd name="T2" fmla="*/ 32 w 174"/>
                <a:gd name="T3" fmla="*/ 26 h 132"/>
                <a:gd name="T4" fmla="*/ 44 w 174"/>
                <a:gd name="T5" fmla="*/ 0 h 132"/>
                <a:gd name="T6" fmla="*/ 81 w 174"/>
                <a:gd name="T7" fmla="*/ 38 h 132"/>
                <a:gd name="T8" fmla="*/ 143 w 174"/>
                <a:gd name="T9" fmla="*/ 83 h 132"/>
                <a:gd name="T10" fmla="*/ 174 w 174"/>
                <a:gd name="T11" fmla="*/ 132 h 132"/>
                <a:gd name="T12" fmla="*/ 151 w 174"/>
                <a:gd name="T13" fmla="*/ 129 h 132"/>
                <a:gd name="T14" fmla="*/ 133 w 174"/>
                <a:gd name="T15" fmla="*/ 91 h 132"/>
                <a:gd name="T16" fmla="*/ 103 w 174"/>
                <a:gd name="T17" fmla="*/ 109 h 132"/>
                <a:gd name="T18" fmla="*/ 101 w 174"/>
                <a:gd name="T19" fmla="*/ 61 h 132"/>
                <a:gd name="T20" fmla="*/ 71 w 174"/>
                <a:gd name="T21" fmla="*/ 55 h 132"/>
                <a:gd name="T22" fmla="*/ 32 w 174"/>
                <a:gd name="T23" fmla="*/ 61 h 132"/>
                <a:gd name="T24" fmla="*/ 0 w 174"/>
                <a:gd name="T25" fmla="*/ 22 h 132"/>
                <a:gd name="T26" fmla="*/ 0 w 174"/>
                <a:gd name="T27" fmla="*/ 22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132">
                  <a:moveTo>
                    <a:pt x="0" y="22"/>
                  </a:moveTo>
                  <a:lnTo>
                    <a:pt x="32" y="26"/>
                  </a:lnTo>
                  <a:lnTo>
                    <a:pt x="44" y="0"/>
                  </a:lnTo>
                  <a:lnTo>
                    <a:pt x="81" y="38"/>
                  </a:lnTo>
                  <a:lnTo>
                    <a:pt x="143" y="83"/>
                  </a:lnTo>
                  <a:lnTo>
                    <a:pt x="174" y="132"/>
                  </a:lnTo>
                  <a:lnTo>
                    <a:pt x="151" y="129"/>
                  </a:lnTo>
                  <a:lnTo>
                    <a:pt x="133" y="91"/>
                  </a:lnTo>
                  <a:lnTo>
                    <a:pt x="103" y="109"/>
                  </a:lnTo>
                  <a:lnTo>
                    <a:pt x="101" y="61"/>
                  </a:lnTo>
                  <a:lnTo>
                    <a:pt x="71" y="55"/>
                  </a:lnTo>
                  <a:lnTo>
                    <a:pt x="32" y="61"/>
                  </a:lnTo>
                  <a:lnTo>
                    <a:pt x="0" y="22"/>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5">
              <a:extLst>
                <a:ext uri="{FF2B5EF4-FFF2-40B4-BE49-F238E27FC236}">
                  <a16:creationId xmlns:a16="http://schemas.microsoft.com/office/drawing/2014/main" id="{BAEBDF5F-E13C-4A20-AE05-9C289BD6F1FF}"/>
                </a:ext>
              </a:extLst>
            </p:cNvPr>
            <p:cNvSpPr>
              <a:spLocks/>
            </p:cNvSpPr>
            <p:nvPr/>
          </p:nvSpPr>
          <p:spPr bwMode="auto">
            <a:xfrm>
              <a:off x="2744" y="3149"/>
              <a:ext cx="56" cy="40"/>
            </a:xfrm>
            <a:custGeom>
              <a:avLst/>
              <a:gdLst>
                <a:gd name="T0" fmla="*/ 8 w 56"/>
                <a:gd name="T1" fmla="*/ 8 h 40"/>
                <a:gd name="T2" fmla="*/ 46 w 56"/>
                <a:gd name="T3" fmla="*/ 10 h 40"/>
                <a:gd name="T4" fmla="*/ 56 w 56"/>
                <a:gd name="T5" fmla="*/ 40 h 40"/>
                <a:gd name="T6" fmla="*/ 8 w 56"/>
                <a:gd name="T7" fmla="*/ 30 h 40"/>
                <a:gd name="T8" fmla="*/ 0 w 56"/>
                <a:gd name="T9" fmla="*/ 0 h 40"/>
                <a:gd name="T10" fmla="*/ 8 w 56"/>
                <a:gd name="T11" fmla="*/ 8 h 40"/>
                <a:gd name="T12" fmla="*/ 8 w 56"/>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0">
                  <a:moveTo>
                    <a:pt x="8" y="8"/>
                  </a:moveTo>
                  <a:lnTo>
                    <a:pt x="46" y="10"/>
                  </a:lnTo>
                  <a:lnTo>
                    <a:pt x="56" y="40"/>
                  </a:lnTo>
                  <a:lnTo>
                    <a:pt x="8" y="30"/>
                  </a:lnTo>
                  <a:lnTo>
                    <a:pt x="0" y="0"/>
                  </a:lnTo>
                  <a:lnTo>
                    <a:pt x="8" y="8"/>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36">
              <a:extLst>
                <a:ext uri="{FF2B5EF4-FFF2-40B4-BE49-F238E27FC236}">
                  <a16:creationId xmlns:a16="http://schemas.microsoft.com/office/drawing/2014/main" id="{028C82E8-7F30-462A-B4E6-B3BE6F357DEE}"/>
                </a:ext>
              </a:extLst>
            </p:cNvPr>
            <p:cNvSpPr>
              <a:spLocks/>
            </p:cNvSpPr>
            <p:nvPr/>
          </p:nvSpPr>
          <p:spPr bwMode="auto">
            <a:xfrm>
              <a:off x="2728" y="3064"/>
              <a:ext cx="28" cy="24"/>
            </a:xfrm>
            <a:custGeom>
              <a:avLst/>
              <a:gdLst>
                <a:gd name="T0" fmla="*/ 12 w 28"/>
                <a:gd name="T1" fmla="*/ 0 h 24"/>
                <a:gd name="T2" fmla="*/ 0 w 28"/>
                <a:gd name="T3" fmla="*/ 4 h 24"/>
                <a:gd name="T4" fmla="*/ 20 w 28"/>
                <a:gd name="T5" fmla="*/ 24 h 24"/>
                <a:gd name="T6" fmla="*/ 28 w 28"/>
                <a:gd name="T7" fmla="*/ 10 h 24"/>
                <a:gd name="T8" fmla="*/ 12 w 28"/>
                <a:gd name="T9" fmla="*/ 0 h 24"/>
                <a:gd name="T10" fmla="*/ 12 w 2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4">
                  <a:moveTo>
                    <a:pt x="12" y="0"/>
                  </a:moveTo>
                  <a:lnTo>
                    <a:pt x="0" y="4"/>
                  </a:lnTo>
                  <a:lnTo>
                    <a:pt x="20" y="24"/>
                  </a:lnTo>
                  <a:lnTo>
                    <a:pt x="28" y="10"/>
                  </a:lnTo>
                  <a:lnTo>
                    <a:pt x="12"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7">
              <a:extLst>
                <a:ext uri="{FF2B5EF4-FFF2-40B4-BE49-F238E27FC236}">
                  <a16:creationId xmlns:a16="http://schemas.microsoft.com/office/drawing/2014/main" id="{3A0EAA1B-7225-4D77-905D-40E9A20E453B}"/>
                </a:ext>
              </a:extLst>
            </p:cNvPr>
            <p:cNvSpPr>
              <a:spLocks/>
            </p:cNvSpPr>
            <p:nvPr/>
          </p:nvSpPr>
          <p:spPr bwMode="auto">
            <a:xfrm>
              <a:off x="2693" y="3062"/>
              <a:ext cx="45" cy="109"/>
            </a:xfrm>
            <a:custGeom>
              <a:avLst/>
              <a:gdLst>
                <a:gd name="T0" fmla="*/ 14 w 45"/>
                <a:gd name="T1" fmla="*/ 12 h 109"/>
                <a:gd name="T2" fmla="*/ 33 w 45"/>
                <a:gd name="T3" fmla="*/ 75 h 109"/>
                <a:gd name="T4" fmla="*/ 45 w 45"/>
                <a:gd name="T5" fmla="*/ 101 h 109"/>
                <a:gd name="T6" fmla="*/ 25 w 45"/>
                <a:gd name="T7" fmla="*/ 109 h 109"/>
                <a:gd name="T8" fmla="*/ 0 w 45"/>
                <a:gd name="T9" fmla="*/ 18 h 109"/>
                <a:gd name="T10" fmla="*/ 10 w 45"/>
                <a:gd name="T11" fmla="*/ 0 h 109"/>
                <a:gd name="T12" fmla="*/ 14 w 45"/>
                <a:gd name="T13" fmla="*/ 12 h 109"/>
                <a:gd name="T14" fmla="*/ 14 w 45"/>
                <a:gd name="T15" fmla="*/ 12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09">
                  <a:moveTo>
                    <a:pt x="14" y="12"/>
                  </a:moveTo>
                  <a:lnTo>
                    <a:pt x="33" y="75"/>
                  </a:lnTo>
                  <a:lnTo>
                    <a:pt x="45" y="101"/>
                  </a:lnTo>
                  <a:lnTo>
                    <a:pt x="25" y="109"/>
                  </a:lnTo>
                  <a:lnTo>
                    <a:pt x="0" y="18"/>
                  </a:lnTo>
                  <a:lnTo>
                    <a:pt x="10" y="0"/>
                  </a:lnTo>
                  <a:lnTo>
                    <a:pt x="14" y="1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38">
              <a:extLst>
                <a:ext uri="{FF2B5EF4-FFF2-40B4-BE49-F238E27FC236}">
                  <a16:creationId xmlns:a16="http://schemas.microsoft.com/office/drawing/2014/main" id="{62B73859-F771-45E4-9170-364114AF9E0C}"/>
                </a:ext>
              </a:extLst>
            </p:cNvPr>
            <p:cNvSpPr>
              <a:spLocks/>
            </p:cNvSpPr>
            <p:nvPr/>
          </p:nvSpPr>
          <p:spPr bwMode="auto">
            <a:xfrm>
              <a:off x="3082" y="3181"/>
              <a:ext cx="50" cy="128"/>
            </a:xfrm>
            <a:custGeom>
              <a:avLst/>
              <a:gdLst>
                <a:gd name="T0" fmla="*/ 18 w 50"/>
                <a:gd name="T1" fmla="*/ 0 h 128"/>
                <a:gd name="T2" fmla="*/ 50 w 50"/>
                <a:gd name="T3" fmla="*/ 47 h 128"/>
                <a:gd name="T4" fmla="*/ 50 w 50"/>
                <a:gd name="T5" fmla="*/ 93 h 128"/>
                <a:gd name="T6" fmla="*/ 46 w 50"/>
                <a:gd name="T7" fmla="*/ 128 h 128"/>
                <a:gd name="T8" fmla="*/ 22 w 50"/>
                <a:gd name="T9" fmla="*/ 128 h 128"/>
                <a:gd name="T10" fmla="*/ 16 w 50"/>
                <a:gd name="T11" fmla="*/ 81 h 128"/>
                <a:gd name="T12" fmla="*/ 10 w 50"/>
                <a:gd name="T13" fmla="*/ 41 h 128"/>
                <a:gd name="T14" fmla="*/ 0 w 50"/>
                <a:gd name="T15" fmla="*/ 6 h 128"/>
                <a:gd name="T16" fmla="*/ 18 w 50"/>
                <a:gd name="T17" fmla="*/ 0 h 128"/>
                <a:gd name="T18" fmla="*/ 18 w 50"/>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28">
                  <a:moveTo>
                    <a:pt x="18" y="0"/>
                  </a:moveTo>
                  <a:lnTo>
                    <a:pt x="50" y="47"/>
                  </a:lnTo>
                  <a:lnTo>
                    <a:pt x="50" y="93"/>
                  </a:lnTo>
                  <a:lnTo>
                    <a:pt x="46" y="128"/>
                  </a:lnTo>
                  <a:lnTo>
                    <a:pt x="22" y="128"/>
                  </a:lnTo>
                  <a:lnTo>
                    <a:pt x="16" y="81"/>
                  </a:lnTo>
                  <a:lnTo>
                    <a:pt x="10" y="41"/>
                  </a:lnTo>
                  <a:lnTo>
                    <a:pt x="0" y="6"/>
                  </a:lnTo>
                  <a:lnTo>
                    <a:pt x="18" y="0"/>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39">
              <a:extLst>
                <a:ext uri="{FF2B5EF4-FFF2-40B4-BE49-F238E27FC236}">
                  <a16:creationId xmlns:a16="http://schemas.microsoft.com/office/drawing/2014/main" id="{C8207EDA-2A7D-4019-AE09-5DE7289EE79D}"/>
                </a:ext>
              </a:extLst>
            </p:cNvPr>
            <p:cNvSpPr>
              <a:spLocks/>
            </p:cNvSpPr>
            <p:nvPr/>
          </p:nvSpPr>
          <p:spPr bwMode="auto">
            <a:xfrm>
              <a:off x="3100" y="3274"/>
              <a:ext cx="32" cy="37"/>
            </a:xfrm>
            <a:custGeom>
              <a:avLst/>
              <a:gdLst>
                <a:gd name="T0" fmla="*/ 32 w 32"/>
                <a:gd name="T1" fmla="*/ 0 h 37"/>
                <a:gd name="T2" fmla="*/ 0 w 32"/>
                <a:gd name="T3" fmla="*/ 0 h 37"/>
                <a:gd name="T4" fmla="*/ 0 w 32"/>
                <a:gd name="T5" fmla="*/ 25 h 37"/>
                <a:gd name="T6" fmla="*/ 4 w 32"/>
                <a:gd name="T7" fmla="*/ 37 h 37"/>
                <a:gd name="T8" fmla="*/ 28 w 32"/>
                <a:gd name="T9" fmla="*/ 35 h 37"/>
                <a:gd name="T10" fmla="*/ 32 w 32"/>
                <a:gd name="T11" fmla="*/ 0 h 37"/>
                <a:gd name="T12" fmla="*/ 32 w 32"/>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7">
                  <a:moveTo>
                    <a:pt x="32" y="0"/>
                  </a:moveTo>
                  <a:lnTo>
                    <a:pt x="0" y="0"/>
                  </a:lnTo>
                  <a:lnTo>
                    <a:pt x="0" y="25"/>
                  </a:lnTo>
                  <a:lnTo>
                    <a:pt x="4" y="37"/>
                  </a:lnTo>
                  <a:lnTo>
                    <a:pt x="28" y="35"/>
                  </a:lnTo>
                  <a:lnTo>
                    <a:pt x="32" y="0"/>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40">
              <a:extLst>
                <a:ext uri="{FF2B5EF4-FFF2-40B4-BE49-F238E27FC236}">
                  <a16:creationId xmlns:a16="http://schemas.microsoft.com/office/drawing/2014/main" id="{68C62F39-5B04-4F6C-A72A-0BC7933F662D}"/>
                </a:ext>
              </a:extLst>
            </p:cNvPr>
            <p:cNvSpPr>
              <a:spLocks/>
            </p:cNvSpPr>
            <p:nvPr/>
          </p:nvSpPr>
          <p:spPr bwMode="auto">
            <a:xfrm>
              <a:off x="3078" y="3173"/>
              <a:ext cx="36" cy="65"/>
            </a:xfrm>
            <a:custGeom>
              <a:avLst/>
              <a:gdLst>
                <a:gd name="T0" fmla="*/ 32 w 36"/>
                <a:gd name="T1" fmla="*/ 28 h 65"/>
                <a:gd name="T2" fmla="*/ 22 w 36"/>
                <a:gd name="T3" fmla="*/ 65 h 65"/>
                <a:gd name="T4" fmla="*/ 0 w 36"/>
                <a:gd name="T5" fmla="*/ 12 h 65"/>
                <a:gd name="T6" fmla="*/ 30 w 36"/>
                <a:gd name="T7" fmla="*/ 0 h 65"/>
                <a:gd name="T8" fmla="*/ 36 w 36"/>
                <a:gd name="T9" fmla="*/ 22 h 65"/>
                <a:gd name="T10" fmla="*/ 32 w 36"/>
                <a:gd name="T11" fmla="*/ 28 h 65"/>
                <a:gd name="T12" fmla="*/ 32 w 36"/>
                <a:gd name="T13" fmla="*/ 2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5">
                  <a:moveTo>
                    <a:pt x="32" y="28"/>
                  </a:moveTo>
                  <a:lnTo>
                    <a:pt x="22" y="65"/>
                  </a:lnTo>
                  <a:lnTo>
                    <a:pt x="0" y="12"/>
                  </a:lnTo>
                  <a:lnTo>
                    <a:pt x="30" y="0"/>
                  </a:lnTo>
                  <a:lnTo>
                    <a:pt x="36" y="22"/>
                  </a:lnTo>
                  <a:lnTo>
                    <a:pt x="32" y="28"/>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41">
              <a:extLst>
                <a:ext uri="{FF2B5EF4-FFF2-40B4-BE49-F238E27FC236}">
                  <a16:creationId xmlns:a16="http://schemas.microsoft.com/office/drawing/2014/main" id="{9E89A764-524A-4D79-9D72-1DCC5F33B188}"/>
                </a:ext>
              </a:extLst>
            </p:cNvPr>
            <p:cNvSpPr>
              <a:spLocks/>
            </p:cNvSpPr>
            <p:nvPr/>
          </p:nvSpPr>
          <p:spPr bwMode="auto">
            <a:xfrm>
              <a:off x="3108" y="3222"/>
              <a:ext cx="20" cy="40"/>
            </a:xfrm>
            <a:custGeom>
              <a:avLst/>
              <a:gdLst>
                <a:gd name="T0" fmla="*/ 0 w 20"/>
                <a:gd name="T1" fmla="*/ 0 h 40"/>
                <a:gd name="T2" fmla="*/ 20 w 20"/>
                <a:gd name="T3" fmla="*/ 0 h 40"/>
                <a:gd name="T4" fmla="*/ 20 w 20"/>
                <a:gd name="T5" fmla="*/ 40 h 40"/>
                <a:gd name="T6" fmla="*/ 4 w 20"/>
                <a:gd name="T7" fmla="*/ 40 h 40"/>
                <a:gd name="T8" fmla="*/ 0 w 20"/>
                <a:gd name="T9" fmla="*/ 0 h 40"/>
                <a:gd name="T10" fmla="*/ 0 w 20"/>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0">
                  <a:moveTo>
                    <a:pt x="0" y="0"/>
                  </a:moveTo>
                  <a:lnTo>
                    <a:pt x="20" y="0"/>
                  </a:lnTo>
                  <a:lnTo>
                    <a:pt x="20" y="40"/>
                  </a:lnTo>
                  <a:lnTo>
                    <a:pt x="4" y="40"/>
                  </a:lnTo>
                  <a:lnTo>
                    <a:pt x="0"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2">
              <a:extLst>
                <a:ext uri="{FF2B5EF4-FFF2-40B4-BE49-F238E27FC236}">
                  <a16:creationId xmlns:a16="http://schemas.microsoft.com/office/drawing/2014/main" id="{B724DCFB-E879-4ED5-A101-6027DCE88A9F}"/>
                </a:ext>
              </a:extLst>
            </p:cNvPr>
            <p:cNvSpPr>
              <a:spLocks/>
            </p:cNvSpPr>
            <p:nvPr/>
          </p:nvSpPr>
          <p:spPr bwMode="auto">
            <a:xfrm>
              <a:off x="2811" y="2001"/>
              <a:ext cx="491" cy="662"/>
            </a:xfrm>
            <a:custGeom>
              <a:avLst/>
              <a:gdLst>
                <a:gd name="T0" fmla="*/ 271 w 491"/>
                <a:gd name="T1" fmla="*/ 28 h 662"/>
                <a:gd name="T2" fmla="*/ 347 w 491"/>
                <a:gd name="T3" fmla="*/ 129 h 662"/>
                <a:gd name="T4" fmla="*/ 402 w 491"/>
                <a:gd name="T5" fmla="*/ 314 h 662"/>
                <a:gd name="T6" fmla="*/ 483 w 491"/>
                <a:gd name="T7" fmla="*/ 449 h 662"/>
                <a:gd name="T8" fmla="*/ 491 w 491"/>
                <a:gd name="T9" fmla="*/ 469 h 662"/>
                <a:gd name="T10" fmla="*/ 479 w 491"/>
                <a:gd name="T11" fmla="*/ 473 h 662"/>
                <a:gd name="T12" fmla="*/ 453 w 491"/>
                <a:gd name="T13" fmla="*/ 494 h 662"/>
                <a:gd name="T14" fmla="*/ 430 w 491"/>
                <a:gd name="T15" fmla="*/ 526 h 662"/>
                <a:gd name="T16" fmla="*/ 392 w 491"/>
                <a:gd name="T17" fmla="*/ 577 h 662"/>
                <a:gd name="T18" fmla="*/ 360 w 491"/>
                <a:gd name="T19" fmla="*/ 619 h 662"/>
                <a:gd name="T20" fmla="*/ 345 w 491"/>
                <a:gd name="T21" fmla="*/ 638 h 662"/>
                <a:gd name="T22" fmla="*/ 295 w 491"/>
                <a:gd name="T23" fmla="*/ 658 h 662"/>
                <a:gd name="T24" fmla="*/ 230 w 491"/>
                <a:gd name="T25" fmla="*/ 662 h 662"/>
                <a:gd name="T26" fmla="*/ 155 w 491"/>
                <a:gd name="T27" fmla="*/ 660 h 662"/>
                <a:gd name="T28" fmla="*/ 111 w 491"/>
                <a:gd name="T29" fmla="*/ 652 h 662"/>
                <a:gd name="T30" fmla="*/ 99 w 491"/>
                <a:gd name="T31" fmla="*/ 623 h 662"/>
                <a:gd name="T32" fmla="*/ 95 w 491"/>
                <a:gd name="T33" fmla="*/ 581 h 662"/>
                <a:gd name="T34" fmla="*/ 101 w 491"/>
                <a:gd name="T35" fmla="*/ 538 h 662"/>
                <a:gd name="T36" fmla="*/ 103 w 491"/>
                <a:gd name="T37" fmla="*/ 514 h 662"/>
                <a:gd name="T38" fmla="*/ 119 w 491"/>
                <a:gd name="T39" fmla="*/ 498 h 662"/>
                <a:gd name="T40" fmla="*/ 135 w 491"/>
                <a:gd name="T41" fmla="*/ 488 h 662"/>
                <a:gd name="T42" fmla="*/ 196 w 491"/>
                <a:gd name="T43" fmla="*/ 461 h 662"/>
                <a:gd name="T44" fmla="*/ 202 w 491"/>
                <a:gd name="T45" fmla="*/ 401 h 662"/>
                <a:gd name="T46" fmla="*/ 178 w 491"/>
                <a:gd name="T47" fmla="*/ 413 h 662"/>
                <a:gd name="T48" fmla="*/ 139 w 491"/>
                <a:gd name="T49" fmla="*/ 431 h 662"/>
                <a:gd name="T50" fmla="*/ 119 w 491"/>
                <a:gd name="T51" fmla="*/ 431 h 662"/>
                <a:gd name="T52" fmla="*/ 107 w 491"/>
                <a:gd name="T53" fmla="*/ 411 h 662"/>
                <a:gd name="T54" fmla="*/ 103 w 491"/>
                <a:gd name="T55" fmla="*/ 390 h 662"/>
                <a:gd name="T56" fmla="*/ 84 w 491"/>
                <a:gd name="T57" fmla="*/ 358 h 662"/>
                <a:gd name="T58" fmla="*/ 72 w 491"/>
                <a:gd name="T59" fmla="*/ 356 h 662"/>
                <a:gd name="T60" fmla="*/ 66 w 491"/>
                <a:gd name="T61" fmla="*/ 352 h 662"/>
                <a:gd name="T62" fmla="*/ 58 w 491"/>
                <a:gd name="T63" fmla="*/ 316 h 662"/>
                <a:gd name="T64" fmla="*/ 46 w 491"/>
                <a:gd name="T65" fmla="*/ 316 h 662"/>
                <a:gd name="T66" fmla="*/ 38 w 491"/>
                <a:gd name="T67" fmla="*/ 311 h 662"/>
                <a:gd name="T68" fmla="*/ 32 w 491"/>
                <a:gd name="T69" fmla="*/ 291 h 662"/>
                <a:gd name="T70" fmla="*/ 38 w 491"/>
                <a:gd name="T71" fmla="*/ 267 h 662"/>
                <a:gd name="T72" fmla="*/ 42 w 491"/>
                <a:gd name="T73" fmla="*/ 222 h 662"/>
                <a:gd name="T74" fmla="*/ 8 w 491"/>
                <a:gd name="T75" fmla="*/ 198 h 662"/>
                <a:gd name="T76" fmla="*/ 0 w 491"/>
                <a:gd name="T77" fmla="*/ 182 h 662"/>
                <a:gd name="T78" fmla="*/ 0 w 491"/>
                <a:gd name="T79" fmla="*/ 170 h 662"/>
                <a:gd name="T80" fmla="*/ 0 w 491"/>
                <a:gd name="T81" fmla="*/ 117 h 662"/>
                <a:gd name="T82" fmla="*/ 2 w 491"/>
                <a:gd name="T83" fmla="*/ 101 h 662"/>
                <a:gd name="T84" fmla="*/ 22 w 491"/>
                <a:gd name="T85" fmla="*/ 56 h 662"/>
                <a:gd name="T86" fmla="*/ 97 w 491"/>
                <a:gd name="T87" fmla="*/ 0 h 662"/>
                <a:gd name="T88" fmla="*/ 186 w 491"/>
                <a:gd name="T89" fmla="*/ 0 h 662"/>
                <a:gd name="T90" fmla="*/ 271 w 491"/>
                <a:gd name="T91" fmla="*/ 28 h 662"/>
                <a:gd name="T92" fmla="*/ 271 w 491"/>
                <a:gd name="T93" fmla="*/ 28 h 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1" h="662">
                  <a:moveTo>
                    <a:pt x="271" y="28"/>
                  </a:moveTo>
                  <a:lnTo>
                    <a:pt x="347" y="129"/>
                  </a:lnTo>
                  <a:lnTo>
                    <a:pt x="402" y="314"/>
                  </a:lnTo>
                  <a:lnTo>
                    <a:pt x="483" y="449"/>
                  </a:lnTo>
                  <a:lnTo>
                    <a:pt x="491" y="469"/>
                  </a:lnTo>
                  <a:lnTo>
                    <a:pt x="479" y="473"/>
                  </a:lnTo>
                  <a:lnTo>
                    <a:pt x="453" y="494"/>
                  </a:lnTo>
                  <a:lnTo>
                    <a:pt x="430" y="526"/>
                  </a:lnTo>
                  <a:lnTo>
                    <a:pt x="392" y="577"/>
                  </a:lnTo>
                  <a:lnTo>
                    <a:pt x="360" y="619"/>
                  </a:lnTo>
                  <a:lnTo>
                    <a:pt x="345" y="638"/>
                  </a:lnTo>
                  <a:lnTo>
                    <a:pt x="295" y="658"/>
                  </a:lnTo>
                  <a:lnTo>
                    <a:pt x="230" y="662"/>
                  </a:lnTo>
                  <a:lnTo>
                    <a:pt x="155" y="660"/>
                  </a:lnTo>
                  <a:lnTo>
                    <a:pt x="111" y="652"/>
                  </a:lnTo>
                  <a:lnTo>
                    <a:pt x="99" y="623"/>
                  </a:lnTo>
                  <a:lnTo>
                    <a:pt x="95" y="581"/>
                  </a:lnTo>
                  <a:lnTo>
                    <a:pt x="101" y="538"/>
                  </a:lnTo>
                  <a:lnTo>
                    <a:pt x="103" y="514"/>
                  </a:lnTo>
                  <a:lnTo>
                    <a:pt x="119" y="498"/>
                  </a:lnTo>
                  <a:lnTo>
                    <a:pt x="135" y="488"/>
                  </a:lnTo>
                  <a:lnTo>
                    <a:pt x="196" y="461"/>
                  </a:lnTo>
                  <a:lnTo>
                    <a:pt x="202" y="401"/>
                  </a:lnTo>
                  <a:lnTo>
                    <a:pt x="178" y="413"/>
                  </a:lnTo>
                  <a:lnTo>
                    <a:pt x="139" y="431"/>
                  </a:lnTo>
                  <a:lnTo>
                    <a:pt x="119" y="431"/>
                  </a:lnTo>
                  <a:lnTo>
                    <a:pt x="107" y="411"/>
                  </a:lnTo>
                  <a:lnTo>
                    <a:pt x="103" y="390"/>
                  </a:lnTo>
                  <a:lnTo>
                    <a:pt x="84" y="358"/>
                  </a:lnTo>
                  <a:lnTo>
                    <a:pt x="72" y="356"/>
                  </a:lnTo>
                  <a:lnTo>
                    <a:pt x="66" y="352"/>
                  </a:lnTo>
                  <a:lnTo>
                    <a:pt x="58" y="316"/>
                  </a:lnTo>
                  <a:lnTo>
                    <a:pt x="46" y="316"/>
                  </a:lnTo>
                  <a:lnTo>
                    <a:pt x="38" y="311"/>
                  </a:lnTo>
                  <a:lnTo>
                    <a:pt x="32" y="291"/>
                  </a:lnTo>
                  <a:lnTo>
                    <a:pt x="38" y="267"/>
                  </a:lnTo>
                  <a:lnTo>
                    <a:pt x="42" y="222"/>
                  </a:lnTo>
                  <a:lnTo>
                    <a:pt x="8" y="198"/>
                  </a:lnTo>
                  <a:lnTo>
                    <a:pt x="0" y="182"/>
                  </a:lnTo>
                  <a:lnTo>
                    <a:pt x="0" y="170"/>
                  </a:lnTo>
                  <a:lnTo>
                    <a:pt x="0" y="117"/>
                  </a:lnTo>
                  <a:lnTo>
                    <a:pt x="2" y="101"/>
                  </a:lnTo>
                  <a:lnTo>
                    <a:pt x="22" y="56"/>
                  </a:lnTo>
                  <a:lnTo>
                    <a:pt x="97" y="0"/>
                  </a:lnTo>
                  <a:lnTo>
                    <a:pt x="186" y="0"/>
                  </a:lnTo>
                  <a:lnTo>
                    <a:pt x="271" y="2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43">
              <a:extLst>
                <a:ext uri="{FF2B5EF4-FFF2-40B4-BE49-F238E27FC236}">
                  <a16:creationId xmlns:a16="http://schemas.microsoft.com/office/drawing/2014/main" id="{DDE5A54F-438F-485B-AD21-944E5E627D9B}"/>
                </a:ext>
              </a:extLst>
            </p:cNvPr>
            <p:cNvSpPr>
              <a:spLocks/>
            </p:cNvSpPr>
            <p:nvPr/>
          </p:nvSpPr>
          <p:spPr bwMode="auto">
            <a:xfrm>
              <a:off x="2930" y="2349"/>
              <a:ext cx="24" cy="26"/>
            </a:xfrm>
            <a:custGeom>
              <a:avLst/>
              <a:gdLst>
                <a:gd name="T0" fmla="*/ 24 w 24"/>
                <a:gd name="T1" fmla="*/ 0 h 26"/>
                <a:gd name="T2" fmla="*/ 10 w 24"/>
                <a:gd name="T3" fmla="*/ 4 h 26"/>
                <a:gd name="T4" fmla="*/ 0 w 24"/>
                <a:gd name="T5" fmla="*/ 20 h 26"/>
                <a:gd name="T6" fmla="*/ 8 w 24"/>
                <a:gd name="T7" fmla="*/ 26 h 26"/>
                <a:gd name="T8" fmla="*/ 20 w 24"/>
                <a:gd name="T9" fmla="*/ 16 h 26"/>
                <a:gd name="T10" fmla="*/ 24 w 24"/>
                <a:gd name="T11" fmla="*/ 0 h 26"/>
                <a:gd name="T12" fmla="*/ 24 w 24"/>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6">
                  <a:moveTo>
                    <a:pt x="24" y="0"/>
                  </a:moveTo>
                  <a:lnTo>
                    <a:pt x="10" y="4"/>
                  </a:lnTo>
                  <a:lnTo>
                    <a:pt x="0" y="20"/>
                  </a:lnTo>
                  <a:lnTo>
                    <a:pt x="8" y="26"/>
                  </a:lnTo>
                  <a:lnTo>
                    <a:pt x="20" y="16"/>
                  </a:lnTo>
                  <a:lnTo>
                    <a:pt x="24"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44">
              <a:extLst>
                <a:ext uri="{FF2B5EF4-FFF2-40B4-BE49-F238E27FC236}">
                  <a16:creationId xmlns:a16="http://schemas.microsoft.com/office/drawing/2014/main" id="{D62A01DE-72CD-491F-9F01-E9D3CC359F1F}"/>
                </a:ext>
              </a:extLst>
            </p:cNvPr>
            <p:cNvSpPr>
              <a:spLocks/>
            </p:cNvSpPr>
            <p:nvPr/>
          </p:nvSpPr>
          <p:spPr bwMode="auto">
            <a:xfrm>
              <a:off x="2889" y="2234"/>
              <a:ext cx="57" cy="46"/>
            </a:xfrm>
            <a:custGeom>
              <a:avLst/>
              <a:gdLst>
                <a:gd name="T0" fmla="*/ 0 w 57"/>
                <a:gd name="T1" fmla="*/ 0 h 46"/>
                <a:gd name="T2" fmla="*/ 41 w 57"/>
                <a:gd name="T3" fmla="*/ 26 h 46"/>
                <a:gd name="T4" fmla="*/ 57 w 57"/>
                <a:gd name="T5" fmla="*/ 38 h 46"/>
                <a:gd name="T6" fmla="*/ 41 w 57"/>
                <a:gd name="T7" fmla="*/ 46 h 46"/>
                <a:gd name="T8" fmla="*/ 23 w 57"/>
                <a:gd name="T9" fmla="*/ 36 h 46"/>
                <a:gd name="T10" fmla="*/ 6 w 57"/>
                <a:gd name="T11" fmla="*/ 42 h 46"/>
                <a:gd name="T12" fmla="*/ 0 w 57"/>
                <a:gd name="T13" fmla="*/ 0 h 46"/>
                <a:gd name="T14" fmla="*/ 0 w 57"/>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6">
                  <a:moveTo>
                    <a:pt x="0" y="0"/>
                  </a:moveTo>
                  <a:lnTo>
                    <a:pt x="41" y="26"/>
                  </a:lnTo>
                  <a:lnTo>
                    <a:pt x="57" y="38"/>
                  </a:lnTo>
                  <a:lnTo>
                    <a:pt x="41" y="46"/>
                  </a:lnTo>
                  <a:lnTo>
                    <a:pt x="23" y="36"/>
                  </a:lnTo>
                  <a:lnTo>
                    <a:pt x="6" y="42"/>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5">
              <a:extLst>
                <a:ext uri="{FF2B5EF4-FFF2-40B4-BE49-F238E27FC236}">
                  <a16:creationId xmlns:a16="http://schemas.microsoft.com/office/drawing/2014/main" id="{35216C07-F0D6-460E-96A4-831DAFE1E4A5}"/>
                </a:ext>
              </a:extLst>
            </p:cNvPr>
            <p:cNvSpPr>
              <a:spLocks/>
            </p:cNvSpPr>
            <p:nvPr/>
          </p:nvSpPr>
          <p:spPr bwMode="auto">
            <a:xfrm>
              <a:off x="3096" y="2225"/>
              <a:ext cx="36" cy="31"/>
            </a:xfrm>
            <a:custGeom>
              <a:avLst/>
              <a:gdLst>
                <a:gd name="T0" fmla="*/ 26 w 36"/>
                <a:gd name="T1" fmla="*/ 2 h 31"/>
                <a:gd name="T2" fmla="*/ 6 w 36"/>
                <a:gd name="T3" fmla="*/ 9 h 31"/>
                <a:gd name="T4" fmla="*/ 0 w 36"/>
                <a:gd name="T5" fmla="*/ 31 h 31"/>
                <a:gd name="T6" fmla="*/ 32 w 36"/>
                <a:gd name="T7" fmla="*/ 27 h 31"/>
                <a:gd name="T8" fmla="*/ 36 w 36"/>
                <a:gd name="T9" fmla="*/ 0 h 31"/>
                <a:gd name="T10" fmla="*/ 26 w 36"/>
                <a:gd name="T11" fmla="*/ 2 h 31"/>
                <a:gd name="T12" fmla="*/ 26 w 36"/>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1">
                  <a:moveTo>
                    <a:pt x="26" y="2"/>
                  </a:moveTo>
                  <a:lnTo>
                    <a:pt x="6" y="9"/>
                  </a:lnTo>
                  <a:lnTo>
                    <a:pt x="0" y="31"/>
                  </a:lnTo>
                  <a:lnTo>
                    <a:pt x="32" y="27"/>
                  </a:lnTo>
                  <a:lnTo>
                    <a:pt x="36" y="0"/>
                  </a:lnTo>
                  <a:lnTo>
                    <a:pt x="26" y="2"/>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6">
              <a:extLst>
                <a:ext uri="{FF2B5EF4-FFF2-40B4-BE49-F238E27FC236}">
                  <a16:creationId xmlns:a16="http://schemas.microsoft.com/office/drawing/2014/main" id="{5D3BA225-17DF-46EE-A7D2-8D12F9A98D35}"/>
                </a:ext>
              </a:extLst>
            </p:cNvPr>
            <p:cNvSpPr>
              <a:spLocks/>
            </p:cNvSpPr>
            <p:nvPr/>
          </p:nvSpPr>
          <p:spPr bwMode="auto">
            <a:xfrm>
              <a:off x="3114" y="2197"/>
              <a:ext cx="18" cy="28"/>
            </a:xfrm>
            <a:custGeom>
              <a:avLst/>
              <a:gdLst>
                <a:gd name="T0" fmla="*/ 0 w 18"/>
                <a:gd name="T1" fmla="*/ 10 h 28"/>
                <a:gd name="T2" fmla="*/ 8 w 18"/>
                <a:gd name="T3" fmla="*/ 0 h 28"/>
                <a:gd name="T4" fmla="*/ 18 w 18"/>
                <a:gd name="T5" fmla="*/ 18 h 28"/>
                <a:gd name="T6" fmla="*/ 6 w 18"/>
                <a:gd name="T7" fmla="*/ 28 h 28"/>
                <a:gd name="T8" fmla="*/ 0 w 18"/>
                <a:gd name="T9" fmla="*/ 10 h 28"/>
                <a:gd name="T10" fmla="*/ 0 w 18"/>
                <a:gd name="T11" fmla="*/ 1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8">
                  <a:moveTo>
                    <a:pt x="0" y="10"/>
                  </a:moveTo>
                  <a:lnTo>
                    <a:pt x="8" y="0"/>
                  </a:lnTo>
                  <a:lnTo>
                    <a:pt x="18" y="18"/>
                  </a:lnTo>
                  <a:lnTo>
                    <a:pt x="6" y="28"/>
                  </a:lnTo>
                  <a:lnTo>
                    <a:pt x="0" y="1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47">
              <a:extLst>
                <a:ext uri="{FF2B5EF4-FFF2-40B4-BE49-F238E27FC236}">
                  <a16:creationId xmlns:a16="http://schemas.microsoft.com/office/drawing/2014/main" id="{7B56FDF9-AAF6-4627-B4D1-43BADAFD8F5D}"/>
                </a:ext>
              </a:extLst>
            </p:cNvPr>
            <p:cNvSpPr>
              <a:spLocks/>
            </p:cNvSpPr>
            <p:nvPr/>
          </p:nvSpPr>
          <p:spPr bwMode="auto">
            <a:xfrm>
              <a:off x="2813" y="2193"/>
              <a:ext cx="44" cy="47"/>
            </a:xfrm>
            <a:custGeom>
              <a:avLst/>
              <a:gdLst>
                <a:gd name="T0" fmla="*/ 0 w 44"/>
                <a:gd name="T1" fmla="*/ 0 h 47"/>
                <a:gd name="T2" fmla="*/ 26 w 44"/>
                <a:gd name="T3" fmla="*/ 16 h 47"/>
                <a:gd name="T4" fmla="*/ 44 w 44"/>
                <a:gd name="T5" fmla="*/ 26 h 47"/>
                <a:gd name="T6" fmla="*/ 36 w 44"/>
                <a:gd name="T7" fmla="*/ 47 h 47"/>
                <a:gd name="T8" fmla="*/ 26 w 44"/>
                <a:gd name="T9" fmla="*/ 45 h 47"/>
                <a:gd name="T10" fmla="*/ 14 w 44"/>
                <a:gd name="T11" fmla="*/ 34 h 47"/>
                <a:gd name="T12" fmla="*/ 8 w 44"/>
                <a:gd name="T13" fmla="*/ 16 h 47"/>
                <a:gd name="T14" fmla="*/ 0 w 44"/>
                <a:gd name="T15" fmla="*/ 0 h 47"/>
                <a:gd name="T16" fmla="*/ 0 w 44"/>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7">
                  <a:moveTo>
                    <a:pt x="0" y="0"/>
                  </a:moveTo>
                  <a:lnTo>
                    <a:pt x="26" y="16"/>
                  </a:lnTo>
                  <a:lnTo>
                    <a:pt x="44" y="26"/>
                  </a:lnTo>
                  <a:lnTo>
                    <a:pt x="36" y="47"/>
                  </a:lnTo>
                  <a:lnTo>
                    <a:pt x="26" y="45"/>
                  </a:lnTo>
                  <a:lnTo>
                    <a:pt x="14" y="34"/>
                  </a:lnTo>
                  <a:lnTo>
                    <a:pt x="8" y="16"/>
                  </a:lnTo>
                  <a:lnTo>
                    <a:pt x="0"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48">
              <a:extLst>
                <a:ext uri="{FF2B5EF4-FFF2-40B4-BE49-F238E27FC236}">
                  <a16:creationId xmlns:a16="http://schemas.microsoft.com/office/drawing/2014/main" id="{7056C73C-6E3D-4D3B-9227-486895218250}"/>
                </a:ext>
              </a:extLst>
            </p:cNvPr>
            <p:cNvSpPr>
              <a:spLocks/>
            </p:cNvSpPr>
            <p:nvPr/>
          </p:nvSpPr>
          <p:spPr bwMode="auto">
            <a:xfrm>
              <a:off x="2922" y="2179"/>
              <a:ext cx="52" cy="24"/>
            </a:xfrm>
            <a:custGeom>
              <a:avLst/>
              <a:gdLst>
                <a:gd name="T0" fmla="*/ 0 w 52"/>
                <a:gd name="T1" fmla="*/ 4 h 24"/>
                <a:gd name="T2" fmla="*/ 38 w 52"/>
                <a:gd name="T3" fmla="*/ 0 h 24"/>
                <a:gd name="T4" fmla="*/ 52 w 52"/>
                <a:gd name="T5" fmla="*/ 18 h 24"/>
                <a:gd name="T6" fmla="*/ 32 w 52"/>
                <a:gd name="T7" fmla="*/ 24 h 24"/>
                <a:gd name="T8" fmla="*/ 30 w 52"/>
                <a:gd name="T9" fmla="*/ 14 h 24"/>
                <a:gd name="T10" fmla="*/ 0 w 52"/>
                <a:gd name="T11" fmla="*/ 4 h 24"/>
                <a:gd name="T12" fmla="*/ 0 w 52"/>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4">
                  <a:moveTo>
                    <a:pt x="0" y="4"/>
                  </a:moveTo>
                  <a:lnTo>
                    <a:pt x="38" y="0"/>
                  </a:lnTo>
                  <a:lnTo>
                    <a:pt x="52" y="18"/>
                  </a:lnTo>
                  <a:lnTo>
                    <a:pt x="32" y="24"/>
                  </a:lnTo>
                  <a:lnTo>
                    <a:pt x="30" y="14"/>
                  </a:lnTo>
                  <a:lnTo>
                    <a:pt x="0" y="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49">
              <a:extLst>
                <a:ext uri="{FF2B5EF4-FFF2-40B4-BE49-F238E27FC236}">
                  <a16:creationId xmlns:a16="http://schemas.microsoft.com/office/drawing/2014/main" id="{FCD2BA1C-D082-4F3C-8081-6CAAF85BB457}"/>
                </a:ext>
              </a:extLst>
            </p:cNvPr>
            <p:cNvSpPr>
              <a:spLocks/>
            </p:cNvSpPr>
            <p:nvPr/>
          </p:nvSpPr>
          <p:spPr bwMode="auto">
            <a:xfrm>
              <a:off x="2869" y="2183"/>
              <a:ext cx="101" cy="59"/>
            </a:xfrm>
            <a:custGeom>
              <a:avLst/>
              <a:gdLst>
                <a:gd name="T0" fmla="*/ 8 w 101"/>
                <a:gd name="T1" fmla="*/ 0 h 59"/>
                <a:gd name="T2" fmla="*/ 0 w 101"/>
                <a:gd name="T3" fmla="*/ 16 h 59"/>
                <a:gd name="T4" fmla="*/ 18 w 101"/>
                <a:gd name="T5" fmla="*/ 34 h 59"/>
                <a:gd name="T6" fmla="*/ 39 w 101"/>
                <a:gd name="T7" fmla="*/ 53 h 59"/>
                <a:gd name="T8" fmla="*/ 61 w 101"/>
                <a:gd name="T9" fmla="*/ 59 h 59"/>
                <a:gd name="T10" fmla="*/ 77 w 101"/>
                <a:gd name="T11" fmla="*/ 51 h 59"/>
                <a:gd name="T12" fmla="*/ 101 w 101"/>
                <a:gd name="T13" fmla="*/ 20 h 59"/>
                <a:gd name="T14" fmla="*/ 73 w 101"/>
                <a:gd name="T15" fmla="*/ 38 h 59"/>
                <a:gd name="T16" fmla="*/ 45 w 101"/>
                <a:gd name="T17" fmla="*/ 40 h 59"/>
                <a:gd name="T18" fmla="*/ 39 w 101"/>
                <a:gd name="T19" fmla="*/ 32 h 59"/>
                <a:gd name="T20" fmla="*/ 41 w 101"/>
                <a:gd name="T21" fmla="*/ 6 h 59"/>
                <a:gd name="T22" fmla="*/ 8 w 101"/>
                <a:gd name="T23" fmla="*/ 0 h 59"/>
                <a:gd name="T24" fmla="*/ 8 w 101"/>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59">
                  <a:moveTo>
                    <a:pt x="8" y="0"/>
                  </a:moveTo>
                  <a:lnTo>
                    <a:pt x="0" y="16"/>
                  </a:lnTo>
                  <a:lnTo>
                    <a:pt x="18" y="34"/>
                  </a:lnTo>
                  <a:lnTo>
                    <a:pt x="39" y="53"/>
                  </a:lnTo>
                  <a:lnTo>
                    <a:pt x="61" y="59"/>
                  </a:lnTo>
                  <a:lnTo>
                    <a:pt x="77" y="51"/>
                  </a:lnTo>
                  <a:lnTo>
                    <a:pt x="101" y="20"/>
                  </a:lnTo>
                  <a:lnTo>
                    <a:pt x="73" y="38"/>
                  </a:lnTo>
                  <a:lnTo>
                    <a:pt x="45" y="40"/>
                  </a:lnTo>
                  <a:lnTo>
                    <a:pt x="39" y="32"/>
                  </a:lnTo>
                  <a:lnTo>
                    <a:pt x="41" y="6"/>
                  </a:lnTo>
                  <a:lnTo>
                    <a:pt x="8" y="0"/>
                  </a:lnTo>
                  <a:close/>
                </a:path>
              </a:pathLst>
            </a:custGeom>
            <a:solidFill>
              <a:srgbClr val="913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50">
              <a:extLst>
                <a:ext uri="{FF2B5EF4-FFF2-40B4-BE49-F238E27FC236}">
                  <a16:creationId xmlns:a16="http://schemas.microsoft.com/office/drawing/2014/main" id="{BCADD197-7AD3-42FB-86F0-6666898339D6}"/>
                </a:ext>
              </a:extLst>
            </p:cNvPr>
            <p:cNvSpPr>
              <a:spLocks/>
            </p:cNvSpPr>
            <p:nvPr/>
          </p:nvSpPr>
          <p:spPr bwMode="auto">
            <a:xfrm>
              <a:off x="2914" y="2379"/>
              <a:ext cx="64" cy="53"/>
            </a:xfrm>
            <a:custGeom>
              <a:avLst/>
              <a:gdLst>
                <a:gd name="T0" fmla="*/ 18 w 64"/>
                <a:gd name="T1" fmla="*/ 0 h 53"/>
                <a:gd name="T2" fmla="*/ 32 w 64"/>
                <a:gd name="T3" fmla="*/ 6 h 53"/>
                <a:gd name="T4" fmla="*/ 46 w 64"/>
                <a:gd name="T5" fmla="*/ 6 h 53"/>
                <a:gd name="T6" fmla="*/ 24 w 64"/>
                <a:gd name="T7" fmla="*/ 21 h 53"/>
                <a:gd name="T8" fmla="*/ 34 w 64"/>
                <a:gd name="T9" fmla="*/ 35 h 53"/>
                <a:gd name="T10" fmla="*/ 64 w 64"/>
                <a:gd name="T11" fmla="*/ 41 h 53"/>
                <a:gd name="T12" fmla="*/ 36 w 64"/>
                <a:gd name="T13" fmla="*/ 53 h 53"/>
                <a:gd name="T14" fmla="*/ 12 w 64"/>
                <a:gd name="T15" fmla="*/ 49 h 53"/>
                <a:gd name="T16" fmla="*/ 0 w 64"/>
                <a:gd name="T17" fmla="*/ 29 h 53"/>
                <a:gd name="T18" fmla="*/ 0 w 64"/>
                <a:gd name="T19" fmla="*/ 10 h 53"/>
                <a:gd name="T20" fmla="*/ 18 w 64"/>
                <a:gd name="T21" fmla="*/ 0 h 53"/>
                <a:gd name="T22" fmla="*/ 18 w 6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3">
                  <a:moveTo>
                    <a:pt x="18" y="0"/>
                  </a:moveTo>
                  <a:lnTo>
                    <a:pt x="32" y="6"/>
                  </a:lnTo>
                  <a:lnTo>
                    <a:pt x="46" y="6"/>
                  </a:lnTo>
                  <a:lnTo>
                    <a:pt x="24" y="21"/>
                  </a:lnTo>
                  <a:lnTo>
                    <a:pt x="34" y="35"/>
                  </a:lnTo>
                  <a:lnTo>
                    <a:pt x="64" y="41"/>
                  </a:lnTo>
                  <a:lnTo>
                    <a:pt x="36" y="53"/>
                  </a:lnTo>
                  <a:lnTo>
                    <a:pt x="12" y="49"/>
                  </a:lnTo>
                  <a:lnTo>
                    <a:pt x="0" y="29"/>
                  </a:lnTo>
                  <a:lnTo>
                    <a:pt x="0" y="10"/>
                  </a:lnTo>
                  <a:lnTo>
                    <a:pt x="18" y="0"/>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51">
              <a:extLst>
                <a:ext uri="{FF2B5EF4-FFF2-40B4-BE49-F238E27FC236}">
                  <a16:creationId xmlns:a16="http://schemas.microsoft.com/office/drawing/2014/main" id="{8C31D6A2-B89F-4BF6-A8FB-B9C37FABFF09}"/>
                </a:ext>
              </a:extLst>
            </p:cNvPr>
            <p:cNvSpPr>
              <a:spLocks/>
            </p:cNvSpPr>
            <p:nvPr/>
          </p:nvSpPr>
          <p:spPr bwMode="auto">
            <a:xfrm>
              <a:off x="2904" y="2252"/>
              <a:ext cx="208" cy="360"/>
            </a:xfrm>
            <a:custGeom>
              <a:avLst/>
              <a:gdLst>
                <a:gd name="T0" fmla="*/ 208 w 208"/>
                <a:gd name="T1" fmla="*/ 24 h 360"/>
                <a:gd name="T2" fmla="*/ 192 w 208"/>
                <a:gd name="T3" fmla="*/ 103 h 360"/>
                <a:gd name="T4" fmla="*/ 192 w 208"/>
                <a:gd name="T5" fmla="*/ 172 h 360"/>
                <a:gd name="T6" fmla="*/ 174 w 208"/>
                <a:gd name="T7" fmla="*/ 192 h 360"/>
                <a:gd name="T8" fmla="*/ 194 w 208"/>
                <a:gd name="T9" fmla="*/ 224 h 360"/>
                <a:gd name="T10" fmla="*/ 200 w 208"/>
                <a:gd name="T11" fmla="*/ 275 h 360"/>
                <a:gd name="T12" fmla="*/ 194 w 208"/>
                <a:gd name="T13" fmla="*/ 299 h 360"/>
                <a:gd name="T14" fmla="*/ 178 w 208"/>
                <a:gd name="T15" fmla="*/ 308 h 360"/>
                <a:gd name="T16" fmla="*/ 182 w 208"/>
                <a:gd name="T17" fmla="*/ 269 h 360"/>
                <a:gd name="T18" fmla="*/ 127 w 208"/>
                <a:gd name="T19" fmla="*/ 275 h 360"/>
                <a:gd name="T20" fmla="*/ 99 w 208"/>
                <a:gd name="T21" fmla="*/ 287 h 360"/>
                <a:gd name="T22" fmla="*/ 62 w 208"/>
                <a:gd name="T23" fmla="*/ 303 h 360"/>
                <a:gd name="T24" fmla="*/ 54 w 208"/>
                <a:gd name="T25" fmla="*/ 326 h 360"/>
                <a:gd name="T26" fmla="*/ 2 w 208"/>
                <a:gd name="T27" fmla="*/ 360 h 360"/>
                <a:gd name="T28" fmla="*/ 0 w 208"/>
                <a:gd name="T29" fmla="*/ 310 h 360"/>
                <a:gd name="T30" fmla="*/ 8 w 208"/>
                <a:gd name="T31" fmla="*/ 275 h 360"/>
                <a:gd name="T32" fmla="*/ 14 w 208"/>
                <a:gd name="T33" fmla="*/ 259 h 360"/>
                <a:gd name="T34" fmla="*/ 40 w 208"/>
                <a:gd name="T35" fmla="*/ 237 h 360"/>
                <a:gd name="T36" fmla="*/ 97 w 208"/>
                <a:gd name="T37" fmla="*/ 214 h 360"/>
                <a:gd name="T38" fmla="*/ 103 w 208"/>
                <a:gd name="T39" fmla="*/ 154 h 360"/>
                <a:gd name="T40" fmla="*/ 74 w 208"/>
                <a:gd name="T41" fmla="*/ 168 h 360"/>
                <a:gd name="T42" fmla="*/ 89 w 208"/>
                <a:gd name="T43" fmla="*/ 137 h 360"/>
                <a:gd name="T44" fmla="*/ 81 w 208"/>
                <a:gd name="T45" fmla="*/ 109 h 360"/>
                <a:gd name="T46" fmla="*/ 127 w 208"/>
                <a:gd name="T47" fmla="*/ 93 h 360"/>
                <a:gd name="T48" fmla="*/ 174 w 208"/>
                <a:gd name="T49" fmla="*/ 60 h 360"/>
                <a:gd name="T50" fmla="*/ 194 w 208"/>
                <a:gd name="T51" fmla="*/ 44 h 360"/>
                <a:gd name="T52" fmla="*/ 190 w 208"/>
                <a:gd name="T53" fmla="*/ 0 h 360"/>
                <a:gd name="T54" fmla="*/ 208 w 208"/>
                <a:gd name="T55" fmla="*/ 24 h 360"/>
                <a:gd name="T56" fmla="*/ 208 w 208"/>
                <a:gd name="T57" fmla="*/ 24 h 3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360">
                  <a:moveTo>
                    <a:pt x="208" y="24"/>
                  </a:moveTo>
                  <a:lnTo>
                    <a:pt x="192" y="103"/>
                  </a:lnTo>
                  <a:lnTo>
                    <a:pt x="192" y="172"/>
                  </a:lnTo>
                  <a:lnTo>
                    <a:pt x="174" y="192"/>
                  </a:lnTo>
                  <a:lnTo>
                    <a:pt x="194" y="224"/>
                  </a:lnTo>
                  <a:lnTo>
                    <a:pt x="200" y="275"/>
                  </a:lnTo>
                  <a:lnTo>
                    <a:pt x="194" y="299"/>
                  </a:lnTo>
                  <a:lnTo>
                    <a:pt x="178" y="308"/>
                  </a:lnTo>
                  <a:lnTo>
                    <a:pt x="182" y="269"/>
                  </a:lnTo>
                  <a:lnTo>
                    <a:pt x="127" y="275"/>
                  </a:lnTo>
                  <a:lnTo>
                    <a:pt x="99" y="287"/>
                  </a:lnTo>
                  <a:lnTo>
                    <a:pt x="62" y="303"/>
                  </a:lnTo>
                  <a:lnTo>
                    <a:pt x="54" y="326"/>
                  </a:lnTo>
                  <a:lnTo>
                    <a:pt x="2" y="360"/>
                  </a:lnTo>
                  <a:lnTo>
                    <a:pt x="0" y="310"/>
                  </a:lnTo>
                  <a:lnTo>
                    <a:pt x="8" y="275"/>
                  </a:lnTo>
                  <a:lnTo>
                    <a:pt x="14" y="259"/>
                  </a:lnTo>
                  <a:lnTo>
                    <a:pt x="40" y="237"/>
                  </a:lnTo>
                  <a:lnTo>
                    <a:pt x="97" y="214"/>
                  </a:lnTo>
                  <a:lnTo>
                    <a:pt x="103" y="154"/>
                  </a:lnTo>
                  <a:lnTo>
                    <a:pt x="74" y="168"/>
                  </a:lnTo>
                  <a:lnTo>
                    <a:pt x="89" y="137"/>
                  </a:lnTo>
                  <a:lnTo>
                    <a:pt x="81" y="109"/>
                  </a:lnTo>
                  <a:lnTo>
                    <a:pt x="127" y="93"/>
                  </a:lnTo>
                  <a:lnTo>
                    <a:pt x="174" y="60"/>
                  </a:lnTo>
                  <a:lnTo>
                    <a:pt x="194" y="44"/>
                  </a:lnTo>
                  <a:lnTo>
                    <a:pt x="190" y="0"/>
                  </a:lnTo>
                  <a:lnTo>
                    <a:pt x="208" y="24"/>
                  </a:lnTo>
                  <a:close/>
                </a:path>
              </a:pathLst>
            </a:custGeom>
            <a:solidFill>
              <a:srgbClr val="B56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52">
              <a:extLst>
                <a:ext uri="{FF2B5EF4-FFF2-40B4-BE49-F238E27FC236}">
                  <a16:creationId xmlns:a16="http://schemas.microsoft.com/office/drawing/2014/main" id="{07B59090-0191-4A2D-89CF-59DEAF5B0CBF}"/>
                </a:ext>
              </a:extLst>
            </p:cNvPr>
            <p:cNvSpPr>
              <a:spLocks/>
            </p:cNvSpPr>
            <p:nvPr/>
          </p:nvSpPr>
          <p:spPr bwMode="auto">
            <a:xfrm>
              <a:off x="2893" y="2349"/>
              <a:ext cx="45" cy="40"/>
            </a:xfrm>
            <a:custGeom>
              <a:avLst/>
              <a:gdLst>
                <a:gd name="T0" fmla="*/ 45 w 45"/>
                <a:gd name="T1" fmla="*/ 0 h 40"/>
                <a:gd name="T2" fmla="*/ 39 w 45"/>
                <a:gd name="T3" fmla="*/ 24 h 40"/>
                <a:gd name="T4" fmla="*/ 21 w 45"/>
                <a:gd name="T5" fmla="*/ 40 h 40"/>
                <a:gd name="T6" fmla="*/ 9 w 45"/>
                <a:gd name="T7" fmla="*/ 38 h 40"/>
                <a:gd name="T8" fmla="*/ 0 w 45"/>
                <a:gd name="T9" fmla="*/ 12 h 40"/>
                <a:gd name="T10" fmla="*/ 21 w 45"/>
                <a:gd name="T11" fmla="*/ 0 h 40"/>
                <a:gd name="T12" fmla="*/ 45 w 45"/>
                <a:gd name="T13" fmla="*/ 0 h 40"/>
                <a:gd name="T14" fmla="*/ 45 w 45"/>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0">
                  <a:moveTo>
                    <a:pt x="45" y="0"/>
                  </a:moveTo>
                  <a:lnTo>
                    <a:pt x="39" y="24"/>
                  </a:lnTo>
                  <a:lnTo>
                    <a:pt x="21" y="40"/>
                  </a:lnTo>
                  <a:lnTo>
                    <a:pt x="9" y="38"/>
                  </a:lnTo>
                  <a:lnTo>
                    <a:pt x="0" y="12"/>
                  </a:lnTo>
                  <a:lnTo>
                    <a:pt x="21" y="0"/>
                  </a:lnTo>
                  <a:lnTo>
                    <a:pt x="45"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53">
              <a:extLst>
                <a:ext uri="{FF2B5EF4-FFF2-40B4-BE49-F238E27FC236}">
                  <a16:creationId xmlns:a16="http://schemas.microsoft.com/office/drawing/2014/main" id="{0731A8AD-7BA0-486D-9544-5E0F5DA731B4}"/>
                </a:ext>
              </a:extLst>
            </p:cNvPr>
            <p:cNvSpPr>
              <a:spLocks/>
            </p:cNvSpPr>
            <p:nvPr/>
          </p:nvSpPr>
          <p:spPr bwMode="auto">
            <a:xfrm>
              <a:off x="2889" y="2308"/>
              <a:ext cx="41" cy="37"/>
            </a:xfrm>
            <a:custGeom>
              <a:avLst/>
              <a:gdLst>
                <a:gd name="T0" fmla="*/ 29 w 41"/>
                <a:gd name="T1" fmla="*/ 0 h 37"/>
                <a:gd name="T2" fmla="*/ 11 w 41"/>
                <a:gd name="T3" fmla="*/ 11 h 37"/>
                <a:gd name="T4" fmla="*/ 0 w 41"/>
                <a:gd name="T5" fmla="*/ 37 h 37"/>
                <a:gd name="T6" fmla="*/ 41 w 41"/>
                <a:gd name="T7" fmla="*/ 33 h 37"/>
                <a:gd name="T8" fmla="*/ 37 w 41"/>
                <a:gd name="T9" fmla="*/ 25 h 37"/>
                <a:gd name="T10" fmla="*/ 29 w 41"/>
                <a:gd name="T11" fmla="*/ 0 h 37"/>
                <a:gd name="T12" fmla="*/ 29 w 4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7">
                  <a:moveTo>
                    <a:pt x="29" y="0"/>
                  </a:moveTo>
                  <a:lnTo>
                    <a:pt x="11" y="11"/>
                  </a:lnTo>
                  <a:lnTo>
                    <a:pt x="0" y="37"/>
                  </a:lnTo>
                  <a:lnTo>
                    <a:pt x="41" y="33"/>
                  </a:lnTo>
                  <a:lnTo>
                    <a:pt x="37" y="25"/>
                  </a:lnTo>
                  <a:lnTo>
                    <a:pt x="29"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54">
              <a:extLst>
                <a:ext uri="{FF2B5EF4-FFF2-40B4-BE49-F238E27FC236}">
                  <a16:creationId xmlns:a16="http://schemas.microsoft.com/office/drawing/2014/main" id="{81B140A1-3D95-48C9-89FF-E458819AFB28}"/>
                </a:ext>
              </a:extLst>
            </p:cNvPr>
            <p:cNvSpPr>
              <a:spLocks/>
            </p:cNvSpPr>
            <p:nvPr/>
          </p:nvSpPr>
          <p:spPr bwMode="auto">
            <a:xfrm>
              <a:off x="3009" y="2157"/>
              <a:ext cx="69" cy="141"/>
            </a:xfrm>
            <a:custGeom>
              <a:avLst/>
              <a:gdLst>
                <a:gd name="T0" fmla="*/ 52 w 69"/>
                <a:gd name="T1" fmla="*/ 6 h 141"/>
                <a:gd name="T2" fmla="*/ 48 w 69"/>
                <a:gd name="T3" fmla="*/ 40 h 141"/>
                <a:gd name="T4" fmla="*/ 22 w 69"/>
                <a:gd name="T5" fmla="*/ 74 h 141"/>
                <a:gd name="T6" fmla="*/ 4 w 69"/>
                <a:gd name="T7" fmla="*/ 101 h 141"/>
                <a:gd name="T8" fmla="*/ 0 w 69"/>
                <a:gd name="T9" fmla="*/ 141 h 141"/>
                <a:gd name="T10" fmla="*/ 22 w 69"/>
                <a:gd name="T11" fmla="*/ 113 h 141"/>
                <a:gd name="T12" fmla="*/ 63 w 69"/>
                <a:gd name="T13" fmla="*/ 81 h 141"/>
                <a:gd name="T14" fmla="*/ 69 w 69"/>
                <a:gd name="T15" fmla="*/ 58 h 141"/>
                <a:gd name="T16" fmla="*/ 69 w 69"/>
                <a:gd name="T17" fmla="*/ 0 h 141"/>
                <a:gd name="T18" fmla="*/ 52 w 69"/>
                <a:gd name="T19" fmla="*/ 6 h 141"/>
                <a:gd name="T20" fmla="*/ 52 w 69"/>
                <a:gd name="T21" fmla="*/ 6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41">
                  <a:moveTo>
                    <a:pt x="52" y="6"/>
                  </a:moveTo>
                  <a:lnTo>
                    <a:pt x="48" y="40"/>
                  </a:lnTo>
                  <a:lnTo>
                    <a:pt x="22" y="74"/>
                  </a:lnTo>
                  <a:lnTo>
                    <a:pt x="4" y="101"/>
                  </a:lnTo>
                  <a:lnTo>
                    <a:pt x="0" y="141"/>
                  </a:lnTo>
                  <a:lnTo>
                    <a:pt x="22" y="113"/>
                  </a:lnTo>
                  <a:lnTo>
                    <a:pt x="63" y="81"/>
                  </a:lnTo>
                  <a:lnTo>
                    <a:pt x="69" y="58"/>
                  </a:lnTo>
                  <a:lnTo>
                    <a:pt x="69" y="0"/>
                  </a:lnTo>
                  <a:lnTo>
                    <a:pt x="52"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55">
              <a:extLst>
                <a:ext uri="{FF2B5EF4-FFF2-40B4-BE49-F238E27FC236}">
                  <a16:creationId xmlns:a16="http://schemas.microsoft.com/office/drawing/2014/main" id="{1E83F30D-9185-4332-A908-103EAB67F254}"/>
                </a:ext>
              </a:extLst>
            </p:cNvPr>
            <p:cNvSpPr>
              <a:spLocks/>
            </p:cNvSpPr>
            <p:nvPr/>
          </p:nvSpPr>
          <p:spPr bwMode="auto">
            <a:xfrm>
              <a:off x="3136" y="2470"/>
              <a:ext cx="132" cy="61"/>
            </a:xfrm>
            <a:custGeom>
              <a:avLst/>
              <a:gdLst>
                <a:gd name="T0" fmla="*/ 132 w 132"/>
                <a:gd name="T1" fmla="*/ 9 h 61"/>
                <a:gd name="T2" fmla="*/ 87 w 132"/>
                <a:gd name="T3" fmla="*/ 0 h 61"/>
                <a:gd name="T4" fmla="*/ 59 w 132"/>
                <a:gd name="T5" fmla="*/ 15 h 61"/>
                <a:gd name="T6" fmla="*/ 20 w 132"/>
                <a:gd name="T7" fmla="*/ 25 h 61"/>
                <a:gd name="T8" fmla="*/ 0 w 132"/>
                <a:gd name="T9" fmla="*/ 61 h 61"/>
                <a:gd name="T10" fmla="*/ 33 w 132"/>
                <a:gd name="T11" fmla="*/ 59 h 61"/>
                <a:gd name="T12" fmla="*/ 101 w 132"/>
                <a:gd name="T13" fmla="*/ 53 h 61"/>
                <a:gd name="T14" fmla="*/ 132 w 132"/>
                <a:gd name="T15" fmla="*/ 9 h 61"/>
                <a:gd name="T16" fmla="*/ 132 w 132"/>
                <a:gd name="T17" fmla="*/ 9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61">
                  <a:moveTo>
                    <a:pt x="132" y="9"/>
                  </a:moveTo>
                  <a:lnTo>
                    <a:pt x="87" y="0"/>
                  </a:lnTo>
                  <a:lnTo>
                    <a:pt x="59" y="15"/>
                  </a:lnTo>
                  <a:lnTo>
                    <a:pt x="20" y="25"/>
                  </a:lnTo>
                  <a:lnTo>
                    <a:pt x="0" y="61"/>
                  </a:lnTo>
                  <a:lnTo>
                    <a:pt x="33" y="59"/>
                  </a:lnTo>
                  <a:lnTo>
                    <a:pt x="101" y="53"/>
                  </a:lnTo>
                  <a:lnTo>
                    <a:pt x="132" y="9"/>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56">
              <a:extLst>
                <a:ext uri="{FF2B5EF4-FFF2-40B4-BE49-F238E27FC236}">
                  <a16:creationId xmlns:a16="http://schemas.microsoft.com/office/drawing/2014/main" id="{C47D2169-E6ED-4A6D-82A0-2F01D481067D}"/>
                </a:ext>
              </a:extLst>
            </p:cNvPr>
            <p:cNvSpPr>
              <a:spLocks/>
            </p:cNvSpPr>
            <p:nvPr/>
          </p:nvSpPr>
          <p:spPr bwMode="auto">
            <a:xfrm>
              <a:off x="3108" y="2553"/>
              <a:ext cx="105" cy="55"/>
            </a:xfrm>
            <a:custGeom>
              <a:avLst/>
              <a:gdLst>
                <a:gd name="T0" fmla="*/ 105 w 105"/>
                <a:gd name="T1" fmla="*/ 0 h 55"/>
                <a:gd name="T2" fmla="*/ 32 w 105"/>
                <a:gd name="T3" fmla="*/ 9 h 55"/>
                <a:gd name="T4" fmla="*/ 0 w 105"/>
                <a:gd name="T5" fmla="*/ 35 h 55"/>
                <a:gd name="T6" fmla="*/ 28 w 105"/>
                <a:gd name="T7" fmla="*/ 45 h 55"/>
                <a:gd name="T8" fmla="*/ 73 w 105"/>
                <a:gd name="T9" fmla="*/ 55 h 55"/>
                <a:gd name="T10" fmla="*/ 105 w 105"/>
                <a:gd name="T11" fmla="*/ 0 h 55"/>
                <a:gd name="T12" fmla="*/ 105 w 105"/>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55">
                  <a:moveTo>
                    <a:pt x="105" y="0"/>
                  </a:moveTo>
                  <a:lnTo>
                    <a:pt x="32" y="9"/>
                  </a:lnTo>
                  <a:lnTo>
                    <a:pt x="0" y="35"/>
                  </a:lnTo>
                  <a:lnTo>
                    <a:pt x="28" y="45"/>
                  </a:lnTo>
                  <a:lnTo>
                    <a:pt x="73" y="55"/>
                  </a:lnTo>
                  <a:lnTo>
                    <a:pt x="105"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57">
              <a:extLst>
                <a:ext uri="{FF2B5EF4-FFF2-40B4-BE49-F238E27FC236}">
                  <a16:creationId xmlns:a16="http://schemas.microsoft.com/office/drawing/2014/main" id="{02ABBC19-1491-4DB2-9DB0-42D7FF5B23F3}"/>
                </a:ext>
              </a:extLst>
            </p:cNvPr>
            <p:cNvSpPr>
              <a:spLocks/>
            </p:cNvSpPr>
            <p:nvPr/>
          </p:nvSpPr>
          <p:spPr bwMode="auto">
            <a:xfrm>
              <a:off x="2855" y="2223"/>
              <a:ext cx="63" cy="81"/>
            </a:xfrm>
            <a:custGeom>
              <a:avLst/>
              <a:gdLst>
                <a:gd name="T0" fmla="*/ 28 w 63"/>
                <a:gd name="T1" fmla="*/ 0 h 81"/>
                <a:gd name="T2" fmla="*/ 14 w 63"/>
                <a:gd name="T3" fmla="*/ 6 h 81"/>
                <a:gd name="T4" fmla="*/ 6 w 63"/>
                <a:gd name="T5" fmla="*/ 37 h 81"/>
                <a:gd name="T6" fmla="*/ 0 w 63"/>
                <a:gd name="T7" fmla="*/ 73 h 81"/>
                <a:gd name="T8" fmla="*/ 6 w 63"/>
                <a:gd name="T9" fmla="*/ 81 h 81"/>
                <a:gd name="T10" fmla="*/ 26 w 63"/>
                <a:gd name="T11" fmla="*/ 77 h 81"/>
                <a:gd name="T12" fmla="*/ 45 w 63"/>
                <a:gd name="T13" fmla="*/ 75 h 81"/>
                <a:gd name="T14" fmla="*/ 41 w 63"/>
                <a:gd name="T15" fmla="*/ 61 h 81"/>
                <a:gd name="T16" fmla="*/ 26 w 63"/>
                <a:gd name="T17" fmla="*/ 61 h 81"/>
                <a:gd name="T18" fmla="*/ 45 w 63"/>
                <a:gd name="T19" fmla="*/ 49 h 81"/>
                <a:gd name="T20" fmla="*/ 63 w 63"/>
                <a:gd name="T21" fmla="*/ 45 h 81"/>
                <a:gd name="T22" fmla="*/ 36 w 63"/>
                <a:gd name="T23" fmla="*/ 17 h 81"/>
                <a:gd name="T24" fmla="*/ 28 w 63"/>
                <a:gd name="T25" fmla="*/ 0 h 81"/>
                <a:gd name="T26" fmla="*/ 28 w 63"/>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81">
                  <a:moveTo>
                    <a:pt x="28" y="0"/>
                  </a:moveTo>
                  <a:lnTo>
                    <a:pt x="14" y="6"/>
                  </a:lnTo>
                  <a:lnTo>
                    <a:pt x="6" y="37"/>
                  </a:lnTo>
                  <a:lnTo>
                    <a:pt x="0" y="73"/>
                  </a:lnTo>
                  <a:lnTo>
                    <a:pt x="6" y="81"/>
                  </a:lnTo>
                  <a:lnTo>
                    <a:pt x="26" y="77"/>
                  </a:lnTo>
                  <a:lnTo>
                    <a:pt x="45" y="75"/>
                  </a:lnTo>
                  <a:lnTo>
                    <a:pt x="41" y="61"/>
                  </a:lnTo>
                  <a:lnTo>
                    <a:pt x="26" y="61"/>
                  </a:lnTo>
                  <a:lnTo>
                    <a:pt x="45" y="49"/>
                  </a:lnTo>
                  <a:lnTo>
                    <a:pt x="63" y="45"/>
                  </a:lnTo>
                  <a:lnTo>
                    <a:pt x="36" y="17"/>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58">
              <a:extLst>
                <a:ext uri="{FF2B5EF4-FFF2-40B4-BE49-F238E27FC236}">
                  <a16:creationId xmlns:a16="http://schemas.microsoft.com/office/drawing/2014/main" id="{00F8030E-09B9-4AB0-AEEC-6E518975FDD7}"/>
                </a:ext>
              </a:extLst>
            </p:cNvPr>
            <p:cNvSpPr>
              <a:spLocks/>
            </p:cNvSpPr>
            <p:nvPr/>
          </p:nvSpPr>
          <p:spPr bwMode="auto">
            <a:xfrm>
              <a:off x="2960" y="2142"/>
              <a:ext cx="87" cy="100"/>
            </a:xfrm>
            <a:custGeom>
              <a:avLst/>
              <a:gdLst>
                <a:gd name="T0" fmla="*/ 81 w 87"/>
                <a:gd name="T1" fmla="*/ 0 h 100"/>
                <a:gd name="T2" fmla="*/ 59 w 87"/>
                <a:gd name="T3" fmla="*/ 13 h 100"/>
                <a:gd name="T4" fmla="*/ 27 w 87"/>
                <a:gd name="T5" fmla="*/ 25 h 100"/>
                <a:gd name="T6" fmla="*/ 29 w 87"/>
                <a:gd name="T7" fmla="*/ 43 h 100"/>
                <a:gd name="T8" fmla="*/ 14 w 87"/>
                <a:gd name="T9" fmla="*/ 75 h 100"/>
                <a:gd name="T10" fmla="*/ 0 w 87"/>
                <a:gd name="T11" fmla="*/ 94 h 100"/>
                <a:gd name="T12" fmla="*/ 25 w 87"/>
                <a:gd name="T13" fmla="*/ 100 h 100"/>
                <a:gd name="T14" fmla="*/ 47 w 87"/>
                <a:gd name="T15" fmla="*/ 85 h 100"/>
                <a:gd name="T16" fmla="*/ 45 w 87"/>
                <a:gd name="T17" fmla="*/ 67 h 100"/>
                <a:gd name="T18" fmla="*/ 87 w 87"/>
                <a:gd name="T19" fmla="*/ 43 h 100"/>
                <a:gd name="T20" fmla="*/ 81 w 87"/>
                <a:gd name="T21" fmla="*/ 0 h 100"/>
                <a:gd name="T22" fmla="*/ 81 w 87"/>
                <a:gd name="T23" fmla="*/ 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00">
                  <a:moveTo>
                    <a:pt x="81" y="0"/>
                  </a:moveTo>
                  <a:lnTo>
                    <a:pt x="59" y="13"/>
                  </a:lnTo>
                  <a:lnTo>
                    <a:pt x="27" y="25"/>
                  </a:lnTo>
                  <a:lnTo>
                    <a:pt x="29" y="43"/>
                  </a:lnTo>
                  <a:lnTo>
                    <a:pt x="14" y="75"/>
                  </a:lnTo>
                  <a:lnTo>
                    <a:pt x="0" y="94"/>
                  </a:lnTo>
                  <a:lnTo>
                    <a:pt x="25" y="100"/>
                  </a:lnTo>
                  <a:lnTo>
                    <a:pt x="47" y="85"/>
                  </a:lnTo>
                  <a:lnTo>
                    <a:pt x="45" y="67"/>
                  </a:lnTo>
                  <a:lnTo>
                    <a:pt x="87" y="43"/>
                  </a:lnTo>
                  <a:lnTo>
                    <a:pt x="81"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59">
              <a:extLst>
                <a:ext uri="{FF2B5EF4-FFF2-40B4-BE49-F238E27FC236}">
                  <a16:creationId xmlns:a16="http://schemas.microsoft.com/office/drawing/2014/main" id="{E8560EA6-87BA-4776-8394-E520FA3419D0}"/>
                </a:ext>
              </a:extLst>
            </p:cNvPr>
            <p:cNvSpPr>
              <a:spLocks/>
            </p:cNvSpPr>
            <p:nvPr/>
          </p:nvSpPr>
          <p:spPr bwMode="auto">
            <a:xfrm>
              <a:off x="2849" y="2082"/>
              <a:ext cx="77" cy="85"/>
            </a:xfrm>
            <a:custGeom>
              <a:avLst/>
              <a:gdLst>
                <a:gd name="T0" fmla="*/ 57 w 77"/>
                <a:gd name="T1" fmla="*/ 6 h 85"/>
                <a:gd name="T2" fmla="*/ 28 w 77"/>
                <a:gd name="T3" fmla="*/ 0 h 85"/>
                <a:gd name="T4" fmla="*/ 0 w 77"/>
                <a:gd name="T5" fmla="*/ 4 h 85"/>
                <a:gd name="T6" fmla="*/ 28 w 77"/>
                <a:gd name="T7" fmla="*/ 52 h 85"/>
                <a:gd name="T8" fmla="*/ 12 w 77"/>
                <a:gd name="T9" fmla="*/ 73 h 85"/>
                <a:gd name="T10" fmla="*/ 24 w 77"/>
                <a:gd name="T11" fmla="*/ 85 h 85"/>
                <a:gd name="T12" fmla="*/ 53 w 77"/>
                <a:gd name="T13" fmla="*/ 75 h 85"/>
                <a:gd name="T14" fmla="*/ 77 w 77"/>
                <a:gd name="T15" fmla="*/ 73 h 85"/>
                <a:gd name="T16" fmla="*/ 55 w 77"/>
                <a:gd name="T17" fmla="*/ 42 h 85"/>
                <a:gd name="T18" fmla="*/ 57 w 77"/>
                <a:gd name="T19" fmla="*/ 6 h 85"/>
                <a:gd name="T20" fmla="*/ 57 w 77"/>
                <a:gd name="T21" fmla="*/ 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85">
                  <a:moveTo>
                    <a:pt x="57" y="6"/>
                  </a:moveTo>
                  <a:lnTo>
                    <a:pt x="28" y="0"/>
                  </a:lnTo>
                  <a:lnTo>
                    <a:pt x="0" y="4"/>
                  </a:lnTo>
                  <a:lnTo>
                    <a:pt x="28" y="52"/>
                  </a:lnTo>
                  <a:lnTo>
                    <a:pt x="12" y="73"/>
                  </a:lnTo>
                  <a:lnTo>
                    <a:pt x="24" y="85"/>
                  </a:lnTo>
                  <a:lnTo>
                    <a:pt x="53" y="75"/>
                  </a:lnTo>
                  <a:lnTo>
                    <a:pt x="77" y="73"/>
                  </a:lnTo>
                  <a:lnTo>
                    <a:pt x="55" y="42"/>
                  </a:lnTo>
                  <a:lnTo>
                    <a:pt x="57" y="6"/>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60">
              <a:extLst>
                <a:ext uri="{FF2B5EF4-FFF2-40B4-BE49-F238E27FC236}">
                  <a16:creationId xmlns:a16="http://schemas.microsoft.com/office/drawing/2014/main" id="{804977D4-E59F-41C4-8053-48627B04F170}"/>
                </a:ext>
              </a:extLst>
            </p:cNvPr>
            <p:cNvSpPr>
              <a:spLocks/>
            </p:cNvSpPr>
            <p:nvPr/>
          </p:nvSpPr>
          <p:spPr bwMode="auto">
            <a:xfrm>
              <a:off x="1658" y="3157"/>
              <a:ext cx="323" cy="623"/>
            </a:xfrm>
            <a:custGeom>
              <a:avLst/>
              <a:gdLst>
                <a:gd name="T0" fmla="*/ 0 w 323"/>
                <a:gd name="T1" fmla="*/ 34 h 623"/>
                <a:gd name="T2" fmla="*/ 0 w 323"/>
                <a:gd name="T3" fmla="*/ 83 h 623"/>
                <a:gd name="T4" fmla="*/ 32 w 323"/>
                <a:gd name="T5" fmla="*/ 217 h 623"/>
                <a:gd name="T6" fmla="*/ 38 w 323"/>
                <a:gd name="T7" fmla="*/ 247 h 623"/>
                <a:gd name="T8" fmla="*/ 78 w 323"/>
                <a:gd name="T9" fmla="*/ 372 h 623"/>
                <a:gd name="T10" fmla="*/ 80 w 323"/>
                <a:gd name="T11" fmla="*/ 431 h 623"/>
                <a:gd name="T12" fmla="*/ 109 w 323"/>
                <a:gd name="T13" fmla="*/ 579 h 623"/>
                <a:gd name="T14" fmla="*/ 175 w 323"/>
                <a:gd name="T15" fmla="*/ 583 h 623"/>
                <a:gd name="T16" fmla="*/ 192 w 323"/>
                <a:gd name="T17" fmla="*/ 623 h 623"/>
                <a:gd name="T18" fmla="*/ 291 w 323"/>
                <a:gd name="T19" fmla="*/ 623 h 623"/>
                <a:gd name="T20" fmla="*/ 307 w 323"/>
                <a:gd name="T21" fmla="*/ 619 h 623"/>
                <a:gd name="T22" fmla="*/ 317 w 323"/>
                <a:gd name="T23" fmla="*/ 605 h 623"/>
                <a:gd name="T24" fmla="*/ 317 w 323"/>
                <a:gd name="T25" fmla="*/ 577 h 623"/>
                <a:gd name="T26" fmla="*/ 323 w 323"/>
                <a:gd name="T27" fmla="*/ 553 h 623"/>
                <a:gd name="T28" fmla="*/ 287 w 323"/>
                <a:gd name="T29" fmla="*/ 508 h 623"/>
                <a:gd name="T30" fmla="*/ 285 w 323"/>
                <a:gd name="T31" fmla="*/ 486 h 623"/>
                <a:gd name="T32" fmla="*/ 234 w 323"/>
                <a:gd name="T33" fmla="*/ 437 h 623"/>
                <a:gd name="T34" fmla="*/ 200 w 323"/>
                <a:gd name="T35" fmla="*/ 370 h 623"/>
                <a:gd name="T36" fmla="*/ 182 w 323"/>
                <a:gd name="T37" fmla="*/ 283 h 623"/>
                <a:gd name="T38" fmla="*/ 163 w 323"/>
                <a:gd name="T39" fmla="*/ 133 h 623"/>
                <a:gd name="T40" fmla="*/ 155 w 323"/>
                <a:gd name="T41" fmla="*/ 97 h 623"/>
                <a:gd name="T42" fmla="*/ 137 w 323"/>
                <a:gd name="T43" fmla="*/ 28 h 623"/>
                <a:gd name="T44" fmla="*/ 101 w 323"/>
                <a:gd name="T45" fmla="*/ 4 h 623"/>
                <a:gd name="T46" fmla="*/ 48 w 323"/>
                <a:gd name="T47" fmla="*/ 0 h 623"/>
                <a:gd name="T48" fmla="*/ 20 w 323"/>
                <a:gd name="T49" fmla="*/ 12 h 623"/>
                <a:gd name="T50" fmla="*/ 0 w 323"/>
                <a:gd name="T51" fmla="*/ 34 h 623"/>
                <a:gd name="T52" fmla="*/ 0 w 323"/>
                <a:gd name="T53" fmla="*/ 34 h 6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3" h="623">
                  <a:moveTo>
                    <a:pt x="0" y="34"/>
                  </a:moveTo>
                  <a:lnTo>
                    <a:pt x="0" y="83"/>
                  </a:lnTo>
                  <a:lnTo>
                    <a:pt x="32" y="217"/>
                  </a:lnTo>
                  <a:lnTo>
                    <a:pt x="38" y="247"/>
                  </a:lnTo>
                  <a:lnTo>
                    <a:pt x="78" y="372"/>
                  </a:lnTo>
                  <a:lnTo>
                    <a:pt x="80" y="431"/>
                  </a:lnTo>
                  <a:lnTo>
                    <a:pt x="109" y="579"/>
                  </a:lnTo>
                  <a:lnTo>
                    <a:pt x="175" y="583"/>
                  </a:lnTo>
                  <a:lnTo>
                    <a:pt x="192" y="623"/>
                  </a:lnTo>
                  <a:lnTo>
                    <a:pt x="291" y="623"/>
                  </a:lnTo>
                  <a:lnTo>
                    <a:pt x="307" y="619"/>
                  </a:lnTo>
                  <a:lnTo>
                    <a:pt x="317" y="605"/>
                  </a:lnTo>
                  <a:lnTo>
                    <a:pt x="317" y="577"/>
                  </a:lnTo>
                  <a:lnTo>
                    <a:pt x="323" y="553"/>
                  </a:lnTo>
                  <a:lnTo>
                    <a:pt x="287" y="508"/>
                  </a:lnTo>
                  <a:lnTo>
                    <a:pt x="285" y="486"/>
                  </a:lnTo>
                  <a:lnTo>
                    <a:pt x="234" y="437"/>
                  </a:lnTo>
                  <a:lnTo>
                    <a:pt x="200" y="370"/>
                  </a:lnTo>
                  <a:lnTo>
                    <a:pt x="182" y="283"/>
                  </a:lnTo>
                  <a:lnTo>
                    <a:pt x="163" y="133"/>
                  </a:lnTo>
                  <a:lnTo>
                    <a:pt x="155" y="97"/>
                  </a:lnTo>
                  <a:lnTo>
                    <a:pt x="137" y="28"/>
                  </a:lnTo>
                  <a:lnTo>
                    <a:pt x="101" y="4"/>
                  </a:lnTo>
                  <a:lnTo>
                    <a:pt x="48" y="0"/>
                  </a:lnTo>
                  <a:lnTo>
                    <a:pt x="20" y="12"/>
                  </a:lnTo>
                  <a:lnTo>
                    <a:pt x="0" y="3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1">
              <a:extLst>
                <a:ext uri="{FF2B5EF4-FFF2-40B4-BE49-F238E27FC236}">
                  <a16:creationId xmlns:a16="http://schemas.microsoft.com/office/drawing/2014/main" id="{D240E918-BDB3-4966-9658-C8897C40DE2D}"/>
                </a:ext>
              </a:extLst>
            </p:cNvPr>
            <p:cNvSpPr>
              <a:spLocks/>
            </p:cNvSpPr>
            <p:nvPr/>
          </p:nvSpPr>
          <p:spPr bwMode="auto">
            <a:xfrm>
              <a:off x="2283" y="3060"/>
              <a:ext cx="315" cy="516"/>
            </a:xfrm>
            <a:custGeom>
              <a:avLst/>
              <a:gdLst>
                <a:gd name="T0" fmla="*/ 190 w 315"/>
                <a:gd name="T1" fmla="*/ 24 h 516"/>
                <a:gd name="T2" fmla="*/ 170 w 315"/>
                <a:gd name="T3" fmla="*/ 56 h 516"/>
                <a:gd name="T4" fmla="*/ 143 w 315"/>
                <a:gd name="T5" fmla="*/ 133 h 516"/>
                <a:gd name="T6" fmla="*/ 119 w 315"/>
                <a:gd name="T7" fmla="*/ 214 h 516"/>
                <a:gd name="T8" fmla="*/ 83 w 315"/>
                <a:gd name="T9" fmla="*/ 297 h 516"/>
                <a:gd name="T10" fmla="*/ 64 w 315"/>
                <a:gd name="T11" fmla="*/ 340 h 516"/>
                <a:gd name="T12" fmla="*/ 30 w 315"/>
                <a:gd name="T13" fmla="*/ 372 h 516"/>
                <a:gd name="T14" fmla="*/ 26 w 315"/>
                <a:gd name="T15" fmla="*/ 433 h 516"/>
                <a:gd name="T16" fmla="*/ 4 w 315"/>
                <a:gd name="T17" fmla="*/ 480 h 516"/>
                <a:gd name="T18" fmla="*/ 0 w 315"/>
                <a:gd name="T19" fmla="*/ 492 h 516"/>
                <a:gd name="T20" fmla="*/ 0 w 315"/>
                <a:gd name="T21" fmla="*/ 512 h 516"/>
                <a:gd name="T22" fmla="*/ 10 w 315"/>
                <a:gd name="T23" fmla="*/ 512 h 516"/>
                <a:gd name="T24" fmla="*/ 38 w 315"/>
                <a:gd name="T25" fmla="*/ 492 h 516"/>
                <a:gd name="T26" fmla="*/ 68 w 315"/>
                <a:gd name="T27" fmla="*/ 459 h 516"/>
                <a:gd name="T28" fmla="*/ 93 w 315"/>
                <a:gd name="T29" fmla="*/ 461 h 516"/>
                <a:gd name="T30" fmla="*/ 111 w 315"/>
                <a:gd name="T31" fmla="*/ 477 h 516"/>
                <a:gd name="T32" fmla="*/ 147 w 315"/>
                <a:gd name="T33" fmla="*/ 512 h 516"/>
                <a:gd name="T34" fmla="*/ 159 w 315"/>
                <a:gd name="T35" fmla="*/ 516 h 516"/>
                <a:gd name="T36" fmla="*/ 172 w 315"/>
                <a:gd name="T37" fmla="*/ 492 h 516"/>
                <a:gd name="T38" fmla="*/ 149 w 315"/>
                <a:gd name="T39" fmla="*/ 368 h 516"/>
                <a:gd name="T40" fmla="*/ 159 w 315"/>
                <a:gd name="T41" fmla="*/ 344 h 516"/>
                <a:gd name="T42" fmla="*/ 259 w 315"/>
                <a:gd name="T43" fmla="*/ 186 h 516"/>
                <a:gd name="T44" fmla="*/ 307 w 315"/>
                <a:gd name="T45" fmla="*/ 81 h 516"/>
                <a:gd name="T46" fmla="*/ 315 w 315"/>
                <a:gd name="T47" fmla="*/ 42 h 516"/>
                <a:gd name="T48" fmla="*/ 311 w 315"/>
                <a:gd name="T49" fmla="*/ 8 h 516"/>
                <a:gd name="T50" fmla="*/ 271 w 315"/>
                <a:gd name="T51" fmla="*/ 0 h 516"/>
                <a:gd name="T52" fmla="*/ 244 w 315"/>
                <a:gd name="T53" fmla="*/ 6 h 516"/>
                <a:gd name="T54" fmla="*/ 190 w 315"/>
                <a:gd name="T55" fmla="*/ 24 h 516"/>
                <a:gd name="T56" fmla="*/ 190 w 315"/>
                <a:gd name="T57" fmla="*/ 24 h 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5" h="516">
                  <a:moveTo>
                    <a:pt x="190" y="24"/>
                  </a:moveTo>
                  <a:lnTo>
                    <a:pt x="170" y="56"/>
                  </a:lnTo>
                  <a:lnTo>
                    <a:pt x="143" y="133"/>
                  </a:lnTo>
                  <a:lnTo>
                    <a:pt x="119" y="214"/>
                  </a:lnTo>
                  <a:lnTo>
                    <a:pt x="83" y="297"/>
                  </a:lnTo>
                  <a:lnTo>
                    <a:pt x="64" y="340"/>
                  </a:lnTo>
                  <a:lnTo>
                    <a:pt x="30" y="372"/>
                  </a:lnTo>
                  <a:lnTo>
                    <a:pt x="26" y="433"/>
                  </a:lnTo>
                  <a:lnTo>
                    <a:pt x="4" y="480"/>
                  </a:lnTo>
                  <a:lnTo>
                    <a:pt x="0" y="492"/>
                  </a:lnTo>
                  <a:lnTo>
                    <a:pt x="0" y="512"/>
                  </a:lnTo>
                  <a:lnTo>
                    <a:pt x="10" y="512"/>
                  </a:lnTo>
                  <a:lnTo>
                    <a:pt x="38" y="492"/>
                  </a:lnTo>
                  <a:lnTo>
                    <a:pt x="68" y="459"/>
                  </a:lnTo>
                  <a:lnTo>
                    <a:pt x="93" y="461"/>
                  </a:lnTo>
                  <a:lnTo>
                    <a:pt x="111" y="477"/>
                  </a:lnTo>
                  <a:lnTo>
                    <a:pt x="147" y="512"/>
                  </a:lnTo>
                  <a:lnTo>
                    <a:pt x="159" y="516"/>
                  </a:lnTo>
                  <a:lnTo>
                    <a:pt x="172" y="492"/>
                  </a:lnTo>
                  <a:lnTo>
                    <a:pt x="149" y="368"/>
                  </a:lnTo>
                  <a:lnTo>
                    <a:pt x="159" y="344"/>
                  </a:lnTo>
                  <a:lnTo>
                    <a:pt x="259" y="186"/>
                  </a:lnTo>
                  <a:lnTo>
                    <a:pt x="307" y="81"/>
                  </a:lnTo>
                  <a:lnTo>
                    <a:pt x="315" y="42"/>
                  </a:lnTo>
                  <a:lnTo>
                    <a:pt x="311" y="8"/>
                  </a:lnTo>
                  <a:lnTo>
                    <a:pt x="271" y="0"/>
                  </a:lnTo>
                  <a:lnTo>
                    <a:pt x="244" y="6"/>
                  </a:lnTo>
                  <a:lnTo>
                    <a:pt x="190" y="2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62">
              <a:extLst>
                <a:ext uri="{FF2B5EF4-FFF2-40B4-BE49-F238E27FC236}">
                  <a16:creationId xmlns:a16="http://schemas.microsoft.com/office/drawing/2014/main" id="{506FD40C-B771-4640-86D2-1DE4E84B60E5}"/>
                </a:ext>
              </a:extLst>
            </p:cNvPr>
            <p:cNvSpPr>
              <a:spLocks/>
            </p:cNvSpPr>
            <p:nvPr/>
          </p:nvSpPr>
          <p:spPr bwMode="auto">
            <a:xfrm>
              <a:off x="2406" y="3058"/>
              <a:ext cx="196" cy="524"/>
            </a:xfrm>
            <a:custGeom>
              <a:avLst/>
              <a:gdLst>
                <a:gd name="T0" fmla="*/ 4 w 196"/>
                <a:gd name="T1" fmla="*/ 490 h 524"/>
                <a:gd name="T2" fmla="*/ 20 w 196"/>
                <a:gd name="T3" fmla="*/ 473 h 524"/>
                <a:gd name="T4" fmla="*/ 18 w 196"/>
                <a:gd name="T5" fmla="*/ 421 h 524"/>
                <a:gd name="T6" fmla="*/ 0 w 196"/>
                <a:gd name="T7" fmla="*/ 366 h 524"/>
                <a:gd name="T8" fmla="*/ 42 w 196"/>
                <a:gd name="T9" fmla="*/ 285 h 524"/>
                <a:gd name="T10" fmla="*/ 71 w 196"/>
                <a:gd name="T11" fmla="*/ 226 h 524"/>
                <a:gd name="T12" fmla="*/ 129 w 196"/>
                <a:gd name="T13" fmla="*/ 143 h 524"/>
                <a:gd name="T14" fmla="*/ 152 w 196"/>
                <a:gd name="T15" fmla="*/ 83 h 524"/>
                <a:gd name="T16" fmla="*/ 160 w 196"/>
                <a:gd name="T17" fmla="*/ 0 h 524"/>
                <a:gd name="T18" fmla="*/ 184 w 196"/>
                <a:gd name="T19" fmla="*/ 8 h 524"/>
                <a:gd name="T20" fmla="*/ 196 w 196"/>
                <a:gd name="T21" fmla="*/ 60 h 524"/>
                <a:gd name="T22" fmla="*/ 164 w 196"/>
                <a:gd name="T23" fmla="*/ 123 h 524"/>
                <a:gd name="T24" fmla="*/ 125 w 196"/>
                <a:gd name="T25" fmla="*/ 208 h 524"/>
                <a:gd name="T26" fmla="*/ 32 w 196"/>
                <a:gd name="T27" fmla="*/ 362 h 524"/>
                <a:gd name="T28" fmla="*/ 26 w 196"/>
                <a:gd name="T29" fmla="*/ 396 h 524"/>
                <a:gd name="T30" fmla="*/ 46 w 196"/>
                <a:gd name="T31" fmla="*/ 457 h 524"/>
                <a:gd name="T32" fmla="*/ 49 w 196"/>
                <a:gd name="T33" fmla="*/ 496 h 524"/>
                <a:gd name="T34" fmla="*/ 38 w 196"/>
                <a:gd name="T35" fmla="*/ 524 h 524"/>
                <a:gd name="T36" fmla="*/ 12 w 196"/>
                <a:gd name="T37" fmla="*/ 502 h 524"/>
                <a:gd name="T38" fmla="*/ 4 w 196"/>
                <a:gd name="T39" fmla="*/ 490 h 524"/>
                <a:gd name="T40" fmla="*/ 4 w 196"/>
                <a:gd name="T41" fmla="*/ 490 h 5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6" h="524">
                  <a:moveTo>
                    <a:pt x="4" y="490"/>
                  </a:moveTo>
                  <a:lnTo>
                    <a:pt x="20" y="473"/>
                  </a:lnTo>
                  <a:lnTo>
                    <a:pt x="18" y="421"/>
                  </a:lnTo>
                  <a:lnTo>
                    <a:pt x="0" y="366"/>
                  </a:lnTo>
                  <a:lnTo>
                    <a:pt x="42" y="285"/>
                  </a:lnTo>
                  <a:lnTo>
                    <a:pt x="71" y="226"/>
                  </a:lnTo>
                  <a:lnTo>
                    <a:pt x="129" y="143"/>
                  </a:lnTo>
                  <a:lnTo>
                    <a:pt x="152" y="83"/>
                  </a:lnTo>
                  <a:lnTo>
                    <a:pt x="160" y="0"/>
                  </a:lnTo>
                  <a:lnTo>
                    <a:pt x="184" y="8"/>
                  </a:lnTo>
                  <a:lnTo>
                    <a:pt x="196" y="60"/>
                  </a:lnTo>
                  <a:lnTo>
                    <a:pt x="164" y="123"/>
                  </a:lnTo>
                  <a:lnTo>
                    <a:pt x="125" y="208"/>
                  </a:lnTo>
                  <a:lnTo>
                    <a:pt x="32" y="362"/>
                  </a:lnTo>
                  <a:lnTo>
                    <a:pt x="26" y="396"/>
                  </a:lnTo>
                  <a:lnTo>
                    <a:pt x="46" y="457"/>
                  </a:lnTo>
                  <a:lnTo>
                    <a:pt x="49" y="496"/>
                  </a:lnTo>
                  <a:lnTo>
                    <a:pt x="38" y="524"/>
                  </a:lnTo>
                  <a:lnTo>
                    <a:pt x="12" y="502"/>
                  </a:lnTo>
                  <a:lnTo>
                    <a:pt x="4" y="49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63">
              <a:extLst>
                <a:ext uri="{FF2B5EF4-FFF2-40B4-BE49-F238E27FC236}">
                  <a16:creationId xmlns:a16="http://schemas.microsoft.com/office/drawing/2014/main" id="{3C475A6E-EF3A-42D4-A80B-9001A9B70474}"/>
                </a:ext>
              </a:extLst>
            </p:cNvPr>
            <p:cNvSpPr>
              <a:spLocks/>
            </p:cNvSpPr>
            <p:nvPr/>
          </p:nvSpPr>
          <p:spPr bwMode="auto">
            <a:xfrm>
              <a:off x="2376" y="3467"/>
              <a:ext cx="30" cy="64"/>
            </a:xfrm>
            <a:custGeom>
              <a:avLst/>
              <a:gdLst>
                <a:gd name="T0" fmla="*/ 12 w 30"/>
                <a:gd name="T1" fmla="*/ 0 h 64"/>
                <a:gd name="T2" fmla="*/ 30 w 30"/>
                <a:gd name="T3" fmla="*/ 40 h 64"/>
                <a:gd name="T4" fmla="*/ 30 w 30"/>
                <a:gd name="T5" fmla="*/ 64 h 64"/>
                <a:gd name="T6" fmla="*/ 0 w 30"/>
                <a:gd name="T7" fmla="*/ 48 h 64"/>
                <a:gd name="T8" fmla="*/ 0 w 30"/>
                <a:gd name="T9" fmla="*/ 18 h 64"/>
                <a:gd name="T10" fmla="*/ 12 w 30"/>
                <a:gd name="T11" fmla="*/ 0 h 64"/>
                <a:gd name="T12" fmla="*/ 12 w 30"/>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4">
                  <a:moveTo>
                    <a:pt x="12" y="0"/>
                  </a:moveTo>
                  <a:lnTo>
                    <a:pt x="30" y="40"/>
                  </a:lnTo>
                  <a:lnTo>
                    <a:pt x="30" y="64"/>
                  </a:lnTo>
                  <a:lnTo>
                    <a:pt x="0" y="48"/>
                  </a:lnTo>
                  <a:lnTo>
                    <a:pt x="0" y="18"/>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164">
              <a:extLst>
                <a:ext uri="{FF2B5EF4-FFF2-40B4-BE49-F238E27FC236}">
                  <a16:creationId xmlns:a16="http://schemas.microsoft.com/office/drawing/2014/main" id="{161E0607-E3F4-4A68-BD99-8F80B6FA9CA8}"/>
                </a:ext>
              </a:extLst>
            </p:cNvPr>
            <p:cNvSpPr>
              <a:spLocks/>
            </p:cNvSpPr>
            <p:nvPr/>
          </p:nvSpPr>
          <p:spPr bwMode="auto">
            <a:xfrm>
              <a:off x="2351" y="3469"/>
              <a:ext cx="21" cy="32"/>
            </a:xfrm>
            <a:custGeom>
              <a:avLst/>
              <a:gdLst>
                <a:gd name="T0" fmla="*/ 0 w 21"/>
                <a:gd name="T1" fmla="*/ 32 h 32"/>
                <a:gd name="T2" fmla="*/ 14 w 21"/>
                <a:gd name="T3" fmla="*/ 0 h 32"/>
                <a:gd name="T4" fmla="*/ 21 w 21"/>
                <a:gd name="T5" fmla="*/ 20 h 32"/>
                <a:gd name="T6" fmla="*/ 21 w 21"/>
                <a:gd name="T7" fmla="*/ 28 h 32"/>
                <a:gd name="T8" fmla="*/ 0 w 21"/>
                <a:gd name="T9" fmla="*/ 32 h 32"/>
                <a:gd name="T10" fmla="*/ 0 w 2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2">
                  <a:moveTo>
                    <a:pt x="0" y="32"/>
                  </a:moveTo>
                  <a:lnTo>
                    <a:pt x="14" y="0"/>
                  </a:lnTo>
                  <a:lnTo>
                    <a:pt x="21" y="20"/>
                  </a:lnTo>
                  <a:lnTo>
                    <a:pt x="21" y="28"/>
                  </a:lnTo>
                  <a:lnTo>
                    <a:pt x="0" y="3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65">
              <a:extLst>
                <a:ext uri="{FF2B5EF4-FFF2-40B4-BE49-F238E27FC236}">
                  <a16:creationId xmlns:a16="http://schemas.microsoft.com/office/drawing/2014/main" id="{9BD5E1B7-4702-489A-A508-D79328B3B104}"/>
                </a:ext>
              </a:extLst>
            </p:cNvPr>
            <p:cNvSpPr>
              <a:spLocks/>
            </p:cNvSpPr>
            <p:nvPr/>
          </p:nvSpPr>
          <p:spPr bwMode="auto">
            <a:xfrm>
              <a:off x="2351" y="3292"/>
              <a:ext cx="91" cy="140"/>
            </a:xfrm>
            <a:custGeom>
              <a:avLst/>
              <a:gdLst>
                <a:gd name="T0" fmla="*/ 91 w 91"/>
                <a:gd name="T1" fmla="*/ 0 h 140"/>
                <a:gd name="T2" fmla="*/ 25 w 91"/>
                <a:gd name="T3" fmla="*/ 82 h 140"/>
                <a:gd name="T4" fmla="*/ 0 w 91"/>
                <a:gd name="T5" fmla="*/ 110 h 140"/>
                <a:gd name="T6" fmla="*/ 8 w 91"/>
                <a:gd name="T7" fmla="*/ 140 h 140"/>
                <a:gd name="T8" fmla="*/ 41 w 91"/>
                <a:gd name="T9" fmla="*/ 114 h 140"/>
                <a:gd name="T10" fmla="*/ 83 w 91"/>
                <a:gd name="T11" fmla="*/ 43 h 140"/>
                <a:gd name="T12" fmla="*/ 91 w 91"/>
                <a:gd name="T13" fmla="*/ 0 h 140"/>
                <a:gd name="T14" fmla="*/ 91 w 91"/>
                <a:gd name="T15" fmla="*/ 0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140">
                  <a:moveTo>
                    <a:pt x="91" y="0"/>
                  </a:moveTo>
                  <a:lnTo>
                    <a:pt x="25" y="82"/>
                  </a:lnTo>
                  <a:lnTo>
                    <a:pt x="0" y="110"/>
                  </a:lnTo>
                  <a:lnTo>
                    <a:pt x="8" y="140"/>
                  </a:lnTo>
                  <a:lnTo>
                    <a:pt x="41" y="114"/>
                  </a:lnTo>
                  <a:lnTo>
                    <a:pt x="83" y="43"/>
                  </a:lnTo>
                  <a:lnTo>
                    <a:pt x="91"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66">
              <a:extLst>
                <a:ext uri="{FF2B5EF4-FFF2-40B4-BE49-F238E27FC236}">
                  <a16:creationId xmlns:a16="http://schemas.microsoft.com/office/drawing/2014/main" id="{D3FEDF63-FF1E-4512-9ADD-CC4AC479116B}"/>
                </a:ext>
              </a:extLst>
            </p:cNvPr>
            <p:cNvSpPr>
              <a:spLocks/>
            </p:cNvSpPr>
            <p:nvPr/>
          </p:nvSpPr>
          <p:spPr bwMode="auto">
            <a:xfrm>
              <a:off x="2313" y="3416"/>
              <a:ext cx="38" cy="105"/>
            </a:xfrm>
            <a:custGeom>
              <a:avLst/>
              <a:gdLst>
                <a:gd name="T0" fmla="*/ 34 w 38"/>
                <a:gd name="T1" fmla="*/ 0 h 105"/>
                <a:gd name="T2" fmla="*/ 8 w 38"/>
                <a:gd name="T3" fmla="*/ 12 h 105"/>
                <a:gd name="T4" fmla="*/ 8 w 38"/>
                <a:gd name="T5" fmla="*/ 67 h 105"/>
                <a:gd name="T6" fmla="*/ 0 w 38"/>
                <a:gd name="T7" fmla="*/ 105 h 105"/>
                <a:gd name="T8" fmla="*/ 24 w 38"/>
                <a:gd name="T9" fmla="*/ 93 h 105"/>
                <a:gd name="T10" fmla="*/ 38 w 38"/>
                <a:gd name="T11" fmla="*/ 49 h 105"/>
                <a:gd name="T12" fmla="*/ 34 w 38"/>
                <a:gd name="T13" fmla="*/ 0 h 105"/>
                <a:gd name="T14" fmla="*/ 34 w 38"/>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105">
                  <a:moveTo>
                    <a:pt x="34" y="0"/>
                  </a:moveTo>
                  <a:lnTo>
                    <a:pt x="8" y="12"/>
                  </a:lnTo>
                  <a:lnTo>
                    <a:pt x="8" y="67"/>
                  </a:lnTo>
                  <a:lnTo>
                    <a:pt x="0" y="105"/>
                  </a:lnTo>
                  <a:lnTo>
                    <a:pt x="24" y="93"/>
                  </a:lnTo>
                  <a:lnTo>
                    <a:pt x="38" y="49"/>
                  </a:lnTo>
                  <a:lnTo>
                    <a:pt x="3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67">
              <a:extLst>
                <a:ext uri="{FF2B5EF4-FFF2-40B4-BE49-F238E27FC236}">
                  <a16:creationId xmlns:a16="http://schemas.microsoft.com/office/drawing/2014/main" id="{2C40D52E-A197-4274-B527-0A65BF9C817B}"/>
                </a:ext>
              </a:extLst>
            </p:cNvPr>
            <p:cNvSpPr>
              <a:spLocks/>
            </p:cNvSpPr>
            <p:nvPr/>
          </p:nvSpPr>
          <p:spPr bwMode="auto">
            <a:xfrm>
              <a:off x="1653" y="3161"/>
              <a:ext cx="146" cy="579"/>
            </a:xfrm>
            <a:custGeom>
              <a:avLst/>
              <a:gdLst>
                <a:gd name="T0" fmla="*/ 29 w 146"/>
                <a:gd name="T1" fmla="*/ 0 h 579"/>
                <a:gd name="T2" fmla="*/ 29 w 146"/>
                <a:gd name="T3" fmla="*/ 93 h 579"/>
                <a:gd name="T4" fmla="*/ 69 w 146"/>
                <a:gd name="T5" fmla="*/ 263 h 579"/>
                <a:gd name="T6" fmla="*/ 108 w 146"/>
                <a:gd name="T7" fmla="*/ 370 h 579"/>
                <a:gd name="T8" fmla="*/ 104 w 146"/>
                <a:gd name="T9" fmla="*/ 427 h 579"/>
                <a:gd name="T10" fmla="*/ 134 w 146"/>
                <a:gd name="T11" fmla="*/ 433 h 579"/>
                <a:gd name="T12" fmla="*/ 146 w 146"/>
                <a:gd name="T13" fmla="*/ 512 h 579"/>
                <a:gd name="T14" fmla="*/ 142 w 146"/>
                <a:gd name="T15" fmla="*/ 549 h 579"/>
                <a:gd name="T16" fmla="*/ 134 w 146"/>
                <a:gd name="T17" fmla="*/ 579 h 579"/>
                <a:gd name="T18" fmla="*/ 114 w 146"/>
                <a:gd name="T19" fmla="*/ 579 h 579"/>
                <a:gd name="T20" fmla="*/ 87 w 146"/>
                <a:gd name="T21" fmla="*/ 421 h 579"/>
                <a:gd name="T22" fmla="*/ 77 w 146"/>
                <a:gd name="T23" fmla="*/ 346 h 579"/>
                <a:gd name="T24" fmla="*/ 35 w 146"/>
                <a:gd name="T25" fmla="*/ 206 h 579"/>
                <a:gd name="T26" fmla="*/ 0 w 146"/>
                <a:gd name="T27" fmla="*/ 51 h 579"/>
                <a:gd name="T28" fmla="*/ 5 w 146"/>
                <a:gd name="T29" fmla="*/ 24 h 579"/>
                <a:gd name="T30" fmla="*/ 29 w 146"/>
                <a:gd name="T31" fmla="*/ 0 h 579"/>
                <a:gd name="T32" fmla="*/ 29 w 146"/>
                <a:gd name="T33" fmla="*/ 0 h 5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579">
                  <a:moveTo>
                    <a:pt x="29" y="0"/>
                  </a:moveTo>
                  <a:lnTo>
                    <a:pt x="29" y="93"/>
                  </a:lnTo>
                  <a:lnTo>
                    <a:pt x="69" y="263"/>
                  </a:lnTo>
                  <a:lnTo>
                    <a:pt x="108" y="370"/>
                  </a:lnTo>
                  <a:lnTo>
                    <a:pt x="104" y="427"/>
                  </a:lnTo>
                  <a:lnTo>
                    <a:pt x="134" y="433"/>
                  </a:lnTo>
                  <a:lnTo>
                    <a:pt x="146" y="512"/>
                  </a:lnTo>
                  <a:lnTo>
                    <a:pt x="142" y="549"/>
                  </a:lnTo>
                  <a:lnTo>
                    <a:pt x="134" y="579"/>
                  </a:lnTo>
                  <a:lnTo>
                    <a:pt x="114" y="579"/>
                  </a:lnTo>
                  <a:lnTo>
                    <a:pt x="87" y="421"/>
                  </a:lnTo>
                  <a:lnTo>
                    <a:pt x="77" y="346"/>
                  </a:lnTo>
                  <a:lnTo>
                    <a:pt x="35" y="206"/>
                  </a:lnTo>
                  <a:lnTo>
                    <a:pt x="0" y="51"/>
                  </a:lnTo>
                  <a:lnTo>
                    <a:pt x="5" y="24"/>
                  </a:lnTo>
                  <a:lnTo>
                    <a:pt x="29"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68">
              <a:extLst>
                <a:ext uri="{FF2B5EF4-FFF2-40B4-BE49-F238E27FC236}">
                  <a16:creationId xmlns:a16="http://schemas.microsoft.com/office/drawing/2014/main" id="{9DCE2C2D-BD6E-4621-89AE-4FBD2A591335}"/>
                </a:ext>
              </a:extLst>
            </p:cNvPr>
            <p:cNvSpPr>
              <a:spLocks/>
            </p:cNvSpPr>
            <p:nvPr/>
          </p:nvSpPr>
          <p:spPr bwMode="auto">
            <a:xfrm>
              <a:off x="1716" y="3171"/>
              <a:ext cx="79" cy="243"/>
            </a:xfrm>
            <a:custGeom>
              <a:avLst/>
              <a:gdLst>
                <a:gd name="T0" fmla="*/ 37 w 79"/>
                <a:gd name="T1" fmla="*/ 10 h 243"/>
                <a:gd name="T2" fmla="*/ 14 w 79"/>
                <a:gd name="T3" fmla="*/ 0 h 243"/>
                <a:gd name="T4" fmla="*/ 0 w 79"/>
                <a:gd name="T5" fmla="*/ 16 h 243"/>
                <a:gd name="T6" fmla="*/ 10 w 79"/>
                <a:gd name="T7" fmla="*/ 83 h 243"/>
                <a:gd name="T8" fmla="*/ 55 w 79"/>
                <a:gd name="T9" fmla="*/ 221 h 243"/>
                <a:gd name="T10" fmla="*/ 79 w 79"/>
                <a:gd name="T11" fmla="*/ 243 h 243"/>
                <a:gd name="T12" fmla="*/ 71 w 79"/>
                <a:gd name="T13" fmla="*/ 154 h 243"/>
                <a:gd name="T14" fmla="*/ 51 w 79"/>
                <a:gd name="T15" fmla="*/ 51 h 243"/>
                <a:gd name="T16" fmla="*/ 37 w 79"/>
                <a:gd name="T17" fmla="*/ 10 h 243"/>
                <a:gd name="T18" fmla="*/ 37 w 79"/>
                <a:gd name="T19" fmla="*/ 1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243">
                  <a:moveTo>
                    <a:pt x="37" y="10"/>
                  </a:moveTo>
                  <a:lnTo>
                    <a:pt x="14" y="0"/>
                  </a:lnTo>
                  <a:lnTo>
                    <a:pt x="0" y="16"/>
                  </a:lnTo>
                  <a:lnTo>
                    <a:pt x="10" y="83"/>
                  </a:lnTo>
                  <a:lnTo>
                    <a:pt x="55" y="221"/>
                  </a:lnTo>
                  <a:lnTo>
                    <a:pt x="79" y="243"/>
                  </a:lnTo>
                  <a:lnTo>
                    <a:pt x="71" y="154"/>
                  </a:lnTo>
                  <a:lnTo>
                    <a:pt x="51" y="51"/>
                  </a:lnTo>
                  <a:lnTo>
                    <a:pt x="37" y="1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69">
              <a:extLst>
                <a:ext uri="{FF2B5EF4-FFF2-40B4-BE49-F238E27FC236}">
                  <a16:creationId xmlns:a16="http://schemas.microsoft.com/office/drawing/2014/main" id="{7A4814B7-C890-4CA2-8700-0C81BE26AA93}"/>
                </a:ext>
              </a:extLst>
            </p:cNvPr>
            <p:cNvSpPr>
              <a:spLocks/>
            </p:cNvSpPr>
            <p:nvPr/>
          </p:nvSpPr>
          <p:spPr bwMode="auto">
            <a:xfrm>
              <a:off x="1799" y="3495"/>
              <a:ext cx="73" cy="180"/>
            </a:xfrm>
            <a:custGeom>
              <a:avLst/>
              <a:gdLst>
                <a:gd name="T0" fmla="*/ 0 w 73"/>
                <a:gd name="T1" fmla="*/ 22 h 180"/>
                <a:gd name="T2" fmla="*/ 12 w 73"/>
                <a:gd name="T3" fmla="*/ 77 h 180"/>
                <a:gd name="T4" fmla="*/ 28 w 73"/>
                <a:gd name="T5" fmla="*/ 115 h 180"/>
                <a:gd name="T6" fmla="*/ 30 w 73"/>
                <a:gd name="T7" fmla="*/ 162 h 180"/>
                <a:gd name="T8" fmla="*/ 67 w 73"/>
                <a:gd name="T9" fmla="*/ 180 h 180"/>
                <a:gd name="T10" fmla="*/ 73 w 73"/>
                <a:gd name="T11" fmla="*/ 148 h 180"/>
                <a:gd name="T12" fmla="*/ 73 w 73"/>
                <a:gd name="T13" fmla="*/ 103 h 180"/>
                <a:gd name="T14" fmla="*/ 28 w 73"/>
                <a:gd name="T15" fmla="*/ 16 h 180"/>
                <a:gd name="T16" fmla="*/ 12 w 73"/>
                <a:gd name="T17" fmla="*/ 0 h 180"/>
                <a:gd name="T18" fmla="*/ 0 w 73"/>
                <a:gd name="T19" fmla="*/ 22 h 180"/>
                <a:gd name="T20" fmla="*/ 0 w 73"/>
                <a:gd name="T21" fmla="*/ 22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180">
                  <a:moveTo>
                    <a:pt x="0" y="22"/>
                  </a:moveTo>
                  <a:lnTo>
                    <a:pt x="12" y="77"/>
                  </a:lnTo>
                  <a:lnTo>
                    <a:pt x="28" y="115"/>
                  </a:lnTo>
                  <a:lnTo>
                    <a:pt x="30" y="162"/>
                  </a:lnTo>
                  <a:lnTo>
                    <a:pt x="67" y="180"/>
                  </a:lnTo>
                  <a:lnTo>
                    <a:pt x="73" y="148"/>
                  </a:lnTo>
                  <a:lnTo>
                    <a:pt x="73" y="103"/>
                  </a:lnTo>
                  <a:lnTo>
                    <a:pt x="28" y="16"/>
                  </a:lnTo>
                  <a:lnTo>
                    <a:pt x="12" y="0"/>
                  </a:lnTo>
                  <a:lnTo>
                    <a:pt x="0" y="2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70">
              <a:extLst>
                <a:ext uri="{FF2B5EF4-FFF2-40B4-BE49-F238E27FC236}">
                  <a16:creationId xmlns:a16="http://schemas.microsoft.com/office/drawing/2014/main" id="{69CD6392-6FAF-4B80-8B53-16FD45FB165C}"/>
                </a:ext>
              </a:extLst>
            </p:cNvPr>
            <p:cNvSpPr>
              <a:spLocks/>
            </p:cNvSpPr>
            <p:nvPr/>
          </p:nvSpPr>
          <p:spPr bwMode="auto">
            <a:xfrm>
              <a:off x="1937" y="3718"/>
              <a:ext cx="30" cy="44"/>
            </a:xfrm>
            <a:custGeom>
              <a:avLst/>
              <a:gdLst>
                <a:gd name="T0" fmla="*/ 12 w 30"/>
                <a:gd name="T1" fmla="*/ 12 h 44"/>
                <a:gd name="T2" fmla="*/ 30 w 30"/>
                <a:gd name="T3" fmla="*/ 20 h 44"/>
                <a:gd name="T4" fmla="*/ 30 w 30"/>
                <a:gd name="T5" fmla="*/ 44 h 44"/>
                <a:gd name="T6" fmla="*/ 18 w 30"/>
                <a:gd name="T7" fmla="*/ 44 h 44"/>
                <a:gd name="T8" fmla="*/ 0 w 30"/>
                <a:gd name="T9" fmla="*/ 30 h 44"/>
                <a:gd name="T10" fmla="*/ 0 w 30"/>
                <a:gd name="T11" fmla="*/ 0 h 44"/>
                <a:gd name="T12" fmla="*/ 12 w 30"/>
                <a:gd name="T13" fmla="*/ 12 h 44"/>
                <a:gd name="T14" fmla="*/ 12 w 30"/>
                <a:gd name="T15" fmla="*/ 12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4">
                  <a:moveTo>
                    <a:pt x="12" y="12"/>
                  </a:moveTo>
                  <a:lnTo>
                    <a:pt x="30" y="20"/>
                  </a:lnTo>
                  <a:lnTo>
                    <a:pt x="30" y="44"/>
                  </a:lnTo>
                  <a:lnTo>
                    <a:pt x="18" y="44"/>
                  </a:lnTo>
                  <a:lnTo>
                    <a:pt x="0" y="30"/>
                  </a:lnTo>
                  <a:lnTo>
                    <a:pt x="0" y="0"/>
                  </a:lnTo>
                  <a:lnTo>
                    <a:pt x="1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71">
              <a:extLst>
                <a:ext uri="{FF2B5EF4-FFF2-40B4-BE49-F238E27FC236}">
                  <a16:creationId xmlns:a16="http://schemas.microsoft.com/office/drawing/2014/main" id="{15215DC3-A909-4A3A-BF23-E8C28061424B}"/>
                </a:ext>
              </a:extLst>
            </p:cNvPr>
            <p:cNvSpPr>
              <a:spLocks/>
            </p:cNvSpPr>
            <p:nvPr/>
          </p:nvSpPr>
          <p:spPr bwMode="auto">
            <a:xfrm>
              <a:off x="1880" y="3610"/>
              <a:ext cx="85" cy="108"/>
            </a:xfrm>
            <a:custGeom>
              <a:avLst/>
              <a:gdLst>
                <a:gd name="T0" fmla="*/ 12 w 85"/>
                <a:gd name="T1" fmla="*/ 11 h 108"/>
                <a:gd name="T2" fmla="*/ 47 w 85"/>
                <a:gd name="T3" fmla="*/ 35 h 108"/>
                <a:gd name="T4" fmla="*/ 63 w 85"/>
                <a:gd name="T5" fmla="*/ 81 h 108"/>
                <a:gd name="T6" fmla="*/ 85 w 85"/>
                <a:gd name="T7" fmla="*/ 108 h 108"/>
                <a:gd name="T8" fmla="*/ 55 w 85"/>
                <a:gd name="T9" fmla="*/ 104 h 108"/>
                <a:gd name="T10" fmla="*/ 24 w 85"/>
                <a:gd name="T11" fmla="*/ 51 h 108"/>
                <a:gd name="T12" fmla="*/ 8 w 85"/>
                <a:gd name="T13" fmla="*/ 43 h 108"/>
                <a:gd name="T14" fmla="*/ 0 w 85"/>
                <a:gd name="T15" fmla="*/ 0 h 108"/>
                <a:gd name="T16" fmla="*/ 12 w 85"/>
                <a:gd name="T17" fmla="*/ 11 h 108"/>
                <a:gd name="T18" fmla="*/ 12 w 85"/>
                <a:gd name="T19" fmla="*/ 11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108">
                  <a:moveTo>
                    <a:pt x="12" y="11"/>
                  </a:moveTo>
                  <a:lnTo>
                    <a:pt x="47" y="35"/>
                  </a:lnTo>
                  <a:lnTo>
                    <a:pt x="63" y="81"/>
                  </a:lnTo>
                  <a:lnTo>
                    <a:pt x="85" y="108"/>
                  </a:lnTo>
                  <a:lnTo>
                    <a:pt x="55" y="104"/>
                  </a:lnTo>
                  <a:lnTo>
                    <a:pt x="24" y="51"/>
                  </a:lnTo>
                  <a:lnTo>
                    <a:pt x="8" y="43"/>
                  </a:lnTo>
                  <a:lnTo>
                    <a:pt x="0" y="0"/>
                  </a:lnTo>
                  <a:lnTo>
                    <a:pt x="12" y="11"/>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72">
              <a:extLst>
                <a:ext uri="{FF2B5EF4-FFF2-40B4-BE49-F238E27FC236}">
                  <a16:creationId xmlns:a16="http://schemas.microsoft.com/office/drawing/2014/main" id="{E2D44367-C7FA-421C-A27A-F70FA84A1B21}"/>
                </a:ext>
              </a:extLst>
            </p:cNvPr>
            <p:cNvSpPr>
              <a:spLocks/>
            </p:cNvSpPr>
            <p:nvPr/>
          </p:nvSpPr>
          <p:spPr bwMode="auto">
            <a:xfrm>
              <a:off x="1799" y="3699"/>
              <a:ext cx="32" cy="33"/>
            </a:xfrm>
            <a:custGeom>
              <a:avLst/>
              <a:gdLst>
                <a:gd name="T0" fmla="*/ 0 w 32"/>
                <a:gd name="T1" fmla="*/ 0 h 33"/>
                <a:gd name="T2" fmla="*/ 0 w 32"/>
                <a:gd name="T3" fmla="*/ 33 h 33"/>
                <a:gd name="T4" fmla="*/ 32 w 32"/>
                <a:gd name="T5" fmla="*/ 33 h 33"/>
                <a:gd name="T6" fmla="*/ 20 w 32"/>
                <a:gd name="T7" fmla="*/ 7 h 33"/>
                <a:gd name="T8" fmla="*/ 0 w 32"/>
                <a:gd name="T9" fmla="*/ 0 h 33"/>
                <a:gd name="T10" fmla="*/ 0 w 32"/>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3">
                  <a:moveTo>
                    <a:pt x="0" y="0"/>
                  </a:moveTo>
                  <a:lnTo>
                    <a:pt x="0" y="33"/>
                  </a:lnTo>
                  <a:lnTo>
                    <a:pt x="32" y="33"/>
                  </a:lnTo>
                  <a:lnTo>
                    <a:pt x="20" y="7"/>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73">
              <a:extLst>
                <a:ext uri="{FF2B5EF4-FFF2-40B4-BE49-F238E27FC236}">
                  <a16:creationId xmlns:a16="http://schemas.microsoft.com/office/drawing/2014/main" id="{A388E828-6A15-48F6-BC7C-997B625E7075}"/>
                </a:ext>
              </a:extLst>
            </p:cNvPr>
            <p:cNvSpPr>
              <a:spLocks/>
            </p:cNvSpPr>
            <p:nvPr/>
          </p:nvSpPr>
          <p:spPr bwMode="auto">
            <a:xfrm>
              <a:off x="1815" y="3706"/>
              <a:ext cx="108" cy="70"/>
            </a:xfrm>
            <a:custGeom>
              <a:avLst/>
              <a:gdLst>
                <a:gd name="T0" fmla="*/ 0 w 108"/>
                <a:gd name="T1" fmla="*/ 0 h 70"/>
                <a:gd name="T2" fmla="*/ 18 w 108"/>
                <a:gd name="T3" fmla="*/ 26 h 70"/>
                <a:gd name="T4" fmla="*/ 77 w 108"/>
                <a:gd name="T5" fmla="*/ 70 h 70"/>
                <a:gd name="T6" fmla="*/ 97 w 108"/>
                <a:gd name="T7" fmla="*/ 70 h 70"/>
                <a:gd name="T8" fmla="*/ 108 w 108"/>
                <a:gd name="T9" fmla="*/ 66 h 70"/>
                <a:gd name="T10" fmla="*/ 37 w 108"/>
                <a:gd name="T11" fmla="*/ 20 h 70"/>
                <a:gd name="T12" fmla="*/ 0 w 108"/>
                <a:gd name="T13" fmla="*/ 0 h 70"/>
                <a:gd name="T14" fmla="*/ 0 w 108"/>
                <a:gd name="T15" fmla="*/ 0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70">
                  <a:moveTo>
                    <a:pt x="0" y="0"/>
                  </a:moveTo>
                  <a:lnTo>
                    <a:pt x="18" y="26"/>
                  </a:lnTo>
                  <a:lnTo>
                    <a:pt x="77" y="70"/>
                  </a:lnTo>
                  <a:lnTo>
                    <a:pt x="97" y="70"/>
                  </a:lnTo>
                  <a:lnTo>
                    <a:pt x="108" y="66"/>
                  </a:lnTo>
                  <a:lnTo>
                    <a:pt x="37" y="20"/>
                  </a:lnTo>
                  <a:lnTo>
                    <a:pt x="0"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74">
              <a:extLst>
                <a:ext uri="{FF2B5EF4-FFF2-40B4-BE49-F238E27FC236}">
                  <a16:creationId xmlns:a16="http://schemas.microsoft.com/office/drawing/2014/main" id="{F9D23109-D363-49EE-A16E-6881275539D4}"/>
                </a:ext>
              </a:extLst>
            </p:cNvPr>
            <p:cNvSpPr>
              <a:spLocks/>
            </p:cNvSpPr>
            <p:nvPr/>
          </p:nvSpPr>
          <p:spPr bwMode="auto">
            <a:xfrm>
              <a:off x="1827" y="3671"/>
              <a:ext cx="85" cy="85"/>
            </a:xfrm>
            <a:custGeom>
              <a:avLst/>
              <a:gdLst>
                <a:gd name="T0" fmla="*/ 0 w 85"/>
                <a:gd name="T1" fmla="*/ 6 h 85"/>
                <a:gd name="T2" fmla="*/ 0 w 85"/>
                <a:gd name="T3" fmla="*/ 28 h 85"/>
                <a:gd name="T4" fmla="*/ 35 w 85"/>
                <a:gd name="T5" fmla="*/ 47 h 85"/>
                <a:gd name="T6" fmla="*/ 77 w 85"/>
                <a:gd name="T7" fmla="*/ 85 h 85"/>
                <a:gd name="T8" fmla="*/ 85 w 85"/>
                <a:gd name="T9" fmla="*/ 77 h 85"/>
                <a:gd name="T10" fmla="*/ 45 w 85"/>
                <a:gd name="T11" fmla="*/ 33 h 85"/>
                <a:gd name="T12" fmla="*/ 21 w 85"/>
                <a:gd name="T13" fmla="*/ 0 h 85"/>
                <a:gd name="T14" fmla="*/ 0 w 85"/>
                <a:gd name="T15" fmla="*/ 6 h 85"/>
                <a:gd name="T16" fmla="*/ 0 w 85"/>
                <a:gd name="T17" fmla="*/ 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85">
                  <a:moveTo>
                    <a:pt x="0" y="6"/>
                  </a:moveTo>
                  <a:lnTo>
                    <a:pt x="0" y="28"/>
                  </a:lnTo>
                  <a:lnTo>
                    <a:pt x="35" y="47"/>
                  </a:lnTo>
                  <a:lnTo>
                    <a:pt x="77" y="85"/>
                  </a:lnTo>
                  <a:lnTo>
                    <a:pt x="85" y="77"/>
                  </a:lnTo>
                  <a:lnTo>
                    <a:pt x="45" y="33"/>
                  </a:lnTo>
                  <a:lnTo>
                    <a:pt x="21" y="0"/>
                  </a:lnTo>
                  <a:lnTo>
                    <a:pt x="0" y="6"/>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75">
              <a:extLst>
                <a:ext uri="{FF2B5EF4-FFF2-40B4-BE49-F238E27FC236}">
                  <a16:creationId xmlns:a16="http://schemas.microsoft.com/office/drawing/2014/main" id="{A32B4AF5-786E-46D5-A339-3FA87103F474}"/>
                </a:ext>
              </a:extLst>
            </p:cNvPr>
            <p:cNvSpPr>
              <a:spLocks/>
            </p:cNvSpPr>
            <p:nvPr/>
          </p:nvSpPr>
          <p:spPr bwMode="auto">
            <a:xfrm>
              <a:off x="1836" y="2183"/>
              <a:ext cx="370" cy="338"/>
            </a:xfrm>
            <a:custGeom>
              <a:avLst/>
              <a:gdLst>
                <a:gd name="T0" fmla="*/ 343 w 370"/>
                <a:gd name="T1" fmla="*/ 2 h 338"/>
                <a:gd name="T2" fmla="*/ 364 w 370"/>
                <a:gd name="T3" fmla="*/ 20 h 338"/>
                <a:gd name="T4" fmla="*/ 370 w 370"/>
                <a:gd name="T5" fmla="*/ 63 h 338"/>
                <a:gd name="T6" fmla="*/ 364 w 370"/>
                <a:gd name="T7" fmla="*/ 81 h 338"/>
                <a:gd name="T8" fmla="*/ 358 w 370"/>
                <a:gd name="T9" fmla="*/ 105 h 338"/>
                <a:gd name="T10" fmla="*/ 358 w 370"/>
                <a:gd name="T11" fmla="*/ 127 h 338"/>
                <a:gd name="T12" fmla="*/ 343 w 370"/>
                <a:gd name="T13" fmla="*/ 136 h 338"/>
                <a:gd name="T14" fmla="*/ 327 w 370"/>
                <a:gd name="T15" fmla="*/ 142 h 338"/>
                <a:gd name="T16" fmla="*/ 323 w 370"/>
                <a:gd name="T17" fmla="*/ 178 h 338"/>
                <a:gd name="T18" fmla="*/ 323 w 370"/>
                <a:gd name="T19" fmla="*/ 221 h 338"/>
                <a:gd name="T20" fmla="*/ 305 w 370"/>
                <a:gd name="T21" fmla="*/ 249 h 338"/>
                <a:gd name="T22" fmla="*/ 283 w 370"/>
                <a:gd name="T23" fmla="*/ 283 h 338"/>
                <a:gd name="T24" fmla="*/ 240 w 370"/>
                <a:gd name="T25" fmla="*/ 328 h 338"/>
                <a:gd name="T26" fmla="*/ 214 w 370"/>
                <a:gd name="T27" fmla="*/ 338 h 338"/>
                <a:gd name="T28" fmla="*/ 175 w 370"/>
                <a:gd name="T29" fmla="*/ 336 h 338"/>
                <a:gd name="T30" fmla="*/ 97 w 370"/>
                <a:gd name="T31" fmla="*/ 259 h 338"/>
                <a:gd name="T32" fmla="*/ 52 w 370"/>
                <a:gd name="T33" fmla="*/ 204 h 338"/>
                <a:gd name="T34" fmla="*/ 40 w 370"/>
                <a:gd name="T35" fmla="*/ 170 h 338"/>
                <a:gd name="T36" fmla="*/ 26 w 370"/>
                <a:gd name="T37" fmla="*/ 130 h 338"/>
                <a:gd name="T38" fmla="*/ 0 w 370"/>
                <a:gd name="T39" fmla="*/ 67 h 338"/>
                <a:gd name="T40" fmla="*/ 8 w 370"/>
                <a:gd name="T41" fmla="*/ 26 h 338"/>
                <a:gd name="T42" fmla="*/ 254 w 370"/>
                <a:gd name="T43" fmla="*/ 0 h 338"/>
                <a:gd name="T44" fmla="*/ 343 w 370"/>
                <a:gd name="T45" fmla="*/ 2 h 338"/>
                <a:gd name="T46" fmla="*/ 343 w 370"/>
                <a:gd name="T47" fmla="*/ 2 h 3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0" h="338">
                  <a:moveTo>
                    <a:pt x="343" y="2"/>
                  </a:moveTo>
                  <a:lnTo>
                    <a:pt x="364" y="20"/>
                  </a:lnTo>
                  <a:lnTo>
                    <a:pt x="370" y="63"/>
                  </a:lnTo>
                  <a:lnTo>
                    <a:pt x="364" y="81"/>
                  </a:lnTo>
                  <a:lnTo>
                    <a:pt x="358" y="105"/>
                  </a:lnTo>
                  <a:lnTo>
                    <a:pt x="358" y="127"/>
                  </a:lnTo>
                  <a:lnTo>
                    <a:pt x="343" y="136"/>
                  </a:lnTo>
                  <a:lnTo>
                    <a:pt x="327" y="142"/>
                  </a:lnTo>
                  <a:lnTo>
                    <a:pt x="323" y="178"/>
                  </a:lnTo>
                  <a:lnTo>
                    <a:pt x="323" y="221"/>
                  </a:lnTo>
                  <a:lnTo>
                    <a:pt x="305" y="249"/>
                  </a:lnTo>
                  <a:lnTo>
                    <a:pt x="283" y="283"/>
                  </a:lnTo>
                  <a:lnTo>
                    <a:pt x="240" y="328"/>
                  </a:lnTo>
                  <a:lnTo>
                    <a:pt x="214" y="338"/>
                  </a:lnTo>
                  <a:lnTo>
                    <a:pt x="175" y="336"/>
                  </a:lnTo>
                  <a:lnTo>
                    <a:pt x="97" y="259"/>
                  </a:lnTo>
                  <a:lnTo>
                    <a:pt x="52" y="204"/>
                  </a:lnTo>
                  <a:lnTo>
                    <a:pt x="40" y="170"/>
                  </a:lnTo>
                  <a:lnTo>
                    <a:pt x="26" y="130"/>
                  </a:lnTo>
                  <a:lnTo>
                    <a:pt x="0" y="67"/>
                  </a:lnTo>
                  <a:lnTo>
                    <a:pt x="8" y="26"/>
                  </a:lnTo>
                  <a:lnTo>
                    <a:pt x="254" y="0"/>
                  </a:lnTo>
                  <a:lnTo>
                    <a:pt x="343" y="2"/>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76">
              <a:extLst>
                <a:ext uri="{FF2B5EF4-FFF2-40B4-BE49-F238E27FC236}">
                  <a16:creationId xmlns:a16="http://schemas.microsoft.com/office/drawing/2014/main" id="{DA11424D-3352-4AEA-A5DC-69A63E14CB2E}"/>
                </a:ext>
              </a:extLst>
            </p:cNvPr>
            <p:cNvSpPr>
              <a:spLocks/>
            </p:cNvSpPr>
            <p:nvPr/>
          </p:nvSpPr>
          <p:spPr bwMode="auto">
            <a:xfrm>
              <a:off x="1836" y="2197"/>
              <a:ext cx="319" cy="107"/>
            </a:xfrm>
            <a:custGeom>
              <a:avLst/>
              <a:gdLst>
                <a:gd name="T0" fmla="*/ 307 w 319"/>
                <a:gd name="T1" fmla="*/ 53 h 107"/>
                <a:gd name="T2" fmla="*/ 262 w 319"/>
                <a:gd name="T3" fmla="*/ 26 h 107"/>
                <a:gd name="T4" fmla="*/ 198 w 319"/>
                <a:gd name="T5" fmla="*/ 24 h 107"/>
                <a:gd name="T6" fmla="*/ 153 w 319"/>
                <a:gd name="T7" fmla="*/ 22 h 107"/>
                <a:gd name="T8" fmla="*/ 113 w 319"/>
                <a:gd name="T9" fmla="*/ 43 h 107"/>
                <a:gd name="T10" fmla="*/ 52 w 319"/>
                <a:gd name="T11" fmla="*/ 53 h 107"/>
                <a:gd name="T12" fmla="*/ 28 w 319"/>
                <a:gd name="T13" fmla="*/ 79 h 107"/>
                <a:gd name="T14" fmla="*/ 22 w 319"/>
                <a:gd name="T15" fmla="*/ 107 h 107"/>
                <a:gd name="T16" fmla="*/ 0 w 319"/>
                <a:gd name="T17" fmla="*/ 41 h 107"/>
                <a:gd name="T18" fmla="*/ 2 w 319"/>
                <a:gd name="T19" fmla="*/ 4 h 107"/>
                <a:gd name="T20" fmla="*/ 190 w 319"/>
                <a:gd name="T21" fmla="*/ 0 h 107"/>
                <a:gd name="T22" fmla="*/ 250 w 319"/>
                <a:gd name="T23" fmla="*/ 0 h 107"/>
                <a:gd name="T24" fmla="*/ 289 w 319"/>
                <a:gd name="T25" fmla="*/ 16 h 107"/>
                <a:gd name="T26" fmla="*/ 319 w 319"/>
                <a:gd name="T27" fmla="*/ 49 h 107"/>
                <a:gd name="T28" fmla="*/ 307 w 319"/>
                <a:gd name="T29" fmla="*/ 53 h 107"/>
                <a:gd name="T30" fmla="*/ 307 w 319"/>
                <a:gd name="T31" fmla="*/ 53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107">
                  <a:moveTo>
                    <a:pt x="307" y="53"/>
                  </a:moveTo>
                  <a:lnTo>
                    <a:pt x="262" y="26"/>
                  </a:lnTo>
                  <a:lnTo>
                    <a:pt x="198" y="24"/>
                  </a:lnTo>
                  <a:lnTo>
                    <a:pt x="153" y="22"/>
                  </a:lnTo>
                  <a:lnTo>
                    <a:pt x="113" y="43"/>
                  </a:lnTo>
                  <a:lnTo>
                    <a:pt x="52" y="53"/>
                  </a:lnTo>
                  <a:lnTo>
                    <a:pt x="28" y="79"/>
                  </a:lnTo>
                  <a:lnTo>
                    <a:pt x="22" y="107"/>
                  </a:lnTo>
                  <a:lnTo>
                    <a:pt x="0" y="41"/>
                  </a:lnTo>
                  <a:lnTo>
                    <a:pt x="2" y="4"/>
                  </a:lnTo>
                  <a:lnTo>
                    <a:pt x="190" y="0"/>
                  </a:lnTo>
                  <a:lnTo>
                    <a:pt x="250" y="0"/>
                  </a:lnTo>
                  <a:lnTo>
                    <a:pt x="289" y="16"/>
                  </a:lnTo>
                  <a:lnTo>
                    <a:pt x="319" y="49"/>
                  </a:lnTo>
                  <a:lnTo>
                    <a:pt x="307"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77">
              <a:extLst>
                <a:ext uri="{FF2B5EF4-FFF2-40B4-BE49-F238E27FC236}">
                  <a16:creationId xmlns:a16="http://schemas.microsoft.com/office/drawing/2014/main" id="{A5901B6F-ABA5-43E7-83C3-2ECB435E12DE}"/>
                </a:ext>
              </a:extLst>
            </p:cNvPr>
            <p:cNvSpPr>
              <a:spLocks/>
            </p:cNvSpPr>
            <p:nvPr/>
          </p:nvSpPr>
          <p:spPr bwMode="auto">
            <a:xfrm>
              <a:off x="2171" y="2272"/>
              <a:ext cx="19" cy="41"/>
            </a:xfrm>
            <a:custGeom>
              <a:avLst/>
              <a:gdLst>
                <a:gd name="T0" fmla="*/ 10 w 19"/>
                <a:gd name="T1" fmla="*/ 4 h 41"/>
                <a:gd name="T2" fmla="*/ 14 w 19"/>
                <a:gd name="T3" fmla="*/ 12 h 41"/>
                <a:gd name="T4" fmla="*/ 19 w 19"/>
                <a:gd name="T5" fmla="*/ 38 h 41"/>
                <a:gd name="T6" fmla="*/ 0 w 19"/>
                <a:gd name="T7" fmla="*/ 41 h 41"/>
                <a:gd name="T8" fmla="*/ 4 w 19"/>
                <a:gd name="T9" fmla="*/ 0 h 41"/>
                <a:gd name="T10" fmla="*/ 10 w 19"/>
                <a:gd name="T11" fmla="*/ 4 h 41"/>
                <a:gd name="T12" fmla="*/ 10 w 19"/>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1">
                  <a:moveTo>
                    <a:pt x="10" y="4"/>
                  </a:moveTo>
                  <a:lnTo>
                    <a:pt x="14" y="12"/>
                  </a:lnTo>
                  <a:lnTo>
                    <a:pt x="19" y="38"/>
                  </a:lnTo>
                  <a:lnTo>
                    <a:pt x="0" y="41"/>
                  </a:lnTo>
                  <a:lnTo>
                    <a:pt x="4" y="0"/>
                  </a:lnTo>
                  <a:lnTo>
                    <a:pt x="1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78">
              <a:extLst>
                <a:ext uri="{FF2B5EF4-FFF2-40B4-BE49-F238E27FC236}">
                  <a16:creationId xmlns:a16="http://schemas.microsoft.com/office/drawing/2014/main" id="{C8905283-FC93-4A6F-9ABB-76153800350A}"/>
                </a:ext>
              </a:extLst>
            </p:cNvPr>
            <p:cNvSpPr>
              <a:spLocks/>
            </p:cNvSpPr>
            <p:nvPr/>
          </p:nvSpPr>
          <p:spPr bwMode="auto">
            <a:xfrm>
              <a:off x="1971" y="2466"/>
              <a:ext cx="107" cy="27"/>
            </a:xfrm>
            <a:custGeom>
              <a:avLst/>
              <a:gdLst>
                <a:gd name="T0" fmla="*/ 107 w 107"/>
                <a:gd name="T1" fmla="*/ 0 h 27"/>
                <a:gd name="T2" fmla="*/ 87 w 107"/>
                <a:gd name="T3" fmla="*/ 17 h 27"/>
                <a:gd name="T4" fmla="*/ 34 w 107"/>
                <a:gd name="T5" fmla="*/ 27 h 27"/>
                <a:gd name="T6" fmla="*/ 0 w 107"/>
                <a:gd name="T7" fmla="*/ 15 h 27"/>
                <a:gd name="T8" fmla="*/ 8 w 107"/>
                <a:gd name="T9" fmla="*/ 6 h 27"/>
                <a:gd name="T10" fmla="*/ 75 w 107"/>
                <a:gd name="T11" fmla="*/ 0 h 27"/>
                <a:gd name="T12" fmla="*/ 107 w 107"/>
                <a:gd name="T13" fmla="*/ 0 h 27"/>
                <a:gd name="T14" fmla="*/ 107 w 107"/>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27">
                  <a:moveTo>
                    <a:pt x="107" y="0"/>
                  </a:moveTo>
                  <a:lnTo>
                    <a:pt x="87" y="17"/>
                  </a:lnTo>
                  <a:lnTo>
                    <a:pt x="34" y="27"/>
                  </a:lnTo>
                  <a:lnTo>
                    <a:pt x="0" y="15"/>
                  </a:lnTo>
                  <a:lnTo>
                    <a:pt x="8" y="6"/>
                  </a:lnTo>
                  <a:lnTo>
                    <a:pt x="75" y="0"/>
                  </a:lnTo>
                  <a:lnTo>
                    <a:pt x="107" y="0"/>
                  </a:lnTo>
                  <a:close/>
                </a:path>
              </a:pathLst>
            </a:custGeom>
            <a:solidFill>
              <a:srgbClr val="D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179">
              <a:extLst>
                <a:ext uri="{FF2B5EF4-FFF2-40B4-BE49-F238E27FC236}">
                  <a16:creationId xmlns:a16="http://schemas.microsoft.com/office/drawing/2014/main" id="{F8929981-14B9-49AE-A349-C9590C5ABF61}"/>
                </a:ext>
              </a:extLst>
            </p:cNvPr>
            <p:cNvSpPr>
              <a:spLocks/>
            </p:cNvSpPr>
            <p:nvPr/>
          </p:nvSpPr>
          <p:spPr bwMode="auto">
            <a:xfrm>
              <a:off x="2018" y="2404"/>
              <a:ext cx="20" cy="26"/>
            </a:xfrm>
            <a:custGeom>
              <a:avLst/>
              <a:gdLst>
                <a:gd name="T0" fmla="*/ 0 w 20"/>
                <a:gd name="T1" fmla="*/ 0 h 26"/>
                <a:gd name="T2" fmla="*/ 18 w 20"/>
                <a:gd name="T3" fmla="*/ 4 h 26"/>
                <a:gd name="T4" fmla="*/ 20 w 20"/>
                <a:gd name="T5" fmla="*/ 18 h 26"/>
                <a:gd name="T6" fmla="*/ 6 w 20"/>
                <a:gd name="T7" fmla="*/ 26 h 26"/>
                <a:gd name="T8" fmla="*/ 0 w 20"/>
                <a:gd name="T9" fmla="*/ 0 h 26"/>
                <a:gd name="T10" fmla="*/ 0 w 2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0" y="0"/>
                  </a:moveTo>
                  <a:lnTo>
                    <a:pt x="18" y="4"/>
                  </a:lnTo>
                  <a:lnTo>
                    <a:pt x="20" y="18"/>
                  </a:lnTo>
                  <a:lnTo>
                    <a:pt x="6" y="26"/>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180">
              <a:extLst>
                <a:ext uri="{FF2B5EF4-FFF2-40B4-BE49-F238E27FC236}">
                  <a16:creationId xmlns:a16="http://schemas.microsoft.com/office/drawing/2014/main" id="{2CD6C0FD-58DE-4B4F-A1F2-6C53D70B562F}"/>
                </a:ext>
              </a:extLst>
            </p:cNvPr>
            <p:cNvSpPr>
              <a:spLocks/>
            </p:cNvSpPr>
            <p:nvPr/>
          </p:nvSpPr>
          <p:spPr bwMode="auto">
            <a:xfrm>
              <a:off x="2080" y="2333"/>
              <a:ext cx="37" cy="38"/>
            </a:xfrm>
            <a:custGeom>
              <a:avLst/>
              <a:gdLst>
                <a:gd name="T0" fmla="*/ 25 w 37"/>
                <a:gd name="T1" fmla="*/ 0 h 38"/>
                <a:gd name="T2" fmla="*/ 0 w 37"/>
                <a:gd name="T3" fmla="*/ 20 h 38"/>
                <a:gd name="T4" fmla="*/ 0 w 37"/>
                <a:gd name="T5" fmla="*/ 38 h 38"/>
                <a:gd name="T6" fmla="*/ 18 w 37"/>
                <a:gd name="T7" fmla="*/ 32 h 38"/>
                <a:gd name="T8" fmla="*/ 37 w 37"/>
                <a:gd name="T9" fmla="*/ 0 h 38"/>
                <a:gd name="T10" fmla="*/ 25 w 37"/>
                <a:gd name="T11" fmla="*/ 0 h 38"/>
                <a:gd name="T12" fmla="*/ 25 w 37"/>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8">
                  <a:moveTo>
                    <a:pt x="25" y="0"/>
                  </a:moveTo>
                  <a:lnTo>
                    <a:pt x="0" y="20"/>
                  </a:lnTo>
                  <a:lnTo>
                    <a:pt x="0" y="38"/>
                  </a:lnTo>
                  <a:lnTo>
                    <a:pt x="18" y="32"/>
                  </a:lnTo>
                  <a:lnTo>
                    <a:pt x="37" y="0"/>
                  </a:lnTo>
                  <a:lnTo>
                    <a:pt x="25"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81">
              <a:extLst>
                <a:ext uri="{FF2B5EF4-FFF2-40B4-BE49-F238E27FC236}">
                  <a16:creationId xmlns:a16="http://schemas.microsoft.com/office/drawing/2014/main" id="{27CF6C3E-4C37-48E0-B01A-F4EF7A281F86}"/>
                </a:ext>
              </a:extLst>
            </p:cNvPr>
            <p:cNvSpPr>
              <a:spLocks/>
            </p:cNvSpPr>
            <p:nvPr/>
          </p:nvSpPr>
          <p:spPr bwMode="auto">
            <a:xfrm>
              <a:off x="1985" y="2400"/>
              <a:ext cx="26" cy="38"/>
            </a:xfrm>
            <a:custGeom>
              <a:avLst/>
              <a:gdLst>
                <a:gd name="T0" fmla="*/ 24 w 26"/>
                <a:gd name="T1" fmla="*/ 0 h 38"/>
                <a:gd name="T2" fmla="*/ 4 w 26"/>
                <a:gd name="T3" fmla="*/ 0 h 38"/>
                <a:gd name="T4" fmla="*/ 0 w 26"/>
                <a:gd name="T5" fmla="*/ 18 h 38"/>
                <a:gd name="T6" fmla="*/ 4 w 26"/>
                <a:gd name="T7" fmla="*/ 38 h 38"/>
                <a:gd name="T8" fmla="*/ 26 w 26"/>
                <a:gd name="T9" fmla="*/ 38 h 38"/>
                <a:gd name="T10" fmla="*/ 24 w 26"/>
                <a:gd name="T11" fmla="*/ 0 h 38"/>
                <a:gd name="T12" fmla="*/ 24 w 26"/>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8">
                  <a:moveTo>
                    <a:pt x="24" y="0"/>
                  </a:moveTo>
                  <a:lnTo>
                    <a:pt x="4" y="0"/>
                  </a:lnTo>
                  <a:lnTo>
                    <a:pt x="0" y="18"/>
                  </a:lnTo>
                  <a:lnTo>
                    <a:pt x="4" y="38"/>
                  </a:lnTo>
                  <a:lnTo>
                    <a:pt x="26" y="38"/>
                  </a:lnTo>
                  <a:lnTo>
                    <a:pt x="2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82">
              <a:extLst>
                <a:ext uri="{FF2B5EF4-FFF2-40B4-BE49-F238E27FC236}">
                  <a16:creationId xmlns:a16="http://schemas.microsoft.com/office/drawing/2014/main" id="{D0EE8897-12DE-416D-B2BA-A0970681F915}"/>
                </a:ext>
              </a:extLst>
            </p:cNvPr>
            <p:cNvSpPr>
              <a:spLocks/>
            </p:cNvSpPr>
            <p:nvPr/>
          </p:nvSpPr>
          <p:spPr bwMode="auto">
            <a:xfrm>
              <a:off x="1983" y="2345"/>
              <a:ext cx="53" cy="38"/>
            </a:xfrm>
            <a:custGeom>
              <a:avLst/>
              <a:gdLst>
                <a:gd name="T0" fmla="*/ 14 w 53"/>
                <a:gd name="T1" fmla="*/ 4 h 38"/>
                <a:gd name="T2" fmla="*/ 2 w 53"/>
                <a:gd name="T3" fmla="*/ 0 h 38"/>
                <a:gd name="T4" fmla="*/ 0 w 53"/>
                <a:gd name="T5" fmla="*/ 18 h 38"/>
                <a:gd name="T6" fmla="*/ 0 w 53"/>
                <a:gd name="T7" fmla="*/ 38 h 38"/>
                <a:gd name="T8" fmla="*/ 14 w 53"/>
                <a:gd name="T9" fmla="*/ 34 h 38"/>
                <a:gd name="T10" fmla="*/ 33 w 53"/>
                <a:gd name="T11" fmla="*/ 28 h 38"/>
                <a:gd name="T12" fmla="*/ 53 w 53"/>
                <a:gd name="T13" fmla="*/ 20 h 38"/>
                <a:gd name="T14" fmla="*/ 14 w 53"/>
                <a:gd name="T15" fmla="*/ 4 h 38"/>
                <a:gd name="T16" fmla="*/ 14 w 53"/>
                <a:gd name="T17" fmla="*/ 4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38">
                  <a:moveTo>
                    <a:pt x="14" y="4"/>
                  </a:moveTo>
                  <a:lnTo>
                    <a:pt x="2" y="0"/>
                  </a:lnTo>
                  <a:lnTo>
                    <a:pt x="0" y="18"/>
                  </a:lnTo>
                  <a:lnTo>
                    <a:pt x="0" y="38"/>
                  </a:lnTo>
                  <a:lnTo>
                    <a:pt x="14" y="34"/>
                  </a:lnTo>
                  <a:lnTo>
                    <a:pt x="33" y="28"/>
                  </a:lnTo>
                  <a:lnTo>
                    <a:pt x="53" y="20"/>
                  </a:lnTo>
                  <a:lnTo>
                    <a:pt x="14"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83">
              <a:extLst>
                <a:ext uri="{FF2B5EF4-FFF2-40B4-BE49-F238E27FC236}">
                  <a16:creationId xmlns:a16="http://schemas.microsoft.com/office/drawing/2014/main" id="{FE0F1D3C-401E-44E8-B9A4-BAAA620844B0}"/>
                </a:ext>
              </a:extLst>
            </p:cNvPr>
            <p:cNvSpPr>
              <a:spLocks/>
            </p:cNvSpPr>
            <p:nvPr/>
          </p:nvSpPr>
          <p:spPr bwMode="auto">
            <a:xfrm>
              <a:off x="2042" y="2298"/>
              <a:ext cx="77" cy="55"/>
            </a:xfrm>
            <a:custGeom>
              <a:avLst/>
              <a:gdLst>
                <a:gd name="T0" fmla="*/ 0 w 77"/>
                <a:gd name="T1" fmla="*/ 12 h 55"/>
                <a:gd name="T2" fmla="*/ 38 w 77"/>
                <a:gd name="T3" fmla="*/ 12 h 55"/>
                <a:gd name="T4" fmla="*/ 50 w 77"/>
                <a:gd name="T5" fmla="*/ 17 h 55"/>
                <a:gd name="T6" fmla="*/ 46 w 77"/>
                <a:gd name="T7" fmla="*/ 27 h 55"/>
                <a:gd name="T8" fmla="*/ 30 w 77"/>
                <a:gd name="T9" fmla="*/ 39 h 55"/>
                <a:gd name="T10" fmla="*/ 12 w 77"/>
                <a:gd name="T11" fmla="*/ 55 h 55"/>
                <a:gd name="T12" fmla="*/ 40 w 77"/>
                <a:gd name="T13" fmla="*/ 47 h 55"/>
                <a:gd name="T14" fmla="*/ 67 w 77"/>
                <a:gd name="T15" fmla="*/ 15 h 55"/>
                <a:gd name="T16" fmla="*/ 77 w 77"/>
                <a:gd name="T17" fmla="*/ 6 h 55"/>
                <a:gd name="T18" fmla="*/ 56 w 77"/>
                <a:gd name="T19" fmla="*/ 0 h 55"/>
                <a:gd name="T20" fmla="*/ 30 w 77"/>
                <a:gd name="T21" fmla="*/ 4 h 55"/>
                <a:gd name="T22" fmla="*/ 0 w 77"/>
                <a:gd name="T23" fmla="*/ 12 h 55"/>
                <a:gd name="T24" fmla="*/ 0 w 77"/>
                <a:gd name="T25" fmla="*/ 1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55">
                  <a:moveTo>
                    <a:pt x="0" y="12"/>
                  </a:moveTo>
                  <a:lnTo>
                    <a:pt x="38" y="12"/>
                  </a:lnTo>
                  <a:lnTo>
                    <a:pt x="50" y="17"/>
                  </a:lnTo>
                  <a:lnTo>
                    <a:pt x="46" y="27"/>
                  </a:lnTo>
                  <a:lnTo>
                    <a:pt x="30" y="39"/>
                  </a:lnTo>
                  <a:lnTo>
                    <a:pt x="12" y="55"/>
                  </a:lnTo>
                  <a:lnTo>
                    <a:pt x="40" y="47"/>
                  </a:lnTo>
                  <a:lnTo>
                    <a:pt x="67" y="15"/>
                  </a:lnTo>
                  <a:lnTo>
                    <a:pt x="77" y="6"/>
                  </a:lnTo>
                  <a:lnTo>
                    <a:pt x="56" y="0"/>
                  </a:lnTo>
                  <a:lnTo>
                    <a:pt x="30" y="4"/>
                  </a:lnTo>
                  <a:lnTo>
                    <a:pt x="0"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84">
              <a:extLst>
                <a:ext uri="{FF2B5EF4-FFF2-40B4-BE49-F238E27FC236}">
                  <a16:creationId xmlns:a16="http://schemas.microsoft.com/office/drawing/2014/main" id="{C83FECC3-1491-4E3B-A5F5-E7E1A9BC3F17}"/>
                </a:ext>
              </a:extLst>
            </p:cNvPr>
            <p:cNvSpPr>
              <a:spLocks/>
            </p:cNvSpPr>
            <p:nvPr/>
          </p:nvSpPr>
          <p:spPr bwMode="auto">
            <a:xfrm>
              <a:off x="1920" y="2317"/>
              <a:ext cx="81" cy="52"/>
            </a:xfrm>
            <a:custGeom>
              <a:avLst/>
              <a:gdLst>
                <a:gd name="T0" fmla="*/ 0 w 81"/>
                <a:gd name="T1" fmla="*/ 6 h 52"/>
                <a:gd name="T2" fmla="*/ 13 w 81"/>
                <a:gd name="T3" fmla="*/ 24 h 52"/>
                <a:gd name="T4" fmla="*/ 2 w 81"/>
                <a:gd name="T5" fmla="*/ 38 h 52"/>
                <a:gd name="T6" fmla="*/ 25 w 81"/>
                <a:gd name="T7" fmla="*/ 52 h 52"/>
                <a:gd name="T8" fmla="*/ 45 w 81"/>
                <a:gd name="T9" fmla="*/ 46 h 52"/>
                <a:gd name="T10" fmla="*/ 51 w 81"/>
                <a:gd name="T11" fmla="*/ 20 h 52"/>
                <a:gd name="T12" fmla="*/ 81 w 81"/>
                <a:gd name="T13" fmla="*/ 16 h 52"/>
                <a:gd name="T14" fmla="*/ 77 w 81"/>
                <a:gd name="T15" fmla="*/ 6 h 52"/>
                <a:gd name="T16" fmla="*/ 45 w 81"/>
                <a:gd name="T17" fmla="*/ 10 h 52"/>
                <a:gd name="T18" fmla="*/ 0 w 81"/>
                <a:gd name="T19" fmla="*/ 0 h 52"/>
                <a:gd name="T20" fmla="*/ 0 w 81"/>
                <a:gd name="T21" fmla="*/ 6 h 52"/>
                <a:gd name="T22" fmla="*/ 0 w 81"/>
                <a:gd name="T23" fmla="*/ 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52">
                  <a:moveTo>
                    <a:pt x="0" y="6"/>
                  </a:moveTo>
                  <a:lnTo>
                    <a:pt x="13" y="24"/>
                  </a:lnTo>
                  <a:lnTo>
                    <a:pt x="2" y="38"/>
                  </a:lnTo>
                  <a:lnTo>
                    <a:pt x="25" y="52"/>
                  </a:lnTo>
                  <a:lnTo>
                    <a:pt x="45" y="46"/>
                  </a:lnTo>
                  <a:lnTo>
                    <a:pt x="51" y="20"/>
                  </a:lnTo>
                  <a:lnTo>
                    <a:pt x="81" y="16"/>
                  </a:lnTo>
                  <a:lnTo>
                    <a:pt x="77" y="6"/>
                  </a:lnTo>
                  <a:lnTo>
                    <a:pt x="45" y="10"/>
                  </a:lnTo>
                  <a:lnTo>
                    <a:pt x="0"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85">
              <a:extLst>
                <a:ext uri="{FF2B5EF4-FFF2-40B4-BE49-F238E27FC236}">
                  <a16:creationId xmlns:a16="http://schemas.microsoft.com/office/drawing/2014/main" id="{035FB647-B52D-4989-809D-B556161C3212}"/>
                </a:ext>
              </a:extLst>
            </p:cNvPr>
            <p:cNvSpPr>
              <a:spLocks/>
            </p:cNvSpPr>
            <p:nvPr/>
          </p:nvSpPr>
          <p:spPr bwMode="auto">
            <a:xfrm>
              <a:off x="1868" y="2312"/>
              <a:ext cx="50" cy="33"/>
            </a:xfrm>
            <a:custGeom>
              <a:avLst/>
              <a:gdLst>
                <a:gd name="T0" fmla="*/ 50 w 50"/>
                <a:gd name="T1" fmla="*/ 5 h 33"/>
                <a:gd name="T2" fmla="*/ 36 w 50"/>
                <a:gd name="T3" fmla="*/ 11 h 33"/>
                <a:gd name="T4" fmla="*/ 28 w 50"/>
                <a:gd name="T5" fmla="*/ 33 h 33"/>
                <a:gd name="T6" fmla="*/ 4 w 50"/>
                <a:gd name="T7" fmla="*/ 33 h 33"/>
                <a:gd name="T8" fmla="*/ 0 w 50"/>
                <a:gd name="T9" fmla="*/ 0 h 33"/>
                <a:gd name="T10" fmla="*/ 28 w 50"/>
                <a:gd name="T11" fmla="*/ 1 h 33"/>
                <a:gd name="T12" fmla="*/ 50 w 50"/>
                <a:gd name="T13" fmla="*/ 5 h 33"/>
                <a:gd name="T14" fmla="*/ 50 w 50"/>
                <a:gd name="T15" fmla="*/ 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3">
                  <a:moveTo>
                    <a:pt x="50" y="5"/>
                  </a:moveTo>
                  <a:lnTo>
                    <a:pt x="36" y="11"/>
                  </a:lnTo>
                  <a:lnTo>
                    <a:pt x="28" y="33"/>
                  </a:lnTo>
                  <a:lnTo>
                    <a:pt x="4" y="33"/>
                  </a:lnTo>
                  <a:lnTo>
                    <a:pt x="0" y="0"/>
                  </a:lnTo>
                  <a:lnTo>
                    <a:pt x="28" y="1"/>
                  </a:lnTo>
                  <a:lnTo>
                    <a:pt x="50" y="5"/>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86">
              <a:extLst>
                <a:ext uri="{FF2B5EF4-FFF2-40B4-BE49-F238E27FC236}">
                  <a16:creationId xmlns:a16="http://schemas.microsoft.com/office/drawing/2014/main" id="{A47E6C0E-2FC8-4576-AE4D-FFB8C0E95EBA}"/>
                </a:ext>
              </a:extLst>
            </p:cNvPr>
            <p:cNvSpPr>
              <a:spLocks/>
            </p:cNvSpPr>
            <p:nvPr/>
          </p:nvSpPr>
          <p:spPr bwMode="auto">
            <a:xfrm>
              <a:off x="1989" y="2209"/>
              <a:ext cx="33" cy="37"/>
            </a:xfrm>
            <a:custGeom>
              <a:avLst/>
              <a:gdLst>
                <a:gd name="T0" fmla="*/ 23 w 33"/>
                <a:gd name="T1" fmla="*/ 0 h 37"/>
                <a:gd name="T2" fmla="*/ 0 w 33"/>
                <a:gd name="T3" fmla="*/ 0 h 37"/>
                <a:gd name="T4" fmla="*/ 0 w 33"/>
                <a:gd name="T5" fmla="*/ 37 h 37"/>
                <a:gd name="T6" fmla="*/ 33 w 33"/>
                <a:gd name="T7" fmla="*/ 35 h 37"/>
                <a:gd name="T8" fmla="*/ 23 w 33"/>
                <a:gd name="T9" fmla="*/ 0 h 37"/>
                <a:gd name="T10" fmla="*/ 23 w 33"/>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7">
                  <a:moveTo>
                    <a:pt x="23" y="0"/>
                  </a:moveTo>
                  <a:lnTo>
                    <a:pt x="0" y="0"/>
                  </a:lnTo>
                  <a:lnTo>
                    <a:pt x="0" y="37"/>
                  </a:lnTo>
                  <a:lnTo>
                    <a:pt x="33" y="35"/>
                  </a:lnTo>
                  <a:lnTo>
                    <a:pt x="23"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7">
              <a:extLst>
                <a:ext uri="{FF2B5EF4-FFF2-40B4-BE49-F238E27FC236}">
                  <a16:creationId xmlns:a16="http://schemas.microsoft.com/office/drawing/2014/main" id="{4927D492-AB03-4C45-9134-8E43914A3CA3}"/>
                </a:ext>
              </a:extLst>
            </p:cNvPr>
            <p:cNvSpPr>
              <a:spLocks/>
            </p:cNvSpPr>
            <p:nvPr/>
          </p:nvSpPr>
          <p:spPr bwMode="auto">
            <a:xfrm>
              <a:off x="1140" y="2005"/>
              <a:ext cx="382" cy="583"/>
            </a:xfrm>
            <a:custGeom>
              <a:avLst/>
              <a:gdLst>
                <a:gd name="T0" fmla="*/ 382 w 382"/>
                <a:gd name="T1" fmla="*/ 77 h 583"/>
                <a:gd name="T2" fmla="*/ 376 w 382"/>
                <a:gd name="T3" fmla="*/ 119 h 583"/>
                <a:gd name="T4" fmla="*/ 372 w 382"/>
                <a:gd name="T5" fmla="*/ 146 h 583"/>
                <a:gd name="T6" fmla="*/ 368 w 382"/>
                <a:gd name="T7" fmla="*/ 162 h 583"/>
                <a:gd name="T8" fmla="*/ 360 w 382"/>
                <a:gd name="T9" fmla="*/ 226 h 583"/>
                <a:gd name="T10" fmla="*/ 339 w 382"/>
                <a:gd name="T11" fmla="*/ 265 h 583"/>
                <a:gd name="T12" fmla="*/ 297 w 382"/>
                <a:gd name="T13" fmla="*/ 336 h 583"/>
                <a:gd name="T14" fmla="*/ 295 w 382"/>
                <a:gd name="T15" fmla="*/ 378 h 583"/>
                <a:gd name="T16" fmla="*/ 293 w 382"/>
                <a:gd name="T17" fmla="*/ 449 h 583"/>
                <a:gd name="T18" fmla="*/ 285 w 382"/>
                <a:gd name="T19" fmla="*/ 548 h 583"/>
                <a:gd name="T20" fmla="*/ 226 w 382"/>
                <a:gd name="T21" fmla="*/ 579 h 583"/>
                <a:gd name="T22" fmla="*/ 184 w 382"/>
                <a:gd name="T23" fmla="*/ 583 h 583"/>
                <a:gd name="T24" fmla="*/ 89 w 382"/>
                <a:gd name="T25" fmla="*/ 565 h 583"/>
                <a:gd name="T26" fmla="*/ 4 w 382"/>
                <a:gd name="T27" fmla="*/ 471 h 583"/>
                <a:gd name="T28" fmla="*/ 0 w 382"/>
                <a:gd name="T29" fmla="*/ 449 h 583"/>
                <a:gd name="T30" fmla="*/ 46 w 382"/>
                <a:gd name="T31" fmla="*/ 279 h 583"/>
                <a:gd name="T32" fmla="*/ 83 w 382"/>
                <a:gd name="T33" fmla="*/ 253 h 583"/>
                <a:gd name="T34" fmla="*/ 28 w 382"/>
                <a:gd name="T35" fmla="*/ 97 h 583"/>
                <a:gd name="T36" fmla="*/ 30 w 382"/>
                <a:gd name="T37" fmla="*/ 63 h 583"/>
                <a:gd name="T38" fmla="*/ 113 w 382"/>
                <a:gd name="T39" fmla="*/ 36 h 583"/>
                <a:gd name="T40" fmla="*/ 252 w 382"/>
                <a:gd name="T41" fmla="*/ 0 h 583"/>
                <a:gd name="T42" fmla="*/ 331 w 382"/>
                <a:gd name="T43" fmla="*/ 12 h 583"/>
                <a:gd name="T44" fmla="*/ 376 w 382"/>
                <a:gd name="T45" fmla="*/ 32 h 583"/>
                <a:gd name="T46" fmla="*/ 382 w 382"/>
                <a:gd name="T47" fmla="*/ 77 h 583"/>
                <a:gd name="T48" fmla="*/ 382 w 382"/>
                <a:gd name="T49" fmla="*/ 77 h 5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2" h="583">
                  <a:moveTo>
                    <a:pt x="382" y="77"/>
                  </a:moveTo>
                  <a:lnTo>
                    <a:pt x="376" y="119"/>
                  </a:lnTo>
                  <a:lnTo>
                    <a:pt x="372" y="146"/>
                  </a:lnTo>
                  <a:lnTo>
                    <a:pt x="368" y="162"/>
                  </a:lnTo>
                  <a:lnTo>
                    <a:pt x="360" y="226"/>
                  </a:lnTo>
                  <a:lnTo>
                    <a:pt x="339" y="265"/>
                  </a:lnTo>
                  <a:lnTo>
                    <a:pt x="297" y="336"/>
                  </a:lnTo>
                  <a:lnTo>
                    <a:pt x="295" y="378"/>
                  </a:lnTo>
                  <a:lnTo>
                    <a:pt x="293" y="449"/>
                  </a:lnTo>
                  <a:lnTo>
                    <a:pt x="285" y="548"/>
                  </a:lnTo>
                  <a:lnTo>
                    <a:pt x="226" y="579"/>
                  </a:lnTo>
                  <a:lnTo>
                    <a:pt x="184" y="583"/>
                  </a:lnTo>
                  <a:lnTo>
                    <a:pt x="89" y="565"/>
                  </a:lnTo>
                  <a:lnTo>
                    <a:pt x="4" y="471"/>
                  </a:lnTo>
                  <a:lnTo>
                    <a:pt x="0" y="449"/>
                  </a:lnTo>
                  <a:lnTo>
                    <a:pt x="46" y="279"/>
                  </a:lnTo>
                  <a:lnTo>
                    <a:pt x="83" y="253"/>
                  </a:lnTo>
                  <a:lnTo>
                    <a:pt x="28" y="97"/>
                  </a:lnTo>
                  <a:lnTo>
                    <a:pt x="30" y="63"/>
                  </a:lnTo>
                  <a:lnTo>
                    <a:pt x="113" y="36"/>
                  </a:lnTo>
                  <a:lnTo>
                    <a:pt x="252" y="0"/>
                  </a:lnTo>
                  <a:lnTo>
                    <a:pt x="331" y="12"/>
                  </a:lnTo>
                  <a:lnTo>
                    <a:pt x="376" y="32"/>
                  </a:lnTo>
                  <a:lnTo>
                    <a:pt x="382" y="77"/>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88">
              <a:extLst>
                <a:ext uri="{FF2B5EF4-FFF2-40B4-BE49-F238E27FC236}">
                  <a16:creationId xmlns:a16="http://schemas.microsoft.com/office/drawing/2014/main" id="{8C93BCB6-587F-4186-A461-D9298626CE4A}"/>
                </a:ext>
              </a:extLst>
            </p:cNvPr>
            <p:cNvSpPr>
              <a:spLocks/>
            </p:cNvSpPr>
            <p:nvPr/>
          </p:nvSpPr>
          <p:spPr bwMode="auto">
            <a:xfrm>
              <a:off x="1356" y="2138"/>
              <a:ext cx="47" cy="41"/>
            </a:xfrm>
            <a:custGeom>
              <a:avLst/>
              <a:gdLst>
                <a:gd name="T0" fmla="*/ 0 w 47"/>
                <a:gd name="T1" fmla="*/ 6 h 41"/>
                <a:gd name="T2" fmla="*/ 20 w 47"/>
                <a:gd name="T3" fmla="*/ 15 h 41"/>
                <a:gd name="T4" fmla="*/ 20 w 47"/>
                <a:gd name="T5" fmla="*/ 41 h 41"/>
                <a:gd name="T6" fmla="*/ 36 w 47"/>
                <a:gd name="T7" fmla="*/ 29 h 41"/>
                <a:gd name="T8" fmla="*/ 47 w 47"/>
                <a:gd name="T9" fmla="*/ 10 h 41"/>
                <a:gd name="T10" fmla="*/ 24 w 47"/>
                <a:gd name="T11" fmla="*/ 0 h 41"/>
                <a:gd name="T12" fmla="*/ 0 w 47"/>
                <a:gd name="T13" fmla="*/ 6 h 41"/>
                <a:gd name="T14" fmla="*/ 0 w 47"/>
                <a:gd name="T15" fmla="*/ 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1">
                  <a:moveTo>
                    <a:pt x="0" y="6"/>
                  </a:moveTo>
                  <a:lnTo>
                    <a:pt x="20" y="15"/>
                  </a:lnTo>
                  <a:lnTo>
                    <a:pt x="20" y="41"/>
                  </a:lnTo>
                  <a:lnTo>
                    <a:pt x="36" y="29"/>
                  </a:lnTo>
                  <a:lnTo>
                    <a:pt x="47" y="10"/>
                  </a:lnTo>
                  <a:lnTo>
                    <a:pt x="24" y="0"/>
                  </a:lnTo>
                  <a:lnTo>
                    <a:pt x="0"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89">
              <a:extLst>
                <a:ext uri="{FF2B5EF4-FFF2-40B4-BE49-F238E27FC236}">
                  <a16:creationId xmlns:a16="http://schemas.microsoft.com/office/drawing/2014/main" id="{B5CE537C-5C10-420A-B20C-4F59F2543396}"/>
                </a:ext>
              </a:extLst>
            </p:cNvPr>
            <p:cNvSpPr>
              <a:spLocks/>
            </p:cNvSpPr>
            <p:nvPr/>
          </p:nvSpPr>
          <p:spPr bwMode="auto">
            <a:xfrm>
              <a:off x="1223" y="2128"/>
              <a:ext cx="18" cy="29"/>
            </a:xfrm>
            <a:custGeom>
              <a:avLst/>
              <a:gdLst>
                <a:gd name="T0" fmla="*/ 14 w 18"/>
                <a:gd name="T1" fmla="*/ 0 h 29"/>
                <a:gd name="T2" fmla="*/ 0 w 18"/>
                <a:gd name="T3" fmla="*/ 4 h 29"/>
                <a:gd name="T4" fmla="*/ 2 w 18"/>
                <a:gd name="T5" fmla="*/ 29 h 29"/>
                <a:gd name="T6" fmla="*/ 18 w 18"/>
                <a:gd name="T7" fmla="*/ 23 h 29"/>
                <a:gd name="T8" fmla="*/ 14 w 18"/>
                <a:gd name="T9" fmla="*/ 0 h 29"/>
                <a:gd name="T10" fmla="*/ 14 w 18"/>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9">
                  <a:moveTo>
                    <a:pt x="14" y="0"/>
                  </a:moveTo>
                  <a:lnTo>
                    <a:pt x="0" y="4"/>
                  </a:lnTo>
                  <a:lnTo>
                    <a:pt x="2" y="29"/>
                  </a:lnTo>
                  <a:lnTo>
                    <a:pt x="18" y="23"/>
                  </a:lnTo>
                  <a:lnTo>
                    <a:pt x="14"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90">
              <a:extLst>
                <a:ext uri="{FF2B5EF4-FFF2-40B4-BE49-F238E27FC236}">
                  <a16:creationId xmlns:a16="http://schemas.microsoft.com/office/drawing/2014/main" id="{197339C8-20E5-4558-A6ED-B3700BD71DDB}"/>
                </a:ext>
              </a:extLst>
            </p:cNvPr>
            <p:cNvSpPr>
              <a:spLocks/>
            </p:cNvSpPr>
            <p:nvPr/>
          </p:nvSpPr>
          <p:spPr bwMode="auto">
            <a:xfrm>
              <a:off x="1475" y="2153"/>
              <a:ext cx="33" cy="42"/>
            </a:xfrm>
            <a:custGeom>
              <a:avLst/>
              <a:gdLst>
                <a:gd name="T0" fmla="*/ 33 w 33"/>
                <a:gd name="T1" fmla="*/ 2 h 42"/>
                <a:gd name="T2" fmla="*/ 29 w 33"/>
                <a:gd name="T3" fmla="*/ 30 h 42"/>
                <a:gd name="T4" fmla="*/ 13 w 33"/>
                <a:gd name="T5" fmla="*/ 42 h 42"/>
                <a:gd name="T6" fmla="*/ 0 w 33"/>
                <a:gd name="T7" fmla="*/ 38 h 42"/>
                <a:gd name="T8" fmla="*/ 6 w 33"/>
                <a:gd name="T9" fmla="*/ 22 h 42"/>
                <a:gd name="T10" fmla="*/ 2 w 33"/>
                <a:gd name="T11" fmla="*/ 0 h 42"/>
                <a:gd name="T12" fmla="*/ 33 w 33"/>
                <a:gd name="T13" fmla="*/ 2 h 42"/>
                <a:gd name="T14" fmla="*/ 33 w 33"/>
                <a:gd name="T15" fmla="*/ 2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2">
                  <a:moveTo>
                    <a:pt x="33" y="2"/>
                  </a:moveTo>
                  <a:lnTo>
                    <a:pt x="29" y="30"/>
                  </a:lnTo>
                  <a:lnTo>
                    <a:pt x="13" y="42"/>
                  </a:lnTo>
                  <a:lnTo>
                    <a:pt x="0" y="38"/>
                  </a:lnTo>
                  <a:lnTo>
                    <a:pt x="6" y="22"/>
                  </a:lnTo>
                  <a:lnTo>
                    <a:pt x="2" y="0"/>
                  </a:lnTo>
                  <a:lnTo>
                    <a:pt x="33" y="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1">
              <a:extLst>
                <a:ext uri="{FF2B5EF4-FFF2-40B4-BE49-F238E27FC236}">
                  <a16:creationId xmlns:a16="http://schemas.microsoft.com/office/drawing/2014/main" id="{058E7776-D596-426E-8510-1AA68E11B47F}"/>
                </a:ext>
              </a:extLst>
            </p:cNvPr>
            <p:cNvSpPr>
              <a:spLocks/>
            </p:cNvSpPr>
            <p:nvPr/>
          </p:nvSpPr>
          <p:spPr bwMode="auto">
            <a:xfrm>
              <a:off x="1392" y="2179"/>
              <a:ext cx="41" cy="69"/>
            </a:xfrm>
            <a:custGeom>
              <a:avLst/>
              <a:gdLst>
                <a:gd name="T0" fmla="*/ 41 w 41"/>
                <a:gd name="T1" fmla="*/ 4 h 69"/>
                <a:gd name="T2" fmla="*/ 25 w 41"/>
                <a:gd name="T3" fmla="*/ 0 h 69"/>
                <a:gd name="T4" fmla="*/ 19 w 41"/>
                <a:gd name="T5" fmla="*/ 14 h 69"/>
                <a:gd name="T6" fmla="*/ 0 w 41"/>
                <a:gd name="T7" fmla="*/ 32 h 69"/>
                <a:gd name="T8" fmla="*/ 15 w 41"/>
                <a:gd name="T9" fmla="*/ 53 h 69"/>
                <a:gd name="T10" fmla="*/ 19 w 41"/>
                <a:gd name="T11" fmla="*/ 69 h 69"/>
                <a:gd name="T12" fmla="*/ 37 w 41"/>
                <a:gd name="T13" fmla="*/ 69 h 69"/>
                <a:gd name="T14" fmla="*/ 41 w 41"/>
                <a:gd name="T15" fmla="*/ 4 h 69"/>
                <a:gd name="T16" fmla="*/ 41 w 41"/>
                <a:gd name="T17" fmla="*/ 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9">
                  <a:moveTo>
                    <a:pt x="41" y="4"/>
                  </a:moveTo>
                  <a:lnTo>
                    <a:pt x="25" y="0"/>
                  </a:lnTo>
                  <a:lnTo>
                    <a:pt x="19" y="14"/>
                  </a:lnTo>
                  <a:lnTo>
                    <a:pt x="0" y="32"/>
                  </a:lnTo>
                  <a:lnTo>
                    <a:pt x="15" y="53"/>
                  </a:lnTo>
                  <a:lnTo>
                    <a:pt x="19" y="69"/>
                  </a:lnTo>
                  <a:lnTo>
                    <a:pt x="37" y="69"/>
                  </a:lnTo>
                  <a:lnTo>
                    <a:pt x="41"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92">
              <a:extLst>
                <a:ext uri="{FF2B5EF4-FFF2-40B4-BE49-F238E27FC236}">
                  <a16:creationId xmlns:a16="http://schemas.microsoft.com/office/drawing/2014/main" id="{28748408-2BEE-4F59-8832-E68B8AAC667A}"/>
                </a:ext>
              </a:extLst>
            </p:cNvPr>
            <p:cNvSpPr>
              <a:spLocks/>
            </p:cNvSpPr>
            <p:nvPr/>
          </p:nvSpPr>
          <p:spPr bwMode="auto">
            <a:xfrm>
              <a:off x="1295" y="2153"/>
              <a:ext cx="37" cy="40"/>
            </a:xfrm>
            <a:custGeom>
              <a:avLst/>
              <a:gdLst>
                <a:gd name="T0" fmla="*/ 0 w 37"/>
                <a:gd name="T1" fmla="*/ 4 h 40"/>
                <a:gd name="T2" fmla="*/ 8 w 37"/>
                <a:gd name="T3" fmla="*/ 36 h 40"/>
                <a:gd name="T4" fmla="*/ 37 w 37"/>
                <a:gd name="T5" fmla="*/ 40 h 40"/>
                <a:gd name="T6" fmla="*/ 19 w 37"/>
                <a:gd name="T7" fmla="*/ 0 h 40"/>
                <a:gd name="T8" fmla="*/ 0 w 37"/>
                <a:gd name="T9" fmla="*/ 4 h 40"/>
                <a:gd name="T10" fmla="*/ 0 w 37"/>
                <a:gd name="T11" fmla="*/ 4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40">
                  <a:moveTo>
                    <a:pt x="0" y="4"/>
                  </a:moveTo>
                  <a:lnTo>
                    <a:pt x="8" y="36"/>
                  </a:lnTo>
                  <a:lnTo>
                    <a:pt x="37" y="40"/>
                  </a:lnTo>
                  <a:lnTo>
                    <a:pt x="19" y="0"/>
                  </a:lnTo>
                  <a:lnTo>
                    <a:pt x="0" y="4"/>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93">
              <a:extLst>
                <a:ext uri="{FF2B5EF4-FFF2-40B4-BE49-F238E27FC236}">
                  <a16:creationId xmlns:a16="http://schemas.microsoft.com/office/drawing/2014/main" id="{253FC7D9-7C57-4EB9-8F6B-6587B2B41F1C}"/>
                </a:ext>
              </a:extLst>
            </p:cNvPr>
            <p:cNvSpPr>
              <a:spLocks/>
            </p:cNvSpPr>
            <p:nvPr/>
          </p:nvSpPr>
          <p:spPr bwMode="auto">
            <a:xfrm>
              <a:off x="1334" y="2053"/>
              <a:ext cx="91" cy="81"/>
            </a:xfrm>
            <a:custGeom>
              <a:avLst/>
              <a:gdLst>
                <a:gd name="T0" fmla="*/ 2 w 91"/>
                <a:gd name="T1" fmla="*/ 12 h 81"/>
                <a:gd name="T2" fmla="*/ 0 w 91"/>
                <a:gd name="T3" fmla="*/ 31 h 81"/>
                <a:gd name="T4" fmla="*/ 14 w 91"/>
                <a:gd name="T5" fmla="*/ 49 h 81"/>
                <a:gd name="T6" fmla="*/ 6 w 91"/>
                <a:gd name="T7" fmla="*/ 61 h 81"/>
                <a:gd name="T8" fmla="*/ 18 w 91"/>
                <a:gd name="T9" fmla="*/ 75 h 81"/>
                <a:gd name="T10" fmla="*/ 73 w 91"/>
                <a:gd name="T11" fmla="*/ 81 h 81"/>
                <a:gd name="T12" fmla="*/ 91 w 91"/>
                <a:gd name="T13" fmla="*/ 61 h 81"/>
                <a:gd name="T14" fmla="*/ 73 w 91"/>
                <a:gd name="T15" fmla="*/ 49 h 81"/>
                <a:gd name="T16" fmla="*/ 65 w 91"/>
                <a:gd name="T17" fmla="*/ 0 h 81"/>
                <a:gd name="T18" fmla="*/ 2 w 91"/>
                <a:gd name="T19" fmla="*/ 12 h 81"/>
                <a:gd name="T20" fmla="*/ 2 w 91"/>
                <a:gd name="T21" fmla="*/ 12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81">
                  <a:moveTo>
                    <a:pt x="2" y="12"/>
                  </a:moveTo>
                  <a:lnTo>
                    <a:pt x="0" y="31"/>
                  </a:lnTo>
                  <a:lnTo>
                    <a:pt x="14" y="49"/>
                  </a:lnTo>
                  <a:lnTo>
                    <a:pt x="6" y="61"/>
                  </a:lnTo>
                  <a:lnTo>
                    <a:pt x="18" y="75"/>
                  </a:lnTo>
                  <a:lnTo>
                    <a:pt x="73" y="81"/>
                  </a:lnTo>
                  <a:lnTo>
                    <a:pt x="91" y="61"/>
                  </a:lnTo>
                  <a:lnTo>
                    <a:pt x="73" y="49"/>
                  </a:lnTo>
                  <a:lnTo>
                    <a:pt x="65" y="0"/>
                  </a:lnTo>
                  <a:lnTo>
                    <a:pt x="2" y="12"/>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94">
              <a:extLst>
                <a:ext uri="{FF2B5EF4-FFF2-40B4-BE49-F238E27FC236}">
                  <a16:creationId xmlns:a16="http://schemas.microsoft.com/office/drawing/2014/main" id="{3C49812B-4CF0-4D8E-BBEF-83CA3162CB9F}"/>
                </a:ext>
              </a:extLst>
            </p:cNvPr>
            <p:cNvSpPr>
              <a:spLocks/>
            </p:cNvSpPr>
            <p:nvPr/>
          </p:nvSpPr>
          <p:spPr bwMode="auto">
            <a:xfrm>
              <a:off x="1170" y="2418"/>
              <a:ext cx="253" cy="166"/>
            </a:xfrm>
            <a:custGeom>
              <a:avLst/>
              <a:gdLst>
                <a:gd name="T0" fmla="*/ 0 w 253"/>
                <a:gd name="T1" fmla="*/ 0 h 166"/>
                <a:gd name="T2" fmla="*/ 105 w 253"/>
                <a:gd name="T3" fmla="*/ 32 h 166"/>
                <a:gd name="T4" fmla="*/ 222 w 253"/>
                <a:gd name="T5" fmla="*/ 18 h 166"/>
                <a:gd name="T6" fmla="*/ 253 w 253"/>
                <a:gd name="T7" fmla="*/ 32 h 166"/>
                <a:gd name="T8" fmla="*/ 247 w 253"/>
                <a:gd name="T9" fmla="*/ 137 h 166"/>
                <a:gd name="T10" fmla="*/ 176 w 253"/>
                <a:gd name="T11" fmla="*/ 166 h 166"/>
                <a:gd name="T12" fmla="*/ 83 w 253"/>
                <a:gd name="T13" fmla="*/ 148 h 166"/>
                <a:gd name="T14" fmla="*/ 81 w 253"/>
                <a:gd name="T15" fmla="*/ 103 h 166"/>
                <a:gd name="T16" fmla="*/ 99 w 253"/>
                <a:gd name="T17" fmla="*/ 63 h 166"/>
                <a:gd name="T18" fmla="*/ 8 w 253"/>
                <a:gd name="T19" fmla="*/ 24 h 166"/>
                <a:gd name="T20" fmla="*/ 0 w 253"/>
                <a:gd name="T21" fmla="*/ 0 h 166"/>
                <a:gd name="T22" fmla="*/ 0 w 253"/>
                <a:gd name="T23" fmla="*/ 0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3" h="166">
                  <a:moveTo>
                    <a:pt x="0" y="0"/>
                  </a:moveTo>
                  <a:lnTo>
                    <a:pt x="105" y="32"/>
                  </a:lnTo>
                  <a:lnTo>
                    <a:pt x="222" y="18"/>
                  </a:lnTo>
                  <a:lnTo>
                    <a:pt x="253" y="32"/>
                  </a:lnTo>
                  <a:lnTo>
                    <a:pt x="247" y="137"/>
                  </a:lnTo>
                  <a:lnTo>
                    <a:pt x="176" y="166"/>
                  </a:lnTo>
                  <a:lnTo>
                    <a:pt x="83" y="148"/>
                  </a:lnTo>
                  <a:lnTo>
                    <a:pt x="81" y="103"/>
                  </a:lnTo>
                  <a:lnTo>
                    <a:pt x="99" y="63"/>
                  </a:lnTo>
                  <a:lnTo>
                    <a:pt x="8" y="24"/>
                  </a:lnTo>
                  <a:lnTo>
                    <a:pt x="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95">
              <a:extLst>
                <a:ext uri="{FF2B5EF4-FFF2-40B4-BE49-F238E27FC236}">
                  <a16:creationId xmlns:a16="http://schemas.microsoft.com/office/drawing/2014/main" id="{EF4CDFD2-A406-49BD-B008-5CC83586453D}"/>
                </a:ext>
              </a:extLst>
            </p:cNvPr>
            <p:cNvSpPr>
              <a:spLocks/>
            </p:cNvSpPr>
            <p:nvPr/>
          </p:nvSpPr>
          <p:spPr bwMode="auto">
            <a:xfrm>
              <a:off x="1206" y="2240"/>
              <a:ext cx="134" cy="160"/>
            </a:xfrm>
            <a:custGeom>
              <a:avLst/>
              <a:gdLst>
                <a:gd name="T0" fmla="*/ 41 w 134"/>
                <a:gd name="T1" fmla="*/ 0 h 160"/>
                <a:gd name="T2" fmla="*/ 63 w 134"/>
                <a:gd name="T3" fmla="*/ 40 h 160"/>
                <a:gd name="T4" fmla="*/ 104 w 134"/>
                <a:gd name="T5" fmla="*/ 60 h 160"/>
                <a:gd name="T6" fmla="*/ 130 w 134"/>
                <a:gd name="T7" fmla="*/ 60 h 160"/>
                <a:gd name="T8" fmla="*/ 134 w 134"/>
                <a:gd name="T9" fmla="*/ 77 h 160"/>
                <a:gd name="T10" fmla="*/ 85 w 134"/>
                <a:gd name="T11" fmla="*/ 70 h 160"/>
                <a:gd name="T12" fmla="*/ 61 w 134"/>
                <a:gd name="T13" fmla="*/ 79 h 160"/>
                <a:gd name="T14" fmla="*/ 61 w 134"/>
                <a:gd name="T15" fmla="*/ 160 h 160"/>
                <a:gd name="T16" fmla="*/ 27 w 134"/>
                <a:gd name="T17" fmla="*/ 79 h 160"/>
                <a:gd name="T18" fmla="*/ 0 w 134"/>
                <a:gd name="T19" fmla="*/ 77 h 160"/>
                <a:gd name="T20" fmla="*/ 27 w 134"/>
                <a:gd name="T21" fmla="*/ 52 h 160"/>
                <a:gd name="T22" fmla="*/ 27 w 134"/>
                <a:gd name="T23" fmla="*/ 10 h 160"/>
                <a:gd name="T24" fmla="*/ 41 w 134"/>
                <a:gd name="T25" fmla="*/ 0 h 160"/>
                <a:gd name="T26" fmla="*/ 41 w 134"/>
                <a:gd name="T27" fmla="*/ 0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60">
                  <a:moveTo>
                    <a:pt x="41" y="0"/>
                  </a:moveTo>
                  <a:lnTo>
                    <a:pt x="63" y="40"/>
                  </a:lnTo>
                  <a:lnTo>
                    <a:pt x="104" y="60"/>
                  </a:lnTo>
                  <a:lnTo>
                    <a:pt x="130" y="60"/>
                  </a:lnTo>
                  <a:lnTo>
                    <a:pt x="134" y="77"/>
                  </a:lnTo>
                  <a:lnTo>
                    <a:pt x="85" y="70"/>
                  </a:lnTo>
                  <a:lnTo>
                    <a:pt x="61" y="79"/>
                  </a:lnTo>
                  <a:lnTo>
                    <a:pt x="61" y="160"/>
                  </a:lnTo>
                  <a:lnTo>
                    <a:pt x="27" y="79"/>
                  </a:lnTo>
                  <a:lnTo>
                    <a:pt x="0" y="77"/>
                  </a:lnTo>
                  <a:lnTo>
                    <a:pt x="27" y="52"/>
                  </a:lnTo>
                  <a:lnTo>
                    <a:pt x="27" y="10"/>
                  </a:lnTo>
                  <a:lnTo>
                    <a:pt x="41"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96">
              <a:extLst>
                <a:ext uri="{FF2B5EF4-FFF2-40B4-BE49-F238E27FC236}">
                  <a16:creationId xmlns:a16="http://schemas.microsoft.com/office/drawing/2014/main" id="{5BD7EE8E-C1CD-465B-B997-02C0D0AFD787}"/>
                </a:ext>
              </a:extLst>
            </p:cNvPr>
            <p:cNvSpPr>
              <a:spLocks/>
            </p:cNvSpPr>
            <p:nvPr/>
          </p:nvSpPr>
          <p:spPr bwMode="auto">
            <a:xfrm>
              <a:off x="1269" y="2308"/>
              <a:ext cx="160" cy="110"/>
            </a:xfrm>
            <a:custGeom>
              <a:avLst/>
              <a:gdLst>
                <a:gd name="T0" fmla="*/ 83 w 160"/>
                <a:gd name="T1" fmla="*/ 83 h 110"/>
                <a:gd name="T2" fmla="*/ 71 w 160"/>
                <a:gd name="T3" fmla="*/ 106 h 110"/>
                <a:gd name="T4" fmla="*/ 111 w 160"/>
                <a:gd name="T5" fmla="*/ 90 h 110"/>
                <a:gd name="T6" fmla="*/ 138 w 160"/>
                <a:gd name="T7" fmla="*/ 100 h 110"/>
                <a:gd name="T8" fmla="*/ 160 w 160"/>
                <a:gd name="T9" fmla="*/ 83 h 110"/>
                <a:gd name="T10" fmla="*/ 158 w 160"/>
                <a:gd name="T11" fmla="*/ 47 h 110"/>
                <a:gd name="T12" fmla="*/ 115 w 160"/>
                <a:gd name="T13" fmla="*/ 63 h 110"/>
                <a:gd name="T14" fmla="*/ 67 w 160"/>
                <a:gd name="T15" fmla="*/ 45 h 110"/>
                <a:gd name="T16" fmla="*/ 18 w 160"/>
                <a:gd name="T17" fmla="*/ 0 h 110"/>
                <a:gd name="T18" fmla="*/ 18 w 160"/>
                <a:gd name="T19" fmla="*/ 33 h 110"/>
                <a:gd name="T20" fmla="*/ 0 w 160"/>
                <a:gd name="T21" fmla="*/ 110 h 110"/>
                <a:gd name="T22" fmla="*/ 51 w 160"/>
                <a:gd name="T23" fmla="*/ 73 h 110"/>
                <a:gd name="T24" fmla="*/ 83 w 160"/>
                <a:gd name="T25" fmla="*/ 83 h 110"/>
                <a:gd name="T26" fmla="*/ 83 w 160"/>
                <a:gd name="T27" fmla="*/ 83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110">
                  <a:moveTo>
                    <a:pt x="83" y="83"/>
                  </a:moveTo>
                  <a:lnTo>
                    <a:pt x="71" y="106"/>
                  </a:lnTo>
                  <a:lnTo>
                    <a:pt x="111" y="90"/>
                  </a:lnTo>
                  <a:lnTo>
                    <a:pt x="138" y="100"/>
                  </a:lnTo>
                  <a:lnTo>
                    <a:pt x="160" y="83"/>
                  </a:lnTo>
                  <a:lnTo>
                    <a:pt x="158" y="47"/>
                  </a:lnTo>
                  <a:lnTo>
                    <a:pt x="115" y="63"/>
                  </a:lnTo>
                  <a:lnTo>
                    <a:pt x="67" y="45"/>
                  </a:lnTo>
                  <a:lnTo>
                    <a:pt x="18" y="0"/>
                  </a:lnTo>
                  <a:lnTo>
                    <a:pt x="18" y="33"/>
                  </a:lnTo>
                  <a:lnTo>
                    <a:pt x="0" y="110"/>
                  </a:lnTo>
                  <a:lnTo>
                    <a:pt x="51" y="73"/>
                  </a:lnTo>
                  <a:lnTo>
                    <a:pt x="83" y="83"/>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97">
              <a:extLst>
                <a:ext uri="{FF2B5EF4-FFF2-40B4-BE49-F238E27FC236}">
                  <a16:creationId xmlns:a16="http://schemas.microsoft.com/office/drawing/2014/main" id="{AAF196F0-0B7B-4D63-B562-0A1314E99A12}"/>
                </a:ext>
              </a:extLst>
            </p:cNvPr>
            <p:cNvSpPr>
              <a:spLocks/>
            </p:cNvSpPr>
            <p:nvPr/>
          </p:nvSpPr>
          <p:spPr bwMode="auto">
            <a:xfrm>
              <a:off x="1267" y="2353"/>
              <a:ext cx="121" cy="81"/>
            </a:xfrm>
            <a:custGeom>
              <a:avLst/>
              <a:gdLst>
                <a:gd name="T0" fmla="*/ 121 w 121"/>
                <a:gd name="T1" fmla="*/ 12 h 81"/>
                <a:gd name="T2" fmla="*/ 91 w 121"/>
                <a:gd name="T3" fmla="*/ 42 h 81"/>
                <a:gd name="T4" fmla="*/ 28 w 121"/>
                <a:gd name="T5" fmla="*/ 43 h 81"/>
                <a:gd name="T6" fmla="*/ 16 w 121"/>
                <a:gd name="T7" fmla="*/ 57 h 81"/>
                <a:gd name="T8" fmla="*/ 4 w 121"/>
                <a:gd name="T9" fmla="*/ 81 h 81"/>
                <a:gd name="T10" fmla="*/ 0 w 121"/>
                <a:gd name="T11" fmla="*/ 55 h 81"/>
                <a:gd name="T12" fmla="*/ 16 w 121"/>
                <a:gd name="T13" fmla="*/ 24 h 81"/>
                <a:gd name="T14" fmla="*/ 43 w 121"/>
                <a:gd name="T15" fmla="*/ 22 h 81"/>
                <a:gd name="T16" fmla="*/ 69 w 121"/>
                <a:gd name="T17" fmla="*/ 0 h 81"/>
                <a:gd name="T18" fmla="*/ 87 w 121"/>
                <a:gd name="T19" fmla="*/ 12 h 81"/>
                <a:gd name="T20" fmla="*/ 121 w 121"/>
                <a:gd name="T21" fmla="*/ 12 h 81"/>
                <a:gd name="T22" fmla="*/ 121 w 121"/>
                <a:gd name="T23" fmla="*/ 1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81">
                  <a:moveTo>
                    <a:pt x="121" y="12"/>
                  </a:moveTo>
                  <a:lnTo>
                    <a:pt x="91" y="42"/>
                  </a:lnTo>
                  <a:lnTo>
                    <a:pt x="28" y="43"/>
                  </a:lnTo>
                  <a:lnTo>
                    <a:pt x="16" y="57"/>
                  </a:lnTo>
                  <a:lnTo>
                    <a:pt x="4" y="81"/>
                  </a:lnTo>
                  <a:lnTo>
                    <a:pt x="0" y="55"/>
                  </a:lnTo>
                  <a:lnTo>
                    <a:pt x="16" y="24"/>
                  </a:lnTo>
                  <a:lnTo>
                    <a:pt x="43" y="22"/>
                  </a:lnTo>
                  <a:lnTo>
                    <a:pt x="69" y="0"/>
                  </a:lnTo>
                  <a:lnTo>
                    <a:pt x="87" y="12"/>
                  </a:lnTo>
                  <a:lnTo>
                    <a:pt x="121" y="12"/>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98">
              <a:extLst>
                <a:ext uri="{FF2B5EF4-FFF2-40B4-BE49-F238E27FC236}">
                  <a16:creationId xmlns:a16="http://schemas.microsoft.com/office/drawing/2014/main" id="{9C8CEFCB-A49B-4299-AD59-7A6B6AB7C474}"/>
                </a:ext>
              </a:extLst>
            </p:cNvPr>
            <p:cNvSpPr>
              <a:spLocks/>
            </p:cNvSpPr>
            <p:nvPr/>
          </p:nvSpPr>
          <p:spPr bwMode="auto">
            <a:xfrm>
              <a:off x="974" y="3610"/>
              <a:ext cx="87" cy="221"/>
            </a:xfrm>
            <a:custGeom>
              <a:avLst/>
              <a:gdLst>
                <a:gd name="T0" fmla="*/ 79 w 87"/>
                <a:gd name="T1" fmla="*/ 6 h 221"/>
                <a:gd name="T2" fmla="*/ 87 w 87"/>
                <a:gd name="T3" fmla="*/ 116 h 221"/>
                <a:gd name="T4" fmla="*/ 75 w 87"/>
                <a:gd name="T5" fmla="*/ 181 h 221"/>
                <a:gd name="T6" fmla="*/ 50 w 87"/>
                <a:gd name="T7" fmla="*/ 213 h 221"/>
                <a:gd name="T8" fmla="*/ 30 w 87"/>
                <a:gd name="T9" fmla="*/ 221 h 221"/>
                <a:gd name="T10" fmla="*/ 6 w 87"/>
                <a:gd name="T11" fmla="*/ 199 h 221"/>
                <a:gd name="T12" fmla="*/ 4 w 87"/>
                <a:gd name="T13" fmla="*/ 142 h 221"/>
                <a:gd name="T14" fmla="*/ 38 w 87"/>
                <a:gd name="T15" fmla="*/ 96 h 221"/>
                <a:gd name="T16" fmla="*/ 26 w 87"/>
                <a:gd name="T17" fmla="*/ 89 h 221"/>
                <a:gd name="T18" fmla="*/ 0 w 87"/>
                <a:gd name="T19" fmla="*/ 104 h 221"/>
                <a:gd name="T20" fmla="*/ 2 w 87"/>
                <a:gd name="T21" fmla="*/ 0 h 221"/>
                <a:gd name="T22" fmla="*/ 79 w 87"/>
                <a:gd name="T23" fmla="*/ 6 h 221"/>
                <a:gd name="T24" fmla="*/ 79 w 87"/>
                <a:gd name="T25" fmla="*/ 6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221">
                  <a:moveTo>
                    <a:pt x="79" y="6"/>
                  </a:moveTo>
                  <a:lnTo>
                    <a:pt x="87" y="116"/>
                  </a:lnTo>
                  <a:lnTo>
                    <a:pt x="75" y="181"/>
                  </a:lnTo>
                  <a:lnTo>
                    <a:pt x="50" y="213"/>
                  </a:lnTo>
                  <a:lnTo>
                    <a:pt x="30" y="221"/>
                  </a:lnTo>
                  <a:lnTo>
                    <a:pt x="6" y="199"/>
                  </a:lnTo>
                  <a:lnTo>
                    <a:pt x="4" y="142"/>
                  </a:lnTo>
                  <a:lnTo>
                    <a:pt x="38" y="96"/>
                  </a:lnTo>
                  <a:lnTo>
                    <a:pt x="26" y="89"/>
                  </a:lnTo>
                  <a:lnTo>
                    <a:pt x="0" y="104"/>
                  </a:lnTo>
                  <a:lnTo>
                    <a:pt x="2" y="0"/>
                  </a:lnTo>
                  <a:lnTo>
                    <a:pt x="79" y="6"/>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99">
              <a:extLst>
                <a:ext uri="{FF2B5EF4-FFF2-40B4-BE49-F238E27FC236}">
                  <a16:creationId xmlns:a16="http://schemas.microsoft.com/office/drawing/2014/main" id="{FA1F3E90-15A1-4DE9-AA0E-45DB09FFA147}"/>
                </a:ext>
              </a:extLst>
            </p:cNvPr>
            <p:cNvSpPr>
              <a:spLocks/>
            </p:cNvSpPr>
            <p:nvPr/>
          </p:nvSpPr>
          <p:spPr bwMode="auto">
            <a:xfrm>
              <a:off x="689" y="3669"/>
              <a:ext cx="236" cy="300"/>
            </a:xfrm>
            <a:custGeom>
              <a:avLst/>
              <a:gdLst>
                <a:gd name="T0" fmla="*/ 157 w 236"/>
                <a:gd name="T1" fmla="*/ 0 h 300"/>
                <a:gd name="T2" fmla="*/ 202 w 236"/>
                <a:gd name="T3" fmla="*/ 45 h 300"/>
                <a:gd name="T4" fmla="*/ 234 w 236"/>
                <a:gd name="T5" fmla="*/ 89 h 300"/>
                <a:gd name="T6" fmla="*/ 236 w 236"/>
                <a:gd name="T7" fmla="*/ 118 h 300"/>
                <a:gd name="T8" fmla="*/ 236 w 236"/>
                <a:gd name="T9" fmla="*/ 176 h 300"/>
                <a:gd name="T10" fmla="*/ 188 w 236"/>
                <a:gd name="T11" fmla="*/ 223 h 300"/>
                <a:gd name="T12" fmla="*/ 169 w 236"/>
                <a:gd name="T13" fmla="*/ 269 h 300"/>
                <a:gd name="T14" fmla="*/ 129 w 236"/>
                <a:gd name="T15" fmla="*/ 276 h 300"/>
                <a:gd name="T16" fmla="*/ 101 w 236"/>
                <a:gd name="T17" fmla="*/ 300 h 300"/>
                <a:gd name="T18" fmla="*/ 8 w 236"/>
                <a:gd name="T19" fmla="*/ 174 h 300"/>
                <a:gd name="T20" fmla="*/ 0 w 236"/>
                <a:gd name="T21" fmla="*/ 95 h 300"/>
                <a:gd name="T22" fmla="*/ 8 w 236"/>
                <a:gd name="T23" fmla="*/ 81 h 300"/>
                <a:gd name="T24" fmla="*/ 56 w 236"/>
                <a:gd name="T25" fmla="*/ 65 h 300"/>
                <a:gd name="T26" fmla="*/ 85 w 236"/>
                <a:gd name="T27" fmla="*/ 45 h 300"/>
                <a:gd name="T28" fmla="*/ 157 w 236"/>
                <a:gd name="T29" fmla="*/ 0 h 300"/>
                <a:gd name="T30" fmla="*/ 157 w 236"/>
                <a:gd name="T31" fmla="*/ 0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300">
                  <a:moveTo>
                    <a:pt x="157" y="0"/>
                  </a:moveTo>
                  <a:lnTo>
                    <a:pt x="202" y="45"/>
                  </a:lnTo>
                  <a:lnTo>
                    <a:pt x="234" y="89"/>
                  </a:lnTo>
                  <a:lnTo>
                    <a:pt x="236" y="118"/>
                  </a:lnTo>
                  <a:lnTo>
                    <a:pt x="236" y="176"/>
                  </a:lnTo>
                  <a:lnTo>
                    <a:pt x="188" y="223"/>
                  </a:lnTo>
                  <a:lnTo>
                    <a:pt x="169" y="269"/>
                  </a:lnTo>
                  <a:lnTo>
                    <a:pt x="129" y="276"/>
                  </a:lnTo>
                  <a:lnTo>
                    <a:pt x="101" y="300"/>
                  </a:lnTo>
                  <a:lnTo>
                    <a:pt x="8" y="174"/>
                  </a:lnTo>
                  <a:lnTo>
                    <a:pt x="0" y="95"/>
                  </a:lnTo>
                  <a:lnTo>
                    <a:pt x="8" y="81"/>
                  </a:lnTo>
                  <a:lnTo>
                    <a:pt x="56" y="65"/>
                  </a:lnTo>
                  <a:lnTo>
                    <a:pt x="85" y="45"/>
                  </a:lnTo>
                  <a:lnTo>
                    <a:pt x="157" y="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00">
              <a:extLst>
                <a:ext uri="{FF2B5EF4-FFF2-40B4-BE49-F238E27FC236}">
                  <a16:creationId xmlns:a16="http://schemas.microsoft.com/office/drawing/2014/main" id="{27F3173B-B145-48C4-BE96-CDF65FE20382}"/>
                </a:ext>
              </a:extLst>
            </p:cNvPr>
            <p:cNvSpPr>
              <a:spLocks/>
            </p:cNvSpPr>
            <p:nvPr/>
          </p:nvSpPr>
          <p:spPr bwMode="auto">
            <a:xfrm>
              <a:off x="885" y="3718"/>
              <a:ext cx="34" cy="62"/>
            </a:xfrm>
            <a:custGeom>
              <a:avLst/>
              <a:gdLst>
                <a:gd name="T0" fmla="*/ 0 w 34"/>
                <a:gd name="T1" fmla="*/ 4 h 62"/>
                <a:gd name="T2" fmla="*/ 6 w 34"/>
                <a:gd name="T3" fmla="*/ 28 h 62"/>
                <a:gd name="T4" fmla="*/ 34 w 34"/>
                <a:gd name="T5" fmla="*/ 62 h 62"/>
                <a:gd name="T6" fmla="*/ 34 w 34"/>
                <a:gd name="T7" fmla="*/ 36 h 62"/>
                <a:gd name="T8" fmla="*/ 10 w 34"/>
                <a:gd name="T9" fmla="*/ 0 h 62"/>
                <a:gd name="T10" fmla="*/ 0 w 34"/>
                <a:gd name="T11" fmla="*/ 4 h 62"/>
                <a:gd name="T12" fmla="*/ 0 w 34"/>
                <a:gd name="T13" fmla="*/ 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62">
                  <a:moveTo>
                    <a:pt x="0" y="4"/>
                  </a:moveTo>
                  <a:lnTo>
                    <a:pt x="6" y="28"/>
                  </a:lnTo>
                  <a:lnTo>
                    <a:pt x="34" y="62"/>
                  </a:lnTo>
                  <a:lnTo>
                    <a:pt x="34" y="36"/>
                  </a:lnTo>
                  <a:lnTo>
                    <a:pt x="10" y="0"/>
                  </a:lnTo>
                  <a:lnTo>
                    <a:pt x="0" y="4"/>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01">
              <a:extLst>
                <a:ext uri="{FF2B5EF4-FFF2-40B4-BE49-F238E27FC236}">
                  <a16:creationId xmlns:a16="http://schemas.microsoft.com/office/drawing/2014/main" id="{709DDB3F-04F0-4C17-A0C4-B0B5CDA8DAF0}"/>
                </a:ext>
              </a:extLst>
            </p:cNvPr>
            <p:cNvSpPr>
              <a:spLocks/>
            </p:cNvSpPr>
            <p:nvPr/>
          </p:nvSpPr>
          <p:spPr bwMode="auto">
            <a:xfrm>
              <a:off x="860" y="3710"/>
              <a:ext cx="65" cy="135"/>
            </a:xfrm>
            <a:custGeom>
              <a:avLst/>
              <a:gdLst>
                <a:gd name="T0" fmla="*/ 2 w 65"/>
                <a:gd name="T1" fmla="*/ 38 h 135"/>
                <a:gd name="T2" fmla="*/ 0 w 65"/>
                <a:gd name="T3" fmla="*/ 0 h 135"/>
                <a:gd name="T4" fmla="*/ 17 w 65"/>
                <a:gd name="T5" fmla="*/ 24 h 135"/>
                <a:gd name="T6" fmla="*/ 31 w 65"/>
                <a:gd name="T7" fmla="*/ 36 h 135"/>
                <a:gd name="T8" fmla="*/ 25 w 65"/>
                <a:gd name="T9" fmla="*/ 70 h 135"/>
                <a:gd name="T10" fmla="*/ 59 w 65"/>
                <a:gd name="T11" fmla="*/ 97 h 135"/>
                <a:gd name="T12" fmla="*/ 65 w 65"/>
                <a:gd name="T13" fmla="*/ 135 h 135"/>
                <a:gd name="T14" fmla="*/ 25 w 65"/>
                <a:gd name="T15" fmla="*/ 125 h 135"/>
                <a:gd name="T16" fmla="*/ 9 w 65"/>
                <a:gd name="T17" fmla="*/ 77 h 135"/>
                <a:gd name="T18" fmla="*/ 2 w 65"/>
                <a:gd name="T19" fmla="*/ 38 h 135"/>
                <a:gd name="T20" fmla="*/ 2 w 65"/>
                <a:gd name="T21" fmla="*/ 38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35">
                  <a:moveTo>
                    <a:pt x="2" y="38"/>
                  </a:moveTo>
                  <a:lnTo>
                    <a:pt x="0" y="0"/>
                  </a:lnTo>
                  <a:lnTo>
                    <a:pt x="17" y="24"/>
                  </a:lnTo>
                  <a:lnTo>
                    <a:pt x="31" y="36"/>
                  </a:lnTo>
                  <a:lnTo>
                    <a:pt x="25" y="70"/>
                  </a:lnTo>
                  <a:lnTo>
                    <a:pt x="59" y="97"/>
                  </a:lnTo>
                  <a:lnTo>
                    <a:pt x="65" y="135"/>
                  </a:lnTo>
                  <a:lnTo>
                    <a:pt x="25" y="125"/>
                  </a:lnTo>
                  <a:lnTo>
                    <a:pt x="9" y="77"/>
                  </a:lnTo>
                  <a:lnTo>
                    <a:pt x="2" y="38"/>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02">
              <a:extLst>
                <a:ext uri="{FF2B5EF4-FFF2-40B4-BE49-F238E27FC236}">
                  <a16:creationId xmlns:a16="http://schemas.microsoft.com/office/drawing/2014/main" id="{0B38CDED-71C3-4DB9-9EA9-FA54F5313443}"/>
                </a:ext>
              </a:extLst>
            </p:cNvPr>
            <p:cNvSpPr>
              <a:spLocks/>
            </p:cNvSpPr>
            <p:nvPr/>
          </p:nvSpPr>
          <p:spPr bwMode="auto">
            <a:xfrm>
              <a:off x="824" y="3831"/>
              <a:ext cx="26" cy="111"/>
            </a:xfrm>
            <a:custGeom>
              <a:avLst/>
              <a:gdLst>
                <a:gd name="T0" fmla="*/ 12 w 26"/>
                <a:gd name="T1" fmla="*/ 0 h 111"/>
                <a:gd name="T2" fmla="*/ 0 w 26"/>
                <a:gd name="T3" fmla="*/ 12 h 111"/>
                <a:gd name="T4" fmla="*/ 8 w 26"/>
                <a:gd name="T5" fmla="*/ 49 h 111"/>
                <a:gd name="T6" fmla="*/ 4 w 26"/>
                <a:gd name="T7" fmla="*/ 111 h 111"/>
                <a:gd name="T8" fmla="*/ 26 w 26"/>
                <a:gd name="T9" fmla="*/ 107 h 111"/>
                <a:gd name="T10" fmla="*/ 26 w 26"/>
                <a:gd name="T11" fmla="*/ 14 h 111"/>
                <a:gd name="T12" fmla="*/ 12 w 26"/>
                <a:gd name="T13" fmla="*/ 0 h 111"/>
                <a:gd name="T14" fmla="*/ 12 w 26"/>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11">
                  <a:moveTo>
                    <a:pt x="12" y="0"/>
                  </a:moveTo>
                  <a:lnTo>
                    <a:pt x="0" y="12"/>
                  </a:lnTo>
                  <a:lnTo>
                    <a:pt x="8" y="49"/>
                  </a:lnTo>
                  <a:lnTo>
                    <a:pt x="4" y="111"/>
                  </a:lnTo>
                  <a:lnTo>
                    <a:pt x="26" y="107"/>
                  </a:lnTo>
                  <a:lnTo>
                    <a:pt x="26" y="14"/>
                  </a:lnTo>
                  <a:lnTo>
                    <a:pt x="12"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03">
              <a:extLst>
                <a:ext uri="{FF2B5EF4-FFF2-40B4-BE49-F238E27FC236}">
                  <a16:creationId xmlns:a16="http://schemas.microsoft.com/office/drawing/2014/main" id="{9BAF6D11-916B-4653-9E82-5CC93AE3ACF9}"/>
                </a:ext>
              </a:extLst>
            </p:cNvPr>
            <p:cNvSpPr>
              <a:spLocks/>
            </p:cNvSpPr>
            <p:nvPr/>
          </p:nvSpPr>
          <p:spPr bwMode="auto">
            <a:xfrm>
              <a:off x="693" y="3752"/>
              <a:ext cx="123" cy="213"/>
            </a:xfrm>
            <a:custGeom>
              <a:avLst/>
              <a:gdLst>
                <a:gd name="T0" fmla="*/ 28 w 123"/>
                <a:gd name="T1" fmla="*/ 0 h 213"/>
                <a:gd name="T2" fmla="*/ 38 w 123"/>
                <a:gd name="T3" fmla="*/ 31 h 213"/>
                <a:gd name="T4" fmla="*/ 68 w 123"/>
                <a:gd name="T5" fmla="*/ 53 h 213"/>
                <a:gd name="T6" fmla="*/ 121 w 123"/>
                <a:gd name="T7" fmla="*/ 51 h 213"/>
                <a:gd name="T8" fmla="*/ 113 w 123"/>
                <a:gd name="T9" fmla="*/ 71 h 213"/>
                <a:gd name="T10" fmla="*/ 87 w 123"/>
                <a:gd name="T11" fmla="*/ 71 h 213"/>
                <a:gd name="T12" fmla="*/ 93 w 123"/>
                <a:gd name="T13" fmla="*/ 124 h 213"/>
                <a:gd name="T14" fmla="*/ 121 w 123"/>
                <a:gd name="T15" fmla="*/ 162 h 213"/>
                <a:gd name="T16" fmla="*/ 123 w 123"/>
                <a:gd name="T17" fmla="*/ 197 h 213"/>
                <a:gd name="T18" fmla="*/ 101 w 123"/>
                <a:gd name="T19" fmla="*/ 213 h 213"/>
                <a:gd name="T20" fmla="*/ 78 w 123"/>
                <a:gd name="T21" fmla="*/ 166 h 213"/>
                <a:gd name="T22" fmla="*/ 18 w 123"/>
                <a:gd name="T23" fmla="*/ 120 h 213"/>
                <a:gd name="T24" fmla="*/ 0 w 123"/>
                <a:gd name="T25" fmla="*/ 49 h 213"/>
                <a:gd name="T26" fmla="*/ 4 w 123"/>
                <a:gd name="T27" fmla="*/ 0 h 213"/>
                <a:gd name="T28" fmla="*/ 28 w 123"/>
                <a:gd name="T29" fmla="*/ 0 h 213"/>
                <a:gd name="T30" fmla="*/ 28 w 123"/>
                <a:gd name="T31" fmla="*/ 0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 h="213">
                  <a:moveTo>
                    <a:pt x="28" y="0"/>
                  </a:moveTo>
                  <a:lnTo>
                    <a:pt x="38" y="31"/>
                  </a:lnTo>
                  <a:lnTo>
                    <a:pt x="68" y="53"/>
                  </a:lnTo>
                  <a:lnTo>
                    <a:pt x="121" y="51"/>
                  </a:lnTo>
                  <a:lnTo>
                    <a:pt x="113" y="71"/>
                  </a:lnTo>
                  <a:lnTo>
                    <a:pt x="87" y="71"/>
                  </a:lnTo>
                  <a:lnTo>
                    <a:pt x="93" y="124"/>
                  </a:lnTo>
                  <a:lnTo>
                    <a:pt x="121" y="162"/>
                  </a:lnTo>
                  <a:lnTo>
                    <a:pt x="123" y="197"/>
                  </a:lnTo>
                  <a:lnTo>
                    <a:pt x="101" y="213"/>
                  </a:lnTo>
                  <a:lnTo>
                    <a:pt x="78" y="166"/>
                  </a:lnTo>
                  <a:lnTo>
                    <a:pt x="18" y="120"/>
                  </a:lnTo>
                  <a:lnTo>
                    <a:pt x="0" y="49"/>
                  </a:lnTo>
                  <a:lnTo>
                    <a:pt x="4" y="0"/>
                  </a:lnTo>
                  <a:lnTo>
                    <a:pt x="28"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04">
              <a:extLst>
                <a:ext uri="{FF2B5EF4-FFF2-40B4-BE49-F238E27FC236}">
                  <a16:creationId xmlns:a16="http://schemas.microsoft.com/office/drawing/2014/main" id="{748BCE37-B0F0-4F52-B9F0-3FC168238AAC}"/>
                </a:ext>
              </a:extLst>
            </p:cNvPr>
            <p:cNvSpPr>
              <a:spLocks/>
            </p:cNvSpPr>
            <p:nvPr/>
          </p:nvSpPr>
          <p:spPr bwMode="auto">
            <a:xfrm>
              <a:off x="786" y="3685"/>
              <a:ext cx="58" cy="98"/>
            </a:xfrm>
            <a:custGeom>
              <a:avLst/>
              <a:gdLst>
                <a:gd name="T0" fmla="*/ 40 w 58"/>
                <a:gd name="T1" fmla="*/ 0 h 98"/>
                <a:gd name="T2" fmla="*/ 0 w 58"/>
                <a:gd name="T3" fmla="*/ 37 h 98"/>
                <a:gd name="T4" fmla="*/ 42 w 58"/>
                <a:gd name="T5" fmla="*/ 98 h 98"/>
                <a:gd name="T6" fmla="*/ 58 w 58"/>
                <a:gd name="T7" fmla="*/ 53 h 98"/>
                <a:gd name="T8" fmla="*/ 40 w 58"/>
                <a:gd name="T9" fmla="*/ 0 h 98"/>
                <a:gd name="T10" fmla="*/ 40 w 58"/>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98">
                  <a:moveTo>
                    <a:pt x="40" y="0"/>
                  </a:moveTo>
                  <a:lnTo>
                    <a:pt x="0" y="37"/>
                  </a:lnTo>
                  <a:lnTo>
                    <a:pt x="42" y="98"/>
                  </a:lnTo>
                  <a:lnTo>
                    <a:pt x="58" y="53"/>
                  </a:lnTo>
                  <a:lnTo>
                    <a:pt x="4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05">
              <a:extLst>
                <a:ext uri="{FF2B5EF4-FFF2-40B4-BE49-F238E27FC236}">
                  <a16:creationId xmlns:a16="http://schemas.microsoft.com/office/drawing/2014/main" id="{BB55129C-4F47-4DA5-BDD2-4A9500146534}"/>
                </a:ext>
              </a:extLst>
            </p:cNvPr>
            <p:cNvSpPr>
              <a:spLocks/>
            </p:cNvSpPr>
            <p:nvPr/>
          </p:nvSpPr>
          <p:spPr bwMode="auto">
            <a:xfrm>
              <a:off x="539" y="2268"/>
              <a:ext cx="421" cy="371"/>
            </a:xfrm>
            <a:custGeom>
              <a:avLst/>
              <a:gdLst>
                <a:gd name="T0" fmla="*/ 36 w 421"/>
                <a:gd name="T1" fmla="*/ 65 h 371"/>
                <a:gd name="T2" fmla="*/ 22 w 421"/>
                <a:gd name="T3" fmla="*/ 97 h 371"/>
                <a:gd name="T4" fmla="*/ 50 w 421"/>
                <a:gd name="T5" fmla="*/ 170 h 371"/>
                <a:gd name="T6" fmla="*/ 34 w 421"/>
                <a:gd name="T7" fmla="*/ 209 h 371"/>
                <a:gd name="T8" fmla="*/ 0 w 421"/>
                <a:gd name="T9" fmla="*/ 225 h 371"/>
                <a:gd name="T10" fmla="*/ 32 w 421"/>
                <a:gd name="T11" fmla="*/ 251 h 371"/>
                <a:gd name="T12" fmla="*/ 73 w 421"/>
                <a:gd name="T13" fmla="*/ 289 h 371"/>
                <a:gd name="T14" fmla="*/ 158 w 421"/>
                <a:gd name="T15" fmla="*/ 371 h 371"/>
                <a:gd name="T16" fmla="*/ 247 w 421"/>
                <a:gd name="T17" fmla="*/ 338 h 371"/>
                <a:gd name="T18" fmla="*/ 319 w 421"/>
                <a:gd name="T19" fmla="*/ 281 h 371"/>
                <a:gd name="T20" fmla="*/ 352 w 421"/>
                <a:gd name="T21" fmla="*/ 267 h 371"/>
                <a:gd name="T22" fmla="*/ 346 w 421"/>
                <a:gd name="T23" fmla="*/ 247 h 371"/>
                <a:gd name="T24" fmla="*/ 368 w 421"/>
                <a:gd name="T25" fmla="*/ 227 h 371"/>
                <a:gd name="T26" fmla="*/ 390 w 421"/>
                <a:gd name="T27" fmla="*/ 202 h 371"/>
                <a:gd name="T28" fmla="*/ 402 w 421"/>
                <a:gd name="T29" fmla="*/ 156 h 371"/>
                <a:gd name="T30" fmla="*/ 398 w 421"/>
                <a:gd name="T31" fmla="*/ 132 h 371"/>
                <a:gd name="T32" fmla="*/ 404 w 421"/>
                <a:gd name="T33" fmla="*/ 105 h 371"/>
                <a:gd name="T34" fmla="*/ 406 w 421"/>
                <a:gd name="T35" fmla="*/ 85 h 371"/>
                <a:gd name="T36" fmla="*/ 415 w 421"/>
                <a:gd name="T37" fmla="*/ 65 h 371"/>
                <a:gd name="T38" fmla="*/ 421 w 421"/>
                <a:gd name="T39" fmla="*/ 12 h 371"/>
                <a:gd name="T40" fmla="*/ 332 w 421"/>
                <a:gd name="T41" fmla="*/ 0 h 371"/>
                <a:gd name="T42" fmla="*/ 119 w 421"/>
                <a:gd name="T43" fmla="*/ 59 h 371"/>
                <a:gd name="T44" fmla="*/ 36 w 421"/>
                <a:gd name="T45" fmla="*/ 65 h 371"/>
                <a:gd name="T46" fmla="*/ 36 w 421"/>
                <a:gd name="T47" fmla="*/ 65 h 3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1" h="371">
                  <a:moveTo>
                    <a:pt x="36" y="65"/>
                  </a:moveTo>
                  <a:lnTo>
                    <a:pt x="22" y="97"/>
                  </a:lnTo>
                  <a:lnTo>
                    <a:pt x="50" y="170"/>
                  </a:lnTo>
                  <a:lnTo>
                    <a:pt x="34" y="209"/>
                  </a:lnTo>
                  <a:lnTo>
                    <a:pt x="0" y="225"/>
                  </a:lnTo>
                  <a:lnTo>
                    <a:pt x="32" y="251"/>
                  </a:lnTo>
                  <a:lnTo>
                    <a:pt x="73" y="289"/>
                  </a:lnTo>
                  <a:lnTo>
                    <a:pt x="158" y="371"/>
                  </a:lnTo>
                  <a:lnTo>
                    <a:pt x="247" y="338"/>
                  </a:lnTo>
                  <a:lnTo>
                    <a:pt x="319" y="281"/>
                  </a:lnTo>
                  <a:lnTo>
                    <a:pt x="352" y="267"/>
                  </a:lnTo>
                  <a:lnTo>
                    <a:pt x="346" y="247"/>
                  </a:lnTo>
                  <a:lnTo>
                    <a:pt x="368" y="227"/>
                  </a:lnTo>
                  <a:lnTo>
                    <a:pt x="390" y="202"/>
                  </a:lnTo>
                  <a:lnTo>
                    <a:pt x="402" y="156"/>
                  </a:lnTo>
                  <a:lnTo>
                    <a:pt x="398" y="132"/>
                  </a:lnTo>
                  <a:lnTo>
                    <a:pt x="404" y="105"/>
                  </a:lnTo>
                  <a:lnTo>
                    <a:pt x="406" y="85"/>
                  </a:lnTo>
                  <a:lnTo>
                    <a:pt x="415" y="65"/>
                  </a:lnTo>
                  <a:lnTo>
                    <a:pt x="421" y="12"/>
                  </a:lnTo>
                  <a:lnTo>
                    <a:pt x="332" y="0"/>
                  </a:lnTo>
                  <a:lnTo>
                    <a:pt x="119" y="59"/>
                  </a:lnTo>
                  <a:lnTo>
                    <a:pt x="36" y="65"/>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06">
              <a:extLst>
                <a:ext uri="{FF2B5EF4-FFF2-40B4-BE49-F238E27FC236}">
                  <a16:creationId xmlns:a16="http://schemas.microsoft.com/office/drawing/2014/main" id="{E74BC5D9-26D2-4E82-B8F9-528CB983EE83}"/>
                </a:ext>
              </a:extLst>
            </p:cNvPr>
            <p:cNvSpPr>
              <a:spLocks/>
            </p:cNvSpPr>
            <p:nvPr/>
          </p:nvSpPr>
          <p:spPr bwMode="auto">
            <a:xfrm>
              <a:off x="581" y="2357"/>
              <a:ext cx="51" cy="45"/>
            </a:xfrm>
            <a:custGeom>
              <a:avLst/>
              <a:gdLst>
                <a:gd name="T0" fmla="*/ 37 w 51"/>
                <a:gd name="T1" fmla="*/ 0 h 45"/>
                <a:gd name="T2" fmla="*/ 4 w 51"/>
                <a:gd name="T3" fmla="*/ 2 h 45"/>
                <a:gd name="T4" fmla="*/ 0 w 51"/>
                <a:gd name="T5" fmla="*/ 22 h 45"/>
                <a:gd name="T6" fmla="*/ 25 w 51"/>
                <a:gd name="T7" fmla="*/ 45 h 45"/>
                <a:gd name="T8" fmla="*/ 51 w 51"/>
                <a:gd name="T9" fmla="*/ 36 h 45"/>
                <a:gd name="T10" fmla="*/ 37 w 51"/>
                <a:gd name="T11" fmla="*/ 0 h 45"/>
                <a:gd name="T12" fmla="*/ 37 w 51"/>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5">
                  <a:moveTo>
                    <a:pt x="37" y="0"/>
                  </a:moveTo>
                  <a:lnTo>
                    <a:pt x="4" y="2"/>
                  </a:lnTo>
                  <a:lnTo>
                    <a:pt x="0" y="22"/>
                  </a:lnTo>
                  <a:lnTo>
                    <a:pt x="25" y="45"/>
                  </a:lnTo>
                  <a:lnTo>
                    <a:pt x="51" y="36"/>
                  </a:lnTo>
                  <a:lnTo>
                    <a:pt x="37"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7">
              <a:extLst>
                <a:ext uri="{FF2B5EF4-FFF2-40B4-BE49-F238E27FC236}">
                  <a16:creationId xmlns:a16="http://schemas.microsoft.com/office/drawing/2014/main" id="{1B2B0ACF-C408-4308-B261-80A168E6422D}"/>
                </a:ext>
              </a:extLst>
            </p:cNvPr>
            <p:cNvSpPr>
              <a:spLocks/>
            </p:cNvSpPr>
            <p:nvPr/>
          </p:nvSpPr>
          <p:spPr bwMode="auto">
            <a:xfrm>
              <a:off x="887" y="2400"/>
              <a:ext cx="44" cy="58"/>
            </a:xfrm>
            <a:custGeom>
              <a:avLst/>
              <a:gdLst>
                <a:gd name="T0" fmla="*/ 44 w 44"/>
                <a:gd name="T1" fmla="*/ 0 h 58"/>
                <a:gd name="T2" fmla="*/ 28 w 44"/>
                <a:gd name="T3" fmla="*/ 12 h 58"/>
                <a:gd name="T4" fmla="*/ 28 w 44"/>
                <a:gd name="T5" fmla="*/ 36 h 58"/>
                <a:gd name="T6" fmla="*/ 36 w 44"/>
                <a:gd name="T7" fmla="*/ 50 h 58"/>
                <a:gd name="T8" fmla="*/ 16 w 44"/>
                <a:gd name="T9" fmla="*/ 58 h 58"/>
                <a:gd name="T10" fmla="*/ 0 w 44"/>
                <a:gd name="T11" fmla="*/ 46 h 58"/>
                <a:gd name="T12" fmla="*/ 8 w 44"/>
                <a:gd name="T13" fmla="*/ 18 h 58"/>
                <a:gd name="T14" fmla="*/ 44 w 44"/>
                <a:gd name="T15" fmla="*/ 0 h 58"/>
                <a:gd name="T16" fmla="*/ 44 w 4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8">
                  <a:moveTo>
                    <a:pt x="44" y="0"/>
                  </a:moveTo>
                  <a:lnTo>
                    <a:pt x="28" y="12"/>
                  </a:lnTo>
                  <a:lnTo>
                    <a:pt x="28" y="36"/>
                  </a:lnTo>
                  <a:lnTo>
                    <a:pt x="36" y="50"/>
                  </a:lnTo>
                  <a:lnTo>
                    <a:pt x="16" y="58"/>
                  </a:lnTo>
                  <a:lnTo>
                    <a:pt x="0" y="46"/>
                  </a:lnTo>
                  <a:lnTo>
                    <a:pt x="8" y="18"/>
                  </a:lnTo>
                  <a:lnTo>
                    <a:pt x="44"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08">
              <a:extLst>
                <a:ext uri="{FF2B5EF4-FFF2-40B4-BE49-F238E27FC236}">
                  <a16:creationId xmlns:a16="http://schemas.microsoft.com/office/drawing/2014/main" id="{3EAD4B11-AD22-45B4-8B84-F8456111F714}"/>
                </a:ext>
              </a:extLst>
            </p:cNvPr>
            <p:cNvSpPr>
              <a:spLocks/>
            </p:cNvSpPr>
            <p:nvPr/>
          </p:nvSpPr>
          <p:spPr bwMode="auto">
            <a:xfrm>
              <a:off x="699" y="2406"/>
              <a:ext cx="178" cy="93"/>
            </a:xfrm>
            <a:custGeom>
              <a:avLst/>
              <a:gdLst>
                <a:gd name="T0" fmla="*/ 125 w 178"/>
                <a:gd name="T1" fmla="*/ 10 h 93"/>
                <a:gd name="T2" fmla="*/ 174 w 178"/>
                <a:gd name="T3" fmla="*/ 16 h 93"/>
                <a:gd name="T4" fmla="*/ 178 w 178"/>
                <a:gd name="T5" fmla="*/ 32 h 93"/>
                <a:gd name="T6" fmla="*/ 159 w 178"/>
                <a:gd name="T7" fmla="*/ 52 h 93"/>
                <a:gd name="T8" fmla="*/ 137 w 178"/>
                <a:gd name="T9" fmla="*/ 56 h 93"/>
                <a:gd name="T10" fmla="*/ 133 w 178"/>
                <a:gd name="T11" fmla="*/ 32 h 93"/>
                <a:gd name="T12" fmla="*/ 79 w 178"/>
                <a:gd name="T13" fmla="*/ 28 h 93"/>
                <a:gd name="T14" fmla="*/ 81 w 178"/>
                <a:gd name="T15" fmla="*/ 52 h 93"/>
                <a:gd name="T16" fmla="*/ 115 w 178"/>
                <a:gd name="T17" fmla="*/ 66 h 93"/>
                <a:gd name="T18" fmla="*/ 109 w 178"/>
                <a:gd name="T19" fmla="*/ 87 h 93"/>
                <a:gd name="T20" fmla="*/ 99 w 178"/>
                <a:gd name="T21" fmla="*/ 93 h 93"/>
                <a:gd name="T22" fmla="*/ 91 w 178"/>
                <a:gd name="T23" fmla="*/ 73 h 93"/>
                <a:gd name="T24" fmla="*/ 50 w 178"/>
                <a:gd name="T25" fmla="*/ 38 h 93"/>
                <a:gd name="T26" fmla="*/ 0 w 178"/>
                <a:gd name="T27" fmla="*/ 22 h 93"/>
                <a:gd name="T28" fmla="*/ 42 w 178"/>
                <a:gd name="T29" fmla="*/ 0 h 93"/>
                <a:gd name="T30" fmla="*/ 70 w 178"/>
                <a:gd name="T31" fmla="*/ 0 h 93"/>
                <a:gd name="T32" fmla="*/ 87 w 178"/>
                <a:gd name="T33" fmla="*/ 18 h 93"/>
                <a:gd name="T34" fmla="*/ 125 w 178"/>
                <a:gd name="T35" fmla="*/ 10 h 93"/>
                <a:gd name="T36" fmla="*/ 125 w 178"/>
                <a:gd name="T37" fmla="*/ 1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8" h="93">
                  <a:moveTo>
                    <a:pt x="125" y="10"/>
                  </a:moveTo>
                  <a:lnTo>
                    <a:pt x="174" y="16"/>
                  </a:lnTo>
                  <a:lnTo>
                    <a:pt x="178" y="32"/>
                  </a:lnTo>
                  <a:lnTo>
                    <a:pt x="159" y="52"/>
                  </a:lnTo>
                  <a:lnTo>
                    <a:pt x="137" y="56"/>
                  </a:lnTo>
                  <a:lnTo>
                    <a:pt x="133" y="32"/>
                  </a:lnTo>
                  <a:lnTo>
                    <a:pt x="79" y="28"/>
                  </a:lnTo>
                  <a:lnTo>
                    <a:pt x="81" y="52"/>
                  </a:lnTo>
                  <a:lnTo>
                    <a:pt x="115" y="66"/>
                  </a:lnTo>
                  <a:lnTo>
                    <a:pt x="109" y="87"/>
                  </a:lnTo>
                  <a:lnTo>
                    <a:pt x="99" y="93"/>
                  </a:lnTo>
                  <a:lnTo>
                    <a:pt x="91" y="73"/>
                  </a:lnTo>
                  <a:lnTo>
                    <a:pt x="50" y="38"/>
                  </a:lnTo>
                  <a:lnTo>
                    <a:pt x="0" y="22"/>
                  </a:lnTo>
                  <a:lnTo>
                    <a:pt x="42" y="0"/>
                  </a:lnTo>
                  <a:lnTo>
                    <a:pt x="70" y="0"/>
                  </a:lnTo>
                  <a:lnTo>
                    <a:pt x="87" y="18"/>
                  </a:lnTo>
                  <a:lnTo>
                    <a:pt x="125" y="1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09">
              <a:extLst>
                <a:ext uri="{FF2B5EF4-FFF2-40B4-BE49-F238E27FC236}">
                  <a16:creationId xmlns:a16="http://schemas.microsoft.com/office/drawing/2014/main" id="{3C43F6B5-77DF-4489-9EB6-EB5038A63306}"/>
                </a:ext>
              </a:extLst>
            </p:cNvPr>
            <p:cNvSpPr>
              <a:spLocks/>
            </p:cNvSpPr>
            <p:nvPr/>
          </p:nvSpPr>
          <p:spPr bwMode="auto">
            <a:xfrm>
              <a:off x="604" y="2260"/>
              <a:ext cx="356" cy="461"/>
            </a:xfrm>
            <a:custGeom>
              <a:avLst/>
              <a:gdLst>
                <a:gd name="T0" fmla="*/ 356 w 356"/>
                <a:gd name="T1" fmla="*/ 53 h 461"/>
                <a:gd name="T2" fmla="*/ 327 w 356"/>
                <a:gd name="T3" fmla="*/ 71 h 461"/>
                <a:gd name="T4" fmla="*/ 291 w 356"/>
                <a:gd name="T5" fmla="*/ 105 h 461"/>
                <a:gd name="T6" fmla="*/ 258 w 356"/>
                <a:gd name="T7" fmla="*/ 133 h 461"/>
                <a:gd name="T8" fmla="*/ 216 w 356"/>
                <a:gd name="T9" fmla="*/ 136 h 461"/>
                <a:gd name="T10" fmla="*/ 163 w 356"/>
                <a:gd name="T11" fmla="*/ 146 h 461"/>
                <a:gd name="T12" fmla="*/ 113 w 356"/>
                <a:gd name="T13" fmla="*/ 178 h 461"/>
                <a:gd name="T14" fmla="*/ 82 w 356"/>
                <a:gd name="T15" fmla="*/ 178 h 461"/>
                <a:gd name="T16" fmla="*/ 89 w 356"/>
                <a:gd name="T17" fmla="*/ 217 h 461"/>
                <a:gd name="T18" fmla="*/ 145 w 356"/>
                <a:gd name="T19" fmla="*/ 263 h 461"/>
                <a:gd name="T20" fmla="*/ 190 w 356"/>
                <a:gd name="T21" fmla="*/ 273 h 461"/>
                <a:gd name="T22" fmla="*/ 218 w 356"/>
                <a:gd name="T23" fmla="*/ 247 h 461"/>
                <a:gd name="T24" fmla="*/ 240 w 356"/>
                <a:gd name="T25" fmla="*/ 245 h 461"/>
                <a:gd name="T26" fmla="*/ 244 w 356"/>
                <a:gd name="T27" fmla="*/ 269 h 461"/>
                <a:gd name="T28" fmla="*/ 250 w 356"/>
                <a:gd name="T29" fmla="*/ 291 h 461"/>
                <a:gd name="T30" fmla="*/ 234 w 356"/>
                <a:gd name="T31" fmla="*/ 310 h 461"/>
                <a:gd name="T32" fmla="*/ 202 w 356"/>
                <a:gd name="T33" fmla="*/ 360 h 461"/>
                <a:gd name="T34" fmla="*/ 194 w 356"/>
                <a:gd name="T35" fmla="*/ 379 h 461"/>
                <a:gd name="T36" fmla="*/ 202 w 356"/>
                <a:gd name="T37" fmla="*/ 447 h 461"/>
                <a:gd name="T38" fmla="*/ 202 w 356"/>
                <a:gd name="T39" fmla="*/ 461 h 461"/>
                <a:gd name="T40" fmla="*/ 167 w 356"/>
                <a:gd name="T41" fmla="*/ 441 h 461"/>
                <a:gd name="T42" fmla="*/ 95 w 356"/>
                <a:gd name="T43" fmla="*/ 411 h 461"/>
                <a:gd name="T44" fmla="*/ 24 w 356"/>
                <a:gd name="T45" fmla="*/ 318 h 461"/>
                <a:gd name="T46" fmla="*/ 20 w 356"/>
                <a:gd name="T47" fmla="*/ 304 h 461"/>
                <a:gd name="T48" fmla="*/ 0 w 356"/>
                <a:gd name="T49" fmla="*/ 289 h 461"/>
                <a:gd name="T50" fmla="*/ 8 w 356"/>
                <a:gd name="T51" fmla="*/ 251 h 461"/>
                <a:gd name="T52" fmla="*/ 24 w 356"/>
                <a:gd name="T53" fmla="*/ 202 h 461"/>
                <a:gd name="T54" fmla="*/ 48 w 356"/>
                <a:gd name="T55" fmla="*/ 198 h 461"/>
                <a:gd name="T56" fmla="*/ 50 w 356"/>
                <a:gd name="T57" fmla="*/ 123 h 461"/>
                <a:gd name="T58" fmla="*/ 240 w 356"/>
                <a:gd name="T59" fmla="*/ 8 h 461"/>
                <a:gd name="T60" fmla="*/ 350 w 356"/>
                <a:gd name="T61" fmla="*/ 0 h 461"/>
                <a:gd name="T62" fmla="*/ 356 w 356"/>
                <a:gd name="T63" fmla="*/ 53 h 461"/>
                <a:gd name="T64" fmla="*/ 356 w 356"/>
                <a:gd name="T65" fmla="*/ 53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461">
                  <a:moveTo>
                    <a:pt x="356" y="53"/>
                  </a:moveTo>
                  <a:lnTo>
                    <a:pt x="327" y="71"/>
                  </a:lnTo>
                  <a:lnTo>
                    <a:pt x="291" y="105"/>
                  </a:lnTo>
                  <a:lnTo>
                    <a:pt x="258" y="133"/>
                  </a:lnTo>
                  <a:lnTo>
                    <a:pt x="216" y="136"/>
                  </a:lnTo>
                  <a:lnTo>
                    <a:pt x="163" y="146"/>
                  </a:lnTo>
                  <a:lnTo>
                    <a:pt x="113" y="178"/>
                  </a:lnTo>
                  <a:lnTo>
                    <a:pt x="82" y="178"/>
                  </a:lnTo>
                  <a:lnTo>
                    <a:pt x="89" y="217"/>
                  </a:lnTo>
                  <a:lnTo>
                    <a:pt x="145" y="263"/>
                  </a:lnTo>
                  <a:lnTo>
                    <a:pt x="190" y="273"/>
                  </a:lnTo>
                  <a:lnTo>
                    <a:pt x="218" y="247"/>
                  </a:lnTo>
                  <a:lnTo>
                    <a:pt x="240" y="245"/>
                  </a:lnTo>
                  <a:lnTo>
                    <a:pt x="244" y="269"/>
                  </a:lnTo>
                  <a:lnTo>
                    <a:pt x="250" y="291"/>
                  </a:lnTo>
                  <a:lnTo>
                    <a:pt x="234" y="310"/>
                  </a:lnTo>
                  <a:lnTo>
                    <a:pt x="202" y="360"/>
                  </a:lnTo>
                  <a:lnTo>
                    <a:pt x="194" y="379"/>
                  </a:lnTo>
                  <a:lnTo>
                    <a:pt x="202" y="447"/>
                  </a:lnTo>
                  <a:lnTo>
                    <a:pt x="202" y="461"/>
                  </a:lnTo>
                  <a:lnTo>
                    <a:pt x="167" y="441"/>
                  </a:lnTo>
                  <a:lnTo>
                    <a:pt x="95" y="411"/>
                  </a:lnTo>
                  <a:lnTo>
                    <a:pt x="24" y="318"/>
                  </a:lnTo>
                  <a:lnTo>
                    <a:pt x="20" y="304"/>
                  </a:lnTo>
                  <a:lnTo>
                    <a:pt x="0" y="289"/>
                  </a:lnTo>
                  <a:lnTo>
                    <a:pt x="8" y="251"/>
                  </a:lnTo>
                  <a:lnTo>
                    <a:pt x="24" y="202"/>
                  </a:lnTo>
                  <a:lnTo>
                    <a:pt x="48" y="198"/>
                  </a:lnTo>
                  <a:lnTo>
                    <a:pt x="50" y="123"/>
                  </a:lnTo>
                  <a:lnTo>
                    <a:pt x="240" y="8"/>
                  </a:lnTo>
                  <a:lnTo>
                    <a:pt x="350" y="0"/>
                  </a:lnTo>
                  <a:lnTo>
                    <a:pt x="356" y="53"/>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10">
              <a:extLst>
                <a:ext uri="{FF2B5EF4-FFF2-40B4-BE49-F238E27FC236}">
                  <a16:creationId xmlns:a16="http://schemas.microsoft.com/office/drawing/2014/main" id="{0EB50CE0-FD1E-451B-99A9-30DDB7A39DEE}"/>
                </a:ext>
              </a:extLst>
            </p:cNvPr>
            <p:cNvSpPr>
              <a:spLocks/>
            </p:cNvSpPr>
            <p:nvPr/>
          </p:nvSpPr>
          <p:spPr bwMode="auto">
            <a:xfrm>
              <a:off x="519" y="2019"/>
              <a:ext cx="451" cy="439"/>
            </a:xfrm>
            <a:custGeom>
              <a:avLst/>
              <a:gdLst>
                <a:gd name="T0" fmla="*/ 432 w 451"/>
                <a:gd name="T1" fmla="*/ 334 h 439"/>
                <a:gd name="T2" fmla="*/ 449 w 451"/>
                <a:gd name="T3" fmla="*/ 294 h 439"/>
                <a:gd name="T4" fmla="*/ 449 w 451"/>
                <a:gd name="T5" fmla="*/ 257 h 439"/>
                <a:gd name="T6" fmla="*/ 451 w 451"/>
                <a:gd name="T7" fmla="*/ 237 h 439"/>
                <a:gd name="T8" fmla="*/ 433 w 451"/>
                <a:gd name="T9" fmla="*/ 223 h 439"/>
                <a:gd name="T10" fmla="*/ 368 w 451"/>
                <a:gd name="T11" fmla="*/ 117 h 439"/>
                <a:gd name="T12" fmla="*/ 309 w 451"/>
                <a:gd name="T13" fmla="*/ 69 h 439"/>
                <a:gd name="T14" fmla="*/ 279 w 451"/>
                <a:gd name="T15" fmla="*/ 67 h 439"/>
                <a:gd name="T16" fmla="*/ 279 w 451"/>
                <a:gd name="T17" fmla="*/ 32 h 439"/>
                <a:gd name="T18" fmla="*/ 257 w 451"/>
                <a:gd name="T19" fmla="*/ 20 h 439"/>
                <a:gd name="T20" fmla="*/ 188 w 451"/>
                <a:gd name="T21" fmla="*/ 20 h 439"/>
                <a:gd name="T22" fmla="*/ 182 w 451"/>
                <a:gd name="T23" fmla="*/ 8 h 439"/>
                <a:gd name="T24" fmla="*/ 161 w 451"/>
                <a:gd name="T25" fmla="*/ 0 h 439"/>
                <a:gd name="T26" fmla="*/ 155 w 451"/>
                <a:gd name="T27" fmla="*/ 18 h 439"/>
                <a:gd name="T28" fmla="*/ 91 w 451"/>
                <a:gd name="T29" fmla="*/ 20 h 439"/>
                <a:gd name="T30" fmla="*/ 58 w 451"/>
                <a:gd name="T31" fmla="*/ 30 h 439"/>
                <a:gd name="T32" fmla="*/ 28 w 451"/>
                <a:gd name="T33" fmla="*/ 40 h 439"/>
                <a:gd name="T34" fmla="*/ 8 w 451"/>
                <a:gd name="T35" fmla="*/ 69 h 439"/>
                <a:gd name="T36" fmla="*/ 20 w 451"/>
                <a:gd name="T37" fmla="*/ 87 h 439"/>
                <a:gd name="T38" fmla="*/ 34 w 451"/>
                <a:gd name="T39" fmla="*/ 103 h 439"/>
                <a:gd name="T40" fmla="*/ 4 w 451"/>
                <a:gd name="T41" fmla="*/ 107 h 439"/>
                <a:gd name="T42" fmla="*/ 0 w 451"/>
                <a:gd name="T43" fmla="*/ 152 h 439"/>
                <a:gd name="T44" fmla="*/ 16 w 451"/>
                <a:gd name="T45" fmla="*/ 180 h 439"/>
                <a:gd name="T46" fmla="*/ 44 w 451"/>
                <a:gd name="T47" fmla="*/ 184 h 439"/>
                <a:gd name="T48" fmla="*/ 40 w 451"/>
                <a:gd name="T49" fmla="*/ 285 h 439"/>
                <a:gd name="T50" fmla="*/ 52 w 451"/>
                <a:gd name="T51" fmla="*/ 310 h 439"/>
                <a:gd name="T52" fmla="*/ 48 w 451"/>
                <a:gd name="T53" fmla="*/ 322 h 439"/>
                <a:gd name="T54" fmla="*/ 76 w 451"/>
                <a:gd name="T55" fmla="*/ 318 h 439"/>
                <a:gd name="T56" fmla="*/ 93 w 451"/>
                <a:gd name="T57" fmla="*/ 334 h 439"/>
                <a:gd name="T58" fmla="*/ 95 w 451"/>
                <a:gd name="T59" fmla="*/ 368 h 439"/>
                <a:gd name="T60" fmla="*/ 117 w 451"/>
                <a:gd name="T61" fmla="*/ 376 h 439"/>
                <a:gd name="T62" fmla="*/ 113 w 451"/>
                <a:gd name="T63" fmla="*/ 395 h 439"/>
                <a:gd name="T64" fmla="*/ 129 w 451"/>
                <a:gd name="T65" fmla="*/ 389 h 439"/>
                <a:gd name="T66" fmla="*/ 129 w 451"/>
                <a:gd name="T67" fmla="*/ 439 h 439"/>
                <a:gd name="T68" fmla="*/ 145 w 451"/>
                <a:gd name="T69" fmla="*/ 419 h 439"/>
                <a:gd name="T70" fmla="*/ 149 w 451"/>
                <a:gd name="T71" fmla="*/ 389 h 439"/>
                <a:gd name="T72" fmla="*/ 198 w 451"/>
                <a:gd name="T73" fmla="*/ 387 h 439"/>
                <a:gd name="T74" fmla="*/ 236 w 451"/>
                <a:gd name="T75" fmla="*/ 368 h 439"/>
                <a:gd name="T76" fmla="*/ 265 w 451"/>
                <a:gd name="T77" fmla="*/ 352 h 439"/>
                <a:gd name="T78" fmla="*/ 279 w 451"/>
                <a:gd name="T79" fmla="*/ 334 h 439"/>
                <a:gd name="T80" fmla="*/ 295 w 451"/>
                <a:gd name="T81" fmla="*/ 318 h 439"/>
                <a:gd name="T82" fmla="*/ 339 w 451"/>
                <a:gd name="T83" fmla="*/ 304 h 439"/>
                <a:gd name="T84" fmla="*/ 372 w 451"/>
                <a:gd name="T85" fmla="*/ 306 h 439"/>
                <a:gd name="T86" fmla="*/ 392 w 451"/>
                <a:gd name="T87" fmla="*/ 318 h 439"/>
                <a:gd name="T88" fmla="*/ 396 w 451"/>
                <a:gd name="T89" fmla="*/ 277 h 439"/>
                <a:gd name="T90" fmla="*/ 420 w 451"/>
                <a:gd name="T91" fmla="*/ 257 h 439"/>
                <a:gd name="T92" fmla="*/ 430 w 451"/>
                <a:gd name="T93" fmla="*/ 279 h 439"/>
                <a:gd name="T94" fmla="*/ 432 w 451"/>
                <a:gd name="T95" fmla="*/ 334 h 439"/>
                <a:gd name="T96" fmla="*/ 432 w 451"/>
                <a:gd name="T97" fmla="*/ 334 h 4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1" h="439">
                  <a:moveTo>
                    <a:pt x="432" y="334"/>
                  </a:moveTo>
                  <a:lnTo>
                    <a:pt x="449" y="294"/>
                  </a:lnTo>
                  <a:lnTo>
                    <a:pt x="449" y="257"/>
                  </a:lnTo>
                  <a:lnTo>
                    <a:pt x="451" y="237"/>
                  </a:lnTo>
                  <a:lnTo>
                    <a:pt x="433" y="223"/>
                  </a:lnTo>
                  <a:lnTo>
                    <a:pt x="368" y="117"/>
                  </a:lnTo>
                  <a:lnTo>
                    <a:pt x="309" y="69"/>
                  </a:lnTo>
                  <a:lnTo>
                    <a:pt x="279" y="67"/>
                  </a:lnTo>
                  <a:lnTo>
                    <a:pt x="279" y="32"/>
                  </a:lnTo>
                  <a:lnTo>
                    <a:pt x="257" y="20"/>
                  </a:lnTo>
                  <a:lnTo>
                    <a:pt x="188" y="20"/>
                  </a:lnTo>
                  <a:lnTo>
                    <a:pt x="182" y="8"/>
                  </a:lnTo>
                  <a:lnTo>
                    <a:pt x="161" y="0"/>
                  </a:lnTo>
                  <a:lnTo>
                    <a:pt x="155" y="18"/>
                  </a:lnTo>
                  <a:lnTo>
                    <a:pt x="91" y="20"/>
                  </a:lnTo>
                  <a:lnTo>
                    <a:pt x="58" y="30"/>
                  </a:lnTo>
                  <a:lnTo>
                    <a:pt x="28" y="40"/>
                  </a:lnTo>
                  <a:lnTo>
                    <a:pt x="8" y="69"/>
                  </a:lnTo>
                  <a:lnTo>
                    <a:pt x="20" y="87"/>
                  </a:lnTo>
                  <a:lnTo>
                    <a:pt x="34" y="103"/>
                  </a:lnTo>
                  <a:lnTo>
                    <a:pt x="4" y="107"/>
                  </a:lnTo>
                  <a:lnTo>
                    <a:pt x="0" y="152"/>
                  </a:lnTo>
                  <a:lnTo>
                    <a:pt x="16" y="180"/>
                  </a:lnTo>
                  <a:lnTo>
                    <a:pt x="44" y="184"/>
                  </a:lnTo>
                  <a:lnTo>
                    <a:pt x="40" y="285"/>
                  </a:lnTo>
                  <a:lnTo>
                    <a:pt x="52" y="310"/>
                  </a:lnTo>
                  <a:lnTo>
                    <a:pt x="48" y="322"/>
                  </a:lnTo>
                  <a:lnTo>
                    <a:pt x="76" y="318"/>
                  </a:lnTo>
                  <a:lnTo>
                    <a:pt x="93" y="334"/>
                  </a:lnTo>
                  <a:lnTo>
                    <a:pt x="95" y="368"/>
                  </a:lnTo>
                  <a:lnTo>
                    <a:pt x="117" y="376"/>
                  </a:lnTo>
                  <a:lnTo>
                    <a:pt x="113" y="395"/>
                  </a:lnTo>
                  <a:lnTo>
                    <a:pt x="129" y="389"/>
                  </a:lnTo>
                  <a:lnTo>
                    <a:pt x="129" y="439"/>
                  </a:lnTo>
                  <a:lnTo>
                    <a:pt x="145" y="419"/>
                  </a:lnTo>
                  <a:lnTo>
                    <a:pt x="149" y="389"/>
                  </a:lnTo>
                  <a:lnTo>
                    <a:pt x="198" y="387"/>
                  </a:lnTo>
                  <a:lnTo>
                    <a:pt x="236" y="368"/>
                  </a:lnTo>
                  <a:lnTo>
                    <a:pt x="265" y="352"/>
                  </a:lnTo>
                  <a:lnTo>
                    <a:pt x="279" y="334"/>
                  </a:lnTo>
                  <a:lnTo>
                    <a:pt x="295" y="318"/>
                  </a:lnTo>
                  <a:lnTo>
                    <a:pt x="339" y="304"/>
                  </a:lnTo>
                  <a:lnTo>
                    <a:pt x="372" y="306"/>
                  </a:lnTo>
                  <a:lnTo>
                    <a:pt x="392" y="318"/>
                  </a:lnTo>
                  <a:lnTo>
                    <a:pt x="396" y="277"/>
                  </a:lnTo>
                  <a:lnTo>
                    <a:pt x="420" y="257"/>
                  </a:lnTo>
                  <a:lnTo>
                    <a:pt x="430" y="279"/>
                  </a:lnTo>
                  <a:lnTo>
                    <a:pt x="432"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11">
              <a:extLst>
                <a:ext uri="{FF2B5EF4-FFF2-40B4-BE49-F238E27FC236}">
                  <a16:creationId xmlns:a16="http://schemas.microsoft.com/office/drawing/2014/main" id="{1268FE99-FFAE-4D8F-B673-1578A8DED9D2}"/>
                </a:ext>
              </a:extLst>
            </p:cNvPr>
            <p:cNvSpPr>
              <a:spLocks/>
            </p:cNvSpPr>
            <p:nvPr/>
          </p:nvSpPr>
          <p:spPr bwMode="auto">
            <a:xfrm>
              <a:off x="557" y="2337"/>
              <a:ext cx="91" cy="133"/>
            </a:xfrm>
            <a:custGeom>
              <a:avLst/>
              <a:gdLst>
                <a:gd name="T0" fmla="*/ 10 w 91"/>
                <a:gd name="T1" fmla="*/ 0 h 133"/>
                <a:gd name="T2" fmla="*/ 12 w 91"/>
                <a:gd name="T3" fmla="*/ 26 h 133"/>
                <a:gd name="T4" fmla="*/ 26 w 91"/>
                <a:gd name="T5" fmla="*/ 65 h 133"/>
                <a:gd name="T6" fmla="*/ 41 w 91"/>
                <a:gd name="T7" fmla="*/ 101 h 133"/>
                <a:gd name="T8" fmla="*/ 59 w 91"/>
                <a:gd name="T9" fmla="*/ 113 h 133"/>
                <a:gd name="T10" fmla="*/ 91 w 91"/>
                <a:gd name="T11" fmla="*/ 129 h 133"/>
                <a:gd name="T12" fmla="*/ 71 w 91"/>
                <a:gd name="T13" fmla="*/ 133 h 133"/>
                <a:gd name="T14" fmla="*/ 43 w 91"/>
                <a:gd name="T15" fmla="*/ 117 h 133"/>
                <a:gd name="T16" fmla="*/ 24 w 91"/>
                <a:gd name="T17" fmla="*/ 99 h 133"/>
                <a:gd name="T18" fmla="*/ 6 w 91"/>
                <a:gd name="T19" fmla="*/ 42 h 133"/>
                <a:gd name="T20" fmla="*/ 0 w 91"/>
                <a:gd name="T21" fmla="*/ 28 h 133"/>
                <a:gd name="T22" fmla="*/ 10 w 91"/>
                <a:gd name="T23" fmla="*/ 0 h 133"/>
                <a:gd name="T24" fmla="*/ 10 w 91"/>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33">
                  <a:moveTo>
                    <a:pt x="10" y="0"/>
                  </a:moveTo>
                  <a:lnTo>
                    <a:pt x="12" y="26"/>
                  </a:lnTo>
                  <a:lnTo>
                    <a:pt x="26" y="65"/>
                  </a:lnTo>
                  <a:lnTo>
                    <a:pt x="41" y="101"/>
                  </a:lnTo>
                  <a:lnTo>
                    <a:pt x="59" y="113"/>
                  </a:lnTo>
                  <a:lnTo>
                    <a:pt x="91" y="129"/>
                  </a:lnTo>
                  <a:lnTo>
                    <a:pt x="71" y="133"/>
                  </a:lnTo>
                  <a:lnTo>
                    <a:pt x="43" y="117"/>
                  </a:lnTo>
                  <a:lnTo>
                    <a:pt x="24" y="99"/>
                  </a:lnTo>
                  <a:lnTo>
                    <a:pt x="6" y="42"/>
                  </a:lnTo>
                  <a:lnTo>
                    <a:pt x="0" y="2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12">
              <a:extLst>
                <a:ext uri="{FF2B5EF4-FFF2-40B4-BE49-F238E27FC236}">
                  <a16:creationId xmlns:a16="http://schemas.microsoft.com/office/drawing/2014/main" id="{B68632CE-4602-4E62-BFFD-C1D15157CF3B}"/>
                </a:ext>
              </a:extLst>
            </p:cNvPr>
            <p:cNvSpPr>
              <a:spLocks/>
            </p:cNvSpPr>
            <p:nvPr/>
          </p:nvSpPr>
          <p:spPr bwMode="auto">
            <a:xfrm>
              <a:off x="527" y="2436"/>
              <a:ext cx="62" cy="67"/>
            </a:xfrm>
            <a:custGeom>
              <a:avLst/>
              <a:gdLst>
                <a:gd name="T0" fmla="*/ 62 w 62"/>
                <a:gd name="T1" fmla="*/ 14 h 67"/>
                <a:gd name="T2" fmla="*/ 54 w 62"/>
                <a:gd name="T3" fmla="*/ 45 h 67"/>
                <a:gd name="T4" fmla="*/ 28 w 62"/>
                <a:gd name="T5" fmla="*/ 67 h 67"/>
                <a:gd name="T6" fmla="*/ 4 w 62"/>
                <a:gd name="T7" fmla="*/ 53 h 67"/>
                <a:gd name="T8" fmla="*/ 0 w 62"/>
                <a:gd name="T9" fmla="*/ 34 h 67"/>
                <a:gd name="T10" fmla="*/ 36 w 62"/>
                <a:gd name="T11" fmla="*/ 34 h 67"/>
                <a:gd name="T12" fmla="*/ 46 w 62"/>
                <a:gd name="T13" fmla="*/ 26 h 67"/>
                <a:gd name="T14" fmla="*/ 56 w 62"/>
                <a:gd name="T15" fmla="*/ 0 h 67"/>
                <a:gd name="T16" fmla="*/ 62 w 62"/>
                <a:gd name="T17" fmla="*/ 14 h 67"/>
                <a:gd name="T18" fmla="*/ 62 w 62"/>
                <a:gd name="T19" fmla="*/ 14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7">
                  <a:moveTo>
                    <a:pt x="62" y="14"/>
                  </a:moveTo>
                  <a:lnTo>
                    <a:pt x="54" y="45"/>
                  </a:lnTo>
                  <a:lnTo>
                    <a:pt x="28" y="67"/>
                  </a:lnTo>
                  <a:lnTo>
                    <a:pt x="4" y="53"/>
                  </a:lnTo>
                  <a:lnTo>
                    <a:pt x="0" y="34"/>
                  </a:lnTo>
                  <a:lnTo>
                    <a:pt x="36" y="34"/>
                  </a:lnTo>
                  <a:lnTo>
                    <a:pt x="46" y="26"/>
                  </a:lnTo>
                  <a:lnTo>
                    <a:pt x="56" y="0"/>
                  </a:lnTo>
                  <a:lnTo>
                    <a:pt x="6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13">
              <a:extLst>
                <a:ext uri="{FF2B5EF4-FFF2-40B4-BE49-F238E27FC236}">
                  <a16:creationId xmlns:a16="http://schemas.microsoft.com/office/drawing/2014/main" id="{E79E0E51-4E6D-4E86-97FA-A61FD4BA8CD3}"/>
                </a:ext>
              </a:extLst>
            </p:cNvPr>
            <p:cNvSpPr>
              <a:spLocks/>
            </p:cNvSpPr>
            <p:nvPr/>
          </p:nvSpPr>
          <p:spPr bwMode="auto">
            <a:xfrm>
              <a:off x="879" y="2337"/>
              <a:ext cx="73" cy="196"/>
            </a:xfrm>
            <a:custGeom>
              <a:avLst/>
              <a:gdLst>
                <a:gd name="T0" fmla="*/ 72 w 73"/>
                <a:gd name="T1" fmla="*/ 0 h 196"/>
                <a:gd name="T2" fmla="*/ 72 w 73"/>
                <a:gd name="T3" fmla="*/ 34 h 196"/>
                <a:gd name="T4" fmla="*/ 73 w 73"/>
                <a:gd name="T5" fmla="*/ 54 h 196"/>
                <a:gd name="T6" fmla="*/ 60 w 73"/>
                <a:gd name="T7" fmla="*/ 69 h 196"/>
                <a:gd name="T8" fmla="*/ 40 w 73"/>
                <a:gd name="T9" fmla="*/ 75 h 196"/>
                <a:gd name="T10" fmla="*/ 20 w 73"/>
                <a:gd name="T11" fmla="*/ 91 h 196"/>
                <a:gd name="T12" fmla="*/ 12 w 73"/>
                <a:gd name="T13" fmla="*/ 113 h 196"/>
                <a:gd name="T14" fmla="*/ 12 w 73"/>
                <a:gd name="T15" fmla="*/ 139 h 196"/>
                <a:gd name="T16" fmla="*/ 12 w 73"/>
                <a:gd name="T17" fmla="*/ 182 h 196"/>
                <a:gd name="T18" fmla="*/ 12 w 73"/>
                <a:gd name="T19" fmla="*/ 196 h 196"/>
                <a:gd name="T20" fmla="*/ 0 w 73"/>
                <a:gd name="T21" fmla="*/ 182 h 196"/>
                <a:gd name="T22" fmla="*/ 2 w 73"/>
                <a:gd name="T23" fmla="*/ 113 h 196"/>
                <a:gd name="T24" fmla="*/ 10 w 73"/>
                <a:gd name="T25" fmla="*/ 87 h 196"/>
                <a:gd name="T26" fmla="*/ 24 w 73"/>
                <a:gd name="T27" fmla="*/ 71 h 196"/>
                <a:gd name="T28" fmla="*/ 60 w 73"/>
                <a:gd name="T29" fmla="*/ 44 h 196"/>
                <a:gd name="T30" fmla="*/ 64 w 73"/>
                <a:gd name="T31" fmla="*/ 12 h 196"/>
                <a:gd name="T32" fmla="*/ 72 w 73"/>
                <a:gd name="T33" fmla="*/ 0 h 196"/>
                <a:gd name="T34" fmla="*/ 72 w 73"/>
                <a:gd name="T35" fmla="*/ 0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196">
                  <a:moveTo>
                    <a:pt x="72" y="0"/>
                  </a:moveTo>
                  <a:lnTo>
                    <a:pt x="72" y="34"/>
                  </a:lnTo>
                  <a:lnTo>
                    <a:pt x="73" y="54"/>
                  </a:lnTo>
                  <a:lnTo>
                    <a:pt x="60" y="69"/>
                  </a:lnTo>
                  <a:lnTo>
                    <a:pt x="40" y="75"/>
                  </a:lnTo>
                  <a:lnTo>
                    <a:pt x="20" y="91"/>
                  </a:lnTo>
                  <a:lnTo>
                    <a:pt x="12" y="113"/>
                  </a:lnTo>
                  <a:lnTo>
                    <a:pt x="12" y="139"/>
                  </a:lnTo>
                  <a:lnTo>
                    <a:pt x="12" y="182"/>
                  </a:lnTo>
                  <a:lnTo>
                    <a:pt x="12" y="196"/>
                  </a:lnTo>
                  <a:lnTo>
                    <a:pt x="0" y="182"/>
                  </a:lnTo>
                  <a:lnTo>
                    <a:pt x="2" y="113"/>
                  </a:lnTo>
                  <a:lnTo>
                    <a:pt x="10" y="87"/>
                  </a:lnTo>
                  <a:lnTo>
                    <a:pt x="24" y="71"/>
                  </a:lnTo>
                  <a:lnTo>
                    <a:pt x="60" y="44"/>
                  </a:lnTo>
                  <a:lnTo>
                    <a:pt x="64" y="12"/>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14">
              <a:extLst>
                <a:ext uri="{FF2B5EF4-FFF2-40B4-BE49-F238E27FC236}">
                  <a16:creationId xmlns:a16="http://schemas.microsoft.com/office/drawing/2014/main" id="{3AF6AF31-7F22-4065-ADF9-BA2E9CB8E172}"/>
                </a:ext>
              </a:extLst>
            </p:cNvPr>
            <p:cNvSpPr>
              <a:spLocks/>
            </p:cNvSpPr>
            <p:nvPr/>
          </p:nvSpPr>
          <p:spPr bwMode="auto">
            <a:xfrm>
              <a:off x="885" y="2402"/>
              <a:ext cx="62" cy="117"/>
            </a:xfrm>
            <a:custGeom>
              <a:avLst/>
              <a:gdLst>
                <a:gd name="T0" fmla="*/ 54 w 62"/>
                <a:gd name="T1" fmla="*/ 0 h 117"/>
                <a:gd name="T2" fmla="*/ 52 w 62"/>
                <a:gd name="T3" fmla="*/ 30 h 117"/>
                <a:gd name="T4" fmla="*/ 38 w 62"/>
                <a:gd name="T5" fmla="*/ 60 h 117"/>
                <a:gd name="T6" fmla="*/ 22 w 62"/>
                <a:gd name="T7" fmla="*/ 85 h 117"/>
                <a:gd name="T8" fmla="*/ 0 w 62"/>
                <a:gd name="T9" fmla="*/ 117 h 117"/>
                <a:gd name="T10" fmla="*/ 18 w 62"/>
                <a:gd name="T11" fmla="*/ 105 h 117"/>
                <a:gd name="T12" fmla="*/ 48 w 62"/>
                <a:gd name="T13" fmla="*/ 68 h 117"/>
                <a:gd name="T14" fmla="*/ 56 w 62"/>
                <a:gd name="T15" fmla="*/ 42 h 117"/>
                <a:gd name="T16" fmla="*/ 62 w 62"/>
                <a:gd name="T17" fmla="*/ 14 h 117"/>
                <a:gd name="T18" fmla="*/ 54 w 62"/>
                <a:gd name="T19" fmla="*/ 0 h 117"/>
                <a:gd name="T20" fmla="*/ 54 w 6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17">
                  <a:moveTo>
                    <a:pt x="54" y="0"/>
                  </a:moveTo>
                  <a:lnTo>
                    <a:pt x="52" y="30"/>
                  </a:lnTo>
                  <a:lnTo>
                    <a:pt x="38" y="60"/>
                  </a:lnTo>
                  <a:lnTo>
                    <a:pt x="22" y="85"/>
                  </a:lnTo>
                  <a:lnTo>
                    <a:pt x="0" y="117"/>
                  </a:lnTo>
                  <a:lnTo>
                    <a:pt x="18" y="105"/>
                  </a:lnTo>
                  <a:lnTo>
                    <a:pt x="48" y="68"/>
                  </a:lnTo>
                  <a:lnTo>
                    <a:pt x="56" y="42"/>
                  </a:lnTo>
                  <a:lnTo>
                    <a:pt x="62" y="1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15">
              <a:extLst>
                <a:ext uri="{FF2B5EF4-FFF2-40B4-BE49-F238E27FC236}">
                  <a16:creationId xmlns:a16="http://schemas.microsoft.com/office/drawing/2014/main" id="{B1430B27-19F4-4AA6-8A50-676B261066E9}"/>
                </a:ext>
              </a:extLst>
            </p:cNvPr>
            <p:cNvSpPr>
              <a:spLocks/>
            </p:cNvSpPr>
            <p:nvPr/>
          </p:nvSpPr>
          <p:spPr bwMode="auto">
            <a:xfrm>
              <a:off x="767" y="2408"/>
              <a:ext cx="100" cy="24"/>
            </a:xfrm>
            <a:custGeom>
              <a:avLst/>
              <a:gdLst>
                <a:gd name="T0" fmla="*/ 93 w 100"/>
                <a:gd name="T1" fmla="*/ 24 h 24"/>
                <a:gd name="T2" fmla="*/ 59 w 100"/>
                <a:gd name="T3" fmla="*/ 18 h 24"/>
                <a:gd name="T4" fmla="*/ 31 w 100"/>
                <a:gd name="T5" fmla="*/ 18 h 24"/>
                <a:gd name="T6" fmla="*/ 0 w 100"/>
                <a:gd name="T7" fmla="*/ 20 h 24"/>
                <a:gd name="T8" fmla="*/ 15 w 100"/>
                <a:gd name="T9" fmla="*/ 10 h 24"/>
                <a:gd name="T10" fmla="*/ 35 w 100"/>
                <a:gd name="T11" fmla="*/ 8 h 24"/>
                <a:gd name="T12" fmla="*/ 51 w 100"/>
                <a:gd name="T13" fmla="*/ 0 h 24"/>
                <a:gd name="T14" fmla="*/ 91 w 100"/>
                <a:gd name="T15" fmla="*/ 10 h 24"/>
                <a:gd name="T16" fmla="*/ 100 w 100"/>
                <a:gd name="T17" fmla="*/ 10 h 24"/>
                <a:gd name="T18" fmla="*/ 93 w 100"/>
                <a:gd name="T19" fmla="*/ 24 h 24"/>
                <a:gd name="T20" fmla="*/ 93 w 100"/>
                <a:gd name="T21" fmla="*/ 2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4">
                  <a:moveTo>
                    <a:pt x="93" y="24"/>
                  </a:moveTo>
                  <a:lnTo>
                    <a:pt x="59" y="18"/>
                  </a:lnTo>
                  <a:lnTo>
                    <a:pt x="31" y="18"/>
                  </a:lnTo>
                  <a:lnTo>
                    <a:pt x="0" y="20"/>
                  </a:lnTo>
                  <a:lnTo>
                    <a:pt x="15" y="10"/>
                  </a:lnTo>
                  <a:lnTo>
                    <a:pt x="35" y="8"/>
                  </a:lnTo>
                  <a:lnTo>
                    <a:pt x="51" y="0"/>
                  </a:lnTo>
                  <a:lnTo>
                    <a:pt x="91" y="10"/>
                  </a:lnTo>
                  <a:lnTo>
                    <a:pt x="100" y="10"/>
                  </a:lnTo>
                  <a:lnTo>
                    <a:pt x="9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16">
              <a:extLst>
                <a:ext uri="{FF2B5EF4-FFF2-40B4-BE49-F238E27FC236}">
                  <a16:creationId xmlns:a16="http://schemas.microsoft.com/office/drawing/2014/main" id="{E0131FAC-4173-4941-9B7B-C1599ECAF3CA}"/>
                </a:ext>
              </a:extLst>
            </p:cNvPr>
            <p:cNvSpPr>
              <a:spLocks/>
            </p:cNvSpPr>
            <p:nvPr/>
          </p:nvSpPr>
          <p:spPr bwMode="auto">
            <a:xfrm>
              <a:off x="765" y="2446"/>
              <a:ext cx="67" cy="28"/>
            </a:xfrm>
            <a:custGeom>
              <a:avLst/>
              <a:gdLst>
                <a:gd name="T0" fmla="*/ 0 w 67"/>
                <a:gd name="T1" fmla="*/ 0 h 28"/>
                <a:gd name="T2" fmla="*/ 15 w 67"/>
                <a:gd name="T3" fmla="*/ 0 h 28"/>
                <a:gd name="T4" fmla="*/ 29 w 67"/>
                <a:gd name="T5" fmla="*/ 12 h 28"/>
                <a:gd name="T6" fmla="*/ 51 w 67"/>
                <a:gd name="T7" fmla="*/ 12 h 28"/>
                <a:gd name="T8" fmla="*/ 67 w 67"/>
                <a:gd name="T9" fmla="*/ 8 h 28"/>
                <a:gd name="T10" fmla="*/ 67 w 67"/>
                <a:gd name="T11" fmla="*/ 24 h 28"/>
                <a:gd name="T12" fmla="*/ 41 w 67"/>
                <a:gd name="T13" fmla="*/ 28 h 28"/>
                <a:gd name="T14" fmla="*/ 19 w 67"/>
                <a:gd name="T15" fmla="*/ 26 h 28"/>
                <a:gd name="T16" fmla="*/ 8 w 67"/>
                <a:gd name="T17" fmla="*/ 12 h 28"/>
                <a:gd name="T18" fmla="*/ 0 w 67"/>
                <a:gd name="T19" fmla="*/ 0 h 28"/>
                <a:gd name="T20" fmla="*/ 0 w 6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28">
                  <a:moveTo>
                    <a:pt x="0" y="0"/>
                  </a:moveTo>
                  <a:lnTo>
                    <a:pt x="15" y="0"/>
                  </a:lnTo>
                  <a:lnTo>
                    <a:pt x="29" y="12"/>
                  </a:lnTo>
                  <a:lnTo>
                    <a:pt x="51" y="12"/>
                  </a:lnTo>
                  <a:lnTo>
                    <a:pt x="67" y="8"/>
                  </a:lnTo>
                  <a:lnTo>
                    <a:pt x="67" y="24"/>
                  </a:lnTo>
                  <a:lnTo>
                    <a:pt x="41" y="28"/>
                  </a:lnTo>
                  <a:lnTo>
                    <a:pt x="19" y="26"/>
                  </a:lnTo>
                  <a:lnTo>
                    <a:pt x="8"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17">
              <a:extLst>
                <a:ext uri="{FF2B5EF4-FFF2-40B4-BE49-F238E27FC236}">
                  <a16:creationId xmlns:a16="http://schemas.microsoft.com/office/drawing/2014/main" id="{92010528-8ADA-424A-95F2-E97EA3DE3710}"/>
                </a:ext>
              </a:extLst>
            </p:cNvPr>
            <p:cNvSpPr>
              <a:spLocks/>
            </p:cNvSpPr>
            <p:nvPr/>
          </p:nvSpPr>
          <p:spPr bwMode="auto">
            <a:xfrm>
              <a:off x="891" y="2424"/>
              <a:ext cx="40" cy="22"/>
            </a:xfrm>
            <a:custGeom>
              <a:avLst/>
              <a:gdLst>
                <a:gd name="T0" fmla="*/ 0 w 40"/>
                <a:gd name="T1" fmla="*/ 12 h 22"/>
                <a:gd name="T2" fmla="*/ 20 w 40"/>
                <a:gd name="T3" fmla="*/ 8 h 22"/>
                <a:gd name="T4" fmla="*/ 40 w 40"/>
                <a:gd name="T5" fmla="*/ 0 h 22"/>
                <a:gd name="T6" fmla="*/ 38 w 40"/>
                <a:gd name="T7" fmla="*/ 12 h 22"/>
                <a:gd name="T8" fmla="*/ 20 w 40"/>
                <a:gd name="T9" fmla="*/ 22 h 22"/>
                <a:gd name="T10" fmla="*/ 0 w 40"/>
                <a:gd name="T11" fmla="*/ 22 h 22"/>
                <a:gd name="T12" fmla="*/ 0 w 40"/>
                <a:gd name="T13" fmla="*/ 12 h 22"/>
                <a:gd name="T14" fmla="*/ 0 w 40"/>
                <a:gd name="T15" fmla="*/ 1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22">
                  <a:moveTo>
                    <a:pt x="0" y="12"/>
                  </a:moveTo>
                  <a:lnTo>
                    <a:pt x="20" y="8"/>
                  </a:lnTo>
                  <a:lnTo>
                    <a:pt x="40" y="0"/>
                  </a:lnTo>
                  <a:lnTo>
                    <a:pt x="38" y="12"/>
                  </a:lnTo>
                  <a:lnTo>
                    <a:pt x="20" y="22"/>
                  </a:lnTo>
                  <a:lnTo>
                    <a:pt x="0" y="2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18">
              <a:extLst>
                <a:ext uri="{FF2B5EF4-FFF2-40B4-BE49-F238E27FC236}">
                  <a16:creationId xmlns:a16="http://schemas.microsoft.com/office/drawing/2014/main" id="{98BE834C-1F57-4E73-9E64-D011EDB12355}"/>
                </a:ext>
              </a:extLst>
            </p:cNvPr>
            <p:cNvSpPr>
              <a:spLocks/>
            </p:cNvSpPr>
            <p:nvPr/>
          </p:nvSpPr>
          <p:spPr bwMode="auto">
            <a:xfrm>
              <a:off x="820" y="2527"/>
              <a:ext cx="71" cy="24"/>
            </a:xfrm>
            <a:custGeom>
              <a:avLst/>
              <a:gdLst>
                <a:gd name="T0" fmla="*/ 6 w 71"/>
                <a:gd name="T1" fmla="*/ 0 h 24"/>
                <a:gd name="T2" fmla="*/ 8 w 71"/>
                <a:gd name="T3" fmla="*/ 12 h 24"/>
                <a:gd name="T4" fmla="*/ 18 w 71"/>
                <a:gd name="T5" fmla="*/ 16 h 24"/>
                <a:gd name="T6" fmla="*/ 34 w 71"/>
                <a:gd name="T7" fmla="*/ 12 h 24"/>
                <a:gd name="T8" fmla="*/ 45 w 71"/>
                <a:gd name="T9" fmla="*/ 18 h 24"/>
                <a:gd name="T10" fmla="*/ 71 w 71"/>
                <a:gd name="T11" fmla="*/ 6 h 24"/>
                <a:gd name="T12" fmla="*/ 61 w 71"/>
                <a:gd name="T13" fmla="*/ 18 h 24"/>
                <a:gd name="T14" fmla="*/ 43 w 71"/>
                <a:gd name="T15" fmla="*/ 24 h 24"/>
                <a:gd name="T16" fmla="*/ 32 w 71"/>
                <a:gd name="T17" fmla="*/ 24 h 24"/>
                <a:gd name="T18" fmla="*/ 12 w 71"/>
                <a:gd name="T19" fmla="*/ 22 h 24"/>
                <a:gd name="T20" fmla="*/ 0 w 71"/>
                <a:gd name="T21" fmla="*/ 10 h 24"/>
                <a:gd name="T22" fmla="*/ 6 w 71"/>
                <a:gd name="T23" fmla="*/ 0 h 24"/>
                <a:gd name="T24" fmla="*/ 6 w 7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4">
                  <a:moveTo>
                    <a:pt x="6" y="0"/>
                  </a:moveTo>
                  <a:lnTo>
                    <a:pt x="8" y="12"/>
                  </a:lnTo>
                  <a:lnTo>
                    <a:pt x="18" y="16"/>
                  </a:lnTo>
                  <a:lnTo>
                    <a:pt x="34" y="12"/>
                  </a:lnTo>
                  <a:lnTo>
                    <a:pt x="45" y="18"/>
                  </a:lnTo>
                  <a:lnTo>
                    <a:pt x="71" y="6"/>
                  </a:lnTo>
                  <a:lnTo>
                    <a:pt x="61" y="18"/>
                  </a:lnTo>
                  <a:lnTo>
                    <a:pt x="43" y="24"/>
                  </a:lnTo>
                  <a:lnTo>
                    <a:pt x="32" y="24"/>
                  </a:lnTo>
                  <a:lnTo>
                    <a:pt x="12" y="22"/>
                  </a:lnTo>
                  <a:lnTo>
                    <a:pt x="0" y="1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19">
              <a:extLst>
                <a:ext uri="{FF2B5EF4-FFF2-40B4-BE49-F238E27FC236}">
                  <a16:creationId xmlns:a16="http://schemas.microsoft.com/office/drawing/2014/main" id="{77FF71DF-A68B-42E8-939A-78ABC0786D33}"/>
                </a:ext>
              </a:extLst>
            </p:cNvPr>
            <p:cNvSpPr>
              <a:spLocks/>
            </p:cNvSpPr>
            <p:nvPr/>
          </p:nvSpPr>
          <p:spPr bwMode="auto">
            <a:xfrm>
              <a:off x="786" y="2574"/>
              <a:ext cx="48" cy="20"/>
            </a:xfrm>
            <a:custGeom>
              <a:avLst/>
              <a:gdLst>
                <a:gd name="T0" fmla="*/ 0 w 48"/>
                <a:gd name="T1" fmla="*/ 0 h 20"/>
                <a:gd name="T2" fmla="*/ 8 w 48"/>
                <a:gd name="T3" fmla="*/ 8 h 20"/>
                <a:gd name="T4" fmla="*/ 20 w 48"/>
                <a:gd name="T5" fmla="*/ 16 h 20"/>
                <a:gd name="T6" fmla="*/ 34 w 48"/>
                <a:gd name="T7" fmla="*/ 20 h 20"/>
                <a:gd name="T8" fmla="*/ 46 w 48"/>
                <a:gd name="T9" fmla="*/ 16 h 20"/>
                <a:gd name="T10" fmla="*/ 48 w 48"/>
                <a:gd name="T11" fmla="*/ 0 h 20"/>
                <a:gd name="T12" fmla="*/ 36 w 48"/>
                <a:gd name="T13" fmla="*/ 0 h 20"/>
                <a:gd name="T14" fmla="*/ 0 w 48"/>
                <a:gd name="T15" fmla="*/ 0 h 20"/>
                <a:gd name="T16" fmla="*/ 0 w 4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0">
                  <a:moveTo>
                    <a:pt x="0" y="0"/>
                  </a:moveTo>
                  <a:lnTo>
                    <a:pt x="8" y="8"/>
                  </a:lnTo>
                  <a:lnTo>
                    <a:pt x="20" y="16"/>
                  </a:lnTo>
                  <a:lnTo>
                    <a:pt x="34" y="20"/>
                  </a:lnTo>
                  <a:lnTo>
                    <a:pt x="46" y="16"/>
                  </a:lnTo>
                  <a:lnTo>
                    <a:pt x="48" y="0"/>
                  </a:lnTo>
                  <a:lnTo>
                    <a:pt x="36" y="0"/>
                  </a:lnTo>
                  <a:lnTo>
                    <a:pt x="0"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20">
              <a:extLst>
                <a:ext uri="{FF2B5EF4-FFF2-40B4-BE49-F238E27FC236}">
                  <a16:creationId xmlns:a16="http://schemas.microsoft.com/office/drawing/2014/main" id="{FE925489-B903-404D-A183-5A73CB847BB7}"/>
                </a:ext>
              </a:extLst>
            </p:cNvPr>
            <p:cNvSpPr>
              <a:spLocks/>
            </p:cNvSpPr>
            <p:nvPr/>
          </p:nvSpPr>
          <p:spPr bwMode="auto">
            <a:xfrm>
              <a:off x="644" y="2521"/>
              <a:ext cx="219" cy="245"/>
            </a:xfrm>
            <a:custGeom>
              <a:avLst/>
              <a:gdLst>
                <a:gd name="T0" fmla="*/ 219 w 219"/>
                <a:gd name="T1" fmla="*/ 28 h 245"/>
                <a:gd name="T2" fmla="*/ 210 w 219"/>
                <a:gd name="T3" fmla="*/ 41 h 245"/>
                <a:gd name="T4" fmla="*/ 200 w 219"/>
                <a:gd name="T5" fmla="*/ 49 h 245"/>
                <a:gd name="T6" fmla="*/ 198 w 219"/>
                <a:gd name="T7" fmla="*/ 59 h 245"/>
                <a:gd name="T8" fmla="*/ 198 w 219"/>
                <a:gd name="T9" fmla="*/ 73 h 245"/>
                <a:gd name="T10" fmla="*/ 182 w 219"/>
                <a:gd name="T11" fmla="*/ 81 h 245"/>
                <a:gd name="T12" fmla="*/ 170 w 219"/>
                <a:gd name="T13" fmla="*/ 99 h 245"/>
                <a:gd name="T14" fmla="*/ 176 w 219"/>
                <a:gd name="T15" fmla="*/ 118 h 245"/>
                <a:gd name="T16" fmla="*/ 188 w 219"/>
                <a:gd name="T17" fmla="*/ 194 h 245"/>
                <a:gd name="T18" fmla="*/ 194 w 219"/>
                <a:gd name="T19" fmla="*/ 235 h 245"/>
                <a:gd name="T20" fmla="*/ 194 w 219"/>
                <a:gd name="T21" fmla="*/ 245 h 245"/>
                <a:gd name="T22" fmla="*/ 170 w 219"/>
                <a:gd name="T23" fmla="*/ 231 h 245"/>
                <a:gd name="T24" fmla="*/ 140 w 219"/>
                <a:gd name="T25" fmla="*/ 142 h 245"/>
                <a:gd name="T26" fmla="*/ 140 w 219"/>
                <a:gd name="T27" fmla="*/ 115 h 245"/>
                <a:gd name="T28" fmla="*/ 97 w 219"/>
                <a:gd name="T29" fmla="*/ 103 h 245"/>
                <a:gd name="T30" fmla="*/ 53 w 219"/>
                <a:gd name="T31" fmla="*/ 89 h 245"/>
                <a:gd name="T32" fmla="*/ 22 w 219"/>
                <a:gd name="T33" fmla="*/ 67 h 245"/>
                <a:gd name="T34" fmla="*/ 0 w 219"/>
                <a:gd name="T35" fmla="*/ 41 h 245"/>
                <a:gd name="T36" fmla="*/ 4 w 219"/>
                <a:gd name="T37" fmla="*/ 0 h 245"/>
                <a:gd name="T38" fmla="*/ 14 w 219"/>
                <a:gd name="T39" fmla="*/ 22 h 245"/>
                <a:gd name="T40" fmla="*/ 22 w 219"/>
                <a:gd name="T41" fmla="*/ 49 h 245"/>
                <a:gd name="T42" fmla="*/ 69 w 219"/>
                <a:gd name="T43" fmla="*/ 83 h 245"/>
                <a:gd name="T44" fmla="*/ 111 w 219"/>
                <a:gd name="T45" fmla="*/ 99 h 245"/>
                <a:gd name="T46" fmla="*/ 140 w 219"/>
                <a:gd name="T47" fmla="*/ 107 h 245"/>
                <a:gd name="T48" fmla="*/ 158 w 219"/>
                <a:gd name="T49" fmla="*/ 103 h 245"/>
                <a:gd name="T50" fmla="*/ 170 w 219"/>
                <a:gd name="T51" fmla="*/ 75 h 245"/>
                <a:gd name="T52" fmla="*/ 154 w 219"/>
                <a:gd name="T53" fmla="*/ 69 h 245"/>
                <a:gd name="T54" fmla="*/ 180 w 219"/>
                <a:gd name="T55" fmla="*/ 67 h 245"/>
                <a:gd name="T56" fmla="*/ 186 w 219"/>
                <a:gd name="T57" fmla="*/ 57 h 245"/>
                <a:gd name="T58" fmla="*/ 146 w 219"/>
                <a:gd name="T59" fmla="*/ 55 h 245"/>
                <a:gd name="T60" fmla="*/ 134 w 219"/>
                <a:gd name="T61" fmla="*/ 53 h 245"/>
                <a:gd name="T62" fmla="*/ 154 w 219"/>
                <a:gd name="T63" fmla="*/ 45 h 245"/>
                <a:gd name="T64" fmla="*/ 184 w 219"/>
                <a:gd name="T65" fmla="*/ 43 h 245"/>
                <a:gd name="T66" fmla="*/ 192 w 219"/>
                <a:gd name="T67" fmla="*/ 45 h 245"/>
                <a:gd name="T68" fmla="*/ 210 w 219"/>
                <a:gd name="T69" fmla="*/ 28 h 245"/>
                <a:gd name="T70" fmla="*/ 219 w 219"/>
                <a:gd name="T71" fmla="*/ 28 h 245"/>
                <a:gd name="T72" fmla="*/ 219 w 219"/>
                <a:gd name="T73" fmla="*/ 2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9" h="245">
                  <a:moveTo>
                    <a:pt x="219" y="28"/>
                  </a:moveTo>
                  <a:lnTo>
                    <a:pt x="210" y="41"/>
                  </a:lnTo>
                  <a:lnTo>
                    <a:pt x="200" y="49"/>
                  </a:lnTo>
                  <a:lnTo>
                    <a:pt x="198" y="59"/>
                  </a:lnTo>
                  <a:lnTo>
                    <a:pt x="198" y="73"/>
                  </a:lnTo>
                  <a:lnTo>
                    <a:pt x="182" y="81"/>
                  </a:lnTo>
                  <a:lnTo>
                    <a:pt x="170" y="99"/>
                  </a:lnTo>
                  <a:lnTo>
                    <a:pt x="176" y="118"/>
                  </a:lnTo>
                  <a:lnTo>
                    <a:pt x="188" y="194"/>
                  </a:lnTo>
                  <a:lnTo>
                    <a:pt x="194" y="235"/>
                  </a:lnTo>
                  <a:lnTo>
                    <a:pt x="194" y="245"/>
                  </a:lnTo>
                  <a:lnTo>
                    <a:pt x="170" y="231"/>
                  </a:lnTo>
                  <a:lnTo>
                    <a:pt x="140" y="142"/>
                  </a:lnTo>
                  <a:lnTo>
                    <a:pt x="140" y="115"/>
                  </a:lnTo>
                  <a:lnTo>
                    <a:pt x="97" y="103"/>
                  </a:lnTo>
                  <a:lnTo>
                    <a:pt x="53" y="89"/>
                  </a:lnTo>
                  <a:lnTo>
                    <a:pt x="22" y="67"/>
                  </a:lnTo>
                  <a:lnTo>
                    <a:pt x="0" y="41"/>
                  </a:lnTo>
                  <a:lnTo>
                    <a:pt x="4" y="0"/>
                  </a:lnTo>
                  <a:lnTo>
                    <a:pt x="14" y="22"/>
                  </a:lnTo>
                  <a:lnTo>
                    <a:pt x="22" y="49"/>
                  </a:lnTo>
                  <a:lnTo>
                    <a:pt x="69" y="83"/>
                  </a:lnTo>
                  <a:lnTo>
                    <a:pt x="111" y="99"/>
                  </a:lnTo>
                  <a:lnTo>
                    <a:pt x="140" y="107"/>
                  </a:lnTo>
                  <a:lnTo>
                    <a:pt x="158" y="103"/>
                  </a:lnTo>
                  <a:lnTo>
                    <a:pt x="170" y="75"/>
                  </a:lnTo>
                  <a:lnTo>
                    <a:pt x="154" y="69"/>
                  </a:lnTo>
                  <a:lnTo>
                    <a:pt x="180" y="67"/>
                  </a:lnTo>
                  <a:lnTo>
                    <a:pt x="186" y="57"/>
                  </a:lnTo>
                  <a:lnTo>
                    <a:pt x="146" y="55"/>
                  </a:lnTo>
                  <a:lnTo>
                    <a:pt x="134" y="53"/>
                  </a:lnTo>
                  <a:lnTo>
                    <a:pt x="154" y="45"/>
                  </a:lnTo>
                  <a:lnTo>
                    <a:pt x="184" y="43"/>
                  </a:lnTo>
                  <a:lnTo>
                    <a:pt x="192" y="45"/>
                  </a:lnTo>
                  <a:lnTo>
                    <a:pt x="210" y="28"/>
                  </a:lnTo>
                  <a:lnTo>
                    <a:pt x="2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21">
              <a:extLst>
                <a:ext uri="{FF2B5EF4-FFF2-40B4-BE49-F238E27FC236}">
                  <a16:creationId xmlns:a16="http://schemas.microsoft.com/office/drawing/2014/main" id="{0BB29611-6487-41F3-B95B-EF8D3C573C73}"/>
                </a:ext>
              </a:extLst>
            </p:cNvPr>
            <p:cNvSpPr>
              <a:spLocks/>
            </p:cNvSpPr>
            <p:nvPr/>
          </p:nvSpPr>
          <p:spPr bwMode="auto">
            <a:xfrm>
              <a:off x="535" y="2487"/>
              <a:ext cx="303" cy="277"/>
            </a:xfrm>
            <a:custGeom>
              <a:avLst/>
              <a:gdLst>
                <a:gd name="T0" fmla="*/ 0 w 303"/>
                <a:gd name="T1" fmla="*/ 8 h 277"/>
                <a:gd name="T2" fmla="*/ 75 w 303"/>
                <a:gd name="T3" fmla="*/ 70 h 277"/>
                <a:gd name="T4" fmla="*/ 158 w 303"/>
                <a:gd name="T5" fmla="*/ 184 h 277"/>
                <a:gd name="T6" fmla="*/ 180 w 303"/>
                <a:gd name="T7" fmla="*/ 206 h 277"/>
                <a:gd name="T8" fmla="*/ 200 w 303"/>
                <a:gd name="T9" fmla="*/ 210 h 277"/>
                <a:gd name="T10" fmla="*/ 263 w 303"/>
                <a:gd name="T11" fmla="*/ 257 h 277"/>
                <a:gd name="T12" fmla="*/ 303 w 303"/>
                <a:gd name="T13" fmla="*/ 277 h 277"/>
                <a:gd name="T14" fmla="*/ 299 w 303"/>
                <a:gd name="T15" fmla="*/ 265 h 277"/>
                <a:gd name="T16" fmla="*/ 214 w 303"/>
                <a:gd name="T17" fmla="*/ 208 h 277"/>
                <a:gd name="T18" fmla="*/ 184 w 303"/>
                <a:gd name="T19" fmla="*/ 194 h 277"/>
                <a:gd name="T20" fmla="*/ 137 w 303"/>
                <a:gd name="T21" fmla="*/ 137 h 277"/>
                <a:gd name="T22" fmla="*/ 85 w 303"/>
                <a:gd name="T23" fmla="*/ 66 h 277"/>
                <a:gd name="T24" fmla="*/ 20 w 303"/>
                <a:gd name="T25" fmla="*/ 14 h 277"/>
                <a:gd name="T26" fmla="*/ 8 w 303"/>
                <a:gd name="T27" fmla="*/ 0 h 277"/>
                <a:gd name="T28" fmla="*/ 0 w 303"/>
                <a:gd name="T29" fmla="*/ 8 h 277"/>
                <a:gd name="T30" fmla="*/ 0 w 303"/>
                <a:gd name="T31" fmla="*/ 8 h 2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3" h="277">
                  <a:moveTo>
                    <a:pt x="0" y="8"/>
                  </a:moveTo>
                  <a:lnTo>
                    <a:pt x="75" y="70"/>
                  </a:lnTo>
                  <a:lnTo>
                    <a:pt x="158" y="184"/>
                  </a:lnTo>
                  <a:lnTo>
                    <a:pt x="180" y="206"/>
                  </a:lnTo>
                  <a:lnTo>
                    <a:pt x="200" y="210"/>
                  </a:lnTo>
                  <a:lnTo>
                    <a:pt x="263" y="257"/>
                  </a:lnTo>
                  <a:lnTo>
                    <a:pt x="303" y="277"/>
                  </a:lnTo>
                  <a:lnTo>
                    <a:pt x="299" y="265"/>
                  </a:lnTo>
                  <a:lnTo>
                    <a:pt x="214" y="208"/>
                  </a:lnTo>
                  <a:lnTo>
                    <a:pt x="184" y="194"/>
                  </a:lnTo>
                  <a:lnTo>
                    <a:pt x="137" y="137"/>
                  </a:lnTo>
                  <a:lnTo>
                    <a:pt x="85" y="66"/>
                  </a:lnTo>
                  <a:lnTo>
                    <a:pt x="20" y="14"/>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22">
              <a:extLst>
                <a:ext uri="{FF2B5EF4-FFF2-40B4-BE49-F238E27FC236}">
                  <a16:creationId xmlns:a16="http://schemas.microsoft.com/office/drawing/2014/main" id="{C57BC777-9948-455F-8370-ED4CFDE77323}"/>
                </a:ext>
              </a:extLst>
            </p:cNvPr>
            <p:cNvSpPr>
              <a:spLocks/>
            </p:cNvSpPr>
            <p:nvPr/>
          </p:nvSpPr>
          <p:spPr bwMode="auto">
            <a:xfrm>
              <a:off x="288" y="2466"/>
              <a:ext cx="566" cy="1632"/>
            </a:xfrm>
            <a:custGeom>
              <a:avLst/>
              <a:gdLst>
                <a:gd name="T0" fmla="*/ 200 w 566"/>
                <a:gd name="T1" fmla="*/ 79 h 1632"/>
                <a:gd name="T2" fmla="*/ 293 w 566"/>
                <a:gd name="T3" fmla="*/ 219 h 1632"/>
                <a:gd name="T4" fmla="*/ 328 w 566"/>
                <a:gd name="T5" fmla="*/ 292 h 1632"/>
                <a:gd name="T6" fmla="*/ 251 w 566"/>
                <a:gd name="T7" fmla="*/ 158 h 1632"/>
                <a:gd name="T8" fmla="*/ 182 w 566"/>
                <a:gd name="T9" fmla="*/ 91 h 1632"/>
                <a:gd name="T10" fmla="*/ 83 w 566"/>
                <a:gd name="T11" fmla="*/ 144 h 1632"/>
                <a:gd name="T12" fmla="*/ 0 w 566"/>
                <a:gd name="T13" fmla="*/ 274 h 1632"/>
                <a:gd name="T14" fmla="*/ 6 w 566"/>
                <a:gd name="T15" fmla="*/ 430 h 1632"/>
                <a:gd name="T16" fmla="*/ 123 w 566"/>
                <a:gd name="T17" fmla="*/ 731 h 1632"/>
                <a:gd name="T18" fmla="*/ 259 w 566"/>
                <a:gd name="T19" fmla="*/ 1023 h 1632"/>
                <a:gd name="T20" fmla="*/ 415 w 566"/>
                <a:gd name="T21" fmla="*/ 1078 h 1632"/>
                <a:gd name="T22" fmla="*/ 465 w 566"/>
                <a:gd name="T23" fmla="*/ 1102 h 1632"/>
                <a:gd name="T24" fmla="*/ 293 w 566"/>
                <a:gd name="T25" fmla="*/ 1067 h 1632"/>
                <a:gd name="T26" fmla="*/ 344 w 566"/>
                <a:gd name="T27" fmla="*/ 1140 h 1632"/>
                <a:gd name="T28" fmla="*/ 423 w 566"/>
                <a:gd name="T29" fmla="*/ 1181 h 1632"/>
                <a:gd name="T30" fmla="*/ 370 w 566"/>
                <a:gd name="T31" fmla="*/ 1195 h 1632"/>
                <a:gd name="T32" fmla="*/ 409 w 566"/>
                <a:gd name="T33" fmla="*/ 1240 h 1632"/>
                <a:gd name="T34" fmla="*/ 457 w 566"/>
                <a:gd name="T35" fmla="*/ 1268 h 1632"/>
                <a:gd name="T36" fmla="*/ 566 w 566"/>
                <a:gd name="T37" fmla="*/ 1195 h 1632"/>
                <a:gd name="T38" fmla="*/ 477 w 566"/>
                <a:gd name="T39" fmla="*/ 1264 h 1632"/>
                <a:gd name="T40" fmla="*/ 417 w 566"/>
                <a:gd name="T41" fmla="*/ 1292 h 1632"/>
                <a:gd name="T42" fmla="*/ 429 w 566"/>
                <a:gd name="T43" fmla="*/ 1385 h 1632"/>
                <a:gd name="T44" fmla="*/ 498 w 566"/>
                <a:gd name="T45" fmla="*/ 1462 h 1632"/>
                <a:gd name="T46" fmla="*/ 506 w 566"/>
                <a:gd name="T47" fmla="*/ 1519 h 1632"/>
                <a:gd name="T48" fmla="*/ 510 w 566"/>
                <a:gd name="T49" fmla="*/ 1632 h 1632"/>
                <a:gd name="T50" fmla="*/ 223 w 566"/>
                <a:gd name="T51" fmla="*/ 1535 h 1632"/>
                <a:gd name="T52" fmla="*/ 314 w 566"/>
                <a:gd name="T53" fmla="*/ 1454 h 1632"/>
                <a:gd name="T54" fmla="*/ 348 w 566"/>
                <a:gd name="T55" fmla="*/ 1438 h 1632"/>
                <a:gd name="T56" fmla="*/ 326 w 566"/>
                <a:gd name="T57" fmla="*/ 1410 h 1632"/>
                <a:gd name="T58" fmla="*/ 287 w 566"/>
                <a:gd name="T59" fmla="*/ 1357 h 1632"/>
                <a:gd name="T60" fmla="*/ 322 w 566"/>
                <a:gd name="T61" fmla="*/ 1266 h 1632"/>
                <a:gd name="T62" fmla="*/ 279 w 566"/>
                <a:gd name="T63" fmla="*/ 1189 h 1632"/>
                <a:gd name="T64" fmla="*/ 227 w 566"/>
                <a:gd name="T65" fmla="*/ 1163 h 1632"/>
                <a:gd name="T66" fmla="*/ 261 w 566"/>
                <a:gd name="T67" fmla="*/ 1082 h 1632"/>
                <a:gd name="T68" fmla="*/ 170 w 566"/>
                <a:gd name="T69" fmla="*/ 1082 h 1632"/>
                <a:gd name="T70" fmla="*/ 239 w 566"/>
                <a:gd name="T71" fmla="*/ 1049 h 1632"/>
                <a:gd name="T72" fmla="*/ 182 w 566"/>
                <a:gd name="T73" fmla="*/ 988 h 1632"/>
                <a:gd name="T74" fmla="*/ 182 w 566"/>
                <a:gd name="T75" fmla="*/ 920 h 1632"/>
                <a:gd name="T76" fmla="*/ 148 w 566"/>
                <a:gd name="T77" fmla="*/ 905 h 1632"/>
                <a:gd name="T78" fmla="*/ 99 w 566"/>
                <a:gd name="T79" fmla="*/ 881 h 1632"/>
                <a:gd name="T80" fmla="*/ 127 w 566"/>
                <a:gd name="T81" fmla="*/ 839 h 1632"/>
                <a:gd name="T82" fmla="*/ 95 w 566"/>
                <a:gd name="T83" fmla="*/ 812 h 1632"/>
                <a:gd name="T84" fmla="*/ 109 w 566"/>
                <a:gd name="T85" fmla="*/ 768 h 1632"/>
                <a:gd name="T86" fmla="*/ 26 w 566"/>
                <a:gd name="T87" fmla="*/ 541 h 1632"/>
                <a:gd name="T88" fmla="*/ 0 w 566"/>
                <a:gd name="T89" fmla="*/ 365 h 1632"/>
                <a:gd name="T90" fmla="*/ 0 w 566"/>
                <a:gd name="T91" fmla="*/ 249 h 1632"/>
                <a:gd name="T92" fmla="*/ 34 w 566"/>
                <a:gd name="T93" fmla="*/ 166 h 1632"/>
                <a:gd name="T94" fmla="*/ 115 w 566"/>
                <a:gd name="T95" fmla="*/ 108 h 1632"/>
                <a:gd name="T96" fmla="*/ 190 w 566"/>
                <a:gd name="T97" fmla="*/ 71 h 1632"/>
                <a:gd name="T98" fmla="*/ 239 w 566"/>
                <a:gd name="T99" fmla="*/ 0 h 1632"/>
                <a:gd name="T100" fmla="*/ 231 w 566"/>
                <a:gd name="T101" fmla="*/ 11 h 16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1632">
                  <a:moveTo>
                    <a:pt x="231" y="11"/>
                  </a:moveTo>
                  <a:lnTo>
                    <a:pt x="200" y="79"/>
                  </a:lnTo>
                  <a:lnTo>
                    <a:pt x="231" y="104"/>
                  </a:lnTo>
                  <a:lnTo>
                    <a:pt x="293" y="219"/>
                  </a:lnTo>
                  <a:lnTo>
                    <a:pt x="332" y="282"/>
                  </a:lnTo>
                  <a:lnTo>
                    <a:pt x="328" y="292"/>
                  </a:lnTo>
                  <a:lnTo>
                    <a:pt x="265" y="199"/>
                  </a:lnTo>
                  <a:lnTo>
                    <a:pt x="251" y="158"/>
                  </a:lnTo>
                  <a:lnTo>
                    <a:pt x="218" y="108"/>
                  </a:lnTo>
                  <a:lnTo>
                    <a:pt x="182" y="91"/>
                  </a:lnTo>
                  <a:lnTo>
                    <a:pt x="127" y="114"/>
                  </a:lnTo>
                  <a:lnTo>
                    <a:pt x="83" y="144"/>
                  </a:lnTo>
                  <a:lnTo>
                    <a:pt x="34" y="181"/>
                  </a:lnTo>
                  <a:lnTo>
                    <a:pt x="0" y="274"/>
                  </a:lnTo>
                  <a:lnTo>
                    <a:pt x="0" y="371"/>
                  </a:lnTo>
                  <a:lnTo>
                    <a:pt x="6" y="430"/>
                  </a:lnTo>
                  <a:lnTo>
                    <a:pt x="26" y="498"/>
                  </a:lnTo>
                  <a:lnTo>
                    <a:pt x="123" y="731"/>
                  </a:lnTo>
                  <a:lnTo>
                    <a:pt x="166" y="863"/>
                  </a:lnTo>
                  <a:lnTo>
                    <a:pt x="259" y="1023"/>
                  </a:lnTo>
                  <a:lnTo>
                    <a:pt x="326" y="1059"/>
                  </a:lnTo>
                  <a:lnTo>
                    <a:pt x="415" y="1078"/>
                  </a:lnTo>
                  <a:lnTo>
                    <a:pt x="439" y="1078"/>
                  </a:lnTo>
                  <a:lnTo>
                    <a:pt x="465" y="1102"/>
                  </a:lnTo>
                  <a:lnTo>
                    <a:pt x="362" y="1098"/>
                  </a:lnTo>
                  <a:lnTo>
                    <a:pt x="293" y="1067"/>
                  </a:lnTo>
                  <a:lnTo>
                    <a:pt x="312" y="1116"/>
                  </a:lnTo>
                  <a:lnTo>
                    <a:pt x="344" y="1140"/>
                  </a:lnTo>
                  <a:lnTo>
                    <a:pt x="413" y="1163"/>
                  </a:lnTo>
                  <a:lnTo>
                    <a:pt x="423" y="1181"/>
                  </a:lnTo>
                  <a:lnTo>
                    <a:pt x="376" y="1179"/>
                  </a:lnTo>
                  <a:lnTo>
                    <a:pt x="370" y="1195"/>
                  </a:lnTo>
                  <a:lnTo>
                    <a:pt x="388" y="1233"/>
                  </a:lnTo>
                  <a:lnTo>
                    <a:pt x="409" y="1240"/>
                  </a:lnTo>
                  <a:lnTo>
                    <a:pt x="411" y="1266"/>
                  </a:lnTo>
                  <a:lnTo>
                    <a:pt x="457" y="1268"/>
                  </a:lnTo>
                  <a:lnTo>
                    <a:pt x="490" y="1236"/>
                  </a:lnTo>
                  <a:lnTo>
                    <a:pt x="566" y="1195"/>
                  </a:lnTo>
                  <a:lnTo>
                    <a:pt x="564" y="1211"/>
                  </a:lnTo>
                  <a:lnTo>
                    <a:pt x="477" y="1264"/>
                  </a:lnTo>
                  <a:lnTo>
                    <a:pt x="457" y="1276"/>
                  </a:lnTo>
                  <a:lnTo>
                    <a:pt x="417" y="1292"/>
                  </a:lnTo>
                  <a:lnTo>
                    <a:pt x="411" y="1331"/>
                  </a:lnTo>
                  <a:lnTo>
                    <a:pt x="429" y="1385"/>
                  </a:lnTo>
                  <a:lnTo>
                    <a:pt x="457" y="1426"/>
                  </a:lnTo>
                  <a:lnTo>
                    <a:pt x="498" y="1462"/>
                  </a:lnTo>
                  <a:lnTo>
                    <a:pt x="506" y="1495"/>
                  </a:lnTo>
                  <a:lnTo>
                    <a:pt x="506" y="1519"/>
                  </a:lnTo>
                  <a:lnTo>
                    <a:pt x="518" y="1574"/>
                  </a:lnTo>
                  <a:lnTo>
                    <a:pt x="510" y="1632"/>
                  </a:lnTo>
                  <a:lnTo>
                    <a:pt x="220" y="1632"/>
                  </a:lnTo>
                  <a:lnTo>
                    <a:pt x="223" y="1535"/>
                  </a:lnTo>
                  <a:lnTo>
                    <a:pt x="314" y="1503"/>
                  </a:lnTo>
                  <a:lnTo>
                    <a:pt x="314" y="1454"/>
                  </a:lnTo>
                  <a:lnTo>
                    <a:pt x="344" y="1454"/>
                  </a:lnTo>
                  <a:lnTo>
                    <a:pt x="348" y="1438"/>
                  </a:lnTo>
                  <a:lnTo>
                    <a:pt x="314" y="1430"/>
                  </a:lnTo>
                  <a:lnTo>
                    <a:pt x="326" y="1410"/>
                  </a:lnTo>
                  <a:lnTo>
                    <a:pt x="326" y="1373"/>
                  </a:lnTo>
                  <a:lnTo>
                    <a:pt x="287" y="1357"/>
                  </a:lnTo>
                  <a:lnTo>
                    <a:pt x="332" y="1341"/>
                  </a:lnTo>
                  <a:lnTo>
                    <a:pt x="322" y="1266"/>
                  </a:lnTo>
                  <a:lnTo>
                    <a:pt x="263" y="1240"/>
                  </a:lnTo>
                  <a:lnTo>
                    <a:pt x="279" y="1189"/>
                  </a:lnTo>
                  <a:lnTo>
                    <a:pt x="271" y="1171"/>
                  </a:lnTo>
                  <a:lnTo>
                    <a:pt x="227" y="1163"/>
                  </a:lnTo>
                  <a:lnTo>
                    <a:pt x="265" y="1132"/>
                  </a:lnTo>
                  <a:lnTo>
                    <a:pt x="261" y="1082"/>
                  </a:lnTo>
                  <a:lnTo>
                    <a:pt x="231" y="1082"/>
                  </a:lnTo>
                  <a:lnTo>
                    <a:pt x="170" y="1082"/>
                  </a:lnTo>
                  <a:lnTo>
                    <a:pt x="220" y="1067"/>
                  </a:lnTo>
                  <a:lnTo>
                    <a:pt x="239" y="1049"/>
                  </a:lnTo>
                  <a:lnTo>
                    <a:pt x="198" y="970"/>
                  </a:lnTo>
                  <a:lnTo>
                    <a:pt x="182" y="988"/>
                  </a:lnTo>
                  <a:lnTo>
                    <a:pt x="168" y="930"/>
                  </a:lnTo>
                  <a:lnTo>
                    <a:pt x="182" y="920"/>
                  </a:lnTo>
                  <a:lnTo>
                    <a:pt x="182" y="908"/>
                  </a:lnTo>
                  <a:lnTo>
                    <a:pt x="148" y="905"/>
                  </a:lnTo>
                  <a:lnTo>
                    <a:pt x="138" y="869"/>
                  </a:lnTo>
                  <a:lnTo>
                    <a:pt x="99" y="881"/>
                  </a:lnTo>
                  <a:lnTo>
                    <a:pt x="109" y="861"/>
                  </a:lnTo>
                  <a:lnTo>
                    <a:pt x="127" y="839"/>
                  </a:lnTo>
                  <a:lnTo>
                    <a:pt x="115" y="822"/>
                  </a:lnTo>
                  <a:lnTo>
                    <a:pt x="95" y="812"/>
                  </a:lnTo>
                  <a:lnTo>
                    <a:pt x="95" y="788"/>
                  </a:lnTo>
                  <a:lnTo>
                    <a:pt x="109" y="768"/>
                  </a:lnTo>
                  <a:lnTo>
                    <a:pt x="97" y="725"/>
                  </a:lnTo>
                  <a:lnTo>
                    <a:pt x="26" y="541"/>
                  </a:lnTo>
                  <a:lnTo>
                    <a:pt x="0" y="444"/>
                  </a:lnTo>
                  <a:lnTo>
                    <a:pt x="0" y="365"/>
                  </a:lnTo>
                  <a:lnTo>
                    <a:pt x="0" y="282"/>
                  </a:lnTo>
                  <a:lnTo>
                    <a:pt x="0" y="249"/>
                  </a:lnTo>
                  <a:lnTo>
                    <a:pt x="18" y="189"/>
                  </a:lnTo>
                  <a:lnTo>
                    <a:pt x="34" y="166"/>
                  </a:lnTo>
                  <a:lnTo>
                    <a:pt x="83" y="132"/>
                  </a:lnTo>
                  <a:lnTo>
                    <a:pt x="115" y="108"/>
                  </a:lnTo>
                  <a:lnTo>
                    <a:pt x="160" y="91"/>
                  </a:lnTo>
                  <a:lnTo>
                    <a:pt x="190" y="71"/>
                  </a:lnTo>
                  <a:lnTo>
                    <a:pt x="220" y="10"/>
                  </a:lnTo>
                  <a:lnTo>
                    <a:pt x="239" y="0"/>
                  </a:lnTo>
                  <a:lnTo>
                    <a:pt x="23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23">
              <a:extLst>
                <a:ext uri="{FF2B5EF4-FFF2-40B4-BE49-F238E27FC236}">
                  <a16:creationId xmlns:a16="http://schemas.microsoft.com/office/drawing/2014/main" id="{ABDC9F25-A8D0-4EAD-BDF5-49E6A8870F58}"/>
                </a:ext>
              </a:extLst>
            </p:cNvPr>
            <p:cNvSpPr>
              <a:spLocks/>
            </p:cNvSpPr>
            <p:nvPr/>
          </p:nvSpPr>
          <p:spPr bwMode="auto">
            <a:xfrm>
              <a:off x="523" y="2687"/>
              <a:ext cx="335" cy="978"/>
            </a:xfrm>
            <a:custGeom>
              <a:avLst/>
              <a:gdLst>
                <a:gd name="T0" fmla="*/ 0 w 335"/>
                <a:gd name="T1" fmla="*/ 6 h 978"/>
                <a:gd name="T2" fmla="*/ 38 w 335"/>
                <a:gd name="T3" fmla="*/ 61 h 978"/>
                <a:gd name="T4" fmla="*/ 58 w 335"/>
                <a:gd name="T5" fmla="*/ 132 h 978"/>
                <a:gd name="T6" fmla="*/ 62 w 335"/>
                <a:gd name="T7" fmla="*/ 221 h 978"/>
                <a:gd name="T8" fmla="*/ 70 w 335"/>
                <a:gd name="T9" fmla="*/ 342 h 978"/>
                <a:gd name="T10" fmla="*/ 32 w 335"/>
                <a:gd name="T11" fmla="*/ 277 h 978"/>
                <a:gd name="T12" fmla="*/ 24 w 335"/>
                <a:gd name="T13" fmla="*/ 235 h 978"/>
                <a:gd name="T14" fmla="*/ 22 w 335"/>
                <a:gd name="T15" fmla="*/ 273 h 978"/>
                <a:gd name="T16" fmla="*/ 68 w 335"/>
                <a:gd name="T17" fmla="*/ 367 h 978"/>
                <a:gd name="T18" fmla="*/ 91 w 335"/>
                <a:gd name="T19" fmla="*/ 437 h 978"/>
                <a:gd name="T20" fmla="*/ 105 w 335"/>
                <a:gd name="T21" fmla="*/ 472 h 978"/>
                <a:gd name="T22" fmla="*/ 97 w 335"/>
                <a:gd name="T23" fmla="*/ 504 h 978"/>
                <a:gd name="T24" fmla="*/ 117 w 335"/>
                <a:gd name="T25" fmla="*/ 518 h 978"/>
                <a:gd name="T26" fmla="*/ 125 w 335"/>
                <a:gd name="T27" fmla="*/ 555 h 978"/>
                <a:gd name="T28" fmla="*/ 99 w 335"/>
                <a:gd name="T29" fmla="*/ 555 h 978"/>
                <a:gd name="T30" fmla="*/ 125 w 335"/>
                <a:gd name="T31" fmla="*/ 575 h 978"/>
                <a:gd name="T32" fmla="*/ 105 w 335"/>
                <a:gd name="T33" fmla="*/ 616 h 978"/>
                <a:gd name="T34" fmla="*/ 131 w 335"/>
                <a:gd name="T35" fmla="*/ 642 h 978"/>
                <a:gd name="T36" fmla="*/ 151 w 335"/>
                <a:gd name="T37" fmla="*/ 650 h 978"/>
                <a:gd name="T38" fmla="*/ 141 w 335"/>
                <a:gd name="T39" fmla="*/ 668 h 978"/>
                <a:gd name="T40" fmla="*/ 147 w 335"/>
                <a:gd name="T41" fmla="*/ 687 h 978"/>
                <a:gd name="T42" fmla="*/ 163 w 335"/>
                <a:gd name="T43" fmla="*/ 697 h 978"/>
                <a:gd name="T44" fmla="*/ 131 w 335"/>
                <a:gd name="T45" fmla="*/ 699 h 978"/>
                <a:gd name="T46" fmla="*/ 159 w 335"/>
                <a:gd name="T47" fmla="*/ 721 h 978"/>
                <a:gd name="T48" fmla="*/ 163 w 335"/>
                <a:gd name="T49" fmla="*/ 741 h 978"/>
                <a:gd name="T50" fmla="*/ 194 w 335"/>
                <a:gd name="T51" fmla="*/ 761 h 978"/>
                <a:gd name="T52" fmla="*/ 200 w 335"/>
                <a:gd name="T53" fmla="*/ 790 h 978"/>
                <a:gd name="T54" fmla="*/ 206 w 335"/>
                <a:gd name="T55" fmla="*/ 840 h 978"/>
                <a:gd name="T56" fmla="*/ 253 w 335"/>
                <a:gd name="T57" fmla="*/ 873 h 978"/>
                <a:gd name="T58" fmla="*/ 317 w 335"/>
                <a:gd name="T59" fmla="*/ 974 h 978"/>
                <a:gd name="T60" fmla="*/ 335 w 335"/>
                <a:gd name="T61" fmla="*/ 978 h 978"/>
                <a:gd name="T62" fmla="*/ 261 w 335"/>
                <a:gd name="T63" fmla="*/ 865 h 978"/>
                <a:gd name="T64" fmla="*/ 218 w 335"/>
                <a:gd name="T65" fmla="*/ 830 h 978"/>
                <a:gd name="T66" fmla="*/ 204 w 335"/>
                <a:gd name="T67" fmla="*/ 749 h 978"/>
                <a:gd name="T68" fmla="*/ 178 w 335"/>
                <a:gd name="T69" fmla="*/ 715 h 978"/>
                <a:gd name="T70" fmla="*/ 166 w 335"/>
                <a:gd name="T71" fmla="*/ 666 h 978"/>
                <a:gd name="T72" fmla="*/ 166 w 335"/>
                <a:gd name="T73" fmla="*/ 638 h 978"/>
                <a:gd name="T74" fmla="*/ 137 w 335"/>
                <a:gd name="T75" fmla="*/ 601 h 978"/>
                <a:gd name="T76" fmla="*/ 145 w 335"/>
                <a:gd name="T77" fmla="*/ 567 h 978"/>
                <a:gd name="T78" fmla="*/ 127 w 335"/>
                <a:gd name="T79" fmla="*/ 504 h 978"/>
                <a:gd name="T80" fmla="*/ 125 w 335"/>
                <a:gd name="T81" fmla="*/ 464 h 978"/>
                <a:gd name="T82" fmla="*/ 97 w 335"/>
                <a:gd name="T83" fmla="*/ 389 h 978"/>
                <a:gd name="T84" fmla="*/ 188 w 335"/>
                <a:gd name="T85" fmla="*/ 435 h 978"/>
                <a:gd name="T86" fmla="*/ 145 w 335"/>
                <a:gd name="T87" fmla="*/ 389 h 978"/>
                <a:gd name="T88" fmla="*/ 99 w 335"/>
                <a:gd name="T89" fmla="*/ 358 h 978"/>
                <a:gd name="T90" fmla="*/ 85 w 335"/>
                <a:gd name="T91" fmla="*/ 322 h 978"/>
                <a:gd name="T92" fmla="*/ 87 w 335"/>
                <a:gd name="T93" fmla="*/ 259 h 978"/>
                <a:gd name="T94" fmla="*/ 66 w 335"/>
                <a:gd name="T95" fmla="*/ 172 h 978"/>
                <a:gd name="T96" fmla="*/ 70 w 335"/>
                <a:gd name="T97" fmla="*/ 140 h 978"/>
                <a:gd name="T98" fmla="*/ 97 w 335"/>
                <a:gd name="T99" fmla="*/ 168 h 978"/>
                <a:gd name="T100" fmla="*/ 113 w 335"/>
                <a:gd name="T101" fmla="*/ 186 h 978"/>
                <a:gd name="T102" fmla="*/ 113 w 335"/>
                <a:gd name="T103" fmla="*/ 172 h 978"/>
                <a:gd name="T104" fmla="*/ 60 w 335"/>
                <a:gd name="T105" fmla="*/ 83 h 978"/>
                <a:gd name="T106" fmla="*/ 30 w 335"/>
                <a:gd name="T107" fmla="*/ 28 h 978"/>
                <a:gd name="T108" fmla="*/ 16 w 335"/>
                <a:gd name="T109" fmla="*/ 0 h 978"/>
                <a:gd name="T110" fmla="*/ 0 w 335"/>
                <a:gd name="T111" fmla="*/ 6 h 978"/>
                <a:gd name="T112" fmla="*/ 0 w 335"/>
                <a:gd name="T113" fmla="*/ 6 h 9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5" h="978">
                  <a:moveTo>
                    <a:pt x="0" y="6"/>
                  </a:moveTo>
                  <a:lnTo>
                    <a:pt x="38" y="61"/>
                  </a:lnTo>
                  <a:lnTo>
                    <a:pt x="58" y="132"/>
                  </a:lnTo>
                  <a:lnTo>
                    <a:pt x="62" y="221"/>
                  </a:lnTo>
                  <a:lnTo>
                    <a:pt x="70" y="342"/>
                  </a:lnTo>
                  <a:lnTo>
                    <a:pt x="32" y="277"/>
                  </a:lnTo>
                  <a:lnTo>
                    <a:pt x="24" y="235"/>
                  </a:lnTo>
                  <a:lnTo>
                    <a:pt x="22" y="273"/>
                  </a:lnTo>
                  <a:lnTo>
                    <a:pt x="68" y="367"/>
                  </a:lnTo>
                  <a:lnTo>
                    <a:pt x="91" y="437"/>
                  </a:lnTo>
                  <a:lnTo>
                    <a:pt x="105" y="472"/>
                  </a:lnTo>
                  <a:lnTo>
                    <a:pt x="97" y="504"/>
                  </a:lnTo>
                  <a:lnTo>
                    <a:pt x="117" y="518"/>
                  </a:lnTo>
                  <a:lnTo>
                    <a:pt x="125" y="555"/>
                  </a:lnTo>
                  <a:lnTo>
                    <a:pt x="99" y="555"/>
                  </a:lnTo>
                  <a:lnTo>
                    <a:pt x="125" y="575"/>
                  </a:lnTo>
                  <a:lnTo>
                    <a:pt x="105" y="616"/>
                  </a:lnTo>
                  <a:lnTo>
                    <a:pt x="131" y="642"/>
                  </a:lnTo>
                  <a:lnTo>
                    <a:pt x="151" y="650"/>
                  </a:lnTo>
                  <a:lnTo>
                    <a:pt x="141" y="668"/>
                  </a:lnTo>
                  <a:lnTo>
                    <a:pt x="147" y="687"/>
                  </a:lnTo>
                  <a:lnTo>
                    <a:pt x="163" y="697"/>
                  </a:lnTo>
                  <a:lnTo>
                    <a:pt x="131" y="699"/>
                  </a:lnTo>
                  <a:lnTo>
                    <a:pt x="159" y="721"/>
                  </a:lnTo>
                  <a:lnTo>
                    <a:pt x="163" y="741"/>
                  </a:lnTo>
                  <a:lnTo>
                    <a:pt x="194" y="761"/>
                  </a:lnTo>
                  <a:lnTo>
                    <a:pt x="200" y="790"/>
                  </a:lnTo>
                  <a:lnTo>
                    <a:pt x="206" y="840"/>
                  </a:lnTo>
                  <a:lnTo>
                    <a:pt x="253" y="873"/>
                  </a:lnTo>
                  <a:lnTo>
                    <a:pt x="317" y="974"/>
                  </a:lnTo>
                  <a:lnTo>
                    <a:pt x="335" y="978"/>
                  </a:lnTo>
                  <a:lnTo>
                    <a:pt x="261" y="865"/>
                  </a:lnTo>
                  <a:lnTo>
                    <a:pt x="218" y="830"/>
                  </a:lnTo>
                  <a:lnTo>
                    <a:pt x="204" y="749"/>
                  </a:lnTo>
                  <a:lnTo>
                    <a:pt x="178" y="715"/>
                  </a:lnTo>
                  <a:lnTo>
                    <a:pt x="166" y="666"/>
                  </a:lnTo>
                  <a:lnTo>
                    <a:pt x="166" y="638"/>
                  </a:lnTo>
                  <a:lnTo>
                    <a:pt x="137" y="601"/>
                  </a:lnTo>
                  <a:lnTo>
                    <a:pt x="145" y="567"/>
                  </a:lnTo>
                  <a:lnTo>
                    <a:pt x="127" y="504"/>
                  </a:lnTo>
                  <a:lnTo>
                    <a:pt x="125" y="464"/>
                  </a:lnTo>
                  <a:lnTo>
                    <a:pt x="97" y="389"/>
                  </a:lnTo>
                  <a:lnTo>
                    <a:pt x="188" y="435"/>
                  </a:lnTo>
                  <a:lnTo>
                    <a:pt x="145" y="389"/>
                  </a:lnTo>
                  <a:lnTo>
                    <a:pt x="99" y="358"/>
                  </a:lnTo>
                  <a:lnTo>
                    <a:pt x="85" y="322"/>
                  </a:lnTo>
                  <a:lnTo>
                    <a:pt x="87" y="259"/>
                  </a:lnTo>
                  <a:lnTo>
                    <a:pt x="66" y="172"/>
                  </a:lnTo>
                  <a:lnTo>
                    <a:pt x="70" y="140"/>
                  </a:lnTo>
                  <a:lnTo>
                    <a:pt x="97" y="168"/>
                  </a:lnTo>
                  <a:lnTo>
                    <a:pt x="113" y="186"/>
                  </a:lnTo>
                  <a:lnTo>
                    <a:pt x="113" y="172"/>
                  </a:lnTo>
                  <a:lnTo>
                    <a:pt x="60" y="83"/>
                  </a:lnTo>
                  <a:lnTo>
                    <a:pt x="30" y="28"/>
                  </a:lnTo>
                  <a:lnTo>
                    <a:pt x="1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24">
              <a:extLst>
                <a:ext uri="{FF2B5EF4-FFF2-40B4-BE49-F238E27FC236}">
                  <a16:creationId xmlns:a16="http://schemas.microsoft.com/office/drawing/2014/main" id="{8ACA04C6-AF54-452A-A7A9-B213F57C64A2}"/>
                </a:ext>
              </a:extLst>
            </p:cNvPr>
            <p:cNvSpPr>
              <a:spLocks/>
            </p:cNvSpPr>
            <p:nvPr/>
          </p:nvSpPr>
          <p:spPr bwMode="auto">
            <a:xfrm>
              <a:off x="618" y="2699"/>
              <a:ext cx="123" cy="65"/>
            </a:xfrm>
            <a:custGeom>
              <a:avLst/>
              <a:gdLst>
                <a:gd name="T0" fmla="*/ 4 w 123"/>
                <a:gd name="T1" fmla="*/ 53 h 65"/>
                <a:gd name="T2" fmla="*/ 56 w 123"/>
                <a:gd name="T3" fmla="*/ 37 h 65"/>
                <a:gd name="T4" fmla="*/ 99 w 123"/>
                <a:gd name="T5" fmla="*/ 0 h 65"/>
                <a:gd name="T6" fmla="*/ 111 w 123"/>
                <a:gd name="T7" fmla="*/ 10 h 65"/>
                <a:gd name="T8" fmla="*/ 123 w 123"/>
                <a:gd name="T9" fmla="*/ 49 h 65"/>
                <a:gd name="T10" fmla="*/ 97 w 123"/>
                <a:gd name="T11" fmla="*/ 29 h 65"/>
                <a:gd name="T12" fmla="*/ 75 w 123"/>
                <a:gd name="T13" fmla="*/ 37 h 65"/>
                <a:gd name="T14" fmla="*/ 62 w 123"/>
                <a:gd name="T15" fmla="*/ 55 h 65"/>
                <a:gd name="T16" fmla="*/ 40 w 123"/>
                <a:gd name="T17" fmla="*/ 55 h 65"/>
                <a:gd name="T18" fmla="*/ 0 w 123"/>
                <a:gd name="T19" fmla="*/ 65 h 65"/>
                <a:gd name="T20" fmla="*/ 4 w 123"/>
                <a:gd name="T21" fmla="*/ 53 h 65"/>
                <a:gd name="T22" fmla="*/ 4 w 123"/>
                <a:gd name="T23" fmla="*/ 53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65">
                  <a:moveTo>
                    <a:pt x="4" y="53"/>
                  </a:moveTo>
                  <a:lnTo>
                    <a:pt x="56" y="37"/>
                  </a:lnTo>
                  <a:lnTo>
                    <a:pt x="99" y="0"/>
                  </a:lnTo>
                  <a:lnTo>
                    <a:pt x="111" y="10"/>
                  </a:lnTo>
                  <a:lnTo>
                    <a:pt x="123" y="49"/>
                  </a:lnTo>
                  <a:lnTo>
                    <a:pt x="97" y="29"/>
                  </a:lnTo>
                  <a:lnTo>
                    <a:pt x="75" y="37"/>
                  </a:lnTo>
                  <a:lnTo>
                    <a:pt x="62" y="55"/>
                  </a:lnTo>
                  <a:lnTo>
                    <a:pt x="40" y="55"/>
                  </a:lnTo>
                  <a:lnTo>
                    <a:pt x="0" y="65"/>
                  </a:lnTo>
                  <a:lnTo>
                    <a:pt x="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25">
              <a:extLst>
                <a:ext uri="{FF2B5EF4-FFF2-40B4-BE49-F238E27FC236}">
                  <a16:creationId xmlns:a16="http://schemas.microsoft.com/office/drawing/2014/main" id="{9995FA10-7D7C-4AB1-962F-7B9C5D515611}"/>
                </a:ext>
              </a:extLst>
            </p:cNvPr>
            <p:cNvSpPr>
              <a:spLocks/>
            </p:cNvSpPr>
            <p:nvPr/>
          </p:nvSpPr>
          <p:spPr bwMode="auto">
            <a:xfrm>
              <a:off x="721" y="2768"/>
              <a:ext cx="265" cy="583"/>
            </a:xfrm>
            <a:custGeom>
              <a:avLst/>
              <a:gdLst>
                <a:gd name="T0" fmla="*/ 34 w 265"/>
                <a:gd name="T1" fmla="*/ 0 h 583"/>
                <a:gd name="T2" fmla="*/ 87 w 265"/>
                <a:gd name="T3" fmla="*/ 18 h 583"/>
                <a:gd name="T4" fmla="*/ 146 w 265"/>
                <a:gd name="T5" fmla="*/ 45 h 583"/>
                <a:gd name="T6" fmla="*/ 158 w 265"/>
                <a:gd name="T7" fmla="*/ 8 h 583"/>
                <a:gd name="T8" fmla="*/ 230 w 265"/>
                <a:gd name="T9" fmla="*/ 118 h 583"/>
                <a:gd name="T10" fmla="*/ 265 w 265"/>
                <a:gd name="T11" fmla="*/ 192 h 583"/>
                <a:gd name="T12" fmla="*/ 263 w 265"/>
                <a:gd name="T13" fmla="*/ 257 h 583"/>
                <a:gd name="T14" fmla="*/ 231 w 265"/>
                <a:gd name="T15" fmla="*/ 300 h 583"/>
                <a:gd name="T16" fmla="*/ 233 w 265"/>
                <a:gd name="T17" fmla="*/ 363 h 583"/>
                <a:gd name="T18" fmla="*/ 235 w 265"/>
                <a:gd name="T19" fmla="*/ 452 h 583"/>
                <a:gd name="T20" fmla="*/ 239 w 265"/>
                <a:gd name="T21" fmla="*/ 547 h 583"/>
                <a:gd name="T22" fmla="*/ 204 w 265"/>
                <a:gd name="T23" fmla="*/ 561 h 583"/>
                <a:gd name="T24" fmla="*/ 127 w 265"/>
                <a:gd name="T25" fmla="*/ 567 h 583"/>
                <a:gd name="T26" fmla="*/ 81 w 265"/>
                <a:gd name="T27" fmla="*/ 569 h 583"/>
                <a:gd name="T28" fmla="*/ 28 w 265"/>
                <a:gd name="T29" fmla="*/ 583 h 583"/>
                <a:gd name="T30" fmla="*/ 0 w 265"/>
                <a:gd name="T31" fmla="*/ 575 h 583"/>
                <a:gd name="T32" fmla="*/ 57 w 265"/>
                <a:gd name="T33" fmla="*/ 559 h 583"/>
                <a:gd name="T34" fmla="*/ 154 w 265"/>
                <a:gd name="T35" fmla="*/ 547 h 583"/>
                <a:gd name="T36" fmla="*/ 214 w 265"/>
                <a:gd name="T37" fmla="*/ 537 h 583"/>
                <a:gd name="T38" fmla="*/ 210 w 265"/>
                <a:gd name="T39" fmla="*/ 407 h 583"/>
                <a:gd name="T40" fmla="*/ 216 w 265"/>
                <a:gd name="T41" fmla="*/ 308 h 583"/>
                <a:gd name="T42" fmla="*/ 237 w 265"/>
                <a:gd name="T43" fmla="*/ 255 h 583"/>
                <a:gd name="T44" fmla="*/ 251 w 265"/>
                <a:gd name="T45" fmla="*/ 196 h 583"/>
                <a:gd name="T46" fmla="*/ 226 w 265"/>
                <a:gd name="T47" fmla="*/ 142 h 583"/>
                <a:gd name="T48" fmla="*/ 202 w 265"/>
                <a:gd name="T49" fmla="*/ 132 h 583"/>
                <a:gd name="T50" fmla="*/ 186 w 265"/>
                <a:gd name="T51" fmla="*/ 65 h 583"/>
                <a:gd name="T52" fmla="*/ 152 w 265"/>
                <a:gd name="T53" fmla="*/ 55 h 583"/>
                <a:gd name="T54" fmla="*/ 73 w 265"/>
                <a:gd name="T55" fmla="*/ 34 h 583"/>
                <a:gd name="T56" fmla="*/ 34 w 265"/>
                <a:gd name="T57" fmla="*/ 0 h 583"/>
                <a:gd name="T58" fmla="*/ 34 w 265"/>
                <a:gd name="T59" fmla="*/ 0 h 5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 h="583">
                  <a:moveTo>
                    <a:pt x="34" y="0"/>
                  </a:moveTo>
                  <a:lnTo>
                    <a:pt x="87" y="18"/>
                  </a:lnTo>
                  <a:lnTo>
                    <a:pt x="146" y="45"/>
                  </a:lnTo>
                  <a:lnTo>
                    <a:pt x="158" y="8"/>
                  </a:lnTo>
                  <a:lnTo>
                    <a:pt x="230" y="118"/>
                  </a:lnTo>
                  <a:lnTo>
                    <a:pt x="265" y="192"/>
                  </a:lnTo>
                  <a:lnTo>
                    <a:pt x="263" y="257"/>
                  </a:lnTo>
                  <a:lnTo>
                    <a:pt x="231" y="300"/>
                  </a:lnTo>
                  <a:lnTo>
                    <a:pt x="233" y="363"/>
                  </a:lnTo>
                  <a:lnTo>
                    <a:pt x="235" y="452"/>
                  </a:lnTo>
                  <a:lnTo>
                    <a:pt x="239" y="547"/>
                  </a:lnTo>
                  <a:lnTo>
                    <a:pt x="204" y="561"/>
                  </a:lnTo>
                  <a:lnTo>
                    <a:pt x="127" y="567"/>
                  </a:lnTo>
                  <a:lnTo>
                    <a:pt x="81" y="569"/>
                  </a:lnTo>
                  <a:lnTo>
                    <a:pt x="28" y="583"/>
                  </a:lnTo>
                  <a:lnTo>
                    <a:pt x="0" y="575"/>
                  </a:lnTo>
                  <a:lnTo>
                    <a:pt x="57" y="559"/>
                  </a:lnTo>
                  <a:lnTo>
                    <a:pt x="154" y="547"/>
                  </a:lnTo>
                  <a:lnTo>
                    <a:pt x="214" y="537"/>
                  </a:lnTo>
                  <a:lnTo>
                    <a:pt x="210" y="407"/>
                  </a:lnTo>
                  <a:lnTo>
                    <a:pt x="216" y="308"/>
                  </a:lnTo>
                  <a:lnTo>
                    <a:pt x="237" y="255"/>
                  </a:lnTo>
                  <a:lnTo>
                    <a:pt x="251" y="196"/>
                  </a:lnTo>
                  <a:lnTo>
                    <a:pt x="226" y="142"/>
                  </a:lnTo>
                  <a:lnTo>
                    <a:pt x="202" y="132"/>
                  </a:lnTo>
                  <a:lnTo>
                    <a:pt x="186" y="65"/>
                  </a:lnTo>
                  <a:lnTo>
                    <a:pt x="152" y="55"/>
                  </a:lnTo>
                  <a:lnTo>
                    <a:pt x="73" y="34"/>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26">
              <a:extLst>
                <a:ext uri="{FF2B5EF4-FFF2-40B4-BE49-F238E27FC236}">
                  <a16:creationId xmlns:a16="http://schemas.microsoft.com/office/drawing/2014/main" id="{95CB957C-985A-48A7-A672-76BF425FD431}"/>
                </a:ext>
              </a:extLst>
            </p:cNvPr>
            <p:cNvSpPr>
              <a:spLocks/>
            </p:cNvSpPr>
            <p:nvPr/>
          </p:nvSpPr>
          <p:spPr bwMode="auto">
            <a:xfrm>
              <a:off x="840" y="2578"/>
              <a:ext cx="164" cy="431"/>
            </a:xfrm>
            <a:custGeom>
              <a:avLst/>
              <a:gdLst>
                <a:gd name="T0" fmla="*/ 0 w 164"/>
                <a:gd name="T1" fmla="*/ 14 h 431"/>
                <a:gd name="T2" fmla="*/ 59 w 164"/>
                <a:gd name="T3" fmla="*/ 61 h 431"/>
                <a:gd name="T4" fmla="*/ 83 w 164"/>
                <a:gd name="T5" fmla="*/ 125 h 431"/>
                <a:gd name="T6" fmla="*/ 83 w 164"/>
                <a:gd name="T7" fmla="*/ 139 h 431"/>
                <a:gd name="T8" fmla="*/ 18 w 164"/>
                <a:gd name="T9" fmla="*/ 115 h 431"/>
                <a:gd name="T10" fmla="*/ 55 w 164"/>
                <a:gd name="T11" fmla="*/ 170 h 431"/>
                <a:gd name="T12" fmla="*/ 39 w 164"/>
                <a:gd name="T13" fmla="*/ 204 h 431"/>
                <a:gd name="T14" fmla="*/ 79 w 164"/>
                <a:gd name="T15" fmla="*/ 158 h 431"/>
                <a:gd name="T16" fmla="*/ 95 w 164"/>
                <a:gd name="T17" fmla="*/ 162 h 431"/>
                <a:gd name="T18" fmla="*/ 132 w 164"/>
                <a:gd name="T19" fmla="*/ 291 h 431"/>
                <a:gd name="T20" fmla="*/ 148 w 164"/>
                <a:gd name="T21" fmla="*/ 348 h 431"/>
                <a:gd name="T22" fmla="*/ 138 w 164"/>
                <a:gd name="T23" fmla="*/ 431 h 431"/>
                <a:gd name="T24" fmla="*/ 164 w 164"/>
                <a:gd name="T25" fmla="*/ 354 h 431"/>
                <a:gd name="T26" fmla="*/ 146 w 164"/>
                <a:gd name="T27" fmla="*/ 277 h 431"/>
                <a:gd name="T28" fmla="*/ 99 w 164"/>
                <a:gd name="T29" fmla="*/ 154 h 431"/>
                <a:gd name="T30" fmla="*/ 85 w 164"/>
                <a:gd name="T31" fmla="*/ 91 h 431"/>
                <a:gd name="T32" fmla="*/ 67 w 164"/>
                <a:gd name="T33" fmla="*/ 50 h 431"/>
                <a:gd name="T34" fmla="*/ 0 w 164"/>
                <a:gd name="T35" fmla="*/ 0 h 431"/>
                <a:gd name="T36" fmla="*/ 0 w 164"/>
                <a:gd name="T37" fmla="*/ 14 h 431"/>
                <a:gd name="T38" fmla="*/ 0 w 164"/>
                <a:gd name="T39" fmla="*/ 14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 h="431">
                  <a:moveTo>
                    <a:pt x="0" y="14"/>
                  </a:moveTo>
                  <a:lnTo>
                    <a:pt x="59" y="61"/>
                  </a:lnTo>
                  <a:lnTo>
                    <a:pt x="83" y="125"/>
                  </a:lnTo>
                  <a:lnTo>
                    <a:pt x="83" y="139"/>
                  </a:lnTo>
                  <a:lnTo>
                    <a:pt x="18" y="115"/>
                  </a:lnTo>
                  <a:lnTo>
                    <a:pt x="55" y="170"/>
                  </a:lnTo>
                  <a:lnTo>
                    <a:pt x="39" y="204"/>
                  </a:lnTo>
                  <a:lnTo>
                    <a:pt x="79" y="158"/>
                  </a:lnTo>
                  <a:lnTo>
                    <a:pt x="95" y="162"/>
                  </a:lnTo>
                  <a:lnTo>
                    <a:pt x="132" y="291"/>
                  </a:lnTo>
                  <a:lnTo>
                    <a:pt x="148" y="348"/>
                  </a:lnTo>
                  <a:lnTo>
                    <a:pt x="138" y="431"/>
                  </a:lnTo>
                  <a:lnTo>
                    <a:pt x="164" y="354"/>
                  </a:lnTo>
                  <a:lnTo>
                    <a:pt x="146" y="277"/>
                  </a:lnTo>
                  <a:lnTo>
                    <a:pt x="99" y="154"/>
                  </a:lnTo>
                  <a:lnTo>
                    <a:pt x="85" y="91"/>
                  </a:lnTo>
                  <a:lnTo>
                    <a:pt x="67" y="5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27">
              <a:extLst>
                <a:ext uri="{FF2B5EF4-FFF2-40B4-BE49-F238E27FC236}">
                  <a16:creationId xmlns:a16="http://schemas.microsoft.com/office/drawing/2014/main" id="{CB600251-E18F-41C0-BAC2-AB4C8EF2A2E0}"/>
                </a:ext>
              </a:extLst>
            </p:cNvPr>
            <p:cNvSpPr>
              <a:spLocks/>
            </p:cNvSpPr>
            <p:nvPr/>
          </p:nvSpPr>
          <p:spPr bwMode="auto">
            <a:xfrm>
              <a:off x="919" y="2886"/>
              <a:ext cx="37" cy="170"/>
            </a:xfrm>
            <a:custGeom>
              <a:avLst/>
              <a:gdLst>
                <a:gd name="T0" fmla="*/ 0 w 37"/>
                <a:gd name="T1" fmla="*/ 0 h 170"/>
                <a:gd name="T2" fmla="*/ 18 w 37"/>
                <a:gd name="T3" fmla="*/ 62 h 170"/>
                <a:gd name="T4" fmla="*/ 24 w 37"/>
                <a:gd name="T5" fmla="*/ 93 h 170"/>
                <a:gd name="T6" fmla="*/ 26 w 37"/>
                <a:gd name="T7" fmla="*/ 170 h 170"/>
                <a:gd name="T8" fmla="*/ 37 w 37"/>
                <a:gd name="T9" fmla="*/ 97 h 170"/>
                <a:gd name="T10" fmla="*/ 22 w 37"/>
                <a:gd name="T11" fmla="*/ 44 h 170"/>
                <a:gd name="T12" fmla="*/ 0 w 37"/>
                <a:gd name="T13" fmla="*/ 0 h 170"/>
                <a:gd name="T14" fmla="*/ 0 w 37"/>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170">
                  <a:moveTo>
                    <a:pt x="0" y="0"/>
                  </a:moveTo>
                  <a:lnTo>
                    <a:pt x="18" y="62"/>
                  </a:lnTo>
                  <a:lnTo>
                    <a:pt x="24" y="93"/>
                  </a:lnTo>
                  <a:lnTo>
                    <a:pt x="26" y="170"/>
                  </a:lnTo>
                  <a:lnTo>
                    <a:pt x="37" y="97"/>
                  </a:lnTo>
                  <a:lnTo>
                    <a:pt x="22"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28">
              <a:extLst>
                <a:ext uri="{FF2B5EF4-FFF2-40B4-BE49-F238E27FC236}">
                  <a16:creationId xmlns:a16="http://schemas.microsoft.com/office/drawing/2014/main" id="{0904E8C6-1E9E-4D68-BAD4-BC07FF0FE2B4}"/>
                </a:ext>
              </a:extLst>
            </p:cNvPr>
            <p:cNvSpPr>
              <a:spLocks/>
            </p:cNvSpPr>
            <p:nvPr/>
          </p:nvSpPr>
          <p:spPr bwMode="auto">
            <a:xfrm>
              <a:off x="310" y="3212"/>
              <a:ext cx="162" cy="888"/>
            </a:xfrm>
            <a:custGeom>
              <a:avLst/>
              <a:gdLst>
                <a:gd name="T0" fmla="*/ 81 w 162"/>
                <a:gd name="T1" fmla="*/ 0 h 888"/>
                <a:gd name="T2" fmla="*/ 67 w 162"/>
                <a:gd name="T3" fmla="*/ 54 h 888"/>
                <a:gd name="T4" fmla="*/ 61 w 162"/>
                <a:gd name="T5" fmla="*/ 103 h 888"/>
                <a:gd name="T6" fmla="*/ 43 w 162"/>
                <a:gd name="T7" fmla="*/ 159 h 888"/>
                <a:gd name="T8" fmla="*/ 51 w 162"/>
                <a:gd name="T9" fmla="*/ 166 h 888"/>
                <a:gd name="T10" fmla="*/ 31 w 162"/>
                <a:gd name="T11" fmla="*/ 190 h 888"/>
                <a:gd name="T12" fmla="*/ 43 w 162"/>
                <a:gd name="T13" fmla="*/ 196 h 888"/>
                <a:gd name="T14" fmla="*/ 63 w 162"/>
                <a:gd name="T15" fmla="*/ 184 h 888"/>
                <a:gd name="T16" fmla="*/ 97 w 162"/>
                <a:gd name="T17" fmla="*/ 184 h 888"/>
                <a:gd name="T18" fmla="*/ 43 w 162"/>
                <a:gd name="T19" fmla="*/ 212 h 888"/>
                <a:gd name="T20" fmla="*/ 18 w 162"/>
                <a:gd name="T21" fmla="*/ 261 h 888"/>
                <a:gd name="T22" fmla="*/ 43 w 162"/>
                <a:gd name="T23" fmla="*/ 413 h 888"/>
                <a:gd name="T24" fmla="*/ 77 w 162"/>
                <a:gd name="T25" fmla="*/ 465 h 888"/>
                <a:gd name="T26" fmla="*/ 49 w 162"/>
                <a:gd name="T27" fmla="*/ 471 h 888"/>
                <a:gd name="T28" fmla="*/ 65 w 162"/>
                <a:gd name="T29" fmla="*/ 492 h 888"/>
                <a:gd name="T30" fmla="*/ 101 w 162"/>
                <a:gd name="T31" fmla="*/ 510 h 888"/>
                <a:gd name="T32" fmla="*/ 162 w 162"/>
                <a:gd name="T33" fmla="*/ 528 h 888"/>
                <a:gd name="T34" fmla="*/ 136 w 162"/>
                <a:gd name="T35" fmla="*/ 534 h 888"/>
                <a:gd name="T36" fmla="*/ 59 w 162"/>
                <a:gd name="T37" fmla="*/ 518 h 888"/>
                <a:gd name="T38" fmla="*/ 37 w 162"/>
                <a:gd name="T39" fmla="*/ 552 h 888"/>
                <a:gd name="T40" fmla="*/ 59 w 162"/>
                <a:gd name="T41" fmla="*/ 581 h 888"/>
                <a:gd name="T42" fmla="*/ 120 w 162"/>
                <a:gd name="T43" fmla="*/ 615 h 888"/>
                <a:gd name="T44" fmla="*/ 63 w 162"/>
                <a:gd name="T45" fmla="*/ 615 h 888"/>
                <a:gd name="T46" fmla="*/ 101 w 162"/>
                <a:gd name="T47" fmla="*/ 652 h 888"/>
                <a:gd name="T48" fmla="*/ 67 w 162"/>
                <a:gd name="T49" fmla="*/ 649 h 888"/>
                <a:gd name="T50" fmla="*/ 63 w 162"/>
                <a:gd name="T51" fmla="*/ 668 h 888"/>
                <a:gd name="T52" fmla="*/ 109 w 162"/>
                <a:gd name="T53" fmla="*/ 684 h 888"/>
                <a:gd name="T54" fmla="*/ 79 w 162"/>
                <a:gd name="T55" fmla="*/ 710 h 888"/>
                <a:gd name="T56" fmla="*/ 81 w 162"/>
                <a:gd name="T57" fmla="*/ 886 h 888"/>
                <a:gd name="T58" fmla="*/ 16 w 162"/>
                <a:gd name="T59" fmla="*/ 888 h 888"/>
                <a:gd name="T60" fmla="*/ 0 w 162"/>
                <a:gd name="T61" fmla="*/ 564 h 888"/>
                <a:gd name="T62" fmla="*/ 0 w 162"/>
                <a:gd name="T63" fmla="*/ 265 h 888"/>
                <a:gd name="T64" fmla="*/ 10 w 162"/>
                <a:gd name="T65" fmla="*/ 212 h 888"/>
                <a:gd name="T66" fmla="*/ 18 w 162"/>
                <a:gd name="T67" fmla="*/ 172 h 888"/>
                <a:gd name="T68" fmla="*/ 37 w 162"/>
                <a:gd name="T69" fmla="*/ 125 h 888"/>
                <a:gd name="T70" fmla="*/ 55 w 162"/>
                <a:gd name="T71" fmla="*/ 72 h 888"/>
                <a:gd name="T72" fmla="*/ 59 w 162"/>
                <a:gd name="T73" fmla="*/ 42 h 888"/>
                <a:gd name="T74" fmla="*/ 81 w 162"/>
                <a:gd name="T75" fmla="*/ 0 h 888"/>
                <a:gd name="T76" fmla="*/ 81 w 162"/>
                <a:gd name="T77" fmla="*/ 0 h 8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2" h="888">
                  <a:moveTo>
                    <a:pt x="81" y="0"/>
                  </a:moveTo>
                  <a:lnTo>
                    <a:pt x="67" y="54"/>
                  </a:lnTo>
                  <a:lnTo>
                    <a:pt x="61" y="103"/>
                  </a:lnTo>
                  <a:lnTo>
                    <a:pt x="43" y="159"/>
                  </a:lnTo>
                  <a:lnTo>
                    <a:pt x="51" y="166"/>
                  </a:lnTo>
                  <a:lnTo>
                    <a:pt x="31" y="190"/>
                  </a:lnTo>
                  <a:lnTo>
                    <a:pt x="43" y="196"/>
                  </a:lnTo>
                  <a:lnTo>
                    <a:pt x="63" y="184"/>
                  </a:lnTo>
                  <a:lnTo>
                    <a:pt x="97" y="184"/>
                  </a:lnTo>
                  <a:lnTo>
                    <a:pt x="43" y="212"/>
                  </a:lnTo>
                  <a:lnTo>
                    <a:pt x="18" y="261"/>
                  </a:lnTo>
                  <a:lnTo>
                    <a:pt x="43" y="413"/>
                  </a:lnTo>
                  <a:lnTo>
                    <a:pt x="77" y="465"/>
                  </a:lnTo>
                  <a:lnTo>
                    <a:pt x="49" y="471"/>
                  </a:lnTo>
                  <a:lnTo>
                    <a:pt x="65" y="492"/>
                  </a:lnTo>
                  <a:lnTo>
                    <a:pt x="101" y="510"/>
                  </a:lnTo>
                  <a:lnTo>
                    <a:pt x="162" y="528"/>
                  </a:lnTo>
                  <a:lnTo>
                    <a:pt x="136" y="534"/>
                  </a:lnTo>
                  <a:lnTo>
                    <a:pt x="59" y="518"/>
                  </a:lnTo>
                  <a:lnTo>
                    <a:pt x="37" y="552"/>
                  </a:lnTo>
                  <a:lnTo>
                    <a:pt x="59" y="581"/>
                  </a:lnTo>
                  <a:lnTo>
                    <a:pt x="120" y="615"/>
                  </a:lnTo>
                  <a:lnTo>
                    <a:pt x="63" y="615"/>
                  </a:lnTo>
                  <a:lnTo>
                    <a:pt x="101" y="652"/>
                  </a:lnTo>
                  <a:lnTo>
                    <a:pt x="67" y="649"/>
                  </a:lnTo>
                  <a:lnTo>
                    <a:pt x="63" y="668"/>
                  </a:lnTo>
                  <a:lnTo>
                    <a:pt x="109" y="684"/>
                  </a:lnTo>
                  <a:lnTo>
                    <a:pt x="79" y="710"/>
                  </a:lnTo>
                  <a:lnTo>
                    <a:pt x="81" y="886"/>
                  </a:lnTo>
                  <a:lnTo>
                    <a:pt x="16" y="888"/>
                  </a:lnTo>
                  <a:lnTo>
                    <a:pt x="0" y="564"/>
                  </a:lnTo>
                  <a:lnTo>
                    <a:pt x="0" y="265"/>
                  </a:lnTo>
                  <a:lnTo>
                    <a:pt x="10" y="212"/>
                  </a:lnTo>
                  <a:lnTo>
                    <a:pt x="18" y="172"/>
                  </a:lnTo>
                  <a:lnTo>
                    <a:pt x="37" y="125"/>
                  </a:lnTo>
                  <a:lnTo>
                    <a:pt x="55" y="72"/>
                  </a:lnTo>
                  <a:lnTo>
                    <a:pt x="59" y="42"/>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29">
              <a:extLst>
                <a:ext uri="{FF2B5EF4-FFF2-40B4-BE49-F238E27FC236}">
                  <a16:creationId xmlns:a16="http://schemas.microsoft.com/office/drawing/2014/main" id="{AFB66AAD-E547-4CFE-89CD-EF49A28FA593}"/>
                </a:ext>
              </a:extLst>
            </p:cNvPr>
            <p:cNvSpPr>
              <a:spLocks/>
            </p:cNvSpPr>
            <p:nvPr/>
          </p:nvSpPr>
          <p:spPr bwMode="auto">
            <a:xfrm>
              <a:off x="806" y="3165"/>
              <a:ext cx="259" cy="777"/>
            </a:xfrm>
            <a:custGeom>
              <a:avLst/>
              <a:gdLst>
                <a:gd name="T0" fmla="*/ 137 w 259"/>
                <a:gd name="T1" fmla="*/ 0 h 777"/>
                <a:gd name="T2" fmla="*/ 206 w 259"/>
                <a:gd name="T3" fmla="*/ 360 h 777"/>
                <a:gd name="T4" fmla="*/ 259 w 259"/>
                <a:gd name="T5" fmla="*/ 462 h 777"/>
                <a:gd name="T6" fmla="*/ 180 w 259"/>
                <a:gd name="T7" fmla="*/ 468 h 777"/>
                <a:gd name="T8" fmla="*/ 182 w 259"/>
                <a:gd name="T9" fmla="*/ 692 h 777"/>
                <a:gd name="T10" fmla="*/ 150 w 259"/>
                <a:gd name="T11" fmla="*/ 715 h 777"/>
                <a:gd name="T12" fmla="*/ 85 w 259"/>
                <a:gd name="T13" fmla="*/ 739 h 777"/>
                <a:gd name="T14" fmla="*/ 85 w 259"/>
                <a:gd name="T15" fmla="*/ 771 h 777"/>
                <a:gd name="T16" fmla="*/ 48 w 259"/>
                <a:gd name="T17" fmla="*/ 777 h 777"/>
                <a:gd name="T18" fmla="*/ 52 w 259"/>
                <a:gd name="T19" fmla="*/ 662 h 777"/>
                <a:gd name="T20" fmla="*/ 57 w 259"/>
                <a:gd name="T21" fmla="*/ 622 h 777"/>
                <a:gd name="T22" fmla="*/ 57 w 259"/>
                <a:gd name="T23" fmla="*/ 577 h 777"/>
                <a:gd name="T24" fmla="*/ 71 w 259"/>
                <a:gd name="T25" fmla="*/ 622 h 777"/>
                <a:gd name="T26" fmla="*/ 83 w 259"/>
                <a:gd name="T27" fmla="*/ 660 h 777"/>
                <a:gd name="T28" fmla="*/ 101 w 259"/>
                <a:gd name="T29" fmla="*/ 670 h 777"/>
                <a:gd name="T30" fmla="*/ 117 w 259"/>
                <a:gd name="T31" fmla="*/ 668 h 777"/>
                <a:gd name="T32" fmla="*/ 105 w 259"/>
                <a:gd name="T33" fmla="*/ 630 h 777"/>
                <a:gd name="T34" fmla="*/ 113 w 259"/>
                <a:gd name="T35" fmla="*/ 599 h 777"/>
                <a:gd name="T36" fmla="*/ 89 w 259"/>
                <a:gd name="T37" fmla="*/ 561 h 777"/>
                <a:gd name="T38" fmla="*/ 117 w 259"/>
                <a:gd name="T39" fmla="*/ 577 h 777"/>
                <a:gd name="T40" fmla="*/ 117 w 259"/>
                <a:gd name="T41" fmla="*/ 539 h 777"/>
                <a:gd name="T42" fmla="*/ 97 w 259"/>
                <a:gd name="T43" fmla="*/ 506 h 777"/>
                <a:gd name="T44" fmla="*/ 85 w 259"/>
                <a:gd name="T45" fmla="*/ 506 h 777"/>
                <a:gd name="T46" fmla="*/ 85 w 259"/>
                <a:gd name="T47" fmla="*/ 488 h 777"/>
                <a:gd name="T48" fmla="*/ 67 w 259"/>
                <a:gd name="T49" fmla="*/ 496 h 777"/>
                <a:gd name="T50" fmla="*/ 54 w 259"/>
                <a:gd name="T51" fmla="*/ 512 h 777"/>
                <a:gd name="T52" fmla="*/ 28 w 259"/>
                <a:gd name="T53" fmla="*/ 484 h 777"/>
                <a:gd name="T54" fmla="*/ 52 w 259"/>
                <a:gd name="T55" fmla="*/ 464 h 777"/>
                <a:gd name="T56" fmla="*/ 0 w 259"/>
                <a:gd name="T57" fmla="*/ 451 h 777"/>
                <a:gd name="T58" fmla="*/ 0 w 259"/>
                <a:gd name="T59" fmla="*/ 441 h 777"/>
                <a:gd name="T60" fmla="*/ 85 w 259"/>
                <a:gd name="T61" fmla="*/ 415 h 777"/>
                <a:gd name="T62" fmla="*/ 67 w 259"/>
                <a:gd name="T63" fmla="*/ 453 h 777"/>
                <a:gd name="T64" fmla="*/ 105 w 259"/>
                <a:gd name="T65" fmla="*/ 468 h 777"/>
                <a:gd name="T66" fmla="*/ 123 w 259"/>
                <a:gd name="T67" fmla="*/ 407 h 777"/>
                <a:gd name="T68" fmla="*/ 121 w 259"/>
                <a:gd name="T69" fmla="*/ 368 h 777"/>
                <a:gd name="T70" fmla="*/ 101 w 259"/>
                <a:gd name="T71" fmla="*/ 375 h 777"/>
                <a:gd name="T72" fmla="*/ 101 w 259"/>
                <a:gd name="T73" fmla="*/ 354 h 777"/>
                <a:gd name="T74" fmla="*/ 69 w 259"/>
                <a:gd name="T75" fmla="*/ 354 h 777"/>
                <a:gd name="T76" fmla="*/ 101 w 259"/>
                <a:gd name="T77" fmla="*/ 334 h 777"/>
                <a:gd name="T78" fmla="*/ 121 w 259"/>
                <a:gd name="T79" fmla="*/ 318 h 777"/>
                <a:gd name="T80" fmla="*/ 117 w 259"/>
                <a:gd name="T81" fmla="*/ 225 h 777"/>
                <a:gd name="T82" fmla="*/ 101 w 259"/>
                <a:gd name="T83" fmla="*/ 235 h 777"/>
                <a:gd name="T84" fmla="*/ 101 w 259"/>
                <a:gd name="T85" fmla="*/ 209 h 777"/>
                <a:gd name="T86" fmla="*/ 137 w 259"/>
                <a:gd name="T87" fmla="*/ 160 h 777"/>
                <a:gd name="T88" fmla="*/ 145 w 259"/>
                <a:gd name="T89" fmla="*/ 146 h 777"/>
                <a:gd name="T90" fmla="*/ 137 w 259"/>
                <a:gd name="T91" fmla="*/ 0 h 777"/>
                <a:gd name="T92" fmla="*/ 137 w 259"/>
                <a:gd name="T93" fmla="*/ 0 h 7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 h="777">
                  <a:moveTo>
                    <a:pt x="137" y="0"/>
                  </a:moveTo>
                  <a:lnTo>
                    <a:pt x="206" y="360"/>
                  </a:lnTo>
                  <a:lnTo>
                    <a:pt x="259" y="462"/>
                  </a:lnTo>
                  <a:lnTo>
                    <a:pt x="180" y="468"/>
                  </a:lnTo>
                  <a:lnTo>
                    <a:pt x="182" y="692"/>
                  </a:lnTo>
                  <a:lnTo>
                    <a:pt x="150" y="715"/>
                  </a:lnTo>
                  <a:lnTo>
                    <a:pt x="85" y="739"/>
                  </a:lnTo>
                  <a:lnTo>
                    <a:pt x="85" y="771"/>
                  </a:lnTo>
                  <a:lnTo>
                    <a:pt x="48" y="777"/>
                  </a:lnTo>
                  <a:lnTo>
                    <a:pt x="52" y="662"/>
                  </a:lnTo>
                  <a:lnTo>
                    <a:pt x="57" y="622"/>
                  </a:lnTo>
                  <a:lnTo>
                    <a:pt x="57" y="577"/>
                  </a:lnTo>
                  <a:lnTo>
                    <a:pt x="71" y="622"/>
                  </a:lnTo>
                  <a:lnTo>
                    <a:pt x="83" y="660"/>
                  </a:lnTo>
                  <a:lnTo>
                    <a:pt x="101" y="670"/>
                  </a:lnTo>
                  <a:lnTo>
                    <a:pt x="117" y="668"/>
                  </a:lnTo>
                  <a:lnTo>
                    <a:pt x="105" y="630"/>
                  </a:lnTo>
                  <a:lnTo>
                    <a:pt x="113" y="599"/>
                  </a:lnTo>
                  <a:lnTo>
                    <a:pt x="89" y="561"/>
                  </a:lnTo>
                  <a:lnTo>
                    <a:pt x="117" y="577"/>
                  </a:lnTo>
                  <a:lnTo>
                    <a:pt x="117" y="539"/>
                  </a:lnTo>
                  <a:lnTo>
                    <a:pt x="97" y="506"/>
                  </a:lnTo>
                  <a:lnTo>
                    <a:pt x="85" y="506"/>
                  </a:lnTo>
                  <a:lnTo>
                    <a:pt x="85" y="488"/>
                  </a:lnTo>
                  <a:lnTo>
                    <a:pt x="67" y="496"/>
                  </a:lnTo>
                  <a:lnTo>
                    <a:pt x="54" y="512"/>
                  </a:lnTo>
                  <a:lnTo>
                    <a:pt x="28" y="484"/>
                  </a:lnTo>
                  <a:lnTo>
                    <a:pt x="52" y="464"/>
                  </a:lnTo>
                  <a:lnTo>
                    <a:pt x="0" y="451"/>
                  </a:lnTo>
                  <a:lnTo>
                    <a:pt x="0" y="441"/>
                  </a:lnTo>
                  <a:lnTo>
                    <a:pt x="85" y="415"/>
                  </a:lnTo>
                  <a:lnTo>
                    <a:pt x="67" y="453"/>
                  </a:lnTo>
                  <a:lnTo>
                    <a:pt x="105" y="468"/>
                  </a:lnTo>
                  <a:lnTo>
                    <a:pt x="123" y="407"/>
                  </a:lnTo>
                  <a:lnTo>
                    <a:pt x="121" y="368"/>
                  </a:lnTo>
                  <a:lnTo>
                    <a:pt x="101" y="375"/>
                  </a:lnTo>
                  <a:lnTo>
                    <a:pt x="101" y="354"/>
                  </a:lnTo>
                  <a:lnTo>
                    <a:pt x="69" y="354"/>
                  </a:lnTo>
                  <a:lnTo>
                    <a:pt x="101" y="334"/>
                  </a:lnTo>
                  <a:lnTo>
                    <a:pt x="121" y="318"/>
                  </a:lnTo>
                  <a:lnTo>
                    <a:pt x="117" y="225"/>
                  </a:lnTo>
                  <a:lnTo>
                    <a:pt x="101" y="235"/>
                  </a:lnTo>
                  <a:lnTo>
                    <a:pt x="101" y="209"/>
                  </a:lnTo>
                  <a:lnTo>
                    <a:pt x="137" y="160"/>
                  </a:lnTo>
                  <a:lnTo>
                    <a:pt x="145" y="146"/>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30">
              <a:extLst>
                <a:ext uri="{FF2B5EF4-FFF2-40B4-BE49-F238E27FC236}">
                  <a16:creationId xmlns:a16="http://schemas.microsoft.com/office/drawing/2014/main" id="{FCD23187-A899-417A-ABAD-8CCD7AA44231}"/>
                </a:ext>
              </a:extLst>
            </p:cNvPr>
            <p:cNvSpPr>
              <a:spLocks/>
            </p:cNvSpPr>
            <p:nvPr/>
          </p:nvSpPr>
          <p:spPr bwMode="auto">
            <a:xfrm>
              <a:off x="848" y="3675"/>
              <a:ext cx="59" cy="59"/>
            </a:xfrm>
            <a:custGeom>
              <a:avLst/>
              <a:gdLst>
                <a:gd name="T0" fmla="*/ 0 w 59"/>
                <a:gd name="T1" fmla="*/ 0 h 59"/>
                <a:gd name="T2" fmla="*/ 41 w 59"/>
                <a:gd name="T3" fmla="*/ 43 h 59"/>
                <a:gd name="T4" fmla="*/ 59 w 59"/>
                <a:gd name="T5" fmla="*/ 59 h 59"/>
                <a:gd name="T6" fmla="*/ 55 w 59"/>
                <a:gd name="T7" fmla="*/ 35 h 59"/>
                <a:gd name="T8" fmla="*/ 17 w 59"/>
                <a:gd name="T9" fmla="*/ 2 h 59"/>
                <a:gd name="T10" fmla="*/ 0 w 59"/>
                <a:gd name="T11" fmla="*/ 0 h 59"/>
                <a:gd name="T12" fmla="*/ 0 w 59"/>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9">
                  <a:moveTo>
                    <a:pt x="0" y="0"/>
                  </a:moveTo>
                  <a:lnTo>
                    <a:pt x="41" y="43"/>
                  </a:lnTo>
                  <a:lnTo>
                    <a:pt x="59" y="59"/>
                  </a:lnTo>
                  <a:lnTo>
                    <a:pt x="55" y="35"/>
                  </a:lnTo>
                  <a:lnTo>
                    <a:pt x="1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31">
              <a:extLst>
                <a:ext uri="{FF2B5EF4-FFF2-40B4-BE49-F238E27FC236}">
                  <a16:creationId xmlns:a16="http://schemas.microsoft.com/office/drawing/2014/main" id="{A095B0EA-4349-4AE3-9210-7EC3F9C98D14}"/>
                </a:ext>
              </a:extLst>
            </p:cNvPr>
            <p:cNvSpPr>
              <a:spLocks/>
            </p:cNvSpPr>
            <p:nvPr/>
          </p:nvSpPr>
          <p:spPr bwMode="auto">
            <a:xfrm>
              <a:off x="992" y="3625"/>
              <a:ext cx="77" cy="214"/>
            </a:xfrm>
            <a:custGeom>
              <a:avLst/>
              <a:gdLst>
                <a:gd name="T0" fmla="*/ 71 w 77"/>
                <a:gd name="T1" fmla="*/ 0 h 214"/>
                <a:gd name="T2" fmla="*/ 71 w 77"/>
                <a:gd name="T3" fmla="*/ 50 h 214"/>
                <a:gd name="T4" fmla="*/ 77 w 77"/>
                <a:gd name="T5" fmla="*/ 133 h 214"/>
                <a:gd name="T6" fmla="*/ 71 w 77"/>
                <a:gd name="T7" fmla="*/ 155 h 214"/>
                <a:gd name="T8" fmla="*/ 46 w 77"/>
                <a:gd name="T9" fmla="*/ 196 h 214"/>
                <a:gd name="T10" fmla="*/ 28 w 77"/>
                <a:gd name="T11" fmla="*/ 208 h 214"/>
                <a:gd name="T12" fmla="*/ 0 w 77"/>
                <a:gd name="T13" fmla="*/ 214 h 214"/>
                <a:gd name="T14" fmla="*/ 6 w 77"/>
                <a:gd name="T15" fmla="*/ 188 h 214"/>
                <a:gd name="T16" fmla="*/ 16 w 77"/>
                <a:gd name="T17" fmla="*/ 200 h 214"/>
                <a:gd name="T18" fmla="*/ 51 w 77"/>
                <a:gd name="T19" fmla="*/ 168 h 214"/>
                <a:gd name="T20" fmla="*/ 61 w 77"/>
                <a:gd name="T21" fmla="*/ 133 h 214"/>
                <a:gd name="T22" fmla="*/ 61 w 77"/>
                <a:gd name="T23" fmla="*/ 42 h 214"/>
                <a:gd name="T24" fmla="*/ 61 w 77"/>
                <a:gd name="T25" fmla="*/ 0 h 214"/>
                <a:gd name="T26" fmla="*/ 71 w 77"/>
                <a:gd name="T27" fmla="*/ 0 h 214"/>
                <a:gd name="T28" fmla="*/ 71 w 77"/>
                <a:gd name="T29" fmla="*/ 0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214">
                  <a:moveTo>
                    <a:pt x="71" y="0"/>
                  </a:moveTo>
                  <a:lnTo>
                    <a:pt x="71" y="50"/>
                  </a:lnTo>
                  <a:lnTo>
                    <a:pt x="77" y="133"/>
                  </a:lnTo>
                  <a:lnTo>
                    <a:pt x="71" y="155"/>
                  </a:lnTo>
                  <a:lnTo>
                    <a:pt x="46" y="196"/>
                  </a:lnTo>
                  <a:lnTo>
                    <a:pt x="28" y="208"/>
                  </a:lnTo>
                  <a:lnTo>
                    <a:pt x="0" y="214"/>
                  </a:lnTo>
                  <a:lnTo>
                    <a:pt x="6" y="188"/>
                  </a:lnTo>
                  <a:lnTo>
                    <a:pt x="16" y="200"/>
                  </a:lnTo>
                  <a:lnTo>
                    <a:pt x="51" y="168"/>
                  </a:lnTo>
                  <a:lnTo>
                    <a:pt x="61" y="133"/>
                  </a:lnTo>
                  <a:lnTo>
                    <a:pt x="61" y="42"/>
                  </a:lnTo>
                  <a:lnTo>
                    <a:pt x="6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32">
              <a:extLst>
                <a:ext uri="{FF2B5EF4-FFF2-40B4-BE49-F238E27FC236}">
                  <a16:creationId xmlns:a16="http://schemas.microsoft.com/office/drawing/2014/main" id="{7C176D1C-ACAE-4EFE-9472-24688D826E43}"/>
                </a:ext>
              </a:extLst>
            </p:cNvPr>
            <p:cNvSpPr>
              <a:spLocks/>
            </p:cNvSpPr>
            <p:nvPr/>
          </p:nvSpPr>
          <p:spPr bwMode="auto">
            <a:xfrm>
              <a:off x="988" y="3693"/>
              <a:ext cx="51" cy="132"/>
            </a:xfrm>
            <a:custGeom>
              <a:avLst/>
              <a:gdLst>
                <a:gd name="T0" fmla="*/ 32 w 51"/>
                <a:gd name="T1" fmla="*/ 0 h 132"/>
                <a:gd name="T2" fmla="*/ 46 w 51"/>
                <a:gd name="T3" fmla="*/ 25 h 132"/>
                <a:gd name="T4" fmla="*/ 51 w 51"/>
                <a:gd name="T5" fmla="*/ 29 h 132"/>
                <a:gd name="T6" fmla="*/ 46 w 51"/>
                <a:gd name="T7" fmla="*/ 49 h 132"/>
                <a:gd name="T8" fmla="*/ 40 w 51"/>
                <a:gd name="T9" fmla="*/ 90 h 132"/>
                <a:gd name="T10" fmla="*/ 16 w 51"/>
                <a:gd name="T11" fmla="*/ 110 h 132"/>
                <a:gd name="T12" fmla="*/ 0 w 51"/>
                <a:gd name="T13" fmla="*/ 132 h 132"/>
                <a:gd name="T14" fmla="*/ 2 w 51"/>
                <a:gd name="T15" fmla="*/ 102 h 132"/>
                <a:gd name="T16" fmla="*/ 28 w 51"/>
                <a:gd name="T17" fmla="*/ 75 h 132"/>
                <a:gd name="T18" fmla="*/ 32 w 51"/>
                <a:gd name="T19" fmla="*/ 47 h 132"/>
                <a:gd name="T20" fmla="*/ 16 w 51"/>
                <a:gd name="T21" fmla="*/ 13 h 132"/>
                <a:gd name="T22" fmla="*/ 32 w 51"/>
                <a:gd name="T23" fmla="*/ 0 h 132"/>
                <a:gd name="T24" fmla="*/ 32 w 51"/>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132">
                  <a:moveTo>
                    <a:pt x="32" y="0"/>
                  </a:moveTo>
                  <a:lnTo>
                    <a:pt x="46" y="25"/>
                  </a:lnTo>
                  <a:lnTo>
                    <a:pt x="51" y="29"/>
                  </a:lnTo>
                  <a:lnTo>
                    <a:pt x="46" y="49"/>
                  </a:lnTo>
                  <a:lnTo>
                    <a:pt x="40" y="90"/>
                  </a:lnTo>
                  <a:lnTo>
                    <a:pt x="16" y="110"/>
                  </a:lnTo>
                  <a:lnTo>
                    <a:pt x="0" y="132"/>
                  </a:lnTo>
                  <a:lnTo>
                    <a:pt x="2" y="102"/>
                  </a:lnTo>
                  <a:lnTo>
                    <a:pt x="28" y="75"/>
                  </a:lnTo>
                  <a:lnTo>
                    <a:pt x="32" y="47"/>
                  </a:lnTo>
                  <a:lnTo>
                    <a:pt x="16" y="13"/>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33">
              <a:extLst>
                <a:ext uri="{FF2B5EF4-FFF2-40B4-BE49-F238E27FC236}">
                  <a16:creationId xmlns:a16="http://schemas.microsoft.com/office/drawing/2014/main" id="{DB389620-FDB2-446D-B54E-1ABD5A6143F4}"/>
                </a:ext>
              </a:extLst>
            </p:cNvPr>
            <p:cNvSpPr>
              <a:spLocks/>
            </p:cNvSpPr>
            <p:nvPr/>
          </p:nvSpPr>
          <p:spPr bwMode="auto">
            <a:xfrm>
              <a:off x="974" y="3685"/>
              <a:ext cx="38" cy="29"/>
            </a:xfrm>
            <a:custGeom>
              <a:avLst/>
              <a:gdLst>
                <a:gd name="T0" fmla="*/ 38 w 38"/>
                <a:gd name="T1" fmla="*/ 0 h 29"/>
                <a:gd name="T2" fmla="*/ 18 w 38"/>
                <a:gd name="T3" fmla="*/ 14 h 29"/>
                <a:gd name="T4" fmla="*/ 0 w 38"/>
                <a:gd name="T5" fmla="*/ 21 h 29"/>
                <a:gd name="T6" fmla="*/ 16 w 38"/>
                <a:gd name="T7" fmla="*/ 29 h 29"/>
                <a:gd name="T8" fmla="*/ 30 w 38"/>
                <a:gd name="T9" fmla="*/ 21 h 29"/>
                <a:gd name="T10" fmla="*/ 38 w 38"/>
                <a:gd name="T11" fmla="*/ 0 h 29"/>
                <a:gd name="T12" fmla="*/ 38 w 38"/>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9">
                  <a:moveTo>
                    <a:pt x="38" y="0"/>
                  </a:moveTo>
                  <a:lnTo>
                    <a:pt x="18" y="14"/>
                  </a:lnTo>
                  <a:lnTo>
                    <a:pt x="0" y="21"/>
                  </a:lnTo>
                  <a:lnTo>
                    <a:pt x="16" y="29"/>
                  </a:lnTo>
                  <a:lnTo>
                    <a:pt x="30" y="2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34">
              <a:extLst>
                <a:ext uri="{FF2B5EF4-FFF2-40B4-BE49-F238E27FC236}">
                  <a16:creationId xmlns:a16="http://schemas.microsoft.com/office/drawing/2014/main" id="{67260081-0E71-4A8E-B858-4C4255FF0680}"/>
                </a:ext>
              </a:extLst>
            </p:cNvPr>
            <p:cNvSpPr>
              <a:spLocks/>
            </p:cNvSpPr>
            <p:nvPr/>
          </p:nvSpPr>
          <p:spPr bwMode="auto">
            <a:xfrm>
              <a:off x="976" y="3699"/>
              <a:ext cx="36" cy="69"/>
            </a:xfrm>
            <a:custGeom>
              <a:avLst/>
              <a:gdLst>
                <a:gd name="T0" fmla="*/ 36 w 36"/>
                <a:gd name="T1" fmla="*/ 19 h 69"/>
                <a:gd name="T2" fmla="*/ 28 w 36"/>
                <a:gd name="T3" fmla="*/ 47 h 69"/>
                <a:gd name="T4" fmla="*/ 2 w 36"/>
                <a:gd name="T5" fmla="*/ 69 h 69"/>
                <a:gd name="T6" fmla="*/ 0 w 36"/>
                <a:gd name="T7" fmla="*/ 45 h 69"/>
                <a:gd name="T8" fmla="*/ 20 w 36"/>
                <a:gd name="T9" fmla="*/ 27 h 69"/>
                <a:gd name="T10" fmla="*/ 32 w 36"/>
                <a:gd name="T11" fmla="*/ 0 h 69"/>
                <a:gd name="T12" fmla="*/ 36 w 36"/>
                <a:gd name="T13" fmla="*/ 19 h 69"/>
                <a:gd name="T14" fmla="*/ 36 w 36"/>
                <a:gd name="T15" fmla="*/ 19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9">
                  <a:moveTo>
                    <a:pt x="36" y="19"/>
                  </a:moveTo>
                  <a:lnTo>
                    <a:pt x="28" y="47"/>
                  </a:lnTo>
                  <a:lnTo>
                    <a:pt x="2" y="69"/>
                  </a:lnTo>
                  <a:lnTo>
                    <a:pt x="0" y="45"/>
                  </a:lnTo>
                  <a:lnTo>
                    <a:pt x="20" y="27"/>
                  </a:lnTo>
                  <a:lnTo>
                    <a:pt x="32" y="0"/>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35">
              <a:extLst>
                <a:ext uri="{FF2B5EF4-FFF2-40B4-BE49-F238E27FC236}">
                  <a16:creationId xmlns:a16="http://schemas.microsoft.com/office/drawing/2014/main" id="{5A0DB610-49EE-47F7-B000-1AD7CF59F649}"/>
                </a:ext>
              </a:extLst>
            </p:cNvPr>
            <p:cNvSpPr>
              <a:spLocks/>
            </p:cNvSpPr>
            <p:nvPr/>
          </p:nvSpPr>
          <p:spPr bwMode="auto">
            <a:xfrm>
              <a:off x="723" y="3815"/>
              <a:ext cx="46" cy="107"/>
            </a:xfrm>
            <a:custGeom>
              <a:avLst/>
              <a:gdLst>
                <a:gd name="T0" fmla="*/ 22 w 46"/>
                <a:gd name="T1" fmla="*/ 2 h 107"/>
                <a:gd name="T2" fmla="*/ 30 w 46"/>
                <a:gd name="T3" fmla="*/ 48 h 107"/>
                <a:gd name="T4" fmla="*/ 46 w 46"/>
                <a:gd name="T5" fmla="*/ 107 h 107"/>
                <a:gd name="T6" fmla="*/ 22 w 46"/>
                <a:gd name="T7" fmla="*/ 81 h 107"/>
                <a:gd name="T8" fmla="*/ 18 w 46"/>
                <a:gd name="T9" fmla="*/ 48 h 107"/>
                <a:gd name="T10" fmla="*/ 8 w 46"/>
                <a:gd name="T11" fmla="*/ 10 h 107"/>
                <a:gd name="T12" fmla="*/ 0 w 46"/>
                <a:gd name="T13" fmla="*/ 0 h 107"/>
                <a:gd name="T14" fmla="*/ 22 w 46"/>
                <a:gd name="T15" fmla="*/ 2 h 107"/>
                <a:gd name="T16" fmla="*/ 22 w 46"/>
                <a:gd name="T17" fmla="*/ 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7">
                  <a:moveTo>
                    <a:pt x="22" y="2"/>
                  </a:moveTo>
                  <a:lnTo>
                    <a:pt x="30" y="48"/>
                  </a:lnTo>
                  <a:lnTo>
                    <a:pt x="46" y="107"/>
                  </a:lnTo>
                  <a:lnTo>
                    <a:pt x="22" y="81"/>
                  </a:lnTo>
                  <a:lnTo>
                    <a:pt x="18" y="48"/>
                  </a:lnTo>
                  <a:lnTo>
                    <a:pt x="8" y="10"/>
                  </a:lnTo>
                  <a:lnTo>
                    <a:pt x="0"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36">
              <a:extLst>
                <a:ext uri="{FF2B5EF4-FFF2-40B4-BE49-F238E27FC236}">
                  <a16:creationId xmlns:a16="http://schemas.microsoft.com/office/drawing/2014/main" id="{9678CDC3-7A22-48FB-96C3-6DD40C6D4484}"/>
                </a:ext>
              </a:extLst>
            </p:cNvPr>
            <p:cNvSpPr>
              <a:spLocks/>
            </p:cNvSpPr>
            <p:nvPr/>
          </p:nvSpPr>
          <p:spPr bwMode="auto">
            <a:xfrm>
              <a:off x="765" y="3819"/>
              <a:ext cx="17" cy="111"/>
            </a:xfrm>
            <a:custGeom>
              <a:avLst/>
              <a:gdLst>
                <a:gd name="T0" fmla="*/ 11 w 17"/>
                <a:gd name="T1" fmla="*/ 2 h 111"/>
                <a:gd name="T2" fmla="*/ 13 w 17"/>
                <a:gd name="T3" fmla="*/ 57 h 111"/>
                <a:gd name="T4" fmla="*/ 17 w 17"/>
                <a:gd name="T5" fmla="*/ 111 h 111"/>
                <a:gd name="T6" fmla="*/ 0 w 17"/>
                <a:gd name="T7" fmla="*/ 57 h 111"/>
                <a:gd name="T8" fmla="*/ 0 w 17"/>
                <a:gd name="T9" fmla="*/ 0 h 111"/>
                <a:gd name="T10" fmla="*/ 11 w 17"/>
                <a:gd name="T11" fmla="*/ 2 h 111"/>
                <a:gd name="T12" fmla="*/ 11 w 17"/>
                <a:gd name="T13" fmla="*/ 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11">
                  <a:moveTo>
                    <a:pt x="11" y="2"/>
                  </a:moveTo>
                  <a:lnTo>
                    <a:pt x="13" y="57"/>
                  </a:lnTo>
                  <a:lnTo>
                    <a:pt x="17" y="111"/>
                  </a:lnTo>
                  <a:lnTo>
                    <a:pt x="0" y="57"/>
                  </a:lnTo>
                  <a:lnTo>
                    <a:pt x="0"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37">
              <a:extLst>
                <a:ext uri="{FF2B5EF4-FFF2-40B4-BE49-F238E27FC236}">
                  <a16:creationId xmlns:a16="http://schemas.microsoft.com/office/drawing/2014/main" id="{9065FB94-0C6F-4069-972B-BA8DD3E15B58}"/>
                </a:ext>
              </a:extLst>
            </p:cNvPr>
            <p:cNvSpPr>
              <a:spLocks/>
            </p:cNvSpPr>
            <p:nvPr/>
          </p:nvSpPr>
          <p:spPr bwMode="auto">
            <a:xfrm>
              <a:off x="798" y="3815"/>
              <a:ext cx="20" cy="134"/>
            </a:xfrm>
            <a:custGeom>
              <a:avLst/>
              <a:gdLst>
                <a:gd name="T0" fmla="*/ 0 w 20"/>
                <a:gd name="T1" fmla="*/ 8 h 134"/>
                <a:gd name="T2" fmla="*/ 4 w 20"/>
                <a:gd name="T3" fmla="*/ 16 h 134"/>
                <a:gd name="T4" fmla="*/ 10 w 20"/>
                <a:gd name="T5" fmla="*/ 85 h 134"/>
                <a:gd name="T6" fmla="*/ 10 w 20"/>
                <a:gd name="T7" fmla="*/ 134 h 134"/>
                <a:gd name="T8" fmla="*/ 20 w 20"/>
                <a:gd name="T9" fmla="*/ 134 h 134"/>
                <a:gd name="T10" fmla="*/ 20 w 20"/>
                <a:gd name="T11" fmla="*/ 65 h 134"/>
                <a:gd name="T12" fmla="*/ 18 w 20"/>
                <a:gd name="T13" fmla="*/ 14 h 134"/>
                <a:gd name="T14" fmla="*/ 20 w 20"/>
                <a:gd name="T15" fmla="*/ 0 h 134"/>
                <a:gd name="T16" fmla="*/ 12 w 20"/>
                <a:gd name="T17" fmla="*/ 2 h 134"/>
                <a:gd name="T18" fmla="*/ 8 w 20"/>
                <a:gd name="T19" fmla="*/ 2 h 134"/>
                <a:gd name="T20" fmla="*/ 4 w 20"/>
                <a:gd name="T21" fmla="*/ 4 h 134"/>
                <a:gd name="T22" fmla="*/ 2 w 20"/>
                <a:gd name="T23" fmla="*/ 6 h 134"/>
                <a:gd name="T24" fmla="*/ 0 w 20"/>
                <a:gd name="T25" fmla="*/ 6 h 134"/>
                <a:gd name="T26" fmla="*/ 0 w 20"/>
                <a:gd name="T27" fmla="*/ 8 h 134"/>
                <a:gd name="T28" fmla="*/ 0 w 20"/>
                <a:gd name="T29" fmla="*/ 8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4">
                  <a:moveTo>
                    <a:pt x="0" y="8"/>
                  </a:moveTo>
                  <a:lnTo>
                    <a:pt x="4" y="16"/>
                  </a:lnTo>
                  <a:lnTo>
                    <a:pt x="10" y="85"/>
                  </a:lnTo>
                  <a:lnTo>
                    <a:pt x="10" y="134"/>
                  </a:lnTo>
                  <a:lnTo>
                    <a:pt x="20" y="134"/>
                  </a:lnTo>
                  <a:lnTo>
                    <a:pt x="20" y="65"/>
                  </a:lnTo>
                  <a:lnTo>
                    <a:pt x="18" y="14"/>
                  </a:lnTo>
                  <a:lnTo>
                    <a:pt x="20" y="0"/>
                  </a:lnTo>
                  <a:lnTo>
                    <a:pt x="12" y="2"/>
                  </a:lnTo>
                  <a:lnTo>
                    <a:pt x="8" y="2"/>
                  </a:lnTo>
                  <a:lnTo>
                    <a:pt x="4" y="4"/>
                  </a:lnTo>
                  <a:lnTo>
                    <a:pt x="2" y="6"/>
                  </a:lnTo>
                  <a:lnTo>
                    <a:pt x="0"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38">
              <a:extLst>
                <a:ext uri="{FF2B5EF4-FFF2-40B4-BE49-F238E27FC236}">
                  <a16:creationId xmlns:a16="http://schemas.microsoft.com/office/drawing/2014/main" id="{25D1ED60-9FCB-4334-B4DE-F35708F2D2CF}"/>
                </a:ext>
              </a:extLst>
            </p:cNvPr>
            <p:cNvSpPr>
              <a:spLocks/>
            </p:cNvSpPr>
            <p:nvPr/>
          </p:nvSpPr>
          <p:spPr bwMode="auto">
            <a:xfrm>
              <a:off x="1146" y="1869"/>
              <a:ext cx="396" cy="411"/>
            </a:xfrm>
            <a:custGeom>
              <a:avLst/>
              <a:gdLst>
                <a:gd name="T0" fmla="*/ 291 w 396"/>
                <a:gd name="T1" fmla="*/ 184 h 411"/>
                <a:gd name="T2" fmla="*/ 257 w 396"/>
                <a:gd name="T3" fmla="*/ 174 h 411"/>
                <a:gd name="T4" fmla="*/ 265 w 396"/>
                <a:gd name="T5" fmla="*/ 160 h 411"/>
                <a:gd name="T6" fmla="*/ 247 w 396"/>
                <a:gd name="T7" fmla="*/ 166 h 411"/>
                <a:gd name="T8" fmla="*/ 232 w 396"/>
                <a:gd name="T9" fmla="*/ 174 h 411"/>
                <a:gd name="T10" fmla="*/ 214 w 396"/>
                <a:gd name="T11" fmla="*/ 182 h 411"/>
                <a:gd name="T12" fmla="*/ 170 w 396"/>
                <a:gd name="T13" fmla="*/ 201 h 411"/>
                <a:gd name="T14" fmla="*/ 125 w 396"/>
                <a:gd name="T15" fmla="*/ 211 h 411"/>
                <a:gd name="T16" fmla="*/ 99 w 396"/>
                <a:gd name="T17" fmla="*/ 255 h 411"/>
                <a:gd name="T18" fmla="*/ 85 w 396"/>
                <a:gd name="T19" fmla="*/ 215 h 411"/>
                <a:gd name="T20" fmla="*/ 56 w 396"/>
                <a:gd name="T21" fmla="*/ 199 h 411"/>
                <a:gd name="T22" fmla="*/ 46 w 396"/>
                <a:gd name="T23" fmla="*/ 265 h 411"/>
                <a:gd name="T24" fmla="*/ 71 w 396"/>
                <a:gd name="T25" fmla="*/ 314 h 411"/>
                <a:gd name="T26" fmla="*/ 99 w 396"/>
                <a:gd name="T27" fmla="*/ 356 h 411"/>
                <a:gd name="T28" fmla="*/ 93 w 396"/>
                <a:gd name="T29" fmla="*/ 363 h 411"/>
                <a:gd name="T30" fmla="*/ 83 w 396"/>
                <a:gd name="T31" fmla="*/ 385 h 411"/>
                <a:gd name="T32" fmla="*/ 71 w 396"/>
                <a:gd name="T33" fmla="*/ 403 h 411"/>
                <a:gd name="T34" fmla="*/ 68 w 396"/>
                <a:gd name="T35" fmla="*/ 411 h 411"/>
                <a:gd name="T36" fmla="*/ 42 w 396"/>
                <a:gd name="T37" fmla="*/ 399 h 411"/>
                <a:gd name="T38" fmla="*/ 26 w 396"/>
                <a:gd name="T39" fmla="*/ 387 h 411"/>
                <a:gd name="T40" fmla="*/ 12 w 396"/>
                <a:gd name="T41" fmla="*/ 373 h 411"/>
                <a:gd name="T42" fmla="*/ 6 w 396"/>
                <a:gd name="T43" fmla="*/ 362 h 411"/>
                <a:gd name="T44" fmla="*/ 0 w 396"/>
                <a:gd name="T45" fmla="*/ 342 h 411"/>
                <a:gd name="T46" fmla="*/ 2 w 396"/>
                <a:gd name="T47" fmla="*/ 334 h 411"/>
                <a:gd name="T48" fmla="*/ 16 w 396"/>
                <a:gd name="T49" fmla="*/ 324 h 411"/>
                <a:gd name="T50" fmla="*/ 20 w 396"/>
                <a:gd name="T51" fmla="*/ 306 h 411"/>
                <a:gd name="T52" fmla="*/ 20 w 396"/>
                <a:gd name="T53" fmla="*/ 282 h 411"/>
                <a:gd name="T54" fmla="*/ 20 w 396"/>
                <a:gd name="T55" fmla="*/ 275 h 411"/>
                <a:gd name="T56" fmla="*/ 18 w 396"/>
                <a:gd name="T57" fmla="*/ 196 h 411"/>
                <a:gd name="T58" fmla="*/ 24 w 396"/>
                <a:gd name="T59" fmla="*/ 182 h 411"/>
                <a:gd name="T60" fmla="*/ 30 w 396"/>
                <a:gd name="T61" fmla="*/ 168 h 411"/>
                <a:gd name="T62" fmla="*/ 40 w 396"/>
                <a:gd name="T63" fmla="*/ 150 h 411"/>
                <a:gd name="T64" fmla="*/ 50 w 396"/>
                <a:gd name="T65" fmla="*/ 128 h 411"/>
                <a:gd name="T66" fmla="*/ 66 w 396"/>
                <a:gd name="T67" fmla="*/ 105 h 411"/>
                <a:gd name="T68" fmla="*/ 79 w 396"/>
                <a:gd name="T69" fmla="*/ 83 h 411"/>
                <a:gd name="T70" fmla="*/ 97 w 396"/>
                <a:gd name="T71" fmla="*/ 65 h 411"/>
                <a:gd name="T72" fmla="*/ 133 w 396"/>
                <a:gd name="T73" fmla="*/ 30 h 411"/>
                <a:gd name="T74" fmla="*/ 170 w 396"/>
                <a:gd name="T75" fmla="*/ 12 h 411"/>
                <a:gd name="T76" fmla="*/ 204 w 396"/>
                <a:gd name="T77" fmla="*/ 2 h 411"/>
                <a:gd name="T78" fmla="*/ 234 w 396"/>
                <a:gd name="T79" fmla="*/ 2 h 411"/>
                <a:gd name="T80" fmla="*/ 261 w 396"/>
                <a:gd name="T81" fmla="*/ 8 h 411"/>
                <a:gd name="T82" fmla="*/ 283 w 396"/>
                <a:gd name="T83" fmla="*/ 16 h 411"/>
                <a:gd name="T84" fmla="*/ 303 w 396"/>
                <a:gd name="T85" fmla="*/ 28 h 411"/>
                <a:gd name="T86" fmla="*/ 315 w 396"/>
                <a:gd name="T87" fmla="*/ 36 h 411"/>
                <a:gd name="T88" fmla="*/ 331 w 396"/>
                <a:gd name="T89" fmla="*/ 47 h 411"/>
                <a:gd name="T90" fmla="*/ 342 w 396"/>
                <a:gd name="T91" fmla="*/ 59 h 411"/>
                <a:gd name="T92" fmla="*/ 362 w 396"/>
                <a:gd name="T93" fmla="*/ 81 h 411"/>
                <a:gd name="T94" fmla="*/ 370 w 396"/>
                <a:gd name="T95" fmla="*/ 95 h 411"/>
                <a:gd name="T96" fmla="*/ 378 w 396"/>
                <a:gd name="T97" fmla="*/ 111 h 411"/>
                <a:gd name="T98" fmla="*/ 386 w 396"/>
                <a:gd name="T99" fmla="*/ 132 h 411"/>
                <a:gd name="T100" fmla="*/ 396 w 396"/>
                <a:gd name="T101" fmla="*/ 162 h 411"/>
                <a:gd name="T102" fmla="*/ 396 w 396"/>
                <a:gd name="T103" fmla="*/ 174 h 411"/>
                <a:gd name="T104" fmla="*/ 396 w 396"/>
                <a:gd name="T105" fmla="*/ 196 h 411"/>
                <a:gd name="T106" fmla="*/ 394 w 396"/>
                <a:gd name="T107" fmla="*/ 211 h 411"/>
                <a:gd name="T108" fmla="*/ 374 w 396"/>
                <a:gd name="T109" fmla="*/ 237 h 411"/>
                <a:gd name="T110" fmla="*/ 370 w 396"/>
                <a:gd name="T111" fmla="*/ 219 h 411"/>
                <a:gd name="T112" fmla="*/ 370 w 396"/>
                <a:gd name="T113" fmla="*/ 205 h 411"/>
                <a:gd name="T114" fmla="*/ 366 w 396"/>
                <a:gd name="T115" fmla="*/ 188 h 411"/>
                <a:gd name="T116" fmla="*/ 354 w 396"/>
                <a:gd name="T117" fmla="*/ 176 h 411"/>
                <a:gd name="T118" fmla="*/ 344 w 396"/>
                <a:gd name="T119" fmla="*/ 168 h 411"/>
                <a:gd name="T120" fmla="*/ 331 w 396"/>
                <a:gd name="T121" fmla="*/ 160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6" h="411">
                  <a:moveTo>
                    <a:pt x="331" y="160"/>
                  </a:moveTo>
                  <a:lnTo>
                    <a:pt x="291" y="184"/>
                  </a:lnTo>
                  <a:lnTo>
                    <a:pt x="228" y="184"/>
                  </a:lnTo>
                  <a:lnTo>
                    <a:pt x="257" y="174"/>
                  </a:lnTo>
                  <a:lnTo>
                    <a:pt x="275" y="158"/>
                  </a:lnTo>
                  <a:lnTo>
                    <a:pt x="265" y="160"/>
                  </a:lnTo>
                  <a:lnTo>
                    <a:pt x="257" y="164"/>
                  </a:lnTo>
                  <a:lnTo>
                    <a:pt x="247" y="166"/>
                  </a:lnTo>
                  <a:lnTo>
                    <a:pt x="240" y="170"/>
                  </a:lnTo>
                  <a:lnTo>
                    <a:pt x="232" y="174"/>
                  </a:lnTo>
                  <a:lnTo>
                    <a:pt x="224" y="178"/>
                  </a:lnTo>
                  <a:lnTo>
                    <a:pt x="214" y="182"/>
                  </a:lnTo>
                  <a:lnTo>
                    <a:pt x="206" y="186"/>
                  </a:lnTo>
                  <a:lnTo>
                    <a:pt x="170" y="201"/>
                  </a:lnTo>
                  <a:lnTo>
                    <a:pt x="149" y="207"/>
                  </a:lnTo>
                  <a:lnTo>
                    <a:pt x="125" y="211"/>
                  </a:lnTo>
                  <a:lnTo>
                    <a:pt x="109" y="227"/>
                  </a:lnTo>
                  <a:lnTo>
                    <a:pt x="99" y="255"/>
                  </a:lnTo>
                  <a:lnTo>
                    <a:pt x="95" y="253"/>
                  </a:lnTo>
                  <a:lnTo>
                    <a:pt x="85" y="215"/>
                  </a:lnTo>
                  <a:lnTo>
                    <a:pt x="75" y="198"/>
                  </a:lnTo>
                  <a:lnTo>
                    <a:pt x="56" y="199"/>
                  </a:lnTo>
                  <a:lnTo>
                    <a:pt x="44" y="213"/>
                  </a:lnTo>
                  <a:lnTo>
                    <a:pt x="46" y="265"/>
                  </a:lnTo>
                  <a:lnTo>
                    <a:pt x="56" y="288"/>
                  </a:lnTo>
                  <a:lnTo>
                    <a:pt x="71" y="314"/>
                  </a:lnTo>
                  <a:lnTo>
                    <a:pt x="87" y="310"/>
                  </a:lnTo>
                  <a:lnTo>
                    <a:pt x="99" y="356"/>
                  </a:lnTo>
                  <a:lnTo>
                    <a:pt x="97" y="356"/>
                  </a:lnTo>
                  <a:lnTo>
                    <a:pt x="93" y="363"/>
                  </a:lnTo>
                  <a:lnTo>
                    <a:pt x="87" y="373"/>
                  </a:lnTo>
                  <a:lnTo>
                    <a:pt x="83" y="385"/>
                  </a:lnTo>
                  <a:lnTo>
                    <a:pt x="77" y="393"/>
                  </a:lnTo>
                  <a:lnTo>
                    <a:pt x="71" y="403"/>
                  </a:lnTo>
                  <a:lnTo>
                    <a:pt x="68" y="407"/>
                  </a:lnTo>
                  <a:lnTo>
                    <a:pt x="68" y="411"/>
                  </a:lnTo>
                  <a:lnTo>
                    <a:pt x="54" y="403"/>
                  </a:lnTo>
                  <a:lnTo>
                    <a:pt x="42" y="399"/>
                  </a:lnTo>
                  <a:lnTo>
                    <a:pt x="32" y="393"/>
                  </a:lnTo>
                  <a:lnTo>
                    <a:pt x="26" y="387"/>
                  </a:lnTo>
                  <a:lnTo>
                    <a:pt x="18" y="379"/>
                  </a:lnTo>
                  <a:lnTo>
                    <a:pt x="12" y="373"/>
                  </a:lnTo>
                  <a:lnTo>
                    <a:pt x="8" y="367"/>
                  </a:lnTo>
                  <a:lnTo>
                    <a:pt x="6" y="362"/>
                  </a:lnTo>
                  <a:lnTo>
                    <a:pt x="2" y="352"/>
                  </a:lnTo>
                  <a:lnTo>
                    <a:pt x="0" y="342"/>
                  </a:lnTo>
                  <a:lnTo>
                    <a:pt x="0" y="336"/>
                  </a:lnTo>
                  <a:lnTo>
                    <a:pt x="2" y="334"/>
                  </a:lnTo>
                  <a:lnTo>
                    <a:pt x="10" y="332"/>
                  </a:lnTo>
                  <a:lnTo>
                    <a:pt x="16" y="324"/>
                  </a:lnTo>
                  <a:lnTo>
                    <a:pt x="20" y="316"/>
                  </a:lnTo>
                  <a:lnTo>
                    <a:pt x="20" y="306"/>
                  </a:lnTo>
                  <a:lnTo>
                    <a:pt x="20" y="294"/>
                  </a:lnTo>
                  <a:lnTo>
                    <a:pt x="20" y="282"/>
                  </a:lnTo>
                  <a:lnTo>
                    <a:pt x="20" y="277"/>
                  </a:lnTo>
                  <a:lnTo>
                    <a:pt x="20" y="275"/>
                  </a:lnTo>
                  <a:lnTo>
                    <a:pt x="14" y="245"/>
                  </a:lnTo>
                  <a:lnTo>
                    <a:pt x="18" y="196"/>
                  </a:lnTo>
                  <a:lnTo>
                    <a:pt x="18" y="194"/>
                  </a:lnTo>
                  <a:lnTo>
                    <a:pt x="24" y="182"/>
                  </a:lnTo>
                  <a:lnTo>
                    <a:pt x="26" y="174"/>
                  </a:lnTo>
                  <a:lnTo>
                    <a:pt x="30" y="168"/>
                  </a:lnTo>
                  <a:lnTo>
                    <a:pt x="34" y="158"/>
                  </a:lnTo>
                  <a:lnTo>
                    <a:pt x="40" y="150"/>
                  </a:lnTo>
                  <a:lnTo>
                    <a:pt x="44" y="138"/>
                  </a:lnTo>
                  <a:lnTo>
                    <a:pt x="50" y="128"/>
                  </a:lnTo>
                  <a:lnTo>
                    <a:pt x="58" y="117"/>
                  </a:lnTo>
                  <a:lnTo>
                    <a:pt x="66" y="105"/>
                  </a:lnTo>
                  <a:lnTo>
                    <a:pt x="71" y="95"/>
                  </a:lnTo>
                  <a:lnTo>
                    <a:pt x="79" y="83"/>
                  </a:lnTo>
                  <a:lnTo>
                    <a:pt x="87" y="73"/>
                  </a:lnTo>
                  <a:lnTo>
                    <a:pt x="97" y="65"/>
                  </a:lnTo>
                  <a:lnTo>
                    <a:pt x="115" y="45"/>
                  </a:lnTo>
                  <a:lnTo>
                    <a:pt x="133" y="30"/>
                  </a:lnTo>
                  <a:lnTo>
                    <a:pt x="153" y="20"/>
                  </a:lnTo>
                  <a:lnTo>
                    <a:pt x="170" y="12"/>
                  </a:lnTo>
                  <a:lnTo>
                    <a:pt x="186" y="4"/>
                  </a:lnTo>
                  <a:lnTo>
                    <a:pt x="204" y="2"/>
                  </a:lnTo>
                  <a:lnTo>
                    <a:pt x="220" y="0"/>
                  </a:lnTo>
                  <a:lnTo>
                    <a:pt x="234" y="2"/>
                  </a:lnTo>
                  <a:lnTo>
                    <a:pt x="247" y="4"/>
                  </a:lnTo>
                  <a:lnTo>
                    <a:pt x="261" y="8"/>
                  </a:lnTo>
                  <a:lnTo>
                    <a:pt x="271" y="12"/>
                  </a:lnTo>
                  <a:lnTo>
                    <a:pt x="283" y="16"/>
                  </a:lnTo>
                  <a:lnTo>
                    <a:pt x="293" y="22"/>
                  </a:lnTo>
                  <a:lnTo>
                    <a:pt x="303" y="28"/>
                  </a:lnTo>
                  <a:lnTo>
                    <a:pt x="309" y="30"/>
                  </a:lnTo>
                  <a:lnTo>
                    <a:pt x="315" y="36"/>
                  </a:lnTo>
                  <a:lnTo>
                    <a:pt x="323" y="41"/>
                  </a:lnTo>
                  <a:lnTo>
                    <a:pt x="331" y="47"/>
                  </a:lnTo>
                  <a:lnTo>
                    <a:pt x="336" y="53"/>
                  </a:lnTo>
                  <a:lnTo>
                    <a:pt x="342" y="59"/>
                  </a:lnTo>
                  <a:lnTo>
                    <a:pt x="354" y="67"/>
                  </a:lnTo>
                  <a:lnTo>
                    <a:pt x="362" y="81"/>
                  </a:lnTo>
                  <a:lnTo>
                    <a:pt x="366" y="87"/>
                  </a:lnTo>
                  <a:lnTo>
                    <a:pt x="370" y="95"/>
                  </a:lnTo>
                  <a:lnTo>
                    <a:pt x="374" y="101"/>
                  </a:lnTo>
                  <a:lnTo>
                    <a:pt x="378" y="111"/>
                  </a:lnTo>
                  <a:lnTo>
                    <a:pt x="382" y="120"/>
                  </a:lnTo>
                  <a:lnTo>
                    <a:pt x="386" y="132"/>
                  </a:lnTo>
                  <a:lnTo>
                    <a:pt x="390" y="144"/>
                  </a:lnTo>
                  <a:lnTo>
                    <a:pt x="396" y="162"/>
                  </a:lnTo>
                  <a:lnTo>
                    <a:pt x="396" y="166"/>
                  </a:lnTo>
                  <a:lnTo>
                    <a:pt x="396" y="174"/>
                  </a:lnTo>
                  <a:lnTo>
                    <a:pt x="396" y="186"/>
                  </a:lnTo>
                  <a:lnTo>
                    <a:pt x="396" y="196"/>
                  </a:lnTo>
                  <a:lnTo>
                    <a:pt x="396" y="203"/>
                  </a:lnTo>
                  <a:lnTo>
                    <a:pt x="394" y="211"/>
                  </a:lnTo>
                  <a:lnTo>
                    <a:pt x="394" y="215"/>
                  </a:lnTo>
                  <a:lnTo>
                    <a:pt x="374" y="237"/>
                  </a:lnTo>
                  <a:lnTo>
                    <a:pt x="372" y="227"/>
                  </a:lnTo>
                  <a:lnTo>
                    <a:pt x="370" y="219"/>
                  </a:lnTo>
                  <a:lnTo>
                    <a:pt x="370" y="211"/>
                  </a:lnTo>
                  <a:lnTo>
                    <a:pt x="370" y="205"/>
                  </a:lnTo>
                  <a:lnTo>
                    <a:pt x="368" y="196"/>
                  </a:lnTo>
                  <a:lnTo>
                    <a:pt x="366" y="188"/>
                  </a:lnTo>
                  <a:lnTo>
                    <a:pt x="362" y="182"/>
                  </a:lnTo>
                  <a:lnTo>
                    <a:pt x="354" y="176"/>
                  </a:lnTo>
                  <a:lnTo>
                    <a:pt x="350" y="172"/>
                  </a:lnTo>
                  <a:lnTo>
                    <a:pt x="344" y="168"/>
                  </a:lnTo>
                  <a:lnTo>
                    <a:pt x="336" y="164"/>
                  </a:lnTo>
                  <a:lnTo>
                    <a:pt x="331"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39">
              <a:extLst>
                <a:ext uri="{FF2B5EF4-FFF2-40B4-BE49-F238E27FC236}">
                  <a16:creationId xmlns:a16="http://schemas.microsoft.com/office/drawing/2014/main" id="{FEBBA6C8-50F5-4928-B6B8-E0BB56DFE5B9}"/>
                </a:ext>
              </a:extLst>
            </p:cNvPr>
            <p:cNvSpPr>
              <a:spLocks/>
            </p:cNvSpPr>
            <p:nvPr/>
          </p:nvSpPr>
          <p:spPr bwMode="auto">
            <a:xfrm>
              <a:off x="1439" y="2090"/>
              <a:ext cx="85" cy="139"/>
            </a:xfrm>
            <a:custGeom>
              <a:avLst/>
              <a:gdLst>
                <a:gd name="T0" fmla="*/ 81 w 85"/>
                <a:gd name="T1" fmla="*/ 0 h 139"/>
                <a:gd name="T2" fmla="*/ 81 w 85"/>
                <a:gd name="T3" fmla="*/ 40 h 139"/>
                <a:gd name="T4" fmla="*/ 85 w 85"/>
                <a:gd name="T5" fmla="*/ 61 h 139"/>
                <a:gd name="T6" fmla="*/ 77 w 85"/>
                <a:gd name="T7" fmla="*/ 69 h 139"/>
                <a:gd name="T8" fmla="*/ 42 w 85"/>
                <a:gd name="T9" fmla="*/ 69 h 139"/>
                <a:gd name="T10" fmla="*/ 22 w 85"/>
                <a:gd name="T11" fmla="*/ 81 h 139"/>
                <a:gd name="T12" fmla="*/ 32 w 85"/>
                <a:gd name="T13" fmla="*/ 93 h 139"/>
                <a:gd name="T14" fmla="*/ 49 w 85"/>
                <a:gd name="T15" fmla="*/ 101 h 139"/>
                <a:gd name="T16" fmla="*/ 61 w 85"/>
                <a:gd name="T17" fmla="*/ 93 h 139"/>
                <a:gd name="T18" fmla="*/ 61 w 85"/>
                <a:gd name="T19" fmla="*/ 105 h 139"/>
                <a:gd name="T20" fmla="*/ 38 w 85"/>
                <a:gd name="T21" fmla="*/ 113 h 139"/>
                <a:gd name="T22" fmla="*/ 12 w 85"/>
                <a:gd name="T23" fmla="*/ 97 h 139"/>
                <a:gd name="T24" fmla="*/ 0 w 85"/>
                <a:gd name="T25" fmla="*/ 139 h 139"/>
                <a:gd name="T26" fmla="*/ 2 w 85"/>
                <a:gd name="T27" fmla="*/ 85 h 139"/>
                <a:gd name="T28" fmla="*/ 24 w 85"/>
                <a:gd name="T29" fmla="*/ 63 h 139"/>
                <a:gd name="T30" fmla="*/ 36 w 85"/>
                <a:gd name="T31" fmla="*/ 54 h 139"/>
                <a:gd name="T32" fmla="*/ 73 w 85"/>
                <a:gd name="T33" fmla="*/ 56 h 139"/>
                <a:gd name="T34" fmla="*/ 73 w 85"/>
                <a:gd name="T35" fmla="*/ 36 h 139"/>
                <a:gd name="T36" fmla="*/ 81 w 85"/>
                <a:gd name="T37" fmla="*/ 0 h 139"/>
                <a:gd name="T38" fmla="*/ 81 w 8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 h="139">
                  <a:moveTo>
                    <a:pt x="81" y="0"/>
                  </a:moveTo>
                  <a:lnTo>
                    <a:pt x="81" y="40"/>
                  </a:lnTo>
                  <a:lnTo>
                    <a:pt x="85" y="61"/>
                  </a:lnTo>
                  <a:lnTo>
                    <a:pt x="77" y="69"/>
                  </a:lnTo>
                  <a:lnTo>
                    <a:pt x="42" y="69"/>
                  </a:lnTo>
                  <a:lnTo>
                    <a:pt x="22" y="81"/>
                  </a:lnTo>
                  <a:lnTo>
                    <a:pt x="32" y="93"/>
                  </a:lnTo>
                  <a:lnTo>
                    <a:pt x="49" y="101"/>
                  </a:lnTo>
                  <a:lnTo>
                    <a:pt x="61" y="93"/>
                  </a:lnTo>
                  <a:lnTo>
                    <a:pt x="61" y="105"/>
                  </a:lnTo>
                  <a:lnTo>
                    <a:pt x="38" y="113"/>
                  </a:lnTo>
                  <a:lnTo>
                    <a:pt x="12" y="97"/>
                  </a:lnTo>
                  <a:lnTo>
                    <a:pt x="0" y="139"/>
                  </a:lnTo>
                  <a:lnTo>
                    <a:pt x="2" y="85"/>
                  </a:lnTo>
                  <a:lnTo>
                    <a:pt x="24" y="63"/>
                  </a:lnTo>
                  <a:lnTo>
                    <a:pt x="36" y="54"/>
                  </a:lnTo>
                  <a:lnTo>
                    <a:pt x="73" y="56"/>
                  </a:lnTo>
                  <a:lnTo>
                    <a:pt x="73" y="36"/>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40">
              <a:extLst>
                <a:ext uri="{FF2B5EF4-FFF2-40B4-BE49-F238E27FC236}">
                  <a16:creationId xmlns:a16="http://schemas.microsoft.com/office/drawing/2014/main" id="{2F9CB256-B913-4810-8F96-244E6A042549}"/>
                </a:ext>
              </a:extLst>
            </p:cNvPr>
            <p:cNvSpPr>
              <a:spLocks/>
            </p:cNvSpPr>
            <p:nvPr/>
          </p:nvSpPr>
          <p:spPr bwMode="auto">
            <a:xfrm>
              <a:off x="1295" y="2175"/>
              <a:ext cx="213" cy="196"/>
            </a:xfrm>
            <a:custGeom>
              <a:avLst/>
              <a:gdLst>
                <a:gd name="T0" fmla="*/ 213 w 213"/>
                <a:gd name="T1" fmla="*/ 0 h 196"/>
                <a:gd name="T2" fmla="*/ 201 w 213"/>
                <a:gd name="T3" fmla="*/ 54 h 196"/>
                <a:gd name="T4" fmla="*/ 191 w 213"/>
                <a:gd name="T5" fmla="*/ 79 h 196"/>
                <a:gd name="T6" fmla="*/ 170 w 213"/>
                <a:gd name="T7" fmla="*/ 113 h 196"/>
                <a:gd name="T8" fmla="*/ 134 w 213"/>
                <a:gd name="T9" fmla="*/ 154 h 196"/>
                <a:gd name="T10" fmla="*/ 100 w 213"/>
                <a:gd name="T11" fmla="*/ 186 h 196"/>
                <a:gd name="T12" fmla="*/ 63 w 213"/>
                <a:gd name="T13" fmla="*/ 184 h 196"/>
                <a:gd name="T14" fmla="*/ 31 w 213"/>
                <a:gd name="T15" fmla="*/ 162 h 196"/>
                <a:gd name="T16" fmla="*/ 0 w 213"/>
                <a:gd name="T17" fmla="*/ 138 h 196"/>
                <a:gd name="T18" fmla="*/ 29 w 213"/>
                <a:gd name="T19" fmla="*/ 182 h 196"/>
                <a:gd name="T20" fmla="*/ 81 w 213"/>
                <a:gd name="T21" fmla="*/ 196 h 196"/>
                <a:gd name="T22" fmla="*/ 104 w 213"/>
                <a:gd name="T23" fmla="*/ 190 h 196"/>
                <a:gd name="T24" fmla="*/ 134 w 213"/>
                <a:gd name="T25" fmla="*/ 166 h 196"/>
                <a:gd name="T26" fmla="*/ 172 w 213"/>
                <a:gd name="T27" fmla="*/ 123 h 196"/>
                <a:gd name="T28" fmla="*/ 191 w 213"/>
                <a:gd name="T29" fmla="*/ 89 h 196"/>
                <a:gd name="T30" fmla="*/ 205 w 213"/>
                <a:gd name="T31" fmla="*/ 63 h 196"/>
                <a:gd name="T32" fmla="*/ 209 w 213"/>
                <a:gd name="T33" fmla="*/ 52 h 196"/>
                <a:gd name="T34" fmla="*/ 213 w 213"/>
                <a:gd name="T35" fmla="*/ 0 h 196"/>
                <a:gd name="T36" fmla="*/ 213 w 213"/>
                <a:gd name="T37" fmla="*/ 0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3" h="196">
                  <a:moveTo>
                    <a:pt x="213" y="0"/>
                  </a:moveTo>
                  <a:lnTo>
                    <a:pt x="201" y="54"/>
                  </a:lnTo>
                  <a:lnTo>
                    <a:pt x="191" y="79"/>
                  </a:lnTo>
                  <a:lnTo>
                    <a:pt x="170" y="113"/>
                  </a:lnTo>
                  <a:lnTo>
                    <a:pt x="134" y="154"/>
                  </a:lnTo>
                  <a:lnTo>
                    <a:pt x="100" y="186"/>
                  </a:lnTo>
                  <a:lnTo>
                    <a:pt x="63" y="184"/>
                  </a:lnTo>
                  <a:lnTo>
                    <a:pt x="31" y="162"/>
                  </a:lnTo>
                  <a:lnTo>
                    <a:pt x="0" y="138"/>
                  </a:lnTo>
                  <a:lnTo>
                    <a:pt x="29" y="182"/>
                  </a:lnTo>
                  <a:lnTo>
                    <a:pt x="81" y="196"/>
                  </a:lnTo>
                  <a:lnTo>
                    <a:pt x="104" y="190"/>
                  </a:lnTo>
                  <a:lnTo>
                    <a:pt x="134" y="166"/>
                  </a:lnTo>
                  <a:lnTo>
                    <a:pt x="172" y="123"/>
                  </a:lnTo>
                  <a:lnTo>
                    <a:pt x="191" y="89"/>
                  </a:lnTo>
                  <a:lnTo>
                    <a:pt x="205" y="63"/>
                  </a:lnTo>
                  <a:lnTo>
                    <a:pt x="209" y="52"/>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1">
              <a:extLst>
                <a:ext uri="{FF2B5EF4-FFF2-40B4-BE49-F238E27FC236}">
                  <a16:creationId xmlns:a16="http://schemas.microsoft.com/office/drawing/2014/main" id="{9A1ED936-539A-4279-A630-A19DFE795C89}"/>
                </a:ext>
              </a:extLst>
            </p:cNvPr>
            <p:cNvSpPr>
              <a:spLocks/>
            </p:cNvSpPr>
            <p:nvPr/>
          </p:nvSpPr>
          <p:spPr bwMode="auto">
            <a:xfrm>
              <a:off x="1059" y="2300"/>
              <a:ext cx="876" cy="1551"/>
            </a:xfrm>
            <a:custGeom>
              <a:avLst/>
              <a:gdLst>
                <a:gd name="T0" fmla="*/ 481 w 876"/>
                <a:gd name="T1" fmla="*/ 41 h 1551"/>
                <a:gd name="T2" fmla="*/ 661 w 876"/>
                <a:gd name="T3" fmla="*/ 118 h 1551"/>
                <a:gd name="T4" fmla="*/ 667 w 876"/>
                <a:gd name="T5" fmla="*/ 278 h 1551"/>
                <a:gd name="T6" fmla="*/ 582 w 876"/>
                <a:gd name="T7" fmla="*/ 535 h 1551"/>
                <a:gd name="T8" fmla="*/ 550 w 876"/>
                <a:gd name="T9" fmla="*/ 440 h 1551"/>
                <a:gd name="T10" fmla="*/ 536 w 876"/>
                <a:gd name="T11" fmla="*/ 424 h 1551"/>
                <a:gd name="T12" fmla="*/ 542 w 876"/>
                <a:gd name="T13" fmla="*/ 784 h 1551"/>
                <a:gd name="T14" fmla="*/ 562 w 876"/>
                <a:gd name="T15" fmla="*/ 922 h 1551"/>
                <a:gd name="T16" fmla="*/ 586 w 876"/>
                <a:gd name="T17" fmla="*/ 1353 h 1551"/>
                <a:gd name="T18" fmla="*/ 352 w 876"/>
                <a:gd name="T19" fmla="*/ 754 h 1551"/>
                <a:gd name="T20" fmla="*/ 305 w 876"/>
                <a:gd name="T21" fmla="*/ 405 h 1551"/>
                <a:gd name="T22" fmla="*/ 366 w 876"/>
                <a:gd name="T23" fmla="*/ 290 h 1551"/>
                <a:gd name="T24" fmla="*/ 386 w 876"/>
                <a:gd name="T25" fmla="*/ 21 h 1551"/>
                <a:gd name="T26" fmla="*/ 372 w 876"/>
                <a:gd name="T27" fmla="*/ 116 h 1551"/>
                <a:gd name="T28" fmla="*/ 356 w 876"/>
                <a:gd name="T29" fmla="*/ 290 h 1551"/>
                <a:gd name="T30" fmla="*/ 295 w 876"/>
                <a:gd name="T31" fmla="*/ 407 h 1551"/>
                <a:gd name="T32" fmla="*/ 340 w 876"/>
                <a:gd name="T33" fmla="*/ 725 h 1551"/>
                <a:gd name="T34" fmla="*/ 220 w 876"/>
                <a:gd name="T35" fmla="*/ 762 h 1551"/>
                <a:gd name="T36" fmla="*/ 66 w 876"/>
                <a:gd name="T37" fmla="*/ 954 h 1551"/>
                <a:gd name="T38" fmla="*/ 50 w 876"/>
                <a:gd name="T39" fmla="*/ 1404 h 1551"/>
                <a:gd name="T40" fmla="*/ 2 w 876"/>
                <a:gd name="T41" fmla="*/ 1527 h 1551"/>
                <a:gd name="T42" fmla="*/ 143 w 876"/>
                <a:gd name="T43" fmla="*/ 1507 h 1551"/>
                <a:gd name="T44" fmla="*/ 315 w 876"/>
                <a:gd name="T45" fmla="*/ 1551 h 1551"/>
                <a:gd name="T46" fmla="*/ 566 w 876"/>
                <a:gd name="T47" fmla="*/ 1438 h 1551"/>
                <a:gd name="T48" fmla="*/ 599 w 876"/>
                <a:gd name="T49" fmla="*/ 1353 h 1551"/>
                <a:gd name="T50" fmla="*/ 645 w 876"/>
                <a:gd name="T51" fmla="*/ 1148 h 1551"/>
                <a:gd name="T52" fmla="*/ 677 w 876"/>
                <a:gd name="T53" fmla="*/ 1302 h 1551"/>
                <a:gd name="T54" fmla="*/ 702 w 876"/>
                <a:gd name="T55" fmla="*/ 1434 h 1551"/>
                <a:gd name="T56" fmla="*/ 704 w 876"/>
                <a:gd name="T57" fmla="*/ 1298 h 1551"/>
                <a:gd name="T58" fmla="*/ 688 w 876"/>
                <a:gd name="T59" fmla="*/ 1215 h 1551"/>
                <a:gd name="T60" fmla="*/ 607 w 876"/>
                <a:gd name="T61" fmla="*/ 920 h 1551"/>
                <a:gd name="T62" fmla="*/ 647 w 876"/>
                <a:gd name="T63" fmla="*/ 861 h 1551"/>
                <a:gd name="T64" fmla="*/ 736 w 876"/>
                <a:gd name="T65" fmla="*/ 895 h 1551"/>
                <a:gd name="T66" fmla="*/ 752 w 876"/>
                <a:gd name="T67" fmla="*/ 893 h 1551"/>
                <a:gd name="T68" fmla="*/ 700 w 876"/>
                <a:gd name="T69" fmla="*/ 857 h 1551"/>
                <a:gd name="T70" fmla="*/ 615 w 876"/>
                <a:gd name="T71" fmla="*/ 857 h 1551"/>
                <a:gd name="T72" fmla="*/ 582 w 876"/>
                <a:gd name="T73" fmla="*/ 849 h 1551"/>
                <a:gd name="T74" fmla="*/ 558 w 876"/>
                <a:gd name="T75" fmla="*/ 774 h 1551"/>
                <a:gd name="T76" fmla="*/ 643 w 876"/>
                <a:gd name="T77" fmla="*/ 764 h 1551"/>
                <a:gd name="T78" fmla="*/ 661 w 876"/>
                <a:gd name="T79" fmla="*/ 754 h 1551"/>
                <a:gd name="T80" fmla="*/ 578 w 876"/>
                <a:gd name="T81" fmla="*/ 756 h 1551"/>
                <a:gd name="T82" fmla="*/ 588 w 876"/>
                <a:gd name="T83" fmla="*/ 644 h 1551"/>
                <a:gd name="T84" fmla="*/ 615 w 876"/>
                <a:gd name="T85" fmla="*/ 401 h 1551"/>
                <a:gd name="T86" fmla="*/ 702 w 876"/>
                <a:gd name="T87" fmla="*/ 274 h 1551"/>
                <a:gd name="T88" fmla="*/ 876 w 876"/>
                <a:gd name="T89" fmla="*/ 150 h 1551"/>
                <a:gd name="T90" fmla="*/ 817 w 876"/>
                <a:gd name="T91" fmla="*/ 177 h 1551"/>
                <a:gd name="T92" fmla="*/ 679 w 876"/>
                <a:gd name="T93" fmla="*/ 278 h 1551"/>
                <a:gd name="T94" fmla="*/ 671 w 876"/>
                <a:gd name="T95" fmla="*/ 114 h 1551"/>
                <a:gd name="T96" fmla="*/ 578 w 876"/>
                <a:gd name="T97" fmla="*/ 67 h 1551"/>
                <a:gd name="T98" fmla="*/ 422 w 876"/>
                <a:gd name="T99" fmla="*/ 0 h 1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76" h="1551">
                  <a:moveTo>
                    <a:pt x="422" y="0"/>
                  </a:moveTo>
                  <a:lnTo>
                    <a:pt x="481" y="41"/>
                  </a:lnTo>
                  <a:lnTo>
                    <a:pt x="603" y="85"/>
                  </a:lnTo>
                  <a:lnTo>
                    <a:pt x="661" y="118"/>
                  </a:lnTo>
                  <a:lnTo>
                    <a:pt x="671" y="245"/>
                  </a:lnTo>
                  <a:lnTo>
                    <a:pt x="667" y="278"/>
                  </a:lnTo>
                  <a:lnTo>
                    <a:pt x="607" y="393"/>
                  </a:lnTo>
                  <a:lnTo>
                    <a:pt x="582" y="535"/>
                  </a:lnTo>
                  <a:lnTo>
                    <a:pt x="558" y="588"/>
                  </a:lnTo>
                  <a:lnTo>
                    <a:pt x="550" y="440"/>
                  </a:lnTo>
                  <a:lnTo>
                    <a:pt x="558" y="316"/>
                  </a:lnTo>
                  <a:lnTo>
                    <a:pt x="536" y="424"/>
                  </a:lnTo>
                  <a:lnTo>
                    <a:pt x="534" y="648"/>
                  </a:lnTo>
                  <a:lnTo>
                    <a:pt x="542" y="784"/>
                  </a:lnTo>
                  <a:lnTo>
                    <a:pt x="546" y="851"/>
                  </a:lnTo>
                  <a:lnTo>
                    <a:pt x="562" y="922"/>
                  </a:lnTo>
                  <a:lnTo>
                    <a:pt x="576" y="970"/>
                  </a:lnTo>
                  <a:lnTo>
                    <a:pt x="586" y="1353"/>
                  </a:lnTo>
                  <a:lnTo>
                    <a:pt x="453" y="1414"/>
                  </a:lnTo>
                  <a:lnTo>
                    <a:pt x="352" y="754"/>
                  </a:lnTo>
                  <a:lnTo>
                    <a:pt x="352" y="701"/>
                  </a:lnTo>
                  <a:lnTo>
                    <a:pt x="305" y="405"/>
                  </a:lnTo>
                  <a:lnTo>
                    <a:pt x="333" y="367"/>
                  </a:lnTo>
                  <a:lnTo>
                    <a:pt x="366" y="290"/>
                  </a:lnTo>
                  <a:lnTo>
                    <a:pt x="380" y="138"/>
                  </a:lnTo>
                  <a:lnTo>
                    <a:pt x="386" y="21"/>
                  </a:lnTo>
                  <a:lnTo>
                    <a:pt x="374" y="33"/>
                  </a:lnTo>
                  <a:lnTo>
                    <a:pt x="372" y="116"/>
                  </a:lnTo>
                  <a:lnTo>
                    <a:pt x="362" y="219"/>
                  </a:lnTo>
                  <a:lnTo>
                    <a:pt x="356" y="290"/>
                  </a:lnTo>
                  <a:lnTo>
                    <a:pt x="325" y="353"/>
                  </a:lnTo>
                  <a:lnTo>
                    <a:pt x="295" y="407"/>
                  </a:lnTo>
                  <a:lnTo>
                    <a:pt x="321" y="579"/>
                  </a:lnTo>
                  <a:lnTo>
                    <a:pt x="340" y="725"/>
                  </a:lnTo>
                  <a:lnTo>
                    <a:pt x="251" y="768"/>
                  </a:lnTo>
                  <a:lnTo>
                    <a:pt x="220" y="762"/>
                  </a:lnTo>
                  <a:lnTo>
                    <a:pt x="89" y="709"/>
                  </a:lnTo>
                  <a:lnTo>
                    <a:pt x="66" y="954"/>
                  </a:lnTo>
                  <a:lnTo>
                    <a:pt x="62" y="1207"/>
                  </a:lnTo>
                  <a:lnTo>
                    <a:pt x="50" y="1404"/>
                  </a:lnTo>
                  <a:lnTo>
                    <a:pt x="0" y="1399"/>
                  </a:lnTo>
                  <a:lnTo>
                    <a:pt x="2" y="1527"/>
                  </a:lnTo>
                  <a:lnTo>
                    <a:pt x="77" y="1507"/>
                  </a:lnTo>
                  <a:lnTo>
                    <a:pt x="143" y="1507"/>
                  </a:lnTo>
                  <a:lnTo>
                    <a:pt x="240" y="1525"/>
                  </a:lnTo>
                  <a:lnTo>
                    <a:pt x="315" y="1551"/>
                  </a:lnTo>
                  <a:lnTo>
                    <a:pt x="313" y="1452"/>
                  </a:lnTo>
                  <a:lnTo>
                    <a:pt x="566" y="1438"/>
                  </a:lnTo>
                  <a:lnTo>
                    <a:pt x="568" y="1373"/>
                  </a:lnTo>
                  <a:lnTo>
                    <a:pt x="599" y="1353"/>
                  </a:lnTo>
                  <a:lnTo>
                    <a:pt x="599" y="992"/>
                  </a:lnTo>
                  <a:lnTo>
                    <a:pt x="645" y="1148"/>
                  </a:lnTo>
                  <a:lnTo>
                    <a:pt x="671" y="1233"/>
                  </a:lnTo>
                  <a:lnTo>
                    <a:pt x="677" y="1302"/>
                  </a:lnTo>
                  <a:lnTo>
                    <a:pt x="688" y="1359"/>
                  </a:lnTo>
                  <a:lnTo>
                    <a:pt x="702" y="1434"/>
                  </a:lnTo>
                  <a:lnTo>
                    <a:pt x="720" y="1434"/>
                  </a:lnTo>
                  <a:lnTo>
                    <a:pt x="704" y="1298"/>
                  </a:lnTo>
                  <a:lnTo>
                    <a:pt x="688" y="1284"/>
                  </a:lnTo>
                  <a:lnTo>
                    <a:pt x="688" y="1215"/>
                  </a:lnTo>
                  <a:lnTo>
                    <a:pt x="641" y="1094"/>
                  </a:lnTo>
                  <a:lnTo>
                    <a:pt x="607" y="920"/>
                  </a:lnTo>
                  <a:lnTo>
                    <a:pt x="615" y="879"/>
                  </a:lnTo>
                  <a:lnTo>
                    <a:pt x="647" y="861"/>
                  </a:lnTo>
                  <a:lnTo>
                    <a:pt x="700" y="865"/>
                  </a:lnTo>
                  <a:lnTo>
                    <a:pt x="736" y="895"/>
                  </a:lnTo>
                  <a:lnTo>
                    <a:pt x="742" y="918"/>
                  </a:lnTo>
                  <a:lnTo>
                    <a:pt x="752" y="893"/>
                  </a:lnTo>
                  <a:lnTo>
                    <a:pt x="736" y="865"/>
                  </a:lnTo>
                  <a:lnTo>
                    <a:pt x="700" y="857"/>
                  </a:lnTo>
                  <a:lnTo>
                    <a:pt x="657" y="849"/>
                  </a:lnTo>
                  <a:lnTo>
                    <a:pt x="615" y="857"/>
                  </a:lnTo>
                  <a:lnTo>
                    <a:pt x="588" y="891"/>
                  </a:lnTo>
                  <a:lnTo>
                    <a:pt x="582" y="849"/>
                  </a:lnTo>
                  <a:lnTo>
                    <a:pt x="558" y="837"/>
                  </a:lnTo>
                  <a:lnTo>
                    <a:pt x="558" y="774"/>
                  </a:lnTo>
                  <a:lnTo>
                    <a:pt x="596" y="768"/>
                  </a:lnTo>
                  <a:lnTo>
                    <a:pt x="643" y="764"/>
                  </a:lnTo>
                  <a:lnTo>
                    <a:pt x="667" y="764"/>
                  </a:lnTo>
                  <a:lnTo>
                    <a:pt x="661" y="754"/>
                  </a:lnTo>
                  <a:lnTo>
                    <a:pt x="611" y="741"/>
                  </a:lnTo>
                  <a:lnTo>
                    <a:pt x="578" y="756"/>
                  </a:lnTo>
                  <a:lnTo>
                    <a:pt x="568" y="675"/>
                  </a:lnTo>
                  <a:lnTo>
                    <a:pt x="588" y="644"/>
                  </a:lnTo>
                  <a:lnTo>
                    <a:pt x="592" y="543"/>
                  </a:lnTo>
                  <a:lnTo>
                    <a:pt x="615" y="401"/>
                  </a:lnTo>
                  <a:lnTo>
                    <a:pt x="655" y="324"/>
                  </a:lnTo>
                  <a:lnTo>
                    <a:pt x="702" y="274"/>
                  </a:lnTo>
                  <a:lnTo>
                    <a:pt x="833" y="176"/>
                  </a:lnTo>
                  <a:lnTo>
                    <a:pt x="876" y="150"/>
                  </a:lnTo>
                  <a:lnTo>
                    <a:pt x="870" y="142"/>
                  </a:lnTo>
                  <a:lnTo>
                    <a:pt x="817" y="177"/>
                  </a:lnTo>
                  <a:lnTo>
                    <a:pt x="694" y="270"/>
                  </a:lnTo>
                  <a:lnTo>
                    <a:pt x="679" y="278"/>
                  </a:lnTo>
                  <a:lnTo>
                    <a:pt x="679" y="150"/>
                  </a:lnTo>
                  <a:lnTo>
                    <a:pt x="671" y="114"/>
                  </a:lnTo>
                  <a:lnTo>
                    <a:pt x="619" y="87"/>
                  </a:lnTo>
                  <a:lnTo>
                    <a:pt x="578" y="67"/>
                  </a:lnTo>
                  <a:lnTo>
                    <a:pt x="483" y="33"/>
                  </a:lnTo>
                  <a:lnTo>
                    <a:pt x="4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42">
              <a:extLst>
                <a:ext uri="{FF2B5EF4-FFF2-40B4-BE49-F238E27FC236}">
                  <a16:creationId xmlns:a16="http://schemas.microsoft.com/office/drawing/2014/main" id="{6F21F5ED-9AC7-4BAE-B87B-40936F764088}"/>
                </a:ext>
              </a:extLst>
            </p:cNvPr>
            <p:cNvSpPr>
              <a:spLocks/>
            </p:cNvSpPr>
            <p:nvPr/>
          </p:nvSpPr>
          <p:spPr bwMode="auto">
            <a:xfrm>
              <a:off x="1461" y="2296"/>
              <a:ext cx="85" cy="49"/>
            </a:xfrm>
            <a:custGeom>
              <a:avLst/>
              <a:gdLst>
                <a:gd name="T0" fmla="*/ 0 w 85"/>
                <a:gd name="T1" fmla="*/ 0 h 49"/>
                <a:gd name="T2" fmla="*/ 79 w 85"/>
                <a:gd name="T3" fmla="*/ 49 h 49"/>
                <a:gd name="T4" fmla="*/ 85 w 85"/>
                <a:gd name="T5" fmla="*/ 41 h 49"/>
                <a:gd name="T6" fmla="*/ 20 w 85"/>
                <a:gd name="T7" fmla="*/ 2 h 49"/>
                <a:gd name="T8" fmla="*/ 0 w 85"/>
                <a:gd name="T9" fmla="*/ 0 h 49"/>
                <a:gd name="T10" fmla="*/ 0 w 8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49">
                  <a:moveTo>
                    <a:pt x="0" y="0"/>
                  </a:moveTo>
                  <a:lnTo>
                    <a:pt x="79" y="49"/>
                  </a:lnTo>
                  <a:lnTo>
                    <a:pt x="85" y="41"/>
                  </a:lnTo>
                  <a:lnTo>
                    <a:pt x="2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43">
              <a:extLst>
                <a:ext uri="{FF2B5EF4-FFF2-40B4-BE49-F238E27FC236}">
                  <a16:creationId xmlns:a16="http://schemas.microsoft.com/office/drawing/2014/main" id="{EEAF1DAA-E970-426C-ACDA-27B2C3AC10B7}"/>
                </a:ext>
              </a:extLst>
            </p:cNvPr>
            <p:cNvSpPr>
              <a:spLocks/>
            </p:cNvSpPr>
            <p:nvPr/>
          </p:nvSpPr>
          <p:spPr bwMode="auto">
            <a:xfrm>
              <a:off x="945" y="2266"/>
              <a:ext cx="265" cy="158"/>
            </a:xfrm>
            <a:custGeom>
              <a:avLst/>
              <a:gdLst>
                <a:gd name="T0" fmla="*/ 265 w 265"/>
                <a:gd name="T1" fmla="*/ 10 h 158"/>
                <a:gd name="T2" fmla="*/ 150 w 265"/>
                <a:gd name="T3" fmla="*/ 75 h 158"/>
                <a:gd name="T4" fmla="*/ 51 w 265"/>
                <a:gd name="T5" fmla="*/ 130 h 158"/>
                <a:gd name="T6" fmla="*/ 0 w 265"/>
                <a:gd name="T7" fmla="*/ 158 h 158"/>
                <a:gd name="T8" fmla="*/ 0 w 265"/>
                <a:gd name="T9" fmla="*/ 148 h 158"/>
                <a:gd name="T10" fmla="*/ 75 w 265"/>
                <a:gd name="T11" fmla="*/ 109 h 158"/>
                <a:gd name="T12" fmla="*/ 162 w 265"/>
                <a:gd name="T13" fmla="*/ 57 h 158"/>
                <a:gd name="T14" fmla="*/ 255 w 265"/>
                <a:gd name="T15" fmla="*/ 0 h 158"/>
                <a:gd name="T16" fmla="*/ 265 w 265"/>
                <a:gd name="T17" fmla="*/ 10 h 158"/>
                <a:gd name="T18" fmla="*/ 265 w 265"/>
                <a:gd name="T19" fmla="*/ 1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5" h="158">
                  <a:moveTo>
                    <a:pt x="265" y="10"/>
                  </a:moveTo>
                  <a:lnTo>
                    <a:pt x="150" y="75"/>
                  </a:lnTo>
                  <a:lnTo>
                    <a:pt x="51" y="130"/>
                  </a:lnTo>
                  <a:lnTo>
                    <a:pt x="0" y="158"/>
                  </a:lnTo>
                  <a:lnTo>
                    <a:pt x="0" y="148"/>
                  </a:lnTo>
                  <a:lnTo>
                    <a:pt x="75" y="109"/>
                  </a:lnTo>
                  <a:lnTo>
                    <a:pt x="162" y="57"/>
                  </a:lnTo>
                  <a:lnTo>
                    <a:pt x="255" y="0"/>
                  </a:lnTo>
                  <a:lnTo>
                    <a:pt x="26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44">
              <a:extLst>
                <a:ext uri="{FF2B5EF4-FFF2-40B4-BE49-F238E27FC236}">
                  <a16:creationId xmlns:a16="http://schemas.microsoft.com/office/drawing/2014/main" id="{01A5477F-DD87-4008-89A5-F93C1FD5487B}"/>
                </a:ext>
              </a:extLst>
            </p:cNvPr>
            <p:cNvSpPr>
              <a:spLocks/>
            </p:cNvSpPr>
            <p:nvPr/>
          </p:nvSpPr>
          <p:spPr bwMode="auto">
            <a:xfrm>
              <a:off x="1136" y="2280"/>
              <a:ext cx="58" cy="763"/>
            </a:xfrm>
            <a:custGeom>
              <a:avLst/>
              <a:gdLst>
                <a:gd name="T0" fmla="*/ 58 w 58"/>
                <a:gd name="T1" fmla="*/ 0 h 763"/>
                <a:gd name="T2" fmla="*/ 12 w 58"/>
                <a:gd name="T3" fmla="*/ 194 h 763"/>
                <a:gd name="T4" fmla="*/ 16 w 58"/>
                <a:gd name="T5" fmla="*/ 367 h 763"/>
                <a:gd name="T6" fmla="*/ 28 w 58"/>
                <a:gd name="T7" fmla="*/ 433 h 763"/>
                <a:gd name="T8" fmla="*/ 56 w 58"/>
                <a:gd name="T9" fmla="*/ 472 h 763"/>
                <a:gd name="T10" fmla="*/ 16 w 58"/>
                <a:gd name="T11" fmla="*/ 715 h 763"/>
                <a:gd name="T12" fmla="*/ 10 w 58"/>
                <a:gd name="T13" fmla="*/ 763 h 763"/>
                <a:gd name="T14" fmla="*/ 6 w 58"/>
                <a:gd name="T15" fmla="*/ 691 h 763"/>
                <a:gd name="T16" fmla="*/ 46 w 58"/>
                <a:gd name="T17" fmla="*/ 474 h 763"/>
                <a:gd name="T18" fmla="*/ 16 w 58"/>
                <a:gd name="T19" fmla="*/ 429 h 763"/>
                <a:gd name="T20" fmla="*/ 0 w 58"/>
                <a:gd name="T21" fmla="*/ 336 h 763"/>
                <a:gd name="T22" fmla="*/ 2 w 58"/>
                <a:gd name="T23" fmla="*/ 164 h 763"/>
                <a:gd name="T24" fmla="*/ 50 w 58"/>
                <a:gd name="T25" fmla="*/ 4 h 763"/>
                <a:gd name="T26" fmla="*/ 58 w 58"/>
                <a:gd name="T27" fmla="*/ 0 h 763"/>
                <a:gd name="T28" fmla="*/ 58 w 58"/>
                <a:gd name="T29" fmla="*/ 0 h 7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763">
                  <a:moveTo>
                    <a:pt x="58" y="0"/>
                  </a:moveTo>
                  <a:lnTo>
                    <a:pt x="12" y="194"/>
                  </a:lnTo>
                  <a:lnTo>
                    <a:pt x="16" y="367"/>
                  </a:lnTo>
                  <a:lnTo>
                    <a:pt x="28" y="433"/>
                  </a:lnTo>
                  <a:lnTo>
                    <a:pt x="56" y="472"/>
                  </a:lnTo>
                  <a:lnTo>
                    <a:pt x="16" y="715"/>
                  </a:lnTo>
                  <a:lnTo>
                    <a:pt x="10" y="763"/>
                  </a:lnTo>
                  <a:lnTo>
                    <a:pt x="6" y="691"/>
                  </a:lnTo>
                  <a:lnTo>
                    <a:pt x="46" y="474"/>
                  </a:lnTo>
                  <a:lnTo>
                    <a:pt x="16" y="429"/>
                  </a:lnTo>
                  <a:lnTo>
                    <a:pt x="0" y="336"/>
                  </a:lnTo>
                  <a:lnTo>
                    <a:pt x="2" y="164"/>
                  </a:lnTo>
                  <a:lnTo>
                    <a:pt x="50" y="4"/>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45">
              <a:extLst>
                <a:ext uri="{FF2B5EF4-FFF2-40B4-BE49-F238E27FC236}">
                  <a16:creationId xmlns:a16="http://schemas.microsoft.com/office/drawing/2014/main" id="{A6652B04-A803-4963-9099-E4C1425C3019}"/>
                </a:ext>
              </a:extLst>
            </p:cNvPr>
            <p:cNvSpPr>
              <a:spLocks/>
            </p:cNvSpPr>
            <p:nvPr/>
          </p:nvSpPr>
          <p:spPr bwMode="auto">
            <a:xfrm>
              <a:off x="1144" y="2466"/>
              <a:ext cx="277" cy="126"/>
            </a:xfrm>
            <a:custGeom>
              <a:avLst/>
              <a:gdLst>
                <a:gd name="T0" fmla="*/ 2 w 277"/>
                <a:gd name="T1" fmla="*/ 17 h 126"/>
                <a:gd name="T2" fmla="*/ 42 w 277"/>
                <a:gd name="T3" fmla="*/ 67 h 126"/>
                <a:gd name="T4" fmla="*/ 81 w 277"/>
                <a:gd name="T5" fmla="*/ 108 h 126"/>
                <a:gd name="T6" fmla="*/ 168 w 277"/>
                <a:gd name="T7" fmla="*/ 126 h 126"/>
                <a:gd name="T8" fmla="*/ 218 w 277"/>
                <a:gd name="T9" fmla="*/ 126 h 126"/>
                <a:gd name="T10" fmla="*/ 275 w 277"/>
                <a:gd name="T11" fmla="*/ 96 h 126"/>
                <a:gd name="T12" fmla="*/ 277 w 277"/>
                <a:gd name="T13" fmla="*/ 81 h 126"/>
                <a:gd name="T14" fmla="*/ 228 w 277"/>
                <a:gd name="T15" fmla="*/ 112 h 126"/>
                <a:gd name="T16" fmla="*/ 196 w 277"/>
                <a:gd name="T17" fmla="*/ 118 h 126"/>
                <a:gd name="T18" fmla="*/ 159 w 277"/>
                <a:gd name="T19" fmla="*/ 114 h 126"/>
                <a:gd name="T20" fmla="*/ 93 w 277"/>
                <a:gd name="T21" fmla="*/ 98 h 126"/>
                <a:gd name="T22" fmla="*/ 48 w 277"/>
                <a:gd name="T23" fmla="*/ 57 h 126"/>
                <a:gd name="T24" fmla="*/ 0 w 277"/>
                <a:gd name="T25" fmla="*/ 0 h 126"/>
                <a:gd name="T26" fmla="*/ 2 w 277"/>
                <a:gd name="T27" fmla="*/ 17 h 126"/>
                <a:gd name="T28" fmla="*/ 2 w 277"/>
                <a:gd name="T29" fmla="*/ 17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7" h="126">
                  <a:moveTo>
                    <a:pt x="2" y="17"/>
                  </a:moveTo>
                  <a:lnTo>
                    <a:pt x="42" y="67"/>
                  </a:lnTo>
                  <a:lnTo>
                    <a:pt x="81" y="108"/>
                  </a:lnTo>
                  <a:lnTo>
                    <a:pt x="168" y="126"/>
                  </a:lnTo>
                  <a:lnTo>
                    <a:pt x="218" y="126"/>
                  </a:lnTo>
                  <a:lnTo>
                    <a:pt x="275" y="96"/>
                  </a:lnTo>
                  <a:lnTo>
                    <a:pt x="277" y="81"/>
                  </a:lnTo>
                  <a:lnTo>
                    <a:pt x="228" y="112"/>
                  </a:lnTo>
                  <a:lnTo>
                    <a:pt x="196" y="118"/>
                  </a:lnTo>
                  <a:lnTo>
                    <a:pt x="159" y="114"/>
                  </a:lnTo>
                  <a:lnTo>
                    <a:pt x="93" y="98"/>
                  </a:lnTo>
                  <a:lnTo>
                    <a:pt x="48" y="57"/>
                  </a:lnTo>
                  <a:lnTo>
                    <a:pt x="0" y="0"/>
                  </a:lnTo>
                  <a:lnTo>
                    <a:pt x="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246">
              <a:extLst>
                <a:ext uri="{FF2B5EF4-FFF2-40B4-BE49-F238E27FC236}">
                  <a16:creationId xmlns:a16="http://schemas.microsoft.com/office/drawing/2014/main" id="{7EB8D7A6-1958-47DB-969C-B60EE6D19E44}"/>
                </a:ext>
              </a:extLst>
            </p:cNvPr>
            <p:cNvSpPr>
              <a:spLocks/>
            </p:cNvSpPr>
            <p:nvPr/>
          </p:nvSpPr>
          <p:spPr bwMode="auto">
            <a:xfrm>
              <a:off x="899" y="2505"/>
              <a:ext cx="24" cy="168"/>
            </a:xfrm>
            <a:custGeom>
              <a:avLst/>
              <a:gdLst>
                <a:gd name="T0" fmla="*/ 12 w 24"/>
                <a:gd name="T1" fmla="*/ 2 h 168"/>
                <a:gd name="T2" fmla="*/ 24 w 24"/>
                <a:gd name="T3" fmla="*/ 38 h 168"/>
                <a:gd name="T4" fmla="*/ 16 w 24"/>
                <a:gd name="T5" fmla="*/ 77 h 168"/>
                <a:gd name="T6" fmla="*/ 16 w 24"/>
                <a:gd name="T7" fmla="*/ 138 h 168"/>
                <a:gd name="T8" fmla="*/ 20 w 24"/>
                <a:gd name="T9" fmla="*/ 168 h 168"/>
                <a:gd name="T10" fmla="*/ 0 w 24"/>
                <a:gd name="T11" fmla="*/ 123 h 168"/>
                <a:gd name="T12" fmla="*/ 8 w 24"/>
                <a:gd name="T13" fmla="*/ 55 h 168"/>
                <a:gd name="T14" fmla="*/ 4 w 24"/>
                <a:gd name="T15" fmla="*/ 0 h 168"/>
                <a:gd name="T16" fmla="*/ 12 w 24"/>
                <a:gd name="T17" fmla="*/ 2 h 168"/>
                <a:gd name="T18" fmla="*/ 12 w 24"/>
                <a:gd name="T19" fmla="*/ 2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68">
                  <a:moveTo>
                    <a:pt x="12" y="2"/>
                  </a:moveTo>
                  <a:lnTo>
                    <a:pt x="24" y="38"/>
                  </a:lnTo>
                  <a:lnTo>
                    <a:pt x="16" y="77"/>
                  </a:lnTo>
                  <a:lnTo>
                    <a:pt x="16" y="138"/>
                  </a:lnTo>
                  <a:lnTo>
                    <a:pt x="20" y="168"/>
                  </a:lnTo>
                  <a:lnTo>
                    <a:pt x="0" y="123"/>
                  </a:lnTo>
                  <a:lnTo>
                    <a:pt x="8" y="55"/>
                  </a:lnTo>
                  <a:lnTo>
                    <a:pt x="4"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247">
              <a:extLst>
                <a:ext uri="{FF2B5EF4-FFF2-40B4-BE49-F238E27FC236}">
                  <a16:creationId xmlns:a16="http://schemas.microsoft.com/office/drawing/2014/main" id="{D6B776AD-8E80-4F4B-8051-A3C7818A2E5F}"/>
                </a:ext>
              </a:extLst>
            </p:cNvPr>
            <p:cNvSpPr>
              <a:spLocks/>
            </p:cNvSpPr>
            <p:nvPr/>
          </p:nvSpPr>
          <p:spPr bwMode="auto">
            <a:xfrm>
              <a:off x="939" y="2477"/>
              <a:ext cx="100" cy="955"/>
            </a:xfrm>
            <a:custGeom>
              <a:avLst/>
              <a:gdLst>
                <a:gd name="T0" fmla="*/ 53 w 100"/>
                <a:gd name="T1" fmla="*/ 0 h 955"/>
                <a:gd name="T2" fmla="*/ 53 w 100"/>
                <a:gd name="T3" fmla="*/ 66 h 955"/>
                <a:gd name="T4" fmla="*/ 33 w 100"/>
                <a:gd name="T5" fmla="*/ 212 h 955"/>
                <a:gd name="T6" fmla="*/ 33 w 100"/>
                <a:gd name="T7" fmla="*/ 271 h 955"/>
                <a:gd name="T8" fmla="*/ 85 w 100"/>
                <a:gd name="T9" fmla="*/ 309 h 955"/>
                <a:gd name="T10" fmla="*/ 100 w 100"/>
                <a:gd name="T11" fmla="*/ 390 h 955"/>
                <a:gd name="T12" fmla="*/ 93 w 100"/>
                <a:gd name="T13" fmla="*/ 591 h 955"/>
                <a:gd name="T14" fmla="*/ 69 w 100"/>
                <a:gd name="T15" fmla="*/ 704 h 955"/>
                <a:gd name="T16" fmla="*/ 55 w 100"/>
                <a:gd name="T17" fmla="*/ 850 h 955"/>
                <a:gd name="T18" fmla="*/ 45 w 100"/>
                <a:gd name="T19" fmla="*/ 955 h 955"/>
                <a:gd name="T20" fmla="*/ 37 w 100"/>
                <a:gd name="T21" fmla="*/ 911 h 955"/>
                <a:gd name="T22" fmla="*/ 49 w 100"/>
                <a:gd name="T23" fmla="*/ 769 h 955"/>
                <a:gd name="T24" fmla="*/ 55 w 100"/>
                <a:gd name="T25" fmla="*/ 684 h 955"/>
                <a:gd name="T26" fmla="*/ 77 w 100"/>
                <a:gd name="T27" fmla="*/ 581 h 955"/>
                <a:gd name="T28" fmla="*/ 73 w 100"/>
                <a:gd name="T29" fmla="*/ 502 h 955"/>
                <a:gd name="T30" fmla="*/ 47 w 100"/>
                <a:gd name="T31" fmla="*/ 425 h 955"/>
                <a:gd name="T32" fmla="*/ 0 w 100"/>
                <a:gd name="T33" fmla="*/ 275 h 955"/>
                <a:gd name="T34" fmla="*/ 19 w 100"/>
                <a:gd name="T35" fmla="*/ 190 h 955"/>
                <a:gd name="T36" fmla="*/ 25 w 100"/>
                <a:gd name="T37" fmla="*/ 121 h 955"/>
                <a:gd name="T38" fmla="*/ 17 w 100"/>
                <a:gd name="T39" fmla="*/ 42 h 955"/>
                <a:gd name="T40" fmla="*/ 31 w 100"/>
                <a:gd name="T41" fmla="*/ 85 h 955"/>
                <a:gd name="T42" fmla="*/ 43 w 100"/>
                <a:gd name="T43" fmla="*/ 38 h 955"/>
                <a:gd name="T44" fmla="*/ 53 w 100"/>
                <a:gd name="T45" fmla="*/ 0 h 955"/>
                <a:gd name="T46" fmla="*/ 53 w 100"/>
                <a:gd name="T47" fmla="*/ 0 h 9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955">
                  <a:moveTo>
                    <a:pt x="53" y="0"/>
                  </a:moveTo>
                  <a:lnTo>
                    <a:pt x="53" y="66"/>
                  </a:lnTo>
                  <a:lnTo>
                    <a:pt x="33" y="212"/>
                  </a:lnTo>
                  <a:lnTo>
                    <a:pt x="33" y="271"/>
                  </a:lnTo>
                  <a:lnTo>
                    <a:pt x="85" y="309"/>
                  </a:lnTo>
                  <a:lnTo>
                    <a:pt x="100" y="390"/>
                  </a:lnTo>
                  <a:lnTo>
                    <a:pt x="93" y="591"/>
                  </a:lnTo>
                  <a:lnTo>
                    <a:pt x="69" y="704"/>
                  </a:lnTo>
                  <a:lnTo>
                    <a:pt x="55" y="850"/>
                  </a:lnTo>
                  <a:lnTo>
                    <a:pt x="45" y="955"/>
                  </a:lnTo>
                  <a:lnTo>
                    <a:pt x="37" y="911"/>
                  </a:lnTo>
                  <a:lnTo>
                    <a:pt x="49" y="769"/>
                  </a:lnTo>
                  <a:lnTo>
                    <a:pt x="55" y="684"/>
                  </a:lnTo>
                  <a:lnTo>
                    <a:pt x="77" y="581"/>
                  </a:lnTo>
                  <a:lnTo>
                    <a:pt x="73" y="502"/>
                  </a:lnTo>
                  <a:lnTo>
                    <a:pt x="47" y="425"/>
                  </a:lnTo>
                  <a:lnTo>
                    <a:pt x="0" y="275"/>
                  </a:lnTo>
                  <a:lnTo>
                    <a:pt x="19" y="190"/>
                  </a:lnTo>
                  <a:lnTo>
                    <a:pt x="25" y="121"/>
                  </a:lnTo>
                  <a:lnTo>
                    <a:pt x="17" y="42"/>
                  </a:lnTo>
                  <a:lnTo>
                    <a:pt x="31" y="85"/>
                  </a:lnTo>
                  <a:lnTo>
                    <a:pt x="43" y="38"/>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248">
              <a:extLst>
                <a:ext uri="{FF2B5EF4-FFF2-40B4-BE49-F238E27FC236}">
                  <a16:creationId xmlns:a16="http://schemas.microsoft.com/office/drawing/2014/main" id="{C4FF937E-F718-4394-9B99-59FC29878A8A}"/>
                </a:ext>
              </a:extLst>
            </p:cNvPr>
            <p:cNvSpPr>
              <a:spLocks/>
            </p:cNvSpPr>
            <p:nvPr/>
          </p:nvSpPr>
          <p:spPr bwMode="auto">
            <a:xfrm>
              <a:off x="1348" y="2288"/>
              <a:ext cx="97" cy="39"/>
            </a:xfrm>
            <a:custGeom>
              <a:avLst/>
              <a:gdLst>
                <a:gd name="T0" fmla="*/ 36 w 97"/>
                <a:gd name="T1" fmla="*/ 10 h 39"/>
                <a:gd name="T2" fmla="*/ 55 w 97"/>
                <a:gd name="T3" fmla="*/ 18 h 39"/>
                <a:gd name="T4" fmla="*/ 73 w 97"/>
                <a:gd name="T5" fmla="*/ 18 h 39"/>
                <a:gd name="T6" fmla="*/ 67 w 97"/>
                <a:gd name="T7" fmla="*/ 31 h 39"/>
                <a:gd name="T8" fmla="*/ 44 w 97"/>
                <a:gd name="T9" fmla="*/ 29 h 39"/>
                <a:gd name="T10" fmla="*/ 22 w 97"/>
                <a:gd name="T11" fmla="*/ 24 h 39"/>
                <a:gd name="T12" fmla="*/ 12 w 97"/>
                <a:gd name="T13" fmla="*/ 14 h 39"/>
                <a:gd name="T14" fmla="*/ 22 w 97"/>
                <a:gd name="T15" fmla="*/ 33 h 39"/>
                <a:gd name="T16" fmla="*/ 51 w 97"/>
                <a:gd name="T17" fmla="*/ 39 h 39"/>
                <a:gd name="T18" fmla="*/ 69 w 97"/>
                <a:gd name="T19" fmla="*/ 37 h 39"/>
                <a:gd name="T20" fmla="*/ 85 w 97"/>
                <a:gd name="T21" fmla="*/ 20 h 39"/>
                <a:gd name="T22" fmla="*/ 97 w 97"/>
                <a:gd name="T23" fmla="*/ 20 h 39"/>
                <a:gd name="T24" fmla="*/ 89 w 97"/>
                <a:gd name="T25" fmla="*/ 4 h 39"/>
                <a:gd name="T26" fmla="*/ 63 w 97"/>
                <a:gd name="T27" fmla="*/ 4 h 39"/>
                <a:gd name="T28" fmla="*/ 47 w 97"/>
                <a:gd name="T29" fmla="*/ 0 h 39"/>
                <a:gd name="T30" fmla="*/ 20 w 97"/>
                <a:gd name="T31" fmla="*/ 0 h 39"/>
                <a:gd name="T32" fmla="*/ 0 w 97"/>
                <a:gd name="T33" fmla="*/ 0 h 39"/>
                <a:gd name="T34" fmla="*/ 36 w 97"/>
                <a:gd name="T35" fmla="*/ 10 h 39"/>
                <a:gd name="T36" fmla="*/ 36 w 97"/>
                <a:gd name="T37" fmla="*/ 1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9">
                  <a:moveTo>
                    <a:pt x="36" y="10"/>
                  </a:moveTo>
                  <a:lnTo>
                    <a:pt x="55" y="18"/>
                  </a:lnTo>
                  <a:lnTo>
                    <a:pt x="73" y="18"/>
                  </a:lnTo>
                  <a:lnTo>
                    <a:pt x="67" y="31"/>
                  </a:lnTo>
                  <a:lnTo>
                    <a:pt x="44" y="29"/>
                  </a:lnTo>
                  <a:lnTo>
                    <a:pt x="22" y="24"/>
                  </a:lnTo>
                  <a:lnTo>
                    <a:pt x="12" y="14"/>
                  </a:lnTo>
                  <a:lnTo>
                    <a:pt x="22" y="33"/>
                  </a:lnTo>
                  <a:lnTo>
                    <a:pt x="51" y="39"/>
                  </a:lnTo>
                  <a:lnTo>
                    <a:pt x="69" y="37"/>
                  </a:lnTo>
                  <a:lnTo>
                    <a:pt x="85" y="20"/>
                  </a:lnTo>
                  <a:lnTo>
                    <a:pt x="97" y="20"/>
                  </a:lnTo>
                  <a:lnTo>
                    <a:pt x="89" y="4"/>
                  </a:lnTo>
                  <a:lnTo>
                    <a:pt x="63" y="4"/>
                  </a:lnTo>
                  <a:lnTo>
                    <a:pt x="47" y="0"/>
                  </a:lnTo>
                  <a:lnTo>
                    <a:pt x="20" y="0"/>
                  </a:lnTo>
                  <a:lnTo>
                    <a:pt x="0" y="0"/>
                  </a:lnTo>
                  <a:lnTo>
                    <a:pt x="3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249">
              <a:extLst>
                <a:ext uri="{FF2B5EF4-FFF2-40B4-BE49-F238E27FC236}">
                  <a16:creationId xmlns:a16="http://schemas.microsoft.com/office/drawing/2014/main" id="{3312CB8A-8BA4-405F-AF18-DEC4B532DA1E}"/>
                </a:ext>
              </a:extLst>
            </p:cNvPr>
            <p:cNvSpPr>
              <a:spLocks/>
            </p:cNvSpPr>
            <p:nvPr/>
          </p:nvSpPr>
          <p:spPr bwMode="auto">
            <a:xfrm>
              <a:off x="1376" y="2229"/>
              <a:ext cx="65" cy="43"/>
            </a:xfrm>
            <a:custGeom>
              <a:avLst/>
              <a:gdLst>
                <a:gd name="T0" fmla="*/ 4 w 65"/>
                <a:gd name="T1" fmla="*/ 0 h 43"/>
                <a:gd name="T2" fmla="*/ 4 w 65"/>
                <a:gd name="T3" fmla="*/ 3 h 43"/>
                <a:gd name="T4" fmla="*/ 8 w 65"/>
                <a:gd name="T5" fmla="*/ 13 h 43"/>
                <a:gd name="T6" fmla="*/ 16 w 65"/>
                <a:gd name="T7" fmla="*/ 17 h 43"/>
                <a:gd name="T8" fmla="*/ 23 w 65"/>
                <a:gd name="T9" fmla="*/ 19 h 43"/>
                <a:gd name="T10" fmla="*/ 31 w 65"/>
                <a:gd name="T11" fmla="*/ 29 h 43"/>
                <a:gd name="T12" fmla="*/ 49 w 65"/>
                <a:gd name="T13" fmla="*/ 35 h 43"/>
                <a:gd name="T14" fmla="*/ 61 w 65"/>
                <a:gd name="T15" fmla="*/ 29 h 43"/>
                <a:gd name="T16" fmla="*/ 63 w 65"/>
                <a:gd name="T17" fmla="*/ 0 h 43"/>
                <a:gd name="T18" fmla="*/ 65 w 65"/>
                <a:gd name="T19" fmla="*/ 37 h 43"/>
                <a:gd name="T20" fmla="*/ 51 w 65"/>
                <a:gd name="T21" fmla="*/ 41 h 43"/>
                <a:gd name="T22" fmla="*/ 41 w 65"/>
                <a:gd name="T23" fmla="*/ 43 h 43"/>
                <a:gd name="T24" fmla="*/ 35 w 65"/>
                <a:gd name="T25" fmla="*/ 35 h 43"/>
                <a:gd name="T26" fmla="*/ 4 w 65"/>
                <a:gd name="T27" fmla="*/ 21 h 43"/>
                <a:gd name="T28" fmla="*/ 0 w 65"/>
                <a:gd name="T29" fmla="*/ 13 h 43"/>
                <a:gd name="T30" fmla="*/ 0 w 65"/>
                <a:gd name="T31" fmla="*/ 3 h 43"/>
                <a:gd name="T32" fmla="*/ 4 w 65"/>
                <a:gd name="T33" fmla="*/ 0 h 43"/>
                <a:gd name="T34" fmla="*/ 4 w 65"/>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43">
                  <a:moveTo>
                    <a:pt x="4" y="0"/>
                  </a:moveTo>
                  <a:lnTo>
                    <a:pt x="4" y="3"/>
                  </a:lnTo>
                  <a:lnTo>
                    <a:pt x="8" y="13"/>
                  </a:lnTo>
                  <a:lnTo>
                    <a:pt x="16" y="17"/>
                  </a:lnTo>
                  <a:lnTo>
                    <a:pt x="23" y="19"/>
                  </a:lnTo>
                  <a:lnTo>
                    <a:pt x="31" y="29"/>
                  </a:lnTo>
                  <a:lnTo>
                    <a:pt x="49" y="35"/>
                  </a:lnTo>
                  <a:lnTo>
                    <a:pt x="61" y="29"/>
                  </a:lnTo>
                  <a:lnTo>
                    <a:pt x="63" y="0"/>
                  </a:lnTo>
                  <a:lnTo>
                    <a:pt x="65" y="37"/>
                  </a:lnTo>
                  <a:lnTo>
                    <a:pt x="51" y="41"/>
                  </a:lnTo>
                  <a:lnTo>
                    <a:pt x="41" y="43"/>
                  </a:lnTo>
                  <a:lnTo>
                    <a:pt x="35" y="35"/>
                  </a:lnTo>
                  <a:lnTo>
                    <a:pt x="4" y="21"/>
                  </a:lnTo>
                  <a:lnTo>
                    <a:pt x="0" y="13"/>
                  </a:lnTo>
                  <a:lnTo>
                    <a:pt x="0"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250">
              <a:extLst>
                <a:ext uri="{FF2B5EF4-FFF2-40B4-BE49-F238E27FC236}">
                  <a16:creationId xmlns:a16="http://schemas.microsoft.com/office/drawing/2014/main" id="{8FBB1F0C-87B1-493E-A595-21D8C7E11F9F}"/>
                </a:ext>
              </a:extLst>
            </p:cNvPr>
            <p:cNvSpPr>
              <a:spLocks/>
            </p:cNvSpPr>
            <p:nvPr/>
          </p:nvSpPr>
          <p:spPr bwMode="auto">
            <a:xfrm>
              <a:off x="1194" y="2078"/>
              <a:ext cx="25" cy="40"/>
            </a:xfrm>
            <a:custGeom>
              <a:avLst/>
              <a:gdLst>
                <a:gd name="T0" fmla="*/ 25 w 25"/>
                <a:gd name="T1" fmla="*/ 24 h 40"/>
                <a:gd name="T2" fmla="*/ 20 w 25"/>
                <a:gd name="T3" fmla="*/ 2 h 40"/>
                <a:gd name="T4" fmla="*/ 10 w 25"/>
                <a:gd name="T5" fmla="*/ 0 h 40"/>
                <a:gd name="T6" fmla="*/ 0 w 25"/>
                <a:gd name="T7" fmla="*/ 10 h 40"/>
                <a:gd name="T8" fmla="*/ 2 w 25"/>
                <a:gd name="T9" fmla="*/ 40 h 40"/>
                <a:gd name="T10" fmla="*/ 6 w 25"/>
                <a:gd name="T11" fmla="*/ 16 h 40"/>
                <a:gd name="T12" fmla="*/ 12 w 25"/>
                <a:gd name="T13" fmla="*/ 18 h 40"/>
                <a:gd name="T14" fmla="*/ 25 w 25"/>
                <a:gd name="T15" fmla="*/ 24 h 40"/>
                <a:gd name="T16" fmla="*/ 25 w 25"/>
                <a:gd name="T17" fmla="*/ 2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40">
                  <a:moveTo>
                    <a:pt x="25" y="24"/>
                  </a:moveTo>
                  <a:lnTo>
                    <a:pt x="20" y="2"/>
                  </a:lnTo>
                  <a:lnTo>
                    <a:pt x="10" y="0"/>
                  </a:lnTo>
                  <a:lnTo>
                    <a:pt x="0" y="10"/>
                  </a:lnTo>
                  <a:lnTo>
                    <a:pt x="2" y="40"/>
                  </a:lnTo>
                  <a:lnTo>
                    <a:pt x="6" y="16"/>
                  </a:lnTo>
                  <a:lnTo>
                    <a:pt x="12" y="18"/>
                  </a:lnTo>
                  <a:lnTo>
                    <a:pt x="2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251">
              <a:extLst>
                <a:ext uri="{FF2B5EF4-FFF2-40B4-BE49-F238E27FC236}">
                  <a16:creationId xmlns:a16="http://schemas.microsoft.com/office/drawing/2014/main" id="{F5261170-D5D0-43ED-8BA0-CC83B686E16B}"/>
                </a:ext>
              </a:extLst>
            </p:cNvPr>
            <p:cNvSpPr>
              <a:spLocks/>
            </p:cNvSpPr>
            <p:nvPr/>
          </p:nvSpPr>
          <p:spPr bwMode="auto">
            <a:xfrm>
              <a:off x="1208" y="2106"/>
              <a:ext cx="29" cy="36"/>
            </a:xfrm>
            <a:custGeom>
              <a:avLst/>
              <a:gdLst>
                <a:gd name="T0" fmla="*/ 29 w 29"/>
                <a:gd name="T1" fmla="*/ 16 h 36"/>
                <a:gd name="T2" fmla="*/ 11 w 29"/>
                <a:gd name="T3" fmla="*/ 0 h 36"/>
                <a:gd name="T4" fmla="*/ 2 w 29"/>
                <a:gd name="T5" fmla="*/ 12 h 36"/>
                <a:gd name="T6" fmla="*/ 0 w 29"/>
                <a:gd name="T7" fmla="*/ 24 h 36"/>
                <a:gd name="T8" fmla="*/ 11 w 29"/>
                <a:gd name="T9" fmla="*/ 36 h 36"/>
                <a:gd name="T10" fmla="*/ 11 w 29"/>
                <a:gd name="T11" fmla="*/ 24 h 36"/>
                <a:gd name="T12" fmla="*/ 15 w 29"/>
                <a:gd name="T13" fmla="*/ 16 h 36"/>
                <a:gd name="T14" fmla="*/ 29 w 29"/>
                <a:gd name="T15" fmla="*/ 16 h 36"/>
                <a:gd name="T16" fmla="*/ 29 w 29"/>
                <a:gd name="T17" fmla="*/ 1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6">
                  <a:moveTo>
                    <a:pt x="29" y="16"/>
                  </a:moveTo>
                  <a:lnTo>
                    <a:pt x="11" y="0"/>
                  </a:lnTo>
                  <a:lnTo>
                    <a:pt x="2" y="12"/>
                  </a:lnTo>
                  <a:lnTo>
                    <a:pt x="0" y="24"/>
                  </a:lnTo>
                  <a:lnTo>
                    <a:pt x="11" y="36"/>
                  </a:lnTo>
                  <a:lnTo>
                    <a:pt x="11" y="24"/>
                  </a:lnTo>
                  <a:lnTo>
                    <a:pt x="15" y="16"/>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252">
              <a:extLst>
                <a:ext uri="{FF2B5EF4-FFF2-40B4-BE49-F238E27FC236}">
                  <a16:creationId xmlns:a16="http://schemas.microsoft.com/office/drawing/2014/main" id="{189019C0-24C2-41BA-940F-1666AA79B340}"/>
                </a:ext>
              </a:extLst>
            </p:cNvPr>
            <p:cNvSpPr>
              <a:spLocks/>
            </p:cNvSpPr>
            <p:nvPr/>
          </p:nvSpPr>
          <p:spPr bwMode="auto">
            <a:xfrm>
              <a:off x="1496" y="2153"/>
              <a:ext cx="16" cy="36"/>
            </a:xfrm>
            <a:custGeom>
              <a:avLst/>
              <a:gdLst>
                <a:gd name="T0" fmla="*/ 16 w 16"/>
                <a:gd name="T1" fmla="*/ 4 h 36"/>
                <a:gd name="T2" fmla="*/ 12 w 16"/>
                <a:gd name="T3" fmla="*/ 22 h 36"/>
                <a:gd name="T4" fmla="*/ 0 w 16"/>
                <a:gd name="T5" fmla="*/ 36 h 36"/>
                <a:gd name="T6" fmla="*/ 8 w 16"/>
                <a:gd name="T7" fmla="*/ 0 h 36"/>
                <a:gd name="T8" fmla="*/ 16 w 16"/>
                <a:gd name="T9" fmla="*/ 4 h 36"/>
                <a:gd name="T10" fmla="*/ 16 w 16"/>
                <a:gd name="T11" fmla="*/ 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6">
                  <a:moveTo>
                    <a:pt x="16" y="4"/>
                  </a:moveTo>
                  <a:lnTo>
                    <a:pt x="12" y="22"/>
                  </a:lnTo>
                  <a:lnTo>
                    <a:pt x="0" y="36"/>
                  </a:lnTo>
                  <a:lnTo>
                    <a:pt x="8"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253">
              <a:extLst>
                <a:ext uri="{FF2B5EF4-FFF2-40B4-BE49-F238E27FC236}">
                  <a16:creationId xmlns:a16="http://schemas.microsoft.com/office/drawing/2014/main" id="{83B05969-D48B-4218-8765-341D3EA1B4DC}"/>
                </a:ext>
              </a:extLst>
            </p:cNvPr>
            <p:cNvSpPr>
              <a:spLocks/>
            </p:cNvSpPr>
            <p:nvPr/>
          </p:nvSpPr>
          <p:spPr bwMode="auto">
            <a:xfrm>
              <a:off x="1813" y="1966"/>
              <a:ext cx="375" cy="330"/>
            </a:xfrm>
            <a:custGeom>
              <a:avLst/>
              <a:gdLst>
                <a:gd name="T0" fmla="*/ 29 w 375"/>
                <a:gd name="T1" fmla="*/ 101 h 330"/>
                <a:gd name="T2" fmla="*/ 10 w 375"/>
                <a:gd name="T3" fmla="*/ 132 h 330"/>
                <a:gd name="T4" fmla="*/ 0 w 375"/>
                <a:gd name="T5" fmla="*/ 193 h 330"/>
                <a:gd name="T6" fmla="*/ 4 w 375"/>
                <a:gd name="T7" fmla="*/ 253 h 330"/>
                <a:gd name="T8" fmla="*/ 16 w 375"/>
                <a:gd name="T9" fmla="*/ 270 h 330"/>
                <a:gd name="T10" fmla="*/ 39 w 375"/>
                <a:gd name="T11" fmla="*/ 326 h 330"/>
                <a:gd name="T12" fmla="*/ 35 w 375"/>
                <a:gd name="T13" fmla="*/ 284 h 330"/>
                <a:gd name="T14" fmla="*/ 41 w 375"/>
                <a:gd name="T15" fmla="*/ 263 h 330"/>
                <a:gd name="T16" fmla="*/ 83 w 375"/>
                <a:gd name="T17" fmla="*/ 263 h 330"/>
                <a:gd name="T18" fmla="*/ 142 w 375"/>
                <a:gd name="T19" fmla="*/ 253 h 330"/>
                <a:gd name="T20" fmla="*/ 188 w 375"/>
                <a:gd name="T21" fmla="*/ 237 h 330"/>
                <a:gd name="T22" fmla="*/ 247 w 375"/>
                <a:gd name="T23" fmla="*/ 251 h 330"/>
                <a:gd name="T24" fmla="*/ 296 w 375"/>
                <a:gd name="T25" fmla="*/ 245 h 330"/>
                <a:gd name="T26" fmla="*/ 304 w 375"/>
                <a:gd name="T27" fmla="*/ 266 h 330"/>
                <a:gd name="T28" fmla="*/ 338 w 375"/>
                <a:gd name="T29" fmla="*/ 292 h 330"/>
                <a:gd name="T30" fmla="*/ 346 w 375"/>
                <a:gd name="T31" fmla="*/ 330 h 330"/>
                <a:gd name="T32" fmla="*/ 354 w 375"/>
                <a:gd name="T33" fmla="*/ 290 h 330"/>
                <a:gd name="T34" fmla="*/ 366 w 375"/>
                <a:gd name="T35" fmla="*/ 235 h 330"/>
                <a:gd name="T36" fmla="*/ 375 w 375"/>
                <a:gd name="T37" fmla="*/ 213 h 330"/>
                <a:gd name="T38" fmla="*/ 368 w 375"/>
                <a:gd name="T39" fmla="*/ 136 h 330"/>
                <a:gd name="T40" fmla="*/ 350 w 375"/>
                <a:gd name="T41" fmla="*/ 104 h 330"/>
                <a:gd name="T42" fmla="*/ 342 w 375"/>
                <a:gd name="T43" fmla="*/ 69 h 330"/>
                <a:gd name="T44" fmla="*/ 247 w 375"/>
                <a:gd name="T45" fmla="*/ 2 h 330"/>
                <a:gd name="T46" fmla="*/ 172 w 375"/>
                <a:gd name="T47" fmla="*/ 0 h 330"/>
                <a:gd name="T48" fmla="*/ 109 w 375"/>
                <a:gd name="T49" fmla="*/ 20 h 330"/>
                <a:gd name="T50" fmla="*/ 59 w 375"/>
                <a:gd name="T51" fmla="*/ 67 h 330"/>
                <a:gd name="T52" fmla="*/ 29 w 375"/>
                <a:gd name="T53" fmla="*/ 101 h 330"/>
                <a:gd name="T54" fmla="*/ 29 w 375"/>
                <a:gd name="T55" fmla="*/ 101 h 3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5" h="330">
                  <a:moveTo>
                    <a:pt x="29" y="101"/>
                  </a:moveTo>
                  <a:lnTo>
                    <a:pt x="10" y="132"/>
                  </a:lnTo>
                  <a:lnTo>
                    <a:pt x="0" y="193"/>
                  </a:lnTo>
                  <a:lnTo>
                    <a:pt x="4" y="253"/>
                  </a:lnTo>
                  <a:lnTo>
                    <a:pt x="16" y="270"/>
                  </a:lnTo>
                  <a:lnTo>
                    <a:pt x="39" y="326"/>
                  </a:lnTo>
                  <a:lnTo>
                    <a:pt x="35" y="284"/>
                  </a:lnTo>
                  <a:lnTo>
                    <a:pt x="41" y="263"/>
                  </a:lnTo>
                  <a:lnTo>
                    <a:pt x="83" y="263"/>
                  </a:lnTo>
                  <a:lnTo>
                    <a:pt x="142" y="253"/>
                  </a:lnTo>
                  <a:lnTo>
                    <a:pt x="188" y="237"/>
                  </a:lnTo>
                  <a:lnTo>
                    <a:pt x="247" y="251"/>
                  </a:lnTo>
                  <a:lnTo>
                    <a:pt x="296" y="245"/>
                  </a:lnTo>
                  <a:lnTo>
                    <a:pt x="304" y="266"/>
                  </a:lnTo>
                  <a:lnTo>
                    <a:pt x="338" y="292"/>
                  </a:lnTo>
                  <a:lnTo>
                    <a:pt x="346" y="330"/>
                  </a:lnTo>
                  <a:lnTo>
                    <a:pt x="354" y="290"/>
                  </a:lnTo>
                  <a:lnTo>
                    <a:pt x="366" y="235"/>
                  </a:lnTo>
                  <a:lnTo>
                    <a:pt x="375" y="213"/>
                  </a:lnTo>
                  <a:lnTo>
                    <a:pt x="368" y="136"/>
                  </a:lnTo>
                  <a:lnTo>
                    <a:pt x="350" y="104"/>
                  </a:lnTo>
                  <a:lnTo>
                    <a:pt x="342" y="69"/>
                  </a:lnTo>
                  <a:lnTo>
                    <a:pt x="247" y="2"/>
                  </a:lnTo>
                  <a:lnTo>
                    <a:pt x="172" y="0"/>
                  </a:lnTo>
                  <a:lnTo>
                    <a:pt x="109" y="20"/>
                  </a:lnTo>
                  <a:lnTo>
                    <a:pt x="59" y="67"/>
                  </a:lnTo>
                  <a:lnTo>
                    <a:pt x="29"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54">
              <a:extLst>
                <a:ext uri="{FF2B5EF4-FFF2-40B4-BE49-F238E27FC236}">
                  <a16:creationId xmlns:a16="http://schemas.microsoft.com/office/drawing/2014/main" id="{8D6F41DC-F424-4BB3-A897-90D875DEC300}"/>
                </a:ext>
              </a:extLst>
            </p:cNvPr>
            <p:cNvSpPr>
              <a:spLocks/>
            </p:cNvSpPr>
            <p:nvPr/>
          </p:nvSpPr>
          <p:spPr bwMode="auto">
            <a:xfrm>
              <a:off x="1864" y="2306"/>
              <a:ext cx="109" cy="57"/>
            </a:xfrm>
            <a:custGeom>
              <a:avLst/>
              <a:gdLst>
                <a:gd name="T0" fmla="*/ 109 w 109"/>
                <a:gd name="T1" fmla="*/ 39 h 57"/>
                <a:gd name="T2" fmla="*/ 109 w 109"/>
                <a:gd name="T3" fmla="*/ 25 h 57"/>
                <a:gd name="T4" fmla="*/ 79 w 109"/>
                <a:gd name="T5" fmla="*/ 17 h 57"/>
                <a:gd name="T6" fmla="*/ 42 w 109"/>
                <a:gd name="T7" fmla="*/ 0 h 57"/>
                <a:gd name="T8" fmla="*/ 24 w 109"/>
                <a:gd name="T9" fmla="*/ 0 h 57"/>
                <a:gd name="T10" fmla="*/ 0 w 109"/>
                <a:gd name="T11" fmla="*/ 4 h 57"/>
                <a:gd name="T12" fmla="*/ 20 w 109"/>
                <a:gd name="T13" fmla="*/ 15 h 57"/>
                <a:gd name="T14" fmla="*/ 42 w 109"/>
                <a:gd name="T15" fmla="*/ 23 h 57"/>
                <a:gd name="T16" fmla="*/ 85 w 109"/>
                <a:gd name="T17" fmla="*/ 31 h 57"/>
                <a:gd name="T18" fmla="*/ 77 w 109"/>
                <a:gd name="T19" fmla="*/ 43 h 57"/>
                <a:gd name="T20" fmla="*/ 40 w 109"/>
                <a:gd name="T21" fmla="*/ 43 h 57"/>
                <a:gd name="T22" fmla="*/ 54 w 109"/>
                <a:gd name="T23" fmla="*/ 53 h 57"/>
                <a:gd name="T24" fmla="*/ 87 w 109"/>
                <a:gd name="T25" fmla="*/ 57 h 57"/>
                <a:gd name="T26" fmla="*/ 109 w 109"/>
                <a:gd name="T27" fmla="*/ 39 h 57"/>
                <a:gd name="T28" fmla="*/ 109 w 109"/>
                <a:gd name="T29" fmla="*/ 39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57">
                  <a:moveTo>
                    <a:pt x="109" y="39"/>
                  </a:moveTo>
                  <a:lnTo>
                    <a:pt x="109" y="25"/>
                  </a:lnTo>
                  <a:lnTo>
                    <a:pt x="79" y="17"/>
                  </a:lnTo>
                  <a:lnTo>
                    <a:pt x="42" y="0"/>
                  </a:lnTo>
                  <a:lnTo>
                    <a:pt x="24" y="0"/>
                  </a:lnTo>
                  <a:lnTo>
                    <a:pt x="0" y="4"/>
                  </a:lnTo>
                  <a:lnTo>
                    <a:pt x="20" y="15"/>
                  </a:lnTo>
                  <a:lnTo>
                    <a:pt x="42" y="23"/>
                  </a:lnTo>
                  <a:lnTo>
                    <a:pt x="85" y="31"/>
                  </a:lnTo>
                  <a:lnTo>
                    <a:pt x="77" y="43"/>
                  </a:lnTo>
                  <a:lnTo>
                    <a:pt x="40" y="43"/>
                  </a:lnTo>
                  <a:lnTo>
                    <a:pt x="54" y="53"/>
                  </a:lnTo>
                  <a:lnTo>
                    <a:pt x="87" y="57"/>
                  </a:lnTo>
                  <a:lnTo>
                    <a:pt x="10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55">
              <a:extLst>
                <a:ext uri="{FF2B5EF4-FFF2-40B4-BE49-F238E27FC236}">
                  <a16:creationId xmlns:a16="http://schemas.microsoft.com/office/drawing/2014/main" id="{125F0F28-10ED-439D-9F25-F9D6034F622B}"/>
                </a:ext>
              </a:extLst>
            </p:cNvPr>
            <p:cNvSpPr>
              <a:spLocks/>
            </p:cNvSpPr>
            <p:nvPr/>
          </p:nvSpPr>
          <p:spPr bwMode="auto">
            <a:xfrm>
              <a:off x="1985" y="2288"/>
              <a:ext cx="120" cy="65"/>
            </a:xfrm>
            <a:custGeom>
              <a:avLst/>
              <a:gdLst>
                <a:gd name="T0" fmla="*/ 0 w 120"/>
                <a:gd name="T1" fmla="*/ 31 h 65"/>
                <a:gd name="T2" fmla="*/ 33 w 120"/>
                <a:gd name="T3" fmla="*/ 24 h 65"/>
                <a:gd name="T4" fmla="*/ 65 w 120"/>
                <a:gd name="T5" fmla="*/ 14 h 65"/>
                <a:gd name="T6" fmla="*/ 95 w 120"/>
                <a:gd name="T7" fmla="*/ 0 h 65"/>
                <a:gd name="T8" fmla="*/ 120 w 120"/>
                <a:gd name="T9" fmla="*/ 10 h 65"/>
                <a:gd name="T10" fmla="*/ 81 w 120"/>
                <a:gd name="T11" fmla="*/ 20 h 65"/>
                <a:gd name="T12" fmla="*/ 49 w 120"/>
                <a:gd name="T13" fmla="*/ 33 h 65"/>
                <a:gd name="T14" fmla="*/ 57 w 120"/>
                <a:gd name="T15" fmla="*/ 49 h 65"/>
                <a:gd name="T16" fmla="*/ 85 w 120"/>
                <a:gd name="T17" fmla="*/ 53 h 65"/>
                <a:gd name="T18" fmla="*/ 99 w 120"/>
                <a:gd name="T19" fmla="*/ 43 h 65"/>
                <a:gd name="T20" fmla="*/ 97 w 120"/>
                <a:gd name="T21" fmla="*/ 61 h 65"/>
                <a:gd name="T22" fmla="*/ 73 w 120"/>
                <a:gd name="T23" fmla="*/ 65 h 65"/>
                <a:gd name="T24" fmla="*/ 35 w 120"/>
                <a:gd name="T25" fmla="*/ 65 h 65"/>
                <a:gd name="T26" fmla="*/ 16 w 120"/>
                <a:gd name="T27" fmla="*/ 53 h 65"/>
                <a:gd name="T28" fmla="*/ 0 w 120"/>
                <a:gd name="T29" fmla="*/ 31 h 65"/>
                <a:gd name="T30" fmla="*/ 0 w 12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65">
                  <a:moveTo>
                    <a:pt x="0" y="31"/>
                  </a:moveTo>
                  <a:lnTo>
                    <a:pt x="33" y="24"/>
                  </a:lnTo>
                  <a:lnTo>
                    <a:pt x="65" y="14"/>
                  </a:lnTo>
                  <a:lnTo>
                    <a:pt x="95" y="0"/>
                  </a:lnTo>
                  <a:lnTo>
                    <a:pt x="120" y="10"/>
                  </a:lnTo>
                  <a:lnTo>
                    <a:pt x="81" y="20"/>
                  </a:lnTo>
                  <a:lnTo>
                    <a:pt x="49" y="33"/>
                  </a:lnTo>
                  <a:lnTo>
                    <a:pt x="57" y="49"/>
                  </a:lnTo>
                  <a:lnTo>
                    <a:pt x="85" y="53"/>
                  </a:lnTo>
                  <a:lnTo>
                    <a:pt x="99" y="43"/>
                  </a:lnTo>
                  <a:lnTo>
                    <a:pt x="97" y="61"/>
                  </a:lnTo>
                  <a:lnTo>
                    <a:pt x="73" y="65"/>
                  </a:lnTo>
                  <a:lnTo>
                    <a:pt x="35" y="65"/>
                  </a:lnTo>
                  <a:lnTo>
                    <a:pt x="16" y="5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56">
              <a:extLst>
                <a:ext uri="{FF2B5EF4-FFF2-40B4-BE49-F238E27FC236}">
                  <a16:creationId xmlns:a16="http://schemas.microsoft.com/office/drawing/2014/main" id="{1E4AA910-8784-4E60-9CA6-4808B3D1A338}"/>
                </a:ext>
              </a:extLst>
            </p:cNvPr>
            <p:cNvSpPr>
              <a:spLocks/>
            </p:cNvSpPr>
            <p:nvPr/>
          </p:nvSpPr>
          <p:spPr bwMode="auto">
            <a:xfrm>
              <a:off x="2159" y="2187"/>
              <a:ext cx="51" cy="182"/>
            </a:xfrm>
            <a:custGeom>
              <a:avLst/>
              <a:gdLst>
                <a:gd name="T0" fmla="*/ 22 w 51"/>
                <a:gd name="T1" fmla="*/ 8 h 182"/>
                <a:gd name="T2" fmla="*/ 35 w 51"/>
                <a:gd name="T3" fmla="*/ 16 h 182"/>
                <a:gd name="T4" fmla="*/ 41 w 51"/>
                <a:gd name="T5" fmla="*/ 61 h 182"/>
                <a:gd name="T6" fmla="*/ 29 w 51"/>
                <a:gd name="T7" fmla="*/ 101 h 182"/>
                <a:gd name="T8" fmla="*/ 29 w 51"/>
                <a:gd name="T9" fmla="*/ 121 h 182"/>
                <a:gd name="T10" fmla="*/ 16 w 51"/>
                <a:gd name="T11" fmla="*/ 130 h 182"/>
                <a:gd name="T12" fmla="*/ 4 w 51"/>
                <a:gd name="T13" fmla="*/ 132 h 182"/>
                <a:gd name="T14" fmla="*/ 0 w 51"/>
                <a:gd name="T15" fmla="*/ 154 h 182"/>
                <a:gd name="T16" fmla="*/ 0 w 51"/>
                <a:gd name="T17" fmla="*/ 182 h 182"/>
                <a:gd name="T18" fmla="*/ 10 w 51"/>
                <a:gd name="T19" fmla="*/ 140 h 182"/>
                <a:gd name="T20" fmla="*/ 28 w 51"/>
                <a:gd name="T21" fmla="*/ 132 h 182"/>
                <a:gd name="T22" fmla="*/ 41 w 51"/>
                <a:gd name="T23" fmla="*/ 123 h 182"/>
                <a:gd name="T24" fmla="*/ 37 w 51"/>
                <a:gd name="T25" fmla="*/ 97 h 182"/>
                <a:gd name="T26" fmla="*/ 51 w 51"/>
                <a:gd name="T27" fmla="*/ 63 h 182"/>
                <a:gd name="T28" fmla="*/ 47 w 51"/>
                <a:gd name="T29" fmla="*/ 40 h 182"/>
                <a:gd name="T30" fmla="*/ 45 w 51"/>
                <a:gd name="T31" fmla="*/ 12 h 182"/>
                <a:gd name="T32" fmla="*/ 29 w 51"/>
                <a:gd name="T33" fmla="*/ 0 h 182"/>
                <a:gd name="T34" fmla="*/ 22 w 51"/>
                <a:gd name="T35" fmla="*/ 8 h 182"/>
                <a:gd name="T36" fmla="*/ 22 w 51"/>
                <a:gd name="T37" fmla="*/ 8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182">
                  <a:moveTo>
                    <a:pt x="22" y="8"/>
                  </a:moveTo>
                  <a:lnTo>
                    <a:pt x="35" y="16"/>
                  </a:lnTo>
                  <a:lnTo>
                    <a:pt x="41" y="61"/>
                  </a:lnTo>
                  <a:lnTo>
                    <a:pt x="29" y="101"/>
                  </a:lnTo>
                  <a:lnTo>
                    <a:pt x="29" y="121"/>
                  </a:lnTo>
                  <a:lnTo>
                    <a:pt x="16" y="130"/>
                  </a:lnTo>
                  <a:lnTo>
                    <a:pt x="4" y="132"/>
                  </a:lnTo>
                  <a:lnTo>
                    <a:pt x="0" y="154"/>
                  </a:lnTo>
                  <a:lnTo>
                    <a:pt x="0" y="182"/>
                  </a:lnTo>
                  <a:lnTo>
                    <a:pt x="10" y="140"/>
                  </a:lnTo>
                  <a:lnTo>
                    <a:pt x="28" y="132"/>
                  </a:lnTo>
                  <a:lnTo>
                    <a:pt x="41" y="123"/>
                  </a:lnTo>
                  <a:lnTo>
                    <a:pt x="37" y="97"/>
                  </a:lnTo>
                  <a:lnTo>
                    <a:pt x="51" y="63"/>
                  </a:lnTo>
                  <a:lnTo>
                    <a:pt x="47" y="40"/>
                  </a:lnTo>
                  <a:lnTo>
                    <a:pt x="45" y="12"/>
                  </a:lnTo>
                  <a:lnTo>
                    <a:pt x="29" y="0"/>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57">
              <a:extLst>
                <a:ext uri="{FF2B5EF4-FFF2-40B4-BE49-F238E27FC236}">
                  <a16:creationId xmlns:a16="http://schemas.microsoft.com/office/drawing/2014/main" id="{3105F9C0-E59A-45F0-9A4C-FA2E70B1C476}"/>
                </a:ext>
              </a:extLst>
            </p:cNvPr>
            <p:cNvSpPr>
              <a:spLocks/>
            </p:cNvSpPr>
            <p:nvPr/>
          </p:nvSpPr>
          <p:spPr bwMode="auto">
            <a:xfrm>
              <a:off x="2167" y="2209"/>
              <a:ext cx="37" cy="25"/>
            </a:xfrm>
            <a:custGeom>
              <a:avLst/>
              <a:gdLst>
                <a:gd name="T0" fmla="*/ 0 w 37"/>
                <a:gd name="T1" fmla="*/ 2 h 25"/>
                <a:gd name="T2" fmla="*/ 16 w 37"/>
                <a:gd name="T3" fmla="*/ 0 h 25"/>
                <a:gd name="T4" fmla="*/ 37 w 37"/>
                <a:gd name="T5" fmla="*/ 25 h 25"/>
                <a:gd name="T6" fmla="*/ 18 w 37"/>
                <a:gd name="T7" fmla="*/ 16 h 25"/>
                <a:gd name="T8" fmla="*/ 0 w 37"/>
                <a:gd name="T9" fmla="*/ 20 h 25"/>
                <a:gd name="T10" fmla="*/ 0 w 37"/>
                <a:gd name="T11" fmla="*/ 2 h 25"/>
                <a:gd name="T12" fmla="*/ 0 w 37"/>
                <a:gd name="T13" fmla="*/ 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5">
                  <a:moveTo>
                    <a:pt x="0" y="2"/>
                  </a:moveTo>
                  <a:lnTo>
                    <a:pt x="16" y="0"/>
                  </a:lnTo>
                  <a:lnTo>
                    <a:pt x="37" y="25"/>
                  </a:lnTo>
                  <a:lnTo>
                    <a:pt x="18" y="16"/>
                  </a:lnTo>
                  <a:lnTo>
                    <a:pt x="0" y="2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58">
              <a:extLst>
                <a:ext uri="{FF2B5EF4-FFF2-40B4-BE49-F238E27FC236}">
                  <a16:creationId xmlns:a16="http://schemas.microsoft.com/office/drawing/2014/main" id="{D5E52A1A-820F-4D47-85BB-3C7C3EC5D3E6}"/>
                </a:ext>
              </a:extLst>
            </p:cNvPr>
            <p:cNvSpPr>
              <a:spLocks/>
            </p:cNvSpPr>
            <p:nvPr/>
          </p:nvSpPr>
          <p:spPr bwMode="auto">
            <a:xfrm>
              <a:off x="2159" y="2231"/>
              <a:ext cx="31" cy="41"/>
            </a:xfrm>
            <a:custGeom>
              <a:avLst/>
              <a:gdLst>
                <a:gd name="T0" fmla="*/ 8 w 31"/>
                <a:gd name="T1" fmla="*/ 0 h 41"/>
                <a:gd name="T2" fmla="*/ 22 w 31"/>
                <a:gd name="T3" fmla="*/ 5 h 41"/>
                <a:gd name="T4" fmla="*/ 31 w 31"/>
                <a:gd name="T5" fmla="*/ 27 h 41"/>
                <a:gd name="T6" fmla="*/ 28 w 31"/>
                <a:gd name="T7" fmla="*/ 41 h 41"/>
                <a:gd name="T8" fmla="*/ 18 w 31"/>
                <a:gd name="T9" fmla="*/ 29 h 41"/>
                <a:gd name="T10" fmla="*/ 0 w 31"/>
                <a:gd name="T11" fmla="*/ 27 h 41"/>
                <a:gd name="T12" fmla="*/ 8 w 31"/>
                <a:gd name="T13" fmla="*/ 0 h 41"/>
                <a:gd name="T14" fmla="*/ 8 w 31"/>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41">
                  <a:moveTo>
                    <a:pt x="8" y="0"/>
                  </a:moveTo>
                  <a:lnTo>
                    <a:pt x="22" y="5"/>
                  </a:lnTo>
                  <a:lnTo>
                    <a:pt x="31" y="27"/>
                  </a:lnTo>
                  <a:lnTo>
                    <a:pt x="28" y="41"/>
                  </a:lnTo>
                  <a:lnTo>
                    <a:pt x="18" y="29"/>
                  </a:lnTo>
                  <a:lnTo>
                    <a:pt x="0" y="2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259">
              <a:extLst>
                <a:ext uri="{FF2B5EF4-FFF2-40B4-BE49-F238E27FC236}">
                  <a16:creationId xmlns:a16="http://schemas.microsoft.com/office/drawing/2014/main" id="{884AC37D-870A-469E-BC34-ED343FA61F95}"/>
                </a:ext>
              </a:extLst>
            </p:cNvPr>
            <p:cNvSpPr>
              <a:spLocks/>
            </p:cNvSpPr>
            <p:nvPr/>
          </p:nvSpPr>
          <p:spPr bwMode="auto">
            <a:xfrm>
              <a:off x="2163" y="2345"/>
              <a:ext cx="463" cy="587"/>
            </a:xfrm>
            <a:custGeom>
              <a:avLst/>
              <a:gdLst>
                <a:gd name="T0" fmla="*/ 4 w 463"/>
                <a:gd name="T1" fmla="*/ 12 h 587"/>
                <a:gd name="T2" fmla="*/ 43 w 463"/>
                <a:gd name="T3" fmla="*/ 51 h 587"/>
                <a:gd name="T4" fmla="*/ 51 w 463"/>
                <a:gd name="T5" fmla="*/ 105 h 587"/>
                <a:gd name="T6" fmla="*/ 55 w 463"/>
                <a:gd name="T7" fmla="*/ 138 h 587"/>
                <a:gd name="T8" fmla="*/ 67 w 463"/>
                <a:gd name="T9" fmla="*/ 67 h 587"/>
                <a:gd name="T10" fmla="*/ 233 w 463"/>
                <a:gd name="T11" fmla="*/ 136 h 587"/>
                <a:gd name="T12" fmla="*/ 334 w 463"/>
                <a:gd name="T13" fmla="*/ 210 h 587"/>
                <a:gd name="T14" fmla="*/ 379 w 463"/>
                <a:gd name="T15" fmla="*/ 283 h 587"/>
                <a:gd name="T16" fmla="*/ 391 w 463"/>
                <a:gd name="T17" fmla="*/ 387 h 587"/>
                <a:gd name="T18" fmla="*/ 439 w 463"/>
                <a:gd name="T19" fmla="*/ 538 h 587"/>
                <a:gd name="T20" fmla="*/ 461 w 463"/>
                <a:gd name="T21" fmla="*/ 587 h 587"/>
                <a:gd name="T22" fmla="*/ 463 w 463"/>
                <a:gd name="T23" fmla="*/ 569 h 587"/>
                <a:gd name="T24" fmla="*/ 423 w 463"/>
                <a:gd name="T25" fmla="*/ 460 h 587"/>
                <a:gd name="T26" fmla="*/ 403 w 463"/>
                <a:gd name="T27" fmla="*/ 381 h 587"/>
                <a:gd name="T28" fmla="*/ 385 w 463"/>
                <a:gd name="T29" fmla="*/ 275 h 587"/>
                <a:gd name="T30" fmla="*/ 334 w 463"/>
                <a:gd name="T31" fmla="*/ 196 h 587"/>
                <a:gd name="T32" fmla="*/ 247 w 463"/>
                <a:gd name="T33" fmla="*/ 132 h 587"/>
                <a:gd name="T34" fmla="*/ 128 w 463"/>
                <a:gd name="T35" fmla="*/ 79 h 587"/>
                <a:gd name="T36" fmla="*/ 57 w 463"/>
                <a:gd name="T37" fmla="*/ 53 h 587"/>
                <a:gd name="T38" fmla="*/ 0 w 463"/>
                <a:gd name="T39" fmla="*/ 0 h 587"/>
                <a:gd name="T40" fmla="*/ 4 w 463"/>
                <a:gd name="T41" fmla="*/ 12 h 587"/>
                <a:gd name="T42" fmla="*/ 4 w 463"/>
                <a:gd name="T43" fmla="*/ 12 h 5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3" h="587">
                  <a:moveTo>
                    <a:pt x="4" y="12"/>
                  </a:moveTo>
                  <a:lnTo>
                    <a:pt x="43" y="51"/>
                  </a:lnTo>
                  <a:lnTo>
                    <a:pt x="51" y="105"/>
                  </a:lnTo>
                  <a:lnTo>
                    <a:pt x="55" y="138"/>
                  </a:lnTo>
                  <a:lnTo>
                    <a:pt x="67" y="67"/>
                  </a:lnTo>
                  <a:lnTo>
                    <a:pt x="233" y="136"/>
                  </a:lnTo>
                  <a:lnTo>
                    <a:pt x="334" y="210"/>
                  </a:lnTo>
                  <a:lnTo>
                    <a:pt x="379" y="283"/>
                  </a:lnTo>
                  <a:lnTo>
                    <a:pt x="391" y="387"/>
                  </a:lnTo>
                  <a:lnTo>
                    <a:pt x="439" y="538"/>
                  </a:lnTo>
                  <a:lnTo>
                    <a:pt x="461" y="587"/>
                  </a:lnTo>
                  <a:lnTo>
                    <a:pt x="463" y="569"/>
                  </a:lnTo>
                  <a:lnTo>
                    <a:pt x="423" y="460"/>
                  </a:lnTo>
                  <a:lnTo>
                    <a:pt x="403" y="381"/>
                  </a:lnTo>
                  <a:lnTo>
                    <a:pt x="385" y="275"/>
                  </a:lnTo>
                  <a:lnTo>
                    <a:pt x="334" y="196"/>
                  </a:lnTo>
                  <a:lnTo>
                    <a:pt x="247" y="132"/>
                  </a:lnTo>
                  <a:lnTo>
                    <a:pt x="128" y="79"/>
                  </a:lnTo>
                  <a:lnTo>
                    <a:pt x="57" y="53"/>
                  </a:lnTo>
                  <a:lnTo>
                    <a:pt x="0" y="0"/>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60">
              <a:extLst>
                <a:ext uri="{FF2B5EF4-FFF2-40B4-BE49-F238E27FC236}">
                  <a16:creationId xmlns:a16="http://schemas.microsoft.com/office/drawing/2014/main" id="{9AF11A4E-90FB-4D28-BEF1-97D492BB3AD7}"/>
                </a:ext>
              </a:extLst>
            </p:cNvPr>
            <p:cNvSpPr>
              <a:spLocks/>
            </p:cNvSpPr>
            <p:nvPr/>
          </p:nvSpPr>
          <p:spPr bwMode="auto">
            <a:xfrm>
              <a:off x="2406" y="2574"/>
              <a:ext cx="44" cy="352"/>
            </a:xfrm>
            <a:custGeom>
              <a:avLst/>
              <a:gdLst>
                <a:gd name="T0" fmla="*/ 44 w 44"/>
                <a:gd name="T1" fmla="*/ 0 h 352"/>
                <a:gd name="T2" fmla="*/ 26 w 44"/>
                <a:gd name="T3" fmla="*/ 156 h 352"/>
                <a:gd name="T4" fmla="*/ 24 w 44"/>
                <a:gd name="T5" fmla="*/ 245 h 352"/>
                <a:gd name="T6" fmla="*/ 0 w 44"/>
                <a:gd name="T7" fmla="*/ 312 h 352"/>
                <a:gd name="T8" fmla="*/ 0 w 44"/>
                <a:gd name="T9" fmla="*/ 352 h 352"/>
                <a:gd name="T10" fmla="*/ 12 w 44"/>
                <a:gd name="T11" fmla="*/ 340 h 352"/>
                <a:gd name="T12" fmla="*/ 44 w 44"/>
                <a:gd name="T13" fmla="*/ 224 h 352"/>
                <a:gd name="T14" fmla="*/ 36 w 44"/>
                <a:gd name="T15" fmla="*/ 206 h 352"/>
                <a:gd name="T16" fmla="*/ 42 w 44"/>
                <a:gd name="T17" fmla="*/ 50 h 352"/>
                <a:gd name="T18" fmla="*/ 44 w 44"/>
                <a:gd name="T19" fmla="*/ 0 h 352"/>
                <a:gd name="T20" fmla="*/ 44 w 44"/>
                <a:gd name="T21" fmla="*/ 0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52">
                  <a:moveTo>
                    <a:pt x="44" y="0"/>
                  </a:moveTo>
                  <a:lnTo>
                    <a:pt x="26" y="156"/>
                  </a:lnTo>
                  <a:lnTo>
                    <a:pt x="24" y="245"/>
                  </a:lnTo>
                  <a:lnTo>
                    <a:pt x="0" y="312"/>
                  </a:lnTo>
                  <a:lnTo>
                    <a:pt x="0" y="352"/>
                  </a:lnTo>
                  <a:lnTo>
                    <a:pt x="12" y="340"/>
                  </a:lnTo>
                  <a:lnTo>
                    <a:pt x="44" y="224"/>
                  </a:lnTo>
                  <a:lnTo>
                    <a:pt x="36" y="206"/>
                  </a:lnTo>
                  <a:lnTo>
                    <a:pt x="42" y="5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261">
              <a:extLst>
                <a:ext uri="{FF2B5EF4-FFF2-40B4-BE49-F238E27FC236}">
                  <a16:creationId xmlns:a16="http://schemas.microsoft.com/office/drawing/2014/main" id="{15AF2F07-15D5-4AAF-ABFC-4406D36025E1}"/>
                </a:ext>
              </a:extLst>
            </p:cNvPr>
            <p:cNvSpPr>
              <a:spLocks/>
            </p:cNvSpPr>
            <p:nvPr/>
          </p:nvSpPr>
          <p:spPr bwMode="auto">
            <a:xfrm>
              <a:off x="2127" y="2926"/>
              <a:ext cx="489" cy="652"/>
            </a:xfrm>
            <a:custGeom>
              <a:avLst/>
              <a:gdLst>
                <a:gd name="T0" fmla="*/ 273 w 489"/>
                <a:gd name="T1" fmla="*/ 134 h 652"/>
                <a:gd name="T2" fmla="*/ 321 w 489"/>
                <a:gd name="T3" fmla="*/ 202 h 652"/>
                <a:gd name="T4" fmla="*/ 281 w 489"/>
                <a:gd name="T5" fmla="*/ 298 h 652"/>
                <a:gd name="T6" fmla="*/ 129 w 489"/>
                <a:gd name="T7" fmla="*/ 348 h 652"/>
                <a:gd name="T8" fmla="*/ 2 w 489"/>
                <a:gd name="T9" fmla="*/ 362 h 652"/>
                <a:gd name="T10" fmla="*/ 12 w 489"/>
                <a:gd name="T11" fmla="*/ 435 h 652"/>
                <a:gd name="T12" fmla="*/ 87 w 489"/>
                <a:gd name="T13" fmla="*/ 445 h 652"/>
                <a:gd name="T14" fmla="*/ 95 w 489"/>
                <a:gd name="T15" fmla="*/ 362 h 652"/>
                <a:gd name="T16" fmla="*/ 149 w 489"/>
                <a:gd name="T17" fmla="*/ 425 h 652"/>
                <a:gd name="T18" fmla="*/ 261 w 489"/>
                <a:gd name="T19" fmla="*/ 379 h 652"/>
                <a:gd name="T20" fmla="*/ 216 w 489"/>
                <a:gd name="T21" fmla="*/ 474 h 652"/>
                <a:gd name="T22" fmla="*/ 178 w 489"/>
                <a:gd name="T23" fmla="*/ 545 h 652"/>
                <a:gd name="T24" fmla="*/ 156 w 489"/>
                <a:gd name="T25" fmla="*/ 611 h 652"/>
                <a:gd name="T26" fmla="*/ 156 w 489"/>
                <a:gd name="T27" fmla="*/ 652 h 652"/>
                <a:gd name="T28" fmla="*/ 204 w 489"/>
                <a:gd name="T29" fmla="*/ 626 h 652"/>
                <a:gd name="T30" fmla="*/ 245 w 489"/>
                <a:gd name="T31" fmla="*/ 591 h 652"/>
                <a:gd name="T32" fmla="*/ 196 w 489"/>
                <a:gd name="T33" fmla="*/ 622 h 652"/>
                <a:gd name="T34" fmla="*/ 162 w 489"/>
                <a:gd name="T35" fmla="*/ 640 h 652"/>
                <a:gd name="T36" fmla="*/ 184 w 489"/>
                <a:gd name="T37" fmla="*/ 583 h 652"/>
                <a:gd name="T38" fmla="*/ 190 w 489"/>
                <a:gd name="T39" fmla="*/ 506 h 652"/>
                <a:gd name="T40" fmla="*/ 285 w 489"/>
                <a:gd name="T41" fmla="*/ 348 h 652"/>
                <a:gd name="T42" fmla="*/ 344 w 489"/>
                <a:gd name="T43" fmla="*/ 174 h 652"/>
                <a:gd name="T44" fmla="*/ 400 w 489"/>
                <a:gd name="T45" fmla="*/ 142 h 652"/>
                <a:gd name="T46" fmla="*/ 471 w 489"/>
                <a:gd name="T47" fmla="*/ 154 h 652"/>
                <a:gd name="T48" fmla="*/ 412 w 489"/>
                <a:gd name="T49" fmla="*/ 128 h 652"/>
                <a:gd name="T50" fmla="*/ 350 w 489"/>
                <a:gd name="T51" fmla="*/ 130 h 652"/>
                <a:gd name="T52" fmla="*/ 471 w 489"/>
                <a:gd name="T53" fmla="*/ 41 h 652"/>
                <a:gd name="T54" fmla="*/ 408 w 489"/>
                <a:gd name="T55" fmla="*/ 71 h 652"/>
                <a:gd name="T56" fmla="*/ 372 w 489"/>
                <a:gd name="T57" fmla="*/ 95 h 652"/>
                <a:gd name="T58" fmla="*/ 313 w 489"/>
                <a:gd name="T59" fmla="*/ 101 h 652"/>
                <a:gd name="T60" fmla="*/ 330 w 489"/>
                <a:gd name="T61" fmla="*/ 12 h 652"/>
                <a:gd name="T62" fmla="*/ 281 w 489"/>
                <a:gd name="T63" fmla="*/ 32 h 652"/>
                <a:gd name="T64" fmla="*/ 273 w 489"/>
                <a:gd name="T65" fmla="*/ 14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652">
                  <a:moveTo>
                    <a:pt x="273" y="14"/>
                  </a:moveTo>
                  <a:lnTo>
                    <a:pt x="273" y="134"/>
                  </a:lnTo>
                  <a:lnTo>
                    <a:pt x="291" y="196"/>
                  </a:lnTo>
                  <a:lnTo>
                    <a:pt x="321" y="202"/>
                  </a:lnTo>
                  <a:lnTo>
                    <a:pt x="297" y="259"/>
                  </a:lnTo>
                  <a:lnTo>
                    <a:pt x="281" y="298"/>
                  </a:lnTo>
                  <a:lnTo>
                    <a:pt x="198" y="340"/>
                  </a:lnTo>
                  <a:lnTo>
                    <a:pt x="129" y="348"/>
                  </a:lnTo>
                  <a:lnTo>
                    <a:pt x="40" y="356"/>
                  </a:lnTo>
                  <a:lnTo>
                    <a:pt x="2" y="362"/>
                  </a:lnTo>
                  <a:lnTo>
                    <a:pt x="0" y="431"/>
                  </a:lnTo>
                  <a:lnTo>
                    <a:pt x="12" y="435"/>
                  </a:lnTo>
                  <a:lnTo>
                    <a:pt x="60" y="439"/>
                  </a:lnTo>
                  <a:lnTo>
                    <a:pt x="87" y="445"/>
                  </a:lnTo>
                  <a:lnTo>
                    <a:pt x="91" y="367"/>
                  </a:lnTo>
                  <a:lnTo>
                    <a:pt x="95" y="362"/>
                  </a:lnTo>
                  <a:lnTo>
                    <a:pt x="149" y="362"/>
                  </a:lnTo>
                  <a:lnTo>
                    <a:pt x="149" y="425"/>
                  </a:lnTo>
                  <a:lnTo>
                    <a:pt x="238" y="393"/>
                  </a:lnTo>
                  <a:lnTo>
                    <a:pt x="261" y="379"/>
                  </a:lnTo>
                  <a:lnTo>
                    <a:pt x="224" y="445"/>
                  </a:lnTo>
                  <a:lnTo>
                    <a:pt x="216" y="474"/>
                  </a:lnTo>
                  <a:lnTo>
                    <a:pt x="180" y="506"/>
                  </a:lnTo>
                  <a:lnTo>
                    <a:pt x="178" y="545"/>
                  </a:lnTo>
                  <a:lnTo>
                    <a:pt x="176" y="569"/>
                  </a:lnTo>
                  <a:lnTo>
                    <a:pt x="156" y="611"/>
                  </a:lnTo>
                  <a:lnTo>
                    <a:pt x="149" y="638"/>
                  </a:lnTo>
                  <a:lnTo>
                    <a:pt x="156" y="652"/>
                  </a:lnTo>
                  <a:lnTo>
                    <a:pt x="170" y="652"/>
                  </a:lnTo>
                  <a:lnTo>
                    <a:pt x="204" y="626"/>
                  </a:lnTo>
                  <a:lnTo>
                    <a:pt x="226" y="599"/>
                  </a:lnTo>
                  <a:lnTo>
                    <a:pt x="245" y="591"/>
                  </a:lnTo>
                  <a:lnTo>
                    <a:pt x="222" y="587"/>
                  </a:lnTo>
                  <a:lnTo>
                    <a:pt x="196" y="622"/>
                  </a:lnTo>
                  <a:lnTo>
                    <a:pt x="174" y="638"/>
                  </a:lnTo>
                  <a:lnTo>
                    <a:pt x="162" y="640"/>
                  </a:lnTo>
                  <a:lnTo>
                    <a:pt x="162" y="622"/>
                  </a:lnTo>
                  <a:lnTo>
                    <a:pt x="184" y="583"/>
                  </a:lnTo>
                  <a:lnTo>
                    <a:pt x="190" y="555"/>
                  </a:lnTo>
                  <a:lnTo>
                    <a:pt x="190" y="506"/>
                  </a:lnTo>
                  <a:lnTo>
                    <a:pt x="224" y="474"/>
                  </a:lnTo>
                  <a:lnTo>
                    <a:pt x="285" y="348"/>
                  </a:lnTo>
                  <a:lnTo>
                    <a:pt x="325" y="223"/>
                  </a:lnTo>
                  <a:lnTo>
                    <a:pt x="344" y="174"/>
                  </a:lnTo>
                  <a:lnTo>
                    <a:pt x="362" y="158"/>
                  </a:lnTo>
                  <a:lnTo>
                    <a:pt x="400" y="142"/>
                  </a:lnTo>
                  <a:lnTo>
                    <a:pt x="447" y="142"/>
                  </a:lnTo>
                  <a:lnTo>
                    <a:pt x="471" y="154"/>
                  </a:lnTo>
                  <a:lnTo>
                    <a:pt x="467" y="136"/>
                  </a:lnTo>
                  <a:lnTo>
                    <a:pt x="412" y="128"/>
                  </a:lnTo>
                  <a:lnTo>
                    <a:pt x="336" y="154"/>
                  </a:lnTo>
                  <a:lnTo>
                    <a:pt x="350" y="130"/>
                  </a:lnTo>
                  <a:lnTo>
                    <a:pt x="427" y="89"/>
                  </a:lnTo>
                  <a:lnTo>
                    <a:pt x="471" y="41"/>
                  </a:lnTo>
                  <a:lnTo>
                    <a:pt x="489" y="8"/>
                  </a:lnTo>
                  <a:lnTo>
                    <a:pt x="408" y="71"/>
                  </a:lnTo>
                  <a:lnTo>
                    <a:pt x="358" y="79"/>
                  </a:lnTo>
                  <a:lnTo>
                    <a:pt x="372" y="95"/>
                  </a:lnTo>
                  <a:lnTo>
                    <a:pt x="348" y="109"/>
                  </a:lnTo>
                  <a:lnTo>
                    <a:pt x="313" y="101"/>
                  </a:lnTo>
                  <a:lnTo>
                    <a:pt x="311" y="65"/>
                  </a:lnTo>
                  <a:lnTo>
                    <a:pt x="330" y="12"/>
                  </a:lnTo>
                  <a:lnTo>
                    <a:pt x="295" y="41"/>
                  </a:lnTo>
                  <a:lnTo>
                    <a:pt x="281" y="32"/>
                  </a:lnTo>
                  <a:lnTo>
                    <a:pt x="281" y="0"/>
                  </a:lnTo>
                  <a:lnTo>
                    <a:pt x="27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62">
              <a:extLst>
                <a:ext uri="{FF2B5EF4-FFF2-40B4-BE49-F238E27FC236}">
                  <a16:creationId xmlns:a16="http://schemas.microsoft.com/office/drawing/2014/main" id="{DB56497C-F943-4686-B6E8-3405F67349A7}"/>
                </a:ext>
              </a:extLst>
            </p:cNvPr>
            <p:cNvSpPr>
              <a:spLocks/>
            </p:cNvSpPr>
            <p:nvPr/>
          </p:nvSpPr>
          <p:spPr bwMode="auto">
            <a:xfrm>
              <a:off x="2499" y="2914"/>
              <a:ext cx="85" cy="65"/>
            </a:xfrm>
            <a:custGeom>
              <a:avLst/>
              <a:gdLst>
                <a:gd name="T0" fmla="*/ 85 w 85"/>
                <a:gd name="T1" fmla="*/ 0 h 65"/>
                <a:gd name="T2" fmla="*/ 6 w 85"/>
                <a:gd name="T3" fmla="*/ 42 h 65"/>
                <a:gd name="T4" fmla="*/ 0 w 85"/>
                <a:gd name="T5" fmla="*/ 65 h 65"/>
                <a:gd name="T6" fmla="*/ 32 w 85"/>
                <a:gd name="T7" fmla="*/ 50 h 65"/>
                <a:gd name="T8" fmla="*/ 57 w 85"/>
                <a:gd name="T9" fmla="*/ 28 h 65"/>
                <a:gd name="T10" fmla="*/ 85 w 85"/>
                <a:gd name="T11" fmla="*/ 0 h 65"/>
                <a:gd name="T12" fmla="*/ 85 w 85"/>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5">
                  <a:moveTo>
                    <a:pt x="85" y="0"/>
                  </a:moveTo>
                  <a:lnTo>
                    <a:pt x="6" y="42"/>
                  </a:lnTo>
                  <a:lnTo>
                    <a:pt x="0" y="65"/>
                  </a:lnTo>
                  <a:lnTo>
                    <a:pt x="32" y="50"/>
                  </a:lnTo>
                  <a:lnTo>
                    <a:pt x="57" y="28"/>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263">
              <a:extLst>
                <a:ext uri="{FF2B5EF4-FFF2-40B4-BE49-F238E27FC236}">
                  <a16:creationId xmlns:a16="http://schemas.microsoft.com/office/drawing/2014/main" id="{AF784282-BAB6-4536-A9DE-865D342EAA0A}"/>
                </a:ext>
              </a:extLst>
            </p:cNvPr>
            <p:cNvSpPr>
              <a:spLocks/>
            </p:cNvSpPr>
            <p:nvPr/>
          </p:nvSpPr>
          <p:spPr bwMode="auto">
            <a:xfrm>
              <a:off x="2552" y="2967"/>
              <a:ext cx="50" cy="107"/>
            </a:xfrm>
            <a:custGeom>
              <a:avLst/>
              <a:gdLst>
                <a:gd name="T0" fmla="*/ 30 w 50"/>
                <a:gd name="T1" fmla="*/ 4 h 107"/>
                <a:gd name="T2" fmla="*/ 26 w 50"/>
                <a:gd name="T3" fmla="*/ 32 h 107"/>
                <a:gd name="T4" fmla="*/ 0 w 50"/>
                <a:gd name="T5" fmla="*/ 38 h 107"/>
                <a:gd name="T6" fmla="*/ 30 w 50"/>
                <a:gd name="T7" fmla="*/ 54 h 107"/>
                <a:gd name="T8" fmla="*/ 42 w 50"/>
                <a:gd name="T9" fmla="*/ 107 h 107"/>
                <a:gd name="T10" fmla="*/ 50 w 50"/>
                <a:gd name="T11" fmla="*/ 72 h 107"/>
                <a:gd name="T12" fmla="*/ 38 w 50"/>
                <a:gd name="T13" fmla="*/ 36 h 107"/>
                <a:gd name="T14" fmla="*/ 38 w 50"/>
                <a:gd name="T15" fmla="*/ 0 h 107"/>
                <a:gd name="T16" fmla="*/ 30 w 50"/>
                <a:gd name="T17" fmla="*/ 4 h 107"/>
                <a:gd name="T18" fmla="*/ 30 w 50"/>
                <a:gd name="T19" fmla="*/ 4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07">
                  <a:moveTo>
                    <a:pt x="30" y="4"/>
                  </a:moveTo>
                  <a:lnTo>
                    <a:pt x="26" y="32"/>
                  </a:lnTo>
                  <a:lnTo>
                    <a:pt x="0" y="38"/>
                  </a:lnTo>
                  <a:lnTo>
                    <a:pt x="30" y="54"/>
                  </a:lnTo>
                  <a:lnTo>
                    <a:pt x="42" y="107"/>
                  </a:lnTo>
                  <a:lnTo>
                    <a:pt x="50" y="72"/>
                  </a:lnTo>
                  <a:lnTo>
                    <a:pt x="38" y="36"/>
                  </a:lnTo>
                  <a:lnTo>
                    <a:pt x="38" y="0"/>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64">
              <a:extLst>
                <a:ext uri="{FF2B5EF4-FFF2-40B4-BE49-F238E27FC236}">
                  <a16:creationId xmlns:a16="http://schemas.microsoft.com/office/drawing/2014/main" id="{6C59BB4D-A875-4C38-9F7B-BEBDE2730E74}"/>
                </a:ext>
              </a:extLst>
            </p:cNvPr>
            <p:cNvSpPr>
              <a:spLocks/>
            </p:cNvSpPr>
            <p:nvPr/>
          </p:nvSpPr>
          <p:spPr bwMode="auto">
            <a:xfrm>
              <a:off x="1744" y="2699"/>
              <a:ext cx="144" cy="519"/>
            </a:xfrm>
            <a:custGeom>
              <a:avLst/>
              <a:gdLst>
                <a:gd name="T0" fmla="*/ 15 w 144"/>
                <a:gd name="T1" fmla="*/ 0 h 519"/>
                <a:gd name="T2" fmla="*/ 55 w 144"/>
                <a:gd name="T3" fmla="*/ 160 h 519"/>
                <a:gd name="T4" fmla="*/ 73 w 144"/>
                <a:gd name="T5" fmla="*/ 276 h 519"/>
                <a:gd name="T6" fmla="*/ 90 w 144"/>
                <a:gd name="T7" fmla="*/ 340 h 519"/>
                <a:gd name="T8" fmla="*/ 124 w 144"/>
                <a:gd name="T9" fmla="*/ 401 h 519"/>
                <a:gd name="T10" fmla="*/ 144 w 144"/>
                <a:gd name="T11" fmla="*/ 434 h 519"/>
                <a:gd name="T12" fmla="*/ 118 w 144"/>
                <a:gd name="T13" fmla="*/ 409 h 519"/>
                <a:gd name="T14" fmla="*/ 71 w 144"/>
                <a:gd name="T15" fmla="*/ 506 h 519"/>
                <a:gd name="T16" fmla="*/ 55 w 144"/>
                <a:gd name="T17" fmla="*/ 519 h 519"/>
                <a:gd name="T18" fmla="*/ 51 w 144"/>
                <a:gd name="T19" fmla="*/ 478 h 519"/>
                <a:gd name="T20" fmla="*/ 63 w 144"/>
                <a:gd name="T21" fmla="*/ 468 h 519"/>
                <a:gd name="T22" fmla="*/ 57 w 144"/>
                <a:gd name="T23" fmla="*/ 450 h 519"/>
                <a:gd name="T24" fmla="*/ 5 w 144"/>
                <a:gd name="T25" fmla="*/ 442 h 519"/>
                <a:gd name="T26" fmla="*/ 31 w 144"/>
                <a:gd name="T27" fmla="*/ 436 h 519"/>
                <a:gd name="T28" fmla="*/ 77 w 144"/>
                <a:gd name="T29" fmla="*/ 442 h 519"/>
                <a:gd name="T30" fmla="*/ 89 w 144"/>
                <a:gd name="T31" fmla="*/ 429 h 519"/>
                <a:gd name="T32" fmla="*/ 43 w 144"/>
                <a:gd name="T33" fmla="*/ 407 h 519"/>
                <a:gd name="T34" fmla="*/ 23 w 144"/>
                <a:gd name="T35" fmla="*/ 389 h 519"/>
                <a:gd name="T36" fmla="*/ 51 w 144"/>
                <a:gd name="T37" fmla="*/ 375 h 519"/>
                <a:gd name="T38" fmla="*/ 63 w 144"/>
                <a:gd name="T39" fmla="*/ 369 h 519"/>
                <a:gd name="T40" fmla="*/ 35 w 144"/>
                <a:gd name="T41" fmla="*/ 342 h 519"/>
                <a:gd name="T42" fmla="*/ 0 w 144"/>
                <a:gd name="T43" fmla="*/ 332 h 519"/>
                <a:gd name="T44" fmla="*/ 27 w 144"/>
                <a:gd name="T45" fmla="*/ 326 h 519"/>
                <a:gd name="T46" fmla="*/ 77 w 144"/>
                <a:gd name="T47" fmla="*/ 353 h 519"/>
                <a:gd name="T48" fmla="*/ 83 w 144"/>
                <a:gd name="T49" fmla="*/ 377 h 519"/>
                <a:gd name="T50" fmla="*/ 71 w 144"/>
                <a:gd name="T51" fmla="*/ 403 h 519"/>
                <a:gd name="T52" fmla="*/ 90 w 144"/>
                <a:gd name="T53" fmla="*/ 407 h 519"/>
                <a:gd name="T54" fmla="*/ 96 w 144"/>
                <a:gd name="T55" fmla="*/ 377 h 519"/>
                <a:gd name="T56" fmla="*/ 59 w 144"/>
                <a:gd name="T57" fmla="*/ 272 h 519"/>
                <a:gd name="T58" fmla="*/ 3 w 144"/>
                <a:gd name="T59" fmla="*/ 128 h 519"/>
                <a:gd name="T60" fmla="*/ 51 w 144"/>
                <a:gd name="T61" fmla="*/ 195 h 519"/>
                <a:gd name="T62" fmla="*/ 19 w 144"/>
                <a:gd name="T63" fmla="*/ 55 h 519"/>
                <a:gd name="T64" fmla="*/ 15 w 144"/>
                <a:gd name="T65" fmla="*/ 0 h 519"/>
                <a:gd name="T66" fmla="*/ 15 w 144"/>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519">
                  <a:moveTo>
                    <a:pt x="15" y="0"/>
                  </a:moveTo>
                  <a:lnTo>
                    <a:pt x="55" y="160"/>
                  </a:lnTo>
                  <a:lnTo>
                    <a:pt x="73" y="276"/>
                  </a:lnTo>
                  <a:lnTo>
                    <a:pt x="90" y="340"/>
                  </a:lnTo>
                  <a:lnTo>
                    <a:pt x="124" y="401"/>
                  </a:lnTo>
                  <a:lnTo>
                    <a:pt x="144" y="434"/>
                  </a:lnTo>
                  <a:lnTo>
                    <a:pt x="118" y="409"/>
                  </a:lnTo>
                  <a:lnTo>
                    <a:pt x="71" y="506"/>
                  </a:lnTo>
                  <a:lnTo>
                    <a:pt x="55" y="519"/>
                  </a:lnTo>
                  <a:lnTo>
                    <a:pt x="51" y="478"/>
                  </a:lnTo>
                  <a:lnTo>
                    <a:pt x="63" y="468"/>
                  </a:lnTo>
                  <a:lnTo>
                    <a:pt x="57" y="450"/>
                  </a:lnTo>
                  <a:lnTo>
                    <a:pt x="5" y="442"/>
                  </a:lnTo>
                  <a:lnTo>
                    <a:pt x="31" y="436"/>
                  </a:lnTo>
                  <a:lnTo>
                    <a:pt x="77" y="442"/>
                  </a:lnTo>
                  <a:lnTo>
                    <a:pt x="89" y="429"/>
                  </a:lnTo>
                  <a:lnTo>
                    <a:pt x="43" y="407"/>
                  </a:lnTo>
                  <a:lnTo>
                    <a:pt x="23" y="389"/>
                  </a:lnTo>
                  <a:lnTo>
                    <a:pt x="51" y="375"/>
                  </a:lnTo>
                  <a:lnTo>
                    <a:pt x="63" y="369"/>
                  </a:lnTo>
                  <a:lnTo>
                    <a:pt x="35" y="342"/>
                  </a:lnTo>
                  <a:lnTo>
                    <a:pt x="0" y="332"/>
                  </a:lnTo>
                  <a:lnTo>
                    <a:pt x="27" y="326"/>
                  </a:lnTo>
                  <a:lnTo>
                    <a:pt x="77" y="353"/>
                  </a:lnTo>
                  <a:lnTo>
                    <a:pt x="83" y="377"/>
                  </a:lnTo>
                  <a:lnTo>
                    <a:pt x="71" y="403"/>
                  </a:lnTo>
                  <a:lnTo>
                    <a:pt x="90" y="407"/>
                  </a:lnTo>
                  <a:lnTo>
                    <a:pt x="96" y="377"/>
                  </a:lnTo>
                  <a:lnTo>
                    <a:pt x="59" y="272"/>
                  </a:lnTo>
                  <a:lnTo>
                    <a:pt x="3" y="128"/>
                  </a:lnTo>
                  <a:lnTo>
                    <a:pt x="51" y="195"/>
                  </a:lnTo>
                  <a:lnTo>
                    <a:pt x="19" y="5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65">
              <a:extLst>
                <a:ext uri="{FF2B5EF4-FFF2-40B4-BE49-F238E27FC236}">
                  <a16:creationId xmlns:a16="http://schemas.microsoft.com/office/drawing/2014/main" id="{5E533F28-75B3-41EF-A591-9ECA8D7A75AA}"/>
                </a:ext>
              </a:extLst>
            </p:cNvPr>
            <p:cNvSpPr>
              <a:spLocks/>
            </p:cNvSpPr>
            <p:nvPr/>
          </p:nvSpPr>
          <p:spPr bwMode="auto">
            <a:xfrm>
              <a:off x="1918" y="2436"/>
              <a:ext cx="15" cy="148"/>
            </a:xfrm>
            <a:custGeom>
              <a:avLst/>
              <a:gdLst>
                <a:gd name="T0" fmla="*/ 15 w 15"/>
                <a:gd name="T1" fmla="*/ 10 h 148"/>
                <a:gd name="T2" fmla="*/ 9 w 15"/>
                <a:gd name="T3" fmla="*/ 65 h 148"/>
                <a:gd name="T4" fmla="*/ 13 w 15"/>
                <a:gd name="T5" fmla="*/ 148 h 148"/>
                <a:gd name="T6" fmla="*/ 0 w 15"/>
                <a:gd name="T7" fmla="*/ 79 h 148"/>
                <a:gd name="T8" fmla="*/ 4 w 15"/>
                <a:gd name="T9" fmla="*/ 45 h 148"/>
                <a:gd name="T10" fmla="*/ 9 w 15"/>
                <a:gd name="T11" fmla="*/ 0 h 148"/>
                <a:gd name="T12" fmla="*/ 15 w 15"/>
                <a:gd name="T13" fmla="*/ 10 h 148"/>
                <a:gd name="T14" fmla="*/ 15 w 15"/>
                <a:gd name="T15" fmla="*/ 10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48">
                  <a:moveTo>
                    <a:pt x="15" y="10"/>
                  </a:moveTo>
                  <a:lnTo>
                    <a:pt x="9" y="65"/>
                  </a:lnTo>
                  <a:lnTo>
                    <a:pt x="13" y="148"/>
                  </a:lnTo>
                  <a:lnTo>
                    <a:pt x="0" y="79"/>
                  </a:lnTo>
                  <a:lnTo>
                    <a:pt x="4" y="45"/>
                  </a:lnTo>
                  <a:lnTo>
                    <a:pt x="9" y="0"/>
                  </a:lnTo>
                  <a:lnTo>
                    <a:pt x="1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66">
              <a:extLst>
                <a:ext uri="{FF2B5EF4-FFF2-40B4-BE49-F238E27FC236}">
                  <a16:creationId xmlns:a16="http://schemas.microsoft.com/office/drawing/2014/main" id="{29549795-5307-488B-8107-A770FCA94CF7}"/>
                </a:ext>
              </a:extLst>
            </p:cNvPr>
            <p:cNvSpPr>
              <a:spLocks/>
            </p:cNvSpPr>
            <p:nvPr/>
          </p:nvSpPr>
          <p:spPr bwMode="auto">
            <a:xfrm>
              <a:off x="1791" y="3197"/>
              <a:ext cx="247" cy="559"/>
            </a:xfrm>
            <a:custGeom>
              <a:avLst/>
              <a:gdLst>
                <a:gd name="T0" fmla="*/ 16 w 247"/>
                <a:gd name="T1" fmla="*/ 35 h 559"/>
                <a:gd name="T2" fmla="*/ 38 w 247"/>
                <a:gd name="T3" fmla="*/ 85 h 559"/>
                <a:gd name="T4" fmla="*/ 121 w 247"/>
                <a:gd name="T5" fmla="*/ 102 h 559"/>
                <a:gd name="T6" fmla="*/ 190 w 247"/>
                <a:gd name="T7" fmla="*/ 114 h 559"/>
                <a:gd name="T8" fmla="*/ 190 w 247"/>
                <a:gd name="T9" fmla="*/ 132 h 559"/>
                <a:gd name="T10" fmla="*/ 152 w 247"/>
                <a:gd name="T11" fmla="*/ 138 h 559"/>
                <a:gd name="T12" fmla="*/ 146 w 247"/>
                <a:gd name="T13" fmla="*/ 181 h 559"/>
                <a:gd name="T14" fmla="*/ 121 w 247"/>
                <a:gd name="T15" fmla="*/ 203 h 559"/>
                <a:gd name="T16" fmla="*/ 89 w 247"/>
                <a:gd name="T17" fmla="*/ 211 h 559"/>
                <a:gd name="T18" fmla="*/ 127 w 247"/>
                <a:gd name="T19" fmla="*/ 177 h 559"/>
                <a:gd name="T20" fmla="*/ 134 w 247"/>
                <a:gd name="T21" fmla="*/ 140 h 559"/>
                <a:gd name="T22" fmla="*/ 101 w 247"/>
                <a:gd name="T23" fmla="*/ 110 h 559"/>
                <a:gd name="T24" fmla="*/ 63 w 247"/>
                <a:gd name="T25" fmla="*/ 114 h 559"/>
                <a:gd name="T26" fmla="*/ 67 w 247"/>
                <a:gd name="T27" fmla="*/ 166 h 559"/>
                <a:gd name="T28" fmla="*/ 85 w 247"/>
                <a:gd name="T29" fmla="*/ 191 h 559"/>
                <a:gd name="T30" fmla="*/ 55 w 247"/>
                <a:gd name="T31" fmla="*/ 193 h 559"/>
                <a:gd name="T32" fmla="*/ 51 w 247"/>
                <a:gd name="T33" fmla="*/ 223 h 559"/>
                <a:gd name="T34" fmla="*/ 85 w 247"/>
                <a:gd name="T35" fmla="*/ 227 h 559"/>
                <a:gd name="T36" fmla="*/ 119 w 247"/>
                <a:gd name="T37" fmla="*/ 223 h 559"/>
                <a:gd name="T38" fmla="*/ 146 w 247"/>
                <a:gd name="T39" fmla="*/ 207 h 559"/>
                <a:gd name="T40" fmla="*/ 152 w 247"/>
                <a:gd name="T41" fmla="*/ 231 h 559"/>
                <a:gd name="T42" fmla="*/ 206 w 247"/>
                <a:gd name="T43" fmla="*/ 251 h 559"/>
                <a:gd name="T44" fmla="*/ 115 w 247"/>
                <a:gd name="T45" fmla="*/ 235 h 559"/>
                <a:gd name="T46" fmla="*/ 61 w 247"/>
                <a:gd name="T47" fmla="*/ 243 h 559"/>
                <a:gd name="T48" fmla="*/ 77 w 247"/>
                <a:gd name="T49" fmla="*/ 320 h 559"/>
                <a:gd name="T50" fmla="*/ 85 w 247"/>
                <a:gd name="T51" fmla="*/ 359 h 559"/>
                <a:gd name="T52" fmla="*/ 136 w 247"/>
                <a:gd name="T53" fmla="*/ 421 h 559"/>
                <a:gd name="T54" fmla="*/ 158 w 247"/>
                <a:gd name="T55" fmla="*/ 452 h 559"/>
                <a:gd name="T56" fmla="*/ 178 w 247"/>
                <a:gd name="T57" fmla="*/ 494 h 559"/>
                <a:gd name="T58" fmla="*/ 247 w 247"/>
                <a:gd name="T59" fmla="*/ 500 h 559"/>
                <a:gd name="T60" fmla="*/ 194 w 247"/>
                <a:gd name="T61" fmla="*/ 541 h 559"/>
                <a:gd name="T62" fmla="*/ 180 w 247"/>
                <a:gd name="T63" fmla="*/ 559 h 559"/>
                <a:gd name="T64" fmla="*/ 178 w 247"/>
                <a:gd name="T65" fmla="*/ 533 h 559"/>
                <a:gd name="T66" fmla="*/ 182 w 247"/>
                <a:gd name="T67" fmla="*/ 513 h 559"/>
                <a:gd name="T68" fmla="*/ 150 w 247"/>
                <a:gd name="T69" fmla="*/ 470 h 559"/>
                <a:gd name="T70" fmla="*/ 146 w 247"/>
                <a:gd name="T71" fmla="*/ 444 h 559"/>
                <a:gd name="T72" fmla="*/ 113 w 247"/>
                <a:gd name="T73" fmla="*/ 417 h 559"/>
                <a:gd name="T74" fmla="*/ 77 w 247"/>
                <a:gd name="T75" fmla="*/ 375 h 559"/>
                <a:gd name="T76" fmla="*/ 57 w 247"/>
                <a:gd name="T77" fmla="*/ 324 h 559"/>
                <a:gd name="T78" fmla="*/ 43 w 247"/>
                <a:gd name="T79" fmla="*/ 262 h 559"/>
                <a:gd name="T80" fmla="*/ 26 w 247"/>
                <a:gd name="T81" fmla="*/ 112 h 559"/>
                <a:gd name="T82" fmla="*/ 20 w 247"/>
                <a:gd name="T83" fmla="*/ 69 h 559"/>
                <a:gd name="T84" fmla="*/ 0 w 247"/>
                <a:gd name="T85" fmla="*/ 0 h 559"/>
                <a:gd name="T86" fmla="*/ 16 w 247"/>
                <a:gd name="T87" fmla="*/ 35 h 559"/>
                <a:gd name="T88" fmla="*/ 16 w 247"/>
                <a:gd name="T89" fmla="*/ 35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7" h="559">
                  <a:moveTo>
                    <a:pt x="16" y="35"/>
                  </a:moveTo>
                  <a:lnTo>
                    <a:pt x="38" y="85"/>
                  </a:lnTo>
                  <a:lnTo>
                    <a:pt x="121" y="102"/>
                  </a:lnTo>
                  <a:lnTo>
                    <a:pt x="190" y="114"/>
                  </a:lnTo>
                  <a:lnTo>
                    <a:pt x="190" y="132"/>
                  </a:lnTo>
                  <a:lnTo>
                    <a:pt x="152" y="138"/>
                  </a:lnTo>
                  <a:lnTo>
                    <a:pt x="146" y="181"/>
                  </a:lnTo>
                  <a:lnTo>
                    <a:pt x="121" y="203"/>
                  </a:lnTo>
                  <a:lnTo>
                    <a:pt x="89" y="211"/>
                  </a:lnTo>
                  <a:lnTo>
                    <a:pt x="127" y="177"/>
                  </a:lnTo>
                  <a:lnTo>
                    <a:pt x="134" y="140"/>
                  </a:lnTo>
                  <a:lnTo>
                    <a:pt x="101" y="110"/>
                  </a:lnTo>
                  <a:lnTo>
                    <a:pt x="63" y="114"/>
                  </a:lnTo>
                  <a:lnTo>
                    <a:pt x="67" y="166"/>
                  </a:lnTo>
                  <a:lnTo>
                    <a:pt x="85" y="191"/>
                  </a:lnTo>
                  <a:lnTo>
                    <a:pt x="55" y="193"/>
                  </a:lnTo>
                  <a:lnTo>
                    <a:pt x="51" y="223"/>
                  </a:lnTo>
                  <a:lnTo>
                    <a:pt x="85" y="227"/>
                  </a:lnTo>
                  <a:lnTo>
                    <a:pt x="119" y="223"/>
                  </a:lnTo>
                  <a:lnTo>
                    <a:pt x="146" y="207"/>
                  </a:lnTo>
                  <a:lnTo>
                    <a:pt x="152" y="231"/>
                  </a:lnTo>
                  <a:lnTo>
                    <a:pt x="206" y="251"/>
                  </a:lnTo>
                  <a:lnTo>
                    <a:pt x="115" y="235"/>
                  </a:lnTo>
                  <a:lnTo>
                    <a:pt x="61" y="243"/>
                  </a:lnTo>
                  <a:lnTo>
                    <a:pt x="77" y="320"/>
                  </a:lnTo>
                  <a:lnTo>
                    <a:pt x="85" y="359"/>
                  </a:lnTo>
                  <a:lnTo>
                    <a:pt x="136" y="421"/>
                  </a:lnTo>
                  <a:lnTo>
                    <a:pt x="158" y="452"/>
                  </a:lnTo>
                  <a:lnTo>
                    <a:pt x="178" y="494"/>
                  </a:lnTo>
                  <a:lnTo>
                    <a:pt x="247" y="500"/>
                  </a:lnTo>
                  <a:lnTo>
                    <a:pt x="194" y="541"/>
                  </a:lnTo>
                  <a:lnTo>
                    <a:pt x="180" y="559"/>
                  </a:lnTo>
                  <a:lnTo>
                    <a:pt x="178" y="533"/>
                  </a:lnTo>
                  <a:lnTo>
                    <a:pt x="182" y="513"/>
                  </a:lnTo>
                  <a:lnTo>
                    <a:pt x="150" y="470"/>
                  </a:lnTo>
                  <a:lnTo>
                    <a:pt x="146" y="444"/>
                  </a:lnTo>
                  <a:lnTo>
                    <a:pt x="113" y="417"/>
                  </a:lnTo>
                  <a:lnTo>
                    <a:pt x="77" y="375"/>
                  </a:lnTo>
                  <a:lnTo>
                    <a:pt x="57" y="324"/>
                  </a:lnTo>
                  <a:lnTo>
                    <a:pt x="43" y="262"/>
                  </a:lnTo>
                  <a:lnTo>
                    <a:pt x="26" y="112"/>
                  </a:lnTo>
                  <a:lnTo>
                    <a:pt x="20" y="69"/>
                  </a:lnTo>
                  <a:lnTo>
                    <a:pt x="0" y="0"/>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67">
              <a:extLst>
                <a:ext uri="{FF2B5EF4-FFF2-40B4-BE49-F238E27FC236}">
                  <a16:creationId xmlns:a16="http://schemas.microsoft.com/office/drawing/2014/main" id="{AB966260-3EC9-4D60-8D6B-B4CED2E26611}"/>
                </a:ext>
              </a:extLst>
            </p:cNvPr>
            <p:cNvSpPr>
              <a:spLocks/>
            </p:cNvSpPr>
            <p:nvPr/>
          </p:nvSpPr>
          <p:spPr bwMode="auto">
            <a:xfrm>
              <a:off x="1965" y="3523"/>
              <a:ext cx="330" cy="237"/>
            </a:xfrm>
            <a:custGeom>
              <a:avLst/>
              <a:gdLst>
                <a:gd name="T0" fmla="*/ 324 w 330"/>
                <a:gd name="T1" fmla="*/ 14 h 237"/>
                <a:gd name="T2" fmla="*/ 152 w 330"/>
                <a:gd name="T3" fmla="*/ 124 h 237"/>
                <a:gd name="T4" fmla="*/ 0 w 330"/>
                <a:gd name="T5" fmla="*/ 237 h 237"/>
                <a:gd name="T6" fmla="*/ 81 w 330"/>
                <a:gd name="T7" fmla="*/ 162 h 237"/>
                <a:gd name="T8" fmla="*/ 129 w 330"/>
                <a:gd name="T9" fmla="*/ 128 h 237"/>
                <a:gd name="T10" fmla="*/ 71 w 330"/>
                <a:gd name="T11" fmla="*/ 91 h 237"/>
                <a:gd name="T12" fmla="*/ 133 w 330"/>
                <a:gd name="T13" fmla="*/ 75 h 237"/>
                <a:gd name="T14" fmla="*/ 77 w 330"/>
                <a:gd name="T15" fmla="*/ 25 h 237"/>
                <a:gd name="T16" fmla="*/ 190 w 330"/>
                <a:gd name="T17" fmla="*/ 67 h 237"/>
                <a:gd name="T18" fmla="*/ 263 w 330"/>
                <a:gd name="T19" fmla="*/ 35 h 237"/>
                <a:gd name="T20" fmla="*/ 330 w 330"/>
                <a:gd name="T21" fmla="*/ 0 h 237"/>
                <a:gd name="T22" fmla="*/ 324 w 330"/>
                <a:gd name="T23" fmla="*/ 14 h 237"/>
                <a:gd name="T24" fmla="*/ 324 w 330"/>
                <a:gd name="T25" fmla="*/ 14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0" h="237">
                  <a:moveTo>
                    <a:pt x="324" y="14"/>
                  </a:moveTo>
                  <a:lnTo>
                    <a:pt x="152" y="124"/>
                  </a:lnTo>
                  <a:lnTo>
                    <a:pt x="0" y="237"/>
                  </a:lnTo>
                  <a:lnTo>
                    <a:pt x="81" y="162"/>
                  </a:lnTo>
                  <a:lnTo>
                    <a:pt x="129" y="128"/>
                  </a:lnTo>
                  <a:lnTo>
                    <a:pt x="71" y="91"/>
                  </a:lnTo>
                  <a:lnTo>
                    <a:pt x="133" y="75"/>
                  </a:lnTo>
                  <a:lnTo>
                    <a:pt x="77" y="25"/>
                  </a:lnTo>
                  <a:lnTo>
                    <a:pt x="190" y="67"/>
                  </a:lnTo>
                  <a:lnTo>
                    <a:pt x="263" y="35"/>
                  </a:lnTo>
                  <a:lnTo>
                    <a:pt x="330" y="0"/>
                  </a:lnTo>
                  <a:lnTo>
                    <a:pt x="3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68">
              <a:extLst>
                <a:ext uri="{FF2B5EF4-FFF2-40B4-BE49-F238E27FC236}">
                  <a16:creationId xmlns:a16="http://schemas.microsoft.com/office/drawing/2014/main" id="{2815F530-C95E-4772-8875-75CDEE23C024}"/>
                </a:ext>
              </a:extLst>
            </p:cNvPr>
            <p:cNvSpPr>
              <a:spLocks/>
            </p:cNvSpPr>
            <p:nvPr/>
          </p:nvSpPr>
          <p:spPr bwMode="auto">
            <a:xfrm>
              <a:off x="1896" y="3679"/>
              <a:ext cx="69" cy="101"/>
            </a:xfrm>
            <a:custGeom>
              <a:avLst/>
              <a:gdLst>
                <a:gd name="T0" fmla="*/ 0 w 69"/>
                <a:gd name="T1" fmla="*/ 0 h 101"/>
                <a:gd name="T2" fmla="*/ 20 w 69"/>
                <a:gd name="T3" fmla="*/ 20 h 101"/>
                <a:gd name="T4" fmla="*/ 35 w 69"/>
                <a:gd name="T5" fmla="*/ 65 h 101"/>
                <a:gd name="T6" fmla="*/ 47 w 69"/>
                <a:gd name="T7" fmla="*/ 83 h 101"/>
                <a:gd name="T8" fmla="*/ 69 w 69"/>
                <a:gd name="T9" fmla="*/ 97 h 101"/>
                <a:gd name="T10" fmla="*/ 55 w 69"/>
                <a:gd name="T11" fmla="*/ 101 h 101"/>
                <a:gd name="T12" fmla="*/ 35 w 69"/>
                <a:gd name="T13" fmla="*/ 101 h 101"/>
                <a:gd name="T14" fmla="*/ 8 w 69"/>
                <a:gd name="T15" fmla="*/ 101 h 101"/>
                <a:gd name="T16" fmla="*/ 31 w 69"/>
                <a:gd name="T17" fmla="*/ 85 h 101"/>
                <a:gd name="T18" fmla="*/ 29 w 69"/>
                <a:gd name="T19" fmla="*/ 71 h 101"/>
                <a:gd name="T20" fmla="*/ 0 w 69"/>
                <a:gd name="T21" fmla="*/ 23 h 101"/>
                <a:gd name="T22" fmla="*/ 0 w 69"/>
                <a:gd name="T23" fmla="*/ 0 h 101"/>
                <a:gd name="T24" fmla="*/ 0 w 69"/>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01">
                  <a:moveTo>
                    <a:pt x="0" y="0"/>
                  </a:moveTo>
                  <a:lnTo>
                    <a:pt x="20" y="20"/>
                  </a:lnTo>
                  <a:lnTo>
                    <a:pt x="35" y="65"/>
                  </a:lnTo>
                  <a:lnTo>
                    <a:pt x="47" y="83"/>
                  </a:lnTo>
                  <a:lnTo>
                    <a:pt x="69" y="97"/>
                  </a:lnTo>
                  <a:lnTo>
                    <a:pt x="55" y="101"/>
                  </a:lnTo>
                  <a:lnTo>
                    <a:pt x="35" y="101"/>
                  </a:lnTo>
                  <a:lnTo>
                    <a:pt x="8" y="101"/>
                  </a:lnTo>
                  <a:lnTo>
                    <a:pt x="31" y="85"/>
                  </a:lnTo>
                  <a:lnTo>
                    <a:pt x="29" y="71"/>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69">
              <a:extLst>
                <a:ext uri="{FF2B5EF4-FFF2-40B4-BE49-F238E27FC236}">
                  <a16:creationId xmlns:a16="http://schemas.microsoft.com/office/drawing/2014/main" id="{233BFC1D-5B2D-43EA-B54D-9CF6F8866161}"/>
                </a:ext>
              </a:extLst>
            </p:cNvPr>
            <p:cNvSpPr>
              <a:spLocks/>
            </p:cNvSpPr>
            <p:nvPr/>
          </p:nvSpPr>
          <p:spPr bwMode="auto">
            <a:xfrm>
              <a:off x="1840" y="3736"/>
              <a:ext cx="64" cy="44"/>
            </a:xfrm>
            <a:custGeom>
              <a:avLst/>
              <a:gdLst>
                <a:gd name="T0" fmla="*/ 0 w 64"/>
                <a:gd name="T1" fmla="*/ 0 h 44"/>
                <a:gd name="T2" fmla="*/ 32 w 64"/>
                <a:gd name="T3" fmla="*/ 18 h 44"/>
                <a:gd name="T4" fmla="*/ 64 w 64"/>
                <a:gd name="T5" fmla="*/ 44 h 44"/>
                <a:gd name="T6" fmla="*/ 44 w 64"/>
                <a:gd name="T7" fmla="*/ 36 h 44"/>
                <a:gd name="T8" fmla="*/ 2 w 64"/>
                <a:gd name="T9" fmla="*/ 10 h 44"/>
                <a:gd name="T10" fmla="*/ 0 w 64"/>
                <a:gd name="T11" fmla="*/ 0 h 44"/>
                <a:gd name="T12" fmla="*/ 0 w 64"/>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44">
                  <a:moveTo>
                    <a:pt x="0" y="0"/>
                  </a:moveTo>
                  <a:lnTo>
                    <a:pt x="32" y="18"/>
                  </a:lnTo>
                  <a:lnTo>
                    <a:pt x="64" y="44"/>
                  </a:lnTo>
                  <a:lnTo>
                    <a:pt x="44" y="36"/>
                  </a:lnTo>
                  <a:lnTo>
                    <a:pt x="2"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270">
              <a:extLst>
                <a:ext uri="{FF2B5EF4-FFF2-40B4-BE49-F238E27FC236}">
                  <a16:creationId xmlns:a16="http://schemas.microsoft.com/office/drawing/2014/main" id="{6639EACD-AAA3-4598-8D66-ACDCE6ED831D}"/>
                </a:ext>
              </a:extLst>
            </p:cNvPr>
            <p:cNvSpPr>
              <a:spLocks/>
            </p:cNvSpPr>
            <p:nvPr/>
          </p:nvSpPr>
          <p:spPr bwMode="auto">
            <a:xfrm>
              <a:off x="2372" y="3519"/>
              <a:ext cx="167" cy="207"/>
            </a:xfrm>
            <a:custGeom>
              <a:avLst/>
              <a:gdLst>
                <a:gd name="T0" fmla="*/ 0 w 167"/>
                <a:gd name="T1" fmla="*/ 2 h 207"/>
                <a:gd name="T2" fmla="*/ 95 w 167"/>
                <a:gd name="T3" fmla="*/ 95 h 207"/>
                <a:gd name="T4" fmla="*/ 155 w 167"/>
                <a:gd name="T5" fmla="*/ 146 h 207"/>
                <a:gd name="T6" fmla="*/ 145 w 167"/>
                <a:gd name="T7" fmla="*/ 164 h 207"/>
                <a:gd name="T8" fmla="*/ 76 w 167"/>
                <a:gd name="T9" fmla="*/ 199 h 207"/>
                <a:gd name="T10" fmla="*/ 78 w 167"/>
                <a:gd name="T11" fmla="*/ 207 h 207"/>
                <a:gd name="T12" fmla="*/ 149 w 167"/>
                <a:gd name="T13" fmla="*/ 172 h 207"/>
                <a:gd name="T14" fmla="*/ 167 w 167"/>
                <a:gd name="T15" fmla="*/ 140 h 207"/>
                <a:gd name="T16" fmla="*/ 16 w 167"/>
                <a:gd name="T17" fmla="*/ 0 h 207"/>
                <a:gd name="T18" fmla="*/ 0 w 167"/>
                <a:gd name="T19" fmla="*/ 2 h 207"/>
                <a:gd name="T20" fmla="*/ 0 w 167"/>
                <a:gd name="T21" fmla="*/ 2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207">
                  <a:moveTo>
                    <a:pt x="0" y="2"/>
                  </a:moveTo>
                  <a:lnTo>
                    <a:pt x="95" y="95"/>
                  </a:lnTo>
                  <a:lnTo>
                    <a:pt x="155" y="146"/>
                  </a:lnTo>
                  <a:lnTo>
                    <a:pt x="145" y="164"/>
                  </a:lnTo>
                  <a:lnTo>
                    <a:pt x="76" y="199"/>
                  </a:lnTo>
                  <a:lnTo>
                    <a:pt x="78" y="207"/>
                  </a:lnTo>
                  <a:lnTo>
                    <a:pt x="149" y="172"/>
                  </a:lnTo>
                  <a:lnTo>
                    <a:pt x="167" y="140"/>
                  </a:lnTo>
                  <a:lnTo>
                    <a:pt x="1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271">
              <a:extLst>
                <a:ext uri="{FF2B5EF4-FFF2-40B4-BE49-F238E27FC236}">
                  <a16:creationId xmlns:a16="http://schemas.microsoft.com/office/drawing/2014/main" id="{EE8C0AE6-B2B3-491D-AD8C-2EB896005CD5}"/>
                </a:ext>
              </a:extLst>
            </p:cNvPr>
            <p:cNvSpPr>
              <a:spLocks/>
            </p:cNvSpPr>
            <p:nvPr/>
          </p:nvSpPr>
          <p:spPr bwMode="auto">
            <a:xfrm>
              <a:off x="2038" y="3760"/>
              <a:ext cx="338" cy="233"/>
            </a:xfrm>
            <a:custGeom>
              <a:avLst/>
              <a:gdLst>
                <a:gd name="T0" fmla="*/ 330 w 338"/>
                <a:gd name="T1" fmla="*/ 0 h 233"/>
                <a:gd name="T2" fmla="*/ 184 w 338"/>
                <a:gd name="T3" fmla="*/ 99 h 233"/>
                <a:gd name="T4" fmla="*/ 81 w 338"/>
                <a:gd name="T5" fmla="*/ 172 h 233"/>
                <a:gd name="T6" fmla="*/ 40 w 338"/>
                <a:gd name="T7" fmla="*/ 213 h 233"/>
                <a:gd name="T8" fmla="*/ 0 w 338"/>
                <a:gd name="T9" fmla="*/ 223 h 233"/>
                <a:gd name="T10" fmla="*/ 12 w 338"/>
                <a:gd name="T11" fmla="*/ 233 h 233"/>
                <a:gd name="T12" fmla="*/ 56 w 338"/>
                <a:gd name="T13" fmla="*/ 223 h 233"/>
                <a:gd name="T14" fmla="*/ 149 w 338"/>
                <a:gd name="T15" fmla="*/ 132 h 233"/>
                <a:gd name="T16" fmla="*/ 273 w 338"/>
                <a:gd name="T17" fmla="*/ 53 h 233"/>
                <a:gd name="T18" fmla="*/ 338 w 338"/>
                <a:gd name="T19" fmla="*/ 16 h 233"/>
                <a:gd name="T20" fmla="*/ 330 w 338"/>
                <a:gd name="T21" fmla="*/ 0 h 233"/>
                <a:gd name="T22" fmla="*/ 330 w 338"/>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233">
                  <a:moveTo>
                    <a:pt x="330" y="0"/>
                  </a:moveTo>
                  <a:lnTo>
                    <a:pt x="184" y="99"/>
                  </a:lnTo>
                  <a:lnTo>
                    <a:pt x="81" y="172"/>
                  </a:lnTo>
                  <a:lnTo>
                    <a:pt x="40" y="213"/>
                  </a:lnTo>
                  <a:lnTo>
                    <a:pt x="0" y="223"/>
                  </a:lnTo>
                  <a:lnTo>
                    <a:pt x="12" y="233"/>
                  </a:lnTo>
                  <a:lnTo>
                    <a:pt x="56" y="223"/>
                  </a:lnTo>
                  <a:lnTo>
                    <a:pt x="149" y="132"/>
                  </a:lnTo>
                  <a:lnTo>
                    <a:pt x="273" y="53"/>
                  </a:lnTo>
                  <a:lnTo>
                    <a:pt x="338" y="16"/>
                  </a:lnTo>
                  <a:lnTo>
                    <a:pt x="3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272">
              <a:extLst>
                <a:ext uri="{FF2B5EF4-FFF2-40B4-BE49-F238E27FC236}">
                  <a16:creationId xmlns:a16="http://schemas.microsoft.com/office/drawing/2014/main" id="{276FA51A-25CF-4FB0-9616-901F88ED37EB}"/>
                </a:ext>
              </a:extLst>
            </p:cNvPr>
            <p:cNvSpPr>
              <a:spLocks/>
            </p:cNvSpPr>
            <p:nvPr/>
          </p:nvSpPr>
          <p:spPr bwMode="auto">
            <a:xfrm>
              <a:off x="1229" y="3732"/>
              <a:ext cx="730" cy="368"/>
            </a:xfrm>
            <a:custGeom>
              <a:avLst/>
              <a:gdLst>
                <a:gd name="T0" fmla="*/ 145 w 730"/>
                <a:gd name="T1" fmla="*/ 24 h 368"/>
                <a:gd name="T2" fmla="*/ 602 w 730"/>
                <a:gd name="T3" fmla="*/ 12 h 368"/>
                <a:gd name="T4" fmla="*/ 708 w 730"/>
                <a:gd name="T5" fmla="*/ 257 h 368"/>
                <a:gd name="T6" fmla="*/ 196 w 730"/>
                <a:gd name="T7" fmla="*/ 277 h 368"/>
                <a:gd name="T8" fmla="*/ 0 w 730"/>
                <a:gd name="T9" fmla="*/ 368 h 368"/>
                <a:gd name="T10" fmla="*/ 360 w 730"/>
                <a:gd name="T11" fmla="*/ 346 h 368"/>
                <a:gd name="T12" fmla="*/ 329 w 730"/>
                <a:gd name="T13" fmla="*/ 302 h 368"/>
                <a:gd name="T14" fmla="*/ 550 w 730"/>
                <a:gd name="T15" fmla="*/ 277 h 368"/>
                <a:gd name="T16" fmla="*/ 730 w 730"/>
                <a:gd name="T17" fmla="*/ 261 h 368"/>
                <a:gd name="T18" fmla="*/ 605 w 730"/>
                <a:gd name="T19" fmla="*/ 0 h 368"/>
                <a:gd name="T20" fmla="*/ 333 w 730"/>
                <a:gd name="T21" fmla="*/ 4 h 368"/>
                <a:gd name="T22" fmla="*/ 145 w 730"/>
                <a:gd name="T23" fmla="*/ 24 h 368"/>
                <a:gd name="T24" fmla="*/ 145 w 730"/>
                <a:gd name="T25" fmla="*/ 24 h 3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0" h="368">
                  <a:moveTo>
                    <a:pt x="145" y="24"/>
                  </a:moveTo>
                  <a:lnTo>
                    <a:pt x="602" y="12"/>
                  </a:lnTo>
                  <a:lnTo>
                    <a:pt x="708" y="257"/>
                  </a:lnTo>
                  <a:lnTo>
                    <a:pt x="196" y="277"/>
                  </a:lnTo>
                  <a:lnTo>
                    <a:pt x="0" y="368"/>
                  </a:lnTo>
                  <a:lnTo>
                    <a:pt x="360" y="346"/>
                  </a:lnTo>
                  <a:lnTo>
                    <a:pt x="329" y="302"/>
                  </a:lnTo>
                  <a:lnTo>
                    <a:pt x="550" y="277"/>
                  </a:lnTo>
                  <a:lnTo>
                    <a:pt x="730" y="261"/>
                  </a:lnTo>
                  <a:lnTo>
                    <a:pt x="605" y="0"/>
                  </a:lnTo>
                  <a:lnTo>
                    <a:pt x="333" y="4"/>
                  </a:lnTo>
                  <a:lnTo>
                    <a:pt x="1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273">
              <a:extLst>
                <a:ext uri="{FF2B5EF4-FFF2-40B4-BE49-F238E27FC236}">
                  <a16:creationId xmlns:a16="http://schemas.microsoft.com/office/drawing/2014/main" id="{E8429BDC-FC10-4247-86C4-FECAC947AD47}"/>
                </a:ext>
              </a:extLst>
            </p:cNvPr>
            <p:cNvSpPr>
              <a:spLocks/>
            </p:cNvSpPr>
            <p:nvPr/>
          </p:nvSpPr>
          <p:spPr bwMode="auto">
            <a:xfrm>
              <a:off x="1949" y="3965"/>
              <a:ext cx="210" cy="117"/>
            </a:xfrm>
            <a:custGeom>
              <a:avLst/>
              <a:gdLst>
                <a:gd name="T0" fmla="*/ 14 w 210"/>
                <a:gd name="T1" fmla="*/ 24 h 117"/>
                <a:gd name="T2" fmla="*/ 89 w 210"/>
                <a:gd name="T3" fmla="*/ 14 h 117"/>
                <a:gd name="T4" fmla="*/ 188 w 210"/>
                <a:gd name="T5" fmla="*/ 115 h 117"/>
                <a:gd name="T6" fmla="*/ 210 w 210"/>
                <a:gd name="T7" fmla="*/ 117 h 117"/>
                <a:gd name="T8" fmla="*/ 97 w 210"/>
                <a:gd name="T9" fmla="*/ 0 h 117"/>
                <a:gd name="T10" fmla="*/ 0 w 210"/>
                <a:gd name="T11" fmla="*/ 20 h 117"/>
                <a:gd name="T12" fmla="*/ 14 w 210"/>
                <a:gd name="T13" fmla="*/ 24 h 117"/>
                <a:gd name="T14" fmla="*/ 14 w 210"/>
                <a:gd name="T15" fmla="*/ 24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 h="117">
                  <a:moveTo>
                    <a:pt x="14" y="24"/>
                  </a:moveTo>
                  <a:lnTo>
                    <a:pt x="89" y="14"/>
                  </a:lnTo>
                  <a:lnTo>
                    <a:pt x="188" y="115"/>
                  </a:lnTo>
                  <a:lnTo>
                    <a:pt x="210" y="117"/>
                  </a:lnTo>
                  <a:lnTo>
                    <a:pt x="97" y="0"/>
                  </a:lnTo>
                  <a:lnTo>
                    <a:pt x="0" y="20"/>
                  </a:lnTo>
                  <a:lnTo>
                    <a:pt x="1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274">
              <a:extLst>
                <a:ext uri="{FF2B5EF4-FFF2-40B4-BE49-F238E27FC236}">
                  <a16:creationId xmlns:a16="http://schemas.microsoft.com/office/drawing/2014/main" id="{60756823-179E-4C46-AAF2-DAE36D62741B}"/>
                </a:ext>
              </a:extLst>
            </p:cNvPr>
            <p:cNvSpPr>
              <a:spLocks/>
            </p:cNvSpPr>
            <p:nvPr/>
          </p:nvSpPr>
          <p:spPr bwMode="auto">
            <a:xfrm>
              <a:off x="1034" y="3863"/>
              <a:ext cx="383" cy="94"/>
            </a:xfrm>
            <a:custGeom>
              <a:avLst/>
              <a:gdLst>
                <a:gd name="T0" fmla="*/ 203 w 383"/>
                <a:gd name="T1" fmla="*/ 41 h 94"/>
                <a:gd name="T2" fmla="*/ 211 w 383"/>
                <a:gd name="T3" fmla="*/ 69 h 94"/>
                <a:gd name="T4" fmla="*/ 241 w 383"/>
                <a:gd name="T5" fmla="*/ 82 h 94"/>
                <a:gd name="T6" fmla="*/ 373 w 383"/>
                <a:gd name="T7" fmla="*/ 90 h 94"/>
                <a:gd name="T8" fmla="*/ 344 w 383"/>
                <a:gd name="T9" fmla="*/ 5 h 94"/>
                <a:gd name="T10" fmla="*/ 358 w 383"/>
                <a:gd name="T11" fmla="*/ 33 h 94"/>
                <a:gd name="T12" fmla="*/ 383 w 383"/>
                <a:gd name="T13" fmla="*/ 94 h 94"/>
                <a:gd name="T14" fmla="*/ 241 w 383"/>
                <a:gd name="T15" fmla="*/ 94 h 94"/>
                <a:gd name="T16" fmla="*/ 203 w 383"/>
                <a:gd name="T17" fmla="*/ 73 h 94"/>
                <a:gd name="T18" fmla="*/ 189 w 383"/>
                <a:gd name="T19" fmla="*/ 33 h 94"/>
                <a:gd name="T20" fmla="*/ 94 w 383"/>
                <a:gd name="T21" fmla="*/ 37 h 94"/>
                <a:gd name="T22" fmla="*/ 87 w 383"/>
                <a:gd name="T23" fmla="*/ 57 h 94"/>
                <a:gd name="T24" fmla="*/ 47 w 383"/>
                <a:gd name="T25" fmla="*/ 75 h 94"/>
                <a:gd name="T26" fmla="*/ 0 w 383"/>
                <a:gd name="T27" fmla="*/ 82 h 94"/>
                <a:gd name="T28" fmla="*/ 43 w 383"/>
                <a:gd name="T29" fmla="*/ 67 h 94"/>
                <a:gd name="T30" fmla="*/ 75 w 383"/>
                <a:gd name="T31" fmla="*/ 51 h 94"/>
                <a:gd name="T32" fmla="*/ 83 w 383"/>
                <a:gd name="T33" fmla="*/ 33 h 94"/>
                <a:gd name="T34" fmla="*/ 91 w 383"/>
                <a:gd name="T35" fmla="*/ 13 h 94"/>
                <a:gd name="T36" fmla="*/ 59 w 383"/>
                <a:gd name="T37" fmla="*/ 13 h 94"/>
                <a:gd name="T38" fmla="*/ 47 w 383"/>
                <a:gd name="T39" fmla="*/ 33 h 94"/>
                <a:gd name="T40" fmla="*/ 47 w 383"/>
                <a:gd name="T41" fmla="*/ 11 h 94"/>
                <a:gd name="T42" fmla="*/ 108 w 383"/>
                <a:gd name="T43" fmla="*/ 0 h 94"/>
                <a:gd name="T44" fmla="*/ 191 w 383"/>
                <a:gd name="T45" fmla="*/ 5 h 94"/>
                <a:gd name="T46" fmla="*/ 203 w 383"/>
                <a:gd name="T47" fmla="*/ 21 h 94"/>
                <a:gd name="T48" fmla="*/ 203 w 383"/>
                <a:gd name="T49" fmla="*/ 41 h 94"/>
                <a:gd name="T50" fmla="*/ 203 w 383"/>
                <a:gd name="T51" fmla="*/ 41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3" h="94">
                  <a:moveTo>
                    <a:pt x="203" y="41"/>
                  </a:moveTo>
                  <a:lnTo>
                    <a:pt x="211" y="69"/>
                  </a:lnTo>
                  <a:lnTo>
                    <a:pt x="241" y="82"/>
                  </a:lnTo>
                  <a:lnTo>
                    <a:pt x="373" y="90"/>
                  </a:lnTo>
                  <a:lnTo>
                    <a:pt x="344" y="5"/>
                  </a:lnTo>
                  <a:lnTo>
                    <a:pt x="358" y="33"/>
                  </a:lnTo>
                  <a:lnTo>
                    <a:pt x="383" y="94"/>
                  </a:lnTo>
                  <a:lnTo>
                    <a:pt x="241" y="94"/>
                  </a:lnTo>
                  <a:lnTo>
                    <a:pt x="203" y="73"/>
                  </a:lnTo>
                  <a:lnTo>
                    <a:pt x="189" y="33"/>
                  </a:lnTo>
                  <a:lnTo>
                    <a:pt x="94" y="37"/>
                  </a:lnTo>
                  <a:lnTo>
                    <a:pt x="87" y="57"/>
                  </a:lnTo>
                  <a:lnTo>
                    <a:pt x="47" y="75"/>
                  </a:lnTo>
                  <a:lnTo>
                    <a:pt x="0" y="82"/>
                  </a:lnTo>
                  <a:lnTo>
                    <a:pt x="43" y="67"/>
                  </a:lnTo>
                  <a:lnTo>
                    <a:pt x="75" y="51"/>
                  </a:lnTo>
                  <a:lnTo>
                    <a:pt x="83" y="33"/>
                  </a:lnTo>
                  <a:lnTo>
                    <a:pt x="91" y="13"/>
                  </a:lnTo>
                  <a:lnTo>
                    <a:pt x="59" y="13"/>
                  </a:lnTo>
                  <a:lnTo>
                    <a:pt x="47" y="33"/>
                  </a:lnTo>
                  <a:lnTo>
                    <a:pt x="47" y="11"/>
                  </a:lnTo>
                  <a:lnTo>
                    <a:pt x="108" y="0"/>
                  </a:lnTo>
                  <a:lnTo>
                    <a:pt x="191" y="5"/>
                  </a:lnTo>
                  <a:lnTo>
                    <a:pt x="203" y="21"/>
                  </a:lnTo>
                  <a:lnTo>
                    <a:pt x="20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75">
              <a:extLst>
                <a:ext uri="{FF2B5EF4-FFF2-40B4-BE49-F238E27FC236}">
                  <a16:creationId xmlns:a16="http://schemas.microsoft.com/office/drawing/2014/main" id="{C6CCADC3-8630-42DE-98AE-2A3D4540182A}"/>
                </a:ext>
              </a:extLst>
            </p:cNvPr>
            <p:cNvSpPr>
              <a:spLocks/>
            </p:cNvSpPr>
            <p:nvPr/>
          </p:nvSpPr>
          <p:spPr bwMode="auto">
            <a:xfrm>
              <a:off x="962" y="3841"/>
              <a:ext cx="66" cy="108"/>
            </a:xfrm>
            <a:custGeom>
              <a:avLst/>
              <a:gdLst>
                <a:gd name="T0" fmla="*/ 30 w 66"/>
                <a:gd name="T1" fmla="*/ 14 h 108"/>
                <a:gd name="T2" fmla="*/ 14 w 66"/>
                <a:gd name="T3" fmla="*/ 39 h 108"/>
                <a:gd name="T4" fmla="*/ 14 w 66"/>
                <a:gd name="T5" fmla="*/ 104 h 108"/>
                <a:gd name="T6" fmla="*/ 66 w 66"/>
                <a:gd name="T7" fmla="*/ 108 h 108"/>
                <a:gd name="T8" fmla="*/ 0 w 66"/>
                <a:gd name="T9" fmla="*/ 108 h 108"/>
                <a:gd name="T10" fmla="*/ 2 w 66"/>
                <a:gd name="T11" fmla="*/ 47 h 108"/>
                <a:gd name="T12" fmla="*/ 10 w 66"/>
                <a:gd name="T13" fmla="*/ 22 h 108"/>
                <a:gd name="T14" fmla="*/ 30 w 66"/>
                <a:gd name="T15" fmla="*/ 0 h 108"/>
                <a:gd name="T16" fmla="*/ 30 w 66"/>
                <a:gd name="T17" fmla="*/ 14 h 108"/>
                <a:gd name="T18" fmla="*/ 30 w 66"/>
                <a:gd name="T19" fmla="*/ 1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08">
                  <a:moveTo>
                    <a:pt x="30" y="14"/>
                  </a:moveTo>
                  <a:lnTo>
                    <a:pt x="14" y="39"/>
                  </a:lnTo>
                  <a:lnTo>
                    <a:pt x="14" y="104"/>
                  </a:lnTo>
                  <a:lnTo>
                    <a:pt x="66" y="108"/>
                  </a:lnTo>
                  <a:lnTo>
                    <a:pt x="0" y="108"/>
                  </a:lnTo>
                  <a:lnTo>
                    <a:pt x="2" y="47"/>
                  </a:lnTo>
                  <a:lnTo>
                    <a:pt x="10" y="22"/>
                  </a:lnTo>
                  <a:lnTo>
                    <a:pt x="30" y="0"/>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76">
              <a:extLst>
                <a:ext uri="{FF2B5EF4-FFF2-40B4-BE49-F238E27FC236}">
                  <a16:creationId xmlns:a16="http://schemas.microsoft.com/office/drawing/2014/main" id="{CA009CAE-0E37-4FF1-833F-2B8131F9ADA6}"/>
                </a:ext>
              </a:extLst>
            </p:cNvPr>
            <p:cNvSpPr>
              <a:spLocks/>
            </p:cNvSpPr>
            <p:nvPr/>
          </p:nvSpPr>
          <p:spPr bwMode="auto">
            <a:xfrm>
              <a:off x="806" y="3969"/>
              <a:ext cx="621" cy="109"/>
            </a:xfrm>
            <a:custGeom>
              <a:avLst/>
              <a:gdLst>
                <a:gd name="T0" fmla="*/ 619 w 621"/>
                <a:gd name="T1" fmla="*/ 0 h 109"/>
                <a:gd name="T2" fmla="*/ 461 w 621"/>
                <a:gd name="T3" fmla="*/ 73 h 109"/>
                <a:gd name="T4" fmla="*/ 404 w 621"/>
                <a:gd name="T5" fmla="*/ 97 h 109"/>
                <a:gd name="T6" fmla="*/ 0 w 621"/>
                <a:gd name="T7" fmla="*/ 65 h 109"/>
                <a:gd name="T8" fmla="*/ 38 w 621"/>
                <a:gd name="T9" fmla="*/ 109 h 109"/>
                <a:gd name="T10" fmla="*/ 431 w 621"/>
                <a:gd name="T11" fmla="*/ 105 h 109"/>
                <a:gd name="T12" fmla="*/ 621 w 621"/>
                <a:gd name="T13" fmla="*/ 10 h 109"/>
                <a:gd name="T14" fmla="*/ 619 w 621"/>
                <a:gd name="T15" fmla="*/ 0 h 109"/>
                <a:gd name="T16" fmla="*/ 619 w 621"/>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 h="109">
                  <a:moveTo>
                    <a:pt x="619" y="0"/>
                  </a:moveTo>
                  <a:lnTo>
                    <a:pt x="461" y="73"/>
                  </a:lnTo>
                  <a:lnTo>
                    <a:pt x="404" y="97"/>
                  </a:lnTo>
                  <a:lnTo>
                    <a:pt x="0" y="65"/>
                  </a:lnTo>
                  <a:lnTo>
                    <a:pt x="38" y="109"/>
                  </a:lnTo>
                  <a:lnTo>
                    <a:pt x="431" y="105"/>
                  </a:lnTo>
                  <a:lnTo>
                    <a:pt x="621" y="10"/>
                  </a:lnTo>
                  <a:lnTo>
                    <a:pt x="6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77">
              <a:extLst>
                <a:ext uri="{FF2B5EF4-FFF2-40B4-BE49-F238E27FC236}">
                  <a16:creationId xmlns:a16="http://schemas.microsoft.com/office/drawing/2014/main" id="{2DD88BDF-DD37-4922-8CD5-5DDB9CAAFD07}"/>
                </a:ext>
              </a:extLst>
            </p:cNvPr>
            <p:cNvSpPr>
              <a:spLocks/>
            </p:cNvSpPr>
            <p:nvPr/>
          </p:nvSpPr>
          <p:spPr bwMode="auto">
            <a:xfrm>
              <a:off x="2424" y="3066"/>
              <a:ext cx="178" cy="518"/>
            </a:xfrm>
            <a:custGeom>
              <a:avLst/>
              <a:gdLst>
                <a:gd name="T0" fmla="*/ 166 w 178"/>
                <a:gd name="T1" fmla="*/ 46 h 518"/>
                <a:gd name="T2" fmla="*/ 140 w 178"/>
                <a:gd name="T3" fmla="*/ 117 h 518"/>
                <a:gd name="T4" fmla="*/ 111 w 178"/>
                <a:gd name="T5" fmla="*/ 184 h 518"/>
                <a:gd name="T6" fmla="*/ 26 w 178"/>
                <a:gd name="T7" fmla="*/ 320 h 518"/>
                <a:gd name="T8" fmla="*/ 0 w 178"/>
                <a:gd name="T9" fmla="*/ 370 h 518"/>
                <a:gd name="T10" fmla="*/ 14 w 178"/>
                <a:gd name="T11" fmla="*/ 427 h 518"/>
                <a:gd name="T12" fmla="*/ 26 w 178"/>
                <a:gd name="T13" fmla="*/ 474 h 518"/>
                <a:gd name="T14" fmla="*/ 26 w 178"/>
                <a:gd name="T15" fmla="*/ 494 h 518"/>
                <a:gd name="T16" fmla="*/ 16 w 178"/>
                <a:gd name="T17" fmla="*/ 510 h 518"/>
                <a:gd name="T18" fmla="*/ 24 w 178"/>
                <a:gd name="T19" fmla="*/ 518 h 518"/>
                <a:gd name="T20" fmla="*/ 39 w 178"/>
                <a:gd name="T21" fmla="*/ 492 h 518"/>
                <a:gd name="T22" fmla="*/ 26 w 178"/>
                <a:gd name="T23" fmla="*/ 419 h 518"/>
                <a:gd name="T24" fmla="*/ 22 w 178"/>
                <a:gd name="T25" fmla="*/ 370 h 518"/>
                <a:gd name="T26" fmla="*/ 43 w 178"/>
                <a:gd name="T27" fmla="*/ 318 h 518"/>
                <a:gd name="T28" fmla="*/ 107 w 178"/>
                <a:gd name="T29" fmla="*/ 208 h 518"/>
                <a:gd name="T30" fmla="*/ 158 w 178"/>
                <a:gd name="T31" fmla="*/ 113 h 518"/>
                <a:gd name="T32" fmla="*/ 178 w 178"/>
                <a:gd name="T33" fmla="*/ 65 h 518"/>
                <a:gd name="T34" fmla="*/ 178 w 178"/>
                <a:gd name="T35" fmla="*/ 34 h 518"/>
                <a:gd name="T36" fmla="*/ 178 w 178"/>
                <a:gd name="T37" fmla="*/ 0 h 518"/>
                <a:gd name="T38" fmla="*/ 162 w 178"/>
                <a:gd name="T39" fmla="*/ 0 h 518"/>
                <a:gd name="T40" fmla="*/ 166 w 178"/>
                <a:gd name="T41" fmla="*/ 46 h 518"/>
                <a:gd name="T42" fmla="*/ 166 w 178"/>
                <a:gd name="T43" fmla="*/ 46 h 5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8" h="518">
                  <a:moveTo>
                    <a:pt x="166" y="46"/>
                  </a:moveTo>
                  <a:lnTo>
                    <a:pt x="140" y="117"/>
                  </a:lnTo>
                  <a:lnTo>
                    <a:pt x="111" y="184"/>
                  </a:lnTo>
                  <a:lnTo>
                    <a:pt x="26" y="320"/>
                  </a:lnTo>
                  <a:lnTo>
                    <a:pt x="0" y="370"/>
                  </a:lnTo>
                  <a:lnTo>
                    <a:pt x="14" y="427"/>
                  </a:lnTo>
                  <a:lnTo>
                    <a:pt x="26" y="474"/>
                  </a:lnTo>
                  <a:lnTo>
                    <a:pt x="26" y="494"/>
                  </a:lnTo>
                  <a:lnTo>
                    <a:pt x="16" y="510"/>
                  </a:lnTo>
                  <a:lnTo>
                    <a:pt x="24" y="518"/>
                  </a:lnTo>
                  <a:lnTo>
                    <a:pt x="39" y="492"/>
                  </a:lnTo>
                  <a:lnTo>
                    <a:pt x="26" y="419"/>
                  </a:lnTo>
                  <a:lnTo>
                    <a:pt x="22" y="370"/>
                  </a:lnTo>
                  <a:lnTo>
                    <a:pt x="43" y="318"/>
                  </a:lnTo>
                  <a:lnTo>
                    <a:pt x="107" y="208"/>
                  </a:lnTo>
                  <a:lnTo>
                    <a:pt x="158" y="113"/>
                  </a:lnTo>
                  <a:lnTo>
                    <a:pt x="178" y="65"/>
                  </a:lnTo>
                  <a:lnTo>
                    <a:pt x="178" y="34"/>
                  </a:lnTo>
                  <a:lnTo>
                    <a:pt x="178" y="0"/>
                  </a:lnTo>
                  <a:lnTo>
                    <a:pt x="162" y="0"/>
                  </a:lnTo>
                  <a:lnTo>
                    <a:pt x="16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78">
              <a:extLst>
                <a:ext uri="{FF2B5EF4-FFF2-40B4-BE49-F238E27FC236}">
                  <a16:creationId xmlns:a16="http://schemas.microsoft.com/office/drawing/2014/main" id="{61E8F517-DE02-45CB-AB20-4FD80B9BB56C}"/>
                </a:ext>
              </a:extLst>
            </p:cNvPr>
            <p:cNvSpPr>
              <a:spLocks/>
            </p:cNvSpPr>
            <p:nvPr/>
          </p:nvSpPr>
          <p:spPr bwMode="auto">
            <a:xfrm>
              <a:off x="2598" y="3197"/>
              <a:ext cx="142" cy="521"/>
            </a:xfrm>
            <a:custGeom>
              <a:avLst/>
              <a:gdLst>
                <a:gd name="T0" fmla="*/ 97 w 142"/>
                <a:gd name="T1" fmla="*/ 8 h 521"/>
                <a:gd name="T2" fmla="*/ 49 w 142"/>
                <a:gd name="T3" fmla="*/ 166 h 521"/>
                <a:gd name="T4" fmla="*/ 53 w 142"/>
                <a:gd name="T5" fmla="*/ 227 h 521"/>
                <a:gd name="T6" fmla="*/ 105 w 142"/>
                <a:gd name="T7" fmla="*/ 235 h 521"/>
                <a:gd name="T8" fmla="*/ 124 w 142"/>
                <a:gd name="T9" fmla="*/ 219 h 521"/>
                <a:gd name="T10" fmla="*/ 130 w 142"/>
                <a:gd name="T11" fmla="*/ 160 h 521"/>
                <a:gd name="T12" fmla="*/ 142 w 142"/>
                <a:gd name="T13" fmla="*/ 148 h 521"/>
                <a:gd name="T14" fmla="*/ 140 w 142"/>
                <a:gd name="T15" fmla="*/ 213 h 521"/>
                <a:gd name="T16" fmla="*/ 122 w 142"/>
                <a:gd name="T17" fmla="*/ 243 h 521"/>
                <a:gd name="T18" fmla="*/ 53 w 142"/>
                <a:gd name="T19" fmla="*/ 243 h 521"/>
                <a:gd name="T20" fmla="*/ 20 w 142"/>
                <a:gd name="T21" fmla="*/ 426 h 521"/>
                <a:gd name="T22" fmla="*/ 12 w 142"/>
                <a:gd name="T23" fmla="*/ 521 h 521"/>
                <a:gd name="T24" fmla="*/ 0 w 142"/>
                <a:gd name="T25" fmla="*/ 517 h 521"/>
                <a:gd name="T26" fmla="*/ 8 w 142"/>
                <a:gd name="T27" fmla="*/ 413 h 521"/>
                <a:gd name="T28" fmla="*/ 37 w 142"/>
                <a:gd name="T29" fmla="*/ 227 h 521"/>
                <a:gd name="T30" fmla="*/ 41 w 142"/>
                <a:gd name="T31" fmla="*/ 154 h 521"/>
                <a:gd name="T32" fmla="*/ 81 w 142"/>
                <a:gd name="T33" fmla="*/ 0 h 521"/>
                <a:gd name="T34" fmla="*/ 97 w 142"/>
                <a:gd name="T35" fmla="*/ 8 h 521"/>
                <a:gd name="T36" fmla="*/ 97 w 142"/>
                <a:gd name="T37" fmla="*/ 8 h 5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521">
                  <a:moveTo>
                    <a:pt x="97" y="8"/>
                  </a:moveTo>
                  <a:lnTo>
                    <a:pt x="49" y="166"/>
                  </a:lnTo>
                  <a:lnTo>
                    <a:pt x="53" y="227"/>
                  </a:lnTo>
                  <a:lnTo>
                    <a:pt x="105" y="235"/>
                  </a:lnTo>
                  <a:lnTo>
                    <a:pt x="124" y="219"/>
                  </a:lnTo>
                  <a:lnTo>
                    <a:pt x="130" y="160"/>
                  </a:lnTo>
                  <a:lnTo>
                    <a:pt x="142" y="148"/>
                  </a:lnTo>
                  <a:lnTo>
                    <a:pt x="140" y="213"/>
                  </a:lnTo>
                  <a:lnTo>
                    <a:pt x="122" y="243"/>
                  </a:lnTo>
                  <a:lnTo>
                    <a:pt x="53" y="243"/>
                  </a:lnTo>
                  <a:lnTo>
                    <a:pt x="20" y="426"/>
                  </a:lnTo>
                  <a:lnTo>
                    <a:pt x="12" y="521"/>
                  </a:lnTo>
                  <a:lnTo>
                    <a:pt x="0" y="517"/>
                  </a:lnTo>
                  <a:lnTo>
                    <a:pt x="8" y="413"/>
                  </a:lnTo>
                  <a:lnTo>
                    <a:pt x="37" y="227"/>
                  </a:lnTo>
                  <a:lnTo>
                    <a:pt x="41" y="154"/>
                  </a:lnTo>
                  <a:lnTo>
                    <a:pt x="81" y="0"/>
                  </a:lnTo>
                  <a:lnTo>
                    <a:pt x="9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279">
              <a:extLst>
                <a:ext uri="{FF2B5EF4-FFF2-40B4-BE49-F238E27FC236}">
                  <a16:creationId xmlns:a16="http://schemas.microsoft.com/office/drawing/2014/main" id="{6307669D-C7BD-4C15-982C-67E9C9FD2330}"/>
                </a:ext>
              </a:extLst>
            </p:cNvPr>
            <p:cNvSpPr>
              <a:spLocks/>
            </p:cNvSpPr>
            <p:nvPr/>
          </p:nvSpPr>
          <p:spPr bwMode="auto">
            <a:xfrm>
              <a:off x="2590" y="3011"/>
              <a:ext cx="105" cy="190"/>
            </a:xfrm>
            <a:custGeom>
              <a:avLst/>
              <a:gdLst>
                <a:gd name="T0" fmla="*/ 49 w 105"/>
                <a:gd name="T1" fmla="*/ 22 h 190"/>
                <a:gd name="T2" fmla="*/ 20 w 105"/>
                <a:gd name="T3" fmla="*/ 69 h 190"/>
                <a:gd name="T4" fmla="*/ 53 w 105"/>
                <a:gd name="T5" fmla="*/ 140 h 190"/>
                <a:gd name="T6" fmla="*/ 105 w 105"/>
                <a:gd name="T7" fmla="*/ 158 h 190"/>
                <a:gd name="T8" fmla="*/ 89 w 105"/>
                <a:gd name="T9" fmla="*/ 190 h 190"/>
                <a:gd name="T10" fmla="*/ 30 w 105"/>
                <a:gd name="T11" fmla="*/ 148 h 190"/>
                <a:gd name="T12" fmla="*/ 0 w 105"/>
                <a:gd name="T13" fmla="*/ 115 h 190"/>
                <a:gd name="T14" fmla="*/ 0 w 105"/>
                <a:gd name="T15" fmla="*/ 73 h 190"/>
                <a:gd name="T16" fmla="*/ 12 w 105"/>
                <a:gd name="T17" fmla="*/ 39 h 190"/>
                <a:gd name="T18" fmla="*/ 30 w 105"/>
                <a:gd name="T19" fmla="*/ 18 h 190"/>
                <a:gd name="T20" fmla="*/ 65 w 105"/>
                <a:gd name="T21" fmla="*/ 6 h 190"/>
                <a:gd name="T22" fmla="*/ 97 w 105"/>
                <a:gd name="T23" fmla="*/ 0 h 190"/>
                <a:gd name="T24" fmla="*/ 97 w 105"/>
                <a:gd name="T25" fmla="*/ 14 h 190"/>
                <a:gd name="T26" fmla="*/ 49 w 105"/>
                <a:gd name="T27" fmla="*/ 22 h 190"/>
                <a:gd name="T28" fmla="*/ 49 w 105"/>
                <a:gd name="T29" fmla="*/ 22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90">
                  <a:moveTo>
                    <a:pt x="49" y="22"/>
                  </a:moveTo>
                  <a:lnTo>
                    <a:pt x="20" y="69"/>
                  </a:lnTo>
                  <a:lnTo>
                    <a:pt x="53" y="140"/>
                  </a:lnTo>
                  <a:lnTo>
                    <a:pt x="105" y="158"/>
                  </a:lnTo>
                  <a:lnTo>
                    <a:pt x="89" y="190"/>
                  </a:lnTo>
                  <a:lnTo>
                    <a:pt x="30" y="148"/>
                  </a:lnTo>
                  <a:lnTo>
                    <a:pt x="0" y="115"/>
                  </a:lnTo>
                  <a:lnTo>
                    <a:pt x="0" y="73"/>
                  </a:lnTo>
                  <a:lnTo>
                    <a:pt x="12" y="39"/>
                  </a:lnTo>
                  <a:lnTo>
                    <a:pt x="30" y="18"/>
                  </a:lnTo>
                  <a:lnTo>
                    <a:pt x="65" y="6"/>
                  </a:lnTo>
                  <a:lnTo>
                    <a:pt x="97" y="0"/>
                  </a:lnTo>
                  <a:lnTo>
                    <a:pt x="97" y="14"/>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280">
              <a:extLst>
                <a:ext uri="{FF2B5EF4-FFF2-40B4-BE49-F238E27FC236}">
                  <a16:creationId xmlns:a16="http://schemas.microsoft.com/office/drawing/2014/main" id="{70F90A04-61E8-4459-B431-C68E68BE6567}"/>
                </a:ext>
              </a:extLst>
            </p:cNvPr>
            <p:cNvSpPr>
              <a:spLocks/>
            </p:cNvSpPr>
            <p:nvPr/>
          </p:nvSpPr>
          <p:spPr bwMode="auto">
            <a:xfrm>
              <a:off x="2610" y="2479"/>
              <a:ext cx="356" cy="463"/>
            </a:xfrm>
            <a:custGeom>
              <a:avLst/>
              <a:gdLst>
                <a:gd name="T0" fmla="*/ 322 w 356"/>
                <a:gd name="T1" fmla="*/ 8 h 463"/>
                <a:gd name="T2" fmla="*/ 271 w 356"/>
                <a:gd name="T3" fmla="*/ 18 h 463"/>
                <a:gd name="T4" fmla="*/ 231 w 356"/>
                <a:gd name="T5" fmla="*/ 26 h 463"/>
                <a:gd name="T6" fmla="*/ 142 w 356"/>
                <a:gd name="T7" fmla="*/ 72 h 463"/>
                <a:gd name="T8" fmla="*/ 87 w 356"/>
                <a:gd name="T9" fmla="*/ 220 h 463"/>
                <a:gd name="T10" fmla="*/ 81 w 356"/>
                <a:gd name="T11" fmla="*/ 265 h 463"/>
                <a:gd name="T12" fmla="*/ 55 w 356"/>
                <a:gd name="T13" fmla="*/ 376 h 463"/>
                <a:gd name="T14" fmla="*/ 41 w 356"/>
                <a:gd name="T15" fmla="*/ 411 h 463"/>
                <a:gd name="T16" fmla="*/ 0 w 356"/>
                <a:gd name="T17" fmla="*/ 463 h 463"/>
                <a:gd name="T18" fmla="*/ 33 w 356"/>
                <a:gd name="T19" fmla="*/ 398 h 463"/>
                <a:gd name="T20" fmla="*/ 69 w 356"/>
                <a:gd name="T21" fmla="*/ 269 h 463"/>
                <a:gd name="T22" fmla="*/ 75 w 356"/>
                <a:gd name="T23" fmla="*/ 208 h 463"/>
                <a:gd name="T24" fmla="*/ 124 w 356"/>
                <a:gd name="T25" fmla="*/ 68 h 463"/>
                <a:gd name="T26" fmla="*/ 162 w 356"/>
                <a:gd name="T27" fmla="*/ 50 h 463"/>
                <a:gd name="T28" fmla="*/ 225 w 356"/>
                <a:gd name="T29" fmla="*/ 16 h 463"/>
                <a:gd name="T30" fmla="*/ 294 w 356"/>
                <a:gd name="T31" fmla="*/ 4 h 463"/>
                <a:gd name="T32" fmla="*/ 356 w 356"/>
                <a:gd name="T33" fmla="*/ 0 h 463"/>
                <a:gd name="T34" fmla="*/ 322 w 356"/>
                <a:gd name="T35" fmla="*/ 8 h 463"/>
                <a:gd name="T36" fmla="*/ 322 w 356"/>
                <a:gd name="T37" fmla="*/ 8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6" h="463">
                  <a:moveTo>
                    <a:pt x="322" y="8"/>
                  </a:moveTo>
                  <a:lnTo>
                    <a:pt x="271" y="18"/>
                  </a:lnTo>
                  <a:lnTo>
                    <a:pt x="231" y="26"/>
                  </a:lnTo>
                  <a:lnTo>
                    <a:pt x="142" y="72"/>
                  </a:lnTo>
                  <a:lnTo>
                    <a:pt x="87" y="220"/>
                  </a:lnTo>
                  <a:lnTo>
                    <a:pt x="81" y="265"/>
                  </a:lnTo>
                  <a:lnTo>
                    <a:pt x="55" y="376"/>
                  </a:lnTo>
                  <a:lnTo>
                    <a:pt x="41" y="411"/>
                  </a:lnTo>
                  <a:lnTo>
                    <a:pt x="0" y="463"/>
                  </a:lnTo>
                  <a:lnTo>
                    <a:pt x="33" y="398"/>
                  </a:lnTo>
                  <a:lnTo>
                    <a:pt x="69" y="269"/>
                  </a:lnTo>
                  <a:lnTo>
                    <a:pt x="75" y="208"/>
                  </a:lnTo>
                  <a:lnTo>
                    <a:pt x="124" y="68"/>
                  </a:lnTo>
                  <a:lnTo>
                    <a:pt x="162" y="50"/>
                  </a:lnTo>
                  <a:lnTo>
                    <a:pt x="225" y="16"/>
                  </a:lnTo>
                  <a:lnTo>
                    <a:pt x="294" y="4"/>
                  </a:lnTo>
                  <a:lnTo>
                    <a:pt x="356" y="0"/>
                  </a:lnTo>
                  <a:lnTo>
                    <a:pt x="3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281">
              <a:extLst>
                <a:ext uri="{FF2B5EF4-FFF2-40B4-BE49-F238E27FC236}">
                  <a16:creationId xmlns:a16="http://schemas.microsoft.com/office/drawing/2014/main" id="{496D96EC-41BA-4364-8336-FCE04EBFDDFE}"/>
                </a:ext>
              </a:extLst>
            </p:cNvPr>
            <p:cNvSpPr>
              <a:spLocks/>
            </p:cNvSpPr>
            <p:nvPr/>
          </p:nvSpPr>
          <p:spPr bwMode="auto">
            <a:xfrm>
              <a:off x="2898" y="2280"/>
              <a:ext cx="412" cy="658"/>
            </a:xfrm>
            <a:custGeom>
              <a:avLst/>
              <a:gdLst>
                <a:gd name="T0" fmla="*/ 95 w 412"/>
                <a:gd name="T1" fmla="*/ 138 h 658"/>
                <a:gd name="T2" fmla="*/ 99 w 412"/>
                <a:gd name="T3" fmla="*/ 170 h 658"/>
                <a:gd name="T4" fmla="*/ 80 w 412"/>
                <a:gd name="T5" fmla="*/ 190 h 658"/>
                <a:gd name="T6" fmla="*/ 36 w 412"/>
                <a:gd name="T7" fmla="*/ 209 h 658"/>
                <a:gd name="T8" fmla="*/ 10 w 412"/>
                <a:gd name="T9" fmla="*/ 235 h 658"/>
                <a:gd name="T10" fmla="*/ 0 w 412"/>
                <a:gd name="T11" fmla="*/ 300 h 658"/>
                <a:gd name="T12" fmla="*/ 6 w 412"/>
                <a:gd name="T13" fmla="*/ 356 h 658"/>
                <a:gd name="T14" fmla="*/ 16 w 412"/>
                <a:gd name="T15" fmla="*/ 375 h 658"/>
                <a:gd name="T16" fmla="*/ 72 w 412"/>
                <a:gd name="T17" fmla="*/ 385 h 658"/>
                <a:gd name="T18" fmla="*/ 121 w 412"/>
                <a:gd name="T19" fmla="*/ 389 h 658"/>
                <a:gd name="T20" fmla="*/ 111 w 412"/>
                <a:gd name="T21" fmla="*/ 439 h 658"/>
                <a:gd name="T22" fmla="*/ 72 w 412"/>
                <a:gd name="T23" fmla="*/ 547 h 658"/>
                <a:gd name="T24" fmla="*/ 56 w 412"/>
                <a:gd name="T25" fmla="*/ 622 h 658"/>
                <a:gd name="T26" fmla="*/ 58 w 412"/>
                <a:gd name="T27" fmla="*/ 652 h 658"/>
                <a:gd name="T28" fmla="*/ 68 w 412"/>
                <a:gd name="T29" fmla="*/ 658 h 658"/>
                <a:gd name="T30" fmla="*/ 72 w 412"/>
                <a:gd name="T31" fmla="*/ 610 h 658"/>
                <a:gd name="T32" fmla="*/ 76 w 412"/>
                <a:gd name="T33" fmla="*/ 561 h 658"/>
                <a:gd name="T34" fmla="*/ 117 w 412"/>
                <a:gd name="T35" fmla="*/ 452 h 658"/>
                <a:gd name="T36" fmla="*/ 141 w 412"/>
                <a:gd name="T37" fmla="*/ 389 h 658"/>
                <a:gd name="T38" fmla="*/ 216 w 412"/>
                <a:gd name="T39" fmla="*/ 383 h 658"/>
                <a:gd name="T40" fmla="*/ 258 w 412"/>
                <a:gd name="T41" fmla="*/ 367 h 658"/>
                <a:gd name="T42" fmla="*/ 309 w 412"/>
                <a:gd name="T43" fmla="*/ 304 h 658"/>
                <a:gd name="T44" fmla="*/ 362 w 412"/>
                <a:gd name="T45" fmla="*/ 225 h 658"/>
                <a:gd name="T46" fmla="*/ 386 w 412"/>
                <a:gd name="T47" fmla="*/ 205 h 658"/>
                <a:gd name="T48" fmla="*/ 412 w 412"/>
                <a:gd name="T49" fmla="*/ 192 h 658"/>
                <a:gd name="T50" fmla="*/ 394 w 412"/>
                <a:gd name="T51" fmla="*/ 190 h 658"/>
                <a:gd name="T52" fmla="*/ 368 w 412"/>
                <a:gd name="T53" fmla="*/ 205 h 658"/>
                <a:gd name="T54" fmla="*/ 339 w 412"/>
                <a:gd name="T55" fmla="*/ 239 h 658"/>
                <a:gd name="T56" fmla="*/ 289 w 412"/>
                <a:gd name="T57" fmla="*/ 316 h 658"/>
                <a:gd name="T58" fmla="*/ 254 w 412"/>
                <a:gd name="T59" fmla="*/ 356 h 658"/>
                <a:gd name="T60" fmla="*/ 220 w 412"/>
                <a:gd name="T61" fmla="*/ 369 h 658"/>
                <a:gd name="T62" fmla="*/ 159 w 412"/>
                <a:gd name="T63" fmla="*/ 379 h 658"/>
                <a:gd name="T64" fmla="*/ 93 w 412"/>
                <a:gd name="T65" fmla="*/ 377 h 658"/>
                <a:gd name="T66" fmla="*/ 40 w 412"/>
                <a:gd name="T67" fmla="*/ 373 h 658"/>
                <a:gd name="T68" fmla="*/ 20 w 412"/>
                <a:gd name="T69" fmla="*/ 352 h 658"/>
                <a:gd name="T70" fmla="*/ 14 w 412"/>
                <a:gd name="T71" fmla="*/ 308 h 658"/>
                <a:gd name="T72" fmla="*/ 20 w 412"/>
                <a:gd name="T73" fmla="*/ 251 h 658"/>
                <a:gd name="T74" fmla="*/ 32 w 412"/>
                <a:gd name="T75" fmla="*/ 225 h 658"/>
                <a:gd name="T76" fmla="*/ 52 w 412"/>
                <a:gd name="T77" fmla="*/ 213 h 658"/>
                <a:gd name="T78" fmla="*/ 87 w 412"/>
                <a:gd name="T79" fmla="*/ 203 h 658"/>
                <a:gd name="T80" fmla="*/ 113 w 412"/>
                <a:gd name="T81" fmla="*/ 211 h 658"/>
                <a:gd name="T82" fmla="*/ 137 w 412"/>
                <a:gd name="T83" fmla="*/ 227 h 658"/>
                <a:gd name="T84" fmla="*/ 125 w 412"/>
                <a:gd name="T85" fmla="*/ 158 h 658"/>
                <a:gd name="T86" fmla="*/ 129 w 412"/>
                <a:gd name="T87" fmla="*/ 122 h 658"/>
                <a:gd name="T88" fmla="*/ 149 w 412"/>
                <a:gd name="T89" fmla="*/ 91 h 658"/>
                <a:gd name="T90" fmla="*/ 196 w 412"/>
                <a:gd name="T91" fmla="*/ 39 h 658"/>
                <a:gd name="T92" fmla="*/ 204 w 412"/>
                <a:gd name="T93" fmla="*/ 0 h 658"/>
                <a:gd name="T94" fmla="*/ 184 w 412"/>
                <a:gd name="T95" fmla="*/ 45 h 658"/>
                <a:gd name="T96" fmla="*/ 121 w 412"/>
                <a:gd name="T97" fmla="*/ 99 h 658"/>
                <a:gd name="T98" fmla="*/ 68 w 412"/>
                <a:gd name="T99" fmla="*/ 140 h 658"/>
                <a:gd name="T100" fmla="*/ 42 w 412"/>
                <a:gd name="T101" fmla="*/ 150 h 658"/>
                <a:gd name="T102" fmla="*/ 24 w 412"/>
                <a:gd name="T103" fmla="*/ 148 h 658"/>
                <a:gd name="T104" fmla="*/ 32 w 412"/>
                <a:gd name="T105" fmla="*/ 156 h 658"/>
                <a:gd name="T106" fmla="*/ 54 w 412"/>
                <a:gd name="T107" fmla="*/ 156 h 658"/>
                <a:gd name="T108" fmla="*/ 95 w 412"/>
                <a:gd name="T109" fmla="*/ 138 h 658"/>
                <a:gd name="T110" fmla="*/ 95 w 412"/>
                <a:gd name="T111" fmla="*/ 138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2" h="658">
                  <a:moveTo>
                    <a:pt x="95" y="138"/>
                  </a:moveTo>
                  <a:lnTo>
                    <a:pt x="99" y="170"/>
                  </a:lnTo>
                  <a:lnTo>
                    <a:pt x="80" y="190"/>
                  </a:lnTo>
                  <a:lnTo>
                    <a:pt x="36" y="209"/>
                  </a:lnTo>
                  <a:lnTo>
                    <a:pt x="10" y="235"/>
                  </a:lnTo>
                  <a:lnTo>
                    <a:pt x="0" y="300"/>
                  </a:lnTo>
                  <a:lnTo>
                    <a:pt x="6" y="356"/>
                  </a:lnTo>
                  <a:lnTo>
                    <a:pt x="16" y="375"/>
                  </a:lnTo>
                  <a:lnTo>
                    <a:pt x="72" y="385"/>
                  </a:lnTo>
                  <a:lnTo>
                    <a:pt x="121" y="389"/>
                  </a:lnTo>
                  <a:lnTo>
                    <a:pt x="111" y="439"/>
                  </a:lnTo>
                  <a:lnTo>
                    <a:pt x="72" y="547"/>
                  </a:lnTo>
                  <a:lnTo>
                    <a:pt x="56" y="622"/>
                  </a:lnTo>
                  <a:lnTo>
                    <a:pt x="58" y="652"/>
                  </a:lnTo>
                  <a:lnTo>
                    <a:pt x="68" y="658"/>
                  </a:lnTo>
                  <a:lnTo>
                    <a:pt x="72" y="610"/>
                  </a:lnTo>
                  <a:lnTo>
                    <a:pt x="76" y="561"/>
                  </a:lnTo>
                  <a:lnTo>
                    <a:pt x="117" y="452"/>
                  </a:lnTo>
                  <a:lnTo>
                    <a:pt x="141" y="389"/>
                  </a:lnTo>
                  <a:lnTo>
                    <a:pt x="216" y="383"/>
                  </a:lnTo>
                  <a:lnTo>
                    <a:pt x="258" y="367"/>
                  </a:lnTo>
                  <a:lnTo>
                    <a:pt x="309" y="304"/>
                  </a:lnTo>
                  <a:lnTo>
                    <a:pt x="362" y="225"/>
                  </a:lnTo>
                  <a:lnTo>
                    <a:pt x="386" y="205"/>
                  </a:lnTo>
                  <a:lnTo>
                    <a:pt x="412" y="192"/>
                  </a:lnTo>
                  <a:lnTo>
                    <a:pt x="394" y="190"/>
                  </a:lnTo>
                  <a:lnTo>
                    <a:pt x="368" y="205"/>
                  </a:lnTo>
                  <a:lnTo>
                    <a:pt x="339" y="239"/>
                  </a:lnTo>
                  <a:lnTo>
                    <a:pt x="289" y="316"/>
                  </a:lnTo>
                  <a:lnTo>
                    <a:pt x="254" y="356"/>
                  </a:lnTo>
                  <a:lnTo>
                    <a:pt x="220" y="369"/>
                  </a:lnTo>
                  <a:lnTo>
                    <a:pt x="159" y="379"/>
                  </a:lnTo>
                  <a:lnTo>
                    <a:pt x="93" y="377"/>
                  </a:lnTo>
                  <a:lnTo>
                    <a:pt x="40" y="373"/>
                  </a:lnTo>
                  <a:lnTo>
                    <a:pt x="20" y="352"/>
                  </a:lnTo>
                  <a:lnTo>
                    <a:pt x="14" y="308"/>
                  </a:lnTo>
                  <a:lnTo>
                    <a:pt x="20" y="251"/>
                  </a:lnTo>
                  <a:lnTo>
                    <a:pt x="32" y="225"/>
                  </a:lnTo>
                  <a:lnTo>
                    <a:pt x="52" y="213"/>
                  </a:lnTo>
                  <a:lnTo>
                    <a:pt x="87" y="203"/>
                  </a:lnTo>
                  <a:lnTo>
                    <a:pt x="113" y="211"/>
                  </a:lnTo>
                  <a:lnTo>
                    <a:pt x="137" y="227"/>
                  </a:lnTo>
                  <a:lnTo>
                    <a:pt x="125" y="158"/>
                  </a:lnTo>
                  <a:lnTo>
                    <a:pt x="129" y="122"/>
                  </a:lnTo>
                  <a:lnTo>
                    <a:pt x="149" y="91"/>
                  </a:lnTo>
                  <a:lnTo>
                    <a:pt x="196" y="39"/>
                  </a:lnTo>
                  <a:lnTo>
                    <a:pt x="204" y="0"/>
                  </a:lnTo>
                  <a:lnTo>
                    <a:pt x="184" y="45"/>
                  </a:lnTo>
                  <a:lnTo>
                    <a:pt x="121" y="99"/>
                  </a:lnTo>
                  <a:lnTo>
                    <a:pt x="68" y="140"/>
                  </a:lnTo>
                  <a:lnTo>
                    <a:pt x="42" y="150"/>
                  </a:lnTo>
                  <a:lnTo>
                    <a:pt x="24" y="148"/>
                  </a:lnTo>
                  <a:lnTo>
                    <a:pt x="32" y="156"/>
                  </a:lnTo>
                  <a:lnTo>
                    <a:pt x="54" y="156"/>
                  </a:lnTo>
                  <a:lnTo>
                    <a:pt x="95"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282">
              <a:extLst>
                <a:ext uri="{FF2B5EF4-FFF2-40B4-BE49-F238E27FC236}">
                  <a16:creationId xmlns:a16="http://schemas.microsoft.com/office/drawing/2014/main" id="{8801499F-A8A9-41F0-AAD4-44104E68264C}"/>
                </a:ext>
              </a:extLst>
            </p:cNvPr>
            <p:cNvSpPr>
              <a:spLocks/>
            </p:cNvSpPr>
            <p:nvPr/>
          </p:nvSpPr>
          <p:spPr bwMode="auto">
            <a:xfrm>
              <a:off x="2809" y="2067"/>
              <a:ext cx="157" cy="369"/>
            </a:xfrm>
            <a:custGeom>
              <a:avLst/>
              <a:gdLst>
                <a:gd name="T0" fmla="*/ 20 w 157"/>
                <a:gd name="T1" fmla="*/ 0 h 369"/>
                <a:gd name="T2" fmla="*/ 8 w 157"/>
                <a:gd name="T3" fmla="*/ 39 h 369"/>
                <a:gd name="T4" fmla="*/ 4 w 157"/>
                <a:gd name="T5" fmla="*/ 79 h 369"/>
                <a:gd name="T6" fmla="*/ 4 w 157"/>
                <a:gd name="T7" fmla="*/ 112 h 369"/>
                <a:gd name="T8" fmla="*/ 8 w 157"/>
                <a:gd name="T9" fmla="*/ 124 h 369"/>
                <a:gd name="T10" fmla="*/ 32 w 157"/>
                <a:gd name="T11" fmla="*/ 136 h 369"/>
                <a:gd name="T12" fmla="*/ 48 w 157"/>
                <a:gd name="T13" fmla="*/ 148 h 369"/>
                <a:gd name="T14" fmla="*/ 48 w 157"/>
                <a:gd name="T15" fmla="*/ 160 h 369"/>
                <a:gd name="T16" fmla="*/ 44 w 157"/>
                <a:gd name="T17" fmla="*/ 203 h 369"/>
                <a:gd name="T18" fmla="*/ 38 w 157"/>
                <a:gd name="T19" fmla="*/ 225 h 369"/>
                <a:gd name="T20" fmla="*/ 44 w 157"/>
                <a:gd name="T21" fmla="*/ 243 h 369"/>
                <a:gd name="T22" fmla="*/ 52 w 157"/>
                <a:gd name="T23" fmla="*/ 248 h 369"/>
                <a:gd name="T24" fmla="*/ 72 w 157"/>
                <a:gd name="T25" fmla="*/ 239 h 369"/>
                <a:gd name="T26" fmla="*/ 105 w 157"/>
                <a:gd name="T27" fmla="*/ 243 h 369"/>
                <a:gd name="T28" fmla="*/ 99 w 157"/>
                <a:gd name="T29" fmla="*/ 246 h 369"/>
                <a:gd name="T30" fmla="*/ 82 w 157"/>
                <a:gd name="T31" fmla="*/ 252 h 369"/>
                <a:gd name="T32" fmla="*/ 84 w 157"/>
                <a:gd name="T33" fmla="*/ 266 h 369"/>
                <a:gd name="T34" fmla="*/ 68 w 157"/>
                <a:gd name="T35" fmla="*/ 274 h 369"/>
                <a:gd name="T36" fmla="*/ 72 w 157"/>
                <a:gd name="T37" fmla="*/ 286 h 369"/>
                <a:gd name="T38" fmla="*/ 78 w 157"/>
                <a:gd name="T39" fmla="*/ 282 h 369"/>
                <a:gd name="T40" fmla="*/ 93 w 157"/>
                <a:gd name="T41" fmla="*/ 278 h 369"/>
                <a:gd name="T42" fmla="*/ 129 w 157"/>
                <a:gd name="T43" fmla="*/ 278 h 369"/>
                <a:gd name="T44" fmla="*/ 139 w 157"/>
                <a:gd name="T45" fmla="*/ 266 h 369"/>
                <a:gd name="T46" fmla="*/ 157 w 157"/>
                <a:gd name="T47" fmla="*/ 282 h 369"/>
                <a:gd name="T48" fmla="*/ 153 w 157"/>
                <a:gd name="T49" fmla="*/ 286 h 369"/>
                <a:gd name="T50" fmla="*/ 117 w 157"/>
                <a:gd name="T51" fmla="*/ 286 h 369"/>
                <a:gd name="T52" fmla="*/ 99 w 157"/>
                <a:gd name="T53" fmla="*/ 292 h 369"/>
                <a:gd name="T54" fmla="*/ 89 w 157"/>
                <a:gd name="T55" fmla="*/ 302 h 369"/>
                <a:gd name="T56" fmla="*/ 95 w 157"/>
                <a:gd name="T57" fmla="*/ 316 h 369"/>
                <a:gd name="T58" fmla="*/ 113 w 157"/>
                <a:gd name="T59" fmla="*/ 312 h 369"/>
                <a:gd name="T60" fmla="*/ 121 w 157"/>
                <a:gd name="T61" fmla="*/ 304 h 369"/>
                <a:gd name="T62" fmla="*/ 135 w 157"/>
                <a:gd name="T63" fmla="*/ 314 h 369"/>
                <a:gd name="T64" fmla="*/ 117 w 157"/>
                <a:gd name="T65" fmla="*/ 324 h 369"/>
                <a:gd name="T66" fmla="*/ 113 w 157"/>
                <a:gd name="T67" fmla="*/ 341 h 369"/>
                <a:gd name="T68" fmla="*/ 121 w 157"/>
                <a:gd name="T69" fmla="*/ 351 h 369"/>
                <a:gd name="T70" fmla="*/ 139 w 157"/>
                <a:gd name="T71" fmla="*/ 365 h 369"/>
                <a:gd name="T72" fmla="*/ 125 w 157"/>
                <a:gd name="T73" fmla="*/ 369 h 369"/>
                <a:gd name="T74" fmla="*/ 109 w 157"/>
                <a:gd name="T75" fmla="*/ 361 h 369"/>
                <a:gd name="T76" fmla="*/ 103 w 157"/>
                <a:gd name="T77" fmla="*/ 349 h 369"/>
                <a:gd name="T78" fmla="*/ 99 w 157"/>
                <a:gd name="T79" fmla="*/ 324 h 369"/>
                <a:gd name="T80" fmla="*/ 87 w 157"/>
                <a:gd name="T81" fmla="*/ 318 h 369"/>
                <a:gd name="T82" fmla="*/ 84 w 157"/>
                <a:gd name="T83" fmla="*/ 302 h 369"/>
                <a:gd name="T84" fmla="*/ 64 w 157"/>
                <a:gd name="T85" fmla="*/ 286 h 369"/>
                <a:gd name="T86" fmla="*/ 60 w 157"/>
                <a:gd name="T87" fmla="*/ 256 h 369"/>
                <a:gd name="T88" fmla="*/ 40 w 157"/>
                <a:gd name="T89" fmla="*/ 250 h 369"/>
                <a:gd name="T90" fmla="*/ 34 w 157"/>
                <a:gd name="T91" fmla="*/ 237 h 369"/>
                <a:gd name="T92" fmla="*/ 30 w 157"/>
                <a:gd name="T93" fmla="*/ 225 h 369"/>
                <a:gd name="T94" fmla="*/ 40 w 157"/>
                <a:gd name="T95" fmla="*/ 187 h 369"/>
                <a:gd name="T96" fmla="*/ 40 w 157"/>
                <a:gd name="T97" fmla="*/ 156 h 369"/>
                <a:gd name="T98" fmla="*/ 24 w 157"/>
                <a:gd name="T99" fmla="*/ 146 h 369"/>
                <a:gd name="T100" fmla="*/ 10 w 157"/>
                <a:gd name="T101" fmla="*/ 140 h 369"/>
                <a:gd name="T102" fmla="*/ 0 w 157"/>
                <a:gd name="T103" fmla="*/ 124 h 369"/>
                <a:gd name="T104" fmla="*/ 0 w 157"/>
                <a:gd name="T105" fmla="*/ 104 h 369"/>
                <a:gd name="T106" fmla="*/ 0 w 157"/>
                <a:gd name="T107" fmla="*/ 43 h 369"/>
                <a:gd name="T108" fmla="*/ 14 w 157"/>
                <a:gd name="T109" fmla="*/ 0 h 369"/>
                <a:gd name="T110" fmla="*/ 20 w 157"/>
                <a:gd name="T111" fmla="*/ 0 h 369"/>
                <a:gd name="T112" fmla="*/ 20 w 157"/>
                <a:gd name="T113" fmla="*/ 0 h 3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 h="369">
                  <a:moveTo>
                    <a:pt x="20" y="0"/>
                  </a:moveTo>
                  <a:lnTo>
                    <a:pt x="8" y="39"/>
                  </a:lnTo>
                  <a:lnTo>
                    <a:pt x="4" y="79"/>
                  </a:lnTo>
                  <a:lnTo>
                    <a:pt x="4" y="112"/>
                  </a:lnTo>
                  <a:lnTo>
                    <a:pt x="8" y="124"/>
                  </a:lnTo>
                  <a:lnTo>
                    <a:pt x="32" y="136"/>
                  </a:lnTo>
                  <a:lnTo>
                    <a:pt x="48" y="148"/>
                  </a:lnTo>
                  <a:lnTo>
                    <a:pt x="48" y="160"/>
                  </a:lnTo>
                  <a:lnTo>
                    <a:pt x="44" y="203"/>
                  </a:lnTo>
                  <a:lnTo>
                    <a:pt x="38" y="225"/>
                  </a:lnTo>
                  <a:lnTo>
                    <a:pt x="44" y="243"/>
                  </a:lnTo>
                  <a:lnTo>
                    <a:pt x="52" y="248"/>
                  </a:lnTo>
                  <a:lnTo>
                    <a:pt x="72" y="239"/>
                  </a:lnTo>
                  <a:lnTo>
                    <a:pt x="105" y="243"/>
                  </a:lnTo>
                  <a:lnTo>
                    <a:pt x="99" y="246"/>
                  </a:lnTo>
                  <a:lnTo>
                    <a:pt x="82" y="252"/>
                  </a:lnTo>
                  <a:lnTo>
                    <a:pt x="84" y="266"/>
                  </a:lnTo>
                  <a:lnTo>
                    <a:pt x="68" y="274"/>
                  </a:lnTo>
                  <a:lnTo>
                    <a:pt x="72" y="286"/>
                  </a:lnTo>
                  <a:lnTo>
                    <a:pt x="78" y="282"/>
                  </a:lnTo>
                  <a:lnTo>
                    <a:pt x="93" y="278"/>
                  </a:lnTo>
                  <a:lnTo>
                    <a:pt x="129" y="278"/>
                  </a:lnTo>
                  <a:lnTo>
                    <a:pt x="139" y="266"/>
                  </a:lnTo>
                  <a:lnTo>
                    <a:pt x="157" y="282"/>
                  </a:lnTo>
                  <a:lnTo>
                    <a:pt x="153" y="286"/>
                  </a:lnTo>
                  <a:lnTo>
                    <a:pt x="117" y="286"/>
                  </a:lnTo>
                  <a:lnTo>
                    <a:pt x="99" y="292"/>
                  </a:lnTo>
                  <a:lnTo>
                    <a:pt x="89" y="302"/>
                  </a:lnTo>
                  <a:lnTo>
                    <a:pt x="95" y="316"/>
                  </a:lnTo>
                  <a:lnTo>
                    <a:pt x="113" y="312"/>
                  </a:lnTo>
                  <a:lnTo>
                    <a:pt x="121" y="304"/>
                  </a:lnTo>
                  <a:lnTo>
                    <a:pt x="135" y="314"/>
                  </a:lnTo>
                  <a:lnTo>
                    <a:pt x="117" y="324"/>
                  </a:lnTo>
                  <a:lnTo>
                    <a:pt x="113" y="341"/>
                  </a:lnTo>
                  <a:lnTo>
                    <a:pt x="121" y="351"/>
                  </a:lnTo>
                  <a:lnTo>
                    <a:pt x="139" y="365"/>
                  </a:lnTo>
                  <a:lnTo>
                    <a:pt x="125" y="369"/>
                  </a:lnTo>
                  <a:lnTo>
                    <a:pt x="109" y="361"/>
                  </a:lnTo>
                  <a:lnTo>
                    <a:pt x="103" y="349"/>
                  </a:lnTo>
                  <a:lnTo>
                    <a:pt x="99" y="324"/>
                  </a:lnTo>
                  <a:lnTo>
                    <a:pt x="87" y="318"/>
                  </a:lnTo>
                  <a:lnTo>
                    <a:pt x="84" y="302"/>
                  </a:lnTo>
                  <a:lnTo>
                    <a:pt x="64" y="286"/>
                  </a:lnTo>
                  <a:lnTo>
                    <a:pt x="60" y="256"/>
                  </a:lnTo>
                  <a:lnTo>
                    <a:pt x="40" y="250"/>
                  </a:lnTo>
                  <a:lnTo>
                    <a:pt x="34" y="237"/>
                  </a:lnTo>
                  <a:lnTo>
                    <a:pt x="30" y="225"/>
                  </a:lnTo>
                  <a:lnTo>
                    <a:pt x="40" y="187"/>
                  </a:lnTo>
                  <a:lnTo>
                    <a:pt x="40" y="156"/>
                  </a:lnTo>
                  <a:lnTo>
                    <a:pt x="24" y="146"/>
                  </a:lnTo>
                  <a:lnTo>
                    <a:pt x="10" y="140"/>
                  </a:lnTo>
                  <a:lnTo>
                    <a:pt x="0" y="124"/>
                  </a:lnTo>
                  <a:lnTo>
                    <a:pt x="0" y="104"/>
                  </a:lnTo>
                  <a:lnTo>
                    <a:pt x="0" y="43"/>
                  </a:lnTo>
                  <a:lnTo>
                    <a:pt x="14"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283">
              <a:extLst>
                <a:ext uri="{FF2B5EF4-FFF2-40B4-BE49-F238E27FC236}">
                  <a16:creationId xmlns:a16="http://schemas.microsoft.com/office/drawing/2014/main" id="{5EBA7E70-819B-46D2-8F2A-2A53B4E99CE3}"/>
                </a:ext>
              </a:extLst>
            </p:cNvPr>
            <p:cNvSpPr>
              <a:spLocks/>
            </p:cNvSpPr>
            <p:nvPr/>
          </p:nvSpPr>
          <p:spPr bwMode="auto">
            <a:xfrm>
              <a:off x="2813" y="2193"/>
              <a:ext cx="42" cy="55"/>
            </a:xfrm>
            <a:custGeom>
              <a:avLst/>
              <a:gdLst>
                <a:gd name="T0" fmla="*/ 6 w 42"/>
                <a:gd name="T1" fmla="*/ 8 h 55"/>
                <a:gd name="T2" fmla="*/ 14 w 42"/>
                <a:gd name="T3" fmla="*/ 28 h 55"/>
                <a:gd name="T4" fmla="*/ 26 w 42"/>
                <a:gd name="T5" fmla="*/ 38 h 55"/>
                <a:gd name="T6" fmla="*/ 42 w 42"/>
                <a:gd name="T7" fmla="*/ 38 h 55"/>
                <a:gd name="T8" fmla="*/ 36 w 42"/>
                <a:gd name="T9" fmla="*/ 53 h 55"/>
                <a:gd name="T10" fmla="*/ 16 w 42"/>
                <a:gd name="T11" fmla="*/ 55 h 55"/>
                <a:gd name="T12" fmla="*/ 10 w 42"/>
                <a:gd name="T13" fmla="*/ 47 h 55"/>
                <a:gd name="T14" fmla="*/ 22 w 42"/>
                <a:gd name="T15" fmla="*/ 45 h 55"/>
                <a:gd name="T16" fmla="*/ 8 w 42"/>
                <a:gd name="T17" fmla="*/ 28 h 55"/>
                <a:gd name="T18" fmla="*/ 0 w 42"/>
                <a:gd name="T19" fmla="*/ 2 h 55"/>
                <a:gd name="T20" fmla="*/ 6 w 42"/>
                <a:gd name="T21" fmla="*/ 0 h 55"/>
                <a:gd name="T22" fmla="*/ 6 w 42"/>
                <a:gd name="T23" fmla="*/ 8 h 55"/>
                <a:gd name="T24" fmla="*/ 6 w 42"/>
                <a:gd name="T25" fmla="*/ 8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5">
                  <a:moveTo>
                    <a:pt x="6" y="8"/>
                  </a:moveTo>
                  <a:lnTo>
                    <a:pt x="14" y="28"/>
                  </a:lnTo>
                  <a:lnTo>
                    <a:pt x="26" y="38"/>
                  </a:lnTo>
                  <a:lnTo>
                    <a:pt x="42" y="38"/>
                  </a:lnTo>
                  <a:lnTo>
                    <a:pt x="36" y="53"/>
                  </a:lnTo>
                  <a:lnTo>
                    <a:pt x="16" y="55"/>
                  </a:lnTo>
                  <a:lnTo>
                    <a:pt x="10" y="47"/>
                  </a:lnTo>
                  <a:lnTo>
                    <a:pt x="22" y="45"/>
                  </a:lnTo>
                  <a:lnTo>
                    <a:pt x="8" y="28"/>
                  </a:lnTo>
                  <a:lnTo>
                    <a:pt x="0" y="2"/>
                  </a:lnTo>
                  <a:lnTo>
                    <a:pt x="6" y="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284">
              <a:extLst>
                <a:ext uri="{FF2B5EF4-FFF2-40B4-BE49-F238E27FC236}">
                  <a16:creationId xmlns:a16="http://schemas.microsoft.com/office/drawing/2014/main" id="{022E5D4A-236B-462B-9357-BF5A596F295F}"/>
                </a:ext>
              </a:extLst>
            </p:cNvPr>
            <p:cNvSpPr>
              <a:spLocks/>
            </p:cNvSpPr>
            <p:nvPr/>
          </p:nvSpPr>
          <p:spPr bwMode="auto">
            <a:xfrm>
              <a:off x="2865" y="2159"/>
              <a:ext cx="71" cy="42"/>
            </a:xfrm>
            <a:custGeom>
              <a:avLst/>
              <a:gdLst>
                <a:gd name="T0" fmla="*/ 71 w 71"/>
                <a:gd name="T1" fmla="*/ 0 h 42"/>
                <a:gd name="T2" fmla="*/ 49 w 71"/>
                <a:gd name="T3" fmla="*/ 4 h 42"/>
                <a:gd name="T4" fmla="*/ 31 w 71"/>
                <a:gd name="T5" fmla="*/ 16 h 42"/>
                <a:gd name="T6" fmla="*/ 4 w 71"/>
                <a:gd name="T7" fmla="*/ 42 h 42"/>
                <a:gd name="T8" fmla="*/ 0 w 71"/>
                <a:gd name="T9" fmla="*/ 32 h 42"/>
                <a:gd name="T10" fmla="*/ 4 w 71"/>
                <a:gd name="T11" fmla="*/ 20 h 42"/>
                <a:gd name="T12" fmla="*/ 33 w 71"/>
                <a:gd name="T13" fmla="*/ 0 h 42"/>
                <a:gd name="T14" fmla="*/ 71 w 71"/>
                <a:gd name="T15" fmla="*/ 0 h 42"/>
                <a:gd name="T16" fmla="*/ 71 w 7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42">
                  <a:moveTo>
                    <a:pt x="71" y="0"/>
                  </a:moveTo>
                  <a:lnTo>
                    <a:pt x="49" y="4"/>
                  </a:lnTo>
                  <a:lnTo>
                    <a:pt x="31" y="16"/>
                  </a:lnTo>
                  <a:lnTo>
                    <a:pt x="4" y="42"/>
                  </a:lnTo>
                  <a:lnTo>
                    <a:pt x="0" y="32"/>
                  </a:lnTo>
                  <a:lnTo>
                    <a:pt x="4" y="20"/>
                  </a:lnTo>
                  <a:lnTo>
                    <a:pt x="33"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285">
              <a:extLst>
                <a:ext uri="{FF2B5EF4-FFF2-40B4-BE49-F238E27FC236}">
                  <a16:creationId xmlns:a16="http://schemas.microsoft.com/office/drawing/2014/main" id="{D62A0A88-7497-4ADF-B8C3-17A2C9587BD7}"/>
                </a:ext>
              </a:extLst>
            </p:cNvPr>
            <p:cNvSpPr>
              <a:spLocks/>
            </p:cNvSpPr>
            <p:nvPr/>
          </p:nvSpPr>
          <p:spPr bwMode="auto">
            <a:xfrm>
              <a:off x="2906" y="2191"/>
              <a:ext cx="64" cy="38"/>
            </a:xfrm>
            <a:custGeom>
              <a:avLst/>
              <a:gdLst>
                <a:gd name="T0" fmla="*/ 0 w 64"/>
                <a:gd name="T1" fmla="*/ 24 h 38"/>
                <a:gd name="T2" fmla="*/ 30 w 64"/>
                <a:gd name="T3" fmla="*/ 22 h 38"/>
                <a:gd name="T4" fmla="*/ 40 w 64"/>
                <a:gd name="T5" fmla="*/ 18 h 38"/>
                <a:gd name="T6" fmla="*/ 52 w 64"/>
                <a:gd name="T7" fmla="*/ 14 h 38"/>
                <a:gd name="T8" fmla="*/ 60 w 64"/>
                <a:gd name="T9" fmla="*/ 0 h 38"/>
                <a:gd name="T10" fmla="*/ 64 w 64"/>
                <a:gd name="T11" fmla="*/ 14 h 38"/>
                <a:gd name="T12" fmla="*/ 50 w 64"/>
                <a:gd name="T13" fmla="*/ 24 h 38"/>
                <a:gd name="T14" fmla="*/ 40 w 64"/>
                <a:gd name="T15" fmla="*/ 36 h 38"/>
                <a:gd name="T16" fmla="*/ 24 w 64"/>
                <a:gd name="T17" fmla="*/ 38 h 38"/>
                <a:gd name="T18" fmla="*/ 2 w 64"/>
                <a:gd name="T19" fmla="*/ 38 h 38"/>
                <a:gd name="T20" fmla="*/ 4 w 64"/>
                <a:gd name="T21" fmla="*/ 32 h 38"/>
                <a:gd name="T22" fmla="*/ 0 w 64"/>
                <a:gd name="T23" fmla="*/ 24 h 38"/>
                <a:gd name="T24" fmla="*/ 0 w 64"/>
                <a:gd name="T25" fmla="*/ 2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38">
                  <a:moveTo>
                    <a:pt x="0" y="24"/>
                  </a:moveTo>
                  <a:lnTo>
                    <a:pt x="30" y="22"/>
                  </a:lnTo>
                  <a:lnTo>
                    <a:pt x="40" y="18"/>
                  </a:lnTo>
                  <a:lnTo>
                    <a:pt x="52" y="14"/>
                  </a:lnTo>
                  <a:lnTo>
                    <a:pt x="60" y="0"/>
                  </a:lnTo>
                  <a:lnTo>
                    <a:pt x="64" y="14"/>
                  </a:lnTo>
                  <a:lnTo>
                    <a:pt x="50" y="24"/>
                  </a:lnTo>
                  <a:lnTo>
                    <a:pt x="40" y="36"/>
                  </a:lnTo>
                  <a:lnTo>
                    <a:pt x="24" y="38"/>
                  </a:lnTo>
                  <a:lnTo>
                    <a:pt x="2" y="38"/>
                  </a:lnTo>
                  <a:lnTo>
                    <a:pt x="4" y="32"/>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286">
              <a:extLst>
                <a:ext uri="{FF2B5EF4-FFF2-40B4-BE49-F238E27FC236}">
                  <a16:creationId xmlns:a16="http://schemas.microsoft.com/office/drawing/2014/main" id="{5214BE15-3EC0-4E9F-A60F-08B73A9A1E84}"/>
                </a:ext>
              </a:extLst>
            </p:cNvPr>
            <p:cNvSpPr>
              <a:spLocks/>
            </p:cNvSpPr>
            <p:nvPr/>
          </p:nvSpPr>
          <p:spPr bwMode="auto">
            <a:xfrm>
              <a:off x="2881" y="2183"/>
              <a:ext cx="63" cy="44"/>
            </a:xfrm>
            <a:custGeom>
              <a:avLst/>
              <a:gdLst>
                <a:gd name="T0" fmla="*/ 29 w 63"/>
                <a:gd name="T1" fmla="*/ 12 h 44"/>
                <a:gd name="T2" fmla="*/ 25 w 63"/>
                <a:gd name="T3" fmla="*/ 22 h 44"/>
                <a:gd name="T4" fmla="*/ 27 w 63"/>
                <a:gd name="T5" fmla="*/ 44 h 44"/>
                <a:gd name="T6" fmla="*/ 21 w 63"/>
                <a:gd name="T7" fmla="*/ 30 h 44"/>
                <a:gd name="T8" fmla="*/ 19 w 63"/>
                <a:gd name="T9" fmla="*/ 10 h 44"/>
                <a:gd name="T10" fmla="*/ 0 w 63"/>
                <a:gd name="T11" fmla="*/ 6 h 44"/>
                <a:gd name="T12" fmla="*/ 10 w 63"/>
                <a:gd name="T13" fmla="*/ 0 h 44"/>
                <a:gd name="T14" fmla="*/ 37 w 63"/>
                <a:gd name="T15" fmla="*/ 0 h 44"/>
                <a:gd name="T16" fmla="*/ 63 w 63"/>
                <a:gd name="T17" fmla="*/ 2 h 44"/>
                <a:gd name="T18" fmla="*/ 33 w 63"/>
                <a:gd name="T19" fmla="*/ 4 h 44"/>
                <a:gd name="T20" fmla="*/ 29 w 63"/>
                <a:gd name="T21" fmla="*/ 12 h 44"/>
                <a:gd name="T22" fmla="*/ 29 w 63"/>
                <a:gd name="T23" fmla="*/ 12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4">
                  <a:moveTo>
                    <a:pt x="29" y="12"/>
                  </a:moveTo>
                  <a:lnTo>
                    <a:pt x="25" y="22"/>
                  </a:lnTo>
                  <a:lnTo>
                    <a:pt x="27" y="44"/>
                  </a:lnTo>
                  <a:lnTo>
                    <a:pt x="21" y="30"/>
                  </a:lnTo>
                  <a:lnTo>
                    <a:pt x="19" y="10"/>
                  </a:lnTo>
                  <a:lnTo>
                    <a:pt x="0" y="6"/>
                  </a:lnTo>
                  <a:lnTo>
                    <a:pt x="10" y="0"/>
                  </a:lnTo>
                  <a:lnTo>
                    <a:pt x="37" y="0"/>
                  </a:lnTo>
                  <a:lnTo>
                    <a:pt x="63" y="2"/>
                  </a:lnTo>
                  <a:lnTo>
                    <a:pt x="33" y="4"/>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287">
              <a:extLst>
                <a:ext uri="{FF2B5EF4-FFF2-40B4-BE49-F238E27FC236}">
                  <a16:creationId xmlns:a16="http://schemas.microsoft.com/office/drawing/2014/main" id="{B401A14C-49F1-4890-B5FE-545B9944401C}"/>
                </a:ext>
              </a:extLst>
            </p:cNvPr>
            <p:cNvSpPr>
              <a:spLocks/>
            </p:cNvSpPr>
            <p:nvPr/>
          </p:nvSpPr>
          <p:spPr bwMode="auto">
            <a:xfrm>
              <a:off x="3092" y="2144"/>
              <a:ext cx="56" cy="69"/>
            </a:xfrm>
            <a:custGeom>
              <a:avLst/>
              <a:gdLst>
                <a:gd name="T0" fmla="*/ 4 w 56"/>
                <a:gd name="T1" fmla="*/ 55 h 69"/>
                <a:gd name="T2" fmla="*/ 0 w 56"/>
                <a:gd name="T3" fmla="*/ 31 h 69"/>
                <a:gd name="T4" fmla="*/ 14 w 56"/>
                <a:gd name="T5" fmla="*/ 11 h 69"/>
                <a:gd name="T6" fmla="*/ 40 w 56"/>
                <a:gd name="T7" fmla="*/ 0 h 69"/>
                <a:gd name="T8" fmla="*/ 56 w 56"/>
                <a:gd name="T9" fmla="*/ 9 h 69"/>
                <a:gd name="T10" fmla="*/ 32 w 56"/>
                <a:gd name="T11" fmla="*/ 13 h 69"/>
                <a:gd name="T12" fmla="*/ 14 w 56"/>
                <a:gd name="T13" fmla="*/ 27 h 69"/>
                <a:gd name="T14" fmla="*/ 44 w 56"/>
                <a:gd name="T15" fmla="*/ 35 h 69"/>
                <a:gd name="T16" fmla="*/ 48 w 56"/>
                <a:gd name="T17" fmla="*/ 51 h 69"/>
                <a:gd name="T18" fmla="*/ 40 w 56"/>
                <a:gd name="T19" fmla="*/ 69 h 69"/>
                <a:gd name="T20" fmla="*/ 28 w 56"/>
                <a:gd name="T21" fmla="*/ 39 h 69"/>
                <a:gd name="T22" fmla="*/ 14 w 56"/>
                <a:gd name="T23" fmla="*/ 49 h 69"/>
                <a:gd name="T24" fmla="*/ 4 w 56"/>
                <a:gd name="T25" fmla="*/ 55 h 69"/>
                <a:gd name="T26" fmla="*/ 4 w 56"/>
                <a:gd name="T27" fmla="*/ 55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69">
                  <a:moveTo>
                    <a:pt x="4" y="55"/>
                  </a:moveTo>
                  <a:lnTo>
                    <a:pt x="0" y="31"/>
                  </a:lnTo>
                  <a:lnTo>
                    <a:pt x="14" y="11"/>
                  </a:lnTo>
                  <a:lnTo>
                    <a:pt x="40" y="0"/>
                  </a:lnTo>
                  <a:lnTo>
                    <a:pt x="56" y="9"/>
                  </a:lnTo>
                  <a:lnTo>
                    <a:pt x="32" y="13"/>
                  </a:lnTo>
                  <a:lnTo>
                    <a:pt x="14" y="27"/>
                  </a:lnTo>
                  <a:lnTo>
                    <a:pt x="44" y="35"/>
                  </a:lnTo>
                  <a:lnTo>
                    <a:pt x="48" y="51"/>
                  </a:lnTo>
                  <a:lnTo>
                    <a:pt x="40" y="69"/>
                  </a:lnTo>
                  <a:lnTo>
                    <a:pt x="28" y="39"/>
                  </a:lnTo>
                  <a:lnTo>
                    <a:pt x="14" y="49"/>
                  </a:lnTo>
                  <a:lnTo>
                    <a:pt x="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288">
              <a:extLst>
                <a:ext uri="{FF2B5EF4-FFF2-40B4-BE49-F238E27FC236}">
                  <a16:creationId xmlns:a16="http://schemas.microsoft.com/office/drawing/2014/main" id="{03618AE9-11A7-47FC-B225-A0A3C3B94773}"/>
                </a:ext>
              </a:extLst>
            </p:cNvPr>
            <p:cNvSpPr>
              <a:spLocks/>
            </p:cNvSpPr>
            <p:nvPr/>
          </p:nvSpPr>
          <p:spPr bwMode="auto">
            <a:xfrm>
              <a:off x="3090" y="2203"/>
              <a:ext cx="22" cy="28"/>
            </a:xfrm>
            <a:custGeom>
              <a:avLst/>
              <a:gdLst>
                <a:gd name="T0" fmla="*/ 0 w 22"/>
                <a:gd name="T1" fmla="*/ 2 h 28"/>
                <a:gd name="T2" fmla="*/ 8 w 22"/>
                <a:gd name="T3" fmla="*/ 10 h 28"/>
                <a:gd name="T4" fmla="*/ 2 w 22"/>
                <a:gd name="T5" fmla="*/ 28 h 28"/>
                <a:gd name="T6" fmla="*/ 16 w 22"/>
                <a:gd name="T7" fmla="*/ 28 h 28"/>
                <a:gd name="T8" fmla="*/ 22 w 22"/>
                <a:gd name="T9" fmla="*/ 0 h 28"/>
                <a:gd name="T10" fmla="*/ 0 w 22"/>
                <a:gd name="T11" fmla="*/ 2 h 28"/>
                <a:gd name="T12" fmla="*/ 0 w 22"/>
                <a:gd name="T13" fmla="*/ 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8">
                  <a:moveTo>
                    <a:pt x="0" y="2"/>
                  </a:moveTo>
                  <a:lnTo>
                    <a:pt x="8" y="10"/>
                  </a:lnTo>
                  <a:lnTo>
                    <a:pt x="2" y="28"/>
                  </a:lnTo>
                  <a:lnTo>
                    <a:pt x="16" y="28"/>
                  </a:lnTo>
                  <a:lnTo>
                    <a:pt x="2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289">
              <a:extLst>
                <a:ext uri="{FF2B5EF4-FFF2-40B4-BE49-F238E27FC236}">
                  <a16:creationId xmlns:a16="http://schemas.microsoft.com/office/drawing/2014/main" id="{E09B3003-AB64-4CCC-9708-AFBD872DB6AE}"/>
                </a:ext>
              </a:extLst>
            </p:cNvPr>
            <p:cNvSpPr>
              <a:spLocks/>
            </p:cNvSpPr>
            <p:nvPr/>
          </p:nvSpPr>
          <p:spPr bwMode="auto">
            <a:xfrm>
              <a:off x="2825" y="1936"/>
              <a:ext cx="503" cy="543"/>
            </a:xfrm>
            <a:custGeom>
              <a:avLst/>
              <a:gdLst>
                <a:gd name="T0" fmla="*/ 285 w 503"/>
                <a:gd name="T1" fmla="*/ 326 h 543"/>
                <a:gd name="T2" fmla="*/ 307 w 503"/>
                <a:gd name="T3" fmla="*/ 295 h 543"/>
                <a:gd name="T4" fmla="*/ 333 w 503"/>
                <a:gd name="T5" fmla="*/ 223 h 543"/>
                <a:gd name="T6" fmla="*/ 303 w 503"/>
                <a:gd name="T7" fmla="*/ 194 h 543"/>
                <a:gd name="T8" fmla="*/ 261 w 503"/>
                <a:gd name="T9" fmla="*/ 219 h 543"/>
                <a:gd name="T10" fmla="*/ 236 w 503"/>
                <a:gd name="T11" fmla="*/ 215 h 543"/>
                <a:gd name="T12" fmla="*/ 232 w 503"/>
                <a:gd name="T13" fmla="*/ 198 h 543"/>
                <a:gd name="T14" fmla="*/ 188 w 503"/>
                <a:gd name="T15" fmla="*/ 174 h 543"/>
                <a:gd name="T16" fmla="*/ 206 w 503"/>
                <a:gd name="T17" fmla="*/ 140 h 543"/>
                <a:gd name="T18" fmla="*/ 157 w 503"/>
                <a:gd name="T19" fmla="*/ 140 h 543"/>
                <a:gd name="T20" fmla="*/ 137 w 503"/>
                <a:gd name="T21" fmla="*/ 121 h 543"/>
                <a:gd name="T22" fmla="*/ 101 w 503"/>
                <a:gd name="T23" fmla="*/ 97 h 543"/>
                <a:gd name="T24" fmla="*/ 28 w 503"/>
                <a:gd name="T25" fmla="*/ 127 h 543"/>
                <a:gd name="T26" fmla="*/ 0 w 503"/>
                <a:gd name="T27" fmla="*/ 113 h 543"/>
                <a:gd name="T28" fmla="*/ 77 w 503"/>
                <a:gd name="T29" fmla="*/ 30 h 543"/>
                <a:gd name="T30" fmla="*/ 192 w 503"/>
                <a:gd name="T31" fmla="*/ 0 h 543"/>
                <a:gd name="T32" fmla="*/ 281 w 503"/>
                <a:gd name="T33" fmla="*/ 22 h 543"/>
                <a:gd name="T34" fmla="*/ 336 w 503"/>
                <a:gd name="T35" fmla="*/ 32 h 543"/>
                <a:gd name="T36" fmla="*/ 390 w 503"/>
                <a:gd name="T37" fmla="*/ 61 h 543"/>
                <a:gd name="T38" fmla="*/ 398 w 503"/>
                <a:gd name="T39" fmla="*/ 156 h 543"/>
                <a:gd name="T40" fmla="*/ 368 w 503"/>
                <a:gd name="T41" fmla="*/ 188 h 543"/>
                <a:gd name="T42" fmla="*/ 416 w 503"/>
                <a:gd name="T43" fmla="*/ 239 h 543"/>
                <a:gd name="T44" fmla="*/ 400 w 503"/>
                <a:gd name="T45" fmla="*/ 308 h 543"/>
                <a:gd name="T46" fmla="*/ 427 w 503"/>
                <a:gd name="T47" fmla="*/ 344 h 543"/>
                <a:gd name="T48" fmla="*/ 461 w 503"/>
                <a:gd name="T49" fmla="*/ 372 h 543"/>
                <a:gd name="T50" fmla="*/ 479 w 503"/>
                <a:gd name="T51" fmla="*/ 397 h 543"/>
                <a:gd name="T52" fmla="*/ 503 w 503"/>
                <a:gd name="T53" fmla="*/ 543 h 543"/>
                <a:gd name="T54" fmla="*/ 386 w 503"/>
                <a:gd name="T55" fmla="*/ 472 h 543"/>
                <a:gd name="T56" fmla="*/ 331 w 503"/>
                <a:gd name="T57" fmla="*/ 328 h 543"/>
                <a:gd name="T58" fmla="*/ 311 w 503"/>
                <a:gd name="T59" fmla="*/ 314 h 543"/>
                <a:gd name="T60" fmla="*/ 283 w 503"/>
                <a:gd name="T61" fmla="*/ 340 h 543"/>
                <a:gd name="T62" fmla="*/ 267 w 503"/>
                <a:gd name="T63" fmla="*/ 318 h 5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3" h="543">
                  <a:moveTo>
                    <a:pt x="267" y="318"/>
                  </a:moveTo>
                  <a:lnTo>
                    <a:pt x="285" y="326"/>
                  </a:lnTo>
                  <a:lnTo>
                    <a:pt x="299" y="316"/>
                  </a:lnTo>
                  <a:lnTo>
                    <a:pt x="307" y="295"/>
                  </a:lnTo>
                  <a:lnTo>
                    <a:pt x="333" y="279"/>
                  </a:lnTo>
                  <a:lnTo>
                    <a:pt x="333" y="223"/>
                  </a:lnTo>
                  <a:lnTo>
                    <a:pt x="327" y="202"/>
                  </a:lnTo>
                  <a:lnTo>
                    <a:pt x="303" y="194"/>
                  </a:lnTo>
                  <a:lnTo>
                    <a:pt x="283" y="206"/>
                  </a:lnTo>
                  <a:lnTo>
                    <a:pt x="261" y="219"/>
                  </a:lnTo>
                  <a:lnTo>
                    <a:pt x="240" y="227"/>
                  </a:lnTo>
                  <a:lnTo>
                    <a:pt x="236" y="215"/>
                  </a:lnTo>
                  <a:lnTo>
                    <a:pt x="261" y="202"/>
                  </a:lnTo>
                  <a:lnTo>
                    <a:pt x="232" y="198"/>
                  </a:lnTo>
                  <a:lnTo>
                    <a:pt x="216" y="192"/>
                  </a:lnTo>
                  <a:lnTo>
                    <a:pt x="188" y="174"/>
                  </a:lnTo>
                  <a:lnTo>
                    <a:pt x="178" y="162"/>
                  </a:lnTo>
                  <a:lnTo>
                    <a:pt x="206" y="140"/>
                  </a:lnTo>
                  <a:lnTo>
                    <a:pt x="160" y="154"/>
                  </a:lnTo>
                  <a:lnTo>
                    <a:pt x="157" y="140"/>
                  </a:lnTo>
                  <a:lnTo>
                    <a:pt x="162" y="123"/>
                  </a:lnTo>
                  <a:lnTo>
                    <a:pt x="137" y="121"/>
                  </a:lnTo>
                  <a:lnTo>
                    <a:pt x="129" y="105"/>
                  </a:lnTo>
                  <a:lnTo>
                    <a:pt x="101" y="97"/>
                  </a:lnTo>
                  <a:lnTo>
                    <a:pt x="56" y="113"/>
                  </a:lnTo>
                  <a:lnTo>
                    <a:pt x="28" y="127"/>
                  </a:lnTo>
                  <a:lnTo>
                    <a:pt x="0" y="134"/>
                  </a:lnTo>
                  <a:lnTo>
                    <a:pt x="0" y="113"/>
                  </a:lnTo>
                  <a:lnTo>
                    <a:pt x="22" y="83"/>
                  </a:lnTo>
                  <a:lnTo>
                    <a:pt x="77" y="30"/>
                  </a:lnTo>
                  <a:lnTo>
                    <a:pt x="139" y="8"/>
                  </a:lnTo>
                  <a:lnTo>
                    <a:pt x="192" y="0"/>
                  </a:lnTo>
                  <a:lnTo>
                    <a:pt x="249" y="8"/>
                  </a:lnTo>
                  <a:lnTo>
                    <a:pt x="281" y="22"/>
                  </a:lnTo>
                  <a:lnTo>
                    <a:pt x="297" y="44"/>
                  </a:lnTo>
                  <a:lnTo>
                    <a:pt x="336" y="32"/>
                  </a:lnTo>
                  <a:lnTo>
                    <a:pt x="370" y="42"/>
                  </a:lnTo>
                  <a:lnTo>
                    <a:pt x="390" y="61"/>
                  </a:lnTo>
                  <a:lnTo>
                    <a:pt x="398" y="107"/>
                  </a:lnTo>
                  <a:lnTo>
                    <a:pt x="398" y="156"/>
                  </a:lnTo>
                  <a:lnTo>
                    <a:pt x="374" y="170"/>
                  </a:lnTo>
                  <a:lnTo>
                    <a:pt x="368" y="188"/>
                  </a:lnTo>
                  <a:lnTo>
                    <a:pt x="378" y="210"/>
                  </a:lnTo>
                  <a:lnTo>
                    <a:pt x="416" y="239"/>
                  </a:lnTo>
                  <a:lnTo>
                    <a:pt x="408" y="281"/>
                  </a:lnTo>
                  <a:lnTo>
                    <a:pt x="400" y="308"/>
                  </a:lnTo>
                  <a:lnTo>
                    <a:pt x="404" y="340"/>
                  </a:lnTo>
                  <a:lnTo>
                    <a:pt x="427" y="344"/>
                  </a:lnTo>
                  <a:lnTo>
                    <a:pt x="461" y="336"/>
                  </a:lnTo>
                  <a:lnTo>
                    <a:pt x="461" y="372"/>
                  </a:lnTo>
                  <a:lnTo>
                    <a:pt x="477" y="383"/>
                  </a:lnTo>
                  <a:lnTo>
                    <a:pt x="479" y="397"/>
                  </a:lnTo>
                  <a:lnTo>
                    <a:pt x="489" y="409"/>
                  </a:lnTo>
                  <a:lnTo>
                    <a:pt x="503" y="543"/>
                  </a:lnTo>
                  <a:lnTo>
                    <a:pt x="439" y="526"/>
                  </a:lnTo>
                  <a:lnTo>
                    <a:pt x="386" y="472"/>
                  </a:lnTo>
                  <a:lnTo>
                    <a:pt x="356" y="409"/>
                  </a:lnTo>
                  <a:lnTo>
                    <a:pt x="331" y="328"/>
                  </a:lnTo>
                  <a:lnTo>
                    <a:pt x="327" y="300"/>
                  </a:lnTo>
                  <a:lnTo>
                    <a:pt x="311" y="314"/>
                  </a:lnTo>
                  <a:lnTo>
                    <a:pt x="303" y="330"/>
                  </a:lnTo>
                  <a:lnTo>
                    <a:pt x="283" y="340"/>
                  </a:lnTo>
                  <a:lnTo>
                    <a:pt x="267"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290">
              <a:extLst>
                <a:ext uri="{FF2B5EF4-FFF2-40B4-BE49-F238E27FC236}">
                  <a16:creationId xmlns:a16="http://schemas.microsoft.com/office/drawing/2014/main" id="{49A1394B-EC32-4BC2-A430-178DA43FAECC}"/>
                </a:ext>
              </a:extLst>
            </p:cNvPr>
            <p:cNvSpPr>
              <a:spLocks/>
            </p:cNvSpPr>
            <p:nvPr/>
          </p:nvSpPr>
          <p:spPr bwMode="auto">
            <a:xfrm>
              <a:off x="3296" y="2472"/>
              <a:ext cx="170" cy="77"/>
            </a:xfrm>
            <a:custGeom>
              <a:avLst/>
              <a:gdLst>
                <a:gd name="T0" fmla="*/ 0 w 170"/>
                <a:gd name="T1" fmla="*/ 5 h 77"/>
                <a:gd name="T2" fmla="*/ 65 w 170"/>
                <a:gd name="T3" fmla="*/ 23 h 77"/>
                <a:gd name="T4" fmla="*/ 132 w 170"/>
                <a:gd name="T5" fmla="*/ 59 h 77"/>
                <a:gd name="T6" fmla="*/ 162 w 170"/>
                <a:gd name="T7" fmla="*/ 77 h 77"/>
                <a:gd name="T8" fmla="*/ 170 w 170"/>
                <a:gd name="T9" fmla="*/ 67 h 77"/>
                <a:gd name="T10" fmla="*/ 105 w 170"/>
                <a:gd name="T11" fmla="*/ 33 h 77"/>
                <a:gd name="T12" fmla="*/ 26 w 170"/>
                <a:gd name="T13" fmla="*/ 0 h 77"/>
                <a:gd name="T14" fmla="*/ 0 w 170"/>
                <a:gd name="T15" fmla="*/ 5 h 77"/>
                <a:gd name="T16" fmla="*/ 0 w 170"/>
                <a:gd name="T17" fmla="*/ 5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 h="77">
                  <a:moveTo>
                    <a:pt x="0" y="5"/>
                  </a:moveTo>
                  <a:lnTo>
                    <a:pt x="65" y="23"/>
                  </a:lnTo>
                  <a:lnTo>
                    <a:pt x="132" y="59"/>
                  </a:lnTo>
                  <a:lnTo>
                    <a:pt x="162" y="77"/>
                  </a:lnTo>
                  <a:lnTo>
                    <a:pt x="170" y="67"/>
                  </a:lnTo>
                  <a:lnTo>
                    <a:pt x="105" y="33"/>
                  </a:lnTo>
                  <a:lnTo>
                    <a:pt x="2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291">
              <a:extLst>
                <a:ext uri="{FF2B5EF4-FFF2-40B4-BE49-F238E27FC236}">
                  <a16:creationId xmlns:a16="http://schemas.microsoft.com/office/drawing/2014/main" id="{A0BB0D40-5B00-4EFD-9D33-B77D5F81AD00}"/>
                </a:ext>
              </a:extLst>
            </p:cNvPr>
            <p:cNvSpPr>
              <a:spLocks/>
            </p:cNvSpPr>
            <p:nvPr/>
          </p:nvSpPr>
          <p:spPr bwMode="auto">
            <a:xfrm>
              <a:off x="3053" y="2752"/>
              <a:ext cx="249" cy="389"/>
            </a:xfrm>
            <a:custGeom>
              <a:avLst/>
              <a:gdLst>
                <a:gd name="T0" fmla="*/ 249 w 249"/>
                <a:gd name="T1" fmla="*/ 0 h 389"/>
                <a:gd name="T2" fmla="*/ 247 w 249"/>
                <a:gd name="T3" fmla="*/ 111 h 389"/>
                <a:gd name="T4" fmla="*/ 223 w 249"/>
                <a:gd name="T5" fmla="*/ 142 h 389"/>
                <a:gd name="T6" fmla="*/ 219 w 249"/>
                <a:gd name="T7" fmla="*/ 289 h 389"/>
                <a:gd name="T8" fmla="*/ 215 w 249"/>
                <a:gd name="T9" fmla="*/ 389 h 389"/>
                <a:gd name="T10" fmla="*/ 199 w 249"/>
                <a:gd name="T11" fmla="*/ 389 h 389"/>
                <a:gd name="T12" fmla="*/ 203 w 249"/>
                <a:gd name="T13" fmla="*/ 271 h 389"/>
                <a:gd name="T14" fmla="*/ 148 w 249"/>
                <a:gd name="T15" fmla="*/ 352 h 389"/>
                <a:gd name="T16" fmla="*/ 180 w 249"/>
                <a:gd name="T17" fmla="*/ 241 h 389"/>
                <a:gd name="T18" fmla="*/ 142 w 249"/>
                <a:gd name="T19" fmla="*/ 249 h 389"/>
                <a:gd name="T20" fmla="*/ 91 w 249"/>
                <a:gd name="T21" fmla="*/ 285 h 389"/>
                <a:gd name="T22" fmla="*/ 158 w 249"/>
                <a:gd name="T23" fmla="*/ 170 h 389"/>
                <a:gd name="T24" fmla="*/ 160 w 249"/>
                <a:gd name="T25" fmla="*/ 150 h 389"/>
                <a:gd name="T26" fmla="*/ 99 w 249"/>
                <a:gd name="T27" fmla="*/ 186 h 389"/>
                <a:gd name="T28" fmla="*/ 146 w 249"/>
                <a:gd name="T29" fmla="*/ 119 h 389"/>
                <a:gd name="T30" fmla="*/ 99 w 249"/>
                <a:gd name="T31" fmla="*/ 131 h 389"/>
                <a:gd name="T32" fmla="*/ 0 w 249"/>
                <a:gd name="T33" fmla="*/ 69 h 389"/>
                <a:gd name="T34" fmla="*/ 14 w 249"/>
                <a:gd name="T35" fmla="*/ 53 h 389"/>
                <a:gd name="T36" fmla="*/ 19 w 249"/>
                <a:gd name="T37" fmla="*/ 69 h 389"/>
                <a:gd name="T38" fmla="*/ 95 w 249"/>
                <a:gd name="T39" fmla="*/ 115 h 389"/>
                <a:gd name="T40" fmla="*/ 166 w 249"/>
                <a:gd name="T41" fmla="*/ 111 h 389"/>
                <a:gd name="T42" fmla="*/ 219 w 249"/>
                <a:gd name="T43" fmla="*/ 101 h 389"/>
                <a:gd name="T44" fmla="*/ 237 w 249"/>
                <a:gd name="T45" fmla="*/ 38 h 389"/>
                <a:gd name="T46" fmla="*/ 195 w 249"/>
                <a:gd name="T47" fmla="*/ 20 h 389"/>
                <a:gd name="T48" fmla="*/ 231 w 249"/>
                <a:gd name="T49" fmla="*/ 20 h 389"/>
                <a:gd name="T50" fmla="*/ 249 w 249"/>
                <a:gd name="T51" fmla="*/ 0 h 389"/>
                <a:gd name="T52" fmla="*/ 249 w 249"/>
                <a:gd name="T53" fmla="*/ 0 h 3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389">
                  <a:moveTo>
                    <a:pt x="249" y="0"/>
                  </a:moveTo>
                  <a:lnTo>
                    <a:pt x="247" y="111"/>
                  </a:lnTo>
                  <a:lnTo>
                    <a:pt x="223" y="142"/>
                  </a:lnTo>
                  <a:lnTo>
                    <a:pt x="219" y="289"/>
                  </a:lnTo>
                  <a:lnTo>
                    <a:pt x="215" y="389"/>
                  </a:lnTo>
                  <a:lnTo>
                    <a:pt x="199" y="389"/>
                  </a:lnTo>
                  <a:lnTo>
                    <a:pt x="203" y="271"/>
                  </a:lnTo>
                  <a:lnTo>
                    <a:pt x="148" y="352"/>
                  </a:lnTo>
                  <a:lnTo>
                    <a:pt x="180" y="241"/>
                  </a:lnTo>
                  <a:lnTo>
                    <a:pt x="142" y="249"/>
                  </a:lnTo>
                  <a:lnTo>
                    <a:pt x="91" y="285"/>
                  </a:lnTo>
                  <a:lnTo>
                    <a:pt x="158" y="170"/>
                  </a:lnTo>
                  <a:lnTo>
                    <a:pt x="160" y="150"/>
                  </a:lnTo>
                  <a:lnTo>
                    <a:pt x="99" y="186"/>
                  </a:lnTo>
                  <a:lnTo>
                    <a:pt x="146" y="119"/>
                  </a:lnTo>
                  <a:lnTo>
                    <a:pt x="99" y="131"/>
                  </a:lnTo>
                  <a:lnTo>
                    <a:pt x="0" y="69"/>
                  </a:lnTo>
                  <a:lnTo>
                    <a:pt x="14" y="53"/>
                  </a:lnTo>
                  <a:lnTo>
                    <a:pt x="19" y="69"/>
                  </a:lnTo>
                  <a:lnTo>
                    <a:pt x="95" y="115"/>
                  </a:lnTo>
                  <a:lnTo>
                    <a:pt x="166" y="111"/>
                  </a:lnTo>
                  <a:lnTo>
                    <a:pt x="219" y="101"/>
                  </a:lnTo>
                  <a:lnTo>
                    <a:pt x="237" y="38"/>
                  </a:lnTo>
                  <a:lnTo>
                    <a:pt x="195" y="20"/>
                  </a:lnTo>
                  <a:lnTo>
                    <a:pt x="231" y="20"/>
                  </a:lnTo>
                  <a:lnTo>
                    <a:pt x="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292">
              <a:extLst>
                <a:ext uri="{FF2B5EF4-FFF2-40B4-BE49-F238E27FC236}">
                  <a16:creationId xmlns:a16="http://schemas.microsoft.com/office/drawing/2014/main" id="{515284B0-66E5-430A-B188-FA1A63088B3E}"/>
                </a:ext>
              </a:extLst>
            </p:cNvPr>
            <p:cNvSpPr>
              <a:spLocks/>
            </p:cNvSpPr>
            <p:nvPr/>
          </p:nvSpPr>
          <p:spPr bwMode="auto">
            <a:xfrm>
              <a:off x="3201" y="1741"/>
              <a:ext cx="585" cy="488"/>
            </a:xfrm>
            <a:custGeom>
              <a:avLst/>
              <a:gdLst>
                <a:gd name="T0" fmla="*/ 354 w 585"/>
                <a:gd name="T1" fmla="*/ 41 h 488"/>
                <a:gd name="T2" fmla="*/ 307 w 585"/>
                <a:gd name="T3" fmla="*/ 59 h 488"/>
                <a:gd name="T4" fmla="*/ 253 w 585"/>
                <a:gd name="T5" fmla="*/ 21 h 488"/>
                <a:gd name="T6" fmla="*/ 257 w 585"/>
                <a:gd name="T7" fmla="*/ 59 h 488"/>
                <a:gd name="T8" fmla="*/ 164 w 585"/>
                <a:gd name="T9" fmla="*/ 47 h 488"/>
                <a:gd name="T10" fmla="*/ 131 w 585"/>
                <a:gd name="T11" fmla="*/ 71 h 488"/>
                <a:gd name="T12" fmla="*/ 184 w 585"/>
                <a:gd name="T13" fmla="*/ 136 h 488"/>
                <a:gd name="T14" fmla="*/ 28 w 585"/>
                <a:gd name="T15" fmla="*/ 183 h 488"/>
                <a:gd name="T16" fmla="*/ 109 w 585"/>
                <a:gd name="T17" fmla="*/ 195 h 488"/>
                <a:gd name="T18" fmla="*/ 206 w 585"/>
                <a:gd name="T19" fmla="*/ 156 h 488"/>
                <a:gd name="T20" fmla="*/ 117 w 585"/>
                <a:gd name="T21" fmla="*/ 211 h 488"/>
                <a:gd name="T22" fmla="*/ 20 w 585"/>
                <a:gd name="T23" fmla="*/ 217 h 488"/>
                <a:gd name="T24" fmla="*/ 40 w 585"/>
                <a:gd name="T25" fmla="*/ 245 h 488"/>
                <a:gd name="T26" fmla="*/ 168 w 585"/>
                <a:gd name="T27" fmla="*/ 223 h 488"/>
                <a:gd name="T28" fmla="*/ 251 w 585"/>
                <a:gd name="T29" fmla="*/ 193 h 488"/>
                <a:gd name="T30" fmla="*/ 233 w 585"/>
                <a:gd name="T31" fmla="*/ 221 h 488"/>
                <a:gd name="T32" fmla="*/ 261 w 585"/>
                <a:gd name="T33" fmla="*/ 241 h 488"/>
                <a:gd name="T34" fmla="*/ 227 w 585"/>
                <a:gd name="T35" fmla="*/ 292 h 488"/>
                <a:gd name="T36" fmla="*/ 233 w 585"/>
                <a:gd name="T37" fmla="*/ 333 h 488"/>
                <a:gd name="T38" fmla="*/ 322 w 585"/>
                <a:gd name="T39" fmla="*/ 314 h 488"/>
                <a:gd name="T40" fmla="*/ 314 w 585"/>
                <a:gd name="T41" fmla="*/ 264 h 488"/>
                <a:gd name="T42" fmla="*/ 358 w 585"/>
                <a:gd name="T43" fmla="*/ 252 h 488"/>
                <a:gd name="T44" fmla="*/ 435 w 585"/>
                <a:gd name="T45" fmla="*/ 308 h 488"/>
                <a:gd name="T46" fmla="*/ 514 w 585"/>
                <a:gd name="T47" fmla="*/ 349 h 488"/>
                <a:gd name="T48" fmla="*/ 524 w 585"/>
                <a:gd name="T49" fmla="*/ 314 h 488"/>
                <a:gd name="T50" fmla="*/ 544 w 585"/>
                <a:gd name="T51" fmla="*/ 272 h 488"/>
                <a:gd name="T52" fmla="*/ 562 w 585"/>
                <a:gd name="T53" fmla="*/ 264 h 488"/>
                <a:gd name="T54" fmla="*/ 564 w 585"/>
                <a:gd name="T55" fmla="*/ 290 h 488"/>
                <a:gd name="T56" fmla="*/ 581 w 585"/>
                <a:gd name="T57" fmla="*/ 369 h 488"/>
                <a:gd name="T58" fmla="*/ 577 w 585"/>
                <a:gd name="T59" fmla="*/ 460 h 488"/>
                <a:gd name="T60" fmla="*/ 508 w 585"/>
                <a:gd name="T61" fmla="*/ 488 h 488"/>
                <a:gd name="T62" fmla="*/ 443 w 585"/>
                <a:gd name="T63" fmla="*/ 448 h 488"/>
                <a:gd name="T64" fmla="*/ 449 w 585"/>
                <a:gd name="T65" fmla="*/ 353 h 488"/>
                <a:gd name="T66" fmla="*/ 390 w 585"/>
                <a:gd name="T67" fmla="*/ 369 h 488"/>
                <a:gd name="T68" fmla="*/ 342 w 585"/>
                <a:gd name="T69" fmla="*/ 418 h 488"/>
                <a:gd name="T70" fmla="*/ 285 w 585"/>
                <a:gd name="T71" fmla="*/ 488 h 488"/>
                <a:gd name="T72" fmla="*/ 229 w 585"/>
                <a:gd name="T73" fmla="*/ 377 h 488"/>
                <a:gd name="T74" fmla="*/ 174 w 585"/>
                <a:gd name="T75" fmla="*/ 296 h 488"/>
                <a:gd name="T76" fmla="*/ 109 w 585"/>
                <a:gd name="T77" fmla="*/ 260 h 488"/>
                <a:gd name="T78" fmla="*/ 0 w 585"/>
                <a:gd name="T79" fmla="*/ 248 h 488"/>
                <a:gd name="T80" fmla="*/ 6 w 585"/>
                <a:gd name="T81" fmla="*/ 207 h 488"/>
                <a:gd name="T82" fmla="*/ 47 w 585"/>
                <a:gd name="T83" fmla="*/ 144 h 488"/>
                <a:gd name="T84" fmla="*/ 127 w 585"/>
                <a:gd name="T85" fmla="*/ 55 h 488"/>
                <a:gd name="T86" fmla="*/ 224 w 585"/>
                <a:gd name="T87" fmla="*/ 23 h 488"/>
                <a:gd name="T88" fmla="*/ 330 w 585"/>
                <a:gd name="T89" fmla="*/ 0 h 488"/>
                <a:gd name="T90" fmla="*/ 332 w 585"/>
                <a:gd name="T91" fmla="*/ 21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5" h="488">
                  <a:moveTo>
                    <a:pt x="332" y="21"/>
                  </a:moveTo>
                  <a:lnTo>
                    <a:pt x="354" y="41"/>
                  </a:lnTo>
                  <a:lnTo>
                    <a:pt x="318" y="25"/>
                  </a:lnTo>
                  <a:lnTo>
                    <a:pt x="307" y="59"/>
                  </a:lnTo>
                  <a:lnTo>
                    <a:pt x="301" y="25"/>
                  </a:lnTo>
                  <a:lnTo>
                    <a:pt x="253" y="21"/>
                  </a:lnTo>
                  <a:lnTo>
                    <a:pt x="247" y="45"/>
                  </a:lnTo>
                  <a:lnTo>
                    <a:pt x="257" y="59"/>
                  </a:lnTo>
                  <a:lnTo>
                    <a:pt x="214" y="37"/>
                  </a:lnTo>
                  <a:lnTo>
                    <a:pt x="164" y="47"/>
                  </a:lnTo>
                  <a:lnTo>
                    <a:pt x="196" y="75"/>
                  </a:lnTo>
                  <a:lnTo>
                    <a:pt x="131" y="71"/>
                  </a:lnTo>
                  <a:lnTo>
                    <a:pt x="144" y="90"/>
                  </a:lnTo>
                  <a:lnTo>
                    <a:pt x="184" y="136"/>
                  </a:lnTo>
                  <a:lnTo>
                    <a:pt x="81" y="158"/>
                  </a:lnTo>
                  <a:lnTo>
                    <a:pt x="28" y="183"/>
                  </a:lnTo>
                  <a:lnTo>
                    <a:pt x="44" y="195"/>
                  </a:lnTo>
                  <a:lnTo>
                    <a:pt x="109" y="195"/>
                  </a:lnTo>
                  <a:lnTo>
                    <a:pt x="136" y="167"/>
                  </a:lnTo>
                  <a:lnTo>
                    <a:pt x="206" y="156"/>
                  </a:lnTo>
                  <a:lnTo>
                    <a:pt x="152" y="199"/>
                  </a:lnTo>
                  <a:lnTo>
                    <a:pt x="117" y="211"/>
                  </a:lnTo>
                  <a:lnTo>
                    <a:pt x="51" y="217"/>
                  </a:lnTo>
                  <a:lnTo>
                    <a:pt x="20" y="217"/>
                  </a:lnTo>
                  <a:lnTo>
                    <a:pt x="16" y="239"/>
                  </a:lnTo>
                  <a:lnTo>
                    <a:pt x="40" y="245"/>
                  </a:lnTo>
                  <a:lnTo>
                    <a:pt x="125" y="241"/>
                  </a:lnTo>
                  <a:lnTo>
                    <a:pt x="168" y="223"/>
                  </a:lnTo>
                  <a:lnTo>
                    <a:pt x="214" y="183"/>
                  </a:lnTo>
                  <a:lnTo>
                    <a:pt x="251" y="193"/>
                  </a:lnTo>
                  <a:lnTo>
                    <a:pt x="206" y="213"/>
                  </a:lnTo>
                  <a:lnTo>
                    <a:pt x="233" y="221"/>
                  </a:lnTo>
                  <a:lnTo>
                    <a:pt x="338" y="225"/>
                  </a:lnTo>
                  <a:lnTo>
                    <a:pt x="261" y="241"/>
                  </a:lnTo>
                  <a:lnTo>
                    <a:pt x="200" y="241"/>
                  </a:lnTo>
                  <a:lnTo>
                    <a:pt x="227" y="292"/>
                  </a:lnTo>
                  <a:lnTo>
                    <a:pt x="273" y="310"/>
                  </a:lnTo>
                  <a:lnTo>
                    <a:pt x="233" y="333"/>
                  </a:lnTo>
                  <a:lnTo>
                    <a:pt x="291" y="349"/>
                  </a:lnTo>
                  <a:lnTo>
                    <a:pt x="322" y="314"/>
                  </a:lnTo>
                  <a:lnTo>
                    <a:pt x="295" y="280"/>
                  </a:lnTo>
                  <a:lnTo>
                    <a:pt x="314" y="264"/>
                  </a:lnTo>
                  <a:lnTo>
                    <a:pt x="303" y="248"/>
                  </a:lnTo>
                  <a:lnTo>
                    <a:pt x="358" y="252"/>
                  </a:lnTo>
                  <a:lnTo>
                    <a:pt x="374" y="284"/>
                  </a:lnTo>
                  <a:lnTo>
                    <a:pt x="435" y="308"/>
                  </a:lnTo>
                  <a:lnTo>
                    <a:pt x="483" y="361"/>
                  </a:lnTo>
                  <a:lnTo>
                    <a:pt x="514" y="349"/>
                  </a:lnTo>
                  <a:lnTo>
                    <a:pt x="502" y="326"/>
                  </a:lnTo>
                  <a:lnTo>
                    <a:pt x="524" y="314"/>
                  </a:lnTo>
                  <a:lnTo>
                    <a:pt x="524" y="272"/>
                  </a:lnTo>
                  <a:lnTo>
                    <a:pt x="544" y="272"/>
                  </a:lnTo>
                  <a:lnTo>
                    <a:pt x="552" y="241"/>
                  </a:lnTo>
                  <a:lnTo>
                    <a:pt x="562" y="264"/>
                  </a:lnTo>
                  <a:lnTo>
                    <a:pt x="581" y="268"/>
                  </a:lnTo>
                  <a:lnTo>
                    <a:pt x="564" y="290"/>
                  </a:lnTo>
                  <a:lnTo>
                    <a:pt x="572" y="312"/>
                  </a:lnTo>
                  <a:lnTo>
                    <a:pt x="581" y="369"/>
                  </a:lnTo>
                  <a:lnTo>
                    <a:pt x="585" y="410"/>
                  </a:lnTo>
                  <a:lnTo>
                    <a:pt x="577" y="460"/>
                  </a:lnTo>
                  <a:lnTo>
                    <a:pt x="552" y="478"/>
                  </a:lnTo>
                  <a:lnTo>
                    <a:pt x="508" y="488"/>
                  </a:lnTo>
                  <a:lnTo>
                    <a:pt x="479" y="484"/>
                  </a:lnTo>
                  <a:lnTo>
                    <a:pt x="443" y="448"/>
                  </a:lnTo>
                  <a:lnTo>
                    <a:pt x="459" y="385"/>
                  </a:lnTo>
                  <a:lnTo>
                    <a:pt x="449" y="353"/>
                  </a:lnTo>
                  <a:lnTo>
                    <a:pt x="427" y="331"/>
                  </a:lnTo>
                  <a:lnTo>
                    <a:pt x="390" y="369"/>
                  </a:lnTo>
                  <a:lnTo>
                    <a:pt x="354" y="381"/>
                  </a:lnTo>
                  <a:lnTo>
                    <a:pt x="342" y="418"/>
                  </a:lnTo>
                  <a:lnTo>
                    <a:pt x="326" y="466"/>
                  </a:lnTo>
                  <a:lnTo>
                    <a:pt x="285" y="488"/>
                  </a:lnTo>
                  <a:lnTo>
                    <a:pt x="291" y="426"/>
                  </a:lnTo>
                  <a:lnTo>
                    <a:pt x="229" y="377"/>
                  </a:lnTo>
                  <a:lnTo>
                    <a:pt x="184" y="353"/>
                  </a:lnTo>
                  <a:lnTo>
                    <a:pt x="174" y="296"/>
                  </a:lnTo>
                  <a:lnTo>
                    <a:pt x="160" y="252"/>
                  </a:lnTo>
                  <a:lnTo>
                    <a:pt x="109" y="260"/>
                  </a:lnTo>
                  <a:lnTo>
                    <a:pt x="51" y="264"/>
                  </a:lnTo>
                  <a:lnTo>
                    <a:pt x="0" y="248"/>
                  </a:lnTo>
                  <a:lnTo>
                    <a:pt x="0" y="223"/>
                  </a:lnTo>
                  <a:lnTo>
                    <a:pt x="6" y="207"/>
                  </a:lnTo>
                  <a:lnTo>
                    <a:pt x="12" y="187"/>
                  </a:lnTo>
                  <a:lnTo>
                    <a:pt x="47" y="144"/>
                  </a:lnTo>
                  <a:lnTo>
                    <a:pt x="85" y="82"/>
                  </a:lnTo>
                  <a:lnTo>
                    <a:pt x="127" y="55"/>
                  </a:lnTo>
                  <a:lnTo>
                    <a:pt x="164" y="33"/>
                  </a:lnTo>
                  <a:lnTo>
                    <a:pt x="224" y="23"/>
                  </a:lnTo>
                  <a:lnTo>
                    <a:pt x="265" y="5"/>
                  </a:lnTo>
                  <a:lnTo>
                    <a:pt x="330" y="0"/>
                  </a:lnTo>
                  <a:lnTo>
                    <a:pt x="374" y="13"/>
                  </a:lnTo>
                  <a:lnTo>
                    <a:pt x="33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293">
              <a:extLst>
                <a:ext uri="{FF2B5EF4-FFF2-40B4-BE49-F238E27FC236}">
                  <a16:creationId xmlns:a16="http://schemas.microsoft.com/office/drawing/2014/main" id="{4F24DB05-A9CA-41BF-A89A-1B68C92861E2}"/>
                </a:ext>
              </a:extLst>
            </p:cNvPr>
            <p:cNvSpPr>
              <a:spLocks/>
            </p:cNvSpPr>
            <p:nvPr/>
          </p:nvSpPr>
          <p:spPr bwMode="auto">
            <a:xfrm>
              <a:off x="3549" y="1752"/>
              <a:ext cx="229" cy="362"/>
            </a:xfrm>
            <a:custGeom>
              <a:avLst/>
              <a:gdLst>
                <a:gd name="T0" fmla="*/ 24 w 229"/>
                <a:gd name="T1" fmla="*/ 4 h 362"/>
                <a:gd name="T2" fmla="*/ 75 w 229"/>
                <a:gd name="T3" fmla="*/ 44 h 362"/>
                <a:gd name="T4" fmla="*/ 129 w 229"/>
                <a:gd name="T5" fmla="*/ 83 h 362"/>
                <a:gd name="T6" fmla="*/ 172 w 229"/>
                <a:gd name="T7" fmla="*/ 154 h 362"/>
                <a:gd name="T8" fmla="*/ 184 w 229"/>
                <a:gd name="T9" fmla="*/ 196 h 362"/>
                <a:gd name="T10" fmla="*/ 216 w 229"/>
                <a:gd name="T11" fmla="*/ 210 h 362"/>
                <a:gd name="T12" fmla="*/ 206 w 229"/>
                <a:gd name="T13" fmla="*/ 228 h 362"/>
                <a:gd name="T14" fmla="*/ 229 w 229"/>
                <a:gd name="T15" fmla="*/ 267 h 362"/>
                <a:gd name="T16" fmla="*/ 184 w 229"/>
                <a:gd name="T17" fmla="*/ 228 h 362"/>
                <a:gd name="T18" fmla="*/ 196 w 229"/>
                <a:gd name="T19" fmla="*/ 212 h 362"/>
                <a:gd name="T20" fmla="*/ 160 w 229"/>
                <a:gd name="T21" fmla="*/ 196 h 362"/>
                <a:gd name="T22" fmla="*/ 154 w 229"/>
                <a:gd name="T23" fmla="*/ 228 h 362"/>
                <a:gd name="T24" fmla="*/ 154 w 229"/>
                <a:gd name="T25" fmla="*/ 253 h 362"/>
                <a:gd name="T26" fmla="*/ 146 w 229"/>
                <a:gd name="T27" fmla="*/ 315 h 362"/>
                <a:gd name="T28" fmla="*/ 152 w 229"/>
                <a:gd name="T29" fmla="*/ 362 h 362"/>
                <a:gd name="T30" fmla="*/ 117 w 229"/>
                <a:gd name="T31" fmla="*/ 348 h 362"/>
                <a:gd name="T32" fmla="*/ 99 w 229"/>
                <a:gd name="T33" fmla="*/ 299 h 362"/>
                <a:gd name="T34" fmla="*/ 87 w 229"/>
                <a:gd name="T35" fmla="*/ 241 h 362"/>
                <a:gd name="T36" fmla="*/ 4 w 229"/>
                <a:gd name="T37" fmla="*/ 202 h 362"/>
                <a:gd name="T38" fmla="*/ 52 w 229"/>
                <a:gd name="T39" fmla="*/ 184 h 362"/>
                <a:gd name="T40" fmla="*/ 24 w 229"/>
                <a:gd name="T41" fmla="*/ 141 h 362"/>
                <a:gd name="T42" fmla="*/ 55 w 229"/>
                <a:gd name="T43" fmla="*/ 145 h 362"/>
                <a:gd name="T44" fmla="*/ 83 w 229"/>
                <a:gd name="T45" fmla="*/ 139 h 362"/>
                <a:gd name="T46" fmla="*/ 75 w 229"/>
                <a:gd name="T47" fmla="*/ 105 h 362"/>
                <a:gd name="T48" fmla="*/ 101 w 229"/>
                <a:gd name="T49" fmla="*/ 121 h 362"/>
                <a:gd name="T50" fmla="*/ 129 w 229"/>
                <a:gd name="T51" fmla="*/ 115 h 362"/>
                <a:gd name="T52" fmla="*/ 99 w 229"/>
                <a:gd name="T53" fmla="*/ 71 h 362"/>
                <a:gd name="T54" fmla="*/ 0 w 229"/>
                <a:gd name="T55" fmla="*/ 0 h 362"/>
                <a:gd name="T56" fmla="*/ 24 w 229"/>
                <a:gd name="T57" fmla="*/ 4 h 362"/>
                <a:gd name="T58" fmla="*/ 24 w 229"/>
                <a:gd name="T59" fmla="*/ 4 h 3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362">
                  <a:moveTo>
                    <a:pt x="24" y="4"/>
                  </a:moveTo>
                  <a:lnTo>
                    <a:pt x="75" y="44"/>
                  </a:lnTo>
                  <a:lnTo>
                    <a:pt x="129" y="83"/>
                  </a:lnTo>
                  <a:lnTo>
                    <a:pt x="172" y="154"/>
                  </a:lnTo>
                  <a:lnTo>
                    <a:pt x="184" y="196"/>
                  </a:lnTo>
                  <a:lnTo>
                    <a:pt x="216" y="210"/>
                  </a:lnTo>
                  <a:lnTo>
                    <a:pt x="206" y="228"/>
                  </a:lnTo>
                  <a:lnTo>
                    <a:pt x="229" y="267"/>
                  </a:lnTo>
                  <a:lnTo>
                    <a:pt x="184" y="228"/>
                  </a:lnTo>
                  <a:lnTo>
                    <a:pt x="196" y="212"/>
                  </a:lnTo>
                  <a:lnTo>
                    <a:pt x="160" y="196"/>
                  </a:lnTo>
                  <a:lnTo>
                    <a:pt x="154" y="228"/>
                  </a:lnTo>
                  <a:lnTo>
                    <a:pt x="154" y="253"/>
                  </a:lnTo>
                  <a:lnTo>
                    <a:pt x="146" y="315"/>
                  </a:lnTo>
                  <a:lnTo>
                    <a:pt x="152" y="362"/>
                  </a:lnTo>
                  <a:lnTo>
                    <a:pt x="117" y="348"/>
                  </a:lnTo>
                  <a:lnTo>
                    <a:pt x="99" y="299"/>
                  </a:lnTo>
                  <a:lnTo>
                    <a:pt x="87" y="241"/>
                  </a:lnTo>
                  <a:lnTo>
                    <a:pt x="4" y="202"/>
                  </a:lnTo>
                  <a:lnTo>
                    <a:pt x="52" y="184"/>
                  </a:lnTo>
                  <a:lnTo>
                    <a:pt x="24" y="141"/>
                  </a:lnTo>
                  <a:lnTo>
                    <a:pt x="55" y="145"/>
                  </a:lnTo>
                  <a:lnTo>
                    <a:pt x="83" y="139"/>
                  </a:lnTo>
                  <a:lnTo>
                    <a:pt x="75" y="105"/>
                  </a:lnTo>
                  <a:lnTo>
                    <a:pt x="101" y="121"/>
                  </a:lnTo>
                  <a:lnTo>
                    <a:pt x="129" y="115"/>
                  </a:lnTo>
                  <a:lnTo>
                    <a:pt x="99" y="71"/>
                  </a:lnTo>
                  <a:lnTo>
                    <a:pt x="0"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294">
              <a:extLst>
                <a:ext uri="{FF2B5EF4-FFF2-40B4-BE49-F238E27FC236}">
                  <a16:creationId xmlns:a16="http://schemas.microsoft.com/office/drawing/2014/main" id="{F0851EEF-13CC-482B-B440-4F06F622FF9E}"/>
                </a:ext>
              </a:extLst>
            </p:cNvPr>
            <p:cNvSpPr>
              <a:spLocks/>
            </p:cNvSpPr>
            <p:nvPr/>
          </p:nvSpPr>
          <p:spPr bwMode="auto">
            <a:xfrm>
              <a:off x="3205" y="2094"/>
              <a:ext cx="43" cy="65"/>
            </a:xfrm>
            <a:custGeom>
              <a:avLst/>
              <a:gdLst>
                <a:gd name="T0" fmla="*/ 18 w 43"/>
                <a:gd name="T1" fmla="*/ 6 h 65"/>
                <a:gd name="T2" fmla="*/ 32 w 43"/>
                <a:gd name="T3" fmla="*/ 28 h 65"/>
                <a:gd name="T4" fmla="*/ 43 w 43"/>
                <a:gd name="T5" fmla="*/ 46 h 65"/>
                <a:gd name="T6" fmla="*/ 43 w 43"/>
                <a:gd name="T7" fmla="*/ 65 h 65"/>
                <a:gd name="T8" fmla="*/ 32 w 43"/>
                <a:gd name="T9" fmla="*/ 63 h 65"/>
                <a:gd name="T10" fmla="*/ 0 w 43"/>
                <a:gd name="T11" fmla="*/ 16 h 65"/>
                <a:gd name="T12" fmla="*/ 4 w 43"/>
                <a:gd name="T13" fmla="*/ 0 h 65"/>
                <a:gd name="T14" fmla="*/ 18 w 43"/>
                <a:gd name="T15" fmla="*/ 6 h 65"/>
                <a:gd name="T16" fmla="*/ 18 w 43"/>
                <a:gd name="T17" fmla="*/ 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5">
                  <a:moveTo>
                    <a:pt x="18" y="6"/>
                  </a:moveTo>
                  <a:lnTo>
                    <a:pt x="32" y="28"/>
                  </a:lnTo>
                  <a:lnTo>
                    <a:pt x="43" y="46"/>
                  </a:lnTo>
                  <a:lnTo>
                    <a:pt x="43" y="65"/>
                  </a:lnTo>
                  <a:lnTo>
                    <a:pt x="32" y="63"/>
                  </a:lnTo>
                  <a:lnTo>
                    <a:pt x="0" y="16"/>
                  </a:lnTo>
                  <a:lnTo>
                    <a:pt x="4" y="0"/>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295">
              <a:extLst>
                <a:ext uri="{FF2B5EF4-FFF2-40B4-BE49-F238E27FC236}">
                  <a16:creationId xmlns:a16="http://schemas.microsoft.com/office/drawing/2014/main" id="{6764F2E4-59E7-4B4F-9B37-1040D6882285}"/>
                </a:ext>
              </a:extLst>
            </p:cNvPr>
            <p:cNvSpPr>
              <a:spLocks/>
            </p:cNvSpPr>
            <p:nvPr/>
          </p:nvSpPr>
          <p:spPr bwMode="auto">
            <a:xfrm>
              <a:off x="3248" y="2128"/>
              <a:ext cx="127" cy="57"/>
            </a:xfrm>
            <a:custGeom>
              <a:avLst/>
              <a:gdLst>
                <a:gd name="T0" fmla="*/ 12 w 127"/>
                <a:gd name="T1" fmla="*/ 0 h 57"/>
                <a:gd name="T2" fmla="*/ 54 w 127"/>
                <a:gd name="T3" fmla="*/ 4 h 57"/>
                <a:gd name="T4" fmla="*/ 95 w 127"/>
                <a:gd name="T5" fmla="*/ 22 h 57"/>
                <a:gd name="T6" fmla="*/ 127 w 127"/>
                <a:gd name="T7" fmla="*/ 31 h 57"/>
                <a:gd name="T8" fmla="*/ 72 w 127"/>
                <a:gd name="T9" fmla="*/ 31 h 57"/>
                <a:gd name="T10" fmla="*/ 82 w 127"/>
                <a:gd name="T11" fmla="*/ 55 h 57"/>
                <a:gd name="T12" fmla="*/ 62 w 127"/>
                <a:gd name="T13" fmla="*/ 57 h 57"/>
                <a:gd name="T14" fmla="*/ 44 w 127"/>
                <a:gd name="T15" fmla="*/ 35 h 57"/>
                <a:gd name="T16" fmla="*/ 24 w 127"/>
                <a:gd name="T17" fmla="*/ 22 h 57"/>
                <a:gd name="T18" fmla="*/ 0 w 127"/>
                <a:gd name="T19" fmla="*/ 16 h 57"/>
                <a:gd name="T20" fmla="*/ 12 w 127"/>
                <a:gd name="T21" fmla="*/ 0 h 57"/>
                <a:gd name="T22" fmla="*/ 12 w 127"/>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57">
                  <a:moveTo>
                    <a:pt x="12" y="0"/>
                  </a:moveTo>
                  <a:lnTo>
                    <a:pt x="54" y="4"/>
                  </a:lnTo>
                  <a:lnTo>
                    <a:pt x="95" y="22"/>
                  </a:lnTo>
                  <a:lnTo>
                    <a:pt x="127" y="31"/>
                  </a:lnTo>
                  <a:lnTo>
                    <a:pt x="72" y="31"/>
                  </a:lnTo>
                  <a:lnTo>
                    <a:pt x="82" y="55"/>
                  </a:lnTo>
                  <a:lnTo>
                    <a:pt x="62" y="57"/>
                  </a:lnTo>
                  <a:lnTo>
                    <a:pt x="44" y="35"/>
                  </a:lnTo>
                  <a:lnTo>
                    <a:pt x="24" y="22"/>
                  </a:lnTo>
                  <a:lnTo>
                    <a:pt x="0" y="1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296">
              <a:extLst>
                <a:ext uri="{FF2B5EF4-FFF2-40B4-BE49-F238E27FC236}">
                  <a16:creationId xmlns:a16="http://schemas.microsoft.com/office/drawing/2014/main" id="{0AB4E5EA-CB9B-4030-8F77-9DE1255A8BEA}"/>
                </a:ext>
              </a:extLst>
            </p:cNvPr>
            <p:cNvSpPr>
              <a:spLocks/>
            </p:cNvSpPr>
            <p:nvPr/>
          </p:nvSpPr>
          <p:spPr bwMode="auto">
            <a:xfrm>
              <a:off x="3245" y="2114"/>
              <a:ext cx="199" cy="81"/>
            </a:xfrm>
            <a:custGeom>
              <a:avLst/>
              <a:gdLst>
                <a:gd name="T0" fmla="*/ 0 w 199"/>
                <a:gd name="T1" fmla="*/ 41 h 81"/>
                <a:gd name="T2" fmla="*/ 51 w 199"/>
                <a:gd name="T3" fmla="*/ 77 h 81"/>
                <a:gd name="T4" fmla="*/ 65 w 199"/>
                <a:gd name="T5" fmla="*/ 81 h 81"/>
                <a:gd name="T6" fmla="*/ 199 w 199"/>
                <a:gd name="T7" fmla="*/ 4 h 81"/>
                <a:gd name="T8" fmla="*/ 193 w 199"/>
                <a:gd name="T9" fmla="*/ 0 h 81"/>
                <a:gd name="T10" fmla="*/ 69 w 199"/>
                <a:gd name="T11" fmla="*/ 65 h 81"/>
                <a:gd name="T12" fmla="*/ 45 w 199"/>
                <a:gd name="T13" fmla="*/ 65 h 81"/>
                <a:gd name="T14" fmla="*/ 3 w 199"/>
                <a:gd name="T15" fmla="*/ 28 h 81"/>
                <a:gd name="T16" fmla="*/ 0 w 199"/>
                <a:gd name="T17" fmla="*/ 41 h 81"/>
                <a:gd name="T18" fmla="*/ 0 w 199"/>
                <a:gd name="T19" fmla="*/ 4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81">
                  <a:moveTo>
                    <a:pt x="0" y="41"/>
                  </a:moveTo>
                  <a:lnTo>
                    <a:pt x="51" y="77"/>
                  </a:lnTo>
                  <a:lnTo>
                    <a:pt x="65" y="81"/>
                  </a:lnTo>
                  <a:lnTo>
                    <a:pt x="199" y="4"/>
                  </a:lnTo>
                  <a:lnTo>
                    <a:pt x="193" y="0"/>
                  </a:lnTo>
                  <a:lnTo>
                    <a:pt x="69" y="65"/>
                  </a:lnTo>
                  <a:lnTo>
                    <a:pt x="45" y="65"/>
                  </a:lnTo>
                  <a:lnTo>
                    <a:pt x="3" y="28"/>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297">
              <a:extLst>
                <a:ext uri="{FF2B5EF4-FFF2-40B4-BE49-F238E27FC236}">
                  <a16:creationId xmlns:a16="http://schemas.microsoft.com/office/drawing/2014/main" id="{14FE1A65-2856-49D7-B72B-BF68B85B5D1A}"/>
                </a:ext>
              </a:extLst>
            </p:cNvPr>
            <p:cNvSpPr>
              <a:spLocks/>
            </p:cNvSpPr>
            <p:nvPr/>
          </p:nvSpPr>
          <p:spPr bwMode="auto">
            <a:xfrm>
              <a:off x="3256" y="2185"/>
              <a:ext cx="97" cy="71"/>
            </a:xfrm>
            <a:custGeom>
              <a:avLst/>
              <a:gdLst>
                <a:gd name="T0" fmla="*/ 0 w 97"/>
                <a:gd name="T1" fmla="*/ 4 h 71"/>
                <a:gd name="T2" fmla="*/ 42 w 97"/>
                <a:gd name="T3" fmla="*/ 57 h 71"/>
                <a:gd name="T4" fmla="*/ 72 w 97"/>
                <a:gd name="T5" fmla="*/ 71 h 71"/>
                <a:gd name="T6" fmla="*/ 97 w 97"/>
                <a:gd name="T7" fmla="*/ 67 h 71"/>
                <a:gd name="T8" fmla="*/ 81 w 97"/>
                <a:gd name="T9" fmla="*/ 10 h 71"/>
                <a:gd name="T10" fmla="*/ 64 w 97"/>
                <a:gd name="T11" fmla="*/ 8 h 71"/>
                <a:gd name="T12" fmla="*/ 76 w 97"/>
                <a:gd name="T13" fmla="*/ 36 h 71"/>
                <a:gd name="T14" fmla="*/ 83 w 97"/>
                <a:gd name="T15" fmla="*/ 63 h 71"/>
                <a:gd name="T16" fmla="*/ 46 w 97"/>
                <a:gd name="T17" fmla="*/ 47 h 71"/>
                <a:gd name="T18" fmla="*/ 24 w 97"/>
                <a:gd name="T19" fmla="*/ 20 h 71"/>
                <a:gd name="T20" fmla="*/ 10 w 97"/>
                <a:gd name="T21" fmla="*/ 0 h 71"/>
                <a:gd name="T22" fmla="*/ 0 w 97"/>
                <a:gd name="T23" fmla="*/ 4 h 71"/>
                <a:gd name="T24" fmla="*/ 0 w 97"/>
                <a:gd name="T25" fmla="*/ 4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71">
                  <a:moveTo>
                    <a:pt x="0" y="4"/>
                  </a:moveTo>
                  <a:lnTo>
                    <a:pt x="42" y="57"/>
                  </a:lnTo>
                  <a:lnTo>
                    <a:pt x="72" y="71"/>
                  </a:lnTo>
                  <a:lnTo>
                    <a:pt x="97" y="67"/>
                  </a:lnTo>
                  <a:lnTo>
                    <a:pt x="81" y="10"/>
                  </a:lnTo>
                  <a:lnTo>
                    <a:pt x="64" y="8"/>
                  </a:lnTo>
                  <a:lnTo>
                    <a:pt x="76" y="36"/>
                  </a:lnTo>
                  <a:lnTo>
                    <a:pt x="83" y="63"/>
                  </a:lnTo>
                  <a:lnTo>
                    <a:pt x="46" y="47"/>
                  </a:lnTo>
                  <a:lnTo>
                    <a:pt x="24" y="20"/>
                  </a:lnTo>
                  <a:lnTo>
                    <a:pt x="1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298">
              <a:extLst>
                <a:ext uri="{FF2B5EF4-FFF2-40B4-BE49-F238E27FC236}">
                  <a16:creationId xmlns:a16="http://schemas.microsoft.com/office/drawing/2014/main" id="{3ED00FB8-A9FC-40A0-B175-F4BC7FCD3A7B}"/>
                </a:ext>
              </a:extLst>
            </p:cNvPr>
            <p:cNvSpPr>
              <a:spLocks/>
            </p:cNvSpPr>
            <p:nvPr/>
          </p:nvSpPr>
          <p:spPr bwMode="auto">
            <a:xfrm>
              <a:off x="3553" y="2128"/>
              <a:ext cx="48" cy="61"/>
            </a:xfrm>
            <a:custGeom>
              <a:avLst/>
              <a:gdLst>
                <a:gd name="T0" fmla="*/ 8 w 48"/>
                <a:gd name="T1" fmla="*/ 12 h 61"/>
                <a:gd name="T2" fmla="*/ 26 w 48"/>
                <a:gd name="T3" fmla="*/ 25 h 61"/>
                <a:gd name="T4" fmla="*/ 26 w 48"/>
                <a:gd name="T5" fmla="*/ 35 h 61"/>
                <a:gd name="T6" fmla="*/ 14 w 48"/>
                <a:gd name="T7" fmla="*/ 47 h 61"/>
                <a:gd name="T8" fmla="*/ 18 w 48"/>
                <a:gd name="T9" fmla="*/ 61 h 61"/>
                <a:gd name="T10" fmla="*/ 34 w 48"/>
                <a:gd name="T11" fmla="*/ 47 h 61"/>
                <a:gd name="T12" fmla="*/ 48 w 48"/>
                <a:gd name="T13" fmla="*/ 39 h 61"/>
                <a:gd name="T14" fmla="*/ 36 w 48"/>
                <a:gd name="T15" fmla="*/ 31 h 61"/>
                <a:gd name="T16" fmla="*/ 30 w 48"/>
                <a:gd name="T17" fmla="*/ 10 h 61"/>
                <a:gd name="T18" fmla="*/ 0 w 48"/>
                <a:gd name="T19" fmla="*/ 0 h 61"/>
                <a:gd name="T20" fmla="*/ 8 w 48"/>
                <a:gd name="T21" fmla="*/ 12 h 61"/>
                <a:gd name="T22" fmla="*/ 8 w 48"/>
                <a:gd name="T23" fmla="*/ 12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61">
                  <a:moveTo>
                    <a:pt x="8" y="12"/>
                  </a:moveTo>
                  <a:lnTo>
                    <a:pt x="26" y="25"/>
                  </a:lnTo>
                  <a:lnTo>
                    <a:pt x="26" y="35"/>
                  </a:lnTo>
                  <a:lnTo>
                    <a:pt x="14" y="47"/>
                  </a:lnTo>
                  <a:lnTo>
                    <a:pt x="18" y="61"/>
                  </a:lnTo>
                  <a:lnTo>
                    <a:pt x="34" y="47"/>
                  </a:lnTo>
                  <a:lnTo>
                    <a:pt x="48" y="39"/>
                  </a:lnTo>
                  <a:lnTo>
                    <a:pt x="36" y="31"/>
                  </a:lnTo>
                  <a:lnTo>
                    <a:pt x="30" y="10"/>
                  </a:lnTo>
                  <a:lnTo>
                    <a:pt x="0" y="0"/>
                  </a:lnTo>
                  <a:lnTo>
                    <a:pt x="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299">
              <a:extLst>
                <a:ext uri="{FF2B5EF4-FFF2-40B4-BE49-F238E27FC236}">
                  <a16:creationId xmlns:a16="http://schemas.microsoft.com/office/drawing/2014/main" id="{45FE55E0-9CB8-4374-A03D-B74A2D8468AB}"/>
                </a:ext>
              </a:extLst>
            </p:cNvPr>
            <p:cNvSpPr>
              <a:spLocks/>
            </p:cNvSpPr>
            <p:nvPr/>
          </p:nvSpPr>
          <p:spPr bwMode="auto">
            <a:xfrm>
              <a:off x="3604" y="2074"/>
              <a:ext cx="40" cy="77"/>
            </a:xfrm>
            <a:custGeom>
              <a:avLst/>
              <a:gdLst>
                <a:gd name="T0" fmla="*/ 0 w 40"/>
                <a:gd name="T1" fmla="*/ 18 h 77"/>
                <a:gd name="T2" fmla="*/ 28 w 40"/>
                <a:gd name="T3" fmla="*/ 32 h 77"/>
                <a:gd name="T4" fmla="*/ 36 w 40"/>
                <a:gd name="T5" fmla="*/ 77 h 77"/>
                <a:gd name="T6" fmla="*/ 40 w 40"/>
                <a:gd name="T7" fmla="*/ 32 h 77"/>
                <a:gd name="T8" fmla="*/ 12 w 40"/>
                <a:gd name="T9" fmla="*/ 0 h 77"/>
                <a:gd name="T10" fmla="*/ 0 w 40"/>
                <a:gd name="T11" fmla="*/ 18 h 77"/>
                <a:gd name="T12" fmla="*/ 0 w 40"/>
                <a:gd name="T13" fmla="*/ 18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7">
                  <a:moveTo>
                    <a:pt x="0" y="18"/>
                  </a:moveTo>
                  <a:lnTo>
                    <a:pt x="28" y="32"/>
                  </a:lnTo>
                  <a:lnTo>
                    <a:pt x="36" y="77"/>
                  </a:lnTo>
                  <a:lnTo>
                    <a:pt x="40" y="32"/>
                  </a:lnTo>
                  <a:lnTo>
                    <a:pt x="12"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300">
              <a:extLst>
                <a:ext uri="{FF2B5EF4-FFF2-40B4-BE49-F238E27FC236}">
                  <a16:creationId xmlns:a16="http://schemas.microsoft.com/office/drawing/2014/main" id="{67F8AFDF-DC7D-4ADC-9243-1D27278EB9F5}"/>
                </a:ext>
              </a:extLst>
            </p:cNvPr>
            <p:cNvSpPr>
              <a:spLocks/>
            </p:cNvSpPr>
            <p:nvPr/>
          </p:nvSpPr>
          <p:spPr bwMode="auto">
            <a:xfrm>
              <a:off x="3567" y="2098"/>
              <a:ext cx="61" cy="77"/>
            </a:xfrm>
            <a:custGeom>
              <a:avLst/>
              <a:gdLst>
                <a:gd name="T0" fmla="*/ 0 w 61"/>
                <a:gd name="T1" fmla="*/ 4 h 77"/>
                <a:gd name="T2" fmla="*/ 16 w 61"/>
                <a:gd name="T3" fmla="*/ 12 h 77"/>
                <a:gd name="T4" fmla="*/ 30 w 61"/>
                <a:gd name="T5" fmla="*/ 26 h 77"/>
                <a:gd name="T6" fmla="*/ 53 w 61"/>
                <a:gd name="T7" fmla="*/ 36 h 77"/>
                <a:gd name="T8" fmla="*/ 53 w 61"/>
                <a:gd name="T9" fmla="*/ 57 h 77"/>
                <a:gd name="T10" fmla="*/ 49 w 61"/>
                <a:gd name="T11" fmla="*/ 77 h 77"/>
                <a:gd name="T12" fmla="*/ 61 w 61"/>
                <a:gd name="T13" fmla="*/ 65 h 77"/>
                <a:gd name="T14" fmla="*/ 57 w 61"/>
                <a:gd name="T15" fmla="*/ 24 h 77"/>
                <a:gd name="T16" fmla="*/ 30 w 61"/>
                <a:gd name="T17" fmla="*/ 0 h 77"/>
                <a:gd name="T18" fmla="*/ 0 w 61"/>
                <a:gd name="T19" fmla="*/ 4 h 77"/>
                <a:gd name="T20" fmla="*/ 0 w 61"/>
                <a:gd name="T21" fmla="*/ 4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77">
                  <a:moveTo>
                    <a:pt x="0" y="4"/>
                  </a:moveTo>
                  <a:lnTo>
                    <a:pt x="16" y="12"/>
                  </a:lnTo>
                  <a:lnTo>
                    <a:pt x="30" y="26"/>
                  </a:lnTo>
                  <a:lnTo>
                    <a:pt x="53" y="36"/>
                  </a:lnTo>
                  <a:lnTo>
                    <a:pt x="53" y="57"/>
                  </a:lnTo>
                  <a:lnTo>
                    <a:pt x="49" y="77"/>
                  </a:lnTo>
                  <a:lnTo>
                    <a:pt x="61" y="65"/>
                  </a:lnTo>
                  <a:lnTo>
                    <a:pt x="57" y="24"/>
                  </a:lnTo>
                  <a:lnTo>
                    <a:pt x="3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301">
              <a:extLst>
                <a:ext uri="{FF2B5EF4-FFF2-40B4-BE49-F238E27FC236}">
                  <a16:creationId xmlns:a16="http://schemas.microsoft.com/office/drawing/2014/main" id="{E13D1938-B4F6-40D8-B7EF-DB7D365D61D8}"/>
                </a:ext>
              </a:extLst>
            </p:cNvPr>
            <p:cNvSpPr>
              <a:spLocks/>
            </p:cNvSpPr>
            <p:nvPr/>
          </p:nvSpPr>
          <p:spPr bwMode="auto">
            <a:xfrm>
              <a:off x="3543" y="2167"/>
              <a:ext cx="48" cy="42"/>
            </a:xfrm>
            <a:custGeom>
              <a:avLst/>
              <a:gdLst>
                <a:gd name="T0" fmla="*/ 10 w 48"/>
                <a:gd name="T1" fmla="*/ 8 h 42"/>
                <a:gd name="T2" fmla="*/ 16 w 48"/>
                <a:gd name="T3" fmla="*/ 34 h 42"/>
                <a:gd name="T4" fmla="*/ 48 w 48"/>
                <a:gd name="T5" fmla="*/ 32 h 42"/>
                <a:gd name="T6" fmla="*/ 32 w 48"/>
                <a:gd name="T7" fmla="*/ 42 h 42"/>
                <a:gd name="T8" fmla="*/ 6 w 48"/>
                <a:gd name="T9" fmla="*/ 38 h 42"/>
                <a:gd name="T10" fmla="*/ 0 w 48"/>
                <a:gd name="T11" fmla="*/ 0 h 42"/>
                <a:gd name="T12" fmla="*/ 10 w 48"/>
                <a:gd name="T13" fmla="*/ 8 h 42"/>
                <a:gd name="T14" fmla="*/ 10 w 48"/>
                <a:gd name="T15" fmla="*/ 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42">
                  <a:moveTo>
                    <a:pt x="10" y="8"/>
                  </a:moveTo>
                  <a:lnTo>
                    <a:pt x="16" y="34"/>
                  </a:lnTo>
                  <a:lnTo>
                    <a:pt x="48" y="32"/>
                  </a:lnTo>
                  <a:lnTo>
                    <a:pt x="32" y="42"/>
                  </a:lnTo>
                  <a:lnTo>
                    <a:pt x="6" y="38"/>
                  </a:lnTo>
                  <a:lnTo>
                    <a:pt x="0" y="0"/>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302">
              <a:extLst>
                <a:ext uri="{FF2B5EF4-FFF2-40B4-BE49-F238E27FC236}">
                  <a16:creationId xmlns:a16="http://schemas.microsoft.com/office/drawing/2014/main" id="{1820DDB8-9608-4563-AB3D-6204936F8CF0}"/>
                </a:ext>
              </a:extLst>
            </p:cNvPr>
            <p:cNvSpPr>
              <a:spLocks/>
            </p:cNvSpPr>
            <p:nvPr/>
          </p:nvSpPr>
          <p:spPr bwMode="auto">
            <a:xfrm>
              <a:off x="3547" y="2175"/>
              <a:ext cx="103" cy="59"/>
            </a:xfrm>
            <a:custGeom>
              <a:avLst/>
              <a:gdLst>
                <a:gd name="T0" fmla="*/ 6 w 103"/>
                <a:gd name="T1" fmla="*/ 46 h 59"/>
                <a:gd name="T2" fmla="*/ 34 w 103"/>
                <a:gd name="T3" fmla="*/ 50 h 59"/>
                <a:gd name="T4" fmla="*/ 65 w 103"/>
                <a:gd name="T5" fmla="*/ 44 h 59"/>
                <a:gd name="T6" fmla="*/ 103 w 103"/>
                <a:gd name="T7" fmla="*/ 0 h 59"/>
                <a:gd name="T8" fmla="*/ 85 w 103"/>
                <a:gd name="T9" fmla="*/ 44 h 59"/>
                <a:gd name="T10" fmla="*/ 42 w 103"/>
                <a:gd name="T11" fmla="*/ 59 h 59"/>
                <a:gd name="T12" fmla="*/ 0 w 103"/>
                <a:gd name="T13" fmla="*/ 54 h 59"/>
                <a:gd name="T14" fmla="*/ 0 w 103"/>
                <a:gd name="T15" fmla="*/ 30 h 59"/>
                <a:gd name="T16" fmla="*/ 6 w 103"/>
                <a:gd name="T17" fmla="*/ 46 h 59"/>
                <a:gd name="T18" fmla="*/ 6 w 103"/>
                <a:gd name="T19" fmla="*/ 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9">
                  <a:moveTo>
                    <a:pt x="6" y="46"/>
                  </a:moveTo>
                  <a:lnTo>
                    <a:pt x="34" y="50"/>
                  </a:lnTo>
                  <a:lnTo>
                    <a:pt x="65" y="44"/>
                  </a:lnTo>
                  <a:lnTo>
                    <a:pt x="103" y="0"/>
                  </a:lnTo>
                  <a:lnTo>
                    <a:pt x="85" y="44"/>
                  </a:lnTo>
                  <a:lnTo>
                    <a:pt x="42" y="59"/>
                  </a:lnTo>
                  <a:lnTo>
                    <a:pt x="0" y="54"/>
                  </a:lnTo>
                  <a:lnTo>
                    <a:pt x="0" y="30"/>
                  </a:lnTo>
                  <a:lnTo>
                    <a:pt x="6"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303">
              <a:extLst>
                <a:ext uri="{FF2B5EF4-FFF2-40B4-BE49-F238E27FC236}">
                  <a16:creationId xmlns:a16="http://schemas.microsoft.com/office/drawing/2014/main" id="{09FF902A-5280-40FC-B39C-97F0DA438C7F}"/>
                </a:ext>
              </a:extLst>
            </p:cNvPr>
            <p:cNvSpPr>
              <a:spLocks/>
            </p:cNvSpPr>
            <p:nvPr/>
          </p:nvSpPr>
          <p:spPr bwMode="auto">
            <a:xfrm>
              <a:off x="3284" y="2238"/>
              <a:ext cx="57" cy="64"/>
            </a:xfrm>
            <a:custGeom>
              <a:avLst/>
              <a:gdLst>
                <a:gd name="T0" fmla="*/ 16 w 57"/>
                <a:gd name="T1" fmla="*/ 0 h 64"/>
                <a:gd name="T2" fmla="*/ 26 w 57"/>
                <a:gd name="T3" fmla="*/ 18 h 64"/>
                <a:gd name="T4" fmla="*/ 20 w 57"/>
                <a:gd name="T5" fmla="*/ 34 h 64"/>
                <a:gd name="T6" fmla="*/ 2 w 57"/>
                <a:gd name="T7" fmla="*/ 34 h 64"/>
                <a:gd name="T8" fmla="*/ 0 w 57"/>
                <a:gd name="T9" fmla="*/ 50 h 64"/>
                <a:gd name="T10" fmla="*/ 30 w 57"/>
                <a:gd name="T11" fmla="*/ 42 h 64"/>
                <a:gd name="T12" fmla="*/ 57 w 57"/>
                <a:gd name="T13" fmla="*/ 64 h 64"/>
                <a:gd name="T14" fmla="*/ 38 w 57"/>
                <a:gd name="T15" fmla="*/ 34 h 64"/>
                <a:gd name="T16" fmla="*/ 36 w 57"/>
                <a:gd name="T17" fmla="*/ 10 h 64"/>
                <a:gd name="T18" fmla="*/ 16 w 57"/>
                <a:gd name="T19" fmla="*/ 0 h 64"/>
                <a:gd name="T20" fmla="*/ 16 w 57"/>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64">
                  <a:moveTo>
                    <a:pt x="16" y="0"/>
                  </a:moveTo>
                  <a:lnTo>
                    <a:pt x="26" y="18"/>
                  </a:lnTo>
                  <a:lnTo>
                    <a:pt x="20" y="34"/>
                  </a:lnTo>
                  <a:lnTo>
                    <a:pt x="2" y="34"/>
                  </a:lnTo>
                  <a:lnTo>
                    <a:pt x="0" y="50"/>
                  </a:lnTo>
                  <a:lnTo>
                    <a:pt x="30" y="42"/>
                  </a:lnTo>
                  <a:lnTo>
                    <a:pt x="57" y="64"/>
                  </a:lnTo>
                  <a:lnTo>
                    <a:pt x="38" y="34"/>
                  </a:lnTo>
                  <a:lnTo>
                    <a:pt x="36" y="1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304">
              <a:extLst>
                <a:ext uri="{FF2B5EF4-FFF2-40B4-BE49-F238E27FC236}">
                  <a16:creationId xmlns:a16="http://schemas.microsoft.com/office/drawing/2014/main" id="{F4837D16-FC41-4E99-B742-0C04A93F52EC}"/>
                </a:ext>
              </a:extLst>
            </p:cNvPr>
            <p:cNvSpPr>
              <a:spLocks/>
            </p:cNvSpPr>
            <p:nvPr/>
          </p:nvSpPr>
          <p:spPr bwMode="auto">
            <a:xfrm>
              <a:off x="3302" y="2304"/>
              <a:ext cx="79" cy="37"/>
            </a:xfrm>
            <a:custGeom>
              <a:avLst/>
              <a:gdLst>
                <a:gd name="T0" fmla="*/ 2 w 79"/>
                <a:gd name="T1" fmla="*/ 11 h 37"/>
                <a:gd name="T2" fmla="*/ 47 w 79"/>
                <a:gd name="T3" fmla="*/ 11 h 37"/>
                <a:gd name="T4" fmla="*/ 47 w 79"/>
                <a:gd name="T5" fmla="*/ 0 h 37"/>
                <a:gd name="T6" fmla="*/ 79 w 79"/>
                <a:gd name="T7" fmla="*/ 37 h 37"/>
                <a:gd name="T8" fmla="*/ 47 w 79"/>
                <a:gd name="T9" fmla="*/ 21 h 37"/>
                <a:gd name="T10" fmla="*/ 0 w 79"/>
                <a:gd name="T11" fmla="*/ 21 h 37"/>
                <a:gd name="T12" fmla="*/ 2 w 79"/>
                <a:gd name="T13" fmla="*/ 11 h 37"/>
                <a:gd name="T14" fmla="*/ 2 w 79"/>
                <a:gd name="T15" fmla="*/ 11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7">
                  <a:moveTo>
                    <a:pt x="2" y="11"/>
                  </a:moveTo>
                  <a:lnTo>
                    <a:pt x="47" y="11"/>
                  </a:lnTo>
                  <a:lnTo>
                    <a:pt x="47" y="0"/>
                  </a:lnTo>
                  <a:lnTo>
                    <a:pt x="79" y="37"/>
                  </a:lnTo>
                  <a:lnTo>
                    <a:pt x="47" y="21"/>
                  </a:lnTo>
                  <a:lnTo>
                    <a:pt x="0" y="21"/>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305">
              <a:extLst>
                <a:ext uri="{FF2B5EF4-FFF2-40B4-BE49-F238E27FC236}">
                  <a16:creationId xmlns:a16="http://schemas.microsoft.com/office/drawing/2014/main" id="{D809EBA9-53FA-4302-8F64-61969C4CA174}"/>
                </a:ext>
              </a:extLst>
            </p:cNvPr>
            <p:cNvSpPr>
              <a:spLocks/>
            </p:cNvSpPr>
            <p:nvPr/>
          </p:nvSpPr>
          <p:spPr bwMode="auto">
            <a:xfrm>
              <a:off x="3292" y="2288"/>
              <a:ext cx="283" cy="122"/>
            </a:xfrm>
            <a:custGeom>
              <a:avLst/>
              <a:gdLst>
                <a:gd name="T0" fmla="*/ 10 w 283"/>
                <a:gd name="T1" fmla="*/ 45 h 122"/>
                <a:gd name="T2" fmla="*/ 18 w 283"/>
                <a:gd name="T3" fmla="*/ 53 h 122"/>
                <a:gd name="T4" fmla="*/ 42 w 283"/>
                <a:gd name="T5" fmla="*/ 53 h 122"/>
                <a:gd name="T6" fmla="*/ 51 w 283"/>
                <a:gd name="T7" fmla="*/ 75 h 122"/>
                <a:gd name="T8" fmla="*/ 61 w 283"/>
                <a:gd name="T9" fmla="*/ 101 h 122"/>
                <a:gd name="T10" fmla="*/ 101 w 283"/>
                <a:gd name="T11" fmla="*/ 112 h 122"/>
                <a:gd name="T12" fmla="*/ 152 w 283"/>
                <a:gd name="T13" fmla="*/ 91 h 122"/>
                <a:gd name="T14" fmla="*/ 111 w 283"/>
                <a:gd name="T15" fmla="*/ 81 h 122"/>
                <a:gd name="T16" fmla="*/ 136 w 283"/>
                <a:gd name="T17" fmla="*/ 75 h 122"/>
                <a:gd name="T18" fmla="*/ 196 w 283"/>
                <a:gd name="T19" fmla="*/ 67 h 122"/>
                <a:gd name="T20" fmla="*/ 227 w 283"/>
                <a:gd name="T21" fmla="*/ 57 h 122"/>
                <a:gd name="T22" fmla="*/ 257 w 283"/>
                <a:gd name="T23" fmla="*/ 31 h 122"/>
                <a:gd name="T24" fmla="*/ 283 w 283"/>
                <a:gd name="T25" fmla="*/ 0 h 122"/>
                <a:gd name="T26" fmla="*/ 275 w 283"/>
                <a:gd name="T27" fmla="*/ 45 h 122"/>
                <a:gd name="T28" fmla="*/ 275 w 283"/>
                <a:gd name="T29" fmla="*/ 65 h 122"/>
                <a:gd name="T30" fmla="*/ 231 w 283"/>
                <a:gd name="T31" fmla="*/ 120 h 122"/>
                <a:gd name="T32" fmla="*/ 202 w 283"/>
                <a:gd name="T33" fmla="*/ 103 h 122"/>
                <a:gd name="T34" fmla="*/ 194 w 283"/>
                <a:gd name="T35" fmla="*/ 93 h 122"/>
                <a:gd name="T36" fmla="*/ 158 w 283"/>
                <a:gd name="T37" fmla="*/ 108 h 122"/>
                <a:gd name="T38" fmla="*/ 115 w 283"/>
                <a:gd name="T39" fmla="*/ 118 h 122"/>
                <a:gd name="T40" fmla="*/ 91 w 283"/>
                <a:gd name="T41" fmla="*/ 122 h 122"/>
                <a:gd name="T42" fmla="*/ 69 w 283"/>
                <a:gd name="T43" fmla="*/ 116 h 122"/>
                <a:gd name="T44" fmla="*/ 47 w 283"/>
                <a:gd name="T45" fmla="*/ 101 h 122"/>
                <a:gd name="T46" fmla="*/ 42 w 283"/>
                <a:gd name="T47" fmla="*/ 71 h 122"/>
                <a:gd name="T48" fmla="*/ 34 w 283"/>
                <a:gd name="T49" fmla="*/ 65 h 122"/>
                <a:gd name="T50" fmla="*/ 8 w 283"/>
                <a:gd name="T51" fmla="*/ 57 h 122"/>
                <a:gd name="T52" fmla="*/ 0 w 283"/>
                <a:gd name="T53" fmla="*/ 45 h 122"/>
                <a:gd name="T54" fmla="*/ 8 w 283"/>
                <a:gd name="T55" fmla="*/ 35 h 122"/>
                <a:gd name="T56" fmla="*/ 10 w 283"/>
                <a:gd name="T57" fmla="*/ 45 h 122"/>
                <a:gd name="T58" fmla="*/ 10 w 283"/>
                <a:gd name="T59" fmla="*/ 45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3" h="122">
                  <a:moveTo>
                    <a:pt x="10" y="45"/>
                  </a:moveTo>
                  <a:lnTo>
                    <a:pt x="18" y="53"/>
                  </a:lnTo>
                  <a:lnTo>
                    <a:pt x="42" y="53"/>
                  </a:lnTo>
                  <a:lnTo>
                    <a:pt x="51" y="75"/>
                  </a:lnTo>
                  <a:lnTo>
                    <a:pt x="61" y="101"/>
                  </a:lnTo>
                  <a:lnTo>
                    <a:pt x="101" y="112"/>
                  </a:lnTo>
                  <a:lnTo>
                    <a:pt x="152" y="91"/>
                  </a:lnTo>
                  <a:lnTo>
                    <a:pt x="111" y="81"/>
                  </a:lnTo>
                  <a:lnTo>
                    <a:pt x="136" y="75"/>
                  </a:lnTo>
                  <a:lnTo>
                    <a:pt x="196" y="67"/>
                  </a:lnTo>
                  <a:lnTo>
                    <a:pt x="227" y="57"/>
                  </a:lnTo>
                  <a:lnTo>
                    <a:pt x="257" y="31"/>
                  </a:lnTo>
                  <a:lnTo>
                    <a:pt x="283" y="0"/>
                  </a:lnTo>
                  <a:lnTo>
                    <a:pt x="275" y="45"/>
                  </a:lnTo>
                  <a:lnTo>
                    <a:pt x="275" y="65"/>
                  </a:lnTo>
                  <a:lnTo>
                    <a:pt x="231" y="120"/>
                  </a:lnTo>
                  <a:lnTo>
                    <a:pt x="202" y="103"/>
                  </a:lnTo>
                  <a:lnTo>
                    <a:pt x="194" y="93"/>
                  </a:lnTo>
                  <a:lnTo>
                    <a:pt x="158" y="108"/>
                  </a:lnTo>
                  <a:lnTo>
                    <a:pt x="115" y="118"/>
                  </a:lnTo>
                  <a:lnTo>
                    <a:pt x="91" y="122"/>
                  </a:lnTo>
                  <a:lnTo>
                    <a:pt x="69" y="116"/>
                  </a:lnTo>
                  <a:lnTo>
                    <a:pt x="47" y="101"/>
                  </a:lnTo>
                  <a:lnTo>
                    <a:pt x="42" y="71"/>
                  </a:lnTo>
                  <a:lnTo>
                    <a:pt x="34" y="65"/>
                  </a:lnTo>
                  <a:lnTo>
                    <a:pt x="8" y="57"/>
                  </a:lnTo>
                  <a:lnTo>
                    <a:pt x="0" y="45"/>
                  </a:lnTo>
                  <a:lnTo>
                    <a:pt x="8" y="35"/>
                  </a:lnTo>
                  <a:lnTo>
                    <a:pt x="1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306">
              <a:extLst>
                <a:ext uri="{FF2B5EF4-FFF2-40B4-BE49-F238E27FC236}">
                  <a16:creationId xmlns:a16="http://schemas.microsoft.com/office/drawing/2014/main" id="{DF9A3B62-72E5-4591-81EA-65EFF5FC270A}"/>
                </a:ext>
              </a:extLst>
            </p:cNvPr>
            <p:cNvSpPr>
              <a:spLocks/>
            </p:cNvSpPr>
            <p:nvPr/>
          </p:nvSpPr>
          <p:spPr bwMode="auto">
            <a:xfrm>
              <a:off x="3553" y="2213"/>
              <a:ext cx="138" cy="146"/>
            </a:xfrm>
            <a:custGeom>
              <a:avLst/>
              <a:gdLst>
                <a:gd name="T0" fmla="*/ 138 w 138"/>
                <a:gd name="T1" fmla="*/ 10 h 146"/>
                <a:gd name="T2" fmla="*/ 49 w 138"/>
                <a:gd name="T3" fmla="*/ 100 h 146"/>
                <a:gd name="T4" fmla="*/ 4 w 138"/>
                <a:gd name="T5" fmla="*/ 146 h 146"/>
                <a:gd name="T6" fmla="*/ 0 w 138"/>
                <a:gd name="T7" fmla="*/ 132 h 146"/>
                <a:gd name="T8" fmla="*/ 103 w 138"/>
                <a:gd name="T9" fmla="*/ 29 h 146"/>
                <a:gd name="T10" fmla="*/ 133 w 138"/>
                <a:gd name="T11" fmla="*/ 0 h 146"/>
                <a:gd name="T12" fmla="*/ 138 w 138"/>
                <a:gd name="T13" fmla="*/ 10 h 146"/>
                <a:gd name="T14" fmla="*/ 138 w 138"/>
                <a:gd name="T15" fmla="*/ 10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6">
                  <a:moveTo>
                    <a:pt x="138" y="10"/>
                  </a:moveTo>
                  <a:lnTo>
                    <a:pt x="49" y="100"/>
                  </a:lnTo>
                  <a:lnTo>
                    <a:pt x="4" y="146"/>
                  </a:lnTo>
                  <a:lnTo>
                    <a:pt x="0" y="132"/>
                  </a:lnTo>
                  <a:lnTo>
                    <a:pt x="103" y="29"/>
                  </a:lnTo>
                  <a:lnTo>
                    <a:pt x="133" y="0"/>
                  </a:lnTo>
                  <a:lnTo>
                    <a:pt x="1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307">
              <a:extLst>
                <a:ext uri="{FF2B5EF4-FFF2-40B4-BE49-F238E27FC236}">
                  <a16:creationId xmlns:a16="http://schemas.microsoft.com/office/drawing/2014/main" id="{14A70572-47F2-4F4A-8A49-88D6E3BF25E1}"/>
                </a:ext>
              </a:extLst>
            </p:cNvPr>
            <p:cNvSpPr>
              <a:spLocks/>
            </p:cNvSpPr>
            <p:nvPr/>
          </p:nvSpPr>
          <p:spPr bwMode="auto">
            <a:xfrm>
              <a:off x="3478" y="2383"/>
              <a:ext cx="20" cy="63"/>
            </a:xfrm>
            <a:custGeom>
              <a:avLst/>
              <a:gdLst>
                <a:gd name="T0" fmla="*/ 20 w 20"/>
                <a:gd name="T1" fmla="*/ 10 h 63"/>
                <a:gd name="T2" fmla="*/ 12 w 20"/>
                <a:gd name="T3" fmla="*/ 27 h 63"/>
                <a:gd name="T4" fmla="*/ 16 w 20"/>
                <a:gd name="T5" fmla="*/ 63 h 63"/>
                <a:gd name="T6" fmla="*/ 0 w 20"/>
                <a:gd name="T7" fmla="*/ 43 h 63"/>
                <a:gd name="T8" fmla="*/ 14 w 20"/>
                <a:gd name="T9" fmla="*/ 0 h 63"/>
                <a:gd name="T10" fmla="*/ 20 w 20"/>
                <a:gd name="T11" fmla="*/ 10 h 63"/>
                <a:gd name="T12" fmla="*/ 20 w 20"/>
                <a:gd name="T13" fmla="*/ 1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3">
                  <a:moveTo>
                    <a:pt x="20" y="10"/>
                  </a:moveTo>
                  <a:lnTo>
                    <a:pt x="12" y="27"/>
                  </a:lnTo>
                  <a:lnTo>
                    <a:pt x="16" y="63"/>
                  </a:lnTo>
                  <a:lnTo>
                    <a:pt x="0" y="43"/>
                  </a:lnTo>
                  <a:lnTo>
                    <a:pt x="14" y="0"/>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308">
              <a:extLst>
                <a:ext uri="{FF2B5EF4-FFF2-40B4-BE49-F238E27FC236}">
                  <a16:creationId xmlns:a16="http://schemas.microsoft.com/office/drawing/2014/main" id="{DA6ED85F-4E21-413C-B06F-497D769FAC29}"/>
                </a:ext>
              </a:extLst>
            </p:cNvPr>
            <p:cNvSpPr>
              <a:spLocks/>
            </p:cNvSpPr>
            <p:nvPr/>
          </p:nvSpPr>
          <p:spPr bwMode="auto">
            <a:xfrm>
              <a:off x="2881" y="2910"/>
              <a:ext cx="110" cy="61"/>
            </a:xfrm>
            <a:custGeom>
              <a:avLst/>
              <a:gdLst>
                <a:gd name="T0" fmla="*/ 71 w 110"/>
                <a:gd name="T1" fmla="*/ 61 h 61"/>
                <a:gd name="T2" fmla="*/ 101 w 110"/>
                <a:gd name="T3" fmla="*/ 61 h 61"/>
                <a:gd name="T4" fmla="*/ 110 w 110"/>
                <a:gd name="T5" fmla="*/ 54 h 61"/>
                <a:gd name="T6" fmla="*/ 104 w 110"/>
                <a:gd name="T7" fmla="*/ 42 h 61"/>
                <a:gd name="T8" fmla="*/ 75 w 110"/>
                <a:gd name="T9" fmla="*/ 20 h 61"/>
                <a:gd name="T10" fmla="*/ 45 w 110"/>
                <a:gd name="T11" fmla="*/ 0 h 61"/>
                <a:gd name="T12" fmla="*/ 10 w 110"/>
                <a:gd name="T13" fmla="*/ 8 h 61"/>
                <a:gd name="T14" fmla="*/ 0 w 110"/>
                <a:gd name="T15" fmla="*/ 16 h 61"/>
                <a:gd name="T16" fmla="*/ 19 w 110"/>
                <a:gd name="T17" fmla="*/ 12 h 61"/>
                <a:gd name="T18" fmla="*/ 45 w 110"/>
                <a:gd name="T19" fmla="*/ 12 h 61"/>
                <a:gd name="T20" fmla="*/ 71 w 110"/>
                <a:gd name="T21" fmla="*/ 30 h 61"/>
                <a:gd name="T22" fmla="*/ 93 w 110"/>
                <a:gd name="T23" fmla="*/ 42 h 61"/>
                <a:gd name="T24" fmla="*/ 101 w 110"/>
                <a:gd name="T25" fmla="*/ 54 h 61"/>
                <a:gd name="T26" fmla="*/ 81 w 110"/>
                <a:gd name="T27" fmla="*/ 57 h 61"/>
                <a:gd name="T28" fmla="*/ 69 w 110"/>
                <a:gd name="T29" fmla="*/ 50 h 61"/>
                <a:gd name="T30" fmla="*/ 41 w 110"/>
                <a:gd name="T31" fmla="*/ 36 h 61"/>
                <a:gd name="T32" fmla="*/ 14 w 110"/>
                <a:gd name="T33" fmla="*/ 22 h 61"/>
                <a:gd name="T34" fmla="*/ 6 w 110"/>
                <a:gd name="T35" fmla="*/ 32 h 61"/>
                <a:gd name="T36" fmla="*/ 37 w 110"/>
                <a:gd name="T37" fmla="*/ 46 h 61"/>
                <a:gd name="T38" fmla="*/ 71 w 110"/>
                <a:gd name="T39" fmla="*/ 61 h 61"/>
                <a:gd name="T40" fmla="*/ 71 w 110"/>
                <a:gd name="T41" fmla="*/ 61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61">
                  <a:moveTo>
                    <a:pt x="71" y="61"/>
                  </a:moveTo>
                  <a:lnTo>
                    <a:pt x="101" y="61"/>
                  </a:lnTo>
                  <a:lnTo>
                    <a:pt x="110" y="54"/>
                  </a:lnTo>
                  <a:lnTo>
                    <a:pt x="104" y="42"/>
                  </a:lnTo>
                  <a:lnTo>
                    <a:pt x="75" y="20"/>
                  </a:lnTo>
                  <a:lnTo>
                    <a:pt x="45" y="0"/>
                  </a:lnTo>
                  <a:lnTo>
                    <a:pt x="10" y="8"/>
                  </a:lnTo>
                  <a:lnTo>
                    <a:pt x="0" y="16"/>
                  </a:lnTo>
                  <a:lnTo>
                    <a:pt x="19" y="12"/>
                  </a:lnTo>
                  <a:lnTo>
                    <a:pt x="45" y="12"/>
                  </a:lnTo>
                  <a:lnTo>
                    <a:pt x="71" y="30"/>
                  </a:lnTo>
                  <a:lnTo>
                    <a:pt x="93" y="42"/>
                  </a:lnTo>
                  <a:lnTo>
                    <a:pt x="101" y="54"/>
                  </a:lnTo>
                  <a:lnTo>
                    <a:pt x="81" y="57"/>
                  </a:lnTo>
                  <a:lnTo>
                    <a:pt x="69" y="50"/>
                  </a:lnTo>
                  <a:lnTo>
                    <a:pt x="41" y="36"/>
                  </a:lnTo>
                  <a:lnTo>
                    <a:pt x="14" y="22"/>
                  </a:lnTo>
                  <a:lnTo>
                    <a:pt x="6" y="32"/>
                  </a:lnTo>
                  <a:lnTo>
                    <a:pt x="37" y="46"/>
                  </a:lnTo>
                  <a:lnTo>
                    <a:pt x="7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309">
              <a:extLst>
                <a:ext uri="{FF2B5EF4-FFF2-40B4-BE49-F238E27FC236}">
                  <a16:creationId xmlns:a16="http://schemas.microsoft.com/office/drawing/2014/main" id="{C85B11D9-0D0A-473E-B694-50B42199705B}"/>
                </a:ext>
              </a:extLst>
            </p:cNvPr>
            <p:cNvSpPr>
              <a:spLocks/>
            </p:cNvSpPr>
            <p:nvPr/>
          </p:nvSpPr>
          <p:spPr bwMode="auto">
            <a:xfrm>
              <a:off x="2873" y="2926"/>
              <a:ext cx="14" cy="20"/>
            </a:xfrm>
            <a:custGeom>
              <a:avLst/>
              <a:gdLst>
                <a:gd name="T0" fmla="*/ 10 w 14"/>
                <a:gd name="T1" fmla="*/ 0 h 20"/>
                <a:gd name="T2" fmla="*/ 14 w 14"/>
                <a:gd name="T3" fmla="*/ 16 h 20"/>
                <a:gd name="T4" fmla="*/ 0 w 14"/>
                <a:gd name="T5" fmla="*/ 20 h 20"/>
                <a:gd name="T6" fmla="*/ 0 w 14"/>
                <a:gd name="T7" fmla="*/ 0 h 20"/>
                <a:gd name="T8" fmla="*/ 10 w 14"/>
                <a:gd name="T9" fmla="*/ 0 h 20"/>
                <a:gd name="T10" fmla="*/ 10 w 1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0">
                  <a:moveTo>
                    <a:pt x="10" y="0"/>
                  </a:moveTo>
                  <a:lnTo>
                    <a:pt x="14" y="16"/>
                  </a:lnTo>
                  <a:lnTo>
                    <a:pt x="0" y="20"/>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310">
              <a:extLst>
                <a:ext uri="{FF2B5EF4-FFF2-40B4-BE49-F238E27FC236}">
                  <a16:creationId xmlns:a16="http://schemas.microsoft.com/office/drawing/2014/main" id="{6A5E471C-C4B4-4C11-B540-D7B90F8B5D3C}"/>
                </a:ext>
              </a:extLst>
            </p:cNvPr>
            <p:cNvSpPr>
              <a:spLocks/>
            </p:cNvSpPr>
            <p:nvPr/>
          </p:nvSpPr>
          <p:spPr bwMode="auto">
            <a:xfrm>
              <a:off x="2831" y="2942"/>
              <a:ext cx="135" cy="51"/>
            </a:xfrm>
            <a:custGeom>
              <a:avLst/>
              <a:gdLst>
                <a:gd name="T0" fmla="*/ 62 w 135"/>
                <a:gd name="T1" fmla="*/ 0 h 51"/>
                <a:gd name="T2" fmla="*/ 42 w 135"/>
                <a:gd name="T3" fmla="*/ 14 h 51"/>
                <a:gd name="T4" fmla="*/ 46 w 135"/>
                <a:gd name="T5" fmla="*/ 29 h 51"/>
                <a:gd name="T6" fmla="*/ 81 w 135"/>
                <a:gd name="T7" fmla="*/ 43 h 51"/>
                <a:gd name="T8" fmla="*/ 115 w 135"/>
                <a:gd name="T9" fmla="*/ 43 h 51"/>
                <a:gd name="T10" fmla="*/ 127 w 135"/>
                <a:gd name="T11" fmla="*/ 41 h 51"/>
                <a:gd name="T12" fmla="*/ 127 w 135"/>
                <a:gd name="T13" fmla="*/ 29 h 51"/>
                <a:gd name="T14" fmla="*/ 135 w 135"/>
                <a:gd name="T15" fmla="*/ 33 h 51"/>
                <a:gd name="T16" fmla="*/ 135 w 135"/>
                <a:gd name="T17" fmla="*/ 49 h 51"/>
                <a:gd name="T18" fmla="*/ 117 w 135"/>
                <a:gd name="T19" fmla="*/ 51 h 51"/>
                <a:gd name="T20" fmla="*/ 65 w 135"/>
                <a:gd name="T21" fmla="*/ 49 h 51"/>
                <a:gd name="T22" fmla="*/ 0 w 135"/>
                <a:gd name="T23" fmla="*/ 41 h 51"/>
                <a:gd name="T24" fmla="*/ 26 w 135"/>
                <a:gd name="T25" fmla="*/ 18 h 51"/>
                <a:gd name="T26" fmla="*/ 42 w 135"/>
                <a:gd name="T27" fmla="*/ 2 h 51"/>
                <a:gd name="T28" fmla="*/ 62 w 135"/>
                <a:gd name="T29" fmla="*/ 0 h 51"/>
                <a:gd name="T30" fmla="*/ 62 w 135"/>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51">
                  <a:moveTo>
                    <a:pt x="62" y="0"/>
                  </a:moveTo>
                  <a:lnTo>
                    <a:pt x="42" y="14"/>
                  </a:lnTo>
                  <a:lnTo>
                    <a:pt x="46" y="29"/>
                  </a:lnTo>
                  <a:lnTo>
                    <a:pt x="81" y="43"/>
                  </a:lnTo>
                  <a:lnTo>
                    <a:pt x="115" y="43"/>
                  </a:lnTo>
                  <a:lnTo>
                    <a:pt x="127" y="41"/>
                  </a:lnTo>
                  <a:lnTo>
                    <a:pt x="127" y="29"/>
                  </a:lnTo>
                  <a:lnTo>
                    <a:pt x="135" y="33"/>
                  </a:lnTo>
                  <a:lnTo>
                    <a:pt x="135" y="49"/>
                  </a:lnTo>
                  <a:lnTo>
                    <a:pt x="117" y="51"/>
                  </a:lnTo>
                  <a:lnTo>
                    <a:pt x="65" y="49"/>
                  </a:lnTo>
                  <a:lnTo>
                    <a:pt x="0" y="41"/>
                  </a:lnTo>
                  <a:lnTo>
                    <a:pt x="26" y="18"/>
                  </a:lnTo>
                  <a:lnTo>
                    <a:pt x="42" y="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311">
              <a:extLst>
                <a:ext uri="{FF2B5EF4-FFF2-40B4-BE49-F238E27FC236}">
                  <a16:creationId xmlns:a16="http://schemas.microsoft.com/office/drawing/2014/main" id="{F84BE566-4026-40DE-9C9E-86F7011BA4A9}"/>
                </a:ext>
              </a:extLst>
            </p:cNvPr>
            <p:cNvSpPr>
              <a:spLocks/>
            </p:cNvSpPr>
            <p:nvPr/>
          </p:nvSpPr>
          <p:spPr bwMode="auto">
            <a:xfrm>
              <a:off x="2669" y="2960"/>
              <a:ext cx="398" cy="31"/>
            </a:xfrm>
            <a:custGeom>
              <a:avLst/>
              <a:gdLst>
                <a:gd name="T0" fmla="*/ 390 w 398"/>
                <a:gd name="T1" fmla="*/ 11 h 31"/>
                <a:gd name="T2" fmla="*/ 340 w 398"/>
                <a:gd name="T3" fmla="*/ 19 h 31"/>
                <a:gd name="T4" fmla="*/ 281 w 398"/>
                <a:gd name="T5" fmla="*/ 31 h 31"/>
                <a:gd name="T6" fmla="*/ 166 w 398"/>
                <a:gd name="T7" fmla="*/ 25 h 31"/>
                <a:gd name="T8" fmla="*/ 6 w 398"/>
                <a:gd name="T9" fmla="*/ 19 h 31"/>
                <a:gd name="T10" fmla="*/ 0 w 398"/>
                <a:gd name="T11" fmla="*/ 7 h 31"/>
                <a:gd name="T12" fmla="*/ 162 w 398"/>
                <a:gd name="T13" fmla="*/ 19 h 31"/>
                <a:gd name="T14" fmla="*/ 249 w 398"/>
                <a:gd name="T15" fmla="*/ 23 h 31"/>
                <a:gd name="T16" fmla="*/ 309 w 398"/>
                <a:gd name="T17" fmla="*/ 19 h 31"/>
                <a:gd name="T18" fmla="*/ 358 w 398"/>
                <a:gd name="T19" fmla="*/ 7 h 31"/>
                <a:gd name="T20" fmla="*/ 398 w 398"/>
                <a:gd name="T21" fmla="*/ 0 h 31"/>
                <a:gd name="T22" fmla="*/ 390 w 398"/>
                <a:gd name="T23" fmla="*/ 11 h 31"/>
                <a:gd name="T24" fmla="*/ 390 w 398"/>
                <a:gd name="T25" fmla="*/ 1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8" h="31">
                  <a:moveTo>
                    <a:pt x="390" y="11"/>
                  </a:moveTo>
                  <a:lnTo>
                    <a:pt x="340" y="19"/>
                  </a:lnTo>
                  <a:lnTo>
                    <a:pt x="281" y="31"/>
                  </a:lnTo>
                  <a:lnTo>
                    <a:pt x="166" y="25"/>
                  </a:lnTo>
                  <a:lnTo>
                    <a:pt x="6" y="19"/>
                  </a:lnTo>
                  <a:lnTo>
                    <a:pt x="0" y="7"/>
                  </a:lnTo>
                  <a:lnTo>
                    <a:pt x="162" y="19"/>
                  </a:lnTo>
                  <a:lnTo>
                    <a:pt x="249" y="23"/>
                  </a:lnTo>
                  <a:lnTo>
                    <a:pt x="309" y="19"/>
                  </a:lnTo>
                  <a:lnTo>
                    <a:pt x="358" y="7"/>
                  </a:lnTo>
                  <a:lnTo>
                    <a:pt x="398" y="0"/>
                  </a:lnTo>
                  <a:lnTo>
                    <a:pt x="39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312">
              <a:extLst>
                <a:ext uri="{FF2B5EF4-FFF2-40B4-BE49-F238E27FC236}">
                  <a16:creationId xmlns:a16="http://schemas.microsoft.com/office/drawing/2014/main" id="{8B8485A9-FD0C-4BCF-B4D5-66E13AB3E8E3}"/>
                </a:ext>
              </a:extLst>
            </p:cNvPr>
            <p:cNvSpPr>
              <a:spLocks/>
            </p:cNvSpPr>
            <p:nvPr/>
          </p:nvSpPr>
          <p:spPr bwMode="auto">
            <a:xfrm>
              <a:off x="2683" y="2964"/>
              <a:ext cx="453" cy="260"/>
            </a:xfrm>
            <a:custGeom>
              <a:avLst/>
              <a:gdLst>
                <a:gd name="T0" fmla="*/ 388 w 453"/>
                <a:gd name="T1" fmla="*/ 3 h 260"/>
                <a:gd name="T2" fmla="*/ 399 w 453"/>
                <a:gd name="T3" fmla="*/ 27 h 260"/>
                <a:gd name="T4" fmla="*/ 348 w 453"/>
                <a:gd name="T5" fmla="*/ 57 h 260"/>
                <a:gd name="T6" fmla="*/ 257 w 453"/>
                <a:gd name="T7" fmla="*/ 59 h 260"/>
                <a:gd name="T8" fmla="*/ 93 w 453"/>
                <a:gd name="T9" fmla="*/ 53 h 260"/>
                <a:gd name="T10" fmla="*/ 0 w 453"/>
                <a:gd name="T11" fmla="*/ 53 h 260"/>
                <a:gd name="T12" fmla="*/ 45 w 453"/>
                <a:gd name="T13" fmla="*/ 167 h 260"/>
                <a:gd name="T14" fmla="*/ 93 w 453"/>
                <a:gd name="T15" fmla="*/ 185 h 260"/>
                <a:gd name="T16" fmla="*/ 93 w 453"/>
                <a:gd name="T17" fmla="*/ 164 h 260"/>
                <a:gd name="T18" fmla="*/ 55 w 453"/>
                <a:gd name="T19" fmla="*/ 136 h 260"/>
                <a:gd name="T20" fmla="*/ 45 w 453"/>
                <a:gd name="T21" fmla="*/ 116 h 260"/>
                <a:gd name="T22" fmla="*/ 45 w 453"/>
                <a:gd name="T23" fmla="*/ 98 h 260"/>
                <a:gd name="T24" fmla="*/ 73 w 453"/>
                <a:gd name="T25" fmla="*/ 98 h 260"/>
                <a:gd name="T26" fmla="*/ 99 w 453"/>
                <a:gd name="T27" fmla="*/ 120 h 260"/>
                <a:gd name="T28" fmla="*/ 136 w 453"/>
                <a:gd name="T29" fmla="*/ 160 h 260"/>
                <a:gd name="T30" fmla="*/ 166 w 453"/>
                <a:gd name="T31" fmla="*/ 181 h 260"/>
                <a:gd name="T32" fmla="*/ 204 w 453"/>
                <a:gd name="T33" fmla="*/ 211 h 260"/>
                <a:gd name="T34" fmla="*/ 210 w 453"/>
                <a:gd name="T35" fmla="*/ 245 h 260"/>
                <a:gd name="T36" fmla="*/ 277 w 453"/>
                <a:gd name="T37" fmla="*/ 260 h 260"/>
                <a:gd name="T38" fmla="*/ 344 w 453"/>
                <a:gd name="T39" fmla="*/ 245 h 260"/>
                <a:gd name="T40" fmla="*/ 407 w 453"/>
                <a:gd name="T41" fmla="*/ 237 h 260"/>
                <a:gd name="T42" fmla="*/ 407 w 453"/>
                <a:gd name="T43" fmla="*/ 225 h 260"/>
                <a:gd name="T44" fmla="*/ 425 w 453"/>
                <a:gd name="T45" fmla="*/ 223 h 260"/>
                <a:gd name="T46" fmla="*/ 431 w 453"/>
                <a:gd name="T47" fmla="*/ 233 h 260"/>
                <a:gd name="T48" fmla="*/ 453 w 453"/>
                <a:gd name="T49" fmla="*/ 227 h 260"/>
                <a:gd name="T50" fmla="*/ 407 w 453"/>
                <a:gd name="T51" fmla="*/ 43 h 260"/>
                <a:gd name="T52" fmla="*/ 407 w 453"/>
                <a:gd name="T53" fmla="*/ 27 h 260"/>
                <a:gd name="T54" fmla="*/ 393 w 453"/>
                <a:gd name="T55" fmla="*/ 0 h 260"/>
                <a:gd name="T56" fmla="*/ 388 w 453"/>
                <a:gd name="T57" fmla="*/ 3 h 260"/>
                <a:gd name="T58" fmla="*/ 388 w 453"/>
                <a:gd name="T59" fmla="*/ 3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3" h="260">
                  <a:moveTo>
                    <a:pt x="388" y="3"/>
                  </a:moveTo>
                  <a:lnTo>
                    <a:pt x="399" y="27"/>
                  </a:lnTo>
                  <a:lnTo>
                    <a:pt x="348" y="57"/>
                  </a:lnTo>
                  <a:lnTo>
                    <a:pt x="257" y="59"/>
                  </a:lnTo>
                  <a:lnTo>
                    <a:pt x="93" y="53"/>
                  </a:lnTo>
                  <a:lnTo>
                    <a:pt x="0" y="53"/>
                  </a:lnTo>
                  <a:lnTo>
                    <a:pt x="45" y="167"/>
                  </a:lnTo>
                  <a:lnTo>
                    <a:pt x="93" y="185"/>
                  </a:lnTo>
                  <a:lnTo>
                    <a:pt x="93" y="164"/>
                  </a:lnTo>
                  <a:lnTo>
                    <a:pt x="55" y="136"/>
                  </a:lnTo>
                  <a:lnTo>
                    <a:pt x="45" y="116"/>
                  </a:lnTo>
                  <a:lnTo>
                    <a:pt x="45" y="98"/>
                  </a:lnTo>
                  <a:lnTo>
                    <a:pt x="73" y="98"/>
                  </a:lnTo>
                  <a:lnTo>
                    <a:pt x="99" y="120"/>
                  </a:lnTo>
                  <a:lnTo>
                    <a:pt x="136" y="160"/>
                  </a:lnTo>
                  <a:lnTo>
                    <a:pt x="166" y="181"/>
                  </a:lnTo>
                  <a:lnTo>
                    <a:pt x="204" y="211"/>
                  </a:lnTo>
                  <a:lnTo>
                    <a:pt x="210" y="245"/>
                  </a:lnTo>
                  <a:lnTo>
                    <a:pt x="277" y="260"/>
                  </a:lnTo>
                  <a:lnTo>
                    <a:pt x="344" y="245"/>
                  </a:lnTo>
                  <a:lnTo>
                    <a:pt x="407" y="237"/>
                  </a:lnTo>
                  <a:lnTo>
                    <a:pt x="407" y="225"/>
                  </a:lnTo>
                  <a:lnTo>
                    <a:pt x="425" y="223"/>
                  </a:lnTo>
                  <a:lnTo>
                    <a:pt x="431" y="233"/>
                  </a:lnTo>
                  <a:lnTo>
                    <a:pt x="453" y="227"/>
                  </a:lnTo>
                  <a:lnTo>
                    <a:pt x="407" y="43"/>
                  </a:lnTo>
                  <a:lnTo>
                    <a:pt x="407" y="27"/>
                  </a:lnTo>
                  <a:lnTo>
                    <a:pt x="393" y="0"/>
                  </a:lnTo>
                  <a:lnTo>
                    <a:pt x="38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313">
              <a:extLst>
                <a:ext uri="{FF2B5EF4-FFF2-40B4-BE49-F238E27FC236}">
                  <a16:creationId xmlns:a16="http://schemas.microsoft.com/office/drawing/2014/main" id="{F9479F13-9231-48F3-8378-FF49C9667410}"/>
                </a:ext>
              </a:extLst>
            </p:cNvPr>
            <p:cNvSpPr>
              <a:spLocks/>
            </p:cNvSpPr>
            <p:nvPr/>
          </p:nvSpPr>
          <p:spPr bwMode="auto">
            <a:xfrm>
              <a:off x="3245" y="3131"/>
              <a:ext cx="183" cy="34"/>
            </a:xfrm>
            <a:custGeom>
              <a:avLst/>
              <a:gdLst>
                <a:gd name="T0" fmla="*/ 11 w 183"/>
                <a:gd name="T1" fmla="*/ 4 h 34"/>
                <a:gd name="T2" fmla="*/ 81 w 183"/>
                <a:gd name="T3" fmla="*/ 0 h 34"/>
                <a:gd name="T4" fmla="*/ 136 w 183"/>
                <a:gd name="T5" fmla="*/ 6 h 34"/>
                <a:gd name="T6" fmla="*/ 183 w 183"/>
                <a:gd name="T7" fmla="*/ 20 h 34"/>
                <a:gd name="T8" fmla="*/ 181 w 183"/>
                <a:gd name="T9" fmla="*/ 34 h 34"/>
                <a:gd name="T10" fmla="*/ 132 w 183"/>
                <a:gd name="T11" fmla="*/ 14 h 34"/>
                <a:gd name="T12" fmla="*/ 69 w 183"/>
                <a:gd name="T13" fmla="*/ 10 h 34"/>
                <a:gd name="T14" fmla="*/ 0 w 183"/>
                <a:gd name="T15" fmla="*/ 14 h 34"/>
                <a:gd name="T16" fmla="*/ 11 w 183"/>
                <a:gd name="T17" fmla="*/ 4 h 34"/>
                <a:gd name="T18" fmla="*/ 11 w 183"/>
                <a:gd name="T19" fmla="*/ 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3" h="34">
                  <a:moveTo>
                    <a:pt x="11" y="4"/>
                  </a:moveTo>
                  <a:lnTo>
                    <a:pt x="81" y="0"/>
                  </a:lnTo>
                  <a:lnTo>
                    <a:pt x="136" y="6"/>
                  </a:lnTo>
                  <a:lnTo>
                    <a:pt x="183" y="20"/>
                  </a:lnTo>
                  <a:lnTo>
                    <a:pt x="181" y="34"/>
                  </a:lnTo>
                  <a:lnTo>
                    <a:pt x="132" y="14"/>
                  </a:lnTo>
                  <a:lnTo>
                    <a:pt x="69" y="10"/>
                  </a:lnTo>
                  <a:lnTo>
                    <a:pt x="0" y="14"/>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314">
              <a:extLst>
                <a:ext uri="{FF2B5EF4-FFF2-40B4-BE49-F238E27FC236}">
                  <a16:creationId xmlns:a16="http://schemas.microsoft.com/office/drawing/2014/main" id="{9B55365B-2D4A-42B9-A77E-8A62F0AE8D66}"/>
                </a:ext>
              </a:extLst>
            </p:cNvPr>
            <p:cNvSpPr>
              <a:spLocks/>
            </p:cNvSpPr>
            <p:nvPr/>
          </p:nvSpPr>
          <p:spPr bwMode="auto">
            <a:xfrm>
              <a:off x="3108" y="3135"/>
              <a:ext cx="156" cy="66"/>
            </a:xfrm>
            <a:custGeom>
              <a:avLst/>
              <a:gdLst>
                <a:gd name="T0" fmla="*/ 156 w 156"/>
                <a:gd name="T1" fmla="*/ 14 h 66"/>
                <a:gd name="T2" fmla="*/ 107 w 156"/>
                <a:gd name="T3" fmla="*/ 34 h 66"/>
                <a:gd name="T4" fmla="*/ 10 w 156"/>
                <a:gd name="T5" fmla="*/ 66 h 66"/>
                <a:gd name="T6" fmla="*/ 0 w 156"/>
                <a:gd name="T7" fmla="*/ 60 h 66"/>
                <a:gd name="T8" fmla="*/ 87 w 156"/>
                <a:gd name="T9" fmla="*/ 34 h 66"/>
                <a:gd name="T10" fmla="*/ 137 w 156"/>
                <a:gd name="T11" fmla="*/ 10 h 66"/>
                <a:gd name="T12" fmla="*/ 144 w 156"/>
                <a:gd name="T13" fmla="*/ 0 h 66"/>
                <a:gd name="T14" fmla="*/ 156 w 156"/>
                <a:gd name="T15" fmla="*/ 14 h 66"/>
                <a:gd name="T16" fmla="*/ 156 w 156"/>
                <a:gd name="T17" fmla="*/ 1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66">
                  <a:moveTo>
                    <a:pt x="156" y="14"/>
                  </a:moveTo>
                  <a:lnTo>
                    <a:pt x="107" y="34"/>
                  </a:lnTo>
                  <a:lnTo>
                    <a:pt x="10" y="66"/>
                  </a:lnTo>
                  <a:lnTo>
                    <a:pt x="0" y="60"/>
                  </a:lnTo>
                  <a:lnTo>
                    <a:pt x="87" y="34"/>
                  </a:lnTo>
                  <a:lnTo>
                    <a:pt x="137" y="10"/>
                  </a:lnTo>
                  <a:lnTo>
                    <a:pt x="144" y="0"/>
                  </a:lnTo>
                  <a:lnTo>
                    <a:pt x="1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315">
              <a:extLst>
                <a:ext uri="{FF2B5EF4-FFF2-40B4-BE49-F238E27FC236}">
                  <a16:creationId xmlns:a16="http://schemas.microsoft.com/office/drawing/2014/main" id="{6A30539E-CE4B-4629-ABBF-9B7E3EC4D6C3}"/>
                </a:ext>
              </a:extLst>
            </p:cNvPr>
            <p:cNvSpPr>
              <a:spLocks/>
            </p:cNvSpPr>
            <p:nvPr/>
          </p:nvSpPr>
          <p:spPr bwMode="auto">
            <a:xfrm>
              <a:off x="2776" y="3270"/>
              <a:ext cx="277" cy="49"/>
            </a:xfrm>
            <a:custGeom>
              <a:avLst/>
              <a:gdLst>
                <a:gd name="T0" fmla="*/ 0 w 277"/>
                <a:gd name="T1" fmla="*/ 0 h 49"/>
                <a:gd name="T2" fmla="*/ 16 w 277"/>
                <a:gd name="T3" fmla="*/ 49 h 49"/>
                <a:gd name="T4" fmla="*/ 277 w 277"/>
                <a:gd name="T5" fmla="*/ 41 h 49"/>
                <a:gd name="T6" fmla="*/ 53 w 277"/>
                <a:gd name="T7" fmla="*/ 23 h 49"/>
                <a:gd name="T8" fmla="*/ 0 w 277"/>
                <a:gd name="T9" fmla="*/ 0 h 49"/>
                <a:gd name="T10" fmla="*/ 0 w 27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49">
                  <a:moveTo>
                    <a:pt x="0" y="0"/>
                  </a:moveTo>
                  <a:lnTo>
                    <a:pt x="16" y="49"/>
                  </a:lnTo>
                  <a:lnTo>
                    <a:pt x="277" y="41"/>
                  </a:lnTo>
                  <a:lnTo>
                    <a:pt x="53"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316">
              <a:extLst>
                <a:ext uri="{FF2B5EF4-FFF2-40B4-BE49-F238E27FC236}">
                  <a16:creationId xmlns:a16="http://schemas.microsoft.com/office/drawing/2014/main" id="{04F3651E-1C0B-475D-86FD-05B7C130CBBB}"/>
                </a:ext>
              </a:extLst>
            </p:cNvPr>
            <p:cNvSpPr>
              <a:spLocks/>
            </p:cNvSpPr>
            <p:nvPr/>
          </p:nvSpPr>
          <p:spPr bwMode="auto">
            <a:xfrm>
              <a:off x="3122" y="3211"/>
              <a:ext cx="301" cy="104"/>
            </a:xfrm>
            <a:custGeom>
              <a:avLst/>
              <a:gdLst>
                <a:gd name="T0" fmla="*/ 297 w 301"/>
                <a:gd name="T1" fmla="*/ 71 h 104"/>
                <a:gd name="T2" fmla="*/ 227 w 301"/>
                <a:gd name="T3" fmla="*/ 79 h 104"/>
                <a:gd name="T4" fmla="*/ 126 w 301"/>
                <a:gd name="T5" fmla="*/ 96 h 104"/>
                <a:gd name="T6" fmla="*/ 0 w 301"/>
                <a:gd name="T7" fmla="*/ 104 h 104"/>
                <a:gd name="T8" fmla="*/ 6 w 301"/>
                <a:gd name="T9" fmla="*/ 67 h 104"/>
                <a:gd name="T10" fmla="*/ 97 w 301"/>
                <a:gd name="T11" fmla="*/ 59 h 104"/>
                <a:gd name="T12" fmla="*/ 180 w 301"/>
                <a:gd name="T13" fmla="*/ 23 h 104"/>
                <a:gd name="T14" fmla="*/ 263 w 301"/>
                <a:gd name="T15" fmla="*/ 0 h 104"/>
                <a:gd name="T16" fmla="*/ 301 w 301"/>
                <a:gd name="T17" fmla="*/ 7 h 104"/>
                <a:gd name="T18" fmla="*/ 297 w 301"/>
                <a:gd name="T19" fmla="*/ 71 h 104"/>
                <a:gd name="T20" fmla="*/ 297 w 301"/>
                <a:gd name="T21" fmla="*/ 71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1" h="104">
                  <a:moveTo>
                    <a:pt x="297" y="71"/>
                  </a:moveTo>
                  <a:lnTo>
                    <a:pt x="227" y="79"/>
                  </a:lnTo>
                  <a:lnTo>
                    <a:pt x="126" y="96"/>
                  </a:lnTo>
                  <a:lnTo>
                    <a:pt x="0" y="104"/>
                  </a:lnTo>
                  <a:lnTo>
                    <a:pt x="6" y="67"/>
                  </a:lnTo>
                  <a:lnTo>
                    <a:pt x="97" y="59"/>
                  </a:lnTo>
                  <a:lnTo>
                    <a:pt x="180" y="23"/>
                  </a:lnTo>
                  <a:lnTo>
                    <a:pt x="263" y="0"/>
                  </a:lnTo>
                  <a:lnTo>
                    <a:pt x="301" y="7"/>
                  </a:lnTo>
                  <a:lnTo>
                    <a:pt x="297"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317">
              <a:extLst>
                <a:ext uri="{FF2B5EF4-FFF2-40B4-BE49-F238E27FC236}">
                  <a16:creationId xmlns:a16="http://schemas.microsoft.com/office/drawing/2014/main" id="{557E9B49-1D58-4542-9F43-5139557BF823}"/>
                </a:ext>
              </a:extLst>
            </p:cNvPr>
            <p:cNvSpPr>
              <a:spLocks/>
            </p:cNvSpPr>
            <p:nvPr/>
          </p:nvSpPr>
          <p:spPr bwMode="auto">
            <a:xfrm>
              <a:off x="2673" y="3173"/>
              <a:ext cx="441" cy="138"/>
            </a:xfrm>
            <a:custGeom>
              <a:avLst/>
              <a:gdLst>
                <a:gd name="T0" fmla="*/ 441 w 441"/>
                <a:gd name="T1" fmla="*/ 107 h 138"/>
                <a:gd name="T2" fmla="*/ 433 w 441"/>
                <a:gd name="T3" fmla="*/ 138 h 138"/>
                <a:gd name="T4" fmla="*/ 156 w 441"/>
                <a:gd name="T5" fmla="*/ 122 h 138"/>
                <a:gd name="T6" fmla="*/ 91 w 441"/>
                <a:gd name="T7" fmla="*/ 89 h 138"/>
                <a:gd name="T8" fmla="*/ 42 w 441"/>
                <a:gd name="T9" fmla="*/ 77 h 138"/>
                <a:gd name="T10" fmla="*/ 14 w 441"/>
                <a:gd name="T11" fmla="*/ 32 h 138"/>
                <a:gd name="T12" fmla="*/ 0 w 441"/>
                <a:gd name="T13" fmla="*/ 18 h 138"/>
                <a:gd name="T14" fmla="*/ 8 w 441"/>
                <a:gd name="T15" fmla="*/ 0 h 138"/>
                <a:gd name="T16" fmla="*/ 28 w 441"/>
                <a:gd name="T17" fmla="*/ 28 h 138"/>
                <a:gd name="T18" fmla="*/ 59 w 441"/>
                <a:gd name="T19" fmla="*/ 67 h 138"/>
                <a:gd name="T20" fmla="*/ 105 w 441"/>
                <a:gd name="T21" fmla="*/ 81 h 138"/>
                <a:gd name="T22" fmla="*/ 152 w 441"/>
                <a:gd name="T23" fmla="*/ 107 h 138"/>
                <a:gd name="T24" fmla="*/ 354 w 441"/>
                <a:gd name="T25" fmla="*/ 119 h 138"/>
                <a:gd name="T26" fmla="*/ 441 w 441"/>
                <a:gd name="T27" fmla="*/ 107 h 138"/>
                <a:gd name="T28" fmla="*/ 441 w 441"/>
                <a:gd name="T29" fmla="*/ 107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1" h="138">
                  <a:moveTo>
                    <a:pt x="441" y="107"/>
                  </a:moveTo>
                  <a:lnTo>
                    <a:pt x="433" y="138"/>
                  </a:lnTo>
                  <a:lnTo>
                    <a:pt x="156" y="122"/>
                  </a:lnTo>
                  <a:lnTo>
                    <a:pt x="91" y="89"/>
                  </a:lnTo>
                  <a:lnTo>
                    <a:pt x="42" y="77"/>
                  </a:lnTo>
                  <a:lnTo>
                    <a:pt x="14" y="32"/>
                  </a:lnTo>
                  <a:lnTo>
                    <a:pt x="0" y="18"/>
                  </a:lnTo>
                  <a:lnTo>
                    <a:pt x="8" y="0"/>
                  </a:lnTo>
                  <a:lnTo>
                    <a:pt x="28" y="28"/>
                  </a:lnTo>
                  <a:lnTo>
                    <a:pt x="59" y="67"/>
                  </a:lnTo>
                  <a:lnTo>
                    <a:pt x="105" y="81"/>
                  </a:lnTo>
                  <a:lnTo>
                    <a:pt x="152" y="107"/>
                  </a:lnTo>
                  <a:lnTo>
                    <a:pt x="354" y="119"/>
                  </a:lnTo>
                  <a:lnTo>
                    <a:pt x="441"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318">
              <a:extLst>
                <a:ext uri="{FF2B5EF4-FFF2-40B4-BE49-F238E27FC236}">
                  <a16:creationId xmlns:a16="http://schemas.microsoft.com/office/drawing/2014/main" id="{B8BFBA64-1406-42A8-B0EE-978974BA9840}"/>
                </a:ext>
              </a:extLst>
            </p:cNvPr>
            <p:cNvSpPr>
              <a:spLocks/>
            </p:cNvSpPr>
            <p:nvPr/>
          </p:nvSpPr>
          <p:spPr bwMode="auto">
            <a:xfrm>
              <a:off x="3078" y="3201"/>
              <a:ext cx="30" cy="100"/>
            </a:xfrm>
            <a:custGeom>
              <a:avLst/>
              <a:gdLst>
                <a:gd name="T0" fmla="*/ 14 w 30"/>
                <a:gd name="T1" fmla="*/ 4 h 100"/>
                <a:gd name="T2" fmla="*/ 30 w 30"/>
                <a:gd name="T3" fmla="*/ 49 h 100"/>
                <a:gd name="T4" fmla="*/ 30 w 30"/>
                <a:gd name="T5" fmla="*/ 85 h 100"/>
                <a:gd name="T6" fmla="*/ 18 w 30"/>
                <a:gd name="T7" fmla="*/ 100 h 100"/>
                <a:gd name="T8" fmla="*/ 18 w 30"/>
                <a:gd name="T9" fmla="*/ 57 h 100"/>
                <a:gd name="T10" fmla="*/ 0 w 30"/>
                <a:gd name="T11" fmla="*/ 0 h 100"/>
                <a:gd name="T12" fmla="*/ 14 w 30"/>
                <a:gd name="T13" fmla="*/ 4 h 100"/>
                <a:gd name="T14" fmla="*/ 14 w 30"/>
                <a:gd name="T15" fmla="*/ 4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00">
                  <a:moveTo>
                    <a:pt x="14" y="4"/>
                  </a:moveTo>
                  <a:lnTo>
                    <a:pt x="30" y="49"/>
                  </a:lnTo>
                  <a:lnTo>
                    <a:pt x="30" y="85"/>
                  </a:lnTo>
                  <a:lnTo>
                    <a:pt x="18" y="100"/>
                  </a:lnTo>
                  <a:lnTo>
                    <a:pt x="18" y="57"/>
                  </a:lnTo>
                  <a:lnTo>
                    <a:pt x="0"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19">
              <a:extLst>
                <a:ext uri="{FF2B5EF4-FFF2-40B4-BE49-F238E27FC236}">
                  <a16:creationId xmlns:a16="http://schemas.microsoft.com/office/drawing/2014/main" id="{6CFFEF48-38AF-4E2B-8702-30D050487613}"/>
                </a:ext>
              </a:extLst>
            </p:cNvPr>
            <p:cNvSpPr>
              <a:spLocks/>
            </p:cNvSpPr>
            <p:nvPr/>
          </p:nvSpPr>
          <p:spPr bwMode="auto">
            <a:xfrm>
              <a:off x="3104" y="3191"/>
              <a:ext cx="32" cy="99"/>
            </a:xfrm>
            <a:custGeom>
              <a:avLst/>
              <a:gdLst>
                <a:gd name="T0" fmla="*/ 0 w 32"/>
                <a:gd name="T1" fmla="*/ 0 h 99"/>
                <a:gd name="T2" fmla="*/ 20 w 32"/>
                <a:gd name="T3" fmla="*/ 35 h 99"/>
                <a:gd name="T4" fmla="*/ 24 w 32"/>
                <a:gd name="T5" fmla="*/ 67 h 99"/>
                <a:gd name="T6" fmla="*/ 24 w 32"/>
                <a:gd name="T7" fmla="*/ 99 h 99"/>
                <a:gd name="T8" fmla="*/ 32 w 32"/>
                <a:gd name="T9" fmla="*/ 89 h 99"/>
                <a:gd name="T10" fmla="*/ 28 w 32"/>
                <a:gd name="T11" fmla="*/ 33 h 99"/>
                <a:gd name="T12" fmla="*/ 14 w 32"/>
                <a:gd name="T13" fmla="*/ 2 h 99"/>
                <a:gd name="T14" fmla="*/ 0 w 32"/>
                <a:gd name="T15" fmla="*/ 0 h 99"/>
                <a:gd name="T16" fmla="*/ 0 w 32"/>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99">
                  <a:moveTo>
                    <a:pt x="0" y="0"/>
                  </a:moveTo>
                  <a:lnTo>
                    <a:pt x="20" y="35"/>
                  </a:lnTo>
                  <a:lnTo>
                    <a:pt x="24" y="67"/>
                  </a:lnTo>
                  <a:lnTo>
                    <a:pt x="24" y="99"/>
                  </a:lnTo>
                  <a:lnTo>
                    <a:pt x="32" y="89"/>
                  </a:lnTo>
                  <a:lnTo>
                    <a:pt x="28" y="33"/>
                  </a:lnTo>
                  <a:lnTo>
                    <a:pt x="1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20">
              <a:extLst>
                <a:ext uri="{FF2B5EF4-FFF2-40B4-BE49-F238E27FC236}">
                  <a16:creationId xmlns:a16="http://schemas.microsoft.com/office/drawing/2014/main" id="{33C55F5F-F142-4A2D-A2A2-AC53219DB24F}"/>
                </a:ext>
              </a:extLst>
            </p:cNvPr>
            <p:cNvSpPr>
              <a:spLocks/>
            </p:cNvSpPr>
            <p:nvPr/>
          </p:nvSpPr>
          <p:spPr bwMode="auto">
            <a:xfrm>
              <a:off x="2683" y="3050"/>
              <a:ext cx="30" cy="125"/>
            </a:xfrm>
            <a:custGeom>
              <a:avLst/>
              <a:gdLst>
                <a:gd name="T0" fmla="*/ 20 w 30"/>
                <a:gd name="T1" fmla="*/ 12 h 125"/>
                <a:gd name="T2" fmla="*/ 8 w 30"/>
                <a:gd name="T3" fmla="*/ 30 h 125"/>
                <a:gd name="T4" fmla="*/ 24 w 30"/>
                <a:gd name="T5" fmla="*/ 81 h 125"/>
                <a:gd name="T6" fmla="*/ 30 w 30"/>
                <a:gd name="T7" fmla="*/ 125 h 125"/>
                <a:gd name="T8" fmla="*/ 6 w 30"/>
                <a:gd name="T9" fmla="*/ 60 h 125"/>
                <a:gd name="T10" fmla="*/ 0 w 30"/>
                <a:gd name="T11" fmla="*/ 26 h 125"/>
                <a:gd name="T12" fmla="*/ 18 w 30"/>
                <a:gd name="T13" fmla="*/ 0 h 125"/>
                <a:gd name="T14" fmla="*/ 20 w 30"/>
                <a:gd name="T15" fmla="*/ 12 h 125"/>
                <a:gd name="T16" fmla="*/ 20 w 30"/>
                <a:gd name="T17" fmla="*/ 12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25">
                  <a:moveTo>
                    <a:pt x="20" y="12"/>
                  </a:moveTo>
                  <a:lnTo>
                    <a:pt x="8" y="30"/>
                  </a:lnTo>
                  <a:lnTo>
                    <a:pt x="24" y="81"/>
                  </a:lnTo>
                  <a:lnTo>
                    <a:pt x="30" y="125"/>
                  </a:lnTo>
                  <a:lnTo>
                    <a:pt x="6" y="60"/>
                  </a:lnTo>
                  <a:lnTo>
                    <a:pt x="0" y="26"/>
                  </a:lnTo>
                  <a:lnTo>
                    <a:pt x="18" y="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21">
              <a:extLst>
                <a:ext uri="{FF2B5EF4-FFF2-40B4-BE49-F238E27FC236}">
                  <a16:creationId xmlns:a16="http://schemas.microsoft.com/office/drawing/2014/main" id="{66EB8AD6-D912-4A5B-9D3B-C866A3549692}"/>
                </a:ext>
              </a:extLst>
            </p:cNvPr>
            <p:cNvSpPr>
              <a:spLocks/>
            </p:cNvSpPr>
            <p:nvPr/>
          </p:nvSpPr>
          <p:spPr bwMode="auto">
            <a:xfrm>
              <a:off x="2671" y="3100"/>
              <a:ext cx="42" cy="91"/>
            </a:xfrm>
            <a:custGeom>
              <a:avLst/>
              <a:gdLst>
                <a:gd name="T0" fmla="*/ 18 w 42"/>
                <a:gd name="T1" fmla="*/ 10 h 91"/>
                <a:gd name="T2" fmla="*/ 12 w 42"/>
                <a:gd name="T3" fmla="*/ 35 h 91"/>
                <a:gd name="T4" fmla="*/ 18 w 42"/>
                <a:gd name="T5" fmla="*/ 51 h 91"/>
                <a:gd name="T6" fmla="*/ 42 w 42"/>
                <a:gd name="T7" fmla="*/ 91 h 91"/>
                <a:gd name="T8" fmla="*/ 8 w 42"/>
                <a:gd name="T9" fmla="*/ 57 h 91"/>
                <a:gd name="T10" fmla="*/ 0 w 42"/>
                <a:gd name="T11" fmla="*/ 28 h 91"/>
                <a:gd name="T12" fmla="*/ 16 w 42"/>
                <a:gd name="T13" fmla="*/ 0 h 91"/>
                <a:gd name="T14" fmla="*/ 18 w 42"/>
                <a:gd name="T15" fmla="*/ 10 h 91"/>
                <a:gd name="T16" fmla="*/ 18 w 42"/>
                <a:gd name="T17" fmla="*/ 1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91">
                  <a:moveTo>
                    <a:pt x="18" y="10"/>
                  </a:moveTo>
                  <a:lnTo>
                    <a:pt x="12" y="35"/>
                  </a:lnTo>
                  <a:lnTo>
                    <a:pt x="18" y="51"/>
                  </a:lnTo>
                  <a:lnTo>
                    <a:pt x="42" y="91"/>
                  </a:lnTo>
                  <a:lnTo>
                    <a:pt x="8" y="57"/>
                  </a:lnTo>
                  <a:lnTo>
                    <a:pt x="0" y="28"/>
                  </a:lnTo>
                  <a:lnTo>
                    <a:pt x="16"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22">
              <a:extLst>
                <a:ext uri="{FF2B5EF4-FFF2-40B4-BE49-F238E27FC236}">
                  <a16:creationId xmlns:a16="http://schemas.microsoft.com/office/drawing/2014/main" id="{4DF92191-28E6-45ED-807C-19B485A5D63E}"/>
                </a:ext>
              </a:extLst>
            </p:cNvPr>
            <p:cNvSpPr>
              <a:spLocks/>
            </p:cNvSpPr>
            <p:nvPr/>
          </p:nvSpPr>
          <p:spPr bwMode="auto">
            <a:xfrm>
              <a:off x="2665" y="3282"/>
              <a:ext cx="635" cy="713"/>
            </a:xfrm>
            <a:custGeom>
              <a:avLst/>
              <a:gdLst>
                <a:gd name="T0" fmla="*/ 226 w 635"/>
                <a:gd name="T1" fmla="*/ 37 h 713"/>
                <a:gd name="T2" fmla="*/ 176 w 635"/>
                <a:gd name="T3" fmla="*/ 158 h 713"/>
                <a:gd name="T4" fmla="*/ 133 w 635"/>
                <a:gd name="T5" fmla="*/ 373 h 713"/>
                <a:gd name="T6" fmla="*/ 99 w 635"/>
                <a:gd name="T7" fmla="*/ 482 h 713"/>
                <a:gd name="T8" fmla="*/ 48 w 635"/>
                <a:gd name="T9" fmla="*/ 490 h 713"/>
                <a:gd name="T10" fmla="*/ 0 w 635"/>
                <a:gd name="T11" fmla="*/ 490 h 713"/>
                <a:gd name="T12" fmla="*/ 61 w 635"/>
                <a:gd name="T13" fmla="*/ 498 h 713"/>
                <a:gd name="T14" fmla="*/ 107 w 635"/>
                <a:gd name="T15" fmla="*/ 498 h 713"/>
                <a:gd name="T16" fmla="*/ 192 w 635"/>
                <a:gd name="T17" fmla="*/ 523 h 713"/>
                <a:gd name="T18" fmla="*/ 212 w 635"/>
                <a:gd name="T19" fmla="*/ 553 h 713"/>
                <a:gd name="T20" fmla="*/ 261 w 635"/>
                <a:gd name="T21" fmla="*/ 594 h 713"/>
                <a:gd name="T22" fmla="*/ 471 w 635"/>
                <a:gd name="T23" fmla="*/ 644 h 713"/>
                <a:gd name="T24" fmla="*/ 530 w 635"/>
                <a:gd name="T25" fmla="*/ 646 h 713"/>
                <a:gd name="T26" fmla="*/ 514 w 635"/>
                <a:gd name="T27" fmla="*/ 703 h 713"/>
                <a:gd name="T28" fmla="*/ 528 w 635"/>
                <a:gd name="T29" fmla="*/ 713 h 713"/>
                <a:gd name="T30" fmla="*/ 552 w 635"/>
                <a:gd name="T31" fmla="*/ 646 h 713"/>
                <a:gd name="T32" fmla="*/ 615 w 635"/>
                <a:gd name="T33" fmla="*/ 622 h 713"/>
                <a:gd name="T34" fmla="*/ 621 w 635"/>
                <a:gd name="T35" fmla="*/ 381 h 713"/>
                <a:gd name="T36" fmla="*/ 629 w 635"/>
                <a:gd name="T37" fmla="*/ 270 h 713"/>
                <a:gd name="T38" fmla="*/ 621 w 635"/>
                <a:gd name="T39" fmla="*/ 173 h 713"/>
                <a:gd name="T40" fmla="*/ 633 w 635"/>
                <a:gd name="T41" fmla="*/ 89 h 713"/>
                <a:gd name="T42" fmla="*/ 635 w 635"/>
                <a:gd name="T43" fmla="*/ 0 h 713"/>
                <a:gd name="T44" fmla="*/ 619 w 635"/>
                <a:gd name="T45" fmla="*/ 11 h 713"/>
                <a:gd name="T46" fmla="*/ 617 w 635"/>
                <a:gd name="T47" fmla="*/ 100 h 713"/>
                <a:gd name="T48" fmla="*/ 611 w 635"/>
                <a:gd name="T49" fmla="*/ 217 h 713"/>
                <a:gd name="T50" fmla="*/ 613 w 635"/>
                <a:gd name="T51" fmla="*/ 393 h 713"/>
                <a:gd name="T52" fmla="*/ 603 w 635"/>
                <a:gd name="T53" fmla="*/ 567 h 713"/>
                <a:gd name="T54" fmla="*/ 603 w 635"/>
                <a:gd name="T55" fmla="*/ 618 h 713"/>
                <a:gd name="T56" fmla="*/ 580 w 635"/>
                <a:gd name="T57" fmla="*/ 628 h 713"/>
                <a:gd name="T58" fmla="*/ 487 w 635"/>
                <a:gd name="T59" fmla="*/ 630 h 713"/>
                <a:gd name="T60" fmla="*/ 406 w 635"/>
                <a:gd name="T61" fmla="*/ 618 h 713"/>
                <a:gd name="T62" fmla="*/ 299 w 635"/>
                <a:gd name="T63" fmla="*/ 586 h 713"/>
                <a:gd name="T64" fmla="*/ 281 w 635"/>
                <a:gd name="T65" fmla="*/ 563 h 713"/>
                <a:gd name="T66" fmla="*/ 261 w 635"/>
                <a:gd name="T67" fmla="*/ 575 h 713"/>
                <a:gd name="T68" fmla="*/ 224 w 635"/>
                <a:gd name="T69" fmla="*/ 543 h 713"/>
                <a:gd name="T70" fmla="*/ 196 w 635"/>
                <a:gd name="T71" fmla="*/ 501 h 713"/>
                <a:gd name="T72" fmla="*/ 170 w 635"/>
                <a:gd name="T73" fmla="*/ 320 h 713"/>
                <a:gd name="T74" fmla="*/ 164 w 635"/>
                <a:gd name="T75" fmla="*/ 251 h 713"/>
                <a:gd name="T76" fmla="*/ 212 w 635"/>
                <a:gd name="T77" fmla="*/ 112 h 713"/>
                <a:gd name="T78" fmla="*/ 245 w 635"/>
                <a:gd name="T79" fmla="*/ 29 h 713"/>
                <a:gd name="T80" fmla="*/ 226 w 635"/>
                <a:gd name="T81" fmla="*/ 37 h 713"/>
                <a:gd name="T82" fmla="*/ 226 w 635"/>
                <a:gd name="T83" fmla="*/ 37 h 7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5" h="713">
                  <a:moveTo>
                    <a:pt x="226" y="37"/>
                  </a:moveTo>
                  <a:lnTo>
                    <a:pt x="176" y="158"/>
                  </a:lnTo>
                  <a:lnTo>
                    <a:pt x="133" y="373"/>
                  </a:lnTo>
                  <a:lnTo>
                    <a:pt x="99" y="482"/>
                  </a:lnTo>
                  <a:lnTo>
                    <a:pt x="48" y="490"/>
                  </a:lnTo>
                  <a:lnTo>
                    <a:pt x="0" y="490"/>
                  </a:lnTo>
                  <a:lnTo>
                    <a:pt x="61" y="498"/>
                  </a:lnTo>
                  <a:lnTo>
                    <a:pt x="107" y="498"/>
                  </a:lnTo>
                  <a:lnTo>
                    <a:pt x="192" y="523"/>
                  </a:lnTo>
                  <a:lnTo>
                    <a:pt x="212" y="553"/>
                  </a:lnTo>
                  <a:lnTo>
                    <a:pt x="261" y="594"/>
                  </a:lnTo>
                  <a:lnTo>
                    <a:pt x="471" y="644"/>
                  </a:lnTo>
                  <a:lnTo>
                    <a:pt x="530" y="646"/>
                  </a:lnTo>
                  <a:lnTo>
                    <a:pt x="514" y="703"/>
                  </a:lnTo>
                  <a:lnTo>
                    <a:pt x="528" y="713"/>
                  </a:lnTo>
                  <a:lnTo>
                    <a:pt x="552" y="646"/>
                  </a:lnTo>
                  <a:lnTo>
                    <a:pt x="615" y="622"/>
                  </a:lnTo>
                  <a:lnTo>
                    <a:pt x="621" y="381"/>
                  </a:lnTo>
                  <a:lnTo>
                    <a:pt x="629" y="270"/>
                  </a:lnTo>
                  <a:lnTo>
                    <a:pt x="621" y="173"/>
                  </a:lnTo>
                  <a:lnTo>
                    <a:pt x="633" y="89"/>
                  </a:lnTo>
                  <a:lnTo>
                    <a:pt x="635" y="0"/>
                  </a:lnTo>
                  <a:lnTo>
                    <a:pt x="619" y="11"/>
                  </a:lnTo>
                  <a:lnTo>
                    <a:pt x="617" y="100"/>
                  </a:lnTo>
                  <a:lnTo>
                    <a:pt x="611" y="217"/>
                  </a:lnTo>
                  <a:lnTo>
                    <a:pt x="613" y="393"/>
                  </a:lnTo>
                  <a:lnTo>
                    <a:pt x="603" y="567"/>
                  </a:lnTo>
                  <a:lnTo>
                    <a:pt x="603" y="618"/>
                  </a:lnTo>
                  <a:lnTo>
                    <a:pt x="580" y="628"/>
                  </a:lnTo>
                  <a:lnTo>
                    <a:pt x="487" y="630"/>
                  </a:lnTo>
                  <a:lnTo>
                    <a:pt x="406" y="618"/>
                  </a:lnTo>
                  <a:lnTo>
                    <a:pt x="299" y="586"/>
                  </a:lnTo>
                  <a:lnTo>
                    <a:pt x="281" y="563"/>
                  </a:lnTo>
                  <a:lnTo>
                    <a:pt x="261" y="575"/>
                  </a:lnTo>
                  <a:lnTo>
                    <a:pt x="224" y="543"/>
                  </a:lnTo>
                  <a:lnTo>
                    <a:pt x="196" y="501"/>
                  </a:lnTo>
                  <a:lnTo>
                    <a:pt x="170" y="320"/>
                  </a:lnTo>
                  <a:lnTo>
                    <a:pt x="164" y="251"/>
                  </a:lnTo>
                  <a:lnTo>
                    <a:pt x="212" y="112"/>
                  </a:lnTo>
                  <a:lnTo>
                    <a:pt x="245" y="29"/>
                  </a:lnTo>
                  <a:lnTo>
                    <a:pt x="22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23">
              <a:extLst>
                <a:ext uri="{FF2B5EF4-FFF2-40B4-BE49-F238E27FC236}">
                  <a16:creationId xmlns:a16="http://schemas.microsoft.com/office/drawing/2014/main" id="{7E943028-37E3-4909-85B7-7030EBAA936B}"/>
                </a:ext>
              </a:extLst>
            </p:cNvPr>
            <p:cNvSpPr>
              <a:spLocks/>
            </p:cNvSpPr>
            <p:nvPr/>
          </p:nvSpPr>
          <p:spPr bwMode="auto">
            <a:xfrm>
              <a:off x="3094" y="3305"/>
              <a:ext cx="34" cy="18"/>
            </a:xfrm>
            <a:custGeom>
              <a:avLst/>
              <a:gdLst>
                <a:gd name="T0" fmla="*/ 8 w 34"/>
                <a:gd name="T1" fmla="*/ 0 h 18"/>
                <a:gd name="T2" fmla="*/ 34 w 34"/>
                <a:gd name="T3" fmla="*/ 0 h 18"/>
                <a:gd name="T4" fmla="*/ 34 w 34"/>
                <a:gd name="T5" fmla="*/ 14 h 18"/>
                <a:gd name="T6" fmla="*/ 10 w 34"/>
                <a:gd name="T7" fmla="*/ 18 h 18"/>
                <a:gd name="T8" fmla="*/ 0 w 34"/>
                <a:gd name="T9" fmla="*/ 10 h 18"/>
                <a:gd name="T10" fmla="*/ 8 w 34"/>
                <a:gd name="T11" fmla="*/ 0 h 18"/>
                <a:gd name="T12" fmla="*/ 8 w 3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8" y="0"/>
                  </a:moveTo>
                  <a:lnTo>
                    <a:pt x="34" y="0"/>
                  </a:lnTo>
                  <a:lnTo>
                    <a:pt x="34" y="14"/>
                  </a:lnTo>
                  <a:lnTo>
                    <a:pt x="10"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24">
              <a:extLst>
                <a:ext uri="{FF2B5EF4-FFF2-40B4-BE49-F238E27FC236}">
                  <a16:creationId xmlns:a16="http://schemas.microsoft.com/office/drawing/2014/main" id="{73EAC5EF-6B87-488F-92F0-3FD5EF3E1D96}"/>
                </a:ext>
              </a:extLst>
            </p:cNvPr>
            <p:cNvSpPr>
              <a:spLocks/>
            </p:cNvSpPr>
            <p:nvPr/>
          </p:nvSpPr>
          <p:spPr bwMode="auto">
            <a:xfrm>
              <a:off x="2985" y="3473"/>
              <a:ext cx="285" cy="79"/>
            </a:xfrm>
            <a:custGeom>
              <a:avLst/>
              <a:gdLst>
                <a:gd name="T0" fmla="*/ 0 w 285"/>
                <a:gd name="T1" fmla="*/ 0 h 79"/>
                <a:gd name="T2" fmla="*/ 173 w 285"/>
                <a:gd name="T3" fmla="*/ 60 h 79"/>
                <a:gd name="T4" fmla="*/ 230 w 285"/>
                <a:gd name="T5" fmla="*/ 60 h 79"/>
                <a:gd name="T6" fmla="*/ 285 w 285"/>
                <a:gd name="T7" fmla="*/ 50 h 79"/>
                <a:gd name="T8" fmla="*/ 267 w 285"/>
                <a:gd name="T9" fmla="*/ 71 h 79"/>
                <a:gd name="T10" fmla="*/ 194 w 285"/>
                <a:gd name="T11" fmla="*/ 79 h 79"/>
                <a:gd name="T12" fmla="*/ 137 w 285"/>
                <a:gd name="T13" fmla="*/ 60 h 79"/>
                <a:gd name="T14" fmla="*/ 0 w 285"/>
                <a:gd name="T15" fmla="*/ 0 h 79"/>
                <a:gd name="T16" fmla="*/ 0 w 28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79">
                  <a:moveTo>
                    <a:pt x="0" y="0"/>
                  </a:moveTo>
                  <a:lnTo>
                    <a:pt x="173" y="60"/>
                  </a:lnTo>
                  <a:lnTo>
                    <a:pt x="230" y="60"/>
                  </a:lnTo>
                  <a:lnTo>
                    <a:pt x="285" y="50"/>
                  </a:lnTo>
                  <a:lnTo>
                    <a:pt x="267" y="71"/>
                  </a:lnTo>
                  <a:lnTo>
                    <a:pt x="194" y="79"/>
                  </a:lnTo>
                  <a:lnTo>
                    <a:pt x="137"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25">
              <a:extLst>
                <a:ext uri="{FF2B5EF4-FFF2-40B4-BE49-F238E27FC236}">
                  <a16:creationId xmlns:a16="http://schemas.microsoft.com/office/drawing/2014/main" id="{6784950F-10D7-48D8-BA74-9FF42C872EE9}"/>
                </a:ext>
              </a:extLst>
            </p:cNvPr>
            <p:cNvSpPr>
              <a:spLocks/>
            </p:cNvSpPr>
            <p:nvPr/>
          </p:nvSpPr>
          <p:spPr bwMode="auto">
            <a:xfrm>
              <a:off x="3753" y="2215"/>
              <a:ext cx="383" cy="1235"/>
            </a:xfrm>
            <a:custGeom>
              <a:avLst/>
              <a:gdLst>
                <a:gd name="T0" fmla="*/ 0 w 383"/>
                <a:gd name="T1" fmla="*/ 14 h 1235"/>
                <a:gd name="T2" fmla="*/ 75 w 383"/>
                <a:gd name="T3" fmla="*/ 65 h 1235"/>
                <a:gd name="T4" fmla="*/ 223 w 383"/>
                <a:gd name="T5" fmla="*/ 217 h 1235"/>
                <a:gd name="T6" fmla="*/ 298 w 383"/>
                <a:gd name="T7" fmla="*/ 342 h 1235"/>
                <a:gd name="T8" fmla="*/ 336 w 383"/>
                <a:gd name="T9" fmla="*/ 513 h 1235"/>
                <a:gd name="T10" fmla="*/ 360 w 383"/>
                <a:gd name="T11" fmla="*/ 816 h 1235"/>
                <a:gd name="T12" fmla="*/ 360 w 383"/>
                <a:gd name="T13" fmla="*/ 997 h 1235"/>
                <a:gd name="T14" fmla="*/ 364 w 383"/>
                <a:gd name="T15" fmla="*/ 1065 h 1235"/>
                <a:gd name="T16" fmla="*/ 352 w 383"/>
                <a:gd name="T17" fmla="*/ 1120 h 1235"/>
                <a:gd name="T18" fmla="*/ 316 w 383"/>
                <a:gd name="T19" fmla="*/ 1177 h 1235"/>
                <a:gd name="T20" fmla="*/ 271 w 383"/>
                <a:gd name="T21" fmla="*/ 1177 h 1235"/>
                <a:gd name="T22" fmla="*/ 223 w 383"/>
                <a:gd name="T23" fmla="*/ 1205 h 1235"/>
                <a:gd name="T24" fmla="*/ 202 w 383"/>
                <a:gd name="T25" fmla="*/ 1217 h 1235"/>
                <a:gd name="T26" fmla="*/ 198 w 383"/>
                <a:gd name="T27" fmla="*/ 1235 h 1235"/>
                <a:gd name="T28" fmla="*/ 285 w 383"/>
                <a:gd name="T29" fmla="*/ 1201 h 1235"/>
                <a:gd name="T30" fmla="*/ 322 w 383"/>
                <a:gd name="T31" fmla="*/ 1189 h 1235"/>
                <a:gd name="T32" fmla="*/ 372 w 383"/>
                <a:gd name="T33" fmla="*/ 1130 h 1235"/>
                <a:gd name="T34" fmla="*/ 383 w 383"/>
                <a:gd name="T35" fmla="*/ 1047 h 1235"/>
                <a:gd name="T36" fmla="*/ 376 w 383"/>
                <a:gd name="T37" fmla="*/ 926 h 1235"/>
                <a:gd name="T38" fmla="*/ 372 w 383"/>
                <a:gd name="T39" fmla="*/ 743 h 1235"/>
                <a:gd name="T40" fmla="*/ 352 w 383"/>
                <a:gd name="T41" fmla="*/ 504 h 1235"/>
                <a:gd name="T42" fmla="*/ 314 w 383"/>
                <a:gd name="T43" fmla="*/ 338 h 1235"/>
                <a:gd name="T44" fmla="*/ 255 w 383"/>
                <a:gd name="T45" fmla="*/ 247 h 1235"/>
                <a:gd name="T46" fmla="*/ 211 w 383"/>
                <a:gd name="T47" fmla="*/ 185 h 1235"/>
                <a:gd name="T48" fmla="*/ 93 w 383"/>
                <a:gd name="T49" fmla="*/ 65 h 1235"/>
                <a:gd name="T50" fmla="*/ 41 w 383"/>
                <a:gd name="T51" fmla="*/ 29 h 1235"/>
                <a:gd name="T52" fmla="*/ 6 w 383"/>
                <a:gd name="T53" fmla="*/ 0 h 1235"/>
                <a:gd name="T54" fmla="*/ 0 w 383"/>
                <a:gd name="T55" fmla="*/ 14 h 1235"/>
                <a:gd name="T56" fmla="*/ 0 w 383"/>
                <a:gd name="T57" fmla="*/ 14 h 12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3" h="1235">
                  <a:moveTo>
                    <a:pt x="0" y="14"/>
                  </a:moveTo>
                  <a:lnTo>
                    <a:pt x="75" y="65"/>
                  </a:lnTo>
                  <a:lnTo>
                    <a:pt x="223" y="217"/>
                  </a:lnTo>
                  <a:lnTo>
                    <a:pt x="298" y="342"/>
                  </a:lnTo>
                  <a:lnTo>
                    <a:pt x="336" y="513"/>
                  </a:lnTo>
                  <a:lnTo>
                    <a:pt x="360" y="816"/>
                  </a:lnTo>
                  <a:lnTo>
                    <a:pt x="360" y="997"/>
                  </a:lnTo>
                  <a:lnTo>
                    <a:pt x="364" y="1065"/>
                  </a:lnTo>
                  <a:lnTo>
                    <a:pt x="352" y="1120"/>
                  </a:lnTo>
                  <a:lnTo>
                    <a:pt x="316" y="1177"/>
                  </a:lnTo>
                  <a:lnTo>
                    <a:pt x="271" y="1177"/>
                  </a:lnTo>
                  <a:lnTo>
                    <a:pt x="223" y="1205"/>
                  </a:lnTo>
                  <a:lnTo>
                    <a:pt x="202" y="1217"/>
                  </a:lnTo>
                  <a:lnTo>
                    <a:pt x="198" y="1235"/>
                  </a:lnTo>
                  <a:lnTo>
                    <a:pt x="285" y="1201"/>
                  </a:lnTo>
                  <a:lnTo>
                    <a:pt x="322" y="1189"/>
                  </a:lnTo>
                  <a:lnTo>
                    <a:pt x="372" y="1130"/>
                  </a:lnTo>
                  <a:lnTo>
                    <a:pt x="383" y="1047"/>
                  </a:lnTo>
                  <a:lnTo>
                    <a:pt x="376" y="926"/>
                  </a:lnTo>
                  <a:lnTo>
                    <a:pt x="372" y="743"/>
                  </a:lnTo>
                  <a:lnTo>
                    <a:pt x="352" y="504"/>
                  </a:lnTo>
                  <a:lnTo>
                    <a:pt x="314" y="338"/>
                  </a:lnTo>
                  <a:lnTo>
                    <a:pt x="255" y="247"/>
                  </a:lnTo>
                  <a:lnTo>
                    <a:pt x="211" y="185"/>
                  </a:lnTo>
                  <a:lnTo>
                    <a:pt x="93" y="65"/>
                  </a:lnTo>
                  <a:lnTo>
                    <a:pt x="41" y="29"/>
                  </a:lnTo>
                  <a:lnTo>
                    <a:pt x="6"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26">
              <a:extLst>
                <a:ext uri="{FF2B5EF4-FFF2-40B4-BE49-F238E27FC236}">
                  <a16:creationId xmlns:a16="http://schemas.microsoft.com/office/drawing/2014/main" id="{55F12352-E720-429D-93E9-59229CC6E433}"/>
                </a:ext>
              </a:extLst>
            </p:cNvPr>
            <p:cNvSpPr>
              <a:spLocks/>
            </p:cNvSpPr>
            <p:nvPr/>
          </p:nvSpPr>
          <p:spPr bwMode="auto">
            <a:xfrm>
              <a:off x="3593" y="2580"/>
              <a:ext cx="53" cy="283"/>
            </a:xfrm>
            <a:custGeom>
              <a:avLst/>
              <a:gdLst>
                <a:gd name="T0" fmla="*/ 43 w 53"/>
                <a:gd name="T1" fmla="*/ 0 h 283"/>
                <a:gd name="T2" fmla="*/ 19 w 53"/>
                <a:gd name="T3" fmla="*/ 137 h 283"/>
                <a:gd name="T4" fmla="*/ 53 w 53"/>
                <a:gd name="T5" fmla="*/ 283 h 283"/>
                <a:gd name="T6" fmla="*/ 0 w 53"/>
                <a:gd name="T7" fmla="*/ 123 h 283"/>
                <a:gd name="T8" fmla="*/ 43 w 53"/>
                <a:gd name="T9" fmla="*/ 0 h 283"/>
                <a:gd name="T10" fmla="*/ 43 w 53"/>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283">
                  <a:moveTo>
                    <a:pt x="43" y="0"/>
                  </a:moveTo>
                  <a:lnTo>
                    <a:pt x="19" y="137"/>
                  </a:lnTo>
                  <a:lnTo>
                    <a:pt x="53" y="283"/>
                  </a:lnTo>
                  <a:lnTo>
                    <a:pt x="0" y="123"/>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27">
              <a:extLst>
                <a:ext uri="{FF2B5EF4-FFF2-40B4-BE49-F238E27FC236}">
                  <a16:creationId xmlns:a16="http://schemas.microsoft.com/office/drawing/2014/main" id="{F0019B71-AB78-4607-A200-AFB2FFC7EC37}"/>
                </a:ext>
              </a:extLst>
            </p:cNvPr>
            <p:cNvSpPr>
              <a:spLocks/>
            </p:cNvSpPr>
            <p:nvPr/>
          </p:nvSpPr>
          <p:spPr bwMode="auto">
            <a:xfrm>
              <a:off x="3430" y="2855"/>
              <a:ext cx="265" cy="1154"/>
            </a:xfrm>
            <a:custGeom>
              <a:avLst/>
              <a:gdLst>
                <a:gd name="T0" fmla="*/ 250 w 265"/>
                <a:gd name="T1" fmla="*/ 0 h 1154"/>
                <a:gd name="T2" fmla="*/ 238 w 265"/>
                <a:gd name="T3" fmla="*/ 276 h 1154"/>
                <a:gd name="T4" fmla="*/ 236 w 265"/>
                <a:gd name="T5" fmla="*/ 314 h 1154"/>
                <a:gd name="T6" fmla="*/ 265 w 265"/>
                <a:gd name="T7" fmla="*/ 346 h 1154"/>
                <a:gd name="T8" fmla="*/ 252 w 265"/>
                <a:gd name="T9" fmla="*/ 427 h 1154"/>
                <a:gd name="T10" fmla="*/ 224 w 265"/>
                <a:gd name="T11" fmla="*/ 565 h 1154"/>
                <a:gd name="T12" fmla="*/ 190 w 265"/>
                <a:gd name="T13" fmla="*/ 642 h 1154"/>
                <a:gd name="T14" fmla="*/ 194 w 265"/>
                <a:gd name="T15" fmla="*/ 705 h 1154"/>
                <a:gd name="T16" fmla="*/ 163 w 265"/>
                <a:gd name="T17" fmla="*/ 743 h 1154"/>
                <a:gd name="T18" fmla="*/ 157 w 265"/>
                <a:gd name="T19" fmla="*/ 816 h 1154"/>
                <a:gd name="T20" fmla="*/ 85 w 265"/>
                <a:gd name="T21" fmla="*/ 976 h 1154"/>
                <a:gd name="T22" fmla="*/ 36 w 265"/>
                <a:gd name="T23" fmla="*/ 1154 h 1154"/>
                <a:gd name="T24" fmla="*/ 18 w 265"/>
                <a:gd name="T25" fmla="*/ 1150 h 1154"/>
                <a:gd name="T26" fmla="*/ 52 w 265"/>
                <a:gd name="T27" fmla="*/ 1045 h 1154"/>
                <a:gd name="T28" fmla="*/ 32 w 265"/>
                <a:gd name="T29" fmla="*/ 774 h 1154"/>
                <a:gd name="T30" fmla="*/ 0 w 265"/>
                <a:gd name="T31" fmla="*/ 685 h 1154"/>
                <a:gd name="T32" fmla="*/ 58 w 265"/>
                <a:gd name="T33" fmla="*/ 519 h 1154"/>
                <a:gd name="T34" fmla="*/ 32 w 265"/>
                <a:gd name="T35" fmla="*/ 500 h 1154"/>
                <a:gd name="T36" fmla="*/ 2 w 265"/>
                <a:gd name="T37" fmla="*/ 438 h 1154"/>
                <a:gd name="T38" fmla="*/ 44 w 265"/>
                <a:gd name="T39" fmla="*/ 476 h 1154"/>
                <a:gd name="T40" fmla="*/ 99 w 265"/>
                <a:gd name="T41" fmla="*/ 539 h 1154"/>
                <a:gd name="T42" fmla="*/ 174 w 265"/>
                <a:gd name="T43" fmla="*/ 585 h 1154"/>
                <a:gd name="T44" fmla="*/ 107 w 265"/>
                <a:gd name="T45" fmla="*/ 660 h 1154"/>
                <a:gd name="T46" fmla="*/ 85 w 265"/>
                <a:gd name="T47" fmla="*/ 705 h 1154"/>
                <a:gd name="T48" fmla="*/ 125 w 265"/>
                <a:gd name="T49" fmla="*/ 816 h 1154"/>
                <a:gd name="T50" fmla="*/ 143 w 265"/>
                <a:gd name="T51" fmla="*/ 743 h 1154"/>
                <a:gd name="T52" fmla="*/ 172 w 265"/>
                <a:gd name="T53" fmla="*/ 685 h 1154"/>
                <a:gd name="T54" fmla="*/ 172 w 265"/>
                <a:gd name="T55" fmla="*/ 624 h 1154"/>
                <a:gd name="T56" fmla="*/ 206 w 265"/>
                <a:gd name="T57" fmla="*/ 569 h 1154"/>
                <a:gd name="T58" fmla="*/ 252 w 265"/>
                <a:gd name="T59" fmla="*/ 369 h 1154"/>
                <a:gd name="T60" fmla="*/ 214 w 265"/>
                <a:gd name="T61" fmla="*/ 306 h 1154"/>
                <a:gd name="T62" fmla="*/ 224 w 265"/>
                <a:gd name="T63" fmla="*/ 261 h 1154"/>
                <a:gd name="T64" fmla="*/ 236 w 265"/>
                <a:gd name="T65" fmla="*/ 43 h 1154"/>
                <a:gd name="T66" fmla="*/ 250 w 265"/>
                <a:gd name="T67" fmla="*/ 0 h 1154"/>
                <a:gd name="T68" fmla="*/ 250 w 265"/>
                <a:gd name="T69" fmla="*/ 0 h 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5" h="1154">
                  <a:moveTo>
                    <a:pt x="250" y="0"/>
                  </a:moveTo>
                  <a:lnTo>
                    <a:pt x="238" y="276"/>
                  </a:lnTo>
                  <a:lnTo>
                    <a:pt x="236" y="314"/>
                  </a:lnTo>
                  <a:lnTo>
                    <a:pt x="265" y="346"/>
                  </a:lnTo>
                  <a:lnTo>
                    <a:pt x="252" y="427"/>
                  </a:lnTo>
                  <a:lnTo>
                    <a:pt x="224" y="565"/>
                  </a:lnTo>
                  <a:lnTo>
                    <a:pt x="190" y="642"/>
                  </a:lnTo>
                  <a:lnTo>
                    <a:pt x="194" y="705"/>
                  </a:lnTo>
                  <a:lnTo>
                    <a:pt x="163" y="743"/>
                  </a:lnTo>
                  <a:lnTo>
                    <a:pt x="157" y="816"/>
                  </a:lnTo>
                  <a:lnTo>
                    <a:pt x="85" y="976"/>
                  </a:lnTo>
                  <a:lnTo>
                    <a:pt x="36" y="1154"/>
                  </a:lnTo>
                  <a:lnTo>
                    <a:pt x="18" y="1150"/>
                  </a:lnTo>
                  <a:lnTo>
                    <a:pt x="52" y="1045"/>
                  </a:lnTo>
                  <a:lnTo>
                    <a:pt x="32" y="774"/>
                  </a:lnTo>
                  <a:lnTo>
                    <a:pt x="0" y="685"/>
                  </a:lnTo>
                  <a:lnTo>
                    <a:pt x="58" y="519"/>
                  </a:lnTo>
                  <a:lnTo>
                    <a:pt x="32" y="500"/>
                  </a:lnTo>
                  <a:lnTo>
                    <a:pt x="2" y="438"/>
                  </a:lnTo>
                  <a:lnTo>
                    <a:pt x="44" y="476"/>
                  </a:lnTo>
                  <a:lnTo>
                    <a:pt x="99" y="539"/>
                  </a:lnTo>
                  <a:lnTo>
                    <a:pt x="174" y="585"/>
                  </a:lnTo>
                  <a:lnTo>
                    <a:pt x="107" y="660"/>
                  </a:lnTo>
                  <a:lnTo>
                    <a:pt x="85" y="705"/>
                  </a:lnTo>
                  <a:lnTo>
                    <a:pt x="125" y="816"/>
                  </a:lnTo>
                  <a:lnTo>
                    <a:pt x="143" y="743"/>
                  </a:lnTo>
                  <a:lnTo>
                    <a:pt x="172" y="685"/>
                  </a:lnTo>
                  <a:lnTo>
                    <a:pt x="172" y="624"/>
                  </a:lnTo>
                  <a:lnTo>
                    <a:pt x="206" y="569"/>
                  </a:lnTo>
                  <a:lnTo>
                    <a:pt x="252" y="369"/>
                  </a:lnTo>
                  <a:lnTo>
                    <a:pt x="214" y="306"/>
                  </a:lnTo>
                  <a:lnTo>
                    <a:pt x="224" y="261"/>
                  </a:lnTo>
                  <a:lnTo>
                    <a:pt x="236" y="43"/>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28">
              <a:extLst>
                <a:ext uri="{FF2B5EF4-FFF2-40B4-BE49-F238E27FC236}">
                  <a16:creationId xmlns:a16="http://schemas.microsoft.com/office/drawing/2014/main" id="{941DDF51-E5A7-4DC3-A3F0-7F58DD784B7C}"/>
                </a:ext>
              </a:extLst>
            </p:cNvPr>
            <p:cNvSpPr>
              <a:spLocks/>
            </p:cNvSpPr>
            <p:nvPr/>
          </p:nvSpPr>
          <p:spPr bwMode="auto">
            <a:xfrm>
              <a:off x="3709" y="3232"/>
              <a:ext cx="186" cy="233"/>
            </a:xfrm>
            <a:custGeom>
              <a:avLst/>
              <a:gdLst>
                <a:gd name="T0" fmla="*/ 0 w 186"/>
                <a:gd name="T1" fmla="*/ 0 h 233"/>
                <a:gd name="T2" fmla="*/ 85 w 186"/>
                <a:gd name="T3" fmla="*/ 30 h 233"/>
                <a:gd name="T4" fmla="*/ 141 w 186"/>
                <a:gd name="T5" fmla="*/ 83 h 233"/>
                <a:gd name="T6" fmla="*/ 182 w 186"/>
                <a:gd name="T7" fmla="*/ 184 h 233"/>
                <a:gd name="T8" fmla="*/ 186 w 186"/>
                <a:gd name="T9" fmla="*/ 233 h 233"/>
                <a:gd name="T10" fmla="*/ 127 w 186"/>
                <a:gd name="T11" fmla="*/ 87 h 233"/>
                <a:gd name="T12" fmla="*/ 50 w 186"/>
                <a:gd name="T13" fmla="*/ 30 h 233"/>
                <a:gd name="T14" fmla="*/ 0 w 186"/>
                <a:gd name="T15" fmla="*/ 0 h 233"/>
                <a:gd name="T16" fmla="*/ 0 w 186"/>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 h="233">
                  <a:moveTo>
                    <a:pt x="0" y="0"/>
                  </a:moveTo>
                  <a:lnTo>
                    <a:pt x="85" y="30"/>
                  </a:lnTo>
                  <a:lnTo>
                    <a:pt x="141" y="83"/>
                  </a:lnTo>
                  <a:lnTo>
                    <a:pt x="182" y="184"/>
                  </a:lnTo>
                  <a:lnTo>
                    <a:pt x="186" y="233"/>
                  </a:lnTo>
                  <a:lnTo>
                    <a:pt x="127" y="87"/>
                  </a:lnTo>
                  <a:lnTo>
                    <a:pt x="5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29">
              <a:extLst>
                <a:ext uri="{FF2B5EF4-FFF2-40B4-BE49-F238E27FC236}">
                  <a16:creationId xmlns:a16="http://schemas.microsoft.com/office/drawing/2014/main" id="{2FBCE449-4EDB-4F9C-8CC7-738355A00538}"/>
                </a:ext>
              </a:extLst>
            </p:cNvPr>
            <p:cNvSpPr>
              <a:spLocks/>
            </p:cNvSpPr>
            <p:nvPr/>
          </p:nvSpPr>
          <p:spPr bwMode="auto">
            <a:xfrm>
              <a:off x="3753" y="3367"/>
              <a:ext cx="111" cy="416"/>
            </a:xfrm>
            <a:custGeom>
              <a:avLst/>
              <a:gdLst>
                <a:gd name="T0" fmla="*/ 105 w 111"/>
                <a:gd name="T1" fmla="*/ 0 h 416"/>
                <a:gd name="T2" fmla="*/ 93 w 111"/>
                <a:gd name="T3" fmla="*/ 126 h 416"/>
                <a:gd name="T4" fmla="*/ 0 w 111"/>
                <a:gd name="T5" fmla="*/ 416 h 416"/>
                <a:gd name="T6" fmla="*/ 93 w 111"/>
                <a:gd name="T7" fmla="*/ 173 h 416"/>
                <a:gd name="T8" fmla="*/ 111 w 111"/>
                <a:gd name="T9" fmla="*/ 126 h 416"/>
                <a:gd name="T10" fmla="*/ 105 w 111"/>
                <a:gd name="T11" fmla="*/ 0 h 416"/>
                <a:gd name="T12" fmla="*/ 105 w 111"/>
                <a:gd name="T13" fmla="*/ 0 h 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416">
                  <a:moveTo>
                    <a:pt x="105" y="0"/>
                  </a:moveTo>
                  <a:lnTo>
                    <a:pt x="93" y="126"/>
                  </a:lnTo>
                  <a:lnTo>
                    <a:pt x="0" y="416"/>
                  </a:lnTo>
                  <a:lnTo>
                    <a:pt x="93" y="173"/>
                  </a:lnTo>
                  <a:lnTo>
                    <a:pt x="111" y="126"/>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30">
              <a:extLst>
                <a:ext uri="{FF2B5EF4-FFF2-40B4-BE49-F238E27FC236}">
                  <a16:creationId xmlns:a16="http://schemas.microsoft.com/office/drawing/2014/main" id="{5CA81E7D-7153-4CF2-87EB-1438987FC7A4}"/>
                </a:ext>
              </a:extLst>
            </p:cNvPr>
            <p:cNvSpPr>
              <a:spLocks/>
            </p:cNvSpPr>
            <p:nvPr/>
          </p:nvSpPr>
          <p:spPr bwMode="auto">
            <a:xfrm>
              <a:off x="3458" y="3404"/>
              <a:ext cx="637" cy="696"/>
            </a:xfrm>
            <a:custGeom>
              <a:avLst/>
              <a:gdLst>
                <a:gd name="T0" fmla="*/ 493 w 637"/>
                <a:gd name="T1" fmla="*/ 44 h 696"/>
                <a:gd name="T2" fmla="*/ 493 w 637"/>
                <a:gd name="T3" fmla="*/ 95 h 696"/>
                <a:gd name="T4" fmla="*/ 449 w 637"/>
                <a:gd name="T5" fmla="*/ 245 h 696"/>
                <a:gd name="T6" fmla="*/ 433 w 637"/>
                <a:gd name="T7" fmla="*/ 344 h 696"/>
                <a:gd name="T8" fmla="*/ 368 w 637"/>
                <a:gd name="T9" fmla="*/ 464 h 696"/>
                <a:gd name="T10" fmla="*/ 307 w 637"/>
                <a:gd name="T11" fmla="*/ 524 h 696"/>
                <a:gd name="T12" fmla="*/ 243 w 637"/>
                <a:gd name="T13" fmla="*/ 553 h 696"/>
                <a:gd name="T14" fmla="*/ 237 w 637"/>
                <a:gd name="T15" fmla="*/ 591 h 696"/>
                <a:gd name="T16" fmla="*/ 204 w 637"/>
                <a:gd name="T17" fmla="*/ 642 h 696"/>
                <a:gd name="T18" fmla="*/ 154 w 637"/>
                <a:gd name="T19" fmla="*/ 658 h 696"/>
                <a:gd name="T20" fmla="*/ 57 w 637"/>
                <a:gd name="T21" fmla="*/ 628 h 696"/>
                <a:gd name="T22" fmla="*/ 0 w 637"/>
                <a:gd name="T23" fmla="*/ 599 h 696"/>
                <a:gd name="T24" fmla="*/ 0 w 637"/>
                <a:gd name="T25" fmla="*/ 626 h 696"/>
                <a:gd name="T26" fmla="*/ 61 w 637"/>
                <a:gd name="T27" fmla="*/ 650 h 696"/>
                <a:gd name="T28" fmla="*/ 178 w 637"/>
                <a:gd name="T29" fmla="*/ 674 h 696"/>
                <a:gd name="T30" fmla="*/ 182 w 637"/>
                <a:gd name="T31" fmla="*/ 696 h 696"/>
                <a:gd name="T32" fmla="*/ 421 w 637"/>
                <a:gd name="T33" fmla="*/ 694 h 696"/>
                <a:gd name="T34" fmla="*/ 538 w 637"/>
                <a:gd name="T35" fmla="*/ 449 h 696"/>
                <a:gd name="T36" fmla="*/ 605 w 637"/>
                <a:gd name="T37" fmla="*/ 302 h 696"/>
                <a:gd name="T38" fmla="*/ 627 w 637"/>
                <a:gd name="T39" fmla="*/ 245 h 696"/>
                <a:gd name="T40" fmla="*/ 635 w 637"/>
                <a:gd name="T41" fmla="*/ 180 h 696"/>
                <a:gd name="T42" fmla="*/ 637 w 637"/>
                <a:gd name="T43" fmla="*/ 113 h 696"/>
                <a:gd name="T44" fmla="*/ 617 w 637"/>
                <a:gd name="T45" fmla="*/ 0 h 696"/>
                <a:gd name="T46" fmla="*/ 601 w 637"/>
                <a:gd name="T47" fmla="*/ 8 h 696"/>
                <a:gd name="T48" fmla="*/ 617 w 637"/>
                <a:gd name="T49" fmla="*/ 105 h 696"/>
                <a:gd name="T50" fmla="*/ 621 w 637"/>
                <a:gd name="T51" fmla="*/ 180 h 696"/>
                <a:gd name="T52" fmla="*/ 597 w 637"/>
                <a:gd name="T53" fmla="*/ 281 h 696"/>
                <a:gd name="T54" fmla="*/ 550 w 637"/>
                <a:gd name="T55" fmla="*/ 389 h 696"/>
                <a:gd name="T56" fmla="*/ 493 w 637"/>
                <a:gd name="T57" fmla="*/ 447 h 696"/>
                <a:gd name="T58" fmla="*/ 449 w 637"/>
                <a:gd name="T59" fmla="*/ 423 h 696"/>
                <a:gd name="T60" fmla="*/ 562 w 637"/>
                <a:gd name="T61" fmla="*/ 279 h 696"/>
                <a:gd name="T62" fmla="*/ 469 w 637"/>
                <a:gd name="T63" fmla="*/ 322 h 696"/>
                <a:gd name="T64" fmla="*/ 453 w 637"/>
                <a:gd name="T65" fmla="*/ 281 h 696"/>
                <a:gd name="T66" fmla="*/ 477 w 637"/>
                <a:gd name="T67" fmla="*/ 212 h 696"/>
                <a:gd name="T68" fmla="*/ 510 w 637"/>
                <a:gd name="T69" fmla="*/ 89 h 696"/>
                <a:gd name="T70" fmla="*/ 510 w 637"/>
                <a:gd name="T71" fmla="*/ 28 h 696"/>
                <a:gd name="T72" fmla="*/ 493 w 637"/>
                <a:gd name="T73" fmla="*/ 44 h 696"/>
                <a:gd name="T74" fmla="*/ 493 w 637"/>
                <a:gd name="T75" fmla="*/ 44 h 6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7" h="696">
                  <a:moveTo>
                    <a:pt x="493" y="44"/>
                  </a:moveTo>
                  <a:lnTo>
                    <a:pt x="493" y="95"/>
                  </a:lnTo>
                  <a:lnTo>
                    <a:pt x="449" y="245"/>
                  </a:lnTo>
                  <a:lnTo>
                    <a:pt x="433" y="344"/>
                  </a:lnTo>
                  <a:lnTo>
                    <a:pt x="368" y="464"/>
                  </a:lnTo>
                  <a:lnTo>
                    <a:pt x="307" y="524"/>
                  </a:lnTo>
                  <a:lnTo>
                    <a:pt x="243" y="553"/>
                  </a:lnTo>
                  <a:lnTo>
                    <a:pt x="237" y="591"/>
                  </a:lnTo>
                  <a:lnTo>
                    <a:pt x="204" y="642"/>
                  </a:lnTo>
                  <a:lnTo>
                    <a:pt x="154" y="658"/>
                  </a:lnTo>
                  <a:lnTo>
                    <a:pt x="57" y="628"/>
                  </a:lnTo>
                  <a:lnTo>
                    <a:pt x="0" y="599"/>
                  </a:lnTo>
                  <a:lnTo>
                    <a:pt x="0" y="626"/>
                  </a:lnTo>
                  <a:lnTo>
                    <a:pt x="61" y="650"/>
                  </a:lnTo>
                  <a:lnTo>
                    <a:pt x="178" y="674"/>
                  </a:lnTo>
                  <a:lnTo>
                    <a:pt x="182" y="696"/>
                  </a:lnTo>
                  <a:lnTo>
                    <a:pt x="421" y="694"/>
                  </a:lnTo>
                  <a:lnTo>
                    <a:pt x="538" y="449"/>
                  </a:lnTo>
                  <a:lnTo>
                    <a:pt x="605" y="302"/>
                  </a:lnTo>
                  <a:lnTo>
                    <a:pt x="627" y="245"/>
                  </a:lnTo>
                  <a:lnTo>
                    <a:pt x="635" y="180"/>
                  </a:lnTo>
                  <a:lnTo>
                    <a:pt x="637" y="113"/>
                  </a:lnTo>
                  <a:lnTo>
                    <a:pt x="617" y="0"/>
                  </a:lnTo>
                  <a:lnTo>
                    <a:pt x="601" y="8"/>
                  </a:lnTo>
                  <a:lnTo>
                    <a:pt x="617" y="105"/>
                  </a:lnTo>
                  <a:lnTo>
                    <a:pt x="621" y="180"/>
                  </a:lnTo>
                  <a:lnTo>
                    <a:pt x="597" y="281"/>
                  </a:lnTo>
                  <a:lnTo>
                    <a:pt x="550" y="389"/>
                  </a:lnTo>
                  <a:lnTo>
                    <a:pt x="493" y="447"/>
                  </a:lnTo>
                  <a:lnTo>
                    <a:pt x="449" y="423"/>
                  </a:lnTo>
                  <a:lnTo>
                    <a:pt x="562" y="279"/>
                  </a:lnTo>
                  <a:lnTo>
                    <a:pt x="469" y="322"/>
                  </a:lnTo>
                  <a:lnTo>
                    <a:pt x="453" y="281"/>
                  </a:lnTo>
                  <a:lnTo>
                    <a:pt x="477" y="212"/>
                  </a:lnTo>
                  <a:lnTo>
                    <a:pt x="510" y="89"/>
                  </a:lnTo>
                  <a:lnTo>
                    <a:pt x="510" y="28"/>
                  </a:lnTo>
                  <a:lnTo>
                    <a:pt x="49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31">
              <a:extLst>
                <a:ext uri="{FF2B5EF4-FFF2-40B4-BE49-F238E27FC236}">
                  <a16:creationId xmlns:a16="http://schemas.microsoft.com/office/drawing/2014/main" id="{F025EE2A-19C3-4FAB-865F-BDC1FA50A5A3}"/>
                </a:ext>
              </a:extLst>
            </p:cNvPr>
            <p:cNvSpPr>
              <a:spLocks/>
            </p:cNvSpPr>
            <p:nvPr/>
          </p:nvSpPr>
          <p:spPr bwMode="auto">
            <a:xfrm>
              <a:off x="3945" y="2748"/>
              <a:ext cx="130" cy="658"/>
            </a:xfrm>
            <a:custGeom>
              <a:avLst/>
              <a:gdLst>
                <a:gd name="T0" fmla="*/ 0 w 130"/>
                <a:gd name="T1" fmla="*/ 658 h 658"/>
                <a:gd name="T2" fmla="*/ 35 w 130"/>
                <a:gd name="T3" fmla="*/ 597 h 658"/>
                <a:gd name="T4" fmla="*/ 17 w 130"/>
                <a:gd name="T5" fmla="*/ 383 h 658"/>
                <a:gd name="T6" fmla="*/ 43 w 130"/>
                <a:gd name="T7" fmla="*/ 247 h 658"/>
                <a:gd name="T8" fmla="*/ 45 w 130"/>
                <a:gd name="T9" fmla="*/ 73 h 658"/>
                <a:gd name="T10" fmla="*/ 55 w 130"/>
                <a:gd name="T11" fmla="*/ 6 h 658"/>
                <a:gd name="T12" fmla="*/ 67 w 130"/>
                <a:gd name="T13" fmla="*/ 0 h 658"/>
                <a:gd name="T14" fmla="*/ 63 w 130"/>
                <a:gd name="T15" fmla="*/ 38 h 658"/>
                <a:gd name="T16" fmla="*/ 55 w 130"/>
                <a:gd name="T17" fmla="*/ 119 h 658"/>
                <a:gd name="T18" fmla="*/ 55 w 130"/>
                <a:gd name="T19" fmla="*/ 237 h 658"/>
                <a:gd name="T20" fmla="*/ 83 w 130"/>
                <a:gd name="T21" fmla="*/ 219 h 658"/>
                <a:gd name="T22" fmla="*/ 106 w 130"/>
                <a:gd name="T23" fmla="*/ 216 h 658"/>
                <a:gd name="T24" fmla="*/ 83 w 130"/>
                <a:gd name="T25" fmla="*/ 243 h 658"/>
                <a:gd name="T26" fmla="*/ 43 w 130"/>
                <a:gd name="T27" fmla="*/ 302 h 658"/>
                <a:gd name="T28" fmla="*/ 35 w 130"/>
                <a:gd name="T29" fmla="*/ 397 h 658"/>
                <a:gd name="T30" fmla="*/ 37 w 130"/>
                <a:gd name="T31" fmla="*/ 427 h 658"/>
                <a:gd name="T32" fmla="*/ 98 w 130"/>
                <a:gd name="T33" fmla="*/ 332 h 658"/>
                <a:gd name="T34" fmla="*/ 130 w 130"/>
                <a:gd name="T35" fmla="*/ 255 h 658"/>
                <a:gd name="T36" fmla="*/ 98 w 130"/>
                <a:gd name="T37" fmla="*/ 374 h 658"/>
                <a:gd name="T38" fmla="*/ 37 w 130"/>
                <a:gd name="T39" fmla="*/ 453 h 658"/>
                <a:gd name="T40" fmla="*/ 49 w 130"/>
                <a:gd name="T41" fmla="*/ 577 h 658"/>
                <a:gd name="T42" fmla="*/ 39 w 130"/>
                <a:gd name="T43" fmla="*/ 623 h 658"/>
                <a:gd name="T44" fmla="*/ 67 w 130"/>
                <a:gd name="T45" fmla="*/ 646 h 658"/>
                <a:gd name="T46" fmla="*/ 25 w 130"/>
                <a:gd name="T47" fmla="*/ 644 h 658"/>
                <a:gd name="T48" fmla="*/ 0 w 130"/>
                <a:gd name="T49" fmla="*/ 658 h 658"/>
                <a:gd name="T50" fmla="*/ 0 w 130"/>
                <a:gd name="T51" fmla="*/ 658 h 6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658">
                  <a:moveTo>
                    <a:pt x="0" y="658"/>
                  </a:moveTo>
                  <a:lnTo>
                    <a:pt x="35" y="597"/>
                  </a:lnTo>
                  <a:lnTo>
                    <a:pt x="17" y="383"/>
                  </a:lnTo>
                  <a:lnTo>
                    <a:pt x="43" y="247"/>
                  </a:lnTo>
                  <a:lnTo>
                    <a:pt x="45" y="73"/>
                  </a:lnTo>
                  <a:lnTo>
                    <a:pt x="55" y="6"/>
                  </a:lnTo>
                  <a:lnTo>
                    <a:pt x="67" y="0"/>
                  </a:lnTo>
                  <a:lnTo>
                    <a:pt x="63" y="38"/>
                  </a:lnTo>
                  <a:lnTo>
                    <a:pt x="55" y="119"/>
                  </a:lnTo>
                  <a:lnTo>
                    <a:pt x="55" y="237"/>
                  </a:lnTo>
                  <a:lnTo>
                    <a:pt x="83" y="219"/>
                  </a:lnTo>
                  <a:lnTo>
                    <a:pt x="106" y="216"/>
                  </a:lnTo>
                  <a:lnTo>
                    <a:pt x="83" y="243"/>
                  </a:lnTo>
                  <a:lnTo>
                    <a:pt x="43" y="302"/>
                  </a:lnTo>
                  <a:lnTo>
                    <a:pt x="35" y="397"/>
                  </a:lnTo>
                  <a:lnTo>
                    <a:pt x="37" y="427"/>
                  </a:lnTo>
                  <a:lnTo>
                    <a:pt x="98" y="332"/>
                  </a:lnTo>
                  <a:lnTo>
                    <a:pt x="130" y="255"/>
                  </a:lnTo>
                  <a:lnTo>
                    <a:pt x="98" y="374"/>
                  </a:lnTo>
                  <a:lnTo>
                    <a:pt x="37" y="453"/>
                  </a:lnTo>
                  <a:lnTo>
                    <a:pt x="49" y="577"/>
                  </a:lnTo>
                  <a:lnTo>
                    <a:pt x="39" y="623"/>
                  </a:lnTo>
                  <a:lnTo>
                    <a:pt x="67" y="646"/>
                  </a:lnTo>
                  <a:lnTo>
                    <a:pt x="25" y="644"/>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32">
              <a:extLst>
                <a:ext uri="{FF2B5EF4-FFF2-40B4-BE49-F238E27FC236}">
                  <a16:creationId xmlns:a16="http://schemas.microsoft.com/office/drawing/2014/main" id="{9B785ADB-308A-45DA-9237-0D3F325A7FA8}"/>
                </a:ext>
              </a:extLst>
            </p:cNvPr>
            <p:cNvSpPr>
              <a:spLocks/>
            </p:cNvSpPr>
            <p:nvPr/>
          </p:nvSpPr>
          <p:spPr bwMode="auto">
            <a:xfrm>
              <a:off x="4012" y="3187"/>
              <a:ext cx="109" cy="132"/>
            </a:xfrm>
            <a:custGeom>
              <a:avLst/>
              <a:gdLst>
                <a:gd name="T0" fmla="*/ 0 w 109"/>
                <a:gd name="T1" fmla="*/ 132 h 132"/>
                <a:gd name="T2" fmla="*/ 45 w 109"/>
                <a:gd name="T3" fmla="*/ 118 h 132"/>
                <a:gd name="T4" fmla="*/ 75 w 109"/>
                <a:gd name="T5" fmla="*/ 59 h 132"/>
                <a:gd name="T6" fmla="*/ 109 w 109"/>
                <a:gd name="T7" fmla="*/ 49 h 132"/>
                <a:gd name="T8" fmla="*/ 109 w 109"/>
                <a:gd name="T9" fmla="*/ 10 h 132"/>
                <a:gd name="T10" fmla="*/ 83 w 109"/>
                <a:gd name="T11" fmla="*/ 0 h 132"/>
                <a:gd name="T12" fmla="*/ 55 w 109"/>
                <a:gd name="T13" fmla="*/ 55 h 132"/>
                <a:gd name="T14" fmla="*/ 31 w 109"/>
                <a:gd name="T15" fmla="*/ 103 h 132"/>
                <a:gd name="T16" fmla="*/ 0 w 109"/>
                <a:gd name="T17" fmla="*/ 132 h 132"/>
                <a:gd name="T18" fmla="*/ 0 w 109"/>
                <a:gd name="T19" fmla="*/ 132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32">
                  <a:moveTo>
                    <a:pt x="0" y="132"/>
                  </a:moveTo>
                  <a:lnTo>
                    <a:pt x="45" y="118"/>
                  </a:lnTo>
                  <a:lnTo>
                    <a:pt x="75" y="59"/>
                  </a:lnTo>
                  <a:lnTo>
                    <a:pt x="109" y="49"/>
                  </a:lnTo>
                  <a:lnTo>
                    <a:pt x="109" y="10"/>
                  </a:lnTo>
                  <a:lnTo>
                    <a:pt x="83" y="0"/>
                  </a:lnTo>
                  <a:lnTo>
                    <a:pt x="55" y="55"/>
                  </a:lnTo>
                  <a:lnTo>
                    <a:pt x="31" y="103"/>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33">
              <a:extLst>
                <a:ext uri="{FF2B5EF4-FFF2-40B4-BE49-F238E27FC236}">
                  <a16:creationId xmlns:a16="http://schemas.microsoft.com/office/drawing/2014/main" id="{E22CE4B7-56AC-4646-AD88-8EB9B2AF6A3E}"/>
                </a:ext>
              </a:extLst>
            </p:cNvPr>
            <p:cNvSpPr>
              <a:spLocks/>
            </p:cNvSpPr>
            <p:nvPr/>
          </p:nvSpPr>
          <p:spPr bwMode="auto">
            <a:xfrm>
              <a:off x="3996" y="2752"/>
              <a:ext cx="67" cy="125"/>
            </a:xfrm>
            <a:custGeom>
              <a:avLst/>
              <a:gdLst>
                <a:gd name="T0" fmla="*/ 0 w 67"/>
                <a:gd name="T1" fmla="*/ 91 h 125"/>
                <a:gd name="T2" fmla="*/ 67 w 67"/>
                <a:gd name="T3" fmla="*/ 0 h 125"/>
                <a:gd name="T4" fmla="*/ 36 w 67"/>
                <a:gd name="T5" fmla="*/ 65 h 125"/>
                <a:gd name="T6" fmla="*/ 4 w 67"/>
                <a:gd name="T7" fmla="*/ 125 h 125"/>
                <a:gd name="T8" fmla="*/ 0 w 67"/>
                <a:gd name="T9" fmla="*/ 91 h 125"/>
                <a:gd name="T10" fmla="*/ 0 w 67"/>
                <a:gd name="T11" fmla="*/ 91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25">
                  <a:moveTo>
                    <a:pt x="0" y="91"/>
                  </a:moveTo>
                  <a:lnTo>
                    <a:pt x="67" y="0"/>
                  </a:lnTo>
                  <a:lnTo>
                    <a:pt x="36" y="65"/>
                  </a:lnTo>
                  <a:lnTo>
                    <a:pt x="4" y="125"/>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34">
              <a:extLst>
                <a:ext uri="{FF2B5EF4-FFF2-40B4-BE49-F238E27FC236}">
                  <a16:creationId xmlns:a16="http://schemas.microsoft.com/office/drawing/2014/main" id="{BF2CAB7C-86B9-4B18-9398-7EE97BFD723C}"/>
                </a:ext>
              </a:extLst>
            </p:cNvPr>
            <p:cNvSpPr>
              <a:spLocks/>
            </p:cNvSpPr>
            <p:nvPr/>
          </p:nvSpPr>
          <p:spPr bwMode="auto">
            <a:xfrm>
              <a:off x="3537" y="2280"/>
              <a:ext cx="216" cy="265"/>
            </a:xfrm>
            <a:custGeom>
              <a:avLst/>
              <a:gdLst>
                <a:gd name="T0" fmla="*/ 4 w 216"/>
                <a:gd name="T1" fmla="*/ 207 h 265"/>
                <a:gd name="T2" fmla="*/ 26 w 216"/>
                <a:gd name="T3" fmla="*/ 239 h 265"/>
                <a:gd name="T4" fmla="*/ 135 w 216"/>
                <a:gd name="T5" fmla="*/ 79 h 265"/>
                <a:gd name="T6" fmla="*/ 216 w 216"/>
                <a:gd name="T7" fmla="*/ 0 h 265"/>
                <a:gd name="T8" fmla="*/ 143 w 216"/>
                <a:gd name="T9" fmla="*/ 91 h 265"/>
                <a:gd name="T10" fmla="*/ 30 w 216"/>
                <a:gd name="T11" fmla="*/ 265 h 265"/>
                <a:gd name="T12" fmla="*/ 0 w 216"/>
                <a:gd name="T13" fmla="*/ 231 h 265"/>
                <a:gd name="T14" fmla="*/ 4 w 216"/>
                <a:gd name="T15" fmla="*/ 207 h 265"/>
                <a:gd name="T16" fmla="*/ 4 w 216"/>
                <a:gd name="T17" fmla="*/ 207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65">
                  <a:moveTo>
                    <a:pt x="4" y="207"/>
                  </a:moveTo>
                  <a:lnTo>
                    <a:pt x="26" y="239"/>
                  </a:lnTo>
                  <a:lnTo>
                    <a:pt x="135" y="79"/>
                  </a:lnTo>
                  <a:lnTo>
                    <a:pt x="216" y="0"/>
                  </a:lnTo>
                  <a:lnTo>
                    <a:pt x="143" y="91"/>
                  </a:lnTo>
                  <a:lnTo>
                    <a:pt x="30" y="265"/>
                  </a:lnTo>
                  <a:lnTo>
                    <a:pt x="0" y="231"/>
                  </a:lnTo>
                  <a:lnTo>
                    <a:pt x="4"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35">
              <a:extLst>
                <a:ext uri="{FF2B5EF4-FFF2-40B4-BE49-F238E27FC236}">
                  <a16:creationId xmlns:a16="http://schemas.microsoft.com/office/drawing/2014/main" id="{729F21D1-FBF2-4DC8-BF23-C2C7D0E1699E}"/>
                </a:ext>
              </a:extLst>
            </p:cNvPr>
            <p:cNvSpPr>
              <a:spLocks/>
            </p:cNvSpPr>
            <p:nvPr/>
          </p:nvSpPr>
          <p:spPr bwMode="auto">
            <a:xfrm>
              <a:off x="3808" y="2418"/>
              <a:ext cx="172" cy="235"/>
            </a:xfrm>
            <a:custGeom>
              <a:avLst/>
              <a:gdLst>
                <a:gd name="T0" fmla="*/ 0 w 172"/>
                <a:gd name="T1" fmla="*/ 119 h 235"/>
                <a:gd name="T2" fmla="*/ 58 w 172"/>
                <a:gd name="T3" fmla="*/ 131 h 235"/>
                <a:gd name="T4" fmla="*/ 172 w 172"/>
                <a:gd name="T5" fmla="*/ 235 h 235"/>
                <a:gd name="T6" fmla="*/ 75 w 172"/>
                <a:gd name="T7" fmla="*/ 125 h 235"/>
                <a:gd name="T8" fmla="*/ 12 w 172"/>
                <a:gd name="T9" fmla="*/ 101 h 235"/>
                <a:gd name="T10" fmla="*/ 2 w 172"/>
                <a:gd name="T11" fmla="*/ 0 h 235"/>
                <a:gd name="T12" fmla="*/ 0 w 172"/>
                <a:gd name="T13" fmla="*/ 119 h 235"/>
                <a:gd name="T14" fmla="*/ 0 w 172"/>
                <a:gd name="T15" fmla="*/ 119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235">
                  <a:moveTo>
                    <a:pt x="0" y="119"/>
                  </a:moveTo>
                  <a:lnTo>
                    <a:pt x="58" y="131"/>
                  </a:lnTo>
                  <a:lnTo>
                    <a:pt x="172" y="235"/>
                  </a:lnTo>
                  <a:lnTo>
                    <a:pt x="75" y="125"/>
                  </a:lnTo>
                  <a:lnTo>
                    <a:pt x="12" y="101"/>
                  </a:lnTo>
                  <a:lnTo>
                    <a:pt x="2" y="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36">
              <a:extLst>
                <a:ext uri="{FF2B5EF4-FFF2-40B4-BE49-F238E27FC236}">
                  <a16:creationId xmlns:a16="http://schemas.microsoft.com/office/drawing/2014/main" id="{3C01024E-65F3-46D8-8DDC-B7FBC0AD1CC0}"/>
                </a:ext>
              </a:extLst>
            </p:cNvPr>
            <p:cNvSpPr>
              <a:spLocks/>
            </p:cNvSpPr>
            <p:nvPr/>
          </p:nvSpPr>
          <p:spPr bwMode="auto">
            <a:xfrm>
              <a:off x="3430" y="4019"/>
              <a:ext cx="40" cy="85"/>
            </a:xfrm>
            <a:custGeom>
              <a:avLst/>
              <a:gdLst>
                <a:gd name="T0" fmla="*/ 40 w 40"/>
                <a:gd name="T1" fmla="*/ 8 h 85"/>
                <a:gd name="T2" fmla="*/ 22 w 40"/>
                <a:gd name="T3" fmla="*/ 85 h 85"/>
                <a:gd name="T4" fmla="*/ 0 w 40"/>
                <a:gd name="T5" fmla="*/ 81 h 85"/>
                <a:gd name="T6" fmla="*/ 22 w 40"/>
                <a:gd name="T7" fmla="*/ 35 h 85"/>
                <a:gd name="T8" fmla="*/ 32 w 40"/>
                <a:gd name="T9" fmla="*/ 0 h 85"/>
                <a:gd name="T10" fmla="*/ 40 w 40"/>
                <a:gd name="T11" fmla="*/ 8 h 85"/>
                <a:gd name="T12" fmla="*/ 40 w 40"/>
                <a:gd name="T13" fmla="*/ 8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85">
                  <a:moveTo>
                    <a:pt x="40" y="8"/>
                  </a:moveTo>
                  <a:lnTo>
                    <a:pt x="22" y="85"/>
                  </a:lnTo>
                  <a:lnTo>
                    <a:pt x="0" y="81"/>
                  </a:lnTo>
                  <a:lnTo>
                    <a:pt x="22" y="35"/>
                  </a:lnTo>
                  <a:lnTo>
                    <a:pt x="32" y="0"/>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337">
              <a:extLst>
                <a:ext uri="{FF2B5EF4-FFF2-40B4-BE49-F238E27FC236}">
                  <a16:creationId xmlns:a16="http://schemas.microsoft.com/office/drawing/2014/main" id="{8CBC0B2C-AE3C-4236-88A8-CC3D4DE118C0}"/>
                </a:ext>
              </a:extLst>
            </p:cNvPr>
            <p:cNvSpPr>
              <a:spLocks/>
            </p:cNvSpPr>
            <p:nvPr/>
          </p:nvSpPr>
          <p:spPr bwMode="auto">
            <a:xfrm>
              <a:off x="2930" y="3872"/>
              <a:ext cx="495" cy="228"/>
            </a:xfrm>
            <a:custGeom>
              <a:avLst/>
              <a:gdLst>
                <a:gd name="T0" fmla="*/ 0 w 495"/>
                <a:gd name="T1" fmla="*/ 0 h 228"/>
                <a:gd name="T2" fmla="*/ 402 w 495"/>
                <a:gd name="T3" fmla="*/ 202 h 228"/>
                <a:gd name="T4" fmla="*/ 447 w 495"/>
                <a:gd name="T5" fmla="*/ 228 h 228"/>
                <a:gd name="T6" fmla="*/ 495 w 495"/>
                <a:gd name="T7" fmla="*/ 228 h 228"/>
                <a:gd name="T8" fmla="*/ 20 w 495"/>
                <a:gd name="T9" fmla="*/ 0 h 228"/>
                <a:gd name="T10" fmla="*/ 0 w 495"/>
                <a:gd name="T11" fmla="*/ 0 h 228"/>
                <a:gd name="T12" fmla="*/ 0 w 495"/>
                <a:gd name="T13" fmla="*/ 0 h 2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5" h="228">
                  <a:moveTo>
                    <a:pt x="0" y="0"/>
                  </a:moveTo>
                  <a:lnTo>
                    <a:pt x="402" y="202"/>
                  </a:lnTo>
                  <a:lnTo>
                    <a:pt x="447" y="228"/>
                  </a:lnTo>
                  <a:lnTo>
                    <a:pt x="495" y="228"/>
                  </a:lnTo>
                  <a:lnTo>
                    <a:pt x="2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38">
              <a:extLst>
                <a:ext uri="{FF2B5EF4-FFF2-40B4-BE49-F238E27FC236}">
                  <a16:creationId xmlns:a16="http://schemas.microsoft.com/office/drawing/2014/main" id="{77FBBCD9-FFCE-4712-999E-4BBCD86DA0A4}"/>
                </a:ext>
              </a:extLst>
            </p:cNvPr>
            <p:cNvSpPr>
              <a:spLocks/>
            </p:cNvSpPr>
            <p:nvPr/>
          </p:nvSpPr>
          <p:spPr bwMode="auto">
            <a:xfrm>
              <a:off x="3624" y="4066"/>
              <a:ext cx="28" cy="43"/>
            </a:xfrm>
            <a:custGeom>
              <a:avLst/>
              <a:gdLst>
                <a:gd name="T0" fmla="*/ 12 w 28"/>
                <a:gd name="T1" fmla="*/ 8 h 43"/>
                <a:gd name="T2" fmla="*/ 0 w 28"/>
                <a:gd name="T3" fmla="*/ 43 h 43"/>
                <a:gd name="T4" fmla="*/ 16 w 28"/>
                <a:gd name="T5" fmla="*/ 42 h 43"/>
                <a:gd name="T6" fmla="*/ 28 w 28"/>
                <a:gd name="T7" fmla="*/ 4 h 43"/>
                <a:gd name="T8" fmla="*/ 20 w 28"/>
                <a:gd name="T9" fmla="*/ 0 h 43"/>
                <a:gd name="T10" fmla="*/ 12 w 28"/>
                <a:gd name="T11" fmla="*/ 8 h 43"/>
                <a:gd name="T12" fmla="*/ 12 w 28"/>
                <a:gd name="T13" fmla="*/ 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3">
                  <a:moveTo>
                    <a:pt x="12" y="8"/>
                  </a:moveTo>
                  <a:lnTo>
                    <a:pt x="0" y="43"/>
                  </a:lnTo>
                  <a:lnTo>
                    <a:pt x="16" y="42"/>
                  </a:lnTo>
                  <a:lnTo>
                    <a:pt x="28" y="4"/>
                  </a:lnTo>
                  <a:lnTo>
                    <a:pt x="20" y="0"/>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39">
              <a:extLst>
                <a:ext uri="{FF2B5EF4-FFF2-40B4-BE49-F238E27FC236}">
                  <a16:creationId xmlns:a16="http://schemas.microsoft.com/office/drawing/2014/main" id="{89F71C93-5A05-47B2-867D-1C2BA8C43351}"/>
                </a:ext>
              </a:extLst>
            </p:cNvPr>
            <p:cNvSpPr>
              <a:spLocks/>
            </p:cNvSpPr>
            <p:nvPr/>
          </p:nvSpPr>
          <p:spPr bwMode="auto">
            <a:xfrm>
              <a:off x="2248" y="3339"/>
              <a:ext cx="120" cy="63"/>
            </a:xfrm>
            <a:custGeom>
              <a:avLst/>
              <a:gdLst>
                <a:gd name="T0" fmla="*/ 47 w 120"/>
                <a:gd name="T1" fmla="*/ 10 h 63"/>
                <a:gd name="T2" fmla="*/ 53 w 120"/>
                <a:gd name="T3" fmla="*/ 39 h 63"/>
                <a:gd name="T4" fmla="*/ 0 w 120"/>
                <a:gd name="T5" fmla="*/ 45 h 63"/>
                <a:gd name="T6" fmla="*/ 24 w 120"/>
                <a:gd name="T7" fmla="*/ 63 h 63"/>
                <a:gd name="T8" fmla="*/ 65 w 120"/>
                <a:gd name="T9" fmla="*/ 61 h 63"/>
                <a:gd name="T10" fmla="*/ 105 w 120"/>
                <a:gd name="T11" fmla="*/ 55 h 63"/>
                <a:gd name="T12" fmla="*/ 120 w 120"/>
                <a:gd name="T13" fmla="*/ 4 h 63"/>
                <a:gd name="T14" fmla="*/ 75 w 120"/>
                <a:gd name="T15" fmla="*/ 35 h 63"/>
                <a:gd name="T16" fmla="*/ 71 w 120"/>
                <a:gd name="T17" fmla="*/ 0 h 63"/>
                <a:gd name="T18" fmla="*/ 55 w 120"/>
                <a:gd name="T19" fmla="*/ 4 h 63"/>
                <a:gd name="T20" fmla="*/ 47 w 120"/>
                <a:gd name="T21" fmla="*/ 10 h 63"/>
                <a:gd name="T22" fmla="*/ 47 w 120"/>
                <a:gd name="T23" fmla="*/ 1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63">
                  <a:moveTo>
                    <a:pt x="47" y="10"/>
                  </a:moveTo>
                  <a:lnTo>
                    <a:pt x="53" y="39"/>
                  </a:lnTo>
                  <a:lnTo>
                    <a:pt x="0" y="45"/>
                  </a:lnTo>
                  <a:lnTo>
                    <a:pt x="24" y="63"/>
                  </a:lnTo>
                  <a:lnTo>
                    <a:pt x="65" y="61"/>
                  </a:lnTo>
                  <a:lnTo>
                    <a:pt x="105" y="55"/>
                  </a:lnTo>
                  <a:lnTo>
                    <a:pt x="120" y="4"/>
                  </a:lnTo>
                  <a:lnTo>
                    <a:pt x="75" y="35"/>
                  </a:lnTo>
                  <a:lnTo>
                    <a:pt x="71" y="0"/>
                  </a:lnTo>
                  <a:lnTo>
                    <a:pt x="55" y="4"/>
                  </a:lnTo>
                  <a:lnTo>
                    <a:pt x="4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340">
              <a:extLst>
                <a:ext uri="{FF2B5EF4-FFF2-40B4-BE49-F238E27FC236}">
                  <a16:creationId xmlns:a16="http://schemas.microsoft.com/office/drawing/2014/main" id="{B2B74B40-9977-45D5-8023-A419FECB35B5}"/>
                </a:ext>
              </a:extLst>
            </p:cNvPr>
            <p:cNvSpPr>
              <a:spLocks/>
            </p:cNvSpPr>
            <p:nvPr/>
          </p:nvSpPr>
          <p:spPr bwMode="auto">
            <a:xfrm>
              <a:off x="2163" y="3349"/>
              <a:ext cx="31" cy="172"/>
            </a:xfrm>
            <a:custGeom>
              <a:avLst/>
              <a:gdLst>
                <a:gd name="T0" fmla="*/ 12 w 31"/>
                <a:gd name="T1" fmla="*/ 18 h 172"/>
                <a:gd name="T2" fmla="*/ 0 w 31"/>
                <a:gd name="T3" fmla="*/ 33 h 172"/>
                <a:gd name="T4" fmla="*/ 12 w 31"/>
                <a:gd name="T5" fmla="*/ 41 h 172"/>
                <a:gd name="T6" fmla="*/ 12 w 31"/>
                <a:gd name="T7" fmla="*/ 172 h 172"/>
                <a:gd name="T8" fmla="*/ 31 w 31"/>
                <a:gd name="T9" fmla="*/ 136 h 172"/>
                <a:gd name="T10" fmla="*/ 31 w 31"/>
                <a:gd name="T11" fmla="*/ 0 h 172"/>
                <a:gd name="T12" fmla="*/ 12 w 31"/>
                <a:gd name="T13" fmla="*/ 18 h 172"/>
                <a:gd name="T14" fmla="*/ 12 w 31"/>
                <a:gd name="T15" fmla="*/ 18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2">
                  <a:moveTo>
                    <a:pt x="12" y="18"/>
                  </a:moveTo>
                  <a:lnTo>
                    <a:pt x="0" y="33"/>
                  </a:lnTo>
                  <a:lnTo>
                    <a:pt x="12" y="41"/>
                  </a:lnTo>
                  <a:lnTo>
                    <a:pt x="12" y="172"/>
                  </a:lnTo>
                  <a:lnTo>
                    <a:pt x="31" y="136"/>
                  </a:lnTo>
                  <a:lnTo>
                    <a:pt x="31" y="0"/>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341">
              <a:extLst>
                <a:ext uri="{FF2B5EF4-FFF2-40B4-BE49-F238E27FC236}">
                  <a16:creationId xmlns:a16="http://schemas.microsoft.com/office/drawing/2014/main" id="{6CB5AD4B-ECD4-46FB-AED1-2F9A872DCAAD}"/>
                </a:ext>
              </a:extLst>
            </p:cNvPr>
            <p:cNvSpPr>
              <a:spLocks/>
            </p:cNvSpPr>
            <p:nvPr/>
          </p:nvSpPr>
          <p:spPr bwMode="auto">
            <a:xfrm>
              <a:off x="2244" y="3286"/>
              <a:ext cx="12" cy="79"/>
            </a:xfrm>
            <a:custGeom>
              <a:avLst/>
              <a:gdLst>
                <a:gd name="T0" fmla="*/ 0 w 12"/>
                <a:gd name="T1" fmla="*/ 2 h 79"/>
                <a:gd name="T2" fmla="*/ 0 w 12"/>
                <a:gd name="T3" fmla="*/ 79 h 79"/>
                <a:gd name="T4" fmla="*/ 12 w 12"/>
                <a:gd name="T5" fmla="*/ 79 h 79"/>
                <a:gd name="T6" fmla="*/ 12 w 12"/>
                <a:gd name="T7" fmla="*/ 0 h 79"/>
                <a:gd name="T8" fmla="*/ 0 w 12"/>
                <a:gd name="T9" fmla="*/ 2 h 79"/>
                <a:gd name="T10" fmla="*/ 0 w 12"/>
                <a:gd name="T11" fmla="*/ 2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9">
                  <a:moveTo>
                    <a:pt x="0" y="2"/>
                  </a:moveTo>
                  <a:lnTo>
                    <a:pt x="0" y="79"/>
                  </a:lnTo>
                  <a:lnTo>
                    <a:pt x="12" y="79"/>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342">
              <a:extLst>
                <a:ext uri="{FF2B5EF4-FFF2-40B4-BE49-F238E27FC236}">
                  <a16:creationId xmlns:a16="http://schemas.microsoft.com/office/drawing/2014/main" id="{1987D9DA-42FF-42F8-A1A6-E169A9B14F8C}"/>
                </a:ext>
              </a:extLst>
            </p:cNvPr>
            <p:cNvSpPr>
              <a:spLocks/>
            </p:cNvSpPr>
            <p:nvPr/>
          </p:nvSpPr>
          <p:spPr bwMode="auto">
            <a:xfrm>
              <a:off x="3660" y="2790"/>
              <a:ext cx="85" cy="59"/>
            </a:xfrm>
            <a:custGeom>
              <a:avLst/>
              <a:gdLst>
                <a:gd name="T0" fmla="*/ 4 w 85"/>
                <a:gd name="T1" fmla="*/ 59 h 59"/>
                <a:gd name="T2" fmla="*/ 16 w 85"/>
                <a:gd name="T3" fmla="*/ 27 h 59"/>
                <a:gd name="T4" fmla="*/ 49 w 85"/>
                <a:gd name="T5" fmla="*/ 23 h 59"/>
                <a:gd name="T6" fmla="*/ 85 w 85"/>
                <a:gd name="T7" fmla="*/ 37 h 59"/>
                <a:gd name="T8" fmla="*/ 57 w 85"/>
                <a:gd name="T9" fmla="*/ 0 h 59"/>
                <a:gd name="T10" fmla="*/ 22 w 85"/>
                <a:gd name="T11" fmla="*/ 0 h 59"/>
                <a:gd name="T12" fmla="*/ 0 w 85"/>
                <a:gd name="T13" fmla="*/ 12 h 59"/>
                <a:gd name="T14" fmla="*/ 4 w 85"/>
                <a:gd name="T15" fmla="*/ 59 h 59"/>
                <a:gd name="T16" fmla="*/ 4 w 85"/>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59">
                  <a:moveTo>
                    <a:pt x="4" y="59"/>
                  </a:moveTo>
                  <a:lnTo>
                    <a:pt x="16" y="27"/>
                  </a:lnTo>
                  <a:lnTo>
                    <a:pt x="49" y="23"/>
                  </a:lnTo>
                  <a:lnTo>
                    <a:pt x="85" y="37"/>
                  </a:lnTo>
                  <a:lnTo>
                    <a:pt x="57" y="0"/>
                  </a:lnTo>
                  <a:lnTo>
                    <a:pt x="22" y="0"/>
                  </a:lnTo>
                  <a:lnTo>
                    <a:pt x="0" y="12"/>
                  </a:lnTo>
                  <a:lnTo>
                    <a:pt x="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43">
              <a:extLst>
                <a:ext uri="{FF2B5EF4-FFF2-40B4-BE49-F238E27FC236}">
                  <a16:creationId xmlns:a16="http://schemas.microsoft.com/office/drawing/2014/main" id="{EF2C1EC2-B22C-4304-9C83-92B8E8CC8DFA}"/>
                </a:ext>
              </a:extLst>
            </p:cNvPr>
            <p:cNvSpPr>
              <a:spLocks/>
            </p:cNvSpPr>
            <p:nvPr/>
          </p:nvSpPr>
          <p:spPr bwMode="auto">
            <a:xfrm>
              <a:off x="3711" y="2823"/>
              <a:ext cx="178" cy="172"/>
            </a:xfrm>
            <a:custGeom>
              <a:avLst/>
              <a:gdLst>
                <a:gd name="T0" fmla="*/ 178 w 178"/>
                <a:gd name="T1" fmla="*/ 6 h 172"/>
                <a:gd name="T2" fmla="*/ 135 w 178"/>
                <a:gd name="T3" fmla="*/ 0 h 172"/>
                <a:gd name="T4" fmla="*/ 52 w 178"/>
                <a:gd name="T5" fmla="*/ 73 h 172"/>
                <a:gd name="T6" fmla="*/ 0 w 178"/>
                <a:gd name="T7" fmla="*/ 172 h 172"/>
                <a:gd name="T8" fmla="*/ 101 w 178"/>
                <a:gd name="T9" fmla="*/ 52 h 172"/>
                <a:gd name="T10" fmla="*/ 178 w 178"/>
                <a:gd name="T11" fmla="*/ 6 h 172"/>
                <a:gd name="T12" fmla="*/ 178 w 178"/>
                <a:gd name="T13" fmla="*/ 6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178" y="6"/>
                  </a:moveTo>
                  <a:lnTo>
                    <a:pt x="135" y="0"/>
                  </a:lnTo>
                  <a:lnTo>
                    <a:pt x="52" y="73"/>
                  </a:lnTo>
                  <a:lnTo>
                    <a:pt x="0" y="172"/>
                  </a:lnTo>
                  <a:lnTo>
                    <a:pt x="101" y="52"/>
                  </a:lnTo>
                  <a:lnTo>
                    <a:pt x="17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44">
              <a:extLst>
                <a:ext uri="{FF2B5EF4-FFF2-40B4-BE49-F238E27FC236}">
                  <a16:creationId xmlns:a16="http://schemas.microsoft.com/office/drawing/2014/main" id="{058DC2AE-A684-42B4-8660-90B25D2FAEFD}"/>
                </a:ext>
              </a:extLst>
            </p:cNvPr>
            <p:cNvSpPr>
              <a:spLocks/>
            </p:cNvSpPr>
            <p:nvPr/>
          </p:nvSpPr>
          <p:spPr bwMode="auto">
            <a:xfrm>
              <a:off x="3992" y="2762"/>
              <a:ext cx="87" cy="180"/>
            </a:xfrm>
            <a:custGeom>
              <a:avLst/>
              <a:gdLst>
                <a:gd name="T0" fmla="*/ 0 w 87"/>
                <a:gd name="T1" fmla="*/ 148 h 180"/>
                <a:gd name="T2" fmla="*/ 40 w 87"/>
                <a:gd name="T3" fmla="*/ 103 h 180"/>
                <a:gd name="T4" fmla="*/ 87 w 87"/>
                <a:gd name="T5" fmla="*/ 0 h 180"/>
                <a:gd name="T6" fmla="*/ 57 w 87"/>
                <a:gd name="T7" fmla="*/ 101 h 180"/>
                <a:gd name="T8" fmla="*/ 4 w 87"/>
                <a:gd name="T9" fmla="*/ 180 h 180"/>
                <a:gd name="T10" fmla="*/ 0 w 87"/>
                <a:gd name="T11" fmla="*/ 148 h 180"/>
                <a:gd name="T12" fmla="*/ 0 w 87"/>
                <a:gd name="T13" fmla="*/ 148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80">
                  <a:moveTo>
                    <a:pt x="0" y="148"/>
                  </a:moveTo>
                  <a:lnTo>
                    <a:pt x="40" y="103"/>
                  </a:lnTo>
                  <a:lnTo>
                    <a:pt x="87" y="0"/>
                  </a:lnTo>
                  <a:lnTo>
                    <a:pt x="57" y="101"/>
                  </a:lnTo>
                  <a:lnTo>
                    <a:pt x="4" y="180"/>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45">
              <a:extLst>
                <a:ext uri="{FF2B5EF4-FFF2-40B4-BE49-F238E27FC236}">
                  <a16:creationId xmlns:a16="http://schemas.microsoft.com/office/drawing/2014/main" id="{4F4A7EBB-0B7B-4A89-84DE-15668BC69F9F}"/>
                </a:ext>
              </a:extLst>
            </p:cNvPr>
            <p:cNvSpPr>
              <a:spLocks/>
            </p:cNvSpPr>
            <p:nvPr/>
          </p:nvSpPr>
          <p:spPr bwMode="auto">
            <a:xfrm>
              <a:off x="2713" y="2612"/>
              <a:ext cx="152" cy="363"/>
            </a:xfrm>
            <a:custGeom>
              <a:avLst/>
              <a:gdLst>
                <a:gd name="T0" fmla="*/ 71 w 152"/>
                <a:gd name="T1" fmla="*/ 0 h 363"/>
                <a:gd name="T2" fmla="*/ 47 w 152"/>
                <a:gd name="T3" fmla="*/ 166 h 363"/>
                <a:gd name="T4" fmla="*/ 39 w 152"/>
                <a:gd name="T5" fmla="*/ 213 h 363"/>
                <a:gd name="T6" fmla="*/ 55 w 152"/>
                <a:gd name="T7" fmla="*/ 227 h 363"/>
                <a:gd name="T8" fmla="*/ 75 w 152"/>
                <a:gd name="T9" fmla="*/ 207 h 363"/>
                <a:gd name="T10" fmla="*/ 124 w 152"/>
                <a:gd name="T11" fmla="*/ 193 h 363"/>
                <a:gd name="T12" fmla="*/ 152 w 152"/>
                <a:gd name="T13" fmla="*/ 146 h 363"/>
                <a:gd name="T14" fmla="*/ 130 w 152"/>
                <a:gd name="T15" fmla="*/ 205 h 363"/>
                <a:gd name="T16" fmla="*/ 67 w 152"/>
                <a:gd name="T17" fmla="*/ 235 h 363"/>
                <a:gd name="T18" fmla="*/ 47 w 152"/>
                <a:gd name="T19" fmla="*/ 278 h 363"/>
                <a:gd name="T20" fmla="*/ 43 w 152"/>
                <a:gd name="T21" fmla="*/ 363 h 363"/>
                <a:gd name="T22" fmla="*/ 25 w 152"/>
                <a:gd name="T23" fmla="*/ 355 h 363"/>
                <a:gd name="T24" fmla="*/ 0 w 152"/>
                <a:gd name="T25" fmla="*/ 298 h 363"/>
                <a:gd name="T26" fmla="*/ 25 w 152"/>
                <a:gd name="T27" fmla="*/ 318 h 363"/>
                <a:gd name="T28" fmla="*/ 25 w 152"/>
                <a:gd name="T29" fmla="*/ 269 h 363"/>
                <a:gd name="T30" fmla="*/ 43 w 152"/>
                <a:gd name="T31" fmla="*/ 243 h 363"/>
                <a:gd name="T32" fmla="*/ 17 w 152"/>
                <a:gd name="T33" fmla="*/ 227 h 363"/>
                <a:gd name="T34" fmla="*/ 47 w 152"/>
                <a:gd name="T35" fmla="*/ 69 h 363"/>
                <a:gd name="T36" fmla="*/ 71 w 152"/>
                <a:gd name="T37" fmla="*/ 0 h 363"/>
                <a:gd name="T38" fmla="*/ 71 w 152"/>
                <a:gd name="T39" fmla="*/ 0 h 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363">
                  <a:moveTo>
                    <a:pt x="71" y="0"/>
                  </a:moveTo>
                  <a:lnTo>
                    <a:pt x="47" y="166"/>
                  </a:lnTo>
                  <a:lnTo>
                    <a:pt x="39" y="213"/>
                  </a:lnTo>
                  <a:lnTo>
                    <a:pt x="55" y="227"/>
                  </a:lnTo>
                  <a:lnTo>
                    <a:pt x="75" y="207"/>
                  </a:lnTo>
                  <a:lnTo>
                    <a:pt x="124" y="193"/>
                  </a:lnTo>
                  <a:lnTo>
                    <a:pt x="152" y="146"/>
                  </a:lnTo>
                  <a:lnTo>
                    <a:pt x="130" y="205"/>
                  </a:lnTo>
                  <a:lnTo>
                    <a:pt x="67" y="235"/>
                  </a:lnTo>
                  <a:lnTo>
                    <a:pt x="47" y="278"/>
                  </a:lnTo>
                  <a:lnTo>
                    <a:pt x="43" y="363"/>
                  </a:lnTo>
                  <a:lnTo>
                    <a:pt x="25" y="355"/>
                  </a:lnTo>
                  <a:lnTo>
                    <a:pt x="0" y="298"/>
                  </a:lnTo>
                  <a:lnTo>
                    <a:pt x="25" y="318"/>
                  </a:lnTo>
                  <a:lnTo>
                    <a:pt x="25" y="269"/>
                  </a:lnTo>
                  <a:lnTo>
                    <a:pt x="43" y="243"/>
                  </a:lnTo>
                  <a:lnTo>
                    <a:pt x="17" y="227"/>
                  </a:lnTo>
                  <a:lnTo>
                    <a:pt x="47" y="69"/>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46">
              <a:extLst>
                <a:ext uri="{FF2B5EF4-FFF2-40B4-BE49-F238E27FC236}">
                  <a16:creationId xmlns:a16="http://schemas.microsoft.com/office/drawing/2014/main" id="{BF7D0F2F-F881-4B80-87DE-DC86FA9605C1}"/>
                </a:ext>
              </a:extLst>
            </p:cNvPr>
            <p:cNvSpPr>
              <a:spLocks/>
            </p:cNvSpPr>
            <p:nvPr/>
          </p:nvSpPr>
          <p:spPr bwMode="auto">
            <a:xfrm>
              <a:off x="577" y="2353"/>
              <a:ext cx="33" cy="16"/>
            </a:xfrm>
            <a:custGeom>
              <a:avLst/>
              <a:gdLst>
                <a:gd name="T0" fmla="*/ 33 w 33"/>
                <a:gd name="T1" fmla="*/ 14 h 16"/>
                <a:gd name="T2" fmla="*/ 27 w 33"/>
                <a:gd name="T3" fmla="*/ 2 h 16"/>
                <a:gd name="T4" fmla="*/ 4 w 33"/>
                <a:gd name="T5" fmla="*/ 0 h 16"/>
                <a:gd name="T6" fmla="*/ 0 w 33"/>
                <a:gd name="T7" fmla="*/ 16 h 16"/>
                <a:gd name="T8" fmla="*/ 12 w 33"/>
                <a:gd name="T9" fmla="*/ 12 h 16"/>
                <a:gd name="T10" fmla="*/ 33 w 33"/>
                <a:gd name="T11" fmla="*/ 14 h 16"/>
                <a:gd name="T12" fmla="*/ 33 w 33"/>
                <a:gd name="T13" fmla="*/ 1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33" y="14"/>
                  </a:moveTo>
                  <a:lnTo>
                    <a:pt x="27" y="2"/>
                  </a:lnTo>
                  <a:lnTo>
                    <a:pt x="4" y="0"/>
                  </a:lnTo>
                  <a:lnTo>
                    <a:pt x="0" y="16"/>
                  </a:lnTo>
                  <a:lnTo>
                    <a:pt x="12" y="12"/>
                  </a:lnTo>
                  <a:lnTo>
                    <a:pt x="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47">
              <a:extLst>
                <a:ext uri="{FF2B5EF4-FFF2-40B4-BE49-F238E27FC236}">
                  <a16:creationId xmlns:a16="http://schemas.microsoft.com/office/drawing/2014/main" id="{C8F4DB7D-EF13-4539-A5D0-3BA89B17B626}"/>
                </a:ext>
              </a:extLst>
            </p:cNvPr>
            <p:cNvSpPr>
              <a:spLocks/>
            </p:cNvSpPr>
            <p:nvPr/>
          </p:nvSpPr>
          <p:spPr bwMode="auto">
            <a:xfrm>
              <a:off x="1352" y="2126"/>
              <a:ext cx="69" cy="37"/>
            </a:xfrm>
            <a:custGeom>
              <a:avLst/>
              <a:gdLst>
                <a:gd name="T0" fmla="*/ 16 w 69"/>
                <a:gd name="T1" fmla="*/ 10 h 37"/>
                <a:gd name="T2" fmla="*/ 26 w 69"/>
                <a:gd name="T3" fmla="*/ 16 h 37"/>
                <a:gd name="T4" fmla="*/ 36 w 69"/>
                <a:gd name="T5" fmla="*/ 22 h 37"/>
                <a:gd name="T6" fmla="*/ 69 w 69"/>
                <a:gd name="T7" fmla="*/ 37 h 37"/>
                <a:gd name="T8" fmla="*/ 59 w 69"/>
                <a:gd name="T9" fmla="*/ 10 h 37"/>
                <a:gd name="T10" fmla="*/ 32 w 69"/>
                <a:gd name="T11" fmla="*/ 2 h 37"/>
                <a:gd name="T12" fmla="*/ 4 w 69"/>
                <a:gd name="T13" fmla="*/ 0 h 37"/>
                <a:gd name="T14" fmla="*/ 0 w 69"/>
                <a:gd name="T15" fmla="*/ 6 h 37"/>
                <a:gd name="T16" fmla="*/ 16 w 69"/>
                <a:gd name="T17" fmla="*/ 10 h 37"/>
                <a:gd name="T18" fmla="*/ 16 w 69"/>
                <a:gd name="T19" fmla="*/ 1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37">
                  <a:moveTo>
                    <a:pt x="16" y="10"/>
                  </a:moveTo>
                  <a:lnTo>
                    <a:pt x="26" y="16"/>
                  </a:lnTo>
                  <a:lnTo>
                    <a:pt x="36" y="22"/>
                  </a:lnTo>
                  <a:lnTo>
                    <a:pt x="69" y="37"/>
                  </a:lnTo>
                  <a:lnTo>
                    <a:pt x="59" y="10"/>
                  </a:lnTo>
                  <a:lnTo>
                    <a:pt x="32" y="2"/>
                  </a:lnTo>
                  <a:lnTo>
                    <a:pt x="4" y="0"/>
                  </a:lnTo>
                  <a:lnTo>
                    <a:pt x="0" y="6"/>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348">
              <a:extLst>
                <a:ext uri="{FF2B5EF4-FFF2-40B4-BE49-F238E27FC236}">
                  <a16:creationId xmlns:a16="http://schemas.microsoft.com/office/drawing/2014/main" id="{63A2F7B2-A15E-47E5-97A7-04D0769EC00F}"/>
                </a:ext>
              </a:extLst>
            </p:cNvPr>
            <p:cNvSpPr>
              <a:spLocks/>
            </p:cNvSpPr>
            <p:nvPr/>
          </p:nvSpPr>
          <p:spPr bwMode="auto">
            <a:xfrm>
              <a:off x="1336" y="2148"/>
              <a:ext cx="59" cy="41"/>
            </a:xfrm>
            <a:custGeom>
              <a:avLst/>
              <a:gdLst>
                <a:gd name="T0" fmla="*/ 22 w 59"/>
                <a:gd name="T1" fmla="*/ 27 h 41"/>
                <a:gd name="T2" fmla="*/ 44 w 59"/>
                <a:gd name="T3" fmla="*/ 23 h 41"/>
                <a:gd name="T4" fmla="*/ 48 w 59"/>
                <a:gd name="T5" fmla="*/ 9 h 41"/>
                <a:gd name="T6" fmla="*/ 56 w 59"/>
                <a:gd name="T7" fmla="*/ 0 h 41"/>
                <a:gd name="T8" fmla="*/ 59 w 59"/>
                <a:gd name="T9" fmla="*/ 27 h 41"/>
                <a:gd name="T10" fmla="*/ 48 w 59"/>
                <a:gd name="T11" fmla="*/ 41 h 41"/>
                <a:gd name="T12" fmla="*/ 16 w 59"/>
                <a:gd name="T13" fmla="*/ 35 h 41"/>
                <a:gd name="T14" fmla="*/ 0 w 59"/>
                <a:gd name="T15" fmla="*/ 11 h 41"/>
                <a:gd name="T16" fmla="*/ 22 w 59"/>
                <a:gd name="T17" fmla="*/ 27 h 41"/>
                <a:gd name="T18" fmla="*/ 22 w 59"/>
                <a:gd name="T19" fmla="*/ 2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1">
                  <a:moveTo>
                    <a:pt x="22" y="27"/>
                  </a:moveTo>
                  <a:lnTo>
                    <a:pt x="44" y="23"/>
                  </a:lnTo>
                  <a:lnTo>
                    <a:pt x="48" y="9"/>
                  </a:lnTo>
                  <a:lnTo>
                    <a:pt x="56" y="0"/>
                  </a:lnTo>
                  <a:lnTo>
                    <a:pt x="59" y="27"/>
                  </a:lnTo>
                  <a:lnTo>
                    <a:pt x="48" y="41"/>
                  </a:lnTo>
                  <a:lnTo>
                    <a:pt x="16" y="35"/>
                  </a:lnTo>
                  <a:lnTo>
                    <a:pt x="0" y="11"/>
                  </a:lnTo>
                  <a:lnTo>
                    <a:pt x="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349">
              <a:extLst>
                <a:ext uri="{FF2B5EF4-FFF2-40B4-BE49-F238E27FC236}">
                  <a16:creationId xmlns:a16="http://schemas.microsoft.com/office/drawing/2014/main" id="{E471EBFC-5AFD-4419-B6B9-5D24217E73BA}"/>
                </a:ext>
              </a:extLst>
            </p:cNvPr>
            <p:cNvSpPr>
              <a:spLocks/>
            </p:cNvSpPr>
            <p:nvPr/>
          </p:nvSpPr>
          <p:spPr bwMode="auto">
            <a:xfrm>
              <a:off x="1388" y="2146"/>
              <a:ext cx="33" cy="29"/>
            </a:xfrm>
            <a:custGeom>
              <a:avLst/>
              <a:gdLst>
                <a:gd name="T0" fmla="*/ 15 w 33"/>
                <a:gd name="T1" fmla="*/ 0 h 29"/>
                <a:gd name="T2" fmla="*/ 27 w 33"/>
                <a:gd name="T3" fmla="*/ 7 h 29"/>
                <a:gd name="T4" fmla="*/ 33 w 33"/>
                <a:gd name="T5" fmla="*/ 17 h 29"/>
                <a:gd name="T6" fmla="*/ 11 w 33"/>
                <a:gd name="T7" fmla="*/ 29 h 29"/>
                <a:gd name="T8" fmla="*/ 4 w 33"/>
                <a:gd name="T9" fmla="*/ 25 h 29"/>
                <a:gd name="T10" fmla="*/ 0 w 33"/>
                <a:gd name="T11" fmla="*/ 2 h 29"/>
                <a:gd name="T12" fmla="*/ 9 w 33"/>
                <a:gd name="T13" fmla="*/ 0 h 29"/>
                <a:gd name="T14" fmla="*/ 15 w 33"/>
                <a:gd name="T15" fmla="*/ 0 h 29"/>
                <a:gd name="T16" fmla="*/ 15 w 33"/>
                <a:gd name="T17" fmla="*/ 0 h 29"/>
                <a:gd name="T18" fmla="*/ 15 w 33"/>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9">
                  <a:moveTo>
                    <a:pt x="15" y="0"/>
                  </a:moveTo>
                  <a:lnTo>
                    <a:pt x="27" y="7"/>
                  </a:lnTo>
                  <a:lnTo>
                    <a:pt x="33" y="17"/>
                  </a:lnTo>
                  <a:lnTo>
                    <a:pt x="11" y="29"/>
                  </a:lnTo>
                  <a:lnTo>
                    <a:pt x="4" y="25"/>
                  </a:lnTo>
                  <a:lnTo>
                    <a:pt x="0" y="2"/>
                  </a:lnTo>
                  <a:lnTo>
                    <a:pt x="9"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350">
              <a:extLst>
                <a:ext uri="{FF2B5EF4-FFF2-40B4-BE49-F238E27FC236}">
                  <a16:creationId xmlns:a16="http://schemas.microsoft.com/office/drawing/2014/main" id="{3FA2C453-7A0B-44E0-8F11-3F32CF58F9D0}"/>
                </a:ext>
              </a:extLst>
            </p:cNvPr>
            <p:cNvSpPr>
              <a:spLocks/>
            </p:cNvSpPr>
            <p:nvPr/>
          </p:nvSpPr>
          <p:spPr bwMode="auto">
            <a:xfrm>
              <a:off x="2030" y="2400"/>
              <a:ext cx="68" cy="50"/>
            </a:xfrm>
            <a:custGeom>
              <a:avLst/>
              <a:gdLst>
                <a:gd name="T0" fmla="*/ 0 w 68"/>
                <a:gd name="T1" fmla="*/ 0 h 50"/>
                <a:gd name="T2" fmla="*/ 12 w 68"/>
                <a:gd name="T3" fmla="*/ 18 h 50"/>
                <a:gd name="T4" fmla="*/ 24 w 68"/>
                <a:gd name="T5" fmla="*/ 22 h 50"/>
                <a:gd name="T6" fmla="*/ 50 w 68"/>
                <a:gd name="T7" fmla="*/ 38 h 50"/>
                <a:gd name="T8" fmla="*/ 58 w 68"/>
                <a:gd name="T9" fmla="*/ 50 h 50"/>
                <a:gd name="T10" fmla="*/ 68 w 68"/>
                <a:gd name="T11" fmla="*/ 28 h 50"/>
                <a:gd name="T12" fmla="*/ 46 w 68"/>
                <a:gd name="T13" fmla="*/ 14 h 50"/>
                <a:gd name="T14" fmla="*/ 24 w 68"/>
                <a:gd name="T15" fmla="*/ 8 h 50"/>
                <a:gd name="T16" fmla="*/ 20 w 68"/>
                <a:gd name="T17" fmla="*/ 0 h 50"/>
                <a:gd name="T18" fmla="*/ 0 w 68"/>
                <a:gd name="T19" fmla="*/ 0 h 50"/>
                <a:gd name="T20" fmla="*/ 0 w 68"/>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50">
                  <a:moveTo>
                    <a:pt x="0" y="0"/>
                  </a:moveTo>
                  <a:lnTo>
                    <a:pt x="12" y="18"/>
                  </a:lnTo>
                  <a:lnTo>
                    <a:pt x="24" y="22"/>
                  </a:lnTo>
                  <a:lnTo>
                    <a:pt x="50" y="38"/>
                  </a:lnTo>
                  <a:lnTo>
                    <a:pt x="58" y="50"/>
                  </a:lnTo>
                  <a:lnTo>
                    <a:pt x="68" y="28"/>
                  </a:lnTo>
                  <a:lnTo>
                    <a:pt x="46" y="14"/>
                  </a:lnTo>
                  <a:lnTo>
                    <a:pt x="24" y="8"/>
                  </a:lnTo>
                  <a:lnTo>
                    <a:pt x="20" y="0"/>
                  </a:lnTo>
                  <a:lnTo>
                    <a:pt x="0"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351">
              <a:extLst>
                <a:ext uri="{FF2B5EF4-FFF2-40B4-BE49-F238E27FC236}">
                  <a16:creationId xmlns:a16="http://schemas.microsoft.com/office/drawing/2014/main" id="{AFB086A8-966E-4098-90DE-CF2E0244BA07}"/>
                </a:ext>
              </a:extLst>
            </p:cNvPr>
            <p:cNvSpPr>
              <a:spLocks/>
            </p:cNvSpPr>
            <p:nvPr/>
          </p:nvSpPr>
          <p:spPr bwMode="auto">
            <a:xfrm>
              <a:off x="1846" y="2268"/>
              <a:ext cx="22" cy="65"/>
            </a:xfrm>
            <a:custGeom>
              <a:avLst/>
              <a:gdLst>
                <a:gd name="T0" fmla="*/ 0 w 22"/>
                <a:gd name="T1" fmla="*/ 0 h 65"/>
                <a:gd name="T2" fmla="*/ 22 w 22"/>
                <a:gd name="T3" fmla="*/ 44 h 65"/>
                <a:gd name="T4" fmla="*/ 22 w 22"/>
                <a:gd name="T5" fmla="*/ 65 h 65"/>
                <a:gd name="T6" fmla="*/ 0 w 22"/>
                <a:gd name="T7" fmla="*/ 16 h 65"/>
                <a:gd name="T8" fmla="*/ 0 w 22"/>
                <a:gd name="T9" fmla="*/ 0 h 65"/>
                <a:gd name="T10" fmla="*/ 0 w 22"/>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5">
                  <a:moveTo>
                    <a:pt x="0" y="0"/>
                  </a:moveTo>
                  <a:lnTo>
                    <a:pt x="22" y="44"/>
                  </a:lnTo>
                  <a:lnTo>
                    <a:pt x="22" y="65"/>
                  </a:lnTo>
                  <a:lnTo>
                    <a:pt x="0"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352">
              <a:extLst>
                <a:ext uri="{FF2B5EF4-FFF2-40B4-BE49-F238E27FC236}">
                  <a16:creationId xmlns:a16="http://schemas.microsoft.com/office/drawing/2014/main" id="{3D582F17-47DC-4862-BE07-CE5C2369E529}"/>
                </a:ext>
              </a:extLst>
            </p:cNvPr>
            <p:cNvSpPr>
              <a:spLocks/>
            </p:cNvSpPr>
            <p:nvPr/>
          </p:nvSpPr>
          <p:spPr bwMode="auto">
            <a:xfrm>
              <a:off x="2412" y="3540"/>
              <a:ext cx="20" cy="20"/>
            </a:xfrm>
            <a:custGeom>
              <a:avLst/>
              <a:gdLst>
                <a:gd name="T0" fmla="*/ 0 w 20"/>
                <a:gd name="T1" fmla="*/ 8 h 20"/>
                <a:gd name="T2" fmla="*/ 20 w 20"/>
                <a:gd name="T3" fmla="*/ 0 h 20"/>
                <a:gd name="T4" fmla="*/ 12 w 20"/>
                <a:gd name="T5" fmla="*/ 20 h 20"/>
                <a:gd name="T6" fmla="*/ 0 w 20"/>
                <a:gd name="T7" fmla="*/ 8 h 20"/>
                <a:gd name="T8" fmla="*/ 0 w 2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8"/>
                  </a:moveTo>
                  <a:lnTo>
                    <a:pt x="20" y="0"/>
                  </a:lnTo>
                  <a:lnTo>
                    <a:pt x="12" y="2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353">
              <a:extLst>
                <a:ext uri="{FF2B5EF4-FFF2-40B4-BE49-F238E27FC236}">
                  <a16:creationId xmlns:a16="http://schemas.microsoft.com/office/drawing/2014/main" id="{5D4523D8-ABE0-4ECD-994C-3A3F09E533EB}"/>
                </a:ext>
              </a:extLst>
            </p:cNvPr>
            <p:cNvSpPr>
              <a:spLocks/>
            </p:cNvSpPr>
            <p:nvPr/>
          </p:nvSpPr>
          <p:spPr bwMode="auto">
            <a:xfrm>
              <a:off x="3320" y="2124"/>
              <a:ext cx="138" cy="85"/>
            </a:xfrm>
            <a:custGeom>
              <a:avLst/>
              <a:gdLst>
                <a:gd name="T0" fmla="*/ 138 w 138"/>
                <a:gd name="T1" fmla="*/ 8 h 85"/>
                <a:gd name="T2" fmla="*/ 6 w 138"/>
                <a:gd name="T3" fmla="*/ 85 h 85"/>
                <a:gd name="T4" fmla="*/ 0 w 138"/>
                <a:gd name="T5" fmla="*/ 71 h 85"/>
                <a:gd name="T6" fmla="*/ 138 w 138"/>
                <a:gd name="T7" fmla="*/ 0 h 85"/>
                <a:gd name="T8" fmla="*/ 138 w 138"/>
                <a:gd name="T9" fmla="*/ 8 h 85"/>
                <a:gd name="T10" fmla="*/ 138 w 138"/>
                <a:gd name="T11" fmla="*/ 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5">
                  <a:moveTo>
                    <a:pt x="138" y="8"/>
                  </a:moveTo>
                  <a:lnTo>
                    <a:pt x="6" y="85"/>
                  </a:lnTo>
                  <a:lnTo>
                    <a:pt x="0" y="71"/>
                  </a:lnTo>
                  <a:lnTo>
                    <a:pt x="138" y="0"/>
                  </a:lnTo>
                  <a:lnTo>
                    <a:pt x="1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354">
              <a:extLst>
                <a:ext uri="{FF2B5EF4-FFF2-40B4-BE49-F238E27FC236}">
                  <a16:creationId xmlns:a16="http://schemas.microsoft.com/office/drawing/2014/main" id="{7B488880-7559-4AEE-A165-F88C8E589F21}"/>
                </a:ext>
              </a:extLst>
            </p:cNvPr>
            <p:cNvSpPr>
              <a:spLocks/>
            </p:cNvSpPr>
            <p:nvPr/>
          </p:nvSpPr>
          <p:spPr bwMode="auto">
            <a:xfrm>
              <a:off x="2349" y="3768"/>
              <a:ext cx="464" cy="19"/>
            </a:xfrm>
            <a:custGeom>
              <a:avLst/>
              <a:gdLst>
                <a:gd name="T0" fmla="*/ 0 w 464"/>
                <a:gd name="T1" fmla="*/ 19 h 19"/>
                <a:gd name="T2" fmla="*/ 464 w 464"/>
                <a:gd name="T3" fmla="*/ 19 h 19"/>
                <a:gd name="T4" fmla="*/ 433 w 464"/>
                <a:gd name="T5" fmla="*/ 4 h 19"/>
                <a:gd name="T6" fmla="*/ 19 w 464"/>
                <a:gd name="T7" fmla="*/ 0 h 19"/>
                <a:gd name="T8" fmla="*/ 0 w 464"/>
                <a:gd name="T9" fmla="*/ 19 h 19"/>
                <a:gd name="T10" fmla="*/ 0 w 464"/>
                <a:gd name="T11" fmla="*/ 1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19">
                  <a:moveTo>
                    <a:pt x="0" y="19"/>
                  </a:moveTo>
                  <a:lnTo>
                    <a:pt x="464" y="19"/>
                  </a:lnTo>
                  <a:lnTo>
                    <a:pt x="433" y="4"/>
                  </a:lnTo>
                  <a:lnTo>
                    <a:pt x="19"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355">
              <a:extLst>
                <a:ext uri="{FF2B5EF4-FFF2-40B4-BE49-F238E27FC236}">
                  <a16:creationId xmlns:a16="http://schemas.microsoft.com/office/drawing/2014/main" id="{0AB9DF2B-CD1F-43D0-94C1-C46E87A1B711}"/>
                </a:ext>
              </a:extLst>
            </p:cNvPr>
            <p:cNvSpPr>
              <a:spLocks/>
            </p:cNvSpPr>
            <p:nvPr/>
          </p:nvSpPr>
          <p:spPr bwMode="auto">
            <a:xfrm>
              <a:off x="2366" y="3714"/>
              <a:ext cx="86" cy="66"/>
            </a:xfrm>
            <a:custGeom>
              <a:avLst/>
              <a:gdLst>
                <a:gd name="T0" fmla="*/ 86 w 86"/>
                <a:gd name="T1" fmla="*/ 12 h 66"/>
                <a:gd name="T2" fmla="*/ 2 w 86"/>
                <a:gd name="T3" fmla="*/ 66 h 66"/>
                <a:gd name="T4" fmla="*/ 0 w 86"/>
                <a:gd name="T5" fmla="*/ 46 h 66"/>
                <a:gd name="T6" fmla="*/ 86 w 86"/>
                <a:gd name="T7" fmla="*/ 0 h 66"/>
                <a:gd name="T8" fmla="*/ 86 w 86"/>
                <a:gd name="T9" fmla="*/ 12 h 66"/>
                <a:gd name="T10" fmla="*/ 86 w 86"/>
                <a:gd name="T11" fmla="*/ 1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66">
                  <a:moveTo>
                    <a:pt x="86" y="12"/>
                  </a:moveTo>
                  <a:lnTo>
                    <a:pt x="2" y="66"/>
                  </a:lnTo>
                  <a:lnTo>
                    <a:pt x="0" y="46"/>
                  </a:lnTo>
                  <a:lnTo>
                    <a:pt x="86" y="0"/>
                  </a:lnTo>
                  <a:lnTo>
                    <a:pt x="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356">
              <a:extLst>
                <a:ext uri="{FF2B5EF4-FFF2-40B4-BE49-F238E27FC236}">
                  <a16:creationId xmlns:a16="http://schemas.microsoft.com/office/drawing/2014/main" id="{1D0CDC35-1C47-4503-96BD-64B828751DB8}"/>
                </a:ext>
              </a:extLst>
            </p:cNvPr>
            <p:cNvSpPr>
              <a:spLocks/>
            </p:cNvSpPr>
            <p:nvPr/>
          </p:nvSpPr>
          <p:spPr bwMode="auto">
            <a:xfrm>
              <a:off x="767" y="4030"/>
              <a:ext cx="79" cy="70"/>
            </a:xfrm>
            <a:custGeom>
              <a:avLst/>
              <a:gdLst>
                <a:gd name="T0" fmla="*/ 79 w 79"/>
                <a:gd name="T1" fmla="*/ 44 h 70"/>
                <a:gd name="T2" fmla="*/ 23 w 79"/>
                <a:gd name="T3" fmla="*/ 70 h 70"/>
                <a:gd name="T4" fmla="*/ 0 w 79"/>
                <a:gd name="T5" fmla="*/ 48 h 70"/>
                <a:gd name="T6" fmla="*/ 19 w 79"/>
                <a:gd name="T7" fmla="*/ 0 h 70"/>
                <a:gd name="T8" fmla="*/ 51 w 79"/>
                <a:gd name="T9" fmla="*/ 10 h 70"/>
                <a:gd name="T10" fmla="*/ 79 w 79"/>
                <a:gd name="T11" fmla="*/ 44 h 70"/>
                <a:gd name="T12" fmla="*/ 79 w 79"/>
                <a:gd name="T13" fmla="*/ 4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70">
                  <a:moveTo>
                    <a:pt x="79" y="44"/>
                  </a:moveTo>
                  <a:lnTo>
                    <a:pt x="23" y="70"/>
                  </a:lnTo>
                  <a:lnTo>
                    <a:pt x="0" y="48"/>
                  </a:lnTo>
                  <a:lnTo>
                    <a:pt x="19" y="0"/>
                  </a:lnTo>
                  <a:lnTo>
                    <a:pt x="51" y="10"/>
                  </a:lnTo>
                  <a:lnTo>
                    <a:pt x="7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357">
              <a:extLst>
                <a:ext uri="{FF2B5EF4-FFF2-40B4-BE49-F238E27FC236}">
                  <a16:creationId xmlns:a16="http://schemas.microsoft.com/office/drawing/2014/main" id="{1588FCB5-8FE6-4C22-8E75-70FCB4FBB266}"/>
                </a:ext>
              </a:extLst>
            </p:cNvPr>
            <p:cNvSpPr>
              <a:spLocks/>
            </p:cNvSpPr>
            <p:nvPr/>
          </p:nvSpPr>
          <p:spPr bwMode="auto">
            <a:xfrm>
              <a:off x="1318" y="3851"/>
              <a:ext cx="58" cy="102"/>
            </a:xfrm>
            <a:custGeom>
              <a:avLst/>
              <a:gdLst>
                <a:gd name="T0" fmla="*/ 58 w 58"/>
                <a:gd name="T1" fmla="*/ 0 h 102"/>
                <a:gd name="T2" fmla="*/ 2 w 58"/>
                <a:gd name="T3" fmla="*/ 0 h 102"/>
                <a:gd name="T4" fmla="*/ 0 w 58"/>
                <a:gd name="T5" fmla="*/ 12 h 102"/>
                <a:gd name="T6" fmla="*/ 24 w 58"/>
                <a:gd name="T7" fmla="*/ 102 h 102"/>
                <a:gd name="T8" fmla="*/ 32 w 58"/>
                <a:gd name="T9" fmla="*/ 102 h 102"/>
                <a:gd name="T10" fmla="*/ 6 w 58"/>
                <a:gd name="T11" fmla="*/ 15 h 102"/>
                <a:gd name="T12" fmla="*/ 10 w 58"/>
                <a:gd name="T13" fmla="*/ 8 h 102"/>
                <a:gd name="T14" fmla="*/ 54 w 58"/>
                <a:gd name="T15" fmla="*/ 6 h 102"/>
                <a:gd name="T16" fmla="*/ 58 w 58"/>
                <a:gd name="T17" fmla="*/ 0 h 102"/>
                <a:gd name="T18" fmla="*/ 58 w 58"/>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102">
                  <a:moveTo>
                    <a:pt x="58" y="0"/>
                  </a:moveTo>
                  <a:lnTo>
                    <a:pt x="2" y="0"/>
                  </a:lnTo>
                  <a:lnTo>
                    <a:pt x="0" y="12"/>
                  </a:lnTo>
                  <a:lnTo>
                    <a:pt x="24" y="102"/>
                  </a:lnTo>
                  <a:lnTo>
                    <a:pt x="32" y="102"/>
                  </a:lnTo>
                  <a:lnTo>
                    <a:pt x="6" y="15"/>
                  </a:lnTo>
                  <a:lnTo>
                    <a:pt x="10" y="8"/>
                  </a:lnTo>
                  <a:lnTo>
                    <a:pt x="54" y="6"/>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358">
              <a:extLst>
                <a:ext uri="{FF2B5EF4-FFF2-40B4-BE49-F238E27FC236}">
                  <a16:creationId xmlns:a16="http://schemas.microsoft.com/office/drawing/2014/main" id="{69E6FF1B-BEC1-42A6-9372-CCC6AC1E5E8A}"/>
                </a:ext>
              </a:extLst>
            </p:cNvPr>
            <p:cNvSpPr>
              <a:spLocks/>
            </p:cNvSpPr>
            <p:nvPr/>
          </p:nvSpPr>
          <p:spPr bwMode="auto">
            <a:xfrm>
              <a:off x="3132" y="3916"/>
              <a:ext cx="77" cy="79"/>
            </a:xfrm>
            <a:custGeom>
              <a:avLst/>
              <a:gdLst>
                <a:gd name="T0" fmla="*/ 0 w 77"/>
                <a:gd name="T1" fmla="*/ 2 h 79"/>
                <a:gd name="T2" fmla="*/ 41 w 77"/>
                <a:gd name="T3" fmla="*/ 26 h 79"/>
                <a:gd name="T4" fmla="*/ 33 w 77"/>
                <a:gd name="T5" fmla="*/ 67 h 79"/>
                <a:gd name="T6" fmla="*/ 49 w 77"/>
                <a:gd name="T7" fmla="*/ 79 h 79"/>
                <a:gd name="T8" fmla="*/ 77 w 77"/>
                <a:gd name="T9" fmla="*/ 0 h 79"/>
                <a:gd name="T10" fmla="*/ 0 w 77"/>
                <a:gd name="T11" fmla="*/ 2 h 79"/>
                <a:gd name="T12" fmla="*/ 0 w 77"/>
                <a:gd name="T13" fmla="*/ 2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79">
                  <a:moveTo>
                    <a:pt x="0" y="2"/>
                  </a:moveTo>
                  <a:lnTo>
                    <a:pt x="41" y="26"/>
                  </a:lnTo>
                  <a:lnTo>
                    <a:pt x="33" y="67"/>
                  </a:lnTo>
                  <a:lnTo>
                    <a:pt x="49" y="79"/>
                  </a:lnTo>
                  <a:lnTo>
                    <a:pt x="7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Rectangle 359">
              <a:extLst>
                <a:ext uri="{FF2B5EF4-FFF2-40B4-BE49-F238E27FC236}">
                  <a16:creationId xmlns:a16="http://schemas.microsoft.com/office/drawing/2014/main" id="{5344EDC1-58DF-403E-8C19-D5523129F3F2}"/>
                </a:ext>
              </a:extLst>
            </p:cNvPr>
            <p:cNvSpPr>
              <a:spLocks noChangeArrowheads="1"/>
            </p:cNvSpPr>
            <p:nvPr/>
          </p:nvSpPr>
          <p:spPr bwMode="auto">
            <a:xfrm>
              <a:off x="1939" y="3294"/>
              <a:ext cx="221" cy="66"/>
            </a:xfrm>
            <a:prstGeom prst="rect">
              <a:avLst/>
            </a:prstGeom>
            <a:solidFill>
              <a:schemeClr val="tx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39" name="Line 360">
              <a:extLst>
                <a:ext uri="{FF2B5EF4-FFF2-40B4-BE49-F238E27FC236}">
                  <a16:creationId xmlns:a16="http://schemas.microsoft.com/office/drawing/2014/main" id="{7044FDA7-4DA0-4AB4-8FCF-E441D0FBF429}"/>
                </a:ext>
              </a:extLst>
            </p:cNvPr>
            <p:cNvSpPr>
              <a:spLocks noChangeShapeType="1"/>
            </p:cNvSpPr>
            <p:nvPr/>
          </p:nvSpPr>
          <p:spPr bwMode="auto">
            <a:xfrm>
              <a:off x="1920" y="3312"/>
              <a:ext cx="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 name="Line 361">
              <a:extLst>
                <a:ext uri="{FF2B5EF4-FFF2-40B4-BE49-F238E27FC236}">
                  <a16:creationId xmlns:a16="http://schemas.microsoft.com/office/drawing/2014/main" id="{26E4B25F-D74D-4B67-BFD9-35A4B34C3A03}"/>
                </a:ext>
              </a:extLst>
            </p:cNvPr>
            <p:cNvSpPr>
              <a:spLocks noChangeShapeType="1"/>
            </p:cNvSpPr>
            <p:nvPr/>
          </p:nvSpPr>
          <p:spPr bwMode="auto">
            <a:xfrm flipV="1">
              <a:off x="1917" y="3297"/>
              <a:ext cx="33" cy="1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Freeform 362">
              <a:extLst>
                <a:ext uri="{FF2B5EF4-FFF2-40B4-BE49-F238E27FC236}">
                  <a16:creationId xmlns:a16="http://schemas.microsoft.com/office/drawing/2014/main" id="{9F61E547-B5EC-40C8-828D-B0905CF71291}"/>
                </a:ext>
              </a:extLst>
            </p:cNvPr>
            <p:cNvSpPr>
              <a:spLocks/>
            </p:cNvSpPr>
            <p:nvPr/>
          </p:nvSpPr>
          <p:spPr bwMode="auto">
            <a:xfrm>
              <a:off x="1868" y="2313"/>
              <a:ext cx="338" cy="465"/>
            </a:xfrm>
            <a:custGeom>
              <a:avLst/>
              <a:gdLst>
                <a:gd name="T0" fmla="*/ 0 w 338"/>
                <a:gd name="T1" fmla="*/ 0 h 465"/>
                <a:gd name="T2" fmla="*/ 8 w 338"/>
                <a:gd name="T3" fmla="*/ 28 h 465"/>
                <a:gd name="T4" fmla="*/ 28 w 338"/>
                <a:gd name="T5" fmla="*/ 70 h 465"/>
                <a:gd name="T6" fmla="*/ 63 w 338"/>
                <a:gd name="T7" fmla="*/ 111 h 465"/>
                <a:gd name="T8" fmla="*/ 81 w 338"/>
                <a:gd name="T9" fmla="*/ 103 h 465"/>
                <a:gd name="T10" fmla="*/ 99 w 338"/>
                <a:gd name="T11" fmla="*/ 83 h 465"/>
                <a:gd name="T12" fmla="*/ 99 w 338"/>
                <a:gd name="T13" fmla="*/ 105 h 465"/>
                <a:gd name="T14" fmla="*/ 93 w 338"/>
                <a:gd name="T15" fmla="*/ 117 h 465"/>
                <a:gd name="T16" fmla="*/ 117 w 338"/>
                <a:gd name="T17" fmla="*/ 125 h 465"/>
                <a:gd name="T18" fmla="*/ 141 w 338"/>
                <a:gd name="T19" fmla="*/ 129 h 465"/>
                <a:gd name="T20" fmla="*/ 152 w 338"/>
                <a:gd name="T21" fmla="*/ 117 h 465"/>
                <a:gd name="T22" fmla="*/ 174 w 338"/>
                <a:gd name="T23" fmla="*/ 117 h 465"/>
                <a:gd name="T24" fmla="*/ 158 w 338"/>
                <a:gd name="T25" fmla="*/ 131 h 465"/>
                <a:gd name="T26" fmla="*/ 144 w 338"/>
                <a:gd name="T27" fmla="*/ 141 h 465"/>
                <a:gd name="T28" fmla="*/ 107 w 338"/>
                <a:gd name="T29" fmla="*/ 141 h 465"/>
                <a:gd name="T30" fmla="*/ 113 w 338"/>
                <a:gd name="T31" fmla="*/ 153 h 465"/>
                <a:gd name="T32" fmla="*/ 129 w 338"/>
                <a:gd name="T33" fmla="*/ 149 h 465"/>
                <a:gd name="T34" fmla="*/ 150 w 338"/>
                <a:gd name="T35" fmla="*/ 153 h 465"/>
                <a:gd name="T36" fmla="*/ 166 w 338"/>
                <a:gd name="T37" fmla="*/ 145 h 465"/>
                <a:gd name="T38" fmla="*/ 192 w 338"/>
                <a:gd name="T39" fmla="*/ 149 h 465"/>
                <a:gd name="T40" fmla="*/ 190 w 338"/>
                <a:gd name="T41" fmla="*/ 131 h 465"/>
                <a:gd name="T42" fmla="*/ 212 w 338"/>
                <a:gd name="T43" fmla="*/ 137 h 465"/>
                <a:gd name="T44" fmla="*/ 218 w 338"/>
                <a:gd name="T45" fmla="*/ 153 h 465"/>
                <a:gd name="T46" fmla="*/ 170 w 338"/>
                <a:gd name="T47" fmla="*/ 159 h 465"/>
                <a:gd name="T48" fmla="*/ 113 w 338"/>
                <a:gd name="T49" fmla="*/ 164 h 465"/>
                <a:gd name="T50" fmla="*/ 141 w 338"/>
                <a:gd name="T51" fmla="*/ 174 h 465"/>
                <a:gd name="T52" fmla="*/ 202 w 338"/>
                <a:gd name="T53" fmla="*/ 166 h 465"/>
                <a:gd name="T54" fmla="*/ 186 w 338"/>
                <a:gd name="T55" fmla="*/ 180 h 465"/>
                <a:gd name="T56" fmla="*/ 141 w 338"/>
                <a:gd name="T57" fmla="*/ 188 h 465"/>
                <a:gd name="T58" fmla="*/ 152 w 338"/>
                <a:gd name="T59" fmla="*/ 202 h 465"/>
                <a:gd name="T60" fmla="*/ 198 w 338"/>
                <a:gd name="T61" fmla="*/ 198 h 465"/>
                <a:gd name="T62" fmla="*/ 233 w 338"/>
                <a:gd name="T63" fmla="*/ 170 h 465"/>
                <a:gd name="T64" fmla="*/ 263 w 338"/>
                <a:gd name="T65" fmla="*/ 125 h 465"/>
                <a:gd name="T66" fmla="*/ 287 w 338"/>
                <a:gd name="T67" fmla="*/ 95 h 465"/>
                <a:gd name="T68" fmla="*/ 291 w 338"/>
                <a:gd name="T69" fmla="*/ 70 h 465"/>
                <a:gd name="T70" fmla="*/ 295 w 338"/>
                <a:gd name="T71" fmla="*/ 93 h 465"/>
                <a:gd name="T72" fmla="*/ 283 w 338"/>
                <a:gd name="T73" fmla="*/ 109 h 465"/>
                <a:gd name="T74" fmla="*/ 257 w 338"/>
                <a:gd name="T75" fmla="*/ 149 h 465"/>
                <a:gd name="T76" fmla="*/ 226 w 338"/>
                <a:gd name="T77" fmla="*/ 198 h 465"/>
                <a:gd name="T78" fmla="*/ 224 w 338"/>
                <a:gd name="T79" fmla="*/ 206 h 465"/>
                <a:gd name="T80" fmla="*/ 283 w 338"/>
                <a:gd name="T81" fmla="*/ 226 h 465"/>
                <a:gd name="T82" fmla="*/ 338 w 338"/>
                <a:gd name="T83" fmla="*/ 242 h 465"/>
                <a:gd name="T84" fmla="*/ 237 w 338"/>
                <a:gd name="T85" fmla="*/ 242 h 465"/>
                <a:gd name="T86" fmla="*/ 220 w 338"/>
                <a:gd name="T87" fmla="*/ 291 h 465"/>
                <a:gd name="T88" fmla="*/ 233 w 338"/>
                <a:gd name="T89" fmla="*/ 323 h 465"/>
                <a:gd name="T90" fmla="*/ 257 w 338"/>
                <a:gd name="T91" fmla="*/ 465 h 465"/>
                <a:gd name="T92" fmla="*/ 160 w 338"/>
                <a:gd name="T93" fmla="*/ 380 h 465"/>
                <a:gd name="T94" fmla="*/ 186 w 338"/>
                <a:gd name="T95" fmla="*/ 311 h 465"/>
                <a:gd name="T96" fmla="*/ 194 w 338"/>
                <a:gd name="T97" fmla="*/ 287 h 465"/>
                <a:gd name="T98" fmla="*/ 166 w 338"/>
                <a:gd name="T99" fmla="*/ 245 h 465"/>
                <a:gd name="T100" fmla="*/ 141 w 338"/>
                <a:gd name="T101" fmla="*/ 261 h 465"/>
                <a:gd name="T102" fmla="*/ 69 w 338"/>
                <a:gd name="T103" fmla="*/ 279 h 465"/>
                <a:gd name="T104" fmla="*/ 141 w 338"/>
                <a:gd name="T105" fmla="*/ 249 h 465"/>
                <a:gd name="T106" fmla="*/ 174 w 338"/>
                <a:gd name="T107" fmla="*/ 218 h 465"/>
                <a:gd name="T108" fmla="*/ 141 w 338"/>
                <a:gd name="T109" fmla="*/ 214 h 465"/>
                <a:gd name="T110" fmla="*/ 97 w 338"/>
                <a:gd name="T111" fmla="*/ 168 h 465"/>
                <a:gd name="T112" fmla="*/ 57 w 338"/>
                <a:gd name="T113" fmla="*/ 125 h 465"/>
                <a:gd name="T114" fmla="*/ 16 w 338"/>
                <a:gd name="T115" fmla="*/ 74 h 465"/>
                <a:gd name="T116" fmla="*/ 0 w 338"/>
                <a:gd name="T117" fmla="*/ 24 h 465"/>
                <a:gd name="T118" fmla="*/ 0 w 338"/>
                <a:gd name="T119" fmla="*/ 0 h 465"/>
                <a:gd name="T120" fmla="*/ 0 w 338"/>
                <a:gd name="T121" fmla="*/ 0 h 4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8" h="465">
                  <a:moveTo>
                    <a:pt x="0" y="0"/>
                  </a:moveTo>
                  <a:lnTo>
                    <a:pt x="8" y="28"/>
                  </a:lnTo>
                  <a:lnTo>
                    <a:pt x="28" y="70"/>
                  </a:lnTo>
                  <a:lnTo>
                    <a:pt x="63" y="111"/>
                  </a:lnTo>
                  <a:lnTo>
                    <a:pt x="81" y="103"/>
                  </a:lnTo>
                  <a:lnTo>
                    <a:pt x="99" y="83"/>
                  </a:lnTo>
                  <a:lnTo>
                    <a:pt x="99" y="105"/>
                  </a:lnTo>
                  <a:lnTo>
                    <a:pt x="93" y="117"/>
                  </a:lnTo>
                  <a:lnTo>
                    <a:pt x="117" y="125"/>
                  </a:lnTo>
                  <a:lnTo>
                    <a:pt x="141" y="129"/>
                  </a:lnTo>
                  <a:lnTo>
                    <a:pt x="152" y="117"/>
                  </a:lnTo>
                  <a:lnTo>
                    <a:pt x="174" y="117"/>
                  </a:lnTo>
                  <a:lnTo>
                    <a:pt x="158" y="131"/>
                  </a:lnTo>
                  <a:lnTo>
                    <a:pt x="144" y="141"/>
                  </a:lnTo>
                  <a:lnTo>
                    <a:pt x="107" y="141"/>
                  </a:lnTo>
                  <a:lnTo>
                    <a:pt x="113" y="153"/>
                  </a:lnTo>
                  <a:lnTo>
                    <a:pt x="129" y="149"/>
                  </a:lnTo>
                  <a:lnTo>
                    <a:pt x="150" y="153"/>
                  </a:lnTo>
                  <a:lnTo>
                    <a:pt x="166" y="145"/>
                  </a:lnTo>
                  <a:lnTo>
                    <a:pt x="192" y="149"/>
                  </a:lnTo>
                  <a:lnTo>
                    <a:pt x="190" y="131"/>
                  </a:lnTo>
                  <a:lnTo>
                    <a:pt x="212" y="137"/>
                  </a:lnTo>
                  <a:lnTo>
                    <a:pt x="218" y="153"/>
                  </a:lnTo>
                  <a:lnTo>
                    <a:pt x="170" y="159"/>
                  </a:lnTo>
                  <a:lnTo>
                    <a:pt x="113" y="164"/>
                  </a:lnTo>
                  <a:lnTo>
                    <a:pt x="141" y="174"/>
                  </a:lnTo>
                  <a:lnTo>
                    <a:pt x="202" y="166"/>
                  </a:lnTo>
                  <a:lnTo>
                    <a:pt x="186" y="180"/>
                  </a:lnTo>
                  <a:lnTo>
                    <a:pt x="141" y="188"/>
                  </a:lnTo>
                  <a:lnTo>
                    <a:pt x="152" y="202"/>
                  </a:lnTo>
                  <a:lnTo>
                    <a:pt x="198" y="198"/>
                  </a:lnTo>
                  <a:lnTo>
                    <a:pt x="233" y="170"/>
                  </a:lnTo>
                  <a:lnTo>
                    <a:pt x="263" y="125"/>
                  </a:lnTo>
                  <a:lnTo>
                    <a:pt x="287" y="95"/>
                  </a:lnTo>
                  <a:lnTo>
                    <a:pt x="291" y="70"/>
                  </a:lnTo>
                  <a:lnTo>
                    <a:pt x="295" y="93"/>
                  </a:lnTo>
                  <a:lnTo>
                    <a:pt x="283" y="109"/>
                  </a:lnTo>
                  <a:lnTo>
                    <a:pt x="257" y="149"/>
                  </a:lnTo>
                  <a:lnTo>
                    <a:pt x="226" y="198"/>
                  </a:lnTo>
                  <a:lnTo>
                    <a:pt x="224" y="206"/>
                  </a:lnTo>
                  <a:lnTo>
                    <a:pt x="283" y="226"/>
                  </a:lnTo>
                  <a:lnTo>
                    <a:pt x="338" y="242"/>
                  </a:lnTo>
                  <a:lnTo>
                    <a:pt x="237" y="242"/>
                  </a:lnTo>
                  <a:lnTo>
                    <a:pt x="220" y="291"/>
                  </a:lnTo>
                  <a:lnTo>
                    <a:pt x="233" y="323"/>
                  </a:lnTo>
                  <a:lnTo>
                    <a:pt x="257" y="465"/>
                  </a:lnTo>
                  <a:lnTo>
                    <a:pt x="160" y="380"/>
                  </a:lnTo>
                  <a:lnTo>
                    <a:pt x="186" y="311"/>
                  </a:lnTo>
                  <a:lnTo>
                    <a:pt x="194" y="287"/>
                  </a:lnTo>
                  <a:lnTo>
                    <a:pt x="166" y="245"/>
                  </a:lnTo>
                  <a:lnTo>
                    <a:pt x="141" y="261"/>
                  </a:lnTo>
                  <a:lnTo>
                    <a:pt x="69" y="279"/>
                  </a:lnTo>
                  <a:lnTo>
                    <a:pt x="141" y="249"/>
                  </a:lnTo>
                  <a:lnTo>
                    <a:pt x="174" y="218"/>
                  </a:lnTo>
                  <a:lnTo>
                    <a:pt x="141" y="214"/>
                  </a:lnTo>
                  <a:lnTo>
                    <a:pt x="97" y="168"/>
                  </a:lnTo>
                  <a:lnTo>
                    <a:pt x="57" y="125"/>
                  </a:lnTo>
                  <a:lnTo>
                    <a:pt x="16" y="7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Rectangle 363">
              <a:extLst>
                <a:ext uri="{FF2B5EF4-FFF2-40B4-BE49-F238E27FC236}">
                  <a16:creationId xmlns:a16="http://schemas.microsoft.com/office/drawing/2014/main" id="{CB5CD59B-0F2C-443C-A8E7-A0ED0D2C55C5}"/>
                </a:ext>
              </a:extLst>
            </p:cNvPr>
            <p:cNvSpPr>
              <a:spLocks noChangeArrowheads="1"/>
            </p:cNvSpPr>
            <p:nvPr/>
          </p:nvSpPr>
          <p:spPr bwMode="auto">
            <a:xfrm rot="-807604">
              <a:off x="1951" y="2518"/>
              <a:ext cx="314" cy="26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43" name="Line 364">
              <a:extLst>
                <a:ext uri="{FF2B5EF4-FFF2-40B4-BE49-F238E27FC236}">
                  <a16:creationId xmlns:a16="http://schemas.microsoft.com/office/drawing/2014/main" id="{472CB705-B6E3-434C-820D-043004EB40EE}"/>
                </a:ext>
              </a:extLst>
            </p:cNvPr>
            <p:cNvSpPr>
              <a:spLocks noChangeShapeType="1"/>
            </p:cNvSpPr>
            <p:nvPr/>
          </p:nvSpPr>
          <p:spPr bwMode="auto">
            <a:xfrm rot="1062025">
              <a:off x="3508" y="2400"/>
              <a:ext cx="48" cy="9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93180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4">
            <a:extLst>
              <a:ext uri="{FF2B5EF4-FFF2-40B4-BE49-F238E27FC236}">
                <a16:creationId xmlns:a16="http://schemas.microsoft.com/office/drawing/2014/main" id="{CE6AF1D5-3D51-49CC-A178-3A3BC4E25550}"/>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2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2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2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2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2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28675" name="Rectangle 1216">
            <a:extLst>
              <a:ext uri="{FF2B5EF4-FFF2-40B4-BE49-F238E27FC236}">
                <a16:creationId xmlns:a16="http://schemas.microsoft.com/office/drawing/2014/main" id="{9D1AA60E-BFA7-4A6E-A7E5-C0F73D2AB3C5}"/>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28676" name="Picture 21" descr="C:\WINDOWS\Desktop\PESO logo2c.jpg">
            <a:extLst>
              <a:ext uri="{FF2B5EF4-FFF2-40B4-BE49-F238E27FC236}">
                <a16:creationId xmlns:a16="http://schemas.microsoft.com/office/drawing/2014/main" id="{4282B112-E78C-4A99-9A1A-2C341A8B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3883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27112CA4-DEE6-403E-AA70-36D170B39BEB}"/>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PARA USAR ESTE INSTRUCTIVO:</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E9978A68-79DD-4A14-A1CD-0143D8814F58}"/>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77AF605A-8E86-4FA9-BCC6-ABFF42560BB7}"/>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26641" name="Clip" r:id="rId4" imgW="1821485" imgH="1537106" progId="MS_ClipArt_Gallery.2">
                  <p:embed/>
                </p:oleObj>
              </mc:Choice>
              <mc:Fallback>
                <p:oleObj name="Clip" r:id="rId4" imgW="1821485" imgH="1537106" progId="MS_ClipArt_Gallery.2">
                  <p:embed/>
                  <p:pic>
                    <p:nvPicPr>
                      <p:cNvPr id="8196" name="Object 2053">
                        <a:extLst>
                          <a:ext uri="{FF2B5EF4-FFF2-40B4-BE49-F238E27FC236}">
                            <a16:creationId xmlns:a16="http://schemas.microsoft.com/office/drawing/2014/main" id="{77AF605A-8E86-4FA9-BCC6-ABFF42560B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F0A34D8A-723C-4975-9AF5-56FA81F2148F}"/>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E392BDDE-278A-4A82-B6F7-374937D2A521}"/>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41C586BD-81DC-4665-8CB2-7645F62CA155}"/>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BC6A46F3-F5D9-45C7-811D-43B2D07A01ED}"/>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9E8311F5-69BF-4C8C-BC35-D4042D131F19}"/>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171C8037-C067-461B-AC94-8FFB27484963}"/>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14365A37-AD49-4BF0-B820-AB8F1DF722C2}"/>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B05E452C-0817-4CCD-BD35-3DC748B6840F}"/>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A334B31D-EF54-4F39-AE3B-9DD5560B6B85}"/>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C1AA67A7-A4BC-425A-B618-4A0B0B74524C}"/>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BB04A408-FA38-45CD-AAF3-0C8721AADC40}"/>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754B2A4A-0D7A-4591-BFD6-49FEBA6B4C84}"/>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97A70E05-0D0F-476B-9187-BF3E2F61E3F8}"/>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5131F7A2-1FC9-4F22-BBB5-AE52CEB2D920}"/>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1E3D5AAB-6E77-4E70-91B9-AD502DD05975}"/>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6DA8624E-2BFB-4F2F-8E3A-903EFE621495}"/>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DE21BB9A-8C65-41B7-B59D-9BD7C0461DDC}"/>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B0EB8CAB-4948-48DB-AE2B-BFD94D275EB2}"/>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74058AA6-ED1C-4724-9067-BE5384DA60F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034EE08E-5AFB-48F2-8B18-D2FFCD77886B}"/>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52C01E21-398E-4BAA-9CB8-BB09D11FCDC3}"/>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FBAC7DD3-1E55-496F-8EDE-6756728DCE76}"/>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ED2F2B51-41C5-4552-AE7E-FF99100AFDF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34AFBFED-07B6-4459-A206-A3F6D037117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40A60C61-D324-4D50-A8AD-41F515796C4A}"/>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28690A40-98EC-4D09-B51F-1AF3AA7970B6}"/>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DBB0F979-D5BF-46EE-8297-923443636B0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D0D55221-711B-4EB9-AB6B-85269DFEB113}"/>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8775F25E-B617-4E38-B4E2-E11BDE52FCB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29093D2A-A99A-4408-8EEB-E4D3B8627F2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B51B1F65-9CE4-422B-AB84-9F14378504A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283F44E7-F5A1-4513-ADB3-C15EEC53AFD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DCE559B7-6056-4839-AA73-8EDD3F5F4C8A}"/>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942DF106-12DE-4CF0-B58B-38C8E72BA6B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D64A8CAE-F9C0-452F-9D80-0D155AEA10A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50090762-6658-412B-B8C4-BE91936E45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9C0669D3-C792-4486-8895-BF89A9CAEEE4}"/>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5F84A1F8-388A-4947-8898-A3472B6B783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D7D9ABAC-88DE-44EF-A661-9F527A840F0E}"/>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DE7B9EED-4D0D-42E5-9CC5-6E7BA7826C6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2DBD83C5-8886-4C21-9AE9-E19F17275F4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9BA15DE2-6F96-4DF1-85CB-97FFBDDD475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209C8056-3E1E-4C85-B677-0FC7C23A0C9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31F4EA00-356A-46CD-9348-DA51FFBCC6D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697C6BCD-3E7B-4B39-89CB-E032108E272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3DF77078-3F78-4504-9EAC-9A13B60D9CC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8634B8AF-2678-4743-B4EE-A2D4349610CB}"/>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64F311D9-63EF-4850-A29C-E89D4E0966C7}"/>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124B6AA0-3F9E-4E51-A7F6-EFCDB672CA3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E3E6B44B-A12E-444E-8086-1D590927FD2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1160334E-1E85-4374-AC56-6AF4F034279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202359CB-C059-489C-8E76-F0B3B6EC5C5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E152A1C0-3B8D-4E23-A317-1E622ECA00A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414DD69F-D932-4E46-9DA0-F2D8D5EE6B5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BC7CE12E-8115-42F6-AC06-A34D3C71246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DD9D8C46-D804-46E7-BE04-18B096167F6D}"/>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8FEC8251-0C08-4A60-B97D-B649DE08099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A0DC9F4F-E238-4236-A70F-8B5D122CD6AD}"/>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7851EEE7-D7AB-4FA3-8EC7-2271B8EB9492}"/>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6F968658-C672-43F4-B795-8F77BC7ABF47}"/>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FEB066B4-6BF4-4622-8181-944902A0783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4466A4CF-1FC9-47C0-8630-1535F099A34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F7876592-22AC-4CBF-8BCF-9328F00446F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2317D05A-38CD-4C37-BF23-601A368894D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0A903229-E10E-473F-B5FE-BB04590D048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D46E8472-ADE1-4AAE-9931-3775159CB36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102A3D6D-2E6F-4159-A469-151317160F4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A4B18F6F-355F-4A1C-8E55-9644C7DCD69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760128B7-E605-4FF2-9D92-B4732EC7B0E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4C2453A0-6757-4D28-8816-A779F86A3E8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1E3895AE-0B11-4745-A165-0F9D185EF0A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0E8CC959-485F-4C68-993B-8593EF3583B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9D20626C-6D4F-4F81-804E-106A0E116079}"/>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C6F1B89E-CB68-487D-BE75-BA4CAD89C1C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0D60594D-5EC2-4ED3-B077-59179F36F59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6525930C-E550-408C-9BB9-E55813A3234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414AD46F-9228-47B0-9B63-2B1CF066EBEB}"/>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2098DA1C-EFBF-4CB8-A4D5-4A1858466A16}"/>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F3BAAE5D-F35F-491E-9F0F-5811E1B2BD7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5DB1C305-0059-4D1B-9AED-18FE7650567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F5E7600E-1B46-4FE6-92EC-9CF75A4C6AA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F228B89D-8152-4DB7-9C6D-EB5C0AADE65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E518FD96-1A6C-4CD1-8649-1F513E670CD2}"/>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BB06FDD-8E79-4482-8B59-0CE3E5C3258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BC8313AE-2E3D-46A1-9B59-7F7B39A8D3D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38BC0D9D-25D1-4DD2-808E-858EBAAD4C22}"/>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F932BE23-5E32-4BBF-84BD-ED5DE87D1164}"/>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DF38862B-0405-465E-A116-8868546E010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DA13FBF1-0D78-4A31-A465-990ADCF4DDF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6CF7C421-3B13-4025-A4FC-116C1291EF5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10EEED81-79BE-4C60-AE67-CAF59DD9AAA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70F12462-2517-4D25-83F2-8E147C424D6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BB3BE28D-4FDC-4B1E-8FE0-CFD69644C619}"/>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26C44517-24EF-47FC-A3E7-46728B4012BE}"/>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639A90CD-D7EA-45E0-9DA8-F09307292D5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BC372BD7-27B6-4BC0-B4FA-7AEF39F30317}"/>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3711C06C-449B-4F21-B31F-5D675415CE2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9BF72481-C0CA-43DB-96D8-6E5DF9F1DE53}"/>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7D597764-FA23-42A8-9F72-6E7285CE742F}"/>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09A01004-7AC1-4235-907E-B7447784A2E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AD9BB555-90DF-419C-9B3E-841E4A529DB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2D33AEBA-3A4D-4070-8830-6FB9D543A12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D3F92692-53F8-426D-A4EA-EC6AE742954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1E5EBF86-EDB5-42D3-A340-8068BAC1854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777A82ED-3EC1-498C-9D40-62AE7F93072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76EE968A-DCFC-4654-BC44-AFE057ABAE0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1FD31E22-AB83-4ABA-8496-6B84237BDD4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8AD922E6-EC7F-458A-AAE3-E728129E30D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99D4D8C8-3D81-4346-B2FE-0E678A0CAF4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C11C34F6-D6A7-4195-A924-B1B285CA448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8E3FA880-9C32-4D39-BA98-D7F3582990D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0CB2CFB0-CD88-4091-A43B-E7A7340924F6}"/>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F2772CEA-A964-4E6A-BF38-1210C355324F}"/>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61826B0D-35AD-46C2-8697-923B9D4F7075}"/>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1E01A950-6FC2-462A-8FBD-B07D8B1FABE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080530A1-C19F-4D34-A0CF-1FEE6BC447A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43BF1D0B-BFDC-46F5-BD67-48EB65FEB71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75B1657D-DB92-4B08-93C7-1CE6A9EBDEDE}"/>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45E750F7-17D9-43E2-BD58-6C1B1FC550A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00910E30-6C14-456A-AE38-885BB9AC4EE5}"/>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0422A629-65B8-4FF1-96D6-AA3309E615C3}"/>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5064D3BB-1BEB-49CD-A715-E8BE3714251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EF0F3E81-FBCA-452E-8631-74786A968FFD}"/>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326265B8-5E35-4182-8B8F-9BCFC89A6B0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6682844A-5F49-4185-B221-385AAD70206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78A3E135-E342-4CB2-ADE6-3BD8BB768F1B}"/>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11DCE22D-5019-4F7D-8EE9-0A2DDF33C4D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929D1F4A-87A7-4421-9695-41D87FEB255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5D4012AC-46AD-406C-913B-F69DD3C4A4F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73E3C37D-C629-4A08-9CF3-858C143B8B5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9A4398F3-2B8E-4720-8934-BD38A85D1F44}"/>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75A976A0-3338-4F19-93CE-DA7F7464EDB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A4289FFF-1B4B-4B2A-ACBB-58AE5149B9EB}"/>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527A8CD9-A383-4FB7-ADAE-72CA85B5CD5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7AC3AC02-0176-45F6-ADBF-4BA8E263B63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DBB7673D-FBD1-43BF-9C1F-1E38AC44AFBF}"/>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99B1A729-6485-4C79-A21B-5E987AD3FF7B}"/>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19088246-6E0A-4ABB-8270-7056189CCDF0}"/>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4ECDEFA4-24AE-4081-A2AA-B373CC1C9CA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BE2C7D83-F2CE-4BA0-81B5-59DFF92A3319}"/>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FF2FA92D-00A0-4E36-8938-F4543837E4E6}"/>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B7CC67A1-9B94-40DA-A23D-23CC0235C155}"/>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43CE21CC-2E1C-4BC9-90E0-3BFC916EC739}"/>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9E7C3CFA-C4A9-4EEA-BFE3-20F0C55323E9}"/>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3F5A0840-668C-4A1F-8C02-AA335E133DE7}"/>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6EE3EC49-1242-483B-A265-2C531F99DFFD}"/>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964AEDF1-1097-4C01-8C51-7FF4AB1E8DD9}"/>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C0AB7052-2DAA-4E2F-9BBC-C3FF96BC56A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58CF4CA4-79FA-461C-B20A-1F04288A2E8F}"/>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3D704451-D4BF-4FEF-B0BD-2556C61DAA21}"/>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F44F82E1-A66D-4176-B3B7-B7BACE5B1ED7}"/>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3DB99985-47C5-4087-9731-AD2C8A9BA18B}"/>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971FC8DC-FA71-4A09-9FB5-A7733FE418A8}"/>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1F902734-4BFF-4130-8FF8-47F1C3A729DF}"/>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A5E81B32-EC62-4688-96AE-3969CA87DD2B}"/>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8E80BCAC-B086-4D50-9721-5ACB9E29818C}"/>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Imprima todas las páginas del instructivo.</a:t>
            </a:r>
          </a:p>
        </p:txBody>
      </p:sp>
      <p:sp>
        <p:nvSpPr>
          <p:cNvPr id="8200" name="Line 2210">
            <a:extLst>
              <a:ext uri="{FF2B5EF4-FFF2-40B4-BE49-F238E27FC236}">
                <a16:creationId xmlns:a16="http://schemas.microsoft.com/office/drawing/2014/main" id="{20F4C3C4-23C7-4702-BB89-049CDFE7D293}"/>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F4584E9C-7AD7-4A72-9752-2959C4D86A3F}"/>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4D7D6256-9178-4D73-A672-8648E12A4FF7}"/>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EC0DB55E-356A-4033-84EF-8CC41A6227A2}"/>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Proporcione la capacitación</a:t>
            </a:r>
          </a:p>
        </p:txBody>
      </p:sp>
      <p:sp>
        <p:nvSpPr>
          <p:cNvPr id="8204" name="Line 2214">
            <a:extLst>
              <a:ext uri="{FF2B5EF4-FFF2-40B4-BE49-F238E27FC236}">
                <a16:creationId xmlns:a16="http://schemas.microsoft.com/office/drawing/2014/main" id="{65C615F5-BAAD-4688-88F5-3AFB5AE247B3}"/>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D929B318-FFA0-4EEA-B332-91CA00DEFD3A}"/>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4497D11A-2FE1-467D-8DB3-07BA879AAA87}"/>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FA3ED88A-FDEE-4B41-8536-FA88FC087ACB}"/>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DBA2B2D3-53B7-4F1E-A734-F41BECF0550A}"/>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CE9D27EF-ED57-4FE1-99B6-1141A00E98E5}"/>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96341B0D-EB99-4B5C-8DFC-54387F0E674B}"/>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49BA9EC5-0BEF-4744-B3BB-756947BFE73C}"/>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AD92BF6A-4F71-4CF4-A111-61FEC70F4304}"/>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A90CF3F7-95B7-405E-B693-9DBCE0D52862}"/>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359D2D67-0EBF-4087-830B-2EBB0C82B183}"/>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801CAE45-09C6-4C8D-AE5F-A417E984E564}"/>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CA865C68-64BB-47DF-9EC4-2EE564F3C6BB}"/>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4BF691C8-B2AA-44DB-8731-91E1C766B854}"/>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FA71EF6E-349D-49B3-8395-2F07E01F506E}"/>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252083C4-E339-4366-B155-7C4C598085F7}"/>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8C0EFD78-3D1C-44D4-9AC4-AA4B780A2414}"/>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A09A0B98-8576-4884-A05A-4BE980EB1983}"/>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9B8814EA-A300-4BBC-8E52-D76EBC95A880}"/>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59936B9A-5760-4AD9-BDCB-B5301E790410}"/>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4C7834B8-714D-44B2-AD8F-DBB2946B5289}"/>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58342C38-0F64-4E6D-8A1D-2EE4FD5EF085}"/>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01E5972A-8E9B-413E-A25E-82CC1F85A7EB}"/>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7065FE6E-B267-4EC0-8CF2-9E8AD8AB2B62}"/>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sz="1400">
                <a:latin typeface="Tahoma" panose="020B0604030504040204" pitchFamily="34" charset="0"/>
              </a:endParaRPr>
            </a:p>
          </p:txBody>
        </p:sp>
        <p:sp>
          <p:nvSpPr>
            <p:cNvPr id="8216" name="Text Box 2238">
              <a:extLst>
                <a:ext uri="{FF2B5EF4-FFF2-40B4-BE49-F238E27FC236}">
                  <a16:creationId xmlns:a16="http://schemas.microsoft.com/office/drawing/2014/main" id="{4F0E52AB-670A-4BEE-B05C-712185D93A5A}"/>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4B85BD49-ADD0-4F87-A3E8-D139671D6FCF}"/>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26642" name="Clip" r:id="rId6" imgW="1160352" imgH="1786550" progId="MS_ClipArt_Gallery.2">
                    <p:embed/>
                  </p:oleObj>
                </mc:Choice>
                <mc:Fallback>
                  <p:oleObj name="Clip" r:id="rId6" imgW="1160352" imgH="1786550" progId="MS_ClipArt_Gallery.2">
                    <p:embed/>
                    <p:pic>
                      <p:nvPicPr>
                        <p:cNvPr id="8217" name="Object 2239">
                          <a:extLst>
                            <a:ext uri="{FF2B5EF4-FFF2-40B4-BE49-F238E27FC236}">
                              <a16:creationId xmlns:a16="http://schemas.microsoft.com/office/drawing/2014/main" id="{4B85BD49-ADD0-4F87-A3E8-D139671D6F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F837DDF5-B829-4334-8542-715F0F4DC77E}"/>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26643" name="Clip" r:id="rId8" imgW="1160352" imgH="1786550" progId="MS_ClipArt_Gallery.2">
                    <p:embed/>
                  </p:oleObj>
                </mc:Choice>
                <mc:Fallback>
                  <p:oleObj name="Clip" r:id="rId8" imgW="1160352" imgH="1786550" progId="MS_ClipArt_Gallery.2">
                    <p:embed/>
                    <p:pic>
                      <p:nvPicPr>
                        <p:cNvPr id="8218" name="Object 2240">
                          <a:extLst>
                            <a:ext uri="{FF2B5EF4-FFF2-40B4-BE49-F238E27FC236}">
                              <a16:creationId xmlns:a16="http://schemas.microsoft.com/office/drawing/2014/main" id="{F837DDF5-B829-4334-8542-715F0F4DC7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C17E6B4F-757D-48C2-B790-90CF32E15279}"/>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21B99DCD-6E4C-4982-9448-151172E32887}"/>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sz="1400" b="1"/>
          </a:p>
        </p:txBody>
      </p:sp>
      <p:grpSp>
        <p:nvGrpSpPr>
          <p:cNvPr id="10244" name="Group 35">
            <a:extLst>
              <a:ext uri="{FF2B5EF4-FFF2-40B4-BE49-F238E27FC236}">
                <a16:creationId xmlns:a16="http://schemas.microsoft.com/office/drawing/2014/main" id="{AD8DD527-315F-484F-BED1-43D09932800B}"/>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A750D84C-9295-4B21-9E8B-A1F4DD19589C}"/>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A6981F49-2A89-4789-B679-912D36214844}"/>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0DF8CFEF-71D8-4C5F-B42F-54B14C5E417B}"/>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4E46B12F-ABF4-466B-9978-66AC22C4A76D}"/>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8BAC3738-C28A-448C-8135-AA45960F0C2C}"/>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D6E011FA-8D93-4E9A-B4D0-375CC1041710}"/>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5459C56A-DBCD-402A-BBDF-5BFF77ECCA8E}"/>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4E133337-B641-41B0-9698-86E4CE09E76A}"/>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3CAAF1A3-E799-4D75-AB65-FEDD9EC0EC9A}"/>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5E7189EA-56DC-4B43-8EEF-AD73ACC5B08A}"/>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CE32562D-CE2C-42A3-AA66-57960B56E8E5}"/>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B4073687-0892-40D1-BB73-08B72D679B55}"/>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64BC3319-4A63-4FAA-ABE2-CB5E20745579}"/>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69A598C5-E819-47DC-B151-E4359350EB74}"/>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5598FB06-EDBB-4637-984B-00363D92809E}"/>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0E9AD6AE-B610-498A-BB58-FE5AB51299A5}"/>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8B6FC589-1635-4671-B1C5-E44092F28BF9}"/>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E6650DF1-A60B-4BDC-AB67-211C7CD7ED9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3FF1F317-ABC2-4D57-B772-CD68B51655F9}"/>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5EB59B50-62ED-464F-B78F-409603C011B1}"/>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3A1FCD3F-E579-432C-BF50-99BB1BD45E40}"/>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6891D7AF-CD8A-4795-BB2F-4DE9825265FA}"/>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47E0DC9C-75DA-43E9-9172-699DEAD85CD4}"/>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425B1718-03D7-4659-9847-8A168A777B6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20311C89-C508-44B7-867C-C17AF6A4B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8945E02F-395E-4BAE-879A-4063BD91A860}"/>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035C91A7-72F1-4B0E-AAA9-39C86C80E18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918F0587-9478-4A5A-B36F-5CFAD58E6975}"/>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sz="1400" b="1"/>
          </a:p>
        </p:txBody>
      </p:sp>
      <p:grpSp>
        <p:nvGrpSpPr>
          <p:cNvPr id="11268" name="Group 35">
            <a:extLst>
              <a:ext uri="{FF2B5EF4-FFF2-40B4-BE49-F238E27FC236}">
                <a16:creationId xmlns:a16="http://schemas.microsoft.com/office/drawing/2014/main" id="{8CC7ADCA-E4A5-4945-BF10-EBFE1BC0F9CC}"/>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9230CE50-C0E8-4188-9F79-E763D9E5ED39}"/>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09AEB86B-65BC-4047-B794-B394DF2D11AE}"/>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6404D2BF-1B60-4158-9183-FBEF55E9FF40}"/>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834EFC50-3867-4DC6-BB88-5A9EA12F76E2}"/>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127CA097-3EAA-4079-8CC9-1DD41C8288E5}"/>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6C2D7207-0681-4F73-AC43-BBF5284CC48C}"/>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A7C3022A-DDB5-4832-97C9-5F7E9594EC79}"/>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65F9BB1E-2BA9-4CF3-9EB3-695BEBA912B3}"/>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9864A585-801E-4801-B443-975D341CA00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5ED1B3A8-C0CE-4417-866F-4A96583F2917}"/>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F6BDDA43-3141-438B-8621-01323658F75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0C299C07-1F98-4EB2-8FE9-37D4EDFC9677}"/>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B31AD1B4-7163-4A1A-B438-CD36B8F13C79}"/>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B11AC323-E84B-4CF0-A90E-632B5E52B5B2}"/>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2B851CB1-9993-437A-A77E-A7CBF437FC2F}"/>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7CA97ACD-B504-46B5-BB98-4ED29B69F980}"/>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CF888099-D989-43E5-AC94-3D5A0DF8D0E1}"/>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D9F88038-4847-499E-8EC9-37FB808C1BF4}"/>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59B3E9A0-AB57-44D0-A749-D50D823E4DDA}"/>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5D17BA0A-15B2-4878-ABD3-498238B64D32}"/>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D6C0DD42-728D-46C3-AA03-06591D6EDA3A}"/>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633E3411-CECC-43F1-B386-2F271A4DF09F}"/>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1EBDB8A1-A419-4C8C-AC90-8BD033FEEABF}"/>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22E7DAD2-6A35-458E-95F2-4E80A8EF15E9}"/>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E3BBABB8-C72D-4074-BBF7-40B8FFD3E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264650B5-C709-433D-905C-9972DC12B095}"/>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027">
            <a:extLst>
              <a:ext uri="{FF2B5EF4-FFF2-40B4-BE49-F238E27FC236}">
                <a16:creationId xmlns:a16="http://schemas.microsoft.com/office/drawing/2014/main" id="{170FE663-5078-4C3B-AD85-F707097F377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9219" name="Text Box 1030">
            <a:extLst>
              <a:ext uri="{FF2B5EF4-FFF2-40B4-BE49-F238E27FC236}">
                <a16:creationId xmlns:a16="http://schemas.microsoft.com/office/drawing/2014/main" id="{9DC6C699-C45E-40A2-B9E0-E8CCFEA4423F}"/>
              </a:ext>
            </a:extLst>
          </p:cNvPr>
          <p:cNvSpPr txBox="1">
            <a:spLocks noChangeArrowheads="1"/>
          </p:cNvSpPr>
          <p:nvPr/>
        </p:nvSpPr>
        <p:spPr bwMode="auto">
          <a:xfrm>
            <a:off x="857250" y="1409700"/>
            <a:ext cx="525780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2400" b="1" dirty="0"/>
              <a:t>The reason for this course</a:t>
            </a:r>
          </a:p>
          <a:p>
            <a:endParaRPr lang="en-US" altLang="en-US" b="1" dirty="0"/>
          </a:p>
          <a:p>
            <a:pPr lvl="1"/>
            <a:r>
              <a:rPr lang="en-US" altLang="en-US" sz="1600" b="1" dirty="0">
                <a:cs typeface="Times New Roman" panose="02020603050405020304" pitchFamily="18" charset="0"/>
              </a:rPr>
              <a:t>Every day, accidents and illnesses occur.</a:t>
            </a:r>
          </a:p>
          <a:p>
            <a:endParaRPr lang="en-US" altLang="en-US" sz="1600" b="1" dirty="0">
              <a:cs typeface="Times New Roman" panose="02020603050405020304" pitchFamily="18" charset="0"/>
            </a:endParaRPr>
          </a:p>
          <a:p>
            <a:pPr lvl="1"/>
            <a:r>
              <a:rPr lang="en-US" sz="1600" b="1" dirty="0">
                <a:cs typeface="Times New Roman" panose="02020603050405020304" pitchFamily="18" charset="0"/>
              </a:rPr>
              <a:t>In 2019, there were more than 22,000 accepted disabling claims in Oregon.</a:t>
            </a:r>
            <a:r>
              <a:rPr lang="en-US" altLang="en-US" sz="1600" b="1" dirty="0">
                <a:cs typeface="Times New Roman" panose="02020603050405020304" pitchFamily="18" charset="0"/>
              </a:rPr>
              <a:t> </a:t>
            </a:r>
          </a:p>
          <a:p>
            <a:pPr lvl="2">
              <a:buFont typeface="Wingdings 2" panose="05020102010507070707" pitchFamily="18" charset="2"/>
              <a:buChar char="N"/>
            </a:pPr>
            <a:endParaRPr lang="en-US" altLang="en-US" sz="1600" b="1" dirty="0">
              <a:cs typeface="Times New Roman" panose="02020603050405020304" pitchFamily="18" charset="0"/>
            </a:endParaRPr>
          </a:p>
          <a:p>
            <a:pPr lvl="1"/>
            <a:r>
              <a:rPr lang="en-US" altLang="en-US" sz="1600" b="1" dirty="0">
                <a:cs typeface="Times New Roman" panose="02020603050405020304" pitchFamily="18" charset="0"/>
              </a:rPr>
              <a:t>All of us, including employers, need help and advice to identify the hazards that can cause injuries and illnesses.</a:t>
            </a:r>
          </a:p>
          <a:p>
            <a:pPr lvl="1"/>
            <a:endParaRPr lang="es-ES" altLang="en-US" sz="1600" b="1" dirty="0">
              <a:cs typeface="Times New Roman" panose="02020603050405020304" pitchFamily="18" charset="0"/>
            </a:endParaRPr>
          </a:p>
          <a:p>
            <a:pPr lvl="1"/>
            <a:endParaRPr lang="en-US" altLang="en-US" sz="1600" b="1" dirty="0">
              <a:cs typeface="Times New Roman" panose="02020603050405020304" pitchFamily="18" charset="0"/>
            </a:endParaRPr>
          </a:p>
          <a:p>
            <a:pPr lvl="1"/>
            <a:endParaRPr lang="en-US" altLang="en-US" sz="1600" b="1" dirty="0">
              <a:cs typeface="Times New Roman" panose="02020603050405020304" pitchFamily="18" charset="0"/>
            </a:endParaRPr>
          </a:p>
          <a:p>
            <a:r>
              <a:rPr lang="en-US" altLang="en-US" sz="2400" b="1" dirty="0">
                <a:cs typeface="Times New Roman" panose="02020603050405020304" pitchFamily="18" charset="0"/>
              </a:rPr>
              <a:t>The goal of this course</a:t>
            </a:r>
          </a:p>
          <a:p>
            <a:endParaRPr lang="en-US" altLang="en-US" sz="1600" b="1" dirty="0">
              <a:cs typeface="Times New Roman" panose="02020603050405020304" pitchFamily="18" charset="0"/>
            </a:endParaRPr>
          </a:p>
          <a:p>
            <a:pPr lvl="1"/>
            <a:r>
              <a:rPr lang="en-US" altLang="en-US" sz="1600" b="1" dirty="0">
                <a:cs typeface="Times New Roman" panose="02020603050405020304" pitchFamily="18" charset="0"/>
              </a:rPr>
              <a:t>Show safety committee members and those who have safety meetings how to help the employer reduce occupational injuries and illnesses.</a:t>
            </a:r>
          </a:p>
        </p:txBody>
      </p:sp>
      <p:sp>
        <p:nvSpPr>
          <p:cNvPr id="9220" name="Text Box 1041">
            <a:extLst>
              <a:ext uri="{FF2B5EF4-FFF2-40B4-BE49-F238E27FC236}">
                <a16:creationId xmlns:a16="http://schemas.microsoft.com/office/drawing/2014/main" id="{086C479F-D598-45F9-9568-845886C79EEB}"/>
              </a:ext>
            </a:extLst>
          </p:cNvPr>
          <p:cNvSpPr txBox="1">
            <a:spLocks noChangeArrowheads="1"/>
          </p:cNvSpPr>
          <p:nvPr/>
        </p:nvSpPr>
        <p:spPr bwMode="auto">
          <a:xfrm>
            <a:off x="333375" y="514350"/>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Welcome!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a:extLst>
              <a:ext uri="{FF2B5EF4-FFF2-40B4-BE49-F238E27FC236}">
                <a16:creationId xmlns:a16="http://schemas.microsoft.com/office/drawing/2014/main" id="{5B0ABF80-9B7B-423E-A9D1-18053CF88A0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0243" name="Text Box 8">
            <a:extLst>
              <a:ext uri="{FF2B5EF4-FFF2-40B4-BE49-F238E27FC236}">
                <a16:creationId xmlns:a16="http://schemas.microsoft.com/office/drawing/2014/main" id="{667DC7E2-F8C6-416E-9C7C-B13824C1FAFB}"/>
              </a:ext>
            </a:extLst>
          </p:cNvPr>
          <p:cNvSpPr txBox="1">
            <a:spLocks noChangeArrowheads="1"/>
          </p:cNvSpPr>
          <p:nvPr/>
        </p:nvSpPr>
        <p:spPr bwMode="auto">
          <a:xfrm>
            <a:off x="857250" y="1409700"/>
            <a:ext cx="52578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indent="3175">
              <a:defRPr sz="1400">
                <a:solidFill>
                  <a:schemeClr val="tx1"/>
                </a:solidFill>
                <a:latin typeface="Times New Roman" panose="02020603050405020304" pitchFamily="18" charset="0"/>
              </a:defRPr>
            </a:lvl2pPr>
            <a:lvl3pPr marL="1371600" indent="-4572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 altLang="en-US" sz="2400" b="1" dirty="0"/>
              <a:t>La razón de este curso</a:t>
            </a:r>
          </a:p>
          <a:p>
            <a:endParaRPr lang="es-ES" altLang="en-US" b="1" dirty="0"/>
          </a:p>
          <a:p>
            <a:pPr lvl="1"/>
            <a:r>
              <a:rPr lang="es-ES" altLang="en-US" sz="1600" b="1" dirty="0"/>
              <a:t>Todos los días pasan accidentes y enfermedades.  </a:t>
            </a:r>
          </a:p>
          <a:p>
            <a:endParaRPr lang="es-ES" altLang="en-US" sz="1600" b="1" dirty="0"/>
          </a:p>
          <a:p>
            <a:pPr lvl="1"/>
            <a:r>
              <a:rPr lang="es-ES" sz="1600" b="1" dirty="0"/>
              <a:t>En 2019 hubieron más de 22,000 reclamos aceptados con incapacidad en Oregon</a:t>
            </a:r>
            <a:r>
              <a:rPr lang="es-ES" altLang="en-US" sz="1600" b="1" dirty="0"/>
              <a:t>. </a:t>
            </a:r>
          </a:p>
          <a:p>
            <a:endParaRPr lang="es-ES" altLang="en-US" sz="1600" b="1" dirty="0"/>
          </a:p>
          <a:p>
            <a:pPr lvl="1"/>
            <a:r>
              <a:rPr lang="es-ES" altLang="en-US" sz="1600" b="1" dirty="0"/>
              <a:t>Todos, inclusive los patrones, necesitamos ayuda y consejo para identificar los peligros que pueden causar heridas y enfermedades.</a:t>
            </a:r>
          </a:p>
          <a:p>
            <a:pPr lvl="1"/>
            <a:endParaRPr lang="es-ES" altLang="en-US" sz="1600" b="1" dirty="0"/>
          </a:p>
          <a:p>
            <a:pPr lvl="1"/>
            <a:endParaRPr lang="es-ES" altLang="en-US" sz="1600" b="1" dirty="0"/>
          </a:p>
          <a:p>
            <a:endParaRPr lang="es-ES" altLang="en-US" sz="1600" b="1" dirty="0"/>
          </a:p>
          <a:p>
            <a:endParaRPr lang="es-ES" altLang="en-US" sz="1600" b="1" dirty="0"/>
          </a:p>
          <a:p>
            <a:r>
              <a:rPr lang="es-ES" altLang="en-US" sz="2400" b="1" dirty="0"/>
              <a:t>La meta de este curso</a:t>
            </a:r>
          </a:p>
          <a:p>
            <a:endParaRPr lang="es-ES" altLang="en-US" sz="1600" b="1" dirty="0"/>
          </a:p>
          <a:p>
            <a:pPr lvl="1"/>
            <a:r>
              <a:rPr lang="es-ES" altLang="en-US" sz="1600" b="1" dirty="0"/>
              <a:t>Enseñar a los miembros del comité de seguridad y a aquellos que sostienen reuniones de seguridad como ayudar al patrón a reducir las lesiones y enfermedades en el trabajo.</a:t>
            </a:r>
          </a:p>
        </p:txBody>
      </p:sp>
      <p:sp>
        <p:nvSpPr>
          <p:cNvPr id="10244" name="Text Box 18">
            <a:extLst>
              <a:ext uri="{FF2B5EF4-FFF2-40B4-BE49-F238E27FC236}">
                <a16:creationId xmlns:a16="http://schemas.microsoft.com/office/drawing/2014/main" id="{0EAEA9D1-C812-4661-BFCD-A392822DD225}"/>
              </a:ext>
            </a:extLst>
          </p:cNvPr>
          <p:cNvSpPr txBox="1">
            <a:spLocks noChangeArrowheads="1"/>
          </p:cNvSpPr>
          <p:nvPr/>
        </p:nvSpPr>
        <p:spPr bwMode="auto">
          <a:xfrm>
            <a:off x="190500" y="523875"/>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a:t>
            </a:r>
            <a:r>
              <a:rPr lang="en-US" altLang="en-US" sz="2800" b="1" dirty="0" err="1"/>
              <a:t>Bienvenidos</a:t>
            </a:r>
            <a:r>
              <a:rPr lang="en-US" altLang="en-US" sz="2800" b="1"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a:extLst>
              <a:ext uri="{FF2B5EF4-FFF2-40B4-BE49-F238E27FC236}">
                <a16:creationId xmlns:a16="http://schemas.microsoft.com/office/drawing/2014/main" id="{ACCA19BA-AB57-431A-B44E-BE6DF44FEE86}"/>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1267" name="Text Box 7">
            <a:extLst>
              <a:ext uri="{FF2B5EF4-FFF2-40B4-BE49-F238E27FC236}">
                <a16:creationId xmlns:a16="http://schemas.microsoft.com/office/drawing/2014/main" id="{72036286-ABD6-45FF-888C-0CD646146AE8}"/>
              </a:ext>
            </a:extLst>
          </p:cNvPr>
          <p:cNvSpPr txBox="1">
            <a:spLocks noChangeArrowheads="1"/>
          </p:cNvSpPr>
          <p:nvPr/>
        </p:nvSpPr>
        <p:spPr bwMode="auto">
          <a:xfrm>
            <a:off x="523875" y="1681163"/>
            <a:ext cx="5881688" cy="3692525"/>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a:t>Workers have a right to communicate and evaluate safety and health issues with the employer.</a:t>
            </a:r>
          </a:p>
          <a:p>
            <a:endParaRPr lang="en-US" altLang="en-US" sz="1800" b="1"/>
          </a:p>
          <a:p>
            <a:r>
              <a:rPr lang="en-US" altLang="en-US" sz="1800" b="1"/>
              <a:t>Employers in construction, agriculture, general industry, or forest activities must hold safety meetings or have a safety committee.</a:t>
            </a:r>
          </a:p>
          <a:p>
            <a:endParaRPr lang="en-US" altLang="en-US" sz="1800" b="1"/>
          </a:p>
          <a:p>
            <a:r>
              <a:rPr lang="en-US" altLang="en-US" sz="1800" b="1"/>
              <a:t>Holding safety meetings or having a safety committee depends in which industry you work and the number of full-time or part-time employees that work there.</a:t>
            </a:r>
          </a:p>
          <a:p>
            <a:endParaRPr lang="en-US" altLang="en-US" sz="1800" b="1"/>
          </a:p>
          <a:p>
            <a:r>
              <a:rPr lang="en-US" altLang="en-US" sz="1800" b="1"/>
              <a:t>Your employer or supervisor will be able to tell you if you will have safety meetings or if there is a safety committee.</a:t>
            </a:r>
          </a:p>
        </p:txBody>
      </p:sp>
      <p:sp>
        <p:nvSpPr>
          <p:cNvPr id="11269" name="Text Box 365">
            <a:extLst>
              <a:ext uri="{FF2B5EF4-FFF2-40B4-BE49-F238E27FC236}">
                <a16:creationId xmlns:a16="http://schemas.microsoft.com/office/drawing/2014/main" id="{0930D193-202E-4B60-97E6-27B9AA012E6C}"/>
              </a:ext>
            </a:extLst>
          </p:cNvPr>
          <p:cNvSpPr txBox="1">
            <a:spLocks noChangeArrowheads="1"/>
          </p:cNvSpPr>
          <p:nvPr/>
        </p:nvSpPr>
        <p:spPr bwMode="auto">
          <a:xfrm>
            <a:off x="304800" y="533400"/>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The rule</a:t>
            </a:r>
          </a:p>
        </p:txBody>
      </p:sp>
      <p:pic>
        <p:nvPicPr>
          <p:cNvPr id="344" name="Picture 9" descr="Safety committee meeting.jpg">
            <a:extLst>
              <a:ext uri="{FF2B5EF4-FFF2-40B4-BE49-F238E27FC236}">
                <a16:creationId xmlns:a16="http://schemas.microsoft.com/office/drawing/2014/main" id="{462AD417-C123-4984-BD90-F6AA2E95EE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5867400"/>
            <a:ext cx="33591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a:extLst>
              <a:ext uri="{FF2B5EF4-FFF2-40B4-BE49-F238E27FC236}">
                <a16:creationId xmlns:a16="http://schemas.microsoft.com/office/drawing/2014/main" id="{120BF248-11A8-4C41-B092-5F89DE9E15CE}"/>
              </a:ext>
            </a:extLst>
          </p:cNvPr>
          <p:cNvSpPr>
            <a:spLocks noChangeArrowheads="1"/>
          </p:cNvSpPr>
          <p:nvPr/>
        </p:nvSpPr>
        <p:spPr bwMode="auto">
          <a:xfrm>
            <a:off x="412750" y="93980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2291" name="Text Box 7">
            <a:extLst>
              <a:ext uri="{FF2B5EF4-FFF2-40B4-BE49-F238E27FC236}">
                <a16:creationId xmlns:a16="http://schemas.microsoft.com/office/drawing/2014/main" id="{44A3169C-E862-497B-BDE8-743C33991264}"/>
              </a:ext>
            </a:extLst>
          </p:cNvPr>
          <p:cNvSpPr txBox="1">
            <a:spLocks noChangeArrowheads="1"/>
          </p:cNvSpPr>
          <p:nvPr/>
        </p:nvSpPr>
        <p:spPr bwMode="auto">
          <a:xfrm>
            <a:off x="523875" y="1681163"/>
            <a:ext cx="5881688" cy="3970337"/>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 altLang="en-US" sz="1800" b="1" dirty="0"/>
              <a:t>Los trabajadores tienen el derecho de comunicarse y de evaluar cuestiones de seguridad y salud con su empleador.</a:t>
            </a:r>
          </a:p>
          <a:p>
            <a:endParaRPr lang="es-ES" altLang="en-US" sz="1800" b="1" dirty="0"/>
          </a:p>
          <a:p>
            <a:r>
              <a:rPr lang="es-ES" altLang="en-US" sz="1800" b="1" dirty="0"/>
              <a:t>Empleadores en la construcción, agricultura, industria general, o actividades forestales deben sostener reuniones de seguridad o tener un comité de seguridad.</a:t>
            </a:r>
          </a:p>
          <a:p>
            <a:endParaRPr lang="es-ES" altLang="en-US" sz="1800" b="1" dirty="0"/>
          </a:p>
          <a:p>
            <a:r>
              <a:rPr lang="es-ES" altLang="en-US" sz="1800" b="1" dirty="0"/>
              <a:t>El sostener reuniones de seguridad o tener un comité de seguridad depende en cual industria trabaja usted y el número de trabajadores de tiempo completo o tiempo parcial que trabajan allí.  </a:t>
            </a:r>
          </a:p>
          <a:p>
            <a:endParaRPr lang="es-ES" altLang="en-US" sz="1800" b="1" dirty="0"/>
          </a:p>
          <a:p>
            <a:r>
              <a:rPr lang="es-ES" altLang="en-US" sz="1800" b="1" dirty="0"/>
              <a:t>Su empleador o supervisor podrá decirle si habrá reuniones de seguridad o hay un comité de seguridad.</a:t>
            </a:r>
          </a:p>
        </p:txBody>
      </p:sp>
      <p:sp>
        <p:nvSpPr>
          <p:cNvPr id="12293" name="Text Box 365">
            <a:extLst>
              <a:ext uri="{FF2B5EF4-FFF2-40B4-BE49-F238E27FC236}">
                <a16:creationId xmlns:a16="http://schemas.microsoft.com/office/drawing/2014/main" id="{1968C3B2-BECB-4B52-8DC3-5916CF4C2E8F}"/>
              </a:ext>
            </a:extLst>
          </p:cNvPr>
          <p:cNvSpPr txBox="1">
            <a:spLocks noChangeArrowheads="1"/>
          </p:cNvSpPr>
          <p:nvPr/>
        </p:nvSpPr>
        <p:spPr bwMode="auto">
          <a:xfrm>
            <a:off x="304800" y="533400"/>
            <a:ext cx="3581400" cy="5191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dirty="0"/>
              <a:t>La </a:t>
            </a:r>
            <a:r>
              <a:rPr lang="en-US" altLang="en-US" sz="2800" b="1" dirty="0" err="1"/>
              <a:t>regla</a:t>
            </a:r>
            <a:endParaRPr lang="en-US" altLang="en-US" sz="2800" b="1" dirty="0"/>
          </a:p>
        </p:txBody>
      </p:sp>
      <p:pic>
        <p:nvPicPr>
          <p:cNvPr id="344" name="Picture 9" descr="Safety committee meeting.jpg">
            <a:extLst>
              <a:ext uri="{FF2B5EF4-FFF2-40B4-BE49-F238E27FC236}">
                <a16:creationId xmlns:a16="http://schemas.microsoft.com/office/drawing/2014/main" id="{38C006A5-1B77-49AF-B415-790173D24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5867400"/>
            <a:ext cx="33591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Workbooks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Workbooks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kbooks7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kbooks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Workbooks7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kbooks7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kbooks7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kbooks7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Workbooks7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313</Value>
    </Topic>
    <TrainingType xmlns="4abed4e2-db5c-4e78-ae88-7ca7a6241065">PESO</TrainingType>
    <DateRevised xmlns="4abed4e2-db5c-4e78-ae88-7ca7a6241065">2022-11-14T08:00:00+00:00</DateRevised>
    <AdditionalTitle xmlns="4abed4e2-db5c-4e78-ae88-7ca7a6241065">Comités de Seguridad y Reuniones de Seguridad</AdditionalTitle>
    <IconOverlay xmlns="http://schemas.microsoft.com/sharepoint/v4" xsi:nil="true"/>
  </documentManagement>
</p:properties>
</file>

<file path=customXml/itemProps1.xml><?xml version="1.0" encoding="utf-8"?>
<ds:datastoreItem xmlns:ds="http://schemas.openxmlformats.org/officeDocument/2006/customXml" ds:itemID="{37125B5E-F3E5-4361-8DB8-BAA295BA7EB2}"/>
</file>

<file path=customXml/itemProps2.xml><?xml version="1.0" encoding="utf-8"?>
<ds:datastoreItem xmlns:ds="http://schemas.openxmlformats.org/officeDocument/2006/customXml" ds:itemID="{487F047C-489E-475E-AEFC-80AEEB413ABE}"/>
</file>

<file path=customXml/itemProps3.xml><?xml version="1.0" encoding="utf-8"?>
<ds:datastoreItem xmlns:ds="http://schemas.openxmlformats.org/officeDocument/2006/customXml" ds:itemID="{6E4EAE44-D930-4F71-A1F5-A2875C85F1F6}"/>
</file>

<file path=docProps/app.xml><?xml version="1.0" encoding="utf-8"?>
<Properties xmlns="http://schemas.openxmlformats.org/officeDocument/2006/extended-properties" xmlns:vt="http://schemas.openxmlformats.org/officeDocument/2006/docPropsVTypes">
  <Template/>
  <TotalTime>0</TotalTime>
  <Pages>42</Pages>
  <Words>2099</Words>
  <Application>Microsoft Office PowerPoint</Application>
  <PresentationFormat>Letter Paper (8.5x11 in)</PresentationFormat>
  <Paragraphs>326</Paragraphs>
  <Slides>24</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Tahoma</vt:lpstr>
      <vt:lpstr>Times New Roman</vt:lpstr>
      <vt:lpstr>Webdings</vt:lpstr>
      <vt:lpstr>Wingdings</vt:lpstr>
      <vt:lpstr>Wingdings 2</vt:lpstr>
      <vt:lpstr>Workbooks7</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Committees and Safety Meetings (pptx)</dc:title>
  <dc:subject>PESO PowerPoint workbook about Safety Committees and Safety Meetings</dc:subject>
  <dc:creator/>
  <cp:keywords/>
  <dc:description/>
  <cp:lastModifiedBy/>
  <cp:revision>1</cp:revision>
  <dcterms:created xsi:type="dcterms:W3CDTF">2022-03-17T21:08:12Z</dcterms:created>
  <dcterms:modified xsi:type="dcterms:W3CDTF">2022-11-29T23:42:09Z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