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1" r:id="rId2"/>
    <p:sldId id="322" r:id="rId3"/>
  </p:sldIdLst>
  <p:sldSz cx="6858000" cy="9144000" type="screen4x3"/>
  <p:notesSz cx="6858000" cy="91995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586B"/>
    <a:srgbClr val="F70724"/>
    <a:srgbClr val="FF6600"/>
    <a:srgbClr val="FF0066"/>
    <a:srgbClr val="FFCC99"/>
    <a:srgbClr val="CCFFFF"/>
    <a:srgbClr val="CCEC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70" autoAdjust="0"/>
    <p:restoredTop sz="94609" autoAdjust="0"/>
  </p:normalViewPr>
  <p:slideViewPr>
    <p:cSldViewPr>
      <p:cViewPr varScale="1">
        <p:scale>
          <a:sx n="63" d="100"/>
          <a:sy n="63" d="100"/>
        </p:scale>
        <p:origin x="2562" y="6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AE1CD624-3647-4D78-B232-E680644B414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3EBCAF2-71D5-406C-8303-FE6AF765A96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858AD885-745E-4983-A0AD-BC4BF3D01A7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40FE9C6A-9A1B-4298-B28D-916109E36C1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6862EA0-F0A7-473B-AFB8-65AEB0DA32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0081482-9F7F-4820-BFAC-0A83C4810CA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D2B7E50-3CBD-42A8-93B3-70D0EF623ED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169BBFC-DC1F-4543-AFC7-C4A4BCEA2AE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27250" y="695325"/>
            <a:ext cx="2603500" cy="3471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9C6ED2CD-C54C-4617-A05F-505423215E3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98963"/>
            <a:ext cx="5029200" cy="408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FD545721-8036-430C-B7AA-6547211C4B5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0138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194D6DEF-79C7-4648-B5E6-18B755DE35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20138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CAD1AD-68AD-41E0-997A-EB9FF03C91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0780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7">
            <a:extLst>
              <a:ext uri="{FF2B5EF4-FFF2-40B4-BE49-F238E27FC236}">
                <a16:creationId xmlns:a16="http://schemas.microsoft.com/office/drawing/2014/main" id="{8C61226A-BB85-4462-8369-552EE6239B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88" y="61913"/>
            <a:ext cx="6516687" cy="441325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Rectangle 18">
            <a:extLst>
              <a:ext uri="{FF2B5EF4-FFF2-40B4-BE49-F238E27FC236}">
                <a16:creationId xmlns:a16="http://schemas.microsoft.com/office/drawing/2014/main" id="{2637FF3F-BF00-4F60-B974-DAA3CD6ED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05838"/>
            <a:ext cx="6858000" cy="508000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8" name="Text Box 19">
            <a:extLst>
              <a:ext uri="{FF2B5EF4-FFF2-40B4-BE49-F238E27FC236}">
                <a16:creationId xmlns:a16="http://schemas.microsoft.com/office/drawing/2014/main" id="{6C18141A-EAC8-467A-AF1E-9D8F6886B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594725"/>
            <a:ext cx="3048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Oregon OSHA – PESO TOOLBOX SHEET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For more information, call Oregon OSHA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922-2689 </a:t>
            </a:r>
            <a:r>
              <a:rPr lang="es-ES_tradnl" altLang="en-US" sz="1000" dirty="0" err="1">
                <a:solidFill>
                  <a:schemeClr val="bg1"/>
                </a:solidFill>
              </a:rPr>
              <a:t>or</a:t>
            </a:r>
            <a:r>
              <a:rPr lang="es-ES_tradnl" altLang="en-US" sz="1000" dirty="0">
                <a:solidFill>
                  <a:schemeClr val="bg1"/>
                </a:solidFill>
              </a:rPr>
              <a:t> </a:t>
            </a:r>
            <a:r>
              <a:rPr lang="es-ES_tradnl" altLang="en-US" sz="1000" dirty="0" err="1">
                <a:solidFill>
                  <a:schemeClr val="bg1"/>
                </a:solidFill>
              </a:rPr>
              <a:t>visit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</p:txBody>
      </p:sp>
      <p:sp>
        <p:nvSpPr>
          <p:cNvPr id="1029" name="Text Box 20">
            <a:extLst>
              <a:ext uri="{FF2B5EF4-FFF2-40B4-BE49-F238E27FC236}">
                <a16:creationId xmlns:a16="http://schemas.microsoft.com/office/drawing/2014/main" id="{DD1EE04B-1D85-4E69-93F0-4794794CD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8238" y="8594725"/>
            <a:ext cx="3232150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HOJA INFORMATIVA de Oregon OSHA - PESO</a:t>
            </a:r>
          </a:p>
          <a:p>
            <a:pPr algn="r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Para </a:t>
            </a:r>
            <a:r>
              <a:rPr lang="en-US" altLang="en-US" sz="1000" dirty="0" err="1">
                <a:solidFill>
                  <a:schemeClr val="bg1"/>
                </a:solidFill>
              </a:rPr>
              <a:t>mayores</a:t>
            </a:r>
            <a:r>
              <a:rPr lang="en-US" altLang="en-US" sz="1000" dirty="0">
                <a:solidFill>
                  <a:schemeClr val="bg1"/>
                </a:solidFill>
              </a:rPr>
              <a:t> </a:t>
            </a:r>
            <a:r>
              <a:rPr lang="en-US" altLang="en-US" sz="1000" dirty="0" err="1">
                <a:solidFill>
                  <a:schemeClr val="bg1"/>
                </a:solidFill>
              </a:rPr>
              <a:t>informes</a:t>
            </a:r>
            <a:r>
              <a:rPr lang="en-US" altLang="en-US" sz="1000" dirty="0">
                <a:solidFill>
                  <a:schemeClr val="bg1"/>
                </a:solidFill>
              </a:rPr>
              <a:t>, </a:t>
            </a:r>
            <a:r>
              <a:rPr lang="en-US" altLang="en-US" sz="1000" dirty="0" err="1">
                <a:solidFill>
                  <a:schemeClr val="bg1"/>
                </a:solidFill>
              </a:rPr>
              <a:t>llame</a:t>
            </a:r>
            <a:r>
              <a:rPr lang="en-US" altLang="en-US" sz="1000" dirty="0">
                <a:solidFill>
                  <a:schemeClr val="bg1"/>
                </a:solidFill>
              </a:rPr>
              <a:t> a Oregon OSHA</a:t>
            </a:r>
          </a:p>
          <a:p>
            <a:pPr algn="r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843-8086 </a:t>
            </a:r>
            <a:r>
              <a:rPr lang="es-ES_tradnl" altLang="en-US" sz="1000" dirty="0">
                <a:solidFill>
                  <a:schemeClr val="bg1"/>
                </a:solidFill>
              </a:rPr>
              <a:t>ó v</a:t>
            </a:r>
            <a:r>
              <a:rPr lang="en-US" altLang="en-US" sz="1000" dirty="0">
                <a:solidFill>
                  <a:schemeClr val="bg1"/>
                </a:solidFill>
              </a:rPr>
              <a:t>is</a:t>
            </a:r>
            <a:r>
              <a:rPr lang="es-ES_tradnl" altLang="en-US" sz="1000" dirty="0" err="1">
                <a:solidFill>
                  <a:schemeClr val="bg1"/>
                </a:solidFill>
              </a:rPr>
              <a:t>ite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138">
            <a:extLst>
              <a:ext uri="{FF2B5EF4-FFF2-40B4-BE49-F238E27FC236}">
                <a16:creationId xmlns:a16="http://schemas.microsoft.com/office/drawing/2014/main" id="{311DC4CF-40A9-49A0-BEB9-50E80E4EE41A}"/>
              </a:ext>
            </a:extLst>
          </p:cNvPr>
          <p:cNvGrpSpPr>
            <a:grpSpLocks/>
          </p:cNvGrpSpPr>
          <p:nvPr/>
        </p:nvGrpSpPr>
        <p:grpSpPr bwMode="auto">
          <a:xfrm>
            <a:off x="71438" y="73025"/>
            <a:ext cx="6611937" cy="8412163"/>
            <a:chOff x="45" y="46"/>
            <a:chExt cx="4165" cy="5299"/>
          </a:xfrm>
        </p:grpSpPr>
        <p:pic>
          <p:nvPicPr>
            <p:cNvPr id="4099" name="Picture 129" descr="C:\WINDOWS\Desktop\Top.jpg">
              <a:extLst>
                <a:ext uri="{FF2B5EF4-FFF2-40B4-BE49-F238E27FC236}">
                  <a16:creationId xmlns:a16="http://schemas.microsoft.com/office/drawing/2014/main" id="{7D223236-C94D-4085-A2D6-45929C8303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lum brigh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9" y="787"/>
              <a:ext cx="2032" cy="136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00" name="Text Box 33">
              <a:extLst>
                <a:ext uri="{FF2B5EF4-FFF2-40B4-BE49-F238E27FC236}">
                  <a16:creationId xmlns:a16="http://schemas.microsoft.com/office/drawing/2014/main" id="{57F90E1B-7F0A-44DE-8A41-7EEA6CC783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63" y="1677"/>
              <a:ext cx="1541" cy="33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en-US" sz="1200" b="1"/>
                <a:t>The platform is not fully planked. A worker can fall here.</a:t>
              </a:r>
            </a:p>
          </p:txBody>
        </p:sp>
        <p:sp>
          <p:nvSpPr>
            <p:cNvPr id="4101" name="Line 34">
              <a:extLst>
                <a:ext uri="{FF2B5EF4-FFF2-40B4-BE49-F238E27FC236}">
                  <a16:creationId xmlns:a16="http://schemas.microsoft.com/office/drawing/2014/main" id="{4E8373F2-5FE4-4F88-B5B8-77DE35667B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06" y="1395"/>
              <a:ext cx="819" cy="2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" name="Line 35">
              <a:extLst>
                <a:ext uri="{FF2B5EF4-FFF2-40B4-BE49-F238E27FC236}">
                  <a16:creationId xmlns:a16="http://schemas.microsoft.com/office/drawing/2014/main" id="{92FCEC49-F5F7-408A-8F03-E1FAD1E4AF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447" y="1489"/>
              <a:ext cx="1271" cy="8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" name="Line 36">
              <a:extLst>
                <a:ext uri="{FF2B5EF4-FFF2-40B4-BE49-F238E27FC236}">
                  <a16:creationId xmlns:a16="http://schemas.microsoft.com/office/drawing/2014/main" id="{CF0EE827-571C-4836-A695-68682936F5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02" y="934"/>
              <a:ext cx="884" cy="2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" name="Line 37">
              <a:extLst>
                <a:ext uri="{FF2B5EF4-FFF2-40B4-BE49-F238E27FC236}">
                  <a16:creationId xmlns:a16="http://schemas.microsoft.com/office/drawing/2014/main" id="{E2AF81FA-52AC-4999-8583-9482E1D07B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898" y="1110"/>
              <a:ext cx="591" cy="123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" name="Line 38">
              <a:extLst>
                <a:ext uri="{FF2B5EF4-FFF2-40B4-BE49-F238E27FC236}">
                  <a16:creationId xmlns:a16="http://schemas.microsoft.com/office/drawing/2014/main" id="{8A1F3949-3E02-4195-8D51-2AA85963E2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" y="1312"/>
              <a:ext cx="324" cy="1548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" name="Text Box 39">
              <a:extLst>
                <a:ext uri="{FF2B5EF4-FFF2-40B4-BE49-F238E27FC236}">
                  <a16:creationId xmlns:a16="http://schemas.microsoft.com/office/drawing/2014/main" id="{3B55487D-E85B-4A00-9428-C858A00DB5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69" y="860"/>
              <a:ext cx="1524" cy="5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200" b="1"/>
                <a:t>There is more than a 14-inch gap between the building and the scaffold platform.  A worker can fall here.</a:t>
              </a:r>
            </a:p>
          </p:txBody>
        </p:sp>
        <p:sp>
          <p:nvSpPr>
            <p:cNvPr id="4107" name="Text Box 40">
              <a:extLst>
                <a:ext uri="{FF2B5EF4-FFF2-40B4-BE49-F238E27FC236}">
                  <a16:creationId xmlns:a16="http://schemas.microsoft.com/office/drawing/2014/main" id="{83BA5272-44B3-4F4A-A498-EC1E69B9BE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5" y="2328"/>
              <a:ext cx="1304" cy="56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en-US" sz="1200" b="1"/>
                <a:t>The planks are not cleated, secured, or overlapped at least 6 in. to prevent displacement.</a:t>
              </a:r>
              <a:endParaRPr lang="en-US" altLang="en-US" sz="1200" b="1">
                <a:cs typeface="Times New Roman" panose="02020603050405020304" pitchFamily="18" charset="0"/>
              </a:endParaRPr>
            </a:p>
          </p:txBody>
        </p:sp>
        <p:sp>
          <p:nvSpPr>
            <p:cNvPr id="4108" name="Text Box 41">
              <a:extLst>
                <a:ext uri="{FF2B5EF4-FFF2-40B4-BE49-F238E27FC236}">
                  <a16:creationId xmlns:a16="http://schemas.microsoft.com/office/drawing/2014/main" id="{659F4B68-1AC7-45E9-915C-E3888A9FD9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6" y="2381"/>
              <a:ext cx="832" cy="40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200" b="1"/>
                <a:t>No guardrails to prevent a worker from falling.</a:t>
              </a:r>
            </a:p>
          </p:txBody>
        </p:sp>
        <p:sp>
          <p:nvSpPr>
            <p:cNvPr id="4109" name="Text Box 42">
              <a:extLst>
                <a:ext uri="{FF2B5EF4-FFF2-40B4-BE49-F238E27FC236}">
                  <a16:creationId xmlns:a16="http://schemas.microsoft.com/office/drawing/2014/main" id="{D1C7E2DE-8C3A-42DC-A3E4-F3F86E0CEB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" y="2356"/>
              <a:ext cx="989" cy="5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200" b="1"/>
                <a:t>No toeboard to prevent tools and materials from falling.</a:t>
              </a:r>
            </a:p>
          </p:txBody>
        </p:sp>
        <p:sp>
          <p:nvSpPr>
            <p:cNvPr id="4110" name="Text Box 44">
              <a:extLst>
                <a:ext uri="{FF2B5EF4-FFF2-40B4-BE49-F238E27FC236}">
                  <a16:creationId xmlns:a16="http://schemas.microsoft.com/office/drawing/2014/main" id="{962F5A03-FB0A-4B7F-9982-FF5FECD130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" y="3132"/>
              <a:ext cx="344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es-ES_tradnl" altLang="en-US" sz="1600" b="1"/>
                <a:t>A scaffold, like a good home, must be built on a solid base!</a:t>
              </a:r>
              <a:r>
                <a:rPr lang="es-ES_tradnl" altLang="en-US" b="1"/>
                <a:t> </a:t>
              </a:r>
            </a:p>
          </p:txBody>
        </p:sp>
        <p:sp>
          <p:nvSpPr>
            <p:cNvPr id="4111" name="Text Box 48">
              <a:extLst>
                <a:ext uri="{FF2B5EF4-FFF2-40B4-BE49-F238E27FC236}">
                  <a16:creationId xmlns:a16="http://schemas.microsoft.com/office/drawing/2014/main" id="{720F2FF7-B125-4DFF-B001-8F38FB9E29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" y="461"/>
              <a:ext cx="39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200" b="1"/>
                <a:t>Let´s look at five things that are putting in danger the safety of the workers on this</a:t>
              </a:r>
            </a:p>
            <a:p>
              <a:r>
                <a:rPr lang="en-US" altLang="en-US" sz="1200" b="1"/>
                <a:t>job site!  The platform is the scaffold´s work area - make sure its safe!</a:t>
              </a:r>
            </a:p>
          </p:txBody>
        </p:sp>
        <p:sp>
          <p:nvSpPr>
            <p:cNvPr id="4112" name="Text Box 49">
              <a:extLst>
                <a:ext uri="{FF2B5EF4-FFF2-40B4-BE49-F238E27FC236}">
                  <a16:creationId xmlns:a16="http://schemas.microsoft.com/office/drawing/2014/main" id="{D3134D04-2A83-4EC2-92B8-0B2687714D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4" y="3224"/>
              <a:ext cx="1104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ts val="500"/>
                </a:spcBef>
                <a:spcAft>
                  <a:spcPts val="500"/>
                </a:spcAft>
              </a:pPr>
              <a:endParaRPr lang="en-US" altLang="en-US"/>
            </a:p>
            <a:p>
              <a:pPr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4113" name="Text Box 51">
              <a:extLst>
                <a:ext uri="{FF2B5EF4-FFF2-40B4-BE49-F238E27FC236}">
                  <a16:creationId xmlns:a16="http://schemas.microsoft.com/office/drawing/2014/main" id="{E24CA470-7437-4528-B212-A57D274139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" y="4516"/>
              <a:ext cx="1130" cy="5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/>
                <a:t>Bad base - scaffold suported on blocks resting on dirt and rocks.</a:t>
              </a:r>
              <a:endParaRPr lang="en-US" altLang="en-US"/>
            </a:p>
          </p:txBody>
        </p:sp>
        <p:sp>
          <p:nvSpPr>
            <p:cNvPr id="4114" name="Text Box 54">
              <a:extLst>
                <a:ext uri="{FF2B5EF4-FFF2-40B4-BE49-F238E27FC236}">
                  <a16:creationId xmlns:a16="http://schemas.microsoft.com/office/drawing/2014/main" id="{333F216E-B490-4904-A733-F5A2BA5981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32" y="4754"/>
              <a:ext cx="1158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/>
                <a:t>Good base - scaffold supported on wooden mud sills.</a:t>
              </a:r>
              <a:endParaRPr lang="en-US" altLang="en-US"/>
            </a:p>
          </p:txBody>
        </p:sp>
        <p:sp>
          <p:nvSpPr>
            <p:cNvPr id="4115" name="Text Box 55">
              <a:extLst>
                <a:ext uri="{FF2B5EF4-FFF2-40B4-BE49-F238E27FC236}">
                  <a16:creationId xmlns:a16="http://schemas.microsoft.com/office/drawing/2014/main" id="{CA54E6F7-C852-4D08-8004-E03A71486D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6" y="4942"/>
              <a:ext cx="1650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200" b="1"/>
                <a:t>Always tightly lock the wheels of rolling scaffolds, and do not move the scaffold while standing on it.</a:t>
              </a:r>
              <a:endParaRPr lang="en-US" altLang="en-US"/>
            </a:p>
          </p:txBody>
        </p:sp>
        <p:sp>
          <p:nvSpPr>
            <p:cNvPr id="4116" name="Text Box 117">
              <a:extLst>
                <a:ext uri="{FF2B5EF4-FFF2-40B4-BE49-F238E27FC236}">
                  <a16:creationId xmlns:a16="http://schemas.microsoft.com/office/drawing/2014/main" id="{EFA852BD-D58A-4726-A585-ED17C6530B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46"/>
              <a:ext cx="2496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s-ES_tradnl" altLang="en-US" sz="2200" b="1">
                  <a:solidFill>
                    <a:schemeClr val="bg1"/>
                  </a:solidFill>
                  <a:latin typeface="Arial" panose="020B0604020202020204" pitchFamily="34" charset="0"/>
                </a:rPr>
                <a:t>Scaffolds</a:t>
              </a:r>
              <a:endParaRPr lang="en-US" altLang="en-US" sz="2400" b="1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4117" name="Picture 118" descr="D:\Clipart\Owl.wmf">
              <a:extLst>
                <a:ext uri="{FF2B5EF4-FFF2-40B4-BE49-F238E27FC236}">
                  <a16:creationId xmlns:a16="http://schemas.microsoft.com/office/drawing/2014/main" id="{3FE49CB2-251C-462E-A321-E8FBD379BD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0" y="144"/>
              <a:ext cx="370" cy="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8" name="Picture 125" descr="T:\TRASCO\SCHWABE\Peso\Modules\Scaffolding\Images\Orosha2\scaffold_tifs\21.tif">
              <a:extLst>
                <a:ext uri="{FF2B5EF4-FFF2-40B4-BE49-F238E27FC236}">
                  <a16:creationId xmlns:a16="http://schemas.microsoft.com/office/drawing/2014/main" id="{E229E825-DF4D-476A-A931-EC6F34D529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36" y="3385"/>
              <a:ext cx="1063" cy="1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9" name="Picture 131" descr="C:\WINDOWS\Desktop\Right.jpg">
              <a:extLst>
                <a:ext uri="{FF2B5EF4-FFF2-40B4-BE49-F238E27FC236}">
                  <a16:creationId xmlns:a16="http://schemas.microsoft.com/office/drawing/2014/main" id="{9F21432C-9DB5-4715-99B5-936F99B36F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48" y="4006"/>
              <a:ext cx="606" cy="81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20" name="Picture 133" descr="C:\WINDOWS\Desktop\Bottom Left.jpg">
              <a:extLst>
                <a:ext uri="{FF2B5EF4-FFF2-40B4-BE49-F238E27FC236}">
                  <a16:creationId xmlns:a16="http://schemas.microsoft.com/office/drawing/2014/main" id="{8C5B7A53-5DB0-4B68-8523-20C662D7007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" y="3709"/>
              <a:ext cx="1050" cy="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1" name="Picture 135" descr="C:\WINDOWS\Desktop\Bottom 2left.jpg">
              <a:extLst>
                <a:ext uri="{FF2B5EF4-FFF2-40B4-BE49-F238E27FC236}">
                  <a16:creationId xmlns:a16="http://schemas.microsoft.com/office/drawing/2014/main" id="{8DB14400-5E51-4FC2-B651-F3594527F9D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8" y="3432"/>
              <a:ext cx="834" cy="1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22" name="Line 137">
              <a:extLst>
                <a:ext uri="{FF2B5EF4-FFF2-40B4-BE49-F238E27FC236}">
                  <a16:creationId xmlns:a16="http://schemas.microsoft.com/office/drawing/2014/main" id="{59876CB7-0D3D-4AC4-A280-C2FCC9A46A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4" y="2146"/>
              <a:ext cx="37" cy="176"/>
            </a:xfrm>
            <a:prstGeom prst="line">
              <a:avLst/>
            </a:prstGeom>
            <a:noFill/>
            <a:ln w="4064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98">
            <a:extLst>
              <a:ext uri="{FF2B5EF4-FFF2-40B4-BE49-F238E27FC236}">
                <a16:creationId xmlns:a16="http://schemas.microsoft.com/office/drawing/2014/main" id="{C31EA160-3BE9-4D5B-9DE6-274043DE6C0F}"/>
              </a:ext>
            </a:extLst>
          </p:cNvPr>
          <p:cNvGrpSpPr>
            <a:grpSpLocks/>
          </p:cNvGrpSpPr>
          <p:nvPr/>
        </p:nvGrpSpPr>
        <p:grpSpPr bwMode="auto">
          <a:xfrm>
            <a:off x="0" y="73025"/>
            <a:ext cx="6832600" cy="8385175"/>
            <a:chOff x="0" y="46"/>
            <a:chExt cx="4304" cy="5282"/>
          </a:xfrm>
        </p:grpSpPr>
        <p:pic>
          <p:nvPicPr>
            <p:cNvPr id="5123" name="Picture 88" descr="C:\WINDOWS\Desktop\Top.jpg">
              <a:extLst>
                <a:ext uri="{FF2B5EF4-FFF2-40B4-BE49-F238E27FC236}">
                  <a16:creationId xmlns:a16="http://schemas.microsoft.com/office/drawing/2014/main" id="{38DDFDB5-C936-413D-954A-0BA2F520A41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lum brigh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9" y="787"/>
              <a:ext cx="2032" cy="136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24" name="Picture 84" descr="T:\TRASCO\SCHWABE\Peso\Modules\Scaffolding\Images\Orosha2\scaffold_tifs\21.tif">
              <a:extLst>
                <a:ext uri="{FF2B5EF4-FFF2-40B4-BE49-F238E27FC236}">
                  <a16:creationId xmlns:a16="http://schemas.microsoft.com/office/drawing/2014/main" id="{E060E3D2-93DD-4C62-8466-23EC555F78C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36" y="3385"/>
              <a:ext cx="1063" cy="1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5" name="Picture 85" descr="C:\WINDOWS\Desktop\Right.jpg">
              <a:extLst>
                <a:ext uri="{FF2B5EF4-FFF2-40B4-BE49-F238E27FC236}">
                  <a16:creationId xmlns:a16="http://schemas.microsoft.com/office/drawing/2014/main" id="{34CA653F-2256-450E-A4D4-BC244FFA872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48" y="4006"/>
              <a:ext cx="606" cy="81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26" name="Picture 86" descr="C:\WINDOWS\Desktop\Bottom Left.jpg">
              <a:extLst>
                <a:ext uri="{FF2B5EF4-FFF2-40B4-BE49-F238E27FC236}">
                  <a16:creationId xmlns:a16="http://schemas.microsoft.com/office/drawing/2014/main" id="{0556C2CC-51CD-4A25-BD15-A154B8DBF6C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" y="3709"/>
              <a:ext cx="1050" cy="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7" name="Picture 87" descr="C:\WINDOWS\Desktop\Bottom 2left.jpg">
              <a:extLst>
                <a:ext uri="{FF2B5EF4-FFF2-40B4-BE49-F238E27FC236}">
                  <a16:creationId xmlns:a16="http://schemas.microsoft.com/office/drawing/2014/main" id="{399036C3-5810-4D19-8975-06C7D9241E3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8" y="3432"/>
              <a:ext cx="834" cy="1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5128" name="Group 92">
              <a:extLst>
                <a:ext uri="{FF2B5EF4-FFF2-40B4-BE49-F238E27FC236}">
                  <a16:creationId xmlns:a16="http://schemas.microsoft.com/office/drawing/2014/main" id="{0F3110E9-878C-46D5-B522-8053DF9AF87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26" y="1382"/>
              <a:ext cx="2289" cy="806"/>
              <a:chOff x="1714" y="1358"/>
              <a:chExt cx="2289" cy="806"/>
            </a:xfrm>
          </p:grpSpPr>
          <p:sp>
            <p:nvSpPr>
              <p:cNvPr id="5149" name="Text Box 54">
                <a:extLst>
                  <a:ext uri="{FF2B5EF4-FFF2-40B4-BE49-F238E27FC236}">
                    <a16:creationId xmlns:a16="http://schemas.microsoft.com/office/drawing/2014/main" id="{D205E783-6F9D-4471-A031-F28E5B93D7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11" y="1600"/>
                <a:ext cx="1392" cy="56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ts val="500"/>
                  </a:spcBef>
                  <a:spcAft>
                    <a:spcPts val="500"/>
                  </a:spcAft>
                </a:pPr>
                <a:r>
                  <a:rPr lang="es-ES_tradnl" altLang="en-US" sz="1200" b="1"/>
                  <a:t>La plataforma no esta completamente entablonada.  Aquí se puede caer un trabajador.</a:t>
                </a:r>
                <a:endParaRPr lang="en-US" altLang="en-US" b="1"/>
              </a:p>
            </p:txBody>
          </p:sp>
          <p:sp>
            <p:nvSpPr>
              <p:cNvPr id="5150" name="Line 55">
                <a:extLst>
                  <a:ext uri="{FF2B5EF4-FFF2-40B4-BE49-F238E27FC236}">
                    <a16:creationId xmlns:a16="http://schemas.microsoft.com/office/drawing/2014/main" id="{D3256287-D2E5-4E3A-8323-C24931B9F5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714" y="1358"/>
                <a:ext cx="819" cy="25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29" name="Group 93">
              <a:extLst>
                <a:ext uri="{FF2B5EF4-FFF2-40B4-BE49-F238E27FC236}">
                  <a16:creationId xmlns:a16="http://schemas.microsoft.com/office/drawing/2014/main" id="{EE1C6B11-329D-4ABC-94DE-BDD724CB2F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22" y="847"/>
              <a:ext cx="2491" cy="524"/>
              <a:chOff x="1610" y="823"/>
              <a:chExt cx="2491" cy="524"/>
            </a:xfrm>
          </p:grpSpPr>
          <p:sp>
            <p:nvSpPr>
              <p:cNvPr id="5147" name="Line 57">
                <a:extLst>
                  <a:ext uri="{FF2B5EF4-FFF2-40B4-BE49-F238E27FC236}">
                    <a16:creationId xmlns:a16="http://schemas.microsoft.com/office/drawing/2014/main" id="{EEF5CD29-9729-460C-9C32-1E51E3CB9B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10" y="897"/>
                <a:ext cx="884" cy="25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8" name="Text Box 60">
                <a:extLst>
                  <a:ext uri="{FF2B5EF4-FFF2-40B4-BE49-F238E27FC236}">
                    <a16:creationId xmlns:a16="http://schemas.microsoft.com/office/drawing/2014/main" id="{BE56A6F1-9BCD-4B56-90A3-084A715BF3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77" y="823"/>
                <a:ext cx="1524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s-ES_tradnl" altLang="en-US" sz="1200" b="1"/>
                  <a:t>Hay una abertura de más de 14 pulgadas (35 cm.) entre el edificio y la plataforma del andamio.  Aquí se puede caer un trabajador.</a:t>
                </a:r>
                <a:endParaRPr lang="en-US" altLang="en-US" b="1"/>
              </a:p>
            </p:txBody>
          </p:sp>
        </p:grpSp>
        <p:sp>
          <p:nvSpPr>
            <p:cNvPr id="5130" name="Line 56">
              <a:extLst>
                <a:ext uri="{FF2B5EF4-FFF2-40B4-BE49-F238E27FC236}">
                  <a16:creationId xmlns:a16="http://schemas.microsoft.com/office/drawing/2014/main" id="{299D7F22-8AB0-4F49-A753-8CB25C4A34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467" y="1476"/>
              <a:ext cx="1071" cy="83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1" name="Text Box 61">
              <a:extLst>
                <a:ext uri="{FF2B5EF4-FFF2-40B4-BE49-F238E27FC236}">
                  <a16:creationId xmlns:a16="http://schemas.microsoft.com/office/drawing/2014/main" id="{8F4B2DD6-62E5-4FDB-82C7-2459CB90E4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5" y="2315"/>
              <a:ext cx="1440" cy="67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ts val="500"/>
                </a:spcBef>
                <a:spcAft>
                  <a:spcPts val="500"/>
                </a:spcAft>
              </a:pPr>
              <a:r>
                <a:rPr lang="es-ES_tradnl" altLang="en-US" sz="1200" b="1"/>
                <a:t>Los </a:t>
              </a:r>
              <a:r>
                <a:rPr lang="en-US" altLang="en-US" sz="1200" b="1"/>
                <a:t>tablon</a:t>
              </a:r>
              <a:r>
                <a:rPr lang="es-ES_tradnl" altLang="en-US" sz="1200" b="1"/>
                <a:t>es</a:t>
              </a:r>
              <a:r>
                <a:rPr lang="en-US" altLang="en-US" sz="1200" b="1"/>
                <a:t> </a:t>
              </a:r>
              <a:r>
                <a:rPr lang="es-MX" altLang="en-US" sz="1200" b="1">
                  <a:cs typeface="Times New Roman" panose="02020603050405020304" pitchFamily="18" charset="0"/>
                </a:rPr>
                <a:t>no están enlistonados, restringidos por ganchos, o empalmados por lo menos 6 pulgadas (15 cm.) para prevenir desplazamiento.</a:t>
              </a:r>
              <a:endParaRPr lang="en-US" altLang="en-US" sz="1200" b="1">
                <a:cs typeface="Times New Roman" panose="02020603050405020304" pitchFamily="18" charset="0"/>
              </a:endParaRPr>
            </a:p>
          </p:txBody>
        </p:sp>
        <p:grpSp>
          <p:nvGrpSpPr>
            <p:cNvPr id="5132" name="Group 90">
              <a:extLst>
                <a:ext uri="{FF2B5EF4-FFF2-40B4-BE49-F238E27FC236}">
                  <a16:creationId xmlns:a16="http://schemas.microsoft.com/office/drawing/2014/main" id="{E7700A20-79C6-40B9-81BF-3E705596BA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8" y="1097"/>
              <a:ext cx="1220" cy="1910"/>
              <a:chOff x="906" y="1073"/>
              <a:chExt cx="1220" cy="1910"/>
            </a:xfrm>
          </p:grpSpPr>
          <p:sp>
            <p:nvSpPr>
              <p:cNvPr id="5145" name="Line 58">
                <a:extLst>
                  <a:ext uri="{FF2B5EF4-FFF2-40B4-BE49-F238E27FC236}">
                    <a16:creationId xmlns:a16="http://schemas.microsoft.com/office/drawing/2014/main" id="{F4513B05-9B64-4187-B4FE-A5A2AB2A27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906" y="1073"/>
                <a:ext cx="591" cy="123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6" name="Text Box 62">
                <a:extLst>
                  <a:ext uri="{FF2B5EF4-FFF2-40B4-BE49-F238E27FC236}">
                    <a16:creationId xmlns:a16="http://schemas.microsoft.com/office/drawing/2014/main" id="{9794C035-461D-4EE0-9066-32974BCC008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94" y="2344"/>
                <a:ext cx="832" cy="63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sz="1200" b="1"/>
                  <a:t>No </a:t>
                </a:r>
                <a:r>
                  <a:rPr lang="es-ES_tradnl" altLang="en-US" sz="1200" b="1"/>
                  <a:t>tiene guardarrieles para prevenir la caída de un trabajador.</a:t>
                </a:r>
                <a:endParaRPr lang="en-US" altLang="en-US" sz="1200" b="1"/>
              </a:p>
            </p:txBody>
          </p:sp>
        </p:grpSp>
        <p:grpSp>
          <p:nvGrpSpPr>
            <p:cNvPr id="5133" name="Group 96">
              <a:extLst>
                <a:ext uri="{FF2B5EF4-FFF2-40B4-BE49-F238E27FC236}">
                  <a16:creationId xmlns:a16="http://schemas.microsoft.com/office/drawing/2014/main" id="{7394138A-E086-4F9F-85BA-A2C64B6318F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2" y="1299"/>
              <a:ext cx="989" cy="1683"/>
              <a:chOff x="132" y="1299"/>
              <a:chExt cx="989" cy="1683"/>
            </a:xfrm>
          </p:grpSpPr>
          <p:sp>
            <p:nvSpPr>
              <p:cNvPr id="5142" name="Line 59">
                <a:extLst>
                  <a:ext uri="{FF2B5EF4-FFF2-40B4-BE49-F238E27FC236}">
                    <a16:creationId xmlns:a16="http://schemas.microsoft.com/office/drawing/2014/main" id="{510D6560-E181-47FA-A7B8-CB138E1DD4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2" y="1299"/>
                <a:ext cx="324" cy="1548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3" name="Text Box 63">
                <a:extLst>
                  <a:ext uri="{FF2B5EF4-FFF2-40B4-BE49-F238E27FC236}">
                    <a16:creationId xmlns:a16="http://schemas.microsoft.com/office/drawing/2014/main" id="{DF255C69-A453-4004-BDB5-9F9ADECD88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2" y="2343"/>
                <a:ext cx="989" cy="63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s-ES_tradnl" altLang="en-US" sz="1200" b="1"/>
                  <a:t>No tiene</a:t>
                </a:r>
                <a:r>
                  <a:rPr lang="en-US" altLang="en-US" sz="1200" b="1"/>
                  <a:t> rodapie para prevenir la caída de herramienta y material.</a:t>
                </a:r>
              </a:p>
            </p:txBody>
          </p:sp>
          <p:sp>
            <p:nvSpPr>
              <p:cNvPr id="5144" name="Line 64">
                <a:extLst>
                  <a:ext uri="{FF2B5EF4-FFF2-40B4-BE49-F238E27FC236}">
                    <a16:creationId xmlns:a16="http://schemas.microsoft.com/office/drawing/2014/main" id="{5E9D7298-1EF9-447A-8B53-5946EB31A6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2" y="2148"/>
                <a:ext cx="37" cy="176"/>
              </a:xfrm>
              <a:prstGeom prst="line">
                <a:avLst/>
              </a:prstGeom>
              <a:noFill/>
              <a:ln w="4064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34" name="Text Box 65">
              <a:extLst>
                <a:ext uri="{FF2B5EF4-FFF2-40B4-BE49-F238E27FC236}">
                  <a16:creationId xmlns:a16="http://schemas.microsoft.com/office/drawing/2014/main" id="{FB3FB224-2C73-4907-B174-905DC4794E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3151"/>
              <a:ext cx="4304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es-ES_tradnl" altLang="en-US" sz="1500" b="1"/>
                <a:t>¡Un andamio, como un buen hogar, debe estar construido sobre una base sólida!</a:t>
              </a:r>
              <a:endParaRPr lang="es-ES_tradnl" altLang="en-US" b="1"/>
            </a:p>
          </p:txBody>
        </p:sp>
        <p:sp>
          <p:nvSpPr>
            <p:cNvPr id="5135" name="Text Box 66">
              <a:extLst>
                <a:ext uri="{FF2B5EF4-FFF2-40B4-BE49-F238E27FC236}">
                  <a16:creationId xmlns:a16="http://schemas.microsoft.com/office/drawing/2014/main" id="{0556169E-3138-45DB-A942-640BAA5797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1" y="424"/>
              <a:ext cx="3936" cy="3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b="1"/>
                <a:t>¡</a:t>
              </a:r>
              <a:r>
                <a:rPr lang="en-US" altLang="en-US" sz="1200" b="1"/>
                <a:t>Veámos cinco cosas que ponen en peligro la seguridad de los trabajadores en esta</a:t>
              </a:r>
            </a:p>
            <a:p>
              <a:r>
                <a:rPr lang="en-US" altLang="en-US" sz="1200" b="1"/>
                <a:t>obra! ¡</a:t>
              </a:r>
              <a:r>
                <a:rPr lang="es-ES_tradnl" altLang="en-US" sz="1200" b="1"/>
                <a:t>La plataforma es el área de trabajo del andamio - asegúrese de que este segura!</a:t>
              </a:r>
              <a:endParaRPr lang="en-US" altLang="en-US" sz="1200" b="1"/>
            </a:p>
          </p:txBody>
        </p:sp>
        <p:sp>
          <p:nvSpPr>
            <p:cNvPr id="5136" name="Text Box 67">
              <a:extLst>
                <a:ext uri="{FF2B5EF4-FFF2-40B4-BE49-F238E27FC236}">
                  <a16:creationId xmlns:a16="http://schemas.microsoft.com/office/drawing/2014/main" id="{FAA7DA3B-A418-4EBA-A9E4-5B812985C2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2" y="3187"/>
              <a:ext cx="1104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ts val="500"/>
                </a:spcBef>
                <a:spcAft>
                  <a:spcPts val="500"/>
                </a:spcAft>
              </a:pPr>
              <a:endParaRPr lang="en-US" altLang="en-US"/>
            </a:p>
            <a:p>
              <a:pPr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5137" name="Text Box 68">
              <a:extLst>
                <a:ext uri="{FF2B5EF4-FFF2-40B4-BE49-F238E27FC236}">
                  <a16:creationId xmlns:a16="http://schemas.microsoft.com/office/drawing/2014/main" id="{A9C45695-1511-4703-B9D6-DB0B71276F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" y="4479"/>
              <a:ext cx="1130" cy="5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/>
                <a:t>Mala base - andamio soportado por bloques sobre tierra y piedras.</a:t>
              </a:r>
              <a:endParaRPr lang="en-US" altLang="en-US"/>
            </a:p>
          </p:txBody>
        </p:sp>
        <p:sp>
          <p:nvSpPr>
            <p:cNvPr id="5138" name="Text Box 71">
              <a:extLst>
                <a:ext uri="{FF2B5EF4-FFF2-40B4-BE49-F238E27FC236}">
                  <a16:creationId xmlns:a16="http://schemas.microsoft.com/office/drawing/2014/main" id="{B8DF163C-0476-4B49-99EB-1F531DEAD6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0" y="4717"/>
              <a:ext cx="1158" cy="5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/>
                <a:t>Buena base - andamio soportado sobre durmientes de madera.</a:t>
              </a:r>
              <a:endParaRPr lang="en-US" altLang="en-US"/>
            </a:p>
          </p:txBody>
        </p:sp>
        <p:sp>
          <p:nvSpPr>
            <p:cNvPr id="5139" name="Text Box 72">
              <a:extLst>
                <a:ext uri="{FF2B5EF4-FFF2-40B4-BE49-F238E27FC236}">
                  <a16:creationId xmlns:a16="http://schemas.microsoft.com/office/drawing/2014/main" id="{320A24C8-C0E9-4B52-9A5E-33816B2098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8" y="4925"/>
              <a:ext cx="1752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200" b="1"/>
                <a:t>Siempre trabe bien las ruedas de andamios rodantes, y no mueva el andamio mientras este parado sobre él. </a:t>
              </a:r>
              <a:endParaRPr lang="en-US" altLang="en-US" sz="1200"/>
            </a:p>
          </p:txBody>
        </p:sp>
        <p:sp>
          <p:nvSpPr>
            <p:cNvPr id="5140" name="Text Box 75">
              <a:extLst>
                <a:ext uri="{FF2B5EF4-FFF2-40B4-BE49-F238E27FC236}">
                  <a16:creationId xmlns:a16="http://schemas.microsoft.com/office/drawing/2014/main" id="{9B6B90E0-C2A6-4940-A134-6D5EE9B751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46"/>
              <a:ext cx="2496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s-ES_tradnl" altLang="en-US" sz="2200" b="1">
                  <a:solidFill>
                    <a:schemeClr val="bg1"/>
                  </a:solidFill>
                  <a:latin typeface="Arial" panose="020B0604020202020204" pitchFamily="34" charset="0"/>
                </a:rPr>
                <a:t>Andamios</a:t>
              </a:r>
              <a:endParaRPr lang="en-US" altLang="en-US" sz="2200" b="1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5141" name="Picture 76" descr="D:\Clipart\Owl.wmf">
              <a:extLst>
                <a:ext uri="{FF2B5EF4-FFF2-40B4-BE49-F238E27FC236}">
                  <a16:creationId xmlns:a16="http://schemas.microsoft.com/office/drawing/2014/main" id="{D81A78EE-86A5-4136-A0A4-FE21AAE309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0" y="144"/>
              <a:ext cx="370" cy="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raining" ma:contentTypeID="0x010100854524CC3423A244BB56938E3F8ABE270067817B4706841944893504266FF3AFD0" ma:contentTypeVersion="25" ma:contentTypeDescription="Training and education materials" ma:contentTypeScope="" ma:versionID="34d1da808c0373fcd75ca49a86825732">
  <xsd:schema xmlns:xsd="http://www.w3.org/2001/XMLSchema" xmlns:xs="http://www.w3.org/2001/XMLSchema" xmlns:p="http://schemas.microsoft.com/office/2006/metadata/properties" xmlns:ns1="http://schemas.microsoft.com/sharepoint/v3" xmlns:ns2="4abed4e2-db5c-4e78-ae88-7ca7a6241065" xmlns:ns3="http://schemas.microsoft.com/sharepoint/v4" targetNamespace="http://schemas.microsoft.com/office/2006/metadata/properties" ma:root="true" ma:fieldsID="2d08b5255158c9f14c10f9c2e24a5b9c" ns1:_="" ns2:_="" ns3:_="">
    <xsd:import namespace="http://schemas.microsoft.com/sharepoint/v3"/>
    <xsd:import namespace="4abed4e2-db5c-4e78-ae88-7ca7a6241065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AdditionalTitle" minOccurs="0"/>
                <xsd:element ref="ns2:TrainingType" minOccurs="0"/>
                <xsd:element ref="ns2:TrainingFormat" minOccurs="0"/>
                <xsd:element ref="ns2:DateRevised" minOccurs="0"/>
                <xsd:element ref="ns1:Language" minOccurs="0"/>
                <xsd:element ref="ns2:Description1" minOccurs="0"/>
                <xsd:element ref="ns2:Topic" minOccurs="0"/>
                <xsd:element ref="ns2:SharedWithUsers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6" nillable="true" ma:displayName="Language" ma:default="English" ma:format="Dropdown" ma:internalName="Language" ma:readOnly="false">
      <xsd:simpleType>
        <xsd:union memberTypes="dms:Text">
          <xsd:simpleType>
            <xsd:restriction base="dms:Choice">
              <xsd:enumeration value="Arabic"/>
              <xsd:enumeration value="Bulgarian"/>
              <xsd:enumeration value="Chinese"/>
              <xsd:enumeration value="Croatian"/>
              <xsd:enumeration value="Czech"/>
              <xsd:enumeration value="Danish"/>
              <xsd:enumeration value="Dutch"/>
              <xsd:enumeration value="English"/>
              <xsd:enumeration value="Estonian"/>
              <xsd:enumeration value="Finnish"/>
              <xsd:enumeration value="French"/>
              <xsd:enumeration value="German"/>
              <xsd:enumeration value="Greek"/>
              <xsd:enumeration value="Hebrew"/>
              <xsd:enumeration value="Hindi"/>
              <xsd:enumeration value="Hungarian"/>
              <xsd:enumeration value="Indonesian"/>
              <xsd:enumeration value="Italian"/>
              <xsd:enumeration value="Japanese"/>
              <xsd:enumeration value="Korean"/>
              <xsd:enumeration value="Latvian"/>
              <xsd:enumeration value="Lithuanian"/>
              <xsd:enumeration value="Malay"/>
              <xsd:enumeration value="Norwegian"/>
              <xsd:enumeration value="Polish"/>
              <xsd:enumeration value="Portuguese"/>
              <xsd:enumeration value="Romanian"/>
              <xsd:enumeration value="Russian"/>
              <xsd:enumeration value="Serbian"/>
              <xsd:enumeration value="Slovak"/>
              <xsd:enumeration value="Slovenian"/>
              <xsd:enumeration value="Spanish"/>
              <xsd:enumeration value="Swedish"/>
              <xsd:enumeration value="Thai"/>
              <xsd:enumeration value="Turkish"/>
              <xsd:enumeration value="Ukrainian"/>
              <xsd:enumeration value="Urdu"/>
              <xsd:enumeration value="Vietnamese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bed4e2-db5c-4e78-ae88-7ca7a6241065" elementFormDefault="qualified">
    <xsd:import namespace="http://schemas.microsoft.com/office/2006/documentManagement/types"/>
    <xsd:import namespace="http://schemas.microsoft.com/office/infopath/2007/PartnerControls"/>
    <xsd:element name="AdditionalTitle" ma:index="2" nillable="true" ma:displayName="Additional Title" ma:description="Secondary title - typically the English language title if the item has a title in another language" ma:internalName="AdditionalTitle" ma:readOnly="false">
      <xsd:simpleType>
        <xsd:restriction base="dms:Text">
          <xsd:maxLength value="255"/>
        </xsd:restriction>
      </xsd:simpleType>
    </xsd:element>
    <xsd:element name="TrainingType" ma:index="3" nillable="true" ma:displayName="Training Type" ma:description="Pick a type for this training material" ma:format="Dropdown" ma:internalName="TrainingType" ma:readOnly="false">
      <xsd:simpleType>
        <xsd:restriction base="dms:Choice">
          <xsd:enumeration value="Curriculum"/>
          <xsd:enumeration value="Grant program"/>
          <xsd:enumeration value="Online course"/>
          <xsd:enumeration value="PESO"/>
          <xsd:enumeration value="Presentation"/>
          <xsd:enumeration value="Resources"/>
          <xsd:enumeration value="Workshop"/>
        </xsd:restriction>
      </xsd:simpleType>
    </xsd:element>
    <xsd:element name="TrainingFormat" ma:index="4" nillable="true" ma:displayName="Training Format" ma:default="  " ma:description="Pick a format for this training" ma:format="Dropdown" ma:internalName="TrainingFormat" ma:readOnly="false">
      <xsd:simpleType>
        <xsd:restriction base="dms:Choice">
          <xsd:enumeration value=""/>
          <xsd:enumeration value="Instructor Guide"/>
          <xsd:enumeration value="Online course"/>
          <xsd:enumeration value="Overhead"/>
          <xsd:enumeration value="Tailgate"/>
          <xsd:enumeration value="Training program"/>
          <xsd:enumeration value="Video"/>
          <xsd:enumeration value="Workbook"/>
        </xsd:restriction>
      </xsd:simpleType>
    </xsd:element>
    <xsd:element name="DateRevised" ma:index="5" nillable="true" ma:displayName="New or Revised Date" ma:format="DateOnly" ma:internalName="DateRevised" ma:readOnly="false">
      <xsd:simpleType>
        <xsd:restriction base="dms:DateTime"/>
      </xsd:simpleType>
    </xsd:element>
    <xsd:element name="Description1" ma:index="7" nillable="true" ma:displayName="Description" ma:internalName="Description1" ma:readOnly="false">
      <xsd:simpleType>
        <xsd:restriction base="dms:Note"/>
      </xsd:simpleType>
    </xsd:element>
    <xsd:element name="Topic" ma:index="8" nillable="true" ma:displayName="Topic" ma:description="Pick associated topics" ma:list="{913132ca-d302-4b93-9158-b48ece0e0b4d}" ma:internalName="Topic" ma:readOnly="false" ma:showField="Title" ma:web="4abed4e2-db5c-4e78-ae88-7ca7a62410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English Spanish</Language>
    <Description1 xmlns="4abed4e2-db5c-4e78-ae88-7ca7a6241065" xsi:nil="true"/>
    <TrainingFormat xmlns="4abed4e2-db5c-4e78-ae88-7ca7a6241065">Tailgate</TrainingFormat>
    <Topic xmlns="4abed4e2-db5c-4e78-ae88-7ca7a6241065">
      <Value>310</Value>
    </Topic>
    <TrainingType xmlns="4abed4e2-db5c-4e78-ae88-7ca7a6241065">PESO</TrainingType>
    <DateRevised xmlns="4abed4e2-db5c-4e78-ae88-7ca7a6241065">2022-11-14T08:00:00+00:00</DateRevised>
    <AdditionalTitle xmlns="4abed4e2-db5c-4e78-ae88-7ca7a6241065">Andamios</AdditionalTitle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B828D520-5A4E-4F47-8BE9-730B1D7BEFFB}"/>
</file>

<file path=customXml/itemProps2.xml><?xml version="1.0" encoding="utf-8"?>
<ds:datastoreItem xmlns:ds="http://schemas.openxmlformats.org/officeDocument/2006/customXml" ds:itemID="{96695414-85A5-4F56-AC54-4854FA330ED4}"/>
</file>

<file path=customXml/itemProps3.xml><?xml version="1.0" encoding="utf-8"?>
<ds:datastoreItem xmlns:ds="http://schemas.openxmlformats.org/officeDocument/2006/customXml" ds:itemID="{33B24E78-EBCF-4518-A15C-3763B8DA54D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354</Words>
  <Application>Microsoft Office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Default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Scaffolds (pptx)</dc:title>
  <dc:subject>PESO PowerPoint tailgate about Scaffolds</dc:subject>
  <dc:creator/>
  <cp:lastModifiedBy/>
  <cp:revision>1</cp:revision>
  <dcterms:created xsi:type="dcterms:W3CDTF">2022-03-17T22:41:08Z</dcterms:created>
  <dcterms:modified xsi:type="dcterms:W3CDTF">2022-11-29T23:51:07Z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0x010100854524CC3423A244BB56938E3F8ABE270067817B4706841944893504266FF3AFD0</vt:lpwstr>
  </property>
</Properties>
</file>