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0"/>
  </p:notesMasterIdLst>
  <p:handoutMasterIdLst>
    <p:handoutMasterId r:id="rId41"/>
  </p:handoutMasterIdLst>
  <p:sldIdLst>
    <p:sldId id="265" r:id="rId2"/>
    <p:sldId id="317" r:id="rId3"/>
    <p:sldId id="496" r:id="rId4"/>
    <p:sldId id="497" r:id="rId5"/>
    <p:sldId id="498" r:id="rId6"/>
    <p:sldId id="494" r:id="rId7"/>
    <p:sldId id="310" r:id="rId8"/>
    <p:sldId id="261" r:id="rId9"/>
    <p:sldId id="262" r:id="rId10"/>
    <p:sldId id="449" r:id="rId11"/>
    <p:sldId id="379" r:id="rId12"/>
    <p:sldId id="450" r:id="rId13"/>
    <p:sldId id="406" r:id="rId14"/>
    <p:sldId id="451" r:id="rId15"/>
    <p:sldId id="431" r:id="rId16"/>
    <p:sldId id="452" r:id="rId17"/>
    <p:sldId id="393" r:id="rId18"/>
    <p:sldId id="475" r:id="rId19"/>
    <p:sldId id="476" r:id="rId20"/>
    <p:sldId id="453" r:id="rId21"/>
    <p:sldId id="432" r:id="rId22"/>
    <p:sldId id="454" r:id="rId23"/>
    <p:sldId id="395" r:id="rId24"/>
    <p:sldId id="455" r:id="rId25"/>
    <p:sldId id="434" r:id="rId26"/>
    <p:sldId id="456" r:id="rId27"/>
    <p:sldId id="435" r:id="rId28"/>
    <p:sldId id="457" r:id="rId29"/>
    <p:sldId id="461" r:id="rId30"/>
    <p:sldId id="429" r:id="rId31"/>
    <p:sldId id="437" r:id="rId32"/>
    <p:sldId id="458" r:id="rId33"/>
    <p:sldId id="462" r:id="rId34"/>
    <p:sldId id="459" r:id="rId35"/>
    <p:sldId id="446" r:id="rId36"/>
    <p:sldId id="460" r:id="rId37"/>
    <p:sldId id="448" r:id="rId38"/>
    <p:sldId id="499" r:id="rId39"/>
  </p:sldIdLst>
  <p:sldSz cx="6858000" cy="9144000" type="screen4x3"/>
  <p:notesSz cx="6858000" cy="9199563"/>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5pPr>
    <a:lvl6pPr marL="2286000" algn="l" defTabSz="914400" rtl="0" eaLnBrk="1" latinLnBrk="0" hangingPunct="1">
      <a:defRPr sz="1400" kern="1200">
        <a:solidFill>
          <a:schemeClr val="tx1"/>
        </a:solidFill>
        <a:latin typeface="Times New Roman" panose="02020603050405020304" pitchFamily="18" charset="0"/>
        <a:ea typeface="+mn-ea"/>
        <a:cs typeface="+mn-cs"/>
      </a:defRPr>
    </a:lvl6pPr>
    <a:lvl7pPr marL="2743200" algn="l" defTabSz="914400" rtl="0" eaLnBrk="1" latinLnBrk="0" hangingPunct="1">
      <a:defRPr sz="1400" kern="1200">
        <a:solidFill>
          <a:schemeClr val="tx1"/>
        </a:solidFill>
        <a:latin typeface="Times New Roman" panose="02020603050405020304" pitchFamily="18" charset="0"/>
        <a:ea typeface="+mn-ea"/>
        <a:cs typeface="+mn-cs"/>
      </a:defRPr>
    </a:lvl7pPr>
    <a:lvl8pPr marL="3200400" algn="l" defTabSz="914400" rtl="0" eaLnBrk="1" latinLnBrk="0" hangingPunct="1">
      <a:defRPr sz="1400" kern="1200">
        <a:solidFill>
          <a:schemeClr val="tx1"/>
        </a:solidFill>
        <a:latin typeface="Times New Roman" panose="02020603050405020304" pitchFamily="18" charset="0"/>
        <a:ea typeface="+mn-ea"/>
        <a:cs typeface="+mn-cs"/>
      </a:defRPr>
    </a:lvl8pPr>
    <a:lvl9pPr marL="3657600" algn="l" defTabSz="914400" rtl="0" eaLnBrk="1" latinLnBrk="0" hangingPunct="1">
      <a:defRPr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DDDDDD"/>
    <a:srgbClr val="99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3" autoAdjust="0"/>
    <p:restoredTop sz="94609" autoAdjust="0"/>
  </p:normalViewPr>
  <p:slideViewPr>
    <p:cSldViewPr>
      <p:cViewPr varScale="1">
        <p:scale>
          <a:sx n="63" d="100"/>
          <a:sy n="63" d="100"/>
        </p:scale>
        <p:origin x="257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5" d="100"/>
          <a:sy n="35" d="100"/>
        </p:scale>
        <p:origin x="-1512" y="-7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8E200D-CC7B-482F-9213-5F6A348A49DD}"/>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ADA75135-EB32-4A4D-9076-DE25B558A71B}"/>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0244" name="Rectangle 4">
            <a:extLst>
              <a:ext uri="{FF2B5EF4-FFF2-40B4-BE49-F238E27FC236}">
                <a16:creationId xmlns:a16="http://schemas.microsoft.com/office/drawing/2014/main" id="{50C041E5-C77E-40EF-B9B6-0CBAE2DEA5D7}"/>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5" name="Rectangle 5">
            <a:extLst>
              <a:ext uri="{FF2B5EF4-FFF2-40B4-BE49-F238E27FC236}">
                <a16:creationId xmlns:a16="http://schemas.microsoft.com/office/drawing/2014/main" id="{C9A7F6E7-19C5-4698-B969-F194860D621E}"/>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8EA89C4-77C2-44A5-AFB1-E0823F8660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6F4D74E-F1C7-49E8-ACFD-92BAFC77544A}"/>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5363" name="Rectangle 3">
            <a:extLst>
              <a:ext uri="{FF2B5EF4-FFF2-40B4-BE49-F238E27FC236}">
                <a16:creationId xmlns:a16="http://schemas.microsoft.com/office/drawing/2014/main" id="{64C1B5CA-E24B-473A-8594-38F0C696F9DF}"/>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30DF478F-58E9-4E43-9384-3AB5606DEE0E}"/>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03A0A878-9875-48AE-B16B-B8A7131D573E}"/>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A11DE2FC-B1B2-4B30-B5CD-A26529E83AB0}"/>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5367" name="Rectangle 7">
            <a:extLst>
              <a:ext uri="{FF2B5EF4-FFF2-40B4-BE49-F238E27FC236}">
                <a16:creationId xmlns:a16="http://schemas.microsoft.com/office/drawing/2014/main" id="{18813B9F-5755-45F1-B92D-FC6FCB2A2D0C}"/>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18C7520-F814-4EF9-9F99-E14B18405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4FC9BBA-BF29-497B-BA9B-38BEDFFD4441}"/>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0CBDF2C3-CD25-4914-A652-6B99266E7C2D}"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5FCC267C-6737-4F2F-AAF3-34AAEEFC02E6}"/>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23B5F62B-0C48-4011-BDD8-6A7AE638A102}"/>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272D923-9F06-43DD-A7A4-542F2F33D46A}"/>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0519D927-5882-40BA-B684-5481E765A718}"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29994D7B-860F-4F21-92B9-9621AD8F90B2}"/>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58FE3538-38D9-4C80-B26E-F98008E07DD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AC6BCB9-74CA-4A09-8F5E-D855745DB5A8}"/>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53F48046-34C1-4AEB-93AC-245AC913B6EA}"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3FD3C213-467E-48D8-AED9-34365DC281DE}"/>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B9313B36-22B2-4D01-8F42-6B1F81998EBF}"/>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8036E8F-DB48-4C48-A051-BBAF937E988F}"/>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DC7F561-FE2A-4788-AB64-1FF4AA6A8F57}" type="slidenum">
              <a:rPr lang="en-US" altLang="en-US" sz="1200" smtClean="0"/>
              <a:pPr/>
              <a:t>6</a:t>
            </a:fld>
            <a:endParaRPr lang="en-US" altLang="en-US" sz="1200"/>
          </a:p>
        </p:txBody>
      </p:sp>
      <p:sp>
        <p:nvSpPr>
          <p:cNvPr id="13315" name="Rectangle 2050">
            <a:extLst>
              <a:ext uri="{FF2B5EF4-FFF2-40B4-BE49-F238E27FC236}">
                <a16:creationId xmlns:a16="http://schemas.microsoft.com/office/drawing/2014/main" id="{3F9051FB-A19D-4E79-AA5F-5E9D4B1E312E}"/>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13316" name="Rectangle 2051">
            <a:extLst>
              <a:ext uri="{FF2B5EF4-FFF2-40B4-BE49-F238E27FC236}">
                <a16:creationId xmlns:a16="http://schemas.microsoft.com/office/drawing/2014/main" id="{AFE21691-1227-4A52-A175-50B2AF45CE52}"/>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4226D8E-2994-41AF-9D1E-3B8F7EB9F462}"/>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58BBF30-64E2-4E24-A48D-1DB9F4F7DFD3}" type="slidenum">
              <a:rPr lang="en-US" altLang="en-US" sz="1200" smtClean="0"/>
              <a:pPr/>
              <a:t>9</a:t>
            </a:fld>
            <a:endParaRPr lang="en-US" altLang="en-US" sz="1200"/>
          </a:p>
        </p:txBody>
      </p:sp>
      <p:sp>
        <p:nvSpPr>
          <p:cNvPr id="17411" name="Rectangle 2">
            <a:extLst>
              <a:ext uri="{FF2B5EF4-FFF2-40B4-BE49-F238E27FC236}">
                <a16:creationId xmlns:a16="http://schemas.microsoft.com/office/drawing/2014/main" id="{4426C6F4-6800-4DB4-A535-E74A7C36C09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850D652-4636-4BE1-AE98-3980B7A736B9}"/>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71017A5-3EF0-4392-B615-3C8AF344DC86}"/>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DA1D1EB-4265-4828-8518-141D0D4BDE10}" type="slidenum">
              <a:rPr lang="en-US" altLang="en-US" sz="1200" smtClean="0"/>
              <a:pPr/>
              <a:t>38</a:t>
            </a:fld>
            <a:endParaRPr lang="en-US" altLang="en-US" sz="1200"/>
          </a:p>
        </p:txBody>
      </p:sp>
      <p:sp>
        <p:nvSpPr>
          <p:cNvPr id="48131" name="Rectangle 2">
            <a:extLst>
              <a:ext uri="{FF2B5EF4-FFF2-40B4-BE49-F238E27FC236}">
                <a16:creationId xmlns:a16="http://schemas.microsoft.com/office/drawing/2014/main" id="{20D02410-1F10-4932-8124-4EC4045885A4}"/>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48132" name="Rectangle 3">
            <a:extLst>
              <a:ext uri="{FF2B5EF4-FFF2-40B4-BE49-F238E27FC236}">
                <a16:creationId xmlns:a16="http://schemas.microsoft.com/office/drawing/2014/main" id="{B3453644-BCB6-407C-AA07-2A8ABE32D3D9}"/>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7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140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56C6F15A-2FD5-454D-BA56-BCA95285246F}"/>
              </a:ext>
            </a:extLst>
          </p:cNvPr>
          <p:cNvSpPr>
            <a:spLocks noChangeArrowheads="1"/>
          </p:cNvSpPr>
          <p:nvPr userDrawn="1"/>
        </p:nvSpPr>
        <p:spPr bwMode="auto">
          <a:xfrm>
            <a:off x="0" y="8910638"/>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dirty="0"/>
          </a:p>
        </p:txBody>
      </p:sp>
      <p:sp>
        <p:nvSpPr>
          <p:cNvPr id="4" name="Rectangle 34">
            <a:extLst>
              <a:ext uri="{FF2B5EF4-FFF2-40B4-BE49-F238E27FC236}">
                <a16:creationId xmlns:a16="http://schemas.microsoft.com/office/drawing/2014/main" id="{CB2A6437-F017-4CC3-BC51-2F9A85AD1744}"/>
              </a:ext>
            </a:extLst>
          </p:cNvPr>
          <p:cNvSpPr>
            <a:spLocks noChangeArrowheads="1"/>
          </p:cNvSpPr>
          <p:nvPr/>
        </p:nvSpPr>
        <p:spPr bwMode="auto">
          <a:xfrm>
            <a:off x="3725863" y="8899525"/>
            <a:ext cx="3106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s-ES" altLang="en-US" sz="800" i="1" dirty="0">
                <a:solidFill>
                  <a:schemeClr val="bg1"/>
                </a:solidFill>
              </a:rPr>
              <a:t>Ú</a:t>
            </a:r>
            <a:r>
              <a:rPr lang="en-US" altLang="en-US" sz="800" i="1" dirty="0" err="1">
                <a:solidFill>
                  <a:schemeClr val="bg1"/>
                </a:solidFill>
              </a:rPr>
              <a:t>nicamente</a:t>
            </a:r>
            <a:r>
              <a:rPr lang="en-US" altLang="en-US" sz="800" i="1" dirty="0">
                <a:solidFill>
                  <a:schemeClr val="bg1"/>
                </a:solidFill>
              </a:rPr>
              <a:t> para adiestramiento</a:t>
            </a:r>
          </a:p>
          <a:p>
            <a:pPr algn="r">
              <a:defRPr/>
            </a:pPr>
            <a:r>
              <a:rPr lang="en-US" altLang="en-US" sz="800" i="1" dirty="0">
                <a:solidFill>
                  <a:schemeClr val="bg1"/>
                </a:solidFill>
              </a:rPr>
              <a:t>Oregon OSHA </a:t>
            </a:r>
            <a:r>
              <a:rPr lang="es-ES_tradnl" altLang="en-US" sz="800" i="1" dirty="0">
                <a:solidFill>
                  <a:schemeClr val="bg1"/>
                </a:solidFill>
              </a:rPr>
              <a:t>PESO - ANDAMIOS</a:t>
            </a:r>
            <a:endParaRPr lang="en-US" altLang="en-US" sz="800" i="1" dirty="0">
              <a:solidFill>
                <a:schemeClr val="bg1"/>
              </a:solidFill>
            </a:endParaRPr>
          </a:p>
        </p:txBody>
      </p:sp>
      <p:sp>
        <p:nvSpPr>
          <p:cNvPr id="5" name="Rectangle 35">
            <a:extLst>
              <a:ext uri="{FF2B5EF4-FFF2-40B4-BE49-F238E27FC236}">
                <a16:creationId xmlns:a16="http://schemas.microsoft.com/office/drawing/2014/main" id="{359EC57B-DCE4-4DC8-BCB6-42C2987776CB}"/>
              </a:ext>
            </a:extLst>
          </p:cNvPr>
          <p:cNvSpPr>
            <a:spLocks noChangeArrowheads="1"/>
          </p:cNvSpPr>
          <p:nvPr/>
        </p:nvSpPr>
        <p:spPr bwMode="auto">
          <a:xfrm>
            <a:off x="20638" y="8899525"/>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_tradnl" altLang="en-US" sz="800" i="1" dirty="0" err="1">
                <a:solidFill>
                  <a:schemeClr val="bg1"/>
                </a:solidFill>
              </a:rPr>
              <a:t>For</a:t>
            </a:r>
            <a:r>
              <a:rPr lang="es-ES_tradnl" altLang="en-US" sz="800" i="1" dirty="0">
                <a:solidFill>
                  <a:schemeClr val="bg1"/>
                </a:solidFill>
              </a:rPr>
              <a:t> training </a:t>
            </a:r>
            <a:r>
              <a:rPr lang="es-ES_tradnl" altLang="en-US" sz="800" i="1" dirty="0" err="1">
                <a:solidFill>
                  <a:schemeClr val="bg1"/>
                </a:solidFill>
              </a:rPr>
              <a:t>purposes</a:t>
            </a:r>
            <a:r>
              <a:rPr lang="es-ES_tradnl" altLang="en-US" sz="800" i="1" dirty="0">
                <a:solidFill>
                  <a:schemeClr val="bg1"/>
                </a:solidFill>
              </a:rPr>
              <a:t> </a:t>
            </a:r>
            <a:r>
              <a:rPr lang="es-ES_tradnl" altLang="en-US" sz="800" i="1" dirty="0" err="1">
                <a:solidFill>
                  <a:schemeClr val="bg1"/>
                </a:solidFill>
              </a:rPr>
              <a:t>only</a:t>
            </a:r>
            <a:endParaRPr lang="es-ES_tradnl" altLang="en-US" sz="800" i="1" dirty="0">
              <a:solidFill>
                <a:schemeClr val="bg1"/>
              </a:solidFill>
            </a:endParaRPr>
          </a:p>
          <a:p>
            <a:pPr>
              <a:defRPr/>
            </a:pPr>
            <a:r>
              <a:rPr lang="es-ES_tradnl" altLang="en-US" sz="800" i="1" dirty="0">
                <a:solidFill>
                  <a:schemeClr val="bg1"/>
                </a:solidFill>
              </a:rPr>
              <a:t>Oregon OSHA PESO - SCAFFOLDS</a:t>
            </a:r>
            <a:endParaRPr lang="en-US" altLang="en-US" sz="800" i="1" dirty="0"/>
          </a:p>
        </p:txBody>
      </p:sp>
      <p:sp>
        <p:nvSpPr>
          <p:cNvPr id="6" name="Rectangle 36">
            <a:extLst>
              <a:ext uri="{FF2B5EF4-FFF2-40B4-BE49-F238E27FC236}">
                <a16:creationId xmlns:a16="http://schemas.microsoft.com/office/drawing/2014/main" id="{DBE95412-0CF6-4CE2-A8FE-7C11A1018F48}"/>
              </a:ext>
            </a:extLst>
          </p:cNvPr>
          <p:cNvSpPr>
            <a:spLocks noChangeArrowheads="1"/>
          </p:cNvSpPr>
          <p:nvPr/>
        </p:nvSpPr>
        <p:spPr bwMode="auto">
          <a:xfrm>
            <a:off x="3221038" y="8899525"/>
            <a:ext cx="3651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61C7DCF-2962-47B7-9AAD-0C486915DA08}" type="slidenum">
              <a:rPr lang="en-US" altLang="en-US" sz="1200" smtClean="0">
                <a:solidFill>
                  <a:schemeClr val="bg1"/>
                </a:solidFill>
              </a:rPr>
              <a:pPr>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oleObject" Target="../embeddings/oleObject11.bin"/><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354FDF45-A23B-4E58-80FD-31F68FA0A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5B232A3B-BEFE-4716-B467-BCEDDFFDD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B1BB3F99-804C-4804-BFB0-E7B95B1F1BAF}"/>
              </a:ext>
            </a:extLst>
          </p:cNvPr>
          <p:cNvSpPr>
            <a:spLocks noChangeArrowheads="1"/>
          </p:cNvSpPr>
          <p:nvPr/>
        </p:nvSpPr>
        <p:spPr bwMode="auto">
          <a:xfrm>
            <a:off x="3429000" y="1709738"/>
            <a:ext cx="32527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2800" b="1"/>
              <a:t>Andamios</a:t>
            </a:r>
          </a:p>
        </p:txBody>
      </p:sp>
      <p:sp>
        <p:nvSpPr>
          <p:cNvPr id="4101" name="Rectangle 21">
            <a:extLst>
              <a:ext uri="{FF2B5EF4-FFF2-40B4-BE49-F238E27FC236}">
                <a16:creationId xmlns:a16="http://schemas.microsoft.com/office/drawing/2014/main" id="{F9D89C67-9E50-427B-BBF3-676F0956800C}"/>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EA6FCEFC-6E89-4BF1-AE1B-92DD60E3A40C}"/>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b="1"/>
              <a:t>Un instructivo bilingüe para patrones con trabajadores hispanos</a:t>
            </a:r>
            <a:endParaRPr lang="es-ES" altLang="en-US"/>
          </a:p>
        </p:txBody>
      </p:sp>
      <p:sp>
        <p:nvSpPr>
          <p:cNvPr id="4103" name="Rectangle 2">
            <a:extLst>
              <a:ext uri="{FF2B5EF4-FFF2-40B4-BE49-F238E27FC236}">
                <a16:creationId xmlns:a16="http://schemas.microsoft.com/office/drawing/2014/main" id="{03549F0C-0DDE-4E00-897B-733C906347D6}"/>
              </a:ext>
            </a:extLst>
          </p:cNvPr>
          <p:cNvSpPr>
            <a:spLocks noChangeArrowheads="1"/>
          </p:cNvSpPr>
          <p:nvPr/>
        </p:nvSpPr>
        <p:spPr bwMode="auto">
          <a:xfrm>
            <a:off x="219075" y="1709738"/>
            <a:ext cx="2522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800" b="1"/>
              <a:t>Scaffolds</a:t>
            </a:r>
          </a:p>
        </p:txBody>
      </p:sp>
      <p:sp>
        <p:nvSpPr>
          <p:cNvPr id="4104" name="Text Box 500">
            <a:extLst>
              <a:ext uri="{FF2B5EF4-FFF2-40B4-BE49-F238E27FC236}">
                <a16:creationId xmlns:a16="http://schemas.microsoft.com/office/drawing/2014/main" id="{93F4E6D4-0847-49B5-8911-0200B6240CF9}"/>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A bilingual training module for employers with Hispanic workers</a:t>
            </a:r>
          </a:p>
        </p:txBody>
      </p:sp>
      <p:pic>
        <p:nvPicPr>
          <p:cNvPr id="4105" name="Picture 15" descr="T:\TRASCO\SCHWABE\Peso\Modules\Scaffolding\Images\Orosha2\scaffold_tifs\14.tif">
            <a:extLst>
              <a:ext uri="{FF2B5EF4-FFF2-40B4-BE49-F238E27FC236}">
                <a16:creationId xmlns:a16="http://schemas.microsoft.com/office/drawing/2014/main" id="{232C9075-36AE-479F-879C-75ED8AD59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2624138"/>
            <a:ext cx="240665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T:\TRASCO\SCHWABE\Peso\Modules\Scaffolding\Images\Orosha2\scaffold_tifs\21.tif">
            <a:extLst>
              <a:ext uri="{FF2B5EF4-FFF2-40B4-BE49-F238E27FC236}">
                <a16:creationId xmlns:a16="http://schemas.microsoft.com/office/drawing/2014/main" id="{CBAE8298-50C3-423E-B992-DEED5C3E5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3" y="4605338"/>
            <a:ext cx="131603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T:\TRASCO\SCHWABE\Peso\Modules\Scaffolding\Images\Orosha2\scaffold_tifs\6.tif">
            <a:extLst>
              <a:ext uri="{FF2B5EF4-FFF2-40B4-BE49-F238E27FC236}">
                <a16:creationId xmlns:a16="http://schemas.microsoft.com/office/drawing/2014/main" id="{920F30CB-F580-447B-BDAC-7F413D0E75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4530725"/>
            <a:ext cx="21653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a:extLst>
              <a:ext uri="{FF2B5EF4-FFF2-40B4-BE49-F238E27FC236}">
                <a16:creationId xmlns:a16="http://schemas.microsoft.com/office/drawing/2014/main" id="{3F8A0602-0399-46EC-8962-180F2389F595}"/>
              </a:ext>
            </a:extLst>
          </p:cNvPr>
          <p:cNvSpPr txBox="1">
            <a:spLocks noChangeArrowheads="1"/>
          </p:cNvSpPr>
          <p:nvPr/>
        </p:nvSpPr>
        <p:spPr bwMode="auto">
          <a:xfrm>
            <a:off x="406400" y="2106613"/>
            <a:ext cx="2209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SUSPENDED SCAFFOLD</a:t>
            </a:r>
            <a:endParaRPr lang="en-US" altLang="en-US"/>
          </a:p>
        </p:txBody>
      </p:sp>
      <p:sp>
        <p:nvSpPr>
          <p:cNvPr id="18435" name="AutoShape 1027">
            <a:extLst>
              <a:ext uri="{FF2B5EF4-FFF2-40B4-BE49-F238E27FC236}">
                <a16:creationId xmlns:a16="http://schemas.microsoft.com/office/drawing/2014/main" id="{71EBBC20-74A3-4934-A228-B7B31D04F78F}"/>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18436" name="Picture 1029">
            <a:extLst>
              <a:ext uri="{FF2B5EF4-FFF2-40B4-BE49-F238E27FC236}">
                <a16:creationId xmlns:a16="http://schemas.microsoft.com/office/drawing/2014/main" id="{E728C55F-7F70-432C-B170-BD44CC5A3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64138"/>
            <a:ext cx="3429000"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1030">
            <a:extLst>
              <a:ext uri="{FF2B5EF4-FFF2-40B4-BE49-F238E27FC236}">
                <a16:creationId xmlns:a16="http://schemas.microsoft.com/office/drawing/2014/main" id="{9C1BDE1E-B268-4D1D-B412-8B187E56C6C0}"/>
              </a:ext>
            </a:extLst>
          </p:cNvPr>
          <p:cNvSpPr txBox="1">
            <a:spLocks noChangeArrowheads="1"/>
          </p:cNvSpPr>
          <p:nvPr/>
        </p:nvSpPr>
        <p:spPr bwMode="auto">
          <a:xfrm>
            <a:off x="4157663" y="6213475"/>
            <a:ext cx="2038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2400" b="1"/>
              <a:t>SUPPORTED</a:t>
            </a:r>
          </a:p>
          <a:p>
            <a:r>
              <a:rPr lang="en-US" altLang="en-US" sz="2400" b="1"/>
              <a:t>SCAFFOLD</a:t>
            </a:r>
          </a:p>
        </p:txBody>
      </p:sp>
      <p:sp>
        <p:nvSpPr>
          <p:cNvPr id="18438" name="Text Box 1031">
            <a:extLst>
              <a:ext uri="{FF2B5EF4-FFF2-40B4-BE49-F238E27FC236}">
                <a16:creationId xmlns:a16="http://schemas.microsoft.com/office/drawing/2014/main" id="{F091E952-5D06-4EC4-9DF5-21391F17644C}"/>
              </a:ext>
            </a:extLst>
          </p:cNvPr>
          <p:cNvSpPr txBox="1">
            <a:spLocks noChangeArrowheads="1"/>
          </p:cNvSpPr>
          <p:nvPr/>
        </p:nvSpPr>
        <p:spPr bwMode="auto">
          <a:xfrm>
            <a:off x="838200" y="8259763"/>
            <a:ext cx="297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Fabricated frame scaffold</a:t>
            </a:r>
          </a:p>
          <a:p>
            <a:pPr algn="ctr"/>
            <a:r>
              <a:rPr lang="en-US" altLang="en-US" b="1"/>
              <a:t>(tubular-welded frame scaffold)</a:t>
            </a:r>
          </a:p>
        </p:txBody>
      </p:sp>
      <p:sp>
        <p:nvSpPr>
          <p:cNvPr id="18439" name="Text Box 1033">
            <a:extLst>
              <a:ext uri="{FF2B5EF4-FFF2-40B4-BE49-F238E27FC236}">
                <a16:creationId xmlns:a16="http://schemas.microsoft.com/office/drawing/2014/main" id="{67541BB9-FDE6-4B39-AC06-6B46A3BED2BE}"/>
              </a:ext>
            </a:extLst>
          </p:cNvPr>
          <p:cNvSpPr txBox="1">
            <a:spLocks noChangeArrowheads="1"/>
          </p:cNvSpPr>
          <p:nvPr/>
        </p:nvSpPr>
        <p:spPr bwMode="auto">
          <a:xfrm>
            <a:off x="4070350" y="4054475"/>
            <a:ext cx="2178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Two point adjustable suspension scaffold</a:t>
            </a:r>
          </a:p>
        </p:txBody>
      </p:sp>
      <p:pic>
        <p:nvPicPr>
          <p:cNvPr id="18440" name="Picture 1034" descr="T:\TRASCO\SCHWABE\Peso\Modules\Scaffolding\Images\Orosha2\scaffold_tifs\14.tif">
            <a:extLst>
              <a:ext uri="{FF2B5EF4-FFF2-40B4-BE49-F238E27FC236}">
                <a16:creationId xmlns:a16="http://schemas.microsoft.com/office/drawing/2014/main" id="{59039602-FD79-4F3B-8D4E-C1B97C00E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162050"/>
            <a:ext cx="3394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035">
            <a:extLst>
              <a:ext uri="{FF2B5EF4-FFF2-40B4-BE49-F238E27FC236}">
                <a16:creationId xmlns:a16="http://schemas.microsoft.com/office/drawing/2014/main" id="{3D3CE34F-20EC-4574-886F-1582B1238772}"/>
              </a:ext>
            </a:extLst>
          </p:cNvPr>
          <p:cNvSpPr txBox="1">
            <a:spLocks noChangeArrowheads="1"/>
          </p:cNvSpPr>
          <p:nvPr/>
        </p:nvSpPr>
        <p:spPr bwMode="auto">
          <a:xfrm>
            <a:off x="247650" y="504825"/>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Two main kinds</a:t>
            </a:r>
            <a:endParaRPr lang="en-US"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0261AE9F-21B9-4150-96B4-4497A8AF76C0}"/>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9459" name="Text Box 10">
            <a:extLst>
              <a:ext uri="{FF2B5EF4-FFF2-40B4-BE49-F238E27FC236}">
                <a16:creationId xmlns:a16="http://schemas.microsoft.com/office/drawing/2014/main" id="{A4287CC6-7853-4D87-A73A-311368E573C3}"/>
              </a:ext>
            </a:extLst>
          </p:cNvPr>
          <p:cNvSpPr txBox="1">
            <a:spLocks noChangeArrowheads="1"/>
          </p:cNvSpPr>
          <p:nvPr/>
        </p:nvSpPr>
        <p:spPr bwMode="auto">
          <a:xfrm>
            <a:off x="485775" y="2070100"/>
            <a:ext cx="2209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ANDAMIO SUSPENDIDO</a:t>
            </a:r>
            <a:endParaRPr lang="en-US" altLang="en-US"/>
          </a:p>
        </p:txBody>
      </p:sp>
      <p:sp>
        <p:nvSpPr>
          <p:cNvPr id="19460" name="Text Box 11">
            <a:extLst>
              <a:ext uri="{FF2B5EF4-FFF2-40B4-BE49-F238E27FC236}">
                <a16:creationId xmlns:a16="http://schemas.microsoft.com/office/drawing/2014/main" id="{3D38EAA0-DB23-4E92-850C-EFFB2B5EAE42}"/>
              </a:ext>
            </a:extLst>
          </p:cNvPr>
          <p:cNvSpPr txBox="1">
            <a:spLocks noChangeArrowheads="1"/>
          </p:cNvSpPr>
          <p:nvPr/>
        </p:nvSpPr>
        <p:spPr bwMode="auto">
          <a:xfrm>
            <a:off x="4194175" y="6194425"/>
            <a:ext cx="2247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ANDAMIO SOPORTADO</a:t>
            </a:r>
            <a:endParaRPr lang="en-US" altLang="en-US"/>
          </a:p>
        </p:txBody>
      </p:sp>
      <p:pic>
        <p:nvPicPr>
          <p:cNvPr id="19461" name="Picture 14">
            <a:extLst>
              <a:ext uri="{FF2B5EF4-FFF2-40B4-BE49-F238E27FC236}">
                <a16:creationId xmlns:a16="http://schemas.microsoft.com/office/drawing/2014/main" id="{78E4CFE6-A11A-4FF9-B795-BADF5D42C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64138"/>
            <a:ext cx="3429000"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15" descr="T:\TRASCO\SCHWABE\Peso\Modules\Scaffolding\Images\Orosha2\scaffold_tifs\14.tif">
            <a:extLst>
              <a:ext uri="{FF2B5EF4-FFF2-40B4-BE49-F238E27FC236}">
                <a16:creationId xmlns:a16="http://schemas.microsoft.com/office/drawing/2014/main" id="{ECF87E4C-7D9D-44F2-8574-0A9917C7B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1241425"/>
            <a:ext cx="3394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6">
            <a:extLst>
              <a:ext uri="{FF2B5EF4-FFF2-40B4-BE49-F238E27FC236}">
                <a16:creationId xmlns:a16="http://schemas.microsoft.com/office/drawing/2014/main" id="{F0045361-69CA-4AF4-B7B3-981605959183}"/>
              </a:ext>
            </a:extLst>
          </p:cNvPr>
          <p:cNvSpPr txBox="1">
            <a:spLocks noChangeArrowheads="1"/>
          </p:cNvSpPr>
          <p:nvPr/>
        </p:nvSpPr>
        <p:spPr bwMode="auto">
          <a:xfrm>
            <a:off x="4191000" y="4114800"/>
            <a:ext cx="2254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dos puntos</a:t>
            </a:r>
          </a:p>
        </p:txBody>
      </p:sp>
      <p:sp>
        <p:nvSpPr>
          <p:cNvPr id="19464" name="Text Box 17">
            <a:extLst>
              <a:ext uri="{FF2B5EF4-FFF2-40B4-BE49-F238E27FC236}">
                <a16:creationId xmlns:a16="http://schemas.microsoft.com/office/drawing/2014/main" id="{5BA7517F-89CA-4770-B8E6-AA1370965CC9}"/>
              </a:ext>
            </a:extLst>
          </p:cNvPr>
          <p:cNvSpPr txBox="1">
            <a:spLocks noChangeArrowheads="1"/>
          </p:cNvSpPr>
          <p:nvPr/>
        </p:nvSpPr>
        <p:spPr bwMode="auto">
          <a:xfrm>
            <a:off x="457200" y="8305800"/>
            <a:ext cx="3343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marcos fabricados</a:t>
            </a:r>
          </a:p>
          <a:p>
            <a:pPr algn="ctr"/>
            <a:r>
              <a:rPr lang="en-US" altLang="en-US" b="1"/>
              <a:t>(andamio de marco soldado tubular)</a:t>
            </a:r>
          </a:p>
        </p:txBody>
      </p:sp>
      <p:sp>
        <p:nvSpPr>
          <p:cNvPr id="19465" name="Text Box 18">
            <a:extLst>
              <a:ext uri="{FF2B5EF4-FFF2-40B4-BE49-F238E27FC236}">
                <a16:creationId xmlns:a16="http://schemas.microsoft.com/office/drawing/2014/main" id="{5F6B4871-08F6-4969-A6B2-408285D3C1B8}"/>
              </a:ext>
            </a:extLst>
          </p:cNvPr>
          <p:cNvSpPr txBox="1">
            <a:spLocks noChangeArrowheads="1"/>
          </p:cNvSpPr>
          <p:nvPr/>
        </p:nvSpPr>
        <p:spPr bwMode="auto">
          <a:xfrm>
            <a:off x="290513" y="512763"/>
            <a:ext cx="548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Dos tipos principales</a:t>
            </a:r>
            <a:endParaRPr lang="en-US"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a:extLst>
              <a:ext uri="{FF2B5EF4-FFF2-40B4-BE49-F238E27FC236}">
                <a16:creationId xmlns:a16="http://schemas.microsoft.com/office/drawing/2014/main" id="{D95A29A5-86B9-4DC2-B5A2-E0BD8E9B65DB}"/>
              </a:ext>
            </a:extLst>
          </p:cNvPr>
          <p:cNvSpPr txBox="1">
            <a:spLocks noChangeArrowheads="1"/>
          </p:cNvSpPr>
          <p:nvPr/>
        </p:nvSpPr>
        <p:spPr bwMode="auto">
          <a:xfrm>
            <a:off x="762000" y="1447800"/>
            <a:ext cx="545465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458788" indent="-4572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lvl="1">
              <a:buFontTx/>
              <a:buChar char="•"/>
            </a:pPr>
            <a:r>
              <a:rPr lang="en-US" altLang="en-US" sz="2800" b="1"/>
              <a:t>Base</a:t>
            </a:r>
          </a:p>
          <a:p>
            <a:pPr>
              <a:buFontTx/>
              <a:buChar char="•"/>
            </a:pPr>
            <a:endParaRPr lang="en-US" altLang="en-US" sz="2800" b="1"/>
          </a:p>
          <a:p>
            <a:pPr lvl="1">
              <a:buFontTx/>
              <a:buChar char="•"/>
            </a:pPr>
            <a:r>
              <a:rPr lang="en-US" altLang="en-US" sz="2800" b="1"/>
              <a:t>Support structure</a:t>
            </a:r>
          </a:p>
          <a:p>
            <a:pPr>
              <a:buFontTx/>
              <a:buChar char="•"/>
            </a:pPr>
            <a:endParaRPr lang="en-US" altLang="en-US" sz="2800"/>
          </a:p>
          <a:p>
            <a:pPr lvl="1">
              <a:buFontTx/>
              <a:buChar char="•"/>
            </a:pPr>
            <a:r>
              <a:rPr lang="en-US" altLang="en-US" sz="2800" b="1"/>
              <a:t>Access</a:t>
            </a:r>
          </a:p>
          <a:p>
            <a:pPr>
              <a:buFontTx/>
              <a:buChar char="•"/>
            </a:pPr>
            <a:endParaRPr lang="en-US" altLang="en-US" sz="2800"/>
          </a:p>
          <a:p>
            <a:pPr lvl="1">
              <a:buFontTx/>
              <a:buChar char="•"/>
            </a:pPr>
            <a:r>
              <a:rPr lang="en-US" altLang="en-US" sz="2800" b="1"/>
              <a:t>Fall protection</a:t>
            </a:r>
          </a:p>
          <a:p>
            <a:pPr>
              <a:buFontTx/>
              <a:buChar char="•"/>
            </a:pPr>
            <a:endParaRPr lang="en-US" altLang="en-US" sz="2800" b="1"/>
          </a:p>
          <a:p>
            <a:pPr lvl="1">
              <a:buFontTx/>
              <a:buChar char="•"/>
            </a:pPr>
            <a:r>
              <a:rPr lang="en-US" altLang="en-US" sz="2800" b="1"/>
              <a:t>Platform</a:t>
            </a:r>
          </a:p>
          <a:p>
            <a:pPr lvl="1">
              <a:buFontTx/>
              <a:buChar char="•"/>
            </a:pPr>
            <a:endParaRPr lang="en-US" altLang="en-US" sz="2800"/>
          </a:p>
          <a:p>
            <a:pPr lvl="1">
              <a:buFontTx/>
              <a:buChar char="•"/>
            </a:pPr>
            <a:r>
              <a:rPr lang="en-US" altLang="en-US" sz="2800" b="1"/>
              <a:t>Electrical hazards</a:t>
            </a:r>
          </a:p>
          <a:p>
            <a:pPr lvl="1">
              <a:buFontTx/>
              <a:buChar char="•"/>
            </a:pPr>
            <a:endParaRPr lang="en-US" altLang="en-US" sz="2800" b="1"/>
          </a:p>
          <a:p>
            <a:pPr lvl="1">
              <a:buFontTx/>
              <a:buChar char="•"/>
            </a:pPr>
            <a:r>
              <a:rPr lang="en-US" altLang="en-US" sz="2800" b="1"/>
              <a:t>Falling objects</a:t>
            </a:r>
            <a:endParaRPr lang="en-US" altLang="en-US" sz="2800"/>
          </a:p>
        </p:txBody>
      </p:sp>
      <p:sp>
        <p:nvSpPr>
          <p:cNvPr id="20483" name="AutoShape 1027">
            <a:extLst>
              <a:ext uri="{FF2B5EF4-FFF2-40B4-BE49-F238E27FC236}">
                <a16:creationId xmlns:a16="http://schemas.microsoft.com/office/drawing/2014/main" id="{6C053141-138E-4EBD-82C2-8DFF427B7E10}"/>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0484" name="Text Box 1029">
            <a:extLst>
              <a:ext uri="{FF2B5EF4-FFF2-40B4-BE49-F238E27FC236}">
                <a16:creationId xmlns:a16="http://schemas.microsoft.com/office/drawing/2014/main" id="{0E63E7AB-AF30-41B7-AF17-D92E83F61E68}"/>
              </a:ext>
            </a:extLst>
          </p:cNvPr>
          <p:cNvSpPr txBox="1">
            <a:spLocks noChangeArrowheads="1"/>
          </p:cNvSpPr>
          <p:nvPr/>
        </p:nvSpPr>
        <p:spPr bwMode="auto">
          <a:xfrm>
            <a:off x="200025" y="7858125"/>
            <a:ext cx="6350000" cy="862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sz="1000"/>
              <a:t>This module is going to talk</a:t>
            </a:r>
            <a:r>
              <a:rPr lang="es-ES_tradnl" altLang="en-US" sz="1000"/>
              <a:t> primarily</a:t>
            </a:r>
            <a:r>
              <a:rPr lang="en-US" altLang="en-US" sz="1000"/>
              <a:t> about fabricated frame scaffolds because they are the most common type of scaffold. Fabricated frame scaffolds are frequently used in one or two tiers by residential contractors, painters, etc.  Modular frame scaffolds can also be stacked several stories high for use on large-scale construction jobs. Note: Except where indicated, the same basic scaffold requirements that appear in this module also apply to manually propelled, pump jack, ladder jack, tube and coupler, and pole scaffolds.</a:t>
            </a:r>
          </a:p>
        </p:txBody>
      </p:sp>
      <p:sp>
        <p:nvSpPr>
          <p:cNvPr id="20485" name="Text Box 1030">
            <a:extLst>
              <a:ext uri="{FF2B5EF4-FFF2-40B4-BE49-F238E27FC236}">
                <a16:creationId xmlns:a16="http://schemas.microsoft.com/office/drawing/2014/main" id="{F7A45206-2CFC-4129-84C8-F0B66BC1A8E1}"/>
              </a:ext>
            </a:extLst>
          </p:cNvPr>
          <p:cNvSpPr txBox="1">
            <a:spLocks noChangeArrowheads="1"/>
          </p:cNvSpPr>
          <p:nvPr/>
        </p:nvSpPr>
        <p:spPr bwMode="auto">
          <a:xfrm>
            <a:off x="246063" y="517525"/>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What you need to know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a:extLst>
              <a:ext uri="{FF2B5EF4-FFF2-40B4-BE49-F238E27FC236}">
                <a16:creationId xmlns:a16="http://schemas.microsoft.com/office/drawing/2014/main" id="{2E7A36C6-49D4-4903-8899-435DB76D963E}"/>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07" name="Text Box 6">
            <a:extLst>
              <a:ext uri="{FF2B5EF4-FFF2-40B4-BE49-F238E27FC236}">
                <a16:creationId xmlns:a16="http://schemas.microsoft.com/office/drawing/2014/main" id="{89CB3B7C-45C1-4F5A-BBF2-A860955B99BA}"/>
              </a:ext>
            </a:extLst>
          </p:cNvPr>
          <p:cNvSpPr txBox="1">
            <a:spLocks noChangeArrowheads="1"/>
          </p:cNvSpPr>
          <p:nvPr/>
        </p:nvSpPr>
        <p:spPr bwMode="auto">
          <a:xfrm>
            <a:off x="142875" y="7877175"/>
            <a:ext cx="6550025" cy="862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sz="1000"/>
              <a:t>Este libreto va a cubrir principalmente el tema de andamios de marco fabricado porque son el tipo de andamio más común.  Con frecuencia, andamios de marco fabricado se utilizan en uno o dos pisos por contratistas residenciales, pintores, etc.  Andamios de marcos modulares también pueden ser erguidos varios pisos de altura para su uso en obras de gran escala.  Nota:  Excepto donde se indica, los mismos requisitos básicos de andamios que se encuentran en este libreto también son pertinentes a andamios de propulsión manual, de palometas de gato, de gato en escalera, tubular con acoplo, y de poste.</a:t>
            </a:r>
          </a:p>
        </p:txBody>
      </p:sp>
      <p:sp>
        <p:nvSpPr>
          <p:cNvPr id="21508" name="Text Box 8">
            <a:extLst>
              <a:ext uri="{FF2B5EF4-FFF2-40B4-BE49-F238E27FC236}">
                <a16:creationId xmlns:a16="http://schemas.microsoft.com/office/drawing/2014/main" id="{13C9B69C-AC9E-4E05-8133-7971682A8A92}"/>
              </a:ext>
            </a:extLst>
          </p:cNvPr>
          <p:cNvSpPr txBox="1">
            <a:spLocks noChangeArrowheads="1"/>
          </p:cNvSpPr>
          <p:nvPr/>
        </p:nvSpPr>
        <p:spPr bwMode="auto">
          <a:xfrm>
            <a:off x="658813" y="1444625"/>
            <a:ext cx="522605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458788" indent="-4572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lvl="1">
              <a:buFontTx/>
              <a:buChar char="•"/>
            </a:pPr>
            <a:r>
              <a:rPr lang="es-ES_tradnl" altLang="en-US" sz="2800" b="1"/>
              <a:t>La base</a:t>
            </a:r>
          </a:p>
          <a:p>
            <a:pPr>
              <a:buFontTx/>
              <a:buChar char="•"/>
            </a:pPr>
            <a:endParaRPr lang="es-ES_tradnl" altLang="en-US" sz="2800" b="1"/>
          </a:p>
          <a:p>
            <a:pPr lvl="1">
              <a:buFontTx/>
              <a:buChar char="•"/>
            </a:pPr>
            <a:r>
              <a:rPr lang="es-ES_tradnl" altLang="en-US" sz="2800" b="1"/>
              <a:t>El soporte de la estructura</a:t>
            </a:r>
          </a:p>
          <a:p>
            <a:pPr>
              <a:buFontTx/>
              <a:buChar char="•"/>
            </a:pPr>
            <a:endParaRPr lang="es-ES_tradnl" altLang="en-US" sz="2800"/>
          </a:p>
          <a:p>
            <a:pPr lvl="1">
              <a:buFontTx/>
              <a:buChar char="•"/>
            </a:pPr>
            <a:r>
              <a:rPr lang="es-ES_tradnl" altLang="en-US" sz="2800" b="1"/>
              <a:t>El acceso</a:t>
            </a:r>
          </a:p>
          <a:p>
            <a:pPr>
              <a:buFontTx/>
              <a:buChar char="•"/>
            </a:pPr>
            <a:endParaRPr lang="es-ES_tradnl" altLang="en-US" sz="2800"/>
          </a:p>
          <a:p>
            <a:pPr lvl="1">
              <a:buFontTx/>
              <a:buChar char="•"/>
            </a:pPr>
            <a:r>
              <a:rPr lang="es-ES_tradnl" altLang="en-US" sz="2800" b="1"/>
              <a:t>La protección contra caídas</a:t>
            </a:r>
          </a:p>
          <a:p>
            <a:pPr lvl="1">
              <a:buFontTx/>
              <a:buChar char="•"/>
            </a:pPr>
            <a:endParaRPr lang="es-ES_tradnl" altLang="en-US" sz="2800" b="1"/>
          </a:p>
          <a:p>
            <a:pPr lvl="1">
              <a:buFontTx/>
              <a:buChar char="•"/>
            </a:pPr>
            <a:r>
              <a:rPr lang="es-ES_tradnl" altLang="en-US" sz="2800" b="1"/>
              <a:t>La plataforma</a:t>
            </a:r>
          </a:p>
          <a:p>
            <a:pPr lvl="1">
              <a:buFontTx/>
              <a:buChar char="•"/>
            </a:pPr>
            <a:endParaRPr lang="es-ES_tradnl" altLang="en-US" sz="2800"/>
          </a:p>
          <a:p>
            <a:pPr lvl="1">
              <a:buFontTx/>
              <a:buChar char="•"/>
            </a:pPr>
            <a:r>
              <a:rPr lang="es-ES_tradnl" altLang="en-US" sz="2800" b="1"/>
              <a:t>Los peligros eléctricos</a:t>
            </a:r>
          </a:p>
          <a:p>
            <a:pPr lvl="1">
              <a:buFontTx/>
              <a:buChar char="•"/>
            </a:pPr>
            <a:endParaRPr lang="es-ES_tradnl" altLang="en-US" sz="2800" b="1"/>
          </a:p>
          <a:p>
            <a:pPr lvl="1">
              <a:buFontTx/>
              <a:buChar char="•"/>
            </a:pPr>
            <a:r>
              <a:rPr lang="es-ES_tradnl" altLang="en-US" sz="2800" b="1"/>
              <a:t>Objetos en caída</a:t>
            </a:r>
            <a:endParaRPr lang="es-ES_tradnl" altLang="en-US" sz="2800"/>
          </a:p>
        </p:txBody>
      </p:sp>
      <p:sp>
        <p:nvSpPr>
          <p:cNvPr id="21509" name="Text Box 9">
            <a:extLst>
              <a:ext uri="{FF2B5EF4-FFF2-40B4-BE49-F238E27FC236}">
                <a16:creationId xmlns:a16="http://schemas.microsoft.com/office/drawing/2014/main" id="{90436C4B-8ADF-421C-A51F-68661BA05076}"/>
              </a:ext>
            </a:extLst>
          </p:cNvPr>
          <p:cNvSpPr txBox="1">
            <a:spLocks noChangeArrowheads="1"/>
          </p:cNvSpPr>
          <p:nvPr/>
        </p:nvSpPr>
        <p:spPr bwMode="auto">
          <a:xfrm>
            <a:off x="290513" y="50006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Lo que necesita saber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8AE6F4C-19F0-4442-A662-B73014F76A09}"/>
              </a:ext>
            </a:extLst>
          </p:cNvPr>
          <p:cNvSpPr txBox="1">
            <a:spLocks noChangeArrowheads="1"/>
          </p:cNvSpPr>
          <p:nvPr/>
        </p:nvSpPr>
        <p:spPr bwMode="auto">
          <a:xfrm>
            <a:off x="76200" y="1304925"/>
            <a:ext cx="4953000" cy="69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1400">
                <a:solidFill>
                  <a:schemeClr val="tx1"/>
                </a:solidFill>
                <a:latin typeface="Times New Roman" panose="02020603050405020304" pitchFamily="18" charset="0"/>
              </a:defRPr>
            </a:lvl1pPr>
            <a:lvl2pPr marL="685800" indent="-228600" defTabSz="457200">
              <a:defRPr sz="1400">
                <a:solidFill>
                  <a:schemeClr val="tx1"/>
                </a:solidFill>
                <a:latin typeface="Times New Roman" panose="02020603050405020304" pitchFamily="18" charset="0"/>
              </a:defRPr>
            </a:lvl2pPr>
            <a:lvl3pPr marL="1143000" indent="-228600" defTabSz="457200">
              <a:defRPr sz="1400">
                <a:solidFill>
                  <a:schemeClr val="tx1"/>
                </a:solidFill>
                <a:latin typeface="Times New Roman" panose="02020603050405020304" pitchFamily="18" charset="0"/>
              </a:defRPr>
            </a:lvl3pPr>
            <a:lvl4pPr marL="1600200" indent="-228600" defTabSz="457200">
              <a:defRPr sz="1400">
                <a:solidFill>
                  <a:schemeClr val="tx1"/>
                </a:solidFill>
                <a:latin typeface="Times New Roman" panose="02020603050405020304" pitchFamily="18" charset="0"/>
              </a:defRPr>
            </a:lvl4pPr>
            <a:lvl5pPr marL="2057400" indent="-228600" defTabSz="457200">
              <a:defRPr sz="1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Falls to a different level</a:t>
            </a:r>
          </a:p>
          <a:p>
            <a:pPr lvl="1">
              <a:buFontTx/>
              <a:buChar char="•"/>
            </a:pPr>
            <a:r>
              <a:rPr lang="en-US" altLang="en-US"/>
              <a:t>incorrect erection and dismantling.</a:t>
            </a:r>
          </a:p>
          <a:p>
            <a:pPr lvl="1">
              <a:buFontTx/>
              <a:buChar char="•"/>
            </a:pPr>
            <a:r>
              <a:rPr lang="en-US" altLang="en-US"/>
              <a:t>accessing the work area by climbing the structure.</a:t>
            </a:r>
          </a:p>
          <a:p>
            <a:pPr lvl="1">
              <a:buFontTx/>
              <a:buChar char="•"/>
            </a:pPr>
            <a:r>
              <a:rPr lang="en-US" altLang="en-US"/>
              <a:t>absence of guardrails in all or some of the work platforms.</a:t>
            </a:r>
          </a:p>
          <a:p>
            <a:pPr lvl="1">
              <a:buFontTx/>
              <a:buChar char="•"/>
            </a:pPr>
            <a:r>
              <a:rPr lang="en-US" altLang="en-US"/>
              <a:t>platform not fully decked.</a:t>
            </a:r>
          </a:p>
          <a:p>
            <a:pPr lvl="1">
              <a:buFontTx/>
              <a:buChar char="•"/>
            </a:pPr>
            <a:r>
              <a:rPr lang="en-US" altLang="en-US"/>
              <a:t>breakage of work platform.</a:t>
            </a:r>
          </a:p>
          <a:p>
            <a:pPr lvl="1">
              <a:buFontTx/>
              <a:buChar char="•"/>
            </a:pPr>
            <a:endParaRPr lang="en-US" altLang="en-US" b="1"/>
          </a:p>
          <a:p>
            <a:r>
              <a:rPr lang="en-US" altLang="en-US" b="1"/>
              <a:t>Collapse of the structure</a:t>
            </a:r>
            <a:endParaRPr lang="en-US" altLang="en-US"/>
          </a:p>
          <a:p>
            <a:pPr lvl="1">
              <a:buFontTx/>
              <a:buChar char="•"/>
            </a:pPr>
            <a:r>
              <a:rPr lang="en-US" altLang="en-US"/>
              <a:t>sinking or softening of all or part of the foundation.</a:t>
            </a:r>
          </a:p>
          <a:p>
            <a:pPr lvl="1">
              <a:buFontTx/>
              <a:buChar char="•"/>
            </a:pPr>
            <a:r>
              <a:rPr lang="en-US" altLang="en-US"/>
              <a:t>scaffold base supported on weak materials.</a:t>
            </a:r>
          </a:p>
          <a:p>
            <a:pPr lvl="1">
              <a:buFontTx/>
              <a:buChar char="•"/>
            </a:pPr>
            <a:r>
              <a:rPr lang="en-US" altLang="en-US"/>
              <a:t>missing, incomplete or insufficient ties to the side of the building.</a:t>
            </a:r>
          </a:p>
          <a:p>
            <a:pPr lvl="1">
              <a:buFontTx/>
              <a:buChar char="•"/>
            </a:pPr>
            <a:r>
              <a:rPr lang="en-US" altLang="en-US"/>
              <a:t>high wind (plastic enclosures increase the potential).</a:t>
            </a:r>
          </a:p>
          <a:p>
            <a:pPr lvl="1">
              <a:buFontTx/>
              <a:buChar char="•"/>
            </a:pPr>
            <a:r>
              <a:rPr lang="en-US" altLang="en-US"/>
              <a:t>failure of support cables on suspended scaffolds.</a:t>
            </a:r>
          </a:p>
          <a:p>
            <a:endParaRPr lang="en-US" altLang="en-US" b="1"/>
          </a:p>
          <a:p>
            <a:r>
              <a:rPr lang="en-US" altLang="en-US" b="1"/>
              <a:t>Electrical contact</a:t>
            </a:r>
          </a:p>
          <a:p>
            <a:pPr lvl="1">
              <a:buFontTx/>
              <a:buChar char="•"/>
            </a:pPr>
            <a:r>
              <a:rPr lang="en-US" altLang="en-US"/>
              <a:t>direct or indirect by proximity to high or low tension electric lines either aerial or building mounted.</a:t>
            </a:r>
          </a:p>
          <a:p>
            <a:pPr lvl="1">
              <a:buFontTx/>
              <a:buChar char="•"/>
            </a:pPr>
            <a:r>
              <a:rPr lang="en-US" altLang="en-US"/>
              <a:t>power cords of portable tools &amp; extension cords.</a:t>
            </a:r>
          </a:p>
          <a:p>
            <a:pPr lvl="1">
              <a:buFontTx/>
              <a:buChar char="•"/>
            </a:pPr>
            <a:endParaRPr lang="en-US" altLang="en-US" b="1"/>
          </a:p>
          <a:p>
            <a:r>
              <a:rPr lang="en-US" altLang="en-US" b="1"/>
              <a:t>Fall to same level</a:t>
            </a:r>
            <a:endParaRPr lang="en-US" altLang="en-US"/>
          </a:p>
          <a:p>
            <a:pPr lvl="1">
              <a:buFontTx/>
              <a:buChar char="•"/>
            </a:pPr>
            <a:r>
              <a:rPr lang="en-US" altLang="en-US"/>
              <a:t>because of lack of housekeeping of the working</a:t>
            </a:r>
          </a:p>
          <a:p>
            <a:pPr lvl="1"/>
            <a:r>
              <a:rPr lang="en-US" altLang="en-US"/>
              <a:t>	platform surfaces.</a:t>
            </a:r>
          </a:p>
          <a:p>
            <a:pPr lvl="1">
              <a:buFontTx/>
              <a:buChar char="•"/>
            </a:pPr>
            <a:endParaRPr lang="en-US" altLang="en-US" b="1"/>
          </a:p>
          <a:p>
            <a:r>
              <a:rPr lang="en-US" altLang="en-US" b="1"/>
              <a:t>Falling objects on workers</a:t>
            </a:r>
          </a:p>
          <a:p>
            <a:pPr lvl="1">
              <a:buFontTx/>
              <a:buChar char="•"/>
            </a:pPr>
            <a:r>
              <a:rPr lang="en-US" altLang="en-US"/>
              <a:t>tipping or sinking of the scaffold.</a:t>
            </a:r>
          </a:p>
          <a:p>
            <a:pPr lvl="1">
              <a:buFontTx/>
              <a:buChar char="•"/>
            </a:pPr>
            <a:r>
              <a:rPr lang="en-US" altLang="en-US"/>
              <a:t>unguarded work platform (no toeboard).</a:t>
            </a:r>
          </a:p>
          <a:p>
            <a:pPr lvl="1">
              <a:buFontTx/>
              <a:buChar char="•"/>
            </a:pPr>
            <a:r>
              <a:rPr lang="en-US" altLang="en-US"/>
              <a:t>platform breakage.</a:t>
            </a:r>
          </a:p>
          <a:p>
            <a:pPr lvl="1">
              <a:buFontTx/>
              <a:buChar char="•"/>
            </a:pPr>
            <a:endParaRPr lang="en-US" altLang="en-US"/>
          </a:p>
          <a:p>
            <a:r>
              <a:rPr lang="en-US" altLang="en-US" b="1"/>
              <a:t>Striking objects</a:t>
            </a:r>
          </a:p>
          <a:p>
            <a:pPr lvl="1">
              <a:buFontTx/>
              <a:buChar char="•"/>
            </a:pPr>
            <a:r>
              <a:rPr lang="en-US" altLang="en-US"/>
              <a:t>especially to the head, but also the arms, hips and legs.</a:t>
            </a:r>
          </a:p>
        </p:txBody>
      </p:sp>
      <p:sp>
        <p:nvSpPr>
          <p:cNvPr id="22531" name="AutoShape 3">
            <a:extLst>
              <a:ext uri="{FF2B5EF4-FFF2-40B4-BE49-F238E27FC236}">
                <a16:creationId xmlns:a16="http://schemas.microsoft.com/office/drawing/2014/main" id="{1DB30223-E99F-40B9-9FF2-40B4B8BF922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2532" name="Picture 5" descr="T:\TRASCO\SCHWABE\Peso\Modules\Scaffolding\Images\Orosha2\scaffold_tifs\IMAGE4.tif">
            <a:extLst>
              <a:ext uri="{FF2B5EF4-FFF2-40B4-BE49-F238E27FC236}">
                <a16:creationId xmlns:a16="http://schemas.microsoft.com/office/drawing/2014/main" id="{F3703A0C-C034-4F98-B308-27F2A7A7E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371600"/>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T:\TRASCO\SCHWABE\Peso\Modules\Scaffolding\Images\Orosha2\scaffold_tifs\IMAGE6.tif">
            <a:extLst>
              <a:ext uri="{FF2B5EF4-FFF2-40B4-BE49-F238E27FC236}">
                <a16:creationId xmlns:a16="http://schemas.microsoft.com/office/drawing/2014/main" id="{BE449A66-B0E6-4154-A202-1E5AA43E3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910138"/>
            <a:ext cx="1520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4" name="Group 7">
            <a:extLst>
              <a:ext uri="{FF2B5EF4-FFF2-40B4-BE49-F238E27FC236}">
                <a16:creationId xmlns:a16="http://schemas.microsoft.com/office/drawing/2014/main" id="{AEC73F5F-A9E8-4634-BDC6-8F434439A953}"/>
              </a:ext>
            </a:extLst>
          </p:cNvPr>
          <p:cNvGrpSpPr>
            <a:grpSpLocks/>
          </p:cNvGrpSpPr>
          <p:nvPr/>
        </p:nvGrpSpPr>
        <p:grpSpPr bwMode="auto">
          <a:xfrm>
            <a:off x="4876800" y="7315200"/>
            <a:ext cx="1752600" cy="1390650"/>
            <a:chOff x="1200" y="2736"/>
            <a:chExt cx="1392" cy="1008"/>
          </a:xfrm>
        </p:grpSpPr>
        <p:sp>
          <p:nvSpPr>
            <p:cNvPr id="22536" name="AutoShape 8">
              <a:extLst>
                <a:ext uri="{FF2B5EF4-FFF2-40B4-BE49-F238E27FC236}">
                  <a16:creationId xmlns:a16="http://schemas.microsoft.com/office/drawing/2014/main" id="{44B76285-324D-4F00-B567-E6CD240E378B}"/>
                </a:ext>
              </a:extLst>
            </p:cNvPr>
            <p:cNvSpPr>
              <a:spLocks noChangeArrowheads="1"/>
            </p:cNvSpPr>
            <p:nvPr/>
          </p:nvSpPr>
          <p:spPr bwMode="auto">
            <a:xfrm>
              <a:off x="1200" y="3408"/>
              <a:ext cx="1392" cy="336"/>
            </a:xfrm>
            <a:prstGeom prst="cube">
              <a:avLst>
                <a:gd name="adj" fmla="val 791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2537" name="Group 9">
              <a:extLst>
                <a:ext uri="{FF2B5EF4-FFF2-40B4-BE49-F238E27FC236}">
                  <a16:creationId xmlns:a16="http://schemas.microsoft.com/office/drawing/2014/main" id="{BFE1C745-25B0-42C0-B81E-EFE80C83D0E9}"/>
                </a:ext>
              </a:extLst>
            </p:cNvPr>
            <p:cNvGrpSpPr>
              <a:grpSpLocks/>
            </p:cNvGrpSpPr>
            <p:nvPr/>
          </p:nvGrpSpPr>
          <p:grpSpPr bwMode="auto">
            <a:xfrm rot="386244">
              <a:off x="1632" y="2736"/>
              <a:ext cx="539" cy="812"/>
              <a:chOff x="2015" y="2682"/>
              <a:chExt cx="299" cy="620"/>
            </a:xfrm>
          </p:grpSpPr>
          <p:sp>
            <p:nvSpPr>
              <p:cNvPr id="22538" name="Freeform 10">
                <a:extLst>
                  <a:ext uri="{FF2B5EF4-FFF2-40B4-BE49-F238E27FC236}">
                    <a16:creationId xmlns:a16="http://schemas.microsoft.com/office/drawing/2014/main" id="{E2BAA644-2482-4A8B-9751-42ECC4C18B0D}"/>
                  </a:ext>
                </a:extLst>
              </p:cNvPr>
              <p:cNvSpPr>
                <a:spLocks/>
              </p:cNvSpPr>
              <p:nvPr/>
            </p:nvSpPr>
            <p:spPr bwMode="auto">
              <a:xfrm>
                <a:off x="2110" y="2693"/>
                <a:ext cx="18"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9"/>
                    </a:lnTo>
                    <a:lnTo>
                      <a:pt x="28" y="5"/>
                    </a:lnTo>
                    <a:lnTo>
                      <a:pt x="24" y="1"/>
                    </a:lnTo>
                    <a:lnTo>
                      <a:pt x="17" y="0"/>
                    </a:lnTo>
                    <a:lnTo>
                      <a:pt x="10" y="1"/>
                    </a:lnTo>
                    <a:lnTo>
                      <a:pt x="5" y="5"/>
                    </a:lnTo>
                    <a:lnTo>
                      <a:pt x="1" y="9"/>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FD01A69B-8BB7-4AD1-B39B-8876DC4475C5}"/>
                  </a:ext>
                </a:extLst>
              </p:cNvPr>
              <p:cNvSpPr>
                <a:spLocks/>
              </p:cNvSpPr>
              <p:nvPr/>
            </p:nvSpPr>
            <p:spPr bwMode="auto">
              <a:xfrm>
                <a:off x="2110" y="2701"/>
                <a:ext cx="18" cy="122"/>
              </a:xfrm>
              <a:custGeom>
                <a:avLst/>
                <a:gdLst>
                  <a:gd name="T0" fmla="*/ 1 w 34"/>
                  <a:gd name="T1" fmla="*/ 1 h 244"/>
                  <a:gd name="T2" fmla="*/ 1 w 34"/>
                  <a:gd name="T3" fmla="*/ 1 h 244"/>
                  <a:gd name="T4" fmla="*/ 1 w 34"/>
                  <a:gd name="T5" fmla="*/ 0 h 244"/>
                  <a:gd name="T6" fmla="*/ 0 w 34"/>
                  <a:gd name="T7" fmla="*/ 0 h 244"/>
                  <a:gd name="T8" fmla="*/ 0 w 34"/>
                  <a:gd name="T9" fmla="*/ 1 h 244"/>
                  <a:gd name="T10" fmla="*/ 1 w 34"/>
                  <a:gd name="T11" fmla="*/ 1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4">
                    <a:moveTo>
                      <a:pt x="17" y="244"/>
                    </a:moveTo>
                    <a:lnTo>
                      <a:pt x="34" y="244"/>
                    </a:lnTo>
                    <a:lnTo>
                      <a:pt x="34" y="0"/>
                    </a:lnTo>
                    <a:lnTo>
                      <a:pt x="0" y="0"/>
                    </a:lnTo>
                    <a:lnTo>
                      <a:pt x="0" y="244"/>
                    </a:lnTo>
                    <a:lnTo>
                      <a:pt x="1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2">
                <a:extLst>
                  <a:ext uri="{FF2B5EF4-FFF2-40B4-BE49-F238E27FC236}">
                    <a16:creationId xmlns:a16="http://schemas.microsoft.com/office/drawing/2014/main" id="{C0379E53-F957-4A32-85C5-BFE51005D21F}"/>
                  </a:ext>
                </a:extLst>
              </p:cNvPr>
              <p:cNvSpPr>
                <a:spLocks/>
              </p:cNvSpPr>
              <p:nvPr/>
            </p:nvSpPr>
            <p:spPr bwMode="auto">
              <a:xfrm>
                <a:off x="2110" y="2823"/>
                <a:ext cx="18"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2"/>
                    </a:lnTo>
                    <a:lnTo>
                      <a:pt x="10" y="16"/>
                    </a:lnTo>
                    <a:lnTo>
                      <a:pt x="17" y="17"/>
                    </a:lnTo>
                    <a:lnTo>
                      <a:pt x="24" y="16"/>
                    </a:lnTo>
                    <a:lnTo>
                      <a:pt x="28" y="12"/>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3">
                <a:extLst>
                  <a:ext uri="{FF2B5EF4-FFF2-40B4-BE49-F238E27FC236}">
                    <a16:creationId xmlns:a16="http://schemas.microsoft.com/office/drawing/2014/main" id="{411FCF49-A416-4701-92C5-297419975395}"/>
                  </a:ext>
                </a:extLst>
              </p:cNvPr>
              <p:cNvSpPr>
                <a:spLocks/>
              </p:cNvSpPr>
              <p:nvPr/>
            </p:nvSpPr>
            <p:spPr bwMode="auto">
              <a:xfrm>
                <a:off x="2179" y="2682"/>
                <a:ext cx="17"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10"/>
                    </a:lnTo>
                    <a:lnTo>
                      <a:pt x="28" y="5"/>
                    </a:lnTo>
                    <a:lnTo>
                      <a:pt x="24" y="2"/>
                    </a:lnTo>
                    <a:lnTo>
                      <a:pt x="17" y="0"/>
                    </a:lnTo>
                    <a:lnTo>
                      <a:pt x="10" y="2"/>
                    </a:lnTo>
                    <a:lnTo>
                      <a:pt x="5" y="5"/>
                    </a:lnTo>
                    <a:lnTo>
                      <a:pt x="1" y="10"/>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1622BD47-3A00-4F2C-B335-2EA1FE8D0DB1}"/>
                  </a:ext>
                </a:extLst>
              </p:cNvPr>
              <p:cNvSpPr>
                <a:spLocks/>
              </p:cNvSpPr>
              <p:nvPr/>
            </p:nvSpPr>
            <p:spPr bwMode="auto">
              <a:xfrm>
                <a:off x="2179" y="2690"/>
                <a:ext cx="17" cy="112"/>
              </a:xfrm>
              <a:custGeom>
                <a:avLst/>
                <a:gdLst>
                  <a:gd name="T0" fmla="*/ 1 w 34"/>
                  <a:gd name="T1" fmla="*/ 1 h 223"/>
                  <a:gd name="T2" fmla="*/ 1 w 34"/>
                  <a:gd name="T3" fmla="*/ 1 h 223"/>
                  <a:gd name="T4" fmla="*/ 1 w 34"/>
                  <a:gd name="T5" fmla="*/ 0 h 223"/>
                  <a:gd name="T6" fmla="*/ 0 w 34"/>
                  <a:gd name="T7" fmla="*/ 0 h 223"/>
                  <a:gd name="T8" fmla="*/ 0 w 34"/>
                  <a:gd name="T9" fmla="*/ 1 h 223"/>
                  <a:gd name="T10" fmla="*/ 1 w 34"/>
                  <a:gd name="T11" fmla="*/ 1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3">
                    <a:moveTo>
                      <a:pt x="17" y="223"/>
                    </a:moveTo>
                    <a:lnTo>
                      <a:pt x="34" y="223"/>
                    </a:lnTo>
                    <a:lnTo>
                      <a:pt x="34" y="0"/>
                    </a:lnTo>
                    <a:lnTo>
                      <a:pt x="0" y="0"/>
                    </a:lnTo>
                    <a:lnTo>
                      <a:pt x="0" y="223"/>
                    </a:lnTo>
                    <a:lnTo>
                      <a:pt x="1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5">
                <a:extLst>
                  <a:ext uri="{FF2B5EF4-FFF2-40B4-BE49-F238E27FC236}">
                    <a16:creationId xmlns:a16="http://schemas.microsoft.com/office/drawing/2014/main" id="{8C225F8F-249F-4FD2-9845-B96CEFB6E748}"/>
                  </a:ext>
                </a:extLst>
              </p:cNvPr>
              <p:cNvSpPr>
                <a:spLocks/>
              </p:cNvSpPr>
              <p:nvPr/>
            </p:nvSpPr>
            <p:spPr bwMode="auto">
              <a:xfrm>
                <a:off x="2179" y="2802"/>
                <a:ext cx="17"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3"/>
                    </a:lnTo>
                    <a:lnTo>
                      <a:pt x="10" y="16"/>
                    </a:lnTo>
                    <a:lnTo>
                      <a:pt x="17" y="17"/>
                    </a:lnTo>
                    <a:lnTo>
                      <a:pt x="24" y="16"/>
                    </a:lnTo>
                    <a:lnTo>
                      <a:pt x="28" y="13"/>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6">
                <a:extLst>
                  <a:ext uri="{FF2B5EF4-FFF2-40B4-BE49-F238E27FC236}">
                    <a16:creationId xmlns:a16="http://schemas.microsoft.com/office/drawing/2014/main" id="{3983DF83-76FC-470C-BF11-7D32E7847C1E}"/>
                  </a:ext>
                </a:extLst>
              </p:cNvPr>
              <p:cNvSpPr>
                <a:spLocks/>
              </p:cNvSpPr>
              <p:nvPr/>
            </p:nvSpPr>
            <p:spPr bwMode="auto">
              <a:xfrm>
                <a:off x="2254" y="2714"/>
                <a:ext cx="17" cy="9"/>
              </a:xfrm>
              <a:custGeom>
                <a:avLst/>
                <a:gdLst>
                  <a:gd name="T0" fmla="*/ 0 w 35"/>
                  <a:gd name="T1" fmla="*/ 1 h 17"/>
                  <a:gd name="T2" fmla="*/ 0 w 35"/>
                  <a:gd name="T3" fmla="*/ 1 h 17"/>
                  <a:gd name="T4" fmla="*/ 0 w 35"/>
                  <a:gd name="T5" fmla="*/ 1 h 17"/>
                  <a:gd name="T6" fmla="*/ 0 w 35"/>
                  <a:gd name="T7" fmla="*/ 1 h 17"/>
                  <a:gd name="T8" fmla="*/ 0 w 35"/>
                  <a:gd name="T9" fmla="*/ 0 h 17"/>
                  <a:gd name="T10" fmla="*/ 0 w 35"/>
                  <a:gd name="T11" fmla="*/ 1 h 17"/>
                  <a:gd name="T12" fmla="*/ 0 w 35"/>
                  <a:gd name="T13" fmla="*/ 1 h 17"/>
                  <a:gd name="T14" fmla="*/ 0 w 35"/>
                  <a:gd name="T15" fmla="*/ 1 h 17"/>
                  <a:gd name="T16" fmla="*/ 0 w 35"/>
                  <a:gd name="T17" fmla="*/ 1 h 17"/>
                  <a:gd name="T18" fmla="*/ 0 w 35"/>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4"/>
                    </a:lnTo>
                    <a:lnTo>
                      <a:pt x="24" y="1"/>
                    </a:lnTo>
                    <a:lnTo>
                      <a:pt x="18" y="0"/>
                    </a:lnTo>
                    <a:lnTo>
                      <a:pt x="11" y="1"/>
                    </a:lnTo>
                    <a:lnTo>
                      <a:pt x="6" y="4"/>
                    </a:lnTo>
                    <a:lnTo>
                      <a:pt x="1"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7">
                <a:extLst>
                  <a:ext uri="{FF2B5EF4-FFF2-40B4-BE49-F238E27FC236}">
                    <a16:creationId xmlns:a16="http://schemas.microsoft.com/office/drawing/2014/main" id="{08749C8A-435B-460B-A2D7-26606367B9B2}"/>
                  </a:ext>
                </a:extLst>
              </p:cNvPr>
              <p:cNvSpPr>
                <a:spLocks/>
              </p:cNvSpPr>
              <p:nvPr/>
            </p:nvSpPr>
            <p:spPr bwMode="auto">
              <a:xfrm>
                <a:off x="2254" y="2723"/>
                <a:ext cx="17" cy="133"/>
              </a:xfrm>
              <a:custGeom>
                <a:avLst/>
                <a:gdLst>
                  <a:gd name="T0" fmla="*/ 0 w 35"/>
                  <a:gd name="T1" fmla="*/ 1 h 266"/>
                  <a:gd name="T2" fmla="*/ 0 w 35"/>
                  <a:gd name="T3" fmla="*/ 1 h 266"/>
                  <a:gd name="T4" fmla="*/ 0 w 35"/>
                  <a:gd name="T5" fmla="*/ 0 h 266"/>
                  <a:gd name="T6" fmla="*/ 0 w 35"/>
                  <a:gd name="T7" fmla="*/ 0 h 266"/>
                  <a:gd name="T8" fmla="*/ 0 w 35"/>
                  <a:gd name="T9" fmla="*/ 1 h 266"/>
                  <a:gd name="T10" fmla="*/ 0 w 35"/>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6">
                    <a:moveTo>
                      <a:pt x="18" y="266"/>
                    </a:moveTo>
                    <a:lnTo>
                      <a:pt x="35" y="266"/>
                    </a:lnTo>
                    <a:lnTo>
                      <a:pt x="35" y="0"/>
                    </a:lnTo>
                    <a:lnTo>
                      <a:pt x="0" y="0"/>
                    </a:lnTo>
                    <a:lnTo>
                      <a:pt x="0" y="266"/>
                    </a:lnTo>
                    <a:lnTo>
                      <a:pt x="1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18">
                <a:extLst>
                  <a:ext uri="{FF2B5EF4-FFF2-40B4-BE49-F238E27FC236}">
                    <a16:creationId xmlns:a16="http://schemas.microsoft.com/office/drawing/2014/main" id="{E2470592-534A-43E1-86CF-37C7F8A190B4}"/>
                  </a:ext>
                </a:extLst>
              </p:cNvPr>
              <p:cNvSpPr>
                <a:spLocks/>
              </p:cNvSpPr>
              <p:nvPr/>
            </p:nvSpPr>
            <p:spPr bwMode="auto">
              <a:xfrm>
                <a:off x="2254" y="2856"/>
                <a:ext cx="17" cy="8"/>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1" y="8"/>
                    </a:lnTo>
                    <a:lnTo>
                      <a:pt x="6" y="13"/>
                    </a:lnTo>
                    <a:lnTo>
                      <a:pt x="11" y="16"/>
                    </a:lnTo>
                    <a:lnTo>
                      <a:pt x="18" y="17"/>
                    </a:lnTo>
                    <a:lnTo>
                      <a:pt x="24" y="16"/>
                    </a:lnTo>
                    <a:lnTo>
                      <a:pt x="29" y="13"/>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9">
                <a:extLst>
                  <a:ext uri="{FF2B5EF4-FFF2-40B4-BE49-F238E27FC236}">
                    <a16:creationId xmlns:a16="http://schemas.microsoft.com/office/drawing/2014/main" id="{FE1F1D6A-55AA-42F8-9A3A-78715B95B082}"/>
                  </a:ext>
                </a:extLst>
              </p:cNvPr>
              <p:cNvSpPr>
                <a:spLocks/>
              </p:cNvSpPr>
              <p:nvPr/>
            </p:nvSpPr>
            <p:spPr bwMode="auto">
              <a:xfrm>
                <a:off x="2030" y="2757"/>
                <a:ext cx="18" cy="8"/>
              </a:xfrm>
              <a:custGeom>
                <a:avLst/>
                <a:gdLst>
                  <a:gd name="T0" fmla="*/ 1 w 35"/>
                  <a:gd name="T1" fmla="*/ 0 h 17"/>
                  <a:gd name="T2" fmla="*/ 1 w 35"/>
                  <a:gd name="T3" fmla="*/ 0 h 17"/>
                  <a:gd name="T4" fmla="*/ 1 w 35"/>
                  <a:gd name="T5" fmla="*/ 0 h 17"/>
                  <a:gd name="T6" fmla="*/ 1 w 35"/>
                  <a:gd name="T7" fmla="*/ 0 h 17"/>
                  <a:gd name="T8" fmla="*/ 1 w 35"/>
                  <a:gd name="T9" fmla="*/ 0 h 17"/>
                  <a:gd name="T10" fmla="*/ 1 w 35"/>
                  <a:gd name="T11" fmla="*/ 0 h 17"/>
                  <a:gd name="T12" fmla="*/ 1 w 35"/>
                  <a:gd name="T13" fmla="*/ 0 h 17"/>
                  <a:gd name="T14" fmla="*/ 1 w 35"/>
                  <a:gd name="T15" fmla="*/ 0 h 17"/>
                  <a:gd name="T16" fmla="*/ 0 w 35"/>
                  <a:gd name="T17" fmla="*/ 0 h 17"/>
                  <a:gd name="T18" fmla="*/ 1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5"/>
                    </a:lnTo>
                    <a:lnTo>
                      <a:pt x="25" y="1"/>
                    </a:lnTo>
                    <a:lnTo>
                      <a:pt x="18" y="0"/>
                    </a:lnTo>
                    <a:lnTo>
                      <a:pt x="11" y="1"/>
                    </a:lnTo>
                    <a:lnTo>
                      <a:pt x="6" y="5"/>
                    </a:lnTo>
                    <a:lnTo>
                      <a:pt x="2"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0">
                <a:extLst>
                  <a:ext uri="{FF2B5EF4-FFF2-40B4-BE49-F238E27FC236}">
                    <a16:creationId xmlns:a16="http://schemas.microsoft.com/office/drawing/2014/main" id="{26B2B155-AF7A-4B5D-AA91-323D71A44AA7}"/>
                  </a:ext>
                </a:extLst>
              </p:cNvPr>
              <p:cNvSpPr>
                <a:spLocks/>
              </p:cNvSpPr>
              <p:nvPr/>
            </p:nvSpPr>
            <p:spPr bwMode="auto">
              <a:xfrm>
                <a:off x="2030" y="2765"/>
                <a:ext cx="18" cy="111"/>
              </a:xfrm>
              <a:custGeom>
                <a:avLst/>
                <a:gdLst>
                  <a:gd name="T0" fmla="*/ 1 w 35"/>
                  <a:gd name="T1" fmla="*/ 0 h 223"/>
                  <a:gd name="T2" fmla="*/ 1 w 35"/>
                  <a:gd name="T3" fmla="*/ 0 h 223"/>
                  <a:gd name="T4" fmla="*/ 1 w 35"/>
                  <a:gd name="T5" fmla="*/ 0 h 223"/>
                  <a:gd name="T6" fmla="*/ 0 w 35"/>
                  <a:gd name="T7" fmla="*/ 0 h 223"/>
                  <a:gd name="T8" fmla="*/ 0 w 35"/>
                  <a:gd name="T9" fmla="*/ 0 h 223"/>
                  <a:gd name="T10" fmla="*/ 1 w 35"/>
                  <a:gd name="T11" fmla="*/ 0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23">
                    <a:moveTo>
                      <a:pt x="18" y="223"/>
                    </a:moveTo>
                    <a:lnTo>
                      <a:pt x="35" y="223"/>
                    </a:lnTo>
                    <a:lnTo>
                      <a:pt x="35" y="0"/>
                    </a:lnTo>
                    <a:lnTo>
                      <a:pt x="0" y="0"/>
                    </a:lnTo>
                    <a:lnTo>
                      <a:pt x="0" y="223"/>
                    </a:lnTo>
                    <a:lnTo>
                      <a:pt x="18"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1">
                <a:extLst>
                  <a:ext uri="{FF2B5EF4-FFF2-40B4-BE49-F238E27FC236}">
                    <a16:creationId xmlns:a16="http://schemas.microsoft.com/office/drawing/2014/main" id="{83290782-74F1-4A32-8F01-37DB3662F4F0}"/>
                  </a:ext>
                </a:extLst>
              </p:cNvPr>
              <p:cNvSpPr>
                <a:spLocks/>
              </p:cNvSpPr>
              <p:nvPr/>
            </p:nvSpPr>
            <p:spPr bwMode="auto">
              <a:xfrm>
                <a:off x="2030" y="2876"/>
                <a:ext cx="18" cy="9"/>
              </a:xfrm>
              <a:custGeom>
                <a:avLst/>
                <a:gdLst>
                  <a:gd name="T0" fmla="*/ 0 w 35"/>
                  <a:gd name="T1" fmla="*/ 0 h 17"/>
                  <a:gd name="T2" fmla="*/ 1 w 35"/>
                  <a:gd name="T3" fmla="*/ 1 h 17"/>
                  <a:gd name="T4" fmla="*/ 1 w 35"/>
                  <a:gd name="T5" fmla="*/ 1 h 17"/>
                  <a:gd name="T6" fmla="*/ 1 w 35"/>
                  <a:gd name="T7" fmla="*/ 1 h 17"/>
                  <a:gd name="T8" fmla="*/ 1 w 35"/>
                  <a:gd name="T9" fmla="*/ 1 h 17"/>
                  <a:gd name="T10" fmla="*/ 1 w 35"/>
                  <a:gd name="T11" fmla="*/ 1 h 17"/>
                  <a:gd name="T12" fmla="*/ 1 w 35"/>
                  <a:gd name="T13" fmla="*/ 1 h 17"/>
                  <a:gd name="T14" fmla="*/ 1 w 35"/>
                  <a:gd name="T15" fmla="*/ 1 h 17"/>
                  <a:gd name="T16" fmla="*/ 1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2" y="8"/>
                    </a:lnTo>
                    <a:lnTo>
                      <a:pt x="6" y="12"/>
                    </a:lnTo>
                    <a:lnTo>
                      <a:pt x="11" y="16"/>
                    </a:lnTo>
                    <a:lnTo>
                      <a:pt x="18" y="17"/>
                    </a:lnTo>
                    <a:lnTo>
                      <a:pt x="25" y="16"/>
                    </a:lnTo>
                    <a:lnTo>
                      <a:pt x="29" y="12"/>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2">
                <a:extLst>
                  <a:ext uri="{FF2B5EF4-FFF2-40B4-BE49-F238E27FC236}">
                    <a16:creationId xmlns:a16="http://schemas.microsoft.com/office/drawing/2014/main" id="{66F54DD6-D30E-48DC-85A3-857D76D02B85}"/>
                  </a:ext>
                </a:extLst>
              </p:cNvPr>
              <p:cNvSpPr>
                <a:spLocks/>
              </p:cNvSpPr>
              <p:nvPr/>
            </p:nvSpPr>
            <p:spPr bwMode="auto">
              <a:xfrm>
                <a:off x="2108" y="2824"/>
                <a:ext cx="122" cy="74"/>
              </a:xfrm>
              <a:custGeom>
                <a:avLst/>
                <a:gdLst>
                  <a:gd name="T0" fmla="*/ 1 w 244"/>
                  <a:gd name="T1" fmla="*/ 1 h 148"/>
                  <a:gd name="T2" fmla="*/ 1 w 244"/>
                  <a:gd name="T3" fmla="*/ 1 h 148"/>
                  <a:gd name="T4" fmla="*/ 1 w 244"/>
                  <a:gd name="T5" fmla="*/ 1 h 148"/>
                  <a:gd name="T6" fmla="*/ 1 w 244"/>
                  <a:gd name="T7" fmla="*/ 0 h 148"/>
                  <a:gd name="T8" fmla="*/ 0 w 244"/>
                  <a:gd name="T9" fmla="*/ 1 h 148"/>
                  <a:gd name="T10" fmla="*/ 0 w 244"/>
                  <a:gd name="T11" fmla="*/ 1 h 148"/>
                  <a:gd name="T12" fmla="*/ 1 w 244"/>
                  <a:gd name="T13" fmla="*/ 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 h="148">
                    <a:moveTo>
                      <a:pt x="41" y="148"/>
                    </a:moveTo>
                    <a:lnTo>
                      <a:pt x="244" y="84"/>
                    </a:lnTo>
                    <a:lnTo>
                      <a:pt x="244" y="22"/>
                    </a:lnTo>
                    <a:lnTo>
                      <a:pt x="201" y="0"/>
                    </a:lnTo>
                    <a:lnTo>
                      <a:pt x="0" y="63"/>
                    </a:lnTo>
                    <a:lnTo>
                      <a:pt x="0" y="127"/>
                    </a:lnTo>
                    <a:lnTo>
                      <a:pt x="4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3">
                <a:extLst>
                  <a:ext uri="{FF2B5EF4-FFF2-40B4-BE49-F238E27FC236}">
                    <a16:creationId xmlns:a16="http://schemas.microsoft.com/office/drawing/2014/main" id="{20BD625A-2B33-4FA2-9C79-30D02F72FB46}"/>
                  </a:ext>
                </a:extLst>
              </p:cNvPr>
              <p:cNvSpPr>
                <a:spLocks/>
              </p:cNvSpPr>
              <p:nvPr/>
            </p:nvSpPr>
            <p:spPr bwMode="auto">
              <a:xfrm>
                <a:off x="2128" y="2863"/>
                <a:ext cx="106" cy="39"/>
              </a:xfrm>
              <a:custGeom>
                <a:avLst/>
                <a:gdLst>
                  <a:gd name="T0" fmla="*/ 0 w 213"/>
                  <a:gd name="T1" fmla="*/ 1 h 78"/>
                  <a:gd name="T2" fmla="*/ 0 w 213"/>
                  <a:gd name="T3" fmla="*/ 0 h 78"/>
                  <a:gd name="T4" fmla="*/ 0 w 213"/>
                  <a:gd name="T5" fmla="*/ 1 h 78"/>
                  <a:gd name="T6" fmla="*/ 0 w 213"/>
                  <a:gd name="T7" fmla="*/ 1 h 78"/>
                  <a:gd name="T8" fmla="*/ 0 w 213"/>
                  <a:gd name="T9" fmla="*/ 1 h 78"/>
                  <a:gd name="T10" fmla="*/ 0 w 213"/>
                  <a:gd name="T11" fmla="*/ 1 h 78"/>
                  <a:gd name="T12" fmla="*/ 0 w 213"/>
                  <a:gd name="T13" fmla="*/ 1 h 78"/>
                  <a:gd name="T14" fmla="*/ 0 w 213"/>
                  <a:gd name="T15" fmla="*/ 1 h 78"/>
                  <a:gd name="T16" fmla="*/ 0 w 213"/>
                  <a:gd name="T17" fmla="*/ 1 h 78"/>
                  <a:gd name="T18" fmla="*/ 0 w 213"/>
                  <a:gd name="T19" fmla="*/ 1 h 78"/>
                  <a:gd name="T20" fmla="*/ 0 w 213"/>
                  <a:gd name="T21" fmla="*/ 0 h 78"/>
                  <a:gd name="T22" fmla="*/ 0 w 21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 h="78">
                    <a:moveTo>
                      <a:pt x="197" y="7"/>
                    </a:moveTo>
                    <a:lnTo>
                      <a:pt x="203" y="0"/>
                    </a:lnTo>
                    <a:lnTo>
                      <a:pt x="0" y="65"/>
                    </a:lnTo>
                    <a:lnTo>
                      <a:pt x="5" y="78"/>
                    </a:lnTo>
                    <a:lnTo>
                      <a:pt x="207" y="14"/>
                    </a:lnTo>
                    <a:lnTo>
                      <a:pt x="213" y="7"/>
                    </a:lnTo>
                    <a:lnTo>
                      <a:pt x="207" y="14"/>
                    </a:lnTo>
                    <a:lnTo>
                      <a:pt x="212" y="10"/>
                    </a:lnTo>
                    <a:lnTo>
                      <a:pt x="212" y="5"/>
                    </a:lnTo>
                    <a:lnTo>
                      <a:pt x="209" y="1"/>
                    </a:lnTo>
                    <a:lnTo>
                      <a:pt x="203" y="0"/>
                    </a:lnTo>
                    <a:lnTo>
                      <a:pt x="1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4">
                <a:extLst>
                  <a:ext uri="{FF2B5EF4-FFF2-40B4-BE49-F238E27FC236}">
                    <a16:creationId xmlns:a16="http://schemas.microsoft.com/office/drawing/2014/main" id="{7D35A36E-7164-4FC6-AE45-C0B1E7310917}"/>
                  </a:ext>
                </a:extLst>
              </p:cNvPr>
              <p:cNvSpPr>
                <a:spLocks/>
              </p:cNvSpPr>
              <p:nvPr/>
            </p:nvSpPr>
            <p:spPr bwMode="auto">
              <a:xfrm>
                <a:off x="2226" y="2831"/>
                <a:ext cx="8" cy="35"/>
              </a:xfrm>
              <a:custGeom>
                <a:avLst/>
                <a:gdLst>
                  <a:gd name="T0" fmla="*/ 1 w 16"/>
                  <a:gd name="T1" fmla="*/ 1 h 70"/>
                  <a:gd name="T2" fmla="*/ 0 w 16"/>
                  <a:gd name="T3" fmla="*/ 1 h 70"/>
                  <a:gd name="T4" fmla="*/ 0 w 16"/>
                  <a:gd name="T5" fmla="*/ 1 h 70"/>
                  <a:gd name="T6" fmla="*/ 1 w 16"/>
                  <a:gd name="T7" fmla="*/ 1 h 70"/>
                  <a:gd name="T8" fmla="*/ 1 w 16"/>
                  <a:gd name="T9" fmla="*/ 1 h 70"/>
                  <a:gd name="T10" fmla="*/ 1 w 16"/>
                  <a:gd name="T11" fmla="*/ 1 h 70"/>
                  <a:gd name="T12" fmla="*/ 1 w 16"/>
                  <a:gd name="T13" fmla="*/ 1 h 70"/>
                  <a:gd name="T14" fmla="*/ 1 w 16"/>
                  <a:gd name="T15" fmla="*/ 1 h 70"/>
                  <a:gd name="T16" fmla="*/ 1 w 16"/>
                  <a:gd name="T17" fmla="*/ 0 h 70"/>
                  <a:gd name="T18" fmla="*/ 1 w 16"/>
                  <a:gd name="T19" fmla="*/ 1 h 70"/>
                  <a:gd name="T20" fmla="*/ 0 w 16"/>
                  <a:gd name="T21" fmla="*/ 1 h 70"/>
                  <a:gd name="T22" fmla="*/ 1 w 16"/>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0">
                    <a:moveTo>
                      <a:pt x="5" y="15"/>
                    </a:moveTo>
                    <a:lnTo>
                      <a:pt x="0" y="8"/>
                    </a:lnTo>
                    <a:lnTo>
                      <a:pt x="0" y="70"/>
                    </a:lnTo>
                    <a:lnTo>
                      <a:pt x="16" y="70"/>
                    </a:lnTo>
                    <a:lnTo>
                      <a:pt x="16" y="8"/>
                    </a:lnTo>
                    <a:lnTo>
                      <a:pt x="12" y="1"/>
                    </a:lnTo>
                    <a:lnTo>
                      <a:pt x="16" y="8"/>
                    </a:lnTo>
                    <a:lnTo>
                      <a:pt x="14" y="2"/>
                    </a:lnTo>
                    <a:lnTo>
                      <a:pt x="8" y="0"/>
                    </a:lnTo>
                    <a:lnTo>
                      <a:pt x="2" y="2"/>
                    </a:lnTo>
                    <a:lnTo>
                      <a:pt x="0" y="8"/>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5">
                <a:extLst>
                  <a:ext uri="{FF2B5EF4-FFF2-40B4-BE49-F238E27FC236}">
                    <a16:creationId xmlns:a16="http://schemas.microsoft.com/office/drawing/2014/main" id="{97C52796-4F98-462B-AB11-B2943B789D9C}"/>
                  </a:ext>
                </a:extLst>
              </p:cNvPr>
              <p:cNvSpPr>
                <a:spLocks/>
              </p:cNvSpPr>
              <p:nvPr/>
            </p:nvSpPr>
            <p:spPr bwMode="auto">
              <a:xfrm>
                <a:off x="2205" y="2820"/>
                <a:ext cx="27" cy="18"/>
              </a:xfrm>
              <a:custGeom>
                <a:avLst/>
                <a:gdLst>
                  <a:gd name="T0" fmla="*/ 0 w 55"/>
                  <a:gd name="T1" fmla="*/ 1 h 36"/>
                  <a:gd name="T2" fmla="*/ 0 w 55"/>
                  <a:gd name="T3" fmla="*/ 1 h 36"/>
                  <a:gd name="T4" fmla="*/ 0 w 55"/>
                  <a:gd name="T5" fmla="*/ 1 h 36"/>
                  <a:gd name="T6" fmla="*/ 0 w 55"/>
                  <a:gd name="T7" fmla="*/ 1 h 36"/>
                  <a:gd name="T8" fmla="*/ 0 w 55"/>
                  <a:gd name="T9" fmla="*/ 0 h 36"/>
                  <a:gd name="T10" fmla="*/ 0 w 55"/>
                  <a:gd name="T11" fmla="*/ 0 h 36"/>
                  <a:gd name="T12" fmla="*/ 0 w 55"/>
                  <a:gd name="T13" fmla="*/ 0 h 36"/>
                  <a:gd name="T14" fmla="*/ 0 w 55"/>
                  <a:gd name="T15" fmla="*/ 0 h 36"/>
                  <a:gd name="T16" fmla="*/ 0 w 55"/>
                  <a:gd name="T17" fmla="*/ 1 h 36"/>
                  <a:gd name="T18" fmla="*/ 0 w 55"/>
                  <a:gd name="T19" fmla="*/ 1 h 36"/>
                  <a:gd name="T20" fmla="*/ 0 w 55"/>
                  <a:gd name="T21" fmla="*/ 1 h 36"/>
                  <a:gd name="T22" fmla="*/ 0 w 5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36">
                    <a:moveTo>
                      <a:pt x="11" y="14"/>
                    </a:moveTo>
                    <a:lnTo>
                      <a:pt x="5" y="14"/>
                    </a:lnTo>
                    <a:lnTo>
                      <a:pt x="48" y="36"/>
                    </a:lnTo>
                    <a:lnTo>
                      <a:pt x="55" y="22"/>
                    </a:lnTo>
                    <a:lnTo>
                      <a:pt x="12" y="0"/>
                    </a:lnTo>
                    <a:lnTo>
                      <a:pt x="6" y="0"/>
                    </a:lnTo>
                    <a:lnTo>
                      <a:pt x="12" y="0"/>
                    </a:lnTo>
                    <a:lnTo>
                      <a:pt x="6" y="0"/>
                    </a:lnTo>
                    <a:lnTo>
                      <a:pt x="2" y="3"/>
                    </a:lnTo>
                    <a:lnTo>
                      <a:pt x="0" y="9"/>
                    </a:lnTo>
                    <a:lnTo>
                      <a:pt x="5" y="14"/>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26">
                <a:extLst>
                  <a:ext uri="{FF2B5EF4-FFF2-40B4-BE49-F238E27FC236}">
                    <a16:creationId xmlns:a16="http://schemas.microsoft.com/office/drawing/2014/main" id="{54460BA1-1C50-487D-B270-D2D4CFAEDF00}"/>
                  </a:ext>
                </a:extLst>
              </p:cNvPr>
              <p:cNvSpPr>
                <a:spLocks/>
              </p:cNvSpPr>
              <p:nvPr/>
            </p:nvSpPr>
            <p:spPr bwMode="auto">
              <a:xfrm>
                <a:off x="2104" y="2820"/>
                <a:ext cx="106" cy="39"/>
              </a:xfrm>
              <a:custGeom>
                <a:avLst/>
                <a:gdLst>
                  <a:gd name="T0" fmla="*/ 1 w 212"/>
                  <a:gd name="T1" fmla="*/ 1 h 77"/>
                  <a:gd name="T2" fmla="*/ 1 w 212"/>
                  <a:gd name="T3" fmla="*/ 1 h 77"/>
                  <a:gd name="T4" fmla="*/ 1 w 212"/>
                  <a:gd name="T5" fmla="*/ 1 h 77"/>
                  <a:gd name="T6" fmla="*/ 1 w 212"/>
                  <a:gd name="T7" fmla="*/ 0 h 77"/>
                  <a:gd name="T8" fmla="*/ 1 w 212"/>
                  <a:gd name="T9" fmla="*/ 1 h 77"/>
                  <a:gd name="T10" fmla="*/ 0 w 212"/>
                  <a:gd name="T11" fmla="*/ 1 h 77"/>
                  <a:gd name="T12" fmla="*/ 1 w 212"/>
                  <a:gd name="T13" fmla="*/ 1 h 77"/>
                  <a:gd name="T14" fmla="*/ 1 w 212"/>
                  <a:gd name="T15" fmla="*/ 1 h 77"/>
                  <a:gd name="T16" fmla="*/ 1 w 212"/>
                  <a:gd name="T17" fmla="*/ 1 h 77"/>
                  <a:gd name="T18" fmla="*/ 1 w 212"/>
                  <a:gd name="T19" fmla="*/ 1 h 77"/>
                  <a:gd name="T20" fmla="*/ 1 w 212"/>
                  <a:gd name="T21" fmla="*/ 1 h 77"/>
                  <a:gd name="T22" fmla="*/ 1 w 212"/>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77">
                    <a:moveTo>
                      <a:pt x="16" y="70"/>
                    </a:moveTo>
                    <a:lnTo>
                      <a:pt x="10" y="77"/>
                    </a:lnTo>
                    <a:lnTo>
                      <a:pt x="212" y="14"/>
                    </a:lnTo>
                    <a:lnTo>
                      <a:pt x="207" y="0"/>
                    </a:lnTo>
                    <a:lnTo>
                      <a:pt x="6" y="63"/>
                    </a:lnTo>
                    <a:lnTo>
                      <a:pt x="0" y="70"/>
                    </a:lnTo>
                    <a:lnTo>
                      <a:pt x="6" y="63"/>
                    </a:lnTo>
                    <a:lnTo>
                      <a:pt x="1" y="67"/>
                    </a:lnTo>
                    <a:lnTo>
                      <a:pt x="1" y="71"/>
                    </a:lnTo>
                    <a:lnTo>
                      <a:pt x="4" y="76"/>
                    </a:lnTo>
                    <a:lnTo>
                      <a:pt x="10" y="77"/>
                    </a:lnTo>
                    <a:lnTo>
                      <a:pt x="1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27">
                <a:extLst>
                  <a:ext uri="{FF2B5EF4-FFF2-40B4-BE49-F238E27FC236}">
                    <a16:creationId xmlns:a16="http://schemas.microsoft.com/office/drawing/2014/main" id="{CB0845F1-D4C2-465F-8419-099E8DAF5A48}"/>
                  </a:ext>
                </a:extLst>
              </p:cNvPr>
              <p:cNvSpPr>
                <a:spLocks/>
              </p:cNvSpPr>
              <p:nvPr/>
            </p:nvSpPr>
            <p:spPr bwMode="auto">
              <a:xfrm>
                <a:off x="2104" y="2856"/>
                <a:ext cx="8" cy="35"/>
              </a:xfrm>
              <a:custGeom>
                <a:avLst/>
                <a:gdLst>
                  <a:gd name="T0" fmla="*/ 1 w 16"/>
                  <a:gd name="T1" fmla="*/ 0 h 72"/>
                  <a:gd name="T2" fmla="*/ 1 w 16"/>
                  <a:gd name="T3" fmla="*/ 0 h 72"/>
                  <a:gd name="T4" fmla="*/ 1 w 16"/>
                  <a:gd name="T5" fmla="*/ 0 h 72"/>
                  <a:gd name="T6" fmla="*/ 0 w 16"/>
                  <a:gd name="T7" fmla="*/ 0 h 72"/>
                  <a:gd name="T8" fmla="*/ 0 w 16"/>
                  <a:gd name="T9" fmla="*/ 0 h 72"/>
                  <a:gd name="T10" fmla="*/ 1 w 16"/>
                  <a:gd name="T11" fmla="*/ 0 h 72"/>
                  <a:gd name="T12" fmla="*/ 0 w 16"/>
                  <a:gd name="T13" fmla="*/ 0 h 72"/>
                  <a:gd name="T14" fmla="*/ 1 w 16"/>
                  <a:gd name="T15" fmla="*/ 0 h 72"/>
                  <a:gd name="T16" fmla="*/ 1 w 16"/>
                  <a:gd name="T17" fmla="*/ 0 h 72"/>
                  <a:gd name="T18" fmla="*/ 1 w 16"/>
                  <a:gd name="T19" fmla="*/ 0 h 72"/>
                  <a:gd name="T20" fmla="*/ 1 w 16"/>
                  <a:gd name="T21" fmla="*/ 0 h 72"/>
                  <a:gd name="T22" fmla="*/ 1 w 16"/>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2">
                    <a:moveTo>
                      <a:pt x="11" y="57"/>
                    </a:moveTo>
                    <a:lnTo>
                      <a:pt x="16" y="64"/>
                    </a:lnTo>
                    <a:lnTo>
                      <a:pt x="16" y="0"/>
                    </a:lnTo>
                    <a:lnTo>
                      <a:pt x="0" y="0"/>
                    </a:lnTo>
                    <a:lnTo>
                      <a:pt x="0" y="64"/>
                    </a:lnTo>
                    <a:lnTo>
                      <a:pt x="4" y="70"/>
                    </a:lnTo>
                    <a:lnTo>
                      <a:pt x="0" y="64"/>
                    </a:lnTo>
                    <a:lnTo>
                      <a:pt x="2" y="69"/>
                    </a:lnTo>
                    <a:lnTo>
                      <a:pt x="8" y="72"/>
                    </a:lnTo>
                    <a:lnTo>
                      <a:pt x="14" y="69"/>
                    </a:lnTo>
                    <a:lnTo>
                      <a:pt x="16" y="64"/>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28">
                <a:extLst>
                  <a:ext uri="{FF2B5EF4-FFF2-40B4-BE49-F238E27FC236}">
                    <a16:creationId xmlns:a16="http://schemas.microsoft.com/office/drawing/2014/main" id="{02421C99-E114-4A5E-BEA4-87A8661D4B62}"/>
                  </a:ext>
                </a:extLst>
              </p:cNvPr>
              <p:cNvSpPr>
                <a:spLocks/>
              </p:cNvSpPr>
              <p:nvPr/>
            </p:nvSpPr>
            <p:spPr bwMode="auto">
              <a:xfrm>
                <a:off x="2106" y="2884"/>
                <a:ext cx="27" cy="18"/>
              </a:xfrm>
              <a:custGeom>
                <a:avLst/>
                <a:gdLst>
                  <a:gd name="T0" fmla="*/ 1 w 53"/>
                  <a:gd name="T1" fmla="*/ 1 h 35"/>
                  <a:gd name="T2" fmla="*/ 1 w 53"/>
                  <a:gd name="T3" fmla="*/ 1 h 35"/>
                  <a:gd name="T4" fmla="*/ 1 w 53"/>
                  <a:gd name="T5" fmla="*/ 0 h 35"/>
                  <a:gd name="T6" fmla="*/ 0 w 53"/>
                  <a:gd name="T7" fmla="*/ 1 h 35"/>
                  <a:gd name="T8" fmla="*/ 1 w 53"/>
                  <a:gd name="T9" fmla="*/ 1 h 35"/>
                  <a:gd name="T10" fmla="*/ 1 w 53"/>
                  <a:gd name="T11" fmla="*/ 1 h 35"/>
                  <a:gd name="T12" fmla="*/ 1 w 53"/>
                  <a:gd name="T13" fmla="*/ 1 h 35"/>
                  <a:gd name="T14" fmla="*/ 1 w 53"/>
                  <a:gd name="T15" fmla="*/ 1 h 35"/>
                  <a:gd name="T16" fmla="*/ 1 w 53"/>
                  <a:gd name="T17" fmla="*/ 1 h 35"/>
                  <a:gd name="T18" fmla="*/ 1 w 53"/>
                  <a:gd name="T19" fmla="*/ 1 h 35"/>
                  <a:gd name="T20" fmla="*/ 1 w 53"/>
                  <a:gd name="T21" fmla="*/ 1 h 35"/>
                  <a:gd name="T22" fmla="*/ 1 w 53"/>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3" y="22"/>
                    </a:moveTo>
                    <a:lnTo>
                      <a:pt x="49" y="22"/>
                    </a:lnTo>
                    <a:lnTo>
                      <a:pt x="7" y="0"/>
                    </a:lnTo>
                    <a:lnTo>
                      <a:pt x="0" y="13"/>
                    </a:lnTo>
                    <a:lnTo>
                      <a:pt x="42" y="35"/>
                    </a:lnTo>
                    <a:lnTo>
                      <a:pt x="48" y="35"/>
                    </a:lnTo>
                    <a:lnTo>
                      <a:pt x="42" y="35"/>
                    </a:lnTo>
                    <a:lnTo>
                      <a:pt x="48" y="35"/>
                    </a:lnTo>
                    <a:lnTo>
                      <a:pt x="52" y="32"/>
                    </a:lnTo>
                    <a:lnTo>
                      <a:pt x="53" y="26"/>
                    </a:lnTo>
                    <a:lnTo>
                      <a:pt x="49" y="22"/>
                    </a:lnTo>
                    <a:lnTo>
                      <a:pt x="4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Line 29">
                <a:extLst>
                  <a:ext uri="{FF2B5EF4-FFF2-40B4-BE49-F238E27FC236}">
                    <a16:creationId xmlns:a16="http://schemas.microsoft.com/office/drawing/2014/main" id="{CFA0F005-6D66-4A21-9A26-B1FE22C0626D}"/>
                  </a:ext>
                </a:extLst>
              </p:cNvPr>
              <p:cNvSpPr>
                <a:spLocks noChangeShapeType="1"/>
              </p:cNvSpPr>
              <p:nvPr/>
            </p:nvSpPr>
            <p:spPr bwMode="auto">
              <a:xfrm flipH="1" flipV="1">
                <a:off x="2111" y="2857"/>
                <a:ext cx="17" cy="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30">
                <a:extLst>
                  <a:ext uri="{FF2B5EF4-FFF2-40B4-BE49-F238E27FC236}">
                    <a16:creationId xmlns:a16="http://schemas.microsoft.com/office/drawing/2014/main" id="{CFBBDAB7-F8A0-4294-BECB-EEB2D33CB17B}"/>
                  </a:ext>
                </a:extLst>
              </p:cNvPr>
              <p:cNvSpPr>
                <a:spLocks noChangeShapeType="1"/>
              </p:cNvSpPr>
              <p:nvPr/>
            </p:nvSpPr>
            <p:spPr bwMode="auto">
              <a:xfrm flipV="1">
                <a:off x="2129" y="2869"/>
                <a:ext cx="1" cy="2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31">
                <a:extLst>
                  <a:ext uri="{FF2B5EF4-FFF2-40B4-BE49-F238E27FC236}">
                    <a16:creationId xmlns:a16="http://schemas.microsoft.com/office/drawing/2014/main" id="{8F0B3815-6566-469F-B6C7-5FA9ABBEB219}"/>
                  </a:ext>
                </a:extLst>
              </p:cNvPr>
              <p:cNvSpPr>
                <a:spLocks noChangeShapeType="1"/>
              </p:cNvSpPr>
              <p:nvPr/>
            </p:nvSpPr>
            <p:spPr bwMode="auto">
              <a:xfrm flipV="1">
                <a:off x="2132" y="2835"/>
                <a:ext cx="96" cy="3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Freeform 32">
                <a:extLst>
                  <a:ext uri="{FF2B5EF4-FFF2-40B4-BE49-F238E27FC236}">
                    <a16:creationId xmlns:a16="http://schemas.microsoft.com/office/drawing/2014/main" id="{7142AFDE-CC01-483C-9E35-FA030775FD7E}"/>
                  </a:ext>
                </a:extLst>
              </p:cNvPr>
              <p:cNvSpPr>
                <a:spLocks/>
              </p:cNvSpPr>
              <p:nvPr/>
            </p:nvSpPr>
            <p:spPr bwMode="auto">
              <a:xfrm>
                <a:off x="2015" y="2896"/>
                <a:ext cx="65" cy="48"/>
              </a:xfrm>
              <a:custGeom>
                <a:avLst/>
                <a:gdLst>
                  <a:gd name="T0" fmla="*/ 1 w 129"/>
                  <a:gd name="T1" fmla="*/ 1 h 95"/>
                  <a:gd name="T2" fmla="*/ 1 w 129"/>
                  <a:gd name="T3" fmla="*/ 1 h 95"/>
                  <a:gd name="T4" fmla="*/ 1 w 129"/>
                  <a:gd name="T5" fmla="*/ 1 h 95"/>
                  <a:gd name="T6" fmla="*/ 1 w 129"/>
                  <a:gd name="T7" fmla="*/ 1 h 95"/>
                  <a:gd name="T8" fmla="*/ 1 w 129"/>
                  <a:gd name="T9" fmla="*/ 1 h 95"/>
                  <a:gd name="T10" fmla="*/ 1 w 129"/>
                  <a:gd name="T11" fmla="*/ 1 h 95"/>
                  <a:gd name="T12" fmla="*/ 1 w 129"/>
                  <a:gd name="T13" fmla="*/ 1 h 95"/>
                  <a:gd name="T14" fmla="*/ 1 w 129"/>
                  <a:gd name="T15" fmla="*/ 1 h 95"/>
                  <a:gd name="T16" fmla="*/ 1 w 129"/>
                  <a:gd name="T17" fmla="*/ 1 h 95"/>
                  <a:gd name="T18" fmla="*/ 1 w 129"/>
                  <a:gd name="T19" fmla="*/ 1 h 95"/>
                  <a:gd name="T20" fmla="*/ 1 w 129"/>
                  <a:gd name="T21" fmla="*/ 1 h 95"/>
                  <a:gd name="T22" fmla="*/ 1 w 129"/>
                  <a:gd name="T23" fmla="*/ 1 h 95"/>
                  <a:gd name="T24" fmla="*/ 1 w 129"/>
                  <a:gd name="T25" fmla="*/ 1 h 95"/>
                  <a:gd name="T26" fmla="*/ 1 w 129"/>
                  <a:gd name="T27" fmla="*/ 1 h 95"/>
                  <a:gd name="T28" fmla="*/ 1 w 129"/>
                  <a:gd name="T29" fmla="*/ 1 h 95"/>
                  <a:gd name="T30" fmla="*/ 1 w 129"/>
                  <a:gd name="T31" fmla="*/ 1 h 95"/>
                  <a:gd name="T32" fmla="*/ 1 w 129"/>
                  <a:gd name="T33" fmla="*/ 1 h 95"/>
                  <a:gd name="T34" fmla="*/ 1 w 129"/>
                  <a:gd name="T35" fmla="*/ 1 h 95"/>
                  <a:gd name="T36" fmla="*/ 1 w 129"/>
                  <a:gd name="T37" fmla="*/ 1 h 95"/>
                  <a:gd name="T38" fmla="*/ 1 w 129"/>
                  <a:gd name="T39" fmla="*/ 1 h 95"/>
                  <a:gd name="T40" fmla="*/ 1 w 129"/>
                  <a:gd name="T41" fmla="*/ 0 h 95"/>
                  <a:gd name="T42" fmla="*/ 1 w 129"/>
                  <a:gd name="T43" fmla="*/ 0 h 95"/>
                  <a:gd name="T44" fmla="*/ 1 w 129"/>
                  <a:gd name="T45" fmla="*/ 0 h 95"/>
                  <a:gd name="T46" fmla="*/ 1 w 129"/>
                  <a:gd name="T47" fmla="*/ 0 h 95"/>
                  <a:gd name="T48" fmla="*/ 1 w 129"/>
                  <a:gd name="T49" fmla="*/ 0 h 95"/>
                  <a:gd name="T50" fmla="*/ 1 w 129"/>
                  <a:gd name="T51" fmla="*/ 1 h 95"/>
                  <a:gd name="T52" fmla="*/ 1 w 129"/>
                  <a:gd name="T53" fmla="*/ 1 h 95"/>
                  <a:gd name="T54" fmla="*/ 1 w 129"/>
                  <a:gd name="T55" fmla="*/ 1 h 95"/>
                  <a:gd name="T56" fmla="*/ 1 w 129"/>
                  <a:gd name="T57" fmla="*/ 1 h 95"/>
                  <a:gd name="T58" fmla="*/ 1 w 129"/>
                  <a:gd name="T59" fmla="*/ 1 h 95"/>
                  <a:gd name="T60" fmla="*/ 1 w 129"/>
                  <a:gd name="T61" fmla="*/ 1 h 95"/>
                  <a:gd name="T62" fmla="*/ 1 w 129"/>
                  <a:gd name="T63" fmla="*/ 1 h 95"/>
                  <a:gd name="T64" fmla="*/ 1 w 129"/>
                  <a:gd name="T65" fmla="*/ 1 h 95"/>
                  <a:gd name="T66" fmla="*/ 0 w 129"/>
                  <a:gd name="T67" fmla="*/ 1 h 95"/>
                  <a:gd name="T68" fmla="*/ 0 w 129"/>
                  <a:gd name="T69" fmla="*/ 1 h 95"/>
                  <a:gd name="T70" fmla="*/ 0 w 129"/>
                  <a:gd name="T71" fmla="*/ 1 h 95"/>
                  <a:gd name="T72" fmla="*/ 0 w 129"/>
                  <a:gd name="T73" fmla="*/ 1 h 95"/>
                  <a:gd name="T74" fmla="*/ 1 w 129"/>
                  <a:gd name="T75" fmla="*/ 1 h 95"/>
                  <a:gd name="T76" fmla="*/ 1 w 129"/>
                  <a:gd name="T77" fmla="*/ 1 h 95"/>
                  <a:gd name="T78" fmla="*/ 1 w 129"/>
                  <a:gd name="T79" fmla="*/ 1 h 95"/>
                  <a:gd name="T80" fmla="*/ 1 w 129"/>
                  <a:gd name="T81" fmla="*/ 1 h 95"/>
                  <a:gd name="T82" fmla="*/ 1 w 129"/>
                  <a:gd name="T83" fmla="*/ 1 h 95"/>
                  <a:gd name="T84" fmla="*/ 1 w 129"/>
                  <a:gd name="T85" fmla="*/ 1 h 95"/>
                  <a:gd name="T86" fmla="*/ 1 w 129"/>
                  <a:gd name="T87" fmla="*/ 1 h 95"/>
                  <a:gd name="T88" fmla="*/ 1 w 129"/>
                  <a:gd name="T89" fmla="*/ 1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95">
                    <a:moveTo>
                      <a:pt x="47" y="95"/>
                    </a:moveTo>
                    <a:lnTo>
                      <a:pt x="51" y="95"/>
                    </a:lnTo>
                    <a:lnTo>
                      <a:pt x="56" y="95"/>
                    </a:lnTo>
                    <a:lnTo>
                      <a:pt x="61" y="95"/>
                    </a:lnTo>
                    <a:lnTo>
                      <a:pt x="65" y="95"/>
                    </a:lnTo>
                    <a:lnTo>
                      <a:pt x="70" y="95"/>
                    </a:lnTo>
                    <a:lnTo>
                      <a:pt x="74" y="95"/>
                    </a:lnTo>
                    <a:lnTo>
                      <a:pt x="79" y="95"/>
                    </a:lnTo>
                    <a:lnTo>
                      <a:pt x="84" y="94"/>
                    </a:lnTo>
                    <a:lnTo>
                      <a:pt x="91" y="93"/>
                    </a:lnTo>
                    <a:lnTo>
                      <a:pt x="96" y="91"/>
                    </a:lnTo>
                    <a:lnTo>
                      <a:pt x="103" y="89"/>
                    </a:lnTo>
                    <a:lnTo>
                      <a:pt x="108" y="85"/>
                    </a:lnTo>
                    <a:lnTo>
                      <a:pt x="119" y="65"/>
                    </a:lnTo>
                    <a:lnTo>
                      <a:pt x="126" y="42"/>
                    </a:lnTo>
                    <a:lnTo>
                      <a:pt x="129" y="23"/>
                    </a:lnTo>
                    <a:lnTo>
                      <a:pt x="127" y="10"/>
                    </a:lnTo>
                    <a:lnTo>
                      <a:pt x="125" y="7"/>
                    </a:lnTo>
                    <a:lnTo>
                      <a:pt x="122" y="3"/>
                    </a:lnTo>
                    <a:lnTo>
                      <a:pt x="117" y="1"/>
                    </a:lnTo>
                    <a:lnTo>
                      <a:pt x="112" y="0"/>
                    </a:lnTo>
                    <a:lnTo>
                      <a:pt x="101" y="0"/>
                    </a:lnTo>
                    <a:lnTo>
                      <a:pt x="89" y="0"/>
                    </a:lnTo>
                    <a:lnTo>
                      <a:pt x="77" y="0"/>
                    </a:lnTo>
                    <a:lnTo>
                      <a:pt x="64" y="0"/>
                    </a:lnTo>
                    <a:lnTo>
                      <a:pt x="51" y="1"/>
                    </a:lnTo>
                    <a:lnTo>
                      <a:pt x="40" y="2"/>
                    </a:lnTo>
                    <a:lnTo>
                      <a:pt x="27" y="4"/>
                    </a:lnTo>
                    <a:lnTo>
                      <a:pt x="17" y="8"/>
                    </a:lnTo>
                    <a:lnTo>
                      <a:pt x="11" y="12"/>
                    </a:lnTo>
                    <a:lnTo>
                      <a:pt x="5" y="21"/>
                    </a:lnTo>
                    <a:lnTo>
                      <a:pt x="2" y="30"/>
                    </a:lnTo>
                    <a:lnTo>
                      <a:pt x="1" y="38"/>
                    </a:lnTo>
                    <a:lnTo>
                      <a:pt x="0" y="44"/>
                    </a:lnTo>
                    <a:lnTo>
                      <a:pt x="0" y="51"/>
                    </a:lnTo>
                    <a:lnTo>
                      <a:pt x="0" y="57"/>
                    </a:lnTo>
                    <a:lnTo>
                      <a:pt x="0" y="63"/>
                    </a:lnTo>
                    <a:lnTo>
                      <a:pt x="4" y="70"/>
                    </a:lnTo>
                    <a:lnTo>
                      <a:pt x="11" y="77"/>
                    </a:lnTo>
                    <a:lnTo>
                      <a:pt x="19" y="83"/>
                    </a:lnTo>
                    <a:lnTo>
                      <a:pt x="26" y="87"/>
                    </a:lnTo>
                    <a:lnTo>
                      <a:pt x="31" y="91"/>
                    </a:lnTo>
                    <a:lnTo>
                      <a:pt x="35" y="93"/>
                    </a:lnTo>
                    <a:lnTo>
                      <a:pt x="41" y="94"/>
                    </a:lnTo>
                    <a:lnTo>
                      <a:pt x="4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3">
                <a:extLst>
                  <a:ext uri="{FF2B5EF4-FFF2-40B4-BE49-F238E27FC236}">
                    <a16:creationId xmlns:a16="http://schemas.microsoft.com/office/drawing/2014/main" id="{277E3D61-9862-43E7-8364-8EA831B6685A}"/>
                  </a:ext>
                </a:extLst>
              </p:cNvPr>
              <p:cNvSpPr>
                <a:spLocks/>
              </p:cNvSpPr>
              <p:nvPr/>
            </p:nvSpPr>
            <p:spPr bwMode="auto">
              <a:xfrm>
                <a:off x="2223" y="2895"/>
                <a:ext cx="26"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3">
                    <a:moveTo>
                      <a:pt x="13" y="3"/>
                    </a:moveTo>
                    <a:lnTo>
                      <a:pt x="19" y="0"/>
                    </a:lnTo>
                    <a:lnTo>
                      <a:pt x="27" y="0"/>
                    </a:lnTo>
                    <a:lnTo>
                      <a:pt x="35" y="3"/>
                    </a:lnTo>
                    <a:lnTo>
                      <a:pt x="43" y="10"/>
                    </a:lnTo>
                    <a:lnTo>
                      <a:pt x="50" y="18"/>
                    </a:lnTo>
                    <a:lnTo>
                      <a:pt x="53" y="26"/>
                    </a:lnTo>
                    <a:lnTo>
                      <a:pt x="53" y="34"/>
                    </a:lnTo>
                    <a:lnTo>
                      <a:pt x="50" y="40"/>
                    </a:lnTo>
                    <a:lnTo>
                      <a:pt x="37" y="53"/>
                    </a:lnTo>
                    <a:lnTo>
                      <a:pt x="0" y="16"/>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4">
                <a:extLst>
                  <a:ext uri="{FF2B5EF4-FFF2-40B4-BE49-F238E27FC236}">
                    <a16:creationId xmlns:a16="http://schemas.microsoft.com/office/drawing/2014/main" id="{1E8B50CF-66B5-4843-876B-4E6623116899}"/>
                  </a:ext>
                </a:extLst>
              </p:cNvPr>
              <p:cNvSpPr>
                <a:spLocks/>
              </p:cNvSpPr>
              <p:nvPr/>
            </p:nvSpPr>
            <p:spPr bwMode="auto">
              <a:xfrm>
                <a:off x="2227" y="2891"/>
                <a:ext cx="19" cy="11"/>
              </a:xfrm>
              <a:custGeom>
                <a:avLst/>
                <a:gdLst>
                  <a:gd name="T0" fmla="*/ 0 w 39"/>
                  <a:gd name="T1" fmla="*/ 1 h 21"/>
                  <a:gd name="T2" fmla="*/ 0 w 39"/>
                  <a:gd name="T3" fmla="*/ 1 h 21"/>
                  <a:gd name="T4" fmla="*/ 0 w 39"/>
                  <a:gd name="T5" fmla="*/ 1 h 21"/>
                  <a:gd name="T6" fmla="*/ 0 w 39"/>
                  <a:gd name="T7" fmla="*/ 0 h 21"/>
                  <a:gd name="T8" fmla="*/ 0 w 39"/>
                  <a:gd name="T9" fmla="*/ 0 h 21"/>
                  <a:gd name="T10" fmla="*/ 0 w 39"/>
                  <a:gd name="T11" fmla="*/ 1 h 21"/>
                  <a:gd name="T12" fmla="*/ 0 w 39"/>
                  <a:gd name="T13" fmla="*/ 1 h 21"/>
                  <a:gd name="T14" fmla="*/ 0 w 39"/>
                  <a:gd name="T15" fmla="*/ 1 h 21"/>
                  <a:gd name="T16" fmla="*/ 0 w 39"/>
                  <a:gd name="T17" fmla="*/ 1 h 21"/>
                  <a:gd name="T18" fmla="*/ 0 w 39"/>
                  <a:gd name="T19" fmla="*/ 1 h 21"/>
                  <a:gd name="T20" fmla="*/ 0 w 39"/>
                  <a:gd name="T21" fmla="*/ 1 h 21"/>
                  <a:gd name="T22" fmla="*/ 0 w 39"/>
                  <a:gd name="T23" fmla="*/ 1 h 21"/>
                  <a:gd name="T24" fmla="*/ 0 w 39"/>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21">
                    <a:moveTo>
                      <a:pt x="39" y="12"/>
                    </a:moveTo>
                    <a:lnTo>
                      <a:pt x="39" y="12"/>
                    </a:lnTo>
                    <a:lnTo>
                      <a:pt x="30" y="4"/>
                    </a:lnTo>
                    <a:lnTo>
                      <a:pt x="20" y="0"/>
                    </a:lnTo>
                    <a:lnTo>
                      <a:pt x="9" y="0"/>
                    </a:lnTo>
                    <a:lnTo>
                      <a:pt x="0" y="5"/>
                    </a:lnTo>
                    <a:lnTo>
                      <a:pt x="9" y="15"/>
                    </a:lnTo>
                    <a:lnTo>
                      <a:pt x="12" y="13"/>
                    </a:lnTo>
                    <a:lnTo>
                      <a:pt x="17" y="13"/>
                    </a:lnTo>
                    <a:lnTo>
                      <a:pt x="23" y="16"/>
                    </a:lnTo>
                    <a:lnTo>
                      <a:pt x="30" y="21"/>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35">
                <a:extLst>
                  <a:ext uri="{FF2B5EF4-FFF2-40B4-BE49-F238E27FC236}">
                    <a16:creationId xmlns:a16="http://schemas.microsoft.com/office/drawing/2014/main" id="{BE7A087B-FF09-4558-A2C9-3CD555A19BF2}"/>
                  </a:ext>
                </a:extLst>
              </p:cNvPr>
              <p:cNvSpPr>
                <a:spLocks/>
              </p:cNvSpPr>
              <p:nvPr/>
            </p:nvSpPr>
            <p:spPr bwMode="auto">
              <a:xfrm>
                <a:off x="2242" y="2898"/>
                <a:ext cx="10" cy="20"/>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42">
                    <a:moveTo>
                      <a:pt x="16" y="39"/>
                    </a:moveTo>
                    <a:lnTo>
                      <a:pt x="16" y="39"/>
                    </a:lnTo>
                    <a:lnTo>
                      <a:pt x="22" y="30"/>
                    </a:lnTo>
                    <a:lnTo>
                      <a:pt x="22" y="20"/>
                    </a:lnTo>
                    <a:lnTo>
                      <a:pt x="17" y="9"/>
                    </a:lnTo>
                    <a:lnTo>
                      <a:pt x="9" y="0"/>
                    </a:lnTo>
                    <a:lnTo>
                      <a:pt x="0" y="9"/>
                    </a:lnTo>
                    <a:lnTo>
                      <a:pt x="6" y="16"/>
                    </a:lnTo>
                    <a:lnTo>
                      <a:pt x="8" y="22"/>
                    </a:lnTo>
                    <a:lnTo>
                      <a:pt x="8" y="28"/>
                    </a:lnTo>
                    <a:lnTo>
                      <a:pt x="7" y="30"/>
                    </a:lnTo>
                    <a:lnTo>
                      <a:pt x="5" y="35"/>
                    </a:lnTo>
                    <a:lnTo>
                      <a:pt x="7" y="39"/>
                    </a:lnTo>
                    <a:lnTo>
                      <a:pt x="12" y="42"/>
                    </a:lnTo>
                    <a:lnTo>
                      <a:pt x="1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36">
                <a:extLst>
                  <a:ext uri="{FF2B5EF4-FFF2-40B4-BE49-F238E27FC236}">
                    <a16:creationId xmlns:a16="http://schemas.microsoft.com/office/drawing/2014/main" id="{4B899B45-F25A-4997-930A-53DFB92FD070}"/>
                  </a:ext>
                </a:extLst>
              </p:cNvPr>
              <p:cNvSpPr>
                <a:spLocks/>
              </p:cNvSpPr>
              <p:nvPr/>
            </p:nvSpPr>
            <p:spPr bwMode="auto">
              <a:xfrm>
                <a:off x="2238" y="2913"/>
                <a:ext cx="12" cy="12"/>
              </a:xfrm>
              <a:custGeom>
                <a:avLst/>
                <a:gdLst>
                  <a:gd name="T0" fmla="*/ 1 w 24"/>
                  <a:gd name="T1" fmla="*/ 1 h 24"/>
                  <a:gd name="T2" fmla="*/ 1 w 24"/>
                  <a:gd name="T3" fmla="*/ 1 h 24"/>
                  <a:gd name="T4" fmla="*/ 1 w 24"/>
                  <a:gd name="T5" fmla="*/ 1 h 24"/>
                  <a:gd name="T6" fmla="*/ 1 w 24"/>
                  <a:gd name="T7" fmla="*/ 0 h 24"/>
                  <a:gd name="T8" fmla="*/ 1 w 24"/>
                  <a:gd name="T9" fmla="*/ 1 h 24"/>
                  <a:gd name="T10" fmla="*/ 1 w 24"/>
                  <a:gd name="T11" fmla="*/ 1 h 24"/>
                  <a:gd name="T12" fmla="*/ 1 w 24"/>
                  <a:gd name="T13" fmla="*/ 1 h 24"/>
                  <a:gd name="T14" fmla="*/ 0 w 24"/>
                  <a:gd name="T15" fmla="*/ 1 h 24"/>
                  <a:gd name="T16" fmla="*/ 1 w 24"/>
                  <a:gd name="T17" fmla="*/ 1 h 24"/>
                  <a:gd name="T18" fmla="*/ 1 w 24"/>
                  <a:gd name="T19" fmla="*/ 1 h 24"/>
                  <a:gd name="T20" fmla="*/ 1 w 24"/>
                  <a:gd name="T21" fmla="*/ 1 h 24"/>
                  <a:gd name="T22" fmla="*/ 1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4">
                    <a:moveTo>
                      <a:pt x="2" y="22"/>
                    </a:moveTo>
                    <a:lnTo>
                      <a:pt x="12" y="22"/>
                    </a:lnTo>
                    <a:lnTo>
                      <a:pt x="24" y="9"/>
                    </a:lnTo>
                    <a:lnTo>
                      <a:pt x="15" y="0"/>
                    </a:lnTo>
                    <a:lnTo>
                      <a:pt x="2" y="13"/>
                    </a:lnTo>
                    <a:lnTo>
                      <a:pt x="12" y="13"/>
                    </a:lnTo>
                    <a:lnTo>
                      <a:pt x="2" y="13"/>
                    </a:lnTo>
                    <a:lnTo>
                      <a:pt x="0" y="18"/>
                    </a:lnTo>
                    <a:lnTo>
                      <a:pt x="2" y="22"/>
                    </a:lnTo>
                    <a:lnTo>
                      <a:pt x="7" y="24"/>
                    </a:lnTo>
                    <a:lnTo>
                      <a:pt x="12" y="22"/>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37">
                <a:extLst>
                  <a:ext uri="{FF2B5EF4-FFF2-40B4-BE49-F238E27FC236}">
                    <a16:creationId xmlns:a16="http://schemas.microsoft.com/office/drawing/2014/main" id="{85C01508-EA3B-49B4-964E-621E5B2B1E42}"/>
                  </a:ext>
                </a:extLst>
              </p:cNvPr>
              <p:cNvSpPr>
                <a:spLocks/>
              </p:cNvSpPr>
              <p:nvPr/>
            </p:nvSpPr>
            <p:spPr bwMode="auto">
              <a:xfrm>
                <a:off x="2219" y="2899"/>
                <a:ext cx="24" cy="25"/>
              </a:xfrm>
              <a:custGeom>
                <a:avLst/>
                <a:gdLst>
                  <a:gd name="T0" fmla="*/ 0 w 49"/>
                  <a:gd name="T1" fmla="*/ 1 h 48"/>
                  <a:gd name="T2" fmla="*/ 0 w 49"/>
                  <a:gd name="T3" fmla="*/ 1 h 48"/>
                  <a:gd name="T4" fmla="*/ 0 w 49"/>
                  <a:gd name="T5" fmla="*/ 1 h 48"/>
                  <a:gd name="T6" fmla="*/ 0 w 49"/>
                  <a:gd name="T7" fmla="*/ 1 h 48"/>
                  <a:gd name="T8" fmla="*/ 0 w 49"/>
                  <a:gd name="T9" fmla="*/ 1 h 48"/>
                  <a:gd name="T10" fmla="*/ 0 w 49"/>
                  <a:gd name="T11" fmla="*/ 1 h 48"/>
                  <a:gd name="T12" fmla="*/ 0 w 49"/>
                  <a:gd name="T13" fmla="*/ 1 h 48"/>
                  <a:gd name="T14" fmla="*/ 0 w 49"/>
                  <a:gd name="T15" fmla="*/ 0 h 48"/>
                  <a:gd name="T16" fmla="*/ 0 w 49"/>
                  <a:gd name="T17" fmla="*/ 1 h 48"/>
                  <a:gd name="T18" fmla="*/ 0 w 49"/>
                  <a:gd name="T19" fmla="*/ 1 h 48"/>
                  <a:gd name="T20" fmla="*/ 0 w 49"/>
                  <a:gd name="T21" fmla="*/ 1 h 48"/>
                  <a:gd name="T22" fmla="*/ 0 w 49"/>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48">
                    <a:moveTo>
                      <a:pt x="2" y="2"/>
                    </a:moveTo>
                    <a:lnTo>
                      <a:pt x="2" y="11"/>
                    </a:lnTo>
                    <a:lnTo>
                      <a:pt x="39" y="48"/>
                    </a:lnTo>
                    <a:lnTo>
                      <a:pt x="49" y="39"/>
                    </a:lnTo>
                    <a:lnTo>
                      <a:pt x="12" y="2"/>
                    </a:lnTo>
                    <a:lnTo>
                      <a:pt x="12" y="11"/>
                    </a:lnTo>
                    <a:lnTo>
                      <a:pt x="12" y="2"/>
                    </a:lnTo>
                    <a:lnTo>
                      <a:pt x="7" y="0"/>
                    </a:lnTo>
                    <a:lnTo>
                      <a:pt x="2" y="2"/>
                    </a:lnTo>
                    <a:lnTo>
                      <a:pt x="0" y="7"/>
                    </a:lnTo>
                    <a:lnTo>
                      <a:pt x="2" y="11"/>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38">
                <a:extLst>
                  <a:ext uri="{FF2B5EF4-FFF2-40B4-BE49-F238E27FC236}">
                    <a16:creationId xmlns:a16="http://schemas.microsoft.com/office/drawing/2014/main" id="{D147F9FA-9B2B-47E2-9449-4DFCB4F5B2E4}"/>
                  </a:ext>
                </a:extLst>
              </p:cNvPr>
              <p:cNvSpPr>
                <a:spLocks/>
              </p:cNvSpPr>
              <p:nvPr/>
            </p:nvSpPr>
            <p:spPr bwMode="auto">
              <a:xfrm>
                <a:off x="2220" y="289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4">
                    <a:moveTo>
                      <a:pt x="13" y="2"/>
                    </a:moveTo>
                    <a:lnTo>
                      <a:pt x="13" y="2"/>
                    </a:lnTo>
                    <a:lnTo>
                      <a:pt x="0" y="15"/>
                    </a:lnTo>
                    <a:lnTo>
                      <a:pt x="10" y="24"/>
                    </a:lnTo>
                    <a:lnTo>
                      <a:pt x="22" y="12"/>
                    </a:lnTo>
                    <a:lnTo>
                      <a:pt x="25" y="7"/>
                    </a:lnTo>
                    <a:lnTo>
                      <a:pt x="22" y="2"/>
                    </a:lnTo>
                    <a:lnTo>
                      <a:pt x="18" y="0"/>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39">
                <a:extLst>
                  <a:ext uri="{FF2B5EF4-FFF2-40B4-BE49-F238E27FC236}">
                    <a16:creationId xmlns:a16="http://schemas.microsoft.com/office/drawing/2014/main" id="{AB47D127-4E6F-459B-A8B5-7F3F2552E71D}"/>
                  </a:ext>
                </a:extLst>
              </p:cNvPr>
              <p:cNvSpPr>
                <a:spLocks/>
              </p:cNvSpPr>
              <p:nvPr/>
            </p:nvSpPr>
            <p:spPr bwMode="auto">
              <a:xfrm>
                <a:off x="2221" y="2901"/>
                <a:ext cx="22" cy="22"/>
              </a:xfrm>
              <a:custGeom>
                <a:avLst/>
                <a:gdLst>
                  <a:gd name="T0" fmla="*/ 1 w 44"/>
                  <a:gd name="T1" fmla="*/ 1 h 44"/>
                  <a:gd name="T2" fmla="*/ 1 w 44"/>
                  <a:gd name="T3" fmla="*/ 0 h 44"/>
                  <a:gd name="T4" fmla="*/ 1 w 44"/>
                  <a:gd name="T5" fmla="*/ 0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0 w 44"/>
                  <a:gd name="T29" fmla="*/ 1 h 44"/>
                  <a:gd name="T30" fmla="*/ 0 w 44"/>
                  <a:gd name="T31" fmla="*/ 1 h 44"/>
                  <a:gd name="T32" fmla="*/ 1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4">
                    <a:moveTo>
                      <a:pt x="2" y="4"/>
                    </a:moveTo>
                    <a:lnTo>
                      <a:pt x="9" y="0"/>
                    </a:lnTo>
                    <a:lnTo>
                      <a:pt x="17" y="0"/>
                    </a:lnTo>
                    <a:lnTo>
                      <a:pt x="25" y="4"/>
                    </a:lnTo>
                    <a:lnTo>
                      <a:pt x="33" y="9"/>
                    </a:lnTo>
                    <a:lnTo>
                      <a:pt x="40" y="17"/>
                    </a:lnTo>
                    <a:lnTo>
                      <a:pt x="44" y="27"/>
                    </a:lnTo>
                    <a:lnTo>
                      <a:pt x="44" y="35"/>
                    </a:lnTo>
                    <a:lnTo>
                      <a:pt x="40" y="42"/>
                    </a:lnTo>
                    <a:lnTo>
                      <a:pt x="34" y="44"/>
                    </a:lnTo>
                    <a:lnTo>
                      <a:pt x="26" y="44"/>
                    </a:lnTo>
                    <a:lnTo>
                      <a:pt x="17" y="41"/>
                    </a:lnTo>
                    <a:lnTo>
                      <a:pt x="9" y="34"/>
                    </a:lnTo>
                    <a:lnTo>
                      <a:pt x="3" y="26"/>
                    </a:lnTo>
                    <a:lnTo>
                      <a:pt x="0" y="17"/>
                    </a:lnTo>
                    <a:lnTo>
                      <a:pt x="0" y="9"/>
                    </a:lnTo>
                    <a:lnTo>
                      <a:pt x="2" y="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0">
                <a:extLst>
                  <a:ext uri="{FF2B5EF4-FFF2-40B4-BE49-F238E27FC236}">
                    <a16:creationId xmlns:a16="http://schemas.microsoft.com/office/drawing/2014/main" id="{E420A5CB-169A-4791-811C-D69E08701DF4}"/>
                  </a:ext>
                </a:extLst>
              </p:cNvPr>
              <p:cNvSpPr>
                <a:spLocks/>
              </p:cNvSpPr>
              <p:nvPr/>
            </p:nvSpPr>
            <p:spPr bwMode="auto">
              <a:xfrm>
                <a:off x="2220" y="2898"/>
                <a:ext cx="20" cy="10"/>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w 4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1">
                    <a:moveTo>
                      <a:pt x="41" y="12"/>
                    </a:moveTo>
                    <a:lnTo>
                      <a:pt x="41" y="12"/>
                    </a:lnTo>
                    <a:lnTo>
                      <a:pt x="32" y="4"/>
                    </a:lnTo>
                    <a:lnTo>
                      <a:pt x="21" y="0"/>
                    </a:lnTo>
                    <a:lnTo>
                      <a:pt x="11" y="0"/>
                    </a:lnTo>
                    <a:lnTo>
                      <a:pt x="0" y="6"/>
                    </a:lnTo>
                    <a:lnTo>
                      <a:pt x="10" y="15"/>
                    </a:lnTo>
                    <a:lnTo>
                      <a:pt x="13" y="14"/>
                    </a:lnTo>
                    <a:lnTo>
                      <a:pt x="19" y="14"/>
                    </a:lnTo>
                    <a:lnTo>
                      <a:pt x="25" y="18"/>
                    </a:lnTo>
                    <a:lnTo>
                      <a:pt x="32" y="21"/>
                    </a:lnTo>
                    <a:lnTo>
                      <a:pt x="4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41">
                <a:extLst>
                  <a:ext uri="{FF2B5EF4-FFF2-40B4-BE49-F238E27FC236}">
                    <a16:creationId xmlns:a16="http://schemas.microsoft.com/office/drawing/2014/main" id="{E10CAEBD-0F53-4A0A-B9F3-8C55C5DABC75}"/>
                  </a:ext>
                </a:extLst>
              </p:cNvPr>
              <p:cNvSpPr>
                <a:spLocks/>
              </p:cNvSpPr>
              <p:nvPr/>
            </p:nvSpPr>
            <p:spPr bwMode="auto">
              <a:xfrm>
                <a:off x="2236" y="2903"/>
                <a:ext cx="11" cy="21"/>
              </a:xfrm>
              <a:custGeom>
                <a:avLst/>
                <a:gdLst>
                  <a:gd name="T0" fmla="*/ 1 w 21"/>
                  <a:gd name="T1" fmla="*/ 1 h 41"/>
                  <a:gd name="T2" fmla="*/ 1 w 21"/>
                  <a:gd name="T3" fmla="*/ 1 h 41"/>
                  <a:gd name="T4" fmla="*/ 1 w 21"/>
                  <a:gd name="T5" fmla="*/ 1 h 41"/>
                  <a:gd name="T6" fmla="*/ 1 w 21"/>
                  <a:gd name="T7" fmla="*/ 1 h 41"/>
                  <a:gd name="T8" fmla="*/ 1 w 21"/>
                  <a:gd name="T9" fmla="*/ 1 h 41"/>
                  <a:gd name="T10" fmla="*/ 1 w 21"/>
                  <a:gd name="T11" fmla="*/ 0 h 41"/>
                  <a:gd name="T12" fmla="*/ 0 w 21"/>
                  <a:gd name="T13" fmla="*/ 1 h 41"/>
                  <a:gd name="T14" fmla="*/ 1 w 21"/>
                  <a:gd name="T15" fmla="*/ 1 h 41"/>
                  <a:gd name="T16" fmla="*/ 1 w 21"/>
                  <a:gd name="T17" fmla="*/ 1 h 41"/>
                  <a:gd name="T18" fmla="*/ 1 w 21"/>
                  <a:gd name="T19" fmla="*/ 1 h 41"/>
                  <a:gd name="T20" fmla="*/ 1 w 21"/>
                  <a:gd name="T21" fmla="*/ 1 h 41"/>
                  <a:gd name="T22" fmla="*/ 1 w 21"/>
                  <a:gd name="T23" fmla="*/ 1 h 41"/>
                  <a:gd name="T24" fmla="*/ 1 w 21"/>
                  <a:gd name="T25" fmla="*/ 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1">
                    <a:moveTo>
                      <a:pt x="16" y="41"/>
                    </a:moveTo>
                    <a:lnTo>
                      <a:pt x="16" y="41"/>
                    </a:lnTo>
                    <a:lnTo>
                      <a:pt x="21" y="31"/>
                    </a:lnTo>
                    <a:lnTo>
                      <a:pt x="21" y="21"/>
                    </a:lnTo>
                    <a:lnTo>
                      <a:pt x="17" y="9"/>
                    </a:lnTo>
                    <a:lnTo>
                      <a:pt x="9" y="0"/>
                    </a:lnTo>
                    <a:lnTo>
                      <a:pt x="0" y="9"/>
                    </a:lnTo>
                    <a:lnTo>
                      <a:pt x="5" y="16"/>
                    </a:lnTo>
                    <a:lnTo>
                      <a:pt x="8" y="23"/>
                    </a:lnTo>
                    <a:lnTo>
                      <a:pt x="8" y="29"/>
                    </a:lnTo>
                    <a:lnTo>
                      <a:pt x="6" y="32"/>
                    </a:lnTo>
                    <a:lnTo>
                      <a:pt x="1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42">
                <a:extLst>
                  <a:ext uri="{FF2B5EF4-FFF2-40B4-BE49-F238E27FC236}">
                    <a16:creationId xmlns:a16="http://schemas.microsoft.com/office/drawing/2014/main" id="{DC9DEBF5-CDCF-486B-BA29-0315C1F443A3}"/>
                  </a:ext>
                </a:extLst>
              </p:cNvPr>
              <p:cNvSpPr>
                <a:spLocks/>
              </p:cNvSpPr>
              <p:nvPr/>
            </p:nvSpPr>
            <p:spPr bwMode="auto">
              <a:xfrm>
                <a:off x="2224" y="2915"/>
                <a:ext cx="20" cy="11"/>
              </a:xfrm>
              <a:custGeom>
                <a:avLst/>
                <a:gdLst>
                  <a:gd name="T0" fmla="*/ 0 w 41"/>
                  <a:gd name="T1" fmla="*/ 1 h 22"/>
                  <a:gd name="T2" fmla="*/ 0 w 41"/>
                  <a:gd name="T3" fmla="*/ 1 h 22"/>
                  <a:gd name="T4" fmla="*/ 0 w 41"/>
                  <a:gd name="T5" fmla="*/ 1 h 22"/>
                  <a:gd name="T6" fmla="*/ 0 w 41"/>
                  <a:gd name="T7" fmla="*/ 1 h 22"/>
                  <a:gd name="T8" fmla="*/ 0 w 41"/>
                  <a:gd name="T9" fmla="*/ 1 h 22"/>
                  <a:gd name="T10" fmla="*/ 0 w 41"/>
                  <a:gd name="T11" fmla="*/ 1 h 22"/>
                  <a:gd name="T12" fmla="*/ 0 w 41"/>
                  <a:gd name="T13" fmla="*/ 1 h 22"/>
                  <a:gd name="T14" fmla="*/ 0 w 41"/>
                  <a:gd name="T15" fmla="*/ 1 h 22"/>
                  <a:gd name="T16" fmla="*/ 0 w 41"/>
                  <a:gd name="T17" fmla="*/ 1 h 22"/>
                  <a:gd name="T18" fmla="*/ 0 w 41"/>
                  <a:gd name="T19" fmla="*/ 1 h 22"/>
                  <a:gd name="T20" fmla="*/ 0 w 41"/>
                  <a:gd name="T21" fmla="*/ 0 h 22"/>
                  <a:gd name="T22" fmla="*/ 0 w 41"/>
                  <a:gd name="T23" fmla="*/ 0 h 22"/>
                  <a:gd name="T24" fmla="*/ 0 w 4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2">
                    <a:moveTo>
                      <a:pt x="0" y="9"/>
                    </a:moveTo>
                    <a:lnTo>
                      <a:pt x="0" y="9"/>
                    </a:lnTo>
                    <a:lnTo>
                      <a:pt x="10" y="17"/>
                    </a:lnTo>
                    <a:lnTo>
                      <a:pt x="21" y="22"/>
                    </a:lnTo>
                    <a:lnTo>
                      <a:pt x="31" y="22"/>
                    </a:lnTo>
                    <a:lnTo>
                      <a:pt x="41" y="17"/>
                    </a:lnTo>
                    <a:lnTo>
                      <a:pt x="31" y="8"/>
                    </a:lnTo>
                    <a:lnTo>
                      <a:pt x="29" y="8"/>
                    </a:lnTo>
                    <a:lnTo>
                      <a:pt x="23" y="8"/>
                    </a:lnTo>
                    <a:lnTo>
                      <a:pt x="17" y="6"/>
                    </a:lnTo>
                    <a:lnTo>
                      <a:pt x="1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43">
                <a:extLst>
                  <a:ext uri="{FF2B5EF4-FFF2-40B4-BE49-F238E27FC236}">
                    <a16:creationId xmlns:a16="http://schemas.microsoft.com/office/drawing/2014/main" id="{644B74A1-63A9-4185-8C47-B2A2E1974CC7}"/>
                  </a:ext>
                </a:extLst>
              </p:cNvPr>
              <p:cNvSpPr>
                <a:spLocks/>
              </p:cNvSpPr>
              <p:nvPr/>
            </p:nvSpPr>
            <p:spPr bwMode="auto">
              <a:xfrm>
                <a:off x="2218" y="2901"/>
                <a:ext cx="10" cy="19"/>
              </a:xfrm>
              <a:custGeom>
                <a:avLst/>
                <a:gdLst>
                  <a:gd name="T0" fmla="*/ 0 w 21"/>
                  <a:gd name="T1" fmla="*/ 0 h 39"/>
                  <a:gd name="T2" fmla="*/ 0 w 21"/>
                  <a:gd name="T3" fmla="*/ 0 h 39"/>
                  <a:gd name="T4" fmla="*/ 0 w 21"/>
                  <a:gd name="T5" fmla="*/ 0 h 39"/>
                  <a:gd name="T6" fmla="*/ 0 w 21"/>
                  <a:gd name="T7" fmla="*/ 0 h 39"/>
                  <a:gd name="T8" fmla="*/ 0 w 21"/>
                  <a:gd name="T9" fmla="*/ 0 h 39"/>
                  <a:gd name="T10" fmla="*/ 0 w 21"/>
                  <a:gd name="T11" fmla="*/ 0 h 39"/>
                  <a:gd name="T12" fmla="*/ 0 w 21"/>
                  <a:gd name="T13" fmla="*/ 0 h 39"/>
                  <a:gd name="T14" fmla="*/ 0 w 21"/>
                  <a:gd name="T15" fmla="*/ 0 h 39"/>
                  <a:gd name="T16" fmla="*/ 0 w 21"/>
                  <a:gd name="T17" fmla="*/ 0 h 39"/>
                  <a:gd name="T18" fmla="*/ 0 w 21"/>
                  <a:gd name="T19" fmla="*/ 0 h 39"/>
                  <a:gd name="T20" fmla="*/ 0 w 21"/>
                  <a:gd name="T21" fmla="*/ 0 h 39"/>
                  <a:gd name="T22" fmla="*/ 0 w 21"/>
                  <a:gd name="T23" fmla="*/ 0 h 39"/>
                  <a:gd name="T24" fmla="*/ 0 w 21"/>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9">
                    <a:moveTo>
                      <a:pt x="4" y="0"/>
                    </a:moveTo>
                    <a:lnTo>
                      <a:pt x="4" y="0"/>
                    </a:lnTo>
                    <a:lnTo>
                      <a:pt x="0" y="9"/>
                    </a:lnTo>
                    <a:lnTo>
                      <a:pt x="0" y="20"/>
                    </a:lnTo>
                    <a:lnTo>
                      <a:pt x="3" y="30"/>
                    </a:lnTo>
                    <a:lnTo>
                      <a:pt x="11" y="39"/>
                    </a:lnTo>
                    <a:lnTo>
                      <a:pt x="21" y="30"/>
                    </a:lnTo>
                    <a:lnTo>
                      <a:pt x="17" y="23"/>
                    </a:lnTo>
                    <a:lnTo>
                      <a:pt x="14" y="17"/>
                    </a:lnTo>
                    <a:lnTo>
                      <a:pt x="14" y="12"/>
                    </a:lnTo>
                    <a:lnTo>
                      <a:pt x="1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2" name="Freeform 44">
                <a:extLst>
                  <a:ext uri="{FF2B5EF4-FFF2-40B4-BE49-F238E27FC236}">
                    <a16:creationId xmlns:a16="http://schemas.microsoft.com/office/drawing/2014/main" id="{4DD81211-2EFD-467A-ABB5-FCDD37D4DBEB}"/>
                  </a:ext>
                </a:extLst>
              </p:cNvPr>
              <p:cNvSpPr>
                <a:spLocks/>
              </p:cNvSpPr>
              <p:nvPr/>
            </p:nvSpPr>
            <p:spPr bwMode="auto">
              <a:xfrm>
                <a:off x="2259" y="2882"/>
                <a:ext cx="35" cy="35"/>
              </a:xfrm>
              <a:custGeom>
                <a:avLst/>
                <a:gdLst>
                  <a:gd name="T0" fmla="*/ 0 w 70"/>
                  <a:gd name="T1" fmla="*/ 1 h 70"/>
                  <a:gd name="T2" fmla="*/ 1 w 70"/>
                  <a:gd name="T3" fmla="*/ 0 h 70"/>
                  <a:gd name="T4" fmla="*/ 1 w 70"/>
                  <a:gd name="T5" fmla="*/ 1 h 70"/>
                  <a:gd name="T6" fmla="*/ 1 w 70"/>
                  <a:gd name="T7" fmla="*/ 1 h 70"/>
                  <a:gd name="T8" fmla="*/ 1 w 70"/>
                  <a:gd name="T9" fmla="*/ 1 h 70"/>
                  <a:gd name="T10" fmla="*/ 1 w 70"/>
                  <a:gd name="T11" fmla="*/ 1 h 70"/>
                  <a:gd name="T12" fmla="*/ 0 w 70"/>
                  <a:gd name="T13" fmla="*/ 1 h 70"/>
                  <a:gd name="T14" fmla="*/ 0 w 70"/>
                  <a:gd name="T15" fmla="*/ 1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70">
                    <a:moveTo>
                      <a:pt x="0" y="59"/>
                    </a:moveTo>
                    <a:lnTo>
                      <a:pt x="58" y="0"/>
                    </a:lnTo>
                    <a:lnTo>
                      <a:pt x="70" y="12"/>
                    </a:lnTo>
                    <a:lnTo>
                      <a:pt x="11" y="70"/>
                    </a:lnTo>
                    <a:lnTo>
                      <a:pt x="8" y="70"/>
                    </a:lnTo>
                    <a:lnTo>
                      <a:pt x="3" y="67"/>
                    </a:lnTo>
                    <a:lnTo>
                      <a:pt x="0" y="6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45">
                <a:extLst>
                  <a:ext uri="{FF2B5EF4-FFF2-40B4-BE49-F238E27FC236}">
                    <a16:creationId xmlns:a16="http://schemas.microsoft.com/office/drawing/2014/main" id="{7E18A1F1-00C1-4EC6-86A5-711F784A3DA9}"/>
                  </a:ext>
                </a:extLst>
              </p:cNvPr>
              <p:cNvSpPr>
                <a:spLocks/>
              </p:cNvSpPr>
              <p:nvPr/>
            </p:nvSpPr>
            <p:spPr bwMode="auto">
              <a:xfrm>
                <a:off x="2257" y="2879"/>
                <a:ext cx="35" cy="35"/>
              </a:xfrm>
              <a:custGeom>
                <a:avLst/>
                <a:gdLst>
                  <a:gd name="T0" fmla="*/ 1 w 70"/>
                  <a:gd name="T1" fmla="*/ 0 h 71"/>
                  <a:gd name="T2" fmla="*/ 1 w 70"/>
                  <a:gd name="T3" fmla="*/ 0 h 71"/>
                  <a:gd name="T4" fmla="*/ 0 w 70"/>
                  <a:gd name="T5" fmla="*/ 0 h 71"/>
                  <a:gd name="T6" fmla="*/ 1 w 70"/>
                  <a:gd name="T7" fmla="*/ 0 h 71"/>
                  <a:gd name="T8" fmla="*/ 1 w 70"/>
                  <a:gd name="T9" fmla="*/ 0 h 71"/>
                  <a:gd name="T10" fmla="*/ 1 w 70"/>
                  <a:gd name="T11" fmla="*/ 0 h 71"/>
                  <a:gd name="T12" fmla="*/ 1 w 70"/>
                  <a:gd name="T13" fmla="*/ 0 h 71"/>
                  <a:gd name="T14" fmla="*/ 1 w 70"/>
                  <a:gd name="T15" fmla="*/ 0 h 71"/>
                  <a:gd name="T16" fmla="*/ 1 w 70"/>
                  <a:gd name="T17" fmla="*/ 0 h 71"/>
                  <a:gd name="T18" fmla="*/ 1 w 70"/>
                  <a:gd name="T19" fmla="*/ 0 h 71"/>
                  <a:gd name="T20" fmla="*/ 1 w 70"/>
                  <a:gd name="T21" fmla="*/ 0 h 71"/>
                  <a:gd name="T22" fmla="*/ 1 w 7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1">
                    <a:moveTo>
                      <a:pt x="68" y="3"/>
                    </a:moveTo>
                    <a:lnTo>
                      <a:pt x="59" y="3"/>
                    </a:lnTo>
                    <a:lnTo>
                      <a:pt x="0" y="61"/>
                    </a:lnTo>
                    <a:lnTo>
                      <a:pt x="9" y="71"/>
                    </a:lnTo>
                    <a:lnTo>
                      <a:pt x="68" y="12"/>
                    </a:lnTo>
                    <a:lnTo>
                      <a:pt x="59" y="12"/>
                    </a:lnTo>
                    <a:lnTo>
                      <a:pt x="68" y="12"/>
                    </a:lnTo>
                    <a:lnTo>
                      <a:pt x="70" y="7"/>
                    </a:lnTo>
                    <a:lnTo>
                      <a:pt x="68" y="3"/>
                    </a:lnTo>
                    <a:lnTo>
                      <a:pt x="63" y="0"/>
                    </a:lnTo>
                    <a:lnTo>
                      <a:pt x="59" y="3"/>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46">
                <a:extLst>
                  <a:ext uri="{FF2B5EF4-FFF2-40B4-BE49-F238E27FC236}">
                    <a16:creationId xmlns:a16="http://schemas.microsoft.com/office/drawing/2014/main" id="{87472463-B179-4839-B169-CE3787432073}"/>
                  </a:ext>
                </a:extLst>
              </p:cNvPr>
              <p:cNvSpPr>
                <a:spLocks/>
              </p:cNvSpPr>
              <p:nvPr/>
            </p:nvSpPr>
            <p:spPr bwMode="auto">
              <a:xfrm>
                <a:off x="2286" y="2880"/>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20" y="20"/>
                    </a:moveTo>
                    <a:lnTo>
                      <a:pt x="20" y="11"/>
                    </a:lnTo>
                    <a:lnTo>
                      <a:pt x="9" y="0"/>
                    </a:lnTo>
                    <a:lnTo>
                      <a:pt x="0" y="9"/>
                    </a:lnTo>
                    <a:lnTo>
                      <a:pt x="11" y="20"/>
                    </a:lnTo>
                    <a:lnTo>
                      <a:pt x="11" y="11"/>
                    </a:lnTo>
                    <a:lnTo>
                      <a:pt x="11" y="20"/>
                    </a:lnTo>
                    <a:lnTo>
                      <a:pt x="16" y="23"/>
                    </a:lnTo>
                    <a:lnTo>
                      <a:pt x="20" y="20"/>
                    </a:lnTo>
                    <a:lnTo>
                      <a:pt x="23" y="16"/>
                    </a:lnTo>
                    <a:lnTo>
                      <a:pt x="20" y="11"/>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Freeform 47">
                <a:extLst>
                  <a:ext uri="{FF2B5EF4-FFF2-40B4-BE49-F238E27FC236}">
                    <a16:creationId xmlns:a16="http://schemas.microsoft.com/office/drawing/2014/main" id="{B1DC09A2-1469-4FD7-AE46-951077C3DDBE}"/>
                  </a:ext>
                </a:extLst>
              </p:cNvPr>
              <p:cNvSpPr>
                <a:spLocks/>
              </p:cNvSpPr>
              <p:nvPr/>
            </p:nvSpPr>
            <p:spPr bwMode="auto">
              <a:xfrm>
                <a:off x="2262" y="2886"/>
                <a:ext cx="34" cy="34"/>
              </a:xfrm>
              <a:custGeom>
                <a:avLst/>
                <a:gdLst>
                  <a:gd name="T0" fmla="*/ 1 w 67"/>
                  <a:gd name="T1" fmla="*/ 1 h 68"/>
                  <a:gd name="T2" fmla="*/ 1 w 67"/>
                  <a:gd name="T3" fmla="*/ 1 h 68"/>
                  <a:gd name="T4" fmla="*/ 1 w 67"/>
                  <a:gd name="T5" fmla="*/ 1 h 68"/>
                  <a:gd name="T6" fmla="*/ 1 w 67"/>
                  <a:gd name="T7" fmla="*/ 0 h 68"/>
                  <a:gd name="T8" fmla="*/ 0 w 67"/>
                  <a:gd name="T9" fmla="*/ 1 h 68"/>
                  <a:gd name="T10" fmla="*/ 0 w 67"/>
                  <a:gd name="T11" fmla="*/ 1 h 68"/>
                  <a:gd name="T12" fmla="*/ 1 w 67"/>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8">
                    <a:moveTo>
                      <a:pt x="9" y="68"/>
                    </a:moveTo>
                    <a:lnTo>
                      <a:pt x="9" y="68"/>
                    </a:lnTo>
                    <a:lnTo>
                      <a:pt x="67" y="9"/>
                    </a:lnTo>
                    <a:lnTo>
                      <a:pt x="58" y="0"/>
                    </a:lnTo>
                    <a:lnTo>
                      <a:pt x="0" y="59"/>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6" name="Freeform 48">
                <a:extLst>
                  <a:ext uri="{FF2B5EF4-FFF2-40B4-BE49-F238E27FC236}">
                    <a16:creationId xmlns:a16="http://schemas.microsoft.com/office/drawing/2014/main" id="{DE9013F7-42C7-4706-8443-1121B13DDAE5}"/>
                  </a:ext>
                </a:extLst>
              </p:cNvPr>
              <p:cNvSpPr>
                <a:spLocks/>
              </p:cNvSpPr>
              <p:nvPr/>
            </p:nvSpPr>
            <p:spPr bwMode="auto">
              <a:xfrm>
                <a:off x="2255" y="2909"/>
                <a:ext cx="12" cy="12"/>
              </a:xfrm>
              <a:custGeom>
                <a:avLst/>
                <a:gdLst>
                  <a:gd name="T0" fmla="*/ 1 w 23"/>
                  <a:gd name="T1" fmla="*/ 0 h 23"/>
                  <a:gd name="T2" fmla="*/ 1 w 23"/>
                  <a:gd name="T3" fmla="*/ 0 h 23"/>
                  <a:gd name="T4" fmla="*/ 0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1 h 23"/>
                  <a:gd name="T20" fmla="*/ 1 w 23"/>
                  <a:gd name="T21" fmla="*/ 1 h 23"/>
                  <a:gd name="T22" fmla="*/ 1 w 23"/>
                  <a:gd name="T23" fmla="*/ 1 h 23"/>
                  <a:gd name="T24" fmla="*/ 1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2" y="0"/>
                    </a:moveTo>
                    <a:lnTo>
                      <a:pt x="2" y="0"/>
                    </a:lnTo>
                    <a:lnTo>
                      <a:pt x="0" y="11"/>
                    </a:lnTo>
                    <a:lnTo>
                      <a:pt x="5" y="18"/>
                    </a:lnTo>
                    <a:lnTo>
                      <a:pt x="12" y="23"/>
                    </a:lnTo>
                    <a:lnTo>
                      <a:pt x="23" y="21"/>
                    </a:lnTo>
                    <a:lnTo>
                      <a:pt x="14" y="12"/>
                    </a:lnTo>
                    <a:lnTo>
                      <a:pt x="17" y="10"/>
                    </a:lnTo>
                    <a:lnTo>
                      <a:pt x="15" y="8"/>
                    </a:lnTo>
                    <a:lnTo>
                      <a:pt x="14" y="6"/>
                    </a:lnTo>
                    <a:lnTo>
                      <a:pt x="11"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7" name="Freeform 49">
                <a:extLst>
                  <a:ext uri="{FF2B5EF4-FFF2-40B4-BE49-F238E27FC236}">
                    <a16:creationId xmlns:a16="http://schemas.microsoft.com/office/drawing/2014/main" id="{D36C42FA-1386-4988-8048-4DDE5F9A0962}"/>
                  </a:ext>
                </a:extLst>
              </p:cNvPr>
              <p:cNvSpPr>
                <a:spLocks/>
              </p:cNvSpPr>
              <p:nvPr/>
            </p:nvSpPr>
            <p:spPr bwMode="auto">
              <a:xfrm>
                <a:off x="2284" y="2878"/>
                <a:ext cx="13" cy="13"/>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w 27"/>
                  <a:gd name="T15" fmla="*/ 0 h 27"/>
                  <a:gd name="T16" fmla="*/ 0 w 27"/>
                  <a:gd name="T17" fmla="*/ 0 h 27"/>
                  <a:gd name="T18" fmla="*/ 0 w 27"/>
                  <a:gd name="T19" fmla="*/ 0 h 27"/>
                  <a:gd name="T20" fmla="*/ 0 w 27"/>
                  <a:gd name="T21" fmla="*/ 0 h 27"/>
                  <a:gd name="T22" fmla="*/ 0 w 27"/>
                  <a:gd name="T23" fmla="*/ 0 h 27"/>
                  <a:gd name="T24" fmla="*/ 0 w 27"/>
                  <a:gd name="T25" fmla="*/ 0 h 27"/>
                  <a:gd name="T26" fmla="*/ 0 w 27"/>
                  <a:gd name="T27" fmla="*/ 0 h 27"/>
                  <a:gd name="T28" fmla="*/ 0 w 27"/>
                  <a:gd name="T29" fmla="*/ 0 h 27"/>
                  <a:gd name="T30" fmla="*/ 0 w 27"/>
                  <a:gd name="T31" fmla="*/ 0 h 27"/>
                  <a:gd name="T32" fmla="*/ 0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 y="1"/>
                    </a:moveTo>
                    <a:lnTo>
                      <a:pt x="5" y="0"/>
                    </a:lnTo>
                    <a:lnTo>
                      <a:pt x="10" y="1"/>
                    </a:lnTo>
                    <a:lnTo>
                      <a:pt x="14" y="4"/>
                    </a:lnTo>
                    <a:lnTo>
                      <a:pt x="20" y="8"/>
                    </a:lnTo>
                    <a:lnTo>
                      <a:pt x="24" y="13"/>
                    </a:lnTo>
                    <a:lnTo>
                      <a:pt x="27" y="19"/>
                    </a:lnTo>
                    <a:lnTo>
                      <a:pt x="27" y="22"/>
                    </a:lnTo>
                    <a:lnTo>
                      <a:pt x="26" y="25"/>
                    </a:lnTo>
                    <a:lnTo>
                      <a:pt x="23" y="27"/>
                    </a:lnTo>
                    <a:lnTo>
                      <a:pt x="19" y="25"/>
                    </a:lnTo>
                    <a:lnTo>
                      <a:pt x="14" y="24"/>
                    </a:lnTo>
                    <a:lnTo>
                      <a:pt x="8" y="20"/>
                    </a:lnTo>
                    <a:lnTo>
                      <a:pt x="4" y="14"/>
                    </a:lnTo>
                    <a:lnTo>
                      <a:pt x="1" y="8"/>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8" name="Freeform 50">
                <a:extLst>
                  <a:ext uri="{FF2B5EF4-FFF2-40B4-BE49-F238E27FC236}">
                    <a16:creationId xmlns:a16="http://schemas.microsoft.com/office/drawing/2014/main" id="{324C73CD-67E1-451C-AAB4-3E3710CA0C2A}"/>
                  </a:ext>
                </a:extLst>
              </p:cNvPr>
              <p:cNvSpPr>
                <a:spLocks/>
              </p:cNvSpPr>
              <p:nvPr/>
            </p:nvSpPr>
            <p:spPr bwMode="auto">
              <a:xfrm>
                <a:off x="2282" y="2874"/>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0 w 27"/>
                  <a:gd name="T11" fmla="*/ 0 h 21"/>
                  <a:gd name="T12" fmla="*/ 1 w 27"/>
                  <a:gd name="T13" fmla="*/ 0 h 21"/>
                  <a:gd name="T14" fmla="*/ 1 w 27"/>
                  <a:gd name="T15" fmla="*/ 0 h 21"/>
                  <a:gd name="T16" fmla="*/ 1 w 27"/>
                  <a:gd name="T17" fmla="*/ 0 h 21"/>
                  <a:gd name="T18" fmla="*/ 1 w 27"/>
                  <a:gd name="T19" fmla="*/ 0 h 21"/>
                  <a:gd name="T20" fmla="*/ 1 w 27"/>
                  <a:gd name="T21" fmla="*/ 0 h 21"/>
                  <a:gd name="T22" fmla="*/ 1 w 27"/>
                  <a:gd name="T23" fmla="*/ 0 h 21"/>
                  <a:gd name="T24" fmla="*/ 1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21">
                    <a:moveTo>
                      <a:pt x="27" y="12"/>
                    </a:moveTo>
                    <a:lnTo>
                      <a:pt x="27" y="12"/>
                    </a:lnTo>
                    <a:lnTo>
                      <a:pt x="21" y="6"/>
                    </a:lnTo>
                    <a:lnTo>
                      <a:pt x="15" y="2"/>
                    </a:lnTo>
                    <a:lnTo>
                      <a:pt x="8" y="0"/>
                    </a:lnTo>
                    <a:lnTo>
                      <a:pt x="0" y="5"/>
                    </a:lnTo>
                    <a:lnTo>
                      <a:pt x="9" y="14"/>
                    </a:lnTo>
                    <a:lnTo>
                      <a:pt x="8" y="16"/>
                    </a:lnTo>
                    <a:lnTo>
                      <a:pt x="10" y="16"/>
                    </a:lnTo>
                    <a:lnTo>
                      <a:pt x="14" y="17"/>
                    </a:lnTo>
                    <a:lnTo>
                      <a:pt x="18" y="21"/>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9" name="Freeform 51">
                <a:extLst>
                  <a:ext uri="{FF2B5EF4-FFF2-40B4-BE49-F238E27FC236}">
                    <a16:creationId xmlns:a16="http://schemas.microsoft.com/office/drawing/2014/main" id="{F32144F9-0E82-4631-A61C-CB67B5C7BA19}"/>
                  </a:ext>
                </a:extLst>
              </p:cNvPr>
              <p:cNvSpPr>
                <a:spLocks/>
              </p:cNvSpPr>
              <p:nvPr/>
            </p:nvSpPr>
            <p:spPr bwMode="auto">
              <a:xfrm>
                <a:off x="2292" y="2880"/>
                <a:ext cx="9"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0 h 26"/>
                  <a:gd name="T12" fmla="*/ 0 w 19"/>
                  <a:gd name="T13" fmla="*/ 1 h 26"/>
                  <a:gd name="T14" fmla="*/ 0 w 19"/>
                  <a:gd name="T15" fmla="*/ 1 h 26"/>
                  <a:gd name="T16" fmla="*/ 0 w 19"/>
                  <a:gd name="T17" fmla="*/ 1 h 26"/>
                  <a:gd name="T18" fmla="*/ 0 w 19"/>
                  <a:gd name="T19" fmla="*/ 1 h 26"/>
                  <a:gd name="T20" fmla="*/ 0 w 19"/>
                  <a:gd name="T21" fmla="*/ 1 h 26"/>
                  <a:gd name="T22" fmla="*/ 0 w 19"/>
                  <a:gd name="T23" fmla="*/ 1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26">
                    <a:moveTo>
                      <a:pt x="15" y="26"/>
                    </a:moveTo>
                    <a:lnTo>
                      <a:pt x="15" y="26"/>
                    </a:lnTo>
                    <a:lnTo>
                      <a:pt x="19" y="19"/>
                    </a:lnTo>
                    <a:lnTo>
                      <a:pt x="19" y="13"/>
                    </a:lnTo>
                    <a:lnTo>
                      <a:pt x="15" y="5"/>
                    </a:lnTo>
                    <a:lnTo>
                      <a:pt x="9" y="0"/>
                    </a:lnTo>
                    <a:lnTo>
                      <a:pt x="0" y="9"/>
                    </a:lnTo>
                    <a:lnTo>
                      <a:pt x="4" y="12"/>
                    </a:lnTo>
                    <a:lnTo>
                      <a:pt x="5" y="16"/>
                    </a:lnTo>
                    <a:lnTo>
                      <a:pt x="5" y="17"/>
                    </a:lnTo>
                    <a:lnTo>
                      <a:pt x="6" y="17"/>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0" name="Freeform 52">
                <a:extLst>
                  <a:ext uri="{FF2B5EF4-FFF2-40B4-BE49-F238E27FC236}">
                    <a16:creationId xmlns:a16="http://schemas.microsoft.com/office/drawing/2014/main" id="{12AA05EA-B934-404A-B83F-FDA8D95196F6}"/>
                  </a:ext>
                </a:extLst>
              </p:cNvPr>
              <p:cNvSpPr>
                <a:spLocks/>
              </p:cNvSpPr>
              <p:nvPr/>
            </p:nvSpPr>
            <p:spPr bwMode="auto">
              <a:xfrm>
                <a:off x="2286" y="2886"/>
                <a:ext cx="13" cy="9"/>
              </a:xfrm>
              <a:custGeom>
                <a:avLst/>
                <a:gdLst>
                  <a:gd name="T0" fmla="*/ 0 w 26"/>
                  <a:gd name="T1" fmla="*/ 0 h 20"/>
                  <a:gd name="T2" fmla="*/ 0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0" y="9"/>
                    </a:moveTo>
                    <a:lnTo>
                      <a:pt x="0" y="9"/>
                    </a:lnTo>
                    <a:lnTo>
                      <a:pt x="7" y="16"/>
                    </a:lnTo>
                    <a:lnTo>
                      <a:pt x="14" y="17"/>
                    </a:lnTo>
                    <a:lnTo>
                      <a:pt x="19" y="20"/>
                    </a:lnTo>
                    <a:lnTo>
                      <a:pt x="26" y="15"/>
                    </a:lnTo>
                    <a:lnTo>
                      <a:pt x="17" y="6"/>
                    </a:lnTo>
                    <a:lnTo>
                      <a:pt x="19" y="4"/>
                    </a:lnTo>
                    <a:lnTo>
                      <a:pt x="16" y="4"/>
                    </a:lnTo>
                    <a:lnTo>
                      <a:pt x="14" y="2"/>
                    </a:lnTo>
                    <a:lnTo>
                      <a:pt x="9"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1" name="Freeform 53">
                <a:extLst>
                  <a:ext uri="{FF2B5EF4-FFF2-40B4-BE49-F238E27FC236}">
                    <a16:creationId xmlns:a16="http://schemas.microsoft.com/office/drawing/2014/main" id="{0B30F4DB-945D-46E8-856A-46DB9D1C33A3}"/>
                  </a:ext>
                </a:extLst>
              </p:cNvPr>
              <p:cNvSpPr>
                <a:spLocks/>
              </p:cNvSpPr>
              <p:nvPr/>
            </p:nvSpPr>
            <p:spPr bwMode="auto">
              <a:xfrm>
                <a:off x="2280" y="2876"/>
                <a:ext cx="10" cy="14"/>
              </a:xfrm>
              <a:custGeom>
                <a:avLst/>
                <a:gdLst>
                  <a:gd name="T0" fmla="*/ 0 w 21"/>
                  <a:gd name="T1" fmla="*/ 0 h 27"/>
                  <a:gd name="T2" fmla="*/ 0 w 21"/>
                  <a:gd name="T3" fmla="*/ 0 h 27"/>
                  <a:gd name="T4" fmla="*/ 0 w 21"/>
                  <a:gd name="T5" fmla="*/ 1 h 27"/>
                  <a:gd name="T6" fmla="*/ 0 w 21"/>
                  <a:gd name="T7" fmla="*/ 1 h 27"/>
                  <a:gd name="T8" fmla="*/ 0 w 21"/>
                  <a:gd name="T9" fmla="*/ 1 h 27"/>
                  <a:gd name="T10" fmla="*/ 0 w 21"/>
                  <a:gd name="T11" fmla="*/ 1 h 27"/>
                  <a:gd name="T12" fmla="*/ 0 w 21"/>
                  <a:gd name="T13" fmla="*/ 1 h 27"/>
                  <a:gd name="T14" fmla="*/ 0 w 21"/>
                  <a:gd name="T15" fmla="*/ 1 h 27"/>
                  <a:gd name="T16" fmla="*/ 0 w 21"/>
                  <a:gd name="T17" fmla="*/ 1 h 27"/>
                  <a:gd name="T18" fmla="*/ 0 w 21"/>
                  <a:gd name="T19" fmla="*/ 1 h 27"/>
                  <a:gd name="T20" fmla="*/ 0 w 21"/>
                  <a:gd name="T21" fmla="*/ 1 h 27"/>
                  <a:gd name="T22" fmla="*/ 0 w 21"/>
                  <a:gd name="T23" fmla="*/ 1 h 27"/>
                  <a:gd name="T24" fmla="*/ 0 w 2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7">
                    <a:moveTo>
                      <a:pt x="5" y="0"/>
                    </a:moveTo>
                    <a:lnTo>
                      <a:pt x="5" y="0"/>
                    </a:lnTo>
                    <a:lnTo>
                      <a:pt x="0" y="7"/>
                    </a:lnTo>
                    <a:lnTo>
                      <a:pt x="3" y="13"/>
                    </a:lnTo>
                    <a:lnTo>
                      <a:pt x="6" y="20"/>
                    </a:lnTo>
                    <a:lnTo>
                      <a:pt x="12" y="27"/>
                    </a:lnTo>
                    <a:lnTo>
                      <a:pt x="21" y="18"/>
                    </a:lnTo>
                    <a:lnTo>
                      <a:pt x="18" y="13"/>
                    </a:lnTo>
                    <a:lnTo>
                      <a:pt x="16" y="9"/>
                    </a:lnTo>
                    <a:lnTo>
                      <a:pt x="16" y="7"/>
                    </a:lnTo>
                    <a:lnTo>
                      <a:pt x="14"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2" name="Freeform 54">
                <a:extLst>
                  <a:ext uri="{FF2B5EF4-FFF2-40B4-BE49-F238E27FC236}">
                    <a16:creationId xmlns:a16="http://schemas.microsoft.com/office/drawing/2014/main" id="{4F993256-E45E-4787-8E7C-C9E08C456CFF}"/>
                  </a:ext>
                </a:extLst>
              </p:cNvPr>
              <p:cNvSpPr>
                <a:spLocks/>
              </p:cNvSpPr>
              <p:nvPr/>
            </p:nvSpPr>
            <p:spPr bwMode="auto">
              <a:xfrm>
                <a:off x="2285" y="2875"/>
                <a:ext cx="15" cy="16"/>
              </a:xfrm>
              <a:custGeom>
                <a:avLst/>
                <a:gdLst>
                  <a:gd name="T0" fmla="*/ 0 w 32"/>
                  <a:gd name="T1" fmla="*/ 1 h 31"/>
                  <a:gd name="T2" fmla="*/ 0 w 32"/>
                  <a:gd name="T3" fmla="*/ 0 h 31"/>
                  <a:gd name="T4" fmla="*/ 0 w 32"/>
                  <a:gd name="T5" fmla="*/ 0 h 31"/>
                  <a:gd name="T6" fmla="*/ 0 w 32"/>
                  <a:gd name="T7" fmla="*/ 1 h 31"/>
                  <a:gd name="T8" fmla="*/ 0 w 32"/>
                  <a:gd name="T9" fmla="*/ 1 h 31"/>
                  <a:gd name="T10" fmla="*/ 0 w 32"/>
                  <a:gd name="T11" fmla="*/ 1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6" y="2"/>
                    </a:moveTo>
                    <a:lnTo>
                      <a:pt x="10" y="0"/>
                    </a:lnTo>
                    <a:lnTo>
                      <a:pt x="14" y="0"/>
                    </a:lnTo>
                    <a:lnTo>
                      <a:pt x="20" y="3"/>
                    </a:lnTo>
                    <a:lnTo>
                      <a:pt x="26" y="7"/>
                    </a:lnTo>
                    <a:lnTo>
                      <a:pt x="30" y="13"/>
                    </a:lnTo>
                    <a:lnTo>
                      <a:pt x="32" y="18"/>
                    </a:lnTo>
                    <a:lnTo>
                      <a:pt x="32" y="22"/>
                    </a:lnTo>
                    <a:lnTo>
                      <a:pt x="30" y="26"/>
                    </a:lnTo>
                    <a:lnTo>
                      <a:pt x="25" y="31"/>
                    </a:lnTo>
                    <a:lnTo>
                      <a:pt x="0" y="7"/>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3" name="Freeform 55">
                <a:extLst>
                  <a:ext uri="{FF2B5EF4-FFF2-40B4-BE49-F238E27FC236}">
                    <a16:creationId xmlns:a16="http://schemas.microsoft.com/office/drawing/2014/main" id="{D11C53E8-F247-4A23-A776-7EEBB8CB28EE}"/>
                  </a:ext>
                </a:extLst>
              </p:cNvPr>
              <p:cNvSpPr>
                <a:spLocks/>
              </p:cNvSpPr>
              <p:nvPr/>
            </p:nvSpPr>
            <p:spPr bwMode="auto">
              <a:xfrm>
                <a:off x="2285" y="2872"/>
                <a:ext cx="15"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0 w 28"/>
                  <a:gd name="T11" fmla="*/ 0 h 19"/>
                  <a:gd name="T12" fmla="*/ 1 w 28"/>
                  <a:gd name="T13" fmla="*/ 0 h 19"/>
                  <a:gd name="T14" fmla="*/ 1 w 28"/>
                  <a:gd name="T15" fmla="*/ 0 h 19"/>
                  <a:gd name="T16" fmla="*/ 1 w 28"/>
                  <a:gd name="T17" fmla="*/ 0 h 19"/>
                  <a:gd name="T18" fmla="*/ 1 w 28"/>
                  <a:gd name="T19" fmla="*/ 0 h 19"/>
                  <a:gd name="T20" fmla="*/ 1 w 28"/>
                  <a:gd name="T21" fmla="*/ 0 h 19"/>
                  <a:gd name="T22" fmla="*/ 1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10"/>
                    </a:moveTo>
                    <a:lnTo>
                      <a:pt x="28" y="10"/>
                    </a:lnTo>
                    <a:lnTo>
                      <a:pt x="21" y="4"/>
                    </a:lnTo>
                    <a:lnTo>
                      <a:pt x="13" y="0"/>
                    </a:lnTo>
                    <a:lnTo>
                      <a:pt x="8" y="0"/>
                    </a:lnTo>
                    <a:lnTo>
                      <a:pt x="0" y="4"/>
                    </a:lnTo>
                    <a:lnTo>
                      <a:pt x="9" y="13"/>
                    </a:lnTo>
                    <a:lnTo>
                      <a:pt x="8" y="14"/>
                    </a:lnTo>
                    <a:lnTo>
                      <a:pt x="11" y="14"/>
                    </a:lnTo>
                    <a:lnTo>
                      <a:pt x="15" y="15"/>
                    </a:lnTo>
                    <a:lnTo>
                      <a:pt x="19" y="1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4" name="Freeform 56">
                <a:extLst>
                  <a:ext uri="{FF2B5EF4-FFF2-40B4-BE49-F238E27FC236}">
                    <a16:creationId xmlns:a16="http://schemas.microsoft.com/office/drawing/2014/main" id="{658EB6FE-6EFA-4450-9D7E-07B0635F1832}"/>
                  </a:ext>
                </a:extLst>
              </p:cNvPr>
              <p:cNvSpPr>
                <a:spLocks/>
              </p:cNvSpPr>
              <p:nvPr/>
            </p:nvSpPr>
            <p:spPr bwMode="auto">
              <a:xfrm>
                <a:off x="2295" y="2876"/>
                <a:ext cx="9" cy="15"/>
              </a:xfrm>
              <a:custGeom>
                <a:avLst/>
                <a:gdLst>
                  <a:gd name="T0" fmla="*/ 1 w 17"/>
                  <a:gd name="T1" fmla="*/ 1 h 30"/>
                  <a:gd name="T2" fmla="*/ 1 w 17"/>
                  <a:gd name="T3" fmla="*/ 1 h 30"/>
                  <a:gd name="T4" fmla="*/ 1 w 17"/>
                  <a:gd name="T5" fmla="*/ 1 h 30"/>
                  <a:gd name="T6" fmla="*/ 1 w 17"/>
                  <a:gd name="T7" fmla="*/ 1 h 30"/>
                  <a:gd name="T8" fmla="*/ 1 w 17"/>
                  <a:gd name="T9" fmla="*/ 1 h 30"/>
                  <a:gd name="T10" fmla="*/ 1 w 17"/>
                  <a:gd name="T11" fmla="*/ 0 h 30"/>
                  <a:gd name="T12" fmla="*/ 0 w 17"/>
                  <a:gd name="T13" fmla="*/ 1 h 30"/>
                  <a:gd name="T14" fmla="*/ 1 w 17"/>
                  <a:gd name="T15" fmla="*/ 1 h 30"/>
                  <a:gd name="T16" fmla="*/ 1 w 17"/>
                  <a:gd name="T17" fmla="*/ 1 h 30"/>
                  <a:gd name="T18" fmla="*/ 1 w 17"/>
                  <a:gd name="T19" fmla="*/ 1 h 30"/>
                  <a:gd name="T20" fmla="*/ 1 w 17"/>
                  <a:gd name="T21" fmla="*/ 1 h 30"/>
                  <a:gd name="T22" fmla="*/ 1 w 17"/>
                  <a:gd name="T23" fmla="*/ 1 h 30"/>
                  <a:gd name="T24" fmla="*/ 1 w 17"/>
                  <a:gd name="T25" fmla="*/ 1 h 30"/>
                  <a:gd name="T26" fmla="*/ 1 w 17"/>
                  <a:gd name="T27" fmla="*/ 1 h 30"/>
                  <a:gd name="T28" fmla="*/ 1 w 17"/>
                  <a:gd name="T29" fmla="*/ 1 h 30"/>
                  <a:gd name="T30" fmla="*/ 1 w 17"/>
                  <a:gd name="T31" fmla="*/ 1 h 30"/>
                  <a:gd name="T32" fmla="*/ 1 w 17"/>
                  <a:gd name="T33" fmla="*/ 1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0">
                    <a:moveTo>
                      <a:pt x="14" y="27"/>
                    </a:moveTo>
                    <a:lnTo>
                      <a:pt x="14" y="27"/>
                    </a:lnTo>
                    <a:lnTo>
                      <a:pt x="17" y="19"/>
                    </a:lnTo>
                    <a:lnTo>
                      <a:pt x="17" y="15"/>
                    </a:lnTo>
                    <a:lnTo>
                      <a:pt x="16" y="7"/>
                    </a:lnTo>
                    <a:lnTo>
                      <a:pt x="9" y="0"/>
                    </a:lnTo>
                    <a:lnTo>
                      <a:pt x="0" y="9"/>
                    </a:lnTo>
                    <a:lnTo>
                      <a:pt x="2" y="13"/>
                    </a:lnTo>
                    <a:lnTo>
                      <a:pt x="4" y="15"/>
                    </a:lnTo>
                    <a:lnTo>
                      <a:pt x="4" y="19"/>
                    </a:lnTo>
                    <a:lnTo>
                      <a:pt x="5" y="18"/>
                    </a:lnTo>
                    <a:lnTo>
                      <a:pt x="2" y="23"/>
                    </a:lnTo>
                    <a:lnTo>
                      <a:pt x="5" y="27"/>
                    </a:lnTo>
                    <a:lnTo>
                      <a:pt x="9" y="30"/>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5" name="Freeform 57">
                <a:extLst>
                  <a:ext uri="{FF2B5EF4-FFF2-40B4-BE49-F238E27FC236}">
                    <a16:creationId xmlns:a16="http://schemas.microsoft.com/office/drawing/2014/main" id="{65CC5441-448F-438B-989B-691EC06D1608}"/>
                  </a:ext>
                </a:extLst>
              </p:cNvPr>
              <p:cNvSpPr>
                <a:spLocks/>
              </p:cNvSpPr>
              <p:nvPr/>
            </p:nvSpPr>
            <p:spPr bwMode="auto">
              <a:xfrm>
                <a:off x="2293" y="2886"/>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0 w 17"/>
                  <a:gd name="T15" fmla="*/ 0 h 17"/>
                  <a:gd name="T16" fmla="*/ 1 w 17"/>
                  <a:gd name="T17" fmla="*/ 0 h 17"/>
                  <a:gd name="T18" fmla="*/ 1 w 17"/>
                  <a:gd name="T19" fmla="*/ 0 h 17"/>
                  <a:gd name="T20" fmla="*/ 1 w 17"/>
                  <a:gd name="T21" fmla="*/ 0 h 17"/>
                  <a:gd name="T22" fmla="*/ 1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2" y="15"/>
                    </a:moveTo>
                    <a:lnTo>
                      <a:pt x="11" y="15"/>
                    </a:lnTo>
                    <a:lnTo>
                      <a:pt x="17" y="9"/>
                    </a:lnTo>
                    <a:lnTo>
                      <a:pt x="8" y="0"/>
                    </a:lnTo>
                    <a:lnTo>
                      <a:pt x="2" y="6"/>
                    </a:lnTo>
                    <a:lnTo>
                      <a:pt x="11" y="6"/>
                    </a:lnTo>
                    <a:lnTo>
                      <a:pt x="2" y="6"/>
                    </a:lnTo>
                    <a:lnTo>
                      <a:pt x="0" y="10"/>
                    </a:lnTo>
                    <a:lnTo>
                      <a:pt x="2" y="15"/>
                    </a:lnTo>
                    <a:lnTo>
                      <a:pt x="7" y="17"/>
                    </a:lnTo>
                    <a:lnTo>
                      <a:pt x="11"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6" name="Freeform 58">
                <a:extLst>
                  <a:ext uri="{FF2B5EF4-FFF2-40B4-BE49-F238E27FC236}">
                    <a16:creationId xmlns:a16="http://schemas.microsoft.com/office/drawing/2014/main" id="{1A0BB99B-ACA3-4A12-989B-D1E7A4F04B3C}"/>
                  </a:ext>
                </a:extLst>
              </p:cNvPr>
              <p:cNvSpPr>
                <a:spLocks/>
              </p:cNvSpPr>
              <p:nvPr/>
            </p:nvSpPr>
            <p:spPr bwMode="auto">
              <a:xfrm>
                <a:off x="2281" y="2875"/>
                <a:ext cx="18" cy="18"/>
              </a:xfrm>
              <a:custGeom>
                <a:avLst/>
                <a:gdLst>
                  <a:gd name="T0" fmla="*/ 1 w 35"/>
                  <a:gd name="T1" fmla="*/ 1 h 36"/>
                  <a:gd name="T2" fmla="*/ 1 w 35"/>
                  <a:gd name="T3" fmla="*/ 1 h 36"/>
                  <a:gd name="T4" fmla="*/ 1 w 35"/>
                  <a:gd name="T5" fmla="*/ 1 h 36"/>
                  <a:gd name="T6" fmla="*/ 1 w 35"/>
                  <a:gd name="T7" fmla="*/ 1 h 36"/>
                  <a:gd name="T8" fmla="*/ 1 w 35"/>
                  <a:gd name="T9" fmla="*/ 1 h 36"/>
                  <a:gd name="T10" fmla="*/ 1 w 35"/>
                  <a:gd name="T11" fmla="*/ 1 h 36"/>
                  <a:gd name="T12" fmla="*/ 1 w 35"/>
                  <a:gd name="T13" fmla="*/ 1 h 36"/>
                  <a:gd name="T14" fmla="*/ 1 w 35"/>
                  <a:gd name="T15" fmla="*/ 0 h 36"/>
                  <a:gd name="T16" fmla="*/ 1 w 35"/>
                  <a:gd name="T17" fmla="*/ 1 h 36"/>
                  <a:gd name="T18" fmla="*/ 0 w 35"/>
                  <a:gd name="T19" fmla="*/ 1 h 36"/>
                  <a:gd name="T20" fmla="*/ 1 w 35"/>
                  <a:gd name="T21" fmla="*/ 1 h 36"/>
                  <a:gd name="T22" fmla="*/ 1 w 3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6">
                    <a:moveTo>
                      <a:pt x="2" y="3"/>
                    </a:moveTo>
                    <a:lnTo>
                      <a:pt x="2" y="12"/>
                    </a:lnTo>
                    <a:lnTo>
                      <a:pt x="26" y="36"/>
                    </a:lnTo>
                    <a:lnTo>
                      <a:pt x="35" y="27"/>
                    </a:lnTo>
                    <a:lnTo>
                      <a:pt x="11" y="3"/>
                    </a:lnTo>
                    <a:lnTo>
                      <a:pt x="11" y="12"/>
                    </a:lnTo>
                    <a:lnTo>
                      <a:pt x="11" y="3"/>
                    </a:lnTo>
                    <a:lnTo>
                      <a:pt x="6" y="0"/>
                    </a:lnTo>
                    <a:lnTo>
                      <a:pt x="2" y="3"/>
                    </a:lnTo>
                    <a:lnTo>
                      <a:pt x="0" y="7"/>
                    </a:lnTo>
                    <a:lnTo>
                      <a:pt x="2" y="12"/>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7" name="Freeform 59">
                <a:extLst>
                  <a:ext uri="{FF2B5EF4-FFF2-40B4-BE49-F238E27FC236}">
                    <a16:creationId xmlns:a16="http://schemas.microsoft.com/office/drawing/2014/main" id="{115FD89D-4249-4209-AE2E-D33722432376}"/>
                  </a:ext>
                </a:extLst>
              </p:cNvPr>
              <p:cNvSpPr>
                <a:spLocks/>
              </p:cNvSpPr>
              <p:nvPr/>
            </p:nvSpPr>
            <p:spPr bwMode="auto">
              <a:xfrm>
                <a:off x="2282" y="2872"/>
                <a:ext cx="9" cy="9"/>
              </a:xfrm>
              <a:custGeom>
                <a:avLst/>
                <a:gdLst>
                  <a:gd name="T0" fmla="*/ 1 w 17"/>
                  <a:gd name="T1" fmla="*/ 1 h 17"/>
                  <a:gd name="T2" fmla="*/ 1 w 17"/>
                  <a:gd name="T3" fmla="*/ 1 h 17"/>
                  <a:gd name="T4" fmla="*/ 0 w 17"/>
                  <a:gd name="T5" fmla="*/ 1 h 17"/>
                  <a:gd name="T6" fmla="*/ 1 w 17"/>
                  <a:gd name="T7" fmla="*/ 1 h 17"/>
                  <a:gd name="T8" fmla="*/ 1 w 17"/>
                  <a:gd name="T9" fmla="*/ 1 h 17"/>
                  <a:gd name="T10" fmla="*/ 1 w 17"/>
                  <a:gd name="T11" fmla="*/ 1 h 17"/>
                  <a:gd name="T12" fmla="*/ 1 w 17"/>
                  <a:gd name="T13" fmla="*/ 1 h 17"/>
                  <a:gd name="T14" fmla="*/ 1 w 17"/>
                  <a:gd name="T15" fmla="*/ 1 h 17"/>
                  <a:gd name="T16" fmla="*/ 1 w 17"/>
                  <a:gd name="T17" fmla="*/ 1 h 17"/>
                  <a:gd name="T18" fmla="*/ 1 w 17"/>
                  <a:gd name="T19" fmla="*/ 0 h 17"/>
                  <a:gd name="T20" fmla="*/ 1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2"/>
                    </a:moveTo>
                    <a:lnTo>
                      <a:pt x="6" y="2"/>
                    </a:lnTo>
                    <a:lnTo>
                      <a:pt x="0" y="8"/>
                    </a:lnTo>
                    <a:lnTo>
                      <a:pt x="9" y="17"/>
                    </a:lnTo>
                    <a:lnTo>
                      <a:pt x="15" y="11"/>
                    </a:lnTo>
                    <a:lnTo>
                      <a:pt x="17" y="7"/>
                    </a:lnTo>
                    <a:lnTo>
                      <a:pt x="15" y="2"/>
                    </a:lnTo>
                    <a:lnTo>
                      <a:pt x="10"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8" name="Freeform 60">
                <a:extLst>
                  <a:ext uri="{FF2B5EF4-FFF2-40B4-BE49-F238E27FC236}">
                    <a16:creationId xmlns:a16="http://schemas.microsoft.com/office/drawing/2014/main" id="{B9BDBDB8-78C9-4EB0-9CF8-CEBC0A72D49E}"/>
                  </a:ext>
                </a:extLst>
              </p:cNvPr>
              <p:cNvSpPr>
                <a:spLocks/>
              </p:cNvSpPr>
              <p:nvPr/>
            </p:nvSpPr>
            <p:spPr bwMode="auto">
              <a:xfrm>
                <a:off x="2051" y="2948"/>
                <a:ext cx="263" cy="354"/>
              </a:xfrm>
              <a:custGeom>
                <a:avLst/>
                <a:gdLst>
                  <a:gd name="T0" fmla="*/ 1 w 525"/>
                  <a:gd name="T1" fmla="*/ 0 h 710"/>
                  <a:gd name="T2" fmla="*/ 1 w 525"/>
                  <a:gd name="T3" fmla="*/ 0 h 710"/>
                  <a:gd name="T4" fmla="*/ 1 w 525"/>
                  <a:gd name="T5" fmla="*/ 0 h 710"/>
                  <a:gd name="T6" fmla="*/ 1 w 525"/>
                  <a:gd name="T7" fmla="*/ 0 h 710"/>
                  <a:gd name="T8" fmla="*/ 1 w 525"/>
                  <a:gd name="T9" fmla="*/ 0 h 710"/>
                  <a:gd name="T10" fmla="*/ 1 w 525"/>
                  <a:gd name="T11" fmla="*/ 0 h 710"/>
                  <a:gd name="T12" fmla="*/ 1 w 525"/>
                  <a:gd name="T13" fmla="*/ 0 h 710"/>
                  <a:gd name="T14" fmla="*/ 1 w 525"/>
                  <a:gd name="T15" fmla="*/ 0 h 710"/>
                  <a:gd name="T16" fmla="*/ 1 w 525"/>
                  <a:gd name="T17" fmla="*/ 0 h 710"/>
                  <a:gd name="T18" fmla="*/ 1 w 525"/>
                  <a:gd name="T19" fmla="*/ 0 h 710"/>
                  <a:gd name="T20" fmla="*/ 1 w 525"/>
                  <a:gd name="T21" fmla="*/ 0 h 710"/>
                  <a:gd name="T22" fmla="*/ 1 w 525"/>
                  <a:gd name="T23" fmla="*/ 0 h 710"/>
                  <a:gd name="T24" fmla="*/ 1 w 525"/>
                  <a:gd name="T25" fmla="*/ 0 h 710"/>
                  <a:gd name="T26" fmla="*/ 1 w 525"/>
                  <a:gd name="T27" fmla="*/ 0 h 710"/>
                  <a:gd name="T28" fmla="*/ 1 w 525"/>
                  <a:gd name="T29" fmla="*/ 0 h 710"/>
                  <a:gd name="T30" fmla="*/ 1 w 525"/>
                  <a:gd name="T31" fmla="*/ 0 h 710"/>
                  <a:gd name="T32" fmla="*/ 1 w 525"/>
                  <a:gd name="T33" fmla="*/ 0 h 710"/>
                  <a:gd name="T34" fmla="*/ 1 w 525"/>
                  <a:gd name="T35" fmla="*/ 0 h 710"/>
                  <a:gd name="T36" fmla="*/ 1 w 525"/>
                  <a:gd name="T37" fmla="*/ 0 h 710"/>
                  <a:gd name="T38" fmla="*/ 1 w 525"/>
                  <a:gd name="T39" fmla="*/ 0 h 710"/>
                  <a:gd name="T40" fmla="*/ 1 w 525"/>
                  <a:gd name="T41" fmla="*/ 0 h 710"/>
                  <a:gd name="T42" fmla="*/ 1 w 525"/>
                  <a:gd name="T43" fmla="*/ 0 h 710"/>
                  <a:gd name="T44" fmla="*/ 1 w 525"/>
                  <a:gd name="T45" fmla="*/ 0 h 710"/>
                  <a:gd name="T46" fmla="*/ 1 w 525"/>
                  <a:gd name="T47" fmla="*/ 0 h 710"/>
                  <a:gd name="T48" fmla="*/ 1 w 525"/>
                  <a:gd name="T49" fmla="*/ 0 h 710"/>
                  <a:gd name="T50" fmla="*/ 1 w 525"/>
                  <a:gd name="T51" fmla="*/ 0 h 710"/>
                  <a:gd name="T52" fmla="*/ 1 w 525"/>
                  <a:gd name="T53" fmla="*/ 0 h 710"/>
                  <a:gd name="T54" fmla="*/ 1 w 525"/>
                  <a:gd name="T55" fmla="*/ 0 h 710"/>
                  <a:gd name="T56" fmla="*/ 1 w 525"/>
                  <a:gd name="T57" fmla="*/ 0 h 710"/>
                  <a:gd name="T58" fmla="*/ 1 w 525"/>
                  <a:gd name="T59" fmla="*/ 0 h 710"/>
                  <a:gd name="T60" fmla="*/ 1 w 525"/>
                  <a:gd name="T61" fmla="*/ 0 h 710"/>
                  <a:gd name="T62" fmla="*/ 1 w 525"/>
                  <a:gd name="T63" fmla="*/ 0 h 710"/>
                  <a:gd name="T64" fmla="*/ 1 w 525"/>
                  <a:gd name="T65" fmla="*/ 0 h 710"/>
                  <a:gd name="T66" fmla="*/ 1 w 525"/>
                  <a:gd name="T67" fmla="*/ 0 h 710"/>
                  <a:gd name="T68" fmla="*/ 1 w 525"/>
                  <a:gd name="T69" fmla="*/ 0 h 710"/>
                  <a:gd name="T70" fmla="*/ 1 w 525"/>
                  <a:gd name="T71" fmla="*/ 0 h 710"/>
                  <a:gd name="T72" fmla="*/ 1 w 525"/>
                  <a:gd name="T73" fmla="*/ 0 h 710"/>
                  <a:gd name="T74" fmla="*/ 1 w 525"/>
                  <a:gd name="T75" fmla="*/ 0 h 710"/>
                  <a:gd name="T76" fmla="*/ 1 w 525"/>
                  <a:gd name="T77" fmla="*/ 0 h 710"/>
                  <a:gd name="T78" fmla="*/ 1 w 525"/>
                  <a:gd name="T79" fmla="*/ 0 h 710"/>
                  <a:gd name="T80" fmla="*/ 1 w 525"/>
                  <a:gd name="T81" fmla="*/ 0 h 710"/>
                  <a:gd name="T82" fmla="*/ 1 w 525"/>
                  <a:gd name="T83" fmla="*/ 0 h 710"/>
                  <a:gd name="T84" fmla="*/ 1 w 525"/>
                  <a:gd name="T85" fmla="*/ 0 h 710"/>
                  <a:gd name="T86" fmla="*/ 1 w 525"/>
                  <a:gd name="T87" fmla="*/ 0 h 710"/>
                  <a:gd name="T88" fmla="*/ 1 w 525"/>
                  <a:gd name="T89" fmla="*/ 0 h 710"/>
                  <a:gd name="T90" fmla="*/ 1 w 525"/>
                  <a:gd name="T91" fmla="*/ 0 h 710"/>
                  <a:gd name="T92" fmla="*/ 1 w 525"/>
                  <a:gd name="T93" fmla="*/ 0 h 710"/>
                  <a:gd name="T94" fmla="*/ 1 w 525"/>
                  <a:gd name="T95" fmla="*/ 0 h 710"/>
                  <a:gd name="T96" fmla="*/ 1 w 525"/>
                  <a:gd name="T97" fmla="*/ 0 h 710"/>
                  <a:gd name="T98" fmla="*/ 1 w 525"/>
                  <a:gd name="T99" fmla="*/ 0 h 710"/>
                  <a:gd name="T100" fmla="*/ 1 w 525"/>
                  <a:gd name="T101" fmla="*/ 0 h 710"/>
                  <a:gd name="T102" fmla="*/ 1 w 525"/>
                  <a:gd name="T103" fmla="*/ 0 h 710"/>
                  <a:gd name="T104" fmla="*/ 1 w 525"/>
                  <a:gd name="T105" fmla="*/ 0 h 710"/>
                  <a:gd name="T106" fmla="*/ 1 w 525"/>
                  <a:gd name="T107" fmla="*/ 0 h 710"/>
                  <a:gd name="T108" fmla="*/ 1 w 525"/>
                  <a:gd name="T109" fmla="*/ 0 h 710"/>
                  <a:gd name="T110" fmla="*/ 1 w 525"/>
                  <a:gd name="T111" fmla="*/ 0 h 710"/>
                  <a:gd name="T112" fmla="*/ 1 w 525"/>
                  <a:gd name="T113" fmla="*/ 0 h 710"/>
                  <a:gd name="T114" fmla="*/ 1 w 525"/>
                  <a:gd name="T115" fmla="*/ 0 h 710"/>
                  <a:gd name="T116" fmla="*/ 1 w 525"/>
                  <a:gd name="T117" fmla="*/ 0 h 710"/>
                  <a:gd name="T118" fmla="*/ 1 w 525"/>
                  <a:gd name="T119" fmla="*/ 0 h 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5" h="710">
                    <a:moveTo>
                      <a:pt x="60" y="218"/>
                    </a:moveTo>
                    <a:lnTo>
                      <a:pt x="51" y="229"/>
                    </a:lnTo>
                    <a:lnTo>
                      <a:pt x="43" y="240"/>
                    </a:lnTo>
                    <a:lnTo>
                      <a:pt x="36" y="252"/>
                    </a:lnTo>
                    <a:lnTo>
                      <a:pt x="29" y="262"/>
                    </a:lnTo>
                    <a:lnTo>
                      <a:pt x="23" y="275"/>
                    </a:lnTo>
                    <a:lnTo>
                      <a:pt x="18" y="286"/>
                    </a:lnTo>
                    <a:lnTo>
                      <a:pt x="14" y="298"/>
                    </a:lnTo>
                    <a:lnTo>
                      <a:pt x="9" y="310"/>
                    </a:lnTo>
                    <a:lnTo>
                      <a:pt x="6" y="326"/>
                    </a:lnTo>
                    <a:lnTo>
                      <a:pt x="3" y="344"/>
                    </a:lnTo>
                    <a:lnTo>
                      <a:pt x="3" y="362"/>
                    </a:lnTo>
                    <a:lnTo>
                      <a:pt x="6" y="379"/>
                    </a:lnTo>
                    <a:lnTo>
                      <a:pt x="8" y="390"/>
                    </a:lnTo>
                    <a:lnTo>
                      <a:pt x="11" y="401"/>
                    </a:lnTo>
                    <a:lnTo>
                      <a:pt x="16" y="412"/>
                    </a:lnTo>
                    <a:lnTo>
                      <a:pt x="21" y="421"/>
                    </a:lnTo>
                    <a:lnTo>
                      <a:pt x="25" y="431"/>
                    </a:lnTo>
                    <a:lnTo>
                      <a:pt x="32" y="440"/>
                    </a:lnTo>
                    <a:lnTo>
                      <a:pt x="38" y="450"/>
                    </a:lnTo>
                    <a:lnTo>
                      <a:pt x="44" y="459"/>
                    </a:lnTo>
                    <a:lnTo>
                      <a:pt x="48" y="464"/>
                    </a:lnTo>
                    <a:lnTo>
                      <a:pt x="54" y="467"/>
                    </a:lnTo>
                    <a:lnTo>
                      <a:pt x="60" y="469"/>
                    </a:lnTo>
                    <a:lnTo>
                      <a:pt x="66" y="469"/>
                    </a:lnTo>
                    <a:lnTo>
                      <a:pt x="69" y="475"/>
                    </a:lnTo>
                    <a:lnTo>
                      <a:pt x="71" y="480"/>
                    </a:lnTo>
                    <a:lnTo>
                      <a:pt x="74" y="485"/>
                    </a:lnTo>
                    <a:lnTo>
                      <a:pt x="76" y="492"/>
                    </a:lnTo>
                    <a:lnTo>
                      <a:pt x="78" y="497"/>
                    </a:lnTo>
                    <a:lnTo>
                      <a:pt x="84" y="502"/>
                    </a:lnTo>
                    <a:lnTo>
                      <a:pt x="90" y="506"/>
                    </a:lnTo>
                    <a:lnTo>
                      <a:pt x="94" y="508"/>
                    </a:lnTo>
                    <a:lnTo>
                      <a:pt x="101" y="510"/>
                    </a:lnTo>
                    <a:lnTo>
                      <a:pt x="106" y="511"/>
                    </a:lnTo>
                    <a:lnTo>
                      <a:pt x="112" y="511"/>
                    </a:lnTo>
                    <a:lnTo>
                      <a:pt x="116" y="511"/>
                    </a:lnTo>
                    <a:lnTo>
                      <a:pt x="121" y="511"/>
                    </a:lnTo>
                    <a:lnTo>
                      <a:pt x="127" y="511"/>
                    </a:lnTo>
                    <a:lnTo>
                      <a:pt x="132" y="510"/>
                    </a:lnTo>
                    <a:lnTo>
                      <a:pt x="139" y="508"/>
                    </a:lnTo>
                    <a:lnTo>
                      <a:pt x="144" y="507"/>
                    </a:lnTo>
                    <a:lnTo>
                      <a:pt x="150" y="505"/>
                    </a:lnTo>
                    <a:lnTo>
                      <a:pt x="154" y="500"/>
                    </a:lnTo>
                    <a:lnTo>
                      <a:pt x="157" y="495"/>
                    </a:lnTo>
                    <a:lnTo>
                      <a:pt x="157" y="491"/>
                    </a:lnTo>
                    <a:lnTo>
                      <a:pt x="153" y="490"/>
                    </a:lnTo>
                    <a:lnTo>
                      <a:pt x="148" y="490"/>
                    </a:lnTo>
                    <a:lnTo>
                      <a:pt x="142" y="491"/>
                    </a:lnTo>
                    <a:lnTo>
                      <a:pt x="138" y="491"/>
                    </a:lnTo>
                    <a:lnTo>
                      <a:pt x="135" y="491"/>
                    </a:lnTo>
                    <a:lnTo>
                      <a:pt x="130" y="490"/>
                    </a:lnTo>
                    <a:lnTo>
                      <a:pt x="127" y="489"/>
                    </a:lnTo>
                    <a:lnTo>
                      <a:pt x="125" y="487"/>
                    </a:lnTo>
                    <a:lnTo>
                      <a:pt x="124" y="483"/>
                    </a:lnTo>
                    <a:lnTo>
                      <a:pt x="123" y="481"/>
                    </a:lnTo>
                    <a:lnTo>
                      <a:pt x="124" y="478"/>
                    </a:lnTo>
                    <a:lnTo>
                      <a:pt x="128" y="477"/>
                    </a:lnTo>
                    <a:lnTo>
                      <a:pt x="132" y="477"/>
                    </a:lnTo>
                    <a:lnTo>
                      <a:pt x="137" y="477"/>
                    </a:lnTo>
                    <a:lnTo>
                      <a:pt x="140" y="476"/>
                    </a:lnTo>
                    <a:lnTo>
                      <a:pt x="144" y="475"/>
                    </a:lnTo>
                    <a:lnTo>
                      <a:pt x="147" y="473"/>
                    </a:lnTo>
                    <a:lnTo>
                      <a:pt x="150" y="470"/>
                    </a:lnTo>
                    <a:lnTo>
                      <a:pt x="148" y="468"/>
                    </a:lnTo>
                    <a:lnTo>
                      <a:pt x="144" y="465"/>
                    </a:lnTo>
                    <a:lnTo>
                      <a:pt x="139" y="464"/>
                    </a:lnTo>
                    <a:lnTo>
                      <a:pt x="134" y="464"/>
                    </a:lnTo>
                    <a:lnTo>
                      <a:pt x="128" y="464"/>
                    </a:lnTo>
                    <a:lnTo>
                      <a:pt x="122" y="465"/>
                    </a:lnTo>
                    <a:lnTo>
                      <a:pt x="116" y="465"/>
                    </a:lnTo>
                    <a:lnTo>
                      <a:pt x="112" y="466"/>
                    </a:lnTo>
                    <a:lnTo>
                      <a:pt x="106" y="464"/>
                    </a:lnTo>
                    <a:lnTo>
                      <a:pt x="102" y="462"/>
                    </a:lnTo>
                    <a:lnTo>
                      <a:pt x="100" y="461"/>
                    </a:lnTo>
                    <a:lnTo>
                      <a:pt x="98" y="459"/>
                    </a:lnTo>
                    <a:lnTo>
                      <a:pt x="97" y="455"/>
                    </a:lnTo>
                    <a:lnTo>
                      <a:pt x="99" y="450"/>
                    </a:lnTo>
                    <a:lnTo>
                      <a:pt x="97" y="442"/>
                    </a:lnTo>
                    <a:lnTo>
                      <a:pt x="92" y="432"/>
                    </a:lnTo>
                    <a:lnTo>
                      <a:pt x="86" y="421"/>
                    </a:lnTo>
                    <a:lnTo>
                      <a:pt x="78" y="411"/>
                    </a:lnTo>
                    <a:lnTo>
                      <a:pt x="72" y="399"/>
                    </a:lnTo>
                    <a:lnTo>
                      <a:pt x="67" y="387"/>
                    </a:lnTo>
                    <a:lnTo>
                      <a:pt x="64" y="377"/>
                    </a:lnTo>
                    <a:lnTo>
                      <a:pt x="64" y="360"/>
                    </a:lnTo>
                    <a:lnTo>
                      <a:pt x="68" y="343"/>
                    </a:lnTo>
                    <a:lnTo>
                      <a:pt x="74" y="325"/>
                    </a:lnTo>
                    <a:lnTo>
                      <a:pt x="81" y="309"/>
                    </a:lnTo>
                    <a:lnTo>
                      <a:pt x="85" y="302"/>
                    </a:lnTo>
                    <a:lnTo>
                      <a:pt x="90" y="301"/>
                    </a:lnTo>
                    <a:lnTo>
                      <a:pt x="96" y="302"/>
                    </a:lnTo>
                    <a:lnTo>
                      <a:pt x="101" y="308"/>
                    </a:lnTo>
                    <a:lnTo>
                      <a:pt x="108" y="315"/>
                    </a:lnTo>
                    <a:lnTo>
                      <a:pt x="114" y="322"/>
                    </a:lnTo>
                    <a:lnTo>
                      <a:pt x="120" y="330"/>
                    </a:lnTo>
                    <a:lnTo>
                      <a:pt x="125" y="338"/>
                    </a:lnTo>
                    <a:lnTo>
                      <a:pt x="130" y="346"/>
                    </a:lnTo>
                    <a:lnTo>
                      <a:pt x="135" y="354"/>
                    </a:lnTo>
                    <a:lnTo>
                      <a:pt x="139" y="362"/>
                    </a:lnTo>
                    <a:lnTo>
                      <a:pt x="144" y="371"/>
                    </a:lnTo>
                    <a:lnTo>
                      <a:pt x="148" y="384"/>
                    </a:lnTo>
                    <a:lnTo>
                      <a:pt x="150" y="399"/>
                    </a:lnTo>
                    <a:lnTo>
                      <a:pt x="151" y="413"/>
                    </a:lnTo>
                    <a:lnTo>
                      <a:pt x="153" y="427"/>
                    </a:lnTo>
                    <a:lnTo>
                      <a:pt x="158" y="438"/>
                    </a:lnTo>
                    <a:lnTo>
                      <a:pt x="162" y="450"/>
                    </a:lnTo>
                    <a:lnTo>
                      <a:pt x="169" y="461"/>
                    </a:lnTo>
                    <a:lnTo>
                      <a:pt x="175" y="472"/>
                    </a:lnTo>
                    <a:lnTo>
                      <a:pt x="180" y="478"/>
                    </a:lnTo>
                    <a:lnTo>
                      <a:pt x="184" y="485"/>
                    </a:lnTo>
                    <a:lnTo>
                      <a:pt x="190" y="492"/>
                    </a:lnTo>
                    <a:lnTo>
                      <a:pt x="193" y="499"/>
                    </a:lnTo>
                    <a:lnTo>
                      <a:pt x="197" y="507"/>
                    </a:lnTo>
                    <a:lnTo>
                      <a:pt x="200" y="516"/>
                    </a:lnTo>
                    <a:lnTo>
                      <a:pt x="203" y="527"/>
                    </a:lnTo>
                    <a:lnTo>
                      <a:pt x="203" y="536"/>
                    </a:lnTo>
                    <a:lnTo>
                      <a:pt x="199" y="549"/>
                    </a:lnTo>
                    <a:lnTo>
                      <a:pt x="196" y="561"/>
                    </a:lnTo>
                    <a:lnTo>
                      <a:pt x="190" y="574"/>
                    </a:lnTo>
                    <a:lnTo>
                      <a:pt x="184" y="586"/>
                    </a:lnTo>
                    <a:lnTo>
                      <a:pt x="178" y="598"/>
                    </a:lnTo>
                    <a:lnTo>
                      <a:pt x="173" y="611"/>
                    </a:lnTo>
                    <a:lnTo>
                      <a:pt x="168" y="622"/>
                    </a:lnTo>
                    <a:lnTo>
                      <a:pt x="165" y="635"/>
                    </a:lnTo>
                    <a:lnTo>
                      <a:pt x="165" y="639"/>
                    </a:lnTo>
                    <a:lnTo>
                      <a:pt x="167" y="642"/>
                    </a:lnTo>
                    <a:lnTo>
                      <a:pt x="170" y="644"/>
                    </a:lnTo>
                    <a:lnTo>
                      <a:pt x="175" y="645"/>
                    </a:lnTo>
                    <a:lnTo>
                      <a:pt x="169" y="652"/>
                    </a:lnTo>
                    <a:lnTo>
                      <a:pt x="163" y="659"/>
                    </a:lnTo>
                    <a:lnTo>
                      <a:pt x="160" y="667"/>
                    </a:lnTo>
                    <a:lnTo>
                      <a:pt x="158" y="674"/>
                    </a:lnTo>
                    <a:lnTo>
                      <a:pt x="157" y="678"/>
                    </a:lnTo>
                    <a:lnTo>
                      <a:pt x="157" y="681"/>
                    </a:lnTo>
                    <a:lnTo>
                      <a:pt x="159" y="683"/>
                    </a:lnTo>
                    <a:lnTo>
                      <a:pt x="161" y="686"/>
                    </a:lnTo>
                    <a:lnTo>
                      <a:pt x="167" y="689"/>
                    </a:lnTo>
                    <a:lnTo>
                      <a:pt x="174" y="693"/>
                    </a:lnTo>
                    <a:lnTo>
                      <a:pt x="181" y="696"/>
                    </a:lnTo>
                    <a:lnTo>
                      <a:pt x="188" y="700"/>
                    </a:lnTo>
                    <a:lnTo>
                      <a:pt x="195" y="702"/>
                    </a:lnTo>
                    <a:lnTo>
                      <a:pt x="203" y="704"/>
                    </a:lnTo>
                    <a:lnTo>
                      <a:pt x="210" y="707"/>
                    </a:lnTo>
                    <a:lnTo>
                      <a:pt x="216" y="708"/>
                    </a:lnTo>
                    <a:lnTo>
                      <a:pt x="224" y="709"/>
                    </a:lnTo>
                    <a:lnTo>
                      <a:pt x="234" y="710"/>
                    </a:lnTo>
                    <a:lnTo>
                      <a:pt x="244" y="710"/>
                    </a:lnTo>
                    <a:lnTo>
                      <a:pt x="253" y="710"/>
                    </a:lnTo>
                    <a:lnTo>
                      <a:pt x="262" y="709"/>
                    </a:lnTo>
                    <a:lnTo>
                      <a:pt x="271" y="707"/>
                    </a:lnTo>
                    <a:lnTo>
                      <a:pt x="276" y="704"/>
                    </a:lnTo>
                    <a:lnTo>
                      <a:pt x="279" y="701"/>
                    </a:lnTo>
                    <a:lnTo>
                      <a:pt x="279" y="693"/>
                    </a:lnTo>
                    <a:lnTo>
                      <a:pt x="277" y="686"/>
                    </a:lnTo>
                    <a:lnTo>
                      <a:pt x="273" y="681"/>
                    </a:lnTo>
                    <a:lnTo>
                      <a:pt x="265" y="678"/>
                    </a:lnTo>
                    <a:lnTo>
                      <a:pt x="260" y="677"/>
                    </a:lnTo>
                    <a:lnTo>
                      <a:pt x="254" y="675"/>
                    </a:lnTo>
                    <a:lnTo>
                      <a:pt x="249" y="674"/>
                    </a:lnTo>
                    <a:lnTo>
                      <a:pt x="243" y="672"/>
                    </a:lnTo>
                    <a:lnTo>
                      <a:pt x="238" y="671"/>
                    </a:lnTo>
                    <a:lnTo>
                      <a:pt x="235" y="667"/>
                    </a:lnTo>
                    <a:lnTo>
                      <a:pt x="233" y="664"/>
                    </a:lnTo>
                    <a:lnTo>
                      <a:pt x="233" y="659"/>
                    </a:lnTo>
                    <a:lnTo>
                      <a:pt x="239" y="656"/>
                    </a:lnTo>
                    <a:lnTo>
                      <a:pt x="246" y="649"/>
                    </a:lnTo>
                    <a:lnTo>
                      <a:pt x="254" y="639"/>
                    </a:lnTo>
                    <a:lnTo>
                      <a:pt x="261" y="626"/>
                    </a:lnTo>
                    <a:lnTo>
                      <a:pt x="268" y="611"/>
                    </a:lnTo>
                    <a:lnTo>
                      <a:pt x="274" y="597"/>
                    </a:lnTo>
                    <a:lnTo>
                      <a:pt x="281" y="582"/>
                    </a:lnTo>
                    <a:lnTo>
                      <a:pt x="286" y="568"/>
                    </a:lnTo>
                    <a:lnTo>
                      <a:pt x="291" y="553"/>
                    </a:lnTo>
                    <a:lnTo>
                      <a:pt x="297" y="538"/>
                    </a:lnTo>
                    <a:lnTo>
                      <a:pt x="299" y="523"/>
                    </a:lnTo>
                    <a:lnTo>
                      <a:pt x="297" y="508"/>
                    </a:lnTo>
                    <a:lnTo>
                      <a:pt x="292" y="495"/>
                    </a:lnTo>
                    <a:lnTo>
                      <a:pt x="288" y="481"/>
                    </a:lnTo>
                    <a:lnTo>
                      <a:pt x="283" y="467"/>
                    </a:lnTo>
                    <a:lnTo>
                      <a:pt x="276" y="454"/>
                    </a:lnTo>
                    <a:lnTo>
                      <a:pt x="287" y="458"/>
                    </a:lnTo>
                    <a:lnTo>
                      <a:pt x="297" y="461"/>
                    </a:lnTo>
                    <a:lnTo>
                      <a:pt x="307" y="465"/>
                    </a:lnTo>
                    <a:lnTo>
                      <a:pt x="318" y="467"/>
                    </a:lnTo>
                    <a:lnTo>
                      <a:pt x="328" y="469"/>
                    </a:lnTo>
                    <a:lnTo>
                      <a:pt x="340" y="472"/>
                    </a:lnTo>
                    <a:lnTo>
                      <a:pt x="351" y="474"/>
                    </a:lnTo>
                    <a:lnTo>
                      <a:pt x="364" y="475"/>
                    </a:lnTo>
                    <a:lnTo>
                      <a:pt x="368" y="477"/>
                    </a:lnTo>
                    <a:lnTo>
                      <a:pt x="372" y="482"/>
                    </a:lnTo>
                    <a:lnTo>
                      <a:pt x="374" y="489"/>
                    </a:lnTo>
                    <a:lnTo>
                      <a:pt x="375" y="495"/>
                    </a:lnTo>
                    <a:lnTo>
                      <a:pt x="374" y="521"/>
                    </a:lnTo>
                    <a:lnTo>
                      <a:pt x="372" y="548"/>
                    </a:lnTo>
                    <a:lnTo>
                      <a:pt x="370" y="575"/>
                    </a:lnTo>
                    <a:lnTo>
                      <a:pt x="371" y="602"/>
                    </a:lnTo>
                    <a:lnTo>
                      <a:pt x="374" y="605"/>
                    </a:lnTo>
                    <a:lnTo>
                      <a:pt x="381" y="606"/>
                    </a:lnTo>
                    <a:lnTo>
                      <a:pt x="389" y="607"/>
                    </a:lnTo>
                    <a:lnTo>
                      <a:pt x="396" y="607"/>
                    </a:lnTo>
                    <a:lnTo>
                      <a:pt x="393" y="614"/>
                    </a:lnTo>
                    <a:lnTo>
                      <a:pt x="390" y="622"/>
                    </a:lnTo>
                    <a:lnTo>
                      <a:pt x="389" y="632"/>
                    </a:lnTo>
                    <a:lnTo>
                      <a:pt x="389" y="639"/>
                    </a:lnTo>
                    <a:lnTo>
                      <a:pt x="391" y="642"/>
                    </a:lnTo>
                    <a:lnTo>
                      <a:pt x="396" y="643"/>
                    </a:lnTo>
                    <a:lnTo>
                      <a:pt x="401" y="644"/>
                    </a:lnTo>
                    <a:lnTo>
                      <a:pt x="406" y="645"/>
                    </a:lnTo>
                    <a:lnTo>
                      <a:pt x="412" y="647"/>
                    </a:lnTo>
                    <a:lnTo>
                      <a:pt x="419" y="647"/>
                    </a:lnTo>
                    <a:lnTo>
                      <a:pt x="426" y="647"/>
                    </a:lnTo>
                    <a:lnTo>
                      <a:pt x="433" y="647"/>
                    </a:lnTo>
                    <a:lnTo>
                      <a:pt x="439" y="648"/>
                    </a:lnTo>
                    <a:lnTo>
                      <a:pt x="444" y="649"/>
                    </a:lnTo>
                    <a:lnTo>
                      <a:pt x="450" y="650"/>
                    </a:lnTo>
                    <a:lnTo>
                      <a:pt x="456" y="651"/>
                    </a:lnTo>
                    <a:lnTo>
                      <a:pt x="461" y="652"/>
                    </a:lnTo>
                    <a:lnTo>
                      <a:pt x="466" y="652"/>
                    </a:lnTo>
                    <a:lnTo>
                      <a:pt x="472" y="654"/>
                    </a:lnTo>
                    <a:lnTo>
                      <a:pt x="478" y="654"/>
                    </a:lnTo>
                    <a:lnTo>
                      <a:pt x="484" y="654"/>
                    </a:lnTo>
                    <a:lnTo>
                      <a:pt x="489" y="655"/>
                    </a:lnTo>
                    <a:lnTo>
                      <a:pt x="495" y="655"/>
                    </a:lnTo>
                    <a:lnTo>
                      <a:pt x="502" y="654"/>
                    </a:lnTo>
                    <a:lnTo>
                      <a:pt x="508" y="654"/>
                    </a:lnTo>
                    <a:lnTo>
                      <a:pt x="514" y="650"/>
                    </a:lnTo>
                    <a:lnTo>
                      <a:pt x="519" y="647"/>
                    </a:lnTo>
                    <a:lnTo>
                      <a:pt x="525" y="641"/>
                    </a:lnTo>
                    <a:lnTo>
                      <a:pt x="524" y="635"/>
                    </a:lnTo>
                    <a:lnTo>
                      <a:pt x="520" y="628"/>
                    </a:lnTo>
                    <a:lnTo>
                      <a:pt x="516" y="624"/>
                    </a:lnTo>
                    <a:lnTo>
                      <a:pt x="511" y="620"/>
                    </a:lnTo>
                    <a:lnTo>
                      <a:pt x="505" y="618"/>
                    </a:lnTo>
                    <a:lnTo>
                      <a:pt x="499" y="617"/>
                    </a:lnTo>
                    <a:lnTo>
                      <a:pt x="490" y="616"/>
                    </a:lnTo>
                    <a:lnTo>
                      <a:pt x="482" y="614"/>
                    </a:lnTo>
                    <a:lnTo>
                      <a:pt x="474" y="612"/>
                    </a:lnTo>
                    <a:lnTo>
                      <a:pt x="467" y="611"/>
                    </a:lnTo>
                    <a:lnTo>
                      <a:pt x="462" y="607"/>
                    </a:lnTo>
                    <a:lnTo>
                      <a:pt x="458" y="603"/>
                    </a:lnTo>
                    <a:lnTo>
                      <a:pt x="464" y="582"/>
                    </a:lnTo>
                    <a:lnTo>
                      <a:pt x="463" y="545"/>
                    </a:lnTo>
                    <a:lnTo>
                      <a:pt x="457" y="504"/>
                    </a:lnTo>
                    <a:lnTo>
                      <a:pt x="451" y="465"/>
                    </a:lnTo>
                    <a:lnTo>
                      <a:pt x="449" y="452"/>
                    </a:lnTo>
                    <a:lnTo>
                      <a:pt x="443" y="440"/>
                    </a:lnTo>
                    <a:lnTo>
                      <a:pt x="436" y="430"/>
                    </a:lnTo>
                    <a:lnTo>
                      <a:pt x="428" y="422"/>
                    </a:lnTo>
                    <a:lnTo>
                      <a:pt x="412" y="413"/>
                    </a:lnTo>
                    <a:lnTo>
                      <a:pt x="395" y="405"/>
                    </a:lnTo>
                    <a:lnTo>
                      <a:pt x="378" y="398"/>
                    </a:lnTo>
                    <a:lnTo>
                      <a:pt x="360" y="391"/>
                    </a:lnTo>
                    <a:lnTo>
                      <a:pt x="343" y="385"/>
                    </a:lnTo>
                    <a:lnTo>
                      <a:pt x="326" y="378"/>
                    </a:lnTo>
                    <a:lnTo>
                      <a:pt x="309" y="371"/>
                    </a:lnTo>
                    <a:lnTo>
                      <a:pt x="292" y="364"/>
                    </a:lnTo>
                    <a:lnTo>
                      <a:pt x="286" y="361"/>
                    </a:lnTo>
                    <a:lnTo>
                      <a:pt x="280" y="355"/>
                    </a:lnTo>
                    <a:lnTo>
                      <a:pt x="274" y="351"/>
                    </a:lnTo>
                    <a:lnTo>
                      <a:pt x="271" y="344"/>
                    </a:lnTo>
                    <a:lnTo>
                      <a:pt x="264" y="330"/>
                    </a:lnTo>
                    <a:lnTo>
                      <a:pt x="258" y="316"/>
                    </a:lnTo>
                    <a:lnTo>
                      <a:pt x="252" y="302"/>
                    </a:lnTo>
                    <a:lnTo>
                      <a:pt x="248" y="288"/>
                    </a:lnTo>
                    <a:lnTo>
                      <a:pt x="242" y="273"/>
                    </a:lnTo>
                    <a:lnTo>
                      <a:pt x="237" y="260"/>
                    </a:lnTo>
                    <a:lnTo>
                      <a:pt x="234" y="245"/>
                    </a:lnTo>
                    <a:lnTo>
                      <a:pt x="230" y="231"/>
                    </a:lnTo>
                    <a:lnTo>
                      <a:pt x="230" y="220"/>
                    </a:lnTo>
                    <a:lnTo>
                      <a:pt x="233" y="211"/>
                    </a:lnTo>
                    <a:lnTo>
                      <a:pt x="236" y="201"/>
                    </a:lnTo>
                    <a:lnTo>
                      <a:pt x="241" y="192"/>
                    </a:lnTo>
                    <a:lnTo>
                      <a:pt x="246" y="184"/>
                    </a:lnTo>
                    <a:lnTo>
                      <a:pt x="252" y="177"/>
                    </a:lnTo>
                    <a:lnTo>
                      <a:pt x="258" y="170"/>
                    </a:lnTo>
                    <a:lnTo>
                      <a:pt x="264" y="163"/>
                    </a:lnTo>
                    <a:lnTo>
                      <a:pt x="271" y="156"/>
                    </a:lnTo>
                    <a:lnTo>
                      <a:pt x="276" y="148"/>
                    </a:lnTo>
                    <a:lnTo>
                      <a:pt x="282" y="141"/>
                    </a:lnTo>
                    <a:lnTo>
                      <a:pt x="287" y="133"/>
                    </a:lnTo>
                    <a:lnTo>
                      <a:pt x="290" y="125"/>
                    </a:lnTo>
                    <a:lnTo>
                      <a:pt x="291" y="116"/>
                    </a:lnTo>
                    <a:lnTo>
                      <a:pt x="289" y="106"/>
                    </a:lnTo>
                    <a:lnTo>
                      <a:pt x="284" y="100"/>
                    </a:lnTo>
                    <a:lnTo>
                      <a:pt x="273" y="88"/>
                    </a:lnTo>
                    <a:lnTo>
                      <a:pt x="262" y="78"/>
                    </a:lnTo>
                    <a:lnTo>
                      <a:pt x="251" y="68"/>
                    </a:lnTo>
                    <a:lnTo>
                      <a:pt x="239" y="59"/>
                    </a:lnTo>
                    <a:lnTo>
                      <a:pt x="227" y="51"/>
                    </a:lnTo>
                    <a:lnTo>
                      <a:pt x="215" y="43"/>
                    </a:lnTo>
                    <a:lnTo>
                      <a:pt x="203" y="35"/>
                    </a:lnTo>
                    <a:lnTo>
                      <a:pt x="189" y="28"/>
                    </a:lnTo>
                    <a:lnTo>
                      <a:pt x="183" y="26"/>
                    </a:lnTo>
                    <a:lnTo>
                      <a:pt x="177" y="25"/>
                    </a:lnTo>
                    <a:lnTo>
                      <a:pt x="172" y="27"/>
                    </a:lnTo>
                    <a:lnTo>
                      <a:pt x="166" y="33"/>
                    </a:lnTo>
                    <a:lnTo>
                      <a:pt x="162" y="32"/>
                    </a:lnTo>
                    <a:lnTo>
                      <a:pt x="158" y="29"/>
                    </a:lnTo>
                    <a:lnTo>
                      <a:pt x="154" y="26"/>
                    </a:lnTo>
                    <a:lnTo>
                      <a:pt x="153" y="22"/>
                    </a:lnTo>
                    <a:lnTo>
                      <a:pt x="153" y="20"/>
                    </a:lnTo>
                    <a:lnTo>
                      <a:pt x="153" y="17"/>
                    </a:lnTo>
                    <a:lnTo>
                      <a:pt x="154" y="13"/>
                    </a:lnTo>
                    <a:lnTo>
                      <a:pt x="153" y="11"/>
                    </a:lnTo>
                    <a:lnTo>
                      <a:pt x="151" y="10"/>
                    </a:lnTo>
                    <a:lnTo>
                      <a:pt x="147" y="9"/>
                    </a:lnTo>
                    <a:lnTo>
                      <a:pt x="145" y="10"/>
                    </a:lnTo>
                    <a:lnTo>
                      <a:pt x="143" y="11"/>
                    </a:lnTo>
                    <a:lnTo>
                      <a:pt x="142" y="14"/>
                    </a:lnTo>
                    <a:lnTo>
                      <a:pt x="142" y="19"/>
                    </a:lnTo>
                    <a:lnTo>
                      <a:pt x="140" y="24"/>
                    </a:lnTo>
                    <a:lnTo>
                      <a:pt x="139" y="28"/>
                    </a:lnTo>
                    <a:lnTo>
                      <a:pt x="136" y="29"/>
                    </a:lnTo>
                    <a:lnTo>
                      <a:pt x="132" y="28"/>
                    </a:lnTo>
                    <a:lnTo>
                      <a:pt x="128" y="27"/>
                    </a:lnTo>
                    <a:lnTo>
                      <a:pt x="125" y="24"/>
                    </a:lnTo>
                    <a:lnTo>
                      <a:pt x="124" y="19"/>
                    </a:lnTo>
                    <a:lnTo>
                      <a:pt x="125" y="13"/>
                    </a:lnTo>
                    <a:lnTo>
                      <a:pt x="125" y="9"/>
                    </a:lnTo>
                    <a:lnTo>
                      <a:pt x="124" y="4"/>
                    </a:lnTo>
                    <a:lnTo>
                      <a:pt x="120" y="2"/>
                    </a:lnTo>
                    <a:lnTo>
                      <a:pt x="115" y="0"/>
                    </a:lnTo>
                    <a:lnTo>
                      <a:pt x="109" y="2"/>
                    </a:lnTo>
                    <a:lnTo>
                      <a:pt x="105" y="4"/>
                    </a:lnTo>
                    <a:lnTo>
                      <a:pt x="100" y="10"/>
                    </a:lnTo>
                    <a:lnTo>
                      <a:pt x="97" y="17"/>
                    </a:lnTo>
                    <a:lnTo>
                      <a:pt x="96" y="25"/>
                    </a:lnTo>
                    <a:lnTo>
                      <a:pt x="94" y="33"/>
                    </a:lnTo>
                    <a:lnTo>
                      <a:pt x="94" y="42"/>
                    </a:lnTo>
                    <a:lnTo>
                      <a:pt x="97" y="50"/>
                    </a:lnTo>
                    <a:lnTo>
                      <a:pt x="100" y="57"/>
                    </a:lnTo>
                    <a:lnTo>
                      <a:pt x="107" y="62"/>
                    </a:lnTo>
                    <a:lnTo>
                      <a:pt x="112" y="64"/>
                    </a:lnTo>
                    <a:lnTo>
                      <a:pt x="117" y="65"/>
                    </a:lnTo>
                    <a:lnTo>
                      <a:pt x="123" y="65"/>
                    </a:lnTo>
                    <a:lnTo>
                      <a:pt x="129" y="65"/>
                    </a:lnTo>
                    <a:lnTo>
                      <a:pt x="135" y="65"/>
                    </a:lnTo>
                    <a:lnTo>
                      <a:pt x="140" y="64"/>
                    </a:lnTo>
                    <a:lnTo>
                      <a:pt x="145" y="64"/>
                    </a:lnTo>
                    <a:lnTo>
                      <a:pt x="151" y="65"/>
                    </a:lnTo>
                    <a:lnTo>
                      <a:pt x="150" y="68"/>
                    </a:lnTo>
                    <a:lnTo>
                      <a:pt x="151" y="73"/>
                    </a:lnTo>
                    <a:lnTo>
                      <a:pt x="153" y="77"/>
                    </a:lnTo>
                    <a:lnTo>
                      <a:pt x="157" y="79"/>
                    </a:lnTo>
                    <a:lnTo>
                      <a:pt x="166" y="83"/>
                    </a:lnTo>
                    <a:lnTo>
                      <a:pt x="173" y="88"/>
                    </a:lnTo>
                    <a:lnTo>
                      <a:pt x="180" y="93"/>
                    </a:lnTo>
                    <a:lnTo>
                      <a:pt x="185" y="97"/>
                    </a:lnTo>
                    <a:lnTo>
                      <a:pt x="190" y="102"/>
                    </a:lnTo>
                    <a:lnTo>
                      <a:pt x="195" y="106"/>
                    </a:lnTo>
                    <a:lnTo>
                      <a:pt x="199" y="110"/>
                    </a:lnTo>
                    <a:lnTo>
                      <a:pt x="204" y="115"/>
                    </a:lnTo>
                    <a:lnTo>
                      <a:pt x="211" y="123"/>
                    </a:lnTo>
                    <a:lnTo>
                      <a:pt x="212" y="129"/>
                    </a:lnTo>
                    <a:lnTo>
                      <a:pt x="207" y="134"/>
                    </a:lnTo>
                    <a:lnTo>
                      <a:pt x="195" y="136"/>
                    </a:lnTo>
                    <a:lnTo>
                      <a:pt x="189" y="136"/>
                    </a:lnTo>
                    <a:lnTo>
                      <a:pt x="183" y="138"/>
                    </a:lnTo>
                    <a:lnTo>
                      <a:pt x="178" y="139"/>
                    </a:lnTo>
                    <a:lnTo>
                      <a:pt x="173" y="139"/>
                    </a:lnTo>
                    <a:lnTo>
                      <a:pt x="167" y="141"/>
                    </a:lnTo>
                    <a:lnTo>
                      <a:pt x="162" y="143"/>
                    </a:lnTo>
                    <a:lnTo>
                      <a:pt x="158" y="146"/>
                    </a:lnTo>
                    <a:lnTo>
                      <a:pt x="153" y="149"/>
                    </a:lnTo>
                    <a:lnTo>
                      <a:pt x="147" y="154"/>
                    </a:lnTo>
                    <a:lnTo>
                      <a:pt x="142" y="158"/>
                    </a:lnTo>
                    <a:lnTo>
                      <a:pt x="135" y="162"/>
                    </a:lnTo>
                    <a:lnTo>
                      <a:pt x="129" y="161"/>
                    </a:lnTo>
                    <a:lnTo>
                      <a:pt x="128" y="156"/>
                    </a:lnTo>
                    <a:lnTo>
                      <a:pt x="131" y="150"/>
                    </a:lnTo>
                    <a:lnTo>
                      <a:pt x="136" y="143"/>
                    </a:lnTo>
                    <a:lnTo>
                      <a:pt x="139" y="138"/>
                    </a:lnTo>
                    <a:lnTo>
                      <a:pt x="137" y="133"/>
                    </a:lnTo>
                    <a:lnTo>
                      <a:pt x="131" y="127"/>
                    </a:lnTo>
                    <a:lnTo>
                      <a:pt x="125" y="123"/>
                    </a:lnTo>
                    <a:lnTo>
                      <a:pt x="123" y="118"/>
                    </a:lnTo>
                    <a:lnTo>
                      <a:pt x="124" y="116"/>
                    </a:lnTo>
                    <a:lnTo>
                      <a:pt x="125" y="112"/>
                    </a:lnTo>
                    <a:lnTo>
                      <a:pt x="125" y="110"/>
                    </a:lnTo>
                    <a:lnTo>
                      <a:pt x="124" y="108"/>
                    </a:lnTo>
                    <a:lnTo>
                      <a:pt x="117" y="105"/>
                    </a:lnTo>
                    <a:lnTo>
                      <a:pt x="110" y="104"/>
                    </a:lnTo>
                    <a:lnTo>
                      <a:pt x="102" y="103"/>
                    </a:lnTo>
                    <a:lnTo>
                      <a:pt x="96" y="101"/>
                    </a:lnTo>
                    <a:lnTo>
                      <a:pt x="92" y="97"/>
                    </a:lnTo>
                    <a:lnTo>
                      <a:pt x="92" y="94"/>
                    </a:lnTo>
                    <a:lnTo>
                      <a:pt x="92" y="90"/>
                    </a:lnTo>
                    <a:lnTo>
                      <a:pt x="89" y="87"/>
                    </a:lnTo>
                    <a:lnTo>
                      <a:pt x="83" y="85"/>
                    </a:lnTo>
                    <a:lnTo>
                      <a:pt x="76" y="82"/>
                    </a:lnTo>
                    <a:lnTo>
                      <a:pt x="70" y="81"/>
                    </a:lnTo>
                    <a:lnTo>
                      <a:pt x="63" y="80"/>
                    </a:lnTo>
                    <a:lnTo>
                      <a:pt x="58" y="79"/>
                    </a:lnTo>
                    <a:lnTo>
                      <a:pt x="51" y="79"/>
                    </a:lnTo>
                    <a:lnTo>
                      <a:pt x="45" y="79"/>
                    </a:lnTo>
                    <a:lnTo>
                      <a:pt x="38" y="80"/>
                    </a:lnTo>
                    <a:lnTo>
                      <a:pt x="28" y="85"/>
                    </a:lnTo>
                    <a:lnTo>
                      <a:pt x="18" y="91"/>
                    </a:lnTo>
                    <a:lnTo>
                      <a:pt x="11" y="101"/>
                    </a:lnTo>
                    <a:lnTo>
                      <a:pt x="6" y="110"/>
                    </a:lnTo>
                    <a:lnTo>
                      <a:pt x="2" y="120"/>
                    </a:lnTo>
                    <a:lnTo>
                      <a:pt x="0" y="131"/>
                    </a:lnTo>
                    <a:lnTo>
                      <a:pt x="1" y="142"/>
                    </a:lnTo>
                    <a:lnTo>
                      <a:pt x="3" y="153"/>
                    </a:lnTo>
                    <a:lnTo>
                      <a:pt x="6" y="158"/>
                    </a:lnTo>
                    <a:lnTo>
                      <a:pt x="9" y="164"/>
                    </a:lnTo>
                    <a:lnTo>
                      <a:pt x="14" y="169"/>
                    </a:lnTo>
                    <a:lnTo>
                      <a:pt x="17" y="173"/>
                    </a:lnTo>
                    <a:lnTo>
                      <a:pt x="23" y="177"/>
                    </a:lnTo>
                    <a:lnTo>
                      <a:pt x="28" y="180"/>
                    </a:lnTo>
                    <a:lnTo>
                      <a:pt x="32" y="184"/>
                    </a:lnTo>
                    <a:lnTo>
                      <a:pt x="38" y="187"/>
                    </a:lnTo>
                    <a:lnTo>
                      <a:pt x="43" y="189"/>
                    </a:lnTo>
                    <a:lnTo>
                      <a:pt x="47" y="189"/>
                    </a:lnTo>
                    <a:lnTo>
                      <a:pt x="51" y="191"/>
                    </a:lnTo>
                    <a:lnTo>
                      <a:pt x="55" y="192"/>
                    </a:lnTo>
                    <a:lnTo>
                      <a:pt x="59" y="192"/>
                    </a:lnTo>
                    <a:lnTo>
                      <a:pt x="63" y="193"/>
                    </a:lnTo>
                    <a:lnTo>
                      <a:pt x="66" y="195"/>
                    </a:lnTo>
                    <a:lnTo>
                      <a:pt x="68" y="199"/>
                    </a:lnTo>
                    <a:lnTo>
                      <a:pt x="68" y="203"/>
                    </a:lnTo>
                    <a:lnTo>
                      <a:pt x="66" y="209"/>
                    </a:lnTo>
                    <a:lnTo>
                      <a:pt x="63" y="214"/>
                    </a:lnTo>
                    <a:lnTo>
                      <a:pt x="60"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2535" name="Text Box 61">
            <a:extLst>
              <a:ext uri="{FF2B5EF4-FFF2-40B4-BE49-F238E27FC236}">
                <a16:creationId xmlns:a16="http://schemas.microsoft.com/office/drawing/2014/main" id="{8DFA51D7-6FBD-4C56-8B06-9033CE6D8926}"/>
              </a:ext>
            </a:extLst>
          </p:cNvPr>
          <p:cNvSpPr txBox="1">
            <a:spLocks noChangeArrowheads="1"/>
          </p:cNvSpPr>
          <p:nvPr/>
        </p:nvSpPr>
        <p:spPr bwMode="auto">
          <a:xfrm>
            <a:off x="261938" y="50006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Scaffold hazards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7873976-A2D6-40E8-AE7B-FF657C1F9151}"/>
              </a:ext>
            </a:extLst>
          </p:cNvPr>
          <p:cNvSpPr txBox="1">
            <a:spLocks noChangeArrowheads="1"/>
          </p:cNvSpPr>
          <p:nvPr/>
        </p:nvSpPr>
        <p:spPr bwMode="auto">
          <a:xfrm>
            <a:off x="76200" y="1304925"/>
            <a:ext cx="5486400" cy="74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1400">
                <a:solidFill>
                  <a:schemeClr val="tx1"/>
                </a:solidFill>
                <a:latin typeface="Times New Roman" panose="02020603050405020304" pitchFamily="18" charset="0"/>
              </a:defRPr>
            </a:lvl1pPr>
            <a:lvl2pPr marL="685800" indent="-228600" defTabSz="457200">
              <a:defRPr sz="1400">
                <a:solidFill>
                  <a:schemeClr val="tx1"/>
                </a:solidFill>
                <a:latin typeface="Times New Roman" panose="02020603050405020304" pitchFamily="18" charset="0"/>
              </a:defRPr>
            </a:lvl2pPr>
            <a:lvl3pPr marL="1143000" indent="-228600" defTabSz="457200">
              <a:defRPr sz="1400">
                <a:solidFill>
                  <a:schemeClr val="tx1"/>
                </a:solidFill>
                <a:latin typeface="Times New Roman" panose="02020603050405020304" pitchFamily="18" charset="0"/>
              </a:defRPr>
            </a:lvl3pPr>
            <a:lvl4pPr marL="1600200" indent="-228600" defTabSz="457200">
              <a:defRPr sz="1400">
                <a:solidFill>
                  <a:schemeClr val="tx1"/>
                </a:solidFill>
                <a:latin typeface="Times New Roman" panose="02020603050405020304" pitchFamily="18" charset="0"/>
              </a:defRPr>
            </a:lvl4pPr>
            <a:lvl5pPr marL="2057400" indent="-228600" defTabSz="457200">
              <a:defRPr sz="1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Ca</a:t>
            </a:r>
            <a:r>
              <a:rPr lang="es-ES_tradnl" altLang="en-US" b="1"/>
              <a:t>ídas a distinto nivel</a:t>
            </a:r>
            <a:endParaRPr lang="es-ES_tradnl" altLang="en-US"/>
          </a:p>
          <a:p>
            <a:pPr lvl="1">
              <a:buFontTx/>
              <a:buChar char="•"/>
            </a:pPr>
            <a:r>
              <a:rPr lang="es-ES_tradnl" altLang="en-US"/>
              <a:t>montaje o desmontaje incorrecto.</a:t>
            </a:r>
          </a:p>
          <a:p>
            <a:pPr lvl="1">
              <a:buFontTx/>
              <a:buChar char="•"/>
            </a:pPr>
            <a:r>
              <a:rPr lang="es-ES_tradnl" altLang="en-US"/>
              <a:t>trepando por la estructura para llegar a la zona de trabajo.</a:t>
            </a:r>
          </a:p>
          <a:p>
            <a:pPr lvl="1">
              <a:buFontTx/>
              <a:buChar char="•"/>
            </a:pPr>
            <a:r>
              <a:rPr lang="es-ES_tradnl" altLang="en-US"/>
              <a:t>ausencia de barandales de seguridad en todas o algunas de las plataformas de trabajo.</a:t>
            </a:r>
          </a:p>
          <a:p>
            <a:pPr lvl="1">
              <a:buFontTx/>
              <a:buChar char="•"/>
            </a:pPr>
            <a:r>
              <a:rPr lang="es-ES_tradnl" altLang="en-US"/>
              <a:t>plataformas no completamente entablonadas.</a:t>
            </a:r>
          </a:p>
          <a:p>
            <a:pPr lvl="1">
              <a:buFontTx/>
              <a:buChar char="•"/>
            </a:pPr>
            <a:r>
              <a:rPr lang="es-ES_tradnl" altLang="en-US"/>
              <a:t>rotura de la plataforma de trabajo.</a:t>
            </a:r>
          </a:p>
          <a:p>
            <a:pPr lvl="1">
              <a:buFontTx/>
              <a:buChar char="•"/>
            </a:pPr>
            <a:endParaRPr lang="es-ES_tradnl" altLang="en-US"/>
          </a:p>
          <a:p>
            <a:r>
              <a:rPr lang="es-ES_tradnl" altLang="en-US" b="1"/>
              <a:t>Derrumbe de la estructura</a:t>
            </a:r>
            <a:endParaRPr lang="es-ES_tradnl" altLang="en-US"/>
          </a:p>
          <a:p>
            <a:pPr lvl="1">
              <a:buFontTx/>
              <a:buChar char="•"/>
            </a:pPr>
            <a:r>
              <a:rPr lang="es-ES_tradnl" altLang="en-US"/>
              <a:t>hundimiento o reblandecimiento de toda o parte de</a:t>
            </a:r>
          </a:p>
          <a:p>
            <a:pPr lvl="1"/>
            <a:r>
              <a:rPr lang="es-ES_tradnl" altLang="en-US"/>
              <a:t>	la superficie de apoyo.</a:t>
            </a:r>
          </a:p>
          <a:p>
            <a:pPr lvl="1">
              <a:buFontTx/>
              <a:buChar char="•"/>
            </a:pPr>
            <a:r>
              <a:rPr lang="es-ES_tradnl" altLang="en-US"/>
              <a:t>apoyo del andamio sobre materiales poco resistentes.</a:t>
            </a:r>
          </a:p>
          <a:p>
            <a:pPr lvl="1">
              <a:buFontTx/>
              <a:buChar char="•"/>
            </a:pPr>
            <a:r>
              <a:rPr lang="es-ES_tradnl" altLang="en-US"/>
              <a:t>sujeciones a la fachada inexistentes, incompletas o insuficientes.</a:t>
            </a:r>
          </a:p>
          <a:p>
            <a:pPr lvl="1">
              <a:buFontTx/>
              <a:buChar char="•"/>
            </a:pPr>
            <a:r>
              <a:rPr lang="es-ES_tradnl" altLang="en-US"/>
              <a:t>viento fuerte (cubiertas de plástico aumenta la probabilidad).</a:t>
            </a:r>
          </a:p>
          <a:p>
            <a:pPr lvl="1">
              <a:buFontTx/>
              <a:buChar char="•"/>
            </a:pPr>
            <a:r>
              <a:rPr lang="es-ES_tradnl" altLang="en-US"/>
              <a:t>falla de los cables de soporte en andamios suspendidos.</a:t>
            </a:r>
          </a:p>
          <a:p>
            <a:pPr lvl="1">
              <a:buFontTx/>
              <a:buChar char="•"/>
            </a:pPr>
            <a:endParaRPr lang="es-ES_tradnl" altLang="en-US"/>
          </a:p>
          <a:p>
            <a:r>
              <a:rPr lang="es-ES_tradnl" altLang="en-US" b="1"/>
              <a:t>Contactos eléctricos</a:t>
            </a:r>
          </a:p>
          <a:p>
            <a:pPr lvl="1">
              <a:buFontTx/>
              <a:buChar char="•"/>
            </a:pPr>
            <a:r>
              <a:rPr lang="es-ES_tradnl" altLang="en-US"/>
              <a:t>directos o indirectos por proximidad a líneas eléctricas</a:t>
            </a:r>
          </a:p>
          <a:p>
            <a:pPr lvl="1"/>
            <a:r>
              <a:rPr lang="es-ES_tradnl" altLang="en-US"/>
              <a:t>	de alta o baja tensión ya sean aéreas o en fachada.</a:t>
            </a:r>
          </a:p>
          <a:p>
            <a:pPr lvl="1">
              <a:buFontTx/>
              <a:buChar char="•"/>
            </a:pPr>
            <a:r>
              <a:rPr lang="es-ES_tradnl" altLang="en-US"/>
              <a:t>cables de corriente para equipo portátil eléctrico y</a:t>
            </a:r>
          </a:p>
          <a:p>
            <a:pPr lvl="1"/>
            <a:r>
              <a:rPr lang="es-ES_tradnl" altLang="en-US"/>
              <a:t>	extensiones eléctricas.</a:t>
            </a:r>
          </a:p>
          <a:p>
            <a:pPr lvl="1">
              <a:buFontTx/>
              <a:buChar char="•"/>
            </a:pPr>
            <a:endParaRPr lang="es-ES_tradnl" altLang="en-US"/>
          </a:p>
          <a:p>
            <a:r>
              <a:rPr lang="es-ES_tradnl" altLang="en-US" b="1"/>
              <a:t>Caídas al mismo nivel</a:t>
            </a:r>
          </a:p>
          <a:p>
            <a:pPr lvl="1">
              <a:buFontTx/>
              <a:buChar char="•"/>
            </a:pPr>
            <a:r>
              <a:rPr lang="es-ES_tradnl" altLang="en-US"/>
              <a:t>por falta de orden y limpieza en la superficie de</a:t>
            </a:r>
          </a:p>
          <a:p>
            <a:pPr lvl="1"/>
            <a:r>
              <a:rPr lang="es-ES_tradnl" altLang="en-US"/>
              <a:t>	las plataformas de trabajo.</a:t>
            </a:r>
          </a:p>
          <a:p>
            <a:pPr lvl="1">
              <a:buFontTx/>
              <a:buChar char="•"/>
            </a:pPr>
            <a:endParaRPr lang="es-ES_tradnl" altLang="en-US"/>
          </a:p>
          <a:p>
            <a:r>
              <a:rPr lang="es-ES_tradnl" altLang="en-US" b="1"/>
              <a:t>Caída de materiales sobre trabajadores</a:t>
            </a:r>
          </a:p>
          <a:p>
            <a:pPr lvl="1">
              <a:buFontTx/>
              <a:buChar char="•"/>
            </a:pPr>
            <a:r>
              <a:rPr lang="es-ES_tradnl" altLang="en-US"/>
              <a:t>ladeo o hundimiento del andamio.</a:t>
            </a:r>
          </a:p>
          <a:p>
            <a:pPr lvl="1">
              <a:buFontTx/>
              <a:buChar char="•"/>
            </a:pPr>
            <a:r>
              <a:rPr lang="es-ES_tradnl" altLang="en-US"/>
              <a:t>plataforma de trabajo sin protección (falta de tabla de pie).</a:t>
            </a:r>
          </a:p>
          <a:p>
            <a:pPr lvl="1">
              <a:buFontTx/>
              <a:buChar char="•"/>
            </a:pPr>
            <a:r>
              <a:rPr lang="es-ES_tradnl" altLang="en-US"/>
              <a:t>rotura de la plataforma de trabajo.</a:t>
            </a:r>
          </a:p>
          <a:p>
            <a:pPr lvl="1">
              <a:buFontTx/>
              <a:buChar char="•"/>
            </a:pPr>
            <a:endParaRPr lang="es-ES_tradnl" altLang="en-US" b="1"/>
          </a:p>
          <a:p>
            <a:r>
              <a:rPr lang="es-ES_tradnl" altLang="en-US" b="1"/>
              <a:t>Golpes con objetos fijos</a:t>
            </a:r>
          </a:p>
          <a:p>
            <a:pPr lvl="1">
              <a:buFontTx/>
              <a:buChar char="•"/>
            </a:pPr>
            <a:r>
              <a:rPr lang="en-US" altLang="en-US"/>
              <a:t>en especial a la cabeza, pero también los brazos,</a:t>
            </a:r>
          </a:p>
          <a:p>
            <a:pPr lvl="1"/>
            <a:r>
              <a:rPr lang="en-US" altLang="en-US"/>
              <a:t>	cadera, y piernas.</a:t>
            </a:r>
          </a:p>
        </p:txBody>
      </p:sp>
      <p:sp>
        <p:nvSpPr>
          <p:cNvPr id="23555" name="AutoShape 3">
            <a:extLst>
              <a:ext uri="{FF2B5EF4-FFF2-40B4-BE49-F238E27FC236}">
                <a16:creationId xmlns:a16="http://schemas.microsoft.com/office/drawing/2014/main" id="{53FCE2FB-2A39-46A5-AF94-0BCF8C7E0FDB}"/>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3556" name="Picture 5" descr="T:\TRASCO\SCHWABE\Peso\Modules\Scaffolding\Images\Orosha2\scaffold_tifs\IMAGE4.tif">
            <a:extLst>
              <a:ext uri="{FF2B5EF4-FFF2-40B4-BE49-F238E27FC236}">
                <a16:creationId xmlns:a16="http://schemas.microsoft.com/office/drawing/2014/main" id="{203187F7-110B-4304-9A58-5E8E7C67B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1720850"/>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T:\TRASCO\SCHWABE\Peso\Modules\Scaffolding\Images\Orosha2\scaffold_tifs\IMAGE6.tif">
            <a:extLst>
              <a:ext uri="{FF2B5EF4-FFF2-40B4-BE49-F238E27FC236}">
                <a16:creationId xmlns:a16="http://schemas.microsoft.com/office/drawing/2014/main" id="{CE4CD2FC-6932-4F06-8870-F73E4FE6B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5372100"/>
            <a:ext cx="1520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7">
            <a:extLst>
              <a:ext uri="{FF2B5EF4-FFF2-40B4-BE49-F238E27FC236}">
                <a16:creationId xmlns:a16="http://schemas.microsoft.com/office/drawing/2014/main" id="{5C9BAF3A-9DED-460E-A4E9-39BAB20EC33F}"/>
              </a:ext>
            </a:extLst>
          </p:cNvPr>
          <p:cNvGrpSpPr>
            <a:grpSpLocks/>
          </p:cNvGrpSpPr>
          <p:nvPr/>
        </p:nvGrpSpPr>
        <p:grpSpPr bwMode="auto">
          <a:xfrm>
            <a:off x="5110163" y="7054850"/>
            <a:ext cx="1752600" cy="1219200"/>
            <a:chOff x="1200" y="2736"/>
            <a:chExt cx="1392" cy="1008"/>
          </a:xfrm>
        </p:grpSpPr>
        <p:sp>
          <p:nvSpPr>
            <p:cNvPr id="23560" name="AutoShape 8">
              <a:extLst>
                <a:ext uri="{FF2B5EF4-FFF2-40B4-BE49-F238E27FC236}">
                  <a16:creationId xmlns:a16="http://schemas.microsoft.com/office/drawing/2014/main" id="{79164FF6-AE56-4ADD-A553-93B3BCC14152}"/>
                </a:ext>
              </a:extLst>
            </p:cNvPr>
            <p:cNvSpPr>
              <a:spLocks noChangeArrowheads="1"/>
            </p:cNvSpPr>
            <p:nvPr/>
          </p:nvSpPr>
          <p:spPr bwMode="auto">
            <a:xfrm>
              <a:off x="1200" y="3408"/>
              <a:ext cx="1392" cy="336"/>
            </a:xfrm>
            <a:prstGeom prst="cube">
              <a:avLst>
                <a:gd name="adj" fmla="val 791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3561" name="Group 9">
              <a:extLst>
                <a:ext uri="{FF2B5EF4-FFF2-40B4-BE49-F238E27FC236}">
                  <a16:creationId xmlns:a16="http://schemas.microsoft.com/office/drawing/2014/main" id="{F31269E9-BF1F-40F0-8369-9C34252A8448}"/>
                </a:ext>
              </a:extLst>
            </p:cNvPr>
            <p:cNvGrpSpPr>
              <a:grpSpLocks/>
            </p:cNvGrpSpPr>
            <p:nvPr/>
          </p:nvGrpSpPr>
          <p:grpSpPr bwMode="auto">
            <a:xfrm rot="386244">
              <a:off x="1632" y="2736"/>
              <a:ext cx="539" cy="812"/>
              <a:chOff x="2015" y="2682"/>
              <a:chExt cx="299" cy="620"/>
            </a:xfrm>
          </p:grpSpPr>
          <p:sp>
            <p:nvSpPr>
              <p:cNvPr id="23562" name="Freeform 10">
                <a:extLst>
                  <a:ext uri="{FF2B5EF4-FFF2-40B4-BE49-F238E27FC236}">
                    <a16:creationId xmlns:a16="http://schemas.microsoft.com/office/drawing/2014/main" id="{ECF7B39E-0EA0-4122-B905-A615629DE77F}"/>
                  </a:ext>
                </a:extLst>
              </p:cNvPr>
              <p:cNvSpPr>
                <a:spLocks/>
              </p:cNvSpPr>
              <p:nvPr/>
            </p:nvSpPr>
            <p:spPr bwMode="auto">
              <a:xfrm>
                <a:off x="2110" y="2693"/>
                <a:ext cx="18"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9"/>
                    </a:lnTo>
                    <a:lnTo>
                      <a:pt x="28" y="5"/>
                    </a:lnTo>
                    <a:lnTo>
                      <a:pt x="24" y="1"/>
                    </a:lnTo>
                    <a:lnTo>
                      <a:pt x="17" y="0"/>
                    </a:lnTo>
                    <a:lnTo>
                      <a:pt x="10" y="1"/>
                    </a:lnTo>
                    <a:lnTo>
                      <a:pt x="5" y="5"/>
                    </a:lnTo>
                    <a:lnTo>
                      <a:pt x="1" y="9"/>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1">
                <a:extLst>
                  <a:ext uri="{FF2B5EF4-FFF2-40B4-BE49-F238E27FC236}">
                    <a16:creationId xmlns:a16="http://schemas.microsoft.com/office/drawing/2014/main" id="{564AD44B-EF1B-4B8F-8684-FC5A56175E68}"/>
                  </a:ext>
                </a:extLst>
              </p:cNvPr>
              <p:cNvSpPr>
                <a:spLocks/>
              </p:cNvSpPr>
              <p:nvPr/>
            </p:nvSpPr>
            <p:spPr bwMode="auto">
              <a:xfrm>
                <a:off x="2110" y="2701"/>
                <a:ext cx="18" cy="122"/>
              </a:xfrm>
              <a:custGeom>
                <a:avLst/>
                <a:gdLst>
                  <a:gd name="T0" fmla="*/ 1 w 34"/>
                  <a:gd name="T1" fmla="*/ 1 h 244"/>
                  <a:gd name="T2" fmla="*/ 1 w 34"/>
                  <a:gd name="T3" fmla="*/ 1 h 244"/>
                  <a:gd name="T4" fmla="*/ 1 w 34"/>
                  <a:gd name="T5" fmla="*/ 0 h 244"/>
                  <a:gd name="T6" fmla="*/ 0 w 34"/>
                  <a:gd name="T7" fmla="*/ 0 h 244"/>
                  <a:gd name="T8" fmla="*/ 0 w 34"/>
                  <a:gd name="T9" fmla="*/ 1 h 244"/>
                  <a:gd name="T10" fmla="*/ 1 w 34"/>
                  <a:gd name="T11" fmla="*/ 1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4">
                    <a:moveTo>
                      <a:pt x="17" y="244"/>
                    </a:moveTo>
                    <a:lnTo>
                      <a:pt x="34" y="244"/>
                    </a:lnTo>
                    <a:lnTo>
                      <a:pt x="34" y="0"/>
                    </a:lnTo>
                    <a:lnTo>
                      <a:pt x="0" y="0"/>
                    </a:lnTo>
                    <a:lnTo>
                      <a:pt x="0" y="244"/>
                    </a:lnTo>
                    <a:lnTo>
                      <a:pt x="1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2">
                <a:extLst>
                  <a:ext uri="{FF2B5EF4-FFF2-40B4-BE49-F238E27FC236}">
                    <a16:creationId xmlns:a16="http://schemas.microsoft.com/office/drawing/2014/main" id="{CFC0E95E-E338-46EF-923A-5FB1A96C0809}"/>
                  </a:ext>
                </a:extLst>
              </p:cNvPr>
              <p:cNvSpPr>
                <a:spLocks/>
              </p:cNvSpPr>
              <p:nvPr/>
            </p:nvSpPr>
            <p:spPr bwMode="auto">
              <a:xfrm>
                <a:off x="2110" y="2823"/>
                <a:ext cx="18"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2"/>
                    </a:lnTo>
                    <a:lnTo>
                      <a:pt x="10" y="16"/>
                    </a:lnTo>
                    <a:lnTo>
                      <a:pt x="17" y="17"/>
                    </a:lnTo>
                    <a:lnTo>
                      <a:pt x="24" y="16"/>
                    </a:lnTo>
                    <a:lnTo>
                      <a:pt x="28" y="12"/>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3">
                <a:extLst>
                  <a:ext uri="{FF2B5EF4-FFF2-40B4-BE49-F238E27FC236}">
                    <a16:creationId xmlns:a16="http://schemas.microsoft.com/office/drawing/2014/main" id="{F8EBD54E-B304-44A7-85E7-6EE4DB140D61}"/>
                  </a:ext>
                </a:extLst>
              </p:cNvPr>
              <p:cNvSpPr>
                <a:spLocks/>
              </p:cNvSpPr>
              <p:nvPr/>
            </p:nvSpPr>
            <p:spPr bwMode="auto">
              <a:xfrm>
                <a:off x="2179" y="2682"/>
                <a:ext cx="17"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10"/>
                    </a:lnTo>
                    <a:lnTo>
                      <a:pt x="28" y="5"/>
                    </a:lnTo>
                    <a:lnTo>
                      <a:pt x="24" y="2"/>
                    </a:lnTo>
                    <a:lnTo>
                      <a:pt x="17" y="0"/>
                    </a:lnTo>
                    <a:lnTo>
                      <a:pt x="10" y="2"/>
                    </a:lnTo>
                    <a:lnTo>
                      <a:pt x="5" y="5"/>
                    </a:lnTo>
                    <a:lnTo>
                      <a:pt x="1" y="10"/>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4">
                <a:extLst>
                  <a:ext uri="{FF2B5EF4-FFF2-40B4-BE49-F238E27FC236}">
                    <a16:creationId xmlns:a16="http://schemas.microsoft.com/office/drawing/2014/main" id="{8867B4D9-A0E6-43A3-804D-DD86E1B9C883}"/>
                  </a:ext>
                </a:extLst>
              </p:cNvPr>
              <p:cNvSpPr>
                <a:spLocks/>
              </p:cNvSpPr>
              <p:nvPr/>
            </p:nvSpPr>
            <p:spPr bwMode="auto">
              <a:xfrm>
                <a:off x="2179" y="2690"/>
                <a:ext cx="17" cy="112"/>
              </a:xfrm>
              <a:custGeom>
                <a:avLst/>
                <a:gdLst>
                  <a:gd name="T0" fmla="*/ 1 w 34"/>
                  <a:gd name="T1" fmla="*/ 1 h 223"/>
                  <a:gd name="T2" fmla="*/ 1 w 34"/>
                  <a:gd name="T3" fmla="*/ 1 h 223"/>
                  <a:gd name="T4" fmla="*/ 1 w 34"/>
                  <a:gd name="T5" fmla="*/ 0 h 223"/>
                  <a:gd name="T6" fmla="*/ 0 w 34"/>
                  <a:gd name="T7" fmla="*/ 0 h 223"/>
                  <a:gd name="T8" fmla="*/ 0 w 34"/>
                  <a:gd name="T9" fmla="*/ 1 h 223"/>
                  <a:gd name="T10" fmla="*/ 1 w 34"/>
                  <a:gd name="T11" fmla="*/ 1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3">
                    <a:moveTo>
                      <a:pt x="17" y="223"/>
                    </a:moveTo>
                    <a:lnTo>
                      <a:pt x="34" y="223"/>
                    </a:lnTo>
                    <a:lnTo>
                      <a:pt x="34" y="0"/>
                    </a:lnTo>
                    <a:lnTo>
                      <a:pt x="0" y="0"/>
                    </a:lnTo>
                    <a:lnTo>
                      <a:pt x="0" y="223"/>
                    </a:lnTo>
                    <a:lnTo>
                      <a:pt x="1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5">
                <a:extLst>
                  <a:ext uri="{FF2B5EF4-FFF2-40B4-BE49-F238E27FC236}">
                    <a16:creationId xmlns:a16="http://schemas.microsoft.com/office/drawing/2014/main" id="{AD8CA07F-5B25-464E-AC10-9B452783346F}"/>
                  </a:ext>
                </a:extLst>
              </p:cNvPr>
              <p:cNvSpPr>
                <a:spLocks/>
              </p:cNvSpPr>
              <p:nvPr/>
            </p:nvSpPr>
            <p:spPr bwMode="auto">
              <a:xfrm>
                <a:off x="2179" y="2802"/>
                <a:ext cx="17"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3"/>
                    </a:lnTo>
                    <a:lnTo>
                      <a:pt x="10" y="16"/>
                    </a:lnTo>
                    <a:lnTo>
                      <a:pt x="17" y="17"/>
                    </a:lnTo>
                    <a:lnTo>
                      <a:pt x="24" y="16"/>
                    </a:lnTo>
                    <a:lnTo>
                      <a:pt x="28" y="13"/>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6">
                <a:extLst>
                  <a:ext uri="{FF2B5EF4-FFF2-40B4-BE49-F238E27FC236}">
                    <a16:creationId xmlns:a16="http://schemas.microsoft.com/office/drawing/2014/main" id="{08771E90-61CD-45B4-8251-A29FACC59899}"/>
                  </a:ext>
                </a:extLst>
              </p:cNvPr>
              <p:cNvSpPr>
                <a:spLocks/>
              </p:cNvSpPr>
              <p:nvPr/>
            </p:nvSpPr>
            <p:spPr bwMode="auto">
              <a:xfrm>
                <a:off x="2254" y="2714"/>
                <a:ext cx="17" cy="9"/>
              </a:xfrm>
              <a:custGeom>
                <a:avLst/>
                <a:gdLst>
                  <a:gd name="T0" fmla="*/ 0 w 35"/>
                  <a:gd name="T1" fmla="*/ 1 h 17"/>
                  <a:gd name="T2" fmla="*/ 0 w 35"/>
                  <a:gd name="T3" fmla="*/ 1 h 17"/>
                  <a:gd name="T4" fmla="*/ 0 w 35"/>
                  <a:gd name="T5" fmla="*/ 1 h 17"/>
                  <a:gd name="T6" fmla="*/ 0 w 35"/>
                  <a:gd name="T7" fmla="*/ 1 h 17"/>
                  <a:gd name="T8" fmla="*/ 0 w 35"/>
                  <a:gd name="T9" fmla="*/ 0 h 17"/>
                  <a:gd name="T10" fmla="*/ 0 w 35"/>
                  <a:gd name="T11" fmla="*/ 1 h 17"/>
                  <a:gd name="T12" fmla="*/ 0 w 35"/>
                  <a:gd name="T13" fmla="*/ 1 h 17"/>
                  <a:gd name="T14" fmla="*/ 0 w 35"/>
                  <a:gd name="T15" fmla="*/ 1 h 17"/>
                  <a:gd name="T16" fmla="*/ 0 w 35"/>
                  <a:gd name="T17" fmla="*/ 1 h 17"/>
                  <a:gd name="T18" fmla="*/ 0 w 35"/>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4"/>
                    </a:lnTo>
                    <a:lnTo>
                      <a:pt x="24" y="1"/>
                    </a:lnTo>
                    <a:lnTo>
                      <a:pt x="18" y="0"/>
                    </a:lnTo>
                    <a:lnTo>
                      <a:pt x="11" y="1"/>
                    </a:lnTo>
                    <a:lnTo>
                      <a:pt x="6" y="4"/>
                    </a:lnTo>
                    <a:lnTo>
                      <a:pt x="1"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7">
                <a:extLst>
                  <a:ext uri="{FF2B5EF4-FFF2-40B4-BE49-F238E27FC236}">
                    <a16:creationId xmlns:a16="http://schemas.microsoft.com/office/drawing/2014/main" id="{F5F32B0B-ED0A-41E9-ADF4-6C2E362526CE}"/>
                  </a:ext>
                </a:extLst>
              </p:cNvPr>
              <p:cNvSpPr>
                <a:spLocks/>
              </p:cNvSpPr>
              <p:nvPr/>
            </p:nvSpPr>
            <p:spPr bwMode="auto">
              <a:xfrm>
                <a:off x="2254" y="2723"/>
                <a:ext cx="17" cy="133"/>
              </a:xfrm>
              <a:custGeom>
                <a:avLst/>
                <a:gdLst>
                  <a:gd name="T0" fmla="*/ 0 w 35"/>
                  <a:gd name="T1" fmla="*/ 1 h 266"/>
                  <a:gd name="T2" fmla="*/ 0 w 35"/>
                  <a:gd name="T3" fmla="*/ 1 h 266"/>
                  <a:gd name="T4" fmla="*/ 0 w 35"/>
                  <a:gd name="T5" fmla="*/ 0 h 266"/>
                  <a:gd name="T6" fmla="*/ 0 w 35"/>
                  <a:gd name="T7" fmla="*/ 0 h 266"/>
                  <a:gd name="T8" fmla="*/ 0 w 35"/>
                  <a:gd name="T9" fmla="*/ 1 h 266"/>
                  <a:gd name="T10" fmla="*/ 0 w 35"/>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6">
                    <a:moveTo>
                      <a:pt x="18" y="266"/>
                    </a:moveTo>
                    <a:lnTo>
                      <a:pt x="35" y="266"/>
                    </a:lnTo>
                    <a:lnTo>
                      <a:pt x="35" y="0"/>
                    </a:lnTo>
                    <a:lnTo>
                      <a:pt x="0" y="0"/>
                    </a:lnTo>
                    <a:lnTo>
                      <a:pt x="0" y="266"/>
                    </a:lnTo>
                    <a:lnTo>
                      <a:pt x="1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8">
                <a:extLst>
                  <a:ext uri="{FF2B5EF4-FFF2-40B4-BE49-F238E27FC236}">
                    <a16:creationId xmlns:a16="http://schemas.microsoft.com/office/drawing/2014/main" id="{7AC95736-00FC-4129-86D0-F1A0EF346370}"/>
                  </a:ext>
                </a:extLst>
              </p:cNvPr>
              <p:cNvSpPr>
                <a:spLocks/>
              </p:cNvSpPr>
              <p:nvPr/>
            </p:nvSpPr>
            <p:spPr bwMode="auto">
              <a:xfrm>
                <a:off x="2254" y="2856"/>
                <a:ext cx="17" cy="8"/>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1" y="8"/>
                    </a:lnTo>
                    <a:lnTo>
                      <a:pt x="6" y="13"/>
                    </a:lnTo>
                    <a:lnTo>
                      <a:pt x="11" y="16"/>
                    </a:lnTo>
                    <a:lnTo>
                      <a:pt x="18" y="17"/>
                    </a:lnTo>
                    <a:lnTo>
                      <a:pt x="24" y="16"/>
                    </a:lnTo>
                    <a:lnTo>
                      <a:pt x="29" y="13"/>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9">
                <a:extLst>
                  <a:ext uri="{FF2B5EF4-FFF2-40B4-BE49-F238E27FC236}">
                    <a16:creationId xmlns:a16="http://schemas.microsoft.com/office/drawing/2014/main" id="{275AA62A-77CE-4D25-B403-94F115D2B5AE}"/>
                  </a:ext>
                </a:extLst>
              </p:cNvPr>
              <p:cNvSpPr>
                <a:spLocks/>
              </p:cNvSpPr>
              <p:nvPr/>
            </p:nvSpPr>
            <p:spPr bwMode="auto">
              <a:xfrm>
                <a:off x="2030" y="2757"/>
                <a:ext cx="18" cy="8"/>
              </a:xfrm>
              <a:custGeom>
                <a:avLst/>
                <a:gdLst>
                  <a:gd name="T0" fmla="*/ 1 w 35"/>
                  <a:gd name="T1" fmla="*/ 0 h 17"/>
                  <a:gd name="T2" fmla="*/ 1 w 35"/>
                  <a:gd name="T3" fmla="*/ 0 h 17"/>
                  <a:gd name="T4" fmla="*/ 1 w 35"/>
                  <a:gd name="T5" fmla="*/ 0 h 17"/>
                  <a:gd name="T6" fmla="*/ 1 w 35"/>
                  <a:gd name="T7" fmla="*/ 0 h 17"/>
                  <a:gd name="T8" fmla="*/ 1 w 35"/>
                  <a:gd name="T9" fmla="*/ 0 h 17"/>
                  <a:gd name="T10" fmla="*/ 1 w 35"/>
                  <a:gd name="T11" fmla="*/ 0 h 17"/>
                  <a:gd name="T12" fmla="*/ 1 w 35"/>
                  <a:gd name="T13" fmla="*/ 0 h 17"/>
                  <a:gd name="T14" fmla="*/ 1 w 35"/>
                  <a:gd name="T15" fmla="*/ 0 h 17"/>
                  <a:gd name="T16" fmla="*/ 0 w 35"/>
                  <a:gd name="T17" fmla="*/ 0 h 17"/>
                  <a:gd name="T18" fmla="*/ 1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5"/>
                    </a:lnTo>
                    <a:lnTo>
                      <a:pt x="25" y="1"/>
                    </a:lnTo>
                    <a:lnTo>
                      <a:pt x="18" y="0"/>
                    </a:lnTo>
                    <a:lnTo>
                      <a:pt x="11" y="1"/>
                    </a:lnTo>
                    <a:lnTo>
                      <a:pt x="6" y="5"/>
                    </a:lnTo>
                    <a:lnTo>
                      <a:pt x="2"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a:extLst>
                  <a:ext uri="{FF2B5EF4-FFF2-40B4-BE49-F238E27FC236}">
                    <a16:creationId xmlns:a16="http://schemas.microsoft.com/office/drawing/2014/main" id="{A97AD098-AC10-41E6-911D-D6A09562560E}"/>
                  </a:ext>
                </a:extLst>
              </p:cNvPr>
              <p:cNvSpPr>
                <a:spLocks/>
              </p:cNvSpPr>
              <p:nvPr/>
            </p:nvSpPr>
            <p:spPr bwMode="auto">
              <a:xfrm>
                <a:off x="2030" y="2765"/>
                <a:ext cx="18" cy="111"/>
              </a:xfrm>
              <a:custGeom>
                <a:avLst/>
                <a:gdLst>
                  <a:gd name="T0" fmla="*/ 1 w 35"/>
                  <a:gd name="T1" fmla="*/ 0 h 223"/>
                  <a:gd name="T2" fmla="*/ 1 w 35"/>
                  <a:gd name="T3" fmla="*/ 0 h 223"/>
                  <a:gd name="T4" fmla="*/ 1 w 35"/>
                  <a:gd name="T5" fmla="*/ 0 h 223"/>
                  <a:gd name="T6" fmla="*/ 0 w 35"/>
                  <a:gd name="T7" fmla="*/ 0 h 223"/>
                  <a:gd name="T8" fmla="*/ 0 w 35"/>
                  <a:gd name="T9" fmla="*/ 0 h 223"/>
                  <a:gd name="T10" fmla="*/ 1 w 35"/>
                  <a:gd name="T11" fmla="*/ 0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23">
                    <a:moveTo>
                      <a:pt x="18" y="223"/>
                    </a:moveTo>
                    <a:lnTo>
                      <a:pt x="35" y="223"/>
                    </a:lnTo>
                    <a:lnTo>
                      <a:pt x="35" y="0"/>
                    </a:lnTo>
                    <a:lnTo>
                      <a:pt x="0" y="0"/>
                    </a:lnTo>
                    <a:lnTo>
                      <a:pt x="0" y="223"/>
                    </a:lnTo>
                    <a:lnTo>
                      <a:pt x="18"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1">
                <a:extLst>
                  <a:ext uri="{FF2B5EF4-FFF2-40B4-BE49-F238E27FC236}">
                    <a16:creationId xmlns:a16="http://schemas.microsoft.com/office/drawing/2014/main" id="{E25CC9FE-FE8B-4685-A6A6-046720FBBD18}"/>
                  </a:ext>
                </a:extLst>
              </p:cNvPr>
              <p:cNvSpPr>
                <a:spLocks/>
              </p:cNvSpPr>
              <p:nvPr/>
            </p:nvSpPr>
            <p:spPr bwMode="auto">
              <a:xfrm>
                <a:off x="2030" y="2876"/>
                <a:ext cx="18" cy="9"/>
              </a:xfrm>
              <a:custGeom>
                <a:avLst/>
                <a:gdLst>
                  <a:gd name="T0" fmla="*/ 0 w 35"/>
                  <a:gd name="T1" fmla="*/ 0 h 17"/>
                  <a:gd name="T2" fmla="*/ 1 w 35"/>
                  <a:gd name="T3" fmla="*/ 1 h 17"/>
                  <a:gd name="T4" fmla="*/ 1 w 35"/>
                  <a:gd name="T5" fmla="*/ 1 h 17"/>
                  <a:gd name="T6" fmla="*/ 1 w 35"/>
                  <a:gd name="T7" fmla="*/ 1 h 17"/>
                  <a:gd name="T8" fmla="*/ 1 w 35"/>
                  <a:gd name="T9" fmla="*/ 1 h 17"/>
                  <a:gd name="T10" fmla="*/ 1 w 35"/>
                  <a:gd name="T11" fmla="*/ 1 h 17"/>
                  <a:gd name="T12" fmla="*/ 1 w 35"/>
                  <a:gd name="T13" fmla="*/ 1 h 17"/>
                  <a:gd name="T14" fmla="*/ 1 w 35"/>
                  <a:gd name="T15" fmla="*/ 1 h 17"/>
                  <a:gd name="T16" fmla="*/ 1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2" y="8"/>
                    </a:lnTo>
                    <a:lnTo>
                      <a:pt x="6" y="12"/>
                    </a:lnTo>
                    <a:lnTo>
                      <a:pt x="11" y="16"/>
                    </a:lnTo>
                    <a:lnTo>
                      <a:pt x="18" y="17"/>
                    </a:lnTo>
                    <a:lnTo>
                      <a:pt x="25" y="16"/>
                    </a:lnTo>
                    <a:lnTo>
                      <a:pt x="29" y="12"/>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2">
                <a:extLst>
                  <a:ext uri="{FF2B5EF4-FFF2-40B4-BE49-F238E27FC236}">
                    <a16:creationId xmlns:a16="http://schemas.microsoft.com/office/drawing/2014/main" id="{2E0DC7A2-43B3-47D0-BFE2-34A1DA75E7C9}"/>
                  </a:ext>
                </a:extLst>
              </p:cNvPr>
              <p:cNvSpPr>
                <a:spLocks/>
              </p:cNvSpPr>
              <p:nvPr/>
            </p:nvSpPr>
            <p:spPr bwMode="auto">
              <a:xfrm>
                <a:off x="2108" y="2824"/>
                <a:ext cx="122" cy="74"/>
              </a:xfrm>
              <a:custGeom>
                <a:avLst/>
                <a:gdLst>
                  <a:gd name="T0" fmla="*/ 1 w 244"/>
                  <a:gd name="T1" fmla="*/ 1 h 148"/>
                  <a:gd name="T2" fmla="*/ 1 w 244"/>
                  <a:gd name="T3" fmla="*/ 1 h 148"/>
                  <a:gd name="T4" fmla="*/ 1 w 244"/>
                  <a:gd name="T5" fmla="*/ 1 h 148"/>
                  <a:gd name="T6" fmla="*/ 1 w 244"/>
                  <a:gd name="T7" fmla="*/ 0 h 148"/>
                  <a:gd name="T8" fmla="*/ 0 w 244"/>
                  <a:gd name="T9" fmla="*/ 1 h 148"/>
                  <a:gd name="T10" fmla="*/ 0 w 244"/>
                  <a:gd name="T11" fmla="*/ 1 h 148"/>
                  <a:gd name="T12" fmla="*/ 1 w 244"/>
                  <a:gd name="T13" fmla="*/ 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 h="148">
                    <a:moveTo>
                      <a:pt x="41" y="148"/>
                    </a:moveTo>
                    <a:lnTo>
                      <a:pt x="244" y="84"/>
                    </a:lnTo>
                    <a:lnTo>
                      <a:pt x="244" y="22"/>
                    </a:lnTo>
                    <a:lnTo>
                      <a:pt x="201" y="0"/>
                    </a:lnTo>
                    <a:lnTo>
                      <a:pt x="0" y="63"/>
                    </a:lnTo>
                    <a:lnTo>
                      <a:pt x="0" y="127"/>
                    </a:lnTo>
                    <a:lnTo>
                      <a:pt x="4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3">
                <a:extLst>
                  <a:ext uri="{FF2B5EF4-FFF2-40B4-BE49-F238E27FC236}">
                    <a16:creationId xmlns:a16="http://schemas.microsoft.com/office/drawing/2014/main" id="{75AD3701-3600-4166-B1A5-287907DFB126}"/>
                  </a:ext>
                </a:extLst>
              </p:cNvPr>
              <p:cNvSpPr>
                <a:spLocks/>
              </p:cNvSpPr>
              <p:nvPr/>
            </p:nvSpPr>
            <p:spPr bwMode="auto">
              <a:xfrm>
                <a:off x="2128" y="2863"/>
                <a:ext cx="106" cy="39"/>
              </a:xfrm>
              <a:custGeom>
                <a:avLst/>
                <a:gdLst>
                  <a:gd name="T0" fmla="*/ 0 w 213"/>
                  <a:gd name="T1" fmla="*/ 1 h 78"/>
                  <a:gd name="T2" fmla="*/ 0 w 213"/>
                  <a:gd name="T3" fmla="*/ 0 h 78"/>
                  <a:gd name="T4" fmla="*/ 0 w 213"/>
                  <a:gd name="T5" fmla="*/ 1 h 78"/>
                  <a:gd name="T6" fmla="*/ 0 w 213"/>
                  <a:gd name="T7" fmla="*/ 1 h 78"/>
                  <a:gd name="T8" fmla="*/ 0 w 213"/>
                  <a:gd name="T9" fmla="*/ 1 h 78"/>
                  <a:gd name="T10" fmla="*/ 0 w 213"/>
                  <a:gd name="T11" fmla="*/ 1 h 78"/>
                  <a:gd name="T12" fmla="*/ 0 w 213"/>
                  <a:gd name="T13" fmla="*/ 1 h 78"/>
                  <a:gd name="T14" fmla="*/ 0 w 213"/>
                  <a:gd name="T15" fmla="*/ 1 h 78"/>
                  <a:gd name="T16" fmla="*/ 0 w 213"/>
                  <a:gd name="T17" fmla="*/ 1 h 78"/>
                  <a:gd name="T18" fmla="*/ 0 w 213"/>
                  <a:gd name="T19" fmla="*/ 1 h 78"/>
                  <a:gd name="T20" fmla="*/ 0 w 213"/>
                  <a:gd name="T21" fmla="*/ 0 h 78"/>
                  <a:gd name="T22" fmla="*/ 0 w 21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 h="78">
                    <a:moveTo>
                      <a:pt x="197" y="7"/>
                    </a:moveTo>
                    <a:lnTo>
                      <a:pt x="203" y="0"/>
                    </a:lnTo>
                    <a:lnTo>
                      <a:pt x="0" y="65"/>
                    </a:lnTo>
                    <a:lnTo>
                      <a:pt x="5" y="78"/>
                    </a:lnTo>
                    <a:lnTo>
                      <a:pt x="207" y="14"/>
                    </a:lnTo>
                    <a:lnTo>
                      <a:pt x="213" y="7"/>
                    </a:lnTo>
                    <a:lnTo>
                      <a:pt x="207" y="14"/>
                    </a:lnTo>
                    <a:lnTo>
                      <a:pt x="212" y="10"/>
                    </a:lnTo>
                    <a:lnTo>
                      <a:pt x="212" y="5"/>
                    </a:lnTo>
                    <a:lnTo>
                      <a:pt x="209" y="1"/>
                    </a:lnTo>
                    <a:lnTo>
                      <a:pt x="203" y="0"/>
                    </a:lnTo>
                    <a:lnTo>
                      <a:pt x="1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4">
                <a:extLst>
                  <a:ext uri="{FF2B5EF4-FFF2-40B4-BE49-F238E27FC236}">
                    <a16:creationId xmlns:a16="http://schemas.microsoft.com/office/drawing/2014/main" id="{B48491AB-ED75-41E0-BDE9-A0F61EF31DE9}"/>
                  </a:ext>
                </a:extLst>
              </p:cNvPr>
              <p:cNvSpPr>
                <a:spLocks/>
              </p:cNvSpPr>
              <p:nvPr/>
            </p:nvSpPr>
            <p:spPr bwMode="auto">
              <a:xfrm>
                <a:off x="2226" y="2831"/>
                <a:ext cx="8" cy="35"/>
              </a:xfrm>
              <a:custGeom>
                <a:avLst/>
                <a:gdLst>
                  <a:gd name="T0" fmla="*/ 1 w 16"/>
                  <a:gd name="T1" fmla="*/ 1 h 70"/>
                  <a:gd name="T2" fmla="*/ 0 w 16"/>
                  <a:gd name="T3" fmla="*/ 1 h 70"/>
                  <a:gd name="T4" fmla="*/ 0 w 16"/>
                  <a:gd name="T5" fmla="*/ 1 h 70"/>
                  <a:gd name="T6" fmla="*/ 1 w 16"/>
                  <a:gd name="T7" fmla="*/ 1 h 70"/>
                  <a:gd name="T8" fmla="*/ 1 w 16"/>
                  <a:gd name="T9" fmla="*/ 1 h 70"/>
                  <a:gd name="T10" fmla="*/ 1 w 16"/>
                  <a:gd name="T11" fmla="*/ 1 h 70"/>
                  <a:gd name="T12" fmla="*/ 1 w 16"/>
                  <a:gd name="T13" fmla="*/ 1 h 70"/>
                  <a:gd name="T14" fmla="*/ 1 w 16"/>
                  <a:gd name="T15" fmla="*/ 1 h 70"/>
                  <a:gd name="T16" fmla="*/ 1 w 16"/>
                  <a:gd name="T17" fmla="*/ 0 h 70"/>
                  <a:gd name="T18" fmla="*/ 1 w 16"/>
                  <a:gd name="T19" fmla="*/ 1 h 70"/>
                  <a:gd name="T20" fmla="*/ 0 w 16"/>
                  <a:gd name="T21" fmla="*/ 1 h 70"/>
                  <a:gd name="T22" fmla="*/ 1 w 16"/>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0">
                    <a:moveTo>
                      <a:pt x="5" y="15"/>
                    </a:moveTo>
                    <a:lnTo>
                      <a:pt x="0" y="8"/>
                    </a:lnTo>
                    <a:lnTo>
                      <a:pt x="0" y="70"/>
                    </a:lnTo>
                    <a:lnTo>
                      <a:pt x="16" y="70"/>
                    </a:lnTo>
                    <a:lnTo>
                      <a:pt x="16" y="8"/>
                    </a:lnTo>
                    <a:lnTo>
                      <a:pt x="12" y="1"/>
                    </a:lnTo>
                    <a:lnTo>
                      <a:pt x="16" y="8"/>
                    </a:lnTo>
                    <a:lnTo>
                      <a:pt x="14" y="2"/>
                    </a:lnTo>
                    <a:lnTo>
                      <a:pt x="8" y="0"/>
                    </a:lnTo>
                    <a:lnTo>
                      <a:pt x="2" y="2"/>
                    </a:lnTo>
                    <a:lnTo>
                      <a:pt x="0" y="8"/>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5">
                <a:extLst>
                  <a:ext uri="{FF2B5EF4-FFF2-40B4-BE49-F238E27FC236}">
                    <a16:creationId xmlns:a16="http://schemas.microsoft.com/office/drawing/2014/main" id="{18517B3A-5C07-4FB3-920B-7BEE66CE0D82}"/>
                  </a:ext>
                </a:extLst>
              </p:cNvPr>
              <p:cNvSpPr>
                <a:spLocks/>
              </p:cNvSpPr>
              <p:nvPr/>
            </p:nvSpPr>
            <p:spPr bwMode="auto">
              <a:xfrm>
                <a:off x="2205" y="2820"/>
                <a:ext cx="27" cy="18"/>
              </a:xfrm>
              <a:custGeom>
                <a:avLst/>
                <a:gdLst>
                  <a:gd name="T0" fmla="*/ 0 w 55"/>
                  <a:gd name="T1" fmla="*/ 1 h 36"/>
                  <a:gd name="T2" fmla="*/ 0 w 55"/>
                  <a:gd name="T3" fmla="*/ 1 h 36"/>
                  <a:gd name="T4" fmla="*/ 0 w 55"/>
                  <a:gd name="T5" fmla="*/ 1 h 36"/>
                  <a:gd name="T6" fmla="*/ 0 w 55"/>
                  <a:gd name="T7" fmla="*/ 1 h 36"/>
                  <a:gd name="T8" fmla="*/ 0 w 55"/>
                  <a:gd name="T9" fmla="*/ 0 h 36"/>
                  <a:gd name="T10" fmla="*/ 0 w 55"/>
                  <a:gd name="T11" fmla="*/ 0 h 36"/>
                  <a:gd name="T12" fmla="*/ 0 w 55"/>
                  <a:gd name="T13" fmla="*/ 0 h 36"/>
                  <a:gd name="T14" fmla="*/ 0 w 55"/>
                  <a:gd name="T15" fmla="*/ 0 h 36"/>
                  <a:gd name="T16" fmla="*/ 0 w 55"/>
                  <a:gd name="T17" fmla="*/ 1 h 36"/>
                  <a:gd name="T18" fmla="*/ 0 w 55"/>
                  <a:gd name="T19" fmla="*/ 1 h 36"/>
                  <a:gd name="T20" fmla="*/ 0 w 55"/>
                  <a:gd name="T21" fmla="*/ 1 h 36"/>
                  <a:gd name="T22" fmla="*/ 0 w 5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36">
                    <a:moveTo>
                      <a:pt x="11" y="14"/>
                    </a:moveTo>
                    <a:lnTo>
                      <a:pt x="5" y="14"/>
                    </a:lnTo>
                    <a:lnTo>
                      <a:pt x="48" y="36"/>
                    </a:lnTo>
                    <a:lnTo>
                      <a:pt x="55" y="22"/>
                    </a:lnTo>
                    <a:lnTo>
                      <a:pt x="12" y="0"/>
                    </a:lnTo>
                    <a:lnTo>
                      <a:pt x="6" y="0"/>
                    </a:lnTo>
                    <a:lnTo>
                      <a:pt x="12" y="0"/>
                    </a:lnTo>
                    <a:lnTo>
                      <a:pt x="6" y="0"/>
                    </a:lnTo>
                    <a:lnTo>
                      <a:pt x="2" y="3"/>
                    </a:lnTo>
                    <a:lnTo>
                      <a:pt x="0" y="9"/>
                    </a:lnTo>
                    <a:lnTo>
                      <a:pt x="5" y="14"/>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6">
                <a:extLst>
                  <a:ext uri="{FF2B5EF4-FFF2-40B4-BE49-F238E27FC236}">
                    <a16:creationId xmlns:a16="http://schemas.microsoft.com/office/drawing/2014/main" id="{39EC9940-5F31-4ECD-9AB5-4F1D622AE335}"/>
                  </a:ext>
                </a:extLst>
              </p:cNvPr>
              <p:cNvSpPr>
                <a:spLocks/>
              </p:cNvSpPr>
              <p:nvPr/>
            </p:nvSpPr>
            <p:spPr bwMode="auto">
              <a:xfrm>
                <a:off x="2104" y="2820"/>
                <a:ext cx="106" cy="39"/>
              </a:xfrm>
              <a:custGeom>
                <a:avLst/>
                <a:gdLst>
                  <a:gd name="T0" fmla="*/ 1 w 212"/>
                  <a:gd name="T1" fmla="*/ 1 h 77"/>
                  <a:gd name="T2" fmla="*/ 1 w 212"/>
                  <a:gd name="T3" fmla="*/ 1 h 77"/>
                  <a:gd name="T4" fmla="*/ 1 w 212"/>
                  <a:gd name="T5" fmla="*/ 1 h 77"/>
                  <a:gd name="T6" fmla="*/ 1 w 212"/>
                  <a:gd name="T7" fmla="*/ 0 h 77"/>
                  <a:gd name="T8" fmla="*/ 1 w 212"/>
                  <a:gd name="T9" fmla="*/ 1 h 77"/>
                  <a:gd name="T10" fmla="*/ 0 w 212"/>
                  <a:gd name="T11" fmla="*/ 1 h 77"/>
                  <a:gd name="T12" fmla="*/ 1 w 212"/>
                  <a:gd name="T13" fmla="*/ 1 h 77"/>
                  <a:gd name="T14" fmla="*/ 1 w 212"/>
                  <a:gd name="T15" fmla="*/ 1 h 77"/>
                  <a:gd name="T16" fmla="*/ 1 w 212"/>
                  <a:gd name="T17" fmla="*/ 1 h 77"/>
                  <a:gd name="T18" fmla="*/ 1 w 212"/>
                  <a:gd name="T19" fmla="*/ 1 h 77"/>
                  <a:gd name="T20" fmla="*/ 1 w 212"/>
                  <a:gd name="T21" fmla="*/ 1 h 77"/>
                  <a:gd name="T22" fmla="*/ 1 w 212"/>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77">
                    <a:moveTo>
                      <a:pt x="16" y="70"/>
                    </a:moveTo>
                    <a:lnTo>
                      <a:pt x="10" y="77"/>
                    </a:lnTo>
                    <a:lnTo>
                      <a:pt x="212" y="14"/>
                    </a:lnTo>
                    <a:lnTo>
                      <a:pt x="207" y="0"/>
                    </a:lnTo>
                    <a:lnTo>
                      <a:pt x="6" y="63"/>
                    </a:lnTo>
                    <a:lnTo>
                      <a:pt x="0" y="70"/>
                    </a:lnTo>
                    <a:lnTo>
                      <a:pt x="6" y="63"/>
                    </a:lnTo>
                    <a:lnTo>
                      <a:pt x="1" y="67"/>
                    </a:lnTo>
                    <a:lnTo>
                      <a:pt x="1" y="71"/>
                    </a:lnTo>
                    <a:lnTo>
                      <a:pt x="4" y="76"/>
                    </a:lnTo>
                    <a:lnTo>
                      <a:pt x="10" y="77"/>
                    </a:lnTo>
                    <a:lnTo>
                      <a:pt x="1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7">
                <a:extLst>
                  <a:ext uri="{FF2B5EF4-FFF2-40B4-BE49-F238E27FC236}">
                    <a16:creationId xmlns:a16="http://schemas.microsoft.com/office/drawing/2014/main" id="{04ADC4E1-97E0-4C01-B73F-BAE3A251F6C9}"/>
                  </a:ext>
                </a:extLst>
              </p:cNvPr>
              <p:cNvSpPr>
                <a:spLocks/>
              </p:cNvSpPr>
              <p:nvPr/>
            </p:nvSpPr>
            <p:spPr bwMode="auto">
              <a:xfrm>
                <a:off x="2104" y="2856"/>
                <a:ext cx="8" cy="35"/>
              </a:xfrm>
              <a:custGeom>
                <a:avLst/>
                <a:gdLst>
                  <a:gd name="T0" fmla="*/ 1 w 16"/>
                  <a:gd name="T1" fmla="*/ 0 h 72"/>
                  <a:gd name="T2" fmla="*/ 1 w 16"/>
                  <a:gd name="T3" fmla="*/ 0 h 72"/>
                  <a:gd name="T4" fmla="*/ 1 w 16"/>
                  <a:gd name="T5" fmla="*/ 0 h 72"/>
                  <a:gd name="T6" fmla="*/ 0 w 16"/>
                  <a:gd name="T7" fmla="*/ 0 h 72"/>
                  <a:gd name="T8" fmla="*/ 0 w 16"/>
                  <a:gd name="T9" fmla="*/ 0 h 72"/>
                  <a:gd name="T10" fmla="*/ 1 w 16"/>
                  <a:gd name="T11" fmla="*/ 0 h 72"/>
                  <a:gd name="T12" fmla="*/ 0 w 16"/>
                  <a:gd name="T13" fmla="*/ 0 h 72"/>
                  <a:gd name="T14" fmla="*/ 1 w 16"/>
                  <a:gd name="T15" fmla="*/ 0 h 72"/>
                  <a:gd name="T16" fmla="*/ 1 w 16"/>
                  <a:gd name="T17" fmla="*/ 0 h 72"/>
                  <a:gd name="T18" fmla="*/ 1 w 16"/>
                  <a:gd name="T19" fmla="*/ 0 h 72"/>
                  <a:gd name="T20" fmla="*/ 1 w 16"/>
                  <a:gd name="T21" fmla="*/ 0 h 72"/>
                  <a:gd name="T22" fmla="*/ 1 w 16"/>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2">
                    <a:moveTo>
                      <a:pt x="11" y="57"/>
                    </a:moveTo>
                    <a:lnTo>
                      <a:pt x="16" y="64"/>
                    </a:lnTo>
                    <a:lnTo>
                      <a:pt x="16" y="0"/>
                    </a:lnTo>
                    <a:lnTo>
                      <a:pt x="0" y="0"/>
                    </a:lnTo>
                    <a:lnTo>
                      <a:pt x="0" y="64"/>
                    </a:lnTo>
                    <a:lnTo>
                      <a:pt x="4" y="70"/>
                    </a:lnTo>
                    <a:lnTo>
                      <a:pt x="0" y="64"/>
                    </a:lnTo>
                    <a:lnTo>
                      <a:pt x="2" y="69"/>
                    </a:lnTo>
                    <a:lnTo>
                      <a:pt x="8" y="72"/>
                    </a:lnTo>
                    <a:lnTo>
                      <a:pt x="14" y="69"/>
                    </a:lnTo>
                    <a:lnTo>
                      <a:pt x="16" y="64"/>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8">
                <a:extLst>
                  <a:ext uri="{FF2B5EF4-FFF2-40B4-BE49-F238E27FC236}">
                    <a16:creationId xmlns:a16="http://schemas.microsoft.com/office/drawing/2014/main" id="{2E6F34C3-A9DB-4FF4-8FE1-FF51E415E6C9}"/>
                  </a:ext>
                </a:extLst>
              </p:cNvPr>
              <p:cNvSpPr>
                <a:spLocks/>
              </p:cNvSpPr>
              <p:nvPr/>
            </p:nvSpPr>
            <p:spPr bwMode="auto">
              <a:xfrm>
                <a:off x="2106" y="2884"/>
                <a:ext cx="27" cy="18"/>
              </a:xfrm>
              <a:custGeom>
                <a:avLst/>
                <a:gdLst>
                  <a:gd name="T0" fmla="*/ 1 w 53"/>
                  <a:gd name="T1" fmla="*/ 1 h 35"/>
                  <a:gd name="T2" fmla="*/ 1 w 53"/>
                  <a:gd name="T3" fmla="*/ 1 h 35"/>
                  <a:gd name="T4" fmla="*/ 1 w 53"/>
                  <a:gd name="T5" fmla="*/ 0 h 35"/>
                  <a:gd name="T6" fmla="*/ 0 w 53"/>
                  <a:gd name="T7" fmla="*/ 1 h 35"/>
                  <a:gd name="T8" fmla="*/ 1 w 53"/>
                  <a:gd name="T9" fmla="*/ 1 h 35"/>
                  <a:gd name="T10" fmla="*/ 1 w 53"/>
                  <a:gd name="T11" fmla="*/ 1 h 35"/>
                  <a:gd name="T12" fmla="*/ 1 w 53"/>
                  <a:gd name="T13" fmla="*/ 1 h 35"/>
                  <a:gd name="T14" fmla="*/ 1 w 53"/>
                  <a:gd name="T15" fmla="*/ 1 h 35"/>
                  <a:gd name="T16" fmla="*/ 1 w 53"/>
                  <a:gd name="T17" fmla="*/ 1 h 35"/>
                  <a:gd name="T18" fmla="*/ 1 w 53"/>
                  <a:gd name="T19" fmla="*/ 1 h 35"/>
                  <a:gd name="T20" fmla="*/ 1 w 53"/>
                  <a:gd name="T21" fmla="*/ 1 h 35"/>
                  <a:gd name="T22" fmla="*/ 1 w 53"/>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3" y="22"/>
                    </a:moveTo>
                    <a:lnTo>
                      <a:pt x="49" y="22"/>
                    </a:lnTo>
                    <a:lnTo>
                      <a:pt x="7" y="0"/>
                    </a:lnTo>
                    <a:lnTo>
                      <a:pt x="0" y="13"/>
                    </a:lnTo>
                    <a:lnTo>
                      <a:pt x="42" y="35"/>
                    </a:lnTo>
                    <a:lnTo>
                      <a:pt x="48" y="35"/>
                    </a:lnTo>
                    <a:lnTo>
                      <a:pt x="42" y="35"/>
                    </a:lnTo>
                    <a:lnTo>
                      <a:pt x="48" y="35"/>
                    </a:lnTo>
                    <a:lnTo>
                      <a:pt x="52" y="32"/>
                    </a:lnTo>
                    <a:lnTo>
                      <a:pt x="53" y="26"/>
                    </a:lnTo>
                    <a:lnTo>
                      <a:pt x="49" y="22"/>
                    </a:lnTo>
                    <a:lnTo>
                      <a:pt x="4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Line 29">
                <a:extLst>
                  <a:ext uri="{FF2B5EF4-FFF2-40B4-BE49-F238E27FC236}">
                    <a16:creationId xmlns:a16="http://schemas.microsoft.com/office/drawing/2014/main" id="{6B6C1C92-0C97-4A45-8894-7D72F1B7E040}"/>
                  </a:ext>
                </a:extLst>
              </p:cNvPr>
              <p:cNvSpPr>
                <a:spLocks noChangeShapeType="1"/>
              </p:cNvSpPr>
              <p:nvPr/>
            </p:nvSpPr>
            <p:spPr bwMode="auto">
              <a:xfrm flipH="1" flipV="1">
                <a:off x="2111" y="2857"/>
                <a:ext cx="17" cy="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Line 30">
                <a:extLst>
                  <a:ext uri="{FF2B5EF4-FFF2-40B4-BE49-F238E27FC236}">
                    <a16:creationId xmlns:a16="http://schemas.microsoft.com/office/drawing/2014/main" id="{9A2F1997-2F92-4495-AE96-A1BE2810EBB5}"/>
                  </a:ext>
                </a:extLst>
              </p:cNvPr>
              <p:cNvSpPr>
                <a:spLocks noChangeShapeType="1"/>
              </p:cNvSpPr>
              <p:nvPr/>
            </p:nvSpPr>
            <p:spPr bwMode="auto">
              <a:xfrm flipV="1">
                <a:off x="2129" y="2869"/>
                <a:ext cx="1" cy="2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31">
                <a:extLst>
                  <a:ext uri="{FF2B5EF4-FFF2-40B4-BE49-F238E27FC236}">
                    <a16:creationId xmlns:a16="http://schemas.microsoft.com/office/drawing/2014/main" id="{7EC81E8E-88B0-4BDF-A770-48DCD6BD092E}"/>
                  </a:ext>
                </a:extLst>
              </p:cNvPr>
              <p:cNvSpPr>
                <a:spLocks noChangeShapeType="1"/>
              </p:cNvSpPr>
              <p:nvPr/>
            </p:nvSpPr>
            <p:spPr bwMode="auto">
              <a:xfrm flipV="1">
                <a:off x="2132" y="2835"/>
                <a:ext cx="96" cy="3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Freeform 32">
                <a:extLst>
                  <a:ext uri="{FF2B5EF4-FFF2-40B4-BE49-F238E27FC236}">
                    <a16:creationId xmlns:a16="http://schemas.microsoft.com/office/drawing/2014/main" id="{B27349F5-9944-4200-989A-0D86CFF9AE6D}"/>
                  </a:ext>
                </a:extLst>
              </p:cNvPr>
              <p:cNvSpPr>
                <a:spLocks/>
              </p:cNvSpPr>
              <p:nvPr/>
            </p:nvSpPr>
            <p:spPr bwMode="auto">
              <a:xfrm>
                <a:off x="2015" y="2896"/>
                <a:ext cx="65" cy="48"/>
              </a:xfrm>
              <a:custGeom>
                <a:avLst/>
                <a:gdLst>
                  <a:gd name="T0" fmla="*/ 1 w 129"/>
                  <a:gd name="T1" fmla="*/ 1 h 95"/>
                  <a:gd name="T2" fmla="*/ 1 w 129"/>
                  <a:gd name="T3" fmla="*/ 1 h 95"/>
                  <a:gd name="T4" fmla="*/ 1 w 129"/>
                  <a:gd name="T5" fmla="*/ 1 h 95"/>
                  <a:gd name="T6" fmla="*/ 1 w 129"/>
                  <a:gd name="T7" fmla="*/ 1 h 95"/>
                  <a:gd name="T8" fmla="*/ 1 w 129"/>
                  <a:gd name="T9" fmla="*/ 1 h 95"/>
                  <a:gd name="T10" fmla="*/ 1 w 129"/>
                  <a:gd name="T11" fmla="*/ 1 h 95"/>
                  <a:gd name="T12" fmla="*/ 1 w 129"/>
                  <a:gd name="T13" fmla="*/ 1 h 95"/>
                  <a:gd name="T14" fmla="*/ 1 w 129"/>
                  <a:gd name="T15" fmla="*/ 1 h 95"/>
                  <a:gd name="T16" fmla="*/ 1 w 129"/>
                  <a:gd name="T17" fmla="*/ 1 h 95"/>
                  <a:gd name="T18" fmla="*/ 1 w 129"/>
                  <a:gd name="T19" fmla="*/ 1 h 95"/>
                  <a:gd name="T20" fmla="*/ 1 w 129"/>
                  <a:gd name="T21" fmla="*/ 1 h 95"/>
                  <a:gd name="T22" fmla="*/ 1 w 129"/>
                  <a:gd name="T23" fmla="*/ 1 h 95"/>
                  <a:gd name="T24" fmla="*/ 1 w 129"/>
                  <a:gd name="T25" fmla="*/ 1 h 95"/>
                  <a:gd name="T26" fmla="*/ 1 w 129"/>
                  <a:gd name="T27" fmla="*/ 1 h 95"/>
                  <a:gd name="T28" fmla="*/ 1 w 129"/>
                  <a:gd name="T29" fmla="*/ 1 h 95"/>
                  <a:gd name="T30" fmla="*/ 1 w 129"/>
                  <a:gd name="T31" fmla="*/ 1 h 95"/>
                  <a:gd name="T32" fmla="*/ 1 w 129"/>
                  <a:gd name="T33" fmla="*/ 1 h 95"/>
                  <a:gd name="T34" fmla="*/ 1 w 129"/>
                  <a:gd name="T35" fmla="*/ 1 h 95"/>
                  <a:gd name="T36" fmla="*/ 1 w 129"/>
                  <a:gd name="T37" fmla="*/ 1 h 95"/>
                  <a:gd name="T38" fmla="*/ 1 w 129"/>
                  <a:gd name="T39" fmla="*/ 1 h 95"/>
                  <a:gd name="T40" fmla="*/ 1 w 129"/>
                  <a:gd name="T41" fmla="*/ 0 h 95"/>
                  <a:gd name="T42" fmla="*/ 1 w 129"/>
                  <a:gd name="T43" fmla="*/ 0 h 95"/>
                  <a:gd name="T44" fmla="*/ 1 w 129"/>
                  <a:gd name="T45" fmla="*/ 0 h 95"/>
                  <a:gd name="T46" fmla="*/ 1 w 129"/>
                  <a:gd name="T47" fmla="*/ 0 h 95"/>
                  <a:gd name="T48" fmla="*/ 1 w 129"/>
                  <a:gd name="T49" fmla="*/ 0 h 95"/>
                  <a:gd name="T50" fmla="*/ 1 w 129"/>
                  <a:gd name="T51" fmla="*/ 1 h 95"/>
                  <a:gd name="T52" fmla="*/ 1 w 129"/>
                  <a:gd name="T53" fmla="*/ 1 h 95"/>
                  <a:gd name="T54" fmla="*/ 1 w 129"/>
                  <a:gd name="T55" fmla="*/ 1 h 95"/>
                  <a:gd name="T56" fmla="*/ 1 w 129"/>
                  <a:gd name="T57" fmla="*/ 1 h 95"/>
                  <a:gd name="T58" fmla="*/ 1 w 129"/>
                  <a:gd name="T59" fmla="*/ 1 h 95"/>
                  <a:gd name="T60" fmla="*/ 1 w 129"/>
                  <a:gd name="T61" fmla="*/ 1 h 95"/>
                  <a:gd name="T62" fmla="*/ 1 w 129"/>
                  <a:gd name="T63" fmla="*/ 1 h 95"/>
                  <a:gd name="T64" fmla="*/ 1 w 129"/>
                  <a:gd name="T65" fmla="*/ 1 h 95"/>
                  <a:gd name="T66" fmla="*/ 0 w 129"/>
                  <a:gd name="T67" fmla="*/ 1 h 95"/>
                  <a:gd name="T68" fmla="*/ 0 w 129"/>
                  <a:gd name="T69" fmla="*/ 1 h 95"/>
                  <a:gd name="T70" fmla="*/ 0 w 129"/>
                  <a:gd name="T71" fmla="*/ 1 h 95"/>
                  <a:gd name="T72" fmla="*/ 0 w 129"/>
                  <a:gd name="T73" fmla="*/ 1 h 95"/>
                  <a:gd name="T74" fmla="*/ 1 w 129"/>
                  <a:gd name="T75" fmla="*/ 1 h 95"/>
                  <a:gd name="T76" fmla="*/ 1 w 129"/>
                  <a:gd name="T77" fmla="*/ 1 h 95"/>
                  <a:gd name="T78" fmla="*/ 1 w 129"/>
                  <a:gd name="T79" fmla="*/ 1 h 95"/>
                  <a:gd name="T80" fmla="*/ 1 w 129"/>
                  <a:gd name="T81" fmla="*/ 1 h 95"/>
                  <a:gd name="T82" fmla="*/ 1 w 129"/>
                  <a:gd name="T83" fmla="*/ 1 h 95"/>
                  <a:gd name="T84" fmla="*/ 1 w 129"/>
                  <a:gd name="T85" fmla="*/ 1 h 95"/>
                  <a:gd name="T86" fmla="*/ 1 w 129"/>
                  <a:gd name="T87" fmla="*/ 1 h 95"/>
                  <a:gd name="T88" fmla="*/ 1 w 129"/>
                  <a:gd name="T89" fmla="*/ 1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95">
                    <a:moveTo>
                      <a:pt x="47" y="95"/>
                    </a:moveTo>
                    <a:lnTo>
                      <a:pt x="51" y="95"/>
                    </a:lnTo>
                    <a:lnTo>
                      <a:pt x="56" y="95"/>
                    </a:lnTo>
                    <a:lnTo>
                      <a:pt x="61" y="95"/>
                    </a:lnTo>
                    <a:lnTo>
                      <a:pt x="65" y="95"/>
                    </a:lnTo>
                    <a:lnTo>
                      <a:pt x="70" y="95"/>
                    </a:lnTo>
                    <a:lnTo>
                      <a:pt x="74" y="95"/>
                    </a:lnTo>
                    <a:lnTo>
                      <a:pt x="79" y="95"/>
                    </a:lnTo>
                    <a:lnTo>
                      <a:pt x="84" y="94"/>
                    </a:lnTo>
                    <a:lnTo>
                      <a:pt x="91" y="93"/>
                    </a:lnTo>
                    <a:lnTo>
                      <a:pt x="96" y="91"/>
                    </a:lnTo>
                    <a:lnTo>
                      <a:pt x="103" y="89"/>
                    </a:lnTo>
                    <a:lnTo>
                      <a:pt x="108" y="85"/>
                    </a:lnTo>
                    <a:lnTo>
                      <a:pt x="119" y="65"/>
                    </a:lnTo>
                    <a:lnTo>
                      <a:pt x="126" y="42"/>
                    </a:lnTo>
                    <a:lnTo>
                      <a:pt x="129" y="23"/>
                    </a:lnTo>
                    <a:lnTo>
                      <a:pt x="127" y="10"/>
                    </a:lnTo>
                    <a:lnTo>
                      <a:pt x="125" y="7"/>
                    </a:lnTo>
                    <a:lnTo>
                      <a:pt x="122" y="3"/>
                    </a:lnTo>
                    <a:lnTo>
                      <a:pt x="117" y="1"/>
                    </a:lnTo>
                    <a:lnTo>
                      <a:pt x="112" y="0"/>
                    </a:lnTo>
                    <a:lnTo>
                      <a:pt x="101" y="0"/>
                    </a:lnTo>
                    <a:lnTo>
                      <a:pt x="89" y="0"/>
                    </a:lnTo>
                    <a:lnTo>
                      <a:pt x="77" y="0"/>
                    </a:lnTo>
                    <a:lnTo>
                      <a:pt x="64" y="0"/>
                    </a:lnTo>
                    <a:lnTo>
                      <a:pt x="51" y="1"/>
                    </a:lnTo>
                    <a:lnTo>
                      <a:pt x="40" y="2"/>
                    </a:lnTo>
                    <a:lnTo>
                      <a:pt x="27" y="4"/>
                    </a:lnTo>
                    <a:lnTo>
                      <a:pt x="17" y="8"/>
                    </a:lnTo>
                    <a:lnTo>
                      <a:pt x="11" y="12"/>
                    </a:lnTo>
                    <a:lnTo>
                      <a:pt x="5" y="21"/>
                    </a:lnTo>
                    <a:lnTo>
                      <a:pt x="2" y="30"/>
                    </a:lnTo>
                    <a:lnTo>
                      <a:pt x="1" y="38"/>
                    </a:lnTo>
                    <a:lnTo>
                      <a:pt x="0" y="44"/>
                    </a:lnTo>
                    <a:lnTo>
                      <a:pt x="0" y="51"/>
                    </a:lnTo>
                    <a:lnTo>
                      <a:pt x="0" y="57"/>
                    </a:lnTo>
                    <a:lnTo>
                      <a:pt x="0" y="63"/>
                    </a:lnTo>
                    <a:lnTo>
                      <a:pt x="4" y="70"/>
                    </a:lnTo>
                    <a:lnTo>
                      <a:pt x="11" y="77"/>
                    </a:lnTo>
                    <a:lnTo>
                      <a:pt x="19" y="83"/>
                    </a:lnTo>
                    <a:lnTo>
                      <a:pt x="26" y="87"/>
                    </a:lnTo>
                    <a:lnTo>
                      <a:pt x="31" y="91"/>
                    </a:lnTo>
                    <a:lnTo>
                      <a:pt x="35" y="93"/>
                    </a:lnTo>
                    <a:lnTo>
                      <a:pt x="41" y="94"/>
                    </a:lnTo>
                    <a:lnTo>
                      <a:pt x="4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3">
                <a:extLst>
                  <a:ext uri="{FF2B5EF4-FFF2-40B4-BE49-F238E27FC236}">
                    <a16:creationId xmlns:a16="http://schemas.microsoft.com/office/drawing/2014/main" id="{EF42762E-6B4C-47E9-993F-6B74EB4676AE}"/>
                  </a:ext>
                </a:extLst>
              </p:cNvPr>
              <p:cNvSpPr>
                <a:spLocks/>
              </p:cNvSpPr>
              <p:nvPr/>
            </p:nvSpPr>
            <p:spPr bwMode="auto">
              <a:xfrm>
                <a:off x="2223" y="2895"/>
                <a:ext cx="26"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3">
                    <a:moveTo>
                      <a:pt x="13" y="3"/>
                    </a:moveTo>
                    <a:lnTo>
                      <a:pt x="19" y="0"/>
                    </a:lnTo>
                    <a:lnTo>
                      <a:pt x="27" y="0"/>
                    </a:lnTo>
                    <a:lnTo>
                      <a:pt x="35" y="3"/>
                    </a:lnTo>
                    <a:lnTo>
                      <a:pt x="43" y="10"/>
                    </a:lnTo>
                    <a:lnTo>
                      <a:pt x="50" y="18"/>
                    </a:lnTo>
                    <a:lnTo>
                      <a:pt x="53" y="26"/>
                    </a:lnTo>
                    <a:lnTo>
                      <a:pt x="53" y="34"/>
                    </a:lnTo>
                    <a:lnTo>
                      <a:pt x="50" y="40"/>
                    </a:lnTo>
                    <a:lnTo>
                      <a:pt x="37" y="53"/>
                    </a:lnTo>
                    <a:lnTo>
                      <a:pt x="0" y="16"/>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4">
                <a:extLst>
                  <a:ext uri="{FF2B5EF4-FFF2-40B4-BE49-F238E27FC236}">
                    <a16:creationId xmlns:a16="http://schemas.microsoft.com/office/drawing/2014/main" id="{80E4CDF2-F35F-46EE-A496-12A712E4DC3D}"/>
                  </a:ext>
                </a:extLst>
              </p:cNvPr>
              <p:cNvSpPr>
                <a:spLocks/>
              </p:cNvSpPr>
              <p:nvPr/>
            </p:nvSpPr>
            <p:spPr bwMode="auto">
              <a:xfrm>
                <a:off x="2227" y="2891"/>
                <a:ext cx="19" cy="11"/>
              </a:xfrm>
              <a:custGeom>
                <a:avLst/>
                <a:gdLst>
                  <a:gd name="T0" fmla="*/ 0 w 39"/>
                  <a:gd name="T1" fmla="*/ 1 h 21"/>
                  <a:gd name="T2" fmla="*/ 0 w 39"/>
                  <a:gd name="T3" fmla="*/ 1 h 21"/>
                  <a:gd name="T4" fmla="*/ 0 w 39"/>
                  <a:gd name="T5" fmla="*/ 1 h 21"/>
                  <a:gd name="T6" fmla="*/ 0 w 39"/>
                  <a:gd name="T7" fmla="*/ 0 h 21"/>
                  <a:gd name="T8" fmla="*/ 0 w 39"/>
                  <a:gd name="T9" fmla="*/ 0 h 21"/>
                  <a:gd name="T10" fmla="*/ 0 w 39"/>
                  <a:gd name="T11" fmla="*/ 1 h 21"/>
                  <a:gd name="T12" fmla="*/ 0 w 39"/>
                  <a:gd name="T13" fmla="*/ 1 h 21"/>
                  <a:gd name="T14" fmla="*/ 0 w 39"/>
                  <a:gd name="T15" fmla="*/ 1 h 21"/>
                  <a:gd name="T16" fmla="*/ 0 w 39"/>
                  <a:gd name="T17" fmla="*/ 1 h 21"/>
                  <a:gd name="T18" fmla="*/ 0 w 39"/>
                  <a:gd name="T19" fmla="*/ 1 h 21"/>
                  <a:gd name="T20" fmla="*/ 0 w 39"/>
                  <a:gd name="T21" fmla="*/ 1 h 21"/>
                  <a:gd name="T22" fmla="*/ 0 w 39"/>
                  <a:gd name="T23" fmla="*/ 1 h 21"/>
                  <a:gd name="T24" fmla="*/ 0 w 39"/>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21">
                    <a:moveTo>
                      <a:pt x="39" y="12"/>
                    </a:moveTo>
                    <a:lnTo>
                      <a:pt x="39" y="12"/>
                    </a:lnTo>
                    <a:lnTo>
                      <a:pt x="30" y="4"/>
                    </a:lnTo>
                    <a:lnTo>
                      <a:pt x="20" y="0"/>
                    </a:lnTo>
                    <a:lnTo>
                      <a:pt x="9" y="0"/>
                    </a:lnTo>
                    <a:lnTo>
                      <a:pt x="0" y="5"/>
                    </a:lnTo>
                    <a:lnTo>
                      <a:pt x="9" y="15"/>
                    </a:lnTo>
                    <a:lnTo>
                      <a:pt x="12" y="13"/>
                    </a:lnTo>
                    <a:lnTo>
                      <a:pt x="17" y="13"/>
                    </a:lnTo>
                    <a:lnTo>
                      <a:pt x="23" y="16"/>
                    </a:lnTo>
                    <a:lnTo>
                      <a:pt x="30" y="21"/>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5">
                <a:extLst>
                  <a:ext uri="{FF2B5EF4-FFF2-40B4-BE49-F238E27FC236}">
                    <a16:creationId xmlns:a16="http://schemas.microsoft.com/office/drawing/2014/main" id="{BFAC0F29-5DD8-43FD-B3F2-4C0614411302}"/>
                  </a:ext>
                </a:extLst>
              </p:cNvPr>
              <p:cNvSpPr>
                <a:spLocks/>
              </p:cNvSpPr>
              <p:nvPr/>
            </p:nvSpPr>
            <p:spPr bwMode="auto">
              <a:xfrm>
                <a:off x="2242" y="2898"/>
                <a:ext cx="10" cy="20"/>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42">
                    <a:moveTo>
                      <a:pt x="16" y="39"/>
                    </a:moveTo>
                    <a:lnTo>
                      <a:pt x="16" y="39"/>
                    </a:lnTo>
                    <a:lnTo>
                      <a:pt x="22" y="30"/>
                    </a:lnTo>
                    <a:lnTo>
                      <a:pt x="22" y="20"/>
                    </a:lnTo>
                    <a:lnTo>
                      <a:pt x="17" y="9"/>
                    </a:lnTo>
                    <a:lnTo>
                      <a:pt x="9" y="0"/>
                    </a:lnTo>
                    <a:lnTo>
                      <a:pt x="0" y="9"/>
                    </a:lnTo>
                    <a:lnTo>
                      <a:pt x="6" y="16"/>
                    </a:lnTo>
                    <a:lnTo>
                      <a:pt x="8" y="22"/>
                    </a:lnTo>
                    <a:lnTo>
                      <a:pt x="8" y="28"/>
                    </a:lnTo>
                    <a:lnTo>
                      <a:pt x="7" y="30"/>
                    </a:lnTo>
                    <a:lnTo>
                      <a:pt x="5" y="35"/>
                    </a:lnTo>
                    <a:lnTo>
                      <a:pt x="7" y="39"/>
                    </a:lnTo>
                    <a:lnTo>
                      <a:pt x="12" y="42"/>
                    </a:lnTo>
                    <a:lnTo>
                      <a:pt x="1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6">
                <a:extLst>
                  <a:ext uri="{FF2B5EF4-FFF2-40B4-BE49-F238E27FC236}">
                    <a16:creationId xmlns:a16="http://schemas.microsoft.com/office/drawing/2014/main" id="{5E90085F-E964-47D0-87DF-6FF5FEB06DA5}"/>
                  </a:ext>
                </a:extLst>
              </p:cNvPr>
              <p:cNvSpPr>
                <a:spLocks/>
              </p:cNvSpPr>
              <p:nvPr/>
            </p:nvSpPr>
            <p:spPr bwMode="auto">
              <a:xfrm>
                <a:off x="2238" y="2913"/>
                <a:ext cx="12" cy="12"/>
              </a:xfrm>
              <a:custGeom>
                <a:avLst/>
                <a:gdLst>
                  <a:gd name="T0" fmla="*/ 1 w 24"/>
                  <a:gd name="T1" fmla="*/ 1 h 24"/>
                  <a:gd name="T2" fmla="*/ 1 w 24"/>
                  <a:gd name="T3" fmla="*/ 1 h 24"/>
                  <a:gd name="T4" fmla="*/ 1 w 24"/>
                  <a:gd name="T5" fmla="*/ 1 h 24"/>
                  <a:gd name="T6" fmla="*/ 1 w 24"/>
                  <a:gd name="T7" fmla="*/ 0 h 24"/>
                  <a:gd name="T8" fmla="*/ 1 w 24"/>
                  <a:gd name="T9" fmla="*/ 1 h 24"/>
                  <a:gd name="T10" fmla="*/ 1 w 24"/>
                  <a:gd name="T11" fmla="*/ 1 h 24"/>
                  <a:gd name="T12" fmla="*/ 1 w 24"/>
                  <a:gd name="T13" fmla="*/ 1 h 24"/>
                  <a:gd name="T14" fmla="*/ 0 w 24"/>
                  <a:gd name="T15" fmla="*/ 1 h 24"/>
                  <a:gd name="T16" fmla="*/ 1 w 24"/>
                  <a:gd name="T17" fmla="*/ 1 h 24"/>
                  <a:gd name="T18" fmla="*/ 1 w 24"/>
                  <a:gd name="T19" fmla="*/ 1 h 24"/>
                  <a:gd name="T20" fmla="*/ 1 w 24"/>
                  <a:gd name="T21" fmla="*/ 1 h 24"/>
                  <a:gd name="T22" fmla="*/ 1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4">
                    <a:moveTo>
                      <a:pt x="2" y="22"/>
                    </a:moveTo>
                    <a:lnTo>
                      <a:pt x="12" y="22"/>
                    </a:lnTo>
                    <a:lnTo>
                      <a:pt x="24" y="9"/>
                    </a:lnTo>
                    <a:lnTo>
                      <a:pt x="15" y="0"/>
                    </a:lnTo>
                    <a:lnTo>
                      <a:pt x="2" y="13"/>
                    </a:lnTo>
                    <a:lnTo>
                      <a:pt x="12" y="13"/>
                    </a:lnTo>
                    <a:lnTo>
                      <a:pt x="2" y="13"/>
                    </a:lnTo>
                    <a:lnTo>
                      <a:pt x="0" y="18"/>
                    </a:lnTo>
                    <a:lnTo>
                      <a:pt x="2" y="22"/>
                    </a:lnTo>
                    <a:lnTo>
                      <a:pt x="7" y="24"/>
                    </a:lnTo>
                    <a:lnTo>
                      <a:pt x="12" y="22"/>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7">
                <a:extLst>
                  <a:ext uri="{FF2B5EF4-FFF2-40B4-BE49-F238E27FC236}">
                    <a16:creationId xmlns:a16="http://schemas.microsoft.com/office/drawing/2014/main" id="{328FABC0-B6FC-4DE3-A1C0-E2869A01BDDD}"/>
                  </a:ext>
                </a:extLst>
              </p:cNvPr>
              <p:cNvSpPr>
                <a:spLocks/>
              </p:cNvSpPr>
              <p:nvPr/>
            </p:nvSpPr>
            <p:spPr bwMode="auto">
              <a:xfrm>
                <a:off x="2219" y="2899"/>
                <a:ext cx="24" cy="25"/>
              </a:xfrm>
              <a:custGeom>
                <a:avLst/>
                <a:gdLst>
                  <a:gd name="T0" fmla="*/ 0 w 49"/>
                  <a:gd name="T1" fmla="*/ 1 h 48"/>
                  <a:gd name="T2" fmla="*/ 0 w 49"/>
                  <a:gd name="T3" fmla="*/ 1 h 48"/>
                  <a:gd name="T4" fmla="*/ 0 w 49"/>
                  <a:gd name="T5" fmla="*/ 1 h 48"/>
                  <a:gd name="T6" fmla="*/ 0 w 49"/>
                  <a:gd name="T7" fmla="*/ 1 h 48"/>
                  <a:gd name="T8" fmla="*/ 0 w 49"/>
                  <a:gd name="T9" fmla="*/ 1 h 48"/>
                  <a:gd name="T10" fmla="*/ 0 w 49"/>
                  <a:gd name="T11" fmla="*/ 1 h 48"/>
                  <a:gd name="T12" fmla="*/ 0 w 49"/>
                  <a:gd name="T13" fmla="*/ 1 h 48"/>
                  <a:gd name="T14" fmla="*/ 0 w 49"/>
                  <a:gd name="T15" fmla="*/ 0 h 48"/>
                  <a:gd name="T16" fmla="*/ 0 w 49"/>
                  <a:gd name="T17" fmla="*/ 1 h 48"/>
                  <a:gd name="T18" fmla="*/ 0 w 49"/>
                  <a:gd name="T19" fmla="*/ 1 h 48"/>
                  <a:gd name="T20" fmla="*/ 0 w 49"/>
                  <a:gd name="T21" fmla="*/ 1 h 48"/>
                  <a:gd name="T22" fmla="*/ 0 w 49"/>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48">
                    <a:moveTo>
                      <a:pt x="2" y="2"/>
                    </a:moveTo>
                    <a:lnTo>
                      <a:pt x="2" y="11"/>
                    </a:lnTo>
                    <a:lnTo>
                      <a:pt x="39" y="48"/>
                    </a:lnTo>
                    <a:lnTo>
                      <a:pt x="49" y="39"/>
                    </a:lnTo>
                    <a:lnTo>
                      <a:pt x="12" y="2"/>
                    </a:lnTo>
                    <a:lnTo>
                      <a:pt x="12" y="11"/>
                    </a:lnTo>
                    <a:lnTo>
                      <a:pt x="12" y="2"/>
                    </a:lnTo>
                    <a:lnTo>
                      <a:pt x="7" y="0"/>
                    </a:lnTo>
                    <a:lnTo>
                      <a:pt x="2" y="2"/>
                    </a:lnTo>
                    <a:lnTo>
                      <a:pt x="0" y="7"/>
                    </a:lnTo>
                    <a:lnTo>
                      <a:pt x="2" y="11"/>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8">
                <a:extLst>
                  <a:ext uri="{FF2B5EF4-FFF2-40B4-BE49-F238E27FC236}">
                    <a16:creationId xmlns:a16="http://schemas.microsoft.com/office/drawing/2014/main" id="{CFA03B1E-9FA0-4A89-91C6-7D2F950194C6}"/>
                  </a:ext>
                </a:extLst>
              </p:cNvPr>
              <p:cNvSpPr>
                <a:spLocks/>
              </p:cNvSpPr>
              <p:nvPr/>
            </p:nvSpPr>
            <p:spPr bwMode="auto">
              <a:xfrm>
                <a:off x="2220" y="289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4">
                    <a:moveTo>
                      <a:pt x="13" y="2"/>
                    </a:moveTo>
                    <a:lnTo>
                      <a:pt x="13" y="2"/>
                    </a:lnTo>
                    <a:lnTo>
                      <a:pt x="0" y="15"/>
                    </a:lnTo>
                    <a:lnTo>
                      <a:pt x="10" y="24"/>
                    </a:lnTo>
                    <a:lnTo>
                      <a:pt x="22" y="12"/>
                    </a:lnTo>
                    <a:lnTo>
                      <a:pt x="25" y="7"/>
                    </a:lnTo>
                    <a:lnTo>
                      <a:pt x="22" y="2"/>
                    </a:lnTo>
                    <a:lnTo>
                      <a:pt x="18" y="0"/>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9">
                <a:extLst>
                  <a:ext uri="{FF2B5EF4-FFF2-40B4-BE49-F238E27FC236}">
                    <a16:creationId xmlns:a16="http://schemas.microsoft.com/office/drawing/2014/main" id="{12CFD261-1697-40A5-A539-6A75D9E1AFD9}"/>
                  </a:ext>
                </a:extLst>
              </p:cNvPr>
              <p:cNvSpPr>
                <a:spLocks/>
              </p:cNvSpPr>
              <p:nvPr/>
            </p:nvSpPr>
            <p:spPr bwMode="auto">
              <a:xfrm>
                <a:off x="2221" y="2901"/>
                <a:ext cx="22" cy="22"/>
              </a:xfrm>
              <a:custGeom>
                <a:avLst/>
                <a:gdLst>
                  <a:gd name="T0" fmla="*/ 1 w 44"/>
                  <a:gd name="T1" fmla="*/ 1 h 44"/>
                  <a:gd name="T2" fmla="*/ 1 w 44"/>
                  <a:gd name="T3" fmla="*/ 0 h 44"/>
                  <a:gd name="T4" fmla="*/ 1 w 44"/>
                  <a:gd name="T5" fmla="*/ 0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0 w 44"/>
                  <a:gd name="T29" fmla="*/ 1 h 44"/>
                  <a:gd name="T30" fmla="*/ 0 w 44"/>
                  <a:gd name="T31" fmla="*/ 1 h 44"/>
                  <a:gd name="T32" fmla="*/ 1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4">
                    <a:moveTo>
                      <a:pt x="2" y="4"/>
                    </a:moveTo>
                    <a:lnTo>
                      <a:pt x="9" y="0"/>
                    </a:lnTo>
                    <a:lnTo>
                      <a:pt x="17" y="0"/>
                    </a:lnTo>
                    <a:lnTo>
                      <a:pt x="25" y="4"/>
                    </a:lnTo>
                    <a:lnTo>
                      <a:pt x="33" y="9"/>
                    </a:lnTo>
                    <a:lnTo>
                      <a:pt x="40" y="17"/>
                    </a:lnTo>
                    <a:lnTo>
                      <a:pt x="44" y="27"/>
                    </a:lnTo>
                    <a:lnTo>
                      <a:pt x="44" y="35"/>
                    </a:lnTo>
                    <a:lnTo>
                      <a:pt x="40" y="42"/>
                    </a:lnTo>
                    <a:lnTo>
                      <a:pt x="34" y="44"/>
                    </a:lnTo>
                    <a:lnTo>
                      <a:pt x="26" y="44"/>
                    </a:lnTo>
                    <a:lnTo>
                      <a:pt x="17" y="41"/>
                    </a:lnTo>
                    <a:lnTo>
                      <a:pt x="9" y="34"/>
                    </a:lnTo>
                    <a:lnTo>
                      <a:pt x="3" y="26"/>
                    </a:lnTo>
                    <a:lnTo>
                      <a:pt x="0" y="17"/>
                    </a:lnTo>
                    <a:lnTo>
                      <a:pt x="0" y="9"/>
                    </a:lnTo>
                    <a:lnTo>
                      <a:pt x="2" y="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0">
                <a:extLst>
                  <a:ext uri="{FF2B5EF4-FFF2-40B4-BE49-F238E27FC236}">
                    <a16:creationId xmlns:a16="http://schemas.microsoft.com/office/drawing/2014/main" id="{46390410-697C-4C2A-A405-605531A04376}"/>
                  </a:ext>
                </a:extLst>
              </p:cNvPr>
              <p:cNvSpPr>
                <a:spLocks/>
              </p:cNvSpPr>
              <p:nvPr/>
            </p:nvSpPr>
            <p:spPr bwMode="auto">
              <a:xfrm>
                <a:off x="2220" y="2898"/>
                <a:ext cx="20" cy="10"/>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w 4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1">
                    <a:moveTo>
                      <a:pt x="41" y="12"/>
                    </a:moveTo>
                    <a:lnTo>
                      <a:pt x="41" y="12"/>
                    </a:lnTo>
                    <a:lnTo>
                      <a:pt x="32" y="4"/>
                    </a:lnTo>
                    <a:lnTo>
                      <a:pt x="21" y="0"/>
                    </a:lnTo>
                    <a:lnTo>
                      <a:pt x="11" y="0"/>
                    </a:lnTo>
                    <a:lnTo>
                      <a:pt x="0" y="6"/>
                    </a:lnTo>
                    <a:lnTo>
                      <a:pt x="10" y="15"/>
                    </a:lnTo>
                    <a:lnTo>
                      <a:pt x="13" y="14"/>
                    </a:lnTo>
                    <a:lnTo>
                      <a:pt x="19" y="14"/>
                    </a:lnTo>
                    <a:lnTo>
                      <a:pt x="25" y="18"/>
                    </a:lnTo>
                    <a:lnTo>
                      <a:pt x="32" y="21"/>
                    </a:lnTo>
                    <a:lnTo>
                      <a:pt x="4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1">
                <a:extLst>
                  <a:ext uri="{FF2B5EF4-FFF2-40B4-BE49-F238E27FC236}">
                    <a16:creationId xmlns:a16="http://schemas.microsoft.com/office/drawing/2014/main" id="{D2C6FC4B-2F18-4232-87B0-1B7EE2282E65}"/>
                  </a:ext>
                </a:extLst>
              </p:cNvPr>
              <p:cNvSpPr>
                <a:spLocks/>
              </p:cNvSpPr>
              <p:nvPr/>
            </p:nvSpPr>
            <p:spPr bwMode="auto">
              <a:xfrm>
                <a:off x="2236" y="2903"/>
                <a:ext cx="11" cy="21"/>
              </a:xfrm>
              <a:custGeom>
                <a:avLst/>
                <a:gdLst>
                  <a:gd name="T0" fmla="*/ 1 w 21"/>
                  <a:gd name="T1" fmla="*/ 1 h 41"/>
                  <a:gd name="T2" fmla="*/ 1 w 21"/>
                  <a:gd name="T3" fmla="*/ 1 h 41"/>
                  <a:gd name="T4" fmla="*/ 1 w 21"/>
                  <a:gd name="T5" fmla="*/ 1 h 41"/>
                  <a:gd name="T6" fmla="*/ 1 w 21"/>
                  <a:gd name="T7" fmla="*/ 1 h 41"/>
                  <a:gd name="T8" fmla="*/ 1 w 21"/>
                  <a:gd name="T9" fmla="*/ 1 h 41"/>
                  <a:gd name="T10" fmla="*/ 1 w 21"/>
                  <a:gd name="T11" fmla="*/ 0 h 41"/>
                  <a:gd name="T12" fmla="*/ 0 w 21"/>
                  <a:gd name="T13" fmla="*/ 1 h 41"/>
                  <a:gd name="T14" fmla="*/ 1 w 21"/>
                  <a:gd name="T15" fmla="*/ 1 h 41"/>
                  <a:gd name="T16" fmla="*/ 1 w 21"/>
                  <a:gd name="T17" fmla="*/ 1 h 41"/>
                  <a:gd name="T18" fmla="*/ 1 w 21"/>
                  <a:gd name="T19" fmla="*/ 1 h 41"/>
                  <a:gd name="T20" fmla="*/ 1 w 21"/>
                  <a:gd name="T21" fmla="*/ 1 h 41"/>
                  <a:gd name="T22" fmla="*/ 1 w 21"/>
                  <a:gd name="T23" fmla="*/ 1 h 41"/>
                  <a:gd name="T24" fmla="*/ 1 w 21"/>
                  <a:gd name="T25" fmla="*/ 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1">
                    <a:moveTo>
                      <a:pt x="16" y="41"/>
                    </a:moveTo>
                    <a:lnTo>
                      <a:pt x="16" y="41"/>
                    </a:lnTo>
                    <a:lnTo>
                      <a:pt x="21" y="31"/>
                    </a:lnTo>
                    <a:lnTo>
                      <a:pt x="21" y="21"/>
                    </a:lnTo>
                    <a:lnTo>
                      <a:pt x="17" y="9"/>
                    </a:lnTo>
                    <a:lnTo>
                      <a:pt x="9" y="0"/>
                    </a:lnTo>
                    <a:lnTo>
                      <a:pt x="0" y="9"/>
                    </a:lnTo>
                    <a:lnTo>
                      <a:pt x="5" y="16"/>
                    </a:lnTo>
                    <a:lnTo>
                      <a:pt x="8" y="23"/>
                    </a:lnTo>
                    <a:lnTo>
                      <a:pt x="8" y="29"/>
                    </a:lnTo>
                    <a:lnTo>
                      <a:pt x="6" y="32"/>
                    </a:lnTo>
                    <a:lnTo>
                      <a:pt x="1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2">
                <a:extLst>
                  <a:ext uri="{FF2B5EF4-FFF2-40B4-BE49-F238E27FC236}">
                    <a16:creationId xmlns:a16="http://schemas.microsoft.com/office/drawing/2014/main" id="{B71620EB-08FD-4B82-B7FB-CF712AB93042}"/>
                  </a:ext>
                </a:extLst>
              </p:cNvPr>
              <p:cNvSpPr>
                <a:spLocks/>
              </p:cNvSpPr>
              <p:nvPr/>
            </p:nvSpPr>
            <p:spPr bwMode="auto">
              <a:xfrm>
                <a:off x="2224" y="2915"/>
                <a:ext cx="20" cy="11"/>
              </a:xfrm>
              <a:custGeom>
                <a:avLst/>
                <a:gdLst>
                  <a:gd name="T0" fmla="*/ 0 w 41"/>
                  <a:gd name="T1" fmla="*/ 1 h 22"/>
                  <a:gd name="T2" fmla="*/ 0 w 41"/>
                  <a:gd name="T3" fmla="*/ 1 h 22"/>
                  <a:gd name="T4" fmla="*/ 0 w 41"/>
                  <a:gd name="T5" fmla="*/ 1 h 22"/>
                  <a:gd name="T6" fmla="*/ 0 w 41"/>
                  <a:gd name="T7" fmla="*/ 1 h 22"/>
                  <a:gd name="T8" fmla="*/ 0 w 41"/>
                  <a:gd name="T9" fmla="*/ 1 h 22"/>
                  <a:gd name="T10" fmla="*/ 0 w 41"/>
                  <a:gd name="T11" fmla="*/ 1 h 22"/>
                  <a:gd name="T12" fmla="*/ 0 w 41"/>
                  <a:gd name="T13" fmla="*/ 1 h 22"/>
                  <a:gd name="T14" fmla="*/ 0 w 41"/>
                  <a:gd name="T15" fmla="*/ 1 h 22"/>
                  <a:gd name="T16" fmla="*/ 0 w 41"/>
                  <a:gd name="T17" fmla="*/ 1 h 22"/>
                  <a:gd name="T18" fmla="*/ 0 w 41"/>
                  <a:gd name="T19" fmla="*/ 1 h 22"/>
                  <a:gd name="T20" fmla="*/ 0 w 41"/>
                  <a:gd name="T21" fmla="*/ 0 h 22"/>
                  <a:gd name="T22" fmla="*/ 0 w 41"/>
                  <a:gd name="T23" fmla="*/ 0 h 22"/>
                  <a:gd name="T24" fmla="*/ 0 w 4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2">
                    <a:moveTo>
                      <a:pt x="0" y="9"/>
                    </a:moveTo>
                    <a:lnTo>
                      <a:pt x="0" y="9"/>
                    </a:lnTo>
                    <a:lnTo>
                      <a:pt x="10" y="17"/>
                    </a:lnTo>
                    <a:lnTo>
                      <a:pt x="21" y="22"/>
                    </a:lnTo>
                    <a:lnTo>
                      <a:pt x="31" y="22"/>
                    </a:lnTo>
                    <a:lnTo>
                      <a:pt x="41" y="17"/>
                    </a:lnTo>
                    <a:lnTo>
                      <a:pt x="31" y="8"/>
                    </a:lnTo>
                    <a:lnTo>
                      <a:pt x="29" y="8"/>
                    </a:lnTo>
                    <a:lnTo>
                      <a:pt x="23" y="8"/>
                    </a:lnTo>
                    <a:lnTo>
                      <a:pt x="17" y="6"/>
                    </a:lnTo>
                    <a:lnTo>
                      <a:pt x="1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3">
                <a:extLst>
                  <a:ext uri="{FF2B5EF4-FFF2-40B4-BE49-F238E27FC236}">
                    <a16:creationId xmlns:a16="http://schemas.microsoft.com/office/drawing/2014/main" id="{0850C01A-8684-4545-8F1F-1978B175A2A2}"/>
                  </a:ext>
                </a:extLst>
              </p:cNvPr>
              <p:cNvSpPr>
                <a:spLocks/>
              </p:cNvSpPr>
              <p:nvPr/>
            </p:nvSpPr>
            <p:spPr bwMode="auto">
              <a:xfrm>
                <a:off x="2218" y="2901"/>
                <a:ext cx="10" cy="19"/>
              </a:xfrm>
              <a:custGeom>
                <a:avLst/>
                <a:gdLst>
                  <a:gd name="T0" fmla="*/ 0 w 21"/>
                  <a:gd name="T1" fmla="*/ 0 h 39"/>
                  <a:gd name="T2" fmla="*/ 0 w 21"/>
                  <a:gd name="T3" fmla="*/ 0 h 39"/>
                  <a:gd name="T4" fmla="*/ 0 w 21"/>
                  <a:gd name="T5" fmla="*/ 0 h 39"/>
                  <a:gd name="T6" fmla="*/ 0 w 21"/>
                  <a:gd name="T7" fmla="*/ 0 h 39"/>
                  <a:gd name="T8" fmla="*/ 0 w 21"/>
                  <a:gd name="T9" fmla="*/ 0 h 39"/>
                  <a:gd name="T10" fmla="*/ 0 w 21"/>
                  <a:gd name="T11" fmla="*/ 0 h 39"/>
                  <a:gd name="T12" fmla="*/ 0 w 21"/>
                  <a:gd name="T13" fmla="*/ 0 h 39"/>
                  <a:gd name="T14" fmla="*/ 0 w 21"/>
                  <a:gd name="T15" fmla="*/ 0 h 39"/>
                  <a:gd name="T16" fmla="*/ 0 w 21"/>
                  <a:gd name="T17" fmla="*/ 0 h 39"/>
                  <a:gd name="T18" fmla="*/ 0 w 21"/>
                  <a:gd name="T19" fmla="*/ 0 h 39"/>
                  <a:gd name="T20" fmla="*/ 0 w 21"/>
                  <a:gd name="T21" fmla="*/ 0 h 39"/>
                  <a:gd name="T22" fmla="*/ 0 w 21"/>
                  <a:gd name="T23" fmla="*/ 0 h 39"/>
                  <a:gd name="T24" fmla="*/ 0 w 21"/>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9">
                    <a:moveTo>
                      <a:pt x="4" y="0"/>
                    </a:moveTo>
                    <a:lnTo>
                      <a:pt x="4" y="0"/>
                    </a:lnTo>
                    <a:lnTo>
                      <a:pt x="0" y="9"/>
                    </a:lnTo>
                    <a:lnTo>
                      <a:pt x="0" y="20"/>
                    </a:lnTo>
                    <a:lnTo>
                      <a:pt x="3" y="30"/>
                    </a:lnTo>
                    <a:lnTo>
                      <a:pt x="11" y="39"/>
                    </a:lnTo>
                    <a:lnTo>
                      <a:pt x="21" y="30"/>
                    </a:lnTo>
                    <a:lnTo>
                      <a:pt x="17" y="23"/>
                    </a:lnTo>
                    <a:lnTo>
                      <a:pt x="14" y="17"/>
                    </a:lnTo>
                    <a:lnTo>
                      <a:pt x="14" y="12"/>
                    </a:lnTo>
                    <a:lnTo>
                      <a:pt x="1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4">
                <a:extLst>
                  <a:ext uri="{FF2B5EF4-FFF2-40B4-BE49-F238E27FC236}">
                    <a16:creationId xmlns:a16="http://schemas.microsoft.com/office/drawing/2014/main" id="{1EBCBF75-BB47-4853-B22C-B3ADD10C55B4}"/>
                  </a:ext>
                </a:extLst>
              </p:cNvPr>
              <p:cNvSpPr>
                <a:spLocks/>
              </p:cNvSpPr>
              <p:nvPr/>
            </p:nvSpPr>
            <p:spPr bwMode="auto">
              <a:xfrm>
                <a:off x="2259" y="2882"/>
                <a:ext cx="35" cy="35"/>
              </a:xfrm>
              <a:custGeom>
                <a:avLst/>
                <a:gdLst>
                  <a:gd name="T0" fmla="*/ 0 w 70"/>
                  <a:gd name="T1" fmla="*/ 1 h 70"/>
                  <a:gd name="T2" fmla="*/ 1 w 70"/>
                  <a:gd name="T3" fmla="*/ 0 h 70"/>
                  <a:gd name="T4" fmla="*/ 1 w 70"/>
                  <a:gd name="T5" fmla="*/ 1 h 70"/>
                  <a:gd name="T6" fmla="*/ 1 w 70"/>
                  <a:gd name="T7" fmla="*/ 1 h 70"/>
                  <a:gd name="T8" fmla="*/ 1 w 70"/>
                  <a:gd name="T9" fmla="*/ 1 h 70"/>
                  <a:gd name="T10" fmla="*/ 1 w 70"/>
                  <a:gd name="T11" fmla="*/ 1 h 70"/>
                  <a:gd name="T12" fmla="*/ 0 w 70"/>
                  <a:gd name="T13" fmla="*/ 1 h 70"/>
                  <a:gd name="T14" fmla="*/ 0 w 70"/>
                  <a:gd name="T15" fmla="*/ 1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70">
                    <a:moveTo>
                      <a:pt x="0" y="59"/>
                    </a:moveTo>
                    <a:lnTo>
                      <a:pt x="58" y="0"/>
                    </a:lnTo>
                    <a:lnTo>
                      <a:pt x="70" y="12"/>
                    </a:lnTo>
                    <a:lnTo>
                      <a:pt x="11" y="70"/>
                    </a:lnTo>
                    <a:lnTo>
                      <a:pt x="8" y="70"/>
                    </a:lnTo>
                    <a:lnTo>
                      <a:pt x="3" y="67"/>
                    </a:lnTo>
                    <a:lnTo>
                      <a:pt x="0" y="6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5">
                <a:extLst>
                  <a:ext uri="{FF2B5EF4-FFF2-40B4-BE49-F238E27FC236}">
                    <a16:creationId xmlns:a16="http://schemas.microsoft.com/office/drawing/2014/main" id="{145A81FC-869F-4154-9A86-29D5BE63BA49}"/>
                  </a:ext>
                </a:extLst>
              </p:cNvPr>
              <p:cNvSpPr>
                <a:spLocks/>
              </p:cNvSpPr>
              <p:nvPr/>
            </p:nvSpPr>
            <p:spPr bwMode="auto">
              <a:xfrm>
                <a:off x="2257" y="2879"/>
                <a:ext cx="35" cy="35"/>
              </a:xfrm>
              <a:custGeom>
                <a:avLst/>
                <a:gdLst>
                  <a:gd name="T0" fmla="*/ 1 w 70"/>
                  <a:gd name="T1" fmla="*/ 0 h 71"/>
                  <a:gd name="T2" fmla="*/ 1 w 70"/>
                  <a:gd name="T3" fmla="*/ 0 h 71"/>
                  <a:gd name="T4" fmla="*/ 0 w 70"/>
                  <a:gd name="T5" fmla="*/ 0 h 71"/>
                  <a:gd name="T6" fmla="*/ 1 w 70"/>
                  <a:gd name="T7" fmla="*/ 0 h 71"/>
                  <a:gd name="T8" fmla="*/ 1 w 70"/>
                  <a:gd name="T9" fmla="*/ 0 h 71"/>
                  <a:gd name="T10" fmla="*/ 1 w 70"/>
                  <a:gd name="T11" fmla="*/ 0 h 71"/>
                  <a:gd name="T12" fmla="*/ 1 w 70"/>
                  <a:gd name="T13" fmla="*/ 0 h 71"/>
                  <a:gd name="T14" fmla="*/ 1 w 70"/>
                  <a:gd name="T15" fmla="*/ 0 h 71"/>
                  <a:gd name="T16" fmla="*/ 1 w 70"/>
                  <a:gd name="T17" fmla="*/ 0 h 71"/>
                  <a:gd name="T18" fmla="*/ 1 w 70"/>
                  <a:gd name="T19" fmla="*/ 0 h 71"/>
                  <a:gd name="T20" fmla="*/ 1 w 70"/>
                  <a:gd name="T21" fmla="*/ 0 h 71"/>
                  <a:gd name="T22" fmla="*/ 1 w 7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1">
                    <a:moveTo>
                      <a:pt x="68" y="3"/>
                    </a:moveTo>
                    <a:lnTo>
                      <a:pt x="59" y="3"/>
                    </a:lnTo>
                    <a:lnTo>
                      <a:pt x="0" y="61"/>
                    </a:lnTo>
                    <a:lnTo>
                      <a:pt x="9" y="71"/>
                    </a:lnTo>
                    <a:lnTo>
                      <a:pt x="68" y="12"/>
                    </a:lnTo>
                    <a:lnTo>
                      <a:pt x="59" y="12"/>
                    </a:lnTo>
                    <a:lnTo>
                      <a:pt x="68" y="12"/>
                    </a:lnTo>
                    <a:lnTo>
                      <a:pt x="70" y="7"/>
                    </a:lnTo>
                    <a:lnTo>
                      <a:pt x="68" y="3"/>
                    </a:lnTo>
                    <a:lnTo>
                      <a:pt x="63" y="0"/>
                    </a:lnTo>
                    <a:lnTo>
                      <a:pt x="59" y="3"/>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6">
                <a:extLst>
                  <a:ext uri="{FF2B5EF4-FFF2-40B4-BE49-F238E27FC236}">
                    <a16:creationId xmlns:a16="http://schemas.microsoft.com/office/drawing/2014/main" id="{556650DB-3E2E-43E0-96E3-EECBCDC138B1}"/>
                  </a:ext>
                </a:extLst>
              </p:cNvPr>
              <p:cNvSpPr>
                <a:spLocks/>
              </p:cNvSpPr>
              <p:nvPr/>
            </p:nvSpPr>
            <p:spPr bwMode="auto">
              <a:xfrm>
                <a:off x="2286" y="2880"/>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20" y="20"/>
                    </a:moveTo>
                    <a:lnTo>
                      <a:pt x="20" y="11"/>
                    </a:lnTo>
                    <a:lnTo>
                      <a:pt x="9" y="0"/>
                    </a:lnTo>
                    <a:lnTo>
                      <a:pt x="0" y="9"/>
                    </a:lnTo>
                    <a:lnTo>
                      <a:pt x="11" y="20"/>
                    </a:lnTo>
                    <a:lnTo>
                      <a:pt x="11" y="11"/>
                    </a:lnTo>
                    <a:lnTo>
                      <a:pt x="11" y="20"/>
                    </a:lnTo>
                    <a:lnTo>
                      <a:pt x="16" y="23"/>
                    </a:lnTo>
                    <a:lnTo>
                      <a:pt x="20" y="20"/>
                    </a:lnTo>
                    <a:lnTo>
                      <a:pt x="23" y="16"/>
                    </a:lnTo>
                    <a:lnTo>
                      <a:pt x="20" y="11"/>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7">
                <a:extLst>
                  <a:ext uri="{FF2B5EF4-FFF2-40B4-BE49-F238E27FC236}">
                    <a16:creationId xmlns:a16="http://schemas.microsoft.com/office/drawing/2014/main" id="{70715213-A7F9-46B1-81E5-90E40EE6D8EC}"/>
                  </a:ext>
                </a:extLst>
              </p:cNvPr>
              <p:cNvSpPr>
                <a:spLocks/>
              </p:cNvSpPr>
              <p:nvPr/>
            </p:nvSpPr>
            <p:spPr bwMode="auto">
              <a:xfrm>
                <a:off x="2262" y="2886"/>
                <a:ext cx="34" cy="34"/>
              </a:xfrm>
              <a:custGeom>
                <a:avLst/>
                <a:gdLst>
                  <a:gd name="T0" fmla="*/ 1 w 67"/>
                  <a:gd name="T1" fmla="*/ 1 h 68"/>
                  <a:gd name="T2" fmla="*/ 1 w 67"/>
                  <a:gd name="T3" fmla="*/ 1 h 68"/>
                  <a:gd name="T4" fmla="*/ 1 w 67"/>
                  <a:gd name="T5" fmla="*/ 1 h 68"/>
                  <a:gd name="T6" fmla="*/ 1 w 67"/>
                  <a:gd name="T7" fmla="*/ 0 h 68"/>
                  <a:gd name="T8" fmla="*/ 0 w 67"/>
                  <a:gd name="T9" fmla="*/ 1 h 68"/>
                  <a:gd name="T10" fmla="*/ 0 w 67"/>
                  <a:gd name="T11" fmla="*/ 1 h 68"/>
                  <a:gd name="T12" fmla="*/ 1 w 67"/>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8">
                    <a:moveTo>
                      <a:pt x="9" y="68"/>
                    </a:moveTo>
                    <a:lnTo>
                      <a:pt x="9" y="68"/>
                    </a:lnTo>
                    <a:lnTo>
                      <a:pt x="67" y="9"/>
                    </a:lnTo>
                    <a:lnTo>
                      <a:pt x="58" y="0"/>
                    </a:lnTo>
                    <a:lnTo>
                      <a:pt x="0" y="59"/>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8">
                <a:extLst>
                  <a:ext uri="{FF2B5EF4-FFF2-40B4-BE49-F238E27FC236}">
                    <a16:creationId xmlns:a16="http://schemas.microsoft.com/office/drawing/2014/main" id="{F9FD2575-4687-4076-BBE2-EAC4FC0D363E}"/>
                  </a:ext>
                </a:extLst>
              </p:cNvPr>
              <p:cNvSpPr>
                <a:spLocks/>
              </p:cNvSpPr>
              <p:nvPr/>
            </p:nvSpPr>
            <p:spPr bwMode="auto">
              <a:xfrm>
                <a:off x="2255" y="2909"/>
                <a:ext cx="12" cy="12"/>
              </a:xfrm>
              <a:custGeom>
                <a:avLst/>
                <a:gdLst>
                  <a:gd name="T0" fmla="*/ 1 w 23"/>
                  <a:gd name="T1" fmla="*/ 0 h 23"/>
                  <a:gd name="T2" fmla="*/ 1 w 23"/>
                  <a:gd name="T3" fmla="*/ 0 h 23"/>
                  <a:gd name="T4" fmla="*/ 0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1 h 23"/>
                  <a:gd name="T20" fmla="*/ 1 w 23"/>
                  <a:gd name="T21" fmla="*/ 1 h 23"/>
                  <a:gd name="T22" fmla="*/ 1 w 23"/>
                  <a:gd name="T23" fmla="*/ 1 h 23"/>
                  <a:gd name="T24" fmla="*/ 1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2" y="0"/>
                    </a:moveTo>
                    <a:lnTo>
                      <a:pt x="2" y="0"/>
                    </a:lnTo>
                    <a:lnTo>
                      <a:pt x="0" y="11"/>
                    </a:lnTo>
                    <a:lnTo>
                      <a:pt x="5" y="18"/>
                    </a:lnTo>
                    <a:lnTo>
                      <a:pt x="12" y="23"/>
                    </a:lnTo>
                    <a:lnTo>
                      <a:pt x="23" y="21"/>
                    </a:lnTo>
                    <a:lnTo>
                      <a:pt x="14" y="12"/>
                    </a:lnTo>
                    <a:lnTo>
                      <a:pt x="17" y="10"/>
                    </a:lnTo>
                    <a:lnTo>
                      <a:pt x="15" y="8"/>
                    </a:lnTo>
                    <a:lnTo>
                      <a:pt x="14" y="6"/>
                    </a:lnTo>
                    <a:lnTo>
                      <a:pt x="11"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9">
                <a:extLst>
                  <a:ext uri="{FF2B5EF4-FFF2-40B4-BE49-F238E27FC236}">
                    <a16:creationId xmlns:a16="http://schemas.microsoft.com/office/drawing/2014/main" id="{5869AEC6-82A5-45D7-ABD6-58DDB811D8A6}"/>
                  </a:ext>
                </a:extLst>
              </p:cNvPr>
              <p:cNvSpPr>
                <a:spLocks/>
              </p:cNvSpPr>
              <p:nvPr/>
            </p:nvSpPr>
            <p:spPr bwMode="auto">
              <a:xfrm>
                <a:off x="2284" y="2878"/>
                <a:ext cx="13" cy="13"/>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w 27"/>
                  <a:gd name="T15" fmla="*/ 0 h 27"/>
                  <a:gd name="T16" fmla="*/ 0 w 27"/>
                  <a:gd name="T17" fmla="*/ 0 h 27"/>
                  <a:gd name="T18" fmla="*/ 0 w 27"/>
                  <a:gd name="T19" fmla="*/ 0 h 27"/>
                  <a:gd name="T20" fmla="*/ 0 w 27"/>
                  <a:gd name="T21" fmla="*/ 0 h 27"/>
                  <a:gd name="T22" fmla="*/ 0 w 27"/>
                  <a:gd name="T23" fmla="*/ 0 h 27"/>
                  <a:gd name="T24" fmla="*/ 0 w 27"/>
                  <a:gd name="T25" fmla="*/ 0 h 27"/>
                  <a:gd name="T26" fmla="*/ 0 w 27"/>
                  <a:gd name="T27" fmla="*/ 0 h 27"/>
                  <a:gd name="T28" fmla="*/ 0 w 27"/>
                  <a:gd name="T29" fmla="*/ 0 h 27"/>
                  <a:gd name="T30" fmla="*/ 0 w 27"/>
                  <a:gd name="T31" fmla="*/ 0 h 27"/>
                  <a:gd name="T32" fmla="*/ 0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 y="1"/>
                    </a:moveTo>
                    <a:lnTo>
                      <a:pt x="5" y="0"/>
                    </a:lnTo>
                    <a:lnTo>
                      <a:pt x="10" y="1"/>
                    </a:lnTo>
                    <a:lnTo>
                      <a:pt x="14" y="4"/>
                    </a:lnTo>
                    <a:lnTo>
                      <a:pt x="20" y="8"/>
                    </a:lnTo>
                    <a:lnTo>
                      <a:pt x="24" y="13"/>
                    </a:lnTo>
                    <a:lnTo>
                      <a:pt x="27" y="19"/>
                    </a:lnTo>
                    <a:lnTo>
                      <a:pt x="27" y="22"/>
                    </a:lnTo>
                    <a:lnTo>
                      <a:pt x="26" y="25"/>
                    </a:lnTo>
                    <a:lnTo>
                      <a:pt x="23" y="27"/>
                    </a:lnTo>
                    <a:lnTo>
                      <a:pt x="19" y="25"/>
                    </a:lnTo>
                    <a:lnTo>
                      <a:pt x="14" y="24"/>
                    </a:lnTo>
                    <a:lnTo>
                      <a:pt x="8" y="20"/>
                    </a:lnTo>
                    <a:lnTo>
                      <a:pt x="4" y="14"/>
                    </a:lnTo>
                    <a:lnTo>
                      <a:pt x="1" y="8"/>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50">
                <a:extLst>
                  <a:ext uri="{FF2B5EF4-FFF2-40B4-BE49-F238E27FC236}">
                    <a16:creationId xmlns:a16="http://schemas.microsoft.com/office/drawing/2014/main" id="{B217958C-2EEC-4C8B-8D88-F108CEC6F89A}"/>
                  </a:ext>
                </a:extLst>
              </p:cNvPr>
              <p:cNvSpPr>
                <a:spLocks/>
              </p:cNvSpPr>
              <p:nvPr/>
            </p:nvSpPr>
            <p:spPr bwMode="auto">
              <a:xfrm>
                <a:off x="2282" y="2874"/>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0 w 27"/>
                  <a:gd name="T11" fmla="*/ 0 h 21"/>
                  <a:gd name="T12" fmla="*/ 1 w 27"/>
                  <a:gd name="T13" fmla="*/ 0 h 21"/>
                  <a:gd name="T14" fmla="*/ 1 w 27"/>
                  <a:gd name="T15" fmla="*/ 0 h 21"/>
                  <a:gd name="T16" fmla="*/ 1 w 27"/>
                  <a:gd name="T17" fmla="*/ 0 h 21"/>
                  <a:gd name="T18" fmla="*/ 1 w 27"/>
                  <a:gd name="T19" fmla="*/ 0 h 21"/>
                  <a:gd name="T20" fmla="*/ 1 w 27"/>
                  <a:gd name="T21" fmla="*/ 0 h 21"/>
                  <a:gd name="T22" fmla="*/ 1 w 27"/>
                  <a:gd name="T23" fmla="*/ 0 h 21"/>
                  <a:gd name="T24" fmla="*/ 1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21">
                    <a:moveTo>
                      <a:pt x="27" y="12"/>
                    </a:moveTo>
                    <a:lnTo>
                      <a:pt x="27" y="12"/>
                    </a:lnTo>
                    <a:lnTo>
                      <a:pt x="21" y="6"/>
                    </a:lnTo>
                    <a:lnTo>
                      <a:pt x="15" y="2"/>
                    </a:lnTo>
                    <a:lnTo>
                      <a:pt x="8" y="0"/>
                    </a:lnTo>
                    <a:lnTo>
                      <a:pt x="0" y="5"/>
                    </a:lnTo>
                    <a:lnTo>
                      <a:pt x="9" y="14"/>
                    </a:lnTo>
                    <a:lnTo>
                      <a:pt x="8" y="16"/>
                    </a:lnTo>
                    <a:lnTo>
                      <a:pt x="10" y="16"/>
                    </a:lnTo>
                    <a:lnTo>
                      <a:pt x="14" y="17"/>
                    </a:lnTo>
                    <a:lnTo>
                      <a:pt x="18" y="21"/>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1">
                <a:extLst>
                  <a:ext uri="{FF2B5EF4-FFF2-40B4-BE49-F238E27FC236}">
                    <a16:creationId xmlns:a16="http://schemas.microsoft.com/office/drawing/2014/main" id="{F7D4EACB-D3D5-4DB3-889E-02D8CE872F4D}"/>
                  </a:ext>
                </a:extLst>
              </p:cNvPr>
              <p:cNvSpPr>
                <a:spLocks/>
              </p:cNvSpPr>
              <p:nvPr/>
            </p:nvSpPr>
            <p:spPr bwMode="auto">
              <a:xfrm>
                <a:off x="2292" y="2880"/>
                <a:ext cx="9"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0 h 26"/>
                  <a:gd name="T12" fmla="*/ 0 w 19"/>
                  <a:gd name="T13" fmla="*/ 1 h 26"/>
                  <a:gd name="T14" fmla="*/ 0 w 19"/>
                  <a:gd name="T15" fmla="*/ 1 h 26"/>
                  <a:gd name="T16" fmla="*/ 0 w 19"/>
                  <a:gd name="T17" fmla="*/ 1 h 26"/>
                  <a:gd name="T18" fmla="*/ 0 w 19"/>
                  <a:gd name="T19" fmla="*/ 1 h 26"/>
                  <a:gd name="T20" fmla="*/ 0 w 19"/>
                  <a:gd name="T21" fmla="*/ 1 h 26"/>
                  <a:gd name="T22" fmla="*/ 0 w 19"/>
                  <a:gd name="T23" fmla="*/ 1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26">
                    <a:moveTo>
                      <a:pt x="15" y="26"/>
                    </a:moveTo>
                    <a:lnTo>
                      <a:pt x="15" y="26"/>
                    </a:lnTo>
                    <a:lnTo>
                      <a:pt x="19" y="19"/>
                    </a:lnTo>
                    <a:lnTo>
                      <a:pt x="19" y="13"/>
                    </a:lnTo>
                    <a:lnTo>
                      <a:pt x="15" y="5"/>
                    </a:lnTo>
                    <a:lnTo>
                      <a:pt x="9" y="0"/>
                    </a:lnTo>
                    <a:lnTo>
                      <a:pt x="0" y="9"/>
                    </a:lnTo>
                    <a:lnTo>
                      <a:pt x="4" y="12"/>
                    </a:lnTo>
                    <a:lnTo>
                      <a:pt x="5" y="16"/>
                    </a:lnTo>
                    <a:lnTo>
                      <a:pt x="5" y="17"/>
                    </a:lnTo>
                    <a:lnTo>
                      <a:pt x="6" y="17"/>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2">
                <a:extLst>
                  <a:ext uri="{FF2B5EF4-FFF2-40B4-BE49-F238E27FC236}">
                    <a16:creationId xmlns:a16="http://schemas.microsoft.com/office/drawing/2014/main" id="{C086E4E5-1D17-4C2D-A761-E7F4E891ADF2}"/>
                  </a:ext>
                </a:extLst>
              </p:cNvPr>
              <p:cNvSpPr>
                <a:spLocks/>
              </p:cNvSpPr>
              <p:nvPr/>
            </p:nvSpPr>
            <p:spPr bwMode="auto">
              <a:xfrm>
                <a:off x="2286" y="2886"/>
                <a:ext cx="13" cy="9"/>
              </a:xfrm>
              <a:custGeom>
                <a:avLst/>
                <a:gdLst>
                  <a:gd name="T0" fmla="*/ 0 w 26"/>
                  <a:gd name="T1" fmla="*/ 0 h 20"/>
                  <a:gd name="T2" fmla="*/ 0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0" y="9"/>
                    </a:moveTo>
                    <a:lnTo>
                      <a:pt x="0" y="9"/>
                    </a:lnTo>
                    <a:lnTo>
                      <a:pt x="7" y="16"/>
                    </a:lnTo>
                    <a:lnTo>
                      <a:pt x="14" y="17"/>
                    </a:lnTo>
                    <a:lnTo>
                      <a:pt x="19" y="20"/>
                    </a:lnTo>
                    <a:lnTo>
                      <a:pt x="26" y="15"/>
                    </a:lnTo>
                    <a:lnTo>
                      <a:pt x="17" y="6"/>
                    </a:lnTo>
                    <a:lnTo>
                      <a:pt x="19" y="4"/>
                    </a:lnTo>
                    <a:lnTo>
                      <a:pt x="16" y="4"/>
                    </a:lnTo>
                    <a:lnTo>
                      <a:pt x="14" y="2"/>
                    </a:lnTo>
                    <a:lnTo>
                      <a:pt x="9"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3">
                <a:extLst>
                  <a:ext uri="{FF2B5EF4-FFF2-40B4-BE49-F238E27FC236}">
                    <a16:creationId xmlns:a16="http://schemas.microsoft.com/office/drawing/2014/main" id="{A7542684-0F8F-4274-B03D-0A3860F258A5}"/>
                  </a:ext>
                </a:extLst>
              </p:cNvPr>
              <p:cNvSpPr>
                <a:spLocks/>
              </p:cNvSpPr>
              <p:nvPr/>
            </p:nvSpPr>
            <p:spPr bwMode="auto">
              <a:xfrm>
                <a:off x="2280" y="2876"/>
                <a:ext cx="10" cy="14"/>
              </a:xfrm>
              <a:custGeom>
                <a:avLst/>
                <a:gdLst>
                  <a:gd name="T0" fmla="*/ 0 w 21"/>
                  <a:gd name="T1" fmla="*/ 0 h 27"/>
                  <a:gd name="T2" fmla="*/ 0 w 21"/>
                  <a:gd name="T3" fmla="*/ 0 h 27"/>
                  <a:gd name="T4" fmla="*/ 0 w 21"/>
                  <a:gd name="T5" fmla="*/ 1 h 27"/>
                  <a:gd name="T6" fmla="*/ 0 w 21"/>
                  <a:gd name="T7" fmla="*/ 1 h 27"/>
                  <a:gd name="T8" fmla="*/ 0 w 21"/>
                  <a:gd name="T9" fmla="*/ 1 h 27"/>
                  <a:gd name="T10" fmla="*/ 0 w 21"/>
                  <a:gd name="T11" fmla="*/ 1 h 27"/>
                  <a:gd name="T12" fmla="*/ 0 w 21"/>
                  <a:gd name="T13" fmla="*/ 1 h 27"/>
                  <a:gd name="T14" fmla="*/ 0 w 21"/>
                  <a:gd name="T15" fmla="*/ 1 h 27"/>
                  <a:gd name="T16" fmla="*/ 0 w 21"/>
                  <a:gd name="T17" fmla="*/ 1 h 27"/>
                  <a:gd name="T18" fmla="*/ 0 w 21"/>
                  <a:gd name="T19" fmla="*/ 1 h 27"/>
                  <a:gd name="T20" fmla="*/ 0 w 21"/>
                  <a:gd name="T21" fmla="*/ 1 h 27"/>
                  <a:gd name="T22" fmla="*/ 0 w 21"/>
                  <a:gd name="T23" fmla="*/ 1 h 27"/>
                  <a:gd name="T24" fmla="*/ 0 w 2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7">
                    <a:moveTo>
                      <a:pt x="5" y="0"/>
                    </a:moveTo>
                    <a:lnTo>
                      <a:pt x="5" y="0"/>
                    </a:lnTo>
                    <a:lnTo>
                      <a:pt x="0" y="7"/>
                    </a:lnTo>
                    <a:lnTo>
                      <a:pt x="3" y="13"/>
                    </a:lnTo>
                    <a:lnTo>
                      <a:pt x="6" y="20"/>
                    </a:lnTo>
                    <a:lnTo>
                      <a:pt x="12" y="27"/>
                    </a:lnTo>
                    <a:lnTo>
                      <a:pt x="21" y="18"/>
                    </a:lnTo>
                    <a:lnTo>
                      <a:pt x="18" y="13"/>
                    </a:lnTo>
                    <a:lnTo>
                      <a:pt x="16" y="9"/>
                    </a:lnTo>
                    <a:lnTo>
                      <a:pt x="16" y="7"/>
                    </a:lnTo>
                    <a:lnTo>
                      <a:pt x="14"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4">
                <a:extLst>
                  <a:ext uri="{FF2B5EF4-FFF2-40B4-BE49-F238E27FC236}">
                    <a16:creationId xmlns:a16="http://schemas.microsoft.com/office/drawing/2014/main" id="{8A810219-06A9-4590-85EF-3860EBB93A3E}"/>
                  </a:ext>
                </a:extLst>
              </p:cNvPr>
              <p:cNvSpPr>
                <a:spLocks/>
              </p:cNvSpPr>
              <p:nvPr/>
            </p:nvSpPr>
            <p:spPr bwMode="auto">
              <a:xfrm>
                <a:off x="2285" y="2875"/>
                <a:ext cx="15" cy="16"/>
              </a:xfrm>
              <a:custGeom>
                <a:avLst/>
                <a:gdLst>
                  <a:gd name="T0" fmla="*/ 0 w 32"/>
                  <a:gd name="T1" fmla="*/ 1 h 31"/>
                  <a:gd name="T2" fmla="*/ 0 w 32"/>
                  <a:gd name="T3" fmla="*/ 0 h 31"/>
                  <a:gd name="T4" fmla="*/ 0 w 32"/>
                  <a:gd name="T5" fmla="*/ 0 h 31"/>
                  <a:gd name="T6" fmla="*/ 0 w 32"/>
                  <a:gd name="T7" fmla="*/ 1 h 31"/>
                  <a:gd name="T8" fmla="*/ 0 w 32"/>
                  <a:gd name="T9" fmla="*/ 1 h 31"/>
                  <a:gd name="T10" fmla="*/ 0 w 32"/>
                  <a:gd name="T11" fmla="*/ 1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6" y="2"/>
                    </a:moveTo>
                    <a:lnTo>
                      <a:pt x="10" y="0"/>
                    </a:lnTo>
                    <a:lnTo>
                      <a:pt x="14" y="0"/>
                    </a:lnTo>
                    <a:lnTo>
                      <a:pt x="20" y="3"/>
                    </a:lnTo>
                    <a:lnTo>
                      <a:pt x="26" y="7"/>
                    </a:lnTo>
                    <a:lnTo>
                      <a:pt x="30" y="13"/>
                    </a:lnTo>
                    <a:lnTo>
                      <a:pt x="32" y="18"/>
                    </a:lnTo>
                    <a:lnTo>
                      <a:pt x="32" y="22"/>
                    </a:lnTo>
                    <a:lnTo>
                      <a:pt x="30" y="26"/>
                    </a:lnTo>
                    <a:lnTo>
                      <a:pt x="25" y="31"/>
                    </a:lnTo>
                    <a:lnTo>
                      <a:pt x="0" y="7"/>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5">
                <a:extLst>
                  <a:ext uri="{FF2B5EF4-FFF2-40B4-BE49-F238E27FC236}">
                    <a16:creationId xmlns:a16="http://schemas.microsoft.com/office/drawing/2014/main" id="{FCDFE9DF-2279-460B-BA29-2906D2AEA442}"/>
                  </a:ext>
                </a:extLst>
              </p:cNvPr>
              <p:cNvSpPr>
                <a:spLocks/>
              </p:cNvSpPr>
              <p:nvPr/>
            </p:nvSpPr>
            <p:spPr bwMode="auto">
              <a:xfrm>
                <a:off x="2285" y="2872"/>
                <a:ext cx="15"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0 w 28"/>
                  <a:gd name="T11" fmla="*/ 0 h 19"/>
                  <a:gd name="T12" fmla="*/ 1 w 28"/>
                  <a:gd name="T13" fmla="*/ 0 h 19"/>
                  <a:gd name="T14" fmla="*/ 1 w 28"/>
                  <a:gd name="T15" fmla="*/ 0 h 19"/>
                  <a:gd name="T16" fmla="*/ 1 w 28"/>
                  <a:gd name="T17" fmla="*/ 0 h 19"/>
                  <a:gd name="T18" fmla="*/ 1 w 28"/>
                  <a:gd name="T19" fmla="*/ 0 h 19"/>
                  <a:gd name="T20" fmla="*/ 1 w 28"/>
                  <a:gd name="T21" fmla="*/ 0 h 19"/>
                  <a:gd name="T22" fmla="*/ 1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10"/>
                    </a:moveTo>
                    <a:lnTo>
                      <a:pt x="28" y="10"/>
                    </a:lnTo>
                    <a:lnTo>
                      <a:pt x="21" y="4"/>
                    </a:lnTo>
                    <a:lnTo>
                      <a:pt x="13" y="0"/>
                    </a:lnTo>
                    <a:lnTo>
                      <a:pt x="8" y="0"/>
                    </a:lnTo>
                    <a:lnTo>
                      <a:pt x="0" y="4"/>
                    </a:lnTo>
                    <a:lnTo>
                      <a:pt x="9" y="13"/>
                    </a:lnTo>
                    <a:lnTo>
                      <a:pt x="8" y="14"/>
                    </a:lnTo>
                    <a:lnTo>
                      <a:pt x="11" y="14"/>
                    </a:lnTo>
                    <a:lnTo>
                      <a:pt x="15" y="15"/>
                    </a:lnTo>
                    <a:lnTo>
                      <a:pt x="19" y="1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6">
                <a:extLst>
                  <a:ext uri="{FF2B5EF4-FFF2-40B4-BE49-F238E27FC236}">
                    <a16:creationId xmlns:a16="http://schemas.microsoft.com/office/drawing/2014/main" id="{B178CBDE-C556-4242-9CA5-544B080C0188}"/>
                  </a:ext>
                </a:extLst>
              </p:cNvPr>
              <p:cNvSpPr>
                <a:spLocks/>
              </p:cNvSpPr>
              <p:nvPr/>
            </p:nvSpPr>
            <p:spPr bwMode="auto">
              <a:xfrm>
                <a:off x="2295" y="2876"/>
                <a:ext cx="9" cy="15"/>
              </a:xfrm>
              <a:custGeom>
                <a:avLst/>
                <a:gdLst>
                  <a:gd name="T0" fmla="*/ 1 w 17"/>
                  <a:gd name="T1" fmla="*/ 1 h 30"/>
                  <a:gd name="T2" fmla="*/ 1 w 17"/>
                  <a:gd name="T3" fmla="*/ 1 h 30"/>
                  <a:gd name="T4" fmla="*/ 1 w 17"/>
                  <a:gd name="T5" fmla="*/ 1 h 30"/>
                  <a:gd name="T6" fmla="*/ 1 w 17"/>
                  <a:gd name="T7" fmla="*/ 1 h 30"/>
                  <a:gd name="T8" fmla="*/ 1 w 17"/>
                  <a:gd name="T9" fmla="*/ 1 h 30"/>
                  <a:gd name="T10" fmla="*/ 1 w 17"/>
                  <a:gd name="T11" fmla="*/ 0 h 30"/>
                  <a:gd name="T12" fmla="*/ 0 w 17"/>
                  <a:gd name="T13" fmla="*/ 1 h 30"/>
                  <a:gd name="T14" fmla="*/ 1 w 17"/>
                  <a:gd name="T15" fmla="*/ 1 h 30"/>
                  <a:gd name="T16" fmla="*/ 1 w 17"/>
                  <a:gd name="T17" fmla="*/ 1 h 30"/>
                  <a:gd name="T18" fmla="*/ 1 w 17"/>
                  <a:gd name="T19" fmla="*/ 1 h 30"/>
                  <a:gd name="T20" fmla="*/ 1 w 17"/>
                  <a:gd name="T21" fmla="*/ 1 h 30"/>
                  <a:gd name="T22" fmla="*/ 1 w 17"/>
                  <a:gd name="T23" fmla="*/ 1 h 30"/>
                  <a:gd name="T24" fmla="*/ 1 w 17"/>
                  <a:gd name="T25" fmla="*/ 1 h 30"/>
                  <a:gd name="T26" fmla="*/ 1 w 17"/>
                  <a:gd name="T27" fmla="*/ 1 h 30"/>
                  <a:gd name="T28" fmla="*/ 1 w 17"/>
                  <a:gd name="T29" fmla="*/ 1 h 30"/>
                  <a:gd name="T30" fmla="*/ 1 w 17"/>
                  <a:gd name="T31" fmla="*/ 1 h 30"/>
                  <a:gd name="T32" fmla="*/ 1 w 17"/>
                  <a:gd name="T33" fmla="*/ 1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0">
                    <a:moveTo>
                      <a:pt x="14" y="27"/>
                    </a:moveTo>
                    <a:lnTo>
                      <a:pt x="14" y="27"/>
                    </a:lnTo>
                    <a:lnTo>
                      <a:pt x="17" y="19"/>
                    </a:lnTo>
                    <a:lnTo>
                      <a:pt x="17" y="15"/>
                    </a:lnTo>
                    <a:lnTo>
                      <a:pt x="16" y="7"/>
                    </a:lnTo>
                    <a:lnTo>
                      <a:pt x="9" y="0"/>
                    </a:lnTo>
                    <a:lnTo>
                      <a:pt x="0" y="9"/>
                    </a:lnTo>
                    <a:lnTo>
                      <a:pt x="2" y="13"/>
                    </a:lnTo>
                    <a:lnTo>
                      <a:pt x="4" y="15"/>
                    </a:lnTo>
                    <a:lnTo>
                      <a:pt x="4" y="19"/>
                    </a:lnTo>
                    <a:lnTo>
                      <a:pt x="5" y="18"/>
                    </a:lnTo>
                    <a:lnTo>
                      <a:pt x="2" y="23"/>
                    </a:lnTo>
                    <a:lnTo>
                      <a:pt x="5" y="27"/>
                    </a:lnTo>
                    <a:lnTo>
                      <a:pt x="9" y="30"/>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7">
                <a:extLst>
                  <a:ext uri="{FF2B5EF4-FFF2-40B4-BE49-F238E27FC236}">
                    <a16:creationId xmlns:a16="http://schemas.microsoft.com/office/drawing/2014/main" id="{1DC05B48-2328-492A-83EB-3BA968C3DF94}"/>
                  </a:ext>
                </a:extLst>
              </p:cNvPr>
              <p:cNvSpPr>
                <a:spLocks/>
              </p:cNvSpPr>
              <p:nvPr/>
            </p:nvSpPr>
            <p:spPr bwMode="auto">
              <a:xfrm>
                <a:off x="2293" y="2886"/>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0 w 17"/>
                  <a:gd name="T15" fmla="*/ 0 h 17"/>
                  <a:gd name="T16" fmla="*/ 1 w 17"/>
                  <a:gd name="T17" fmla="*/ 0 h 17"/>
                  <a:gd name="T18" fmla="*/ 1 w 17"/>
                  <a:gd name="T19" fmla="*/ 0 h 17"/>
                  <a:gd name="T20" fmla="*/ 1 w 17"/>
                  <a:gd name="T21" fmla="*/ 0 h 17"/>
                  <a:gd name="T22" fmla="*/ 1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2" y="15"/>
                    </a:moveTo>
                    <a:lnTo>
                      <a:pt x="11" y="15"/>
                    </a:lnTo>
                    <a:lnTo>
                      <a:pt x="17" y="9"/>
                    </a:lnTo>
                    <a:lnTo>
                      <a:pt x="8" y="0"/>
                    </a:lnTo>
                    <a:lnTo>
                      <a:pt x="2" y="6"/>
                    </a:lnTo>
                    <a:lnTo>
                      <a:pt x="11" y="6"/>
                    </a:lnTo>
                    <a:lnTo>
                      <a:pt x="2" y="6"/>
                    </a:lnTo>
                    <a:lnTo>
                      <a:pt x="0" y="10"/>
                    </a:lnTo>
                    <a:lnTo>
                      <a:pt x="2" y="15"/>
                    </a:lnTo>
                    <a:lnTo>
                      <a:pt x="7" y="17"/>
                    </a:lnTo>
                    <a:lnTo>
                      <a:pt x="11"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8">
                <a:extLst>
                  <a:ext uri="{FF2B5EF4-FFF2-40B4-BE49-F238E27FC236}">
                    <a16:creationId xmlns:a16="http://schemas.microsoft.com/office/drawing/2014/main" id="{57385B95-1542-45C5-B090-5F6597D4B98B}"/>
                  </a:ext>
                </a:extLst>
              </p:cNvPr>
              <p:cNvSpPr>
                <a:spLocks/>
              </p:cNvSpPr>
              <p:nvPr/>
            </p:nvSpPr>
            <p:spPr bwMode="auto">
              <a:xfrm>
                <a:off x="2281" y="2875"/>
                <a:ext cx="18" cy="18"/>
              </a:xfrm>
              <a:custGeom>
                <a:avLst/>
                <a:gdLst>
                  <a:gd name="T0" fmla="*/ 1 w 35"/>
                  <a:gd name="T1" fmla="*/ 1 h 36"/>
                  <a:gd name="T2" fmla="*/ 1 w 35"/>
                  <a:gd name="T3" fmla="*/ 1 h 36"/>
                  <a:gd name="T4" fmla="*/ 1 w 35"/>
                  <a:gd name="T5" fmla="*/ 1 h 36"/>
                  <a:gd name="T6" fmla="*/ 1 w 35"/>
                  <a:gd name="T7" fmla="*/ 1 h 36"/>
                  <a:gd name="T8" fmla="*/ 1 w 35"/>
                  <a:gd name="T9" fmla="*/ 1 h 36"/>
                  <a:gd name="T10" fmla="*/ 1 w 35"/>
                  <a:gd name="T11" fmla="*/ 1 h 36"/>
                  <a:gd name="T12" fmla="*/ 1 w 35"/>
                  <a:gd name="T13" fmla="*/ 1 h 36"/>
                  <a:gd name="T14" fmla="*/ 1 w 35"/>
                  <a:gd name="T15" fmla="*/ 0 h 36"/>
                  <a:gd name="T16" fmla="*/ 1 w 35"/>
                  <a:gd name="T17" fmla="*/ 1 h 36"/>
                  <a:gd name="T18" fmla="*/ 0 w 35"/>
                  <a:gd name="T19" fmla="*/ 1 h 36"/>
                  <a:gd name="T20" fmla="*/ 1 w 35"/>
                  <a:gd name="T21" fmla="*/ 1 h 36"/>
                  <a:gd name="T22" fmla="*/ 1 w 3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6">
                    <a:moveTo>
                      <a:pt x="2" y="3"/>
                    </a:moveTo>
                    <a:lnTo>
                      <a:pt x="2" y="12"/>
                    </a:lnTo>
                    <a:lnTo>
                      <a:pt x="26" y="36"/>
                    </a:lnTo>
                    <a:lnTo>
                      <a:pt x="35" y="27"/>
                    </a:lnTo>
                    <a:lnTo>
                      <a:pt x="11" y="3"/>
                    </a:lnTo>
                    <a:lnTo>
                      <a:pt x="11" y="12"/>
                    </a:lnTo>
                    <a:lnTo>
                      <a:pt x="11" y="3"/>
                    </a:lnTo>
                    <a:lnTo>
                      <a:pt x="6" y="0"/>
                    </a:lnTo>
                    <a:lnTo>
                      <a:pt x="2" y="3"/>
                    </a:lnTo>
                    <a:lnTo>
                      <a:pt x="0" y="7"/>
                    </a:lnTo>
                    <a:lnTo>
                      <a:pt x="2" y="12"/>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59">
                <a:extLst>
                  <a:ext uri="{FF2B5EF4-FFF2-40B4-BE49-F238E27FC236}">
                    <a16:creationId xmlns:a16="http://schemas.microsoft.com/office/drawing/2014/main" id="{74D0FB12-8FF5-4A79-8A6E-FABCF965E64D}"/>
                  </a:ext>
                </a:extLst>
              </p:cNvPr>
              <p:cNvSpPr>
                <a:spLocks/>
              </p:cNvSpPr>
              <p:nvPr/>
            </p:nvSpPr>
            <p:spPr bwMode="auto">
              <a:xfrm>
                <a:off x="2282" y="2872"/>
                <a:ext cx="9" cy="9"/>
              </a:xfrm>
              <a:custGeom>
                <a:avLst/>
                <a:gdLst>
                  <a:gd name="T0" fmla="*/ 1 w 17"/>
                  <a:gd name="T1" fmla="*/ 1 h 17"/>
                  <a:gd name="T2" fmla="*/ 1 w 17"/>
                  <a:gd name="T3" fmla="*/ 1 h 17"/>
                  <a:gd name="T4" fmla="*/ 0 w 17"/>
                  <a:gd name="T5" fmla="*/ 1 h 17"/>
                  <a:gd name="T6" fmla="*/ 1 w 17"/>
                  <a:gd name="T7" fmla="*/ 1 h 17"/>
                  <a:gd name="T8" fmla="*/ 1 w 17"/>
                  <a:gd name="T9" fmla="*/ 1 h 17"/>
                  <a:gd name="T10" fmla="*/ 1 w 17"/>
                  <a:gd name="T11" fmla="*/ 1 h 17"/>
                  <a:gd name="T12" fmla="*/ 1 w 17"/>
                  <a:gd name="T13" fmla="*/ 1 h 17"/>
                  <a:gd name="T14" fmla="*/ 1 w 17"/>
                  <a:gd name="T15" fmla="*/ 1 h 17"/>
                  <a:gd name="T16" fmla="*/ 1 w 17"/>
                  <a:gd name="T17" fmla="*/ 1 h 17"/>
                  <a:gd name="T18" fmla="*/ 1 w 17"/>
                  <a:gd name="T19" fmla="*/ 0 h 17"/>
                  <a:gd name="T20" fmla="*/ 1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2"/>
                    </a:moveTo>
                    <a:lnTo>
                      <a:pt x="6" y="2"/>
                    </a:lnTo>
                    <a:lnTo>
                      <a:pt x="0" y="8"/>
                    </a:lnTo>
                    <a:lnTo>
                      <a:pt x="9" y="17"/>
                    </a:lnTo>
                    <a:lnTo>
                      <a:pt x="15" y="11"/>
                    </a:lnTo>
                    <a:lnTo>
                      <a:pt x="17" y="7"/>
                    </a:lnTo>
                    <a:lnTo>
                      <a:pt x="15" y="2"/>
                    </a:lnTo>
                    <a:lnTo>
                      <a:pt x="10"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0">
                <a:extLst>
                  <a:ext uri="{FF2B5EF4-FFF2-40B4-BE49-F238E27FC236}">
                    <a16:creationId xmlns:a16="http://schemas.microsoft.com/office/drawing/2014/main" id="{9B1FA787-4B11-4CE5-944F-8A7947B9AEB6}"/>
                  </a:ext>
                </a:extLst>
              </p:cNvPr>
              <p:cNvSpPr>
                <a:spLocks/>
              </p:cNvSpPr>
              <p:nvPr/>
            </p:nvSpPr>
            <p:spPr bwMode="auto">
              <a:xfrm>
                <a:off x="2051" y="2948"/>
                <a:ext cx="263" cy="354"/>
              </a:xfrm>
              <a:custGeom>
                <a:avLst/>
                <a:gdLst>
                  <a:gd name="T0" fmla="*/ 1 w 525"/>
                  <a:gd name="T1" fmla="*/ 0 h 710"/>
                  <a:gd name="T2" fmla="*/ 1 w 525"/>
                  <a:gd name="T3" fmla="*/ 0 h 710"/>
                  <a:gd name="T4" fmla="*/ 1 w 525"/>
                  <a:gd name="T5" fmla="*/ 0 h 710"/>
                  <a:gd name="T6" fmla="*/ 1 w 525"/>
                  <a:gd name="T7" fmla="*/ 0 h 710"/>
                  <a:gd name="T8" fmla="*/ 1 w 525"/>
                  <a:gd name="T9" fmla="*/ 0 h 710"/>
                  <a:gd name="T10" fmla="*/ 1 w 525"/>
                  <a:gd name="T11" fmla="*/ 0 h 710"/>
                  <a:gd name="T12" fmla="*/ 1 w 525"/>
                  <a:gd name="T13" fmla="*/ 0 h 710"/>
                  <a:gd name="T14" fmla="*/ 1 w 525"/>
                  <a:gd name="T15" fmla="*/ 0 h 710"/>
                  <a:gd name="T16" fmla="*/ 1 w 525"/>
                  <a:gd name="T17" fmla="*/ 0 h 710"/>
                  <a:gd name="T18" fmla="*/ 1 w 525"/>
                  <a:gd name="T19" fmla="*/ 0 h 710"/>
                  <a:gd name="T20" fmla="*/ 1 w 525"/>
                  <a:gd name="T21" fmla="*/ 0 h 710"/>
                  <a:gd name="T22" fmla="*/ 1 w 525"/>
                  <a:gd name="T23" fmla="*/ 0 h 710"/>
                  <a:gd name="T24" fmla="*/ 1 w 525"/>
                  <a:gd name="T25" fmla="*/ 0 h 710"/>
                  <a:gd name="T26" fmla="*/ 1 w 525"/>
                  <a:gd name="T27" fmla="*/ 0 h 710"/>
                  <a:gd name="T28" fmla="*/ 1 w 525"/>
                  <a:gd name="T29" fmla="*/ 0 h 710"/>
                  <a:gd name="T30" fmla="*/ 1 w 525"/>
                  <a:gd name="T31" fmla="*/ 0 h 710"/>
                  <a:gd name="T32" fmla="*/ 1 w 525"/>
                  <a:gd name="T33" fmla="*/ 0 h 710"/>
                  <a:gd name="T34" fmla="*/ 1 w 525"/>
                  <a:gd name="T35" fmla="*/ 0 h 710"/>
                  <a:gd name="T36" fmla="*/ 1 w 525"/>
                  <a:gd name="T37" fmla="*/ 0 h 710"/>
                  <a:gd name="T38" fmla="*/ 1 w 525"/>
                  <a:gd name="T39" fmla="*/ 0 h 710"/>
                  <a:gd name="T40" fmla="*/ 1 w 525"/>
                  <a:gd name="T41" fmla="*/ 0 h 710"/>
                  <a:gd name="T42" fmla="*/ 1 w 525"/>
                  <a:gd name="T43" fmla="*/ 0 h 710"/>
                  <a:gd name="T44" fmla="*/ 1 w 525"/>
                  <a:gd name="T45" fmla="*/ 0 h 710"/>
                  <a:gd name="T46" fmla="*/ 1 w 525"/>
                  <a:gd name="T47" fmla="*/ 0 h 710"/>
                  <a:gd name="T48" fmla="*/ 1 w 525"/>
                  <a:gd name="T49" fmla="*/ 0 h 710"/>
                  <a:gd name="T50" fmla="*/ 1 w 525"/>
                  <a:gd name="T51" fmla="*/ 0 h 710"/>
                  <a:gd name="T52" fmla="*/ 1 w 525"/>
                  <a:gd name="T53" fmla="*/ 0 h 710"/>
                  <a:gd name="T54" fmla="*/ 1 w 525"/>
                  <a:gd name="T55" fmla="*/ 0 h 710"/>
                  <a:gd name="T56" fmla="*/ 1 w 525"/>
                  <a:gd name="T57" fmla="*/ 0 h 710"/>
                  <a:gd name="T58" fmla="*/ 1 w 525"/>
                  <a:gd name="T59" fmla="*/ 0 h 710"/>
                  <a:gd name="T60" fmla="*/ 1 w 525"/>
                  <a:gd name="T61" fmla="*/ 0 h 710"/>
                  <a:gd name="T62" fmla="*/ 1 w 525"/>
                  <a:gd name="T63" fmla="*/ 0 h 710"/>
                  <a:gd name="T64" fmla="*/ 1 w 525"/>
                  <a:gd name="T65" fmla="*/ 0 h 710"/>
                  <a:gd name="T66" fmla="*/ 1 w 525"/>
                  <a:gd name="T67" fmla="*/ 0 h 710"/>
                  <a:gd name="T68" fmla="*/ 1 w 525"/>
                  <a:gd name="T69" fmla="*/ 0 h 710"/>
                  <a:gd name="T70" fmla="*/ 1 w 525"/>
                  <a:gd name="T71" fmla="*/ 0 h 710"/>
                  <a:gd name="T72" fmla="*/ 1 w 525"/>
                  <a:gd name="T73" fmla="*/ 0 h 710"/>
                  <a:gd name="T74" fmla="*/ 1 w 525"/>
                  <a:gd name="T75" fmla="*/ 0 h 710"/>
                  <a:gd name="T76" fmla="*/ 1 w 525"/>
                  <a:gd name="T77" fmla="*/ 0 h 710"/>
                  <a:gd name="T78" fmla="*/ 1 w 525"/>
                  <a:gd name="T79" fmla="*/ 0 h 710"/>
                  <a:gd name="T80" fmla="*/ 1 w 525"/>
                  <a:gd name="T81" fmla="*/ 0 h 710"/>
                  <a:gd name="T82" fmla="*/ 1 w 525"/>
                  <a:gd name="T83" fmla="*/ 0 h 710"/>
                  <a:gd name="T84" fmla="*/ 1 w 525"/>
                  <a:gd name="T85" fmla="*/ 0 h 710"/>
                  <a:gd name="T86" fmla="*/ 1 w 525"/>
                  <a:gd name="T87" fmla="*/ 0 h 710"/>
                  <a:gd name="T88" fmla="*/ 1 w 525"/>
                  <a:gd name="T89" fmla="*/ 0 h 710"/>
                  <a:gd name="T90" fmla="*/ 1 w 525"/>
                  <a:gd name="T91" fmla="*/ 0 h 710"/>
                  <a:gd name="T92" fmla="*/ 1 w 525"/>
                  <a:gd name="T93" fmla="*/ 0 h 710"/>
                  <a:gd name="T94" fmla="*/ 1 w 525"/>
                  <a:gd name="T95" fmla="*/ 0 h 710"/>
                  <a:gd name="T96" fmla="*/ 1 w 525"/>
                  <a:gd name="T97" fmla="*/ 0 h 710"/>
                  <a:gd name="T98" fmla="*/ 1 w 525"/>
                  <a:gd name="T99" fmla="*/ 0 h 710"/>
                  <a:gd name="T100" fmla="*/ 1 w 525"/>
                  <a:gd name="T101" fmla="*/ 0 h 710"/>
                  <a:gd name="T102" fmla="*/ 1 w 525"/>
                  <a:gd name="T103" fmla="*/ 0 h 710"/>
                  <a:gd name="T104" fmla="*/ 1 w 525"/>
                  <a:gd name="T105" fmla="*/ 0 h 710"/>
                  <a:gd name="T106" fmla="*/ 1 w 525"/>
                  <a:gd name="T107" fmla="*/ 0 h 710"/>
                  <a:gd name="T108" fmla="*/ 1 w 525"/>
                  <a:gd name="T109" fmla="*/ 0 h 710"/>
                  <a:gd name="T110" fmla="*/ 1 w 525"/>
                  <a:gd name="T111" fmla="*/ 0 h 710"/>
                  <a:gd name="T112" fmla="*/ 1 w 525"/>
                  <a:gd name="T113" fmla="*/ 0 h 710"/>
                  <a:gd name="T114" fmla="*/ 1 w 525"/>
                  <a:gd name="T115" fmla="*/ 0 h 710"/>
                  <a:gd name="T116" fmla="*/ 1 w 525"/>
                  <a:gd name="T117" fmla="*/ 0 h 710"/>
                  <a:gd name="T118" fmla="*/ 1 w 525"/>
                  <a:gd name="T119" fmla="*/ 0 h 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5" h="710">
                    <a:moveTo>
                      <a:pt x="60" y="218"/>
                    </a:moveTo>
                    <a:lnTo>
                      <a:pt x="51" y="229"/>
                    </a:lnTo>
                    <a:lnTo>
                      <a:pt x="43" y="240"/>
                    </a:lnTo>
                    <a:lnTo>
                      <a:pt x="36" y="252"/>
                    </a:lnTo>
                    <a:lnTo>
                      <a:pt x="29" y="262"/>
                    </a:lnTo>
                    <a:lnTo>
                      <a:pt x="23" y="275"/>
                    </a:lnTo>
                    <a:lnTo>
                      <a:pt x="18" y="286"/>
                    </a:lnTo>
                    <a:lnTo>
                      <a:pt x="14" y="298"/>
                    </a:lnTo>
                    <a:lnTo>
                      <a:pt x="9" y="310"/>
                    </a:lnTo>
                    <a:lnTo>
                      <a:pt x="6" y="326"/>
                    </a:lnTo>
                    <a:lnTo>
                      <a:pt x="3" y="344"/>
                    </a:lnTo>
                    <a:lnTo>
                      <a:pt x="3" y="362"/>
                    </a:lnTo>
                    <a:lnTo>
                      <a:pt x="6" y="379"/>
                    </a:lnTo>
                    <a:lnTo>
                      <a:pt x="8" y="390"/>
                    </a:lnTo>
                    <a:lnTo>
                      <a:pt x="11" y="401"/>
                    </a:lnTo>
                    <a:lnTo>
                      <a:pt x="16" y="412"/>
                    </a:lnTo>
                    <a:lnTo>
                      <a:pt x="21" y="421"/>
                    </a:lnTo>
                    <a:lnTo>
                      <a:pt x="25" y="431"/>
                    </a:lnTo>
                    <a:lnTo>
                      <a:pt x="32" y="440"/>
                    </a:lnTo>
                    <a:lnTo>
                      <a:pt x="38" y="450"/>
                    </a:lnTo>
                    <a:lnTo>
                      <a:pt x="44" y="459"/>
                    </a:lnTo>
                    <a:lnTo>
                      <a:pt x="48" y="464"/>
                    </a:lnTo>
                    <a:lnTo>
                      <a:pt x="54" y="467"/>
                    </a:lnTo>
                    <a:lnTo>
                      <a:pt x="60" y="469"/>
                    </a:lnTo>
                    <a:lnTo>
                      <a:pt x="66" y="469"/>
                    </a:lnTo>
                    <a:lnTo>
                      <a:pt x="69" y="475"/>
                    </a:lnTo>
                    <a:lnTo>
                      <a:pt x="71" y="480"/>
                    </a:lnTo>
                    <a:lnTo>
                      <a:pt x="74" y="485"/>
                    </a:lnTo>
                    <a:lnTo>
                      <a:pt x="76" y="492"/>
                    </a:lnTo>
                    <a:lnTo>
                      <a:pt x="78" y="497"/>
                    </a:lnTo>
                    <a:lnTo>
                      <a:pt x="84" y="502"/>
                    </a:lnTo>
                    <a:lnTo>
                      <a:pt x="90" y="506"/>
                    </a:lnTo>
                    <a:lnTo>
                      <a:pt x="94" y="508"/>
                    </a:lnTo>
                    <a:lnTo>
                      <a:pt x="101" y="510"/>
                    </a:lnTo>
                    <a:lnTo>
                      <a:pt x="106" y="511"/>
                    </a:lnTo>
                    <a:lnTo>
                      <a:pt x="112" y="511"/>
                    </a:lnTo>
                    <a:lnTo>
                      <a:pt x="116" y="511"/>
                    </a:lnTo>
                    <a:lnTo>
                      <a:pt x="121" y="511"/>
                    </a:lnTo>
                    <a:lnTo>
                      <a:pt x="127" y="511"/>
                    </a:lnTo>
                    <a:lnTo>
                      <a:pt x="132" y="510"/>
                    </a:lnTo>
                    <a:lnTo>
                      <a:pt x="139" y="508"/>
                    </a:lnTo>
                    <a:lnTo>
                      <a:pt x="144" y="507"/>
                    </a:lnTo>
                    <a:lnTo>
                      <a:pt x="150" y="505"/>
                    </a:lnTo>
                    <a:lnTo>
                      <a:pt x="154" y="500"/>
                    </a:lnTo>
                    <a:lnTo>
                      <a:pt x="157" y="495"/>
                    </a:lnTo>
                    <a:lnTo>
                      <a:pt x="157" y="491"/>
                    </a:lnTo>
                    <a:lnTo>
                      <a:pt x="153" y="490"/>
                    </a:lnTo>
                    <a:lnTo>
                      <a:pt x="148" y="490"/>
                    </a:lnTo>
                    <a:lnTo>
                      <a:pt x="142" y="491"/>
                    </a:lnTo>
                    <a:lnTo>
                      <a:pt x="138" y="491"/>
                    </a:lnTo>
                    <a:lnTo>
                      <a:pt x="135" y="491"/>
                    </a:lnTo>
                    <a:lnTo>
                      <a:pt x="130" y="490"/>
                    </a:lnTo>
                    <a:lnTo>
                      <a:pt x="127" y="489"/>
                    </a:lnTo>
                    <a:lnTo>
                      <a:pt x="125" y="487"/>
                    </a:lnTo>
                    <a:lnTo>
                      <a:pt x="124" y="483"/>
                    </a:lnTo>
                    <a:lnTo>
                      <a:pt x="123" y="481"/>
                    </a:lnTo>
                    <a:lnTo>
                      <a:pt x="124" y="478"/>
                    </a:lnTo>
                    <a:lnTo>
                      <a:pt x="128" y="477"/>
                    </a:lnTo>
                    <a:lnTo>
                      <a:pt x="132" y="477"/>
                    </a:lnTo>
                    <a:lnTo>
                      <a:pt x="137" y="477"/>
                    </a:lnTo>
                    <a:lnTo>
                      <a:pt x="140" y="476"/>
                    </a:lnTo>
                    <a:lnTo>
                      <a:pt x="144" y="475"/>
                    </a:lnTo>
                    <a:lnTo>
                      <a:pt x="147" y="473"/>
                    </a:lnTo>
                    <a:lnTo>
                      <a:pt x="150" y="470"/>
                    </a:lnTo>
                    <a:lnTo>
                      <a:pt x="148" y="468"/>
                    </a:lnTo>
                    <a:lnTo>
                      <a:pt x="144" y="465"/>
                    </a:lnTo>
                    <a:lnTo>
                      <a:pt x="139" y="464"/>
                    </a:lnTo>
                    <a:lnTo>
                      <a:pt x="134" y="464"/>
                    </a:lnTo>
                    <a:lnTo>
                      <a:pt x="128" y="464"/>
                    </a:lnTo>
                    <a:lnTo>
                      <a:pt x="122" y="465"/>
                    </a:lnTo>
                    <a:lnTo>
                      <a:pt x="116" y="465"/>
                    </a:lnTo>
                    <a:lnTo>
                      <a:pt x="112" y="466"/>
                    </a:lnTo>
                    <a:lnTo>
                      <a:pt x="106" y="464"/>
                    </a:lnTo>
                    <a:lnTo>
                      <a:pt x="102" y="462"/>
                    </a:lnTo>
                    <a:lnTo>
                      <a:pt x="100" y="461"/>
                    </a:lnTo>
                    <a:lnTo>
                      <a:pt x="98" y="459"/>
                    </a:lnTo>
                    <a:lnTo>
                      <a:pt x="97" y="455"/>
                    </a:lnTo>
                    <a:lnTo>
                      <a:pt x="99" y="450"/>
                    </a:lnTo>
                    <a:lnTo>
                      <a:pt x="97" y="442"/>
                    </a:lnTo>
                    <a:lnTo>
                      <a:pt x="92" y="432"/>
                    </a:lnTo>
                    <a:lnTo>
                      <a:pt x="86" y="421"/>
                    </a:lnTo>
                    <a:lnTo>
                      <a:pt x="78" y="411"/>
                    </a:lnTo>
                    <a:lnTo>
                      <a:pt x="72" y="399"/>
                    </a:lnTo>
                    <a:lnTo>
                      <a:pt x="67" y="387"/>
                    </a:lnTo>
                    <a:lnTo>
                      <a:pt x="64" y="377"/>
                    </a:lnTo>
                    <a:lnTo>
                      <a:pt x="64" y="360"/>
                    </a:lnTo>
                    <a:lnTo>
                      <a:pt x="68" y="343"/>
                    </a:lnTo>
                    <a:lnTo>
                      <a:pt x="74" y="325"/>
                    </a:lnTo>
                    <a:lnTo>
                      <a:pt x="81" y="309"/>
                    </a:lnTo>
                    <a:lnTo>
                      <a:pt x="85" y="302"/>
                    </a:lnTo>
                    <a:lnTo>
                      <a:pt x="90" y="301"/>
                    </a:lnTo>
                    <a:lnTo>
                      <a:pt x="96" y="302"/>
                    </a:lnTo>
                    <a:lnTo>
                      <a:pt x="101" y="308"/>
                    </a:lnTo>
                    <a:lnTo>
                      <a:pt x="108" y="315"/>
                    </a:lnTo>
                    <a:lnTo>
                      <a:pt x="114" y="322"/>
                    </a:lnTo>
                    <a:lnTo>
                      <a:pt x="120" y="330"/>
                    </a:lnTo>
                    <a:lnTo>
                      <a:pt x="125" y="338"/>
                    </a:lnTo>
                    <a:lnTo>
                      <a:pt x="130" y="346"/>
                    </a:lnTo>
                    <a:lnTo>
                      <a:pt x="135" y="354"/>
                    </a:lnTo>
                    <a:lnTo>
                      <a:pt x="139" y="362"/>
                    </a:lnTo>
                    <a:lnTo>
                      <a:pt x="144" y="371"/>
                    </a:lnTo>
                    <a:lnTo>
                      <a:pt x="148" y="384"/>
                    </a:lnTo>
                    <a:lnTo>
                      <a:pt x="150" y="399"/>
                    </a:lnTo>
                    <a:lnTo>
                      <a:pt x="151" y="413"/>
                    </a:lnTo>
                    <a:lnTo>
                      <a:pt x="153" y="427"/>
                    </a:lnTo>
                    <a:lnTo>
                      <a:pt x="158" y="438"/>
                    </a:lnTo>
                    <a:lnTo>
                      <a:pt x="162" y="450"/>
                    </a:lnTo>
                    <a:lnTo>
                      <a:pt x="169" y="461"/>
                    </a:lnTo>
                    <a:lnTo>
                      <a:pt x="175" y="472"/>
                    </a:lnTo>
                    <a:lnTo>
                      <a:pt x="180" y="478"/>
                    </a:lnTo>
                    <a:lnTo>
                      <a:pt x="184" y="485"/>
                    </a:lnTo>
                    <a:lnTo>
                      <a:pt x="190" y="492"/>
                    </a:lnTo>
                    <a:lnTo>
                      <a:pt x="193" y="499"/>
                    </a:lnTo>
                    <a:lnTo>
                      <a:pt x="197" y="507"/>
                    </a:lnTo>
                    <a:lnTo>
                      <a:pt x="200" y="516"/>
                    </a:lnTo>
                    <a:lnTo>
                      <a:pt x="203" y="527"/>
                    </a:lnTo>
                    <a:lnTo>
                      <a:pt x="203" y="536"/>
                    </a:lnTo>
                    <a:lnTo>
                      <a:pt x="199" y="549"/>
                    </a:lnTo>
                    <a:lnTo>
                      <a:pt x="196" y="561"/>
                    </a:lnTo>
                    <a:lnTo>
                      <a:pt x="190" y="574"/>
                    </a:lnTo>
                    <a:lnTo>
                      <a:pt x="184" y="586"/>
                    </a:lnTo>
                    <a:lnTo>
                      <a:pt x="178" y="598"/>
                    </a:lnTo>
                    <a:lnTo>
                      <a:pt x="173" y="611"/>
                    </a:lnTo>
                    <a:lnTo>
                      <a:pt x="168" y="622"/>
                    </a:lnTo>
                    <a:lnTo>
                      <a:pt x="165" y="635"/>
                    </a:lnTo>
                    <a:lnTo>
                      <a:pt x="165" y="639"/>
                    </a:lnTo>
                    <a:lnTo>
                      <a:pt x="167" y="642"/>
                    </a:lnTo>
                    <a:lnTo>
                      <a:pt x="170" y="644"/>
                    </a:lnTo>
                    <a:lnTo>
                      <a:pt x="175" y="645"/>
                    </a:lnTo>
                    <a:lnTo>
                      <a:pt x="169" y="652"/>
                    </a:lnTo>
                    <a:lnTo>
                      <a:pt x="163" y="659"/>
                    </a:lnTo>
                    <a:lnTo>
                      <a:pt x="160" y="667"/>
                    </a:lnTo>
                    <a:lnTo>
                      <a:pt x="158" y="674"/>
                    </a:lnTo>
                    <a:lnTo>
                      <a:pt x="157" y="678"/>
                    </a:lnTo>
                    <a:lnTo>
                      <a:pt x="157" y="681"/>
                    </a:lnTo>
                    <a:lnTo>
                      <a:pt x="159" y="683"/>
                    </a:lnTo>
                    <a:lnTo>
                      <a:pt x="161" y="686"/>
                    </a:lnTo>
                    <a:lnTo>
                      <a:pt x="167" y="689"/>
                    </a:lnTo>
                    <a:lnTo>
                      <a:pt x="174" y="693"/>
                    </a:lnTo>
                    <a:lnTo>
                      <a:pt x="181" y="696"/>
                    </a:lnTo>
                    <a:lnTo>
                      <a:pt x="188" y="700"/>
                    </a:lnTo>
                    <a:lnTo>
                      <a:pt x="195" y="702"/>
                    </a:lnTo>
                    <a:lnTo>
                      <a:pt x="203" y="704"/>
                    </a:lnTo>
                    <a:lnTo>
                      <a:pt x="210" y="707"/>
                    </a:lnTo>
                    <a:lnTo>
                      <a:pt x="216" y="708"/>
                    </a:lnTo>
                    <a:lnTo>
                      <a:pt x="224" y="709"/>
                    </a:lnTo>
                    <a:lnTo>
                      <a:pt x="234" y="710"/>
                    </a:lnTo>
                    <a:lnTo>
                      <a:pt x="244" y="710"/>
                    </a:lnTo>
                    <a:lnTo>
                      <a:pt x="253" y="710"/>
                    </a:lnTo>
                    <a:lnTo>
                      <a:pt x="262" y="709"/>
                    </a:lnTo>
                    <a:lnTo>
                      <a:pt x="271" y="707"/>
                    </a:lnTo>
                    <a:lnTo>
                      <a:pt x="276" y="704"/>
                    </a:lnTo>
                    <a:lnTo>
                      <a:pt x="279" y="701"/>
                    </a:lnTo>
                    <a:lnTo>
                      <a:pt x="279" y="693"/>
                    </a:lnTo>
                    <a:lnTo>
                      <a:pt x="277" y="686"/>
                    </a:lnTo>
                    <a:lnTo>
                      <a:pt x="273" y="681"/>
                    </a:lnTo>
                    <a:lnTo>
                      <a:pt x="265" y="678"/>
                    </a:lnTo>
                    <a:lnTo>
                      <a:pt x="260" y="677"/>
                    </a:lnTo>
                    <a:lnTo>
                      <a:pt x="254" y="675"/>
                    </a:lnTo>
                    <a:lnTo>
                      <a:pt x="249" y="674"/>
                    </a:lnTo>
                    <a:lnTo>
                      <a:pt x="243" y="672"/>
                    </a:lnTo>
                    <a:lnTo>
                      <a:pt x="238" y="671"/>
                    </a:lnTo>
                    <a:lnTo>
                      <a:pt x="235" y="667"/>
                    </a:lnTo>
                    <a:lnTo>
                      <a:pt x="233" y="664"/>
                    </a:lnTo>
                    <a:lnTo>
                      <a:pt x="233" y="659"/>
                    </a:lnTo>
                    <a:lnTo>
                      <a:pt x="239" y="656"/>
                    </a:lnTo>
                    <a:lnTo>
                      <a:pt x="246" y="649"/>
                    </a:lnTo>
                    <a:lnTo>
                      <a:pt x="254" y="639"/>
                    </a:lnTo>
                    <a:lnTo>
                      <a:pt x="261" y="626"/>
                    </a:lnTo>
                    <a:lnTo>
                      <a:pt x="268" y="611"/>
                    </a:lnTo>
                    <a:lnTo>
                      <a:pt x="274" y="597"/>
                    </a:lnTo>
                    <a:lnTo>
                      <a:pt x="281" y="582"/>
                    </a:lnTo>
                    <a:lnTo>
                      <a:pt x="286" y="568"/>
                    </a:lnTo>
                    <a:lnTo>
                      <a:pt x="291" y="553"/>
                    </a:lnTo>
                    <a:lnTo>
                      <a:pt x="297" y="538"/>
                    </a:lnTo>
                    <a:lnTo>
                      <a:pt x="299" y="523"/>
                    </a:lnTo>
                    <a:lnTo>
                      <a:pt x="297" y="508"/>
                    </a:lnTo>
                    <a:lnTo>
                      <a:pt x="292" y="495"/>
                    </a:lnTo>
                    <a:lnTo>
                      <a:pt x="288" y="481"/>
                    </a:lnTo>
                    <a:lnTo>
                      <a:pt x="283" y="467"/>
                    </a:lnTo>
                    <a:lnTo>
                      <a:pt x="276" y="454"/>
                    </a:lnTo>
                    <a:lnTo>
                      <a:pt x="287" y="458"/>
                    </a:lnTo>
                    <a:lnTo>
                      <a:pt x="297" y="461"/>
                    </a:lnTo>
                    <a:lnTo>
                      <a:pt x="307" y="465"/>
                    </a:lnTo>
                    <a:lnTo>
                      <a:pt x="318" y="467"/>
                    </a:lnTo>
                    <a:lnTo>
                      <a:pt x="328" y="469"/>
                    </a:lnTo>
                    <a:lnTo>
                      <a:pt x="340" y="472"/>
                    </a:lnTo>
                    <a:lnTo>
                      <a:pt x="351" y="474"/>
                    </a:lnTo>
                    <a:lnTo>
                      <a:pt x="364" y="475"/>
                    </a:lnTo>
                    <a:lnTo>
                      <a:pt x="368" y="477"/>
                    </a:lnTo>
                    <a:lnTo>
                      <a:pt x="372" y="482"/>
                    </a:lnTo>
                    <a:lnTo>
                      <a:pt x="374" y="489"/>
                    </a:lnTo>
                    <a:lnTo>
                      <a:pt x="375" y="495"/>
                    </a:lnTo>
                    <a:lnTo>
                      <a:pt x="374" y="521"/>
                    </a:lnTo>
                    <a:lnTo>
                      <a:pt x="372" y="548"/>
                    </a:lnTo>
                    <a:lnTo>
                      <a:pt x="370" y="575"/>
                    </a:lnTo>
                    <a:lnTo>
                      <a:pt x="371" y="602"/>
                    </a:lnTo>
                    <a:lnTo>
                      <a:pt x="374" y="605"/>
                    </a:lnTo>
                    <a:lnTo>
                      <a:pt x="381" y="606"/>
                    </a:lnTo>
                    <a:lnTo>
                      <a:pt x="389" y="607"/>
                    </a:lnTo>
                    <a:lnTo>
                      <a:pt x="396" y="607"/>
                    </a:lnTo>
                    <a:lnTo>
                      <a:pt x="393" y="614"/>
                    </a:lnTo>
                    <a:lnTo>
                      <a:pt x="390" y="622"/>
                    </a:lnTo>
                    <a:lnTo>
                      <a:pt x="389" y="632"/>
                    </a:lnTo>
                    <a:lnTo>
                      <a:pt x="389" y="639"/>
                    </a:lnTo>
                    <a:lnTo>
                      <a:pt x="391" y="642"/>
                    </a:lnTo>
                    <a:lnTo>
                      <a:pt x="396" y="643"/>
                    </a:lnTo>
                    <a:lnTo>
                      <a:pt x="401" y="644"/>
                    </a:lnTo>
                    <a:lnTo>
                      <a:pt x="406" y="645"/>
                    </a:lnTo>
                    <a:lnTo>
                      <a:pt x="412" y="647"/>
                    </a:lnTo>
                    <a:lnTo>
                      <a:pt x="419" y="647"/>
                    </a:lnTo>
                    <a:lnTo>
                      <a:pt x="426" y="647"/>
                    </a:lnTo>
                    <a:lnTo>
                      <a:pt x="433" y="647"/>
                    </a:lnTo>
                    <a:lnTo>
                      <a:pt x="439" y="648"/>
                    </a:lnTo>
                    <a:lnTo>
                      <a:pt x="444" y="649"/>
                    </a:lnTo>
                    <a:lnTo>
                      <a:pt x="450" y="650"/>
                    </a:lnTo>
                    <a:lnTo>
                      <a:pt x="456" y="651"/>
                    </a:lnTo>
                    <a:lnTo>
                      <a:pt x="461" y="652"/>
                    </a:lnTo>
                    <a:lnTo>
                      <a:pt x="466" y="652"/>
                    </a:lnTo>
                    <a:lnTo>
                      <a:pt x="472" y="654"/>
                    </a:lnTo>
                    <a:lnTo>
                      <a:pt x="478" y="654"/>
                    </a:lnTo>
                    <a:lnTo>
                      <a:pt x="484" y="654"/>
                    </a:lnTo>
                    <a:lnTo>
                      <a:pt x="489" y="655"/>
                    </a:lnTo>
                    <a:lnTo>
                      <a:pt x="495" y="655"/>
                    </a:lnTo>
                    <a:lnTo>
                      <a:pt x="502" y="654"/>
                    </a:lnTo>
                    <a:lnTo>
                      <a:pt x="508" y="654"/>
                    </a:lnTo>
                    <a:lnTo>
                      <a:pt x="514" y="650"/>
                    </a:lnTo>
                    <a:lnTo>
                      <a:pt x="519" y="647"/>
                    </a:lnTo>
                    <a:lnTo>
                      <a:pt x="525" y="641"/>
                    </a:lnTo>
                    <a:lnTo>
                      <a:pt x="524" y="635"/>
                    </a:lnTo>
                    <a:lnTo>
                      <a:pt x="520" y="628"/>
                    </a:lnTo>
                    <a:lnTo>
                      <a:pt x="516" y="624"/>
                    </a:lnTo>
                    <a:lnTo>
                      <a:pt x="511" y="620"/>
                    </a:lnTo>
                    <a:lnTo>
                      <a:pt x="505" y="618"/>
                    </a:lnTo>
                    <a:lnTo>
                      <a:pt x="499" y="617"/>
                    </a:lnTo>
                    <a:lnTo>
                      <a:pt x="490" y="616"/>
                    </a:lnTo>
                    <a:lnTo>
                      <a:pt x="482" y="614"/>
                    </a:lnTo>
                    <a:lnTo>
                      <a:pt x="474" y="612"/>
                    </a:lnTo>
                    <a:lnTo>
                      <a:pt x="467" y="611"/>
                    </a:lnTo>
                    <a:lnTo>
                      <a:pt x="462" y="607"/>
                    </a:lnTo>
                    <a:lnTo>
                      <a:pt x="458" y="603"/>
                    </a:lnTo>
                    <a:lnTo>
                      <a:pt x="464" y="582"/>
                    </a:lnTo>
                    <a:lnTo>
                      <a:pt x="463" y="545"/>
                    </a:lnTo>
                    <a:lnTo>
                      <a:pt x="457" y="504"/>
                    </a:lnTo>
                    <a:lnTo>
                      <a:pt x="451" y="465"/>
                    </a:lnTo>
                    <a:lnTo>
                      <a:pt x="449" y="452"/>
                    </a:lnTo>
                    <a:lnTo>
                      <a:pt x="443" y="440"/>
                    </a:lnTo>
                    <a:lnTo>
                      <a:pt x="436" y="430"/>
                    </a:lnTo>
                    <a:lnTo>
                      <a:pt x="428" y="422"/>
                    </a:lnTo>
                    <a:lnTo>
                      <a:pt x="412" y="413"/>
                    </a:lnTo>
                    <a:lnTo>
                      <a:pt x="395" y="405"/>
                    </a:lnTo>
                    <a:lnTo>
                      <a:pt x="378" y="398"/>
                    </a:lnTo>
                    <a:lnTo>
                      <a:pt x="360" y="391"/>
                    </a:lnTo>
                    <a:lnTo>
                      <a:pt x="343" y="385"/>
                    </a:lnTo>
                    <a:lnTo>
                      <a:pt x="326" y="378"/>
                    </a:lnTo>
                    <a:lnTo>
                      <a:pt x="309" y="371"/>
                    </a:lnTo>
                    <a:lnTo>
                      <a:pt x="292" y="364"/>
                    </a:lnTo>
                    <a:lnTo>
                      <a:pt x="286" y="361"/>
                    </a:lnTo>
                    <a:lnTo>
                      <a:pt x="280" y="355"/>
                    </a:lnTo>
                    <a:lnTo>
                      <a:pt x="274" y="351"/>
                    </a:lnTo>
                    <a:lnTo>
                      <a:pt x="271" y="344"/>
                    </a:lnTo>
                    <a:lnTo>
                      <a:pt x="264" y="330"/>
                    </a:lnTo>
                    <a:lnTo>
                      <a:pt x="258" y="316"/>
                    </a:lnTo>
                    <a:lnTo>
                      <a:pt x="252" y="302"/>
                    </a:lnTo>
                    <a:lnTo>
                      <a:pt x="248" y="288"/>
                    </a:lnTo>
                    <a:lnTo>
                      <a:pt x="242" y="273"/>
                    </a:lnTo>
                    <a:lnTo>
                      <a:pt x="237" y="260"/>
                    </a:lnTo>
                    <a:lnTo>
                      <a:pt x="234" y="245"/>
                    </a:lnTo>
                    <a:lnTo>
                      <a:pt x="230" y="231"/>
                    </a:lnTo>
                    <a:lnTo>
                      <a:pt x="230" y="220"/>
                    </a:lnTo>
                    <a:lnTo>
                      <a:pt x="233" y="211"/>
                    </a:lnTo>
                    <a:lnTo>
                      <a:pt x="236" y="201"/>
                    </a:lnTo>
                    <a:lnTo>
                      <a:pt x="241" y="192"/>
                    </a:lnTo>
                    <a:lnTo>
                      <a:pt x="246" y="184"/>
                    </a:lnTo>
                    <a:lnTo>
                      <a:pt x="252" y="177"/>
                    </a:lnTo>
                    <a:lnTo>
                      <a:pt x="258" y="170"/>
                    </a:lnTo>
                    <a:lnTo>
                      <a:pt x="264" y="163"/>
                    </a:lnTo>
                    <a:lnTo>
                      <a:pt x="271" y="156"/>
                    </a:lnTo>
                    <a:lnTo>
                      <a:pt x="276" y="148"/>
                    </a:lnTo>
                    <a:lnTo>
                      <a:pt x="282" y="141"/>
                    </a:lnTo>
                    <a:lnTo>
                      <a:pt x="287" y="133"/>
                    </a:lnTo>
                    <a:lnTo>
                      <a:pt x="290" y="125"/>
                    </a:lnTo>
                    <a:lnTo>
                      <a:pt x="291" y="116"/>
                    </a:lnTo>
                    <a:lnTo>
                      <a:pt x="289" y="106"/>
                    </a:lnTo>
                    <a:lnTo>
                      <a:pt x="284" y="100"/>
                    </a:lnTo>
                    <a:lnTo>
                      <a:pt x="273" y="88"/>
                    </a:lnTo>
                    <a:lnTo>
                      <a:pt x="262" y="78"/>
                    </a:lnTo>
                    <a:lnTo>
                      <a:pt x="251" y="68"/>
                    </a:lnTo>
                    <a:lnTo>
                      <a:pt x="239" y="59"/>
                    </a:lnTo>
                    <a:lnTo>
                      <a:pt x="227" y="51"/>
                    </a:lnTo>
                    <a:lnTo>
                      <a:pt x="215" y="43"/>
                    </a:lnTo>
                    <a:lnTo>
                      <a:pt x="203" y="35"/>
                    </a:lnTo>
                    <a:lnTo>
                      <a:pt x="189" y="28"/>
                    </a:lnTo>
                    <a:lnTo>
                      <a:pt x="183" y="26"/>
                    </a:lnTo>
                    <a:lnTo>
                      <a:pt x="177" y="25"/>
                    </a:lnTo>
                    <a:lnTo>
                      <a:pt x="172" y="27"/>
                    </a:lnTo>
                    <a:lnTo>
                      <a:pt x="166" y="33"/>
                    </a:lnTo>
                    <a:lnTo>
                      <a:pt x="162" y="32"/>
                    </a:lnTo>
                    <a:lnTo>
                      <a:pt x="158" y="29"/>
                    </a:lnTo>
                    <a:lnTo>
                      <a:pt x="154" y="26"/>
                    </a:lnTo>
                    <a:lnTo>
                      <a:pt x="153" y="22"/>
                    </a:lnTo>
                    <a:lnTo>
                      <a:pt x="153" y="20"/>
                    </a:lnTo>
                    <a:lnTo>
                      <a:pt x="153" y="17"/>
                    </a:lnTo>
                    <a:lnTo>
                      <a:pt x="154" y="13"/>
                    </a:lnTo>
                    <a:lnTo>
                      <a:pt x="153" y="11"/>
                    </a:lnTo>
                    <a:lnTo>
                      <a:pt x="151" y="10"/>
                    </a:lnTo>
                    <a:lnTo>
                      <a:pt x="147" y="9"/>
                    </a:lnTo>
                    <a:lnTo>
                      <a:pt x="145" y="10"/>
                    </a:lnTo>
                    <a:lnTo>
                      <a:pt x="143" y="11"/>
                    </a:lnTo>
                    <a:lnTo>
                      <a:pt x="142" y="14"/>
                    </a:lnTo>
                    <a:lnTo>
                      <a:pt x="142" y="19"/>
                    </a:lnTo>
                    <a:lnTo>
                      <a:pt x="140" y="24"/>
                    </a:lnTo>
                    <a:lnTo>
                      <a:pt x="139" y="28"/>
                    </a:lnTo>
                    <a:lnTo>
                      <a:pt x="136" y="29"/>
                    </a:lnTo>
                    <a:lnTo>
                      <a:pt x="132" y="28"/>
                    </a:lnTo>
                    <a:lnTo>
                      <a:pt x="128" y="27"/>
                    </a:lnTo>
                    <a:lnTo>
                      <a:pt x="125" y="24"/>
                    </a:lnTo>
                    <a:lnTo>
                      <a:pt x="124" y="19"/>
                    </a:lnTo>
                    <a:lnTo>
                      <a:pt x="125" y="13"/>
                    </a:lnTo>
                    <a:lnTo>
                      <a:pt x="125" y="9"/>
                    </a:lnTo>
                    <a:lnTo>
                      <a:pt x="124" y="4"/>
                    </a:lnTo>
                    <a:lnTo>
                      <a:pt x="120" y="2"/>
                    </a:lnTo>
                    <a:lnTo>
                      <a:pt x="115" y="0"/>
                    </a:lnTo>
                    <a:lnTo>
                      <a:pt x="109" y="2"/>
                    </a:lnTo>
                    <a:lnTo>
                      <a:pt x="105" y="4"/>
                    </a:lnTo>
                    <a:lnTo>
                      <a:pt x="100" y="10"/>
                    </a:lnTo>
                    <a:lnTo>
                      <a:pt x="97" y="17"/>
                    </a:lnTo>
                    <a:lnTo>
                      <a:pt x="96" y="25"/>
                    </a:lnTo>
                    <a:lnTo>
                      <a:pt x="94" y="33"/>
                    </a:lnTo>
                    <a:lnTo>
                      <a:pt x="94" y="42"/>
                    </a:lnTo>
                    <a:lnTo>
                      <a:pt x="97" y="50"/>
                    </a:lnTo>
                    <a:lnTo>
                      <a:pt x="100" y="57"/>
                    </a:lnTo>
                    <a:lnTo>
                      <a:pt x="107" y="62"/>
                    </a:lnTo>
                    <a:lnTo>
                      <a:pt x="112" y="64"/>
                    </a:lnTo>
                    <a:lnTo>
                      <a:pt x="117" y="65"/>
                    </a:lnTo>
                    <a:lnTo>
                      <a:pt x="123" y="65"/>
                    </a:lnTo>
                    <a:lnTo>
                      <a:pt x="129" y="65"/>
                    </a:lnTo>
                    <a:lnTo>
                      <a:pt x="135" y="65"/>
                    </a:lnTo>
                    <a:lnTo>
                      <a:pt x="140" y="64"/>
                    </a:lnTo>
                    <a:lnTo>
                      <a:pt x="145" y="64"/>
                    </a:lnTo>
                    <a:lnTo>
                      <a:pt x="151" y="65"/>
                    </a:lnTo>
                    <a:lnTo>
                      <a:pt x="150" y="68"/>
                    </a:lnTo>
                    <a:lnTo>
                      <a:pt x="151" y="73"/>
                    </a:lnTo>
                    <a:lnTo>
                      <a:pt x="153" y="77"/>
                    </a:lnTo>
                    <a:lnTo>
                      <a:pt x="157" y="79"/>
                    </a:lnTo>
                    <a:lnTo>
                      <a:pt x="166" y="83"/>
                    </a:lnTo>
                    <a:lnTo>
                      <a:pt x="173" y="88"/>
                    </a:lnTo>
                    <a:lnTo>
                      <a:pt x="180" y="93"/>
                    </a:lnTo>
                    <a:lnTo>
                      <a:pt x="185" y="97"/>
                    </a:lnTo>
                    <a:lnTo>
                      <a:pt x="190" y="102"/>
                    </a:lnTo>
                    <a:lnTo>
                      <a:pt x="195" y="106"/>
                    </a:lnTo>
                    <a:lnTo>
                      <a:pt x="199" y="110"/>
                    </a:lnTo>
                    <a:lnTo>
                      <a:pt x="204" y="115"/>
                    </a:lnTo>
                    <a:lnTo>
                      <a:pt x="211" y="123"/>
                    </a:lnTo>
                    <a:lnTo>
                      <a:pt x="212" y="129"/>
                    </a:lnTo>
                    <a:lnTo>
                      <a:pt x="207" y="134"/>
                    </a:lnTo>
                    <a:lnTo>
                      <a:pt x="195" y="136"/>
                    </a:lnTo>
                    <a:lnTo>
                      <a:pt x="189" y="136"/>
                    </a:lnTo>
                    <a:lnTo>
                      <a:pt x="183" y="138"/>
                    </a:lnTo>
                    <a:lnTo>
                      <a:pt x="178" y="139"/>
                    </a:lnTo>
                    <a:lnTo>
                      <a:pt x="173" y="139"/>
                    </a:lnTo>
                    <a:lnTo>
                      <a:pt x="167" y="141"/>
                    </a:lnTo>
                    <a:lnTo>
                      <a:pt x="162" y="143"/>
                    </a:lnTo>
                    <a:lnTo>
                      <a:pt x="158" y="146"/>
                    </a:lnTo>
                    <a:lnTo>
                      <a:pt x="153" y="149"/>
                    </a:lnTo>
                    <a:lnTo>
                      <a:pt x="147" y="154"/>
                    </a:lnTo>
                    <a:lnTo>
                      <a:pt x="142" y="158"/>
                    </a:lnTo>
                    <a:lnTo>
                      <a:pt x="135" y="162"/>
                    </a:lnTo>
                    <a:lnTo>
                      <a:pt x="129" y="161"/>
                    </a:lnTo>
                    <a:lnTo>
                      <a:pt x="128" y="156"/>
                    </a:lnTo>
                    <a:lnTo>
                      <a:pt x="131" y="150"/>
                    </a:lnTo>
                    <a:lnTo>
                      <a:pt x="136" y="143"/>
                    </a:lnTo>
                    <a:lnTo>
                      <a:pt x="139" y="138"/>
                    </a:lnTo>
                    <a:lnTo>
                      <a:pt x="137" y="133"/>
                    </a:lnTo>
                    <a:lnTo>
                      <a:pt x="131" y="127"/>
                    </a:lnTo>
                    <a:lnTo>
                      <a:pt x="125" y="123"/>
                    </a:lnTo>
                    <a:lnTo>
                      <a:pt x="123" y="118"/>
                    </a:lnTo>
                    <a:lnTo>
                      <a:pt x="124" y="116"/>
                    </a:lnTo>
                    <a:lnTo>
                      <a:pt x="125" y="112"/>
                    </a:lnTo>
                    <a:lnTo>
                      <a:pt x="125" y="110"/>
                    </a:lnTo>
                    <a:lnTo>
                      <a:pt x="124" y="108"/>
                    </a:lnTo>
                    <a:lnTo>
                      <a:pt x="117" y="105"/>
                    </a:lnTo>
                    <a:lnTo>
                      <a:pt x="110" y="104"/>
                    </a:lnTo>
                    <a:lnTo>
                      <a:pt x="102" y="103"/>
                    </a:lnTo>
                    <a:lnTo>
                      <a:pt x="96" y="101"/>
                    </a:lnTo>
                    <a:lnTo>
                      <a:pt x="92" y="97"/>
                    </a:lnTo>
                    <a:lnTo>
                      <a:pt x="92" y="94"/>
                    </a:lnTo>
                    <a:lnTo>
                      <a:pt x="92" y="90"/>
                    </a:lnTo>
                    <a:lnTo>
                      <a:pt x="89" y="87"/>
                    </a:lnTo>
                    <a:lnTo>
                      <a:pt x="83" y="85"/>
                    </a:lnTo>
                    <a:lnTo>
                      <a:pt x="76" y="82"/>
                    </a:lnTo>
                    <a:lnTo>
                      <a:pt x="70" y="81"/>
                    </a:lnTo>
                    <a:lnTo>
                      <a:pt x="63" y="80"/>
                    </a:lnTo>
                    <a:lnTo>
                      <a:pt x="58" y="79"/>
                    </a:lnTo>
                    <a:lnTo>
                      <a:pt x="51" y="79"/>
                    </a:lnTo>
                    <a:lnTo>
                      <a:pt x="45" y="79"/>
                    </a:lnTo>
                    <a:lnTo>
                      <a:pt x="38" y="80"/>
                    </a:lnTo>
                    <a:lnTo>
                      <a:pt x="28" y="85"/>
                    </a:lnTo>
                    <a:lnTo>
                      <a:pt x="18" y="91"/>
                    </a:lnTo>
                    <a:lnTo>
                      <a:pt x="11" y="101"/>
                    </a:lnTo>
                    <a:lnTo>
                      <a:pt x="6" y="110"/>
                    </a:lnTo>
                    <a:lnTo>
                      <a:pt x="2" y="120"/>
                    </a:lnTo>
                    <a:lnTo>
                      <a:pt x="0" y="131"/>
                    </a:lnTo>
                    <a:lnTo>
                      <a:pt x="1" y="142"/>
                    </a:lnTo>
                    <a:lnTo>
                      <a:pt x="3" y="153"/>
                    </a:lnTo>
                    <a:lnTo>
                      <a:pt x="6" y="158"/>
                    </a:lnTo>
                    <a:lnTo>
                      <a:pt x="9" y="164"/>
                    </a:lnTo>
                    <a:lnTo>
                      <a:pt x="14" y="169"/>
                    </a:lnTo>
                    <a:lnTo>
                      <a:pt x="17" y="173"/>
                    </a:lnTo>
                    <a:lnTo>
                      <a:pt x="23" y="177"/>
                    </a:lnTo>
                    <a:lnTo>
                      <a:pt x="28" y="180"/>
                    </a:lnTo>
                    <a:lnTo>
                      <a:pt x="32" y="184"/>
                    </a:lnTo>
                    <a:lnTo>
                      <a:pt x="38" y="187"/>
                    </a:lnTo>
                    <a:lnTo>
                      <a:pt x="43" y="189"/>
                    </a:lnTo>
                    <a:lnTo>
                      <a:pt x="47" y="189"/>
                    </a:lnTo>
                    <a:lnTo>
                      <a:pt x="51" y="191"/>
                    </a:lnTo>
                    <a:lnTo>
                      <a:pt x="55" y="192"/>
                    </a:lnTo>
                    <a:lnTo>
                      <a:pt x="59" y="192"/>
                    </a:lnTo>
                    <a:lnTo>
                      <a:pt x="63" y="193"/>
                    </a:lnTo>
                    <a:lnTo>
                      <a:pt x="66" y="195"/>
                    </a:lnTo>
                    <a:lnTo>
                      <a:pt x="68" y="199"/>
                    </a:lnTo>
                    <a:lnTo>
                      <a:pt x="68" y="203"/>
                    </a:lnTo>
                    <a:lnTo>
                      <a:pt x="66" y="209"/>
                    </a:lnTo>
                    <a:lnTo>
                      <a:pt x="63" y="214"/>
                    </a:lnTo>
                    <a:lnTo>
                      <a:pt x="60"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559" name="Text Box 61">
            <a:extLst>
              <a:ext uri="{FF2B5EF4-FFF2-40B4-BE49-F238E27FC236}">
                <a16:creationId xmlns:a16="http://schemas.microsoft.com/office/drawing/2014/main" id="{045A4A70-5C0C-4D0A-858E-2615E1FD3542}"/>
              </a:ext>
            </a:extLst>
          </p:cNvPr>
          <p:cNvSpPr txBox="1">
            <a:spLocks noChangeArrowheads="1"/>
          </p:cNvSpPr>
          <p:nvPr/>
        </p:nvSpPr>
        <p:spPr bwMode="auto">
          <a:xfrm>
            <a:off x="233363" y="51593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Riesgos de andamios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D7E9E557-7984-488E-B6F0-BB3802EC1A07}"/>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4579" name="Picture 4">
            <a:extLst>
              <a:ext uri="{FF2B5EF4-FFF2-40B4-BE49-F238E27FC236}">
                <a16:creationId xmlns:a16="http://schemas.microsoft.com/office/drawing/2014/main" id="{387E9D7D-7CCC-4D40-B4F9-29191C4DDD56}"/>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210050" y="121920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5">
            <a:extLst>
              <a:ext uri="{FF2B5EF4-FFF2-40B4-BE49-F238E27FC236}">
                <a16:creationId xmlns:a16="http://schemas.microsoft.com/office/drawing/2014/main" id="{2E864573-9FDB-4F9E-AB3D-60CE5876969A}"/>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66750" y="121920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Box 6">
            <a:extLst>
              <a:ext uri="{FF2B5EF4-FFF2-40B4-BE49-F238E27FC236}">
                <a16:creationId xmlns:a16="http://schemas.microsoft.com/office/drawing/2014/main" id="{F5DFBDF3-BCB0-4EDE-A28D-76A8BB71DCF8}"/>
              </a:ext>
            </a:extLst>
          </p:cNvPr>
          <p:cNvSpPr txBox="1">
            <a:spLocks noChangeArrowheads="1"/>
          </p:cNvSpPr>
          <p:nvPr/>
        </p:nvSpPr>
        <p:spPr bwMode="auto">
          <a:xfrm>
            <a:off x="1333500" y="4438650"/>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NO</a:t>
            </a:r>
          </a:p>
        </p:txBody>
      </p:sp>
      <p:sp>
        <p:nvSpPr>
          <p:cNvPr id="24582" name="Text Box 7">
            <a:extLst>
              <a:ext uri="{FF2B5EF4-FFF2-40B4-BE49-F238E27FC236}">
                <a16:creationId xmlns:a16="http://schemas.microsoft.com/office/drawing/2014/main" id="{B0C721FD-5E87-4962-941B-3B04B7FC3A93}"/>
              </a:ext>
            </a:extLst>
          </p:cNvPr>
          <p:cNvSpPr txBox="1">
            <a:spLocks noChangeArrowheads="1"/>
          </p:cNvSpPr>
          <p:nvPr/>
        </p:nvSpPr>
        <p:spPr bwMode="auto">
          <a:xfrm>
            <a:off x="5019675" y="4448175"/>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YES</a:t>
            </a:r>
            <a:endParaRPr lang="en-US" altLang="en-US"/>
          </a:p>
        </p:txBody>
      </p:sp>
      <p:sp>
        <p:nvSpPr>
          <p:cNvPr id="24583" name="Text Box 8">
            <a:extLst>
              <a:ext uri="{FF2B5EF4-FFF2-40B4-BE49-F238E27FC236}">
                <a16:creationId xmlns:a16="http://schemas.microsoft.com/office/drawing/2014/main" id="{01710702-EB0C-4780-8199-4264E38A6F5A}"/>
              </a:ext>
            </a:extLst>
          </p:cNvPr>
          <p:cNvSpPr txBox="1">
            <a:spLocks noChangeArrowheads="1"/>
          </p:cNvSpPr>
          <p:nvPr/>
        </p:nvSpPr>
        <p:spPr bwMode="auto">
          <a:xfrm>
            <a:off x="552450" y="4781550"/>
            <a:ext cx="2819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Poor foundation.</a:t>
            </a:r>
          </a:p>
          <a:p>
            <a:pPr>
              <a:spcBef>
                <a:spcPts val="500"/>
              </a:spcBef>
              <a:spcAft>
                <a:spcPts val="500"/>
              </a:spcAft>
            </a:pPr>
            <a:r>
              <a:rPr lang="en-US" altLang="en-US" b="1"/>
              <a:t>Scaffold end frames, which have no base plates, erected on top of scrap wood and unstable cement blocks.  Unstable objects must never be used to support scaffolds!</a:t>
            </a:r>
            <a:endParaRPr lang="en-US" altLang="en-US"/>
          </a:p>
        </p:txBody>
      </p:sp>
      <p:sp>
        <p:nvSpPr>
          <p:cNvPr id="24584" name="Text Box 9">
            <a:extLst>
              <a:ext uri="{FF2B5EF4-FFF2-40B4-BE49-F238E27FC236}">
                <a16:creationId xmlns:a16="http://schemas.microsoft.com/office/drawing/2014/main" id="{EF291504-1B28-4353-B331-3C711C9E93D3}"/>
              </a:ext>
            </a:extLst>
          </p:cNvPr>
          <p:cNvSpPr txBox="1">
            <a:spLocks noChangeArrowheads="1"/>
          </p:cNvSpPr>
          <p:nvPr/>
        </p:nvSpPr>
        <p:spPr bwMode="auto">
          <a:xfrm>
            <a:off x="4057650" y="4781550"/>
            <a:ext cx="2590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Proper foundation on </a:t>
            </a:r>
            <a:r>
              <a:rPr lang="es-ES_tradnl" altLang="en-US" b="1"/>
              <a:t>mud (</a:t>
            </a:r>
            <a:r>
              <a:rPr lang="en-US" altLang="en-US" b="1"/>
              <a:t>wood</a:t>
            </a:r>
            <a:r>
              <a:rPr lang="es-ES_tradnl" altLang="en-US" b="1"/>
              <a:t>)</a:t>
            </a:r>
            <a:r>
              <a:rPr lang="en-US" altLang="en-US" b="1"/>
              <a:t> sills.</a:t>
            </a:r>
          </a:p>
          <a:p>
            <a:pPr>
              <a:spcBef>
                <a:spcPts val="500"/>
              </a:spcBef>
              <a:spcAft>
                <a:spcPts val="500"/>
              </a:spcAft>
            </a:pPr>
            <a:r>
              <a:rPr lang="en-US" altLang="en-US" b="1"/>
              <a:t>Scaffold end frames equipped with adjustable screw legs and with base plates set on mud</a:t>
            </a:r>
            <a:r>
              <a:rPr lang="es-ES_tradnl" altLang="en-US" b="1"/>
              <a:t> </a:t>
            </a:r>
            <a:r>
              <a:rPr lang="en-US" altLang="en-US" b="1"/>
              <a:t>sills.</a:t>
            </a:r>
            <a:endParaRPr lang="en-US" altLang="en-US"/>
          </a:p>
        </p:txBody>
      </p:sp>
      <p:grpSp>
        <p:nvGrpSpPr>
          <p:cNvPr id="24585" name="Group 10">
            <a:extLst>
              <a:ext uri="{FF2B5EF4-FFF2-40B4-BE49-F238E27FC236}">
                <a16:creationId xmlns:a16="http://schemas.microsoft.com/office/drawing/2014/main" id="{9F645B8A-90A4-46A4-AC88-7E8D6DF3E336}"/>
              </a:ext>
            </a:extLst>
          </p:cNvPr>
          <p:cNvGrpSpPr>
            <a:grpSpLocks/>
          </p:cNvGrpSpPr>
          <p:nvPr/>
        </p:nvGrpSpPr>
        <p:grpSpPr bwMode="auto">
          <a:xfrm>
            <a:off x="1066800" y="6705600"/>
            <a:ext cx="5010150" cy="2020888"/>
            <a:chOff x="912" y="4776"/>
            <a:chExt cx="2532" cy="841"/>
          </a:xfrm>
        </p:grpSpPr>
        <p:pic>
          <p:nvPicPr>
            <p:cNvPr id="24588" name="Picture 11">
              <a:extLst>
                <a:ext uri="{FF2B5EF4-FFF2-40B4-BE49-F238E27FC236}">
                  <a16:creationId xmlns:a16="http://schemas.microsoft.com/office/drawing/2014/main" id="{690254CB-8A38-4572-A254-AFB193D4A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 y="4776"/>
              <a:ext cx="2106"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Rectangle 12">
              <a:extLst>
                <a:ext uri="{FF2B5EF4-FFF2-40B4-BE49-F238E27FC236}">
                  <a16:creationId xmlns:a16="http://schemas.microsoft.com/office/drawing/2014/main" id="{9CD9541B-74CB-4D1F-976E-A4B6B1E070C9}"/>
                </a:ext>
              </a:extLst>
            </p:cNvPr>
            <p:cNvSpPr>
              <a:spLocks noChangeArrowheads="1"/>
            </p:cNvSpPr>
            <p:nvPr/>
          </p:nvSpPr>
          <p:spPr bwMode="auto">
            <a:xfrm>
              <a:off x="2287" y="4891"/>
              <a:ext cx="168" cy="1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0" name="Rectangle 13">
              <a:extLst>
                <a:ext uri="{FF2B5EF4-FFF2-40B4-BE49-F238E27FC236}">
                  <a16:creationId xmlns:a16="http://schemas.microsoft.com/office/drawing/2014/main" id="{DA49D693-F897-4AEF-9C47-69CC90CDAB75}"/>
                </a:ext>
              </a:extLst>
            </p:cNvPr>
            <p:cNvSpPr>
              <a:spLocks noChangeArrowheads="1"/>
            </p:cNvSpPr>
            <p:nvPr/>
          </p:nvSpPr>
          <p:spPr bwMode="auto">
            <a:xfrm>
              <a:off x="2597" y="5143"/>
              <a:ext cx="168" cy="1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1" name="Text Box 14">
              <a:extLst>
                <a:ext uri="{FF2B5EF4-FFF2-40B4-BE49-F238E27FC236}">
                  <a16:creationId xmlns:a16="http://schemas.microsoft.com/office/drawing/2014/main" id="{24AE7147-8FBA-4979-BC3A-EED83B5AF16B}"/>
                </a:ext>
              </a:extLst>
            </p:cNvPr>
            <p:cNvSpPr txBox="1">
              <a:spLocks noChangeArrowheads="1"/>
            </p:cNvSpPr>
            <p:nvPr/>
          </p:nvSpPr>
          <p:spPr bwMode="auto">
            <a:xfrm>
              <a:off x="3041" y="5196"/>
              <a:ext cx="40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2" name="Text Box 15">
              <a:extLst>
                <a:ext uri="{FF2B5EF4-FFF2-40B4-BE49-F238E27FC236}">
                  <a16:creationId xmlns:a16="http://schemas.microsoft.com/office/drawing/2014/main" id="{07A4A554-DDEB-472C-BF9C-CD1C6B6EBDE6}"/>
                </a:ext>
              </a:extLst>
            </p:cNvPr>
            <p:cNvSpPr txBox="1">
              <a:spLocks noChangeArrowheads="1"/>
            </p:cNvSpPr>
            <p:nvPr/>
          </p:nvSpPr>
          <p:spPr bwMode="auto">
            <a:xfrm>
              <a:off x="2490" y="5126"/>
              <a:ext cx="40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3" name="Text Box 16">
              <a:extLst>
                <a:ext uri="{FF2B5EF4-FFF2-40B4-BE49-F238E27FC236}">
                  <a16:creationId xmlns:a16="http://schemas.microsoft.com/office/drawing/2014/main" id="{7635B0BC-ED06-4F67-AB27-5BA9426C1C76}"/>
                </a:ext>
              </a:extLst>
            </p:cNvPr>
            <p:cNvSpPr txBox="1">
              <a:spLocks noChangeArrowheads="1"/>
            </p:cNvSpPr>
            <p:nvPr/>
          </p:nvSpPr>
          <p:spPr bwMode="auto">
            <a:xfrm>
              <a:off x="1633" y="5184"/>
              <a:ext cx="40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4" name="Text Box 17">
              <a:extLst>
                <a:ext uri="{FF2B5EF4-FFF2-40B4-BE49-F238E27FC236}">
                  <a16:creationId xmlns:a16="http://schemas.microsoft.com/office/drawing/2014/main" id="{D855680B-1A57-45C5-AD9A-7B7A125AE937}"/>
                </a:ext>
              </a:extLst>
            </p:cNvPr>
            <p:cNvSpPr txBox="1">
              <a:spLocks noChangeArrowheads="1"/>
            </p:cNvSpPr>
            <p:nvPr/>
          </p:nvSpPr>
          <p:spPr bwMode="auto">
            <a:xfrm>
              <a:off x="912" y="5172"/>
              <a:ext cx="4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5" name="Text Box 18">
              <a:extLst>
                <a:ext uri="{FF2B5EF4-FFF2-40B4-BE49-F238E27FC236}">
                  <a16:creationId xmlns:a16="http://schemas.microsoft.com/office/drawing/2014/main" id="{5C62CD79-F6E0-42BC-B3B6-FA2453DC3692}"/>
                </a:ext>
              </a:extLst>
            </p:cNvPr>
            <p:cNvSpPr txBox="1">
              <a:spLocks noChangeArrowheads="1"/>
            </p:cNvSpPr>
            <p:nvPr/>
          </p:nvSpPr>
          <p:spPr bwMode="auto">
            <a:xfrm>
              <a:off x="2321" y="4867"/>
              <a:ext cx="60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YES</a:t>
              </a:r>
              <a:endParaRPr lang="en-US" altLang="en-US"/>
            </a:p>
          </p:txBody>
        </p:sp>
      </p:grpSp>
      <p:sp>
        <p:nvSpPr>
          <p:cNvPr id="24586" name="Rectangle 19">
            <a:extLst>
              <a:ext uri="{FF2B5EF4-FFF2-40B4-BE49-F238E27FC236}">
                <a16:creationId xmlns:a16="http://schemas.microsoft.com/office/drawing/2014/main" id="{1CA6F055-E795-4A31-9233-65AF95D5EE12}"/>
              </a:ext>
            </a:extLst>
          </p:cNvPr>
          <p:cNvSpPr>
            <a:spLocks noChangeArrowheads="1"/>
          </p:cNvSpPr>
          <p:nvPr/>
        </p:nvSpPr>
        <p:spPr bwMode="auto">
          <a:xfrm>
            <a:off x="533400" y="6629400"/>
            <a:ext cx="6019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7" name="Text Box 20">
            <a:extLst>
              <a:ext uri="{FF2B5EF4-FFF2-40B4-BE49-F238E27FC236}">
                <a16:creationId xmlns:a16="http://schemas.microsoft.com/office/drawing/2014/main" id="{140A448B-0594-45CF-B501-C0632E32BAAD}"/>
              </a:ext>
            </a:extLst>
          </p:cNvPr>
          <p:cNvSpPr txBox="1">
            <a:spLocks noChangeArrowheads="1"/>
          </p:cNvSpPr>
          <p:nvPr/>
        </p:nvSpPr>
        <p:spPr bwMode="auto">
          <a:xfrm>
            <a:off x="280988" y="51435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The base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40094B1E-749A-4FF3-9840-E112D2C7AEA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114800" y="120015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27CD7D09-2E79-4C56-BCA7-C1690F8E3107}"/>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71500" y="120015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6">
            <a:extLst>
              <a:ext uri="{FF2B5EF4-FFF2-40B4-BE49-F238E27FC236}">
                <a16:creationId xmlns:a16="http://schemas.microsoft.com/office/drawing/2014/main" id="{67F0E67B-A742-4B80-984D-9ABA41646B82}"/>
              </a:ext>
            </a:extLst>
          </p:cNvPr>
          <p:cNvSpPr txBox="1">
            <a:spLocks noChangeArrowheads="1"/>
          </p:cNvSpPr>
          <p:nvPr/>
        </p:nvSpPr>
        <p:spPr bwMode="auto">
          <a:xfrm>
            <a:off x="1238250" y="4419600"/>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NO</a:t>
            </a:r>
          </a:p>
        </p:txBody>
      </p:sp>
      <p:sp>
        <p:nvSpPr>
          <p:cNvPr id="25605" name="Text Box 7">
            <a:extLst>
              <a:ext uri="{FF2B5EF4-FFF2-40B4-BE49-F238E27FC236}">
                <a16:creationId xmlns:a16="http://schemas.microsoft.com/office/drawing/2014/main" id="{B448213A-0802-4CF1-94DC-D49DF2F191E1}"/>
              </a:ext>
            </a:extLst>
          </p:cNvPr>
          <p:cNvSpPr txBox="1">
            <a:spLocks noChangeArrowheads="1"/>
          </p:cNvSpPr>
          <p:nvPr/>
        </p:nvSpPr>
        <p:spPr bwMode="auto">
          <a:xfrm>
            <a:off x="4943475" y="4419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SI</a:t>
            </a:r>
            <a:endParaRPr lang="en-US" altLang="en-US"/>
          </a:p>
        </p:txBody>
      </p:sp>
      <p:sp>
        <p:nvSpPr>
          <p:cNvPr id="25606" name="Text Box 8">
            <a:extLst>
              <a:ext uri="{FF2B5EF4-FFF2-40B4-BE49-F238E27FC236}">
                <a16:creationId xmlns:a16="http://schemas.microsoft.com/office/drawing/2014/main" id="{70E07750-58EF-4AB2-947E-1F51634133C5}"/>
              </a:ext>
            </a:extLst>
          </p:cNvPr>
          <p:cNvSpPr txBox="1">
            <a:spLocks noChangeArrowheads="1"/>
          </p:cNvSpPr>
          <p:nvPr/>
        </p:nvSpPr>
        <p:spPr bwMode="auto">
          <a:xfrm>
            <a:off x="323850" y="4667250"/>
            <a:ext cx="30099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Mal apoyo.  </a:t>
            </a:r>
          </a:p>
          <a:p>
            <a:pPr>
              <a:spcBef>
                <a:spcPts val="500"/>
              </a:spcBef>
              <a:spcAft>
                <a:spcPts val="500"/>
              </a:spcAft>
            </a:pPr>
            <a:r>
              <a:rPr lang="en-US" altLang="en-US" b="1"/>
              <a:t>Los marcos de fondo, que no tienen placas de base, están montados sobre retazos de madera y bloques de cemento inestables.  </a:t>
            </a:r>
            <a:r>
              <a:rPr lang="es-ES_tradnl" altLang="en-US" b="1"/>
              <a:t>¡</a:t>
            </a:r>
            <a:r>
              <a:rPr lang="en-US" altLang="en-US" b="1"/>
              <a:t>Nunca se deben usar objetos desequilibrados para soportar andamios!</a:t>
            </a:r>
            <a:endParaRPr lang="en-US" altLang="en-US"/>
          </a:p>
        </p:txBody>
      </p:sp>
      <p:sp>
        <p:nvSpPr>
          <p:cNvPr id="25607" name="Text Box 9">
            <a:extLst>
              <a:ext uri="{FF2B5EF4-FFF2-40B4-BE49-F238E27FC236}">
                <a16:creationId xmlns:a16="http://schemas.microsoft.com/office/drawing/2014/main" id="{715632AC-7EF4-408C-935E-A9FCDD92810A}"/>
              </a:ext>
            </a:extLst>
          </p:cNvPr>
          <p:cNvSpPr txBox="1">
            <a:spLocks noChangeArrowheads="1"/>
          </p:cNvSpPr>
          <p:nvPr/>
        </p:nvSpPr>
        <p:spPr bwMode="auto">
          <a:xfrm>
            <a:off x="3619500" y="4667250"/>
            <a:ext cx="30670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Buen apoyo sobre durmientes de </a:t>
            </a:r>
            <a:r>
              <a:rPr lang="es-ES_tradnl" altLang="en-US" b="1"/>
              <a:t>lodo (</a:t>
            </a:r>
            <a:r>
              <a:rPr lang="en-US" altLang="en-US" b="1"/>
              <a:t>madera</a:t>
            </a:r>
            <a:r>
              <a:rPr lang="es-ES_tradnl" altLang="en-US" b="1"/>
              <a:t>)</a:t>
            </a:r>
            <a:r>
              <a:rPr lang="en-US" altLang="en-US" b="1"/>
              <a:t>.</a:t>
            </a:r>
          </a:p>
          <a:p>
            <a:pPr>
              <a:spcBef>
                <a:spcPts val="500"/>
              </a:spcBef>
              <a:spcAft>
                <a:spcPts val="500"/>
              </a:spcAft>
            </a:pPr>
            <a:r>
              <a:rPr lang="en-US" altLang="en-US" b="1"/>
              <a:t>Los marcos de fondo están equipados con patas ajustables con tornillo y con placas de base apoyadas en durmientes de lodo.</a:t>
            </a:r>
            <a:endParaRPr lang="en-US" altLang="en-US"/>
          </a:p>
        </p:txBody>
      </p:sp>
      <p:sp>
        <p:nvSpPr>
          <p:cNvPr id="25608" name="AutoShape 10">
            <a:extLst>
              <a:ext uri="{FF2B5EF4-FFF2-40B4-BE49-F238E27FC236}">
                <a16:creationId xmlns:a16="http://schemas.microsoft.com/office/drawing/2014/main" id="{30BA329F-2541-4992-9C69-EE75D0C2E955}"/>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5609" name="Group 13">
            <a:extLst>
              <a:ext uri="{FF2B5EF4-FFF2-40B4-BE49-F238E27FC236}">
                <a16:creationId xmlns:a16="http://schemas.microsoft.com/office/drawing/2014/main" id="{137A510C-ACC9-45EA-9033-2904F3486DD0}"/>
              </a:ext>
            </a:extLst>
          </p:cNvPr>
          <p:cNvGrpSpPr>
            <a:grpSpLocks/>
          </p:cNvGrpSpPr>
          <p:nvPr/>
        </p:nvGrpSpPr>
        <p:grpSpPr bwMode="auto">
          <a:xfrm>
            <a:off x="1143000" y="6705600"/>
            <a:ext cx="4991100" cy="2058988"/>
            <a:chOff x="480" y="870"/>
            <a:chExt cx="3624" cy="1717"/>
          </a:xfrm>
        </p:grpSpPr>
        <p:pic>
          <p:nvPicPr>
            <p:cNvPr id="25612" name="Picture 14">
              <a:extLst>
                <a:ext uri="{FF2B5EF4-FFF2-40B4-BE49-F238E27FC236}">
                  <a16:creationId xmlns:a16="http://schemas.microsoft.com/office/drawing/2014/main" id="{42B70231-36AB-4FA2-BA06-C9AB10EBA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 y="870"/>
              <a:ext cx="3014" cy="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3" name="Rectangle 15">
              <a:extLst>
                <a:ext uri="{FF2B5EF4-FFF2-40B4-BE49-F238E27FC236}">
                  <a16:creationId xmlns:a16="http://schemas.microsoft.com/office/drawing/2014/main" id="{47D8D91C-59A2-4BF1-825C-6AE5177A330E}"/>
                </a:ext>
              </a:extLst>
            </p:cNvPr>
            <p:cNvSpPr>
              <a:spLocks noChangeArrowheads="1"/>
            </p:cNvSpPr>
            <p:nvPr/>
          </p:nvSpPr>
          <p:spPr bwMode="auto">
            <a:xfrm>
              <a:off x="2448" y="1104"/>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4" name="Rectangle 16">
              <a:extLst>
                <a:ext uri="{FF2B5EF4-FFF2-40B4-BE49-F238E27FC236}">
                  <a16:creationId xmlns:a16="http://schemas.microsoft.com/office/drawing/2014/main" id="{116DCB7E-0636-4753-B414-A7D8EC0BC87D}"/>
                </a:ext>
              </a:extLst>
            </p:cNvPr>
            <p:cNvSpPr>
              <a:spLocks noChangeArrowheads="1"/>
            </p:cNvSpPr>
            <p:nvPr/>
          </p:nvSpPr>
          <p:spPr bwMode="auto">
            <a:xfrm>
              <a:off x="2892" y="1620"/>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5" name="Text Box 17">
              <a:extLst>
                <a:ext uri="{FF2B5EF4-FFF2-40B4-BE49-F238E27FC236}">
                  <a16:creationId xmlns:a16="http://schemas.microsoft.com/office/drawing/2014/main" id="{BC6D0825-1EC6-4952-B567-37CABFB7A7B9}"/>
                </a:ext>
              </a:extLst>
            </p:cNvPr>
            <p:cNvSpPr txBox="1">
              <a:spLocks noChangeArrowheads="1"/>
            </p:cNvSpPr>
            <p:nvPr/>
          </p:nvSpPr>
          <p:spPr bwMode="auto">
            <a:xfrm>
              <a:off x="3527" y="1728"/>
              <a:ext cx="577"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6" name="Text Box 18">
              <a:extLst>
                <a:ext uri="{FF2B5EF4-FFF2-40B4-BE49-F238E27FC236}">
                  <a16:creationId xmlns:a16="http://schemas.microsoft.com/office/drawing/2014/main" id="{0FF5C8D4-6603-4812-89F7-F18154FC7E1E}"/>
                </a:ext>
              </a:extLst>
            </p:cNvPr>
            <p:cNvSpPr txBox="1">
              <a:spLocks noChangeArrowheads="1"/>
            </p:cNvSpPr>
            <p:nvPr/>
          </p:nvSpPr>
          <p:spPr bwMode="auto">
            <a:xfrm>
              <a:off x="2739" y="1585"/>
              <a:ext cx="573"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7" name="Text Box 19">
              <a:extLst>
                <a:ext uri="{FF2B5EF4-FFF2-40B4-BE49-F238E27FC236}">
                  <a16:creationId xmlns:a16="http://schemas.microsoft.com/office/drawing/2014/main" id="{303B4235-E624-4093-A615-80E3A1EDC4FF}"/>
                </a:ext>
              </a:extLst>
            </p:cNvPr>
            <p:cNvSpPr txBox="1">
              <a:spLocks noChangeArrowheads="1"/>
            </p:cNvSpPr>
            <p:nvPr/>
          </p:nvSpPr>
          <p:spPr bwMode="auto">
            <a:xfrm>
              <a:off x="1512" y="1703"/>
              <a:ext cx="57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8" name="Text Box 20">
              <a:extLst>
                <a:ext uri="{FF2B5EF4-FFF2-40B4-BE49-F238E27FC236}">
                  <a16:creationId xmlns:a16="http://schemas.microsoft.com/office/drawing/2014/main" id="{88E3974B-0A1E-4E96-89CC-643F089613BC}"/>
                </a:ext>
              </a:extLst>
            </p:cNvPr>
            <p:cNvSpPr txBox="1">
              <a:spLocks noChangeArrowheads="1"/>
            </p:cNvSpPr>
            <p:nvPr/>
          </p:nvSpPr>
          <p:spPr bwMode="auto">
            <a:xfrm>
              <a:off x="480" y="1678"/>
              <a:ext cx="57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9" name="Text Box 21">
              <a:extLst>
                <a:ext uri="{FF2B5EF4-FFF2-40B4-BE49-F238E27FC236}">
                  <a16:creationId xmlns:a16="http://schemas.microsoft.com/office/drawing/2014/main" id="{05ED7508-D435-46F0-89A9-F9180D060E2D}"/>
                </a:ext>
              </a:extLst>
            </p:cNvPr>
            <p:cNvSpPr txBox="1">
              <a:spLocks noChangeArrowheads="1"/>
            </p:cNvSpPr>
            <p:nvPr/>
          </p:nvSpPr>
          <p:spPr bwMode="auto">
            <a:xfrm>
              <a:off x="2498" y="1057"/>
              <a:ext cx="38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SI</a:t>
              </a:r>
              <a:endParaRPr lang="en-US" altLang="en-US"/>
            </a:p>
          </p:txBody>
        </p:sp>
      </p:grpSp>
      <p:sp>
        <p:nvSpPr>
          <p:cNvPr id="25610" name="Rectangle 30">
            <a:extLst>
              <a:ext uri="{FF2B5EF4-FFF2-40B4-BE49-F238E27FC236}">
                <a16:creationId xmlns:a16="http://schemas.microsoft.com/office/drawing/2014/main" id="{8C5A8525-68CD-4E4D-8EBD-B0A2C7D45C58}"/>
              </a:ext>
            </a:extLst>
          </p:cNvPr>
          <p:cNvSpPr>
            <a:spLocks noChangeArrowheads="1"/>
          </p:cNvSpPr>
          <p:nvPr/>
        </p:nvSpPr>
        <p:spPr bwMode="auto">
          <a:xfrm>
            <a:off x="533400" y="6629400"/>
            <a:ext cx="6019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1" name="Text Box 33">
            <a:extLst>
              <a:ext uri="{FF2B5EF4-FFF2-40B4-BE49-F238E27FC236}">
                <a16:creationId xmlns:a16="http://schemas.microsoft.com/office/drawing/2014/main" id="{8F505587-74A9-4ACB-9DB9-684871598C7F}"/>
              </a:ext>
            </a:extLst>
          </p:cNvPr>
          <p:cNvSpPr txBox="1">
            <a:spLocks noChangeArrowheads="1"/>
          </p:cNvSpPr>
          <p:nvPr/>
        </p:nvSpPr>
        <p:spPr bwMode="auto">
          <a:xfrm>
            <a:off x="2921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 base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026">
            <a:extLst>
              <a:ext uri="{FF2B5EF4-FFF2-40B4-BE49-F238E27FC236}">
                <a16:creationId xmlns:a16="http://schemas.microsoft.com/office/drawing/2014/main" id="{38B2D7D2-34B6-42E5-AF3A-7E18696202A7}"/>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6627" name="Picture 1044" descr="T:\TRASCO\SCHWABE\Peso\Modules\Scaffolding\Images\Orosha2\scaffold_tifs\21.tif">
            <a:extLst>
              <a:ext uri="{FF2B5EF4-FFF2-40B4-BE49-F238E27FC236}">
                <a16:creationId xmlns:a16="http://schemas.microsoft.com/office/drawing/2014/main" id="{DEF02039-184E-4236-BC23-95F55D4BF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733550"/>
            <a:ext cx="3932237"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045">
            <a:extLst>
              <a:ext uri="{FF2B5EF4-FFF2-40B4-BE49-F238E27FC236}">
                <a16:creationId xmlns:a16="http://schemas.microsoft.com/office/drawing/2014/main" id="{D88C3EE7-D43B-4FC8-81E9-8FC2F7BAC294}"/>
              </a:ext>
            </a:extLst>
          </p:cNvPr>
          <p:cNvSpPr txBox="1">
            <a:spLocks noChangeArrowheads="1"/>
          </p:cNvSpPr>
          <p:nvPr/>
        </p:nvSpPr>
        <p:spPr bwMode="auto">
          <a:xfrm>
            <a:off x="2952750" y="7700963"/>
            <a:ext cx="36464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Always tightly lock the wheels of rolling scaffolds, and do not move the scaffold while standing on it.</a:t>
            </a:r>
          </a:p>
        </p:txBody>
      </p:sp>
      <p:pic>
        <p:nvPicPr>
          <p:cNvPr id="26629" name="Picture 1046">
            <a:extLst>
              <a:ext uri="{FF2B5EF4-FFF2-40B4-BE49-F238E27FC236}">
                <a16:creationId xmlns:a16="http://schemas.microsoft.com/office/drawing/2014/main" id="{70B13FD5-0E70-4002-963A-41BEB6281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5795963"/>
            <a:ext cx="10017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Oval 1047">
            <a:extLst>
              <a:ext uri="{FF2B5EF4-FFF2-40B4-BE49-F238E27FC236}">
                <a16:creationId xmlns:a16="http://schemas.microsoft.com/office/drawing/2014/main" id="{5DCF1D5C-4AAA-4113-9527-F463EC26BB1D}"/>
              </a:ext>
            </a:extLst>
          </p:cNvPr>
          <p:cNvSpPr>
            <a:spLocks noChangeArrowheads="1"/>
          </p:cNvSpPr>
          <p:nvPr/>
        </p:nvSpPr>
        <p:spPr bwMode="auto">
          <a:xfrm>
            <a:off x="4856163" y="5503863"/>
            <a:ext cx="1828800" cy="1828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1" name="Line 1048">
            <a:extLst>
              <a:ext uri="{FF2B5EF4-FFF2-40B4-BE49-F238E27FC236}">
                <a16:creationId xmlns:a16="http://schemas.microsoft.com/office/drawing/2014/main" id="{2180E102-9B66-454E-9EE7-A9BCBD1EF551}"/>
              </a:ext>
            </a:extLst>
          </p:cNvPr>
          <p:cNvSpPr>
            <a:spLocks noChangeShapeType="1"/>
          </p:cNvSpPr>
          <p:nvPr/>
        </p:nvSpPr>
        <p:spPr bwMode="auto">
          <a:xfrm flipH="1">
            <a:off x="4549775" y="6607175"/>
            <a:ext cx="346075" cy="174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Text Box 1049">
            <a:extLst>
              <a:ext uri="{FF2B5EF4-FFF2-40B4-BE49-F238E27FC236}">
                <a16:creationId xmlns:a16="http://schemas.microsoft.com/office/drawing/2014/main" id="{D1A747DE-B4F9-4ABE-8DD9-ECD73D096231}"/>
              </a:ext>
            </a:extLst>
          </p:cNvPr>
          <p:cNvSpPr txBox="1">
            <a:spLocks noChangeArrowheads="1"/>
          </p:cNvSpPr>
          <p:nvPr/>
        </p:nvSpPr>
        <p:spPr bwMode="auto">
          <a:xfrm>
            <a:off x="246063" y="52228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The base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033">
            <a:extLst>
              <a:ext uri="{FF2B5EF4-FFF2-40B4-BE49-F238E27FC236}">
                <a16:creationId xmlns:a16="http://schemas.microsoft.com/office/drawing/2014/main" id="{4C536232-E1EF-4261-BF4E-DFBA3B43611B}"/>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7651" name="Picture 1045" descr="T:\TRASCO\SCHWABE\Peso\Modules\Scaffolding\Images\Orosha2\scaffold_tifs\21.tif">
            <a:extLst>
              <a:ext uri="{FF2B5EF4-FFF2-40B4-BE49-F238E27FC236}">
                <a16:creationId xmlns:a16="http://schemas.microsoft.com/office/drawing/2014/main" id="{41D39F3F-E50F-4A82-BAE6-8B71CF16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733550"/>
            <a:ext cx="3932237"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046">
            <a:extLst>
              <a:ext uri="{FF2B5EF4-FFF2-40B4-BE49-F238E27FC236}">
                <a16:creationId xmlns:a16="http://schemas.microsoft.com/office/drawing/2014/main" id="{23F83883-FB05-412F-9E80-08D9293488BA}"/>
              </a:ext>
            </a:extLst>
          </p:cNvPr>
          <p:cNvSpPr txBox="1">
            <a:spLocks noChangeArrowheads="1"/>
          </p:cNvSpPr>
          <p:nvPr/>
        </p:nvSpPr>
        <p:spPr bwMode="auto">
          <a:xfrm>
            <a:off x="2535238" y="7708900"/>
            <a:ext cx="42052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Siempre trabe bien las ruedas de andamios rodantes, y no mueva el andamio mientras este parado sobre él.</a:t>
            </a:r>
          </a:p>
        </p:txBody>
      </p:sp>
      <p:pic>
        <p:nvPicPr>
          <p:cNvPr id="27653" name="Picture 1047">
            <a:extLst>
              <a:ext uri="{FF2B5EF4-FFF2-40B4-BE49-F238E27FC236}">
                <a16:creationId xmlns:a16="http://schemas.microsoft.com/office/drawing/2014/main" id="{C71FAB1B-D633-48CE-A3EF-71C2E8DE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5795963"/>
            <a:ext cx="10017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Oval 1048">
            <a:extLst>
              <a:ext uri="{FF2B5EF4-FFF2-40B4-BE49-F238E27FC236}">
                <a16:creationId xmlns:a16="http://schemas.microsoft.com/office/drawing/2014/main" id="{4451DBA5-2351-409F-9F8B-5E1061C82D2A}"/>
              </a:ext>
            </a:extLst>
          </p:cNvPr>
          <p:cNvSpPr>
            <a:spLocks noChangeArrowheads="1"/>
          </p:cNvSpPr>
          <p:nvPr/>
        </p:nvSpPr>
        <p:spPr bwMode="auto">
          <a:xfrm>
            <a:off x="4856163" y="5503863"/>
            <a:ext cx="1828800" cy="1828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7655" name="Line 1049">
            <a:extLst>
              <a:ext uri="{FF2B5EF4-FFF2-40B4-BE49-F238E27FC236}">
                <a16:creationId xmlns:a16="http://schemas.microsoft.com/office/drawing/2014/main" id="{A318B8B3-B73D-452B-BF5E-0A16E87B39D8}"/>
              </a:ext>
            </a:extLst>
          </p:cNvPr>
          <p:cNvSpPr>
            <a:spLocks noChangeShapeType="1"/>
          </p:cNvSpPr>
          <p:nvPr/>
        </p:nvSpPr>
        <p:spPr bwMode="auto">
          <a:xfrm flipH="1">
            <a:off x="4549775" y="6607175"/>
            <a:ext cx="346075" cy="174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Text Box 1053">
            <a:extLst>
              <a:ext uri="{FF2B5EF4-FFF2-40B4-BE49-F238E27FC236}">
                <a16:creationId xmlns:a16="http://schemas.microsoft.com/office/drawing/2014/main" id="{99D7CF7F-CE45-49B0-83E3-39D980AEE304}"/>
              </a:ext>
            </a:extLst>
          </p:cNvPr>
          <p:cNvSpPr txBox="1">
            <a:spLocks noChangeArrowheads="1"/>
          </p:cNvSpPr>
          <p:nvPr/>
        </p:nvSpPr>
        <p:spPr bwMode="auto">
          <a:xfrm>
            <a:off x="2762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 base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FFB75032-77D7-48A2-988A-BD3C285E4D34}"/>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0462A29E-FD7A-457A-B619-52F5964180B0}"/>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7C88D653-F9AD-41B3-8D0C-B8C10B740E10}"/>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5"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5484AEC4-4B2B-41FA-9501-74C78F3971B1}"/>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9FEB9D28-197B-4854-8D61-ADF48BF6AAA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FEB135E1-F94F-4BEE-9506-2B5D1180F2C9}"/>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5D261357-AB63-4AC1-9CC4-C694F5B33EE6}"/>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7735F1E6-CFBD-45A9-A3C2-57C1793F55F2}"/>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F46BB4A2-56F2-4099-8747-6D738040720C}"/>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0794F4DE-5C9A-4C99-B987-5B461148653A}"/>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29BBE789-6D50-44E7-9645-A5F272B573B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652D62E0-0A23-4066-B562-C6E63F15F9A3}"/>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CBC3F59B-5443-4423-8598-B315C95E6BF1}"/>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95196855-37FC-4BC9-8116-3B9584ED1938}"/>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C749AAE0-8404-4A6A-887A-5A1522640E98}"/>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02E7CB43-0E16-4324-8B59-197EE1526D29}"/>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D10E9832-9BC6-4828-80F0-0818DC323813}"/>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62AC8C23-87D7-4BF8-B0B7-FABFA3A1D9F9}"/>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2DBD3385-33F5-4373-A6EC-AB0ECDB04323}"/>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EE66E484-E285-4A46-9AB7-A8D5168CEF24}"/>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C666E4B5-39E5-44E0-8B5F-AFD7314ED2D0}"/>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2B0F6BA8-DED1-4362-84E9-97B61755F3D4}"/>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68ED8C4B-F67A-4988-88A8-DB3D971F7598}"/>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37468B45-528F-4F3A-91BD-31CECE605F13}"/>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6CC94A29-31FD-4F1D-9327-BEC4B3DAC0B2}"/>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EFE2127D-6938-4056-BE0C-A9800ECA3DE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034CB705-C227-4030-9EA2-5B892CE8EF5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DB5510A9-3E3D-456C-9FA5-273F0D10CF4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48AEA0CC-5C1C-4BEA-9954-90D7A195639B}"/>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734DEE9E-972A-49D1-A964-DD4F214DA7E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B5F867FD-BDC1-4B77-A7EF-0AF59337AEB9}"/>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19E81E56-F2A8-4C1E-AB6C-68C2F207BC4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9B9C326C-2B4D-4E54-A574-4380BE19226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919914DA-BFE4-4BFB-830B-858645A7110A}"/>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64EF7334-6BCF-4AEB-9F5A-C32E4FC3EC27}"/>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A4163D64-3B01-4E8F-BBBE-CBFE084799F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AE1660C2-21B1-4B23-9B2B-10FBD73BB2A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E0FA6A0B-2060-4072-86DF-8F0F2CFA920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5417B6D2-BF71-44F1-B48D-95F70EB9D5F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E5C4E87E-8B02-464B-83D3-202C0B638BC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171EE200-421F-4406-96D1-8BF8E6F4F00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DC640F3C-5250-424F-9936-2A448F0882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D42C2B28-CA70-4660-A8EF-8A912D695E5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534172EA-D2A7-4167-9C54-2412D6AA9D9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901D0EC0-C955-4018-B0DD-D5D8C956BDA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63008998-E7E8-4704-91B1-C763FB45393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7A79F3C1-A876-4448-9CA5-0BFE4CCC98B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6DE36248-4F89-4BB4-A869-DBAD6457CC4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F873D2BE-8E41-4A1A-ABF2-BB81B40046F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0212B741-382C-4F98-9938-3C7BCD91956E}"/>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583C78C3-DBC1-4A4F-ADD5-2577189B097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EF24CD20-6190-4BC3-AEE7-14CF0BF2E67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97A891AF-8DD7-4239-BEC9-3CD7A933288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D3C3E8D4-A45B-402F-95EC-2FED2AEAA4A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C2B82360-9890-4D78-A4CE-82009EB533EC}"/>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2BD78D04-775D-4CEA-AFBE-420D4F00291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29A1101D-02D0-4372-93CB-A832AD99FEC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A3C3F8BB-2607-4DE7-AEF5-7234AECEB77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57877C70-8A36-4AA0-93DA-2F5986D3BBD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1FBAE28F-9D5E-48A9-9719-45421AD84B4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06DD3800-0490-4349-892F-4781ECB9507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7BAE9715-C055-4A7E-B874-C18C2859358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28F98798-9CF3-42EC-9E15-7FDCDE504F16}"/>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1C9B9438-0210-4474-9E2A-78312B8C4BF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818E240E-DCF5-4F29-B311-E14CAFA762B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1FC51B5A-0B85-41B7-89E1-E4A6E1E4174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0BFC1DDE-0E1B-4D7D-8B3B-FD5AEF44CB1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5EA00CCE-0C4C-4CBD-890C-98F9EEDE275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FEE75479-06E0-4E54-9903-36506AC1F27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8B5EDF6A-4D91-4B2C-9145-433A372DB19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871A9347-AAAD-4364-94A4-F22F2083433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DB988F59-6682-4523-B2D8-D78288CBE20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38D2CACB-7B3B-4CB3-83D6-0EE406C3BDE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838D7658-5BB2-40CB-BAE9-C062F531A68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83D218FF-C34F-4496-B488-48741E6385D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953D7437-1470-4A24-A16B-10C88851DF1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01B33488-F125-4F28-ACD6-ED3018049CE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961BA9E8-A9C5-4672-B424-F0AF730B23D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3EEAF0BD-F90D-4F5D-9BE4-98CE5AA2C4C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8EF60AC5-B73D-47E8-B057-98B7CA7040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AA89E84E-5712-40AF-AC46-0926C4ACE6CB}"/>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DEF6542C-2389-4D3E-939D-AB09333D7C6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A8D3CFA1-BEE6-40E5-8C9F-2BA6B0ABAF0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1C96ADD6-F46F-4F04-B363-2CAFAD9211D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E13134B0-1116-4443-9630-148079E2D76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3150E57E-0CC5-49C7-9592-9464C6E4873E}"/>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C334E925-3315-4BDF-AF80-25C62E18679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DB25748E-4D24-49C1-831F-5DFC0F72D61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00C0F9CC-C9DE-4964-B04E-8C247A905D9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36CAFA9D-71E9-40E7-AEB7-BBBC132ECC31}"/>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5AA73247-03D7-4748-BFFC-95BE224F492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257E4324-05F4-4880-AF56-1CCF994C290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5582EDE2-0287-47F7-85C8-F8E8E1C0DCD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12E18CD2-B591-4043-B3AA-BF2890A18167}"/>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F86953CC-6F0D-47F6-B3C7-E9487BEACD4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5F9740BD-A0B8-4A47-AAC3-40FCBE8AF3C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7024A72B-B565-409B-89E4-9D7D17F4959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2F444909-2B5A-47F4-AC4C-6A4ED398DED7}"/>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335F9A5B-864E-433B-8918-84B56BFAB1F8}"/>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785CA38-10E9-4513-B3E3-2910226B396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4B581E48-2ABD-4994-BC66-9B9744DEB300}"/>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86DAF2D9-700D-426B-BDB5-675A9632504A}"/>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EDA0BB3E-138D-4463-89E7-80E44DF1686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2FD179CA-8605-4227-A2B9-C18E6E507F2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558F8681-1388-4A79-83C5-EC935A89144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E3080400-3C60-4DD0-B186-B852069AB367}"/>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28269557-A448-4466-8FB7-F55E38D1235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A48978D9-104E-438F-BCA9-48106544F26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5C69E2AA-BD13-4924-900B-E6D7932C3EDF}"/>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2DEF8899-58D7-4385-A3F0-8EEA53EC45A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C87A3BDE-4918-450C-BC9E-3C142A7DD552}"/>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932CF428-5D2A-4AE8-A3E6-15FEBA2285D0}"/>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B05B94F3-1E75-4D6B-B67C-6FF8E6CEE28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F0A3B7A6-9A5B-4B12-837D-51387E32A61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BEB7561A-BFCB-43B8-BB70-026A7D5FED6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05867172-E414-41A7-BFC0-E5289F701CC6}"/>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ED0028C8-3CEF-4FF6-87E1-7D128892A56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E8D272B6-A3BA-45C8-9386-2E0897F722C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AA83F594-AEB6-43DA-871F-785A69AB22F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C1DC8B33-7EA3-4D49-92D6-974C33A4296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06B704E8-DE2B-4876-9954-7F845798AFF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F1A1005F-2CFD-4830-83E9-6613249C76CE}"/>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8F97FC19-0DB9-488C-9291-565770E615C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445BB2EA-38D9-449F-9190-4A2C7E76C63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BD996739-116D-47F0-A605-49C645BF705E}"/>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277435F3-F58E-4701-81C6-F016E72654B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CA4F935E-B29F-4B90-8570-4E6F34E15CB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E72E1ECF-AB0C-459D-961D-782A939A928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590FEF80-C705-4D79-B356-2004892DB5E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C196C006-B29B-468C-80A2-61AAE5AFA67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5E42CF1A-F1D8-40BA-A845-ECF41F85BD07}"/>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5665BCCB-C730-41BB-8FE1-D06391D7EE2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2E5A37A4-4E16-4968-B100-E2971AC8A2FB}"/>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8CFBE216-74BA-4069-8DEA-69B7B699626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3706BAD6-DC4B-4736-B10F-5220B801C71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561B75F0-EFCD-407E-BA76-081516FD43D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EAA0B2DA-BE7B-4CB0-B005-9512A00B759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F1D03CC5-663C-485C-9062-CC78C837947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29F3A5D7-1B2C-48D8-8E13-9D683914D4D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EF2FA165-417F-4B8A-B0CE-DC5E702291A6}"/>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F58D4341-6F50-42B9-8E1B-AD6AB4FA14C7}"/>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4921ED42-9D74-48A9-8F76-6D7CEA583D21}"/>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4A2E03F4-EACF-43E8-87A0-902B06ABC0B9}"/>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30A519D4-D97A-4CC1-953C-DEF079ADFD2F}"/>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3FF2792-1B16-4C68-A24C-6D72AA20C540}"/>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ED48D900-1AD5-417F-8855-9A38D32B70A6}"/>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DCB9DE4B-038A-471E-9F72-8436D12A151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738E6C32-D318-4BEE-9C95-222620D067B1}"/>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A21F5B49-C9E1-480C-9E75-0A7210D78155}"/>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4D125674-E78D-45E2-ADBC-0299C2F3F467}"/>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DE40CDC9-B92D-46A7-AD79-18C4947FB1A6}"/>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ECF8928C-2A29-44A8-A205-F1832C9347DF}"/>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4D0DB3D3-A556-41B5-A451-0E01340D88A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0D3C2174-4FAA-4154-A9B4-8EA06463CDE5}"/>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E6A690A7-B324-4531-8AF2-D09B0D58553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0DCCE5C0-74F7-4C72-B600-B519B3B8A440}"/>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6F8F2FFF-69DD-41EC-8883-477821EF910A}"/>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C5F7E00C-5C07-4C00-A3E7-EF02A5D0F174}"/>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96F379D4-1E4A-4E39-995A-5385BE76300D}"/>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BA7AB8BC-C759-483E-8ABD-C52187A25FC9}"/>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5F4587F4-7209-4B0C-91DB-A7C1E8063A26}"/>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60561EE5-FEAC-406A-9370-E8B44EF8F496}"/>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2E33EFC4-A2BF-4BAA-AD1F-BF8099CFBBFE}"/>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F79EC2B9-3688-4708-B082-709C132091F2}"/>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7C3845B4-0CA9-4949-A0AD-F95F8F2CE7C2}"/>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DCBE044E-02F5-41EC-871A-BC1368A58922}"/>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F9A3741D-F2E9-416E-A875-457C5186328D}"/>
                </a:ext>
              </a:extLst>
            </p:cNvPr>
            <p:cNvSpPr>
              <a:spLocks/>
            </p:cNvSpPr>
            <p:nvPr/>
          </p:nvSpPr>
          <p:spPr bwMode="auto">
            <a:xfrm>
              <a:off x="3214" y="2760"/>
              <a:ext cx="1040" cy="1055"/>
            </a:xfrm>
            <a:custGeom>
              <a:avLst/>
              <a:gdLst>
                <a:gd name="T0" fmla="*/ 70 w 1118"/>
                <a:gd name="T1" fmla="*/ 0 h 1355"/>
                <a:gd name="T2" fmla="*/ 0 w 1118"/>
                <a:gd name="T3" fmla="*/ 2 h 1355"/>
                <a:gd name="T4" fmla="*/ 48 w 1118"/>
                <a:gd name="T5" fmla="*/ 2 h 1355"/>
                <a:gd name="T6" fmla="*/ 158 w 1118"/>
                <a:gd name="T7" fmla="*/ 2 h 1355"/>
                <a:gd name="T8" fmla="*/ 70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5036886F-1D7A-421B-A44F-657E89575D67}"/>
                </a:ext>
              </a:extLst>
            </p:cNvPr>
            <p:cNvSpPr>
              <a:spLocks/>
            </p:cNvSpPr>
            <p:nvPr/>
          </p:nvSpPr>
          <p:spPr bwMode="auto">
            <a:xfrm>
              <a:off x="3209" y="2784"/>
              <a:ext cx="974" cy="990"/>
            </a:xfrm>
            <a:custGeom>
              <a:avLst/>
              <a:gdLst>
                <a:gd name="T0" fmla="*/ 0 w 1049"/>
                <a:gd name="T1" fmla="*/ 2 h 1270"/>
                <a:gd name="T2" fmla="*/ 0 w 1049"/>
                <a:gd name="T3" fmla="*/ 2 h 1270"/>
                <a:gd name="T4" fmla="*/ 66 w 1049"/>
                <a:gd name="T5" fmla="*/ 0 h 1270"/>
                <a:gd name="T6" fmla="*/ 139 w 1049"/>
                <a:gd name="T7" fmla="*/ 2 h 1270"/>
                <a:gd name="T8" fmla="*/ 45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A4B2DA00-8C39-4ACC-9B91-785355737156}"/>
                </a:ext>
              </a:extLst>
            </p:cNvPr>
            <p:cNvSpPr>
              <a:spLocks/>
            </p:cNvSpPr>
            <p:nvPr/>
          </p:nvSpPr>
          <p:spPr bwMode="auto">
            <a:xfrm>
              <a:off x="3209" y="2811"/>
              <a:ext cx="929" cy="963"/>
            </a:xfrm>
            <a:custGeom>
              <a:avLst/>
              <a:gdLst>
                <a:gd name="T0" fmla="*/ 0 w 1000"/>
                <a:gd name="T1" fmla="*/ 2 h 1237"/>
                <a:gd name="T2" fmla="*/ 0 w 1000"/>
                <a:gd name="T3" fmla="*/ 2 h 1237"/>
                <a:gd name="T4" fmla="*/ 67 w 1000"/>
                <a:gd name="T5" fmla="*/ 0 h 1237"/>
                <a:gd name="T6" fmla="*/ 137 w 1000"/>
                <a:gd name="T7" fmla="*/ 2 h 1237"/>
                <a:gd name="T8" fmla="*/ 46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5B21CF05-0B9C-404D-8F13-BEF8EDABDF65}"/>
                </a:ext>
              </a:extLst>
            </p:cNvPr>
            <p:cNvSpPr>
              <a:spLocks/>
            </p:cNvSpPr>
            <p:nvPr/>
          </p:nvSpPr>
          <p:spPr bwMode="auto">
            <a:xfrm>
              <a:off x="2526" y="3080"/>
              <a:ext cx="1012" cy="1072"/>
            </a:xfrm>
            <a:custGeom>
              <a:avLst/>
              <a:gdLst>
                <a:gd name="T0" fmla="*/ 107 w 1088"/>
                <a:gd name="T1" fmla="*/ 0 h 1377"/>
                <a:gd name="T2" fmla="*/ 0 w 1088"/>
                <a:gd name="T3" fmla="*/ 2 h 1377"/>
                <a:gd name="T4" fmla="*/ 70 w 1088"/>
                <a:gd name="T5" fmla="*/ 2 h 1377"/>
                <a:gd name="T6" fmla="*/ 154 w 1088"/>
                <a:gd name="T7" fmla="*/ 2 h 1377"/>
                <a:gd name="T8" fmla="*/ 107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52507A2B-4FB7-4EAB-8C67-A9AB9658DDE5}"/>
                </a:ext>
              </a:extLst>
            </p:cNvPr>
            <p:cNvSpPr>
              <a:spLocks/>
            </p:cNvSpPr>
            <p:nvPr/>
          </p:nvSpPr>
          <p:spPr bwMode="auto">
            <a:xfrm>
              <a:off x="2584" y="3113"/>
              <a:ext cx="931" cy="968"/>
            </a:xfrm>
            <a:custGeom>
              <a:avLst/>
              <a:gdLst>
                <a:gd name="T0" fmla="*/ 93 w 1001"/>
                <a:gd name="T1" fmla="*/ 0 h 1242"/>
                <a:gd name="T2" fmla="*/ 0 w 1001"/>
                <a:gd name="T3" fmla="*/ 2 h 1242"/>
                <a:gd name="T4" fmla="*/ 64 w 1001"/>
                <a:gd name="T5" fmla="*/ 2 h 1242"/>
                <a:gd name="T6" fmla="*/ 142 w 1001"/>
                <a:gd name="T7" fmla="*/ 2 h 1242"/>
                <a:gd name="T8" fmla="*/ 93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CA088B22-624A-42CF-9214-6DCEDA376021}"/>
                </a:ext>
              </a:extLst>
            </p:cNvPr>
            <p:cNvSpPr>
              <a:spLocks/>
            </p:cNvSpPr>
            <p:nvPr/>
          </p:nvSpPr>
          <p:spPr bwMode="auto">
            <a:xfrm>
              <a:off x="3209" y="2841"/>
              <a:ext cx="887" cy="933"/>
            </a:xfrm>
            <a:custGeom>
              <a:avLst/>
              <a:gdLst>
                <a:gd name="T0" fmla="*/ 0 w 953"/>
                <a:gd name="T1" fmla="*/ 2 h 1199"/>
                <a:gd name="T2" fmla="*/ 0 w 953"/>
                <a:gd name="T3" fmla="*/ 2 h 1199"/>
                <a:gd name="T4" fmla="*/ 70 w 953"/>
                <a:gd name="T5" fmla="*/ 0 h 1199"/>
                <a:gd name="T6" fmla="*/ 136 w 953"/>
                <a:gd name="T7" fmla="*/ 2 h 1199"/>
                <a:gd name="T8" fmla="*/ 47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17DA1415-94A2-4947-97F7-CF85EB8DCCD5}"/>
                </a:ext>
              </a:extLst>
            </p:cNvPr>
            <p:cNvSpPr>
              <a:spLocks/>
            </p:cNvSpPr>
            <p:nvPr/>
          </p:nvSpPr>
          <p:spPr bwMode="auto">
            <a:xfrm>
              <a:off x="3192" y="3092"/>
              <a:ext cx="346" cy="699"/>
            </a:xfrm>
            <a:custGeom>
              <a:avLst/>
              <a:gdLst>
                <a:gd name="T0" fmla="*/ 0 w 373"/>
                <a:gd name="T1" fmla="*/ 2 h 899"/>
                <a:gd name="T2" fmla="*/ 6 w 373"/>
                <a:gd name="T3" fmla="*/ 0 h 899"/>
                <a:gd name="T4" fmla="*/ 49 w 373"/>
                <a:gd name="T5" fmla="*/ 2 h 899"/>
                <a:gd name="T6" fmla="*/ 46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0C9E00F8-6380-4C3C-B146-EBAC834F2757}"/>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FFBF3B75-CE35-4C14-80ED-F84EF908055C}"/>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DFBFD5B7-C78F-47F8-AAA8-2909213331CB}"/>
                    </a:ext>
                  </a:extLst>
                </p:cNvPr>
                <p:cNvSpPr>
                  <a:spLocks/>
                </p:cNvSpPr>
                <p:nvPr/>
              </p:nvSpPr>
              <p:spPr bwMode="auto">
                <a:xfrm>
                  <a:off x="2056" y="1596"/>
                  <a:ext cx="45" cy="39"/>
                </a:xfrm>
                <a:custGeom>
                  <a:avLst/>
                  <a:gdLst>
                    <a:gd name="T0" fmla="*/ 239 w 41"/>
                    <a:gd name="T1" fmla="*/ 10 h 41"/>
                    <a:gd name="T2" fmla="*/ 345 w 41"/>
                    <a:gd name="T3" fmla="*/ 10 h 41"/>
                    <a:gd name="T4" fmla="*/ 418 w 41"/>
                    <a:gd name="T5" fmla="*/ 10 h 41"/>
                    <a:gd name="T6" fmla="*/ 494 w 41"/>
                    <a:gd name="T7" fmla="*/ 10 h 41"/>
                    <a:gd name="T8" fmla="*/ 502 w 41"/>
                    <a:gd name="T9" fmla="*/ 10 h 41"/>
                    <a:gd name="T10" fmla="*/ 494 w 41"/>
                    <a:gd name="T11" fmla="*/ 10 h 41"/>
                    <a:gd name="T12" fmla="*/ 418 w 41"/>
                    <a:gd name="T13" fmla="*/ 6 h 41"/>
                    <a:gd name="T14" fmla="*/ 345 w 41"/>
                    <a:gd name="T15" fmla="*/ 1 h 41"/>
                    <a:gd name="T16" fmla="*/ 239 w 41"/>
                    <a:gd name="T17" fmla="*/ 0 h 41"/>
                    <a:gd name="T18" fmla="*/ 137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37 w 41"/>
                    <a:gd name="T31" fmla="*/ 10 h 41"/>
                    <a:gd name="T32" fmla="*/ 23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00E127F5-7511-4527-A9D5-B733444524D4}"/>
                    </a:ext>
                  </a:extLst>
                </p:cNvPr>
                <p:cNvSpPr>
                  <a:spLocks/>
                </p:cNvSpPr>
                <p:nvPr/>
              </p:nvSpPr>
              <p:spPr bwMode="auto">
                <a:xfrm>
                  <a:off x="2216" y="1533"/>
                  <a:ext cx="46" cy="41"/>
                </a:xfrm>
                <a:custGeom>
                  <a:avLst/>
                  <a:gdLst>
                    <a:gd name="T0" fmla="*/ 477 w 41"/>
                    <a:gd name="T1" fmla="*/ 73 h 40"/>
                    <a:gd name="T2" fmla="*/ 656 w 41"/>
                    <a:gd name="T3" fmla="*/ 71 h 40"/>
                    <a:gd name="T4" fmla="*/ 795 w 41"/>
                    <a:gd name="T5" fmla="*/ 63 h 40"/>
                    <a:gd name="T6" fmla="*/ 892 w 41"/>
                    <a:gd name="T7" fmla="*/ 55 h 40"/>
                    <a:gd name="T8" fmla="*/ 919 w 41"/>
                    <a:gd name="T9" fmla="*/ 47 h 40"/>
                    <a:gd name="T10" fmla="*/ 892 w 41"/>
                    <a:gd name="T11" fmla="*/ 13 h 40"/>
                    <a:gd name="T12" fmla="*/ 795 w 41"/>
                    <a:gd name="T13" fmla="*/ 6 h 40"/>
                    <a:gd name="T14" fmla="*/ 656 w 41"/>
                    <a:gd name="T15" fmla="*/ 1 h 40"/>
                    <a:gd name="T16" fmla="*/ 477 w 41"/>
                    <a:gd name="T17" fmla="*/ 0 h 40"/>
                    <a:gd name="T18" fmla="*/ 301 w 41"/>
                    <a:gd name="T19" fmla="*/ 1 h 40"/>
                    <a:gd name="T20" fmla="*/ 135 w 41"/>
                    <a:gd name="T21" fmla="*/ 6 h 40"/>
                    <a:gd name="T22" fmla="*/ 1 w 41"/>
                    <a:gd name="T23" fmla="*/ 13 h 40"/>
                    <a:gd name="T24" fmla="*/ 0 w 41"/>
                    <a:gd name="T25" fmla="*/ 47 h 40"/>
                    <a:gd name="T26" fmla="*/ 1 w 41"/>
                    <a:gd name="T27" fmla="*/ 55 h 40"/>
                    <a:gd name="T28" fmla="*/ 135 w 41"/>
                    <a:gd name="T29" fmla="*/ 63 h 40"/>
                    <a:gd name="T30" fmla="*/ 301 w 41"/>
                    <a:gd name="T31" fmla="*/ 71 h 40"/>
                    <a:gd name="T32" fmla="*/ 477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EDABCDBC-7175-456F-9E5C-A558AE83D3F6}"/>
                    </a:ext>
                  </a:extLst>
                </p:cNvPr>
                <p:cNvSpPr>
                  <a:spLocks/>
                </p:cNvSpPr>
                <p:nvPr/>
              </p:nvSpPr>
              <p:spPr bwMode="auto">
                <a:xfrm>
                  <a:off x="2060" y="1496"/>
                  <a:ext cx="195" cy="126"/>
                </a:xfrm>
                <a:custGeom>
                  <a:avLst/>
                  <a:gdLst>
                    <a:gd name="T0" fmla="*/ 1150 w 181"/>
                    <a:gd name="T1" fmla="*/ 39 h 129"/>
                    <a:gd name="T2" fmla="*/ 1352 w 181"/>
                    <a:gd name="T3" fmla="*/ 30 h 129"/>
                    <a:gd name="T4" fmla="*/ 1338 w 181"/>
                    <a:gd name="T5" fmla="*/ 28 h 129"/>
                    <a:gd name="T6" fmla="*/ 1322 w 181"/>
                    <a:gd name="T7" fmla="*/ 24 h 129"/>
                    <a:gd name="T8" fmla="*/ 1292 w 181"/>
                    <a:gd name="T9" fmla="*/ 21 h 129"/>
                    <a:gd name="T10" fmla="*/ 1255 w 181"/>
                    <a:gd name="T11" fmla="*/ 21 h 129"/>
                    <a:gd name="T12" fmla="*/ 1195 w 181"/>
                    <a:gd name="T13" fmla="*/ 21 h 129"/>
                    <a:gd name="T14" fmla="*/ 1147 w 181"/>
                    <a:gd name="T15" fmla="*/ 19 h 129"/>
                    <a:gd name="T16" fmla="*/ 1067 w 181"/>
                    <a:gd name="T17" fmla="*/ 11 h 129"/>
                    <a:gd name="T18" fmla="*/ 979 w 181"/>
                    <a:gd name="T19" fmla="*/ 6 h 129"/>
                    <a:gd name="T20" fmla="*/ 911 w 181"/>
                    <a:gd name="T21" fmla="*/ 2 h 129"/>
                    <a:gd name="T22" fmla="*/ 846 w 181"/>
                    <a:gd name="T23" fmla="*/ 1 h 129"/>
                    <a:gd name="T24" fmla="*/ 785 w 181"/>
                    <a:gd name="T25" fmla="*/ 0 h 129"/>
                    <a:gd name="T26" fmla="*/ 726 w 181"/>
                    <a:gd name="T27" fmla="*/ 0 h 129"/>
                    <a:gd name="T28" fmla="*/ 641 w 181"/>
                    <a:gd name="T29" fmla="*/ 1 h 129"/>
                    <a:gd name="T30" fmla="*/ 581 w 181"/>
                    <a:gd name="T31" fmla="*/ 3 h 129"/>
                    <a:gd name="T32" fmla="*/ 509 w 181"/>
                    <a:gd name="T33" fmla="*/ 7 h 129"/>
                    <a:gd name="T34" fmla="*/ 433 w 181"/>
                    <a:gd name="T35" fmla="*/ 10 h 129"/>
                    <a:gd name="T36" fmla="*/ 277 w 181"/>
                    <a:gd name="T37" fmla="*/ 21 h 129"/>
                    <a:gd name="T38" fmla="*/ 158 w 181"/>
                    <a:gd name="T39" fmla="*/ 21 h 129"/>
                    <a:gd name="T40" fmla="*/ 67 w 181"/>
                    <a:gd name="T41" fmla="*/ 27 h 129"/>
                    <a:gd name="T42" fmla="*/ 3 w 181"/>
                    <a:gd name="T43" fmla="*/ 40 h 129"/>
                    <a:gd name="T44" fmla="*/ 0 w 181"/>
                    <a:gd name="T45" fmla="*/ 48 h 129"/>
                    <a:gd name="T46" fmla="*/ 0 w 181"/>
                    <a:gd name="T47" fmla="*/ 56 h 129"/>
                    <a:gd name="T48" fmla="*/ 1 w 181"/>
                    <a:gd name="T49" fmla="*/ 61 h 129"/>
                    <a:gd name="T50" fmla="*/ 5 w 181"/>
                    <a:gd name="T51" fmla="*/ 67 h 129"/>
                    <a:gd name="T52" fmla="*/ 239 w 181"/>
                    <a:gd name="T53" fmla="*/ 62 h 129"/>
                    <a:gd name="T54" fmla="*/ 239 w 181"/>
                    <a:gd name="T55" fmla="*/ 62 h 129"/>
                    <a:gd name="T56" fmla="*/ 228 w 181"/>
                    <a:gd name="T57" fmla="*/ 61 h 129"/>
                    <a:gd name="T58" fmla="*/ 212 w 181"/>
                    <a:gd name="T59" fmla="*/ 58 h 129"/>
                    <a:gd name="T60" fmla="*/ 212 w 181"/>
                    <a:gd name="T61" fmla="*/ 54 h 129"/>
                    <a:gd name="T62" fmla="*/ 212 w 181"/>
                    <a:gd name="T63" fmla="*/ 47 h 129"/>
                    <a:gd name="T64" fmla="*/ 239 w 181"/>
                    <a:gd name="T65" fmla="*/ 41 h 129"/>
                    <a:gd name="T66" fmla="*/ 298 w 181"/>
                    <a:gd name="T67" fmla="*/ 33 h 129"/>
                    <a:gd name="T68" fmla="*/ 385 w 181"/>
                    <a:gd name="T69" fmla="*/ 21 h 129"/>
                    <a:gd name="T70" fmla="*/ 519 w 181"/>
                    <a:gd name="T71" fmla="*/ 21 h 129"/>
                    <a:gd name="T72" fmla="*/ 581 w 181"/>
                    <a:gd name="T73" fmla="*/ 21 h 129"/>
                    <a:gd name="T74" fmla="*/ 628 w 181"/>
                    <a:gd name="T75" fmla="*/ 21 h 129"/>
                    <a:gd name="T76" fmla="*/ 677 w 181"/>
                    <a:gd name="T77" fmla="*/ 21 h 129"/>
                    <a:gd name="T78" fmla="*/ 729 w 181"/>
                    <a:gd name="T79" fmla="*/ 21 h 129"/>
                    <a:gd name="T80" fmla="*/ 763 w 181"/>
                    <a:gd name="T81" fmla="*/ 21 h 129"/>
                    <a:gd name="T82" fmla="*/ 802 w 181"/>
                    <a:gd name="T83" fmla="*/ 21 h 129"/>
                    <a:gd name="T84" fmla="*/ 853 w 181"/>
                    <a:gd name="T85" fmla="*/ 21 h 129"/>
                    <a:gd name="T86" fmla="*/ 907 w 181"/>
                    <a:gd name="T87" fmla="*/ 21 h 129"/>
                    <a:gd name="T88" fmla="*/ 955 w 181"/>
                    <a:gd name="T89" fmla="*/ 21 h 129"/>
                    <a:gd name="T90" fmla="*/ 1003 w 181"/>
                    <a:gd name="T91" fmla="*/ 21 h 129"/>
                    <a:gd name="T92" fmla="*/ 1055 w 181"/>
                    <a:gd name="T93" fmla="*/ 21 h 129"/>
                    <a:gd name="T94" fmla="*/ 1081 w 181"/>
                    <a:gd name="T95" fmla="*/ 26 h 129"/>
                    <a:gd name="T96" fmla="*/ 1109 w 181"/>
                    <a:gd name="T97" fmla="*/ 32 h 129"/>
                    <a:gd name="T98" fmla="*/ 1139 w 181"/>
                    <a:gd name="T99" fmla="*/ 36 h 129"/>
                    <a:gd name="T100" fmla="*/ 1147 w 181"/>
                    <a:gd name="T101" fmla="*/ 38 h 129"/>
                    <a:gd name="T102" fmla="*/ 1150 w 181"/>
                    <a:gd name="T103" fmla="*/ 39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D1FB5040-0EAA-4981-977A-8CFA3048485B}"/>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43B19BAA-2CA5-4765-8112-70E98F3C8185}"/>
                    </a:ext>
                  </a:extLst>
                </p:cNvPr>
                <p:cNvSpPr>
                  <a:spLocks/>
                </p:cNvSpPr>
                <p:nvPr/>
              </p:nvSpPr>
              <p:spPr bwMode="auto">
                <a:xfrm>
                  <a:off x="2188" y="1889"/>
                  <a:ext cx="43" cy="39"/>
                </a:xfrm>
                <a:custGeom>
                  <a:avLst/>
                  <a:gdLst>
                    <a:gd name="T0" fmla="*/ 48 w 42"/>
                    <a:gd name="T1" fmla="*/ 7 h 42"/>
                    <a:gd name="T2" fmla="*/ 56 w 42"/>
                    <a:gd name="T3" fmla="*/ 7 h 42"/>
                    <a:gd name="T4" fmla="*/ 63 w 42"/>
                    <a:gd name="T5" fmla="*/ 7 h 42"/>
                    <a:gd name="T6" fmla="*/ 73 w 42"/>
                    <a:gd name="T7" fmla="*/ 7 h 42"/>
                    <a:gd name="T8" fmla="*/ 75 w 42"/>
                    <a:gd name="T9" fmla="*/ 7 h 42"/>
                    <a:gd name="T10" fmla="*/ 73 w 42"/>
                    <a:gd name="T11" fmla="*/ 7 h 42"/>
                    <a:gd name="T12" fmla="*/ 63 w 42"/>
                    <a:gd name="T13" fmla="*/ 6 h 42"/>
                    <a:gd name="T14" fmla="*/ 56 w 42"/>
                    <a:gd name="T15" fmla="*/ 2 h 42"/>
                    <a:gd name="T16" fmla="*/ 48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8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246A19F4-111C-4CBA-A30B-A797A944E779}"/>
                    </a:ext>
                  </a:extLst>
                </p:cNvPr>
                <p:cNvSpPr>
                  <a:spLocks/>
                </p:cNvSpPr>
                <p:nvPr/>
              </p:nvSpPr>
              <p:spPr bwMode="auto">
                <a:xfrm>
                  <a:off x="2346" y="1826"/>
                  <a:ext cx="46" cy="41"/>
                </a:xfrm>
                <a:custGeom>
                  <a:avLst/>
                  <a:gdLst>
                    <a:gd name="T0" fmla="*/ 443 w 41"/>
                    <a:gd name="T1" fmla="*/ 41 h 41"/>
                    <a:gd name="T2" fmla="*/ 626 w 41"/>
                    <a:gd name="T3" fmla="*/ 40 h 41"/>
                    <a:gd name="T4" fmla="*/ 788 w 41"/>
                    <a:gd name="T5" fmla="*/ 36 h 41"/>
                    <a:gd name="T6" fmla="*/ 892 w 41"/>
                    <a:gd name="T7" fmla="*/ 29 h 41"/>
                    <a:gd name="T8" fmla="*/ 919 w 41"/>
                    <a:gd name="T9" fmla="*/ 21 h 41"/>
                    <a:gd name="T10" fmla="*/ 892 w 41"/>
                    <a:gd name="T11" fmla="*/ 13 h 41"/>
                    <a:gd name="T12" fmla="*/ 788 w 41"/>
                    <a:gd name="T13" fmla="*/ 6 h 41"/>
                    <a:gd name="T14" fmla="*/ 626 w 41"/>
                    <a:gd name="T15" fmla="*/ 1 h 41"/>
                    <a:gd name="T16" fmla="*/ 443 w 41"/>
                    <a:gd name="T17" fmla="*/ 0 h 41"/>
                    <a:gd name="T18" fmla="*/ 268 w 41"/>
                    <a:gd name="T19" fmla="*/ 1 h 41"/>
                    <a:gd name="T20" fmla="*/ 120 w 41"/>
                    <a:gd name="T21" fmla="*/ 6 h 41"/>
                    <a:gd name="T22" fmla="*/ 1 w 41"/>
                    <a:gd name="T23" fmla="*/ 13 h 41"/>
                    <a:gd name="T24" fmla="*/ 0 w 41"/>
                    <a:gd name="T25" fmla="*/ 21 h 41"/>
                    <a:gd name="T26" fmla="*/ 1 w 41"/>
                    <a:gd name="T27" fmla="*/ 29 h 41"/>
                    <a:gd name="T28" fmla="*/ 120 w 41"/>
                    <a:gd name="T29" fmla="*/ 36 h 41"/>
                    <a:gd name="T30" fmla="*/ 268 w 41"/>
                    <a:gd name="T31" fmla="*/ 40 h 41"/>
                    <a:gd name="T32" fmla="*/ 443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390D040A-C123-484F-A9C7-C2171821EF24}"/>
                    </a:ext>
                  </a:extLst>
                </p:cNvPr>
                <p:cNvSpPr>
                  <a:spLocks/>
                </p:cNvSpPr>
                <p:nvPr/>
              </p:nvSpPr>
              <p:spPr bwMode="auto">
                <a:xfrm>
                  <a:off x="2190" y="1789"/>
                  <a:ext cx="195" cy="127"/>
                </a:xfrm>
                <a:custGeom>
                  <a:avLst/>
                  <a:gdLst>
                    <a:gd name="T0" fmla="*/ 1546 w 179"/>
                    <a:gd name="T1" fmla="*/ 40 h 129"/>
                    <a:gd name="T2" fmla="*/ 1814 w 179"/>
                    <a:gd name="T3" fmla="*/ 32 h 129"/>
                    <a:gd name="T4" fmla="*/ 1792 w 179"/>
                    <a:gd name="T5" fmla="*/ 32 h 129"/>
                    <a:gd name="T6" fmla="*/ 1776 w 179"/>
                    <a:gd name="T7" fmla="*/ 32 h 129"/>
                    <a:gd name="T8" fmla="*/ 1739 w 179"/>
                    <a:gd name="T9" fmla="*/ 32 h 129"/>
                    <a:gd name="T10" fmla="*/ 1687 w 179"/>
                    <a:gd name="T11" fmla="*/ 32 h 129"/>
                    <a:gd name="T12" fmla="*/ 1625 w 179"/>
                    <a:gd name="T13" fmla="*/ 28 h 129"/>
                    <a:gd name="T14" fmla="*/ 1546 w 179"/>
                    <a:gd name="T15" fmla="*/ 18 h 129"/>
                    <a:gd name="T16" fmla="*/ 1445 w 179"/>
                    <a:gd name="T17" fmla="*/ 12 h 129"/>
                    <a:gd name="T18" fmla="*/ 1326 w 179"/>
                    <a:gd name="T19" fmla="*/ 5 h 129"/>
                    <a:gd name="T20" fmla="*/ 1239 w 179"/>
                    <a:gd name="T21" fmla="*/ 2 h 129"/>
                    <a:gd name="T22" fmla="*/ 1149 w 179"/>
                    <a:gd name="T23" fmla="*/ 0 h 129"/>
                    <a:gd name="T24" fmla="*/ 1060 w 179"/>
                    <a:gd name="T25" fmla="*/ 0 h 129"/>
                    <a:gd name="T26" fmla="*/ 968 w 179"/>
                    <a:gd name="T27" fmla="*/ 0 h 129"/>
                    <a:gd name="T28" fmla="*/ 878 w 179"/>
                    <a:gd name="T29" fmla="*/ 1 h 129"/>
                    <a:gd name="T30" fmla="*/ 793 w 179"/>
                    <a:gd name="T31" fmla="*/ 4 h 129"/>
                    <a:gd name="T32" fmla="*/ 691 w 179"/>
                    <a:gd name="T33" fmla="*/ 6 h 129"/>
                    <a:gd name="T34" fmla="*/ 582 w 179"/>
                    <a:gd name="T35" fmla="*/ 10 h 129"/>
                    <a:gd name="T36" fmla="*/ 377 w 179"/>
                    <a:gd name="T37" fmla="*/ 23 h 129"/>
                    <a:gd name="T38" fmla="*/ 226 w 179"/>
                    <a:gd name="T39" fmla="*/ 32 h 129"/>
                    <a:gd name="T40" fmla="*/ 97 w 179"/>
                    <a:gd name="T41" fmla="*/ 32 h 129"/>
                    <a:gd name="T42" fmla="*/ 3 w 179"/>
                    <a:gd name="T43" fmla="*/ 43 h 129"/>
                    <a:gd name="T44" fmla="*/ 1 w 179"/>
                    <a:gd name="T45" fmla="*/ 61 h 129"/>
                    <a:gd name="T46" fmla="*/ 0 w 179"/>
                    <a:gd name="T47" fmla="*/ 72 h 129"/>
                    <a:gd name="T48" fmla="*/ 2 w 179"/>
                    <a:gd name="T49" fmla="*/ 79 h 129"/>
                    <a:gd name="T50" fmla="*/ 69 w 179"/>
                    <a:gd name="T51" fmla="*/ 85 h 129"/>
                    <a:gd name="T52" fmla="*/ 319 w 179"/>
                    <a:gd name="T53" fmla="*/ 80 h 129"/>
                    <a:gd name="T54" fmla="*/ 319 w 179"/>
                    <a:gd name="T55" fmla="*/ 80 h 129"/>
                    <a:gd name="T56" fmla="*/ 318 w 179"/>
                    <a:gd name="T57" fmla="*/ 78 h 129"/>
                    <a:gd name="T58" fmla="*/ 297 w 179"/>
                    <a:gd name="T59" fmla="*/ 74 h 129"/>
                    <a:gd name="T60" fmla="*/ 293 w 179"/>
                    <a:gd name="T61" fmla="*/ 69 h 129"/>
                    <a:gd name="T62" fmla="*/ 297 w 179"/>
                    <a:gd name="T63" fmla="*/ 58 h 129"/>
                    <a:gd name="T64" fmla="*/ 324 w 179"/>
                    <a:gd name="T65" fmla="*/ 46 h 129"/>
                    <a:gd name="T66" fmla="*/ 411 w 179"/>
                    <a:gd name="T67" fmla="*/ 32 h 129"/>
                    <a:gd name="T68" fmla="*/ 534 w 179"/>
                    <a:gd name="T69" fmla="*/ 32 h 129"/>
                    <a:gd name="T70" fmla="*/ 699 w 179"/>
                    <a:gd name="T71" fmla="*/ 32 h 129"/>
                    <a:gd name="T72" fmla="*/ 783 w 179"/>
                    <a:gd name="T73" fmla="*/ 32 h 129"/>
                    <a:gd name="T74" fmla="*/ 853 w 179"/>
                    <a:gd name="T75" fmla="*/ 31 h 129"/>
                    <a:gd name="T76" fmla="*/ 903 w 179"/>
                    <a:gd name="T77" fmla="*/ 30 h 129"/>
                    <a:gd name="T78" fmla="*/ 968 w 179"/>
                    <a:gd name="T79" fmla="*/ 29 h 129"/>
                    <a:gd name="T80" fmla="*/ 1036 w 179"/>
                    <a:gd name="T81" fmla="*/ 29 h 129"/>
                    <a:gd name="T82" fmla="*/ 1100 w 179"/>
                    <a:gd name="T83" fmla="*/ 29 h 129"/>
                    <a:gd name="T84" fmla="*/ 1149 w 179"/>
                    <a:gd name="T85" fmla="*/ 30 h 129"/>
                    <a:gd name="T86" fmla="*/ 1217 w 179"/>
                    <a:gd name="T87" fmla="*/ 32 h 129"/>
                    <a:gd name="T88" fmla="*/ 1350 w 179"/>
                    <a:gd name="T89" fmla="*/ 32 h 129"/>
                    <a:gd name="T90" fmla="*/ 1465 w 179"/>
                    <a:gd name="T91" fmla="*/ 32 h 129"/>
                    <a:gd name="T92" fmla="*/ 1528 w 179"/>
                    <a:gd name="T93" fmla="*/ 35 h 129"/>
                    <a:gd name="T94" fmla="*/ 1546 w 179"/>
                    <a:gd name="T95" fmla="*/ 4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F9B80AED-105A-4209-A600-29ACB40B9FF0}"/>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75ED192C-4364-47B3-80A4-F4A3DC50C9BA}"/>
                    </a:ext>
                  </a:extLst>
                </p:cNvPr>
                <p:cNvSpPr>
                  <a:spLocks/>
                </p:cNvSpPr>
                <p:nvPr/>
              </p:nvSpPr>
              <p:spPr bwMode="auto">
                <a:xfrm>
                  <a:off x="2320" y="2208"/>
                  <a:ext cx="44" cy="39"/>
                </a:xfrm>
                <a:custGeom>
                  <a:avLst/>
                  <a:gdLst>
                    <a:gd name="T0" fmla="*/ 254 w 40"/>
                    <a:gd name="T1" fmla="*/ 20 h 40"/>
                    <a:gd name="T2" fmla="*/ 354 w 40"/>
                    <a:gd name="T3" fmla="*/ 20 h 40"/>
                    <a:gd name="T4" fmla="*/ 450 w 40"/>
                    <a:gd name="T5" fmla="*/ 20 h 40"/>
                    <a:gd name="T6" fmla="*/ 510 w 40"/>
                    <a:gd name="T7" fmla="*/ 20 h 40"/>
                    <a:gd name="T8" fmla="*/ 518 w 40"/>
                    <a:gd name="T9" fmla="*/ 20 h 40"/>
                    <a:gd name="T10" fmla="*/ 510 w 40"/>
                    <a:gd name="T11" fmla="*/ 13 h 40"/>
                    <a:gd name="T12" fmla="*/ 450 w 40"/>
                    <a:gd name="T13" fmla="*/ 6 h 40"/>
                    <a:gd name="T14" fmla="*/ 354 w 40"/>
                    <a:gd name="T15" fmla="*/ 1 h 40"/>
                    <a:gd name="T16" fmla="*/ 254 w 40"/>
                    <a:gd name="T17" fmla="*/ 0 h 40"/>
                    <a:gd name="T18" fmla="*/ 158 w 40"/>
                    <a:gd name="T19" fmla="*/ 1 h 40"/>
                    <a:gd name="T20" fmla="*/ 81 w 40"/>
                    <a:gd name="T21" fmla="*/ 6 h 40"/>
                    <a:gd name="T22" fmla="*/ 1 w 40"/>
                    <a:gd name="T23" fmla="*/ 13 h 40"/>
                    <a:gd name="T24" fmla="*/ 0 w 40"/>
                    <a:gd name="T25" fmla="*/ 20 h 40"/>
                    <a:gd name="T26" fmla="*/ 1 w 40"/>
                    <a:gd name="T27" fmla="*/ 20 h 40"/>
                    <a:gd name="T28" fmla="*/ 81 w 40"/>
                    <a:gd name="T29" fmla="*/ 20 h 40"/>
                    <a:gd name="T30" fmla="*/ 158 w 40"/>
                    <a:gd name="T31" fmla="*/ 20 h 40"/>
                    <a:gd name="T32" fmla="*/ 254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FEC67162-8C12-4E5A-A3EB-A639DBCDCD38}"/>
                    </a:ext>
                  </a:extLst>
                </p:cNvPr>
                <p:cNvSpPr>
                  <a:spLocks/>
                </p:cNvSpPr>
                <p:nvPr/>
              </p:nvSpPr>
              <p:spPr bwMode="auto">
                <a:xfrm>
                  <a:off x="2479" y="2145"/>
                  <a:ext cx="45" cy="41"/>
                </a:xfrm>
                <a:custGeom>
                  <a:avLst/>
                  <a:gdLst>
                    <a:gd name="T0" fmla="*/ 239 w 41"/>
                    <a:gd name="T1" fmla="*/ 73 h 40"/>
                    <a:gd name="T2" fmla="*/ 347 w 41"/>
                    <a:gd name="T3" fmla="*/ 71 h 40"/>
                    <a:gd name="T4" fmla="*/ 418 w 41"/>
                    <a:gd name="T5" fmla="*/ 61 h 40"/>
                    <a:gd name="T6" fmla="*/ 494 w 41"/>
                    <a:gd name="T7" fmla="*/ 54 h 40"/>
                    <a:gd name="T8" fmla="*/ 502 w 41"/>
                    <a:gd name="T9" fmla="*/ 19 h 40"/>
                    <a:gd name="T10" fmla="*/ 494 w 41"/>
                    <a:gd name="T11" fmla="*/ 12 h 40"/>
                    <a:gd name="T12" fmla="*/ 418 w 41"/>
                    <a:gd name="T13" fmla="*/ 5 h 40"/>
                    <a:gd name="T14" fmla="*/ 347 w 41"/>
                    <a:gd name="T15" fmla="*/ 1 h 40"/>
                    <a:gd name="T16" fmla="*/ 239 w 41"/>
                    <a:gd name="T17" fmla="*/ 0 h 40"/>
                    <a:gd name="T18" fmla="*/ 137 w 41"/>
                    <a:gd name="T19" fmla="*/ 1 h 40"/>
                    <a:gd name="T20" fmla="*/ 5 w 41"/>
                    <a:gd name="T21" fmla="*/ 5 h 40"/>
                    <a:gd name="T22" fmla="*/ 1 w 41"/>
                    <a:gd name="T23" fmla="*/ 12 h 40"/>
                    <a:gd name="T24" fmla="*/ 0 w 41"/>
                    <a:gd name="T25" fmla="*/ 19 h 40"/>
                    <a:gd name="T26" fmla="*/ 1 w 41"/>
                    <a:gd name="T27" fmla="*/ 54 h 40"/>
                    <a:gd name="T28" fmla="*/ 5 w 41"/>
                    <a:gd name="T29" fmla="*/ 61 h 40"/>
                    <a:gd name="T30" fmla="*/ 137 w 41"/>
                    <a:gd name="T31" fmla="*/ 71 h 40"/>
                    <a:gd name="T32" fmla="*/ 239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62943054-6D28-452E-9104-62836164274C}"/>
                    </a:ext>
                  </a:extLst>
                </p:cNvPr>
                <p:cNvSpPr>
                  <a:spLocks/>
                </p:cNvSpPr>
                <p:nvPr/>
              </p:nvSpPr>
              <p:spPr bwMode="auto">
                <a:xfrm>
                  <a:off x="2322" y="2107"/>
                  <a:ext cx="196" cy="126"/>
                </a:xfrm>
                <a:custGeom>
                  <a:avLst/>
                  <a:gdLst>
                    <a:gd name="T0" fmla="*/ 1290 w 180"/>
                    <a:gd name="T1" fmla="*/ 5 h 129"/>
                    <a:gd name="T2" fmla="*/ 1214 w 180"/>
                    <a:gd name="T3" fmla="*/ 2 h 129"/>
                    <a:gd name="T4" fmla="*/ 1122 w 180"/>
                    <a:gd name="T5" fmla="*/ 1 h 129"/>
                    <a:gd name="T6" fmla="*/ 1037 w 180"/>
                    <a:gd name="T7" fmla="*/ 0 h 129"/>
                    <a:gd name="T8" fmla="*/ 940 w 180"/>
                    <a:gd name="T9" fmla="*/ 0 h 129"/>
                    <a:gd name="T10" fmla="*/ 852 w 180"/>
                    <a:gd name="T11" fmla="*/ 1 h 129"/>
                    <a:gd name="T12" fmla="*/ 755 w 180"/>
                    <a:gd name="T13" fmla="*/ 3 h 129"/>
                    <a:gd name="T14" fmla="*/ 669 w 180"/>
                    <a:gd name="T15" fmla="*/ 6 h 129"/>
                    <a:gd name="T16" fmla="*/ 556 w 180"/>
                    <a:gd name="T17" fmla="*/ 10 h 129"/>
                    <a:gd name="T18" fmla="*/ 350 w 180"/>
                    <a:gd name="T19" fmla="*/ 21 h 129"/>
                    <a:gd name="T20" fmla="*/ 208 w 180"/>
                    <a:gd name="T21" fmla="*/ 21 h 129"/>
                    <a:gd name="T22" fmla="*/ 89 w 180"/>
                    <a:gd name="T23" fmla="*/ 27 h 129"/>
                    <a:gd name="T24" fmla="*/ 3 w 180"/>
                    <a:gd name="T25" fmla="*/ 40 h 129"/>
                    <a:gd name="T26" fmla="*/ 0 w 180"/>
                    <a:gd name="T27" fmla="*/ 48 h 129"/>
                    <a:gd name="T28" fmla="*/ 0 w 180"/>
                    <a:gd name="T29" fmla="*/ 56 h 129"/>
                    <a:gd name="T30" fmla="*/ 1 w 180"/>
                    <a:gd name="T31" fmla="*/ 61 h 129"/>
                    <a:gd name="T32" fmla="*/ 5 w 180"/>
                    <a:gd name="T33" fmla="*/ 67 h 129"/>
                    <a:gd name="T34" fmla="*/ 316 w 180"/>
                    <a:gd name="T35" fmla="*/ 62 h 129"/>
                    <a:gd name="T36" fmla="*/ 316 w 180"/>
                    <a:gd name="T37" fmla="*/ 62 h 129"/>
                    <a:gd name="T38" fmla="*/ 295 w 180"/>
                    <a:gd name="T39" fmla="*/ 61 h 129"/>
                    <a:gd name="T40" fmla="*/ 292 w 180"/>
                    <a:gd name="T41" fmla="*/ 58 h 129"/>
                    <a:gd name="T42" fmla="*/ 271 w 180"/>
                    <a:gd name="T43" fmla="*/ 53 h 129"/>
                    <a:gd name="T44" fmla="*/ 292 w 180"/>
                    <a:gd name="T45" fmla="*/ 47 h 129"/>
                    <a:gd name="T46" fmla="*/ 318 w 180"/>
                    <a:gd name="T47" fmla="*/ 41 h 129"/>
                    <a:gd name="T48" fmla="*/ 381 w 180"/>
                    <a:gd name="T49" fmla="*/ 32 h 129"/>
                    <a:gd name="T50" fmla="*/ 511 w 180"/>
                    <a:gd name="T51" fmla="*/ 21 h 129"/>
                    <a:gd name="T52" fmla="*/ 679 w 180"/>
                    <a:gd name="T53" fmla="*/ 21 h 129"/>
                    <a:gd name="T54" fmla="*/ 746 w 180"/>
                    <a:gd name="T55" fmla="*/ 21 h 129"/>
                    <a:gd name="T56" fmla="*/ 812 w 180"/>
                    <a:gd name="T57" fmla="*/ 21 h 129"/>
                    <a:gd name="T58" fmla="*/ 884 w 180"/>
                    <a:gd name="T59" fmla="*/ 21 h 129"/>
                    <a:gd name="T60" fmla="*/ 955 w 180"/>
                    <a:gd name="T61" fmla="*/ 21 h 129"/>
                    <a:gd name="T62" fmla="*/ 1010 w 180"/>
                    <a:gd name="T63" fmla="*/ 21 h 129"/>
                    <a:gd name="T64" fmla="*/ 1062 w 180"/>
                    <a:gd name="T65" fmla="*/ 21 h 129"/>
                    <a:gd name="T66" fmla="*/ 1129 w 180"/>
                    <a:gd name="T67" fmla="*/ 21 h 129"/>
                    <a:gd name="T68" fmla="*/ 1192 w 180"/>
                    <a:gd name="T69" fmla="*/ 21 h 129"/>
                    <a:gd name="T70" fmla="*/ 1338 w 180"/>
                    <a:gd name="T71" fmla="*/ 21 h 129"/>
                    <a:gd name="T72" fmla="*/ 1440 w 180"/>
                    <a:gd name="T73" fmla="*/ 26 h 129"/>
                    <a:gd name="T74" fmla="*/ 1493 w 180"/>
                    <a:gd name="T75" fmla="*/ 36 h 129"/>
                    <a:gd name="T76" fmla="*/ 1530 w 180"/>
                    <a:gd name="T77" fmla="*/ 39 h 129"/>
                    <a:gd name="T78" fmla="*/ 1788 w 180"/>
                    <a:gd name="T79" fmla="*/ 30 h 129"/>
                    <a:gd name="T80" fmla="*/ 1772 w 180"/>
                    <a:gd name="T81" fmla="*/ 28 h 129"/>
                    <a:gd name="T82" fmla="*/ 1759 w 180"/>
                    <a:gd name="T83" fmla="*/ 23 h 129"/>
                    <a:gd name="T84" fmla="*/ 1728 w 180"/>
                    <a:gd name="T85" fmla="*/ 21 h 129"/>
                    <a:gd name="T86" fmla="*/ 1667 w 180"/>
                    <a:gd name="T87" fmla="*/ 21 h 129"/>
                    <a:gd name="T88" fmla="*/ 1592 w 180"/>
                    <a:gd name="T89" fmla="*/ 21 h 129"/>
                    <a:gd name="T90" fmla="*/ 1497 w 180"/>
                    <a:gd name="T91" fmla="*/ 19 h 129"/>
                    <a:gd name="T92" fmla="*/ 1405 w 180"/>
                    <a:gd name="T93" fmla="*/ 11 h 129"/>
                    <a:gd name="T94" fmla="*/ 1290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7207C0FC-C1ED-4F26-AB88-A5F312CD8D00}"/>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EAC0DF74-E771-471C-B27F-CA212D52E887}"/>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872E61EF-A76C-4C7B-96B3-8896DF8DBCE3}"/>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6"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DC401C60-FEE6-419E-9C1B-B1D8F5820DCE}"/>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47"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A88FE5DD-80EC-4272-8DB8-2419A964ED53}"/>
              </a:ext>
            </a:extLst>
          </p:cNvPr>
          <p:cNvSpPr>
            <a:spLocks noChangeArrowheads="1"/>
          </p:cNvSpPr>
          <p:nvPr/>
        </p:nvSpPr>
        <p:spPr bwMode="auto">
          <a:xfrm>
            <a:off x="266700" y="1219200"/>
            <a:ext cx="6324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Capacity</a:t>
            </a:r>
            <a:endParaRPr lang="en-US" altLang="en-US"/>
          </a:p>
          <a:p>
            <a:pPr>
              <a:spcAft>
                <a:spcPts val="500"/>
              </a:spcAft>
            </a:pPr>
            <a:r>
              <a:rPr lang="en-US" altLang="en-US"/>
              <a:t>Scaffolds and their components must be capable of supporting, without failure, their own weight and at least 4 times their maximum intended load. </a:t>
            </a:r>
          </a:p>
        </p:txBody>
      </p:sp>
      <p:sp>
        <p:nvSpPr>
          <p:cNvPr id="28675" name="AutoShape 1027">
            <a:extLst>
              <a:ext uri="{FF2B5EF4-FFF2-40B4-BE49-F238E27FC236}">
                <a16:creationId xmlns:a16="http://schemas.microsoft.com/office/drawing/2014/main" id="{65229C91-D9CF-4373-AEB1-79F19BFC60F3}"/>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8676" name="Text Box 1033">
            <a:extLst>
              <a:ext uri="{FF2B5EF4-FFF2-40B4-BE49-F238E27FC236}">
                <a16:creationId xmlns:a16="http://schemas.microsoft.com/office/drawing/2014/main" id="{90A7B8E9-87F5-41F4-806A-FA202FCC662F}"/>
              </a:ext>
            </a:extLst>
          </p:cNvPr>
          <p:cNvSpPr txBox="1">
            <a:spLocks noChangeArrowheads="1"/>
          </p:cNvSpPr>
          <p:nvPr/>
        </p:nvSpPr>
        <p:spPr bwMode="auto">
          <a:xfrm>
            <a:off x="304800" y="2257425"/>
            <a:ext cx="64579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Rated load		Intended load</a:t>
            </a:r>
          </a:p>
          <a:p>
            <a:r>
              <a:rPr lang="en-US" altLang="en-US" b="1"/>
              <a:t>capacities		</a:t>
            </a:r>
          </a:p>
          <a:p>
            <a:r>
              <a:rPr lang="en-US" altLang="en-US"/>
              <a:t>Light Duty		25 pounds per square foot applied uniformly over entire span.</a:t>
            </a:r>
          </a:p>
          <a:p>
            <a:r>
              <a:rPr lang="en-US" altLang="en-US"/>
              <a:t>Medium Duty	50 pounds per square foot applied uniformly over entire span.</a:t>
            </a:r>
          </a:p>
          <a:p>
            <a:r>
              <a:rPr lang="en-US" altLang="en-US"/>
              <a:t>Heavy Duty		75 pounds per square foot applied uniformly over entire span.</a:t>
            </a:r>
          </a:p>
        </p:txBody>
      </p:sp>
      <p:sp>
        <p:nvSpPr>
          <p:cNvPr id="28677" name="Text Box 1036">
            <a:extLst>
              <a:ext uri="{FF2B5EF4-FFF2-40B4-BE49-F238E27FC236}">
                <a16:creationId xmlns:a16="http://schemas.microsoft.com/office/drawing/2014/main" id="{379E6D2E-394E-4F89-9395-DD9C2890A0BC}"/>
              </a:ext>
            </a:extLst>
          </p:cNvPr>
          <p:cNvSpPr txBox="1">
            <a:spLocks noChangeArrowheads="1"/>
          </p:cNvSpPr>
          <p:nvPr/>
        </p:nvSpPr>
        <p:spPr bwMode="auto">
          <a:xfrm>
            <a:off x="4572000" y="4800600"/>
            <a:ext cx="125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3200" b="1"/>
              <a:t>¡NO!</a:t>
            </a:r>
            <a:endParaRPr lang="en-US" altLang="en-US"/>
          </a:p>
        </p:txBody>
      </p:sp>
      <p:pic>
        <p:nvPicPr>
          <p:cNvPr id="28678" name="Picture 1037">
            <a:extLst>
              <a:ext uri="{FF2B5EF4-FFF2-40B4-BE49-F238E27FC236}">
                <a16:creationId xmlns:a16="http://schemas.microsoft.com/office/drawing/2014/main" id="{D4C4CE83-2890-44AA-8FD9-86F225F3DAA5}"/>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724150" y="6124575"/>
            <a:ext cx="3943350" cy="26749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1038" descr="C:\WINDOWS\Image1.jpg">
            <a:extLst>
              <a:ext uri="{FF2B5EF4-FFF2-40B4-BE49-F238E27FC236}">
                <a16:creationId xmlns:a16="http://schemas.microsoft.com/office/drawing/2014/main" id="{7E504B89-C118-4B53-986B-E9C402C7AA4F}"/>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4800" y="4252913"/>
            <a:ext cx="3505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039">
            <a:extLst>
              <a:ext uri="{FF2B5EF4-FFF2-40B4-BE49-F238E27FC236}">
                <a16:creationId xmlns:a16="http://schemas.microsoft.com/office/drawing/2014/main" id="{9C1FA611-622F-46A2-A84C-07DA769AB4C1}"/>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6A24693-AC71-45E5-99B7-EECF99507433}"/>
              </a:ext>
            </a:extLst>
          </p:cNvPr>
          <p:cNvSpPr>
            <a:spLocks noChangeArrowheads="1"/>
          </p:cNvSpPr>
          <p:nvPr/>
        </p:nvSpPr>
        <p:spPr bwMode="auto">
          <a:xfrm>
            <a:off x="266700" y="1219200"/>
            <a:ext cx="6324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Capacidad</a:t>
            </a:r>
          </a:p>
          <a:p>
            <a:pPr>
              <a:spcAft>
                <a:spcPts val="500"/>
              </a:spcAft>
            </a:pPr>
            <a:r>
              <a:rPr lang="en-US" altLang="en-US"/>
              <a:t>Los andamios y sus partes deben ser capaces de aguantar, sin falla, su propio peso y por lo menos 4 veces su peso máximo de carga clasificada. </a:t>
            </a:r>
          </a:p>
        </p:txBody>
      </p:sp>
      <p:sp>
        <p:nvSpPr>
          <p:cNvPr id="29699" name="AutoShape 3">
            <a:extLst>
              <a:ext uri="{FF2B5EF4-FFF2-40B4-BE49-F238E27FC236}">
                <a16:creationId xmlns:a16="http://schemas.microsoft.com/office/drawing/2014/main" id="{9FDC6632-3DE8-4946-AD6E-238E2A883A7D}"/>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9700" name="Rectangle 11">
            <a:extLst>
              <a:ext uri="{FF2B5EF4-FFF2-40B4-BE49-F238E27FC236}">
                <a16:creationId xmlns:a16="http://schemas.microsoft.com/office/drawing/2014/main" id="{6759C4A2-BE7B-4D08-A8AC-C03F3C21B7CC}"/>
              </a:ext>
            </a:extLst>
          </p:cNvPr>
          <p:cNvSpPr>
            <a:spLocks noChangeArrowheads="1"/>
          </p:cNvSpPr>
          <p:nvPr/>
        </p:nvSpPr>
        <p:spPr bwMode="auto">
          <a:xfrm>
            <a:off x="304800" y="2268538"/>
            <a:ext cx="6324600" cy="1824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9701" name="Text Box 17">
            <a:extLst>
              <a:ext uri="{FF2B5EF4-FFF2-40B4-BE49-F238E27FC236}">
                <a16:creationId xmlns:a16="http://schemas.microsoft.com/office/drawing/2014/main" id="{CC189255-6D4E-4D28-AC73-1228CAF34210}"/>
              </a:ext>
            </a:extLst>
          </p:cNvPr>
          <p:cNvSpPr txBox="1">
            <a:spLocks noChangeArrowheads="1"/>
          </p:cNvSpPr>
          <p:nvPr/>
        </p:nvSpPr>
        <p:spPr bwMode="auto">
          <a:xfrm>
            <a:off x="4572000" y="4800600"/>
            <a:ext cx="125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3200" b="1"/>
              <a:t>¡NO!</a:t>
            </a:r>
            <a:endParaRPr lang="en-US" altLang="en-US"/>
          </a:p>
        </p:txBody>
      </p:sp>
      <p:pic>
        <p:nvPicPr>
          <p:cNvPr id="29702" name="Picture 20">
            <a:extLst>
              <a:ext uri="{FF2B5EF4-FFF2-40B4-BE49-F238E27FC236}">
                <a16:creationId xmlns:a16="http://schemas.microsoft.com/office/drawing/2014/main" id="{E96004FA-FA8D-4F5F-BB41-38FFD34C51C0}"/>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733675" y="6115050"/>
            <a:ext cx="3943350" cy="26749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21" descr="C:\WINDOWS\Image1.jpg">
            <a:extLst>
              <a:ext uri="{FF2B5EF4-FFF2-40B4-BE49-F238E27FC236}">
                <a16:creationId xmlns:a16="http://schemas.microsoft.com/office/drawing/2014/main" id="{CE915C47-2E04-4AF1-AB90-6A8B1784A07F}"/>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4800" y="4252913"/>
            <a:ext cx="3505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22">
            <a:extLst>
              <a:ext uri="{FF2B5EF4-FFF2-40B4-BE49-F238E27FC236}">
                <a16:creationId xmlns:a16="http://schemas.microsoft.com/office/drawing/2014/main" id="{0108DDB7-EF87-4D5F-8869-97F0870C0C9D}"/>
              </a:ext>
            </a:extLst>
          </p:cNvPr>
          <p:cNvSpPr txBox="1">
            <a:spLocks noChangeArrowheads="1"/>
          </p:cNvSpPr>
          <p:nvPr/>
        </p:nvSpPr>
        <p:spPr bwMode="auto">
          <a:xfrm>
            <a:off x="2762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Soporte</a:t>
            </a:r>
          </a:p>
        </p:txBody>
      </p:sp>
      <p:sp>
        <p:nvSpPr>
          <p:cNvPr id="29705" name="Text Box 23">
            <a:extLst>
              <a:ext uri="{FF2B5EF4-FFF2-40B4-BE49-F238E27FC236}">
                <a16:creationId xmlns:a16="http://schemas.microsoft.com/office/drawing/2014/main" id="{13371D17-3A4C-4544-8DA6-5C072481D691}"/>
              </a:ext>
            </a:extLst>
          </p:cNvPr>
          <p:cNvSpPr txBox="1">
            <a:spLocks noChangeArrowheads="1"/>
          </p:cNvSpPr>
          <p:nvPr/>
        </p:nvSpPr>
        <p:spPr bwMode="auto">
          <a:xfrm>
            <a:off x="304800" y="2257425"/>
            <a:ext cx="6400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Capacidad de </a:t>
            </a:r>
            <a:r>
              <a:rPr lang="en-US" altLang="en-US" b="1"/>
              <a:t>	</a:t>
            </a:r>
            <a:r>
              <a:rPr lang="es-ES_tradnl" altLang="en-US" b="1"/>
              <a:t>Carga Anticipada</a:t>
            </a:r>
          </a:p>
          <a:p>
            <a:r>
              <a:rPr lang="es-ES_tradnl" altLang="en-US" b="1"/>
              <a:t>carga clasificada		</a:t>
            </a:r>
            <a:endParaRPr lang="en-US" altLang="en-US" b="1"/>
          </a:p>
          <a:p>
            <a:r>
              <a:rPr lang="es-ES_tradnl" altLang="en-US"/>
              <a:t>Servicio Ligero</a:t>
            </a:r>
            <a:r>
              <a:rPr lang="en-US" altLang="en-US"/>
              <a:t>	25 l</a:t>
            </a:r>
            <a:r>
              <a:rPr lang="es-ES_tradnl" altLang="en-US"/>
              <a:t>ibras (11.34 kilos) por pie cuadrado (929 cm. cuadrados)</a:t>
            </a:r>
          </a:p>
          <a:p>
            <a:r>
              <a:rPr lang="es-ES_tradnl" altLang="en-US"/>
              <a:t>		aplicadas uniformemente por toda el área de extensión.</a:t>
            </a:r>
          </a:p>
          <a:p>
            <a:r>
              <a:rPr lang="es-ES_tradnl" altLang="en-US"/>
              <a:t>Servicio Medio</a:t>
            </a:r>
            <a:r>
              <a:rPr lang="en-US" altLang="en-US"/>
              <a:t> 	</a:t>
            </a:r>
            <a:r>
              <a:rPr lang="es-ES_tradnl" altLang="en-US"/>
              <a:t>50</a:t>
            </a:r>
            <a:r>
              <a:rPr lang="en-US" altLang="en-US"/>
              <a:t> l</a:t>
            </a:r>
            <a:r>
              <a:rPr lang="es-ES_tradnl" altLang="en-US"/>
              <a:t>ibras (22.68 kilos) por pie cuadrado (929 cm. cuadrados)</a:t>
            </a:r>
          </a:p>
          <a:p>
            <a:r>
              <a:rPr lang="es-ES_tradnl" altLang="en-US"/>
              <a:t>		aplicadas uniformemente por toda el área de extensión.</a:t>
            </a:r>
          </a:p>
          <a:p>
            <a:r>
              <a:rPr lang="es-ES_tradnl" altLang="en-US"/>
              <a:t>Servicio Pesado</a:t>
            </a:r>
            <a:r>
              <a:rPr lang="en-US" altLang="en-US"/>
              <a:t> </a:t>
            </a:r>
            <a:r>
              <a:rPr lang="es-ES_tradnl" altLang="en-US"/>
              <a:t>	75</a:t>
            </a:r>
            <a:r>
              <a:rPr lang="en-US" altLang="en-US"/>
              <a:t> l</a:t>
            </a:r>
            <a:r>
              <a:rPr lang="es-ES_tradnl" altLang="en-US"/>
              <a:t>ibras (34.02 kilos) por pie cuadrado (929 cm. cuadrados)</a:t>
            </a:r>
          </a:p>
          <a:p>
            <a:r>
              <a:rPr lang="es-ES_tradnl" altLang="en-US"/>
              <a:t>		aplicadas uniformemente por toda el área de extensión.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B1EC1ED-8A37-4900-A74E-BA5434F9AD27}"/>
              </a:ext>
            </a:extLst>
          </p:cNvPr>
          <p:cNvSpPr>
            <a:spLocks noChangeArrowheads="1"/>
          </p:cNvSpPr>
          <p:nvPr/>
        </p:nvSpPr>
        <p:spPr bwMode="auto">
          <a:xfrm>
            <a:off x="304800" y="1371600"/>
            <a:ext cx="266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Bracing</a:t>
            </a:r>
            <a:endParaRPr lang="en-US" altLang="en-US"/>
          </a:p>
          <a:p>
            <a:pPr>
              <a:spcAft>
                <a:spcPts val="500"/>
              </a:spcAft>
            </a:pPr>
            <a:r>
              <a:rPr lang="en-US" altLang="en-US"/>
              <a:t>Frames and panels must be connected by cross, horizontal, or diagonal braces, alone or in combination, which secure vertical members together laterally.  </a:t>
            </a:r>
          </a:p>
        </p:txBody>
      </p:sp>
      <p:sp>
        <p:nvSpPr>
          <p:cNvPr id="30723" name="AutoShape 3">
            <a:extLst>
              <a:ext uri="{FF2B5EF4-FFF2-40B4-BE49-F238E27FC236}">
                <a16:creationId xmlns:a16="http://schemas.microsoft.com/office/drawing/2014/main" id="{769ABBB5-3264-474C-BA7A-37AC3C7C5401}"/>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0724" name="Text Box 7">
            <a:extLst>
              <a:ext uri="{FF2B5EF4-FFF2-40B4-BE49-F238E27FC236}">
                <a16:creationId xmlns:a16="http://schemas.microsoft.com/office/drawing/2014/main" id="{A2B96875-F4C3-412D-B930-97D6B6543845}"/>
              </a:ext>
            </a:extLst>
          </p:cNvPr>
          <p:cNvSpPr txBox="1">
            <a:spLocks noChangeArrowheads="1"/>
          </p:cNvSpPr>
          <p:nvPr/>
        </p:nvSpPr>
        <p:spPr bwMode="auto">
          <a:xfrm>
            <a:off x="304800" y="7108825"/>
            <a:ext cx="61341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Pinning</a:t>
            </a:r>
            <a:endParaRPr lang="en-US" altLang="en-US"/>
          </a:p>
          <a:p>
            <a:pPr>
              <a:spcAft>
                <a:spcPts val="500"/>
              </a:spcAft>
            </a:pPr>
            <a:r>
              <a:rPr lang="en-US" altLang="en-US"/>
              <a:t>Frames and panels shall be joined together vertically by coupling or stacking pins or equivalent means.</a:t>
            </a:r>
          </a:p>
          <a:p>
            <a:pPr>
              <a:spcAft>
                <a:spcPts val="500"/>
              </a:spcAft>
            </a:pPr>
            <a:endParaRPr lang="en-US" altLang="en-US"/>
          </a:p>
          <a:p>
            <a:pPr>
              <a:spcAft>
                <a:spcPts val="500"/>
              </a:spcAft>
            </a:pPr>
            <a:r>
              <a:rPr lang="en-US" altLang="en-US"/>
              <a:t>TIP: Separation of frames can occur in high winds (uplift), or when workers climb endframes, overload the platform, or strike the scaffold with tools, materials, etc.</a:t>
            </a:r>
          </a:p>
        </p:txBody>
      </p:sp>
      <p:sp>
        <p:nvSpPr>
          <p:cNvPr id="30725" name="Text Box 8">
            <a:extLst>
              <a:ext uri="{FF2B5EF4-FFF2-40B4-BE49-F238E27FC236}">
                <a16:creationId xmlns:a16="http://schemas.microsoft.com/office/drawing/2014/main" id="{1D379B65-9B90-4B32-B79D-B8283CA444E5}"/>
              </a:ext>
            </a:extLst>
          </p:cNvPr>
          <p:cNvSpPr txBox="1">
            <a:spLocks noChangeArrowheads="1"/>
          </p:cNvSpPr>
          <p:nvPr/>
        </p:nvSpPr>
        <p:spPr bwMode="auto">
          <a:xfrm>
            <a:off x="304800" y="52578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endParaRPr lang="es-ES_tradnl" altLang="en-US"/>
          </a:p>
        </p:txBody>
      </p:sp>
      <p:grpSp>
        <p:nvGrpSpPr>
          <p:cNvPr id="30726" name="Group 9">
            <a:extLst>
              <a:ext uri="{FF2B5EF4-FFF2-40B4-BE49-F238E27FC236}">
                <a16:creationId xmlns:a16="http://schemas.microsoft.com/office/drawing/2014/main" id="{81F58A1A-5D00-4BD5-ABA0-497AC26BFBAC}"/>
              </a:ext>
            </a:extLst>
          </p:cNvPr>
          <p:cNvGrpSpPr>
            <a:grpSpLocks/>
          </p:cNvGrpSpPr>
          <p:nvPr/>
        </p:nvGrpSpPr>
        <p:grpSpPr bwMode="auto">
          <a:xfrm>
            <a:off x="361950" y="5457825"/>
            <a:ext cx="4781550" cy="1684338"/>
            <a:chOff x="144" y="3216"/>
            <a:chExt cx="3156" cy="1241"/>
          </a:xfrm>
        </p:grpSpPr>
        <p:grpSp>
          <p:nvGrpSpPr>
            <p:cNvPr id="30745" name="Group 10">
              <a:extLst>
                <a:ext uri="{FF2B5EF4-FFF2-40B4-BE49-F238E27FC236}">
                  <a16:creationId xmlns:a16="http://schemas.microsoft.com/office/drawing/2014/main" id="{B46D54B6-D522-4D92-8A57-E4FB6FFCE1E1}"/>
                </a:ext>
              </a:extLst>
            </p:cNvPr>
            <p:cNvGrpSpPr>
              <a:grpSpLocks/>
            </p:cNvGrpSpPr>
            <p:nvPr/>
          </p:nvGrpSpPr>
          <p:grpSpPr bwMode="auto">
            <a:xfrm>
              <a:off x="1392" y="3421"/>
              <a:ext cx="973" cy="1036"/>
              <a:chOff x="180" y="3971"/>
              <a:chExt cx="853" cy="890"/>
            </a:xfrm>
          </p:grpSpPr>
          <p:pic>
            <p:nvPicPr>
              <p:cNvPr id="30751" name="Picture 11">
                <a:extLst>
                  <a:ext uri="{FF2B5EF4-FFF2-40B4-BE49-F238E27FC236}">
                    <a16:creationId xmlns:a16="http://schemas.microsoft.com/office/drawing/2014/main" id="{93D18306-1B1F-49A1-9A3A-E64C3B83F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 y="3971"/>
                <a:ext cx="593"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2" name="Text Box 12">
                <a:extLst>
                  <a:ext uri="{FF2B5EF4-FFF2-40B4-BE49-F238E27FC236}">
                    <a16:creationId xmlns:a16="http://schemas.microsoft.com/office/drawing/2014/main" id="{1D4BF021-3B04-4246-A6CB-68DE97CDDD37}"/>
                  </a:ext>
                </a:extLst>
              </p:cNvPr>
              <p:cNvSpPr txBox="1">
                <a:spLocks noChangeArrowheads="1"/>
              </p:cNvSpPr>
              <p:nvPr/>
            </p:nvSpPr>
            <p:spPr bwMode="auto">
              <a:xfrm>
                <a:off x="383" y="4666"/>
                <a:ext cx="65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Horizontal</a:t>
                </a:r>
                <a:endParaRPr lang="en-US" altLang="en-US" sz="1800" b="1"/>
              </a:p>
            </p:txBody>
          </p:sp>
        </p:grpSp>
        <p:grpSp>
          <p:nvGrpSpPr>
            <p:cNvPr id="30746" name="Group 13">
              <a:extLst>
                <a:ext uri="{FF2B5EF4-FFF2-40B4-BE49-F238E27FC236}">
                  <a16:creationId xmlns:a16="http://schemas.microsoft.com/office/drawing/2014/main" id="{03000780-F71A-4D10-B231-951F6489C3AF}"/>
                </a:ext>
              </a:extLst>
            </p:cNvPr>
            <p:cNvGrpSpPr>
              <a:grpSpLocks/>
            </p:cNvGrpSpPr>
            <p:nvPr/>
          </p:nvGrpSpPr>
          <p:grpSpPr bwMode="auto">
            <a:xfrm>
              <a:off x="2100" y="3300"/>
              <a:ext cx="1098" cy="1111"/>
              <a:chOff x="2568" y="3264"/>
              <a:chExt cx="1098" cy="1111"/>
            </a:xfrm>
          </p:grpSpPr>
          <p:pic>
            <p:nvPicPr>
              <p:cNvPr id="30749" name="Picture 14">
                <a:extLst>
                  <a:ext uri="{FF2B5EF4-FFF2-40B4-BE49-F238E27FC236}">
                    <a16:creationId xmlns:a16="http://schemas.microsoft.com/office/drawing/2014/main" id="{04B8F44A-DB80-4F47-AF8B-43DBBB50C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 y="3264"/>
                <a:ext cx="810" cy="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0" name="Text Box 15">
                <a:extLst>
                  <a:ext uri="{FF2B5EF4-FFF2-40B4-BE49-F238E27FC236}">
                    <a16:creationId xmlns:a16="http://schemas.microsoft.com/office/drawing/2014/main" id="{F6CB6403-EC7D-46B3-BAD5-CA17BC611D5A}"/>
                  </a:ext>
                </a:extLst>
              </p:cNvPr>
              <p:cNvSpPr txBox="1">
                <a:spLocks noChangeArrowheads="1"/>
              </p:cNvSpPr>
              <p:nvPr/>
            </p:nvSpPr>
            <p:spPr bwMode="auto">
              <a:xfrm>
                <a:off x="2568" y="4148"/>
                <a:ext cx="92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Vertical</a:t>
                </a:r>
                <a:endParaRPr lang="en-US" altLang="en-US" sz="1800" b="1"/>
              </a:p>
            </p:txBody>
          </p:sp>
        </p:grpSp>
        <p:sp>
          <p:nvSpPr>
            <p:cNvPr id="30747" name="Text Box 16">
              <a:extLst>
                <a:ext uri="{FF2B5EF4-FFF2-40B4-BE49-F238E27FC236}">
                  <a16:creationId xmlns:a16="http://schemas.microsoft.com/office/drawing/2014/main" id="{5AE27104-04FD-4389-B38B-42778917AC56}"/>
                </a:ext>
              </a:extLst>
            </p:cNvPr>
            <p:cNvSpPr txBox="1">
              <a:spLocks noChangeArrowheads="1"/>
            </p:cNvSpPr>
            <p:nvPr/>
          </p:nvSpPr>
          <p:spPr bwMode="auto">
            <a:xfrm>
              <a:off x="180" y="3251"/>
              <a:ext cx="1344" cy="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a:t>TIP:  A level may be used frequently during assembly to guarantee that new structural components remain in line.</a:t>
              </a:r>
            </a:p>
          </p:txBody>
        </p:sp>
        <p:sp>
          <p:nvSpPr>
            <p:cNvPr id="30748" name="Rectangle 17">
              <a:extLst>
                <a:ext uri="{FF2B5EF4-FFF2-40B4-BE49-F238E27FC236}">
                  <a16:creationId xmlns:a16="http://schemas.microsoft.com/office/drawing/2014/main" id="{1264816D-9B0F-43F5-9E76-48B4A29FD712}"/>
                </a:ext>
              </a:extLst>
            </p:cNvPr>
            <p:cNvSpPr>
              <a:spLocks noChangeArrowheads="1"/>
            </p:cNvSpPr>
            <p:nvPr/>
          </p:nvSpPr>
          <p:spPr bwMode="auto">
            <a:xfrm>
              <a:off x="144" y="3216"/>
              <a:ext cx="3156"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0727" name="Rectangle 18">
            <a:extLst>
              <a:ext uri="{FF2B5EF4-FFF2-40B4-BE49-F238E27FC236}">
                <a16:creationId xmlns:a16="http://schemas.microsoft.com/office/drawing/2014/main" id="{E5C59DB9-D27F-4ACD-BCBB-00038B706174}"/>
              </a:ext>
            </a:extLst>
          </p:cNvPr>
          <p:cNvSpPr>
            <a:spLocks noChangeArrowheads="1"/>
          </p:cNvSpPr>
          <p:nvPr/>
        </p:nvSpPr>
        <p:spPr bwMode="auto">
          <a:xfrm>
            <a:off x="247650" y="3829050"/>
            <a:ext cx="52387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a:cs typeface="Times New Roman" panose="02020603050405020304" pitchFamily="18" charset="0"/>
              </a:rPr>
              <a:t>Guys, ties, and braces shall be installed</a:t>
            </a:r>
            <a:r>
              <a:rPr lang="es-ES_tradnl" altLang="en-US">
                <a:cs typeface="Times New Roman" panose="02020603050405020304" pitchFamily="18" charset="0"/>
              </a:rPr>
              <a:t> </a:t>
            </a:r>
            <a:r>
              <a:rPr lang="en-US" altLang="en-US">
                <a:cs typeface="Times New Roman" panose="02020603050405020304" pitchFamily="18" charset="0"/>
              </a:rPr>
              <a:t>according to the scaffold manufacturer's</a:t>
            </a:r>
            <a:r>
              <a:rPr lang="es-ES_tradnl" altLang="en-US">
                <a:cs typeface="Times New Roman" panose="02020603050405020304" pitchFamily="18" charset="0"/>
              </a:rPr>
              <a:t> </a:t>
            </a:r>
            <a:r>
              <a:rPr lang="en-US" altLang="en-US">
                <a:cs typeface="Times New Roman" panose="02020603050405020304" pitchFamily="18" charset="0"/>
              </a:rPr>
              <a:t>recommendations or at the </a:t>
            </a:r>
            <a:r>
              <a:rPr lang="en-US" altLang="en-US" u="sng">
                <a:cs typeface="Times New Roman" panose="02020603050405020304" pitchFamily="18" charset="0"/>
              </a:rPr>
              <a:t>closest</a:t>
            </a:r>
            <a:r>
              <a:rPr lang="en-US" altLang="en-US">
                <a:cs typeface="Times New Roman" panose="02020603050405020304" pitchFamily="18" charset="0"/>
              </a:rPr>
              <a:t> horizontal</a:t>
            </a:r>
            <a:r>
              <a:rPr lang="es-ES_tradnl" altLang="en-US">
                <a:cs typeface="Times New Roman" panose="02020603050405020304" pitchFamily="18" charset="0"/>
              </a:rPr>
              <a:t> </a:t>
            </a:r>
            <a:r>
              <a:rPr lang="en-US" altLang="en-US">
                <a:cs typeface="Times New Roman" panose="02020603050405020304" pitchFamily="18" charset="0"/>
              </a:rPr>
              <a:t>member to the 4:1 height and be repeated</a:t>
            </a:r>
            <a:r>
              <a:rPr lang="es-ES_tradnl" altLang="en-US">
                <a:cs typeface="Times New Roman" panose="02020603050405020304" pitchFamily="18" charset="0"/>
              </a:rPr>
              <a:t> </a:t>
            </a:r>
            <a:r>
              <a:rPr lang="en-US" altLang="en-US">
                <a:cs typeface="Times New Roman" panose="02020603050405020304" pitchFamily="18" charset="0"/>
              </a:rPr>
              <a:t>vertically at locations of horizontal members</a:t>
            </a:r>
            <a:r>
              <a:rPr lang="es-ES_tradnl" altLang="en-US">
                <a:cs typeface="Times New Roman" panose="02020603050405020304" pitchFamily="18" charset="0"/>
              </a:rPr>
              <a:t> </a:t>
            </a:r>
            <a:r>
              <a:rPr lang="en-US" altLang="en-US">
                <a:cs typeface="Times New Roman" panose="02020603050405020304" pitchFamily="18" charset="0"/>
              </a:rPr>
              <a:t>every 20 feet (6.1 m) or less thereafter for</a:t>
            </a:r>
            <a:r>
              <a:rPr lang="es-ES_tradnl" altLang="en-US">
                <a:cs typeface="Times New Roman" panose="02020603050405020304" pitchFamily="18" charset="0"/>
              </a:rPr>
              <a:t> </a:t>
            </a:r>
            <a:r>
              <a:rPr lang="en-US" altLang="en-US">
                <a:cs typeface="Times New Roman" panose="02020603050405020304" pitchFamily="18" charset="0"/>
              </a:rPr>
              <a:t>scaffolds 3 feet (0.91 m) wide or less, and</a:t>
            </a:r>
            <a:r>
              <a:rPr lang="es-ES_tradnl" altLang="en-US">
                <a:cs typeface="Times New Roman" panose="02020603050405020304" pitchFamily="18" charset="0"/>
              </a:rPr>
              <a:t> </a:t>
            </a:r>
            <a:r>
              <a:rPr lang="en-US" altLang="en-US">
                <a:cs typeface="Times New Roman" panose="02020603050405020304" pitchFamily="18" charset="0"/>
              </a:rPr>
              <a:t>every 26 feet (7.9 m) or less thereafter for</a:t>
            </a:r>
            <a:r>
              <a:rPr lang="es-ES_tradnl" altLang="en-US">
                <a:cs typeface="Times New Roman" panose="02020603050405020304" pitchFamily="18" charset="0"/>
              </a:rPr>
              <a:t> </a:t>
            </a:r>
            <a:r>
              <a:rPr lang="en-US" altLang="en-US">
                <a:cs typeface="Times New Roman" panose="02020603050405020304" pitchFamily="18" charset="0"/>
              </a:rPr>
              <a:t>scaffolds greater than 3 feet (0.91 m)</a:t>
            </a:r>
            <a:r>
              <a:rPr lang="es-ES_tradnl" altLang="en-US">
                <a:cs typeface="Times New Roman" panose="02020603050405020304" pitchFamily="18" charset="0"/>
              </a:rPr>
              <a:t> </a:t>
            </a:r>
            <a:r>
              <a:rPr lang="en-US" altLang="en-US">
                <a:cs typeface="Times New Roman" panose="02020603050405020304" pitchFamily="18" charset="0"/>
              </a:rPr>
              <a:t>wide.</a:t>
            </a:r>
            <a:r>
              <a:rPr lang="en-US" altLang="en-US"/>
              <a:t> </a:t>
            </a:r>
          </a:p>
        </p:txBody>
      </p:sp>
      <p:graphicFrame>
        <p:nvGraphicFramePr>
          <p:cNvPr id="30728" name="Object 20">
            <a:extLst>
              <a:ext uri="{FF2B5EF4-FFF2-40B4-BE49-F238E27FC236}">
                <a16:creationId xmlns:a16="http://schemas.microsoft.com/office/drawing/2014/main" id="{A419D691-E696-4DE4-8497-C0B37497A0F6}"/>
              </a:ext>
            </a:extLst>
          </p:cNvPr>
          <p:cNvGraphicFramePr>
            <a:graphicFrameLocks noChangeAspect="1"/>
          </p:cNvGraphicFramePr>
          <p:nvPr/>
        </p:nvGraphicFramePr>
        <p:xfrm>
          <a:off x="3124200" y="1371600"/>
          <a:ext cx="3352800" cy="2225675"/>
        </p:xfrm>
        <a:graphic>
          <a:graphicData uri="http://schemas.openxmlformats.org/presentationml/2006/ole">
            <mc:AlternateContent xmlns:mc="http://schemas.openxmlformats.org/markup-compatibility/2006">
              <mc:Choice xmlns:v="urn:schemas-microsoft-com:vml" Requires="v">
                <p:oleObj spid="_x0000_s30756" name="Image" r:id="rId5" imgW="4563112" imgH="3029373" progId="PSP6.Image">
                  <p:embed/>
                </p:oleObj>
              </mc:Choice>
              <mc:Fallback>
                <p:oleObj name="Image" r:id="rId5" imgW="4563112" imgH="3029373" progId="PSP6.Image">
                  <p:embed/>
                  <p:pic>
                    <p:nvPicPr>
                      <p:cNvPr id="0" name="Object 20"/>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124200" y="1371600"/>
                        <a:ext cx="335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29" name="Group 38">
            <a:extLst>
              <a:ext uri="{FF2B5EF4-FFF2-40B4-BE49-F238E27FC236}">
                <a16:creationId xmlns:a16="http://schemas.microsoft.com/office/drawing/2014/main" id="{0E5EA364-0614-421D-8285-4E38DDB28CDC}"/>
              </a:ext>
            </a:extLst>
          </p:cNvPr>
          <p:cNvGrpSpPr>
            <a:grpSpLocks/>
          </p:cNvGrpSpPr>
          <p:nvPr/>
        </p:nvGrpSpPr>
        <p:grpSpPr bwMode="auto">
          <a:xfrm>
            <a:off x="5413375" y="4984750"/>
            <a:ext cx="1336675" cy="1700213"/>
            <a:chOff x="3410" y="3140"/>
            <a:chExt cx="842" cy="1071"/>
          </a:xfrm>
        </p:grpSpPr>
        <p:sp>
          <p:nvSpPr>
            <p:cNvPr id="30731" name="Line 39">
              <a:extLst>
                <a:ext uri="{FF2B5EF4-FFF2-40B4-BE49-F238E27FC236}">
                  <a16:creationId xmlns:a16="http://schemas.microsoft.com/office/drawing/2014/main" id="{1A1D22C4-95C2-477B-8F3C-8D8C9A165246}"/>
                </a:ext>
              </a:extLst>
            </p:cNvPr>
            <p:cNvSpPr>
              <a:spLocks noChangeShapeType="1"/>
            </p:cNvSpPr>
            <p:nvPr/>
          </p:nvSpPr>
          <p:spPr bwMode="auto">
            <a:xfrm>
              <a:off x="3824" y="4204"/>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32" name="Group 40">
              <a:extLst>
                <a:ext uri="{FF2B5EF4-FFF2-40B4-BE49-F238E27FC236}">
                  <a16:creationId xmlns:a16="http://schemas.microsoft.com/office/drawing/2014/main" id="{575AFE46-9ECE-4575-92E2-37D2BE98B890}"/>
                </a:ext>
              </a:extLst>
            </p:cNvPr>
            <p:cNvGrpSpPr>
              <a:grpSpLocks/>
            </p:cNvGrpSpPr>
            <p:nvPr/>
          </p:nvGrpSpPr>
          <p:grpSpPr bwMode="auto">
            <a:xfrm>
              <a:off x="3875" y="3620"/>
              <a:ext cx="377" cy="591"/>
              <a:chOff x="3882" y="3487"/>
              <a:chExt cx="377" cy="591"/>
            </a:xfrm>
          </p:grpSpPr>
          <p:sp>
            <p:nvSpPr>
              <p:cNvPr id="30735" name="Text Box 41">
                <a:extLst>
                  <a:ext uri="{FF2B5EF4-FFF2-40B4-BE49-F238E27FC236}">
                    <a16:creationId xmlns:a16="http://schemas.microsoft.com/office/drawing/2014/main" id="{500CCBE2-175D-42C4-B1BA-1EA068CE5446}"/>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9</a:t>
                </a:r>
                <a:endParaRPr lang="en-US" altLang="en-US" b="1"/>
              </a:p>
            </p:txBody>
          </p:sp>
          <p:grpSp>
            <p:nvGrpSpPr>
              <p:cNvPr id="30736" name="Group 42">
                <a:extLst>
                  <a:ext uri="{FF2B5EF4-FFF2-40B4-BE49-F238E27FC236}">
                    <a16:creationId xmlns:a16="http://schemas.microsoft.com/office/drawing/2014/main" id="{0830BBA3-57A3-4589-BD85-79381C90C1E2}"/>
                  </a:ext>
                </a:extLst>
              </p:cNvPr>
              <p:cNvGrpSpPr>
                <a:grpSpLocks/>
              </p:cNvGrpSpPr>
              <p:nvPr/>
            </p:nvGrpSpPr>
            <p:grpSpPr bwMode="auto">
              <a:xfrm>
                <a:off x="3882" y="3487"/>
                <a:ext cx="322" cy="591"/>
                <a:chOff x="1293" y="1641"/>
                <a:chExt cx="1732" cy="2477"/>
              </a:xfrm>
            </p:grpSpPr>
            <p:sp>
              <p:nvSpPr>
                <p:cNvPr id="30737" name="Freeform 43">
                  <a:extLst>
                    <a:ext uri="{FF2B5EF4-FFF2-40B4-BE49-F238E27FC236}">
                      <a16:creationId xmlns:a16="http://schemas.microsoft.com/office/drawing/2014/main" id="{3EDF0D8A-165B-48D9-80BF-7B731EE0D9B1}"/>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738" name="Group 44">
                  <a:extLst>
                    <a:ext uri="{FF2B5EF4-FFF2-40B4-BE49-F238E27FC236}">
                      <a16:creationId xmlns:a16="http://schemas.microsoft.com/office/drawing/2014/main" id="{6285DB9E-E708-420F-9E7E-35CE35531AA4}"/>
                    </a:ext>
                  </a:extLst>
                </p:cNvPr>
                <p:cNvGrpSpPr>
                  <a:grpSpLocks/>
                </p:cNvGrpSpPr>
                <p:nvPr/>
              </p:nvGrpSpPr>
              <p:grpSpPr bwMode="auto">
                <a:xfrm>
                  <a:off x="1293" y="1777"/>
                  <a:ext cx="1584" cy="2341"/>
                  <a:chOff x="1293" y="1777"/>
                  <a:chExt cx="1584" cy="2341"/>
                </a:xfrm>
              </p:grpSpPr>
              <p:sp>
                <p:nvSpPr>
                  <p:cNvPr id="30739" name="Freeform 45">
                    <a:extLst>
                      <a:ext uri="{FF2B5EF4-FFF2-40B4-BE49-F238E27FC236}">
                        <a16:creationId xmlns:a16="http://schemas.microsoft.com/office/drawing/2014/main" id="{701876DC-C8CE-4D1D-A558-4A82135BFE0B}"/>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46">
                    <a:extLst>
                      <a:ext uri="{FF2B5EF4-FFF2-40B4-BE49-F238E27FC236}">
                        <a16:creationId xmlns:a16="http://schemas.microsoft.com/office/drawing/2014/main" id="{C03F8BA2-18A3-463A-9D7A-3972B3765FE1}"/>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47">
                    <a:extLst>
                      <a:ext uri="{FF2B5EF4-FFF2-40B4-BE49-F238E27FC236}">
                        <a16:creationId xmlns:a16="http://schemas.microsoft.com/office/drawing/2014/main" id="{BBD55D31-EE1B-4A27-B527-C8AFBE78439B}"/>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48">
                    <a:extLst>
                      <a:ext uri="{FF2B5EF4-FFF2-40B4-BE49-F238E27FC236}">
                        <a16:creationId xmlns:a16="http://schemas.microsoft.com/office/drawing/2014/main" id="{80CECD01-B376-48B6-97C4-12925F7A5BC8}"/>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49">
                    <a:extLst>
                      <a:ext uri="{FF2B5EF4-FFF2-40B4-BE49-F238E27FC236}">
                        <a16:creationId xmlns:a16="http://schemas.microsoft.com/office/drawing/2014/main" id="{C02723DE-9F1D-41C3-B714-C1B95A2DFF35}"/>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50">
                    <a:extLst>
                      <a:ext uri="{FF2B5EF4-FFF2-40B4-BE49-F238E27FC236}">
                        <a16:creationId xmlns:a16="http://schemas.microsoft.com/office/drawing/2014/main" id="{37C6B6E7-0440-46E5-8CE0-14B04982E011}"/>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0733" name="Text Box 51">
              <a:extLst>
                <a:ext uri="{FF2B5EF4-FFF2-40B4-BE49-F238E27FC236}">
                  <a16:creationId xmlns:a16="http://schemas.microsoft.com/office/drawing/2014/main" id="{A2F9C74D-CA65-4173-AFE3-6DBFCDB36117}"/>
                </a:ext>
              </a:extLst>
            </p:cNvPr>
            <p:cNvSpPr txBox="1">
              <a:spLocks noChangeArrowheads="1"/>
            </p:cNvSpPr>
            <p:nvPr/>
          </p:nvSpPr>
          <p:spPr bwMode="auto">
            <a:xfrm>
              <a:off x="3464" y="3304"/>
              <a:ext cx="7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a:t>Recommendation:</a:t>
              </a:r>
            </a:p>
            <a:p>
              <a:r>
                <a:rPr lang="en-US" altLang="en-US" sz="1000"/>
                <a:t>Use at least No. 9 wire to tie off scaffold.</a:t>
              </a:r>
              <a:endParaRPr lang="en-US" altLang="en-US"/>
            </a:p>
          </p:txBody>
        </p:sp>
        <p:sp>
          <p:nvSpPr>
            <p:cNvPr id="30734" name="Oval 52">
              <a:extLst>
                <a:ext uri="{FF2B5EF4-FFF2-40B4-BE49-F238E27FC236}">
                  <a16:creationId xmlns:a16="http://schemas.microsoft.com/office/drawing/2014/main" id="{4700DD61-2B4B-4EB1-8000-47192F5AD8A2}"/>
                </a:ext>
              </a:extLst>
            </p:cNvPr>
            <p:cNvSpPr>
              <a:spLocks noChangeArrowheads="1"/>
            </p:cNvSpPr>
            <p:nvPr/>
          </p:nvSpPr>
          <p:spPr bwMode="auto">
            <a:xfrm>
              <a:off x="3410" y="3140"/>
              <a:ext cx="814" cy="838"/>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0730" name="Text Box 53">
            <a:extLst>
              <a:ext uri="{FF2B5EF4-FFF2-40B4-BE49-F238E27FC236}">
                <a16:creationId xmlns:a16="http://schemas.microsoft.com/office/drawing/2014/main" id="{566880CA-E494-4270-85E6-202C2BF69651}"/>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9FE85E-E7AD-4D84-80FF-D5140F18B2DB}"/>
              </a:ext>
            </a:extLst>
          </p:cNvPr>
          <p:cNvSpPr>
            <a:spLocks noChangeArrowheads="1"/>
          </p:cNvSpPr>
          <p:nvPr/>
        </p:nvSpPr>
        <p:spPr bwMode="auto">
          <a:xfrm>
            <a:off x="304800" y="1371600"/>
            <a:ext cx="2590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Refuerzo</a:t>
            </a:r>
            <a:endParaRPr lang="en-US" altLang="en-US"/>
          </a:p>
          <a:p>
            <a:pPr>
              <a:spcAft>
                <a:spcPts val="500"/>
              </a:spcAft>
            </a:pPr>
            <a:r>
              <a:rPr lang="en-US" altLang="en-US"/>
              <a:t>Los marcos y los paneles deber</a:t>
            </a:r>
            <a:r>
              <a:rPr lang="es-ES_tradnl" altLang="en-US"/>
              <a:t>án estar conectados por riostras horizontales, diagonales, solas o en combinación, y que afianzan los miembros verticales lateralmente.</a:t>
            </a:r>
            <a:endParaRPr lang="en-US" altLang="en-US"/>
          </a:p>
        </p:txBody>
      </p:sp>
      <p:sp>
        <p:nvSpPr>
          <p:cNvPr id="31747" name="AutoShape 3">
            <a:extLst>
              <a:ext uri="{FF2B5EF4-FFF2-40B4-BE49-F238E27FC236}">
                <a16:creationId xmlns:a16="http://schemas.microsoft.com/office/drawing/2014/main" id="{8D51487E-B519-4D44-A9A4-9F545EC248C6}"/>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1748" name="Text Box 12">
            <a:extLst>
              <a:ext uri="{FF2B5EF4-FFF2-40B4-BE49-F238E27FC236}">
                <a16:creationId xmlns:a16="http://schemas.microsoft.com/office/drawing/2014/main" id="{0F987DA7-0897-4391-961B-16B3F5937056}"/>
              </a:ext>
            </a:extLst>
          </p:cNvPr>
          <p:cNvSpPr txBox="1">
            <a:spLocks noChangeArrowheads="1"/>
          </p:cNvSpPr>
          <p:nvPr/>
        </p:nvSpPr>
        <p:spPr bwMode="auto">
          <a:xfrm>
            <a:off x="238125" y="7019925"/>
            <a:ext cx="61341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Empernado</a:t>
            </a:r>
            <a:endParaRPr lang="es-ES_tradnl" altLang="en-US" sz="1600" b="1"/>
          </a:p>
          <a:p>
            <a:pPr>
              <a:spcAft>
                <a:spcPts val="500"/>
              </a:spcAft>
            </a:pPr>
            <a:r>
              <a:rPr lang="es-ES_tradnl" altLang="en-US"/>
              <a:t>Los marcos y los paneles deben ser unidos verticalmente por acoplos o pasadores de apilar o por medios equivalentes.</a:t>
            </a:r>
          </a:p>
          <a:p>
            <a:pPr>
              <a:spcAft>
                <a:spcPts val="500"/>
              </a:spcAft>
            </a:pPr>
            <a:endParaRPr lang="en-US" altLang="en-US"/>
          </a:p>
          <a:p>
            <a:pPr>
              <a:spcAft>
                <a:spcPts val="500"/>
              </a:spcAft>
            </a:pPr>
            <a:r>
              <a:rPr lang="en-US" altLang="en-US"/>
              <a:t>CONSEJO: </a:t>
            </a:r>
            <a:r>
              <a:rPr lang="es-ES_tradnl" altLang="en-US"/>
              <a:t>La separación de los marcos puede ocurrir durante vientos fuertes (levantamiento), o cuando los trabajadores suben los marcos de fondo, sobrecargan las plataformas, o golpean el andamio con herramienta, materiales, etc.</a:t>
            </a:r>
            <a:endParaRPr lang="en-US" altLang="en-US"/>
          </a:p>
        </p:txBody>
      </p:sp>
      <p:sp>
        <p:nvSpPr>
          <p:cNvPr id="31749" name="Text Box 13">
            <a:extLst>
              <a:ext uri="{FF2B5EF4-FFF2-40B4-BE49-F238E27FC236}">
                <a16:creationId xmlns:a16="http://schemas.microsoft.com/office/drawing/2014/main" id="{CFE67DE1-320F-4C42-A85C-4FADA9D652AF}"/>
              </a:ext>
            </a:extLst>
          </p:cNvPr>
          <p:cNvSpPr txBox="1">
            <a:spLocks noChangeArrowheads="1"/>
          </p:cNvSpPr>
          <p:nvPr/>
        </p:nvSpPr>
        <p:spPr bwMode="auto">
          <a:xfrm>
            <a:off x="304800" y="52578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endParaRPr lang="es-ES_tradnl" altLang="en-US"/>
          </a:p>
        </p:txBody>
      </p:sp>
      <p:grpSp>
        <p:nvGrpSpPr>
          <p:cNvPr id="31750" name="Group 23">
            <a:extLst>
              <a:ext uri="{FF2B5EF4-FFF2-40B4-BE49-F238E27FC236}">
                <a16:creationId xmlns:a16="http://schemas.microsoft.com/office/drawing/2014/main" id="{88F6B495-2E65-4878-AED1-E6ED29D56AB8}"/>
              </a:ext>
            </a:extLst>
          </p:cNvPr>
          <p:cNvGrpSpPr>
            <a:grpSpLocks/>
          </p:cNvGrpSpPr>
          <p:nvPr/>
        </p:nvGrpSpPr>
        <p:grpSpPr bwMode="auto">
          <a:xfrm>
            <a:off x="266700" y="5410200"/>
            <a:ext cx="4781550" cy="1692275"/>
            <a:chOff x="144" y="3216"/>
            <a:chExt cx="3156" cy="1248"/>
          </a:xfrm>
        </p:grpSpPr>
        <p:grpSp>
          <p:nvGrpSpPr>
            <p:cNvPr id="31768" name="Group 14">
              <a:extLst>
                <a:ext uri="{FF2B5EF4-FFF2-40B4-BE49-F238E27FC236}">
                  <a16:creationId xmlns:a16="http://schemas.microsoft.com/office/drawing/2014/main" id="{4F0C3A7B-AF37-435A-8E6C-B223AEE232F7}"/>
                </a:ext>
              </a:extLst>
            </p:cNvPr>
            <p:cNvGrpSpPr>
              <a:grpSpLocks/>
            </p:cNvGrpSpPr>
            <p:nvPr/>
          </p:nvGrpSpPr>
          <p:grpSpPr bwMode="auto">
            <a:xfrm>
              <a:off x="1392" y="3421"/>
              <a:ext cx="973" cy="1036"/>
              <a:chOff x="180" y="3971"/>
              <a:chExt cx="853" cy="890"/>
            </a:xfrm>
          </p:grpSpPr>
          <p:pic>
            <p:nvPicPr>
              <p:cNvPr id="31774" name="Picture 15">
                <a:extLst>
                  <a:ext uri="{FF2B5EF4-FFF2-40B4-BE49-F238E27FC236}">
                    <a16:creationId xmlns:a16="http://schemas.microsoft.com/office/drawing/2014/main" id="{3D9C861B-D9C6-4F86-87C2-EC7A3A53B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 y="3971"/>
                <a:ext cx="593"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5" name="Text Box 16">
                <a:extLst>
                  <a:ext uri="{FF2B5EF4-FFF2-40B4-BE49-F238E27FC236}">
                    <a16:creationId xmlns:a16="http://schemas.microsoft.com/office/drawing/2014/main" id="{A5A7669F-6DBB-4DFF-8FAF-366CA08CD4F6}"/>
                  </a:ext>
                </a:extLst>
              </p:cNvPr>
              <p:cNvSpPr txBox="1">
                <a:spLocks noChangeArrowheads="1"/>
              </p:cNvSpPr>
              <p:nvPr/>
            </p:nvSpPr>
            <p:spPr bwMode="auto">
              <a:xfrm>
                <a:off x="383" y="4666"/>
                <a:ext cx="65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Horizontal</a:t>
                </a:r>
                <a:endParaRPr lang="en-US" altLang="en-US" sz="1800" b="1"/>
              </a:p>
            </p:txBody>
          </p:sp>
        </p:grpSp>
        <p:grpSp>
          <p:nvGrpSpPr>
            <p:cNvPr id="31769" name="Group 22">
              <a:extLst>
                <a:ext uri="{FF2B5EF4-FFF2-40B4-BE49-F238E27FC236}">
                  <a16:creationId xmlns:a16="http://schemas.microsoft.com/office/drawing/2014/main" id="{35711545-F4F1-491D-AA97-E26DF7D77B93}"/>
                </a:ext>
              </a:extLst>
            </p:cNvPr>
            <p:cNvGrpSpPr>
              <a:grpSpLocks/>
            </p:cNvGrpSpPr>
            <p:nvPr/>
          </p:nvGrpSpPr>
          <p:grpSpPr bwMode="auto">
            <a:xfrm>
              <a:off x="2100" y="3300"/>
              <a:ext cx="1098" cy="1111"/>
              <a:chOff x="2568" y="3264"/>
              <a:chExt cx="1098" cy="1111"/>
            </a:xfrm>
          </p:grpSpPr>
          <p:pic>
            <p:nvPicPr>
              <p:cNvPr id="31772" name="Picture 18">
                <a:extLst>
                  <a:ext uri="{FF2B5EF4-FFF2-40B4-BE49-F238E27FC236}">
                    <a16:creationId xmlns:a16="http://schemas.microsoft.com/office/drawing/2014/main" id="{6A64A938-9494-4691-B1B5-F1CB51214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 y="3264"/>
                <a:ext cx="810" cy="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3" name="Text Box 19">
                <a:extLst>
                  <a:ext uri="{FF2B5EF4-FFF2-40B4-BE49-F238E27FC236}">
                    <a16:creationId xmlns:a16="http://schemas.microsoft.com/office/drawing/2014/main" id="{97529A11-63A1-41FE-922A-F97AEED5E125}"/>
                  </a:ext>
                </a:extLst>
              </p:cNvPr>
              <p:cNvSpPr txBox="1">
                <a:spLocks noChangeArrowheads="1"/>
              </p:cNvSpPr>
              <p:nvPr/>
            </p:nvSpPr>
            <p:spPr bwMode="auto">
              <a:xfrm>
                <a:off x="2568" y="4148"/>
                <a:ext cx="92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Vertical</a:t>
                </a:r>
                <a:endParaRPr lang="en-US" altLang="en-US" sz="1800" b="1"/>
              </a:p>
            </p:txBody>
          </p:sp>
        </p:grpSp>
        <p:sp>
          <p:nvSpPr>
            <p:cNvPr id="31770" name="Text Box 20">
              <a:extLst>
                <a:ext uri="{FF2B5EF4-FFF2-40B4-BE49-F238E27FC236}">
                  <a16:creationId xmlns:a16="http://schemas.microsoft.com/office/drawing/2014/main" id="{C49B29F1-0956-47B0-88F1-9B95AD82AAD9}"/>
                </a:ext>
              </a:extLst>
            </p:cNvPr>
            <p:cNvSpPr txBox="1">
              <a:spLocks noChangeArrowheads="1"/>
            </p:cNvSpPr>
            <p:nvPr/>
          </p:nvSpPr>
          <p:spPr bwMode="auto">
            <a:xfrm>
              <a:off x="180" y="3251"/>
              <a:ext cx="1344"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a:t>CONSEJO:  Un nivel puede utilizarse frecuentemente durante el samblaje para asegurar que los miembros estructurales se mantengan en linea. </a:t>
              </a:r>
            </a:p>
          </p:txBody>
        </p:sp>
        <p:sp>
          <p:nvSpPr>
            <p:cNvPr id="31771" name="Rectangle 21">
              <a:extLst>
                <a:ext uri="{FF2B5EF4-FFF2-40B4-BE49-F238E27FC236}">
                  <a16:creationId xmlns:a16="http://schemas.microsoft.com/office/drawing/2014/main" id="{B1C27EB7-ADEF-44CA-8818-F1D339A6C384}"/>
                </a:ext>
              </a:extLst>
            </p:cNvPr>
            <p:cNvSpPr>
              <a:spLocks noChangeArrowheads="1"/>
            </p:cNvSpPr>
            <p:nvPr/>
          </p:nvSpPr>
          <p:spPr bwMode="auto">
            <a:xfrm>
              <a:off x="144" y="3216"/>
              <a:ext cx="3156"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aphicFrame>
        <p:nvGraphicFramePr>
          <p:cNvPr id="31751" name="Object 25">
            <a:extLst>
              <a:ext uri="{FF2B5EF4-FFF2-40B4-BE49-F238E27FC236}">
                <a16:creationId xmlns:a16="http://schemas.microsoft.com/office/drawing/2014/main" id="{495A817D-1E3F-4D4C-8F0F-DAB532E5F80C}"/>
              </a:ext>
            </a:extLst>
          </p:cNvPr>
          <p:cNvGraphicFramePr>
            <a:graphicFrameLocks noChangeAspect="1"/>
          </p:cNvGraphicFramePr>
          <p:nvPr/>
        </p:nvGraphicFramePr>
        <p:xfrm>
          <a:off x="3124200" y="1371600"/>
          <a:ext cx="3352800" cy="2225675"/>
        </p:xfrm>
        <a:graphic>
          <a:graphicData uri="http://schemas.openxmlformats.org/presentationml/2006/ole">
            <mc:AlternateContent xmlns:mc="http://schemas.openxmlformats.org/markup-compatibility/2006">
              <mc:Choice xmlns:v="urn:schemas-microsoft-com:vml" Requires="v">
                <p:oleObj spid="_x0000_s31779" name="Image" r:id="rId5" imgW="4563112" imgH="3029373" progId="PSP6.Image">
                  <p:embed/>
                </p:oleObj>
              </mc:Choice>
              <mc:Fallback>
                <p:oleObj name="Image" r:id="rId5" imgW="4563112" imgH="3029373" progId="PSP6.Image">
                  <p:embed/>
                  <p:pic>
                    <p:nvPicPr>
                      <p:cNvPr id="0" name="Object 25"/>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124200" y="1371600"/>
                        <a:ext cx="335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26">
            <a:extLst>
              <a:ext uri="{FF2B5EF4-FFF2-40B4-BE49-F238E27FC236}">
                <a16:creationId xmlns:a16="http://schemas.microsoft.com/office/drawing/2014/main" id="{B18DE426-6020-4F80-92AF-95CF143A8E23}"/>
              </a:ext>
            </a:extLst>
          </p:cNvPr>
          <p:cNvSpPr>
            <a:spLocks noChangeArrowheads="1"/>
          </p:cNvSpPr>
          <p:nvPr/>
        </p:nvSpPr>
        <p:spPr bwMode="auto">
          <a:xfrm>
            <a:off x="266700" y="3698875"/>
            <a:ext cx="56959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a:cs typeface="Times New Roman" panose="02020603050405020304" pitchFamily="18" charset="0"/>
              </a:rPr>
              <a:t>Los vientos, amarras y riostras deberán instalarse de acuerdo a las recomendaciones del fabricante o en el miembro horizontal </a:t>
            </a:r>
            <a:r>
              <a:rPr lang="en-US" altLang="en-US" u="sng">
                <a:cs typeface="Times New Roman" panose="02020603050405020304" pitchFamily="18" charset="0"/>
              </a:rPr>
              <a:t>más cercano</a:t>
            </a:r>
            <a:r>
              <a:rPr lang="en-US" altLang="en-US">
                <a:cs typeface="Times New Roman" panose="02020603050405020304" pitchFamily="18" charset="0"/>
              </a:rPr>
              <a:t> a la altura 4:1 y estar repetido verticalmente en localizaciones de miembros horizontales cada 20 pies (6.1 m), o menos a partir de entonces para andamios mayores de tres pies (0.91 m) de ancho o menos, y cada 26 pies (7.9 m) o menos a partir de entonces para andamios mayores de tres pies (0.91 m) ancho. </a:t>
            </a:r>
          </a:p>
        </p:txBody>
      </p:sp>
      <p:sp>
        <p:nvSpPr>
          <p:cNvPr id="31753" name="Line 28">
            <a:extLst>
              <a:ext uri="{FF2B5EF4-FFF2-40B4-BE49-F238E27FC236}">
                <a16:creationId xmlns:a16="http://schemas.microsoft.com/office/drawing/2014/main" id="{717D06A0-A0AF-4854-A0E9-0AD854988C37}"/>
              </a:ext>
            </a:extLst>
          </p:cNvPr>
          <p:cNvSpPr>
            <a:spLocks noChangeShapeType="1"/>
          </p:cNvSpPr>
          <p:nvPr/>
        </p:nvSpPr>
        <p:spPr bwMode="auto">
          <a:xfrm>
            <a:off x="6042025" y="6778625"/>
            <a:ext cx="457200"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54" name="Group 29">
            <a:extLst>
              <a:ext uri="{FF2B5EF4-FFF2-40B4-BE49-F238E27FC236}">
                <a16:creationId xmlns:a16="http://schemas.microsoft.com/office/drawing/2014/main" id="{69275FB9-6E2E-40A1-853C-C0A485A026C4}"/>
              </a:ext>
            </a:extLst>
          </p:cNvPr>
          <p:cNvGrpSpPr>
            <a:grpSpLocks/>
          </p:cNvGrpSpPr>
          <p:nvPr/>
        </p:nvGrpSpPr>
        <p:grpSpPr bwMode="auto">
          <a:xfrm>
            <a:off x="6103938" y="5870575"/>
            <a:ext cx="598487" cy="938213"/>
            <a:chOff x="3882" y="3487"/>
            <a:chExt cx="377" cy="591"/>
          </a:xfrm>
        </p:grpSpPr>
        <p:sp>
          <p:nvSpPr>
            <p:cNvPr id="31758" name="Text Box 30">
              <a:extLst>
                <a:ext uri="{FF2B5EF4-FFF2-40B4-BE49-F238E27FC236}">
                  <a16:creationId xmlns:a16="http://schemas.microsoft.com/office/drawing/2014/main" id="{50D13E91-97F6-4BA2-8C4F-4EEB7F711B69}"/>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9</a:t>
              </a:r>
              <a:endParaRPr lang="en-US" altLang="en-US" b="1"/>
            </a:p>
          </p:txBody>
        </p:sp>
        <p:grpSp>
          <p:nvGrpSpPr>
            <p:cNvPr id="31759" name="Group 31">
              <a:extLst>
                <a:ext uri="{FF2B5EF4-FFF2-40B4-BE49-F238E27FC236}">
                  <a16:creationId xmlns:a16="http://schemas.microsoft.com/office/drawing/2014/main" id="{AFCCA912-F074-4823-A358-8AC4F5DA01A2}"/>
                </a:ext>
              </a:extLst>
            </p:cNvPr>
            <p:cNvGrpSpPr>
              <a:grpSpLocks/>
            </p:cNvGrpSpPr>
            <p:nvPr/>
          </p:nvGrpSpPr>
          <p:grpSpPr bwMode="auto">
            <a:xfrm>
              <a:off x="3882" y="3487"/>
              <a:ext cx="322" cy="591"/>
              <a:chOff x="1293" y="1641"/>
              <a:chExt cx="1732" cy="2477"/>
            </a:xfrm>
          </p:grpSpPr>
          <p:sp>
            <p:nvSpPr>
              <p:cNvPr id="31760" name="Freeform 32">
                <a:extLst>
                  <a:ext uri="{FF2B5EF4-FFF2-40B4-BE49-F238E27FC236}">
                    <a16:creationId xmlns:a16="http://schemas.microsoft.com/office/drawing/2014/main" id="{5A49C884-BDB9-43A8-ABAD-1D029D91A062}"/>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61" name="Group 33">
                <a:extLst>
                  <a:ext uri="{FF2B5EF4-FFF2-40B4-BE49-F238E27FC236}">
                    <a16:creationId xmlns:a16="http://schemas.microsoft.com/office/drawing/2014/main" id="{284476BF-06F2-4FE1-9E19-C8020C613C75}"/>
                  </a:ext>
                </a:extLst>
              </p:cNvPr>
              <p:cNvGrpSpPr>
                <a:grpSpLocks/>
              </p:cNvGrpSpPr>
              <p:nvPr/>
            </p:nvGrpSpPr>
            <p:grpSpPr bwMode="auto">
              <a:xfrm>
                <a:off x="1293" y="1777"/>
                <a:ext cx="1584" cy="2341"/>
                <a:chOff x="1293" y="1777"/>
                <a:chExt cx="1584" cy="2341"/>
              </a:xfrm>
            </p:grpSpPr>
            <p:sp>
              <p:nvSpPr>
                <p:cNvPr id="31762" name="Freeform 34">
                  <a:extLst>
                    <a:ext uri="{FF2B5EF4-FFF2-40B4-BE49-F238E27FC236}">
                      <a16:creationId xmlns:a16="http://schemas.microsoft.com/office/drawing/2014/main" id="{2CA4D8EA-D35E-4252-B02F-C5110B17A866}"/>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35">
                  <a:extLst>
                    <a:ext uri="{FF2B5EF4-FFF2-40B4-BE49-F238E27FC236}">
                      <a16:creationId xmlns:a16="http://schemas.microsoft.com/office/drawing/2014/main" id="{B1FDE2FD-F32D-4BE2-907A-ADCE8434C082}"/>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36">
                  <a:extLst>
                    <a:ext uri="{FF2B5EF4-FFF2-40B4-BE49-F238E27FC236}">
                      <a16:creationId xmlns:a16="http://schemas.microsoft.com/office/drawing/2014/main" id="{7CE37BE5-443D-4A7F-AF3A-C43B8932C2C3}"/>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37">
                  <a:extLst>
                    <a:ext uri="{FF2B5EF4-FFF2-40B4-BE49-F238E27FC236}">
                      <a16:creationId xmlns:a16="http://schemas.microsoft.com/office/drawing/2014/main" id="{93143D01-B1BA-40A0-9A8F-CF4583162B2D}"/>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38">
                  <a:extLst>
                    <a:ext uri="{FF2B5EF4-FFF2-40B4-BE49-F238E27FC236}">
                      <a16:creationId xmlns:a16="http://schemas.microsoft.com/office/drawing/2014/main" id="{736F5F23-8575-40B7-BF47-25B9C8F967CC}"/>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39">
                  <a:extLst>
                    <a:ext uri="{FF2B5EF4-FFF2-40B4-BE49-F238E27FC236}">
                      <a16:creationId xmlns:a16="http://schemas.microsoft.com/office/drawing/2014/main" id="{C014A5B7-EBDF-4B91-AFD2-A22FC424D729}"/>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1755" name="Text Box 40">
            <a:extLst>
              <a:ext uri="{FF2B5EF4-FFF2-40B4-BE49-F238E27FC236}">
                <a16:creationId xmlns:a16="http://schemas.microsoft.com/office/drawing/2014/main" id="{4E1A2535-307F-4CA6-A438-5D9B08639115}"/>
              </a:ext>
            </a:extLst>
          </p:cNvPr>
          <p:cNvSpPr txBox="1">
            <a:spLocks noChangeArrowheads="1"/>
          </p:cNvSpPr>
          <p:nvPr/>
        </p:nvSpPr>
        <p:spPr bwMode="auto">
          <a:xfrm>
            <a:off x="5480050" y="5245100"/>
            <a:ext cx="11207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a:t>Recomendación:</a:t>
            </a:r>
          </a:p>
          <a:p>
            <a:r>
              <a:rPr lang="en-US" altLang="en-US" sz="1000"/>
              <a:t>Use por lo menos alambre No. 9 para amarrar el andamio.</a:t>
            </a:r>
            <a:endParaRPr lang="en-US" altLang="en-US"/>
          </a:p>
        </p:txBody>
      </p:sp>
      <p:sp>
        <p:nvSpPr>
          <p:cNvPr id="31756" name="Oval 41">
            <a:extLst>
              <a:ext uri="{FF2B5EF4-FFF2-40B4-BE49-F238E27FC236}">
                <a16:creationId xmlns:a16="http://schemas.microsoft.com/office/drawing/2014/main" id="{8EFA3985-E299-44E7-AACB-328D6FDAAB8C}"/>
              </a:ext>
            </a:extLst>
          </p:cNvPr>
          <p:cNvSpPr>
            <a:spLocks noChangeArrowheads="1"/>
          </p:cNvSpPr>
          <p:nvPr/>
        </p:nvSpPr>
        <p:spPr bwMode="auto">
          <a:xfrm>
            <a:off x="5394325" y="4984750"/>
            <a:ext cx="1292225" cy="133032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1757" name="Text Box 42">
            <a:extLst>
              <a:ext uri="{FF2B5EF4-FFF2-40B4-BE49-F238E27FC236}">
                <a16:creationId xmlns:a16="http://schemas.microsoft.com/office/drawing/2014/main" id="{788A653B-164A-4CD6-A392-5350205E8442}"/>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Soporte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6E185F2-D571-42C0-BCB6-D06E8F20CCE9}"/>
              </a:ext>
            </a:extLst>
          </p:cNvPr>
          <p:cNvSpPr txBox="1">
            <a:spLocks noChangeArrowheads="1"/>
          </p:cNvSpPr>
          <p:nvPr/>
        </p:nvSpPr>
        <p:spPr bwMode="auto">
          <a:xfrm>
            <a:off x="266700" y="4584700"/>
            <a:ext cx="53467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2400"/>
              <a:t>Safe access to scaffold platforms include:</a:t>
            </a:r>
          </a:p>
          <a:p>
            <a:pPr>
              <a:spcAft>
                <a:spcPts val="500"/>
              </a:spcAft>
            </a:pPr>
            <a:endParaRPr lang="en-US" altLang="en-US" sz="2400"/>
          </a:p>
          <a:p>
            <a:pPr>
              <a:spcAft>
                <a:spcPts val="500"/>
              </a:spcAft>
            </a:pPr>
            <a:r>
              <a:rPr lang="en-US" altLang="en-US" sz="2400"/>
              <a:t>Ladders</a:t>
            </a:r>
          </a:p>
          <a:p>
            <a:pPr>
              <a:spcAft>
                <a:spcPts val="500"/>
              </a:spcAft>
            </a:pPr>
            <a:endParaRPr lang="en-US" altLang="en-US" sz="2400"/>
          </a:p>
          <a:p>
            <a:pPr>
              <a:spcAft>
                <a:spcPts val="500"/>
              </a:spcAft>
            </a:pPr>
            <a:r>
              <a:rPr lang="en-US" altLang="en-US" sz="2400"/>
              <a:t>Integral (Built-in)</a:t>
            </a:r>
          </a:p>
          <a:p>
            <a:pPr>
              <a:spcAft>
                <a:spcPts val="500"/>
              </a:spcAft>
            </a:pPr>
            <a:endParaRPr lang="en-US" altLang="en-US" sz="2400"/>
          </a:p>
          <a:p>
            <a:pPr>
              <a:spcAft>
                <a:spcPts val="500"/>
              </a:spcAft>
            </a:pPr>
            <a:r>
              <a:rPr lang="en-US" altLang="en-US" sz="2400"/>
              <a:t>Ramps and walkways</a:t>
            </a:r>
          </a:p>
          <a:p>
            <a:pPr>
              <a:spcAft>
                <a:spcPts val="500"/>
              </a:spcAft>
            </a:pPr>
            <a:endParaRPr lang="en-US" altLang="en-US" sz="2400"/>
          </a:p>
          <a:p>
            <a:pPr>
              <a:spcAft>
                <a:spcPts val="500"/>
              </a:spcAft>
            </a:pPr>
            <a:r>
              <a:rPr lang="en-US" altLang="en-US" sz="2400"/>
              <a:t>Direct access</a:t>
            </a:r>
            <a:endParaRPr lang="en-US" altLang="en-US"/>
          </a:p>
        </p:txBody>
      </p:sp>
      <p:sp>
        <p:nvSpPr>
          <p:cNvPr id="32771" name="Text Box 3">
            <a:extLst>
              <a:ext uri="{FF2B5EF4-FFF2-40B4-BE49-F238E27FC236}">
                <a16:creationId xmlns:a16="http://schemas.microsoft.com/office/drawing/2014/main" id="{FA546003-5FBC-4963-B6E9-6BD631E5BE18}"/>
              </a:ext>
            </a:extLst>
          </p:cNvPr>
          <p:cNvSpPr txBox="1">
            <a:spLocks noChangeArrowheads="1"/>
          </p:cNvSpPr>
          <p:nvPr/>
        </p:nvSpPr>
        <p:spPr bwMode="auto">
          <a:xfrm>
            <a:off x="228600" y="1295400"/>
            <a:ext cx="59436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b="1"/>
              <a:t>Workers are most vulnerable to fall hazards when climbing on or off a scaffold. Workers must have safe scaffold access. </a:t>
            </a:r>
          </a:p>
          <a:p>
            <a:pPr>
              <a:spcAft>
                <a:spcPts val="500"/>
              </a:spcAft>
            </a:pPr>
            <a:r>
              <a:rPr lang="en-US" altLang="en-US" b="1"/>
              <a:t>Employees must be able to safely access any level of a scaffold that is 2 feet above or below an access point.</a:t>
            </a:r>
            <a:r>
              <a:rPr lang="en-US" altLang="en-US"/>
              <a:t> </a:t>
            </a:r>
            <a:endParaRPr lang="en-US" altLang="en-US" sz="2400"/>
          </a:p>
        </p:txBody>
      </p:sp>
      <p:sp>
        <p:nvSpPr>
          <p:cNvPr id="32772" name="AutoShape 4">
            <a:extLst>
              <a:ext uri="{FF2B5EF4-FFF2-40B4-BE49-F238E27FC236}">
                <a16:creationId xmlns:a16="http://schemas.microsoft.com/office/drawing/2014/main" id="{6A4FFA4C-9895-424D-9828-B8D18E80A42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2773" name="Picture 6">
            <a:extLst>
              <a:ext uri="{FF2B5EF4-FFF2-40B4-BE49-F238E27FC236}">
                <a16:creationId xmlns:a16="http://schemas.microsoft.com/office/drawing/2014/main" id="{0022EA3F-C24C-4F06-B003-6BA7C44E6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5727700"/>
            <a:ext cx="141922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7">
            <a:extLst>
              <a:ext uri="{FF2B5EF4-FFF2-40B4-BE49-F238E27FC236}">
                <a16:creationId xmlns:a16="http://schemas.microsoft.com/office/drawing/2014/main" id="{F45BEB58-F329-46A0-8A01-4724AA227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226300"/>
            <a:ext cx="1403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8" descr="T:\TRASCO\SCHWABE\Peso\Modules\Scaffolding\Images\Orosha2\scaffold_tifs\IMAGE4.tif">
            <a:extLst>
              <a:ext uri="{FF2B5EF4-FFF2-40B4-BE49-F238E27FC236}">
                <a16:creationId xmlns:a16="http://schemas.microsoft.com/office/drawing/2014/main" id="{370F49E6-98B4-4F47-9690-F70E031B6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2489200"/>
            <a:ext cx="16589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9">
            <a:extLst>
              <a:ext uri="{FF2B5EF4-FFF2-40B4-BE49-F238E27FC236}">
                <a16:creationId xmlns:a16="http://schemas.microsoft.com/office/drawing/2014/main" id="{815C4877-7BFC-48FA-9053-CBFE0A0AD357}"/>
              </a:ext>
            </a:extLst>
          </p:cNvPr>
          <p:cNvSpPr txBox="1">
            <a:spLocks noChangeArrowheads="1"/>
          </p:cNvSpPr>
          <p:nvPr/>
        </p:nvSpPr>
        <p:spPr bwMode="auto">
          <a:xfrm>
            <a:off x="279400" y="3016250"/>
            <a:ext cx="3778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Climbing crossbraces is prohibited!</a:t>
            </a:r>
            <a:endParaRPr lang="en-US" altLang="en-US"/>
          </a:p>
        </p:txBody>
      </p:sp>
      <p:sp>
        <p:nvSpPr>
          <p:cNvPr id="32777" name="Rectangle 10">
            <a:extLst>
              <a:ext uri="{FF2B5EF4-FFF2-40B4-BE49-F238E27FC236}">
                <a16:creationId xmlns:a16="http://schemas.microsoft.com/office/drawing/2014/main" id="{6065E76E-66B5-4082-8B71-787B4713EABA}"/>
              </a:ext>
            </a:extLst>
          </p:cNvPr>
          <p:cNvSpPr>
            <a:spLocks noChangeArrowheads="1"/>
          </p:cNvSpPr>
          <p:nvPr/>
        </p:nvSpPr>
        <p:spPr bwMode="auto">
          <a:xfrm flipV="1">
            <a:off x="215900" y="4572000"/>
            <a:ext cx="633730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2778" name="Picture 11">
            <a:extLst>
              <a:ext uri="{FF2B5EF4-FFF2-40B4-BE49-F238E27FC236}">
                <a16:creationId xmlns:a16="http://schemas.microsoft.com/office/drawing/2014/main" id="{08A8CEEC-1CD5-4253-82D1-FBB39ADC7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27625"/>
            <a:ext cx="157003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9" name="Text Box 12">
            <a:extLst>
              <a:ext uri="{FF2B5EF4-FFF2-40B4-BE49-F238E27FC236}">
                <a16:creationId xmlns:a16="http://schemas.microsoft.com/office/drawing/2014/main" id="{53396F9A-8EAF-451C-A6F6-A0C9C36E1381}"/>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Access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7F74A5B7-413B-4361-9BD3-981CB49AB9F8}"/>
              </a:ext>
            </a:extLst>
          </p:cNvPr>
          <p:cNvSpPr txBox="1">
            <a:spLocks noChangeArrowheads="1"/>
          </p:cNvSpPr>
          <p:nvPr/>
        </p:nvSpPr>
        <p:spPr bwMode="auto">
          <a:xfrm>
            <a:off x="266700" y="4584700"/>
            <a:ext cx="61341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sz="2400"/>
              <a:t>Acceso seguro a las plataformas del andamio incluye:</a:t>
            </a:r>
          </a:p>
          <a:p>
            <a:pPr>
              <a:spcAft>
                <a:spcPts val="500"/>
              </a:spcAft>
            </a:pPr>
            <a:endParaRPr lang="en-US" altLang="en-US" sz="2400"/>
          </a:p>
          <a:p>
            <a:pPr>
              <a:spcAft>
                <a:spcPts val="500"/>
              </a:spcAft>
            </a:pPr>
            <a:r>
              <a:rPr lang="es-ES_tradnl" altLang="en-US" sz="2400"/>
              <a:t>Escaleras</a:t>
            </a:r>
            <a:endParaRPr lang="en-US" altLang="en-US" sz="2400"/>
          </a:p>
          <a:p>
            <a:pPr>
              <a:spcAft>
                <a:spcPts val="500"/>
              </a:spcAft>
            </a:pPr>
            <a:endParaRPr lang="en-US" altLang="en-US" sz="2400"/>
          </a:p>
          <a:p>
            <a:pPr>
              <a:spcAft>
                <a:spcPts val="500"/>
              </a:spcAft>
            </a:pPr>
            <a:r>
              <a:rPr lang="en-US" altLang="en-US" sz="2400"/>
              <a:t>Integral (</a:t>
            </a:r>
            <a:r>
              <a:rPr lang="es-ES_tradnl" altLang="en-US" sz="2400"/>
              <a:t>Auto contenida</a:t>
            </a:r>
            <a:r>
              <a:rPr lang="en-US" altLang="en-US" sz="2400"/>
              <a:t>)</a:t>
            </a:r>
          </a:p>
          <a:p>
            <a:pPr>
              <a:spcAft>
                <a:spcPts val="500"/>
              </a:spcAft>
            </a:pPr>
            <a:endParaRPr lang="en-US" altLang="en-US" sz="2400"/>
          </a:p>
          <a:p>
            <a:pPr>
              <a:spcAft>
                <a:spcPts val="500"/>
              </a:spcAft>
            </a:pPr>
            <a:r>
              <a:rPr lang="en-US" altLang="en-US" sz="2400"/>
              <a:t>Ramp</a:t>
            </a:r>
            <a:r>
              <a:rPr lang="es-ES_tradnl" altLang="en-US" sz="2400"/>
              <a:t>a</a:t>
            </a:r>
            <a:r>
              <a:rPr lang="en-US" altLang="en-US" sz="2400"/>
              <a:t>s </a:t>
            </a:r>
            <a:r>
              <a:rPr lang="es-ES_tradnl" altLang="en-US" sz="2400"/>
              <a:t>y</a:t>
            </a:r>
            <a:r>
              <a:rPr lang="en-US" altLang="en-US" sz="2400"/>
              <a:t> </a:t>
            </a:r>
            <a:r>
              <a:rPr lang="es-ES_tradnl" altLang="en-US" sz="2400"/>
              <a:t>pasadizos</a:t>
            </a:r>
            <a:endParaRPr lang="en-US" altLang="en-US" sz="2400"/>
          </a:p>
          <a:p>
            <a:pPr>
              <a:spcAft>
                <a:spcPts val="500"/>
              </a:spcAft>
            </a:pPr>
            <a:endParaRPr lang="en-US" altLang="en-US" sz="2400"/>
          </a:p>
          <a:p>
            <a:pPr>
              <a:spcAft>
                <a:spcPts val="500"/>
              </a:spcAft>
            </a:pPr>
            <a:r>
              <a:rPr lang="es-ES_tradnl" altLang="en-US" sz="2400"/>
              <a:t>Acceso directo</a:t>
            </a:r>
          </a:p>
        </p:txBody>
      </p:sp>
      <p:sp>
        <p:nvSpPr>
          <p:cNvPr id="33795" name="Text Box 2">
            <a:extLst>
              <a:ext uri="{FF2B5EF4-FFF2-40B4-BE49-F238E27FC236}">
                <a16:creationId xmlns:a16="http://schemas.microsoft.com/office/drawing/2014/main" id="{1E1CC618-10C4-4914-A8A6-15CA78F71C54}"/>
              </a:ext>
            </a:extLst>
          </p:cNvPr>
          <p:cNvSpPr txBox="1">
            <a:spLocks noChangeArrowheads="1"/>
          </p:cNvSpPr>
          <p:nvPr/>
        </p:nvSpPr>
        <p:spPr bwMode="auto">
          <a:xfrm>
            <a:off x="215900" y="1130300"/>
            <a:ext cx="59436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b="1"/>
              <a:t>Los trabajadores están en mayor peligro de caídas cuando se suben o se bajan del andamio.  Los trabajadores deben tener acceso seguro al andamio.</a:t>
            </a:r>
          </a:p>
          <a:p>
            <a:pPr>
              <a:spcAft>
                <a:spcPts val="500"/>
              </a:spcAft>
            </a:pPr>
            <a:r>
              <a:rPr lang="es-ES_tradnl" altLang="en-US" b="1"/>
              <a:t>Los trabajadores deben poder tener acceso seguro a cualquier nivel del andamio que esta a 2 pies o más arriba o abajo del lugar de acceso.</a:t>
            </a:r>
            <a:endParaRPr lang="en-US" altLang="en-US" sz="2400"/>
          </a:p>
        </p:txBody>
      </p:sp>
      <p:sp>
        <p:nvSpPr>
          <p:cNvPr id="33796" name="AutoShape 3">
            <a:extLst>
              <a:ext uri="{FF2B5EF4-FFF2-40B4-BE49-F238E27FC236}">
                <a16:creationId xmlns:a16="http://schemas.microsoft.com/office/drawing/2014/main" id="{DB07856A-D3B0-4206-86A6-88F1F6D4D716}"/>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3797" name="Picture 6">
            <a:extLst>
              <a:ext uri="{FF2B5EF4-FFF2-40B4-BE49-F238E27FC236}">
                <a16:creationId xmlns:a16="http://schemas.microsoft.com/office/drawing/2014/main" id="{07E98540-11CC-4071-BD72-089C8B84B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5727700"/>
            <a:ext cx="141922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7">
            <a:extLst>
              <a:ext uri="{FF2B5EF4-FFF2-40B4-BE49-F238E27FC236}">
                <a16:creationId xmlns:a16="http://schemas.microsoft.com/office/drawing/2014/main" id="{261C4CCB-C2B1-484B-8D63-C57E48BF4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226300"/>
            <a:ext cx="1403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9" descr="T:\TRASCO\SCHWABE\Peso\Modules\Scaffolding\Images\Orosha2\scaffold_tifs\IMAGE4.tif">
            <a:extLst>
              <a:ext uri="{FF2B5EF4-FFF2-40B4-BE49-F238E27FC236}">
                <a16:creationId xmlns:a16="http://schemas.microsoft.com/office/drawing/2014/main" id="{1F5DA4F8-8FCE-432E-9B48-27793282F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2489200"/>
            <a:ext cx="16589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10">
            <a:extLst>
              <a:ext uri="{FF2B5EF4-FFF2-40B4-BE49-F238E27FC236}">
                <a16:creationId xmlns:a16="http://schemas.microsoft.com/office/drawing/2014/main" id="{676CBBE2-2580-4FC3-816B-8DED77E889E2}"/>
              </a:ext>
            </a:extLst>
          </p:cNvPr>
          <p:cNvSpPr txBox="1">
            <a:spLocks noChangeArrowheads="1"/>
          </p:cNvSpPr>
          <p:nvPr/>
        </p:nvSpPr>
        <p:spPr bwMode="auto">
          <a:xfrm>
            <a:off x="279400" y="3016250"/>
            <a:ext cx="3778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sz="1800" b="1"/>
              <a:t>¡</a:t>
            </a:r>
            <a:r>
              <a:rPr lang="en-US" altLang="en-US" sz="1800" b="1"/>
              <a:t>Se prohibe subir por las crucetas!</a:t>
            </a:r>
            <a:endParaRPr lang="en-US" altLang="en-US"/>
          </a:p>
        </p:txBody>
      </p:sp>
      <p:sp>
        <p:nvSpPr>
          <p:cNvPr id="33801" name="Rectangle 11">
            <a:extLst>
              <a:ext uri="{FF2B5EF4-FFF2-40B4-BE49-F238E27FC236}">
                <a16:creationId xmlns:a16="http://schemas.microsoft.com/office/drawing/2014/main" id="{6CA11A74-B944-4909-B97C-65DB150423E0}"/>
              </a:ext>
            </a:extLst>
          </p:cNvPr>
          <p:cNvSpPr>
            <a:spLocks noChangeArrowheads="1"/>
          </p:cNvSpPr>
          <p:nvPr/>
        </p:nvSpPr>
        <p:spPr bwMode="auto">
          <a:xfrm flipV="1">
            <a:off x="215900" y="4572000"/>
            <a:ext cx="633730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802" name="Text Box 13">
            <a:extLst>
              <a:ext uri="{FF2B5EF4-FFF2-40B4-BE49-F238E27FC236}">
                <a16:creationId xmlns:a16="http://schemas.microsoft.com/office/drawing/2014/main" id="{633FCB04-8D46-411D-96C8-5818C1D3F2AC}"/>
              </a:ext>
            </a:extLst>
          </p:cNvPr>
          <p:cNvSpPr txBox="1">
            <a:spLocks noChangeArrowheads="1"/>
          </p:cNvSpPr>
          <p:nvPr/>
        </p:nvSpPr>
        <p:spPr bwMode="auto">
          <a:xfrm>
            <a:off x="2889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Acceso</a:t>
            </a:r>
          </a:p>
        </p:txBody>
      </p:sp>
      <p:pic>
        <p:nvPicPr>
          <p:cNvPr id="33803" name="Picture 11">
            <a:extLst>
              <a:ext uri="{FF2B5EF4-FFF2-40B4-BE49-F238E27FC236}">
                <a16:creationId xmlns:a16="http://schemas.microsoft.com/office/drawing/2014/main" id="{4FF2C15D-B957-43FA-BD19-9E55288A2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27625"/>
            <a:ext cx="157003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026">
            <a:extLst>
              <a:ext uri="{FF2B5EF4-FFF2-40B4-BE49-F238E27FC236}">
                <a16:creationId xmlns:a16="http://schemas.microsoft.com/office/drawing/2014/main" id="{610E8C5D-47B1-4D24-998A-9FFD32AEE826}"/>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4819" name="Picture 1028" descr="C:\Mike's Documents\WISHA Training\Photos\Scaffolding\Collapsed Suspended 1.jpg">
            <a:extLst>
              <a:ext uri="{FF2B5EF4-FFF2-40B4-BE49-F238E27FC236}">
                <a16:creationId xmlns:a16="http://schemas.microsoft.com/office/drawing/2014/main" id="{4BE6BD02-605B-4077-B473-805D4BF4D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58674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029">
            <a:extLst>
              <a:ext uri="{FF2B5EF4-FFF2-40B4-BE49-F238E27FC236}">
                <a16:creationId xmlns:a16="http://schemas.microsoft.com/office/drawing/2014/main" id="{2F569791-B3FB-4EF5-959E-C7233796CE31}"/>
              </a:ext>
            </a:extLst>
          </p:cNvPr>
          <p:cNvSpPr txBox="1">
            <a:spLocks noChangeArrowheads="1"/>
          </p:cNvSpPr>
          <p:nvPr/>
        </p:nvSpPr>
        <p:spPr bwMode="auto">
          <a:xfrm>
            <a:off x="457200" y="6627813"/>
            <a:ext cx="533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4572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The 10 foot fall protection requirement applies to ALL</a:t>
            </a:r>
          </a:p>
          <a:p>
            <a:r>
              <a:rPr lang="es-ES_tradnl" altLang="en-US" b="1"/>
              <a:t>scaffolds!</a:t>
            </a:r>
          </a:p>
          <a:p>
            <a:endParaRPr lang="es-ES_tradnl" altLang="en-US" b="1"/>
          </a:p>
          <a:p>
            <a:r>
              <a:rPr lang="es-ES_tradnl" altLang="en-US" b="1"/>
              <a:t>Fall protection options:</a:t>
            </a:r>
          </a:p>
          <a:p>
            <a:pPr lvl="2">
              <a:buFontTx/>
              <a:buChar char="•"/>
            </a:pPr>
            <a:r>
              <a:rPr lang="es-ES_tradnl" altLang="en-US" b="1"/>
              <a:t>Guardrails.</a:t>
            </a:r>
          </a:p>
          <a:p>
            <a:pPr lvl="2">
              <a:buFontTx/>
              <a:buChar char="•"/>
            </a:pPr>
            <a:r>
              <a:rPr lang="es-ES_tradnl" altLang="en-US" b="1"/>
              <a:t>Personal fall arrest system (PFAS).</a:t>
            </a:r>
            <a:endParaRPr lang="en-US" altLang="en-US" b="1"/>
          </a:p>
        </p:txBody>
      </p:sp>
      <p:sp>
        <p:nvSpPr>
          <p:cNvPr id="34821" name="Text Box 1030">
            <a:extLst>
              <a:ext uri="{FF2B5EF4-FFF2-40B4-BE49-F238E27FC236}">
                <a16:creationId xmlns:a16="http://schemas.microsoft.com/office/drawing/2014/main" id="{8D434C6C-A745-4A17-A6C7-BF7C503A8F95}"/>
              </a:ext>
            </a:extLst>
          </p:cNvPr>
          <p:cNvSpPr txBox="1">
            <a:spLocks noChangeArrowheads="1"/>
          </p:cNvSpPr>
          <p:nvPr/>
        </p:nvSpPr>
        <p:spPr bwMode="auto">
          <a:xfrm>
            <a:off x="781050" y="1409700"/>
            <a:ext cx="5486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Employees working more than 10 feet above a lower surface or at any height above dangerous equipment MUST be protected from falling.</a:t>
            </a:r>
            <a:endParaRPr lang="en-US" altLang="en-US" b="1"/>
          </a:p>
        </p:txBody>
      </p:sp>
      <p:pic>
        <p:nvPicPr>
          <p:cNvPr id="34822" name="Picture 1048" descr="T:\TRASCO\SCHWABE\Peso\Modules\Scaffolding\Images\Orosha2\scaffold_tifs\1.tif">
            <a:extLst>
              <a:ext uri="{FF2B5EF4-FFF2-40B4-BE49-F238E27FC236}">
                <a16:creationId xmlns:a16="http://schemas.microsoft.com/office/drawing/2014/main" id="{CB06D9E3-CB89-4476-BA96-71F72B5D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001000"/>
            <a:ext cx="110331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49" descr="T:\TRASCO\SCHWABE\Peso\Modules\Scaffolding\Images\Orosha2\scaffold_tifs\8.tif">
            <a:extLst>
              <a:ext uri="{FF2B5EF4-FFF2-40B4-BE49-F238E27FC236}">
                <a16:creationId xmlns:a16="http://schemas.microsoft.com/office/drawing/2014/main" id="{2862CC01-3614-4BAC-A73E-F5C82675C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324600"/>
            <a:ext cx="66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50" descr="T:\TRASCO\SCHWABE\Peso\Modules\Scaffolding\Images\Orosha2\scaffold_tifs\13a.tif">
            <a:extLst>
              <a:ext uri="{FF2B5EF4-FFF2-40B4-BE49-F238E27FC236}">
                <a16:creationId xmlns:a16="http://schemas.microsoft.com/office/drawing/2014/main" id="{F1250076-C4DC-4B78-B9D7-70F3A8414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6953250"/>
            <a:ext cx="488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51" descr="T:\TRASCO\SCHWABE\Peso\Modules\Scaffolding\Images\Orosha2\scaffold_tifs\16.tif">
            <a:extLst>
              <a:ext uri="{FF2B5EF4-FFF2-40B4-BE49-F238E27FC236}">
                <a16:creationId xmlns:a16="http://schemas.microsoft.com/office/drawing/2014/main" id="{F8E32CF7-874D-4B9A-A4F1-D57A1F4A3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8229600"/>
            <a:ext cx="838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52">
            <a:extLst>
              <a:ext uri="{FF2B5EF4-FFF2-40B4-BE49-F238E27FC236}">
                <a16:creationId xmlns:a16="http://schemas.microsoft.com/office/drawing/2014/main" id="{98C570E6-61E1-415C-AC78-D6264C01EA9F}"/>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Fall protection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A23AFCA8-D71A-4D9E-897F-A41CA398D07E}"/>
              </a:ext>
            </a:extLst>
          </p:cNvPr>
          <p:cNvSpPr>
            <a:spLocks noChangeArrowheads="1"/>
          </p:cNvSpPr>
          <p:nvPr/>
        </p:nvSpPr>
        <p:spPr bwMode="auto">
          <a:xfrm>
            <a:off x="400050" y="9906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5843" name="Picture 4" descr="C:\Mike's Documents\WISHA Training\Photos\Scaffolding\Collapsed Suspended 1.jpg">
            <a:extLst>
              <a:ext uri="{FF2B5EF4-FFF2-40B4-BE49-F238E27FC236}">
                <a16:creationId xmlns:a16="http://schemas.microsoft.com/office/drawing/2014/main" id="{CD460A83-3352-4799-A929-95E2CB6C2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471738"/>
            <a:ext cx="6172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7C11A52C-D4ED-474F-8BD6-17763F9BD16B}"/>
              </a:ext>
            </a:extLst>
          </p:cNvPr>
          <p:cNvSpPr txBox="1">
            <a:spLocks noChangeArrowheads="1"/>
          </p:cNvSpPr>
          <p:nvPr/>
        </p:nvSpPr>
        <p:spPr bwMode="auto">
          <a:xfrm>
            <a:off x="247650" y="6937375"/>
            <a:ext cx="40957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El requisito de protección contra caídas a más de 10 pies se aplica a TODOS los andamios.</a:t>
            </a:r>
          </a:p>
          <a:p>
            <a:endParaRPr lang="es-ES_tradnl" altLang="en-US" b="1"/>
          </a:p>
          <a:p>
            <a:r>
              <a:rPr lang="es-ES_tradnl" altLang="en-US" b="1"/>
              <a:t>Las opciones para la protección contra caídas:</a:t>
            </a:r>
          </a:p>
          <a:p>
            <a:pPr lvl="1">
              <a:buFontTx/>
              <a:buChar char="•"/>
            </a:pPr>
            <a:r>
              <a:rPr lang="es-ES_tradnl" altLang="en-US" b="1"/>
              <a:t>Guardarrieles.</a:t>
            </a:r>
          </a:p>
          <a:p>
            <a:pPr lvl="1">
              <a:buFontTx/>
              <a:buChar char="•"/>
            </a:pPr>
            <a:r>
              <a:rPr lang="es-ES_tradnl" altLang="en-US" b="1"/>
              <a:t>Sistemas personales contra caídas (SPCC).</a:t>
            </a:r>
          </a:p>
        </p:txBody>
      </p:sp>
      <p:sp>
        <p:nvSpPr>
          <p:cNvPr id="35845" name="Text Box 6">
            <a:extLst>
              <a:ext uri="{FF2B5EF4-FFF2-40B4-BE49-F238E27FC236}">
                <a16:creationId xmlns:a16="http://schemas.microsoft.com/office/drawing/2014/main" id="{C04A0765-13CB-4940-ABFF-1B1109FCDA8D}"/>
              </a:ext>
            </a:extLst>
          </p:cNvPr>
          <p:cNvSpPr txBox="1">
            <a:spLocks noChangeArrowheads="1"/>
          </p:cNvSpPr>
          <p:nvPr/>
        </p:nvSpPr>
        <p:spPr bwMode="auto">
          <a:xfrm>
            <a:off x="755650" y="1358900"/>
            <a:ext cx="54864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Trabajadores laborando a más de 10 pies arriba de una superficie inferior, o a cualquier altura sobre equipo peligroso, DEBEN estar protegidos contra las caídas.</a:t>
            </a:r>
          </a:p>
        </p:txBody>
      </p:sp>
      <p:pic>
        <p:nvPicPr>
          <p:cNvPr id="35846" name="Picture 10" descr="T:\TRASCO\SCHWABE\Peso\Modules\Scaffolding\Images\Orosha2\scaffold_tifs\1.tif">
            <a:extLst>
              <a:ext uri="{FF2B5EF4-FFF2-40B4-BE49-F238E27FC236}">
                <a16:creationId xmlns:a16="http://schemas.microsoft.com/office/drawing/2014/main" id="{4F14D186-9C16-4BA8-981F-BCB9E573F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8058150"/>
            <a:ext cx="110331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T:\TRASCO\SCHWABE\Peso\Modules\Scaffolding\Images\Orosha2\scaffold_tifs\8.tif">
            <a:extLst>
              <a:ext uri="{FF2B5EF4-FFF2-40B4-BE49-F238E27FC236}">
                <a16:creationId xmlns:a16="http://schemas.microsoft.com/office/drawing/2014/main" id="{C9734EB3-D0BD-498E-A97D-F4AA0AE1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6705600"/>
            <a:ext cx="66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T:\TRASCO\SCHWABE\Peso\Modules\Scaffolding\Images\Orosha2\scaffold_tifs\13a.tif">
            <a:extLst>
              <a:ext uri="{FF2B5EF4-FFF2-40B4-BE49-F238E27FC236}">
                <a16:creationId xmlns:a16="http://schemas.microsoft.com/office/drawing/2014/main" id="{D37FAF37-04EC-49CC-9C24-E2342C25B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6867525"/>
            <a:ext cx="488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3" descr="T:\TRASCO\SCHWABE\Peso\Modules\Scaffolding\Images\Orosha2\scaffold_tifs\16.tif">
            <a:extLst>
              <a:ext uri="{FF2B5EF4-FFF2-40B4-BE49-F238E27FC236}">
                <a16:creationId xmlns:a16="http://schemas.microsoft.com/office/drawing/2014/main" id="{6FA4D90E-E316-4FE0-87BE-0267DEFA2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8267700"/>
            <a:ext cx="838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4">
            <a:extLst>
              <a:ext uri="{FF2B5EF4-FFF2-40B4-BE49-F238E27FC236}">
                <a16:creationId xmlns:a16="http://schemas.microsoft.com/office/drawing/2014/main" id="{1E80BCC5-27D0-48F9-BDFB-AE2D6FE72377}"/>
              </a:ext>
            </a:extLst>
          </p:cNvPr>
          <p:cNvSpPr txBox="1">
            <a:spLocks noChangeArrowheads="1"/>
          </p:cNvSpPr>
          <p:nvPr/>
        </p:nvSpPr>
        <p:spPr bwMode="auto">
          <a:xfrm>
            <a:off x="263525" y="5207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Protección contra caídas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a:extLst>
              <a:ext uri="{FF2B5EF4-FFF2-40B4-BE49-F238E27FC236}">
                <a16:creationId xmlns:a16="http://schemas.microsoft.com/office/drawing/2014/main" id="{231CEBC0-B3AD-484A-B587-625B26AD0988}"/>
              </a:ext>
            </a:extLst>
          </p:cNvPr>
          <p:cNvSpPr txBox="1">
            <a:spLocks noChangeArrowheads="1"/>
          </p:cNvSpPr>
          <p:nvPr/>
        </p:nvSpPr>
        <p:spPr bwMode="auto">
          <a:xfrm>
            <a:off x="228600" y="1295400"/>
            <a:ext cx="594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The platform is the work area of the scaffold.  Make sure its safe!</a:t>
            </a:r>
            <a:endParaRPr lang="en-US" altLang="en-US" sz="2400"/>
          </a:p>
        </p:txBody>
      </p:sp>
      <p:sp>
        <p:nvSpPr>
          <p:cNvPr id="36867" name="AutoShape 1027">
            <a:extLst>
              <a:ext uri="{FF2B5EF4-FFF2-40B4-BE49-F238E27FC236}">
                <a16:creationId xmlns:a16="http://schemas.microsoft.com/office/drawing/2014/main" id="{E2595683-B439-4469-98D6-C556D5532226}"/>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6868" name="Group 1097">
            <a:extLst>
              <a:ext uri="{FF2B5EF4-FFF2-40B4-BE49-F238E27FC236}">
                <a16:creationId xmlns:a16="http://schemas.microsoft.com/office/drawing/2014/main" id="{27DE03C7-5127-4B75-9F13-6FAC52BE2539}"/>
              </a:ext>
            </a:extLst>
          </p:cNvPr>
          <p:cNvGrpSpPr>
            <a:grpSpLocks/>
          </p:cNvGrpSpPr>
          <p:nvPr/>
        </p:nvGrpSpPr>
        <p:grpSpPr bwMode="auto">
          <a:xfrm>
            <a:off x="5435600" y="6892925"/>
            <a:ext cx="1368425" cy="1897063"/>
            <a:chOff x="3430" y="4444"/>
            <a:chExt cx="862" cy="1195"/>
          </a:xfrm>
        </p:grpSpPr>
        <p:grpSp>
          <p:nvGrpSpPr>
            <p:cNvPr id="36896" name="Group 1047">
              <a:extLst>
                <a:ext uri="{FF2B5EF4-FFF2-40B4-BE49-F238E27FC236}">
                  <a16:creationId xmlns:a16="http://schemas.microsoft.com/office/drawing/2014/main" id="{88C44199-D659-4464-91CB-FF9D19ED90C9}"/>
                </a:ext>
              </a:extLst>
            </p:cNvPr>
            <p:cNvGrpSpPr>
              <a:grpSpLocks/>
            </p:cNvGrpSpPr>
            <p:nvPr/>
          </p:nvGrpSpPr>
          <p:grpSpPr bwMode="auto">
            <a:xfrm>
              <a:off x="3840" y="5048"/>
              <a:ext cx="452" cy="591"/>
              <a:chOff x="3840" y="5048"/>
              <a:chExt cx="452" cy="591"/>
            </a:xfrm>
          </p:grpSpPr>
          <p:sp>
            <p:nvSpPr>
              <p:cNvPr id="36899" name="Line 1048">
                <a:extLst>
                  <a:ext uri="{FF2B5EF4-FFF2-40B4-BE49-F238E27FC236}">
                    <a16:creationId xmlns:a16="http://schemas.microsoft.com/office/drawing/2014/main" id="{507CA26B-2988-42AF-9A25-725B7FCD65B8}"/>
                  </a:ext>
                </a:extLst>
              </p:cNvPr>
              <p:cNvSpPr>
                <a:spLocks noChangeShapeType="1"/>
              </p:cNvSpPr>
              <p:nvPr/>
            </p:nvSpPr>
            <p:spPr bwMode="auto">
              <a:xfrm>
                <a:off x="3840" y="5616"/>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00" name="Group 1049">
                <a:extLst>
                  <a:ext uri="{FF2B5EF4-FFF2-40B4-BE49-F238E27FC236}">
                    <a16:creationId xmlns:a16="http://schemas.microsoft.com/office/drawing/2014/main" id="{28621E72-2A90-4B6B-BF2D-BC2EF95301C5}"/>
                  </a:ext>
                </a:extLst>
              </p:cNvPr>
              <p:cNvGrpSpPr>
                <a:grpSpLocks/>
              </p:cNvGrpSpPr>
              <p:nvPr/>
            </p:nvGrpSpPr>
            <p:grpSpPr bwMode="auto">
              <a:xfrm>
                <a:off x="3915" y="5048"/>
                <a:ext cx="377" cy="591"/>
                <a:chOff x="3882" y="3487"/>
                <a:chExt cx="377" cy="591"/>
              </a:xfrm>
            </p:grpSpPr>
            <p:sp>
              <p:nvSpPr>
                <p:cNvPr id="36901" name="Text Box 1050">
                  <a:extLst>
                    <a:ext uri="{FF2B5EF4-FFF2-40B4-BE49-F238E27FC236}">
                      <a16:creationId xmlns:a16="http://schemas.microsoft.com/office/drawing/2014/main" id="{5A56E361-EBF2-40B5-A90A-55FEB4C88947}"/>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a:t>
                  </a:r>
                  <a:endParaRPr lang="en-US" altLang="en-US" b="1"/>
                </a:p>
              </p:txBody>
            </p:sp>
            <p:grpSp>
              <p:nvGrpSpPr>
                <p:cNvPr id="36902" name="Group 1051">
                  <a:extLst>
                    <a:ext uri="{FF2B5EF4-FFF2-40B4-BE49-F238E27FC236}">
                      <a16:creationId xmlns:a16="http://schemas.microsoft.com/office/drawing/2014/main" id="{64823137-802F-42A5-A2C1-2C295B9A83ED}"/>
                    </a:ext>
                  </a:extLst>
                </p:cNvPr>
                <p:cNvGrpSpPr>
                  <a:grpSpLocks/>
                </p:cNvGrpSpPr>
                <p:nvPr/>
              </p:nvGrpSpPr>
              <p:grpSpPr bwMode="auto">
                <a:xfrm>
                  <a:off x="3882" y="3487"/>
                  <a:ext cx="322" cy="591"/>
                  <a:chOff x="1293" y="1641"/>
                  <a:chExt cx="1732" cy="2477"/>
                </a:xfrm>
              </p:grpSpPr>
              <p:sp>
                <p:nvSpPr>
                  <p:cNvPr id="36903" name="Freeform 1052">
                    <a:extLst>
                      <a:ext uri="{FF2B5EF4-FFF2-40B4-BE49-F238E27FC236}">
                        <a16:creationId xmlns:a16="http://schemas.microsoft.com/office/drawing/2014/main" id="{2FFB551F-13E9-4D93-B094-3CC501480079}"/>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904" name="Group 1053">
                    <a:extLst>
                      <a:ext uri="{FF2B5EF4-FFF2-40B4-BE49-F238E27FC236}">
                        <a16:creationId xmlns:a16="http://schemas.microsoft.com/office/drawing/2014/main" id="{B3FC2818-EF9E-4523-A2F8-D7E1CF8DA701}"/>
                      </a:ext>
                    </a:extLst>
                  </p:cNvPr>
                  <p:cNvGrpSpPr>
                    <a:grpSpLocks/>
                  </p:cNvGrpSpPr>
                  <p:nvPr/>
                </p:nvGrpSpPr>
                <p:grpSpPr bwMode="auto">
                  <a:xfrm>
                    <a:off x="1293" y="1777"/>
                    <a:ext cx="1584" cy="2341"/>
                    <a:chOff x="1293" y="1777"/>
                    <a:chExt cx="1584" cy="2341"/>
                  </a:xfrm>
                </p:grpSpPr>
                <p:sp>
                  <p:nvSpPr>
                    <p:cNvPr id="36905" name="Freeform 1054">
                      <a:extLst>
                        <a:ext uri="{FF2B5EF4-FFF2-40B4-BE49-F238E27FC236}">
                          <a16:creationId xmlns:a16="http://schemas.microsoft.com/office/drawing/2014/main" id="{D3345591-9918-4CB5-B9A0-BE7A868BBC7B}"/>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1055">
                      <a:extLst>
                        <a:ext uri="{FF2B5EF4-FFF2-40B4-BE49-F238E27FC236}">
                          <a16:creationId xmlns:a16="http://schemas.microsoft.com/office/drawing/2014/main" id="{970DFF21-6DFB-4280-9D36-A237719CE1FC}"/>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1056">
                      <a:extLst>
                        <a:ext uri="{FF2B5EF4-FFF2-40B4-BE49-F238E27FC236}">
                          <a16:creationId xmlns:a16="http://schemas.microsoft.com/office/drawing/2014/main" id="{ED634008-9DEB-4B31-AF5D-4AE5719BF0AC}"/>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1057">
                      <a:extLst>
                        <a:ext uri="{FF2B5EF4-FFF2-40B4-BE49-F238E27FC236}">
                          <a16:creationId xmlns:a16="http://schemas.microsoft.com/office/drawing/2014/main" id="{E69EE795-C90C-4CFB-BD3A-51095B0C5B7E}"/>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1058">
                      <a:extLst>
                        <a:ext uri="{FF2B5EF4-FFF2-40B4-BE49-F238E27FC236}">
                          <a16:creationId xmlns:a16="http://schemas.microsoft.com/office/drawing/2014/main" id="{AD72C141-8505-48EC-BF4B-C425B623CD16}"/>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1059">
                      <a:extLst>
                        <a:ext uri="{FF2B5EF4-FFF2-40B4-BE49-F238E27FC236}">
                          <a16:creationId xmlns:a16="http://schemas.microsoft.com/office/drawing/2014/main" id="{E2E9105E-624B-4039-9A49-0D0454C45C93}"/>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36897" name="Text Box 1061">
              <a:extLst>
                <a:ext uri="{FF2B5EF4-FFF2-40B4-BE49-F238E27FC236}">
                  <a16:creationId xmlns:a16="http://schemas.microsoft.com/office/drawing/2014/main" id="{9609708A-B9CC-45DC-91BA-6CFC4BB480DB}"/>
                </a:ext>
              </a:extLst>
            </p:cNvPr>
            <p:cNvSpPr txBox="1">
              <a:spLocks noChangeArrowheads="1"/>
            </p:cNvSpPr>
            <p:nvPr/>
          </p:nvSpPr>
          <p:spPr bwMode="auto">
            <a:xfrm>
              <a:off x="3508" y="4552"/>
              <a:ext cx="59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b="1"/>
                <a:t>If a board is used as a mud sill, it can never be used as a plank!</a:t>
              </a:r>
              <a:endParaRPr lang="en-US" altLang="en-US" b="1"/>
            </a:p>
          </p:txBody>
        </p:sp>
        <p:sp>
          <p:nvSpPr>
            <p:cNvPr id="36898" name="Oval 1062">
              <a:extLst>
                <a:ext uri="{FF2B5EF4-FFF2-40B4-BE49-F238E27FC236}">
                  <a16:creationId xmlns:a16="http://schemas.microsoft.com/office/drawing/2014/main" id="{6A9DF78E-BCA7-46DE-9CE4-ADE9D992A75C}"/>
                </a:ext>
              </a:extLst>
            </p:cNvPr>
            <p:cNvSpPr>
              <a:spLocks noChangeArrowheads="1"/>
            </p:cNvSpPr>
            <p:nvPr/>
          </p:nvSpPr>
          <p:spPr bwMode="auto">
            <a:xfrm>
              <a:off x="3430" y="4444"/>
              <a:ext cx="746" cy="8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69" name="Group 1070">
            <a:extLst>
              <a:ext uri="{FF2B5EF4-FFF2-40B4-BE49-F238E27FC236}">
                <a16:creationId xmlns:a16="http://schemas.microsoft.com/office/drawing/2014/main" id="{E1E42C8C-88FE-4AAF-A915-6F5A33E9E1BB}"/>
              </a:ext>
            </a:extLst>
          </p:cNvPr>
          <p:cNvGrpSpPr>
            <a:grpSpLocks/>
          </p:cNvGrpSpPr>
          <p:nvPr/>
        </p:nvGrpSpPr>
        <p:grpSpPr bwMode="auto">
          <a:xfrm>
            <a:off x="57150" y="1920875"/>
            <a:ext cx="6586538" cy="5826125"/>
            <a:chOff x="18" y="1592"/>
            <a:chExt cx="4149" cy="3670"/>
          </a:xfrm>
        </p:grpSpPr>
        <p:pic>
          <p:nvPicPr>
            <p:cNvPr id="36873" name="Picture 1071" descr="C:\WINDOWS\Image1.jpg">
              <a:extLst>
                <a:ext uri="{FF2B5EF4-FFF2-40B4-BE49-F238E27FC236}">
                  <a16:creationId xmlns:a16="http://schemas.microsoft.com/office/drawing/2014/main" id="{018A46EE-22E5-4FED-9985-E287CC573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628"/>
              <a:ext cx="2448" cy="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Line 1072">
              <a:extLst>
                <a:ext uri="{FF2B5EF4-FFF2-40B4-BE49-F238E27FC236}">
                  <a16:creationId xmlns:a16="http://schemas.microsoft.com/office/drawing/2014/main" id="{D1192D4D-D7F7-47AE-9E63-CC1AF60795BA}"/>
                </a:ext>
              </a:extLst>
            </p:cNvPr>
            <p:cNvSpPr>
              <a:spLocks noChangeShapeType="1"/>
            </p:cNvSpPr>
            <p:nvPr/>
          </p:nvSpPr>
          <p:spPr bwMode="auto">
            <a:xfrm flipH="1" flipV="1">
              <a:off x="1820" y="2396"/>
              <a:ext cx="1280" cy="11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Line 1073">
              <a:extLst>
                <a:ext uri="{FF2B5EF4-FFF2-40B4-BE49-F238E27FC236}">
                  <a16:creationId xmlns:a16="http://schemas.microsoft.com/office/drawing/2014/main" id="{4EE893F7-42E8-4ADD-B0ED-F248F76C125D}"/>
                </a:ext>
              </a:extLst>
            </p:cNvPr>
            <p:cNvSpPr>
              <a:spLocks noChangeShapeType="1"/>
            </p:cNvSpPr>
            <p:nvPr/>
          </p:nvSpPr>
          <p:spPr bwMode="auto">
            <a:xfrm flipH="1" flipV="1">
              <a:off x="1654" y="2436"/>
              <a:ext cx="674" cy="16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074">
              <a:extLst>
                <a:ext uri="{FF2B5EF4-FFF2-40B4-BE49-F238E27FC236}">
                  <a16:creationId xmlns:a16="http://schemas.microsoft.com/office/drawing/2014/main" id="{C874654E-778E-4F32-99C3-4105562840B6}"/>
                </a:ext>
              </a:extLst>
            </p:cNvPr>
            <p:cNvSpPr>
              <a:spLocks noChangeShapeType="1"/>
            </p:cNvSpPr>
            <p:nvPr/>
          </p:nvSpPr>
          <p:spPr bwMode="auto">
            <a:xfrm flipH="1">
              <a:off x="1944" y="1866"/>
              <a:ext cx="1178" cy="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075">
              <a:extLst>
                <a:ext uri="{FF2B5EF4-FFF2-40B4-BE49-F238E27FC236}">
                  <a16:creationId xmlns:a16="http://schemas.microsoft.com/office/drawing/2014/main" id="{23CB659B-78D9-4610-A17A-4753F7121BA2}"/>
                </a:ext>
              </a:extLst>
            </p:cNvPr>
            <p:cNvSpPr>
              <a:spLocks noChangeShapeType="1"/>
            </p:cNvSpPr>
            <p:nvPr/>
          </p:nvSpPr>
          <p:spPr bwMode="auto">
            <a:xfrm flipH="1" flipV="1">
              <a:off x="994" y="1966"/>
              <a:ext cx="228" cy="23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78" name="Group 1076">
              <a:extLst>
                <a:ext uri="{FF2B5EF4-FFF2-40B4-BE49-F238E27FC236}">
                  <a16:creationId xmlns:a16="http://schemas.microsoft.com/office/drawing/2014/main" id="{CD655F56-A9ED-4EEE-AB5D-34962B1620EB}"/>
                </a:ext>
              </a:extLst>
            </p:cNvPr>
            <p:cNvGrpSpPr>
              <a:grpSpLocks/>
            </p:cNvGrpSpPr>
            <p:nvPr/>
          </p:nvGrpSpPr>
          <p:grpSpPr bwMode="auto">
            <a:xfrm>
              <a:off x="272" y="2192"/>
              <a:ext cx="324" cy="1548"/>
              <a:chOff x="272" y="2192"/>
              <a:chExt cx="324" cy="1548"/>
            </a:xfrm>
          </p:grpSpPr>
          <p:sp>
            <p:nvSpPr>
              <p:cNvPr id="36894" name="Line 1077">
                <a:extLst>
                  <a:ext uri="{FF2B5EF4-FFF2-40B4-BE49-F238E27FC236}">
                    <a16:creationId xmlns:a16="http://schemas.microsoft.com/office/drawing/2014/main" id="{905DCC32-4F2F-40C9-962E-4EC1E02BABA2}"/>
                  </a:ext>
                </a:extLst>
              </p:cNvPr>
              <p:cNvSpPr>
                <a:spLocks noChangeShapeType="1"/>
              </p:cNvSpPr>
              <p:nvPr/>
            </p:nvSpPr>
            <p:spPr bwMode="auto">
              <a:xfrm flipV="1">
                <a:off x="272" y="2192"/>
                <a:ext cx="324" cy="154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Line 1078">
                <a:extLst>
                  <a:ext uri="{FF2B5EF4-FFF2-40B4-BE49-F238E27FC236}">
                    <a16:creationId xmlns:a16="http://schemas.microsoft.com/office/drawing/2014/main" id="{F729AAE9-F9A7-4DB0-ACC4-8267EBB25C1F}"/>
                  </a:ext>
                </a:extLst>
              </p:cNvPr>
              <p:cNvSpPr>
                <a:spLocks noChangeShapeType="1"/>
              </p:cNvSpPr>
              <p:nvPr/>
            </p:nvSpPr>
            <p:spPr bwMode="auto">
              <a:xfrm flipV="1">
                <a:off x="274" y="3260"/>
                <a:ext cx="96"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79" name="Group 1079">
              <a:extLst>
                <a:ext uri="{FF2B5EF4-FFF2-40B4-BE49-F238E27FC236}">
                  <a16:creationId xmlns:a16="http://schemas.microsoft.com/office/drawing/2014/main" id="{B1C966F8-C518-4276-BE25-32F0CDAFEF3D}"/>
                </a:ext>
              </a:extLst>
            </p:cNvPr>
            <p:cNvGrpSpPr>
              <a:grpSpLocks/>
            </p:cNvGrpSpPr>
            <p:nvPr/>
          </p:nvGrpSpPr>
          <p:grpSpPr bwMode="auto">
            <a:xfrm>
              <a:off x="3036" y="3333"/>
              <a:ext cx="1068" cy="735"/>
              <a:chOff x="3036" y="3333"/>
              <a:chExt cx="1068" cy="735"/>
            </a:xfrm>
          </p:grpSpPr>
          <p:sp>
            <p:nvSpPr>
              <p:cNvPr id="36892" name="Text Box 1080">
                <a:extLst>
                  <a:ext uri="{FF2B5EF4-FFF2-40B4-BE49-F238E27FC236}">
                    <a16:creationId xmlns:a16="http://schemas.microsoft.com/office/drawing/2014/main" id="{DBBEDE82-4827-4EFF-BB03-54EF2AAD4F03}"/>
                  </a:ext>
                </a:extLst>
              </p:cNvPr>
              <p:cNvSpPr txBox="1">
                <a:spLocks noChangeArrowheads="1"/>
              </p:cNvSpPr>
              <p:nvPr/>
            </p:nvSpPr>
            <p:spPr bwMode="auto">
              <a:xfrm>
                <a:off x="3088" y="3440"/>
                <a:ext cx="98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n-US" altLang="en-US" b="1"/>
                  <a:t>The platform is not fully planked.  A worker can fall here.</a:t>
                </a:r>
              </a:p>
            </p:txBody>
          </p:sp>
          <p:sp>
            <p:nvSpPr>
              <p:cNvPr id="36893" name="Oval 1081">
                <a:extLst>
                  <a:ext uri="{FF2B5EF4-FFF2-40B4-BE49-F238E27FC236}">
                    <a16:creationId xmlns:a16="http://schemas.microsoft.com/office/drawing/2014/main" id="{D32BF83A-DC3E-415B-8084-AEFC96011FFF}"/>
                  </a:ext>
                </a:extLst>
              </p:cNvPr>
              <p:cNvSpPr>
                <a:spLocks noChangeArrowheads="1"/>
              </p:cNvSpPr>
              <p:nvPr/>
            </p:nvSpPr>
            <p:spPr bwMode="auto">
              <a:xfrm>
                <a:off x="3036" y="3333"/>
                <a:ext cx="1068" cy="73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0" name="Group 1082">
              <a:extLst>
                <a:ext uri="{FF2B5EF4-FFF2-40B4-BE49-F238E27FC236}">
                  <a16:creationId xmlns:a16="http://schemas.microsoft.com/office/drawing/2014/main" id="{59490D97-1D83-465B-934F-87DF34D63D4A}"/>
                </a:ext>
              </a:extLst>
            </p:cNvPr>
            <p:cNvGrpSpPr>
              <a:grpSpLocks/>
            </p:cNvGrpSpPr>
            <p:nvPr/>
          </p:nvGrpSpPr>
          <p:grpSpPr bwMode="auto">
            <a:xfrm>
              <a:off x="870" y="4063"/>
              <a:ext cx="2379" cy="1199"/>
              <a:chOff x="870" y="4063"/>
              <a:chExt cx="2379" cy="1199"/>
            </a:xfrm>
          </p:grpSpPr>
          <p:sp>
            <p:nvSpPr>
              <p:cNvPr id="36887" name="Text Box 1083">
                <a:extLst>
                  <a:ext uri="{FF2B5EF4-FFF2-40B4-BE49-F238E27FC236}">
                    <a16:creationId xmlns:a16="http://schemas.microsoft.com/office/drawing/2014/main" id="{C2557761-1F92-40C6-8032-2F893732E7E0}"/>
                  </a:ext>
                </a:extLst>
              </p:cNvPr>
              <p:cNvSpPr txBox="1">
                <a:spLocks noChangeArrowheads="1"/>
              </p:cNvSpPr>
              <p:nvPr/>
            </p:nvSpPr>
            <p:spPr bwMode="auto">
              <a:xfrm>
                <a:off x="1904" y="4172"/>
                <a:ext cx="1304"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n-US" altLang="en-US" b="1"/>
                  <a:t>The planks</a:t>
                </a:r>
                <a:r>
                  <a:rPr lang="en-US" altLang="en-US" b="1">
                    <a:cs typeface="Times New Roman" panose="02020603050405020304" pitchFamily="18" charset="0"/>
                  </a:rPr>
                  <a:t> are not cleated, secured, or restrained or overlapped at least 6 in. to prevent displacement.</a:t>
                </a:r>
              </a:p>
            </p:txBody>
          </p:sp>
          <p:grpSp>
            <p:nvGrpSpPr>
              <p:cNvPr id="36888" name="Group 1084">
                <a:extLst>
                  <a:ext uri="{FF2B5EF4-FFF2-40B4-BE49-F238E27FC236}">
                    <a16:creationId xmlns:a16="http://schemas.microsoft.com/office/drawing/2014/main" id="{2928FD34-C6CE-4700-820A-3F95AFE568FF}"/>
                  </a:ext>
                </a:extLst>
              </p:cNvPr>
              <p:cNvGrpSpPr>
                <a:grpSpLocks/>
              </p:cNvGrpSpPr>
              <p:nvPr/>
            </p:nvGrpSpPr>
            <p:grpSpPr bwMode="auto">
              <a:xfrm>
                <a:off x="870" y="4214"/>
                <a:ext cx="720" cy="1048"/>
                <a:chOff x="870" y="4214"/>
                <a:chExt cx="720" cy="1048"/>
              </a:xfrm>
            </p:grpSpPr>
            <p:sp>
              <p:nvSpPr>
                <p:cNvPr id="36890" name="Text Box 1085">
                  <a:extLst>
                    <a:ext uri="{FF2B5EF4-FFF2-40B4-BE49-F238E27FC236}">
                      <a16:creationId xmlns:a16="http://schemas.microsoft.com/office/drawing/2014/main" id="{E20721D3-0341-4E8F-99F5-7FA8C7526660}"/>
                    </a:ext>
                  </a:extLst>
                </p:cNvPr>
                <p:cNvSpPr txBox="1">
                  <a:spLocks noChangeArrowheads="1"/>
                </p:cNvSpPr>
                <p:nvPr/>
              </p:nvSpPr>
              <p:spPr bwMode="auto">
                <a:xfrm>
                  <a:off x="912" y="4300"/>
                  <a:ext cx="62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guardrails to prevent a worker from falling.</a:t>
                  </a:r>
                </a:p>
              </p:txBody>
            </p:sp>
            <p:sp>
              <p:nvSpPr>
                <p:cNvPr id="36891" name="Oval 1086">
                  <a:extLst>
                    <a:ext uri="{FF2B5EF4-FFF2-40B4-BE49-F238E27FC236}">
                      <a16:creationId xmlns:a16="http://schemas.microsoft.com/office/drawing/2014/main" id="{9ECDE885-CA01-461F-864D-5DAE190C1012}"/>
                    </a:ext>
                  </a:extLst>
                </p:cNvPr>
                <p:cNvSpPr>
                  <a:spLocks noChangeArrowheads="1"/>
                </p:cNvSpPr>
                <p:nvPr/>
              </p:nvSpPr>
              <p:spPr bwMode="auto">
                <a:xfrm>
                  <a:off x="870" y="4214"/>
                  <a:ext cx="720" cy="10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6889" name="Oval 1087">
                <a:extLst>
                  <a:ext uri="{FF2B5EF4-FFF2-40B4-BE49-F238E27FC236}">
                    <a16:creationId xmlns:a16="http://schemas.microsoft.com/office/drawing/2014/main" id="{D73A3A5B-8B9A-4A43-BF67-96403F358DFE}"/>
                  </a:ext>
                </a:extLst>
              </p:cNvPr>
              <p:cNvSpPr>
                <a:spLocks noChangeArrowheads="1"/>
              </p:cNvSpPr>
              <p:nvPr/>
            </p:nvSpPr>
            <p:spPr bwMode="auto">
              <a:xfrm>
                <a:off x="1849" y="4063"/>
                <a:ext cx="1400" cy="107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1" name="Group 1088">
              <a:extLst>
                <a:ext uri="{FF2B5EF4-FFF2-40B4-BE49-F238E27FC236}">
                  <a16:creationId xmlns:a16="http://schemas.microsoft.com/office/drawing/2014/main" id="{D9BDD55C-2F09-482F-AEB7-D9A8BBB95831}"/>
                </a:ext>
              </a:extLst>
            </p:cNvPr>
            <p:cNvGrpSpPr>
              <a:grpSpLocks/>
            </p:cNvGrpSpPr>
            <p:nvPr/>
          </p:nvGrpSpPr>
          <p:grpSpPr bwMode="auto">
            <a:xfrm>
              <a:off x="18" y="3656"/>
              <a:ext cx="738" cy="1224"/>
              <a:chOff x="18" y="3656"/>
              <a:chExt cx="738" cy="1224"/>
            </a:xfrm>
          </p:grpSpPr>
          <p:sp>
            <p:nvSpPr>
              <p:cNvPr id="36885" name="Text Box 1089">
                <a:extLst>
                  <a:ext uri="{FF2B5EF4-FFF2-40B4-BE49-F238E27FC236}">
                    <a16:creationId xmlns:a16="http://schemas.microsoft.com/office/drawing/2014/main" id="{19D0E205-A899-4A37-9355-53A69EF04779}"/>
                  </a:ext>
                </a:extLst>
              </p:cNvPr>
              <p:cNvSpPr txBox="1">
                <a:spLocks noChangeArrowheads="1"/>
              </p:cNvSpPr>
              <p:nvPr/>
            </p:nvSpPr>
            <p:spPr bwMode="auto">
              <a:xfrm>
                <a:off x="81" y="3697"/>
                <a:ext cx="624"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toeboards to prevent tools and materials from falling.</a:t>
                </a:r>
              </a:p>
            </p:txBody>
          </p:sp>
          <p:sp>
            <p:nvSpPr>
              <p:cNvPr id="36886" name="Oval 1090">
                <a:extLst>
                  <a:ext uri="{FF2B5EF4-FFF2-40B4-BE49-F238E27FC236}">
                    <a16:creationId xmlns:a16="http://schemas.microsoft.com/office/drawing/2014/main" id="{FC25BD7C-598A-4872-9300-49A6C367CF29}"/>
                  </a:ext>
                </a:extLst>
              </p:cNvPr>
              <p:cNvSpPr>
                <a:spLocks noChangeArrowheads="1"/>
              </p:cNvSpPr>
              <p:nvPr/>
            </p:nvSpPr>
            <p:spPr bwMode="auto">
              <a:xfrm>
                <a:off x="18" y="3656"/>
                <a:ext cx="738" cy="122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2" name="Group 1091">
              <a:extLst>
                <a:ext uri="{FF2B5EF4-FFF2-40B4-BE49-F238E27FC236}">
                  <a16:creationId xmlns:a16="http://schemas.microsoft.com/office/drawing/2014/main" id="{01FC196C-3F26-4D01-B6BD-744EDC07507F}"/>
                </a:ext>
              </a:extLst>
            </p:cNvPr>
            <p:cNvGrpSpPr>
              <a:grpSpLocks/>
            </p:cNvGrpSpPr>
            <p:nvPr/>
          </p:nvGrpSpPr>
          <p:grpSpPr bwMode="auto">
            <a:xfrm>
              <a:off x="3000" y="1592"/>
              <a:ext cx="1167" cy="1135"/>
              <a:chOff x="3000" y="1592"/>
              <a:chExt cx="1167" cy="1135"/>
            </a:xfrm>
          </p:grpSpPr>
          <p:sp>
            <p:nvSpPr>
              <p:cNvPr id="36883" name="Text Box 1092">
                <a:extLst>
                  <a:ext uri="{FF2B5EF4-FFF2-40B4-BE49-F238E27FC236}">
                    <a16:creationId xmlns:a16="http://schemas.microsoft.com/office/drawing/2014/main" id="{80856228-E873-41BF-9AD1-B2A02317D258}"/>
                  </a:ext>
                </a:extLst>
              </p:cNvPr>
              <p:cNvSpPr txBox="1">
                <a:spLocks noChangeArrowheads="1"/>
              </p:cNvSpPr>
              <p:nvPr/>
            </p:nvSpPr>
            <p:spPr bwMode="auto">
              <a:xfrm>
                <a:off x="3080" y="1700"/>
                <a:ext cx="100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There is more than a 14-inch gap between the building and the scaffold platform.  A worker can fall here.</a:t>
                </a:r>
              </a:p>
            </p:txBody>
          </p:sp>
          <p:sp>
            <p:nvSpPr>
              <p:cNvPr id="36884" name="Oval 1093">
                <a:extLst>
                  <a:ext uri="{FF2B5EF4-FFF2-40B4-BE49-F238E27FC236}">
                    <a16:creationId xmlns:a16="http://schemas.microsoft.com/office/drawing/2014/main" id="{C4F163BD-0D3D-434C-9EB0-AED380697079}"/>
                  </a:ext>
                </a:extLst>
              </p:cNvPr>
              <p:cNvSpPr>
                <a:spLocks noChangeArrowheads="1"/>
              </p:cNvSpPr>
              <p:nvPr/>
            </p:nvSpPr>
            <p:spPr bwMode="auto">
              <a:xfrm>
                <a:off x="3000" y="1592"/>
                <a:ext cx="1167" cy="113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36870" name="Object 1095">
            <a:extLst>
              <a:ext uri="{FF2B5EF4-FFF2-40B4-BE49-F238E27FC236}">
                <a16:creationId xmlns:a16="http://schemas.microsoft.com/office/drawing/2014/main" id="{6A3DAE9D-528A-4313-91F4-B62452EAE6CE}"/>
              </a:ext>
            </a:extLst>
          </p:cNvPr>
          <p:cNvGraphicFramePr>
            <a:graphicFrameLocks noChangeAspect="1"/>
          </p:cNvGraphicFramePr>
          <p:nvPr/>
        </p:nvGraphicFramePr>
        <p:xfrm>
          <a:off x="242888" y="7989888"/>
          <a:ext cx="814387" cy="692150"/>
        </p:xfrm>
        <a:graphic>
          <a:graphicData uri="http://schemas.openxmlformats.org/presentationml/2006/ole">
            <mc:AlternateContent xmlns:mc="http://schemas.openxmlformats.org/markup-compatibility/2006">
              <mc:Choice xmlns:v="urn:schemas-microsoft-com:vml" Requires="v">
                <p:oleObj spid="_x0000_s36914" name="Clip" r:id="rId4" imgW="370876" imgH="315153" progId="MS_ClipArt_Gallery.2">
                  <p:embed/>
                </p:oleObj>
              </mc:Choice>
              <mc:Fallback>
                <p:oleObj name="Clip" r:id="rId4" imgW="370876" imgH="315153" progId="MS_ClipArt_Gallery.2">
                  <p:embed/>
                  <p:pic>
                    <p:nvPicPr>
                      <p:cNvPr id="0" name="Object 10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7989888"/>
                        <a:ext cx="81438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Text Box 1096">
            <a:extLst>
              <a:ext uri="{FF2B5EF4-FFF2-40B4-BE49-F238E27FC236}">
                <a16:creationId xmlns:a16="http://schemas.microsoft.com/office/drawing/2014/main" id="{AAF9F7FC-83A1-4A64-B561-1D055C09980B}"/>
              </a:ext>
            </a:extLst>
          </p:cNvPr>
          <p:cNvSpPr txBox="1">
            <a:spLocks noChangeArrowheads="1"/>
          </p:cNvSpPr>
          <p:nvPr/>
        </p:nvSpPr>
        <p:spPr bwMode="auto">
          <a:xfrm>
            <a:off x="962025" y="8020050"/>
            <a:ext cx="38195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Wood planks must be of superior strength.  Scaffold planks can´t be of nominal strength - they must have a special stamp.</a:t>
            </a:r>
          </a:p>
        </p:txBody>
      </p:sp>
      <p:sp>
        <p:nvSpPr>
          <p:cNvPr id="36872" name="Text Box 1098">
            <a:extLst>
              <a:ext uri="{FF2B5EF4-FFF2-40B4-BE49-F238E27FC236}">
                <a16:creationId xmlns:a16="http://schemas.microsoft.com/office/drawing/2014/main" id="{1299AACD-B896-49D3-9341-7D5B31D0491C}"/>
              </a:ext>
            </a:extLst>
          </p:cNvPr>
          <p:cNvSpPr txBox="1">
            <a:spLocks noChangeArrowheads="1"/>
          </p:cNvSpPr>
          <p:nvPr/>
        </p:nvSpPr>
        <p:spPr bwMode="auto">
          <a:xfrm>
            <a:off x="30638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Platform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a:extLst>
              <a:ext uri="{FF2B5EF4-FFF2-40B4-BE49-F238E27FC236}">
                <a16:creationId xmlns:a16="http://schemas.microsoft.com/office/drawing/2014/main" id="{A46531F9-263A-48BE-95F0-669329AFB894}"/>
              </a:ext>
            </a:extLst>
          </p:cNvPr>
          <p:cNvSpPr txBox="1">
            <a:spLocks noChangeArrowheads="1"/>
          </p:cNvSpPr>
          <p:nvPr/>
        </p:nvSpPr>
        <p:spPr bwMode="auto">
          <a:xfrm>
            <a:off x="228600" y="1295400"/>
            <a:ext cx="6324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b="1"/>
              <a:t>La plataforma es el área de trabajo del andamio.  ¡Cersiórese de que este seguro!</a:t>
            </a:r>
          </a:p>
        </p:txBody>
      </p:sp>
      <p:sp>
        <p:nvSpPr>
          <p:cNvPr id="37891" name="AutoShape 1027">
            <a:extLst>
              <a:ext uri="{FF2B5EF4-FFF2-40B4-BE49-F238E27FC236}">
                <a16:creationId xmlns:a16="http://schemas.microsoft.com/office/drawing/2014/main" id="{7FF4513B-2EBC-41F9-B0D1-2B073FC1E9E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7892" name="Group 1053">
            <a:extLst>
              <a:ext uri="{FF2B5EF4-FFF2-40B4-BE49-F238E27FC236}">
                <a16:creationId xmlns:a16="http://schemas.microsoft.com/office/drawing/2014/main" id="{4B476276-BEEF-40E9-9EAE-160CB77A562B}"/>
              </a:ext>
            </a:extLst>
          </p:cNvPr>
          <p:cNvGrpSpPr>
            <a:grpSpLocks/>
          </p:cNvGrpSpPr>
          <p:nvPr/>
        </p:nvGrpSpPr>
        <p:grpSpPr bwMode="auto">
          <a:xfrm>
            <a:off x="66675" y="1703388"/>
            <a:ext cx="6638925" cy="6137275"/>
            <a:chOff x="42" y="1536"/>
            <a:chExt cx="4182" cy="3866"/>
          </a:xfrm>
        </p:grpSpPr>
        <p:pic>
          <p:nvPicPr>
            <p:cNvPr id="37913" name="Picture 1054" descr="C:\WINDOWS\Image1.jpg">
              <a:extLst>
                <a:ext uri="{FF2B5EF4-FFF2-40B4-BE49-F238E27FC236}">
                  <a16:creationId xmlns:a16="http://schemas.microsoft.com/office/drawing/2014/main" id="{7BBAE854-829F-415F-B34D-74552DDD4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628"/>
              <a:ext cx="2448" cy="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Line 1055">
              <a:extLst>
                <a:ext uri="{FF2B5EF4-FFF2-40B4-BE49-F238E27FC236}">
                  <a16:creationId xmlns:a16="http://schemas.microsoft.com/office/drawing/2014/main" id="{707BA1CD-99C1-479F-96DB-274AA6E84B81}"/>
                </a:ext>
              </a:extLst>
            </p:cNvPr>
            <p:cNvSpPr>
              <a:spLocks noChangeShapeType="1"/>
            </p:cNvSpPr>
            <p:nvPr/>
          </p:nvSpPr>
          <p:spPr bwMode="auto">
            <a:xfrm flipH="1" flipV="1">
              <a:off x="1820" y="2396"/>
              <a:ext cx="1352" cy="10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1056">
              <a:extLst>
                <a:ext uri="{FF2B5EF4-FFF2-40B4-BE49-F238E27FC236}">
                  <a16:creationId xmlns:a16="http://schemas.microsoft.com/office/drawing/2014/main" id="{58C22B1B-0277-4F34-B372-9158041FDDF0}"/>
                </a:ext>
              </a:extLst>
            </p:cNvPr>
            <p:cNvSpPr>
              <a:spLocks noChangeShapeType="1"/>
            </p:cNvSpPr>
            <p:nvPr/>
          </p:nvSpPr>
          <p:spPr bwMode="auto">
            <a:xfrm flipH="1" flipV="1">
              <a:off x="1654" y="2436"/>
              <a:ext cx="650" cy="161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Line 1057">
              <a:extLst>
                <a:ext uri="{FF2B5EF4-FFF2-40B4-BE49-F238E27FC236}">
                  <a16:creationId xmlns:a16="http://schemas.microsoft.com/office/drawing/2014/main" id="{414AD241-5A1B-4774-A125-6BE912ADDEFB}"/>
                </a:ext>
              </a:extLst>
            </p:cNvPr>
            <p:cNvSpPr>
              <a:spLocks noChangeShapeType="1"/>
            </p:cNvSpPr>
            <p:nvPr/>
          </p:nvSpPr>
          <p:spPr bwMode="auto">
            <a:xfrm flipH="1">
              <a:off x="1944" y="1866"/>
              <a:ext cx="1178" cy="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1058">
              <a:extLst>
                <a:ext uri="{FF2B5EF4-FFF2-40B4-BE49-F238E27FC236}">
                  <a16:creationId xmlns:a16="http://schemas.microsoft.com/office/drawing/2014/main" id="{E51A8E8D-EAF7-4C79-A878-810665A8E910}"/>
                </a:ext>
              </a:extLst>
            </p:cNvPr>
            <p:cNvSpPr>
              <a:spLocks noChangeShapeType="1"/>
            </p:cNvSpPr>
            <p:nvPr/>
          </p:nvSpPr>
          <p:spPr bwMode="auto">
            <a:xfrm flipH="1" flipV="1">
              <a:off x="994" y="1966"/>
              <a:ext cx="186" cy="16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Line 1059">
              <a:extLst>
                <a:ext uri="{FF2B5EF4-FFF2-40B4-BE49-F238E27FC236}">
                  <a16:creationId xmlns:a16="http://schemas.microsoft.com/office/drawing/2014/main" id="{94EFB742-D876-408C-AC35-610D685CBB65}"/>
                </a:ext>
              </a:extLst>
            </p:cNvPr>
            <p:cNvSpPr>
              <a:spLocks noChangeShapeType="1"/>
            </p:cNvSpPr>
            <p:nvPr/>
          </p:nvSpPr>
          <p:spPr bwMode="auto">
            <a:xfrm flipV="1">
              <a:off x="428" y="2192"/>
              <a:ext cx="168" cy="159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Text Box 1060">
              <a:extLst>
                <a:ext uri="{FF2B5EF4-FFF2-40B4-BE49-F238E27FC236}">
                  <a16:creationId xmlns:a16="http://schemas.microsoft.com/office/drawing/2014/main" id="{CFB062D3-F0C8-495E-BFC1-70CCB4F6A4AE}"/>
                </a:ext>
              </a:extLst>
            </p:cNvPr>
            <p:cNvSpPr txBox="1">
              <a:spLocks noChangeArrowheads="1"/>
            </p:cNvSpPr>
            <p:nvPr/>
          </p:nvSpPr>
          <p:spPr bwMode="auto">
            <a:xfrm>
              <a:off x="1904" y="4172"/>
              <a:ext cx="1304" cy="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s-ES_tradnl" altLang="en-US" b="1"/>
                <a:t>Los </a:t>
              </a:r>
              <a:r>
                <a:rPr lang="en-US" altLang="en-US" b="1"/>
                <a:t>tablon</a:t>
              </a:r>
              <a:r>
                <a:rPr lang="es-ES_tradnl" altLang="en-US" b="1"/>
                <a:t>es</a:t>
              </a:r>
              <a:r>
                <a:rPr lang="en-US" altLang="en-US" b="1"/>
                <a:t> </a:t>
              </a:r>
              <a:r>
                <a:rPr lang="es-MX" altLang="en-US" b="1">
                  <a:cs typeface="Times New Roman" panose="02020603050405020304" pitchFamily="18" charset="0"/>
                </a:rPr>
                <a:t>no están enlistonados o restringidos por ganchos o medios equivalentes, o no están empalmados por lo menos 6 pulgadas (15 cm.) para prevenir desplazamiento.</a:t>
              </a:r>
              <a:endParaRPr lang="en-US" altLang="en-US"/>
            </a:p>
          </p:txBody>
        </p:sp>
        <p:sp>
          <p:nvSpPr>
            <p:cNvPr id="37920" name="Line 1061">
              <a:extLst>
                <a:ext uri="{FF2B5EF4-FFF2-40B4-BE49-F238E27FC236}">
                  <a16:creationId xmlns:a16="http://schemas.microsoft.com/office/drawing/2014/main" id="{C9DE8D0F-1891-4EBA-AF38-A9549A2684DB}"/>
                </a:ext>
              </a:extLst>
            </p:cNvPr>
            <p:cNvSpPr>
              <a:spLocks noChangeShapeType="1"/>
            </p:cNvSpPr>
            <p:nvPr/>
          </p:nvSpPr>
          <p:spPr bwMode="auto">
            <a:xfrm flipV="1">
              <a:off x="372" y="3252"/>
              <a:ext cx="108" cy="9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21" name="Group 1062">
              <a:extLst>
                <a:ext uri="{FF2B5EF4-FFF2-40B4-BE49-F238E27FC236}">
                  <a16:creationId xmlns:a16="http://schemas.microsoft.com/office/drawing/2014/main" id="{EE811E95-D879-442C-A70E-16C4494AB77B}"/>
                </a:ext>
              </a:extLst>
            </p:cNvPr>
            <p:cNvGrpSpPr>
              <a:grpSpLocks/>
            </p:cNvGrpSpPr>
            <p:nvPr/>
          </p:nvGrpSpPr>
          <p:grpSpPr bwMode="auto">
            <a:xfrm>
              <a:off x="934" y="3542"/>
              <a:ext cx="864" cy="922"/>
              <a:chOff x="814" y="4214"/>
              <a:chExt cx="864" cy="922"/>
            </a:xfrm>
          </p:grpSpPr>
          <p:sp>
            <p:nvSpPr>
              <p:cNvPr id="37931" name="Text Box 1063">
                <a:extLst>
                  <a:ext uri="{FF2B5EF4-FFF2-40B4-BE49-F238E27FC236}">
                    <a16:creationId xmlns:a16="http://schemas.microsoft.com/office/drawing/2014/main" id="{B4A3F6B8-BD4F-47A0-A53E-682017CEAD85}"/>
                  </a:ext>
                </a:extLst>
              </p:cNvPr>
              <p:cNvSpPr txBox="1">
                <a:spLocks noChangeArrowheads="1"/>
              </p:cNvSpPr>
              <p:nvPr/>
            </p:nvSpPr>
            <p:spPr bwMode="auto">
              <a:xfrm>
                <a:off x="832" y="4284"/>
                <a:ext cx="832"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a:t>
                </a:r>
                <a:r>
                  <a:rPr lang="es-ES_tradnl" altLang="en-US" b="1"/>
                  <a:t>tiene guardarrieles para prevenir la caída de un trabajador.</a:t>
                </a:r>
                <a:endParaRPr lang="en-US" altLang="en-US" b="1"/>
              </a:p>
            </p:txBody>
          </p:sp>
          <p:sp>
            <p:nvSpPr>
              <p:cNvPr id="37932" name="Oval 1064">
                <a:extLst>
                  <a:ext uri="{FF2B5EF4-FFF2-40B4-BE49-F238E27FC236}">
                    <a16:creationId xmlns:a16="http://schemas.microsoft.com/office/drawing/2014/main" id="{93A549A7-3C19-491C-8059-D91ABE411FE2}"/>
                  </a:ext>
                </a:extLst>
              </p:cNvPr>
              <p:cNvSpPr>
                <a:spLocks noChangeArrowheads="1"/>
              </p:cNvSpPr>
              <p:nvPr/>
            </p:nvSpPr>
            <p:spPr bwMode="auto">
              <a:xfrm>
                <a:off x="814" y="4214"/>
                <a:ext cx="864" cy="92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7922" name="Text Box 1065">
              <a:extLst>
                <a:ext uri="{FF2B5EF4-FFF2-40B4-BE49-F238E27FC236}">
                  <a16:creationId xmlns:a16="http://schemas.microsoft.com/office/drawing/2014/main" id="{1ACF795E-EC6B-4E70-8846-42815B207B58}"/>
                </a:ext>
              </a:extLst>
            </p:cNvPr>
            <p:cNvSpPr txBox="1">
              <a:spLocks noChangeArrowheads="1"/>
            </p:cNvSpPr>
            <p:nvPr/>
          </p:nvSpPr>
          <p:spPr bwMode="auto">
            <a:xfrm>
              <a:off x="3172" y="3198"/>
              <a:ext cx="894" cy="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s-ES_tradnl" altLang="en-US" b="1"/>
                <a:t>La plataforma no esta completamente entablonada.  Aquí se puede caer un trabajador.</a:t>
              </a:r>
              <a:endParaRPr lang="en-US" altLang="en-US" b="1"/>
            </a:p>
          </p:txBody>
        </p:sp>
        <p:sp>
          <p:nvSpPr>
            <p:cNvPr id="37923" name="Oval 1066">
              <a:extLst>
                <a:ext uri="{FF2B5EF4-FFF2-40B4-BE49-F238E27FC236}">
                  <a16:creationId xmlns:a16="http://schemas.microsoft.com/office/drawing/2014/main" id="{6D3F349E-35AC-4143-95FD-03C77F68EC7D}"/>
                </a:ext>
              </a:extLst>
            </p:cNvPr>
            <p:cNvSpPr>
              <a:spLocks noChangeArrowheads="1"/>
            </p:cNvSpPr>
            <p:nvPr/>
          </p:nvSpPr>
          <p:spPr bwMode="auto">
            <a:xfrm>
              <a:off x="3102" y="3042"/>
              <a:ext cx="106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7924" name="Oval 1067">
              <a:extLst>
                <a:ext uri="{FF2B5EF4-FFF2-40B4-BE49-F238E27FC236}">
                  <a16:creationId xmlns:a16="http://schemas.microsoft.com/office/drawing/2014/main" id="{964E1249-B736-4B1D-91A8-A2DFFEEE5FA1}"/>
                </a:ext>
              </a:extLst>
            </p:cNvPr>
            <p:cNvSpPr>
              <a:spLocks noChangeArrowheads="1"/>
            </p:cNvSpPr>
            <p:nvPr/>
          </p:nvSpPr>
          <p:spPr bwMode="auto">
            <a:xfrm>
              <a:off x="1808" y="3964"/>
              <a:ext cx="1486" cy="1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7925" name="Group 1068">
              <a:extLst>
                <a:ext uri="{FF2B5EF4-FFF2-40B4-BE49-F238E27FC236}">
                  <a16:creationId xmlns:a16="http://schemas.microsoft.com/office/drawing/2014/main" id="{31EF0E81-F254-4EFC-90AB-54A3F4B664FD}"/>
                </a:ext>
              </a:extLst>
            </p:cNvPr>
            <p:cNvGrpSpPr>
              <a:grpSpLocks/>
            </p:cNvGrpSpPr>
            <p:nvPr/>
          </p:nvGrpSpPr>
          <p:grpSpPr bwMode="auto">
            <a:xfrm>
              <a:off x="42" y="4170"/>
              <a:ext cx="906" cy="1232"/>
              <a:chOff x="18" y="3664"/>
              <a:chExt cx="906" cy="1232"/>
            </a:xfrm>
          </p:grpSpPr>
          <p:sp>
            <p:nvSpPr>
              <p:cNvPr id="37929" name="Text Box 1069">
                <a:extLst>
                  <a:ext uri="{FF2B5EF4-FFF2-40B4-BE49-F238E27FC236}">
                    <a16:creationId xmlns:a16="http://schemas.microsoft.com/office/drawing/2014/main" id="{DB623A63-67B8-4885-8AAD-440DFB57C60E}"/>
                  </a:ext>
                </a:extLst>
              </p:cNvPr>
              <p:cNvSpPr txBox="1">
                <a:spLocks noChangeArrowheads="1"/>
              </p:cNvSpPr>
              <p:nvPr/>
            </p:nvSpPr>
            <p:spPr bwMode="auto">
              <a:xfrm>
                <a:off x="120" y="3746"/>
                <a:ext cx="72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_tradnl" altLang="en-US" b="1"/>
                  <a:t>No tiene</a:t>
                </a:r>
                <a:r>
                  <a:rPr lang="en-US" altLang="en-US" b="1"/>
                  <a:t> tabla de pie para prevenir la caída de herramienta y material.</a:t>
                </a:r>
              </a:p>
            </p:txBody>
          </p:sp>
          <p:sp>
            <p:nvSpPr>
              <p:cNvPr id="37930" name="Oval 1070">
                <a:extLst>
                  <a:ext uri="{FF2B5EF4-FFF2-40B4-BE49-F238E27FC236}">
                    <a16:creationId xmlns:a16="http://schemas.microsoft.com/office/drawing/2014/main" id="{98A79039-32AD-48BC-B64D-F5EFF66C6060}"/>
                  </a:ext>
                </a:extLst>
              </p:cNvPr>
              <p:cNvSpPr>
                <a:spLocks noChangeArrowheads="1"/>
              </p:cNvSpPr>
              <p:nvPr/>
            </p:nvSpPr>
            <p:spPr bwMode="auto">
              <a:xfrm>
                <a:off x="18" y="3664"/>
                <a:ext cx="906" cy="1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7926" name="Group 1071">
              <a:extLst>
                <a:ext uri="{FF2B5EF4-FFF2-40B4-BE49-F238E27FC236}">
                  <a16:creationId xmlns:a16="http://schemas.microsoft.com/office/drawing/2014/main" id="{BCAD5E6A-FB09-487A-A64F-2DD0B4C1A7F2}"/>
                </a:ext>
              </a:extLst>
            </p:cNvPr>
            <p:cNvGrpSpPr>
              <a:grpSpLocks/>
            </p:cNvGrpSpPr>
            <p:nvPr/>
          </p:nvGrpSpPr>
          <p:grpSpPr bwMode="auto">
            <a:xfrm>
              <a:off x="2928" y="1536"/>
              <a:ext cx="1296" cy="1392"/>
              <a:chOff x="2928" y="1536"/>
              <a:chExt cx="1296" cy="1392"/>
            </a:xfrm>
          </p:grpSpPr>
          <p:sp>
            <p:nvSpPr>
              <p:cNvPr id="37927" name="Text Box 1072">
                <a:extLst>
                  <a:ext uri="{FF2B5EF4-FFF2-40B4-BE49-F238E27FC236}">
                    <a16:creationId xmlns:a16="http://schemas.microsoft.com/office/drawing/2014/main" id="{A0950A37-CFF5-46E8-BC94-709C36C8A1F5}"/>
                  </a:ext>
                </a:extLst>
              </p:cNvPr>
              <p:cNvSpPr txBox="1">
                <a:spLocks noChangeArrowheads="1"/>
              </p:cNvSpPr>
              <p:nvPr/>
            </p:nvSpPr>
            <p:spPr bwMode="auto">
              <a:xfrm>
                <a:off x="3080" y="1700"/>
                <a:ext cx="1008"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_tradnl" altLang="en-US" b="1"/>
                  <a:t>Hay una abertura de más de 14 pulgadas (35 cm.) entre el edificio y la plataforma del andamio.  Aquí se puede caer un trabajador.</a:t>
                </a:r>
                <a:endParaRPr lang="en-US" altLang="en-US" b="1"/>
              </a:p>
            </p:txBody>
          </p:sp>
          <p:sp>
            <p:nvSpPr>
              <p:cNvPr id="37928" name="Oval 1073">
                <a:extLst>
                  <a:ext uri="{FF2B5EF4-FFF2-40B4-BE49-F238E27FC236}">
                    <a16:creationId xmlns:a16="http://schemas.microsoft.com/office/drawing/2014/main" id="{0A073F0D-BD62-4A37-9C4D-0EAD208729DB}"/>
                  </a:ext>
                </a:extLst>
              </p:cNvPr>
              <p:cNvSpPr>
                <a:spLocks noChangeArrowheads="1"/>
              </p:cNvSpPr>
              <p:nvPr/>
            </p:nvSpPr>
            <p:spPr bwMode="auto">
              <a:xfrm>
                <a:off x="2928" y="1536"/>
                <a:ext cx="1296" cy="13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pSp>
        <p:nvGrpSpPr>
          <p:cNvPr id="37893" name="Group 1094">
            <a:extLst>
              <a:ext uri="{FF2B5EF4-FFF2-40B4-BE49-F238E27FC236}">
                <a16:creationId xmlns:a16="http://schemas.microsoft.com/office/drawing/2014/main" id="{1000E51C-28BE-457E-91E6-9EBBD5857E17}"/>
              </a:ext>
            </a:extLst>
          </p:cNvPr>
          <p:cNvGrpSpPr>
            <a:grpSpLocks/>
          </p:cNvGrpSpPr>
          <p:nvPr/>
        </p:nvGrpSpPr>
        <p:grpSpPr bwMode="auto">
          <a:xfrm>
            <a:off x="5440363" y="6892925"/>
            <a:ext cx="1368425" cy="1897063"/>
            <a:chOff x="3430" y="4444"/>
            <a:chExt cx="862" cy="1195"/>
          </a:xfrm>
        </p:grpSpPr>
        <p:grpSp>
          <p:nvGrpSpPr>
            <p:cNvPr id="37897" name="Group 1089">
              <a:extLst>
                <a:ext uri="{FF2B5EF4-FFF2-40B4-BE49-F238E27FC236}">
                  <a16:creationId xmlns:a16="http://schemas.microsoft.com/office/drawing/2014/main" id="{A1010352-77A8-470D-8A61-3F9096216341}"/>
                </a:ext>
              </a:extLst>
            </p:cNvPr>
            <p:cNvGrpSpPr>
              <a:grpSpLocks/>
            </p:cNvGrpSpPr>
            <p:nvPr/>
          </p:nvGrpSpPr>
          <p:grpSpPr bwMode="auto">
            <a:xfrm>
              <a:off x="3840" y="5048"/>
              <a:ext cx="452" cy="591"/>
              <a:chOff x="3840" y="5048"/>
              <a:chExt cx="452" cy="591"/>
            </a:xfrm>
          </p:grpSpPr>
          <p:sp>
            <p:nvSpPr>
              <p:cNvPr id="37901" name="Line 1075">
                <a:extLst>
                  <a:ext uri="{FF2B5EF4-FFF2-40B4-BE49-F238E27FC236}">
                    <a16:creationId xmlns:a16="http://schemas.microsoft.com/office/drawing/2014/main" id="{BE1A2C0B-9FC2-4F3E-A3ED-37B1E231A2E4}"/>
                  </a:ext>
                </a:extLst>
              </p:cNvPr>
              <p:cNvSpPr>
                <a:spLocks noChangeShapeType="1"/>
              </p:cNvSpPr>
              <p:nvPr/>
            </p:nvSpPr>
            <p:spPr bwMode="auto">
              <a:xfrm>
                <a:off x="3840" y="5616"/>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02" name="Group 1076">
                <a:extLst>
                  <a:ext uri="{FF2B5EF4-FFF2-40B4-BE49-F238E27FC236}">
                    <a16:creationId xmlns:a16="http://schemas.microsoft.com/office/drawing/2014/main" id="{AD381336-C7AD-4CBC-886B-AEE30E7FC71E}"/>
                  </a:ext>
                </a:extLst>
              </p:cNvPr>
              <p:cNvGrpSpPr>
                <a:grpSpLocks/>
              </p:cNvGrpSpPr>
              <p:nvPr/>
            </p:nvGrpSpPr>
            <p:grpSpPr bwMode="auto">
              <a:xfrm>
                <a:off x="3915" y="5048"/>
                <a:ext cx="377" cy="591"/>
                <a:chOff x="3882" y="3487"/>
                <a:chExt cx="377" cy="591"/>
              </a:xfrm>
            </p:grpSpPr>
            <p:sp>
              <p:nvSpPr>
                <p:cNvPr id="37903" name="Text Box 1077">
                  <a:extLst>
                    <a:ext uri="{FF2B5EF4-FFF2-40B4-BE49-F238E27FC236}">
                      <a16:creationId xmlns:a16="http://schemas.microsoft.com/office/drawing/2014/main" id="{D6EFE46D-1F6C-4886-AF12-24D39F9E5840}"/>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a:t>
                  </a:r>
                  <a:endParaRPr lang="en-US" altLang="en-US" b="1"/>
                </a:p>
              </p:txBody>
            </p:sp>
            <p:grpSp>
              <p:nvGrpSpPr>
                <p:cNvPr id="37904" name="Group 1078">
                  <a:extLst>
                    <a:ext uri="{FF2B5EF4-FFF2-40B4-BE49-F238E27FC236}">
                      <a16:creationId xmlns:a16="http://schemas.microsoft.com/office/drawing/2014/main" id="{F9A3B20E-49F4-4347-9972-0AFD5BE3303F}"/>
                    </a:ext>
                  </a:extLst>
                </p:cNvPr>
                <p:cNvGrpSpPr>
                  <a:grpSpLocks/>
                </p:cNvGrpSpPr>
                <p:nvPr/>
              </p:nvGrpSpPr>
              <p:grpSpPr bwMode="auto">
                <a:xfrm>
                  <a:off x="3882" y="3487"/>
                  <a:ext cx="322" cy="591"/>
                  <a:chOff x="1293" y="1641"/>
                  <a:chExt cx="1732" cy="2477"/>
                </a:xfrm>
              </p:grpSpPr>
              <p:sp>
                <p:nvSpPr>
                  <p:cNvPr id="37905" name="Freeform 1079">
                    <a:extLst>
                      <a:ext uri="{FF2B5EF4-FFF2-40B4-BE49-F238E27FC236}">
                        <a16:creationId xmlns:a16="http://schemas.microsoft.com/office/drawing/2014/main" id="{FB282753-8C00-4B8A-87B7-1BF96F2EB534}"/>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06" name="Group 1080">
                    <a:extLst>
                      <a:ext uri="{FF2B5EF4-FFF2-40B4-BE49-F238E27FC236}">
                        <a16:creationId xmlns:a16="http://schemas.microsoft.com/office/drawing/2014/main" id="{4BEAD832-036F-4073-88D1-D3B876583CCD}"/>
                      </a:ext>
                    </a:extLst>
                  </p:cNvPr>
                  <p:cNvGrpSpPr>
                    <a:grpSpLocks/>
                  </p:cNvGrpSpPr>
                  <p:nvPr/>
                </p:nvGrpSpPr>
                <p:grpSpPr bwMode="auto">
                  <a:xfrm>
                    <a:off x="1293" y="1777"/>
                    <a:ext cx="1584" cy="2341"/>
                    <a:chOff x="1293" y="1777"/>
                    <a:chExt cx="1584" cy="2341"/>
                  </a:xfrm>
                </p:grpSpPr>
                <p:sp>
                  <p:nvSpPr>
                    <p:cNvPr id="37907" name="Freeform 1081">
                      <a:extLst>
                        <a:ext uri="{FF2B5EF4-FFF2-40B4-BE49-F238E27FC236}">
                          <a16:creationId xmlns:a16="http://schemas.microsoft.com/office/drawing/2014/main" id="{727B31BA-AE8B-473B-91D8-C6F85D17D61D}"/>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1082">
                      <a:extLst>
                        <a:ext uri="{FF2B5EF4-FFF2-40B4-BE49-F238E27FC236}">
                          <a16:creationId xmlns:a16="http://schemas.microsoft.com/office/drawing/2014/main" id="{6224FB40-1088-4A48-8FE5-BE285B44A8E8}"/>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1083">
                      <a:extLst>
                        <a:ext uri="{FF2B5EF4-FFF2-40B4-BE49-F238E27FC236}">
                          <a16:creationId xmlns:a16="http://schemas.microsoft.com/office/drawing/2014/main" id="{A47B59A3-01D3-4959-B15F-EF728BBAE96D}"/>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1084">
                      <a:extLst>
                        <a:ext uri="{FF2B5EF4-FFF2-40B4-BE49-F238E27FC236}">
                          <a16:creationId xmlns:a16="http://schemas.microsoft.com/office/drawing/2014/main" id="{1995FDAD-CAA5-44B4-989C-3FB53A53117A}"/>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1085">
                      <a:extLst>
                        <a:ext uri="{FF2B5EF4-FFF2-40B4-BE49-F238E27FC236}">
                          <a16:creationId xmlns:a16="http://schemas.microsoft.com/office/drawing/2014/main" id="{BDE2F51B-9DD4-497C-85C0-38DBA825B46A}"/>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1086">
                      <a:extLst>
                        <a:ext uri="{FF2B5EF4-FFF2-40B4-BE49-F238E27FC236}">
                          <a16:creationId xmlns:a16="http://schemas.microsoft.com/office/drawing/2014/main" id="{B514E112-A04C-4A84-B595-9FD586BFDB4C}"/>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7898" name="Group 1090">
              <a:extLst>
                <a:ext uri="{FF2B5EF4-FFF2-40B4-BE49-F238E27FC236}">
                  <a16:creationId xmlns:a16="http://schemas.microsoft.com/office/drawing/2014/main" id="{E7FBC400-77FD-481B-ACB2-9BCCEC7B43F1}"/>
                </a:ext>
              </a:extLst>
            </p:cNvPr>
            <p:cNvGrpSpPr>
              <a:grpSpLocks/>
            </p:cNvGrpSpPr>
            <p:nvPr/>
          </p:nvGrpSpPr>
          <p:grpSpPr bwMode="auto">
            <a:xfrm>
              <a:off x="3430" y="4444"/>
              <a:ext cx="808" cy="854"/>
              <a:chOff x="3430" y="4444"/>
              <a:chExt cx="784" cy="854"/>
            </a:xfrm>
          </p:grpSpPr>
          <p:sp>
            <p:nvSpPr>
              <p:cNvPr id="37899" name="Text Box 1087">
                <a:extLst>
                  <a:ext uri="{FF2B5EF4-FFF2-40B4-BE49-F238E27FC236}">
                    <a16:creationId xmlns:a16="http://schemas.microsoft.com/office/drawing/2014/main" id="{4974E03E-D709-4240-AFBC-56A8BA343928}"/>
                  </a:ext>
                </a:extLst>
              </p:cNvPr>
              <p:cNvSpPr txBox="1">
                <a:spLocks noChangeArrowheads="1"/>
              </p:cNvSpPr>
              <p:nvPr/>
            </p:nvSpPr>
            <p:spPr bwMode="auto">
              <a:xfrm>
                <a:off x="3508" y="4536"/>
                <a:ext cx="70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b="1"/>
                  <a:t>¡Si una tabla se usa como durmiente de lodo, nunca se puede usar como tablón!</a:t>
                </a:r>
                <a:endParaRPr lang="en-US" altLang="en-US"/>
              </a:p>
            </p:txBody>
          </p:sp>
          <p:sp>
            <p:nvSpPr>
              <p:cNvPr id="37900" name="Oval 1088">
                <a:extLst>
                  <a:ext uri="{FF2B5EF4-FFF2-40B4-BE49-F238E27FC236}">
                    <a16:creationId xmlns:a16="http://schemas.microsoft.com/office/drawing/2014/main" id="{09CD549B-8FC2-4F38-983E-92D65B9DF60D}"/>
                  </a:ext>
                </a:extLst>
              </p:cNvPr>
              <p:cNvSpPr>
                <a:spLocks noChangeArrowheads="1"/>
              </p:cNvSpPr>
              <p:nvPr/>
            </p:nvSpPr>
            <p:spPr bwMode="auto">
              <a:xfrm>
                <a:off x="3430" y="4444"/>
                <a:ext cx="746" cy="8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37894" name="Object 1092">
            <a:extLst>
              <a:ext uri="{FF2B5EF4-FFF2-40B4-BE49-F238E27FC236}">
                <a16:creationId xmlns:a16="http://schemas.microsoft.com/office/drawing/2014/main" id="{E59C8458-B963-4201-9113-B418B167CC52}"/>
              </a:ext>
            </a:extLst>
          </p:cNvPr>
          <p:cNvGraphicFramePr>
            <a:graphicFrameLocks noChangeAspect="1"/>
          </p:cNvGraphicFramePr>
          <p:nvPr/>
        </p:nvGraphicFramePr>
        <p:xfrm>
          <a:off x="242888" y="7989888"/>
          <a:ext cx="814387" cy="692150"/>
        </p:xfrm>
        <a:graphic>
          <a:graphicData uri="http://schemas.openxmlformats.org/presentationml/2006/ole">
            <mc:AlternateContent xmlns:mc="http://schemas.openxmlformats.org/markup-compatibility/2006">
              <mc:Choice xmlns:v="urn:schemas-microsoft-com:vml" Requires="v">
                <p:oleObj spid="_x0000_s37936" name="Clip" r:id="rId4" imgW="370876" imgH="315153" progId="MS_ClipArt_Gallery.2">
                  <p:embed/>
                </p:oleObj>
              </mc:Choice>
              <mc:Fallback>
                <p:oleObj name="Clip" r:id="rId4" imgW="370876" imgH="315153" progId="MS_ClipArt_Gallery.2">
                  <p:embed/>
                  <p:pic>
                    <p:nvPicPr>
                      <p:cNvPr id="0" name="Object 10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7989888"/>
                        <a:ext cx="81438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Text Box 1093">
            <a:extLst>
              <a:ext uri="{FF2B5EF4-FFF2-40B4-BE49-F238E27FC236}">
                <a16:creationId xmlns:a16="http://schemas.microsoft.com/office/drawing/2014/main" id="{E173A802-8EC1-47DD-8CAC-537041825210}"/>
              </a:ext>
            </a:extLst>
          </p:cNvPr>
          <p:cNvSpPr txBox="1">
            <a:spLocks noChangeArrowheads="1"/>
          </p:cNvSpPr>
          <p:nvPr/>
        </p:nvSpPr>
        <p:spPr bwMode="auto">
          <a:xfrm>
            <a:off x="942975" y="8001000"/>
            <a:ext cx="40767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Tablones de madera deben ser de fuerza mayor.  Tablones para andamios no pueden ser de fuerza nominal - deben llevar una estampa especial. </a:t>
            </a:r>
          </a:p>
        </p:txBody>
      </p:sp>
      <p:sp>
        <p:nvSpPr>
          <p:cNvPr id="37896" name="Text Box 1095">
            <a:extLst>
              <a:ext uri="{FF2B5EF4-FFF2-40B4-BE49-F238E27FC236}">
                <a16:creationId xmlns:a16="http://schemas.microsoft.com/office/drawing/2014/main" id="{F5485117-EFBF-4942-88A3-1E4B3AACC9D4}"/>
              </a:ext>
            </a:extLst>
          </p:cNvPr>
          <p:cNvSpPr txBox="1">
            <a:spLocks noChangeArrowheads="1"/>
          </p:cNvSpPr>
          <p:nvPr/>
        </p:nvSpPr>
        <p:spPr bwMode="auto">
          <a:xfrm>
            <a:off x="33337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Plataforma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423CDCB0-4770-4A79-A646-8352C374EF9F}"/>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PARA USAR ESTE INSTRUCTIVO:</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7EEB41EF-B02A-4B70-9899-29562D70CA49}"/>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A37E01E3-A4DA-4D39-A26B-A8E71CC575F8}"/>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3"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A8B6F159-7E7B-415D-B0FC-0065A6ADF9FB}"/>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3E46D3A-87E9-4848-AF5B-C7512C8CD1EF}"/>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74EE481-0B90-447D-99AD-463EDAA17CEB}"/>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312A4D3A-BED8-4B5A-8648-4C10F844AA00}"/>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0CAD7CE4-49C6-4C81-9DD6-A18585967C3E}"/>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5762F126-5FAD-4141-859C-7DC5BFEF43A0}"/>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0CEA4B78-1685-4399-9BB1-D88CB9C1C6C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B327AF2E-95DB-4552-8AF3-44A279BF09D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6629A2AC-D819-4895-8C98-49B23B6BD9D8}"/>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D8533885-721A-4093-B7D0-58799393F77F}"/>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8799B415-BF60-4084-96DB-0450E2BB1569}"/>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E15EEA1-2C03-47E0-B1E3-D182D3111BC8}"/>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CC6DF048-9AB2-4F02-AE26-33FF0ED4A686}"/>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0153F44C-1819-4DBE-95A4-1D2D17DC8AD8}"/>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34F3DBF0-0152-4537-B5E6-12146776D89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1ADACEFD-6469-452B-9B21-E1A8B83EA8D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45075AB5-F25A-4F49-ABD9-161786A61763}"/>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67748260-A440-4A54-9A7D-64D196A57078}"/>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D00D08A0-F660-4263-84DF-B658BBF847F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1359BC78-1ED7-40C1-B28E-3F155E53C4DE}"/>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EF3486D6-9B21-4350-9387-4C5182547557}"/>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4C4699C-40DD-45D0-824F-F51FEF9367BF}"/>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52B1F5B3-3574-4E43-9485-AC6E94CEEBF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DF9F5C3F-65BD-494D-A3ED-0582BF5E95D4}"/>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678C3604-682F-4EA3-92CF-6E6DC539D6D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3ADD4A73-4606-4BA2-BFC6-E14CC01B429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9B7BA5E-94D8-4A99-A0F1-30E0E6C9986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0D57EE28-B6F3-45FC-885C-96C4EDB71F2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F8F5D569-A6AD-45F5-8DE1-1B624CBEA60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3A324FB1-7A0F-4B41-A0F2-0DB5B202B75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09FD9FC3-1091-4B94-8A9D-50CBC6E688A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42EC28D8-BEF3-4193-870B-897C474E66A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32AE61BB-1B0C-4764-B746-B8CBBDCCD09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E89D8926-DC13-44FD-B0B1-91972ACEF27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42F277CE-32EC-4C9D-8ADF-3F9D89D33F0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B0DAFDF5-B258-4E19-8F98-16C8F9937B9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BF0F9494-C3B3-4FBA-972A-F82363994A0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9E47F3EB-28E8-4EF6-A084-FA73A8C8ECEE}"/>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9F857F51-CE61-4B2D-BD73-D1142A0738CD}"/>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4CA3D939-4107-4566-BC51-6B95B4BE222E}"/>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13ECA7B5-25BD-4672-B7C6-22AA167BD0EB}"/>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D6E7A868-C069-4BBE-BFF2-4217B6BB2E2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A51657E1-876D-4168-8328-E35C8962DBA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B197B703-F775-4DC1-9C9F-0056A06C45E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58574C22-29BE-4BFE-AF07-3DEAD170FCC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858F0E39-9F8C-42FE-8030-B112FBEBB4B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ACDF3881-3AFF-4F6B-9E91-42326BEBB2C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DB893971-F3E2-48B2-9270-03661F289FC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FDC3D467-9A07-42A6-ADE9-960073C5C67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E30CA6FD-FDE0-4CC2-8F5D-3DB0491F1AB9}"/>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A2DA877C-F58A-4FC4-8151-B58B2C33F9F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6866DF67-145B-4B39-88C0-34273468D15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ABFCAC57-320A-465D-9092-29E563AC760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629F98B3-8D7E-4F75-A095-021C0C3198F7}"/>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0CD36A31-DFC8-4B21-A14F-4F975ACF373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C4060269-BEDE-4F76-9AEC-1A18ED737C7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016EBEA9-92A5-4563-9ECB-7820DABCE29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B902DCD0-5675-464B-B774-4982CAF4E77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F975A85D-AC7C-4FA5-B314-F1EE448D9DE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DB283486-EF8D-4F2F-92BD-5AD060C2339C}"/>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A4B403BE-7917-4D44-A235-FE42AEDED3B9}"/>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10A47577-4429-41A3-859D-2F2CF2DB640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E2F3F82E-6CD4-42DD-9E38-30F72C09AB4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3B20001D-8971-4235-88E0-DAEA856F97A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97A2CFAF-871C-486C-A823-2BE8B51450B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203030B3-E374-4051-87C9-6D50F6F820B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2CF48B4F-5C44-4083-BB3B-184E1028F8A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7954455B-B218-456F-9655-7A59007E8DFB}"/>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1FDD6DC4-F974-413E-936C-8CA495300FB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0EC7D33C-4024-402A-98D3-E85F8C0D04D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EE81F20B-0A79-4BA8-9AF6-0BDB508F130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D9D17A73-929F-421A-9C4B-2601D18467A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F8F4EF9C-9F63-4308-AA42-7B808EA4D77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8D0CF947-1427-4838-B6D9-6C30510B5D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75281FF3-9F0A-4548-8B8D-8EB7688CE30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FE32E304-AA2C-4B2E-A204-E6D7BF401A6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2A19044F-CF18-44BF-A3FD-091B0FAA5B85}"/>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5A1A37B-B908-41AB-89D3-ECE9C237667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C878C57E-7186-477A-902E-38F60280351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2A230B71-818B-43DB-9F1D-842CB492E2C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02921145-FC8B-40C2-95D2-60D90AEE214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877A7020-26F5-4A52-9C00-710E21181A84}"/>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5E0B61D3-849E-4842-9C9B-DE1A0136A4A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98A1541-5A8C-4ED6-AEB8-CFD7D7A1E328}"/>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01126FBC-9846-46C6-9F2F-A64EC51E396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90BC1FA1-60B3-473B-8686-C48A3CCF3A1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00ABB53C-41A9-43BC-8977-C4708FC5868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576060C6-5EB4-45BA-9425-F8D797D20D3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931CC764-1519-40C1-9045-2D186F12F5B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62057249-F203-48DB-9396-163BC936D76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036AEFF-D9ED-4E76-9BF2-F64D10A3E5B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E4B75EE7-CACC-4377-8296-E9CE96B569CD}"/>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D40DAF61-B841-41CE-AE29-49D4C59213E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1F0388B9-9366-47AA-826B-01D66DE62A3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68FA4BFA-B1F1-43A5-85F5-FDDBD861709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9F369814-B75B-4E7E-AF20-AC90892AAD0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96695706-510D-4274-8EE9-37F94867788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46AAEC67-6E90-4DE0-9ADD-33271DE2B4D1}"/>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62149ABE-CC38-4F24-A927-53CB8715B0D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E646AD2A-17F3-47F3-B781-B1A083F3D2ED}"/>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FDE67A41-6DF5-4B21-9E0F-77FEE0CD3935}"/>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7CCAFB00-71FC-47EC-83F0-412A0FF25F0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69EAFEE7-E375-4D64-8834-7E3B332D5BA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E9FA49E8-6175-4D87-9DDC-02C8DEE789A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14491942-EC5D-45FC-9BC5-2B03CE93532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17E66D78-4059-4BC7-A7CF-58A777F1309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7AADDA4F-D855-4AC3-B577-5528BE0FB19B}"/>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9A3AA6B8-23AA-47E9-BDAB-760483C0F684}"/>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B5798528-7504-40DD-ABC8-36F3E65F38D0}"/>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28EBBDCA-D41B-48F2-B995-E7808E318ED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B4B7CE5E-FD25-49D7-8099-2D2EA691CAB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394577ED-DBDA-40F8-BC69-30A49BBA870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6104EA3E-CE5F-447C-89F4-81768CECBAC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00ACB38-53CF-4C12-A018-81C10AD46C5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C6EBC6A6-CA51-4AEE-B08E-920CF2C0C24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3AA95E6E-D758-4D70-9470-80C98BD616E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16ED0A3C-60D1-470D-A81F-1CA37A55722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3DA6B75E-9B73-4D89-ADAA-52EF8D1F7A2D}"/>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5ED1D722-28DA-436D-9233-8B5120F7199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197D69DF-1D12-4F83-ABE3-4B8D9C3D32E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7A02B97E-288F-4924-A896-28F82F98006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D2662380-806C-4642-A183-6AA294CF0808}"/>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8951E003-0BDE-4525-BAA2-90E4143FF16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0B969D4D-DE75-40F5-B8A9-8CB009599B8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5FF62C49-34D2-403C-8045-70C3B33C445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295036D3-B72E-4620-93D9-97F5C5979CB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3AFDBAEC-4513-4757-8A3D-40718B4BD6D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6E4A0BFE-A479-46EA-97F1-7C296C5F3C2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2DBC5BDD-E008-46FF-B021-82B4C66FC85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7D6A042A-33B2-421B-BE6C-9383183BAAD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1E9D4585-9683-412A-905B-57E591249EB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F4149D55-E1A2-4C4D-9891-74DD4840F517}"/>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186691F4-AC81-440A-AA51-502A5776806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2100E24F-B05D-4FAC-897B-80C3317B7B4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5F720A9F-8FF5-41FB-953E-A0A9F123303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313D7330-A15C-4065-B6A4-DAFCAF8257CB}"/>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EA68242A-972B-4A68-99E6-E41ABCEAB517}"/>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0CA4F73E-712B-4D48-884A-1A0811D9B5A8}"/>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B14104A6-224D-4118-B4F3-8C86BFC2A5E6}"/>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F2F04CAA-34CE-4653-AA98-C0171CA7283F}"/>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E6C37BA5-6ED4-484B-9340-2C9955613E0D}"/>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DFB1661F-C24A-4C7B-A828-6FB285C5F9D4}"/>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334FBEDF-C282-4F36-8691-207F8D3F5722}"/>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26943407-1FAF-492B-AD61-546A3016F4F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5DC9C3BB-E272-46F8-958D-5E40FCB38A8A}"/>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745B075A-82ED-4880-B26F-70AA6AC4F47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DAFDBA39-2510-4B08-9CEB-745831C5AB20}"/>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7643C0C5-A099-4C70-AC7E-2AE1225C0A8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197E85A3-4FA6-4B8B-8463-06277463B4DD}"/>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581ED296-B877-4CF1-AB4B-512AF5FE94D6}"/>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E065C265-3E02-4295-B4C6-DBAB0621DC40}"/>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647D9128-E230-4E58-AA2F-33BABE88846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01B4B5C-4DA3-4288-8BFB-B97DF0E74BC1}"/>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0A54089D-D777-4D68-ABAE-EF2AF71DFD9A}"/>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8AFA00EE-C54F-42F7-A804-2B2A8ECC8F94}"/>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149E6417-1EC5-47EE-BB7C-A96FD5E8A629}"/>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3A56AF00-5931-4A2A-8D96-ADD7A559C47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386EC7C1-BD6C-47E4-B412-7F38F5AE147E}"/>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60B38042-5C87-4E26-965B-E782C59231F0}"/>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EEC8873F-7912-422F-A52B-9C7418E10DE9}"/>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98F70395-F2F7-41A7-A9B4-2920B443768A}"/>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D0EA007C-EB38-41F6-B6D5-CC166E950C2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ECC8E26C-AD9A-497C-AA15-94C73248257D}"/>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E0874E94-D08F-4444-A9EF-B00075A2BEB3}"/>
                </a:ext>
              </a:extLst>
            </p:cNvPr>
            <p:cNvSpPr>
              <a:spLocks/>
            </p:cNvSpPr>
            <p:nvPr/>
          </p:nvSpPr>
          <p:spPr bwMode="auto">
            <a:xfrm>
              <a:off x="2464" y="3216"/>
              <a:ext cx="1040" cy="1055"/>
            </a:xfrm>
            <a:custGeom>
              <a:avLst/>
              <a:gdLst>
                <a:gd name="T0" fmla="*/ 81 w 1118"/>
                <a:gd name="T1" fmla="*/ 0 h 1355"/>
                <a:gd name="T2" fmla="*/ 0 w 1118"/>
                <a:gd name="T3" fmla="*/ 2 h 1355"/>
                <a:gd name="T4" fmla="*/ 56 w 1118"/>
                <a:gd name="T5" fmla="*/ 2 h 1355"/>
                <a:gd name="T6" fmla="*/ 183 w 1118"/>
                <a:gd name="T7" fmla="*/ 2 h 1355"/>
                <a:gd name="T8" fmla="*/ 81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AD3DA06B-1375-4E35-98D4-839ECF980AF4}"/>
                </a:ext>
              </a:extLst>
            </p:cNvPr>
            <p:cNvSpPr>
              <a:spLocks/>
            </p:cNvSpPr>
            <p:nvPr/>
          </p:nvSpPr>
          <p:spPr bwMode="auto">
            <a:xfrm>
              <a:off x="2459" y="3240"/>
              <a:ext cx="974" cy="990"/>
            </a:xfrm>
            <a:custGeom>
              <a:avLst/>
              <a:gdLst>
                <a:gd name="T0" fmla="*/ 0 w 1049"/>
                <a:gd name="T1" fmla="*/ 2 h 1270"/>
                <a:gd name="T2" fmla="*/ 0 w 1049"/>
                <a:gd name="T3" fmla="*/ 2 h 1270"/>
                <a:gd name="T4" fmla="*/ 77 w 1049"/>
                <a:gd name="T5" fmla="*/ 0 h 1270"/>
                <a:gd name="T6" fmla="*/ 162 w 1049"/>
                <a:gd name="T7" fmla="*/ 2 h 1270"/>
                <a:gd name="T8" fmla="*/ 52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B9C874AC-0629-487E-898E-0D40C621ED8B}"/>
                </a:ext>
              </a:extLst>
            </p:cNvPr>
            <p:cNvSpPr>
              <a:spLocks/>
            </p:cNvSpPr>
            <p:nvPr/>
          </p:nvSpPr>
          <p:spPr bwMode="auto">
            <a:xfrm>
              <a:off x="2459" y="3267"/>
              <a:ext cx="929" cy="963"/>
            </a:xfrm>
            <a:custGeom>
              <a:avLst/>
              <a:gdLst>
                <a:gd name="T0" fmla="*/ 0 w 1000"/>
                <a:gd name="T1" fmla="*/ 2 h 1237"/>
                <a:gd name="T2" fmla="*/ 0 w 1000"/>
                <a:gd name="T3" fmla="*/ 2 h 1237"/>
                <a:gd name="T4" fmla="*/ 77 w 1000"/>
                <a:gd name="T5" fmla="*/ 0 h 1237"/>
                <a:gd name="T6" fmla="*/ 159 w 1000"/>
                <a:gd name="T7" fmla="*/ 2 h 1237"/>
                <a:gd name="T8" fmla="*/ 53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8835281B-E713-4550-8F0B-B2537EEC8DEC}"/>
                </a:ext>
              </a:extLst>
            </p:cNvPr>
            <p:cNvSpPr>
              <a:spLocks/>
            </p:cNvSpPr>
            <p:nvPr/>
          </p:nvSpPr>
          <p:spPr bwMode="auto">
            <a:xfrm>
              <a:off x="1776" y="3536"/>
              <a:ext cx="1012" cy="1072"/>
            </a:xfrm>
            <a:custGeom>
              <a:avLst/>
              <a:gdLst>
                <a:gd name="T0" fmla="*/ 124 w 1088"/>
                <a:gd name="T1" fmla="*/ 0 h 1377"/>
                <a:gd name="T2" fmla="*/ 0 w 1088"/>
                <a:gd name="T3" fmla="*/ 2 h 1377"/>
                <a:gd name="T4" fmla="*/ 81 w 1088"/>
                <a:gd name="T5" fmla="*/ 2 h 1377"/>
                <a:gd name="T6" fmla="*/ 178 w 1088"/>
                <a:gd name="T7" fmla="*/ 2 h 1377"/>
                <a:gd name="T8" fmla="*/ 124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1008D88A-B353-4297-8645-9C477A3AC4B8}"/>
                </a:ext>
              </a:extLst>
            </p:cNvPr>
            <p:cNvSpPr>
              <a:spLocks/>
            </p:cNvSpPr>
            <p:nvPr/>
          </p:nvSpPr>
          <p:spPr bwMode="auto">
            <a:xfrm>
              <a:off x="1834" y="3569"/>
              <a:ext cx="931" cy="968"/>
            </a:xfrm>
            <a:custGeom>
              <a:avLst/>
              <a:gdLst>
                <a:gd name="T0" fmla="*/ 108 w 1001"/>
                <a:gd name="T1" fmla="*/ 0 h 1242"/>
                <a:gd name="T2" fmla="*/ 0 w 1001"/>
                <a:gd name="T3" fmla="*/ 2 h 1242"/>
                <a:gd name="T4" fmla="*/ 74 w 1001"/>
                <a:gd name="T5" fmla="*/ 2 h 1242"/>
                <a:gd name="T6" fmla="*/ 165 w 1001"/>
                <a:gd name="T7" fmla="*/ 2 h 1242"/>
                <a:gd name="T8" fmla="*/ 108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83AD46FB-05F9-48AC-BAF7-D4A91F0D8BE7}"/>
                </a:ext>
              </a:extLst>
            </p:cNvPr>
            <p:cNvSpPr>
              <a:spLocks/>
            </p:cNvSpPr>
            <p:nvPr/>
          </p:nvSpPr>
          <p:spPr bwMode="auto">
            <a:xfrm>
              <a:off x="2459" y="3297"/>
              <a:ext cx="887" cy="933"/>
            </a:xfrm>
            <a:custGeom>
              <a:avLst/>
              <a:gdLst>
                <a:gd name="T0" fmla="*/ 0 w 953"/>
                <a:gd name="T1" fmla="*/ 2 h 1199"/>
                <a:gd name="T2" fmla="*/ 0 w 953"/>
                <a:gd name="T3" fmla="*/ 2 h 1199"/>
                <a:gd name="T4" fmla="*/ 81 w 953"/>
                <a:gd name="T5" fmla="*/ 0 h 1199"/>
                <a:gd name="T6" fmla="*/ 157 w 953"/>
                <a:gd name="T7" fmla="*/ 2 h 1199"/>
                <a:gd name="T8" fmla="*/ 55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B2144AFF-CDC8-4542-AE60-6A6D0E233F43}"/>
                </a:ext>
              </a:extLst>
            </p:cNvPr>
            <p:cNvSpPr>
              <a:spLocks/>
            </p:cNvSpPr>
            <p:nvPr/>
          </p:nvSpPr>
          <p:spPr bwMode="auto">
            <a:xfrm>
              <a:off x="2442" y="3548"/>
              <a:ext cx="346" cy="699"/>
            </a:xfrm>
            <a:custGeom>
              <a:avLst/>
              <a:gdLst>
                <a:gd name="T0" fmla="*/ 0 w 373"/>
                <a:gd name="T1" fmla="*/ 2 h 899"/>
                <a:gd name="T2" fmla="*/ 6 w 373"/>
                <a:gd name="T3" fmla="*/ 0 h 899"/>
                <a:gd name="T4" fmla="*/ 57 w 373"/>
                <a:gd name="T5" fmla="*/ 2 h 899"/>
                <a:gd name="T6" fmla="*/ 54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08BDBB29-2BC2-404E-A855-8E47CEB35E41}"/>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394C8CF6-E1FE-4072-A206-3FC297EED1D3}"/>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AA1E816A-E65D-45AE-99BD-836E9FB7A427}"/>
                    </a:ext>
                  </a:extLst>
                </p:cNvPr>
                <p:cNvSpPr>
                  <a:spLocks/>
                </p:cNvSpPr>
                <p:nvPr/>
              </p:nvSpPr>
              <p:spPr bwMode="auto">
                <a:xfrm>
                  <a:off x="2056" y="1596"/>
                  <a:ext cx="45" cy="39"/>
                </a:xfrm>
                <a:custGeom>
                  <a:avLst/>
                  <a:gdLst>
                    <a:gd name="T0" fmla="*/ 199 w 41"/>
                    <a:gd name="T1" fmla="*/ 10 h 41"/>
                    <a:gd name="T2" fmla="*/ 286 w 41"/>
                    <a:gd name="T3" fmla="*/ 10 h 41"/>
                    <a:gd name="T4" fmla="*/ 347 w 41"/>
                    <a:gd name="T5" fmla="*/ 10 h 41"/>
                    <a:gd name="T6" fmla="*/ 410 w 41"/>
                    <a:gd name="T7" fmla="*/ 10 h 41"/>
                    <a:gd name="T8" fmla="*/ 416 w 41"/>
                    <a:gd name="T9" fmla="*/ 10 h 41"/>
                    <a:gd name="T10" fmla="*/ 410 w 41"/>
                    <a:gd name="T11" fmla="*/ 10 h 41"/>
                    <a:gd name="T12" fmla="*/ 347 w 41"/>
                    <a:gd name="T13" fmla="*/ 6 h 41"/>
                    <a:gd name="T14" fmla="*/ 286 w 41"/>
                    <a:gd name="T15" fmla="*/ 1 h 41"/>
                    <a:gd name="T16" fmla="*/ 199 w 41"/>
                    <a:gd name="T17" fmla="*/ 0 h 41"/>
                    <a:gd name="T18" fmla="*/ 11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14 w 41"/>
                    <a:gd name="T31" fmla="*/ 10 h 41"/>
                    <a:gd name="T32" fmla="*/ 19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6FD30850-0CAB-4029-8197-96086487BD01}"/>
                    </a:ext>
                  </a:extLst>
                </p:cNvPr>
                <p:cNvSpPr>
                  <a:spLocks/>
                </p:cNvSpPr>
                <p:nvPr/>
              </p:nvSpPr>
              <p:spPr bwMode="auto">
                <a:xfrm>
                  <a:off x="2216" y="1533"/>
                  <a:ext cx="46" cy="41"/>
                </a:xfrm>
                <a:custGeom>
                  <a:avLst/>
                  <a:gdLst>
                    <a:gd name="T0" fmla="*/ 379 w 41"/>
                    <a:gd name="T1" fmla="*/ 69 h 40"/>
                    <a:gd name="T2" fmla="*/ 521 w 41"/>
                    <a:gd name="T3" fmla="*/ 67 h 40"/>
                    <a:gd name="T4" fmla="*/ 632 w 41"/>
                    <a:gd name="T5" fmla="*/ 60 h 40"/>
                    <a:gd name="T6" fmla="*/ 709 w 41"/>
                    <a:gd name="T7" fmla="*/ 53 h 40"/>
                    <a:gd name="T8" fmla="*/ 730 w 41"/>
                    <a:gd name="T9" fmla="*/ 45 h 40"/>
                    <a:gd name="T10" fmla="*/ 709 w 41"/>
                    <a:gd name="T11" fmla="*/ 13 h 40"/>
                    <a:gd name="T12" fmla="*/ 632 w 41"/>
                    <a:gd name="T13" fmla="*/ 6 h 40"/>
                    <a:gd name="T14" fmla="*/ 521 w 41"/>
                    <a:gd name="T15" fmla="*/ 1 h 40"/>
                    <a:gd name="T16" fmla="*/ 379 w 41"/>
                    <a:gd name="T17" fmla="*/ 0 h 40"/>
                    <a:gd name="T18" fmla="*/ 239 w 41"/>
                    <a:gd name="T19" fmla="*/ 1 h 40"/>
                    <a:gd name="T20" fmla="*/ 107 w 41"/>
                    <a:gd name="T21" fmla="*/ 6 h 40"/>
                    <a:gd name="T22" fmla="*/ 1 w 41"/>
                    <a:gd name="T23" fmla="*/ 13 h 40"/>
                    <a:gd name="T24" fmla="*/ 0 w 41"/>
                    <a:gd name="T25" fmla="*/ 45 h 40"/>
                    <a:gd name="T26" fmla="*/ 1 w 41"/>
                    <a:gd name="T27" fmla="*/ 53 h 40"/>
                    <a:gd name="T28" fmla="*/ 107 w 41"/>
                    <a:gd name="T29" fmla="*/ 60 h 40"/>
                    <a:gd name="T30" fmla="*/ 239 w 41"/>
                    <a:gd name="T31" fmla="*/ 67 h 40"/>
                    <a:gd name="T32" fmla="*/ 37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69E1E3AB-4215-42D3-B7F4-A71E19DDC2A5}"/>
                    </a:ext>
                  </a:extLst>
                </p:cNvPr>
                <p:cNvSpPr>
                  <a:spLocks/>
                </p:cNvSpPr>
                <p:nvPr/>
              </p:nvSpPr>
              <p:spPr bwMode="auto">
                <a:xfrm>
                  <a:off x="2060" y="1496"/>
                  <a:ext cx="195" cy="126"/>
                </a:xfrm>
                <a:custGeom>
                  <a:avLst/>
                  <a:gdLst>
                    <a:gd name="T0" fmla="*/ 990 w 181"/>
                    <a:gd name="T1" fmla="*/ 41 h 129"/>
                    <a:gd name="T2" fmla="*/ 1165 w 181"/>
                    <a:gd name="T3" fmla="*/ 32 h 129"/>
                    <a:gd name="T4" fmla="*/ 1153 w 181"/>
                    <a:gd name="T5" fmla="*/ 30 h 129"/>
                    <a:gd name="T6" fmla="*/ 1139 w 181"/>
                    <a:gd name="T7" fmla="*/ 26 h 129"/>
                    <a:gd name="T8" fmla="*/ 1113 w 181"/>
                    <a:gd name="T9" fmla="*/ 21 h 129"/>
                    <a:gd name="T10" fmla="*/ 1081 w 181"/>
                    <a:gd name="T11" fmla="*/ 21 h 129"/>
                    <a:gd name="T12" fmla="*/ 1029 w 181"/>
                    <a:gd name="T13" fmla="*/ 21 h 129"/>
                    <a:gd name="T14" fmla="*/ 989 w 181"/>
                    <a:gd name="T15" fmla="*/ 19 h 129"/>
                    <a:gd name="T16" fmla="*/ 919 w 181"/>
                    <a:gd name="T17" fmla="*/ 11 h 129"/>
                    <a:gd name="T18" fmla="*/ 844 w 181"/>
                    <a:gd name="T19" fmla="*/ 6 h 129"/>
                    <a:gd name="T20" fmla="*/ 785 w 181"/>
                    <a:gd name="T21" fmla="*/ 2 h 129"/>
                    <a:gd name="T22" fmla="*/ 729 w 181"/>
                    <a:gd name="T23" fmla="*/ 1 h 129"/>
                    <a:gd name="T24" fmla="*/ 677 w 181"/>
                    <a:gd name="T25" fmla="*/ 0 h 129"/>
                    <a:gd name="T26" fmla="*/ 626 w 181"/>
                    <a:gd name="T27" fmla="*/ 0 h 129"/>
                    <a:gd name="T28" fmla="*/ 552 w 181"/>
                    <a:gd name="T29" fmla="*/ 1 h 129"/>
                    <a:gd name="T30" fmla="*/ 500 w 181"/>
                    <a:gd name="T31" fmla="*/ 3 h 129"/>
                    <a:gd name="T32" fmla="*/ 438 w 181"/>
                    <a:gd name="T33" fmla="*/ 7 h 129"/>
                    <a:gd name="T34" fmla="*/ 373 w 181"/>
                    <a:gd name="T35" fmla="*/ 10 h 129"/>
                    <a:gd name="T36" fmla="*/ 239 w 181"/>
                    <a:gd name="T37" fmla="*/ 21 h 129"/>
                    <a:gd name="T38" fmla="*/ 136 w 181"/>
                    <a:gd name="T39" fmla="*/ 21 h 129"/>
                    <a:gd name="T40" fmla="*/ 58 w 181"/>
                    <a:gd name="T41" fmla="*/ 29 h 129"/>
                    <a:gd name="T42" fmla="*/ 3 w 181"/>
                    <a:gd name="T43" fmla="*/ 42 h 129"/>
                    <a:gd name="T44" fmla="*/ 0 w 181"/>
                    <a:gd name="T45" fmla="*/ 50 h 129"/>
                    <a:gd name="T46" fmla="*/ 0 w 181"/>
                    <a:gd name="T47" fmla="*/ 58 h 129"/>
                    <a:gd name="T48" fmla="*/ 1 w 181"/>
                    <a:gd name="T49" fmla="*/ 63 h 129"/>
                    <a:gd name="T50" fmla="*/ 5 w 181"/>
                    <a:gd name="T51" fmla="*/ 71 h 129"/>
                    <a:gd name="T52" fmla="*/ 206 w 181"/>
                    <a:gd name="T53" fmla="*/ 65 h 129"/>
                    <a:gd name="T54" fmla="*/ 206 w 181"/>
                    <a:gd name="T55" fmla="*/ 65 h 129"/>
                    <a:gd name="T56" fmla="*/ 197 w 181"/>
                    <a:gd name="T57" fmla="*/ 63 h 129"/>
                    <a:gd name="T58" fmla="*/ 183 w 181"/>
                    <a:gd name="T59" fmla="*/ 60 h 129"/>
                    <a:gd name="T60" fmla="*/ 183 w 181"/>
                    <a:gd name="T61" fmla="*/ 56 h 129"/>
                    <a:gd name="T62" fmla="*/ 183 w 181"/>
                    <a:gd name="T63" fmla="*/ 49 h 129"/>
                    <a:gd name="T64" fmla="*/ 206 w 181"/>
                    <a:gd name="T65" fmla="*/ 43 h 129"/>
                    <a:gd name="T66" fmla="*/ 257 w 181"/>
                    <a:gd name="T67" fmla="*/ 35 h 129"/>
                    <a:gd name="T68" fmla="*/ 331 w 181"/>
                    <a:gd name="T69" fmla="*/ 22 h 129"/>
                    <a:gd name="T70" fmla="*/ 447 w 181"/>
                    <a:gd name="T71" fmla="*/ 21 h 129"/>
                    <a:gd name="T72" fmla="*/ 500 w 181"/>
                    <a:gd name="T73" fmla="*/ 21 h 129"/>
                    <a:gd name="T74" fmla="*/ 541 w 181"/>
                    <a:gd name="T75" fmla="*/ 21 h 129"/>
                    <a:gd name="T76" fmla="*/ 583 w 181"/>
                    <a:gd name="T77" fmla="*/ 21 h 129"/>
                    <a:gd name="T78" fmla="*/ 628 w 181"/>
                    <a:gd name="T79" fmla="*/ 21 h 129"/>
                    <a:gd name="T80" fmla="*/ 657 w 181"/>
                    <a:gd name="T81" fmla="*/ 21 h 129"/>
                    <a:gd name="T82" fmla="*/ 691 w 181"/>
                    <a:gd name="T83" fmla="*/ 21 h 129"/>
                    <a:gd name="T84" fmla="*/ 735 w 181"/>
                    <a:gd name="T85" fmla="*/ 21 h 129"/>
                    <a:gd name="T86" fmla="*/ 782 w 181"/>
                    <a:gd name="T87" fmla="*/ 21 h 129"/>
                    <a:gd name="T88" fmla="*/ 822 w 181"/>
                    <a:gd name="T89" fmla="*/ 21 h 129"/>
                    <a:gd name="T90" fmla="*/ 864 w 181"/>
                    <a:gd name="T91" fmla="*/ 21 h 129"/>
                    <a:gd name="T92" fmla="*/ 909 w 181"/>
                    <a:gd name="T93" fmla="*/ 22 h 129"/>
                    <a:gd name="T94" fmla="*/ 931 w 181"/>
                    <a:gd name="T95" fmla="*/ 28 h 129"/>
                    <a:gd name="T96" fmla="*/ 955 w 181"/>
                    <a:gd name="T97" fmla="*/ 34 h 129"/>
                    <a:gd name="T98" fmla="*/ 981 w 181"/>
                    <a:gd name="T99" fmla="*/ 38 h 129"/>
                    <a:gd name="T100" fmla="*/ 989 w 181"/>
                    <a:gd name="T101" fmla="*/ 40 h 129"/>
                    <a:gd name="T102" fmla="*/ 990 w 181"/>
                    <a:gd name="T103" fmla="*/ 41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BB78EDA8-22EB-49F8-99D3-54D0799CE402}"/>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3F99AFD8-5F6C-481D-AA5D-247F856623C6}"/>
                    </a:ext>
                  </a:extLst>
                </p:cNvPr>
                <p:cNvSpPr>
                  <a:spLocks/>
                </p:cNvSpPr>
                <p:nvPr/>
              </p:nvSpPr>
              <p:spPr bwMode="auto">
                <a:xfrm>
                  <a:off x="2188" y="1889"/>
                  <a:ext cx="43" cy="39"/>
                </a:xfrm>
                <a:custGeom>
                  <a:avLst/>
                  <a:gdLst>
                    <a:gd name="T0" fmla="*/ 46 w 42"/>
                    <a:gd name="T1" fmla="*/ 7 h 42"/>
                    <a:gd name="T2" fmla="*/ 54 w 42"/>
                    <a:gd name="T3" fmla="*/ 7 h 42"/>
                    <a:gd name="T4" fmla="*/ 61 w 42"/>
                    <a:gd name="T5" fmla="*/ 7 h 42"/>
                    <a:gd name="T6" fmla="*/ 69 w 42"/>
                    <a:gd name="T7" fmla="*/ 7 h 42"/>
                    <a:gd name="T8" fmla="*/ 71 w 42"/>
                    <a:gd name="T9" fmla="*/ 7 h 42"/>
                    <a:gd name="T10" fmla="*/ 69 w 42"/>
                    <a:gd name="T11" fmla="*/ 7 h 42"/>
                    <a:gd name="T12" fmla="*/ 61 w 42"/>
                    <a:gd name="T13" fmla="*/ 6 h 42"/>
                    <a:gd name="T14" fmla="*/ 54 w 42"/>
                    <a:gd name="T15" fmla="*/ 2 h 42"/>
                    <a:gd name="T16" fmla="*/ 46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6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9C0D4034-099A-455E-B606-2364A0BD03D5}"/>
                    </a:ext>
                  </a:extLst>
                </p:cNvPr>
                <p:cNvSpPr>
                  <a:spLocks/>
                </p:cNvSpPr>
                <p:nvPr/>
              </p:nvSpPr>
              <p:spPr bwMode="auto">
                <a:xfrm>
                  <a:off x="2346" y="1826"/>
                  <a:ext cx="46" cy="41"/>
                </a:xfrm>
                <a:custGeom>
                  <a:avLst/>
                  <a:gdLst>
                    <a:gd name="T0" fmla="*/ 352 w 41"/>
                    <a:gd name="T1" fmla="*/ 41 h 41"/>
                    <a:gd name="T2" fmla="*/ 497 w 41"/>
                    <a:gd name="T3" fmla="*/ 40 h 41"/>
                    <a:gd name="T4" fmla="*/ 626 w 41"/>
                    <a:gd name="T5" fmla="*/ 36 h 41"/>
                    <a:gd name="T6" fmla="*/ 709 w 41"/>
                    <a:gd name="T7" fmla="*/ 29 h 41"/>
                    <a:gd name="T8" fmla="*/ 730 w 41"/>
                    <a:gd name="T9" fmla="*/ 21 h 41"/>
                    <a:gd name="T10" fmla="*/ 709 w 41"/>
                    <a:gd name="T11" fmla="*/ 13 h 41"/>
                    <a:gd name="T12" fmla="*/ 626 w 41"/>
                    <a:gd name="T13" fmla="*/ 6 h 41"/>
                    <a:gd name="T14" fmla="*/ 497 w 41"/>
                    <a:gd name="T15" fmla="*/ 1 h 41"/>
                    <a:gd name="T16" fmla="*/ 352 w 41"/>
                    <a:gd name="T17" fmla="*/ 0 h 41"/>
                    <a:gd name="T18" fmla="*/ 213 w 41"/>
                    <a:gd name="T19" fmla="*/ 1 h 41"/>
                    <a:gd name="T20" fmla="*/ 95 w 41"/>
                    <a:gd name="T21" fmla="*/ 6 h 41"/>
                    <a:gd name="T22" fmla="*/ 1 w 41"/>
                    <a:gd name="T23" fmla="*/ 13 h 41"/>
                    <a:gd name="T24" fmla="*/ 0 w 41"/>
                    <a:gd name="T25" fmla="*/ 21 h 41"/>
                    <a:gd name="T26" fmla="*/ 1 w 41"/>
                    <a:gd name="T27" fmla="*/ 29 h 41"/>
                    <a:gd name="T28" fmla="*/ 95 w 41"/>
                    <a:gd name="T29" fmla="*/ 36 h 41"/>
                    <a:gd name="T30" fmla="*/ 213 w 41"/>
                    <a:gd name="T31" fmla="*/ 40 h 41"/>
                    <a:gd name="T32" fmla="*/ 352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A322E64C-9664-4333-9091-6E8A33E8A073}"/>
                    </a:ext>
                  </a:extLst>
                </p:cNvPr>
                <p:cNvSpPr>
                  <a:spLocks/>
                </p:cNvSpPr>
                <p:nvPr/>
              </p:nvSpPr>
              <p:spPr bwMode="auto">
                <a:xfrm>
                  <a:off x="2190" y="1789"/>
                  <a:ext cx="195" cy="127"/>
                </a:xfrm>
                <a:custGeom>
                  <a:avLst/>
                  <a:gdLst>
                    <a:gd name="T0" fmla="*/ 1303 w 179"/>
                    <a:gd name="T1" fmla="*/ 42 h 129"/>
                    <a:gd name="T2" fmla="*/ 1528 w 179"/>
                    <a:gd name="T3" fmla="*/ 32 h 129"/>
                    <a:gd name="T4" fmla="*/ 1510 w 179"/>
                    <a:gd name="T5" fmla="*/ 32 h 129"/>
                    <a:gd name="T6" fmla="*/ 1496 w 179"/>
                    <a:gd name="T7" fmla="*/ 32 h 129"/>
                    <a:gd name="T8" fmla="*/ 1465 w 179"/>
                    <a:gd name="T9" fmla="*/ 32 h 129"/>
                    <a:gd name="T10" fmla="*/ 1422 w 179"/>
                    <a:gd name="T11" fmla="*/ 32 h 129"/>
                    <a:gd name="T12" fmla="*/ 1370 w 179"/>
                    <a:gd name="T13" fmla="*/ 28 h 129"/>
                    <a:gd name="T14" fmla="*/ 1303 w 179"/>
                    <a:gd name="T15" fmla="*/ 18 h 129"/>
                    <a:gd name="T16" fmla="*/ 1217 w 179"/>
                    <a:gd name="T17" fmla="*/ 12 h 129"/>
                    <a:gd name="T18" fmla="*/ 1117 w 179"/>
                    <a:gd name="T19" fmla="*/ 5 h 129"/>
                    <a:gd name="T20" fmla="*/ 1044 w 179"/>
                    <a:gd name="T21" fmla="*/ 2 h 129"/>
                    <a:gd name="T22" fmla="*/ 968 w 179"/>
                    <a:gd name="T23" fmla="*/ 0 h 129"/>
                    <a:gd name="T24" fmla="*/ 893 w 179"/>
                    <a:gd name="T25" fmla="*/ 0 h 129"/>
                    <a:gd name="T26" fmla="*/ 816 w 179"/>
                    <a:gd name="T27" fmla="*/ 0 h 129"/>
                    <a:gd name="T28" fmla="*/ 740 w 179"/>
                    <a:gd name="T29" fmla="*/ 1 h 129"/>
                    <a:gd name="T30" fmla="*/ 668 w 179"/>
                    <a:gd name="T31" fmla="*/ 4 h 129"/>
                    <a:gd name="T32" fmla="*/ 582 w 179"/>
                    <a:gd name="T33" fmla="*/ 6 h 129"/>
                    <a:gd name="T34" fmla="*/ 490 w 179"/>
                    <a:gd name="T35" fmla="*/ 10 h 129"/>
                    <a:gd name="T36" fmla="*/ 318 w 179"/>
                    <a:gd name="T37" fmla="*/ 23 h 129"/>
                    <a:gd name="T38" fmla="*/ 190 w 179"/>
                    <a:gd name="T39" fmla="*/ 32 h 129"/>
                    <a:gd name="T40" fmla="*/ 82 w 179"/>
                    <a:gd name="T41" fmla="*/ 32 h 129"/>
                    <a:gd name="T42" fmla="*/ 3 w 179"/>
                    <a:gd name="T43" fmla="*/ 45 h 129"/>
                    <a:gd name="T44" fmla="*/ 1 w 179"/>
                    <a:gd name="T45" fmla="*/ 63 h 129"/>
                    <a:gd name="T46" fmla="*/ 0 w 179"/>
                    <a:gd name="T47" fmla="*/ 74 h 129"/>
                    <a:gd name="T48" fmla="*/ 2 w 179"/>
                    <a:gd name="T49" fmla="*/ 81 h 129"/>
                    <a:gd name="T50" fmla="*/ 58 w 179"/>
                    <a:gd name="T51" fmla="*/ 87 h 129"/>
                    <a:gd name="T52" fmla="*/ 269 w 179"/>
                    <a:gd name="T53" fmla="*/ 82 h 129"/>
                    <a:gd name="T54" fmla="*/ 269 w 179"/>
                    <a:gd name="T55" fmla="*/ 82 h 129"/>
                    <a:gd name="T56" fmla="*/ 268 w 179"/>
                    <a:gd name="T57" fmla="*/ 80 h 129"/>
                    <a:gd name="T58" fmla="*/ 251 w 179"/>
                    <a:gd name="T59" fmla="*/ 76 h 129"/>
                    <a:gd name="T60" fmla="*/ 247 w 179"/>
                    <a:gd name="T61" fmla="*/ 71 h 129"/>
                    <a:gd name="T62" fmla="*/ 251 w 179"/>
                    <a:gd name="T63" fmla="*/ 60 h 129"/>
                    <a:gd name="T64" fmla="*/ 273 w 179"/>
                    <a:gd name="T65" fmla="*/ 48 h 129"/>
                    <a:gd name="T66" fmla="*/ 346 w 179"/>
                    <a:gd name="T67" fmla="*/ 34 h 129"/>
                    <a:gd name="T68" fmla="*/ 450 w 179"/>
                    <a:gd name="T69" fmla="*/ 32 h 129"/>
                    <a:gd name="T70" fmla="*/ 589 w 179"/>
                    <a:gd name="T71" fmla="*/ 32 h 129"/>
                    <a:gd name="T72" fmla="*/ 660 w 179"/>
                    <a:gd name="T73" fmla="*/ 32 h 129"/>
                    <a:gd name="T74" fmla="*/ 719 w 179"/>
                    <a:gd name="T75" fmla="*/ 31 h 129"/>
                    <a:gd name="T76" fmla="*/ 761 w 179"/>
                    <a:gd name="T77" fmla="*/ 30 h 129"/>
                    <a:gd name="T78" fmla="*/ 816 w 179"/>
                    <a:gd name="T79" fmla="*/ 29 h 129"/>
                    <a:gd name="T80" fmla="*/ 873 w 179"/>
                    <a:gd name="T81" fmla="*/ 29 h 129"/>
                    <a:gd name="T82" fmla="*/ 927 w 179"/>
                    <a:gd name="T83" fmla="*/ 29 h 129"/>
                    <a:gd name="T84" fmla="*/ 968 w 179"/>
                    <a:gd name="T85" fmla="*/ 30 h 129"/>
                    <a:gd name="T86" fmla="*/ 1025 w 179"/>
                    <a:gd name="T87" fmla="*/ 32 h 129"/>
                    <a:gd name="T88" fmla="*/ 1137 w 179"/>
                    <a:gd name="T89" fmla="*/ 32 h 129"/>
                    <a:gd name="T90" fmla="*/ 1235 w 179"/>
                    <a:gd name="T91" fmla="*/ 32 h 129"/>
                    <a:gd name="T92" fmla="*/ 1288 w 179"/>
                    <a:gd name="T93" fmla="*/ 37 h 129"/>
                    <a:gd name="T94" fmla="*/ 1303 w 179"/>
                    <a:gd name="T95" fmla="*/ 4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3EBE1A6E-3EF3-4E3F-ABA2-8F6A04172667}"/>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11AF15EF-8231-4E84-8B05-9E2D8D723945}"/>
                    </a:ext>
                  </a:extLst>
                </p:cNvPr>
                <p:cNvSpPr>
                  <a:spLocks/>
                </p:cNvSpPr>
                <p:nvPr/>
              </p:nvSpPr>
              <p:spPr bwMode="auto">
                <a:xfrm>
                  <a:off x="2320" y="2208"/>
                  <a:ext cx="44" cy="39"/>
                </a:xfrm>
                <a:custGeom>
                  <a:avLst/>
                  <a:gdLst>
                    <a:gd name="T0" fmla="*/ 210 w 40"/>
                    <a:gd name="T1" fmla="*/ 20 h 40"/>
                    <a:gd name="T2" fmla="*/ 293 w 40"/>
                    <a:gd name="T3" fmla="*/ 20 h 40"/>
                    <a:gd name="T4" fmla="*/ 372 w 40"/>
                    <a:gd name="T5" fmla="*/ 20 h 40"/>
                    <a:gd name="T6" fmla="*/ 422 w 40"/>
                    <a:gd name="T7" fmla="*/ 20 h 40"/>
                    <a:gd name="T8" fmla="*/ 428 w 40"/>
                    <a:gd name="T9" fmla="*/ 20 h 40"/>
                    <a:gd name="T10" fmla="*/ 422 w 40"/>
                    <a:gd name="T11" fmla="*/ 13 h 40"/>
                    <a:gd name="T12" fmla="*/ 372 w 40"/>
                    <a:gd name="T13" fmla="*/ 6 h 40"/>
                    <a:gd name="T14" fmla="*/ 293 w 40"/>
                    <a:gd name="T15" fmla="*/ 1 h 40"/>
                    <a:gd name="T16" fmla="*/ 210 w 40"/>
                    <a:gd name="T17" fmla="*/ 0 h 40"/>
                    <a:gd name="T18" fmla="*/ 131 w 40"/>
                    <a:gd name="T19" fmla="*/ 1 h 40"/>
                    <a:gd name="T20" fmla="*/ 67 w 40"/>
                    <a:gd name="T21" fmla="*/ 6 h 40"/>
                    <a:gd name="T22" fmla="*/ 1 w 40"/>
                    <a:gd name="T23" fmla="*/ 13 h 40"/>
                    <a:gd name="T24" fmla="*/ 0 w 40"/>
                    <a:gd name="T25" fmla="*/ 20 h 40"/>
                    <a:gd name="T26" fmla="*/ 1 w 40"/>
                    <a:gd name="T27" fmla="*/ 20 h 40"/>
                    <a:gd name="T28" fmla="*/ 67 w 40"/>
                    <a:gd name="T29" fmla="*/ 20 h 40"/>
                    <a:gd name="T30" fmla="*/ 131 w 40"/>
                    <a:gd name="T31" fmla="*/ 20 h 40"/>
                    <a:gd name="T32" fmla="*/ 210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99F6931C-C20B-4387-AC49-D8F36E331F7A}"/>
                    </a:ext>
                  </a:extLst>
                </p:cNvPr>
                <p:cNvSpPr>
                  <a:spLocks/>
                </p:cNvSpPr>
                <p:nvPr/>
              </p:nvSpPr>
              <p:spPr bwMode="auto">
                <a:xfrm>
                  <a:off x="2479" y="2145"/>
                  <a:ext cx="45" cy="41"/>
                </a:xfrm>
                <a:custGeom>
                  <a:avLst/>
                  <a:gdLst>
                    <a:gd name="T0" fmla="*/ 199 w 41"/>
                    <a:gd name="T1" fmla="*/ 69 h 40"/>
                    <a:gd name="T2" fmla="*/ 288 w 41"/>
                    <a:gd name="T3" fmla="*/ 67 h 40"/>
                    <a:gd name="T4" fmla="*/ 347 w 41"/>
                    <a:gd name="T5" fmla="*/ 59 h 40"/>
                    <a:gd name="T6" fmla="*/ 410 w 41"/>
                    <a:gd name="T7" fmla="*/ 52 h 40"/>
                    <a:gd name="T8" fmla="*/ 416 w 41"/>
                    <a:gd name="T9" fmla="*/ 19 h 40"/>
                    <a:gd name="T10" fmla="*/ 410 w 41"/>
                    <a:gd name="T11" fmla="*/ 12 h 40"/>
                    <a:gd name="T12" fmla="*/ 347 w 41"/>
                    <a:gd name="T13" fmla="*/ 5 h 40"/>
                    <a:gd name="T14" fmla="*/ 288 w 41"/>
                    <a:gd name="T15" fmla="*/ 1 h 40"/>
                    <a:gd name="T16" fmla="*/ 199 w 41"/>
                    <a:gd name="T17" fmla="*/ 0 h 40"/>
                    <a:gd name="T18" fmla="*/ 114 w 41"/>
                    <a:gd name="T19" fmla="*/ 1 h 40"/>
                    <a:gd name="T20" fmla="*/ 5 w 41"/>
                    <a:gd name="T21" fmla="*/ 5 h 40"/>
                    <a:gd name="T22" fmla="*/ 1 w 41"/>
                    <a:gd name="T23" fmla="*/ 12 h 40"/>
                    <a:gd name="T24" fmla="*/ 0 w 41"/>
                    <a:gd name="T25" fmla="*/ 19 h 40"/>
                    <a:gd name="T26" fmla="*/ 1 w 41"/>
                    <a:gd name="T27" fmla="*/ 52 h 40"/>
                    <a:gd name="T28" fmla="*/ 5 w 41"/>
                    <a:gd name="T29" fmla="*/ 59 h 40"/>
                    <a:gd name="T30" fmla="*/ 114 w 41"/>
                    <a:gd name="T31" fmla="*/ 67 h 40"/>
                    <a:gd name="T32" fmla="*/ 19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1D6E7C12-20F3-4723-A867-AC151ACE8C18}"/>
                    </a:ext>
                  </a:extLst>
                </p:cNvPr>
                <p:cNvSpPr>
                  <a:spLocks/>
                </p:cNvSpPr>
                <p:nvPr/>
              </p:nvSpPr>
              <p:spPr bwMode="auto">
                <a:xfrm>
                  <a:off x="2322" y="2107"/>
                  <a:ext cx="196" cy="126"/>
                </a:xfrm>
                <a:custGeom>
                  <a:avLst/>
                  <a:gdLst>
                    <a:gd name="T0" fmla="*/ 1088 w 180"/>
                    <a:gd name="T1" fmla="*/ 5 h 129"/>
                    <a:gd name="T2" fmla="*/ 1024 w 180"/>
                    <a:gd name="T3" fmla="*/ 2 h 129"/>
                    <a:gd name="T4" fmla="*/ 946 w 180"/>
                    <a:gd name="T5" fmla="*/ 1 h 129"/>
                    <a:gd name="T6" fmla="*/ 874 w 180"/>
                    <a:gd name="T7" fmla="*/ 0 h 129"/>
                    <a:gd name="T8" fmla="*/ 793 w 180"/>
                    <a:gd name="T9" fmla="*/ 0 h 129"/>
                    <a:gd name="T10" fmla="*/ 718 w 180"/>
                    <a:gd name="T11" fmla="*/ 1 h 129"/>
                    <a:gd name="T12" fmla="*/ 636 w 180"/>
                    <a:gd name="T13" fmla="*/ 3 h 129"/>
                    <a:gd name="T14" fmla="*/ 564 w 180"/>
                    <a:gd name="T15" fmla="*/ 6 h 129"/>
                    <a:gd name="T16" fmla="*/ 469 w 180"/>
                    <a:gd name="T17" fmla="*/ 10 h 129"/>
                    <a:gd name="T18" fmla="*/ 295 w 180"/>
                    <a:gd name="T19" fmla="*/ 21 h 129"/>
                    <a:gd name="T20" fmla="*/ 175 w 180"/>
                    <a:gd name="T21" fmla="*/ 21 h 129"/>
                    <a:gd name="T22" fmla="*/ 75 w 180"/>
                    <a:gd name="T23" fmla="*/ 29 h 129"/>
                    <a:gd name="T24" fmla="*/ 3 w 180"/>
                    <a:gd name="T25" fmla="*/ 42 h 129"/>
                    <a:gd name="T26" fmla="*/ 0 w 180"/>
                    <a:gd name="T27" fmla="*/ 50 h 129"/>
                    <a:gd name="T28" fmla="*/ 0 w 180"/>
                    <a:gd name="T29" fmla="*/ 58 h 129"/>
                    <a:gd name="T30" fmla="*/ 1 w 180"/>
                    <a:gd name="T31" fmla="*/ 63 h 129"/>
                    <a:gd name="T32" fmla="*/ 5 w 180"/>
                    <a:gd name="T33" fmla="*/ 71 h 129"/>
                    <a:gd name="T34" fmla="*/ 266 w 180"/>
                    <a:gd name="T35" fmla="*/ 65 h 129"/>
                    <a:gd name="T36" fmla="*/ 266 w 180"/>
                    <a:gd name="T37" fmla="*/ 65 h 129"/>
                    <a:gd name="T38" fmla="*/ 249 w 180"/>
                    <a:gd name="T39" fmla="*/ 63 h 129"/>
                    <a:gd name="T40" fmla="*/ 246 w 180"/>
                    <a:gd name="T41" fmla="*/ 60 h 129"/>
                    <a:gd name="T42" fmla="*/ 229 w 180"/>
                    <a:gd name="T43" fmla="*/ 55 h 129"/>
                    <a:gd name="T44" fmla="*/ 246 w 180"/>
                    <a:gd name="T45" fmla="*/ 49 h 129"/>
                    <a:gd name="T46" fmla="*/ 268 w 180"/>
                    <a:gd name="T47" fmla="*/ 43 h 129"/>
                    <a:gd name="T48" fmla="*/ 321 w 180"/>
                    <a:gd name="T49" fmla="*/ 34 h 129"/>
                    <a:gd name="T50" fmla="*/ 431 w 180"/>
                    <a:gd name="T51" fmla="*/ 22 h 129"/>
                    <a:gd name="T52" fmla="*/ 573 w 180"/>
                    <a:gd name="T53" fmla="*/ 21 h 129"/>
                    <a:gd name="T54" fmla="*/ 629 w 180"/>
                    <a:gd name="T55" fmla="*/ 21 h 129"/>
                    <a:gd name="T56" fmla="*/ 685 w 180"/>
                    <a:gd name="T57" fmla="*/ 21 h 129"/>
                    <a:gd name="T58" fmla="*/ 746 w 180"/>
                    <a:gd name="T59" fmla="*/ 21 h 129"/>
                    <a:gd name="T60" fmla="*/ 805 w 180"/>
                    <a:gd name="T61" fmla="*/ 21 h 129"/>
                    <a:gd name="T62" fmla="*/ 852 w 180"/>
                    <a:gd name="T63" fmla="*/ 21 h 129"/>
                    <a:gd name="T64" fmla="*/ 895 w 180"/>
                    <a:gd name="T65" fmla="*/ 21 h 129"/>
                    <a:gd name="T66" fmla="*/ 952 w 180"/>
                    <a:gd name="T67" fmla="*/ 21 h 129"/>
                    <a:gd name="T68" fmla="*/ 1006 w 180"/>
                    <a:gd name="T69" fmla="*/ 21 h 129"/>
                    <a:gd name="T70" fmla="*/ 1129 w 180"/>
                    <a:gd name="T71" fmla="*/ 21 h 129"/>
                    <a:gd name="T72" fmla="*/ 1214 w 180"/>
                    <a:gd name="T73" fmla="*/ 28 h 129"/>
                    <a:gd name="T74" fmla="*/ 1259 w 180"/>
                    <a:gd name="T75" fmla="*/ 38 h 129"/>
                    <a:gd name="T76" fmla="*/ 1290 w 180"/>
                    <a:gd name="T77" fmla="*/ 41 h 129"/>
                    <a:gd name="T78" fmla="*/ 1508 w 180"/>
                    <a:gd name="T79" fmla="*/ 32 h 129"/>
                    <a:gd name="T80" fmla="*/ 1494 w 180"/>
                    <a:gd name="T81" fmla="*/ 30 h 129"/>
                    <a:gd name="T82" fmla="*/ 1483 w 180"/>
                    <a:gd name="T83" fmla="*/ 25 h 129"/>
                    <a:gd name="T84" fmla="*/ 1457 w 180"/>
                    <a:gd name="T85" fmla="*/ 21 h 129"/>
                    <a:gd name="T86" fmla="*/ 1406 w 180"/>
                    <a:gd name="T87" fmla="*/ 21 h 129"/>
                    <a:gd name="T88" fmla="*/ 1343 w 180"/>
                    <a:gd name="T89" fmla="*/ 21 h 129"/>
                    <a:gd name="T90" fmla="*/ 1263 w 180"/>
                    <a:gd name="T91" fmla="*/ 19 h 129"/>
                    <a:gd name="T92" fmla="*/ 1185 w 180"/>
                    <a:gd name="T93" fmla="*/ 11 h 129"/>
                    <a:gd name="T94" fmla="*/ 1088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FACE05B9-D89E-468D-9157-33B17720FC2D}"/>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848FB551-0C7D-4178-A55A-9761076A183F}"/>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6577C7D0-287C-4DF3-8C49-815335A8DED4}"/>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4"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43482857-F0F4-4F44-97D2-5D2B4EC6B6E9}"/>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5"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3">
            <a:extLst>
              <a:ext uri="{FF2B5EF4-FFF2-40B4-BE49-F238E27FC236}">
                <a16:creationId xmlns:a16="http://schemas.microsoft.com/office/drawing/2014/main" id="{4019FA51-2E2E-4FD9-B540-1CE08CCDA9F4}"/>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8915" name="Line 11">
            <a:extLst>
              <a:ext uri="{FF2B5EF4-FFF2-40B4-BE49-F238E27FC236}">
                <a16:creationId xmlns:a16="http://schemas.microsoft.com/office/drawing/2014/main" id="{DE9FCF6A-595A-48F7-8C3E-0220B8336322}"/>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16" name="Picture 22">
            <a:extLst>
              <a:ext uri="{FF2B5EF4-FFF2-40B4-BE49-F238E27FC236}">
                <a16:creationId xmlns:a16="http://schemas.microsoft.com/office/drawing/2014/main" id="{6BF4B7FB-1D99-4CD9-B930-6A44EA9A0A2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10000" y="1209675"/>
            <a:ext cx="25812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23">
            <a:extLst>
              <a:ext uri="{FF2B5EF4-FFF2-40B4-BE49-F238E27FC236}">
                <a16:creationId xmlns:a16="http://schemas.microsoft.com/office/drawing/2014/main" id="{766E6CCB-73F6-44B8-80EC-E150FD690B9F}"/>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85800" y="5105400"/>
            <a:ext cx="2116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24">
            <a:extLst>
              <a:ext uri="{FF2B5EF4-FFF2-40B4-BE49-F238E27FC236}">
                <a16:creationId xmlns:a16="http://schemas.microsoft.com/office/drawing/2014/main" id="{FA2AB820-429A-4FA9-A242-68098C9595FA}"/>
              </a:ext>
            </a:extLst>
          </p:cNvPr>
          <p:cNvSpPr txBox="1">
            <a:spLocks noChangeArrowheads="1"/>
          </p:cNvSpPr>
          <p:nvPr/>
        </p:nvSpPr>
        <p:spPr bwMode="auto">
          <a:xfrm>
            <a:off x="381000" y="2847975"/>
            <a:ext cx="2590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a:t>Because they may be built in proximity to overhead power lines, and because they are often made of metal, scaffolds can put workers at risk of electrocution.</a:t>
            </a:r>
          </a:p>
        </p:txBody>
      </p:sp>
      <p:sp>
        <p:nvSpPr>
          <p:cNvPr id="38919" name="Text Box 28">
            <a:extLst>
              <a:ext uri="{FF2B5EF4-FFF2-40B4-BE49-F238E27FC236}">
                <a16:creationId xmlns:a16="http://schemas.microsoft.com/office/drawing/2014/main" id="{62D7459A-5BAB-468B-9E08-6B7E3D1D9377}"/>
              </a:ext>
            </a:extLst>
          </p:cNvPr>
          <p:cNvSpPr txBox="1">
            <a:spLocks noChangeArrowheads="1"/>
          </p:cNvSpPr>
          <p:nvPr/>
        </p:nvSpPr>
        <p:spPr bwMode="auto">
          <a:xfrm>
            <a:off x="3044825" y="4794250"/>
            <a:ext cx="35814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a:solidFill>
                  <a:schemeClr val="tx1"/>
                </a:solidFill>
                <a:latin typeface="Times New Roman" panose="02020603050405020304" pitchFamily="18" charset="0"/>
              </a:defRPr>
            </a:lvl1pPr>
            <a:lvl2pPr marL="228600" indent="285750">
              <a:tabLst>
                <a:tab pos="571500" algn="l"/>
              </a:tabLst>
              <a:defRPr sz="1400">
                <a:solidFill>
                  <a:schemeClr val="tx1"/>
                </a:solidFill>
                <a:latin typeface="Times New Roman" panose="02020603050405020304" pitchFamily="18" charset="0"/>
              </a:defRPr>
            </a:lvl2pPr>
            <a:lvl3pPr marL="1143000" indent="-228600">
              <a:tabLst>
                <a:tab pos="571500" algn="l"/>
              </a:tabLst>
              <a:defRPr sz="1400">
                <a:solidFill>
                  <a:schemeClr val="tx1"/>
                </a:solidFill>
                <a:latin typeface="Times New Roman" panose="02020603050405020304" pitchFamily="18" charset="0"/>
              </a:defRPr>
            </a:lvl3pPr>
            <a:lvl4pPr marL="1600200" indent="-228600">
              <a:tabLst>
                <a:tab pos="571500" algn="l"/>
              </a:tabLst>
              <a:defRPr sz="1400">
                <a:solidFill>
                  <a:schemeClr val="tx1"/>
                </a:solidFill>
                <a:latin typeface="Times New Roman" panose="02020603050405020304" pitchFamily="18" charset="0"/>
              </a:defRPr>
            </a:lvl4pPr>
            <a:lvl5pPr marL="2057400" indent="-228600">
              <a:tabLst>
                <a:tab pos="57150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9pPr>
          </a:lstStyle>
          <a:p>
            <a:pPr>
              <a:spcBef>
                <a:spcPts val="500"/>
              </a:spcBef>
              <a:spcAft>
                <a:spcPts val="500"/>
              </a:spcAft>
              <a:buFont typeface="Symbol" panose="05050102010706020507" pitchFamily="18" charset="2"/>
              <a:buNone/>
            </a:pPr>
            <a:r>
              <a:rPr lang="en-US" altLang="en-US"/>
              <a:t>Scaffolds must not be close enough to overhead power lines that they, or any conductive materials (e.g. building materials, paint roller extensions, scaffold components) that may be handled on them, come closer than 10 feet to the power line</a:t>
            </a:r>
            <a:r>
              <a:rPr lang="es-ES_tradnl" altLang="en-US"/>
              <a:t>.</a:t>
            </a:r>
          </a:p>
          <a:p>
            <a:pPr>
              <a:spcBef>
                <a:spcPts val="500"/>
              </a:spcBef>
              <a:spcAft>
                <a:spcPts val="500"/>
              </a:spcAft>
              <a:buFont typeface="Symbol" panose="05050102010706020507" pitchFamily="18" charset="2"/>
              <a:buNone/>
            </a:pPr>
            <a:endParaRPr lang="en-US" altLang="en-US"/>
          </a:p>
          <a:p>
            <a:pPr>
              <a:spcBef>
                <a:spcPts val="500"/>
              </a:spcBef>
              <a:spcAft>
                <a:spcPts val="500"/>
              </a:spcAft>
              <a:buFont typeface="Symbol" panose="05050102010706020507" pitchFamily="18" charset="2"/>
              <a:buNone/>
            </a:pPr>
            <a:r>
              <a:rPr lang="en-US" altLang="en-US"/>
              <a:t>If it is necessary to work closer than 10 feet, then the power company must be contacted to:</a:t>
            </a:r>
          </a:p>
          <a:p>
            <a:pPr lvl="1">
              <a:spcBef>
                <a:spcPts val="500"/>
              </a:spcBef>
              <a:spcAft>
                <a:spcPts val="500"/>
              </a:spcAft>
              <a:buFont typeface="Symbol" panose="05050102010706020507" pitchFamily="18" charset="2"/>
              <a:buChar char="·"/>
            </a:pPr>
            <a:r>
              <a:rPr lang="es-ES_tradnl" altLang="en-US"/>
              <a:t> </a:t>
            </a:r>
            <a:r>
              <a:rPr lang="en-US" altLang="en-US"/>
              <a:t>De-energize the lines; or</a:t>
            </a:r>
            <a:endParaRPr lang="es-ES_tradnl" altLang="en-US"/>
          </a:p>
          <a:p>
            <a:pPr lvl="1">
              <a:spcBef>
                <a:spcPts val="500"/>
              </a:spcBef>
              <a:spcAft>
                <a:spcPts val="500"/>
              </a:spcAft>
              <a:buFont typeface="Symbol" panose="05050102010706020507" pitchFamily="18" charset="2"/>
              <a:buChar char="·"/>
            </a:pPr>
            <a:r>
              <a:rPr lang="es-ES_tradnl" altLang="en-US"/>
              <a:t> </a:t>
            </a:r>
            <a:r>
              <a:rPr lang="en-US" altLang="en-US"/>
              <a:t>Relocate the lines; or</a:t>
            </a:r>
          </a:p>
          <a:p>
            <a:pPr lvl="1">
              <a:spcBef>
                <a:spcPts val="500"/>
              </a:spcBef>
              <a:spcAft>
                <a:spcPts val="500"/>
              </a:spcAft>
              <a:buFont typeface="Symbol" panose="05050102010706020507" pitchFamily="18" charset="2"/>
              <a:buChar char="·"/>
            </a:pPr>
            <a:r>
              <a:rPr lang="es-ES_tradnl" altLang="en-US"/>
              <a:t> </a:t>
            </a:r>
            <a:r>
              <a:rPr lang="en-US" altLang="en-US"/>
              <a:t>Install protective coverings to </a:t>
            </a:r>
            <a:r>
              <a:rPr lang="es-ES_tradnl" altLang="en-US"/>
              <a:t>	</a:t>
            </a:r>
            <a:r>
              <a:rPr lang="en-US" altLang="en-US"/>
              <a:t>prevent 	accidental</a:t>
            </a:r>
            <a:r>
              <a:rPr lang="es-ES_tradnl" altLang="en-US"/>
              <a:t> </a:t>
            </a:r>
            <a:r>
              <a:rPr lang="en-US" altLang="en-US"/>
              <a:t>contact with the lines.</a:t>
            </a:r>
          </a:p>
        </p:txBody>
      </p:sp>
      <p:pic>
        <p:nvPicPr>
          <p:cNvPr id="38920" name="Picture 29" descr="C:\WINDOWS\Application Data\Microsoft\Media Catalog\Skullhv1.wmf">
            <a:extLst>
              <a:ext uri="{FF2B5EF4-FFF2-40B4-BE49-F238E27FC236}">
                <a16:creationId xmlns:a16="http://schemas.microsoft.com/office/drawing/2014/main" id="{0C9740CF-5498-482A-899E-A5202185D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30">
            <a:extLst>
              <a:ext uri="{FF2B5EF4-FFF2-40B4-BE49-F238E27FC236}">
                <a16:creationId xmlns:a16="http://schemas.microsoft.com/office/drawing/2014/main" id="{FE9CFFE8-7C3C-40ED-BDA4-439AD918D09E}"/>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Electrical hazards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4">
            <a:extLst>
              <a:ext uri="{FF2B5EF4-FFF2-40B4-BE49-F238E27FC236}">
                <a16:creationId xmlns:a16="http://schemas.microsoft.com/office/drawing/2014/main" id="{C225D5AA-29E1-478F-8D5B-8B2B76573BAD}"/>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939" name="Picture 9">
            <a:extLst>
              <a:ext uri="{FF2B5EF4-FFF2-40B4-BE49-F238E27FC236}">
                <a16:creationId xmlns:a16="http://schemas.microsoft.com/office/drawing/2014/main" id="{790D9710-49A0-476B-80E5-031761F506F5}"/>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10000" y="1209675"/>
            <a:ext cx="25812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10">
            <a:extLst>
              <a:ext uri="{FF2B5EF4-FFF2-40B4-BE49-F238E27FC236}">
                <a16:creationId xmlns:a16="http://schemas.microsoft.com/office/drawing/2014/main" id="{787C77E7-A132-48A5-B7A4-C6E171A6D0EC}"/>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4825" y="5105400"/>
            <a:ext cx="2116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11">
            <a:extLst>
              <a:ext uri="{FF2B5EF4-FFF2-40B4-BE49-F238E27FC236}">
                <a16:creationId xmlns:a16="http://schemas.microsoft.com/office/drawing/2014/main" id="{69032A93-B91D-4DC2-B1FB-471DBB2B9B9D}"/>
              </a:ext>
            </a:extLst>
          </p:cNvPr>
          <p:cNvSpPr txBox="1">
            <a:spLocks noChangeArrowheads="1"/>
          </p:cNvSpPr>
          <p:nvPr/>
        </p:nvSpPr>
        <p:spPr bwMode="auto">
          <a:xfrm>
            <a:off x="381000" y="2809875"/>
            <a:ext cx="2590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a:t>Porque se pueden armar cerca de cables de alta tensión, y porque a menudo son de metal, los andamios pueden poner a los trabajadores en peligro de electrocución.</a:t>
            </a:r>
            <a:endParaRPr lang="en-US" altLang="en-US"/>
          </a:p>
        </p:txBody>
      </p:sp>
      <p:sp>
        <p:nvSpPr>
          <p:cNvPr id="39942" name="AutoShape 14">
            <a:extLst>
              <a:ext uri="{FF2B5EF4-FFF2-40B4-BE49-F238E27FC236}">
                <a16:creationId xmlns:a16="http://schemas.microsoft.com/office/drawing/2014/main" id="{0ADF9500-C088-4E35-AB99-B25DDE48B449}"/>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9943" name="Text Box 16">
            <a:extLst>
              <a:ext uri="{FF2B5EF4-FFF2-40B4-BE49-F238E27FC236}">
                <a16:creationId xmlns:a16="http://schemas.microsoft.com/office/drawing/2014/main" id="{778589FA-E74D-4065-BB2C-578F82CEA29F}"/>
              </a:ext>
            </a:extLst>
          </p:cNvPr>
          <p:cNvSpPr txBox="1">
            <a:spLocks noChangeArrowheads="1"/>
          </p:cNvSpPr>
          <p:nvPr/>
        </p:nvSpPr>
        <p:spPr bwMode="auto">
          <a:xfrm>
            <a:off x="2933700" y="4333875"/>
            <a:ext cx="37338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1400">
                <a:solidFill>
                  <a:schemeClr val="tx1"/>
                </a:solidFill>
                <a:latin typeface="Times New Roman" panose="02020603050405020304" pitchFamily="18" charset="0"/>
              </a:defRPr>
            </a:lvl1pPr>
            <a:lvl2pPr marL="228600" indent="285750">
              <a:tabLst>
                <a:tab pos="514350" algn="l"/>
              </a:tabLst>
              <a:defRPr sz="1400">
                <a:solidFill>
                  <a:schemeClr val="tx1"/>
                </a:solidFill>
                <a:latin typeface="Times New Roman" panose="02020603050405020304" pitchFamily="18" charset="0"/>
              </a:defRPr>
            </a:lvl2pPr>
            <a:lvl3pPr marL="1143000" indent="-228600">
              <a:tabLst>
                <a:tab pos="514350" algn="l"/>
              </a:tabLst>
              <a:defRPr sz="1400">
                <a:solidFill>
                  <a:schemeClr val="tx1"/>
                </a:solidFill>
                <a:latin typeface="Times New Roman" panose="02020603050405020304" pitchFamily="18" charset="0"/>
              </a:defRPr>
            </a:lvl3pPr>
            <a:lvl4pPr marL="1600200" indent="-228600">
              <a:tabLst>
                <a:tab pos="514350" algn="l"/>
              </a:tabLst>
              <a:defRPr sz="1400">
                <a:solidFill>
                  <a:schemeClr val="tx1"/>
                </a:solidFill>
                <a:latin typeface="Times New Roman" panose="02020603050405020304" pitchFamily="18" charset="0"/>
              </a:defRPr>
            </a:lvl4pPr>
            <a:lvl5pPr marL="2057400" indent="-228600">
              <a:tabLst>
                <a:tab pos="51435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9pPr>
          </a:lstStyle>
          <a:p>
            <a:pPr>
              <a:spcBef>
                <a:spcPts val="500"/>
              </a:spcBef>
              <a:spcAft>
                <a:spcPts val="500"/>
              </a:spcAft>
              <a:buFont typeface="Symbol" panose="05050102010706020507" pitchFamily="18" charset="2"/>
              <a:buNone/>
            </a:pPr>
            <a:r>
              <a:rPr lang="es-ES_tradnl" altLang="en-US"/>
              <a:t>Los andamios no deben estar tan cerca de los cables eléctricos que ellos o cualquiera de sus partes conductoras (por ejemplo, materiales de obra, extensiones de rodillos de pintura, y partes del andamio) que puedan ser manipulados desde ellos, se le acerquen a menos de 10 pies de los cables eléctricos.</a:t>
            </a:r>
          </a:p>
          <a:p>
            <a:pPr>
              <a:spcBef>
                <a:spcPts val="500"/>
              </a:spcBef>
              <a:spcAft>
                <a:spcPts val="500"/>
              </a:spcAft>
              <a:buFont typeface="Symbol" panose="05050102010706020507" pitchFamily="18" charset="2"/>
              <a:buNone/>
            </a:pPr>
            <a:r>
              <a:rPr lang="es-ES_tradnl" altLang="en-US"/>
              <a:t>Si es necesario la ejerción de trabajo a menos de 10 pies, entonces la compañía de luz debe ser notficada para:</a:t>
            </a:r>
            <a:endParaRPr lang="en-US" altLang="en-US"/>
          </a:p>
          <a:p>
            <a:pPr lvl="1">
              <a:spcBef>
                <a:spcPts val="500"/>
              </a:spcBef>
              <a:spcAft>
                <a:spcPts val="500"/>
              </a:spcAft>
              <a:buFont typeface="Symbol" panose="05050102010706020507" pitchFamily="18" charset="2"/>
              <a:buChar char="·"/>
            </a:pPr>
            <a:r>
              <a:rPr lang="en-US" altLang="en-US"/>
              <a:t>Deactivar</a:t>
            </a:r>
            <a:r>
              <a:rPr lang="es-ES_tradnl" altLang="en-US"/>
              <a:t> la energía a los cables; ó</a:t>
            </a:r>
          </a:p>
          <a:p>
            <a:pPr lvl="1">
              <a:spcBef>
                <a:spcPts val="500"/>
              </a:spcBef>
              <a:spcAft>
                <a:spcPts val="500"/>
              </a:spcAft>
              <a:buFont typeface="Symbol" panose="05050102010706020507" pitchFamily="18" charset="2"/>
              <a:buChar char="·"/>
            </a:pPr>
            <a:r>
              <a:rPr lang="es-ES_tradnl" altLang="en-US"/>
              <a:t>Relocalizar los cables; ó</a:t>
            </a:r>
            <a:endParaRPr lang="en-US" altLang="en-US"/>
          </a:p>
          <a:p>
            <a:pPr lvl="1">
              <a:spcBef>
                <a:spcPts val="500"/>
              </a:spcBef>
              <a:spcAft>
                <a:spcPts val="500"/>
              </a:spcAft>
              <a:buFont typeface="Symbol" panose="05050102010706020507" pitchFamily="18" charset="2"/>
              <a:buChar char="·"/>
            </a:pPr>
            <a:r>
              <a:rPr lang="es-ES_tradnl" altLang="en-US"/>
              <a:t>Instalar cubiertas protectoras para 	evitar el contacto accidental con los 	cables.</a:t>
            </a:r>
          </a:p>
        </p:txBody>
      </p:sp>
      <p:pic>
        <p:nvPicPr>
          <p:cNvPr id="39944" name="Picture 18" descr="C:\WINDOWS\Application Data\Microsoft\Media Catalog\Skullhv1.wmf">
            <a:extLst>
              <a:ext uri="{FF2B5EF4-FFF2-40B4-BE49-F238E27FC236}">
                <a16:creationId xmlns:a16="http://schemas.microsoft.com/office/drawing/2014/main" id="{93879A1B-159B-48DF-AAE7-E88478A88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 Box 19">
            <a:extLst>
              <a:ext uri="{FF2B5EF4-FFF2-40B4-BE49-F238E27FC236}">
                <a16:creationId xmlns:a16="http://schemas.microsoft.com/office/drawing/2014/main" id="{3E7C374D-2054-4B1E-BA0C-C5844933586F}"/>
              </a:ext>
            </a:extLst>
          </p:cNvPr>
          <p:cNvSpPr txBox="1">
            <a:spLocks noChangeArrowheads="1"/>
          </p:cNvSpPr>
          <p:nvPr/>
        </p:nvSpPr>
        <p:spPr bwMode="auto">
          <a:xfrm>
            <a:off x="31908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Peligros eléctricos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1026">
            <a:extLst>
              <a:ext uri="{FF2B5EF4-FFF2-40B4-BE49-F238E27FC236}">
                <a16:creationId xmlns:a16="http://schemas.microsoft.com/office/drawing/2014/main" id="{6B3BC8DE-D029-4EA7-B0BB-F016EF7C4797}"/>
              </a:ext>
            </a:extLst>
          </p:cNvPr>
          <p:cNvSpPr>
            <a:spLocks noChangeArrowheads="1"/>
          </p:cNvSpPr>
          <p:nvPr/>
        </p:nvSpPr>
        <p:spPr bwMode="auto">
          <a:xfrm>
            <a:off x="400050" y="9906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0963" name="Line 1028">
            <a:extLst>
              <a:ext uri="{FF2B5EF4-FFF2-40B4-BE49-F238E27FC236}">
                <a16:creationId xmlns:a16="http://schemas.microsoft.com/office/drawing/2014/main" id="{1A0BD789-7A5B-4117-9C5E-5A9AA8C7DD71}"/>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Text Box 1029">
            <a:extLst>
              <a:ext uri="{FF2B5EF4-FFF2-40B4-BE49-F238E27FC236}">
                <a16:creationId xmlns:a16="http://schemas.microsoft.com/office/drawing/2014/main" id="{2C1D1393-75E6-431E-9708-6E567637BFD4}"/>
              </a:ext>
            </a:extLst>
          </p:cNvPr>
          <p:cNvSpPr txBox="1">
            <a:spLocks noChangeArrowheads="1"/>
          </p:cNvSpPr>
          <p:nvPr/>
        </p:nvSpPr>
        <p:spPr bwMode="auto">
          <a:xfrm>
            <a:off x="981075" y="5467350"/>
            <a:ext cx="503872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6350">
              <a:defRPr sz="1400">
                <a:solidFill>
                  <a:schemeClr val="tx1"/>
                </a:solidFill>
                <a:latin typeface="Times New Roman" panose="02020603050405020304" pitchFamily="18" charset="0"/>
              </a:defRPr>
            </a:lvl5pPr>
            <a:lvl6pPr marL="463550" eaLnBrk="0" fontAlgn="base" hangingPunct="0">
              <a:spcBef>
                <a:spcPct val="0"/>
              </a:spcBef>
              <a:spcAft>
                <a:spcPct val="0"/>
              </a:spcAft>
              <a:defRPr sz="1400">
                <a:solidFill>
                  <a:schemeClr val="tx1"/>
                </a:solidFill>
                <a:latin typeface="Times New Roman" panose="02020603050405020304" pitchFamily="18" charset="0"/>
              </a:defRPr>
            </a:lvl6pPr>
            <a:lvl7pPr marL="920750" eaLnBrk="0" fontAlgn="base" hangingPunct="0">
              <a:spcBef>
                <a:spcPct val="0"/>
              </a:spcBef>
              <a:spcAft>
                <a:spcPct val="0"/>
              </a:spcAft>
              <a:defRPr sz="1400">
                <a:solidFill>
                  <a:schemeClr val="tx1"/>
                </a:solidFill>
                <a:latin typeface="Times New Roman" panose="02020603050405020304" pitchFamily="18" charset="0"/>
              </a:defRPr>
            </a:lvl7pPr>
            <a:lvl8pPr marL="1377950" eaLnBrk="0" fontAlgn="base" hangingPunct="0">
              <a:spcBef>
                <a:spcPct val="0"/>
              </a:spcBef>
              <a:spcAft>
                <a:spcPct val="0"/>
              </a:spcAft>
              <a:defRPr sz="1400">
                <a:solidFill>
                  <a:schemeClr val="tx1"/>
                </a:solidFill>
                <a:latin typeface="Times New Roman" panose="02020603050405020304" pitchFamily="18" charset="0"/>
              </a:defRPr>
            </a:lvl8pPr>
            <a:lvl9pPr marL="1835150" eaLnBrk="0" fontAlgn="base" hangingPunct="0">
              <a:spcBef>
                <a:spcPct val="0"/>
              </a:spcBef>
              <a:spcAft>
                <a:spcPct val="0"/>
              </a:spcAft>
              <a:defRPr sz="1400">
                <a:solidFill>
                  <a:schemeClr val="tx1"/>
                </a:solidFill>
                <a:latin typeface="Times New Roman" panose="02020603050405020304" pitchFamily="18" charset="0"/>
              </a:defRPr>
            </a:lvl9pPr>
          </a:lstStyle>
          <a:p>
            <a:pPr lvl="4">
              <a:spcBef>
                <a:spcPts val="500"/>
              </a:spcBef>
              <a:spcAft>
                <a:spcPts val="500"/>
              </a:spcAft>
              <a:buFont typeface="Symbol" panose="05050102010706020507" pitchFamily="18" charset="2"/>
              <a:buNone/>
            </a:pPr>
            <a:r>
              <a:rPr lang="en-US" altLang="en-US" sz="1800" b="1"/>
              <a:t>B</a:t>
            </a:r>
            <a:r>
              <a:rPr lang="en-US" altLang="en-US"/>
              <a:t>ecause metal frame scaffolds are conductive, power tools, cords, etc., that suffer insulation failure can electrify the entire scaffold. This poses a risk of electrocution not just to the worker holding the tool, but to everyone who contacts the scaffold. Therefore, all portable electric equipment must be protected by:</a:t>
            </a:r>
            <a:br>
              <a:rPr lang="en-US" altLang="en-US"/>
            </a:br>
            <a:endParaRPr lang="en-US" altLang="en-US"/>
          </a:p>
          <a:p>
            <a:pPr lvl="4">
              <a:spcBef>
                <a:spcPts val="500"/>
              </a:spcBef>
              <a:spcAft>
                <a:spcPts val="500"/>
              </a:spcAft>
              <a:buFont typeface="Symbol" panose="05050102010706020507" pitchFamily="18" charset="2"/>
              <a:buChar char="·"/>
            </a:pPr>
            <a:r>
              <a:rPr lang="es-ES_tradnl" altLang="en-US" b="1"/>
              <a:t>  </a:t>
            </a:r>
            <a:r>
              <a:rPr lang="en-US" altLang="en-US" b="1"/>
              <a:t>GFCI</a:t>
            </a:r>
            <a:r>
              <a:rPr lang="en-US" altLang="en-US"/>
              <a:t>s (ground-fault circuit interrupters), and</a:t>
            </a:r>
            <a:endParaRPr lang="es-ES_tradnl" altLang="en-US"/>
          </a:p>
          <a:p>
            <a:pPr lvl="4">
              <a:spcBef>
                <a:spcPts val="500"/>
              </a:spcBef>
              <a:spcAft>
                <a:spcPts val="500"/>
              </a:spcAft>
              <a:buFont typeface="Symbol" panose="05050102010706020507" pitchFamily="18" charset="2"/>
              <a:buChar char="·"/>
            </a:pPr>
            <a:r>
              <a:rPr lang="es-ES_tradnl" altLang="en-US"/>
              <a:t>  </a:t>
            </a:r>
            <a:r>
              <a:rPr lang="en-US" altLang="en-US"/>
              <a:t>an </a:t>
            </a:r>
            <a:r>
              <a:rPr lang="en-US" altLang="en-US" b="1"/>
              <a:t>AEGCP</a:t>
            </a:r>
            <a:r>
              <a:rPr lang="en-US" altLang="en-US"/>
              <a:t> (assured equipment grounding conductor program).</a:t>
            </a:r>
            <a:endParaRPr lang="es-ES_tradnl" altLang="en-US"/>
          </a:p>
          <a:p>
            <a:pPr lvl="4">
              <a:spcBef>
                <a:spcPts val="500"/>
              </a:spcBef>
              <a:spcAft>
                <a:spcPts val="500"/>
              </a:spcAft>
              <a:buFont typeface="Symbol" panose="05050102010706020507" pitchFamily="18" charset="2"/>
              <a:buNone/>
            </a:pPr>
            <a:endParaRPr lang="en-US" altLang="en-US"/>
          </a:p>
          <a:p>
            <a:pPr>
              <a:spcBef>
                <a:spcPts val="500"/>
              </a:spcBef>
              <a:spcAft>
                <a:spcPts val="500"/>
              </a:spcAft>
            </a:pPr>
            <a:r>
              <a:rPr lang="en-US" altLang="en-US" sz="1800" b="1"/>
              <a:t>TIP</a:t>
            </a:r>
            <a:r>
              <a:rPr lang="en-US" altLang="en-US"/>
              <a:t>: Often, a worker who is shocked survives the current, only to lose balance and be killed in a fall. </a:t>
            </a:r>
            <a:r>
              <a:rPr lang="en-US" altLang="en-US" b="1"/>
              <a:t>This is one more reason for always using fall protection</a:t>
            </a:r>
            <a:r>
              <a:rPr lang="en-US" altLang="en-US"/>
              <a:t>.</a:t>
            </a:r>
          </a:p>
        </p:txBody>
      </p:sp>
      <p:pic>
        <p:nvPicPr>
          <p:cNvPr id="40965" name="Picture 1030">
            <a:extLst>
              <a:ext uri="{FF2B5EF4-FFF2-40B4-BE49-F238E27FC236}">
                <a16:creationId xmlns:a16="http://schemas.microsoft.com/office/drawing/2014/main" id="{66026B55-5966-4612-83D8-A546D0C5433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533400" y="1295400"/>
            <a:ext cx="3267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031">
            <a:extLst>
              <a:ext uri="{FF2B5EF4-FFF2-40B4-BE49-F238E27FC236}">
                <a16:creationId xmlns:a16="http://schemas.microsoft.com/office/drawing/2014/main" id="{A866AF51-9F0F-4415-8C04-F2B338F1F2F8}"/>
              </a:ext>
            </a:extLst>
          </p:cNvPr>
          <p:cNvSpPr txBox="1">
            <a:spLocks noChangeArrowheads="1"/>
          </p:cNvSpPr>
          <p:nvPr/>
        </p:nvSpPr>
        <p:spPr bwMode="auto">
          <a:xfrm>
            <a:off x="4368800" y="2489200"/>
            <a:ext cx="1346200" cy="1225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400" b="1"/>
              <a:t>Port</a:t>
            </a:r>
            <a:r>
              <a:rPr lang="en-US" altLang="en-US" sz="2400" b="1"/>
              <a:t>able Electric Tools</a:t>
            </a:r>
          </a:p>
        </p:txBody>
      </p:sp>
      <p:sp>
        <p:nvSpPr>
          <p:cNvPr id="40967" name="Text Box 1032">
            <a:extLst>
              <a:ext uri="{FF2B5EF4-FFF2-40B4-BE49-F238E27FC236}">
                <a16:creationId xmlns:a16="http://schemas.microsoft.com/office/drawing/2014/main" id="{7CCD63A5-28BE-44BB-9D4A-02A8728FFA59}"/>
              </a:ext>
            </a:extLst>
          </p:cNvPr>
          <p:cNvSpPr txBox="1">
            <a:spLocks noChangeArrowheads="1"/>
          </p:cNvSpPr>
          <p:nvPr/>
        </p:nvSpPr>
        <p:spPr bwMode="auto">
          <a:xfrm>
            <a:off x="2921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Electrical hazards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1026">
            <a:extLst>
              <a:ext uri="{FF2B5EF4-FFF2-40B4-BE49-F238E27FC236}">
                <a16:creationId xmlns:a16="http://schemas.microsoft.com/office/drawing/2014/main" id="{A037DF05-AB78-4C89-84A8-3C708A741483}"/>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Text Box 1027">
            <a:extLst>
              <a:ext uri="{FF2B5EF4-FFF2-40B4-BE49-F238E27FC236}">
                <a16:creationId xmlns:a16="http://schemas.microsoft.com/office/drawing/2014/main" id="{C560869E-371A-41E2-B212-5A334E71CED5}"/>
              </a:ext>
            </a:extLst>
          </p:cNvPr>
          <p:cNvSpPr txBox="1">
            <a:spLocks noChangeArrowheads="1"/>
          </p:cNvSpPr>
          <p:nvPr/>
        </p:nvSpPr>
        <p:spPr bwMode="auto">
          <a:xfrm>
            <a:off x="609600" y="5391150"/>
            <a:ext cx="577215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6350">
              <a:defRPr sz="1400">
                <a:solidFill>
                  <a:schemeClr val="tx1"/>
                </a:solidFill>
                <a:latin typeface="Times New Roman" panose="02020603050405020304" pitchFamily="18" charset="0"/>
              </a:defRPr>
            </a:lvl5pPr>
            <a:lvl6pPr marL="463550" eaLnBrk="0" fontAlgn="base" hangingPunct="0">
              <a:spcBef>
                <a:spcPct val="0"/>
              </a:spcBef>
              <a:spcAft>
                <a:spcPct val="0"/>
              </a:spcAft>
              <a:defRPr sz="1400">
                <a:solidFill>
                  <a:schemeClr val="tx1"/>
                </a:solidFill>
                <a:latin typeface="Times New Roman" panose="02020603050405020304" pitchFamily="18" charset="0"/>
              </a:defRPr>
            </a:lvl6pPr>
            <a:lvl7pPr marL="920750" eaLnBrk="0" fontAlgn="base" hangingPunct="0">
              <a:spcBef>
                <a:spcPct val="0"/>
              </a:spcBef>
              <a:spcAft>
                <a:spcPct val="0"/>
              </a:spcAft>
              <a:defRPr sz="1400">
                <a:solidFill>
                  <a:schemeClr val="tx1"/>
                </a:solidFill>
                <a:latin typeface="Times New Roman" panose="02020603050405020304" pitchFamily="18" charset="0"/>
              </a:defRPr>
            </a:lvl7pPr>
            <a:lvl8pPr marL="1377950" eaLnBrk="0" fontAlgn="base" hangingPunct="0">
              <a:spcBef>
                <a:spcPct val="0"/>
              </a:spcBef>
              <a:spcAft>
                <a:spcPct val="0"/>
              </a:spcAft>
              <a:defRPr sz="1400">
                <a:solidFill>
                  <a:schemeClr val="tx1"/>
                </a:solidFill>
                <a:latin typeface="Times New Roman" panose="02020603050405020304" pitchFamily="18" charset="0"/>
              </a:defRPr>
            </a:lvl8pPr>
            <a:lvl9pPr marL="1835150" eaLnBrk="0" fontAlgn="base" hangingPunct="0">
              <a:spcBef>
                <a:spcPct val="0"/>
              </a:spcBef>
              <a:spcAft>
                <a:spcPct val="0"/>
              </a:spcAft>
              <a:defRPr sz="1400">
                <a:solidFill>
                  <a:schemeClr val="tx1"/>
                </a:solidFill>
                <a:latin typeface="Times New Roman" panose="02020603050405020304" pitchFamily="18" charset="0"/>
              </a:defRPr>
            </a:lvl9pPr>
          </a:lstStyle>
          <a:p>
            <a:pPr lvl="4">
              <a:spcBef>
                <a:spcPts val="500"/>
              </a:spcBef>
              <a:spcAft>
                <a:spcPts val="500"/>
              </a:spcAft>
              <a:buFont typeface="Symbol" panose="05050102010706020507" pitchFamily="18" charset="2"/>
              <a:buNone/>
            </a:pPr>
            <a:r>
              <a:rPr lang="en-US" altLang="en-US" sz="1800" b="1"/>
              <a:t>A</a:t>
            </a:r>
            <a:r>
              <a:rPr lang="en-US" altLang="en-US"/>
              <a:t> causa de que armazones de andamios de metal son conductores, herramienta de poder, extensiones, etc., que tienen fallas del material aislante pueden electrificar el andamio entero.  Esto presenta un riesgo de electrocución, no únicamente al trabajador sosteniendo la herramienta, pero a todos los que tocan el andamio.  Por lo tanto, todo el equipo portátil eléctrico de be estar protegido por:</a:t>
            </a:r>
          </a:p>
          <a:p>
            <a:pPr lvl="4">
              <a:spcBef>
                <a:spcPts val="500"/>
              </a:spcBef>
              <a:spcAft>
                <a:spcPts val="500"/>
              </a:spcAft>
              <a:buFont typeface="Symbol" panose="05050102010706020507" pitchFamily="18" charset="2"/>
              <a:buChar char="·"/>
            </a:pPr>
            <a:r>
              <a:rPr lang="en-US" altLang="en-US"/>
              <a:t>  interruptor de circuito sin conexión a tierra </a:t>
            </a:r>
            <a:r>
              <a:rPr lang="en-US" altLang="en-US" b="1"/>
              <a:t>(GFCI)</a:t>
            </a:r>
            <a:r>
              <a:rPr lang="en-US" altLang="en-US"/>
              <a:t>, y</a:t>
            </a:r>
            <a:endParaRPr lang="es-ES_tradnl" altLang="en-US"/>
          </a:p>
          <a:p>
            <a:pPr lvl="4">
              <a:spcBef>
                <a:spcPts val="500"/>
              </a:spcBef>
              <a:spcAft>
                <a:spcPts val="500"/>
              </a:spcAft>
              <a:buFont typeface="Symbol" panose="05050102010706020507" pitchFamily="18" charset="2"/>
              <a:buChar char="·"/>
            </a:pPr>
            <a:r>
              <a:rPr lang="es-ES_tradnl" altLang="en-US"/>
              <a:t>  un programa de aseguramiento para equipo de conexión a tierra </a:t>
            </a:r>
            <a:r>
              <a:rPr lang="es-ES_tradnl" altLang="en-US" b="1"/>
              <a:t>(PACTE)</a:t>
            </a:r>
            <a:r>
              <a:rPr lang="es-ES_tradnl" altLang="en-US"/>
              <a:t>.</a:t>
            </a:r>
            <a:endParaRPr lang="en-US" altLang="en-US"/>
          </a:p>
          <a:p>
            <a:pPr>
              <a:spcBef>
                <a:spcPts val="500"/>
              </a:spcBef>
              <a:spcAft>
                <a:spcPts val="500"/>
              </a:spcAft>
            </a:pPr>
            <a:endParaRPr lang="en-US" altLang="en-US" sz="1800" b="1"/>
          </a:p>
          <a:p>
            <a:pPr>
              <a:spcBef>
                <a:spcPts val="500"/>
              </a:spcBef>
              <a:spcAft>
                <a:spcPts val="500"/>
              </a:spcAft>
            </a:pPr>
            <a:r>
              <a:rPr lang="en-US" altLang="en-US" sz="1800" b="1"/>
              <a:t>CONSEJO</a:t>
            </a:r>
            <a:r>
              <a:rPr lang="en-US" altLang="en-US"/>
              <a:t>: A menudo, un trabajador que es electrocutado, sobrevive la corriente solo para perder el equilibrio y morir en una caída.  </a:t>
            </a:r>
            <a:r>
              <a:rPr lang="en-US" altLang="en-US" b="1"/>
              <a:t>Esta es otra razón para siempre usar el equipo contra caídas.</a:t>
            </a:r>
            <a:endParaRPr lang="en-US" altLang="en-US"/>
          </a:p>
        </p:txBody>
      </p:sp>
      <p:sp>
        <p:nvSpPr>
          <p:cNvPr id="41988" name="Text Box 1029">
            <a:extLst>
              <a:ext uri="{FF2B5EF4-FFF2-40B4-BE49-F238E27FC236}">
                <a16:creationId xmlns:a16="http://schemas.microsoft.com/office/drawing/2014/main" id="{C0D12F07-1AC6-4E9D-A83A-274D13500C7D}"/>
              </a:ext>
            </a:extLst>
          </p:cNvPr>
          <p:cNvSpPr txBox="1">
            <a:spLocks noChangeArrowheads="1"/>
          </p:cNvSpPr>
          <p:nvPr/>
        </p:nvSpPr>
        <p:spPr bwMode="auto">
          <a:xfrm>
            <a:off x="4368800" y="2489200"/>
            <a:ext cx="1981200" cy="1225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400" b="1"/>
              <a:t>Herramienta Portátil Eléctrica</a:t>
            </a:r>
            <a:endParaRPr lang="en-US" altLang="en-US" sz="2400" b="1"/>
          </a:p>
        </p:txBody>
      </p:sp>
      <p:sp>
        <p:nvSpPr>
          <p:cNvPr id="41989" name="AutoShape 1030">
            <a:extLst>
              <a:ext uri="{FF2B5EF4-FFF2-40B4-BE49-F238E27FC236}">
                <a16:creationId xmlns:a16="http://schemas.microsoft.com/office/drawing/2014/main" id="{B3FCBAAA-0C54-476F-8D42-883A42A5588D}"/>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1990" name="Picture 1032">
            <a:extLst>
              <a:ext uri="{FF2B5EF4-FFF2-40B4-BE49-F238E27FC236}">
                <a16:creationId xmlns:a16="http://schemas.microsoft.com/office/drawing/2014/main" id="{0D055054-B636-4105-8852-124229DCA562}"/>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533400" y="1295400"/>
            <a:ext cx="3267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Text Box 1033">
            <a:extLst>
              <a:ext uri="{FF2B5EF4-FFF2-40B4-BE49-F238E27FC236}">
                <a16:creationId xmlns:a16="http://schemas.microsoft.com/office/drawing/2014/main" id="{8C986192-F5D0-4208-AED8-5A7AB95A8292}"/>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Peligros eléctricos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EF9C5B35-D144-43EC-863E-A151334DC9CA}"/>
              </a:ext>
            </a:extLst>
          </p:cNvPr>
          <p:cNvSpPr txBox="1">
            <a:spLocks noChangeArrowheads="1"/>
          </p:cNvSpPr>
          <p:nvPr/>
        </p:nvSpPr>
        <p:spPr bwMode="auto">
          <a:xfrm>
            <a:off x="750888" y="8469313"/>
            <a:ext cx="1560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pole scaffold</a:t>
            </a:r>
          </a:p>
        </p:txBody>
      </p:sp>
      <p:sp>
        <p:nvSpPr>
          <p:cNvPr id="43011" name="AutoShape 3">
            <a:extLst>
              <a:ext uri="{FF2B5EF4-FFF2-40B4-BE49-F238E27FC236}">
                <a16:creationId xmlns:a16="http://schemas.microsoft.com/office/drawing/2014/main" id="{DEA57847-97CB-4FEF-8FD3-E1B8B9B25375}"/>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3012" name="Picture 5" descr="T:\TRASCO\SCHWABE\Peso\Modules\Scaffolding\Images\Orosha2\scaffold_tifs\1.tif">
            <a:extLst>
              <a:ext uri="{FF2B5EF4-FFF2-40B4-BE49-F238E27FC236}">
                <a16:creationId xmlns:a16="http://schemas.microsoft.com/office/drawing/2014/main" id="{03911DEA-7D36-427E-B7F2-3299147F9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7158038"/>
            <a:ext cx="18256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7">
            <a:extLst>
              <a:ext uri="{FF2B5EF4-FFF2-40B4-BE49-F238E27FC236}">
                <a16:creationId xmlns:a16="http://schemas.microsoft.com/office/drawing/2014/main" id="{3010B010-804B-407B-BEAC-83D91A279543}"/>
              </a:ext>
            </a:extLst>
          </p:cNvPr>
          <p:cNvSpPr txBox="1">
            <a:spLocks noChangeArrowheads="1"/>
          </p:cNvSpPr>
          <p:nvPr/>
        </p:nvSpPr>
        <p:spPr bwMode="auto">
          <a:xfrm>
            <a:off x="3813175" y="8440738"/>
            <a:ext cx="273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pumpjack scaffold</a:t>
            </a:r>
          </a:p>
        </p:txBody>
      </p:sp>
      <p:pic>
        <p:nvPicPr>
          <p:cNvPr id="43014" name="Picture 8" descr="T:\TRASCO\SCHWABE\Peso\Modules\Scaffolding\Images\Orosha2\scaffold_tifs\2.tif">
            <a:extLst>
              <a:ext uri="{FF2B5EF4-FFF2-40B4-BE49-F238E27FC236}">
                <a16:creationId xmlns:a16="http://schemas.microsoft.com/office/drawing/2014/main" id="{131B8134-1564-4319-9CF6-1F25FC10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787775"/>
            <a:ext cx="1374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9">
            <a:extLst>
              <a:ext uri="{FF2B5EF4-FFF2-40B4-BE49-F238E27FC236}">
                <a16:creationId xmlns:a16="http://schemas.microsoft.com/office/drawing/2014/main" id="{BF7FDA54-39CB-4A58-BA52-68FD0EEF4C80}"/>
              </a:ext>
            </a:extLst>
          </p:cNvPr>
          <p:cNvSpPr txBox="1">
            <a:spLocks noChangeArrowheads="1"/>
          </p:cNvSpPr>
          <p:nvPr/>
        </p:nvSpPr>
        <p:spPr bwMode="auto">
          <a:xfrm>
            <a:off x="3730625" y="5970588"/>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tube and coupler scaffold</a:t>
            </a:r>
          </a:p>
        </p:txBody>
      </p:sp>
      <p:pic>
        <p:nvPicPr>
          <p:cNvPr id="43016" name="Picture 10" descr="T:\TRASCO\SCHWABE\Peso\Modules\Scaffolding\Images\Orosha2\scaffold_tifs\21.tif">
            <a:extLst>
              <a:ext uri="{FF2B5EF4-FFF2-40B4-BE49-F238E27FC236}">
                <a16:creationId xmlns:a16="http://schemas.microsoft.com/office/drawing/2014/main" id="{ECE3F68D-6558-475A-994C-929B3D0EF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200150"/>
            <a:ext cx="131603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a:extLst>
              <a:ext uri="{FF2B5EF4-FFF2-40B4-BE49-F238E27FC236}">
                <a16:creationId xmlns:a16="http://schemas.microsoft.com/office/drawing/2014/main" id="{0284D04D-551E-4F4D-8E3B-19E2E743881D}"/>
              </a:ext>
            </a:extLst>
          </p:cNvPr>
          <p:cNvSpPr txBox="1">
            <a:spLocks noChangeArrowheads="1"/>
          </p:cNvSpPr>
          <p:nvPr/>
        </p:nvSpPr>
        <p:spPr bwMode="auto">
          <a:xfrm>
            <a:off x="4443413" y="3279775"/>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mobile scaffold</a:t>
            </a:r>
          </a:p>
        </p:txBody>
      </p:sp>
      <p:pic>
        <p:nvPicPr>
          <p:cNvPr id="43018" name="Picture 12" descr="T:\TRASCO\SCHWABE\Peso\Modules\Scaffolding\Images\Orosha2\scaffold_tifs\9.tif">
            <a:extLst>
              <a:ext uri="{FF2B5EF4-FFF2-40B4-BE49-F238E27FC236}">
                <a16:creationId xmlns:a16="http://schemas.microsoft.com/office/drawing/2014/main" id="{BB258213-F989-421D-AB5A-9CF08200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4400550"/>
            <a:ext cx="16398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Text Box 13">
            <a:extLst>
              <a:ext uri="{FF2B5EF4-FFF2-40B4-BE49-F238E27FC236}">
                <a16:creationId xmlns:a16="http://schemas.microsoft.com/office/drawing/2014/main" id="{E36F609D-6500-4115-AE96-F2382D77B0E9}"/>
              </a:ext>
            </a:extLst>
          </p:cNvPr>
          <p:cNvSpPr txBox="1">
            <a:spLocks noChangeArrowheads="1"/>
          </p:cNvSpPr>
          <p:nvPr/>
        </p:nvSpPr>
        <p:spPr bwMode="auto">
          <a:xfrm>
            <a:off x="368300" y="6134100"/>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ladder jack scaffold</a:t>
            </a:r>
          </a:p>
        </p:txBody>
      </p:sp>
      <p:pic>
        <p:nvPicPr>
          <p:cNvPr id="43020" name="Picture 14" descr="T:\TRASCO\SCHWABE\Peso\Modules\Scaffolding\Images\Orosha2\scaffold_tifs\6.tif">
            <a:extLst>
              <a:ext uri="{FF2B5EF4-FFF2-40B4-BE49-F238E27FC236}">
                <a16:creationId xmlns:a16="http://schemas.microsoft.com/office/drawing/2014/main" id="{8ADE8B41-EBD0-4857-8C78-C514C7BB3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19200"/>
            <a:ext cx="25082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Text Box 15">
            <a:extLst>
              <a:ext uri="{FF2B5EF4-FFF2-40B4-BE49-F238E27FC236}">
                <a16:creationId xmlns:a16="http://schemas.microsoft.com/office/drawing/2014/main" id="{3440B22C-5786-4158-A322-E0E47A1B9C7A}"/>
              </a:ext>
            </a:extLst>
          </p:cNvPr>
          <p:cNvSpPr txBox="1">
            <a:spLocks noChangeArrowheads="1"/>
          </p:cNvSpPr>
          <p:nvPr/>
        </p:nvSpPr>
        <p:spPr bwMode="auto">
          <a:xfrm>
            <a:off x="990600" y="3657600"/>
            <a:ext cx="244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carpenter´s bracket scaffold</a:t>
            </a:r>
          </a:p>
        </p:txBody>
      </p:sp>
      <p:pic>
        <p:nvPicPr>
          <p:cNvPr id="43022" name="Picture 16" descr="T:\TRASCO\SCHWABE\Peso\Modules\Scaffolding\Images\Orosha2\scaffold_tifs\8.tif">
            <a:extLst>
              <a:ext uri="{FF2B5EF4-FFF2-40B4-BE49-F238E27FC236}">
                <a16:creationId xmlns:a16="http://schemas.microsoft.com/office/drawing/2014/main" id="{D9D85BF9-649D-4719-AF68-CF50CE437A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363" y="6591300"/>
            <a:ext cx="1109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Text Box 17">
            <a:extLst>
              <a:ext uri="{FF2B5EF4-FFF2-40B4-BE49-F238E27FC236}">
                <a16:creationId xmlns:a16="http://schemas.microsoft.com/office/drawing/2014/main" id="{2E10BC12-DE70-4509-9385-366F7BCD933A}"/>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Supported scaffolds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051">
            <a:extLst>
              <a:ext uri="{FF2B5EF4-FFF2-40B4-BE49-F238E27FC236}">
                <a16:creationId xmlns:a16="http://schemas.microsoft.com/office/drawing/2014/main" id="{43BEC442-9C50-4B1D-8B03-BB1FB90EDD8B}"/>
              </a:ext>
            </a:extLst>
          </p:cNvPr>
          <p:cNvSpPr txBox="1">
            <a:spLocks noChangeArrowheads="1"/>
          </p:cNvSpPr>
          <p:nvPr/>
        </p:nvSpPr>
        <p:spPr bwMode="auto">
          <a:xfrm>
            <a:off x="782638" y="8507413"/>
            <a:ext cx="1560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poste</a:t>
            </a:r>
          </a:p>
        </p:txBody>
      </p:sp>
      <p:sp>
        <p:nvSpPr>
          <p:cNvPr id="44035" name="AutoShape 2052">
            <a:extLst>
              <a:ext uri="{FF2B5EF4-FFF2-40B4-BE49-F238E27FC236}">
                <a16:creationId xmlns:a16="http://schemas.microsoft.com/office/drawing/2014/main" id="{F97DE40D-3F9F-471F-A56C-534E7FD855A1}"/>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4036" name="Picture 2054" descr="T:\TRASCO\SCHWABE\Peso\Modules\Scaffolding\Images\Orosha2\scaffold_tifs\1.tif">
            <a:extLst>
              <a:ext uri="{FF2B5EF4-FFF2-40B4-BE49-F238E27FC236}">
                <a16:creationId xmlns:a16="http://schemas.microsoft.com/office/drawing/2014/main" id="{17E43F46-6DC6-46CA-84A5-C7BC324E4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7158038"/>
            <a:ext cx="18256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2056">
            <a:extLst>
              <a:ext uri="{FF2B5EF4-FFF2-40B4-BE49-F238E27FC236}">
                <a16:creationId xmlns:a16="http://schemas.microsoft.com/office/drawing/2014/main" id="{938CB84C-776A-429E-87C0-B6B3CE8DD818}"/>
              </a:ext>
            </a:extLst>
          </p:cNvPr>
          <p:cNvSpPr txBox="1">
            <a:spLocks noChangeArrowheads="1"/>
          </p:cNvSpPr>
          <p:nvPr/>
        </p:nvSpPr>
        <p:spPr bwMode="auto">
          <a:xfrm>
            <a:off x="3775075" y="8466138"/>
            <a:ext cx="273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palometas de gato</a:t>
            </a:r>
          </a:p>
        </p:txBody>
      </p:sp>
      <p:pic>
        <p:nvPicPr>
          <p:cNvPr id="44038" name="Picture 2057" descr="T:\TRASCO\SCHWABE\Peso\Modules\Scaffolding\Images\Orosha2\scaffold_tifs\2.tif">
            <a:extLst>
              <a:ext uri="{FF2B5EF4-FFF2-40B4-BE49-F238E27FC236}">
                <a16:creationId xmlns:a16="http://schemas.microsoft.com/office/drawing/2014/main" id="{D66C7657-9E79-4E87-9563-C0DF2E737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787775"/>
            <a:ext cx="1374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2058">
            <a:extLst>
              <a:ext uri="{FF2B5EF4-FFF2-40B4-BE49-F238E27FC236}">
                <a16:creationId xmlns:a16="http://schemas.microsoft.com/office/drawing/2014/main" id="{A439E804-3B2B-42BE-97C1-45014E31B6D0}"/>
              </a:ext>
            </a:extLst>
          </p:cNvPr>
          <p:cNvSpPr txBox="1">
            <a:spLocks noChangeArrowheads="1"/>
          </p:cNvSpPr>
          <p:nvPr/>
        </p:nvSpPr>
        <p:spPr bwMode="auto">
          <a:xfrm>
            <a:off x="3730625" y="6008688"/>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tubular con acoplo</a:t>
            </a:r>
          </a:p>
        </p:txBody>
      </p:sp>
      <p:pic>
        <p:nvPicPr>
          <p:cNvPr id="44040" name="Picture 2059" descr="T:\TRASCO\SCHWABE\Peso\Modules\Scaffolding\Images\Orosha2\scaffold_tifs\21.tif">
            <a:extLst>
              <a:ext uri="{FF2B5EF4-FFF2-40B4-BE49-F238E27FC236}">
                <a16:creationId xmlns:a16="http://schemas.microsoft.com/office/drawing/2014/main" id="{7FFCABBA-EDE2-4C5D-B72E-0B5A5A57A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200150"/>
            <a:ext cx="131603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2060">
            <a:extLst>
              <a:ext uri="{FF2B5EF4-FFF2-40B4-BE49-F238E27FC236}">
                <a16:creationId xmlns:a16="http://schemas.microsoft.com/office/drawing/2014/main" id="{1F66FCCB-3D10-4101-A73B-88BDBF54C458}"/>
              </a:ext>
            </a:extLst>
          </p:cNvPr>
          <p:cNvSpPr txBox="1">
            <a:spLocks noChangeArrowheads="1"/>
          </p:cNvSpPr>
          <p:nvPr/>
        </p:nvSpPr>
        <p:spPr bwMode="auto">
          <a:xfrm>
            <a:off x="4443413" y="3279775"/>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móvil</a:t>
            </a:r>
          </a:p>
        </p:txBody>
      </p:sp>
      <p:pic>
        <p:nvPicPr>
          <p:cNvPr id="44042" name="Picture 2062" descr="T:\TRASCO\SCHWABE\Peso\Modules\Scaffolding\Images\Orosha2\scaffold_tifs\9.tif">
            <a:extLst>
              <a:ext uri="{FF2B5EF4-FFF2-40B4-BE49-F238E27FC236}">
                <a16:creationId xmlns:a16="http://schemas.microsoft.com/office/drawing/2014/main" id="{3D0723A8-68D1-45FF-9781-06A69C818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4400550"/>
            <a:ext cx="16398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2063">
            <a:extLst>
              <a:ext uri="{FF2B5EF4-FFF2-40B4-BE49-F238E27FC236}">
                <a16:creationId xmlns:a16="http://schemas.microsoft.com/office/drawing/2014/main" id="{72FDFD55-5FF1-414D-903D-417234D17547}"/>
              </a:ext>
            </a:extLst>
          </p:cNvPr>
          <p:cNvSpPr txBox="1">
            <a:spLocks noChangeArrowheads="1"/>
          </p:cNvSpPr>
          <p:nvPr/>
        </p:nvSpPr>
        <p:spPr bwMode="auto">
          <a:xfrm>
            <a:off x="368300" y="6134100"/>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palometas en escalera</a:t>
            </a:r>
          </a:p>
        </p:txBody>
      </p:sp>
      <p:sp>
        <p:nvSpPr>
          <p:cNvPr id="44044" name="Text Box 2064">
            <a:extLst>
              <a:ext uri="{FF2B5EF4-FFF2-40B4-BE49-F238E27FC236}">
                <a16:creationId xmlns:a16="http://schemas.microsoft.com/office/drawing/2014/main" id="{A7BB6F97-6EFA-43D1-8324-46F5830BD7D8}"/>
              </a:ext>
            </a:extLst>
          </p:cNvPr>
          <p:cNvSpPr txBox="1">
            <a:spLocks noChangeArrowheads="1"/>
          </p:cNvSpPr>
          <p:nvPr/>
        </p:nvSpPr>
        <p:spPr bwMode="auto">
          <a:xfrm>
            <a:off x="457200" y="360045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andamio de palometas de carpintería</a:t>
            </a:r>
          </a:p>
        </p:txBody>
      </p:sp>
      <p:pic>
        <p:nvPicPr>
          <p:cNvPr id="44045" name="Picture 2065" descr="T:\TRASCO\SCHWABE\Peso\Modules\Scaffolding\Images\Orosha2\scaffold_tifs\6.tif">
            <a:extLst>
              <a:ext uri="{FF2B5EF4-FFF2-40B4-BE49-F238E27FC236}">
                <a16:creationId xmlns:a16="http://schemas.microsoft.com/office/drawing/2014/main" id="{7FB7AD8A-D6BB-4CFF-B385-669F0F36A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19200"/>
            <a:ext cx="25082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067" descr="T:\TRASCO\SCHWABE\Peso\Modules\Scaffolding\Images\Orosha2\scaffold_tifs\8.tif">
            <a:extLst>
              <a:ext uri="{FF2B5EF4-FFF2-40B4-BE49-F238E27FC236}">
                <a16:creationId xmlns:a16="http://schemas.microsoft.com/office/drawing/2014/main" id="{9D8282F7-4954-45AD-AADA-D6EE9E6F87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363" y="6591300"/>
            <a:ext cx="1109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Text Box 2068">
            <a:extLst>
              <a:ext uri="{FF2B5EF4-FFF2-40B4-BE49-F238E27FC236}">
                <a16:creationId xmlns:a16="http://schemas.microsoft.com/office/drawing/2014/main" id="{F567B21F-1530-487F-92F2-80D7124D9B40}"/>
              </a:ext>
            </a:extLst>
          </p:cNvPr>
          <p:cNvSpPr txBox="1">
            <a:spLocks noChangeArrowheads="1"/>
          </p:cNvSpPr>
          <p:nvPr/>
        </p:nvSpPr>
        <p:spPr bwMode="auto">
          <a:xfrm>
            <a:off x="304800" y="51911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Andamios soportados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0">
            <a:extLst>
              <a:ext uri="{FF2B5EF4-FFF2-40B4-BE49-F238E27FC236}">
                <a16:creationId xmlns:a16="http://schemas.microsoft.com/office/drawing/2014/main" id="{EEA48FDA-9522-4C74-9C63-53AD9486E553}"/>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5059" name="Picture 2052" descr="T:\TRASCO\SCHWABE\Peso\Modules\Scaffolding\Images\Orosha2\scaffold_tifs\20.tif">
            <a:extLst>
              <a:ext uri="{FF2B5EF4-FFF2-40B4-BE49-F238E27FC236}">
                <a16:creationId xmlns:a16="http://schemas.microsoft.com/office/drawing/2014/main" id="{4EAC15A8-454E-4699-BAAB-3357FBB0F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4495800"/>
            <a:ext cx="15033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2053">
            <a:extLst>
              <a:ext uri="{FF2B5EF4-FFF2-40B4-BE49-F238E27FC236}">
                <a16:creationId xmlns:a16="http://schemas.microsoft.com/office/drawing/2014/main" id="{891D14FA-B7A0-4BCC-9EE0-B4C7ABFFFF7D}"/>
              </a:ext>
            </a:extLst>
          </p:cNvPr>
          <p:cNvSpPr txBox="1">
            <a:spLocks noChangeArrowheads="1"/>
          </p:cNvSpPr>
          <p:nvPr/>
        </p:nvSpPr>
        <p:spPr bwMode="auto">
          <a:xfrm>
            <a:off x="-31750" y="4940300"/>
            <a:ext cx="14859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multilevel suspended scaffold</a:t>
            </a:r>
          </a:p>
        </p:txBody>
      </p:sp>
      <p:grpSp>
        <p:nvGrpSpPr>
          <p:cNvPr id="45061" name="Group 2054">
            <a:extLst>
              <a:ext uri="{FF2B5EF4-FFF2-40B4-BE49-F238E27FC236}">
                <a16:creationId xmlns:a16="http://schemas.microsoft.com/office/drawing/2014/main" id="{2A5B00D2-72DD-4248-B3DB-25ABCE54CD28}"/>
              </a:ext>
            </a:extLst>
          </p:cNvPr>
          <p:cNvGrpSpPr>
            <a:grpSpLocks/>
          </p:cNvGrpSpPr>
          <p:nvPr/>
        </p:nvGrpSpPr>
        <p:grpSpPr bwMode="auto">
          <a:xfrm>
            <a:off x="3875088" y="4964113"/>
            <a:ext cx="3041650" cy="1330325"/>
            <a:chOff x="2352" y="4520"/>
            <a:chExt cx="1916" cy="838"/>
          </a:xfrm>
        </p:grpSpPr>
        <p:sp>
          <p:nvSpPr>
            <p:cNvPr id="45073" name="Text Box 2055">
              <a:extLst>
                <a:ext uri="{FF2B5EF4-FFF2-40B4-BE49-F238E27FC236}">
                  <a16:creationId xmlns:a16="http://schemas.microsoft.com/office/drawing/2014/main" id="{6F723636-2B81-4623-AF5C-D4EC07F4D2CB}"/>
                </a:ext>
              </a:extLst>
            </p:cNvPr>
            <p:cNvSpPr txBox="1">
              <a:spLocks noChangeArrowheads="1"/>
            </p:cNvSpPr>
            <p:nvPr/>
          </p:nvSpPr>
          <p:spPr bwMode="auto">
            <a:xfrm>
              <a:off x="3300" y="4560"/>
              <a:ext cx="96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multipoint adjustable suspension scaffold</a:t>
              </a:r>
            </a:p>
          </p:txBody>
        </p:sp>
        <p:pic>
          <p:nvPicPr>
            <p:cNvPr id="45074" name="Picture 2056" descr="T:\TRASCO\SCHWABE\Peso\Modules\Scaffolding\Images\Orosha2\scaffold_tifs\15.tif">
              <a:extLst>
                <a:ext uri="{FF2B5EF4-FFF2-40B4-BE49-F238E27FC236}">
                  <a16:creationId xmlns:a16="http://schemas.microsoft.com/office/drawing/2014/main" id="{1C8B8D7D-7AF0-453A-B247-57A45184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4520"/>
              <a:ext cx="997"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2" name="Group 2057">
            <a:extLst>
              <a:ext uri="{FF2B5EF4-FFF2-40B4-BE49-F238E27FC236}">
                <a16:creationId xmlns:a16="http://schemas.microsoft.com/office/drawing/2014/main" id="{12F69918-6F09-4A41-B7D9-B683422E3B17}"/>
              </a:ext>
            </a:extLst>
          </p:cNvPr>
          <p:cNvGrpSpPr>
            <a:grpSpLocks/>
          </p:cNvGrpSpPr>
          <p:nvPr/>
        </p:nvGrpSpPr>
        <p:grpSpPr bwMode="auto">
          <a:xfrm>
            <a:off x="4271963" y="7058025"/>
            <a:ext cx="2413000" cy="1522413"/>
            <a:chOff x="2620" y="991"/>
            <a:chExt cx="1520" cy="959"/>
          </a:xfrm>
        </p:grpSpPr>
        <p:pic>
          <p:nvPicPr>
            <p:cNvPr id="45071" name="Picture 2058" descr="T:\TRASCO\SCHWABE\Peso\Modules\Scaffolding\Images\Orosha2\scaffold_tifs\17.tif">
              <a:extLst>
                <a:ext uri="{FF2B5EF4-FFF2-40B4-BE49-F238E27FC236}">
                  <a16:creationId xmlns:a16="http://schemas.microsoft.com/office/drawing/2014/main" id="{95CCAB87-98F9-4EB7-8CF3-B9BE68E09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 y="991"/>
              <a:ext cx="1009"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2059">
              <a:extLst>
                <a:ext uri="{FF2B5EF4-FFF2-40B4-BE49-F238E27FC236}">
                  <a16:creationId xmlns:a16="http://schemas.microsoft.com/office/drawing/2014/main" id="{B9CD066F-4C34-4C91-B9B8-C359ECC1DED0}"/>
                </a:ext>
              </a:extLst>
            </p:cNvPr>
            <p:cNvSpPr txBox="1">
              <a:spLocks noChangeArrowheads="1"/>
            </p:cNvSpPr>
            <p:nvPr/>
          </p:nvSpPr>
          <p:spPr bwMode="auto">
            <a:xfrm>
              <a:off x="3476" y="1620"/>
              <a:ext cx="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float scaffold</a:t>
              </a:r>
            </a:p>
          </p:txBody>
        </p:sp>
      </p:grpSp>
      <p:pic>
        <p:nvPicPr>
          <p:cNvPr id="45063" name="Picture 2060" descr="T:\TRASCO\SCHWABE\Peso\Modules\Scaffolding\Images\Orosha2\scaffold_tifs\16.tif">
            <a:extLst>
              <a:ext uri="{FF2B5EF4-FFF2-40B4-BE49-F238E27FC236}">
                <a16:creationId xmlns:a16="http://schemas.microsoft.com/office/drawing/2014/main" id="{FCF4B7ED-DA85-4A28-88DE-D6256EB3A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7607300"/>
            <a:ext cx="1550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2061">
            <a:extLst>
              <a:ext uri="{FF2B5EF4-FFF2-40B4-BE49-F238E27FC236}">
                <a16:creationId xmlns:a16="http://schemas.microsoft.com/office/drawing/2014/main" id="{D1B3D864-9960-4E58-865C-198821CD28E0}"/>
              </a:ext>
            </a:extLst>
          </p:cNvPr>
          <p:cNvSpPr txBox="1">
            <a:spLocks noChangeArrowheads="1"/>
          </p:cNvSpPr>
          <p:nvPr/>
        </p:nvSpPr>
        <p:spPr bwMode="auto">
          <a:xfrm>
            <a:off x="66675" y="7878763"/>
            <a:ext cx="1268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catenary scaffold</a:t>
            </a:r>
          </a:p>
        </p:txBody>
      </p:sp>
      <p:sp>
        <p:nvSpPr>
          <p:cNvPr id="45065" name="Text Box 2066">
            <a:extLst>
              <a:ext uri="{FF2B5EF4-FFF2-40B4-BE49-F238E27FC236}">
                <a16:creationId xmlns:a16="http://schemas.microsoft.com/office/drawing/2014/main" id="{ABF12306-DDC7-43D5-977F-32A74B0CEA80}"/>
              </a:ext>
            </a:extLst>
          </p:cNvPr>
          <p:cNvSpPr txBox="1">
            <a:spLocks noChangeArrowheads="1"/>
          </p:cNvSpPr>
          <p:nvPr/>
        </p:nvSpPr>
        <p:spPr bwMode="auto">
          <a:xfrm>
            <a:off x="885825" y="37147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interior hung scaffold</a:t>
            </a:r>
          </a:p>
        </p:txBody>
      </p:sp>
      <p:pic>
        <p:nvPicPr>
          <p:cNvPr id="45066" name="Picture 2067" descr="T:\TRASCO\SCHWABE\Peso\Modules\Scaffolding\Images\Orosha2\scaffold_tifs\18.tif">
            <a:extLst>
              <a:ext uri="{FF2B5EF4-FFF2-40B4-BE49-F238E27FC236}">
                <a16:creationId xmlns:a16="http://schemas.microsoft.com/office/drawing/2014/main" id="{5C488F98-2A6E-457A-B627-CE3E5CBB6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27635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7" name="Group 2068">
            <a:extLst>
              <a:ext uri="{FF2B5EF4-FFF2-40B4-BE49-F238E27FC236}">
                <a16:creationId xmlns:a16="http://schemas.microsoft.com/office/drawing/2014/main" id="{4180F9C6-B7A3-4AC9-BA4C-CB169E5FA4A0}"/>
              </a:ext>
            </a:extLst>
          </p:cNvPr>
          <p:cNvGrpSpPr>
            <a:grpSpLocks/>
          </p:cNvGrpSpPr>
          <p:nvPr/>
        </p:nvGrpSpPr>
        <p:grpSpPr bwMode="auto">
          <a:xfrm>
            <a:off x="4362450" y="1417638"/>
            <a:ext cx="2495550" cy="2193925"/>
            <a:chOff x="2736" y="2562"/>
            <a:chExt cx="1572" cy="1382"/>
          </a:xfrm>
        </p:grpSpPr>
        <p:pic>
          <p:nvPicPr>
            <p:cNvPr id="45069" name="Picture 2069" descr="T:\TRASCO\SCHWABE\Peso\Modules\Scaffolding\Images\Orosha2\scaffold_tifs\13a.tif">
              <a:extLst>
                <a:ext uri="{FF2B5EF4-FFF2-40B4-BE49-F238E27FC236}">
                  <a16:creationId xmlns:a16="http://schemas.microsoft.com/office/drawing/2014/main" id="{D54CE93F-9A04-4142-9F78-6E71C78B84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2562"/>
              <a:ext cx="565"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2070">
              <a:extLst>
                <a:ext uri="{FF2B5EF4-FFF2-40B4-BE49-F238E27FC236}">
                  <a16:creationId xmlns:a16="http://schemas.microsoft.com/office/drawing/2014/main" id="{CAF4A0C3-47E6-41CD-9E3B-F6F39C2B295A}"/>
                </a:ext>
              </a:extLst>
            </p:cNvPr>
            <p:cNvSpPr txBox="1">
              <a:spLocks noChangeArrowheads="1"/>
            </p:cNvSpPr>
            <p:nvPr/>
          </p:nvSpPr>
          <p:spPr bwMode="auto">
            <a:xfrm>
              <a:off x="3380" y="2904"/>
              <a:ext cx="92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single point adjustable suspension scaffold</a:t>
              </a:r>
            </a:p>
          </p:txBody>
        </p:sp>
      </p:grpSp>
      <p:sp>
        <p:nvSpPr>
          <p:cNvPr id="45068" name="Text Box 2072">
            <a:extLst>
              <a:ext uri="{FF2B5EF4-FFF2-40B4-BE49-F238E27FC236}">
                <a16:creationId xmlns:a16="http://schemas.microsoft.com/office/drawing/2014/main" id="{7136CE49-A22E-4BD6-98EA-3398F69F726A}"/>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Suspended scaffolds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F4416023-3832-430E-A4ED-37300DBFEF5A}"/>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6083" name="Picture 4" descr="T:\TRASCO\SCHWABE\Peso\Modules\Scaffolding\Images\Orosha2\scaffold_tifs\20.tif">
            <a:extLst>
              <a:ext uri="{FF2B5EF4-FFF2-40B4-BE49-F238E27FC236}">
                <a16:creationId xmlns:a16="http://schemas.microsoft.com/office/drawing/2014/main" id="{3B421216-7F17-4D8D-A657-1EB71DA75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4495800"/>
            <a:ext cx="15033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a:extLst>
              <a:ext uri="{FF2B5EF4-FFF2-40B4-BE49-F238E27FC236}">
                <a16:creationId xmlns:a16="http://schemas.microsoft.com/office/drawing/2014/main" id="{BA08E543-676E-462C-98F3-72DB022C7A53}"/>
              </a:ext>
            </a:extLst>
          </p:cNvPr>
          <p:cNvSpPr txBox="1">
            <a:spLocks noChangeArrowheads="1"/>
          </p:cNvSpPr>
          <p:nvPr/>
        </p:nvSpPr>
        <p:spPr bwMode="auto">
          <a:xfrm>
            <a:off x="-50800" y="4800600"/>
            <a:ext cx="14859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multinivel</a:t>
            </a:r>
          </a:p>
        </p:txBody>
      </p:sp>
      <p:grpSp>
        <p:nvGrpSpPr>
          <p:cNvPr id="46085" name="Group 8">
            <a:extLst>
              <a:ext uri="{FF2B5EF4-FFF2-40B4-BE49-F238E27FC236}">
                <a16:creationId xmlns:a16="http://schemas.microsoft.com/office/drawing/2014/main" id="{CF1213A3-11EA-416B-80F6-E0A6C2D7AAAA}"/>
              </a:ext>
            </a:extLst>
          </p:cNvPr>
          <p:cNvGrpSpPr>
            <a:grpSpLocks/>
          </p:cNvGrpSpPr>
          <p:nvPr/>
        </p:nvGrpSpPr>
        <p:grpSpPr bwMode="auto">
          <a:xfrm>
            <a:off x="3775075" y="4959350"/>
            <a:ext cx="3086100" cy="1330325"/>
            <a:chOff x="2328" y="4520"/>
            <a:chExt cx="1944" cy="838"/>
          </a:xfrm>
        </p:grpSpPr>
        <p:sp>
          <p:nvSpPr>
            <p:cNvPr id="46097" name="Text Box 9">
              <a:extLst>
                <a:ext uri="{FF2B5EF4-FFF2-40B4-BE49-F238E27FC236}">
                  <a16:creationId xmlns:a16="http://schemas.microsoft.com/office/drawing/2014/main" id="{5FEBE158-77AA-4771-81A2-4ED3786999B3}"/>
                </a:ext>
              </a:extLst>
            </p:cNvPr>
            <p:cNvSpPr txBox="1">
              <a:spLocks noChangeArrowheads="1"/>
            </p:cNvSpPr>
            <p:nvPr/>
          </p:nvSpPr>
          <p:spPr bwMode="auto">
            <a:xfrm>
              <a:off x="3304" y="4668"/>
              <a:ext cx="96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puntos múltiples</a:t>
              </a:r>
            </a:p>
          </p:txBody>
        </p:sp>
        <p:pic>
          <p:nvPicPr>
            <p:cNvPr id="46098" name="Picture 10" descr="T:\TRASCO\SCHWABE\Peso\Modules\Scaffolding\Images\Orosha2\scaffold_tifs\15.tif">
              <a:extLst>
                <a:ext uri="{FF2B5EF4-FFF2-40B4-BE49-F238E27FC236}">
                  <a16:creationId xmlns:a16="http://schemas.microsoft.com/office/drawing/2014/main" id="{41975C93-FD12-4BED-B7D5-CE07CD75E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 y="4520"/>
              <a:ext cx="997"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6" name="Group 11">
            <a:extLst>
              <a:ext uri="{FF2B5EF4-FFF2-40B4-BE49-F238E27FC236}">
                <a16:creationId xmlns:a16="http://schemas.microsoft.com/office/drawing/2014/main" id="{DDC2D383-9AE4-4C03-9E03-4C9E46432D31}"/>
              </a:ext>
            </a:extLst>
          </p:cNvPr>
          <p:cNvGrpSpPr>
            <a:grpSpLocks/>
          </p:cNvGrpSpPr>
          <p:nvPr/>
        </p:nvGrpSpPr>
        <p:grpSpPr bwMode="auto">
          <a:xfrm>
            <a:off x="4044950" y="7086600"/>
            <a:ext cx="2457450" cy="1541463"/>
            <a:chOff x="2620" y="991"/>
            <a:chExt cx="1548" cy="971"/>
          </a:xfrm>
        </p:grpSpPr>
        <p:pic>
          <p:nvPicPr>
            <p:cNvPr id="46095" name="Picture 12" descr="T:\TRASCO\SCHWABE\Peso\Modules\Scaffolding\Images\Orosha2\scaffold_tifs\17.tif">
              <a:extLst>
                <a:ext uri="{FF2B5EF4-FFF2-40B4-BE49-F238E27FC236}">
                  <a16:creationId xmlns:a16="http://schemas.microsoft.com/office/drawing/2014/main" id="{F2FCFB56-9839-467B-9627-A08FFBFCF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 y="991"/>
              <a:ext cx="1009"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13">
              <a:extLst>
                <a:ext uri="{FF2B5EF4-FFF2-40B4-BE49-F238E27FC236}">
                  <a16:creationId xmlns:a16="http://schemas.microsoft.com/office/drawing/2014/main" id="{ABDFCC6F-E7C5-4A9A-8F56-1DCACBF0CBA7}"/>
                </a:ext>
              </a:extLst>
            </p:cNvPr>
            <p:cNvSpPr txBox="1">
              <a:spLocks noChangeArrowheads="1"/>
            </p:cNvSpPr>
            <p:nvPr/>
          </p:nvSpPr>
          <p:spPr bwMode="auto">
            <a:xfrm>
              <a:off x="3504" y="1632"/>
              <a:ext cx="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flotador</a:t>
              </a:r>
            </a:p>
          </p:txBody>
        </p:sp>
      </p:grpSp>
      <p:pic>
        <p:nvPicPr>
          <p:cNvPr id="46087" name="Picture 14" descr="T:\TRASCO\SCHWABE\Peso\Modules\Scaffolding\Images\Orosha2\scaffold_tifs\16.tif">
            <a:extLst>
              <a:ext uri="{FF2B5EF4-FFF2-40B4-BE49-F238E27FC236}">
                <a16:creationId xmlns:a16="http://schemas.microsoft.com/office/drawing/2014/main" id="{B7087F69-22EE-47AC-84D3-F257DBE9A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7607300"/>
            <a:ext cx="1550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15">
            <a:extLst>
              <a:ext uri="{FF2B5EF4-FFF2-40B4-BE49-F238E27FC236}">
                <a16:creationId xmlns:a16="http://schemas.microsoft.com/office/drawing/2014/main" id="{842452FC-EF4E-4787-88F1-BB79DCF9FB0E}"/>
              </a:ext>
            </a:extLst>
          </p:cNvPr>
          <p:cNvSpPr txBox="1">
            <a:spLocks noChangeArrowheads="1"/>
          </p:cNvSpPr>
          <p:nvPr/>
        </p:nvSpPr>
        <p:spPr bwMode="auto">
          <a:xfrm>
            <a:off x="38100" y="7726363"/>
            <a:ext cx="1268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en catenaria</a:t>
            </a:r>
          </a:p>
        </p:txBody>
      </p:sp>
      <p:grpSp>
        <p:nvGrpSpPr>
          <p:cNvPr id="46089" name="Group 16">
            <a:extLst>
              <a:ext uri="{FF2B5EF4-FFF2-40B4-BE49-F238E27FC236}">
                <a16:creationId xmlns:a16="http://schemas.microsoft.com/office/drawing/2014/main" id="{E8CA38E9-9F46-4E5D-A470-B22C577A1A13}"/>
              </a:ext>
            </a:extLst>
          </p:cNvPr>
          <p:cNvGrpSpPr>
            <a:grpSpLocks/>
          </p:cNvGrpSpPr>
          <p:nvPr/>
        </p:nvGrpSpPr>
        <p:grpSpPr bwMode="auto">
          <a:xfrm>
            <a:off x="4337050" y="1379538"/>
            <a:ext cx="2438400" cy="2193925"/>
            <a:chOff x="2784" y="2592"/>
            <a:chExt cx="1536" cy="1382"/>
          </a:xfrm>
        </p:grpSpPr>
        <p:pic>
          <p:nvPicPr>
            <p:cNvPr id="46093" name="Picture 17" descr="T:\TRASCO\SCHWABE\Peso\Modules\Scaffolding\Images\Orosha2\scaffold_tifs\13a.tif">
              <a:extLst>
                <a:ext uri="{FF2B5EF4-FFF2-40B4-BE49-F238E27FC236}">
                  <a16:creationId xmlns:a16="http://schemas.microsoft.com/office/drawing/2014/main" id="{79A011B5-5AA1-4D07-883E-15FBF8488D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592"/>
              <a:ext cx="565"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18">
              <a:extLst>
                <a:ext uri="{FF2B5EF4-FFF2-40B4-BE49-F238E27FC236}">
                  <a16:creationId xmlns:a16="http://schemas.microsoft.com/office/drawing/2014/main" id="{494AFE32-43BA-468F-A4CF-FF2363D1871C}"/>
                </a:ext>
              </a:extLst>
            </p:cNvPr>
            <p:cNvSpPr txBox="1">
              <a:spLocks noChangeArrowheads="1"/>
            </p:cNvSpPr>
            <p:nvPr/>
          </p:nvSpPr>
          <p:spPr bwMode="auto">
            <a:xfrm>
              <a:off x="3392" y="2928"/>
              <a:ext cx="92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punto sencillo</a:t>
              </a:r>
            </a:p>
          </p:txBody>
        </p:sp>
      </p:grpSp>
      <p:sp>
        <p:nvSpPr>
          <p:cNvPr id="46090" name="Text Box 20">
            <a:extLst>
              <a:ext uri="{FF2B5EF4-FFF2-40B4-BE49-F238E27FC236}">
                <a16:creationId xmlns:a16="http://schemas.microsoft.com/office/drawing/2014/main" id="{1D98EE87-3196-4BCF-B21F-698DF492CCCA}"/>
              </a:ext>
            </a:extLst>
          </p:cNvPr>
          <p:cNvSpPr txBox="1">
            <a:spLocks noChangeArrowheads="1"/>
          </p:cNvSpPr>
          <p:nvPr/>
        </p:nvSpPr>
        <p:spPr bwMode="auto">
          <a:xfrm>
            <a:off x="457200" y="3743325"/>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andamio colgado del interior</a:t>
            </a:r>
          </a:p>
        </p:txBody>
      </p:sp>
      <p:pic>
        <p:nvPicPr>
          <p:cNvPr id="46091" name="Picture 21" descr="T:\TRASCO\SCHWABE\Peso\Modules\Scaffolding\Images\Orosha2\scaffold_tifs\18.tif">
            <a:extLst>
              <a:ext uri="{FF2B5EF4-FFF2-40B4-BE49-F238E27FC236}">
                <a16:creationId xmlns:a16="http://schemas.microsoft.com/office/drawing/2014/main" id="{67A1DD78-94C0-4C35-8E9F-527FA4FCC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29540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24">
            <a:extLst>
              <a:ext uri="{FF2B5EF4-FFF2-40B4-BE49-F238E27FC236}">
                <a16:creationId xmlns:a16="http://schemas.microsoft.com/office/drawing/2014/main" id="{41B9BBFF-4352-467A-B6B5-84A5C48FA907}"/>
              </a:ext>
            </a:extLst>
          </p:cNvPr>
          <p:cNvSpPr txBox="1">
            <a:spLocks noChangeArrowheads="1"/>
          </p:cNvSpPr>
          <p:nvPr/>
        </p:nvSpPr>
        <p:spPr bwMode="auto">
          <a:xfrm>
            <a:off x="304800" y="51911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Andamios suspendidos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4">
            <a:extLst>
              <a:ext uri="{FF2B5EF4-FFF2-40B4-BE49-F238E27FC236}">
                <a16:creationId xmlns:a16="http://schemas.microsoft.com/office/drawing/2014/main" id="{1963AFAF-BBA6-45A7-8F29-27EAA8FFE38D}"/>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47107" name="Rectangle 1216">
            <a:extLst>
              <a:ext uri="{FF2B5EF4-FFF2-40B4-BE49-F238E27FC236}">
                <a16:creationId xmlns:a16="http://schemas.microsoft.com/office/drawing/2014/main" id="{2D2CAFD6-CB0B-4E77-9191-6D747D621B9B}"/>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47108" name="Picture 21" descr="C:\WINDOWS\Desktop\PESO logo2c.jpg">
            <a:extLst>
              <a:ext uri="{FF2B5EF4-FFF2-40B4-BE49-F238E27FC236}">
                <a16:creationId xmlns:a16="http://schemas.microsoft.com/office/drawing/2014/main" id="{98396943-00B8-4337-A57F-B874FD746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FA7AB544-FF96-461C-8D77-9768783ECEF1}"/>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C51F2190-8D0C-4D00-B02C-C9E4AE3299C5}"/>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grpSp>
        <p:nvGrpSpPr>
          <p:cNvPr id="10244" name="Group 35">
            <a:extLst>
              <a:ext uri="{FF2B5EF4-FFF2-40B4-BE49-F238E27FC236}">
                <a16:creationId xmlns:a16="http://schemas.microsoft.com/office/drawing/2014/main" id="{FC85D6C7-7057-4E8D-8602-CEAFE461C986}"/>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BA7E510E-7CBC-4E81-ABF0-A60E98EB9FD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623619A2-0419-42A7-AA94-87AFF7FEA896}"/>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7DF5E56D-B397-4A04-B45A-C2904D475B8B}"/>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3A704A10-76DD-426B-8C7B-F6C23375A602}"/>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C9123D3D-9B97-4ABF-8A3C-6EF22A63C395}"/>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A7CFD456-0E5B-4A56-9C1F-AB1E1DBB9FB8}"/>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39F6DA2E-1C3C-403E-84C7-01E2D80CB364}"/>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DB01BD6F-1694-4D59-9807-D65BDE8B25ED}"/>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B0D7BF76-32D4-4B32-A14A-B4CAF607034B}"/>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5672AA47-ED74-4536-8B18-F2032198A20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84DB69CD-3639-4F24-B062-896CC65C95BA}"/>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E285D8D1-A817-4C89-90DD-6342BB9452B9}"/>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184A540-BC48-47DE-8EEE-934172BC26F6}"/>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2EEDFE6D-6821-4E26-8BE7-B8B50FF09BC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FCF4A77F-2F43-4042-ADB7-618851EC98CA}"/>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13570507-00A6-4FF4-BB1C-6B00450E2834}"/>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0D2BBB0B-E8E8-459E-9830-C9E5E5E34926}"/>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C7E851B0-316B-4834-89C2-E0B78B8A18A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294D24C-9186-4BA4-AA3D-F1001B9A05F3}"/>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EBB03C82-2B4E-4445-89DF-77987EB175BF}"/>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DFC24E88-0921-4087-9EBD-B20222998283}"/>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2E24A009-37E2-42E0-955E-04DD5EE6656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8F5015CE-32AE-45F3-A72E-9DF0A02461E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4072F988-D902-414B-A386-4D0C5100E458}"/>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60E1A812-55FB-4215-AFC2-DCD320CB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567B6A3C-2A27-4F7E-A2AF-B65F03389015}"/>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DDB20091-3EA0-4A60-8A5E-160B5242C6A7}"/>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B8394BFF-FA60-4493-9C02-E901247B3018}"/>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b="1"/>
          </a:p>
        </p:txBody>
      </p:sp>
      <p:grpSp>
        <p:nvGrpSpPr>
          <p:cNvPr id="11268" name="Group 35">
            <a:extLst>
              <a:ext uri="{FF2B5EF4-FFF2-40B4-BE49-F238E27FC236}">
                <a16:creationId xmlns:a16="http://schemas.microsoft.com/office/drawing/2014/main" id="{8F068853-F7AB-43E1-8D34-210F0D328B3E}"/>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CE035D7F-AA38-4459-BA20-9862D2E220C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769B9F1C-2AF9-493A-A1D6-D548F0B7827D}"/>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C92A4FE9-F1D0-48CF-935E-D082ED624ABF}"/>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71970608-0F09-4709-9BE7-70F279F641E1}"/>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00C8A0F9-B21A-4651-A9E0-E927FEC378B6}"/>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31D08CB5-79C2-4D50-8D0D-6F96B957D704}"/>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35E155E3-EE90-4532-9069-7A05849075E2}"/>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FCAA3B2B-7B95-4BD7-83EF-17207FA3D4FF}"/>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DFBE8378-51A4-4CAA-B3AE-659ECEEED71C}"/>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45D4186-CD33-40EB-80EF-AC5C16C16DB5}"/>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10B6E10-EF2A-4F0A-84BE-8B3F2A79BC2E}"/>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F58DCC90-D6F7-4E65-85A1-2ACBCE61E0B7}"/>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6D3D1CEF-F8E6-4EF1-8969-B4873B9DABDE}"/>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14A18609-8E5B-46B5-9575-75D29597AEDA}"/>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885FDFFA-FE2F-44EA-A290-0B39631DFDAB}"/>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4EC6AB13-A7A9-4E3F-A6EF-3C09ACDA530D}"/>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3A5937D-088A-424F-8CB9-035193508500}"/>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E0B449DC-5C77-4950-809F-B8A103ABE7F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194F712B-765D-441B-9EB7-F690D072D57F}"/>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CD44C7BA-57D8-4727-B156-0489DB55385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CA73E3B4-4CE3-4C44-ADD3-ADA1D05FB9FF}"/>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757B2611-5191-4712-9E6C-075B963AEEAB}"/>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738AFCFC-DFB6-41FE-A234-ECE60E690908}"/>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55DED0D-CA21-403D-BD8A-065ED7BF8F5E}"/>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9F318988-14EB-4073-86EC-B13A93E5E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92B8899C-3EF3-4F0A-951D-C20304B9995D}"/>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a:extLst>
              <a:ext uri="{FF2B5EF4-FFF2-40B4-BE49-F238E27FC236}">
                <a16:creationId xmlns:a16="http://schemas.microsoft.com/office/drawing/2014/main" id="{E57CED11-D91C-4231-9968-1EBF078A87E3}"/>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12291" name="Text Box 1027">
            <a:extLst>
              <a:ext uri="{FF2B5EF4-FFF2-40B4-BE49-F238E27FC236}">
                <a16:creationId xmlns:a16="http://schemas.microsoft.com/office/drawing/2014/main" id="{77FA46C5-0B72-42F4-8D3A-B3964130EF76}"/>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12292" name="Object 1028">
            <a:extLst>
              <a:ext uri="{FF2B5EF4-FFF2-40B4-BE49-F238E27FC236}">
                <a16:creationId xmlns:a16="http://schemas.microsoft.com/office/drawing/2014/main" id="{2FAB53F0-7ADA-495C-BE7C-CBA693788A59}"/>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12491"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293" name="Group 1029">
            <a:extLst>
              <a:ext uri="{FF2B5EF4-FFF2-40B4-BE49-F238E27FC236}">
                <a16:creationId xmlns:a16="http://schemas.microsoft.com/office/drawing/2014/main" id="{7E4294A5-90C3-406B-9D57-11955434DD55}"/>
              </a:ext>
            </a:extLst>
          </p:cNvPr>
          <p:cNvGrpSpPr>
            <a:grpSpLocks/>
          </p:cNvGrpSpPr>
          <p:nvPr/>
        </p:nvGrpSpPr>
        <p:grpSpPr bwMode="auto">
          <a:xfrm>
            <a:off x="4735513" y="2646363"/>
            <a:ext cx="1303337" cy="1539875"/>
            <a:chOff x="1718" y="1040"/>
            <a:chExt cx="821" cy="970"/>
          </a:xfrm>
        </p:grpSpPr>
        <p:sp>
          <p:nvSpPr>
            <p:cNvPr id="12464" name="Freeform 1030">
              <a:extLst>
                <a:ext uri="{FF2B5EF4-FFF2-40B4-BE49-F238E27FC236}">
                  <a16:creationId xmlns:a16="http://schemas.microsoft.com/office/drawing/2014/main" id="{B08299FA-8BE5-4280-9665-726667A33912}"/>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5" name="Freeform 1031">
              <a:extLst>
                <a:ext uri="{FF2B5EF4-FFF2-40B4-BE49-F238E27FC236}">
                  <a16:creationId xmlns:a16="http://schemas.microsoft.com/office/drawing/2014/main" id="{ED81D5AB-8E82-4D5A-B4C7-D3C01AD0F8E7}"/>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6" name="Freeform 1032">
              <a:extLst>
                <a:ext uri="{FF2B5EF4-FFF2-40B4-BE49-F238E27FC236}">
                  <a16:creationId xmlns:a16="http://schemas.microsoft.com/office/drawing/2014/main" id="{CFDE987C-C8D8-4EB1-BD41-778DBC37362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7" name="Freeform 1033">
              <a:extLst>
                <a:ext uri="{FF2B5EF4-FFF2-40B4-BE49-F238E27FC236}">
                  <a16:creationId xmlns:a16="http://schemas.microsoft.com/office/drawing/2014/main" id="{867D2098-A72F-431B-AEF4-423C7A02E699}"/>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8" name="Freeform 1034">
              <a:extLst>
                <a:ext uri="{FF2B5EF4-FFF2-40B4-BE49-F238E27FC236}">
                  <a16:creationId xmlns:a16="http://schemas.microsoft.com/office/drawing/2014/main" id="{1425DB4C-5F95-4E10-8284-E9D95B8A7982}"/>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9" name="Freeform 1035">
              <a:extLst>
                <a:ext uri="{FF2B5EF4-FFF2-40B4-BE49-F238E27FC236}">
                  <a16:creationId xmlns:a16="http://schemas.microsoft.com/office/drawing/2014/main" id="{E5977A2E-6A66-4D62-B449-F49405C9C107}"/>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0" name="Freeform 1036">
              <a:extLst>
                <a:ext uri="{FF2B5EF4-FFF2-40B4-BE49-F238E27FC236}">
                  <a16:creationId xmlns:a16="http://schemas.microsoft.com/office/drawing/2014/main" id="{842FA27C-9A30-4E83-81F0-AF91AFD8F7E4}"/>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1" name="Freeform 1037">
              <a:extLst>
                <a:ext uri="{FF2B5EF4-FFF2-40B4-BE49-F238E27FC236}">
                  <a16:creationId xmlns:a16="http://schemas.microsoft.com/office/drawing/2014/main" id="{111A3562-7F3B-410D-8B5B-2099F097E93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2" name="Freeform 1038">
              <a:extLst>
                <a:ext uri="{FF2B5EF4-FFF2-40B4-BE49-F238E27FC236}">
                  <a16:creationId xmlns:a16="http://schemas.microsoft.com/office/drawing/2014/main" id="{706BDC77-0C44-4128-9A4A-A56A1A0E7EBE}"/>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3" name="Freeform 1039">
              <a:extLst>
                <a:ext uri="{FF2B5EF4-FFF2-40B4-BE49-F238E27FC236}">
                  <a16:creationId xmlns:a16="http://schemas.microsoft.com/office/drawing/2014/main" id="{200C4A03-551D-43FD-BF82-3BAEC6566A45}"/>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4" name="Freeform 1040">
              <a:extLst>
                <a:ext uri="{FF2B5EF4-FFF2-40B4-BE49-F238E27FC236}">
                  <a16:creationId xmlns:a16="http://schemas.microsoft.com/office/drawing/2014/main" id="{42420054-D2F7-46DE-9CF5-87B83C41E3D5}"/>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5" name="Freeform 1041">
              <a:extLst>
                <a:ext uri="{FF2B5EF4-FFF2-40B4-BE49-F238E27FC236}">
                  <a16:creationId xmlns:a16="http://schemas.microsoft.com/office/drawing/2014/main" id="{4B59128E-0B6D-4D60-A12E-A5C4C8DD50A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6" name="Freeform 1042">
              <a:extLst>
                <a:ext uri="{FF2B5EF4-FFF2-40B4-BE49-F238E27FC236}">
                  <a16:creationId xmlns:a16="http://schemas.microsoft.com/office/drawing/2014/main" id="{3658A735-2A87-497C-927B-9BD7F8DEF7C4}"/>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7" name="Freeform 1043">
              <a:extLst>
                <a:ext uri="{FF2B5EF4-FFF2-40B4-BE49-F238E27FC236}">
                  <a16:creationId xmlns:a16="http://schemas.microsoft.com/office/drawing/2014/main" id="{C4B62209-765D-4818-A4DC-754EBEF5D48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8" name="Freeform 1044">
              <a:extLst>
                <a:ext uri="{FF2B5EF4-FFF2-40B4-BE49-F238E27FC236}">
                  <a16:creationId xmlns:a16="http://schemas.microsoft.com/office/drawing/2014/main" id="{EF4A609A-30B4-43EA-ABE9-19C7909C9620}"/>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9" name="Freeform 1045">
              <a:extLst>
                <a:ext uri="{FF2B5EF4-FFF2-40B4-BE49-F238E27FC236}">
                  <a16:creationId xmlns:a16="http://schemas.microsoft.com/office/drawing/2014/main" id="{CB049E32-782A-4A5C-A0D0-DA974D3DB06C}"/>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0" name="Freeform 1046">
              <a:extLst>
                <a:ext uri="{FF2B5EF4-FFF2-40B4-BE49-F238E27FC236}">
                  <a16:creationId xmlns:a16="http://schemas.microsoft.com/office/drawing/2014/main" id="{98409A5E-444D-456A-B46B-ADD126729491}"/>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1" name="Freeform 1047">
              <a:extLst>
                <a:ext uri="{FF2B5EF4-FFF2-40B4-BE49-F238E27FC236}">
                  <a16:creationId xmlns:a16="http://schemas.microsoft.com/office/drawing/2014/main" id="{5111BE75-AF04-4CDC-9F04-931140155E8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4" name="Group 1048">
            <a:extLst>
              <a:ext uri="{FF2B5EF4-FFF2-40B4-BE49-F238E27FC236}">
                <a16:creationId xmlns:a16="http://schemas.microsoft.com/office/drawing/2014/main" id="{4EDE2E2A-AD61-42C3-ADF5-E48193EB41E2}"/>
              </a:ext>
            </a:extLst>
          </p:cNvPr>
          <p:cNvGrpSpPr>
            <a:grpSpLocks/>
          </p:cNvGrpSpPr>
          <p:nvPr/>
        </p:nvGrpSpPr>
        <p:grpSpPr bwMode="auto">
          <a:xfrm>
            <a:off x="4572000" y="6553200"/>
            <a:ext cx="1763713" cy="1531938"/>
            <a:chOff x="912" y="2928"/>
            <a:chExt cx="1440" cy="1139"/>
          </a:xfrm>
        </p:grpSpPr>
        <p:grpSp>
          <p:nvGrpSpPr>
            <p:cNvPr id="12329" name="Group 1049">
              <a:extLst>
                <a:ext uri="{FF2B5EF4-FFF2-40B4-BE49-F238E27FC236}">
                  <a16:creationId xmlns:a16="http://schemas.microsoft.com/office/drawing/2014/main" id="{E7B0BF5F-4C02-47AA-907D-7628BDEC9659}"/>
                </a:ext>
              </a:extLst>
            </p:cNvPr>
            <p:cNvGrpSpPr>
              <a:grpSpLocks/>
            </p:cNvGrpSpPr>
            <p:nvPr/>
          </p:nvGrpSpPr>
          <p:grpSpPr bwMode="auto">
            <a:xfrm>
              <a:off x="912" y="2928"/>
              <a:ext cx="912" cy="1139"/>
              <a:chOff x="912" y="2160"/>
              <a:chExt cx="1308" cy="1907"/>
            </a:xfrm>
          </p:grpSpPr>
          <p:grpSp>
            <p:nvGrpSpPr>
              <p:cNvPr id="12350" name="Group 1050">
                <a:extLst>
                  <a:ext uri="{FF2B5EF4-FFF2-40B4-BE49-F238E27FC236}">
                    <a16:creationId xmlns:a16="http://schemas.microsoft.com/office/drawing/2014/main" id="{62AC0B4E-5955-419D-972E-7EA0C80DC0F5}"/>
                  </a:ext>
                </a:extLst>
              </p:cNvPr>
              <p:cNvGrpSpPr>
                <a:grpSpLocks/>
              </p:cNvGrpSpPr>
              <p:nvPr/>
            </p:nvGrpSpPr>
            <p:grpSpPr bwMode="auto">
              <a:xfrm>
                <a:off x="1536" y="2784"/>
                <a:ext cx="684" cy="947"/>
                <a:chOff x="1609" y="2407"/>
                <a:chExt cx="684" cy="947"/>
              </a:xfrm>
            </p:grpSpPr>
            <p:sp>
              <p:nvSpPr>
                <p:cNvPr id="12427" name="Freeform 1051">
                  <a:extLst>
                    <a:ext uri="{FF2B5EF4-FFF2-40B4-BE49-F238E27FC236}">
                      <a16:creationId xmlns:a16="http://schemas.microsoft.com/office/drawing/2014/main" id="{3668D800-800B-4677-9C6B-23607B73D31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8" name="Freeform 1052">
                  <a:extLst>
                    <a:ext uri="{FF2B5EF4-FFF2-40B4-BE49-F238E27FC236}">
                      <a16:creationId xmlns:a16="http://schemas.microsoft.com/office/drawing/2014/main" id="{7CF0B965-238E-40DF-A92F-3E46B1A6F6A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9" name="Freeform 1053">
                  <a:extLst>
                    <a:ext uri="{FF2B5EF4-FFF2-40B4-BE49-F238E27FC236}">
                      <a16:creationId xmlns:a16="http://schemas.microsoft.com/office/drawing/2014/main" id="{2725A4A0-6AAA-47ED-97FA-D13D59E8FFA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0" name="Freeform 1054">
                  <a:extLst>
                    <a:ext uri="{FF2B5EF4-FFF2-40B4-BE49-F238E27FC236}">
                      <a16:creationId xmlns:a16="http://schemas.microsoft.com/office/drawing/2014/main" id="{6BE1BC78-71A2-47B9-AA3D-1F61E401053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1" name="Freeform 1055">
                  <a:extLst>
                    <a:ext uri="{FF2B5EF4-FFF2-40B4-BE49-F238E27FC236}">
                      <a16:creationId xmlns:a16="http://schemas.microsoft.com/office/drawing/2014/main" id="{C8712F67-80F0-444E-A486-312524D807FD}"/>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2" name="Freeform 1056">
                  <a:extLst>
                    <a:ext uri="{FF2B5EF4-FFF2-40B4-BE49-F238E27FC236}">
                      <a16:creationId xmlns:a16="http://schemas.microsoft.com/office/drawing/2014/main" id="{30FBD568-9B89-45C2-A6AD-87FD0668B67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3" name="Freeform 1057">
                  <a:extLst>
                    <a:ext uri="{FF2B5EF4-FFF2-40B4-BE49-F238E27FC236}">
                      <a16:creationId xmlns:a16="http://schemas.microsoft.com/office/drawing/2014/main" id="{9ACD4EAA-AA69-4194-AE82-08893D120E7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4" name="Freeform 1058">
                  <a:extLst>
                    <a:ext uri="{FF2B5EF4-FFF2-40B4-BE49-F238E27FC236}">
                      <a16:creationId xmlns:a16="http://schemas.microsoft.com/office/drawing/2014/main" id="{4AF899CF-ADF3-4306-A9B7-A94200B85DB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5" name="Freeform 1059">
                  <a:extLst>
                    <a:ext uri="{FF2B5EF4-FFF2-40B4-BE49-F238E27FC236}">
                      <a16:creationId xmlns:a16="http://schemas.microsoft.com/office/drawing/2014/main" id="{722E4331-601B-468D-8509-AC5F58720CC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6" name="Freeform 1060">
                  <a:extLst>
                    <a:ext uri="{FF2B5EF4-FFF2-40B4-BE49-F238E27FC236}">
                      <a16:creationId xmlns:a16="http://schemas.microsoft.com/office/drawing/2014/main" id="{6A92782C-5CEF-474A-ACEA-3E4BDA38961B}"/>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7" name="Freeform 1061">
                  <a:extLst>
                    <a:ext uri="{FF2B5EF4-FFF2-40B4-BE49-F238E27FC236}">
                      <a16:creationId xmlns:a16="http://schemas.microsoft.com/office/drawing/2014/main" id="{1292FC37-92F8-42A1-A193-F39FDCF7395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8" name="Freeform 1062">
                  <a:extLst>
                    <a:ext uri="{FF2B5EF4-FFF2-40B4-BE49-F238E27FC236}">
                      <a16:creationId xmlns:a16="http://schemas.microsoft.com/office/drawing/2014/main" id="{DB5383B1-37F1-498F-9007-E45D3088E17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9" name="Freeform 1063">
                  <a:extLst>
                    <a:ext uri="{FF2B5EF4-FFF2-40B4-BE49-F238E27FC236}">
                      <a16:creationId xmlns:a16="http://schemas.microsoft.com/office/drawing/2014/main" id="{CA91BD01-8994-458F-A5D5-3241DB36A51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0" name="Freeform 1064">
                  <a:extLst>
                    <a:ext uri="{FF2B5EF4-FFF2-40B4-BE49-F238E27FC236}">
                      <a16:creationId xmlns:a16="http://schemas.microsoft.com/office/drawing/2014/main" id="{3F8BDBEA-C785-4065-A84E-9236DA18B0B2}"/>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1" name="Freeform 1065">
                  <a:extLst>
                    <a:ext uri="{FF2B5EF4-FFF2-40B4-BE49-F238E27FC236}">
                      <a16:creationId xmlns:a16="http://schemas.microsoft.com/office/drawing/2014/main" id="{430DFE43-1E9E-4DDB-9071-4FEF659F5EF0}"/>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2" name="Freeform 1066">
                  <a:extLst>
                    <a:ext uri="{FF2B5EF4-FFF2-40B4-BE49-F238E27FC236}">
                      <a16:creationId xmlns:a16="http://schemas.microsoft.com/office/drawing/2014/main" id="{D0940221-FA1F-44A1-8AE7-2DD613CCF1C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3" name="Freeform 1067">
                  <a:extLst>
                    <a:ext uri="{FF2B5EF4-FFF2-40B4-BE49-F238E27FC236}">
                      <a16:creationId xmlns:a16="http://schemas.microsoft.com/office/drawing/2014/main" id="{CD9F3C81-D626-4E0C-9B59-30B24E25BE1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4" name="Freeform 1068">
                  <a:extLst>
                    <a:ext uri="{FF2B5EF4-FFF2-40B4-BE49-F238E27FC236}">
                      <a16:creationId xmlns:a16="http://schemas.microsoft.com/office/drawing/2014/main" id="{6EEDC6A3-F120-432F-BB63-5226DDDF4FF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5" name="Freeform 1069">
                  <a:extLst>
                    <a:ext uri="{FF2B5EF4-FFF2-40B4-BE49-F238E27FC236}">
                      <a16:creationId xmlns:a16="http://schemas.microsoft.com/office/drawing/2014/main" id="{F949C280-39AE-48A4-B027-0961E51E4A1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6" name="Freeform 1070">
                  <a:extLst>
                    <a:ext uri="{FF2B5EF4-FFF2-40B4-BE49-F238E27FC236}">
                      <a16:creationId xmlns:a16="http://schemas.microsoft.com/office/drawing/2014/main" id="{00CB5344-007D-4F2F-A80F-47364D2D216B}"/>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7" name="Freeform 1071">
                  <a:extLst>
                    <a:ext uri="{FF2B5EF4-FFF2-40B4-BE49-F238E27FC236}">
                      <a16:creationId xmlns:a16="http://schemas.microsoft.com/office/drawing/2014/main" id="{98602122-07A7-4CC2-82C1-3EF276C8DF2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8" name="Freeform 1072">
                  <a:extLst>
                    <a:ext uri="{FF2B5EF4-FFF2-40B4-BE49-F238E27FC236}">
                      <a16:creationId xmlns:a16="http://schemas.microsoft.com/office/drawing/2014/main" id="{D52498D6-0B89-4D6C-89D6-2FEF84FB1D6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9" name="Freeform 1073">
                  <a:extLst>
                    <a:ext uri="{FF2B5EF4-FFF2-40B4-BE49-F238E27FC236}">
                      <a16:creationId xmlns:a16="http://schemas.microsoft.com/office/drawing/2014/main" id="{1089C784-93B9-4087-9275-E7AA5A28AC7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0" name="Freeform 1074">
                  <a:extLst>
                    <a:ext uri="{FF2B5EF4-FFF2-40B4-BE49-F238E27FC236}">
                      <a16:creationId xmlns:a16="http://schemas.microsoft.com/office/drawing/2014/main" id="{9517B415-B286-446A-8970-2078B9D2C6C9}"/>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1" name="Freeform 1075">
                  <a:extLst>
                    <a:ext uri="{FF2B5EF4-FFF2-40B4-BE49-F238E27FC236}">
                      <a16:creationId xmlns:a16="http://schemas.microsoft.com/office/drawing/2014/main" id="{1C350739-B4FB-4AD9-A858-0A439B203CA3}"/>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2" name="Freeform 1076">
                  <a:extLst>
                    <a:ext uri="{FF2B5EF4-FFF2-40B4-BE49-F238E27FC236}">
                      <a16:creationId xmlns:a16="http://schemas.microsoft.com/office/drawing/2014/main" id="{01BB1981-DCF9-49C6-97C8-A9D9FB32D92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3" name="Freeform 1077">
                  <a:extLst>
                    <a:ext uri="{FF2B5EF4-FFF2-40B4-BE49-F238E27FC236}">
                      <a16:creationId xmlns:a16="http://schemas.microsoft.com/office/drawing/2014/main" id="{4F210D59-9963-4ECD-9916-C370FFCDE77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4" name="Freeform 1078">
                  <a:extLst>
                    <a:ext uri="{FF2B5EF4-FFF2-40B4-BE49-F238E27FC236}">
                      <a16:creationId xmlns:a16="http://schemas.microsoft.com/office/drawing/2014/main" id="{E99420AB-6B94-4541-8397-E2B2D96ABAD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5" name="Freeform 1079">
                  <a:extLst>
                    <a:ext uri="{FF2B5EF4-FFF2-40B4-BE49-F238E27FC236}">
                      <a16:creationId xmlns:a16="http://schemas.microsoft.com/office/drawing/2014/main" id="{65C61D81-3D1B-41B8-8DAA-CE48474D4E5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6" name="Freeform 1080">
                  <a:extLst>
                    <a:ext uri="{FF2B5EF4-FFF2-40B4-BE49-F238E27FC236}">
                      <a16:creationId xmlns:a16="http://schemas.microsoft.com/office/drawing/2014/main" id="{A23A63FC-CB0C-408E-AFCF-3A79C4DE71DC}"/>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7" name="Freeform 1081">
                  <a:extLst>
                    <a:ext uri="{FF2B5EF4-FFF2-40B4-BE49-F238E27FC236}">
                      <a16:creationId xmlns:a16="http://schemas.microsoft.com/office/drawing/2014/main" id="{32692164-89A0-4D2A-B0A8-522CB0B48B2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8" name="Freeform 1082">
                  <a:extLst>
                    <a:ext uri="{FF2B5EF4-FFF2-40B4-BE49-F238E27FC236}">
                      <a16:creationId xmlns:a16="http://schemas.microsoft.com/office/drawing/2014/main" id="{93B95352-0DF9-48D7-8C04-63FF40DC966F}"/>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9" name="Freeform 1083">
                  <a:extLst>
                    <a:ext uri="{FF2B5EF4-FFF2-40B4-BE49-F238E27FC236}">
                      <a16:creationId xmlns:a16="http://schemas.microsoft.com/office/drawing/2014/main" id="{AE9A9497-8796-4E75-A57C-F600A8B0763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0" name="Freeform 1084">
                  <a:extLst>
                    <a:ext uri="{FF2B5EF4-FFF2-40B4-BE49-F238E27FC236}">
                      <a16:creationId xmlns:a16="http://schemas.microsoft.com/office/drawing/2014/main" id="{EEE2434E-1184-4B09-91FB-949D54EEEDF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1" name="Freeform 1085">
                  <a:extLst>
                    <a:ext uri="{FF2B5EF4-FFF2-40B4-BE49-F238E27FC236}">
                      <a16:creationId xmlns:a16="http://schemas.microsoft.com/office/drawing/2014/main" id="{C77E9641-F8CB-4C21-A264-08A06F41358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2" name="Freeform 1086">
                  <a:extLst>
                    <a:ext uri="{FF2B5EF4-FFF2-40B4-BE49-F238E27FC236}">
                      <a16:creationId xmlns:a16="http://schemas.microsoft.com/office/drawing/2014/main" id="{03C241CB-83BA-4D35-9E4C-D5AD96563791}"/>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3" name="Freeform 1087">
                  <a:extLst>
                    <a:ext uri="{FF2B5EF4-FFF2-40B4-BE49-F238E27FC236}">
                      <a16:creationId xmlns:a16="http://schemas.microsoft.com/office/drawing/2014/main" id="{72D3746D-19EA-4177-B625-88C9FF9D1C8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51" name="Group 1088">
                <a:extLst>
                  <a:ext uri="{FF2B5EF4-FFF2-40B4-BE49-F238E27FC236}">
                    <a16:creationId xmlns:a16="http://schemas.microsoft.com/office/drawing/2014/main" id="{8238D98B-D681-42F2-A4D9-600CAA7F5C0D}"/>
                  </a:ext>
                </a:extLst>
              </p:cNvPr>
              <p:cNvGrpSpPr>
                <a:grpSpLocks/>
              </p:cNvGrpSpPr>
              <p:nvPr/>
            </p:nvGrpSpPr>
            <p:grpSpPr bwMode="auto">
              <a:xfrm>
                <a:off x="912" y="3120"/>
                <a:ext cx="684" cy="947"/>
                <a:chOff x="1609" y="2407"/>
                <a:chExt cx="684" cy="947"/>
              </a:xfrm>
            </p:grpSpPr>
            <p:sp>
              <p:nvSpPr>
                <p:cNvPr id="12390" name="Freeform 1089">
                  <a:extLst>
                    <a:ext uri="{FF2B5EF4-FFF2-40B4-BE49-F238E27FC236}">
                      <a16:creationId xmlns:a16="http://schemas.microsoft.com/office/drawing/2014/main" id="{0DCE2BE8-EBF6-49EF-8601-0FFA1FB7D39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 name="Freeform 1090">
                  <a:extLst>
                    <a:ext uri="{FF2B5EF4-FFF2-40B4-BE49-F238E27FC236}">
                      <a16:creationId xmlns:a16="http://schemas.microsoft.com/office/drawing/2014/main" id="{346F3B83-84B5-4388-854B-3F9E840CDF8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 name="Freeform 1091">
                  <a:extLst>
                    <a:ext uri="{FF2B5EF4-FFF2-40B4-BE49-F238E27FC236}">
                      <a16:creationId xmlns:a16="http://schemas.microsoft.com/office/drawing/2014/main" id="{2DB188D0-6CC5-4BD3-893B-3D41121D314F}"/>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 name="Freeform 1092">
                  <a:extLst>
                    <a:ext uri="{FF2B5EF4-FFF2-40B4-BE49-F238E27FC236}">
                      <a16:creationId xmlns:a16="http://schemas.microsoft.com/office/drawing/2014/main" id="{D3FF4498-C449-4BC6-89D7-A0F12AE004C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 name="Freeform 1093">
                  <a:extLst>
                    <a:ext uri="{FF2B5EF4-FFF2-40B4-BE49-F238E27FC236}">
                      <a16:creationId xmlns:a16="http://schemas.microsoft.com/office/drawing/2014/main" id="{BEC67D25-A0E1-4804-B587-BFA72C442CA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5" name="Freeform 1094">
                  <a:extLst>
                    <a:ext uri="{FF2B5EF4-FFF2-40B4-BE49-F238E27FC236}">
                      <a16:creationId xmlns:a16="http://schemas.microsoft.com/office/drawing/2014/main" id="{8DC652FB-BE37-4D33-99B8-C10668036ED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6" name="Freeform 1095">
                  <a:extLst>
                    <a:ext uri="{FF2B5EF4-FFF2-40B4-BE49-F238E27FC236}">
                      <a16:creationId xmlns:a16="http://schemas.microsoft.com/office/drawing/2014/main" id="{06B17F36-5E02-44E6-AB18-CA7B196B752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7" name="Freeform 1096">
                  <a:extLst>
                    <a:ext uri="{FF2B5EF4-FFF2-40B4-BE49-F238E27FC236}">
                      <a16:creationId xmlns:a16="http://schemas.microsoft.com/office/drawing/2014/main" id="{67AC595C-9B63-46CC-82F8-72C7D2402B3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 name="Freeform 1097">
                  <a:extLst>
                    <a:ext uri="{FF2B5EF4-FFF2-40B4-BE49-F238E27FC236}">
                      <a16:creationId xmlns:a16="http://schemas.microsoft.com/office/drawing/2014/main" id="{340EDA84-9132-4462-A672-1E9E1C4106D8}"/>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 name="Freeform 1098">
                  <a:extLst>
                    <a:ext uri="{FF2B5EF4-FFF2-40B4-BE49-F238E27FC236}">
                      <a16:creationId xmlns:a16="http://schemas.microsoft.com/office/drawing/2014/main" id="{991C391C-D11C-4DBC-B88B-D1CD013DED8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 name="Freeform 1099">
                  <a:extLst>
                    <a:ext uri="{FF2B5EF4-FFF2-40B4-BE49-F238E27FC236}">
                      <a16:creationId xmlns:a16="http://schemas.microsoft.com/office/drawing/2014/main" id="{A0C4F589-5C03-4B8B-B203-8844222E259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 name="Freeform 1100">
                  <a:extLst>
                    <a:ext uri="{FF2B5EF4-FFF2-40B4-BE49-F238E27FC236}">
                      <a16:creationId xmlns:a16="http://schemas.microsoft.com/office/drawing/2014/main" id="{AC4697A1-C7D0-4129-99EC-F3411B50907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2" name="Freeform 1101">
                  <a:extLst>
                    <a:ext uri="{FF2B5EF4-FFF2-40B4-BE49-F238E27FC236}">
                      <a16:creationId xmlns:a16="http://schemas.microsoft.com/office/drawing/2014/main" id="{F9FB1161-3CBE-4005-8197-FBBD2AB8B380}"/>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 name="Freeform 1102">
                  <a:extLst>
                    <a:ext uri="{FF2B5EF4-FFF2-40B4-BE49-F238E27FC236}">
                      <a16:creationId xmlns:a16="http://schemas.microsoft.com/office/drawing/2014/main" id="{D94BF003-5C78-478E-9076-D363A991F0FE}"/>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 name="Freeform 1103">
                  <a:extLst>
                    <a:ext uri="{FF2B5EF4-FFF2-40B4-BE49-F238E27FC236}">
                      <a16:creationId xmlns:a16="http://schemas.microsoft.com/office/drawing/2014/main" id="{C7237A48-152B-42D9-A9F5-8600C10575F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5" name="Freeform 1104">
                  <a:extLst>
                    <a:ext uri="{FF2B5EF4-FFF2-40B4-BE49-F238E27FC236}">
                      <a16:creationId xmlns:a16="http://schemas.microsoft.com/office/drawing/2014/main" id="{14ADEC21-8476-44EA-B05B-5562951DBCA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6" name="Freeform 1105">
                  <a:extLst>
                    <a:ext uri="{FF2B5EF4-FFF2-40B4-BE49-F238E27FC236}">
                      <a16:creationId xmlns:a16="http://schemas.microsoft.com/office/drawing/2014/main" id="{2E1E6805-4D52-404F-A635-6DF481C2792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7" name="Freeform 1106">
                  <a:extLst>
                    <a:ext uri="{FF2B5EF4-FFF2-40B4-BE49-F238E27FC236}">
                      <a16:creationId xmlns:a16="http://schemas.microsoft.com/office/drawing/2014/main" id="{3FC6F783-723C-454D-88F3-3BC25132F12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8" name="Freeform 1107">
                  <a:extLst>
                    <a:ext uri="{FF2B5EF4-FFF2-40B4-BE49-F238E27FC236}">
                      <a16:creationId xmlns:a16="http://schemas.microsoft.com/office/drawing/2014/main" id="{67F7DAD8-558C-48D3-9C11-ECA8D3B2666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9" name="Freeform 1108">
                  <a:extLst>
                    <a:ext uri="{FF2B5EF4-FFF2-40B4-BE49-F238E27FC236}">
                      <a16:creationId xmlns:a16="http://schemas.microsoft.com/office/drawing/2014/main" id="{C11B625A-428F-4BC8-B985-757CDE6E5F4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109">
                  <a:extLst>
                    <a:ext uri="{FF2B5EF4-FFF2-40B4-BE49-F238E27FC236}">
                      <a16:creationId xmlns:a16="http://schemas.microsoft.com/office/drawing/2014/main" id="{F3A0EF57-F620-44DA-A3B4-94979B13D08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110">
                  <a:extLst>
                    <a:ext uri="{FF2B5EF4-FFF2-40B4-BE49-F238E27FC236}">
                      <a16:creationId xmlns:a16="http://schemas.microsoft.com/office/drawing/2014/main" id="{D89BE9EC-2193-47EE-B7CE-8B8D762D114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2" name="Freeform 1111">
                  <a:extLst>
                    <a:ext uri="{FF2B5EF4-FFF2-40B4-BE49-F238E27FC236}">
                      <a16:creationId xmlns:a16="http://schemas.microsoft.com/office/drawing/2014/main" id="{6A710BFA-1005-475A-A890-132DBE0F08E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3" name="Freeform 1112">
                  <a:extLst>
                    <a:ext uri="{FF2B5EF4-FFF2-40B4-BE49-F238E27FC236}">
                      <a16:creationId xmlns:a16="http://schemas.microsoft.com/office/drawing/2014/main" id="{41665A16-76BC-4B41-94DE-5C7210951C0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4" name="Freeform 1113">
                  <a:extLst>
                    <a:ext uri="{FF2B5EF4-FFF2-40B4-BE49-F238E27FC236}">
                      <a16:creationId xmlns:a16="http://schemas.microsoft.com/office/drawing/2014/main" id="{45504CEB-3D42-4EE4-B9DF-CEE813F88F8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5" name="Freeform 1114">
                  <a:extLst>
                    <a:ext uri="{FF2B5EF4-FFF2-40B4-BE49-F238E27FC236}">
                      <a16:creationId xmlns:a16="http://schemas.microsoft.com/office/drawing/2014/main" id="{FCCFB282-E433-41DB-9F99-F6E2D76D28CC}"/>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6" name="Freeform 1115">
                  <a:extLst>
                    <a:ext uri="{FF2B5EF4-FFF2-40B4-BE49-F238E27FC236}">
                      <a16:creationId xmlns:a16="http://schemas.microsoft.com/office/drawing/2014/main" id="{48C8925A-1C4A-4159-9C47-0FC192D440B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7" name="Freeform 1116">
                  <a:extLst>
                    <a:ext uri="{FF2B5EF4-FFF2-40B4-BE49-F238E27FC236}">
                      <a16:creationId xmlns:a16="http://schemas.microsoft.com/office/drawing/2014/main" id="{62A70122-A402-4D1D-91C2-B85C2837DBF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8" name="Freeform 1117">
                  <a:extLst>
                    <a:ext uri="{FF2B5EF4-FFF2-40B4-BE49-F238E27FC236}">
                      <a16:creationId xmlns:a16="http://schemas.microsoft.com/office/drawing/2014/main" id="{2F6D79EF-5BEF-499E-9344-6B4BFB2B2B2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9" name="Freeform 1118">
                  <a:extLst>
                    <a:ext uri="{FF2B5EF4-FFF2-40B4-BE49-F238E27FC236}">
                      <a16:creationId xmlns:a16="http://schemas.microsoft.com/office/drawing/2014/main" id="{83CE0F09-C192-4F1F-A133-0539919FC74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0" name="Freeform 1119">
                  <a:extLst>
                    <a:ext uri="{FF2B5EF4-FFF2-40B4-BE49-F238E27FC236}">
                      <a16:creationId xmlns:a16="http://schemas.microsoft.com/office/drawing/2014/main" id="{5F1A9C1C-625D-4FD2-9A60-6620273C769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1" name="Freeform 1120">
                  <a:extLst>
                    <a:ext uri="{FF2B5EF4-FFF2-40B4-BE49-F238E27FC236}">
                      <a16:creationId xmlns:a16="http://schemas.microsoft.com/office/drawing/2014/main" id="{4D4295EB-0D24-486A-B6FB-9A586358196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2" name="Freeform 1121">
                  <a:extLst>
                    <a:ext uri="{FF2B5EF4-FFF2-40B4-BE49-F238E27FC236}">
                      <a16:creationId xmlns:a16="http://schemas.microsoft.com/office/drawing/2014/main" id="{147C5F09-DC4A-49B8-8E00-54F7F74C68C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3" name="Freeform 1122">
                  <a:extLst>
                    <a:ext uri="{FF2B5EF4-FFF2-40B4-BE49-F238E27FC236}">
                      <a16:creationId xmlns:a16="http://schemas.microsoft.com/office/drawing/2014/main" id="{77202415-D07A-42AE-B6B0-3CFEEF03093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4" name="Freeform 1123">
                  <a:extLst>
                    <a:ext uri="{FF2B5EF4-FFF2-40B4-BE49-F238E27FC236}">
                      <a16:creationId xmlns:a16="http://schemas.microsoft.com/office/drawing/2014/main" id="{978713DD-7488-4128-A8FC-BFA8B6FBE08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5" name="Freeform 1124">
                  <a:extLst>
                    <a:ext uri="{FF2B5EF4-FFF2-40B4-BE49-F238E27FC236}">
                      <a16:creationId xmlns:a16="http://schemas.microsoft.com/office/drawing/2014/main" id="{ECAFC1FC-F385-4ACC-8166-140E49391861}"/>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6" name="Freeform 1125">
                  <a:extLst>
                    <a:ext uri="{FF2B5EF4-FFF2-40B4-BE49-F238E27FC236}">
                      <a16:creationId xmlns:a16="http://schemas.microsoft.com/office/drawing/2014/main" id="{02F15FDF-6333-407B-95DE-26F42AC92F7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52" name="Group 1126">
                <a:extLst>
                  <a:ext uri="{FF2B5EF4-FFF2-40B4-BE49-F238E27FC236}">
                    <a16:creationId xmlns:a16="http://schemas.microsoft.com/office/drawing/2014/main" id="{DDE0D504-CCD3-4A3B-B333-809227DE1E38}"/>
                  </a:ext>
                </a:extLst>
              </p:cNvPr>
              <p:cNvGrpSpPr>
                <a:grpSpLocks/>
              </p:cNvGrpSpPr>
              <p:nvPr/>
            </p:nvGrpSpPr>
            <p:grpSpPr bwMode="auto">
              <a:xfrm>
                <a:off x="1440" y="2160"/>
                <a:ext cx="684" cy="947"/>
                <a:chOff x="1609" y="2407"/>
                <a:chExt cx="684" cy="947"/>
              </a:xfrm>
            </p:grpSpPr>
            <p:sp>
              <p:nvSpPr>
                <p:cNvPr id="12353" name="Freeform 1127">
                  <a:extLst>
                    <a:ext uri="{FF2B5EF4-FFF2-40B4-BE49-F238E27FC236}">
                      <a16:creationId xmlns:a16="http://schemas.microsoft.com/office/drawing/2014/main" id="{81A6C594-E6DD-45D0-9163-AD5AEFEFE4B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4" name="Freeform 1128">
                  <a:extLst>
                    <a:ext uri="{FF2B5EF4-FFF2-40B4-BE49-F238E27FC236}">
                      <a16:creationId xmlns:a16="http://schemas.microsoft.com/office/drawing/2014/main" id="{007B79D4-4167-4FAE-A046-273511E300D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5" name="Freeform 1129">
                  <a:extLst>
                    <a:ext uri="{FF2B5EF4-FFF2-40B4-BE49-F238E27FC236}">
                      <a16:creationId xmlns:a16="http://schemas.microsoft.com/office/drawing/2014/main" id="{0D831962-E499-4936-98BA-733C3593F48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6" name="Freeform 1130">
                  <a:extLst>
                    <a:ext uri="{FF2B5EF4-FFF2-40B4-BE49-F238E27FC236}">
                      <a16:creationId xmlns:a16="http://schemas.microsoft.com/office/drawing/2014/main" id="{C886F0CD-B96B-4432-BC56-179D66823C2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7" name="Freeform 1131">
                  <a:extLst>
                    <a:ext uri="{FF2B5EF4-FFF2-40B4-BE49-F238E27FC236}">
                      <a16:creationId xmlns:a16="http://schemas.microsoft.com/office/drawing/2014/main" id="{F0CADB46-16CF-417B-B02B-D3612D8CE6A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8" name="Freeform 1132">
                  <a:extLst>
                    <a:ext uri="{FF2B5EF4-FFF2-40B4-BE49-F238E27FC236}">
                      <a16:creationId xmlns:a16="http://schemas.microsoft.com/office/drawing/2014/main" id="{71661C2E-5553-412F-8AE4-81D76AF9C7F0}"/>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9" name="Freeform 1133">
                  <a:extLst>
                    <a:ext uri="{FF2B5EF4-FFF2-40B4-BE49-F238E27FC236}">
                      <a16:creationId xmlns:a16="http://schemas.microsoft.com/office/drawing/2014/main" id="{F612EE8D-CFAB-4BEF-B3FA-A131EAAAB78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0" name="Freeform 1134">
                  <a:extLst>
                    <a:ext uri="{FF2B5EF4-FFF2-40B4-BE49-F238E27FC236}">
                      <a16:creationId xmlns:a16="http://schemas.microsoft.com/office/drawing/2014/main" id="{6076ED79-8A6E-4065-8043-B6D322CEFDA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1" name="Freeform 1135">
                  <a:extLst>
                    <a:ext uri="{FF2B5EF4-FFF2-40B4-BE49-F238E27FC236}">
                      <a16:creationId xmlns:a16="http://schemas.microsoft.com/office/drawing/2014/main" id="{A5E571FB-7EF6-4AFB-92C0-F6CFCBD7694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2" name="Freeform 1136">
                  <a:extLst>
                    <a:ext uri="{FF2B5EF4-FFF2-40B4-BE49-F238E27FC236}">
                      <a16:creationId xmlns:a16="http://schemas.microsoft.com/office/drawing/2014/main" id="{CCE561F7-57B7-4BBD-9F60-466AE689B71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3" name="Freeform 1137">
                  <a:extLst>
                    <a:ext uri="{FF2B5EF4-FFF2-40B4-BE49-F238E27FC236}">
                      <a16:creationId xmlns:a16="http://schemas.microsoft.com/office/drawing/2014/main" id="{D3FE95F4-BB39-4C6A-BE14-69B096DDC2C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4" name="Freeform 1138">
                  <a:extLst>
                    <a:ext uri="{FF2B5EF4-FFF2-40B4-BE49-F238E27FC236}">
                      <a16:creationId xmlns:a16="http://schemas.microsoft.com/office/drawing/2014/main" id="{68A1D244-7B8D-4025-8D10-804BB30922C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5" name="Freeform 1139">
                  <a:extLst>
                    <a:ext uri="{FF2B5EF4-FFF2-40B4-BE49-F238E27FC236}">
                      <a16:creationId xmlns:a16="http://schemas.microsoft.com/office/drawing/2014/main" id="{D0449854-BD6E-4484-80A3-71C21DE158D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6" name="Freeform 1140">
                  <a:extLst>
                    <a:ext uri="{FF2B5EF4-FFF2-40B4-BE49-F238E27FC236}">
                      <a16:creationId xmlns:a16="http://schemas.microsoft.com/office/drawing/2014/main" id="{15C5EB59-60E1-4B75-B426-09B0A4DCEB4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7" name="Freeform 1141">
                  <a:extLst>
                    <a:ext uri="{FF2B5EF4-FFF2-40B4-BE49-F238E27FC236}">
                      <a16:creationId xmlns:a16="http://schemas.microsoft.com/office/drawing/2014/main" id="{A7B5526B-13C9-490A-B4F5-68BD044C055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8" name="Freeform 1142">
                  <a:extLst>
                    <a:ext uri="{FF2B5EF4-FFF2-40B4-BE49-F238E27FC236}">
                      <a16:creationId xmlns:a16="http://schemas.microsoft.com/office/drawing/2014/main" id="{92E680AE-9E91-412E-9819-87A5B1C55BCE}"/>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9" name="Freeform 1143">
                  <a:extLst>
                    <a:ext uri="{FF2B5EF4-FFF2-40B4-BE49-F238E27FC236}">
                      <a16:creationId xmlns:a16="http://schemas.microsoft.com/office/drawing/2014/main" id="{6A50AD19-F167-42EE-B250-ADA9E635D6D6}"/>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0" name="Freeform 1144">
                  <a:extLst>
                    <a:ext uri="{FF2B5EF4-FFF2-40B4-BE49-F238E27FC236}">
                      <a16:creationId xmlns:a16="http://schemas.microsoft.com/office/drawing/2014/main" id="{2DC49EBD-5490-42BF-A756-2FD97129905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1" name="Freeform 1145">
                  <a:extLst>
                    <a:ext uri="{FF2B5EF4-FFF2-40B4-BE49-F238E27FC236}">
                      <a16:creationId xmlns:a16="http://schemas.microsoft.com/office/drawing/2014/main" id="{C11A4774-E0F6-4798-B786-70BE2B2EBA0B}"/>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2" name="Freeform 1146">
                  <a:extLst>
                    <a:ext uri="{FF2B5EF4-FFF2-40B4-BE49-F238E27FC236}">
                      <a16:creationId xmlns:a16="http://schemas.microsoft.com/office/drawing/2014/main" id="{11AA2B6A-36A2-48B2-B748-672500D9F12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3" name="Freeform 1147">
                  <a:extLst>
                    <a:ext uri="{FF2B5EF4-FFF2-40B4-BE49-F238E27FC236}">
                      <a16:creationId xmlns:a16="http://schemas.microsoft.com/office/drawing/2014/main" id="{5EC3E8E7-B992-4A5C-BD16-0E2BDC989BC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4" name="Freeform 1148">
                  <a:extLst>
                    <a:ext uri="{FF2B5EF4-FFF2-40B4-BE49-F238E27FC236}">
                      <a16:creationId xmlns:a16="http://schemas.microsoft.com/office/drawing/2014/main" id="{98E730AA-B21E-4FB4-A1D2-79D4BC74E4F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5" name="Freeform 1149">
                  <a:extLst>
                    <a:ext uri="{FF2B5EF4-FFF2-40B4-BE49-F238E27FC236}">
                      <a16:creationId xmlns:a16="http://schemas.microsoft.com/office/drawing/2014/main" id="{DE4BBE44-80FA-4F79-8FF3-BA134AF1801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6" name="Freeform 1150">
                  <a:extLst>
                    <a:ext uri="{FF2B5EF4-FFF2-40B4-BE49-F238E27FC236}">
                      <a16:creationId xmlns:a16="http://schemas.microsoft.com/office/drawing/2014/main" id="{57BB45B9-3702-47CA-A22C-D8FFD30A8C9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7" name="Freeform 1151">
                  <a:extLst>
                    <a:ext uri="{FF2B5EF4-FFF2-40B4-BE49-F238E27FC236}">
                      <a16:creationId xmlns:a16="http://schemas.microsoft.com/office/drawing/2014/main" id="{82322763-0D11-4FF8-A557-EC13A77E20F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8" name="Freeform 1152">
                  <a:extLst>
                    <a:ext uri="{FF2B5EF4-FFF2-40B4-BE49-F238E27FC236}">
                      <a16:creationId xmlns:a16="http://schemas.microsoft.com/office/drawing/2014/main" id="{BD8E36AF-B70D-4310-8419-8368C3CE02B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9" name="Freeform 1153">
                  <a:extLst>
                    <a:ext uri="{FF2B5EF4-FFF2-40B4-BE49-F238E27FC236}">
                      <a16:creationId xmlns:a16="http://schemas.microsoft.com/office/drawing/2014/main" id="{06BF54AA-6FD5-4A8A-B655-B7F39F71665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0" name="Freeform 1154">
                  <a:extLst>
                    <a:ext uri="{FF2B5EF4-FFF2-40B4-BE49-F238E27FC236}">
                      <a16:creationId xmlns:a16="http://schemas.microsoft.com/office/drawing/2014/main" id="{DEBBF35E-1A5B-4088-8333-F4034DC3048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1" name="Freeform 1155">
                  <a:extLst>
                    <a:ext uri="{FF2B5EF4-FFF2-40B4-BE49-F238E27FC236}">
                      <a16:creationId xmlns:a16="http://schemas.microsoft.com/office/drawing/2014/main" id="{4BF590BE-B668-493C-8EAE-611D389D679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2" name="Freeform 1156">
                  <a:extLst>
                    <a:ext uri="{FF2B5EF4-FFF2-40B4-BE49-F238E27FC236}">
                      <a16:creationId xmlns:a16="http://schemas.microsoft.com/office/drawing/2014/main" id="{8BAFBB36-E3EA-48CC-BD3F-CE1914D0129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3" name="Freeform 1157">
                  <a:extLst>
                    <a:ext uri="{FF2B5EF4-FFF2-40B4-BE49-F238E27FC236}">
                      <a16:creationId xmlns:a16="http://schemas.microsoft.com/office/drawing/2014/main" id="{139414F3-D327-435E-A6C7-747DB0BB922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4" name="Freeform 1158">
                  <a:extLst>
                    <a:ext uri="{FF2B5EF4-FFF2-40B4-BE49-F238E27FC236}">
                      <a16:creationId xmlns:a16="http://schemas.microsoft.com/office/drawing/2014/main" id="{B4F853B4-964B-48B7-A6A0-C93014674B3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5" name="Freeform 1159">
                  <a:extLst>
                    <a:ext uri="{FF2B5EF4-FFF2-40B4-BE49-F238E27FC236}">
                      <a16:creationId xmlns:a16="http://schemas.microsoft.com/office/drawing/2014/main" id="{6F2CA771-C654-43FC-90C3-80F4FE03AB4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6" name="Freeform 1160">
                  <a:extLst>
                    <a:ext uri="{FF2B5EF4-FFF2-40B4-BE49-F238E27FC236}">
                      <a16:creationId xmlns:a16="http://schemas.microsoft.com/office/drawing/2014/main" id="{0B09C6D4-BEF7-4E09-95FD-344C6384348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7" name="Freeform 1161">
                  <a:extLst>
                    <a:ext uri="{FF2B5EF4-FFF2-40B4-BE49-F238E27FC236}">
                      <a16:creationId xmlns:a16="http://schemas.microsoft.com/office/drawing/2014/main" id="{8EE6CCEA-CB39-4722-B740-BD09ADDCB4F6}"/>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8" name="Freeform 1162">
                  <a:extLst>
                    <a:ext uri="{FF2B5EF4-FFF2-40B4-BE49-F238E27FC236}">
                      <a16:creationId xmlns:a16="http://schemas.microsoft.com/office/drawing/2014/main" id="{3164531B-5B35-4A8F-8626-C658AD49532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9" name="Freeform 1163">
                  <a:extLst>
                    <a:ext uri="{FF2B5EF4-FFF2-40B4-BE49-F238E27FC236}">
                      <a16:creationId xmlns:a16="http://schemas.microsoft.com/office/drawing/2014/main" id="{025D7266-CE6D-4A59-8672-BDECA540C4F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30" name="Group 1164">
              <a:extLst>
                <a:ext uri="{FF2B5EF4-FFF2-40B4-BE49-F238E27FC236}">
                  <a16:creationId xmlns:a16="http://schemas.microsoft.com/office/drawing/2014/main" id="{DB7F4C6E-714F-4840-8AF6-62F9D4A57134}"/>
                </a:ext>
              </a:extLst>
            </p:cNvPr>
            <p:cNvGrpSpPr>
              <a:grpSpLocks/>
            </p:cNvGrpSpPr>
            <p:nvPr/>
          </p:nvGrpSpPr>
          <p:grpSpPr bwMode="auto">
            <a:xfrm>
              <a:off x="1824" y="3312"/>
              <a:ext cx="528" cy="440"/>
              <a:chOff x="3189" y="2788"/>
              <a:chExt cx="698" cy="632"/>
            </a:xfrm>
          </p:grpSpPr>
          <p:sp>
            <p:nvSpPr>
              <p:cNvPr id="12331" name="Freeform 1165">
                <a:extLst>
                  <a:ext uri="{FF2B5EF4-FFF2-40B4-BE49-F238E27FC236}">
                    <a16:creationId xmlns:a16="http://schemas.microsoft.com/office/drawing/2014/main" id="{285BD5B9-5225-4EB1-97B3-1A14BCD6E8D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2" name="Freeform 1166">
                <a:extLst>
                  <a:ext uri="{FF2B5EF4-FFF2-40B4-BE49-F238E27FC236}">
                    <a16:creationId xmlns:a16="http://schemas.microsoft.com/office/drawing/2014/main" id="{6A63E444-2FDB-4FB3-9587-FA3AFD57FB29}"/>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3" name="Freeform 1167">
                <a:extLst>
                  <a:ext uri="{FF2B5EF4-FFF2-40B4-BE49-F238E27FC236}">
                    <a16:creationId xmlns:a16="http://schemas.microsoft.com/office/drawing/2014/main" id="{42F19A84-9401-4816-83AF-75375D5DE4F1}"/>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4" name="Freeform 1168">
                <a:extLst>
                  <a:ext uri="{FF2B5EF4-FFF2-40B4-BE49-F238E27FC236}">
                    <a16:creationId xmlns:a16="http://schemas.microsoft.com/office/drawing/2014/main" id="{EDD72148-9684-44AE-BDF9-5F8BF847558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5" name="Freeform 1169">
                <a:extLst>
                  <a:ext uri="{FF2B5EF4-FFF2-40B4-BE49-F238E27FC236}">
                    <a16:creationId xmlns:a16="http://schemas.microsoft.com/office/drawing/2014/main" id="{F9A7BC98-F642-404F-B1E5-F3D33473E3D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6" name="Freeform 1170">
                <a:extLst>
                  <a:ext uri="{FF2B5EF4-FFF2-40B4-BE49-F238E27FC236}">
                    <a16:creationId xmlns:a16="http://schemas.microsoft.com/office/drawing/2014/main" id="{260F0C17-57F6-4531-8562-FB78BFF62A75}"/>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7" name="Freeform 1171">
                <a:extLst>
                  <a:ext uri="{FF2B5EF4-FFF2-40B4-BE49-F238E27FC236}">
                    <a16:creationId xmlns:a16="http://schemas.microsoft.com/office/drawing/2014/main" id="{36030697-3CF7-48E7-8C23-BDCE196202BA}"/>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8" name="Freeform 1172">
                <a:extLst>
                  <a:ext uri="{FF2B5EF4-FFF2-40B4-BE49-F238E27FC236}">
                    <a16:creationId xmlns:a16="http://schemas.microsoft.com/office/drawing/2014/main" id="{57C3A908-786F-4AD7-A432-C8CAF78E75EB}"/>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9" name="Freeform 1173">
                <a:extLst>
                  <a:ext uri="{FF2B5EF4-FFF2-40B4-BE49-F238E27FC236}">
                    <a16:creationId xmlns:a16="http://schemas.microsoft.com/office/drawing/2014/main" id="{F51BFC19-8A4F-486F-A35E-E6FDD1203328}"/>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1174">
                <a:extLst>
                  <a:ext uri="{FF2B5EF4-FFF2-40B4-BE49-F238E27FC236}">
                    <a16:creationId xmlns:a16="http://schemas.microsoft.com/office/drawing/2014/main" id="{84CA2163-11FF-4809-89E9-617EAB0FB3AF}"/>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1" name="Freeform 1175">
                <a:extLst>
                  <a:ext uri="{FF2B5EF4-FFF2-40B4-BE49-F238E27FC236}">
                    <a16:creationId xmlns:a16="http://schemas.microsoft.com/office/drawing/2014/main" id="{BBDF078F-B96C-4830-B9CF-8F5F3B6035DF}"/>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1176">
                <a:extLst>
                  <a:ext uri="{FF2B5EF4-FFF2-40B4-BE49-F238E27FC236}">
                    <a16:creationId xmlns:a16="http://schemas.microsoft.com/office/drawing/2014/main" id="{A56CA88D-979A-4FDB-8B00-8E9CD88F0E07}"/>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3" name="Freeform 1177">
                <a:extLst>
                  <a:ext uri="{FF2B5EF4-FFF2-40B4-BE49-F238E27FC236}">
                    <a16:creationId xmlns:a16="http://schemas.microsoft.com/office/drawing/2014/main" id="{70CA31E3-2A3A-4E74-A73A-C74A0D10CB88}"/>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1178">
                <a:extLst>
                  <a:ext uri="{FF2B5EF4-FFF2-40B4-BE49-F238E27FC236}">
                    <a16:creationId xmlns:a16="http://schemas.microsoft.com/office/drawing/2014/main" id="{273D722C-B080-4796-B525-EC43FCBCD350}"/>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5" name="Freeform 1179">
                <a:extLst>
                  <a:ext uri="{FF2B5EF4-FFF2-40B4-BE49-F238E27FC236}">
                    <a16:creationId xmlns:a16="http://schemas.microsoft.com/office/drawing/2014/main" id="{721C2DB2-8529-4669-B5A8-ECFD63037724}"/>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6" name="Freeform 1180">
                <a:extLst>
                  <a:ext uri="{FF2B5EF4-FFF2-40B4-BE49-F238E27FC236}">
                    <a16:creationId xmlns:a16="http://schemas.microsoft.com/office/drawing/2014/main" id="{3EEF2C1E-D2A3-4643-9E7E-71E703F8014A}"/>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7" name="Freeform 1181">
                <a:extLst>
                  <a:ext uri="{FF2B5EF4-FFF2-40B4-BE49-F238E27FC236}">
                    <a16:creationId xmlns:a16="http://schemas.microsoft.com/office/drawing/2014/main" id="{31A7F9EB-980A-4321-A160-3928A351C481}"/>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8" name="Freeform 1182">
                <a:extLst>
                  <a:ext uri="{FF2B5EF4-FFF2-40B4-BE49-F238E27FC236}">
                    <a16:creationId xmlns:a16="http://schemas.microsoft.com/office/drawing/2014/main" id="{D56CB55D-FA4A-40A5-9096-D0D4FD1BBFC5}"/>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9" name="Freeform 1183">
                <a:extLst>
                  <a:ext uri="{FF2B5EF4-FFF2-40B4-BE49-F238E27FC236}">
                    <a16:creationId xmlns:a16="http://schemas.microsoft.com/office/drawing/2014/main" id="{AF703EDC-1969-40BE-BBE6-74EDAAEDB7E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295" name="Text Box 1184">
            <a:extLst>
              <a:ext uri="{FF2B5EF4-FFF2-40B4-BE49-F238E27FC236}">
                <a16:creationId xmlns:a16="http://schemas.microsoft.com/office/drawing/2014/main" id="{2A80E91C-B258-433D-B6D2-1699A94C5639}"/>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12296" name="Line 1185">
            <a:extLst>
              <a:ext uri="{FF2B5EF4-FFF2-40B4-BE49-F238E27FC236}">
                <a16:creationId xmlns:a16="http://schemas.microsoft.com/office/drawing/2014/main" id="{CCC5F017-512A-4617-8FC8-76D6AE6676E2}"/>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Text Box 1186">
            <a:extLst>
              <a:ext uri="{FF2B5EF4-FFF2-40B4-BE49-F238E27FC236}">
                <a16:creationId xmlns:a16="http://schemas.microsoft.com/office/drawing/2014/main" id="{D9A82DA8-A61D-43FF-9669-DF5B9EB876C0}"/>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12298" name="Text Box 1187">
            <a:extLst>
              <a:ext uri="{FF2B5EF4-FFF2-40B4-BE49-F238E27FC236}">
                <a16:creationId xmlns:a16="http://schemas.microsoft.com/office/drawing/2014/main" id="{FC1B68D7-4FD1-4ECB-8DAF-35BC19EEBDF7}"/>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12299" name="Text Box 1188">
            <a:extLst>
              <a:ext uri="{FF2B5EF4-FFF2-40B4-BE49-F238E27FC236}">
                <a16:creationId xmlns:a16="http://schemas.microsoft.com/office/drawing/2014/main" id="{F4B556D1-8F72-48CB-B6B9-612E2F8B2D47}"/>
              </a:ext>
            </a:extLst>
          </p:cNvPr>
          <p:cNvSpPr txBox="1">
            <a:spLocks noChangeArrowheads="1"/>
          </p:cNvSpPr>
          <p:nvPr/>
        </p:nvSpPr>
        <p:spPr bwMode="auto">
          <a:xfrm>
            <a:off x="1416050" y="7011988"/>
            <a:ext cx="18970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a:t>
            </a:r>
          </a:p>
        </p:txBody>
      </p:sp>
      <p:sp>
        <p:nvSpPr>
          <p:cNvPr id="12300" name="Line 1189">
            <a:extLst>
              <a:ext uri="{FF2B5EF4-FFF2-40B4-BE49-F238E27FC236}">
                <a16:creationId xmlns:a16="http://schemas.microsoft.com/office/drawing/2014/main" id="{59840D44-9B04-4FF1-8D93-321E8BB8572A}"/>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190">
            <a:extLst>
              <a:ext uri="{FF2B5EF4-FFF2-40B4-BE49-F238E27FC236}">
                <a16:creationId xmlns:a16="http://schemas.microsoft.com/office/drawing/2014/main" id="{C5AE0C95-10D1-4F7D-B8EB-419304284AA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02" name="Group 1191">
            <a:extLst>
              <a:ext uri="{FF2B5EF4-FFF2-40B4-BE49-F238E27FC236}">
                <a16:creationId xmlns:a16="http://schemas.microsoft.com/office/drawing/2014/main" id="{4F5497C3-30E9-45BF-A256-657861ED9EA9}"/>
              </a:ext>
            </a:extLst>
          </p:cNvPr>
          <p:cNvGrpSpPr>
            <a:grpSpLocks/>
          </p:cNvGrpSpPr>
          <p:nvPr/>
        </p:nvGrpSpPr>
        <p:grpSpPr bwMode="auto">
          <a:xfrm>
            <a:off x="4022725" y="4216400"/>
            <a:ext cx="2743200" cy="2209800"/>
            <a:chOff x="2526" y="2760"/>
            <a:chExt cx="1728" cy="1392"/>
          </a:xfrm>
        </p:grpSpPr>
        <p:sp>
          <p:nvSpPr>
            <p:cNvPr id="12305" name="Freeform 1192">
              <a:extLst>
                <a:ext uri="{FF2B5EF4-FFF2-40B4-BE49-F238E27FC236}">
                  <a16:creationId xmlns:a16="http://schemas.microsoft.com/office/drawing/2014/main" id="{90FEF9F1-C1A2-4F8D-AC20-B0F55954D277}"/>
                </a:ext>
              </a:extLst>
            </p:cNvPr>
            <p:cNvSpPr>
              <a:spLocks/>
            </p:cNvSpPr>
            <p:nvPr/>
          </p:nvSpPr>
          <p:spPr bwMode="auto">
            <a:xfrm>
              <a:off x="3214" y="2760"/>
              <a:ext cx="1040" cy="1055"/>
            </a:xfrm>
            <a:custGeom>
              <a:avLst/>
              <a:gdLst>
                <a:gd name="T0" fmla="*/ 124 w 1118"/>
                <a:gd name="T1" fmla="*/ 0 h 1355"/>
                <a:gd name="T2" fmla="*/ 0 w 1118"/>
                <a:gd name="T3" fmla="*/ 3 h 1355"/>
                <a:gd name="T4" fmla="*/ 87 w 1118"/>
                <a:gd name="T5" fmla="*/ 12 h 1355"/>
                <a:gd name="T6" fmla="*/ 283 w 1118"/>
                <a:gd name="T7" fmla="*/ 9 h 1355"/>
                <a:gd name="T8" fmla="*/ 124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193">
              <a:extLst>
                <a:ext uri="{FF2B5EF4-FFF2-40B4-BE49-F238E27FC236}">
                  <a16:creationId xmlns:a16="http://schemas.microsoft.com/office/drawing/2014/main" id="{C451B837-17D0-4250-A16F-E773CD223BB1}"/>
                </a:ext>
              </a:extLst>
            </p:cNvPr>
            <p:cNvSpPr>
              <a:spLocks/>
            </p:cNvSpPr>
            <p:nvPr/>
          </p:nvSpPr>
          <p:spPr bwMode="auto">
            <a:xfrm>
              <a:off x="3209" y="2784"/>
              <a:ext cx="974" cy="990"/>
            </a:xfrm>
            <a:custGeom>
              <a:avLst/>
              <a:gdLst>
                <a:gd name="T0" fmla="*/ 0 w 1049"/>
                <a:gd name="T1" fmla="*/ 4 h 1270"/>
                <a:gd name="T2" fmla="*/ 0 w 1049"/>
                <a:gd name="T3" fmla="*/ 4 h 1270"/>
                <a:gd name="T4" fmla="*/ 120 w 1049"/>
                <a:gd name="T5" fmla="*/ 0 h 1270"/>
                <a:gd name="T6" fmla="*/ 255 w 1049"/>
                <a:gd name="T7" fmla="*/ 9 h 1270"/>
                <a:gd name="T8" fmla="*/ 81 w 1049"/>
                <a:gd name="T9" fmla="*/ 11 h 1270"/>
                <a:gd name="T10" fmla="*/ 0 w 1049"/>
                <a:gd name="T11" fmla="*/ 4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194">
              <a:extLst>
                <a:ext uri="{FF2B5EF4-FFF2-40B4-BE49-F238E27FC236}">
                  <a16:creationId xmlns:a16="http://schemas.microsoft.com/office/drawing/2014/main" id="{534F0E35-604B-4C01-8F3D-05600F134374}"/>
                </a:ext>
              </a:extLst>
            </p:cNvPr>
            <p:cNvSpPr>
              <a:spLocks/>
            </p:cNvSpPr>
            <p:nvPr/>
          </p:nvSpPr>
          <p:spPr bwMode="auto">
            <a:xfrm>
              <a:off x="3209" y="2811"/>
              <a:ext cx="929" cy="963"/>
            </a:xfrm>
            <a:custGeom>
              <a:avLst/>
              <a:gdLst>
                <a:gd name="T0" fmla="*/ 0 w 1000"/>
                <a:gd name="T1" fmla="*/ 3 h 1237"/>
                <a:gd name="T2" fmla="*/ 0 w 1000"/>
                <a:gd name="T3" fmla="*/ 3 h 1237"/>
                <a:gd name="T4" fmla="*/ 120 w 1000"/>
                <a:gd name="T5" fmla="*/ 0 h 1237"/>
                <a:gd name="T6" fmla="*/ 247 w 1000"/>
                <a:gd name="T7" fmla="*/ 8 h 1237"/>
                <a:gd name="T8" fmla="*/ 82 w 1000"/>
                <a:gd name="T9" fmla="*/ 11 h 1237"/>
                <a:gd name="T10" fmla="*/ 0 w 1000"/>
                <a:gd name="T11" fmla="*/ 3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1195">
              <a:extLst>
                <a:ext uri="{FF2B5EF4-FFF2-40B4-BE49-F238E27FC236}">
                  <a16:creationId xmlns:a16="http://schemas.microsoft.com/office/drawing/2014/main" id="{B99331B8-198F-4608-8174-F315BB70E08A}"/>
                </a:ext>
              </a:extLst>
            </p:cNvPr>
            <p:cNvSpPr>
              <a:spLocks/>
            </p:cNvSpPr>
            <p:nvPr/>
          </p:nvSpPr>
          <p:spPr bwMode="auto">
            <a:xfrm>
              <a:off x="2526" y="3080"/>
              <a:ext cx="1012" cy="1072"/>
            </a:xfrm>
            <a:custGeom>
              <a:avLst/>
              <a:gdLst>
                <a:gd name="T0" fmla="*/ 191 w 1088"/>
                <a:gd name="T1" fmla="*/ 0 h 1377"/>
                <a:gd name="T2" fmla="*/ 0 w 1088"/>
                <a:gd name="T3" fmla="*/ 2 h 1377"/>
                <a:gd name="T4" fmla="*/ 124 w 1088"/>
                <a:gd name="T5" fmla="*/ 12 h 1377"/>
                <a:gd name="T6" fmla="*/ 273 w 1088"/>
                <a:gd name="T7" fmla="*/ 9 h 1377"/>
                <a:gd name="T8" fmla="*/ 191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1196">
              <a:extLst>
                <a:ext uri="{FF2B5EF4-FFF2-40B4-BE49-F238E27FC236}">
                  <a16:creationId xmlns:a16="http://schemas.microsoft.com/office/drawing/2014/main" id="{5929BDC9-CCC0-4698-8601-E2C96F2157C1}"/>
                </a:ext>
              </a:extLst>
            </p:cNvPr>
            <p:cNvSpPr>
              <a:spLocks/>
            </p:cNvSpPr>
            <p:nvPr/>
          </p:nvSpPr>
          <p:spPr bwMode="auto">
            <a:xfrm>
              <a:off x="2584" y="3113"/>
              <a:ext cx="931" cy="968"/>
            </a:xfrm>
            <a:custGeom>
              <a:avLst/>
              <a:gdLst>
                <a:gd name="T0" fmla="*/ 167 w 1001"/>
                <a:gd name="T1" fmla="*/ 0 h 1242"/>
                <a:gd name="T2" fmla="*/ 0 w 1001"/>
                <a:gd name="T3" fmla="*/ 2 h 1242"/>
                <a:gd name="T4" fmla="*/ 115 w 1001"/>
                <a:gd name="T5" fmla="*/ 11 h 1242"/>
                <a:gd name="T6" fmla="*/ 253 w 1001"/>
                <a:gd name="T7" fmla="*/ 7 h 1242"/>
                <a:gd name="T8" fmla="*/ 167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1197">
              <a:extLst>
                <a:ext uri="{FF2B5EF4-FFF2-40B4-BE49-F238E27FC236}">
                  <a16:creationId xmlns:a16="http://schemas.microsoft.com/office/drawing/2014/main" id="{E1E82560-2F2F-429D-B628-B0461F1A4FE6}"/>
                </a:ext>
              </a:extLst>
            </p:cNvPr>
            <p:cNvSpPr>
              <a:spLocks/>
            </p:cNvSpPr>
            <p:nvPr/>
          </p:nvSpPr>
          <p:spPr bwMode="auto">
            <a:xfrm>
              <a:off x="3209" y="2841"/>
              <a:ext cx="887" cy="933"/>
            </a:xfrm>
            <a:custGeom>
              <a:avLst/>
              <a:gdLst>
                <a:gd name="T0" fmla="*/ 0 w 953"/>
                <a:gd name="T1" fmla="*/ 3 h 1199"/>
                <a:gd name="T2" fmla="*/ 0 w 953"/>
                <a:gd name="T3" fmla="*/ 3 h 1199"/>
                <a:gd name="T4" fmla="*/ 124 w 953"/>
                <a:gd name="T5" fmla="*/ 0 h 1199"/>
                <a:gd name="T6" fmla="*/ 244 w 953"/>
                <a:gd name="T7" fmla="*/ 7 h 1199"/>
                <a:gd name="T8" fmla="*/ 84 w 953"/>
                <a:gd name="T9" fmla="*/ 9 h 1199"/>
                <a:gd name="T10" fmla="*/ 0 w 953"/>
                <a:gd name="T11" fmla="*/ 3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1198">
              <a:extLst>
                <a:ext uri="{FF2B5EF4-FFF2-40B4-BE49-F238E27FC236}">
                  <a16:creationId xmlns:a16="http://schemas.microsoft.com/office/drawing/2014/main" id="{68F0873B-B23B-4E30-B6E6-1F8F3BA6570C}"/>
                </a:ext>
              </a:extLst>
            </p:cNvPr>
            <p:cNvSpPr>
              <a:spLocks/>
            </p:cNvSpPr>
            <p:nvPr/>
          </p:nvSpPr>
          <p:spPr bwMode="auto">
            <a:xfrm>
              <a:off x="3192" y="3092"/>
              <a:ext cx="346" cy="699"/>
            </a:xfrm>
            <a:custGeom>
              <a:avLst/>
              <a:gdLst>
                <a:gd name="T0" fmla="*/ 0 w 373"/>
                <a:gd name="T1" fmla="*/ 2 h 899"/>
                <a:gd name="T2" fmla="*/ 9 w 373"/>
                <a:gd name="T3" fmla="*/ 0 h 899"/>
                <a:gd name="T4" fmla="*/ 89 w 373"/>
                <a:gd name="T5" fmla="*/ 7 h 899"/>
                <a:gd name="T6" fmla="*/ 84 w 373"/>
                <a:gd name="T7" fmla="*/ 7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12" name="Group 1199">
              <a:extLst>
                <a:ext uri="{FF2B5EF4-FFF2-40B4-BE49-F238E27FC236}">
                  <a16:creationId xmlns:a16="http://schemas.microsoft.com/office/drawing/2014/main" id="{D32DB889-73B2-46AD-8694-40CC1A30CF8A}"/>
                </a:ext>
              </a:extLst>
            </p:cNvPr>
            <p:cNvGrpSpPr>
              <a:grpSpLocks/>
            </p:cNvGrpSpPr>
            <p:nvPr/>
          </p:nvGrpSpPr>
          <p:grpSpPr bwMode="auto">
            <a:xfrm>
              <a:off x="3184" y="3140"/>
              <a:ext cx="401" cy="595"/>
              <a:chOff x="2056" y="1496"/>
              <a:chExt cx="468" cy="751"/>
            </a:xfrm>
          </p:grpSpPr>
          <p:grpSp>
            <p:nvGrpSpPr>
              <p:cNvPr id="12317" name="Group 1200">
                <a:extLst>
                  <a:ext uri="{FF2B5EF4-FFF2-40B4-BE49-F238E27FC236}">
                    <a16:creationId xmlns:a16="http://schemas.microsoft.com/office/drawing/2014/main" id="{87373133-5F89-4328-AF6A-B26D2245C0AA}"/>
                  </a:ext>
                </a:extLst>
              </p:cNvPr>
              <p:cNvGrpSpPr>
                <a:grpSpLocks/>
              </p:cNvGrpSpPr>
              <p:nvPr/>
            </p:nvGrpSpPr>
            <p:grpSpPr bwMode="auto">
              <a:xfrm>
                <a:off x="2056" y="1496"/>
                <a:ext cx="206" cy="139"/>
                <a:chOff x="2056" y="1496"/>
                <a:chExt cx="206" cy="139"/>
              </a:xfrm>
            </p:grpSpPr>
            <p:sp>
              <p:nvSpPr>
                <p:cNvPr id="12326" name="Freeform 1201">
                  <a:extLst>
                    <a:ext uri="{FF2B5EF4-FFF2-40B4-BE49-F238E27FC236}">
                      <a16:creationId xmlns:a16="http://schemas.microsoft.com/office/drawing/2014/main" id="{3368728D-3B17-4F59-B571-21206EEF7608}"/>
                    </a:ext>
                  </a:extLst>
                </p:cNvPr>
                <p:cNvSpPr>
                  <a:spLocks/>
                </p:cNvSpPr>
                <p:nvPr/>
              </p:nvSpPr>
              <p:spPr bwMode="auto">
                <a:xfrm>
                  <a:off x="2056" y="1596"/>
                  <a:ext cx="45" cy="39"/>
                </a:xfrm>
                <a:custGeom>
                  <a:avLst/>
                  <a:gdLst>
                    <a:gd name="T0" fmla="*/ 114 w 41"/>
                    <a:gd name="T1" fmla="*/ 16 h 41"/>
                    <a:gd name="T2" fmla="*/ 164 w 41"/>
                    <a:gd name="T3" fmla="*/ 15 h 41"/>
                    <a:gd name="T4" fmla="*/ 199 w 41"/>
                    <a:gd name="T5" fmla="*/ 13 h 41"/>
                    <a:gd name="T6" fmla="*/ 235 w 41"/>
                    <a:gd name="T7" fmla="*/ 10 h 41"/>
                    <a:gd name="T8" fmla="*/ 238 w 41"/>
                    <a:gd name="T9" fmla="*/ 10 h 41"/>
                    <a:gd name="T10" fmla="*/ 235 w 41"/>
                    <a:gd name="T11" fmla="*/ 10 h 41"/>
                    <a:gd name="T12" fmla="*/ 199 w 41"/>
                    <a:gd name="T13" fmla="*/ 6 h 41"/>
                    <a:gd name="T14" fmla="*/ 164 w 41"/>
                    <a:gd name="T15" fmla="*/ 1 h 41"/>
                    <a:gd name="T16" fmla="*/ 114 w 41"/>
                    <a:gd name="T17" fmla="*/ 0 h 41"/>
                    <a:gd name="T18" fmla="*/ 66 w 41"/>
                    <a:gd name="T19" fmla="*/ 1 h 41"/>
                    <a:gd name="T20" fmla="*/ 5 w 41"/>
                    <a:gd name="T21" fmla="*/ 6 h 41"/>
                    <a:gd name="T22" fmla="*/ 1 w 41"/>
                    <a:gd name="T23" fmla="*/ 10 h 41"/>
                    <a:gd name="T24" fmla="*/ 0 w 41"/>
                    <a:gd name="T25" fmla="*/ 10 h 41"/>
                    <a:gd name="T26" fmla="*/ 1 w 41"/>
                    <a:gd name="T27" fmla="*/ 10 h 41"/>
                    <a:gd name="T28" fmla="*/ 5 w 41"/>
                    <a:gd name="T29" fmla="*/ 13 h 41"/>
                    <a:gd name="T30" fmla="*/ 66 w 41"/>
                    <a:gd name="T31" fmla="*/ 15 h 41"/>
                    <a:gd name="T32" fmla="*/ 114 w 41"/>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1202">
                  <a:extLst>
                    <a:ext uri="{FF2B5EF4-FFF2-40B4-BE49-F238E27FC236}">
                      <a16:creationId xmlns:a16="http://schemas.microsoft.com/office/drawing/2014/main" id="{A9137045-8E82-4646-AB8D-3223F39A0E40}"/>
                    </a:ext>
                  </a:extLst>
                </p:cNvPr>
                <p:cNvSpPr>
                  <a:spLocks/>
                </p:cNvSpPr>
                <p:nvPr/>
              </p:nvSpPr>
              <p:spPr bwMode="auto">
                <a:xfrm>
                  <a:off x="2216" y="1533"/>
                  <a:ext cx="46" cy="41"/>
                </a:xfrm>
                <a:custGeom>
                  <a:avLst/>
                  <a:gdLst>
                    <a:gd name="T0" fmla="*/ 190 w 41"/>
                    <a:gd name="T1" fmla="*/ 59 h 40"/>
                    <a:gd name="T2" fmla="*/ 261 w 41"/>
                    <a:gd name="T3" fmla="*/ 58 h 40"/>
                    <a:gd name="T4" fmla="*/ 316 w 41"/>
                    <a:gd name="T5" fmla="*/ 54 h 40"/>
                    <a:gd name="T6" fmla="*/ 355 w 41"/>
                    <a:gd name="T7" fmla="*/ 47 h 40"/>
                    <a:gd name="T8" fmla="*/ 366 w 41"/>
                    <a:gd name="T9" fmla="*/ 39 h 40"/>
                    <a:gd name="T10" fmla="*/ 355 w 41"/>
                    <a:gd name="T11" fmla="*/ 13 h 40"/>
                    <a:gd name="T12" fmla="*/ 316 w 41"/>
                    <a:gd name="T13" fmla="*/ 6 h 40"/>
                    <a:gd name="T14" fmla="*/ 261 w 41"/>
                    <a:gd name="T15" fmla="*/ 1 h 40"/>
                    <a:gd name="T16" fmla="*/ 190 w 41"/>
                    <a:gd name="T17" fmla="*/ 0 h 40"/>
                    <a:gd name="T18" fmla="*/ 120 w 41"/>
                    <a:gd name="T19" fmla="*/ 1 h 40"/>
                    <a:gd name="T20" fmla="*/ 54 w 41"/>
                    <a:gd name="T21" fmla="*/ 6 h 40"/>
                    <a:gd name="T22" fmla="*/ 1 w 41"/>
                    <a:gd name="T23" fmla="*/ 13 h 40"/>
                    <a:gd name="T24" fmla="*/ 0 w 41"/>
                    <a:gd name="T25" fmla="*/ 39 h 40"/>
                    <a:gd name="T26" fmla="*/ 1 w 41"/>
                    <a:gd name="T27" fmla="*/ 47 h 40"/>
                    <a:gd name="T28" fmla="*/ 54 w 41"/>
                    <a:gd name="T29" fmla="*/ 54 h 40"/>
                    <a:gd name="T30" fmla="*/ 120 w 41"/>
                    <a:gd name="T31" fmla="*/ 58 h 40"/>
                    <a:gd name="T32" fmla="*/ 190 w 41"/>
                    <a:gd name="T33" fmla="*/ 5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1203">
                  <a:extLst>
                    <a:ext uri="{FF2B5EF4-FFF2-40B4-BE49-F238E27FC236}">
                      <a16:creationId xmlns:a16="http://schemas.microsoft.com/office/drawing/2014/main" id="{B6646300-9E4F-4D24-834B-7B76B96D96BD}"/>
                    </a:ext>
                  </a:extLst>
                </p:cNvPr>
                <p:cNvSpPr>
                  <a:spLocks/>
                </p:cNvSpPr>
                <p:nvPr/>
              </p:nvSpPr>
              <p:spPr bwMode="auto">
                <a:xfrm>
                  <a:off x="2060" y="1496"/>
                  <a:ext cx="195" cy="126"/>
                </a:xfrm>
                <a:custGeom>
                  <a:avLst/>
                  <a:gdLst>
                    <a:gd name="T0" fmla="*/ 633 w 181"/>
                    <a:gd name="T1" fmla="*/ 47 h 129"/>
                    <a:gd name="T2" fmla="*/ 744 w 181"/>
                    <a:gd name="T3" fmla="*/ 38 h 129"/>
                    <a:gd name="T4" fmla="*/ 738 w 181"/>
                    <a:gd name="T5" fmla="*/ 36 h 129"/>
                    <a:gd name="T6" fmla="*/ 729 w 181"/>
                    <a:gd name="T7" fmla="*/ 32 h 129"/>
                    <a:gd name="T8" fmla="*/ 712 w 181"/>
                    <a:gd name="T9" fmla="*/ 25 h 129"/>
                    <a:gd name="T10" fmla="*/ 691 w 181"/>
                    <a:gd name="T11" fmla="*/ 21 h 129"/>
                    <a:gd name="T12" fmla="*/ 657 w 181"/>
                    <a:gd name="T13" fmla="*/ 21 h 129"/>
                    <a:gd name="T14" fmla="*/ 632 w 181"/>
                    <a:gd name="T15" fmla="*/ 19 h 129"/>
                    <a:gd name="T16" fmla="*/ 588 w 181"/>
                    <a:gd name="T17" fmla="*/ 11 h 129"/>
                    <a:gd name="T18" fmla="*/ 540 w 181"/>
                    <a:gd name="T19" fmla="*/ 6 h 129"/>
                    <a:gd name="T20" fmla="*/ 502 w 181"/>
                    <a:gd name="T21" fmla="*/ 2 h 129"/>
                    <a:gd name="T22" fmla="*/ 466 w 181"/>
                    <a:gd name="T23" fmla="*/ 1 h 129"/>
                    <a:gd name="T24" fmla="*/ 433 w 181"/>
                    <a:gd name="T25" fmla="*/ 0 h 129"/>
                    <a:gd name="T26" fmla="*/ 400 w 181"/>
                    <a:gd name="T27" fmla="*/ 0 h 129"/>
                    <a:gd name="T28" fmla="*/ 353 w 181"/>
                    <a:gd name="T29" fmla="*/ 1 h 129"/>
                    <a:gd name="T30" fmla="*/ 319 w 181"/>
                    <a:gd name="T31" fmla="*/ 3 h 129"/>
                    <a:gd name="T32" fmla="*/ 281 w 181"/>
                    <a:gd name="T33" fmla="*/ 7 h 129"/>
                    <a:gd name="T34" fmla="*/ 239 w 181"/>
                    <a:gd name="T35" fmla="*/ 10 h 129"/>
                    <a:gd name="T36" fmla="*/ 152 w 181"/>
                    <a:gd name="T37" fmla="*/ 21 h 129"/>
                    <a:gd name="T38" fmla="*/ 87 w 181"/>
                    <a:gd name="T39" fmla="*/ 21 h 129"/>
                    <a:gd name="T40" fmla="*/ 37 w 181"/>
                    <a:gd name="T41" fmla="*/ 35 h 129"/>
                    <a:gd name="T42" fmla="*/ 3 w 181"/>
                    <a:gd name="T43" fmla="*/ 48 h 129"/>
                    <a:gd name="T44" fmla="*/ 0 w 181"/>
                    <a:gd name="T45" fmla="*/ 56 h 129"/>
                    <a:gd name="T46" fmla="*/ 0 w 181"/>
                    <a:gd name="T47" fmla="*/ 64 h 129"/>
                    <a:gd name="T48" fmla="*/ 1 w 181"/>
                    <a:gd name="T49" fmla="*/ 75 h 129"/>
                    <a:gd name="T50" fmla="*/ 5 w 181"/>
                    <a:gd name="T51" fmla="*/ 83 h 129"/>
                    <a:gd name="T52" fmla="*/ 131 w 181"/>
                    <a:gd name="T53" fmla="*/ 77 h 129"/>
                    <a:gd name="T54" fmla="*/ 131 w 181"/>
                    <a:gd name="T55" fmla="*/ 77 h 129"/>
                    <a:gd name="T56" fmla="*/ 126 w 181"/>
                    <a:gd name="T57" fmla="*/ 74 h 129"/>
                    <a:gd name="T58" fmla="*/ 117 w 181"/>
                    <a:gd name="T59" fmla="*/ 69 h 129"/>
                    <a:gd name="T60" fmla="*/ 117 w 181"/>
                    <a:gd name="T61" fmla="*/ 62 h 129"/>
                    <a:gd name="T62" fmla="*/ 117 w 181"/>
                    <a:gd name="T63" fmla="*/ 55 h 129"/>
                    <a:gd name="T64" fmla="*/ 131 w 181"/>
                    <a:gd name="T65" fmla="*/ 49 h 129"/>
                    <a:gd name="T66" fmla="*/ 164 w 181"/>
                    <a:gd name="T67" fmla="*/ 41 h 129"/>
                    <a:gd name="T68" fmla="*/ 212 w 181"/>
                    <a:gd name="T69" fmla="*/ 28 h 129"/>
                    <a:gd name="T70" fmla="*/ 285 w 181"/>
                    <a:gd name="T71" fmla="*/ 21 h 129"/>
                    <a:gd name="T72" fmla="*/ 319 w 181"/>
                    <a:gd name="T73" fmla="*/ 21 h 129"/>
                    <a:gd name="T74" fmla="*/ 346 w 181"/>
                    <a:gd name="T75" fmla="*/ 21 h 129"/>
                    <a:gd name="T76" fmla="*/ 373 w 181"/>
                    <a:gd name="T77" fmla="*/ 21 h 129"/>
                    <a:gd name="T78" fmla="*/ 402 w 181"/>
                    <a:gd name="T79" fmla="*/ 21 h 129"/>
                    <a:gd name="T80" fmla="*/ 420 w 181"/>
                    <a:gd name="T81" fmla="*/ 21 h 129"/>
                    <a:gd name="T82" fmla="*/ 441 w 181"/>
                    <a:gd name="T83" fmla="*/ 21 h 129"/>
                    <a:gd name="T84" fmla="*/ 471 w 181"/>
                    <a:gd name="T85" fmla="*/ 21 h 129"/>
                    <a:gd name="T86" fmla="*/ 500 w 181"/>
                    <a:gd name="T87" fmla="*/ 21 h 129"/>
                    <a:gd name="T88" fmla="*/ 525 w 181"/>
                    <a:gd name="T89" fmla="*/ 21 h 129"/>
                    <a:gd name="T90" fmla="*/ 552 w 181"/>
                    <a:gd name="T91" fmla="*/ 22 h 129"/>
                    <a:gd name="T92" fmla="*/ 582 w 181"/>
                    <a:gd name="T93" fmla="*/ 28 h 129"/>
                    <a:gd name="T94" fmla="*/ 595 w 181"/>
                    <a:gd name="T95" fmla="*/ 34 h 129"/>
                    <a:gd name="T96" fmla="*/ 610 w 181"/>
                    <a:gd name="T97" fmla="*/ 40 h 129"/>
                    <a:gd name="T98" fmla="*/ 628 w 181"/>
                    <a:gd name="T99" fmla="*/ 44 h 129"/>
                    <a:gd name="T100" fmla="*/ 632 w 181"/>
                    <a:gd name="T101" fmla="*/ 46 h 129"/>
                    <a:gd name="T102" fmla="*/ 633 w 181"/>
                    <a:gd name="T103" fmla="*/ 47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8" name="Group 1204">
                <a:extLst>
                  <a:ext uri="{FF2B5EF4-FFF2-40B4-BE49-F238E27FC236}">
                    <a16:creationId xmlns:a16="http://schemas.microsoft.com/office/drawing/2014/main" id="{B9FEDF69-4CEA-4CB1-8FF7-59B7B30F10CB}"/>
                  </a:ext>
                </a:extLst>
              </p:cNvPr>
              <p:cNvGrpSpPr>
                <a:grpSpLocks/>
              </p:cNvGrpSpPr>
              <p:nvPr/>
            </p:nvGrpSpPr>
            <p:grpSpPr bwMode="auto">
              <a:xfrm>
                <a:off x="2188" y="1789"/>
                <a:ext cx="204" cy="139"/>
                <a:chOff x="2188" y="1789"/>
                <a:chExt cx="204" cy="139"/>
              </a:xfrm>
            </p:grpSpPr>
            <p:sp>
              <p:nvSpPr>
                <p:cNvPr id="12323" name="Freeform 1205">
                  <a:extLst>
                    <a:ext uri="{FF2B5EF4-FFF2-40B4-BE49-F238E27FC236}">
                      <a16:creationId xmlns:a16="http://schemas.microsoft.com/office/drawing/2014/main" id="{6BD9EC58-B189-40C9-82BE-0AB986B7F318}"/>
                    </a:ext>
                  </a:extLst>
                </p:cNvPr>
                <p:cNvSpPr>
                  <a:spLocks/>
                </p:cNvSpPr>
                <p:nvPr/>
              </p:nvSpPr>
              <p:spPr bwMode="auto">
                <a:xfrm>
                  <a:off x="2188" y="1889"/>
                  <a:ext cx="43" cy="39"/>
                </a:xfrm>
                <a:custGeom>
                  <a:avLst/>
                  <a:gdLst>
                    <a:gd name="T0" fmla="*/ 40 w 42"/>
                    <a:gd name="T1" fmla="*/ 11 h 42"/>
                    <a:gd name="T2" fmla="*/ 48 w 42"/>
                    <a:gd name="T3" fmla="*/ 11 h 42"/>
                    <a:gd name="T4" fmla="*/ 55 w 42"/>
                    <a:gd name="T5" fmla="*/ 9 h 42"/>
                    <a:gd name="T6" fmla="*/ 60 w 42"/>
                    <a:gd name="T7" fmla="*/ 7 h 42"/>
                    <a:gd name="T8" fmla="*/ 61 w 42"/>
                    <a:gd name="T9" fmla="*/ 7 h 42"/>
                    <a:gd name="T10" fmla="*/ 60 w 42"/>
                    <a:gd name="T11" fmla="*/ 7 h 42"/>
                    <a:gd name="T12" fmla="*/ 55 w 42"/>
                    <a:gd name="T13" fmla="*/ 6 h 42"/>
                    <a:gd name="T14" fmla="*/ 48 w 42"/>
                    <a:gd name="T15" fmla="*/ 2 h 42"/>
                    <a:gd name="T16" fmla="*/ 40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9 h 42"/>
                    <a:gd name="T30" fmla="*/ 13 w 42"/>
                    <a:gd name="T31" fmla="*/ 11 h 42"/>
                    <a:gd name="T32" fmla="*/ 40 w 42"/>
                    <a:gd name="T33" fmla="*/ 1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206">
                  <a:extLst>
                    <a:ext uri="{FF2B5EF4-FFF2-40B4-BE49-F238E27FC236}">
                      <a16:creationId xmlns:a16="http://schemas.microsoft.com/office/drawing/2014/main" id="{5BEBEA4B-DD9A-4015-9971-1E85E7B33190}"/>
                    </a:ext>
                  </a:extLst>
                </p:cNvPr>
                <p:cNvSpPr>
                  <a:spLocks/>
                </p:cNvSpPr>
                <p:nvPr/>
              </p:nvSpPr>
              <p:spPr bwMode="auto">
                <a:xfrm>
                  <a:off x="2346" y="1826"/>
                  <a:ext cx="46" cy="41"/>
                </a:xfrm>
                <a:custGeom>
                  <a:avLst/>
                  <a:gdLst>
                    <a:gd name="T0" fmla="*/ 177 w 41"/>
                    <a:gd name="T1" fmla="*/ 41 h 41"/>
                    <a:gd name="T2" fmla="*/ 250 w 41"/>
                    <a:gd name="T3" fmla="*/ 40 h 41"/>
                    <a:gd name="T4" fmla="*/ 314 w 41"/>
                    <a:gd name="T5" fmla="*/ 36 h 41"/>
                    <a:gd name="T6" fmla="*/ 355 w 41"/>
                    <a:gd name="T7" fmla="*/ 29 h 41"/>
                    <a:gd name="T8" fmla="*/ 366 w 41"/>
                    <a:gd name="T9" fmla="*/ 21 h 41"/>
                    <a:gd name="T10" fmla="*/ 355 w 41"/>
                    <a:gd name="T11" fmla="*/ 13 h 41"/>
                    <a:gd name="T12" fmla="*/ 314 w 41"/>
                    <a:gd name="T13" fmla="*/ 6 h 41"/>
                    <a:gd name="T14" fmla="*/ 250 w 41"/>
                    <a:gd name="T15" fmla="*/ 1 h 41"/>
                    <a:gd name="T16" fmla="*/ 177 w 41"/>
                    <a:gd name="T17" fmla="*/ 0 h 41"/>
                    <a:gd name="T18" fmla="*/ 107 w 41"/>
                    <a:gd name="T19" fmla="*/ 1 h 41"/>
                    <a:gd name="T20" fmla="*/ 48 w 41"/>
                    <a:gd name="T21" fmla="*/ 6 h 41"/>
                    <a:gd name="T22" fmla="*/ 1 w 41"/>
                    <a:gd name="T23" fmla="*/ 13 h 41"/>
                    <a:gd name="T24" fmla="*/ 0 w 41"/>
                    <a:gd name="T25" fmla="*/ 21 h 41"/>
                    <a:gd name="T26" fmla="*/ 1 w 41"/>
                    <a:gd name="T27" fmla="*/ 29 h 41"/>
                    <a:gd name="T28" fmla="*/ 48 w 41"/>
                    <a:gd name="T29" fmla="*/ 36 h 41"/>
                    <a:gd name="T30" fmla="*/ 107 w 41"/>
                    <a:gd name="T31" fmla="*/ 40 h 41"/>
                    <a:gd name="T32" fmla="*/ 177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1207">
                  <a:extLst>
                    <a:ext uri="{FF2B5EF4-FFF2-40B4-BE49-F238E27FC236}">
                      <a16:creationId xmlns:a16="http://schemas.microsoft.com/office/drawing/2014/main" id="{985F136A-9460-47B8-BCC6-46F48EF90BE3}"/>
                    </a:ext>
                  </a:extLst>
                </p:cNvPr>
                <p:cNvSpPr>
                  <a:spLocks/>
                </p:cNvSpPr>
                <p:nvPr/>
              </p:nvSpPr>
              <p:spPr bwMode="auto">
                <a:xfrm>
                  <a:off x="2190" y="1789"/>
                  <a:ext cx="195" cy="127"/>
                </a:xfrm>
                <a:custGeom>
                  <a:avLst/>
                  <a:gdLst>
                    <a:gd name="T0" fmla="*/ 779 w 179"/>
                    <a:gd name="T1" fmla="*/ 48 h 129"/>
                    <a:gd name="T2" fmla="*/ 914 w 179"/>
                    <a:gd name="T3" fmla="*/ 37 h 129"/>
                    <a:gd name="T4" fmla="*/ 903 w 179"/>
                    <a:gd name="T5" fmla="*/ 35 h 129"/>
                    <a:gd name="T6" fmla="*/ 895 w 179"/>
                    <a:gd name="T7" fmla="*/ 32 h 129"/>
                    <a:gd name="T8" fmla="*/ 878 w 179"/>
                    <a:gd name="T9" fmla="*/ 32 h 129"/>
                    <a:gd name="T10" fmla="*/ 851 w 179"/>
                    <a:gd name="T11" fmla="*/ 32 h 129"/>
                    <a:gd name="T12" fmla="*/ 820 w 179"/>
                    <a:gd name="T13" fmla="*/ 28 h 129"/>
                    <a:gd name="T14" fmla="*/ 779 w 179"/>
                    <a:gd name="T15" fmla="*/ 18 h 129"/>
                    <a:gd name="T16" fmla="*/ 728 w 179"/>
                    <a:gd name="T17" fmla="*/ 12 h 129"/>
                    <a:gd name="T18" fmla="*/ 668 w 179"/>
                    <a:gd name="T19" fmla="*/ 5 h 129"/>
                    <a:gd name="T20" fmla="*/ 624 w 179"/>
                    <a:gd name="T21" fmla="*/ 2 h 129"/>
                    <a:gd name="T22" fmla="*/ 580 w 179"/>
                    <a:gd name="T23" fmla="*/ 0 h 129"/>
                    <a:gd name="T24" fmla="*/ 534 w 179"/>
                    <a:gd name="T25" fmla="*/ 0 h 129"/>
                    <a:gd name="T26" fmla="*/ 488 w 179"/>
                    <a:gd name="T27" fmla="*/ 0 h 129"/>
                    <a:gd name="T28" fmla="*/ 442 w 179"/>
                    <a:gd name="T29" fmla="*/ 1 h 129"/>
                    <a:gd name="T30" fmla="*/ 400 w 179"/>
                    <a:gd name="T31" fmla="*/ 4 h 129"/>
                    <a:gd name="T32" fmla="*/ 348 w 179"/>
                    <a:gd name="T33" fmla="*/ 6 h 129"/>
                    <a:gd name="T34" fmla="*/ 293 w 179"/>
                    <a:gd name="T35" fmla="*/ 10 h 129"/>
                    <a:gd name="T36" fmla="*/ 190 w 179"/>
                    <a:gd name="T37" fmla="*/ 23 h 129"/>
                    <a:gd name="T38" fmla="*/ 114 w 179"/>
                    <a:gd name="T39" fmla="*/ 32 h 129"/>
                    <a:gd name="T40" fmla="*/ 49 w 179"/>
                    <a:gd name="T41" fmla="*/ 35 h 129"/>
                    <a:gd name="T42" fmla="*/ 3 w 179"/>
                    <a:gd name="T43" fmla="*/ 51 h 129"/>
                    <a:gd name="T44" fmla="*/ 1 w 179"/>
                    <a:gd name="T45" fmla="*/ 69 h 129"/>
                    <a:gd name="T46" fmla="*/ 0 w 179"/>
                    <a:gd name="T47" fmla="*/ 80 h 129"/>
                    <a:gd name="T48" fmla="*/ 2 w 179"/>
                    <a:gd name="T49" fmla="*/ 87 h 129"/>
                    <a:gd name="T50" fmla="*/ 35 w 179"/>
                    <a:gd name="T51" fmla="*/ 93 h 129"/>
                    <a:gd name="T52" fmla="*/ 161 w 179"/>
                    <a:gd name="T53" fmla="*/ 88 h 129"/>
                    <a:gd name="T54" fmla="*/ 161 w 179"/>
                    <a:gd name="T55" fmla="*/ 88 h 129"/>
                    <a:gd name="T56" fmla="*/ 160 w 179"/>
                    <a:gd name="T57" fmla="*/ 86 h 129"/>
                    <a:gd name="T58" fmla="*/ 150 w 179"/>
                    <a:gd name="T59" fmla="*/ 82 h 129"/>
                    <a:gd name="T60" fmla="*/ 148 w 179"/>
                    <a:gd name="T61" fmla="*/ 77 h 129"/>
                    <a:gd name="T62" fmla="*/ 150 w 179"/>
                    <a:gd name="T63" fmla="*/ 66 h 129"/>
                    <a:gd name="T64" fmla="*/ 163 w 179"/>
                    <a:gd name="T65" fmla="*/ 54 h 129"/>
                    <a:gd name="T66" fmla="*/ 207 w 179"/>
                    <a:gd name="T67" fmla="*/ 40 h 129"/>
                    <a:gd name="T68" fmla="*/ 269 w 179"/>
                    <a:gd name="T69" fmla="*/ 32 h 129"/>
                    <a:gd name="T70" fmla="*/ 353 w 179"/>
                    <a:gd name="T71" fmla="*/ 32 h 129"/>
                    <a:gd name="T72" fmla="*/ 395 w 179"/>
                    <a:gd name="T73" fmla="*/ 32 h 129"/>
                    <a:gd name="T74" fmla="*/ 430 w 179"/>
                    <a:gd name="T75" fmla="*/ 31 h 129"/>
                    <a:gd name="T76" fmla="*/ 456 w 179"/>
                    <a:gd name="T77" fmla="*/ 30 h 129"/>
                    <a:gd name="T78" fmla="*/ 488 w 179"/>
                    <a:gd name="T79" fmla="*/ 29 h 129"/>
                    <a:gd name="T80" fmla="*/ 522 w 179"/>
                    <a:gd name="T81" fmla="*/ 29 h 129"/>
                    <a:gd name="T82" fmla="*/ 554 w 179"/>
                    <a:gd name="T83" fmla="*/ 29 h 129"/>
                    <a:gd name="T84" fmla="*/ 580 w 179"/>
                    <a:gd name="T85" fmla="*/ 30 h 129"/>
                    <a:gd name="T86" fmla="*/ 613 w 179"/>
                    <a:gd name="T87" fmla="*/ 32 h 129"/>
                    <a:gd name="T88" fmla="*/ 680 w 179"/>
                    <a:gd name="T89" fmla="*/ 32 h 129"/>
                    <a:gd name="T90" fmla="*/ 740 w 179"/>
                    <a:gd name="T91" fmla="*/ 34 h 129"/>
                    <a:gd name="T92" fmla="*/ 770 w 179"/>
                    <a:gd name="T93" fmla="*/ 43 h 129"/>
                    <a:gd name="T94" fmla="*/ 779 w 179"/>
                    <a:gd name="T95" fmla="*/ 48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9" name="Group 1208">
                <a:extLst>
                  <a:ext uri="{FF2B5EF4-FFF2-40B4-BE49-F238E27FC236}">
                    <a16:creationId xmlns:a16="http://schemas.microsoft.com/office/drawing/2014/main" id="{BB2832E3-29D6-46FC-99AB-41ED7D2BBFDC}"/>
                  </a:ext>
                </a:extLst>
              </p:cNvPr>
              <p:cNvGrpSpPr>
                <a:grpSpLocks/>
              </p:cNvGrpSpPr>
              <p:nvPr/>
            </p:nvGrpSpPr>
            <p:grpSpPr bwMode="auto">
              <a:xfrm>
                <a:off x="2320" y="2107"/>
                <a:ext cx="204" cy="140"/>
                <a:chOff x="2320" y="2107"/>
                <a:chExt cx="204" cy="140"/>
              </a:xfrm>
            </p:grpSpPr>
            <p:sp>
              <p:nvSpPr>
                <p:cNvPr id="12320" name="Freeform 1209">
                  <a:extLst>
                    <a:ext uri="{FF2B5EF4-FFF2-40B4-BE49-F238E27FC236}">
                      <a16:creationId xmlns:a16="http://schemas.microsoft.com/office/drawing/2014/main" id="{990DC9C9-9F00-4EA8-BCA5-A5D1CCC7B357}"/>
                    </a:ext>
                  </a:extLst>
                </p:cNvPr>
                <p:cNvSpPr>
                  <a:spLocks/>
                </p:cNvSpPr>
                <p:nvPr/>
              </p:nvSpPr>
              <p:spPr bwMode="auto">
                <a:xfrm>
                  <a:off x="2320" y="2208"/>
                  <a:ext cx="44" cy="39"/>
                </a:xfrm>
                <a:custGeom>
                  <a:avLst/>
                  <a:gdLst>
                    <a:gd name="T0" fmla="*/ 119 w 40"/>
                    <a:gd name="T1" fmla="*/ 21 h 40"/>
                    <a:gd name="T2" fmla="*/ 165 w 40"/>
                    <a:gd name="T3" fmla="*/ 20 h 40"/>
                    <a:gd name="T4" fmla="*/ 210 w 40"/>
                    <a:gd name="T5" fmla="*/ 20 h 40"/>
                    <a:gd name="T6" fmla="*/ 238 w 40"/>
                    <a:gd name="T7" fmla="*/ 20 h 40"/>
                    <a:gd name="T8" fmla="*/ 242 w 40"/>
                    <a:gd name="T9" fmla="*/ 20 h 40"/>
                    <a:gd name="T10" fmla="*/ 238 w 40"/>
                    <a:gd name="T11" fmla="*/ 13 h 40"/>
                    <a:gd name="T12" fmla="*/ 210 w 40"/>
                    <a:gd name="T13" fmla="*/ 6 h 40"/>
                    <a:gd name="T14" fmla="*/ 165 w 40"/>
                    <a:gd name="T15" fmla="*/ 1 h 40"/>
                    <a:gd name="T16" fmla="*/ 119 w 40"/>
                    <a:gd name="T17" fmla="*/ 0 h 40"/>
                    <a:gd name="T18" fmla="*/ 74 w 40"/>
                    <a:gd name="T19" fmla="*/ 1 h 40"/>
                    <a:gd name="T20" fmla="*/ 37 w 40"/>
                    <a:gd name="T21" fmla="*/ 6 h 40"/>
                    <a:gd name="T22" fmla="*/ 1 w 40"/>
                    <a:gd name="T23" fmla="*/ 13 h 40"/>
                    <a:gd name="T24" fmla="*/ 0 w 40"/>
                    <a:gd name="T25" fmla="*/ 20 h 40"/>
                    <a:gd name="T26" fmla="*/ 1 w 40"/>
                    <a:gd name="T27" fmla="*/ 20 h 40"/>
                    <a:gd name="T28" fmla="*/ 37 w 40"/>
                    <a:gd name="T29" fmla="*/ 20 h 40"/>
                    <a:gd name="T30" fmla="*/ 74 w 40"/>
                    <a:gd name="T31" fmla="*/ 20 h 40"/>
                    <a:gd name="T32" fmla="*/ 119 w 40"/>
                    <a:gd name="T33" fmla="*/ 2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1210">
                  <a:extLst>
                    <a:ext uri="{FF2B5EF4-FFF2-40B4-BE49-F238E27FC236}">
                      <a16:creationId xmlns:a16="http://schemas.microsoft.com/office/drawing/2014/main" id="{8CDCFD7A-BD46-49B3-A83C-732DDC4A0B2A}"/>
                    </a:ext>
                  </a:extLst>
                </p:cNvPr>
                <p:cNvSpPr>
                  <a:spLocks/>
                </p:cNvSpPr>
                <p:nvPr/>
              </p:nvSpPr>
              <p:spPr bwMode="auto">
                <a:xfrm>
                  <a:off x="2479" y="2145"/>
                  <a:ext cx="45" cy="41"/>
                </a:xfrm>
                <a:custGeom>
                  <a:avLst/>
                  <a:gdLst>
                    <a:gd name="T0" fmla="*/ 114 w 41"/>
                    <a:gd name="T1" fmla="*/ 59 h 40"/>
                    <a:gd name="T2" fmla="*/ 165 w 41"/>
                    <a:gd name="T3" fmla="*/ 58 h 40"/>
                    <a:gd name="T4" fmla="*/ 199 w 41"/>
                    <a:gd name="T5" fmla="*/ 53 h 40"/>
                    <a:gd name="T6" fmla="*/ 235 w 41"/>
                    <a:gd name="T7" fmla="*/ 46 h 40"/>
                    <a:gd name="T8" fmla="*/ 238 w 41"/>
                    <a:gd name="T9" fmla="*/ 19 h 40"/>
                    <a:gd name="T10" fmla="*/ 235 w 41"/>
                    <a:gd name="T11" fmla="*/ 12 h 40"/>
                    <a:gd name="T12" fmla="*/ 199 w 41"/>
                    <a:gd name="T13" fmla="*/ 5 h 40"/>
                    <a:gd name="T14" fmla="*/ 165 w 41"/>
                    <a:gd name="T15" fmla="*/ 1 h 40"/>
                    <a:gd name="T16" fmla="*/ 114 w 41"/>
                    <a:gd name="T17" fmla="*/ 0 h 40"/>
                    <a:gd name="T18" fmla="*/ 66 w 41"/>
                    <a:gd name="T19" fmla="*/ 1 h 40"/>
                    <a:gd name="T20" fmla="*/ 5 w 41"/>
                    <a:gd name="T21" fmla="*/ 5 h 40"/>
                    <a:gd name="T22" fmla="*/ 1 w 41"/>
                    <a:gd name="T23" fmla="*/ 12 h 40"/>
                    <a:gd name="T24" fmla="*/ 0 w 41"/>
                    <a:gd name="T25" fmla="*/ 19 h 40"/>
                    <a:gd name="T26" fmla="*/ 1 w 41"/>
                    <a:gd name="T27" fmla="*/ 46 h 40"/>
                    <a:gd name="T28" fmla="*/ 5 w 41"/>
                    <a:gd name="T29" fmla="*/ 53 h 40"/>
                    <a:gd name="T30" fmla="*/ 66 w 41"/>
                    <a:gd name="T31" fmla="*/ 58 h 40"/>
                    <a:gd name="T32" fmla="*/ 114 w 41"/>
                    <a:gd name="T33" fmla="*/ 5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1211">
                  <a:extLst>
                    <a:ext uri="{FF2B5EF4-FFF2-40B4-BE49-F238E27FC236}">
                      <a16:creationId xmlns:a16="http://schemas.microsoft.com/office/drawing/2014/main" id="{47C4F46B-FFB9-4431-8B88-48F9A4F363E8}"/>
                    </a:ext>
                  </a:extLst>
                </p:cNvPr>
                <p:cNvSpPr>
                  <a:spLocks/>
                </p:cNvSpPr>
                <p:nvPr/>
              </p:nvSpPr>
              <p:spPr bwMode="auto">
                <a:xfrm>
                  <a:off x="2322" y="2107"/>
                  <a:ext cx="196" cy="126"/>
                </a:xfrm>
                <a:custGeom>
                  <a:avLst/>
                  <a:gdLst>
                    <a:gd name="T0" fmla="*/ 652 w 180"/>
                    <a:gd name="T1" fmla="*/ 5 h 129"/>
                    <a:gd name="T2" fmla="*/ 614 w 180"/>
                    <a:gd name="T3" fmla="*/ 2 h 129"/>
                    <a:gd name="T4" fmla="*/ 568 w 180"/>
                    <a:gd name="T5" fmla="*/ 1 h 129"/>
                    <a:gd name="T6" fmla="*/ 524 w 180"/>
                    <a:gd name="T7" fmla="*/ 0 h 129"/>
                    <a:gd name="T8" fmla="*/ 476 w 180"/>
                    <a:gd name="T9" fmla="*/ 0 h 129"/>
                    <a:gd name="T10" fmla="*/ 431 w 180"/>
                    <a:gd name="T11" fmla="*/ 1 h 129"/>
                    <a:gd name="T12" fmla="*/ 381 w 180"/>
                    <a:gd name="T13" fmla="*/ 3 h 129"/>
                    <a:gd name="T14" fmla="*/ 338 w 180"/>
                    <a:gd name="T15" fmla="*/ 6 h 129"/>
                    <a:gd name="T16" fmla="*/ 282 w 180"/>
                    <a:gd name="T17" fmla="*/ 10 h 129"/>
                    <a:gd name="T18" fmla="*/ 177 w 180"/>
                    <a:gd name="T19" fmla="*/ 21 h 129"/>
                    <a:gd name="T20" fmla="*/ 106 w 180"/>
                    <a:gd name="T21" fmla="*/ 21 h 129"/>
                    <a:gd name="T22" fmla="*/ 45 w 180"/>
                    <a:gd name="T23" fmla="*/ 35 h 129"/>
                    <a:gd name="T24" fmla="*/ 3 w 180"/>
                    <a:gd name="T25" fmla="*/ 48 h 129"/>
                    <a:gd name="T26" fmla="*/ 0 w 180"/>
                    <a:gd name="T27" fmla="*/ 56 h 129"/>
                    <a:gd name="T28" fmla="*/ 0 w 180"/>
                    <a:gd name="T29" fmla="*/ 64 h 129"/>
                    <a:gd name="T30" fmla="*/ 1 w 180"/>
                    <a:gd name="T31" fmla="*/ 75 h 129"/>
                    <a:gd name="T32" fmla="*/ 5 w 180"/>
                    <a:gd name="T33" fmla="*/ 83 h 129"/>
                    <a:gd name="T34" fmla="*/ 160 w 180"/>
                    <a:gd name="T35" fmla="*/ 77 h 129"/>
                    <a:gd name="T36" fmla="*/ 160 w 180"/>
                    <a:gd name="T37" fmla="*/ 77 h 129"/>
                    <a:gd name="T38" fmla="*/ 150 w 180"/>
                    <a:gd name="T39" fmla="*/ 74 h 129"/>
                    <a:gd name="T40" fmla="*/ 148 w 180"/>
                    <a:gd name="T41" fmla="*/ 69 h 129"/>
                    <a:gd name="T42" fmla="*/ 138 w 180"/>
                    <a:gd name="T43" fmla="*/ 61 h 129"/>
                    <a:gd name="T44" fmla="*/ 148 w 180"/>
                    <a:gd name="T45" fmla="*/ 55 h 129"/>
                    <a:gd name="T46" fmla="*/ 161 w 180"/>
                    <a:gd name="T47" fmla="*/ 49 h 129"/>
                    <a:gd name="T48" fmla="*/ 193 w 180"/>
                    <a:gd name="T49" fmla="*/ 40 h 129"/>
                    <a:gd name="T50" fmla="*/ 259 w 180"/>
                    <a:gd name="T51" fmla="*/ 28 h 129"/>
                    <a:gd name="T52" fmla="*/ 344 w 180"/>
                    <a:gd name="T53" fmla="*/ 21 h 129"/>
                    <a:gd name="T54" fmla="*/ 377 w 180"/>
                    <a:gd name="T55" fmla="*/ 21 h 129"/>
                    <a:gd name="T56" fmla="*/ 411 w 180"/>
                    <a:gd name="T57" fmla="*/ 21 h 129"/>
                    <a:gd name="T58" fmla="*/ 448 w 180"/>
                    <a:gd name="T59" fmla="*/ 21 h 129"/>
                    <a:gd name="T60" fmla="*/ 483 w 180"/>
                    <a:gd name="T61" fmla="*/ 21 h 129"/>
                    <a:gd name="T62" fmla="*/ 511 w 180"/>
                    <a:gd name="T63" fmla="*/ 21 h 129"/>
                    <a:gd name="T64" fmla="*/ 536 w 180"/>
                    <a:gd name="T65" fmla="*/ 21 h 129"/>
                    <a:gd name="T66" fmla="*/ 571 w 180"/>
                    <a:gd name="T67" fmla="*/ 21 h 129"/>
                    <a:gd name="T68" fmla="*/ 604 w 180"/>
                    <a:gd name="T69" fmla="*/ 21 h 129"/>
                    <a:gd name="T70" fmla="*/ 677 w 180"/>
                    <a:gd name="T71" fmla="*/ 22 h 129"/>
                    <a:gd name="T72" fmla="*/ 728 w 180"/>
                    <a:gd name="T73" fmla="*/ 34 h 129"/>
                    <a:gd name="T74" fmla="*/ 755 w 180"/>
                    <a:gd name="T75" fmla="*/ 44 h 129"/>
                    <a:gd name="T76" fmla="*/ 773 w 180"/>
                    <a:gd name="T77" fmla="*/ 47 h 129"/>
                    <a:gd name="T78" fmla="*/ 905 w 180"/>
                    <a:gd name="T79" fmla="*/ 38 h 129"/>
                    <a:gd name="T80" fmla="*/ 896 w 180"/>
                    <a:gd name="T81" fmla="*/ 36 h 129"/>
                    <a:gd name="T82" fmla="*/ 890 w 180"/>
                    <a:gd name="T83" fmla="*/ 31 h 129"/>
                    <a:gd name="T84" fmla="*/ 874 w 180"/>
                    <a:gd name="T85" fmla="*/ 24 h 129"/>
                    <a:gd name="T86" fmla="*/ 843 w 180"/>
                    <a:gd name="T87" fmla="*/ 21 h 129"/>
                    <a:gd name="T88" fmla="*/ 805 w 180"/>
                    <a:gd name="T89" fmla="*/ 21 h 129"/>
                    <a:gd name="T90" fmla="*/ 758 w 180"/>
                    <a:gd name="T91" fmla="*/ 19 h 129"/>
                    <a:gd name="T92" fmla="*/ 710 w 180"/>
                    <a:gd name="T93" fmla="*/ 11 h 129"/>
                    <a:gd name="T94" fmla="*/ 652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313" name="Text Box 1212">
              <a:extLst>
                <a:ext uri="{FF2B5EF4-FFF2-40B4-BE49-F238E27FC236}">
                  <a16:creationId xmlns:a16="http://schemas.microsoft.com/office/drawing/2014/main" id="{343D19FE-1748-467C-B9D8-A68CB7CB9EF8}"/>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t>English</a:t>
              </a:r>
              <a:endParaRPr lang="en-US" altLang="en-US"/>
            </a:p>
          </p:txBody>
        </p:sp>
        <p:sp>
          <p:nvSpPr>
            <p:cNvPr id="12314" name="Text Box 1213">
              <a:extLst>
                <a:ext uri="{FF2B5EF4-FFF2-40B4-BE49-F238E27FC236}">
                  <a16:creationId xmlns:a16="http://schemas.microsoft.com/office/drawing/2014/main" id="{95192432-8EBA-4842-8C89-D1B604A2312C}"/>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t>Spanish</a:t>
              </a:r>
              <a:endParaRPr lang="en-US" altLang="en-US" sz="1200"/>
            </a:p>
          </p:txBody>
        </p:sp>
        <p:graphicFrame>
          <p:nvGraphicFramePr>
            <p:cNvPr id="12315" name="Object 1214">
              <a:extLst>
                <a:ext uri="{FF2B5EF4-FFF2-40B4-BE49-F238E27FC236}">
                  <a16:creationId xmlns:a16="http://schemas.microsoft.com/office/drawing/2014/main" id="{FB8A0818-75A5-41CD-9D4C-9400F2BB8E22}"/>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12492"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6" name="Object 1215">
              <a:extLst>
                <a:ext uri="{FF2B5EF4-FFF2-40B4-BE49-F238E27FC236}">
                  <a16:creationId xmlns:a16="http://schemas.microsoft.com/office/drawing/2014/main" id="{4FA50E25-411D-44A1-AAC6-728F146E8F9F}"/>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12493"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303" name="Rectangle 1216">
            <a:extLst>
              <a:ext uri="{FF2B5EF4-FFF2-40B4-BE49-F238E27FC236}">
                <a16:creationId xmlns:a16="http://schemas.microsoft.com/office/drawing/2014/main" id="{A13C2FEB-290C-48AA-8E0B-6D99AD05963A}"/>
              </a:ext>
            </a:extLst>
          </p:cNvPr>
          <p:cNvSpPr>
            <a:spLocks noChangeArrowheads="1"/>
          </p:cNvSpPr>
          <p:nvPr/>
        </p:nvSpPr>
        <p:spPr bwMode="auto">
          <a:xfrm>
            <a:off x="252413" y="8056563"/>
            <a:ext cx="3675062" cy="738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Toll free number in Spanish: 1 (800) 843-8086</a:t>
            </a:r>
          </a:p>
          <a:p>
            <a:r>
              <a:rPr lang="en-US" altLang="en-US" b="1"/>
              <a:t>Toll free number in English: 1 (800) 922-2689</a:t>
            </a:r>
          </a:p>
          <a:p>
            <a:r>
              <a:rPr lang="en-US" altLang="en-US" b="1"/>
              <a:t>Web site:</a:t>
            </a:r>
            <a:r>
              <a:rPr lang="en-US" altLang="en-US" b="1">
                <a:solidFill>
                  <a:schemeClr val="tx2"/>
                </a:solidFill>
              </a:rPr>
              <a:t> osha.oregon.gov</a:t>
            </a:r>
          </a:p>
        </p:txBody>
      </p:sp>
      <p:sp>
        <p:nvSpPr>
          <p:cNvPr id="12304" name="Text Box 1218">
            <a:extLst>
              <a:ext uri="{FF2B5EF4-FFF2-40B4-BE49-F238E27FC236}">
                <a16:creationId xmlns:a16="http://schemas.microsoft.com/office/drawing/2014/main" id="{93249571-B184-4976-B28F-06499263658A}"/>
              </a:ext>
            </a:extLst>
          </p:cNvPr>
          <p:cNvSpPr txBox="1">
            <a:spLocks noChangeArrowheads="1"/>
          </p:cNvSpPr>
          <p:nvPr/>
        </p:nvSpPr>
        <p:spPr bwMode="auto">
          <a:xfrm>
            <a:off x="4514850" y="76200"/>
            <a:ext cx="2047875" cy="460375"/>
          </a:xfrm>
          <a:prstGeom prst="rect">
            <a:avLst/>
          </a:prstGeom>
          <a:solidFill>
            <a:schemeClr val="bg1"/>
          </a:solidFill>
          <a:ln w="3175">
            <a:solidFill>
              <a:schemeClr val="tx1"/>
            </a:solidFill>
            <a:miter lim="800000"/>
            <a:headEnd/>
            <a:tailEnd/>
          </a:ln>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Instrucciones en espa</a:t>
            </a:r>
            <a:r>
              <a:rPr lang="es-ES_tradnl" altLang="en-US" sz="1200" b="1"/>
              <a:t>ñol: pasta interior de atrás</a:t>
            </a:r>
            <a:endParaRPr lang="en-US" altLang="en-US" sz="1200" b="1"/>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B70413A2-7085-48F2-A263-B360E33F57FB}"/>
              </a:ext>
            </a:extLst>
          </p:cNvPr>
          <p:cNvSpPr txBox="1">
            <a:spLocks noChangeArrowheads="1"/>
          </p:cNvSpPr>
          <p:nvPr/>
        </p:nvSpPr>
        <p:spPr bwMode="auto">
          <a:xfrm>
            <a:off x="115888" y="7259638"/>
            <a:ext cx="6578600" cy="140017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1000" b="1"/>
              <a:t>Nota:  </a:t>
            </a:r>
            <a:r>
              <a:rPr lang="en-US" altLang="en-US" sz="1000"/>
              <a:t>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a:p>
            <a:pPr algn="ctr"/>
            <a:endParaRPr lang="en-US" altLang="en-US" sz="1000"/>
          </a:p>
          <a:p>
            <a:pPr algn="ctr">
              <a:spcBef>
                <a:spcPct val="50000"/>
              </a:spcBef>
            </a:pPr>
            <a:r>
              <a:rPr lang="en-US" altLang="en-US" sz="1000" b="1"/>
              <a:t>Note:</a:t>
            </a:r>
            <a:r>
              <a:rPr lang="en-US" altLang="en-US" sz="10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
        <p:nvSpPr>
          <p:cNvPr id="14339" name="Line 3">
            <a:extLst>
              <a:ext uri="{FF2B5EF4-FFF2-40B4-BE49-F238E27FC236}">
                <a16:creationId xmlns:a16="http://schemas.microsoft.com/office/drawing/2014/main" id="{73F0C668-F5E0-4A82-BF9D-C18DF01BA536}"/>
              </a:ext>
            </a:extLst>
          </p:cNvPr>
          <p:cNvSpPr>
            <a:spLocks noChangeShapeType="1"/>
          </p:cNvSpPr>
          <p:nvPr/>
        </p:nvSpPr>
        <p:spPr bwMode="auto">
          <a:xfrm>
            <a:off x="2452688" y="8054975"/>
            <a:ext cx="1889125" cy="0"/>
          </a:xfrm>
          <a:prstGeom prst="line">
            <a:avLst/>
          </a:prstGeom>
          <a:noFill/>
          <a:ln w="285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40" name="Group 5">
            <a:extLst>
              <a:ext uri="{FF2B5EF4-FFF2-40B4-BE49-F238E27FC236}">
                <a16:creationId xmlns:a16="http://schemas.microsoft.com/office/drawing/2014/main" id="{466D035B-FAC8-42DE-8FC2-3D108A9CCEFB}"/>
              </a:ext>
            </a:extLst>
          </p:cNvPr>
          <p:cNvGrpSpPr>
            <a:grpSpLocks/>
          </p:cNvGrpSpPr>
          <p:nvPr/>
        </p:nvGrpSpPr>
        <p:grpSpPr bwMode="auto">
          <a:xfrm>
            <a:off x="450850" y="193675"/>
            <a:ext cx="5848350" cy="2173288"/>
            <a:chOff x="284" y="302"/>
            <a:chExt cx="3684" cy="1369"/>
          </a:xfrm>
        </p:grpSpPr>
        <p:sp>
          <p:nvSpPr>
            <p:cNvPr id="14370" name="Text Box 6">
              <a:extLst>
                <a:ext uri="{FF2B5EF4-FFF2-40B4-BE49-F238E27FC236}">
                  <a16:creationId xmlns:a16="http://schemas.microsoft.com/office/drawing/2014/main" id="{3CBA4735-FD1E-4B0B-ACAB-9ED5C3975651}"/>
                </a:ext>
              </a:extLst>
            </p:cNvPr>
            <p:cNvSpPr txBox="1">
              <a:spLocks noChangeArrowheads="1"/>
            </p:cNvSpPr>
            <p:nvPr/>
          </p:nvSpPr>
          <p:spPr bwMode="auto">
            <a:xfrm>
              <a:off x="284" y="653"/>
              <a:ext cx="3684" cy="101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a:p>
              <a:pPr algn="ctr"/>
              <a:endParaRPr lang="es-ES_tradnl" altLang="en-US" sz="2000" b="1"/>
            </a:p>
            <a:p>
              <a:pPr algn="ctr"/>
              <a:r>
                <a:rPr lang="es-ES_tradnl" altLang="en-US" sz="2000" b="1"/>
                <a:t>Oregon OSHA Occupational Safety and Health Program in Spanish </a:t>
              </a:r>
              <a:endParaRPr lang="en-US" altLang="en-US" sz="2000" b="1"/>
            </a:p>
          </p:txBody>
        </p:sp>
        <p:sp>
          <p:nvSpPr>
            <p:cNvPr id="14371" name="WordArt 7">
              <a:extLst>
                <a:ext uri="{FF2B5EF4-FFF2-40B4-BE49-F238E27FC236}">
                  <a16:creationId xmlns:a16="http://schemas.microsoft.com/office/drawing/2014/main" id="{5A4B9B7F-8D39-4867-B918-AFEC1754A8DA}"/>
                </a:ext>
              </a:extLst>
            </p:cNvPr>
            <p:cNvSpPr>
              <a:spLocks noChangeArrowheads="1" noChangeShapeType="1" noTextEdit="1"/>
            </p:cNvSpPr>
            <p:nvPr/>
          </p:nvSpPr>
          <p:spPr bwMode="auto">
            <a:xfrm>
              <a:off x="884" y="302"/>
              <a:ext cx="2429" cy="288"/>
            </a:xfrm>
            <a:prstGeom prst="rect">
              <a:avLst/>
            </a:prstGeom>
          </p:spPr>
          <p:txBody>
            <a:bodyPr wrap="none" fromWordArt="1">
              <a:prstTxWarp prst="textPlain">
                <a:avLst>
                  <a:gd name="adj" fmla="val 50000"/>
                </a:avLst>
              </a:prstTxWarp>
            </a:bodyPr>
            <a:lstStyle/>
            <a:p>
              <a:pPr algn="ctr"/>
              <a:r>
                <a:rPr lang="en-US" sz="2800" kern="10" spc="-140">
                  <a:ln w="9525">
                    <a:solidFill>
                      <a:srgbClr val="000000"/>
                    </a:solidFill>
                    <a:round/>
                    <a:headEnd/>
                    <a:tailEnd/>
                  </a:ln>
                  <a:cs typeface="Times New Roman" panose="02020603050405020304" pitchFamily="18" charset="0"/>
                </a:rPr>
                <a:t>PESO</a:t>
              </a:r>
            </a:p>
          </p:txBody>
        </p:sp>
      </p:grpSp>
      <p:grpSp>
        <p:nvGrpSpPr>
          <p:cNvPr id="14341" name="Group 31">
            <a:extLst>
              <a:ext uri="{FF2B5EF4-FFF2-40B4-BE49-F238E27FC236}">
                <a16:creationId xmlns:a16="http://schemas.microsoft.com/office/drawing/2014/main" id="{E76C459D-9CFC-4D4B-9997-F57F03D8B848}"/>
              </a:ext>
            </a:extLst>
          </p:cNvPr>
          <p:cNvGrpSpPr>
            <a:grpSpLocks/>
          </p:cNvGrpSpPr>
          <p:nvPr/>
        </p:nvGrpSpPr>
        <p:grpSpPr bwMode="auto">
          <a:xfrm>
            <a:off x="696913" y="3660775"/>
            <a:ext cx="5270500" cy="1152525"/>
            <a:chOff x="474" y="768"/>
            <a:chExt cx="3320" cy="726"/>
          </a:xfrm>
        </p:grpSpPr>
        <p:sp>
          <p:nvSpPr>
            <p:cNvPr id="14342" name="Text Box 32">
              <a:extLst>
                <a:ext uri="{FF2B5EF4-FFF2-40B4-BE49-F238E27FC236}">
                  <a16:creationId xmlns:a16="http://schemas.microsoft.com/office/drawing/2014/main" id="{59237C20-04AB-4570-B0AC-03316B1A038B}"/>
                </a:ext>
              </a:extLst>
            </p:cNvPr>
            <p:cNvSpPr txBox="1">
              <a:spLocks noChangeArrowheads="1"/>
            </p:cNvSpPr>
            <p:nvPr/>
          </p:nvSpPr>
          <p:spPr bwMode="auto">
            <a:xfrm>
              <a:off x="474" y="900"/>
              <a:ext cx="11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sp>
          <p:nvSpPr>
            <p:cNvPr id="14343" name="Text Box 33">
              <a:extLst>
                <a:ext uri="{FF2B5EF4-FFF2-40B4-BE49-F238E27FC236}">
                  <a16:creationId xmlns:a16="http://schemas.microsoft.com/office/drawing/2014/main" id="{2EEEAD58-7365-40C6-9679-95C3712CEB9F}"/>
                </a:ext>
              </a:extLst>
            </p:cNvPr>
            <p:cNvSpPr txBox="1">
              <a:spLocks noChangeArrowheads="1"/>
            </p:cNvSpPr>
            <p:nvPr/>
          </p:nvSpPr>
          <p:spPr bwMode="auto">
            <a:xfrm>
              <a:off x="2546" y="843"/>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Estos instructivos están diseñados para ser enseñados en 30 a 60 minutos.</a:t>
              </a:r>
              <a:endParaRPr lang="en-US" altLang="en-US" b="1"/>
            </a:p>
          </p:txBody>
        </p:sp>
        <p:sp>
          <p:nvSpPr>
            <p:cNvPr id="14344" name="Rectangle 34">
              <a:extLst>
                <a:ext uri="{FF2B5EF4-FFF2-40B4-BE49-F238E27FC236}">
                  <a16:creationId xmlns:a16="http://schemas.microsoft.com/office/drawing/2014/main" id="{D39F3747-5932-4F32-97D2-94AE044A9040}"/>
                </a:ext>
              </a:extLst>
            </p:cNvPr>
            <p:cNvSpPr>
              <a:spLocks noChangeArrowheads="1"/>
            </p:cNvSpPr>
            <p:nvPr/>
          </p:nvSpPr>
          <p:spPr bwMode="auto">
            <a:xfrm>
              <a:off x="522" y="843"/>
              <a:ext cx="3272" cy="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grpSp>
          <p:nvGrpSpPr>
            <p:cNvPr id="14345" name="Group 35">
              <a:extLst>
                <a:ext uri="{FF2B5EF4-FFF2-40B4-BE49-F238E27FC236}">
                  <a16:creationId xmlns:a16="http://schemas.microsoft.com/office/drawing/2014/main" id="{53D5FAEF-D83C-432C-9287-2703303961CE}"/>
                </a:ext>
              </a:extLst>
            </p:cNvPr>
            <p:cNvGrpSpPr>
              <a:grpSpLocks/>
            </p:cNvGrpSpPr>
            <p:nvPr/>
          </p:nvGrpSpPr>
          <p:grpSpPr bwMode="auto">
            <a:xfrm>
              <a:off x="1731" y="768"/>
              <a:ext cx="741" cy="726"/>
              <a:chOff x="1886" y="3493"/>
              <a:chExt cx="721" cy="706"/>
            </a:xfrm>
          </p:grpSpPr>
          <p:sp>
            <p:nvSpPr>
              <p:cNvPr id="14346" name="Freeform 36">
                <a:extLst>
                  <a:ext uri="{FF2B5EF4-FFF2-40B4-BE49-F238E27FC236}">
                    <a16:creationId xmlns:a16="http://schemas.microsoft.com/office/drawing/2014/main" id="{ECA94073-0555-4FFA-9680-4A0549FEF852}"/>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Freeform 37">
                <a:extLst>
                  <a:ext uri="{FF2B5EF4-FFF2-40B4-BE49-F238E27FC236}">
                    <a16:creationId xmlns:a16="http://schemas.microsoft.com/office/drawing/2014/main" id="{80BACDEE-B10A-445A-877C-989BE4F7C9BC}"/>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38">
                <a:extLst>
                  <a:ext uri="{FF2B5EF4-FFF2-40B4-BE49-F238E27FC236}">
                    <a16:creationId xmlns:a16="http://schemas.microsoft.com/office/drawing/2014/main" id="{C8F67BA8-25FB-4A66-B898-8B18F3B52DF5}"/>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39">
                <a:extLst>
                  <a:ext uri="{FF2B5EF4-FFF2-40B4-BE49-F238E27FC236}">
                    <a16:creationId xmlns:a16="http://schemas.microsoft.com/office/drawing/2014/main" id="{0AB0F1C9-D106-4875-A2DB-D4E7A2DFF513}"/>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40">
                <a:extLst>
                  <a:ext uri="{FF2B5EF4-FFF2-40B4-BE49-F238E27FC236}">
                    <a16:creationId xmlns:a16="http://schemas.microsoft.com/office/drawing/2014/main" id="{781CFACD-2C1E-4F66-9CA1-39A4DB8E0F72}"/>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41">
                <a:extLst>
                  <a:ext uri="{FF2B5EF4-FFF2-40B4-BE49-F238E27FC236}">
                    <a16:creationId xmlns:a16="http://schemas.microsoft.com/office/drawing/2014/main" id="{FB3AA4A9-D239-42FA-AFC7-B2D1D44B5FD8}"/>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42">
                <a:extLst>
                  <a:ext uri="{FF2B5EF4-FFF2-40B4-BE49-F238E27FC236}">
                    <a16:creationId xmlns:a16="http://schemas.microsoft.com/office/drawing/2014/main" id="{95E9D769-07B5-4858-A443-4A27A8CA3CE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43">
                <a:extLst>
                  <a:ext uri="{FF2B5EF4-FFF2-40B4-BE49-F238E27FC236}">
                    <a16:creationId xmlns:a16="http://schemas.microsoft.com/office/drawing/2014/main" id="{241AEEE2-DF09-443B-9EA8-FFC4EFE5B922}"/>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44">
                <a:extLst>
                  <a:ext uri="{FF2B5EF4-FFF2-40B4-BE49-F238E27FC236}">
                    <a16:creationId xmlns:a16="http://schemas.microsoft.com/office/drawing/2014/main" id="{CCA4DC73-CDF7-4C11-A478-0B3FC39F22DC}"/>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45">
                <a:extLst>
                  <a:ext uri="{FF2B5EF4-FFF2-40B4-BE49-F238E27FC236}">
                    <a16:creationId xmlns:a16="http://schemas.microsoft.com/office/drawing/2014/main" id="{BFA3C30E-8143-490B-8D20-2275A9117FF0}"/>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46">
                <a:extLst>
                  <a:ext uri="{FF2B5EF4-FFF2-40B4-BE49-F238E27FC236}">
                    <a16:creationId xmlns:a16="http://schemas.microsoft.com/office/drawing/2014/main" id="{480A8AA3-16F1-4B83-B4E7-69ECE92624CA}"/>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47">
                <a:extLst>
                  <a:ext uri="{FF2B5EF4-FFF2-40B4-BE49-F238E27FC236}">
                    <a16:creationId xmlns:a16="http://schemas.microsoft.com/office/drawing/2014/main" id="{0457EBF8-2382-4376-815C-F0CF003C297C}"/>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48">
                <a:extLst>
                  <a:ext uri="{FF2B5EF4-FFF2-40B4-BE49-F238E27FC236}">
                    <a16:creationId xmlns:a16="http://schemas.microsoft.com/office/drawing/2014/main" id="{C563F901-F704-46D4-9615-D2A22346FB85}"/>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49">
                <a:extLst>
                  <a:ext uri="{FF2B5EF4-FFF2-40B4-BE49-F238E27FC236}">
                    <a16:creationId xmlns:a16="http://schemas.microsoft.com/office/drawing/2014/main" id="{4F0338A3-84C2-4B13-AED5-93C442AF5D2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50">
                <a:extLst>
                  <a:ext uri="{FF2B5EF4-FFF2-40B4-BE49-F238E27FC236}">
                    <a16:creationId xmlns:a16="http://schemas.microsoft.com/office/drawing/2014/main" id="{4AC644C3-E6D9-4768-94F5-A77E2763EE6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51">
                <a:extLst>
                  <a:ext uri="{FF2B5EF4-FFF2-40B4-BE49-F238E27FC236}">
                    <a16:creationId xmlns:a16="http://schemas.microsoft.com/office/drawing/2014/main" id="{0560D12F-1ED8-4B4B-9B33-1C113870A70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52">
                <a:extLst>
                  <a:ext uri="{FF2B5EF4-FFF2-40B4-BE49-F238E27FC236}">
                    <a16:creationId xmlns:a16="http://schemas.microsoft.com/office/drawing/2014/main" id="{024B3AA2-05DE-4FA5-B76E-2EB3C0A903D5}"/>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53">
                <a:extLst>
                  <a:ext uri="{FF2B5EF4-FFF2-40B4-BE49-F238E27FC236}">
                    <a16:creationId xmlns:a16="http://schemas.microsoft.com/office/drawing/2014/main" id="{204680D7-562B-4758-A980-3754C65E5F5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54">
                <a:extLst>
                  <a:ext uri="{FF2B5EF4-FFF2-40B4-BE49-F238E27FC236}">
                    <a16:creationId xmlns:a16="http://schemas.microsoft.com/office/drawing/2014/main" id="{83A4D830-7CD7-40EC-83FC-D32498D7FCCC}"/>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55">
                <a:extLst>
                  <a:ext uri="{FF2B5EF4-FFF2-40B4-BE49-F238E27FC236}">
                    <a16:creationId xmlns:a16="http://schemas.microsoft.com/office/drawing/2014/main" id="{782D235F-B2F6-4AEC-ADDC-F8C5C0D62FEC}"/>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56">
                <a:extLst>
                  <a:ext uri="{FF2B5EF4-FFF2-40B4-BE49-F238E27FC236}">
                    <a16:creationId xmlns:a16="http://schemas.microsoft.com/office/drawing/2014/main" id="{9D331C65-855F-43BC-A8D4-E111A2AA81BD}"/>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57">
                <a:extLst>
                  <a:ext uri="{FF2B5EF4-FFF2-40B4-BE49-F238E27FC236}">
                    <a16:creationId xmlns:a16="http://schemas.microsoft.com/office/drawing/2014/main" id="{2CBB90E2-0312-4F3C-8FCB-B7F1622F236B}"/>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58">
                <a:extLst>
                  <a:ext uri="{FF2B5EF4-FFF2-40B4-BE49-F238E27FC236}">
                    <a16:creationId xmlns:a16="http://schemas.microsoft.com/office/drawing/2014/main" id="{18A2BBFC-B8BE-429A-B560-4D497933F506}"/>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59">
                <a:extLst>
                  <a:ext uri="{FF2B5EF4-FFF2-40B4-BE49-F238E27FC236}">
                    <a16:creationId xmlns:a16="http://schemas.microsoft.com/office/drawing/2014/main" id="{BD58C6C2-5F27-473B-8770-E48ECBE50448}"/>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D4F766DD-F565-469E-B1EB-0DF2B3387F2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5363" name="Text Box 4">
            <a:extLst>
              <a:ext uri="{FF2B5EF4-FFF2-40B4-BE49-F238E27FC236}">
                <a16:creationId xmlns:a16="http://schemas.microsoft.com/office/drawing/2014/main" id="{6C4235F3-AADE-4306-AFB5-FFAD08F70436}"/>
              </a:ext>
            </a:extLst>
          </p:cNvPr>
          <p:cNvSpPr txBox="1">
            <a:spLocks noChangeArrowheads="1"/>
          </p:cNvSpPr>
          <p:nvPr/>
        </p:nvSpPr>
        <p:spPr bwMode="auto">
          <a:xfrm>
            <a:off x="485775" y="1771650"/>
            <a:ext cx="40862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The reason for this course</a:t>
            </a:r>
          </a:p>
          <a:p>
            <a:endParaRPr lang="en-US" altLang="en-US" b="1"/>
          </a:p>
          <a:p>
            <a:pPr lvl="1"/>
            <a:r>
              <a:rPr lang="es-ES_tradnl" altLang="en-US" sz="1800" b="1"/>
              <a:t>Falls from scaffolds can be catastrophic.</a:t>
            </a:r>
          </a:p>
          <a:p>
            <a:pPr lvl="1"/>
            <a:endParaRPr lang="es-ES_tradnl" altLang="en-US" sz="1800" b="1"/>
          </a:p>
          <a:p>
            <a:pPr lvl="1"/>
            <a:endParaRPr lang="es-ES_tradnl" altLang="en-US" sz="1600" b="1"/>
          </a:p>
          <a:p>
            <a:pPr lvl="1"/>
            <a:endParaRPr lang="es-ES_tradnl" altLang="en-US" sz="1600" b="1"/>
          </a:p>
          <a:p>
            <a:pPr lvl="1"/>
            <a:endParaRPr lang="es-ES_tradnl" altLang="en-US" sz="1600" b="1"/>
          </a:p>
          <a:p>
            <a:pPr lvl="1"/>
            <a:endParaRPr lang="es-ES_tradnl" altLang="en-US" sz="1600" b="1"/>
          </a:p>
          <a:p>
            <a:pPr lvl="1"/>
            <a:endParaRPr lang="es-ES_tradnl" altLang="en-US" sz="1600" b="1"/>
          </a:p>
          <a:p>
            <a:r>
              <a:rPr lang="es-ES_tradnl" altLang="en-US" sz="2400" b="1"/>
              <a:t>The goal of this course</a:t>
            </a:r>
          </a:p>
          <a:p>
            <a:endParaRPr lang="es-ES_tradnl" altLang="en-US" sz="1800" b="1"/>
          </a:p>
          <a:p>
            <a:pPr lvl="1"/>
            <a:r>
              <a:rPr lang="en-US" altLang="en-US" sz="1800" b="1"/>
              <a:t>Learn</a:t>
            </a:r>
            <a:r>
              <a:rPr lang="es-ES_tradnl" altLang="en-US" sz="1800" b="1"/>
              <a:t>  the basic requirements of scaffold safety.</a:t>
            </a:r>
          </a:p>
        </p:txBody>
      </p:sp>
      <p:pic>
        <p:nvPicPr>
          <p:cNvPr id="15364" name="Picture 48">
            <a:extLst>
              <a:ext uri="{FF2B5EF4-FFF2-40B4-BE49-F238E27FC236}">
                <a16:creationId xmlns:a16="http://schemas.microsoft.com/office/drawing/2014/main" id="{8BC63890-6F1B-47F8-9A95-D9F1E5153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867400"/>
            <a:ext cx="22542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49">
            <a:extLst>
              <a:ext uri="{FF2B5EF4-FFF2-40B4-BE49-F238E27FC236}">
                <a16:creationId xmlns:a16="http://schemas.microsoft.com/office/drawing/2014/main" id="{DDA51FF2-6AD5-43EF-A918-33790699AE21}"/>
              </a:ext>
            </a:extLst>
          </p:cNvPr>
          <p:cNvSpPr txBox="1">
            <a:spLocks noChangeArrowheads="1"/>
          </p:cNvSpPr>
          <p:nvPr/>
        </p:nvSpPr>
        <p:spPr bwMode="auto">
          <a:xfrm>
            <a:off x="274638" y="508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Welcome!</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07A6F8C6-3C68-4241-8BBA-F13E751EE9CE}"/>
              </a:ext>
            </a:extLst>
          </p:cNvPr>
          <p:cNvSpPr txBox="1">
            <a:spLocks noChangeArrowheads="1"/>
          </p:cNvSpPr>
          <p:nvPr/>
        </p:nvSpPr>
        <p:spPr bwMode="auto">
          <a:xfrm>
            <a:off x="457200" y="1749425"/>
            <a:ext cx="4191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La razón de este curso</a:t>
            </a:r>
          </a:p>
          <a:p>
            <a:endParaRPr lang="es-ES_tradnl" altLang="en-US" b="1"/>
          </a:p>
          <a:p>
            <a:pPr lvl="1"/>
            <a:r>
              <a:rPr lang="es-ES_tradnl" altLang="en-US" sz="1800" b="1"/>
              <a:t>Caídas desde andamios pueden ser catastróficas.</a:t>
            </a:r>
          </a:p>
          <a:p>
            <a:pPr lvl="1"/>
            <a:endParaRPr lang="es-ES_tradnl" altLang="en-US" sz="1800" b="1"/>
          </a:p>
          <a:p>
            <a:pPr lvl="1"/>
            <a:endParaRPr lang="es-ES_tradnl" altLang="en-US" sz="1600" b="1"/>
          </a:p>
          <a:p>
            <a:pPr lvl="1"/>
            <a:endParaRPr lang="es-ES_tradnl" altLang="en-US" sz="1600" b="1"/>
          </a:p>
          <a:p>
            <a:pPr lvl="1"/>
            <a:endParaRPr lang="es-ES_tradnl" altLang="en-US" sz="1600" b="1"/>
          </a:p>
          <a:p>
            <a:pPr lvl="1"/>
            <a:endParaRPr lang="es-ES_tradnl" altLang="en-US" sz="1600" b="1"/>
          </a:p>
          <a:p>
            <a:endParaRPr lang="es-ES_tradnl" altLang="en-US" sz="1600" b="1"/>
          </a:p>
          <a:p>
            <a:r>
              <a:rPr lang="es-ES_tradnl" altLang="en-US" sz="2400" b="1"/>
              <a:t>La meta de este curso</a:t>
            </a:r>
            <a:endParaRPr lang="es-ES_tradnl" altLang="en-US" sz="1800" b="1"/>
          </a:p>
          <a:p>
            <a:endParaRPr lang="es-ES_tradnl" altLang="en-US" sz="1800" b="1"/>
          </a:p>
          <a:p>
            <a:pPr lvl="1"/>
            <a:r>
              <a:rPr lang="es-ES_tradnl" altLang="en-US" sz="1800" b="1"/>
              <a:t>Aprender los requisitos básicos de la seguridad de los andamios.</a:t>
            </a:r>
          </a:p>
        </p:txBody>
      </p:sp>
      <p:sp>
        <p:nvSpPr>
          <p:cNvPr id="16387" name="AutoShape 2">
            <a:extLst>
              <a:ext uri="{FF2B5EF4-FFF2-40B4-BE49-F238E27FC236}">
                <a16:creationId xmlns:a16="http://schemas.microsoft.com/office/drawing/2014/main" id="{0DC493CB-7BE9-401A-B8A9-364B46BDE4A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388" name="Rectangle 29">
            <a:extLst>
              <a:ext uri="{FF2B5EF4-FFF2-40B4-BE49-F238E27FC236}">
                <a16:creationId xmlns:a16="http://schemas.microsoft.com/office/drawing/2014/main" id="{5ECB1E5E-03AA-44F0-9089-8E193387AB38}"/>
              </a:ext>
            </a:extLst>
          </p:cNvPr>
          <p:cNvSpPr>
            <a:spLocks noChangeArrowheads="1"/>
          </p:cNvSpPr>
          <p:nvPr/>
        </p:nvSpPr>
        <p:spPr bwMode="auto">
          <a:xfrm>
            <a:off x="1441450" y="3394075"/>
            <a:ext cx="2286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endParaRPr lang="es-ES_tradnl" altLang="en-US">
              <a:solidFill>
                <a:schemeClr val="bg1"/>
              </a:solidFill>
            </a:endParaRPr>
          </a:p>
        </p:txBody>
      </p:sp>
      <p:pic>
        <p:nvPicPr>
          <p:cNvPr id="16389" name="Picture 44">
            <a:extLst>
              <a:ext uri="{FF2B5EF4-FFF2-40B4-BE49-F238E27FC236}">
                <a16:creationId xmlns:a16="http://schemas.microsoft.com/office/drawing/2014/main" id="{AB8FFDDA-7CAF-4382-9DCC-7A712720E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867400"/>
            <a:ext cx="22542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45">
            <a:extLst>
              <a:ext uri="{FF2B5EF4-FFF2-40B4-BE49-F238E27FC236}">
                <a16:creationId xmlns:a16="http://schemas.microsoft.com/office/drawing/2014/main" id="{EA099310-EB68-415F-8C9C-6D3AC5E04479}"/>
              </a:ext>
            </a:extLst>
          </p:cNvPr>
          <p:cNvSpPr txBox="1">
            <a:spLocks noChangeArrowheads="1"/>
          </p:cNvSpPr>
          <p:nvPr/>
        </p:nvSpPr>
        <p:spPr bwMode="auto">
          <a:xfrm>
            <a:off x="160338" y="5207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¡Bienvenidos!</a:t>
            </a:r>
            <a:endParaRPr lang="en-US" altLang="en-US" sz="2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310</Value>
    </Topic>
    <TrainingType xmlns="4abed4e2-db5c-4e78-ae88-7ca7a6241065">PESO</TrainingType>
    <DateRevised xmlns="4abed4e2-db5c-4e78-ae88-7ca7a6241065">2022-11-14T08:00:00+00:00</DateRevised>
    <AdditionalTitle xmlns="4abed4e2-db5c-4e78-ae88-7ca7a6241065">Andamios</AdditionalTitle>
    <IconOverlay xmlns="http://schemas.microsoft.com/sharepoint/v4" xsi:nil="true"/>
  </documentManagement>
</p:properties>
</file>

<file path=customXml/itemProps1.xml><?xml version="1.0" encoding="utf-8"?>
<ds:datastoreItem xmlns:ds="http://schemas.openxmlformats.org/officeDocument/2006/customXml" ds:itemID="{8893721D-E325-44FB-B660-A5D740DDF0A8}"/>
</file>

<file path=customXml/itemProps2.xml><?xml version="1.0" encoding="utf-8"?>
<ds:datastoreItem xmlns:ds="http://schemas.openxmlformats.org/officeDocument/2006/customXml" ds:itemID="{CFE8A11A-4EC1-439E-871A-7986F28F08F1}"/>
</file>

<file path=customXml/itemProps3.xml><?xml version="1.0" encoding="utf-8"?>
<ds:datastoreItem xmlns:ds="http://schemas.openxmlformats.org/officeDocument/2006/customXml" ds:itemID="{BE117BE4-2665-4547-A788-74A0EFC87A0E}"/>
</file>

<file path=docProps/app.xml><?xml version="1.0" encoding="utf-8"?>
<Properties xmlns="http://schemas.openxmlformats.org/officeDocument/2006/extended-properties" xmlns:vt="http://schemas.openxmlformats.org/officeDocument/2006/docPropsVTypes">
  <TotalTime>0</TotalTime>
  <Words>3685</Words>
  <Application>Microsoft Office PowerPoint</Application>
  <PresentationFormat>On-screen Show (4:3)</PresentationFormat>
  <Paragraphs>442</Paragraphs>
  <Slides>38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Symbol</vt:lpstr>
      <vt:lpstr>Tahoma</vt:lpstr>
      <vt:lpstr>Times New Roman</vt:lpstr>
      <vt:lpstr>Wingdings</vt:lpstr>
      <vt:lpstr>Default Design</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Scaffolds (pptx)</dc:title>
  <dc:subject>PESO PowerPoint workbook about Scaffolds</dc:subject>
  <dc:creator/>
  <cp:lastModifiedBy/>
  <cp:revision>1</cp:revision>
  <dcterms:created xsi:type="dcterms:W3CDTF">2022-03-17T22:20:40Z</dcterms:created>
  <dcterms:modified xsi:type="dcterms:W3CDTF">2022-11-29T23:53:22Z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