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slides/slide137.xml" ContentType="application/vnd.openxmlformats-officedocument.presentationml.slide+xml"/>
  <Override PartName="/ppt/slides/slide139.xml" ContentType="application/vnd.openxmlformats-officedocument.presentationml.slide+xml"/>
  <Override PartName="/ppt/slides/slide138.xml" ContentType="application/vnd.openxmlformats-officedocument.presentationml.slide+xml"/>
  <Override PartName="/ppt/presentation.xml" ContentType="application/vnd.openxmlformats-officedocument.presentationml.presentation.main+xml"/>
  <Override PartName="/ppt/slides/slide136.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3.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72.xml" ContentType="application/vnd.openxmlformats-officedocument.presentationml.slide+xml"/>
  <Override PartName="/ppt/slides/slide52.xml" ContentType="application/vnd.openxmlformats-officedocument.presentationml.slide+xml"/>
  <Override PartName="/ppt/slides/slide74.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13.xml" ContentType="application/vnd.openxmlformats-officedocument.presentationml.slide+xml"/>
  <Override PartName="/ppt/slides/slide112.xml" ContentType="application/vnd.openxmlformats-officedocument.presentationml.slide+xml"/>
  <Override PartName="/ppt/slides/slide111.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0.xml" ContentType="application/vnd.openxmlformats-officedocument.presentationml.slide+xml"/>
  <Override PartName="/ppt/slides/slide73.xml" ContentType="application/vnd.openxmlformats-officedocument.presentationml.slide+xml"/>
  <Override PartName="/ppt/slides/slide128.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05.xml" ContentType="application/vnd.openxmlformats-officedocument.presentationml.slide+xml"/>
  <Override PartName="/ppt/slides/slide129.xml" ContentType="application/vnd.openxmlformats-officedocument.presentationml.slide+xml"/>
  <Override PartName="/ppt/slides/slide103.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8.xml" ContentType="application/vnd.openxmlformats-officedocument.presentationml.slide+xml"/>
  <Override PartName="/ppt/slides/slide104.xml" ContentType="application/vnd.openxmlformats-officedocument.presentationml.slide+xml"/>
  <Override PartName="/ppt/slides/slide90.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97.xml" ContentType="application/vnd.openxmlformats-officedocument.presentationml.slide+xml"/>
  <Override PartName="/ppt/slides/slide89.xml" ContentType="application/vnd.openxmlformats-officedocument.presentationml.slide+xml"/>
  <Override PartName="/ppt/slides/slide95.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6.xml" ContentType="application/vnd.openxmlformats-officedocument.presentationml.slide+xml"/>
  <Override PartName="/ppt/slides/slide94.xml" ContentType="application/vnd.openxmlformats-officedocument.presentationml.slide+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1.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114.xml" ContentType="application/vnd.openxmlformats-officedocument.presentationml.notesSlide+xml"/>
  <Override PartName="/ppt/slideLayouts/slideLayout1.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113.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notesSlides/notesSlide41.xml" ContentType="application/vnd.openxmlformats-officedocument.presentationml.notesSlide+xml"/>
  <Override PartName="/ppt/notesSlides/notesSlide20.xml" ContentType="application/vnd.openxmlformats-officedocument.presentationml.notesSlide+xml"/>
  <Override PartName="/ppt/notesSlides/notesSlide87.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46.xml" ContentType="application/vnd.openxmlformats-officedocument.presentationml.notesSlide+xml"/>
  <Override PartName="/ppt/notesSlides/notesSlide63.xml" ContentType="application/vnd.openxmlformats-officedocument.presentationml.notesSlide+xml"/>
  <Override PartName="/ppt/notesSlides/notesSlide103.xml" ContentType="application/vnd.openxmlformats-officedocument.presentationml.notesSlide+xml"/>
  <Override PartName="/ppt/notesSlides/notesSlide88.xml" ContentType="application/vnd.openxmlformats-officedocument.presentationml.notesSlide+xml"/>
  <Override PartName="/ppt/notesSlides/notesSlide102.xml" ContentType="application/vnd.openxmlformats-officedocument.presentationml.notesSlide+xml"/>
  <Override PartName="/ppt/notesSlides/notesSlide64.xml" ContentType="application/vnd.openxmlformats-officedocument.presentationml.notesSlide+xml"/>
  <Override PartName="/ppt/notesSlides/notesSlide45.xml" ContentType="application/vnd.openxmlformats-officedocument.presentationml.notesSlide+xml"/>
  <Override PartName="/ppt/notesSlides/notesSlide10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83.xml" ContentType="application/vnd.openxmlformats-officedocument.presentationml.notesSlide+xml"/>
  <Override PartName="/ppt/notesSlides/notesSlide96.xml" ContentType="application/vnd.openxmlformats-officedocument.presentationml.notesSlide+xml"/>
  <Override PartName="/ppt/notesSlides/notesSlide56.xml" ContentType="application/vnd.openxmlformats-officedocument.presentationml.notesSlide+xml"/>
  <Override PartName="/ppt/notesSlides/notesSlide85.xml" ContentType="application/vnd.openxmlformats-officedocument.presentationml.notesSlide+xml"/>
  <Override PartName="/ppt/notesSlides/notesSlide73.xml" ContentType="application/vnd.openxmlformats-officedocument.presentationml.notesSlide+xml"/>
  <Override PartName="/ppt/notesSlides/notesSlide86.xml" ContentType="application/vnd.openxmlformats-officedocument.presentationml.notesSlide+xml"/>
  <Override PartName="/ppt/notesSlides/notesSlide57.xml" ContentType="application/vnd.openxmlformats-officedocument.presentationml.notesSlide+xml"/>
  <Override PartName="/ppt/notesSlides/notesSlide55.xml" ContentType="application/vnd.openxmlformats-officedocument.presentationml.notesSlide+xml"/>
  <Override PartName="/ppt/notesSlides/notesSlide95.xml" ContentType="application/vnd.openxmlformats-officedocument.presentationml.notesSlide+xml"/>
  <Override PartName="/ppt/notesSlides/notesSlide97.xml" ContentType="application/vnd.openxmlformats-officedocument.presentationml.notesSlide+xml"/>
  <Override PartName="/ppt/notesSlides/notesSlide100.xml" ContentType="application/vnd.openxmlformats-officedocument.presentationml.notesSlide+xml"/>
  <Override PartName="/ppt/notesSlides/notesSlide99.xml" ContentType="application/vnd.openxmlformats-officedocument.presentationml.notesSlide+xml"/>
  <Override PartName="/ppt/notesSlides/notesSlide60.xml" ContentType="application/vnd.openxmlformats-officedocument.presentationml.notesSlide+xml"/>
  <Override PartName="/ppt/notesSlides/notesSlide54.xml" ContentType="application/vnd.openxmlformats-officedocument.presentationml.notesSlide+xml"/>
  <Override PartName="/ppt/notesSlides/notesSlide84.xml" ContentType="application/vnd.openxmlformats-officedocument.presentationml.notesSlide+xml"/>
  <Override PartName="/ppt/notesSlides/notesSlide98.xml" ContentType="application/vnd.openxmlformats-officedocument.presentationml.notesSlide+xml"/>
  <Override PartName="/ppt/notesSlides/notesSlide65.xml" ContentType="application/vnd.openxmlformats-officedocument.presentationml.notesSlide+xml"/>
  <Override PartName="/ppt/notesSlides/notesSlide104.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2.xml" ContentType="application/vnd.openxmlformats-officedocument.presentationml.notesSlide+xml"/>
  <Override PartName="/ppt/notesSlides/notesSlide71.xml" ContentType="application/vnd.openxmlformats-officedocument.presentationml.notesSlide+xml"/>
  <Override PartName="/ppt/notesSlides/notesSlide111.xml" ContentType="application/vnd.openxmlformats-officedocument.presentationml.notesSlide+xml"/>
  <Override PartName="/ppt/notesSlides/notesSlide78.xml" ContentType="application/vnd.openxmlformats-officedocument.presentationml.notesSlide+xml"/>
  <Override PartName="/ppt/notesSlides/notesSlide58.xml" ContentType="application/vnd.openxmlformats-officedocument.presentationml.notesSlide+xml"/>
  <Override PartName="/ppt/notesSlides/notesSlide112.xml" ContentType="application/vnd.openxmlformats-officedocument.presentationml.notesSlide+xml"/>
  <Override PartName="/ppt/notesSlides/notesSlide76.xml" ContentType="application/vnd.openxmlformats-officedocument.presentationml.notesSlide+xml"/>
  <Override PartName="/ppt/notesSlides/notesSlide4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notesSlides/notesSlide43.xml" ContentType="application/vnd.openxmlformats-officedocument.presentationml.notesSlide+xml"/>
  <Override PartName="/ppt/notesSlides/notesSlide74.xml" ContentType="application/vnd.openxmlformats-officedocument.presentationml.notesSlide+xml"/>
  <Override PartName="/ppt/notesSlides/notesSlide91.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notesSlides/notesSlide110.xml" ContentType="application/vnd.openxmlformats-officedocument.presentationml.notesSlide+xml"/>
  <Override PartName="/ppt/notesSlides/notesSlide42.xml" ContentType="application/vnd.openxmlformats-officedocument.presentationml.notesSlide+xml"/>
  <Override PartName="/ppt/notesSlides/notesSlide80.xml" ContentType="application/vnd.openxmlformats-officedocument.presentationml.notesSlide+xml"/>
  <Override PartName="/ppt/notesSlides/notesSlide68.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67.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79.xml" ContentType="application/vnd.openxmlformats-officedocument.presentationml.notesSlide+xml"/>
  <Override PartName="/ppt/notesSlides/notesSlide69.xml" ContentType="application/vnd.openxmlformats-officedocument.presentationml.notesSlide+xml"/>
  <Override PartName="/ppt/notesSlides/notesSlide109.xml" ContentType="application/vnd.openxmlformats-officedocument.presentationml.notesSlide+xml"/>
  <Override PartName="/ppt/notesSlides/notesSlide89.xml" ContentType="application/vnd.openxmlformats-officedocument.presentationml.notesSlide+xml"/>
  <Override PartName="/ppt/notesSlides/notesSlide59.xml" ContentType="application/vnd.openxmlformats-officedocument.presentationml.notesSlide+xml"/>
  <Override PartName="/ppt/notesSlides/notesSlide70.xml" ContentType="application/vnd.openxmlformats-officedocument.presentationml.notesSlide+xml"/>
  <Override PartName="/ppt/notesSlides/notesSlide94.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theme/themeOverride1.xml" ContentType="application/vnd.openxmlformats-officedocument.themeOverride+xml"/>
  <Override PartName="/ppt/theme/theme6.xml" ContentType="application/vnd.openxmlformats-officedocument.theme+xml"/>
  <Override PartName="/ppt/theme/themeOverride2.xml" ContentType="application/vnd.openxmlformats-officedocument.themeOverr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7.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84" r:id="rId3"/>
    <p:sldMasterId id="2147483753" r:id="rId4"/>
    <p:sldMasterId id="2147483969" r:id="rId5"/>
    <p:sldMasterId id="2147484428" r:id="rId6"/>
    <p:sldMasterId id="2147484614" r:id="rId7"/>
    <p:sldMasterId id="2147484628" r:id="rId8"/>
    <p:sldMasterId id="2147484763" r:id="rId9"/>
  </p:sldMasterIdLst>
  <p:notesMasterIdLst>
    <p:notesMasterId r:id="rId149"/>
  </p:notesMasterIdLst>
  <p:handoutMasterIdLst>
    <p:handoutMasterId r:id="rId150"/>
  </p:handoutMasterIdLst>
  <p:sldIdLst>
    <p:sldId id="504" r:id="rId10"/>
    <p:sldId id="290" r:id="rId11"/>
    <p:sldId id="586" r:id="rId12"/>
    <p:sldId id="587" r:id="rId13"/>
    <p:sldId id="588" r:id="rId14"/>
    <p:sldId id="256" r:id="rId15"/>
    <p:sldId id="600" r:id="rId16"/>
    <p:sldId id="296" r:id="rId17"/>
    <p:sldId id="343" r:id="rId18"/>
    <p:sldId id="443" r:id="rId19"/>
    <p:sldId id="373" r:id="rId20"/>
    <p:sldId id="374" r:id="rId21"/>
    <p:sldId id="580" r:id="rId22"/>
    <p:sldId id="579" r:id="rId23"/>
    <p:sldId id="591" r:id="rId24"/>
    <p:sldId id="592" r:id="rId25"/>
    <p:sldId id="593" r:id="rId26"/>
    <p:sldId id="525" r:id="rId27"/>
    <p:sldId id="566" r:id="rId28"/>
    <p:sldId id="571" r:id="rId29"/>
    <p:sldId id="572" r:id="rId30"/>
    <p:sldId id="573" r:id="rId31"/>
    <p:sldId id="567" r:id="rId32"/>
    <p:sldId id="568" r:id="rId33"/>
    <p:sldId id="569" r:id="rId34"/>
    <p:sldId id="570" r:id="rId35"/>
    <p:sldId id="266" r:id="rId36"/>
    <p:sldId id="522" r:id="rId37"/>
    <p:sldId id="351" r:id="rId38"/>
    <p:sldId id="379" r:id="rId39"/>
    <p:sldId id="455" r:id="rId40"/>
    <p:sldId id="457" r:id="rId41"/>
    <p:sldId id="337" r:id="rId42"/>
    <p:sldId id="326" r:id="rId43"/>
    <p:sldId id="442" r:id="rId44"/>
    <p:sldId id="380" r:id="rId45"/>
    <p:sldId id="381" r:id="rId46"/>
    <p:sldId id="382" r:id="rId47"/>
    <p:sldId id="383" r:id="rId48"/>
    <p:sldId id="535" r:id="rId49"/>
    <p:sldId id="434" r:id="rId50"/>
    <p:sldId id="384" r:id="rId51"/>
    <p:sldId id="385" r:id="rId52"/>
    <p:sldId id="386" r:id="rId53"/>
    <p:sldId id="387" r:id="rId54"/>
    <p:sldId id="338" r:id="rId55"/>
    <p:sldId id="498" r:id="rId56"/>
    <p:sldId id="492" r:id="rId57"/>
    <p:sldId id="499" r:id="rId58"/>
    <p:sldId id="500" r:id="rId59"/>
    <p:sldId id="501" r:id="rId60"/>
    <p:sldId id="502" r:id="rId61"/>
    <p:sldId id="503" r:id="rId62"/>
    <p:sldId id="495" r:id="rId63"/>
    <p:sldId id="350" r:id="rId64"/>
    <p:sldId id="435" r:id="rId65"/>
    <p:sldId id="390" r:id="rId66"/>
    <p:sldId id="391" r:id="rId67"/>
    <p:sldId id="327" r:id="rId68"/>
    <p:sldId id="537" r:id="rId69"/>
    <p:sldId id="392" r:id="rId70"/>
    <p:sldId id="393" r:id="rId71"/>
    <p:sldId id="394" r:id="rId72"/>
    <p:sldId id="538" r:id="rId73"/>
    <p:sldId id="539" r:id="rId74"/>
    <p:sldId id="395" r:id="rId75"/>
    <p:sldId id="396" r:id="rId76"/>
    <p:sldId id="349" r:id="rId77"/>
    <p:sldId id="472" r:id="rId78"/>
    <p:sldId id="474" r:id="rId79"/>
    <p:sldId id="328" r:id="rId80"/>
    <p:sldId id="476" r:id="rId81"/>
    <p:sldId id="477" r:id="rId82"/>
    <p:sldId id="478" r:id="rId83"/>
    <p:sldId id="273" r:id="rId84"/>
    <p:sldId id="397" r:id="rId85"/>
    <p:sldId id="398" r:id="rId86"/>
    <p:sldId id="540" r:id="rId87"/>
    <p:sldId id="399" r:id="rId88"/>
    <p:sldId id="348" r:id="rId89"/>
    <p:sldId id="541" r:id="rId90"/>
    <p:sldId id="458" r:id="rId91"/>
    <p:sldId id="545" r:id="rId92"/>
    <p:sldId id="302" r:id="rId93"/>
    <p:sldId id="403" r:id="rId94"/>
    <p:sldId id="404" r:id="rId95"/>
    <p:sldId id="407" r:id="rId96"/>
    <p:sldId id="408" r:id="rId97"/>
    <p:sldId id="405" r:id="rId98"/>
    <p:sldId id="595" r:id="rId99"/>
    <p:sldId id="410" r:id="rId100"/>
    <p:sldId id="411" r:id="rId101"/>
    <p:sldId id="412" r:id="rId102"/>
    <p:sldId id="414" r:id="rId103"/>
    <p:sldId id="415" r:id="rId104"/>
    <p:sldId id="416" r:id="rId105"/>
    <p:sldId id="417" r:id="rId106"/>
    <p:sldId id="553" r:id="rId107"/>
    <p:sldId id="418" r:id="rId108"/>
    <p:sldId id="419" r:id="rId109"/>
    <p:sldId id="554" r:id="rId110"/>
    <p:sldId id="489" r:id="rId111"/>
    <p:sldId id="308" r:id="rId112"/>
    <p:sldId id="490" r:id="rId113"/>
    <p:sldId id="556" r:id="rId114"/>
    <p:sldId id="436" r:id="rId115"/>
    <p:sldId id="438" r:id="rId116"/>
    <p:sldId id="439" r:id="rId117"/>
    <p:sldId id="440" r:id="rId118"/>
    <p:sldId id="441" r:id="rId119"/>
    <p:sldId id="582" r:id="rId120"/>
    <p:sldId id="363" r:id="rId121"/>
    <p:sldId id="546" r:id="rId122"/>
    <p:sldId id="547" r:id="rId123"/>
    <p:sldId id="550" r:id="rId124"/>
    <p:sldId id="551" r:id="rId125"/>
    <p:sldId id="552" r:id="rId126"/>
    <p:sldId id="364" r:id="rId127"/>
    <p:sldId id="468" r:id="rId128"/>
    <p:sldId id="278" r:id="rId129"/>
    <p:sldId id="322" r:id="rId130"/>
    <p:sldId id="426" r:id="rId131"/>
    <p:sldId id="427" r:id="rId132"/>
    <p:sldId id="428" r:id="rId133"/>
    <p:sldId id="557" r:id="rId134"/>
    <p:sldId id="367" r:id="rId135"/>
    <p:sldId id="429" r:id="rId136"/>
    <p:sldId id="560" r:id="rId137"/>
    <p:sldId id="559" r:id="rId138"/>
    <p:sldId id="599" r:id="rId139"/>
    <p:sldId id="562" r:id="rId140"/>
    <p:sldId id="564" r:id="rId141"/>
    <p:sldId id="565" r:id="rId142"/>
    <p:sldId id="275" r:id="rId143"/>
    <p:sldId id="574" r:id="rId144"/>
    <p:sldId id="575" r:id="rId145"/>
    <p:sldId id="576" r:id="rId146"/>
    <p:sldId id="577" r:id="rId147"/>
    <p:sldId id="432" r:id="rId148"/>
  </p:sldIdLst>
  <p:sldSz cx="9144000" cy="6858000" type="letter"/>
  <p:notesSz cx="6858000" cy="9144000"/>
  <p:defaultTex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256">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E Hurlim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66"/>
    <a:srgbClr val="006600"/>
    <a:srgbClr val="0000CC"/>
    <a:srgbClr val="FF5050"/>
    <a:srgbClr val="800000"/>
    <a:srgbClr val="AA5654"/>
    <a:srgbClr val="3333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347" autoAdjust="0"/>
  </p:normalViewPr>
  <p:slideViewPr>
    <p:cSldViewPr>
      <p:cViewPr varScale="1">
        <p:scale>
          <a:sx n="59" d="100"/>
          <a:sy n="59" d="100"/>
        </p:scale>
        <p:origin x="2118" y="60"/>
      </p:cViewPr>
      <p:guideLst>
        <p:guide orient="horz" pos="2256"/>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38" Type="http://schemas.openxmlformats.org/officeDocument/2006/relationships/slide" Target="slides/slide129.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53" Type="http://schemas.openxmlformats.org/officeDocument/2006/relationships/slide" Target="slides/slide44.xml"/><Relationship Id="rId74" Type="http://schemas.openxmlformats.org/officeDocument/2006/relationships/slide" Target="slides/slide65.xml"/><Relationship Id="rId128" Type="http://schemas.openxmlformats.org/officeDocument/2006/relationships/slide" Target="slides/slide119.xml"/><Relationship Id="rId149" Type="http://schemas.openxmlformats.org/officeDocument/2006/relationships/notesMaster" Target="notesMasters/notesMaster1.xml"/><Relationship Id="rId5" Type="http://schemas.openxmlformats.org/officeDocument/2006/relationships/slideMaster" Target="slideMasters/slideMaster5.xml"/><Relationship Id="rId95" Type="http://schemas.openxmlformats.org/officeDocument/2006/relationships/slide" Target="slides/slide86.xml"/><Relationship Id="rId22" Type="http://schemas.openxmlformats.org/officeDocument/2006/relationships/slide" Target="slides/slide13.xml"/><Relationship Id="rId43" Type="http://schemas.openxmlformats.org/officeDocument/2006/relationships/slide" Target="slides/slide34.xml"/><Relationship Id="rId64" Type="http://schemas.openxmlformats.org/officeDocument/2006/relationships/slide" Target="slides/slide55.xml"/><Relationship Id="rId118" Type="http://schemas.openxmlformats.org/officeDocument/2006/relationships/slide" Target="slides/slide109.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50" Type="http://schemas.openxmlformats.org/officeDocument/2006/relationships/handoutMaster" Target="handoutMasters/handoutMaster1.xml"/><Relationship Id="rId155" Type="http://schemas.openxmlformats.org/officeDocument/2006/relationships/tableStyles" Target="tableStyles.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40" Type="http://schemas.openxmlformats.org/officeDocument/2006/relationships/slide" Target="slides/slide131.xml"/><Relationship Id="rId145" Type="http://schemas.openxmlformats.org/officeDocument/2006/relationships/slide" Target="slides/slide136.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0" Type="http://schemas.openxmlformats.org/officeDocument/2006/relationships/slide" Target="slides/slide121.xml"/><Relationship Id="rId135" Type="http://schemas.openxmlformats.org/officeDocument/2006/relationships/slide" Target="slides/slide126.xml"/><Relationship Id="rId151" Type="http://schemas.openxmlformats.org/officeDocument/2006/relationships/commentAuthors" Target="commentAuthors.xml"/><Relationship Id="rId156" Type="http://schemas.openxmlformats.org/officeDocument/2006/relationships/customXml" Target="../customXml/item1.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157" Type="http://schemas.openxmlformats.org/officeDocument/2006/relationships/customXml" Target="../customXml/item2.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presProps" Target="presProps.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customXml" Target="../customXml/item3.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viewProps" Target="viewProps.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slide" Target="slides/slide134.xml"/><Relationship Id="rId148" Type="http://schemas.openxmlformats.org/officeDocument/2006/relationships/slide" Target="slides/slide139.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7.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54" Type="http://schemas.openxmlformats.org/officeDocument/2006/relationships/theme" Target="theme/theme1.xml"/><Relationship Id="rId16" Type="http://schemas.openxmlformats.org/officeDocument/2006/relationships/slide" Target="slides/slide7.xml"/><Relationship Id="rId37" Type="http://schemas.openxmlformats.org/officeDocument/2006/relationships/slide" Target="slides/slide28.xml"/><Relationship Id="rId58" Type="http://schemas.openxmlformats.org/officeDocument/2006/relationships/slide" Target="slides/slide49.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44" Type="http://schemas.openxmlformats.org/officeDocument/2006/relationships/slide" Target="slides/slide135.xml"/><Relationship Id="rId90" Type="http://schemas.openxmlformats.org/officeDocument/2006/relationships/slide" Target="slides/slide81.xml"/><Relationship Id="rId27" Type="http://schemas.openxmlformats.org/officeDocument/2006/relationships/slide" Target="slides/slide18.xml"/><Relationship Id="rId48" Type="http://schemas.openxmlformats.org/officeDocument/2006/relationships/slide" Target="slides/slide39.xml"/><Relationship Id="rId69" Type="http://schemas.openxmlformats.org/officeDocument/2006/relationships/slide" Target="slides/slide60.xml"/><Relationship Id="rId113" Type="http://schemas.openxmlformats.org/officeDocument/2006/relationships/slide" Target="slides/slide104.xml"/><Relationship Id="rId134"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7.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9" tIns="0" rIns="19049" bIns="0" numCol="1" anchor="t" anchorCtr="0" compatLnSpc="1">
            <a:prstTxWarp prst="textNoShape">
              <a:avLst/>
            </a:prstTxWarp>
          </a:bodyPr>
          <a:lstStyle>
            <a:lvl1pPr>
              <a:lnSpc>
                <a:spcPct val="90000"/>
              </a:lnSpc>
              <a:defRPr sz="1000" i="1"/>
            </a:lvl1pPr>
          </a:lstStyle>
          <a:p>
            <a:pPr>
              <a:defRPr/>
            </a:pPr>
            <a:endParaRPr lang="en-US" alt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9" tIns="0" rIns="19049" bIns="0" numCol="1" anchor="t" anchorCtr="0" compatLnSpc="1">
            <a:prstTxWarp prst="textNoShape">
              <a:avLst/>
            </a:prstTxWarp>
          </a:bodyPr>
          <a:lstStyle>
            <a:lvl1pPr algn="r">
              <a:lnSpc>
                <a:spcPct val="90000"/>
              </a:lnSpc>
              <a:defRPr sz="1000" i="1"/>
            </a:lvl1pPr>
          </a:lstStyle>
          <a:p>
            <a:pPr>
              <a:defRPr/>
            </a:pPr>
            <a:endParaRPr lang="en-US" alt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9" tIns="0" rIns="19049" bIns="0" numCol="1" anchor="b" anchorCtr="0" compatLnSpc="1">
            <a:prstTxWarp prst="textNoShape">
              <a:avLst/>
            </a:prstTxWarp>
          </a:bodyPr>
          <a:lstStyle>
            <a:lvl1pPr>
              <a:lnSpc>
                <a:spcPct val="90000"/>
              </a:lnSpc>
              <a:defRPr sz="1000" i="1"/>
            </a:lvl1pPr>
          </a:lstStyle>
          <a:p>
            <a:pPr>
              <a:defRPr/>
            </a:pPr>
            <a:endParaRPr lang="en-US" alt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9" tIns="0" rIns="19049" bIns="0" numCol="1" anchor="b" anchorCtr="0" compatLnSpc="1">
            <a:prstTxWarp prst="textNoShape">
              <a:avLst/>
            </a:prstTxWarp>
          </a:bodyPr>
          <a:lstStyle>
            <a:lvl1pPr algn="r">
              <a:lnSpc>
                <a:spcPct val="90000"/>
              </a:lnSpc>
              <a:defRPr sz="1000" i="1"/>
            </a:lvl1pPr>
          </a:lstStyle>
          <a:p>
            <a:pPr>
              <a:defRPr/>
            </a:pPr>
            <a:fld id="{3C7889C9-0086-41D0-908D-0C57C731A0C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9" tIns="0" rIns="19049" bIns="0" numCol="1" anchor="t" anchorCtr="0" compatLnSpc="1">
            <a:prstTxWarp prst="textNoShape">
              <a:avLst/>
            </a:prstTxWarp>
          </a:bodyPr>
          <a:lstStyle>
            <a:lvl1pPr>
              <a:lnSpc>
                <a:spcPct val="100000"/>
              </a:lnSpc>
              <a:defRPr sz="1000" i="1"/>
            </a:lvl1pPr>
          </a:lstStyle>
          <a:p>
            <a:pPr>
              <a:defRPr/>
            </a:pPr>
            <a:endParaRPr lang="en-US" altLang="en-US"/>
          </a:p>
        </p:txBody>
      </p:sp>
      <p:sp>
        <p:nvSpPr>
          <p:cNvPr id="20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9" tIns="0" rIns="19049" bIns="0" numCol="1" anchor="t" anchorCtr="0" compatLnSpc="1">
            <a:prstTxWarp prst="textNoShape">
              <a:avLst/>
            </a:prstTxWarp>
          </a:bodyPr>
          <a:lstStyle>
            <a:lvl1pPr algn="r">
              <a:lnSpc>
                <a:spcPct val="100000"/>
              </a:lnSpc>
              <a:defRPr sz="1000" i="1"/>
            </a:lvl1pPr>
          </a:lstStyle>
          <a:p>
            <a:pPr>
              <a:defRPr/>
            </a:pPr>
            <a:endParaRPr lang="en-US" altLang="en-US"/>
          </a:p>
        </p:txBody>
      </p:sp>
      <p:sp>
        <p:nvSpPr>
          <p:cNvPr id="2052" name="Rectangle 4"/>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9" tIns="0" rIns="19049" bIns="0" numCol="1" anchor="b" anchorCtr="0" compatLnSpc="1">
            <a:prstTxWarp prst="textNoShape">
              <a:avLst/>
            </a:prstTxWarp>
          </a:bodyPr>
          <a:lstStyle>
            <a:lvl1pPr>
              <a:lnSpc>
                <a:spcPct val="100000"/>
              </a:lnSpc>
              <a:defRPr sz="1000" i="1"/>
            </a:lvl1pPr>
          </a:lstStyle>
          <a:p>
            <a:pPr>
              <a:defRPr/>
            </a:pPr>
            <a:endParaRPr lang="en-US" altLang="en-US"/>
          </a:p>
        </p:txBody>
      </p:sp>
      <p:sp>
        <p:nvSpPr>
          <p:cNvPr id="2053" name="Rectangle 5"/>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9" tIns="0" rIns="19049" bIns="0" numCol="1" anchor="b" anchorCtr="0" compatLnSpc="1">
            <a:prstTxWarp prst="textNoShape">
              <a:avLst/>
            </a:prstTxWarp>
          </a:bodyPr>
          <a:lstStyle>
            <a:lvl1pPr algn="r">
              <a:lnSpc>
                <a:spcPct val="100000"/>
              </a:lnSpc>
              <a:defRPr sz="1000" i="1"/>
            </a:lvl1pPr>
          </a:lstStyle>
          <a:p>
            <a:pPr>
              <a:defRPr/>
            </a:pPr>
            <a:fld id="{6FC4F9DA-7EE4-4C63-ABB8-C67FA7D2C347}" type="slidenum">
              <a:rPr lang="en-US" altLang="en-US"/>
              <a:pPr>
                <a:defRPr/>
              </a:pPr>
              <a:t>‹#›</a:t>
            </a:fld>
            <a:endParaRPr lang="en-US" altLang="en-US"/>
          </a:p>
        </p:txBody>
      </p:sp>
      <p:sp>
        <p:nvSpPr>
          <p:cNvPr id="37894" name="Rectangle 6"/>
          <p:cNvSpPr>
            <a:spLocks noChangeArrowheads="1" noTextEdit="1"/>
          </p:cNvSpPr>
          <p:nvPr>
            <p:ph type="sldImg" idx="2"/>
          </p:nvPr>
        </p:nvSpPr>
        <p:spPr bwMode="auto">
          <a:xfrm>
            <a:off x="-571500" y="1146175"/>
            <a:ext cx="4567238" cy="34242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5" name="Rectangle 7"/>
          <p:cNvSpPr>
            <a:spLocks noChangeArrowheads="1"/>
          </p:cNvSpPr>
          <p:nvPr/>
        </p:nvSpPr>
        <p:spPr bwMode="auto">
          <a:xfrm>
            <a:off x="4300538" y="620713"/>
            <a:ext cx="1481137"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4447" tIns="17461" rIns="44447" bIns="17461">
            <a:spAutoFit/>
          </a:bodyPr>
          <a:lstStyle>
            <a:lvl1pPr defTabSz="858838">
              <a:defRPr sz="2400">
                <a:solidFill>
                  <a:schemeClr val="tx1"/>
                </a:solidFill>
                <a:latin typeface="Arial" panose="020B0604020202020204" pitchFamily="34" charset="0"/>
              </a:defRPr>
            </a:lvl1pPr>
            <a:lvl2pPr marL="430213" defTabSz="858838">
              <a:defRPr sz="2400">
                <a:solidFill>
                  <a:schemeClr val="tx1"/>
                </a:solidFill>
                <a:latin typeface="Arial" panose="020B0604020202020204" pitchFamily="34" charset="0"/>
              </a:defRPr>
            </a:lvl2pPr>
            <a:lvl3pPr marL="858838" defTabSz="858838">
              <a:defRPr sz="2400">
                <a:solidFill>
                  <a:schemeClr val="tx1"/>
                </a:solidFill>
                <a:latin typeface="Arial" panose="020B0604020202020204" pitchFamily="34" charset="0"/>
              </a:defRPr>
            </a:lvl3pPr>
            <a:lvl4pPr marL="1289050" defTabSz="858838">
              <a:defRPr sz="2400">
                <a:solidFill>
                  <a:schemeClr val="tx1"/>
                </a:solidFill>
                <a:latin typeface="Arial" panose="020B0604020202020204" pitchFamily="34" charset="0"/>
              </a:defRPr>
            </a:lvl4pPr>
            <a:lvl5pPr marL="1719263" defTabSz="858838">
              <a:defRPr sz="2400">
                <a:solidFill>
                  <a:schemeClr val="tx1"/>
                </a:solidFill>
                <a:latin typeface="Arial" panose="020B0604020202020204" pitchFamily="34" charset="0"/>
              </a:defRPr>
            </a:lvl5pPr>
            <a:lvl6pPr marL="2176463" defTabSz="858838" eaLnBrk="0" fontAlgn="base" hangingPunct="0">
              <a:spcBef>
                <a:spcPct val="0"/>
              </a:spcBef>
              <a:spcAft>
                <a:spcPct val="0"/>
              </a:spcAft>
              <a:defRPr sz="2400">
                <a:solidFill>
                  <a:schemeClr val="tx1"/>
                </a:solidFill>
                <a:latin typeface="Arial" panose="020B0604020202020204" pitchFamily="34" charset="0"/>
              </a:defRPr>
            </a:lvl6pPr>
            <a:lvl7pPr marL="2633663" defTabSz="858838" eaLnBrk="0" fontAlgn="base" hangingPunct="0">
              <a:spcBef>
                <a:spcPct val="0"/>
              </a:spcBef>
              <a:spcAft>
                <a:spcPct val="0"/>
              </a:spcAft>
              <a:defRPr sz="2400">
                <a:solidFill>
                  <a:schemeClr val="tx1"/>
                </a:solidFill>
                <a:latin typeface="Arial" panose="020B0604020202020204" pitchFamily="34" charset="0"/>
              </a:defRPr>
            </a:lvl7pPr>
            <a:lvl8pPr marL="3090863" defTabSz="858838" eaLnBrk="0" fontAlgn="base" hangingPunct="0">
              <a:spcBef>
                <a:spcPct val="0"/>
              </a:spcBef>
              <a:spcAft>
                <a:spcPct val="0"/>
              </a:spcAft>
              <a:defRPr sz="2400">
                <a:solidFill>
                  <a:schemeClr val="tx1"/>
                </a:solidFill>
                <a:latin typeface="Arial" panose="020B0604020202020204" pitchFamily="34" charset="0"/>
              </a:defRPr>
            </a:lvl8pPr>
            <a:lvl9pPr marL="3548063" defTabSz="858838"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700" b="1" smtClean="0"/>
              <a:t>Trainer Notes</a:t>
            </a:r>
          </a:p>
        </p:txBody>
      </p:sp>
      <p:sp>
        <p:nvSpPr>
          <p:cNvPr id="2056" name="Rectangle 8"/>
          <p:cNvSpPr>
            <a:spLocks noChangeArrowheads="1"/>
          </p:cNvSpPr>
          <p:nvPr/>
        </p:nvSpPr>
        <p:spPr bwMode="auto">
          <a:xfrm>
            <a:off x="357188" y="63500"/>
            <a:ext cx="6157912"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447" tIns="17461" rIns="44447" bIns="17461">
            <a:spAutoFit/>
          </a:bodyPr>
          <a:lstStyle>
            <a:lvl1pPr marL="322263" indent="-322263" defTabSz="858838">
              <a:defRPr sz="2400">
                <a:solidFill>
                  <a:schemeClr val="tx1"/>
                </a:solidFill>
                <a:latin typeface="Arial" panose="020B0604020202020204" pitchFamily="34" charset="0"/>
              </a:defRPr>
            </a:lvl1pPr>
            <a:lvl2pPr marL="752475" indent="-315913" defTabSz="858838">
              <a:defRPr sz="2400">
                <a:solidFill>
                  <a:schemeClr val="tx1"/>
                </a:solidFill>
                <a:latin typeface="Arial" panose="020B0604020202020204" pitchFamily="34" charset="0"/>
              </a:defRPr>
            </a:lvl2pPr>
            <a:lvl3pPr marL="1181100" indent="-314325" defTabSz="858838">
              <a:defRPr sz="2400">
                <a:solidFill>
                  <a:schemeClr val="tx1"/>
                </a:solidFill>
                <a:latin typeface="Arial" panose="020B0604020202020204" pitchFamily="34" charset="0"/>
              </a:defRPr>
            </a:lvl3pPr>
            <a:lvl4pPr marL="1611313" indent="-315913" defTabSz="858838">
              <a:defRPr sz="2400">
                <a:solidFill>
                  <a:schemeClr val="tx1"/>
                </a:solidFill>
                <a:latin typeface="Arial" panose="020B0604020202020204" pitchFamily="34" charset="0"/>
              </a:defRPr>
            </a:lvl4pPr>
            <a:lvl5pPr marL="2041525" indent="-315913" defTabSz="858838">
              <a:defRPr sz="2400">
                <a:solidFill>
                  <a:schemeClr val="tx1"/>
                </a:solidFill>
                <a:latin typeface="Arial" panose="020B0604020202020204" pitchFamily="34" charset="0"/>
              </a:defRPr>
            </a:lvl5pPr>
            <a:lvl6pPr marL="2498725" indent="-315913" defTabSz="858838" eaLnBrk="0" fontAlgn="base" hangingPunct="0">
              <a:spcBef>
                <a:spcPct val="0"/>
              </a:spcBef>
              <a:spcAft>
                <a:spcPct val="0"/>
              </a:spcAft>
              <a:defRPr sz="2400">
                <a:solidFill>
                  <a:schemeClr val="tx1"/>
                </a:solidFill>
                <a:latin typeface="Arial" panose="020B0604020202020204" pitchFamily="34" charset="0"/>
              </a:defRPr>
            </a:lvl6pPr>
            <a:lvl7pPr marL="2955925" indent="-315913" defTabSz="858838" eaLnBrk="0" fontAlgn="base" hangingPunct="0">
              <a:spcBef>
                <a:spcPct val="0"/>
              </a:spcBef>
              <a:spcAft>
                <a:spcPct val="0"/>
              </a:spcAft>
              <a:defRPr sz="2400">
                <a:solidFill>
                  <a:schemeClr val="tx1"/>
                </a:solidFill>
                <a:latin typeface="Arial" panose="020B0604020202020204" pitchFamily="34" charset="0"/>
              </a:defRPr>
            </a:lvl7pPr>
            <a:lvl8pPr marL="3413125" indent="-315913" defTabSz="858838" eaLnBrk="0" fontAlgn="base" hangingPunct="0">
              <a:spcBef>
                <a:spcPct val="0"/>
              </a:spcBef>
              <a:spcAft>
                <a:spcPct val="0"/>
              </a:spcAft>
              <a:defRPr sz="2400">
                <a:solidFill>
                  <a:schemeClr val="tx1"/>
                </a:solidFill>
                <a:latin typeface="Arial" panose="020B0604020202020204" pitchFamily="34" charset="0"/>
              </a:defRPr>
            </a:lvl8pPr>
            <a:lvl9pPr marL="3870325" indent="-315913" defTabSz="858838" eaLnBrk="0" fontAlgn="base" hangingPunct="0">
              <a:spcBef>
                <a:spcPct val="0"/>
              </a:spcBef>
              <a:spcAft>
                <a:spcPct val="0"/>
              </a:spcAft>
              <a:defRPr sz="2400">
                <a:solidFill>
                  <a:schemeClr val="tx1"/>
                </a:solidFill>
                <a:latin typeface="Arial" panose="020B0604020202020204" pitchFamily="34" charset="0"/>
              </a:defRPr>
            </a:lvl9pPr>
          </a:lstStyle>
          <a:p>
            <a:pPr algn="ctr">
              <a:lnSpc>
                <a:spcPct val="104000"/>
              </a:lnSpc>
              <a:spcAft>
                <a:spcPct val="52000"/>
              </a:spcAft>
              <a:defRPr/>
            </a:pPr>
            <a:r>
              <a:rPr lang="en-US" altLang="en-US" sz="2000" smtClean="0"/>
              <a:t>Safety/Health Program Management</a:t>
            </a: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3" Type="http://schemas.openxmlformats.org/officeDocument/2006/relationships/slide" Target="../slides/slide124.xml"/><Relationship Id="rId2" Type="http://schemas.openxmlformats.org/officeDocument/2006/relationships/notesMaster" Target="../notesMasters/notesMaster1.xml"/><Relationship Id="rId1" Type="http://schemas.openxmlformats.org/officeDocument/2006/relationships/vmlDrawing" Target="../drawings/vmlDrawing11.vml"/><Relationship Id="rId5" Type="http://schemas.openxmlformats.org/officeDocument/2006/relationships/image" Target="../media/image102.emf"/><Relationship Id="rId4" Type="http://schemas.openxmlformats.org/officeDocument/2006/relationships/oleObject" Target="../embeddings/oleObject14.bin"/></Relationships>
</file>

<file path=ppt/notesSlides/_rels/notesSlide106.xml.rels><?xml version="1.0" encoding="UTF-8" standalone="yes"?>
<Relationships xmlns="http://schemas.openxmlformats.org/package/2006/relationships"><Relationship Id="rId3" Type="http://schemas.openxmlformats.org/officeDocument/2006/relationships/slide" Target="../slides/slide125.xml"/><Relationship Id="rId2" Type="http://schemas.openxmlformats.org/officeDocument/2006/relationships/notesMaster" Target="../notesMasters/notesMaster1.xml"/><Relationship Id="rId1" Type="http://schemas.openxmlformats.org/officeDocument/2006/relationships/vmlDrawing" Target="../drawings/vmlDrawing12.vml"/><Relationship Id="rId5" Type="http://schemas.openxmlformats.org/officeDocument/2006/relationships/image" Target="../media/image102.emf"/><Relationship Id="rId4" Type="http://schemas.openxmlformats.org/officeDocument/2006/relationships/oleObject" Target="../embeddings/oleObject15.bin"/></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oregon.gov/dcbs/Pages/index.aspx"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C4F9DA-7EE4-4C63-ABB8-C67FA7D2C347}" type="slidenum">
              <a:rPr lang="en-US" altLang="en-US" smtClean="0"/>
              <a:pPr>
                <a:defRPr/>
              </a:pPr>
              <a:t>1</a:t>
            </a:fld>
            <a:endParaRPr lang="en-US" altLang="en-US"/>
          </a:p>
        </p:txBody>
      </p:sp>
    </p:spTree>
    <p:extLst>
      <p:ext uri="{BB962C8B-B14F-4D97-AF65-F5344CB8AC3E}">
        <p14:creationId xmlns:p14="http://schemas.microsoft.com/office/powerpoint/2010/main" val="3461761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800000"/>
                </a:solidFill>
              </a:rPr>
              <a:t>Behaviors are the most direct effect of the safety management system.  Next are conditions.  These are leading indicators.  Accident stats are trailing indicators. (more on that later!)</a:t>
            </a:r>
          </a:p>
          <a:p>
            <a:endParaRPr lang="en-US" altLang="en-US" smtClean="0"/>
          </a:p>
        </p:txBody>
      </p:sp>
      <p:sp>
        <p:nvSpPr>
          <p:cNvPr id="63492"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D63D9E9D-AA84-483C-9CB1-AD3B182F0C34}" type="slidenum">
              <a:rPr lang="en-US" altLang="en-US" sz="1000" smtClean="0"/>
              <a:pPr/>
              <a:t>15</a:t>
            </a:fld>
            <a:endParaRPr lang="en-US" altLang="en-US" sz="100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800000"/>
                </a:solidFill>
              </a:rPr>
              <a:t>Education is continual.  Life is a school.  </a:t>
            </a:r>
          </a:p>
          <a:p>
            <a:r>
              <a:rPr lang="en-US" altLang="en-US" smtClean="0">
                <a:solidFill>
                  <a:srgbClr val="800000"/>
                </a:solidFill>
              </a:rPr>
              <a:t>Training has a beginning and an end.  Briefly cover the concepts on this page. </a:t>
            </a:r>
            <a:endParaRPr lang="en-US" altLang="en-US" smtClean="0"/>
          </a:p>
          <a:p>
            <a:endParaRPr lang="en-US" altLang="en-US" smtClean="0"/>
          </a:p>
        </p:txBody>
      </p:sp>
      <p:sp>
        <p:nvSpPr>
          <p:cNvPr id="261124"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40147A67-2E4F-4D3A-B24B-2694A09D0057}" type="slidenum">
              <a:rPr lang="en-US" altLang="en-US" sz="1000" smtClean="0"/>
              <a:pPr/>
              <a:t>118</a:t>
            </a:fld>
            <a:endParaRPr lang="en-US" altLang="en-US" sz="100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lvl1pPr defTabSz="911225">
              <a:defRPr sz="1400">
                <a:solidFill>
                  <a:schemeClr val="tx1"/>
                </a:solidFill>
                <a:latin typeface="Arial" panose="020B0604020202020204" pitchFamily="34" charset="0"/>
              </a:defRPr>
            </a:lvl1pPr>
            <a:lvl2pPr marL="742950" indent="-285750" defTabSz="911225">
              <a:defRPr sz="1400">
                <a:solidFill>
                  <a:schemeClr val="tx1"/>
                </a:solidFill>
                <a:latin typeface="Arial" panose="020B0604020202020204" pitchFamily="34" charset="0"/>
              </a:defRPr>
            </a:lvl2pPr>
            <a:lvl3pPr marL="1143000" indent="-228600" defTabSz="911225">
              <a:defRPr sz="1400">
                <a:solidFill>
                  <a:schemeClr val="tx1"/>
                </a:solidFill>
                <a:latin typeface="Arial" panose="020B0604020202020204" pitchFamily="34" charset="0"/>
              </a:defRPr>
            </a:lvl3pPr>
            <a:lvl4pPr marL="1600200" indent="-228600" defTabSz="911225">
              <a:defRPr sz="1400">
                <a:solidFill>
                  <a:schemeClr val="tx1"/>
                </a:solidFill>
                <a:latin typeface="Arial" panose="020B0604020202020204" pitchFamily="34" charset="0"/>
              </a:defRPr>
            </a:lvl4pPr>
            <a:lvl5pPr marL="2057400" indent="-228600" defTabSz="911225">
              <a:defRPr sz="14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1400">
                <a:solidFill>
                  <a:schemeClr val="tx1"/>
                </a:solidFill>
                <a:latin typeface="Arial" panose="020B0604020202020204" pitchFamily="34" charset="0"/>
              </a:defRPr>
            </a:lvl9pPr>
          </a:lstStyle>
          <a:p>
            <a:fld id="{3E9CFF31-370A-42C2-9CA9-8E47A1763A8E}" type="slidenum">
              <a:rPr lang="en-US" altLang="en-US" sz="1100" smtClean="0">
                <a:solidFill>
                  <a:srgbClr val="000000"/>
                </a:solidFill>
                <a:latin typeface="Times New Roman" panose="02020603050405020304" pitchFamily="18" charset="0"/>
              </a:rPr>
              <a:pPr/>
              <a:t>119</a:t>
            </a:fld>
            <a:endParaRPr lang="en-US" altLang="en-US" sz="1100" smtClean="0">
              <a:solidFill>
                <a:srgbClr val="000000"/>
              </a:solidFill>
              <a:latin typeface="Times New Roman" panose="02020603050405020304" pitchFamily="18" charset="0"/>
            </a:endParaRPr>
          </a:p>
        </p:txBody>
      </p:sp>
      <p:sp>
        <p:nvSpPr>
          <p:cNvPr id="263171" name="Rectangle 2"/>
          <p:cNvSpPr>
            <a:spLocks noGrp="1" noRot="1" noChangeAspect="1" noChangeArrowheads="1" noTextEdit="1"/>
          </p:cNvSpPr>
          <p:nvPr>
            <p:ph type="sldImg"/>
          </p:nvPr>
        </p:nvSpPr>
        <p:spPr>
          <a:xfrm>
            <a:off x="1165225" y="720725"/>
            <a:ext cx="4692650" cy="3521075"/>
          </a:xfrm>
          <a:ln/>
        </p:spPr>
      </p:sp>
      <p:sp>
        <p:nvSpPr>
          <p:cNvPr id="263172" name="Rectangle 3"/>
          <p:cNvSpPr>
            <a:spLocks noGrp="1" noChangeArrowheads="1"/>
          </p:cNvSpPr>
          <p:nvPr>
            <p:ph type="body" idx="1"/>
          </p:nvPr>
        </p:nvSpPr>
        <p:spPr bwMode="auto">
          <a:xfrm>
            <a:off x="935038" y="4489450"/>
            <a:ext cx="5140325" cy="42529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99" tIns="44849" rIns="89699" bIns="44849"/>
          <a:lstStyle/>
          <a:p>
            <a:pPr eaLnBrk="1" hangingPunct="1"/>
            <a:r>
              <a:rPr lang="en-US" altLang="en-US" smtClean="0"/>
              <a:t>Ken</a:t>
            </a:r>
          </a:p>
          <a:p>
            <a:pPr eaLnBrk="1" hangingPunct="1"/>
            <a:endParaRPr lang="en-US" altLang="en-US" smtClean="0"/>
          </a:p>
        </p:txBody>
      </p:sp>
      <p:sp>
        <p:nvSpPr>
          <p:cNvPr id="263173" name="Date Placeholder 1"/>
          <p:cNvSpPr>
            <a:spLocks noGrp="1"/>
          </p:cNvSpPr>
          <p:nvPr>
            <p:ph type="dt" sz="quarter" idx="1"/>
          </p:nvPr>
        </p:nvSpPr>
        <p:spPr>
          <a:noFill/>
        </p:spPr>
        <p:txBody>
          <a:bodyPr/>
          <a:lstStyle>
            <a:lvl1pPr defTabSz="922338">
              <a:defRPr sz="1400">
                <a:solidFill>
                  <a:schemeClr val="tx1"/>
                </a:solidFill>
                <a:latin typeface="Arial" panose="020B0604020202020204" pitchFamily="34" charset="0"/>
              </a:defRPr>
            </a:lvl1pPr>
            <a:lvl2pPr marL="742950" indent="-285750" defTabSz="922338">
              <a:defRPr sz="1400">
                <a:solidFill>
                  <a:schemeClr val="tx1"/>
                </a:solidFill>
                <a:latin typeface="Arial" panose="020B0604020202020204" pitchFamily="34" charset="0"/>
              </a:defRPr>
            </a:lvl2pPr>
            <a:lvl3pPr marL="1143000" indent="-228600" defTabSz="922338">
              <a:defRPr sz="1400">
                <a:solidFill>
                  <a:schemeClr val="tx1"/>
                </a:solidFill>
                <a:latin typeface="Arial" panose="020B0604020202020204" pitchFamily="34" charset="0"/>
              </a:defRPr>
            </a:lvl3pPr>
            <a:lvl4pPr marL="1600200" indent="-228600" defTabSz="922338">
              <a:defRPr sz="1400">
                <a:solidFill>
                  <a:schemeClr val="tx1"/>
                </a:solidFill>
                <a:latin typeface="Arial" panose="020B0604020202020204" pitchFamily="34" charset="0"/>
              </a:defRPr>
            </a:lvl4pPr>
            <a:lvl5pPr marL="2057400" indent="-228600" defTabSz="922338">
              <a:defRPr sz="14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100" smtClean="0">
                <a:solidFill>
                  <a:srgbClr val="000000"/>
                </a:solidFill>
                <a:latin typeface="Times New Roman" panose="02020603050405020304" pitchFamily="18" charset="0"/>
              </a:rPr>
              <a:t>August 21, 2012</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5"/>
          <p:cNvSpPr>
            <a:spLocks noGrp="1" noChangeArrowheads="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220DDF89-2B86-460B-9FB5-11FB18FB0D2C}" type="slidenum">
              <a:rPr lang="en-US" altLang="en-US" sz="1000" smtClean="0"/>
              <a:pPr/>
              <a:t>120</a:t>
            </a:fld>
            <a:endParaRPr lang="en-US" altLang="en-US" sz="1000" smtClean="0"/>
          </a:p>
        </p:txBody>
      </p:sp>
      <p:sp>
        <p:nvSpPr>
          <p:cNvPr id="265219" name="Rectangle 2"/>
          <p:cNvSpPr>
            <a:spLocks noChangeArrowheads="1" noTextEdit="1"/>
          </p:cNvSpPr>
          <p:nvPr>
            <p:ph type="sldImg"/>
          </p:nvPr>
        </p:nvSpPr>
        <p:spPr>
          <a:ln cap="flat"/>
        </p:spPr>
      </p:sp>
      <p:sp>
        <p:nvSpPr>
          <p:cNvPr id="265220" name="Notes Placeholder 1"/>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Times New Roman" panose="02020603050405020304" pitchFamily="18" charset="0"/>
              </a:rPr>
              <a:t>Education</a:t>
            </a:r>
            <a:r>
              <a:rPr lang="en-US" altLang="en-US" smtClean="0">
                <a:latin typeface="Times New Roman" panose="02020603050405020304" pitchFamily="18" charset="0"/>
              </a:rPr>
              <a:t> transfers general knowledge and more specifically explains natural and system consequences. </a:t>
            </a:r>
          </a:p>
          <a:p>
            <a:r>
              <a:rPr lang="en-US" altLang="en-US" smtClean="0">
                <a:latin typeface="Times New Roman" panose="02020603050405020304" pitchFamily="18" charset="0"/>
              </a:rPr>
              <a:t>Safety </a:t>
            </a:r>
            <a:r>
              <a:rPr lang="en-US" altLang="en-US" b="1" smtClean="0">
                <a:latin typeface="Times New Roman" panose="02020603050405020304" pitchFamily="18" charset="0"/>
              </a:rPr>
              <a:t>training</a:t>
            </a:r>
            <a:r>
              <a:rPr lang="en-US" altLang="en-US" smtClean="0">
                <a:latin typeface="Times New Roman" panose="02020603050405020304" pitchFamily="18" charset="0"/>
              </a:rPr>
              <a:t> helps employees perform safe procedures and practices. </a:t>
            </a:r>
          </a:p>
          <a:p>
            <a:r>
              <a:rPr lang="en-US" altLang="en-US" b="1" smtClean="0">
                <a:latin typeface="Times New Roman" panose="02020603050405020304" pitchFamily="18" charset="0"/>
              </a:rPr>
              <a:t>Experience</a:t>
            </a:r>
            <a:r>
              <a:rPr lang="en-US" altLang="en-US" smtClean="0">
                <a:latin typeface="Times New Roman" panose="02020603050405020304" pitchFamily="18" charset="0"/>
              </a:rPr>
              <a:t> within a supportive safety culture will help to further increase knowledge, skills and attitudes about safety in the workplace.  </a:t>
            </a:r>
            <a:r>
              <a:rPr lang="en-US" altLang="en-US" i="1" u="sng" smtClean="0">
                <a:latin typeface="Times New Roman" panose="02020603050405020304" pitchFamily="18" charset="0"/>
              </a:rPr>
              <a:t>It’s important to understand how important the safety culture is to safe performance.</a:t>
            </a:r>
            <a:r>
              <a:rPr lang="en-US" altLang="en-US" u="sng" smtClean="0">
                <a:latin typeface="Times New Roman" panose="02020603050405020304" pitchFamily="18" charset="0"/>
              </a:rPr>
              <a:t>  </a:t>
            </a:r>
          </a:p>
          <a:p>
            <a:r>
              <a:rPr lang="en-US" altLang="en-US" smtClean="0">
                <a:latin typeface="Times New Roman" panose="02020603050405020304" pitchFamily="18" charset="0"/>
              </a:rPr>
              <a:t>When employees understand the natural </a:t>
            </a:r>
            <a:r>
              <a:rPr lang="en-US" altLang="en-US" b="1" smtClean="0">
                <a:latin typeface="Times New Roman" panose="02020603050405020304" pitchFamily="18" charset="0"/>
              </a:rPr>
              <a:t>consequences</a:t>
            </a:r>
            <a:r>
              <a:rPr lang="en-US" altLang="en-US" smtClean="0">
                <a:latin typeface="Times New Roman" panose="02020603050405020304" pitchFamily="18" charset="0"/>
              </a:rPr>
              <a:t> (hurt or health) of their actions, they’re more likely to use safe procedures and practices.  Employees are also more likely to comply when they understand that system consequences (discipline, recognition) will be administered. </a:t>
            </a:r>
          </a:p>
          <a:p>
            <a:endParaRPr lang="en-US" alt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ln/>
        </p:spPr>
      </p:sp>
      <p:sp>
        <p:nvSpPr>
          <p:cNvPr id="268291"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Instruction occurs at orientation, tailgate meetings, etc.</a:t>
            </a:r>
          </a:p>
          <a:p>
            <a:endParaRPr lang="en-US" altLang="en-US" smtClean="0"/>
          </a:p>
          <a:p>
            <a:r>
              <a:rPr lang="en-US" altLang="en-US" smtClean="0"/>
              <a:t>Instruction is NOT Training</a:t>
            </a:r>
          </a:p>
        </p:txBody>
      </p:sp>
      <p:sp>
        <p:nvSpPr>
          <p:cNvPr id="268292"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576E6E56-F6C6-4344-8B44-55121A75E81D}" type="slidenum">
              <a:rPr lang="en-US" altLang="en-US" sz="1000" smtClean="0"/>
              <a:pPr/>
              <a:t>122</a:t>
            </a:fld>
            <a:endParaRPr lang="en-US" altLang="en-US" sz="1000"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800000"/>
                </a:solidFill>
              </a:rPr>
              <a:t>Emphasize testing and demonstration.  Most safety training also requires certification of adequate knowledge and skills.  </a:t>
            </a:r>
            <a:endParaRPr lang="en-US" altLang="en-US" smtClean="0"/>
          </a:p>
          <a:p>
            <a:endParaRPr lang="en-US" altLang="en-US" smtClean="0"/>
          </a:p>
        </p:txBody>
      </p:sp>
      <p:sp>
        <p:nvSpPr>
          <p:cNvPr id="270340"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320936F7-B5E3-4020-ACDA-CB095B65AB7E}" type="slidenum">
              <a:rPr lang="en-US" altLang="en-US" sz="1000" smtClean="0"/>
              <a:pPr/>
              <a:t>123</a:t>
            </a:fld>
            <a:endParaRPr lang="en-US" altLang="en-US" sz="1000"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5"/>
          <p:cNvSpPr>
            <a:spLocks noGrp="1" noChangeArrowheads="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02DA20E4-A9F7-4FAA-8F68-A0597CC34090}" type="slidenum">
              <a:rPr lang="en-US" altLang="en-US" sz="1000" smtClean="0"/>
              <a:pPr/>
              <a:t>124</a:t>
            </a:fld>
            <a:endParaRPr lang="en-US" altLang="en-US" sz="1000" smtClean="0"/>
          </a:p>
        </p:txBody>
      </p:sp>
      <p:sp>
        <p:nvSpPr>
          <p:cNvPr id="272387" name="Rectangle 2"/>
          <p:cNvSpPr>
            <a:spLocks noChangeArrowheads="1"/>
          </p:cNvSpPr>
          <p:nvPr>
            <p:ph type="body" idx="1"/>
          </p:nvPr>
        </p:nvSpPr>
        <p:spPr bwMode="auto">
          <a:xfrm>
            <a:off x="304800" y="3808413"/>
            <a:ext cx="6248400" cy="4114800"/>
          </a:xfrm>
          <a:prstGeom prst="rect">
            <a:avLst/>
          </a:prstGeom>
          <a:solidFill>
            <a:srgbClr val="FFFFFF"/>
          </a:solidFill>
          <a:ln>
            <a:solidFill>
              <a:srgbClr val="000000"/>
            </a:solidFill>
            <a:miter lim="800000"/>
            <a:headEnd/>
            <a:tailEnd/>
          </a:ln>
        </p:spPr>
        <p:txBody>
          <a:bodyPr/>
          <a:lstStyle/>
          <a:p>
            <a:r>
              <a:rPr lang="en-US" altLang="en-US" smtClean="0"/>
              <a:t>Students use this process later while presenting their OJT.  What’s neat about this procedure is that education and training is occurring,  and measurement of knowledge and skills is occurring  in steps 3-5.  Emphasize step four to protect the worker.  In OJT that does not involve hazards, step four could be eliminated.</a:t>
            </a:r>
          </a:p>
          <a:p>
            <a:endParaRPr lang="en-US" altLang="en-US" smtClean="0"/>
          </a:p>
        </p:txBody>
      </p:sp>
      <p:graphicFrame>
        <p:nvGraphicFramePr>
          <p:cNvPr id="272388" name="Object 3"/>
          <p:cNvGraphicFramePr>
            <a:graphicFrameLocks noChangeAspect="1"/>
          </p:cNvGraphicFramePr>
          <p:nvPr/>
        </p:nvGraphicFramePr>
        <p:xfrm>
          <a:off x="2133600" y="381000"/>
          <a:ext cx="2270125" cy="3040063"/>
        </p:xfrm>
        <a:graphic>
          <a:graphicData uri="http://schemas.openxmlformats.org/presentationml/2006/ole">
            <mc:AlternateContent xmlns:mc="http://schemas.openxmlformats.org/markup-compatibility/2006">
              <mc:Choice xmlns:v="urn:schemas-microsoft-com:vml" Requires="v">
                <p:oleObj spid="_x0000_s272389" name="Slide" r:id="rId4" imgW="3401915" imgH="4555723" progId="PowerPoint.Slide.8">
                  <p:embed/>
                </p:oleObj>
              </mc:Choice>
              <mc:Fallback>
                <p:oleObj name="Slide" r:id="rId4" imgW="3401915" imgH="4555723" progId="PowerPoint.Slid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81000"/>
                        <a:ext cx="2270125" cy="30400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5"/>
          <p:cNvSpPr>
            <a:spLocks noGrp="1" noChangeArrowheads="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497A1F88-BBC4-4BE4-8C10-2A073591BC8B}" type="slidenum">
              <a:rPr lang="en-US" altLang="en-US" sz="1000" smtClean="0"/>
              <a:pPr/>
              <a:t>125</a:t>
            </a:fld>
            <a:endParaRPr lang="en-US" altLang="en-US" sz="1000" smtClean="0"/>
          </a:p>
        </p:txBody>
      </p:sp>
      <p:sp>
        <p:nvSpPr>
          <p:cNvPr id="274435" name="Rectangle 2"/>
          <p:cNvSpPr>
            <a:spLocks noChangeArrowheads="1"/>
          </p:cNvSpPr>
          <p:nvPr>
            <p:ph type="body" idx="1"/>
          </p:nvPr>
        </p:nvSpPr>
        <p:spPr bwMode="auto">
          <a:xfrm>
            <a:off x="304800" y="3808413"/>
            <a:ext cx="6248400" cy="4114800"/>
          </a:xfrm>
          <a:prstGeom prst="rect">
            <a:avLst/>
          </a:prstGeom>
          <a:solidFill>
            <a:srgbClr val="FFFFFF"/>
          </a:solidFill>
          <a:ln>
            <a:solidFill>
              <a:srgbClr val="000000"/>
            </a:solidFill>
            <a:miter lim="800000"/>
            <a:headEnd/>
            <a:tailEnd/>
          </a:ln>
        </p:spPr>
        <p:txBody>
          <a:bodyPr/>
          <a:lstStyle/>
          <a:p>
            <a:r>
              <a:rPr lang="en-US" altLang="en-US" smtClean="0"/>
              <a:t>Step 6.  Strong documentation is critical.  If it isn’t in writing it didn’t get done.  An attendance roster, by itself, merely certifies attendance...not adequate..</a:t>
            </a:r>
          </a:p>
          <a:p>
            <a:r>
              <a:rPr lang="en-US" altLang="en-US" smtClean="0">
                <a:solidFill>
                  <a:srgbClr val="800000"/>
                </a:solidFill>
              </a:rPr>
              <a:t>Strong documentation is vital, not only to protect the employee, but to protect the employer against claims of negligence. </a:t>
            </a:r>
            <a:endParaRPr lang="en-US" altLang="en-US" smtClean="0"/>
          </a:p>
          <a:p>
            <a:endParaRPr lang="en-US" altLang="en-US" smtClean="0"/>
          </a:p>
        </p:txBody>
      </p:sp>
      <p:graphicFrame>
        <p:nvGraphicFramePr>
          <p:cNvPr id="274436" name="Object 3"/>
          <p:cNvGraphicFramePr>
            <a:graphicFrameLocks noChangeAspect="1"/>
          </p:cNvGraphicFramePr>
          <p:nvPr/>
        </p:nvGraphicFramePr>
        <p:xfrm>
          <a:off x="2133600" y="381000"/>
          <a:ext cx="2270125" cy="3040063"/>
        </p:xfrm>
        <a:graphic>
          <a:graphicData uri="http://schemas.openxmlformats.org/presentationml/2006/ole">
            <mc:AlternateContent xmlns:mc="http://schemas.openxmlformats.org/markup-compatibility/2006">
              <mc:Choice xmlns:v="urn:schemas-microsoft-com:vml" Requires="v">
                <p:oleObj spid="_x0000_s274437" name="Slide" r:id="rId4" imgW="3401915" imgH="4555723" progId="PowerPoint.Slide.8">
                  <p:embed/>
                </p:oleObj>
              </mc:Choice>
              <mc:Fallback>
                <p:oleObj name="Slide" r:id="rId4" imgW="3401915" imgH="4555723" progId="PowerPoint.Slid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81000"/>
                        <a:ext cx="2270125" cy="30400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5"/>
          <p:cNvSpPr>
            <a:spLocks noGrp="1" noChangeArrowheads="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8860DE43-C81A-4619-A960-2FCB4D9B68AD}" type="slidenum">
              <a:rPr lang="en-US" altLang="en-US" sz="1000" smtClean="0"/>
              <a:pPr/>
              <a:t>126</a:t>
            </a:fld>
            <a:endParaRPr lang="en-US" altLang="en-US" sz="1000" smtClean="0"/>
          </a:p>
        </p:txBody>
      </p:sp>
      <p:sp>
        <p:nvSpPr>
          <p:cNvPr id="276483" name="Rectangle 1026"/>
          <p:cNvSpPr>
            <a:spLocks noChangeArrowheads="1" noTextEdit="1"/>
          </p:cNvSpPr>
          <p:nvPr>
            <p:ph type="sldImg"/>
          </p:nvPr>
        </p:nvSpPr>
        <p:spPr>
          <a:xfrm>
            <a:off x="-571500" y="1146175"/>
            <a:ext cx="4565650" cy="3424238"/>
          </a:xfrm>
          <a:noFill/>
          <a:ln cap="flat"/>
        </p:spPr>
      </p:sp>
      <p:sp>
        <p:nvSpPr>
          <p:cNvPr id="276484" name="Notes Placeholder 1"/>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ln/>
        </p:spPr>
      </p:sp>
      <p:sp>
        <p:nvSpPr>
          <p:cNvPr id="280579"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Leading indicators are proactive, preventive, and predictive measures that provide information about the effective performance of your safety and health activities. They measure events leading up to injuries, illnesses, and other incidents and reveal potential problems in your safety and health program. </a:t>
            </a:r>
          </a:p>
          <a:p>
            <a:endParaRPr lang="en-US" altLang="en-US" smtClean="0"/>
          </a:p>
          <a:p>
            <a:r>
              <a:rPr lang="en-US" altLang="en-US" smtClean="0"/>
              <a:t>In contrast, lagging indicators measure the occurrence and frequency of events that occurred in the past, such as the number or rate of injuries, illnesses, and fatalities.</a:t>
            </a:r>
          </a:p>
        </p:txBody>
      </p:sp>
      <p:sp>
        <p:nvSpPr>
          <p:cNvPr id="280580"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8F6463C4-78E7-4192-AB78-23AD226A0130}" type="slidenum">
              <a:rPr lang="en-US" altLang="en-US" sz="1200" i="0" smtClean="0">
                <a:solidFill>
                  <a:srgbClr val="000000"/>
                </a:solidFill>
                <a:latin typeface="Calibri" panose="020F0502020204030204" pitchFamily="34" charset="0"/>
              </a:rPr>
              <a:pPr eaLnBrk="1" hangingPunct="1"/>
              <a:t>129</a:t>
            </a:fld>
            <a:endParaRPr lang="en-US" altLang="en-US" sz="1200" i="0" smtClean="0">
              <a:solidFill>
                <a:srgbClr val="000000"/>
              </a:solidFill>
              <a:latin typeface="Calibri" panose="020F0502020204030204"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ln/>
        </p:spPr>
      </p:sp>
      <p:sp>
        <p:nvSpPr>
          <p:cNvPr id="282627"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Later in W. Edwards Deming’s career he modified to Plan-Do-Study-Act (PDSA) ecause he felt “check” emphasized inspection over analysis.</a:t>
            </a:r>
          </a:p>
        </p:txBody>
      </p:sp>
      <p:sp>
        <p:nvSpPr>
          <p:cNvPr id="282628"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89C85DDF-8FDB-45A5-8CFA-E3BFAB4F4685}" type="slidenum">
              <a:rPr lang="en-US" altLang="en-US" sz="1000" smtClean="0"/>
              <a:pPr/>
              <a:t>130</a:t>
            </a:fld>
            <a:endParaRPr lang="en-US" altLang="en-US" sz="10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D701E947-295C-4413-8167-54FE2A65125F}" type="slidenum">
              <a:rPr lang="en-US" altLang="en-US" sz="1000" smtClean="0"/>
              <a:pPr/>
              <a:t>16</a:t>
            </a:fld>
            <a:endParaRPr lang="en-US" altLang="en-US" sz="1000" smtClean="0"/>
          </a:p>
        </p:txBody>
      </p:sp>
      <p:sp>
        <p:nvSpPr>
          <p:cNvPr id="65539" name="Rectangle 2"/>
          <p:cNvSpPr>
            <a:spLocks noChangeArrowheads="1" noTextEdit="1"/>
          </p:cNvSpPr>
          <p:nvPr>
            <p:ph type="sldImg"/>
          </p:nvPr>
        </p:nvSpPr>
        <p:spPr>
          <a:xfrm>
            <a:off x="1144588" y="687388"/>
            <a:ext cx="4567237" cy="3425825"/>
          </a:xfrm>
          <a:ln/>
        </p:spPr>
      </p:sp>
      <p:sp>
        <p:nvSpPr>
          <p:cNvPr id="65540"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spcBef>
                <a:spcPts val="500"/>
              </a:spcBef>
              <a:spcAft>
                <a:spcPts val="500"/>
              </a:spcAft>
            </a:pPr>
            <a:r>
              <a:rPr lang="en-US" altLang="en-US" smtClean="0"/>
              <a:t>* A system is a group of interrelated processes with a common purpose. </a:t>
            </a:r>
          </a:p>
          <a:p>
            <a:pPr>
              <a:spcBef>
                <a:spcPts val="500"/>
              </a:spcBef>
              <a:spcAft>
                <a:spcPts val="500"/>
              </a:spcAft>
            </a:pPr>
            <a:r>
              <a:rPr lang="en-US" altLang="en-US" smtClean="0"/>
              <a:t>* All safety "programs" are systems. Think of programs as systems. Semantics. </a:t>
            </a:r>
          </a:p>
          <a:p>
            <a:pPr>
              <a:spcBef>
                <a:spcPts val="500"/>
              </a:spcBef>
              <a:spcAft>
                <a:spcPts val="500"/>
              </a:spcAft>
            </a:pPr>
            <a:r>
              <a:rPr lang="en-US" altLang="en-US" smtClean="0"/>
              <a:t>* Each system includes more than one process. </a:t>
            </a:r>
          </a:p>
          <a:p>
            <a:pPr>
              <a:spcBef>
                <a:spcPts val="500"/>
              </a:spcBef>
              <a:spcAft>
                <a:spcPts val="500"/>
              </a:spcAft>
            </a:pPr>
            <a:r>
              <a:rPr lang="en-US" altLang="en-US" smtClean="0"/>
              <a:t>* Each system includes inputs, processes, and outputs. </a:t>
            </a:r>
          </a:p>
          <a:p>
            <a:pPr>
              <a:spcBef>
                <a:spcPts val="500"/>
              </a:spcBef>
              <a:spcAft>
                <a:spcPts val="500"/>
              </a:spcAft>
            </a:pPr>
            <a:r>
              <a:rPr lang="en-US" altLang="en-US" smtClean="0"/>
              <a:t>* Inputs act as antecedents/activators. </a:t>
            </a:r>
          </a:p>
          <a:p>
            <a:pPr>
              <a:spcBef>
                <a:spcPts val="500"/>
              </a:spcBef>
              <a:spcAft>
                <a:spcPts val="500"/>
              </a:spcAft>
            </a:pPr>
            <a:r>
              <a:rPr lang="en-US" altLang="en-US" smtClean="0"/>
              <a:t>* Process includes steps/events and behaviors/performance. </a:t>
            </a:r>
          </a:p>
          <a:p>
            <a:pPr>
              <a:spcBef>
                <a:spcPts val="500"/>
              </a:spcBef>
              <a:spcAft>
                <a:spcPts val="500"/>
              </a:spcAft>
            </a:pPr>
            <a:r>
              <a:rPr lang="en-US" altLang="en-US" smtClean="0"/>
              <a:t>* Outputs include results... products/service quantity/quality/safety. </a:t>
            </a:r>
          </a:p>
          <a:p>
            <a:pPr>
              <a:spcBef>
                <a:spcPts val="500"/>
              </a:spcBef>
              <a:spcAft>
                <a:spcPts val="500"/>
              </a:spcAft>
            </a:pPr>
            <a:r>
              <a:rPr lang="en-US" altLang="en-US" smtClean="0"/>
              <a:t>* Each process within a system includes inputs, the process itself, and outputs. </a:t>
            </a:r>
          </a:p>
          <a:p>
            <a:pPr>
              <a:spcBef>
                <a:spcPts val="500"/>
              </a:spcBef>
              <a:spcAft>
                <a:spcPts val="500"/>
              </a:spcAft>
            </a:pPr>
            <a:r>
              <a:rPr lang="en-US" altLang="en-US" smtClean="0"/>
              <a:t>* All process outputs support the system's purpose. </a:t>
            </a:r>
          </a:p>
          <a:p>
            <a:pPr>
              <a:spcBef>
                <a:spcPts val="500"/>
              </a:spcBef>
              <a:spcAft>
                <a:spcPts val="500"/>
              </a:spcAft>
            </a:pPr>
            <a:r>
              <a:rPr lang="en-US" altLang="en-US" smtClean="0"/>
              <a:t>* There are possibly many levels of process in a system...like an onion. </a:t>
            </a:r>
          </a:p>
          <a:p>
            <a:pPr>
              <a:spcBef>
                <a:spcPts val="500"/>
              </a:spcBef>
              <a:spcAft>
                <a:spcPts val="500"/>
              </a:spcAft>
            </a:pPr>
            <a:r>
              <a:rPr lang="en-US" altLang="en-US" smtClean="0"/>
              <a:t>* Inputs design process and influence outputs. </a:t>
            </a:r>
          </a:p>
          <a:p>
            <a:pPr>
              <a:spcBef>
                <a:spcPts val="500"/>
              </a:spcBef>
              <a:spcAft>
                <a:spcPts val="500"/>
              </a:spcAft>
            </a:pPr>
            <a:r>
              <a:rPr lang="en-US" altLang="en-US" smtClean="0"/>
              <a:t>* Behaviors/performance within each process is initially set in motion by inputs. </a:t>
            </a:r>
          </a:p>
          <a:p>
            <a:pPr>
              <a:spcBef>
                <a:spcPts val="500"/>
              </a:spcBef>
              <a:spcAft>
                <a:spcPts val="500"/>
              </a:spcAft>
            </a:pPr>
            <a:r>
              <a:rPr lang="en-US" altLang="en-US" smtClean="0"/>
              <a:t>* Behaviors/performance is sustained by consequences. </a:t>
            </a:r>
          </a:p>
          <a:p>
            <a:endParaRPr lang="en-US" altLang="en-US" smtClean="0"/>
          </a:p>
          <a:p>
            <a:endParaRPr lang="en-US" alt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5"/>
          <p:cNvSpPr>
            <a:spLocks noGrp="1" noChangeArrowheads="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32D3FD20-5B55-4197-BA39-1BE345B9E5C6}" type="slidenum">
              <a:rPr lang="en-US" altLang="en-US" sz="1000" smtClean="0"/>
              <a:pPr/>
              <a:t>131</a:t>
            </a:fld>
            <a:endParaRPr lang="en-US" altLang="en-US" sz="1000" smtClean="0"/>
          </a:p>
        </p:txBody>
      </p:sp>
      <p:sp>
        <p:nvSpPr>
          <p:cNvPr id="284675" name="Rectangle 1026"/>
          <p:cNvSpPr>
            <a:spLocks noChangeArrowheads="1" noTextEdit="1"/>
          </p:cNvSpPr>
          <p:nvPr>
            <p:ph type="sldImg"/>
          </p:nvPr>
        </p:nvSpPr>
        <p:spPr>
          <a:xfrm>
            <a:off x="-571500" y="1146175"/>
            <a:ext cx="4565650" cy="3424238"/>
          </a:xfrm>
          <a:noFill/>
          <a:ln cap="flat"/>
        </p:spPr>
      </p:sp>
      <p:sp>
        <p:nvSpPr>
          <p:cNvPr id="284676" name="Notes Placeholder 1"/>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286723"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Communication (informing) is built in to the rule for a reason.   </a:t>
            </a:r>
          </a:p>
        </p:txBody>
      </p:sp>
      <p:sp>
        <p:nvSpPr>
          <p:cNvPr id="286724"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874E9246-93A4-416F-9C28-1FE722DF1329}" type="slidenum">
              <a:rPr lang="en-US" altLang="en-US" sz="1000" smtClean="0"/>
              <a:pPr/>
              <a:t>132</a:t>
            </a:fld>
            <a:endParaRPr lang="en-US" altLang="en-US" sz="1000"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ln/>
        </p:spPr>
      </p:sp>
      <p:sp>
        <p:nvSpPr>
          <p:cNvPr id="288771"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We can enhance safety in our workplaces if we establish methods to </a:t>
            </a:r>
            <a:r>
              <a:rPr lang="en-US" altLang="en-US" b="1" smtClean="0"/>
              <a:t>coordinate our efforts </a:t>
            </a:r>
            <a:r>
              <a:rPr lang="en-US" altLang="en-US" smtClean="0"/>
              <a:t>and </a:t>
            </a:r>
            <a:r>
              <a:rPr lang="en-US" altLang="en-US" b="1" smtClean="0"/>
              <a:t>communicate effectively </a:t>
            </a:r>
            <a:r>
              <a:rPr lang="en-US" altLang="en-US" smtClean="0"/>
              <a:t>to afford all workers equal protection against hazards. </a:t>
            </a:r>
          </a:p>
          <a:p>
            <a:r>
              <a:rPr lang="en-US" altLang="en-US" smtClean="0"/>
              <a:t>These mechanisms include measures to ensure that all workers on site (and their representatives) can participate in preventing injuries and illnesses. Failure to take these steps could seriously undermine safety programs. </a:t>
            </a:r>
          </a:p>
          <a:p>
            <a:r>
              <a:rPr lang="en-US" altLang="en-US" smtClean="0"/>
              <a:t>For example, if the different departments/employers have inconsistent policies for when and where to wear PPE, workers may mistakenly believe that the equipment is not needed, leading to injury. Inconsistencies in safety policies may also cause workers to question the credibility of safety and health programs, resulting in less meaningful employee engagement and participation. </a:t>
            </a:r>
          </a:p>
        </p:txBody>
      </p:sp>
      <p:sp>
        <p:nvSpPr>
          <p:cNvPr id="288772"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F050A53A-DA51-4913-975D-AE21B04BED06}" type="slidenum">
              <a:rPr lang="en-US" altLang="en-US" sz="1000" smtClean="0"/>
              <a:pPr/>
              <a:t>133</a:t>
            </a:fld>
            <a:endParaRPr lang="en-US" altLang="en-US" sz="1000"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5"/>
          <p:cNvSpPr>
            <a:spLocks noGrp="1" noChangeArrowheads="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3CA8F2DB-700B-4469-B094-C840525EF931}" type="slidenum">
              <a:rPr lang="en-US" altLang="en-US" sz="1000" smtClean="0"/>
              <a:pPr/>
              <a:t>134</a:t>
            </a:fld>
            <a:endParaRPr lang="en-US" altLang="en-US" sz="1000" smtClean="0"/>
          </a:p>
        </p:txBody>
      </p:sp>
      <p:sp>
        <p:nvSpPr>
          <p:cNvPr id="290819" name="Rectangle 2"/>
          <p:cNvSpPr>
            <a:spLocks noChangeArrowheads="1" noTextEdit="1"/>
          </p:cNvSpPr>
          <p:nvPr>
            <p:ph type="sldImg"/>
          </p:nvPr>
        </p:nvSpPr>
        <p:spPr>
          <a:ln cap="flat"/>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ln/>
        </p:spPr>
      </p:sp>
      <p:sp>
        <p:nvSpPr>
          <p:cNvPr id="292867"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92868"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D9E66857-0EF0-4D84-9B0E-9A8674340BA3}" type="slidenum">
              <a:rPr lang="en-US" altLang="en-US" sz="1000" smtClean="0"/>
              <a:pPr/>
              <a:t>135</a:t>
            </a:fld>
            <a:endParaRPr lang="en-US" altLang="en-US" sz="10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685800" y="4400550"/>
            <a:ext cx="5486400" cy="3600450"/>
          </a:xfrm>
          <a:prstGeom prst="rect">
            <a:avLst/>
          </a:prstGeom>
        </p:spPr>
        <p:txBody>
          <a:bodyPr/>
          <a:lstStyle/>
          <a:p>
            <a:pPr marL="171450" indent="-171450">
              <a:buFont typeface="Arial" panose="020B0604020202020204" pitchFamily="34" charset="0"/>
              <a:buChar char="•"/>
              <a:defRPr/>
            </a:pPr>
            <a:r>
              <a:rPr lang="en-US" altLang="en-US" b="1" dirty="0" smtClean="0"/>
              <a:t>Outputs</a:t>
            </a:r>
            <a:r>
              <a:rPr lang="en-US" altLang="en-US" dirty="0" smtClean="0"/>
              <a:t> include the results... products/service quantity/quality/safety. </a:t>
            </a:r>
          </a:p>
          <a:p>
            <a:pPr marL="171450" indent="-171450">
              <a:buFont typeface="Arial" panose="020B0604020202020204" pitchFamily="34" charset="0"/>
              <a:buChar char="•"/>
              <a:defRPr/>
            </a:pPr>
            <a:endParaRPr lang="en-US" altLang="en-US" dirty="0" smtClean="0"/>
          </a:p>
          <a:p>
            <a:pPr>
              <a:defRPr/>
            </a:pPr>
            <a:r>
              <a:rPr lang="en-US" dirty="0" smtClean="0"/>
              <a:t> Safety Performance will indicate the effectiveness of the SHMS.  Safe </a:t>
            </a:r>
            <a:r>
              <a:rPr lang="en-US" b="1" dirty="0" smtClean="0"/>
              <a:t>behaviors</a:t>
            </a:r>
            <a:r>
              <a:rPr lang="en-US" dirty="0" smtClean="0"/>
              <a:t> will be immediate and observable outputs that tell you the SHMS is working (or not)</a:t>
            </a:r>
            <a:endParaRPr lang="en-US" dirty="0"/>
          </a:p>
        </p:txBody>
      </p:sp>
      <p:sp>
        <p:nvSpPr>
          <p:cNvPr id="67588"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23580417-9A8E-4477-A6AE-B9667F476339}" type="slidenum">
              <a:rPr lang="en-US" altLang="en-US" sz="1000" smtClean="0"/>
              <a:pPr/>
              <a:t>17</a:t>
            </a:fld>
            <a:endParaRPr lang="en-US" altLang="en-US" sz="10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73" tIns="45286" rIns="90573" bIns="45286" anchor="b"/>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fld id="{1D268E2A-94FC-4093-8507-E2ECC004119A}" type="slidenum">
              <a:rPr lang="en-US" altLang="en-US" sz="1100">
                <a:solidFill>
                  <a:srgbClr val="000000"/>
                </a:solidFill>
                <a:latin typeface="Times New Roman" panose="02020603050405020304" pitchFamily="18" charset="0"/>
              </a:rPr>
              <a:pPr algn="r"/>
              <a:t>18</a:t>
            </a:fld>
            <a:endParaRPr lang="en-US" altLang="en-US" sz="1100">
              <a:solidFill>
                <a:srgbClr val="000000"/>
              </a:solidFill>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bwMode="auto">
          <a:xfrm>
            <a:off x="381000" y="4416425"/>
            <a:ext cx="6172200" cy="4346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73" tIns="45286" rIns="90573" bIns="45286"/>
          <a:lstStyle/>
          <a:p>
            <a:r>
              <a:rPr lang="en-US" altLang="en-US" sz="1400" smtClean="0"/>
              <a:t>Effective safety and health management programs involve the development and the implementation of a </a:t>
            </a:r>
            <a:r>
              <a:rPr lang="en-US" altLang="en-US" sz="1400" i="1" smtClean="0"/>
              <a:t>system of managing systems</a:t>
            </a:r>
            <a:r>
              <a:rPr lang="en-US" altLang="en-US" sz="1400" smtClean="0"/>
              <a:t>.   When I think about it, a </a:t>
            </a:r>
            <a:r>
              <a:rPr lang="en-US" altLang="en-US" sz="1400" i="1" smtClean="0"/>
              <a:t>system of managing systems</a:t>
            </a:r>
            <a:r>
              <a:rPr lang="en-US" altLang="en-US" sz="1400" smtClean="0"/>
              <a:t> sounds a bit confusing.  What I mean is... </a:t>
            </a:r>
          </a:p>
          <a:p>
            <a:pPr algn="ctr"/>
            <a:r>
              <a:rPr lang="en-US" altLang="en-US" sz="1400" smtClean="0"/>
              <a:t>“effective safety and health management programs</a:t>
            </a:r>
          </a:p>
          <a:p>
            <a:pPr algn="ctr"/>
            <a:r>
              <a:rPr lang="en-US" altLang="en-US" sz="1400" smtClean="0"/>
              <a:t>incorporate a methodical, structured and established approach... </a:t>
            </a:r>
          </a:p>
          <a:p>
            <a:pPr algn="ctr"/>
            <a:r>
              <a:rPr lang="en-US" altLang="en-US" sz="1400" b="1" smtClean="0"/>
              <a:t>to managing... </a:t>
            </a:r>
            <a:endParaRPr lang="en-US" altLang="en-US" sz="1400" smtClean="0"/>
          </a:p>
          <a:p>
            <a:pPr algn="ctr"/>
            <a:r>
              <a:rPr lang="en-US" altLang="en-US" sz="1400" smtClean="0"/>
              <a:t>an organized set of doctrines, policies, programs or principles </a:t>
            </a:r>
          </a:p>
          <a:p>
            <a:pPr algn="ctr"/>
            <a:r>
              <a:rPr lang="en-US" altLang="en-US" sz="1400" smtClean="0"/>
              <a:t>which are intended to explain the arrangement or working of a whole.”</a:t>
            </a:r>
          </a:p>
          <a:p>
            <a:r>
              <a:rPr lang="en-US" altLang="en-US" sz="1400" smtClean="0"/>
              <a:t>. . . again, a </a:t>
            </a:r>
            <a:r>
              <a:rPr lang="en-US" altLang="en-US" sz="1400" i="1" smtClean="0"/>
              <a:t>system of managing systems!</a:t>
            </a:r>
            <a:endParaRPr lang="en-US" altLang="en-US" sz="1400" smtClean="0"/>
          </a:p>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78" tIns="47490" rIns="94978" bIns="47490" anchor="b"/>
          <a:lstStyle>
            <a:lvl1pPr defTabSz="930275">
              <a:defRPr sz="1400">
                <a:solidFill>
                  <a:schemeClr val="tx1"/>
                </a:solidFill>
                <a:latin typeface="Arial" panose="020B0604020202020204" pitchFamily="34" charset="0"/>
              </a:defRPr>
            </a:lvl1pPr>
            <a:lvl2pPr marL="742950" indent="-285750" defTabSz="930275">
              <a:defRPr sz="1400">
                <a:solidFill>
                  <a:schemeClr val="tx1"/>
                </a:solidFill>
                <a:latin typeface="Arial" panose="020B0604020202020204" pitchFamily="34" charset="0"/>
              </a:defRPr>
            </a:lvl2pPr>
            <a:lvl3pPr marL="1143000" indent="-228600" defTabSz="930275">
              <a:defRPr sz="1400">
                <a:solidFill>
                  <a:schemeClr val="tx1"/>
                </a:solidFill>
                <a:latin typeface="Arial" panose="020B0604020202020204" pitchFamily="34" charset="0"/>
              </a:defRPr>
            </a:lvl3pPr>
            <a:lvl4pPr marL="1600200" indent="-228600" defTabSz="930275">
              <a:defRPr sz="1400">
                <a:solidFill>
                  <a:schemeClr val="tx1"/>
                </a:solidFill>
                <a:latin typeface="Arial" panose="020B0604020202020204" pitchFamily="34" charset="0"/>
              </a:defRPr>
            </a:lvl4pPr>
            <a:lvl5pPr marL="2057400" indent="-228600" defTabSz="930275">
              <a:defRPr sz="14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400">
                <a:solidFill>
                  <a:schemeClr val="tx1"/>
                </a:solidFill>
                <a:latin typeface="Arial" panose="020B0604020202020204" pitchFamily="34" charset="0"/>
              </a:defRPr>
            </a:lvl9pPr>
          </a:lstStyle>
          <a:p>
            <a:pPr algn="r"/>
            <a:fld id="{3F63F234-D96F-4BE0-BA2F-6E93DF6C86E1}" type="slidenum">
              <a:rPr lang="en-US" altLang="en-US" sz="1200">
                <a:solidFill>
                  <a:srgbClr val="000000"/>
                </a:solidFill>
                <a:latin typeface="Times New Roman" panose="02020603050405020304" pitchFamily="18" charset="0"/>
              </a:rPr>
              <a:pPr algn="r"/>
              <a:t>19</a:t>
            </a:fld>
            <a:endParaRPr lang="en-US" altLang="en-US" sz="1200">
              <a:solidFill>
                <a:srgbClr val="000000"/>
              </a:solidFill>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xfrm>
            <a:off x="1266825" y="715963"/>
            <a:ext cx="4783138" cy="3587750"/>
          </a:xfrm>
          <a:ln/>
        </p:spPr>
      </p:sp>
      <p:sp>
        <p:nvSpPr>
          <p:cNvPr id="71684" name="Rectangle 3"/>
          <p:cNvSpPr>
            <a:spLocks noGrp="1" noChangeArrowheads="1"/>
          </p:cNvSpPr>
          <p:nvPr>
            <p:ph type="body" idx="1"/>
          </p:nvPr>
        </p:nvSpPr>
        <p:spPr bwMode="auto">
          <a:xfrm>
            <a:off x="731838" y="4383088"/>
            <a:ext cx="5770562"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900" smtClean="0"/>
              <a:t>(Trainer)</a:t>
            </a:r>
          </a:p>
          <a:p>
            <a:r>
              <a:rPr lang="en-US" altLang="en-US" sz="1900" smtClean="0"/>
              <a:t>Remember, the major elements (categories or sub-components) fall within the 3 Components of an Organizational Safety and Health Management System.</a:t>
            </a:r>
          </a:p>
          <a:p>
            <a:endParaRPr lang="en-US" altLang="en-US" sz="1900" smtClean="0"/>
          </a:p>
          <a:p>
            <a:r>
              <a:rPr lang="en-US" altLang="en-US" sz="1900" i="1" smtClean="0"/>
              <a:t>This Slide is primarily to illustrate where each of the attributes or sub-elements reside, while re-illustrating the relationship of the components and sub-components (or major elements) .</a:t>
            </a:r>
          </a:p>
          <a:p>
            <a:endParaRPr lang="en-US" altLang="en-US" sz="1900" smtClean="0"/>
          </a:p>
        </p:txBody>
      </p:sp>
      <p:sp>
        <p:nvSpPr>
          <p:cNvPr id="71685" name="Date Placeholder 1"/>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1400">
                <a:solidFill>
                  <a:schemeClr val="tx1"/>
                </a:solidFill>
                <a:latin typeface="Arial" panose="020B0604020202020204" pitchFamily="34" charset="0"/>
              </a:defRPr>
            </a:lvl1pPr>
            <a:lvl2pPr marL="769938" indent="-295275" defTabSz="963613">
              <a:defRPr sz="1400">
                <a:solidFill>
                  <a:schemeClr val="tx1"/>
                </a:solidFill>
                <a:latin typeface="Arial" panose="020B0604020202020204" pitchFamily="34" charset="0"/>
              </a:defRPr>
            </a:lvl2pPr>
            <a:lvl3pPr marL="1184275" indent="-236538" defTabSz="963613">
              <a:defRPr sz="1400">
                <a:solidFill>
                  <a:schemeClr val="tx1"/>
                </a:solidFill>
                <a:latin typeface="Arial" panose="020B0604020202020204" pitchFamily="34" charset="0"/>
              </a:defRPr>
            </a:lvl3pPr>
            <a:lvl4pPr marL="1658938" indent="-236538" defTabSz="963613">
              <a:defRPr sz="1400">
                <a:solidFill>
                  <a:schemeClr val="tx1"/>
                </a:solidFill>
                <a:latin typeface="Arial" panose="020B0604020202020204" pitchFamily="34" charset="0"/>
              </a:defRPr>
            </a:lvl4pPr>
            <a:lvl5pPr marL="2133600" indent="-236538" defTabSz="963613">
              <a:defRPr sz="1400">
                <a:solidFill>
                  <a:schemeClr val="tx1"/>
                </a:solidFill>
                <a:latin typeface="Arial" panose="020B0604020202020204" pitchFamily="34" charset="0"/>
              </a:defRPr>
            </a:lvl5pPr>
            <a:lvl6pPr marL="2590800" indent="-236538" defTabSz="963613" eaLnBrk="0" fontAlgn="base" hangingPunct="0">
              <a:spcBef>
                <a:spcPct val="0"/>
              </a:spcBef>
              <a:spcAft>
                <a:spcPct val="0"/>
              </a:spcAft>
              <a:defRPr sz="1400">
                <a:solidFill>
                  <a:schemeClr val="tx1"/>
                </a:solidFill>
                <a:latin typeface="Arial" panose="020B0604020202020204" pitchFamily="34" charset="0"/>
              </a:defRPr>
            </a:lvl6pPr>
            <a:lvl7pPr marL="3048000" indent="-236538" defTabSz="963613" eaLnBrk="0" fontAlgn="base" hangingPunct="0">
              <a:spcBef>
                <a:spcPct val="0"/>
              </a:spcBef>
              <a:spcAft>
                <a:spcPct val="0"/>
              </a:spcAft>
              <a:defRPr sz="1400">
                <a:solidFill>
                  <a:schemeClr val="tx1"/>
                </a:solidFill>
                <a:latin typeface="Arial" panose="020B0604020202020204" pitchFamily="34" charset="0"/>
              </a:defRPr>
            </a:lvl7pPr>
            <a:lvl8pPr marL="3505200" indent="-236538" defTabSz="963613" eaLnBrk="0" fontAlgn="base" hangingPunct="0">
              <a:spcBef>
                <a:spcPct val="0"/>
              </a:spcBef>
              <a:spcAft>
                <a:spcPct val="0"/>
              </a:spcAft>
              <a:defRPr sz="1400">
                <a:solidFill>
                  <a:schemeClr val="tx1"/>
                </a:solidFill>
                <a:latin typeface="Arial" panose="020B0604020202020204" pitchFamily="34" charset="0"/>
              </a:defRPr>
            </a:lvl8pPr>
            <a:lvl9pPr marL="3962400" indent="-236538" defTabSz="963613"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200" i="0" smtClean="0">
                <a:solidFill>
                  <a:srgbClr val="000000"/>
                </a:solidFill>
                <a:latin typeface="Times New Roman" panose="02020603050405020304" pitchFamily="18" charset="0"/>
              </a:rPr>
              <a:t>EFO, July 15, 2014</a:t>
            </a:r>
          </a:p>
        </p:txBody>
      </p:sp>
      <p:sp>
        <p:nvSpPr>
          <p:cNvPr id="71686" name="Header Placeholder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1400">
                <a:solidFill>
                  <a:schemeClr val="tx1"/>
                </a:solidFill>
                <a:latin typeface="Arial" panose="020B0604020202020204" pitchFamily="34" charset="0"/>
              </a:defRPr>
            </a:lvl1pPr>
            <a:lvl2pPr marL="769938" indent="-295275" defTabSz="963613">
              <a:defRPr sz="1400">
                <a:solidFill>
                  <a:schemeClr val="tx1"/>
                </a:solidFill>
                <a:latin typeface="Arial" panose="020B0604020202020204" pitchFamily="34" charset="0"/>
              </a:defRPr>
            </a:lvl2pPr>
            <a:lvl3pPr marL="1184275" indent="-236538" defTabSz="963613">
              <a:defRPr sz="1400">
                <a:solidFill>
                  <a:schemeClr val="tx1"/>
                </a:solidFill>
                <a:latin typeface="Arial" panose="020B0604020202020204" pitchFamily="34" charset="0"/>
              </a:defRPr>
            </a:lvl3pPr>
            <a:lvl4pPr marL="1658938" indent="-236538" defTabSz="963613">
              <a:defRPr sz="1400">
                <a:solidFill>
                  <a:schemeClr val="tx1"/>
                </a:solidFill>
                <a:latin typeface="Arial" panose="020B0604020202020204" pitchFamily="34" charset="0"/>
              </a:defRPr>
            </a:lvl4pPr>
            <a:lvl5pPr marL="2133600" indent="-236538" defTabSz="963613">
              <a:defRPr sz="1400">
                <a:solidFill>
                  <a:schemeClr val="tx1"/>
                </a:solidFill>
                <a:latin typeface="Arial" panose="020B0604020202020204" pitchFamily="34" charset="0"/>
              </a:defRPr>
            </a:lvl5pPr>
            <a:lvl6pPr marL="2590800" indent="-236538" defTabSz="963613" eaLnBrk="0" fontAlgn="base" hangingPunct="0">
              <a:spcBef>
                <a:spcPct val="0"/>
              </a:spcBef>
              <a:spcAft>
                <a:spcPct val="0"/>
              </a:spcAft>
              <a:defRPr sz="1400">
                <a:solidFill>
                  <a:schemeClr val="tx1"/>
                </a:solidFill>
                <a:latin typeface="Arial" panose="020B0604020202020204" pitchFamily="34" charset="0"/>
              </a:defRPr>
            </a:lvl6pPr>
            <a:lvl7pPr marL="3048000" indent="-236538" defTabSz="963613" eaLnBrk="0" fontAlgn="base" hangingPunct="0">
              <a:spcBef>
                <a:spcPct val="0"/>
              </a:spcBef>
              <a:spcAft>
                <a:spcPct val="0"/>
              </a:spcAft>
              <a:defRPr sz="1400">
                <a:solidFill>
                  <a:schemeClr val="tx1"/>
                </a:solidFill>
                <a:latin typeface="Arial" panose="020B0604020202020204" pitchFamily="34" charset="0"/>
              </a:defRPr>
            </a:lvl7pPr>
            <a:lvl8pPr marL="3505200" indent="-236538" defTabSz="963613" eaLnBrk="0" fontAlgn="base" hangingPunct="0">
              <a:spcBef>
                <a:spcPct val="0"/>
              </a:spcBef>
              <a:spcAft>
                <a:spcPct val="0"/>
              </a:spcAft>
              <a:defRPr sz="1400">
                <a:solidFill>
                  <a:schemeClr val="tx1"/>
                </a:solidFill>
                <a:latin typeface="Arial" panose="020B0604020202020204" pitchFamily="34" charset="0"/>
              </a:defRPr>
            </a:lvl8pPr>
            <a:lvl9pPr marL="3962400" indent="-236538" defTabSz="963613"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200" i="0" smtClean="0">
                <a:solidFill>
                  <a:srgbClr val="000000"/>
                </a:solidFill>
                <a:latin typeface="Times New Roman" panose="02020603050405020304" pitchFamily="18" charset="0"/>
              </a:rPr>
              <a:t>SHARP Assessment Workshop training for New OR-OSHA Consultants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900" smtClean="0"/>
              <a:t>(Trainer)</a:t>
            </a:r>
          </a:p>
          <a:p>
            <a:r>
              <a:rPr lang="en-US" altLang="en-US" sz="1900" smtClean="0"/>
              <a:t>The Cultural Component deals with “How We Do Things Here”</a:t>
            </a:r>
          </a:p>
          <a:p>
            <a:endParaRPr lang="en-US" altLang="en-US" sz="1900" smtClean="0"/>
          </a:p>
        </p:txBody>
      </p:sp>
      <p:sp>
        <p:nvSpPr>
          <p:cNvPr id="737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1400">
                <a:solidFill>
                  <a:schemeClr val="tx1"/>
                </a:solidFill>
                <a:latin typeface="Arial" panose="020B0604020202020204" pitchFamily="34" charset="0"/>
              </a:defRPr>
            </a:lvl1pPr>
            <a:lvl2pPr marL="769938" indent="-295275" defTabSz="963613">
              <a:defRPr sz="1400">
                <a:solidFill>
                  <a:schemeClr val="tx1"/>
                </a:solidFill>
                <a:latin typeface="Arial" panose="020B0604020202020204" pitchFamily="34" charset="0"/>
              </a:defRPr>
            </a:lvl2pPr>
            <a:lvl3pPr marL="1184275" indent="-236538" defTabSz="963613">
              <a:defRPr sz="1400">
                <a:solidFill>
                  <a:schemeClr val="tx1"/>
                </a:solidFill>
                <a:latin typeface="Arial" panose="020B0604020202020204" pitchFamily="34" charset="0"/>
              </a:defRPr>
            </a:lvl3pPr>
            <a:lvl4pPr marL="1658938" indent="-236538" defTabSz="963613">
              <a:defRPr sz="1400">
                <a:solidFill>
                  <a:schemeClr val="tx1"/>
                </a:solidFill>
                <a:latin typeface="Arial" panose="020B0604020202020204" pitchFamily="34" charset="0"/>
              </a:defRPr>
            </a:lvl4pPr>
            <a:lvl5pPr marL="2133600" indent="-236538" defTabSz="963613">
              <a:defRPr sz="1400">
                <a:solidFill>
                  <a:schemeClr val="tx1"/>
                </a:solidFill>
                <a:latin typeface="Arial" panose="020B0604020202020204" pitchFamily="34" charset="0"/>
              </a:defRPr>
            </a:lvl5pPr>
            <a:lvl6pPr marL="2590800" indent="-236538" defTabSz="963613" eaLnBrk="0" fontAlgn="base" hangingPunct="0">
              <a:spcBef>
                <a:spcPct val="0"/>
              </a:spcBef>
              <a:spcAft>
                <a:spcPct val="0"/>
              </a:spcAft>
              <a:defRPr sz="1400">
                <a:solidFill>
                  <a:schemeClr val="tx1"/>
                </a:solidFill>
                <a:latin typeface="Arial" panose="020B0604020202020204" pitchFamily="34" charset="0"/>
              </a:defRPr>
            </a:lvl6pPr>
            <a:lvl7pPr marL="3048000" indent="-236538" defTabSz="963613" eaLnBrk="0" fontAlgn="base" hangingPunct="0">
              <a:spcBef>
                <a:spcPct val="0"/>
              </a:spcBef>
              <a:spcAft>
                <a:spcPct val="0"/>
              </a:spcAft>
              <a:defRPr sz="1400">
                <a:solidFill>
                  <a:schemeClr val="tx1"/>
                </a:solidFill>
                <a:latin typeface="Arial" panose="020B0604020202020204" pitchFamily="34" charset="0"/>
              </a:defRPr>
            </a:lvl7pPr>
            <a:lvl8pPr marL="3505200" indent="-236538" defTabSz="963613" eaLnBrk="0" fontAlgn="base" hangingPunct="0">
              <a:spcBef>
                <a:spcPct val="0"/>
              </a:spcBef>
              <a:spcAft>
                <a:spcPct val="0"/>
              </a:spcAft>
              <a:defRPr sz="1400">
                <a:solidFill>
                  <a:schemeClr val="tx1"/>
                </a:solidFill>
                <a:latin typeface="Arial" panose="020B0604020202020204" pitchFamily="34" charset="0"/>
              </a:defRPr>
            </a:lvl8pPr>
            <a:lvl9pPr marL="3962400" indent="-236538" defTabSz="963613" eaLnBrk="0" fontAlgn="base" hangingPunct="0">
              <a:spcBef>
                <a:spcPct val="0"/>
              </a:spcBef>
              <a:spcAft>
                <a:spcPct val="0"/>
              </a:spcAft>
              <a:defRPr sz="1400">
                <a:solidFill>
                  <a:schemeClr val="tx1"/>
                </a:solidFill>
                <a:latin typeface="Arial" panose="020B0604020202020204" pitchFamily="34" charset="0"/>
              </a:defRPr>
            </a:lvl9pPr>
          </a:lstStyle>
          <a:p>
            <a:fld id="{4E2A1AB6-F5AD-4EF6-A4E6-B7B4C2477377}" type="slidenum">
              <a:rPr lang="en-US" altLang="en-US" sz="1200" i="0" smtClean="0">
                <a:solidFill>
                  <a:srgbClr val="000000"/>
                </a:solidFill>
                <a:latin typeface="Times New Roman" panose="02020603050405020304" pitchFamily="18" charset="0"/>
              </a:rPr>
              <a:pPr/>
              <a:t>20</a:t>
            </a:fld>
            <a:endParaRPr lang="en-US" altLang="en-US" sz="1200" i="0" smtClean="0">
              <a:solidFill>
                <a:srgbClr val="000000"/>
              </a:solidFill>
              <a:latin typeface="Times New Roman" panose="02020603050405020304" pitchFamily="18" charset="0"/>
            </a:endParaRPr>
          </a:p>
        </p:txBody>
      </p:sp>
      <p:sp>
        <p:nvSpPr>
          <p:cNvPr id="73733" name="Header Placeholder 1"/>
          <p:cNvSpPr>
            <a:spLocks noGrp="1"/>
          </p:cNvSpPr>
          <p:nvPr>
            <p:ph type="hdr" sz="quarter"/>
          </p:nvPr>
        </p:nvSpPr>
        <p:spPr>
          <a:noFill/>
        </p:spPr>
        <p:txBody>
          <a:bodyPr/>
          <a:lstStyle>
            <a:lvl1pPr defTabSz="963613">
              <a:defRPr sz="1400">
                <a:solidFill>
                  <a:schemeClr val="tx1"/>
                </a:solidFill>
                <a:latin typeface="Arial" panose="020B0604020202020204" pitchFamily="34" charset="0"/>
              </a:defRPr>
            </a:lvl1pPr>
            <a:lvl2pPr marL="742950" indent="-285750" defTabSz="963613">
              <a:defRPr sz="1400">
                <a:solidFill>
                  <a:schemeClr val="tx1"/>
                </a:solidFill>
                <a:latin typeface="Arial" panose="020B0604020202020204" pitchFamily="34" charset="0"/>
              </a:defRPr>
            </a:lvl2pPr>
            <a:lvl3pPr marL="1143000" indent="-228600" defTabSz="963613">
              <a:defRPr sz="1400">
                <a:solidFill>
                  <a:schemeClr val="tx1"/>
                </a:solidFill>
                <a:latin typeface="Arial" panose="020B0604020202020204" pitchFamily="34" charset="0"/>
              </a:defRPr>
            </a:lvl3pPr>
            <a:lvl4pPr marL="1600200" indent="-228600" defTabSz="963613">
              <a:defRPr sz="1400">
                <a:solidFill>
                  <a:schemeClr val="tx1"/>
                </a:solidFill>
                <a:latin typeface="Arial" panose="020B0604020202020204" pitchFamily="34" charset="0"/>
              </a:defRPr>
            </a:lvl4pPr>
            <a:lvl5pPr marL="2057400" indent="-228600" defTabSz="963613">
              <a:defRPr sz="1400">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200" i="0" smtClean="0">
                <a:solidFill>
                  <a:srgbClr val="000000"/>
                </a:solidFill>
                <a:latin typeface="Times New Roman" panose="02020603050405020304" pitchFamily="18" charset="0"/>
              </a:rPr>
              <a:t>SHARP Assessment Workshop training for New OR-OSHA Consultants </a:t>
            </a:r>
          </a:p>
        </p:txBody>
      </p:sp>
      <p:sp>
        <p:nvSpPr>
          <p:cNvPr id="73734" name="Date Placeholder 2"/>
          <p:cNvSpPr>
            <a:spLocks noGrp="1"/>
          </p:cNvSpPr>
          <p:nvPr>
            <p:ph type="dt" sz="quarter" idx="1"/>
          </p:nvPr>
        </p:nvSpPr>
        <p:spPr>
          <a:noFill/>
        </p:spPr>
        <p:txBody>
          <a:bodyPr/>
          <a:lstStyle>
            <a:lvl1pPr defTabSz="963613">
              <a:defRPr sz="1400">
                <a:solidFill>
                  <a:schemeClr val="tx1"/>
                </a:solidFill>
                <a:latin typeface="Arial" panose="020B0604020202020204" pitchFamily="34" charset="0"/>
              </a:defRPr>
            </a:lvl1pPr>
            <a:lvl2pPr marL="742950" indent="-285750" defTabSz="963613">
              <a:defRPr sz="1400">
                <a:solidFill>
                  <a:schemeClr val="tx1"/>
                </a:solidFill>
                <a:latin typeface="Arial" panose="020B0604020202020204" pitchFamily="34" charset="0"/>
              </a:defRPr>
            </a:lvl2pPr>
            <a:lvl3pPr marL="1143000" indent="-228600" defTabSz="963613">
              <a:defRPr sz="1400">
                <a:solidFill>
                  <a:schemeClr val="tx1"/>
                </a:solidFill>
                <a:latin typeface="Arial" panose="020B0604020202020204" pitchFamily="34" charset="0"/>
              </a:defRPr>
            </a:lvl3pPr>
            <a:lvl4pPr marL="1600200" indent="-228600" defTabSz="963613">
              <a:defRPr sz="1400">
                <a:solidFill>
                  <a:schemeClr val="tx1"/>
                </a:solidFill>
                <a:latin typeface="Arial" panose="020B0604020202020204" pitchFamily="34" charset="0"/>
              </a:defRPr>
            </a:lvl4pPr>
            <a:lvl5pPr marL="2057400" indent="-228600" defTabSz="963613">
              <a:defRPr sz="1400">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200" i="0" smtClean="0">
                <a:solidFill>
                  <a:srgbClr val="000000"/>
                </a:solidFill>
                <a:latin typeface="Times New Roman" panose="02020603050405020304" pitchFamily="18" charset="0"/>
              </a:rPr>
              <a:t>EFO, July 15, 2014</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bwMode="auto">
          <a:xfrm>
            <a:off x="731838" y="4560888"/>
            <a:ext cx="5932487"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900" smtClean="0"/>
              <a:t>(Trainer)</a:t>
            </a:r>
          </a:p>
          <a:p>
            <a:r>
              <a:rPr lang="en-US" altLang="en-US" sz="1900" smtClean="0"/>
              <a:t>The culture in our workplace is affected by </a:t>
            </a:r>
            <a:r>
              <a:rPr lang="en-US" altLang="en-US" sz="1900" b="1" smtClean="0"/>
              <a:t>management leadership</a:t>
            </a:r>
            <a:r>
              <a:rPr lang="en-US" altLang="en-US" sz="1900" smtClean="0"/>
              <a:t> as much as it is affected by </a:t>
            </a:r>
            <a:r>
              <a:rPr lang="en-US" altLang="en-US" sz="1900" b="1" smtClean="0"/>
              <a:t>employee participation</a:t>
            </a:r>
            <a:r>
              <a:rPr lang="en-US" altLang="en-US" sz="1900" smtClean="0"/>
              <a:t> (the ability and success of employees to be meaningfully and actively involved in the safety program.</a:t>
            </a:r>
          </a:p>
          <a:p>
            <a:endParaRPr lang="en-US" altLang="en-US" sz="1900" smtClean="0"/>
          </a:p>
          <a:p>
            <a:endParaRPr lang="en-US" altLang="en-US" sz="1900" smtClean="0"/>
          </a:p>
        </p:txBody>
      </p:sp>
      <p:sp>
        <p:nvSpPr>
          <p:cNvPr id="75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1400">
                <a:solidFill>
                  <a:schemeClr val="tx1"/>
                </a:solidFill>
                <a:latin typeface="Arial" panose="020B0604020202020204" pitchFamily="34" charset="0"/>
              </a:defRPr>
            </a:lvl1pPr>
            <a:lvl2pPr marL="769938" indent="-295275" defTabSz="963613">
              <a:defRPr sz="1400">
                <a:solidFill>
                  <a:schemeClr val="tx1"/>
                </a:solidFill>
                <a:latin typeface="Arial" panose="020B0604020202020204" pitchFamily="34" charset="0"/>
              </a:defRPr>
            </a:lvl2pPr>
            <a:lvl3pPr marL="1184275" indent="-236538" defTabSz="963613">
              <a:defRPr sz="1400">
                <a:solidFill>
                  <a:schemeClr val="tx1"/>
                </a:solidFill>
                <a:latin typeface="Arial" panose="020B0604020202020204" pitchFamily="34" charset="0"/>
              </a:defRPr>
            </a:lvl3pPr>
            <a:lvl4pPr marL="1658938" indent="-236538" defTabSz="963613">
              <a:defRPr sz="1400">
                <a:solidFill>
                  <a:schemeClr val="tx1"/>
                </a:solidFill>
                <a:latin typeface="Arial" panose="020B0604020202020204" pitchFamily="34" charset="0"/>
              </a:defRPr>
            </a:lvl4pPr>
            <a:lvl5pPr marL="2133600" indent="-236538" defTabSz="963613">
              <a:defRPr sz="1400">
                <a:solidFill>
                  <a:schemeClr val="tx1"/>
                </a:solidFill>
                <a:latin typeface="Arial" panose="020B0604020202020204" pitchFamily="34" charset="0"/>
              </a:defRPr>
            </a:lvl5pPr>
            <a:lvl6pPr marL="2590800" indent="-236538" defTabSz="963613" eaLnBrk="0" fontAlgn="base" hangingPunct="0">
              <a:spcBef>
                <a:spcPct val="0"/>
              </a:spcBef>
              <a:spcAft>
                <a:spcPct val="0"/>
              </a:spcAft>
              <a:defRPr sz="1400">
                <a:solidFill>
                  <a:schemeClr val="tx1"/>
                </a:solidFill>
                <a:latin typeface="Arial" panose="020B0604020202020204" pitchFamily="34" charset="0"/>
              </a:defRPr>
            </a:lvl6pPr>
            <a:lvl7pPr marL="3048000" indent="-236538" defTabSz="963613" eaLnBrk="0" fontAlgn="base" hangingPunct="0">
              <a:spcBef>
                <a:spcPct val="0"/>
              </a:spcBef>
              <a:spcAft>
                <a:spcPct val="0"/>
              </a:spcAft>
              <a:defRPr sz="1400">
                <a:solidFill>
                  <a:schemeClr val="tx1"/>
                </a:solidFill>
                <a:latin typeface="Arial" panose="020B0604020202020204" pitchFamily="34" charset="0"/>
              </a:defRPr>
            </a:lvl7pPr>
            <a:lvl8pPr marL="3505200" indent="-236538" defTabSz="963613" eaLnBrk="0" fontAlgn="base" hangingPunct="0">
              <a:spcBef>
                <a:spcPct val="0"/>
              </a:spcBef>
              <a:spcAft>
                <a:spcPct val="0"/>
              </a:spcAft>
              <a:defRPr sz="1400">
                <a:solidFill>
                  <a:schemeClr val="tx1"/>
                </a:solidFill>
                <a:latin typeface="Arial" panose="020B0604020202020204" pitchFamily="34" charset="0"/>
              </a:defRPr>
            </a:lvl8pPr>
            <a:lvl9pPr marL="3962400" indent="-236538" defTabSz="963613" eaLnBrk="0" fontAlgn="base" hangingPunct="0">
              <a:spcBef>
                <a:spcPct val="0"/>
              </a:spcBef>
              <a:spcAft>
                <a:spcPct val="0"/>
              </a:spcAft>
              <a:defRPr sz="1400">
                <a:solidFill>
                  <a:schemeClr val="tx1"/>
                </a:solidFill>
                <a:latin typeface="Arial" panose="020B0604020202020204" pitchFamily="34" charset="0"/>
              </a:defRPr>
            </a:lvl9pPr>
          </a:lstStyle>
          <a:p>
            <a:fld id="{85DAB603-945B-4863-B246-892CF1D1B65D}" type="slidenum">
              <a:rPr lang="en-US" altLang="en-US" sz="1200" i="0" smtClean="0">
                <a:solidFill>
                  <a:srgbClr val="000000"/>
                </a:solidFill>
                <a:latin typeface="Times New Roman" panose="02020603050405020304" pitchFamily="18" charset="0"/>
              </a:rPr>
              <a:pPr/>
              <a:t>21</a:t>
            </a:fld>
            <a:endParaRPr lang="en-US" altLang="en-US" sz="1200" i="0" smtClean="0">
              <a:solidFill>
                <a:srgbClr val="000000"/>
              </a:solidFill>
              <a:latin typeface="Times New Roman" panose="02020603050405020304" pitchFamily="18" charset="0"/>
            </a:endParaRPr>
          </a:p>
        </p:txBody>
      </p:sp>
      <p:sp>
        <p:nvSpPr>
          <p:cNvPr id="75781" name="Header Placeholder 1"/>
          <p:cNvSpPr>
            <a:spLocks noGrp="1"/>
          </p:cNvSpPr>
          <p:nvPr>
            <p:ph type="hdr" sz="quarter"/>
          </p:nvPr>
        </p:nvSpPr>
        <p:spPr>
          <a:noFill/>
        </p:spPr>
        <p:txBody>
          <a:bodyPr/>
          <a:lstStyle>
            <a:lvl1pPr defTabSz="963613">
              <a:defRPr sz="1400">
                <a:solidFill>
                  <a:schemeClr val="tx1"/>
                </a:solidFill>
                <a:latin typeface="Arial" panose="020B0604020202020204" pitchFamily="34" charset="0"/>
              </a:defRPr>
            </a:lvl1pPr>
            <a:lvl2pPr marL="742950" indent="-285750" defTabSz="963613">
              <a:defRPr sz="1400">
                <a:solidFill>
                  <a:schemeClr val="tx1"/>
                </a:solidFill>
                <a:latin typeface="Arial" panose="020B0604020202020204" pitchFamily="34" charset="0"/>
              </a:defRPr>
            </a:lvl2pPr>
            <a:lvl3pPr marL="1143000" indent="-228600" defTabSz="963613">
              <a:defRPr sz="1400">
                <a:solidFill>
                  <a:schemeClr val="tx1"/>
                </a:solidFill>
                <a:latin typeface="Arial" panose="020B0604020202020204" pitchFamily="34" charset="0"/>
              </a:defRPr>
            </a:lvl3pPr>
            <a:lvl4pPr marL="1600200" indent="-228600" defTabSz="963613">
              <a:defRPr sz="1400">
                <a:solidFill>
                  <a:schemeClr val="tx1"/>
                </a:solidFill>
                <a:latin typeface="Arial" panose="020B0604020202020204" pitchFamily="34" charset="0"/>
              </a:defRPr>
            </a:lvl4pPr>
            <a:lvl5pPr marL="2057400" indent="-228600" defTabSz="963613">
              <a:defRPr sz="1400">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200" i="0" smtClean="0">
                <a:solidFill>
                  <a:srgbClr val="000000"/>
                </a:solidFill>
                <a:latin typeface="Times New Roman" panose="02020603050405020304" pitchFamily="18" charset="0"/>
              </a:rPr>
              <a:t>SHARP Assessment Workshop training for New OR-OSHA Consultants </a:t>
            </a:r>
          </a:p>
        </p:txBody>
      </p:sp>
      <p:sp>
        <p:nvSpPr>
          <p:cNvPr id="75782" name="Date Placeholder 2"/>
          <p:cNvSpPr>
            <a:spLocks noGrp="1"/>
          </p:cNvSpPr>
          <p:nvPr>
            <p:ph type="dt" sz="quarter" idx="1"/>
          </p:nvPr>
        </p:nvSpPr>
        <p:spPr>
          <a:noFill/>
        </p:spPr>
        <p:txBody>
          <a:bodyPr/>
          <a:lstStyle>
            <a:lvl1pPr defTabSz="963613">
              <a:defRPr sz="1400">
                <a:solidFill>
                  <a:schemeClr val="tx1"/>
                </a:solidFill>
                <a:latin typeface="Arial" panose="020B0604020202020204" pitchFamily="34" charset="0"/>
              </a:defRPr>
            </a:lvl1pPr>
            <a:lvl2pPr marL="742950" indent="-285750" defTabSz="963613">
              <a:defRPr sz="1400">
                <a:solidFill>
                  <a:schemeClr val="tx1"/>
                </a:solidFill>
                <a:latin typeface="Arial" panose="020B0604020202020204" pitchFamily="34" charset="0"/>
              </a:defRPr>
            </a:lvl2pPr>
            <a:lvl3pPr marL="1143000" indent="-228600" defTabSz="963613">
              <a:defRPr sz="1400">
                <a:solidFill>
                  <a:schemeClr val="tx1"/>
                </a:solidFill>
                <a:latin typeface="Arial" panose="020B0604020202020204" pitchFamily="34" charset="0"/>
              </a:defRPr>
            </a:lvl3pPr>
            <a:lvl4pPr marL="1600200" indent="-228600" defTabSz="963613">
              <a:defRPr sz="1400">
                <a:solidFill>
                  <a:schemeClr val="tx1"/>
                </a:solidFill>
                <a:latin typeface="Arial" panose="020B0604020202020204" pitchFamily="34" charset="0"/>
              </a:defRPr>
            </a:lvl4pPr>
            <a:lvl5pPr marL="2057400" indent="-228600" defTabSz="963613">
              <a:defRPr sz="1400">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200" i="0" smtClean="0">
                <a:solidFill>
                  <a:srgbClr val="000000"/>
                </a:solidFill>
                <a:latin typeface="Times New Roman" panose="02020603050405020304" pitchFamily="18" charset="0"/>
              </a:rPr>
              <a:t>EFO, July 15, 2014</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900" smtClean="0"/>
              <a:t>(Trainer)</a:t>
            </a:r>
          </a:p>
          <a:p>
            <a:r>
              <a:rPr lang="en-US" altLang="en-US" sz="1900" smtClean="0"/>
              <a:t>The culture in our workplace is affected by </a:t>
            </a:r>
            <a:r>
              <a:rPr lang="en-US" altLang="en-US" sz="1900" b="1" smtClean="0"/>
              <a:t>employee participation</a:t>
            </a:r>
            <a:r>
              <a:rPr lang="en-US" altLang="en-US" sz="1900" smtClean="0"/>
              <a:t> ,specifically in the opportunities for employees to be involved, the importance and depth of their involvement.</a:t>
            </a:r>
          </a:p>
          <a:p>
            <a:r>
              <a:rPr lang="en-US" altLang="en-US" sz="1900" smtClean="0"/>
              <a:t>Are employees finding and correcting hazards?  Are they meaningfully involved in training programs?  In planning activities? Do they help evaluate Safety and health performance?</a:t>
            </a:r>
          </a:p>
          <a:p>
            <a:endParaRPr lang="en-US" altLang="en-US" sz="1900" smtClean="0"/>
          </a:p>
        </p:txBody>
      </p:sp>
      <p:sp>
        <p:nvSpPr>
          <p:cNvPr id="778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1400">
                <a:solidFill>
                  <a:schemeClr val="tx1"/>
                </a:solidFill>
                <a:latin typeface="Arial" panose="020B0604020202020204" pitchFamily="34" charset="0"/>
              </a:defRPr>
            </a:lvl1pPr>
            <a:lvl2pPr marL="769938" indent="-295275" defTabSz="963613">
              <a:defRPr sz="1400">
                <a:solidFill>
                  <a:schemeClr val="tx1"/>
                </a:solidFill>
                <a:latin typeface="Arial" panose="020B0604020202020204" pitchFamily="34" charset="0"/>
              </a:defRPr>
            </a:lvl2pPr>
            <a:lvl3pPr marL="1184275" indent="-236538" defTabSz="963613">
              <a:defRPr sz="1400">
                <a:solidFill>
                  <a:schemeClr val="tx1"/>
                </a:solidFill>
                <a:latin typeface="Arial" panose="020B0604020202020204" pitchFamily="34" charset="0"/>
              </a:defRPr>
            </a:lvl3pPr>
            <a:lvl4pPr marL="1658938" indent="-236538" defTabSz="963613">
              <a:defRPr sz="1400">
                <a:solidFill>
                  <a:schemeClr val="tx1"/>
                </a:solidFill>
                <a:latin typeface="Arial" panose="020B0604020202020204" pitchFamily="34" charset="0"/>
              </a:defRPr>
            </a:lvl4pPr>
            <a:lvl5pPr marL="2133600" indent="-236538" defTabSz="963613">
              <a:defRPr sz="1400">
                <a:solidFill>
                  <a:schemeClr val="tx1"/>
                </a:solidFill>
                <a:latin typeface="Arial" panose="020B0604020202020204" pitchFamily="34" charset="0"/>
              </a:defRPr>
            </a:lvl5pPr>
            <a:lvl6pPr marL="2590800" indent="-236538" defTabSz="963613" eaLnBrk="0" fontAlgn="base" hangingPunct="0">
              <a:spcBef>
                <a:spcPct val="0"/>
              </a:spcBef>
              <a:spcAft>
                <a:spcPct val="0"/>
              </a:spcAft>
              <a:defRPr sz="1400">
                <a:solidFill>
                  <a:schemeClr val="tx1"/>
                </a:solidFill>
                <a:latin typeface="Arial" panose="020B0604020202020204" pitchFamily="34" charset="0"/>
              </a:defRPr>
            </a:lvl6pPr>
            <a:lvl7pPr marL="3048000" indent="-236538" defTabSz="963613" eaLnBrk="0" fontAlgn="base" hangingPunct="0">
              <a:spcBef>
                <a:spcPct val="0"/>
              </a:spcBef>
              <a:spcAft>
                <a:spcPct val="0"/>
              </a:spcAft>
              <a:defRPr sz="1400">
                <a:solidFill>
                  <a:schemeClr val="tx1"/>
                </a:solidFill>
                <a:latin typeface="Arial" panose="020B0604020202020204" pitchFamily="34" charset="0"/>
              </a:defRPr>
            </a:lvl7pPr>
            <a:lvl8pPr marL="3505200" indent="-236538" defTabSz="963613" eaLnBrk="0" fontAlgn="base" hangingPunct="0">
              <a:spcBef>
                <a:spcPct val="0"/>
              </a:spcBef>
              <a:spcAft>
                <a:spcPct val="0"/>
              </a:spcAft>
              <a:defRPr sz="1400">
                <a:solidFill>
                  <a:schemeClr val="tx1"/>
                </a:solidFill>
                <a:latin typeface="Arial" panose="020B0604020202020204" pitchFamily="34" charset="0"/>
              </a:defRPr>
            </a:lvl8pPr>
            <a:lvl9pPr marL="3962400" indent="-236538" defTabSz="963613" eaLnBrk="0" fontAlgn="base" hangingPunct="0">
              <a:spcBef>
                <a:spcPct val="0"/>
              </a:spcBef>
              <a:spcAft>
                <a:spcPct val="0"/>
              </a:spcAft>
              <a:defRPr sz="1400">
                <a:solidFill>
                  <a:schemeClr val="tx1"/>
                </a:solidFill>
                <a:latin typeface="Arial" panose="020B0604020202020204" pitchFamily="34" charset="0"/>
              </a:defRPr>
            </a:lvl9pPr>
          </a:lstStyle>
          <a:p>
            <a:fld id="{C1F60AD7-B6C8-449F-A0DF-F1C5B0D3C108}" type="slidenum">
              <a:rPr lang="en-US" altLang="en-US" sz="1200" i="0" smtClean="0">
                <a:solidFill>
                  <a:srgbClr val="000000"/>
                </a:solidFill>
                <a:latin typeface="Times New Roman" panose="02020603050405020304" pitchFamily="18" charset="0"/>
              </a:rPr>
              <a:pPr/>
              <a:t>22</a:t>
            </a:fld>
            <a:endParaRPr lang="en-US" altLang="en-US" sz="1200" i="0" smtClean="0">
              <a:solidFill>
                <a:srgbClr val="000000"/>
              </a:solidFill>
              <a:latin typeface="Times New Roman" panose="02020603050405020304" pitchFamily="18" charset="0"/>
            </a:endParaRPr>
          </a:p>
        </p:txBody>
      </p:sp>
      <p:sp>
        <p:nvSpPr>
          <p:cNvPr id="77829" name="Header Placeholder 1"/>
          <p:cNvSpPr>
            <a:spLocks noGrp="1"/>
          </p:cNvSpPr>
          <p:nvPr>
            <p:ph type="hdr" sz="quarter"/>
          </p:nvPr>
        </p:nvSpPr>
        <p:spPr>
          <a:noFill/>
        </p:spPr>
        <p:txBody>
          <a:bodyPr/>
          <a:lstStyle>
            <a:lvl1pPr defTabSz="963613">
              <a:defRPr sz="1400">
                <a:solidFill>
                  <a:schemeClr val="tx1"/>
                </a:solidFill>
                <a:latin typeface="Arial" panose="020B0604020202020204" pitchFamily="34" charset="0"/>
              </a:defRPr>
            </a:lvl1pPr>
            <a:lvl2pPr marL="742950" indent="-285750" defTabSz="963613">
              <a:defRPr sz="1400">
                <a:solidFill>
                  <a:schemeClr val="tx1"/>
                </a:solidFill>
                <a:latin typeface="Arial" panose="020B0604020202020204" pitchFamily="34" charset="0"/>
              </a:defRPr>
            </a:lvl2pPr>
            <a:lvl3pPr marL="1143000" indent="-228600" defTabSz="963613">
              <a:defRPr sz="1400">
                <a:solidFill>
                  <a:schemeClr val="tx1"/>
                </a:solidFill>
                <a:latin typeface="Arial" panose="020B0604020202020204" pitchFamily="34" charset="0"/>
              </a:defRPr>
            </a:lvl3pPr>
            <a:lvl4pPr marL="1600200" indent="-228600" defTabSz="963613">
              <a:defRPr sz="1400">
                <a:solidFill>
                  <a:schemeClr val="tx1"/>
                </a:solidFill>
                <a:latin typeface="Arial" panose="020B0604020202020204" pitchFamily="34" charset="0"/>
              </a:defRPr>
            </a:lvl4pPr>
            <a:lvl5pPr marL="2057400" indent="-228600" defTabSz="963613">
              <a:defRPr sz="1400">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200" i="0" smtClean="0">
                <a:solidFill>
                  <a:srgbClr val="000000"/>
                </a:solidFill>
                <a:latin typeface="Times New Roman" panose="02020603050405020304" pitchFamily="18" charset="0"/>
              </a:rPr>
              <a:t>SHARP Assessment Workshop training for New OR-OSHA Consultants </a:t>
            </a:r>
          </a:p>
        </p:txBody>
      </p:sp>
      <p:sp>
        <p:nvSpPr>
          <p:cNvPr id="77830" name="Date Placeholder 2"/>
          <p:cNvSpPr>
            <a:spLocks noGrp="1"/>
          </p:cNvSpPr>
          <p:nvPr>
            <p:ph type="dt" sz="quarter" idx="1"/>
          </p:nvPr>
        </p:nvSpPr>
        <p:spPr>
          <a:noFill/>
        </p:spPr>
        <p:txBody>
          <a:bodyPr/>
          <a:lstStyle>
            <a:lvl1pPr defTabSz="963613">
              <a:defRPr sz="1400">
                <a:solidFill>
                  <a:schemeClr val="tx1"/>
                </a:solidFill>
                <a:latin typeface="Arial" panose="020B0604020202020204" pitchFamily="34" charset="0"/>
              </a:defRPr>
            </a:lvl1pPr>
            <a:lvl2pPr marL="742950" indent="-285750" defTabSz="963613">
              <a:defRPr sz="1400">
                <a:solidFill>
                  <a:schemeClr val="tx1"/>
                </a:solidFill>
                <a:latin typeface="Arial" panose="020B0604020202020204" pitchFamily="34" charset="0"/>
              </a:defRPr>
            </a:lvl2pPr>
            <a:lvl3pPr marL="1143000" indent="-228600" defTabSz="963613">
              <a:defRPr sz="1400">
                <a:solidFill>
                  <a:schemeClr val="tx1"/>
                </a:solidFill>
                <a:latin typeface="Arial" panose="020B0604020202020204" pitchFamily="34" charset="0"/>
              </a:defRPr>
            </a:lvl3pPr>
            <a:lvl4pPr marL="1600200" indent="-228600" defTabSz="963613">
              <a:defRPr sz="1400">
                <a:solidFill>
                  <a:schemeClr val="tx1"/>
                </a:solidFill>
                <a:latin typeface="Arial" panose="020B0604020202020204" pitchFamily="34" charset="0"/>
              </a:defRPr>
            </a:lvl4pPr>
            <a:lvl5pPr marL="2057400" indent="-228600" defTabSz="963613">
              <a:defRPr sz="1400">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200" i="0" smtClean="0">
                <a:solidFill>
                  <a:srgbClr val="000000"/>
                </a:solidFill>
                <a:latin typeface="Times New Roman" panose="02020603050405020304" pitchFamily="18" charset="0"/>
              </a:rPr>
              <a:t>EFO, July 15, 2014</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900" smtClean="0"/>
              <a:t>(Trainer)</a:t>
            </a:r>
          </a:p>
          <a:p>
            <a:r>
              <a:rPr lang="en-US" altLang="en-US" sz="1900" smtClean="0"/>
              <a:t>The 19 attributes (questions) deal with “methods we use to anticipate and detect workplace hazards” and with how effective we are at preventing and controlling hazards in the workplace</a:t>
            </a:r>
          </a:p>
        </p:txBody>
      </p:sp>
      <p:sp>
        <p:nvSpPr>
          <p:cNvPr id="798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1400">
                <a:solidFill>
                  <a:schemeClr val="tx1"/>
                </a:solidFill>
                <a:latin typeface="Arial" panose="020B0604020202020204" pitchFamily="34" charset="0"/>
              </a:defRPr>
            </a:lvl1pPr>
            <a:lvl2pPr marL="769938" indent="-295275" defTabSz="963613">
              <a:defRPr sz="1400">
                <a:solidFill>
                  <a:schemeClr val="tx1"/>
                </a:solidFill>
                <a:latin typeface="Arial" panose="020B0604020202020204" pitchFamily="34" charset="0"/>
              </a:defRPr>
            </a:lvl2pPr>
            <a:lvl3pPr marL="1184275" indent="-236538" defTabSz="963613">
              <a:defRPr sz="1400">
                <a:solidFill>
                  <a:schemeClr val="tx1"/>
                </a:solidFill>
                <a:latin typeface="Arial" panose="020B0604020202020204" pitchFamily="34" charset="0"/>
              </a:defRPr>
            </a:lvl3pPr>
            <a:lvl4pPr marL="1658938" indent="-236538" defTabSz="963613">
              <a:defRPr sz="1400">
                <a:solidFill>
                  <a:schemeClr val="tx1"/>
                </a:solidFill>
                <a:latin typeface="Arial" panose="020B0604020202020204" pitchFamily="34" charset="0"/>
              </a:defRPr>
            </a:lvl4pPr>
            <a:lvl5pPr marL="2133600" indent="-236538" defTabSz="963613">
              <a:defRPr sz="1400">
                <a:solidFill>
                  <a:schemeClr val="tx1"/>
                </a:solidFill>
                <a:latin typeface="Arial" panose="020B0604020202020204" pitchFamily="34" charset="0"/>
              </a:defRPr>
            </a:lvl5pPr>
            <a:lvl6pPr marL="2590800" indent="-236538" defTabSz="963613" eaLnBrk="0" fontAlgn="base" hangingPunct="0">
              <a:spcBef>
                <a:spcPct val="0"/>
              </a:spcBef>
              <a:spcAft>
                <a:spcPct val="0"/>
              </a:spcAft>
              <a:defRPr sz="1400">
                <a:solidFill>
                  <a:schemeClr val="tx1"/>
                </a:solidFill>
                <a:latin typeface="Arial" panose="020B0604020202020204" pitchFamily="34" charset="0"/>
              </a:defRPr>
            </a:lvl6pPr>
            <a:lvl7pPr marL="3048000" indent="-236538" defTabSz="963613" eaLnBrk="0" fontAlgn="base" hangingPunct="0">
              <a:spcBef>
                <a:spcPct val="0"/>
              </a:spcBef>
              <a:spcAft>
                <a:spcPct val="0"/>
              </a:spcAft>
              <a:defRPr sz="1400">
                <a:solidFill>
                  <a:schemeClr val="tx1"/>
                </a:solidFill>
                <a:latin typeface="Arial" panose="020B0604020202020204" pitchFamily="34" charset="0"/>
              </a:defRPr>
            </a:lvl7pPr>
            <a:lvl8pPr marL="3505200" indent="-236538" defTabSz="963613" eaLnBrk="0" fontAlgn="base" hangingPunct="0">
              <a:spcBef>
                <a:spcPct val="0"/>
              </a:spcBef>
              <a:spcAft>
                <a:spcPct val="0"/>
              </a:spcAft>
              <a:defRPr sz="1400">
                <a:solidFill>
                  <a:schemeClr val="tx1"/>
                </a:solidFill>
                <a:latin typeface="Arial" panose="020B0604020202020204" pitchFamily="34" charset="0"/>
              </a:defRPr>
            </a:lvl8pPr>
            <a:lvl9pPr marL="3962400" indent="-236538" defTabSz="963613" eaLnBrk="0" fontAlgn="base" hangingPunct="0">
              <a:spcBef>
                <a:spcPct val="0"/>
              </a:spcBef>
              <a:spcAft>
                <a:spcPct val="0"/>
              </a:spcAft>
              <a:defRPr sz="1400">
                <a:solidFill>
                  <a:schemeClr val="tx1"/>
                </a:solidFill>
                <a:latin typeface="Arial" panose="020B0604020202020204" pitchFamily="34" charset="0"/>
              </a:defRPr>
            </a:lvl9pPr>
          </a:lstStyle>
          <a:p>
            <a:fld id="{2350EDD6-0BFD-496E-AAA8-9C2E1595DD4C}" type="slidenum">
              <a:rPr lang="en-US" altLang="en-US" sz="1200" i="0" smtClean="0">
                <a:solidFill>
                  <a:srgbClr val="000000"/>
                </a:solidFill>
                <a:latin typeface="Times New Roman" panose="02020603050405020304" pitchFamily="18" charset="0"/>
              </a:rPr>
              <a:pPr/>
              <a:t>23</a:t>
            </a:fld>
            <a:endParaRPr lang="en-US" altLang="en-US" sz="1200" i="0" smtClean="0">
              <a:solidFill>
                <a:srgbClr val="000000"/>
              </a:solidFill>
              <a:latin typeface="Times New Roman" panose="02020603050405020304" pitchFamily="18" charset="0"/>
            </a:endParaRPr>
          </a:p>
        </p:txBody>
      </p:sp>
      <p:sp>
        <p:nvSpPr>
          <p:cNvPr id="79877" name="Header Placeholder 1"/>
          <p:cNvSpPr>
            <a:spLocks noGrp="1"/>
          </p:cNvSpPr>
          <p:nvPr>
            <p:ph type="hdr" sz="quarter"/>
          </p:nvPr>
        </p:nvSpPr>
        <p:spPr>
          <a:noFill/>
        </p:spPr>
        <p:txBody>
          <a:bodyPr/>
          <a:lstStyle>
            <a:lvl1pPr defTabSz="963613">
              <a:defRPr sz="1400">
                <a:solidFill>
                  <a:schemeClr val="tx1"/>
                </a:solidFill>
                <a:latin typeface="Arial" panose="020B0604020202020204" pitchFamily="34" charset="0"/>
              </a:defRPr>
            </a:lvl1pPr>
            <a:lvl2pPr marL="742950" indent="-285750" defTabSz="963613">
              <a:defRPr sz="1400">
                <a:solidFill>
                  <a:schemeClr val="tx1"/>
                </a:solidFill>
                <a:latin typeface="Arial" panose="020B0604020202020204" pitchFamily="34" charset="0"/>
              </a:defRPr>
            </a:lvl2pPr>
            <a:lvl3pPr marL="1143000" indent="-228600" defTabSz="963613">
              <a:defRPr sz="1400">
                <a:solidFill>
                  <a:schemeClr val="tx1"/>
                </a:solidFill>
                <a:latin typeface="Arial" panose="020B0604020202020204" pitchFamily="34" charset="0"/>
              </a:defRPr>
            </a:lvl3pPr>
            <a:lvl4pPr marL="1600200" indent="-228600" defTabSz="963613">
              <a:defRPr sz="1400">
                <a:solidFill>
                  <a:schemeClr val="tx1"/>
                </a:solidFill>
                <a:latin typeface="Arial" panose="020B0604020202020204" pitchFamily="34" charset="0"/>
              </a:defRPr>
            </a:lvl4pPr>
            <a:lvl5pPr marL="2057400" indent="-228600" defTabSz="963613">
              <a:defRPr sz="1400">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200" i="0" smtClean="0">
                <a:solidFill>
                  <a:srgbClr val="000000"/>
                </a:solidFill>
                <a:latin typeface="Times New Roman" panose="02020603050405020304" pitchFamily="18" charset="0"/>
              </a:rPr>
              <a:t>SHARP Assessment Workshop training for New OR-OSHA Consultants </a:t>
            </a:r>
          </a:p>
        </p:txBody>
      </p:sp>
      <p:sp>
        <p:nvSpPr>
          <p:cNvPr id="79878" name="Date Placeholder 2"/>
          <p:cNvSpPr>
            <a:spLocks noGrp="1"/>
          </p:cNvSpPr>
          <p:nvPr>
            <p:ph type="dt" sz="quarter" idx="1"/>
          </p:nvPr>
        </p:nvSpPr>
        <p:spPr>
          <a:noFill/>
        </p:spPr>
        <p:txBody>
          <a:bodyPr/>
          <a:lstStyle>
            <a:lvl1pPr defTabSz="963613">
              <a:defRPr sz="1400">
                <a:solidFill>
                  <a:schemeClr val="tx1"/>
                </a:solidFill>
                <a:latin typeface="Arial" panose="020B0604020202020204" pitchFamily="34" charset="0"/>
              </a:defRPr>
            </a:lvl1pPr>
            <a:lvl2pPr marL="742950" indent="-285750" defTabSz="963613">
              <a:defRPr sz="1400">
                <a:solidFill>
                  <a:schemeClr val="tx1"/>
                </a:solidFill>
                <a:latin typeface="Arial" panose="020B0604020202020204" pitchFamily="34" charset="0"/>
              </a:defRPr>
            </a:lvl2pPr>
            <a:lvl3pPr marL="1143000" indent="-228600" defTabSz="963613">
              <a:defRPr sz="1400">
                <a:solidFill>
                  <a:schemeClr val="tx1"/>
                </a:solidFill>
                <a:latin typeface="Arial" panose="020B0604020202020204" pitchFamily="34" charset="0"/>
              </a:defRPr>
            </a:lvl3pPr>
            <a:lvl4pPr marL="1600200" indent="-228600" defTabSz="963613">
              <a:defRPr sz="1400">
                <a:solidFill>
                  <a:schemeClr val="tx1"/>
                </a:solidFill>
                <a:latin typeface="Arial" panose="020B0604020202020204" pitchFamily="34" charset="0"/>
              </a:defRPr>
            </a:lvl4pPr>
            <a:lvl5pPr marL="2057400" indent="-228600" defTabSz="963613">
              <a:defRPr sz="1400">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200" i="0" smtClean="0">
                <a:solidFill>
                  <a:srgbClr val="000000"/>
                </a:solidFill>
                <a:latin typeface="Times New Roman" panose="02020603050405020304" pitchFamily="18" charset="0"/>
              </a:rPr>
              <a:t>EFO, July 15, 2014</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900" smtClean="0"/>
              <a:t>(Trainer)</a:t>
            </a:r>
          </a:p>
          <a:p>
            <a:r>
              <a:rPr lang="en-US" altLang="en-US" sz="1900" smtClean="0"/>
              <a:t>The Operational component deals with the operations end of what we do.  The shop floor and/or production areas.  From receiving, through production to shipping.</a:t>
            </a:r>
          </a:p>
          <a:p>
            <a:r>
              <a:rPr lang="en-US" altLang="en-US" sz="1900" smtClean="0"/>
              <a:t>Are we finding and fixing hazards in a timely manner?</a:t>
            </a:r>
          </a:p>
          <a:p>
            <a:r>
              <a:rPr lang="en-US" altLang="en-US" sz="1900" smtClean="0"/>
              <a:t>Do we have systems in place to promote continuous improvement?</a:t>
            </a:r>
          </a:p>
        </p:txBody>
      </p:sp>
      <p:sp>
        <p:nvSpPr>
          <p:cNvPr id="819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1400">
                <a:solidFill>
                  <a:schemeClr val="tx1"/>
                </a:solidFill>
                <a:latin typeface="Arial" panose="020B0604020202020204" pitchFamily="34" charset="0"/>
              </a:defRPr>
            </a:lvl1pPr>
            <a:lvl2pPr marL="769938" indent="-295275" defTabSz="963613">
              <a:defRPr sz="1400">
                <a:solidFill>
                  <a:schemeClr val="tx1"/>
                </a:solidFill>
                <a:latin typeface="Arial" panose="020B0604020202020204" pitchFamily="34" charset="0"/>
              </a:defRPr>
            </a:lvl2pPr>
            <a:lvl3pPr marL="1184275" indent="-236538" defTabSz="963613">
              <a:defRPr sz="1400">
                <a:solidFill>
                  <a:schemeClr val="tx1"/>
                </a:solidFill>
                <a:latin typeface="Arial" panose="020B0604020202020204" pitchFamily="34" charset="0"/>
              </a:defRPr>
            </a:lvl3pPr>
            <a:lvl4pPr marL="1658938" indent="-236538" defTabSz="963613">
              <a:defRPr sz="1400">
                <a:solidFill>
                  <a:schemeClr val="tx1"/>
                </a:solidFill>
                <a:latin typeface="Arial" panose="020B0604020202020204" pitchFamily="34" charset="0"/>
              </a:defRPr>
            </a:lvl4pPr>
            <a:lvl5pPr marL="2133600" indent="-236538" defTabSz="963613">
              <a:defRPr sz="1400">
                <a:solidFill>
                  <a:schemeClr val="tx1"/>
                </a:solidFill>
                <a:latin typeface="Arial" panose="020B0604020202020204" pitchFamily="34" charset="0"/>
              </a:defRPr>
            </a:lvl5pPr>
            <a:lvl6pPr marL="2590800" indent="-236538" defTabSz="963613" eaLnBrk="0" fontAlgn="base" hangingPunct="0">
              <a:spcBef>
                <a:spcPct val="0"/>
              </a:spcBef>
              <a:spcAft>
                <a:spcPct val="0"/>
              </a:spcAft>
              <a:defRPr sz="1400">
                <a:solidFill>
                  <a:schemeClr val="tx1"/>
                </a:solidFill>
                <a:latin typeface="Arial" panose="020B0604020202020204" pitchFamily="34" charset="0"/>
              </a:defRPr>
            </a:lvl6pPr>
            <a:lvl7pPr marL="3048000" indent="-236538" defTabSz="963613" eaLnBrk="0" fontAlgn="base" hangingPunct="0">
              <a:spcBef>
                <a:spcPct val="0"/>
              </a:spcBef>
              <a:spcAft>
                <a:spcPct val="0"/>
              </a:spcAft>
              <a:defRPr sz="1400">
                <a:solidFill>
                  <a:schemeClr val="tx1"/>
                </a:solidFill>
                <a:latin typeface="Arial" panose="020B0604020202020204" pitchFamily="34" charset="0"/>
              </a:defRPr>
            </a:lvl7pPr>
            <a:lvl8pPr marL="3505200" indent="-236538" defTabSz="963613" eaLnBrk="0" fontAlgn="base" hangingPunct="0">
              <a:spcBef>
                <a:spcPct val="0"/>
              </a:spcBef>
              <a:spcAft>
                <a:spcPct val="0"/>
              </a:spcAft>
              <a:defRPr sz="1400">
                <a:solidFill>
                  <a:schemeClr val="tx1"/>
                </a:solidFill>
                <a:latin typeface="Arial" panose="020B0604020202020204" pitchFamily="34" charset="0"/>
              </a:defRPr>
            </a:lvl8pPr>
            <a:lvl9pPr marL="3962400" indent="-236538" defTabSz="963613" eaLnBrk="0" fontAlgn="base" hangingPunct="0">
              <a:spcBef>
                <a:spcPct val="0"/>
              </a:spcBef>
              <a:spcAft>
                <a:spcPct val="0"/>
              </a:spcAft>
              <a:defRPr sz="1400">
                <a:solidFill>
                  <a:schemeClr val="tx1"/>
                </a:solidFill>
                <a:latin typeface="Arial" panose="020B0604020202020204" pitchFamily="34" charset="0"/>
              </a:defRPr>
            </a:lvl9pPr>
          </a:lstStyle>
          <a:p>
            <a:fld id="{28FAF3D3-EDE7-4276-A5EC-6DA58F9B58E7}" type="slidenum">
              <a:rPr lang="en-US" altLang="en-US" sz="1200" i="0" smtClean="0">
                <a:solidFill>
                  <a:srgbClr val="000000"/>
                </a:solidFill>
                <a:latin typeface="Times New Roman" panose="02020603050405020304" pitchFamily="18" charset="0"/>
              </a:rPr>
              <a:pPr/>
              <a:t>24</a:t>
            </a:fld>
            <a:endParaRPr lang="en-US" altLang="en-US" sz="1200" i="0" smtClean="0">
              <a:solidFill>
                <a:srgbClr val="000000"/>
              </a:solidFill>
              <a:latin typeface="Times New Roman" panose="02020603050405020304" pitchFamily="18" charset="0"/>
            </a:endParaRPr>
          </a:p>
        </p:txBody>
      </p:sp>
      <p:sp>
        <p:nvSpPr>
          <p:cNvPr id="81925" name="Header Placeholder 1"/>
          <p:cNvSpPr>
            <a:spLocks noGrp="1"/>
          </p:cNvSpPr>
          <p:nvPr>
            <p:ph type="hdr" sz="quarter"/>
          </p:nvPr>
        </p:nvSpPr>
        <p:spPr>
          <a:noFill/>
        </p:spPr>
        <p:txBody>
          <a:bodyPr/>
          <a:lstStyle>
            <a:lvl1pPr defTabSz="963613">
              <a:defRPr sz="1400">
                <a:solidFill>
                  <a:schemeClr val="tx1"/>
                </a:solidFill>
                <a:latin typeface="Arial" panose="020B0604020202020204" pitchFamily="34" charset="0"/>
              </a:defRPr>
            </a:lvl1pPr>
            <a:lvl2pPr marL="742950" indent="-285750" defTabSz="963613">
              <a:defRPr sz="1400">
                <a:solidFill>
                  <a:schemeClr val="tx1"/>
                </a:solidFill>
                <a:latin typeface="Arial" panose="020B0604020202020204" pitchFamily="34" charset="0"/>
              </a:defRPr>
            </a:lvl2pPr>
            <a:lvl3pPr marL="1143000" indent="-228600" defTabSz="963613">
              <a:defRPr sz="1400">
                <a:solidFill>
                  <a:schemeClr val="tx1"/>
                </a:solidFill>
                <a:latin typeface="Arial" panose="020B0604020202020204" pitchFamily="34" charset="0"/>
              </a:defRPr>
            </a:lvl3pPr>
            <a:lvl4pPr marL="1600200" indent="-228600" defTabSz="963613">
              <a:defRPr sz="1400">
                <a:solidFill>
                  <a:schemeClr val="tx1"/>
                </a:solidFill>
                <a:latin typeface="Arial" panose="020B0604020202020204" pitchFamily="34" charset="0"/>
              </a:defRPr>
            </a:lvl4pPr>
            <a:lvl5pPr marL="2057400" indent="-228600" defTabSz="963613">
              <a:defRPr sz="1400">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200" i="0" smtClean="0">
                <a:solidFill>
                  <a:srgbClr val="000000"/>
                </a:solidFill>
                <a:latin typeface="Times New Roman" panose="02020603050405020304" pitchFamily="18" charset="0"/>
              </a:rPr>
              <a:t>SHARP Assessment Workshop training for New OR-OSHA Consultants </a:t>
            </a:r>
          </a:p>
        </p:txBody>
      </p:sp>
      <p:sp>
        <p:nvSpPr>
          <p:cNvPr id="81926" name="Date Placeholder 2"/>
          <p:cNvSpPr>
            <a:spLocks noGrp="1"/>
          </p:cNvSpPr>
          <p:nvPr>
            <p:ph type="dt" sz="quarter" idx="1"/>
          </p:nvPr>
        </p:nvSpPr>
        <p:spPr>
          <a:noFill/>
        </p:spPr>
        <p:txBody>
          <a:bodyPr/>
          <a:lstStyle>
            <a:lvl1pPr defTabSz="963613">
              <a:defRPr sz="1400">
                <a:solidFill>
                  <a:schemeClr val="tx1"/>
                </a:solidFill>
                <a:latin typeface="Arial" panose="020B0604020202020204" pitchFamily="34" charset="0"/>
              </a:defRPr>
            </a:lvl1pPr>
            <a:lvl2pPr marL="742950" indent="-285750" defTabSz="963613">
              <a:defRPr sz="1400">
                <a:solidFill>
                  <a:schemeClr val="tx1"/>
                </a:solidFill>
                <a:latin typeface="Arial" panose="020B0604020202020204" pitchFamily="34" charset="0"/>
              </a:defRPr>
            </a:lvl2pPr>
            <a:lvl3pPr marL="1143000" indent="-228600" defTabSz="963613">
              <a:defRPr sz="1400">
                <a:solidFill>
                  <a:schemeClr val="tx1"/>
                </a:solidFill>
                <a:latin typeface="Arial" panose="020B0604020202020204" pitchFamily="34" charset="0"/>
              </a:defRPr>
            </a:lvl3pPr>
            <a:lvl4pPr marL="1600200" indent="-228600" defTabSz="963613">
              <a:defRPr sz="1400">
                <a:solidFill>
                  <a:schemeClr val="tx1"/>
                </a:solidFill>
                <a:latin typeface="Arial" panose="020B0604020202020204" pitchFamily="34" charset="0"/>
              </a:defRPr>
            </a:lvl4pPr>
            <a:lvl5pPr marL="2057400" indent="-228600" defTabSz="963613">
              <a:defRPr sz="1400">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200" i="0" smtClean="0">
                <a:solidFill>
                  <a:srgbClr val="000000"/>
                </a:solidFill>
                <a:latin typeface="Times New Roman" panose="02020603050405020304" pitchFamily="18" charset="0"/>
              </a:rPr>
              <a:t>EFO, July 15, 2014</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62FD816D-9F48-4742-87DA-40833CA4E7F0}" type="slidenum">
              <a:rPr lang="en-US" altLang="en-US" sz="1000" smtClean="0"/>
              <a:pPr/>
              <a:t>2</a:t>
            </a:fld>
            <a:endParaRPr lang="en-US" altLang="en-US" sz="1000" smtClean="0"/>
          </a:p>
        </p:txBody>
      </p:sp>
      <p:sp>
        <p:nvSpPr>
          <p:cNvPr id="41987" name="Rectangle 1026"/>
          <p:cNvSpPr>
            <a:spLocks noChangeArrowheads="1" noTextEdit="1"/>
          </p:cNvSpPr>
          <p:nvPr>
            <p:ph type="sldImg"/>
          </p:nvPr>
        </p:nvSpPr>
        <p:spPr>
          <a:ln cap="flat"/>
        </p:spPr>
      </p:sp>
      <p:sp>
        <p:nvSpPr>
          <p:cNvPr id="41988" name="Notes Placeholder 1"/>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The primary emphasis of the workshop is to introduce you to the seven elements within the Oregon OSHA’s model for managing safety and health in the workplace.   We’ll take a look at the design factors of each element and the processes that help to ensure effective performance of the safety and health management system.  </a:t>
            </a:r>
          </a:p>
          <a:p>
            <a:endParaRPr lang="en-US" altLang="en-US" smtClean="0">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900" smtClean="0"/>
              <a:t>(Trainer)</a:t>
            </a:r>
          </a:p>
          <a:p>
            <a:r>
              <a:rPr lang="en-US" altLang="en-US" sz="1900" smtClean="0"/>
              <a:t>The Managerial Component  attributes deal with how safety and health gets managed.</a:t>
            </a:r>
          </a:p>
          <a:p>
            <a:r>
              <a:rPr lang="en-US" altLang="en-US" sz="1900" smtClean="0"/>
              <a:t>Are we evaluating and analyzing injury and illness data, hazard incidence data, goals and objectives, and our S&amp;H management systems?</a:t>
            </a:r>
          </a:p>
          <a:p>
            <a:r>
              <a:rPr lang="en-US" altLang="en-US" sz="1900" smtClean="0"/>
              <a:t>How do we assign responsibility, resources and authority?  How does accountability work here?  Do policies promote safety performance?</a:t>
            </a:r>
          </a:p>
          <a:p>
            <a:r>
              <a:rPr lang="en-US" altLang="en-US" sz="1900" smtClean="0"/>
              <a:t>Who is trained in what and how?  Is training effective?</a:t>
            </a:r>
          </a:p>
        </p:txBody>
      </p:sp>
      <p:sp>
        <p:nvSpPr>
          <p:cNvPr id="839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1400">
                <a:solidFill>
                  <a:schemeClr val="tx1"/>
                </a:solidFill>
                <a:latin typeface="Arial" panose="020B0604020202020204" pitchFamily="34" charset="0"/>
              </a:defRPr>
            </a:lvl1pPr>
            <a:lvl2pPr marL="769938" indent="-295275" defTabSz="963613">
              <a:defRPr sz="1400">
                <a:solidFill>
                  <a:schemeClr val="tx1"/>
                </a:solidFill>
                <a:latin typeface="Arial" panose="020B0604020202020204" pitchFamily="34" charset="0"/>
              </a:defRPr>
            </a:lvl2pPr>
            <a:lvl3pPr marL="1184275" indent="-236538" defTabSz="963613">
              <a:defRPr sz="1400">
                <a:solidFill>
                  <a:schemeClr val="tx1"/>
                </a:solidFill>
                <a:latin typeface="Arial" panose="020B0604020202020204" pitchFamily="34" charset="0"/>
              </a:defRPr>
            </a:lvl3pPr>
            <a:lvl4pPr marL="1658938" indent="-236538" defTabSz="963613">
              <a:defRPr sz="1400">
                <a:solidFill>
                  <a:schemeClr val="tx1"/>
                </a:solidFill>
                <a:latin typeface="Arial" panose="020B0604020202020204" pitchFamily="34" charset="0"/>
              </a:defRPr>
            </a:lvl4pPr>
            <a:lvl5pPr marL="2133600" indent="-236538" defTabSz="963613">
              <a:defRPr sz="1400">
                <a:solidFill>
                  <a:schemeClr val="tx1"/>
                </a:solidFill>
                <a:latin typeface="Arial" panose="020B0604020202020204" pitchFamily="34" charset="0"/>
              </a:defRPr>
            </a:lvl5pPr>
            <a:lvl6pPr marL="2590800" indent="-236538" defTabSz="963613" eaLnBrk="0" fontAlgn="base" hangingPunct="0">
              <a:spcBef>
                <a:spcPct val="0"/>
              </a:spcBef>
              <a:spcAft>
                <a:spcPct val="0"/>
              </a:spcAft>
              <a:defRPr sz="1400">
                <a:solidFill>
                  <a:schemeClr val="tx1"/>
                </a:solidFill>
                <a:latin typeface="Arial" panose="020B0604020202020204" pitchFamily="34" charset="0"/>
              </a:defRPr>
            </a:lvl6pPr>
            <a:lvl7pPr marL="3048000" indent="-236538" defTabSz="963613" eaLnBrk="0" fontAlgn="base" hangingPunct="0">
              <a:spcBef>
                <a:spcPct val="0"/>
              </a:spcBef>
              <a:spcAft>
                <a:spcPct val="0"/>
              </a:spcAft>
              <a:defRPr sz="1400">
                <a:solidFill>
                  <a:schemeClr val="tx1"/>
                </a:solidFill>
                <a:latin typeface="Arial" panose="020B0604020202020204" pitchFamily="34" charset="0"/>
              </a:defRPr>
            </a:lvl7pPr>
            <a:lvl8pPr marL="3505200" indent="-236538" defTabSz="963613" eaLnBrk="0" fontAlgn="base" hangingPunct="0">
              <a:spcBef>
                <a:spcPct val="0"/>
              </a:spcBef>
              <a:spcAft>
                <a:spcPct val="0"/>
              </a:spcAft>
              <a:defRPr sz="1400">
                <a:solidFill>
                  <a:schemeClr val="tx1"/>
                </a:solidFill>
                <a:latin typeface="Arial" panose="020B0604020202020204" pitchFamily="34" charset="0"/>
              </a:defRPr>
            </a:lvl8pPr>
            <a:lvl9pPr marL="3962400" indent="-236538" defTabSz="963613" eaLnBrk="0" fontAlgn="base" hangingPunct="0">
              <a:spcBef>
                <a:spcPct val="0"/>
              </a:spcBef>
              <a:spcAft>
                <a:spcPct val="0"/>
              </a:spcAft>
              <a:defRPr sz="1400">
                <a:solidFill>
                  <a:schemeClr val="tx1"/>
                </a:solidFill>
                <a:latin typeface="Arial" panose="020B0604020202020204" pitchFamily="34" charset="0"/>
              </a:defRPr>
            </a:lvl9pPr>
          </a:lstStyle>
          <a:p>
            <a:fld id="{D8692387-49F8-4F64-ACB6-3149EB366DFA}" type="slidenum">
              <a:rPr lang="en-US" altLang="en-US" sz="1200" i="0" smtClean="0">
                <a:solidFill>
                  <a:srgbClr val="000000"/>
                </a:solidFill>
                <a:latin typeface="Times New Roman" panose="02020603050405020304" pitchFamily="18" charset="0"/>
              </a:rPr>
              <a:pPr/>
              <a:t>25</a:t>
            </a:fld>
            <a:endParaRPr lang="en-US" altLang="en-US" sz="1200" i="0" smtClean="0">
              <a:solidFill>
                <a:srgbClr val="000000"/>
              </a:solidFill>
              <a:latin typeface="Times New Roman" panose="02020603050405020304" pitchFamily="18" charset="0"/>
            </a:endParaRPr>
          </a:p>
        </p:txBody>
      </p:sp>
      <p:sp>
        <p:nvSpPr>
          <p:cNvPr id="83973" name="Header Placeholder 1"/>
          <p:cNvSpPr>
            <a:spLocks noGrp="1"/>
          </p:cNvSpPr>
          <p:nvPr>
            <p:ph type="hdr" sz="quarter"/>
          </p:nvPr>
        </p:nvSpPr>
        <p:spPr>
          <a:noFill/>
        </p:spPr>
        <p:txBody>
          <a:bodyPr/>
          <a:lstStyle>
            <a:lvl1pPr defTabSz="963613">
              <a:defRPr sz="1400">
                <a:solidFill>
                  <a:schemeClr val="tx1"/>
                </a:solidFill>
                <a:latin typeface="Arial" panose="020B0604020202020204" pitchFamily="34" charset="0"/>
              </a:defRPr>
            </a:lvl1pPr>
            <a:lvl2pPr marL="742950" indent="-285750" defTabSz="963613">
              <a:defRPr sz="1400">
                <a:solidFill>
                  <a:schemeClr val="tx1"/>
                </a:solidFill>
                <a:latin typeface="Arial" panose="020B0604020202020204" pitchFamily="34" charset="0"/>
              </a:defRPr>
            </a:lvl2pPr>
            <a:lvl3pPr marL="1143000" indent="-228600" defTabSz="963613">
              <a:defRPr sz="1400">
                <a:solidFill>
                  <a:schemeClr val="tx1"/>
                </a:solidFill>
                <a:latin typeface="Arial" panose="020B0604020202020204" pitchFamily="34" charset="0"/>
              </a:defRPr>
            </a:lvl3pPr>
            <a:lvl4pPr marL="1600200" indent="-228600" defTabSz="963613">
              <a:defRPr sz="1400">
                <a:solidFill>
                  <a:schemeClr val="tx1"/>
                </a:solidFill>
                <a:latin typeface="Arial" panose="020B0604020202020204" pitchFamily="34" charset="0"/>
              </a:defRPr>
            </a:lvl4pPr>
            <a:lvl5pPr marL="2057400" indent="-228600" defTabSz="963613">
              <a:defRPr sz="1400">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200" i="0" smtClean="0">
                <a:solidFill>
                  <a:srgbClr val="000000"/>
                </a:solidFill>
                <a:latin typeface="Times New Roman" panose="02020603050405020304" pitchFamily="18" charset="0"/>
              </a:rPr>
              <a:t>SHARP Assessment Workshop training for New OR-OSHA Consultants </a:t>
            </a:r>
          </a:p>
        </p:txBody>
      </p:sp>
      <p:sp>
        <p:nvSpPr>
          <p:cNvPr id="83974" name="Date Placeholder 2"/>
          <p:cNvSpPr>
            <a:spLocks noGrp="1"/>
          </p:cNvSpPr>
          <p:nvPr>
            <p:ph type="dt" sz="quarter" idx="1"/>
          </p:nvPr>
        </p:nvSpPr>
        <p:spPr>
          <a:noFill/>
        </p:spPr>
        <p:txBody>
          <a:bodyPr/>
          <a:lstStyle>
            <a:lvl1pPr defTabSz="963613">
              <a:defRPr sz="1400">
                <a:solidFill>
                  <a:schemeClr val="tx1"/>
                </a:solidFill>
                <a:latin typeface="Arial" panose="020B0604020202020204" pitchFamily="34" charset="0"/>
              </a:defRPr>
            </a:lvl1pPr>
            <a:lvl2pPr marL="742950" indent="-285750" defTabSz="963613">
              <a:defRPr sz="1400">
                <a:solidFill>
                  <a:schemeClr val="tx1"/>
                </a:solidFill>
                <a:latin typeface="Arial" panose="020B0604020202020204" pitchFamily="34" charset="0"/>
              </a:defRPr>
            </a:lvl2pPr>
            <a:lvl3pPr marL="1143000" indent="-228600" defTabSz="963613">
              <a:defRPr sz="1400">
                <a:solidFill>
                  <a:schemeClr val="tx1"/>
                </a:solidFill>
                <a:latin typeface="Arial" panose="020B0604020202020204" pitchFamily="34" charset="0"/>
              </a:defRPr>
            </a:lvl3pPr>
            <a:lvl4pPr marL="1600200" indent="-228600" defTabSz="963613">
              <a:defRPr sz="1400">
                <a:solidFill>
                  <a:schemeClr val="tx1"/>
                </a:solidFill>
                <a:latin typeface="Arial" panose="020B0604020202020204" pitchFamily="34" charset="0"/>
              </a:defRPr>
            </a:lvl4pPr>
            <a:lvl5pPr marL="2057400" indent="-228600" defTabSz="963613">
              <a:defRPr sz="1400">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200" i="0" smtClean="0">
                <a:solidFill>
                  <a:srgbClr val="000000"/>
                </a:solidFill>
                <a:latin typeface="Times New Roman" panose="02020603050405020304" pitchFamily="18" charset="0"/>
              </a:rPr>
              <a:t>EFO, July 15, 2014</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900" smtClean="0"/>
              <a:t>(Trainer)</a:t>
            </a:r>
          </a:p>
          <a:p>
            <a:r>
              <a:rPr lang="en-US" altLang="en-US" sz="1900" smtClean="0"/>
              <a:t>The managerial component deals with traditionally think of as a management function, but it is not limited to management personnel, in that safety management is an US function, not them.</a:t>
            </a:r>
          </a:p>
        </p:txBody>
      </p:sp>
      <p:sp>
        <p:nvSpPr>
          <p:cNvPr id="860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1400">
                <a:solidFill>
                  <a:schemeClr val="tx1"/>
                </a:solidFill>
                <a:latin typeface="Arial" panose="020B0604020202020204" pitchFamily="34" charset="0"/>
              </a:defRPr>
            </a:lvl1pPr>
            <a:lvl2pPr marL="769938" indent="-295275" defTabSz="963613">
              <a:defRPr sz="1400">
                <a:solidFill>
                  <a:schemeClr val="tx1"/>
                </a:solidFill>
                <a:latin typeface="Arial" panose="020B0604020202020204" pitchFamily="34" charset="0"/>
              </a:defRPr>
            </a:lvl2pPr>
            <a:lvl3pPr marL="1184275" indent="-236538" defTabSz="963613">
              <a:defRPr sz="1400">
                <a:solidFill>
                  <a:schemeClr val="tx1"/>
                </a:solidFill>
                <a:latin typeface="Arial" panose="020B0604020202020204" pitchFamily="34" charset="0"/>
              </a:defRPr>
            </a:lvl3pPr>
            <a:lvl4pPr marL="1658938" indent="-236538" defTabSz="963613">
              <a:defRPr sz="1400">
                <a:solidFill>
                  <a:schemeClr val="tx1"/>
                </a:solidFill>
                <a:latin typeface="Arial" panose="020B0604020202020204" pitchFamily="34" charset="0"/>
              </a:defRPr>
            </a:lvl4pPr>
            <a:lvl5pPr marL="2133600" indent="-236538" defTabSz="963613">
              <a:defRPr sz="1400">
                <a:solidFill>
                  <a:schemeClr val="tx1"/>
                </a:solidFill>
                <a:latin typeface="Arial" panose="020B0604020202020204" pitchFamily="34" charset="0"/>
              </a:defRPr>
            </a:lvl5pPr>
            <a:lvl6pPr marL="2590800" indent="-236538" defTabSz="963613" eaLnBrk="0" fontAlgn="base" hangingPunct="0">
              <a:spcBef>
                <a:spcPct val="0"/>
              </a:spcBef>
              <a:spcAft>
                <a:spcPct val="0"/>
              </a:spcAft>
              <a:defRPr sz="1400">
                <a:solidFill>
                  <a:schemeClr val="tx1"/>
                </a:solidFill>
                <a:latin typeface="Arial" panose="020B0604020202020204" pitchFamily="34" charset="0"/>
              </a:defRPr>
            </a:lvl6pPr>
            <a:lvl7pPr marL="3048000" indent="-236538" defTabSz="963613" eaLnBrk="0" fontAlgn="base" hangingPunct="0">
              <a:spcBef>
                <a:spcPct val="0"/>
              </a:spcBef>
              <a:spcAft>
                <a:spcPct val="0"/>
              </a:spcAft>
              <a:defRPr sz="1400">
                <a:solidFill>
                  <a:schemeClr val="tx1"/>
                </a:solidFill>
                <a:latin typeface="Arial" panose="020B0604020202020204" pitchFamily="34" charset="0"/>
              </a:defRPr>
            </a:lvl7pPr>
            <a:lvl8pPr marL="3505200" indent="-236538" defTabSz="963613" eaLnBrk="0" fontAlgn="base" hangingPunct="0">
              <a:spcBef>
                <a:spcPct val="0"/>
              </a:spcBef>
              <a:spcAft>
                <a:spcPct val="0"/>
              </a:spcAft>
              <a:defRPr sz="1400">
                <a:solidFill>
                  <a:schemeClr val="tx1"/>
                </a:solidFill>
                <a:latin typeface="Arial" panose="020B0604020202020204" pitchFamily="34" charset="0"/>
              </a:defRPr>
            </a:lvl8pPr>
            <a:lvl9pPr marL="3962400" indent="-236538" defTabSz="963613" eaLnBrk="0" fontAlgn="base" hangingPunct="0">
              <a:spcBef>
                <a:spcPct val="0"/>
              </a:spcBef>
              <a:spcAft>
                <a:spcPct val="0"/>
              </a:spcAft>
              <a:defRPr sz="1400">
                <a:solidFill>
                  <a:schemeClr val="tx1"/>
                </a:solidFill>
                <a:latin typeface="Arial" panose="020B0604020202020204" pitchFamily="34" charset="0"/>
              </a:defRPr>
            </a:lvl9pPr>
          </a:lstStyle>
          <a:p>
            <a:fld id="{88017DE2-84E8-442D-ADCF-7B85201D359D}" type="slidenum">
              <a:rPr lang="en-US" altLang="en-US" sz="1200" i="0" smtClean="0">
                <a:solidFill>
                  <a:srgbClr val="000000"/>
                </a:solidFill>
                <a:latin typeface="Times New Roman" panose="02020603050405020304" pitchFamily="18" charset="0"/>
              </a:rPr>
              <a:pPr/>
              <a:t>26</a:t>
            </a:fld>
            <a:endParaRPr lang="en-US" altLang="en-US" sz="1200" i="0" smtClean="0">
              <a:solidFill>
                <a:srgbClr val="000000"/>
              </a:solidFill>
              <a:latin typeface="Times New Roman" panose="02020603050405020304" pitchFamily="18" charset="0"/>
            </a:endParaRPr>
          </a:p>
        </p:txBody>
      </p:sp>
      <p:sp>
        <p:nvSpPr>
          <p:cNvPr id="86021" name="Header Placeholder 1"/>
          <p:cNvSpPr>
            <a:spLocks noGrp="1"/>
          </p:cNvSpPr>
          <p:nvPr>
            <p:ph type="hdr" sz="quarter"/>
          </p:nvPr>
        </p:nvSpPr>
        <p:spPr>
          <a:noFill/>
        </p:spPr>
        <p:txBody>
          <a:bodyPr/>
          <a:lstStyle>
            <a:lvl1pPr defTabSz="963613">
              <a:defRPr sz="1400">
                <a:solidFill>
                  <a:schemeClr val="tx1"/>
                </a:solidFill>
                <a:latin typeface="Arial" panose="020B0604020202020204" pitchFamily="34" charset="0"/>
              </a:defRPr>
            </a:lvl1pPr>
            <a:lvl2pPr marL="742950" indent="-285750" defTabSz="963613">
              <a:defRPr sz="1400">
                <a:solidFill>
                  <a:schemeClr val="tx1"/>
                </a:solidFill>
                <a:latin typeface="Arial" panose="020B0604020202020204" pitchFamily="34" charset="0"/>
              </a:defRPr>
            </a:lvl2pPr>
            <a:lvl3pPr marL="1143000" indent="-228600" defTabSz="963613">
              <a:defRPr sz="1400">
                <a:solidFill>
                  <a:schemeClr val="tx1"/>
                </a:solidFill>
                <a:latin typeface="Arial" panose="020B0604020202020204" pitchFamily="34" charset="0"/>
              </a:defRPr>
            </a:lvl3pPr>
            <a:lvl4pPr marL="1600200" indent="-228600" defTabSz="963613">
              <a:defRPr sz="1400">
                <a:solidFill>
                  <a:schemeClr val="tx1"/>
                </a:solidFill>
                <a:latin typeface="Arial" panose="020B0604020202020204" pitchFamily="34" charset="0"/>
              </a:defRPr>
            </a:lvl4pPr>
            <a:lvl5pPr marL="2057400" indent="-228600" defTabSz="963613">
              <a:defRPr sz="1400">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200" i="0" smtClean="0">
                <a:solidFill>
                  <a:srgbClr val="000000"/>
                </a:solidFill>
                <a:latin typeface="Times New Roman" panose="02020603050405020304" pitchFamily="18" charset="0"/>
              </a:rPr>
              <a:t>SHARP Assessment Workshop training for New OR-OSHA Consultants </a:t>
            </a:r>
          </a:p>
        </p:txBody>
      </p:sp>
      <p:sp>
        <p:nvSpPr>
          <p:cNvPr id="86022" name="Date Placeholder 2"/>
          <p:cNvSpPr>
            <a:spLocks noGrp="1"/>
          </p:cNvSpPr>
          <p:nvPr>
            <p:ph type="dt" sz="quarter" idx="1"/>
          </p:nvPr>
        </p:nvSpPr>
        <p:spPr>
          <a:noFill/>
        </p:spPr>
        <p:txBody>
          <a:bodyPr/>
          <a:lstStyle>
            <a:lvl1pPr defTabSz="963613">
              <a:defRPr sz="1400">
                <a:solidFill>
                  <a:schemeClr val="tx1"/>
                </a:solidFill>
                <a:latin typeface="Arial" panose="020B0604020202020204" pitchFamily="34" charset="0"/>
              </a:defRPr>
            </a:lvl1pPr>
            <a:lvl2pPr marL="742950" indent="-285750" defTabSz="963613">
              <a:defRPr sz="1400">
                <a:solidFill>
                  <a:schemeClr val="tx1"/>
                </a:solidFill>
                <a:latin typeface="Arial" panose="020B0604020202020204" pitchFamily="34" charset="0"/>
              </a:defRPr>
            </a:lvl2pPr>
            <a:lvl3pPr marL="1143000" indent="-228600" defTabSz="963613">
              <a:defRPr sz="1400">
                <a:solidFill>
                  <a:schemeClr val="tx1"/>
                </a:solidFill>
                <a:latin typeface="Arial" panose="020B0604020202020204" pitchFamily="34" charset="0"/>
              </a:defRPr>
            </a:lvl3pPr>
            <a:lvl4pPr marL="1600200" indent="-228600" defTabSz="963613">
              <a:defRPr sz="1400">
                <a:solidFill>
                  <a:schemeClr val="tx1"/>
                </a:solidFill>
                <a:latin typeface="Arial" panose="020B0604020202020204" pitchFamily="34" charset="0"/>
              </a:defRPr>
            </a:lvl4pPr>
            <a:lvl5pPr marL="2057400" indent="-228600" defTabSz="963613">
              <a:defRPr sz="1400">
                <a:solidFill>
                  <a:schemeClr val="tx1"/>
                </a:solidFill>
                <a:latin typeface="Arial" panose="020B0604020202020204" pitchFamily="34" charset="0"/>
              </a:defRPr>
            </a:lvl5pPr>
            <a:lvl6pPr marL="2514600" indent="-228600" defTabSz="9636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36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36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3613"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200" i="0" smtClean="0">
                <a:solidFill>
                  <a:srgbClr val="000000"/>
                </a:solidFill>
                <a:latin typeface="Times New Roman" panose="02020603050405020304" pitchFamily="18" charset="0"/>
              </a:rPr>
              <a:t>EFO, July 15, 2014</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Grp="1" noChangeArrowheads="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92427F75-AB4B-4EE0-9BD1-725224D1E33E}" type="slidenum">
              <a:rPr lang="en-US" altLang="en-US" sz="1000" smtClean="0"/>
              <a:pPr/>
              <a:t>27</a:t>
            </a:fld>
            <a:endParaRPr lang="en-US" altLang="en-US" sz="1000" smtClean="0"/>
          </a:p>
        </p:txBody>
      </p:sp>
      <p:sp>
        <p:nvSpPr>
          <p:cNvPr id="88067" name="Rectangle 2"/>
          <p:cNvSpPr>
            <a:spLocks noChangeArrowheads="1" noTextEdit="1"/>
          </p:cNvSpPr>
          <p:nvPr>
            <p:ph type="sldImg"/>
          </p:nvPr>
        </p:nvSpPr>
        <p:spPr>
          <a:ln cap="flat"/>
        </p:spPr>
      </p:sp>
      <p:sp>
        <p:nvSpPr>
          <p:cNvPr id="88068" name="Notes Placeholder 1"/>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Proactive:</a:t>
            </a:r>
            <a:r>
              <a:rPr lang="en-US" altLang="en-US" smtClean="0"/>
              <a:t> doing everything possible to anticipate and prevent mishaps.</a:t>
            </a:r>
          </a:p>
          <a:p>
            <a:r>
              <a:rPr lang="en-US" altLang="en-US" b="1" smtClean="0"/>
              <a:t>Reactive: </a:t>
            </a:r>
            <a:r>
              <a:rPr lang="en-US" altLang="en-US" smtClean="0"/>
              <a:t>doing anything you can do to minimize LOSS after the mishap.</a:t>
            </a:r>
          </a:p>
          <a:p>
            <a:endParaRPr lang="en-US" altLang="en-US" smtClean="0"/>
          </a:p>
          <a:p>
            <a:r>
              <a:rPr lang="en-US" altLang="en-US" b="1" smtClean="0"/>
              <a:t>Proactive Approach </a:t>
            </a:r>
            <a:r>
              <a:rPr lang="en-US" altLang="en-US" smtClean="0"/>
              <a:t>is to prevent future mishaps. (LO/TO, PRCS, HazCom, appropriate discipline before injury, incentives for safe behaviors)</a:t>
            </a:r>
          </a:p>
          <a:p>
            <a:r>
              <a:rPr lang="en-US" altLang="en-US" b="1" smtClean="0"/>
              <a:t>Reactive Approach </a:t>
            </a:r>
            <a:r>
              <a:rPr lang="en-US" altLang="en-US" smtClean="0"/>
              <a:t>is to reduce or limit cost due to mishap, injury or illness. (AI, Early Return to Work, incentives for not getting hurt)</a:t>
            </a:r>
          </a:p>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Top management should consider proficient safety and health staff to be an advisory resource provided to line managers and line supervisors, who have direct oversight of safety and health performance.</a:t>
            </a:r>
          </a:p>
          <a:p>
            <a:endParaRPr lang="en-US" altLang="en-US" smtClean="0">
              <a:latin typeface="Times New Roman" panose="02020603050405020304" pitchFamily="18" charset="0"/>
            </a:endParaRPr>
          </a:p>
          <a:p>
            <a:r>
              <a:rPr lang="en-US" altLang="en-US" smtClean="0">
                <a:latin typeface="Times New Roman" panose="02020603050405020304" pitchFamily="18" charset="0"/>
              </a:rPr>
              <a:t>"In organizations, clients for the services provided by staff people are called line managers.  </a:t>
            </a:r>
            <a:r>
              <a:rPr lang="en-US" altLang="en-US" i="1" smtClean="0">
                <a:latin typeface="Times New Roman" panose="02020603050405020304" pitchFamily="18" charset="0"/>
              </a:rPr>
              <a:t>Line managers</a:t>
            </a:r>
            <a:r>
              <a:rPr lang="en-US" altLang="en-US" smtClean="0">
                <a:latin typeface="Times New Roman" panose="02020603050405020304" pitchFamily="18" charset="0"/>
              </a:rPr>
              <a:t> have to labor under the advice of staff groups, whether they like it or not.  But any staff function, by definition, has no direct authority over anything but its own time, its own internal staff, and the nature of the service it offers."   Peter Block, </a:t>
            </a:r>
            <a:r>
              <a:rPr lang="en-US" altLang="en-US" u="sng" smtClean="0">
                <a:latin typeface="Times New Roman" panose="02020603050405020304" pitchFamily="18" charset="0"/>
              </a:rPr>
              <a:t>Flawless Consulting</a:t>
            </a:r>
            <a:endParaRPr lang="en-US" altLang="en-US" smtClean="0">
              <a:latin typeface="Times New Roman" panose="02020603050405020304" pitchFamily="18" charset="0"/>
            </a:endParaRPr>
          </a:p>
          <a:p>
            <a:endParaRPr lang="en-US" altLang="en-US" smtClean="0"/>
          </a:p>
        </p:txBody>
      </p:sp>
      <p:sp>
        <p:nvSpPr>
          <p:cNvPr id="90116"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A68444EA-CC4E-4E50-9550-4FD9425BA5E8}" type="slidenum">
              <a:rPr lang="en-US" altLang="en-US" sz="1000" smtClean="0"/>
              <a:pPr/>
              <a:t>28</a:t>
            </a:fld>
            <a:endParaRPr lang="en-US" altLang="en-US" sz="10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2164"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4047ABB0-D446-4204-B7DC-5330B637690D}" type="slidenum">
              <a:rPr lang="en-US" altLang="en-US" sz="1000" smtClean="0"/>
              <a:pPr/>
              <a:t>29</a:t>
            </a:fld>
            <a:endParaRPr lang="en-US" altLang="en-US" sz="10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Also known as the “General Duty Clause”</a:t>
            </a:r>
          </a:p>
          <a:p>
            <a:endParaRPr lang="en-US" altLang="en-US" smtClean="0"/>
          </a:p>
          <a:p>
            <a:r>
              <a:rPr lang="en-US" altLang="en-US" smtClean="0"/>
              <a:t>The onus is clearly on the employer.  From here on, we will refer to the employer as “management”</a:t>
            </a:r>
          </a:p>
        </p:txBody>
      </p:sp>
      <p:sp>
        <p:nvSpPr>
          <p:cNvPr id="94212"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49F98111-C564-497D-8E89-0B823A97F95D}" type="slidenum">
              <a:rPr lang="en-US" altLang="en-US" sz="1000" smtClean="0"/>
              <a:pPr/>
              <a:t>30</a:t>
            </a:fld>
            <a:endParaRPr lang="en-US" altLang="en-US" sz="10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11225">
              <a:defRPr sz="1400">
                <a:solidFill>
                  <a:schemeClr val="tx1"/>
                </a:solidFill>
                <a:latin typeface="Arial" panose="020B0604020202020204" pitchFamily="34" charset="0"/>
              </a:defRPr>
            </a:lvl1pPr>
            <a:lvl2pPr marL="742950" indent="-285750" defTabSz="911225">
              <a:defRPr sz="1400">
                <a:solidFill>
                  <a:schemeClr val="tx1"/>
                </a:solidFill>
                <a:latin typeface="Arial" panose="020B0604020202020204" pitchFamily="34" charset="0"/>
              </a:defRPr>
            </a:lvl2pPr>
            <a:lvl3pPr marL="1143000" indent="-228600" defTabSz="911225">
              <a:defRPr sz="1400">
                <a:solidFill>
                  <a:schemeClr val="tx1"/>
                </a:solidFill>
                <a:latin typeface="Arial" panose="020B0604020202020204" pitchFamily="34" charset="0"/>
              </a:defRPr>
            </a:lvl3pPr>
            <a:lvl4pPr marL="1600200" indent="-228600" defTabSz="911225">
              <a:defRPr sz="1400">
                <a:solidFill>
                  <a:schemeClr val="tx1"/>
                </a:solidFill>
                <a:latin typeface="Arial" panose="020B0604020202020204" pitchFamily="34" charset="0"/>
              </a:defRPr>
            </a:lvl4pPr>
            <a:lvl5pPr marL="2057400" indent="-228600" defTabSz="911225">
              <a:defRPr sz="14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1400">
                <a:solidFill>
                  <a:schemeClr val="tx1"/>
                </a:solidFill>
                <a:latin typeface="Arial" panose="020B0604020202020204" pitchFamily="34" charset="0"/>
              </a:defRPr>
            </a:lvl9pPr>
          </a:lstStyle>
          <a:p>
            <a:fld id="{C896155A-5625-4ED8-A6AC-A5088119C856}" type="slidenum">
              <a:rPr lang="en-US" altLang="en-US" sz="1100" smtClean="0">
                <a:solidFill>
                  <a:srgbClr val="000000"/>
                </a:solidFill>
                <a:latin typeface="Times New Roman" panose="02020603050405020304" pitchFamily="18" charset="0"/>
              </a:rPr>
              <a:pPr/>
              <a:t>31</a:t>
            </a:fld>
            <a:endParaRPr lang="en-US" altLang="en-US" sz="1100" smtClean="0">
              <a:solidFill>
                <a:srgbClr val="000000"/>
              </a:solidFill>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xfrm>
            <a:off x="1165225" y="720725"/>
            <a:ext cx="4692650" cy="3521075"/>
          </a:xfrm>
          <a:ln/>
        </p:spPr>
      </p:sp>
      <p:sp>
        <p:nvSpPr>
          <p:cNvPr id="96260" name="Rectangle 3"/>
          <p:cNvSpPr>
            <a:spLocks noGrp="1" noChangeArrowheads="1"/>
          </p:cNvSpPr>
          <p:nvPr>
            <p:ph type="body" idx="1"/>
          </p:nvPr>
        </p:nvSpPr>
        <p:spPr bwMode="auto">
          <a:xfrm>
            <a:off x="935038" y="4489450"/>
            <a:ext cx="5140325" cy="42529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99" tIns="44849" rIns="89699" bIns="44849"/>
          <a:lstStyle/>
          <a:p>
            <a:pPr eaLnBrk="1" hangingPunct="1"/>
            <a:r>
              <a:rPr lang="en-US" altLang="en-US" smtClean="0"/>
              <a:t>Ken</a:t>
            </a:r>
          </a:p>
          <a:p>
            <a:pPr eaLnBrk="1" hangingPunct="1"/>
            <a:endParaRPr lang="en-US" altLang="en-US" smtClean="0"/>
          </a:p>
        </p:txBody>
      </p:sp>
      <p:sp>
        <p:nvSpPr>
          <p:cNvPr id="96261" name="Date Placeholder 1"/>
          <p:cNvSpPr>
            <a:spLocks noGrp="1"/>
          </p:cNvSpPr>
          <p:nvPr>
            <p:ph type="dt" sz="quarter" idx="1"/>
          </p:nvPr>
        </p:nvSpPr>
        <p:spPr>
          <a:noFill/>
        </p:spPr>
        <p:txBody>
          <a:bodyPr/>
          <a:lstStyle>
            <a:lvl1pPr defTabSz="922338">
              <a:defRPr sz="1400">
                <a:solidFill>
                  <a:schemeClr val="tx1"/>
                </a:solidFill>
                <a:latin typeface="Arial" panose="020B0604020202020204" pitchFamily="34" charset="0"/>
              </a:defRPr>
            </a:lvl1pPr>
            <a:lvl2pPr marL="742950" indent="-285750" defTabSz="922338">
              <a:defRPr sz="1400">
                <a:solidFill>
                  <a:schemeClr val="tx1"/>
                </a:solidFill>
                <a:latin typeface="Arial" panose="020B0604020202020204" pitchFamily="34" charset="0"/>
              </a:defRPr>
            </a:lvl2pPr>
            <a:lvl3pPr marL="1143000" indent="-228600" defTabSz="922338">
              <a:defRPr sz="1400">
                <a:solidFill>
                  <a:schemeClr val="tx1"/>
                </a:solidFill>
                <a:latin typeface="Arial" panose="020B0604020202020204" pitchFamily="34" charset="0"/>
              </a:defRPr>
            </a:lvl3pPr>
            <a:lvl4pPr marL="1600200" indent="-228600" defTabSz="922338">
              <a:defRPr sz="1400">
                <a:solidFill>
                  <a:schemeClr val="tx1"/>
                </a:solidFill>
                <a:latin typeface="Arial" panose="020B0604020202020204" pitchFamily="34" charset="0"/>
              </a:defRPr>
            </a:lvl4pPr>
            <a:lvl5pPr marL="2057400" indent="-228600" defTabSz="922338">
              <a:defRPr sz="14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100" smtClean="0">
                <a:solidFill>
                  <a:srgbClr val="000000"/>
                </a:solidFill>
                <a:latin typeface="Times New Roman" panose="02020603050405020304" pitchFamily="18" charset="0"/>
              </a:rPr>
              <a:t>August 21, 2012</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22338">
              <a:defRPr sz="1400">
                <a:solidFill>
                  <a:schemeClr val="tx1"/>
                </a:solidFill>
                <a:latin typeface="Arial" panose="020B0604020202020204" pitchFamily="34" charset="0"/>
              </a:defRPr>
            </a:lvl1pPr>
            <a:lvl2pPr marL="742950" indent="-285750" defTabSz="922338">
              <a:defRPr sz="1400">
                <a:solidFill>
                  <a:schemeClr val="tx1"/>
                </a:solidFill>
                <a:latin typeface="Arial" panose="020B0604020202020204" pitchFamily="34" charset="0"/>
              </a:defRPr>
            </a:lvl2pPr>
            <a:lvl3pPr marL="1143000" indent="-228600" defTabSz="922338">
              <a:defRPr sz="1400">
                <a:solidFill>
                  <a:schemeClr val="tx1"/>
                </a:solidFill>
                <a:latin typeface="Arial" panose="020B0604020202020204" pitchFamily="34" charset="0"/>
              </a:defRPr>
            </a:lvl3pPr>
            <a:lvl4pPr marL="1600200" indent="-228600" defTabSz="922338">
              <a:defRPr sz="1400">
                <a:solidFill>
                  <a:schemeClr val="tx1"/>
                </a:solidFill>
                <a:latin typeface="Arial" panose="020B0604020202020204" pitchFamily="34" charset="0"/>
              </a:defRPr>
            </a:lvl4pPr>
            <a:lvl5pPr marL="2057400" indent="-228600" defTabSz="922338">
              <a:defRPr sz="14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1400">
                <a:solidFill>
                  <a:schemeClr val="tx1"/>
                </a:solidFill>
                <a:latin typeface="Arial" panose="020B0604020202020204" pitchFamily="34" charset="0"/>
              </a:defRPr>
            </a:lvl9pPr>
          </a:lstStyle>
          <a:p>
            <a:fld id="{99562B08-9504-49EF-B1C8-B91FC1B9969A}" type="slidenum">
              <a:rPr lang="en-US" altLang="en-US" sz="1100" smtClean="0">
                <a:solidFill>
                  <a:srgbClr val="000000"/>
                </a:solidFill>
                <a:latin typeface="Times New Roman" panose="02020603050405020304" pitchFamily="18" charset="0"/>
              </a:rPr>
              <a:pPr/>
              <a:t>32</a:t>
            </a:fld>
            <a:endParaRPr lang="en-US" altLang="en-US" sz="1100" smtClean="0">
              <a:solidFill>
                <a:srgbClr val="000000"/>
              </a:solidFill>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smtClean="0"/>
              <a:t>John Kanouse, VP with Johnson &amp; Higgens/Marsh &amp; McLennan cites common elements seen in companies with world class safety performance.</a:t>
            </a:r>
          </a:p>
          <a:p>
            <a:endParaRPr lang="en-US" altLang="en-US" sz="1800" smtClean="0"/>
          </a:p>
          <a:p>
            <a:r>
              <a:rPr lang="en-US" altLang="en-US" sz="1800" smtClean="0"/>
              <a:t>These elements have little to do with government standards.  </a:t>
            </a:r>
          </a:p>
          <a:p>
            <a:endParaRPr lang="en-US" altLang="en-US" sz="1800" smtClean="0"/>
          </a:p>
          <a:p>
            <a:r>
              <a:rPr lang="en-US" altLang="en-US" sz="1800" smtClean="0"/>
              <a:t>Implementing elements such as these demonstrate leadership and drive success in busienss</a:t>
            </a:r>
          </a:p>
        </p:txBody>
      </p:sp>
      <p:sp>
        <p:nvSpPr>
          <p:cNvPr id="98309" name="Date Placeholder 1"/>
          <p:cNvSpPr>
            <a:spLocks noGrp="1"/>
          </p:cNvSpPr>
          <p:nvPr>
            <p:ph type="dt" sz="quarter" idx="1"/>
          </p:nvPr>
        </p:nvSpPr>
        <p:spPr>
          <a:noFill/>
        </p:spPr>
        <p:txBody>
          <a:bodyPr/>
          <a:lstStyle>
            <a:lvl1pPr defTabSz="922338">
              <a:defRPr sz="1400">
                <a:solidFill>
                  <a:schemeClr val="tx1"/>
                </a:solidFill>
                <a:latin typeface="Arial" panose="020B0604020202020204" pitchFamily="34" charset="0"/>
              </a:defRPr>
            </a:lvl1pPr>
            <a:lvl2pPr marL="742950" indent="-285750" defTabSz="922338">
              <a:defRPr sz="1400">
                <a:solidFill>
                  <a:schemeClr val="tx1"/>
                </a:solidFill>
                <a:latin typeface="Arial" panose="020B0604020202020204" pitchFamily="34" charset="0"/>
              </a:defRPr>
            </a:lvl2pPr>
            <a:lvl3pPr marL="1143000" indent="-228600" defTabSz="922338">
              <a:defRPr sz="1400">
                <a:solidFill>
                  <a:schemeClr val="tx1"/>
                </a:solidFill>
                <a:latin typeface="Arial" panose="020B0604020202020204" pitchFamily="34" charset="0"/>
              </a:defRPr>
            </a:lvl3pPr>
            <a:lvl4pPr marL="1600200" indent="-228600" defTabSz="922338">
              <a:defRPr sz="1400">
                <a:solidFill>
                  <a:schemeClr val="tx1"/>
                </a:solidFill>
                <a:latin typeface="Arial" panose="020B0604020202020204" pitchFamily="34" charset="0"/>
              </a:defRPr>
            </a:lvl4pPr>
            <a:lvl5pPr marL="2057400" indent="-228600" defTabSz="922338">
              <a:defRPr sz="14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100" smtClean="0">
                <a:solidFill>
                  <a:srgbClr val="000000"/>
                </a:solidFill>
                <a:latin typeface="Times New Roman" panose="02020603050405020304" pitchFamily="18" charset="0"/>
              </a:rPr>
              <a:t>August 21, 2012</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sz="1400" b="1" smtClean="0"/>
              <a:t>It takes a little “TMC”</a:t>
            </a:r>
          </a:p>
          <a:p>
            <a:pPr>
              <a:spcBef>
                <a:spcPct val="50000"/>
              </a:spcBef>
            </a:pPr>
            <a:r>
              <a:rPr lang="en-US" altLang="en-US" b="1" u="sng" smtClean="0">
                <a:latin typeface="Times New Roman" panose="02020603050405020304" pitchFamily="18" charset="0"/>
              </a:rPr>
              <a:t>T</a:t>
            </a:r>
            <a:r>
              <a:rPr lang="en-US" altLang="en-US" smtClean="0">
                <a:latin typeface="Times New Roman" panose="02020603050405020304" pitchFamily="18" charset="0"/>
              </a:rPr>
              <a:t>op</a:t>
            </a:r>
            <a:r>
              <a:rPr lang="en-US" altLang="en-US" b="1" u="sng" smtClean="0">
                <a:latin typeface="Times New Roman" panose="02020603050405020304" pitchFamily="18" charset="0"/>
              </a:rPr>
              <a:t> M</a:t>
            </a:r>
            <a:r>
              <a:rPr lang="en-US" altLang="en-US" smtClean="0">
                <a:latin typeface="Times New Roman" panose="02020603050405020304" pitchFamily="18" charset="0"/>
              </a:rPr>
              <a:t>anagement </a:t>
            </a:r>
            <a:r>
              <a:rPr lang="en-US" altLang="en-US" b="1" u="sng" smtClean="0">
                <a:latin typeface="Times New Roman" panose="02020603050405020304" pitchFamily="18" charset="0"/>
              </a:rPr>
              <a:t>C</a:t>
            </a:r>
            <a:r>
              <a:rPr lang="en-US" altLang="en-US" smtClean="0">
                <a:latin typeface="Times New Roman" panose="02020603050405020304" pitchFamily="18" charset="0"/>
              </a:rPr>
              <a:t>ommitment is defined by how much </a:t>
            </a:r>
            <a:r>
              <a:rPr lang="en-US" altLang="en-US" b="1" u="sng" smtClean="0">
                <a:latin typeface="Times New Roman" panose="02020603050405020304" pitchFamily="18" charset="0"/>
              </a:rPr>
              <a:t>T</a:t>
            </a:r>
            <a:r>
              <a:rPr lang="en-US" altLang="en-US" smtClean="0">
                <a:latin typeface="Times New Roman" panose="02020603050405020304" pitchFamily="18" charset="0"/>
              </a:rPr>
              <a:t>ime, </a:t>
            </a:r>
            <a:r>
              <a:rPr lang="en-US" altLang="en-US" b="1" u="sng" smtClean="0">
                <a:latin typeface="Times New Roman" panose="02020603050405020304" pitchFamily="18" charset="0"/>
              </a:rPr>
              <a:t>M</a:t>
            </a:r>
            <a:r>
              <a:rPr lang="en-US" altLang="en-US" smtClean="0">
                <a:latin typeface="Times New Roman" panose="02020603050405020304" pitchFamily="18" charset="0"/>
              </a:rPr>
              <a:t>oney, and </a:t>
            </a:r>
            <a:r>
              <a:rPr lang="en-US" altLang="en-US" b="1" u="sng" smtClean="0">
                <a:latin typeface="Times New Roman" panose="02020603050405020304" pitchFamily="18" charset="0"/>
              </a:rPr>
              <a:t>C</a:t>
            </a:r>
            <a:r>
              <a:rPr lang="en-US" altLang="en-US" smtClean="0">
                <a:latin typeface="Times New Roman" panose="02020603050405020304" pitchFamily="18" charset="0"/>
              </a:rPr>
              <a:t>oncern the employer gives to safety.  </a:t>
            </a:r>
          </a:p>
          <a:p>
            <a:pPr>
              <a:spcBef>
                <a:spcPct val="50000"/>
              </a:spcBef>
            </a:pPr>
            <a:endParaRPr lang="en-US" altLang="en-US" smtClean="0">
              <a:latin typeface="Times New Roman" panose="02020603050405020304" pitchFamily="18" charset="0"/>
            </a:endParaRPr>
          </a:p>
          <a:p>
            <a:pPr>
              <a:spcBef>
                <a:spcPct val="50000"/>
              </a:spcBef>
            </a:pPr>
            <a:r>
              <a:rPr lang="en-US" altLang="en-US" smtClean="0">
                <a:latin typeface="Times New Roman" panose="02020603050405020304" pitchFamily="18" charset="0"/>
              </a:rPr>
              <a:t>The degree to which managers demonstrate TMC indicates their understanding of the benefits derived from an effective safety management system.  </a:t>
            </a:r>
          </a:p>
        </p:txBody>
      </p:sp>
      <p:sp>
        <p:nvSpPr>
          <p:cNvPr id="100356"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E5D1E09B-C7D2-4A61-A7E2-218D3C5971F7}" type="slidenum">
              <a:rPr lang="en-US" altLang="en-US" sz="1000" smtClean="0"/>
              <a:pPr/>
              <a:t>33</a:t>
            </a:fld>
            <a:endParaRPr lang="en-US" altLang="en-US" sz="10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800000"/>
                </a:solidFill>
              </a:rPr>
              <a:t>Management won’t make changes unless they are required by OSHA, save money, and/or save lives, depending on what is primarily motivates the employer.  To get to know what’s driving the system, just try to change it. </a:t>
            </a:r>
          </a:p>
          <a:p>
            <a:endParaRPr lang="en-US" altLang="en-US" smtClean="0"/>
          </a:p>
        </p:txBody>
      </p:sp>
      <p:sp>
        <p:nvSpPr>
          <p:cNvPr id="102404"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075F7071-14CE-45EB-A9EE-E348C4C44AC3}" type="slidenum">
              <a:rPr lang="en-US" altLang="en-US" sz="1000" smtClean="0"/>
              <a:pPr/>
              <a:t>34</a:t>
            </a:fld>
            <a:endParaRPr lang="en-US" altLang="en-US" sz="10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04D43125-576C-4107-8CCA-C10F09A8D2FD}" type="slidenum">
              <a:rPr lang="en-US" altLang="en-US" sz="1000" smtClean="0"/>
              <a:pPr/>
              <a:t>6</a:t>
            </a:fld>
            <a:endParaRPr lang="en-US" altLang="en-US" sz="1000" smtClean="0"/>
          </a:p>
        </p:txBody>
      </p:sp>
      <p:sp>
        <p:nvSpPr>
          <p:cNvPr id="47107" name="Rectangle 2"/>
          <p:cNvSpPr>
            <a:spLocks noChangeArrowheads="1" noTextEdit="1"/>
          </p:cNvSpPr>
          <p:nvPr>
            <p:ph type="sldImg"/>
          </p:nvPr>
        </p:nvSpPr>
        <p:spPr>
          <a:ln cap="flat"/>
        </p:spPr>
      </p:sp>
      <p:sp>
        <p:nvSpPr>
          <p:cNvPr id="47108" name="Notes Placeholder 1"/>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Understanding the big picture is critical to successfully managing a company’s safety and health management system.  Peter Drucker, a well-known management consultant said it this way, "The first duty of business is to survive and the guiding principle of business economics is not the maximization of profit, but the avoidance of loss." </a:t>
            </a:r>
          </a:p>
          <a:p>
            <a:endParaRPr lang="en-US" altLang="en-US" smtClean="0"/>
          </a:p>
          <a:p>
            <a:r>
              <a:rPr lang="en-US" altLang="en-US" smtClean="0">
                <a:latin typeface="Times New Roman" panose="02020603050405020304" pitchFamily="18" charset="0"/>
              </a:rPr>
              <a:t>To get the most out of this course, it’s important that everyone freely share their knowledge and experience with the class, so please don’t hesitate. </a:t>
            </a:r>
          </a:p>
          <a:p>
            <a:endParaRPr lang="en-US" altLang="en-US" smtClean="0"/>
          </a:p>
          <a:p>
            <a:r>
              <a:rPr lang="en-US" altLang="en-US" smtClean="0"/>
              <a:t>The Page # in the upper left corresponse with the correct page in your workbook.</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Employers are motivated to make a commitment to safety to fulfil their obligations (legal, fiscal or social).  The obligation considered most important will influence the level of management’s commitment.</a:t>
            </a:r>
            <a:r>
              <a:rPr lang="en-US" altLang="en-US" smtClean="0">
                <a:solidFill>
                  <a:srgbClr val="800000"/>
                </a:solidFill>
              </a:rPr>
              <a:t>  These imperatives are actually a continuum</a:t>
            </a:r>
          </a:p>
          <a:p>
            <a:endParaRPr lang="en-US" altLang="en-US" smtClean="0">
              <a:solidFill>
                <a:srgbClr val="800000"/>
              </a:solidFill>
            </a:endParaRPr>
          </a:p>
          <a:p>
            <a:r>
              <a:rPr lang="en-US" altLang="en-US" smtClean="0"/>
              <a:t>You can tell what motivates an employer based  on what they focus on...</a:t>
            </a:r>
          </a:p>
          <a:p>
            <a:endParaRPr lang="en-US" altLang="en-US" smtClean="0">
              <a:solidFill>
                <a:srgbClr val="800000"/>
              </a:solidFill>
            </a:endParaRPr>
          </a:p>
          <a:p>
            <a:endParaRPr lang="en-US" altLang="en-US" smtClean="0"/>
          </a:p>
        </p:txBody>
      </p:sp>
      <p:sp>
        <p:nvSpPr>
          <p:cNvPr id="104452"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0F64BA6A-8ED9-4BCB-AF52-398099F4AE48}" type="slidenum">
              <a:rPr lang="en-US" altLang="en-US" sz="1000" smtClean="0"/>
              <a:pPr/>
              <a:t>35</a:t>
            </a:fld>
            <a:endParaRPr lang="en-US" altLang="en-US" sz="10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Our SAFETY CULTURE is “how we do safety here” and our culture is influenced by how we use positive and negative reinforcement.</a:t>
            </a:r>
          </a:p>
          <a:p>
            <a:r>
              <a:rPr lang="en-US" altLang="en-US" smtClean="0"/>
              <a:t>Positive reinforcement rewards the good (desired) behaviors, increasing the likelihood they will be repeated.</a:t>
            </a:r>
          </a:p>
        </p:txBody>
      </p:sp>
      <p:sp>
        <p:nvSpPr>
          <p:cNvPr id="106500"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235EA776-43FE-445F-A449-5AFC33987318}" type="slidenum">
              <a:rPr lang="en-US" altLang="en-US" sz="1000" smtClean="0"/>
              <a:pPr/>
              <a:t>36</a:t>
            </a:fld>
            <a:endParaRPr lang="en-US" altLang="en-US" sz="10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Negative reinforcement punishes or calls out focus on negative behaviors.</a:t>
            </a:r>
          </a:p>
        </p:txBody>
      </p:sp>
      <p:sp>
        <p:nvSpPr>
          <p:cNvPr id="108548"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22389AE2-5251-4213-AAD8-FBB9DE933641}" type="slidenum">
              <a:rPr lang="en-US" altLang="en-US" sz="1000" smtClean="0"/>
              <a:pPr/>
              <a:t>37</a:t>
            </a:fld>
            <a:endParaRPr lang="en-US" altLang="en-US" sz="10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Extinction </a:t>
            </a:r>
            <a:r>
              <a:rPr lang="en-US" altLang="en-US" smtClean="0">
                <a:solidFill>
                  <a:srgbClr val="800000"/>
                </a:solidFill>
              </a:rPr>
              <a:t>is the result of being ignored.  Unfortunately, it’s the most common management response to good work in most workplaces.  </a:t>
            </a:r>
          </a:p>
          <a:p>
            <a:endParaRPr lang="en-US" altLang="en-US" smtClean="0"/>
          </a:p>
        </p:txBody>
      </p:sp>
      <p:sp>
        <p:nvSpPr>
          <p:cNvPr id="110596"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36739452-BA89-4C39-B4F6-70BC28045A53}" type="slidenum">
              <a:rPr lang="en-US" altLang="en-US" sz="1000" smtClean="0"/>
              <a:pPr/>
              <a:t>38</a:t>
            </a:fld>
            <a:endParaRPr lang="en-US" altLang="en-US" sz="10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A21F5A37-E063-49C9-A214-326C6EAF625F}" type="slidenum">
              <a:rPr lang="en-US" altLang="en-US" sz="1000" smtClean="0"/>
              <a:pPr/>
              <a:t>39</a:t>
            </a:fld>
            <a:endParaRPr lang="en-US" altLang="en-US" sz="1000" smtClean="0"/>
          </a:p>
        </p:txBody>
      </p:sp>
      <p:sp>
        <p:nvSpPr>
          <p:cNvPr id="112643" name="Rectangle 2"/>
          <p:cNvSpPr>
            <a:spLocks noChangeArrowheads="1" noTextEdit="1"/>
          </p:cNvSpPr>
          <p:nvPr>
            <p:ph type="sldImg"/>
          </p:nvPr>
        </p:nvSpPr>
        <p:spPr>
          <a:xfrm>
            <a:off x="-571500" y="1146175"/>
            <a:ext cx="4565650" cy="3424238"/>
          </a:xfrm>
          <a:ln cap="flat"/>
        </p:spPr>
      </p:sp>
      <p:sp>
        <p:nvSpPr>
          <p:cNvPr id="112644" name="Rectangle 3"/>
          <p:cNvSpPr>
            <a:spLocks noChangeArrowheads="1"/>
          </p:cNvSpPr>
          <p:nvPr/>
        </p:nvSpPr>
        <p:spPr bwMode="auto">
          <a:xfrm>
            <a:off x="3543300" y="1123950"/>
            <a:ext cx="310515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400">
                <a:solidFill>
                  <a:schemeClr val="tx1"/>
                </a:solidFill>
                <a:latin typeface="Arial" panose="020B0604020202020204" pitchFamily="34" charset="0"/>
              </a:defRPr>
            </a:lvl1pPr>
            <a:lvl2pPr marL="742950" indent="-285750" defTabSz="931863">
              <a:defRPr sz="1400">
                <a:solidFill>
                  <a:schemeClr val="tx1"/>
                </a:solidFill>
                <a:latin typeface="Arial" panose="020B0604020202020204" pitchFamily="34" charset="0"/>
              </a:defRPr>
            </a:lvl2pPr>
            <a:lvl3pPr marL="1143000" indent="-228600" defTabSz="931863">
              <a:defRPr sz="1400">
                <a:solidFill>
                  <a:schemeClr val="tx1"/>
                </a:solidFill>
                <a:latin typeface="Arial" panose="020B0604020202020204" pitchFamily="34" charset="0"/>
              </a:defRPr>
            </a:lvl3pPr>
            <a:lvl4pPr marL="1600200" indent="-228600" defTabSz="931863">
              <a:defRPr sz="1400">
                <a:solidFill>
                  <a:schemeClr val="tx1"/>
                </a:solidFill>
                <a:latin typeface="Arial" panose="020B0604020202020204" pitchFamily="34" charset="0"/>
              </a:defRPr>
            </a:lvl4pPr>
            <a:lvl5pPr marL="2057400" indent="-228600" defTabSz="931863">
              <a:defRPr sz="1400">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sz="1400">
                <a:solidFill>
                  <a:schemeClr val="tx1"/>
                </a:solidFill>
                <a:latin typeface="Arial" panose="020B0604020202020204" pitchFamily="34" charset="0"/>
              </a:defRPr>
            </a:lvl9pPr>
          </a:lstStyle>
          <a:p>
            <a:fld id="{D102AE13-F9D8-421C-8522-C88BA33533DB}" type="slidenum">
              <a:rPr lang="en-US" altLang="en-US" sz="1200" smtClean="0">
                <a:latin typeface="Times New Roman" panose="02020603050405020304" pitchFamily="18" charset="0"/>
              </a:rPr>
              <a:pPr/>
              <a:t>40</a:t>
            </a:fld>
            <a:endParaRPr lang="en-US" altLang="en-US" sz="1200" smtClean="0">
              <a:latin typeface="Times New Roman" panose="02020603050405020304"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bwMode="auto">
          <a:xfrm>
            <a:off x="457200" y="4416425"/>
            <a:ext cx="60960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smtClean="0"/>
              <a:t>Indirect Costs include:</a:t>
            </a:r>
          </a:p>
          <a:p>
            <a:r>
              <a:rPr lang="en-US" altLang="en-US" sz="2000" b="1" smtClean="0"/>
              <a:t>Time:</a:t>
            </a:r>
            <a:r>
              <a:rPr lang="en-US" altLang="en-US" sz="1800" smtClean="0"/>
              <a:t> lost by injured employee; lost by fellow employees; lost by supervisor; overhead costs while work was disrupted</a:t>
            </a:r>
          </a:p>
          <a:p>
            <a:r>
              <a:rPr lang="en-US" altLang="en-US" sz="2000" b="1" smtClean="0"/>
              <a:t>Productivity:</a:t>
            </a:r>
            <a:r>
              <a:rPr lang="en-US" altLang="en-US" sz="1800" smtClean="0"/>
              <a:t> loss of efficiency due to break-up of crew; training costs for new/replacement workers; failure to fill orders/meet deadlines; loss of production for remainder of day of event.</a:t>
            </a:r>
          </a:p>
          <a:p>
            <a:r>
              <a:rPr lang="en-US" altLang="en-US" sz="2000" b="1" smtClean="0"/>
              <a:t>Equipment Damage:</a:t>
            </a:r>
            <a:r>
              <a:rPr lang="en-US" altLang="en-US" sz="1800" smtClean="0"/>
              <a:t> major damage to tools or equipment; time damaged equipment is out of service; damage from accident-fire/water/chemical/biological;</a:t>
            </a:r>
          </a:p>
          <a:p>
            <a:r>
              <a:rPr lang="en-US" altLang="en-US" sz="2000" b="1" smtClean="0"/>
              <a:t>Reputation:</a:t>
            </a:r>
            <a:r>
              <a:rPr lang="en-US" altLang="en-US" sz="1800" smtClean="0"/>
              <a:t>unknown and unknowable costs: Morale; product loss; market loss; customer loss, etc.</a:t>
            </a:r>
          </a:p>
          <a:p>
            <a:endParaRPr lang="en-US" altLang="en-US" smtClean="0"/>
          </a:p>
        </p:txBody>
      </p:sp>
      <p:sp>
        <p:nvSpPr>
          <p:cNvPr id="114693" name="Header Placeholder 1"/>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400">
                <a:solidFill>
                  <a:schemeClr val="tx1"/>
                </a:solidFill>
                <a:latin typeface="Arial" panose="020B0604020202020204" pitchFamily="34" charset="0"/>
              </a:defRPr>
            </a:lvl1pPr>
            <a:lvl2pPr marL="742950" indent="-285750" defTabSz="931863">
              <a:defRPr sz="1400">
                <a:solidFill>
                  <a:schemeClr val="tx1"/>
                </a:solidFill>
                <a:latin typeface="Arial" panose="020B0604020202020204" pitchFamily="34" charset="0"/>
              </a:defRPr>
            </a:lvl2pPr>
            <a:lvl3pPr marL="1143000" indent="-228600" defTabSz="931863">
              <a:defRPr sz="1400">
                <a:solidFill>
                  <a:schemeClr val="tx1"/>
                </a:solidFill>
                <a:latin typeface="Arial" panose="020B0604020202020204" pitchFamily="34" charset="0"/>
              </a:defRPr>
            </a:lvl3pPr>
            <a:lvl4pPr marL="1600200" indent="-228600" defTabSz="931863">
              <a:defRPr sz="1400">
                <a:solidFill>
                  <a:schemeClr val="tx1"/>
                </a:solidFill>
                <a:latin typeface="Arial" panose="020B0604020202020204" pitchFamily="34" charset="0"/>
              </a:defRPr>
            </a:lvl4pPr>
            <a:lvl5pPr marL="2057400" indent="-228600" defTabSz="931863">
              <a:defRPr sz="1400">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200" smtClean="0">
                <a:latin typeface="Times New Roman" panose="02020603050405020304" pitchFamily="18" charset="0"/>
              </a:rPr>
              <a:t>Oregon's SHARP: A S&amp;H Management Tool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Studies show that the ratio of indirect costs to direct costs varies widely, from a high of 20:1 to a low of 1:1. OSHA's approach is shown here and says that the lower the direct costs of an accident, the higher the ratio of indirect to direct costs. </a:t>
            </a:r>
          </a:p>
          <a:p>
            <a:r>
              <a:rPr lang="en-US" altLang="en-US" smtClean="0"/>
              <a:t>Said another  way, the more serious the injury, the lower the ratio between indirect and direct costs.</a:t>
            </a:r>
          </a:p>
        </p:txBody>
      </p:sp>
      <p:sp>
        <p:nvSpPr>
          <p:cNvPr id="116740"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91780AAF-D0C5-4294-A9DB-B94FC1A728CF}" type="slidenum">
              <a:rPr lang="en-US" altLang="en-US" sz="1000" smtClean="0"/>
              <a:pPr/>
              <a:t>41</a:t>
            </a:fld>
            <a:endParaRPr lang="en-US" altLang="en-US" sz="10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800000"/>
                </a:solidFill>
              </a:rPr>
              <a:t>The pure premium rate is set every year.  In Oregon, it has gone down or stayed flat every year for over two decades.</a:t>
            </a:r>
          </a:p>
          <a:p>
            <a:endParaRPr lang="en-US" altLang="en-US" smtClean="0"/>
          </a:p>
          <a:p>
            <a:r>
              <a:rPr lang="en-US" altLang="en-US" smtClean="0"/>
              <a:t>The Experience rating is also called the modification rate (or MOD rate) which is used to determine what you pay for insurance.</a:t>
            </a:r>
          </a:p>
        </p:txBody>
      </p:sp>
      <p:sp>
        <p:nvSpPr>
          <p:cNvPr id="118788"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FAB217AA-5919-42A7-B173-7A32AB68176F}" type="slidenum">
              <a:rPr lang="en-US" altLang="en-US" sz="1000" smtClean="0"/>
              <a:pPr/>
              <a:t>42</a:t>
            </a:fld>
            <a:endParaRPr lang="en-US" altLang="en-US" sz="10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800000"/>
                </a:solidFill>
              </a:rPr>
              <a:t>The manual rate is the same for all companies in a given SIC.  The MOD rate will go up or down, based on your company’s past injury and illness performance.</a:t>
            </a:r>
          </a:p>
          <a:p>
            <a:r>
              <a:rPr lang="en-US" altLang="en-US" smtClean="0">
                <a:solidFill>
                  <a:srgbClr val="800000"/>
                </a:solidFill>
              </a:rPr>
              <a:t>The worse your accident record, the higher the MOD rate.</a:t>
            </a:r>
          </a:p>
          <a:p>
            <a:endParaRPr lang="en-US" altLang="en-US" smtClean="0"/>
          </a:p>
        </p:txBody>
      </p:sp>
      <p:sp>
        <p:nvSpPr>
          <p:cNvPr id="120836"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ED123A3C-092D-4A52-B9E2-26D31444B86D}" type="slidenum">
              <a:rPr lang="en-US" altLang="en-US" sz="1000" smtClean="0"/>
              <a:pPr/>
              <a:t>43</a:t>
            </a:fld>
            <a:endParaRPr lang="en-US" altLang="en-US" sz="10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higher MOD rate means you pay more for each dollar of insurance coverage.</a:t>
            </a:r>
          </a:p>
          <a:p>
            <a:endParaRPr lang="en-US" altLang="en-US" smtClean="0"/>
          </a:p>
          <a:p>
            <a:r>
              <a:rPr lang="en-US" altLang="en-US" smtClean="0"/>
              <a:t>With a mod rate of 1.3, this a company with $500,000 in payroll will have to pay $340,000 to get $261,500 worth of coverage.</a:t>
            </a:r>
          </a:p>
        </p:txBody>
      </p:sp>
      <p:sp>
        <p:nvSpPr>
          <p:cNvPr id="122884"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4995B8E1-65A1-4C02-9109-FFC39FFED827}" type="slidenum">
              <a:rPr lang="en-US" altLang="en-US" sz="1000" smtClean="0"/>
              <a:pPr/>
              <a:t>44</a:t>
            </a:fld>
            <a:endParaRPr lang="en-US" altLang="en-US" sz="10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Because this is a VIRTUAL class, we will not be breaking into groups, eliminating the need for a chair and a spokesperson!</a:t>
            </a:r>
          </a:p>
        </p:txBody>
      </p:sp>
      <p:sp>
        <p:nvSpPr>
          <p:cNvPr id="50180"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5876198C-A2F5-4E70-879C-9855AA0375C3}" type="slidenum">
              <a:rPr lang="en-US" altLang="en-US" sz="1000" smtClean="0"/>
              <a:pPr/>
              <a:t>8</a:t>
            </a:fld>
            <a:endParaRPr lang="en-US" altLang="en-US" sz="10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lower MOD rate means you pay less for each dollar of insurance coverage.</a:t>
            </a:r>
          </a:p>
          <a:p>
            <a:endParaRPr lang="en-US" altLang="en-US" smtClean="0"/>
          </a:p>
          <a:p>
            <a:r>
              <a:rPr lang="en-US" altLang="en-US" smtClean="0"/>
              <a:t>With a mod rate of 0.7, this company with $500,000 in payroll will have to pay $183,000 to get $261,500 worth of coverage.</a:t>
            </a:r>
          </a:p>
          <a:p>
            <a:endParaRPr lang="en-US" altLang="en-US" smtClean="0"/>
          </a:p>
          <a:p>
            <a:r>
              <a:rPr lang="en-US" altLang="en-US" smtClean="0"/>
              <a:t>Having a good experience rating (MOD Rating) over time, can lead to substantially less $$ going into workers’ compensation costs.  A good mod rate is realized by having fewer accidents than your industry average.  The ability to have fewer accidents is enhanced by an effective SHMS!</a:t>
            </a:r>
          </a:p>
        </p:txBody>
      </p:sp>
      <p:sp>
        <p:nvSpPr>
          <p:cNvPr id="124932"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D0DADA49-B4A1-4ABD-98C7-A4E1DD0BE8CC}" type="slidenum">
              <a:rPr lang="en-US" altLang="en-US" sz="1000" smtClean="0"/>
              <a:pPr/>
              <a:t>45</a:t>
            </a:fld>
            <a:endParaRPr lang="en-US" altLang="en-US" sz="10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Ergonomic-related of soft tissue injuries consistently comes in at just under ½ of all claims costs.</a:t>
            </a:r>
          </a:p>
          <a:p>
            <a:endParaRPr lang="en-US" altLang="en-US" smtClean="0"/>
          </a:p>
          <a:p>
            <a:r>
              <a:rPr lang="en-US" altLang="en-US" smtClean="0">
                <a:solidFill>
                  <a:srgbClr val="800000"/>
                </a:solidFill>
              </a:rPr>
              <a:t>Look at the top 10.  Six of the top 10 are ergonomics-related injuries. </a:t>
            </a:r>
          </a:p>
          <a:p>
            <a:endParaRPr lang="en-US" altLang="en-US" smtClean="0"/>
          </a:p>
        </p:txBody>
      </p:sp>
      <p:sp>
        <p:nvSpPr>
          <p:cNvPr id="126980"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DBD8F531-F0E2-4EEA-88F1-BC664435E6DB}" type="slidenum">
              <a:rPr lang="en-US" altLang="en-US" sz="1000" smtClean="0"/>
              <a:pPr/>
              <a:t>46</a:t>
            </a:fld>
            <a:endParaRPr lang="en-US" altLang="en-US" sz="10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material in your book shows data from 2003.  The top 10 in any given year add up to between 65 and 70% of all disabling claims costs for that year.  </a:t>
            </a:r>
          </a:p>
          <a:p>
            <a:endParaRPr lang="en-US" altLang="en-US" smtClean="0"/>
          </a:p>
          <a:p>
            <a:r>
              <a:rPr lang="en-US" altLang="en-US" smtClean="0"/>
              <a:t>The material in your workbook is from 2003, but the following slides will help you to access </a:t>
            </a:r>
            <a:r>
              <a:rPr lang="en-US" altLang="en-US" b="1" smtClean="0"/>
              <a:t>updated claims cost data</a:t>
            </a:r>
            <a:r>
              <a:rPr lang="en-US" altLang="en-US" smtClean="0"/>
              <a:t>… </a:t>
            </a:r>
          </a:p>
        </p:txBody>
      </p:sp>
      <p:sp>
        <p:nvSpPr>
          <p:cNvPr id="129028"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FBB2846F-CB45-4193-963D-7223D5BB0A7A}" type="slidenum">
              <a:rPr lang="en-US" altLang="en-US" sz="1000" smtClean="0"/>
              <a:pPr/>
              <a:t>47</a:t>
            </a:fld>
            <a:endParaRPr lang="en-US" altLang="en-US" sz="10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Again, an older slide, but you can see the top 10 claims closed, and the claims costs for both 2007 and 2012. </a:t>
            </a:r>
          </a:p>
          <a:p>
            <a:endParaRPr lang="en-US" altLang="en-US" smtClean="0"/>
          </a:p>
          <a:p>
            <a:r>
              <a:rPr lang="en-US" altLang="en-US" smtClean="0"/>
              <a:t>In 2007, Ergo counted for 58% (10,977 of 20,858) claims and 30% ($58,100 of $187,550) of claim costs.</a:t>
            </a:r>
          </a:p>
          <a:p>
            <a:endParaRPr lang="en-US" altLang="en-US" smtClean="0"/>
          </a:p>
          <a:p>
            <a:r>
              <a:rPr lang="en-US" altLang="en-US" smtClean="0"/>
              <a:t>In 2012, Ergo counted for 60% (9,065 of 14,893) claims and 30% ($64,400 of the $213,650) of claim costs.</a:t>
            </a:r>
          </a:p>
          <a:p>
            <a:endParaRPr lang="en-US" altLang="en-US" smtClean="0"/>
          </a:p>
        </p:txBody>
      </p:sp>
      <p:sp>
        <p:nvSpPr>
          <p:cNvPr id="131076"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FA3A0605-E9F5-49A7-AB0A-117618FC7EEA}" type="slidenum">
              <a:rPr lang="en-US" altLang="en-US" sz="1000" smtClean="0"/>
              <a:pPr/>
              <a:t>48</a:t>
            </a:fld>
            <a:endParaRPr lang="en-US" altLang="en-US" sz="10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Go to DCBS Home Page: </a:t>
            </a:r>
            <a:r>
              <a:rPr lang="en-US" altLang="en-US" smtClean="0">
                <a:hlinkClick r:id="rId3"/>
              </a:rPr>
              <a:t>https://www.oregon.gov/dcbs/Pages/index.aspx</a:t>
            </a:r>
            <a:endParaRPr lang="en-US" altLang="en-US" smtClean="0"/>
          </a:p>
          <a:p>
            <a:endParaRPr lang="en-US" altLang="en-US" smtClean="0"/>
          </a:p>
          <a:p>
            <a:r>
              <a:rPr lang="en-US" altLang="en-US" smtClean="0"/>
              <a:t>Click on Learn More under the News and Information tab…</a:t>
            </a:r>
          </a:p>
          <a:p>
            <a:endParaRPr lang="en-US" altLang="en-US" smtClean="0"/>
          </a:p>
        </p:txBody>
      </p:sp>
      <p:sp>
        <p:nvSpPr>
          <p:cNvPr id="133124"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70D9DB20-F3F8-4B2B-B8B6-A9631FEA8367}" type="slidenum">
              <a:rPr lang="en-US" altLang="en-US" sz="1000" smtClean="0"/>
              <a:pPr/>
              <a:t>49</a:t>
            </a:fld>
            <a:endParaRPr lang="en-US" altLang="en-US" sz="10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It’s important that the employer fulfill legal obligations to the law and every employee.  </a:t>
            </a:r>
          </a:p>
          <a:p>
            <a:endParaRPr lang="en-US" altLang="en-US" smtClean="0">
              <a:latin typeface="Times New Roman" panose="02020603050405020304" pitchFamily="18" charset="0"/>
            </a:endParaRPr>
          </a:p>
          <a:p>
            <a:r>
              <a:rPr lang="en-US" altLang="en-US" smtClean="0">
                <a:latin typeface="Times New Roman" panose="02020603050405020304" pitchFamily="18" charset="0"/>
              </a:rPr>
              <a:t>The "condition" of effective workplace safety accountability will exist if (1) appropriate behaviors are (2) objectively evaluated and (3) result in effective consequences.  </a:t>
            </a:r>
          </a:p>
          <a:p>
            <a:endParaRPr lang="en-US" altLang="en-US" smtClean="0"/>
          </a:p>
        </p:txBody>
      </p:sp>
      <p:sp>
        <p:nvSpPr>
          <p:cNvPr id="140292"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64EB8319-B4EF-41E5-8027-A5431FCAFA2F}" type="slidenum">
              <a:rPr lang="en-US" altLang="en-US" sz="1000" smtClean="0"/>
              <a:pPr/>
              <a:t>55</a:t>
            </a:fld>
            <a:endParaRPr lang="en-US" altLang="en-US" sz="10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800000"/>
                </a:solidFill>
              </a:rPr>
              <a:t>Discuss accountability as a “condition” in the safety management system. Accountability exists when appropriate behavior is effectively evaluated and results in significant consequences (good or bad)</a:t>
            </a:r>
            <a:endParaRPr lang="en-US" altLang="en-US" smtClean="0"/>
          </a:p>
        </p:txBody>
      </p:sp>
      <p:sp>
        <p:nvSpPr>
          <p:cNvPr id="142340"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59CB568C-13DD-4BDD-85B9-13BF50ACC428}" type="slidenum">
              <a:rPr lang="en-US" altLang="en-US" sz="1000" smtClean="0"/>
              <a:pPr/>
              <a:t>56</a:t>
            </a:fld>
            <a:endParaRPr lang="en-US" altLang="en-US" sz="10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Oregon Revised Statute 654-022:</a:t>
            </a:r>
          </a:p>
          <a:p>
            <a:r>
              <a:rPr lang="en-US" altLang="en-US" smtClean="0"/>
              <a:t>EVERYONE (employer, owner, employee and every other person) obey and comply and secure compliance.</a:t>
            </a:r>
          </a:p>
          <a:p>
            <a:endParaRPr lang="en-US" altLang="en-US" smtClean="0"/>
          </a:p>
          <a:p>
            <a:r>
              <a:rPr lang="en-US" altLang="en-US" smtClean="0"/>
              <a:t>If so, acknowledge, if not, hold accountable (answerable)</a:t>
            </a:r>
          </a:p>
        </p:txBody>
      </p:sp>
      <p:sp>
        <p:nvSpPr>
          <p:cNvPr id="144388"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A23A9D61-F374-4F45-8543-7DCF9480143F}" type="slidenum">
              <a:rPr lang="en-US" altLang="en-US" sz="1000" smtClean="0"/>
              <a:pPr/>
              <a:t>57</a:t>
            </a:fld>
            <a:endParaRPr lang="en-US" altLang="en-US" sz="10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Oregon Administrative Rule 437-001-0760:</a:t>
            </a:r>
          </a:p>
          <a:p>
            <a:r>
              <a:rPr lang="en-US" altLang="en-US" smtClean="0"/>
              <a:t>Everyone must Comply, </a:t>
            </a:r>
          </a:p>
          <a:p>
            <a:endParaRPr lang="en-US" altLang="en-US" smtClean="0"/>
          </a:p>
          <a:p>
            <a:r>
              <a:rPr lang="en-US" altLang="en-US" smtClean="0"/>
              <a:t>The employer (management) must </a:t>
            </a:r>
            <a:r>
              <a:rPr lang="en-US" altLang="en-US" b="1" smtClean="0"/>
              <a:t>Enforce</a:t>
            </a:r>
            <a:r>
              <a:rPr lang="en-US" altLang="en-US" smtClean="0"/>
              <a:t>, </a:t>
            </a:r>
            <a:r>
              <a:rPr lang="en-US" altLang="en-US" b="1" smtClean="0"/>
              <a:t>Instruct</a:t>
            </a:r>
            <a:r>
              <a:rPr lang="en-US" altLang="en-US" smtClean="0"/>
              <a:t> and </a:t>
            </a:r>
            <a:r>
              <a:rPr lang="en-US" altLang="en-US" b="1" smtClean="0"/>
              <a:t>Supervise</a:t>
            </a:r>
            <a:r>
              <a:rPr lang="en-US" altLang="en-US" smtClean="0"/>
              <a:t>!</a:t>
            </a:r>
          </a:p>
        </p:txBody>
      </p:sp>
      <p:sp>
        <p:nvSpPr>
          <p:cNvPr id="146436"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3DA5B175-E807-42F3-B45E-00E7CD584496}" type="slidenum">
              <a:rPr lang="en-US" altLang="en-US" sz="1000" smtClean="0"/>
              <a:pPr/>
              <a:t>58</a:t>
            </a:fld>
            <a:endParaRPr lang="en-US" altLang="en-US" sz="10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5"/>
          <p:cNvSpPr>
            <a:spLocks noGrp="1" noChangeArrowheads="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D95C0F62-97A1-4F96-903F-DA4A19790B41}" type="slidenum">
              <a:rPr lang="en-US" altLang="en-US" sz="1000" smtClean="0"/>
              <a:pPr/>
              <a:t>59</a:t>
            </a:fld>
            <a:endParaRPr lang="en-US" altLang="en-US" sz="1000" smtClean="0"/>
          </a:p>
        </p:txBody>
      </p:sp>
      <p:sp>
        <p:nvSpPr>
          <p:cNvPr id="148483" name="Notes Placeholder 1"/>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800000"/>
                </a:solidFill>
              </a:rPr>
              <a:t>Written plans </a:t>
            </a:r>
            <a:r>
              <a:rPr lang="en-US" altLang="en-US" b="1" i="1" smtClean="0">
                <a:solidFill>
                  <a:srgbClr val="800000"/>
                </a:solidFill>
              </a:rPr>
              <a:t>clarify</a:t>
            </a:r>
            <a:r>
              <a:rPr lang="en-US" altLang="en-US" smtClean="0">
                <a:solidFill>
                  <a:srgbClr val="800000"/>
                </a:solidFill>
              </a:rPr>
              <a:t> expectations responsibilities and lower stress.  Everyone understands what to do.  </a:t>
            </a:r>
          </a:p>
          <a:p>
            <a:endParaRPr lang="en-US" altLang="en-US" smtClean="0"/>
          </a:p>
          <a:p>
            <a:r>
              <a:rPr lang="en-US" altLang="en-US" smtClean="0">
                <a:solidFill>
                  <a:srgbClr val="800000"/>
                </a:solidFill>
              </a:rPr>
              <a:t>According to research, the number one reason employees don’t do what they’re suppose to do in the workplace is because they don’t know “why” they need to do it. </a:t>
            </a: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Here are 7 critical components and characteristic of an effective SHMS.  </a:t>
            </a:r>
          </a:p>
          <a:p>
            <a:endParaRPr lang="en-US" altLang="en-US" smtClean="0"/>
          </a:p>
          <a:p>
            <a:r>
              <a:rPr lang="en-US" altLang="en-US" smtClean="0"/>
              <a:t>I want to spend a little time talking about a safety and health management system…</a:t>
            </a:r>
          </a:p>
        </p:txBody>
      </p:sp>
      <p:sp>
        <p:nvSpPr>
          <p:cNvPr id="52228"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0B4DEB06-4B8E-4152-8470-03C79C75579E}" type="slidenum">
              <a:rPr lang="en-US" altLang="en-US" sz="1000" smtClean="0"/>
              <a:pPr/>
              <a:t>9</a:t>
            </a:fld>
            <a:endParaRPr lang="en-US" altLang="en-US" sz="10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D5A9ECF7-9CFD-4127-B24D-5EAE0B823EB4}" type="slidenum">
              <a:rPr lang="en-US" altLang="en-US" sz="1000" smtClean="0"/>
              <a:pPr/>
              <a:t>60</a:t>
            </a:fld>
            <a:endParaRPr lang="en-US" altLang="en-US" sz="1000" smtClean="0"/>
          </a:p>
        </p:txBody>
      </p:sp>
      <p:sp>
        <p:nvSpPr>
          <p:cNvPr id="150531" name="Rectangle 2"/>
          <p:cNvSpPr>
            <a:spLocks noChangeArrowheads="1" noTextEdit="1"/>
          </p:cNvSpPr>
          <p:nvPr>
            <p:ph type="sldImg"/>
          </p:nvPr>
        </p:nvSpPr>
        <p:spPr>
          <a:ln/>
        </p:spPr>
      </p:sp>
      <p:sp>
        <p:nvSpPr>
          <p:cNvPr id="150532" name="Rectangle 3"/>
          <p:cNvSpPr>
            <a:spLocks noGrp="1" noChangeArrowheads="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smtClean="0"/>
              <a:t>Incorporating these five bullets will make your accountability system more effective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Before management can hold employees accountable, they must first fulfill their obligation to provide employees with the tools to perform safely.</a:t>
            </a:r>
          </a:p>
          <a:p>
            <a:endParaRPr lang="en-US" altLang="en-US" smtClean="0">
              <a:latin typeface="Times New Roman" panose="02020603050405020304" pitchFamily="18" charset="0"/>
            </a:endParaRPr>
          </a:p>
          <a:p>
            <a:r>
              <a:rPr lang="en-US" altLang="en-US" smtClean="0">
                <a:solidFill>
                  <a:srgbClr val="800000"/>
                </a:solidFill>
              </a:rPr>
              <a:t>If management does not fulfill the obligation to provide resources, they are not justified in holding employees accountable.  Employees do not have the ability to achieve standards of performance.  They are “trapped”. Failure is predictable. </a:t>
            </a:r>
          </a:p>
          <a:p>
            <a:endParaRPr lang="en-US" altLang="en-US" smtClean="0"/>
          </a:p>
        </p:txBody>
      </p:sp>
      <p:sp>
        <p:nvSpPr>
          <p:cNvPr id="152580"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18273C3D-8E9E-454C-A1CE-C9D98D351B42}" type="slidenum">
              <a:rPr lang="en-US" altLang="en-US" sz="1000" smtClean="0"/>
              <a:pPr/>
              <a:t>61</a:t>
            </a:fld>
            <a:endParaRPr lang="en-US" altLang="en-US" sz="10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800000"/>
                </a:solidFill>
              </a:rPr>
              <a:t>Employees should be disciplined only for substandard behavior and the safety management system has not failed the employee.  Punishing an employee for getting hurt is never justified. </a:t>
            </a:r>
            <a:endParaRPr lang="en-US" altLang="en-US" smtClean="0"/>
          </a:p>
        </p:txBody>
      </p:sp>
      <p:sp>
        <p:nvSpPr>
          <p:cNvPr id="154628"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6F3603AC-E38B-4BC3-AA63-919D98883906}" type="slidenum">
              <a:rPr lang="en-US" altLang="en-US" sz="1000" smtClean="0"/>
              <a:pPr/>
              <a:t>62</a:t>
            </a:fld>
            <a:endParaRPr lang="en-US" altLang="en-US" sz="100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800000"/>
                </a:solidFill>
              </a:rPr>
              <a:t>What is considered a significant consequence varies among employees.  Effective discipline will change behavior in the desired direction.  Discipline that changes the behavior of one employee may not change the behavior of another. </a:t>
            </a:r>
          </a:p>
          <a:p>
            <a:endParaRPr lang="en-US" altLang="en-US" smtClean="0"/>
          </a:p>
        </p:txBody>
      </p:sp>
      <p:sp>
        <p:nvSpPr>
          <p:cNvPr id="156676"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CF5D95F3-DB12-463F-A382-8D90EDCECB1D}" type="slidenum">
              <a:rPr lang="en-US" altLang="en-US" sz="1000" smtClean="0"/>
              <a:pPr/>
              <a:t>63</a:t>
            </a:fld>
            <a:endParaRPr lang="en-US" altLang="en-US" sz="100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Appropriate consequences ensure discipline is justified and perceived as fair.</a:t>
            </a:r>
            <a:endParaRPr lang="en-US" altLang="en-US" smtClean="0"/>
          </a:p>
        </p:txBody>
      </p:sp>
      <p:sp>
        <p:nvSpPr>
          <p:cNvPr id="158724"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48B543E1-DDD2-4E22-955A-17C226140671}" type="slidenum">
              <a:rPr lang="en-US" altLang="en-US" sz="1000" smtClean="0"/>
              <a:pPr/>
              <a:t>64</a:t>
            </a:fld>
            <a:endParaRPr lang="en-US" altLang="en-US" sz="10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158D84BC-87F0-4B89-8C95-8595BDEDACC8}" type="slidenum">
              <a:rPr lang="en-US" altLang="en-US" sz="1000" smtClean="0"/>
              <a:pPr/>
              <a:t>65</a:t>
            </a:fld>
            <a:endParaRPr lang="en-US" altLang="en-US" sz="1000" smtClean="0"/>
          </a:p>
        </p:txBody>
      </p:sp>
      <p:sp>
        <p:nvSpPr>
          <p:cNvPr id="160771" name="Rectangle 2"/>
          <p:cNvSpPr>
            <a:spLocks noChangeArrowheads="1" noTextEdit="1"/>
          </p:cNvSpPr>
          <p:nvPr>
            <p:ph type="sldImg"/>
          </p:nvPr>
        </p:nvSpPr>
        <p:spPr>
          <a:ln/>
        </p:spPr>
      </p:sp>
      <p:sp>
        <p:nvSpPr>
          <p:cNvPr id="160772" name="Rectangle 3"/>
          <p:cNvSpPr>
            <a:spLocks noGrp="1" noChangeArrowheads="1"/>
          </p:cNvSpPr>
          <p:nvPr>
            <p:ph type="body" idx="1"/>
          </p:nvPr>
        </p:nvSpPr>
        <p:spPr bwMode="auto">
          <a:xfrm>
            <a:off x="228600" y="4416425"/>
            <a:ext cx="64008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b="1" smtClean="0"/>
              <a:t>Effective</a:t>
            </a:r>
            <a:r>
              <a:rPr lang="en-US" altLang="en-US" sz="1800" smtClean="0"/>
              <a:t> accountability systems apply consequences that are </a:t>
            </a:r>
            <a:r>
              <a:rPr lang="en-US" altLang="en-US" sz="1800" b="1" smtClean="0"/>
              <a:t>fair</a:t>
            </a:r>
            <a:r>
              <a:rPr lang="en-US" altLang="en-US" sz="1800" smtClean="0"/>
              <a:t>, </a:t>
            </a:r>
            <a:r>
              <a:rPr lang="en-US" altLang="en-US" sz="1800" b="1" smtClean="0"/>
              <a:t>uniformly applied</a:t>
            </a:r>
            <a:r>
              <a:rPr lang="en-US" altLang="en-US" sz="1800" smtClean="0"/>
              <a:t> and </a:t>
            </a:r>
            <a:r>
              <a:rPr lang="en-US" altLang="en-US" sz="1800" b="1" smtClean="0"/>
              <a:t>understood</a:t>
            </a:r>
            <a:r>
              <a:rPr lang="en-US" altLang="en-US" sz="1800" smtClean="0"/>
              <a:t> by all.  An accountability system must be </a:t>
            </a:r>
            <a:r>
              <a:rPr lang="en-US" altLang="en-US" sz="1800" b="1" smtClean="0"/>
              <a:t>applied consistently at all levels</a:t>
            </a:r>
            <a:r>
              <a:rPr lang="en-US" altLang="en-US" sz="1800" smtClean="0"/>
              <a:t> (vertically) and all departments (horizontally).  If rules apply to one, they apply to all.  An effective accountability policy should </a:t>
            </a:r>
            <a:r>
              <a:rPr lang="en-US" altLang="en-US" sz="1800" b="1" smtClean="0"/>
              <a:t>reward good behavior</a:t>
            </a:r>
            <a:r>
              <a:rPr lang="en-US" altLang="en-US" sz="1800" smtClean="0"/>
              <a:t> </a:t>
            </a:r>
            <a:r>
              <a:rPr lang="en-US" altLang="en-US" sz="1800" i="1" smtClean="0"/>
              <a:t>while correcting deficient behavior</a:t>
            </a:r>
            <a:r>
              <a:rPr lang="en-US" altLang="en-US" sz="1800" smtClean="0"/>
              <a:t>.</a:t>
            </a:r>
          </a:p>
          <a:p>
            <a:endParaRPr lang="en-US" altLang="en-US" sz="1800" smtClean="0"/>
          </a:p>
          <a:p>
            <a:r>
              <a:rPr lang="en-US" altLang="en-US" sz="1800" smtClean="0"/>
              <a:t>It is important that an accountability program apply to everyone on the job, from senior management to the newest employee.  </a:t>
            </a:r>
          </a:p>
          <a:p>
            <a:endParaRPr lang="en-US" altLang="en-US" sz="1800" smtClean="0"/>
          </a:p>
          <a:p>
            <a:endParaRPr lang="en-US" altLang="en-US" sz="180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Appropriate consequences ensure discipline is justified and perceived as fair.</a:t>
            </a:r>
            <a:endParaRPr lang="en-US" altLang="en-US" smtClean="0"/>
          </a:p>
        </p:txBody>
      </p:sp>
      <p:sp>
        <p:nvSpPr>
          <p:cNvPr id="162820"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F72A0A6A-C893-4383-95D8-7E9140CC3BEF}" type="slidenum">
              <a:rPr lang="en-US" altLang="en-US" sz="1000" smtClean="0"/>
              <a:pPr/>
              <a:t>66</a:t>
            </a:fld>
            <a:endParaRPr lang="en-US" altLang="en-US" sz="100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b="1" smtClean="0"/>
              <a:t>Identify.</a:t>
            </a:r>
            <a:r>
              <a:rPr lang="en-US" altLang="en-US" smtClean="0">
                <a:latin typeface="Times New Roman" panose="02020603050405020304" pitchFamily="18" charset="0"/>
              </a:rPr>
              <a:t>  </a:t>
            </a:r>
            <a:r>
              <a:rPr lang="en-US" altLang="en-US" b="1" u="sng" smtClean="0">
                <a:latin typeface="Times New Roman" panose="02020603050405020304" pitchFamily="18" charset="0"/>
              </a:rPr>
              <a:t>Inspect</a:t>
            </a:r>
            <a:r>
              <a:rPr lang="en-US" altLang="en-US" smtClean="0">
                <a:latin typeface="Times New Roman" panose="02020603050405020304" pitchFamily="18" charset="0"/>
              </a:rPr>
              <a:t> the various elements of your accountability system policies, procedures, processes and practices to </a:t>
            </a:r>
            <a:r>
              <a:rPr lang="en-US" altLang="en-US" b="1" u="sng" smtClean="0">
                <a:latin typeface="Times New Roman" panose="02020603050405020304" pitchFamily="18" charset="0"/>
              </a:rPr>
              <a:t>determine</a:t>
            </a:r>
            <a:r>
              <a:rPr lang="en-US" altLang="en-US" u="sng" smtClean="0">
                <a:latin typeface="Times New Roman" panose="02020603050405020304" pitchFamily="18" charset="0"/>
              </a:rPr>
              <a:t> </a:t>
            </a:r>
            <a:r>
              <a:rPr lang="en-US" altLang="en-US" smtClean="0">
                <a:latin typeface="Times New Roman" panose="02020603050405020304" pitchFamily="18" charset="0"/>
              </a:rPr>
              <a:t>what is present. </a:t>
            </a:r>
          </a:p>
          <a:p>
            <a:pPr>
              <a:spcBef>
                <a:spcPct val="50000"/>
              </a:spcBef>
            </a:pPr>
            <a:endParaRPr lang="en-US" altLang="en-US" smtClean="0">
              <a:latin typeface="Times New Roman" panose="02020603050405020304" pitchFamily="18" charset="0"/>
            </a:endParaRPr>
          </a:p>
          <a:p>
            <a:pPr>
              <a:spcBef>
                <a:spcPct val="50000"/>
              </a:spcBef>
            </a:pPr>
            <a:r>
              <a:rPr lang="en-US" altLang="en-US" b="1" smtClean="0"/>
              <a:t>Analyze.</a:t>
            </a:r>
            <a:r>
              <a:rPr lang="en-US" altLang="en-US" smtClean="0">
                <a:latin typeface="Times New Roman" panose="02020603050405020304" pitchFamily="18" charset="0"/>
              </a:rPr>
              <a:t>  </a:t>
            </a:r>
            <a:r>
              <a:rPr lang="en-US" altLang="en-US" b="1" u="sng" smtClean="0">
                <a:latin typeface="Times New Roman" panose="02020603050405020304" pitchFamily="18" charset="0"/>
              </a:rPr>
              <a:t>Dissect</a:t>
            </a:r>
            <a:r>
              <a:rPr lang="en-US" altLang="en-US" smtClean="0">
                <a:latin typeface="Times New Roman" panose="02020603050405020304" pitchFamily="18" charset="0"/>
              </a:rPr>
              <a:t> and thoroughly </a:t>
            </a:r>
            <a:r>
              <a:rPr lang="en-US" altLang="en-US" b="1" u="sng" smtClean="0">
                <a:latin typeface="Times New Roman" panose="02020603050405020304" pitchFamily="18" charset="0"/>
              </a:rPr>
              <a:t>study</a:t>
            </a:r>
            <a:r>
              <a:rPr lang="en-US" altLang="en-US" smtClean="0">
                <a:latin typeface="Times New Roman" panose="02020603050405020304" pitchFamily="18" charset="0"/>
              </a:rPr>
              <a:t> each accountability system policy, process, procedure and practice to </a:t>
            </a:r>
            <a:r>
              <a:rPr lang="en-US" altLang="en-US" b="1" u="sng" smtClean="0">
                <a:latin typeface="Times New Roman" panose="02020603050405020304" pitchFamily="18" charset="0"/>
              </a:rPr>
              <a:t>understand</a:t>
            </a:r>
            <a:r>
              <a:rPr lang="en-US" altLang="en-US" smtClean="0">
                <a:latin typeface="Times New Roman" panose="02020603050405020304" pitchFamily="18" charset="0"/>
              </a:rPr>
              <a:t> what they look like and how they are being performed. </a:t>
            </a:r>
          </a:p>
          <a:p>
            <a:pPr>
              <a:spcBef>
                <a:spcPct val="50000"/>
              </a:spcBef>
            </a:pPr>
            <a:endParaRPr lang="en-US" altLang="en-US" smtClean="0">
              <a:latin typeface="Times New Roman" panose="02020603050405020304" pitchFamily="18" charset="0"/>
            </a:endParaRPr>
          </a:p>
          <a:p>
            <a:pPr>
              <a:spcBef>
                <a:spcPct val="50000"/>
              </a:spcBef>
            </a:pPr>
            <a:r>
              <a:rPr lang="en-US" altLang="en-US" b="1" smtClean="0"/>
              <a:t>Evaluate.</a:t>
            </a:r>
            <a:r>
              <a:rPr lang="en-US" altLang="en-US" smtClean="0">
                <a:latin typeface="Times New Roman" panose="02020603050405020304" pitchFamily="18" charset="0"/>
              </a:rPr>
              <a:t>  </a:t>
            </a:r>
            <a:r>
              <a:rPr lang="en-US" altLang="en-US" b="1" u="sng" smtClean="0">
                <a:latin typeface="Times New Roman" panose="02020603050405020304" pitchFamily="18" charset="0"/>
              </a:rPr>
              <a:t>Compare</a:t>
            </a:r>
            <a:r>
              <a:rPr lang="en-US" altLang="en-US" smtClean="0">
                <a:latin typeface="Times New Roman" panose="02020603050405020304" pitchFamily="18" charset="0"/>
              </a:rPr>
              <a:t> and </a:t>
            </a:r>
            <a:r>
              <a:rPr lang="en-US" altLang="en-US" b="1" u="sng" smtClean="0">
                <a:latin typeface="Times New Roman" panose="02020603050405020304" pitchFamily="18" charset="0"/>
              </a:rPr>
              <a:t>contrast</a:t>
            </a:r>
            <a:r>
              <a:rPr lang="en-US" altLang="en-US" smtClean="0">
                <a:latin typeface="Times New Roman" panose="02020603050405020304" pitchFamily="18" charset="0"/>
              </a:rPr>
              <a:t> the overall design and performance of the accountability system against best practices to </a:t>
            </a:r>
            <a:r>
              <a:rPr lang="en-US" altLang="en-US" b="1" u="sng" smtClean="0">
                <a:latin typeface="Times New Roman" panose="02020603050405020304" pitchFamily="18" charset="0"/>
              </a:rPr>
              <a:t>judge</a:t>
            </a:r>
            <a:r>
              <a:rPr lang="en-US" altLang="en-US" smtClean="0">
                <a:latin typeface="Times New Roman" panose="02020603050405020304" pitchFamily="18" charset="0"/>
              </a:rPr>
              <a:t> of the system and how well it is working. </a:t>
            </a:r>
          </a:p>
        </p:txBody>
      </p:sp>
      <p:sp>
        <p:nvSpPr>
          <p:cNvPr id="164868"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329F0345-A3C9-40EE-A8A2-EFB5E6ABE3B6}" type="slidenum">
              <a:rPr lang="en-US" altLang="en-US" sz="1000" smtClean="0"/>
              <a:pPr/>
              <a:t>67</a:t>
            </a:fld>
            <a:endParaRPr lang="en-US" altLang="en-US" sz="100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defTabSz="911225">
              <a:defRPr sz="1400">
                <a:solidFill>
                  <a:schemeClr val="tx1"/>
                </a:solidFill>
                <a:latin typeface="Arial" panose="020B0604020202020204" pitchFamily="34" charset="0"/>
              </a:defRPr>
            </a:lvl1pPr>
            <a:lvl2pPr marL="742950" indent="-285750" defTabSz="911225">
              <a:defRPr sz="1400">
                <a:solidFill>
                  <a:schemeClr val="tx1"/>
                </a:solidFill>
                <a:latin typeface="Arial" panose="020B0604020202020204" pitchFamily="34" charset="0"/>
              </a:defRPr>
            </a:lvl2pPr>
            <a:lvl3pPr marL="1143000" indent="-228600" defTabSz="911225">
              <a:defRPr sz="1400">
                <a:solidFill>
                  <a:schemeClr val="tx1"/>
                </a:solidFill>
                <a:latin typeface="Arial" panose="020B0604020202020204" pitchFamily="34" charset="0"/>
              </a:defRPr>
            </a:lvl3pPr>
            <a:lvl4pPr marL="1600200" indent="-228600" defTabSz="911225">
              <a:defRPr sz="1400">
                <a:solidFill>
                  <a:schemeClr val="tx1"/>
                </a:solidFill>
                <a:latin typeface="Arial" panose="020B0604020202020204" pitchFamily="34" charset="0"/>
              </a:defRPr>
            </a:lvl4pPr>
            <a:lvl5pPr marL="2057400" indent="-228600" defTabSz="911225">
              <a:defRPr sz="14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1400">
                <a:solidFill>
                  <a:schemeClr val="tx1"/>
                </a:solidFill>
                <a:latin typeface="Arial" panose="020B0604020202020204" pitchFamily="34" charset="0"/>
              </a:defRPr>
            </a:lvl9pPr>
          </a:lstStyle>
          <a:p>
            <a:fld id="{84500799-008D-413E-9999-9F4525026D48}" type="slidenum">
              <a:rPr lang="en-US" altLang="en-US" sz="1100" smtClean="0">
                <a:solidFill>
                  <a:srgbClr val="000000"/>
                </a:solidFill>
                <a:latin typeface="Times New Roman" panose="02020603050405020304" pitchFamily="18" charset="0"/>
              </a:rPr>
              <a:pPr/>
              <a:t>69</a:t>
            </a:fld>
            <a:endParaRPr lang="en-US" altLang="en-US" sz="1100" smtClean="0">
              <a:solidFill>
                <a:srgbClr val="000000"/>
              </a:solidFill>
              <a:latin typeface="Times New Roman" panose="02020603050405020304" pitchFamily="18" charset="0"/>
            </a:endParaRPr>
          </a:p>
        </p:txBody>
      </p:sp>
      <p:sp>
        <p:nvSpPr>
          <p:cNvPr id="167939" name="Rectangle 2"/>
          <p:cNvSpPr>
            <a:spLocks noGrp="1" noRot="1" noChangeAspect="1" noChangeArrowheads="1" noTextEdit="1"/>
          </p:cNvSpPr>
          <p:nvPr>
            <p:ph type="sldImg"/>
          </p:nvPr>
        </p:nvSpPr>
        <p:spPr>
          <a:xfrm>
            <a:off x="1165225" y="720725"/>
            <a:ext cx="4692650" cy="3521075"/>
          </a:xfrm>
          <a:ln/>
        </p:spPr>
      </p:sp>
      <p:sp>
        <p:nvSpPr>
          <p:cNvPr id="167940" name="Rectangle 3"/>
          <p:cNvSpPr>
            <a:spLocks noGrp="1" noChangeArrowheads="1"/>
          </p:cNvSpPr>
          <p:nvPr>
            <p:ph type="body" idx="1"/>
          </p:nvPr>
        </p:nvSpPr>
        <p:spPr bwMode="auto">
          <a:xfrm>
            <a:off x="935038" y="4489450"/>
            <a:ext cx="5140325" cy="42529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99" tIns="44849" rIns="89699" bIns="44849"/>
          <a:lstStyle/>
          <a:p>
            <a:pPr eaLnBrk="1" hangingPunct="1"/>
            <a:r>
              <a:rPr lang="en-US" altLang="en-US" smtClean="0"/>
              <a:t>Ken</a:t>
            </a:r>
          </a:p>
          <a:p>
            <a:pPr eaLnBrk="1" hangingPunct="1"/>
            <a:endParaRPr lang="en-US" altLang="en-US" smtClean="0"/>
          </a:p>
        </p:txBody>
      </p:sp>
      <p:sp>
        <p:nvSpPr>
          <p:cNvPr id="167941" name="Date Placeholder 1"/>
          <p:cNvSpPr>
            <a:spLocks noGrp="1"/>
          </p:cNvSpPr>
          <p:nvPr>
            <p:ph type="dt" sz="quarter" idx="1"/>
          </p:nvPr>
        </p:nvSpPr>
        <p:spPr>
          <a:noFill/>
        </p:spPr>
        <p:txBody>
          <a:bodyPr/>
          <a:lstStyle>
            <a:lvl1pPr defTabSz="922338">
              <a:defRPr sz="1400">
                <a:solidFill>
                  <a:schemeClr val="tx1"/>
                </a:solidFill>
                <a:latin typeface="Arial" panose="020B0604020202020204" pitchFamily="34" charset="0"/>
              </a:defRPr>
            </a:lvl1pPr>
            <a:lvl2pPr marL="742950" indent="-285750" defTabSz="922338">
              <a:defRPr sz="1400">
                <a:solidFill>
                  <a:schemeClr val="tx1"/>
                </a:solidFill>
                <a:latin typeface="Arial" panose="020B0604020202020204" pitchFamily="34" charset="0"/>
              </a:defRPr>
            </a:lvl2pPr>
            <a:lvl3pPr marL="1143000" indent="-228600" defTabSz="922338">
              <a:defRPr sz="1400">
                <a:solidFill>
                  <a:schemeClr val="tx1"/>
                </a:solidFill>
                <a:latin typeface="Arial" panose="020B0604020202020204" pitchFamily="34" charset="0"/>
              </a:defRPr>
            </a:lvl3pPr>
            <a:lvl4pPr marL="1600200" indent="-228600" defTabSz="922338">
              <a:defRPr sz="1400">
                <a:solidFill>
                  <a:schemeClr val="tx1"/>
                </a:solidFill>
                <a:latin typeface="Arial" panose="020B0604020202020204" pitchFamily="34" charset="0"/>
              </a:defRPr>
            </a:lvl4pPr>
            <a:lvl5pPr marL="2057400" indent="-228600" defTabSz="922338">
              <a:defRPr sz="14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100" smtClean="0">
                <a:solidFill>
                  <a:srgbClr val="000000"/>
                </a:solidFill>
                <a:latin typeface="Times New Roman" panose="02020603050405020304" pitchFamily="18" charset="0"/>
              </a:rPr>
              <a:t>August 21, 2012</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solidFill>
                  <a:srgbClr val="3333FF"/>
                </a:solidFill>
              </a:rPr>
              <a:t>Safety Committees</a:t>
            </a:r>
            <a:r>
              <a:rPr lang="en-US" altLang="en-US" smtClean="0">
                <a:solidFill>
                  <a:srgbClr val="3333FF"/>
                </a:solidFill>
              </a:rPr>
              <a:t>, </a:t>
            </a:r>
            <a:r>
              <a:rPr lang="en-US" altLang="en-US" smtClean="0"/>
              <a:t>Safety Sub-Committees, </a:t>
            </a:r>
            <a:r>
              <a:rPr lang="en-US" altLang="en-US" b="1" smtClean="0">
                <a:solidFill>
                  <a:srgbClr val="336600"/>
                </a:solidFill>
              </a:rPr>
              <a:t>Program Owners</a:t>
            </a:r>
            <a:r>
              <a:rPr lang="en-US" altLang="en-US" smtClean="0">
                <a:solidFill>
                  <a:srgbClr val="336600"/>
                </a:solidFill>
              </a:rPr>
              <a:t>, </a:t>
            </a:r>
            <a:r>
              <a:rPr lang="en-US" altLang="en-US" smtClean="0"/>
              <a:t>Evaluate/update/train, </a:t>
            </a:r>
            <a:r>
              <a:rPr lang="en-US" altLang="en-US" b="1" smtClean="0">
                <a:solidFill>
                  <a:srgbClr val="FF0000"/>
                </a:solidFill>
              </a:rPr>
              <a:t>Safety Captains</a:t>
            </a:r>
            <a:r>
              <a:rPr lang="en-US" altLang="en-US" smtClean="0">
                <a:solidFill>
                  <a:srgbClr val="FF0000"/>
                </a:solidFill>
              </a:rPr>
              <a:t>, </a:t>
            </a:r>
            <a:r>
              <a:rPr lang="en-US" altLang="en-US" smtClean="0"/>
              <a:t>Safety Champions, </a:t>
            </a:r>
            <a:r>
              <a:rPr lang="en-US" altLang="en-US" b="1" smtClean="0">
                <a:solidFill>
                  <a:schemeClr val="accent2"/>
                </a:solidFill>
              </a:rPr>
              <a:t>Quick Hit Teams</a:t>
            </a:r>
            <a:r>
              <a:rPr lang="en-US" altLang="en-US" smtClean="0">
                <a:solidFill>
                  <a:schemeClr val="accent2"/>
                </a:solidFill>
              </a:rPr>
              <a:t>, </a:t>
            </a:r>
            <a:r>
              <a:rPr lang="en-US" altLang="en-US" smtClean="0"/>
              <a:t>Kaizen Events, </a:t>
            </a:r>
            <a:r>
              <a:rPr lang="en-US" altLang="en-US" b="1" smtClean="0">
                <a:solidFill>
                  <a:srgbClr val="FF0000"/>
                </a:solidFill>
              </a:rPr>
              <a:t>Safety Raid</a:t>
            </a:r>
            <a:r>
              <a:rPr lang="en-US" altLang="en-US" smtClean="0">
                <a:solidFill>
                  <a:srgbClr val="FF0000"/>
                </a:solidFill>
              </a:rPr>
              <a:t>s, </a:t>
            </a:r>
            <a:r>
              <a:rPr lang="en-US" altLang="en-US" smtClean="0">
                <a:solidFill>
                  <a:srgbClr val="000066"/>
                </a:solidFill>
              </a:rPr>
              <a:t>Pre-Task Meetings, </a:t>
            </a:r>
            <a:r>
              <a:rPr lang="en-US" altLang="en-US" b="1" smtClean="0">
                <a:solidFill>
                  <a:srgbClr val="009900"/>
                </a:solidFill>
              </a:rPr>
              <a:t>Program Evaluation</a:t>
            </a:r>
            <a:r>
              <a:rPr lang="en-US" altLang="en-US" smtClean="0">
                <a:solidFill>
                  <a:srgbClr val="009900"/>
                </a:solidFill>
              </a:rPr>
              <a:t>, </a:t>
            </a:r>
            <a:r>
              <a:rPr lang="en-US" altLang="en-US" smtClean="0"/>
              <a:t>Planning/goal setting, </a:t>
            </a:r>
            <a:r>
              <a:rPr lang="en-US" altLang="en-US" smtClean="0">
                <a:solidFill>
                  <a:srgbClr val="FF0000"/>
                </a:solidFill>
              </a:rPr>
              <a:t>Routine Analysis, </a:t>
            </a:r>
            <a:r>
              <a:rPr lang="en-US" altLang="en-US" smtClean="0"/>
              <a:t>Self Inspections, Pre-Use Analysis / MOC, Chemical Hazard Analysis, </a:t>
            </a:r>
            <a:r>
              <a:rPr lang="en-US" altLang="en-US" b="1" smtClean="0">
                <a:solidFill>
                  <a:srgbClr val="3333FF"/>
                </a:solidFill>
              </a:rPr>
              <a:t>Accident/Incident Investigation</a:t>
            </a:r>
            <a:r>
              <a:rPr lang="en-US" altLang="en-US" smtClean="0">
                <a:solidFill>
                  <a:srgbClr val="3333FF"/>
                </a:solidFill>
              </a:rPr>
              <a:t>, </a:t>
            </a:r>
            <a:r>
              <a:rPr lang="en-US" altLang="en-US" smtClean="0"/>
              <a:t>Trend Analysis, </a:t>
            </a:r>
            <a:r>
              <a:rPr lang="en-US" altLang="en-US" b="1" smtClean="0">
                <a:solidFill>
                  <a:srgbClr val="000066"/>
                </a:solidFill>
              </a:rPr>
              <a:t>Training</a:t>
            </a:r>
            <a:r>
              <a:rPr lang="en-US" altLang="en-US" smtClean="0">
                <a:solidFill>
                  <a:srgbClr val="000066"/>
                </a:solidFill>
              </a:rPr>
              <a:t>, </a:t>
            </a:r>
            <a:r>
              <a:rPr lang="en-US" altLang="en-US" smtClean="0"/>
              <a:t>Plan, Deliver, Critique, Improve</a:t>
            </a:r>
          </a:p>
          <a:p>
            <a:endParaRPr lang="en-US" altLang="en-US" smtClean="0">
              <a:solidFill>
                <a:srgbClr val="000066"/>
              </a:solidFill>
            </a:endParaRPr>
          </a:p>
          <a:p>
            <a:endParaRPr lang="en-US" altLang="en-US" smtClean="0"/>
          </a:p>
        </p:txBody>
      </p:sp>
      <p:sp>
        <p:nvSpPr>
          <p:cNvPr id="169988"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DBA83277-D5A0-476C-8FB0-1E5202CD6639}" type="slidenum">
              <a:rPr lang="en-US" altLang="en-US" sz="1000" smtClean="0"/>
              <a:pPr/>
              <a:t>70</a:t>
            </a:fld>
            <a:endParaRPr lang="en-US" altLang="en-US" sz="10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4276" name="Slide Number Placeholder 3"/>
          <p:cNvSpPr>
            <a:spLocks noGrp="1"/>
          </p:cNvSpPr>
          <p:nvPr>
            <p:ph type="sldNum" sz="quarter" idx="5"/>
          </p:nvPr>
        </p:nvSpPr>
        <p:spPr>
          <a:noFill/>
        </p:spPr>
        <p:txBody>
          <a:bodyPr/>
          <a:lstStyle>
            <a:lvl1pPr defTabSz="922338">
              <a:defRPr sz="1400">
                <a:solidFill>
                  <a:schemeClr val="tx1"/>
                </a:solidFill>
                <a:latin typeface="Arial" panose="020B0604020202020204" pitchFamily="34" charset="0"/>
              </a:defRPr>
            </a:lvl1pPr>
            <a:lvl2pPr marL="742950" indent="-285750" defTabSz="922338">
              <a:defRPr sz="1400">
                <a:solidFill>
                  <a:schemeClr val="tx1"/>
                </a:solidFill>
                <a:latin typeface="Arial" panose="020B0604020202020204" pitchFamily="34" charset="0"/>
              </a:defRPr>
            </a:lvl2pPr>
            <a:lvl3pPr marL="1143000" indent="-228600" defTabSz="922338">
              <a:defRPr sz="1400">
                <a:solidFill>
                  <a:schemeClr val="tx1"/>
                </a:solidFill>
                <a:latin typeface="Arial" panose="020B0604020202020204" pitchFamily="34" charset="0"/>
              </a:defRPr>
            </a:lvl3pPr>
            <a:lvl4pPr marL="1600200" indent="-228600" defTabSz="922338">
              <a:defRPr sz="1400">
                <a:solidFill>
                  <a:schemeClr val="tx1"/>
                </a:solidFill>
                <a:latin typeface="Arial" panose="020B0604020202020204" pitchFamily="34" charset="0"/>
              </a:defRPr>
            </a:lvl4pPr>
            <a:lvl5pPr marL="2057400" indent="-228600" defTabSz="922338">
              <a:defRPr sz="14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1400">
                <a:solidFill>
                  <a:schemeClr val="tx1"/>
                </a:solidFill>
                <a:latin typeface="Arial" panose="020B0604020202020204" pitchFamily="34" charset="0"/>
              </a:defRPr>
            </a:lvl9pPr>
          </a:lstStyle>
          <a:p>
            <a:fld id="{9C7B02E8-6133-499C-BBE3-A31100159E32}" type="slidenum">
              <a:rPr lang="en-US" altLang="en-US" sz="1100" i="0" smtClean="0">
                <a:solidFill>
                  <a:srgbClr val="000000"/>
                </a:solidFill>
                <a:latin typeface="Times New Roman" panose="02020603050405020304" pitchFamily="18" charset="0"/>
              </a:rPr>
              <a:pPr/>
              <a:t>10</a:t>
            </a:fld>
            <a:endParaRPr lang="en-US" altLang="en-US" sz="1100" i="0" smtClean="0">
              <a:solidFill>
                <a:srgbClr val="000000"/>
              </a:solidFill>
              <a:latin typeface="Times New Roman" panose="02020603050405020304" pitchFamily="18" charset="0"/>
            </a:endParaRPr>
          </a:p>
        </p:txBody>
      </p:sp>
      <p:sp>
        <p:nvSpPr>
          <p:cNvPr id="54277" name="Date Placeholder 4"/>
          <p:cNvSpPr>
            <a:spLocks noGrp="1"/>
          </p:cNvSpPr>
          <p:nvPr>
            <p:ph type="dt" sz="quarter" idx="1"/>
          </p:nvPr>
        </p:nvSpPr>
        <p:spPr>
          <a:noFill/>
        </p:spPr>
        <p:txBody>
          <a:bodyPr/>
          <a:lstStyle>
            <a:lvl1pPr defTabSz="922338">
              <a:defRPr sz="1400">
                <a:solidFill>
                  <a:schemeClr val="tx1"/>
                </a:solidFill>
                <a:latin typeface="Arial" panose="020B0604020202020204" pitchFamily="34" charset="0"/>
              </a:defRPr>
            </a:lvl1pPr>
            <a:lvl2pPr marL="742950" indent="-285750" defTabSz="922338">
              <a:defRPr sz="1400">
                <a:solidFill>
                  <a:schemeClr val="tx1"/>
                </a:solidFill>
                <a:latin typeface="Arial" panose="020B0604020202020204" pitchFamily="34" charset="0"/>
              </a:defRPr>
            </a:lvl2pPr>
            <a:lvl3pPr marL="1143000" indent="-228600" defTabSz="922338">
              <a:defRPr sz="1400">
                <a:solidFill>
                  <a:schemeClr val="tx1"/>
                </a:solidFill>
                <a:latin typeface="Arial" panose="020B0604020202020204" pitchFamily="34" charset="0"/>
              </a:defRPr>
            </a:lvl3pPr>
            <a:lvl4pPr marL="1600200" indent="-228600" defTabSz="922338">
              <a:defRPr sz="1400">
                <a:solidFill>
                  <a:schemeClr val="tx1"/>
                </a:solidFill>
                <a:latin typeface="Arial" panose="020B0604020202020204" pitchFamily="34" charset="0"/>
              </a:defRPr>
            </a:lvl4pPr>
            <a:lvl5pPr marL="2057400" indent="-228600" defTabSz="922338">
              <a:defRPr sz="14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100" i="0" smtClean="0">
                <a:solidFill>
                  <a:srgbClr val="000000"/>
                </a:solidFill>
                <a:latin typeface="Times New Roman" panose="02020603050405020304" pitchFamily="18" charset="0"/>
              </a:rPr>
              <a:t>Wednesday, October 16, 2012</a:t>
            </a:r>
          </a:p>
        </p:txBody>
      </p:sp>
      <p:sp>
        <p:nvSpPr>
          <p:cNvPr id="54278" name="Header Placeholder 5"/>
          <p:cNvSpPr>
            <a:spLocks noGrp="1"/>
          </p:cNvSpPr>
          <p:nvPr>
            <p:ph type="hdr" sz="quarter"/>
          </p:nvPr>
        </p:nvSpPr>
        <p:spPr>
          <a:noFill/>
        </p:spPr>
        <p:txBody>
          <a:bodyPr/>
          <a:lstStyle>
            <a:lvl1pPr defTabSz="922338">
              <a:defRPr sz="1400">
                <a:solidFill>
                  <a:schemeClr val="tx1"/>
                </a:solidFill>
                <a:latin typeface="Arial" panose="020B0604020202020204" pitchFamily="34" charset="0"/>
              </a:defRPr>
            </a:lvl1pPr>
            <a:lvl2pPr marL="742950" indent="-285750" defTabSz="922338">
              <a:defRPr sz="1400">
                <a:solidFill>
                  <a:schemeClr val="tx1"/>
                </a:solidFill>
                <a:latin typeface="Arial" panose="020B0604020202020204" pitchFamily="34" charset="0"/>
              </a:defRPr>
            </a:lvl2pPr>
            <a:lvl3pPr marL="1143000" indent="-228600" defTabSz="922338">
              <a:defRPr sz="1400">
                <a:solidFill>
                  <a:schemeClr val="tx1"/>
                </a:solidFill>
                <a:latin typeface="Arial" panose="020B0604020202020204" pitchFamily="34" charset="0"/>
              </a:defRPr>
            </a:lvl3pPr>
            <a:lvl4pPr marL="1600200" indent="-228600" defTabSz="922338">
              <a:defRPr sz="1400">
                <a:solidFill>
                  <a:schemeClr val="tx1"/>
                </a:solidFill>
                <a:latin typeface="Arial" panose="020B0604020202020204" pitchFamily="34" charset="0"/>
              </a:defRPr>
            </a:lvl4pPr>
            <a:lvl5pPr marL="2057400" indent="-228600" defTabSz="922338">
              <a:defRPr sz="14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100" i="0" smtClean="0">
                <a:solidFill>
                  <a:srgbClr val="000000"/>
                </a:solidFill>
                <a:latin typeface="Times New Roman" panose="02020603050405020304" pitchFamily="18" charset="0"/>
              </a:rPr>
              <a:t>Southern Oregon Occupational Safety &amp; Health Conference</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5"/>
          <p:cNvSpPr>
            <a:spLocks noGrp="1" noChangeArrowheads="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DBA1B348-4ECF-4151-A44E-CFF101C7C1EE}" type="slidenum">
              <a:rPr lang="en-US" altLang="en-US" sz="1000" smtClean="0"/>
              <a:pPr/>
              <a:t>71</a:t>
            </a:fld>
            <a:endParaRPr lang="en-US" altLang="en-US" sz="1000" smtClean="0"/>
          </a:p>
        </p:txBody>
      </p:sp>
      <p:sp>
        <p:nvSpPr>
          <p:cNvPr id="172035" name="Notes Placeholder 1"/>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800000"/>
                </a:solidFill>
              </a:rPr>
              <a:t>Depends on nature of the business, size of the company, etc.  Timely response is critical.  Recognizing everyone who submits a suggestion is critical.  The “box” doesn’t usually work.</a:t>
            </a:r>
          </a:p>
          <a:p>
            <a:endParaRPr lang="en-US" altLang="en-US" smtClean="0">
              <a:solidFill>
                <a:srgbClr val="800000"/>
              </a:solidFill>
            </a:endParaRPr>
          </a:p>
          <a:p>
            <a:r>
              <a:rPr lang="en-US" altLang="en-US" smtClean="0">
                <a:solidFill>
                  <a:srgbClr val="800000"/>
                </a:solidFill>
              </a:rPr>
              <a:t>Incentivize activities that call for workers to participate.  Regcognition of worker participation is critical </a:t>
            </a:r>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1400">
                <a:solidFill>
                  <a:schemeClr val="tx1"/>
                </a:solidFill>
                <a:latin typeface="Arial" panose="020B0604020202020204" pitchFamily="34" charset="0"/>
              </a:defRPr>
            </a:lvl1pPr>
            <a:lvl2pPr marL="742950" indent="-285750" defTabSz="922338">
              <a:defRPr sz="1400">
                <a:solidFill>
                  <a:schemeClr val="tx1"/>
                </a:solidFill>
                <a:latin typeface="Arial" panose="020B0604020202020204" pitchFamily="34" charset="0"/>
              </a:defRPr>
            </a:lvl2pPr>
            <a:lvl3pPr marL="1143000" indent="-228600" defTabSz="922338">
              <a:defRPr sz="1400">
                <a:solidFill>
                  <a:schemeClr val="tx1"/>
                </a:solidFill>
                <a:latin typeface="Arial" panose="020B0604020202020204" pitchFamily="34" charset="0"/>
              </a:defRPr>
            </a:lvl3pPr>
            <a:lvl4pPr marL="1600200" indent="-228600" defTabSz="922338">
              <a:defRPr sz="1400">
                <a:solidFill>
                  <a:schemeClr val="tx1"/>
                </a:solidFill>
                <a:latin typeface="Arial" panose="020B0604020202020204" pitchFamily="34" charset="0"/>
              </a:defRPr>
            </a:lvl4pPr>
            <a:lvl5pPr marL="2057400" indent="-228600" defTabSz="922338">
              <a:defRPr sz="14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1400">
                <a:solidFill>
                  <a:schemeClr val="tx1"/>
                </a:solidFill>
                <a:latin typeface="Arial" panose="020B0604020202020204" pitchFamily="34" charset="0"/>
              </a:defRPr>
            </a:lvl9pPr>
          </a:lstStyle>
          <a:p>
            <a:fld id="{078D9B39-680D-45F0-A461-3ECD2DE5D0D9}" type="slidenum">
              <a:rPr lang="en-US" altLang="en-US" sz="1100" smtClean="0">
                <a:solidFill>
                  <a:srgbClr val="000000"/>
                </a:solidFill>
                <a:latin typeface="Times New Roman" panose="02020603050405020304" pitchFamily="18" charset="0"/>
              </a:rPr>
              <a:pPr/>
              <a:t>72</a:t>
            </a:fld>
            <a:endParaRPr lang="en-US" altLang="en-US" sz="1100" smtClean="0">
              <a:solidFill>
                <a:srgbClr val="000000"/>
              </a:solidFill>
              <a:latin typeface="Times New Roman" panose="02020603050405020304" pitchFamily="18" charset="0"/>
            </a:endParaRPr>
          </a:p>
        </p:txBody>
      </p:sp>
      <p:sp>
        <p:nvSpPr>
          <p:cNvPr id="174083" name="Rectangle 7"/>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2" tIns="45280" rIns="90562" bIns="45280" anchor="b"/>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fld id="{957FA710-FF24-4F5E-A218-51DDB8BEB5AD}" type="slidenum">
              <a:rPr lang="en-US" altLang="en-US" sz="1100">
                <a:solidFill>
                  <a:srgbClr val="000000"/>
                </a:solidFill>
                <a:latin typeface="Times New Roman" panose="02020603050405020304" pitchFamily="18" charset="0"/>
              </a:rPr>
              <a:pPr algn="r"/>
              <a:t>72</a:t>
            </a:fld>
            <a:endParaRPr lang="en-US" altLang="en-US" sz="1100">
              <a:solidFill>
                <a:srgbClr val="000000"/>
              </a:solidFill>
              <a:latin typeface="Times New Roman" panose="02020603050405020304" pitchFamily="18" charset="0"/>
            </a:endParaRPr>
          </a:p>
        </p:txBody>
      </p:sp>
      <p:sp>
        <p:nvSpPr>
          <p:cNvPr id="174084" name="Rectangle 2"/>
          <p:cNvSpPr>
            <a:spLocks noGrp="1" noRot="1" noChangeAspect="1" noChangeArrowheads="1" noTextEdit="1"/>
          </p:cNvSpPr>
          <p:nvPr>
            <p:ph type="sldImg"/>
          </p:nvPr>
        </p:nvSpPr>
        <p:spPr>
          <a:ln/>
        </p:spPr>
      </p:sp>
      <p:sp>
        <p:nvSpPr>
          <p:cNvPr id="174085" name="Rectangle 3"/>
          <p:cNvSpPr>
            <a:spLocks noGrp="1" noChangeArrowheads="1"/>
          </p:cNvSpPr>
          <p:nvPr>
            <p:ph type="body" idx="1"/>
          </p:nvPr>
        </p:nvSpPr>
        <p:spPr bwMode="auto">
          <a:xfrm>
            <a:off x="0" y="4416425"/>
            <a:ext cx="68580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smtClean="0"/>
              <a:t>  Again, if management is going to spend the time, money and effort to train and educate employees, it only makes sense to utilize those trained and educated employees to the fullest potential.  </a:t>
            </a:r>
          </a:p>
          <a:p>
            <a:r>
              <a:rPr lang="en-US" altLang="en-US" sz="1800" smtClean="0"/>
              <a:t>  Employee involvement should be provided for in the company safety program and should be actively supported and encouraged by all management personnel.  The company safety policies should describe and document avenues for employees to be involved in the safety and health program, with specific information regarding employee involvement in problem resolution, investigation procedures, safety and health training, and hazard analysis, just to name a few!</a:t>
            </a:r>
          </a:p>
          <a:p>
            <a:endParaRPr lang="en-US" altLang="en-US" smtClean="0"/>
          </a:p>
          <a:p>
            <a:endParaRPr lang="en-US" altLang="en-US" smtClean="0"/>
          </a:p>
        </p:txBody>
      </p:sp>
      <p:sp>
        <p:nvSpPr>
          <p:cNvPr id="174086" name="Date Placeholder 1"/>
          <p:cNvSpPr>
            <a:spLocks noGrp="1"/>
          </p:cNvSpPr>
          <p:nvPr>
            <p:ph type="dt" sz="quarter" idx="1"/>
          </p:nvPr>
        </p:nvSpPr>
        <p:spPr>
          <a:noFill/>
        </p:spPr>
        <p:txBody>
          <a:bodyPr/>
          <a:lstStyle>
            <a:lvl1pPr defTabSz="922338">
              <a:defRPr sz="1400">
                <a:solidFill>
                  <a:schemeClr val="tx1"/>
                </a:solidFill>
                <a:latin typeface="Arial" panose="020B0604020202020204" pitchFamily="34" charset="0"/>
              </a:defRPr>
            </a:lvl1pPr>
            <a:lvl2pPr marL="742950" indent="-285750" defTabSz="922338">
              <a:defRPr sz="1400">
                <a:solidFill>
                  <a:schemeClr val="tx1"/>
                </a:solidFill>
                <a:latin typeface="Arial" panose="020B0604020202020204" pitchFamily="34" charset="0"/>
              </a:defRPr>
            </a:lvl2pPr>
            <a:lvl3pPr marL="1143000" indent="-228600" defTabSz="922338">
              <a:defRPr sz="1400">
                <a:solidFill>
                  <a:schemeClr val="tx1"/>
                </a:solidFill>
                <a:latin typeface="Arial" panose="020B0604020202020204" pitchFamily="34" charset="0"/>
              </a:defRPr>
            </a:lvl3pPr>
            <a:lvl4pPr marL="1600200" indent="-228600" defTabSz="922338">
              <a:defRPr sz="1400">
                <a:solidFill>
                  <a:schemeClr val="tx1"/>
                </a:solidFill>
                <a:latin typeface="Arial" panose="020B0604020202020204" pitchFamily="34" charset="0"/>
              </a:defRPr>
            </a:lvl4pPr>
            <a:lvl5pPr marL="2057400" indent="-228600" defTabSz="922338">
              <a:defRPr sz="14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100" smtClean="0">
                <a:solidFill>
                  <a:srgbClr val="000000"/>
                </a:solidFill>
                <a:latin typeface="Times New Roman" panose="02020603050405020304" pitchFamily="18" charset="0"/>
              </a:rPr>
              <a:t>August 21, 2012</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6132" name="Slide Number Placeholder 3"/>
          <p:cNvSpPr>
            <a:spLocks noGrp="1"/>
          </p:cNvSpPr>
          <p:nvPr>
            <p:ph type="sldNum" sz="quarter" idx="5"/>
          </p:nvPr>
        </p:nvSpPr>
        <p:spPr>
          <a:noFill/>
        </p:spPr>
        <p:txBody>
          <a:bodyPr/>
          <a:lstStyle>
            <a:lvl1pPr defTabSz="922338">
              <a:defRPr sz="1400">
                <a:solidFill>
                  <a:schemeClr val="tx1"/>
                </a:solidFill>
                <a:latin typeface="Arial" panose="020B0604020202020204" pitchFamily="34" charset="0"/>
              </a:defRPr>
            </a:lvl1pPr>
            <a:lvl2pPr marL="742950" indent="-285750" defTabSz="922338">
              <a:defRPr sz="1400">
                <a:solidFill>
                  <a:schemeClr val="tx1"/>
                </a:solidFill>
                <a:latin typeface="Arial" panose="020B0604020202020204" pitchFamily="34" charset="0"/>
              </a:defRPr>
            </a:lvl2pPr>
            <a:lvl3pPr marL="1143000" indent="-228600" defTabSz="922338">
              <a:defRPr sz="1400">
                <a:solidFill>
                  <a:schemeClr val="tx1"/>
                </a:solidFill>
                <a:latin typeface="Arial" panose="020B0604020202020204" pitchFamily="34" charset="0"/>
              </a:defRPr>
            </a:lvl3pPr>
            <a:lvl4pPr marL="1600200" indent="-228600" defTabSz="922338">
              <a:defRPr sz="1400">
                <a:solidFill>
                  <a:schemeClr val="tx1"/>
                </a:solidFill>
                <a:latin typeface="Arial" panose="020B0604020202020204" pitchFamily="34" charset="0"/>
              </a:defRPr>
            </a:lvl4pPr>
            <a:lvl5pPr marL="2057400" indent="-228600" defTabSz="922338">
              <a:defRPr sz="14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1400">
                <a:solidFill>
                  <a:schemeClr val="tx1"/>
                </a:solidFill>
                <a:latin typeface="Arial" panose="020B0604020202020204" pitchFamily="34" charset="0"/>
              </a:defRPr>
            </a:lvl9pPr>
          </a:lstStyle>
          <a:p>
            <a:fld id="{C9FA4C87-A02D-404C-B1FC-1A48FE5B0F2A}" type="slidenum">
              <a:rPr lang="en-US" altLang="en-US" sz="1100" smtClean="0">
                <a:solidFill>
                  <a:srgbClr val="000000"/>
                </a:solidFill>
                <a:latin typeface="Times New Roman" panose="02020603050405020304" pitchFamily="18" charset="0"/>
              </a:rPr>
              <a:pPr/>
              <a:t>73</a:t>
            </a:fld>
            <a:endParaRPr lang="en-US" altLang="en-US" sz="1100" smtClean="0">
              <a:solidFill>
                <a:srgbClr val="000000"/>
              </a:solidFill>
              <a:latin typeface="Times New Roman" panose="02020603050405020304" pitchFamily="18" charset="0"/>
            </a:endParaRPr>
          </a:p>
        </p:txBody>
      </p:sp>
      <p:sp>
        <p:nvSpPr>
          <p:cNvPr id="176133" name="Date Placeholder 4"/>
          <p:cNvSpPr>
            <a:spLocks noGrp="1"/>
          </p:cNvSpPr>
          <p:nvPr>
            <p:ph type="dt" sz="quarter" idx="1"/>
          </p:nvPr>
        </p:nvSpPr>
        <p:spPr>
          <a:noFill/>
        </p:spPr>
        <p:txBody>
          <a:bodyPr/>
          <a:lstStyle>
            <a:lvl1pPr defTabSz="922338">
              <a:defRPr sz="1400">
                <a:solidFill>
                  <a:schemeClr val="tx1"/>
                </a:solidFill>
                <a:latin typeface="Arial" panose="020B0604020202020204" pitchFamily="34" charset="0"/>
              </a:defRPr>
            </a:lvl1pPr>
            <a:lvl2pPr marL="742950" indent="-285750" defTabSz="922338">
              <a:defRPr sz="1400">
                <a:solidFill>
                  <a:schemeClr val="tx1"/>
                </a:solidFill>
                <a:latin typeface="Arial" panose="020B0604020202020204" pitchFamily="34" charset="0"/>
              </a:defRPr>
            </a:lvl2pPr>
            <a:lvl3pPr marL="1143000" indent="-228600" defTabSz="922338">
              <a:defRPr sz="1400">
                <a:solidFill>
                  <a:schemeClr val="tx1"/>
                </a:solidFill>
                <a:latin typeface="Arial" panose="020B0604020202020204" pitchFamily="34" charset="0"/>
              </a:defRPr>
            </a:lvl3pPr>
            <a:lvl4pPr marL="1600200" indent="-228600" defTabSz="922338">
              <a:defRPr sz="1400">
                <a:solidFill>
                  <a:schemeClr val="tx1"/>
                </a:solidFill>
                <a:latin typeface="Arial" panose="020B0604020202020204" pitchFamily="34" charset="0"/>
              </a:defRPr>
            </a:lvl4pPr>
            <a:lvl5pPr marL="2057400" indent="-228600" defTabSz="922338">
              <a:defRPr sz="14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100" smtClean="0">
                <a:solidFill>
                  <a:srgbClr val="000000"/>
                </a:solidFill>
                <a:latin typeface="Times New Roman" panose="02020603050405020304" pitchFamily="18" charset="0"/>
              </a:rPr>
              <a:t>August 21, 2012</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8180" name="Slide Number Placeholder 3"/>
          <p:cNvSpPr>
            <a:spLocks noGrp="1"/>
          </p:cNvSpPr>
          <p:nvPr>
            <p:ph type="sldNum" sz="quarter" idx="5"/>
          </p:nvPr>
        </p:nvSpPr>
        <p:spPr>
          <a:noFill/>
        </p:spPr>
        <p:txBody>
          <a:bodyPr/>
          <a:lstStyle>
            <a:lvl1pPr defTabSz="922338">
              <a:defRPr sz="1400">
                <a:solidFill>
                  <a:schemeClr val="tx1"/>
                </a:solidFill>
                <a:latin typeface="Arial" panose="020B0604020202020204" pitchFamily="34" charset="0"/>
              </a:defRPr>
            </a:lvl1pPr>
            <a:lvl2pPr marL="742950" indent="-285750" defTabSz="922338">
              <a:defRPr sz="1400">
                <a:solidFill>
                  <a:schemeClr val="tx1"/>
                </a:solidFill>
                <a:latin typeface="Arial" panose="020B0604020202020204" pitchFamily="34" charset="0"/>
              </a:defRPr>
            </a:lvl2pPr>
            <a:lvl3pPr marL="1143000" indent="-228600" defTabSz="922338">
              <a:defRPr sz="1400">
                <a:solidFill>
                  <a:schemeClr val="tx1"/>
                </a:solidFill>
                <a:latin typeface="Arial" panose="020B0604020202020204" pitchFamily="34" charset="0"/>
              </a:defRPr>
            </a:lvl3pPr>
            <a:lvl4pPr marL="1600200" indent="-228600" defTabSz="922338">
              <a:defRPr sz="1400">
                <a:solidFill>
                  <a:schemeClr val="tx1"/>
                </a:solidFill>
                <a:latin typeface="Arial" panose="020B0604020202020204" pitchFamily="34" charset="0"/>
              </a:defRPr>
            </a:lvl4pPr>
            <a:lvl5pPr marL="2057400" indent="-228600" defTabSz="922338">
              <a:defRPr sz="14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1400">
                <a:solidFill>
                  <a:schemeClr val="tx1"/>
                </a:solidFill>
                <a:latin typeface="Arial" panose="020B0604020202020204" pitchFamily="34" charset="0"/>
              </a:defRPr>
            </a:lvl9pPr>
          </a:lstStyle>
          <a:p>
            <a:fld id="{46A19542-8E3D-4EB5-BD56-7A1375070DCE}" type="slidenum">
              <a:rPr lang="en-US" altLang="en-US" sz="1100" smtClean="0">
                <a:solidFill>
                  <a:srgbClr val="000000"/>
                </a:solidFill>
                <a:latin typeface="Times New Roman" panose="02020603050405020304" pitchFamily="18" charset="0"/>
              </a:rPr>
              <a:pPr/>
              <a:t>74</a:t>
            </a:fld>
            <a:endParaRPr lang="en-US" altLang="en-US" sz="1100" smtClean="0">
              <a:solidFill>
                <a:srgbClr val="000000"/>
              </a:solidFill>
              <a:latin typeface="Times New Roman" panose="02020603050405020304" pitchFamily="18" charset="0"/>
            </a:endParaRPr>
          </a:p>
        </p:txBody>
      </p:sp>
      <p:sp>
        <p:nvSpPr>
          <p:cNvPr id="178181" name="Date Placeholder 4"/>
          <p:cNvSpPr>
            <a:spLocks noGrp="1"/>
          </p:cNvSpPr>
          <p:nvPr>
            <p:ph type="dt" sz="quarter" idx="1"/>
          </p:nvPr>
        </p:nvSpPr>
        <p:spPr>
          <a:noFill/>
        </p:spPr>
        <p:txBody>
          <a:bodyPr/>
          <a:lstStyle>
            <a:lvl1pPr defTabSz="922338">
              <a:defRPr sz="1400">
                <a:solidFill>
                  <a:schemeClr val="tx1"/>
                </a:solidFill>
                <a:latin typeface="Arial" panose="020B0604020202020204" pitchFamily="34" charset="0"/>
              </a:defRPr>
            </a:lvl1pPr>
            <a:lvl2pPr marL="742950" indent="-285750" defTabSz="922338">
              <a:defRPr sz="1400">
                <a:solidFill>
                  <a:schemeClr val="tx1"/>
                </a:solidFill>
                <a:latin typeface="Arial" panose="020B0604020202020204" pitchFamily="34" charset="0"/>
              </a:defRPr>
            </a:lvl2pPr>
            <a:lvl3pPr marL="1143000" indent="-228600" defTabSz="922338">
              <a:defRPr sz="1400">
                <a:solidFill>
                  <a:schemeClr val="tx1"/>
                </a:solidFill>
                <a:latin typeface="Arial" panose="020B0604020202020204" pitchFamily="34" charset="0"/>
              </a:defRPr>
            </a:lvl3pPr>
            <a:lvl4pPr marL="1600200" indent="-228600" defTabSz="922338">
              <a:defRPr sz="1400">
                <a:solidFill>
                  <a:schemeClr val="tx1"/>
                </a:solidFill>
                <a:latin typeface="Arial" panose="020B0604020202020204" pitchFamily="34" charset="0"/>
              </a:defRPr>
            </a:lvl4pPr>
            <a:lvl5pPr marL="2057400" indent="-228600" defTabSz="922338">
              <a:defRPr sz="14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100" smtClean="0">
                <a:solidFill>
                  <a:srgbClr val="000000"/>
                </a:solidFill>
                <a:latin typeface="Times New Roman" panose="02020603050405020304" pitchFamily="18" charset="0"/>
              </a:rPr>
              <a:t>August 21, 2012</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5"/>
          <p:cNvSpPr>
            <a:spLocks noGrp="1" noChangeArrowheads="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A980EA7B-D6E6-4242-892D-90EB8F93B99E}" type="slidenum">
              <a:rPr lang="en-US" altLang="en-US" sz="1000" smtClean="0"/>
              <a:pPr/>
              <a:t>75</a:t>
            </a:fld>
            <a:endParaRPr lang="en-US" altLang="en-US" sz="1000" smtClean="0"/>
          </a:p>
        </p:txBody>
      </p:sp>
      <p:sp>
        <p:nvSpPr>
          <p:cNvPr id="180227" name="Rectangle 2"/>
          <p:cNvSpPr>
            <a:spLocks noChangeArrowheads="1" noTextEdit="1"/>
          </p:cNvSpPr>
          <p:nvPr>
            <p:ph type="sldImg"/>
          </p:nvPr>
        </p:nvSpPr>
        <p:spPr>
          <a:ln cap="flat"/>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Bottom Line:  </a:t>
            </a:r>
            <a:r>
              <a:rPr lang="en-US" altLang="en-US" i="1" smtClean="0">
                <a:latin typeface="Times New Roman" panose="02020603050405020304" pitchFamily="18" charset="0"/>
              </a:rPr>
              <a:t>People do not care how much you know until they know how much you care.</a:t>
            </a:r>
          </a:p>
          <a:p>
            <a:endParaRPr lang="en-US" altLang="en-US" smtClean="0"/>
          </a:p>
        </p:txBody>
      </p:sp>
      <p:sp>
        <p:nvSpPr>
          <p:cNvPr id="183300"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ABD4F95A-F1F9-48AF-BD8A-AA7F05C4C807}" type="slidenum">
              <a:rPr lang="en-US" altLang="en-US" sz="1000" smtClean="0"/>
              <a:pPr/>
              <a:t>77</a:t>
            </a:fld>
            <a:endParaRPr lang="en-US" altLang="en-US" sz="100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a:r>
              <a:rPr lang="en-US" altLang="en-US" sz="2400" smtClean="0">
                <a:latin typeface="Times New Roman" panose="02020603050405020304" pitchFamily="18" charset="0"/>
              </a:rPr>
              <a:t>It's important that incentive, recognition, reward policies, and expectations are carefully formulated, clearly written, and effectively communicated to all employees.</a:t>
            </a:r>
          </a:p>
          <a:p>
            <a:pPr lvl="2"/>
            <a:endParaRPr lang="en-US" altLang="en-US" sz="2400" smtClean="0">
              <a:latin typeface="Times New Roman" panose="02020603050405020304" pitchFamily="18" charset="0"/>
            </a:endParaRPr>
          </a:p>
        </p:txBody>
      </p:sp>
      <p:sp>
        <p:nvSpPr>
          <p:cNvPr id="185348"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5A9C58F3-071A-472B-A8F9-C88BA51732E8}" type="slidenum">
              <a:rPr lang="en-US" altLang="en-US" sz="1000" smtClean="0"/>
              <a:pPr/>
              <a:t>78</a:t>
            </a:fld>
            <a:endParaRPr lang="en-US" altLang="en-US" sz="100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Do the Incentive/Recognition system exercises shown on pages 19 through 24 of your workbook at your next safety committee meeting.</a:t>
            </a:r>
          </a:p>
          <a:p>
            <a:endParaRPr lang="en-US" altLang="en-US" smtClean="0">
              <a:latin typeface="Times New Roman" panose="02020603050405020304" pitchFamily="18" charset="0"/>
            </a:endParaRPr>
          </a:p>
          <a:p>
            <a:r>
              <a:rPr lang="en-US" altLang="en-US" smtClean="0">
                <a:latin typeface="Times New Roman" panose="02020603050405020304" pitchFamily="18" charset="0"/>
              </a:rPr>
              <a:t>There are no right or wrong answers, your safety committee will put in their recommendations in the blanks!</a:t>
            </a:r>
          </a:p>
          <a:p>
            <a:endParaRPr lang="en-US" altLang="en-US" smtClean="0"/>
          </a:p>
        </p:txBody>
      </p:sp>
      <p:sp>
        <p:nvSpPr>
          <p:cNvPr id="187396"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87BE249A-C286-4780-9608-E106D5C90DF8}" type="slidenum">
              <a:rPr lang="en-US" altLang="en-US" sz="1000" smtClean="0"/>
              <a:pPr/>
              <a:t>79</a:t>
            </a:fld>
            <a:endParaRPr lang="en-US" altLang="en-US" sz="100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Oregon Administrative Rule, Division 1 (rules for all workplaces) requires the employer to inspect the workplace to find and fix hazards.</a:t>
            </a:r>
          </a:p>
          <a:p>
            <a:endParaRPr lang="en-US" altLang="en-US" smtClean="0"/>
          </a:p>
          <a:p>
            <a:r>
              <a:rPr lang="en-US" altLang="en-US" smtClean="0"/>
              <a:t>All personnel who do inspections must be trained in hazard identification and control.  I recommend managers and supervisors take off their manager/supervisor hat, and put on an inspector hat while they do the inspection.  If not, it is too easy to confuse the roles.</a:t>
            </a:r>
          </a:p>
        </p:txBody>
      </p:sp>
      <p:sp>
        <p:nvSpPr>
          <p:cNvPr id="190468"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06F93997-1F0F-4AF9-8C1E-212740A9C9F6}" type="slidenum">
              <a:rPr lang="en-US" altLang="en-US" sz="1000" smtClean="0"/>
              <a:pPr/>
              <a:t>81</a:t>
            </a:fld>
            <a:endParaRPr lang="en-US" altLang="en-US" sz="100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lvl1pPr defTabSz="911225">
              <a:defRPr sz="1400">
                <a:solidFill>
                  <a:schemeClr val="tx1"/>
                </a:solidFill>
                <a:latin typeface="Arial" panose="020B0604020202020204" pitchFamily="34" charset="0"/>
              </a:defRPr>
            </a:lvl1pPr>
            <a:lvl2pPr marL="742950" indent="-285750" defTabSz="911225">
              <a:defRPr sz="1400">
                <a:solidFill>
                  <a:schemeClr val="tx1"/>
                </a:solidFill>
                <a:latin typeface="Arial" panose="020B0604020202020204" pitchFamily="34" charset="0"/>
              </a:defRPr>
            </a:lvl2pPr>
            <a:lvl3pPr marL="1143000" indent="-228600" defTabSz="911225">
              <a:defRPr sz="1400">
                <a:solidFill>
                  <a:schemeClr val="tx1"/>
                </a:solidFill>
                <a:latin typeface="Arial" panose="020B0604020202020204" pitchFamily="34" charset="0"/>
              </a:defRPr>
            </a:lvl3pPr>
            <a:lvl4pPr marL="1600200" indent="-228600" defTabSz="911225">
              <a:defRPr sz="1400">
                <a:solidFill>
                  <a:schemeClr val="tx1"/>
                </a:solidFill>
                <a:latin typeface="Arial" panose="020B0604020202020204" pitchFamily="34" charset="0"/>
              </a:defRPr>
            </a:lvl4pPr>
            <a:lvl5pPr marL="2057400" indent="-228600" defTabSz="911225">
              <a:defRPr sz="14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1400">
                <a:solidFill>
                  <a:schemeClr val="tx1"/>
                </a:solidFill>
                <a:latin typeface="Arial" panose="020B0604020202020204" pitchFamily="34" charset="0"/>
              </a:defRPr>
            </a:lvl9pPr>
          </a:lstStyle>
          <a:p>
            <a:fld id="{70C01C14-6E8D-493A-8C8E-3E4D14763342}" type="slidenum">
              <a:rPr lang="en-US" altLang="en-US" sz="1100" smtClean="0">
                <a:solidFill>
                  <a:srgbClr val="000000"/>
                </a:solidFill>
                <a:latin typeface="Times New Roman" panose="02020603050405020304" pitchFamily="18" charset="0"/>
              </a:rPr>
              <a:pPr/>
              <a:t>82</a:t>
            </a:fld>
            <a:endParaRPr lang="en-US" altLang="en-US" sz="1100" smtClean="0">
              <a:solidFill>
                <a:srgbClr val="000000"/>
              </a:solidFill>
              <a:latin typeface="Times New Roman" panose="02020603050405020304" pitchFamily="18" charset="0"/>
            </a:endParaRPr>
          </a:p>
        </p:txBody>
      </p:sp>
      <p:sp>
        <p:nvSpPr>
          <p:cNvPr id="192515" name="Rectangle 2"/>
          <p:cNvSpPr>
            <a:spLocks noGrp="1" noRot="1" noChangeAspect="1" noChangeArrowheads="1" noTextEdit="1"/>
          </p:cNvSpPr>
          <p:nvPr>
            <p:ph type="sldImg"/>
          </p:nvPr>
        </p:nvSpPr>
        <p:spPr>
          <a:xfrm>
            <a:off x="1165225" y="720725"/>
            <a:ext cx="4692650" cy="3521075"/>
          </a:xfrm>
          <a:ln/>
        </p:spPr>
      </p:sp>
      <p:sp>
        <p:nvSpPr>
          <p:cNvPr id="192516" name="Rectangle 3"/>
          <p:cNvSpPr>
            <a:spLocks noGrp="1" noChangeArrowheads="1"/>
          </p:cNvSpPr>
          <p:nvPr>
            <p:ph type="body" idx="1"/>
          </p:nvPr>
        </p:nvSpPr>
        <p:spPr bwMode="auto">
          <a:xfrm>
            <a:off x="935038" y="4489450"/>
            <a:ext cx="5140325" cy="42529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99" tIns="44849" rIns="89699" bIns="44849"/>
          <a:lstStyle/>
          <a:p>
            <a:pPr eaLnBrk="1" hangingPunct="1"/>
            <a:r>
              <a:rPr lang="en-US" altLang="en-US" smtClean="0"/>
              <a:t>Ken</a:t>
            </a:r>
          </a:p>
          <a:p>
            <a:pPr eaLnBrk="1" hangingPunct="1"/>
            <a:endParaRPr lang="en-US" altLang="en-US" smtClean="0"/>
          </a:p>
        </p:txBody>
      </p:sp>
      <p:sp>
        <p:nvSpPr>
          <p:cNvPr id="192517" name="Date Placeholder 1"/>
          <p:cNvSpPr>
            <a:spLocks noGrp="1"/>
          </p:cNvSpPr>
          <p:nvPr>
            <p:ph type="dt" sz="quarter" idx="1"/>
          </p:nvPr>
        </p:nvSpPr>
        <p:spPr>
          <a:noFill/>
        </p:spPr>
        <p:txBody>
          <a:bodyPr/>
          <a:lstStyle>
            <a:lvl1pPr defTabSz="922338">
              <a:defRPr sz="1400">
                <a:solidFill>
                  <a:schemeClr val="tx1"/>
                </a:solidFill>
                <a:latin typeface="Arial" panose="020B0604020202020204" pitchFamily="34" charset="0"/>
              </a:defRPr>
            </a:lvl1pPr>
            <a:lvl2pPr marL="742950" indent="-285750" defTabSz="922338">
              <a:defRPr sz="1400">
                <a:solidFill>
                  <a:schemeClr val="tx1"/>
                </a:solidFill>
                <a:latin typeface="Arial" panose="020B0604020202020204" pitchFamily="34" charset="0"/>
              </a:defRPr>
            </a:lvl2pPr>
            <a:lvl3pPr marL="1143000" indent="-228600" defTabSz="922338">
              <a:defRPr sz="1400">
                <a:solidFill>
                  <a:schemeClr val="tx1"/>
                </a:solidFill>
                <a:latin typeface="Arial" panose="020B0604020202020204" pitchFamily="34" charset="0"/>
              </a:defRPr>
            </a:lvl3pPr>
            <a:lvl4pPr marL="1600200" indent="-228600" defTabSz="922338">
              <a:defRPr sz="1400">
                <a:solidFill>
                  <a:schemeClr val="tx1"/>
                </a:solidFill>
                <a:latin typeface="Arial" panose="020B0604020202020204" pitchFamily="34" charset="0"/>
              </a:defRPr>
            </a:lvl4pPr>
            <a:lvl5pPr marL="2057400" indent="-228600" defTabSz="922338">
              <a:defRPr sz="14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100" smtClean="0">
                <a:solidFill>
                  <a:srgbClr val="000000"/>
                </a:solidFill>
                <a:latin typeface="Times New Roman" panose="02020603050405020304" pitchFamily="18" charset="0"/>
              </a:rPr>
              <a:t>August 21, 2012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a:t>
            </a:r>
            <a:r>
              <a:rPr lang="en-US" altLang="en-US" b="1" smtClean="0"/>
              <a:t>program</a:t>
            </a:r>
            <a:r>
              <a:rPr lang="en-US" altLang="en-US" smtClean="0"/>
              <a:t> tends to be stand-alone (LOTO, PRCS, HazCom, Respiratory, EMP, EAP, etc.) and independent of other programs.</a:t>
            </a:r>
          </a:p>
          <a:p>
            <a:r>
              <a:rPr lang="en-US" altLang="en-US" smtClean="0"/>
              <a:t>A </a:t>
            </a:r>
            <a:r>
              <a:rPr lang="en-US" altLang="en-US" b="1" smtClean="0"/>
              <a:t>system</a:t>
            </a:r>
            <a:r>
              <a:rPr lang="en-US" altLang="en-US" smtClean="0"/>
              <a:t> tends to be interdependent and interactive, not stand-alone.  It is not so much one or the other, rather it is one with the other, with the rest…  They each affect and build upon each other.   When working well, each makes the other stronger,</a:t>
            </a:r>
          </a:p>
        </p:txBody>
      </p:sp>
      <p:sp>
        <p:nvSpPr>
          <p:cNvPr id="56324"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E8492122-91A8-4117-B089-CB04DEB27A1F}" type="slidenum">
              <a:rPr lang="en-US" altLang="en-US" sz="1000" smtClean="0"/>
              <a:pPr/>
              <a:t>11</a:t>
            </a:fld>
            <a:endParaRPr lang="en-US" altLang="en-US" sz="100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Pages 73 – 76 of your workbook contains an MEEE form you can review to determine root causes of hazards, accidents and incidents.  </a:t>
            </a:r>
          </a:p>
        </p:txBody>
      </p:sp>
      <p:sp>
        <p:nvSpPr>
          <p:cNvPr id="195588"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F7FF9105-8411-4FAD-9219-E695136B0374}" type="slidenum">
              <a:rPr lang="en-US" altLang="en-US" sz="1000" smtClean="0"/>
              <a:pPr/>
              <a:t>84</a:t>
            </a:fld>
            <a:endParaRPr lang="en-US" altLang="en-US" sz="100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30000" smtClean="0">
                <a:latin typeface="Times New Roman" panose="02020603050405020304" pitchFamily="18" charset="0"/>
              </a:rPr>
              <a:t>1</a:t>
            </a:r>
            <a:r>
              <a:rPr lang="en-US" altLang="en-US" smtClean="0">
                <a:latin typeface="Times New Roman" panose="02020603050405020304" pitchFamily="18" charset="0"/>
              </a:rPr>
              <a:t>Source: SAIF Corporation Lost Control Approach, Foundation, p. 9  </a:t>
            </a:r>
          </a:p>
          <a:p>
            <a:endParaRPr lang="en-US" altLang="en-US" smtClean="0"/>
          </a:p>
        </p:txBody>
      </p:sp>
      <p:sp>
        <p:nvSpPr>
          <p:cNvPr id="197636"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3D502695-E5AB-4689-81F0-0CCF32B017AC}" type="slidenum">
              <a:rPr lang="en-US" altLang="en-US" sz="1000" smtClean="0"/>
              <a:pPr/>
              <a:t>85</a:t>
            </a:fld>
            <a:endParaRPr lang="en-US" altLang="en-US" sz="100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sz="1400" b="1" smtClean="0">
                <a:latin typeface="Verdana" panose="020B0604030504040204" pitchFamily="34" charset="0"/>
              </a:rPr>
              <a:t>www.osha.gov  </a:t>
            </a:r>
            <a:r>
              <a:rPr lang="en-US" altLang="en-US" smtClean="0">
                <a:latin typeface="Times New Roman" panose="02020603050405020304" pitchFamily="18" charset="0"/>
              </a:rPr>
              <a:t>OSHA's Hazard Awareness Advisor is powerful, interactive, expert software. It will help you (especially, small businesses) identify and understand common occupational safety and health hazards in your work place. It will ask you about activities, practices, materials, equipment, and policies at your work place.  Then, it prepares a </a:t>
            </a:r>
            <a:r>
              <a:rPr lang="en-US" altLang="en-US" b="1" smtClean="0">
                <a:latin typeface="Times New Roman" panose="02020603050405020304" pitchFamily="18" charset="0"/>
              </a:rPr>
              <a:t>unique, customized</a:t>
            </a:r>
            <a:r>
              <a:rPr lang="en-US" altLang="en-US" smtClean="0">
                <a:latin typeface="Times New Roman" panose="02020603050405020304" pitchFamily="18" charset="0"/>
              </a:rPr>
              <a:t> report that briefly describes the likely hazards and the OSHA standards which address those hazards. </a:t>
            </a:r>
            <a:endParaRPr lang="en-US" altLang="en-US" smtClean="0"/>
          </a:p>
        </p:txBody>
      </p:sp>
      <p:sp>
        <p:nvSpPr>
          <p:cNvPr id="199684"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97312077-5FD9-482A-8D8C-7F3453619268}" type="slidenum">
              <a:rPr lang="en-US" altLang="en-US" sz="1000" smtClean="0"/>
              <a:pPr/>
              <a:t>86</a:t>
            </a:fld>
            <a:endParaRPr lang="en-US" altLang="en-US" sz="100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Conducting formal and informal safety inspections on a daily, weekly or monthly basis is important in making sure the workplace remains free of hazards that could cause injury or illness.</a:t>
            </a:r>
          </a:p>
          <a:p>
            <a:endParaRPr lang="en-US" altLang="en-US" smtClean="0">
              <a:latin typeface="Times New Roman" panose="02020603050405020304" pitchFamily="18" charset="0"/>
            </a:endParaRPr>
          </a:p>
          <a:p>
            <a:r>
              <a:rPr lang="en-US" altLang="en-US" smtClean="0">
                <a:latin typeface="Times New Roman" panose="02020603050405020304" pitchFamily="18" charset="0"/>
              </a:rPr>
              <a:t>Checklists can be a god tool to make sure you look for the right things, but be aware that a checklist can also limit you from seeing hazards that are not on the checklist.</a:t>
            </a:r>
            <a:endParaRPr lang="en-US" altLang="en-US" smtClean="0"/>
          </a:p>
        </p:txBody>
      </p:sp>
      <p:sp>
        <p:nvSpPr>
          <p:cNvPr id="201732"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69470955-07A4-46B3-8ECC-652B23B7D148}" type="slidenum">
              <a:rPr lang="en-US" altLang="en-US" sz="1000" smtClean="0"/>
              <a:pPr/>
              <a:t>87</a:t>
            </a:fld>
            <a:endParaRPr lang="en-US" altLang="en-US" sz="100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t>Remember, </a:t>
            </a:r>
            <a:r>
              <a:rPr lang="en-US" altLang="en-US" sz="1400" b="1" smtClean="0"/>
              <a:t>OAR 437-001-0760(7) Inspections. </a:t>
            </a:r>
          </a:p>
          <a:p>
            <a:r>
              <a:rPr lang="en-US" altLang="en-US" smtClean="0">
                <a:solidFill>
                  <a:srgbClr val="660066"/>
                </a:solidFill>
              </a:rPr>
              <a:t>(a)	All places of employment must be inspected by a qualified person or persons as often as the type of operation or the character of the equipment 	requires. Defective equipment or unsafe conditions found by these inspections must be replaced or repaired or remedied promptly. </a:t>
            </a:r>
          </a:p>
          <a:p>
            <a:r>
              <a:rPr lang="en-US" altLang="en-US" smtClean="0">
                <a:solidFill>
                  <a:srgbClr val="660066"/>
                </a:solidFill>
              </a:rPr>
              <a:t>(b)	Wherever required in this safety code, a written and dated report, signed by the person or persons making the inspection, must be kept. …</a:t>
            </a:r>
          </a:p>
          <a:p>
            <a:endParaRPr lang="en-US" altLang="en-US" smtClean="0"/>
          </a:p>
        </p:txBody>
      </p:sp>
      <p:sp>
        <p:nvSpPr>
          <p:cNvPr id="203780"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9C09A4C5-C155-48D0-BC96-0A7937D46B52}" type="slidenum">
              <a:rPr lang="en-US" altLang="en-US" sz="1000" smtClean="0"/>
              <a:pPr/>
              <a:t>88</a:t>
            </a:fld>
            <a:endParaRPr lang="en-US" altLang="en-US" sz="100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While conducting inspections may be quite effective in identifying the causes for 3% of the accidents in your workplace, informal and formal observation activities are needed to address the other 95%.  </a:t>
            </a:r>
            <a:r>
              <a:rPr lang="en-US" altLang="en-US" b="1" smtClean="0">
                <a:latin typeface="Times New Roman" panose="02020603050405020304" pitchFamily="18" charset="0"/>
              </a:rPr>
              <a:t>Don’t limit your observations to unsafe behaviors, note and acknowledge safe behaviors as well.  </a:t>
            </a:r>
            <a:r>
              <a:rPr lang="en-US" altLang="en-US" smtClean="0">
                <a:latin typeface="Times New Roman" panose="02020603050405020304" pitchFamily="18" charset="0"/>
              </a:rPr>
              <a:t>Effective programs will note 3 to 4 times as many positives than negatives</a:t>
            </a:r>
          </a:p>
          <a:p>
            <a:endParaRPr lang="en-US" altLang="en-US" smtClean="0">
              <a:latin typeface="Times New Roman" panose="02020603050405020304" pitchFamily="18" charset="0"/>
            </a:endParaRPr>
          </a:p>
          <a:p>
            <a:r>
              <a:rPr lang="en-US" altLang="en-US" smtClean="0">
                <a:latin typeface="Times New Roman" panose="02020603050405020304" pitchFamily="18" charset="0"/>
              </a:rPr>
              <a:t>The best observation programs are employee driven.  The surest way to kill an observation process is to discipline someone who is being observed.  Management run observations used for discipline will fail every time. </a:t>
            </a:r>
          </a:p>
          <a:p>
            <a:endParaRPr lang="en-US" altLang="en-US" smtClean="0"/>
          </a:p>
        </p:txBody>
      </p:sp>
      <p:sp>
        <p:nvSpPr>
          <p:cNvPr id="205828"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F58B78EB-36C5-41AC-88F2-A88471D70432}" type="slidenum">
              <a:rPr lang="en-US" altLang="en-US" sz="1000" smtClean="0"/>
              <a:pPr/>
              <a:t>89</a:t>
            </a:fld>
            <a:endParaRPr lang="en-US" altLang="en-US" sz="100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While the terminology came from workers’ comp insurance providers, using this language to describe  potential accident types will help you estimate claims costs discussed on page 13</a:t>
            </a:r>
          </a:p>
        </p:txBody>
      </p:sp>
      <p:sp>
        <p:nvSpPr>
          <p:cNvPr id="207876"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A18CD8ED-58D8-4E1D-9936-BC623ECAD8C1}" type="slidenum">
              <a:rPr lang="en-US" altLang="en-US" sz="1000" smtClean="0"/>
              <a:pPr/>
              <a:t>90</a:t>
            </a:fld>
            <a:endParaRPr lang="en-US" altLang="en-US" sz="100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5"/>
          <p:cNvSpPr>
            <a:spLocks noGrp="1" noChangeArrowheads="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A6578626-EED2-4137-BEF4-E46A156A3B61}" type="slidenum">
              <a:rPr lang="en-US" altLang="en-US" sz="1000" smtClean="0"/>
              <a:pPr/>
              <a:t>91</a:t>
            </a:fld>
            <a:endParaRPr lang="en-US" altLang="en-US" sz="1000" smtClean="0"/>
          </a:p>
        </p:txBody>
      </p:sp>
      <p:sp>
        <p:nvSpPr>
          <p:cNvPr id="209923" name="Rectangle 2"/>
          <p:cNvSpPr>
            <a:spLocks noChangeArrowheads="1" noTextEdit="1"/>
          </p:cNvSpPr>
          <p:nvPr>
            <p:ph type="sldImg"/>
          </p:nvPr>
        </p:nvSpPr>
        <p:spPr>
          <a:xfrm>
            <a:off x="396875" y="125413"/>
            <a:ext cx="6065838" cy="4549775"/>
          </a:xfrm>
          <a:ln cap="flat"/>
        </p:spPr>
      </p:sp>
      <p:sp>
        <p:nvSpPr>
          <p:cNvPr id="209924" name="Rectangle 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r>
              <a:rPr lang="en-US" altLang="en-US" smtClean="0">
                <a:latin typeface="Times New Roman" panose="02020603050405020304" pitchFamily="18" charset="0"/>
              </a:rPr>
              <a:t>A Job Hazard Analysis, also called a job safety analysis. </a:t>
            </a:r>
            <a:r>
              <a:rPr lang="en-US" altLang="en-US" b="1" smtClean="0">
                <a:latin typeface="Times New Roman" panose="02020603050405020304" pitchFamily="18" charset="0"/>
              </a:rPr>
              <a:t>The process is </a:t>
            </a:r>
            <a:r>
              <a:rPr lang="en-US" altLang="en-US" smtClean="0">
                <a:latin typeface="Times New Roman" panose="02020603050405020304" pitchFamily="18" charset="0"/>
              </a:rPr>
              <a:t>an organized approach that involves the worker and supervisor observing a task, breaking it down into steps.  Each step is then analyzed for safety and operational needs.  Recommendations are made for procedures that will meet those needs. </a:t>
            </a:r>
          </a:p>
          <a:p>
            <a:endParaRPr lang="en-US" alt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JHA lists each step (or task), determines the hazards associated with the step or task, and then lists the procedures (process, PPE, tools) to do the task safely.</a:t>
            </a:r>
          </a:p>
          <a:p>
            <a:r>
              <a:rPr lang="en-US" altLang="en-US" smtClean="0"/>
              <a:t>Oregon OSHA Workshop Job Hazards Analysis (JHA) can help: determine which jobs need a JHA; write an effective safe job procedure; and use the JHA to improve safety programs. Conducting JHAs is required for all companies intending to achieve SHARP or VPP certification.</a:t>
            </a:r>
            <a:br>
              <a:rPr lang="en-US" altLang="en-US" smtClean="0"/>
            </a:br>
            <a:endParaRPr lang="en-US" altLang="en-US" smtClean="0"/>
          </a:p>
        </p:txBody>
      </p:sp>
      <p:sp>
        <p:nvSpPr>
          <p:cNvPr id="211972"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034006A2-38ED-4E6B-8468-C3A998FE78D3}" type="slidenum">
              <a:rPr lang="en-US" altLang="en-US" sz="1000" smtClean="0"/>
              <a:pPr/>
              <a:t>92</a:t>
            </a:fld>
            <a:endParaRPr lang="en-US" altLang="en-US" sz="100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Oregon OSHA Workshop Accident Investigation will provide detailed information on why investigations are important; and the process for conducting an accident investigation. This how-to class builds on the basic introduction in class </a:t>
            </a:r>
            <a:r>
              <a:rPr lang="en-US" altLang="en-US" i="1" smtClean="0"/>
              <a:t>Safety Meetings and Committees</a:t>
            </a:r>
            <a:r>
              <a:rPr lang="en-US" altLang="en-US" smtClean="0"/>
              <a:t>.</a:t>
            </a:r>
            <a:br>
              <a:rPr lang="en-US" altLang="en-US" smtClean="0"/>
            </a:br>
            <a:endParaRPr lang="en-US" altLang="en-US" smtClean="0"/>
          </a:p>
        </p:txBody>
      </p:sp>
      <p:sp>
        <p:nvSpPr>
          <p:cNvPr id="214020"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A3B7114F-A030-4255-BACB-A524FEAA2745}" type="slidenum">
              <a:rPr lang="en-US" altLang="en-US" sz="1000" smtClean="0"/>
              <a:pPr/>
              <a:t>93</a:t>
            </a:fld>
            <a:endParaRPr lang="en-US" altLang="en-US" sz="10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800000"/>
                </a:solidFill>
              </a:rPr>
              <a:t>This is a simple structure.  In smaller organizations, one person may wear one than one of these hats.   In larger organizations, you may have multiple people wearing some of these hats.  Not shown, but vital would be an Industrial Hygienist in the role of safety manager or at least safety engineer</a:t>
            </a:r>
          </a:p>
          <a:p>
            <a:r>
              <a:rPr lang="en-US" altLang="en-US" smtClean="0">
                <a:solidFill>
                  <a:srgbClr val="800000"/>
                </a:solidFill>
              </a:rPr>
              <a:t>The </a:t>
            </a:r>
            <a:r>
              <a:rPr lang="en-US" altLang="en-US" b="1" smtClean="0">
                <a:solidFill>
                  <a:srgbClr val="800000"/>
                </a:solidFill>
              </a:rPr>
              <a:t>SM</a:t>
            </a:r>
            <a:r>
              <a:rPr lang="en-US" altLang="en-US" smtClean="0">
                <a:solidFill>
                  <a:srgbClr val="800000"/>
                </a:solidFill>
              </a:rPr>
              <a:t> is the subject matter expert in OSHA regulations.  Emphasize reporting to the production/operations manager, not human resources. </a:t>
            </a:r>
          </a:p>
          <a:p>
            <a:r>
              <a:rPr lang="en-US" altLang="en-US" smtClean="0">
                <a:solidFill>
                  <a:srgbClr val="800000"/>
                </a:solidFill>
              </a:rPr>
              <a:t>The </a:t>
            </a:r>
            <a:r>
              <a:rPr lang="en-US" altLang="en-US" b="1" smtClean="0">
                <a:solidFill>
                  <a:srgbClr val="800000"/>
                </a:solidFill>
              </a:rPr>
              <a:t>SE</a:t>
            </a:r>
            <a:r>
              <a:rPr lang="en-US" altLang="en-US" smtClean="0">
                <a:solidFill>
                  <a:srgbClr val="800000"/>
                </a:solidFill>
              </a:rPr>
              <a:t> is usually a maintenance person.  They need training in machine guarding, other engineering type training.</a:t>
            </a:r>
          </a:p>
          <a:p>
            <a:r>
              <a:rPr lang="en-US" altLang="en-US" b="1" smtClean="0">
                <a:solidFill>
                  <a:srgbClr val="800000"/>
                </a:solidFill>
              </a:rPr>
              <a:t>HR</a:t>
            </a:r>
            <a:r>
              <a:rPr lang="en-US" altLang="en-US" smtClean="0">
                <a:solidFill>
                  <a:srgbClr val="800000"/>
                </a:solidFill>
              </a:rPr>
              <a:t> programs include EAP, DFW, Workplace Violence, Early Return to Work, Accountability, Incentive/Recognition, and of course claims management.  Supports safety in a staff role, not the hub of the safety wheel.</a:t>
            </a:r>
          </a:p>
          <a:p>
            <a:r>
              <a:rPr lang="en-US" altLang="en-US" b="1" smtClean="0">
                <a:solidFill>
                  <a:srgbClr val="800000"/>
                </a:solidFill>
              </a:rPr>
              <a:t>SC</a:t>
            </a:r>
            <a:r>
              <a:rPr lang="en-US" altLang="en-US" smtClean="0">
                <a:solidFill>
                  <a:srgbClr val="800000"/>
                </a:solidFill>
              </a:rPr>
              <a:t> members are  the eyes and ears.  An internal problem-solving team.  Helps, but does not “do” safety.  That’s the line organization’s job. </a:t>
            </a:r>
          </a:p>
          <a:p>
            <a:endParaRPr lang="en-US" altLang="en-US" smtClean="0"/>
          </a:p>
        </p:txBody>
      </p:sp>
      <p:sp>
        <p:nvSpPr>
          <p:cNvPr id="58372"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6ECB7DE4-EB7B-46F1-AC79-7EAEA9AA8289}" type="slidenum">
              <a:rPr lang="en-US" altLang="en-US" sz="1000" smtClean="0"/>
              <a:pPr/>
              <a:t>12</a:t>
            </a:fld>
            <a:endParaRPr lang="en-US" altLang="en-US" sz="100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Requirement to investigate lost-time injury accidents.</a:t>
            </a:r>
          </a:p>
          <a:p>
            <a:endParaRPr lang="en-US" altLang="en-US" smtClean="0"/>
          </a:p>
          <a:p>
            <a:r>
              <a:rPr lang="en-US" altLang="en-US" smtClean="0"/>
              <a:t>BEST PRACTICE to investigate all…</a:t>
            </a:r>
          </a:p>
          <a:p>
            <a:endParaRPr lang="en-US" altLang="en-US" smtClean="0"/>
          </a:p>
          <a:p>
            <a:r>
              <a:rPr lang="en-US" altLang="en-US" smtClean="0"/>
              <a:t>Either way, Fix any problem(s) identified!</a:t>
            </a:r>
          </a:p>
        </p:txBody>
      </p:sp>
      <p:sp>
        <p:nvSpPr>
          <p:cNvPr id="216068"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3DA2DF15-E0F1-4EEA-89E5-667FBFBD9052}" type="slidenum">
              <a:rPr lang="en-US" altLang="en-US" sz="1000" smtClean="0"/>
              <a:pPr/>
              <a:t>94</a:t>
            </a:fld>
            <a:endParaRPr lang="en-US" altLang="en-US" sz="100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Incident investigation gives us practice for investigating accidents while providing the opportunity to eliminate not only recurrence of the incident, but recurrence of those events that could potentially lead to injury.</a:t>
            </a:r>
          </a:p>
        </p:txBody>
      </p:sp>
      <p:sp>
        <p:nvSpPr>
          <p:cNvPr id="219140"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725D6669-8AA8-4EFB-9046-8593859A6690}" type="slidenum">
              <a:rPr lang="en-US" altLang="en-US" sz="1000" smtClean="0"/>
              <a:pPr/>
              <a:t>96</a:t>
            </a:fld>
            <a:endParaRPr lang="en-US" altLang="en-US" sz="100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HW Heinrich did a similar triangle in 1931, which postulated that for every one serious injury there were 29  minor injury and 300 no-injury mishaps (incidents). </a:t>
            </a:r>
          </a:p>
          <a:p>
            <a:endParaRPr lang="en-US" altLang="en-US" smtClean="0"/>
          </a:p>
          <a:p>
            <a:r>
              <a:rPr lang="en-US" altLang="en-US" smtClean="0"/>
              <a:t>Heinrich 100 = 88 unsafe acts: 12 unsafe conditions</a:t>
            </a:r>
          </a:p>
          <a:p>
            <a:r>
              <a:rPr lang="en-US" altLang="en-US" smtClean="0"/>
              <a:t>DuPont 100 = 80:20,  SAIF 95:5</a:t>
            </a:r>
          </a:p>
          <a:p>
            <a:endParaRPr lang="en-US" altLang="en-US" smtClean="0"/>
          </a:p>
          <a:p>
            <a:r>
              <a:rPr lang="en-US" altLang="en-US" smtClean="0"/>
              <a:t>Such studies were the basis for Behavior Based Safety, which focusses on the unsafe acts (behaviors) leading to these events.</a:t>
            </a:r>
          </a:p>
          <a:p>
            <a:endParaRPr lang="en-US" altLang="en-US" smtClean="0"/>
          </a:p>
        </p:txBody>
      </p:sp>
      <p:sp>
        <p:nvSpPr>
          <p:cNvPr id="221188"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061E9C10-7733-44E1-9D17-C2FFBCA4D617}" type="slidenum">
              <a:rPr lang="en-US" altLang="en-US" sz="1000" smtClean="0"/>
              <a:pPr/>
              <a:t>97</a:t>
            </a:fld>
            <a:endParaRPr lang="en-US" altLang="en-US" sz="100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t>
            </a:r>
          </a:p>
          <a:p>
            <a:r>
              <a:rPr lang="en-US" altLang="en-US" smtClean="0"/>
              <a:t>Same employee, same parking lot, same pothole.  The only difference is in the outcome!</a:t>
            </a:r>
          </a:p>
        </p:txBody>
      </p:sp>
      <p:sp>
        <p:nvSpPr>
          <p:cNvPr id="223236"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44104C66-7EC4-4170-9C01-8CA78B811064}" type="slidenum">
              <a:rPr lang="en-US" altLang="en-US" sz="1000" smtClean="0"/>
              <a:pPr/>
              <a:t>98</a:t>
            </a:fld>
            <a:endParaRPr lang="en-US" altLang="en-US" sz="1000" smtClean="0"/>
          </a:p>
        </p:txBody>
      </p:sp>
      <p:sp>
        <p:nvSpPr>
          <p:cNvPr id="223237" name="Header Placeholder 4"/>
          <p:cNvSpPr>
            <a:spLocks noGrp="1"/>
          </p:cNvSpPr>
          <p:nvPr>
            <p:ph type="hdr" sz="quarter"/>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000" smtClean="0"/>
              <a:t>VIRTUAL Introduction to Safety Meetings and Safety Committees</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*Go through all…</a:t>
            </a:r>
          </a:p>
          <a:p>
            <a:r>
              <a:rPr lang="en-US" altLang="en-US" smtClean="0"/>
              <a:t>While not required by rule, Incident investigations are best practices…</a:t>
            </a:r>
          </a:p>
          <a:p>
            <a:r>
              <a:rPr lang="en-US" altLang="en-US" smtClean="0"/>
              <a:t>It gives us practice doing the analysis, and our recommendations PREVENT that series of events from happening to cause an injury accident.</a:t>
            </a:r>
          </a:p>
        </p:txBody>
      </p:sp>
      <p:sp>
        <p:nvSpPr>
          <p:cNvPr id="227332"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9C93E974-0825-4A02-991F-F19D3CC394DA}" type="slidenum">
              <a:rPr lang="en-US" altLang="en-US" sz="1000" smtClean="0"/>
              <a:pPr/>
              <a:t>101</a:t>
            </a:fld>
            <a:endParaRPr lang="en-US" altLang="en-US" sz="1000" smtClean="0"/>
          </a:p>
        </p:txBody>
      </p:sp>
      <p:sp>
        <p:nvSpPr>
          <p:cNvPr id="227333" name="Header Placeholder 4"/>
          <p:cNvSpPr>
            <a:spLocks noGrp="1"/>
          </p:cNvSpPr>
          <p:nvPr>
            <p:ph type="hdr" sz="quarter"/>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000" smtClean="0"/>
              <a:t>VIRTUAL Introduction to Safety Meetings and Safety Committees</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investigative (or analysis) process starts with the event.   Accident events are easier to identify, because someone got hurt.</a:t>
            </a:r>
          </a:p>
          <a:p>
            <a:r>
              <a:rPr lang="en-US" altLang="en-US" smtClean="0"/>
              <a:t>Incident events can be tougher to identify, but clarifying what we are gonna call them is a start!</a:t>
            </a:r>
          </a:p>
          <a:p>
            <a:endParaRPr lang="en-US" altLang="en-US" smtClean="0"/>
          </a:p>
          <a:p>
            <a:r>
              <a:rPr lang="en-US" altLang="en-US" smtClean="0"/>
              <a:t>The Event (whatever it is or whatever we call it) should trigger us to analyze, evaluate, or investigate the event, to we can determine the causal factors, so we can address them to eliminate it from ever happening again…</a:t>
            </a:r>
          </a:p>
        </p:txBody>
      </p:sp>
      <p:sp>
        <p:nvSpPr>
          <p:cNvPr id="229380"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C24532C9-7A8F-4A3E-9C62-003BC96D5C5D}" type="slidenum">
              <a:rPr lang="en-US" altLang="en-US" sz="1200" i="0" smtClean="0">
                <a:solidFill>
                  <a:srgbClr val="000000"/>
                </a:solidFill>
                <a:latin typeface="Times New Roman" panose="02020603050405020304" pitchFamily="18" charset="0"/>
              </a:rPr>
              <a:pPr eaLnBrk="1" hangingPunct="1"/>
              <a:t>102</a:t>
            </a:fld>
            <a:endParaRPr lang="en-US" altLang="en-US" sz="1200" i="0" smtClean="0">
              <a:solidFill>
                <a:srgbClr val="000000"/>
              </a:solidFill>
              <a:latin typeface="Times New Roman" panose="02020603050405020304" pitchFamily="18" charset="0"/>
            </a:endParaRPr>
          </a:p>
        </p:txBody>
      </p:sp>
      <p:sp>
        <p:nvSpPr>
          <p:cNvPr id="229381" name="Header Placeholder 4"/>
          <p:cNvSpPr>
            <a:spLocks noGrp="1"/>
          </p:cNvSpPr>
          <p:nvPr>
            <p:ph type="hdr" sz="quarter"/>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200" i="0" smtClean="0">
                <a:solidFill>
                  <a:srgbClr val="000000"/>
                </a:solidFill>
                <a:latin typeface="Times New Roman" panose="02020603050405020304" pitchFamily="18" charset="0"/>
              </a:rPr>
              <a:t>VIRTUAL Introduction to Safety Meetings and Safety Committees</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800000"/>
                </a:solidFill>
              </a:rPr>
              <a:t>A </a:t>
            </a:r>
            <a:r>
              <a:rPr lang="en-US" altLang="en-US" b="1" smtClean="0">
                <a:solidFill>
                  <a:srgbClr val="800000"/>
                </a:solidFill>
              </a:rPr>
              <a:t>written IA Analysis Plan </a:t>
            </a:r>
            <a:r>
              <a:rPr lang="en-US" altLang="en-US" smtClean="0">
                <a:solidFill>
                  <a:srgbClr val="800000"/>
                </a:solidFill>
              </a:rPr>
              <a:t>is critical so that when a serious injury or fatality occurs, everyone will know what to do.  People are not as likely to panic.  The “blame game” is not as likely to occur when role, purpose, duties and responsibilities are clearly understood. </a:t>
            </a:r>
            <a:endParaRPr lang="en-US" altLang="en-US" smtClean="0"/>
          </a:p>
          <a:p>
            <a:endParaRPr lang="en-US" altLang="en-US" smtClean="0"/>
          </a:p>
        </p:txBody>
      </p:sp>
      <p:sp>
        <p:nvSpPr>
          <p:cNvPr id="231428"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11097F70-CAB1-4564-B4D3-C59FD6785F1C}" type="slidenum">
              <a:rPr lang="en-US" altLang="en-US" sz="1000" smtClean="0"/>
              <a:pPr/>
              <a:t>103</a:t>
            </a:fld>
            <a:endParaRPr lang="en-US" altLang="en-US" sz="100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takes us to page 35… Oregon OSHA’s Accident Weed, which illustrates direct, contributing and root causes…</a:t>
            </a:r>
          </a:p>
          <a:p>
            <a:r>
              <a:rPr lang="en-US" altLang="en-US" smtClean="0"/>
              <a:t>Remember, on page 28 we discussed SAIF’s finding that Conditions (on the left) 3% of accidents, while Behaviors (on the right)  95% (this includes multiple accident reports, including MVA)  However, management controls those factors that cause 98% of all accidents!</a:t>
            </a:r>
          </a:p>
          <a:p>
            <a:endParaRPr lang="en-US" altLang="en-US" smtClean="0"/>
          </a:p>
          <a:p>
            <a:r>
              <a:rPr lang="en-US" altLang="en-US" smtClean="0"/>
              <a:t>Please note that using the 5-Why concept can enable you to dig deep enough to find and isolate not only the direct cause, but the surface cause(s) and root cause(s) as well!</a:t>
            </a:r>
          </a:p>
          <a:p>
            <a:endParaRPr lang="en-US" altLang="en-US" smtClean="0"/>
          </a:p>
        </p:txBody>
      </p:sp>
      <p:sp>
        <p:nvSpPr>
          <p:cNvPr id="233476"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97C8979D-1F13-41C3-99F9-CD509E27F1E7}" type="slidenum">
              <a:rPr lang="en-US" altLang="en-US" sz="1000" smtClean="0"/>
              <a:pPr/>
              <a:t>104</a:t>
            </a:fld>
            <a:endParaRPr lang="en-US" altLang="en-US" sz="1000" smtClean="0"/>
          </a:p>
        </p:txBody>
      </p:sp>
      <p:sp>
        <p:nvSpPr>
          <p:cNvPr id="233477" name="Header Placeholder 4"/>
          <p:cNvSpPr>
            <a:spLocks noGrp="1"/>
          </p:cNvSpPr>
          <p:nvPr>
            <p:ph type="hdr" sz="quarter"/>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000" smtClean="0"/>
              <a:t>VIRTUAL Introduction to Safety Meetings and Safety Committees</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Notice that the ROOT causes tend to be SHMS related…</a:t>
            </a:r>
          </a:p>
          <a:p>
            <a:endParaRPr lang="en-US" altLang="en-US" smtClean="0"/>
          </a:p>
          <a:p>
            <a:r>
              <a:rPr lang="en-US" altLang="en-US" smtClean="0"/>
              <a:t>Things we have been covering today…</a:t>
            </a:r>
          </a:p>
        </p:txBody>
      </p:sp>
      <p:sp>
        <p:nvSpPr>
          <p:cNvPr id="235524"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ADCF8218-283C-4BB9-9547-D08E8D6E0928}" type="slidenum">
              <a:rPr lang="en-US" altLang="en-US" sz="1000" smtClean="0"/>
              <a:pPr/>
              <a:t>105</a:t>
            </a:fld>
            <a:endParaRPr lang="en-US" altLang="en-US" sz="100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5"/>
          <p:cNvSpPr>
            <a:spLocks noGrp="1" noChangeArrowheads="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40E22CCD-95FD-4E60-BA61-0B87925BDD31}" type="slidenum">
              <a:rPr lang="en-US" altLang="en-US" sz="1000" smtClean="0"/>
              <a:pPr/>
              <a:t>106</a:t>
            </a:fld>
            <a:endParaRPr lang="en-US" altLang="en-US" sz="1000" smtClean="0"/>
          </a:p>
        </p:txBody>
      </p:sp>
      <p:sp>
        <p:nvSpPr>
          <p:cNvPr id="237571" name="Rectangle 2"/>
          <p:cNvSpPr>
            <a:spLocks noChangeArrowheads="1" noTextEdit="1"/>
          </p:cNvSpPr>
          <p:nvPr>
            <p:ph type="sldImg"/>
          </p:nvPr>
        </p:nvSpPr>
        <p:spPr>
          <a:xfrm>
            <a:off x="-571500" y="1146175"/>
            <a:ext cx="4565650" cy="3424238"/>
          </a:xfrm>
          <a:ln cap="flat"/>
        </p:spPr>
      </p:sp>
      <p:sp>
        <p:nvSpPr>
          <p:cNvPr id="237572" name="Notes Placeholder 1"/>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Our PRIMARY surface (indirect cause could be the final straw that broke the camel’s back, the final thing that allowed the direct cause…</a:t>
            </a:r>
          </a:p>
          <a:p>
            <a:endParaRPr lang="en-US" altLang="en-US" smtClean="0"/>
          </a:p>
          <a:p>
            <a:r>
              <a:rPr lang="en-US" altLang="en-US" smtClean="0"/>
              <a:t>Be aware, the line between conditions and behaviors can get blurry.</a:t>
            </a:r>
          </a:p>
          <a:p>
            <a:endParaRPr lang="en-US" altLang="en-US" smtClean="0"/>
          </a:p>
          <a:p>
            <a:r>
              <a:rPr lang="en-US" altLang="en-US" smtClean="0"/>
              <a:t>Being distracted could be a condition of the workplace or it could be a behavior of the individual. </a:t>
            </a:r>
          </a:p>
          <a:p>
            <a:r>
              <a:rPr lang="en-US" altLang="en-US" smtClean="0"/>
              <a:t>Being in a hurry, if it was driven by leadership could be a condition.  If it is driven by the individual, it could be a behavior.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spcBef>
                <a:spcPct val="0"/>
              </a:spcBef>
            </a:pPr>
            <a:r>
              <a:rPr lang="en-US" altLang="en-US" smtClean="0">
                <a:solidFill>
                  <a:srgbClr val="000000"/>
                </a:solidFill>
                <a:latin typeface="Times New Roman" panose="02020603050405020304" pitchFamily="18" charset="0"/>
              </a:rPr>
              <a:t>A system may be thought of as an orderly arrangement of interdependent activities and related procedures which implement and facilitate the performance of a major activity within an organization. (American Society of Safety Engineers, Dictionary of Terms)</a:t>
            </a:r>
          </a:p>
          <a:p>
            <a:pPr eaLnBrk="1" hangingPunct="1">
              <a:lnSpc>
                <a:spcPct val="100000"/>
              </a:lnSpc>
              <a:spcBef>
                <a:spcPct val="0"/>
              </a:spcBef>
            </a:pPr>
            <a:endParaRPr lang="en-US" altLang="en-US" smtClean="0">
              <a:solidFill>
                <a:srgbClr val="000000"/>
              </a:solidFill>
              <a:latin typeface="Times New Roman" panose="02020603050405020304" pitchFamily="18" charset="0"/>
            </a:endParaRPr>
          </a:p>
        </p:txBody>
      </p:sp>
      <p:sp>
        <p:nvSpPr>
          <p:cNvPr id="61444"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86EE8A15-F88A-46B2-94D6-ACD9F8D7B341}" type="slidenum">
              <a:rPr lang="en-US" altLang="en-US" sz="1000" smtClean="0"/>
              <a:pPr/>
              <a:t>14</a:t>
            </a:fld>
            <a:endParaRPr lang="en-US" altLang="en-US" sz="100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Supporting the primary surface cause, you will probably have one or more contributing surface causes. </a:t>
            </a:r>
          </a:p>
          <a:p>
            <a:r>
              <a:rPr lang="en-US" altLang="en-US" smtClean="0"/>
              <a:t>Sometimes causes are obviously conditions or behaviors.</a:t>
            </a:r>
          </a:p>
        </p:txBody>
      </p:sp>
      <p:sp>
        <p:nvSpPr>
          <p:cNvPr id="239620"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75E22C32-10B6-49F1-A6EF-09C03B1FFEA5}" type="slidenum">
              <a:rPr lang="en-US" altLang="en-US" sz="1000" smtClean="0"/>
              <a:pPr/>
              <a:t>107</a:t>
            </a:fld>
            <a:endParaRPr lang="en-US" altLang="en-US" sz="100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LTA production expectations could be attributed as a </a:t>
            </a:r>
            <a:r>
              <a:rPr lang="en-US" altLang="en-US" b="1" smtClean="0"/>
              <a:t>performance</a:t>
            </a:r>
            <a:r>
              <a:rPr lang="en-US" altLang="en-US" smtClean="0"/>
              <a:t> root cause to cases where the surface cause was ‘in a hurry’ due to production demands.</a:t>
            </a:r>
          </a:p>
          <a:p>
            <a:endParaRPr lang="en-US" altLang="en-US" smtClean="0"/>
          </a:p>
          <a:p>
            <a:r>
              <a:rPr lang="en-US" altLang="en-US" smtClean="0"/>
              <a:t>LTA layout could be attributed as a </a:t>
            </a:r>
            <a:r>
              <a:rPr lang="en-US" altLang="en-US" b="1" smtClean="0"/>
              <a:t>design</a:t>
            </a:r>
            <a:r>
              <a:rPr lang="en-US" altLang="en-US" smtClean="0"/>
              <a:t> root cause to cases where the surface cause was ‘in a hurry’ due to bottlenecked workflow.</a:t>
            </a:r>
          </a:p>
          <a:p>
            <a:endParaRPr lang="en-US" altLang="en-US" smtClean="0"/>
          </a:p>
          <a:p>
            <a:r>
              <a:rPr lang="en-US" altLang="en-US" smtClean="0"/>
              <a:t>To clarify…</a:t>
            </a:r>
          </a:p>
          <a:p>
            <a:endParaRPr lang="en-US" altLang="en-US" smtClean="0"/>
          </a:p>
        </p:txBody>
      </p:sp>
      <p:sp>
        <p:nvSpPr>
          <p:cNvPr id="242692"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3067B288-2258-4418-8B86-7646B973B5DF}" type="slidenum">
              <a:rPr lang="en-US" altLang="en-US" sz="1000" smtClean="0"/>
              <a:pPr/>
              <a:t>109</a:t>
            </a:fld>
            <a:endParaRPr lang="en-US" altLang="en-US" sz="100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LTA = weakness!</a:t>
            </a:r>
          </a:p>
          <a:p>
            <a:endParaRPr lang="en-US" altLang="en-US" smtClean="0"/>
          </a:p>
        </p:txBody>
      </p:sp>
      <p:sp>
        <p:nvSpPr>
          <p:cNvPr id="244740"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C356641C-AE0A-4B8C-A0D3-7D6A9796ABEB}" type="slidenum">
              <a:rPr lang="en-US" altLang="en-US" sz="1000" smtClean="0"/>
              <a:pPr/>
              <a:t>110</a:t>
            </a:fld>
            <a:endParaRPr lang="en-US" altLang="en-US" sz="100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Oregon OSHA has long promoted a six-step process that fits in three- primary tasks:</a:t>
            </a:r>
          </a:p>
          <a:p>
            <a:endParaRPr lang="en-US" altLang="en-US" smtClean="0"/>
          </a:p>
          <a:p>
            <a:r>
              <a:rPr lang="en-US" altLang="en-US" smtClean="0"/>
              <a:t>Important to NOT determine cause(s) until after you have developed the sequence of events!  </a:t>
            </a:r>
          </a:p>
          <a:p>
            <a:endParaRPr lang="en-US" altLang="en-US" smtClean="0"/>
          </a:p>
          <a:p>
            <a:r>
              <a:rPr lang="en-US" altLang="en-US" smtClean="0"/>
              <a:t>For more information on this topic take the Accident and Incident Investigation Workshop.  It will take you into far greater detail.</a:t>
            </a:r>
          </a:p>
          <a:p>
            <a:r>
              <a:rPr lang="en-US" altLang="en-US" smtClean="0"/>
              <a:t> </a:t>
            </a:r>
          </a:p>
          <a:p>
            <a:endParaRPr lang="en-US" altLang="en-US" smtClean="0"/>
          </a:p>
        </p:txBody>
      </p:sp>
      <p:sp>
        <p:nvSpPr>
          <p:cNvPr id="246788"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D7EBF046-22F8-4E92-9918-FAB8B91C9D6D}" type="slidenum">
              <a:rPr lang="en-US" altLang="en-US" sz="1000" smtClean="0"/>
              <a:pPr/>
              <a:t>111</a:t>
            </a:fld>
            <a:endParaRPr lang="en-US" altLang="en-US" sz="100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When analyzing accidents (and incidents) we need to focus on 3 things during that analysis, the injury (or potential), the event, and finally the system that allowed it.</a:t>
            </a:r>
          </a:p>
          <a:p>
            <a:r>
              <a:rPr lang="en-US" altLang="en-US" smtClean="0"/>
              <a:t>Be sure to determine each cause</a:t>
            </a:r>
          </a:p>
        </p:txBody>
      </p:sp>
      <p:sp>
        <p:nvSpPr>
          <p:cNvPr id="248836"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74B6EC5A-B92C-4E96-9027-2BA1A3957075}" type="slidenum">
              <a:rPr lang="en-US" altLang="en-US" sz="1000" smtClean="0"/>
              <a:pPr/>
              <a:t>112</a:t>
            </a:fld>
            <a:endParaRPr lang="en-US" altLang="en-US" sz="1000"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Again, Oregon Administrative Rule, extraordinary hazards…  Just because a specific rule doesn’t address a hazard, it still needs addressed.</a:t>
            </a:r>
          </a:p>
          <a:p>
            <a:r>
              <a:rPr lang="en-US" altLang="en-US" smtClean="0"/>
              <a:t>Unseen or unusual, it doesn’t matter, the employer needs to use additional means or precautions.  </a:t>
            </a:r>
          </a:p>
          <a:p>
            <a:r>
              <a:rPr lang="en-US" altLang="en-US" smtClean="0"/>
              <a:t>COVID-19?</a:t>
            </a:r>
          </a:p>
          <a:p>
            <a:endParaRPr lang="en-US" altLang="en-US" smtClean="0"/>
          </a:p>
        </p:txBody>
      </p:sp>
      <p:sp>
        <p:nvSpPr>
          <p:cNvPr id="250884"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753C8DDD-CB31-4761-904D-CD3C66A0F40A}" type="slidenum">
              <a:rPr lang="en-US" altLang="en-US" sz="1000" smtClean="0"/>
              <a:pPr/>
              <a:t>113</a:t>
            </a:fld>
            <a:endParaRPr lang="en-US" altLang="en-US" sz="1000"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lvl1pPr defTabSz="911225">
              <a:defRPr sz="1400">
                <a:solidFill>
                  <a:schemeClr val="tx1"/>
                </a:solidFill>
                <a:latin typeface="Arial" panose="020B0604020202020204" pitchFamily="34" charset="0"/>
              </a:defRPr>
            </a:lvl1pPr>
            <a:lvl2pPr marL="742950" indent="-285750" defTabSz="911225">
              <a:defRPr sz="1400">
                <a:solidFill>
                  <a:schemeClr val="tx1"/>
                </a:solidFill>
                <a:latin typeface="Arial" panose="020B0604020202020204" pitchFamily="34" charset="0"/>
              </a:defRPr>
            </a:lvl2pPr>
            <a:lvl3pPr marL="1143000" indent="-228600" defTabSz="911225">
              <a:defRPr sz="1400">
                <a:solidFill>
                  <a:schemeClr val="tx1"/>
                </a:solidFill>
                <a:latin typeface="Arial" panose="020B0604020202020204" pitchFamily="34" charset="0"/>
              </a:defRPr>
            </a:lvl3pPr>
            <a:lvl4pPr marL="1600200" indent="-228600" defTabSz="911225">
              <a:defRPr sz="1400">
                <a:solidFill>
                  <a:schemeClr val="tx1"/>
                </a:solidFill>
                <a:latin typeface="Arial" panose="020B0604020202020204" pitchFamily="34" charset="0"/>
              </a:defRPr>
            </a:lvl4pPr>
            <a:lvl5pPr marL="2057400" indent="-228600" defTabSz="911225">
              <a:defRPr sz="14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1400">
                <a:solidFill>
                  <a:schemeClr val="tx1"/>
                </a:solidFill>
                <a:latin typeface="Arial" panose="020B0604020202020204" pitchFamily="34" charset="0"/>
              </a:defRPr>
            </a:lvl9pPr>
          </a:lstStyle>
          <a:p>
            <a:fld id="{C2AC9E17-0431-489F-BDB8-A3B31909DABF}" type="slidenum">
              <a:rPr lang="en-US" altLang="en-US" sz="1100" smtClean="0">
                <a:solidFill>
                  <a:srgbClr val="000000"/>
                </a:solidFill>
                <a:latin typeface="Times New Roman" panose="02020603050405020304" pitchFamily="18" charset="0"/>
              </a:rPr>
              <a:pPr/>
              <a:t>114</a:t>
            </a:fld>
            <a:endParaRPr lang="en-US" altLang="en-US" sz="1100" smtClean="0">
              <a:solidFill>
                <a:srgbClr val="000000"/>
              </a:solidFill>
              <a:latin typeface="Times New Roman" panose="02020603050405020304" pitchFamily="18" charset="0"/>
            </a:endParaRPr>
          </a:p>
        </p:txBody>
      </p:sp>
      <p:sp>
        <p:nvSpPr>
          <p:cNvPr id="252931" name="Rectangle 2"/>
          <p:cNvSpPr>
            <a:spLocks noGrp="1" noRot="1" noChangeAspect="1" noChangeArrowheads="1" noTextEdit="1"/>
          </p:cNvSpPr>
          <p:nvPr>
            <p:ph type="sldImg"/>
          </p:nvPr>
        </p:nvSpPr>
        <p:spPr>
          <a:xfrm>
            <a:off x="1165225" y="720725"/>
            <a:ext cx="4692650" cy="3521075"/>
          </a:xfrm>
          <a:ln/>
        </p:spPr>
      </p:sp>
      <p:sp>
        <p:nvSpPr>
          <p:cNvPr id="252932" name="Rectangle 3"/>
          <p:cNvSpPr>
            <a:spLocks noGrp="1" noChangeArrowheads="1"/>
          </p:cNvSpPr>
          <p:nvPr>
            <p:ph type="body" idx="1"/>
          </p:nvPr>
        </p:nvSpPr>
        <p:spPr bwMode="auto">
          <a:xfrm>
            <a:off x="935038" y="4489450"/>
            <a:ext cx="5140325" cy="42529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99" tIns="44849" rIns="89699" bIns="44849"/>
          <a:lstStyle/>
          <a:p>
            <a:pPr eaLnBrk="1" hangingPunct="1"/>
            <a:r>
              <a:rPr lang="en-US" altLang="en-US" smtClean="0"/>
              <a:t>Ken</a:t>
            </a:r>
          </a:p>
          <a:p>
            <a:pPr eaLnBrk="1" hangingPunct="1"/>
            <a:endParaRPr lang="en-US" altLang="en-US" smtClean="0"/>
          </a:p>
        </p:txBody>
      </p:sp>
      <p:sp>
        <p:nvSpPr>
          <p:cNvPr id="252933" name="Date Placeholder 1"/>
          <p:cNvSpPr>
            <a:spLocks noGrp="1"/>
          </p:cNvSpPr>
          <p:nvPr>
            <p:ph type="dt" sz="quarter" idx="1"/>
          </p:nvPr>
        </p:nvSpPr>
        <p:spPr>
          <a:noFill/>
        </p:spPr>
        <p:txBody>
          <a:bodyPr/>
          <a:lstStyle>
            <a:lvl1pPr defTabSz="922338">
              <a:defRPr sz="1400">
                <a:solidFill>
                  <a:schemeClr val="tx1"/>
                </a:solidFill>
                <a:latin typeface="Arial" panose="020B0604020202020204" pitchFamily="34" charset="0"/>
              </a:defRPr>
            </a:lvl1pPr>
            <a:lvl2pPr marL="742950" indent="-285750" defTabSz="922338">
              <a:defRPr sz="1400">
                <a:solidFill>
                  <a:schemeClr val="tx1"/>
                </a:solidFill>
                <a:latin typeface="Arial" panose="020B0604020202020204" pitchFamily="34" charset="0"/>
              </a:defRPr>
            </a:lvl2pPr>
            <a:lvl3pPr marL="1143000" indent="-228600" defTabSz="922338">
              <a:defRPr sz="1400">
                <a:solidFill>
                  <a:schemeClr val="tx1"/>
                </a:solidFill>
                <a:latin typeface="Arial" panose="020B0604020202020204" pitchFamily="34" charset="0"/>
              </a:defRPr>
            </a:lvl3pPr>
            <a:lvl4pPr marL="1600200" indent="-228600" defTabSz="922338">
              <a:defRPr sz="1400">
                <a:solidFill>
                  <a:schemeClr val="tx1"/>
                </a:solidFill>
                <a:latin typeface="Arial" panose="020B0604020202020204" pitchFamily="34" charset="0"/>
              </a:defRPr>
            </a:lvl4pPr>
            <a:lvl5pPr marL="2057400" indent="-228600" defTabSz="922338">
              <a:defRPr sz="1400">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100" smtClean="0">
                <a:solidFill>
                  <a:srgbClr val="000000"/>
                </a:solidFill>
                <a:latin typeface="Times New Roman" panose="02020603050405020304" pitchFamily="18" charset="0"/>
              </a:rPr>
              <a:t>August 21, 2012</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254979"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If we cannot control something immediately and permanently, we need to put in interim measures until we can get it controlled. </a:t>
            </a:r>
          </a:p>
          <a:p>
            <a:endParaRPr lang="en-US" altLang="en-US" smtClean="0"/>
          </a:p>
          <a:p>
            <a:r>
              <a:rPr lang="en-US" altLang="en-US" smtClean="0"/>
              <a:t>While your book focusses on engineering controls, management controls and PPE controls, the HIERARCHY of controls is the best way to control hazards…</a:t>
            </a:r>
          </a:p>
        </p:txBody>
      </p:sp>
      <p:sp>
        <p:nvSpPr>
          <p:cNvPr id="254980"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32DD419E-AB7D-4E05-9F08-A00DB58A35DE}" type="slidenum">
              <a:rPr lang="en-US" altLang="en-US" sz="1000" smtClean="0"/>
              <a:pPr/>
              <a:t>115</a:t>
            </a:fld>
            <a:endParaRPr lang="en-US" altLang="en-US" sz="100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If we can eliminate a hazard, it is gone.  Substituting a less hazardous hazard when we can is also an accepted method.</a:t>
            </a:r>
          </a:p>
          <a:p>
            <a:endParaRPr lang="en-US" altLang="en-US" smtClean="0"/>
          </a:p>
          <a:p>
            <a:r>
              <a:rPr lang="en-US" altLang="en-US" smtClean="0"/>
              <a:t>Your workbook includes examples of Engineering controls, Management controls, PPE, and Interim measures.</a:t>
            </a:r>
          </a:p>
          <a:p>
            <a:endParaRPr lang="en-US" altLang="en-US" smtClean="0"/>
          </a:p>
        </p:txBody>
      </p:sp>
      <p:sp>
        <p:nvSpPr>
          <p:cNvPr id="257028"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69F22D89-49B5-487F-AADD-2AB9F8CFF89D}" type="slidenum">
              <a:rPr lang="en-US" altLang="en-US" sz="1000" smtClean="0"/>
              <a:pPr/>
              <a:t>116</a:t>
            </a:fld>
            <a:endParaRPr lang="en-US" altLang="en-US" sz="100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Another way of looking at it is by effectiveness… </a:t>
            </a:r>
          </a:p>
          <a:p>
            <a:endParaRPr lang="en-US" altLang="en-US" smtClean="0"/>
          </a:p>
          <a:p>
            <a:r>
              <a:rPr lang="en-US" altLang="en-US" smtClean="0"/>
              <a:t>Often times, the cost of the control is looked at in the short-term, but not the long term.  It may be cheaper to go with respirators instead of a spray booth in the short-term, but when we figure the cost over the years to include fit tests, medical exams, cartridge replacements, supervision costs, etc. within a few years, we could have paid for the spray booth.</a:t>
            </a:r>
          </a:p>
          <a:p>
            <a:r>
              <a:rPr lang="en-US" altLang="en-US" smtClean="0"/>
              <a:t>Remember, Human error plays in to which control we use.</a:t>
            </a:r>
          </a:p>
        </p:txBody>
      </p:sp>
      <p:sp>
        <p:nvSpPr>
          <p:cNvPr id="259076" name="Slide Number Placeholder 3"/>
          <p:cNvSpPr>
            <a:spLocks noGrp="1"/>
          </p:cNvSpPr>
          <p:nvPr>
            <p:ph type="sldNum" sz="quarter" idx="5"/>
          </p:nvPr>
        </p:nvSpPr>
        <p:spPr>
          <a:noFill/>
        </p:spPr>
        <p:txBody>
          <a:bodyPr/>
          <a:lstStyle>
            <a:lvl1pPr>
              <a:defRPr sz="1400">
                <a:solidFill>
                  <a:schemeClr val="tx1"/>
                </a:solidFill>
                <a:latin typeface="Arial" panose="020B0604020202020204" pitchFamily="34" charset="0"/>
              </a:defRPr>
            </a:lvl1pPr>
            <a:lvl2pPr marL="728663" indent="-279400">
              <a:defRPr sz="1400">
                <a:solidFill>
                  <a:schemeClr val="tx1"/>
                </a:solidFill>
                <a:latin typeface="Arial" panose="020B0604020202020204" pitchFamily="34" charset="0"/>
              </a:defRPr>
            </a:lvl2pPr>
            <a:lvl3pPr marL="1120775" indent="-223838">
              <a:defRPr sz="1400">
                <a:solidFill>
                  <a:schemeClr val="tx1"/>
                </a:solidFill>
                <a:latin typeface="Arial" panose="020B0604020202020204" pitchFamily="34" charset="0"/>
              </a:defRPr>
            </a:lvl3pPr>
            <a:lvl4pPr marL="1570038" indent="-223838">
              <a:defRPr sz="1400">
                <a:solidFill>
                  <a:schemeClr val="tx1"/>
                </a:solidFill>
                <a:latin typeface="Arial" panose="020B0604020202020204" pitchFamily="34" charset="0"/>
              </a:defRPr>
            </a:lvl4pPr>
            <a:lvl5pPr marL="2017713" indent="-223838">
              <a:defRPr sz="1400">
                <a:solidFill>
                  <a:schemeClr val="tx1"/>
                </a:solidFill>
                <a:latin typeface="Arial" panose="020B0604020202020204" pitchFamily="34" charset="0"/>
              </a:defRPr>
            </a:lvl5pPr>
            <a:lvl6pPr marL="2474913" indent="-223838" eaLnBrk="0" fontAlgn="base" hangingPunct="0">
              <a:spcBef>
                <a:spcPct val="0"/>
              </a:spcBef>
              <a:spcAft>
                <a:spcPct val="0"/>
              </a:spcAft>
              <a:defRPr sz="1400">
                <a:solidFill>
                  <a:schemeClr val="tx1"/>
                </a:solidFill>
                <a:latin typeface="Arial" panose="020B0604020202020204" pitchFamily="34" charset="0"/>
              </a:defRPr>
            </a:lvl6pPr>
            <a:lvl7pPr marL="2932113" indent="-223838" eaLnBrk="0" fontAlgn="base" hangingPunct="0">
              <a:spcBef>
                <a:spcPct val="0"/>
              </a:spcBef>
              <a:spcAft>
                <a:spcPct val="0"/>
              </a:spcAft>
              <a:defRPr sz="1400">
                <a:solidFill>
                  <a:schemeClr val="tx1"/>
                </a:solidFill>
                <a:latin typeface="Arial" panose="020B0604020202020204" pitchFamily="34" charset="0"/>
              </a:defRPr>
            </a:lvl7pPr>
            <a:lvl8pPr marL="3389313" indent="-223838" eaLnBrk="0" fontAlgn="base" hangingPunct="0">
              <a:spcBef>
                <a:spcPct val="0"/>
              </a:spcBef>
              <a:spcAft>
                <a:spcPct val="0"/>
              </a:spcAft>
              <a:defRPr sz="1400">
                <a:solidFill>
                  <a:schemeClr val="tx1"/>
                </a:solidFill>
                <a:latin typeface="Arial" panose="020B0604020202020204" pitchFamily="34" charset="0"/>
              </a:defRPr>
            </a:lvl8pPr>
            <a:lvl9pPr marL="3846513" indent="-223838" eaLnBrk="0" fontAlgn="base" hangingPunct="0">
              <a:spcBef>
                <a:spcPct val="0"/>
              </a:spcBef>
              <a:spcAft>
                <a:spcPct val="0"/>
              </a:spcAft>
              <a:defRPr sz="1400">
                <a:solidFill>
                  <a:schemeClr val="tx1"/>
                </a:solidFill>
                <a:latin typeface="Arial" panose="020B0604020202020204" pitchFamily="34" charset="0"/>
              </a:defRPr>
            </a:lvl9pPr>
          </a:lstStyle>
          <a:p>
            <a:fld id="{14BA763F-9723-405E-B412-8B01C78D16E3}" type="slidenum">
              <a:rPr lang="en-US" altLang="en-US" sz="1200" smtClean="0">
                <a:solidFill>
                  <a:srgbClr val="000000"/>
                </a:solidFill>
                <a:latin typeface="Times New Roman" panose="02020603050405020304" pitchFamily="18" charset="0"/>
              </a:rPr>
              <a:pPr/>
              <a:t>117</a:t>
            </a:fld>
            <a:endParaRPr lang="en-US" altLang="en-US" sz="1200" smtClean="0">
              <a:solidFill>
                <a:srgbClr val="000000"/>
              </a:solidFill>
              <a:latin typeface="Times New Roman" panose="02020603050405020304" pitchFamily="18" charset="0"/>
            </a:endParaRPr>
          </a:p>
        </p:txBody>
      </p:sp>
      <p:sp>
        <p:nvSpPr>
          <p:cNvPr id="259077" name="Date Placeholder 1"/>
          <p:cNvSpPr>
            <a:spLocks noGrp="1"/>
          </p:cNvSpPr>
          <p:nvPr>
            <p:ph type="dt" sz="quarter" idx="1"/>
          </p:nvPr>
        </p:nvSpPr>
        <p:spPr>
          <a:noFill/>
        </p:spPr>
        <p:txBody>
          <a:bodyPr/>
          <a:lstStyle>
            <a:lvl1pPr>
              <a:defRPr sz="1400">
                <a:solidFill>
                  <a:schemeClr val="tx1"/>
                </a:solidFill>
                <a:latin typeface="Arial" panose="020B0604020202020204" pitchFamily="34" charset="0"/>
              </a:defRPr>
            </a:lvl1pPr>
            <a:lvl2pPr marL="728663" indent="-279400">
              <a:defRPr sz="1400">
                <a:solidFill>
                  <a:schemeClr val="tx1"/>
                </a:solidFill>
                <a:latin typeface="Arial" panose="020B0604020202020204" pitchFamily="34" charset="0"/>
              </a:defRPr>
            </a:lvl2pPr>
            <a:lvl3pPr marL="1120775" indent="-223838">
              <a:defRPr sz="1400">
                <a:solidFill>
                  <a:schemeClr val="tx1"/>
                </a:solidFill>
                <a:latin typeface="Arial" panose="020B0604020202020204" pitchFamily="34" charset="0"/>
              </a:defRPr>
            </a:lvl3pPr>
            <a:lvl4pPr marL="1570038" indent="-223838">
              <a:defRPr sz="1400">
                <a:solidFill>
                  <a:schemeClr val="tx1"/>
                </a:solidFill>
                <a:latin typeface="Arial" panose="020B0604020202020204" pitchFamily="34" charset="0"/>
              </a:defRPr>
            </a:lvl4pPr>
            <a:lvl5pPr marL="2017713" indent="-223838">
              <a:defRPr sz="1400">
                <a:solidFill>
                  <a:schemeClr val="tx1"/>
                </a:solidFill>
                <a:latin typeface="Arial" panose="020B0604020202020204" pitchFamily="34" charset="0"/>
              </a:defRPr>
            </a:lvl5pPr>
            <a:lvl6pPr marL="2474913" indent="-223838" eaLnBrk="0" fontAlgn="base" hangingPunct="0">
              <a:spcBef>
                <a:spcPct val="0"/>
              </a:spcBef>
              <a:spcAft>
                <a:spcPct val="0"/>
              </a:spcAft>
              <a:defRPr sz="1400">
                <a:solidFill>
                  <a:schemeClr val="tx1"/>
                </a:solidFill>
                <a:latin typeface="Arial" panose="020B0604020202020204" pitchFamily="34" charset="0"/>
              </a:defRPr>
            </a:lvl6pPr>
            <a:lvl7pPr marL="2932113" indent="-223838" eaLnBrk="0" fontAlgn="base" hangingPunct="0">
              <a:spcBef>
                <a:spcPct val="0"/>
              </a:spcBef>
              <a:spcAft>
                <a:spcPct val="0"/>
              </a:spcAft>
              <a:defRPr sz="1400">
                <a:solidFill>
                  <a:schemeClr val="tx1"/>
                </a:solidFill>
                <a:latin typeface="Arial" panose="020B0604020202020204" pitchFamily="34" charset="0"/>
              </a:defRPr>
            </a:lvl7pPr>
            <a:lvl8pPr marL="3389313" indent="-223838" eaLnBrk="0" fontAlgn="base" hangingPunct="0">
              <a:spcBef>
                <a:spcPct val="0"/>
              </a:spcBef>
              <a:spcAft>
                <a:spcPct val="0"/>
              </a:spcAft>
              <a:defRPr sz="1400">
                <a:solidFill>
                  <a:schemeClr val="tx1"/>
                </a:solidFill>
                <a:latin typeface="Arial" panose="020B0604020202020204" pitchFamily="34" charset="0"/>
              </a:defRPr>
            </a:lvl8pPr>
            <a:lvl9pPr marL="3846513" indent="-223838"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200" smtClean="0">
                <a:solidFill>
                  <a:srgbClr val="000000"/>
                </a:solidFill>
                <a:latin typeface="Times New Roman" panose="02020603050405020304" pitchFamily="18" charset="0"/>
              </a:rPr>
              <a:t>August 21, 2012</a:t>
            </a:r>
          </a:p>
        </p:txBody>
      </p:sp>
      <p:sp>
        <p:nvSpPr>
          <p:cNvPr id="259078" name="Header Placeholder 1"/>
          <p:cNvSpPr>
            <a:spLocks noGrp="1"/>
          </p:cNvSpPr>
          <p:nvPr>
            <p:ph type="hdr" sz="quarter"/>
          </p:nvPr>
        </p:nvSpPr>
        <p:spPr>
          <a:noFill/>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000" smtClean="0"/>
              <a:t>VIRTUAL Introduction to Safety Meetings and Safety Committees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13700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99876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9486447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3903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999014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712077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56530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3071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9427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CEACD0-F7DF-4470-8100-7025E3CC25C6}" type="slidenum">
              <a:rPr lang="en-US"/>
              <a:pPr>
                <a:defRPr/>
              </a:pPr>
              <a:t>‹#›</a:t>
            </a:fld>
            <a:endParaRPr lang="en-US"/>
          </a:p>
        </p:txBody>
      </p:sp>
    </p:spTree>
    <p:extLst>
      <p:ext uri="{BB962C8B-B14F-4D97-AF65-F5344CB8AC3E}">
        <p14:creationId xmlns:p14="http://schemas.microsoft.com/office/powerpoint/2010/main" val="2934150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076D9-0844-4AEA-A8FF-C0FDE9A732CE}" type="slidenum">
              <a:rPr lang="en-US"/>
              <a:pPr>
                <a:defRPr/>
              </a:pPr>
              <a:t>‹#›</a:t>
            </a:fld>
            <a:endParaRPr lang="en-US"/>
          </a:p>
        </p:txBody>
      </p:sp>
    </p:spTree>
    <p:extLst>
      <p:ext uri="{BB962C8B-B14F-4D97-AF65-F5344CB8AC3E}">
        <p14:creationId xmlns:p14="http://schemas.microsoft.com/office/powerpoint/2010/main" val="2019616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853366-2207-4B52-92B9-F5FF0B2E2CE5}" type="slidenum">
              <a:rPr lang="en-US"/>
              <a:pPr>
                <a:defRPr/>
              </a:pPr>
              <a:t>‹#›</a:t>
            </a:fld>
            <a:endParaRPr lang="en-US"/>
          </a:p>
        </p:txBody>
      </p:sp>
    </p:spTree>
    <p:extLst>
      <p:ext uri="{BB962C8B-B14F-4D97-AF65-F5344CB8AC3E}">
        <p14:creationId xmlns:p14="http://schemas.microsoft.com/office/powerpoint/2010/main" val="1094072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F61667-86A9-42E0-9D0D-C4C258BECFE4}" type="slidenum">
              <a:rPr lang="en-US"/>
              <a:pPr>
                <a:defRPr/>
              </a:pPr>
              <a:t>‹#›</a:t>
            </a:fld>
            <a:endParaRPr lang="en-US"/>
          </a:p>
        </p:txBody>
      </p:sp>
    </p:spTree>
    <p:extLst>
      <p:ext uri="{BB962C8B-B14F-4D97-AF65-F5344CB8AC3E}">
        <p14:creationId xmlns:p14="http://schemas.microsoft.com/office/powerpoint/2010/main" val="3540475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E50008-930C-490C-AA99-9F01B9398A07}" type="slidenum">
              <a:rPr lang="en-US"/>
              <a:pPr>
                <a:defRPr/>
              </a:pPr>
              <a:t>‹#›</a:t>
            </a:fld>
            <a:endParaRPr lang="en-US"/>
          </a:p>
        </p:txBody>
      </p:sp>
    </p:spTree>
    <p:extLst>
      <p:ext uri="{BB962C8B-B14F-4D97-AF65-F5344CB8AC3E}">
        <p14:creationId xmlns:p14="http://schemas.microsoft.com/office/powerpoint/2010/main" val="2149753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D648F8-EB9C-4CD5-AC88-BFA3E305F6D3}" type="slidenum">
              <a:rPr lang="en-US"/>
              <a:pPr>
                <a:defRPr/>
              </a:pPr>
              <a:t>‹#›</a:t>
            </a:fld>
            <a:endParaRPr lang="en-US"/>
          </a:p>
        </p:txBody>
      </p:sp>
    </p:spTree>
    <p:extLst>
      <p:ext uri="{BB962C8B-B14F-4D97-AF65-F5344CB8AC3E}">
        <p14:creationId xmlns:p14="http://schemas.microsoft.com/office/powerpoint/2010/main" val="569544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BF17F06-61AE-4CE8-AF07-2F6E8F50507A}" type="slidenum">
              <a:rPr lang="en-US"/>
              <a:pPr>
                <a:defRPr/>
              </a:pPr>
              <a:t>‹#›</a:t>
            </a:fld>
            <a:endParaRPr lang="en-US"/>
          </a:p>
        </p:txBody>
      </p:sp>
    </p:spTree>
    <p:extLst>
      <p:ext uri="{BB962C8B-B14F-4D97-AF65-F5344CB8AC3E}">
        <p14:creationId xmlns:p14="http://schemas.microsoft.com/office/powerpoint/2010/main" val="3800023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C31007-466D-4776-A837-BC46D288ED73}" type="slidenum">
              <a:rPr lang="en-US"/>
              <a:pPr>
                <a:defRPr/>
              </a:pPr>
              <a:t>‹#›</a:t>
            </a:fld>
            <a:endParaRPr lang="en-US"/>
          </a:p>
        </p:txBody>
      </p:sp>
    </p:spTree>
    <p:extLst>
      <p:ext uri="{BB962C8B-B14F-4D97-AF65-F5344CB8AC3E}">
        <p14:creationId xmlns:p14="http://schemas.microsoft.com/office/powerpoint/2010/main" val="9880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295559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EF51DF-5E07-439E-8277-4DFA48DA251D}" type="slidenum">
              <a:rPr lang="en-US"/>
              <a:pPr>
                <a:defRPr/>
              </a:pPr>
              <a:t>‹#›</a:t>
            </a:fld>
            <a:endParaRPr lang="en-US"/>
          </a:p>
        </p:txBody>
      </p:sp>
    </p:spTree>
    <p:extLst>
      <p:ext uri="{BB962C8B-B14F-4D97-AF65-F5344CB8AC3E}">
        <p14:creationId xmlns:p14="http://schemas.microsoft.com/office/powerpoint/2010/main" val="1520171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843F4-70AE-4AC6-9FF9-4EB8A92AB9DF}" type="slidenum">
              <a:rPr lang="en-US"/>
              <a:pPr>
                <a:defRPr/>
              </a:pPr>
              <a:t>‹#›</a:t>
            </a:fld>
            <a:endParaRPr lang="en-US"/>
          </a:p>
        </p:txBody>
      </p:sp>
    </p:spTree>
    <p:extLst>
      <p:ext uri="{BB962C8B-B14F-4D97-AF65-F5344CB8AC3E}">
        <p14:creationId xmlns:p14="http://schemas.microsoft.com/office/powerpoint/2010/main" val="2472131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38E043-B147-4989-99AE-6D6CA359CF03}" type="slidenum">
              <a:rPr lang="en-US"/>
              <a:pPr>
                <a:defRPr/>
              </a:pPr>
              <a:t>‹#›</a:t>
            </a:fld>
            <a:endParaRPr lang="en-US"/>
          </a:p>
        </p:txBody>
      </p:sp>
    </p:spTree>
    <p:extLst>
      <p:ext uri="{BB962C8B-B14F-4D97-AF65-F5344CB8AC3E}">
        <p14:creationId xmlns:p14="http://schemas.microsoft.com/office/powerpoint/2010/main" val="1384322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77FCE6-776B-45D9-BCA5-A18034871886}" type="slidenum">
              <a:rPr lang="en-US"/>
              <a:pPr>
                <a:defRPr/>
              </a:pPr>
              <a:t>‹#›</a:t>
            </a:fld>
            <a:endParaRPr lang="en-US"/>
          </a:p>
        </p:txBody>
      </p:sp>
    </p:spTree>
    <p:extLst>
      <p:ext uri="{BB962C8B-B14F-4D97-AF65-F5344CB8AC3E}">
        <p14:creationId xmlns:p14="http://schemas.microsoft.com/office/powerpoint/2010/main" val="2244369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EEFE67-0399-4C28-894B-DF3B5070FF0A}" type="slidenum">
              <a:rPr lang="en-US"/>
              <a:pPr>
                <a:defRPr/>
              </a:pPr>
              <a:t>‹#›</a:t>
            </a:fld>
            <a:endParaRPr lang="en-US"/>
          </a:p>
        </p:txBody>
      </p:sp>
    </p:spTree>
    <p:extLst>
      <p:ext uri="{BB962C8B-B14F-4D97-AF65-F5344CB8AC3E}">
        <p14:creationId xmlns:p14="http://schemas.microsoft.com/office/powerpoint/2010/main" val="997997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F717E-293C-4887-8D4D-11A406AEDE4B}" type="slidenum">
              <a:rPr lang="en-US"/>
              <a:pPr>
                <a:defRPr/>
              </a:pPr>
              <a:t>‹#›</a:t>
            </a:fld>
            <a:endParaRPr lang="en-US"/>
          </a:p>
        </p:txBody>
      </p:sp>
    </p:spTree>
    <p:extLst>
      <p:ext uri="{BB962C8B-B14F-4D97-AF65-F5344CB8AC3E}">
        <p14:creationId xmlns:p14="http://schemas.microsoft.com/office/powerpoint/2010/main" val="949133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80AC4F-CEFA-4CCB-9B70-1C9D6B5D1D99}" type="slidenum">
              <a:rPr lang="en-US"/>
              <a:pPr>
                <a:defRPr/>
              </a:pPr>
              <a:t>‹#›</a:t>
            </a:fld>
            <a:endParaRPr lang="en-US"/>
          </a:p>
        </p:txBody>
      </p:sp>
    </p:spTree>
    <p:extLst>
      <p:ext uri="{BB962C8B-B14F-4D97-AF65-F5344CB8AC3E}">
        <p14:creationId xmlns:p14="http://schemas.microsoft.com/office/powerpoint/2010/main" val="18664651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F82A02-9690-49D0-B76B-0DF89DAFA609}" type="slidenum">
              <a:rPr lang="en-US"/>
              <a:pPr>
                <a:defRPr/>
              </a:pPr>
              <a:t>‹#›</a:t>
            </a:fld>
            <a:endParaRPr lang="en-US"/>
          </a:p>
        </p:txBody>
      </p:sp>
    </p:spTree>
    <p:extLst>
      <p:ext uri="{BB962C8B-B14F-4D97-AF65-F5344CB8AC3E}">
        <p14:creationId xmlns:p14="http://schemas.microsoft.com/office/powerpoint/2010/main" val="155102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399FAB-9319-4EF3-A38E-B2495BBCE918}" type="slidenum">
              <a:rPr lang="en-US"/>
              <a:pPr>
                <a:defRPr/>
              </a:pPr>
              <a:t>‹#›</a:t>
            </a:fld>
            <a:endParaRPr lang="en-US"/>
          </a:p>
        </p:txBody>
      </p:sp>
    </p:spTree>
    <p:extLst>
      <p:ext uri="{BB962C8B-B14F-4D97-AF65-F5344CB8AC3E}">
        <p14:creationId xmlns:p14="http://schemas.microsoft.com/office/powerpoint/2010/main" val="3899992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C49254-FE26-454A-8486-B97BBBF82602}" type="slidenum">
              <a:rPr lang="en-US"/>
              <a:pPr>
                <a:defRPr/>
              </a:pPr>
              <a:t>‹#›</a:t>
            </a:fld>
            <a:endParaRPr lang="en-US"/>
          </a:p>
        </p:txBody>
      </p:sp>
    </p:spTree>
    <p:extLst>
      <p:ext uri="{BB962C8B-B14F-4D97-AF65-F5344CB8AC3E}">
        <p14:creationId xmlns:p14="http://schemas.microsoft.com/office/powerpoint/2010/main" val="258309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12070410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5B594C-4C94-4462-ABF6-878A001F1B38}" type="slidenum">
              <a:rPr lang="en-US"/>
              <a:pPr>
                <a:defRPr/>
              </a:pPr>
              <a:t>‹#›</a:t>
            </a:fld>
            <a:endParaRPr lang="en-US"/>
          </a:p>
        </p:txBody>
      </p:sp>
    </p:spTree>
    <p:extLst>
      <p:ext uri="{BB962C8B-B14F-4D97-AF65-F5344CB8AC3E}">
        <p14:creationId xmlns:p14="http://schemas.microsoft.com/office/powerpoint/2010/main" val="3376049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62276B-FA85-4D8C-B740-5DA2F1F208CB}" type="slidenum">
              <a:rPr lang="en-US"/>
              <a:pPr>
                <a:defRPr/>
              </a:pPr>
              <a:t>‹#›</a:t>
            </a:fld>
            <a:endParaRPr lang="en-US"/>
          </a:p>
        </p:txBody>
      </p:sp>
    </p:spTree>
    <p:extLst>
      <p:ext uri="{BB962C8B-B14F-4D97-AF65-F5344CB8AC3E}">
        <p14:creationId xmlns:p14="http://schemas.microsoft.com/office/powerpoint/2010/main" val="3110771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B47425-87DF-4D9F-843E-2D39068B8657}" type="slidenum">
              <a:rPr lang="en-US"/>
              <a:pPr>
                <a:defRPr/>
              </a:pPr>
              <a:t>‹#›</a:t>
            </a:fld>
            <a:endParaRPr lang="en-US"/>
          </a:p>
        </p:txBody>
      </p:sp>
    </p:spTree>
    <p:extLst>
      <p:ext uri="{BB962C8B-B14F-4D97-AF65-F5344CB8AC3E}">
        <p14:creationId xmlns:p14="http://schemas.microsoft.com/office/powerpoint/2010/main" val="1695233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7A8D93-B6E7-470E-B4DF-C013C3D9287D}" type="slidenum">
              <a:rPr lang="en-US"/>
              <a:pPr>
                <a:defRPr/>
              </a:pPr>
              <a:t>‹#›</a:t>
            </a:fld>
            <a:endParaRPr lang="en-US"/>
          </a:p>
        </p:txBody>
      </p:sp>
    </p:spTree>
    <p:extLst>
      <p:ext uri="{BB962C8B-B14F-4D97-AF65-F5344CB8AC3E}">
        <p14:creationId xmlns:p14="http://schemas.microsoft.com/office/powerpoint/2010/main" val="32987419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9AD468-72EB-4C3F-B807-4013D6F174D9}" type="slidenum">
              <a:rPr lang="en-US"/>
              <a:pPr>
                <a:defRPr/>
              </a:pPr>
              <a:t>‹#›</a:t>
            </a:fld>
            <a:endParaRPr lang="en-US"/>
          </a:p>
        </p:txBody>
      </p:sp>
    </p:spTree>
    <p:extLst>
      <p:ext uri="{BB962C8B-B14F-4D97-AF65-F5344CB8AC3E}">
        <p14:creationId xmlns:p14="http://schemas.microsoft.com/office/powerpoint/2010/main" val="25147496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7953A9-8DD9-4562-A031-21A6B12B7746}" type="slidenum">
              <a:rPr lang="en-US"/>
              <a:pPr>
                <a:defRPr/>
              </a:pPr>
              <a:t>‹#›</a:t>
            </a:fld>
            <a:endParaRPr lang="en-US"/>
          </a:p>
        </p:txBody>
      </p:sp>
    </p:spTree>
    <p:extLst>
      <p:ext uri="{BB962C8B-B14F-4D97-AF65-F5344CB8AC3E}">
        <p14:creationId xmlns:p14="http://schemas.microsoft.com/office/powerpoint/2010/main" val="1542983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971925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1578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33984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8354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48641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7921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734439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7797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323590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001759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59602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13184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0E77A92D-F3F6-48F0-98D8-C592702FBB1E}" type="datetimeFigureOut">
              <a:rPr lang="en-US"/>
              <a:pPr>
                <a:defRPr/>
              </a:pPr>
              <a:t>7/24/2020</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02DEB634-7345-4FBB-9762-338BA3A219FC}" type="slidenum">
              <a:rPr lang="en-US"/>
              <a:pPr>
                <a:defRPr/>
              </a:pPr>
              <a:t>‹#›</a:t>
            </a:fld>
            <a:endParaRPr lang="en-US"/>
          </a:p>
        </p:txBody>
      </p:sp>
    </p:spTree>
    <p:extLst>
      <p:ext uri="{BB962C8B-B14F-4D97-AF65-F5344CB8AC3E}">
        <p14:creationId xmlns:p14="http://schemas.microsoft.com/office/powerpoint/2010/main" val="1903804837"/>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5EEF2CB-8E6A-4AAD-99E7-EBFA34B89456}" type="datetimeFigureOut">
              <a:rPr lang="en-US"/>
              <a:pPr>
                <a:defRPr/>
              </a:pPr>
              <a:t>7/24/2020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3907EEE-F056-4532-9DD1-FE964E562E0F}" type="slidenum">
              <a:rPr lang="en-US"/>
              <a:pPr>
                <a:defRPr/>
              </a:pPr>
              <a:t>‹#›</a:t>
            </a:fld>
            <a:endParaRPr lang="en-US"/>
          </a:p>
        </p:txBody>
      </p:sp>
    </p:spTree>
    <p:extLst>
      <p:ext uri="{BB962C8B-B14F-4D97-AF65-F5344CB8AC3E}">
        <p14:creationId xmlns:p14="http://schemas.microsoft.com/office/powerpoint/2010/main" val="19080531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26F9AC-746D-4291-B03A-45C5BEB3BCE0}" type="datetimeFigureOut">
              <a:rPr lang="en-US"/>
              <a:pPr>
                <a:defRPr/>
              </a:pPr>
              <a:t>7/24/2020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A75BF0-9276-47E0-A193-33C6F0BD89AA}" type="slidenum">
              <a:rPr lang="en-US"/>
              <a:pPr>
                <a:defRPr/>
              </a:pPr>
              <a:t>‹#›</a:t>
            </a:fld>
            <a:endParaRPr lang="en-US"/>
          </a:p>
        </p:txBody>
      </p:sp>
    </p:spTree>
    <p:extLst>
      <p:ext uri="{BB962C8B-B14F-4D97-AF65-F5344CB8AC3E}">
        <p14:creationId xmlns:p14="http://schemas.microsoft.com/office/powerpoint/2010/main" val="340175045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27947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28C239A-E5AE-4F00-B02C-F62CD144ABFD}" type="datetimeFigureOut">
              <a:rPr lang="en-US"/>
              <a:pPr>
                <a:defRPr/>
              </a:pPr>
              <a:t>7/24/2020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5076542-2130-4260-90E9-E1FFC3665D03}" type="slidenum">
              <a:rPr lang="en-US"/>
              <a:pPr>
                <a:defRPr/>
              </a:pPr>
              <a:t>‹#›</a:t>
            </a:fld>
            <a:endParaRPr lang="en-US"/>
          </a:p>
        </p:txBody>
      </p:sp>
    </p:spTree>
    <p:extLst>
      <p:ext uri="{BB962C8B-B14F-4D97-AF65-F5344CB8AC3E}">
        <p14:creationId xmlns:p14="http://schemas.microsoft.com/office/powerpoint/2010/main" val="17639252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5256F28-E1C2-4265-B71A-6F395093DAF7}" type="datetimeFigureOut">
              <a:rPr lang="en-US"/>
              <a:pPr>
                <a:defRPr/>
              </a:pPr>
              <a:t>7/24/2020</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F279673B-939E-474F-A9A6-F4A1E6FAD30E}" type="slidenum">
              <a:rPr lang="en-US"/>
              <a:pPr>
                <a:defRPr/>
              </a:pPr>
              <a:t>‹#›</a:t>
            </a:fld>
            <a:endParaRPr lang="en-US"/>
          </a:p>
        </p:txBody>
      </p:sp>
    </p:spTree>
    <p:extLst>
      <p:ext uri="{BB962C8B-B14F-4D97-AF65-F5344CB8AC3E}">
        <p14:creationId xmlns:p14="http://schemas.microsoft.com/office/powerpoint/2010/main" val="31173795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1E95C37-71FE-434C-AFC8-18D96D98603F}" type="datetimeFigureOut">
              <a:rPr lang="en-US"/>
              <a:pPr>
                <a:defRPr/>
              </a:pPr>
              <a:t>7/24/2020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082F141F-1981-4D6F-9141-99F76AEACD51}" type="slidenum">
              <a:rPr lang="en-US"/>
              <a:pPr>
                <a:defRPr/>
              </a:pPr>
              <a:t>‹#›</a:t>
            </a:fld>
            <a:endParaRPr lang="en-US"/>
          </a:p>
        </p:txBody>
      </p:sp>
    </p:spTree>
    <p:extLst>
      <p:ext uri="{BB962C8B-B14F-4D97-AF65-F5344CB8AC3E}">
        <p14:creationId xmlns:p14="http://schemas.microsoft.com/office/powerpoint/2010/main" val="1464728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A0C34C1-7815-48E6-A794-AD0117C1259E}" type="datetimeFigureOut">
              <a:rPr lang="en-US"/>
              <a:pPr>
                <a:defRPr/>
              </a:pPr>
              <a:t>7/24/2020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A603E42-422A-4F0D-9DEF-DD2B9B0E97AF}" type="slidenum">
              <a:rPr lang="en-US"/>
              <a:pPr>
                <a:defRPr/>
              </a:pPr>
              <a:t>‹#›</a:t>
            </a:fld>
            <a:endParaRPr lang="en-US"/>
          </a:p>
        </p:txBody>
      </p:sp>
    </p:spTree>
    <p:extLst>
      <p:ext uri="{BB962C8B-B14F-4D97-AF65-F5344CB8AC3E}">
        <p14:creationId xmlns:p14="http://schemas.microsoft.com/office/powerpoint/2010/main" val="3961566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8C187FB-92FD-43CC-BE12-8B7398E92AA0}" type="datetimeFigureOut">
              <a:rPr lang="en-US"/>
              <a:pPr>
                <a:defRPr/>
              </a:pPr>
              <a:t>7/24/2020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4E489A9-AAEC-496F-AD70-663DB68AF6A5}" type="slidenum">
              <a:rPr lang="en-US"/>
              <a:pPr>
                <a:defRPr/>
              </a:pPr>
              <a:t>‹#›</a:t>
            </a:fld>
            <a:endParaRPr lang="en-US"/>
          </a:p>
        </p:txBody>
      </p:sp>
    </p:spTree>
    <p:extLst>
      <p:ext uri="{BB962C8B-B14F-4D97-AF65-F5344CB8AC3E}">
        <p14:creationId xmlns:p14="http://schemas.microsoft.com/office/powerpoint/2010/main" val="7519039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D74476D0-EB93-4BAE-A9CF-24B056477B5C}" type="datetimeFigureOut">
              <a:rPr lang="en-US"/>
              <a:pPr>
                <a:defRPr/>
              </a:pPr>
              <a:t>7/24/2020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AD8D36C-2BA0-4350-B74D-97C375A0F3F7}" type="slidenum">
              <a:rPr lang="en-US"/>
              <a:pPr>
                <a:defRPr/>
              </a:pPr>
              <a:t>‹#›</a:t>
            </a:fld>
            <a:endParaRPr lang="en-US"/>
          </a:p>
        </p:txBody>
      </p:sp>
    </p:spTree>
    <p:extLst>
      <p:ext uri="{BB962C8B-B14F-4D97-AF65-F5344CB8AC3E}">
        <p14:creationId xmlns:p14="http://schemas.microsoft.com/office/powerpoint/2010/main" val="16348196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19B2351-985F-48BF-830A-85FBEAD38809}" type="datetimeFigureOut">
              <a:rPr lang="en-US"/>
              <a:pPr>
                <a:defRPr/>
              </a:pPr>
              <a:t>7/24/2020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0D5060C-64F0-4752-A41E-D13E631D9DA2}" type="slidenum">
              <a:rPr lang="en-US"/>
              <a:pPr>
                <a:defRPr/>
              </a:pPr>
              <a:t>‹#›</a:t>
            </a:fld>
            <a:endParaRPr lang="en-US"/>
          </a:p>
        </p:txBody>
      </p:sp>
    </p:spTree>
    <p:extLst>
      <p:ext uri="{BB962C8B-B14F-4D97-AF65-F5344CB8AC3E}">
        <p14:creationId xmlns:p14="http://schemas.microsoft.com/office/powerpoint/2010/main" val="25482505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D46C4D1-711E-4E33-8250-46ACA1AAD015}" type="datetimeFigureOut">
              <a:rPr lang="en-US"/>
              <a:pPr>
                <a:defRPr/>
              </a:pPr>
              <a:t>7/24/2020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149095C-6810-400B-BE5F-8B698E157024}" type="slidenum">
              <a:rPr lang="en-US"/>
              <a:pPr>
                <a:defRPr/>
              </a:pPr>
              <a:t>‹#›</a:t>
            </a:fld>
            <a:endParaRPr lang="en-US"/>
          </a:p>
        </p:txBody>
      </p:sp>
    </p:spTree>
    <p:extLst>
      <p:ext uri="{BB962C8B-B14F-4D97-AF65-F5344CB8AC3E}">
        <p14:creationId xmlns:p14="http://schemas.microsoft.com/office/powerpoint/2010/main" val="32909152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D32E170C-0FFA-455D-A2B2-3EAE13979608}" type="slidenum">
              <a:rPr lang="en-US"/>
              <a:pPr>
                <a:defRPr/>
              </a:pPr>
              <a:t>‹#›</a:t>
            </a:fld>
            <a:endParaRPr lang="en-US" dirty="0"/>
          </a:p>
        </p:txBody>
      </p:sp>
    </p:spTree>
    <p:extLst>
      <p:ext uri="{BB962C8B-B14F-4D97-AF65-F5344CB8AC3E}">
        <p14:creationId xmlns:p14="http://schemas.microsoft.com/office/powerpoint/2010/main" val="41412748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509C8537-DE65-4EF0-B540-F00194199F7F}" type="slidenum">
              <a:rPr lang="en-US"/>
              <a:pPr>
                <a:defRPr/>
              </a:pPr>
              <a:t>‹#›</a:t>
            </a:fld>
            <a:endParaRPr lang="en-US" dirty="0"/>
          </a:p>
        </p:txBody>
      </p:sp>
    </p:spTree>
    <p:extLst>
      <p:ext uri="{BB962C8B-B14F-4D97-AF65-F5344CB8AC3E}">
        <p14:creationId xmlns:p14="http://schemas.microsoft.com/office/powerpoint/2010/main" val="1033781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484160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3DCE81DE-B70E-4913-861F-EE33D356F9B2}" type="slidenum">
              <a:rPr lang="en-US"/>
              <a:pPr>
                <a:defRPr/>
              </a:pPr>
              <a:t>‹#›</a:t>
            </a:fld>
            <a:endParaRPr lang="en-US" dirty="0"/>
          </a:p>
        </p:txBody>
      </p:sp>
    </p:spTree>
    <p:extLst>
      <p:ext uri="{BB962C8B-B14F-4D97-AF65-F5344CB8AC3E}">
        <p14:creationId xmlns:p14="http://schemas.microsoft.com/office/powerpoint/2010/main" val="39794236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6"/>
          <p:cNvSpPr>
            <a:spLocks noGrp="1" noChangeArrowheads="1"/>
          </p:cNvSpPr>
          <p:nvPr>
            <p:ph type="dt" sz="half" idx="10"/>
          </p:nvPr>
        </p:nvSpPr>
        <p:spPr/>
        <p:txBody>
          <a:bodyPr/>
          <a:lstStyle>
            <a:lvl1pPr algn="ctr">
              <a:defRPr b="1"/>
            </a:lvl1pPr>
          </a:lstStyle>
          <a:p>
            <a:pPr>
              <a:defRPr/>
            </a:pPr>
            <a:endParaRPr lang="en-US"/>
          </a:p>
        </p:txBody>
      </p:sp>
      <p:sp>
        <p:nvSpPr>
          <p:cNvPr id="6" name="Footer Placeholder 7"/>
          <p:cNvSpPr>
            <a:spLocks noGrp="1" noChangeArrowheads="1"/>
          </p:cNvSpPr>
          <p:nvPr>
            <p:ph type="ftr" sz="quarter" idx="11"/>
          </p:nvPr>
        </p:nvSpPr>
        <p:spPr/>
        <p:txBody>
          <a:bodyPr/>
          <a:lstStyle>
            <a:lvl1pPr>
              <a:defRPr b="1"/>
            </a:lvl1pPr>
          </a:lstStyle>
          <a:p>
            <a:pPr>
              <a:defRPr/>
            </a:pPr>
            <a:endParaRPr lang="en-US"/>
          </a:p>
        </p:txBody>
      </p:sp>
      <p:sp>
        <p:nvSpPr>
          <p:cNvPr id="7" name="Slide Number Placeholder 8"/>
          <p:cNvSpPr>
            <a:spLocks noGrp="1" noChangeArrowheads="1"/>
          </p:cNvSpPr>
          <p:nvPr>
            <p:ph type="sldNum" sz="quarter" idx="12"/>
          </p:nvPr>
        </p:nvSpPr>
        <p:spPr/>
        <p:txBody>
          <a:bodyPr/>
          <a:lstStyle>
            <a:lvl1pPr>
              <a:defRPr b="1"/>
            </a:lvl1pPr>
          </a:lstStyle>
          <a:p>
            <a:pPr>
              <a:defRPr/>
            </a:pPr>
            <a:fld id="{383F2414-119B-4CA3-A617-C7CF2E2D6D05}" type="slidenum">
              <a:rPr lang="en-US"/>
              <a:pPr>
                <a:defRPr/>
              </a:pPr>
              <a:t>‹#›</a:t>
            </a:fld>
            <a:endParaRPr lang="en-US" dirty="0"/>
          </a:p>
        </p:txBody>
      </p:sp>
    </p:spTree>
    <p:extLst>
      <p:ext uri="{BB962C8B-B14F-4D97-AF65-F5344CB8AC3E}">
        <p14:creationId xmlns:p14="http://schemas.microsoft.com/office/powerpoint/2010/main" val="26440095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b="1"/>
            </a:lvl1pPr>
          </a:lstStyle>
          <a:p>
            <a:pPr>
              <a:defRPr/>
            </a:pPr>
            <a:endParaRPr lang="en-US"/>
          </a:p>
        </p:txBody>
      </p:sp>
      <p:sp>
        <p:nvSpPr>
          <p:cNvPr id="8" name="Rectangle 5"/>
          <p:cNvSpPr>
            <a:spLocks noGrp="1" noChangeArrowheads="1"/>
          </p:cNvSpPr>
          <p:nvPr>
            <p:ph type="ftr" sz="quarter" idx="11"/>
          </p:nvPr>
        </p:nvSpPr>
        <p:spPr/>
        <p:txBody>
          <a:bodyPr/>
          <a:lstStyle>
            <a:lvl1pPr>
              <a:defRPr b="1"/>
            </a:lvl1pPr>
          </a:lstStyle>
          <a:p>
            <a:pPr>
              <a:defRPr/>
            </a:pPr>
            <a:endParaRPr lang="en-US"/>
          </a:p>
        </p:txBody>
      </p:sp>
      <p:sp>
        <p:nvSpPr>
          <p:cNvPr id="9" name="Rectangle 6"/>
          <p:cNvSpPr>
            <a:spLocks noGrp="1" noChangeArrowheads="1"/>
          </p:cNvSpPr>
          <p:nvPr>
            <p:ph type="sldNum" sz="quarter" idx="12"/>
          </p:nvPr>
        </p:nvSpPr>
        <p:spPr/>
        <p:txBody>
          <a:bodyPr/>
          <a:lstStyle>
            <a:lvl1pPr>
              <a:defRPr b="1"/>
            </a:lvl1pPr>
          </a:lstStyle>
          <a:p>
            <a:pPr>
              <a:defRPr/>
            </a:pPr>
            <a:fld id="{F292D256-1DD4-49C8-8FA5-17F076B93C03}" type="slidenum">
              <a:rPr lang="en-US"/>
              <a:pPr>
                <a:defRPr/>
              </a:pPr>
              <a:t>‹#›</a:t>
            </a:fld>
            <a:endParaRPr lang="en-US" dirty="0"/>
          </a:p>
        </p:txBody>
      </p:sp>
    </p:spTree>
    <p:extLst>
      <p:ext uri="{BB962C8B-B14F-4D97-AF65-F5344CB8AC3E}">
        <p14:creationId xmlns:p14="http://schemas.microsoft.com/office/powerpoint/2010/main" val="10007335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b="1"/>
            </a:lvl1pPr>
          </a:lstStyle>
          <a:p>
            <a:pPr>
              <a:defRPr/>
            </a:pPr>
            <a:endParaRPr lang="en-US"/>
          </a:p>
        </p:txBody>
      </p:sp>
      <p:sp>
        <p:nvSpPr>
          <p:cNvPr id="4" name="Rectangle 5"/>
          <p:cNvSpPr>
            <a:spLocks noGrp="1" noChangeArrowheads="1"/>
          </p:cNvSpPr>
          <p:nvPr>
            <p:ph type="ftr" sz="quarter" idx="11"/>
          </p:nvPr>
        </p:nvSpPr>
        <p:spPr/>
        <p:txBody>
          <a:bodyPr/>
          <a:lstStyle>
            <a:lvl1pPr>
              <a:defRPr b="1"/>
            </a:lvl1pPr>
          </a:lstStyle>
          <a:p>
            <a:pPr>
              <a:defRPr/>
            </a:pPr>
            <a:endParaRPr lang="en-US"/>
          </a:p>
        </p:txBody>
      </p:sp>
      <p:sp>
        <p:nvSpPr>
          <p:cNvPr id="5" name="Rectangle 6"/>
          <p:cNvSpPr>
            <a:spLocks noGrp="1" noChangeArrowheads="1"/>
          </p:cNvSpPr>
          <p:nvPr>
            <p:ph type="sldNum" sz="quarter" idx="12"/>
          </p:nvPr>
        </p:nvSpPr>
        <p:spPr/>
        <p:txBody>
          <a:bodyPr/>
          <a:lstStyle>
            <a:lvl1pPr>
              <a:defRPr b="1"/>
            </a:lvl1pPr>
          </a:lstStyle>
          <a:p>
            <a:pPr>
              <a:defRPr/>
            </a:pPr>
            <a:fld id="{FB53213C-302B-4D87-BB0B-5E0BBE429DAD}" type="slidenum">
              <a:rPr lang="en-US"/>
              <a:pPr>
                <a:defRPr/>
              </a:pPr>
              <a:t>‹#›</a:t>
            </a:fld>
            <a:endParaRPr lang="en-US" dirty="0"/>
          </a:p>
        </p:txBody>
      </p:sp>
    </p:spTree>
    <p:extLst>
      <p:ext uri="{BB962C8B-B14F-4D97-AF65-F5344CB8AC3E}">
        <p14:creationId xmlns:p14="http://schemas.microsoft.com/office/powerpoint/2010/main" val="2224262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vl1pPr>
          </a:lstStyle>
          <a:p>
            <a:pPr>
              <a:defRPr/>
            </a:pPr>
            <a:endParaRPr lang="en-US"/>
          </a:p>
        </p:txBody>
      </p:sp>
      <p:sp>
        <p:nvSpPr>
          <p:cNvPr id="3" name="Rectangle 5"/>
          <p:cNvSpPr>
            <a:spLocks noGrp="1" noChangeArrowheads="1"/>
          </p:cNvSpPr>
          <p:nvPr>
            <p:ph type="ftr" sz="quarter" idx="11"/>
          </p:nvPr>
        </p:nvSpPr>
        <p:spPr/>
        <p:txBody>
          <a:bodyPr/>
          <a:lstStyle>
            <a:lvl1pPr>
              <a:defRPr b="1"/>
            </a:lvl1pPr>
          </a:lstStyle>
          <a:p>
            <a:pPr>
              <a:defRPr/>
            </a:pPr>
            <a:endParaRPr lang="en-US"/>
          </a:p>
        </p:txBody>
      </p:sp>
      <p:sp>
        <p:nvSpPr>
          <p:cNvPr id="4" name="Rectangle 6"/>
          <p:cNvSpPr>
            <a:spLocks noGrp="1" noChangeArrowheads="1"/>
          </p:cNvSpPr>
          <p:nvPr>
            <p:ph type="sldNum" sz="quarter" idx="12"/>
          </p:nvPr>
        </p:nvSpPr>
        <p:spPr/>
        <p:txBody>
          <a:bodyPr/>
          <a:lstStyle>
            <a:lvl1pPr>
              <a:defRPr b="1"/>
            </a:lvl1pPr>
          </a:lstStyle>
          <a:p>
            <a:pPr>
              <a:defRPr/>
            </a:pPr>
            <a:fld id="{A15011BA-0137-40BA-B122-66B355B4CA65}" type="slidenum">
              <a:rPr lang="en-US"/>
              <a:pPr>
                <a:defRPr/>
              </a:pPr>
              <a:t>‹#›</a:t>
            </a:fld>
            <a:endParaRPr lang="en-US" dirty="0"/>
          </a:p>
        </p:txBody>
      </p:sp>
    </p:spTree>
    <p:extLst>
      <p:ext uri="{BB962C8B-B14F-4D97-AF65-F5344CB8AC3E}">
        <p14:creationId xmlns:p14="http://schemas.microsoft.com/office/powerpoint/2010/main" val="3507836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noChangeArrowheads="1"/>
          </p:cNvSpPr>
          <p:nvPr>
            <p:ph type="dt" sz="half" idx="10"/>
          </p:nvPr>
        </p:nvSpPr>
        <p:spPr/>
        <p:txBody>
          <a:bodyPr/>
          <a:lstStyle>
            <a:lvl1pPr algn="ctr">
              <a:defRPr b="1"/>
            </a:lvl1pPr>
          </a:lstStyle>
          <a:p>
            <a:pPr>
              <a:defRPr/>
            </a:pPr>
            <a:endParaRPr lang="en-US"/>
          </a:p>
        </p:txBody>
      </p:sp>
      <p:sp>
        <p:nvSpPr>
          <p:cNvPr id="6" name="Footer Placeholder 7"/>
          <p:cNvSpPr>
            <a:spLocks noGrp="1" noChangeArrowheads="1"/>
          </p:cNvSpPr>
          <p:nvPr>
            <p:ph type="ftr" sz="quarter" idx="11"/>
          </p:nvPr>
        </p:nvSpPr>
        <p:spPr/>
        <p:txBody>
          <a:bodyPr/>
          <a:lstStyle>
            <a:lvl1pPr>
              <a:defRPr b="1"/>
            </a:lvl1pPr>
          </a:lstStyle>
          <a:p>
            <a:pPr>
              <a:defRPr/>
            </a:pPr>
            <a:endParaRPr lang="en-US"/>
          </a:p>
        </p:txBody>
      </p:sp>
      <p:sp>
        <p:nvSpPr>
          <p:cNvPr id="7" name="Slide Number Placeholder 8"/>
          <p:cNvSpPr>
            <a:spLocks noGrp="1" noChangeArrowheads="1"/>
          </p:cNvSpPr>
          <p:nvPr>
            <p:ph type="sldNum" sz="quarter" idx="12"/>
          </p:nvPr>
        </p:nvSpPr>
        <p:spPr/>
        <p:txBody>
          <a:bodyPr/>
          <a:lstStyle>
            <a:lvl1pPr>
              <a:defRPr b="1"/>
            </a:lvl1pPr>
          </a:lstStyle>
          <a:p>
            <a:pPr>
              <a:defRPr/>
            </a:pPr>
            <a:fld id="{8537D125-AA69-496A-86BA-B82B53CB7478}" type="slidenum">
              <a:rPr lang="en-US"/>
              <a:pPr>
                <a:defRPr/>
              </a:pPr>
              <a:t>‹#›</a:t>
            </a:fld>
            <a:endParaRPr lang="en-US" dirty="0"/>
          </a:p>
        </p:txBody>
      </p:sp>
    </p:spTree>
    <p:extLst>
      <p:ext uri="{BB962C8B-B14F-4D97-AF65-F5344CB8AC3E}">
        <p14:creationId xmlns:p14="http://schemas.microsoft.com/office/powerpoint/2010/main" val="35367374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noChangeArrowheads="1"/>
          </p:cNvSpPr>
          <p:nvPr>
            <p:ph type="dt" sz="half" idx="10"/>
          </p:nvPr>
        </p:nvSpPr>
        <p:spPr/>
        <p:txBody>
          <a:bodyPr/>
          <a:lstStyle>
            <a:lvl1pPr algn="ctr">
              <a:defRPr b="1"/>
            </a:lvl1pPr>
          </a:lstStyle>
          <a:p>
            <a:pPr>
              <a:defRPr/>
            </a:pPr>
            <a:endParaRPr lang="en-US"/>
          </a:p>
        </p:txBody>
      </p:sp>
      <p:sp>
        <p:nvSpPr>
          <p:cNvPr id="6" name="Footer Placeholder 7"/>
          <p:cNvSpPr>
            <a:spLocks noGrp="1" noChangeArrowheads="1"/>
          </p:cNvSpPr>
          <p:nvPr>
            <p:ph type="ftr" sz="quarter" idx="11"/>
          </p:nvPr>
        </p:nvSpPr>
        <p:spPr/>
        <p:txBody>
          <a:bodyPr/>
          <a:lstStyle>
            <a:lvl1pPr>
              <a:defRPr b="1"/>
            </a:lvl1pPr>
          </a:lstStyle>
          <a:p>
            <a:pPr>
              <a:defRPr/>
            </a:pPr>
            <a:endParaRPr lang="en-US"/>
          </a:p>
        </p:txBody>
      </p:sp>
      <p:sp>
        <p:nvSpPr>
          <p:cNvPr id="7" name="Slide Number Placeholder 8"/>
          <p:cNvSpPr>
            <a:spLocks noGrp="1" noChangeArrowheads="1"/>
          </p:cNvSpPr>
          <p:nvPr>
            <p:ph type="sldNum" sz="quarter" idx="12"/>
          </p:nvPr>
        </p:nvSpPr>
        <p:spPr/>
        <p:txBody>
          <a:bodyPr/>
          <a:lstStyle>
            <a:lvl1pPr>
              <a:defRPr b="1"/>
            </a:lvl1pPr>
          </a:lstStyle>
          <a:p>
            <a:pPr>
              <a:defRPr/>
            </a:pPr>
            <a:fld id="{D130DD38-B5F7-4DDD-862E-7636F4660827}" type="slidenum">
              <a:rPr lang="en-US"/>
              <a:pPr>
                <a:defRPr/>
              </a:pPr>
              <a:t>‹#›</a:t>
            </a:fld>
            <a:endParaRPr lang="en-US" dirty="0"/>
          </a:p>
        </p:txBody>
      </p:sp>
    </p:spTree>
    <p:extLst>
      <p:ext uri="{BB962C8B-B14F-4D97-AF65-F5344CB8AC3E}">
        <p14:creationId xmlns:p14="http://schemas.microsoft.com/office/powerpoint/2010/main" val="20844114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9B341331-533E-43DF-A7CF-82E94C67B31A}" type="slidenum">
              <a:rPr lang="en-US"/>
              <a:pPr>
                <a:defRPr/>
              </a:pPr>
              <a:t>‹#›</a:t>
            </a:fld>
            <a:endParaRPr lang="en-US" dirty="0"/>
          </a:p>
        </p:txBody>
      </p:sp>
    </p:spTree>
    <p:extLst>
      <p:ext uri="{BB962C8B-B14F-4D97-AF65-F5344CB8AC3E}">
        <p14:creationId xmlns:p14="http://schemas.microsoft.com/office/powerpoint/2010/main" val="32925849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87738361-21CF-42E3-BB78-9489F6943E69}" type="slidenum">
              <a:rPr lang="en-US"/>
              <a:pPr>
                <a:defRPr/>
              </a:pPr>
              <a:t>‹#›</a:t>
            </a:fld>
            <a:endParaRPr lang="en-US" dirty="0"/>
          </a:p>
        </p:txBody>
      </p:sp>
    </p:spTree>
    <p:extLst>
      <p:ext uri="{BB962C8B-B14F-4D97-AF65-F5344CB8AC3E}">
        <p14:creationId xmlns:p14="http://schemas.microsoft.com/office/powerpoint/2010/main" val="18202722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lgn="ct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D24499B6-7C14-4EC6-8144-5246EAB093D2}" type="slidenum">
              <a:rPr lang="en-US"/>
              <a:pPr>
                <a:defRPr/>
              </a:pPr>
              <a:t>‹#›</a:t>
            </a:fld>
            <a:endParaRPr lang="en-US" dirty="0"/>
          </a:p>
        </p:txBody>
      </p:sp>
    </p:spTree>
    <p:extLst>
      <p:ext uri="{BB962C8B-B14F-4D97-AF65-F5344CB8AC3E}">
        <p14:creationId xmlns:p14="http://schemas.microsoft.com/office/powerpoint/2010/main" val="296657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2189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lgn="ct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385AB2D5-2534-430F-A123-756BD5CDD593}" type="slidenum">
              <a:rPr lang="en-US"/>
              <a:pPr>
                <a:defRPr/>
              </a:pPr>
              <a:t>‹#›</a:t>
            </a:fld>
            <a:endParaRPr lang="en-US" dirty="0"/>
          </a:p>
        </p:txBody>
      </p:sp>
    </p:spTree>
    <p:extLst>
      <p:ext uri="{BB962C8B-B14F-4D97-AF65-F5344CB8AC3E}">
        <p14:creationId xmlns:p14="http://schemas.microsoft.com/office/powerpoint/2010/main" val="12452520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6858000"/>
            <a:chOff x="0" y="0"/>
            <a:chExt cx="12192000" cy="6858000"/>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759" y="159254"/>
              <a:ext cx="3643268" cy="152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86751" y="241812"/>
              <a:ext cx="1794043" cy="1063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42F43671-20CB-4DDF-96A2-6651AC24E801}" type="datetimeFigureOut">
              <a:rPr lang="en-US"/>
              <a:pPr>
                <a:defRPr/>
              </a:pPr>
              <a:t>7/24/2020</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D0EC0866-1C3D-43CA-BF31-31B2B93C1523}" type="slidenum">
              <a:rPr lang="en-US"/>
              <a:pPr>
                <a:defRPr/>
              </a:pPr>
              <a:t>‹#›</a:t>
            </a:fld>
            <a:endParaRPr lang="en-US"/>
          </a:p>
        </p:txBody>
      </p:sp>
    </p:spTree>
    <p:extLst>
      <p:ext uri="{BB962C8B-B14F-4D97-AF65-F5344CB8AC3E}">
        <p14:creationId xmlns:p14="http://schemas.microsoft.com/office/powerpoint/2010/main" val="41026899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6143625"/>
            <a:ext cx="9144000" cy="714375"/>
            <a:chOff x="0" y="6143105"/>
            <a:chExt cx="12192000" cy="714895"/>
          </a:xfrm>
        </p:grpSpPr>
        <p:sp>
          <p:nvSpPr>
            <p:cNvPr id="5" name="Rectangle 4"/>
            <p:cNvSpPr/>
            <p:nvPr/>
          </p:nvSpPr>
          <p:spPr>
            <a:xfrm>
              <a:off x="0" y="6143105"/>
              <a:ext cx="12192000" cy="714895"/>
            </a:xfrm>
            <a:prstGeom prst="rect">
              <a:avLst/>
            </a:prstGeom>
            <a:solidFill>
              <a:srgbClr val="0F58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4610" y="6179425"/>
              <a:ext cx="1083463" cy="64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2D053F3-F2E1-4334-9BCB-CE2DD9834965}" type="datetimeFigureOut">
              <a:rPr lang="en-US"/>
              <a:pPr>
                <a:defRPr/>
              </a:pPr>
              <a:t>7/24/2020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C42DDA4-E932-4C2C-B21D-0261CF216C5A}" type="slidenum">
              <a:rPr lang="en-US"/>
              <a:pPr>
                <a:defRPr/>
              </a:pPr>
              <a:t>‹#›</a:t>
            </a:fld>
            <a:endParaRPr lang="en-US"/>
          </a:p>
        </p:txBody>
      </p:sp>
    </p:spTree>
    <p:extLst>
      <p:ext uri="{BB962C8B-B14F-4D97-AF65-F5344CB8AC3E}">
        <p14:creationId xmlns:p14="http://schemas.microsoft.com/office/powerpoint/2010/main" val="14170470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6858000"/>
            <a:chOff x="0" y="0"/>
            <a:chExt cx="12192000" cy="6858000"/>
          </a:xfrm>
        </p:grpSpPr>
        <p:pic>
          <p:nvPicPr>
            <p:cNvPr id="5"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59" y="159254"/>
              <a:ext cx="3643268" cy="152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6751" y="241812"/>
              <a:ext cx="1794043" cy="1063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10"/>
          <p:cNvGrpSpPr>
            <a:grpSpLocks/>
          </p:cNvGrpSpPr>
          <p:nvPr userDrawn="1"/>
        </p:nvGrpSpPr>
        <p:grpSpPr bwMode="auto">
          <a:xfrm>
            <a:off x="0" y="6143625"/>
            <a:ext cx="9144000" cy="714375"/>
            <a:chOff x="0" y="6143105"/>
            <a:chExt cx="12192000" cy="714895"/>
          </a:xfrm>
        </p:grpSpPr>
        <p:sp>
          <p:nvSpPr>
            <p:cNvPr id="9" name="Rectangle 8"/>
            <p:cNvSpPr/>
            <p:nvPr/>
          </p:nvSpPr>
          <p:spPr>
            <a:xfrm>
              <a:off x="0" y="6143105"/>
              <a:ext cx="12192000" cy="714895"/>
            </a:xfrm>
            <a:prstGeom prst="rect">
              <a:avLst/>
            </a:prstGeom>
            <a:solidFill>
              <a:srgbClr val="0F58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10" name="Pictur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4610" y="6179425"/>
              <a:ext cx="1083463" cy="64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5B1CD0A8-6DFA-46D0-AD96-812C92EB52BB}" type="slidenum">
              <a:rPr lang="en-US"/>
              <a:pPr>
                <a:defRPr/>
              </a:pPr>
              <a:t>‹#›</a:t>
            </a:fld>
            <a:endParaRPr lang="en-US"/>
          </a:p>
        </p:txBody>
      </p:sp>
    </p:spTree>
    <p:extLst>
      <p:ext uri="{BB962C8B-B14F-4D97-AF65-F5344CB8AC3E}">
        <p14:creationId xmlns:p14="http://schemas.microsoft.com/office/powerpoint/2010/main" val="12739183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userDrawn="1"/>
        </p:nvGrpSpPr>
        <p:grpSpPr bwMode="auto">
          <a:xfrm>
            <a:off x="0" y="6143625"/>
            <a:ext cx="9144000" cy="714375"/>
            <a:chOff x="0" y="6143105"/>
            <a:chExt cx="12192000" cy="714895"/>
          </a:xfrm>
        </p:grpSpPr>
        <p:sp>
          <p:nvSpPr>
            <p:cNvPr id="6" name="Rectangle 5"/>
            <p:cNvSpPr/>
            <p:nvPr/>
          </p:nvSpPr>
          <p:spPr>
            <a:xfrm>
              <a:off x="0" y="6143105"/>
              <a:ext cx="12192000" cy="714895"/>
            </a:xfrm>
            <a:prstGeom prst="rect">
              <a:avLst/>
            </a:prstGeom>
            <a:solidFill>
              <a:srgbClr val="0F58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4610" y="6179425"/>
              <a:ext cx="1083463" cy="64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73898CC0-5A9F-47AB-8E14-7FB64954A539}" type="slidenum">
              <a:rPr lang="en-US"/>
              <a:pPr>
                <a:defRPr/>
              </a:pPr>
              <a:t>‹#›</a:t>
            </a:fld>
            <a:endParaRPr lang="en-US"/>
          </a:p>
        </p:txBody>
      </p:sp>
    </p:spTree>
    <p:extLst>
      <p:ext uri="{BB962C8B-B14F-4D97-AF65-F5344CB8AC3E}">
        <p14:creationId xmlns:p14="http://schemas.microsoft.com/office/powerpoint/2010/main" val="11587287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userDrawn="1"/>
        </p:nvGrpSpPr>
        <p:grpSpPr bwMode="auto">
          <a:xfrm>
            <a:off x="0" y="6143625"/>
            <a:ext cx="9144000" cy="714375"/>
            <a:chOff x="0" y="6143105"/>
            <a:chExt cx="12192000" cy="714895"/>
          </a:xfrm>
        </p:grpSpPr>
        <p:sp>
          <p:nvSpPr>
            <p:cNvPr id="8" name="Rectangle 7"/>
            <p:cNvSpPr/>
            <p:nvPr/>
          </p:nvSpPr>
          <p:spPr>
            <a:xfrm>
              <a:off x="0" y="6143105"/>
              <a:ext cx="12192000" cy="714895"/>
            </a:xfrm>
            <a:prstGeom prst="rect">
              <a:avLst/>
            </a:prstGeom>
            <a:solidFill>
              <a:srgbClr val="0F58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4610" y="6179425"/>
              <a:ext cx="1083463" cy="64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6"/>
          <p:cNvSpPr>
            <a:spLocks noGrp="1"/>
          </p:cNvSpPr>
          <p:nvPr>
            <p:ph type="dt" sz="half" idx="10"/>
          </p:nvPr>
        </p:nvSpPr>
        <p:spPr/>
        <p:txBody>
          <a:bodyPr/>
          <a:lstStyle>
            <a:lvl1pPr>
              <a:defRPr/>
            </a:lvl1pPr>
          </a:lstStyle>
          <a:p>
            <a:pPr>
              <a:defRPr/>
            </a:pPr>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8"/>
          <p:cNvSpPr>
            <a:spLocks noGrp="1"/>
          </p:cNvSpPr>
          <p:nvPr>
            <p:ph type="sldNum" sz="quarter" idx="12"/>
          </p:nvPr>
        </p:nvSpPr>
        <p:spPr/>
        <p:txBody>
          <a:bodyPr/>
          <a:lstStyle>
            <a:lvl1pPr>
              <a:defRPr/>
            </a:lvl1pPr>
          </a:lstStyle>
          <a:p>
            <a:pPr>
              <a:defRPr/>
            </a:pPr>
            <a:fld id="{8F6D2D2D-F6F6-4E5E-8E50-8FA47DDE08AD}" type="slidenum">
              <a:rPr lang="en-US"/>
              <a:pPr>
                <a:defRPr/>
              </a:pPr>
              <a:t>‹#›</a:t>
            </a:fld>
            <a:endParaRPr lang="en-US"/>
          </a:p>
        </p:txBody>
      </p:sp>
    </p:spTree>
    <p:extLst>
      <p:ext uri="{BB962C8B-B14F-4D97-AF65-F5344CB8AC3E}">
        <p14:creationId xmlns:p14="http://schemas.microsoft.com/office/powerpoint/2010/main" val="9601907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userDrawn="1"/>
        </p:nvGrpSpPr>
        <p:grpSpPr bwMode="auto">
          <a:xfrm>
            <a:off x="0" y="6143625"/>
            <a:ext cx="9144000" cy="714375"/>
            <a:chOff x="0" y="6143105"/>
            <a:chExt cx="12192000" cy="714895"/>
          </a:xfrm>
        </p:grpSpPr>
        <p:sp>
          <p:nvSpPr>
            <p:cNvPr id="4" name="Rectangle 3"/>
            <p:cNvSpPr/>
            <p:nvPr/>
          </p:nvSpPr>
          <p:spPr>
            <a:xfrm>
              <a:off x="0" y="6143105"/>
              <a:ext cx="12192000" cy="714895"/>
            </a:xfrm>
            <a:prstGeom prst="rect">
              <a:avLst/>
            </a:prstGeom>
            <a:solidFill>
              <a:srgbClr val="0F58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4610" y="6179425"/>
              <a:ext cx="1083463" cy="64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smtClean="0"/>
              <a:t>Click to edit Master title style</a:t>
            </a:r>
            <a:endParaRPr lang="en-US" dirty="0"/>
          </a:p>
        </p:txBody>
      </p:sp>
      <p:sp>
        <p:nvSpPr>
          <p:cNvPr id="6" name="Date Placeholder 2"/>
          <p:cNvSpPr>
            <a:spLocks noGrp="1"/>
          </p:cNvSpPr>
          <p:nvPr>
            <p:ph type="dt" sz="half" idx="10"/>
          </p:nvPr>
        </p:nvSpPr>
        <p:spPr/>
        <p:txBody>
          <a:bodyPr/>
          <a:lstStyle>
            <a:lvl1pPr>
              <a:defRPr/>
            </a:lvl1pPr>
          </a:lstStyle>
          <a:p>
            <a:pPr>
              <a:defRPr/>
            </a:pPr>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lvl1pPr>
          </a:lstStyle>
          <a:p>
            <a:pPr>
              <a:defRPr/>
            </a:pPr>
            <a:fld id="{A6EB69C6-DFCB-4FF8-B496-640515748FF9}" type="slidenum">
              <a:rPr lang="en-US"/>
              <a:pPr>
                <a:defRPr/>
              </a:pPr>
              <a:t>‹#›</a:t>
            </a:fld>
            <a:endParaRPr lang="en-US"/>
          </a:p>
        </p:txBody>
      </p:sp>
    </p:spTree>
    <p:extLst>
      <p:ext uri="{BB962C8B-B14F-4D97-AF65-F5344CB8AC3E}">
        <p14:creationId xmlns:p14="http://schemas.microsoft.com/office/powerpoint/2010/main" val="39298899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6"/>
          <p:cNvGrpSpPr>
            <a:grpSpLocks/>
          </p:cNvGrpSpPr>
          <p:nvPr userDrawn="1"/>
        </p:nvGrpSpPr>
        <p:grpSpPr bwMode="auto">
          <a:xfrm>
            <a:off x="0" y="6143625"/>
            <a:ext cx="9144000" cy="714375"/>
            <a:chOff x="0" y="6143105"/>
            <a:chExt cx="12192000" cy="714895"/>
          </a:xfrm>
        </p:grpSpPr>
        <p:sp>
          <p:nvSpPr>
            <p:cNvPr id="3" name="Rectangle 2"/>
            <p:cNvSpPr/>
            <p:nvPr/>
          </p:nvSpPr>
          <p:spPr>
            <a:xfrm>
              <a:off x="0" y="6143105"/>
              <a:ext cx="12192000" cy="714895"/>
            </a:xfrm>
            <a:prstGeom prst="rect">
              <a:avLst/>
            </a:prstGeom>
            <a:solidFill>
              <a:srgbClr val="0F58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4610" y="6179425"/>
              <a:ext cx="1083463" cy="64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D875148F-C0F4-45C8-8B38-E61E817F7846}" type="slidenum">
              <a:rPr lang="en-US"/>
              <a:pPr>
                <a:defRPr/>
              </a:pPr>
              <a:t>‹#›</a:t>
            </a:fld>
            <a:endParaRPr lang="en-US"/>
          </a:p>
        </p:txBody>
      </p:sp>
    </p:spTree>
    <p:extLst>
      <p:ext uri="{BB962C8B-B14F-4D97-AF65-F5344CB8AC3E}">
        <p14:creationId xmlns:p14="http://schemas.microsoft.com/office/powerpoint/2010/main" val="8459793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6"/>
          <p:cNvGrpSpPr>
            <a:grpSpLocks/>
          </p:cNvGrpSpPr>
          <p:nvPr userDrawn="1"/>
        </p:nvGrpSpPr>
        <p:grpSpPr bwMode="auto">
          <a:xfrm>
            <a:off x="0" y="6143625"/>
            <a:ext cx="9144000" cy="714375"/>
            <a:chOff x="0" y="6143105"/>
            <a:chExt cx="12192000" cy="714895"/>
          </a:xfrm>
        </p:grpSpPr>
        <p:sp>
          <p:nvSpPr>
            <p:cNvPr id="6" name="Rectangle 5"/>
            <p:cNvSpPr/>
            <p:nvPr/>
          </p:nvSpPr>
          <p:spPr>
            <a:xfrm>
              <a:off x="0" y="6143105"/>
              <a:ext cx="12192000" cy="714895"/>
            </a:xfrm>
            <a:prstGeom prst="rect">
              <a:avLst/>
            </a:prstGeom>
            <a:solidFill>
              <a:srgbClr val="0F58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4610" y="6179425"/>
              <a:ext cx="1083463" cy="64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0EF1AA99-B8B4-4081-BBAD-C9980C9548B1}" type="slidenum">
              <a:rPr lang="en-US"/>
              <a:pPr>
                <a:defRPr/>
              </a:pPr>
              <a:t>‹#›</a:t>
            </a:fld>
            <a:endParaRPr lang="en-US"/>
          </a:p>
        </p:txBody>
      </p:sp>
    </p:spTree>
    <p:extLst>
      <p:ext uri="{BB962C8B-B14F-4D97-AF65-F5344CB8AC3E}">
        <p14:creationId xmlns:p14="http://schemas.microsoft.com/office/powerpoint/2010/main" val="37134233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6"/>
          <p:cNvGrpSpPr>
            <a:grpSpLocks/>
          </p:cNvGrpSpPr>
          <p:nvPr userDrawn="1"/>
        </p:nvGrpSpPr>
        <p:grpSpPr bwMode="auto">
          <a:xfrm>
            <a:off x="0" y="6143625"/>
            <a:ext cx="9144000" cy="714375"/>
            <a:chOff x="0" y="6143105"/>
            <a:chExt cx="12192000" cy="714895"/>
          </a:xfrm>
        </p:grpSpPr>
        <p:sp>
          <p:nvSpPr>
            <p:cNvPr id="6" name="Rectangle 5"/>
            <p:cNvSpPr/>
            <p:nvPr/>
          </p:nvSpPr>
          <p:spPr>
            <a:xfrm>
              <a:off x="0" y="6143105"/>
              <a:ext cx="12192000" cy="714895"/>
            </a:xfrm>
            <a:prstGeom prst="rect">
              <a:avLst/>
            </a:prstGeom>
            <a:solidFill>
              <a:srgbClr val="0F58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4610" y="6179425"/>
              <a:ext cx="1083463" cy="64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1BC64FF9-EADB-425D-8BC8-1B2C9C727345}" type="slidenum">
              <a:rPr lang="en-US"/>
              <a:pPr>
                <a:defRPr/>
              </a:pPr>
              <a:t>‹#›</a:t>
            </a:fld>
            <a:endParaRPr lang="en-US"/>
          </a:p>
        </p:txBody>
      </p:sp>
    </p:spTree>
    <p:extLst>
      <p:ext uri="{BB962C8B-B14F-4D97-AF65-F5344CB8AC3E}">
        <p14:creationId xmlns:p14="http://schemas.microsoft.com/office/powerpoint/2010/main" val="34489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4745334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671FD1-3EEF-4CC0-AA13-FFE29B5B31E4}" type="slidenum">
              <a:rPr lang="en-US"/>
              <a:pPr>
                <a:defRPr/>
              </a:pPr>
              <a:t>‹#›</a:t>
            </a:fld>
            <a:endParaRPr lang="en-US"/>
          </a:p>
        </p:txBody>
      </p:sp>
    </p:spTree>
    <p:extLst>
      <p:ext uri="{BB962C8B-B14F-4D97-AF65-F5344CB8AC3E}">
        <p14:creationId xmlns:p14="http://schemas.microsoft.com/office/powerpoint/2010/main" val="40489052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BB9210-922F-450E-99D2-D140013FA24E}" type="slidenum">
              <a:rPr lang="en-US"/>
              <a:pPr>
                <a:defRPr/>
              </a:pPr>
              <a:t>‹#›</a:t>
            </a:fld>
            <a:endParaRPr lang="en-US"/>
          </a:p>
        </p:txBody>
      </p:sp>
    </p:spTree>
    <p:extLst>
      <p:ext uri="{BB962C8B-B14F-4D97-AF65-F5344CB8AC3E}">
        <p14:creationId xmlns:p14="http://schemas.microsoft.com/office/powerpoint/2010/main" val="14242042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6858000"/>
            <a:chOff x="0" y="0"/>
            <a:chExt cx="12192000" cy="6858000"/>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759" y="159254"/>
              <a:ext cx="3643268" cy="152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86751" y="241812"/>
              <a:ext cx="1794043" cy="1063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ubtitle 2"/>
          <p:cNvSpPr>
            <a:spLocks noGrp="1"/>
          </p:cNvSpPr>
          <p:nvPr>
            <p:ph type="subTitle" idx="1"/>
          </p:nvPr>
        </p:nvSpPr>
        <p:spPr>
          <a:xfrm>
            <a:off x="1143000" y="4096309"/>
            <a:ext cx="6858000" cy="1655762"/>
          </a:xfrm>
        </p:spPr>
        <p:txBody>
          <a:bodyPr/>
          <a:lstStyle>
            <a:lvl1pPr marL="0" indent="0" algn="l">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smtClean="0"/>
              <a:t>Click to edit Master subtitle style</a:t>
            </a:r>
            <a:endParaRPr lang="en-US" dirty="0"/>
          </a:p>
        </p:txBody>
      </p:sp>
      <p:sp>
        <p:nvSpPr>
          <p:cNvPr id="11" name="Title 10"/>
          <p:cNvSpPr>
            <a:spLocks noGrp="1"/>
          </p:cNvSpPr>
          <p:nvPr>
            <p:ph type="title"/>
          </p:nvPr>
        </p:nvSpPr>
        <p:spPr>
          <a:xfrm>
            <a:off x="1143000" y="2770748"/>
            <a:ext cx="6858000" cy="1325563"/>
          </a:xfrm>
        </p:spPr>
        <p:txBody>
          <a:bodyPr>
            <a:noAutofit/>
          </a:bodyPr>
          <a:lstStyle>
            <a:lvl1pPr>
              <a:defRPr sz="3038">
                <a:solidFill>
                  <a:schemeClr val="accent1"/>
                </a:solidFill>
              </a:defRPr>
            </a:lvl1pPr>
          </a:lstStyle>
          <a:p>
            <a:r>
              <a:rPr lang="en-US" dirty="0" smtClean="0"/>
              <a:t>Click to edit Master title 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1ED07F11-DBE3-4FA1-9FC9-63810D04AC5E}" type="slidenum">
              <a:rPr lang="en-US"/>
              <a:pPr>
                <a:defRPr/>
              </a:pPr>
              <a:t>‹#›</a:t>
            </a:fld>
            <a:endParaRPr lang="en-US"/>
          </a:p>
        </p:txBody>
      </p:sp>
    </p:spTree>
    <p:extLst>
      <p:ext uri="{BB962C8B-B14F-4D97-AF65-F5344CB8AC3E}">
        <p14:creationId xmlns:p14="http://schemas.microsoft.com/office/powerpoint/2010/main" val="35180030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6143625"/>
            <a:ext cx="9144000" cy="714375"/>
            <a:chOff x="0" y="6143105"/>
            <a:chExt cx="12192000" cy="714895"/>
          </a:xfrm>
        </p:grpSpPr>
        <p:sp>
          <p:nvSpPr>
            <p:cNvPr id="5" name="Rectangle 4"/>
            <p:cNvSpPr/>
            <p:nvPr/>
          </p:nvSpPr>
          <p:spPr>
            <a:xfrm>
              <a:off x="0" y="6143105"/>
              <a:ext cx="12192000" cy="714895"/>
            </a:xfrm>
            <a:prstGeom prst="rect">
              <a:avLst/>
            </a:prstGeom>
            <a:solidFill>
              <a:srgbClr val="0F58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4610" y="6179425"/>
              <a:ext cx="1083463" cy="64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xfrm>
            <a:off x="628650" y="1825625"/>
            <a:ext cx="7886700" cy="41776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9"/>
          <p:cNvSpPr>
            <a:spLocks noGrp="1"/>
          </p:cNvSpPr>
          <p:nvPr>
            <p:ph type="title"/>
          </p:nvPr>
        </p:nvSpPr>
        <p:spPr/>
        <p:txBody>
          <a:bodyPr/>
          <a:lstStyle>
            <a:lvl1pPr>
              <a:defRPr>
                <a:solidFill>
                  <a:srgbClr val="0F5842"/>
                </a:solidFill>
              </a:defRPr>
            </a:lvl1pPr>
          </a:lstStyle>
          <a:p>
            <a:r>
              <a:rPr lang="en-US" dirty="0" smtClean="0"/>
              <a:t>Click to edit Master title style</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77A0ACA8-C44A-4C73-B27D-1685F14D638B}" type="slidenum">
              <a:rPr lang="en-US"/>
              <a:pPr>
                <a:defRPr/>
              </a:pPr>
              <a:t>‹#›</a:t>
            </a:fld>
            <a:endParaRPr lang="en-US"/>
          </a:p>
        </p:txBody>
      </p:sp>
    </p:spTree>
    <p:extLst>
      <p:ext uri="{BB962C8B-B14F-4D97-AF65-F5344CB8AC3E}">
        <p14:creationId xmlns:p14="http://schemas.microsoft.com/office/powerpoint/2010/main" val="25710917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217742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82354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3264467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93002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91920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3848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475327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02549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7981816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32422218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43190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007443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642765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34552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369606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52139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9787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3.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1.jpe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image" Target="../media/image1.jpeg"/><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4294188" y="274638"/>
            <a:ext cx="106362"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defRPr sz="1400">
                <a:solidFill>
                  <a:schemeClr val="tx1"/>
                </a:solidFill>
                <a:latin typeface="Arial" panose="020B0604020202020204" pitchFamily="34" charset="0"/>
              </a:defRPr>
            </a:lvl1pPr>
            <a:lvl2pPr marL="742950" indent="-285750">
              <a:lnSpc>
                <a:spcPct val="90000"/>
              </a:lnSpc>
              <a:defRPr sz="1400">
                <a:solidFill>
                  <a:schemeClr val="tx1"/>
                </a:solidFill>
                <a:latin typeface="Arial" panose="020B0604020202020204" pitchFamily="34" charset="0"/>
              </a:defRPr>
            </a:lvl2pPr>
            <a:lvl3pPr marL="1143000" indent="-228600">
              <a:lnSpc>
                <a:spcPct val="90000"/>
              </a:lnSpc>
              <a:defRPr sz="1400">
                <a:solidFill>
                  <a:schemeClr val="tx1"/>
                </a:solidFill>
                <a:latin typeface="Arial" panose="020B0604020202020204" pitchFamily="34" charset="0"/>
              </a:defRPr>
            </a:lvl3pPr>
            <a:lvl4pPr marL="1600200" indent="-228600">
              <a:lnSpc>
                <a:spcPct val="90000"/>
              </a:lnSpc>
              <a:defRPr sz="1400">
                <a:solidFill>
                  <a:schemeClr val="tx1"/>
                </a:solidFill>
                <a:latin typeface="Arial" panose="020B0604020202020204" pitchFamily="34" charset="0"/>
              </a:defRPr>
            </a:lvl4pPr>
            <a:lvl5pPr marL="2057400" indent="-228600">
              <a:lnSpc>
                <a:spcPct val="90000"/>
              </a:lnSpc>
              <a:defRPr sz="1400">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a:solidFill>
                  <a:schemeClr val="tx1"/>
                </a:solidFill>
                <a:latin typeface="Arial" panose="020B0604020202020204" pitchFamily="34" charset="0"/>
              </a:defRPr>
            </a:lvl9pPr>
          </a:lstStyle>
          <a:p>
            <a:pPr>
              <a:defRPr/>
            </a:pPr>
            <a:endParaRPr lang="en-US" altLang="en-US" smtClean="0"/>
          </a:p>
        </p:txBody>
      </p:sp>
      <p:sp>
        <p:nvSpPr>
          <p:cNvPr id="1032" name="Rectangle 8"/>
          <p:cNvSpPr>
            <a:spLocks noChangeArrowheads="1"/>
          </p:cNvSpPr>
          <p:nvPr/>
        </p:nvSpPr>
        <p:spPr bwMode="auto">
          <a:xfrm>
            <a:off x="8651875" y="6511925"/>
            <a:ext cx="481013"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962" tIns="41275" rIns="80962" bIns="41275">
            <a:spAutoFit/>
          </a:bodyPr>
          <a:lstStyle>
            <a:lvl1pPr defTabSz="804863">
              <a:defRPr sz="2400">
                <a:solidFill>
                  <a:schemeClr val="tx1"/>
                </a:solidFill>
                <a:latin typeface="Arial" panose="020B0604020202020204" pitchFamily="34" charset="0"/>
              </a:defRPr>
            </a:lvl1pPr>
            <a:lvl2pPr marL="401638" defTabSz="804863">
              <a:defRPr sz="2400">
                <a:solidFill>
                  <a:schemeClr val="tx1"/>
                </a:solidFill>
                <a:latin typeface="Arial" panose="020B0604020202020204" pitchFamily="34" charset="0"/>
              </a:defRPr>
            </a:lvl2pPr>
            <a:lvl3pPr marL="804863" defTabSz="804863">
              <a:defRPr sz="2400">
                <a:solidFill>
                  <a:schemeClr val="tx1"/>
                </a:solidFill>
                <a:latin typeface="Arial" panose="020B0604020202020204" pitchFamily="34" charset="0"/>
              </a:defRPr>
            </a:lvl3pPr>
            <a:lvl4pPr marL="1206500" defTabSz="804863">
              <a:defRPr sz="2400">
                <a:solidFill>
                  <a:schemeClr val="tx1"/>
                </a:solidFill>
                <a:latin typeface="Arial" panose="020B0604020202020204" pitchFamily="34" charset="0"/>
              </a:defRPr>
            </a:lvl4pPr>
            <a:lvl5pPr marL="1609725" defTabSz="804863">
              <a:defRPr sz="2400">
                <a:solidFill>
                  <a:schemeClr val="tx1"/>
                </a:solidFill>
                <a:latin typeface="Arial" panose="020B0604020202020204" pitchFamily="34" charset="0"/>
              </a:defRPr>
            </a:lvl5pPr>
            <a:lvl6pPr marL="2066925" defTabSz="804863" eaLnBrk="0" fontAlgn="base" hangingPunct="0">
              <a:spcBef>
                <a:spcPct val="0"/>
              </a:spcBef>
              <a:spcAft>
                <a:spcPct val="0"/>
              </a:spcAft>
              <a:defRPr sz="2400">
                <a:solidFill>
                  <a:schemeClr val="tx1"/>
                </a:solidFill>
                <a:latin typeface="Arial" panose="020B0604020202020204" pitchFamily="34" charset="0"/>
              </a:defRPr>
            </a:lvl6pPr>
            <a:lvl7pPr marL="2524125" defTabSz="804863" eaLnBrk="0" fontAlgn="base" hangingPunct="0">
              <a:spcBef>
                <a:spcPct val="0"/>
              </a:spcBef>
              <a:spcAft>
                <a:spcPct val="0"/>
              </a:spcAft>
              <a:defRPr sz="2400">
                <a:solidFill>
                  <a:schemeClr val="tx1"/>
                </a:solidFill>
                <a:latin typeface="Arial" panose="020B0604020202020204" pitchFamily="34" charset="0"/>
              </a:defRPr>
            </a:lvl7pPr>
            <a:lvl8pPr marL="2981325" defTabSz="804863" eaLnBrk="0" fontAlgn="base" hangingPunct="0">
              <a:spcBef>
                <a:spcPct val="0"/>
              </a:spcBef>
              <a:spcAft>
                <a:spcPct val="0"/>
              </a:spcAft>
              <a:defRPr sz="2400">
                <a:solidFill>
                  <a:schemeClr val="tx1"/>
                </a:solidFill>
                <a:latin typeface="Arial" panose="020B0604020202020204" pitchFamily="34" charset="0"/>
              </a:defRPr>
            </a:lvl8pPr>
            <a:lvl9pPr marL="3438525" defTabSz="804863" eaLnBrk="0" fontAlgn="base" hangingPunct="0">
              <a:spcBef>
                <a:spcPct val="0"/>
              </a:spcBef>
              <a:spcAft>
                <a:spcPct val="0"/>
              </a:spcAft>
              <a:defRPr sz="2400">
                <a:solidFill>
                  <a:schemeClr val="tx1"/>
                </a:solidFill>
                <a:latin typeface="Arial" panose="020B0604020202020204" pitchFamily="34" charset="0"/>
              </a:defRPr>
            </a:lvl9pPr>
          </a:lstStyle>
          <a:p>
            <a:pPr>
              <a:defRPr/>
            </a:pPr>
            <a:fld id="{9BB3FFA0-4265-4B26-8B62-01B7C805F218}" type="slidenum">
              <a:rPr lang="en-US" altLang="en-US" sz="1000" b="1" smtClean="0"/>
              <a:pPr>
                <a:defRPr/>
              </a:pPr>
              <a:t>‹#›</a:t>
            </a:fld>
            <a:r>
              <a:rPr lang="en-US" altLang="en-US" sz="1000" b="1" smtClean="0"/>
              <a:t>                                                     </a:t>
            </a:r>
          </a:p>
        </p:txBody>
      </p:sp>
      <p:sp>
        <p:nvSpPr>
          <p:cNvPr id="1028" name="Rectangle 9"/>
          <p:cNvSpPr>
            <a:spLocks noChangeArrowheads="1"/>
          </p:cNvSpPr>
          <p:nvPr userDrawn="1"/>
        </p:nvSpPr>
        <p:spPr bwMode="auto">
          <a:xfrm>
            <a:off x="0" y="0"/>
            <a:ext cx="9144000" cy="6858000"/>
          </a:xfrm>
          <a:prstGeom prst="rect">
            <a:avLst/>
          </a:prstGeom>
          <a:noFill/>
          <a:ln w="57150" cmpd="thinThick">
            <a:solidFill>
              <a:schemeClr val="tx1"/>
            </a:solidFill>
            <a:miter lim="800000"/>
            <a:headEnd type="none" w="sm" len="sm"/>
            <a:tailEnd type="none" w="sm" len="sm"/>
          </a:ln>
          <a:effectLst/>
          <a:extLst>
            <a:ext uri="{909E8E84-426E-40DD-AFC4-6F175D3DCCD1}">
              <a14:hiddenFill xmlns:a14="http://schemas.microsoft.com/office/drawing/2010/main">
                <a:gradFill rotWithShape="0">
                  <a:gsLst>
                    <a:gs pos="0">
                      <a:srgbClr val="FFFFCC"/>
                    </a:gs>
                    <a:gs pos="50000">
                      <a:srgbClr val="FFFFFF"/>
                    </a:gs>
                    <a:gs pos="100000">
                      <a:srgbClr val="FFFFCC"/>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defRPr sz="1400">
                <a:solidFill>
                  <a:schemeClr val="tx1"/>
                </a:solidFill>
                <a:latin typeface="Arial" panose="020B0604020202020204" pitchFamily="34" charset="0"/>
              </a:defRPr>
            </a:lvl1pPr>
            <a:lvl2pPr marL="742950" indent="-285750">
              <a:lnSpc>
                <a:spcPct val="90000"/>
              </a:lnSpc>
              <a:defRPr sz="1400">
                <a:solidFill>
                  <a:schemeClr val="tx1"/>
                </a:solidFill>
                <a:latin typeface="Arial" panose="020B0604020202020204" pitchFamily="34" charset="0"/>
              </a:defRPr>
            </a:lvl2pPr>
            <a:lvl3pPr marL="1143000" indent="-228600">
              <a:lnSpc>
                <a:spcPct val="90000"/>
              </a:lnSpc>
              <a:defRPr sz="1400">
                <a:solidFill>
                  <a:schemeClr val="tx1"/>
                </a:solidFill>
                <a:latin typeface="Arial" panose="020B0604020202020204" pitchFamily="34" charset="0"/>
              </a:defRPr>
            </a:lvl3pPr>
            <a:lvl4pPr marL="1600200" indent="-228600">
              <a:lnSpc>
                <a:spcPct val="90000"/>
              </a:lnSpc>
              <a:defRPr sz="1400">
                <a:solidFill>
                  <a:schemeClr val="tx1"/>
                </a:solidFill>
                <a:latin typeface="Arial" panose="020B0604020202020204" pitchFamily="34" charset="0"/>
              </a:defRPr>
            </a:lvl4pPr>
            <a:lvl5pPr marL="2057400" indent="-228600">
              <a:lnSpc>
                <a:spcPct val="90000"/>
              </a:lnSpc>
              <a:defRPr sz="1400">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400">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400">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400">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400">
                <a:solidFill>
                  <a:schemeClr val="tx1"/>
                </a:solidFill>
                <a:latin typeface="Arial" panose="020B0604020202020204" pitchFamily="34" charset="0"/>
              </a:defRPr>
            </a:lvl9pPr>
          </a:lstStyle>
          <a:p>
            <a:pPr>
              <a:defRPr/>
            </a:pPr>
            <a:endParaRPr lang="en-US" altLang="en-US" smtClean="0"/>
          </a:p>
        </p:txBody>
      </p:sp>
    </p:spTree>
  </p:cSld>
  <p:clrMap bg1="lt1" tx1="dk1" bg2="lt2" tx2="dk2" accent1="accent1" accent2="accent2" accent3="accent3" accent4="accent4" accent5="accent5" accent6="accent6" hlink="hlink" folHlink="folHlink"/>
  <p:sldLayoutIdLst>
    <p:sldLayoutId id="2147485462" r:id="rId1"/>
    <p:sldLayoutId id="2147485463" r:id="rId2"/>
    <p:sldLayoutId id="2147485464" r:id="rId3"/>
    <p:sldLayoutId id="2147485465" r:id="rId4"/>
    <p:sldLayoutId id="2147485466" r:id="rId5"/>
    <p:sldLayoutId id="2147485467" r:id="rId6"/>
    <p:sldLayoutId id="2147485468" r:id="rId7"/>
    <p:sldLayoutId id="2147485469" r:id="rId8"/>
    <p:sldLayoutId id="2147485470" r:id="rId9"/>
    <p:sldLayoutId id="2147485471" r:id="rId10"/>
    <p:sldLayoutId id="2147485472" r:id="rId11"/>
  </p:sldLayoutIdLst>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panose="020B0604020202020204" pitchFamily="34" charset="0"/>
        </a:defRPr>
      </a:lvl2pPr>
      <a:lvl3pPr algn="ctr" rtl="0" eaLnBrk="0" fontAlgn="base" hangingPunct="0">
        <a:spcBef>
          <a:spcPct val="0"/>
        </a:spcBef>
        <a:spcAft>
          <a:spcPct val="0"/>
        </a:spcAft>
        <a:defRPr sz="3600" b="1">
          <a:solidFill>
            <a:schemeClr val="tx1"/>
          </a:solidFill>
          <a:latin typeface="Arial" panose="020B0604020202020204" pitchFamily="34" charset="0"/>
        </a:defRPr>
      </a:lvl3pPr>
      <a:lvl4pPr algn="ctr" rtl="0" eaLnBrk="0" fontAlgn="base" hangingPunct="0">
        <a:spcBef>
          <a:spcPct val="0"/>
        </a:spcBef>
        <a:spcAft>
          <a:spcPct val="0"/>
        </a:spcAft>
        <a:defRPr sz="3600" b="1">
          <a:solidFill>
            <a:schemeClr val="tx1"/>
          </a:solidFill>
          <a:latin typeface="Arial" panose="020B0604020202020204" pitchFamily="34" charset="0"/>
        </a:defRPr>
      </a:lvl4pPr>
      <a:lvl5pPr algn="ctr" rtl="0" eaLnBrk="0" fontAlgn="base" hangingPunct="0">
        <a:spcBef>
          <a:spcPct val="0"/>
        </a:spcBef>
        <a:spcAft>
          <a:spcPct val="0"/>
        </a:spcAft>
        <a:defRPr sz="3600" b="1">
          <a:solidFill>
            <a:schemeClr val="tx1"/>
          </a:solidFill>
          <a:latin typeface="Arial" panose="020B0604020202020204" pitchFamily="34" charset="0"/>
        </a:defRPr>
      </a:lvl5pPr>
      <a:lvl6pPr marL="457200" algn="ctr" rtl="0" eaLnBrk="0" fontAlgn="base" hangingPunct="0">
        <a:spcBef>
          <a:spcPct val="0"/>
        </a:spcBef>
        <a:spcAft>
          <a:spcPct val="0"/>
        </a:spcAft>
        <a:defRPr sz="3600" b="1">
          <a:solidFill>
            <a:schemeClr val="tx1"/>
          </a:solidFill>
          <a:latin typeface="Arial" panose="020B0604020202020204" pitchFamily="34" charset="0"/>
        </a:defRPr>
      </a:lvl6pPr>
      <a:lvl7pPr marL="914400" algn="ctr" rtl="0" eaLnBrk="0" fontAlgn="base" hangingPunct="0">
        <a:spcBef>
          <a:spcPct val="0"/>
        </a:spcBef>
        <a:spcAft>
          <a:spcPct val="0"/>
        </a:spcAft>
        <a:defRPr sz="3600" b="1">
          <a:solidFill>
            <a:schemeClr val="tx1"/>
          </a:solidFill>
          <a:latin typeface="Arial" panose="020B0604020202020204" pitchFamily="34" charset="0"/>
        </a:defRPr>
      </a:lvl7pPr>
      <a:lvl8pPr marL="1371600" algn="ctr" rtl="0" eaLnBrk="0" fontAlgn="base" hangingPunct="0">
        <a:spcBef>
          <a:spcPct val="0"/>
        </a:spcBef>
        <a:spcAft>
          <a:spcPct val="0"/>
        </a:spcAft>
        <a:defRPr sz="3600" b="1">
          <a:solidFill>
            <a:schemeClr val="tx1"/>
          </a:solidFill>
          <a:latin typeface="Arial" panose="020B0604020202020204" pitchFamily="34" charset="0"/>
        </a:defRPr>
      </a:lvl8pPr>
      <a:lvl9pPr marL="1828800" algn="ctr" rtl="0" eaLnBrk="0" fontAlgn="base" hangingPunct="0">
        <a:spcBef>
          <a:spcPct val="0"/>
        </a:spcBef>
        <a:spcAft>
          <a:spcPct val="0"/>
        </a:spcAft>
        <a:defRPr sz="3600" b="1">
          <a:solidFill>
            <a:schemeClr val="tx1"/>
          </a:solidFill>
          <a:latin typeface="Arial" panose="020B0604020202020204" pitchFamily="34" charset="0"/>
        </a:defRPr>
      </a:lvl9pPr>
    </p:titleStyle>
    <p:bodyStyle>
      <a:lvl1pPr marL="285750" indent="-285750" algn="l" rtl="0" eaLnBrk="0" fontAlgn="base" hangingPunct="0">
        <a:lnSpc>
          <a:spcPct val="90000"/>
        </a:lnSpc>
        <a:spcBef>
          <a:spcPct val="30000"/>
        </a:spcBef>
        <a:spcAft>
          <a:spcPct val="0"/>
        </a:spcAft>
        <a:buSzPct val="100000"/>
        <a:buChar char="•"/>
        <a:defRPr sz="2400" b="1" kern="1200">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kern="1200">
          <a:solidFill>
            <a:schemeClr val="tx1"/>
          </a:solidFill>
          <a:latin typeface="+mn-lt"/>
          <a:ea typeface="+mn-ea"/>
          <a:cs typeface="+mn-cs"/>
        </a:defRPr>
      </a:lvl2pPr>
      <a:lvl3pPr marL="1143000" indent="-228600" algn="l" rtl="0" eaLnBrk="0" fontAlgn="base" hangingPunct="0">
        <a:lnSpc>
          <a:spcPct val="90000"/>
        </a:lnSpc>
        <a:spcBef>
          <a:spcPct val="30000"/>
        </a:spcBef>
        <a:spcAft>
          <a:spcPct val="0"/>
        </a:spcAft>
        <a:buSzPct val="100000"/>
        <a:buChar char="»"/>
        <a:defRPr b="1" kern="1200">
          <a:solidFill>
            <a:schemeClr val="tx1"/>
          </a:solidFill>
          <a:latin typeface="+mn-lt"/>
          <a:ea typeface="+mn-ea"/>
          <a:cs typeface="+mn-cs"/>
        </a:defRPr>
      </a:lvl3pPr>
      <a:lvl4pPr marL="1543050" indent="-171450" algn="l" rtl="0" eaLnBrk="0" fontAlgn="base" hangingPunct="0">
        <a:lnSpc>
          <a:spcPct val="90000"/>
        </a:lnSpc>
        <a:spcBef>
          <a:spcPct val="30000"/>
        </a:spcBef>
        <a:spcAft>
          <a:spcPct val="0"/>
        </a:spcAft>
        <a:buSzPct val="100000"/>
        <a:buChar char="•"/>
        <a:defRPr sz="1400" b="1" kern="1200">
          <a:solidFill>
            <a:schemeClr val="tx1"/>
          </a:solidFill>
          <a:latin typeface="+mn-lt"/>
          <a:ea typeface="+mn-ea"/>
          <a:cs typeface="+mn-cs"/>
        </a:defRPr>
      </a:lvl4pPr>
      <a:lvl5pPr marL="2000250" indent="-171450" algn="l" rtl="0" eaLnBrk="0" fontAlgn="base" hangingPunct="0">
        <a:lnSpc>
          <a:spcPct val="90000"/>
        </a:lnSpc>
        <a:spcBef>
          <a:spcPct val="30000"/>
        </a:spcBef>
        <a:spcAft>
          <a:spcPct val="0"/>
        </a:spcAft>
        <a:buSzPct val="100000"/>
        <a:buChar char="–"/>
        <a:defRPr sz="1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90F0DD9D-C929-4B17-B016-0329FCC4F3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73" r:id="rId1"/>
    <p:sldLayoutId id="2147485474" r:id="rId2"/>
    <p:sldLayoutId id="2147485475" r:id="rId3"/>
    <p:sldLayoutId id="2147485476" r:id="rId4"/>
    <p:sldLayoutId id="2147485477" r:id="rId5"/>
    <p:sldLayoutId id="2147485478" r:id="rId6"/>
    <p:sldLayoutId id="2147485479" r:id="rId7"/>
    <p:sldLayoutId id="2147485480" r:id="rId8"/>
    <p:sldLayoutId id="2147485481" r:id="rId9"/>
    <p:sldLayoutId id="2147485482" r:id="rId10"/>
    <p:sldLayoutId id="2147485483" r:id="rId11"/>
    <p:sldLayoutId id="21474854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BD4999A-70D6-453E-8807-31B236E4BC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85" r:id="rId1"/>
    <p:sldLayoutId id="2147485486" r:id="rId2"/>
    <p:sldLayoutId id="2147485487" r:id="rId3"/>
    <p:sldLayoutId id="2147485488" r:id="rId4"/>
    <p:sldLayoutId id="2147485489" r:id="rId5"/>
    <p:sldLayoutId id="2147485490" r:id="rId6"/>
    <p:sldLayoutId id="2147485491" r:id="rId7"/>
    <p:sldLayoutId id="2147485492" r:id="rId8"/>
    <p:sldLayoutId id="2147485493" r:id="rId9"/>
    <p:sldLayoutId id="2147485494" r:id="rId10"/>
    <p:sldLayoutId id="2147485495" r:id="rId11"/>
    <p:sldLayoutId id="214748549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3"/>
          <p:cNvSpPr>
            <a:spLocks noChangeArrowheads="1"/>
          </p:cNvSpPr>
          <p:nvPr/>
        </p:nvSpPr>
        <p:spPr bwMode="auto">
          <a:xfrm>
            <a:off x="38100" y="57150"/>
            <a:ext cx="9029700" cy="67056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bIns="0"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sz="1800" b="1" smtClean="0"/>
          </a:p>
        </p:txBody>
      </p:sp>
      <p:pic>
        <p:nvPicPr>
          <p:cNvPr id="4099" name="Picture 12" descr="S:\share\PUBLIC EDUCATION\Logos\OR-OSHA-PubEd logo.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125" y="6113463"/>
            <a:ext cx="666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3"/>
          <p:cNvSpPr>
            <a:spLocks noChangeArrowheads="1"/>
          </p:cNvSpPr>
          <p:nvPr/>
        </p:nvSpPr>
        <p:spPr bwMode="auto">
          <a:xfrm>
            <a:off x="8658225" y="6435725"/>
            <a:ext cx="3968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fld id="{9B43EB1F-B189-4034-A235-97E933DCA3E8}" type="slidenum">
              <a:rPr lang="en-US" altLang="en-US" sz="1400" b="1" smtClean="0">
                <a:solidFill>
                  <a:srgbClr val="33CCCC"/>
                </a:solidFill>
              </a:rPr>
              <a:pPr>
                <a:defRPr/>
              </a:pPr>
              <a:t>‹#›</a:t>
            </a:fld>
            <a:endParaRPr lang="en-US" altLang="en-US" sz="1400" b="1" smtClean="0">
              <a:solidFill>
                <a:srgbClr val="33CCCC"/>
              </a:solidFill>
            </a:endParaRPr>
          </a:p>
        </p:txBody>
      </p:sp>
    </p:spTree>
  </p:cSld>
  <p:clrMap bg1="lt1" tx1="dk1" bg2="lt2" tx2="dk2" accent1="accent1" accent2="accent2" accent3="accent3" accent4="accent4" accent5="accent5" accent6="accent6" hlink="hlink" folHlink="folHlink"/>
  <p:sldLayoutIdLst>
    <p:sldLayoutId id="2147485497" r:id="rId1"/>
    <p:sldLayoutId id="2147485498" r:id="rId2"/>
    <p:sldLayoutId id="2147485499" r:id="rId3"/>
    <p:sldLayoutId id="2147485500" r:id="rId4"/>
    <p:sldLayoutId id="2147485501" r:id="rId5"/>
    <p:sldLayoutId id="2147485502" r:id="rId6"/>
    <p:sldLayoutId id="2147485503" r:id="rId7"/>
    <p:sldLayoutId id="2147485504" r:id="rId8"/>
    <p:sldLayoutId id="2147485505" r:id="rId9"/>
    <p:sldLayoutId id="2147485506" r:id="rId10"/>
    <p:sldLayoutId id="2147485507" r:id="rId11"/>
  </p:sldLayoutIdLst>
  <p:txStyles>
    <p:titleStyle>
      <a:lvl1pPr algn="ctr" rtl="0" eaLnBrk="0" fontAlgn="base" hangingPunct="0">
        <a:lnSpc>
          <a:spcPct val="90000"/>
        </a:lnSpc>
        <a:spcBef>
          <a:spcPct val="0"/>
        </a:spcBef>
        <a:spcAft>
          <a:spcPct val="0"/>
        </a:spcAft>
        <a:defRPr sz="3600" b="1">
          <a:solidFill>
            <a:schemeClr val="tx2"/>
          </a:solidFill>
          <a:latin typeface="+mj-lt"/>
          <a:ea typeface="+mj-ea"/>
          <a:cs typeface="+mj-cs"/>
        </a:defRPr>
      </a:lvl1pPr>
      <a:lvl2pPr algn="ctr" rtl="0" eaLnBrk="0" fontAlgn="base" hangingPunct="0">
        <a:lnSpc>
          <a:spcPct val="90000"/>
        </a:lnSpc>
        <a:spcBef>
          <a:spcPct val="0"/>
        </a:spcBef>
        <a:spcAft>
          <a:spcPct val="0"/>
        </a:spcAft>
        <a:defRPr sz="3600" b="1">
          <a:solidFill>
            <a:schemeClr val="tx2"/>
          </a:solidFill>
          <a:latin typeface="Arial" charset="0"/>
        </a:defRPr>
      </a:lvl2pPr>
      <a:lvl3pPr algn="ctr" rtl="0" eaLnBrk="0" fontAlgn="base" hangingPunct="0">
        <a:lnSpc>
          <a:spcPct val="90000"/>
        </a:lnSpc>
        <a:spcBef>
          <a:spcPct val="0"/>
        </a:spcBef>
        <a:spcAft>
          <a:spcPct val="0"/>
        </a:spcAft>
        <a:defRPr sz="3600" b="1">
          <a:solidFill>
            <a:schemeClr val="tx2"/>
          </a:solidFill>
          <a:latin typeface="Arial" charset="0"/>
        </a:defRPr>
      </a:lvl3pPr>
      <a:lvl4pPr algn="ctr" rtl="0" eaLnBrk="0" fontAlgn="base" hangingPunct="0">
        <a:lnSpc>
          <a:spcPct val="90000"/>
        </a:lnSpc>
        <a:spcBef>
          <a:spcPct val="0"/>
        </a:spcBef>
        <a:spcAft>
          <a:spcPct val="0"/>
        </a:spcAft>
        <a:defRPr sz="3600" b="1">
          <a:solidFill>
            <a:schemeClr val="tx2"/>
          </a:solidFill>
          <a:latin typeface="Arial" charset="0"/>
        </a:defRPr>
      </a:lvl4pPr>
      <a:lvl5pPr algn="ctr" rtl="0" eaLnBrk="0" fontAlgn="base" hangingPunct="0">
        <a:lnSpc>
          <a:spcPct val="90000"/>
        </a:lnSpc>
        <a:spcBef>
          <a:spcPct val="0"/>
        </a:spcBef>
        <a:spcAft>
          <a:spcPct val="0"/>
        </a:spcAft>
        <a:defRPr sz="3600" b="1">
          <a:solidFill>
            <a:schemeClr val="tx2"/>
          </a:solidFill>
          <a:latin typeface="Arial" charset="0"/>
        </a:defRPr>
      </a:lvl5pPr>
      <a:lvl6pPr marL="457200" algn="ctr" rtl="0" eaLnBrk="0" fontAlgn="base" hangingPunct="0">
        <a:lnSpc>
          <a:spcPct val="90000"/>
        </a:lnSpc>
        <a:spcBef>
          <a:spcPct val="0"/>
        </a:spcBef>
        <a:spcAft>
          <a:spcPct val="0"/>
        </a:spcAft>
        <a:defRPr sz="3600" b="1">
          <a:solidFill>
            <a:schemeClr val="tx2"/>
          </a:solidFill>
          <a:latin typeface="Arial" charset="0"/>
        </a:defRPr>
      </a:lvl6pPr>
      <a:lvl7pPr marL="914400" algn="ctr" rtl="0" eaLnBrk="0" fontAlgn="base" hangingPunct="0">
        <a:lnSpc>
          <a:spcPct val="90000"/>
        </a:lnSpc>
        <a:spcBef>
          <a:spcPct val="0"/>
        </a:spcBef>
        <a:spcAft>
          <a:spcPct val="0"/>
        </a:spcAft>
        <a:defRPr sz="3600" b="1">
          <a:solidFill>
            <a:schemeClr val="tx2"/>
          </a:solidFill>
          <a:latin typeface="Arial" charset="0"/>
        </a:defRPr>
      </a:lvl7pPr>
      <a:lvl8pPr marL="1371600" algn="ctr" rtl="0" eaLnBrk="0" fontAlgn="base" hangingPunct="0">
        <a:lnSpc>
          <a:spcPct val="90000"/>
        </a:lnSpc>
        <a:spcBef>
          <a:spcPct val="0"/>
        </a:spcBef>
        <a:spcAft>
          <a:spcPct val="0"/>
        </a:spcAft>
        <a:defRPr sz="3600" b="1">
          <a:solidFill>
            <a:schemeClr val="tx2"/>
          </a:solidFill>
          <a:latin typeface="Arial" charset="0"/>
        </a:defRPr>
      </a:lvl8pPr>
      <a:lvl9pPr marL="1828800" algn="ctr" rtl="0" eaLnBrk="0" fontAlgn="base" hangingPunct="0">
        <a:lnSpc>
          <a:spcPct val="90000"/>
        </a:lnSpc>
        <a:spcBef>
          <a:spcPct val="0"/>
        </a:spcBef>
        <a:spcAft>
          <a:spcPct val="0"/>
        </a:spcAft>
        <a:defRPr sz="3600" b="1">
          <a:solidFill>
            <a:schemeClr val="tx2"/>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5124"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5125"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D267C443-5271-43B5-8312-A4ED9BDB68E5}" type="datetimeFigureOut">
              <a:rPr lang="en-US"/>
              <a:pPr>
                <a:defRPr/>
              </a:pPr>
              <a:t>7/24/2020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A7C148A9-F85D-441C-8C8F-0DE2C83416BA}" type="slidenum">
              <a:rPr lang="en-US"/>
              <a:pPr>
                <a:defRPr/>
              </a:pPr>
              <a:t>‹#›</a:t>
            </a:fld>
            <a:endParaRPr lang="en-US"/>
          </a:p>
        </p:txBody>
      </p:sp>
      <p:grpSp>
        <p:nvGrpSpPr>
          <p:cNvPr id="5129"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5540" r:id="rId1"/>
    <p:sldLayoutId id="2147485508" r:id="rId2"/>
    <p:sldLayoutId id="2147485541" r:id="rId3"/>
    <p:sldLayoutId id="2147485509" r:id="rId4"/>
    <p:sldLayoutId id="2147485510" r:id="rId5"/>
    <p:sldLayoutId id="2147485511" r:id="rId6"/>
    <p:sldLayoutId id="2147485512" r:id="rId7"/>
    <p:sldLayoutId id="2147485513" r:id="rId8"/>
    <p:sldLayoutId id="2147485542" r:id="rId9"/>
    <p:sldLayoutId id="2147485514" r:id="rId10"/>
    <p:sldLayoutId id="2147485515"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defRPr>
            </a:lvl1pPr>
          </a:lstStyle>
          <a:p>
            <a:pPr>
              <a:defRPr/>
            </a:pPr>
            <a:fld id="{9BEA5AE3-CD1C-496E-A3A8-88147DDD134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543" r:id="rId1"/>
    <p:sldLayoutId id="2147485544" r:id="rId2"/>
    <p:sldLayoutId id="2147485545" r:id="rId3"/>
    <p:sldLayoutId id="2147485546" r:id="rId4"/>
    <p:sldLayoutId id="2147485547" r:id="rId5"/>
    <p:sldLayoutId id="2147485548" r:id="rId6"/>
    <p:sldLayoutId id="2147485549" r:id="rId7"/>
    <p:sldLayoutId id="2147485550" r:id="rId8"/>
    <p:sldLayoutId id="2147485551" r:id="rId9"/>
    <p:sldLayoutId id="2147485552" r:id="rId10"/>
    <p:sldLayoutId id="2147485553" r:id="rId11"/>
    <p:sldLayoutId id="2147485554" r:id="rId12"/>
    <p:sldLayoutId id="214748555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2289A07-7B9F-46F2-A4F3-E549DA29A1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56" r:id="rId1"/>
    <p:sldLayoutId id="2147485557" r:id="rId2"/>
    <p:sldLayoutId id="2147485558" r:id="rId3"/>
    <p:sldLayoutId id="2147485559" r:id="rId4"/>
    <p:sldLayoutId id="2147485560" r:id="rId5"/>
    <p:sldLayoutId id="2147485561" r:id="rId6"/>
    <p:sldLayoutId id="2147485562" r:id="rId7"/>
    <p:sldLayoutId id="2147485563" r:id="rId8"/>
    <p:sldLayoutId id="2147485564" r:id="rId9"/>
    <p:sldLayoutId id="2147485516" r:id="rId10"/>
    <p:sldLayoutId id="2147485517" r:id="rId11"/>
    <p:sldLayoutId id="2147485565" r:id="rId12"/>
    <p:sldLayoutId id="2147485566" r:id="rId13"/>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336600"/>
        </a:solidFill>
        <a:effectLst/>
      </p:bgPr>
    </p:bg>
    <p:spTree>
      <p:nvGrpSpPr>
        <p:cNvPr id="1" name=""/>
        <p:cNvGrpSpPr/>
        <p:nvPr/>
      </p:nvGrpSpPr>
      <p:grpSpPr>
        <a:xfrm>
          <a:off x="0" y="0"/>
          <a:ext cx="0" cy="0"/>
          <a:chOff x="0" y="0"/>
          <a:chExt cx="0" cy="0"/>
        </a:xfrm>
      </p:grpSpPr>
      <p:sp>
        <p:nvSpPr>
          <p:cNvPr id="3075" name="AutoShape 3"/>
          <p:cNvSpPr>
            <a:spLocks noChangeArrowheads="1"/>
          </p:cNvSpPr>
          <p:nvPr userDrawn="1"/>
        </p:nvSpPr>
        <p:spPr bwMode="auto">
          <a:xfrm>
            <a:off x="38100" y="57150"/>
            <a:ext cx="9029700" cy="6705600"/>
          </a:xfrm>
          <a:prstGeom prst="roundRect">
            <a:avLst>
              <a:gd name="adj" fmla="val 16667"/>
            </a:avLst>
          </a:prstGeom>
          <a:solidFill>
            <a:schemeClr val="bg1"/>
          </a:solidFill>
          <a:ln w="9525">
            <a:noFill/>
            <a:round/>
            <a:headEnd/>
            <a:tailEnd/>
          </a:ln>
          <a:effectLst/>
        </p:spPr>
        <p:txBody>
          <a:bodyPr wrap="none" bIns="0" anchor="ctr"/>
          <a:lstStyle/>
          <a:p>
            <a:pPr>
              <a:defRPr/>
            </a:pPr>
            <a:endParaRPr lang="en-US" sz="1350" b="1">
              <a:latin typeface="Arial" charset="0"/>
            </a:endParaRPr>
          </a:p>
        </p:txBody>
      </p:sp>
      <p:pic>
        <p:nvPicPr>
          <p:cNvPr id="8195" name="Picture 7" descr="S:\share\PUBLIC EDUCATION\Logos\OR-OSHA-PubEd logo.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1125" y="6113463"/>
            <a:ext cx="666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p:cNvSpPr>
            <a:spLocks noChangeArrowheads="1"/>
          </p:cNvSpPr>
          <p:nvPr userDrawn="1"/>
        </p:nvSpPr>
        <p:spPr bwMode="auto">
          <a:xfrm>
            <a:off x="8696325" y="6473825"/>
            <a:ext cx="301625" cy="228600"/>
          </a:xfrm>
          <a:prstGeom prst="rect">
            <a:avLst/>
          </a:prstGeom>
          <a:noFill/>
          <a:ln w="12700">
            <a:noFill/>
            <a:miter lim="800000"/>
            <a:headEnd/>
            <a:tailEnd/>
          </a:ln>
          <a:effectLst/>
        </p:spPr>
        <p:txBody>
          <a:bodyPr wrap="none" lIns="67866" tIns="33338" rIns="67866" bIns="33338">
            <a:spAutoFit/>
          </a:bodyPr>
          <a:lstStyle/>
          <a:p>
            <a:pPr>
              <a:defRPr/>
            </a:pPr>
            <a:fld id="{839C08C4-5E74-49A6-AC09-1F2A01D62546}" type="slidenum">
              <a:rPr lang="en-US" sz="1050" b="1">
                <a:solidFill>
                  <a:srgbClr val="33CCCC"/>
                </a:solidFill>
                <a:latin typeface="Arial" charset="0"/>
              </a:rPr>
              <a:pPr>
                <a:defRPr/>
              </a:pPr>
              <a:t>‹#›</a:t>
            </a:fld>
            <a:endParaRPr lang="en-US" sz="1050" b="1">
              <a:solidFill>
                <a:srgbClr val="33CCCC"/>
              </a:solidFill>
              <a:latin typeface="Arial" charset="0"/>
            </a:endParaRPr>
          </a:p>
        </p:txBody>
      </p:sp>
    </p:spTree>
  </p:cSld>
  <p:clrMap bg1="lt1" tx1="dk1" bg2="lt2" tx2="dk2" accent1="accent1" accent2="accent2" accent3="accent3" accent4="accent4" accent5="accent5" accent6="accent6" hlink="hlink" folHlink="folHlink"/>
  <p:sldLayoutIdLst>
    <p:sldLayoutId id="2147485518" r:id="rId1"/>
    <p:sldLayoutId id="2147485519" r:id="rId2"/>
    <p:sldLayoutId id="2147485520" r:id="rId3"/>
    <p:sldLayoutId id="2147485521" r:id="rId4"/>
    <p:sldLayoutId id="2147485522" r:id="rId5"/>
    <p:sldLayoutId id="2147485523" r:id="rId6"/>
    <p:sldLayoutId id="2147485524" r:id="rId7"/>
    <p:sldLayoutId id="2147485525" r:id="rId8"/>
    <p:sldLayoutId id="2147485526" r:id="rId9"/>
    <p:sldLayoutId id="2147485527" r:id="rId10"/>
    <p:sldLayoutId id="2147485528" r:id="rId11"/>
  </p:sldLayoutIdLst>
  <p:hf hdr="0" ft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pitchFamily="18" charset="0"/>
        </a:defRPr>
      </a:lvl2pPr>
      <a:lvl3pPr algn="ctr" rtl="0" eaLnBrk="0" fontAlgn="base" hangingPunct="0">
        <a:spcBef>
          <a:spcPct val="0"/>
        </a:spcBef>
        <a:spcAft>
          <a:spcPct val="0"/>
        </a:spcAft>
        <a:defRPr sz="3300">
          <a:solidFill>
            <a:schemeClr val="tx2"/>
          </a:solidFill>
          <a:latin typeface="Times New Roman" pitchFamily="18" charset="0"/>
        </a:defRPr>
      </a:lvl3pPr>
      <a:lvl4pPr algn="ctr" rtl="0" eaLnBrk="0" fontAlgn="base" hangingPunct="0">
        <a:spcBef>
          <a:spcPct val="0"/>
        </a:spcBef>
        <a:spcAft>
          <a:spcPct val="0"/>
        </a:spcAft>
        <a:defRPr sz="3300">
          <a:solidFill>
            <a:schemeClr val="tx2"/>
          </a:solidFill>
          <a:latin typeface="Times New Roman" pitchFamily="18" charset="0"/>
        </a:defRPr>
      </a:lvl4pPr>
      <a:lvl5pPr algn="ctr" rtl="0" eaLnBrk="0" fontAlgn="base" hangingPunct="0">
        <a:spcBef>
          <a:spcPct val="0"/>
        </a:spcBef>
        <a:spcAft>
          <a:spcPct val="0"/>
        </a:spcAft>
        <a:defRPr sz="3300">
          <a:solidFill>
            <a:schemeClr val="tx2"/>
          </a:solidFill>
          <a:latin typeface="Times New Roman" pitchFamily="18" charset="0"/>
        </a:defRPr>
      </a:lvl5pPr>
      <a:lvl6pPr marL="342900" algn="ctr" rtl="0" fontAlgn="base">
        <a:spcBef>
          <a:spcPct val="0"/>
        </a:spcBef>
        <a:spcAft>
          <a:spcPct val="0"/>
        </a:spcAft>
        <a:defRPr sz="3300">
          <a:solidFill>
            <a:schemeClr val="tx2"/>
          </a:solidFill>
          <a:latin typeface="Times New Roman" pitchFamily="18" charset="0"/>
        </a:defRPr>
      </a:lvl6pPr>
      <a:lvl7pPr marL="685800" algn="ctr" rtl="0" fontAlgn="base">
        <a:spcBef>
          <a:spcPct val="0"/>
        </a:spcBef>
        <a:spcAft>
          <a:spcPct val="0"/>
        </a:spcAft>
        <a:defRPr sz="3300">
          <a:solidFill>
            <a:schemeClr val="tx2"/>
          </a:solidFill>
          <a:latin typeface="Times New Roman" pitchFamily="18" charset="0"/>
        </a:defRPr>
      </a:lvl7pPr>
      <a:lvl8pPr marL="1028700" algn="ctr" rtl="0" fontAlgn="base">
        <a:spcBef>
          <a:spcPct val="0"/>
        </a:spcBef>
        <a:spcAft>
          <a:spcPct val="0"/>
        </a:spcAft>
        <a:defRPr sz="3300">
          <a:solidFill>
            <a:schemeClr val="tx2"/>
          </a:solidFill>
          <a:latin typeface="Times New Roman" pitchFamily="18" charset="0"/>
        </a:defRPr>
      </a:lvl8pPr>
      <a:lvl9pPr marL="1371600" algn="ctr" rtl="0" fontAlgn="base">
        <a:spcBef>
          <a:spcPct val="0"/>
        </a:spcBef>
        <a:spcAft>
          <a:spcPct val="0"/>
        </a:spcAft>
        <a:defRPr sz="3300">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3"/>
          <p:cNvSpPr>
            <a:spLocks noChangeArrowheads="1"/>
          </p:cNvSpPr>
          <p:nvPr/>
        </p:nvSpPr>
        <p:spPr bwMode="auto">
          <a:xfrm>
            <a:off x="38100" y="57150"/>
            <a:ext cx="9029700" cy="67056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bIns="0"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sz="1800" b="1" smtClean="0"/>
          </a:p>
        </p:txBody>
      </p:sp>
      <p:pic>
        <p:nvPicPr>
          <p:cNvPr id="9219" name="Picture 12" descr="S:\share\PUBLIC EDUCATION\Logos\OR-OSHA-PubEd logo.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125" y="6113463"/>
            <a:ext cx="666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3"/>
          <p:cNvSpPr>
            <a:spLocks noChangeArrowheads="1"/>
          </p:cNvSpPr>
          <p:nvPr/>
        </p:nvSpPr>
        <p:spPr bwMode="auto">
          <a:xfrm>
            <a:off x="8658225" y="6435725"/>
            <a:ext cx="3968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fld id="{5E5844FE-7F24-4DF0-A9D7-9C5804BE62CD}" type="slidenum">
              <a:rPr lang="en-US" altLang="en-US" sz="1400" b="1" smtClean="0">
                <a:solidFill>
                  <a:srgbClr val="33CCCC"/>
                </a:solidFill>
              </a:rPr>
              <a:pPr>
                <a:defRPr/>
              </a:pPr>
              <a:t>‹#›</a:t>
            </a:fld>
            <a:endParaRPr lang="en-US" altLang="en-US" sz="1400" b="1" smtClean="0">
              <a:solidFill>
                <a:srgbClr val="33CCCC"/>
              </a:solidFill>
            </a:endParaRPr>
          </a:p>
        </p:txBody>
      </p:sp>
    </p:spTree>
  </p:cSld>
  <p:clrMap bg1="lt1" tx1="dk1" bg2="lt2" tx2="dk2" accent1="accent1" accent2="accent2" accent3="accent3" accent4="accent4" accent5="accent5" accent6="accent6" hlink="hlink" folHlink="folHlink"/>
  <p:sldLayoutIdLst>
    <p:sldLayoutId id="2147485529" r:id="rId1"/>
    <p:sldLayoutId id="2147485530" r:id="rId2"/>
    <p:sldLayoutId id="2147485531" r:id="rId3"/>
    <p:sldLayoutId id="2147485532" r:id="rId4"/>
    <p:sldLayoutId id="2147485533" r:id="rId5"/>
    <p:sldLayoutId id="2147485534" r:id="rId6"/>
    <p:sldLayoutId id="2147485535" r:id="rId7"/>
    <p:sldLayoutId id="2147485536" r:id="rId8"/>
    <p:sldLayoutId id="2147485537" r:id="rId9"/>
    <p:sldLayoutId id="2147485538" r:id="rId10"/>
    <p:sldLayoutId id="2147485539" r:id="rId11"/>
  </p:sldLayoutIdLst>
  <p:txStyles>
    <p:titleStyle>
      <a:lvl1pPr algn="ctr" rtl="0" eaLnBrk="0" fontAlgn="base" hangingPunct="0">
        <a:lnSpc>
          <a:spcPct val="90000"/>
        </a:lnSpc>
        <a:spcBef>
          <a:spcPct val="0"/>
        </a:spcBef>
        <a:spcAft>
          <a:spcPct val="0"/>
        </a:spcAft>
        <a:defRPr sz="3600" b="1">
          <a:solidFill>
            <a:schemeClr val="tx2"/>
          </a:solidFill>
          <a:latin typeface="+mj-lt"/>
          <a:ea typeface="+mj-ea"/>
          <a:cs typeface="+mj-cs"/>
        </a:defRPr>
      </a:lvl1pPr>
      <a:lvl2pPr algn="ctr" rtl="0" eaLnBrk="0" fontAlgn="base" hangingPunct="0">
        <a:lnSpc>
          <a:spcPct val="90000"/>
        </a:lnSpc>
        <a:spcBef>
          <a:spcPct val="0"/>
        </a:spcBef>
        <a:spcAft>
          <a:spcPct val="0"/>
        </a:spcAft>
        <a:defRPr sz="3600" b="1">
          <a:solidFill>
            <a:schemeClr val="tx2"/>
          </a:solidFill>
          <a:latin typeface="Arial" charset="0"/>
        </a:defRPr>
      </a:lvl2pPr>
      <a:lvl3pPr algn="ctr" rtl="0" eaLnBrk="0" fontAlgn="base" hangingPunct="0">
        <a:lnSpc>
          <a:spcPct val="90000"/>
        </a:lnSpc>
        <a:spcBef>
          <a:spcPct val="0"/>
        </a:spcBef>
        <a:spcAft>
          <a:spcPct val="0"/>
        </a:spcAft>
        <a:defRPr sz="3600" b="1">
          <a:solidFill>
            <a:schemeClr val="tx2"/>
          </a:solidFill>
          <a:latin typeface="Arial" charset="0"/>
        </a:defRPr>
      </a:lvl3pPr>
      <a:lvl4pPr algn="ctr" rtl="0" eaLnBrk="0" fontAlgn="base" hangingPunct="0">
        <a:lnSpc>
          <a:spcPct val="90000"/>
        </a:lnSpc>
        <a:spcBef>
          <a:spcPct val="0"/>
        </a:spcBef>
        <a:spcAft>
          <a:spcPct val="0"/>
        </a:spcAft>
        <a:defRPr sz="3600" b="1">
          <a:solidFill>
            <a:schemeClr val="tx2"/>
          </a:solidFill>
          <a:latin typeface="Arial" charset="0"/>
        </a:defRPr>
      </a:lvl4pPr>
      <a:lvl5pPr algn="ctr" rtl="0" eaLnBrk="0" fontAlgn="base" hangingPunct="0">
        <a:lnSpc>
          <a:spcPct val="90000"/>
        </a:lnSpc>
        <a:spcBef>
          <a:spcPct val="0"/>
        </a:spcBef>
        <a:spcAft>
          <a:spcPct val="0"/>
        </a:spcAft>
        <a:defRPr sz="3600" b="1">
          <a:solidFill>
            <a:schemeClr val="tx2"/>
          </a:solidFill>
          <a:latin typeface="Arial" charset="0"/>
        </a:defRPr>
      </a:lvl5pPr>
      <a:lvl6pPr marL="457200" algn="ctr" rtl="0" eaLnBrk="0" fontAlgn="base" hangingPunct="0">
        <a:lnSpc>
          <a:spcPct val="90000"/>
        </a:lnSpc>
        <a:spcBef>
          <a:spcPct val="0"/>
        </a:spcBef>
        <a:spcAft>
          <a:spcPct val="0"/>
        </a:spcAft>
        <a:defRPr sz="3600" b="1">
          <a:solidFill>
            <a:schemeClr val="tx2"/>
          </a:solidFill>
          <a:latin typeface="Arial" charset="0"/>
        </a:defRPr>
      </a:lvl6pPr>
      <a:lvl7pPr marL="914400" algn="ctr" rtl="0" eaLnBrk="0" fontAlgn="base" hangingPunct="0">
        <a:lnSpc>
          <a:spcPct val="90000"/>
        </a:lnSpc>
        <a:spcBef>
          <a:spcPct val="0"/>
        </a:spcBef>
        <a:spcAft>
          <a:spcPct val="0"/>
        </a:spcAft>
        <a:defRPr sz="3600" b="1">
          <a:solidFill>
            <a:schemeClr val="tx2"/>
          </a:solidFill>
          <a:latin typeface="Arial" charset="0"/>
        </a:defRPr>
      </a:lvl7pPr>
      <a:lvl8pPr marL="1371600" algn="ctr" rtl="0" eaLnBrk="0" fontAlgn="base" hangingPunct="0">
        <a:lnSpc>
          <a:spcPct val="90000"/>
        </a:lnSpc>
        <a:spcBef>
          <a:spcPct val="0"/>
        </a:spcBef>
        <a:spcAft>
          <a:spcPct val="0"/>
        </a:spcAft>
        <a:defRPr sz="3600" b="1">
          <a:solidFill>
            <a:schemeClr val="tx2"/>
          </a:solidFill>
          <a:latin typeface="Arial" charset="0"/>
        </a:defRPr>
      </a:lvl8pPr>
      <a:lvl9pPr marL="1828800" algn="ctr" rtl="0" eaLnBrk="0" fontAlgn="base" hangingPunct="0">
        <a:lnSpc>
          <a:spcPct val="90000"/>
        </a:lnSpc>
        <a:spcBef>
          <a:spcPct val="0"/>
        </a:spcBef>
        <a:spcAft>
          <a:spcPct val="0"/>
        </a:spcAft>
        <a:defRPr sz="3600" b="1">
          <a:solidFill>
            <a:schemeClr val="tx2"/>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notesSlide" Target="../notesSlides/notesSlide95.xml"/><Relationship Id="rId1" Type="http://schemas.openxmlformats.org/officeDocument/2006/relationships/slideLayout" Target="../slideLayouts/slideLayout7.xml"/><Relationship Id="rId6" Type="http://schemas.openxmlformats.org/officeDocument/2006/relationships/image" Target="../media/image93.wmf"/><Relationship Id="rId5" Type="http://schemas.openxmlformats.org/officeDocument/2006/relationships/image" Target="../media/image92.wmf"/><Relationship Id="rId4" Type="http://schemas.openxmlformats.org/officeDocument/2006/relationships/image" Target="../media/image91.wmf"/></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94.png"/><Relationship Id="rId4" Type="http://schemas.openxmlformats.org/officeDocument/2006/relationships/oleObject" Target="../embeddings/oleObject12.bin"/></Relationships>
</file>

<file path=ppt/slides/_rels/slide115.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notesSlide" Target="../notesSlides/notesSlide97.xml"/><Relationship Id="rId1" Type="http://schemas.openxmlformats.org/officeDocument/2006/relationships/slideLayout" Target="../slideLayouts/slideLayout7.xml"/><Relationship Id="rId6" Type="http://schemas.openxmlformats.org/officeDocument/2006/relationships/image" Target="../media/image92.wmf"/><Relationship Id="rId5" Type="http://schemas.openxmlformats.org/officeDocument/2006/relationships/image" Target="../media/image91.wmf"/><Relationship Id="rId4" Type="http://schemas.openxmlformats.org/officeDocument/2006/relationships/image" Target="../media/image90.wmf"/></Relationships>
</file>

<file path=ppt/slides/_rels/slide11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97.png"/><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0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07.wmf"/></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3.xml"/><Relationship Id="rId7"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30.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4.png"/><Relationship Id="rId4"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5.wmf"/><Relationship Id="rId4"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image" Target="../media/image37.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4.gif"/><Relationship Id="rId4" Type="http://schemas.openxmlformats.org/officeDocument/2006/relationships/image" Target="../media/image43.wmf"/></Relationships>
</file>

<file path=ppt/slides/_rels/slide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8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45.emf"/><Relationship Id="rId4" Type="http://schemas.openxmlformats.org/officeDocument/2006/relationships/oleObject" Target="../embeddings/oleObject8.bin"/></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8.xml"/><Relationship Id="rId5" Type="http://schemas.openxmlformats.org/officeDocument/2006/relationships/image" Target="../media/image54.png"/><Relationship Id="rId4" Type="http://schemas.openxmlformats.org/officeDocument/2006/relationships/hyperlink" Target="https://www.oregon.gov/dcbs/Pages/index.asp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osha.oregon.gov/" TargetMode="External"/><Relationship Id="rId2" Type="http://schemas.openxmlformats.org/officeDocument/2006/relationships/hyperlink" Target="https://stage-osha.oregon.gov/" TargetMode="External"/><Relationship Id="rId1" Type="http://schemas.openxmlformats.org/officeDocument/2006/relationships/slideLayout" Target="../slideLayouts/slideLayout73.xml"/><Relationship Id="rId5" Type="http://schemas.openxmlformats.org/officeDocument/2006/relationships/image" Target="../media/image13.png"/><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54.xml"/><Relationship Id="rId4" Type="http://schemas.openxmlformats.org/officeDocument/2006/relationships/image" Target="../media/image64.png"/></Relationships>
</file>

<file path=ppt/slides/_rels/slide55.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4.png"/><Relationship Id="rId4"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71.wmf"/><Relationship Id="rId4" Type="http://schemas.openxmlformats.org/officeDocument/2006/relationships/oleObject" Target="../embeddings/oleObject10.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7.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emf"/><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74.png"/><Relationship Id="rId4" Type="http://schemas.openxmlformats.org/officeDocument/2006/relationships/oleObject" Target="../embeddings/oleObject11.bin"/></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s>
</file>

<file path=ppt/slides/_rels/slide8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98.xml"/></Relationships>
</file>

<file path=ppt/slides/_rels/slide91.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92.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628650" y="152400"/>
            <a:ext cx="78867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6600"/>
                </a:solidFill>
              </a:rPr>
              <a:t>Welcome to Safety and Health Management System Principles</a:t>
            </a:r>
          </a:p>
        </p:txBody>
      </p:sp>
      <p:sp>
        <p:nvSpPr>
          <p:cNvPr id="39939" name="Content Placeholder 2"/>
          <p:cNvSpPr>
            <a:spLocks noGrp="1"/>
          </p:cNvSpPr>
          <p:nvPr>
            <p:ph idx="1"/>
          </p:nvPr>
        </p:nvSpPr>
        <p:spPr bwMode="auto">
          <a:xfrm>
            <a:off x="342900" y="1465263"/>
            <a:ext cx="8458200" cy="4351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smtClean="0">
                <a:solidFill>
                  <a:srgbClr val="333399"/>
                </a:solidFill>
              </a:rPr>
              <a:t>While we wait for the Workshop to start:</a:t>
            </a:r>
          </a:p>
          <a:p>
            <a:pPr lvl="1"/>
            <a:r>
              <a:rPr lang="en-US" altLang="en-US" sz="2000" smtClean="0"/>
              <a:t>Please listen in via computer audio or phone call by selecting Audio on the control panel</a:t>
            </a:r>
          </a:p>
          <a:p>
            <a:pPr lvl="2"/>
            <a:r>
              <a:rPr lang="en-US" altLang="en-US" sz="2000" smtClean="0"/>
              <a:t>If you choose Computer Audio, double check that your speakers are on and your microphone is muted.</a:t>
            </a:r>
          </a:p>
          <a:p>
            <a:pPr lvl="2"/>
            <a:r>
              <a:rPr lang="en-US" altLang="en-US" sz="2000" smtClean="0"/>
              <a:t>If you choose Phone Call, please note you will be given a telephone # to call, and an access code and audio pin that is unique to you.</a:t>
            </a:r>
          </a:p>
          <a:p>
            <a:pPr lvl="1"/>
            <a:r>
              <a:rPr lang="en-US" altLang="en-US" sz="2000" smtClean="0"/>
              <a:t>You are welcome to unmute your phone/computer / laptop / microphone to ask or answer questions (</a:t>
            </a:r>
            <a:r>
              <a:rPr lang="en-US" altLang="en-US" sz="2000" i="1" smtClean="0"/>
              <a:t>we love questions!)</a:t>
            </a:r>
          </a:p>
          <a:p>
            <a:pPr lvl="1"/>
            <a:r>
              <a:rPr lang="en-US" altLang="en-US" sz="2000" smtClean="0"/>
              <a:t>Please note the ‘raise hand’ feature to the left of your control panel</a:t>
            </a:r>
          </a:p>
          <a:p>
            <a:r>
              <a:rPr lang="en-US" altLang="en-US" smtClean="0">
                <a:solidFill>
                  <a:schemeClr val="accent1"/>
                </a:solidFill>
              </a:rPr>
              <a:t>Feel free to network with other attendees while we wait for the Workshop to start</a:t>
            </a:r>
            <a:endParaRPr lang="en-US" altLang="en-US" sz="1800" smtClean="0">
              <a:solidFill>
                <a:schemeClr val="accent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Safety &amp; Health Management System</a:t>
            </a:r>
            <a:endParaRPr lang="en-US" dirty="0"/>
          </a:p>
        </p:txBody>
      </p:sp>
      <p:sp>
        <p:nvSpPr>
          <p:cNvPr id="3" name="Content Placeholder 2"/>
          <p:cNvSpPr>
            <a:spLocks noGrp="1"/>
          </p:cNvSpPr>
          <p:nvPr>
            <p:ph idx="1"/>
          </p:nvPr>
        </p:nvSpPr>
        <p:spPr/>
        <p:txBody>
          <a:bodyPr>
            <a:normAutofit lnSpcReduction="10000"/>
          </a:bodyPr>
          <a:lstStyle/>
          <a:p>
            <a:pPr>
              <a:defRPr/>
            </a:pPr>
            <a:r>
              <a:rPr lang="en-US" sz="3500" b="1" dirty="0" smtClean="0"/>
              <a:t>SMHS can be defined as a…: </a:t>
            </a:r>
          </a:p>
          <a:p>
            <a:pPr lvl="1">
              <a:defRPr/>
            </a:pPr>
            <a:r>
              <a:rPr lang="en-US" dirty="0" smtClean="0"/>
              <a:t>businesslike approach to safety. </a:t>
            </a:r>
          </a:p>
          <a:p>
            <a:pPr lvl="1">
              <a:defRPr/>
            </a:pPr>
            <a:r>
              <a:rPr lang="en-US" dirty="0" smtClean="0"/>
              <a:t>systematic, explicit and comprehensive process for managing safety risks. </a:t>
            </a:r>
          </a:p>
          <a:p>
            <a:pPr lvl="1">
              <a:defRPr/>
            </a:pPr>
            <a:r>
              <a:rPr lang="en-US" dirty="0" smtClean="0"/>
              <a:t>system that provides for goal setting, planning, and measuring performance. </a:t>
            </a:r>
          </a:p>
          <a:p>
            <a:pPr lvl="1">
              <a:defRPr/>
            </a:pPr>
            <a:r>
              <a:rPr lang="en-US" dirty="0" smtClean="0"/>
              <a:t>system that is woven into the fabric of an organization. </a:t>
            </a:r>
          </a:p>
          <a:p>
            <a:pPr lvl="1">
              <a:defRPr/>
            </a:pPr>
            <a:r>
              <a:rPr lang="en-US" dirty="0" smtClean="0"/>
              <a:t>part of the culture, the way people do their jobs.</a:t>
            </a:r>
            <a:endParaRPr lang="en-US" dirty="0"/>
          </a:p>
        </p:txBody>
      </p:sp>
      <p:sp>
        <p:nvSpPr>
          <p:cNvPr id="53252" name="TextBox 4"/>
          <p:cNvSpPr txBox="1">
            <a:spLocks noChangeArrowheads="1"/>
          </p:cNvSpPr>
          <p:nvPr/>
        </p:nvSpPr>
        <p:spPr bwMode="auto">
          <a:xfrm>
            <a:off x="258763" y="46038"/>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latin typeface="Arial Black" panose="020B0A04020102020204" pitchFamily="34" charset="0"/>
              </a:rPr>
              <a:t>Page 4</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2"/>
          <p:cNvSpPr txBox="1">
            <a:spLocks noChangeArrowheads="1"/>
          </p:cNvSpPr>
          <p:nvPr/>
        </p:nvSpPr>
        <p:spPr bwMode="auto">
          <a:xfrm>
            <a:off x="400050" y="808038"/>
            <a:ext cx="8439150" cy="180022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571500" indent="-342900">
              <a:defRPr sz="1400">
                <a:solidFill>
                  <a:schemeClr val="tx1"/>
                </a:solidFill>
                <a:latin typeface="Arial" panose="020B0604020202020204" pitchFamily="34" charset="0"/>
              </a:defRPr>
            </a:lvl2pPr>
            <a:lvl3pPr marL="1543050" indent="-457200">
              <a:defRPr sz="1400">
                <a:solidFill>
                  <a:schemeClr val="tx1"/>
                </a:solidFill>
                <a:latin typeface="Arial" panose="020B0604020202020204" pitchFamily="34" charset="0"/>
              </a:defRPr>
            </a:lvl3pPr>
            <a:lvl4pPr marL="2114550" indent="-457200">
              <a:defRPr sz="1400">
                <a:solidFill>
                  <a:schemeClr val="tx1"/>
                </a:solidFill>
                <a:latin typeface="Arial" panose="020B0604020202020204" pitchFamily="34" charset="0"/>
              </a:defRPr>
            </a:lvl4pPr>
            <a:lvl5pPr marL="2686050" indent="-457200">
              <a:defRPr sz="1400">
                <a:solidFill>
                  <a:schemeClr val="tx1"/>
                </a:solidFill>
                <a:latin typeface="Arial" panose="020B0604020202020204" pitchFamily="34" charset="0"/>
              </a:defRPr>
            </a:lvl5pPr>
            <a:lvl6pPr marL="3143250" indent="-457200" eaLnBrk="0" fontAlgn="base" hangingPunct="0">
              <a:spcBef>
                <a:spcPct val="0"/>
              </a:spcBef>
              <a:spcAft>
                <a:spcPct val="0"/>
              </a:spcAft>
              <a:defRPr sz="1400">
                <a:solidFill>
                  <a:schemeClr val="tx1"/>
                </a:solidFill>
                <a:latin typeface="Arial" panose="020B0604020202020204" pitchFamily="34" charset="0"/>
              </a:defRPr>
            </a:lvl6pPr>
            <a:lvl7pPr marL="3600450" indent="-457200" eaLnBrk="0" fontAlgn="base" hangingPunct="0">
              <a:spcBef>
                <a:spcPct val="0"/>
              </a:spcBef>
              <a:spcAft>
                <a:spcPct val="0"/>
              </a:spcAft>
              <a:defRPr sz="1400">
                <a:solidFill>
                  <a:schemeClr val="tx1"/>
                </a:solidFill>
                <a:latin typeface="Arial" panose="020B0604020202020204" pitchFamily="34" charset="0"/>
              </a:defRPr>
            </a:lvl7pPr>
            <a:lvl8pPr marL="4057650" indent="-457200" eaLnBrk="0" fontAlgn="base" hangingPunct="0">
              <a:spcBef>
                <a:spcPct val="0"/>
              </a:spcBef>
              <a:spcAft>
                <a:spcPct val="0"/>
              </a:spcAft>
              <a:defRPr sz="1400">
                <a:solidFill>
                  <a:schemeClr val="tx1"/>
                </a:solidFill>
                <a:latin typeface="Arial" panose="020B0604020202020204" pitchFamily="34" charset="0"/>
              </a:defRPr>
            </a:lvl8pPr>
            <a:lvl9pPr marL="4514850" indent="-4572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800" b="1">
                <a:solidFill>
                  <a:srgbClr val="660066"/>
                </a:solidFill>
              </a:rPr>
              <a:t>Employer.  However, according to best management practices, the employer is most effective when the accident analysis process is conducted primarily to:</a:t>
            </a:r>
          </a:p>
        </p:txBody>
      </p:sp>
      <p:sp>
        <p:nvSpPr>
          <p:cNvPr id="251907" name="Text Box 3"/>
          <p:cNvSpPr txBox="1">
            <a:spLocks noChangeArrowheads="1"/>
          </p:cNvSpPr>
          <p:nvPr/>
        </p:nvSpPr>
        <p:spPr bwMode="auto">
          <a:xfrm>
            <a:off x="571500" y="2827338"/>
            <a:ext cx="8267700" cy="2282825"/>
          </a:xfrm>
          <a:prstGeom prst="rect">
            <a:avLst/>
          </a:prstGeom>
          <a:noFill/>
          <a:ln>
            <a:noFill/>
          </a:ln>
          <a:effectLst/>
          <a:extLst>
            <a:ext uri="{909E8E84-426E-40DD-AFC4-6F175D3DCCD1}">
              <a14:hiddenFill xmlns:a14="http://schemas.microsoft.com/office/drawing/2010/main">
                <a:solidFill>
                  <a:srgbClr val="67676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400">
                <a:solidFill>
                  <a:schemeClr val="tx1"/>
                </a:solidFill>
                <a:latin typeface="Arial" panose="020B0604020202020204" pitchFamily="34" charset="0"/>
              </a:defRPr>
            </a:lvl1pPr>
            <a:lvl2pPr marL="914400" indent="-457200">
              <a:defRPr sz="1400">
                <a:solidFill>
                  <a:schemeClr val="tx1"/>
                </a:solidFill>
                <a:latin typeface="Arial" panose="020B0604020202020204" pitchFamily="34" charset="0"/>
              </a:defRPr>
            </a:lvl2pPr>
            <a:lvl3pPr marL="1371600" indent="-457200">
              <a:defRPr sz="1400">
                <a:solidFill>
                  <a:schemeClr val="tx1"/>
                </a:solidFill>
                <a:latin typeface="Arial" panose="020B0604020202020204" pitchFamily="34" charset="0"/>
              </a:defRPr>
            </a:lvl3pPr>
            <a:lvl4pPr marL="1828800" indent="-457200">
              <a:defRPr sz="1400">
                <a:solidFill>
                  <a:schemeClr val="tx1"/>
                </a:solidFill>
                <a:latin typeface="Arial" panose="020B0604020202020204" pitchFamily="34" charset="0"/>
              </a:defRPr>
            </a:lvl4pPr>
            <a:lvl5pPr marL="2286000" indent="-457200">
              <a:defRPr sz="1400">
                <a:solidFill>
                  <a:schemeClr val="tx1"/>
                </a:solidFill>
                <a:latin typeface="Arial" panose="020B0604020202020204" pitchFamily="34" charset="0"/>
              </a:defRPr>
            </a:lvl5pPr>
            <a:lvl6pPr marL="2743200" indent="-457200" eaLnBrk="0" fontAlgn="base" hangingPunct="0">
              <a:spcBef>
                <a:spcPct val="0"/>
              </a:spcBef>
              <a:spcAft>
                <a:spcPct val="0"/>
              </a:spcAft>
              <a:defRPr sz="1400">
                <a:solidFill>
                  <a:schemeClr val="tx1"/>
                </a:solidFill>
                <a:latin typeface="Arial" panose="020B0604020202020204" pitchFamily="34" charset="0"/>
              </a:defRPr>
            </a:lvl6pPr>
            <a:lvl7pPr marL="3200400" indent="-457200" eaLnBrk="0" fontAlgn="base" hangingPunct="0">
              <a:spcBef>
                <a:spcPct val="0"/>
              </a:spcBef>
              <a:spcAft>
                <a:spcPct val="0"/>
              </a:spcAft>
              <a:defRPr sz="1400">
                <a:solidFill>
                  <a:schemeClr val="tx1"/>
                </a:solidFill>
                <a:latin typeface="Arial" panose="020B0604020202020204" pitchFamily="34" charset="0"/>
              </a:defRPr>
            </a:lvl7pPr>
            <a:lvl8pPr marL="3657600" indent="-457200" eaLnBrk="0" fontAlgn="base" hangingPunct="0">
              <a:spcBef>
                <a:spcPct val="0"/>
              </a:spcBef>
              <a:spcAft>
                <a:spcPct val="0"/>
              </a:spcAft>
              <a:defRPr sz="1400">
                <a:solidFill>
                  <a:schemeClr val="tx1"/>
                </a:solidFill>
                <a:latin typeface="Arial" panose="020B0604020202020204" pitchFamily="34" charset="0"/>
              </a:defRPr>
            </a:lvl8pPr>
            <a:lvl9pPr marL="4114800" indent="-4572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buFontTx/>
              <a:buAutoNum type="arabicPeriod"/>
            </a:pPr>
            <a:r>
              <a:rPr lang="en-US" altLang="en-US" sz="2400" b="1">
                <a:solidFill>
                  <a:srgbClr val="006600"/>
                </a:solidFill>
              </a:rPr>
              <a:t>analyze what happened, and </a:t>
            </a:r>
          </a:p>
          <a:p>
            <a:pPr>
              <a:spcBef>
                <a:spcPct val="50000"/>
              </a:spcBef>
              <a:buFontTx/>
              <a:buAutoNum type="arabicPeriod"/>
            </a:pPr>
            <a:r>
              <a:rPr lang="en-US" altLang="en-US" sz="2400" b="1">
                <a:solidFill>
                  <a:srgbClr val="006600"/>
                </a:solidFill>
              </a:rPr>
              <a:t>evaluate the degree to which system design and performance factors contributed to the conditions/behaviors that caused the accident </a:t>
            </a:r>
          </a:p>
          <a:p>
            <a:pPr>
              <a:spcBef>
                <a:spcPct val="50000"/>
              </a:spcBef>
            </a:pPr>
            <a:endParaRPr lang="en-US" altLang="en-US" sz="2400" b="1">
              <a:solidFill>
                <a:srgbClr val="006600"/>
              </a:solidFill>
            </a:endParaRPr>
          </a:p>
        </p:txBody>
      </p:sp>
      <p:sp>
        <p:nvSpPr>
          <p:cNvPr id="251908" name="Text Box 4"/>
          <p:cNvSpPr txBox="1">
            <a:spLocks noChangeArrowheads="1"/>
          </p:cNvSpPr>
          <p:nvPr/>
        </p:nvSpPr>
        <p:spPr bwMode="auto">
          <a:xfrm>
            <a:off x="571500" y="5110163"/>
            <a:ext cx="8229600" cy="946150"/>
          </a:xfrm>
          <a:prstGeom prst="rect">
            <a:avLst/>
          </a:prstGeom>
          <a:noFill/>
          <a:ln>
            <a:noFill/>
          </a:ln>
          <a:effectLst/>
          <a:extLst>
            <a:ext uri="{909E8E84-426E-40DD-AFC4-6F175D3DCCD1}">
              <a14:hiddenFill xmlns:a14="http://schemas.microsoft.com/office/drawing/2010/main">
                <a:solidFill>
                  <a:srgbClr val="67676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800" b="1">
                <a:solidFill>
                  <a:srgbClr val="333399"/>
                </a:solidFill>
              </a:rPr>
              <a:t>Therefore, employers should analyze primarily to fix the  __________________</a:t>
            </a:r>
            <a:endParaRPr lang="en-US" altLang="en-US" sz="2400">
              <a:solidFill>
                <a:srgbClr val="333399"/>
              </a:solidFill>
            </a:endParaRPr>
          </a:p>
        </p:txBody>
      </p:sp>
      <p:sp>
        <p:nvSpPr>
          <p:cNvPr id="251909" name="Text Box 5"/>
          <p:cNvSpPr txBox="1">
            <a:spLocks noChangeArrowheads="1"/>
          </p:cNvSpPr>
          <p:nvPr/>
        </p:nvSpPr>
        <p:spPr bwMode="auto">
          <a:xfrm>
            <a:off x="2949575" y="5454650"/>
            <a:ext cx="2063750" cy="641350"/>
          </a:xfrm>
          <a:prstGeom prst="rect">
            <a:avLst/>
          </a:prstGeom>
          <a:noFill/>
          <a:ln>
            <a:noFill/>
          </a:ln>
          <a:effectLst/>
          <a:extLst>
            <a:ext uri="{909E8E84-426E-40DD-AFC4-6F175D3DCCD1}">
              <a14:hiddenFill xmlns:a14="http://schemas.microsoft.com/office/drawing/2010/main">
                <a:solidFill>
                  <a:srgbClr val="67676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3600" b="1" i="1">
                <a:solidFill>
                  <a:srgbClr val="CC3300"/>
                </a:solidFill>
              </a:rPr>
              <a:t>SYSTEM</a:t>
            </a:r>
          </a:p>
        </p:txBody>
      </p:sp>
      <p:sp>
        <p:nvSpPr>
          <p:cNvPr id="225286" name="TextBox 6"/>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animEffect transition="in" filter="dissolve">
                                      <p:cBhvr>
                                        <p:cTn id="7" dur="500"/>
                                        <p:tgtEl>
                                          <p:spTgt spid="2519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1907">
                                            <p:txEl>
                                              <p:pRg st="1" end="1"/>
                                            </p:txEl>
                                          </p:spTgt>
                                        </p:tgtEl>
                                        <p:attrNameLst>
                                          <p:attrName>style.visibility</p:attrName>
                                        </p:attrNameLst>
                                      </p:cBhvr>
                                      <p:to>
                                        <p:strVal val="visible"/>
                                      </p:to>
                                    </p:set>
                                    <p:animEffect transition="in" filter="dissolve">
                                      <p:cBhvr>
                                        <p:cTn id="12" dur="500"/>
                                        <p:tgtEl>
                                          <p:spTgt spid="2519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251908"/>
                                        </p:tgtEl>
                                        <p:attrNameLst>
                                          <p:attrName>style.visibility</p:attrName>
                                        </p:attrNameLst>
                                      </p:cBhvr>
                                      <p:to>
                                        <p:strVal val="visible"/>
                                      </p:to>
                                    </p:set>
                                    <p:anim calcmode="lin" valueType="num">
                                      <p:cBhvr>
                                        <p:cTn id="17" dur="1000" fill="hold"/>
                                        <p:tgtEl>
                                          <p:spTgt spid="251908"/>
                                        </p:tgtEl>
                                        <p:attrNameLst>
                                          <p:attrName>ppt_w</p:attrName>
                                        </p:attrNameLst>
                                      </p:cBhvr>
                                      <p:tavLst>
                                        <p:tav tm="0">
                                          <p:val>
                                            <p:fltVal val="0"/>
                                          </p:val>
                                        </p:tav>
                                        <p:tav tm="100000">
                                          <p:val>
                                            <p:strVal val="#ppt_w"/>
                                          </p:val>
                                        </p:tav>
                                      </p:tavLst>
                                    </p:anim>
                                    <p:anim calcmode="lin" valueType="num">
                                      <p:cBhvr>
                                        <p:cTn id="18" dur="1000" fill="hold"/>
                                        <p:tgtEl>
                                          <p:spTgt spid="251908"/>
                                        </p:tgtEl>
                                        <p:attrNameLst>
                                          <p:attrName>ppt_h</p:attrName>
                                        </p:attrNameLst>
                                      </p:cBhvr>
                                      <p:tavLst>
                                        <p:tav tm="0">
                                          <p:val>
                                            <p:fltVal val="0"/>
                                          </p:val>
                                        </p:tav>
                                        <p:tav tm="100000">
                                          <p:val>
                                            <p:strVal val="#ppt_h"/>
                                          </p:val>
                                        </p:tav>
                                      </p:tavLst>
                                    </p:anim>
                                    <p:anim calcmode="lin" valueType="num">
                                      <p:cBhvr>
                                        <p:cTn id="19" dur="1000" fill="hold"/>
                                        <p:tgtEl>
                                          <p:spTgt spid="25190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5190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1909"/>
                                        </p:tgtEl>
                                        <p:attrNameLst>
                                          <p:attrName>style.visibility</p:attrName>
                                        </p:attrNameLst>
                                      </p:cBhvr>
                                      <p:to>
                                        <p:strVal val="visible"/>
                                      </p:to>
                                    </p:set>
                                    <p:anim calcmode="lin" valueType="num">
                                      <p:cBhvr additive="base">
                                        <p:cTn id="25" dur="500" fill="hold"/>
                                        <p:tgtEl>
                                          <p:spTgt spid="251909"/>
                                        </p:tgtEl>
                                        <p:attrNameLst>
                                          <p:attrName>ppt_x</p:attrName>
                                        </p:attrNameLst>
                                      </p:cBhvr>
                                      <p:tavLst>
                                        <p:tav tm="0">
                                          <p:val>
                                            <p:strVal val="0-#ppt_w/2"/>
                                          </p:val>
                                        </p:tav>
                                        <p:tav tm="100000">
                                          <p:val>
                                            <p:strVal val="#ppt_x"/>
                                          </p:val>
                                        </p:tav>
                                      </p:tavLst>
                                    </p:anim>
                                    <p:anim calcmode="lin" valueType="num">
                                      <p:cBhvr additive="base">
                                        <p:cTn id="26" dur="500" fill="hold"/>
                                        <p:tgtEl>
                                          <p:spTgt spid="2519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autoUpdateAnimBg="0"/>
      <p:bldP spid="251908" grpId="0" autoUpdateAnimBg="0"/>
      <p:bldP spid="251909" grpId="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306" name="Rectangle 4"/>
          <p:cNvSpPr>
            <a:spLocks noGrp="1" noChangeArrowheads="1"/>
          </p:cNvSpPr>
          <p:nvPr>
            <p:ph type="title"/>
          </p:nvPr>
        </p:nvSpPr>
        <p:spPr bwMode="auto">
          <a:xfrm>
            <a:off x="304800" y="655638"/>
            <a:ext cx="8458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WHY conduct Incident Analysis?</a:t>
            </a:r>
          </a:p>
        </p:txBody>
      </p:sp>
      <p:sp>
        <p:nvSpPr>
          <p:cNvPr id="226307" name="Rectangle 5"/>
          <p:cNvSpPr>
            <a:spLocks noGrp="1" noChangeArrowheads="1"/>
          </p:cNvSpPr>
          <p:nvPr>
            <p:ph type="body" idx="1"/>
          </p:nvPr>
        </p:nvSpPr>
        <p:spPr bwMode="auto">
          <a:xfrm>
            <a:off x="331788" y="1798638"/>
            <a:ext cx="7997825" cy="444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smtClean="0"/>
              <a:t>Stop human suffering due to preventable injuries</a:t>
            </a:r>
          </a:p>
          <a:p>
            <a:pPr eaLnBrk="1" hangingPunct="1"/>
            <a:r>
              <a:rPr lang="en-US" altLang="en-US" sz="2800" smtClean="0"/>
              <a:t>Dig down to ROOT CAUSES of incidents</a:t>
            </a:r>
          </a:p>
          <a:p>
            <a:pPr eaLnBrk="1" hangingPunct="1"/>
            <a:r>
              <a:rPr lang="en-US" altLang="en-US" sz="2800" smtClean="0"/>
              <a:t>Discover trends</a:t>
            </a:r>
          </a:p>
          <a:p>
            <a:pPr eaLnBrk="1" hangingPunct="1"/>
            <a:r>
              <a:rPr lang="en-US" altLang="en-US" sz="2800" smtClean="0"/>
              <a:t>Determine corrective actions</a:t>
            </a:r>
          </a:p>
          <a:p>
            <a:pPr eaLnBrk="1" hangingPunct="1"/>
            <a:r>
              <a:rPr lang="en-US" altLang="en-US" sz="2800" smtClean="0"/>
              <a:t>Evaluate and implement BEST PRACTICES</a:t>
            </a:r>
          </a:p>
          <a:p>
            <a:pPr eaLnBrk="1" hangingPunct="1"/>
            <a:r>
              <a:rPr lang="en-US" altLang="en-US" sz="2800" smtClean="0">
                <a:solidFill>
                  <a:srgbClr val="FF0000"/>
                </a:solidFill>
              </a:rPr>
              <a:t>Reduce POTENTIAL For Accidents</a:t>
            </a:r>
          </a:p>
          <a:p>
            <a:pPr eaLnBrk="1" hangingPunct="1"/>
            <a:r>
              <a:rPr lang="en-US" altLang="en-US" sz="2800" smtClean="0"/>
              <a:t>Required by OR-OSHA?</a:t>
            </a:r>
          </a:p>
        </p:txBody>
      </p:sp>
      <p:sp>
        <p:nvSpPr>
          <p:cNvPr id="226308" name="TextBox 4"/>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34</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Incident/Accident</a:t>
            </a:r>
            <a:br>
              <a:rPr lang="en-US" altLang="en-US" smtClean="0"/>
            </a:br>
            <a:r>
              <a:rPr lang="en-US" altLang="en-US" smtClean="0"/>
              <a:t>Analysis</a:t>
            </a:r>
          </a:p>
        </p:txBody>
      </p:sp>
      <p:sp>
        <p:nvSpPr>
          <p:cNvPr id="4" name="Text 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mtClean="0"/>
              <a:t>THE EVENT</a:t>
            </a:r>
          </a:p>
        </p:txBody>
      </p:sp>
      <p:sp>
        <p:nvSpPr>
          <p:cNvPr id="3" name="Content Placeholder 2"/>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FF6600"/>
                </a:solidFill>
              </a:rPr>
              <a:t>Incident</a:t>
            </a:r>
          </a:p>
          <a:p>
            <a:r>
              <a:rPr lang="en-US" altLang="en-US" smtClean="0">
                <a:solidFill>
                  <a:srgbClr val="FF6600"/>
                </a:solidFill>
              </a:rPr>
              <a:t>Near Miss</a:t>
            </a:r>
          </a:p>
          <a:p>
            <a:r>
              <a:rPr lang="en-US" altLang="en-US" smtClean="0">
                <a:solidFill>
                  <a:srgbClr val="FF6600"/>
                </a:solidFill>
              </a:rPr>
              <a:t>Near Hit</a:t>
            </a:r>
          </a:p>
          <a:p>
            <a:r>
              <a:rPr lang="en-US" altLang="en-US" smtClean="0">
                <a:solidFill>
                  <a:srgbClr val="FF6600"/>
                </a:solidFill>
              </a:rPr>
              <a:t>Close Call</a:t>
            </a:r>
          </a:p>
          <a:p>
            <a:r>
              <a:rPr lang="en-US" altLang="en-US" smtClean="0">
                <a:solidFill>
                  <a:srgbClr val="0000FF"/>
                </a:solidFill>
              </a:rPr>
              <a:t>Good Catch</a:t>
            </a:r>
          </a:p>
          <a:p>
            <a:r>
              <a:rPr lang="en-US" altLang="en-US" smtClean="0">
                <a:solidFill>
                  <a:srgbClr val="FF0000"/>
                </a:solidFill>
              </a:rPr>
              <a:t>Accident</a:t>
            </a:r>
          </a:p>
          <a:p>
            <a:r>
              <a:rPr lang="en-US" altLang="en-US" smtClean="0">
                <a:solidFill>
                  <a:srgbClr val="FF0000"/>
                </a:solidFill>
              </a:rPr>
              <a:t>Injury/Illness</a:t>
            </a:r>
          </a:p>
        </p:txBody>
      </p:sp>
      <p:sp>
        <p:nvSpPr>
          <p:cNvPr id="5" name="Text Placeholder 4"/>
          <p:cNvSpPr>
            <a:spLocks noGrp="1"/>
          </p:cNvSpPr>
          <p:nvPr>
            <p:ph type="body"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mtClean="0"/>
              <a:t>SHOULD TRIGGER</a:t>
            </a:r>
          </a:p>
        </p:txBody>
      </p:sp>
      <p:sp>
        <p:nvSpPr>
          <p:cNvPr id="6" name="Content Placeholder 5"/>
          <p:cNvSpPr>
            <a:spLocks noGrp="1"/>
          </p:cNvSpPr>
          <p:nvPr>
            <p:ph sz="quarter" idx="4"/>
          </p:nvPr>
        </p:nvSpPr>
        <p:spPr bwMode="auto">
          <a:xfrm>
            <a:off x="4645025" y="2174875"/>
            <a:ext cx="4041775" cy="1482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FF"/>
                </a:solidFill>
              </a:rPr>
              <a:t>Analysis</a:t>
            </a:r>
          </a:p>
          <a:p>
            <a:r>
              <a:rPr lang="en-US" altLang="en-US" smtClean="0">
                <a:solidFill>
                  <a:srgbClr val="0000FF"/>
                </a:solidFill>
              </a:rPr>
              <a:t>Evaluation</a:t>
            </a:r>
          </a:p>
          <a:p>
            <a:r>
              <a:rPr lang="en-US" altLang="en-US" smtClean="0">
                <a:solidFill>
                  <a:srgbClr val="CC0000"/>
                </a:solidFill>
              </a:rPr>
              <a:t>Investigation</a:t>
            </a:r>
          </a:p>
        </p:txBody>
      </p:sp>
      <p:sp>
        <p:nvSpPr>
          <p:cNvPr id="7" name="Text Placeholder 4"/>
          <p:cNvSpPr txBox="1">
            <a:spLocks/>
          </p:cNvSpPr>
          <p:nvPr/>
        </p:nvSpPr>
        <p:spPr>
          <a:xfrm>
            <a:off x="3733800" y="4202113"/>
            <a:ext cx="4041775" cy="639762"/>
          </a:xfrm>
          <a:prstGeom prst="rect">
            <a:avLst/>
          </a:prstGeom>
        </p:spPr>
        <p:txBody>
          <a:bodyPr anchor="b"/>
          <a:lstStyle>
            <a:lvl1pPr marL="0" indent="0" algn="l" rtl="0" eaLnBrk="0" fontAlgn="base" hangingPunct="0">
              <a:lnSpc>
                <a:spcPct val="90000"/>
              </a:lnSpc>
              <a:spcBef>
                <a:spcPct val="30000"/>
              </a:spcBef>
              <a:spcAft>
                <a:spcPct val="0"/>
              </a:spcAft>
              <a:buSzPct val="100000"/>
              <a:buNone/>
              <a:defRPr sz="2400" b="1">
                <a:solidFill>
                  <a:schemeClr val="tx1"/>
                </a:solidFill>
                <a:latin typeface="+mn-lt"/>
                <a:ea typeface="+mn-ea"/>
                <a:cs typeface="+mn-cs"/>
              </a:defRPr>
            </a:lvl1pPr>
            <a:lvl2pPr marL="457200" indent="0" algn="l" rtl="0" eaLnBrk="0" fontAlgn="base" hangingPunct="0">
              <a:lnSpc>
                <a:spcPct val="90000"/>
              </a:lnSpc>
              <a:spcBef>
                <a:spcPct val="30000"/>
              </a:spcBef>
              <a:spcAft>
                <a:spcPct val="0"/>
              </a:spcAft>
              <a:buSzPct val="100000"/>
              <a:buNone/>
              <a:defRPr sz="2000" b="1">
                <a:solidFill>
                  <a:schemeClr val="tx1"/>
                </a:solidFill>
                <a:latin typeface="+mn-lt"/>
              </a:defRPr>
            </a:lvl2pPr>
            <a:lvl3pPr marL="914400" indent="0" algn="l" rtl="0" eaLnBrk="0" fontAlgn="base" hangingPunct="0">
              <a:lnSpc>
                <a:spcPct val="90000"/>
              </a:lnSpc>
              <a:spcBef>
                <a:spcPct val="30000"/>
              </a:spcBef>
              <a:spcAft>
                <a:spcPct val="0"/>
              </a:spcAft>
              <a:buSzPct val="100000"/>
              <a:buNone/>
              <a:defRPr sz="1800" b="1">
                <a:solidFill>
                  <a:schemeClr val="tx1"/>
                </a:solidFill>
                <a:latin typeface="+mn-lt"/>
              </a:defRPr>
            </a:lvl3pPr>
            <a:lvl4pPr marL="1371600" indent="0" algn="l" rtl="0" eaLnBrk="0" fontAlgn="base" hangingPunct="0">
              <a:lnSpc>
                <a:spcPct val="90000"/>
              </a:lnSpc>
              <a:spcBef>
                <a:spcPct val="30000"/>
              </a:spcBef>
              <a:spcAft>
                <a:spcPct val="0"/>
              </a:spcAft>
              <a:buSzPct val="100000"/>
              <a:buNone/>
              <a:defRPr sz="1600" b="1">
                <a:solidFill>
                  <a:schemeClr val="tx1"/>
                </a:solidFill>
                <a:latin typeface="+mn-lt"/>
              </a:defRPr>
            </a:lvl4pPr>
            <a:lvl5pPr marL="1828800" indent="0" algn="l" rtl="0" eaLnBrk="0" fontAlgn="base" hangingPunct="0">
              <a:lnSpc>
                <a:spcPct val="90000"/>
              </a:lnSpc>
              <a:spcBef>
                <a:spcPct val="30000"/>
              </a:spcBef>
              <a:spcAft>
                <a:spcPct val="0"/>
              </a:spcAft>
              <a:buSzPct val="100000"/>
              <a:buNone/>
              <a:defRPr sz="1600" b="1">
                <a:solidFill>
                  <a:schemeClr val="tx1"/>
                </a:solidFill>
                <a:latin typeface="+mn-lt"/>
              </a:defRPr>
            </a:lvl5pPr>
            <a:lvl6pPr marL="2286000" indent="0" algn="l" rtl="0" eaLnBrk="0" fontAlgn="base" hangingPunct="0">
              <a:lnSpc>
                <a:spcPct val="90000"/>
              </a:lnSpc>
              <a:spcBef>
                <a:spcPct val="30000"/>
              </a:spcBef>
              <a:spcAft>
                <a:spcPct val="0"/>
              </a:spcAft>
              <a:buSzPct val="100000"/>
              <a:buNone/>
              <a:defRPr sz="1600" b="1">
                <a:solidFill>
                  <a:schemeClr val="tx1"/>
                </a:solidFill>
                <a:latin typeface="+mn-lt"/>
              </a:defRPr>
            </a:lvl6pPr>
            <a:lvl7pPr marL="2743200" indent="0" algn="l" rtl="0" eaLnBrk="0" fontAlgn="base" hangingPunct="0">
              <a:lnSpc>
                <a:spcPct val="90000"/>
              </a:lnSpc>
              <a:spcBef>
                <a:spcPct val="30000"/>
              </a:spcBef>
              <a:spcAft>
                <a:spcPct val="0"/>
              </a:spcAft>
              <a:buSzPct val="100000"/>
              <a:buNone/>
              <a:defRPr sz="1600" b="1">
                <a:solidFill>
                  <a:schemeClr val="tx1"/>
                </a:solidFill>
                <a:latin typeface="+mn-lt"/>
              </a:defRPr>
            </a:lvl7pPr>
            <a:lvl8pPr marL="3200400" indent="0" algn="l" rtl="0" eaLnBrk="0" fontAlgn="base" hangingPunct="0">
              <a:lnSpc>
                <a:spcPct val="90000"/>
              </a:lnSpc>
              <a:spcBef>
                <a:spcPct val="30000"/>
              </a:spcBef>
              <a:spcAft>
                <a:spcPct val="0"/>
              </a:spcAft>
              <a:buSzPct val="100000"/>
              <a:buNone/>
              <a:defRPr sz="1600" b="1">
                <a:solidFill>
                  <a:schemeClr val="tx1"/>
                </a:solidFill>
                <a:latin typeface="+mn-lt"/>
              </a:defRPr>
            </a:lvl8pPr>
            <a:lvl9pPr marL="3657600" indent="0" algn="l" rtl="0" eaLnBrk="0" fontAlgn="base" hangingPunct="0">
              <a:lnSpc>
                <a:spcPct val="90000"/>
              </a:lnSpc>
              <a:spcBef>
                <a:spcPct val="30000"/>
              </a:spcBef>
              <a:spcAft>
                <a:spcPct val="0"/>
              </a:spcAft>
              <a:buSzPct val="100000"/>
              <a:buNone/>
              <a:defRPr sz="1600" b="1">
                <a:solidFill>
                  <a:schemeClr val="tx1"/>
                </a:solidFill>
                <a:latin typeface="+mn-lt"/>
              </a:defRPr>
            </a:lvl9pPr>
          </a:lstStyle>
          <a:p>
            <a:pPr>
              <a:defRPr/>
            </a:pPr>
            <a:r>
              <a:rPr lang="en-US" kern="0" dirty="0" smtClean="0">
                <a:solidFill>
                  <a:srgbClr val="000000"/>
                </a:solidFill>
              </a:rPr>
              <a:t>TO DETERMINE</a:t>
            </a:r>
            <a:endParaRPr lang="en-US" kern="0" dirty="0">
              <a:solidFill>
                <a:srgbClr val="000000"/>
              </a:solidFill>
            </a:endParaRPr>
          </a:p>
        </p:txBody>
      </p:sp>
      <p:sp>
        <p:nvSpPr>
          <p:cNvPr id="8" name="Content Placeholder 5"/>
          <p:cNvSpPr txBox="1">
            <a:spLocks/>
          </p:cNvSpPr>
          <p:nvPr/>
        </p:nvSpPr>
        <p:spPr>
          <a:xfrm>
            <a:off x="3733800" y="4841875"/>
            <a:ext cx="5029200" cy="1482725"/>
          </a:xfrm>
          <a:prstGeom prst="rect">
            <a:avLst/>
          </a:prstGeom>
        </p:spPr>
        <p:txBody>
          <a:bodyPr/>
          <a:lst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sz="2000"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sz="1800"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16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16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16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16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16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1600" b="1">
                <a:solidFill>
                  <a:schemeClr val="tx1"/>
                </a:solidFill>
                <a:latin typeface="+mn-lt"/>
              </a:defRPr>
            </a:lvl9pPr>
          </a:lstStyle>
          <a:p>
            <a:pPr>
              <a:defRPr/>
            </a:pPr>
            <a:r>
              <a:rPr lang="en-US" kern="0" dirty="0" smtClean="0">
                <a:solidFill>
                  <a:srgbClr val="800080"/>
                </a:solidFill>
              </a:rPr>
              <a:t>Direct &amp; Contributing Causes</a:t>
            </a:r>
          </a:p>
          <a:p>
            <a:pPr lvl="1">
              <a:defRPr/>
            </a:pPr>
            <a:r>
              <a:rPr lang="en-US" kern="0" dirty="0" smtClean="0">
                <a:solidFill>
                  <a:srgbClr val="000000"/>
                </a:solidFill>
              </a:rPr>
              <a:t>So We Can…</a:t>
            </a:r>
          </a:p>
          <a:p>
            <a:pPr>
              <a:defRPr/>
            </a:pPr>
            <a:r>
              <a:rPr lang="en-US" kern="0" dirty="0" smtClean="0">
                <a:solidFill>
                  <a:srgbClr val="009D00">
                    <a:lumMod val="60000"/>
                    <a:lumOff val="40000"/>
                  </a:srgbClr>
                </a:solidFill>
              </a:rPr>
              <a:t>Eliminate Possibility of Recurrence</a:t>
            </a:r>
          </a:p>
          <a:p>
            <a:pPr>
              <a:defRPr/>
            </a:pPr>
            <a:endParaRPr lang="en-US" kern="0" dirty="0">
              <a:solidFill>
                <a:srgbClr val="000000"/>
              </a:solidFill>
            </a:endParaRPr>
          </a:p>
        </p:txBody>
      </p:sp>
      <p:sp>
        <p:nvSpPr>
          <p:cNvPr id="9" name="Notched Right Arrow 8"/>
          <p:cNvSpPr/>
          <p:nvPr/>
        </p:nvSpPr>
        <p:spPr bwMode="auto">
          <a:xfrm>
            <a:off x="2895600" y="2590800"/>
            <a:ext cx="1295400" cy="484188"/>
          </a:xfrm>
          <a:prstGeom prst="notched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wrap="none" bIns="0"/>
          <a:lstStyle/>
          <a:p>
            <a:pPr>
              <a:defRPr/>
            </a:pPr>
            <a:endParaRPr lang="en-US" sz="2400">
              <a:solidFill>
                <a:srgbClr val="000000"/>
              </a:solidFill>
              <a:latin typeface="Arial" charset="0"/>
            </a:endParaRPr>
          </a:p>
        </p:txBody>
      </p:sp>
      <p:sp>
        <p:nvSpPr>
          <p:cNvPr id="10" name="Curved Left Arrow 9"/>
          <p:cNvSpPr/>
          <p:nvPr/>
        </p:nvSpPr>
        <p:spPr bwMode="auto">
          <a:xfrm>
            <a:off x="7620000" y="3074988"/>
            <a:ext cx="887413" cy="1341437"/>
          </a:xfrm>
          <a:prstGeom prst="curvedLeftArrow">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wrap="none" bIns="0"/>
          <a:lstStyle/>
          <a:p>
            <a:pPr>
              <a:defRPr/>
            </a:pPr>
            <a:endParaRPr lang="en-US" sz="2400">
              <a:solidFill>
                <a:srgbClr val="000000"/>
              </a:solidFill>
              <a:latin typeface="Arial" charset="0"/>
            </a:endParaRPr>
          </a:p>
        </p:txBody>
      </p:sp>
      <p:sp>
        <p:nvSpPr>
          <p:cNvPr id="228363" name="TextBox 11"/>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uiExpand="1" build="p"/>
      <p:bldP spid="5" grpId="0" build="p"/>
      <p:bldP spid="6" grpId="0" uiExpand="1" build="p"/>
      <p:bldP spid="7" grpId="0"/>
      <p:bldP spid="8" grpId="0"/>
      <p:bldP spid="9" grpId="0" animBg="1"/>
      <p:bldP spid="10"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ChangeArrowheads="1"/>
          </p:cNvSpPr>
          <p:nvPr/>
        </p:nvSpPr>
        <p:spPr bwMode="auto">
          <a:xfrm>
            <a:off x="398463" y="646113"/>
            <a:ext cx="8231187"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Arial" panose="020B0604020202020204" pitchFamily="34" charset="0"/>
              </a:defRPr>
            </a:lvl1pPr>
            <a:lvl2pPr marL="576263" indent="-350838">
              <a:defRPr sz="1400">
                <a:solidFill>
                  <a:schemeClr val="tx1"/>
                </a:solidFill>
                <a:latin typeface="Arial" panose="020B0604020202020204" pitchFamily="34" charset="0"/>
              </a:defRPr>
            </a:lvl2pPr>
            <a:lvl3pPr marL="1485900" indent="-457200">
              <a:defRPr sz="1400">
                <a:solidFill>
                  <a:schemeClr val="tx1"/>
                </a:solidFill>
                <a:latin typeface="Arial" panose="020B0604020202020204" pitchFamily="34" charset="0"/>
              </a:defRPr>
            </a:lvl3pPr>
            <a:lvl4pPr marL="2057400" indent="-457200">
              <a:defRPr sz="1400">
                <a:solidFill>
                  <a:schemeClr val="tx1"/>
                </a:solidFill>
                <a:latin typeface="Arial" panose="020B0604020202020204" pitchFamily="34" charset="0"/>
              </a:defRPr>
            </a:lvl4pPr>
            <a:lvl5pPr marL="2628900" indent="-457200">
              <a:defRPr sz="1400">
                <a:solidFill>
                  <a:schemeClr val="tx1"/>
                </a:solidFill>
                <a:latin typeface="Arial" panose="020B0604020202020204" pitchFamily="34" charset="0"/>
              </a:defRPr>
            </a:lvl5pPr>
            <a:lvl6pPr marL="3086100" indent="-457200" eaLnBrk="0" fontAlgn="base" hangingPunct="0">
              <a:spcBef>
                <a:spcPct val="0"/>
              </a:spcBef>
              <a:spcAft>
                <a:spcPct val="0"/>
              </a:spcAft>
              <a:defRPr sz="1400">
                <a:solidFill>
                  <a:schemeClr val="tx1"/>
                </a:solidFill>
                <a:latin typeface="Arial" panose="020B0604020202020204" pitchFamily="34" charset="0"/>
              </a:defRPr>
            </a:lvl6pPr>
            <a:lvl7pPr marL="3543300" indent="-457200" eaLnBrk="0" fontAlgn="base" hangingPunct="0">
              <a:spcBef>
                <a:spcPct val="0"/>
              </a:spcBef>
              <a:spcAft>
                <a:spcPct val="0"/>
              </a:spcAft>
              <a:defRPr sz="1400">
                <a:solidFill>
                  <a:schemeClr val="tx1"/>
                </a:solidFill>
                <a:latin typeface="Arial" panose="020B0604020202020204" pitchFamily="34" charset="0"/>
              </a:defRPr>
            </a:lvl7pPr>
            <a:lvl8pPr marL="4000500" indent="-457200" eaLnBrk="0" fontAlgn="base" hangingPunct="0">
              <a:spcBef>
                <a:spcPct val="0"/>
              </a:spcBef>
              <a:spcAft>
                <a:spcPct val="0"/>
              </a:spcAft>
              <a:defRPr sz="1400">
                <a:solidFill>
                  <a:schemeClr val="tx1"/>
                </a:solidFill>
                <a:latin typeface="Arial" panose="020B0604020202020204" pitchFamily="34" charset="0"/>
              </a:defRPr>
            </a:lvl8pPr>
            <a:lvl9pPr marL="4457700" indent="-4572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800" b="1">
                <a:solidFill>
                  <a:srgbClr val="000080"/>
                </a:solidFill>
              </a:rPr>
              <a:t>Plan the work: Work the plan</a:t>
            </a:r>
            <a:endParaRPr lang="en-US" altLang="en-US" sz="2400"/>
          </a:p>
          <a:p>
            <a:endParaRPr lang="en-US" altLang="en-US" sz="2400"/>
          </a:p>
          <a:p>
            <a:pPr lvl="1">
              <a:buFontTx/>
              <a:buAutoNum type="arabicPeriod"/>
            </a:pPr>
            <a:r>
              <a:rPr lang="en-US" altLang="en-US" sz="2400" b="1">
                <a:solidFill>
                  <a:srgbClr val="660033"/>
                </a:solidFill>
              </a:rPr>
              <a:t>Write a clear policy statement</a:t>
            </a:r>
          </a:p>
          <a:p>
            <a:pPr lvl="1">
              <a:buFontTx/>
              <a:buAutoNum type="arabicPeriod"/>
            </a:pPr>
            <a:endParaRPr lang="en-US" altLang="en-US" sz="900" b="1">
              <a:solidFill>
                <a:srgbClr val="660033"/>
              </a:solidFill>
            </a:endParaRPr>
          </a:p>
          <a:p>
            <a:pPr lvl="1">
              <a:buFontTx/>
              <a:buAutoNum type="arabicPeriod"/>
            </a:pPr>
            <a:r>
              <a:rPr lang="en-US" altLang="en-US" sz="2400" b="1">
                <a:solidFill>
                  <a:srgbClr val="660033"/>
                </a:solidFill>
              </a:rPr>
              <a:t>Identify those authorized to notify outside agencies</a:t>
            </a:r>
          </a:p>
          <a:p>
            <a:pPr lvl="1">
              <a:buFontTx/>
              <a:buAutoNum type="arabicPeriod"/>
            </a:pPr>
            <a:endParaRPr lang="en-US" altLang="en-US" sz="1000" b="1">
              <a:solidFill>
                <a:srgbClr val="660033"/>
              </a:solidFill>
            </a:endParaRPr>
          </a:p>
          <a:p>
            <a:pPr lvl="1">
              <a:buFontTx/>
              <a:buAutoNum type="arabicPeriod"/>
            </a:pPr>
            <a:r>
              <a:rPr lang="en-US" altLang="en-US" sz="2400" b="1">
                <a:solidFill>
                  <a:srgbClr val="660033"/>
                </a:solidFill>
              </a:rPr>
              <a:t>Designate those responsible to investigate</a:t>
            </a:r>
          </a:p>
          <a:p>
            <a:pPr lvl="1">
              <a:buFontTx/>
              <a:buAutoNum type="arabicPeriod"/>
            </a:pPr>
            <a:endParaRPr lang="en-US" altLang="en-US" sz="900" b="1">
              <a:solidFill>
                <a:srgbClr val="660033"/>
              </a:solidFill>
            </a:endParaRPr>
          </a:p>
          <a:p>
            <a:pPr lvl="1">
              <a:buFontTx/>
              <a:buAutoNum type="arabicPeriod"/>
            </a:pPr>
            <a:r>
              <a:rPr lang="en-US" altLang="en-US" sz="2400" b="1">
                <a:solidFill>
                  <a:srgbClr val="660033"/>
                </a:solidFill>
              </a:rPr>
              <a:t>Detail training for accident investigators </a:t>
            </a:r>
          </a:p>
          <a:p>
            <a:pPr lvl="1">
              <a:buFontTx/>
              <a:buAutoNum type="arabicPeriod"/>
            </a:pPr>
            <a:endParaRPr lang="en-US" altLang="en-US" sz="900" b="1">
              <a:solidFill>
                <a:srgbClr val="660033"/>
              </a:solidFill>
            </a:endParaRPr>
          </a:p>
          <a:p>
            <a:pPr lvl="1">
              <a:buFontTx/>
              <a:buAutoNum type="arabicPeriod"/>
            </a:pPr>
            <a:r>
              <a:rPr lang="en-US" altLang="en-US" sz="2400" b="1">
                <a:solidFill>
                  <a:srgbClr val="660033"/>
                </a:solidFill>
              </a:rPr>
              <a:t>Establish timetables for conducting the investigation and taking corrective action</a:t>
            </a:r>
          </a:p>
          <a:p>
            <a:pPr lvl="1">
              <a:buFontTx/>
              <a:buAutoNum type="arabicPeriod"/>
            </a:pPr>
            <a:endParaRPr lang="en-US" altLang="en-US" sz="800" b="1">
              <a:solidFill>
                <a:srgbClr val="660033"/>
              </a:solidFill>
            </a:endParaRPr>
          </a:p>
          <a:p>
            <a:pPr lvl="1">
              <a:buFontTx/>
              <a:buAutoNum type="arabicPeriod"/>
            </a:pPr>
            <a:r>
              <a:rPr lang="en-US" altLang="en-US" sz="2400" b="1">
                <a:solidFill>
                  <a:srgbClr val="660033"/>
                </a:solidFill>
              </a:rPr>
              <a:t>Identify those who will receive the report and take corrective action.</a:t>
            </a:r>
          </a:p>
          <a:p>
            <a:pPr lvl="1">
              <a:lnSpc>
                <a:spcPct val="85000"/>
              </a:lnSpc>
            </a:pPr>
            <a:endParaRPr lang="en-US" altLang="en-US" sz="2400" b="1">
              <a:solidFill>
                <a:srgbClr val="660033"/>
              </a:solidFill>
            </a:endParaRPr>
          </a:p>
        </p:txBody>
      </p:sp>
      <p:sp>
        <p:nvSpPr>
          <p:cNvPr id="48131" name="Rectangle 3"/>
          <p:cNvSpPr>
            <a:spLocks noChangeArrowheads="1"/>
          </p:cNvSpPr>
          <p:nvPr/>
        </p:nvSpPr>
        <p:spPr bwMode="auto">
          <a:xfrm>
            <a:off x="381000" y="5534025"/>
            <a:ext cx="82296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85000"/>
              </a:lnSpc>
            </a:pPr>
            <a:r>
              <a:rPr lang="en-US" altLang="en-US" sz="2400" b="1" i="1">
                <a:solidFill>
                  <a:srgbClr val="006600"/>
                </a:solidFill>
              </a:rPr>
              <a:t>Why is it important to have a written incident/accident analysis plan?</a:t>
            </a:r>
          </a:p>
        </p:txBody>
      </p:sp>
      <p:sp>
        <p:nvSpPr>
          <p:cNvPr id="230404" name="TextBox 4"/>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 calcmode="lin" valueType="num">
                                      <p:cBhvr additive="base">
                                        <p:cTn id="7" dur="500" fill="hold"/>
                                        <p:tgtEl>
                                          <p:spTgt spid="48131"/>
                                        </p:tgtEl>
                                        <p:attrNameLst>
                                          <p:attrName>ppt_x</p:attrName>
                                        </p:attrNameLst>
                                      </p:cBhvr>
                                      <p:tavLst>
                                        <p:tav tm="0">
                                          <p:val>
                                            <p:strVal val="#ppt_x"/>
                                          </p:val>
                                        </p:tav>
                                        <p:tav tm="100000">
                                          <p:val>
                                            <p:strVal val="#ppt_x"/>
                                          </p:val>
                                        </p:tav>
                                      </p:tavLst>
                                    </p:anim>
                                    <p:anim calcmode="lin" valueType="num">
                                      <p:cBhvr additive="base">
                                        <p:cTn id="8" dur="500" fill="hold"/>
                                        <p:tgtEl>
                                          <p:spTgt spid="48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8263"/>
            <a:ext cx="5410200" cy="668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a:spLocks noChangeArrowheads="1"/>
          </p:cNvSpPr>
          <p:nvPr/>
        </p:nvSpPr>
        <p:spPr bwMode="auto">
          <a:xfrm>
            <a:off x="4267200" y="617538"/>
            <a:ext cx="2057400" cy="1143000"/>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bIns="0"/>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US" altLang="en-US" sz="2400"/>
          </a:p>
        </p:txBody>
      </p:sp>
      <p:sp>
        <p:nvSpPr>
          <p:cNvPr id="7" name="Rectangle 6"/>
          <p:cNvSpPr>
            <a:spLocks noChangeArrowheads="1"/>
          </p:cNvSpPr>
          <p:nvPr/>
        </p:nvSpPr>
        <p:spPr bwMode="auto">
          <a:xfrm>
            <a:off x="3124200" y="4676775"/>
            <a:ext cx="3962400" cy="1447800"/>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bIns="0"/>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US" altLang="en-US" sz="2400"/>
          </a:p>
        </p:txBody>
      </p:sp>
      <p:sp>
        <p:nvSpPr>
          <p:cNvPr id="8" name="Rectangle 7"/>
          <p:cNvSpPr>
            <a:spLocks noChangeArrowheads="1"/>
          </p:cNvSpPr>
          <p:nvPr/>
        </p:nvSpPr>
        <p:spPr bwMode="auto">
          <a:xfrm>
            <a:off x="3657600" y="1843088"/>
            <a:ext cx="2971800" cy="2667000"/>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bIns="0"/>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US" altLang="en-US" sz="2400"/>
          </a:p>
        </p:txBody>
      </p:sp>
      <p:sp>
        <p:nvSpPr>
          <p:cNvPr id="6" name="TextBox 5"/>
          <p:cNvSpPr txBox="1">
            <a:spLocks noChangeArrowheads="1"/>
          </p:cNvSpPr>
          <p:nvPr/>
        </p:nvSpPr>
        <p:spPr bwMode="auto">
          <a:xfrm>
            <a:off x="228600" y="5248275"/>
            <a:ext cx="1595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000">
                <a:solidFill>
                  <a:srgbClr val="FF0000"/>
                </a:solidFill>
              </a:rPr>
              <a:t>Basic (Root)</a:t>
            </a:r>
          </a:p>
          <a:p>
            <a:r>
              <a:rPr lang="en-US" altLang="en-US" sz="2000">
                <a:solidFill>
                  <a:srgbClr val="FF0000"/>
                </a:solidFill>
              </a:rPr>
              <a:t> Causes</a:t>
            </a:r>
          </a:p>
        </p:txBody>
      </p:sp>
      <p:sp>
        <p:nvSpPr>
          <p:cNvPr id="10" name="TextBox 9"/>
          <p:cNvSpPr txBox="1">
            <a:spLocks noChangeArrowheads="1"/>
          </p:cNvSpPr>
          <p:nvPr/>
        </p:nvSpPr>
        <p:spPr bwMode="auto">
          <a:xfrm>
            <a:off x="279400" y="2743200"/>
            <a:ext cx="17383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000">
                <a:solidFill>
                  <a:srgbClr val="FF0000"/>
                </a:solidFill>
              </a:rPr>
              <a:t>Surface</a:t>
            </a:r>
          </a:p>
          <a:p>
            <a:r>
              <a:rPr lang="en-US" altLang="en-US" sz="2000">
                <a:solidFill>
                  <a:srgbClr val="FF0000"/>
                </a:solidFill>
              </a:rPr>
              <a:t>(Contributing)</a:t>
            </a:r>
          </a:p>
          <a:p>
            <a:r>
              <a:rPr lang="en-US" altLang="en-US" sz="2000">
                <a:solidFill>
                  <a:srgbClr val="FF0000"/>
                </a:solidFill>
              </a:rPr>
              <a:t>Causes</a:t>
            </a:r>
          </a:p>
        </p:txBody>
      </p:sp>
      <p:sp>
        <p:nvSpPr>
          <p:cNvPr id="11" name="TextBox 10"/>
          <p:cNvSpPr txBox="1">
            <a:spLocks noChangeArrowheads="1"/>
          </p:cNvSpPr>
          <p:nvPr/>
        </p:nvSpPr>
        <p:spPr bwMode="auto">
          <a:xfrm>
            <a:off x="279400" y="904875"/>
            <a:ext cx="1666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000">
                <a:solidFill>
                  <a:srgbClr val="FF0000"/>
                </a:solidFill>
              </a:rPr>
              <a:t>Direct Cause</a:t>
            </a:r>
          </a:p>
        </p:txBody>
      </p:sp>
      <p:sp>
        <p:nvSpPr>
          <p:cNvPr id="232457" name="TextBox 1"/>
          <p:cNvSpPr txBox="1">
            <a:spLocks noChangeArrowheads="1"/>
          </p:cNvSpPr>
          <p:nvPr/>
        </p:nvSpPr>
        <p:spPr bwMode="auto">
          <a:xfrm>
            <a:off x="8229600" y="904875"/>
            <a:ext cx="642938"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t>Why?</a:t>
            </a:r>
          </a:p>
          <a:p>
            <a:endParaRPr lang="en-US" altLang="en-US"/>
          </a:p>
          <a:p>
            <a:endParaRPr lang="en-US" altLang="en-US"/>
          </a:p>
          <a:p>
            <a:endParaRPr lang="en-US" altLang="en-US"/>
          </a:p>
          <a:p>
            <a:endParaRPr lang="en-US" altLang="en-US"/>
          </a:p>
          <a:p>
            <a:r>
              <a:rPr lang="en-US" altLang="en-US"/>
              <a:t>Why?</a:t>
            </a:r>
          </a:p>
          <a:p>
            <a:endParaRPr lang="en-US" altLang="en-US"/>
          </a:p>
          <a:p>
            <a:endParaRPr lang="en-US" altLang="en-US"/>
          </a:p>
          <a:p>
            <a:endParaRPr lang="en-US" altLang="en-US"/>
          </a:p>
          <a:p>
            <a:endParaRPr lang="en-US" altLang="en-US"/>
          </a:p>
          <a:p>
            <a:endParaRPr lang="en-US" altLang="en-US"/>
          </a:p>
          <a:p>
            <a:r>
              <a:rPr lang="en-US" altLang="en-US"/>
              <a:t>Why?</a:t>
            </a:r>
          </a:p>
          <a:p>
            <a:endParaRPr lang="en-US" altLang="en-US"/>
          </a:p>
          <a:p>
            <a:endParaRPr lang="en-US" altLang="en-US"/>
          </a:p>
          <a:p>
            <a:endParaRPr lang="en-US" altLang="en-US"/>
          </a:p>
          <a:p>
            <a:endParaRPr lang="en-US" altLang="en-US"/>
          </a:p>
          <a:p>
            <a:endParaRPr lang="en-US" altLang="en-US"/>
          </a:p>
          <a:p>
            <a:endParaRPr lang="en-US" altLang="en-US"/>
          </a:p>
          <a:p>
            <a:r>
              <a:rPr lang="en-US" altLang="en-US"/>
              <a:t>Why?</a:t>
            </a:r>
          </a:p>
          <a:p>
            <a:endParaRPr lang="en-US" altLang="en-US"/>
          </a:p>
          <a:p>
            <a:endParaRPr lang="en-US" altLang="en-US"/>
          </a:p>
          <a:p>
            <a:endParaRPr lang="en-US" altLang="en-US"/>
          </a:p>
          <a:p>
            <a:r>
              <a:rPr lang="en-US" altLang="en-US"/>
              <a:t>Why?</a:t>
            </a:r>
          </a:p>
        </p:txBody>
      </p:sp>
      <p:sp>
        <p:nvSpPr>
          <p:cNvPr id="232458" name="TextBox 11"/>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6" grpId="0"/>
      <p:bldP spid="10" grpId="0"/>
      <p:bldP spid="11"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Accident Causation</a:t>
            </a:r>
          </a:p>
        </p:txBody>
      </p:sp>
      <p:sp>
        <p:nvSpPr>
          <p:cNvPr id="82947" name="Content Placeholder 2"/>
          <p:cNvSpPr>
            <a:spLocks noGrp="1"/>
          </p:cNvSpPr>
          <p:nvPr>
            <p:ph idx="1"/>
          </p:nvPr>
        </p:nvSpPr>
        <p:spPr bwMode="auto">
          <a:xfrm>
            <a:off x="457200" y="1371600"/>
            <a:ext cx="7886700"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smtClean="0">
                <a:solidFill>
                  <a:srgbClr val="FF0000"/>
                </a:solidFill>
              </a:rPr>
              <a:t>Direct Cause</a:t>
            </a:r>
          </a:p>
          <a:p>
            <a:pPr lvl="1"/>
            <a:r>
              <a:rPr lang="en-US" altLang="en-US" sz="2000" smtClean="0"/>
              <a:t>When a person or object receives an amount of energy or hazardous material that cannot be safely absorbed</a:t>
            </a:r>
          </a:p>
          <a:p>
            <a:r>
              <a:rPr lang="en-US" altLang="en-US" sz="2800" smtClean="0">
                <a:solidFill>
                  <a:srgbClr val="FF5050"/>
                </a:solidFill>
              </a:rPr>
              <a:t>Indirect (Surface) Causes</a:t>
            </a:r>
          </a:p>
          <a:p>
            <a:pPr lvl="1"/>
            <a:r>
              <a:rPr lang="en-US" altLang="en-US" sz="2000" smtClean="0"/>
              <a:t>Unsafe practices or conditions which allow contact with energy or hazardous material</a:t>
            </a:r>
          </a:p>
          <a:p>
            <a:r>
              <a:rPr lang="en-US" altLang="en-US" sz="2800" smtClean="0">
                <a:solidFill>
                  <a:srgbClr val="0000CC"/>
                </a:solidFill>
              </a:rPr>
              <a:t>Basic (Root) Causes</a:t>
            </a:r>
          </a:p>
          <a:p>
            <a:pPr lvl="1"/>
            <a:r>
              <a:rPr lang="en-US" altLang="en-US" sz="2000" smtClean="0"/>
              <a:t>Organizational, personal, and/or job factors that allow the unsafe practices or conditions (indirect causes) to occur</a:t>
            </a:r>
          </a:p>
          <a:p>
            <a:pPr lvl="1"/>
            <a:r>
              <a:rPr lang="en-US" altLang="en-US" sz="2000" smtClean="0"/>
              <a:t>Things like:</a:t>
            </a:r>
          </a:p>
          <a:p>
            <a:pPr lvl="2"/>
            <a:r>
              <a:rPr lang="en-US" altLang="en-US" sz="2000" smtClean="0"/>
              <a:t>Commitment, supervision, leadership, accountability, policies, procedures, enforcement, reinforcement, evaluation, involvement, maintenance, procurement, facility/job design, training, qualification…</a:t>
            </a:r>
          </a:p>
        </p:txBody>
      </p:sp>
      <p:sp>
        <p:nvSpPr>
          <p:cNvPr id="234500" name="TextBox 4"/>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9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94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947">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294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9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uiExpand="1"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2"/>
          <p:cNvPicPr>
            <a:picLocks noChangeAspect="1" noChangeArrowheads="1"/>
          </p:cNvPicPr>
          <p:nvPr/>
        </p:nvPicPr>
        <p:blipFill>
          <a:blip r:embed="rId3">
            <a:extLst>
              <a:ext uri="{28A0092B-C50C-407E-A947-70E740481C1C}">
                <a14:useLocalDpi xmlns:a14="http://schemas.microsoft.com/office/drawing/2010/main" val="0"/>
              </a:ext>
            </a:extLst>
          </a:blip>
          <a:srcRect b="59019"/>
          <a:stretch>
            <a:fillRect/>
          </a:stretch>
        </p:blipFill>
        <p:spPr bwMode="auto">
          <a:xfrm>
            <a:off x="57150" y="1570038"/>
            <a:ext cx="8940800"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6547" name="Text Box 3"/>
          <p:cNvSpPr txBox="1">
            <a:spLocks noChangeArrowheads="1"/>
          </p:cNvSpPr>
          <p:nvPr/>
        </p:nvSpPr>
        <p:spPr bwMode="auto">
          <a:xfrm>
            <a:off x="381000" y="715963"/>
            <a:ext cx="5105400" cy="579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3200" b="1">
                <a:solidFill>
                  <a:srgbClr val="660066"/>
                </a:solidFill>
              </a:rPr>
              <a:t>Weed out the causes…</a:t>
            </a:r>
          </a:p>
        </p:txBody>
      </p:sp>
      <p:sp>
        <p:nvSpPr>
          <p:cNvPr id="236548" name="Text Box 4"/>
          <p:cNvSpPr txBox="1">
            <a:spLocks noChangeArrowheads="1"/>
          </p:cNvSpPr>
          <p:nvPr/>
        </p:nvSpPr>
        <p:spPr bwMode="auto">
          <a:xfrm>
            <a:off x="6324600" y="3352800"/>
            <a:ext cx="2438400" cy="946150"/>
          </a:xfrm>
          <a:prstGeom prst="rect">
            <a:avLst/>
          </a:prstGeom>
          <a:noFill/>
          <a:ln>
            <a:noFill/>
          </a:ln>
          <a:effectLst/>
          <a:extLst>
            <a:ext uri="{909E8E84-426E-40DD-AFC4-6F175D3DCCD1}">
              <a14:hiddenFill xmlns:a14="http://schemas.microsoft.com/office/drawing/2010/main">
                <a:solidFill>
                  <a:srgbClr val="67676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sz="2800" b="1">
                <a:solidFill>
                  <a:srgbClr val="333399"/>
                </a:solidFill>
              </a:rPr>
              <a:t>Unsafe Behavior</a:t>
            </a:r>
          </a:p>
        </p:txBody>
      </p:sp>
      <p:sp>
        <p:nvSpPr>
          <p:cNvPr id="236549" name="Line 5"/>
          <p:cNvSpPr>
            <a:spLocks noChangeShapeType="1"/>
          </p:cNvSpPr>
          <p:nvPr/>
        </p:nvSpPr>
        <p:spPr bwMode="auto">
          <a:xfrm flipH="1">
            <a:off x="5715000" y="4298950"/>
            <a:ext cx="1143000" cy="78105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36550" name="Text Box 6"/>
          <p:cNvSpPr txBox="1">
            <a:spLocks noChangeArrowheads="1"/>
          </p:cNvSpPr>
          <p:nvPr/>
        </p:nvSpPr>
        <p:spPr bwMode="auto">
          <a:xfrm>
            <a:off x="571500" y="3352800"/>
            <a:ext cx="3352800" cy="946150"/>
          </a:xfrm>
          <a:prstGeom prst="rect">
            <a:avLst/>
          </a:prstGeom>
          <a:noFill/>
          <a:ln>
            <a:noFill/>
          </a:ln>
          <a:effectLst/>
          <a:extLst>
            <a:ext uri="{909E8E84-426E-40DD-AFC4-6F175D3DCCD1}">
              <a14:hiddenFill xmlns:a14="http://schemas.microsoft.com/office/drawing/2010/main">
                <a:solidFill>
                  <a:srgbClr val="67676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sz="2800" b="1">
                <a:solidFill>
                  <a:srgbClr val="333399"/>
                </a:solidFill>
              </a:rPr>
              <a:t>Hazardous Condition</a:t>
            </a:r>
          </a:p>
        </p:txBody>
      </p:sp>
      <p:sp>
        <p:nvSpPr>
          <p:cNvPr id="236551" name="Line 7"/>
          <p:cNvSpPr>
            <a:spLocks noChangeShapeType="1"/>
          </p:cNvSpPr>
          <p:nvPr/>
        </p:nvSpPr>
        <p:spPr bwMode="auto">
          <a:xfrm>
            <a:off x="2286000" y="4313238"/>
            <a:ext cx="838200" cy="78105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36552" name="Text Box 8"/>
          <p:cNvSpPr txBox="1">
            <a:spLocks noChangeArrowheads="1"/>
          </p:cNvSpPr>
          <p:nvPr/>
        </p:nvSpPr>
        <p:spPr bwMode="auto">
          <a:xfrm>
            <a:off x="5334000" y="533400"/>
            <a:ext cx="3352800" cy="955675"/>
          </a:xfrm>
          <a:prstGeom prst="rect">
            <a:avLst/>
          </a:prstGeom>
          <a:solidFill>
            <a:srgbClr val="FBFFE9"/>
          </a:solidFill>
          <a:ln w="9525">
            <a:solidFill>
              <a:schemeClr val="tx1"/>
            </a:solidFill>
            <a:miter lim="800000"/>
            <a:headEnd/>
            <a:tailEnd/>
          </a:ln>
          <a:effectLst>
            <a:outerShdw dist="35921" dir="2700000" algn="ctr" rotWithShape="0">
              <a:schemeClr val="bg2"/>
            </a:outerShdw>
          </a:effec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sz="2800" b="1">
                <a:solidFill>
                  <a:srgbClr val="993300"/>
                </a:solidFill>
              </a:rPr>
              <a:t>Primary Surface Causes</a:t>
            </a:r>
          </a:p>
        </p:txBody>
      </p:sp>
      <p:sp>
        <p:nvSpPr>
          <p:cNvPr id="236553" name="TextBox 9"/>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35</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2"/>
          <p:cNvPicPr>
            <a:picLocks noChangeAspect="1" noChangeArrowheads="1"/>
          </p:cNvPicPr>
          <p:nvPr/>
        </p:nvPicPr>
        <p:blipFill>
          <a:blip r:embed="rId3">
            <a:extLst>
              <a:ext uri="{28A0092B-C50C-407E-A947-70E740481C1C}">
                <a14:useLocalDpi xmlns:a14="http://schemas.microsoft.com/office/drawing/2010/main" val="0"/>
              </a:ext>
            </a:extLst>
          </a:blip>
          <a:srcRect t="33922" b="28432"/>
          <a:stretch>
            <a:fillRect/>
          </a:stretch>
        </p:blipFill>
        <p:spPr bwMode="auto">
          <a:xfrm>
            <a:off x="228600" y="606425"/>
            <a:ext cx="8382000" cy="440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8595" name="Text Box 3"/>
          <p:cNvSpPr txBox="1">
            <a:spLocks noChangeArrowheads="1"/>
          </p:cNvSpPr>
          <p:nvPr/>
        </p:nvSpPr>
        <p:spPr bwMode="auto">
          <a:xfrm>
            <a:off x="373063" y="5619750"/>
            <a:ext cx="3436937" cy="946150"/>
          </a:xfrm>
          <a:prstGeom prst="rect">
            <a:avLst/>
          </a:prstGeom>
          <a:noFill/>
          <a:ln>
            <a:noFill/>
          </a:ln>
          <a:effectLst/>
          <a:extLst>
            <a:ext uri="{909E8E84-426E-40DD-AFC4-6F175D3DCCD1}">
              <a14:hiddenFill xmlns:a14="http://schemas.microsoft.com/office/drawing/2010/main">
                <a:solidFill>
                  <a:srgbClr val="67676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sz="2800" b="1">
                <a:solidFill>
                  <a:srgbClr val="006600"/>
                </a:solidFill>
              </a:rPr>
              <a:t>Hazardous Conditions</a:t>
            </a:r>
          </a:p>
        </p:txBody>
      </p:sp>
      <p:sp>
        <p:nvSpPr>
          <p:cNvPr id="238596" name="Line 4"/>
          <p:cNvSpPr>
            <a:spLocks noChangeShapeType="1"/>
          </p:cNvSpPr>
          <p:nvPr/>
        </p:nvSpPr>
        <p:spPr bwMode="auto">
          <a:xfrm flipV="1">
            <a:off x="1924050" y="4762500"/>
            <a:ext cx="609600" cy="78105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38597" name="Text Box 5"/>
          <p:cNvSpPr txBox="1">
            <a:spLocks noChangeArrowheads="1"/>
          </p:cNvSpPr>
          <p:nvPr/>
        </p:nvSpPr>
        <p:spPr bwMode="auto">
          <a:xfrm>
            <a:off x="4572000" y="5691188"/>
            <a:ext cx="4419600" cy="946150"/>
          </a:xfrm>
          <a:prstGeom prst="rect">
            <a:avLst/>
          </a:prstGeom>
          <a:noFill/>
          <a:ln>
            <a:noFill/>
          </a:ln>
          <a:effectLst/>
          <a:extLst>
            <a:ext uri="{909E8E84-426E-40DD-AFC4-6F175D3DCCD1}">
              <a14:hiddenFill xmlns:a14="http://schemas.microsoft.com/office/drawing/2010/main">
                <a:solidFill>
                  <a:srgbClr val="67676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sz="2800" b="1">
                <a:solidFill>
                  <a:srgbClr val="333399"/>
                </a:solidFill>
              </a:rPr>
              <a:t>Unsafe or Inappropriate Behaviors</a:t>
            </a:r>
          </a:p>
        </p:txBody>
      </p:sp>
      <p:sp>
        <p:nvSpPr>
          <p:cNvPr id="238598" name="Line 6"/>
          <p:cNvSpPr>
            <a:spLocks noChangeShapeType="1"/>
          </p:cNvSpPr>
          <p:nvPr/>
        </p:nvSpPr>
        <p:spPr bwMode="auto">
          <a:xfrm flipH="1" flipV="1">
            <a:off x="6515100" y="4914900"/>
            <a:ext cx="609600" cy="78105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38599" name="Text Box 7"/>
          <p:cNvSpPr txBox="1">
            <a:spLocks noChangeArrowheads="1"/>
          </p:cNvSpPr>
          <p:nvPr/>
        </p:nvSpPr>
        <p:spPr bwMode="auto">
          <a:xfrm>
            <a:off x="1681163" y="215900"/>
            <a:ext cx="5100637" cy="528638"/>
          </a:xfrm>
          <a:prstGeom prst="rect">
            <a:avLst/>
          </a:prstGeom>
          <a:solidFill>
            <a:srgbClr val="FFFFCC"/>
          </a:solidFill>
          <a:ln w="9525">
            <a:solidFill>
              <a:schemeClr val="tx1"/>
            </a:solidFill>
            <a:miter lim="800000"/>
            <a:headEnd/>
            <a:tailEnd/>
          </a:ln>
          <a:effectLst>
            <a:outerShdw dist="35921" dir="2700000" algn="ctr" rotWithShape="0">
              <a:schemeClr val="bg2"/>
            </a:outerShdw>
          </a:effec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800" b="1">
                <a:solidFill>
                  <a:srgbClr val="993300"/>
                </a:solidFill>
              </a:rPr>
              <a:t>Contributing Surface Causes</a:t>
            </a:r>
          </a:p>
        </p:txBody>
      </p:sp>
      <p:sp>
        <p:nvSpPr>
          <p:cNvPr id="238600" name="TextBox 8"/>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35</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ext Box 2"/>
          <p:cNvSpPr txBox="1">
            <a:spLocks noChangeArrowheads="1"/>
          </p:cNvSpPr>
          <p:nvPr/>
        </p:nvSpPr>
        <p:spPr bwMode="auto">
          <a:xfrm>
            <a:off x="685800" y="1550988"/>
            <a:ext cx="8001000" cy="4071937"/>
          </a:xfrm>
          <a:prstGeom prst="rect">
            <a:avLst/>
          </a:prstGeom>
          <a:noFill/>
          <a:ln>
            <a:noFill/>
          </a:ln>
          <a:effectLst/>
          <a:extLst>
            <a:ext uri="{909E8E84-426E-40DD-AFC4-6F175D3DCCD1}">
              <a14:hiddenFill xmlns:a14="http://schemas.microsoft.com/office/drawing/2010/main">
                <a:solidFill>
                  <a:srgbClr val="67676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400">
                <a:solidFill>
                  <a:schemeClr val="tx1"/>
                </a:solidFill>
                <a:latin typeface="Arial" panose="020B0604020202020204" pitchFamily="34" charset="0"/>
              </a:defRPr>
            </a:lvl1pPr>
            <a:lvl2pPr marL="685800" indent="-22860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endParaRPr lang="en-US" altLang="en-US" sz="2400" b="1" u="sng">
              <a:solidFill>
                <a:srgbClr val="800000"/>
              </a:solidFill>
            </a:endParaRPr>
          </a:p>
          <a:p>
            <a:pPr>
              <a:buFontTx/>
              <a:buChar char="•"/>
            </a:pPr>
            <a:r>
              <a:rPr lang="en-US" altLang="en-US" sz="2400" b="1">
                <a:solidFill>
                  <a:srgbClr val="333399"/>
                </a:solidFill>
              </a:rPr>
              <a:t>Specific/unique hazardous conditions and/or unsafe actions</a:t>
            </a:r>
          </a:p>
          <a:p>
            <a:pPr>
              <a:buFontTx/>
              <a:buChar char="•"/>
            </a:pPr>
            <a:endParaRPr lang="en-US" altLang="en-US" sz="2400" b="1">
              <a:solidFill>
                <a:srgbClr val="333399"/>
              </a:solidFill>
            </a:endParaRPr>
          </a:p>
          <a:p>
            <a:pPr>
              <a:buFontTx/>
              <a:buChar char="•"/>
            </a:pPr>
            <a:r>
              <a:rPr lang="en-US" altLang="en-US" sz="2400" b="1">
                <a:solidFill>
                  <a:srgbClr val="333399"/>
                </a:solidFill>
              </a:rPr>
              <a:t>Directly produce or contribute to the accident </a:t>
            </a:r>
          </a:p>
          <a:p>
            <a:pPr>
              <a:buFontTx/>
              <a:buChar char="•"/>
            </a:pPr>
            <a:endParaRPr lang="en-US" altLang="en-US" sz="2400" b="1">
              <a:solidFill>
                <a:srgbClr val="333399"/>
              </a:solidFill>
            </a:endParaRPr>
          </a:p>
          <a:p>
            <a:pPr>
              <a:buFontTx/>
              <a:buChar char="•"/>
            </a:pPr>
            <a:r>
              <a:rPr lang="en-US" altLang="en-US" sz="2400" b="1">
                <a:solidFill>
                  <a:srgbClr val="333399"/>
                </a:solidFill>
              </a:rPr>
              <a:t>They may exist/occur at any time and anywhere and involve anyone.</a:t>
            </a:r>
          </a:p>
          <a:p>
            <a:pPr>
              <a:buFontTx/>
              <a:buChar char="•"/>
            </a:pPr>
            <a:endParaRPr lang="en-US" altLang="en-US" sz="2400" b="1">
              <a:solidFill>
                <a:srgbClr val="333399"/>
              </a:solidFill>
            </a:endParaRPr>
          </a:p>
          <a:p>
            <a:pPr>
              <a:buFontTx/>
              <a:buChar char="•"/>
            </a:pPr>
            <a:r>
              <a:rPr lang="en-US" altLang="en-US" sz="2400" b="1">
                <a:solidFill>
                  <a:srgbClr val="333399"/>
                </a:solidFill>
              </a:rPr>
              <a:t>If you're pointing at person or thing, it's probably a surface cause. </a:t>
            </a:r>
            <a:endParaRPr lang="en-US" altLang="en-US" sz="2400" b="1">
              <a:solidFill>
                <a:srgbClr val="993300"/>
              </a:solidFill>
            </a:endParaRPr>
          </a:p>
        </p:txBody>
      </p:sp>
      <p:sp>
        <p:nvSpPr>
          <p:cNvPr id="240643" name="Text Box 3"/>
          <p:cNvSpPr txBox="1">
            <a:spLocks noChangeArrowheads="1"/>
          </p:cNvSpPr>
          <p:nvPr/>
        </p:nvSpPr>
        <p:spPr bwMode="auto">
          <a:xfrm>
            <a:off x="593725" y="709613"/>
            <a:ext cx="5529263" cy="841375"/>
          </a:xfrm>
          <a:prstGeom prst="rect">
            <a:avLst/>
          </a:prstGeom>
          <a:noFill/>
          <a:ln>
            <a:noFill/>
          </a:ln>
          <a:effectLst/>
          <a:extLst>
            <a:ext uri="{909E8E84-426E-40DD-AFC4-6F175D3DCCD1}">
              <a14:hiddenFill xmlns:a14="http://schemas.microsoft.com/office/drawing/2010/main">
                <a:solidFill>
                  <a:srgbClr val="67676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2800" b="1" u="sng">
                <a:solidFill>
                  <a:srgbClr val="800000"/>
                </a:solidFill>
              </a:rPr>
              <a:t>Surface Causes of the Accident</a:t>
            </a:r>
          </a:p>
          <a:p>
            <a:endParaRPr lang="en-US" altLang="en-US" sz="2400" b="1"/>
          </a:p>
        </p:txBody>
      </p:sp>
      <p:sp>
        <p:nvSpPr>
          <p:cNvPr id="240644" name="TextBox 4"/>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35</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2"/>
          <p:cNvSpPr txBox="1">
            <a:spLocks noChangeArrowheads="1"/>
          </p:cNvSpPr>
          <p:nvPr/>
        </p:nvSpPr>
        <p:spPr bwMode="auto">
          <a:xfrm>
            <a:off x="5943600" y="5805488"/>
            <a:ext cx="1470025" cy="519112"/>
          </a:xfrm>
          <a:prstGeom prst="rect">
            <a:avLst/>
          </a:prstGeom>
          <a:noFill/>
          <a:ln>
            <a:noFill/>
          </a:ln>
          <a:effectLst/>
          <a:extLst>
            <a:ext uri="{909E8E84-426E-40DD-AFC4-6F175D3DCCD1}">
              <a14:hiddenFill xmlns:a14="http://schemas.microsoft.com/office/drawing/2010/main">
                <a:solidFill>
                  <a:srgbClr val="67676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sz="2800" b="1">
                <a:solidFill>
                  <a:srgbClr val="006600"/>
                </a:solidFill>
              </a:rPr>
              <a:t>Design </a:t>
            </a:r>
          </a:p>
        </p:txBody>
      </p:sp>
      <p:sp>
        <p:nvSpPr>
          <p:cNvPr id="241667" name="Line 3"/>
          <p:cNvSpPr>
            <a:spLocks noChangeShapeType="1"/>
          </p:cNvSpPr>
          <p:nvPr/>
        </p:nvSpPr>
        <p:spPr bwMode="auto">
          <a:xfrm flipH="1" flipV="1">
            <a:off x="5410200" y="4967288"/>
            <a:ext cx="990600" cy="8382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41668" name="Text Box 4"/>
          <p:cNvSpPr txBox="1">
            <a:spLocks noChangeArrowheads="1"/>
          </p:cNvSpPr>
          <p:nvPr/>
        </p:nvSpPr>
        <p:spPr bwMode="auto">
          <a:xfrm>
            <a:off x="152400" y="1023938"/>
            <a:ext cx="4114800" cy="519112"/>
          </a:xfrm>
          <a:prstGeom prst="rect">
            <a:avLst/>
          </a:prstGeom>
          <a:noFill/>
          <a:ln>
            <a:noFill/>
          </a:ln>
          <a:effectLst/>
          <a:extLst>
            <a:ext uri="{909E8E84-426E-40DD-AFC4-6F175D3DCCD1}">
              <a14:hiddenFill xmlns:a14="http://schemas.microsoft.com/office/drawing/2010/main">
                <a:solidFill>
                  <a:srgbClr val="67676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sz="2800" b="1">
                <a:solidFill>
                  <a:srgbClr val="333399"/>
                </a:solidFill>
              </a:rPr>
              <a:t>Performance</a:t>
            </a:r>
          </a:p>
        </p:txBody>
      </p:sp>
      <p:sp>
        <p:nvSpPr>
          <p:cNvPr id="241669" name="Line 5"/>
          <p:cNvSpPr>
            <a:spLocks noChangeShapeType="1"/>
          </p:cNvSpPr>
          <p:nvPr/>
        </p:nvSpPr>
        <p:spPr bwMode="auto">
          <a:xfrm>
            <a:off x="2362200" y="1614488"/>
            <a:ext cx="838200" cy="5334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41670" name="Text Box 6"/>
          <p:cNvSpPr txBox="1">
            <a:spLocks noChangeArrowheads="1"/>
          </p:cNvSpPr>
          <p:nvPr/>
        </p:nvSpPr>
        <p:spPr bwMode="auto">
          <a:xfrm>
            <a:off x="5486400" y="381000"/>
            <a:ext cx="2371725" cy="528638"/>
          </a:xfrm>
          <a:prstGeom prst="rect">
            <a:avLst/>
          </a:prstGeom>
          <a:solidFill>
            <a:srgbClr val="FFFFCC"/>
          </a:solidFill>
          <a:ln w="9525">
            <a:solidFill>
              <a:schemeClr val="tx1"/>
            </a:solidFill>
            <a:miter lim="800000"/>
            <a:headEnd/>
            <a:tailEnd/>
          </a:ln>
          <a:effectLst>
            <a:outerShdw dist="35921" dir="2700000" algn="ctr" rotWithShape="0">
              <a:schemeClr val="bg2"/>
            </a:outerShdw>
          </a:effec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800" b="1">
                <a:solidFill>
                  <a:srgbClr val="993300"/>
                </a:solidFill>
              </a:rPr>
              <a:t>Root Causes</a:t>
            </a:r>
          </a:p>
        </p:txBody>
      </p:sp>
      <p:pic>
        <p:nvPicPr>
          <p:cNvPr id="241671" name="Picture 7"/>
          <p:cNvPicPr>
            <a:picLocks noChangeAspect="1" noChangeArrowheads="1"/>
          </p:cNvPicPr>
          <p:nvPr/>
        </p:nvPicPr>
        <p:blipFill>
          <a:blip r:embed="rId3">
            <a:extLst>
              <a:ext uri="{28A0092B-C50C-407E-A947-70E740481C1C}">
                <a14:useLocalDpi xmlns:a14="http://schemas.microsoft.com/office/drawing/2010/main" val="0"/>
              </a:ext>
            </a:extLst>
          </a:blip>
          <a:srcRect t="72307"/>
          <a:stretch>
            <a:fillRect/>
          </a:stretch>
        </p:blipFill>
        <p:spPr bwMode="auto">
          <a:xfrm>
            <a:off x="838200" y="2224088"/>
            <a:ext cx="73914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1672" name="TextBox 8"/>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35</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1905000" y="762000"/>
            <a:ext cx="6908800" cy="9461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800" b="1">
                <a:solidFill>
                  <a:srgbClr val="660066"/>
                </a:solidFill>
              </a:rPr>
              <a:t>The basics: </a:t>
            </a:r>
            <a:r>
              <a:rPr lang="en-US" altLang="en-US" sz="2800" b="1" i="1">
                <a:solidFill>
                  <a:srgbClr val="660066"/>
                </a:solidFill>
              </a:rPr>
              <a:t>What’s a safety and health management system?</a:t>
            </a:r>
          </a:p>
        </p:txBody>
      </p:sp>
      <p:sp>
        <p:nvSpPr>
          <p:cNvPr id="55299" name="Text Box 5"/>
          <p:cNvSpPr txBox="1">
            <a:spLocks noChangeArrowheads="1"/>
          </p:cNvSpPr>
          <p:nvPr/>
        </p:nvSpPr>
        <p:spPr bwMode="auto">
          <a:xfrm>
            <a:off x="304800" y="2209800"/>
            <a:ext cx="8597900" cy="2287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22860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800" b="1" i="1">
                <a:solidFill>
                  <a:srgbClr val="006666"/>
                </a:solidFill>
              </a:rPr>
              <a:t>What is the difference between a “program” and a “system”?</a:t>
            </a:r>
          </a:p>
          <a:p>
            <a:endParaRPr lang="en-US" altLang="en-US" sz="2800" b="1" i="1">
              <a:solidFill>
                <a:srgbClr val="006666"/>
              </a:solidFill>
            </a:endParaRPr>
          </a:p>
          <a:p>
            <a:pPr lvl="1">
              <a:spcBef>
                <a:spcPct val="50000"/>
              </a:spcBef>
            </a:pPr>
            <a:r>
              <a:rPr lang="en-US" altLang="en-US" sz="2000" b="1" i="1">
                <a:solidFill>
                  <a:srgbClr val="800000"/>
                </a:solidFill>
              </a:rPr>
              <a:t>A program is independent</a:t>
            </a:r>
          </a:p>
          <a:p>
            <a:pPr lvl="1">
              <a:spcBef>
                <a:spcPct val="50000"/>
              </a:spcBef>
            </a:pPr>
            <a:endParaRPr lang="en-US" altLang="en-US" sz="2000" b="1" i="1">
              <a:solidFill>
                <a:srgbClr val="800000"/>
              </a:solidFill>
            </a:endParaRPr>
          </a:p>
        </p:txBody>
      </p:sp>
      <p:pic>
        <p:nvPicPr>
          <p:cNvPr id="5530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572000"/>
            <a:ext cx="22066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1" name="Oval 7"/>
          <p:cNvSpPr>
            <a:spLocks noChangeArrowheads="1"/>
          </p:cNvSpPr>
          <p:nvPr/>
        </p:nvSpPr>
        <p:spPr bwMode="auto">
          <a:xfrm>
            <a:off x="4114800" y="3124200"/>
            <a:ext cx="431800" cy="419100"/>
          </a:xfrm>
          <a:prstGeom prst="ellipse">
            <a:avLst/>
          </a:prstGeom>
          <a:solidFill>
            <a:schemeClr val="accent2"/>
          </a:solidFill>
          <a:ln w="9525">
            <a:solidFill>
              <a:schemeClr val="tx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endParaRPr lang="en-US" altLang="en-US"/>
          </a:p>
        </p:txBody>
      </p:sp>
      <p:sp>
        <p:nvSpPr>
          <p:cNvPr id="55302" name="Oval 8"/>
          <p:cNvSpPr>
            <a:spLocks noChangeArrowheads="1"/>
          </p:cNvSpPr>
          <p:nvPr/>
        </p:nvSpPr>
        <p:spPr bwMode="auto">
          <a:xfrm>
            <a:off x="5486400" y="3124200"/>
            <a:ext cx="431800" cy="419100"/>
          </a:xfrm>
          <a:prstGeom prst="ellipse">
            <a:avLst/>
          </a:prstGeom>
          <a:solidFill>
            <a:schemeClr val="accent2"/>
          </a:solidFill>
          <a:ln w="9525">
            <a:solidFill>
              <a:schemeClr val="tx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endParaRPr lang="en-US" altLang="en-US"/>
          </a:p>
        </p:txBody>
      </p:sp>
      <p:sp>
        <p:nvSpPr>
          <p:cNvPr id="55303" name="Oval 9"/>
          <p:cNvSpPr>
            <a:spLocks noChangeArrowheads="1"/>
          </p:cNvSpPr>
          <p:nvPr/>
        </p:nvSpPr>
        <p:spPr bwMode="auto">
          <a:xfrm>
            <a:off x="4572000" y="3124200"/>
            <a:ext cx="431800" cy="419100"/>
          </a:xfrm>
          <a:prstGeom prst="ellipse">
            <a:avLst/>
          </a:prstGeom>
          <a:solidFill>
            <a:schemeClr val="accent2"/>
          </a:solidFill>
          <a:ln w="9525">
            <a:solidFill>
              <a:schemeClr val="tx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endParaRPr lang="en-US" altLang="en-US"/>
          </a:p>
        </p:txBody>
      </p:sp>
      <p:sp>
        <p:nvSpPr>
          <p:cNvPr id="55304" name="Oval 10"/>
          <p:cNvSpPr>
            <a:spLocks noChangeArrowheads="1"/>
          </p:cNvSpPr>
          <p:nvPr/>
        </p:nvSpPr>
        <p:spPr bwMode="auto">
          <a:xfrm>
            <a:off x="5029200" y="3124200"/>
            <a:ext cx="431800" cy="419100"/>
          </a:xfrm>
          <a:prstGeom prst="ellipse">
            <a:avLst/>
          </a:prstGeom>
          <a:solidFill>
            <a:schemeClr val="accent2"/>
          </a:solidFill>
          <a:ln w="9525">
            <a:solidFill>
              <a:schemeClr val="tx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endParaRPr lang="en-US" altLang="en-US"/>
          </a:p>
        </p:txBody>
      </p:sp>
      <p:sp>
        <p:nvSpPr>
          <p:cNvPr id="55305" name="Oval 11"/>
          <p:cNvSpPr>
            <a:spLocks noChangeArrowheads="1"/>
          </p:cNvSpPr>
          <p:nvPr/>
        </p:nvSpPr>
        <p:spPr bwMode="auto">
          <a:xfrm>
            <a:off x="5943600" y="3124200"/>
            <a:ext cx="431800" cy="419100"/>
          </a:xfrm>
          <a:prstGeom prst="ellipse">
            <a:avLst/>
          </a:prstGeom>
          <a:solidFill>
            <a:schemeClr val="accent2"/>
          </a:solidFill>
          <a:ln w="9525">
            <a:solidFill>
              <a:schemeClr val="tx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endParaRPr lang="en-US" altLang="en-US"/>
          </a:p>
        </p:txBody>
      </p:sp>
      <p:sp>
        <p:nvSpPr>
          <p:cNvPr id="55306" name="Oval 12"/>
          <p:cNvSpPr>
            <a:spLocks noChangeArrowheads="1"/>
          </p:cNvSpPr>
          <p:nvPr/>
        </p:nvSpPr>
        <p:spPr bwMode="auto">
          <a:xfrm>
            <a:off x="6400800" y="3124200"/>
            <a:ext cx="431800" cy="419100"/>
          </a:xfrm>
          <a:prstGeom prst="ellipse">
            <a:avLst/>
          </a:prstGeom>
          <a:solidFill>
            <a:schemeClr val="accent2"/>
          </a:solidFill>
          <a:ln w="9525">
            <a:solidFill>
              <a:schemeClr val="tx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endParaRPr lang="en-US" altLang="en-US"/>
          </a:p>
        </p:txBody>
      </p:sp>
      <p:sp>
        <p:nvSpPr>
          <p:cNvPr id="55307" name="Oval 13"/>
          <p:cNvSpPr>
            <a:spLocks noChangeArrowheads="1"/>
          </p:cNvSpPr>
          <p:nvPr/>
        </p:nvSpPr>
        <p:spPr bwMode="auto">
          <a:xfrm>
            <a:off x="6858000" y="3124200"/>
            <a:ext cx="431800" cy="419100"/>
          </a:xfrm>
          <a:prstGeom prst="ellipse">
            <a:avLst/>
          </a:prstGeom>
          <a:solidFill>
            <a:schemeClr val="accent2"/>
          </a:solidFill>
          <a:ln w="9525">
            <a:solidFill>
              <a:schemeClr val="tx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endParaRPr lang="en-US" altLang="en-US"/>
          </a:p>
        </p:txBody>
      </p:sp>
      <p:pic>
        <p:nvPicPr>
          <p:cNvPr id="55308" name="Picture 14" descr="j02305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57200"/>
            <a:ext cx="160972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9" name="Text Box 15"/>
          <p:cNvSpPr txBox="1">
            <a:spLocks noChangeArrowheads="1"/>
          </p:cNvSpPr>
          <p:nvPr/>
        </p:nvSpPr>
        <p:spPr bwMode="auto">
          <a:xfrm>
            <a:off x="914400" y="5334000"/>
            <a:ext cx="470535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lvl="1">
              <a:spcBef>
                <a:spcPct val="50000"/>
              </a:spcBef>
            </a:pPr>
            <a:r>
              <a:rPr lang="en-US" altLang="en-US" sz="2400">
                <a:solidFill>
                  <a:srgbClr val="333399"/>
                </a:solidFill>
              </a:rPr>
              <a:t> </a:t>
            </a:r>
            <a:r>
              <a:rPr lang="en-US" altLang="en-US" sz="2400" b="1" i="1">
                <a:solidFill>
                  <a:srgbClr val="333399"/>
                </a:solidFill>
              </a:rPr>
              <a:t>A system is interdependent</a:t>
            </a:r>
          </a:p>
          <a:p>
            <a:pPr>
              <a:lnSpc>
                <a:spcPct val="90000"/>
              </a:lnSpc>
            </a:pPr>
            <a:endParaRPr lang="en-US" altLang="en-US" sz="2400">
              <a:solidFill>
                <a:srgbClr val="333399"/>
              </a:solidFill>
            </a:endParaRPr>
          </a:p>
        </p:txBody>
      </p:sp>
      <p:sp>
        <p:nvSpPr>
          <p:cNvPr id="55310" name="TextBox 1"/>
          <p:cNvSpPr txBox="1">
            <a:spLocks noChangeArrowheads="1"/>
          </p:cNvSpPr>
          <p:nvPr/>
        </p:nvSpPr>
        <p:spPr bwMode="auto">
          <a:xfrm>
            <a:off x="317500" y="47625"/>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5</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ext Box 2"/>
          <p:cNvSpPr txBox="1">
            <a:spLocks noChangeArrowheads="1"/>
          </p:cNvSpPr>
          <p:nvPr/>
        </p:nvSpPr>
        <p:spPr bwMode="auto">
          <a:xfrm>
            <a:off x="365125" y="919163"/>
            <a:ext cx="8077200" cy="5854700"/>
          </a:xfrm>
          <a:prstGeom prst="rect">
            <a:avLst/>
          </a:prstGeom>
          <a:noFill/>
          <a:ln>
            <a:noFill/>
          </a:ln>
          <a:effectLst/>
          <a:extLst>
            <a:ext uri="{909E8E84-426E-40DD-AFC4-6F175D3DCCD1}">
              <a14:hiddenFill xmlns:a14="http://schemas.microsoft.com/office/drawing/2010/main">
                <a:solidFill>
                  <a:srgbClr val="67676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400">
                <a:solidFill>
                  <a:schemeClr val="tx1"/>
                </a:solidFill>
                <a:latin typeface="Arial" panose="020B0604020202020204" pitchFamily="34" charset="0"/>
              </a:defRPr>
            </a:lvl1pPr>
            <a:lvl2pPr marL="742950" indent="-22860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buFontTx/>
              <a:buChar char="•"/>
            </a:pPr>
            <a:endParaRPr lang="en-US" altLang="en-US" sz="2400" b="1">
              <a:solidFill>
                <a:srgbClr val="333399"/>
              </a:solidFill>
            </a:endParaRPr>
          </a:p>
          <a:p>
            <a:pPr>
              <a:lnSpc>
                <a:spcPct val="90000"/>
              </a:lnSpc>
              <a:buFontTx/>
              <a:buChar char="•"/>
            </a:pPr>
            <a:r>
              <a:rPr lang="en-US" altLang="en-US" sz="2400" b="1">
                <a:solidFill>
                  <a:srgbClr val="FF0000"/>
                </a:solidFill>
              </a:rPr>
              <a:t>Performance weaknesses</a:t>
            </a:r>
            <a:r>
              <a:rPr lang="en-US" altLang="en-US" sz="2400" b="1">
                <a:solidFill>
                  <a:srgbClr val="333399"/>
                </a:solidFill>
              </a:rPr>
              <a:t> - General failure to effectively carry out safety policies, programs, plans, processes, procedures, practices</a:t>
            </a:r>
          </a:p>
          <a:p>
            <a:pPr>
              <a:lnSpc>
                <a:spcPct val="90000"/>
              </a:lnSpc>
              <a:buFontTx/>
              <a:buChar char="•"/>
            </a:pPr>
            <a:endParaRPr lang="en-US" altLang="en-US" sz="2400" b="1">
              <a:solidFill>
                <a:srgbClr val="333399"/>
              </a:solidFill>
            </a:endParaRPr>
          </a:p>
          <a:p>
            <a:pPr>
              <a:lnSpc>
                <a:spcPct val="90000"/>
              </a:lnSpc>
              <a:buFontTx/>
              <a:buChar char="•"/>
            </a:pPr>
            <a:r>
              <a:rPr lang="en-US" altLang="en-US" sz="2400" b="1">
                <a:solidFill>
                  <a:srgbClr val="FF0000"/>
                </a:solidFill>
              </a:rPr>
              <a:t>Program design weaknesses</a:t>
            </a:r>
            <a:r>
              <a:rPr lang="en-US" altLang="en-US" sz="2400" b="1">
                <a:solidFill>
                  <a:srgbClr val="333399"/>
                </a:solidFill>
              </a:rPr>
              <a:t> - Failure to effectively develop safety policies, programs, plans, processes, procedures, practices</a:t>
            </a:r>
          </a:p>
          <a:p>
            <a:pPr>
              <a:lnSpc>
                <a:spcPct val="90000"/>
              </a:lnSpc>
              <a:buFontTx/>
              <a:buChar char="•"/>
            </a:pPr>
            <a:endParaRPr lang="en-US" altLang="en-US" sz="2400" b="1">
              <a:solidFill>
                <a:srgbClr val="333399"/>
              </a:solidFill>
            </a:endParaRPr>
          </a:p>
          <a:p>
            <a:pPr>
              <a:lnSpc>
                <a:spcPct val="90000"/>
              </a:lnSpc>
              <a:buFontTx/>
              <a:buChar char="•"/>
            </a:pPr>
            <a:endParaRPr lang="en-US" altLang="en-US" sz="2400" b="1">
              <a:solidFill>
                <a:srgbClr val="333399"/>
              </a:solidFill>
            </a:endParaRPr>
          </a:p>
          <a:p>
            <a:pPr>
              <a:buFontTx/>
              <a:buChar char="•"/>
            </a:pPr>
            <a:r>
              <a:rPr lang="en-US" altLang="en-US" sz="2400" b="1">
                <a:solidFill>
                  <a:srgbClr val="006600"/>
                </a:solidFill>
              </a:rPr>
              <a:t>Result in </a:t>
            </a:r>
            <a:r>
              <a:rPr lang="en-US" altLang="en-US" sz="2400" b="1">
                <a:solidFill>
                  <a:srgbClr val="333399"/>
                </a:solidFill>
              </a:rPr>
              <a:t>common or repeated hazardous conditions and unsafe/inappropriate performance</a:t>
            </a:r>
          </a:p>
          <a:p>
            <a:pPr>
              <a:buFontTx/>
              <a:buChar char="•"/>
            </a:pPr>
            <a:endParaRPr lang="en-US" altLang="en-US" sz="2400" b="1">
              <a:solidFill>
                <a:srgbClr val="333399"/>
              </a:solidFill>
            </a:endParaRPr>
          </a:p>
          <a:p>
            <a:pPr>
              <a:buFontTx/>
              <a:buChar char="•"/>
            </a:pPr>
            <a:r>
              <a:rPr lang="en-US" altLang="en-US" sz="2400" b="1">
                <a:solidFill>
                  <a:srgbClr val="333399"/>
                </a:solidFill>
              </a:rPr>
              <a:t>If you're pointing a group or a written plan, policy, procedure, it's probably a root cause. </a:t>
            </a:r>
          </a:p>
          <a:p>
            <a:pPr>
              <a:spcBef>
                <a:spcPct val="50000"/>
              </a:spcBef>
            </a:pPr>
            <a:endParaRPr lang="en-US" altLang="en-US" sz="2400" b="1">
              <a:solidFill>
                <a:srgbClr val="333399"/>
              </a:solidFill>
            </a:endParaRPr>
          </a:p>
        </p:txBody>
      </p:sp>
      <p:sp>
        <p:nvSpPr>
          <p:cNvPr id="243715" name="Text Box 3"/>
          <p:cNvSpPr txBox="1">
            <a:spLocks noChangeArrowheads="1"/>
          </p:cNvSpPr>
          <p:nvPr/>
        </p:nvSpPr>
        <p:spPr bwMode="auto">
          <a:xfrm>
            <a:off x="365125" y="400050"/>
            <a:ext cx="5745163" cy="584200"/>
          </a:xfrm>
          <a:prstGeom prst="rect">
            <a:avLst/>
          </a:prstGeom>
          <a:noFill/>
          <a:ln>
            <a:noFill/>
          </a:ln>
          <a:effectLst/>
          <a:extLst>
            <a:ext uri="{909E8E84-426E-40DD-AFC4-6F175D3DCCD1}">
              <a14:hiddenFill xmlns:a14="http://schemas.microsoft.com/office/drawing/2010/main">
                <a:solidFill>
                  <a:srgbClr val="67676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3200" b="1">
                <a:solidFill>
                  <a:srgbClr val="006600"/>
                </a:solidFill>
              </a:rPr>
              <a:t>Root Causes of the Accident</a:t>
            </a:r>
            <a:endParaRPr lang="en-US" altLang="en-US" sz="2800" b="1">
              <a:solidFill>
                <a:srgbClr val="006600"/>
              </a:solidFill>
            </a:endParaRPr>
          </a:p>
        </p:txBody>
      </p:sp>
      <p:sp>
        <p:nvSpPr>
          <p:cNvPr id="243716" name="TextBox 4"/>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35</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ext Placeholder 10"/>
          <p:cNvSpPr>
            <a:spLocks noGrp="1"/>
          </p:cNvSpPr>
          <p:nvPr>
            <p:ph type="body" idx="1"/>
          </p:nvPr>
        </p:nvSpPr>
        <p:spPr bwMode="auto">
          <a:xfrm>
            <a:off x="609600" y="1600200"/>
            <a:ext cx="4040188" cy="63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mtClean="0">
                <a:solidFill>
                  <a:srgbClr val="7030A0"/>
                </a:solidFill>
              </a:rPr>
              <a:t>3 Primary Tasks</a:t>
            </a:r>
          </a:p>
        </p:txBody>
      </p:sp>
      <p:sp>
        <p:nvSpPr>
          <p:cNvPr id="245763" name="Text Placeholder 11"/>
          <p:cNvSpPr>
            <a:spLocks noGrp="1"/>
          </p:cNvSpPr>
          <p:nvPr>
            <p:ph type="body" sz="half" idx="3"/>
          </p:nvPr>
        </p:nvSpPr>
        <p:spPr bwMode="auto">
          <a:xfrm>
            <a:off x="4797425" y="1600200"/>
            <a:ext cx="4041775" cy="63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mtClean="0">
                <a:solidFill>
                  <a:srgbClr val="7030A0"/>
                </a:solidFill>
              </a:rPr>
              <a:t>6 Basic Steps</a:t>
            </a:r>
          </a:p>
        </p:txBody>
      </p:sp>
      <p:sp>
        <p:nvSpPr>
          <p:cNvPr id="245764" name="Content Placeholder 2"/>
          <p:cNvSpPr>
            <a:spLocks noGrp="1"/>
          </p:cNvSpPr>
          <p:nvPr>
            <p:ph sz="quarter" idx="2"/>
          </p:nvPr>
        </p:nvSpPr>
        <p:spPr bwMode="auto">
          <a:xfrm>
            <a:off x="463550" y="2133600"/>
            <a:ext cx="4040188" cy="4227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a:p>
            <a:r>
              <a:rPr lang="en-US" altLang="en-US" smtClean="0">
                <a:solidFill>
                  <a:srgbClr val="006600"/>
                </a:solidFill>
              </a:rPr>
              <a:t>Gather Information</a:t>
            </a:r>
          </a:p>
          <a:p>
            <a:endParaRPr lang="en-US" altLang="en-US" smtClean="0"/>
          </a:p>
          <a:p>
            <a:endParaRPr lang="en-US" altLang="en-US" smtClean="0"/>
          </a:p>
          <a:p>
            <a:r>
              <a:rPr lang="en-US" altLang="en-US" smtClean="0">
                <a:solidFill>
                  <a:srgbClr val="006600"/>
                </a:solidFill>
              </a:rPr>
              <a:t>Analyze the Facts</a:t>
            </a:r>
          </a:p>
          <a:p>
            <a:endParaRPr lang="en-US" altLang="en-US" smtClean="0"/>
          </a:p>
          <a:p>
            <a:endParaRPr lang="en-US" altLang="en-US" smtClean="0"/>
          </a:p>
          <a:p>
            <a:endParaRPr lang="en-US" altLang="en-US" smtClean="0"/>
          </a:p>
          <a:p>
            <a:r>
              <a:rPr lang="en-US" altLang="en-US" smtClean="0">
                <a:solidFill>
                  <a:srgbClr val="006600"/>
                </a:solidFill>
              </a:rPr>
              <a:t>Implement Solutions</a:t>
            </a:r>
          </a:p>
        </p:txBody>
      </p:sp>
      <p:sp>
        <p:nvSpPr>
          <p:cNvPr id="245765" name="Content Placeholder 2"/>
          <p:cNvSpPr>
            <a:spLocks noGrp="1"/>
          </p:cNvSpPr>
          <p:nvPr>
            <p:ph sz="quarter" idx="4"/>
          </p:nvPr>
        </p:nvSpPr>
        <p:spPr bwMode="auto">
          <a:xfrm>
            <a:off x="4645025" y="2362200"/>
            <a:ext cx="4346575" cy="3998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lnSpc>
                <a:spcPct val="80000"/>
              </a:lnSpc>
              <a:buFontTx/>
              <a:buAutoNum type="arabicPeriod"/>
            </a:pPr>
            <a:r>
              <a:rPr lang="en-US" altLang="en-US" smtClean="0">
                <a:solidFill>
                  <a:srgbClr val="800000"/>
                </a:solidFill>
              </a:rPr>
              <a:t>Secure the Accident Scene</a:t>
            </a:r>
          </a:p>
          <a:p>
            <a:pPr marL="457200" indent="-457200">
              <a:lnSpc>
                <a:spcPct val="80000"/>
              </a:lnSpc>
              <a:buFontTx/>
              <a:buAutoNum type="arabicPeriod"/>
            </a:pPr>
            <a:r>
              <a:rPr lang="en-US" altLang="en-US" smtClean="0">
                <a:solidFill>
                  <a:srgbClr val="800000"/>
                </a:solidFill>
              </a:rPr>
              <a:t>Collect the Facts</a:t>
            </a:r>
          </a:p>
          <a:p>
            <a:pPr marL="457200" indent="-457200">
              <a:lnSpc>
                <a:spcPct val="80000"/>
              </a:lnSpc>
              <a:buFontTx/>
              <a:buAutoNum type="arabicPeriod"/>
            </a:pPr>
            <a:endParaRPr lang="en-US" altLang="en-US" smtClean="0"/>
          </a:p>
          <a:p>
            <a:pPr marL="457200" indent="-457200">
              <a:lnSpc>
                <a:spcPct val="80000"/>
              </a:lnSpc>
              <a:buFontTx/>
              <a:buAutoNum type="arabicPeriod"/>
            </a:pPr>
            <a:r>
              <a:rPr lang="en-US" altLang="en-US" smtClean="0">
                <a:solidFill>
                  <a:srgbClr val="FF5050"/>
                </a:solidFill>
              </a:rPr>
              <a:t>Develop the Sequence of Events</a:t>
            </a:r>
          </a:p>
          <a:p>
            <a:pPr marL="457200" indent="-457200">
              <a:lnSpc>
                <a:spcPct val="80000"/>
              </a:lnSpc>
              <a:buFontTx/>
              <a:buAutoNum type="arabicPeriod"/>
            </a:pPr>
            <a:r>
              <a:rPr lang="en-US" altLang="en-US" smtClean="0">
                <a:solidFill>
                  <a:srgbClr val="FF5050"/>
                </a:solidFill>
              </a:rPr>
              <a:t>Determine the Causes</a:t>
            </a:r>
            <a:r>
              <a:rPr lang="en-US" altLang="en-US" smtClean="0"/>
              <a:t>	</a:t>
            </a:r>
          </a:p>
          <a:p>
            <a:pPr marL="457200" indent="-457200">
              <a:lnSpc>
                <a:spcPct val="80000"/>
              </a:lnSpc>
              <a:buFontTx/>
              <a:buAutoNum type="arabicPeriod"/>
            </a:pPr>
            <a:r>
              <a:rPr lang="en-US" altLang="en-US" smtClean="0">
                <a:solidFill>
                  <a:srgbClr val="0000CC"/>
                </a:solidFill>
              </a:rPr>
              <a:t>Recommend Improvements</a:t>
            </a:r>
          </a:p>
          <a:p>
            <a:pPr marL="457200" indent="-457200">
              <a:lnSpc>
                <a:spcPct val="80000"/>
              </a:lnSpc>
              <a:buFontTx/>
              <a:buAutoNum type="arabicPeriod"/>
            </a:pPr>
            <a:r>
              <a:rPr lang="en-US" altLang="en-US" smtClean="0">
                <a:solidFill>
                  <a:srgbClr val="0000CC"/>
                </a:solidFill>
              </a:rPr>
              <a:t>Write the Report</a:t>
            </a:r>
          </a:p>
        </p:txBody>
      </p:sp>
      <p:cxnSp>
        <p:nvCxnSpPr>
          <p:cNvPr id="245766" name="Straight Connector 6"/>
          <p:cNvCxnSpPr>
            <a:cxnSpLocks noChangeShapeType="1"/>
          </p:cNvCxnSpPr>
          <p:nvPr/>
        </p:nvCxnSpPr>
        <p:spPr bwMode="auto">
          <a:xfrm flipH="1">
            <a:off x="457200" y="3581400"/>
            <a:ext cx="83058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45767" name="Straight Connector 8"/>
          <p:cNvCxnSpPr>
            <a:cxnSpLocks noChangeShapeType="1"/>
          </p:cNvCxnSpPr>
          <p:nvPr/>
        </p:nvCxnSpPr>
        <p:spPr bwMode="auto">
          <a:xfrm flipH="1">
            <a:off x="457200" y="5105400"/>
            <a:ext cx="83058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45768" name="Text Box 2"/>
          <p:cNvSpPr txBox="1">
            <a:spLocks noChangeArrowheads="1"/>
          </p:cNvSpPr>
          <p:nvPr/>
        </p:nvSpPr>
        <p:spPr bwMode="auto">
          <a:xfrm>
            <a:off x="1828800" y="684213"/>
            <a:ext cx="7010400" cy="52228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800" b="1" i="1" u="sng">
                <a:solidFill>
                  <a:srgbClr val="006666"/>
                </a:solidFill>
              </a:rPr>
              <a:t>The six-step accident analysis process</a:t>
            </a:r>
          </a:p>
        </p:txBody>
      </p:sp>
      <p:pic>
        <p:nvPicPr>
          <p:cNvPr id="2457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4975"/>
            <a:ext cx="1166813" cy="1241425"/>
          </a:xfrm>
          <a:prstGeom prst="rect">
            <a:avLst/>
          </a:prstGeom>
          <a:noFill/>
          <a:ln>
            <a:noFill/>
          </a:ln>
          <a:effectLst/>
          <a:extLst>
            <a:ext uri="{909E8E84-426E-40DD-AFC4-6F175D3DCCD1}">
              <a14:hiddenFill xmlns:a14="http://schemas.microsoft.com/office/drawing/2010/main">
                <a:solidFill>
                  <a:srgbClr val="67676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70" name="TextBox 10"/>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36</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ChangeArrowheads="1"/>
          </p:cNvSpPr>
          <p:nvPr/>
        </p:nvSpPr>
        <p:spPr bwMode="auto">
          <a:xfrm>
            <a:off x="1135092" y="405078"/>
            <a:ext cx="7627908" cy="589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2917825"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3600" b="1" dirty="0" smtClean="0">
                <a:solidFill>
                  <a:srgbClr val="660066"/>
                </a:solidFill>
              </a:rPr>
              <a:t>Three phases of analysis</a:t>
            </a:r>
          </a:p>
          <a:p>
            <a:pPr lvl="1">
              <a:spcBef>
                <a:spcPct val="50000"/>
              </a:spcBef>
              <a:buFontTx/>
              <a:buChar char="•"/>
              <a:defRPr/>
            </a:pPr>
            <a:r>
              <a:rPr lang="en-US" altLang="en-US" sz="2800" b="1" dirty="0" smtClean="0">
                <a:solidFill>
                  <a:srgbClr val="660033"/>
                </a:solidFill>
              </a:rPr>
              <a:t>Injury analysis</a:t>
            </a:r>
          </a:p>
          <a:p>
            <a:pPr lvl="7">
              <a:spcBef>
                <a:spcPct val="50000"/>
              </a:spcBef>
              <a:buFontTx/>
              <a:buChar char="•"/>
              <a:defRPr/>
            </a:pPr>
            <a:r>
              <a:rPr lang="en-US" altLang="en-US" sz="2000" b="1" dirty="0" smtClean="0">
                <a:solidFill>
                  <a:srgbClr val="660033"/>
                </a:solidFill>
              </a:rPr>
              <a:t>Identify direct cause</a:t>
            </a:r>
          </a:p>
          <a:p>
            <a:pPr lvl="1">
              <a:spcBef>
                <a:spcPct val="50000"/>
              </a:spcBef>
              <a:buFontTx/>
              <a:buChar char="•"/>
              <a:defRPr/>
            </a:pPr>
            <a:r>
              <a:rPr lang="en-US" altLang="en-US" sz="2800" b="1" dirty="0" smtClean="0">
                <a:solidFill>
                  <a:srgbClr val="336600"/>
                </a:solidFill>
              </a:rPr>
              <a:t>Event analysis</a:t>
            </a:r>
          </a:p>
          <a:p>
            <a:pPr lvl="7">
              <a:spcBef>
                <a:spcPct val="50000"/>
              </a:spcBef>
              <a:buFontTx/>
              <a:buChar char="•"/>
              <a:defRPr/>
            </a:pPr>
            <a:r>
              <a:rPr lang="en-US" altLang="en-US" sz="2000" b="1" dirty="0" smtClean="0">
                <a:solidFill>
                  <a:srgbClr val="336600"/>
                </a:solidFill>
              </a:rPr>
              <a:t>Identify indirect or surface cause(s)</a:t>
            </a:r>
          </a:p>
          <a:p>
            <a:pPr lvl="7">
              <a:spcBef>
                <a:spcPct val="50000"/>
              </a:spcBef>
              <a:buFontTx/>
              <a:buChar char="•"/>
              <a:defRPr/>
            </a:pPr>
            <a:r>
              <a:rPr lang="en-US" altLang="en-US" sz="2000" b="1" dirty="0" smtClean="0">
                <a:solidFill>
                  <a:srgbClr val="336600"/>
                </a:solidFill>
              </a:rPr>
              <a:t>Conditions or behaviors</a:t>
            </a:r>
          </a:p>
          <a:p>
            <a:pPr lvl="1">
              <a:spcBef>
                <a:spcPct val="50000"/>
              </a:spcBef>
              <a:buFontTx/>
              <a:buChar char="•"/>
              <a:defRPr/>
            </a:pPr>
            <a:r>
              <a:rPr lang="en-US" altLang="en-US" sz="2800" b="1" dirty="0" smtClean="0">
                <a:solidFill>
                  <a:srgbClr val="003399"/>
                </a:solidFill>
              </a:rPr>
              <a:t>Systems analysis</a:t>
            </a:r>
          </a:p>
          <a:p>
            <a:pPr lvl="7">
              <a:spcBef>
                <a:spcPct val="50000"/>
              </a:spcBef>
              <a:buFontTx/>
              <a:buChar char="•"/>
              <a:defRPr/>
            </a:pPr>
            <a:r>
              <a:rPr lang="en-US" altLang="en-US" sz="2000" b="1" dirty="0" smtClean="0">
                <a:solidFill>
                  <a:srgbClr val="003399"/>
                </a:solidFill>
              </a:rPr>
              <a:t>Identify root cause(s)</a:t>
            </a:r>
          </a:p>
          <a:p>
            <a:pPr lvl="7">
              <a:spcBef>
                <a:spcPct val="50000"/>
              </a:spcBef>
              <a:buFontTx/>
              <a:buChar char="•"/>
              <a:defRPr/>
            </a:pPr>
            <a:r>
              <a:rPr lang="en-US" altLang="en-US" sz="2000" b="1" dirty="0" smtClean="0">
                <a:solidFill>
                  <a:srgbClr val="003399"/>
                </a:solidFill>
              </a:rPr>
              <a:t>SHMS weaknesses</a:t>
            </a:r>
          </a:p>
          <a:p>
            <a:pPr lvl="8">
              <a:spcBef>
                <a:spcPct val="50000"/>
              </a:spcBef>
              <a:buFontTx/>
              <a:buChar char="•"/>
              <a:defRPr/>
            </a:pPr>
            <a:r>
              <a:rPr lang="en-US" altLang="en-US" sz="1800" b="1" dirty="0" smtClean="0">
                <a:solidFill>
                  <a:srgbClr val="003399"/>
                </a:solidFill>
              </a:rPr>
              <a:t>Policies, procedures, plans, processes, programs, practices</a:t>
            </a:r>
          </a:p>
        </p:txBody>
      </p:sp>
      <p:sp>
        <p:nvSpPr>
          <p:cNvPr id="247811" name="Text Box 3"/>
          <p:cNvSpPr txBox="1">
            <a:spLocks noChangeArrowheads="1"/>
          </p:cNvSpPr>
          <p:nvPr/>
        </p:nvSpPr>
        <p:spPr bwMode="auto">
          <a:xfrm rot="-2200448">
            <a:off x="1789113" y="1628775"/>
            <a:ext cx="101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400" b="1">
                <a:solidFill>
                  <a:srgbClr val="CC3300"/>
                </a:solidFill>
              </a:rPr>
              <a:t>Why?</a:t>
            </a:r>
          </a:p>
        </p:txBody>
      </p:sp>
      <p:pic>
        <p:nvPicPr>
          <p:cNvPr id="247812" name="Picture 4" descr="PE0303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90738"/>
            <a:ext cx="2360613"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3" name="TextBox 5"/>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36</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ChangeArrowheads="1"/>
          </p:cNvSpPr>
          <p:nvPr/>
        </p:nvSpPr>
        <p:spPr bwMode="auto">
          <a:xfrm>
            <a:off x="381000" y="1354138"/>
            <a:ext cx="83820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lnSpc>
                <a:spcPct val="90000"/>
              </a:lnSpc>
            </a:pPr>
            <a:r>
              <a:rPr lang="en-US" altLang="en-US" sz="2800" b="1"/>
              <a:t>ELEMENT 4 – </a:t>
            </a:r>
          </a:p>
          <a:p>
            <a:pPr algn="ctr">
              <a:lnSpc>
                <a:spcPct val="90000"/>
              </a:lnSpc>
            </a:pPr>
            <a:r>
              <a:rPr lang="en-US" altLang="en-US" sz="2800" b="1">
                <a:solidFill>
                  <a:srgbClr val="AA5654"/>
                </a:solidFill>
              </a:rPr>
              <a:t>HAZARD PREVENTION AND CONTROL</a:t>
            </a:r>
          </a:p>
          <a:p>
            <a:pPr>
              <a:lnSpc>
                <a:spcPct val="90000"/>
              </a:lnSpc>
            </a:pPr>
            <a:endParaRPr lang="en-US" altLang="en-US" sz="2800" b="1">
              <a:solidFill>
                <a:schemeClr val="accent1"/>
              </a:solidFill>
            </a:endParaRPr>
          </a:p>
          <a:p>
            <a:pPr>
              <a:lnSpc>
                <a:spcPct val="90000"/>
              </a:lnSpc>
            </a:pPr>
            <a:endParaRPr lang="en-US" altLang="en-US" sz="2800" b="1">
              <a:solidFill>
                <a:schemeClr val="accent1"/>
              </a:solidFill>
            </a:endParaRPr>
          </a:p>
          <a:p>
            <a:pPr>
              <a:lnSpc>
                <a:spcPct val="90000"/>
              </a:lnSpc>
            </a:pPr>
            <a:r>
              <a:rPr lang="en-US" altLang="en-US" sz="2800" b="1">
                <a:solidFill>
                  <a:schemeClr val="accent1"/>
                </a:solidFill>
              </a:rPr>
              <a:t>Controlling the Hazards You Identify</a:t>
            </a:r>
          </a:p>
        </p:txBody>
      </p:sp>
      <p:sp>
        <p:nvSpPr>
          <p:cNvPr id="249859" name="Text Box 27"/>
          <p:cNvSpPr txBox="1">
            <a:spLocks noChangeArrowheads="1"/>
          </p:cNvSpPr>
          <p:nvPr/>
        </p:nvSpPr>
        <p:spPr bwMode="auto">
          <a:xfrm>
            <a:off x="381000" y="3581400"/>
            <a:ext cx="8382000" cy="2722563"/>
          </a:xfrm>
          <a:prstGeom prst="rect">
            <a:avLst/>
          </a:prstGeom>
          <a:solidFill>
            <a:srgbClr val="FFFFCC"/>
          </a:solidFill>
          <a:ln w="12700">
            <a:solidFill>
              <a:schemeClr val="tx1"/>
            </a:solidFill>
            <a:miter lim="800000"/>
            <a:headEnd type="none" w="sm" len="sm"/>
            <a:tailEnd type="none" w="sm" len="sm"/>
          </a:ln>
          <a:effectLst>
            <a:outerShdw dist="35921" dir="2700000" algn="ctr" rotWithShape="0">
              <a:schemeClr val="bg2"/>
            </a:outerShdw>
          </a:effec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800" b="1">
                <a:solidFill>
                  <a:srgbClr val="800000"/>
                </a:solidFill>
              </a:rPr>
              <a:t>437-001-0760(6)  Extraordinary Hazards.</a:t>
            </a:r>
            <a:r>
              <a:rPr lang="en-US" altLang="en-US" sz="2400"/>
              <a:t>  </a:t>
            </a:r>
            <a:r>
              <a:rPr lang="en-US" altLang="en-US" sz="2400">
                <a:solidFill>
                  <a:srgbClr val="660066"/>
                </a:solidFill>
              </a:rPr>
              <a:t>When conditions arise that cause unusual or extraordinary hazards to workers, additional means and precautions shall be taken to protect workers or to control hazardous exposure.  If the operation cannot be made reasonably safe, regular work shall be discontinued while such abnormal conditions exist, or until adequate safety of workers is ensured.</a:t>
            </a:r>
          </a:p>
        </p:txBody>
      </p:sp>
      <p:pic>
        <p:nvPicPr>
          <p:cNvPr id="249860" name="Picture 4" descr="BD10371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455613"/>
            <a:ext cx="117157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861" name="Picture 3" descr="j01243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79375"/>
            <a:ext cx="914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862" name="Picture 3" descr="j00978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66675"/>
            <a:ext cx="10858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863" name="Picture 4" descr="j02713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279400"/>
            <a:ext cx="106045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64" name="TextBox 8"/>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37</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6" name="Rectangle 3"/>
          <p:cNvSpPr>
            <a:spLocks noGrp="1" noChangeArrowheads="1"/>
          </p:cNvSpPr>
          <p:nvPr>
            <p:ph idx="1"/>
          </p:nvPr>
        </p:nvSpPr>
        <p:spPr bwMode="auto">
          <a:xfrm>
            <a:off x="76200" y="1671638"/>
            <a:ext cx="4495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buFontTx/>
              <a:buNone/>
            </a:pPr>
            <a:r>
              <a:rPr lang="en-US" altLang="en-US" sz="2400" smtClean="0">
                <a:solidFill>
                  <a:srgbClr val="0000FF"/>
                </a:solidFill>
              </a:rPr>
              <a:t>Once the hazards have been identified and analyzed</a:t>
            </a:r>
            <a:r>
              <a:rPr lang="en-US" altLang="en-US" sz="2400" smtClean="0"/>
              <a:t>, </a:t>
            </a:r>
            <a:r>
              <a:rPr lang="en-US" altLang="en-US" sz="2400" smtClean="0">
                <a:solidFill>
                  <a:srgbClr val="FF0000"/>
                </a:solidFill>
              </a:rPr>
              <a:t>they must be prevented or controlled.</a:t>
            </a:r>
            <a:r>
              <a:rPr lang="en-US" altLang="en-US" sz="2400" smtClean="0"/>
              <a:t>							</a:t>
            </a:r>
          </a:p>
          <a:p>
            <a:pPr lvl="1" eaLnBrk="1" hangingPunct="1">
              <a:buFontTx/>
              <a:buNone/>
            </a:pPr>
            <a:r>
              <a:rPr lang="en-US" altLang="en-US" sz="2400" smtClean="0"/>
              <a:t>The </a:t>
            </a:r>
            <a:r>
              <a:rPr lang="en-US" altLang="en-US" sz="2400" smtClean="0">
                <a:solidFill>
                  <a:srgbClr val="0000FF"/>
                </a:solidFill>
              </a:rPr>
              <a:t>safety of the employee must be protected</a:t>
            </a:r>
            <a:r>
              <a:rPr lang="en-US" altLang="en-US" sz="2400" smtClean="0"/>
              <a:t> by </a:t>
            </a:r>
            <a:r>
              <a:rPr lang="en-US" altLang="en-US" sz="2400" smtClean="0">
                <a:solidFill>
                  <a:srgbClr val="FF0000"/>
                </a:solidFill>
              </a:rPr>
              <a:t>eliminating the hazards </a:t>
            </a:r>
            <a:r>
              <a:rPr lang="en-US" altLang="en-US" sz="2400" smtClean="0">
                <a:solidFill>
                  <a:schemeClr val="accent2"/>
                </a:solidFill>
              </a:rPr>
              <a:t>or</a:t>
            </a:r>
            <a:r>
              <a:rPr lang="en-US" altLang="en-US" sz="2400" smtClean="0">
                <a:solidFill>
                  <a:srgbClr val="FF0000"/>
                </a:solidFill>
              </a:rPr>
              <a:t> providing effective</a:t>
            </a:r>
            <a:r>
              <a:rPr lang="en-US" altLang="en-US" sz="2400" smtClean="0"/>
              <a:t> engineering and/or administrative </a:t>
            </a:r>
            <a:r>
              <a:rPr lang="en-US" altLang="en-US" sz="2400" smtClean="0">
                <a:solidFill>
                  <a:srgbClr val="FF0000"/>
                </a:solidFill>
              </a:rPr>
              <a:t>controls.</a:t>
            </a:r>
            <a:endParaRPr lang="en-US" altLang="en-US" sz="2400" smtClean="0"/>
          </a:p>
        </p:txBody>
      </p:sp>
      <p:sp>
        <p:nvSpPr>
          <p:cNvPr id="251907" name="Rectangle 2"/>
          <p:cNvSpPr>
            <a:spLocks noGrp="1" noChangeArrowheads="1"/>
          </p:cNvSpPr>
          <p:nvPr>
            <p:ph type="title"/>
          </p:nvPr>
        </p:nvSpPr>
        <p:spPr bwMode="auto">
          <a:xfrm>
            <a:off x="685800" y="533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Hazard Prevention and Control</a:t>
            </a:r>
          </a:p>
        </p:txBody>
      </p:sp>
      <p:graphicFrame>
        <p:nvGraphicFramePr>
          <p:cNvPr id="251908" name="Object 4"/>
          <p:cNvGraphicFramePr>
            <a:graphicFrameLocks noChangeAspect="1"/>
          </p:cNvGraphicFramePr>
          <p:nvPr/>
        </p:nvGraphicFramePr>
        <p:xfrm>
          <a:off x="4876800" y="1905000"/>
          <a:ext cx="4113213" cy="4191000"/>
        </p:xfrm>
        <a:graphic>
          <a:graphicData uri="http://schemas.openxmlformats.org/presentationml/2006/ole">
            <mc:AlternateContent xmlns:mc="http://schemas.openxmlformats.org/markup-compatibility/2006">
              <mc:Choice xmlns:v="urn:schemas-microsoft-com:vml" Requires="v">
                <p:oleObj spid="_x0000_s251910" name="Photo Editor Photo" r:id="rId4" imgW="4323810" imgH="4342857" progId="">
                  <p:embed/>
                </p:oleObj>
              </mc:Choice>
              <mc:Fallback>
                <p:oleObj name="Photo Editor Photo" r:id="rId4" imgW="4323810" imgH="4342857"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905000"/>
                        <a:ext cx="411321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1909" name="TextBox 5"/>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37</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4"/>
          <p:cNvSpPr>
            <a:spLocks noChangeArrowheads="1"/>
          </p:cNvSpPr>
          <p:nvPr/>
        </p:nvSpPr>
        <p:spPr bwMode="auto">
          <a:xfrm>
            <a:off x="2819400" y="1143000"/>
            <a:ext cx="4084638"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2400" b="1">
                <a:solidFill>
                  <a:srgbClr val="000080"/>
                </a:solidFill>
              </a:rPr>
              <a:t>1.  Engineering Controls</a:t>
            </a:r>
          </a:p>
        </p:txBody>
      </p:sp>
      <p:sp>
        <p:nvSpPr>
          <p:cNvPr id="253955" name="Rectangle 5"/>
          <p:cNvSpPr>
            <a:spLocks noChangeArrowheads="1"/>
          </p:cNvSpPr>
          <p:nvPr/>
        </p:nvSpPr>
        <p:spPr bwMode="auto">
          <a:xfrm>
            <a:off x="533400" y="2667000"/>
            <a:ext cx="4724400"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2400" b="1">
                <a:solidFill>
                  <a:srgbClr val="006600"/>
                </a:solidFill>
              </a:rPr>
              <a:t>2.  Administrative Controls</a:t>
            </a:r>
          </a:p>
        </p:txBody>
      </p:sp>
      <p:sp>
        <p:nvSpPr>
          <p:cNvPr id="253956" name="Rectangle 6"/>
          <p:cNvSpPr>
            <a:spLocks noChangeArrowheads="1"/>
          </p:cNvSpPr>
          <p:nvPr/>
        </p:nvSpPr>
        <p:spPr bwMode="auto">
          <a:xfrm>
            <a:off x="3048000" y="4191000"/>
            <a:ext cx="57912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2400" b="1">
                <a:solidFill>
                  <a:srgbClr val="A50021"/>
                </a:solidFill>
              </a:rPr>
              <a:t>3.  Personal Protective Equipment</a:t>
            </a:r>
          </a:p>
        </p:txBody>
      </p:sp>
      <p:pic>
        <p:nvPicPr>
          <p:cNvPr id="253957" name="Picture 10" descr="j02713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876800"/>
            <a:ext cx="123983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58" name="Rectangle 11"/>
          <p:cNvSpPr>
            <a:spLocks noChangeArrowheads="1"/>
          </p:cNvSpPr>
          <p:nvPr/>
        </p:nvSpPr>
        <p:spPr bwMode="auto">
          <a:xfrm>
            <a:off x="533400" y="5562600"/>
            <a:ext cx="38862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2400" b="1">
                <a:solidFill>
                  <a:srgbClr val="660066"/>
                </a:solidFill>
              </a:rPr>
              <a:t>4.  Interim Measures</a:t>
            </a:r>
          </a:p>
        </p:txBody>
      </p:sp>
      <p:pic>
        <p:nvPicPr>
          <p:cNvPr id="253959" name="Picture 12" descr="BD10371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609600"/>
            <a:ext cx="13747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960" name="Picture 13" descr="j01243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905000"/>
            <a:ext cx="11858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961" name="Picture 14" descr="j00978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505200"/>
            <a:ext cx="15906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62" name="TextBox 9"/>
          <p:cNvSpPr txBox="1">
            <a:spLocks noChangeArrowheads="1"/>
          </p:cNvSpPr>
          <p:nvPr/>
        </p:nvSpPr>
        <p:spPr bwMode="auto">
          <a:xfrm>
            <a:off x="80963" y="34925"/>
            <a:ext cx="1501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Pages 37 - 39</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063" y="1066800"/>
            <a:ext cx="89233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03" name="TextBox 2"/>
          <p:cNvSpPr txBox="1">
            <a:spLocks noChangeArrowheads="1"/>
          </p:cNvSpPr>
          <p:nvPr/>
        </p:nvSpPr>
        <p:spPr bwMode="auto">
          <a:xfrm>
            <a:off x="7162800" y="6248400"/>
            <a:ext cx="754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t>NIOSH</a:t>
            </a:r>
          </a:p>
        </p:txBody>
      </p:sp>
      <p:sp>
        <p:nvSpPr>
          <p:cNvPr id="256004" name="TextBox 9"/>
          <p:cNvSpPr txBox="1">
            <a:spLocks noChangeArrowheads="1"/>
          </p:cNvSpPr>
          <p:nvPr/>
        </p:nvSpPr>
        <p:spPr bwMode="auto">
          <a:xfrm>
            <a:off x="80963" y="34925"/>
            <a:ext cx="1501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Pages 37 - 39</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Content Placeholder 2"/>
          <p:cNvSpPr>
            <a:spLocks noGrp="1"/>
          </p:cNvSpPr>
          <p:nvPr>
            <p:ph idx="1"/>
          </p:nvPr>
        </p:nvSpPr>
        <p:spPr bwMode="auto">
          <a:xfrm>
            <a:off x="0" y="7620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smtClean="0">
                <a:solidFill>
                  <a:srgbClr val="006600"/>
                </a:solidFill>
              </a:rPr>
              <a:t>Eliminate / Substitute</a:t>
            </a:r>
          </a:p>
          <a:p>
            <a:pPr lvl="1" eaLnBrk="1" hangingPunct="1"/>
            <a:r>
              <a:rPr lang="en-US" altLang="en-US" sz="2400" smtClean="0">
                <a:solidFill>
                  <a:srgbClr val="0000FF"/>
                </a:solidFill>
              </a:rPr>
              <a:t>Removes the Hazard</a:t>
            </a:r>
          </a:p>
          <a:p>
            <a:pPr eaLnBrk="1" hangingPunct="1"/>
            <a:r>
              <a:rPr lang="en-US" altLang="en-US" sz="2800" smtClean="0">
                <a:solidFill>
                  <a:srgbClr val="006600"/>
                </a:solidFill>
              </a:rPr>
              <a:t>Engineering Controls</a:t>
            </a:r>
          </a:p>
          <a:p>
            <a:pPr lvl="1" eaLnBrk="1" hangingPunct="1"/>
            <a:r>
              <a:rPr lang="en-US" altLang="en-US" sz="2400" smtClean="0">
                <a:solidFill>
                  <a:srgbClr val="0000FF"/>
                </a:solidFill>
              </a:rPr>
              <a:t>Address Hazards</a:t>
            </a:r>
          </a:p>
          <a:p>
            <a:pPr lvl="2" eaLnBrk="1" hangingPunct="1"/>
            <a:r>
              <a:rPr lang="en-US" altLang="en-US" sz="2400" smtClean="0"/>
              <a:t>Design (redesign to eliminate, enclose, guard, barrier)</a:t>
            </a:r>
          </a:p>
          <a:p>
            <a:pPr eaLnBrk="1" hangingPunct="1"/>
            <a:r>
              <a:rPr lang="en-US" altLang="en-US" sz="2800" smtClean="0">
                <a:solidFill>
                  <a:srgbClr val="006600"/>
                </a:solidFill>
              </a:rPr>
              <a:t>Administrative Controls (Safe Work Practices)</a:t>
            </a:r>
          </a:p>
          <a:p>
            <a:pPr lvl="1" eaLnBrk="1" hangingPunct="1"/>
            <a:r>
              <a:rPr lang="en-US" altLang="en-US" sz="2400" smtClean="0">
                <a:solidFill>
                  <a:srgbClr val="0000FF"/>
                </a:solidFill>
              </a:rPr>
              <a:t>Address Exposures </a:t>
            </a:r>
          </a:p>
          <a:p>
            <a:pPr lvl="2" eaLnBrk="1" hangingPunct="1"/>
            <a:r>
              <a:rPr lang="en-US" altLang="en-US" sz="2400" smtClean="0"/>
              <a:t>Enforced/reinforced work rules/SOPs/training/maintenance </a:t>
            </a:r>
          </a:p>
          <a:p>
            <a:pPr lvl="2" eaLnBrk="1" hangingPunct="1"/>
            <a:r>
              <a:rPr lang="en-US" altLang="en-US" sz="2400" smtClean="0"/>
              <a:t>Personnel scheduling (duration/frequency/severity)</a:t>
            </a:r>
          </a:p>
          <a:p>
            <a:pPr eaLnBrk="1" hangingPunct="1"/>
            <a:r>
              <a:rPr lang="en-US" altLang="en-US" sz="2800" smtClean="0">
                <a:solidFill>
                  <a:srgbClr val="006600"/>
                </a:solidFill>
              </a:rPr>
              <a:t>Personal Protective Equipment</a:t>
            </a:r>
          </a:p>
          <a:p>
            <a:pPr lvl="1" eaLnBrk="1" hangingPunct="1"/>
            <a:r>
              <a:rPr lang="en-US" altLang="en-US" sz="2400" smtClean="0">
                <a:solidFill>
                  <a:srgbClr val="FF0000"/>
                </a:solidFill>
              </a:rPr>
              <a:t>Hazards and Exposures are still there</a:t>
            </a:r>
          </a:p>
          <a:p>
            <a:pPr lvl="2" eaLnBrk="1" hangingPunct="1"/>
            <a:r>
              <a:rPr lang="en-US" altLang="en-US" sz="2200" smtClean="0"/>
              <a:t>Barrier(s) between worker &amp; hazard</a:t>
            </a:r>
          </a:p>
        </p:txBody>
      </p:sp>
      <p:sp>
        <p:nvSpPr>
          <p:cNvPr id="31746" name="Title 1"/>
          <p:cNvSpPr>
            <a:spLocks noGrp="1"/>
          </p:cNvSpPr>
          <p:nvPr>
            <p:ph type="title"/>
          </p:nvPr>
        </p:nvSpPr>
        <p:spPr>
          <a:xfrm>
            <a:off x="381000" y="228600"/>
            <a:ext cx="8458200" cy="1143000"/>
          </a:xfrm>
        </p:spPr>
        <p:txBody>
          <a:bodyPr>
            <a:normAutofit fontScale="90000"/>
          </a:bodyPr>
          <a:lstStyle/>
          <a:p>
            <a:pPr eaLnBrk="1" fontAlgn="auto" hangingPunct="1">
              <a:spcAft>
                <a:spcPts val="0"/>
              </a:spcAft>
              <a:defRPr/>
            </a:pPr>
            <a:r>
              <a:rPr lang="en-US" dirty="0" smtClean="0"/>
              <a:t>Hazard Control (Effectiveness Ranking)</a:t>
            </a:r>
          </a:p>
        </p:txBody>
      </p:sp>
      <p:sp>
        <p:nvSpPr>
          <p:cNvPr id="258052" name="TextBox 9"/>
          <p:cNvSpPr txBox="1">
            <a:spLocks noChangeArrowheads="1"/>
          </p:cNvSpPr>
          <p:nvPr/>
        </p:nvSpPr>
        <p:spPr bwMode="auto">
          <a:xfrm>
            <a:off x="80963" y="34925"/>
            <a:ext cx="1501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Pages 37 - 39</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4"/>
          <p:cNvSpPr>
            <a:spLocks noChangeArrowheads="1"/>
          </p:cNvSpPr>
          <p:nvPr/>
        </p:nvSpPr>
        <p:spPr bwMode="auto">
          <a:xfrm>
            <a:off x="1447800" y="4038600"/>
            <a:ext cx="6532563" cy="904875"/>
          </a:xfrm>
          <a:prstGeom prst="rect">
            <a:avLst/>
          </a:prstGeom>
          <a:noFill/>
          <a:ln>
            <a:noFill/>
          </a:ln>
          <a:effectLst/>
          <a:extLst>
            <a:ext uri="{909E8E84-426E-40DD-AFC4-6F175D3DCCD1}">
              <a14:hiddenFill xmlns:a14="http://schemas.microsoft.com/office/drawing/2010/main">
                <a:solidFill>
                  <a:srgbClr val="66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lnSpc>
                <a:spcPct val="105000"/>
              </a:lnSpc>
            </a:pPr>
            <a:r>
              <a:rPr lang="en-US" altLang="en-US" sz="2800" b="1"/>
              <a:t>ELEMENT 5  -</a:t>
            </a:r>
          </a:p>
          <a:p>
            <a:pPr algn="ctr">
              <a:lnSpc>
                <a:spcPct val="105000"/>
              </a:lnSpc>
            </a:pPr>
            <a:r>
              <a:rPr lang="en-US" altLang="en-US" sz="2800" b="1">
                <a:solidFill>
                  <a:srgbClr val="660033"/>
                </a:solidFill>
              </a:rPr>
              <a:t>EDUCATION AND TRAINING</a:t>
            </a:r>
          </a:p>
        </p:txBody>
      </p:sp>
      <p:pic>
        <p:nvPicPr>
          <p:cNvPr id="260099" name="Picture 5" descr="PE01461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213" y="762000"/>
            <a:ext cx="320198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100" name="TextBox 4"/>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40</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146" name="Rectangle 3"/>
          <p:cNvSpPr>
            <a:spLocks noGrp="1" noChangeArrowheads="1"/>
          </p:cNvSpPr>
          <p:nvPr>
            <p:ph idx="1"/>
          </p:nvPr>
        </p:nvSpPr>
        <p:spPr bwMode="auto">
          <a:xfrm>
            <a:off x="76200" y="1752600"/>
            <a:ext cx="43434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t>The appropriate level of </a:t>
            </a:r>
            <a:r>
              <a:rPr lang="en-US" altLang="en-US" smtClean="0">
                <a:solidFill>
                  <a:srgbClr val="0000FF"/>
                </a:solidFill>
              </a:rPr>
              <a:t>training should be provided to every employee</a:t>
            </a:r>
            <a:r>
              <a:rPr lang="en-US" altLang="en-US" smtClean="0"/>
              <a:t>.  </a:t>
            </a:r>
          </a:p>
          <a:p>
            <a:pPr eaLnBrk="1" hangingPunct="1">
              <a:buFontTx/>
              <a:buNone/>
            </a:pPr>
            <a:r>
              <a:rPr lang="en-US" altLang="en-US" smtClean="0"/>
              <a:t>The type of </a:t>
            </a:r>
            <a:r>
              <a:rPr lang="en-US" altLang="en-US" smtClean="0">
                <a:solidFill>
                  <a:srgbClr val="FF0000"/>
                </a:solidFill>
              </a:rPr>
              <a:t>training</a:t>
            </a:r>
            <a:r>
              <a:rPr lang="en-US" altLang="en-US" smtClean="0"/>
              <a:t> will </a:t>
            </a:r>
            <a:r>
              <a:rPr lang="en-US" altLang="en-US" smtClean="0">
                <a:solidFill>
                  <a:srgbClr val="FF0000"/>
                </a:solidFill>
              </a:rPr>
              <a:t>depend </a:t>
            </a:r>
            <a:r>
              <a:rPr lang="en-US" altLang="en-US" smtClean="0"/>
              <a:t>on the </a:t>
            </a:r>
            <a:r>
              <a:rPr lang="en-US" altLang="en-US" smtClean="0">
                <a:solidFill>
                  <a:srgbClr val="FF0000"/>
                </a:solidFill>
              </a:rPr>
              <a:t>nature of</a:t>
            </a:r>
            <a:r>
              <a:rPr lang="en-US" altLang="en-US" smtClean="0"/>
              <a:t> the employee’s </a:t>
            </a:r>
            <a:r>
              <a:rPr lang="en-US" altLang="en-US" smtClean="0">
                <a:solidFill>
                  <a:srgbClr val="FF0000"/>
                </a:solidFill>
              </a:rPr>
              <a:t>job and</a:t>
            </a:r>
            <a:r>
              <a:rPr lang="en-US" altLang="en-US" smtClean="0"/>
              <a:t> the </a:t>
            </a:r>
            <a:r>
              <a:rPr lang="en-US" altLang="en-US" smtClean="0">
                <a:solidFill>
                  <a:srgbClr val="FF0000"/>
                </a:solidFill>
              </a:rPr>
              <a:t>hazards </a:t>
            </a:r>
            <a:r>
              <a:rPr lang="en-US" altLang="en-US" smtClean="0"/>
              <a:t>encountered </a:t>
            </a:r>
            <a:r>
              <a:rPr lang="en-US" altLang="en-US" smtClean="0">
                <a:solidFill>
                  <a:srgbClr val="FF0000"/>
                </a:solidFill>
              </a:rPr>
              <a:t>in</a:t>
            </a:r>
            <a:r>
              <a:rPr lang="en-US" altLang="en-US" smtClean="0"/>
              <a:t> the </a:t>
            </a:r>
            <a:r>
              <a:rPr lang="en-US" altLang="en-US" smtClean="0">
                <a:solidFill>
                  <a:srgbClr val="FF0000"/>
                </a:solidFill>
              </a:rPr>
              <a:t>workplace</a:t>
            </a:r>
            <a:endParaRPr lang="en-US" altLang="en-US" smtClean="0"/>
          </a:p>
        </p:txBody>
      </p:sp>
      <p:sp>
        <p:nvSpPr>
          <p:cNvPr id="262147" name="Rectangle 2"/>
          <p:cNvSpPr>
            <a:spLocks noGrp="1" noChangeArrowheads="1"/>
          </p:cNvSpPr>
          <p:nvPr>
            <p:ph type="title"/>
          </p:nvPr>
        </p:nvSpPr>
        <p:spPr bwMode="auto">
          <a:xfrm>
            <a:off x="228600" y="533400"/>
            <a:ext cx="6705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Safety and Health Training</a:t>
            </a:r>
          </a:p>
        </p:txBody>
      </p:sp>
      <p:sp>
        <p:nvSpPr>
          <p:cNvPr id="262148" name="Text Box 4"/>
          <p:cNvSpPr txBox="1">
            <a:spLocks noChangeArrowheads="1"/>
          </p:cNvSpPr>
          <p:nvPr/>
        </p:nvSpPr>
        <p:spPr bwMode="auto">
          <a:xfrm>
            <a:off x="4953000" y="4537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US" altLang="en-US" sz="2400">
              <a:solidFill>
                <a:srgbClr val="000000"/>
              </a:solidFill>
              <a:latin typeface="Times New Roman" panose="02020603050405020304" pitchFamily="18" charset="0"/>
            </a:endParaRPr>
          </a:p>
        </p:txBody>
      </p:sp>
      <p:graphicFrame>
        <p:nvGraphicFramePr>
          <p:cNvPr id="262149" name="Object 5"/>
          <p:cNvGraphicFramePr>
            <a:graphicFrameLocks noChangeAspect="1"/>
          </p:cNvGraphicFramePr>
          <p:nvPr/>
        </p:nvGraphicFramePr>
        <p:xfrm>
          <a:off x="4267200" y="1473200"/>
          <a:ext cx="4876800" cy="5080000"/>
        </p:xfrm>
        <a:graphic>
          <a:graphicData uri="http://schemas.openxmlformats.org/presentationml/2006/ole">
            <mc:AlternateContent xmlns:mc="http://schemas.openxmlformats.org/markup-compatibility/2006">
              <mc:Choice xmlns:v="urn:schemas-microsoft-com:vml" Requires="v">
                <p:oleObj spid="_x0000_s262151" name="Photo Editor Photo" r:id="rId4" imgW="5238095" imgH="5458587" progId="">
                  <p:embed/>
                </p:oleObj>
              </mc:Choice>
              <mc:Fallback>
                <p:oleObj name="Photo Editor Photo" r:id="rId4" imgW="5238095" imgH="5458587"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473200"/>
                        <a:ext cx="4876800"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2150" name="TextBox 6"/>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40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730500"/>
            <a:ext cx="6781800" cy="3136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7" name="Text Box 3"/>
          <p:cNvSpPr txBox="1">
            <a:spLocks noChangeArrowheads="1"/>
          </p:cNvSpPr>
          <p:nvPr/>
        </p:nvSpPr>
        <p:spPr bwMode="auto">
          <a:xfrm>
            <a:off x="6326188" y="2184400"/>
            <a:ext cx="1989137"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3200" b="1">
                <a:solidFill>
                  <a:srgbClr val="800000"/>
                </a:solidFill>
              </a:rPr>
              <a:t>Structure</a:t>
            </a:r>
          </a:p>
        </p:txBody>
      </p:sp>
      <p:sp>
        <p:nvSpPr>
          <p:cNvPr id="57348" name="Text Box 4"/>
          <p:cNvSpPr txBox="1">
            <a:spLocks noChangeArrowheads="1"/>
          </p:cNvSpPr>
          <p:nvPr/>
        </p:nvSpPr>
        <p:spPr bwMode="auto">
          <a:xfrm>
            <a:off x="304800" y="930275"/>
            <a:ext cx="80010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3200">
                <a:solidFill>
                  <a:srgbClr val="000099"/>
                </a:solidFill>
              </a:rPr>
              <a:t>Every system contains </a:t>
            </a:r>
            <a:r>
              <a:rPr lang="en-US" altLang="en-US" sz="3200">
                <a:solidFill>
                  <a:srgbClr val="660066"/>
                </a:solidFill>
              </a:rPr>
              <a:t>structure</a:t>
            </a:r>
            <a:r>
              <a:rPr lang="en-US" altLang="en-US" sz="3200">
                <a:solidFill>
                  <a:srgbClr val="000099"/>
                </a:solidFill>
              </a:rPr>
              <a:t>, </a:t>
            </a:r>
            <a:r>
              <a:rPr lang="en-US" altLang="en-US" sz="3200">
                <a:solidFill>
                  <a:srgbClr val="800000"/>
                </a:solidFill>
              </a:rPr>
              <a:t>inputs</a:t>
            </a:r>
            <a:r>
              <a:rPr lang="en-US" altLang="en-US" sz="3200">
                <a:solidFill>
                  <a:srgbClr val="000099"/>
                </a:solidFill>
              </a:rPr>
              <a:t>, </a:t>
            </a:r>
            <a:r>
              <a:rPr lang="en-US" altLang="en-US" sz="3200">
                <a:solidFill>
                  <a:srgbClr val="006600"/>
                </a:solidFill>
              </a:rPr>
              <a:t>processes </a:t>
            </a:r>
            <a:r>
              <a:rPr lang="en-US" altLang="en-US" sz="3200">
                <a:solidFill>
                  <a:srgbClr val="000099"/>
                </a:solidFill>
              </a:rPr>
              <a:t>and </a:t>
            </a:r>
            <a:r>
              <a:rPr lang="en-US" altLang="en-US" sz="3200">
                <a:solidFill>
                  <a:srgbClr val="663300"/>
                </a:solidFill>
              </a:rPr>
              <a:t>outputs</a:t>
            </a:r>
          </a:p>
        </p:txBody>
      </p:sp>
      <p:pic>
        <p:nvPicPr>
          <p:cNvPr id="57349" name="Picture 5" descr="j02428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100" y="2217738"/>
            <a:ext cx="11414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6" descr="j02428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7863" y="3146425"/>
            <a:ext cx="114458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7" descr="j02428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0875" y="4133850"/>
            <a:ext cx="1143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8" descr="j02429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3267075"/>
            <a:ext cx="1143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3" name="TextBox 8"/>
          <p:cNvSpPr txBox="1">
            <a:spLocks noChangeArrowheads="1"/>
          </p:cNvSpPr>
          <p:nvPr/>
        </p:nvSpPr>
        <p:spPr bwMode="auto">
          <a:xfrm>
            <a:off x="342900" y="58738"/>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5</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ChangeArrowheads="1"/>
          </p:cNvSpPr>
          <p:nvPr/>
        </p:nvSpPr>
        <p:spPr bwMode="auto">
          <a:xfrm>
            <a:off x="315913" y="1524000"/>
            <a:ext cx="8512175" cy="408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Arial" panose="020B0604020202020204" pitchFamily="34" charset="0"/>
              </a:defRPr>
            </a:lvl1pPr>
            <a:lvl2pPr>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lnSpc>
                <a:spcPct val="90000"/>
              </a:lnSpc>
            </a:pPr>
            <a:endParaRPr lang="en-US" altLang="en-US" sz="3200" b="1" i="1"/>
          </a:p>
          <a:p>
            <a:pPr algn="ctr">
              <a:lnSpc>
                <a:spcPct val="90000"/>
              </a:lnSpc>
            </a:pPr>
            <a:r>
              <a:rPr lang="en-US" altLang="en-US" sz="3200" b="1">
                <a:solidFill>
                  <a:srgbClr val="A50021"/>
                </a:solidFill>
              </a:rPr>
              <a:t>Training </a:t>
            </a:r>
            <a:r>
              <a:rPr lang="en-US" altLang="en-US" sz="3200" b="1" u="sng">
                <a:solidFill>
                  <a:srgbClr val="A50021"/>
                </a:solidFill>
              </a:rPr>
              <a:t>shows How</a:t>
            </a:r>
            <a:endParaRPr lang="en-US" altLang="en-US" sz="3200" b="1" i="1"/>
          </a:p>
          <a:p>
            <a:pPr lvl="1" algn="ctr">
              <a:lnSpc>
                <a:spcPct val="90000"/>
              </a:lnSpc>
            </a:pPr>
            <a:endParaRPr lang="en-US" altLang="en-US" sz="3200"/>
          </a:p>
          <a:p>
            <a:pPr algn="ctr">
              <a:lnSpc>
                <a:spcPct val="90000"/>
              </a:lnSpc>
            </a:pPr>
            <a:r>
              <a:rPr lang="en-US" altLang="en-US" sz="3200" b="1">
                <a:solidFill>
                  <a:srgbClr val="000080"/>
                </a:solidFill>
              </a:rPr>
              <a:t>Experience may </a:t>
            </a:r>
            <a:r>
              <a:rPr lang="en-US" altLang="en-US" sz="3200" b="1" u="sng">
                <a:solidFill>
                  <a:srgbClr val="000080"/>
                </a:solidFill>
              </a:rPr>
              <a:t>improve skills</a:t>
            </a:r>
          </a:p>
          <a:p>
            <a:pPr algn="ctr">
              <a:lnSpc>
                <a:spcPct val="90000"/>
              </a:lnSpc>
            </a:pPr>
            <a:endParaRPr lang="en-US" altLang="en-US" sz="3200" b="1" u="sng">
              <a:solidFill>
                <a:srgbClr val="000080"/>
              </a:solidFill>
            </a:endParaRPr>
          </a:p>
          <a:p>
            <a:pPr algn="ctr">
              <a:lnSpc>
                <a:spcPct val="90000"/>
              </a:lnSpc>
            </a:pPr>
            <a:r>
              <a:rPr lang="en-US" altLang="en-US" sz="3200" b="1">
                <a:solidFill>
                  <a:srgbClr val="660066"/>
                </a:solidFill>
              </a:rPr>
              <a:t>Consequences may </a:t>
            </a:r>
            <a:r>
              <a:rPr lang="en-US" altLang="en-US" sz="3200" b="1" u="sng">
                <a:solidFill>
                  <a:srgbClr val="660066"/>
                </a:solidFill>
              </a:rPr>
              <a:t>sustain behavior</a:t>
            </a:r>
          </a:p>
          <a:p>
            <a:pPr algn="ctr">
              <a:lnSpc>
                <a:spcPct val="90000"/>
              </a:lnSpc>
            </a:pPr>
            <a:endParaRPr lang="en-US" altLang="en-US" sz="3200" b="1" u="sng">
              <a:solidFill>
                <a:srgbClr val="660066"/>
              </a:solidFill>
            </a:endParaRPr>
          </a:p>
          <a:p>
            <a:pPr algn="ctr">
              <a:lnSpc>
                <a:spcPct val="90000"/>
              </a:lnSpc>
            </a:pPr>
            <a:endParaRPr lang="en-US" altLang="en-US" sz="3200" b="1" u="sng">
              <a:solidFill>
                <a:srgbClr val="660066"/>
              </a:solidFill>
            </a:endParaRPr>
          </a:p>
          <a:p>
            <a:pPr algn="ctr">
              <a:lnSpc>
                <a:spcPct val="90000"/>
              </a:lnSpc>
            </a:pPr>
            <a:r>
              <a:rPr lang="en-US" altLang="en-US" sz="3200" b="1">
                <a:solidFill>
                  <a:srgbClr val="FF5050"/>
                </a:solidFill>
              </a:rPr>
              <a:t>Culture </a:t>
            </a:r>
            <a:r>
              <a:rPr lang="en-US" altLang="en-US" sz="3200" b="1" u="sng">
                <a:solidFill>
                  <a:srgbClr val="FF5050"/>
                </a:solidFill>
              </a:rPr>
              <a:t>matters</a:t>
            </a:r>
            <a:endParaRPr lang="en-US" altLang="en-US" sz="3200">
              <a:solidFill>
                <a:srgbClr val="FF5050"/>
              </a:solidFill>
            </a:endParaRPr>
          </a:p>
        </p:txBody>
      </p:sp>
      <p:sp>
        <p:nvSpPr>
          <p:cNvPr id="264195" name="Text Box 14"/>
          <p:cNvSpPr txBox="1">
            <a:spLocks noChangeArrowheads="1"/>
          </p:cNvSpPr>
          <p:nvPr/>
        </p:nvSpPr>
        <p:spPr bwMode="auto">
          <a:xfrm>
            <a:off x="2495550" y="990600"/>
            <a:ext cx="4151313"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3200" b="1">
                <a:solidFill>
                  <a:srgbClr val="006600"/>
                </a:solidFill>
              </a:rPr>
              <a:t>Education  </a:t>
            </a:r>
            <a:r>
              <a:rPr lang="en-US" altLang="en-US" sz="3200" b="1" u="sng">
                <a:solidFill>
                  <a:srgbClr val="006600"/>
                </a:solidFill>
              </a:rPr>
              <a:t>tells Why</a:t>
            </a:r>
            <a:endParaRPr lang="en-US" altLang="en-US" sz="3200" i="1"/>
          </a:p>
          <a:p>
            <a:pPr>
              <a:lnSpc>
                <a:spcPct val="90000"/>
              </a:lnSpc>
            </a:pPr>
            <a:endParaRPr lang="en-US" altLang="en-US"/>
          </a:p>
        </p:txBody>
      </p:sp>
      <p:sp>
        <p:nvSpPr>
          <p:cNvPr id="264196" name="TextBox 4"/>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40</a:t>
            </a: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11" descr="clas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38" y="2357438"/>
            <a:ext cx="2955925"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5" name="Rectangle 13"/>
          <p:cNvSpPr>
            <a:spLocks noChangeArrowheads="1"/>
          </p:cNvSpPr>
          <p:nvPr/>
        </p:nvSpPr>
        <p:spPr bwMode="auto">
          <a:xfrm>
            <a:off x="501650" y="382588"/>
            <a:ext cx="8521700" cy="50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spcBef>
                <a:spcPct val="50000"/>
              </a:spcBef>
            </a:pPr>
            <a:r>
              <a:rPr lang="en-US" altLang="en-US" sz="2800" b="1" i="1">
                <a:solidFill>
                  <a:srgbClr val="003399"/>
                </a:solidFill>
              </a:rPr>
              <a:t>How do you know safety training is effective?</a:t>
            </a:r>
          </a:p>
          <a:p>
            <a:pPr>
              <a:lnSpc>
                <a:spcPct val="90000"/>
              </a:lnSpc>
              <a:spcBef>
                <a:spcPct val="50000"/>
              </a:spcBef>
            </a:pPr>
            <a:endParaRPr lang="en-US" altLang="en-US" sz="2800" b="1" i="1">
              <a:solidFill>
                <a:srgbClr val="003399"/>
              </a:solidFill>
            </a:endParaRPr>
          </a:p>
          <a:p>
            <a:pPr>
              <a:lnSpc>
                <a:spcPct val="90000"/>
              </a:lnSpc>
              <a:spcBef>
                <a:spcPct val="50000"/>
              </a:spcBef>
            </a:pPr>
            <a:endParaRPr lang="en-US" altLang="en-US" sz="2800" b="1" i="1">
              <a:solidFill>
                <a:srgbClr val="003399"/>
              </a:solidFill>
            </a:endParaRPr>
          </a:p>
          <a:p>
            <a:pPr>
              <a:lnSpc>
                <a:spcPct val="90000"/>
              </a:lnSpc>
              <a:spcBef>
                <a:spcPct val="50000"/>
              </a:spcBef>
            </a:pPr>
            <a:endParaRPr lang="en-US" altLang="en-US" sz="2800" b="1" i="1">
              <a:solidFill>
                <a:srgbClr val="003399"/>
              </a:solidFill>
            </a:endParaRPr>
          </a:p>
          <a:p>
            <a:pPr>
              <a:lnSpc>
                <a:spcPct val="90000"/>
              </a:lnSpc>
              <a:spcBef>
                <a:spcPct val="50000"/>
              </a:spcBef>
            </a:pPr>
            <a:endParaRPr lang="en-US" altLang="en-US" sz="2800" b="1" i="1">
              <a:solidFill>
                <a:srgbClr val="003399"/>
              </a:solidFill>
            </a:endParaRPr>
          </a:p>
          <a:p>
            <a:pPr>
              <a:lnSpc>
                <a:spcPct val="90000"/>
              </a:lnSpc>
              <a:spcBef>
                <a:spcPct val="50000"/>
              </a:spcBef>
            </a:pPr>
            <a:endParaRPr lang="en-US" altLang="en-US" sz="2400" b="1" i="1">
              <a:solidFill>
                <a:srgbClr val="003399"/>
              </a:solidFill>
            </a:endParaRPr>
          </a:p>
          <a:p>
            <a:pPr>
              <a:lnSpc>
                <a:spcPct val="90000"/>
              </a:lnSpc>
              <a:spcBef>
                <a:spcPct val="50000"/>
              </a:spcBef>
            </a:pPr>
            <a:endParaRPr lang="en-US" altLang="en-US" sz="2800" b="1" i="1">
              <a:solidFill>
                <a:srgbClr val="003399"/>
              </a:solidFill>
            </a:endParaRPr>
          </a:p>
          <a:p>
            <a:pPr>
              <a:lnSpc>
                <a:spcPct val="90000"/>
              </a:lnSpc>
              <a:spcBef>
                <a:spcPct val="50000"/>
              </a:spcBef>
            </a:pPr>
            <a:r>
              <a:rPr lang="en-US" altLang="en-US" sz="2800" b="1" i="1">
                <a:solidFill>
                  <a:srgbClr val="006600"/>
                </a:solidFill>
              </a:rPr>
              <a:t>Why are improved skills and sustained behavior not guaranteed by effective safety training?</a:t>
            </a:r>
          </a:p>
        </p:txBody>
      </p:sp>
      <p:sp>
        <p:nvSpPr>
          <p:cNvPr id="5" name="Rectangle 25"/>
          <p:cNvSpPr>
            <a:spLocks noChangeArrowheads="1"/>
          </p:cNvSpPr>
          <p:nvPr/>
        </p:nvSpPr>
        <p:spPr bwMode="auto">
          <a:xfrm>
            <a:off x="1371600" y="942975"/>
            <a:ext cx="6324600" cy="1323975"/>
          </a:xfrm>
          <a:prstGeom prst="rect">
            <a:avLst/>
          </a:prstGeom>
          <a:solidFill>
            <a:schemeClr val="bg1"/>
          </a:solidFill>
          <a:ln w="9525">
            <a:solidFill>
              <a:schemeClr val="tx1"/>
            </a:solidFill>
            <a:miter lim="800000"/>
            <a:headEnd type="none" w="sm" len="sm"/>
            <a:tailEnd type="none" w="sm" len="sm"/>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000">
                <a:solidFill>
                  <a:srgbClr val="800000"/>
                </a:solidFill>
              </a:rPr>
              <a:t>People know what to do and how to do something, and they CAN do it to standard when they finish training.  Remember, behavior is the most direct effect indicating the success of training.</a:t>
            </a:r>
            <a:endParaRPr lang="en-US" altLang="en-US" sz="2000"/>
          </a:p>
        </p:txBody>
      </p:sp>
      <p:sp>
        <p:nvSpPr>
          <p:cNvPr id="7" name="Rectangle 26"/>
          <p:cNvSpPr>
            <a:spLocks noChangeArrowheads="1"/>
          </p:cNvSpPr>
          <p:nvPr/>
        </p:nvSpPr>
        <p:spPr bwMode="auto">
          <a:xfrm>
            <a:off x="1600200" y="5473700"/>
            <a:ext cx="6324600" cy="923925"/>
          </a:xfrm>
          <a:prstGeom prst="rect">
            <a:avLst/>
          </a:prstGeom>
          <a:solidFill>
            <a:schemeClr val="bg1"/>
          </a:solidFill>
          <a:ln w="9525">
            <a:solidFill>
              <a:schemeClr val="tx1"/>
            </a:solidFill>
            <a:miter lim="800000"/>
            <a:headEnd type="none" w="sm" len="sm"/>
            <a:tailEnd type="none" w="sm" len="sm"/>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a:solidFill>
                  <a:srgbClr val="800000"/>
                </a:solidFill>
              </a:rPr>
              <a:t>If the corporate culture does not support safety training, it is ultimately doomed to failure.  If supervisors don’t insist on safe behavior after training.  Behaviors will change. </a:t>
            </a:r>
            <a:endParaRPr lang="en-US" altLang="en-US" sz="1800"/>
          </a:p>
        </p:txBody>
      </p:sp>
      <p:sp>
        <p:nvSpPr>
          <p:cNvPr id="266246" name="TextBox 7"/>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40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65">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5" grpId="0" uiExpand="1" build="p"/>
      <p:bldP spid="5" grpId="0" animBg="1"/>
      <p:bldP spid="7"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ext Box 2"/>
          <p:cNvSpPr txBox="1">
            <a:spLocks noChangeArrowheads="1"/>
          </p:cNvSpPr>
          <p:nvPr/>
        </p:nvSpPr>
        <p:spPr bwMode="auto">
          <a:xfrm>
            <a:off x="355600" y="2767013"/>
            <a:ext cx="8737600" cy="3786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8138" indent="-338138">
              <a:defRPr sz="1400">
                <a:solidFill>
                  <a:schemeClr val="tx1"/>
                </a:solidFill>
                <a:latin typeface="Arial" panose="020B0604020202020204" pitchFamily="34" charset="0"/>
              </a:defRPr>
            </a:lvl1pPr>
            <a:lvl2pPr marL="685800" indent="-233363">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buFontTx/>
              <a:buChar char="•"/>
            </a:pPr>
            <a:r>
              <a:rPr lang="en-US" altLang="en-US" sz="2400">
                <a:solidFill>
                  <a:srgbClr val="800000"/>
                </a:solidFill>
              </a:rPr>
              <a:t>General/Specific information and instruction</a:t>
            </a:r>
          </a:p>
          <a:p>
            <a:pPr>
              <a:buFontTx/>
              <a:buChar char="•"/>
            </a:pPr>
            <a:r>
              <a:rPr lang="en-US" altLang="en-US" sz="2400">
                <a:solidFill>
                  <a:srgbClr val="006600"/>
                </a:solidFill>
              </a:rPr>
              <a:t>Knowledge and skills are </a:t>
            </a:r>
            <a:r>
              <a:rPr lang="en-US" altLang="en-US" sz="2400" b="1">
                <a:solidFill>
                  <a:srgbClr val="006600"/>
                </a:solidFill>
              </a:rPr>
              <a:t>not measured </a:t>
            </a:r>
            <a:r>
              <a:rPr lang="en-US" altLang="en-US" sz="2400">
                <a:solidFill>
                  <a:srgbClr val="006600"/>
                </a:solidFill>
              </a:rPr>
              <a:t>at the end of training </a:t>
            </a:r>
          </a:p>
          <a:p>
            <a:pPr>
              <a:buFontTx/>
              <a:buChar char="•"/>
            </a:pPr>
            <a:r>
              <a:rPr lang="en-US" altLang="en-US" sz="2400">
                <a:solidFill>
                  <a:srgbClr val="660066"/>
                </a:solidFill>
              </a:rPr>
              <a:t>Trainers write goals for students.  Instructional </a:t>
            </a:r>
            <a:r>
              <a:rPr lang="en-US" altLang="en-US" sz="2400" b="1">
                <a:solidFill>
                  <a:srgbClr val="660066"/>
                </a:solidFill>
              </a:rPr>
              <a:t>objectives are not required</a:t>
            </a:r>
          </a:p>
          <a:p>
            <a:pPr>
              <a:buFontTx/>
              <a:buChar char="•"/>
            </a:pPr>
            <a:r>
              <a:rPr lang="en-US" altLang="en-US" sz="2400">
                <a:solidFill>
                  <a:srgbClr val="333399"/>
                </a:solidFill>
              </a:rPr>
              <a:t>All you have to do is </a:t>
            </a:r>
            <a:r>
              <a:rPr lang="en-US" altLang="en-US" sz="2400" b="1">
                <a:solidFill>
                  <a:srgbClr val="333399"/>
                </a:solidFill>
              </a:rPr>
              <a:t>attend to get a certificate</a:t>
            </a:r>
          </a:p>
          <a:p>
            <a:pPr>
              <a:buFontTx/>
              <a:buChar char="•"/>
            </a:pPr>
            <a:r>
              <a:rPr lang="en-US" altLang="en-US" sz="2400">
                <a:solidFill>
                  <a:srgbClr val="663300"/>
                </a:solidFill>
              </a:rPr>
              <a:t>Measurement focuses on student's reaction to the training session rather than learning  </a:t>
            </a:r>
          </a:p>
          <a:p>
            <a:pPr>
              <a:buFontTx/>
              <a:buChar char="•"/>
            </a:pPr>
            <a:r>
              <a:rPr lang="en-US" altLang="en-US" sz="2400">
                <a:solidFill>
                  <a:srgbClr val="800000"/>
                </a:solidFill>
              </a:rPr>
              <a:t>Measurement tools include - "smile sheet" evaluation forms</a:t>
            </a:r>
          </a:p>
          <a:p>
            <a:pPr>
              <a:buFontTx/>
              <a:buChar char="•"/>
            </a:pPr>
            <a:endParaRPr lang="en-US" altLang="en-US" sz="2400" b="1">
              <a:solidFill>
                <a:srgbClr val="800000"/>
              </a:solidFill>
            </a:endParaRPr>
          </a:p>
        </p:txBody>
      </p:sp>
      <p:pic>
        <p:nvPicPr>
          <p:cNvPr id="267267" name="Picture 3" descr="PE00313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 y="1243013"/>
            <a:ext cx="12954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68" name="Text Box 4"/>
          <p:cNvSpPr txBox="1">
            <a:spLocks noChangeArrowheads="1"/>
          </p:cNvSpPr>
          <p:nvPr/>
        </p:nvSpPr>
        <p:spPr bwMode="auto">
          <a:xfrm>
            <a:off x="2057400" y="1584325"/>
            <a:ext cx="6529388" cy="523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800" b="1">
                <a:solidFill>
                  <a:srgbClr val="333399"/>
                </a:solidFill>
              </a:rPr>
              <a:t>Type One:  General Safety Instruction</a:t>
            </a:r>
            <a:endParaRPr lang="en-US" altLang="en-US" sz="2800">
              <a:solidFill>
                <a:schemeClr val="tx2"/>
              </a:solidFill>
            </a:endParaRPr>
          </a:p>
        </p:txBody>
      </p:sp>
      <p:sp>
        <p:nvSpPr>
          <p:cNvPr id="267269" name="Text Box 5"/>
          <p:cNvSpPr txBox="1">
            <a:spLocks noChangeArrowheads="1"/>
          </p:cNvSpPr>
          <p:nvPr/>
        </p:nvSpPr>
        <p:spPr bwMode="auto">
          <a:xfrm>
            <a:off x="381000" y="463550"/>
            <a:ext cx="83058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800" b="1">
                <a:solidFill>
                  <a:srgbClr val="800000"/>
                </a:solidFill>
              </a:rPr>
              <a:t>Two Types of Safety Education</a:t>
            </a:r>
            <a:endParaRPr lang="en-US" altLang="en-US" sz="2800">
              <a:solidFill>
                <a:srgbClr val="800000"/>
              </a:solidFill>
            </a:endParaRPr>
          </a:p>
        </p:txBody>
      </p:sp>
      <p:sp>
        <p:nvSpPr>
          <p:cNvPr id="267270" name="TextBox 6"/>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41</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ext Box 2"/>
          <p:cNvSpPr txBox="1">
            <a:spLocks noChangeArrowheads="1"/>
          </p:cNvSpPr>
          <p:nvPr/>
        </p:nvSpPr>
        <p:spPr bwMode="auto">
          <a:xfrm>
            <a:off x="1828800" y="914400"/>
            <a:ext cx="6419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576263" indent="-236538">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800" b="1">
                <a:solidFill>
                  <a:srgbClr val="003399"/>
                </a:solidFill>
              </a:rPr>
              <a:t>Type Two: Technical Safety Training</a:t>
            </a:r>
          </a:p>
        </p:txBody>
      </p:sp>
      <p:pic>
        <p:nvPicPr>
          <p:cNvPr id="269315" name="Picture 3" descr="pe03013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09600"/>
            <a:ext cx="1204913"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316" name="Text Box 4"/>
          <p:cNvSpPr txBox="1">
            <a:spLocks noChangeArrowheads="1"/>
          </p:cNvSpPr>
          <p:nvPr/>
        </p:nvSpPr>
        <p:spPr bwMode="auto">
          <a:xfrm>
            <a:off x="304800" y="1865313"/>
            <a:ext cx="8534400" cy="4616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buFontTx/>
              <a:buChar char="•"/>
            </a:pPr>
            <a:r>
              <a:rPr lang="en-US" altLang="en-US" sz="2400">
                <a:solidFill>
                  <a:srgbClr val="800000"/>
                </a:solidFill>
              </a:rPr>
              <a:t>Describes general/specific policies, procedures, practices</a:t>
            </a:r>
          </a:p>
          <a:p>
            <a:pPr>
              <a:spcBef>
                <a:spcPct val="30000"/>
              </a:spcBef>
              <a:buFontTx/>
              <a:buChar char="•"/>
            </a:pPr>
            <a:r>
              <a:rPr lang="en-US" altLang="en-US" sz="2400">
                <a:solidFill>
                  <a:srgbClr val="660066"/>
                </a:solidFill>
              </a:rPr>
              <a:t>Trainers write goals and operational objectives for students.  </a:t>
            </a:r>
          </a:p>
          <a:p>
            <a:pPr>
              <a:spcBef>
                <a:spcPct val="30000"/>
              </a:spcBef>
              <a:buFontTx/>
              <a:buChar char="•"/>
            </a:pPr>
            <a:r>
              <a:rPr lang="en-US" altLang="en-US" sz="2400" b="1">
                <a:solidFill>
                  <a:srgbClr val="333399"/>
                </a:solidFill>
              </a:rPr>
              <a:t>Knowledge and skills are measured immediately </a:t>
            </a:r>
            <a:r>
              <a:rPr lang="en-US" altLang="en-US" sz="2400">
                <a:solidFill>
                  <a:srgbClr val="333399"/>
                </a:solidFill>
              </a:rPr>
              <a:t>after training in the learning environment. </a:t>
            </a:r>
          </a:p>
          <a:p>
            <a:pPr>
              <a:spcBef>
                <a:spcPct val="30000"/>
              </a:spcBef>
              <a:buFontTx/>
              <a:buChar char="•"/>
            </a:pPr>
            <a:r>
              <a:rPr lang="en-US" altLang="en-US" sz="2400">
                <a:solidFill>
                  <a:srgbClr val="663300"/>
                </a:solidFill>
              </a:rPr>
              <a:t>You have to </a:t>
            </a:r>
            <a:r>
              <a:rPr lang="en-US" altLang="en-US" sz="2400" b="1">
                <a:solidFill>
                  <a:srgbClr val="663300"/>
                </a:solidFill>
              </a:rPr>
              <a:t>"pass the test" </a:t>
            </a:r>
            <a:r>
              <a:rPr lang="en-US" altLang="en-US" sz="2400">
                <a:solidFill>
                  <a:srgbClr val="663300"/>
                </a:solidFill>
              </a:rPr>
              <a:t>in class to get a certificate.</a:t>
            </a:r>
          </a:p>
          <a:p>
            <a:pPr>
              <a:spcBef>
                <a:spcPct val="30000"/>
              </a:spcBef>
              <a:buFontTx/>
              <a:buChar char="•"/>
            </a:pPr>
            <a:r>
              <a:rPr lang="en-US" altLang="en-US" sz="2400">
                <a:solidFill>
                  <a:srgbClr val="006600"/>
                </a:solidFill>
              </a:rPr>
              <a:t>Measurement tools - oral/written </a:t>
            </a:r>
            <a:r>
              <a:rPr lang="en-US" altLang="en-US" sz="2400" b="1">
                <a:solidFill>
                  <a:srgbClr val="006600"/>
                </a:solidFill>
              </a:rPr>
              <a:t>exam</a:t>
            </a:r>
            <a:r>
              <a:rPr lang="en-US" altLang="en-US" sz="2400">
                <a:solidFill>
                  <a:srgbClr val="006600"/>
                </a:solidFill>
              </a:rPr>
              <a:t>, skill </a:t>
            </a:r>
            <a:r>
              <a:rPr lang="en-US" altLang="en-US" sz="2400" b="1">
                <a:solidFill>
                  <a:srgbClr val="006600"/>
                </a:solidFill>
              </a:rPr>
              <a:t>demonstration</a:t>
            </a:r>
            <a:r>
              <a:rPr lang="en-US" altLang="en-US" sz="2400">
                <a:solidFill>
                  <a:srgbClr val="006600"/>
                </a:solidFill>
              </a:rPr>
              <a:t>. </a:t>
            </a:r>
          </a:p>
          <a:p>
            <a:pPr>
              <a:spcBef>
                <a:spcPct val="30000"/>
              </a:spcBef>
              <a:buFontTx/>
              <a:buChar char="•"/>
            </a:pPr>
            <a:r>
              <a:rPr lang="en-US" altLang="en-US" sz="2400">
                <a:solidFill>
                  <a:srgbClr val="800000"/>
                </a:solidFill>
              </a:rPr>
              <a:t>This level is required for most safety training! </a:t>
            </a:r>
          </a:p>
          <a:p>
            <a:pPr>
              <a:spcBef>
                <a:spcPct val="50000"/>
              </a:spcBef>
            </a:pPr>
            <a:endParaRPr lang="en-US" altLang="en-US" sz="2800">
              <a:solidFill>
                <a:schemeClr val="tx2"/>
              </a:solidFill>
            </a:endParaRPr>
          </a:p>
        </p:txBody>
      </p:sp>
      <p:sp>
        <p:nvSpPr>
          <p:cNvPr id="269317" name="TextBox 5"/>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41</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ChangeArrowheads="1"/>
          </p:cNvSpPr>
          <p:nvPr/>
        </p:nvSpPr>
        <p:spPr bwMode="auto">
          <a:xfrm>
            <a:off x="481013" y="584200"/>
            <a:ext cx="242887"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US" altLang="en-US">
              <a:latin typeface="Verdana" panose="020B0604030504040204" pitchFamily="34" charset="0"/>
            </a:endParaRPr>
          </a:p>
          <a:p>
            <a:endParaRPr lang="en-US" altLang="en-US">
              <a:latin typeface="Verdana" panose="020B0604030504040204" pitchFamily="34" charset="0"/>
            </a:endParaRPr>
          </a:p>
          <a:p>
            <a:endParaRPr lang="en-US" altLang="en-US">
              <a:latin typeface="Verdana" panose="020B0604030504040204" pitchFamily="34" charset="0"/>
            </a:endParaRPr>
          </a:p>
          <a:p>
            <a:r>
              <a:rPr lang="en-US" altLang="en-US">
                <a:latin typeface="Verdana" panose="020B0604030504040204" pitchFamily="34" charset="0"/>
              </a:rPr>
              <a:t> </a:t>
            </a:r>
          </a:p>
        </p:txBody>
      </p:sp>
      <p:sp>
        <p:nvSpPr>
          <p:cNvPr id="271363" name="Text Box 4"/>
          <p:cNvSpPr txBox="1">
            <a:spLocks noChangeArrowheads="1"/>
          </p:cNvSpPr>
          <p:nvPr/>
        </p:nvSpPr>
        <p:spPr bwMode="auto">
          <a:xfrm>
            <a:off x="2674938" y="992188"/>
            <a:ext cx="51736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800" b="1">
                <a:solidFill>
                  <a:srgbClr val="000099"/>
                </a:solidFill>
                <a:latin typeface="Verdana" panose="020B0604030504040204" pitchFamily="34" charset="0"/>
              </a:rPr>
              <a:t>The 7 basic steps in OJT</a:t>
            </a:r>
            <a:r>
              <a:rPr lang="en-US" altLang="en-US" sz="2800">
                <a:solidFill>
                  <a:srgbClr val="000099"/>
                </a:solidFill>
                <a:latin typeface="Verdana" panose="020B0604030504040204" pitchFamily="34" charset="0"/>
              </a:rPr>
              <a:t> </a:t>
            </a:r>
          </a:p>
        </p:txBody>
      </p:sp>
      <p:pic>
        <p:nvPicPr>
          <p:cNvPr id="271364" name="Picture 5" descr="BD10501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38" y="355600"/>
            <a:ext cx="16764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5" name="Content Placeholder 2"/>
          <p:cNvSpPr>
            <a:spLocks noGrp="1"/>
          </p:cNvSpPr>
          <p:nvPr>
            <p:ph idx="1"/>
          </p:nvPr>
        </p:nvSpPr>
        <p:spPr bwMode="auto">
          <a:xfrm>
            <a:off x="0" y="1901825"/>
            <a:ext cx="9067800" cy="4041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smtClean="0">
                <a:solidFill>
                  <a:srgbClr val="660066"/>
                </a:solidFill>
              </a:rPr>
              <a:t>Step 1. Introduction</a:t>
            </a:r>
          </a:p>
          <a:p>
            <a:pPr lvl="1"/>
            <a:r>
              <a:rPr lang="en-US" altLang="en-US" sz="2000" smtClean="0">
                <a:solidFill>
                  <a:srgbClr val="800000"/>
                </a:solidFill>
              </a:rPr>
              <a:t>Explain subject, emphasize natural and system consequences</a:t>
            </a:r>
          </a:p>
          <a:p>
            <a:r>
              <a:rPr lang="en-US" altLang="en-US" sz="2800" smtClean="0">
                <a:solidFill>
                  <a:srgbClr val="660066"/>
                </a:solidFill>
              </a:rPr>
              <a:t>Step 2. Trainer show and tell</a:t>
            </a:r>
          </a:p>
          <a:p>
            <a:pPr lvl="1"/>
            <a:r>
              <a:rPr lang="en-US" altLang="en-US" smtClean="0">
                <a:solidFill>
                  <a:srgbClr val="800000"/>
                </a:solidFill>
              </a:rPr>
              <a:t>Trainer EXPLAINS a step then PERFORMS a step.</a:t>
            </a:r>
          </a:p>
          <a:p>
            <a:pPr lvl="1"/>
            <a:r>
              <a:rPr lang="en-US" altLang="en-US" smtClean="0">
                <a:solidFill>
                  <a:srgbClr val="006600"/>
                </a:solidFill>
              </a:rPr>
              <a:t>Learner OBSERVES each step and QUESTIONS the trainer.</a:t>
            </a:r>
          </a:p>
          <a:p>
            <a:r>
              <a:rPr lang="en-US" altLang="en-US" sz="2800" smtClean="0">
                <a:solidFill>
                  <a:srgbClr val="660066"/>
                </a:solidFill>
              </a:rPr>
              <a:t>Step 3. Trainer ask and show</a:t>
            </a:r>
          </a:p>
          <a:p>
            <a:pPr lvl="1"/>
            <a:r>
              <a:rPr lang="en-US" altLang="en-US" smtClean="0">
                <a:solidFill>
                  <a:srgbClr val="006600"/>
                </a:solidFill>
              </a:rPr>
              <a:t>Learner EXPLAINS each step and RESPONDS to questions,</a:t>
            </a:r>
          </a:p>
          <a:p>
            <a:pPr lvl="1"/>
            <a:r>
              <a:rPr lang="en-US" altLang="en-US" smtClean="0">
                <a:solidFill>
                  <a:srgbClr val="800000"/>
                </a:solidFill>
              </a:rPr>
              <a:t>Trainer PERFORMS each step and QUESTIONS the trainee.</a:t>
            </a:r>
          </a:p>
          <a:p>
            <a:r>
              <a:rPr lang="en-US" altLang="en-US" sz="2800" smtClean="0">
                <a:solidFill>
                  <a:srgbClr val="660066"/>
                </a:solidFill>
              </a:rPr>
              <a:t>Step 4. Trainee tell and show</a:t>
            </a:r>
          </a:p>
          <a:p>
            <a:pPr lvl="1"/>
            <a:r>
              <a:rPr lang="en-US" altLang="en-US" smtClean="0">
                <a:solidFill>
                  <a:srgbClr val="006600"/>
                </a:solidFill>
              </a:rPr>
              <a:t>Learner EXPLAINS, gets PERMISSION and then PERFORMS each step.</a:t>
            </a:r>
          </a:p>
          <a:p>
            <a:pPr lvl="1"/>
            <a:r>
              <a:rPr lang="en-US" altLang="en-US" smtClean="0">
                <a:solidFill>
                  <a:srgbClr val="800000"/>
                </a:solidFill>
              </a:rPr>
              <a:t>Trainer gives PERMISSION, OBSERVES each step and QUESTIONS trainee</a:t>
            </a:r>
          </a:p>
        </p:txBody>
      </p:sp>
      <p:sp>
        <p:nvSpPr>
          <p:cNvPr id="271366" name="TextBox 6"/>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42</a:t>
            </a: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ChangeArrowheads="1"/>
          </p:cNvSpPr>
          <p:nvPr/>
        </p:nvSpPr>
        <p:spPr bwMode="auto">
          <a:xfrm>
            <a:off x="481013" y="584200"/>
            <a:ext cx="242887"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US" altLang="en-US">
              <a:latin typeface="Verdana" panose="020B0604030504040204" pitchFamily="34" charset="0"/>
            </a:endParaRPr>
          </a:p>
          <a:p>
            <a:endParaRPr lang="en-US" altLang="en-US">
              <a:latin typeface="Verdana" panose="020B0604030504040204" pitchFamily="34" charset="0"/>
            </a:endParaRPr>
          </a:p>
          <a:p>
            <a:endParaRPr lang="en-US" altLang="en-US">
              <a:latin typeface="Verdana" panose="020B0604030504040204" pitchFamily="34" charset="0"/>
            </a:endParaRPr>
          </a:p>
          <a:p>
            <a:r>
              <a:rPr lang="en-US" altLang="en-US">
                <a:latin typeface="Verdana" panose="020B0604030504040204" pitchFamily="34" charset="0"/>
              </a:rPr>
              <a:t> </a:t>
            </a:r>
          </a:p>
        </p:txBody>
      </p:sp>
      <p:sp>
        <p:nvSpPr>
          <p:cNvPr id="273411" name="Text Box 4"/>
          <p:cNvSpPr txBox="1">
            <a:spLocks noChangeArrowheads="1"/>
          </p:cNvSpPr>
          <p:nvPr/>
        </p:nvSpPr>
        <p:spPr bwMode="auto">
          <a:xfrm>
            <a:off x="2540000" y="1089025"/>
            <a:ext cx="51736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800" b="1">
                <a:solidFill>
                  <a:srgbClr val="000099"/>
                </a:solidFill>
                <a:latin typeface="Verdana" panose="020B0604030504040204" pitchFamily="34" charset="0"/>
              </a:rPr>
              <a:t>The 7 basic steps in OJT</a:t>
            </a:r>
            <a:r>
              <a:rPr lang="en-US" altLang="en-US" sz="2800">
                <a:solidFill>
                  <a:srgbClr val="000099"/>
                </a:solidFill>
                <a:latin typeface="Verdana" panose="020B0604030504040204" pitchFamily="34" charset="0"/>
              </a:rPr>
              <a:t> </a:t>
            </a:r>
          </a:p>
        </p:txBody>
      </p:sp>
      <p:pic>
        <p:nvPicPr>
          <p:cNvPr id="273412" name="Picture 5" descr="BD10501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2438"/>
            <a:ext cx="16764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3413" name="TextBox 5"/>
          <p:cNvSpPr txBox="1">
            <a:spLocks noChangeArrowheads="1"/>
          </p:cNvSpPr>
          <p:nvPr/>
        </p:nvSpPr>
        <p:spPr bwMode="auto">
          <a:xfrm>
            <a:off x="76200" y="23813"/>
            <a:ext cx="1501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Pages 42 - 43</a:t>
            </a:r>
          </a:p>
        </p:txBody>
      </p:sp>
      <p:sp>
        <p:nvSpPr>
          <p:cNvPr id="273414" name="Content Placeholder 2"/>
          <p:cNvSpPr>
            <a:spLocks noGrp="1"/>
          </p:cNvSpPr>
          <p:nvPr>
            <p:ph idx="1"/>
          </p:nvPr>
        </p:nvSpPr>
        <p:spPr bwMode="auto">
          <a:xfrm>
            <a:off x="381000" y="2049463"/>
            <a:ext cx="8534400" cy="4351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50000"/>
              </a:spcBef>
            </a:pPr>
            <a:r>
              <a:rPr lang="en-US" altLang="en-US" sz="2800" smtClean="0">
                <a:solidFill>
                  <a:srgbClr val="660066"/>
                </a:solidFill>
                <a:latin typeface="Verdana" panose="020B0604030504040204" pitchFamily="34" charset="0"/>
              </a:rPr>
              <a:t>Step 5.  Conclusion</a:t>
            </a:r>
          </a:p>
          <a:p>
            <a:pPr lvl="1">
              <a:spcBef>
                <a:spcPct val="50000"/>
              </a:spcBef>
            </a:pPr>
            <a:r>
              <a:rPr lang="en-US" altLang="en-US" sz="2000" smtClean="0">
                <a:solidFill>
                  <a:srgbClr val="800000"/>
                </a:solidFill>
                <a:latin typeface="Verdana" panose="020B0604030504040204" pitchFamily="34" charset="0"/>
              </a:rPr>
              <a:t>Recognize, reemphasize, tie training to accountability  </a:t>
            </a:r>
          </a:p>
          <a:p>
            <a:pPr>
              <a:spcBef>
                <a:spcPct val="50000"/>
              </a:spcBef>
            </a:pPr>
            <a:r>
              <a:rPr lang="en-US" altLang="en-US" sz="2800" smtClean="0">
                <a:solidFill>
                  <a:srgbClr val="660066"/>
                </a:solidFill>
                <a:latin typeface="Verdana" panose="020B0604030504040204" pitchFamily="34" charset="0"/>
              </a:rPr>
              <a:t>Step 6.  Document</a:t>
            </a:r>
          </a:p>
          <a:p>
            <a:pPr lvl="1">
              <a:spcBef>
                <a:spcPct val="50000"/>
              </a:spcBef>
            </a:pPr>
            <a:r>
              <a:rPr lang="en-US" altLang="en-US" sz="2000" smtClean="0">
                <a:solidFill>
                  <a:srgbClr val="800000"/>
                </a:solidFill>
                <a:latin typeface="Verdana" panose="020B0604030504040204" pitchFamily="34" charset="0"/>
              </a:rPr>
              <a:t>Include trainer and trainee names, subject or procedure, signature, dates.</a:t>
            </a:r>
          </a:p>
          <a:p>
            <a:pPr lvl="1">
              <a:spcBef>
                <a:spcPct val="50000"/>
              </a:spcBef>
            </a:pPr>
            <a:r>
              <a:rPr lang="en-US" altLang="en-US" sz="2000" smtClean="0">
                <a:solidFill>
                  <a:srgbClr val="800000"/>
                </a:solidFill>
                <a:latin typeface="Verdana" panose="020B0604030504040204" pitchFamily="34" charset="0"/>
              </a:rPr>
              <a:t>Certify that knowledge and skills were achieved</a:t>
            </a:r>
          </a:p>
          <a:p>
            <a:pPr>
              <a:spcBef>
                <a:spcPct val="50000"/>
              </a:spcBef>
            </a:pPr>
            <a:r>
              <a:rPr lang="en-US" altLang="en-US" sz="3200" smtClean="0">
                <a:solidFill>
                  <a:srgbClr val="660066"/>
                </a:solidFill>
              </a:rPr>
              <a:t>Step 7.  Validate</a:t>
            </a:r>
            <a:r>
              <a:rPr lang="en-US" altLang="en-US" sz="3600" smtClean="0">
                <a:solidFill>
                  <a:srgbClr val="660066"/>
                </a:solidFill>
              </a:rPr>
              <a:t> </a:t>
            </a:r>
          </a:p>
          <a:p>
            <a:pPr lvl="1">
              <a:spcBef>
                <a:spcPct val="50000"/>
              </a:spcBef>
            </a:pPr>
            <a:r>
              <a:rPr lang="en-US" altLang="en-US" sz="2000" smtClean="0">
                <a:solidFill>
                  <a:srgbClr val="800000"/>
                </a:solidFill>
                <a:latin typeface="Verdana" panose="020B0604030504040204" pitchFamily="34" charset="0"/>
              </a:rPr>
              <a:t>After session, observe and question trainee to validate training was successful. </a:t>
            </a:r>
          </a:p>
          <a:p>
            <a:endParaRPr lang="en-US" altLang="en-US" smtClean="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ChangeArrowheads="1"/>
          </p:cNvSpPr>
          <p:nvPr/>
        </p:nvSpPr>
        <p:spPr bwMode="auto">
          <a:xfrm>
            <a:off x="1662113" y="979488"/>
            <a:ext cx="244475" cy="6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endParaRPr lang="en-US" altLang="en-US"/>
          </a:p>
        </p:txBody>
      </p:sp>
      <p:sp>
        <p:nvSpPr>
          <p:cNvPr id="275459" name="Rectangle 3"/>
          <p:cNvSpPr>
            <a:spLocks noChangeArrowheads="1"/>
          </p:cNvSpPr>
          <p:nvPr/>
        </p:nvSpPr>
        <p:spPr bwMode="auto">
          <a:xfrm>
            <a:off x="30163" y="2728913"/>
            <a:ext cx="209073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endParaRPr lang="en-US" altLang="en-US"/>
          </a:p>
        </p:txBody>
      </p:sp>
      <p:sp>
        <p:nvSpPr>
          <p:cNvPr id="275460" name="Rectangle 4"/>
          <p:cNvSpPr>
            <a:spLocks noChangeArrowheads="1"/>
          </p:cNvSpPr>
          <p:nvPr/>
        </p:nvSpPr>
        <p:spPr bwMode="auto">
          <a:xfrm>
            <a:off x="1778000" y="3284538"/>
            <a:ext cx="660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endParaRPr lang="en-US" altLang="en-US"/>
          </a:p>
        </p:txBody>
      </p:sp>
      <p:sp>
        <p:nvSpPr>
          <p:cNvPr id="275461" name="Rectangle 5"/>
          <p:cNvSpPr>
            <a:spLocks noChangeArrowheads="1"/>
          </p:cNvSpPr>
          <p:nvPr/>
        </p:nvSpPr>
        <p:spPr bwMode="auto">
          <a:xfrm>
            <a:off x="2306638" y="381000"/>
            <a:ext cx="4445000" cy="1357313"/>
          </a:xfrm>
          <a:prstGeom prst="rect">
            <a:avLst/>
          </a:prstGeom>
          <a:noFill/>
          <a:ln>
            <a:noFill/>
          </a:ln>
          <a:effectLst/>
          <a:extLst>
            <a:ext uri="{909E8E84-426E-40DD-AFC4-6F175D3DCCD1}">
              <a14:hiddenFill xmlns:a14="http://schemas.microsoft.com/office/drawing/2010/main">
                <a:solidFill>
                  <a:srgbClr val="A5002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lnSpc>
                <a:spcPct val="105000"/>
              </a:lnSpc>
            </a:pPr>
            <a:r>
              <a:rPr lang="en-US" altLang="en-US" sz="2800" b="1"/>
              <a:t>ELEMENT 6 -</a:t>
            </a:r>
          </a:p>
          <a:p>
            <a:pPr algn="ctr">
              <a:lnSpc>
                <a:spcPct val="105000"/>
              </a:lnSpc>
            </a:pPr>
            <a:r>
              <a:rPr lang="en-US" altLang="en-US" sz="2800" b="1">
                <a:solidFill>
                  <a:srgbClr val="CC3300"/>
                </a:solidFill>
              </a:rPr>
              <a:t>PROGRAM EVALUATION AND IMPROVEMENT</a:t>
            </a:r>
          </a:p>
        </p:txBody>
      </p:sp>
      <p:pic>
        <p:nvPicPr>
          <p:cNvPr id="275462" name="Picture 6" descr="BD04969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25463"/>
            <a:ext cx="17526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5463" name="Text Box 4"/>
          <p:cNvSpPr txBox="1">
            <a:spLocks noChangeArrowheads="1"/>
          </p:cNvSpPr>
          <p:nvPr/>
        </p:nvSpPr>
        <p:spPr bwMode="auto">
          <a:xfrm>
            <a:off x="609600" y="2028825"/>
            <a:ext cx="8153400" cy="2001838"/>
          </a:xfrm>
          <a:prstGeom prst="rect">
            <a:avLst/>
          </a:prstGeom>
          <a:solidFill>
            <a:srgbClr val="FFFFCC"/>
          </a:solidFill>
          <a:ln w="9525">
            <a:solidFill>
              <a:schemeClr val="tx1"/>
            </a:solidFill>
            <a:miter lim="800000"/>
            <a:headEnd type="none" w="sm" len="sm"/>
            <a:tailEnd type="none" w="sm" len="sm"/>
          </a:ln>
          <a:effectLst>
            <a:outerShdw dist="35921" dir="2700000" algn="ctr" rotWithShape="0">
              <a:schemeClr val="bg2"/>
            </a:outerShdw>
          </a:effec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10000"/>
              </a:spcBef>
            </a:pPr>
            <a:r>
              <a:rPr lang="en-US" altLang="en-US" sz="2800" b="1"/>
              <a:t>OAR 437-001-0765(6)(d) Program Evaluation.</a:t>
            </a:r>
            <a:r>
              <a:rPr lang="en-US" altLang="en-US" sz="2400" b="1"/>
              <a:t> </a:t>
            </a:r>
            <a:r>
              <a:rPr lang="en-US" altLang="en-US" sz="2400">
                <a:solidFill>
                  <a:srgbClr val="660066"/>
                </a:solidFill>
              </a:rPr>
              <a:t>The safety committee shall assist the employer in evaluating the employer's accident and illness prevention program, and shall make written recommendations to improve the program where applicable…</a:t>
            </a:r>
          </a:p>
        </p:txBody>
      </p:sp>
      <p:sp>
        <p:nvSpPr>
          <p:cNvPr id="10" name="Rectangle 5"/>
          <p:cNvSpPr>
            <a:spLocks noChangeArrowheads="1"/>
          </p:cNvSpPr>
          <p:nvPr/>
        </p:nvSpPr>
        <p:spPr bwMode="auto">
          <a:xfrm>
            <a:off x="685800" y="43434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400" b="1" i="1">
                <a:solidFill>
                  <a:srgbClr val="333399"/>
                </a:solidFill>
              </a:rPr>
              <a:t>What is the purpose of writing recommendations?</a:t>
            </a:r>
            <a:r>
              <a:rPr lang="en-US" altLang="en-US" sz="2400">
                <a:solidFill>
                  <a:srgbClr val="333399"/>
                </a:solidFill>
              </a:rPr>
              <a:t> </a:t>
            </a:r>
          </a:p>
        </p:txBody>
      </p:sp>
      <p:sp>
        <p:nvSpPr>
          <p:cNvPr id="11" name="Rectangle 15"/>
          <p:cNvSpPr>
            <a:spLocks noChangeArrowheads="1"/>
          </p:cNvSpPr>
          <p:nvPr/>
        </p:nvSpPr>
        <p:spPr bwMode="auto">
          <a:xfrm>
            <a:off x="1447800" y="4843463"/>
            <a:ext cx="6858000" cy="1568450"/>
          </a:xfrm>
          <a:prstGeom prst="rect">
            <a:avLst/>
          </a:prstGeom>
          <a:solidFill>
            <a:schemeClr val="bg1"/>
          </a:solidFill>
          <a:ln w="9525">
            <a:solidFill>
              <a:schemeClr val="tx1"/>
            </a:solidFill>
            <a:miter lim="800000"/>
            <a:headEnd type="none" w="sm" len="sm"/>
            <a:tailEnd type="none" w="sm" len="sm"/>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400">
                <a:solidFill>
                  <a:srgbClr val="800000"/>
                </a:solidFill>
              </a:rPr>
              <a:t>To persuade the employer to make improvement in PROGRAMS, POLICIES, and PROCEDURES  </a:t>
            </a:r>
          </a:p>
          <a:p>
            <a:r>
              <a:rPr lang="en-US" altLang="en-US" sz="2400">
                <a:solidFill>
                  <a:srgbClr val="800000"/>
                </a:solidFill>
              </a:rPr>
              <a:t>A work order is not a recommendation.  </a:t>
            </a:r>
          </a:p>
          <a:p>
            <a:r>
              <a:rPr lang="en-US" altLang="en-US" sz="2400">
                <a:solidFill>
                  <a:srgbClr val="800000"/>
                </a:solidFill>
              </a:rPr>
              <a:t>Good consultants fix the system! </a:t>
            </a:r>
            <a:endParaRPr lang="en-US" altLang="en-US" sz="1200"/>
          </a:p>
        </p:txBody>
      </p:sp>
      <p:sp>
        <p:nvSpPr>
          <p:cNvPr id="275466" name="TextBox 11"/>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44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ext Box 4"/>
          <p:cNvSpPr txBox="1">
            <a:spLocks noChangeArrowheads="1"/>
          </p:cNvSpPr>
          <p:nvPr/>
        </p:nvSpPr>
        <p:spPr bwMode="auto">
          <a:xfrm>
            <a:off x="381000" y="481013"/>
            <a:ext cx="8382000" cy="2563812"/>
          </a:xfrm>
          <a:prstGeom prst="rect">
            <a:avLst/>
          </a:prstGeom>
          <a:solidFill>
            <a:srgbClr val="FFFFCC"/>
          </a:solidFill>
          <a:ln w="9525">
            <a:solidFill>
              <a:schemeClr val="tx1"/>
            </a:solidFill>
            <a:miter lim="800000"/>
            <a:headEnd type="none" w="sm" len="sm"/>
            <a:tailEnd type="none" w="sm" len="sm"/>
          </a:ln>
          <a:effectLst>
            <a:outerShdw dist="35921" dir="2700000" algn="ctr" rotWithShape="0">
              <a:schemeClr val="bg2"/>
            </a:outerShdw>
          </a:effec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10000"/>
              </a:spcBef>
            </a:pPr>
            <a:r>
              <a:rPr lang="en-US" altLang="en-US" sz="2200">
                <a:solidFill>
                  <a:srgbClr val="660066"/>
                </a:solidFill>
              </a:rPr>
              <a:t>Critically evaluate the </a:t>
            </a:r>
            <a:r>
              <a:rPr lang="en-US" altLang="en-US" sz="2200" b="1">
                <a:solidFill>
                  <a:srgbClr val="660066"/>
                </a:solidFill>
              </a:rPr>
              <a:t>effectiveness</a:t>
            </a:r>
            <a:r>
              <a:rPr lang="en-US" altLang="en-US" sz="2200">
                <a:solidFill>
                  <a:srgbClr val="660066"/>
                </a:solidFill>
              </a:rPr>
              <a:t> of your </a:t>
            </a:r>
            <a:r>
              <a:rPr lang="en-US" altLang="en-US" sz="2200" b="1">
                <a:solidFill>
                  <a:srgbClr val="660066"/>
                </a:solidFill>
              </a:rPr>
              <a:t>SHMS</a:t>
            </a:r>
            <a:r>
              <a:rPr lang="en-US" altLang="en-US" sz="2200">
                <a:solidFill>
                  <a:srgbClr val="660066"/>
                </a:solidFill>
              </a:rPr>
              <a:t> at least annually.  Program evaluation gives you the ability to achieve a long term focus on continuous improvement.  Your self-evaluation process should include:</a:t>
            </a:r>
          </a:p>
          <a:p>
            <a:pPr>
              <a:spcBef>
                <a:spcPct val="10000"/>
              </a:spcBef>
            </a:pPr>
            <a:r>
              <a:rPr lang="en-US" altLang="en-US" sz="2200">
                <a:solidFill>
                  <a:srgbClr val="660066"/>
                </a:solidFill>
              </a:rPr>
              <a:t>	a review of your programs, </a:t>
            </a:r>
          </a:p>
          <a:p>
            <a:pPr>
              <a:spcBef>
                <a:spcPct val="10000"/>
              </a:spcBef>
            </a:pPr>
            <a:r>
              <a:rPr lang="en-US" altLang="en-US" sz="2200">
                <a:solidFill>
                  <a:srgbClr val="660066"/>
                </a:solidFill>
              </a:rPr>
              <a:t>	a walk-through of your facility, and </a:t>
            </a:r>
          </a:p>
          <a:p>
            <a:pPr>
              <a:spcBef>
                <a:spcPct val="10000"/>
              </a:spcBef>
            </a:pPr>
            <a:r>
              <a:rPr lang="en-US" altLang="en-US" sz="2200">
                <a:solidFill>
                  <a:srgbClr val="660066"/>
                </a:solidFill>
              </a:rPr>
              <a:t>	interviews with employees.</a:t>
            </a:r>
          </a:p>
        </p:txBody>
      </p:sp>
      <p:sp>
        <p:nvSpPr>
          <p:cNvPr id="3" name="Content Placeholder 2"/>
          <p:cNvSpPr>
            <a:spLocks noGrp="1"/>
          </p:cNvSpPr>
          <p:nvPr>
            <p:ph idx="1"/>
          </p:nvPr>
        </p:nvSpPr>
        <p:spPr bwMode="auto">
          <a:xfrm>
            <a:off x="381000" y="4873625"/>
            <a:ext cx="8458200" cy="152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b="0" smtClean="0"/>
              <a:t>Is it comprehensive?</a:t>
            </a:r>
          </a:p>
          <a:p>
            <a:r>
              <a:rPr lang="en-US" altLang="en-US" sz="2000" b="0" smtClean="0"/>
              <a:t>Is it effective and meeting established goals?</a:t>
            </a:r>
          </a:p>
          <a:p>
            <a:r>
              <a:rPr lang="en-US" altLang="en-US" sz="2000" b="0" smtClean="0"/>
              <a:t>What improvements can be made to make it even more effective?</a:t>
            </a:r>
          </a:p>
          <a:p>
            <a:r>
              <a:rPr lang="en-US" altLang="en-US" sz="2000" b="0" smtClean="0"/>
              <a:t>What goal modifications should be made for next year?</a:t>
            </a:r>
          </a:p>
        </p:txBody>
      </p:sp>
      <p:sp>
        <p:nvSpPr>
          <p:cNvPr id="7" name="TextBox 6"/>
          <p:cNvSpPr txBox="1"/>
          <p:nvPr/>
        </p:nvSpPr>
        <p:spPr>
          <a:xfrm>
            <a:off x="609600" y="3600450"/>
            <a:ext cx="7924800" cy="70802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a:defRPr/>
            </a:pPr>
            <a:r>
              <a:rPr lang="en-US" sz="2000" dirty="0">
                <a:solidFill>
                  <a:srgbClr val="FF0000"/>
                </a:solidFill>
              </a:rPr>
              <a:t>Identify and correct deficiencies or shortcomings and identify additional improvement opportunities.</a:t>
            </a:r>
          </a:p>
        </p:txBody>
      </p:sp>
      <p:sp>
        <p:nvSpPr>
          <p:cNvPr id="277509" name="TextBox 1"/>
          <p:cNvSpPr txBox="1">
            <a:spLocks noChangeArrowheads="1"/>
          </p:cNvSpPr>
          <p:nvPr/>
        </p:nvSpPr>
        <p:spPr bwMode="auto">
          <a:xfrm>
            <a:off x="762000" y="3121025"/>
            <a:ext cx="1417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400">
                <a:solidFill>
                  <a:srgbClr val="0000CC"/>
                </a:solidFill>
              </a:rPr>
              <a:t>Purpose:</a:t>
            </a:r>
          </a:p>
        </p:txBody>
      </p:sp>
      <p:sp>
        <p:nvSpPr>
          <p:cNvPr id="9" name="TextBox 8"/>
          <p:cNvSpPr txBox="1">
            <a:spLocks noChangeArrowheads="1"/>
          </p:cNvSpPr>
          <p:nvPr/>
        </p:nvSpPr>
        <p:spPr bwMode="auto">
          <a:xfrm>
            <a:off x="693738" y="4486275"/>
            <a:ext cx="1963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400">
                <a:solidFill>
                  <a:srgbClr val="0000CC"/>
                </a:solidFill>
              </a:rPr>
              <a:t>Ask Yourself:</a:t>
            </a:r>
          </a:p>
        </p:txBody>
      </p:sp>
      <p:sp>
        <p:nvSpPr>
          <p:cNvPr id="277511" name="TextBox 7"/>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44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9"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itle 1"/>
          <p:cNvSpPr>
            <a:spLocks noGrp="1"/>
          </p:cNvSpPr>
          <p:nvPr>
            <p:ph type="title"/>
          </p:nvPr>
        </p:nvSpPr>
        <p:spPr bwMode="auto">
          <a:xfrm>
            <a:off x="304800" y="365125"/>
            <a:ext cx="86106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smtClean="0"/>
              <a:t>Key to evaluating and improving</a:t>
            </a:r>
          </a:p>
        </p:txBody>
      </p:sp>
      <p:sp>
        <p:nvSpPr>
          <p:cNvPr id="278531" name="Content Placeholder 2"/>
          <p:cNvSpPr>
            <a:spLocks noGrp="1"/>
          </p:cNvSpPr>
          <p:nvPr>
            <p:ph idx="1"/>
          </p:nvPr>
        </p:nvSpPr>
        <p:spPr bwMode="auto">
          <a:xfrm>
            <a:off x="666750" y="1295400"/>
            <a:ext cx="7886700"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0" smtClean="0">
                <a:solidFill>
                  <a:srgbClr val="FF5050"/>
                </a:solidFill>
              </a:rPr>
              <a:t>When evaluation your written programs, ask yourself:  </a:t>
            </a:r>
          </a:p>
          <a:p>
            <a:pPr lvl="1"/>
            <a:r>
              <a:rPr lang="en-US" altLang="en-US" sz="3200" smtClean="0">
                <a:solidFill>
                  <a:srgbClr val="006600"/>
                </a:solidFill>
              </a:rPr>
              <a:t>Do we do what it says, and does it say what we do?</a:t>
            </a:r>
          </a:p>
          <a:p>
            <a:pPr lvl="1"/>
            <a:r>
              <a:rPr lang="en-US" altLang="en-US" sz="3200" smtClean="0">
                <a:solidFill>
                  <a:schemeClr val="accent1"/>
                </a:solidFill>
              </a:rPr>
              <a:t>If not, WHY not?</a:t>
            </a:r>
          </a:p>
          <a:p>
            <a:pPr lvl="2"/>
            <a:r>
              <a:rPr lang="en-US" altLang="en-US" sz="3200" smtClean="0">
                <a:solidFill>
                  <a:srgbClr val="0000CC"/>
                </a:solidFill>
              </a:rPr>
              <a:t>Change one or the other so that they line up</a:t>
            </a:r>
          </a:p>
          <a:p>
            <a:r>
              <a:rPr lang="en-US" altLang="en-US" sz="4000" b="0" smtClean="0"/>
              <a:t>Don’t forget to look at your leading indicators!</a:t>
            </a:r>
            <a:endParaRPr lang="en-US" altLang="en-US" sz="3200" smtClean="0"/>
          </a:p>
        </p:txBody>
      </p:sp>
      <p:sp>
        <p:nvSpPr>
          <p:cNvPr id="278532" name="TextBox 4"/>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44</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itle 1"/>
          <p:cNvSpPr>
            <a:spLocks noGrp="1"/>
          </p:cNvSpPr>
          <p:nvPr>
            <p:ph type="title"/>
          </p:nvPr>
        </p:nvSpPr>
        <p:spPr bwMode="auto">
          <a:xfrm>
            <a:off x="533400" y="457200"/>
            <a:ext cx="4075113" cy="742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mtClean="0"/>
              <a:t>Help is available…</a:t>
            </a:r>
          </a:p>
        </p:txBody>
      </p:sp>
      <p:sp>
        <p:nvSpPr>
          <p:cNvPr id="279555" name="Text Placeholder 3"/>
          <p:cNvSpPr>
            <a:spLocks noGrp="1"/>
          </p:cNvSpPr>
          <p:nvPr>
            <p:ph type="body" sz="half" idx="2"/>
          </p:nvPr>
        </p:nvSpPr>
        <p:spPr bwMode="auto">
          <a:xfrm>
            <a:off x="152400" y="1200150"/>
            <a:ext cx="4648200" cy="340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Leading indicators </a:t>
            </a:r>
            <a:r>
              <a:rPr lang="en-US" altLang="en-US" b="0" smtClean="0"/>
              <a:t>are proactive and preventative measures that can help determine whether your safety and health activities are effective at preventing incidents or whether there are potential problems with your safety and health program. Leading indicators play an important role in preventing worker fatalities, injuries and illnesses, and strengthening other safety and health outcomes in the workplace.</a:t>
            </a:r>
          </a:p>
          <a:p>
            <a:pPr eaLnBrk="1" hangingPunct="1"/>
            <a:r>
              <a:rPr lang="en-US" altLang="en-US" sz="1800" smtClean="0"/>
              <a:t>Leading indicators include things like: </a:t>
            </a:r>
            <a:r>
              <a:rPr lang="en-US" altLang="en-US" sz="1800" b="0" smtClean="0"/>
              <a:t>worker participation levels, </a:t>
            </a:r>
            <a:r>
              <a:rPr lang="en-US" altLang="en-US" sz="1800" b="0" smtClean="0">
                <a:solidFill>
                  <a:srgbClr val="0000CC"/>
                </a:solidFill>
              </a:rPr>
              <a:t># of safety suggestions</a:t>
            </a:r>
            <a:r>
              <a:rPr lang="en-US" altLang="en-US" sz="1800" b="0" smtClean="0"/>
              <a:t>, </a:t>
            </a:r>
            <a:r>
              <a:rPr lang="en-US" altLang="en-US" sz="1800" b="0" smtClean="0">
                <a:solidFill>
                  <a:srgbClr val="006600"/>
                </a:solidFill>
              </a:rPr>
              <a:t># of near misses reported</a:t>
            </a:r>
            <a:r>
              <a:rPr lang="en-US" altLang="en-US" sz="1800" b="0" smtClean="0"/>
              <a:t>, </a:t>
            </a:r>
            <a:r>
              <a:rPr lang="en-US" altLang="en-US" sz="1800" b="0" smtClean="0">
                <a:solidFill>
                  <a:srgbClr val="660066"/>
                </a:solidFill>
              </a:rPr>
              <a:t># and frequency of inspections</a:t>
            </a:r>
            <a:r>
              <a:rPr lang="en-US" altLang="en-US" sz="1800" b="0" smtClean="0">
                <a:solidFill>
                  <a:srgbClr val="FF5050"/>
                </a:solidFill>
              </a:rPr>
              <a:t>, # and severity of hazards identified</a:t>
            </a:r>
            <a:r>
              <a:rPr lang="en-US" altLang="en-US" sz="1800" b="0" smtClean="0"/>
              <a:t>, </a:t>
            </a:r>
            <a:r>
              <a:rPr lang="en-US" altLang="en-US" sz="1800" b="0" smtClean="0">
                <a:solidFill>
                  <a:srgbClr val="800000"/>
                </a:solidFill>
              </a:rPr>
              <a:t># of routine IH exposure assessments</a:t>
            </a:r>
            <a:r>
              <a:rPr lang="en-US" altLang="en-US" sz="1800" b="0" smtClean="0"/>
              <a:t>, timely completion of corrective actions, </a:t>
            </a:r>
            <a:r>
              <a:rPr lang="en-US" altLang="en-US" sz="1800" b="0" smtClean="0">
                <a:solidFill>
                  <a:srgbClr val="0000CC"/>
                </a:solidFill>
              </a:rPr>
              <a:t># of workers completing training</a:t>
            </a:r>
            <a:r>
              <a:rPr lang="en-US" altLang="en-US" sz="1800" b="0" smtClean="0"/>
              <a:t>, </a:t>
            </a:r>
            <a:r>
              <a:rPr lang="en-US" altLang="en-US" sz="1800" b="0" smtClean="0">
                <a:solidFill>
                  <a:srgbClr val="006600"/>
                </a:solidFill>
              </a:rPr>
              <a:t># and completion rate of PM activities</a:t>
            </a:r>
            <a:r>
              <a:rPr lang="en-US" altLang="en-US" sz="1800" b="0" smtClean="0"/>
              <a:t>, </a:t>
            </a:r>
            <a:r>
              <a:rPr lang="en-US" altLang="en-US" sz="1800" b="0" smtClean="0">
                <a:solidFill>
                  <a:srgbClr val="660066"/>
                </a:solidFill>
              </a:rPr>
              <a:t># of positive observations</a:t>
            </a:r>
            <a:r>
              <a:rPr lang="en-US" altLang="en-US" sz="1800" b="0" smtClean="0"/>
              <a:t>, </a:t>
            </a:r>
            <a:r>
              <a:rPr lang="en-US" altLang="en-US" sz="1800" b="0" smtClean="0">
                <a:solidFill>
                  <a:srgbClr val="FF5050"/>
                </a:solidFill>
              </a:rPr>
              <a:t># of negative observations</a:t>
            </a:r>
            <a:r>
              <a:rPr lang="en-US" altLang="en-US" sz="1800" b="0" smtClean="0"/>
              <a:t>, climate surveys, etc. </a:t>
            </a:r>
          </a:p>
        </p:txBody>
      </p:sp>
      <p:pic>
        <p:nvPicPr>
          <p:cNvPr id="27955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0775" y="846138"/>
            <a:ext cx="4195763" cy="51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9557" name="TextBox 1"/>
          <p:cNvSpPr txBox="1">
            <a:spLocks noChangeArrowheads="1"/>
          </p:cNvSpPr>
          <p:nvPr/>
        </p:nvSpPr>
        <p:spPr bwMode="auto">
          <a:xfrm>
            <a:off x="339725" y="6159500"/>
            <a:ext cx="8537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800" b="1"/>
              <a:t>https://www.osha.gov/leadingindicators/docs/OSHA_Leading_Indicators.pdf</a:t>
            </a:r>
          </a:p>
          <a:p>
            <a:endParaRPr lang="en-US" altLang="en-US"/>
          </a:p>
        </p:txBody>
      </p:sp>
      <p:sp>
        <p:nvSpPr>
          <p:cNvPr id="279558" name="TextBox 6"/>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44</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685800" y="762000"/>
            <a:ext cx="5943600" cy="2419350"/>
          </a:xfrm>
          <a:prstGeom prst="rect">
            <a:avLst/>
          </a:prstGeom>
          <a:solidFill>
            <a:srgbClr val="FFFFCC"/>
          </a:solidFill>
          <a:ln w="12700">
            <a:solidFill>
              <a:schemeClr val="tx1"/>
            </a:solidFill>
            <a:miter lim="800000"/>
            <a:headEnd type="none" w="sm" len="sm"/>
            <a:tailEnd type="none" w="sm" len="sm"/>
          </a:ln>
          <a:effectLst>
            <a:outerShdw dist="35921" dir="2700000" algn="ctr" rotWithShape="0">
              <a:srgbClr val="B2B2B2"/>
            </a:outerShdw>
          </a:effectLst>
        </p:spPr>
        <p:txBody>
          <a:bodyPr>
            <a:spAutoFit/>
          </a:bodyPr>
          <a:lstStyle>
            <a:lvl1pPr defTabSz="398463">
              <a:defRPr sz="1400">
                <a:solidFill>
                  <a:schemeClr val="tx1"/>
                </a:solidFill>
                <a:latin typeface="Arial" panose="020B0604020202020204" pitchFamily="34" charset="0"/>
              </a:defRPr>
            </a:lvl1pPr>
            <a:lvl2pPr defTabSz="398463">
              <a:defRPr sz="1400">
                <a:solidFill>
                  <a:schemeClr val="tx1"/>
                </a:solidFill>
                <a:latin typeface="Arial" panose="020B0604020202020204" pitchFamily="34" charset="0"/>
              </a:defRPr>
            </a:lvl2pPr>
            <a:lvl3pPr marL="1143000" indent="-228600" defTabSz="398463">
              <a:defRPr sz="1400">
                <a:solidFill>
                  <a:schemeClr val="tx1"/>
                </a:solidFill>
                <a:latin typeface="Arial" panose="020B0604020202020204" pitchFamily="34" charset="0"/>
              </a:defRPr>
            </a:lvl3pPr>
            <a:lvl4pPr marL="1600200" indent="-228600" defTabSz="398463">
              <a:defRPr sz="1400">
                <a:solidFill>
                  <a:schemeClr val="tx1"/>
                </a:solidFill>
                <a:latin typeface="Arial" panose="020B0604020202020204" pitchFamily="34" charset="0"/>
              </a:defRPr>
            </a:lvl4pPr>
            <a:lvl5pPr marL="2057400" indent="-228600" defTabSz="398463">
              <a:defRPr sz="1400">
                <a:solidFill>
                  <a:schemeClr val="tx1"/>
                </a:solidFill>
                <a:latin typeface="Arial" panose="020B0604020202020204" pitchFamily="34" charset="0"/>
              </a:defRPr>
            </a:lvl5pPr>
            <a:lvl6pPr marL="2514600" indent="-228600" defTabSz="39846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9846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9846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98463"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sz="2800" b="1">
                <a:solidFill>
                  <a:srgbClr val="800000"/>
                </a:solidFill>
              </a:rPr>
              <a:t>Inputs  </a:t>
            </a:r>
          </a:p>
          <a:p>
            <a:pPr algn="ctr"/>
            <a:endParaRPr lang="en-US" altLang="en-US" sz="2800">
              <a:solidFill>
                <a:srgbClr val="800000"/>
              </a:solidFill>
              <a:latin typeface="Times New Roman" panose="02020603050405020304" pitchFamily="18" charset="0"/>
            </a:endParaRPr>
          </a:p>
          <a:p>
            <a:pPr lvl="1"/>
            <a:r>
              <a:rPr lang="en-US" altLang="en-US" sz="2400" b="1">
                <a:solidFill>
                  <a:srgbClr val="000099"/>
                </a:solidFill>
              </a:rPr>
              <a:t>Tools					Equipment</a:t>
            </a:r>
          </a:p>
          <a:p>
            <a:pPr lvl="1"/>
            <a:r>
              <a:rPr lang="en-US" altLang="en-US" sz="2400" b="1">
                <a:solidFill>
                  <a:srgbClr val="000099"/>
                </a:solidFill>
              </a:rPr>
              <a:t>Machinery				Materials</a:t>
            </a:r>
          </a:p>
          <a:p>
            <a:pPr lvl="1"/>
            <a:r>
              <a:rPr lang="en-US" altLang="en-US" sz="2400" b="1">
                <a:solidFill>
                  <a:srgbClr val="000099"/>
                </a:solidFill>
              </a:rPr>
              <a:t>Facilities				People</a:t>
            </a:r>
          </a:p>
          <a:p>
            <a:pPr lvl="1"/>
            <a:r>
              <a:rPr lang="en-US" altLang="en-US" sz="2400" b="1">
                <a:solidFill>
                  <a:srgbClr val="000099"/>
                </a:solidFill>
              </a:rPr>
              <a:t>Time						Money</a:t>
            </a:r>
          </a:p>
        </p:txBody>
      </p:sp>
      <p:pic>
        <p:nvPicPr>
          <p:cNvPr id="59395" name="Picture 3" descr="box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667000"/>
            <a:ext cx="2979738" cy="3733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9396" name="Text Box 4"/>
          <p:cNvSpPr txBox="1">
            <a:spLocks noChangeArrowheads="1"/>
          </p:cNvSpPr>
          <p:nvPr/>
        </p:nvSpPr>
        <p:spPr bwMode="auto">
          <a:xfrm>
            <a:off x="381000" y="3657600"/>
            <a:ext cx="4800600" cy="2100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400" b="1">
                <a:solidFill>
                  <a:srgbClr val="660066"/>
                </a:solidFill>
              </a:rPr>
              <a:t>The goal is to have the highest quality inputs as possible.  </a:t>
            </a:r>
          </a:p>
          <a:p>
            <a:pPr>
              <a:spcBef>
                <a:spcPct val="50000"/>
              </a:spcBef>
            </a:pPr>
            <a:r>
              <a:rPr lang="en-US" altLang="en-US" sz="2400" b="1">
                <a:solidFill>
                  <a:srgbClr val="660066"/>
                </a:solidFill>
              </a:rPr>
              <a:t>Management commitment is measured, in part, by the quality of inputs to the system.</a:t>
            </a:r>
          </a:p>
        </p:txBody>
      </p:sp>
      <p:sp>
        <p:nvSpPr>
          <p:cNvPr id="59397" name="TextBox 4"/>
          <p:cNvSpPr txBox="1">
            <a:spLocks noChangeArrowheads="1"/>
          </p:cNvSpPr>
          <p:nvPr/>
        </p:nvSpPr>
        <p:spPr bwMode="auto">
          <a:xfrm>
            <a:off x="381000" y="52388"/>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6</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ChangeArrowheads="1"/>
          </p:cNvSpPr>
          <p:nvPr/>
        </p:nvSpPr>
        <p:spPr bwMode="auto">
          <a:xfrm>
            <a:off x="463550" y="747713"/>
            <a:ext cx="8215313" cy="942975"/>
          </a:xfrm>
          <a:prstGeom prst="rect">
            <a:avLst/>
          </a:prstGeom>
          <a:noFill/>
          <a:ln>
            <a:noFill/>
          </a:ln>
          <a:effectLst/>
          <a:extLst>
            <a:ext uri="{909E8E84-426E-40DD-AFC4-6F175D3DCCD1}">
              <a14:hiddenFill xmlns:a14="http://schemas.microsoft.com/office/drawing/2010/main">
                <a:solidFill>
                  <a:srgbClr val="037C03"/>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2"/>
                  </a:outerShdw>
                </a:effectLst>
              </a14:hiddenEffects>
            </a:ext>
          </a:extLst>
        </p:spPr>
        <p:txBody>
          <a:bodyPr lIns="90488" tIns="44450" rIns="90488" bIns="44450">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800" b="1">
                <a:solidFill>
                  <a:srgbClr val="990033"/>
                </a:solidFill>
              </a:rPr>
              <a:t>Successful change requires effective design and implementation</a:t>
            </a:r>
          </a:p>
        </p:txBody>
      </p:sp>
      <p:pic>
        <p:nvPicPr>
          <p:cNvPr id="281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82775"/>
            <a:ext cx="8534400" cy="2357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1604" name="TextBox 1"/>
          <p:cNvSpPr txBox="1">
            <a:spLocks noChangeArrowheads="1"/>
          </p:cNvSpPr>
          <p:nvPr/>
        </p:nvSpPr>
        <p:spPr bwMode="auto">
          <a:xfrm>
            <a:off x="373063" y="4405313"/>
            <a:ext cx="168433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sz="1800"/>
              <a:t>Identify</a:t>
            </a:r>
          </a:p>
          <a:p>
            <a:pPr algn="ctr"/>
            <a:r>
              <a:rPr lang="en-US" altLang="en-US" sz="1800"/>
              <a:t>Analyze</a:t>
            </a:r>
          </a:p>
          <a:p>
            <a:pPr algn="ctr"/>
            <a:r>
              <a:rPr lang="en-US" altLang="en-US" sz="1800"/>
              <a:t>Evaluate</a:t>
            </a:r>
          </a:p>
          <a:p>
            <a:pPr algn="ctr"/>
            <a:r>
              <a:rPr lang="en-US" altLang="en-US" sz="1800"/>
              <a:t>Problem Solve</a:t>
            </a:r>
          </a:p>
          <a:p>
            <a:pPr algn="ctr"/>
            <a:r>
              <a:rPr lang="en-US" altLang="en-US" sz="1800"/>
              <a:t>Recommend</a:t>
            </a:r>
          </a:p>
        </p:txBody>
      </p:sp>
      <p:sp>
        <p:nvSpPr>
          <p:cNvPr id="281605" name="TextBox 5"/>
          <p:cNvSpPr txBox="1">
            <a:spLocks noChangeArrowheads="1"/>
          </p:cNvSpPr>
          <p:nvPr/>
        </p:nvSpPr>
        <p:spPr bwMode="auto">
          <a:xfrm>
            <a:off x="7162800" y="4465638"/>
            <a:ext cx="14160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sz="1800"/>
              <a:t>Adjust</a:t>
            </a:r>
          </a:p>
          <a:p>
            <a:pPr algn="ctr"/>
            <a:r>
              <a:rPr lang="en-US" altLang="en-US" sz="1800"/>
              <a:t>Implement</a:t>
            </a:r>
          </a:p>
          <a:p>
            <a:pPr algn="ctr"/>
            <a:r>
              <a:rPr lang="en-US" altLang="en-US" sz="1800"/>
              <a:t>Standardize</a:t>
            </a:r>
          </a:p>
          <a:p>
            <a:pPr algn="ctr"/>
            <a:r>
              <a:rPr lang="en-US" altLang="en-US" sz="1800"/>
              <a:t>Document</a:t>
            </a:r>
          </a:p>
          <a:p>
            <a:pPr algn="ctr"/>
            <a:r>
              <a:rPr lang="en-US" altLang="en-US" sz="1800"/>
              <a:t>Evaluate</a:t>
            </a:r>
          </a:p>
        </p:txBody>
      </p:sp>
      <p:sp>
        <p:nvSpPr>
          <p:cNvPr id="281606" name="TextBox 6"/>
          <p:cNvSpPr txBox="1">
            <a:spLocks noChangeArrowheads="1"/>
          </p:cNvSpPr>
          <p:nvPr/>
        </p:nvSpPr>
        <p:spPr bwMode="auto">
          <a:xfrm>
            <a:off x="5003800" y="4465638"/>
            <a:ext cx="11334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sz="1800" b="1"/>
              <a:t>Check</a:t>
            </a:r>
          </a:p>
          <a:p>
            <a:pPr algn="ctr"/>
            <a:r>
              <a:rPr lang="en-US" altLang="en-US" sz="1800"/>
              <a:t>Monitor</a:t>
            </a:r>
          </a:p>
          <a:p>
            <a:pPr algn="ctr"/>
            <a:r>
              <a:rPr lang="en-US" altLang="en-US" sz="1800"/>
              <a:t>Measure</a:t>
            </a:r>
          </a:p>
          <a:p>
            <a:pPr algn="ctr"/>
            <a:r>
              <a:rPr lang="en-US" altLang="en-US" sz="1800"/>
              <a:t>Analyze</a:t>
            </a:r>
          </a:p>
          <a:p>
            <a:pPr algn="ctr"/>
            <a:r>
              <a:rPr lang="en-US" altLang="en-US" sz="1800"/>
              <a:t>Compare</a:t>
            </a:r>
          </a:p>
        </p:txBody>
      </p:sp>
      <p:sp>
        <p:nvSpPr>
          <p:cNvPr id="281607" name="TextBox 7"/>
          <p:cNvSpPr txBox="1">
            <a:spLocks noChangeArrowheads="1"/>
          </p:cNvSpPr>
          <p:nvPr/>
        </p:nvSpPr>
        <p:spPr bwMode="auto">
          <a:xfrm>
            <a:off x="2895600" y="4465638"/>
            <a:ext cx="12620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sz="1800"/>
              <a:t>Carry out</a:t>
            </a:r>
          </a:p>
          <a:p>
            <a:pPr algn="ctr"/>
            <a:r>
              <a:rPr lang="en-US" altLang="en-US" sz="1800"/>
              <a:t>Test</a:t>
            </a:r>
          </a:p>
          <a:p>
            <a:pPr algn="ctr"/>
            <a:r>
              <a:rPr lang="en-US" altLang="en-US" sz="1800"/>
              <a:t>Perform</a:t>
            </a:r>
          </a:p>
          <a:p>
            <a:pPr algn="ctr"/>
            <a:r>
              <a:rPr lang="en-US" altLang="en-US" sz="1800"/>
              <a:t>Train</a:t>
            </a:r>
          </a:p>
          <a:p>
            <a:pPr algn="ctr"/>
            <a:r>
              <a:rPr lang="en-US" altLang="en-US" sz="1800"/>
              <a:t>Implement</a:t>
            </a:r>
          </a:p>
        </p:txBody>
      </p:sp>
      <p:sp>
        <p:nvSpPr>
          <p:cNvPr id="281608" name="TextBox 8"/>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45</a:t>
            </a:r>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ChangeArrowheads="1"/>
          </p:cNvSpPr>
          <p:nvPr/>
        </p:nvSpPr>
        <p:spPr bwMode="auto">
          <a:xfrm>
            <a:off x="1662113" y="979488"/>
            <a:ext cx="244475" cy="6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endParaRPr lang="en-US" altLang="en-US"/>
          </a:p>
        </p:txBody>
      </p:sp>
      <p:sp>
        <p:nvSpPr>
          <p:cNvPr id="283651" name="Rectangle 3"/>
          <p:cNvSpPr>
            <a:spLocks noChangeArrowheads="1"/>
          </p:cNvSpPr>
          <p:nvPr/>
        </p:nvSpPr>
        <p:spPr bwMode="auto">
          <a:xfrm>
            <a:off x="30163" y="2728913"/>
            <a:ext cx="209073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endParaRPr lang="en-US" altLang="en-US"/>
          </a:p>
        </p:txBody>
      </p:sp>
      <p:sp>
        <p:nvSpPr>
          <p:cNvPr id="283652" name="Rectangle 4"/>
          <p:cNvSpPr>
            <a:spLocks noChangeArrowheads="1"/>
          </p:cNvSpPr>
          <p:nvPr/>
        </p:nvSpPr>
        <p:spPr bwMode="auto">
          <a:xfrm>
            <a:off x="1778000" y="3284538"/>
            <a:ext cx="660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endParaRPr lang="en-US" altLang="en-US"/>
          </a:p>
        </p:txBody>
      </p:sp>
      <p:sp>
        <p:nvSpPr>
          <p:cNvPr id="283653" name="Rectangle 5"/>
          <p:cNvSpPr>
            <a:spLocks noChangeArrowheads="1"/>
          </p:cNvSpPr>
          <p:nvPr/>
        </p:nvSpPr>
        <p:spPr bwMode="auto">
          <a:xfrm>
            <a:off x="2347913" y="4144963"/>
            <a:ext cx="4445000" cy="2262187"/>
          </a:xfrm>
          <a:prstGeom prst="rect">
            <a:avLst/>
          </a:prstGeom>
          <a:noFill/>
          <a:ln>
            <a:noFill/>
          </a:ln>
          <a:effectLst/>
          <a:extLst>
            <a:ext uri="{909E8E84-426E-40DD-AFC4-6F175D3DCCD1}">
              <a14:hiddenFill xmlns:a14="http://schemas.microsoft.com/office/drawing/2010/main">
                <a:solidFill>
                  <a:srgbClr val="A5002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lnSpc>
                <a:spcPct val="105000"/>
              </a:lnSpc>
            </a:pPr>
            <a:r>
              <a:rPr lang="en-US" altLang="en-US" sz="2800" b="1"/>
              <a:t>ELEMENT 7 -</a:t>
            </a:r>
          </a:p>
          <a:p>
            <a:pPr algn="ctr">
              <a:lnSpc>
                <a:spcPct val="105000"/>
              </a:lnSpc>
            </a:pPr>
            <a:r>
              <a:rPr lang="en-US" altLang="en-US" sz="2800" b="1">
                <a:solidFill>
                  <a:srgbClr val="CC3300"/>
                </a:solidFill>
              </a:rPr>
              <a:t>COMMUNICATION AND COORDINATION </a:t>
            </a:r>
            <a:r>
              <a:rPr lang="en-US" altLang="en-US" sz="2800">
                <a:solidFill>
                  <a:srgbClr val="CC3300"/>
                </a:solidFill>
              </a:rPr>
              <a:t>for host employers, contractors, and staffing agencies</a:t>
            </a:r>
          </a:p>
        </p:txBody>
      </p:sp>
      <p:pic>
        <p:nvPicPr>
          <p:cNvPr id="283654" name="Picture 8" descr="j02494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913" y="1004888"/>
            <a:ext cx="1690687"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655" name="Picture 9" descr="j02494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954088"/>
            <a:ext cx="169862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3656" name="TextBox 8"/>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46</a:t>
            </a: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ext Box 4"/>
          <p:cNvSpPr txBox="1">
            <a:spLocks noChangeArrowheads="1"/>
          </p:cNvSpPr>
          <p:nvPr/>
        </p:nvSpPr>
        <p:spPr bwMode="auto">
          <a:xfrm>
            <a:off x="381000" y="990600"/>
            <a:ext cx="8382000" cy="2370138"/>
          </a:xfrm>
          <a:prstGeom prst="rect">
            <a:avLst/>
          </a:prstGeom>
          <a:solidFill>
            <a:srgbClr val="FFFFCC"/>
          </a:solidFill>
          <a:ln w="9525">
            <a:solidFill>
              <a:schemeClr val="tx1"/>
            </a:solidFill>
            <a:miter lim="800000"/>
            <a:headEnd type="none" w="sm" len="sm"/>
            <a:tailEnd type="none" w="sm" len="sm"/>
          </a:ln>
          <a:effectLst>
            <a:outerShdw dist="35921" dir="2700000" algn="ctr" rotWithShape="0">
              <a:schemeClr val="bg2"/>
            </a:outerShdw>
          </a:effec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10000"/>
              </a:spcBef>
            </a:pPr>
            <a:r>
              <a:rPr lang="en-US" altLang="en-US" sz="2800" b="1">
                <a:solidFill>
                  <a:srgbClr val="800000"/>
                </a:solidFill>
              </a:rPr>
              <a:t>OAR 437, Div 1, Rule 7650 (1) (d) </a:t>
            </a:r>
            <a:r>
              <a:rPr lang="en-US" altLang="en-US" sz="2400" u="sng">
                <a:solidFill>
                  <a:srgbClr val="660066"/>
                </a:solidFill>
              </a:rPr>
              <a:t>Every employer must inform</a:t>
            </a:r>
            <a:r>
              <a:rPr lang="en-US" altLang="en-US" sz="2400">
                <a:solidFill>
                  <a:srgbClr val="660066"/>
                </a:solidFill>
              </a:rPr>
              <a:t> the </a:t>
            </a:r>
            <a:r>
              <a:rPr lang="en-US" altLang="en-US" sz="2400" u="sng">
                <a:solidFill>
                  <a:srgbClr val="660066"/>
                </a:solidFill>
              </a:rPr>
              <a:t>employees regarding</a:t>
            </a:r>
            <a:r>
              <a:rPr lang="en-US" altLang="en-US" sz="2400">
                <a:solidFill>
                  <a:srgbClr val="660066"/>
                </a:solidFill>
              </a:rPr>
              <a:t> the known health </a:t>
            </a:r>
            <a:r>
              <a:rPr lang="en-US" altLang="en-US" sz="2400" u="sng">
                <a:solidFill>
                  <a:srgbClr val="660066"/>
                </a:solidFill>
              </a:rPr>
              <a:t>hazards to which they are exposed</a:t>
            </a:r>
            <a:r>
              <a:rPr lang="en-US" altLang="en-US" sz="2400">
                <a:solidFill>
                  <a:srgbClr val="660066"/>
                </a:solidFill>
              </a:rPr>
              <a:t>, the measures which have been taken for the prevention and control of such hazards, and the proper methods for utilizing such control measures. </a:t>
            </a:r>
          </a:p>
        </p:txBody>
      </p:sp>
      <p:sp>
        <p:nvSpPr>
          <p:cNvPr id="285699" name="Rectangle 5"/>
          <p:cNvSpPr>
            <a:spLocks noChangeArrowheads="1"/>
          </p:cNvSpPr>
          <p:nvPr/>
        </p:nvSpPr>
        <p:spPr bwMode="auto">
          <a:xfrm>
            <a:off x="160338" y="3886200"/>
            <a:ext cx="88312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400" b="1" i="1">
                <a:solidFill>
                  <a:srgbClr val="333399"/>
                </a:solidFill>
              </a:rPr>
              <a:t>What is the purpose of Communication and Coordination?</a:t>
            </a:r>
            <a:r>
              <a:rPr lang="en-US" altLang="en-US" sz="2400">
                <a:solidFill>
                  <a:srgbClr val="333399"/>
                </a:solidFill>
              </a:rPr>
              <a:t> </a:t>
            </a:r>
          </a:p>
        </p:txBody>
      </p:sp>
      <p:sp>
        <p:nvSpPr>
          <p:cNvPr id="5" name="Rectangle 15"/>
          <p:cNvSpPr>
            <a:spLocks noChangeArrowheads="1"/>
          </p:cNvSpPr>
          <p:nvPr/>
        </p:nvSpPr>
        <p:spPr bwMode="auto">
          <a:xfrm>
            <a:off x="1028700" y="4476750"/>
            <a:ext cx="7277100" cy="1938338"/>
          </a:xfrm>
          <a:prstGeom prst="rect">
            <a:avLst/>
          </a:prstGeom>
          <a:solidFill>
            <a:schemeClr val="bg1"/>
          </a:solidFill>
          <a:ln w="9525">
            <a:solidFill>
              <a:schemeClr val="tx1"/>
            </a:solidFill>
            <a:miter lim="800000"/>
            <a:headEnd type="none" w="sm" len="sm"/>
            <a:tailEnd type="none" w="sm" len="sm"/>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400">
                <a:solidFill>
                  <a:srgbClr val="800000"/>
                </a:solidFill>
              </a:rPr>
              <a:t>Communication to ensure </a:t>
            </a:r>
            <a:r>
              <a:rPr lang="en-US" altLang="en-US" sz="2400" b="1" u="sng">
                <a:solidFill>
                  <a:srgbClr val="800000"/>
                </a:solidFill>
              </a:rPr>
              <a:t>ALL</a:t>
            </a:r>
            <a:r>
              <a:rPr lang="en-US" altLang="en-US" sz="2400">
                <a:solidFill>
                  <a:srgbClr val="800000"/>
                </a:solidFill>
              </a:rPr>
              <a:t> workers are aware of the type of hazards that may be present and the measures needed to avoid or control exposure to them.  Coordination to work out conflicts or concerns that could impact safety or health</a:t>
            </a:r>
            <a:endParaRPr lang="en-US" altLang="en-US" sz="2400"/>
          </a:p>
        </p:txBody>
      </p:sp>
      <p:sp>
        <p:nvSpPr>
          <p:cNvPr id="285701" name="TextBox 5"/>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46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How do we </a:t>
            </a:r>
            <a:br>
              <a:rPr lang="en-US" altLang="en-US" smtClean="0"/>
            </a:br>
            <a:r>
              <a:rPr lang="en-US" altLang="en-US" smtClean="0"/>
              <a:t>communicate/coordinate?</a:t>
            </a:r>
          </a:p>
        </p:txBody>
      </p:sp>
      <p:sp>
        <p:nvSpPr>
          <p:cNvPr id="287747" name="Content Placeholder 2"/>
          <p:cNvSpPr>
            <a:spLocks noGrp="1"/>
          </p:cNvSpPr>
          <p:nvPr>
            <p:ph idx="1"/>
          </p:nvPr>
        </p:nvSpPr>
        <p:spPr bwMode="auto">
          <a:xfrm>
            <a:off x="533400" y="1690688"/>
            <a:ext cx="83820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CC"/>
                </a:solidFill>
              </a:rPr>
              <a:t>Internally</a:t>
            </a:r>
          </a:p>
          <a:p>
            <a:pPr lvl="1"/>
            <a:r>
              <a:rPr lang="en-US" altLang="en-US" smtClean="0">
                <a:solidFill>
                  <a:srgbClr val="0000CC"/>
                </a:solidFill>
              </a:rPr>
              <a:t>Shifts</a:t>
            </a:r>
          </a:p>
          <a:p>
            <a:pPr lvl="1"/>
            <a:r>
              <a:rPr lang="en-US" altLang="en-US" smtClean="0">
                <a:solidFill>
                  <a:srgbClr val="0000CC"/>
                </a:solidFill>
              </a:rPr>
              <a:t>Departments</a:t>
            </a:r>
          </a:p>
          <a:p>
            <a:pPr lvl="1"/>
            <a:r>
              <a:rPr lang="en-US" altLang="en-US" smtClean="0">
                <a:solidFill>
                  <a:srgbClr val="0000CC"/>
                </a:solidFill>
              </a:rPr>
              <a:t>Crews</a:t>
            </a:r>
          </a:p>
          <a:p>
            <a:r>
              <a:rPr lang="en-US" altLang="en-US" smtClean="0">
                <a:solidFill>
                  <a:srgbClr val="006600"/>
                </a:solidFill>
              </a:rPr>
              <a:t>Externally</a:t>
            </a:r>
          </a:p>
          <a:p>
            <a:pPr lvl="1"/>
            <a:r>
              <a:rPr lang="en-US" altLang="en-US" smtClean="0">
                <a:solidFill>
                  <a:srgbClr val="006600"/>
                </a:solidFill>
              </a:rPr>
              <a:t>Temporary workers</a:t>
            </a:r>
          </a:p>
          <a:p>
            <a:pPr lvl="1"/>
            <a:r>
              <a:rPr lang="en-US" altLang="en-US" smtClean="0">
                <a:solidFill>
                  <a:srgbClr val="006600"/>
                </a:solidFill>
              </a:rPr>
              <a:t>Contractors and contract workers</a:t>
            </a:r>
          </a:p>
          <a:p>
            <a:pPr lvl="1"/>
            <a:r>
              <a:rPr lang="en-US" altLang="en-US" smtClean="0">
                <a:solidFill>
                  <a:srgbClr val="006600"/>
                </a:solidFill>
              </a:rPr>
              <a:t>Staffing Agencies</a:t>
            </a:r>
          </a:p>
          <a:p>
            <a:r>
              <a:rPr lang="en-US" altLang="en-US" smtClean="0">
                <a:solidFill>
                  <a:srgbClr val="660066"/>
                </a:solidFill>
              </a:rPr>
              <a:t>To ensure ALL workers on site understand and can participate in preventing injuries and illnesses</a:t>
            </a:r>
          </a:p>
          <a:p>
            <a:pPr lvl="1"/>
            <a:r>
              <a:rPr lang="en-US" altLang="en-US" smtClean="0">
                <a:solidFill>
                  <a:srgbClr val="660066"/>
                </a:solidFill>
              </a:rPr>
              <a:t>The types of hazards present</a:t>
            </a:r>
          </a:p>
          <a:p>
            <a:pPr lvl="1"/>
            <a:r>
              <a:rPr lang="en-US" altLang="en-US" smtClean="0">
                <a:solidFill>
                  <a:srgbClr val="660066"/>
                </a:solidFill>
              </a:rPr>
              <a:t>Means and methods to avoid or control exposure to the hazards</a:t>
            </a:r>
          </a:p>
          <a:p>
            <a:pPr lvl="1"/>
            <a:r>
              <a:rPr lang="en-US" altLang="en-US" smtClean="0">
                <a:solidFill>
                  <a:srgbClr val="660066"/>
                </a:solidFill>
              </a:rPr>
              <a:t>How to report injuries, illnesses, incidents, and concerns and who to report them to</a:t>
            </a:r>
          </a:p>
        </p:txBody>
      </p:sp>
      <p:sp>
        <p:nvSpPr>
          <p:cNvPr id="287748" name="TextBox 4"/>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46</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6"/>
          <p:cNvSpPr>
            <a:spLocks noChangeArrowheads="1"/>
          </p:cNvSpPr>
          <p:nvPr/>
        </p:nvSpPr>
        <p:spPr bwMode="auto">
          <a:xfrm>
            <a:off x="128588" y="801688"/>
            <a:ext cx="88106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US" altLang="en-US" sz="1600" b="1"/>
          </a:p>
          <a:p>
            <a:endParaRPr lang="en-US" altLang="en-US" sz="1600" b="1"/>
          </a:p>
        </p:txBody>
      </p:sp>
      <p:sp>
        <p:nvSpPr>
          <p:cNvPr id="289795" name="Text Box 4"/>
          <p:cNvSpPr txBox="1">
            <a:spLocks noChangeArrowheads="1"/>
          </p:cNvSpPr>
          <p:nvPr/>
        </p:nvSpPr>
        <p:spPr bwMode="auto">
          <a:xfrm>
            <a:off x="685800" y="677863"/>
            <a:ext cx="7810500"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spcBef>
                <a:spcPct val="50000"/>
              </a:spcBef>
            </a:pPr>
            <a:r>
              <a:rPr lang="en-US" altLang="en-US" sz="2800" b="1" i="1">
                <a:solidFill>
                  <a:srgbClr val="333399"/>
                </a:solidFill>
              </a:rPr>
              <a:t>That's it!</a:t>
            </a:r>
            <a:r>
              <a:rPr lang="en-US" altLang="en-US" sz="2800" b="1">
                <a:solidFill>
                  <a:srgbClr val="A50021"/>
                </a:solidFill>
              </a:rPr>
              <a:t> </a:t>
            </a:r>
          </a:p>
          <a:p>
            <a:pPr>
              <a:lnSpc>
                <a:spcPct val="90000"/>
              </a:lnSpc>
              <a:spcBef>
                <a:spcPct val="50000"/>
              </a:spcBef>
            </a:pPr>
            <a:r>
              <a:rPr lang="en-US" altLang="en-US" sz="2800" b="1">
                <a:solidFill>
                  <a:srgbClr val="A50021"/>
                </a:solidFill>
              </a:rPr>
              <a:t>Before you run, time to review!</a:t>
            </a:r>
          </a:p>
        </p:txBody>
      </p:sp>
      <p:pic>
        <p:nvPicPr>
          <p:cNvPr id="289796" name="Picture 7" descr="PE0197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211388"/>
            <a:ext cx="4457700" cy="40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797" name="TextBox 4"/>
          <p:cNvSpPr txBox="1">
            <a:spLocks noChangeArrowheads="1"/>
          </p:cNvSpPr>
          <p:nvPr/>
        </p:nvSpPr>
        <p:spPr bwMode="auto">
          <a:xfrm>
            <a:off x="128588" y="58738"/>
            <a:ext cx="1501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Pages 47 - 48</a:t>
            </a:r>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839200" cy="6400800"/>
          </a:xfrm>
        </p:spPr>
        <p:txBody>
          <a:bodyPr/>
          <a:lstStyle/>
          <a:p>
            <a:pPr marL="342900" indent="-342900">
              <a:lnSpc>
                <a:spcPct val="100000"/>
              </a:lnSpc>
              <a:spcBef>
                <a:spcPct val="0"/>
              </a:spcBef>
              <a:buSzTx/>
              <a:buFontTx/>
              <a:buAutoNum type="arabicPeriod"/>
              <a:defRPr/>
            </a:pPr>
            <a:r>
              <a:rPr lang="en-US" altLang="en-US" sz="1600" b="0" dirty="0" smtClean="0">
                <a:solidFill>
                  <a:srgbClr val="000000"/>
                </a:solidFill>
                <a:latin typeface="Times New Roman" panose="02020603050405020304" pitchFamily="18" charset="0"/>
              </a:rPr>
              <a:t>All </a:t>
            </a:r>
            <a:r>
              <a:rPr lang="en-US" altLang="en-US" sz="1600" b="0" dirty="0">
                <a:solidFill>
                  <a:srgbClr val="000000"/>
                </a:solidFill>
                <a:latin typeface="Times New Roman" panose="02020603050405020304" pitchFamily="18" charset="0"/>
              </a:rPr>
              <a:t>systems have S </a:t>
            </a:r>
            <a:r>
              <a:rPr lang="en-US" altLang="en-US" sz="1600" b="0" dirty="0" smtClean="0">
                <a:solidFill>
                  <a:srgbClr val="000000"/>
                </a:solidFill>
                <a:latin typeface="Times New Roman" panose="02020603050405020304" pitchFamily="18" charset="0"/>
              </a:rPr>
              <a:t>_____________, </a:t>
            </a:r>
            <a:r>
              <a:rPr lang="en-US" altLang="en-US" sz="1600" b="0" dirty="0">
                <a:solidFill>
                  <a:srgbClr val="000000"/>
                </a:solidFill>
                <a:latin typeface="Times New Roman" panose="02020603050405020304" pitchFamily="18" charset="0"/>
              </a:rPr>
              <a:t>I ________________, P ______________, and </a:t>
            </a:r>
            <a:endParaRPr lang="en-US" altLang="en-US" sz="1600" b="0" dirty="0" smtClean="0">
              <a:solidFill>
                <a:srgbClr val="000000"/>
              </a:solidFill>
              <a:latin typeface="Times New Roman" panose="02020603050405020304" pitchFamily="18" charset="0"/>
            </a:endParaRPr>
          </a:p>
          <a:p>
            <a:pPr marL="0" indent="0">
              <a:lnSpc>
                <a:spcPct val="100000"/>
              </a:lnSpc>
              <a:spcBef>
                <a:spcPct val="0"/>
              </a:spcBef>
              <a:buSzTx/>
              <a:buFontTx/>
              <a:buNone/>
              <a:defRPr/>
            </a:pPr>
            <a:r>
              <a:rPr lang="en-US" altLang="en-US" sz="1600" b="0" dirty="0">
                <a:solidFill>
                  <a:srgbClr val="000000"/>
                </a:solidFill>
                <a:latin typeface="Times New Roman" panose="02020603050405020304" pitchFamily="18" charset="0"/>
              </a:rPr>
              <a:t> </a:t>
            </a:r>
            <a:r>
              <a:rPr lang="en-US" altLang="en-US" sz="1600" b="0" dirty="0" smtClean="0">
                <a:solidFill>
                  <a:srgbClr val="000000"/>
                </a:solidFill>
                <a:latin typeface="Times New Roman" panose="02020603050405020304" pitchFamily="18" charset="0"/>
              </a:rPr>
              <a:t>      O </a:t>
            </a:r>
            <a:r>
              <a:rPr lang="en-US" altLang="en-US" sz="1600" b="0" dirty="0">
                <a:solidFill>
                  <a:srgbClr val="000000"/>
                </a:solidFill>
                <a:latin typeface="Times New Roman" panose="02020603050405020304" pitchFamily="18" charset="0"/>
              </a:rPr>
              <a:t>________________.    	</a:t>
            </a:r>
          </a:p>
          <a:p>
            <a:pPr marL="0" indent="0">
              <a:lnSpc>
                <a:spcPct val="100000"/>
              </a:lnSpc>
              <a:spcBef>
                <a:spcPct val="0"/>
              </a:spcBef>
              <a:buSzTx/>
              <a:buFontTx/>
              <a:buNone/>
              <a:defRPr/>
            </a:pPr>
            <a:endParaRPr lang="en-US" altLang="en-US" sz="1600" b="0" dirty="0">
              <a:solidFill>
                <a:srgbClr val="000000"/>
              </a:solidFill>
              <a:latin typeface="Times New Roman" panose="02020603050405020304" pitchFamily="18" charset="0"/>
            </a:endParaRPr>
          </a:p>
          <a:p>
            <a:pPr marL="0" indent="0">
              <a:lnSpc>
                <a:spcPct val="100000"/>
              </a:lnSpc>
              <a:spcBef>
                <a:spcPct val="0"/>
              </a:spcBef>
              <a:buSzTx/>
              <a:buFontTx/>
              <a:buNone/>
              <a:defRPr/>
            </a:pPr>
            <a:endParaRPr lang="en-US" altLang="en-US" sz="1600" b="0" dirty="0">
              <a:solidFill>
                <a:srgbClr val="000000"/>
              </a:solidFill>
              <a:latin typeface="Times New Roman" panose="02020603050405020304" pitchFamily="18" charset="0"/>
            </a:endParaRPr>
          </a:p>
          <a:p>
            <a:pPr marL="0" indent="0">
              <a:lnSpc>
                <a:spcPct val="100000"/>
              </a:lnSpc>
              <a:spcBef>
                <a:spcPct val="0"/>
              </a:spcBef>
              <a:buSzTx/>
              <a:buFontTx/>
              <a:buNone/>
              <a:defRPr/>
            </a:pPr>
            <a:r>
              <a:rPr lang="en-US" altLang="en-US" sz="1600" b="0" dirty="0">
                <a:solidFill>
                  <a:srgbClr val="000000"/>
                </a:solidFill>
                <a:latin typeface="Times New Roman" panose="02020603050405020304" pitchFamily="18" charset="0"/>
              </a:rPr>
              <a:t>2.  Conditions cause around _________ % of the accidents in the workplace, while behaviors account for about  _________ % ? 	</a:t>
            </a:r>
          </a:p>
          <a:p>
            <a:pPr marL="0" indent="0">
              <a:lnSpc>
                <a:spcPct val="100000"/>
              </a:lnSpc>
              <a:spcBef>
                <a:spcPct val="0"/>
              </a:spcBef>
              <a:buSzTx/>
              <a:buFontTx/>
              <a:buNone/>
              <a:defRPr/>
            </a:pPr>
            <a:endParaRPr lang="en-US" altLang="en-US" sz="1600" b="0" dirty="0">
              <a:solidFill>
                <a:srgbClr val="000000"/>
              </a:solidFill>
              <a:latin typeface="Times New Roman" panose="02020603050405020304" pitchFamily="18" charset="0"/>
            </a:endParaRPr>
          </a:p>
          <a:p>
            <a:pPr marL="0" indent="0">
              <a:lnSpc>
                <a:spcPct val="100000"/>
              </a:lnSpc>
              <a:spcBef>
                <a:spcPct val="0"/>
              </a:spcBef>
              <a:buSzTx/>
              <a:buFontTx/>
              <a:buNone/>
              <a:defRPr/>
            </a:pPr>
            <a:endParaRPr lang="en-US" altLang="en-US" sz="1600" b="0" dirty="0">
              <a:solidFill>
                <a:srgbClr val="000000"/>
              </a:solidFill>
              <a:latin typeface="Times New Roman" panose="02020603050405020304" pitchFamily="18" charset="0"/>
            </a:endParaRPr>
          </a:p>
          <a:p>
            <a:pPr marL="0" indent="0">
              <a:lnSpc>
                <a:spcPct val="100000"/>
              </a:lnSpc>
              <a:spcBef>
                <a:spcPct val="0"/>
              </a:spcBef>
              <a:buSzTx/>
              <a:buFontTx/>
              <a:buNone/>
              <a:defRPr/>
            </a:pPr>
            <a:r>
              <a:rPr lang="en-US" altLang="en-US" sz="1600" b="0" dirty="0">
                <a:solidFill>
                  <a:srgbClr val="000000"/>
                </a:solidFill>
                <a:latin typeface="Times New Roman" panose="02020603050405020304" pitchFamily="18" charset="0"/>
              </a:rPr>
              <a:t>3.  According to the text, a safety management system should include all of the following positions, </a:t>
            </a:r>
            <a:r>
              <a:rPr lang="en-US" altLang="en-US" sz="1600" b="0" u="sng" dirty="0">
                <a:solidFill>
                  <a:srgbClr val="000000"/>
                </a:solidFill>
                <a:latin typeface="Times New Roman" panose="02020603050405020304" pitchFamily="18" charset="0"/>
              </a:rPr>
              <a:t>Except</a:t>
            </a:r>
            <a:r>
              <a:rPr lang="en-US" altLang="en-US" sz="1600" b="0" dirty="0">
                <a:solidFill>
                  <a:srgbClr val="000000"/>
                </a:solidFill>
                <a:latin typeface="Times New Roman" panose="02020603050405020304" pitchFamily="18" charset="0"/>
              </a:rPr>
              <a:t>:</a:t>
            </a:r>
          </a:p>
          <a:p>
            <a:pPr marL="0" indent="0">
              <a:lnSpc>
                <a:spcPct val="100000"/>
              </a:lnSpc>
              <a:spcBef>
                <a:spcPct val="0"/>
              </a:spcBef>
              <a:buSzTx/>
              <a:buFontTx/>
              <a:buNone/>
              <a:defRPr/>
            </a:pPr>
            <a:endParaRPr lang="en-US" altLang="en-US" sz="1600" b="0" dirty="0">
              <a:solidFill>
                <a:srgbClr val="000000"/>
              </a:solidFill>
              <a:latin typeface="Times New Roman" panose="02020603050405020304" pitchFamily="18" charset="0"/>
            </a:endParaRPr>
          </a:p>
          <a:p>
            <a:pPr marL="457200" lvl="1" indent="0">
              <a:lnSpc>
                <a:spcPct val="100000"/>
              </a:lnSpc>
              <a:spcBef>
                <a:spcPct val="0"/>
              </a:spcBef>
              <a:buSzTx/>
              <a:buFontTx/>
              <a:buNone/>
              <a:defRPr/>
            </a:pPr>
            <a:r>
              <a:rPr lang="en-US" altLang="en-US" sz="1600" b="0" dirty="0">
                <a:solidFill>
                  <a:srgbClr val="000000"/>
                </a:solidFill>
                <a:latin typeface="Times New Roman" panose="02020603050405020304" pitchFamily="18" charset="0"/>
              </a:rPr>
              <a:t>a.  Safety engineer</a:t>
            </a:r>
          </a:p>
          <a:p>
            <a:pPr marL="457200" lvl="1" indent="0">
              <a:lnSpc>
                <a:spcPct val="100000"/>
              </a:lnSpc>
              <a:spcBef>
                <a:spcPct val="0"/>
              </a:spcBef>
              <a:buSzTx/>
              <a:buFontTx/>
              <a:buNone/>
              <a:defRPr/>
            </a:pPr>
            <a:r>
              <a:rPr lang="en-US" altLang="en-US" sz="1600" b="0" dirty="0">
                <a:solidFill>
                  <a:srgbClr val="000000"/>
                </a:solidFill>
                <a:latin typeface="Times New Roman" panose="02020603050405020304" pitchFamily="18" charset="0"/>
              </a:rPr>
              <a:t>b.  Safety manager</a:t>
            </a:r>
          </a:p>
          <a:p>
            <a:pPr marL="457200" lvl="1" indent="0">
              <a:lnSpc>
                <a:spcPct val="100000"/>
              </a:lnSpc>
              <a:spcBef>
                <a:spcPct val="0"/>
              </a:spcBef>
              <a:buSzTx/>
              <a:buFontTx/>
              <a:buNone/>
              <a:defRPr/>
            </a:pPr>
            <a:r>
              <a:rPr lang="en-US" altLang="en-US" sz="1600" b="0" dirty="0">
                <a:solidFill>
                  <a:srgbClr val="000000"/>
                </a:solidFill>
                <a:latin typeface="Times New Roman" panose="02020603050405020304" pitchFamily="18" charset="0"/>
              </a:rPr>
              <a:t>c.  Human resource coordinator</a:t>
            </a:r>
          </a:p>
          <a:p>
            <a:pPr marL="457200" lvl="1" indent="0">
              <a:lnSpc>
                <a:spcPct val="100000"/>
              </a:lnSpc>
              <a:spcBef>
                <a:spcPct val="0"/>
              </a:spcBef>
              <a:buSzTx/>
              <a:buFontTx/>
              <a:buNone/>
              <a:defRPr/>
            </a:pPr>
            <a:r>
              <a:rPr lang="en-US" altLang="en-US" sz="1600" b="0" dirty="0">
                <a:solidFill>
                  <a:srgbClr val="000000"/>
                </a:solidFill>
                <a:latin typeface="Times New Roman" panose="02020603050405020304" pitchFamily="18" charset="0"/>
              </a:rPr>
              <a:t>d.  Quality control coordinator</a:t>
            </a:r>
          </a:p>
          <a:p>
            <a:pPr marL="457200" lvl="1" indent="0">
              <a:lnSpc>
                <a:spcPct val="100000"/>
              </a:lnSpc>
              <a:spcBef>
                <a:spcPct val="0"/>
              </a:spcBef>
              <a:buSzTx/>
              <a:buFontTx/>
              <a:buNone/>
              <a:defRPr/>
            </a:pPr>
            <a:endParaRPr lang="en-US" altLang="en-US" sz="1600" b="0" dirty="0">
              <a:solidFill>
                <a:srgbClr val="000000"/>
              </a:solidFill>
              <a:latin typeface="Times New Roman" panose="02020603050405020304" pitchFamily="18" charset="0"/>
            </a:endParaRPr>
          </a:p>
          <a:p>
            <a:pPr marL="457200" lvl="1" indent="0">
              <a:lnSpc>
                <a:spcPct val="100000"/>
              </a:lnSpc>
              <a:spcBef>
                <a:spcPct val="0"/>
              </a:spcBef>
              <a:buSzTx/>
              <a:buFontTx/>
              <a:buNone/>
              <a:defRPr/>
            </a:pPr>
            <a:endParaRPr lang="en-US" altLang="en-US" sz="1600" b="0" dirty="0">
              <a:solidFill>
                <a:srgbClr val="000000"/>
              </a:solidFill>
              <a:latin typeface="Times New Roman" panose="02020603050405020304" pitchFamily="18" charset="0"/>
            </a:endParaRPr>
          </a:p>
          <a:p>
            <a:pPr marL="0" indent="0">
              <a:lnSpc>
                <a:spcPct val="100000"/>
              </a:lnSpc>
              <a:spcBef>
                <a:spcPct val="0"/>
              </a:spcBef>
              <a:buSzTx/>
              <a:buFontTx/>
              <a:buNone/>
              <a:defRPr/>
            </a:pPr>
            <a:r>
              <a:rPr lang="en-US" altLang="en-US" sz="1600" b="0" dirty="0">
                <a:solidFill>
                  <a:srgbClr val="000000"/>
                </a:solidFill>
                <a:latin typeface="Times New Roman" panose="02020603050405020304" pitchFamily="18" charset="0"/>
              </a:rPr>
              <a:t>4.  Engineering controls reduce or eliminate ________________ and management controls help to reduce or eliminate ______________.  </a:t>
            </a:r>
          </a:p>
          <a:p>
            <a:pPr marL="0" indent="0">
              <a:lnSpc>
                <a:spcPct val="100000"/>
              </a:lnSpc>
              <a:spcBef>
                <a:spcPct val="0"/>
              </a:spcBef>
              <a:buSzTx/>
              <a:buFontTx/>
              <a:buNone/>
              <a:defRPr/>
            </a:pPr>
            <a:endParaRPr lang="en-US" altLang="en-US" sz="1600" b="0" dirty="0">
              <a:solidFill>
                <a:srgbClr val="000000"/>
              </a:solidFill>
              <a:latin typeface="Times New Roman" panose="02020603050405020304" pitchFamily="18" charset="0"/>
            </a:endParaRPr>
          </a:p>
          <a:p>
            <a:pPr marL="457200" lvl="1" indent="0">
              <a:lnSpc>
                <a:spcPct val="100000"/>
              </a:lnSpc>
              <a:spcBef>
                <a:spcPct val="0"/>
              </a:spcBef>
              <a:buSzTx/>
              <a:buFontTx/>
              <a:buNone/>
              <a:defRPr/>
            </a:pPr>
            <a:r>
              <a:rPr lang="en-US" altLang="en-US" sz="1600" b="0" dirty="0">
                <a:solidFill>
                  <a:srgbClr val="000000"/>
                </a:solidFill>
                <a:latin typeface="Times New Roman" panose="02020603050405020304" pitchFamily="18" charset="0"/>
              </a:rPr>
              <a:t>a.  exposure, hazards</a:t>
            </a:r>
          </a:p>
          <a:p>
            <a:pPr marL="457200" lvl="1" indent="0">
              <a:lnSpc>
                <a:spcPct val="100000"/>
              </a:lnSpc>
              <a:spcBef>
                <a:spcPct val="0"/>
              </a:spcBef>
              <a:buSzTx/>
              <a:buFontTx/>
              <a:buNone/>
              <a:defRPr/>
            </a:pPr>
            <a:r>
              <a:rPr lang="en-US" altLang="en-US" sz="1600" b="0" dirty="0">
                <a:solidFill>
                  <a:srgbClr val="000000"/>
                </a:solidFill>
                <a:latin typeface="Times New Roman" panose="02020603050405020304" pitchFamily="18" charset="0"/>
              </a:rPr>
              <a:t>b.  hazards, exposure</a:t>
            </a:r>
          </a:p>
          <a:p>
            <a:pPr marL="457200" lvl="1" indent="0">
              <a:lnSpc>
                <a:spcPct val="100000"/>
              </a:lnSpc>
              <a:spcBef>
                <a:spcPct val="0"/>
              </a:spcBef>
              <a:buSzTx/>
              <a:buFontTx/>
              <a:buNone/>
              <a:defRPr/>
            </a:pPr>
            <a:r>
              <a:rPr lang="en-US" altLang="en-US" sz="1600" b="0" dirty="0">
                <a:solidFill>
                  <a:srgbClr val="000000"/>
                </a:solidFill>
                <a:latin typeface="Times New Roman" panose="02020603050405020304" pitchFamily="18" charset="0"/>
              </a:rPr>
              <a:t>c.  hazards, non-compliance</a:t>
            </a:r>
          </a:p>
          <a:p>
            <a:pPr marL="457200" lvl="1" indent="0">
              <a:lnSpc>
                <a:spcPct val="100000"/>
              </a:lnSpc>
              <a:spcBef>
                <a:spcPct val="0"/>
              </a:spcBef>
              <a:buSzTx/>
              <a:buFontTx/>
              <a:buNone/>
              <a:defRPr/>
            </a:pPr>
            <a:r>
              <a:rPr lang="en-US" altLang="en-US" sz="1600" b="0" dirty="0">
                <a:solidFill>
                  <a:srgbClr val="000000"/>
                </a:solidFill>
                <a:latin typeface="Times New Roman" panose="02020603050405020304" pitchFamily="18" charset="0"/>
              </a:rPr>
              <a:t>d.  exposure,  non-compliance </a:t>
            </a:r>
            <a:endParaRPr lang="en-US" altLang="en-US" sz="1600" b="0" dirty="0" smtClean="0">
              <a:solidFill>
                <a:srgbClr val="000000"/>
              </a:solidFill>
              <a:latin typeface="Times New Roman" panose="02020603050405020304" pitchFamily="18" charset="0"/>
            </a:endParaRPr>
          </a:p>
        </p:txBody>
      </p:sp>
      <p:sp>
        <p:nvSpPr>
          <p:cNvPr id="4" name="TextBox 3"/>
          <p:cNvSpPr txBox="1">
            <a:spLocks noChangeArrowheads="1"/>
          </p:cNvSpPr>
          <p:nvPr/>
        </p:nvSpPr>
        <p:spPr bwMode="auto">
          <a:xfrm>
            <a:off x="2514600" y="544513"/>
            <a:ext cx="808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solidFill>
                  <a:srgbClr val="FF0000"/>
                </a:solidFill>
              </a:rPr>
              <a:t>Structure</a:t>
            </a:r>
          </a:p>
        </p:txBody>
      </p:sp>
      <p:sp>
        <p:nvSpPr>
          <p:cNvPr id="5" name="TextBox 4"/>
          <p:cNvSpPr txBox="1">
            <a:spLocks noChangeArrowheads="1"/>
          </p:cNvSpPr>
          <p:nvPr/>
        </p:nvSpPr>
        <p:spPr bwMode="auto">
          <a:xfrm>
            <a:off x="4422775" y="544513"/>
            <a:ext cx="603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solidFill>
                  <a:srgbClr val="FF0000"/>
                </a:solidFill>
              </a:rPr>
              <a:t>Inputs</a:t>
            </a:r>
          </a:p>
        </p:txBody>
      </p:sp>
      <p:sp>
        <p:nvSpPr>
          <p:cNvPr id="6" name="TextBox 5"/>
          <p:cNvSpPr txBox="1">
            <a:spLocks noChangeArrowheads="1"/>
          </p:cNvSpPr>
          <p:nvPr/>
        </p:nvSpPr>
        <p:spPr bwMode="auto">
          <a:xfrm>
            <a:off x="5943600" y="533400"/>
            <a:ext cx="901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solidFill>
                  <a:srgbClr val="FF0000"/>
                </a:solidFill>
              </a:rPr>
              <a:t>Processes</a:t>
            </a:r>
          </a:p>
        </p:txBody>
      </p:sp>
      <p:sp>
        <p:nvSpPr>
          <p:cNvPr id="7" name="TextBox 6"/>
          <p:cNvSpPr txBox="1">
            <a:spLocks noChangeArrowheads="1"/>
          </p:cNvSpPr>
          <p:nvPr/>
        </p:nvSpPr>
        <p:spPr bwMode="auto">
          <a:xfrm>
            <a:off x="1235075" y="803275"/>
            <a:ext cx="7239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solidFill>
                  <a:srgbClr val="FF0000"/>
                </a:solidFill>
              </a:rPr>
              <a:t>Outputs</a:t>
            </a:r>
          </a:p>
        </p:txBody>
      </p:sp>
      <p:sp>
        <p:nvSpPr>
          <p:cNvPr id="8" name="TextBox 7"/>
          <p:cNvSpPr txBox="1">
            <a:spLocks noChangeArrowheads="1"/>
          </p:cNvSpPr>
          <p:nvPr/>
        </p:nvSpPr>
        <p:spPr bwMode="auto">
          <a:xfrm>
            <a:off x="3187700" y="1524000"/>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solidFill>
                  <a:srgbClr val="FF0000"/>
                </a:solidFill>
              </a:rPr>
              <a:t>3</a:t>
            </a:r>
          </a:p>
        </p:txBody>
      </p:sp>
      <p:sp>
        <p:nvSpPr>
          <p:cNvPr id="9" name="TextBox 8"/>
          <p:cNvSpPr txBox="1">
            <a:spLocks noChangeArrowheads="1"/>
          </p:cNvSpPr>
          <p:nvPr/>
        </p:nvSpPr>
        <p:spPr bwMode="auto">
          <a:xfrm>
            <a:off x="1419225" y="1800225"/>
            <a:ext cx="355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solidFill>
                  <a:srgbClr val="FF0000"/>
                </a:solidFill>
              </a:rPr>
              <a:t>95</a:t>
            </a:r>
          </a:p>
        </p:txBody>
      </p:sp>
      <p:sp>
        <p:nvSpPr>
          <p:cNvPr id="10" name="Left Arrow 9"/>
          <p:cNvSpPr/>
          <p:nvPr/>
        </p:nvSpPr>
        <p:spPr bwMode="auto">
          <a:xfrm>
            <a:off x="3457575" y="4024313"/>
            <a:ext cx="914400" cy="228600"/>
          </a:xfrm>
          <a:prstGeom prst="leftArrow">
            <a:avLst/>
          </a:prstGeom>
          <a:solidFill>
            <a:srgbClr val="800000"/>
          </a:solidFill>
          <a:ln>
            <a:noFill/>
          </a:ln>
          <a:effectLst/>
          <a:extLst/>
        </p:spPr>
        <p:txBody>
          <a:bodyPr>
            <a:spAutoFit/>
          </a:bodyPr>
          <a:lstStyle/>
          <a:p>
            <a:pPr>
              <a:spcBef>
                <a:spcPct val="50000"/>
              </a:spcBef>
              <a:buFontTx/>
              <a:buChar char="•"/>
              <a:defRPr/>
            </a:pPr>
            <a:endParaRPr lang="en-US" sz="1200">
              <a:ln>
                <a:solidFill>
                  <a:schemeClr val="tx1"/>
                </a:solidFill>
              </a:ln>
            </a:endParaRPr>
          </a:p>
        </p:txBody>
      </p:sp>
      <p:sp>
        <p:nvSpPr>
          <p:cNvPr id="11" name="Left Arrow 10"/>
          <p:cNvSpPr/>
          <p:nvPr/>
        </p:nvSpPr>
        <p:spPr bwMode="auto">
          <a:xfrm>
            <a:off x="2697163" y="5730875"/>
            <a:ext cx="914400" cy="228600"/>
          </a:xfrm>
          <a:prstGeom prst="leftArrow">
            <a:avLst/>
          </a:prstGeom>
          <a:solidFill>
            <a:srgbClr val="800000"/>
          </a:solidFill>
          <a:ln>
            <a:noFill/>
          </a:ln>
          <a:effectLst/>
          <a:extLst/>
        </p:spPr>
        <p:txBody>
          <a:bodyPr>
            <a:spAutoFit/>
          </a:bodyPr>
          <a:lstStyle/>
          <a:p>
            <a:pPr>
              <a:spcBef>
                <a:spcPct val="50000"/>
              </a:spcBef>
              <a:buFontTx/>
              <a:buChar char="•"/>
              <a:defRPr/>
            </a:pPr>
            <a:endParaRPr lang="en-US" sz="1200">
              <a:ln>
                <a:solidFill>
                  <a:schemeClr val="tx1"/>
                </a:solidFill>
              </a:ln>
            </a:endParaRPr>
          </a:p>
        </p:txBody>
      </p:sp>
      <p:sp>
        <p:nvSpPr>
          <p:cNvPr id="12" name="TextBox 11"/>
          <p:cNvSpPr txBox="1">
            <a:spLocks noChangeArrowheads="1"/>
          </p:cNvSpPr>
          <p:nvPr/>
        </p:nvSpPr>
        <p:spPr bwMode="auto">
          <a:xfrm>
            <a:off x="4422775" y="4681538"/>
            <a:ext cx="730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solidFill>
                  <a:srgbClr val="FF0000"/>
                </a:solidFill>
              </a:rPr>
              <a:t>hazards</a:t>
            </a:r>
          </a:p>
        </p:txBody>
      </p:sp>
      <p:sp>
        <p:nvSpPr>
          <p:cNvPr id="13" name="TextBox 12"/>
          <p:cNvSpPr txBox="1">
            <a:spLocks noChangeArrowheads="1"/>
          </p:cNvSpPr>
          <p:nvPr/>
        </p:nvSpPr>
        <p:spPr bwMode="auto">
          <a:xfrm>
            <a:off x="1512888" y="4956175"/>
            <a:ext cx="8921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solidFill>
                  <a:srgbClr val="FF0000"/>
                </a:solidFill>
              </a:rPr>
              <a:t>exposures</a:t>
            </a:r>
          </a:p>
        </p:txBody>
      </p:sp>
      <p:sp>
        <p:nvSpPr>
          <p:cNvPr id="291853" name="TextBox 3"/>
          <p:cNvSpPr txBox="1">
            <a:spLocks noChangeArrowheads="1"/>
          </p:cNvSpPr>
          <p:nvPr/>
        </p:nvSpPr>
        <p:spPr bwMode="auto">
          <a:xfrm>
            <a:off x="141288" y="7938"/>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47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17" end="17"/>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18" end="18"/>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19" end="19"/>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animBg="1"/>
      <p:bldP spid="11" grpId="0" animBg="1"/>
      <p:bldP spid="12" grpId="0"/>
      <p:bldP spid="13"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609600" y="300038"/>
            <a:ext cx="7886700" cy="579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b="0" smtClean="0">
                <a:latin typeface="Times New Roman" panose="02020603050405020304" pitchFamily="18" charset="0"/>
              </a:rPr>
              <a:t>5.  According to the text, effective recognition should be: </a:t>
            </a:r>
          </a:p>
          <a:p>
            <a:endParaRPr lang="en-US" altLang="en-US" sz="1600" b="0" smtClean="0">
              <a:latin typeface="Times New Roman" panose="02020603050405020304" pitchFamily="18" charset="0"/>
            </a:endParaRPr>
          </a:p>
          <a:p>
            <a:pPr lvl="1"/>
            <a:r>
              <a:rPr lang="en-US" altLang="en-US" sz="1600" b="0" smtClean="0">
                <a:latin typeface="Times New Roman" panose="02020603050405020304" pitchFamily="18" charset="0"/>
              </a:rPr>
              <a:t>a.  simple, certain, single, sincere, formal</a:t>
            </a:r>
          </a:p>
          <a:p>
            <a:pPr lvl="1"/>
            <a:r>
              <a:rPr lang="en-US" altLang="en-US" sz="1600" b="0" smtClean="0">
                <a:latin typeface="Times New Roman" panose="02020603050405020304" pitchFamily="18" charset="0"/>
              </a:rPr>
              <a:t>b.  soon, policy-driven, justified, significant</a:t>
            </a:r>
          </a:p>
          <a:p>
            <a:pPr lvl="1"/>
            <a:r>
              <a:rPr lang="en-US" altLang="en-US" sz="1600" b="0" smtClean="0">
                <a:latin typeface="Times New Roman" panose="02020603050405020304" pitchFamily="18" charset="0"/>
              </a:rPr>
              <a:t>c.  soon, sure, significant, simple, sincere</a:t>
            </a:r>
          </a:p>
          <a:p>
            <a:pPr lvl="1"/>
            <a:r>
              <a:rPr lang="en-US" altLang="en-US" sz="1600" b="0" smtClean="0">
                <a:latin typeface="Times New Roman" panose="02020603050405020304" pitchFamily="18" charset="0"/>
              </a:rPr>
              <a:t>d.  simple, sincere, policy-driven, personal </a:t>
            </a:r>
          </a:p>
          <a:p>
            <a:pPr lvl="1"/>
            <a:endParaRPr lang="en-US" altLang="en-US" sz="1600" b="0" smtClean="0">
              <a:latin typeface="Times New Roman" panose="02020603050405020304" pitchFamily="18" charset="0"/>
            </a:endParaRPr>
          </a:p>
          <a:p>
            <a:pPr lvl="1"/>
            <a:endParaRPr lang="en-US" altLang="en-US" sz="1600" b="0" smtClean="0">
              <a:latin typeface="Times New Roman" panose="02020603050405020304" pitchFamily="18" charset="0"/>
            </a:endParaRPr>
          </a:p>
          <a:p>
            <a:r>
              <a:rPr lang="en-US" altLang="en-US" sz="1600" b="0" smtClean="0">
                <a:latin typeface="Times New Roman" panose="02020603050405020304" pitchFamily="18" charset="0"/>
              </a:rPr>
              <a:t>6.  The condition of accountability exists when:    </a:t>
            </a:r>
          </a:p>
          <a:p>
            <a:endParaRPr lang="en-US" altLang="en-US" sz="1600" b="0" smtClean="0">
              <a:latin typeface="Times New Roman" panose="02020603050405020304" pitchFamily="18" charset="0"/>
            </a:endParaRPr>
          </a:p>
          <a:p>
            <a:pPr lvl="1"/>
            <a:r>
              <a:rPr lang="en-US" altLang="en-US" sz="1600" b="0" smtClean="0">
                <a:latin typeface="Times New Roman" panose="02020603050405020304" pitchFamily="18" charset="0"/>
              </a:rPr>
              <a:t>a.  Performance + Evaluation -&gt; Results</a:t>
            </a:r>
          </a:p>
          <a:p>
            <a:pPr lvl="1"/>
            <a:r>
              <a:rPr lang="en-US" altLang="en-US" sz="1600" b="0" smtClean="0">
                <a:latin typeface="Times New Roman" panose="02020603050405020304" pitchFamily="18" charset="0"/>
              </a:rPr>
              <a:t>b.  Results + Consequences -&gt; Evaluation</a:t>
            </a:r>
          </a:p>
          <a:p>
            <a:pPr lvl="1"/>
            <a:r>
              <a:rPr lang="en-US" altLang="en-US" sz="1600" b="0" smtClean="0">
                <a:latin typeface="Times New Roman" panose="02020603050405020304" pitchFamily="18" charset="0"/>
              </a:rPr>
              <a:t>c.  Behavior + Evaluation -&gt; Consequences</a:t>
            </a:r>
          </a:p>
          <a:p>
            <a:pPr lvl="1"/>
            <a:r>
              <a:rPr lang="en-US" altLang="en-US" sz="1600" b="0" smtClean="0">
                <a:latin typeface="Times New Roman" panose="02020603050405020304" pitchFamily="18" charset="0"/>
              </a:rPr>
              <a:t>d.  Results + Evaluation -&gt; Consequences</a:t>
            </a:r>
          </a:p>
          <a:p>
            <a:pPr lvl="1"/>
            <a:endParaRPr lang="en-US" altLang="en-US" sz="1600" b="0" smtClean="0">
              <a:latin typeface="Times New Roman" panose="02020603050405020304" pitchFamily="18" charset="0"/>
            </a:endParaRPr>
          </a:p>
          <a:p>
            <a:pPr lvl="1"/>
            <a:endParaRPr lang="en-US" altLang="en-US" sz="1600" b="0" smtClean="0">
              <a:latin typeface="Times New Roman" panose="02020603050405020304" pitchFamily="18" charset="0"/>
            </a:endParaRPr>
          </a:p>
          <a:p>
            <a:r>
              <a:rPr lang="en-US" altLang="en-US" sz="1600" b="0" smtClean="0">
                <a:latin typeface="Times New Roman" panose="02020603050405020304" pitchFamily="18" charset="0"/>
              </a:rPr>
              <a:t>7.  Which of the following would be a surface cause of an accident?  </a:t>
            </a:r>
          </a:p>
          <a:p>
            <a:endParaRPr lang="en-US" altLang="en-US" sz="1600" b="0" smtClean="0">
              <a:latin typeface="Times New Roman" panose="02020603050405020304" pitchFamily="18" charset="0"/>
            </a:endParaRPr>
          </a:p>
          <a:p>
            <a:pPr lvl="1"/>
            <a:r>
              <a:rPr lang="en-US" altLang="en-US" sz="1600" b="0" smtClean="0">
                <a:latin typeface="Times New Roman" panose="02020603050405020304" pitchFamily="18" charset="0"/>
              </a:rPr>
              <a:t>a.  A staff member fails to replace a guard after servicing equipment</a:t>
            </a:r>
          </a:p>
          <a:p>
            <a:pPr lvl="1"/>
            <a:r>
              <a:rPr lang="en-US" altLang="en-US" sz="1600" b="0" smtClean="0">
                <a:latin typeface="Times New Roman" panose="02020603050405020304" pitchFamily="18" charset="0"/>
              </a:rPr>
              <a:t>b.  No lockout/tagout procedures in place</a:t>
            </a:r>
          </a:p>
          <a:p>
            <a:pPr lvl="1"/>
            <a:r>
              <a:rPr lang="en-US" altLang="en-US" sz="1600" b="0" smtClean="0">
                <a:latin typeface="Times New Roman" panose="02020603050405020304" pitchFamily="18" charset="0"/>
              </a:rPr>
              <a:t>c.  The training plan does not include supervisor safety training</a:t>
            </a:r>
          </a:p>
          <a:p>
            <a:pPr lvl="1"/>
            <a:r>
              <a:rPr lang="en-US" altLang="en-US" sz="1600" b="0" smtClean="0">
                <a:latin typeface="Times New Roman" panose="02020603050405020304" pitchFamily="18" charset="0"/>
              </a:rPr>
              <a:t>d.  Some supervisors are ignoring safety rules</a:t>
            </a:r>
          </a:p>
          <a:p>
            <a:endParaRPr lang="en-US" altLang="en-US" sz="1400" smtClean="0">
              <a:latin typeface="Times New Roman" panose="02020603050405020304" pitchFamily="18" charset="0"/>
            </a:endParaRPr>
          </a:p>
          <a:p>
            <a:endParaRPr lang="en-US" altLang="en-US" smtClean="0"/>
          </a:p>
        </p:txBody>
      </p:sp>
      <p:sp>
        <p:nvSpPr>
          <p:cNvPr id="4" name="Left Arrow 3"/>
          <p:cNvSpPr/>
          <p:nvPr/>
        </p:nvSpPr>
        <p:spPr bwMode="auto">
          <a:xfrm>
            <a:off x="7010400" y="5591175"/>
            <a:ext cx="914400" cy="228600"/>
          </a:xfrm>
          <a:prstGeom prst="leftArrow">
            <a:avLst/>
          </a:prstGeom>
          <a:solidFill>
            <a:srgbClr val="800000"/>
          </a:solidFill>
          <a:ln>
            <a:noFill/>
          </a:ln>
          <a:effectLst/>
          <a:extLst/>
        </p:spPr>
        <p:txBody>
          <a:bodyPr>
            <a:spAutoFit/>
          </a:bodyPr>
          <a:lstStyle/>
          <a:p>
            <a:pPr>
              <a:spcBef>
                <a:spcPct val="50000"/>
              </a:spcBef>
              <a:buFontTx/>
              <a:buChar char="•"/>
              <a:defRPr/>
            </a:pPr>
            <a:endParaRPr lang="en-US" sz="1200">
              <a:ln>
                <a:solidFill>
                  <a:schemeClr val="tx1"/>
                </a:solidFill>
              </a:ln>
            </a:endParaRPr>
          </a:p>
        </p:txBody>
      </p:sp>
      <p:sp>
        <p:nvSpPr>
          <p:cNvPr id="5" name="Left Arrow 4"/>
          <p:cNvSpPr/>
          <p:nvPr/>
        </p:nvSpPr>
        <p:spPr bwMode="auto">
          <a:xfrm>
            <a:off x="4876800" y="1519238"/>
            <a:ext cx="914400" cy="228600"/>
          </a:xfrm>
          <a:prstGeom prst="leftArrow">
            <a:avLst/>
          </a:prstGeom>
          <a:solidFill>
            <a:srgbClr val="800000"/>
          </a:solidFill>
          <a:ln>
            <a:noFill/>
          </a:ln>
          <a:effectLst/>
          <a:extLst/>
        </p:spPr>
        <p:txBody>
          <a:bodyPr>
            <a:spAutoFit/>
          </a:bodyPr>
          <a:lstStyle/>
          <a:p>
            <a:pPr>
              <a:spcBef>
                <a:spcPct val="50000"/>
              </a:spcBef>
              <a:buFontTx/>
              <a:buChar char="•"/>
              <a:defRPr/>
            </a:pPr>
            <a:endParaRPr lang="en-US" sz="1200">
              <a:ln>
                <a:solidFill>
                  <a:schemeClr val="tx1"/>
                </a:solidFill>
              </a:ln>
            </a:endParaRPr>
          </a:p>
        </p:txBody>
      </p:sp>
      <p:sp>
        <p:nvSpPr>
          <p:cNvPr id="6" name="Left Arrow 5"/>
          <p:cNvSpPr/>
          <p:nvPr/>
        </p:nvSpPr>
        <p:spPr bwMode="auto">
          <a:xfrm>
            <a:off x="5029200" y="3835400"/>
            <a:ext cx="914400" cy="228600"/>
          </a:xfrm>
          <a:prstGeom prst="leftArrow">
            <a:avLst/>
          </a:prstGeom>
          <a:solidFill>
            <a:srgbClr val="800000"/>
          </a:solidFill>
          <a:ln>
            <a:noFill/>
          </a:ln>
          <a:effectLst/>
          <a:extLst/>
        </p:spPr>
        <p:txBody>
          <a:bodyPr>
            <a:spAutoFit/>
          </a:bodyPr>
          <a:lstStyle/>
          <a:p>
            <a:pPr>
              <a:spcBef>
                <a:spcPct val="50000"/>
              </a:spcBef>
              <a:buFontTx/>
              <a:buChar char="•"/>
              <a:defRPr/>
            </a:pPr>
            <a:endParaRPr lang="en-US" sz="1200">
              <a:ln>
                <a:solidFill>
                  <a:schemeClr val="tx1"/>
                </a:solidFill>
              </a:ln>
            </a:endParaRPr>
          </a:p>
        </p:txBody>
      </p:sp>
      <p:sp>
        <p:nvSpPr>
          <p:cNvPr id="293894" name="TextBox 3"/>
          <p:cNvSpPr txBox="1">
            <a:spLocks noChangeArrowheads="1"/>
          </p:cNvSpPr>
          <p:nvPr/>
        </p:nvSpPr>
        <p:spPr bwMode="auto">
          <a:xfrm>
            <a:off x="152400" y="25400"/>
            <a:ext cx="1501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Pages 47 - 48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8" end="1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9" end="1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20" end="2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57200" y="681038"/>
            <a:ext cx="7886700" cy="571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00000"/>
              </a:lnSpc>
              <a:spcBef>
                <a:spcPct val="0"/>
              </a:spcBef>
              <a:buSzTx/>
              <a:buFontTx/>
              <a:buNone/>
            </a:pPr>
            <a:r>
              <a:rPr lang="en-US" altLang="en-US" sz="1600" b="0" smtClean="0">
                <a:solidFill>
                  <a:srgbClr val="000000"/>
                </a:solidFill>
                <a:latin typeface="Times New Roman" panose="02020603050405020304" pitchFamily="18" charset="0"/>
              </a:rPr>
              <a:t>8. Which of the following describes a root cause for an accident?  </a:t>
            </a:r>
          </a:p>
          <a:p>
            <a:pPr marL="0" indent="0">
              <a:lnSpc>
                <a:spcPct val="100000"/>
              </a:lnSpc>
              <a:spcBef>
                <a:spcPct val="0"/>
              </a:spcBef>
              <a:buSzTx/>
              <a:buFontTx/>
              <a:buNone/>
            </a:pPr>
            <a:endParaRPr lang="en-US" altLang="en-US" sz="1600" b="0" smtClean="0">
              <a:solidFill>
                <a:srgbClr val="000000"/>
              </a:solidFill>
              <a:latin typeface="Times New Roman" panose="02020603050405020304" pitchFamily="18" charset="0"/>
            </a:endParaRPr>
          </a:p>
          <a:p>
            <a:pPr marL="457200" lvl="1" indent="0">
              <a:lnSpc>
                <a:spcPct val="100000"/>
              </a:lnSpc>
              <a:spcBef>
                <a:spcPct val="0"/>
              </a:spcBef>
              <a:buSzTx/>
              <a:buFontTx/>
              <a:buNone/>
            </a:pPr>
            <a:r>
              <a:rPr lang="en-US" altLang="en-US" sz="1600" b="0" smtClean="0">
                <a:solidFill>
                  <a:srgbClr val="000000"/>
                </a:solidFill>
                <a:latin typeface="Times New Roman" panose="02020603050405020304" pitchFamily="18" charset="0"/>
              </a:rPr>
              <a:t>a.  An unguarded saw.</a:t>
            </a:r>
          </a:p>
          <a:p>
            <a:pPr marL="457200" lvl="1" indent="0">
              <a:lnSpc>
                <a:spcPct val="100000"/>
              </a:lnSpc>
              <a:spcBef>
                <a:spcPct val="0"/>
              </a:spcBef>
              <a:buSzTx/>
              <a:buFontTx/>
              <a:buNone/>
            </a:pPr>
            <a:r>
              <a:rPr lang="en-US" altLang="en-US" sz="1600" b="0" smtClean="0">
                <a:solidFill>
                  <a:srgbClr val="000000"/>
                </a:solidFill>
                <a:latin typeface="Times New Roman" panose="02020603050405020304" pitchFamily="18" charset="0"/>
              </a:rPr>
              <a:t>b.  A missing MSDS.</a:t>
            </a:r>
          </a:p>
          <a:p>
            <a:pPr marL="457200" lvl="1" indent="0">
              <a:lnSpc>
                <a:spcPct val="100000"/>
              </a:lnSpc>
              <a:spcBef>
                <a:spcPct val="0"/>
              </a:spcBef>
              <a:buSzTx/>
              <a:buFontTx/>
              <a:buNone/>
            </a:pPr>
            <a:r>
              <a:rPr lang="en-US" altLang="en-US" sz="1600" b="0" smtClean="0">
                <a:solidFill>
                  <a:srgbClr val="000000"/>
                </a:solidFill>
                <a:latin typeface="Times New Roman" panose="02020603050405020304" pitchFamily="18" charset="0"/>
              </a:rPr>
              <a:t>c.  PPE training plan does not include practice of spill procedures.</a:t>
            </a:r>
          </a:p>
          <a:p>
            <a:pPr marL="457200" lvl="1" indent="0">
              <a:lnSpc>
                <a:spcPct val="100000"/>
              </a:lnSpc>
              <a:spcBef>
                <a:spcPct val="0"/>
              </a:spcBef>
              <a:buSzTx/>
              <a:buFontTx/>
              <a:buNone/>
            </a:pPr>
            <a:r>
              <a:rPr lang="en-US" altLang="en-US" sz="1600" b="0" smtClean="0">
                <a:solidFill>
                  <a:srgbClr val="000000"/>
                </a:solidFill>
                <a:latin typeface="Times New Roman" panose="02020603050405020304" pitchFamily="18" charset="0"/>
              </a:rPr>
              <a:t>d.  A maintenance worker fails to wear eye protection.</a:t>
            </a:r>
          </a:p>
          <a:p>
            <a:pPr marL="457200" lvl="1" indent="0">
              <a:lnSpc>
                <a:spcPct val="100000"/>
              </a:lnSpc>
              <a:spcBef>
                <a:spcPct val="0"/>
              </a:spcBef>
              <a:buSzTx/>
              <a:buFontTx/>
              <a:buNone/>
            </a:pPr>
            <a:endParaRPr lang="en-US" altLang="en-US" sz="1600" b="0" smtClean="0">
              <a:solidFill>
                <a:srgbClr val="000000"/>
              </a:solidFill>
              <a:latin typeface="Times New Roman" panose="02020603050405020304" pitchFamily="18" charset="0"/>
            </a:endParaRPr>
          </a:p>
          <a:p>
            <a:pPr marL="457200" lvl="1" indent="0">
              <a:lnSpc>
                <a:spcPct val="100000"/>
              </a:lnSpc>
              <a:spcBef>
                <a:spcPct val="0"/>
              </a:spcBef>
              <a:buSzTx/>
              <a:buFontTx/>
              <a:buNone/>
            </a:pPr>
            <a:endParaRPr lang="en-US" altLang="en-US" sz="1600" b="0" smtClean="0">
              <a:solidFill>
                <a:srgbClr val="000000"/>
              </a:solidFill>
              <a:latin typeface="Times New Roman" panose="02020603050405020304" pitchFamily="18" charset="0"/>
            </a:endParaRPr>
          </a:p>
          <a:p>
            <a:pPr marL="457200" lvl="1" indent="0">
              <a:lnSpc>
                <a:spcPct val="100000"/>
              </a:lnSpc>
              <a:spcBef>
                <a:spcPct val="0"/>
              </a:spcBef>
              <a:buSzTx/>
              <a:buFontTx/>
              <a:buNone/>
            </a:pPr>
            <a:endParaRPr lang="en-US" altLang="en-US" sz="1600" b="0" smtClean="0">
              <a:solidFill>
                <a:srgbClr val="000000"/>
              </a:solidFill>
              <a:latin typeface="Times New Roman" panose="02020603050405020304" pitchFamily="18" charset="0"/>
            </a:endParaRPr>
          </a:p>
          <a:p>
            <a:pPr marL="0" indent="0">
              <a:lnSpc>
                <a:spcPct val="100000"/>
              </a:lnSpc>
              <a:spcBef>
                <a:spcPct val="0"/>
              </a:spcBef>
              <a:buSzTx/>
              <a:buFontTx/>
              <a:buNone/>
            </a:pPr>
            <a:r>
              <a:rPr lang="en-US" altLang="en-US" sz="1600" b="0" smtClean="0">
                <a:solidFill>
                  <a:srgbClr val="000000"/>
                </a:solidFill>
                <a:latin typeface="Times New Roman" panose="02020603050405020304" pitchFamily="18" charset="0"/>
              </a:rPr>
              <a:t>9.  When it comes to discipline, the accident is an important consideration:  </a:t>
            </a:r>
          </a:p>
          <a:p>
            <a:pPr marL="0" indent="0">
              <a:lnSpc>
                <a:spcPct val="100000"/>
              </a:lnSpc>
              <a:spcBef>
                <a:spcPct val="0"/>
              </a:spcBef>
              <a:buSzTx/>
              <a:buFontTx/>
              <a:buNone/>
            </a:pPr>
            <a:endParaRPr lang="en-US" altLang="en-US" sz="1600" b="0" smtClean="0">
              <a:solidFill>
                <a:srgbClr val="000000"/>
              </a:solidFill>
              <a:latin typeface="Times New Roman" panose="02020603050405020304" pitchFamily="18" charset="0"/>
            </a:endParaRPr>
          </a:p>
          <a:p>
            <a:pPr marL="457200" lvl="1" indent="0">
              <a:lnSpc>
                <a:spcPct val="100000"/>
              </a:lnSpc>
              <a:spcBef>
                <a:spcPct val="0"/>
              </a:spcBef>
              <a:buSzTx/>
              <a:buFontTx/>
              <a:buNone/>
            </a:pPr>
            <a:r>
              <a:rPr lang="en-US" altLang="en-US" sz="1600" b="0" smtClean="0">
                <a:solidFill>
                  <a:srgbClr val="000000"/>
                </a:solidFill>
                <a:latin typeface="Times New Roman" panose="02020603050405020304" pitchFamily="18" charset="0"/>
              </a:rPr>
              <a:t>a.  True, it should always be considered</a:t>
            </a:r>
          </a:p>
          <a:p>
            <a:pPr marL="457200" lvl="1" indent="0">
              <a:lnSpc>
                <a:spcPct val="100000"/>
              </a:lnSpc>
              <a:spcBef>
                <a:spcPct val="0"/>
              </a:spcBef>
              <a:buSzTx/>
              <a:buFontTx/>
              <a:buNone/>
            </a:pPr>
            <a:r>
              <a:rPr lang="en-US" altLang="en-US" sz="1600" b="0" smtClean="0">
                <a:solidFill>
                  <a:srgbClr val="000000"/>
                </a:solidFill>
                <a:latin typeface="Times New Roman" panose="02020603050405020304" pitchFamily="18" charset="0"/>
              </a:rPr>
              <a:t>b.  False, it’s irrelevant</a:t>
            </a:r>
          </a:p>
          <a:p>
            <a:pPr marL="457200" lvl="1" indent="0">
              <a:lnSpc>
                <a:spcPct val="100000"/>
              </a:lnSpc>
              <a:spcBef>
                <a:spcPct val="0"/>
              </a:spcBef>
              <a:buSzTx/>
              <a:buFontTx/>
              <a:buNone/>
            </a:pPr>
            <a:endParaRPr lang="en-US" altLang="en-US" sz="1600" b="0" smtClean="0">
              <a:solidFill>
                <a:srgbClr val="000000"/>
              </a:solidFill>
              <a:latin typeface="Times New Roman" panose="02020603050405020304" pitchFamily="18" charset="0"/>
            </a:endParaRPr>
          </a:p>
          <a:p>
            <a:pPr marL="457200" lvl="1" indent="0">
              <a:lnSpc>
                <a:spcPct val="100000"/>
              </a:lnSpc>
              <a:spcBef>
                <a:spcPct val="0"/>
              </a:spcBef>
              <a:buSzTx/>
              <a:buFontTx/>
              <a:buNone/>
            </a:pPr>
            <a:endParaRPr lang="en-US" altLang="en-US" sz="1600" b="0" smtClean="0">
              <a:solidFill>
                <a:srgbClr val="000000"/>
              </a:solidFill>
              <a:latin typeface="Times New Roman" panose="02020603050405020304" pitchFamily="18" charset="0"/>
            </a:endParaRPr>
          </a:p>
          <a:p>
            <a:pPr marL="0" indent="0">
              <a:lnSpc>
                <a:spcPct val="100000"/>
              </a:lnSpc>
              <a:spcBef>
                <a:spcPct val="0"/>
              </a:spcBef>
              <a:buSzTx/>
              <a:buFontTx/>
              <a:buNone/>
            </a:pPr>
            <a:r>
              <a:rPr lang="en-US" altLang="en-US" sz="1600" b="0" smtClean="0">
                <a:solidFill>
                  <a:srgbClr val="000000"/>
                </a:solidFill>
                <a:latin typeface="Times New Roman" panose="02020603050405020304" pitchFamily="18" charset="0"/>
              </a:rPr>
              <a:t>	</a:t>
            </a:r>
          </a:p>
          <a:p>
            <a:pPr marL="0" indent="0">
              <a:lnSpc>
                <a:spcPct val="100000"/>
              </a:lnSpc>
              <a:spcBef>
                <a:spcPct val="0"/>
              </a:spcBef>
              <a:buSzTx/>
              <a:buFontTx/>
              <a:buNone/>
            </a:pPr>
            <a:r>
              <a:rPr lang="en-US" altLang="en-US" sz="1600" b="0" smtClean="0">
                <a:solidFill>
                  <a:srgbClr val="000000"/>
                </a:solidFill>
                <a:latin typeface="Times New Roman" panose="02020603050405020304" pitchFamily="18" charset="0"/>
              </a:rPr>
              <a:t>10. The most effective accident investigations analyze __________________ to determine _____________________.  </a:t>
            </a:r>
          </a:p>
          <a:p>
            <a:pPr marL="0" indent="0">
              <a:lnSpc>
                <a:spcPct val="100000"/>
              </a:lnSpc>
              <a:spcBef>
                <a:spcPct val="0"/>
              </a:spcBef>
              <a:buSzTx/>
              <a:buFontTx/>
              <a:buNone/>
            </a:pPr>
            <a:endParaRPr lang="en-US" altLang="en-US" sz="1600" b="0" smtClean="0">
              <a:solidFill>
                <a:srgbClr val="000000"/>
              </a:solidFill>
              <a:latin typeface="Times New Roman" panose="02020603050405020304" pitchFamily="18" charset="0"/>
            </a:endParaRPr>
          </a:p>
          <a:p>
            <a:pPr marL="457200" lvl="1" indent="0">
              <a:lnSpc>
                <a:spcPct val="100000"/>
              </a:lnSpc>
              <a:spcBef>
                <a:spcPct val="0"/>
              </a:spcBef>
              <a:buSzTx/>
              <a:buFontTx/>
              <a:buNone/>
            </a:pPr>
            <a:r>
              <a:rPr lang="en-US" altLang="en-US" sz="1600" b="0" smtClean="0">
                <a:solidFill>
                  <a:srgbClr val="000000"/>
                </a:solidFill>
                <a:latin typeface="Times New Roman" panose="02020603050405020304" pitchFamily="18" charset="0"/>
              </a:rPr>
              <a:t>a.  the accident, fault</a:t>
            </a:r>
          </a:p>
          <a:p>
            <a:pPr marL="457200" lvl="1" indent="0">
              <a:lnSpc>
                <a:spcPct val="100000"/>
              </a:lnSpc>
              <a:spcBef>
                <a:spcPct val="0"/>
              </a:spcBef>
              <a:buSzTx/>
              <a:buFontTx/>
              <a:buNone/>
            </a:pPr>
            <a:r>
              <a:rPr lang="en-US" altLang="en-US" sz="1600" b="0" smtClean="0">
                <a:solidFill>
                  <a:srgbClr val="000000"/>
                </a:solidFill>
                <a:latin typeface="Times New Roman" panose="02020603050405020304" pitchFamily="18" charset="0"/>
              </a:rPr>
              <a:t>b.  employee performance, surface causes</a:t>
            </a:r>
          </a:p>
          <a:p>
            <a:pPr marL="457200" lvl="1" indent="0">
              <a:lnSpc>
                <a:spcPct val="100000"/>
              </a:lnSpc>
              <a:spcBef>
                <a:spcPct val="0"/>
              </a:spcBef>
              <a:buSzTx/>
              <a:buFontTx/>
              <a:buNone/>
            </a:pPr>
            <a:r>
              <a:rPr lang="en-US" altLang="en-US" sz="1600" b="0" smtClean="0">
                <a:solidFill>
                  <a:srgbClr val="000000"/>
                </a:solidFill>
                <a:latin typeface="Times New Roman" panose="02020603050405020304" pitchFamily="18" charset="0"/>
              </a:rPr>
              <a:t>c.  the accident, root causes</a:t>
            </a:r>
          </a:p>
          <a:p>
            <a:pPr marL="457200" lvl="1" indent="0">
              <a:lnSpc>
                <a:spcPct val="100000"/>
              </a:lnSpc>
              <a:spcBef>
                <a:spcPct val="0"/>
              </a:spcBef>
              <a:buSzTx/>
              <a:buFontTx/>
              <a:buNone/>
            </a:pPr>
            <a:r>
              <a:rPr lang="en-US" altLang="en-US" sz="1600" b="0" smtClean="0">
                <a:solidFill>
                  <a:srgbClr val="000000"/>
                </a:solidFill>
                <a:latin typeface="Times New Roman" panose="02020603050405020304" pitchFamily="18" charset="0"/>
              </a:rPr>
              <a:t>d.  quickly, blame </a:t>
            </a:r>
          </a:p>
        </p:txBody>
      </p:sp>
      <p:sp>
        <p:nvSpPr>
          <p:cNvPr id="4" name="Left Arrow 3"/>
          <p:cNvSpPr/>
          <p:nvPr/>
        </p:nvSpPr>
        <p:spPr bwMode="auto">
          <a:xfrm>
            <a:off x="6477000" y="1747838"/>
            <a:ext cx="914400" cy="228600"/>
          </a:xfrm>
          <a:prstGeom prst="leftArrow">
            <a:avLst/>
          </a:prstGeom>
          <a:solidFill>
            <a:srgbClr val="800000"/>
          </a:solidFill>
          <a:ln>
            <a:noFill/>
          </a:ln>
          <a:effectLst/>
          <a:extLst/>
        </p:spPr>
        <p:txBody>
          <a:bodyPr>
            <a:spAutoFit/>
          </a:bodyPr>
          <a:lstStyle/>
          <a:p>
            <a:pPr>
              <a:spcBef>
                <a:spcPct val="50000"/>
              </a:spcBef>
              <a:buFontTx/>
              <a:buChar char="•"/>
              <a:defRPr/>
            </a:pPr>
            <a:endParaRPr lang="en-US" sz="1200">
              <a:ln>
                <a:solidFill>
                  <a:schemeClr val="tx1"/>
                </a:solidFill>
              </a:ln>
            </a:endParaRPr>
          </a:p>
        </p:txBody>
      </p:sp>
      <p:sp>
        <p:nvSpPr>
          <p:cNvPr id="5" name="Left Arrow 4"/>
          <p:cNvSpPr/>
          <p:nvPr/>
        </p:nvSpPr>
        <p:spPr bwMode="auto">
          <a:xfrm>
            <a:off x="3048000" y="3695700"/>
            <a:ext cx="914400" cy="228600"/>
          </a:xfrm>
          <a:prstGeom prst="leftArrow">
            <a:avLst/>
          </a:prstGeom>
          <a:solidFill>
            <a:srgbClr val="800000"/>
          </a:solidFill>
          <a:ln>
            <a:noFill/>
          </a:ln>
          <a:effectLst/>
          <a:extLst/>
        </p:spPr>
        <p:txBody>
          <a:bodyPr>
            <a:spAutoFit/>
          </a:bodyPr>
          <a:lstStyle/>
          <a:p>
            <a:pPr>
              <a:spcBef>
                <a:spcPct val="50000"/>
              </a:spcBef>
              <a:buFontTx/>
              <a:buChar char="•"/>
              <a:defRPr/>
            </a:pPr>
            <a:endParaRPr lang="en-US" sz="1200">
              <a:ln>
                <a:solidFill>
                  <a:schemeClr val="tx1"/>
                </a:solidFill>
              </a:ln>
            </a:endParaRPr>
          </a:p>
        </p:txBody>
      </p:sp>
      <p:sp>
        <p:nvSpPr>
          <p:cNvPr id="6" name="Left Arrow 5"/>
          <p:cNvSpPr/>
          <p:nvPr/>
        </p:nvSpPr>
        <p:spPr bwMode="auto">
          <a:xfrm>
            <a:off x="4572000" y="5634038"/>
            <a:ext cx="914400" cy="228600"/>
          </a:xfrm>
          <a:prstGeom prst="leftArrow">
            <a:avLst/>
          </a:prstGeom>
          <a:solidFill>
            <a:srgbClr val="800000"/>
          </a:solidFill>
          <a:ln>
            <a:noFill/>
          </a:ln>
          <a:effectLst/>
          <a:extLst/>
        </p:spPr>
        <p:txBody>
          <a:bodyPr>
            <a:spAutoFit/>
          </a:bodyPr>
          <a:lstStyle/>
          <a:p>
            <a:pPr>
              <a:spcBef>
                <a:spcPct val="50000"/>
              </a:spcBef>
              <a:buFontTx/>
              <a:buChar char="•"/>
              <a:defRPr/>
            </a:pPr>
            <a:endParaRPr lang="en-US" sz="1200">
              <a:ln>
                <a:solidFill>
                  <a:schemeClr val="tx1"/>
                </a:solidFill>
              </a:ln>
            </a:endParaRPr>
          </a:p>
        </p:txBody>
      </p:sp>
      <p:sp>
        <p:nvSpPr>
          <p:cNvPr id="294918" name="TextBox 3"/>
          <p:cNvSpPr txBox="1">
            <a:spLocks noChangeArrowheads="1"/>
          </p:cNvSpPr>
          <p:nvPr/>
        </p:nvSpPr>
        <p:spPr bwMode="auto">
          <a:xfrm>
            <a:off x="12700" y="0"/>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48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8" end="1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9" end="1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20" end="2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itle 1"/>
          <p:cNvSpPr>
            <a:spLocks noGrp="1"/>
          </p:cNvSpPr>
          <p:nvPr>
            <p:ph type="title"/>
          </p:nvPr>
        </p:nvSpPr>
        <p:spPr bwMode="auto">
          <a:xfrm>
            <a:off x="628650" y="655638"/>
            <a:ext cx="7886700" cy="1325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Reference Material &amp; Resources</a:t>
            </a:r>
          </a:p>
        </p:txBody>
      </p:sp>
      <p:sp>
        <p:nvSpPr>
          <p:cNvPr id="295939" name="Content Placeholder 6"/>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smtClean="0"/>
              <a:t>50-51:</a:t>
            </a:r>
            <a:r>
              <a:rPr lang="en-US" altLang="en-US" sz="2000" b="0" smtClean="0"/>
              <a:t> Hazard Analysis Worksheet </a:t>
            </a:r>
          </a:p>
          <a:p>
            <a:r>
              <a:rPr lang="en-US" altLang="en-US" sz="2000" smtClean="0"/>
              <a:t>52:</a:t>
            </a:r>
            <a:r>
              <a:rPr lang="en-US" altLang="en-US" sz="2000" b="0" smtClean="0"/>
              <a:t> Sample PPE Certification </a:t>
            </a:r>
          </a:p>
          <a:p>
            <a:r>
              <a:rPr lang="en-US" altLang="en-US" sz="2000" smtClean="0"/>
              <a:t>53-54:</a:t>
            </a:r>
            <a:r>
              <a:rPr lang="en-US" altLang="en-US" sz="2000" b="0" smtClean="0"/>
              <a:t> Risk = Exposure x Probability x Severity </a:t>
            </a:r>
          </a:p>
          <a:p>
            <a:r>
              <a:rPr lang="en-US" altLang="en-US" sz="2000" smtClean="0"/>
              <a:t>55-56: </a:t>
            </a:r>
            <a:r>
              <a:rPr lang="en-US" altLang="en-US" sz="2000" b="0" smtClean="0"/>
              <a:t>Determining Cost </a:t>
            </a:r>
          </a:p>
          <a:p>
            <a:r>
              <a:rPr lang="en-US" altLang="en-US" sz="2000" smtClean="0"/>
              <a:t>57-58: </a:t>
            </a:r>
            <a:r>
              <a:rPr lang="en-US" altLang="en-US" sz="2000" b="0" smtClean="0"/>
              <a:t>Determining Benefits </a:t>
            </a:r>
          </a:p>
          <a:p>
            <a:r>
              <a:rPr lang="en-US" altLang="en-US" sz="2000" smtClean="0"/>
              <a:t>59-61: </a:t>
            </a:r>
            <a:r>
              <a:rPr lang="en-US" altLang="en-US" sz="2000" b="0" smtClean="0"/>
              <a:t>Writing Recommendations </a:t>
            </a:r>
          </a:p>
          <a:p>
            <a:r>
              <a:rPr lang="en-US" altLang="en-US" sz="2000" smtClean="0"/>
              <a:t>62-66: </a:t>
            </a:r>
            <a:r>
              <a:rPr lang="en-US" altLang="en-US" sz="2000" b="0" smtClean="0"/>
              <a:t>Sample S&amp;H Training Plan</a:t>
            </a:r>
          </a:p>
          <a:p>
            <a:r>
              <a:rPr lang="en-US" altLang="en-US" sz="2000" smtClean="0"/>
              <a:t>67</a:t>
            </a:r>
            <a:r>
              <a:rPr lang="en-US" altLang="en-US" sz="2000" b="0" smtClean="0"/>
              <a:t>: Sample Training Program Evaluation Form</a:t>
            </a:r>
          </a:p>
        </p:txBody>
      </p:sp>
      <p:sp>
        <p:nvSpPr>
          <p:cNvPr id="295940" name="Content Placeholder 7"/>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smtClean="0"/>
              <a:t>68-69:</a:t>
            </a:r>
            <a:r>
              <a:rPr lang="en-US" altLang="en-US" sz="2000" b="0" smtClean="0"/>
              <a:t> Sample Safety Training Certificate </a:t>
            </a:r>
          </a:p>
          <a:p>
            <a:r>
              <a:rPr lang="en-US" altLang="en-US" sz="2000" smtClean="0"/>
              <a:t>70-72:</a:t>
            </a:r>
            <a:r>
              <a:rPr lang="en-US" altLang="en-US" sz="2000" b="0" smtClean="0"/>
              <a:t> ‘Fix the System’ IA Analysis Plan </a:t>
            </a:r>
          </a:p>
          <a:p>
            <a:r>
              <a:rPr lang="en-US" altLang="en-US" sz="2000" smtClean="0"/>
              <a:t>73-76 </a:t>
            </a:r>
            <a:r>
              <a:rPr lang="en-US" altLang="en-US" sz="2000" b="0" smtClean="0"/>
              <a:t> SHMS IA Analysis Checklists (MEEE)</a:t>
            </a:r>
          </a:p>
          <a:p>
            <a:r>
              <a:rPr lang="en-US" altLang="en-US" sz="2000" smtClean="0"/>
              <a:t>77-84:</a:t>
            </a:r>
            <a:r>
              <a:rPr lang="en-US" altLang="en-US" sz="2000" b="0" smtClean="0"/>
              <a:t> Attributes of Excellence for a SHMS </a:t>
            </a:r>
          </a:p>
          <a:p>
            <a:r>
              <a:rPr lang="en-US" altLang="en-US" sz="2000" smtClean="0"/>
              <a:t>85-85:</a:t>
            </a:r>
            <a:r>
              <a:rPr lang="en-US" altLang="en-US" sz="2000" b="0" smtClean="0"/>
              <a:t> Div. 7 S&amp;H Program </a:t>
            </a:r>
          </a:p>
          <a:p>
            <a:r>
              <a:rPr lang="en-US" altLang="en-US" sz="2000" smtClean="0"/>
              <a:t>88:</a:t>
            </a:r>
            <a:r>
              <a:rPr lang="en-US" altLang="en-US" sz="2000" b="0" smtClean="0"/>
              <a:t> Safety Pays OSHA Advisor </a:t>
            </a:r>
          </a:p>
          <a:p>
            <a:r>
              <a:rPr lang="en-US" altLang="en-US" sz="2000" smtClean="0"/>
              <a:t>89-91:</a:t>
            </a:r>
            <a:r>
              <a:rPr lang="en-US" altLang="en-US" sz="2000" b="0" smtClean="0"/>
              <a:t> Policy Statement Worksheet</a:t>
            </a:r>
          </a:p>
        </p:txBody>
      </p:sp>
      <p:sp>
        <p:nvSpPr>
          <p:cNvPr id="295941" name="TextBox 4"/>
          <p:cNvSpPr txBox="1">
            <a:spLocks noChangeArrowheads="1"/>
          </p:cNvSpPr>
          <p:nvPr/>
        </p:nvSpPr>
        <p:spPr bwMode="auto">
          <a:xfrm>
            <a:off x="76200" y="57150"/>
            <a:ext cx="1501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Pages 47 - 89</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ext Box 4"/>
          <p:cNvSpPr txBox="1">
            <a:spLocks noChangeArrowheads="1"/>
          </p:cNvSpPr>
          <p:nvPr/>
        </p:nvSpPr>
        <p:spPr bwMode="auto">
          <a:xfrm>
            <a:off x="457200" y="1219200"/>
            <a:ext cx="28956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lnSpc>
                <a:spcPct val="90000"/>
              </a:lnSpc>
            </a:pPr>
            <a:r>
              <a:rPr lang="en-US" altLang="en-US" sz="2800" b="1" i="1">
                <a:solidFill>
                  <a:srgbClr val="800000"/>
                </a:solidFill>
              </a:rPr>
              <a:t>Thanks for coming and be careful!</a:t>
            </a:r>
          </a:p>
        </p:txBody>
      </p:sp>
      <p:pic>
        <p:nvPicPr>
          <p:cNvPr id="296963" name="Picture 5" descr="scaffol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533400"/>
            <a:ext cx="4191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80988" y="477838"/>
            <a:ext cx="8610600" cy="5694362"/>
          </a:xfrm>
          <a:prstGeom prst="rect">
            <a:avLst/>
          </a:prstGeom>
          <a:solidFill>
            <a:srgbClr val="FFFFCC"/>
          </a:solidFill>
          <a:ln w="12700">
            <a:solidFill>
              <a:schemeClr val="tx1"/>
            </a:solidFill>
            <a:miter lim="800000"/>
            <a:headEnd type="none" w="sm" len="sm"/>
            <a:tailEnd type="none" w="sm" len="sm"/>
          </a:ln>
          <a:effectLst>
            <a:outerShdw dist="35921" dir="2700000" algn="ctr" rotWithShape="0">
              <a:srgbClr val="B2B2B2"/>
            </a:outerShdw>
          </a:effectLst>
        </p:spPr>
        <p:txBody>
          <a:bodyPr>
            <a:spAutoFit/>
          </a:bodyPr>
          <a:lstStyle>
            <a:lvl1pPr marL="457200" indent="-457200" defTabSz="293688">
              <a:defRPr sz="1400">
                <a:solidFill>
                  <a:schemeClr val="tx1"/>
                </a:solidFill>
                <a:latin typeface="Arial" panose="020B0604020202020204" pitchFamily="34" charset="0"/>
              </a:defRPr>
            </a:lvl1pPr>
            <a:lvl2pPr marL="682625" indent="-457200" defTabSz="293688">
              <a:defRPr sz="1400">
                <a:solidFill>
                  <a:schemeClr val="tx1"/>
                </a:solidFill>
                <a:latin typeface="Arial" panose="020B0604020202020204" pitchFamily="34" charset="0"/>
              </a:defRPr>
            </a:lvl2pPr>
            <a:lvl3pPr marL="1371600" indent="-457200" defTabSz="293688">
              <a:defRPr sz="1400">
                <a:solidFill>
                  <a:schemeClr val="tx1"/>
                </a:solidFill>
                <a:latin typeface="Arial" panose="020B0604020202020204" pitchFamily="34" charset="0"/>
              </a:defRPr>
            </a:lvl3pPr>
            <a:lvl4pPr marL="1828800" indent="-457200" defTabSz="293688">
              <a:defRPr sz="1400">
                <a:solidFill>
                  <a:schemeClr val="tx1"/>
                </a:solidFill>
                <a:latin typeface="Arial" panose="020B0604020202020204" pitchFamily="34" charset="0"/>
              </a:defRPr>
            </a:lvl4pPr>
            <a:lvl5pPr marL="2286000" indent="-457200" defTabSz="293688">
              <a:defRPr sz="1400">
                <a:solidFill>
                  <a:schemeClr val="tx1"/>
                </a:solidFill>
                <a:latin typeface="Arial" panose="020B0604020202020204" pitchFamily="34" charset="0"/>
              </a:defRPr>
            </a:lvl5pPr>
            <a:lvl6pPr marL="2743200" indent="-457200" defTabSz="293688" eaLnBrk="0" fontAlgn="base" hangingPunct="0">
              <a:spcBef>
                <a:spcPct val="0"/>
              </a:spcBef>
              <a:spcAft>
                <a:spcPct val="0"/>
              </a:spcAft>
              <a:defRPr sz="1400">
                <a:solidFill>
                  <a:schemeClr val="tx1"/>
                </a:solidFill>
                <a:latin typeface="Arial" panose="020B0604020202020204" pitchFamily="34" charset="0"/>
              </a:defRPr>
            </a:lvl6pPr>
            <a:lvl7pPr marL="3200400" indent="-457200" defTabSz="293688" eaLnBrk="0" fontAlgn="base" hangingPunct="0">
              <a:spcBef>
                <a:spcPct val="0"/>
              </a:spcBef>
              <a:spcAft>
                <a:spcPct val="0"/>
              </a:spcAft>
              <a:defRPr sz="1400">
                <a:solidFill>
                  <a:schemeClr val="tx1"/>
                </a:solidFill>
                <a:latin typeface="Arial" panose="020B0604020202020204" pitchFamily="34" charset="0"/>
              </a:defRPr>
            </a:lvl7pPr>
            <a:lvl8pPr marL="3657600" indent="-457200" defTabSz="293688" eaLnBrk="0" fontAlgn="base" hangingPunct="0">
              <a:spcBef>
                <a:spcPct val="0"/>
              </a:spcBef>
              <a:spcAft>
                <a:spcPct val="0"/>
              </a:spcAft>
              <a:defRPr sz="1400">
                <a:solidFill>
                  <a:schemeClr val="tx1"/>
                </a:solidFill>
                <a:latin typeface="Arial" panose="020B0604020202020204" pitchFamily="34" charset="0"/>
              </a:defRPr>
            </a:lvl8pPr>
            <a:lvl9pPr marL="4114800" indent="-457200" defTabSz="293688"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sz="2800" b="1">
                <a:solidFill>
                  <a:srgbClr val="800000"/>
                </a:solidFill>
              </a:rPr>
              <a:t>Processes – System Design</a:t>
            </a:r>
          </a:p>
          <a:p>
            <a:pPr algn="ctr"/>
            <a:endParaRPr lang="en-US" altLang="en-US" sz="2400">
              <a:solidFill>
                <a:srgbClr val="800000"/>
              </a:solidFill>
              <a:latin typeface="Times New Roman" panose="02020603050405020304" pitchFamily="18" charset="0"/>
            </a:endParaRPr>
          </a:p>
          <a:p>
            <a:r>
              <a:rPr lang="en-US" altLang="en-US" sz="2400">
                <a:solidFill>
                  <a:srgbClr val="800000"/>
                </a:solidFill>
                <a:latin typeface="Times New Roman" panose="02020603050405020304" pitchFamily="18" charset="0"/>
              </a:rPr>
              <a:t>1.  </a:t>
            </a:r>
            <a:r>
              <a:rPr lang="en-US" altLang="en-US" sz="2400" b="1">
                <a:solidFill>
                  <a:srgbClr val="800000"/>
                </a:solidFill>
                <a:latin typeface="Times New Roman" panose="02020603050405020304" pitchFamily="18" charset="0"/>
              </a:rPr>
              <a:t>Commitment</a:t>
            </a:r>
            <a:r>
              <a:rPr lang="en-US" altLang="en-US" sz="2400">
                <a:solidFill>
                  <a:srgbClr val="800000"/>
                </a:solidFill>
                <a:latin typeface="Times New Roman" panose="02020603050405020304" pitchFamily="18" charset="0"/>
              </a:rPr>
              <a:t> -</a:t>
            </a:r>
            <a:r>
              <a:rPr lang="en-US" altLang="en-US" sz="2400">
                <a:solidFill>
                  <a:srgbClr val="000000"/>
                </a:solidFill>
                <a:latin typeface="Times New Roman" panose="02020603050405020304" pitchFamily="18" charset="0"/>
              </a:rPr>
              <a:t> leading, following, managing, planning, funding </a:t>
            </a:r>
            <a:endParaRPr lang="en-US" altLang="en-US" sz="2400" u="sng">
              <a:solidFill>
                <a:srgbClr val="000000"/>
              </a:solidFill>
              <a:latin typeface="Times New Roman" panose="02020603050405020304" pitchFamily="18" charset="0"/>
            </a:endParaRPr>
          </a:p>
          <a:p>
            <a:r>
              <a:rPr lang="en-US" altLang="en-US" sz="2400">
                <a:solidFill>
                  <a:srgbClr val="800000"/>
                </a:solidFill>
                <a:latin typeface="Times New Roman" panose="02020603050405020304" pitchFamily="18" charset="0"/>
              </a:rPr>
              <a:t>2.  </a:t>
            </a:r>
            <a:r>
              <a:rPr lang="en-US" altLang="en-US" sz="2400" b="1">
                <a:solidFill>
                  <a:srgbClr val="800000"/>
                </a:solidFill>
                <a:latin typeface="Times New Roman" panose="02020603050405020304" pitchFamily="18" charset="0"/>
              </a:rPr>
              <a:t>Accountability</a:t>
            </a:r>
            <a:r>
              <a:rPr lang="en-US" altLang="en-US" sz="2400">
                <a:solidFill>
                  <a:srgbClr val="800000"/>
                </a:solidFill>
                <a:latin typeface="Times New Roman" panose="02020603050405020304" pitchFamily="18" charset="0"/>
              </a:rPr>
              <a:t> –</a:t>
            </a:r>
            <a:r>
              <a:rPr lang="en-US" altLang="en-US" sz="2400">
                <a:solidFill>
                  <a:srgbClr val="000000"/>
                </a:solidFill>
                <a:latin typeface="Times New Roman" panose="02020603050405020304" pitchFamily="18" charset="0"/>
              </a:rPr>
              <a:t> role, responsibility, discipline</a:t>
            </a:r>
          </a:p>
          <a:p>
            <a:r>
              <a:rPr lang="en-US" altLang="en-US" sz="2400">
                <a:solidFill>
                  <a:srgbClr val="800000"/>
                </a:solidFill>
                <a:latin typeface="Times New Roman" panose="02020603050405020304" pitchFamily="18" charset="0"/>
              </a:rPr>
              <a:t>3. </a:t>
            </a:r>
            <a:r>
              <a:rPr lang="en-US" altLang="en-US" sz="2400" b="1">
                <a:solidFill>
                  <a:srgbClr val="800000"/>
                </a:solidFill>
                <a:latin typeface="Times New Roman" panose="02020603050405020304" pitchFamily="18" charset="0"/>
              </a:rPr>
              <a:t> Involvement </a:t>
            </a:r>
            <a:r>
              <a:rPr lang="en-US" altLang="en-US" sz="2400">
                <a:solidFill>
                  <a:srgbClr val="800000"/>
                </a:solidFill>
                <a:latin typeface="Times New Roman" panose="02020603050405020304" pitchFamily="18" charset="0"/>
              </a:rPr>
              <a:t>- </a:t>
            </a:r>
            <a:r>
              <a:rPr lang="en-US" altLang="en-US" sz="2400">
                <a:solidFill>
                  <a:srgbClr val="000000"/>
                </a:solidFill>
                <a:latin typeface="Times New Roman" panose="02020603050405020304" pitchFamily="18" charset="0"/>
              </a:rPr>
              <a:t>safety committees, suggestions, recognizing/rewarding </a:t>
            </a:r>
          </a:p>
          <a:p>
            <a:r>
              <a:rPr lang="en-US" altLang="en-US" sz="2400">
                <a:solidFill>
                  <a:srgbClr val="800000"/>
                </a:solidFill>
                <a:latin typeface="Times New Roman" panose="02020603050405020304" pitchFamily="18" charset="0"/>
              </a:rPr>
              <a:t>4.  </a:t>
            </a:r>
            <a:r>
              <a:rPr lang="en-US" altLang="en-US" sz="2400" b="1">
                <a:solidFill>
                  <a:srgbClr val="800000"/>
                </a:solidFill>
                <a:latin typeface="Times New Roman" panose="02020603050405020304" pitchFamily="18" charset="0"/>
              </a:rPr>
              <a:t>Identification - </a:t>
            </a:r>
            <a:r>
              <a:rPr lang="en-US" altLang="en-US" sz="2400">
                <a:solidFill>
                  <a:srgbClr val="000000"/>
                </a:solidFill>
                <a:latin typeface="Times New Roman" panose="02020603050405020304" pitchFamily="18" charset="0"/>
              </a:rPr>
              <a:t>inspections, audits, observation, surveys, interviews  </a:t>
            </a:r>
          </a:p>
          <a:p>
            <a:r>
              <a:rPr lang="en-US" altLang="en-US" sz="2400">
                <a:solidFill>
                  <a:srgbClr val="800000"/>
                </a:solidFill>
                <a:latin typeface="Times New Roman" panose="02020603050405020304" pitchFamily="18" charset="0"/>
              </a:rPr>
              <a:t>5.</a:t>
            </a:r>
            <a:r>
              <a:rPr lang="en-US" altLang="en-US" sz="2400" b="1">
                <a:solidFill>
                  <a:srgbClr val="800000"/>
                </a:solidFill>
                <a:latin typeface="Times New Roman" panose="02020603050405020304" pitchFamily="18" charset="0"/>
              </a:rPr>
              <a:t>  Analysis </a:t>
            </a:r>
            <a:r>
              <a:rPr lang="en-US" altLang="en-US" sz="2400">
                <a:solidFill>
                  <a:srgbClr val="800000"/>
                </a:solidFill>
                <a:latin typeface="Times New Roman" panose="02020603050405020304" pitchFamily="18" charset="0"/>
              </a:rPr>
              <a:t>–</a:t>
            </a:r>
            <a:r>
              <a:rPr lang="en-US" altLang="en-US" sz="2400">
                <a:solidFill>
                  <a:srgbClr val="000000"/>
                </a:solidFill>
                <a:latin typeface="Times New Roman" panose="02020603050405020304" pitchFamily="18" charset="0"/>
              </a:rPr>
              <a:t> incidents, accidents, tasks, programs, system</a:t>
            </a:r>
          </a:p>
          <a:p>
            <a:r>
              <a:rPr lang="en-US" altLang="en-US" sz="2400">
                <a:solidFill>
                  <a:srgbClr val="800000"/>
                </a:solidFill>
                <a:latin typeface="Times New Roman" panose="02020603050405020304" pitchFamily="18" charset="0"/>
              </a:rPr>
              <a:t>6. </a:t>
            </a:r>
            <a:r>
              <a:rPr lang="en-US" altLang="en-US" sz="2400" b="1">
                <a:solidFill>
                  <a:srgbClr val="800000"/>
                </a:solidFill>
                <a:latin typeface="Times New Roman" panose="02020603050405020304" pitchFamily="18" charset="0"/>
              </a:rPr>
              <a:t> Controls</a:t>
            </a:r>
            <a:r>
              <a:rPr lang="en-US" altLang="en-US" sz="2400">
                <a:solidFill>
                  <a:srgbClr val="800000"/>
                </a:solidFill>
                <a:latin typeface="Times New Roman" panose="02020603050405020304" pitchFamily="18" charset="0"/>
              </a:rPr>
              <a:t> - </a:t>
            </a:r>
            <a:r>
              <a:rPr lang="en-US" altLang="en-US" sz="2400">
                <a:solidFill>
                  <a:srgbClr val="000000"/>
                </a:solidFill>
                <a:latin typeface="Times New Roman" panose="02020603050405020304" pitchFamily="18" charset="0"/>
              </a:rPr>
              <a:t>engineering, management, PPE, interim measures, maintenance</a:t>
            </a:r>
          </a:p>
          <a:p>
            <a:r>
              <a:rPr lang="en-US" altLang="en-US" sz="2400">
                <a:solidFill>
                  <a:srgbClr val="800000"/>
                </a:solidFill>
                <a:latin typeface="Times New Roman" panose="02020603050405020304" pitchFamily="18" charset="0"/>
              </a:rPr>
              <a:t>7.  </a:t>
            </a:r>
            <a:r>
              <a:rPr lang="en-US" altLang="en-US" sz="2400" b="1">
                <a:solidFill>
                  <a:srgbClr val="800000"/>
                </a:solidFill>
                <a:latin typeface="Times New Roman" panose="02020603050405020304" pitchFamily="18" charset="0"/>
              </a:rPr>
              <a:t>Education</a:t>
            </a:r>
            <a:r>
              <a:rPr lang="en-US" altLang="en-US" sz="2400">
                <a:solidFill>
                  <a:srgbClr val="800000"/>
                </a:solidFill>
                <a:latin typeface="Times New Roman" panose="02020603050405020304" pitchFamily="18" charset="0"/>
              </a:rPr>
              <a:t> -</a:t>
            </a:r>
            <a:r>
              <a:rPr lang="en-US" altLang="en-US" sz="2400">
                <a:solidFill>
                  <a:srgbClr val="000000"/>
                </a:solidFill>
                <a:latin typeface="Times New Roman" panose="02020603050405020304" pitchFamily="18" charset="0"/>
              </a:rPr>
              <a:t> orientation, instruction, training, personal experien	</a:t>
            </a:r>
          </a:p>
          <a:p>
            <a:r>
              <a:rPr lang="en-US" altLang="en-US" sz="2400">
                <a:solidFill>
                  <a:srgbClr val="800000"/>
                </a:solidFill>
                <a:latin typeface="Times New Roman" panose="02020603050405020304" pitchFamily="18" charset="0"/>
              </a:rPr>
              <a:t>8.</a:t>
            </a:r>
            <a:r>
              <a:rPr lang="en-US" altLang="en-US" sz="2400" b="1">
                <a:solidFill>
                  <a:srgbClr val="800000"/>
                </a:solidFill>
                <a:latin typeface="Times New Roman" panose="02020603050405020304" pitchFamily="18" charset="0"/>
              </a:rPr>
              <a:t>  Evaluation</a:t>
            </a:r>
            <a:r>
              <a:rPr lang="en-US" altLang="en-US" sz="2400">
                <a:solidFill>
                  <a:srgbClr val="800000"/>
                </a:solidFill>
                <a:latin typeface="Times New Roman" panose="02020603050405020304" pitchFamily="18" charset="0"/>
              </a:rPr>
              <a:t> - </a:t>
            </a:r>
            <a:r>
              <a:rPr lang="en-US" altLang="en-US" sz="2400">
                <a:solidFill>
                  <a:srgbClr val="000000"/>
                </a:solidFill>
                <a:latin typeface="Times New Roman" panose="02020603050405020304" pitchFamily="18" charset="0"/>
              </a:rPr>
              <a:t>judging effectiveness of conditions, behaviors, systems, results </a:t>
            </a:r>
          </a:p>
          <a:p>
            <a:r>
              <a:rPr lang="en-US" altLang="en-US" sz="2400">
                <a:solidFill>
                  <a:srgbClr val="800000"/>
                </a:solidFill>
                <a:latin typeface="Times New Roman" panose="02020603050405020304" pitchFamily="18" charset="0"/>
              </a:rPr>
              <a:t>9. </a:t>
            </a:r>
            <a:r>
              <a:rPr lang="en-US" altLang="en-US" sz="2400" b="1">
                <a:solidFill>
                  <a:srgbClr val="800000"/>
                </a:solidFill>
                <a:latin typeface="Times New Roman" panose="02020603050405020304" pitchFamily="18" charset="0"/>
              </a:rPr>
              <a:t> Improvement</a:t>
            </a:r>
            <a:r>
              <a:rPr lang="en-US" altLang="en-US" sz="2400">
                <a:solidFill>
                  <a:srgbClr val="800000"/>
                </a:solidFill>
                <a:latin typeface="Times New Roman" panose="02020603050405020304" pitchFamily="18" charset="0"/>
              </a:rPr>
              <a:t> - </a:t>
            </a:r>
            <a:r>
              <a:rPr lang="en-US" altLang="en-US" sz="2400">
                <a:solidFill>
                  <a:srgbClr val="000000"/>
                </a:solidFill>
                <a:latin typeface="Times New Roman" panose="02020603050405020304" pitchFamily="18" charset="0"/>
              </a:rPr>
              <a:t>change management, design, implementation</a:t>
            </a:r>
          </a:p>
        </p:txBody>
      </p:sp>
      <p:sp>
        <p:nvSpPr>
          <p:cNvPr id="60419" name="Text Box 3"/>
          <p:cNvSpPr txBox="1">
            <a:spLocks noChangeArrowheads="1"/>
          </p:cNvSpPr>
          <p:nvPr/>
        </p:nvSpPr>
        <p:spPr bwMode="auto">
          <a:xfrm>
            <a:off x="1447800" y="6186488"/>
            <a:ext cx="695325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800" b="1">
                <a:solidFill>
                  <a:srgbClr val="660066"/>
                </a:solidFill>
              </a:rPr>
              <a:t>Safety is one aspect of process quality. </a:t>
            </a:r>
          </a:p>
        </p:txBody>
      </p:sp>
      <p:sp>
        <p:nvSpPr>
          <p:cNvPr id="60420" name="TextBox 3"/>
          <p:cNvSpPr txBox="1">
            <a:spLocks noChangeArrowheads="1"/>
          </p:cNvSpPr>
          <p:nvPr/>
        </p:nvSpPr>
        <p:spPr bwMode="auto">
          <a:xfrm>
            <a:off x="280988" y="76200"/>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6</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143000" y="568325"/>
            <a:ext cx="6705600" cy="2784475"/>
          </a:xfrm>
          <a:prstGeom prst="rect">
            <a:avLst/>
          </a:prstGeom>
          <a:solidFill>
            <a:srgbClr val="FFFFCC"/>
          </a:solidFill>
          <a:ln w="12700">
            <a:solidFill>
              <a:schemeClr val="tx1"/>
            </a:solidFill>
            <a:miter lim="800000"/>
            <a:headEnd type="none" w="sm" len="sm"/>
            <a:tailEnd type="none" w="sm" len="sm"/>
          </a:ln>
          <a:effectLst>
            <a:outerShdw dist="35921" dir="2700000" algn="ctr" rotWithShape="0">
              <a:srgbClr val="B2B2B2"/>
            </a:outerShdw>
          </a:effectLst>
        </p:spPr>
        <p:txBody>
          <a:bodyPr>
            <a:spAutoFit/>
          </a:bodyPr>
          <a:lstStyle>
            <a:lvl1pPr marL="233363" indent="-233363" defTabSz="293688">
              <a:defRPr sz="1400">
                <a:solidFill>
                  <a:schemeClr val="tx1"/>
                </a:solidFill>
                <a:latin typeface="Arial" panose="020B0604020202020204" pitchFamily="34" charset="0"/>
              </a:defRPr>
            </a:lvl1pPr>
            <a:lvl2pPr marL="401638" indent="111125" defTabSz="293688">
              <a:defRPr sz="1400">
                <a:solidFill>
                  <a:schemeClr val="tx1"/>
                </a:solidFill>
                <a:latin typeface="Arial" panose="020B0604020202020204" pitchFamily="34" charset="0"/>
              </a:defRPr>
            </a:lvl2pPr>
            <a:lvl3pPr marL="1143000" indent="-228600" defTabSz="293688">
              <a:defRPr sz="1400">
                <a:solidFill>
                  <a:schemeClr val="tx1"/>
                </a:solidFill>
                <a:latin typeface="Arial" panose="020B0604020202020204" pitchFamily="34" charset="0"/>
              </a:defRPr>
            </a:lvl3pPr>
            <a:lvl4pPr marL="1600200" indent="-228600" defTabSz="293688">
              <a:defRPr sz="1400">
                <a:solidFill>
                  <a:schemeClr val="tx1"/>
                </a:solidFill>
                <a:latin typeface="Arial" panose="020B0604020202020204" pitchFamily="34" charset="0"/>
              </a:defRPr>
            </a:lvl4pPr>
            <a:lvl5pPr marL="2057400" indent="-228600" defTabSz="293688">
              <a:defRPr sz="1400">
                <a:solidFill>
                  <a:schemeClr val="tx1"/>
                </a:solidFill>
                <a:latin typeface="Arial" panose="020B0604020202020204" pitchFamily="34" charset="0"/>
              </a:defRPr>
            </a:lvl5pPr>
            <a:lvl6pPr marL="2514600" indent="-228600" defTabSz="2936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2936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2936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293688"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sz="2800" b="1">
                <a:solidFill>
                  <a:srgbClr val="800000"/>
                </a:solidFill>
              </a:rPr>
              <a:t>Outputs - Conditions, </a:t>
            </a:r>
          </a:p>
          <a:p>
            <a:pPr algn="ctr"/>
            <a:r>
              <a:rPr lang="en-US" altLang="en-US" sz="2800" b="1">
                <a:solidFill>
                  <a:srgbClr val="800000"/>
                </a:solidFill>
              </a:rPr>
              <a:t>Behaviors, Results   </a:t>
            </a:r>
            <a:r>
              <a:rPr lang="en-US" altLang="en-US" sz="2400" b="1">
                <a:solidFill>
                  <a:srgbClr val="800000"/>
                </a:solidFill>
              </a:rPr>
              <a:t>      </a:t>
            </a:r>
          </a:p>
          <a:p>
            <a:endParaRPr lang="en-US" altLang="en-US" sz="2400">
              <a:solidFill>
                <a:srgbClr val="800000"/>
              </a:solidFill>
              <a:latin typeface="Times New Roman" panose="02020603050405020304" pitchFamily="18" charset="0"/>
            </a:endParaRPr>
          </a:p>
          <a:p>
            <a:pPr>
              <a:buFontTx/>
              <a:buChar char="•"/>
            </a:pPr>
            <a:r>
              <a:rPr lang="en-US" altLang="en-US" sz="2400" b="1">
                <a:solidFill>
                  <a:srgbClr val="006666"/>
                </a:solidFill>
              </a:rPr>
              <a:t>Safe/Unsafe conditions, behaviors	</a:t>
            </a:r>
          </a:p>
          <a:p>
            <a:pPr>
              <a:buFontTx/>
              <a:buChar char="•"/>
            </a:pPr>
            <a:r>
              <a:rPr lang="en-US" altLang="en-US" sz="2400" b="1">
                <a:solidFill>
                  <a:srgbClr val="006666"/>
                </a:solidFill>
              </a:rPr>
              <a:t>Many/Few incidents and accidents</a:t>
            </a:r>
          </a:p>
          <a:p>
            <a:pPr>
              <a:buFontTx/>
              <a:buChar char="•"/>
            </a:pPr>
            <a:r>
              <a:rPr lang="en-US" altLang="en-US" sz="2400" b="1">
                <a:solidFill>
                  <a:srgbClr val="006666"/>
                </a:solidFill>
              </a:rPr>
              <a:t>High/Low accident costs </a:t>
            </a:r>
          </a:p>
          <a:p>
            <a:pPr>
              <a:buFontTx/>
              <a:buChar char="•"/>
            </a:pPr>
            <a:r>
              <a:rPr lang="en-US" altLang="en-US" sz="2400" b="1">
                <a:solidFill>
                  <a:srgbClr val="006666"/>
                </a:solidFill>
              </a:rPr>
              <a:t>High/Low productivity, morale, trust	</a:t>
            </a:r>
          </a:p>
        </p:txBody>
      </p:sp>
      <p:pic>
        <p:nvPicPr>
          <p:cNvPr id="62467" name="Picture 3" descr="cs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530600"/>
            <a:ext cx="4038600" cy="3022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2468" name="TextBox 3"/>
          <p:cNvSpPr txBox="1">
            <a:spLocks noChangeArrowheads="1"/>
          </p:cNvSpPr>
          <p:nvPr/>
        </p:nvSpPr>
        <p:spPr bwMode="auto">
          <a:xfrm>
            <a:off x="314325" y="74613"/>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6</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9"/>
          <p:cNvSpPr>
            <a:spLocks noChangeArrowheads="1"/>
          </p:cNvSpPr>
          <p:nvPr/>
        </p:nvSpPr>
        <p:spPr bwMode="auto">
          <a:xfrm>
            <a:off x="533400" y="454025"/>
            <a:ext cx="8007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800" b="1" i="1">
                <a:solidFill>
                  <a:srgbClr val="660066"/>
                </a:solidFill>
              </a:rPr>
              <a:t>What does this statement mean?</a:t>
            </a:r>
          </a:p>
        </p:txBody>
      </p:sp>
      <p:pic>
        <p:nvPicPr>
          <p:cNvPr id="64515" name="Picture 1032" descr="AG00445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676400"/>
            <a:ext cx="236220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 Box 1033"/>
          <p:cNvSpPr txBox="1">
            <a:spLocks noChangeArrowheads="1"/>
          </p:cNvSpPr>
          <p:nvPr/>
        </p:nvSpPr>
        <p:spPr bwMode="auto">
          <a:xfrm>
            <a:off x="1219200" y="4335463"/>
            <a:ext cx="69342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sz="3200" b="1" i="1">
                <a:solidFill>
                  <a:srgbClr val="336600"/>
                </a:solidFill>
                <a:latin typeface="Times New Roman" panose="02020603050405020304" pitchFamily="18" charset="0"/>
              </a:rPr>
              <a:t>“Every system is designed perfectly                                                                                   to produce what it produces”</a:t>
            </a:r>
          </a:p>
          <a:p>
            <a:pPr>
              <a:lnSpc>
                <a:spcPct val="90000"/>
              </a:lnSpc>
              <a:spcBef>
                <a:spcPct val="50000"/>
              </a:spcBef>
            </a:pPr>
            <a:endParaRPr lang="en-US" altLang="en-US" sz="3200" b="1" i="1">
              <a:solidFill>
                <a:srgbClr val="336600"/>
              </a:solidFill>
              <a:latin typeface="Times New Roman" panose="02020603050405020304" pitchFamily="18" charset="0"/>
            </a:endParaRPr>
          </a:p>
        </p:txBody>
      </p:sp>
      <p:sp>
        <p:nvSpPr>
          <p:cNvPr id="64517" name="TextBox 4"/>
          <p:cNvSpPr txBox="1">
            <a:spLocks noChangeArrowheads="1"/>
          </p:cNvSpPr>
          <p:nvPr/>
        </p:nvSpPr>
        <p:spPr bwMode="auto">
          <a:xfrm>
            <a:off x="365125" y="84138"/>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6</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1022350" y="457200"/>
            <a:ext cx="7315200" cy="4832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800" b="1" i="1">
                <a:solidFill>
                  <a:srgbClr val="800000"/>
                </a:solidFill>
              </a:rPr>
              <a:t>Where do we look to evaluate how well the safety management system is working?</a:t>
            </a:r>
          </a:p>
          <a:p>
            <a:endParaRPr lang="en-US" altLang="en-US" sz="2800" b="1" i="1">
              <a:solidFill>
                <a:srgbClr val="800000"/>
              </a:solidFill>
            </a:endParaRPr>
          </a:p>
          <a:p>
            <a:endParaRPr lang="en-US" altLang="en-US" sz="2800" b="1" i="1">
              <a:solidFill>
                <a:srgbClr val="800000"/>
              </a:solidFill>
            </a:endParaRPr>
          </a:p>
          <a:p>
            <a:endParaRPr lang="en-US" altLang="en-US" sz="2800" b="1" i="1">
              <a:solidFill>
                <a:srgbClr val="800000"/>
              </a:solidFill>
            </a:endParaRPr>
          </a:p>
          <a:p>
            <a:endParaRPr lang="en-US" altLang="en-US" sz="2800" b="1" i="1">
              <a:solidFill>
                <a:srgbClr val="800000"/>
              </a:solidFill>
            </a:endParaRPr>
          </a:p>
          <a:p>
            <a:endParaRPr lang="en-US" altLang="en-US" sz="2800" b="1" i="1">
              <a:solidFill>
                <a:srgbClr val="800000"/>
              </a:solidFill>
            </a:endParaRPr>
          </a:p>
          <a:p>
            <a:r>
              <a:rPr lang="en-US" altLang="en-US" sz="2800" b="1" i="1">
                <a:solidFill>
                  <a:srgbClr val="800000"/>
                </a:solidFill>
              </a:rPr>
              <a:t>What are the most immediate and observable outputs of a safety and health management system? </a:t>
            </a:r>
            <a:endParaRPr lang="en-US" altLang="en-US" sz="2800" b="1">
              <a:solidFill>
                <a:srgbClr val="800000"/>
              </a:solidFill>
            </a:endParaRPr>
          </a:p>
        </p:txBody>
      </p:sp>
      <p:pic>
        <p:nvPicPr>
          <p:cNvPr id="66563" name="Picture 3" descr="closel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76400"/>
            <a:ext cx="2438400"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Box 3"/>
          <p:cNvSpPr txBox="1">
            <a:spLocks noChangeArrowheads="1"/>
          </p:cNvSpPr>
          <p:nvPr/>
        </p:nvSpPr>
        <p:spPr bwMode="auto">
          <a:xfrm>
            <a:off x="155575" y="149225"/>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6</a:t>
            </a:r>
          </a:p>
        </p:txBody>
      </p:sp>
      <p:sp>
        <p:nvSpPr>
          <p:cNvPr id="2" name="TextBox 1"/>
          <p:cNvSpPr txBox="1">
            <a:spLocks noChangeArrowheads="1"/>
          </p:cNvSpPr>
          <p:nvPr/>
        </p:nvSpPr>
        <p:spPr bwMode="auto">
          <a:xfrm>
            <a:off x="1752600" y="1981200"/>
            <a:ext cx="1754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3200" b="1"/>
              <a:t>Outputs</a:t>
            </a:r>
          </a:p>
        </p:txBody>
      </p:sp>
      <p:sp>
        <p:nvSpPr>
          <p:cNvPr id="6" name="TextBox 5"/>
          <p:cNvSpPr txBox="1">
            <a:spLocks noChangeArrowheads="1"/>
          </p:cNvSpPr>
          <p:nvPr/>
        </p:nvSpPr>
        <p:spPr bwMode="auto">
          <a:xfrm>
            <a:off x="1760538" y="5410200"/>
            <a:ext cx="2165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3200" b="1"/>
              <a:t>Behaviors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6">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uiExpand="1" build="p"/>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88770" name="Object 2"/>
          <p:cNvGraphicFramePr>
            <a:graphicFrameLocks noChangeAspect="1"/>
          </p:cNvGraphicFramePr>
          <p:nvPr/>
        </p:nvGraphicFramePr>
        <p:xfrm>
          <a:off x="4800600" y="685800"/>
          <a:ext cx="2662238" cy="2667000"/>
        </p:xfrm>
        <a:graphic>
          <a:graphicData uri="http://schemas.openxmlformats.org/presentationml/2006/ole">
            <mc:AlternateContent xmlns:mc="http://schemas.openxmlformats.org/markup-compatibility/2006">
              <mc:Choice xmlns:v="urn:schemas-microsoft-com:vml" Requires="v">
                <p:oleObj spid="_x0000_s68626" name="Clip" r:id="rId4" imgW="3452813" imgH="3459163" progId="MS_ClipArt_Gallery.5">
                  <p:embed/>
                </p:oleObj>
              </mc:Choice>
              <mc:Fallback>
                <p:oleObj name="Clip" r:id="rId4" imgW="3452813" imgH="3459163" progId="MS_ClipArt_Gallery.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685800"/>
                        <a:ext cx="2662238"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8771" name="Object 3"/>
          <p:cNvGraphicFramePr>
            <a:graphicFrameLocks noChangeAspect="1"/>
          </p:cNvGraphicFramePr>
          <p:nvPr/>
        </p:nvGraphicFramePr>
        <p:xfrm>
          <a:off x="239713" y="3854450"/>
          <a:ext cx="4256087" cy="2441575"/>
        </p:xfrm>
        <a:graphic>
          <a:graphicData uri="http://schemas.openxmlformats.org/presentationml/2006/ole">
            <mc:AlternateContent xmlns:mc="http://schemas.openxmlformats.org/markup-compatibility/2006">
              <mc:Choice xmlns:v="urn:schemas-microsoft-com:vml" Requires="v">
                <p:oleObj spid="_x0000_s68627" name="Clip" r:id="rId6" imgW="4852988" imgH="2941638" progId="MS_ClipArt_Gallery.2">
                  <p:embed/>
                </p:oleObj>
              </mc:Choice>
              <mc:Fallback>
                <p:oleObj name="Clip" r:id="rId6" imgW="4852988" imgH="2941638" progId="MS_ClipArt_Gallery.2">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713" y="3854450"/>
                        <a:ext cx="4256087" cy="244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612" name="Rectangle 4"/>
          <p:cNvSpPr>
            <a:spLocks noGrp="1" noChangeArrowheads="1"/>
          </p:cNvSpPr>
          <p:nvPr>
            <p:ph type="title" idx="4294967295"/>
          </p:nvPr>
        </p:nvSpPr>
        <p:spPr bwMode="auto">
          <a:xfrm>
            <a:off x="685800" y="533400"/>
            <a:ext cx="441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mtClean="0">
                <a:solidFill>
                  <a:srgbClr val="FF0000"/>
                </a:solidFill>
              </a:rPr>
              <a:t>Safety &amp; Health </a:t>
            </a:r>
            <a:r>
              <a:rPr lang="en-US" altLang="en-US" smtClean="0">
                <a:solidFill>
                  <a:srgbClr val="3333FF"/>
                </a:solidFill>
              </a:rPr>
              <a:t>Management System (</a:t>
            </a:r>
            <a:r>
              <a:rPr lang="en-US" altLang="en-US" smtClean="0">
                <a:solidFill>
                  <a:srgbClr val="FF0000"/>
                </a:solidFill>
              </a:rPr>
              <a:t>SH</a:t>
            </a:r>
            <a:r>
              <a:rPr lang="en-US" altLang="en-US" smtClean="0">
                <a:solidFill>
                  <a:srgbClr val="3333FF"/>
                </a:solidFill>
              </a:rPr>
              <a:t>MS)</a:t>
            </a:r>
          </a:p>
        </p:txBody>
      </p:sp>
      <p:sp>
        <p:nvSpPr>
          <p:cNvPr id="288773" name="Rectangle 5"/>
          <p:cNvSpPr>
            <a:spLocks noGrp="1" noChangeArrowheads="1"/>
          </p:cNvSpPr>
          <p:nvPr>
            <p:ph type="body" sz="half" idx="4294967295"/>
          </p:nvPr>
        </p:nvSpPr>
        <p:spPr bwMode="auto">
          <a:xfrm>
            <a:off x="685800" y="2286000"/>
            <a:ext cx="3276600" cy="1371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system of managing systems</a:t>
            </a:r>
          </a:p>
          <a:p>
            <a:endParaRPr lang="en-US" altLang="en-US" smtClean="0"/>
          </a:p>
          <a:p>
            <a:endParaRPr lang="en-US" altLang="en-US" smtClean="0"/>
          </a:p>
        </p:txBody>
      </p:sp>
      <p:sp>
        <p:nvSpPr>
          <p:cNvPr id="288774" name="Rectangle 6"/>
          <p:cNvSpPr>
            <a:spLocks noGrp="1" noChangeArrowheads="1"/>
          </p:cNvSpPr>
          <p:nvPr>
            <p:ph type="body" sz="half" idx="4294967295"/>
          </p:nvPr>
        </p:nvSpPr>
        <p:spPr bwMode="auto">
          <a:xfrm>
            <a:off x="4648200" y="3933825"/>
            <a:ext cx="4267200" cy="2362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smtClean="0"/>
              <a:t>Within the system</a:t>
            </a:r>
          </a:p>
          <a:p>
            <a:pPr lvl="1">
              <a:spcBef>
                <a:spcPct val="0"/>
              </a:spcBef>
            </a:pPr>
            <a:r>
              <a:rPr lang="en-US" altLang="en-US" smtClean="0">
                <a:solidFill>
                  <a:srgbClr val="333399"/>
                </a:solidFill>
              </a:rPr>
              <a:t>Management Leadership  </a:t>
            </a:r>
          </a:p>
          <a:p>
            <a:pPr lvl="1">
              <a:spcBef>
                <a:spcPct val="0"/>
              </a:spcBef>
            </a:pPr>
            <a:r>
              <a:rPr lang="en-US" altLang="en-US" smtClean="0">
                <a:solidFill>
                  <a:srgbClr val="660066"/>
                </a:solidFill>
              </a:rPr>
              <a:t>Worker Participation</a:t>
            </a:r>
          </a:p>
          <a:p>
            <a:pPr lvl="1">
              <a:spcBef>
                <a:spcPct val="0"/>
              </a:spcBef>
            </a:pPr>
            <a:r>
              <a:rPr lang="en-US" altLang="en-US" smtClean="0">
                <a:solidFill>
                  <a:srgbClr val="FF00FF"/>
                </a:solidFill>
              </a:rPr>
              <a:t>Hazard Identification and Assessment</a:t>
            </a:r>
          </a:p>
          <a:p>
            <a:pPr lvl="1">
              <a:spcBef>
                <a:spcPct val="0"/>
              </a:spcBef>
            </a:pPr>
            <a:r>
              <a:rPr lang="en-US" altLang="en-US" smtClean="0">
                <a:solidFill>
                  <a:srgbClr val="006600"/>
                </a:solidFill>
              </a:rPr>
              <a:t>Hazard Prevention &amp; Control</a:t>
            </a:r>
          </a:p>
          <a:p>
            <a:pPr lvl="1">
              <a:spcBef>
                <a:spcPct val="0"/>
              </a:spcBef>
            </a:pPr>
            <a:r>
              <a:rPr lang="en-US" altLang="en-US" smtClean="0">
                <a:solidFill>
                  <a:srgbClr val="00B0F0"/>
                </a:solidFill>
              </a:rPr>
              <a:t>Safety Education and Training</a:t>
            </a:r>
          </a:p>
          <a:p>
            <a:pPr lvl="1">
              <a:spcBef>
                <a:spcPct val="0"/>
              </a:spcBef>
            </a:pPr>
            <a:r>
              <a:rPr lang="en-US" altLang="en-US" smtClean="0">
                <a:solidFill>
                  <a:srgbClr val="FF0000"/>
                </a:solidFill>
              </a:rPr>
              <a:t>Program Evaluation and Improvement</a:t>
            </a:r>
          </a:p>
          <a:p>
            <a:pPr lvl="1">
              <a:spcBef>
                <a:spcPct val="0"/>
              </a:spcBef>
            </a:pPr>
            <a:r>
              <a:rPr lang="en-US" altLang="en-US" smtClean="0"/>
              <a:t>Communication and Coordination</a:t>
            </a:r>
          </a:p>
        </p:txBody>
      </p:sp>
      <p:graphicFrame>
        <p:nvGraphicFramePr>
          <p:cNvPr id="288775" name="Object 7"/>
          <p:cNvGraphicFramePr>
            <a:graphicFrameLocks noChangeAspect="1"/>
          </p:cNvGraphicFramePr>
          <p:nvPr/>
        </p:nvGraphicFramePr>
        <p:xfrm>
          <a:off x="87313" y="3581400"/>
          <a:ext cx="2895600" cy="2895600"/>
        </p:xfrm>
        <a:graphic>
          <a:graphicData uri="http://schemas.openxmlformats.org/presentationml/2006/ole">
            <mc:AlternateContent xmlns:mc="http://schemas.openxmlformats.org/markup-compatibility/2006">
              <mc:Choice xmlns:v="urn:schemas-microsoft-com:vml" Requires="v">
                <p:oleObj spid="_x0000_s68628" name="Clip" r:id="rId8" imgW="3452813" imgH="3459163" progId="MS_ClipArt_Gallery.2">
                  <p:embed/>
                </p:oleObj>
              </mc:Choice>
              <mc:Fallback>
                <p:oleObj name="Clip" r:id="rId8" imgW="3452813" imgH="3459163" progId="MS_ClipArt_Gallery.2">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13" y="3581400"/>
                        <a:ext cx="28956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8776" name="Text Box 8"/>
          <p:cNvSpPr txBox="1">
            <a:spLocks noChangeArrowheads="1"/>
          </p:cNvSpPr>
          <p:nvPr/>
        </p:nvSpPr>
        <p:spPr bwMode="auto">
          <a:xfrm>
            <a:off x="5181600" y="1127125"/>
            <a:ext cx="784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000" b="1">
                <a:solidFill>
                  <a:srgbClr val="000000"/>
                </a:solidFill>
                <a:latin typeface="Times New Roman" panose="02020603050405020304" pitchFamily="18" charset="0"/>
              </a:rPr>
              <a:t>methodical</a:t>
            </a:r>
          </a:p>
        </p:txBody>
      </p:sp>
      <p:sp>
        <p:nvSpPr>
          <p:cNvPr id="288777" name="Text Box 9"/>
          <p:cNvSpPr txBox="1">
            <a:spLocks noChangeArrowheads="1"/>
          </p:cNvSpPr>
          <p:nvPr/>
        </p:nvSpPr>
        <p:spPr bwMode="auto">
          <a:xfrm>
            <a:off x="6011863" y="990600"/>
            <a:ext cx="757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000" b="1">
                <a:solidFill>
                  <a:srgbClr val="000000"/>
                </a:solidFill>
                <a:latin typeface="Times New Roman" panose="02020603050405020304" pitchFamily="18" charset="0"/>
              </a:rPr>
              <a:t>structured</a:t>
            </a:r>
          </a:p>
        </p:txBody>
      </p:sp>
      <p:sp>
        <p:nvSpPr>
          <p:cNvPr id="288778" name="Text Box 10"/>
          <p:cNvSpPr txBox="1">
            <a:spLocks noChangeArrowheads="1"/>
          </p:cNvSpPr>
          <p:nvPr/>
        </p:nvSpPr>
        <p:spPr bwMode="auto">
          <a:xfrm>
            <a:off x="6565900" y="1295400"/>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altLang="en-US" sz="1000">
                <a:solidFill>
                  <a:srgbClr val="000000"/>
                </a:solidFill>
                <a:latin typeface="Times New Roman" panose="02020603050405020304" pitchFamily="18" charset="0"/>
              </a:rPr>
              <a:t>established</a:t>
            </a:r>
          </a:p>
          <a:p>
            <a:pPr algn="ctr" eaLnBrk="1" hangingPunct="1"/>
            <a:r>
              <a:rPr lang="en-US" altLang="en-US" sz="1000">
                <a:solidFill>
                  <a:srgbClr val="000000"/>
                </a:solidFill>
                <a:latin typeface="Times New Roman" panose="02020603050405020304" pitchFamily="18" charset="0"/>
              </a:rPr>
              <a:t>approach</a:t>
            </a:r>
          </a:p>
        </p:txBody>
      </p:sp>
      <p:sp>
        <p:nvSpPr>
          <p:cNvPr id="288779" name="Text Box 11"/>
          <p:cNvSpPr txBox="1">
            <a:spLocks noChangeArrowheads="1"/>
          </p:cNvSpPr>
          <p:nvPr/>
        </p:nvSpPr>
        <p:spPr bwMode="auto">
          <a:xfrm>
            <a:off x="4970463" y="22860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altLang="en-US" sz="1000" b="1">
                <a:solidFill>
                  <a:srgbClr val="000000"/>
                </a:solidFill>
                <a:latin typeface="Times New Roman" panose="02020603050405020304" pitchFamily="18" charset="0"/>
              </a:rPr>
              <a:t>systems</a:t>
            </a:r>
          </a:p>
          <a:p>
            <a:pPr algn="ctr" eaLnBrk="1" hangingPunct="1"/>
            <a:r>
              <a:rPr lang="en-US" altLang="en-US" sz="1000" b="1">
                <a:solidFill>
                  <a:srgbClr val="000000"/>
                </a:solidFill>
                <a:latin typeface="Times New Roman" panose="02020603050405020304" pitchFamily="18" charset="0"/>
              </a:rPr>
              <a:t>doctrines</a:t>
            </a:r>
          </a:p>
        </p:txBody>
      </p:sp>
      <p:sp>
        <p:nvSpPr>
          <p:cNvPr id="288780" name="Text Box 12"/>
          <p:cNvSpPr txBox="1">
            <a:spLocks noChangeArrowheads="1"/>
          </p:cNvSpPr>
          <p:nvPr/>
        </p:nvSpPr>
        <p:spPr bwMode="auto">
          <a:xfrm>
            <a:off x="5556250" y="2743200"/>
            <a:ext cx="792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altLang="en-US" sz="1000" b="1">
                <a:solidFill>
                  <a:srgbClr val="000000"/>
                </a:solidFill>
                <a:latin typeface="Times New Roman" panose="02020603050405020304" pitchFamily="18" charset="0"/>
              </a:rPr>
              <a:t>policies</a:t>
            </a:r>
          </a:p>
          <a:p>
            <a:pPr algn="ctr" eaLnBrk="1" hangingPunct="1"/>
            <a:r>
              <a:rPr lang="en-US" altLang="en-US" sz="1000" b="1">
                <a:solidFill>
                  <a:srgbClr val="000000"/>
                </a:solidFill>
                <a:latin typeface="Times New Roman" panose="02020603050405020304" pitchFamily="18" charset="0"/>
              </a:rPr>
              <a:t>procedures</a:t>
            </a:r>
          </a:p>
        </p:txBody>
      </p:sp>
      <p:sp>
        <p:nvSpPr>
          <p:cNvPr id="288781" name="Text Box 13"/>
          <p:cNvSpPr txBox="1">
            <a:spLocks noChangeArrowheads="1"/>
          </p:cNvSpPr>
          <p:nvPr/>
        </p:nvSpPr>
        <p:spPr bwMode="auto">
          <a:xfrm>
            <a:off x="6367463" y="2590800"/>
            <a:ext cx="719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altLang="en-US" sz="1000" b="1">
                <a:solidFill>
                  <a:srgbClr val="000000"/>
                </a:solidFill>
                <a:latin typeface="Times New Roman" panose="02020603050405020304" pitchFamily="18" charset="0"/>
              </a:rPr>
              <a:t>programs</a:t>
            </a:r>
          </a:p>
          <a:p>
            <a:pPr algn="ctr" eaLnBrk="1" hangingPunct="1"/>
            <a:r>
              <a:rPr lang="en-US" altLang="en-US" sz="1000" b="1">
                <a:solidFill>
                  <a:srgbClr val="000000"/>
                </a:solidFill>
                <a:latin typeface="Times New Roman" panose="02020603050405020304" pitchFamily="18" charset="0"/>
              </a:rPr>
              <a:t>principles</a:t>
            </a:r>
          </a:p>
        </p:txBody>
      </p:sp>
      <p:sp>
        <p:nvSpPr>
          <p:cNvPr id="288782" name="Text Box 14"/>
          <p:cNvSpPr txBox="1">
            <a:spLocks noChangeArrowheads="1"/>
          </p:cNvSpPr>
          <p:nvPr/>
        </p:nvSpPr>
        <p:spPr bwMode="auto">
          <a:xfrm>
            <a:off x="5694363" y="1812925"/>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altLang="en-US" sz="1000" b="1">
                <a:solidFill>
                  <a:srgbClr val="000000"/>
                </a:solidFill>
                <a:latin typeface="Times New Roman" panose="02020603050405020304" pitchFamily="18" charset="0"/>
              </a:rPr>
              <a:t>to managing</a:t>
            </a:r>
          </a:p>
        </p:txBody>
      </p:sp>
      <p:sp>
        <p:nvSpPr>
          <p:cNvPr id="288783" name="Text Box 15"/>
          <p:cNvSpPr txBox="1">
            <a:spLocks noChangeArrowheads="1"/>
          </p:cNvSpPr>
          <p:nvPr/>
        </p:nvSpPr>
        <p:spPr bwMode="auto">
          <a:xfrm>
            <a:off x="7835900" y="1357313"/>
            <a:ext cx="949325"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altLang="en-US" sz="1200">
                <a:solidFill>
                  <a:srgbClr val="000000"/>
                </a:solidFill>
                <a:latin typeface="Times New Roman" panose="02020603050405020304" pitchFamily="18" charset="0"/>
              </a:rPr>
              <a:t>Intended to </a:t>
            </a:r>
          </a:p>
          <a:p>
            <a:pPr algn="ctr" eaLnBrk="1" hangingPunct="1"/>
            <a:r>
              <a:rPr lang="en-US" altLang="en-US" sz="1200">
                <a:solidFill>
                  <a:srgbClr val="000000"/>
                </a:solidFill>
                <a:latin typeface="Times New Roman" panose="02020603050405020304" pitchFamily="18" charset="0"/>
              </a:rPr>
              <a:t>explain the</a:t>
            </a:r>
          </a:p>
          <a:p>
            <a:pPr algn="ctr" eaLnBrk="1" hangingPunct="1"/>
            <a:r>
              <a:rPr lang="en-US" altLang="en-US" sz="1200">
                <a:solidFill>
                  <a:srgbClr val="000000"/>
                </a:solidFill>
                <a:latin typeface="Times New Roman" panose="02020603050405020304" pitchFamily="18" charset="0"/>
              </a:rPr>
              <a:t>arrangement</a:t>
            </a:r>
          </a:p>
          <a:p>
            <a:pPr algn="ctr" eaLnBrk="1" hangingPunct="1"/>
            <a:r>
              <a:rPr lang="en-US" altLang="en-US" sz="1200">
                <a:solidFill>
                  <a:srgbClr val="000000"/>
                </a:solidFill>
                <a:latin typeface="Times New Roman" panose="02020603050405020304" pitchFamily="18" charset="0"/>
              </a:rPr>
              <a:t>or working</a:t>
            </a:r>
          </a:p>
          <a:p>
            <a:pPr algn="ctr" eaLnBrk="1" hangingPunct="1"/>
            <a:r>
              <a:rPr lang="en-US" altLang="en-US" sz="1200">
                <a:solidFill>
                  <a:srgbClr val="000000"/>
                </a:solidFill>
                <a:latin typeface="Times New Roman" panose="02020603050405020304" pitchFamily="18" charset="0"/>
              </a:rPr>
              <a:t>of a whole</a:t>
            </a:r>
          </a:p>
        </p:txBody>
      </p:sp>
      <p:sp>
        <p:nvSpPr>
          <p:cNvPr id="288784" name="Text Box 16"/>
          <p:cNvSpPr txBox="1">
            <a:spLocks noChangeArrowheads="1"/>
          </p:cNvSpPr>
          <p:nvPr/>
        </p:nvSpPr>
        <p:spPr bwMode="auto">
          <a:xfrm>
            <a:off x="1019175" y="4648200"/>
            <a:ext cx="11144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altLang="en-US">
                <a:solidFill>
                  <a:srgbClr val="FFFFFF"/>
                </a:solidFill>
                <a:latin typeface="Times New Roman" panose="02020603050405020304" pitchFamily="18" charset="0"/>
              </a:rPr>
              <a:t>S&amp;H</a:t>
            </a:r>
          </a:p>
          <a:p>
            <a:pPr algn="ctr" eaLnBrk="1" hangingPunct="1"/>
            <a:r>
              <a:rPr lang="en-US" altLang="en-US">
                <a:solidFill>
                  <a:srgbClr val="FFFFFF"/>
                </a:solidFill>
                <a:latin typeface="Times New Roman" panose="02020603050405020304" pitchFamily="18" charset="0"/>
              </a:rPr>
              <a:t>Management</a:t>
            </a:r>
          </a:p>
          <a:p>
            <a:pPr algn="ctr" eaLnBrk="1" hangingPunct="1"/>
            <a:r>
              <a:rPr lang="en-US" altLang="en-US">
                <a:solidFill>
                  <a:srgbClr val="FFFFFF"/>
                </a:solidFill>
                <a:latin typeface="Times New Roman" panose="02020603050405020304" pitchFamily="18" charset="0"/>
              </a:rPr>
              <a:t>System</a:t>
            </a:r>
          </a:p>
        </p:txBody>
      </p:sp>
      <p:sp>
        <p:nvSpPr>
          <p:cNvPr id="68625" name="TextBox 4"/>
          <p:cNvSpPr txBox="1">
            <a:spLocks noChangeArrowheads="1"/>
          </p:cNvSpPr>
          <p:nvPr/>
        </p:nvSpPr>
        <p:spPr bwMode="auto">
          <a:xfrm>
            <a:off x="76200" y="12700"/>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88773">
                                            <p:txEl>
                                              <p:pRg st="0" end="0"/>
                                            </p:txEl>
                                          </p:spTgt>
                                        </p:tgtEl>
                                        <p:attrNameLst>
                                          <p:attrName>style.visibility</p:attrName>
                                        </p:attrNameLst>
                                      </p:cBhvr>
                                      <p:to>
                                        <p:strVal val="visible"/>
                                      </p:to>
                                    </p:set>
                                    <p:animEffect transition="in" filter="box(out)">
                                      <p:cBhvr>
                                        <p:cTn id="7" dur="500"/>
                                        <p:tgtEl>
                                          <p:spTgt spid="288773">
                                            <p:txEl>
                                              <p:pRg st="0" end="0"/>
                                            </p:txEl>
                                          </p:spTgt>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288770"/>
                                        </p:tgtEl>
                                        <p:attrNameLst>
                                          <p:attrName>style.visibility</p:attrName>
                                        </p:attrNameLst>
                                      </p:cBhvr>
                                      <p:to>
                                        <p:strVal val="visible"/>
                                      </p:to>
                                    </p:set>
                                  </p:childTnLst>
                                </p:cTn>
                              </p:par>
                            </p:childTnLst>
                          </p:cTn>
                        </p:par>
                        <p:par>
                          <p:cTn id="11" fill="hold" nodeType="afterGroup">
                            <p:stCondLst>
                              <p:cond delay="1000"/>
                            </p:stCondLst>
                            <p:childTnLst>
                              <p:par>
                                <p:cTn id="12" presetID="4" presetClass="entr" presetSubtype="32" fill="hold" grpId="0" nodeType="afterEffect">
                                  <p:stCondLst>
                                    <p:cond delay="5000"/>
                                  </p:stCondLst>
                                  <p:childTnLst>
                                    <p:set>
                                      <p:cBhvr>
                                        <p:cTn id="13" dur="1" fill="hold">
                                          <p:stCondLst>
                                            <p:cond delay="0"/>
                                          </p:stCondLst>
                                        </p:cTn>
                                        <p:tgtEl>
                                          <p:spTgt spid="288776"/>
                                        </p:tgtEl>
                                        <p:attrNameLst>
                                          <p:attrName>style.visibility</p:attrName>
                                        </p:attrNameLst>
                                      </p:cBhvr>
                                      <p:to>
                                        <p:strVal val="visible"/>
                                      </p:to>
                                    </p:set>
                                    <p:animEffect transition="in" filter="box(out)">
                                      <p:cBhvr>
                                        <p:cTn id="14" dur="500"/>
                                        <p:tgtEl>
                                          <p:spTgt spid="288776"/>
                                        </p:tgtEl>
                                      </p:cBhvr>
                                    </p:animEffect>
                                  </p:childTnLst>
                                </p:cTn>
                              </p:par>
                            </p:childTnLst>
                          </p:cTn>
                        </p:par>
                        <p:par>
                          <p:cTn id="15" fill="hold" nodeType="afterGroup">
                            <p:stCondLst>
                              <p:cond delay="6500"/>
                            </p:stCondLst>
                            <p:childTnLst>
                              <p:par>
                                <p:cTn id="16" presetID="4" presetClass="entr" presetSubtype="32" fill="hold" grpId="0" nodeType="afterEffect">
                                  <p:stCondLst>
                                    <p:cond delay="1000"/>
                                  </p:stCondLst>
                                  <p:childTnLst>
                                    <p:set>
                                      <p:cBhvr>
                                        <p:cTn id="17" dur="1" fill="hold">
                                          <p:stCondLst>
                                            <p:cond delay="0"/>
                                          </p:stCondLst>
                                        </p:cTn>
                                        <p:tgtEl>
                                          <p:spTgt spid="288777"/>
                                        </p:tgtEl>
                                        <p:attrNameLst>
                                          <p:attrName>style.visibility</p:attrName>
                                        </p:attrNameLst>
                                      </p:cBhvr>
                                      <p:to>
                                        <p:strVal val="visible"/>
                                      </p:to>
                                    </p:set>
                                    <p:animEffect transition="in" filter="box(out)">
                                      <p:cBhvr>
                                        <p:cTn id="18" dur="500"/>
                                        <p:tgtEl>
                                          <p:spTgt spid="288777"/>
                                        </p:tgtEl>
                                      </p:cBhvr>
                                    </p:animEffect>
                                  </p:childTnLst>
                                </p:cTn>
                              </p:par>
                            </p:childTnLst>
                          </p:cTn>
                        </p:par>
                        <p:par>
                          <p:cTn id="19" fill="hold" nodeType="afterGroup">
                            <p:stCondLst>
                              <p:cond delay="8000"/>
                            </p:stCondLst>
                            <p:childTnLst>
                              <p:par>
                                <p:cTn id="20" presetID="4" presetClass="entr" presetSubtype="32" fill="hold" grpId="0" nodeType="afterEffect">
                                  <p:stCondLst>
                                    <p:cond delay="1000"/>
                                  </p:stCondLst>
                                  <p:childTnLst>
                                    <p:set>
                                      <p:cBhvr>
                                        <p:cTn id="21" dur="1" fill="hold">
                                          <p:stCondLst>
                                            <p:cond delay="0"/>
                                          </p:stCondLst>
                                        </p:cTn>
                                        <p:tgtEl>
                                          <p:spTgt spid="288778"/>
                                        </p:tgtEl>
                                        <p:attrNameLst>
                                          <p:attrName>style.visibility</p:attrName>
                                        </p:attrNameLst>
                                      </p:cBhvr>
                                      <p:to>
                                        <p:strVal val="visible"/>
                                      </p:to>
                                    </p:set>
                                    <p:animEffect transition="in" filter="box(out)">
                                      <p:cBhvr>
                                        <p:cTn id="22" dur="500"/>
                                        <p:tgtEl>
                                          <p:spTgt spid="288778"/>
                                        </p:tgtEl>
                                      </p:cBhvr>
                                    </p:animEffect>
                                  </p:childTnLst>
                                </p:cTn>
                              </p:par>
                            </p:childTnLst>
                          </p:cTn>
                        </p:par>
                        <p:par>
                          <p:cTn id="23" fill="hold" nodeType="afterGroup">
                            <p:stCondLst>
                              <p:cond delay="9500"/>
                            </p:stCondLst>
                            <p:childTnLst>
                              <p:par>
                                <p:cTn id="24" presetID="1" presetClass="entr" presetSubtype="0" fill="hold" grpId="0" nodeType="afterEffect">
                                  <p:stCondLst>
                                    <p:cond delay="1000"/>
                                  </p:stCondLst>
                                  <p:childTnLst>
                                    <p:set>
                                      <p:cBhvr>
                                        <p:cTn id="25" dur="1" fill="hold">
                                          <p:stCondLst>
                                            <p:cond delay="499"/>
                                          </p:stCondLst>
                                        </p:cTn>
                                        <p:tgtEl>
                                          <p:spTgt spid="288782"/>
                                        </p:tgtEl>
                                        <p:attrNameLst>
                                          <p:attrName>style.visibility</p:attrName>
                                        </p:attrNameLst>
                                      </p:cBhvr>
                                      <p:to>
                                        <p:strVal val="visible"/>
                                      </p:to>
                                    </p:set>
                                  </p:childTnLst>
                                </p:cTn>
                              </p:par>
                            </p:childTnLst>
                          </p:cTn>
                        </p:par>
                        <p:par>
                          <p:cTn id="26" fill="hold" nodeType="afterGroup">
                            <p:stCondLst>
                              <p:cond delay="11000"/>
                            </p:stCondLst>
                            <p:childTnLst>
                              <p:par>
                                <p:cTn id="27" presetID="4" presetClass="entr" presetSubtype="16" fill="hold" grpId="0" nodeType="afterEffect">
                                  <p:stCondLst>
                                    <p:cond delay="1000"/>
                                  </p:stCondLst>
                                  <p:childTnLst>
                                    <p:set>
                                      <p:cBhvr>
                                        <p:cTn id="28" dur="1" fill="hold">
                                          <p:stCondLst>
                                            <p:cond delay="0"/>
                                          </p:stCondLst>
                                        </p:cTn>
                                        <p:tgtEl>
                                          <p:spTgt spid="288779"/>
                                        </p:tgtEl>
                                        <p:attrNameLst>
                                          <p:attrName>style.visibility</p:attrName>
                                        </p:attrNameLst>
                                      </p:cBhvr>
                                      <p:to>
                                        <p:strVal val="visible"/>
                                      </p:to>
                                    </p:set>
                                    <p:animEffect transition="in" filter="box(in)">
                                      <p:cBhvr>
                                        <p:cTn id="29" dur="500"/>
                                        <p:tgtEl>
                                          <p:spTgt spid="288779"/>
                                        </p:tgtEl>
                                      </p:cBhvr>
                                    </p:animEffect>
                                  </p:childTnLst>
                                </p:cTn>
                              </p:par>
                            </p:childTnLst>
                          </p:cTn>
                        </p:par>
                        <p:par>
                          <p:cTn id="30" fill="hold" nodeType="afterGroup">
                            <p:stCondLst>
                              <p:cond delay="12500"/>
                            </p:stCondLst>
                            <p:childTnLst>
                              <p:par>
                                <p:cTn id="31" presetID="4" presetClass="entr" presetSubtype="16" fill="hold" grpId="0" nodeType="afterEffect">
                                  <p:stCondLst>
                                    <p:cond delay="2000"/>
                                  </p:stCondLst>
                                  <p:childTnLst>
                                    <p:set>
                                      <p:cBhvr>
                                        <p:cTn id="32" dur="1" fill="hold">
                                          <p:stCondLst>
                                            <p:cond delay="0"/>
                                          </p:stCondLst>
                                        </p:cTn>
                                        <p:tgtEl>
                                          <p:spTgt spid="288780"/>
                                        </p:tgtEl>
                                        <p:attrNameLst>
                                          <p:attrName>style.visibility</p:attrName>
                                        </p:attrNameLst>
                                      </p:cBhvr>
                                      <p:to>
                                        <p:strVal val="visible"/>
                                      </p:to>
                                    </p:set>
                                    <p:animEffect transition="in" filter="box(in)">
                                      <p:cBhvr>
                                        <p:cTn id="33" dur="500"/>
                                        <p:tgtEl>
                                          <p:spTgt spid="288780"/>
                                        </p:tgtEl>
                                      </p:cBhvr>
                                    </p:animEffect>
                                  </p:childTnLst>
                                </p:cTn>
                              </p:par>
                            </p:childTnLst>
                          </p:cTn>
                        </p:par>
                        <p:par>
                          <p:cTn id="34" fill="hold" nodeType="afterGroup">
                            <p:stCondLst>
                              <p:cond delay="15000"/>
                            </p:stCondLst>
                            <p:childTnLst>
                              <p:par>
                                <p:cTn id="35" presetID="4" presetClass="entr" presetSubtype="16" fill="hold" grpId="0" nodeType="afterEffect">
                                  <p:stCondLst>
                                    <p:cond delay="2000"/>
                                  </p:stCondLst>
                                  <p:childTnLst>
                                    <p:set>
                                      <p:cBhvr>
                                        <p:cTn id="36" dur="1" fill="hold">
                                          <p:stCondLst>
                                            <p:cond delay="0"/>
                                          </p:stCondLst>
                                        </p:cTn>
                                        <p:tgtEl>
                                          <p:spTgt spid="288781"/>
                                        </p:tgtEl>
                                        <p:attrNameLst>
                                          <p:attrName>style.visibility</p:attrName>
                                        </p:attrNameLst>
                                      </p:cBhvr>
                                      <p:to>
                                        <p:strVal val="visible"/>
                                      </p:to>
                                    </p:set>
                                    <p:animEffect transition="in" filter="box(in)">
                                      <p:cBhvr>
                                        <p:cTn id="37" dur="500"/>
                                        <p:tgtEl>
                                          <p:spTgt spid="288781"/>
                                        </p:tgtEl>
                                      </p:cBhvr>
                                    </p:animEffect>
                                  </p:childTnLst>
                                </p:cTn>
                              </p:par>
                            </p:childTnLst>
                          </p:cTn>
                        </p:par>
                        <p:par>
                          <p:cTn id="38" fill="hold" nodeType="afterGroup">
                            <p:stCondLst>
                              <p:cond delay="17500"/>
                            </p:stCondLst>
                            <p:childTnLst>
                              <p:par>
                                <p:cTn id="39" presetID="4" presetClass="entr" presetSubtype="32" fill="hold" grpId="0" nodeType="afterEffect">
                                  <p:stCondLst>
                                    <p:cond delay="2000"/>
                                  </p:stCondLst>
                                  <p:childTnLst>
                                    <p:set>
                                      <p:cBhvr>
                                        <p:cTn id="40" dur="1" fill="hold">
                                          <p:stCondLst>
                                            <p:cond delay="0"/>
                                          </p:stCondLst>
                                        </p:cTn>
                                        <p:tgtEl>
                                          <p:spTgt spid="288783"/>
                                        </p:tgtEl>
                                        <p:attrNameLst>
                                          <p:attrName>style.visibility</p:attrName>
                                        </p:attrNameLst>
                                      </p:cBhvr>
                                      <p:to>
                                        <p:strVal val="visible"/>
                                      </p:to>
                                    </p:set>
                                    <p:animEffect transition="in" filter="box(out)">
                                      <p:cBhvr>
                                        <p:cTn id="41" dur="500"/>
                                        <p:tgtEl>
                                          <p:spTgt spid="28878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32" fill="hold" grpId="0" nodeType="clickEffect">
                                  <p:stCondLst>
                                    <p:cond delay="0"/>
                                  </p:stCondLst>
                                  <p:childTnLst>
                                    <p:set>
                                      <p:cBhvr>
                                        <p:cTn id="45" dur="1" fill="hold">
                                          <p:stCondLst>
                                            <p:cond delay="0"/>
                                          </p:stCondLst>
                                        </p:cTn>
                                        <p:tgtEl>
                                          <p:spTgt spid="288774">
                                            <p:txEl>
                                              <p:pRg st="0" end="0"/>
                                            </p:txEl>
                                          </p:spTgt>
                                        </p:tgtEl>
                                        <p:attrNameLst>
                                          <p:attrName>style.visibility</p:attrName>
                                        </p:attrNameLst>
                                      </p:cBhvr>
                                      <p:to>
                                        <p:strVal val="visible"/>
                                      </p:to>
                                    </p:set>
                                    <p:animEffect transition="in" filter="box(out)">
                                      <p:cBhvr>
                                        <p:cTn id="46" dur="500"/>
                                        <p:tgtEl>
                                          <p:spTgt spid="288774">
                                            <p:txEl>
                                              <p:pRg st="0" end="0"/>
                                            </p:txEl>
                                          </p:spTgt>
                                        </p:tgtEl>
                                      </p:cBhvr>
                                    </p:animEffect>
                                  </p:childTnLst>
                                </p:cTn>
                              </p:par>
                              <p:par>
                                <p:cTn id="47" presetID="4" presetClass="entr" presetSubtype="32" fill="hold" grpId="0" nodeType="withEffect">
                                  <p:stCondLst>
                                    <p:cond delay="0"/>
                                  </p:stCondLst>
                                  <p:childTnLst>
                                    <p:set>
                                      <p:cBhvr>
                                        <p:cTn id="48" dur="1" fill="hold">
                                          <p:stCondLst>
                                            <p:cond delay="0"/>
                                          </p:stCondLst>
                                        </p:cTn>
                                        <p:tgtEl>
                                          <p:spTgt spid="288774">
                                            <p:txEl>
                                              <p:pRg st="1" end="1"/>
                                            </p:txEl>
                                          </p:spTgt>
                                        </p:tgtEl>
                                        <p:attrNameLst>
                                          <p:attrName>style.visibility</p:attrName>
                                        </p:attrNameLst>
                                      </p:cBhvr>
                                      <p:to>
                                        <p:strVal val="visible"/>
                                      </p:to>
                                    </p:set>
                                    <p:animEffect transition="in" filter="box(out)">
                                      <p:cBhvr>
                                        <p:cTn id="49" dur="500"/>
                                        <p:tgtEl>
                                          <p:spTgt spid="288774">
                                            <p:txEl>
                                              <p:pRg st="1" end="1"/>
                                            </p:txEl>
                                          </p:spTgt>
                                        </p:tgtEl>
                                      </p:cBhvr>
                                    </p:animEffect>
                                  </p:childTnLst>
                                </p:cTn>
                              </p:par>
                              <p:par>
                                <p:cTn id="50" presetID="4" presetClass="entr" presetSubtype="32" fill="hold" grpId="0" nodeType="withEffect">
                                  <p:stCondLst>
                                    <p:cond delay="0"/>
                                  </p:stCondLst>
                                  <p:childTnLst>
                                    <p:set>
                                      <p:cBhvr>
                                        <p:cTn id="51" dur="1" fill="hold">
                                          <p:stCondLst>
                                            <p:cond delay="0"/>
                                          </p:stCondLst>
                                        </p:cTn>
                                        <p:tgtEl>
                                          <p:spTgt spid="288774">
                                            <p:txEl>
                                              <p:pRg st="2" end="2"/>
                                            </p:txEl>
                                          </p:spTgt>
                                        </p:tgtEl>
                                        <p:attrNameLst>
                                          <p:attrName>style.visibility</p:attrName>
                                        </p:attrNameLst>
                                      </p:cBhvr>
                                      <p:to>
                                        <p:strVal val="visible"/>
                                      </p:to>
                                    </p:set>
                                    <p:animEffect transition="in" filter="box(out)">
                                      <p:cBhvr>
                                        <p:cTn id="52" dur="500"/>
                                        <p:tgtEl>
                                          <p:spTgt spid="288774">
                                            <p:txEl>
                                              <p:pRg st="2" end="2"/>
                                            </p:txEl>
                                          </p:spTgt>
                                        </p:tgtEl>
                                      </p:cBhvr>
                                    </p:animEffect>
                                  </p:childTnLst>
                                </p:cTn>
                              </p:par>
                              <p:par>
                                <p:cTn id="53" presetID="4" presetClass="entr" presetSubtype="32" fill="hold" grpId="0" nodeType="withEffect">
                                  <p:stCondLst>
                                    <p:cond delay="0"/>
                                  </p:stCondLst>
                                  <p:childTnLst>
                                    <p:set>
                                      <p:cBhvr>
                                        <p:cTn id="54" dur="1" fill="hold">
                                          <p:stCondLst>
                                            <p:cond delay="0"/>
                                          </p:stCondLst>
                                        </p:cTn>
                                        <p:tgtEl>
                                          <p:spTgt spid="288774">
                                            <p:txEl>
                                              <p:pRg st="3" end="3"/>
                                            </p:txEl>
                                          </p:spTgt>
                                        </p:tgtEl>
                                        <p:attrNameLst>
                                          <p:attrName>style.visibility</p:attrName>
                                        </p:attrNameLst>
                                      </p:cBhvr>
                                      <p:to>
                                        <p:strVal val="visible"/>
                                      </p:to>
                                    </p:set>
                                    <p:animEffect transition="in" filter="box(out)">
                                      <p:cBhvr>
                                        <p:cTn id="55" dur="500"/>
                                        <p:tgtEl>
                                          <p:spTgt spid="288774">
                                            <p:txEl>
                                              <p:pRg st="3" end="3"/>
                                            </p:txEl>
                                          </p:spTgt>
                                        </p:tgtEl>
                                      </p:cBhvr>
                                    </p:animEffect>
                                  </p:childTnLst>
                                </p:cTn>
                              </p:par>
                              <p:par>
                                <p:cTn id="56" presetID="4" presetClass="entr" presetSubtype="32" fill="hold" grpId="0" nodeType="withEffect">
                                  <p:stCondLst>
                                    <p:cond delay="0"/>
                                  </p:stCondLst>
                                  <p:childTnLst>
                                    <p:set>
                                      <p:cBhvr>
                                        <p:cTn id="57" dur="1" fill="hold">
                                          <p:stCondLst>
                                            <p:cond delay="0"/>
                                          </p:stCondLst>
                                        </p:cTn>
                                        <p:tgtEl>
                                          <p:spTgt spid="288774">
                                            <p:txEl>
                                              <p:pRg st="4" end="4"/>
                                            </p:txEl>
                                          </p:spTgt>
                                        </p:tgtEl>
                                        <p:attrNameLst>
                                          <p:attrName>style.visibility</p:attrName>
                                        </p:attrNameLst>
                                      </p:cBhvr>
                                      <p:to>
                                        <p:strVal val="visible"/>
                                      </p:to>
                                    </p:set>
                                    <p:animEffect transition="in" filter="box(out)">
                                      <p:cBhvr>
                                        <p:cTn id="58" dur="500"/>
                                        <p:tgtEl>
                                          <p:spTgt spid="288774">
                                            <p:txEl>
                                              <p:pRg st="4" end="4"/>
                                            </p:txEl>
                                          </p:spTgt>
                                        </p:tgtEl>
                                      </p:cBhvr>
                                    </p:animEffect>
                                  </p:childTnLst>
                                </p:cTn>
                              </p:par>
                              <p:par>
                                <p:cTn id="59" presetID="4" presetClass="entr" presetSubtype="32" fill="hold" grpId="0" nodeType="withEffect">
                                  <p:stCondLst>
                                    <p:cond delay="0"/>
                                  </p:stCondLst>
                                  <p:childTnLst>
                                    <p:set>
                                      <p:cBhvr>
                                        <p:cTn id="60" dur="1" fill="hold">
                                          <p:stCondLst>
                                            <p:cond delay="0"/>
                                          </p:stCondLst>
                                        </p:cTn>
                                        <p:tgtEl>
                                          <p:spTgt spid="288774">
                                            <p:txEl>
                                              <p:pRg st="5" end="5"/>
                                            </p:txEl>
                                          </p:spTgt>
                                        </p:tgtEl>
                                        <p:attrNameLst>
                                          <p:attrName>style.visibility</p:attrName>
                                        </p:attrNameLst>
                                      </p:cBhvr>
                                      <p:to>
                                        <p:strVal val="visible"/>
                                      </p:to>
                                    </p:set>
                                    <p:animEffect transition="in" filter="box(out)">
                                      <p:cBhvr>
                                        <p:cTn id="61" dur="500"/>
                                        <p:tgtEl>
                                          <p:spTgt spid="288774">
                                            <p:txEl>
                                              <p:pRg st="5" end="5"/>
                                            </p:txEl>
                                          </p:spTgt>
                                        </p:tgtEl>
                                      </p:cBhvr>
                                    </p:animEffect>
                                  </p:childTnLst>
                                </p:cTn>
                              </p:par>
                              <p:par>
                                <p:cTn id="62" presetID="4" presetClass="entr" presetSubtype="32" fill="hold" grpId="0" nodeType="withEffect">
                                  <p:stCondLst>
                                    <p:cond delay="0"/>
                                  </p:stCondLst>
                                  <p:childTnLst>
                                    <p:set>
                                      <p:cBhvr>
                                        <p:cTn id="63" dur="1" fill="hold">
                                          <p:stCondLst>
                                            <p:cond delay="0"/>
                                          </p:stCondLst>
                                        </p:cTn>
                                        <p:tgtEl>
                                          <p:spTgt spid="288774">
                                            <p:txEl>
                                              <p:pRg st="6" end="6"/>
                                            </p:txEl>
                                          </p:spTgt>
                                        </p:tgtEl>
                                        <p:attrNameLst>
                                          <p:attrName>style.visibility</p:attrName>
                                        </p:attrNameLst>
                                      </p:cBhvr>
                                      <p:to>
                                        <p:strVal val="visible"/>
                                      </p:to>
                                    </p:set>
                                    <p:animEffect transition="in" filter="box(out)">
                                      <p:cBhvr>
                                        <p:cTn id="64" dur="500"/>
                                        <p:tgtEl>
                                          <p:spTgt spid="288774">
                                            <p:txEl>
                                              <p:pRg st="6" end="6"/>
                                            </p:txEl>
                                          </p:spTgt>
                                        </p:tgtEl>
                                      </p:cBhvr>
                                    </p:animEffect>
                                  </p:childTnLst>
                                </p:cTn>
                              </p:par>
                              <p:par>
                                <p:cTn id="65" presetID="4" presetClass="entr" presetSubtype="32" fill="hold" grpId="0" nodeType="withEffect">
                                  <p:stCondLst>
                                    <p:cond delay="0"/>
                                  </p:stCondLst>
                                  <p:childTnLst>
                                    <p:set>
                                      <p:cBhvr>
                                        <p:cTn id="66" dur="1" fill="hold">
                                          <p:stCondLst>
                                            <p:cond delay="0"/>
                                          </p:stCondLst>
                                        </p:cTn>
                                        <p:tgtEl>
                                          <p:spTgt spid="288774">
                                            <p:txEl>
                                              <p:pRg st="7" end="7"/>
                                            </p:txEl>
                                          </p:spTgt>
                                        </p:tgtEl>
                                        <p:attrNameLst>
                                          <p:attrName>style.visibility</p:attrName>
                                        </p:attrNameLst>
                                      </p:cBhvr>
                                      <p:to>
                                        <p:strVal val="visible"/>
                                      </p:to>
                                    </p:set>
                                    <p:animEffect transition="in" filter="box(out)">
                                      <p:cBhvr>
                                        <p:cTn id="67" dur="500"/>
                                        <p:tgtEl>
                                          <p:spTgt spid="288774">
                                            <p:txEl>
                                              <p:pRg st="7" end="7"/>
                                            </p:txEl>
                                          </p:spTgt>
                                        </p:tgtEl>
                                      </p:cBhvr>
                                    </p:animEffect>
                                  </p:childTnLst>
                                </p:cTn>
                              </p:par>
                            </p:childTnLst>
                          </p:cTn>
                        </p:par>
                        <p:par>
                          <p:cTn id="68" fill="hold" nodeType="afterGroup">
                            <p:stCondLst>
                              <p:cond delay="500"/>
                            </p:stCondLst>
                            <p:childTnLst>
                              <p:par>
                                <p:cTn id="69" presetID="1" presetClass="entr" presetSubtype="0" fill="hold" nodeType="afterEffect">
                                  <p:stCondLst>
                                    <p:cond delay="0"/>
                                  </p:stCondLst>
                                  <p:childTnLst>
                                    <p:set>
                                      <p:cBhvr>
                                        <p:cTn id="70" dur="1" fill="hold">
                                          <p:stCondLst>
                                            <p:cond delay="499"/>
                                          </p:stCondLst>
                                        </p:cTn>
                                        <p:tgtEl>
                                          <p:spTgt spid="288771"/>
                                        </p:tgtEl>
                                        <p:attrNameLst>
                                          <p:attrName>style.visibility</p:attrName>
                                        </p:attrNameLst>
                                      </p:cBhvr>
                                      <p:to>
                                        <p:strVal val="visible"/>
                                      </p:to>
                                    </p:set>
                                  </p:childTnLst>
                                </p:cTn>
                              </p:par>
                            </p:childTnLst>
                          </p:cTn>
                        </p:par>
                        <p:par>
                          <p:cTn id="71" fill="hold" nodeType="afterGroup">
                            <p:stCondLst>
                              <p:cond delay="1000"/>
                            </p:stCondLst>
                            <p:childTnLst>
                              <p:par>
                                <p:cTn id="72" presetID="2" presetClass="entr" presetSubtype="8" fill="hold" grpId="0" nodeType="afterEffect">
                                  <p:stCondLst>
                                    <p:cond delay="0"/>
                                  </p:stCondLst>
                                  <p:childTnLst>
                                    <p:set>
                                      <p:cBhvr>
                                        <p:cTn id="73" dur="1" fill="hold">
                                          <p:stCondLst>
                                            <p:cond delay="0"/>
                                          </p:stCondLst>
                                        </p:cTn>
                                        <p:tgtEl>
                                          <p:spTgt spid="288784"/>
                                        </p:tgtEl>
                                        <p:attrNameLst>
                                          <p:attrName>style.visibility</p:attrName>
                                        </p:attrNameLst>
                                      </p:cBhvr>
                                      <p:to>
                                        <p:strVal val="visible"/>
                                      </p:to>
                                    </p:set>
                                    <p:anim calcmode="lin" valueType="num">
                                      <p:cBhvr additive="base">
                                        <p:cTn id="74" dur="500" fill="hold"/>
                                        <p:tgtEl>
                                          <p:spTgt spid="288784"/>
                                        </p:tgtEl>
                                        <p:attrNameLst>
                                          <p:attrName>ppt_x</p:attrName>
                                        </p:attrNameLst>
                                      </p:cBhvr>
                                      <p:tavLst>
                                        <p:tav tm="0">
                                          <p:val>
                                            <p:strVal val="0-#ppt_w/2"/>
                                          </p:val>
                                        </p:tav>
                                        <p:tav tm="100000">
                                          <p:val>
                                            <p:strVal val="#ppt_x"/>
                                          </p:val>
                                        </p:tav>
                                      </p:tavLst>
                                    </p:anim>
                                    <p:anim calcmode="lin" valueType="num">
                                      <p:cBhvr additive="base">
                                        <p:cTn id="75" dur="500" fill="hold"/>
                                        <p:tgtEl>
                                          <p:spTgt spid="288784"/>
                                        </p:tgtEl>
                                        <p:attrNameLst>
                                          <p:attrName>ppt_y</p:attrName>
                                        </p:attrNameLst>
                                      </p:cBhvr>
                                      <p:tavLst>
                                        <p:tav tm="0">
                                          <p:val>
                                            <p:strVal val="#ppt_y"/>
                                          </p:val>
                                        </p:tav>
                                        <p:tav tm="100000">
                                          <p:val>
                                            <p:strVal val="#ppt_y"/>
                                          </p:val>
                                        </p:tav>
                                      </p:tavLst>
                                    </p:anim>
                                  </p:childTnLst>
                                </p:cTn>
                              </p:par>
                            </p:childTnLst>
                          </p:cTn>
                        </p:par>
                        <p:par>
                          <p:cTn id="76" fill="hold" nodeType="afterGroup">
                            <p:stCondLst>
                              <p:cond delay="1500"/>
                            </p:stCondLst>
                            <p:childTnLst>
                              <p:par>
                                <p:cTn id="77" presetID="1" presetClass="entr" presetSubtype="0" fill="hold" nodeType="afterEffect">
                                  <p:stCondLst>
                                    <p:cond delay="0"/>
                                  </p:stCondLst>
                                  <p:childTnLst>
                                    <p:set>
                                      <p:cBhvr>
                                        <p:cTn id="78" dur="1" fill="hold">
                                          <p:stCondLst>
                                            <p:cond delay="499"/>
                                          </p:stCondLst>
                                        </p:cTn>
                                        <p:tgtEl>
                                          <p:spTgt spid="288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3" grpId="0" build="p" autoUpdateAnimBg="0"/>
      <p:bldP spid="288774" grpId="0" build="p" autoUpdateAnimBg="0"/>
      <p:bldP spid="288776" grpId="0" autoUpdateAnimBg="0"/>
      <p:bldP spid="288777" grpId="0" autoUpdateAnimBg="0"/>
      <p:bldP spid="288778" grpId="0" autoUpdateAnimBg="0"/>
      <p:bldP spid="288779" grpId="0" autoUpdateAnimBg="0"/>
      <p:bldP spid="288780" grpId="0" autoUpdateAnimBg="0"/>
      <p:bldP spid="288781" grpId="0" autoUpdateAnimBg="0"/>
      <p:bldP spid="288782" grpId="0" autoUpdateAnimBg="0"/>
      <p:bldP spid="288783" grpId="0" autoUpdateAnimBg="0"/>
      <p:bldP spid="28878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381000" y="381000"/>
            <a:ext cx="8610600" cy="1447800"/>
          </a:xfrm>
        </p:spPr>
        <p:txBody>
          <a:bodyPr>
            <a:normAutofit fontScale="90000"/>
          </a:bodyPr>
          <a:lstStyle/>
          <a:p>
            <a:pPr>
              <a:tabLst>
                <a:tab pos="1885950" algn="l"/>
              </a:tabLst>
              <a:defRPr/>
            </a:pPr>
            <a:r>
              <a:rPr lang="en-US" sz="4800" u="sng" dirty="0" smtClean="0"/>
              <a:t>Components of an Organizational </a:t>
            </a:r>
            <a:br>
              <a:rPr lang="en-US" sz="4800" u="sng" dirty="0" smtClean="0"/>
            </a:br>
            <a:r>
              <a:rPr lang="en-US" sz="4800" u="sng" dirty="0" smtClean="0"/>
              <a:t>Safety and Health System</a:t>
            </a:r>
            <a:endParaRPr lang="en-US" b="1" dirty="0" smtClean="0"/>
          </a:p>
        </p:txBody>
      </p:sp>
      <p:sp>
        <p:nvSpPr>
          <p:cNvPr id="70659" name="Rectangle 3"/>
          <p:cNvSpPr>
            <a:spLocks noGrp="1" noChangeArrowheads="1"/>
          </p:cNvSpPr>
          <p:nvPr>
            <p:ph type="body" idx="4294967295"/>
          </p:nvPr>
        </p:nvSpPr>
        <p:spPr>
          <a:xfrm>
            <a:off x="0" y="2133600"/>
            <a:ext cx="2830513" cy="4114800"/>
          </a:xfrm>
        </p:spPr>
        <p:txBody>
          <a:bodyPr/>
          <a:lstStyle/>
          <a:p>
            <a:pPr>
              <a:lnSpc>
                <a:spcPct val="90000"/>
              </a:lnSpc>
            </a:pPr>
            <a:r>
              <a:rPr lang="en-US" altLang="en-US" b="1" smtClean="0">
                <a:solidFill>
                  <a:srgbClr val="0000FF"/>
                </a:solidFill>
              </a:rPr>
              <a:t>Cultural Component</a:t>
            </a:r>
          </a:p>
          <a:p>
            <a:pPr>
              <a:lnSpc>
                <a:spcPct val="90000"/>
              </a:lnSpc>
            </a:pPr>
            <a:endParaRPr lang="en-US" altLang="en-US" b="1" smtClean="0">
              <a:solidFill>
                <a:srgbClr val="0000FF"/>
              </a:solidFill>
            </a:endParaRPr>
          </a:p>
          <a:p>
            <a:pPr>
              <a:lnSpc>
                <a:spcPct val="90000"/>
              </a:lnSpc>
            </a:pPr>
            <a:r>
              <a:rPr lang="en-US" altLang="en-US" b="1" smtClean="0">
                <a:solidFill>
                  <a:srgbClr val="006600"/>
                </a:solidFill>
              </a:rPr>
              <a:t>Operational Component</a:t>
            </a:r>
            <a:r>
              <a:rPr lang="en-US" altLang="en-US" b="1" smtClean="0"/>
              <a:t> 		</a:t>
            </a:r>
          </a:p>
          <a:p>
            <a:pPr>
              <a:lnSpc>
                <a:spcPct val="90000"/>
              </a:lnSpc>
            </a:pPr>
            <a:r>
              <a:rPr lang="en-US" altLang="en-US" b="1" smtClean="0">
                <a:solidFill>
                  <a:srgbClr val="FF0000"/>
                </a:solidFill>
              </a:rPr>
              <a:t>Managerial Component</a:t>
            </a:r>
          </a:p>
        </p:txBody>
      </p:sp>
      <p:sp>
        <p:nvSpPr>
          <p:cNvPr id="70660" name="Rectangle 4" descr="5%"/>
          <p:cNvSpPr>
            <a:spLocks noChangeArrowheads="1"/>
          </p:cNvSpPr>
          <p:nvPr/>
        </p:nvSpPr>
        <p:spPr bwMode="auto">
          <a:xfrm>
            <a:off x="2895600" y="2133600"/>
            <a:ext cx="5867400" cy="838200"/>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a:solidFill>
                  <a:srgbClr val="FFFFFF"/>
                </a:solidFill>
              </a:rPr>
              <a:t>The Way We Do It Here </a:t>
            </a:r>
            <a:endParaRPr lang="en-US" altLang="en-US" sz="2400" b="1">
              <a:solidFill>
                <a:srgbClr val="000000"/>
              </a:solidFill>
            </a:endParaRPr>
          </a:p>
        </p:txBody>
      </p:sp>
      <p:sp>
        <p:nvSpPr>
          <p:cNvPr id="70661" name="Rectangle 6" descr="Light upward diagonal"/>
          <p:cNvSpPr>
            <a:spLocks noChangeArrowheads="1"/>
          </p:cNvSpPr>
          <p:nvPr/>
        </p:nvSpPr>
        <p:spPr bwMode="auto">
          <a:xfrm>
            <a:off x="2895600" y="4876800"/>
            <a:ext cx="5867400" cy="1371600"/>
          </a:xfrm>
          <a:prstGeom prst="rect">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a:solidFill>
                  <a:srgbClr val="FFFFFF"/>
                </a:solidFill>
              </a:rPr>
              <a:t>Managing the Work </a:t>
            </a:r>
            <a:endParaRPr lang="en-US" altLang="en-US" sz="2400" b="1">
              <a:solidFill>
                <a:srgbClr val="000000"/>
              </a:solidFill>
            </a:endParaRPr>
          </a:p>
        </p:txBody>
      </p:sp>
      <p:sp>
        <p:nvSpPr>
          <p:cNvPr id="70662" name="Rectangle 8" descr="Light horizontal"/>
          <p:cNvSpPr>
            <a:spLocks noChangeArrowheads="1"/>
          </p:cNvSpPr>
          <p:nvPr/>
        </p:nvSpPr>
        <p:spPr bwMode="auto">
          <a:xfrm>
            <a:off x="2857500" y="3679825"/>
            <a:ext cx="5867400" cy="838200"/>
          </a:xfrm>
          <a:prstGeom prst="rect">
            <a:avLst/>
          </a:prstGeom>
          <a:solidFill>
            <a:srgbClr val="008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a:solidFill>
                  <a:srgbClr val="FFFFFF"/>
                </a:solidFill>
              </a:rPr>
              <a:t>Finding and Fixing</a:t>
            </a:r>
          </a:p>
        </p:txBody>
      </p:sp>
      <p:sp>
        <p:nvSpPr>
          <p:cNvPr id="10" name="Rectangle 9"/>
          <p:cNvSpPr>
            <a:spLocks noChangeArrowheads="1"/>
          </p:cNvSpPr>
          <p:nvPr/>
        </p:nvSpPr>
        <p:spPr bwMode="auto">
          <a:xfrm>
            <a:off x="3048000" y="3756025"/>
            <a:ext cx="5562600" cy="685800"/>
          </a:xfrm>
          <a:prstGeom prst="rect">
            <a:avLst/>
          </a:prstGeom>
          <a:solidFill>
            <a:schemeClr val="bg1"/>
          </a:solidFill>
          <a:ln w="9525">
            <a:solidFill>
              <a:schemeClr val="tx1"/>
            </a:solidFill>
            <a:miter lim="800000"/>
            <a:headEnd/>
            <a:tailEnd/>
          </a:ln>
        </p:spPr>
        <p:txBody>
          <a:bodyPr wrap="none" anchor="ctr"/>
          <a:lstStyle>
            <a:lvl1pPr marL="342900" indent="-34290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lgn="ctr">
              <a:spcBef>
                <a:spcPct val="0"/>
              </a:spcBef>
              <a:buFont typeface="Wingdings 2" panose="05020102010507070707" pitchFamily="18" charset="2"/>
              <a:buNone/>
            </a:pPr>
            <a:r>
              <a:rPr lang="en-US" altLang="en-US" sz="2000">
                <a:solidFill>
                  <a:srgbClr val="000000"/>
                </a:solidFill>
              </a:rPr>
              <a:t>Hazard Identification &amp; Assessment (Items 21-29)  </a:t>
            </a:r>
          </a:p>
          <a:p>
            <a:pPr lvl="1" algn="ctr">
              <a:spcBef>
                <a:spcPct val="0"/>
              </a:spcBef>
              <a:buFont typeface="Wingdings 2" panose="05020102010507070707" pitchFamily="18" charset="2"/>
              <a:buNone/>
            </a:pPr>
            <a:r>
              <a:rPr lang="en-US" altLang="en-US" sz="2000">
                <a:solidFill>
                  <a:srgbClr val="000000"/>
                </a:solidFill>
              </a:rPr>
              <a:t>Hazard Prevention &amp; Control (Items 30-39)</a:t>
            </a:r>
          </a:p>
        </p:txBody>
      </p:sp>
      <p:sp>
        <p:nvSpPr>
          <p:cNvPr id="11" name="Rectangle 7"/>
          <p:cNvSpPr>
            <a:spLocks noChangeArrowheads="1"/>
          </p:cNvSpPr>
          <p:nvPr/>
        </p:nvSpPr>
        <p:spPr bwMode="auto">
          <a:xfrm>
            <a:off x="3200400" y="5029200"/>
            <a:ext cx="5410200" cy="10668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rgbClr val="000000"/>
                </a:solidFill>
              </a:rPr>
              <a:t>Safety &amp; Health Training (Items 40-43)</a:t>
            </a:r>
            <a:endParaRPr lang="en-US" altLang="en-US" sz="2400">
              <a:solidFill>
                <a:srgbClr val="000000"/>
              </a:solidFill>
            </a:endParaRPr>
          </a:p>
          <a:p>
            <a:pPr algn="ctr">
              <a:spcBef>
                <a:spcPct val="0"/>
              </a:spcBef>
              <a:buFontTx/>
              <a:buNone/>
            </a:pPr>
            <a:r>
              <a:rPr lang="en-US" altLang="en-US" sz="2000">
                <a:solidFill>
                  <a:srgbClr val="000000"/>
                </a:solidFill>
              </a:rPr>
              <a:t>Program Evaluation &amp; Improvement (Items 44-47)</a:t>
            </a:r>
          </a:p>
          <a:p>
            <a:pPr algn="ctr">
              <a:spcBef>
                <a:spcPct val="0"/>
              </a:spcBef>
              <a:buFontTx/>
              <a:buNone/>
            </a:pPr>
            <a:r>
              <a:rPr lang="en-US" altLang="en-US" sz="2000">
                <a:solidFill>
                  <a:srgbClr val="000000"/>
                </a:solidFill>
              </a:rPr>
              <a:t>Communication &amp; Coordination (All)</a:t>
            </a:r>
          </a:p>
        </p:txBody>
      </p:sp>
      <p:sp>
        <p:nvSpPr>
          <p:cNvPr id="12" name="Rectangle 5"/>
          <p:cNvSpPr>
            <a:spLocks noChangeArrowheads="1"/>
          </p:cNvSpPr>
          <p:nvPr/>
        </p:nvSpPr>
        <p:spPr bwMode="auto">
          <a:xfrm>
            <a:off x="3505200" y="2209800"/>
            <a:ext cx="4572000" cy="685800"/>
          </a:xfrm>
          <a:prstGeom prst="rect">
            <a:avLst/>
          </a:prstGeom>
          <a:solidFill>
            <a:schemeClr val="bg1"/>
          </a:solidFill>
          <a:ln w="9525">
            <a:solidFill>
              <a:schemeClr val="tx1"/>
            </a:solidFill>
            <a:miter lim="800000"/>
            <a:headEnd/>
            <a:tailEnd/>
          </a:ln>
        </p:spPr>
        <p:txBody>
          <a:bodyPr wrap="none" anchor="ctr"/>
          <a:lstStyle>
            <a:lvl1pPr marL="342900" indent="-342900">
              <a:spcBef>
                <a:spcPct val="20000"/>
              </a:spcBef>
              <a:buChar char="•"/>
              <a:defRPr sz="3200">
                <a:solidFill>
                  <a:schemeClr val="tx1"/>
                </a:solidFill>
                <a:latin typeface="Times New Roman" panose="02020603050405020304" pitchFamily="18" charset="0"/>
              </a:defRPr>
            </a:lvl1pPr>
            <a:lvl2pPr indent="-344488">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lgn="ctr">
              <a:spcBef>
                <a:spcPct val="0"/>
              </a:spcBef>
              <a:buFontTx/>
              <a:buNone/>
            </a:pPr>
            <a:r>
              <a:rPr lang="en-US" altLang="en-US" sz="2000">
                <a:solidFill>
                  <a:srgbClr val="000000"/>
                </a:solidFill>
              </a:rPr>
              <a:t>Management Leadership (Items 1-14) </a:t>
            </a:r>
          </a:p>
          <a:p>
            <a:pPr lvl="1" algn="ctr">
              <a:spcBef>
                <a:spcPct val="0"/>
              </a:spcBef>
              <a:buFontTx/>
              <a:buNone/>
            </a:pPr>
            <a:r>
              <a:rPr lang="en-US" altLang="en-US" sz="2000">
                <a:solidFill>
                  <a:srgbClr val="000000"/>
                </a:solidFill>
              </a:rPr>
              <a:t>Employee Participation (Items 15-20</a:t>
            </a:r>
            <a:endParaRPr lang="en-US" altLang="en-US" sz="2400">
              <a:solidFill>
                <a:srgbClr val="000000"/>
              </a:solidFill>
            </a:endParaRPr>
          </a:p>
        </p:txBody>
      </p:sp>
      <p:sp>
        <p:nvSpPr>
          <p:cNvPr id="70666" name="TextBox 4"/>
          <p:cNvSpPr txBox="1">
            <a:spLocks noChangeArrowheads="1"/>
          </p:cNvSpPr>
          <p:nvPr/>
        </p:nvSpPr>
        <p:spPr bwMode="auto">
          <a:xfrm>
            <a:off x="76200" y="12700"/>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latin typeface="Arial Black" panose="020B0A04020102020204" pitchFamily="34" charset="0"/>
              </a:rPr>
              <a:t>Page 7</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11" grpId="0" animBg="1" autoUpdateAnimBg="0"/>
      <p:bldP spid="12"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05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0588" y="1981200"/>
            <a:ext cx="4821237" cy="455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Rectangle 2051"/>
          <p:cNvSpPr>
            <a:spLocks noChangeArrowheads="1"/>
          </p:cNvSpPr>
          <p:nvPr/>
        </p:nvSpPr>
        <p:spPr bwMode="auto">
          <a:xfrm>
            <a:off x="406400" y="217488"/>
            <a:ext cx="8331200"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lnSpc>
                <a:spcPct val="90000"/>
              </a:lnSpc>
            </a:pPr>
            <a:r>
              <a:rPr lang="en-US" altLang="en-US" sz="2400" b="1" i="1">
                <a:solidFill>
                  <a:srgbClr val="800000"/>
                </a:solidFill>
                <a:latin typeface="Times New Roman" panose="02020603050405020304" pitchFamily="18" charset="0"/>
              </a:rPr>
              <a:t>Introduction to the Principles of effective</a:t>
            </a:r>
            <a:endParaRPr lang="en-US" altLang="en-US" sz="4800" b="1">
              <a:solidFill>
                <a:srgbClr val="006666"/>
              </a:solidFill>
            </a:endParaRPr>
          </a:p>
          <a:p>
            <a:pPr algn="ctr">
              <a:lnSpc>
                <a:spcPct val="90000"/>
              </a:lnSpc>
            </a:pPr>
            <a:r>
              <a:rPr lang="en-US" altLang="en-US" sz="4800" b="1">
                <a:solidFill>
                  <a:srgbClr val="333399"/>
                </a:solidFill>
              </a:rPr>
              <a:t>Safety &amp; Health </a:t>
            </a:r>
          </a:p>
          <a:p>
            <a:pPr algn="ctr">
              <a:lnSpc>
                <a:spcPct val="90000"/>
              </a:lnSpc>
            </a:pPr>
            <a:r>
              <a:rPr lang="en-US" altLang="en-US" sz="4800" b="1">
                <a:solidFill>
                  <a:srgbClr val="333399"/>
                </a:solidFill>
              </a:rPr>
              <a:t>Management Systems</a:t>
            </a:r>
          </a:p>
        </p:txBody>
      </p:sp>
      <p:sp>
        <p:nvSpPr>
          <p:cNvPr id="40964" name="Rectangle 2054"/>
          <p:cNvSpPr>
            <a:spLocks noChangeArrowheads="1"/>
          </p:cNvSpPr>
          <p:nvPr/>
        </p:nvSpPr>
        <p:spPr bwMode="auto">
          <a:xfrm rot="-2192520">
            <a:off x="5232400" y="4724400"/>
            <a:ext cx="3911600" cy="998538"/>
          </a:xfrm>
          <a:prstGeom prst="rect">
            <a:avLst/>
          </a:prstGeom>
          <a:solidFill>
            <a:srgbClr val="000080"/>
          </a:solidFill>
          <a:ln>
            <a:noFill/>
          </a:ln>
          <a:effectLst/>
          <a:extLst>
            <a:ext uri="{91240B29-F687-4F45-9708-019B960494DF}">
              <a14:hiddenLine xmlns:a14="http://schemas.microsoft.com/office/drawing/2010/main" w="762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6600">
                <a:solidFill>
                  <a:schemeClr val="bg1"/>
                </a:solidFill>
              </a:rPr>
              <a:t>Welcome!</a:t>
            </a:r>
          </a:p>
        </p:txBody>
      </p:sp>
      <p:sp>
        <p:nvSpPr>
          <p:cNvPr id="40965" name="Text Box 2060"/>
          <p:cNvSpPr txBox="1">
            <a:spLocks noChangeArrowheads="1"/>
          </p:cNvSpPr>
          <p:nvPr/>
        </p:nvSpPr>
        <p:spPr bwMode="auto">
          <a:xfrm>
            <a:off x="228600" y="6545263"/>
            <a:ext cx="129540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lnSpc>
                <a:spcPct val="90000"/>
              </a:lnSpc>
              <a:spcBef>
                <a:spcPct val="50000"/>
              </a:spcBef>
            </a:pPr>
            <a:r>
              <a:rPr lang="en-US" altLang="en-US">
                <a:latin typeface="Times New Roman" panose="02020603050405020304" pitchFamily="18" charset="0"/>
              </a:rPr>
              <a:t>1005</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3"/>
          <p:cNvSpPr>
            <a:spLocks noGrp="1"/>
          </p:cNvSpPr>
          <p:nvPr>
            <p:ph type="title" idx="4294967295"/>
          </p:nvPr>
        </p:nvSpPr>
        <p:spPr/>
        <p:txBody>
          <a:bodyPr/>
          <a:lstStyle/>
          <a:p>
            <a:r>
              <a:rPr lang="en-US" altLang="en-US" b="1" smtClean="0">
                <a:solidFill>
                  <a:srgbClr val="0000FF"/>
                </a:solidFill>
              </a:rPr>
              <a:t>Cultural Component</a:t>
            </a:r>
          </a:p>
        </p:txBody>
      </p:sp>
      <p:sp>
        <p:nvSpPr>
          <p:cNvPr id="72707" name="Content Placeholder 4"/>
          <p:cNvSpPr>
            <a:spLocks noGrp="1"/>
          </p:cNvSpPr>
          <p:nvPr>
            <p:ph idx="4294967295"/>
          </p:nvPr>
        </p:nvSpPr>
        <p:spPr>
          <a:xfrm>
            <a:off x="685800" y="1741488"/>
            <a:ext cx="7772400" cy="4114800"/>
          </a:xfrm>
        </p:spPr>
        <p:txBody>
          <a:bodyPr/>
          <a:lstStyle/>
          <a:p>
            <a:r>
              <a:rPr lang="en-US" altLang="en-US" sz="3600" smtClean="0"/>
              <a:t>The cultural component contains two of the major elements and 20 attributes</a:t>
            </a:r>
          </a:p>
          <a:p>
            <a:endParaRPr lang="en-US" altLang="en-US" sz="3600" smtClean="0"/>
          </a:p>
          <a:p>
            <a:r>
              <a:rPr lang="en-US" altLang="en-US" sz="3600" smtClean="0"/>
              <a:t>Contains those attributes that measure the </a:t>
            </a:r>
            <a:r>
              <a:rPr lang="en-US" altLang="en-US" sz="3600" b="1" smtClean="0"/>
              <a:t>organizational values </a:t>
            </a:r>
            <a:r>
              <a:rPr lang="en-US" altLang="en-US" sz="3600" smtClean="0"/>
              <a:t>that govern the managerial and operational attributes.</a:t>
            </a:r>
          </a:p>
        </p:txBody>
      </p:sp>
      <p:sp>
        <p:nvSpPr>
          <p:cNvPr id="72708" name="TextBox 4"/>
          <p:cNvSpPr txBox="1">
            <a:spLocks noChangeArrowheads="1"/>
          </p:cNvSpPr>
          <p:nvPr/>
        </p:nvSpPr>
        <p:spPr bwMode="auto">
          <a:xfrm>
            <a:off x="152400" y="12700"/>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latin typeface="Arial Black" panose="020B0A04020102020204" pitchFamily="34" charset="0"/>
              </a:rPr>
              <a:t>Page 7</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3"/>
          <p:cNvSpPr>
            <a:spLocks noGrp="1"/>
          </p:cNvSpPr>
          <p:nvPr>
            <p:ph type="title" idx="4294967295"/>
          </p:nvPr>
        </p:nvSpPr>
        <p:spPr>
          <a:xfrm>
            <a:off x="685800" y="228600"/>
            <a:ext cx="7772400" cy="1143000"/>
          </a:xfrm>
        </p:spPr>
        <p:txBody>
          <a:bodyPr/>
          <a:lstStyle/>
          <a:p>
            <a:r>
              <a:rPr lang="en-US" altLang="en-US" b="1" smtClean="0">
                <a:solidFill>
                  <a:srgbClr val="0000FF"/>
                </a:solidFill>
              </a:rPr>
              <a:t>Cultural</a:t>
            </a:r>
          </a:p>
        </p:txBody>
      </p:sp>
      <p:sp>
        <p:nvSpPr>
          <p:cNvPr id="5" name="Content Placeholder 4"/>
          <p:cNvSpPr>
            <a:spLocks noGrp="1"/>
          </p:cNvSpPr>
          <p:nvPr>
            <p:ph idx="4294967295"/>
          </p:nvPr>
        </p:nvSpPr>
        <p:spPr/>
        <p:txBody>
          <a:bodyPr>
            <a:normAutofit fontScale="92500" lnSpcReduction="10000"/>
          </a:bodyPr>
          <a:lstStyle/>
          <a:p>
            <a:pPr>
              <a:lnSpc>
                <a:spcPct val="90000"/>
              </a:lnSpc>
              <a:defRPr/>
            </a:pPr>
            <a:r>
              <a:rPr lang="en-US" sz="3400" dirty="0" smtClean="0">
                <a:solidFill>
                  <a:srgbClr val="0000CC"/>
                </a:solidFill>
              </a:rPr>
              <a:t>Management Leadership </a:t>
            </a:r>
            <a:r>
              <a:rPr lang="en-US" sz="3400" dirty="0" smtClean="0"/>
              <a:t>is needed to initiate change toward an improved safety and health culture</a:t>
            </a:r>
          </a:p>
          <a:p>
            <a:pPr>
              <a:lnSpc>
                <a:spcPct val="90000"/>
              </a:lnSpc>
              <a:defRPr/>
            </a:pPr>
            <a:r>
              <a:rPr lang="en-US" sz="3400" dirty="0" smtClean="0"/>
              <a:t>There may be non-safety cues that indicate the existence of a positive safety culture</a:t>
            </a:r>
          </a:p>
          <a:p>
            <a:pPr lvl="1">
              <a:lnSpc>
                <a:spcPct val="90000"/>
              </a:lnSpc>
              <a:defRPr/>
            </a:pPr>
            <a:r>
              <a:rPr lang="en-US" sz="3000" dirty="0" smtClean="0"/>
              <a:t>Profit sharing</a:t>
            </a:r>
          </a:p>
          <a:p>
            <a:pPr lvl="1">
              <a:lnSpc>
                <a:spcPct val="90000"/>
              </a:lnSpc>
              <a:defRPr/>
            </a:pPr>
            <a:r>
              <a:rPr lang="en-US" sz="3000" dirty="0" smtClean="0"/>
              <a:t>Continuing Education</a:t>
            </a:r>
          </a:p>
          <a:p>
            <a:pPr lvl="1">
              <a:lnSpc>
                <a:spcPct val="90000"/>
              </a:lnSpc>
              <a:defRPr/>
            </a:pPr>
            <a:r>
              <a:rPr lang="en-US" sz="3000" dirty="0" smtClean="0"/>
              <a:t>Child care</a:t>
            </a:r>
          </a:p>
          <a:p>
            <a:pPr lvl="1">
              <a:lnSpc>
                <a:spcPct val="90000"/>
              </a:lnSpc>
              <a:defRPr/>
            </a:pPr>
            <a:r>
              <a:rPr lang="en-US" sz="3000" dirty="0" smtClean="0"/>
              <a:t>Wellness programs</a:t>
            </a:r>
          </a:p>
        </p:txBody>
      </p:sp>
      <p:sp>
        <p:nvSpPr>
          <p:cNvPr id="74756" name="TextBox 4"/>
          <p:cNvSpPr txBox="1">
            <a:spLocks noChangeArrowheads="1"/>
          </p:cNvSpPr>
          <p:nvPr/>
        </p:nvSpPr>
        <p:spPr bwMode="auto">
          <a:xfrm>
            <a:off x="76200" y="12700"/>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latin typeface="Arial Black" panose="020B0A04020102020204" pitchFamily="34" charset="0"/>
              </a:rPr>
              <a:t>Page 7</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3"/>
          <p:cNvSpPr>
            <a:spLocks noGrp="1"/>
          </p:cNvSpPr>
          <p:nvPr>
            <p:ph type="title" idx="4294967295"/>
          </p:nvPr>
        </p:nvSpPr>
        <p:spPr/>
        <p:txBody>
          <a:bodyPr/>
          <a:lstStyle/>
          <a:p>
            <a:r>
              <a:rPr lang="en-US" altLang="en-US" b="1" smtClean="0">
                <a:solidFill>
                  <a:srgbClr val="0000FF"/>
                </a:solidFill>
              </a:rPr>
              <a:t>Cultural</a:t>
            </a:r>
            <a:r>
              <a:rPr lang="en-US" altLang="en-US" smtClean="0"/>
              <a:t> (Continued)</a:t>
            </a:r>
          </a:p>
        </p:txBody>
      </p:sp>
      <p:sp>
        <p:nvSpPr>
          <p:cNvPr id="76803" name="Content Placeholder 4"/>
          <p:cNvSpPr>
            <a:spLocks noGrp="1"/>
          </p:cNvSpPr>
          <p:nvPr>
            <p:ph idx="4294967295"/>
          </p:nvPr>
        </p:nvSpPr>
        <p:spPr/>
        <p:txBody>
          <a:bodyPr/>
          <a:lstStyle/>
          <a:p>
            <a:r>
              <a:rPr lang="en-US" altLang="en-US" smtClean="0">
                <a:solidFill>
                  <a:srgbClr val="0000CC"/>
                </a:solidFill>
              </a:rPr>
              <a:t>Worker Participation </a:t>
            </a:r>
            <a:r>
              <a:rPr lang="en-US" altLang="en-US" smtClean="0"/>
              <a:t>is necessary to nurture and grow that culture</a:t>
            </a:r>
          </a:p>
          <a:p>
            <a:r>
              <a:rPr lang="en-US" altLang="en-US" smtClean="0"/>
              <a:t>You know a sound safety and health cultural component exists when everyone believes they have a</a:t>
            </a:r>
          </a:p>
          <a:p>
            <a:pPr lvl="1"/>
            <a:r>
              <a:rPr lang="en-US" altLang="en-US" smtClean="0"/>
              <a:t>Right to safety and health</a:t>
            </a:r>
          </a:p>
          <a:p>
            <a:pPr lvl="1"/>
            <a:r>
              <a:rPr lang="en-US" altLang="en-US" smtClean="0"/>
              <a:t>Responsibility for their own safety and health</a:t>
            </a:r>
          </a:p>
          <a:p>
            <a:pPr lvl="1"/>
            <a:r>
              <a:rPr lang="en-US" altLang="en-US" smtClean="0"/>
              <a:t>Duty to protect co-workers</a:t>
            </a:r>
          </a:p>
          <a:p>
            <a:endParaRPr lang="en-US" altLang="en-US" smtClean="0"/>
          </a:p>
        </p:txBody>
      </p:sp>
      <p:sp>
        <p:nvSpPr>
          <p:cNvPr id="76804" name="TextBox 4"/>
          <p:cNvSpPr txBox="1">
            <a:spLocks noChangeArrowheads="1"/>
          </p:cNvSpPr>
          <p:nvPr/>
        </p:nvSpPr>
        <p:spPr bwMode="auto">
          <a:xfrm>
            <a:off x="258763" y="6553200"/>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latin typeface="Arial Black" panose="020B0A04020102020204" pitchFamily="34" charset="0"/>
              </a:rPr>
              <a:t>Page 7</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3"/>
          <p:cNvSpPr>
            <a:spLocks noGrp="1"/>
          </p:cNvSpPr>
          <p:nvPr>
            <p:ph type="title" idx="4294967295"/>
          </p:nvPr>
        </p:nvSpPr>
        <p:spPr/>
        <p:txBody>
          <a:bodyPr/>
          <a:lstStyle/>
          <a:p>
            <a:r>
              <a:rPr lang="en-US" altLang="en-US" b="1" smtClean="0">
                <a:solidFill>
                  <a:srgbClr val="006600"/>
                </a:solidFill>
              </a:rPr>
              <a:t>Operational Component</a:t>
            </a:r>
          </a:p>
        </p:txBody>
      </p:sp>
      <p:sp>
        <p:nvSpPr>
          <p:cNvPr id="78851" name="Content Placeholder 4"/>
          <p:cNvSpPr>
            <a:spLocks noGrp="1"/>
          </p:cNvSpPr>
          <p:nvPr>
            <p:ph idx="4294967295"/>
          </p:nvPr>
        </p:nvSpPr>
        <p:spPr/>
        <p:txBody>
          <a:bodyPr/>
          <a:lstStyle/>
          <a:p>
            <a:r>
              <a:rPr lang="en-US" altLang="en-US" sz="3600" smtClean="0"/>
              <a:t>This component contains two of the major elements and 19 attributes that measure the actual activities that are taking place to </a:t>
            </a:r>
            <a:r>
              <a:rPr lang="en-US" altLang="en-US" sz="3600" b="1" smtClean="0">
                <a:solidFill>
                  <a:srgbClr val="006600"/>
                </a:solidFill>
              </a:rPr>
              <a:t>find and fix</a:t>
            </a:r>
            <a:r>
              <a:rPr lang="en-US" altLang="en-US" sz="3600" b="1" smtClean="0"/>
              <a:t> </a:t>
            </a:r>
            <a:r>
              <a:rPr lang="en-US" altLang="en-US" sz="3600" smtClean="0"/>
              <a:t>hazards.</a:t>
            </a:r>
          </a:p>
        </p:txBody>
      </p:sp>
      <p:sp>
        <p:nvSpPr>
          <p:cNvPr id="78852" name="TextBox 4"/>
          <p:cNvSpPr txBox="1">
            <a:spLocks noChangeArrowheads="1"/>
          </p:cNvSpPr>
          <p:nvPr/>
        </p:nvSpPr>
        <p:spPr bwMode="auto">
          <a:xfrm>
            <a:off x="76200" y="12700"/>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latin typeface="Arial Black" panose="020B0A04020102020204" pitchFamily="34" charset="0"/>
              </a:rPr>
              <a:t>Page 7</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3"/>
          <p:cNvSpPr>
            <a:spLocks noGrp="1"/>
          </p:cNvSpPr>
          <p:nvPr>
            <p:ph type="title" idx="4294967295"/>
          </p:nvPr>
        </p:nvSpPr>
        <p:spPr/>
        <p:txBody>
          <a:bodyPr/>
          <a:lstStyle/>
          <a:p>
            <a:r>
              <a:rPr lang="en-US" altLang="en-US" b="1" smtClean="0">
                <a:solidFill>
                  <a:srgbClr val="006600"/>
                </a:solidFill>
              </a:rPr>
              <a:t>Operational</a:t>
            </a:r>
          </a:p>
        </p:txBody>
      </p:sp>
      <p:sp>
        <p:nvSpPr>
          <p:cNvPr id="80899" name="Content Placeholder 4"/>
          <p:cNvSpPr>
            <a:spLocks noGrp="1"/>
          </p:cNvSpPr>
          <p:nvPr>
            <p:ph idx="4294967295"/>
          </p:nvPr>
        </p:nvSpPr>
        <p:spPr/>
        <p:txBody>
          <a:bodyPr/>
          <a:lstStyle/>
          <a:p>
            <a:r>
              <a:rPr lang="en-US" altLang="en-US" sz="3600" smtClean="0"/>
              <a:t>Concerned with how effectively proactive the workplace is in </a:t>
            </a:r>
            <a:r>
              <a:rPr lang="en-US" altLang="en-US" sz="3600" smtClean="0">
                <a:solidFill>
                  <a:srgbClr val="006600"/>
                </a:solidFill>
              </a:rPr>
              <a:t>identifying</a:t>
            </a:r>
            <a:r>
              <a:rPr lang="en-US" altLang="en-US" sz="3600" smtClean="0"/>
              <a:t>, </a:t>
            </a:r>
            <a:r>
              <a:rPr lang="en-US" altLang="en-US" sz="3600" smtClean="0">
                <a:solidFill>
                  <a:srgbClr val="006600"/>
                </a:solidFill>
              </a:rPr>
              <a:t>preventing</a:t>
            </a:r>
            <a:r>
              <a:rPr lang="en-US" altLang="en-US" sz="3600" smtClean="0"/>
              <a:t>, and </a:t>
            </a:r>
            <a:r>
              <a:rPr lang="en-US" altLang="en-US" sz="3600" smtClean="0">
                <a:solidFill>
                  <a:srgbClr val="006600"/>
                </a:solidFill>
              </a:rPr>
              <a:t>controlling hazards</a:t>
            </a:r>
          </a:p>
          <a:p>
            <a:r>
              <a:rPr lang="en-US" altLang="en-US" sz="3600" smtClean="0"/>
              <a:t>Also reveals if quality feedback loops exist to promote continuous improvement</a:t>
            </a:r>
          </a:p>
        </p:txBody>
      </p:sp>
      <p:sp>
        <p:nvSpPr>
          <p:cNvPr id="80900" name="TextBox 4"/>
          <p:cNvSpPr txBox="1">
            <a:spLocks noChangeArrowheads="1"/>
          </p:cNvSpPr>
          <p:nvPr/>
        </p:nvSpPr>
        <p:spPr bwMode="auto">
          <a:xfrm>
            <a:off x="76200" y="12700"/>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latin typeface="Arial Black" panose="020B0A04020102020204" pitchFamily="34" charset="0"/>
              </a:rPr>
              <a:t>Page 7</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p:cNvSpPr>
            <a:spLocks noGrp="1"/>
          </p:cNvSpPr>
          <p:nvPr>
            <p:ph type="title" idx="4294967295"/>
          </p:nvPr>
        </p:nvSpPr>
        <p:spPr/>
        <p:txBody>
          <a:bodyPr/>
          <a:lstStyle/>
          <a:p>
            <a:r>
              <a:rPr lang="en-US" altLang="en-US" b="1" smtClean="0">
                <a:solidFill>
                  <a:srgbClr val="FF0000"/>
                </a:solidFill>
              </a:rPr>
              <a:t>Managerial Component</a:t>
            </a:r>
          </a:p>
        </p:txBody>
      </p:sp>
      <p:sp>
        <p:nvSpPr>
          <p:cNvPr id="82947" name="Content Placeholder 4"/>
          <p:cNvSpPr>
            <a:spLocks noGrp="1"/>
          </p:cNvSpPr>
          <p:nvPr>
            <p:ph idx="4294967295"/>
          </p:nvPr>
        </p:nvSpPr>
        <p:spPr/>
        <p:txBody>
          <a:bodyPr/>
          <a:lstStyle/>
          <a:p>
            <a:r>
              <a:rPr lang="en-US" altLang="en-US" sz="3600" smtClean="0"/>
              <a:t>This component contains three of the major elements and 8 attributes that measure the level of organization that exists to </a:t>
            </a:r>
            <a:r>
              <a:rPr lang="en-US" altLang="en-US" sz="3600" b="1" smtClean="0"/>
              <a:t>establish, facilitate, and maintain</a:t>
            </a:r>
            <a:r>
              <a:rPr lang="en-US" altLang="en-US" sz="3600" smtClean="0"/>
              <a:t> the operational attributes.</a:t>
            </a:r>
          </a:p>
        </p:txBody>
      </p:sp>
      <p:sp>
        <p:nvSpPr>
          <p:cNvPr id="82948" name="TextBox 4"/>
          <p:cNvSpPr txBox="1">
            <a:spLocks noChangeArrowheads="1"/>
          </p:cNvSpPr>
          <p:nvPr/>
        </p:nvSpPr>
        <p:spPr bwMode="auto">
          <a:xfrm>
            <a:off x="76200" y="12700"/>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latin typeface="Arial Black" panose="020B0A04020102020204" pitchFamily="34" charset="0"/>
              </a:rPr>
              <a:t>Page 7</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3"/>
          <p:cNvSpPr>
            <a:spLocks noGrp="1"/>
          </p:cNvSpPr>
          <p:nvPr>
            <p:ph type="title" idx="4294967295"/>
          </p:nvPr>
        </p:nvSpPr>
        <p:spPr/>
        <p:txBody>
          <a:bodyPr/>
          <a:lstStyle/>
          <a:p>
            <a:r>
              <a:rPr lang="en-US" altLang="en-US" b="1" smtClean="0">
                <a:solidFill>
                  <a:srgbClr val="FF0000"/>
                </a:solidFill>
              </a:rPr>
              <a:t>Managerial</a:t>
            </a:r>
          </a:p>
        </p:txBody>
      </p:sp>
      <p:sp>
        <p:nvSpPr>
          <p:cNvPr id="84995" name="Content Placeholder 4"/>
          <p:cNvSpPr>
            <a:spLocks noGrp="1"/>
          </p:cNvSpPr>
          <p:nvPr>
            <p:ph idx="4294967295"/>
          </p:nvPr>
        </p:nvSpPr>
        <p:spPr>
          <a:xfrm>
            <a:off x="381000" y="1981200"/>
            <a:ext cx="8534400" cy="4114800"/>
          </a:xfrm>
        </p:spPr>
        <p:txBody>
          <a:bodyPr/>
          <a:lstStyle/>
          <a:p>
            <a:r>
              <a:rPr lang="en-US" altLang="en-US" sz="3600" smtClean="0"/>
              <a:t>Concerned with traditional management functions such as</a:t>
            </a:r>
          </a:p>
          <a:p>
            <a:pPr lvl="1"/>
            <a:r>
              <a:rPr lang="en-US" altLang="en-US" sz="3200" smtClean="0"/>
              <a:t>Planning			- Coordinating</a:t>
            </a:r>
          </a:p>
          <a:p>
            <a:pPr lvl="1"/>
            <a:r>
              <a:rPr lang="en-US" altLang="en-US" sz="3200" smtClean="0"/>
              <a:t>Directing			- Controlling</a:t>
            </a:r>
          </a:p>
          <a:p>
            <a:pPr lvl="1"/>
            <a:r>
              <a:rPr lang="en-US" altLang="en-US" sz="3200" smtClean="0"/>
              <a:t>Staffing			- Staff Development</a:t>
            </a:r>
          </a:p>
          <a:p>
            <a:pPr lvl="1"/>
            <a:r>
              <a:rPr lang="en-US" altLang="en-US" sz="3200" smtClean="0"/>
              <a:t>Communicating		- Organizing</a:t>
            </a:r>
          </a:p>
          <a:p>
            <a:pPr lvl="1"/>
            <a:r>
              <a:rPr lang="en-US" altLang="en-US" sz="3200" smtClean="0"/>
              <a:t>Motivating</a:t>
            </a:r>
          </a:p>
          <a:p>
            <a:pPr lvl="1"/>
            <a:endParaRPr lang="en-US" altLang="en-US" sz="3200" smtClean="0"/>
          </a:p>
        </p:txBody>
      </p:sp>
      <p:sp>
        <p:nvSpPr>
          <p:cNvPr id="84996" name="TextBox 4"/>
          <p:cNvSpPr txBox="1">
            <a:spLocks noChangeArrowheads="1"/>
          </p:cNvSpPr>
          <p:nvPr/>
        </p:nvSpPr>
        <p:spPr bwMode="auto">
          <a:xfrm>
            <a:off x="76200" y="12700"/>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latin typeface="Arial Black" panose="020B0A04020102020204" pitchFamily="34" charset="0"/>
              </a:rPr>
              <a:t>Page 7</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213" y="1371600"/>
            <a:ext cx="7519987"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43" name="Rectangle 2"/>
          <p:cNvSpPr>
            <a:spLocks noChangeArrowheads="1"/>
          </p:cNvSpPr>
          <p:nvPr/>
        </p:nvSpPr>
        <p:spPr bwMode="auto">
          <a:xfrm>
            <a:off x="203200" y="285750"/>
            <a:ext cx="8688388"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lnSpc>
                <a:spcPct val="90000"/>
              </a:lnSpc>
            </a:pPr>
            <a:r>
              <a:rPr lang="en-US" altLang="en-US" sz="2800" b="1" i="1">
                <a:solidFill>
                  <a:srgbClr val="A50021"/>
                </a:solidFill>
              </a:rPr>
              <a:t>Proactive Vs. Reactive Safety &amp; Health Management</a:t>
            </a:r>
          </a:p>
        </p:txBody>
      </p:sp>
      <p:sp>
        <p:nvSpPr>
          <p:cNvPr id="87044" name="Rectangle 8"/>
          <p:cNvSpPr>
            <a:spLocks noChangeArrowheads="1"/>
          </p:cNvSpPr>
          <p:nvPr/>
        </p:nvSpPr>
        <p:spPr bwMode="auto">
          <a:xfrm>
            <a:off x="666750" y="4572000"/>
            <a:ext cx="7885113" cy="197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lnSpc>
                <a:spcPct val="90000"/>
              </a:lnSpc>
              <a:spcBef>
                <a:spcPct val="50000"/>
              </a:spcBef>
            </a:pPr>
            <a:r>
              <a:rPr lang="en-US" altLang="en-US" sz="2400" b="1" i="1">
                <a:solidFill>
                  <a:srgbClr val="000080"/>
                </a:solidFill>
              </a:rPr>
              <a:t>What's proactive safety?   </a:t>
            </a:r>
            <a:r>
              <a:rPr lang="en-US" altLang="en-US" sz="2400" b="1" i="1">
                <a:solidFill>
                  <a:srgbClr val="006600"/>
                </a:solidFill>
              </a:rPr>
              <a:t>  </a:t>
            </a:r>
          </a:p>
          <a:p>
            <a:pPr algn="ctr">
              <a:lnSpc>
                <a:spcPct val="90000"/>
              </a:lnSpc>
              <a:spcBef>
                <a:spcPct val="50000"/>
              </a:spcBef>
            </a:pPr>
            <a:r>
              <a:rPr lang="en-US" altLang="en-US" sz="2400" b="1" i="1">
                <a:solidFill>
                  <a:srgbClr val="006600"/>
                </a:solidFill>
              </a:rPr>
              <a:t>					       What's reactive safety?</a:t>
            </a:r>
          </a:p>
          <a:p>
            <a:pPr algn="ctr">
              <a:lnSpc>
                <a:spcPct val="90000"/>
              </a:lnSpc>
              <a:spcBef>
                <a:spcPct val="50000"/>
              </a:spcBef>
            </a:pPr>
            <a:endParaRPr lang="en-US" altLang="en-US" sz="2400" b="1" i="1">
              <a:solidFill>
                <a:srgbClr val="006600"/>
              </a:solidFill>
            </a:endParaRPr>
          </a:p>
          <a:p>
            <a:pPr algn="ctr">
              <a:lnSpc>
                <a:spcPct val="90000"/>
              </a:lnSpc>
              <a:spcBef>
                <a:spcPct val="50000"/>
              </a:spcBef>
            </a:pPr>
            <a:r>
              <a:rPr lang="en-US" altLang="en-US" sz="2400" b="1" i="1">
                <a:solidFill>
                  <a:srgbClr val="663300"/>
                </a:solidFill>
              </a:rPr>
              <a:t>What programs are emphasized?</a:t>
            </a:r>
          </a:p>
        </p:txBody>
      </p:sp>
      <p:sp>
        <p:nvSpPr>
          <p:cNvPr id="87045" name="TextBox 4"/>
          <p:cNvSpPr txBox="1">
            <a:spLocks noChangeArrowheads="1"/>
          </p:cNvSpPr>
          <p:nvPr/>
        </p:nvSpPr>
        <p:spPr bwMode="auto">
          <a:xfrm>
            <a:off x="76200" y="12700"/>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8</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CC"/>
                </a:solidFill>
              </a:rPr>
              <a:t>LINE</a:t>
            </a:r>
            <a:r>
              <a:rPr lang="en-US" altLang="en-US" smtClean="0"/>
              <a:t> vs </a:t>
            </a:r>
            <a:r>
              <a:rPr lang="en-US" altLang="en-US" smtClean="0">
                <a:solidFill>
                  <a:srgbClr val="FF0000"/>
                </a:solidFill>
              </a:rPr>
              <a:t>STAFF</a:t>
            </a:r>
          </a:p>
        </p:txBody>
      </p:sp>
      <p:sp>
        <p:nvSpPr>
          <p:cNvPr id="89091" name="Content Placeholder 2"/>
          <p:cNvSpPr>
            <a:spLocks noGrp="1"/>
          </p:cNvSpPr>
          <p:nvPr>
            <p:ph idx="1"/>
          </p:nvPr>
        </p:nvSpPr>
        <p:spPr bwMode="auto">
          <a:xfrm>
            <a:off x="628650" y="1371600"/>
            <a:ext cx="7886700"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smtClean="0">
                <a:solidFill>
                  <a:srgbClr val="0000CC"/>
                </a:solidFill>
              </a:rPr>
              <a:t>“LINE” refers to positions in the organization who to the actual work of the organization (production)</a:t>
            </a:r>
          </a:p>
          <a:p>
            <a:pPr lvl="1"/>
            <a:r>
              <a:rPr lang="en-US" altLang="en-US" sz="2000" smtClean="0">
                <a:solidFill>
                  <a:srgbClr val="006600"/>
                </a:solidFill>
              </a:rPr>
              <a:t>In the Army, the line fights, and staff supports them in the fight</a:t>
            </a:r>
          </a:p>
          <a:p>
            <a:pPr lvl="1"/>
            <a:r>
              <a:rPr lang="en-US" altLang="en-US" sz="2000" smtClean="0"/>
              <a:t>The authority is legitimatized  by a line of delegation from the top manager through production supervisors to line production.</a:t>
            </a:r>
          </a:p>
          <a:p>
            <a:r>
              <a:rPr lang="en-US" altLang="en-US" sz="2800" smtClean="0">
                <a:solidFill>
                  <a:srgbClr val="FF0000"/>
                </a:solidFill>
              </a:rPr>
              <a:t>“STAFF” refers to any position that is in support of the production group (human resources, clerical, services, are all support functions)</a:t>
            </a:r>
          </a:p>
          <a:p>
            <a:pPr lvl="1"/>
            <a:r>
              <a:rPr lang="en-US" altLang="en-US" sz="2000" smtClean="0"/>
              <a:t>Safety should report directly to Line management who have direct oversight of safety and health performance</a:t>
            </a:r>
          </a:p>
        </p:txBody>
      </p:sp>
      <p:sp>
        <p:nvSpPr>
          <p:cNvPr id="89092" name="TextBox 4"/>
          <p:cNvSpPr txBox="1">
            <a:spLocks noChangeArrowheads="1"/>
          </p:cNvSpPr>
          <p:nvPr/>
        </p:nvSpPr>
        <p:spPr bwMode="auto">
          <a:xfrm>
            <a:off x="76200" y="12700"/>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8</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1026"/>
          <p:cNvSpPr txBox="1">
            <a:spLocks noChangeArrowheads="1"/>
          </p:cNvSpPr>
          <p:nvPr/>
        </p:nvSpPr>
        <p:spPr bwMode="auto">
          <a:xfrm>
            <a:off x="1333500" y="3581400"/>
            <a:ext cx="6477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sz="2800" b="1"/>
              <a:t>ELEMENT 1 –</a:t>
            </a:r>
            <a:r>
              <a:rPr lang="en-US" altLang="en-US" sz="2800" b="1">
                <a:solidFill>
                  <a:srgbClr val="CC3300"/>
                </a:solidFill>
              </a:rPr>
              <a:t> </a:t>
            </a:r>
          </a:p>
          <a:p>
            <a:pPr algn="ctr"/>
            <a:r>
              <a:rPr lang="en-US" altLang="en-US" sz="2800" b="1">
                <a:solidFill>
                  <a:srgbClr val="CC3300"/>
                </a:solidFill>
              </a:rPr>
              <a:t>MANAGEMENT LEADERSHIP</a:t>
            </a:r>
          </a:p>
        </p:txBody>
      </p:sp>
      <p:pic>
        <p:nvPicPr>
          <p:cNvPr id="91139" name="Picture 1027" descr="BD0541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762000"/>
            <a:ext cx="3352800"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ext Box 55"/>
          <p:cNvSpPr txBox="1">
            <a:spLocks noChangeArrowheads="1"/>
          </p:cNvSpPr>
          <p:nvPr/>
        </p:nvSpPr>
        <p:spPr bwMode="auto">
          <a:xfrm>
            <a:off x="2476500" y="5638800"/>
            <a:ext cx="4191000" cy="738188"/>
          </a:xfrm>
          <a:prstGeom prst="rect">
            <a:avLst/>
          </a:prstGeom>
          <a:solidFill>
            <a:schemeClr val="bg1"/>
          </a:solidFill>
          <a:ln w="9525">
            <a:solidFill>
              <a:schemeClr val="tx1"/>
            </a:solidFill>
            <a:miter lim="800000"/>
            <a:headEnd type="none" w="sm" len="sm"/>
            <a:tailEnd type="none" w="sm" len="sm"/>
          </a:ln>
          <a:effectLst>
            <a:outerShdw dist="35921" dir="2700000" algn="ctr" rotWithShape="0">
              <a:schemeClr val="bg2"/>
            </a:outerShdw>
          </a:effec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a:t>For more on this topic take </a:t>
            </a:r>
          </a:p>
          <a:p>
            <a:pPr algn="ctr"/>
            <a:r>
              <a:rPr lang="en-US" altLang="en-US"/>
              <a:t>Course 110, Safety Leadership, and </a:t>
            </a:r>
          </a:p>
          <a:p>
            <a:pPr algn="ctr"/>
            <a:r>
              <a:rPr lang="en-US" altLang="en-US"/>
              <a:t>Course 112, Safety and the Supervisor</a:t>
            </a:r>
            <a:endParaRPr lang="en-US" altLang="en-US" sz="1000"/>
          </a:p>
        </p:txBody>
      </p:sp>
      <p:sp>
        <p:nvSpPr>
          <p:cNvPr id="91141" name="TextBox 5"/>
          <p:cNvSpPr txBox="1">
            <a:spLocks noChangeArrowheads="1"/>
          </p:cNvSpPr>
          <p:nvPr/>
        </p:nvSpPr>
        <p:spPr bwMode="auto">
          <a:xfrm>
            <a:off x="76200" y="12700"/>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257300" y="2035175"/>
            <a:ext cx="2057400" cy="650875"/>
          </a:xfrm>
        </p:spPr>
        <p:txBody>
          <a:bodyPr/>
          <a:lstStyle/>
          <a:p>
            <a:pPr eaLnBrk="1" hangingPunct="1"/>
            <a:r>
              <a:rPr lang="en-US" altLang="en-US" sz="1500" smtClean="0"/>
              <a:t>Oregon OSHA Public Education Mission:</a:t>
            </a:r>
            <a:endParaRPr lang="en-US" altLang="en-US" smtClean="0"/>
          </a:p>
        </p:txBody>
      </p:sp>
      <p:sp>
        <p:nvSpPr>
          <p:cNvPr id="3" name="Content Placeholder 2"/>
          <p:cNvSpPr>
            <a:spLocks noGrp="1"/>
          </p:cNvSpPr>
          <p:nvPr>
            <p:ph type="body" idx="1"/>
          </p:nvPr>
        </p:nvSpPr>
        <p:spPr>
          <a:xfrm>
            <a:off x="4294188" y="2228850"/>
            <a:ext cx="3363912" cy="2840038"/>
          </a:xfrm>
        </p:spPr>
        <p:txBody>
          <a:bodyPr rtlCol="0">
            <a:normAutofit lnSpcReduction="10000"/>
          </a:bodyPr>
          <a:lstStyle/>
          <a:p>
            <a:pPr eaLnBrk="1" fontAlgn="auto" hangingPunct="1">
              <a:spcAft>
                <a:spcPts val="0"/>
              </a:spcAft>
              <a:defRPr/>
            </a:pPr>
            <a:r>
              <a:rPr lang="en-US" b="1" dirty="0">
                <a:solidFill>
                  <a:srgbClr val="005000"/>
                </a:solidFill>
              </a:rPr>
              <a:t>Consultative Services</a:t>
            </a:r>
          </a:p>
          <a:p>
            <a:pPr eaLnBrk="1" fontAlgn="auto" hangingPunct="1">
              <a:spcAft>
                <a:spcPts val="0"/>
              </a:spcAft>
              <a:defRPr/>
            </a:pPr>
            <a:endParaRPr lang="en-US" dirty="0">
              <a:solidFill>
                <a:srgbClr val="005000"/>
              </a:solidFill>
            </a:endParaRPr>
          </a:p>
          <a:p>
            <a:pPr eaLnBrk="1" fontAlgn="auto" hangingPunct="1">
              <a:spcAft>
                <a:spcPts val="0"/>
              </a:spcAft>
              <a:defRPr/>
            </a:pPr>
            <a:r>
              <a:rPr lang="en-US" b="1" dirty="0">
                <a:solidFill>
                  <a:srgbClr val="005000"/>
                </a:solidFill>
              </a:rPr>
              <a:t>Enforcement</a:t>
            </a:r>
          </a:p>
          <a:p>
            <a:pPr eaLnBrk="1" fontAlgn="auto" hangingPunct="1">
              <a:spcAft>
                <a:spcPts val="0"/>
              </a:spcAft>
              <a:defRPr/>
            </a:pPr>
            <a:endParaRPr lang="en-US" dirty="0">
              <a:solidFill>
                <a:srgbClr val="005000"/>
              </a:solidFill>
            </a:endParaRPr>
          </a:p>
          <a:p>
            <a:pPr eaLnBrk="1" fontAlgn="auto" hangingPunct="1">
              <a:spcAft>
                <a:spcPts val="0"/>
              </a:spcAft>
              <a:defRPr/>
            </a:pPr>
            <a:r>
              <a:rPr lang="en-US" b="1" dirty="0">
                <a:solidFill>
                  <a:srgbClr val="005000"/>
                </a:solidFill>
              </a:rPr>
              <a:t>Public Education and Conferences</a:t>
            </a:r>
          </a:p>
          <a:p>
            <a:pPr eaLnBrk="1" fontAlgn="auto" hangingPunct="1">
              <a:spcAft>
                <a:spcPts val="0"/>
              </a:spcAft>
              <a:defRPr/>
            </a:pPr>
            <a:endParaRPr lang="en-US" dirty="0">
              <a:solidFill>
                <a:srgbClr val="005000"/>
              </a:solidFill>
            </a:endParaRPr>
          </a:p>
          <a:p>
            <a:pPr eaLnBrk="1" fontAlgn="auto" hangingPunct="1">
              <a:spcAft>
                <a:spcPts val="0"/>
              </a:spcAft>
              <a:defRPr/>
            </a:pPr>
            <a:r>
              <a:rPr lang="en-US" b="1" dirty="0">
                <a:solidFill>
                  <a:srgbClr val="005000"/>
                </a:solidFill>
              </a:rPr>
              <a:t>Standards and Technical Resources</a:t>
            </a:r>
            <a:endParaRPr lang="en-US" dirty="0">
              <a:solidFill>
                <a:srgbClr val="005000"/>
              </a:solidFill>
            </a:endParaRPr>
          </a:p>
        </p:txBody>
      </p:sp>
      <p:sp>
        <p:nvSpPr>
          <p:cNvPr id="430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514350">
              <a:defRPr sz="1400">
                <a:solidFill>
                  <a:schemeClr val="tx1"/>
                </a:solidFill>
                <a:latin typeface="Arial" panose="020B0604020202020204" pitchFamily="34" charset="0"/>
              </a:defRPr>
            </a:lvl1pPr>
            <a:lvl2pPr marL="742950" indent="-285750" defTabSz="514350">
              <a:defRPr sz="1400">
                <a:solidFill>
                  <a:schemeClr val="tx1"/>
                </a:solidFill>
                <a:latin typeface="Arial" panose="020B0604020202020204" pitchFamily="34" charset="0"/>
              </a:defRPr>
            </a:lvl2pPr>
            <a:lvl3pPr marL="1143000" indent="-228600" defTabSz="514350">
              <a:defRPr sz="1400">
                <a:solidFill>
                  <a:schemeClr val="tx1"/>
                </a:solidFill>
                <a:latin typeface="Arial" panose="020B0604020202020204" pitchFamily="34" charset="0"/>
              </a:defRPr>
            </a:lvl3pPr>
            <a:lvl4pPr marL="1600200" indent="-228600" defTabSz="514350">
              <a:defRPr sz="1400">
                <a:solidFill>
                  <a:schemeClr val="tx1"/>
                </a:solidFill>
                <a:latin typeface="Arial" panose="020B0604020202020204" pitchFamily="34" charset="0"/>
              </a:defRPr>
            </a:lvl4pPr>
            <a:lvl5pPr marL="2057400" indent="-228600" defTabSz="514350">
              <a:defRPr sz="1400">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2D1A533C-5F2A-4837-AE39-68062FC839BF}" type="slidenum">
              <a:rPr lang="en-US" altLang="en-US" sz="1200" smtClean="0">
                <a:solidFill>
                  <a:srgbClr val="898989"/>
                </a:solidFill>
                <a:latin typeface="Myriad Pro Cond" panose="020B0506030403020204" pitchFamily="34" charset="0"/>
              </a:rPr>
              <a:pPr eaLnBrk="1" hangingPunct="1"/>
              <a:t>3</a:t>
            </a:fld>
            <a:endParaRPr lang="en-US" altLang="en-US" sz="1200" smtClean="0">
              <a:solidFill>
                <a:srgbClr val="898989"/>
              </a:solidFill>
              <a:latin typeface="Myriad Pro Cond" panose="020B0506030403020204" pitchFamily="34" charset="0"/>
            </a:endParaRPr>
          </a:p>
        </p:txBody>
      </p:sp>
      <p:sp>
        <p:nvSpPr>
          <p:cNvPr id="4" name="Text Placeholder 3"/>
          <p:cNvSpPr>
            <a:spLocks noGrp="1"/>
          </p:cNvSpPr>
          <p:nvPr>
            <p:ph type="body" sz="half" idx="4294967295"/>
          </p:nvPr>
        </p:nvSpPr>
        <p:spPr>
          <a:xfrm>
            <a:off x="0" y="2770188"/>
            <a:ext cx="2379663" cy="2143125"/>
          </a:xfrm>
        </p:spPr>
        <p:txBody>
          <a:bodyPr rtlCol="0">
            <a:normAutofit fontScale="62500" lnSpcReduction="20000"/>
          </a:bodyPr>
          <a:lstStyle/>
          <a:p>
            <a:pPr eaLnBrk="1" fontAlgn="auto" hangingPunct="1">
              <a:spcAft>
                <a:spcPts val="0"/>
              </a:spcAft>
              <a:defRPr/>
            </a:pPr>
            <a:r>
              <a:rPr lang="en-US" i="1" dirty="0" smtClean="0"/>
              <a:t>We provide knowledge and tools to advance self-sufficiency in workplace safety and health.</a:t>
            </a:r>
          </a:p>
          <a:p>
            <a:pPr eaLnBrk="1" fontAlgn="auto" hangingPunct="1">
              <a:spcAft>
                <a:spcPts val="0"/>
              </a:spcAft>
              <a:defRPr/>
            </a:pPr>
            <a:endParaRPr lang="en-US" i="1" dirty="0" smtClean="0"/>
          </a:p>
          <a:p>
            <a:pPr eaLnBrk="1" fontAlgn="auto" hangingPunct="1">
              <a:spcAft>
                <a:spcPts val="0"/>
              </a:spcAft>
              <a:defRPr/>
            </a:pPr>
            <a:endParaRPr lang="en-US" i="1" dirty="0" smtClean="0"/>
          </a:p>
          <a:p>
            <a:pPr eaLnBrk="1" fontAlgn="auto" hangingPunct="1">
              <a:spcAft>
                <a:spcPts val="0"/>
              </a:spcAft>
              <a:defRPr/>
            </a:pPr>
            <a:r>
              <a:rPr lang="en-US" sz="1800" dirty="0">
                <a:solidFill>
                  <a:srgbClr val="0A5A43"/>
                </a:solidFill>
              </a:rPr>
              <a:t>Oregon OSHA  Mission:</a:t>
            </a:r>
          </a:p>
          <a:p>
            <a:pPr eaLnBrk="1" fontAlgn="auto" hangingPunct="1">
              <a:spcAft>
                <a:spcPts val="0"/>
              </a:spcAft>
              <a:defRPr/>
            </a:pPr>
            <a:r>
              <a:rPr lang="en-US" i="1" dirty="0" smtClean="0"/>
              <a:t>To enhance and improve workplace safety and health for all workers in Oregon.</a:t>
            </a:r>
          </a:p>
          <a:p>
            <a:pPr eaLnBrk="1" fontAlgn="auto" hangingPunct="1">
              <a:spcAft>
                <a:spcPts val="0"/>
              </a:spcAft>
              <a:defRPr/>
            </a:pPr>
            <a:endParaRPr lang="en-US" dirty="0"/>
          </a:p>
        </p:txBody>
      </p:sp>
      <p:pic>
        <p:nvPicPr>
          <p:cNvPr id="43014" name="Picture 4" descr="T:\CONSCO\hurlimme\OR-OS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4463" y="914400"/>
            <a:ext cx="129063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Box 3"/>
          <p:cNvSpPr txBox="1">
            <a:spLocks noChangeArrowheads="1"/>
          </p:cNvSpPr>
          <p:nvPr/>
        </p:nvSpPr>
        <p:spPr bwMode="auto">
          <a:xfrm>
            <a:off x="152400" y="0"/>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2</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ChangeArrowheads="1"/>
          </p:cNvSpPr>
          <p:nvPr/>
        </p:nvSpPr>
        <p:spPr bwMode="auto">
          <a:xfrm>
            <a:off x="304800" y="685800"/>
            <a:ext cx="8631238" cy="5705475"/>
          </a:xfrm>
          <a:prstGeom prst="rect">
            <a:avLst/>
          </a:prstGeom>
          <a:solidFill>
            <a:srgbClr val="FBFEDA"/>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463550" indent="-238125">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800" b="1">
                <a:solidFill>
                  <a:srgbClr val="CC3300"/>
                </a:solidFill>
              </a:rPr>
              <a:t>ORS 654.010 Employers to furnish safe place of employment.</a:t>
            </a:r>
            <a:r>
              <a:rPr lang="en-US" altLang="en-US" sz="2400" b="1"/>
              <a:t> </a:t>
            </a:r>
            <a:r>
              <a:rPr lang="en-US" altLang="en-US" sz="2400">
                <a:solidFill>
                  <a:srgbClr val="660066"/>
                </a:solidFill>
              </a:rPr>
              <a:t>Every employer shall…</a:t>
            </a:r>
          </a:p>
          <a:p>
            <a:endParaRPr lang="en-US" altLang="en-US" sz="2400" b="1">
              <a:solidFill>
                <a:srgbClr val="660066"/>
              </a:solidFill>
            </a:endParaRPr>
          </a:p>
          <a:p>
            <a:pPr lvl="1">
              <a:buFontTx/>
              <a:buChar char="•"/>
            </a:pPr>
            <a:r>
              <a:rPr lang="en-US" altLang="en-US" sz="2400" u="sng">
                <a:solidFill>
                  <a:srgbClr val="660066"/>
                </a:solidFill>
              </a:rPr>
              <a:t>furnish employment and a place of employment which are safe and healthful for employees</a:t>
            </a:r>
            <a:r>
              <a:rPr lang="en-US" altLang="en-US" sz="2400">
                <a:solidFill>
                  <a:srgbClr val="660066"/>
                </a:solidFill>
              </a:rPr>
              <a:t> therein, and </a:t>
            </a:r>
            <a:r>
              <a:rPr lang="en-US" altLang="en-US" sz="2400" u="sng">
                <a:solidFill>
                  <a:srgbClr val="660066"/>
                </a:solidFill>
              </a:rPr>
              <a:t>shall furnish and use such devices and safeguards</a:t>
            </a:r>
            <a:r>
              <a:rPr lang="en-US" altLang="en-US" sz="2400">
                <a:solidFill>
                  <a:srgbClr val="660066"/>
                </a:solidFill>
              </a:rPr>
              <a:t>, and</a:t>
            </a:r>
            <a:r>
              <a:rPr lang="en-US" altLang="en-US" sz="2400" u="sng">
                <a:solidFill>
                  <a:srgbClr val="660066"/>
                </a:solidFill>
              </a:rPr>
              <a:t> </a:t>
            </a:r>
          </a:p>
          <a:p>
            <a:endParaRPr lang="en-US" altLang="en-US" sz="2400" u="sng">
              <a:solidFill>
                <a:srgbClr val="660066"/>
              </a:solidFill>
            </a:endParaRPr>
          </a:p>
          <a:p>
            <a:pPr lvl="1">
              <a:buFontTx/>
              <a:buChar char="•"/>
            </a:pPr>
            <a:r>
              <a:rPr lang="en-US" altLang="en-US" sz="2400" u="sng">
                <a:solidFill>
                  <a:srgbClr val="660066"/>
                </a:solidFill>
              </a:rPr>
              <a:t>adopt and use such practices, means, methods, operations and processes </a:t>
            </a:r>
            <a:r>
              <a:rPr lang="en-US" altLang="en-US" sz="2400">
                <a:solidFill>
                  <a:srgbClr val="660066"/>
                </a:solidFill>
              </a:rPr>
              <a:t>as are reasonably necessary to render such employment and place of employment safe and healthful, and</a:t>
            </a:r>
            <a:r>
              <a:rPr lang="en-US" altLang="en-US" sz="2400" u="sng">
                <a:solidFill>
                  <a:srgbClr val="660066"/>
                </a:solidFill>
              </a:rPr>
              <a:t> </a:t>
            </a:r>
          </a:p>
          <a:p>
            <a:endParaRPr lang="en-US" altLang="en-US" sz="2400" u="sng">
              <a:solidFill>
                <a:srgbClr val="660066"/>
              </a:solidFill>
            </a:endParaRPr>
          </a:p>
          <a:p>
            <a:pPr lvl="1">
              <a:buFontTx/>
              <a:buChar char="•"/>
            </a:pPr>
            <a:r>
              <a:rPr lang="en-US" altLang="en-US" sz="2400" u="sng">
                <a:solidFill>
                  <a:srgbClr val="660066"/>
                </a:solidFill>
              </a:rPr>
              <a:t>do every other thing reasonably necessary </a:t>
            </a:r>
            <a:r>
              <a:rPr lang="en-US" altLang="en-US" sz="2400">
                <a:solidFill>
                  <a:srgbClr val="660066"/>
                </a:solidFill>
              </a:rPr>
              <a:t>to protect the life,</a:t>
            </a:r>
            <a:r>
              <a:rPr lang="en-US" altLang="en-US" sz="2400"/>
              <a:t> </a:t>
            </a:r>
            <a:r>
              <a:rPr lang="en-US" altLang="en-US" sz="2400">
                <a:solidFill>
                  <a:srgbClr val="660066"/>
                </a:solidFill>
              </a:rPr>
              <a:t>safety and health of such employees. </a:t>
            </a:r>
          </a:p>
          <a:p>
            <a:pPr lvl="1"/>
            <a:endParaRPr lang="en-US" altLang="en-US" sz="2400">
              <a:solidFill>
                <a:srgbClr val="660066"/>
              </a:solidFill>
            </a:endParaRPr>
          </a:p>
        </p:txBody>
      </p:sp>
      <p:sp>
        <p:nvSpPr>
          <p:cNvPr id="93187" name="TextBox 3"/>
          <p:cNvSpPr txBox="1">
            <a:spLocks noChangeArrowheads="1"/>
          </p:cNvSpPr>
          <p:nvPr/>
        </p:nvSpPr>
        <p:spPr bwMode="auto">
          <a:xfrm>
            <a:off x="76200" y="12700"/>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9</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7" name="Rectangle 3"/>
          <p:cNvSpPr>
            <a:spLocks noGrp="1" noChangeArrowheads="1"/>
          </p:cNvSpPr>
          <p:nvPr>
            <p:ph idx="1"/>
          </p:nvPr>
        </p:nvSpPr>
        <p:spPr bwMode="auto">
          <a:xfrm>
            <a:off x="228600" y="1219200"/>
            <a:ext cx="86868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buFontTx/>
              <a:buNone/>
            </a:pPr>
            <a:r>
              <a:rPr lang="en-US" altLang="en-US" sz="2800" smtClean="0"/>
              <a:t>							</a:t>
            </a:r>
          </a:p>
          <a:p>
            <a:pPr marL="990600" lvl="1" indent="-533400" eaLnBrk="1" hangingPunct="1">
              <a:spcBef>
                <a:spcPct val="0"/>
              </a:spcBef>
              <a:buFontTx/>
              <a:buNone/>
            </a:pPr>
            <a:r>
              <a:rPr lang="en-US" altLang="en-US" sz="3200" smtClean="0"/>
              <a:t>Managers at all levels need to be </a:t>
            </a:r>
            <a:r>
              <a:rPr lang="en-US" altLang="en-US" sz="3200" smtClean="0">
                <a:solidFill>
                  <a:srgbClr val="0000FF"/>
                </a:solidFill>
              </a:rPr>
              <a:t>actively involved</a:t>
            </a:r>
            <a:r>
              <a:rPr lang="en-US" altLang="en-US" sz="3200" smtClean="0"/>
              <a:t> in safety management and </a:t>
            </a:r>
            <a:r>
              <a:rPr lang="en-US" altLang="en-US" sz="3200" smtClean="0">
                <a:solidFill>
                  <a:srgbClr val="FF0000"/>
                </a:solidFill>
              </a:rPr>
              <a:t>demonstrate their commitment</a:t>
            </a:r>
            <a:r>
              <a:rPr lang="en-US" altLang="en-US" sz="3200" smtClean="0"/>
              <a:t> to worker safety and health</a:t>
            </a:r>
          </a:p>
          <a:p>
            <a:pPr marL="990600" lvl="1" indent="-533400" eaLnBrk="1" hangingPunct="1">
              <a:spcBef>
                <a:spcPct val="0"/>
              </a:spcBef>
              <a:buFontTx/>
              <a:buNone/>
            </a:pPr>
            <a:r>
              <a:rPr lang="en-US" altLang="en-US" sz="3200" smtClean="0"/>
              <a:t>	</a:t>
            </a:r>
            <a:r>
              <a:rPr lang="en-US" altLang="en-US" sz="3200" smtClean="0">
                <a:solidFill>
                  <a:srgbClr val="006600"/>
                </a:solidFill>
              </a:rPr>
              <a:t>by establishing and </a:t>
            </a:r>
          </a:p>
          <a:p>
            <a:pPr marL="990600" lvl="1" indent="-533400" eaLnBrk="1" hangingPunct="1">
              <a:spcBef>
                <a:spcPct val="0"/>
              </a:spcBef>
              <a:buFontTx/>
              <a:buNone/>
            </a:pPr>
            <a:r>
              <a:rPr lang="en-US" altLang="en-US" sz="3200" smtClean="0">
                <a:solidFill>
                  <a:srgbClr val="006600"/>
                </a:solidFill>
              </a:rPr>
              <a:t>	maintaining programs</a:t>
            </a:r>
            <a:r>
              <a:rPr lang="en-US" altLang="en-US" sz="3200" smtClean="0"/>
              <a:t> </a:t>
            </a:r>
          </a:p>
          <a:p>
            <a:pPr marL="990600" lvl="1" indent="-533400" eaLnBrk="1" hangingPunct="1">
              <a:spcBef>
                <a:spcPct val="0"/>
              </a:spcBef>
              <a:buFontTx/>
              <a:buNone/>
            </a:pPr>
            <a:r>
              <a:rPr lang="en-US" altLang="en-US" sz="3200" smtClean="0"/>
              <a:t>	for identifying hazards</a:t>
            </a:r>
          </a:p>
          <a:p>
            <a:pPr marL="990600" lvl="1" indent="-533400" eaLnBrk="1" hangingPunct="1">
              <a:spcBef>
                <a:spcPct val="0"/>
              </a:spcBef>
              <a:buFontTx/>
              <a:buNone/>
            </a:pPr>
            <a:r>
              <a:rPr lang="en-US" altLang="en-US" sz="3200" smtClean="0"/>
              <a:t>	and reducing risks to</a:t>
            </a:r>
          </a:p>
          <a:p>
            <a:pPr marL="990600" lvl="1" indent="-533400" eaLnBrk="1" hangingPunct="1">
              <a:spcBef>
                <a:spcPct val="0"/>
              </a:spcBef>
              <a:buFontTx/>
              <a:buNone/>
            </a:pPr>
            <a:r>
              <a:rPr lang="en-US" altLang="en-US" sz="3200" smtClean="0"/>
              <a:t>	employees.</a:t>
            </a:r>
            <a:r>
              <a:rPr lang="en-US" altLang="en-US" sz="2400" smtClean="0"/>
              <a:t>	</a:t>
            </a:r>
            <a:r>
              <a:rPr lang="en-US" altLang="en-US" sz="2000" smtClean="0"/>
              <a:t>																								</a:t>
            </a:r>
          </a:p>
        </p:txBody>
      </p:sp>
      <p:sp>
        <p:nvSpPr>
          <p:cNvPr id="95235" name="Rectangle 2"/>
          <p:cNvSpPr>
            <a:spLocks noGrp="1" noChangeArrowheads="1"/>
          </p:cNvSpPr>
          <p:nvPr>
            <p:ph type="title"/>
          </p:nvPr>
        </p:nvSpPr>
        <p:spPr bwMode="auto">
          <a:xfrm>
            <a:off x="685800" y="304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Management Leadership</a:t>
            </a:r>
            <a:endParaRPr lang="en-US" altLang="en-US" b="0" smtClean="0"/>
          </a:p>
        </p:txBody>
      </p:sp>
      <p:graphicFrame>
        <p:nvGraphicFramePr>
          <p:cNvPr id="95236" name="Object 4"/>
          <p:cNvGraphicFramePr>
            <a:graphicFrameLocks noChangeAspect="1"/>
          </p:cNvGraphicFramePr>
          <p:nvPr/>
        </p:nvGraphicFramePr>
        <p:xfrm>
          <a:off x="5799138" y="3200400"/>
          <a:ext cx="3344862" cy="3352800"/>
        </p:xfrm>
        <a:graphic>
          <a:graphicData uri="http://schemas.openxmlformats.org/presentationml/2006/ole">
            <mc:AlternateContent xmlns:mc="http://schemas.openxmlformats.org/markup-compatibility/2006">
              <mc:Choice xmlns:v="urn:schemas-microsoft-com:vml" Requires="v">
                <p:oleObj spid="_x0000_s95238" name="Photo Editor Photo" r:id="rId4" imgW="4334480" imgH="4342857" progId="">
                  <p:embed/>
                </p:oleObj>
              </mc:Choice>
              <mc:Fallback>
                <p:oleObj name="Photo Editor Photo" r:id="rId4" imgW="4334480" imgH="4342857"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9138" y="3200400"/>
                        <a:ext cx="3344862"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5237" name="TextBox 5"/>
          <p:cNvSpPr txBox="1">
            <a:spLocks noChangeArrowheads="1"/>
          </p:cNvSpPr>
          <p:nvPr/>
        </p:nvSpPr>
        <p:spPr bwMode="auto">
          <a:xfrm>
            <a:off x="76200" y="12700"/>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 calcmode="lin" valueType="num">
                                      <p:cBhvr>
                                        <p:cTn id="7" dur="500" fill="hold"/>
                                        <p:tgtEl>
                                          <p:spTgt spid="1699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998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69987">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69987">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169987">
                                            <p:txEl>
                                              <p:pRg st="1" end="1"/>
                                            </p:txEl>
                                          </p:spTgt>
                                        </p:tgtEl>
                                        <p:attrNameLst>
                                          <p:attrName>style.visibility</p:attrName>
                                        </p:attrNameLst>
                                      </p:cBhvr>
                                      <p:to>
                                        <p:strVal val="visible"/>
                                      </p:to>
                                    </p:set>
                                    <p:anim calcmode="lin" valueType="num">
                                      <p:cBhvr>
                                        <p:cTn id="13" dur="500" fill="hold"/>
                                        <p:tgtEl>
                                          <p:spTgt spid="16998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69987">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169987">
                                            <p:txEl>
                                              <p:pRg st="1" end="1"/>
                                            </p:txEl>
                                          </p:spTgt>
                                        </p:tgtEl>
                                        <p:attrNameLst>
                                          <p:attrName>ppt_x</p:attrName>
                                        </p:attrNameLst>
                                      </p:cBhvr>
                                      <p:tavLst>
                                        <p:tav tm="0">
                                          <p:val>
                                            <p:fltVal val="0.5"/>
                                          </p:val>
                                        </p:tav>
                                        <p:tav tm="100000">
                                          <p:val>
                                            <p:strVal val="#ppt_x"/>
                                          </p:val>
                                        </p:tav>
                                      </p:tavLst>
                                    </p:anim>
                                    <p:anim calcmode="lin" valueType="num">
                                      <p:cBhvr>
                                        <p:cTn id="16" dur="500" fill="hold"/>
                                        <p:tgtEl>
                                          <p:spTgt spid="169987">
                                            <p:txEl>
                                              <p:pRg st="1" end="1"/>
                                            </p:txEl>
                                          </p:spTgt>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169987">
                                            <p:txEl>
                                              <p:pRg st="2" end="2"/>
                                            </p:txEl>
                                          </p:spTgt>
                                        </p:tgtEl>
                                        <p:attrNameLst>
                                          <p:attrName>style.visibility</p:attrName>
                                        </p:attrNameLst>
                                      </p:cBhvr>
                                      <p:to>
                                        <p:strVal val="visible"/>
                                      </p:to>
                                    </p:set>
                                    <p:anim calcmode="lin" valueType="num">
                                      <p:cBhvr>
                                        <p:cTn id="19" dur="500" fill="hold"/>
                                        <p:tgtEl>
                                          <p:spTgt spid="16998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69987">
                                            <p:txEl>
                                              <p:pRg st="2" end="2"/>
                                            </p:txEl>
                                          </p:spTgt>
                                        </p:tgtEl>
                                        <p:attrNameLst>
                                          <p:attrName>ppt_h</p:attrName>
                                        </p:attrNameLst>
                                      </p:cBhvr>
                                      <p:tavLst>
                                        <p:tav tm="0">
                                          <p:val>
                                            <p:fltVal val="0"/>
                                          </p:val>
                                        </p:tav>
                                        <p:tav tm="100000">
                                          <p:val>
                                            <p:strVal val="#ppt_h"/>
                                          </p:val>
                                        </p:tav>
                                      </p:tavLst>
                                    </p:anim>
                                    <p:anim calcmode="lin" valueType="num">
                                      <p:cBhvr>
                                        <p:cTn id="21" dur="500" fill="hold"/>
                                        <p:tgtEl>
                                          <p:spTgt spid="169987">
                                            <p:txEl>
                                              <p:pRg st="2" end="2"/>
                                            </p:txEl>
                                          </p:spTgt>
                                        </p:tgtEl>
                                        <p:attrNameLst>
                                          <p:attrName>ppt_x</p:attrName>
                                        </p:attrNameLst>
                                      </p:cBhvr>
                                      <p:tavLst>
                                        <p:tav tm="0">
                                          <p:val>
                                            <p:fltVal val="0.5"/>
                                          </p:val>
                                        </p:tav>
                                        <p:tav tm="100000">
                                          <p:val>
                                            <p:strVal val="#ppt_x"/>
                                          </p:val>
                                        </p:tav>
                                      </p:tavLst>
                                    </p:anim>
                                    <p:anim calcmode="lin" valueType="num">
                                      <p:cBhvr>
                                        <p:cTn id="22" dur="500" fill="hold"/>
                                        <p:tgtEl>
                                          <p:spTgt spid="169987">
                                            <p:txEl>
                                              <p:pRg st="2" end="2"/>
                                            </p:txEl>
                                          </p:spTgt>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169987">
                                            <p:txEl>
                                              <p:pRg st="3" end="3"/>
                                            </p:txEl>
                                          </p:spTgt>
                                        </p:tgtEl>
                                        <p:attrNameLst>
                                          <p:attrName>style.visibility</p:attrName>
                                        </p:attrNameLst>
                                      </p:cBhvr>
                                      <p:to>
                                        <p:strVal val="visible"/>
                                      </p:to>
                                    </p:set>
                                    <p:anim calcmode="lin" valueType="num">
                                      <p:cBhvr>
                                        <p:cTn id="25" dur="500" fill="hold"/>
                                        <p:tgtEl>
                                          <p:spTgt spid="16998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69987">
                                            <p:txEl>
                                              <p:pRg st="3" end="3"/>
                                            </p:txEl>
                                          </p:spTgt>
                                        </p:tgtEl>
                                        <p:attrNameLst>
                                          <p:attrName>ppt_h</p:attrName>
                                        </p:attrNameLst>
                                      </p:cBhvr>
                                      <p:tavLst>
                                        <p:tav tm="0">
                                          <p:val>
                                            <p:fltVal val="0"/>
                                          </p:val>
                                        </p:tav>
                                        <p:tav tm="100000">
                                          <p:val>
                                            <p:strVal val="#ppt_h"/>
                                          </p:val>
                                        </p:tav>
                                      </p:tavLst>
                                    </p:anim>
                                    <p:anim calcmode="lin" valueType="num">
                                      <p:cBhvr>
                                        <p:cTn id="27" dur="500" fill="hold"/>
                                        <p:tgtEl>
                                          <p:spTgt spid="169987">
                                            <p:txEl>
                                              <p:pRg st="3" end="3"/>
                                            </p:txEl>
                                          </p:spTgt>
                                        </p:tgtEl>
                                        <p:attrNameLst>
                                          <p:attrName>ppt_x</p:attrName>
                                        </p:attrNameLst>
                                      </p:cBhvr>
                                      <p:tavLst>
                                        <p:tav tm="0">
                                          <p:val>
                                            <p:fltVal val="0.5"/>
                                          </p:val>
                                        </p:tav>
                                        <p:tav tm="100000">
                                          <p:val>
                                            <p:strVal val="#ppt_x"/>
                                          </p:val>
                                        </p:tav>
                                      </p:tavLst>
                                    </p:anim>
                                    <p:anim calcmode="lin" valueType="num">
                                      <p:cBhvr>
                                        <p:cTn id="28" dur="500" fill="hold"/>
                                        <p:tgtEl>
                                          <p:spTgt spid="169987">
                                            <p:txEl>
                                              <p:pRg st="3" end="3"/>
                                            </p:txEl>
                                          </p:spTgt>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169987">
                                            <p:txEl>
                                              <p:pRg st="4" end="4"/>
                                            </p:txEl>
                                          </p:spTgt>
                                        </p:tgtEl>
                                        <p:attrNameLst>
                                          <p:attrName>style.visibility</p:attrName>
                                        </p:attrNameLst>
                                      </p:cBhvr>
                                      <p:to>
                                        <p:strVal val="visible"/>
                                      </p:to>
                                    </p:set>
                                    <p:anim calcmode="lin" valueType="num">
                                      <p:cBhvr>
                                        <p:cTn id="31" dur="500" fill="hold"/>
                                        <p:tgtEl>
                                          <p:spTgt spid="16998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69987">
                                            <p:txEl>
                                              <p:pRg st="4" end="4"/>
                                            </p:txEl>
                                          </p:spTgt>
                                        </p:tgtEl>
                                        <p:attrNameLst>
                                          <p:attrName>ppt_h</p:attrName>
                                        </p:attrNameLst>
                                      </p:cBhvr>
                                      <p:tavLst>
                                        <p:tav tm="0">
                                          <p:val>
                                            <p:fltVal val="0"/>
                                          </p:val>
                                        </p:tav>
                                        <p:tav tm="100000">
                                          <p:val>
                                            <p:strVal val="#ppt_h"/>
                                          </p:val>
                                        </p:tav>
                                      </p:tavLst>
                                    </p:anim>
                                    <p:anim calcmode="lin" valueType="num">
                                      <p:cBhvr>
                                        <p:cTn id="33" dur="500" fill="hold"/>
                                        <p:tgtEl>
                                          <p:spTgt spid="169987">
                                            <p:txEl>
                                              <p:pRg st="4" end="4"/>
                                            </p:txEl>
                                          </p:spTgt>
                                        </p:tgtEl>
                                        <p:attrNameLst>
                                          <p:attrName>ppt_x</p:attrName>
                                        </p:attrNameLst>
                                      </p:cBhvr>
                                      <p:tavLst>
                                        <p:tav tm="0">
                                          <p:val>
                                            <p:fltVal val="0.5"/>
                                          </p:val>
                                        </p:tav>
                                        <p:tav tm="100000">
                                          <p:val>
                                            <p:strVal val="#ppt_x"/>
                                          </p:val>
                                        </p:tav>
                                      </p:tavLst>
                                    </p:anim>
                                    <p:anim calcmode="lin" valueType="num">
                                      <p:cBhvr>
                                        <p:cTn id="34" dur="500" fill="hold"/>
                                        <p:tgtEl>
                                          <p:spTgt spid="169987">
                                            <p:txEl>
                                              <p:pRg st="4" end="4"/>
                                            </p:txEl>
                                          </p:spTgt>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169987">
                                            <p:txEl>
                                              <p:pRg st="5" end="5"/>
                                            </p:txEl>
                                          </p:spTgt>
                                        </p:tgtEl>
                                        <p:attrNameLst>
                                          <p:attrName>style.visibility</p:attrName>
                                        </p:attrNameLst>
                                      </p:cBhvr>
                                      <p:to>
                                        <p:strVal val="visible"/>
                                      </p:to>
                                    </p:set>
                                    <p:anim calcmode="lin" valueType="num">
                                      <p:cBhvr>
                                        <p:cTn id="37" dur="500" fill="hold"/>
                                        <p:tgtEl>
                                          <p:spTgt spid="169987">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69987">
                                            <p:txEl>
                                              <p:pRg st="5" end="5"/>
                                            </p:txEl>
                                          </p:spTgt>
                                        </p:tgtEl>
                                        <p:attrNameLst>
                                          <p:attrName>ppt_h</p:attrName>
                                        </p:attrNameLst>
                                      </p:cBhvr>
                                      <p:tavLst>
                                        <p:tav tm="0">
                                          <p:val>
                                            <p:fltVal val="0"/>
                                          </p:val>
                                        </p:tav>
                                        <p:tav tm="100000">
                                          <p:val>
                                            <p:strVal val="#ppt_h"/>
                                          </p:val>
                                        </p:tav>
                                      </p:tavLst>
                                    </p:anim>
                                    <p:anim calcmode="lin" valueType="num">
                                      <p:cBhvr>
                                        <p:cTn id="39" dur="500" fill="hold"/>
                                        <p:tgtEl>
                                          <p:spTgt spid="169987">
                                            <p:txEl>
                                              <p:pRg st="5" end="5"/>
                                            </p:txEl>
                                          </p:spTgt>
                                        </p:tgtEl>
                                        <p:attrNameLst>
                                          <p:attrName>ppt_x</p:attrName>
                                        </p:attrNameLst>
                                      </p:cBhvr>
                                      <p:tavLst>
                                        <p:tav tm="0">
                                          <p:val>
                                            <p:fltVal val="0.5"/>
                                          </p:val>
                                        </p:tav>
                                        <p:tav tm="100000">
                                          <p:val>
                                            <p:strVal val="#ppt_x"/>
                                          </p:val>
                                        </p:tav>
                                      </p:tavLst>
                                    </p:anim>
                                    <p:anim calcmode="lin" valueType="num">
                                      <p:cBhvr>
                                        <p:cTn id="40" dur="500" fill="hold"/>
                                        <p:tgtEl>
                                          <p:spTgt spid="169987">
                                            <p:txEl>
                                              <p:pRg st="5" end="5"/>
                                            </p:txEl>
                                          </p:spTgt>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169987">
                                            <p:txEl>
                                              <p:pRg st="6" end="6"/>
                                            </p:txEl>
                                          </p:spTgt>
                                        </p:tgtEl>
                                        <p:attrNameLst>
                                          <p:attrName>style.visibility</p:attrName>
                                        </p:attrNameLst>
                                      </p:cBhvr>
                                      <p:to>
                                        <p:strVal val="visible"/>
                                      </p:to>
                                    </p:set>
                                    <p:anim calcmode="lin" valueType="num">
                                      <p:cBhvr>
                                        <p:cTn id="43" dur="500" fill="hold"/>
                                        <p:tgtEl>
                                          <p:spTgt spid="169987">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69987">
                                            <p:txEl>
                                              <p:pRg st="6" end="6"/>
                                            </p:txEl>
                                          </p:spTgt>
                                        </p:tgtEl>
                                        <p:attrNameLst>
                                          <p:attrName>ppt_h</p:attrName>
                                        </p:attrNameLst>
                                      </p:cBhvr>
                                      <p:tavLst>
                                        <p:tav tm="0">
                                          <p:val>
                                            <p:fltVal val="0"/>
                                          </p:val>
                                        </p:tav>
                                        <p:tav tm="100000">
                                          <p:val>
                                            <p:strVal val="#ppt_h"/>
                                          </p:val>
                                        </p:tav>
                                      </p:tavLst>
                                    </p:anim>
                                    <p:anim calcmode="lin" valueType="num">
                                      <p:cBhvr>
                                        <p:cTn id="45" dur="500" fill="hold"/>
                                        <p:tgtEl>
                                          <p:spTgt spid="169987">
                                            <p:txEl>
                                              <p:pRg st="6" end="6"/>
                                            </p:txEl>
                                          </p:spTgt>
                                        </p:tgtEl>
                                        <p:attrNameLst>
                                          <p:attrName>ppt_x</p:attrName>
                                        </p:attrNameLst>
                                      </p:cBhvr>
                                      <p:tavLst>
                                        <p:tav tm="0">
                                          <p:val>
                                            <p:fltVal val="0.5"/>
                                          </p:val>
                                        </p:tav>
                                        <p:tav tm="100000">
                                          <p:val>
                                            <p:strVal val="#ppt_x"/>
                                          </p:val>
                                        </p:tav>
                                      </p:tavLst>
                                    </p:anim>
                                    <p:anim calcmode="lin" valueType="num">
                                      <p:cBhvr>
                                        <p:cTn id="46" dur="500" fill="hold"/>
                                        <p:tgtEl>
                                          <p:spTgt spid="169987">
                                            <p:txEl>
                                              <p:pRg st="6" end="6"/>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3"/>
          <p:cNvSpPr>
            <a:spLocks noGrp="1" noChangeArrowheads="1"/>
          </p:cNvSpPr>
          <p:nvPr>
            <p:ph idx="1"/>
          </p:nvPr>
        </p:nvSpPr>
        <p:spPr bwMode="auto">
          <a:xfrm>
            <a:off x="152400" y="1371600"/>
            <a:ext cx="87630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00FF"/>
                </a:solidFill>
              </a:rPr>
              <a:t>Upper management support and commitment for safety</a:t>
            </a:r>
            <a:endParaRPr lang="en-US" altLang="en-US" smtClean="0"/>
          </a:p>
          <a:p>
            <a:pPr lvl="1" eaLnBrk="1" hangingPunct="1"/>
            <a:r>
              <a:rPr lang="en-US" altLang="en-US" sz="2000" smtClean="0">
                <a:solidFill>
                  <a:srgbClr val="FF0000"/>
                </a:solidFill>
              </a:rPr>
              <a:t>To provide resources to maintain long-term performance</a:t>
            </a:r>
            <a:endParaRPr lang="en-US" altLang="en-US" sz="2000" smtClean="0"/>
          </a:p>
          <a:p>
            <a:pPr eaLnBrk="1" hangingPunct="1"/>
            <a:r>
              <a:rPr lang="en-US" altLang="en-US" smtClean="0">
                <a:solidFill>
                  <a:srgbClr val="0000FF"/>
                </a:solidFill>
              </a:rPr>
              <a:t>Written standards or guidelines that provide minimum acceptable performance levels</a:t>
            </a:r>
            <a:endParaRPr lang="en-US" altLang="en-US" smtClean="0"/>
          </a:p>
          <a:p>
            <a:pPr lvl="1" eaLnBrk="1" hangingPunct="1"/>
            <a:r>
              <a:rPr lang="en-US" altLang="en-US" sz="2000" smtClean="0">
                <a:solidFill>
                  <a:srgbClr val="FF0000"/>
                </a:solidFill>
              </a:rPr>
              <a:t>So people know what the expectations are</a:t>
            </a:r>
          </a:p>
          <a:p>
            <a:pPr eaLnBrk="1" hangingPunct="1"/>
            <a:r>
              <a:rPr lang="en-US" altLang="en-US" smtClean="0">
                <a:solidFill>
                  <a:srgbClr val="0000FF"/>
                </a:solidFill>
              </a:rPr>
              <a:t>Designing in safety from the start</a:t>
            </a:r>
          </a:p>
          <a:p>
            <a:pPr lvl="1" eaLnBrk="1" hangingPunct="1"/>
            <a:r>
              <a:rPr lang="en-US" altLang="en-US" sz="2000" smtClean="0">
                <a:solidFill>
                  <a:srgbClr val="FF0000"/>
                </a:solidFill>
              </a:rPr>
              <a:t>Rather than fixing problems after operations begin</a:t>
            </a:r>
          </a:p>
          <a:p>
            <a:pPr eaLnBrk="1" hangingPunct="1"/>
            <a:r>
              <a:rPr lang="en-US" altLang="en-US" smtClean="0">
                <a:solidFill>
                  <a:srgbClr val="0000FF"/>
                </a:solidFill>
              </a:rPr>
              <a:t>A good communication system</a:t>
            </a:r>
          </a:p>
          <a:p>
            <a:pPr lvl="1" eaLnBrk="1" hangingPunct="1"/>
            <a:r>
              <a:rPr lang="en-US" altLang="en-US" sz="2000" smtClean="0">
                <a:solidFill>
                  <a:srgbClr val="FF0000"/>
                </a:solidFill>
              </a:rPr>
              <a:t>All levels understand goals and objectives for reaching them</a:t>
            </a:r>
          </a:p>
          <a:p>
            <a:pPr eaLnBrk="1" hangingPunct="1"/>
            <a:r>
              <a:rPr lang="en-US" altLang="en-US" smtClean="0">
                <a:solidFill>
                  <a:srgbClr val="0000FF"/>
                </a:solidFill>
              </a:rPr>
              <a:t>An evaluation process</a:t>
            </a:r>
            <a:endParaRPr lang="en-US" altLang="en-US" smtClean="0"/>
          </a:p>
          <a:p>
            <a:pPr lvl="1" eaLnBrk="1" hangingPunct="1"/>
            <a:r>
              <a:rPr lang="en-US" altLang="en-US" sz="2000" smtClean="0">
                <a:solidFill>
                  <a:srgbClr val="FF0000"/>
                </a:solidFill>
              </a:rPr>
              <a:t>Checks actual performance against internal standards</a:t>
            </a:r>
          </a:p>
          <a:p>
            <a:pPr eaLnBrk="1" hangingPunct="1"/>
            <a:r>
              <a:rPr lang="en-US" altLang="en-US" smtClean="0">
                <a:solidFill>
                  <a:srgbClr val="0000FF"/>
                </a:solidFill>
              </a:rPr>
              <a:t>Involvement at all levels</a:t>
            </a:r>
          </a:p>
        </p:txBody>
      </p:sp>
      <p:sp>
        <p:nvSpPr>
          <p:cNvPr id="8194" name="Rectangle 2"/>
          <p:cNvSpPr>
            <a:spLocks noGrp="1" noChangeArrowheads="1"/>
          </p:cNvSpPr>
          <p:nvPr>
            <p:ph type="title"/>
          </p:nvPr>
        </p:nvSpPr>
        <p:spPr>
          <a:xfrm>
            <a:off x="0" y="228600"/>
            <a:ext cx="9144000" cy="685800"/>
          </a:xfrm>
        </p:spPr>
        <p:txBody>
          <a:bodyPr>
            <a:normAutofit fontScale="90000"/>
          </a:bodyPr>
          <a:lstStyle/>
          <a:p>
            <a:pPr eaLnBrk="1" fontAlgn="auto" hangingPunct="1">
              <a:spcAft>
                <a:spcPts val="0"/>
              </a:spcAft>
              <a:defRPr/>
            </a:pPr>
            <a:r>
              <a:rPr lang="en-US" sz="3200" smtClean="0">
                <a:solidFill>
                  <a:srgbClr val="9900FF"/>
                </a:solidFill>
              </a:rPr>
              <a:t>Leadership Elements Common to </a:t>
            </a:r>
            <a:br>
              <a:rPr lang="en-US" sz="3200" smtClean="0">
                <a:solidFill>
                  <a:srgbClr val="9900FF"/>
                </a:solidFill>
              </a:rPr>
            </a:br>
            <a:r>
              <a:rPr lang="en-US" sz="3200" smtClean="0">
                <a:solidFill>
                  <a:srgbClr val="9900FF"/>
                </a:solidFill>
              </a:rPr>
              <a:t>World Class Safety Programs</a:t>
            </a:r>
            <a:endParaRPr lang="en-US" smtClean="0"/>
          </a:p>
        </p:txBody>
      </p:sp>
      <p:sp>
        <p:nvSpPr>
          <p:cNvPr id="97284" name="TextBox 3"/>
          <p:cNvSpPr txBox="1">
            <a:spLocks noChangeArrowheads="1"/>
          </p:cNvSpPr>
          <p:nvPr/>
        </p:nvSpPr>
        <p:spPr bwMode="auto">
          <a:xfrm>
            <a:off x="5824538" y="6181725"/>
            <a:ext cx="3090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solidFill>
                  <a:srgbClr val="000000"/>
                </a:solidFill>
                <a:latin typeface="Times New Roman" panose="02020603050405020304" pitchFamily="18" charset="0"/>
              </a:rPr>
              <a:t>John Kanouse, VP</a:t>
            </a:r>
          </a:p>
          <a:p>
            <a:r>
              <a:rPr lang="en-US" altLang="en-US">
                <a:solidFill>
                  <a:srgbClr val="000000"/>
                </a:solidFill>
                <a:latin typeface="Times New Roman" panose="02020603050405020304" pitchFamily="18" charset="0"/>
              </a:rPr>
              <a:t>Johnson &amp; Higgins/Marsh &amp; McLennan</a:t>
            </a:r>
          </a:p>
        </p:txBody>
      </p:sp>
      <p:sp>
        <p:nvSpPr>
          <p:cNvPr id="97285" name="TextBox 5"/>
          <p:cNvSpPr txBox="1">
            <a:spLocks noChangeArrowheads="1"/>
          </p:cNvSpPr>
          <p:nvPr/>
        </p:nvSpPr>
        <p:spPr bwMode="auto">
          <a:xfrm>
            <a:off x="76200" y="73025"/>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9</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28"/>
          <p:cNvSpPr>
            <a:spLocks noChangeArrowheads="1"/>
          </p:cNvSpPr>
          <p:nvPr/>
        </p:nvSpPr>
        <p:spPr bwMode="auto">
          <a:xfrm>
            <a:off x="417513" y="3581400"/>
            <a:ext cx="8307387"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spcBef>
                <a:spcPct val="50000"/>
              </a:spcBef>
            </a:pPr>
            <a:r>
              <a:rPr lang="en-US" altLang="en-US" sz="2800" b="1" i="1">
                <a:solidFill>
                  <a:srgbClr val="A50021"/>
                </a:solidFill>
              </a:rPr>
              <a:t>What is </a:t>
            </a:r>
            <a:r>
              <a:rPr lang="en-US" altLang="en-US" sz="2800" b="1" i="1" u="sng">
                <a:solidFill>
                  <a:srgbClr val="A50021"/>
                </a:solidFill>
              </a:rPr>
              <a:t>T</a:t>
            </a:r>
            <a:r>
              <a:rPr lang="en-US" altLang="en-US" sz="2800" b="1" i="1">
                <a:solidFill>
                  <a:srgbClr val="A50021"/>
                </a:solidFill>
              </a:rPr>
              <a:t>op </a:t>
            </a:r>
            <a:r>
              <a:rPr lang="en-US" altLang="en-US" sz="2800" b="1" i="1" u="sng">
                <a:solidFill>
                  <a:srgbClr val="A50021"/>
                </a:solidFill>
              </a:rPr>
              <a:t>M</a:t>
            </a:r>
            <a:r>
              <a:rPr lang="en-US" altLang="en-US" sz="2800" b="1" i="1">
                <a:solidFill>
                  <a:srgbClr val="A50021"/>
                </a:solidFill>
              </a:rPr>
              <a:t>anagement </a:t>
            </a:r>
            <a:r>
              <a:rPr lang="en-US" altLang="en-US" sz="2800" b="1" i="1" u="sng">
                <a:solidFill>
                  <a:srgbClr val="A50021"/>
                </a:solidFill>
              </a:rPr>
              <a:t>C</a:t>
            </a:r>
            <a:r>
              <a:rPr lang="en-US" altLang="en-US" sz="2800" b="1" i="1">
                <a:solidFill>
                  <a:srgbClr val="A50021"/>
                </a:solidFill>
              </a:rPr>
              <a:t>ommitment?</a:t>
            </a:r>
          </a:p>
          <a:p>
            <a:pPr>
              <a:lnSpc>
                <a:spcPct val="90000"/>
              </a:lnSpc>
              <a:spcBef>
                <a:spcPct val="50000"/>
              </a:spcBef>
            </a:pPr>
            <a:r>
              <a:rPr lang="en-US" altLang="en-US" sz="2800" b="1" i="1"/>
              <a:t>	</a:t>
            </a:r>
            <a:r>
              <a:rPr lang="en-US" altLang="en-US" sz="3200" b="1">
                <a:solidFill>
                  <a:srgbClr val="006666"/>
                </a:solidFill>
              </a:rPr>
              <a:t>T </a:t>
            </a:r>
            <a:r>
              <a:rPr lang="en-US" altLang="en-US" sz="3200" b="1"/>
              <a:t>                   </a:t>
            </a:r>
            <a:r>
              <a:rPr lang="en-US" altLang="en-US" sz="3200" b="1">
                <a:solidFill>
                  <a:srgbClr val="006600"/>
                </a:solidFill>
              </a:rPr>
              <a:t>M                    </a:t>
            </a:r>
            <a:r>
              <a:rPr lang="en-US" altLang="en-US" sz="3200" b="1">
                <a:solidFill>
                  <a:srgbClr val="000080"/>
                </a:solidFill>
              </a:rPr>
              <a:t>C </a:t>
            </a:r>
            <a:r>
              <a:rPr lang="en-US" altLang="en-US" sz="3200">
                <a:solidFill>
                  <a:schemeClr val="bg2"/>
                </a:solidFill>
              </a:rPr>
              <a:t>Expression</a:t>
            </a:r>
            <a:r>
              <a:rPr lang="en-US" altLang="en-US" sz="2400">
                <a:solidFill>
                  <a:schemeClr val="bg2"/>
                </a:solidFill>
              </a:rPr>
              <a:t> of leadership</a:t>
            </a:r>
          </a:p>
        </p:txBody>
      </p:sp>
      <p:graphicFrame>
        <p:nvGraphicFramePr>
          <p:cNvPr id="99331" name="Object 1029"/>
          <p:cNvGraphicFramePr>
            <a:graphicFrameLocks/>
          </p:cNvGraphicFramePr>
          <p:nvPr/>
        </p:nvGraphicFramePr>
        <p:xfrm>
          <a:off x="2971800" y="381000"/>
          <a:ext cx="2590800" cy="3028950"/>
        </p:xfrm>
        <a:graphic>
          <a:graphicData uri="http://schemas.openxmlformats.org/presentationml/2006/ole">
            <mc:AlternateContent xmlns:mc="http://schemas.openxmlformats.org/markup-compatibility/2006">
              <mc:Choice xmlns:v="urn:schemas-microsoft-com:vml" Requires="v">
                <p:oleObj spid="_x0000_s99337" name="Clip" r:id="rId4" imgW="1250629" imgH="2286889" progId="MS_ClipArt_Gallery.2">
                  <p:embed/>
                </p:oleObj>
              </mc:Choice>
              <mc:Fallback>
                <p:oleObj name="Clip" r:id="rId4" imgW="1250629" imgH="2286889" progId="MS_ClipArt_Gallery.2">
                  <p:embed/>
                  <p:pic>
                    <p:nvPicPr>
                      <p:cNvPr id="0" name="Object 102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81000"/>
                        <a:ext cx="25908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32" name="Text Box 1033"/>
          <p:cNvSpPr txBox="1">
            <a:spLocks noChangeArrowheads="1"/>
          </p:cNvSpPr>
          <p:nvPr/>
        </p:nvSpPr>
        <p:spPr bwMode="auto">
          <a:xfrm>
            <a:off x="1584325" y="4195763"/>
            <a:ext cx="88423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3200" b="1">
                <a:solidFill>
                  <a:srgbClr val="660066"/>
                </a:solidFill>
              </a:rPr>
              <a:t>ime</a:t>
            </a:r>
          </a:p>
        </p:txBody>
      </p:sp>
      <p:sp>
        <p:nvSpPr>
          <p:cNvPr id="99333" name="Text Box 1034"/>
          <p:cNvSpPr txBox="1">
            <a:spLocks noChangeArrowheads="1"/>
          </p:cNvSpPr>
          <p:nvPr/>
        </p:nvSpPr>
        <p:spPr bwMode="auto">
          <a:xfrm>
            <a:off x="4216400" y="4183063"/>
            <a:ext cx="11303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3200" b="1">
                <a:solidFill>
                  <a:srgbClr val="660066"/>
                </a:solidFill>
              </a:rPr>
              <a:t>oney</a:t>
            </a:r>
          </a:p>
        </p:txBody>
      </p:sp>
      <p:sp>
        <p:nvSpPr>
          <p:cNvPr id="99334" name="Text Box 1035"/>
          <p:cNvSpPr txBox="1">
            <a:spLocks noChangeArrowheads="1"/>
          </p:cNvSpPr>
          <p:nvPr/>
        </p:nvSpPr>
        <p:spPr bwMode="auto">
          <a:xfrm>
            <a:off x="6751638" y="4194175"/>
            <a:ext cx="15367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3200" b="1">
                <a:solidFill>
                  <a:srgbClr val="660066"/>
                </a:solidFill>
              </a:rPr>
              <a:t>oncern</a:t>
            </a:r>
          </a:p>
        </p:txBody>
      </p:sp>
      <p:sp>
        <p:nvSpPr>
          <p:cNvPr id="99335" name="Rectangle 1"/>
          <p:cNvSpPr>
            <a:spLocks noChangeArrowheads="1"/>
          </p:cNvSpPr>
          <p:nvPr/>
        </p:nvSpPr>
        <p:spPr bwMode="auto">
          <a:xfrm>
            <a:off x="4165600" y="3275013"/>
            <a:ext cx="812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Calibri" panose="020F0502020204030204" pitchFamily="34" charset="0"/>
                <a:ea typeface="Calibri" panose="020F0502020204030204" pitchFamily="34" charset="0"/>
                <a:cs typeface="Times New Roman" panose="02020603050405020304" pitchFamily="18" charset="0"/>
              </a:rPr>
              <a:t>ecessary</a:t>
            </a:r>
            <a:endParaRPr lang="en-US" altLang="en-US">
              <a:ea typeface="Calibri" panose="020F0502020204030204" pitchFamily="34" charset="0"/>
              <a:cs typeface="Times New Roman" panose="02020603050405020304" pitchFamily="18" charset="0"/>
            </a:endParaRPr>
          </a:p>
        </p:txBody>
      </p:sp>
      <p:sp>
        <p:nvSpPr>
          <p:cNvPr id="99336" name="TextBox 8"/>
          <p:cNvSpPr txBox="1">
            <a:spLocks noChangeArrowheads="1"/>
          </p:cNvSpPr>
          <p:nvPr/>
        </p:nvSpPr>
        <p:spPr bwMode="auto">
          <a:xfrm>
            <a:off x="76200" y="73025"/>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9</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1029"/>
          <p:cNvSpPr txBox="1">
            <a:spLocks noChangeArrowheads="1"/>
          </p:cNvSpPr>
          <p:nvPr/>
        </p:nvSpPr>
        <p:spPr bwMode="auto">
          <a:xfrm>
            <a:off x="685800" y="508000"/>
            <a:ext cx="82296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spcBef>
                <a:spcPct val="50000"/>
              </a:spcBef>
            </a:pPr>
            <a:r>
              <a:rPr lang="en-US" altLang="en-US" sz="2800" b="1" i="1">
                <a:solidFill>
                  <a:srgbClr val="003366"/>
                </a:solidFill>
              </a:rPr>
              <a:t>What motivates management to make a commitment to safety?</a:t>
            </a:r>
          </a:p>
          <a:p>
            <a:pPr lvl="2" algn="ctr">
              <a:lnSpc>
                <a:spcPct val="90000"/>
              </a:lnSpc>
            </a:pPr>
            <a:endParaRPr lang="en-US" altLang="en-US" sz="2800">
              <a:solidFill>
                <a:srgbClr val="003366"/>
              </a:solidFill>
            </a:endParaRPr>
          </a:p>
        </p:txBody>
      </p:sp>
      <p:pic>
        <p:nvPicPr>
          <p:cNvPr id="101379" name="Picture 1045" descr="j00788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667000"/>
            <a:ext cx="121920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1380" name="Picture 1046" descr="j00787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3962400"/>
            <a:ext cx="14478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1047" descr="j007874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1447800"/>
            <a:ext cx="12192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2" name="Text Box 1048"/>
          <p:cNvSpPr txBox="1">
            <a:spLocks noChangeArrowheads="1"/>
          </p:cNvSpPr>
          <p:nvPr/>
        </p:nvSpPr>
        <p:spPr bwMode="auto">
          <a:xfrm>
            <a:off x="3581400" y="2057400"/>
            <a:ext cx="3030538"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2800" b="1">
                <a:solidFill>
                  <a:srgbClr val="660066"/>
                </a:solidFill>
              </a:rPr>
              <a:t>Social obligation</a:t>
            </a:r>
          </a:p>
          <a:p>
            <a:pPr>
              <a:lnSpc>
                <a:spcPct val="90000"/>
              </a:lnSpc>
            </a:pPr>
            <a:endParaRPr lang="en-US" altLang="en-US" sz="2800" b="1">
              <a:solidFill>
                <a:srgbClr val="660066"/>
              </a:solidFill>
            </a:endParaRPr>
          </a:p>
          <a:p>
            <a:pPr>
              <a:lnSpc>
                <a:spcPct val="90000"/>
              </a:lnSpc>
            </a:pPr>
            <a:endParaRPr lang="en-US" altLang="en-US" sz="2800" b="1"/>
          </a:p>
          <a:p>
            <a:pPr>
              <a:lnSpc>
                <a:spcPct val="90000"/>
              </a:lnSpc>
            </a:pPr>
            <a:r>
              <a:rPr lang="en-US" altLang="en-US" sz="2800" b="1">
                <a:solidFill>
                  <a:srgbClr val="336600"/>
                </a:solidFill>
              </a:rPr>
              <a:t>Fiscal obligation</a:t>
            </a:r>
          </a:p>
          <a:p>
            <a:pPr>
              <a:lnSpc>
                <a:spcPct val="90000"/>
              </a:lnSpc>
            </a:pPr>
            <a:endParaRPr lang="en-US" altLang="en-US" sz="2800" b="1">
              <a:solidFill>
                <a:srgbClr val="336600"/>
              </a:solidFill>
            </a:endParaRPr>
          </a:p>
          <a:p>
            <a:pPr>
              <a:lnSpc>
                <a:spcPct val="90000"/>
              </a:lnSpc>
            </a:pPr>
            <a:endParaRPr lang="en-US" altLang="en-US" sz="2800" b="1"/>
          </a:p>
          <a:p>
            <a:pPr>
              <a:lnSpc>
                <a:spcPct val="90000"/>
              </a:lnSpc>
            </a:pPr>
            <a:r>
              <a:rPr lang="en-US" altLang="en-US" sz="2800" b="1">
                <a:solidFill>
                  <a:srgbClr val="800000"/>
                </a:solidFill>
              </a:rPr>
              <a:t>Legal obligation</a:t>
            </a:r>
          </a:p>
        </p:txBody>
      </p:sp>
      <p:sp>
        <p:nvSpPr>
          <p:cNvPr id="101383" name="Text Box 1049"/>
          <p:cNvSpPr txBox="1">
            <a:spLocks noChangeArrowheads="1"/>
          </p:cNvSpPr>
          <p:nvPr/>
        </p:nvSpPr>
        <p:spPr bwMode="auto">
          <a:xfrm>
            <a:off x="469900" y="5448300"/>
            <a:ext cx="7696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800" b="1" i="1">
                <a:solidFill>
                  <a:srgbClr val="336600"/>
                </a:solidFill>
              </a:rPr>
              <a:t>How can you tell which obligation is driving decisions about safety?</a:t>
            </a:r>
          </a:p>
        </p:txBody>
      </p:sp>
      <p:sp>
        <p:nvSpPr>
          <p:cNvPr id="101384" name="TextBox 8"/>
          <p:cNvSpPr txBox="1">
            <a:spLocks noChangeArrowheads="1"/>
          </p:cNvSpPr>
          <p:nvPr/>
        </p:nvSpPr>
        <p:spPr bwMode="auto">
          <a:xfrm>
            <a:off x="76200" y="73025"/>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9</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8"/>
          <p:cNvSpPr txBox="1">
            <a:spLocks noChangeArrowheads="1"/>
          </p:cNvSpPr>
          <p:nvPr/>
        </p:nvSpPr>
        <p:spPr bwMode="auto">
          <a:xfrm>
            <a:off x="1231900" y="342900"/>
            <a:ext cx="78359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Tx/>
              <a:buNone/>
            </a:pPr>
            <a:r>
              <a:rPr lang="en-US" altLang="en-US" sz="2800" b="1" i="1">
                <a:solidFill>
                  <a:schemeClr val="accent2"/>
                </a:solidFill>
              </a:rPr>
              <a:t>What motivates management to make a commitment to safety?</a:t>
            </a:r>
          </a:p>
          <a:p>
            <a:pPr lvl="2">
              <a:lnSpc>
                <a:spcPct val="90000"/>
              </a:lnSpc>
              <a:spcBef>
                <a:spcPct val="0"/>
              </a:spcBef>
              <a:buFontTx/>
              <a:buNone/>
            </a:pPr>
            <a:endParaRPr lang="en-US" altLang="en-US" sz="2800">
              <a:solidFill>
                <a:schemeClr val="accent2"/>
              </a:solidFill>
            </a:endParaRPr>
          </a:p>
        </p:txBody>
      </p:sp>
      <p:sp>
        <p:nvSpPr>
          <p:cNvPr id="103427" name="Rectangle 33"/>
          <p:cNvSpPr>
            <a:spLocks noChangeArrowheads="1"/>
          </p:cNvSpPr>
          <p:nvPr/>
        </p:nvSpPr>
        <p:spPr bwMode="auto">
          <a:xfrm>
            <a:off x="4294188" y="5083175"/>
            <a:ext cx="4724400" cy="1284288"/>
          </a:xfrm>
          <a:prstGeom prst="rect">
            <a:avLst/>
          </a:prstGeom>
          <a:solidFill>
            <a:schemeClr val="bg1"/>
          </a:solidFill>
          <a:ln w="12700">
            <a:solidFill>
              <a:schemeClr val="tx2"/>
            </a:solidFill>
            <a:miter lim="800000"/>
            <a:headEnd/>
            <a:tailEnd/>
          </a:ln>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1143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Tx/>
              <a:buNone/>
            </a:pPr>
            <a:r>
              <a:rPr lang="en-US" altLang="en-US" sz="1400" b="1">
                <a:solidFill>
                  <a:srgbClr val="000000"/>
                </a:solidFill>
              </a:rPr>
              <a:t>To fulfill the </a:t>
            </a:r>
            <a:r>
              <a:rPr lang="en-US" altLang="en-US" sz="1400" b="1">
                <a:solidFill>
                  <a:srgbClr val="0000FF"/>
                </a:solidFill>
              </a:rPr>
              <a:t>social</a:t>
            </a:r>
            <a:r>
              <a:rPr lang="en-US" altLang="en-US" sz="1400" b="1">
                <a:solidFill>
                  <a:srgbClr val="000000"/>
                </a:solidFill>
              </a:rPr>
              <a:t> obligation</a:t>
            </a:r>
            <a:endParaRPr lang="en-US" altLang="en-US" sz="1400">
              <a:solidFill>
                <a:srgbClr val="000000"/>
              </a:solidFill>
            </a:endParaRPr>
          </a:p>
          <a:p>
            <a:pPr lvl="1">
              <a:lnSpc>
                <a:spcPct val="90000"/>
              </a:lnSpc>
              <a:spcBef>
                <a:spcPct val="0"/>
              </a:spcBef>
              <a:buFontTx/>
              <a:buNone/>
            </a:pPr>
            <a:r>
              <a:rPr lang="en-US" altLang="en-US" sz="2400">
                <a:solidFill>
                  <a:srgbClr val="000000"/>
                </a:solidFill>
              </a:rPr>
              <a:t> We must save lives</a:t>
            </a:r>
          </a:p>
          <a:p>
            <a:pPr lvl="1">
              <a:lnSpc>
                <a:spcPct val="90000"/>
              </a:lnSpc>
              <a:spcBef>
                <a:spcPct val="0"/>
              </a:spcBef>
              <a:buFontTx/>
              <a:buNone/>
            </a:pPr>
            <a:r>
              <a:rPr lang="en-US" altLang="en-US" sz="2400">
                <a:solidFill>
                  <a:srgbClr val="000000"/>
                </a:solidFill>
              </a:rPr>
              <a:t> Do whatever it takes</a:t>
            </a:r>
          </a:p>
          <a:p>
            <a:pPr>
              <a:lnSpc>
                <a:spcPct val="90000"/>
              </a:lnSpc>
              <a:spcBef>
                <a:spcPct val="0"/>
              </a:spcBef>
              <a:buFontTx/>
              <a:buNone/>
            </a:pPr>
            <a:r>
              <a:rPr lang="en-US" altLang="en-US" sz="2400" b="1">
                <a:solidFill>
                  <a:srgbClr val="FF0000"/>
                </a:solidFill>
              </a:rPr>
              <a:t>This is the most effective strategy!</a:t>
            </a:r>
          </a:p>
        </p:txBody>
      </p:sp>
      <p:sp>
        <p:nvSpPr>
          <p:cNvPr id="103428" name="Rectangle 34"/>
          <p:cNvSpPr>
            <a:spLocks noChangeArrowheads="1"/>
          </p:cNvSpPr>
          <p:nvPr/>
        </p:nvSpPr>
        <p:spPr bwMode="auto">
          <a:xfrm>
            <a:off x="381000" y="3810000"/>
            <a:ext cx="3860800" cy="1284288"/>
          </a:xfrm>
          <a:prstGeom prst="rect">
            <a:avLst/>
          </a:prstGeom>
          <a:solidFill>
            <a:schemeClr val="bg1"/>
          </a:solidFill>
          <a:ln w="12700">
            <a:solidFill>
              <a:schemeClr val="tx2"/>
            </a:solidFill>
            <a:miter lim="800000"/>
            <a:headEnd/>
            <a:tailEnd/>
          </a:ln>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1143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Tx/>
              <a:buNone/>
            </a:pPr>
            <a:r>
              <a:rPr lang="en-US" altLang="en-US" sz="1400" b="1">
                <a:solidFill>
                  <a:srgbClr val="000000"/>
                </a:solidFill>
              </a:rPr>
              <a:t>To fulfill the </a:t>
            </a:r>
            <a:r>
              <a:rPr lang="en-US" altLang="en-US" sz="1400" b="1">
                <a:solidFill>
                  <a:srgbClr val="0000FF"/>
                </a:solidFill>
              </a:rPr>
              <a:t>fiscal</a:t>
            </a:r>
            <a:r>
              <a:rPr lang="en-US" altLang="en-US" sz="1400" b="1">
                <a:solidFill>
                  <a:srgbClr val="000000"/>
                </a:solidFill>
              </a:rPr>
              <a:t> obligation</a:t>
            </a:r>
            <a:endParaRPr lang="en-US" altLang="en-US" sz="1400">
              <a:solidFill>
                <a:srgbClr val="000000"/>
              </a:solidFill>
            </a:endParaRPr>
          </a:p>
          <a:p>
            <a:pPr lvl="1">
              <a:lnSpc>
                <a:spcPct val="90000"/>
              </a:lnSpc>
              <a:spcBef>
                <a:spcPct val="0"/>
              </a:spcBef>
              <a:buFontTx/>
              <a:buNone/>
            </a:pPr>
            <a:r>
              <a:rPr lang="en-US" altLang="en-US" sz="2400">
                <a:solidFill>
                  <a:srgbClr val="000000"/>
                </a:solidFill>
              </a:rPr>
              <a:t> We must save money</a:t>
            </a:r>
          </a:p>
          <a:p>
            <a:pPr lvl="1">
              <a:lnSpc>
                <a:spcPct val="90000"/>
              </a:lnSpc>
              <a:spcBef>
                <a:spcPct val="0"/>
              </a:spcBef>
              <a:buFontTx/>
              <a:buNone/>
            </a:pPr>
            <a:r>
              <a:rPr lang="en-US" altLang="en-US" sz="2400">
                <a:solidFill>
                  <a:srgbClr val="000000"/>
                </a:solidFill>
              </a:rPr>
              <a:t> Do what we have to </a:t>
            </a:r>
          </a:p>
          <a:p>
            <a:pPr>
              <a:lnSpc>
                <a:spcPct val="90000"/>
              </a:lnSpc>
              <a:spcBef>
                <a:spcPct val="0"/>
              </a:spcBef>
              <a:buFontTx/>
              <a:buNone/>
            </a:pPr>
            <a:r>
              <a:rPr lang="en-US" altLang="en-US" sz="2400" b="1">
                <a:solidFill>
                  <a:srgbClr val="FF0000"/>
                </a:solidFill>
              </a:rPr>
              <a:t>This is a better strategy</a:t>
            </a:r>
          </a:p>
        </p:txBody>
      </p:sp>
      <p:sp>
        <p:nvSpPr>
          <p:cNvPr id="103429" name="Rectangle 35"/>
          <p:cNvSpPr>
            <a:spLocks noChangeArrowheads="1"/>
          </p:cNvSpPr>
          <p:nvPr/>
        </p:nvSpPr>
        <p:spPr bwMode="auto">
          <a:xfrm>
            <a:off x="4318000" y="2628900"/>
            <a:ext cx="4700588" cy="1284288"/>
          </a:xfrm>
          <a:prstGeom prst="rect">
            <a:avLst/>
          </a:prstGeom>
          <a:solidFill>
            <a:schemeClr val="bg1"/>
          </a:solidFill>
          <a:ln w="12700">
            <a:solidFill>
              <a:schemeClr val="tx2"/>
            </a:solidFill>
            <a:miter lim="800000"/>
            <a:headEnd/>
            <a:tailEnd/>
          </a:ln>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119063" indent="-4763">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Tx/>
              <a:buNone/>
            </a:pPr>
            <a:r>
              <a:rPr lang="en-US" altLang="en-US" sz="1400" b="1">
                <a:solidFill>
                  <a:srgbClr val="000000"/>
                </a:solidFill>
              </a:rPr>
              <a:t>To fulfill the </a:t>
            </a:r>
            <a:r>
              <a:rPr lang="en-US" altLang="en-US" sz="1400" b="1">
                <a:solidFill>
                  <a:srgbClr val="0000FF"/>
                </a:solidFill>
              </a:rPr>
              <a:t>legal</a:t>
            </a:r>
            <a:r>
              <a:rPr lang="en-US" altLang="en-US" sz="1400" b="1">
                <a:solidFill>
                  <a:srgbClr val="000000"/>
                </a:solidFill>
              </a:rPr>
              <a:t> obligation</a:t>
            </a:r>
          </a:p>
          <a:p>
            <a:pPr lvl="1">
              <a:lnSpc>
                <a:spcPct val="90000"/>
              </a:lnSpc>
              <a:spcBef>
                <a:spcPct val="0"/>
              </a:spcBef>
              <a:buFontTx/>
              <a:buNone/>
            </a:pPr>
            <a:r>
              <a:rPr lang="en-US" altLang="en-US" sz="2400">
                <a:solidFill>
                  <a:srgbClr val="000000"/>
                </a:solidFill>
              </a:rPr>
              <a:t> We must stay out of trouble</a:t>
            </a:r>
          </a:p>
          <a:p>
            <a:pPr lvl="1">
              <a:lnSpc>
                <a:spcPct val="90000"/>
              </a:lnSpc>
              <a:spcBef>
                <a:spcPct val="0"/>
              </a:spcBef>
              <a:buFontTx/>
              <a:buNone/>
            </a:pPr>
            <a:r>
              <a:rPr lang="en-US" altLang="en-US" sz="2400">
                <a:solidFill>
                  <a:srgbClr val="000000"/>
                </a:solidFill>
              </a:rPr>
              <a:t> Do only what we have to</a:t>
            </a:r>
            <a:endParaRPr lang="en-US" altLang="en-US" sz="1400">
              <a:solidFill>
                <a:srgbClr val="000000"/>
              </a:solidFill>
            </a:endParaRPr>
          </a:p>
          <a:p>
            <a:pPr>
              <a:lnSpc>
                <a:spcPct val="90000"/>
              </a:lnSpc>
              <a:spcBef>
                <a:spcPct val="0"/>
              </a:spcBef>
              <a:buFontTx/>
              <a:buNone/>
            </a:pPr>
            <a:r>
              <a:rPr lang="en-US" altLang="en-US" sz="2400" b="1">
                <a:solidFill>
                  <a:srgbClr val="FF0000"/>
                </a:solidFill>
              </a:rPr>
              <a:t>This is the least effective strategy</a:t>
            </a:r>
          </a:p>
        </p:txBody>
      </p:sp>
      <p:sp>
        <p:nvSpPr>
          <p:cNvPr id="103430" name="Text Box 70"/>
          <p:cNvSpPr txBox="1">
            <a:spLocks noChangeArrowheads="1"/>
          </p:cNvSpPr>
          <p:nvPr/>
        </p:nvSpPr>
        <p:spPr bwMode="auto">
          <a:xfrm>
            <a:off x="304800" y="1295400"/>
            <a:ext cx="802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rgbClr val="000000"/>
                </a:solidFill>
              </a:rPr>
              <a:t>Employers are motivated by many factors. These may be </a:t>
            </a:r>
            <a:r>
              <a:rPr lang="en-US" altLang="en-US" sz="2400">
                <a:solidFill>
                  <a:srgbClr val="0000FF"/>
                </a:solidFill>
              </a:rPr>
              <a:t>social</a:t>
            </a:r>
            <a:r>
              <a:rPr lang="en-US" altLang="en-US" sz="2400">
                <a:solidFill>
                  <a:srgbClr val="000000"/>
                </a:solidFill>
              </a:rPr>
              <a:t>, </a:t>
            </a:r>
            <a:r>
              <a:rPr lang="en-US" altLang="en-US" sz="2400">
                <a:solidFill>
                  <a:srgbClr val="0000FF"/>
                </a:solidFill>
              </a:rPr>
              <a:t>fiscal</a:t>
            </a:r>
            <a:r>
              <a:rPr lang="en-US" altLang="en-US" sz="2400">
                <a:solidFill>
                  <a:srgbClr val="000000"/>
                </a:solidFill>
              </a:rPr>
              <a:t>, and </a:t>
            </a:r>
            <a:r>
              <a:rPr lang="en-US" altLang="en-US" sz="2400">
                <a:solidFill>
                  <a:srgbClr val="0000FF"/>
                </a:solidFill>
              </a:rPr>
              <a:t>legal</a:t>
            </a:r>
            <a:r>
              <a:rPr lang="en-US" altLang="en-US" sz="2400">
                <a:solidFill>
                  <a:srgbClr val="000000"/>
                </a:solidFill>
              </a:rPr>
              <a:t> obligations. The obligation considered most important, influences the level of management commitment. </a:t>
            </a:r>
          </a:p>
        </p:txBody>
      </p:sp>
      <p:sp>
        <p:nvSpPr>
          <p:cNvPr id="103431" name="Text Box 72"/>
          <p:cNvSpPr txBox="1">
            <a:spLocks noChangeArrowheads="1"/>
          </p:cNvSpPr>
          <p:nvPr/>
        </p:nvSpPr>
        <p:spPr bwMode="auto">
          <a:xfrm>
            <a:off x="304800" y="5791200"/>
            <a:ext cx="3792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i="1">
                <a:solidFill>
                  <a:srgbClr val="006600"/>
                </a:solidFill>
              </a:rPr>
              <a:t>How can you tell which obligation is driving decisions about safety?</a:t>
            </a:r>
          </a:p>
        </p:txBody>
      </p:sp>
      <p:cxnSp>
        <p:nvCxnSpPr>
          <p:cNvPr id="11" name="Shape 10"/>
          <p:cNvCxnSpPr>
            <a:stCxn id="103429" idx="1"/>
            <a:endCxn id="103428" idx="0"/>
          </p:cNvCxnSpPr>
          <p:nvPr/>
        </p:nvCxnSpPr>
        <p:spPr bwMode="auto">
          <a:xfrm rot="10800000" flipV="1">
            <a:off x="2311400" y="3270250"/>
            <a:ext cx="2006600" cy="539750"/>
          </a:xfrm>
          <a:prstGeom prst="bentConnector2">
            <a:avLst/>
          </a:prstGeom>
          <a:ln w="38100">
            <a:headEnd type="none" w="sm" len="sm"/>
            <a:tailEnd type="arrow"/>
          </a:ln>
        </p:spPr>
        <p:style>
          <a:lnRef idx="1">
            <a:schemeClr val="dk1"/>
          </a:lnRef>
          <a:fillRef idx="0">
            <a:schemeClr val="dk1"/>
          </a:fillRef>
          <a:effectRef idx="0">
            <a:schemeClr val="dk1"/>
          </a:effectRef>
          <a:fontRef idx="minor">
            <a:schemeClr val="tx1"/>
          </a:fontRef>
        </p:style>
      </p:cxnSp>
      <p:cxnSp>
        <p:nvCxnSpPr>
          <p:cNvPr id="12" name="Shape 11"/>
          <p:cNvCxnSpPr>
            <a:stCxn id="103428" idx="2"/>
            <a:endCxn id="103427" idx="1"/>
          </p:cNvCxnSpPr>
          <p:nvPr/>
        </p:nvCxnSpPr>
        <p:spPr bwMode="auto">
          <a:xfrm rot="16200000" flipH="1">
            <a:off x="2986881" y="4418807"/>
            <a:ext cx="631825" cy="1982788"/>
          </a:xfrm>
          <a:prstGeom prst="bentConnector2">
            <a:avLst/>
          </a:prstGeom>
          <a:ln w="38100">
            <a:headEnd type="none" w="sm" len="sm"/>
            <a:tailEnd type="arrow"/>
          </a:ln>
        </p:spPr>
        <p:style>
          <a:lnRef idx="1">
            <a:schemeClr val="dk1"/>
          </a:lnRef>
          <a:fillRef idx="0">
            <a:schemeClr val="dk1"/>
          </a:fillRef>
          <a:effectRef idx="0">
            <a:schemeClr val="dk1"/>
          </a:effectRef>
          <a:fontRef idx="minor">
            <a:schemeClr val="tx1"/>
          </a:fontRef>
        </p:style>
      </p:cxnSp>
      <p:sp>
        <p:nvSpPr>
          <p:cNvPr id="103434" name="TextBox 12"/>
          <p:cNvSpPr txBox="1">
            <a:spLocks noChangeArrowheads="1"/>
          </p:cNvSpPr>
          <p:nvPr/>
        </p:nvSpPr>
        <p:spPr bwMode="auto">
          <a:xfrm>
            <a:off x="76200" y="73025"/>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latin typeface="Arial Black" panose="020B0A04020102020204" pitchFamily="34" charset="0"/>
              </a:rPr>
              <a:t>Page 9</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609600" y="2209800"/>
            <a:ext cx="8229600" cy="408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indent="-228600">
              <a:defRPr sz="1400">
                <a:solidFill>
                  <a:schemeClr val="tx1"/>
                </a:solidFill>
                <a:latin typeface="Arial" panose="020B0604020202020204" pitchFamily="34" charset="0"/>
              </a:defRPr>
            </a:lvl2pPr>
            <a:lvl3pPr indent="-228600">
              <a:defRPr sz="1400">
                <a:solidFill>
                  <a:schemeClr val="tx1"/>
                </a:solidFill>
                <a:latin typeface="Arial" panose="020B0604020202020204" pitchFamily="34" charset="0"/>
              </a:defRPr>
            </a:lvl3pPr>
            <a:lvl4pPr marL="14859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lvl="3">
              <a:spcBef>
                <a:spcPct val="50000"/>
              </a:spcBef>
            </a:pPr>
            <a:endParaRPr lang="en-US" altLang="en-US" sz="2800">
              <a:solidFill>
                <a:srgbClr val="660066"/>
              </a:solidFill>
            </a:endParaRPr>
          </a:p>
          <a:p>
            <a:pPr lvl="3">
              <a:spcBef>
                <a:spcPct val="50000"/>
              </a:spcBef>
            </a:pPr>
            <a:r>
              <a:rPr lang="en-US" altLang="en-US" sz="3600">
                <a:solidFill>
                  <a:srgbClr val="660066"/>
                </a:solidFill>
              </a:rPr>
              <a:t>Positive Reinforcement</a:t>
            </a:r>
            <a:endParaRPr lang="en-US" altLang="en-US" sz="3600">
              <a:solidFill>
                <a:srgbClr val="660066"/>
              </a:solidFill>
              <a:latin typeface="Times New Roman" panose="02020603050405020304" pitchFamily="18" charset="0"/>
            </a:endParaRPr>
          </a:p>
          <a:p>
            <a:pPr>
              <a:spcBef>
                <a:spcPct val="50000"/>
              </a:spcBef>
            </a:pPr>
            <a:endParaRPr lang="en-US" altLang="en-US" sz="2400">
              <a:solidFill>
                <a:srgbClr val="660066"/>
              </a:solidFill>
              <a:latin typeface="Times New Roman" panose="02020603050405020304" pitchFamily="18" charset="0"/>
            </a:endParaRPr>
          </a:p>
          <a:p>
            <a:pPr>
              <a:spcBef>
                <a:spcPct val="50000"/>
              </a:spcBef>
            </a:pPr>
            <a:r>
              <a:rPr lang="en-US" altLang="en-US" sz="2400" b="1">
                <a:solidFill>
                  <a:srgbClr val="003399"/>
                </a:solidFill>
              </a:rPr>
              <a:t>Positive reinforcement exists when the perceived natural and system consequences increase the frequency of desired behaviors because they are considered positive or some kind of reward.</a:t>
            </a:r>
          </a:p>
          <a:p>
            <a:pPr>
              <a:spcBef>
                <a:spcPct val="50000"/>
              </a:spcBef>
            </a:pPr>
            <a:endParaRPr lang="en-US" altLang="en-US" sz="2400" b="1">
              <a:solidFill>
                <a:srgbClr val="003399"/>
              </a:solidFill>
            </a:endParaRPr>
          </a:p>
        </p:txBody>
      </p:sp>
      <p:sp>
        <p:nvSpPr>
          <p:cNvPr id="105475" name="Rectangle 3"/>
          <p:cNvSpPr>
            <a:spLocks noChangeArrowheads="1"/>
          </p:cNvSpPr>
          <p:nvPr/>
        </p:nvSpPr>
        <p:spPr bwMode="auto">
          <a:xfrm>
            <a:off x="533400" y="457200"/>
            <a:ext cx="73914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800" b="1">
                <a:solidFill>
                  <a:srgbClr val="800000"/>
                </a:solidFill>
              </a:rPr>
              <a:t>Leadership will shape a tough-caring safety culture</a:t>
            </a:r>
          </a:p>
        </p:txBody>
      </p:sp>
      <p:pic>
        <p:nvPicPr>
          <p:cNvPr id="105476" name="Picture 5" descr="j00787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887413"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TextBox 5"/>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10</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457200" y="914400"/>
            <a:ext cx="8305800" cy="465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a:defRPr sz="1400">
                <a:solidFill>
                  <a:schemeClr val="tx1"/>
                </a:solidFill>
                <a:latin typeface="Arial" panose="020B0604020202020204" pitchFamily="34" charset="0"/>
              </a:defRPr>
            </a:lvl2pPr>
            <a:lvl3pPr marL="268605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lvl="2">
              <a:spcBef>
                <a:spcPct val="50000"/>
              </a:spcBef>
            </a:pPr>
            <a:r>
              <a:rPr lang="en-US" altLang="en-US" sz="4000">
                <a:solidFill>
                  <a:srgbClr val="990000"/>
                </a:solidFill>
              </a:rPr>
              <a:t>Negative Reinforcement</a:t>
            </a:r>
          </a:p>
          <a:p>
            <a:pPr>
              <a:spcBef>
                <a:spcPct val="50000"/>
              </a:spcBef>
            </a:pPr>
            <a:endParaRPr lang="en-US" altLang="en-US" sz="2400" b="1"/>
          </a:p>
          <a:p>
            <a:pPr>
              <a:spcBef>
                <a:spcPct val="50000"/>
              </a:spcBef>
            </a:pPr>
            <a:endParaRPr lang="en-US" altLang="en-US" sz="2400" b="1"/>
          </a:p>
          <a:p>
            <a:pPr lvl="1">
              <a:spcBef>
                <a:spcPct val="50000"/>
              </a:spcBef>
            </a:pPr>
            <a:r>
              <a:rPr lang="en-US" altLang="en-US" sz="2400" b="1">
                <a:solidFill>
                  <a:srgbClr val="003399"/>
                </a:solidFill>
              </a:rPr>
              <a:t>Negative reinforcement exists when the perceived natural and system consequences are considered undesirable or some kind of punishment.</a:t>
            </a:r>
          </a:p>
          <a:p>
            <a:pPr lvl="1">
              <a:spcBef>
                <a:spcPct val="50000"/>
              </a:spcBef>
            </a:pPr>
            <a:endParaRPr lang="en-US" altLang="en-US" sz="2400">
              <a:solidFill>
                <a:srgbClr val="003399"/>
              </a:solidFill>
              <a:latin typeface="Times New Roman" panose="02020603050405020304" pitchFamily="18" charset="0"/>
            </a:endParaRPr>
          </a:p>
          <a:p>
            <a:pPr lvl="1">
              <a:spcBef>
                <a:spcPct val="15000"/>
              </a:spcBef>
              <a:buFontTx/>
              <a:buChar char="•"/>
            </a:pPr>
            <a:endParaRPr lang="en-US" altLang="en-US" sz="2400">
              <a:solidFill>
                <a:srgbClr val="003399"/>
              </a:solidFill>
              <a:latin typeface="Times New Roman" panose="02020603050405020304" pitchFamily="18" charset="0"/>
            </a:endParaRPr>
          </a:p>
        </p:txBody>
      </p:sp>
      <p:pic>
        <p:nvPicPr>
          <p:cNvPr id="107523" name="Picture 4" descr="j00787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09600"/>
            <a:ext cx="14874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TextBox 4"/>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10</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685800" y="3657600"/>
            <a:ext cx="8153400" cy="235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spcBef>
                <a:spcPct val="50000"/>
              </a:spcBef>
            </a:pPr>
            <a:r>
              <a:rPr lang="en-US" altLang="en-US" sz="3600">
                <a:solidFill>
                  <a:srgbClr val="663300"/>
                </a:solidFill>
              </a:rPr>
              <a:t>Extinction</a:t>
            </a:r>
            <a:endParaRPr lang="en-US" altLang="en-US" sz="3200">
              <a:solidFill>
                <a:srgbClr val="663300"/>
              </a:solidFill>
            </a:endParaRPr>
          </a:p>
          <a:p>
            <a:pPr>
              <a:spcBef>
                <a:spcPct val="50000"/>
              </a:spcBef>
            </a:pPr>
            <a:r>
              <a:rPr lang="en-US" altLang="en-US" sz="2800" b="1">
                <a:solidFill>
                  <a:srgbClr val="003399"/>
                </a:solidFill>
              </a:rPr>
              <a:t>Withholding positive reinforcement results in the extinction of desired behaviors.  </a:t>
            </a:r>
          </a:p>
          <a:p>
            <a:pPr>
              <a:spcBef>
                <a:spcPct val="50000"/>
              </a:spcBef>
            </a:pPr>
            <a:endParaRPr lang="en-US" altLang="en-US" sz="2800" b="1">
              <a:solidFill>
                <a:srgbClr val="003399"/>
              </a:solidFill>
            </a:endParaRPr>
          </a:p>
        </p:txBody>
      </p:sp>
      <p:pic>
        <p:nvPicPr>
          <p:cNvPr id="109571" name="Picture 3" descr="j00905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14400"/>
            <a:ext cx="603726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TextBox 4"/>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10</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107950" y="2743200"/>
            <a:ext cx="8839200" cy="3756025"/>
          </a:xfrm>
          <a:prstGeom prst="rect">
            <a:avLst/>
          </a:prstGeom>
          <a:gradFill rotWithShape="0">
            <a:gsLst>
              <a:gs pos="0">
                <a:srgbClr val="66FFCC"/>
              </a:gs>
              <a:gs pos="100000">
                <a:srgbClr val="00009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endParaRPr lang="en-US" altLang="en-US" sz="2400">
              <a:latin typeface="Times New Roman" panose="02020603050405020304" pitchFamily="18" charset="0"/>
            </a:endParaRPr>
          </a:p>
        </p:txBody>
      </p:sp>
      <p:sp>
        <p:nvSpPr>
          <p:cNvPr id="111619" name="Freeform 3"/>
          <p:cNvSpPr>
            <a:spLocks/>
          </p:cNvSpPr>
          <p:nvPr/>
        </p:nvSpPr>
        <p:spPr bwMode="auto">
          <a:xfrm>
            <a:off x="3168650" y="614363"/>
            <a:ext cx="5202238" cy="5181600"/>
          </a:xfrm>
          <a:custGeom>
            <a:avLst/>
            <a:gdLst>
              <a:gd name="T0" fmla="*/ 2147483646 w 4018"/>
              <a:gd name="T1" fmla="*/ 2147483646 h 4746"/>
              <a:gd name="T2" fmla="*/ 2147483646 w 4018"/>
              <a:gd name="T3" fmla="*/ 2147483646 h 4746"/>
              <a:gd name="T4" fmla="*/ 2147483646 w 4018"/>
              <a:gd name="T5" fmla="*/ 2147483646 h 4746"/>
              <a:gd name="T6" fmla="*/ 2147483646 w 4018"/>
              <a:gd name="T7" fmla="*/ 2147483646 h 4746"/>
              <a:gd name="T8" fmla="*/ 2147483646 w 4018"/>
              <a:gd name="T9" fmla="*/ 2147483646 h 4746"/>
              <a:gd name="T10" fmla="*/ 2147483646 w 4018"/>
              <a:gd name="T11" fmla="*/ 2147483646 h 4746"/>
              <a:gd name="T12" fmla="*/ 2147483646 w 4018"/>
              <a:gd name="T13" fmla="*/ 2147483646 h 4746"/>
              <a:gd name="T14" fmla="*/ 2147483646 w 4018"/>
              <a:gd name="T15" fmla="*/ 2147483646 h 4746"/>
              <a:gd name="T16" fmla="*/ 2147483646 w 4018"/>
              <a:gd name="T17" fmla="*/ 2147483646 h 4746"/>
              <a:gd name="T18" fmla="*/ 2147483646 w 4018"/>
              <a:gd name="T19" fmla="*/ 2147483646 h 4746"/>
              <a:gd name="T20" fmla="*/ 2147483646 w 4018"/>
              <a:gd name="T21" fmla="*/ 2147483646 h 4746"/>
              <a:gd name="T22" fmla="*/ 2147483646 w 4018"/>
              <a:gd name="T23" fmla="*/ 2147483646 h 4746"/>
              <a:gd name="T24" fmla="*/ 2147483646 w 4018"/>
              <a:gd name="T25" fmla="*/ 2147483646 h 4746"/>
              <a:gd name="T26" fmla="*/ 2147483646 w 4018"/>
              <a:gd name="T27" fmla="*/ 2147483646 h 4746"/>
              <a:gd name="T28" fmla="*/ 2147483646 w 4018"/>
              <a:gd name="T29" fmla="*/ 2147483646 h 4746"/>
              <a:gd name="T30" fmla="*/ 2147483646 w 4018"/>
              <a:gd name="T31" fmla="*/ 2147483646 h 4746"/>
              <a:gd name="T32" fmla="*/ 2147483646 w 4018"/>
              <a:gd name="T33" fmla="*/ 0 h 4746"/>
              <a:gd name="T34" fmla="*/ 2147483646 w 4018"/>
              <a:gd name="T35" fmla="*/ 2147483646 h 4746"/>
              <a:gd name="T36" fmla="*/ 2147483646 w 4018"/>
              <a:gd name="T37" fmla="*/ 2147483646 h 4746"/>
              <a:gd name="T38" fmla="*/ 2147483646 w 4018"/>
              <a:gd name="T39" fmla="*/ 2147483646 h 4746"/>
              <a:gd name="T40" fmla="*/ 2147483646 w 4018"/>
              <a:gd name="T41" fmla="*/ 2147483646 h 4746"/>
              <a:gd name="T42" fmla="*/ 2147483646 w 4018"/>
              <a:gd name="T43" fmla="*/ 2147483646 h 4746"/>
              <a:gd name="T44" fmla="*/ 2147483646 w 4018"/>
              <a:gd name="T45" fmla="*/ 2147483646 h 4746"/>
              <a:gd name="T46" fmla="*/ 2147483646 w 4018"/>
              <a:gd name="T47" fmla="*/ 2147483646 h 4746"/>
              <a:gd name="T48" fmla="*/ 2147483646 w 4018"/>
              <a:gd name="T49" fmla="*/ 2147483646 h 4746"/>
              <a:gd name="T50" fmla="*/ 2147483646 w 4018"/>
              <a:gd name="T51" fmla="*/ 2147483646 h 4746"/>
              <a:gd name="T52" fmla="*/ 2147483646 w 4018"/>
              <a:gd name="T53" fmla="*/ 2147483646 h 4746"/>
              <a:gd name="T54" fmla="*/ 2147483646 w 4018"/>
              <a:gd name="T55" fmla="*/ 2147483646 h 4746"/>
              <a:gd name="T56" fmla="*/ 2147483646 w 4018"/>
              <a:gd name="T57" fmla="*/ 2147483646 h 4746"/>
              <a:gd name="T58" fmla="*/ 2147483646 w 4018"/>
              <a:gd name="T59" fmla="*/ 2147483646 h 4746"/>
              <a:gd name="T60" fmla="*/ 2147483646 w 4018"/>
              <a:gd name="T61" fmla="*/ 2147483646 h 4746"/>
              <a:gd name="T62" fmla="*/ 2147483646 w 4018"/>
              <a:gd name="T63" fmla="*/ 2147483646 h 4746"/>
              <a:gd name="T64" fmla="*/ 2147483646 w 4018"/>
              <a:gd name="T65" fmla="*/ 2147483646 h 4746"/>
              <a:gd name="T66" fmla="*/ 2147483646 w 4018"/>
              <a:gd name="T67" fmla="*/ 2147483646 h 4746"/>
              <a:gd name="T68" fmla="*/ 2147483646 w 4018"/>
              <a:gd name="T69" fmla="*/ 2147483646 h 4746"/>
              <a:gd name="T70" fmla="*/ 2147483646 w 4018"/>
              <a:gd name="T71" fmla="*/ 2147483646 h 4746"/>
              <a:gd name="T72" fmla="*/ 2147483646 w 4018"/>
              <a:gd name="T73" fmla="*/ 2147483646 h 4746"/>
              <a:gd name="T74" fmla="*/ 2147483646 w 4018"/>
              <a:gd name="T75" fmla="*/ 2147483646 h 4746"/>
              <a:gd name="T76" fmla="*/ 2147483646 w 4018"/>
              <a:gd name="T77" fmla="*/ 2147483646 h 4746"/>
              <a:gd name="T78" fmla="*/ 2147483646 w 4018"/>
              <a:gd name="T79" fmla="*/ 2147483646 h 47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018" h="4746">
                <a:moveTo>
                  <a:pt x="783" y="4696"/>
                </a:moveTo>
                <a:lnTo>
                  <a:pt x="620" y="4696"/>
                </a:lnTo>
                <a:lnTo>
                  <a:pt x="383" y="4704"/>
                </a:lnTo>
                <a:lnTo>
                  <a:pt x="18" y="4618"/>
                </a:lnTo>
                <a:lnTo>
                  <a:pt x="27" y="4290"/>
                </a:lnTo>
                <a:lnTo>
                  <a:pt x="64" y="3982"/>
                </a:lnTo>
                <a:lnTo>
                  <a:pt x="18" y="3781"/>
                </a:lnTo>
                <a:lnTo>
                  <a:pt x="18" y="3717"/>
                </a:lnTo>
                <a:lnTo>
                  <a:pt x="27" y="3454"/>
                </a:lnTo>
                <a:lnTo>
                  <a:pt x="18" y="3153"/>
                </a:lnTo>
                <a:lnTo>
                  <a:pt x="9" y="3090"/>
                </a:lnTo>
                <a:lnTo>
                  <a:pt x="18" y="3063"/>
                </a:lnTo>
                <a:lnTo>
                  <a:pt x="91" y="2827"/>
                </a:lnTo>
                <a:lnTo>
                  <a:pt x="109" y="2617"/>
                </a:lnTo>
                <a:lnTo>
                  <a:pt x="0" y="2499"/>
                </a:lnTo>
                <a:lnTo>
                  <a:pt x="64" y="2326"/>
                </a:lnTo>
                <a:lnTo>
                  <a:pt x="199" y="2127"/>
                </a:lnTo>
                <a:lnTo>
                  <a:pt x="246" y="1926"/>
                </a:lnTo>
                <a:lnTo>
                  <a:pt x="390" y="1408"/>
                </a:lnTo>
                <a:lnTo>
                  <a:pt x="664" y="1563"/>
                </a:lnTo>
                <a:lnTo>
                  <a:pt x="701" y="1397"/>
                </a:lnTo>
                <a:lnTo>
                  <a:pt x="740" y="1265"/>
                </a:lnTo>
                <a:lnTo>
                  <a:pt x="819" y="1091"/>
                </a:lnTo>
                <a:lnTo>
                  <a:pt x="864" y="890"/>
                </a:lnTo>
                <a:lnTo>
                  <a:pt x="1072" y="817"/>
                </a:lnTo>
                <a:lnTo>
                  <a:pt x="1175" y="741"/>
                </a:lnTo>
                <a:lnTo>
                  <a:pt x="1254" y="654"/>
                </a:lnTo>
                <a:lnTo>
                  <a:pt x="1412" y="479"/>
                </a:lnTo>
                <a:lnTo>
                  <a:pt x="1491" y="392"/>
                </a:lnTo>
                <a:lnTo>
                  <a:pt x="1560" y="196"/>
                </a:lnTo>
                <a:lnTo>
                  <a:pt x="1688" y="131"/>
                </a:lnTo>
                <a:lnTo>
                  <a:pt x="1767" y="43"/>
                </a:lnTo>
                <a:lnTo>
                  <a:pt x="1955" y="86"/>
                </a:lnTo>
                <a:lnTo>
                  <a:pt x="2044" y="0"/>
                </a:lnTo>
                <a:lnTo>
                  <a:pt x="2123" y="131"/>
                </a:lnTo>
                <a:lnTo>
                  <a:pt x="2320" y="174"/>
                </a:lnTo>
                <a:lnTo>
                  <a:pt x="2399" y="349"/>
                </a:lnTo>
                <a:lnTo>
                  <a:pt x="2459" y="534"/>
                </a:lnTo>
                <a:lnTo>
                  <a:pt x="2587" y="600"/>
                </a:lnTo>
                <a:lnTo>
                  <a:pt x="2666" y="676"/>
                </a:lnTo>
                <a:lnTo>
                  <a:pt x="2696" y="730"/>
                </a:lnTo>
                <a:lnTo>
                  <a:pt x="2820" y="751"/>
                </a:lnTo>
                <a:lnTo>
                  <a:pt x="2998" y="890"/>
                </a:lnTo>
                <a:lnTo>
                  <a:pt x="3079" y="1005"/>
                </a:lnTo>
                <a:lnTo>
                  <a:pt x="3290" y="1117"/>
                </a:lnTo>
                <a:lnTo>
                  <a:pt x="3408" y="1309"/>
                </a:lnTo>
                <a:lnTo>
                  <a:pt x="3466" y="1440"/>
                </a:lnTo>
                <a:lnTo>
                  <a:pt x="3466" y="1484"/>
                </a:lnTo>
                <a:lnTo>
                  <a:pt x="3771" y="1609"/>
                </a:lnTo>
                <a:lnTo>
                  <a:pt x="3718" y="1727"/>
                </a:lnTo>
                <a:lnTo>
                  <a:pt x="3753" y="1882"/>
                </a:lnTo>
                <a:lnTo>
                  <a:pt x="3807" y="1955"/>
                </a:lnTo>
                <a:lnTo>
                  <a:pt x="3854" y="2073"/>
                </a:lnTo>
                <a:lnTo>
                  <a:pt x="3916" y="2263"/>
                </a:lnTo>
                <a:lnTo>
                  <a:pt x="3916" y="2455"/>
                </a:lnTo>
                <a:lnTo>
                  <a:pt x="4007" y="2473"/>
                </a:lnTo>
                <a:lnTo>
                  <a:pt x="3971" y="2709"/>
                </a:lnTo>
                <a:lnTo>
                  <a:pt x="3971" y="2873"/>
                </a:lnTo>
                <a:lnTo>
                  <a:pt x="3962" y="3118"/>
                </a:lnTo>
                <a:lnTo>
                  <a:pt x="3916" y="3236"/>
                </a:lnTo>
                <a:lnTo>
                  <a:pt x="3998" y="3317"/>
                </a:lnTo>
                <a:lnTo>
                  <a:pt x="3989" y="3662"/>
                </a:lnTo>
                <a:lnTo>
                  <a:pt x="3962" y="3899"/>
                </a:lnTo>
                <a:lnTo>
                  <a:pt x="3980" y="4126"/>
                </a:lnTo>
                <a:lnTo>
                  <a:pt x="4017" y="4299"/>
                </a:lnTo>
                <a:lnTo>
                  <a:pt x="4017" y="4635"/>
                </a:lnTo>
                <a:lnTo>
                  <a:pt x="3700" y="4681"/>
                </a:lnTo>
                <a:lnTo>
                  <a:pt x="3494" y="4696"/>
                </a:lnTo>
                <a:lnTo>
                  <a:pt x="3212" y="4737"/>
                </a:lnTo>
                <a:lnTo>
                  <a:pt x="3027" y="4704"/>
                </a:lnTo>
                <a:lnTo>
                  <a:pt x="2879" y="4745"/>
                </a:lnTo>
                <a:lnTo>
                  <a:pt x="2627" y="4737"/>
                </a:lnTo>
                <a:lnTo>
                  <a:pt x="2398" y="4712"/>
                </a:lnTo>
                <a:lnTo>
                  <a:pt x="2235" y="4696"/>
                </a:lnTo>
                <a:lnTo>
                  <a:pt x="2079" y="4729"/>
                </a:lnTo>
                <a:lnTo>
                  <a:pt x="1842" y="4704"/>
                </a:lnTo>
                <a:lnTo>
                  <a:pt x="1561" y="4729"/>
                </a:lnTo>
                <a:lnTo>
                  <a:pt x="1323" y="4699"/>
                </a:lnTo>
                <a:lnTo>
                  <a:pt x="1168" y="4729"/>
                </a:lnTo>
                <a:lnTo>
                  <a:pt x="953" y="4712"/>
                </a:lnTo>
                <a:lnTo>
                  <a:pt x="783" y="4696"/>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1620" name="Picture 4"/>
          <p:cNvPicPr>
            <a:picLocks noChangeAspect="1" noChangeArrowheads="1"/>
          </p:cNvPicPr>
          <p:nvPr/>
        </p:nvPicPr>
        <p:blipFill>
          <a:blip r:embed="rId3">
            <a:extLst>
              <a:ext uri="{28A0092B-C50C-407E-A947-70E740481C1C}">
                <a14:useLocalDpi xmlns:a14="http://schemas.microsoft.com/office/drawing/2010/main" val="0"/>
              </a:ext>
            </a:extLst>
          </a:blip>
          <a:srcRect t="40390"/>
          <a:stretch>
            <a:fillRect/>
          </a:stretch>
        </p:blipFill>
        <p:spPr bwMode="auto">
          <a:xfrm>
            <a:off x="3178175" y="2743200"/>
            <a:ext cx="5230813"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621" name="Picture 5" descr="pe01605_"/>
          <p:cNvPicPr>
            <a:picLocks noChangeAspect="1" noChangeArrowheads="1"/>
          </p:cNvPicPr>
          <p:nvPr/>
        </p:nvPicPr>
        <p:blipFill>
          <a:blip r:embed="rId4">
            <a:extLst>
              <a:ext uri="{28A0092B-C50C-407E-A947-70E740481C1C}">
                <a14:useLocalDpi xmlns:a14="http://schemas.microsoft.com/office/drawing/2010/main" val="0"/>
              </a:ext>
            </a:extLst>
          </a:blip>
          <a:srcRect t="3741" r="3999" b="7097"/>
          <a:stretch>
            <a:fillRect/>
          </a:stretch>
        </p:blipFill>
        <p:spPr bwMode="auto">
          <a:xfrm>
            <a:off x="452438" y="1190625"/>
            <a:ext cx="23622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2" name="Rectangle 6"/>
          <p:cNvSpPr>
            <a:spLocks noChangeArrowheads="1"/>
          </p:cNvSpPr>
          <p:nvPr/>
        </p:nvSpPr>
        <p:spPr bwMode="auto">
          <a:xfrm>
            <a:off x="4540250" y="1223963"/>
            <a:ext cx="24495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sz="2400" b="1">
                <a:solidFill>
                  <a:srgbClr val="000099"/>
                </a:solidFill>
              </a:rPr>
              <a:t>Insured </a:t>
            </a:r>
          </a:p>
          <a:p>
            <a:pPr algn="ctr"/>
            <a:r>
              <a:rPr lang="en-US" altLang="en-US" sz="2400" b="1">
                <a:solidFill>
                  <a:srgbClr val="000099"/>
                </a:solidFill>
              </a:rPr>
              <a:t>(Direct) Costs</a:t>
            </a:r>
          </a:p>
        </p:txBody>
      </p:sp>
      <p:sp>
        <p:nvSpPr>
          <p:cNvPr id="111623" name="Rectangle 7"/>
          <p:cNvSpPr>
            <a:spLocks noChangeArrowheads="1"/>
          </p:cNvSpPr>
          <p:nvPr/>
        </p:nvSpPr>
        <p:spPr bwMode="auto">
          <a:xfrm>
            <a:off x="4540250" y="3429000"/>
            <a:ext cx="25034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sz="2400" b="1">
                <a:solidFill>
                  <a:srgbClr val="660066"/>
                </a:solidFill>
              </a:rPr>
              <a:t>Uninsured </a:t>
            </a:r>
          </a:p>
          <a:p>
            <a:pPr algn="ctr"/>
            <a:r>
              <a:rPr lang="en-US" altLang="en-US" sz="2400" b="1">
                <a:solidFill>
                  <a:srgbClr val="660066"/>
                </a:solidFill>
              </a:rPr>
              <a:t>(Indirect) Costs </a:t>
            </a:r>
          </a:p>
        </p:txBody>
      </p:sp>
      <p:sp>
        <p:nvSpPr>
          <p:cNvPr id="111624" name="Rectangle 8"/>
          <p:cNvSpPr>
            <a:spLocks noChangeArrowheads="1"/>
          </p:cNvSpPr>
          <p:nvPr/>
        </p:nvSpPr>
        <p:spPr bwMode="auto">
          <a:xfrm>
            <a:off x="127000" y="395288"/>
            <a:ext cx="5969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15000"/>
              </a:spcBef>
            </a:pPr>
            <a:r>
              <a:rPr lang="en-US" altLang="en-US" sz="2800" b="1">
                <a:solidFill>
                  <a:srgbClr val="660066"/>
                </a:solidFill>
              </a:rPr>
              <a:t>Step 6.  </a:t>
            </a:r>
            <a:r>
              <a:rPr lang="en-US" altLang="en-US" sz="2800" b="1" u="sng">
                <a:solidFill>
                  <a:srgbClr val="660066"/>
                </a:solidFill>
              </a:rPr>
              <a:t>Determine the Costs</a:t>
            </a:r>
          </a:p>
        </p:txBody>
      </p:sp>
      <p:sp>
        <p:nvSpPr>
          <p:cNvPr id="111625" name="Rectangle 9"/>
          <p:cNvSpPr>
            <a:spLocks noChangeArrowheads="1"/>
          </p:cNvSpPr>
          <p:nvPr/>
        </p:nvSpPr>
        <p:spPr bwMode="auto">
          <a:xfrm>
            <a:off x="4478338" y="5889625"/>
            <a:ext cx="26543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2400" b="1" i="1">
                <a:solidFill>
                  <a:schemeClr val="bg1"/>
                </a:solidFill>
              </a:rPr>
              <a:t>Unknown Costs  </a:t>
            </a:r>
          </a:p>
        </p:txBody>
      </p:sp>
      <p:sp>
        <p:nvSpPr>
          <p:cNvPr id="111626" name="Text Box 10"/>
          <p:cNvSpPr txBox="1">
            <a:spLocks noChangeArrowheads="1"/>
          </p:cNvSpPr>
          <p:nvPr/>
        </p:nvSpPr>
        <p:spPr bwMode="auto">
          <a:xfrm>
            <a:off x="4114800" y="2062163"/>
            <a:ext cx="335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lnSpc>
                <a:spcPct val="90000"/>
              </a:lnSpc>
            </a:pPr>
            <a:r>
              <a:rPr lang="en-US" altLang="en-US" sz="2000" b="1">
                <a:solidFill>
                  <a:srgbClr val="663300"/>
                </a:solidFill>
              </a:rPr>
              <a:t>Oregon average to close a claim = $13,107</a:t>
            </a:r>
          </a:p>
        </p:txBody>
      </p:sp>
      <p:sp>
        <p:nvSpPr>
          <p:cNvPr id="111627" name="Text Box 11"/>
          <p:cNvSpPr txBox="1">
            <a:spLocks noChangeArrowheads="1"/>
          </p:cNvSpPr>
          <p:nvPr/>
        </p:nvSpPr>
        <p:spPr bwMode="auto">
          <a:xfrm>
            <a:off x="4083050" y="4267200"/>
            <a:ext cx="342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lnSpc>
                <a:spcPct val="90000"/>
              </a:lnSpc>
            </a:pPr>
            <a:r>
              <a:rPr lang="en-US" altLang="en-US" sz="2000" b="1">
                <a:solidFill>
                  <a:srgbClr val="663300"/>
                </a:solidFill>
              </a:rPr>
              <a:t>Oregon estimated average = $30,000 </a:t>
            </a:r>
          </a:p>
        </p:txBody>
      </p:sp>
      <p:sp>
        <p:nvSpPr>
          <p:cNvPr id="111628" name="Text Box 12"/>
          <p:cNvSpPr txBox="1">
            <a:spLocks noChangeArrowheads="1"/>
          </p:cNvSpPr>
          <p:nvPr/>
        </p:nvSpPr>
        <p:spPr bwMode="auto">
          <a:xfrm>
            <a:off x="3641725" y="1681163"/>
            <a:ext cx="22225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1200">
                <a:latin typeface="Times New Roman" panose="02020603050405020304" pitchFamily="18" charset="0"/>
              </a:rPr>
              <a:t> </a:t>
            </a:r>
          </a:p>
        </p:txBody>
      </p:sp>
      <p:pic>
        <p:nvPicPr>
          <p:cNvPr id="111629" name="Picture 15" descr="AG00628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7950" y="2546350"/>
            <a:ext cx="88392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30" name="Text Box 16"/>
          <p:cNvSpPr txBox="1">
            <a:spLocks noChangeArrowheads="1"/>
          </p:cNvSpPr>
          <p:nvPr/>
        </p:nvSpPr>
        <p:spPr bwMode="auto">
          <a:xfrm>
            <a:off x="592138" y="2989263"/>
            <a:ext cx="2209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400" b="1">
                <a:solidFill>
                  <a:srgbClr val="000099"/>
                </a:solidFill>
              </a:rPr>
              <a:t>Unseen costs can sink the ship!</a:t>
            </a:r>
          </a:p>
        </p:txBody>
      </p:sp>
      <p:sp>
        <p:nvSpPr>
          <p:cNvPr id="201745" name="Text Box 17"/>
          <p:cNvSpPr txBox="1">
            <a:spLocks noChangeArrowheads="1"/>
          </p:cNvSpPr>
          <p:nvPr/>
        </p:nvSpPr>
        <p:spPr bwMode="auto">
          <a:xfrm rot="959449">
            <a:off x="73025" y="4678363"/>
            <a:ext cx="4783138" cy="977900"/>
          </a:xfrm>
          <a:prstGeom prst="rect">
            <a:avLst/>
          </a:prstGeom>
          <a:solidFill>
            <a:schemeClr val="bg2"/>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lnSpc>
                <a:spcPct val="90000"/>
              </a:lnSpc>
            </a:pPr>
            <a:r>
              <a:rPr lang="en-US" altLang="en-US" sz="3200" b="1">
                <a:solidFill>
                  <a:schemeClr val="accent1"/>
                </a:solidFill>
              </a:rPr>
              <a:t>Total Oregon Average =</a:t>
            </a:r>
          </a:p>
          <a:p>
            <a:pPr algn="ctr">
              <a:lnSpc>
                <a:spcPct val="90000"/>
              </a:lnSpc>
            </a:pPr>
            <a:r>
              <a:rPr lang="en-US" altLang="en-US" sz="3200" b="1">
                <a:solidFill>
                  <a:schemeClr val="accent1"/>
                </a:solidFill>
              </a:rPr>
              <a:t>$43,000!</a:t>
            </a:r>
          </a:p>
        </p:txBody>
      </p:sp>
      <p:sp>
        <p:nvSpPr>
          <p:cNvPr id="111632" name="TextBox 16"/>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11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1745"/>
                                        </p:tgtEl>
                                        <p:attrNameLst>
                                          <p:attrName>style.visibility</p:attrName>
                                        </p:attrNameLst>
                                      </p:cBhvr>
                                      <p:to>
                                        <p:strVal val="visible"/>
                                      </p:to>
                                    </p:set>
                                    <p:anim calcmode="lin" valueType="num">
                                      <p:cBhvr additive="base">
                                        <p:cTn id="7" dur="500" fill="hold"/>
                                        <p:tgtEl>
                                          <p:spTgt spid="201745"/>
                                        </p:tgtEl>
                                        <p:attrNameLst>
                                          <p:attrName>ppt_x</p:attrName>
                                        </p:attrNameLst>
                                      </p:cBhvr>
                                      <p:tavLst>
                                        <p:tav tm="0">
                                          <p:val>
                                            <p:strVal val="#ppt_x"/>
                                          </p:val>
                                        </p:tav>
                                        <p:tav tm="100000">
                                          <p:val>
                                            <p:strVal val="#ppt_x"/>
                                          </p:val>
                                        </p:tav>
                                      </p:tavLst>
                                    </p:anim>
                                    <p:anim calcmode="lin" valueType="num">
                                      <p:cBhvr additive="base">
                                        <p:cTn id="8" dur="500" fill="hold"/>
                                        <p:tgtEl>
                                          <p:spTgt spid="2017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MCj043607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0113" y="1828800"/>
            <a:ext cx="3074987"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3"/>
          <p:cNvSpPr txBox="1">
            <a:spLocks noChangeArrowheads="1"/>
          </p:cNvSpPr>
          <p:nvPr/>
        </p:nvSpPr>
        <p:spPr bwMode="auto">
          <a:xfrm>
            <a:off x="1771650" y="1325563"/>
            <a:ext cx="60007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1400">
                <a:solidFill>
                  <a:schemeClr val="tx1"/>
                </a:solidFill>
                <a:latin typeface="Arial" panose="020B0604020202020204" pitchFamily="34" charset="0"/>
              </a:defRPr>
            </a:lvl1pPr>
            <a:lvl2pPr marL="742950" indent="-285750" defTabSz="685800">
              <a:defRPr sz="1400">
                <a:solidFill>
                  <a:schemeClr val="tx1"/>
                </a:solidFill>
                <a:latin typeface="Arial" panose="020B0604020202020204" pitchFamily="34" charset="0"/>
              </a:defRPr>
            </a:lvl2pPr>
            <a:lvl3pPr marL="1143000" indent="-228600" defTabSz="685800">
              <a:defRPr sz="1400">
                <a:solidFill>
                  <a:schemeClr val="tx1"/>
                </a:solidFill>
                <a:latin typeface="Arial" panose="020B0604020202020204" pitchFamily="34" charset="0"/>
              </a:defRPr>
            </a:lvl3pPr>
            <a:lvl4pPr marL="1600200" indent="-228600" defTabSz="685800">
              <a:defRPr sz="1400">
                <a:solidFill>
                  <a:schemeClr val="tx1"/>
                </a:solidFill>
                <a:latin typeface="Arial" panose="020B0604020202020204" pitchFamily="34" charset="0"/>
              </a:defRPr>
            </a:lvl4pPr>
            <a:lvl5pPr marL="2057400" indent="-228600" defTabSz="685800">
              <a:defRPr sz="14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pPr>
            <a:r>
              <a:rPr lang="en-US" altLang="en-US" sz="2100" b="1">
                <a:solidFill>
                  <a:srgbClr val="000000"/>
                </a:solidFill>
              </a:rPr>
              <a:t>As a courtesy to others, put cell phones on vibrate.</a:t>
            </a:r>
          </a:p>
        </p:txBody>
      </p:sp>
      <p:sp>
        <p:nvSpPr>
          <p:cNvPr id="44036" name="TextBox 1"/>
          <p:cNvSpPr txBox="1">
            <a:spLocks noChangeArrowheads="1"/>
          </p:cNvSpPr>
          <p:nvPr/>
        </p:nvSpPr>
        <p:spPr bwMode="auto">
          <a:xfrm>
            <a:off x="1911350" y="4229100"/>
            <a:ext cx="32337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sz="1400">
                <a:solidFill>
                  <a:schemeClr val="tx1"/>
                </a:solidFill>
                <a:latin typeface="Arial" panose="020B0604020202020204" pitchFamily="34" charset="0"/>
              </a:defRPr>
            </a:lvl1pPr>
            <a:lvl2pPr marL="742950" indent="-285750" defTabSz="685800">
              <a:defRPr sz="1400">
                <a:solidFill>
                  <a:schemeClr val="tx1"/>
                </a:solidFill>
                <a:latin typeface="Arial" panose="020B0604020202020204" pitchFamily="34" charset="0"/>
              </a:defRPr>
            </a:lvl2pPr>
            <a:lvl3pPr marL="1143000" indent="-228600" defTabSz="685800">
              <a:defRPr sz="1400">
                <a:solidFill>
                  <a:schemeClr val="tx1"/>
                </a:solidFill>
                <a:latin typeface="Arial" panose="020B0604020202020204" pitchFamily="34" charset="0"/>
              </a:defRPr>
            </a:lvl3pPr>
            <a:lvl4pPr marL="1600200" indent="-228600" defTabSz="685800">
              <a:defRPr sz="1400">
                <a:solidFill>
                  <a:schemeClr val="tx1"/>
                </a:solidFill>
                <a:latin typeface="Arial" panose="020B0604020202020204" pitchFamily="34" charset="0"/>
              </a:defRPr>
            </a:lvl4pPr>
            <a:lvl5pPr marL="2057400" indent="-228600" defTabSz="685800">
              <a:defRPr sz="14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2100" b="1" u="sng">
                <a:solidFill>
                  <a:srgbClr val="000000"/>
                </a:solidFill>
                <a:cs typeface="Arial" panose="020B0604020202020204" pitchFamily="34" charset="0"/>
              </a:rPr>
              <a:t>Please Mute Your Audio</a:t>
            </a:r>
          </a:p>
          <a:p>
            <a:pPr eaLnBrk="1" hangingPunct="1"/>
            <a:r>
              <a:rPr lang="en-US" altLang="en-US" sz="2100" b="1">
                <a:solidFill>
                  <a:srgbClr val="000000"/>
                </a:solidFill>
                <a:cs typeface="Arial" panose="020B0604020202020204" pitchFamily="34" charset="0"/>
              </a:rPr>
              <a:t>Restrooms  /  Breaks</a:t>
            </a:r>
          </a:p>
          <a:p>
            <a:pPr eaLnBrk="1" hangingPunct="1"/>
            <a:r>
              <a:rPr lang="en-US" altLang="en-US" sz="2100" b="1">
                <a:solidFill>
                  <a:srgbClr val="000000"/>
                </a:solidFill>
                <a:cs typeface="Arial" panose="020B0604020202020204" pitchFamily="34" charset="0"/>
              </a:rPr>
              <a:t>Handouts / Overheads</a:t>
            </a:r>
          </a:p>
          <a:p>
            <a:pPr eaLnBrk="1" hangingPunct="1"/>
            <a:r>
              <a:rPr lang="en-US" altLang="en-US" sz="2100" b="1">
                <a:solidFill>
                  <a:srgbClr val="000000"/>
                </a:solidFill>
                <a:cs typeface="Arial" panose="020B0604020202020204" pitchFamily="34" charset="0"/>
              </a:rPr>
              <a:t>Speaker Introduction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666" name="Object 2"/>
          <p:cNvGraphicFramePr>
            <a:graphicFrameLocks noChangeAspect="1"/>
          </p:cNvGraphicFramePr>
          <p:nvPr/>
        </p:nvGraphicFramePr>
        <p:xfrm>
          <a:off x="2008188" y="0"/>
          <a:ext cx="5127625" cy="6858000"/>
        </p:xfrm>
        <a:graphic>
          <a:graphicData uri="http://schemas.openxmlformats.org/presentationml/2006/ole">
            <mc:AlternateContent xmlns:mc="http://schemas.openxmlformats.org/markup-compatibility/2006">
              <mc:Choice xmlns:v="urn:schemas-microsoft-com:vml" Requires="v">
                <p:oleObj spid="_x0000_s113673" name="Slide" r:id="rId4" imgW="3418046" imgH="4570095" progId="PowerPoint.Slide.8">
                  <p:embed/>
                </p:oleObj>
              </mc:Choice>
              <mc:Fallback>
                <p:oleObj name="Slide" r:id="rId4" imgW="3418046" imgH="4570095"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8188" y="0"/>
                        <a:ext cx="51276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667" name="Text Box 3"/>
          <p:cNvSpPr txBox="1">
            <a:spLocks noChangeArrowheads="1"/>
          </p:cNvSpPr>
          <p:nvPr/>
        </p:nvSpPr>
        <p:spPr bwMode="auto">
          <a:xfrm>
            <a:off x="82550" y="0"/>
            <a:ext cx="1855788"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sz="2400">
                <a:latin typeface="Times New Roman" panose="02020603050405020304" pitchFamily="18" charset="0"/>
              </a:rPr>
              <a:t>In </a:t>
            </a:r>
            <a:r>
              <a:rPr lang="en-US" altLang="en-US" sz="2400">
                <a:solidFill>
                  <a:srgbClr val="FF0000"/>
                </a:solidFill>
                <a:latin typeface="Times New Roman" panose="02020603050405020304" pitchFamily="18" charset="0"/>
              </a:rPr>
              <a:t>1998</a:t>
            </a:r>
            <a:endParaRPr lang="en-US" altLang="en-US" sz="2400">
              <a:latin typeface="Times New Roman" panose="02020603050405020304" pitchFamily="18" charset="0"/>
            </a:endParaRPr>
          </a:p>
          <a:p>
            <a:pPr algn="ctr"/>
            <a:r>
              <a:rPr lang="en-US" altLang="en-US" sz="1600" b="1">
                <a:latin typeface="Times New Roman" panose="02020603050405020304" pitchFamily="18" charset="0"/>
              </a:rPr>
              <a:t>The Average Total</a:t>
            </a:r>
          </a:p>
          <a:p>
            <a:pPr algn="ctr"/>
            <a:r>
              <a:rPr lang="en-US" altLang="en-US" sz="1600" b="1">
                <a:latin typeface="Times New Roman" panose="02020603050405020304" pitchFamily="18" charset="0"/>
              </a:rPr>
              <a:t>Cost of an injury or </a:t>
            </a:r>
          </a:p>
          <a:p>
            <a:pPr algn="ctr"/>
            <a:r>
              <a:rPr lang="en-US" altLang="en-US" sz="1600" b="1">
                <a:latin typeface="Times New Roman" panose="02020603050405020304" pitchFamily="18" charset="0"/>
              </a:rPr>
              <a:t>illness in Oregon</a:t>
            </a:r>
          </a:p>
          <a:p>
            <a:pPr algn="ctr"/>
            <a:r>
              <a:rPr lang="en-US" altLang="en-US" sz="1600" b="1">
                <a:latin typeface="Times New Roman" panose="02020603050405020304" pitchFamily="18" charset="0"/>
              </a:rPr>
              <a:t>was approximately</a:t>
            </a:r>
          </a:p>
          <a:p>
            <a:pPr algn="ctr"/>
            <a:r>
              <a:rPr lang="en-US" altLang="en-US" sz="1800" b="1">
                <a:solidFill>
                  <a:srgbClr val="0000FF"/>
                </a:solidFill>
                <a:latin typeface="Times New Roman" panose="02020603050405020304" pitchFamily="18" charset="0"/>
              </a:rPr>
              <a:t>$28,200 </a:t>
            </a:r>
            <a:r>
              <a:rPr lang="en-US" altLang="en-US" sz="1600" b="1">
                <a:latin typeface="Times New Roman" panose="02020603050405020304" pitchFamily="18" charset="0"/>
              </a:rPr>
              <a:t>per claim.</a:t>
            </a:r>
            <a:endParaRPr lang="en-US" altLang="en-US" sz="2400">
              <a:latin typeface="Times New Roman" panose="02020603050405020304" pitchFamily="18" charset="0"/>
            </a:endParaRPr>
          </a:p>
        </p:txBody>
      </p:sp>
      <p:sp>
        <p:nvSpPr>
          <p:cNvPr id="113668" name="Text Box 5"/>
          <p:cNvSpPr txBox="1">
            <a:spLocks noChangeArrowheads="1"/>
          </p:cNvSpPr>
          <p:nvPr/>
        </p:nvSpPr>
        <p:spPr bwMode="auto">
          <a:xfrm>
            <a:off x="7162800" y="228600"/>
            <a:ext cx="19812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sz="2200">
                <a:latin typeface="Times New Roman" panose="02020603050405020304" pitchFamily="18" charset="0"/>
              </a:rPr>
              <a:t>We can easily  </a:t>
            </a:r>
            <a:r>
              <a:rPr lang="en-US" altLang="en-US" sz="2200">
                <a:solidFill>
                  <a:srgbClr val="0000FF"/>
                </a:solidFill>
                <a:latin typeface="Times New Roman" panose="02020603050405020304" pitchFamily="18" charset="0"/>
              </a:rPr>
              <a:t>calculate</a:t>
            </a:r>
          </a:p>
          <a:p>
            <a:pPr algn="ctr"/>
            <a:r>
              <a:rPr lang="en-US" altLang="en-US" sz="2200">
                <a:solidFill>
                  <a:srgbClr val="0000FF"/>
                </a:solidFill>
                <a:latin typeface="Times New Roman" panose="02020603050405020304" pitchFamily="18" charset="0"/>
              </a:rPr>
              <a:t>the cost of workplace injuries</a:t>
            </a:r>
            <a:r>
              <a:rPr lang="en-US" altLang="en-US" sz="2200">
                <a:latin typeface="Times New Roman" panose="02020603050405020304" pitchFamily="18" charset="0"/>
              </a:rPr>
              <a:t> to employers</a:t>
            </a:r>
          </a:p>
          <a:p>
            <a:pPr algn="ctr"/>
            <a:endParaRPr lang="en-US" altLang="en-US" sz="2200">
              <a:latin typeface="Times New Roman" panose="02020603050405020304" pitchFamily="18" charset="0"/>
            </a:endParaRPr>
          </a:p>
          <a:p>
            <a:pPr algn="ctr"/>
            <a:r>
              <a:rPr lang="en-US" altLang="en-US" sz="2200">
                <a:latin typeface="Times New Roman" panose="02020603050405020304" pitchFamily="18" charset="0"/>
              </a:rPr>
              <a:t>It is nearly </a:t>
            </a:r>
            <a:r>
              <a:rPr lang="en-US" altLang="en-US" sz="2200">
                <a:solidFill>
                  <a:srgbClr val="0000FF"/>
                </a:solidFill>
                <a:latin typeface="Times New Roman" panose="02020603050405020304" pitchFamily="18" charset="0"/>
              </a:rPr>
              <a:t>impossible to measure</a:t>
            </a:r>
            <a:r>
              <a:rPr lang="en-US" altLang="en-US" sz="2200">
                <a:latin typeface="Times New Roman" panose="02020603050405020304" pitchFamily="18" charset="0"/>
              </a:rPr>
              <a:t> the </a:t>
            </a:r>
            <a:r>
              <a:rPr lang="en-US" altLang="en-US" sz="2200">
                <a:solidFill>
                  <a:srgbClr val="FF0000"/>
                </a:solidFill>
                <a:latin typeface="Times New Roman" panose="02020603050405020304" pitchFamily="18" charset="0"/>
              </a:rPr>
              <a:t>pain and suffering</a:t>
            </a:r>
            <a:r>
              <a:rPr lang="en-US" altLang="en-US" sz="2200">
                <a:latin typeface="Times New Roman" panose="02020603050405020304" pitchFamily="18" charset="0"/>
              </a:rPr>
              <a:t> </a:t>
            </a:r>
            <a:r>
              <a:rPr lang="en-US" altLang="en-US" sz="2200">
                <a:solidFill>
                  <a:srgbClr val="008000"/>
                </a:solidFill>
                <a:latin typeface="Times New Roman" panose="02020603050405020304" pitchFamily="18" charset="0"/>
              </a:rPr>
              <a:t>incurred by</a:t>
            </a:r>
            <a:r>
              <a:rPr lang="en-US" altLang="en-US" sz="2200">
                <a:latin typeface="Times New Roman" panose="02020603050405020304" pitchFamily="18" charset="0"/>
              </a:rPr>
              <a:t> </a:t>
            </a:r>
            <a:r>
              <a:rPr lang="en-US" altLang="en-US" sz="2200">
                <a:solidFill>
                  <a:srgbClr val="008000"/>
                </a:solidFill>
                <a:latin typeface="Times New Roman" panose="02020603050405020304" pitchFamily="18" charset="0"/>
              </a:rPr>
              <a:t>injured </a:t>
            </a:r>
            <a:r>
              <a:rPr lang="en-US" altLang="en-US" sz="2200">
                <a:solidFill>
                  <a:srgbClr val="FF0000"/>
                </a:solidFill>
                <a:latin typeface="Times New Roman" panose="02020603050405020304" pitchFamily="18" charset="0"/>
              </a:rPr>
              <a:t>employees and their families</a:t>
            </a:r>
            <a:endParaRPr lang="en-US" altLang="en-US" sz="2200">
              <a:latin typeface="Times New Roman" panose="02020603050405020304" pitchFamily="18" charset="0"/>
            </a:endParaRPr>
          </a:p>
        </p:txBody>
      </p:sp>
      <p:sp>
        <p:nvSpPr>
          <p:cNvPr id="113669" name="Rectangle 6"/>
          <p:cNvSpPr>
            <a:spLocks noChangeArrowheads="1"/>
          </p:cNvSpPr>
          <p:nvPr/>
        </p:nvSpPr>
        <p:spPr bwMode="auto">
          <a:xfrm>
            <a:off x="82550" y="1730375"/>
            <a:ext cx="1978025"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sz="2400">
                <a:latin typeface="Times New Roman" panose="02020603050405020304" pitchFamily="18" charset="0"/>
              </a:rPr>
              <a:t>By </a:t>
            </a:r>
            <a:r>
              <a:rPr lang="en-US" altLang="en-US" sz="2400">
                <a:solidFill>
                  <a:srgbClr val="FF0000"/>
                </a:solidFill>
                <a:latin typeface="Times New Roman" panose="02020603050405020304" pitchFamily="18" charset="0"/>
              </a:rPr>
              <a:t>2005</a:t>
            </a:r>
            <a:endParaRPr lang="en-US" altLang="en-US" sz="2400">
              <a:latin typeface="Times New Roman" panose="02020603050405020304" pitchFamily="18" charset="0"/>
            </a:endParaRPr>
          </a:p>
          <a:p>
            <a:pPr algn="ctr"/>
            <a:r>
              <a:rPr lang="en-US" altLang="en-US" sz="1600" b="1">
                <a:latin typeface="Times New Roman" panose="02020603050405020304" pitchFamily="18" charset="0"/>
              </a:rPr>
              <a:t>The Average Total</a:t>
            </a:r>
          </a:p>
          <a:p>
            <a:pPr algn="ctr"/>
            <a:r>
              <a:rPr lang="en-US" altLang="en-US" sz="1600" b="1">
                <a:latin typeface="Times New Roman" panose="02020603050405020304" pitchFamily="18" charset="0"/>
              </a:rPr>
              <a:t>Cost of an injury or </a:t>
            </a:r>
          </a:p>
          <a:p>
            <a:pPr algn="ctr"/>
            <a:r>
              <a:rPr lang="en-US" altLang="en-US" sz="1600" b="1">
                <a:latin typeface="Times New Roman" panose="02020603050405020304" pitchFamily="18" charset="0"/>
              </a:rPr>
              <a:t>illness in Oregon</a:t>
            </a:r>
          </a:p>
          <a:p>
            <a:pPr algn="ctr"/>
            <a:r>
              <a:rPr lang="en-US" altLang="en-US" sz="1600" b="1">
                <a:latin typeface="Times New Roman" panose="02020603050405020304" pitchFamily="18" charset="0"/>
              </a:rPr>
              <a:t>had risen to about </a:t>
            </a:r>
          </a:p>
          <a:p>
            <a:pPr algn="ctr"/>
            <a:r>
              <a:rPr lang="en-US" altLang="en-US" sz="1800" b="1">
                <a:solidFill>
                  <a:srgbClr val="0000FF"/>
                </a:solidFill>
                <a:latin typeface="Times New Roman" panose="02020603050405020304" pitchFamily="18" charset="0"/>
              </a:rPr>
              <a:t>$43,107</a:t>
            </a:r>
            <a:r>
              <a:rPr lang="en-US" altLang="en-US" sz="1600" b="1">
                <a:latin typeface="Times New Roman" panose="02020603050405020304" pitchFamily="18" charset="0"/>
              </a:rPr>
              <a:t> per claim.</a:t>
            </a:r>
          </a:p>
        </p:txBody>
      </p:sp>
      <p:sp>
        <p:nvSpPr>
          <p:cNvPr id="113670" name="Rectangle 6"/>
          <p:cNvSpPr>
            <a:spLocks noChangeArrowheads="1"/>
          </p:cNvSpPr>
          <p:nvPr/>
        </p:nvSpPr>
        <p:spPr bwMode="auto">
          <a:xfrm>
            <a:off x="46038" y="3505200"/>
            <a:ext cx="1951037"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sz="2400">
                <a:latin typeface="Times New Roman" panose="02020603050405020304" pitchFamily="18" charset="0"/>
              </a:rPr>
              <a:t>By </a:t>
            </a:r>
            <a:r>
              <a:rPr lang="en-US" altLang="en-US" sz="2400">
                <a:solidFill>
                  <a:srgbClr val="FF0000"/>
                </a:solidFill>
                <a:latin typeface="Times New Roman" panose="02020603050405020304" pitchFamily="18" charset="0"/>
              </a:rPr>
              <a:t>2010</a:t>
            </a:r>
            <a:endParaRPr lang="en-US" altLang="en-US" sz="2400">
              <a:latin typeface="Times New Roman" panose="02020603050405020304" pitchFamily="18" charset="0"/>
            </a:endParaRPr>
          </a:p>
          <a:p>
            <a:pPr algn="ctr"/>
            <a:r>
              <a:rPr lang="en-US" altLang="en-US" sz="1600" b="1">
                <a:latin typeface="Times New Roman" panose="02020603050405020304" pitchFamily="18" charset="0"/>
              </a:rPr>
              <a:t>The Average Total</a:t>
            </a:r>
          </a:p>
          <a:p>
            <a:pPr algn="ctr"/>
            <a:r>
              <a:rPr lang="en-US" altLang="en-US" sz="1600" b="1">
                <a:latin typeface="Times New Roman" panose="02020603050405020304" pitchFamily="18" charset="0"/>
              </a:rPr>
              <a:t>Cost of an injury or </a:t>
            </a:r>
          </a:p>
          <a:p>
            <a:pPr algn="ctr"/>
            <a:r>
              <a:rPr lang="en-US" altLang="en-US" sz="1600" b="1">
                <a:latin typeface="Times New Roman" panose="02020603050405020304" pitchFamily="18" charset="0"/>
              </a:rPr>
              <a:t>illness in Oregon</a:t>
            </a:r>
          </a:p>
          <a:p>
            <a:pPr algn="ctr"/>
            <a:r>
              <a:rPr lang="en-US" altLang="en-US" sz="1600" b="1">
                <a:latin typeface="Times New Roman" panose="02020603050405020304" pitchFamily="18" charset="0"/>
              </a:rPr>
              <a:t>had risen to about </a:t>
            </a:r>
          </a:p>
          <a:p>
            <a:pPr algn="ctr"/>
            <a:r>
              <a:rPr lang="en-US" altLang="en-US" sz="1800" b="1">
                <a:solidFill>
                  <a:srgbClr val="0000FF"/>
                </a:solidFill>
                <a:latin typeface="Times New Roman" panose="02020603050405020304" pitchFamily="18" charset="0"/>
              </a:rPr>
              <a:t>$57,850</a:t>
            </a:r>
            <a:r>
              <a:rPr lang="en-US" altLang="en-US" sz="1600" b="1">
                <a:latin typeface="Times New Roman" panose="02020603050405020304" pitchFamily="18" charset="0"/>
              </a:rPr>
              <a:t> per claim.</a:t>
            </a:r>
          </a:p>
        </p:txBody>
      </p:sp>
      <p:sp>
        <p:nvSpPr>
          <p:cNvPr id="113671" name="TextBox 7"/>
          <p:cNvSpPr txBox="1">
            <a:spLocks noChangeArrowheads="1"/>
          </p:cNvSpPr>
          <p:nvPr/>
        </p:nvSpPr>
        <p:spPr bwMode="auto">
          <a:xfrm>
            <a:off x="7239000" y="5943600"/>
            <a:ext cx="1941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sz="1000">
                <a:latin typeface="Times New Roman" panose="02020603050405020304" pitchFamily="18" charset="0"/>
              </a:rPr>
              <a:t>Data from IMD Report: Average</a:t>
            </a:r>
          </a:p>
          <a:p>
            <a:pPr algn="ctr"/>
            <a:r>
              <a:rPr lang="en-US" altLang="en-US" sz="1000">
                <a:latin typeface="Times New Roman" panose="02020603050405020304" pitchFamily="18" charset="0"/>
              </a:rPr>
              <a:t>Claim Costs for accepted disabling</a:t>
            </a:r>
          </a:p>
          <a:p>
            <a:pPr algn="ctr"/>
            <a:r>
              <a:rPr lang="en-US" altLang="en-US" sz="1000">
                <a:latin typeface="Times New Roman" panose="02020603050405020304" pitchFamily="18" charset="0"/>
              </a:rPr>
              <a:t>Claims using a 1.5 to 1 ratio of </a:t>
            </a:r>
          </a:p>
          <a:p>
            <a:pPr algn="ctr"/>
            <a:r>
              <a:rPr lang="en-US" altLang="en-US" sz="1000">
                <a:latin typeface="Times New Roman" panose="02020603050405020304" pitchFamily="18" charset="0"/>
              </a:rPr>
              <a:t>Indirect to Direct causes</a:t>
            </a:r>
          </a:p>
        </p:txBody>
      </p:sp>
      <p:sp>
        <p:nvSpPr>
          <p:cNvPr id="113672" name="Rectangle 6"/>
          <p:cNvSpPr>
            <a:spLocks noChangeArrowheads="1"/>
          </p:cNvSpPr>
          <p:nvPr/>
        </p:nvSpPr>
        <p:spPr bwMode="auto">
          <a:xfrm>
            <a:off x="-47625" y="5183188"/>
            <a:ext cx="20732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sz="2400">
                <a:latin typeface="Times New Roman" panose="02020603050405020304" pitchFamily="18" charset="0"/>
              </a:rPr>
              <a:t>By </a:t>
            </a:r>
            <a:r>
              <a:rPr lang="en-US" altLang="en-US" sz="2400">
                <a:solidFill>
                  <a:srgbClr val="FF0000"/>
                </a:solidFill>
                <a:latin typeface="Times New Roman" panose="02020603050405020304" pitchFamily="18" charset="0"/>
              </a:rPr>
              <a:t>2017</a:t>
            </a:r>
            <a:endParaRPr lang="en-US" altLang="en-US" sz="2400">
              <a:latin typeface="Times New Roman" panose="02020603050405020304" pitchFamily="18" charset="0"/>
            </a:endParaRPr>
          </a:p>
          <a:p>
            <a:pPr algn="ctr"/>
            <a:r>
              <a:rPr lang="en-US" altLang="en-US" sz="1600" b="1">
                <a:latin typeface="Times New Roman" panose="02020603050405020304" pitchFamily="18" charset="0"/>
              </a:rPr>
              <a:t>The Average Total</a:t>
            </a:r>
          </a:p>
          <a:p>
            <a:pPr algn="ctr"/>
            <a:r>
              <a:rPr lang="en-US" altLang="en-US" sz="1600" b="1">
                <a:latin typeface="Times New Roman" panose="02020603050405020304" pitchFamily="18" charset="0"/>
              </a:rPr>
              <a:t>Cost of an injury or </a:t>
            </a:r>
          </a:p>
          <a:p>
            <a:pPr algn="ctr"/>
            <a:r>
              <a:rPr lang="en-US" altLang="en-US" sz="1600" b="1">
                <a:latin typeface="Times New Roman" panose="02020603050405020304" pitchFamily="18" charset="0"/>
              </a:rPr>
              <a:t>illness in Oregon had</a:t>
            </a:r>
          </a:p>
          <a:p>
            <a:pPr algn="ctr"/>
            <a:r>
              <a:rPr lang="en-US" altLang="en-US" sz="1600" b="1">
                <a:latin typeface="Times New Roman" panose="02020603050405020304" pitchFamily="18" charset="0"/>
              </a:rPr>
              <a:t>leveled off  to about </a:t>
            </a:r>
          </a:p>
          <a:p>
            <a:pPr algn="ctr"/>
            <a:r>
              <a:rPr lang="en-US" altLang="en-US" sz="1800" b="1">
                <a:solidFill>
                  <a:srgbClr val="0000FF"/>
                </a:solidFill>
                <a:latin typeface="Times New Roman" panose="02020603050405020304" pitchFamily="18" charset="0"/>
              </a:rPr>
              <a:t>$53,960</a:t>
            </a:r>
            <a:r>
              <a:rPr lang="en-US" altLang="en-US" sz="1600" b="1">
                <a:latin typeface="Times New Roman" panose="02020603050405020304" pitchFamily="18" charset="0"/>
              </a:rPr>
              <a:t> per claim.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7" descr="cost_claim"/>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914400" y="1066800"/>
            <a:ext cx="7391400" cy="4660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5715" name="Text Box 8"/>
          <p:cNvSpPr txBox="1">
            <a:spLocks noChangeArrowheads="1"/>
          </p:cNvSpPr>
          <p:nvPr/>
        </p:nvSpPr>
        <p:spPr bwMode="auto">
          <a:xfrm>
            <a:off x="1006475" y="304800"/>
            <a:ext cx="71294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2800" b="1">
                <a:solidFill>
                  <a:srgbClr val="006600"/>
                </a:solidFill>
              </a:rPr>
              <a:t>Ratio of Indirect to Direct Accident Costs</a:t>
            </a:r>
          </a:p>
        </p:txBody>
      </p:sp>
      <p:sp>
        <p:nvSpPr>
          <p:cNvPr id="115716" name="TextBox 4"/>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11</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4"/>
          <p:cNvSpPr>
            <a:spLocks noChangeArrowheads="1"/>
          </p:cNvSpPr>
          <p:nvPr/>
        </p:nvSpPr>
        <p:spPr bwMode="auto">
          <a:xfrm>
            <a:off x="152400" y="539750"/>
            <a:ext cx="8686800" cy="5207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sz="2800" b="1">
                <a:solidFill>
                  <a:srgbClr val="336600"/>
                </a:solidFill>
              </a:rPr>
              <a:t>Workers' Compensation Made Simple </a:t>
            </a:r>
          </a:p>
        </p:txBody>
      </p:sp>
      <p:sp>
        <p:nvSpPr>
          <p:cNvPr id="117763" name="Rectangle 5"/>
          <p:cNvSpPr>
            <a:spLocks noChangeArrowheads="1"/>
          </p:cNvSpPr>
          <p:nvPr/>
        </p:nvSpPr>
        <p:spPr bwMode="auto">
          <a:xfrm>
            <a:off x="152400" y="1441450"/>
            <a:ext cx="8839200" cy="526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400" b="1" i="1">
                <a:solidFill>
                  <a:srgbClr val="003366"/>
                </a:solidFill>
              </a:rPr>
              <a:t>How are rates determined?</a:t>
            </a:r>
            <a:endParaRPr lang="en-US" altLang="en-US" sz="2400" b="1">
              <a:solidFill>
                <a:srgbClr val="003366"/>
              </a:solidFill>
            </a:endParaRPr>
          </a:p>
          <a:p>
            <a:endParaRPr lang="en-US" altLang="en-US" sz="2400">
              <a:solidFill>
                <a:srgbClr val="003366"/>
              </a:solidFill>
              <a:latin typeface="Times New Roman" panose="02020603050405020304" pitchFamily="18" charset="0"/>
            </a:endParaRPr>
          </a:p>
          <a:p>
            <a:r>
              <a:rPr lang="en-US" altLang="en-US" sz="2400" b="1">
                <a:solidFill>
                  <a:srgbClr val="660066"/>
                </a:solidFill>
              </a:rPr>
              <a:t>Manual Rating</a:t>
            </a:r>
            <a:r>
              <a:rPr lang="en-US" altLang="en-US" sz="2400" b="1"/>
              <a:t> </a:t>
            </a:r>
            <a:r>
              <a:rPr lang="en-US" altLang="en-US" sz="2400">
                <a:latin typeface="Times New Roman" panose="02020603050405020304" pitchFamily="18" charset="0"/>
              </a:rPr>
              <a:t>- Also called the “Pure Premium Rate,” this rate is applied to all industries of the same type or standard industrial classification (SIC).  Expressed as: </a:t>
            </a:r>
          </a:p>
          <a:p>
            <a:endParaRPr lang="en-US" altLang="en-US" sz="2400">
              <a:latin typeface="Times New Roman" panose="02020603050405020304" pitchFamily="18" charset="0"/>
            </a:endParaRPr>
          </a:p>
          <a:p>
            <a:r>
              <a:rPr lang="en-US" altLang="en-US" sz="2400">
                <a:latin typeface="Times New Roman" panose="02020603050405020304" pitchFamily="18" charset="0"/>
              </a:rPr>
              <a:t>	Dollars per $100 dollars of payroll</a:t>
            </a:r>
          </a:p>
          <a:p>
            <a:endParaRPr lang="en-US" altLang="en-US" sz="2400">
              <a:latin typeface="Times New Roman" panose="02020603050405020304" pitchFamily="18" charset="0"/>
            </a:endParaRPr>
          </a:p>
          <a:p>
            <a:r>
              <a:rPr lang="en-US" altLang="en-US" sz="2400">
                <a:latin typeface="Times New Roman" panose="02020603050405020304" pitchFamily="18" charset="0"/>
              </a:rPr>
              <a:t>	Example:   $3.15 per $100 dollars of payroll. </a:t>
            </a:r>
          </a:p>
          <a:p>
            <a:endParaRPr lang="en-US" altLang="en-US" sz="2400">
              <a:latin typeface="Times New Roman" panose="02020603050405020304" pitchFamily="18" charset="0"/>
            </a:endParaRPr>
          </a:p>
          <a:p>
            <a:r>
              <a:rPr lang="en-US" altLang="en-US" sz="2400" b="1">
                <a:solidFill>
                  <a:srgbClr val="800000"/>
                </a:solidFill>
              </a:rPr>
              <a:t>Experience Rating</a:t>
            </a:r>
            <a:r>
              <a:rPr lang="en-US" altLang="en-US" sz="2400" b="1"/>
              <a:t> </a:t>
            </a:r>
            <a:r>
              <a:rPr lang="en-US" altLang="en-US" sz="2400">
                <a:latin typeface="Times New Roman" panose="02020603050405020304" pitchFamily="18" charset="0"/>
              </a:rPr>
              <a:t>– Also called the “Modification or MOD Rate” is used to vary the company’s own rates, depending on its experience by comparing actual losses with expected losses. </a:t>
            </a:r>
          </a:p>
          <a:p>
            <a:r>
              <a:rPr lang="en-US" altLang="en-US" sz="2400">
                <a:latin typeface="Times New Roman" panose="02020603050405020304" pitchFamily="18" charset="0"/>
              </a:rPr>
              <a:t>  </a:t>
            </a:r>
          </a:p>
        </p:txBody>
      </p:sp>
      <p:sp>
        <p:nvSpPr>
          <p:cNvPr id="117764" name="TextBox 4"/>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12</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66775"/>
            <a:ext cx="8001000" cy="527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11" name="TextBox 3"/>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12</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0"/>
          <p:cNvSpPr txBox="1">
            <a:spLocks noChangeArrowheads="1"/>
          </p:cNvSpPr>
          <p:nvPr/>
        </p:nvSpPr>
        <p:spPr bwMode="auto">
          <a:xfrm>
            <a:off x="1417638" y="3186113"/>
            <a:ext cx="6400800" cy="1196975"/>
          </a:xfrm>
          <a:prstGeom prst="rect">
            <a:avLst/>
          </a:prstGeom>
          <a:solidFill>
            <a:srgbClr val="FFFFCC"/>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400">
                <a:solidFill>
                  <a:srgbClr val="660066"/>
                </a:solidFill>
              </a:rPr>
              <a:t>If the company has a profit margin of 5%, additional business volume to replace $78,500 would be </a:t>
            </a:r>
            <a:r>
              <a:rPr lang="en-US" altLang="en-US" sz="2400" b="1">
                <a:solidFill>
                  <a:srgbClr val="660066"/>
                </a:solidFill>
              </a:rPr>
              <a:t>$1, 570,000!</a:t>
            </a:r>
          </a:p>
        </p:txBody>
      </p:sp>
      <p:pic>
        <p:nvPicPr>
          <p:cNvPr id="12185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922338"/>
            <a:ext cx="8915400"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860" name="TextBox 4"/>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12</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6"/>
          <p:cNvSpPr txBox="1">
            <a:spLocks noChangeArrowheads="1"/>
          </p:cNvSpPr>
          <p:nvPr/>
        </p:nvSpPr>
        <p:spPr bwMode="auto">
          <a:xfrm>
            <a:off x="1295400" y="3832225"/>
            <a:ext cx="6705600" cy="1196975"/>
          </a:xfrm>
          <a:prstGeom prst="rect">
            <a:avLst/>
          </a:prstGeom>
          <a:solidFill>
            <a:srgbClr val="FFFFCC"/>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400" b="1" i="1">
                <a:solidFill>
                  <a:srgbClr val="660066"/>
                </a:solidFill>
              </a:rPr>
              <a:t>Wow!</a:t>
            </a:r>
            <a:r>
              <a:rPr lang="en-US" altLang="en-US" sz="2400" b="1">
                <a:solidFill>
                  <a:srgbClr val="660066"/>
                </a:solidFill>
              </a:rPr>
              <a:t> </a:t>
            </a:r>
            <a:r>
              <a:rPr lang="en-US" altLang="en-US" sz="2400">
                <a:solidFill>
                  <a:srgbClr val="660066"/>
                </a:solidFill>
              </a:rPr>
              <a:t> If you reduce your MOD Rate from 1.3 to .7, total savings will be $157,000.  That’s $3.14 million in business volume saved! </a:t>
            </a:r>
          </a:p>
        </p:txBody>
      </p:sp>
      <p:pic>
        <p:nvPicPr>
          <p:cNvPr id="123907" name="Picture 11"/>
          <p:cNvPicPr>
            <a:picLocks noChangeAspect="1" noChangeArrowheads="1"/>
          </p:cNvPicPr>
          <p:nvPr/>
        </p:nvPicPr>
        <p:blipFill>
          <a:blip r:embed="rId3">
            <a:extLst>
              <a:ext uri="{28A0092B-C50C-407E-A947-70E740481C1C}">
                <a14:useLocalDpi xmlns:a14="http://schemas.microsoft.com/office/drawing/2010/main" val="0"/>
              </a:ext>
            </a:extLst>
          </a:blip>
          <a:srcRect r="8182"/>
          <a:stretch>
            <a:fillRect/>
          </a:stretch>
        </p:blipFill>
        <p:spPr bwMode="auto">
          <a:xfrm>
            <a:off x="228600" y="1393825"/>
            <a:ext cx="8534400" cy="178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908" name="TextBox 4"/>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12</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1028"/>
          <p:cNvSpPr txBox="1">
            <a:spLocks noChangeArrowheads="1"/>
          </p:cNvSpPr>
          <p:nvPr/>
        </p:nvSpPr>
        <p:spPr bwMode="auto">
          <a:xfrm>
            <a:off x="533400" y="4876800"/>
            <a:ext cx="802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00050">
              <a:defRPr sz="1400">
                <a:solidFill>
                  <a:schemeClr val="tx1"/>
                </a:solidFill>
                <a:latin typeface="Arial" panose="020B0604020202020204" pitchFamily="34" charset="0"/>
              </a:defRPr>
            </a:lvl1pPr>
            <a:lvl2pPr marL="228600" indent="-114300" defTabSz="400050">
              <a:defRPr sz="1400">
                <a:solidFill>
                  <a:schemeClr val="tx1"/>
                </a:solidFill>
                <a:latin typeface="Arial" panose="020B0604020202020204" pitchFamily="34" charset="0"/>
              </a:defRPr>
            </a:lvl2pPr>
            <a:lvl3pPr marL="1143000" indent="-228600" defTabSz="400050">
              <a:defRPr sz="1400">
                <a:solidFill>
                  <a:schemeClr val="tx1"/>
                </a:solidFill>
                <a:latin typeface="Arial" panose="020B0604020202020204" pitchFamily="34" charset="0"/>
              </a:defRPr>
            </a:lvl3pPr>
            <a:lvl4pPr marL="1600200" indent="-228600" defTabSz="400050">
              <a:defRPr sz="1400">
                <a:solidFill>
                  <a:schemeClr val="tx1"/>
                </a:solidFill>
                <a:latin typeface="Arial" panose="020B0604020202020204" pitchFamily="34" charset="0"/>
              </a:defRPr>
            </a:lvl4pPr>
            <a:lvl5pPr marL="2057400" indent="-228600" defTabSz="400050">
              <a:defRPr sz="1400">
                <a:solidFill>
                  <a:schemeClr val="tx1"/>
                </a:solidFill>
                <a:latin typeface="Arial" panose="020B0604020202020204" pitchFamily="34" charset="0"/>
              </a:defRPr>
            </a:lvl5pPr>
            <a:lvl6pPr marL="2514600" indent="-228600" defTabSz="40005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40005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40005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40005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400" b="1" i="1">
                <a:solidFill>
                  <a:srgbClr val="A50021"/>
                </a:solidFill>
              </a:rPr>
              <a:t>What injuries are causing the most claims in Oregon?</a:t>
            </a:r>
            <a:endParaRPr lang="en-US" altLang="en-US" sz="2800" b="1" i="1">
              <a:solidFill>
                <a:srgbClr val="A50021"/>
              </a:solidFill>
            </a:endParaRPr>
          </a:p>
        </p:txBody>
      </p:sp>
      <p:sp>
        <p:nvSpPr>
          <p:cNvPr id="125955" name="Rectangle 1029"/>
          <p:cNvSpPr>
            <a:spLocks noChangeArrowheads="1"/>
          </p:cNvSpPr>
          <p:nvPr/>
        </p:nvSpPr>
        <p:spPr bwMode="auto">
          <a:xfrm>
            <a:off x="2082800" y="838200"/>
            <a:ext cx="4978400" cy="117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903288">
              <a:defRPr sz="1400">
                <a:solidFill>
                  <a:schemeClr val="tx1"/>
                </a:solidFill>
                <a:latin typeface="Arial" panose="020B0604020202020204" pitchFamily="34" charset="0"/>
              </a:defRPr>
            </a:lvl1pPr>
            <a:lvl2pPr marL="742950" indent="-285750" defTabSz="903288">
              <a:defRPr sz="1400">
                <a:solidFill>
                  <a:schemeClr val="tx1"/>
                </a:solidFill>
                <a:latin typeface="Arial" panose="020B0604020202020204" pitchFamily="34" charset="0"/>
              </a:defRPr>
            </a:lvl2pPr>
            <a:lvl3pPr marL="1143000" indent="-228600" defTabSz="903288">
              <a:defRPr sz="1400">
                <a:solidFill>
                  <a:schemeClr val="tx1"/>
                </a:solidFill>
                <a:latin typeface="Arial" panose="020B0604020202020204" pitchFamily="34" charset="0"/>
              </a:defRPr>
            </a:lvl3pPr>
            <a:lvl4pPr marL="1600200" indent="-228600" defTabSz="903288">
              <a:defRPr sz="1400">
                <a:solidFill>
                  <a:schemeClr val="tx1"/>
                </a:solidFill>
                <a:latin typeface="Arial" panose="020B0604020202020204" pitchFamily="34" charset="0"/>
              </a:defRPr>
            </a:lvl4pPr>
            <a:lvl5pPr marL="2057400" indent="-228600" defTabSz="903288">
              <a:defRPr sz="1400">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sz="1400">
                <a:solidFill>
                  <a:schemeClr val="tx1"/>
                </a:solidFill>
                <a:latin typeface="Arial" panose="020B0604020202020204" pitchFamily="34" charset="0"/>
              </a:defRPr>
            </a:lvl9pPr>
          </a:lstStyle>
          <a:p>
            <a:pPr algn="ctr">
              <a:lnSpc>
                <a:spcPct val="85000"/>
              </a:lnSpc>
            </a:pPr>
            <a:r>
              <a:rPr lang="en-US" altLang="en-US" sz="2800" b="1">
                <a:solidFill>
                  <a:srgbClr val="006600"/>
                </a:solidFill>
              </a:rPr>
              <a:t>Average Cost For Disabling Claims                          </a:t>
            </a:r>
          </a:p>
          <a:p>
            <a:pPr algn="ctr">
              <a:lnSpc>
                <a:spcPct val="85000"/>
              </a:lnSpc>
            </a:pPr>
            <a:r>
              <a:rPr lang="en-US" altLang="en-US" sz="2800" b="1">
                <a:solidFill>
                  <a:srgbClr val="006600"/>
                </a:solidFill>
              </a:rPr>
              <a:t>By Event or Exposure</a:t>
            </a:r>
          </a:p>
        </p:txBody>
      </p:sp>
      <p:sp>
        <p:nvSpPr>
          <p:cNvPr id="125956" name="Text Box 1032"/>
          <p:cNvSpPr txBox="1">
            <a:spLocks noChangeArrowheads="1"/>
          </p:cNvSpPr>
          <p:nvPr/>
        </p:nvSpPr>
        <p:spPr bwMode="auto">
          <a:xfrm>
            <a:off x="3319463" y="6604000"/>
            <a:ext cx="971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a:solidFill>
                  <a:schemeClr val="bg1"/>
                </a:solidFill>
              </a:rPr>
              <a:t> - Costs</a:t>
            </a:r>
          </a:p>
        </p:txBody>
      </p:sp>
      <p:pic>
        <p:nvPicPr>
          <p:cNvPr id="125957" name="Picture 1033" descr="injury"/>
          <p:cNvPicPr>
            <a:picLocks noChangeAspect="1" noChangeArrowheads="1"/>
          </p:cNvPicPr>
          <p:nvPr/>
        </p:nvPicPr>
        <p:blipFill>
          <a:blip r:embed="rId3">
            <a:extLst>
              <a:ext uri="{28A0092B-C50C-407E-A947-70E740481C1C}">
                <a14:useLocalDpi xmlns:a14="http://schemas.microsoft.com/office/drawing/2010/main" val="0"/>
              </a:ext>
            </a:extLst>
          </a:blip>
          <a:srcRect l="9091" t="9071" r="9091" b="9071"/>
          <a:stretch>
            <a:fillRect/>
          </a:stretch>
        </p:blipFill>
        <p:spPr bwMode="auto">
          <a:xfrm>
            <a:off x="2857500" y="2406650"/>
            <a:ext cx="34290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8" name="TextBox 6"/>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13</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386013"/>
            <a:ext cx="7391400"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03" name="Text Box 10"/>
          <p:cNvSpPr txBox="1">
            <a:spLocks noChangeArrowheads="1"/>
          </p:cNvSpPr>
          <p:nvPr/>
        </p:nvSpPr>
        <p:spPr bwMode="auto">
          <a:xfrm>
            <a:off x="990600" y="685800"/>
            <a:ext cx="47466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3200" b="1" i="1">
                <a:solidFill>
                  <a:srgbClr val="660066"/>
                </a:solidFill>
              </a:rPr>
              <a:t>Where's the "average"?</a:t>
            </a:r>
          </a:p>
        </p:txBody>
      </p:sp>
      <p:sp>
        <p:nvSpPr>
          <p:cNvPr id="128004" name="TextBox 1"/>
          <p:cNvSpPr txBox="1">
            <a:spLocks noChangeArrowheads="1"/>
          </p:cNvSpPr>
          <p:nvPr/>
        </p:nvSpPr>
        <p:spPr bwMode="auto">
          <a:xfrm>
            <a:off x="2286000" y="5572125"/>
            <a:ext cx="5610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400"/>
              <a:t>Page 10 of your book shows 2003 data.</a:t>
            </a:r>
          </a:p>
        </p:txBody>
      </p:sp>
      <p:sp>
        <p:nvSpPr>
          <p:cNvPr id="128005" name="TextBox 5"/>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13</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pPr eaLnBrk="1" hangingPunct="1"/>
            <a:r>
              <a:rPr lang="en-US" altLang="en-US" sz="4400" smtClean="0"/>
              <a:t>Use published data to help sell your recommendations to management</a:t>
            </a:r>
          </a:p>
        </p:txBody>
      </p:sp>
      <p:pic>
        <p:nvPicPr>
          <p:cNvPr id="130051"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81088" y="2109788"/>
            <a:ext cx="6981825" cy="4389437"/>
          </a:xfrm>
        </p:spPr>
      </p:pic>
      <p:sp>
        <p:nvSpPr>
          <p:cNvPr id="130052" name="TextBox 4"/>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1400">
                <a:latin typeface="Arial Black" panose="020B0A04020102020204" pitchFamily="34" charset="0"/>
              </a:rPr>
              <a:t>Page 13</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mtClean="0"/>
              <a:t>Where do we find the Data?</a:t>
            </a:r>
          </a:p>
        </p:txBody>
      </p:sp>
      <p:pic>
        <p:nvPicPr>
          <p:cNvPr id="132099"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62400" y="914400"/>
            <a:ext cx="4629150" cy="3522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0" name="Text Placeholder 3"/>
          <p:cNvSpPr>
            <a:spLocks noGrp="1"/>
          </p:cNvSpPr>
          <p:nvPr>
            <p:ph type="body" sz="half" idx="2"/>
          </p:nvPr>
        </p:nvSpPr>
        <p:spPr bwMode="auto">
          <a:xfrm>
            <a:off x="596900" y="2819400"/>
            <a:ext cx="2949575"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Go to DCBS Home Page: </a:t>
            </a:r>
            <a:r>
              <a:rPr lang="en-US" altLang="en-US" smtClean="0">
                <a:hlinkClick r:id="rId4"/>
              </a:rPr>
              <a:t>https://www.oregon.gov/dcbs/Pages/index.aspx</a:t>
            </a:r>
            <a:endParaRPr lang="en-US" altLang="en-US" smtClean="0"/>
          </a:p>
          <a:p>
            <a:endParaRPr lang="en-US" altLang="en-US" smtClean="0"/>
          </a:p>
        </p:txBody>
      </p:sp>
      <p:pic>
        <p:nvPicPr>
          <p:cNvPr id="132101"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2875" y="4495800"/>
            <a:ext cx="4638675"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2102" name="Straight Arrow Connector 7"/>
          <p:cNvCxnSpPr>
            <a:cxnSpLocks noChangeShapeType="1"/>
          </p:cNvCxnSpPr>
          <p:nvPr/>
        </p:nvCxnSpPr>
        <p:spPr bwMode="auto">
          <a:xfrm>
            <a:off x="3276600" y="4114800"/>
            <a:ext cx="4343400" cy="457200"/>
          </a:xfrm>
          <a:prstGeom prst="straightConnector1">
            <a:avLst/>
          </a:prstGeom>
          <a:noFill/>
          <a:ln w="57150" algn="ctr">
            <a:solidFill>
              <a:srgbClr val="333399"/>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103" name="Straight Arrow Connector 9"/>
          <p:cNvCxnSpPr>
            <a:cxnSpLocks noChangeShapeType="1"/>
          </p:cNvCxnSpPr>
          <p:nvPr/>
        </p:nvCxnSpPr>
        <p:spPr bwMode="auto">
          <a:xfrm>
            <a:off x="7620000" y="4495800"/>
            <a:ext cx="914400" cy="9144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2104" name="TextBox 1"/>
          <p:cNvSpPr txBox="1">
            <a:spLocks noChangeArrowheads="1"/>
          </p:cNvSpPr>
          <p:nvPr/>
        </p:nvSpPr>
        <p:spPr bwMode="auto">
          <a:xfrm>
            <a:off x="900113" y="3867150"/>
            <a:ext cx="2646362"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800"/>
              <a:t>Click on Learn More under the News and Information tab…</a:t>
            </a:r>
          </a:p>
          <a:p>
            <a:endParaRPr lang="en-US" altLang="en-US"/>
          </a:p>
        </p:txBody>
      </p:sp>
      <p:sp>
        <p:nvSpPr>
          <p:cNvPr id="132105" name="TextBox 9"/>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13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2035175"/>
            <a:ext cx="3051175" cy="365125"/>
          </a:xfrm>
        </p:spPr>
        <p:txBody>
          <a:bodyPr rtlCol="0">
            <a:normAutofit fontScale="90000"/>
          </a:bodyPr>
          <a:lstStyle/>
          <a:p>
            <a:pPr eaLnBrk="1" fontAlgn="auto" hangingPunct="1">
              <a:spcAft>
                <a:spcPts val="0"/>
              </a:spcAft>
              <a:defRPr/>
            </a:pPr>
            <a:r>
              <a:rPr lang="en-US" dirty="0" smtClean="0"/>
              <a:t>Contact us</a:t>
            </a:r>
            <a:endParaRPr lang="en-US" dirty="0"/>
          </a:p>
        </p:txBody>
      </p:sp>
      <p:sp>
        <p:nvSpPr>
          <p:cNvPr id="8" name="Text Placeholder 3"/>
          <p:cNvSpPr>
            <a:spLocks noGrp="1"/>
          </p:cNvSpPr>
          <p:nvPr>
            <p:ph type="body" idx="1"/>
          </p:nvPr>
        </p:nvSpPr>
        <p:spPr>
          <a:xfrm>
            <a:off x="304800" y="2401888"/>
            <a:ext cx="3695700" cy="2913062"/>
          </a:xfrm>
        </p:spPr>
        <p:txBody>
          <a:bodyPr rtlCol="0">
            <a:normAutofit fontScale="47500" lnSpcReduction="20000"/>
          </a:bodyPr>
          <a:lstStyle/>
          <a:p>
            <a:pPr eaLnBrk="1" fontAlgn="auto" hangingPunct="1">
              <a:spcAft>
                <a:spcPts val="0"/>
              </a:spcAft>
              <a:defRPr/>
            </a:pPr>
            <a:r>
              <a:rPr lang="en-US" sz="2138" b="1" u="sng" dirty="0">
                <a:solidFill>
                  <a:srgbClr val="005000"/>
                </a:solidFill>
              </a:rPr>
              <a:t>Field Offices:</a:t>
            </a:r>
          </a:p>
          <a:p>
            <a:pPr eaLnBrk="1" fontAlgn="auto" hangingPunct="1">
              <a:spcAft>
                <a:spcPts val="0"/>
              </a:spcAft>
              <a:defRPr/>
            </a:pPr>
            <a:r>
              <a:rPr lang="en-US" sz="2175" b="1" dirty="0">
                <a:solidFill>
                  <a:srgbClr val="005000"/>
                </a:solidFill>
              </a:rPr>
              <a:t>Portland</a:t>
            </a:r>
            <a:r>
              <a:rPr lang="en-US" sz="2175" dirty="0">
                <a:solidFill>
                  <a:srgbClr val="005000"/>
                </a:solidFill>
              </a:rPr>
              <a:t>		503-229-5910</a:t>
            </a:r>
          </a:p>
          <a:p>
            <a:pPr eaLnBrk="1" fontAlgn="auto" hangingPunct="1">
              <a:spcAft>
                <a:spcPts val="0"/>
              </a:spcAft>
              <a:defRPr/>
            </a:pPr>
            <a:r>
              <a:rPr lang="en-US" sz="2175" b="1" dirty="0">
                <a:solidFill>
                  <a:srgbClr val="005000"/>
                </a:solidFill>
              </a:rPr>
              <a:t>Salem</a:t>
            </a:r>
            <a:r>
              <a:rPr lang="en-US" sz="2175" dirty="0">
                <a:solidFill>
                  <a:srgbClr val="005000"/>
                </a:solidFill>
              </a:rPr>
              <a:t>		</a:t>
            </a:r>
            <a:r>
              <a:rPr lang="en-US" sz="2175" dirty="0" smtClean="0">
                <a:solidFill>
                  <a:srgbClr val="005000"/>
                </a:solidFill>
              </a:rPr>
              <a:t>503-378-3274</a:t>
            </a:r>
            <a:endParaRPr lang="en-US" sz="2175" dirty="0">
              <a:solidFill>
                <a:srgbClr val="005000"/>
              </a:solidFill>
            </a:endParaRPr>
          </a:p>
          <a:p>
            <a:pPr eaLnBrk="1" fontAlgn="auto" hangingPunct="1">
              <a:spcAft>
                <a:spcPts val="0"/>
              </a:spcAft>
              <a:defRPr/>
            </a:pPr>
            <a:r>
              <a:rPr lang="en-US" sz="2175" b="1" dirty="0">
                <a:solidFill>
                  <a:srgbClr val="005000"/>
                </a:solidFill>
              </a:rPr>
              <a:t>Eugene</a:t>
            </a:r>
            <a:r>
              <a:rPr lang="en-US" sz="2175" dirty="0">
                <a:solidFill>
                  <a:srgbClr val="005000"/>
                </a:solidFill>
              </a:rPr>
              <a:t>		</a:t>
            </a:r>
            <a:r>
              <a:rPr lang="en-US" sz="2175" dirty="0" smtClean="0">
                <a:solidFill>
                  <a:srgbClr val="005000"/>
                </a:solidFill>
              </a:rPr>
              <a:t>541-686-7562</a:t>
            </a:r>
            <a:endParaRPr lang="en-US" sz="2175" dirty="0">
              <a:solidFill>
                <a:srgbClr val="005000"/>
              </a:solidFill>
            </a:endParaRPr>
          </a:p>
          <a:p>
            <a:pPr eaLnBrk="1" fontAlgn="auto" hangingPunct="1">
              <a:spcAft>
                <a:spcPts val="0"/>
              </a:spcAft>
              <a:defRPr/>
            </a:pPr>
            <a:r>
              <a:rPr lang="en-US" sz="2175" b="1" dirty="0">
                <a:solidFill>
                  <a:srgbClr val="005000"/>
                </a:solidFill>
              </a:rPr>
              <a:t>Medford</a:t>
            </a:r>
            <a:r>
              <a:rPr lang="en-US" sz="2175" dirty="0">
                <a:solidFill>
                  <a:srgbClr val="005000"/>
                </a:solidFill>
              </a:rPr>
              <a:t>		541-776-6030</a:t>
            </a:r>
          </a:p>
          <a:p>
            <a:pPr eaLnBrk="1" fontAlgn="auto" hangingPunct="1">
              <a:spcAft>
                <a:spcPts val="0"/>
              </a:spcAft>
              <a:defRPr/>
            </a:pPr>
            <a:r>
              <a:rPr lang="en-US" sz="2175" b="1" dirty="0">
                <a:solidFill>
                  <a:srgbClr val="005000"/>
                </a:solidFill>
              </a:rPr>
              <a:t>Bend</a:t>
            </a:r>
            <a:r>
              <a:rPr lang="en-US" sz="2175" dirty="0">
                <a:solidFill>
                  <a:srgbClr val="005000"/>
                </a:solidFill>
              </a:rPr>
              <a:t>		</a:t>
            </a:r>
            <a:r>
              <a:rPr lang="en-US" sz="2175" dirty="0" smtClean="0">
                <a:solidFill>
                  <a:srgbClr val="005000"/>
                </a:solidFill>
              </a:rPr>
              <a:t>541-388-6066</a:t>
            </a:r>
            <a:endParaRPr lang="en-US" sz="2175" dirty="0">
              <a:solidFill>
                <a:srgbClr val="005000"/>
              </a:solidFill>
            </a:endParaRPr>
          </a:p>
          <a:p>
            <a:pPr eaLnBrk="1" fontAlgn="auto" hangingPunct="1">
              <a:spcAft>
                <a:spcPts val="0"/>
              </a:spcAft>
              <a:defRPr/>
            </a:pPr>
            <a:r>
              <a:rPr lang="en-US" sz="2175" b="1" dirty="0">
                <a:solidFill>
                  <a:srgbClr val="005000"/>
                </a:solidFill>
              </a:rPr>
              <a:t>Pendleton</a:t>
            </a:r>
            <a:r>
              <a:rPr lang="en-US" sz="2175" dirty="0">
                <a:solidFill>
                  <a:srgbClr val="005000"/>
                </a:solidFill>
              </a:rPr>
              <a:t> 		541-276-2353</a:t>
            </a:r>
          </a:p>
          <a:p>
            <a:pPr eaLnBrk="1" fontAlgn="auto" hangingPunct="1">
              <a:spcAft>
                <a:spcPts val="0"/>
              </a:spcAft>
              <a:defRPr/>
            </a:pPr>
            <a:endParaRPr lang="en-US" sz="2175" b="1" dirty="0">
              <a:solidFill>
                <a:srgbClr val="005000"/>
              </a:solidFill>
            </a:endParaRPr>
          </a:p>
          <a:p>
            <a:pPr eaLnBrk="1" fontAlgn="auto" hangingPunct="1">
              <a:spcAft>
                <a:spcPts val="0"/>
              </a:spcAft>
              <a:defRPr/>
            </a:pPr>
            <a:r>
              <a:rPr lang="en-US" sz="2175" b="1" dirty="0">
                <a:solidFill>
                  <a:srgbClr val="005000"/>
                </a:solidFill>
              </a:rPr>
              <a:t>Salem Central:</a:t>
            </a:r>
          </a:p>
          <a:p>
            <a:pPr eaLnBrk="1" fontAlgn="auto" hangingPunct="1">
              <a:spcAft>
                <a:spcPts val="0"/>
              </a:spcAft>
              <a:defRPr/>
            </a:pPr>
            <a:r>
              <a:rPr lang="en-US" sz="2175" dirty="0">
                <a:solidFill>
                  <a:srgbClr val="005000"/>
                </a:solidFill>
              </a:rPr>
              <a:t>Toll Free English:	800-922-2689</a:t>
            </a:r>
          </a:p>
          <a:p>
            <a:pPr eaLnBrk="1" fontAlgn="auto" hangingPunct="1">
              <a:spcAft>
                <a:spcPts val="0"/>
              </a:spcAft>
              <a:defRPr/>
            </a:pPr>
            <a:r>
              <a:rPr lang="en-US" sz="2175" dirty="0">
                <a:solidFill>
                  <a:srgbClr val="005000"/>
                </a:solidFill>
              </a:rPr>
              <a:t>Toll Free Spanish:	800-843-8086 </a:t>
            </a:r>
          </a:p>
          <a:p>
            <a:pPr eaLnBrk="1" fontAlgn="auto" hangingPunct="1">
              <a:spcAft>
                <a:spcPts val="0"/>
              </a:spcAft>
              <a:defRPr/>
            </a:pPr>
            <a:r>
              <a:rPr lang="en-US" sz="2175" dirty="0">
                <a:solidFill>
                  <a:srgbClr val="005000"/>
                </a:solidFill>
              </a:rPr>
              <a:t> </a:t>
            </a:r>
          </a:p>
          <a:p>
            <a:pPr eaLnBrk="1" fontAlgn="auto" hangingPunct="1">
              <a:spcAft>
                <a:spcPts val="0"/>
              </a:spcAft>
              <a:defRPr/>
            </a:pPr>
            <a:r>
              <a:rPr lang="en-US" sz="2175" dirty="0">
                <a:solidFill>
                  <a:srgbClr val="005000"/>
                </a:solidFill>
              </a:rPr>
              <a:t>Website: </a:t>
            </a:r>
            <a:r>
              <a:rPr lang="en-US" sz="2175" dirty="0"/>
              <a:t>		</a:t>
            </a:r>
            <a:r>
              <a:rPr lang="en-US" sz="2175" u="sng" dirty="0" smtClean="0">
                <a:hlinkClick r:id="rId2"/>
              </a:rPr>
              <a:t>osha.oregon.gov</a:t>
            </a:r>
            <a:endParaRPr lang="en-US" sz="2175" dirty="0">
              <a:hlinkClick r:id="rId3"/>
            </a:endParaRPr>
          </a:p>
          <a:p>
            <a:pPr eaLnBrk="1" fontAlgn="auto" hangingPunct="1">
              <a:spcAft>
                <a:spcPts val="0"/>
              </a:spcAft>
              <a:defRPr/>
            </a:pPr>
            <a:endParaRPr lang="en-US" dirty="0"/>
          </a:p>
          <a:p>
            <a:pPr eaLnBrk="1" fontAlgn="auto" hangingPunct="1">
              <a:spcAft>
                <a:spcPts val="0"/>
              </a:spcAft>
              <a:defRPr/>
            </a:pPr>
            <a:endParaRPr lang="en-US" dirty="0"/>
          </a:p>
        </p:txBody>
      </p:sp>
      <p:sp>
        <p:nvSpPr>
          <p:cNvPr id="4506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514350">
              <a:defRPr sz="1400">
                <a:solidFill>
                  <a:schemeClr val="tx1"/>
                </a:solidFill>
                <a:latin typeface="Arial" panose="020B0604020202020204" pitchFamily="34" charset="0"/>
              </a:defRPr>
            </a:lvl1pPr>
            <a:lvl2pPr marL="742950" indent="-285750" defTabSz="514350">
              <a:defRPr sz="1400">
                <a:solidFill>
                  <a:schemeClr val="tx1"/>
                </a:solidFill>
                <a:latin typeface="Arial" panose="020B0604020202020204" pitchFamily="34" charset="0"/>
              </a:defRPr>
            </a:lvl2pPr>
            <a:lvl3pPr marL="1143000" indent="-228600" defTabSz="514350">
              <a:defRPr sz="1400">
                <a:solidFill>
                  <a:schemeClr val="tx1"/>
                </a:solidFill>
                <a:latin typeface="Arial" panose="020B0604020202020204" pitchFamily="34" charset="0"/>
              </a:defRPr>
            </a:lvl3pPr>
            <a:lvl4pPr marL="1600200" indent="-228600" defTabSz="514350">
              <a:defRPr sz="1400">
                <a:solidFill>
                  <a:schemeClr val="tx1"/>
                </a:solidFill>
                <a:latin typeface="Arial" panose="020B0604020202020204" pitchFamily="34" charset="0"/>
              </a:defRPr>
            </a:lvl4pPr>
            <a:lvl5pPr marL="2057400" indent="-228600" defTabSz="514350">
              <a:defRPr sz="1400">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C00BD8E7-544E-4DAC-B431-C6DBF6966D6A}" type="slidenum">
              <a:rPr lang="en-US" altLang="en-US" sz="900" smtClean="0">
                <a:solidFill>
                  <a:srgbClr val="898989"/>
                </a:solidFill>
                <a:latin typeface="Myriad Pro Cond" panose="020B0506030403020204" pitchFamily="34" charset="0"/>
              </a:rPr>
              <a:pPr eaLnBrk="1" hangingPunct="1"/>
              <a:t>5</a:t>
            </a:fld>
            <a:endParaRPr lang="en-US" altLang="en-US" sz="900" smtClean="0">
              <a:solidFill>
                <a:srgbClr val="898989"/>
              </a:solidFill>
              <a:latin typeface="Myriad Pro Cond" panose="020B0506030403020204" pitchFamily="34" charset="0"/>
            </a:endParaRPr>
          </a:p>
        </p:txBody>
      </p:sp>
      <p:pic>
        <p:nvPicPr>
          <p:cNvPr id="4506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914400"/>
            <a:ext cx="3114675"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8" descr="Prof Dev Ce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514725"/>
            <a:ext cx="2362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Rectangle 6"/>
          <p:cNvSpPr>
            <a:spLocks noChangeArrowheads="1"/>
          </p:cNvSpPr>
          <p:nvPr/>
        </p:nvSpPr>
        <p:spPr bwMode="auto">
          <a:xfrm>
            <a:off x="3581400" y="3200400"/>
            <a:ext cx="3276600"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228600" indent="-11430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15000"/>
              </a:spcBef>
            </a:pPr>
            <a:r>
              <a:rPr lang="en-US" altLang="en-US" sz="1100" b="1">
                <a:latin typeface="Times New Roman" panose="02020603050405020304" pitchFamily="18" charset="0"/>
              </a:rPr>
              <a:t>Additional Public Education Services</a:t>
            </a:r>
            <a:endParaRPr lang="en-US" altLang="en-US" sz="1100">
              <a:latin typeface="Times New Roman" panose="02020603050405020304" pitchFamily="18" charset="0"/>
            </a:endParaRPr>
          </a:p>
          <a:p>
            <a:pPr lvl="1">
              <a:spcBef>
                <a:spcPct val="15000"/>
              </a:spcBef>
              <a:buFont typeface="Wingdings" panose="05000000000000000000" pitchFamily="2" charset="2"/>
              <a:buChar char="§"/>
            </a:pPr>
            <a:r>
              <a:rPr lang="en-US" altLang="en-US" sz="1100">
                <a:latin typeface="Times New Roman" panose="02020603050405020304" pitchFamily="18" charset="0"/>
              </a:rPr>
              <a:t> Safety for Small Business workshops</a:t>
            </a:r>
          </a:p>
          <a:p>
            <a:pPr lvl="1">
              <a:spcBef>
                <a:spcPct val="15000"/>
              </a:spcBef>
              <a:buFont typeface="Wingdings" panose="05000000000000000000" pitchFamily="2" charset="2"/>
              <a:buChar char="§"/>
            </a:pPr>
            <a:r>
              <a:rPr lang="en-US" altLang="en-US" sz="1100">
                <a:latin typeface="Times New Roman" panose="02020603050405020304" pitchFamily="18" charset="0"/>
              </a:rPr>
              <a:t> Interactive Internet courses</a:t>
            </a:r>
          </a:p>
          <a:p>
            <a:pPr lvl="1">
              <a:spcBef>
                <a:spcPct val="15000"/>
              </a:spcBef>
              <a:buFont typeface="Wingdings" panose="05000000000000000000" pitchFamily="2" charset="2"/>
              <a:buChar char="§"/>
            </a:pPr>
            <a:r>
              <a:rPr lang="en-US" altLang="en-US" sz="1100">
                <a:latin typeface="Times New Roman" panose="02020603050405020304" pitchFamily="18" charset="0"/>
              </a:rPr>
              <a:t> Professional Development Certificates</a:t>
            </a:r>
          </a:p>
          <a:p>
            <a:pPr lvl="1">
              <a:spcBef>
                <a:spcPct val="15000"/>
              </a:spcBef>
              <a:buFont typeface="Wingdings" panose="05000000000000000000" pitchFamily="2" charset="2"/>
              <a:buChar char="§"/>
            </a:pPr>
            <a:r>
              <a:rPr lang="en-US" altLang="en-US" sz="1100">
                <a:latin typeface="Times New Roman" panose="02020603050405020304" pitchFamily="18" charset="0"/>
              </a:rPr>
              <a:t> On-site training requests</a:t>
            </a:r>
          </a:p>
          <a:p>
            <a:pPr lvl="1">
              <a:spcBef>
                <a:spcPct val="15000"/>
              </a:spcBef>
              <a:buFont typeface="Wingdings" panose="05000000000000000000" pitchFamily="2" charset="2"/>
              <a:buChar char="§"/>
            </a:pPr>
            <a:r>
              <a:rPr lang="en-US" altLang="en-US" sz="1100">
                <a:latin typeface="Times New Roman" panose="02020603050405020304" pitchFamily="18" charset="0"/>
              </a:rPr>
              <a:t> Access workshop materials </a:t>
            </a:r>
          </a:p>
          <a:p>
            <a:pPr lvl="1">
              <a:spcBef>
                <a:spcPct val="15000"/>
              </a:spcBef>
              <a:buFont typeface="Wingdings" panose="05000000000000000000" pitchFamily="2" charset="2"/>
              <a:buChar char="§"/>
            </a:pPr>
            <a:r>
              <a:rPr lang="en-US" altLang="en-US" sz="1100">
                <a:latin typeface="Times New Roman" panose="02020603050405020304" pitchFamily="18" charset="0"/>
              </a:rPr>
              <a:t> Spanish training aids</a:t>
            </a:r>
          </a:p>
          <a:p>
            <a:pPr lvl="1">
              <a:spcBef>
                <a:spcPct val="15000"/>
              </a:spcBef>
              <a:buFont typeface="Wingdings" panose="05000000000000000000" pitchFamily="2" charset="2"/>
              <a:buChar char="§"/>
            </a:pPr>
            <a:r>
              <a:rPr lang="en-US" altLang="en-US" sz="1100">
                <a:latin typeface="Times New Roman" panose="02020603050405020304" pitchFamily="18" charset="0"/>
              </a:rPr>
              <a:t> Training and Education Grants</a:t>
            </a:r>
          </a:p>
          <a:p>
            <a:pPr lvl="1">
              <a:spcBef>
                <a:spcPct val="15000"/>
              </a:spcBef>
              <a:buFont typeface="Wingdings" panose="05000000000000000000" pitchFamily="2" charset="2"/>
              <a:buChar char="§"/>
            </a:pPr>
            <a:r>
              <a:rPr lang="en-US" altLang="en-US" sz="1100">
                <a:latin typeface="Times New Roman" panose="02020603050405020304" pitchFamily="18" charset="0"/>
              </a:rPr>
              <a:t> Continuing Education Units/Credit Hours</a:t>
            </a:r>
          </a:p>
          <a:p>
            <a:pPr>
              <a:spcBef>
                <a:spcPct val="15000"/>
              </a:spcBef>
              <a:buFont typeface="Monotype Sorts" pitchFamily="2" charset="2"/>
              <a:buNone/>
            </a:pPr>
            <a:r>
              <a:rPr lang="en-US" altLang="en-US" sz="1100">
                <a:latin typeface="Times New Roman" panose="02020603050405020304" pitchFamily="18" charset="0"/>
              </a:rPr>
              <a:t>For more information on Public Education services, please call (888) 292-5247 Option 2</a:t>
            </a:r>
          </a:p>
        </p:txBody>
      </p:sp>
      <p:sp>
        <p:nvSpPr>
          <p:cNvPr id="45064" name="TextBox 3"/>
          <p:cNvSpPr txBox="1">
            <a:spLocks noChangeArrowheads="1"/>
          </p:cNvSpPr>
          <p:nvPr/>
        </p:nvSpPr>
        <p:spPr bwMode="auto">
          <a:xfrm>
            <a:off x="228600" y="0"/>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2</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mtClean="0"/>
              <a:t>Where do we find the Data?</a:t>
            </a:r>
            <a:br>
              <a:rPr lang="en-US" altLang="en-US" smtClean="0"/>
            </a:br>
            <a:r>
              <a:rPr lang="en-US" altLang="en-US" sz="2400" smtClean="0"/>
              <a:t>(continued)</a:t>
            </a:r>
          </a:p>
        </p:txBody>
      </p:sp>
      <p:pic>
        <p:nvPicPr>
          <p:cNvPr id="13414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6200" y="1522413"/>
            <a:ext cx="4800600" cy="1090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8" name="Text Placeholder 3"/>
          <p:cNvSpPr>
            <a:spLocks noGrp="1"/>
          </p:cNvSpPr>
          <p:nvPr>
            <p:ph type="body" sz="half" idx="2"/>
          </p:nvPr>
        </p:nvSpPr>
        <p:spPr bwMode="auto">
          <a:xfrm>
            <a:off x="542925" y="2611438"/>
            <a:ext cx="2949575" cy="66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That takes you to the News and Information page.</a:t>
            </a:r>
          </a:p>
        </p:txBody>
      </p:sp>
      <p:pic>
        <p:nvPicPr>
          <p:cNvPr id="13414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4263" y="2613025"/>
            <a:ext cx="5259387"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4150" name="Straight Arrow Connector 6"/>
          <p:cNvCxnSpPr>
            <a:cxnSpLocks noChangeShapeType="1"/>
          </p:cNvCxnSpPr>
          <p:nvPr/>
        </p:nvCxnSpPr>
        <p:spPr bwMode="auto">
          <a:xfrm flipV="1">
            <a:off x="2895600" y="3719513"/>
            <a:ext cx="2684463" cy="647700"/>
          </a:xfrm>
          <a:prstGeom prst="straightConnector1">
            <a:avLst/>
          </a:prstGeom>
          <a:noFill/>
          <a:ln w="57150" algn="ctr">
            <a:solidFill>
              <a:srgbClr val="333399"/>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4151" name="TextBox 1"/>
          <p:cNvSpPr txBox="1">
            <a:spLocks noChangeArrowheads="1"/>
          </p:cNvSpPr>
          <p:nvPr/>
        </p:nvSpPr>
        <p:spPr bwMode="auto">
          <a:xfrm>
            <a:off x="647700" y="3816350"/>
            <a:ext cx="24939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400"/>
              <a:t>From there, click on Publications and Reports</a:t>
            </a:r>
          </a:p>
          <a:p>
            <a:endParaRPr lang="en-US" altLang="en-US" sz="2400"/>
          </a:p>
        </p:txBody>
      </p:sp>
      <p:sp>
        <p:nvSpPr>
          <p:cNvPr id="134152" name="TextBox 8"/>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13</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mtClean="0"/>
              <a:t>Where do we find the Data?</a:t>
            </a:r>
            <a:br>
              <a:rPr lang="en-US" altLang="en-US" smtClean="0"/>
            </a:br>
            <a:r>
              <a:rPr lang="en-US" altLang="en-US" sz="2400" smtClean="0"/>
              <a:t>(continued)</a:t>
            </a:r>
          </a:p>
        </p:txBody>
      </p:sp>
      <p:pic>
        <p:nvPicPr>
          <p:cNvPr id="135171"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6200" y="1522413"/>
            <a:ext cx="4800600" cy="1090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 Placeholder 3"/>
          <p:cNvSpPr>
            <a:spLocks noGrp="1"/>
          </p:cNvSpPr>
          <p:nvPr>
            <p:ph type="body" sz="half" idx="2"/>
          </p:nvPr>
        </p:nvSpPr>
        <p:spPr bwMode="auto">
          <a:xfrm>
            <a:off x="533400" y="2647950"/>
            <a:ext cx="2949575" cy="1314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From Publications and Reports, </a:t>
            </a:r>
          </a:p>
          <a:p>
            <a:endParaRPr lang="en-US" altLang="en-US" smtClean="0"/>
          </a:p>
          <a:p>
            <a:r>
              <a:rPr lang="en-US" altLang="en-US" smtClean="0"/>
              <a:t>Under Statistical Reports, </a:t>
            </a:r>
          </a:p>
          <a:p>
            <a:endParaRPr lang="en-US" altLang="en-US" smtClean="0"/>
          </a:p>
        </p:txBody>
      </p:sp>
      <p:pic>
        <p:nvPicPr>
          <p:cNvPr id="13517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97313" y="2611438"/>
            <a:ext cx="5065712"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5174" name="Straight Arrow Connector 7"/>
          <p:cNvCxnSpPr>
            <a:cxnSpLocks noChangeShapeType="1"/>
          </p:cNvCxnSpPr>
          <p:nvPr/>
        </p:nvCxnSpPr>
        <p:spPr bwMode="auto">
          <a:xfrm flipV="1">
            <a:off x="2749550" y="3429000"/>
            <a:ext cx="2736850" cy="1339850"/>
          </a:xfrm>
          <a:prstGeom prst="straightConnector1">
            <a:avLst/>
          </a:prstGeom>
          <a:noFill/>
          <a:ln w="57150" algn="ctr">
            <a:solidFill>
              <a:srgbClr val="333399"/>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5175" name="TextBox 1"/>
          <p:cNvSpPr txBox="1">
            <a:spLocks noChangeArrowheads="1"/>
          </p:cNvSpPr>
          <p:nvPr/>
        </p:nvSpPr>
        <p:spPr bwMode="auto">
          <a:xfrm>
            <a:off x="515938" y="4306888"/>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000"/>
              <a:t>click on Worker Protection Reports</a:t>
            </a:r>
          </a:p>
          <a:p>
            <a:endParaRPr lang="en-US" altLang="en-US"/>
          </a:p>
        </p:txBody>
      </p:sp>
      <p:sp>
        <p:nvSpPr>
          <p:cNvPr id="135176" name="TextBox 8"/>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13</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bwMode="auto">
          <a:xfrm>
            <a:off x="630238" y="890588"/>
            <a:ext cx="2949575"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mtClean="0"/>
              <a:t>Where do we find the Data?</a:t>
            </a:r>
            <a:br>
              <a:rPr lang="en-US" altLang="en-US" smtClean="0"/>
            </a:br>
            <a:r>
              <a:rPr lang="en-US" altLang="en-US" sz="2400" smtClean="0"/>
              <a:t>(continued)</a:t>
            </a:r>
          </a:p>
        </p:txBody>
      </p:sp>
      <p:sp>
        <p:nvSpPr>
          <p:cNvPr id="136195" name="Text Placeholder 3"/>
          <p:cNvSpPr>
            <a:spLocks noGrp="1"/>
          </p:cNvSpPr>
          <p:nvPr>
            <p:ph type="body" sz="half" idx="2"/>
          </p:nvPr>
        </p:nvSpPr>
        <p:spPr bwMode="auto">
          <a:xfrm>
            <a:off x="542925" y="3044825"/>
            <a:ext cx="2949575"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Under Worker Protection Reports, </a:t>
            </a:r>
          </a:p>
          <a:p>
            <a:endParaRPr lang="en-US" altLang="en-US" smtClean="0"/>
          </a:p>
          <a:p>
            <a:r>
              <a:rPr lang="en-US" altLang="en-US" smtClean="0"/>
              <a:t>click on Workers’ compensation benefits</a:t>
            </a:r>
          </a:p>
        </p:txBody>
      </p:sp>
      <p:pic>
        <p:nvPicPr>
          <p:cNvPr id="13619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21088" y="3024188"/>
            <a:ext cx="5065712"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7788" y="1423988"/>
            <a:ext cx="462915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6198" name="Straight Arrow Connector 6"/>
          <p:cNvCxnSpPr>
            <a:cxnSpLocks noChangeShapeType="1"/>
          </p:cNvCxnSpPr>
          <p:nvPr/>
        </p:nvCxnSpPr>
        <p:spPr bwMode="auto">
          <a:xfrm flipV="1">
            <a:off x="2886075" y="4006850"/>
            <a:ext cx="2219325" cy="236538"/>
          </a:xfrm>
          <a:prstGeom prst="straightConnector1">
            <a:avLst/>
          </a:prstGeom>
          <a:noFill/>
          <a:ln w="57150" algn="ctr">
            <a:solidFill>
              <a:srgbClr val="333399"/>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199" name="TextBox 7"/>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13</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mtClean="0"/>
              <a:t>Where do we find the Data?</a:t>
            </a:r>
            <a:br>
              <a:rPr lang="en-US" altLang="en-US" smtClean="0"/>
            </a:br>
            <a:r>
              <a:rPr lang="en-US" altLang="en-US" sz="2400" smtClean="0"/>
              <a:t>(continued)</a:t>
            </a:r>
          </a:p>
        </p:txBody>
      </p:sp>
      <p:sp>
        <p:nvSpPr>
          <p:cNvPr id="137219" name="Text Placeholder 3"/>
          <p:cNvSpPr>
            <a:spLocks noGrp="1"/>
          </p:cNvSpPr>
          <p:nvPr>
            <p:ph type="body" sz="half" idx="2"/>
          </p:nvPr>
        </p:nvSpPr>
        <p:spPr bwMode="auto">
          <a:xfrm>
            <a:off x="542925" y="2611438"/>
            <a:ext cx="2949575"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From Worker’s compensation benefits,</a:t>
            </a:r>
          </a:p>
          <a:p>
            <a:endParaRPr lang="en-US" altLang="en-US" smtClean="0"/>
          </a:p>
          <a:p>
            <a:r>
              <a:rPr lang="en-US" altLang="en-US" smtClean="0"/>
              <a:t>click on Average claim cost tables (440-4863)</a:t>
            </a:r>
          </a:p>
          <a:p>
            <a:endParaRPr lang="en-US" altLang="en-US" smtClean="0"/>
          </a:p>
          <a:p>
            <a:r>
              <a:rPr lang="en-US" altLang="en-US" smtClean="0"/>
              <a:t>That will insert a drop-down list of years, from 2017 through 2018 (currently).</a:t>
            </a:r>
          </a:p>
          <a:p>
            <a:endParaRPr lang="en-US" altLang="en-US" smtClean="0"/>
          </a:p>
          <a:p>
            <a:r>
              <a:rPr lang="en-US" altLang="en-US" smtClean="0"/>
              <a:t>Choose the year you want. </a:t>
            </a:r>
          </a:p>
        </p:txBody>
      </p:sp>
      <p:pic>
        <p:nvPicPr>
          <p:cNvPr id="13722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989013"/>
            <a:ext cx="4876800"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97313" y="2590800"/>
            <a:ext cx="5078412"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7222" name="Straight Arrow Connector 6"/>
          <p:cNvCxnSpPr>
            <a:cxnSpLocks noChangeShapeType="1"/>
          </p:cNvCxnSpPr>
          <p:nvPr/>
        </p:nvCxnSpPr>
        <p:spPr bwMode="auto">
          <a:xfrm flipV="1">
            <a:off x="2470150" y="3511550"/>
            <a:ext cx="2940050" cy="265113"/>
          </a:xfrm>
          <a:prstGeom prst="straightConnector1">
            <a:avLst/>
          </a:prstGeom>
          <a:noFill/>
          <a:ln w="57150" algn="ctr">
            <a:solidFill>
              <a:srgbClr val="333399"/>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7223" name="TextBox 7"/>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13</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304800" y="152400"/>
            <a:ext cx="2743200" cy="1162050"/>
          </a:xfrm>
        </p:spPr>
        <p:txBody>
          <a:bodyPr/>
          <a:lstStyle/>
          <a:p>
            <a:pPr eaLnBrk="1" hangingPunct="1"/>
            <a:r>
              <a:rPr lang="en-US" altLang="en-US" smtClean="0"/>
              <a:t>Where do we find the data?</a:t>
            </a:r>
          </a:p>
        </p:txBody>
      </p:sp>
      <p:sp>
        <p:nvSpPr>
          <p:cNvPr id="138243" name="Text Placeholder 2"/>
          <p:cNvSpPr>
            <a:spLocks noGrp="1"/>
          </p:cNvSpPr>
          <p:nvPr>
            <p:ph type="body" idx="2"/>
          </p:nvPr>
        </p:nvSpPr>
        <p:spPr>
          <a:xfrm>
            <a:off x="152400" y="1390650"/>
            <a:ext cx="2743200" cy="4572000"/>
          </a:xfrm>
        </p:spPr>
        <p:txBody>
          <a:bodyPr/>
          <a:lstStyle/>
          <a:p>
            <a:pPr eaLnBrk="1" hangingPunct="1"/>
            <a:r>
              <a:rPr lang="en-US" altLang="en-US" smtClean="0"/>
              <a:t>That brings you here…</a:t>
            </a:r>
          </a:p>
          <a:p>
            <a:pPr eaLnBrk="1" hangingPunct="1"/>
            <a:r>
              <a:rPr lang="en-US" altLang="en-US" sz="1800" b="1" smtClean="0">
                <a:solidFill>
                  <a:schemeClr val="accent1"/>
                </a:solidFill>
              </a:rPr>
              <a:t>Table 3</a:t>
            </a:r>
            <a:r>
              <a:rPr lang="en-US" altLang="en-US" smtClean="0"/>
              <a:t> </a:t>
            </a:r>
          </a:p>
          <a:p>
            <a:pPr eaLnBrk="1" hangingPunct="1"/>
            <a:r>
              <a:rPr lang="en-US" altLang="en-US" smtClean="0"/>
              <a:t>Average temporary disability days and claim costs paid for resolved accepted disabling claims </a:t>
            </a:r>
            <a:r>
              <a:rPr lang="en-US" altLang="en-US" b="1" smtClean="0"/>
              <a:t>by accident event or exposure</a:t>
            </a:r>
          </a:p>
          <a:p>
            <a:pPr eaLnBrk="1" hangingPunct="1"/>
            <a:endParaRPr lang="en-US" altLang="en-US" b="1" smtClean="0"/>
          </a:p>
          <a:p>
            <a:pPr eaLnBrk="1" hangingPunct="1"/>
            <a:endParaRPr lang="en-US" altLang="en-US" b="1" smtClean="0"/>
          </a:p>
          <a:p>
            <a:pPr eaLnBrk="1" hangingPunct="1"/>
            <a:endParaRPr lang="en-US" altLang="en-US" b="1" smtClean="0"/>
          </a:p>
          <a:p>
            <a:pPr eaLnBrk="1" hangingPunct="1"/>
            <a:endParaRPr lang="en-US" altLang="en-US" sz="2000" b="1" smtClean="0">
              <a:solidFill>
                <a:schemeClr val="accent1"/>
              </a:solidFill>
            </a:endParaRPr>
          </a:p>
          <a:p>
            <a:pPr eaLnBrk="1" hangingPunct="1"/>
            <a:r>
              <a:rPr lang="en-US" altLang="en-US" sz="2000" b="1" smtClean="0">
                <a:solidFill>
                  <a:schemeClr val="accent1"/>
                </a:solidFill>
              </a:rPr>
              <a:t>Table 4</a:t>
            </a:r>
          </a:p>
          <a:p>
            <a:pPr eaLnBrk="1" hangingPunct="1"/>
            <a:r>
              <a:rPr lang="en-US" altLang="en-US" smtClean="0"/>
              <a:t>Average temporary disability days and claim costs paid for resolved accepted disabling claims </a:t>
            </a:r>
            <a:r>
              <a:rPr lang="en-US" altLang="en-US" b="1" smtClean="0"/>
              <a:t>by nature of injury or disease</a:t>
            </a:r>
          </a:p>
        </p:txBody>
      </p:sp>
      <p:pic>
        <p:nvPicPr>
          <p:cNvPr id="138244"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68638" y="1905000"/>
            <a:ext cx="5999162" cy="3584575"/>
          </a:xfrm>
        </p:spPr>
      </p:pic>
      <p:sp>
        <p:nvSpPr>
          <p:cNvPr id="138245" name="TextBox 3"/>
          <p:cNvSpPr txBox="1">
            <a:spLocks noChangeArrowheads="1"/>
          </p:cNvSpPr>
          <p:nvPr/>
        </p:nvSpPr>
        <p:spPr bwMode="auto">
          <a:xfrm>
            <a:off x="3048000" y="5943600"/>
            <a:ext cx="5967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u="sng">
                <a:solidFill>
                  <a:srgbClr val="0F6FC6"/>
                </a:solidFill>
                <a:latin typeface="Constantia" panose="02030602050306030303" pitchFamily="18" charset="0"/>
              </a:rPr>
              <a:t>http://www.cbs.state.or.us/external/imd/rasums/4863/17web/17-4863.html</a:t>
            </a:r>
          </a:p>
        </p:txBody>
      </p:sp>
      <p:pic>
        <p:nvPicPr>
          <p:cNvPr id="13824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201988"/>
            <a:ext cx="1730375"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4675" y="5334000"/>
            <a:ext cx="17954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8" name="TextBox 8"/>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1400">
                <a:latin typeface="Arial Black" panose="020B0A04020102020204" pitchFamily="34" charset="0"/>
              </a:rPr>
              <a:t>Page 13</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4"/>
          <p:cNvSpPr>
            <a:spLocks noChangeArrowheads="1"/>
          </p:cNvSpPr>
          <p:nvPr/>
        </p:nvSpPr>
        <p:spPr bwMode="auto">
          <a:xfrm>
            <a:off x="2324100" y="3581400"/>
            <a:ext cx="44958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spcBef>
                <a:spcPct val="50000"/>
              </a:spcBef>
            </a:pPr>
            <a:r>
              <a:rPr lang="en-US" altLang="en-US" sz="2800" b="1">
                <a:solidFill>
                  <a:srgbClr val="CC3300"/>
                </a:solidFill>
              </a:rPr>
              <a:t>ACCOUNTABILITY </a:t>
            </a:r>
          </a:p>
          <a:p>
            <a:pPr algn="ctr">
              <a:spcBef>
                <a:spcPct val="50000"/>
              </a:spcBef>
            </a:pPr>
            <a:r>
              <a:rPr lang="en-US" altLang="en-US" sz="2800" b="1">
                <a:solidFill>
                  <a:srgbClr val="0000CC"/>
                </a:solidFill>
              </a:rPr>
              <a:t>A Big Part of</a:t>
            </a:r>
          </a:p>
          <a:p>
            <a:pPr algn="ctr">
              <a:spcBef>
                <a:spcPct val="50000"/>
              </a:spcBef>
            </a:pPr>
            <a:r>
              <a:rPr lang="en-US" altLang="en-US" sz="2800" b="1">
                <a:solidFill>
                  <a:srgbClr val="0000CC"/>
                </a:solidFill>
              </a:rPr>
              <a:t>Management Leadership</a:t>
            </a:r>
          </a:p>
        </p:txBody>
      </p:sp>
      <p:pic>
        <p:nvPicPr>
          <p:cNvPr id="139267" name="Picture 5" descr="BD10479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700" y="685800"/>
            <a:ext cx="32766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8" name="TextBox 4"/>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14</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152400" y="1331913"/>
            <a:ext cx="8821738" cy="2393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indent="-22860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2120900" indent="-457200">
              <a:defRPr sz="1400">
                <a:solidFill>
                  <a:schemeClr val="tx1"/>
                </a:solidFill>
                <a:latin typeface="Arial" panose="020B0604020202020204" pitchFamily="34" charset="0"/>
              </a:defRPr>
            </a:lvl4pPr>
            <a:lvl5pPr marL="2692400" indent="-457200">
              <a:defRPr sz="1400">
                <a:solidFill>
                  <a:schemeClr val="tx1"/>
                </a:solidFill>
                <a:latin typeface="Arial" panose="020B0604020202020204" pitchFamily="34" charset="0"/>
              </a:defRPr>
            </a:lvl5pPr>
            <a:lvl6pPr marL="3149600" indent="-457200" eaLnBrk="0" fontAlgn="base" hangingPunct="0">
              <a:spcBef>
                <a:spcPct val="0"/>
              </a:spcBef>
              <a:spcAft>
                <a:spcPct val="0"/>
              </a:spcAft>
              <a:defRPr sz="1400">
                <a:solidFill>
                  <a:schemeClr val="tx1"/>
                </a:solidFill>
                <a:latin typeface="Arial" panose="020B0604020202020204" pitchFamily="34" charset="0"/>
              </a:defRPr>
            </a:lvl6pPr>
            <a:lvl7pPr marL="3606800" indent="-457200" eaLnBrk="0" fontAlgn="base" hangingPunct="0">
              <a:spcBef>
                <a:spcPct val="0"/>
              </a:spcBef>
              <a:spcAft>
                <a:spcPct val="0"/>
              </a:spcAft>
              <a:defRPr sz="1400">
                <a:solidFill>
                  <a:schemeClr val="tx1"/>
                </a:solidFill>
                <a:latin typeface="Arial" panose="020B0604020202020204" pitchFamily="34" charset="0"/>
              </a:defRPr>
            </a:lvl7pPr>
            <a:lvl8pPr marL="4064000" indent="-457200" eaLnBrk="0" fontAlgn="base" hangingPunct="0">
              <a:spcBef>
                <a:spcPct val="0"/>
              </a:spcBef>
              <a:spcAft>
                <a:spcPct val="0"/>
              </a:spcAft>
              <a:defRPr sz="1400">
                <a:solidFill>
                  <a:schemeClr val="tx1"/>
                </a:solidFill>
                <a:latin typeface="Arial" panose="020B0604020202020204" pitchFamily="34" charset="0"/>
              </a:defRPr>
            </a:lvl8pPr>
            <a:lvl9pPr marL="4521200" indent="-457200" eaLnBrk="0" fontAlgn="base" hangingPunct="0">
              <a:spcBef>
                <a:spcPct val="0"/>
              </a:spcBef>
              <a:spcAft>
                <a:spcPct val="0"/>
              </a:spcAft>
              <a:defRPr sz="1400">
                <a:solidFill>
                  <a:schemeClr val="tx1"/>
                </a:solidFill>
                <a:latin typeface="Arial" panose="020B0604020202020204" pitchFamily="34" charset="0"/>
              </a:defRPr>
            </a:lvl9pPr>
          </a:lstStyle>
          <a:p>
            <a:pPr algn="ctr">
              <a:spcBef>
                <a:spcPct val="15000"/>
              </a:spcBef>
            </a:pPr>
            <a:r>
              <a:rPr lang="en-US" altLang="en-US" sz="3600" b="1">
                <a:solidFill>
                  <a:srgbClr val="006666"/>
                </a:solidFill>
              </a:rPr>
              <a:t>Accountability =</a:t>
            </a:r>
            <a:r>
              <a:rPr lang="en-US" altLang="en-US" sz="3200" b="1"/>
              <a:t> </a:t>
            </a:r>
          </a:p>
          <a:p>
            <a:pPr algn="ctr">
              <a:spcBef>
                <a:spcPct val="15000"/>
              </a:spcBef>
            </a:pPr>
            <a:r>
              <a:rPr lang="en-US" altLang="en-US" sz="3200" b="1"/>
              <a:t>  </a:t>
            </a:r>
          </a:p>
          <a:p>
            <a:pPr algn="ctr">
              <a:spcBef>
                <a:spcPct val="15000"/>
              </a:spcBef>
            </a:pPr>
            <a:r>
              <a:rPr lang="en-US" altLang="en-US" sz="3200" b="1"/>
              <a:t> </a:t>
            </a:r>
          </a:p>
          <a:p>
            <a:pPr algn="ctr">
              <a:spcBef>
                <a:spcPct val="15000"/>
              </a:spcBef>
            </a:pPr>
            <a:r>
              <a:rPr lang="en-US" altLang="en-US" sz="3200" b="1">
                <a:solidFill>
                  <a:srgbClr val="663300"/>
                </a:solidFill>
              </a:rPr>
              <a:t>Behavior</a:t>
            </a:r>
            <a:r>
              <a:rPr lang="en-US" altLang="en-US" sz="3200" b="1"/>
              <a:t> </a:t>
            </a:r>
            <a:r>
              <a:rPr lang="en-US" altLang="en-US" sz="3600" b="1"/>
              <a:t>+</a:t>
            </a:r>
            <a:r>
              <a:rPr lang="en-US" altLang="en-US" sz="3200" b="1"/>
              <a:t> </a:t>
            </a:r>
            <a:r>
              <a:rPr lang="en-US" altLang="en-US" sz="3200" b="1">
                <a:solidFill>
                  <a:srgbClr val="660066"/>
                </a:solidFill>
              </a:rPr>
              <a:t>Evaluation</a:t>
            </a:r>
            <a:r>
              <a:rPr lang="en-US" altLang="en-US" sz="3200" b="1"/>
              <a:t> </a:t>
            </a:r>
            <a:r>
              <a:rPr lang="en-US" altLang="en-US" sz="3600" b="1">
                <a:latin typeface="Wingdings 3" panose="05040102010807070707" pitchFamily="18" charset="2"/>
              </a:rPr>
              <a:t>4</a:t>
            </a:r>
            <a:r>
              <a:rPr lang="en-US" altLang="en-US" sz="3200" b="1"/>
              <a:t>  </a:t>
            </a:r>
            <a:r>
              <a:rPr lang="en-US" altLang="en-US" sz="3200" b="1">
                <a:solidFill>
                  <a:srgbClr val="006600"/>
                </a:solidFill>
              </a:rPr>
              <a:t>Consequences</a:t>
            </a:r>
            <a:r>
              <a:rPr lang="en-US" altLang="en-US" sz="2800" b="1">
                <a:solidFill>
                  <a:srgbClr val="006600"/>
                </a:solidFill>
              </a:rPr>
              <a:t> </a:t>
            </a:r>
            <a:endParaRPr lang="en-US" altLang="en-US" sz="2800">
              <a:solidFill>
                <a:srgbClr val="006600"/>
              </a:solidFill>
            </a:endParaRPr>
          </a:p>
        </p:txBody>
      </p:sp>
      <p:sp>
        <p:nvSpPr>
          <p:cNvPr id="141315" name="Text Box 3"/>
          <p:cNvSpPr txBox="1">
            <a:spLocks noChangeArrowheads="1"/>
          </p:cNvSpPr>
          <p:nvPr/>
        </p:nvSpPr>
        <p:spPr bwMode="auto">
          <a:xfrm rot="-1488883">
            <a:off x="947738" y="2381250"/>
            <a:ext cx="2201862"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800" b="1"/>
              <a:t>Appropriate</a:t>
            </a:r>
          </a:p>
        </p:txBody>
      </p:sp>
      <p:sp>
        <p:nvSpPr>
          <p:cNvPr id="141316" name="Text Box 4"/>
          <p:cNvSpPr txBox="1">
            <a:spLocks noChangeArrowheads="1"/>
          </p:cNvSpPr>
          <p:nvPr/>
        </p:nvSpPr>
        <p:spPr bwMode="auto">
          <a:xfrm rot="-1488883">
            <a:off x="3565525" y="2455863"/>
            <a:ext cx="1787525"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800" b="1"/>
              <a:t>Objective</a:t>
            </a:r>
          </a:p>
        </p:txBody>
      </p:sp>
      <p:sp>
        <p:nvSpPr>
          <p:cNvPr id="141317" name="Text Box 5"/>
          <p:cNvSpPr txBox="1">
            <a:spLocks noChangeArrowheads="1"/>
          </p:cNvSpPr>
          <p:nvPr/>
        </p:nvSpPr>
        <p:spPr bwMode="auto">
          <a:xfrm rot="-1488883">
            <a:off x="6280150" y="2354263"/>
            <a:ext cx="2003425"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800" b="1"/>
              <a:t>Significant</a:t>
            </a:r>
          </a:p>
        </p:txBody>
      </p:sp>
      <p:sp>
        <p:nvSpPr>
          <p:cNvPr id="141318" name="Text Box 6"/>
          <p:cNvSpPr txBox="1">
            <a:spLocks noChangeArrowheads="1"/>
          </p:cNvSpPr>
          <p:nvPr/>
        </p:nvSpPr>
        <p:spPr bwMode="auto">
          <a:xfrm rot="-1488883">
            <a:off x="3868738" y="631825"/>
            <a:ext cx="167005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800" b="1"/>
              <a:t>Effective</a:t>
            </a:r>
          </a:p>
        </p:txBody>
      </p:sp>
      <p:sp>
        <p:nvSpPr>
          <p:cNvPr id="141319" name="TextBox 1"/>
          <p:cNvSpPr txBox="1">
            <a:spLocks noChangeArrowheads="1"/>
          </p:cNvSpPr>
          <p:nvPr/>
        </p:nvSpPr>
        <p:spPr bwMode="auto">
          <a:xfrm>
            <a:off x="160338" y="4327525"/>
            <a:ext cx="852646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600" b="1">
                <a:solidFill>
                  <a:srgbClr val="006600"/>
                </a:solidFill>
              </a:rPr>
              <a:t>			</a:t>
            </a:r>
            <a:r>
              <a:rPr lang="en-US" altLang="en-US" sz="2400" b="1">
                <a:solidFill>
                  <a:srgbClr val="006600"/>
                </a:solidFill>
              </a:rPr>
              <a:t>Accountability is:</a:t>
            </a:r>
          </a:p>
          <a:p>
            <a:r>
              <a:rPr lang="en-US" altLang="en-US" sz="1600" b="1">
                <a:solidFill>
                  <a:srgbClr val="FF0000"/>
                </a:solidFill>
              </a:rPr>
              <a:t>Doing The Right Thing Consistently</a:t>
            </a:r>
            <a:r>
              <a:rPr lang="en-US" altLang="en-US" sz="1600">
                <a:solidFill>
                  <a:srgbClr val="FF0000"/>
                </a:solidFill>
              </a:rPr>
              <a:t>, </a:t>
            </a:r>
          </a:p>
          <a:p>
            <a:pPr lvl="1"/>
            <a:r>
              <a:rPr lang="en-US" altLang="en-US" sz="1600">
                <a:solidFill>
                  <a:srgbClr val="FF0000"/>
                </a:solidFill>
              </a:rPr>
              <a:t>day in and day out, in tasks and interactions to further the mission of the organization.		</a:t>
            </a:r>
            <a:r>
              <a:rPr lang="en-US" altLang="en-US" sz="1600"/>
              <a:t>			</a:t>
            </a:r>
          </a:p>
          <a:p>
            <a:r>
              <a:rPr lang="en-US" altLang="en-US" sz="1600" b="1">
                <a:solidFill>
                  <a:srgbClr val="3333FF"/>
                </a:solidFill>
              </a:rPr>
              <a:t>Taking Action Consistent With Desired Outcomes</a:t>
            </a:r>
          </a:p>
          <a:p>
            <a:pPr lvl="1"/>
            <a:r>
              <a:rPr lang="en-US" altLang="en-US" sz="1600">
                <a:solidFill>
                  <a:srgbClr val="3333FF"/>
                </a:solidFill>
              </a:rPr>
              <a:t>Doing those things necessary to achieve your goal(s)</a:t>
            </a:r>
          </a:p>
          <a:p>
            <a:endParaRPr lang="en-US" altLang="en-US" sz="1600"/>
          </a:p>
        </p:txBody>
      </p:sp>
      <p:sp>
        <p:nvSpPr>
          <p:cNvPr id="141320" name="TextBox 8"/>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14</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ChangeArrowheads="1"/>
          </p:cNvSpPr>
          <p:nvPr/>
        </p:nvSpPr>
        <p:spPr bwMode="auto">
          <a:xfrm>
            <a:off x="381000" y="1038225"/>
            <a:ext cx="8382000" cy="4600575"/>
          </a:xfrm>
          <a:prstGeom prst="rect">
            <a:avLst/>
          </a:prstGeom>
          <a:solidFill>
            <a:srgbClr val="FFFFCC"/>
          </a:solidFill>
          <a:ln w="12700">
            <a:solidFill>
              <a:schemeClr val="tx1"/>
            </a:solidFill>
            <a:miter lim="800000"/>
            <a:headEnd/>
            <a:tailEnd/>
          </a:ln>
          <a:effectLst>
            <a:outerShdw dist="35921" dir="2700000" algn="ctr" rotWithShape="0">
              <a:schemeClr val="bg2"/>
            </a:outerShdw>
          </a:effectLst>
        </p:spPr>
        <p:txBody>
          <a:bodyPr lIns="80962" tIns="41275" rIns="80962" bIns="41275">
            <a:spAutoFit/>
          </a:bodyPr>
          <a:lstStyle>
            <a:lvl1pPr defTabSz="227013">
              <a:defRPr sz="1400">
                <a:solidFill>
                  <a:schemeClr val="tx1"/>
                </a:solidFill>
                <a:latin typeface="Arial" panose="020B0604020202020204" pitchFamily="34" charset="0"/>
              </a:defRPr>
            </a:lvl1pPr>
            <a:lvl2pPr marL="573088" indent="-230188" defTabSz="227013">
              <a:defRPr sz="1400">
                <a:solidFill>
                  <a:schemeClr val="tx1"/>
                </a:solidFill>
                <a:latin typeface="Arial" panose="020B0604020202020204" pitchFamily="34" charset="0"/>
              </a:defRPr>
            </a:lvl2pPr>
            <a:lvl3pPr marL="915988" indent="-228600" defTabSz="227013">
              <a:defRPr sz="1400">
                <a:solidFill>
                  <a:schemeClr val="tx1"/>
                </a:solidFill>
                <a:latin typeface="Arial" panose="020B0604020202020204" pitchFamily="34" charset="0"/>
              </a:defRPr>
            </a:lvl3pPr>
            <a:lvl4pPr marL="2233613" indent="-457200" defTabSz="227013">
              <a:defRPr sz="1400">
                <a:solidFill>
                  <a:schemeClr val="tx1"/>
                </a:solidFill>
                <a:latin typeface="Arial" panose="020B0604020202020204" pitchFamily="34" charset="0"/>
              </a:defRPr>
            </a:lvl4pPr>
            <a:lvl5pPr marL="2805113" indent="-457200" defTabSz="227013">
              <a:defRPr sz="1400">
                <a:solidFill>
                  <a:schemeClr val="tx1"/>
                </a:solidFill>
                <a:latin typeface="Arial" panose="020B0604020202020204" pitchFamily="34" charset="0"/>
              </a:defRPr>
            </a:lvl5pPr>
            <a:lvl6pPr marL="3262313" indent="-457200" defTabSz="227013" eaLnBrk="0" fontAlgn="base" hangingPunct="0">
              <a:spcBef>
                <a:spcPct val="0"/>
              </a:spcBef>
              <a:spcAft>
                <a:spcPct val="0"/>
              </a:spcAft>
              <a:defRPr sz="1400">
                <a:solidFill>
                  <a:schemeClr val="tx1"/>
                </a:solidFill>
                <a:latin typeface="Arial" panose="020B0604020202020204" pitchFamily="34" charset="0"/>
              </a:defRPr>
            </a:lvl6pPr>
            <a:lvl7pPr marL="3719513" indent="-457200" defTabSz="227013" eaLnBrk="0" fontAlgn="base" hangingPunct="0">
              <a:spcBef>
                <a:spcPct val="0"/>
              </a:spcBef>
              <a:spcAft>
                <a:spcPct val="0"/>
              </a:spcAft>
              <a:defRPr sz="1400">
                <a:solidFill>
                  <a:schemeClr val="tx1"/>
                </a:solidFill>
                <a:latin typeface="Arial" panose="020B0604020202020204" pitchFamily="34" charset="0"/>
              </a:defRPr>
            </a:lvl7pPr>
            <a:lvl8pPr marL="4176713" indent="-457200" defTabSz="227013" eaLnBrk="0" fontAlgn="base" hangingPunct="0">
              <a:spcBef>
                <a:spcPct val="0"/>
              </a:spcBef>
              <a:spcAft>
                <a:spcPct val="0"/>
              </a:spcAft>
              <a:defRPr sz="1400">
                <a:solidFill>
                  <a:schemeClr val="tx1"/>
                </a:solidFill>
                <a:latin typeface="Arial" panose="020B0604020202020204" pitchFamily="34" charset="0"/>
              </a:defRPr>
            </a:lvl8pPr>
            <a:lvl9pPr marL="4633913" indent="-457200" defTabSz="227013" eaLnBrk="0" fontAlgn="base" hangingPunct="0">
              <a:spcBef>
                <a:spcPct val="0"/>
              </a:spcBef>
              <a:spcAft>
                <a:spcPct val="0"/>
              </a:spcAft>
              <a:defRPr sz="1400">
                <a:solidFill>
                  <a:schemeClr val="tx1"/>
                </a:solidFill>
                <a:latin typeface="Arial" panose="020B0604020202020204" pitchFamily="34" charset="0"/>
              </a:defRPr>
            </a:lvl9pPr>
          </a:lstStyle>
          <a:p>
            <a:pPr algn="ctr"/>
            <a:endParaRPr lang="en-US" altLang="en-US" sz="2400" b="1"/>
          </a:p>
          <a:p>
            <a:r>
              <a:rPr lang="en-US" altLang="en-US" sz="2800" b="1">
                <a:solidFill>
                  <a:srgbClr val="800000"/>
                </a:solidFill>
              </a:rPr>
              <a:t>ORS 654.022 Duty to comply with safety and health orders, decisions and rules.</a:t>
            </a:r>
            <a:r>
              <a:rPr lang="en-US" altLang="en-US" sz="2400" b="1"/>
              <a:t>  </a:t>
            </a:r>
            <a:r>
              <a:rPr lang="en-US" altLang="en-US" sz="2400">
                <a:solidFill>
                  <a:srgbClr val="660066"/>
                </a:solidFill>
              </a:rPr>
              <a:t>Every employer, owner, employee and other person shall</a:t>
            </a:r>
          </a:p>
          <a:p>
            <a:endParaRPr lang="en-US" altLang="en-US" sz="2400">
              <a:solidFill>
                <a:srgbClr val="660066"/>
              </a:solidFill>
            </a:endParaRPr>
          </a:p>
          <a:p>
            <a:pPr lvl="1">
              <a:buFontTx/>
              <a:buChar char="•"/>
            </a:pPr>
            <a:r>
              <a:rPr lang="en-US" altLang="en-US" sz="2400">
                <a:solidFill>
                  <a:srgbClr val="660066"/>
                </a:solidFill>
              </a:rPr>
              <a:t>obey and </a:t>
            </a:r>
            <a:r>
              <a:rPr lang="en-US" altLang="en-US" sz="2400" b="1" u="sng">
                <a:solidFill>
                  <a:srgbClr val="660066"/>
                </a:solidFill>
              </a:rPr>
              <a:t>comply</a:t>
            </a:r>
            <a:r>
              <a:rPr lang="en-US" altLang="en-US" sz="2400">
                <a:solidFill>
                  <a:srgbClr val="660066"/>
                </a:solidFill>
              </a:rPr>
              <a:t> with every requirement of every order, decision, direction, standard, rule or regulation … </a:t>
            </a:r>
          </a:p>
          <a:p>
            <a:pPr lvl="1">
              <a:buFontTx/>
              <a:buChar char="•"/>
            </a:pPr>
            <a:endParaRPr lang="en-US" altLang="en-US" sz="2400">
              <a:solidFill>
                <a:srgbClr val="660066"/>
              </a:solidFill>
            </a:endParaRPr>
          </a:p>
          <a:p>
            <a:pPr lvl="1">
              <a:buFontTx/>
              <a:buChar char="•"/>
            </a:pPr>
            <a:r>
              <a:rPr lang="en-US" altLang="en-US" sz="2400">
                <a:solidFill>
                  <a:srgbClr val="660066"/>
                </a:solidFill>
              </a:rPr>
              <a:t>do everything necessary or proper in order to </a:t>
            </a:r>
            <a:r>
              <a:rPr lang="en-US" altLang="en-US" sz="2400" b="1" u="sng">
                <a:solidFill>
                  <a:srgbClr val="660066"/>
                </a:solidFill>
              </a:rPr>
              <a:t>secure compliance</a:t>
            </a:r>
            <a:r>
              <a:rPr lang="en-US" altLang="en-US" sz="2400" b="1">
                <a:solidFill>
                  <a:srgbClr val="660066"/>
                </a:solidFill>
              </a:rPr>
              <a:t> </a:t>
            </a:r>
            <a:r>
              <a:rPr lang="en-US" altLang="en-US" sz="2400">
                <a:solidFill>
                  <a:srgbClr val="660066"/>
                </a:solidFill>
              </a:rPr>
              <a:t>with and observance of every such order, decision, direction, standard, rule or regulation. </a:t>
            </a:r>
          </a:p>
          <a:p>
            <a:pPr lvl="1"/>
            <a:endParaRPr lang="en-US" altLang="en-US" sz="2400">
              <a:solidFill>
                <a:srgbClr val="660066"/>
              </a:solidFill>
            </a:endParaRPr>
          </a:p>
        </p:txBody>
      </p:sp>
      <p:sp>
        <p:nvSpPr>
          <p:cNvPr id="143363" name="TextBox 3"/>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14</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4"/>
          <p:cNvSpPr>
            <a:spLocks noChangeArrowheads="1"/>
          </p:cNvSpPr>
          <p:nvPr/>
        </p:nvSpPr>
        <p:spPr bwMode="auto">
          <a:xfrm>
            <a:off x="304800" y="630238"/>
            <a:ext cx="8458200" cy="5008562"/>
          </a:xfrm>
          <a:prstGeom prst="rect">
            <a:avLst/>
          </a:prstGeom>
          <a:solidFill>
            <a:srgbClr val="FFFFCC"/>
          </a:solidFill>
          <a:ln w="12700">
            <a:solidFill>
              <a:schemeClr val="tx1"/>
            </a:solidFill>
            <a:miter lim="800000"/>
            <a:headEnd/>
            <a:tailEnd/>
          </a:ln>
          <a:effectLst>
            <a:outerShdw dist="35921" dir="2700000" algn="ctr" rotWithShape="0">
              <a:schemeClr val="bg2"/>
            </a:outerShdw>
          </a:effectLst>
        </p:spPr>
        <p:txBody>
          <a:bodyPr lIns="80962" tIns="41275" rIns="80962" bIns="41275">
            <a:spAutoFit/>
          </a:bodyPr>
          <a:lstStyle>
            <a:lvl1pPr defTabSz="227013">
              <a:defRPr sz="1400">
                <a:solidFill>
                  <a:schemeClr val="tx1"/>
                </a:solidFill>
                <a:latin typeface="Arial" panose="020B0604020202020204" pitchFamily="34" charset="0"/>
              </a:defRPr>
            </a:lvl1pPr>
            <a:lvl2pPr indent="-114300" defTabSz="227013">
              <a:defRPr sz="1400">
                <a:solidFill>
                  <a:schemeClr val="tx1"/>
                </a:solidFill>
                <a:latin typeface="Arial" panose="020B0604020202020204" pitchFamily="34" charset="0"/>
              </a:defRPr>
            </a:lvl2pPr>
            <a:lvl3pPr indent="-228600" defTabSz="227013">
              <a:defRPr sz="1400">
                <a:solidFill>
                  <a:schemeClr val="tx1"/>
                </a:solidFill>
                <a:latin typeface="Arial" panose="020B0604020202020204" pitchFamily="34" charset="0"/>
              </a:defRPr>
            </a:lvl3pPr>
            <a:lvl4pPr marL="2233613" indent="-457200" defTabSz="227013">
              <a:defRPr sz="1400">
                <a:solidFill>
                  <a:schemeClr val="tx1"/>
                </a:solidFill>
                <a:latin typeface="Arial" panose="020B0604020202020204" pitchFamily="34" charset="0"/>
              </a:defRPr>
            </a:lvl4pPr>
            <a:lvl5pPr marL="2805113" indent="-457200" defTabSz="227013">
              <a:defRPr sz="1400">
                <a:solidFill>
                  <a:schemeClr val="tx1"/>
                </a:solidFill>
                <a:latin typeface="Arial" panose="020B0604020202020204" pitchFamily="34" charset="0"/>
              </a:defRPr>
            </a:lvl5pPr>
            <a:lvl6pPr marL="3262313" indent="-457200" defTabSz="227013" eaLnBrk="0" fontAlgn="base" hangingPunct="0">
              <a:spcBef>
                <a:spcPct val="0"/>
              </a:spcBef>
              <a:spcAft>
                <a:spcPct val="0"/>
              </a:spcAft>
              <a:defRPr sz="1400">
                <a:solidFill>
                  <a:schemeClr val="tx1"/>
                </a:solidFill>
                <a:latin typeface="Arial" panose="020B0604020202020204" pitchFamily="34" charset="0"/>
              </a:defRPr>
            </a:lvl6pPr>
            <a:lvl7pPr marL="3719513" indent="-457200" defTabSz="227013" eaLnBrk="0" fontAlgn="base" hangingPunct="0">
              <a:spcBef>
                <a:spcPct val="0"/>
              </a:spcBef>
              <a:spcAft>
                <a:spcPct val="0"/>
              </a:spcAft>
              <a:defRPr sz="1400">
                <a:solidFill>
                  <a:schemeClr val="tx1"/>
                </a:solidFill>
                <a:latin typeface="Arial" panose="020B0604020202020204" pitchFamily="34" charset="0"/>
              </a:defRPr>
            </a:lvl7pPr>
            <a:lvl8pPr marL="4176713" indent="-457200" defTabSz="227013" eaLnBrk="0" fontAlgn="base" hangingPunct="0">
              <a:spcBef>
                <a:spcPct val="0"/>
              </a:spcBef>
              <a:spcAft>
                <a:spcPct val="0"/>
              </a:spcAft>
              <a:defRPr sz="1400">
                <a:solidFill>
                  <a:schemeClr val="tx1"/>
                </a:solidFill>
                <a:latin typeface="Arial" panose="020B0604020202020204" pitchFamily="34" charset="0"/>
              </a:defRPr>
            </a:lvl8pPr>
            <a:lvl9pPr marL="4633913" indent="-457200" defTabSz="227013" eaLnBrk="0" fontAlgn="base" hangingPunct="0">
              <a:spcBef>
                <a:spcPct val="0"/>
              </a:spcBef>
              <a:spcAft>
                <a:spcPct val="0"/>
              </a:spcAft>
              <a:defRPr sz="1400">
                <a:solidFill>
                  <a:schemeClr val="tx1"/>
                </a:solidFill>
                <a:latin typeface="Arial" panose="020B0604020202020204" pitchFamily="34" charset="0"/>
              </a:defRPr>
            </a:lvl9pPr>
          </a:lstStyle>
          <a:p>
            <a:pPr algn="ctr"/>
            <a:endParaRPr lang="en-US" altLang="en-US" sz="2400"/>
          </a:p>
          <a:p>
            <a:r>
              <a:rPr lang="en-US" altLang="en-US" sz="2800" b="1">
                <a:solidFill>
                  <a:srgbClr val="800000"/>
                </a:solidFill>
              </a:rPr>
              <a:t>OAR 437-001-0760 Rules for all Workplaces</a:t>
            </a:r>
            <a:endParaRPr lang="en-US" altLang="en-US" sz="2800">
              <a:solidFill>
                <a:srgbClr val="800000"/>
              </a:solidFill>
            </a:endParaRPr>
          </a:p>
          <a:p>
            <a:pPr lvl="1"/>
            <a:endParaRPr lang="en-US" altLang="en-US" sz="2800">
              <a:solidFill>
                <a:srgbClr val="800000"/>
              </a:solidFill>
            </a:endParaRPr>
          </a:p>
          <a:p>
            <a:r>
              <a:rPr lang="en-US" altLang="en-US" sz="2400" b="1">
                <a:solidFill>
                  <a:srgbClr val="660066"/>
                </a:solidFill>
              </a:rPr>
              <a:t>(1)  Employers’ Responsibilities.</a:t>
            </a:r>
          </a:p>
          <a:p>
            <a:endParaRPr lang="en-US" altLang="en-US" sz="2400" b="1">
              <a:solidFill>
                <a:srgbClr val="660066"/>
              </a:solidFill>
            </a:endParaRPr>
          </a:p>
          <a:p>
            <a:pPr lvl="1"/>
            <a:r>
              <a:rPr lang="en-US" altLang="en-US" sz="2400" b="1">
                <a:solidFill>
                  <a:srgbClr val="660066"/>
                </a:solidFill>
              </a:rPr>
              <a:t>(a)</a:t>
            </a:r>
            <a:r>
              <a:rPr lang="en-US" altLang="en-US" sz="2400">
                <a:solidFill>
                  <a:srgbClr val="660066"/>
                </a:solidFill>
              </a:rPr>
              <a:t>   The employer shall see that workers are properly </a:t>
            </a:r>
            <a:r>
              <a:rPr lang="en-US" altLang="en-US" sz="2400" b="1" u="sng">
                <a:solidFill>
                  <a:srgbClr val="660066"/>
                </a:solidFill>
              </a:rPr>
              <a:t>instructed</a:t>
            </a:r>
            <a:r>
              <a:rPr lang="en-US" altLang="en-US" sz="2400">
                <a:solidFill>
                  <a:srgbClr val="660066"/>
                </a:solidFill>
              </a:rPr>
              <a:t> and </a:t>
            </a:r>
            <a:r>
              <a:rPr lang="en-US" altLang="en-US" sz="2400" b="1" u="sng">
                <a:solidFill>
                  <a:srgbClr val="660066"/>
                </a:solidFill>
              </a:rPr>
              <a:t>supervised</a:t>
            </a:r>
            <a:r>
              <a:rPr lang="en-US" altLang="en-US" sz="2400">
                <a:solidFill>
                  <a:srgbClr val="660066"/>
                </a:solidFill>
              </a:rPr>
              <a:t> in the safe operation of any machinery, tools, equipment, process, or practice which they are authorized 	to use or apply.  </a:t>
            </a:r>
          </a:p>
          <a:p>
            <a:pPr lvl="1">
              <a:buFontTx/>
              <a:buAutoNum type="alphaLcParenBoth"/>
            </a:pPr>
            <a:endParaRPr lang="en-US" altLang="en-US" sz="2400">
              <a:solidFill>
                <a:srgbClr val="660066"/>
              </a:solidFill>
            </a:endParaRPr>
          </a:p>
          <a:p>
            <a:pPr lvl="1"/>
            <a:r>
              <a:rPr lang="en-US" altLang="en-US" sz="2400" b="1">
                <a:solidFill>
                  <a:srgbClr val="660066"/>
                </a:solidFill>
              </a:rPr>
              <a:t>(b)</a:t>
            </a:r>
            <a:r>
              <a:rPr lang="en-US" altLang="en-US" sz="2400">
                <a:solidFill>
                  <a:srgbClr val="660066"/>
                </a:solidFill>
              </a:rPr>
              <a:t>   The employer shall take all</a:t>
            </a:r>
            <a:r>
              <a:rPr lang="en-US" altLang="en-US" sz="2400" b="1">
                <a:solidFill>
                  <a:srgbClr val="660066"/>
                </a:solidFill>
              </a:rPr>
              <a:t> </a:t>
            </a:r>
            <a:r>
              <a:rPr lang="en-US" altLang="en-US" sz="2400">
                <a:solidFill>
                  <a:srgbClr val="660066"/>
                </a:solidFill>
              </a:rPr>
              <a:t>reasonable means to</a:t>
            </a:r>
            <a:r>
              <a:rPr lang="en-US" altLang="en-US" sz="2400" b="1">
                <a:solidFill>
                  <a:srgbClr val="660066"/>
                </a:solidFill>
              </a:rPr>
              <a:t> </a:t>
            </a:r>
            <a:r>
              <a:rPr lang="en-US" altLang="en-US" sz="2400" b="1" u="sng">
                <a:solidFill>
                  <a:srgbClr val="660066"/>
                </a:solidFill>
              </a:rPr>
              <a:t>require</a:t>
            </a:r>
            <a:r>
              <a:rPr lang="en-US" altLang="en-US" sz="2400" b="1">
                <a:solidFill>
                  <a:srgbClr val="660066"/>
                </a:solidFill>
              </a:rPr>
              <a:t> </a:t>
            </a:r>
            <a:r>
              <a:rPr lang="en-US" altLang="en-US" sz="2400">
                <a:solidFill>
                  <a:srgbClr val="660066"/>
                </a:solidFill>
              </a:rPr>
              <a:t>employees to…</a:t>
            </a:r>
          </a:p>
          <a:p>
            <a:pPr lvl="1"/>
            <a:endParaRPr lang="en-US" altLang="en-US" sz="2400">
              <a:solidFill>
                <a:srgbClr val="660066"/>
              </a:solidFill>
            </a:endParaRPr>
          </a:p>
        </p:txBody>
      </p:sp>
      <p:sp>
        <p:nvSpPr>
          <p:cNvPr id="145411" name="Text Box 5"/>
          <p:cNvSpPr txBox="1">
            <a:spLocks noChangeArrowheads="1"/>
          </p:cNvSpPr>
          <p:nvPr/>
        </p:nvSpPr>
        <p:spPr bwMode="auto">
          <a:xfrm>
            <a:off x="381000" y="5791200"/>
            <a:ext cx="800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spcBef>
                <a:spcPct val="50000"/>
              </a:spcBef>
            </a:pPr>
            <a:r>
              <a:rPr lang="en-US" altLang="en-US" sz="2800" b="1" i="1">
                <a:solidFill>
                  <a:srgbClr val="003366"/>
                </a:solidFill>
              </a:rPr>
              <a:t>According to the rules above, what is the employer required to do?</a:t>
            </a:r>
            <a:endParaRPr lang="en-US" altLang="en-US" sz="2800">
              <a:solidFill>
                <a:srgbClr val="003366"/>
              </a:solidFill>
            </a:endParaRPr>
          </a:p>
        </p:txBody>
      </p:sp>
      <p:sp>
        <p:nvSpPr>
          <p:cNvPr id="145412" name="TextBox 4"/>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14</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5"/>
          <p:cNvSpPr txBox="1">
            <a:spLocks noChangeArrowheads="1"/>
          </p:cNvSpPr>
          <p:nvPr/>
        </p:nvSpPr>
        <p:spPr bwMode="auto">
          <a:xfrm>
            <a:off x="368300" y="2774950"/>
            <a:ext cx="8432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684213" indent="-457200">
              <a:defRPr sz="1400">
                <a:solidFill>
                  <a:schemeClr val="tx1"/>
                </a:solidFill>
                <a:latin typeface="Arial" panose="020B0604020202020204" pitchFamily="34" charset="0"/>
              </a:defRPr>
            </a:lvl2pPr>
            <a:lvl3pPr marL="1371600" indent="-457200">
              <a:defRPr sz="1400">
                <a:solidFill>
                  <a:schemeClr val="tx1"/>
                </a:solidFill>
                <a:latin typeface="Arial" panose="020B0604020202020204" pitchFamily="34" charset="0"/>
              </a:defRPr>
            </a:lvl3pPr>
            <a:lvl4pPr marL="1828800" indent="-457200">
              <a:defRPr sz="1400">
                <a:solidFill>
                  <a:schemeClr val="tx1"/>
                </a:solidFill>
                <a:latin typeface="Arial" panose="020B0604020202020204" pitchFamily="34" charset="0"/>
              </a:defRPr>
            </a:lvl4pPr>
            <a:lvl5pPr marL="2286000" indent="-457200">
              <a:defRPr sz="1400">
                <a:solidFill>
                  <a:schemeClr val="tx1"/>
                </a:solidFill>
                <a:latin typeface="Arial" panose="020B0604020202020204" pitchFamily="34" charset="0"/>
              </a:defRPr>
            </a:lvl5pPr>
            <a:lvl6pPr marL="2743200" indent="-457200" eaLnBrk="0" fontAlgn="base" hangingPunct="0">
              <a:spcBef>
                <a:spcPct val="0"/>
              </a:spcBef>
              <a:spcAft>
                <a:spcPct val="0"/>
              </a:spcAft>
              <a:defRPr sz="1400">
                <a:solidFill>
                  <a:schemeClr val="tx1"/>
                </a:solidFill>
                <a:latin typeface="Arial" panose="020B0604020202020204" pitchFamily="34" charset="0"/>
              </a:defRPr>
            </a:lvl6pPr>
            <a:lvl7pPr marL="3200400" indent="-457200" eaLnBrk="0" fontAlgn="base" hangingPunct="0">
              <a:spcBef>
                <a:spcPct val="0"/>
              </a:spcBef>
              <a:spcAft>
                <a:spcPct val="0"/>
              </a:spcAft>
              <a:defRPr sz="1400">
                <a:solidFill>
                  <a:schemeClr val="tx1"/>
                </a:solidFill>
                <a:latin typeface="Arial" panose="020B0604020202020204" pitchFamily="34" charset="0"/>
              </a:defRPr>
            </a:lvl7pPr>
            <a:lvl8pPr marL="3657600" indent="-457200" eaLnBrk="0" fontAlgn="base" hangingPunct="0">
              <a:spcBef>
                <a:spcPct val="0"/>
              </a:spcBef>
              <a:spcAft>
                <a:spcPct val="0"/>
              </a:spcAft>
              <a:defRPr sz="1400">
                <a:solidFill>
                  <a:schemeClr val="tx1"/>
                </a:solidFill>
                <a:latin typeface="Arial" panose="020B0604020202020204" pitchFamily="34" charset="0"/>
              </a:defRPr>
            </a:lvl8pPr>
            <a:lvl9pPr marL="4114800" indent="-457200" eaLnBrk="0" fontAlgn="base" hangingPunct="0">
              <a:spcBef>
                <a:spcPct val="0"/>
              </a:spcBef>
              <a:spcAft>
                <a:spcPct val="0"/>
              </a:spcAft>
              <a:defRPr sz="1400">
                <a:solidFill>
                  <a:schemeClr val="tx1"/>
                </a:solidFill>
                <a:latin typeface="Arial" panose="020B0604020202020204" pitchFamily="34" charset="0"/>
              </a:defRPr>
            </a:lvl9pPr>
          </a:lstStyle>
          <a:p>
            <a:pPr>
              <a:spcBef>
                <a:spcPct val="40000"/>
              </a:spcBef>
            </a:pPr>
            <a:r>
              <a:rPr lang="en-US" altLang="en-US" sz="2800" b="1">
                <a:solidFill>
                  <a:srgbClr val="660033"/>
                </a:solidFill>
              </a:rPr>
              <a:t>1.1.   Formal standards and expectations 	performance</a:t>
            </a:r>
          </a:p>
        </p:txBody>
      </p:sp>
      <p:sp>
        <p:nvSpPr>
          <p:cNvPr id="147459" name="Text Box 7"/>
          <p:cNvSpPr txBox="1">
            <a:spLocks noChangeArrowheads="1"/>
          </p:cNvSpPr>
          <p:nvPr/>
        </p:nvSpPr>
        <p:spPr bwMode="auto">
          <a:xfrm>
            <a:off x="381000" y="457200"/>
            <a:ext cx="8420100" cy="1989138"/>
          </a:xfrm>
          <a:prstGeom prst="rect">
            <a:avLst/>
          </a:prstGeom>
          <a:solidFill>
            <a:srgbClr val="FFFFCC"/>
          </a:solidFill>
          <a:ln w="9525">
            <a:solidFill>
              <a:schemeClr val="tx1"/>
            </a:solidFill>
            <a:miter lim="800000"/>
            <a:headEnd type="none" w="sm" len="sm"/>
            <a:tailEnd type="none" w="sm" len="sm"/>
          </a:ln>
          <a:effectLst>
            <a:outerShdw dist="35921" dir="2700000" algn="ctr" rotWithShape="0">
              <a:schemeClr val="bg2"/>
            </a:outerShdw>
          </a:effec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800" b="1">
                <a:solidFill>
                  <a:srgbClr val="800000"/>
                </a:solidFill>
              </a:rPr>
              <a:t>OAR 437, Div 001, Rule 0765(6)(f)</a:t>
            </a:r>
            <a:r>
              <a:rPr lang="en-US" altLang="en-US" sz="2800">
                <a:solidFill>
                  <a:srgbClr val="800000"/>
                </a:solidFill>
                <a:latin typeface="Times New Roman" panose="02020603050405020304" pitchFamily="18" charset="0"/>
              </a:rPr>
              <a:t> </a:t>
            </a:r>
            <a:r>
              <a:rPr lang="en-US" altLang="en-US" sz="2800" b="1">
                <a:solidFill>
                  <a:srgbClr val="800000"/>
                </a:solidFill>
              </a:rPr>
              <a:t>Accountability.</a:t>
            </a:r>
            <a:r>
              <a:rPr lang="en-US" altLang="en-US" sz="2400">
                <a:latin typeface="Times New Roman" panose="02020603050405020304" pitchFamily="18" charset="0"/>
              </a:rPr>
              <a:t> </a:t>
            </a:r>
            <a:r>
              <a:rPr lang="en-US" altLang="en-US" sz="2400">
                <a:solidFill>
                  <a:srgbClr val="660066"/>
                </a:solidFill>
              </a:rPr>
              <a:t>The safety committee shall evaluate the employer’s accountability system and make recommendations to implement supervisor and employee accountability for safety and health.</a:t>
            </a:r>
          </a:p>
        </p:txBody>
      </p:sp>
      <p:sp>
        <p:nvSpPr>
          <p:cNvPr id="147460" name="Text Box 8"/>
          <p:cNvSpPr txBox="1">
            <a:spLocks noChangeArrowheads="1"/>
          </p:cNvSpPr>
          <p:nvPr/>
        </p:nvSpPr>
        <p:spPr bwMode="auto">
          <a:xfrm>
            <a:off x="838200" y="4191000"/>
            <a:ext cx="78486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800" b="1" i="1">
                <a:solidFill>
                  <a:srgbClr val="003366"/>
                </a:solidFill>
              </a:rPr>
              <a:t>Why is it so important to write formal plans, policies, procedures and rules?</a:t>
            </a:r>
          </a:p>
          <a:p>
            <a:pPr>
              <a:spcBef>
                <a:spcPct val="50000"/>
              </a:spcBef>
            </a:pPr>
            <a:r>
              <a:rPr lang="en-US" altLang="en-US" sz="2800" b="1" i="1">
                <a:solidFill>
                  <a:srgbClr val="660066"/>
                </a:solidFill>
              </a:rPr>
              <a:t>Why is it important to discuss </a:t>
            </a:r>
            <a:r>
              <a:rPr lang="en-US" altLang="en-US" sz="2800" b="1" i="1" u="sng">
                <a:solidFill>
                  <a:srgbClr val="660066"/>
                </a:solidFill>
              </a:rPr>
              <a:t>why</a:t>
            </a:r>
            <a:r>
              <a:rPr lang="en-US" altLang="en-US" sz="2800" b="1" i="1">
                <a:solidFill>
                  <a:srgbClr val="660066"/>
                </a:solidFill>
              </a:rPr>
              <a:t> policies, procedures and rules are needed?</a:t>
            </a:r>
          </a:p>
        </p:txBody>
      </p:sp>
      <p:sp>
        <p:nvSpPr>
          <p:cNvPr id="147461" name="TextBox 5"/>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15</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06400" y="685800"/>
            <a:ext cx="8432800" cy="535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Arial" panose="020B0604020202020204" pitchFamily="34" charset="0"/>
              </a:defRPr>
            </a:lvl1pPr>
            <a:lvl2pPr marL="627063" indent="-406400">
              <a:defRPr sz="1400">
                <a:solidFill>
                  <a:schemeClr val="tx1"/>
                </a:solidFill>
                <a:latin typeface="Arial" panose="020B0604020202020204" pitchFamily="34" charset="0"/>
              </a:defRPr>
            </a:lvl2pPr>
            <a:lvl3pPr>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endParaRPr lang="en-US" altLang="en-US" sz="1800"/>
          </a:p>
          <a:p>
            <a:pPr>
              <a:lnSpc>
                <a:spcPct val="90000"/>
              </a:lnSpc>
            </a:pPr>
            <a:endParaRPr lang="en-US" altLang="en-US" sz="1800"/>
          </a:p>
          <a:p>
            <a:pPr>
              <a:lnSpc>
                <a:spcPct val="90000"/>
              </a:lnSpc>
            </a:pPr>
            <a:endParaRPr lang="en-US" altLang="en-US" sz="3200"/>
          </a:p>
          <a:p>
            <a:pPr lvl="1">
              <a:lnSpc>
                <a:spcPct val="90000"/>
              </a:lnSpc>
            </a:pPr>
            <a:endParaRPr lang="en-US" altLang="en-US" sz="3200"/>
          </a:p>
          <a:p>
            <a:pPr lvl="1">
              <a:lnSpc>
                <a:spcPct val="90000"/>
              </a:lnSpc>
            </a:pPr>
            <a:r>
              <a:rPr lang="en-US" altLang="en-US" sz="3200" b="1">
                <a:solidFill>
                  <a:srgbClr val="663300"/>
                </a:solidFill>
              </a:rPr>
              <a:t>Goals </a:t>
            </a:r>
          </a:p>
          <a:p>
            <a:pPr>
              <a:lnSpc>
                <a:spcPct val="90000"/>
              </a:lnSpc>
            </a:pPr>
            <a:endParaRPr lang="en-US" altLang="en-US" sz="2800"/>
          </a:p>
          <a:p>
            <a:pPr lvl="1">
              <a:lnSpc>
                <a:spcPct val="90000"/>
              </a:lnSpc>
            </a:pPr>
            <a:r>
              <a:rPr lang="en-US" altLang="en-US" sz="2800" b="1"/>
              <a:t>1. </a:t>
            </a:r>
            <a:r>
              <a:rPr lang="en-US" altLang="en-US" sz="2800" b="1">
                <a:solidFill>
                  <a:srgbClr val="333399"/>
                </a:solidFill>
              </a:rPr>
              <a:t>Gain a greater understanding of SHMS.</a:t>
            </a:r>
            <a:r>
              <a:rPr lang="en-US" altLang="en-US" sz="2800" b="1"/>
              <a:t>    </a:t>
            </a:r>
          </a:p>
          <a:p>
            <a:pPr lvl="1">
              <a:lnSpc>
                <a:spcPct val="90000"/>
              </a:lnSpc>
            </a:pPr>
            <a:endParaRPr lang="en-US" altLang="en-US" sz="2800" b="1"/>
          </a:p>
          <a:p>
            <a:pPr lvl="1">
              <a:lnSpc>
                <a:spcPct val="90000"/>
              </a:lnSpc>
            </a:pPr>
            <a:r>
              <a:rPr lang="en-US" altLang="en-US" sz="2800" b="1"/>
              <a:t>2. </a:t>
            </a:r>
            <a:r>
              <a:rPr lang="en-US" altLang="en-US" sz="2800" b="1">
                <a:solidFill>
                  <a:srgbClr val="800000"/>
                </a:solidFill>
              </a:rPr>
              <a:t>Be familiar with OR-OSHA’s core elements of a safety management system. </a:t>
            </a:r>
          </a:p>
          <a:p>
            <a:pPr lvl="1">
              <a:lnSpc>
                <a:spcPct val="90000"/>
              </a:lnSpc>
            </a:pPr>
            <a:endParaRPr lang="en-US" altLang="en-US" sz="2800" b="1">
              <a:solidFill>
                <a:srgbClr val="800000"/>
              </a:solidFill>
            </a:endParaRPr>
          </a:p>
          <a:p>
            <a:pPr lvl="1">
              <a:lnSpc>
                <a:spcPct val="90000"/>
              </a:lnSpc>
            </a:pPr>
            <a:r>
              <a:rPr lang="en-US" altLang="en-US" sz="2800" b="1"/>
              <a:t>3. </a:t>
            </a:r>
            <a:r>
              <a:rPr lang="en-US" altLang="en-US" sz="2800" b="1">
                <a:solidFill>
                  <a:srgbClr val="336600"/>
                </a:solidFill>
              </a:rPr>
              <a:t>Be able to discuss the key processes within each of the core elements.  </a:t>
            </a:r>
          </a:p>
          <a:p>
            <a:pPr lvl="2">
              <a:lnSpc>
                <a:spcPct val="90000"/>
              </a:lnSpc>
            </a:pPr>
            <a:endParaRPr lang="en-US" altLang="en-US" sz="2400" b="1">
              <a:solidFill>
                <a:srgbClr val="336600"/>
              </a:solidFill>
            </a:endParaRPr>
          </a:p>
        </p:txBody>
      </p:sp>
      <p:pic>
        <p:nvPicPr>
          <p:cNvPr id="46083" name="Picture 4" descr="BS0097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762000"/>
            <a:ext cx="32004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3"/>
          <p:cNvSpPr txBox="1">
            <a:spLocks noChangeArrowheads="1"/>
          </p:cNvSpPr>
          <p:nvPr/>
        </p:nvSpPr>
        <p:spPr bwMode="auto">
          <a:xfrm>
            <a:off x="304800" y="152400"/>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a:t>
            </a:r>
          </a:p>
        </p:txBody>
      </p:sp>
      <p:sp>
        <p:nvSpPr>
          <p:cNvPr id="2" name="Left Arrow 1"/>
          <p:cNvSpPr>
            <a:spLocks noChangeArrowheads="1"/>
          </p:cNvSpPr>
          <p:nvPr/>
        </p:nvSpPr>
        <p:spPr bwMode="auto">
          <a:xfrm rot="1641065">
            <a:off x="1187450" y="376238"/>
            <a:ext cx="977900" cy="484187"/>
          </a:xfrm>
          <a:prstGeom prst="leftArrow">
            <a:avLst>
              <a:gd name="adj1" fmla="val 50000"/>
              <a:gd name="adj2" fmla="val 50024"/>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bwMode="auto">
          <a:xfrm>
            <a:off x="76200" y="533400"/>
            <a:ext cx="8686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Your Accountability System should:</a:t>
            </a:r>
          </a:p>
        </p:txBody>
      </p:sp>
      <p:sp>
        <p:nvSpPr>
          <p:cNvPr id="149507" name="Rectangle 3"/>
          <p:cNvSpPr>
            <a:spLocks noGrp="1" noChangeArrowheads="1"/>
          </p:cNvSpPr>
          <p:nvPr>
            <p:ph type="body" idx="1"/>
          </p:nvPr>
        </p:nvSpPr>
        <p:spPr bwMode="auto">
          <a:xfrm>
            <a:off x="381000" y="1371600"/>
            <a:ext cx="8458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smtClean="0">
                <a:solidFill>
                  <a:srgbClr val="FF0000"/>
                </a:solidFill>
              </a:rPr>
              <a:t>Seek to alter behaviors &amp; improve skills</a:t>
            </a:r>
          </a:p>
          <a:p>
            <a:pPr lvl="1"/>
            <a:r>
              <a:rPr lang="en-US" altLang="en-US" sz="2400" smtClean="0">
                <a:solidFill>
                  <a:srgbClr val="FF0000"/>
                </a:solidFill>
              </a:rPr>
              <a:t>Empower employees to take ownership of tasks</a:t>
            </a:r>
          </a:p>
          <a:p>
            <a:r>
              <a:rPr lang="en-US" altLang="en-US" sz="2800" smtClean="0">
                <a:solidFill>
                  <a:srgbClr val="3333FF"/>
                </a:solidFill>
              </a:rPr>
              <a:t>Deliver measurable results</a:t>
            </a:r>
          </a:p>
          <a:p>
            <a:pPr lvl="1"/>
            <a:r>
              <a:rPr lang="en-US" altLang="en-US" sz="2400" smtClean="0">
                <a:solidFill>
                  <a:srgbClr val="3333FF"/>
                </a:solidFill>
              </a:rPr>
              <a:t>Include methods to analyze system results</a:t>
            </a:r>
          </a:p>
          <a:p>
            <a:r>
              <a:rPr lang="en-US" altLang="en-US" sz="2800" smtClean="0"/>
              <a:t>Offer individual assessment</a:t>
            </a:r>
          </a:p>
          <a:p>
            <a:pPr lvl="1"/>
            <a:r>
              <a:rPr lang="en-US" altLang="en-US" sz="2400" smtClean="0"/>
              <a:t>Assess accountability attributes &amp; behaviors individually</a:t>
            </a:r>
          </a:p>
          <a:p>
            <a:r>
              <a:rPr lang="en-US" altLang="en-US" sz="2800" smtClean="0">
                <a:solidFill>
                  <a:srgbClr val="FF6600"/>
                </a:solidFill>
              </a:rPr>
              <a:t>Incorporate high levels of interactivity</a:t>
            </a:r>
          </a:p>
          <a:p>
            <a:pPr lvl="1"/>
            <a:r>
              <a:rPr lang="en-US" altLang="en-US" sz="2400" smtClean="0">
                <a:solidFill>
                  <a:srgbClr val="FF6600"/>
                </a:solidFill>
              </a:rPr>
              <a:t>Group training activities and sharing of experiences</a:t>
            </a:r>
          </a:p>
          <a:p>
            <a:r>
              <a:rPr lang="en-US" altLang="en-US" sz="2800" smtClean="0">
                <a:solidFill>
                  <a:srgbClr val="008000"/>
                </a:solidFill>
              </a:rPr>
              <a:t>Incorporate ongoing evaluation</a:t>
            </a:r>
          </a:p>
          <a:p>
            <a:pPr lvl="1"/>
            <a:r>
              <a:rPr lang="en-US" altLang="en-US" sz="2400" smtClean="0">
                <a:solidFill>
                  <a:srgbClr val="008000"/>
                </a:solidFill>
              </a:rPr>
              <a:t>Holistic with follow-up, not a crash course</a:t>
            </a:r>
          </a:p>
        </p:txBody>
      </p:sp>
      <p:sp>
        <p:nvSpPr>
          <p:cNvPr id="149508" name="TextBox 5"/>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15</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4"/>
          <p:cNvSpPr txBox="1">
            <a:spLocks noChangeArrowheads="1"/>
          </p:cNvSpPr>
          <p:nvPr/>
        </p:nvSpPr>
        <p:spPr bwMode="auto">
          <a:xfrm>
            <a:off x="381000" y="762000"/>
            <a:ext cx="843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684213" indent="-457200">
              <a:defRPr sz="1400">
                <a:solidFill>
                  <a:schemeClr val="tx1"/>
                </a:solidFill>
                <a:latin typeface="Arial" panose="020B0604020202020204" pitchFamily="34" charset="0"/>
              </a:defRPr>
            </a:lvl2pPr>
            <a:lvl3pPr marL="1371600" indent="-457200">
              <a:defRPr sz="1400">
                <a:solidFill>
                  <a:schemeClr val="tx1"/>
                </a:solidFill>
                <a:latin typeface="Arial" panose="020B0604020202020204" pitchFamily="34" charset="0"/>
              </a:defRPr>
            </a:lvl3pPr>
            <a:lvl4pPr marL="1828800" indent="-457200">
              <a:defRPr sz="1400">
                <a:solidFill>
                  <a:schemeClr val="tx1"/>
                </a:solidFill>
                <a:latin typeface="Arial" panose="020B0604020202020204" pitchFamily="34" charset="0"/>
              </a:defRPr>
            </a:lvl4pPr>
            <a:lvl5pPr marL="2286000" indent="-457200">
              <a:defRPr sz="1400">
                <a:solidFill>
                  <a:schemeClr val="tx1"/>
                </a:solidFill>
                <a:latin typeface="Arial" panose="020B0604020202020204" pitchFamily="34" charset="0"/>
              </a:defRPr>
            </a:lvl5pPr>
            <a:lvl6pPr marL="2743200" indent="-457200" eaLnBrk="0" fontAlgn="base" hangingPunct="0">
              <a:spcBef>
                <a:spcPct val="0"/>
              </a:spcBef>
              <a:spcAft>
                <a:spcPct val="0"/>
              </a:spcAft>
              <a:defRPr sz="1400">
                <a:solidFill>
                  <a:schemeClr val="tx1"/>
                </a:solidFill>
                <a:latin typeface="Arial" panose="020B0604020202020204" pitchFamily="34" charset="0"/>
              </a:defRPr>
            </a:lvl6pPr>
            <a:lvl7pPr marL="3200400" indent="-457200" eaLnBrk="0" fontAlgn="base" hangingPunct="0">
              <a:spcBef>
                <a:spcPct val="0"/>
              </a:spcBef>
              <a:spcAft>
                <a:spcPct val="0"/>
              </a:spcAft>
              <a:defRPr sz="1400">
                <a:solidFill>
                  <a:schemeClr val="tx1"/>
                </a:solidFill>
                <a:latin typeface="Arial" panose="020B0604020202020204" pitchFamily="34" charset="0"/>
              </a:defRPr>
            </a:lvl7pPr>
            <a:lvl8pPr marL="3657600" indent="-457200" eaLnBrk="0" fontAlgn="base" hangingPunct="0">
              <a:spcBef>
                <a:spcPct val="0"/>
              </a:spcBef>
              <a:spcAft>
                <a:spcPct val="0"/>
              </a:spcAft>
              <a:defRPr sz="1400">
                <a:solidFill>
                  <a:schemeClr val="tx1"/>
                </a:solidFill>
                <a:latin typeface="Arial" panose="020B0604020202020204" pitchFamily="34" charset="0"/>
              </a:defRPr>
            </a:lvl8pPr>
            <a:lvl9pPr marL="4114800" indent="-457200" eaLnBrk="0" fontAlgn="base" hangingPunct="0">
              <a:spcBef>
                <a:spcPct val="0"/>
              </a:spcBef>
              <a:spcAft>
                <a:spcPct val="0"/>
              </a:spcAft>
              <a:defRPr sz="1400">
                <a:solidFill>
                  <a:schemeClr val="tx1"/>
                </a:solidFill>
                <a:latin typeface="Arial" panose="020B0604020202020204" pitchFamily="34" charset="0"/>
              </a:defRPr>
            </a:lvl9pPr>
          </a:lstStyle>
          <a:p>
            <a:pPr>
              <a:spcBef>
                <a:spcPct val="40000"/>
              </a:spcBef>
            </a:pPr>
            <a:r>
              <a:rPr lang="en-US" altLang="en-US" sz="2800" b="1">
                <a:solidFill>
                  <a:srgbClr val="006666"/>
                </a:solidFill>
              </a:rPr>
              <a:t>1.2.    Resources to meet/exceed expectations</a:t>
            </a:r>
          </a:p>
        </p:txBody>
      </p:sp>
      <p:sp>
        <p:nvSpPr>
          <p:cNvPr id="151555" name="Text Box 5"/>
          <p:cNvSpPr txBox="1">
            <a:spLocks noChangeArrowheads="1"/>
          </p:cNvSpPr>
          <p:nvPr/>
        </p:nvSpPr>
        <p:spPr bwMode="auto">
          <a:xfrm>
            <a:off x="762000" y="4732338"/>
            <a:ext cx="78486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800" b="1" i="1">
                <a:solidFill>
                  <a:srgbClr val="660066"/>
                </a:solidFill>
              </a:rPr>
              <a:t>If management fails to provide adequate resources and support, how does that affect the ability to hold employees accountable?</a:t>
            </a:r>
          </a:p>
        </p:txBody>
      </p:sp>
      <p:sp>
        <p:nvSpPr>
          <p:cNvPr id="151556" name="Text Box 6"/>
          <p:cNvSpPr txBox="1">
            <a:spLocks noChangeArrowheads="1"/>
          </p:cNvSpPr>
          <p:nvPr/>
        </p:nvSpPr>
        <p:spPr bwMode="auto">
          <a:xfrm>
            <a:off x="647700" y="2286000"/>
            <a:ext cx="43815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buFontTx/>
              <a:buChar char="•"/>
            </a:pPr>
            <a:r>
              <a:rPr lang="en-US" altLang="en-US" sz="2800" b="1" i="1">
                <a:solidFill>
                  <a:srgbClr val="333399"/>
                </a:solidFill>
              </a:rPr>
              <a:t>Physical Resources</a:t>
            </a:r>
          </a:p>
          <a:p>
            <a:pPr>
              <a:spcBef>
                <a:spcPct val="50000"/>
              </a:spcBef>
              <a:buFontTx/>
              <a:buChar char="•"/>
            </a:pPr>
            <a:r>
              <a:rPr lang="en-US" altLang="en-US" sz="2800" b="1" i="1">
                <a:solidFill>
                  <a:srgbClr val="333399"/>
                </a:solidFill>
              </a:rPr>
              <a:t>Social Support</a:t>
            </a:r>
          </a:p>
        </p:txBody>
      </p:sp>
      <p:pic>
        <p:nvPicPr>
          <p:cNvPr id="15155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6550" y="1600200"/>
            <a:ext cx="3355975" cy="235267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51558" name="TextBox 6"/>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16</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4"/>
          <p:cNvSpPr txBox="1">
            <a:spLocks noChangeArrowheads="1"/>
          </p:cNvSpPr>
          <p:nvPr/>
        </p:nvSpPr>
        <p:spPr bwMode="auto">
          <a:xfrm>
            <a:off x="381000" y="381000"/>
            <a:ext cx="843280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400">
                <a:solidFill>
                  <a:schemeClr val="tx1"/>
                </a:solidFill>
                <a:latin typeface="Arial" panose="020B0604020202020204" pitchFamily="34" charset="0"/>
              </a:defRPr>
            </a:lvl1pPr>
            <a:lvl2pPr marL="684213" indent="-457200">
              <a:defRPr sz="1400">
                <a:solidFill>
                  <a:schemeClr val="tx1"/>
                </a:solidFill>
                <a:latin typeface="Arial" panose="020B0604020202020204" pitchFamily="34" charset="0"/>
              </a:defRPr>
            </a:lvl2pPr>
            <a:lvl3pPr marL="1371600" indent="-457200">
              <a:defRPr sz="1400">
                <a:solidFill>
                  <a:schemeClr val="tx1"/>
                </a:solidFill>
                <a:latin typeface="Arial" panose="020B0604020202020204" pitchFamily="34" charset="0"/>
              </a:defRPr>
            </a:lvl3pPr>
            <a:lvl4pPr marL="1828800" indent="-457200">
              <a:defRPr sz="1400">
                <a:solidFill>
                  <a:schemeClr val="tx1"/>
                </a:solidFill>
                <a:latin typeface="Arial" panose="020B0604020202020204" pitchFamily="34" charset="0"/>
              </a:defRPr>
            </a:lvl4pPr>
            <a:lvl5pPr marL="2286000" indent="-457200">
              <a:defRPr sz="1400">
                <a:solidFill>
                  <a:schemeClr val="tx1"/>
                </a:solidFill>
                <a:latin typeface="Arial" panose="020B0604020202020204" pitchFamily="34" charset="0"/>
              </a:defRPr>
            </a:lvl5pPr>
            <a:lvl6pPr marL="2743200" indent="-457200" eaLnBrk="0" fontAlgn="base" hangingPunct="0">
              <a:spcBef>
                <a:spcPct val="0"/>
              </a:spcBef>
              <a:spcAft>
                <a:spcPct val="0"/>
              </a:spcAft>
              <a:defRPr sz="1400">
                <a:solidFill>
                  <a:schemeClr val="tx1"/>
                </a:solidFill>
                <a:latin typeface="Arial" panose="020B0604020202020204" pitchFamily="34" charset="0"/>
              </a:defRPr>
            </a:lvl6pPr>
            <a:lvl7pPr marL="3200400" indent="-457200" eaLnBrk="0" fontAlgn="base" hangingPunct="0">
              <a:spcBef>
                <a:spcPct val="0"/>
              </a:spcBef>
              <a:spcAft>
                <a:spcPct val="0"/>
              </a:spcAft>
              <a:defRPr sz="1400">
                <a:solidFill>
                  <a:schemeClr val="tx1"/>
                </a:solidFill>
                <a:latin typeface="Arial" panose="020B0604020202020204" pitchFamily="34" charset="0"/>
              </a:defRPr>
            </a:lvl7pPr>
            <a:lvl8pPr marL="3657600" indent="-457200" eaLnBrk="0" fontAlgn="base" hangingPunct="0">
              <a:spcBef>
                <a:spcPct val="0"/>
              </a:spcBef>
              <a:spcAft>
                <a:spcPct val="0"/>
              </a:spcAft>
              <a:defRPr sz="1400">
                <a:solidFill>
                  <a:schemeClr val="tx1"/>
                </a:solidFill>
                <a:latin typeface="Arial" panose="020B0604020202020204" pitchFamily="34" charset="0"/>
              </a:defRPr>
            </a:lvl8pPr>
            <a:lvl9pPr marL="4114800" indent="-457200" eaLnBrk="0" fontAlgn="base" hangingPunct="0">
              <a:spcBef>
                <a:spcPct val="0"/>
              </a:spcBef>
              <a:spcAft>
                <a:spcPct val="0"/>
              </a:spcAft>
              <a:defRPr sz="1400">
                <a:solidFill>
                  <a:schemeClr val="tx1"/>
                </a:solidFill>
                <a:latin typeface="Arial" panose="020B0604020202020204" pitchFamily="34" charset="0"/>
              </a:defRPr>
            </a:lvl9pPr>
          </a:lstStyle>
          <a:p>
            <a:pPr marL="0" indent="0">
              <a:spcBef>
                <a:spcPct val="40000"/>
              </a:spcBef>
              <a:defRPr/>
            </a:pPr>
            <a:r>
              <a:rPr lang="en-US" altLang="en-US" sz="2800" b="1" dirty="0" smtClean="0">
                <a:solidFill>
                  <a:srgbClr val="663300"/>
                </a:solidFill>
              </a:rPr>
              <a:t>1.3. 	A process to evaluate behaviors: </a:t>
            </a:r>
            <a:r>
              <a:rPr lang="en-US" altLang="en-US" sz="2400" dirty="0" smtClean="0">
                <a:latin typeface="Times New Roman" panose="02020603050405020304" pitchFamily="18" charset="0"/>
              </a:rPr>
              <a:t>It’s important 	that behaviors are measured and evaluated so that discipline 	is based on facts, not feelings.</a:t>
            </a:r>
            <a:endParaRPr lang="en-US" altLang="en-US" sz="2000" dirty="0" smtClean="0">
              <a:latin typeface="Times New Roman" panose="02020603050405020304" pitchFamily="18" charset="0"/>
            </a:endParaRPr>
          </a:p>
          <a:p>
            <a:pPr>
              <a:spcBef>
                <a:spcPct val="40000"/>
              </a:spcBef>
              <a:buFontTx/>
              <a:buAutoNum type="arabicPeriod" startAt="3"/>
              <a:defRPr/>
            </a:pPr>
            <a:endParaRPr lang="en-US" altLang="en-US" sz="2800" b="1" dirty="0" smtClean="0">
              <a:solidFill>
                <a:srgbClr val="663300"/>
              </a:solidFill>
            </a:endParaRPr>
          </a:p>
        </p:txBody>
      </p:sp>
      <p:sp>
        <p:nvSpPr>
          <p:cNvPr id="153603" name="Text Box 5"/>
          <p:cNvSpPr txBox="1">
            <a:spLocks noChangeArrowheads="1"/>
          </p:cNvSpPr>
          <p:nvPr/>
        </p:nvSpPr>
        <p:spPr bwMode="auto">
          <a:xfrm>
            <a:off x="600075" y="4953000"/>
            <a:ext cx="7781925"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800" b="1" i="1">
                <a:solidFill>
                  <a:srgbClr val="660066"/>
                </a:solidFill>
              </a:rPr>
              <a:t>Why is this statement true?</a:t>
            </a:r>
            <a:r>
              <a:rPr lang="en-US" altLang="en-US" sz="2800"/>
              <a:t> </a:t>
            </a:r>
          </a:p>
          <a:p>
            <a:pPr algn="ctr">
              <a:spcBef>
                <a:spcPct val="50000"/>
              </a:spcBef>
            </a:pPr>
            <a:r>
              <a:rPr lang="en-US" altLang="en-US" sz="2800"/>
              <a:t>“</a:t>
            </a:r>
            <a:r>
              <a:rPr lang="en-US" altLang="en-US" sz="2800" b="1" i="1">
                <a:solidFill>
                  <a:srgbClr val="003366"/>
                </a:solidFill>
              </a:rPr>
              <a:t>When an employee is disciplined, the fact that there was an accident is irrelevant.”</a:t>
            </a:r>
            <a:r>
              <a:rPr lang="en-US" altLang="en-US" sz="2800" i="1">
                <a:solidFill>
                  <a:srgbClr val="003366"/>
                </a:solidFill>
              </a:rPr>
              <a:t> </a:t>
            </a:r>
          </a:p>
        </p:txBody>
      </p:sp>
      <p:sp>
        <p:nvSpPr>
          <p:cNvPr id="153604" name="TextBox 1"/>
          <p:cNvSpPr txBox="1">
            <a:spLocks noChangeArrowheads="1"/>
          </p:cNvSpPr>
          <p:nvPr/>
        </p:nvSpPr>
        <p:spPr bwMode="auto">
          <a:xfrm>
            <a:off x="838200" y="1981200"/>
            <a:ext cx="75438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2000">
                <a:solidFill>
                  <a:srgbClr val="3333FF"/>
                </a:solidFill>
              </a:rPr>
              <a:t>Employees want to know what you want of them.</a:t>
            </a:r>
          </a:p>
          <a:p>
            <a:pPr lvl="1">
              <a:lnSpc>
                <a:spcPct val="90000"/>
              </a:lnSpc>
            </a:pPr>
            <a:r>
              <a:rPr lang="en-US" altLang="en-US" sz="2000">
                <a:solidFill>
                  <a:srgbClr val="3333FF"/>
                </a:solidFill>
              </a:rPr>
              <a:t>CLEAR Goals - Objectives – Expectations			</a:t>
            </a:r>
            <a:endParaRPr lang="en-US" altLang="en-US" sz="4400"/>
          </a:p>
          <a:p>
            <a:pPr>
              <a:lnSpc>
                <a:spcPct val="90000"/>
              </a:lnSpc>
            </a:pPr>
            <a:endParaRPr lang="en-US" altLang="en-US" sz="2000"/>
          </a:p>
          <a:p>
            <a:pPr>
              <a:lnSpc>
                <a:spcPct val="90000"/>
              </a:lnSpc>
            </a:pPr>
            <a:r>
              <a:rPr lang="en-US" altLang="en-US" sz="2000"/>
              <a:t>When employees </a:t>
            </a:r>
            <a:r>
              <a:rPr lang="en-US" altLang="en-US" sz="2000">
                <a:solidFill>
                  <a:srgbClr val="FF0000"/>
                </a:solidFill>
              </a:rPr>
              <a:t>equate</a:t>
            </a:r>
            <a:r>
              <a:rPr lang="en-US" altLang="en-US" sz="2000"/>
              <a:t> being “held accountable” with </a:t>
            </a:r>
            <a:r>
              <a:rPr lang="en-US" altLang="en-US" sz="2000">
                <a:solidFill>
                  <a:srgbClr val="FF0000"/>
                </a:solidFill>
              </a:rPr>
              <a:t>demotion or job loss</a:t>
            </a:r>
          </a:p>
          <a:p>
            <a:pPr lvl="1">
              <a:lnSpc>
                <a:spcPct val="90000"/>
              </a:lnSpc>
            </a:pPr>
            <a:r>
              <a:rPr lang="en-US" altLang="en-US" sz="2000"/>
              <a:t>They </a:t>
            </a:r>
            <a:r>
              <a:rPr lang="en-US" altLang="en-US" sz="2000">
                <a:solidFill>
                  <a:srgbClr val="3333FF"/>
                </a:solidFill>
              </a:rPr>
              <a:t>will not accept responsibility</a:t>
            </a:r>
            <a:r>
              <a:rPr lang="en-US" altLang="en-US" sz="2000"/>
              <a:t> for their work										</a:t>
            </a:r>
          </a:p>
          <a:p>
            <a:pPr>
              <a:lnSpc>
                <a:spcPct val="90000"/>
              </a:lnSpc>
            </a:pPr>
            <a:r>
              <a:rPr lang="en-US" altLang="en-US" sz="2000"/>
              <a:t>If Management </a:t>
            </a:r>
            <a:r>
              <a:rPr lang="en-US" altLang="en-US" sz="2000">
                <a:solidFill>
                  <a:srgbClr val="FF0000"/>
                </a:solidFill>
              </a:rPr>
              <a:t>does not</a:t>
            </a:r>
            <a:r>
              <a:rPr lang="en-US" altLang="en-US" sz="2000"/>
              <a:t> </a:t>
            </a:r>
            <a:r>
              <a:rPr lang="en-US" altLang="en-US" sz="2000">
                <a:solidFill>
                  <a:srgbClr val="FF0000"/>
                </a:solidFill>
              </a:rPr>
              <a:t>Model </a:t>
            </a:r>
            <a:r>
              <a:rPr lang="en-US" altLang="en-US" sz="2000"/>
              <a:t>Accountability</a:t>
            </a:r>
          </a:p>
          <a:p>
            <a:pPr lvl="1">
              <a:lnSpc>
                <a:spcPct val="90000"/>
              </a:lnSpc>
            </a:pPr>
            <a:r>
              <a:rPr lang="en-US" altLang="en-US" sz="2000"/>
              <a:t>Blame and Finger-pointing become the norm</a:t>
            </a:r>
          </a:p>
        </p:txBody>
      </p:sp>
      <p:sp>
        <p:nvSpPr>
          <p:cNvPr id="153605" name="TextBox 5"/>
          <p:cNvSpPr txBox="1">
            <a:spLocks noChangeArrowheads="1"/>
          </p:cNvSpPr>
          <p:nvPr/>
        </p:nvSpPr>
        <p:spPr bwMode="auto">
          <a:xfrm>
            <a:off x="76200" y="73025"/>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7</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4"/>
          <p:cNvSpPr txBox="1">
            <a:spLocks noChangeArrowheads="1"/>
          </p:cNvSpPr>
          <p:nvPr/>
        </p:nvSpPr>
        <p:spPr bwMode="auto">
          <a:xfrm>
            <a:off x="381000" y="685800"/>
            <a:ext cx="843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400">
                <a:solidFill>
                  <a:schemeClr val="tx1"/>
                </a:solidFill>
                <a:latin typeface="Arial" panose="020B0604020202020204" pitchFamily="34" charset="0"/>
              </a:defRPr>
            </a:lvl1pPr>
            <a:lvl2pPr marL="684213" indent="-457200">
              <a:defRPr sz="1400">
                <a:solidFill>
                  <a:schemeClr val="tx1"/>
                </a:solidFill>
                <a:latin typeface="Arial" panose="020B0604020202020204" pitchFamily="34" charset="0"/>
              </a:defRPr>
            </a:lvl2pPr>
            <a:lvl3pPr marL="1371600" indent="-457200">
              <a:defRPr sz="1400">
                <a:solidFill>
                  <a:schemeClr val="tx1"/>
                </a:solidFill>
                <a:latin typeface="Arial" panose="020B0604020202020204" pitchFamily="34" charset="0"/>
              </a:defRPr>
            </a:lvl3pPr>
            <a:lvl4pPr marL="1828800" indent="-457200">
              <a:defRPr sz="1400">
                <a:solidFill>
                  <a:schemeClr val="tx1"/>
                </a:solidFill>
                <a:latin typeface="Arial" panose="020B0604020202020204" pitchFamily="34" charset="0"/>
              </a:defRPr>
            </a:lvl4pPr>
            <a:lvl5pPr marL="2286000" indent="-457200">
              <a:defRPr sz="1400">
                <a:solidFill>
                  <a:schemeClr val="tx1"/>
                </a:solidFill>
                <a:latin typeface="Arial" panose="020B0604020202020204" pitchFamily="34" charset="0"/>
              </a:defRPr>
            </a:lvl5pPr>
            <a:lvl6pPr marL="2743200" indent="-457200" eaLnBrk="0" fontAlgn="base" hangingPunct="0">
              <a:spcBef>
                <a:spcPct val="0"/>
              </a:spcBef>
              <a:spcAft>
                <a:spcPct val="0"/>
              </a:spcAft>
              <a:defRPr sz="1400">
                <a:solidFill>
                  <a:schemeClr val="tx1"/>
                </a:solidFill>
                <a:latin typeface="Arial" panose="020B0604020202020204" pitchFamily="34" charset="0"/>
              </a:defRPr>
            </a:lvl6pPr>
            <a:lvl7pPr marL="3200400" indent="-457200" eaLnBrk="0" fontAlgn="base" hangingPunct="0">
              <a:spcBef>
                <a:spcPct val="0"/>
              </a:spcBef>
              <a:spcAft>
                <a:spcPct val="0"/>
              </a:spcAft>
              <a:defRPr sz="1400">
                <a:solidFill>
                  <a:schemeClr val="tx1"/>
                </a:solidFill>
                <a:latin typeface="Arial" panose="020B0604020202020204" pitchFamily="34" charset="0"/>
              </a:defRPr>
            </a:lvl7pPr>
            <a:lvl8pPr marL="3657600" indent="-457200" eaLnBrk="0" fontAlgn="base" hangingPunct="0">
              <a:spcBef>
                <a:spcPct val="0"/>
              </a:spcBef>
              <a:spcAft>
                <a:spcPct val="0"/>
              </a:spcAft>
              <a:defRPr sz="1400">
                <a:solidFill>
                  <a:schemeClr val="tx1"/>
                </a:solidFill>
                <a:latin typeface="Arial" panose="020B0604020202020204" pitchFamily="34" charset="0"/>
              </a:defRPr>
            </a:lvl8pPr>
            <a:lvl9pPr marL="4114800" indent="-457200" eaLnBrk="0" fontAlgn="base" hangingPunct="0">
              <a:spcBef>
                <a:spcPct val="0"/>
              </a:spcBef>
              <a:spcAft>
                <a:spcPct val="0"/>
              </a:spcAft>
              <a:defRPr sz="1400">
                <a:solidFill>
                  <a:schemeClr val="tx1"/>
                </a:solidFill>
                <a:latin typeface="Arial" panose="020B0604020202020204" pitchFamily="34" charset="0"/>
              </a:defRPr>
            </a:lvl9pPr>
          </a:lstStyle>
          <a:p>
            <a:pPr>
              <a:spcBef>
                <a:spcPct val="40000"/>
              </a:spcBef>
              <a:buFontTx/>
              <a:buAutoNum type="arabicPeriod" startAt="4"/>
            </a:pPr>
            <a:r>
              <a:rPr lang="en-US" altLang="en-US" sz="2800" b="1">
                <a:solidFill>
                  <a:srgbClr val="006600"/>
                </a:solidFill>
              </a:rPr>
              <a:t>Effective consequences</a:t>
            </a:r>
          </a:p>
        </p:txBody>
      </p:sp>
      <p:sp>
        <p:nvSpPr>
          <p:cNvPr id="155651" name="Text Box 5"/>
          <p:cNvSpPr txBox="1">
            <a:spLocks noChangeArrowheads="1"/>
          </p:cNvSpPr>
          <p:nvPr/>
        </p:nvSpPr>
        <p:spPr bwMode="auto">
          <a:xfrm>
            <a:off x="381000" y="5064125"/>
            <a:ext cx="800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800" b="1" i="1">
                <a:solidFill>
                  <a:srgbClr val="003366"/>
                </a:solidFill>
              </a:rPr>
              <a:t>Why does discipline need to be progressively more significant to be effective?</a:t>
            </a:r>
            <a:endParaRPr lang="en-US" altLang="en-US" sz="2800">
              <a:solidFill>
                <a:srgbClr val="003366"/>
              </a:solidFill>
            </a:endParaRPr>
          </a:p>
        </p:txBody>
      </p:sp>
      <p:pic>
        <p:nvPicPr>
          <p:cNvPr id="15565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377950"/>
            <a:ext cx="88138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3" name="TextBox 5"/>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17</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4"/>
          <p:cNvSpPr txBox="1">
            <a:spLocks noChangeArrowheads="1"/>
          </p:cNvSpPr>
          <p:nvPr/>
        </p:nvSpPr>
        <p:spPr bwMode="auto">
          <a:xfrm>
            <a:off x="563563" y="938213"/>
            <a:ext cx="827563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684213" indent="-457200">
              <a:defRPr sz="1400">
                <a:solidFill>
                  <a:schemeClr val="tx1"/>
                </a:solidFill>
                <a:latin typeface="Arial" panose="020B0604020202020204" pitchFamily="34" charset="0"/>
              </a:defRPr>
            </a:lvl2pPr>
            <a:lvl3pPr marL="1371600" indent="-457200">
              <a:defRPr sz="1400">
                <a:solidFill>
                  <a:schemeClr val="tx1"/>
                </a:solidFill>
                <a:latin typeface="Arial" panose="020B0604020202020204" pitchFamily="34" charset="0"/>
              </a:defRPr>
            </a:lvl3pPr>
            <a:lvl4pPr marL="1828800" indent="-457200">
              <a:defRPr sz="1400">
                <a:solidFill>
                  <a:schemeClr val="tx1"/>
                </a:solidFill>
                <a:latin typeface="Arial" panose="020B0604020202020204" pitchFamily="34" charset="0"/>
              </a:defRPr>
            </a:lvl4pPr>
            <a:lvl5pPr marL="2286000" indent="-457200">
              <a:defRPr sz="1400">
                <a:solidFill>
                  <a:schemeClr val="tx1"/>
                </a:solidFill>
                <a:latin typeface="Arial" panose="020B0604020202020204" pitchFamily="34" charset="0"/>
              </a:defRPr>
            </a:lvl5pPr>
            <a:lvl6pPr marL="2743200" indent="-457200" eaLnBrk="0" fontAlgn="base" hangingPunct="0">
              <a:spcBef>
                <a:spcPct val="0"/>
              </a:spcBef>
              <a:spcAft>
                <a:spcPct val="0"/>
              </a:spcAft>
              <a:defRPr sz="1400">
                <a:solidFill>
                  <a:schemeClr val="tx1"/>
                </a:solidFill>
                <a:latin typeface="Arial" panose="020B0604020202020204" pitchFamily="34" charset="0"/>
              </a:defRPr>
            </a:lvl6pPr>
            <a:lvl7pPr marL="3200400" indent="-457200" eaLnBrk="0" fontAlgn="base" hangingPunct="0">
              <a:spcBef>
                <a:spcPct val="0"/>
              </a:spcBef>
              <a:spcAft>
                <a:spcPct val="0"/>
              </a:spcAft>
              <a:defRPr sz="1400">
                <a:solidFill>
                  <a:schemeClr val="tx1"/>
                </a:solidFill>
                <a:latin typeface="Arial" panose="020B0604020202020204" pitchFamily="34" charset="0"/>
              </a:defRPr>
            </a:lvl7pPr>
            <a:lvl8pPr marL="3657600" indent="-457200" eaLnBrk="0" fontAlgn="base" hangingPunct="0">
              <a:spcBef>
                <a:spcPct val="0"/>
              </a:spcBef>
              <a:spcAft>
                <a:spcPct val="0"/>
              </a:spcAft>
              <a:defRPr sz="1400">
                <a:solidFill>
                  <a:schemeClr val="tx1"/>
                </a:solidFill>
                <a:latin typeface="Arial" panose="020B0604020202020204" pitchFamily="34" charset="0"/>
              </a:defRPr>
            </a:lvl8pPr>
            <a:lvl9pPr marL="4114800" indent="-457200" eaLnBrk="0" fontAlgn="base" hangingPunct="0">
              <a:spcBef>
                <a:spcPct val="0"/>
              </a:spcBef>
              <a:spcAft>
                <a:spcPct val="0"/>
              </a:spcAft>
              <a:defRPr sz="1400">
                <a:solidFill>
                  <a:schemeClr val="tx1"/>
                </a:solidFill>
                <a:latin typeface="Arial" panose="020B0604020202020204" pitchFamily="34" charset="0"/>
              </a:defRPr>
            </a:lvl9pPr>
          </a:lstStyle>
          <a:p>
            <a:pPr>
              <a:spcBef>
                <a:spcPct val="40000"/>
              </a:spcBef>
            </a:pPr>
            <a:r>
              <a:rPr lang="en-US" altLang="en-US" sz="2800" b="1">
                <a:solidFill>
                  <a:srgbClr val="660066"/>
                </a:solidFill>
              </a:rPr>
              <a:t>1.5.  Appropriate application of consequences</a:t>
            </a:r>
          </a:p>
        </p:txBody>
      </p:sp>
      <p:sp>
        <p:nvSpPr>
          <p:cNvPr id="157699" name="Text Box 6"/>
          <p:cNvSpPr txBox="1">
            <a:spLocks noChangeArrowheads="1"/>
          </p:cNvSpPr>
          <p:nvPr/>
        </p:nvSpPr>
        <p:spPr bwMode="auto">
          <a:xfrm>
            <a:off x="838200" y="1524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endParaRPr lang="en-US" altLang="en-US" sz="2000" b="1"/>
          </a:p>
        </p:txBody>
      </p:sp>
      <p:sp>
        <p:nvSpPr>
          <p:cNvPr id="157700" name="Rectangle 3"/>
          <p:cNvSpPr txBox="1">
            <a:spLocks noChangeArrowheads="1"/>
          </p:cNvSpPr>
          <p:nvPr/>
        </p:nvSpPr>
        <p:spPr bwMode="auto">
          <a:xfrm>
            <a:off x="274638" y="2376488"/>
            <a:ext cx="8610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sz="1400">
                <a:solidFill>
                  <a:schemeClr val="tx1"/>
                </a:solidFill>
                <a:latin typeface="Arial" panose="020B0604020202020204" pitchFamily="34" charset="0"/>
              </a:defRPr>
            </a:lvl1pPr>
            <a:lvl2pPr marL="685800" indent="-22860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543050" indent="-171450">
              <a:defRPr sz="1400">
                <a:solidFill>
                  <a:schemeClr val="tx1"/>
                </a:solidFill>
                <a:latin typeface="Arial" panose="020B0604020202020204" pitchFamily="34" charset="0"/>
              </a:defRPr>
            </a:lvl4pPr>
            <a:lvl5pPr marL="2000250" indent="-171450">
              <a:defRPr sz="1400">
                <a:solidFill>
                  <a:schemeClr val="tx1"/>
                </a:solidFill>
                <a:latin typeface="Arial" panose="020B0604020202020204" pitchFamily="34" charset="0"/>
              </a:defRPr>
            </a:lvl5pPr>
            <a:lvl6pPr marL="2457450" indent="-171450" eaLnBrk="0" fontAlgn="base" hangingPunct="0">
              <a:spcBef>
                <a:spcPct val="0"/>
              </a:spcBef>
              <a:spcAft>
                <a:spcPct val="0"/>
              </a:spcAft>
              <a:defRPr sz="1400">
                <a:solidFill>
                  <a:schemeClr val="tx1"/>
                </a:solidFill>
                <a:latin typeface="Arial" panose="020B0604020202020204" pitchFamily="34" charset="0"/>
              </a:defRPr>
            </a:lvl6pPr>
            <a:lvl7pPr marL="2914650" indent="-171450" eaLnBrk="0" fontAlgn="base" hangingPunct="0">
              <a:spcBef>
                <a:spcPct val="0"/>
              </a:spcBef>
              <a:spcAft>
                <a:spcPct val="0"/>
              </a:spcAft>
              <a:defRPr sz="1400">
                <a:solidFill>
                  <a:schemeClr val="tx1"/>
                </a:solidFill>
                <a:latin typeface="Arial" panose="020B0604020202020204" pitchFamily="34" charset="0"/>
              </a:defRPr>
            </a:lvl7pPr>
            <a:lvl8pPr marL="3371850" indent="-171450" eaLnBrk="0" fontAlgn="base" hangingPunct="0">
              <a:spcBef>
                <a:spcPct val="0"/>
              </a:spcBef>
              <a:spcAft>
                <a:spcPct val="0"/>
              </a:spcAft>
              <a:defRPr sz="1400">
                <a:solidFill>
                  <a:schemeClr val="tx1"/>
                </a:solidFill>
                <a:latin typeface="Arial" panose="020B0604020202020204" pitchFamily="34" charset="0"/>
              </a:defRPr>
            </a:lvl8pPr>
            <a:lvl9pPr marL="3829050" indent="-17145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spcBef>
                <a:spcPct val="30000"/>
              </a:spcBef>
              <a:buSzPct val="100000"/>
              <a:buFontTx/>
              <a:buChar char="•"/>
            </a:pPr>
            <a:r>
              <a:rPr lang="en-US" altLang="en-US" sz="3200" b="1">
                <a:solidFill>
                  <a:srgbClr val="3333FF"/>
                </a:solidFill>
              </a:rPr>
              <a:t>Without consequences</a:t>
            </a:r>
            <a:r>
              <a:rPr lang="en-US" altLang="en-US" sz="3200" b="1"/>
              <a:t>, </a:t>
            </a:r>
            <a:r>
              <a:rPr lang="en-US" altLang="en-US" sz="3200" b="1">
                <a:solidFill>
                  <a:srgbClr val="008000"/>
                </a:solidFill>
              </a:rPr>
              <a:t>accountability</a:t>
            </a:r>
            <a:r>
              <a:rPr lang="en-US" altLang="en-US" sz="3200" b="1"/>
              <a:t> </a:t>
            </a:r>
            <a:r>
              <a:rPr lang="en-US" altLang="en-US" sz="3200" b="1">
                <a:solidFill>
                  <a:srgbClr val="FF0000"/>
                </a:solidFill>
              </a:rPr>
              <a:t>does not exist.</a:t>
            </a:r>
            <a:endParaRPr lang="en-US" altLang="en-US" sz="3200" b="1"/>
          </a:p>
          <a:p>
            <a:pPr>
              <a:lnSpc>
                <a:spcPct val="90000"/>
              </a:lnSpc>
              <a:spcBef>
                <a:spcPct val="30000"/>
              </a:spcBef>
              <a:buSzPct val="100000"/>
              <a:buFontTx/>
              <a:buChar char="•"/>
            </a:pPr>
            <a:endParaRPr lang="en-US" altLang="en-US" sz="2400" b="1"/>
          </a:p>
          <a:p>
            <a:pPr>
              <a:lnSpc>
                <a:spcPct val="90000"/>
              </a:lnSpc>
              <a:spcBef>
                <a:spcPct val="30000"/>
              </a:spcBef>
              <a:buSzPct val="100000"/>
              <a:buFontTx/>
              <a:buChar char="•"/>
            </a:pPr>
            <a:r>
              <a:rPr lang="en-US" altLang="en-US" sz="2800" b="1">
                <a:solidFill>
                  <a:srgbClr val="008000"/>
                </a:solidFill>
              </a:rPr>
              <a:t>Effective</a:t>
            </a:r>
            <a:r>
              <a:rPr lang="en-US" altLang="en-US" sz="2800" b="1"/>
              <a:t> </a:t>
            </a:r>
            <a:r>
              <a:rPr lang="en-US" altLang="en-US" sz="2800" b="1">
                <a:solidFill>
                  <a:srgbClr val="FF0000"/>
                </a:solidFill>
              </a:rPr>
              <a:t>accountability</a:t>
            </a:r>
            <a:r>
              <a:rPr lang="en-US" altLang="en-US" sz="2800" b="1"/>
              <a:t> </a:t>
            </a:r>
            <a:r>
              <a:rPr lang="en-US" altLang="en-US" sz="2800" b="1">
                <a:solidFill>
                  <a:srgbClr val="008000"/>
                </a:solidFill>
              </a:rPr>
              <a:t>systems</a:t>
            </a:r>
            <a:r>
              <a:rPr lang="en-US" altLang="en-US" sz="2800" b="1"/>
              <a:t> </a:t>
            </a:r>
            <a:r>
              <a:rPr lang="en-US" altLang="en-US" sz="2800" b="1">
                <a:solidFill>
                  <a:srgbClr val="3333FF"/>
                </a:solidFill>
              </a:rPr>
              <a:t>ensure:</a:t>
            </a:r>
            <a:endParaRPr lang="en-US" altLang="en-US" sz="2800" b="1"/>
          </a:p>
          <a:p>
            <a:pPr lvl="1">
              <a:lnSpc>
                <a:spcPct val="90000"/>
              </a:lnSpc>
              <a:spcBef>
                <a:spcPct val="30000"/>
              </a:spcBef>
              <a:buSzPct val="100000"/>
              <a:buFontTx/>
              <a:buChar char="–"/>
            </a:pPr>
            <a:r>
              <a:rPr lang="en-US" altLang="en-US" sz="2000" b="1"/>
              <a:t>that consequences </a:t>
            </a:r>
            <a:r>
              <a:rPr lang="en-US" altLang="en-US" sz="2000" b="1">
                <a:solidFill>
                  <a:schemeClr val="accent1"/>
                </a:solidFill>
              </a:rPr>
              <a:t>exist</a:t>
            </a:r>
            <a:r>
              <a:rPr lang="en-US" altLang="en-US" sz="2000" b="1"/>
              <a:t>, 	</a:t>
            </a:r>
          </a:p>
          <a:p>
            <a:pPr lvl="1">
              <a:lnSpc>
                <a:spcPct val="90000"/>
              </a:lnSpc>
              <a:spcBef>
                <a:spcPct val="30000"/>
              </a:spcBef>
              <a:buSzPct val="100000"/>
              <a:buFontTx/>
              <a:buChar char="–"/>
            </a:pPr>
            <a:r>
              <a:rPr lang="en-US" altLang="en-US" sz="2000" b="1"/>
              <a:t>that consequences are </a:t>
            </a:r>
            <a:r>
              <a:rPr lang="en-US" altLang="en-US" sz="2000" b="1">
                <a:solidFill>
                  <a:schemeClr val="accent1"/>
                </a:solidFill>
              </a:rPr>
              <a:t>appropriate</a:t>
            </a:r>
            <a:r>
              <a:rPr lang="en-US" altLang="en-US" sz="2000" b="1"/>
              <a:t>, and </a:t>
            </a:r>
          </a:p>
          <a:p>
            <a:pPr lvl="1">
              <a:lnSpc>
                <a:spcPct val="90000"/>
              </a:lnSpc>
              <a:spcBef>
                <a:spcPct val="30000"/>
              </a:spcBef>
              <a:buSzPct val="100000"/>
              <a:buFontTx/>
              <a:buChar char="–"/>
            </a:pPr>
            <a:r>
              <a:rPr lang="en-US" altLang="en-US" sz="2000" b="1"/>
              <a:t>that consequences are </a:t>
            </a:r>
            <a:r>
              <a:rPr lang="en-US" altLang="en-US" sz="2000" b="1">
                <a:solidFill>
                  <a:schemeClr val="accent1"/>
                </a:solidFill>
              </a:rPr>
              <a:t>justified</a:t>
            </a:r>
            <a:r>
              <a:rPr lang="en-US" altLang="en-US" sz="2000" b="1"/>
              <a:t>	</a:t>
            </a:r>
            <a:r>
              <a:rPr lang="en-US" altLang="en-US" sz="1800" b="1"/>
              <a:t>				</a:t>
            </a:r>
          </a:p>
          <a:p>
            <a:pPr>
              <a:lnSpc>
                <a:spcPct val="90000"/>
              </a:lnSpc>
              <a:spcBef>
                <a:spcPct val="30000"/>
              </a:spcBef>
              <a:buSzPct val="100000"/>
              <a:buFontTx/>
              <a:buChar char="•"/>
            </a:pPr>
            <a:endParaRPr lang="en-US" altLang="en-US" sz="2400" b="1"/>
          </a:p>
          <a:p>
            <a:pPr>
              <a:lnSpc>
                <a:spcPct val="90000"/>
              </a:lnSpc>
              <a:spcBef>
                <a:spcPct val="30000"/>
              </a:spcBef>
              <a:buSzPct val="100000"/>
              <a:buFontTx/>
              <a:buChar char="•"/>
            </a:pPr>
            <a:endParaRPr lang="en-US" altLang="en-US" sz="2400" b="1">
              <a:latin typeface="WP IconicSymbolsB"/>
            </a:endParaRPr>
          </a:p>
        </p:txBody>
      </p:sp>
      <p:sp>
        <p:nvSpPr>
          <p:cNvPr id="157701" name="TextBox 5"/>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18</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bwMode="auto">
          <a:noFill/>
          <a:ln>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altLang="en-US" smtClean="0">
                <a:solidFill>
                  <a:srgbClr val="008000"/>
                </a:solidFill>
              </a:rPr>
              <a:t>Effective Accountability System Consequences</a:t>
            </a:r>
            <a:endParaRPr lang="en-US" altLang="en-US" smtClean="0"/>
          </a:p>
        </p:txBody>
      </p:sp>
      <p:sp>
        <p:nvSpPr>
          <p:cNvPr id="143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smtClean="0">
                <a:solidFill>
                  <a:srgbClr val="3333FF"/>
                </a:solidFill>
              </a:rPr>
              <a:t>Fair</a:t>
            </a:r>
          </a:p>
          <a:p>
            <a:r>
              <a:rPr lang="en-US" altLang="en-US" sz="3200" smtClean="0">
                <a:solidFill>
                  <a:srgbClr val="FF0000"/>
                </a:solidFill>
              </a:rPr>
              <a:t>Uniformly Applied</a:t>
            </a:r>
            <a:endParaRPr lang="en-US" altLang="en-US" sz="3200" smtClean="0"/>
          </a:p>
          <a:p>
            <a:r>
              <a:rPr lang="en-US" altLang="en-US" sz="3200" smtClean="0">
                <a:solidFill>
                  <a:srgbClr val="3333FF"/>
                </a:solidFill>
              </a:rPr>
              <a:t>Understood by all</a:t>
            </a:r>
          </a:p>
          <a:p>
            <a:r>
              <a:rPr lang="en-US" altLang="en-US" sz="3200" smtClean="0">
                <a:solidFill>
                  <a:srgbClr val="FF0000"/>
                </a:solidFill>
              </a:rPr>
              <a:t>Applied consistently at all levels</a:t>
            </a:r>
            <a:r>
              <a:rPr lang="en-US" altLang="en-US" sz="3200" smtClean="0"/>
              <a:t>				</a:t>
            </a:r>
          </a:p>
          <a:p>
            <a:r>
              <a:rPr lang="en-US" altLang="en-US" sz="3200" smtClean="0">
                <a:solidFill>
                  <a:srgbClr val="3333FF"/>
                </a:solidFill>
              </a:rPr>
              <a:t>Rewards good behavior</a:t>
            </a:r>
            <a:r>
              <a:rPr lang="en-US" altLang="en-US" sz="3200" smtClean="0"/>
              <a:t> </a:t>
            </a:r>
          </a:p>
          <a:p>
            <a:r>
              <a:rPr lang="en-US" altLang="en-US" sz="3200" smtClean="0">
                <a:solidFill>
                  <a:srgbClr val="FF0000"/>
                </a:solidFill>
              </a:rPr>
              <a:t>Corrects deficient behavior</a:t>
            </a:r>
            <a:endParaRPr lang="en-US" altLang="en-US" sz="3200" smtClean="0"/>
          </a:p>
        </p:txBody>
      </p:sp>
      <p:sp>
        <p:nvSpPr>
          <p:cNvPr id="159748" name="TextBox 5"/>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18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ox(in)">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box(in)">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box(in)">
                                      <p:cBhvr>
                                        <p:cTn id="17" dur="5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box(in)">
                                      <p:cBhvr>
                                        <p:cTn id="22" dur="500"/>
                                        <p:tgtEl>
                                          <p:spTgt spid="143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box(in)">
                                      <p:cBhvr>
                                        <p:cTn id="27" dur="500"/>
                                        <p:tgtEl>
                                          <p:spTgt spid="143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box(in)">
                                      <p:cBhvr>
                                        <p:cTn id="32"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4"/>
          <p:cNvSpPr txBox="1">
            <a:spLocks noChangeArrowheads="1"/>
          </p:cNvSpPr>
          <p:nvPr/>
        </p:nvSpPr>
        <p:spPr bwMode="auto">
          <a:xfrm>
            <a:off x="2728913" y="487363"/>
            <a:ext cx="57658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684213" indent="-457200">
              <a:defRPr sz="1400">
                <a:solidFill>
                  <a:schemeClr val="tx1"/>
                </a:solidFill>
                <a:latin typeface="Arial" panose="020B0604020202020204" pitchFamily="34" charset="0"/>
              </a:defRPr>
            </a:lvl2pPr>
            <a:lvl3pPr marL="1371600" indent="-457200">
              <a:defRPr sz="1400">
                <a:solidFill>
                  <a:schemeClr val="tx1"/>
                </a:solidFill>
                <a:latin typeface="Arial" panose="020B0604020202020204" pitchFamily="34" charset="0"/>
              </a:defRPr>
            </a:lvl3pPr>
            <a:lvl4pPr marL="1828800" indent="-457200">
              <a:defRPr sz="1400">
                <a:solidFill>
                  <a:schemeClr val="tx1"/>
                </a:solidFill>
                <a:latin typeface="Arial" panose="020B0604020202020204" pitchFamily="34" charset="0"/>
              </a:defRPr>
            </a:lvl4pPr>
            <a:lvl5pPr marL="2286000" indent="-457200">
              <a:defRPr sz="1400">
                <a:solidFill>
                  <a:schemeClr val="tx1"/>
                </a:solidFill>
                <a:latin typeface="Arial" panose="020B0604020202020204" pitchFamily="34" charset="0"/>
              </a:defRPr>
            </a:lvl5pPr>
            <a:lvl6pPr marL="2743200" indent="-457200" eaLnBrk="0" fontAlgn="base" hangingPunct="0">
              <a:spcBef>
                <a:spcPct val="0"/>
              </a:spcBef>
              <a:spcAft>
                <a:spcPct val="0"/>
              </a:spcAft>
              <a:defRPr sz="1400">
                <a:solidFill>
                  <a:schemeClr val="tx1"/>
                </a:solidFill>
                <a:latin typeface="Arial" panose="020B0604020202020204" pitchFamily="34" charset="0"/>
              </a:defRPr>
            </a:lvl6pPr>
            <a:lvl7pPr marL="3200400" indent="-457200" eaLnBrk="0" fontAlgn="base" hangingPunct="0">
              <a:spcBef>
                <a:spcPct val="0"/>
              </a:spcBef>
              <a:spcAft>
                <a:spcPct val="0"/>
              </a:spcAft>
              <a:defRPr sz="1400">
                <a:solidFill>
                  <a:schemeClr val="tx1"/>
                </a:solidFill>
                <a:latin typeface="Arial" panose="020B0604020202020204" pitchFamily="34" charset="0"/>
              </a:defRPr>
            </a:lvl7pPr>
            <a:lvl8pPr marL="3657600" indent="-457200" eaLnBrk="0" fontAlgn="base" hangingPunct="0">
              <a:spcBef>
                <a:spcPct val="0"/>
              </a:spcBef>
              <a:spcAft>
                <a:spcPct val="0"/>
              </a:spcAft>
              <a:defRPr sz="1400">
                <a:solidFill>
                  <a:schemeClr val="tx1"/>
                </a:solidFill>
                <a:latin typeface="Arial" panose="020B0604020202020204" pitchFamily="34" charset="0"/>
              </a:defRPr>
            </a:lvl8pPr>
            <a:lvl9pPr marL="4114800" indent="-457200" eaLnBrk="0" fontAlgn="base" hangingPunct="0">
              <a:spcBef>
                <a:spcPct val="0"/>
              </a:spcBef>
              <a:spcAft>
                <a:spcPct val="0"/>
              </a:spcAft>
              <a:defRPr sz="1400">
                <a:solidFill>
                  <a:schemeClr val="tx1"/>
                </a:solidFill>
                <a:latin typeface="Arial" panose="020B0604020202020204" pitchFamily="34" charset="0"/>
              </a:defRPr>
            </a:lvl9pPr>
          </a:lstStyle>
          <a:p>
            <a:pPr>
              <a:spcBef>
                <a:spcPct val="40000"/>
              </a:spcBef>
            </a:pPr>
            <a:r>
              <a:rPr lang="en-US" altLang="en-US" sz="2400">
                <a:latin typeface="Times New Roman" panose="02020603050405020304" pitchFamily="18" charset="0"/>
              </a:rPr>
              <a:t>For discipline to be justified, those in control should fulfill their obligations to the employee first.  To make sure obligations are fulfilled, conduct a self-evaluation.</a:t>
            </a:r>
            <a:endParaRPr lang="en-US" altLang="en-US" sz="2400" b="1" i="1"/>
          </a:p>
        </p:txBody>
      </p:sp>
      <p:sp>
        <p:nvSpPr>
          <p:cNvPr id="161795" name="Text Box 5"/>
          <p:cNvSpPr txBox="1">
            <a:spLocks noChangeArrowheads="1"/>
          </p:cNvSpPr>
          <p:nvPr/>
        </p:nvSpPr>
        <p:spPr bwMode="auto">
          <a:xfrm>
            <a:off x="271463" y="2992438"/>
            <a:ext cx="8534400" cy="3378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1400">
                <a:solidFill>
                  <a:schemeClr val="tx1"/>
                </a:solidFill>
                <a:latin typeface="Arial" panose="020B0604020202020204" pitchFamily="34" charset="0"/>
              </a:defRPr>
            </a:lvl1pPr>
            <a:lvl2pPr marL="977900" indent="-457200">
              <a:defRPr sz="1400">
                <a:solidFill>
                  <a:schemeClr val="tx1"/>
                </a:solidFill>
                <a:latin typeface="Arial" panose="020B0604020202020204" pitchFamily="34" charset="0"/>
              </a:defRPr>
            </a:lvl2pPr>
            <a:lvl3pPr marL="1549400" indent="-457200">
              <a:defRPr sz="1400">
                <a:solidFill>
                  <a:schemeClr val="tx1"/>
                </a:solidFill>
                <a:latin typeface="Arial" panose="020B0604020202020204" pitchFamily="34" charset="0"/>
              </a:defRPr>
            </a:lvl3pPr>
            <a:lvl4pPr marL="2120900" indent="-457200">
              <a:defRPr sz="1400">
                <a:solidFill>
                  <a:schemeClr val="tx1"/>
                </a:solidFill>
                <a:latin typeface="Arial" panose="020B0604020202020204" pitchFamily="34" charset="0"/>
              </a:defRPr>
            </a:lvl4pPr>
            <a:lvl5pPr marL="2692400" indent="-457200">
              <a:defRPr sz="1400">
                <a:solidFill>
                  <a:schemeClr val="tx1"/>
                </a:solidFill>
                <a:latin typeface="Arial" panose="020B0604020202020204" pitchFamily="34" charset="0"/>
              </a:defRPr>
            </a:lvl5pPr>
            <a:lvl6pPr marL="3149600" indent="-457200" eaLnBrk="0" fontAlgn="base" hangingPunct="0">
              <a:spcBef>
                <a:spcPct val="0"/>
              </a:spcBef>
              <a:spcAft>
                <a:spcPct val="0"/>
              </a:spcAft>
              <a:defRPr sz="1400">
                <a:solidFill>
                  <a:schemeClr val="tx1"/>
                </a:solidFill>
                <a:latin typeface="Arial" panose="020B0604020202020204" pitchFamily="34" charset="0"/>
              </a:defRPr>
            </a:lvl6pPr>
            <a:lvl7pPr marL="3606800" indent="-457200" eaLnBrk="0" fontAlgn="base" hangingPunct="0">
              <a:spcBef>
                <a:spcPct val="0"/>
              </a:spcBef>
              <a:spcAft>
                <a:spcPct val="0"/>
              </a:spcAft>
              <a:defRPr sz="1400">
                <a:solidFill>
                  <a:schemeClr val="tx1"/>
                </a:solidFill>
                <a:latin typeface="Arial" panose="020B0604020202020204" pitchFamily="34" charset="0"/>
              </a:defRPr>
            </a:lvl7pPr>
            <a:lvl8pPr marL="4064000" indent="-457200" eaLnBrk="0" fontAlgn="base" hangingPunct="0">
              <a:spcBef>
                <a:spcPct val="0"/>
              </a:spcBef>
              <a:spcAft>
                <a:spcPct val="0"/>
              </a:spcAft>
              <a:defRPr sz="1400">
                <a:solidFill>
                  <a:schemeClr val="tx1"/>
                </a:solidFill>
                <a:latin typeface="Arial" panose="020B0604020202020204" pitchFamily="34" charset="0"/>
              </a:defRPr>
            </a:lvl8pPr>
            <a:lvl9pPr marL="4521200" indent="-457200" eaLnBrk="0" fontAlgn="base" hangingPunct="0">
              <a:spcBef>
                <a:spcPct val="0"/>
              </a:spcBef>
              <a:spcAft>
                <a:spcPct val="0"/>
              </a:spcAft>
              <a:defRPr sz="1400">
                <a:solidFill>
                  <a:schemeClr val="tx1"/>
                </a:solidFill>
                <a:latin typeface="Arial" panose="020B0604020202020204" pitchFamily="34" charset="0"/>
              </a:defRPr>
            </a:lvl9pPr>
          </a:lstStyle>
          <a:p>
            <a:pPr>
              <a:buFontTx/>
              <a:buAutoNum type="arabicPeriod"/>
            </a:pPr>
            <a:r>
              <a:rPr lang="en-US" altLang="en-US" sz="2400" b="1" i="1">
                <a:solidFill>
                  <a:srgbClr val="003366"/>
                </a:solidFill>
              </a:rPr>
              <a:t>Have I ensured the employee is  ____________</a:t>
            </a:r>
            <a:r>
              <a:rPr lang="en-US" altLang="en-US" sz="2400">
                <a:solidFill>
                  <a:srgbClr val="003366"/>
                </a:solidFill>
              </a:rPr>
              <a:t>?</a:t>
            </a:r>
          </a:p>
          <a:p>
            <a:pPr>
              <a:buFontTx/>
              <a:buAutoNum type="arabicPeriod"/>
            </a:pPr>
            <a:endParaRPr lang="en-US" altLang="en-US" sz="2400" b="1" i="1">
              <a:solidFill>
                <a:srgbClr val="003366"/>
              </a:solidFill>
            </a:endParaRPr>
          </a:p>
          <a:p>
            <a:pPr>
              <a:buFontTx/>
              <a:buAutoNum type="arabicPeriod"/>
            </a:pPr>
            <a:r>
              <a:rPr lang="en-US" altLang="en-US" sz="2400" b="1" i="1">
                <a:solidFill>
                  <a:srgbClr val="003366"/>
                </a:solidFill>
              </a:rPr>
              <a:t>Have I made sure the employee has _</a:t>
            </a:r>
            <a:r>
              <a:rPr lang="en-US" altLang="en-US" sz="2400">
                <a:solidFill>
                  <a:srgbClr val="003366"/>
                </a:solidFill>
              </a:rPr>
              <a:t>______________?</a:t>
            </a:r>
          </a:p>
          <a:p>
            <a:pPr>
              <a:buFontTx/>
              <a:buAutoNum type="arabicPeriod"/>
            </a:pPr>
            <a:endParaRPr lang="en-US" altLang="en-US" sz="2400">
              <a:solidFill>
                <a:srgbClr val="003366"/>
              </a:solidFill>
            </a:endParaRPr>
          </a:p>
          <a:p>
            <a:pPr>
              <a:buFontTx/>
              <a:buAutoNum type="arabicPeriod"/>
            </a:pPr>
            <a:r>
              <a:rPr lang="en-US" altLang="en-US" sz="2400" b="1" i="1">
                <a:solidFill>
                  <a:srgbClr val="003366"/>
                </a:solidFill>
              </a:rPr>
              <a:t>Have I effectively  ______________safety rules</a:t>
            </a:r>
            <a:r>
              <a:rPr lang="en-US" altLang="en-US" sz="2400">
                <a:solidFill>
                  <a:srgbClr val="003366"/>
                </a:solidFill>
              </a:rPr>
              <a:t>?</a:t>
            </a:r>
          </a:p>
          <a:p>
            <a:pPr>
              <a:buFontTx/>
              <a:buAutoNum type="arabicPeriod"/>
            </a:pPr>
            <a:endParaRPr lang="en-US" altLang="en-US" sz="2400">
              <a:solidFill>
                <a:srgbClr val="003366"/>
              </a:solidFill>
            </a:endParaRPr>
          </a:p>
          <a:p>
            <a:pPr>
              <a:buFontTx/>
              <a:buAutoNum type="arabicPeriod"/>
            </a:pPr>
            <a:r>
              <a:rPr lang="en-US" altLang="en-US" sz="2400" b="1" i="1">
                <a:solidFill>
                  <a:srgbClr val="003366"/>
                </a:solidFill>
              </a:rPr>
              <a:t>Have I provided adequate  _______________?</a:t>
            </a:r>
            <a:endParaRPr lang="en-US" altLang="en-US" sz="2400">
              <a:solidFill>
                <a:srgbClr val="003366"/>
              </a:solidFill>
            </a:endParaRPr>
          </a:p>
          <a:p>
            <a:pPr>
              <a:buFontTx/>
              <a:buAutoNum type="arabicPeriod"/>
            </a:pPr>
            <a:endParaRPr lang="en-US" altLang="en-US" sz="2400" b="1" i="1">
              <a:solidFill>
                <a:srgbClr val="003366"/>
              </a:solidFill>
            </a:endParaRPr>
          </a:p>
          <a:p>
            <a:pPr>
              <a:buFontTx/>
              <a:buAutoNum type="arabicPeriod"/>
            </a:pPr>
            <a:r>
              <a:rPr lang="en-US" altLang="en-US" sz="2400" b="1" i="1">
                <a:solidFill>
                  <a:srgbClr val="003366"/>
                </a:solidFill>
              </a:rPr>
              <a:t>Have I demonstrated personal </a:t>
            </a:r>
            <a:r>
              <a:rPr lang="en-US" altLang="en-US" sz="2400">
                <a:solidFill>
                  <a:srgbClr val="003366"/>
                </a:solidFill>
              </a:rPr>
              <a:t>_________________?</a:t>
            </a:r>
          </a:p>
        </p:txBody>
      </p:sp>
      <p:sp>
        <p:nvSpPr>
          <p:cNvPr id="161796" name="Text Box 6"/>
          <p:cNvSpPr txBox="1">
            <a:spLocks noChangeArrowheads="1"/>
          </p:cNvSpPr>
          <p:nvPr/>
        </p:nvSpPr>
        <p:spPr bwMode="auto">
          <a:xfrm>
            <a:off x="838200" y="1524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endParaRPr lang="en-US" altLang="en-US" sz="2000" b="1"/>
          </a:p>
        </p:txBody>
      </p:sp>
      <p:pic>
        <p:nvPicPr>
          <p:cNvPr id="161797" name="Picture 7" descr="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90600"/>
            <a:ext cx="109855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8" name="Text Box 8"/>
          <p:cNvSpPr txBox="1">
            <a:spLocks noChangeArrowheads="1"/>
          </p:cNvSpPr>
          <p:nvPr/>
        </p:nvSpPr>
        <p:spPr bwMode="auto">
          <a:xfrm>
            <a:off x="609600" y="9906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000" b="1"/>
              <a:t>T</a:t>
            </a:r>
          </a:p>
        </p:txBody>
      </p:sp>
      <p:sp>
        <p:nvSpPr>
          <p:cNvPr id="161799" name="Text Box 9"/>
          <p:cNvSpPr txBox="1">
            <a:spLocks noChangeArrowheads="1"/>
          </p:cNvSpPr>
          <p:nvPr/>
        </p:nvSpPr>
        <p:spPr bwMode="auto">
          <a:xfrm>
            <a:off x="1066800" y="6858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000" b="1"/>
              <a:t>R</a:t>
            </a:r>
          </a:p>
        </p:txBody>
      </p:sp>
      <p:sp>
        <p:nvSpPr>
          <p:cNvPr id="161800" name="Text Box 10"/>
          <p:cNvSpPr txBox="1">
            <a:spLocks noChangeArrowheads="1"/>
          </p:cNvSpPr>
          <p:nvPr/>
        </p:nvSpPr>
        <p:spPr bwMode="auto">
          <a:xfrm>
            <a:off x="1524000" y="533400"/>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000" b="1"/>
              <a:t>E</a:t>
            </a:r>
          </a:p>
        </p:txBody>
      </p:sp>
      <p:sp>
        <p:nvSpPr>
          <p:cNvPr id="161801" name="Text Box 11"/>
          <p:cNvSpPr txBox="1">
            <a:spLocks noChangeArrowheads="1"/>
          </p:cNvSpPr>
          <p:nvPr/>
        </p:nvSpPr>
        <p:spPr bwMode="auto">
          <a:xfrm>
            <a:off x="1828800" y="685800"/>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000" b="1"/>
              <a:t>S</a:t>
            </a:r>
          </a:p>
        </p:txBody>
      </p:sp>
      <p:sp>
        <p:nvSpPr>
          <p:cNvPr id="161802" name="Text Box 12"/>
          <p:cNvSpPr txBox="1">
            <a:spLocks noChangeArrowheads="1"/>
          </p:cNvSpPr>
          <p:nvPr/>
        </p:nvSpPr>
        <p:spPr bwMode="auto">
          <a:xfrm>
            <a:off x="1981200" y="10668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000" b="1"/>
              <a:t>L</a:t>
            </a:r>
          </a:p>
        </p:txBody>
      </p:sp>
      <p:sp>
        <p:nvSpPr>
          <p:cNvPr id="217102" name="Text Box 14"/>
          <p:cNvSpPr txBox="1">
            <a:spLocks noChangeArrowheads="1"/>
          </p:cNvSpPr>
          <p:nvPr/>
        </p:nvSpPr>
        <p:spPr bwMode="auto">
          <a:xfrm>
            <a:off x="5486400" y="2949575"/>
            <a:ext cx="14700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2800" b="1">
                <a:solidFill>
                  <a:srgbClr val="800000"/>
                </a:solidFill>
              </a:rPr>
              <a:t>Trained</a:t>
            </a:r>
          </a:p>
        </p:txBody>
      </p:sp>
      <p:sp>
        <p:nvSpPr>
          <p:cNvPr id="217103" name="Text Box 15"/>
          <p:cNvSpPr txBox="1">
            <a:spLocks noChangeArrowheads="1"/>
          </p:cNvSpPr>
          <p:nvPr/>
        </p:nvSpPr>
        <p:spPr bwMode="auto">
          <a:xfrm>
            <a:off x="5978525" y="3695700"/>
            <a:ext cx="2006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2800" b="1">
                <a:solidFill>
                  <a:srgbClr val="800000"/>
                </a:solidFill>
              </a:rPr>
              <a:t>Resources</a:t>
            </a:r>
          </a:p>
        </p:txBody>
      </p:sp>
      <p:sp>
        <p:nvSpPr>
          <p:cNvPr id="217104" name="Text Box 16"/>
          <p:cNvSpPr txBox="1">
            <a:spLocks noChangeArrowheads="1"/>
          </p:cNvSpPr>
          <p:nvPr/>
        </p:nvSpPr>
        <p:spPr bwMode="auto">
          <a:xfrm>
            <a:off x="3416300" y="4446588"/>
            <a:ext cx="1727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2800" b="1">
                <a:solidFill>
                  <a:srgbClr val="800000"/>
                </a:solidFill>
              </a:rPr>
              <a:t>Enforced</a:t>
            </a:r>
          </a:p>
        </p:txBody>
      </p:sp>
      <p:sp>
        <p:nvSpPr>
          <p:cNvPr id="217105" name="Text Box 17"/>
          <p:cNvSpPr txBox="1">
            <a:spLocks noChangeArrowheads="1"/>
          </p:cNvSpPr>
          <p:nvPr/>
        </p:nvSpPr>
        <p:spPr bwMode="auto">
          <a:xfrm>
            <a:off x="4538663" y="5165725"/>
            <a:ext cx="22209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2800" b="1">
                <a:solidFill>
                  <a:srgbClr val="800000"/>
                </a:solidFill>
              </a:rPr>
              <a:t>Supervision</a:t>
            </a:r>
          </a:p>
        </p:txBody>
      </p:sp>
      <p:sp>
        <p:nvSpPr>
          <p:cNvPr id="217106" name="Text Box 18"/>
          <p:cNvSpPr txBox="1">
            <a:spLocks noChangeArrowheads="1"/>
          </p:cNvSpPr>
          <p:nvPr/>
        </p:nvSpPr>
        <p:spPr bwMode="auto">
          <a:xfrm>
            <a:off x="5307013" y="5886450"/>
            <a:ext cx="20843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2800" b="1">
                <a:solidFill>
                  <a:srgbClr val="800000"/>
                </a:solidFill>
              </a:rPr>
              <a:t>Leadership</a:t>
            </a:r>
          </a:p>
        </p:txBody>
      </p:sp>
      <p:sp>
        <p:nvSpPr>
          <p:cNvPr id="161808" name="TextBox 1"/>
          <p:cNvSpPr txBox="1">
            <a:spLocks noChangeArrowheads="1"/>
          </p:cNvSpPr>
          <p:nvPr/>
        </p:nvSpPr>
        <p:spPr bwMode="auto">
          <a:xfrm>
            <a:off x="2182813" y="2209800"/>
            <a:ext cx="6427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800" b="1" i="1"/>
              <a:t>What questions should the supervisor or manager ask before administering discipline?</a:t>
            </a:r>
            <a:endParaRPr lang="en-US" altLang="en-US" sz="1800"/>
          </a:p>
        </p:txBody>
      </p:sp>
      <p:sp>
        <p:nvSpPr>
          <p:cNvPr id="161809" name="TextBox 17"/>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18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1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17103"/>
                                        </p:tgtEl>
                                        <p:attrNameLst>
                                          <p:attrName>style.visibility</p:attrName>
                                        </p:attrNameLst>
                                      </p:cBhvr>
                                      <p:to>
                                        <p:strVal val="visible"/>
                                      </p:to>
                                    </p:set>
                                    <p:animEffect transition="in" filter="fade">
                                      <p:cBhvr>
                                        <p:cTn id="11" dur="500"/>
                                        <p:tgtEl>
                                          <p:spTgt spid="21710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7104"/>
                                        </p:tgtEl>
                                        <p:attrNameLst>
                                          <p:attrName>style.visibility</p:attrName>
                                        </p:attrNameLst>
                                      </p:cBhvr>
                                      <p:to>
                                        <p:strVal val="visible"/>
                                      </p:to>
                                    </p:set>
                                    <p:animEffect transition="in" filter="fade">
                                      <p:cBhvr>
                                        <p:cTn id="16" dur="500"/>
                                        <p:tgtEl>
                                          <p:spTgt spid="21710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7105"/>
                                        </p:tgtEl>
                                        <p:attrNameLst>
                                          <p:attrName>style.visibility</p:attrName>
                                        </p:attrNameLst>
                                      </p:cBhvr>
                                      <p:to>
                                        <p:strVal val="visible"/>
                                      </p:to>
                                    </p:set>
                                    <p:animEffect transition="in" filter="fade">
                                      <p:cBhvr>
                                        <p:cTn id="21" dur="500"/>
                                        <p:tgtEl>
                                          <p:spTgt spid="21710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7106"/>
                                        </p:tgtEl>
                                        <p:attrNameLst>
                                          <p:attrName>style.visibility</p:attrName>
                                        </p:attrNameLst>
                                      </p:cBhvr>
                                      <p:to>
                                        <p:strVal val="visible"/>
                                      </p:to>
                                    </p:set>
                                    <p:animEffect transition="in" filter="fade">
                                      <p:cBhvr>
                                        <p:cTn id="26" dur="500"/>
                                        <p:tgtEl>
                                          <p:spTgt spid="21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02" grpId="0"/>
      <p:bldP spid="217103" grpId="0"/>
      <p:bldP spid="217104" grpId="0"/>
      <p:bldP spid="217105" grpId="0"/>
      <p:bldP spid="21710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4"/>
          <p:cNvSpPr txBox="1">
            <a:spLocks noChangeArrowheads="1"/>
          </p:cNvSpPr>
          <p:nvPr/>
        </p:nvSpPr>
        <p:spPr bwMode="auto">
          <a:xfrm>
            <a:off x="381000" y="685800"/>
            <a:ext cx="84328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684213" indent="-457200">
              <a:defRPr sz="1400">
                <a:solidFill>
                  <a:schemeClr val="tx1"/>
                </a:solidFill>
                <a:latin typeface="Arial" panose="020B0604020202020204" pitchFamily="34" charset="0"/>
              </a:defRPr>
            </a:lvl2pPr>
            <a:lvl3pPr marL="1371600" indent="-457200">
              <a:defRPr sz="1400">
                <a:solidFill>
                  <a:schemeClr val="tx1"/>
                </a:solidFill>
                <a:latin typeface="Arial" panose="020B0604020202020204" pitchFamily="34" charset="0"/>
              </a:defRPr>
            </a:lvl3pPr>
            <a:lvl4pPr marL="1828800" indent="-457200">
              <a:defRPr sz="1400">
                <a:solidFill>
                  <a:schemeClr val="tx1"/>
                </a:solidFill>
                <a:latin typeface="Arial" panose="020B0604020202020204" pitchFamily="34" charset="0"/>
              </a:defRPr>
            </a:lvl4pPr>
            <a:lvl5pPr marL="2286000" indent="-457200">
              <a:defRPr sz="1400">
                <a:solidFill>
                  <a:schemeClr val="tx1"/>
                </a:solidFill>
                <a:latin typeface="Arial" panose="020B0604020202020204" pitchFamily="34" charset="0"/>
              </a:defRPr>
            </a:lvl5pPr>
            <a:lvl6pPr marL="2743200" indent="-457200" eaLnBrk="0" fontAlgn="base" hangingPunct="0">
              <a:spcBef>
                <a:spcPct val="0"/>
              </a:spcBef>
              <a:spcAft>
                <a:spcPct val="0"/>
              </a:spcAft>
              <a:defRPr sz="1400">
                <a:solidFill>
                  <a:schemeClr val="tx1"/>
                </a:solidFill>
                <a:latin typeface="Arial" panose="020B0604020202020204" pitchFamily="34" charset="0"/>
              </a:defRPr>
            </a:lvl6pPr>
            <a:lvl7pPr marL="3200400" indent="-457200" eaLnBrk="0" fontAlgn="base" hangingPunct="0">
              <a:spcBef>
                <a:spcPct val="0"/>
              </a:spcBef>
              <a:spcAft>
                <a:spcPct val="0"/>
              </a:spcAft>
              <a:defRPr sz="1400">
                <a:solidFill>
                  <a:schemeClr val="tx1"/>
                </a:solidFill>
                <a:latin typeface="Arial" panose="020B0604020202020204" pitchFamily="34" charset="0"/>
              </a:defRPr>
            </a:lvl7pPr>
            <a:lvl8pPr marL="3657600" indent="-457200" eaLnBrk="0" fontAlgn="base" hangingPunct="0">
              <a:spcBef>
                <a:spcPct val="0"/>
              </a:spcBef>
              <a:spcAft>
                <a:spcPct val="0"/>
              </a:spcAft>
              <a:defRPr sz="1400">
                <a:solidFill>
                  <a:schemeClr val="tx1"/>
                </a:solidFill>
                <a:latin typeface="Arial" panose="020B0604020202020204" pitchFamily="34" charset="0"/>
              </a:defRPr>
            </a:lvl8pPr>
            <a:lvl9pPr marL="4114800" indent="-457200" eaLnBrk="0" fontAlgn="base" hangingPunct="0">
              <a:spcBef>
                <a:spcPct val="0"/>
              </a:spcBef>
              <a:spcAft>
                <a:spcPct val="0"/>
              </a:spcAft>
              <a:defRPr sz="1400">
                <a:solidFill>
                  <a:schemeClr val="tx1"/>
                </a:solidFill>
                <a:latin typeface="Arial" panose="020B0604020202020204" pitchFamily="34" charset="0"/>
              </a:defRPr>
            </a:lvl9pPr>
          </a:lstStyle>
          <a:p>
            <a:pPr>
              <a:spcBef>
                <a:spcPct val="40000"/>
              </a:spcBef>
            </a:pPr>
            <a:r>
              <a:rPr lang="en-US" altLang="en-US" sz="2800" b="1">
                <a:solidFill>
                  <a:srgbClr val="660066"/>
                </a:solidFill>
              </a:rPr>
              <a:t>1.6.   Evaluation of the accountability system:   	</a:t>
            </a:r>
            <a:r>
              <a:rPr lang="en-US" altLang="en-US" sz="2400" b="1">
                <a:solidFill>
                  <a:srgbClr val="006600"/>
                </a:solidFill>
              </a:rPr>
              <a:t>Essential to continuous improvement </a:t>
            </a:r>
            <a:endParaRPr lang="en-US" altLang="en-US" sz="2800">
              <a:solidFill>
                <a:srgbClr val="006600"/>
              </a:solidFill>
            </a:endParaRPr>
          </a:p>
        </p:txBody>
      </p:sp>
      <p:sp>
        <p:nvSpPr>
          <p:cNvPr id="163843" name="Text Box 5"/>
          <p:cNvSpPr txBox="1">
            <a:spLocks noChangeArrowheads="1"/>
          </p:cNvSpPr>
          <p:nvPr/>
        </p:nvSpPr>
        <p:spPr bwMode="auto">
          <a:xfrm>
            <a:off x="4724400" y="3933825"/>
            <a:ext cx="2286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marL="457200" indent="-457200">
              <a:defRPr sz="1400">
                <a:solidFill>
                  <a:schemeClr val="tx1"/>
                </a:solidFill>
                <a:latin typeface="Arial" panose="020B0604020202020204" pitchFamily="34" charset="0"/>
              </a:defRPr>
            </a:lvl1pPr>
            <a:lvl2pPr marL="971550" indent="-457200">
              <a:defRPr sz="1400">
                <a:solidFill>
                  <a:schemeClr val="tx1"/>
                </a:solidFill>
                <a:latin typeface="Arial" panose="020B0604020202020204" pitchFamily="34" charset="0"/>
              </a:defRPr>
            </a:lvl2pPr>
            <a:lvl3pPr marL="1543050" indent="-457200">
              <a:defRPr sz="1400">
                <a:solidFill>
                  <a:schemeClr val="tx1"/>
                </a:solidFill>
                <a:latin typeface="Arial" panose="020B0604020202020204" pitchFamily="34" charset="0"/>
              </a:defRPr>
            </a:lvl3pPr>
            <a:lvl4pPr marL="2114550" indent="-457200">
              <a:defRPr sz="1400">
                <a:solidFill>
                  <a:schemeClr val="tx1"/>
                </a:solidFill>
                <a:latin typeface="Arial" panose="020B0604020202020204" pitchFamily="34" charset="0"/>
              </a:defRPr>
            </a:lvl4pPr>
            <a:lvl5pPr marL="2686050" indent="-457200">
              <a:defRPr sz="1400">
                <a:solidFill>
                  <a:schemeClr val="tx1"/>
                </a:solidFill>
                <a:latin typeface="Arial" panose="020B0604020202020204" pitchFamily="34" charset="0"/>
              </a:defRPr>
            </a:lvl5pPr>
            <a:lvl6pPr marL="3143250" indent="-457200" eaLnBrk="0" fontAlgn="base" hangingPunct="0">
              <a:spcBef>
                <a:spcPct val="0"/>
              </a:spcBef>
              <a:spcAft>
                <a:spcPct val="0"/>
              </a:spcAft>
              <a:defRPr sz="1400">
                <a:solidFill>
                  <a:schemeClr val="tx1"/>
                </a:solidFill>
                <a:latin typeface="Arial" panose="020B0604020202020204" pitchFamily="34" charset="0"/>
              </a:defRPr>
            </a:lvl6pPr>
            <a:lvl7pPr marL="3600450" indent="-457200" eaLnBrk="0" fontAlgn="base" hangingPunct="0">
              <a:spcBef>
                <a:spcPct val="0"/>
              </a:spcBef>
              <a:spcAft>
                <a:spcPct val="0"/>
              </a:spcAft>
              <a:defRPr sz="1400">
                <a:solidFill>
                  <a:schemeClr val="tx1"/>
                </a:solidFill>
                <a:latin typeface="Arial" panose="020B0604020202020204" pitchFamily="34" charset="0"/>
              </a:defRPr>
            </a:lvl7pPr>
            <a:lvl8pPr marL="4057650" indent="-457200" eaLnBrk="0" fontAlgn="base" hangingPunct="0">
              <a:spcBef>
                <a:spcPct val="0"/>
              </a:spcBef>
              <a:spcAft>
                <a:spcPct val="0"/>
              </a:spcAft>
              <a:defRPr sz="1400">
                <a:solidFill>
                  <a:schemeClr val="tx1"/>
                </a:solidFill>
                <a:latin typeface="Arial" panose="020B0604020202020204" pitchFamily="34" charset="0"/>
              </a:defRPr>
            </a:lvl8pPr>
            <a:lvl9pPr marL="4514850" indent="-4572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buFontTx/>
              <a:buAutoNum type="arabicPeriod"/>
            </a:pPr>
            <a:r>
              <a:rPr lang="en-US" altLang="en-US" sz="2400" b="1">
                <a:solidFill>
                  <a:srgbClr val="333399"/>
                </a:solidFill>
              </a:rPr>
              <a:t>Identify</a:t>
            </a:r>
            <a:r>
              <a:rPr lang="en-US" altLang="en-US" sz="2400">
                <a:solidFill>
                  <a:srgbClr val="333399"/>
                </a:solidFill>
              </a:rPr>
              <a:t> </a:t>
            </a:r>
          </a:p>
          <a:p>
            <a:pPr>
              <a:spcBef>
                <a:spcPct val="50000"/>
              </a:spcBef>
              <a:buFontTx/>
              <a:buAutoNum type="arabicPeriod"/>
            </a:pPr>
            <a:r>
              <a:rPr lang="en-US" altLang="en-US" sz="2400" b="1">
                <a:solidFill>
                  <a:srgbClr val="333399"/>
                </a:solidFill>
              </a:rPr>
              <a:t>Analyze</a:t>
            </a:r>
            <a:r>
              <a:rPr lang="en-US" altLang="en-US" sz="2400">
                <a:solidFill>
                  <a:srgbClr val="333399"/>
                </a:solidFill>
              </a:rPr>
              <a:t>  </a:t>
            </a:r>
          </a:p>
          <a:p>
            <a:pPr>
              <a:spcBef>
                <a:spcPct val="50000"/>
              </a:spcBef>
              <a:buFontTx/>
              <a:buAutoNum type="arabicPeriod"/>
            </a:pPr>
            <a:r>
              <a:rPr lang="en-US" altLang="en-US" sz="2400" b="1">
                <a:solidFill>
                  <a:srgbClr val="333399"/>
                </a:solidFill>
              </a:rPr>
              <a:t>Evaluate</a:t>
            </a:r>
            <a:r>
              <a:rPr lang="en-US" altLang="en-US" sz="2400">
                <a:solidFill>
                  <a:srgbClr val="333399"/>
                </a:solidFill>
              </a:rPr>
              <a:t>  </a:t>
            </a:r>
          </a:p>
        </p:txBody>
      </p:sp>
      <p:sp>
        <p:nvSpPr>
          <p:cNvPr id="163844" name="Text Box 6"/>
          <p:cNvSpPr txBox="1">
            <a:spLocks noChangeArrowheads="1"/>
          </p:cNvSpPr>
          <p:nvPr/>
        </p:nvSpPr>
        <p:spPr bwMode="auto">
          <a:xfrm>
            <a:off x="3886200" y="2790825"/>
            <a:ext cx="426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400" b="1">
                <a:solidFill>
                  <a:srgbClr val="800000"/>
                </a:solidFill>
              </a:rPr>
              <a:t>Process for evaluating the accountability system</a:t>
            </a:r>
            <a:endParaRPr lang="en-US" altLang="en-US" sz="2400">
              <a:solidFill>
                <a:srgbClr val="800000"/>
              </a:solidFill>
            </a:endParaRPr>
          </a:p>
        </p:txBody>
      </p:sp>
      <p:pic>
        <p:nvPicPr>
          <p:cNvPr id="163845" name="Picture 7" descr="pe0198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095625"/>
            <a:ext cx="35052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6" name="TextBox 6"/>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19</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026"/>
          <p:cNvSpPr>
            <a:spLocks noChangeArrowheads="1"/>
          </p:cNvSpPr>
          <p:nvPr/>
        </p:nvSpPr>
        <p:spPr bwMode="auto">
          <a:xfrm>
            <a:off x="1866900" y="3581400"/>
            <a:ext cx="54102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spcBef>
                <a:spcPct val="50000"/>
              </a:spcBef>
            </a:pPr>
            <a:r>
              <a:rPr lang="en-US" altLang="en-US" sz="2800" b="1"/>
              <a:t>ELEMENT 2 -</a:t>
            </a:r>
            <a:r>
              <a:rPr lang="en-US" altLang="en-US" sz="2800" b="1">
                <a:solidFill>
                  <a:srgbClr val="CC3300"/>
                </a:solidFill>
              </a:rPr>
              <a:t> </a:t>
            </a:r>
          </a:p>
          <a:p>
            <a:pPr algn="ctr">
              <a:spcBef>
                <a:spcPct val="50000"/>
              </a:spcBef>
            </a:pPr>
            <a:r>
              <a:rPr lang="en-US" altLang="en-US" sz="2800" b="1">
                <a:solidFill>
                  <a:srgbClr val="CC3300"/>
                </a:solidFill>
              </a:rPr>
              <a:t>WORKER PARTICIPATION</a:t>
            </a:r>
          </a:p>
        </p:txBody>
      </p:sp>
      <p:pic>
        <p:nvPicPr>
          <p:cNvPr id="165891" name="Picture 1027" descr="BD05439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685800"/>
            <a:ext cx="4038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TextBox 4"/>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20</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3"/>
          <p:cNvSpPr>
            <a:spLocks noGrp="1" noChangeArrowheads="1"/>
          </p:cNvSpPr>
          <p:nvPr>
            <p:ph idx="1"/>
          </p:nvPr>
        </p:nvSpPr>
        <p:spPr bwMode="auto">
          <a:xfrm>
            <a:off x="228600" y="1219200"/>
            <a:ext cx="86868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buFontTx/>
              <a:buNone/>
            </a:pPr>
            <a:r>
              <a:rPr lang="en-US" altLang="en-US" sz="2800" smtClean="0"/>
              <a:t>							</a:t>
            </a:r>
            <a:r>
              <a:rPr lang="en-US" altLang="en-US" sz="2000" smtClean="0"/>
              <a:t>				</a:t>
            </a:r>
          </a:p>
          <a:p>
            <a:pPr marL="990600" lvl="1" indent="-533400" eaLnBrk="1" hangingPunct="1">
              <a:buFontTx/>
              <a:buNone/>
            </a:pPr>
            <a:r>
              <a:rPr lang="en-US" altLang="en-US" sz="2800" smtClean="0"/>
              <a:t>Employees must be </a:t>
            </a:r>
            <a:r>
              <a:rPr lang="en-US" altLang="en-US" sz="2800" smtClean="0">
                <a:solidFill>
                  <a:srgbClr val="0000FF"/>
                </a:solidFill>
              </a:rPr>
              <a:t>actively involved</a:t>
            </a:r>
            <a:r>
              <a:rPr lang="en-US" altLang="en-US" sz="2800" smtClean="0"/>
              <a:t> in order to </a:t>
            </a:r>
            <a:r>
              <a:rPr lang="en-US" altLang="en-US" sz="2800" smtClean="0">
                <a:solidFill>
                  <a:srgbClr val="FF0000"/>
                </a:solidFill>
              </a:rPr>
              <a:t>share ownership</a:t>
            </a:r>
            <a:r>
              <a:rPr lang="en-US" altLang="en-US" sz="2800" smtClean="0"/>
              <a:t> and foster an active role in the programs that 	are in place to protect employee safety and 				well being</a:t>
            </a:r>
          </a:p>
        </p:txBody>
      </p:sp>
      <p:sp>
        <p:nvSpPr>
          <p:cNvPr id="166915" name="Rectangle 2"/>
          <p:cNvSpPr>
            <a:spLocks noGrp="1" noChangeArrowheads="1"/>
          </p:cNvSpPr>
          <p:nvPr>
            <p:ph type="title"/>
          </p:nvPr>
        </p:nvSpPr>
        <p:spPr bwMode="auto">
          <a:xfrm>
            <a:off x="685800" y="304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Worker Participation</a:t>
            </a:r>
            <a:br>
              <a:rPr lang="en-US" altLang="en-US" smtClean="0"/>
            </a:br>
            <a:r>
              <a:rPr lang="en-US" altLang="en-US" smtClean="0"/>
              <a:t>(Employee Involvement)</a:t>
            </a:r>
          </a:p>
        </p:txBody>
      </p:sp>
      <p:graphicFrame>
        <p:nvGraphicFramePr>
          <p:cNvPr id="166916" name="Object 4"/>
          <p:cNvGraphicFramePr>
            <a:graphicFrameLocks noChangeAspect="1"/>
          </p:cNvGraphicFramePr>
          <p:nvPr/>
        </p:nvGraphicFramePr>
        <p:xfrm>
          <a:off x="5570538" y="3352800"/>
          <a:ext cx="3344862" cy="3352800"/>
        </p:xfrm>
        <a:graphic>
          <a:graphicData uri="http://schemas.openxmlformats.org/presentationml/2006/ole">
            <mc:AlternateContent xmlns:mc="http://schemas.openxmlformats.org/markup-compatibility/2006">
              <mc:Choice xmlns:v="urn:schemas-microsoft-com:vml" Requires="v">
                <p:oleObj spid="_x0000_s166918" name="Photo Editor Photo" r:id="rId4" imgW="4334480" imgH="4342857" progId="">
                  <p:embed/>
                </p:oleObj>
              </mc:Choice>
              <mc:Fallback>
                <p:oleObj name="Photo Editor Photo" r:id="rId4" imgW="4334480" imgH="4342857"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0538" y="3352800"/>
                        <a:ext cx="3344862"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6917" name="TextBox 5"/>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20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667000" y="3321050"/>
            <a:ext cx="59102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sz="2800">
                <a:solidFill>
                  <a:srgbClr val="003399"/>
                </a:solidFill>
                <a:latin typeface="Verdana" panose="020B0604030504040204" pitchFamily="34" charset="0"/>
              </a:rPr>
              <a:t>Trainer Introduction Page</a:t>
            </a:r>
          </a:p>
        </p:txBody>
      </p:sp>
      <p:pic>
        <p:nvPicPr>
          <p:cNvPr id="48131" name="Picture 9" descr="teac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505075"/>
            <a:ext cx="1957388"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solidFill>
                  <a:srgbClr val="0000CC"/>
                </a:solidFill>
              </a:rPr>
              <a:t>Employee Involvement</a:t>
            </a:r>
          </a:p>
        </p:txBody>
      </p:sp>
      <p:sp>
        <p:nvSpPr>
          <p:cNvPr id="168963" name="Rectangle 4"/>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smtClean="0"/>
              <a:t>Meaningful ways that affect S &amp; H</a:t>
            </a:r>
          </a:p>
          <a:p>
            <a:pPr eaLnBrk="1" hangingPunct="1"/>
            <a:r>
              <a:rPr lang="en-US" altLang="en-US" sz="2800" smtClean="0"/>
              <a:t>Trained</a:t>
            </a:r>
          </a:p>
          <a:p>
            <a:pPr lvl="1" eaLnBrk="1" hangingPunct="1"/>
            <a:r>
              <a:rPr lang="en-US" altLang="en-US" sz="2400" smtClean="0"/>
              <a:t>To do their jobs</a:t>
            </a:r>
          </a:p>
          <a:p>
            <a:pPr lvl="1" eaLnBrk="1" hangingPunct="1"/>
            <a:r>
              <a:rPr lang="en-US" altLang="en-US" sz="2400" smtClean="0"/>
              <a:t>To understand processes</a:t>
            </a:r>
          </a:p>
          <a:p>
            <a:pPr eaLnBrk="1" hangingPunct="1"/>
            <a:r>
              <a:rPr lang="en-US" altLang="en-US" sz="2800" smtClean="0"/>
              <a:t>Receive feedback</a:t>
            </a:r>
          </a:p>
          <a:p>
            <a:pPr eaLnBrk="1" hangingPunct="1"/>
            <a:r>
              <a:rPr lang="en-US" altLang="en-US" sz="2800" smtClean="0"/>
              <a:t>Notified of rights</a:t>
            </a:r>
          </a:p>
          <a:p>
            <a:pPr eaLnBrk="1" hangingPunct="1"/>
            <a:r>
              <a:rPr lang="en-US" altLang="en-US" sz="2800" smtClean="0"/>
              <a:t>Understand their roles and responsibilies</a:t>
            </a:r>
          </a:p>
          <a:p>
            <a:pPr lvl="1" eaLnBrk="1" hangingPunct="1"/>
            <a:endParaRPr lang="en-US" altLang="en-US" smtClean="0"/>
          </a:p>
          <a:p>
            <a:pPr eaLnBrk="1" hangingPunct="1"/>
            <a:endParaRPr lang="en-US" altLang="en-US" smtClean="0"/>
          </a:p>
        </p:txBody>
      </p:sp>
      <p:sp>
        <p:nvSpPr>
          <p:cNvPr id="168964" name="TextBox 4"/>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20</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5"/>
          <p:cNvSpPr>
            <a:spLocks noChangeArrowheads="1"/>
          </p:cNvSpPr>
          <p:nvPr/>
        </p:nvSpPr>
        <p:spPr bwMode="auto">
          <a:xfrm>
            <a:off x="1905000" y="906463"/>
            <a:ext cx="7010400" cy="397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2800" b="1" i="1">
                <a:solidFill>
                  <a:srgbClr val="333399"/>
                </a:solidFill>
              </a:rPr>
              <a:t>What does an effective safety suggestion program look like?</a:t>
            </a:r>
          </a:p>
          <a:p>
            <a:pPr>
              <a:lnSpc>
                <a:spcPct val="90000"/>
              </a:lnSpc>
            </a:pPr>
            <a:endParaRPr lang="en-US" altLang="en-US" sz="2800" b="1" i="1">
              <a:solidFill>
                <a:srgbClr val="333399"/>
              </a:solidFill>
            </a:endParaRPr>
          </a:p>
          <a:p>
            <a:pPr>
              <a:lnSpc>
                <a:spcPct val="90000"/>
              </a:lnSpc>
            </a:pPr>
            <a:endParaRPr lang="en-US" altLang="en-US" sz="2800" b="1" i="1">
              <a:solidFill>
                <a:srgbClr val="333399"/>
              </a:solidFill>
            </a:endParaRPr>
          </a:p>
          <a:p>
            <a:pPr>
              <a:lnSpc>
                <a:spcPct val="90000"/>
              </a:lnSpc>
            </a:pPr>
            <a:endParaRPr lang="en-US" altLang="en-US" sz="2800" b="1" i="1">
              <a:solidFill>
                <a:srgbClr val="333399"/>
              </a:solidFill>
            </a:endParaRPr>
          </a:p>
          <a:p>
            <a:pPr>
              <a:lnSpc>
                <a:spcPct val="90000"/>
              </a:lnSpc>
            </a:pPr>
            <a:endParaRPr lang="en-US" altLang="en-US" sz="2800" b="1" i="1">
              <a:solidFill>
                <a:srgbClr val="333399"/>
              </a:solidFill>
            </a:endParaRPr>
          </a:p>
          <a:p>
            <a:pPr>
              <a:lnSpc>
                <a:spcPct val="90000"/>
              </a:lnSpc>
            </a:pPr>
            <a:endParaRPr lang="en-US" altLang="en-US" sz="2800" b="1" i="1">
              <a:solidFill>
                <a:srgbClr val="333399"/>
              </a:solidFill>
            </a:endParaRPr>
          </a:p>
          <a:p>
            <a:pPr>
              <a:lnSpc>
                <a:spcPct val="90000"/>
              </a:lnSpc>
            </a:pPr>
            <a:endParaRPr lang="en-US" altLang="en-US" sz="2800" b="1" i="1">
              <a:solidFill>
                <a:srgbClr val="333399"/>
              </a:solidFill>
            </a:endParaRPr>
          </a:p>
          <a:p>
            <a:pPr>
              <a:lnSpc>
                <a:spcPct val="90000"/>
              </a:lnSpc>
            </a:pPr>
            <a:r>
              <a:rPr lang="en-US" altLang="en-US" sz="2800" b="1" i="1">
                <a:solidFill>
                  <a:srgbClr val="660066"/>
                </a:solidFill>
              </a:rPr>
              <a:t>What can we do to increase involvement in safety?</a:t>
            </a:r>
            <a:endParaRPr lang="en-US" altLang="en-US" sz="2800" b="1">
              <a:solidFill>
                <a:srgbClr val="660066"/>
              </a:solidFill>
            </a:endParaRPr>
          </a:p>
        </p:txBody>
      </p:sp>
      <p:graphicFrame>
        <p:nvGraphicFramePr>
          <p:cNvPr id="171011" name="Object 6"/>
          <p:cNvGraphicFramePr>
            <a:graphicFrameLocks/>
          </p:cNvGraphicFramePr>
          <p:nvPr/>
        </p:nvGraphicFramePr>
        <p:xfrm>
          <a:off x="381000" y="1828800"/>
          <a:ext cx="990600" cy="2393950"/>
        </p:xfrm>
        <a:graphic>
          <a:graphicData uri="http://schemas.openxmlformats.org/presentationml/2006/ole">
            <mc:AlternateContent xmlns:mc="http://schemas.openxmlformats.org/markup-compatibility/2006">
              <mc:Choice xmlns:v="urn:schemas-microsoft-com:vml" Requires="v">
                <p:oleObj spid="_x0000_s171015" name="Clip" r:id="rId4" imgW="753525" imgH="2287387" progId="MS_ClipArt_Gallery.2">
                  <p:embed/>
                </p:oleObj>
              </mc:Choice>
              <mc:Fallback>
                <p:oleObj name="Clip" r:id="rId4" imgW="753525" imgH="2287387" progId="MS_ClipArt_Gallery.2">
                  <p:embed/>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828800"/>
                        <a:ext cx="990600" cy="239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1253" name="Text Box 14"/>
          <p:cNvSpPr txBox="1">
            <a:spLocks noChangeArrowheads="1"/>
          </p:cNvSpPr>
          <p:nvPr/>
        </p:nvSpPr>
        <p:spPr bwMode="auto">
          <a:xfrm>
            <a:off x="2282825" y="1892300"/>
            <a:ext cx="5943600" cy="1323975"/>
          </a:xfrm>
          <a:prstGeom prst="rect">
            <a:avLst/>
          </a:prstGeom>
          <a:solidFill>
            <a:schemeClr val="bg1"/>
          </a:solidFill>
          <a:ln w="9525">
            <a:solidFill>
              <a:schemeClr val="tx1"/>
            </a:solidFill>
            <a:miter lim="800000"/>
            <a:headEnd type="none" w="sm" len="sm"/>
            <a:tailEnd type="none" w="sm" len="sm"/>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000">
                <a:solidFill>
                  <a:srgbClr val="800000"/>
                </a:solidFill>
              </a:rPr>
              <a:t>Depends on nature of the business, size of the company, etc.  Timely response is critical.  Recognizing everyone who submits a suggestion is critical.  The “box” doesn’t usually work.    </a:t>
            </a:r>
          </a:p>
        </p:txBody>
      </p:sp>
      <p:sp>
        <p:nvSpPr>
          <p:cNvPr id="181254" name="Text Box 15"/>
          <p:cNvSpPr txBox="1">
            <a:spLocks noChangeArrowheads="1"/>
          </p:cNvSpPr>
          <p:nvPr/>
        </p:nvSpPr>
        <p:spPr bwMode="auto">
          <a:xfrm>
            <a:off x="2249488" y="4876800"/>
            <a:ext cx="5943600" cy="1631950"/>
          </a:xfrm>
          <a:prstGeom prst="rect">
            <a:avLst/>
          </a:prstGeom>
          <a:solidFill>
            <a:schemeClr val="bg1"/>
          </a:solidFill>
          <a:ln w="9525">
            <a:solidFill>
              <a:schemeClr val="tx1"/>
            </a:solidFill>
            <a:miter lim="800000"/>
            <a:headEnd type="none" w="sm" len="sm"/>
            <a:tailEnd type="none" w="sm" len="sm"/>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000">
                <a:solidFill>
                  <a:srgbClr val="800000"/>
                </a:solidFill>
              </a:rPr>
              <a:t>Depends on nature of the business, size of the company, etc.  Recognition of worker participation is critical.  Recognizing everyone who submits a suggestion is critical.  Incentivize activities that workers can participate in.  </a:t>
            </a:r>
          </a:p>
        </p:txBody>
      </p:sp>
      <p:sp>
        <p:nvSpPr>
          <p:cNvPr id="171014" name="TextBox 6"/>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20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animBg="1"/>
      <p:bldP spid="181254"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6"/>
          <p:cNvSpPr>
            <a:spLocks noGrp="1" noChangeArrowheads="1"/>
          </p:cNvSpPr>
          <p:nvPr>
            <p:ph type="title" idx="4294967295"/>
          </p:nvPr>
        </p:nvSpPr>
        <p:spPr>
          <a:xfrm>
            <a:off x="0" y="381000"/>
            <a:ext cx="8686800" cy="1143000"/>
          </a:xfrm>
        </p:spPr>
        <p:txBody>
          <a:bodyPr>
            <a:normAutofit fontScale="90000"/>
          </a:bodyPr>
          <a:lstStyle/>
          <a:p>
            <a:pPr eaLnBrk="1" fontAlgn="auto" hangingPunct="1">
              <a:spcAft>
                <a:spcPts val="0"/>
              </a:spcAft>
              <a:defRPr/>
            </a:pPr>
            <a:r>
              <a:rPr lang="en-US" sz="4000" dirty="0" smtClean="0"/>
              <a:t>Making Employee Involvement Work</a:t>
            </a:r>
          </a:p>
        </p:txBody>
      </p:sp>
      <p:sp>
        <p:nvSpPr>
          <p:cNvPr id="173059" name="Rectangle 7"/>
          <p:cNvSpPr>
            <a:spLocks noGrp="1" noChangeArrowheads="1"/>
          </p:cNvSpPr>
          <p:nvPr>
            <p:ph type="body" idx="4294967295"/>
          </p:nvPr>
        </p:nvSpPr>
        <p:spPr bwMode="auto">
          <a:xfrm>
            <a:off x="152400" y="1295400"/>
            <a:ext cx="8839200" cy="487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800" smtClean="0">
                <a:solidFill>
                  <a:srgbClr val="3333FF"/>
                </a:solidFill>
              </a:rPr>
              <a:t>Supported by management</a:t>
            </a:r>
          </a:p>
          <a:p>
            <a:pPr lvl="1" eaLnBrk="1" hangingPunct="1"/>
            <a:r>
              <a:rPr lang="en-US" altLang="en-US" sz="2400" smtClean="0">
                <a:solidFill>
                  <a:srgbClr val="3333FF"/>
                </a:solidFill>
              </a:rPr>
              <a:t>Trained &amp; educated employees used to their potential</a:t>
            </a:r>
          </a:p>
          <a:p>
            <a:pPr lvl="1" eaLnBrk="1" hangingPunct="1"/>
            <a:r>
              <a:rPr lang="en-US" altLang="en-US" sz="2400" smtClean="0">
                <a:solidFill>
                  <a:srgbClr val="3333FF"/>
                </a:solidFill>
              </a:rPr>
              <a:t>Encourage Ownership 						</a:t>
            </a:r>
            <a:r>
              <a:rPr lang="en-US" altLang="en-US" sz="2400" smtClean="0"/>
              <a:t>		</a:t>
            </a:r>
          </a:p>
          <a:p>
            <a:pPr eaLnBrk="1" hangingPunct="1"/>
            <a:r>
              <a:rPr lang="en-US" altLang="en-US" sz="2800" smtClean="0">
                <a:solidFill>
                  <a:srgbClr val="FF0000"/>
                </a:solidFill>
              </a:rPr>
              <a:t>Supported by policies</a:t>
            </a:r>
          </a:p>
          <a:p>
            <a:pPr lvl="1" eaLnBrk="1" hangingPunct="1"/>
            <a:r>
              <a:rPr lang="en-US" altLang="en-US" sz="2400" smtClean="0">
                <a:solidFill>
                  <a:srgbClr val="FF0000"/>
                </a:solidFill>
              </a:rPr>
              <a:t>Provide &amp; document employee involvement avenues			</a:t>
            </a:r>
          </a:p>
          <a:p>
            <a:pPr eaLnBrk="1" hangingPunct="1"/>
            <a:r>
              <a:rPr lang="en-US" altLang="en-US" sz="2800" u="sng" smtClean="0">
                <a:solidFill>
                  <a:srgbClr val="009900"/>
                </a:solidFill>
              </a:rPr>
              <a:t>Enable</a:t>
            </a:r>
            <a:r>
              <a:rPr lang="en-US" altLang="en-US" sz="2800" smtClean="0">
                <a:solidFill>
                  <a:srgbClr val="009900"/>
                </a:solidFill>
              </a:rPr>
              <a:t> employees to Continuously Improve</a:t>
            </a:r>
          </a:p>
          <a:p>
            <a:pPr lvl="1" eaLnBrk="1" hangingPunct="1"/>
            <a:r>
              <a:rPr lang="en-US" altLang="en-US" sz="2400" smtClean="0">
                <a:solidFill>
                  <a:srgbClr val="009900"/>
                </a:solidFill>
              </a:rPr>
              <a:t>Themselves </a:t>
            </a:r>
            <a:r>
              <a:rPr lang="en-US" altLang="en-US" sz="2000" smtClean="0">
                <a:solidFill>
                  <a:srgbClr val="009900"/>
                </a:solidFill>
              </a:rPr>
              <a:t>(training, skills, productivity, teamwork)</a:t>
            </a:r>
          </a:p>
          <a:p>
            <a:pPr lvl="1" eaLnBrk="1" hangingPunct="1"/>
            <a:r>
              <a:rPr lang="en-US" altLang="en-US" sz="2400" smtClean="0">
                <a:solidFill>
                  <a:srgbClr val="009900"/>
                </a:solidFill>
              </a:rPr>
              <a:t>Conditions </a:t>
            </a:r>
            <a:r>
              <a:rPr lang="en-US" altLang="en-US" sz="2000" smtClean="0">
                <a:solidFill>
                  <a:srgbClr val="009900"/>
                </a:solidFill>
              </a:rPr>
              <a:t>(hazard ID &amp; control, problem resolution, flow)</a:t>
            </a:r>
          </a:p>
          <a:p>
            <a:pPr lvl="1" eaLnBrk="1" hangingPunct="1"/>
            <a:r>
              <a:rPr lang="en-US" altLang="en-US" sz="2400" smtClean="0">
                <a:solidFill>
                  <a:srgbClr val="009900"/>
                </a:solidFill>
              </a:rPr>
              <a:t>Process/Procedures </a:t>
            </a:r>
            <a:r>
              <a:rPr lang="en-US" altLang="en-US" sz="2000" smtClean="0">
                <a:solidFill>
                  <a:srgbClr val="009900"/>
                </a:solidFill>
              </a:rPr>
              <a:t>(JSA, SOP, program review,)</a:t>
            </a:r>
          </a:p>
          <a:p>
            <a:pPr lvl="1" eaLnBrk="1" hangingPunct="1"/>
            <a:r>
              <a:rPr lang="en-US" altLang="en-US" sz="2400" smtClean="0">
                <a:solidFill>
                  <a:srgbClr val="009900"/>
                </a:solidFill>
              </a:rPr>
              <a:t>Quality </a:t>
            </a:r>
            <a:r>
              <a:rPr lang="en-US" altLang="en-US" sz="2000" smtClean="0">
                <a:solidFill>
                  <a:srgbClr val="009900"/>
                </a:solidFill>
              </a:rPr>
              <a:t>(work, product, communication, feedback)</a:t>
            </a:r>
          </a:p>
        </p:txBody>
      </p:sp>
      <p:sp>
        <p:nvSpPr>
          <p:cNvPr id="173060" name="TextBox 4"/>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20</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idx="4294967295"/>
          </p:nvPr>
        </p:nvSpPr>
        <p:spPr bwMode="auto">
          <a:xfrm>
            <a:off x="304800" y="3048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Employee Involvement</a:t>
            </a:r>
          </a:p>
        </p:txBody>
      </p:sp>
      <p:sp>
        <p:nvSpPr>
          <p:cNvPr id="314371" name="Rectangle 3"/>
          <p:cNvSpPr>
            <a:spLocks noGrp="1" noChangeArrowheads="1"/>
          </p:cNvSpPr>
          <p:nvPr>
            <p:ph type="body" idx="4294967295"/>
          </p:nvPr>
        </p:nvSpPr>
        <p:spPr>
          <a:xfrm>
            <a:off x="381000" y="1295400"/>
            <a:ext cx="8610600" cy="5410200"/>
          </a:xfrm>
        </p:spPr>
        <p:txBody>
          <a:bodyPr>
            <a:normAutofit lnSpcReduction="10000"/>
          </a:bodyPr>
          <a:lstStyle/>
          <a:p>
            <a:pPr marL="365760" indent="-256032" eaLnBrk="1" fontAlgn="auto" hangingPunct="1">
              <a:spcAft>
                <a:spcPts val="0"/>
              </a:spcAft>
              <a:buClr>
                <a:schemeClr val="tx1"/>
              </a:buClr>
              <a:buSzPct val="50000"/>
              <a:buFont typeface="Monotype Sorts" pitchFamily="2" charset="2"/>
              <a:buChar char="l"/>
              <a:defRPr/>
            </a:pPr>
            <a:r>
              <a:rPr lang="en-US" sz="2800" dirty="0" smtClean="0">
                <a:solidFill>
                  <a:srgbClr val="008000"/>
                </a:solidFill>
              </a:rPr>
              <a:t>Involvement SHOULD BE EXPECTED</a:t>
            </a:r>
          </a:p>
          <a:p>
            <a:pPr marL="621792" lvl="1" eaLnBrk="1" fontAlgn="auto" hangingPunct="1">
              <a:spcBef>
                <a:spcPts val="324"/>
              </a:spcBef>
              <a:spcAft>
                <a:spcPts val="0"/>
              </a:spcAft>
              <a:buClr>
                <a:schemeClr val="tx1"/>
              </a:buClr>
              <a:buSzPct val="50000"/>
              <a:buFont typeface="Monotype Sorts" pitchFamily="2" charset="2"/>
              <a:buChar char="l"/>
              <a:defRPr/>
            </a:pPr>
            <a:r>
              <a:rPr lang="en-US" sz="2000" dirty="0" smtClean="0">
                <a:solidFill>
                  <a:srgbClr val="008000"/>
                </a:solidFill>
              </a:rPr>
              <a:t>By Company, By Co-Workers					</a:t>
            </a:r>
          </a:p>
          <a:p>
            <a:pPr marL="365760" indent="-256032" eaLnBrk="1" fontAlgn="auto" hangingPunct="1">
              <a:spcAft>
                <a:spcPts val="0"/>
              </a:spcAft>
              <a:buClr>
                <a:schemeClr val="tx1"/>
              </a:buClr>
              <a:buSzPct val="50000"/>
              <a:buFont typeface="Monotype Sorts" pitchFamily="2" charset="2"/>
              <a:buChar char="l"/>
              <a:defRPr/>
            </a:pPr>
            <a:r>
              <a:rPr lang="en-US" sz="2800" dirty="0" smtClean="0">
                <a:solidFill>
                  <a:srgbClr val="0000CC"/>
                </a:solidFill>
              </a:rPr>
              <a:t>Involvement in the safety program should be an individual responsibility</a:t>
            </a:r>
            <a:r>
              <a:rPr lang="en-US" sz="2800" dirty="0" smtClean="0"/>
              <a:t> and </a:t>
            </a:r>
            <a:r>
              <a:rPr lang="en-US" sz="2800" dirty="0" smtClean="0">
                <a:solidFill>
                  <a:srgbClr val="000066"/>
                </a:solidFill>
              </a:rPr>
              <a:t>an expectation of employment							</a:t>
            </a:r>
            <a:endParaRPr lang="en-US" sz="2800" dirty="0" smtClean="0">
              <a:solidFill>
                <a:srgbClr val="0000CC"/>
              </a:solidFill>
            </a:endParaRPr>
          </a:p>
          <a:p>
            <a:pPr marL="365760" indent="-256032" eaLnBrk="1" fontAlgn="auto" hangingPunct="1">
              <a:spcAft>
                <a:spcPts val="0"/>
              </a:spcAft>
              <a:buClr>
                <a:schemeClr val="tx1"/>
              </a:buClr>
              <a:buSzPct val="50000"/>
              <a:buFont typeface="Monotype Sorts" pitchFamily="2" charset="2"/>
              <a:buChar char="l"/>
              <a:defRPr/>
            </a:pPr>
            <a:r>
              <a:rPr lang="en-US" sz="2800" dirty="0" smtClean="0">
                <a:solidFill>
                  <a:srgbClr val="FF0000"/>
                </a:solidFill>
              </a:rPr>
              <a:t>Have new employees team up with more experienced workers						</a:t>
            </a:r>
          </a:p>
          <a:p>
            <a:pPr marL="365760" indent="-256032" eaLnBrk="1" fontAlgn="auto" hangingPunct="1">
              <a:spcAft>
                <a:spcPts val="0"/>
              </a:spcAft>
              <a:buClr>
                <a:schemeClr val="tx1"/>
              </a:buClr>
              <a:buSzPct val="50000"/>
              <a:buFont typeface="Monotype Sorts" pitchFamily="2" charset="2"/>
              <a:buChar char="l"/>
              <a:defRPr/>
            </a:pPr>
            <a:r>
              <a:rPr lang="en-US" sz="2800" dirty="0" smtClean="0"/>
              <a:t>Have the supervisor and safety personnel follow-up with the employee 					</a:t>
            </a:r>
          </a:p>
          <a:p>
            <a:pPr marL="365760" indent="-256032" eaLnBrk="1" fontAlgn="auto" hangingPunct="1">
              <a:spcAft>
                <a:spcPts val="0"/>
              </a:spcAft>
              <a:buClr>
                <a:schemeClr val="tx1"/>
              </a:buClr>
              <a:buSzPct val="50000"/>
              <a:buFont typeface="Monotype Sorts" pitchFamily="2" charset="2"/>
              <a:buChar char="l"/>
              <a:defRPr/>
            </a:pPr>
            <a:r>
              <a:rPr lang="en-US" sz="2800" dirty="0" smtClean="0">
                <a:solidFill>
                  <a:srgbClr val="336600"/>
                </a:solidFill>
              </a:rPr>
              <a:t>Always ask for feedback from new employees</a:t>
            </a:r>
            <a:endParaRPr lang="en-US" dirty="0" smtClean="0">
              <a:solidFill>
                <a:srgbClr val="336600"/>
              </a:solidFill>
            </a:endParaRPr>
          </a:p>
        </p:txBody>
      </p:sp>
      <p:sp>
        <p:nvSpPr>
          <p:cNvPr id="175108" name="TextBox 4"/>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20</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idx="4294967295"/>
          </p:nvPr>
        </p:nvSpPr>
        <p:spPr bwMode="auto">
          <a:xfrm>
            <a:off x="304800" y="3810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Employee Involvement cont.</a:t>
            </a:r>
          </a:p>
        </p:txBody>
      </p:sp>
      <p:sp>
        <p:nvSpPr>
          <p:cNvPr id="315395" name="Rectangle 3"/>
          <p:cNvSpPr>
            <a:spLocks noGrp="1" noChangeArrowheads="1"/>
          </p:cNvSpPr>
          <p:nvPr>
            <p:ph type="body" idx="4294967295"/>
          </p:nvPr>
        </p:nvSpPr>
        <p:spPr>
          <a:xfrm>
            <a:off x="0" y="1524000"/>
            <a:ext cx="9144000" cy="4648200"/>
          </a:xfrm>
        </p:spPr>
        <p:txBody>
          <a:bodyPr>
            <a:normAutofit fontScale="92500" lnSpcReduction="20000"/>
          </a:bodyPr>
          <a:lstStyle/>
          <a:p>
            <a:pPr marL="365760" indent="-256032" eaLnBrk="1" fontAlgn="auto" hangingPunct="1">
              <a:spcAft>
                <a:spcPts val="0"/>
              </a:spcAft>
              <a:buClr>
                <a:schemeClr val="tx1"/>
              </a:buClr>
              <a:buSzPct val="50000"/>
              <a:buFont typeface="Monotype Sorts" pitchFamily="2" charset="2"/>
              <a:buChar char="l"/>
              <a:defRPr/>
            </a:pPr>
            <a:r>
              <a:rPr lang="en-US" sz="3600" dirty="0" smtClean="0">
                <a:solidFill>
                  <a:srgbClr val="006600"/>
                </a:solidFill>
              </a:rPr>
              <a:t>Employee performance reviews </a:t>
            </a:r>
            <a:r>
              <a:rPr lang="en-US" sz="3600" dirty="0" smtClean="0"/>
              <a:t>should </a:t>
            </a:r>
            <a:r>
              <a:rPr lang="en-US" sz="3600" dirty="0" smtClean="0">
                <a:solidFill>
                  <a:srgbClr val="0000FF"/>
                </a:solidFill>
              </a:rPr>
              <a:t>include</a:t>
            </a:r>
            <a:r>
              <a:rPr lang="en-US" sz="3600" dirty="0" smtClean="0"/>
              <a:t> a section for </a:t>
            </a:r>
            <a:r>
              <a:rPr lang="en-US" sz="3600" dirty="0" smtClean="0">
                <a:solidFill>
                  <a:srgbClr val="006600"/>
                </a:solidFill>
              </a:rPr>
              <a:t>safety participation</a:t>
            </a:r>
            <a:r>
              <a:rPr lang="en-US" sz="3600" dirty="0" smtClean="0">
                <a:solidFill>
                  <a:schemeClr val="accent2"/>
                </a:solidFill>
              </a:rPr>
              <a:t>	</a:t>
            </a:r>
          </a:p>
          <a:p>
            <a:pPr marL="365760" indent="-256032" eaLnBrk="1" fontAlgn="auto" hangingPunct="1">
              <a:spcAft>
                <a:spcPts val="0"/>
              </a:spcAft>
              <a:buClr>
                <a:schemeClr val="tx1"/>
              </a:buClr>
              <a:buSzPct val="50000"/>
              <a:buFont typeface="Monotype Sorts" pitchFamily="2" charset="2"/>
              <a:buChar char="l"/>
              <a:defRPr/>
            </a:pPr>
            <a:r>
              <a:rPr lang="en-US" sz="3600" dirty="0" smtClean="0">
                <a:solidFill>
                  <a:srgbClr val="FF5050"/>
                </a:solidFill>
              </a:rPr>
              <a:t>Employee advancement criteria should cover accomplishment of safety goals</a:t>
            </a:r>
            <a:r>
              <a:rPr lang="en-US" sz="3600" dirty="0" smtClean="0">
                <a:solidFill>
                  <a:srgbClr val="336600"/>
                </a:solidFill>
              </a:rPr>
              <a:t>		</a:t>
            </a:r>
          </a:p>
          <a:p>
            <a:pPr marL="365760" indent="-256032" eaLnBrk="1" fontAlgn="auto" hangingPunct="1">
              <a:spcAft>
                <a:spcPts val="0"/>
              </a:spcAft>
              <a:buClr>
                <a:schemeClr val="tx1"/>
              </a:buClr>
              <a:buSzPct val="50000"/>
              <a:buFont typeface="Monotype Sorts" pitchFamily="2" charset="2"/>
              <a:buChar char="l"/>
              <a:defRPr/>
            </a:pPr>
            <a:r>
              <a:rPr lang="en-US" sz="3600" dirty="0" smtClean="0">
                <a:solidFill>
                  <a:srgbClr val="FF0000"/>
                </a:solidFill>
              </a:rPr>
              <a:t>Safety must be seen as integral to every job function							</a:t>
            </a:r>
          </a:p>
          <a:p>
            <a:pPr marL="365760" indent="-256032" eaLnBrk="1" fontAlgn="auto" hangingPunct="1">
              <a:spcAft>
                <a:spcPts val="0"/>
              </a:spcAft>
              <a:buClr>
                <a:schemeClr val="tx1"/>
              </a:buClr>
              <a:buSzPct val="50000"/>
              <a:buFont typeface="Monotype Sorts" pitchFamily="2" charset="2"/>
              <a:buChar char="l"/>
              <a:defRPr/>
            </a:pPr>
            <a:r>
              <a:rPr lang="en-US" sz="3600" dirty="0" smtClean="0">
                <a:solidFill>
                  <a:srgbClr val="000066"/>
                </a:solidFill>
              </a:rPr>
              <a:t>Employees </a:t>
            </a:r>
            <a:r>
              <a:rPr lang="en-US" sz="3500" dirty="0" smtClean="0">
                <a:solidFill>
                  <a:srgbClr val="000066"/>
                </a:solidFill>
              </a:rPr>
              <a:t>need to know</a:t>
            </a:r>
            <a:r>
              <a:rPr lang="en-US" sz="3500" dirty="0" smtClean="0"/>
              <a:t> that </a:t>
            </a:r>
            <a:r>
              <a:rPr lang="en-US" sz="3500" dirty="0" smtClean="0">
                <a:solidFill>
                  <a:srgbClr val="0000CC"/>
                </a:solidFill>
              </a:rPr>
              <a:t>management is dedicated </a:t>
            </a:r>
            <a:r>
              <a:rPr lang="en-US" sz="3600" dirty="0" smtClean="0">
                <a:solidFill>
                  <a:srgbClr val="0000CC"/>
                </a:solidFill>
              </a:rPr>
              <a:t>to continued improvement</a:t>
            </a:r>
          </a:p>
        </p:txBody>
      </p:sp>
      <p:sp>
        <p:nvSpPr>
          <p:cNvPr id="177156" name="TextBox 4"/>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20</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6"/>
          <p:cNvSpPr>
            <a:spLocks noChangeArrowheads="1"/>
          </p:cNvSpPr>
          <p:nvPr/>
        </p:nvSpPr>
        <p:spPr bwMode="auto">
          <a:xfrm>
            <a:off x="304800" y="1143000"/>
            <a:ext cx="8305800"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2400" b="1" i="1">
                <a:solidFill>
                  <a:srgbClr val="660066"/>
                </a:solidFill>
              </a:rPr>
              <a:t>What's wrong with this safety incentive program policy?</a:t>
            </a:r>
          </a:p>
          <a:p>
            <a:pPr>
              <a:lnSpc>
                <a:spcPct val="90000"/>
              </a:lnSpc>
            </a:pPr>
            <a:endParaRPr lang="en-US" altLang="en-US" sz="2400" b="1" i="1">
              <a:solidFill>
                <a:srgbClr val="660066"/>
              </a:solidFill>
            </a:endParaRPr>
          </a:p>
          <a:p>
            <a:pPr lvl="1" algn="ctr">
              <a:lnSpc>
                <a:spcPct val="90000"/>
              </a:lnSpc>
            </a:pPr>
            <a:r>
              <a:rPr lang="en-US" altLang="en-US" sz="2400" b="1">
                <a:solidFill>
                  <a:srgbClr val="800000"/>
                </a:solidFill>
              </a:rPr>
              <a:t>"Every employee who works accident-free for a year will receive a $1,000 bonus on December 15th!"</a:t>
            </a:r>
          </a:p>
          <a:p>
            <a:pPr>
              <a:lnSpc>
                <a:spcPct val="90000"/>
              </a:lnSpc>
            </a:pPr>
            <a:endParaRPr lang="en-US" altLang="en-US" sz="2400" b="1" i="1">
              <a:solidFill>
                <a:srgbClr val="800000"/>
              </a:solidFill>
            </a:endParaRPr>
          </a:p>
          <a:p>
            <a:pPr>
              <a:lnSpc>
                <a:spcPct val="90000"/>
              </a:lnSpc>
            </a:pPr>
            <a:r>
              <a:rPr lang="en-US" altLang="en-US" sz="2400" b="1" i="1">
                <a:solidFill>
                  <a:srgbClr val="006600"/>
                </a:solidFill>
              </a:rPr>
              <a:t>What's being rewarded?  </a:t>
            </a:r>
          </a:p>
          <a:p>
            <a:pPr>
              <a:lnSpc>
                <a:spcPct val="90000"/>
              </a:lnSpc>
            </a:pPr>
            <a:endParaRPr lang="en-US" altLang="en-US" sz="2400" b="1" i="1">
              <a:solidFill>
                <a:srgbClr val="006600"/>
              </a:solidFill>
            </a:endParaRPr>
          </a:p>
          <a:p>
            <a:pPr>
              <a:lnSpc>
                <a:spcPct val="90000"/>
              </a:lnSpc>
            </a:pPr>
            <a:endParaRPr lang="en-US" altLang="en-US" sz="2400">
              <a:solidFill>
                <a:srgbClr val="006600"/>
              </a:solidFill>
            </a:endParaRPr>
          </a:p>
          <a:p>
            <a:pPr>
              <a:lnSpc>
                <a:spcPct val="90000"/>
              </a:lnSpc>
            </a:pPr>
            <a:r>
              <a:rPr lang="en-US" altLang="en-US" sz="2400" b="1" i="1">
                <a:solidFill>
                  <a:srgbClr val="006600"/>
                </a:solidFill>
              </a:rPr>
              <a:t>What is management's message?  </a:t>
            </a:r>
          </a:p>
          <a:p>
            <a:pPr>
              <a:lnSpc>
                <a:spcPct val="90000"/>
              </a:lnSpc>
            </a:pPr>
            <a:endParaRPr lang="en-US" altLang="en-US" sz="2400" b="1" i="1">
              <a:solidFill>
                <a:srgbClr val="006600"/>
              </a:solidFill>
            </a:endParaRPr>
          </a:p>
          <a:p>
            <a:pPr>
              <a:lnSpc>
                <a:spcPct val="90000"/>
              </a:lnSpc>
            </a:pPr>
            <a:endParaRPr lang="en-US" altLang="en-US" sz="2400" b="1" i="1">
              <a:solidFill>
                <a:srgbClr val="006600"/>
              </a:solidFill>
            </a:endParaRPr>
          </a:p>
          <a:p>
            <a:pPr>
              <a:lnSpc>
                <a:spcPct val="90000"/>
              </a:lnSpc>
            </a:pPr>
            <a:r>
              <a:rPr lang="en-US" altLang="en-US" sz="2400" b="1" i="1">
                <a:solidFill>
                  <a:srgbClr val="006600"/>
                </a:solidFill>
              </a:rPr>
              <a:t>How do we fix this?   </a:t>
            </a:r>
            <a:endParaRPr lang="en-US" altLang="en-US" sz="2400">
              <a:solidFill>
                <a:srgbClr val="006600"/>
              </a:solidFill>
            </a:endParaRPr>
          </a:p>
        </p:txBody>
      </p:sp>
      <p:sp>
        <p:nvSpPr>
          <p:cNvPr id="4" name="Text Box 16"/>
          <p:cNvSpPr txBox="1">
            <a:spLocks noChangeArrowheads="1"/>
          </p:cNvSpPr>
          <p:nvPr/>
        </p:nvSpPr>
        <p:spPr bwMode="auto">
          <a:xfrm>
            <a:off x="1981200" y="3581400"/>
            <a:ext cx="2667000" cy="284163"/>
          </a:xfrm>
          <a:prstGeom prst="rect">
            <a:avLst/>
          </a:prstGeom>
          <a:solidFill>
            <a:schemeClr val="bg1"/>
          </a:solidFill>
          <a:ln w="9525">
            <a:solidFill>
              <a:schemeClr val="tx1"/>
            </a:solidFill>
            <a:miter lim="800000"/>
            <a:headEnd type="none" w="sm" len="sm"/>
            <a:tailEnd type="none" w="sm" len="sm"/>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200">
                <a:solidFill>
                  <a:srgbClr val="800000"/>
                </a:solidFill>
              </a:rPr>
              <a:t>Withholding injury reports</a:t>
            </a:r>
          </a:p>
        </p:txBody>
      </p:sp>
      <p:sp>
        <p:nvSpPr>
          <p:cNvPr id="5" name="Text Box 17"/>
          <p:cNvSpPr txBox="1">
            <a:spLocks noChangeArrowheads="1"/>
          </p:cNvSpPr>
          <p:nvPr/>
        </p:nvSpPr>
        <p:spPr bwMode="auto">
          <a:xfrm>
            <a:off x="1135063" y="4568825"/>
            <a:ext cx="6408737" cy="307975"/>
          </a:xfrm>
          <a:prstGeom prst="rect">
            <a:avLst/>
          </a:prstGeom>
          <a:solidFill>
            <a:schemeClr val="bg1"/>
          </a:solidFill>
          <a:ln w="9525">
            <a:solidFill>
              <a:schemeClr val="tx1"/>
            </a:solidFill>
            <a:miter lim="800000"/>
            <a:headEnd type="none" w="sm" len="sm"/>
            <a:tailEnd type="none" w="sm" len="sm"/>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a:solidFill>
                  <a:srgbClr val="800000"/>
                </a:solidFill>
              </a:rPr>
              <a:t>It’s all about money.  Every time there’s an accident, it’s the employee’s fault! </a:t>
            </a:r>
          </a:p>
        </p:txBody>
      </p:sp>
      <p:sp>
        <p:nvSpPr>
          <p:cNvPr id="6" name="Text Box 18"/>
          <p:cNvSpPr txBox="1">
            <a:spLocks noChangeArrowheads="1"/>
          </p:cNvSpPr>
          <p:nvPr/>
        </p:nvSpPr>
        <p:spPr bwMode="auto">
          <a:xfrm>
            <a:off x="1524000" y="5556250"/>
            <a:ext cx="5638800" cy="954088"/>
          </a:xfrm>
          <a:prstGeom prst="rect">
            <a:avLst/>
          </a:prstGeom>
          <a:solidFill>
            <a:schemeClr val="bg1"/>
          </a:solidFill>
          <a:ln w="9525">
            <a:solidFill>
              <a:schemeClr val="tx1"/>
            </a:solidFill>
            <a:miter lim="800000"/>
            <a:headEnd type="none" w="sm" len="sm"/>
            <a:tailEnd type="none" w="sm" len="sm"/>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a:solidFill>
                  <a:srgbClr val="800000"/>
                </a:solidFill>
              </a:rPr>
              <a:t>Reward for consistent proactive (compliant) behaviors that prevent injuries!   If you comply with safety rules, you’ll get your bonus!  If an employee has an accident, yet didn’t violate a safety rule, they should still get their reward.  Remember, the accident is irrelevant! </a:t>
            </a:r>
          </a:p>
        </p:txBody>
      </p:sp>
      <p:sp>
        <p:nvSpPr>
          <p:cNvPr id="179206" name="TextBox 6"/>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20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533400" y="533400"/>
            <a:ext cx="7924800" cy="420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660066"/>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2066925">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lvl="2"/>
            <a:r>
              <a:rPr lang="en-US" altLang="en-US" sz="4000">
                <a:solidFill>
                  <a:srgbClr val="006666"/>
                </a:solidFill>
              </a:rPr>
              <a:t>To be effective, recognition should be …</a:t>
            </a:r>
            <a:r>
              <a:rPr lang="en-US" altLang="en-US" sz="4000"/>
              <a:t> </a:t>
            </a:r>
          </a:p>
          <a:p>
            <a:endParaRPr lang="en-US" altLang="en-US" sz="4000"/>
          </a:p>
          <a:p>
            <a:pPr>
              <a:spcBef>
                <a:spcPct val="50000"/>
              </a:spcBef>
            </a:pPr>
            <a:endParaRPr lang="en-US" altLang="en-US" sz="2400" b="1"/>
          </a:p>
          <a:p>
            <a:pPr>
              <a:spcBef>
                <a:spcPct val="50000"/>
              </a:spcBef>
            </a:pPr>
            <a:endParaRPr lang="en-US" altLang="en-US" sz="2400" b="1"/>
          </a:p>
          <a:p>
            <a:pPr>
              <a:spcBef>
                <a:spcPct val="50000"/>
              </a:spcBef>
            </a:pPr>
            <a:r>
              <a:rPr lang="en-US" altLang="en-US" sz="2800" b="1">
                <a:solidFill>
                  <a:srgbClr val="660066"/>
                </a:solidFill>
              </a:rPr>
              <a:t>_____________ - after the behavior occurs. </a:t>
            </a:r>
          </a:p>
          <a:p>
            <a:pPr>
              <a:spcBef>
                <a:spcPct val="50000"/>
              </a:spcBef>
            </a:pPr>
            <a:endParaRPr lang="en-US" altLang="en-US" sz="2400" b="1" i="1">
              <a:solidFill>
                <a:srgbClr val="663300"/>
              </a:solidFill>
            </a:endParaRPr>
          </a:p>
        </p:txBody>
      </p:sp>
      <p:pic>
        <p:nvPicPr>
          <p:cNvPr id="181251" name="Picture 3" descr="PE0304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20748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40" name="Text Box 4"/>
          <p:cNvSpPr txBox="1">
            <a:spLocks noChangeArrowheads="1"/>
          </p:cNvSpPr>
          <p:nvPr/>
        </p:nvSpPr>
        <p:spPr bwMode="auto">
          <a:xfrm>
            <a:off x="990600" y="3429000"/>
            <a:ext cx="17668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4400" b="1" i="1">
                <a:solidFill>
                  <a:srgbClr val="333399"/>
                </a:solidFill>
              </a:rPr>
              <a:t>Soon!</a:t>
            </a:r>
          </a:p>
        </p:txBody>
      </p:sp>
      <p:sp>
        <p:nvSpPr>
          <p:cNvPr id="181253" name="Text Box 5"/>
          <p:cNvSpPr txBox="1">
            <a:spLocks noChangeArrowheads="1"/>
          </p:cNvSpPr>
          <p:nvPr/>
        </p:nvSpPr>
        <p:spPr bwMode="auto">
          <a:xfrm>
            <a:off x="566738" y="5041900"/>
            <a:ext cx="8077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400" b="1">
                <a:solidFill>
                  <a:srgbClr val="006600"/>
                </a:solidFill>
              </a:rPr>
              <a:t>______________ </a:t>
            </a:r>
            <a:r>
              <a:rPr lang="en-US" altLang="en-US" sz="2800" b="1">
                <a:solidFill>
                  <a:srgbClr val="006600"/>
                </a:solidFill>
              </a:rPr>
              <a:t>- the employee knows exactly why he or she is being recognized.    </a:t>
            </a:r>
          </a:p>
        </p:txBody>
      </p:sp>
      <p:sp>
        <p:nvSpPr>
          <p:cNvPr id="219142" name="Text Box 6"/>
          <p:cNvSpPr txBox="1">
            <a:spLocks noChangeArrowheads="1"/>
          </p:cNvSpPr>
          <p:nvPr/>
        </p:nvSpPr>
        <p:spPr bwMode="auto">
          <a:xfrm>
            <a:off x="896938" y="4743450"/>
            <a:ext cx="1612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4400" b="1" i="1">
                <a:solidFill>
                  <a:srgbClr val="990000"/>
                </a:solidFill>
              </a:rPr>
              <a:t>Sure!</a:t>
            </a:r>
          </a:p>
        </p:txBody>
      </p:sp>
      <p:sp>
        <p:nvSpPr>
          <p:cNvPr id="181255" name="TextBox 7"/>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1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9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0" grpId="0"/>
      <p:bldP spid="21914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582613" y="1049338"/>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225425" indent="63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400" b="1">
                <a:solidFill>
                  <a:srgbClr val="663300"/>
                </a:solidFill>
              </a:rPr>
              <a:t>______________________ </a:t>
            </a:r>
            <a:r>
              <a:rPr lang="en-US" altLang="en-US" sz="2800" b="1">
                <a:solidFill>
                  <a:srgbClr val="663300"/>
                </a:solidFill>
              </a:rPr>
              <a:t>-  The importance of the consequence is determined by the receiver. </a:t>
            </a:r>
          </a:p>
        </p:txBody>
      </p:sp>
      <p:sp>
        <p:nvSpPr>
          <p:cNvPr id="220163" name="Text Box 3"/>
          <p:cNvSpPr txBox="1">
            <a:spLocks noChangeArrowheads="1"/>
          </p:cNvSpPr>
          <p:nvPr/>
        </p:nvSpPr>
        <p:spPr bwMode="auto">
          <a:xfrm>
            <a:off x="769938" y="762000"/>
            <a:ext cx="32273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4400" b="1" i="1">
                <a:solidFill>
                  <a:srgbClr val="990000"/>
                </a:solidFill>
              </a:rPr>
              <a:t>Significant!</a:t>
            </a:r>
          </a:p>
        </p:txBody>
      </p:sp>
      <p:sp>
        <p:nvSpPr>
          <p:cNvPr id="182276" name="Text Box 4"/>
          <p:cNvSpPr txBox="1">
            <a:spLocks noChangeArrowheads="1"/>
          </p:cNvSpPr>
          <p:nvPr/>
        </p:nvSpPr>
        <p:spPr bwMode="auto">
          <a:xfrm>
            <a:off x="585788" y="3092450"/>
            <a:ext cx="800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800" b="1">
                <a:solidFill>
                  <a:srgbClr val="006666"/>
                </a:solidFill>
              </a:rPr>
              <a:t>___________  - genuine approval for the right reasons.  </a:t>
            </a:r>
          </a:p>
        </p:txBody>
      </p:sp>
      <p:sp>
        <p:nvSpPr>
          <p:cNvPr id="220165" name="Text Box 5"/>
          <p:cNvSpPr txBox="1">
            <a:spLocks noChangeArrowheads="1"/>
          </p:cNvSpPr>
          <p:nvPr/>
        </p:nvSpPr>
        <p:spPr bwMode="auto">
          <a:xfrm>
            <a:off x="692150" y="2820988"/>
            <a:ext cx="22034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4400" b="1" i="1">
                <a:solidFill>
                  <a:srgbClr val="990000"/>
                </a:solidFill>
              </a:rPr>
              <a:t>Simple!</a:t>
            </a:r>
          </a:p>
        </p:txBody>
      </p:sp>
      <p:sp>
        <p:nvSpPr>
          <p:cNvPr id="182278" name="Text Box 6"/>
          <p:cNvSpPr txBox="1">
            <a:spLocks noChangeArrowheads="1"/>
          </p:cNvSpPr>
          <p:nvPr/>
        </p:nvSpPr>
        <p:spPr bwMode="auto">
          <a:xfrm>
            <a:off x="554038" y="5045075"/>
            <a:ext cx="800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800" b="1">
                <a:solidFill>
                  <a:srgbClr val="333399"/>
                </a:solidFill>
              </a:rPr>
              <a:t>___________</a:t>
            </a:r>
            <a:r>
              <a:rPr lang="en-US" altLang="en-US" sz="2800" b="1"/>
              <a:t>  - </a:t>
            </a:r>
            <a:r>
              <a:rPr lang="en-US" altLang="en-US" sz="2800" b="1">
                <a:solidFill>
                  <a:srgbClr val="003399"/>
                </a:solidFill>
              </a:rPr>
              <a:t>genuine approval for the right reasons.  </a:t>
            </a:r>
          </a:p>
        </p:txBody>
      </p:sp>
      <p:sp>
        <p:nvSpPr>
          <p:cNvPr id="220167" name="Text Box 7"/>
          <p:cNvSpPr txBox="1">
            <a:spLocks noChangeArrowheads="1"/>
          </p:cNvSpPr>
          <p:nvPr/>
        </p:nvSpPr>
        <p:spPr bwMode="auto">
          <a:xfrm>
            <a:off x="581025" y="4768850"/>
            <a:ext cx="23907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4400" b="1" i="1">
                <a:solidFill>
                  <a:srgbClr val="990000"/>
                </a:solidFill>
              </a:rPr>
              <a:t>Sincere!</a:t>
            </a:r>
          </a:p>
        </p:txBody>
      </p:sp>
      <p:sp>
        <p:nvSpPr>
          <p:cNvPr id="182280" name="TextBox 8"/>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01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0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p:bldP spid="220165" grpId="0"/>
      <p:bldP spid="22016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457200" y="1524000"/>
            <a:ext cx="92964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sz="1400">
                <a:solidFill>
                  <a:schemeClr val="tx1"/>
                </a:solidFill>
                <a:latin typeface="Arial" panose="020B0604020202020204" pitchFamily="34" charset="0"/>
              </a:defRPr>
            </a:lvl1pPr>
            <a:lvl2pPr marL="800100" indent="-342900">
              <a:defRPr sz="1400">
                <a:solidFill>
                  <a:schemeClr val="tx1"/>
                </a:solidFill>
                <a:latin typeface="Arial" panose="020B0604020202020204" pitchFamily="34" charset="0"/>
              </a:defRPr>
            </a:lvl2pPr>
            <a:lvl3pPr marL="1028700" indent="-1143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lvl="2"/>
            <a:r>
              <a:rPr lang="en-US" altLang="en-US" sz="2400" b="1">
                <a:solidFill>
                  <a:srgbClr val="0000CC"/>
                </a:solidFill>
              </a:rPr>
              <a:t>Take home exercise:</a:t>
            </a:r>
            <a:r>
              <a:rPr lang="en-US" altLang="en-US" sz="2400">
                <a:solidFill>
                  <a:srgbClr val="0000CC"/>
                </a:solidFill>
                <a:latin typeface="Times New Roman" panose="02020603050405020304" pitchFamily="18" charset="0"/>
              </a:rPr>
              <a:t>  </a:t>
            </a:r>
            <a:r>
              <a:rPr lang="en-US" altLang="en-US" sz="2400">
                <a:latin typeface="Times New Roman" panose="02020603050405020304" pitchFamily="18" charset="0"/>
              </a:rPr>
              <a:t>Have your </a:t>
            </a:r>
            <a:r>
              <a:rPr lang="en-US" altLang="en-US" sz="2400">
                <a:solidFill>
                  <a:srgbClr val="FF0000"/>
                </a:solidFill>
                <a:latin typeface="Times New Roman" panose="02020603050405020304" pitchFamily="18" charset="0"/>
              </a:rPr>
              <a:t>safety committee evaluate </a:t>
            </a:r>
            <a:r>
              <a:rPr lang="en-US" altLang="en-US" sz="2400">
                <a:latin typeface="Times New Roman" panose="02020603050405020304" pitchFamily="18" charset="0"/>
              </a:rPr>
              <a:t>the safety and health </a:t>
            </a:r>
            <a:r>
              <a:rPr lang="en-US" altLang="en-US" sz="2400" b="1">
                <a:solidFill>
                  <a:srgbClr val="0000CC"/>
                </a:solidFill>
                <a:latin typeface="Times New Roman" panose="02020603050405020304" pitchFamily="18" charset="0"/>
              </a:rPr>
              <a:t>incentive and recognition program </a:t>
            </a:r>
            <a:r>
              <a:rPr lang="en-US" altLang="en-US" sz="2400">
                <a:latin typeface="Times New Roman" panose="02020603050405020304" pitchFamily="18" charset="0"/>
              </a:rPr>
              <a:t>by completing the following 6 page element/checklist and questions at your next meeting.  </a:t>
            </a:r>
          </a:p>
          <a:p>
            <a:pPr lvl="2"/>
            <a:endParaRPr lang="en-US" altLang="en-US" sz="2400">
              <a:latin typeface="Times New Roman" panose="02020603050405020304" pitchFamily="18" charset="0"/>
            </a:endParaRPr>
          </a:p>
          <a:p>
            <a:pPr lvl="2"/>
            <a:r>
              <a:rPr lang="en-US" altLang="en-US" sz="2400">
                <a:latin typeface="Times New Roman" panose="02020603050405020304" pitchFamily="18" charset="0"/>
              </a:rPr>
              <a:t>	Don't answer with a yes/no response. Rate effectiveness with criteria like: </a:t>
            </a:r>
          </a:p>
          <a:p>
            <a:pPr lvl="2"/>
            <a:r>
              <a:rPr lang="en-US" altLang="en-US" sz="2400">
                <a:latin typeface="Times New Roman" panose="02020603050405020304" pitchFamily="18" charset="0"/>
              </a:rPr>
              <a:t>		0 = Not Present, </a:t>
            </a:r>
          </a:p>
          <a:p>
            <a:pPr lvl="2"/>
            <a:r>
              <a:rPr lang="en-US" altLang="en-US" sz="2400">
                <a:latin typeface="Times New Roman" panose="02020603050405020304" pitchFamily="18" charset="0"/>
              </a:rPr>
              <a:t>		1 = Dysfunctional</a:t>
            </a:r>
          </a:p>
          <a:p>
            <a:pPr lvl="2"/>
            <a:r>
              <a:rPr lang="en-US" altLang="en-US" sz="2400">
                <a:latin typeface="Times New Roman" panose="02020603050405020304" pitchFamily="18" charset="0"/>
              </a:rPr>
              <a:t>		2 = Less Than Adequate,</a:t>
            </a:r>
          </a:p>
          <a:p>
            <a:pPr lvl="2"/>
            <a:r>
              <a:rPr lang="en-US" altLang="en-US" sz="2400">
                <a:latin typeface="Times New Roman" panose="02020603050405020304" pitchFamily="18" charset="0"/>
              </a:rPr>
              <a:t>		3 = Adequate, </a:t>
            </a:r>
          </a:p>
          <a:p>
            <a:pPr lvl="2"/>
            <a:r>
              <a:rPr lang="en-US" altLang="en-US" sz="2400">
                <a:latin typeface="Times New Roman" panose="02020603050405020304" pitchFamily="18" charset="0"/>
              </a:rPr>
              <a:t>		4 = Robust</a:t>
            </a:r>
          </a:p>
          <a:p>
            <a:pPr lvl="2"/>
            <a:r>
              <a:rPr lang="en-US" altLang="en-US" sz="2400">
                <a:latin typeface="Times New Roman" panose="02020603050405020304" pitchFamily="18" charset="0"/>
              </a:rPr>
              <a:t>		5 = Excellent. </a:t>
            </a:r>
          </a:p>
        </p:txBody>
      </p:sp>
      <p:sp>
        <p:nvSpPr>
          <p:cNvPr id="184323" name="Text Box 3"/>
          <p:cNvSpPr txBox="1">
            <a:spLocks noChangeArrowheads="1"/>
          </p:cNvSpPr>
          <p:nvPr/>
        </p:nvSpPr>
        <p:spPr bwMode="auto">
          <a:xfrm>
            <a:off x="1100138" y="369888"/>
            <a:ext cx="6789737" cy="1077912"/>
          </a:xfrm>
          <a:prstGeom prst="rect">
            <a:avLst/>
          </a:prstGeom>
          <a:noFill/>
          <a:ln>
            <a:noFill/>
          </a:ln>
          <a:effectLst/>
          <a:extLst>
            <a:ext uri="{909E8E84-426E-40DD-AFC4-6F175D3DCCD1}">
              <a14:hiddenFill xmlns:a14="http://schemas.microsoft.com/office/drawing/2010/main">
                <a:solidFill>
                  <a:srgbClr val="990033"/>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sz="3200" b="1">
                <a:solidFill>
                  <a:srgbClr val="663300"/>
                </a:solidFill>
              </a:rPr>
              <a:t>INCENTIVES AND RECOGNITION</a:t>
            </a:r>
          </a:p>
          <a:p>
            <a:pPr algn="ctr"/>
            <a:r>
              <a:rPr lang="en-US" altLang="en-US" sz="3200" b="1">
                <a:solidFill>
                  <a:srgbClr val="663300"/>
                </a:solidFill>
              </a:rPr>
              <a:t>If you build it, they will come</a:t>
            </a:r>
          </a:p>
        </p:txBody>
      </p:sp>
      <p:sp>
        <p:nvSpPr>
          <p:cNvPr id="184324" name="TextBox 4"/>
          <p:cNvSpPr txBox="1">
            <a:spLocks noChangeArrowheads="1"/>
          </p:cNvSpPr>
          <p:nvPr/>
        </p:nvSpPr>
        <p:spPr bwMode="auto">
          <a:xfrm>
            <a:off x="38100" y="22225"/>
            <a:ext cx="1501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Pages 22 - 27</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277813" y="373063"/>
            <a:ext cx="858837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Arial" panose="020B0604020202020204" pitchFamily="34" charset="0"/>
              </a:defRPr>
            </a:lvl1pPr>
            <a:lvl2pPr marL="800100" indent="-342900">
              <a:defRPr sz="1400">
                <a:solidFill>
                  <a:schemeClr val="tx1"/>
                </a:solidFill>
                <a:latin typeface="Arial" panose="020B0604020202020204" pitchFamily="34" charset="0"/>
              </a:defRPr>
            </a:lvl2pPr>
            <a:lvl3pPr marL="1028700" indent="-1143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altLang="en-US" sz="3200" b="1">
                <a:solidFill>
                  <a:srgbClr val="003399"/>
                </a:solidFill>
              </a:rPr>
              <a:t>Incentive and Recognition Program Evaluation Checklist:  Take Home Exercise</a:t>
            </a:r>
            <a:endParaRPr lang="en-US" altLang="en-US" sz="2400">
              <a:solidFill>
                <a:srgbClr val="003399"/>
              </a:solidFill>
              <a:latin typeface="Times New Roman" panose="02020603050405020304" pitchFamily="18" charset="0"/>
            </a:endParaRPr>
          </a:p>
          <a:p>
            <a:endParaRPr lang="en-US" altLang="en-US" sz="2400">
              <a:latin typeface="Times New Roman" panose="02020603050405020304" pitchFamily="18" charset="0"/>
            </a:endParaRPr>
          </a:p>
        </p:txBody>
      </p:sp>
      <p:sp>
        <p:nvSpPr>
          <p:cNvPr id="186371" name="Content Placeholder 2"/>
          <p:cNvSpPr>
            <a:spLocks noGrp="1"/>
          </p:cNvSpPr>
          <p:nvPr>
            <p:ph idx="1"/>
          </p:nvPr>
        </p:nvSpPr>
        <p:spPr bwMode="auto">
          <a:xfrm>
            <a:off x="628650" y="1820863"/>
            <a:ext cx="7886700" cy="4351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Tx/>
              <a:buAutoNum type="arabicPeriod"/>
            </a:pPr>
            <a:r>
              <a:rPr lang="en-US" altLang="en-US" smtClean="0"/>
              <a:t>Formal Standards and Expectations</a:t>
            </a:r>
          </a:p>
          <a:p>
            <a:pPr marL="400050" lvl="1" indent="0">
              <a:buFontTx/>
              <a:buNone/>
            </a:pPr>
            <a:r>
              <a:rPr lang="en-US" altLang="en-US" smtClean="0">
                <a:solidFill>
                  <a:srgbClr val="0000CC"/>
                </a:solidFill>
              </a:rPr>
              <a:t>4 Check spots, 2 Questions to answer</a:t>
            </a:r>
          </a:p>
          <a:p>
            <a:pPr marL="457200" indent="-457200">
              <a:buFontTx/>
              <a:buAutoNum type="arabicPeriod"/>
            </a:pPr>
            <a:r>
              <a:rPr lang="en-US" altLang="en-US" smtClean="0"/>
              <a:t>Top Management Commitment</a:t>
            </a:r>
          </a:p>
          <a:p>
            <a:pPr marL="400050" lvl="1" indent="0">
              <a:buFontTx/>
              <a:buNone/>
            </a:pPr>
            <a:r>
              <a:rPr lang="en-US" altLang="en-US" smtClean="0">
                <a:solidFill>
                  <a:srgbClr val="0000CC"/>
                </a:solidFill>
              </a:rPr>
              <a:t>6 Check spots, 3 Questions to answer</a:t>
            </a:r>
          </a:p>
          <a:p>
            <a:pPr marL="457200" indent="-457200">
              <a:buFontTx/>
              <a:buAutoNum type="arabicPeriod"/>
            </a:pPr>
            <a:r>
              <a:rPr lang="en-US" altLang="en-US" smtClean="0"/>
              <a:t>An Effective Evaluation Process</a:t>
            </a:r>
          </a:p>
          <a:p>
            <a:pPr marL="400050" lvl="1" indent="0">
              <a:buFontTx/>
              <a:buNone/>
            </a:pPr>
            <a:r>
              <a:rPr lang="en-US" altLang="en-US" smtClean="0">
                <a:solidFill>
                  <a:srgbClr val="0000CC"/>
                </a:solidFill>
              </a:rPr>
              <a:t>8 Check spots, 3 Questions to answer</a:t>
            </a:r>
          </a:p>
          <a:p>
            <a:pPr marL="457200" indent="-457200">
              <a:buFontTx/>
              <a:buAutoNum type="arabicPeriod"/>
            </a:pPr>
            <a:r>
              <a:rPr lang="en-US" altLang="en-US" smtClean="0"/>
              <a:t>Application of Effective Consequences</a:t>
            </a:r>
          </a:p>
          <a:p>
            <a:pPr marL="400050" lvl="1" indent="0">
              <a:buFontTx/>
              <a:buNone/>
            </a:pPr>
            <a:r>
              <a:rPr lang="en-US" altLang="en-US" smtClean="0">
                <a:solidFill>
                  <a:srgbClr val="0000CC"/>
                </a:solidFill>
              </a:rPr>
              <a:t>10 Check spots, 1 Question to answer</a:t>
            </a:r>
          </a:p>
          <a:p>
            <a:pPr marL="457200" indent="-457200">
              <a:buFontTx/>
              <a:buAutoNum type="arabicPeriod"/>
            </a:pPr>
            <a:r>
              <a:rPr lang="en-US" altLang="en-US" smtClean="0"/>
              <a:t>Appropriate Application of Consequences</a:t>
            </a:r>
          </a:p>
          <a:p>
            <a:pPr marL="400050" lvl="1" indent="0">
              <a:buFontTx/>
              <a:buNone/>
            </a:pPr>
            <a:r>
              <a:rPr lang="en-US" altLang="en-US" smtClean="0">
                <a:solidFill>
                  <a:srgbClr val="0000CC"/>
                </a:solidFill>
              </a:rPr>
              <a:t>13 Check spots, 1 Question to answer</a:t>
            </a:r>
          </a:p>
          <a:p>
            <a:pPr marL="457200" indent="-457200">
              <a:buFontTx/>
              <a:buAutoNum type="arabicPeriod"/>
            </a:pPr>
            <a:r>
              <a:rPr lang="en-US" altLang="en-US" smtClean="0"/>
              <a:t>Evaluation of incentive/recognition system</a:t>
            </a:r>
          </a:p>
          <a:p>
            <a:pPr marL="400050" lvl="1" indent="0">
              <a:buFontTx/>
              <a:buNone/>
            </a:pPr>
            <a:r>
              <a:rPr lang="en-US" altLang="en-US" smtClean="0">
                <a:solidFill>
                  <a:srgbClr val="0000CC"/>
                </a:solidFill>
              </a:rPr>
              <a:t>8 Check spots, 2 Questions to answer</a:t>
            </a:r>
          </a:p>
        </p:txBody>
      </p:sp>
      <p:sp>
        <p:nvSpPr>
          <p:cNvPr id="186372" name="TextBox 4"/>
          <p:cNvSpPr txBox="1">
            <a:spLocks noChangeArrowheads="1"/>
          </p:cNvSpPr>
          <p:nvPr/>
        </p:nvSpPr>
        <p:spPr bwMode="auto">
          <a:xfrm>
            <a:off x="38100" y="22225"/>
            <a:ext cx="1501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Pages 22 - 27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2633663" y="1093788"/>
            <a:ext cx="3400425"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4000" b="1" i="1" u="sng">
                <a:solidFill>
                  <a:srgbClr val="A50021"/>
                </a:solidFill>
              </a:rPr>
              <a:t>Form Groups</a:t>
            </a:r>
            <a:endParaRPr lang="en-US" altLang="en-US" sz="2800" b="1" i="1" u="sng"/>
          </a:p>
          <a:p>
            <a:pPr>
              <a:lnSpc>
                <a:spcPct val="90000"/>
              </a:lnSpc>
            </a:pPr>
            <a:endParaRPr lang="en-US" altLang="en-US" sz="1800"/>
          </a:p>
        </p:txBody>
      </p:sp>
      <p:graphicFrame>
        <p:nvGraphicFramePr>
          <p:cNvPr id="49155" name="Object 4"/>
          <p:cNvGraphicFramePr>
            <a:graphicFrameLocks/>
          </p:cNvGraphicFramePr>
          <p:nvPr/>
        </p:nvGraphicFramePr>
        <p:xfrm>
          <a:off x="563563" y="812800"/>
          <a:ext cx="1584325" cy="3987800"/>
        </p:xfrm>
        <a:graphic>
          <a:graphicData uri="http://schemas.openxmlformats.org/presentationml/2006/ole">
            <mc:AlternateContent xmlns:mc="http://schemas.openxmlformats.org/markup-compatibility/2006">
              <mc:Choice xmlns:v="urn:schemas-microsoft-com:vml" Requires="v">
                <p:oleObj spid="_x0000_s49159" name="Clip" r:id="rId4" imgW="400050" imgH="2123980" progId="MS_ClipArt_Gallery.2">
                  <p:embed/>
                </p:oleObj>
              </mc:Choice>
              <mc:Fallback>
                <p:oleObj name="Clip" r:id="rId4" imgW="400050" imgH="2123980" progId="MS_ClipArt_Gallery.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563" y="812800"/>
                        <a:ext cx="1584325"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6" name="Object 5"/>
          <p:cNvGraphicFramePr>
            <a:graphicFrameLocks/>
          </p:cNvGraphicFramePr>
          <p:nvPr/>
        </p:nvGraphicFramePr>
        <p:xfrm>
          <a:off x="6324600" y="1524000"/>
          <a:ext cx="2459038" cy="1885950"/>
        </p:xfrm>
        <a:graphic>
          <a:graphicData uri="http://schemas.openxmlformats.org/presentationml/2006/ole">
            <mc:AlternateContent xmlns:mc="http://schemas.openxmlformats.org/markup-compatibility/2006">
              <mc:Choice xmlns:v="urn:schemas-microsoft-com:vml" Requires="v">
                <p:oleObj spid="_x0000_s49160" name="Clip" r:id="rId6" imgW="2123980" imgH="1923955" progId="MS_ClipArt_Gallery.2">
                  <p:embed/>
                </p:oleObj>
              </mc:Choice>
              <mc:Fallback>
                <p:oleObj name="Clip" r:id="rId6" imgW="2123980" imgH="1923955" progId="MS_ClipArt_Gallery.2">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1524000"/>
                        <a:ext cx="2459038"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57" name="Text Box 6"/>
          <p:cNvSpPr txBox="1">
            <a:spLocks noChangeArrowheads="1"/>
          </p:cNvSpPr>
          <p:nvPr/>
        </p:nvSpPr>
        <p:spPr bwMode="auto">
          <a:xfrm>
            <a:off x="2743200" y="1752600"/>
            <a:ext cx="426720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endParaRPr lang="en-US" altLang="en-US" sz="2800"/>
          </a:p>
          <a:p>
            <a:pPr>
              <a:lnSpc>
                <a:spcPct val="90000"/>
              </a:lnSpc>
            </a:pPr>
            <a:r>
              <a:rPr lang="en-US" altLang="en-US" sz="2800" b="1">
                <a:solidFill>
                  <a:srgbClr val="336600"/>
                </a:solidFill>
              </a:rPr>
              <a:t>Introductions</a:t>
            </a:r>
          </a:p>
          <a:p>
            <a:pPr>
              <a:lnSpc>
                <a:spcPct val="90000"/>
              </a:lnSpc>
            </a:pPr>
            <a:endParaRPr lang="en-US" altLang="en-US" sz="2800" b="1">
              <a:solidFill>
                <a:srgbClr val="336600"/>
              </a:solidFill>
            </a:endParaRPr>
          </a:p>
          <a:p>
            <a:pPr>
              <a:lnSpc>
                <a:spcPct val="90000"/>
              </a:lnSpc>
            </a:pPr>
            <a:r>
              <a:rPr lang="en-US" altLang="en-US" sz="2800" b="1">
                <a:solidFill>
                  <a:srgbClr val="333399"/>
                </a:solidFill>
              </a:rPr>
              <a:t>Elect a chairperson</a:t>
            </a:r>
          </a:p>
          <a:p>
            <a:pPr>
              <a:lnSpc>
                <a:spcPct val="90000"/>
              </a:lnSpc>
            </a:pPr>
            <a:endParaRPr lang="en-US" altLang="en-US" sz="2800" b="1">
              <a:solidFill>
                <a:srgbClr val="333399"/>
              </a:solidFill>
            </a:endParaRPr>
          </a:p>
          <a:p>
            <a:pPr>
              <a:lnSpc>
                <a:spcPct val="90000"/>
              </a:lnSpc>
            </a:pPr>
            <a:r>
              <a:rPr lang="en-US" altLang="en-US" sz="2800" b="1">
                <a:solidFill>
                  <a:srgbClr val="660033"/>
                </a:solidFill>
              </a:rPr>
              <a:t>Select a spokesperson</a:t>
            </a:r>
            <a:r>
              <a:rPr lang="en-US" altLang="en-US" sz="2800" b="1"/>
              <a:t>   	</a:t>
            </a:r>
          </a:p>
          <a:p>
            <a:pPr>
              <a:lnSpc>
                <a:spcPct val="90000"/>
              </a:lnSpc>
            </a:pPr>
            <a:r>
              <a:rPr lang="en-US" altLang="en-US" sz="2800" b="1">
                <a:solidFill>
                  <a:srgbClr val="006666"/>
                </a:solidFill>
              </a:rPr>
              <a:t>Name your corporation 	</a:t>
            </a:r>
          </a:p>
          <a:p>
            <a:pPr>
              <a:lnSpc>
                <a:spcPct val="90000"/>
              </a:lnSpc>
              <a:spcBef>
                <a:spcPct val="50000"/>
              </a:spcBef>
            </a:pPr>
            <a:endParaRPr lang="en-US" altLang="en-US"/>
          </a:p>
        </p:txBody>
      </p:sp>
      <p:sp>
        <p:nvSpPr>
          <p:cNvPr id="49158" name="TextBox 5"/>
          <p:cNvSpPr txBox="1">
            <a:spLocks noChangeArrowheads="1"/>
          </p:cNvSpPr>
          <p:nvPr/>
        </p:nvSpPr>
        <p:spPr bwMode="auto">
          <a:xfrm>
            <a:off x="136525" y="76200"/>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a:t>
            </a:r>
          </a:p>
        </p:txBody>
      </p:sp>
    </p:spTree>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1026"/>
          <p:cNvSpPr>
            <a:spLocks noChangeArrowheads="1"/>
          </p:cNvSpPr>
          <p:nvPr/>
        </p:nvSpPr>
        <p:spPr bwMode="auto">
          <a:xfrm>
            <a:off x="2362200" y="3581400"/>
            <a:ext cx="48768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spcBef>
                <a:spcPct val="50000"/>
              </a:spcBef>
            </a:pPr>
            <a:r>
              <a:rPr lang="en-US" altLang="en-US" sz="2800" b="1"/>
              <a:t>ELEMENT 3 –</a:t>
            </a:r>
            <a:r>
              <a:rPr lang="en-US" altLang="en-US" sz="2800" b="1">
                <a:solidFill>
                  <a:srgbClr val="CC3300"/>
                </a:solidFill>
              </a:rPr>
              <a:t> </a:t>
            </a:r>
          </a:p>
          <a:p>
            <a:pPr algn="ctr">
              <a:spcBef>
                <a:spcPct val="50000"/>
              </a:spcBef>
            </a:pPr>
            <a:r>
              <a:rPr lang="en-US" altLang="en-US" sz="2800" b="1">
                <a:solidFill>
                  <a:srgbClr val="CC3300"/>
                </a:solidFill>
              </a:rPr>
              <a:t>HAZARD IDENTIFICATION AND ASSESSMENT</a:t>
            </a:r>
          </a:p>
        </p:txBody>
      </p:sp>
      <p:pic>
        <p:nvPicPr>
          <p:cNvPr id="188419" name="Picture 1027" descr="BD05007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800" y="838200"/>
            <a:ext cx="29464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0" name="TextBox 1"/>
          <p:cNvSpPr txBox="1">
            <a:spLocks noChangeArrowheads="1"/>
          </p:cNvSpPr>
          <p:nvPr/>
        </p:nvSpPr>
        <p:spPr bwMode="auto">
          <a:xfrm>
            <a:off x="1676400" y="5383213"/>
            <a:ext cx="586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400" b="1"/>
              <a:t>NOTE: </a:t>
            </a:r>
            <a:r>
              <a:rPr lang="en-US" altLang="en-US" sz="2400"/>
              <a:t> There is a LOT to this element, and it takes management leadership and worker participation to be successful</a:t>
            </a:r>
          </a:p>
        </p:txBody>
      </p:sp>
      <p:sp>
        <p:nvSpPr>
          <p:cNvPr id="188421" name="TextBox 5"/>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28</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ext Box 4"/>
          <p:cNvSpPr txBox="1">
            <a:spLocks noChangeArrowheads="1"/>
          </p:cNvSpPr>
          <p:nvPr/>
        </p:nvSpPr>
        <p:spPr bwMode="auto">
          <a:xfrm>
            <a:off x="101600" y="407988"/>
            <a:ext cx="8907463" cy="3478212"/>
          </a:xfrm>
          <a:prstGeom prst="rect">
            <a:avLst/>
          </a:prstGeom>
          <a:solidFill>
            <a:srgbClr val="FFFFCC"/>
          </a:solidFill>
          <a:ln w="9525">
            <a:solidFill>
              <a:schemeClr val="tx1"/>
            </a:solidFill>
            <a:miter lim="800000"/>
            <a:headEnd type="none" w="sm" len="sm"/>
            <a:tailEnd type="none" w="sm" len="sm"/>
          </a:ln>
          <a:effectLst>
            <a:outerShdw dist="35921" dir="2700000" algn="ctr" rotWithShape="0">
              <a:schemeClr val="bg2"/>
            </a:outerShdw>
          </a:effec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800" b="1"/>
              <a:t>OAR 437-001-0760(7) Inspections. </a:t>
            </a:r>
          </a:p>
          <a:p>
            <a:r>
              <a:rPr lang="en-US" altLang="en-US" sz="2400">
                <a:solidFill>
                  <a:srgbClr val="660066"/>
                </a:solidFill>
              </a:rPr>
              <a:t>(a)	All places of employment must be inspected by a qualified person or persons as often as the type of operation or the character of the equipment requires. Defective equipment or unsafe conditions found by these inspections must be replaced or repaired or remedied promptly. </a:t>
            </a:r>
          </a:p>
          <a:p>
            <a:r>
              <a:rPr lang="en-US" altLang="en-US" sz="2400">
                <a:solidFill>
                  <a:srgbClr val="660066"/>
                </a:solidFill>
              </a:rPr>
              <a:t>(b)	Wherever required in this safety code, a written and dated 	report, signed by the person or persons making the inspection, must be kept. …</a:t>
            </a:r>
          </a:p>
        </p:txBody>
      </p:sp>
      <p:sp>
        <p:nvSpPr>
          <p:cNvPr id="189443" name="TextBox 1"/>
          <p:cNvSpPr txBox="1">
            <a:spLocks noChangeArrowheads="1"/>
          </p:cNvSpPr>
          <p:nvPr/>
        </p:nvSpPr>
        <p:spPr bwMode="auto">
          <a:xfrm>
            <a:off x="457200" y="3810000"/>
            <a:ext cx="3524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800">
                <a:solidFill>
                  <a:srgbClr val="660066"/>
                </a:solidFill>
              </a:rPr>
              <a:t>Who should inspect?</a:t>
            </a:r>
          </a:p>
        </p:txBody>
      </p:sp>
      <p:sp>
        <p:nvSpPr>
          <p:cNvPr id="189444" name="TextBox 5"/>
          <p:cNvSpPr txBox="1">
            <a:spLocks noChangeArrowheads="1"/>
          </p:cNvSpPr>
          <p:nvPr/>
        </p:nvSpPr>
        <p:spPr bwMode="auto">
          <a:xfrm>
            <a:off x="444500" y="5167313"/>
            <a:ext cx="200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800">
                <a:solidFill>
                  <a:srgbClr val="660066"/>
                </a:solidFill>
              </a:rPr>
              <a:t>How often?</a:t>
            </a:r>
          </a:p>
        </p:txBody>
      </p:sp>
      <p:sp>
        <p:nvSpPr>
          <p:cNvPr id="3" name="TextBox 2"/>
          <p:cNvSpPr txBox="1">
            <a:spLocks noChangeArrowheads="1"/>
          </p:cNvSpPr>
          <p:nvPr/>
        </p:nvSpPr>
        <p:spPr bwMode="auto">
          <a:xfrm>
            <a:off x="1203325" y="5638800"/>
            <a:ext cx="68214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600">
                <a:solidFill>
                  <a:schemeClr val="accent1"/>
                </a:solidFill>
              </a:rPr>
              <a:t>As often as deemed necessary!  </a:t>
            </a:r>
          </a:p>
          <a:p>
            <a:r>
              <a:rPr lang="en-US" altLang="en-US" sz="1600">
                <a:solidFill>
                  <a:schemeClr val="accent1"/>
                </a:solidFill>
              </a:rPr>
              <a:t>Construction weekly, general industry at least monthly</a:t>
            </a:r>
          </a:p>
          <a:p>
            <a:r>
              <a:rPr lang="en-US" altLang="en-US" sz="1600">
                <a:solidFill>
                  <a:schemeClr val="accent1"/>
                </a:solidFill>
              </a:rPr>
              <a:t>Supervisors should do at least a monthly (preferably weekly) inspection.  </a:t>
            </a:r>
          </a:p>
          <a:p>
            <a:r>
              <a:rPr lang="en-US" altLang="en-US" sz="1600">
                <a:solidFill>
                  <a:schemeClr val="accent1"/>
                </a:solidFill>
              </a:rPr>
              <a:t>The Safety Committee is required to do a quarterly inspection.</a:t>
            </a:r>
          </a:p>
        </p:txBody>
      </p:sp>
      <p:sp>
        <p:nvSpPr>
          <p:cNvPr id="8" name="TextBox 7"/>
          <p:cNvSpPr txBox="1">
            <a:spLocks noChangeArrowheads="1"/>
          </p:cNvSpPr>
          <p:nvPr/>
        </p:nvSpPr>
        <p:spPr bwMode="auto">
          <a:xfrm>
            <a:off x="1295400" y="4327525"/>
            <a:ext cx="6838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600">
                <a:solidFill>
                  <a:schemeClr val="accent1"/>
                </a:solidFill>
              </a:rPr>
              <a:t>The employer is required to.  Management should inspect periodically.</a:t>
            </a:r>
          </a:p>
          <a:p>
            <a:r>
              <a:rPr lang="en-US" altLang="en-US" sz="1600">
                <a:solidFill>
                  <a:schemeClr val="accent1"/>
                </a:solidFill>
              </a:rPr>
              <a:t>Supervisors should inspect to keep tabs on the areas under their control.  </a:t>
            </a:r>
          </a:p>
          <a:p>
            <a:r>
              <a:rPr lang="en-US" altLang="en-US" sz="1600">
                <a:solidFill>
                  <a:schemeClr val="accent1"/>
                </a:solidFill>
              </a:rPr>
              <a:t>The Safety Committee is required to inspect the entire workplace.</a:t>
            </a:r>
          </a:p>
        </p:txBody>
      </p:sp>
      <p:sp>
        <p:nvSpPr>
          <p:cNvPr id="189447" name="TextBox 8"/>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28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9" name="Rectangle 3"/>
          <p:cNvSpPr>
            <a:spLocks noGrp="1" noChangeArrowheads="1"/>
          </p:cNvSpPr>
          <p:nvPr>
            <p:ph idx="1"/>
          </p:nvPr>
        </p:nvSpPr>
        <p:spPr>
          <a:xfrm>
            <a:off x="228600" y="1143000"/>
            <a:ext cx="5181600" cy="5257800"/>
          </a:xfrm>
        </p:spPr>
        <p:txBody>
          <a:bodyPr>
            <a:normAutofit fontScale="92500" lnSpcReduction="10000"/>
          </a:bodyPr>
          <a:lstStyle/>
          <a:p>
            <a:pPr marL="609600" indent="-609600" eaLnBrk="1" fontAlgn="auto" hangingPunct="1">
              <a:spcAft>
                <a:spcPts val="0"/>
              </a:spcAft>
              <a:buFontTx/>
              <a:buNone/>
              <a:defRPr/>
            </a:pPr>
            <a:endParaRPr lang="en-US" dirty="0" smtClean="0"/>
          </a:p>
          <a:p>
            <a:pPr marL="990600" lvl="1" indent="-533400" eaLnBrk="1" fontAlgn="auto" hangingPunct="1">
              <a:spcBef>
                <a:spcPts val="324"/>
              </a:spcBef>
              <a:spcAft>
                <a:spcPts val="0"/>
              </a:spcAft>
              <a:buFontTx/>
              <a:buNone/>
              <a:defRPr/>
            </a:pPr>
            <a:r>
              <a:rPr lang="en-US" sz="2600" dirty="0" smtClean="0">
                <a:solidFill>
                  <a:srgbClr val="0000FF"/>
                </a:solidFill>
              </a:rPr>
              <a:t>Effective safety and health </a:t>
            </a:r>
          </a:p>
          <a:p>
            <a:pPr marL="990600" lvl="1" indent="-533400" eaLnBrk="1" fontAlgn="auto" hangingPunct="1">
              <a:spcBef>
                <a:spcPts val="324"/>
              </a:spcBef>
              <a:spcAft>
                <a:spcPts val="0"/>
              </a:spcAft>
              <a:buFontTx/>
              <a:buNone/>
              <a:defRPr/>
            </a:pPr>
            <a:r>
              <a:rPr lang="en-US" sz="2600" dirty="0" smtClean="0">
                <a:solidFill>
                  <a:srgbClr val="0000FF"/>
                </a:solidFill>
              </a:rPr>
              <a:t>	management</a:t>
            </a:r>
            <a:r>
              <a:rPr lang="en-US" sz="2600" dirty="0" smtClean="0"/>
              <a:t> must begin with a </a:t>
            </a:r>
            <a:r>
              <a:rPr lang="en-US" sz="2600" dirty="0" smtClean="0">
                <a:solidFill>
                  <a:srgbClr val="FF0000"/>
                </a:solidFill>
              </a:rPr>
              <a:t>thorough understanding of all potentially hazardous situations</a:t>
            </a:r>
            <a:r>
              <a:rPr lang="en-US" sz="2600" dirty="0" smtClean="0"/>
              <a:t> to which employees may be exposed					</a:t>
            </a:r>
          </a:p>
          <a:p>
            <a:pPr marL="990600" lvl="1" indent="-533400" eaLnBrk="1" fontAlgn="auto" hangingPunct="1">
              <a:spcBef>
                <a:spcPts val="324"/>
              </a:spcBef>
              <a:spcAft>
                <a:spcPts val="0"/>
              </a:spcAft>
              <a:buFontTx/>
              <a:buNone/>
              <a:defRPr/>
            </a:pPr>
            <a:r>
              <a:rPr lang="en-US" sz="2600" dirty="0" smtClean="0">
                <a:solidFill>
                  <a:srgbClr val="0000FF"/>
                </a:solidFill>
              </a:rPr>
              <a:t>Every worksite and task needs to be reviewed</a:t>
            </a:r>
            <a:r>
              <a:rPr lang="en-US" sz="2600" dirty="0" smtClean="0"/>
              <a:t> to </a:t>
            </a:r>
            <a:r>
              <a:rPr lang="en-US" sz="2600" dirty="0" smtClean="0">
                <a:solidFill>
                  <a:srgbClr val="FF0000"/>
                </a:solidFill>
              </a:rPr>
              <a:t>identify hazards and potential hazards to the workers</a:t>
            </a:r>
            <a:r>
              <a:rPr lang="en-US" sz="2600" dirty="0" smtClean="0"/>
              <a:t>.  This goes far beyond a simple safety review of the work to be performed.</a:t>
            </a:r>
          </a:p>
        </p:txBody>
      </p:sp>
      <p:sp>
        <p:nvSpPr>
          <p:cNvPr id="191491" name="Rectangle 2"/>
          <p:cNvSpPr>
            <a:spLocks noGrp="1" noChangeArrowheads="1"/>
          </p:cNvSpPr>
          <p:nvPr>
            <p:ph type="title"/>
          </p:nvPr>
        </p:nvSpPr>
        <p:spPr bwMode="auto">
          <a:xfrm>
            <a:off x="762000" y="152400"/>
            <a:ext cx="5943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Worksite Analysis </a:t>
            </a:r>
            <a:r>
              <a:rPr lang="en-US" altLang="en-US" sz="2800" smtClean="0"/>
              <a:t>Anticipating &amp; Detecting Hazards</a:t>
            </a:r>
            <a:endParaRPr lang="en-US" altLang="en-US" sz="2000" smtClean="0"/>
          </a:p>
        </p:txBody>
      </p:sp>
      <p:graphicFrame>
        <p:nvGraphicFramePr>
          <p:cNvPr id="191492" name="Object 4"/>
          <p:cNvGraphicFramePr>
            <a:graphicFrameLocks noChangeAspect="1"/>
          </p:cNvGraphicFramePr>
          <p:nvPr/>
        </p:nvGraphicFramePr>
        <p:xfrm>
          <a:off x="5257800" y="1143000"/>
          <a:ext cx="3800475" cy="3810000"/>
        </p:xfrm>
        <a:graphic>
          <a:graphicData uri="http://schemas.openxmlformats.org/presentationml/2006/ole">
            <mc:AlternateContent xmlns:mc="http://schemas.openxmlformats.org/markup-compatibility/2006">
              <mc:Choice xmlns:v="urn:schemas-microsoft-com:vml" Requires="v">
                <p:oleObj spid="_x0000_s191494" name="Photo Editor Photo" r:id="rId4" imgW="4334480" imgH="4342857" progId="">
                  <p:embed/>
                </p:oleObj>
              </mc:Choice>
              <mc:Fallback>
                <p:oleObj name="Photo Editor Photo" r:id="rId4" imgW="4334480" imgH="4342857"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143000"/>
                        <a:ext cx="38004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1493" name="TextBox 5"/>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28</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2" panose="05020102010507070707" pitchFamily="18" charset="2"/>
              <a:buNone/>
            </a:pPr>
            <a:endParaRPr lang="en-US" altLang="en-US" smtClean="0"/>
          </a:p>
          <a:p>
            <a:pPr eaLnBrk="1" hangingPunct="1">
              <a:buFont typeface="Wingdings 2" panose="05020102010507070707" pitchFamily="18" charset="2"/>
              <a:buNone/>
            </a:pPr>
            <a:r>
              <a:rPr lang="en-US" altLang="en-US" smtClean="0"/>
              <a:t>	</a:t>
            </a:r>
            <a:r>
              <a:rPr lang="en-US" altLang="en-US" sz="3600" smtClean="0"/>
              <a:t>A </a:t>
            </a:r>
            <a:r>
              <a:rPr lang="en-US" altLang="en-US" sz="3600" smtClean="0">
                <a:solidFill>
                  <a:srgbClr val="FF0000"/>
                </a:solidFill>
              </a:rPr>
              <a:t>workplace hazard </a:t>
            </a:r>
            <a:r>
              <a:rPr lang="en-US" altLang="en-US" sz="3600" smtClean="0"/>
              <a:t>is an unsafe condition or practice </a:t>
            </a:r>
            <a:r>
              <a:rPr lang="en-US" altLang="en-US" sz="3600" smtClean="0">
                <a:solidFill>
                  <a:srgbClr val="009900"/>
                </a:solidFill>
              </a:rPr>
              <a:t>(or combination of the two)</a:t>
            </a:r>
            <a:r>
              <a:rPr lang="en-US" altLang="en-US" sz="3600" smtClean="0"/>
              <a:t> </a:t>
            </a:r>
            <a:r>
              <a:rPr lang="en-US" altLang="en-US" sz="3600" smtClean="0">
                <a:solidFill>
                  <a:srgbClr val="0000FF"/>
                </a:solidFill>
              </a:rPr>
              <a:t>that could result in employee injury, illness or death.</a:t>
            </a:r>
          </a:p>
        </p:txBody>
      </p:sp>
      <p:sp>
        <p:nvSpPr>
          <p:cNvPr id="19353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FF0000"/>
                </a:solidFill>
              </a:rPr>
              <a:t>Hazard</a:t>
            </a:r>
            <a:r>
              <a:rPr lang="en-US" altLang="en-US" smtClean="0"/>
              <a:t> (Definition)</a:t>
            </a:r>
          </a:p>
        </p:txBody>
      </p:sp>
      <p:sp>
        <p:nvSpPr>
          <p:cNvPr id="193540" name="TextBox 4"/>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28</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6"/>
          <p:cNvSpPr>
            <a:spLocks noChangeArrowheads="1"/>
          </p:cNvSpPr>
          <p:nvPr/>
        </p:nvSpPr>
        <p:spPr bwMode="auto">
          <a:xfrm>
            <a:off x="2424113" y="2776538"/>
            <a:ext cx="5222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3200" b="1">
                <a:solidFill>
                  <a:srgbClr val="336600"/>
                </a:solidFill>
              </a:rPr>
              <a:t>M</a:t>
            </a:r>
          </a:p>
        </p:txBody>
      </p:sp>
      <p:sp>
        <p:nvSpPr>
          <p:cNvPr id="194563" name="Rectangle 7"/>
          <p:cNvSpPr>
            <a:spLocks noChangeArrowheads="1"/>
          </p:cNvSpPr>
          <p:nvPr/>
        </p:nvSpPr>
        <p:spPr bwMode="auto">
          <a:xfrm>
            <a:off x="6562725" y="3195638"/>
            <a:ext cx="4556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3200" b="1">
                <a:solidFill>
                  <a:srgbClr val="336600"/>
                </a:solidFill>
              </a:rPr>
              <a:t>E</a:t>
            </a:r>
          </a:p>
        </p:txBody>
      </p:sp>
      <p:sp>
        <p:nvSpPr>
          <p:cNvPr id="194564" name="Rectangle 8"/>
          <p:cNvSpPr>
            <a:spLocks noChangeArrowheads="1"/>
          </p:cNvSpPr>
          <p:nvPr/>
        </p:nvSpPr>
        <p:spPr bwMode="auto">
          <a:xfrm>
            <a:off x="2649538" y="4148138"/>
            <a:ext cx="4556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3200" b="1">
                <a:solidFill>
                  <a:srgbClr val="336600"/>
                </a:solidFill>
              </a:rPr>
              <a:t>E</a:t>
            </a:r>
          </a:p>
        </p:txBody>
      </p:sp>
      <p:sp>
        <p:nvSpPr>
          <p:cNvPr id="194565" name="Rectangle 9"/>
          <p:cNvSpPr>
            <a:spLocks noChangeArrowheads="1"/>
          </p:cNvSpPr>
          <p:nvPr/>
        </p:nvSpPr>
        <p:spPr bwMode="auto">
          <a:xfrm>
            <a:off x="6145213" y="5133975"/>
            <a:ext cx="4556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3200" b="1">
                <a:solidFill>
                  <a:srgbClr val="336600"/>
                </a:solidFill>
              </a:rPr>
              <a:t>E</a:t>
            </a:r>
          </a:p>
        </p:txBody>
      </p:sp>
      <p:sp>
        <p:nvSpPr>
          <p:cNvPr id="194566" name="Rectangle 10"/>
          <p:cNvSpPr>
            <a:spLocks noChangeArrowheads="1"/>
          </p:cNvSpPr>
          <p:nvPr/>
        </p:nvSpPr>
        <p:spPr bwMode="auto">
          <a:xfrm>
            <a:off x="549275" y="739775"/>
            <a:ext cx="7993063"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2800" b="1" i="1">
                <a:solidFill>
                  <a:srgbClr val="333399"/>
                </a:solidFill>
              </a:rPr>
              <a:t>What are the four categories of hazards in the workplace?</a:t>
            </a:r>
            <a:r>
              <a:rPr lang="en-US" altLang="en-US" sz="2800" i="1">
                <a:solidFill>
                  <a:srgbClr val="333399"/>
                </a:solidFill>
              </a:rPr>
              <a:t>  </a:t>
            </a:r>
          </a:p>
        </p:txBody>
      </p:sp>
      <p:pic>
        <p:nvPicPr>
          <p:cNvPr id="194567" name="Picture 11" descr="na0168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3" y="4100513"/>
            <a:ext cx="228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8" name="Picture 12" descr="BD1049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5113" y="3867150"/>
            <a:ext cx="27432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9" name="Picture 13" descr="BD10491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713" y="2251075"/>
            <a:ext cx="2058987"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70" name="Picture 14" descr="j02450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4113" y="2459038"/>
            <a:ext cx="1600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71" name="Text Box 16"/>
          <p:cNvSpPr txBox="1">
            <a:spLocks noChangeArrowheads="1"/>
          </p:cNvSpPr>
          <p:nvPr/>
        </p:nvSpPr>
        <p:spPr bwMode="auto">
          <a:xfrm>
            <a:off x="2801938" y="2882900"/>
            <a:ext cx="14319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2800" b="1" i="1">
                <a:solidFill>
                  <a:srgbClr val="800000"/>
                </a:solidFill>
              </a:rPr>
              <a:t>aterials</a:t>
            </a:r>
          </a:p>
        </p:txBody>
      </p:sp>
      <p:sp>
        <p:nvSpPr>
          <p:cNvPr id="194572" name="Text Box 17"/>
          <p:cNvSpPr txBox="1">
            <a:spLocks noChangeArrowheads="1"/>
          </p:cNvSpPr>
          <p:nvPr/>
        </p:nvSpPr>
        <p:spPr bwMode="auto">
          <a:xfrm>
            <a:off x="2916238" y="4237038"/>
            <a:ext cx="21224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2800" b="1" i="1">
                <a:solidFill>
                  <a:srgbClr val="800000"/>
                </a:solidFill>
              </a:rPr>
              <a:t>nvironment</a:t>
            </a:r>
          </a:p>
        </p:txBody>
      </p:sp>
      <p:sp>
        <p:nvSpPr>
          <p:cNvPr id="194573" name="Text Box 18"/>
          <p:cNvSpPr txBox="1">
            <a:spLocks noChangeArrowheads="1"/>
          </p:cNvSpPr>
          <p:nvPr/>
        </p:nvSpPr>
        <p:spPr bwMode="auto">
          <a:xfrm>
            <a:off x="6411913" y="5233988"/>
            <a:ext cx="18272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2800" b="1" i="1">
                <a:solidFill>
                  <a:srgbClr val="800000"/>
                </a:solidFill>
              </a:rPr>
              <a:t>mployees</a:t>
            </a:r>
          </a:p>
        </p:txBody>
      </p:sp>
      <p:sp>
        <p:nvSpPr>
          <p:cNvPr id="194574" name="Text Box 19"/>
          <p:cNvSpPr txBox="1">
            <a:spLocks noChangeArrowheads="1"/>
          </p:cNvSpPr>
          <p:nvPr/>
        </p:nvSpPr>
        <p:spPr bwMode="auto">
          <a:xfrm>
            <a:off x="6843713" y="3276600"/>
            <a:ext cx="17859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2800" b="1" i="1">
                <a:solidFill>
                  <a:srgbClr val="800000"/>
                </a:solidFill>
              </a:rPr>
              <a:t>quipment</a:t>
            </a:r>
          </a:p>
        </p:txBody>
      </p:sp>
      <p:sp>
        <p:nvSpPr>
          <p:cNvPr id="194575" name="TextBox 15"/>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28</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3352800" y="990600"/>
            <a:ext cx="5308600" cy="3216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25000"/>
              </a:spcBef>
              <a:buFontTx/>
              <a:buChar char="•"/>
            </a:pPr>
            <a:r>
              <a:rPr lang="en-US" altLang="en-US" sz="2000" b="1">
                <a:solidFill>
                  <a:srgbClr val="006666"/>
                </a:solidFill>
              </a:rPr>
              <a:t>Conditions account for _____ % of all workplace accidents. </a:t>
            </a:r>
          </a:p>
          <a:p>
            <a:pPr>
              <a:spcBef>
                <a:spcPct val="25000"/>
              </a:spcBef>
              <a:buFontTx/>
              <a:buChar char="•"/>
            </a:pPr>
            <a:endParaRPr lang="en-US" altLang="en-US" sz="2000" b="1">
              <a:solidFill>
                <a:srgbClr val="006666"/>
              </a:solidFill>
            </a:endParaRPr>
          </a:p>
          <a:p>
            <a:pPr>
              <a:spcBef>
                <a:spcPct val="25000"/>
              </a:spcBef>
              <a:buFontTx/>
              <a:buChar char="•"/>
            </a:pPr>
            <a:r>
              <a:rPr lang="en-US" altLang="en-US" sz="2000" b="1">
                <a:solidFill>
                  <a:srgbClr val="993300"/>
                </a:solidFill>
              </a:rPr>
              <a:t>Behaviors account for _____ % of all workplace accidents.</a:t>
            </a:r>
          </a:p>
          <a:p>
            <a:pPr>
              <a:spcBef>
                <a:spcPct val="25000"/>
              </a:spcBef>
              <a:buFontTx/>
              <a:buChar char="•"/>
            </a:pPr>
            <a:endParaRPr lang="en-US" altLang="en-US" sz="2000" b="1">
              <a:solidFill>
                <a:srgbClr val="993300"/>
              </a:solidFill>
            </a:endParaRPr>
          </a:p>
          <a:p>
            <a:pPr>
              <a:spcBef>
                <a:spcPct val="25000"/>
              </a:spcBef>
              <a:buFontTx/>
              <a:buChar char="•"/>
            </a:pPr>
            <a:r>
              <a:rPr lang="en-US" altLang="en-US" sz="2000" b="1">
                <a:solidFill>
                  <a:srgbClr val="000080"/>
                </a:solidFill>
              </a:rPr>
              <a:t>Uncontrollable acts account for  ____ % of all workplace accidents.  </a:t>
            </a:r>
          </a:p>
          <a:p>
            <a:pPr>
              <a:spcBef>
                <a:spcPct val="25000"/>
              </a:spcBef>
            </a:pPr>
            <a:r>
              <a:rPr lang="en-US" altLang="en-US" sz="2000" b="1">
                <a:solidFill>
                  <a:srgbClr val="006666"/>
                </a:solidFill>
              </a:rPr>
              <a:t>    </a:t>
            </a:r>
          </a:p>
        </p:txBody>
      </p:sp>
      <p:pic>
        <p:nvPicPr>
          <p:cNvPr id="196611" name="Picture 3" descr="guard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2819400"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00" name="Text Box 4"/>
          <p:cNvSpPr txBox="1">
            <a:spLocks noChangeArrowheads="1"/>
          </p:cNvSpPr>
          <p:nvPr/>
        </p:nvSpPr>
        <p:spPr bwMode="auto">
          <a:xfrm>
            <a:off x="6654800" y="800100"/>
            <a:ext cx="409575"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3200" b="1">
                <a:solidFill>
                  <a:schemeClr val="accent1"/>
                </a:solidFill>
              </a:rPr>
              <a:t>3</a:t>
            </a:r>
          </a:p>
        </p:txBody>
      </p:sp>
      <p:sp>
        <p:nvSpPr>
          <p:cNvPr id="234501" name="Text Box 5"/>
          <p:cNvSpPr txBox="1">
            <a:spLocks noChangeArrowheads="1"/>
          </p:cNvSpPr>
          <p:nvPr/>
        </p:nvSpPr>
        <p:spPr bwMode="auto">
          <a:xfrm>
            <a:off x="6464300" y="1866900"/>
            <a:ext cx="635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3200" b="1">
                <a:solidFill>
                  <a:schemeClr val="accent1"/>
                </a:solidFill>
              </a:rPr>
              <a:t>95</a:t>
            </a:r>
          </a:p>
        </p:txBody>
      </p:sp>
      <p:sp>
        <p:nvSpPr>
          <p:cNvPr id="234502" name="Text Box 6"/>
          <p:cNvSpPr txBox="1">
            <a:spLocks noChangeArrowheads="1"/>
          </p:cNvSpPr>
          <p:nvPr/>
        </p:nvSpPr>
        <p:spPr bwMode="auto">
          <a:xfrm>
            <a:off x="7670800" y="2921000"/>
            <a:ext cx="409575"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3200" b="1">
                <a:solidFill>
                  <a:schemeClr val="accent1"/>
                </a:solidFill>
              </a:rPr>
              <a:t>2</a:t>
            </a:r>
          </a:p>
        </p:txBody>
      </p:sp>
      <p:sp>
        <p:nvSpPr>
          <p:cNvPr id="234503" name="Text Box 7"/>
          <p:cNvSpPr txBox="1">
            <a:spLocks noChangeArrowheads="1"/>
          </p:cNvSpPr>
          <p:nvPr/>
        </p:nvSpPr>
        <p:spPr bwMode="auto">
          <a:xfrm>
            <a:off x="381000" y="4114800"/>
            <a:ext cx="8305800" cy="1373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800" b="1">
                <a:solidFill>
                  <a:srgbClr val="660066"/>
                </a:solidFill>
              </a:rPr>
              <a:t>Conclusion:  The safety management system contributes to some degree to _____ % of the causes for all accidents in the workplace!</a:t>
            </a:r>
            <a:r>
              <a:rPr lang="en-US" altLang="en-US" sz="2800" b="1">
                <a:solidFill>
                  <a:srgbClr val="800000"/>
                </a:solidFill>
              </a:rPr>
              <a:t>  </a:t>
            </a:r>
          </a:p>
        </p:txBody>
      </p:sp>
      <p:sp>
        <p:nvSpPr>
          <p:cNvPr id="234504" name="Text Box 8"/>
          <p:cNvSpPr txBox="1">
            <a:spLocks noChangeArrowheads="1"/>
          </p:cNvSpPr>
          <p:nvPr/>
        </p:nvSpPr>
        <p:spPr bwMode="auto">
          <a:xfrm rot="-1075842">
            <a:off x="5715000" y="4191000"/>
            <a:ext cx="876300" cy="836613"/>
          </a:xfrm>
          <a:prstGeom prst="rect">
            <a:avLst/>
          </a:prstGeom>
          <a:solidFill>
            <a:srgbClr val="FFFFCC"/>
          </a:solidFill>
          <a:ln w="12700">
            <a:solidFill>
              <a:schemeClr val="tx1"/>
            </a:solidFill>
            <a:miter lim="800000"/>
            <a:headEnd type="none" w="sm" len="sm"/>
            <a:tailEnd type="none" w="sm" len="sm"/>
          </a:ln>
          <a:effectLst>
            <a:outerShdw dist="35921" dir="2700000" algn="ctr" rotWithShape="0">
              <a:schemeClr val="bg2"/>
            </a:outerShdw>
          </a:effec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4800" b="1">
                <a:solidFill>
                  <a:schemeClr val="accent1"/>
                </a:solidFill>
              </a:rPr>
              <a:t>98</a:t>
            </a:r>
          </a:p>
        </p:txBody>
      </p:sp>
      <p:sp>
        <p:nvSpPr>
          <p:cNvPr id="196617" name="Text Box 48"/>
          <p:cNvSpPr txBox="1">
            <a:spLocks noChangeArrowheads="1"/>
          </p:cNvSpPr>
          <p:nvPr/>
        </p:nvSpPr>
        <p:spPr bwMode="auto">
          <a:xfrm>
            <a:off x="2536825" y="6127750"/>
            <a:ext cx="3470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200">
                <a:latin typeface="Times New Roman" panose="02020603050405020304" pitchFamily="18" charset="0"/>
              </a:rPr>
              <a:t>  </a:t>
            </a:r>
            <a:r>
              <a:rPr lang="en-US" altLang="en-US" sz="1200" baseline="30000">
                <a:latin typeface="Times New Roman" panose="02020603050405020304" pitchFamily="18" charset="0"/>
              </a:rPr>
              <a:t>1</a:t>
            </a:r>
            <a:r>
              <a:rPr lang="en-US" altLang="en-US" sz="900">
                <a:latin typeface="Times New Roman" panose="02020603050405020304" pitchFamily="18" charset="0"/>
              </a:rPr>
              <a:t>Source: SAIF Corporation Lost Control Approach, Foundation, p. 9  </a:t>
            </a:r>
          </a:p>
        </p:txBody>
      </p:sp>
      <p:sp>
        <p:nvSpPr>
          <p:cNvPr id="196618" name="TextBox 10"/>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28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45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45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450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4503"/>
                                        </p:tgtEl>
                                        <p:attrNameLst>
                                          <p:attrName>style.visibility</p:attrName>
                                        </p:attrNameLst>
                                      </p:cBhvr>
                                      <p:to>
                                        <p:strVal val="visible"/>
                                      </p:to>
                                    </p:set>
                                    <p:anim calcmode="lin" valueType="num">
                                      <p:cBhvr additive="base">
                                        <p:cTn id="19" dur="500" fill="hold"/>
                                        <p:tgtEl>
                                          <p:spTgt spid="234503"/>
                                        </p:tgtEl>
                                        <p:attrNameLst>
                                          <p:attrName>ppt_x</p:attrName>
                                        </p:attrNameLst>
                                      </p:cBhvr>
                                      <p:tavLst>
                                        <p:tav tm="0">
                                          <p:val>
                                            <p:strVal val="0-#ppt_w/2"/>
                                          </p:val>
                                        </p:tav>
                                        <p:tav tm="100000">
                                          <p:val>
                                            <p:strVal val="#ppt_x"/>
                                          </p:val>
                                        </p:tav>
                                      </p:tavLst>
                                    </p:anim>
                                    <p:anim calcmode="lin" valueType="num">
                                      <p:cBhvr additive="base">
                                        <p:cTn id="20" dur="500" fill="hold"/>
                                        <p:tgtEl>
                                          <p:spTgt spid="23450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4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0" grpId="0"/>
      <p:bldP spid="234501" grpId="0"/>
      <p:bldP spid="234502" grpId="0"/>
      <p:bldP spid="234503" grpId="0" autoUpdateAnimBg="0"/>
      <p:bldP spid="23450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914400" y="1676400"/>
            <a:ext cx="396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457200" indent="-457200" defTabSz="903288">
              <a:defRPr sz="1400">
                <a:solidFill>
                  <a:schemeClr val="tx1"/>
                </a:solidFill>
                <a:latin typeface="Arial" panose="020B0604020202020204" pitchFamily="34" charset="0"/>
              </a:defRPr>
            </a:lvl1pPr>
            <a:lvl2pPr marL="977900" indent="-457200" defTabSz="903288">
              <a:defRPr sz="1400">
                <a:solidFill>
                  <a:schemeClr val="tx1"/>
                </a:solidFill>
                <a:latin typeface="Arial" panose="020B0604020202020204" pitchFamily="34" charset="0"/>
              </a:defRPr>
            </a:lvl2pPr>
            <a:lvl3pPr marL="1549400" indent="-457200" defTabSz="903288">
              <a:defRPr sz="1400">
                <a:solidFill>
                  <a:schemeClr val="tx1"/>
                </a:solidFill>
                <a:latin typeface="Arial" panose="020B0604020202020204" pitchFamily="34" charset="0"/>
              </a:defRPr>
            </a:lvl3pPr>
            <a:lvl4pPr marL="2120900" indent="-457200" defTabSz="903288">
              <a:defRPr sz="1400">
                <a:solidFill>
                  <a:schemeClr val="tx1"/>
                </a:solidFill>
                <a:latin typeface="Arial" panose="020B0604020202020204" pitchFamily="34" charset="0"/>
              </a:defRPr>
            </a:lvl4pPr>
            <a:lvl5pPr marL="2692400" indent="-457200" defTabSz="903288">
              <a:defRPr sz="1400">
                <a:solidFill>
                  <a:schemeClr val="tx1"/>
                </a:solidFill>
                <a:latin typeface="Arial" panose="020B0604020202020204" pitchFamily="34" charset="0"/>
              </a:defRPr>
            </a:lvl5pPr>
            <a:lvl6pPr marL="3149600" indent="-457200" defTabSz="903288" eaLnBrk="0" fontAlgn="base" hangingPunct="0">
              <a:spcBef>
                <a:spcPct val="0"/>
              </a:spcBef>
              <a:spcAft>
                <a:spcPct val="0"/>
              </a:spcAft>
              <a:defRPr sz="1400">
                <a:solidFill>
                  <a:schemeClr val="tx1"/>
                </a:solidFill>
                <a:latin typeface="Arial" panose="020B0604020202020204" pitchFamily="34" charset="0"/>
              </a:defRPr>
            </a:lvl6pPr>
            <a:lvl7pPr marL="3606800" indent="-457200" defTabSz="903288" eaLnBrk="0" fontAlgn="base" hangingPunct="0">
              <a:spcBef>
                <a:spcPct val="0"/>
              </a:spcBef>
              <a:spcAft>
                <a:spcPct val="0"/>
              </a:spcAft>
              <a:defRPr sz="1400">
                <a:solidFill>
                  <a:schemeClr val="tx1"/>
                </a:solidFill>
                <a:latin typeface="Arial" panose="020B0604020202020204" pitchFamily="34" charset="0"/>
              </a:defRPr>
            </a:lvl7pPr>
            <a:lvl8pPr marL="4064000" indent="-457200" defTabSz="903288" eaLnBrk="0" fontAlgn="base" hangingPunct="0">
              <a:spcBef>
                <a:spcPct val="0"/>
              </a:spcBef>
              <a:spcAft>
                <a:spcPct val="0"/>
              </a:spcAft>
              <a:defRPr sz="1400">
                <a:solidFill>
                  <a:schemeClr val="tx1"/>
                </a:solidFill>
                <a:latin typeface="Arial" panose="020B0604020202020204" pitchFamily="34" charset="0"/>
              </a:defRPr>
            </a:lvl8pPr>
            <a:lvl9pPr marL="4521200" indent="-457200" defTabSz="903288" eaLnBrk="0" fontAlgn="base" hangingPunct="0">
              <a:spcBef>
                <a:spcPct val="0"/>
              </a:spcBef>
              <a:spcAft>
                <a:spcPct val="0"/>
              </a:spcAft>
              <a:defRPr sz="1400">
                <a:solidFill>
                  <a:schemeClr val="tx1"/>
                </a:solidFill>
                <a:latin typeface="Arial" panose="020B0604020202020204" pitchFamily="34" charset="0"/>
              </a:defRPr>
            </a:lvl9pPr>
          </a:lstStyle>
          <a:p>
            <a:pPr>
              <a:lnSpc>
                <a:spcPct val="95000"/>
              </a:lnSpc>
              <a:spcBef>
                <a:spcPct val="50000"/>
              </a:spcBef>
              <a:spcAft>
                <a:spcPct val="50000"/>
              </a:spcAft>
            </a:pPr>
            <a:endParaRPr lang="en-US" altLang="en-US" sz="2400" b="1">
              <a:solidFill>
                <a:srgbClr val="003366"/>
              </a:solidFill>
            </a:endParaRPr>
          </a:p>
          <a:p>
            <a:pPr>
              <a:spcBef>
                <a:spcPct val="10000"/>
              </a:spcBef>
              <a:spcAft>
                <a:spcPct val="50000"/>
              </a:spcAft>
              <a:buFontTx/>
              <a:buAutoNum type="arabicPeriod"/>
            </a:pPr>
            <a:r>
              <a:rPr lang="en-US" altLang="en-US" sz="2400" b="1">
                <a:solidFill>
                  <a:srgbClr val="003366"/>
                </a:solidFill>
              </a:rPr>
              <a:t>Acceleration.  </a:t>
            </a:r>
          </a:p>
          <a:p>
            <a:pPr>
              <a:spcBef>
                <a:spcPct val="10000"/>
              </a:spcBef>
              <a:spcAft>
                <a:spcPct val="50000"/>
              </a:spcAft>
              <a:buFontTx/>
              <a:buAutoNum type="arabicPeriod"/>
            </a:pPr>
            <a:r>
              <a:rPr lang="en-US" altLang="en-US" sz="2400" b="1">
                <a:solidFill>
                  <a:srgbClr val="003366"/>
                </a:solidFill>
              </a:rPr>
              <a:t>Vibration/Noise.  </a:t>
            </a:r>
          </a:p>
          <a:p>
            <a:pPr>
              <a:spcBef>
                <a:spcPct val="10000"/>
              </a:spcBef>
              <a:spcAft>
                <a:spcPct val="50000"/>
              </a:spcAft>
              <a:buFontTx/>
              <a:buAutoNum type="arabicPeriod"/>
            </a:pPr>
            <a:r>
              <a:rPr lang="en-US" altLang="en-US" sz="2400" b="1">
                <a:solidFill>
                  <a:srgbClr val="003366"/>
                </a:solidFill>
              </a:rPr>
              <a:t>Toxics.    </a:t>
            </a:r>
          </a:p>
          <a:p>
            <a:pPr>
              <a:spcBef>
                <a:spcPct val="10000"/>
              </a:spcBef>
              <a:spcAft>
                <a:spcPct val="50000"/>
              </a:spcAft>
              <a:buFontTx/>
              <a:buAutoNum type="arabicPeriod"/>
            </a:pPr>
            <a:r>
              <a:rPr lang="en-US" altLang="en-US" sz="2400" b="1">
                <a:solidFill>
                  <a:srgbClr val="003366"/>
                </a:solidFill>
              </a:rPr>
              <a:t>Radiation.  </a:t>
            </a:r>
          </a:p>
          <a:p>
            <a:pPr>
              <a:spcBef>
                <a:spcPct val="10000"/>
              </a:spcBef>
              <a:spcAft>
                <a:spcPct val="50000"/>
              </a:spcAft>
              <a:buFontTx/>
              <a:buAutoNum type="arabicPeriod"/>
            </a:pPr>
            <a:r>
              <a:rPr lang="en-US" altLang="en-US" sz="2400" b="1">
                <a:solidFill>
                  <a:srgbClr val="003366"/>
                </a:solidFill>
              </a:rPr>
              <a:t>Ergonomics.  </a:t>
            </a:r>
          </a:p>
          <a:p>
            <a:pPr>
              <a:spcBef>
                <a:spcPct val="10000"/>
              </a:spcBef>
              <a:spcAft>
                <a:spcPct val="50000"/>
              </a:spcAft>
              <a:buFontTx/>
              <a:buAutoNum type="arabicPeriod"/>
            </a:pPr>
            <a:r>
              <a:rPr lang="en-US" altLang="en-US" sz="2400" b="1">
                <a:solidFill>
                  <a:srgbClr val="003366"/>
                </a:solidFill>
              </a:rPr>
              <a:t>Pressure.  </a:t>
            </a:r>
          </a:p>
          <a:p>
            <a:pPr>
              <a:spcBef>
                <a:spcPct val="10000"/>
              </a:spcBef>
              <a:spcAft>
                <a:spcPct val="50000"/>
              </a:spcAft>
              <a:buFontTx/>
              <a:buAutoNum type="arabicPeriod"/>
            </a:pPr>
            <a:r>
              <a:rPr lang="en-US" altLang="en-US" sz="2400" b="1">
                <a:solidFill>
                  <a:srgbClr val="003366"/>
                </a:solidFill>
              </a:rPr>
              <a:t>Mechanical.  </a:t>
            </a:r>
          </a:p>
        </p:txBody>
      </p:sp>
      <p:sp>
        <p:nvSpPr>
          <p:cNvPr id="198659" name="Rectangle 3"/>
          <p:cNvSpPr>
            <a:spLocks noChangeArrowheads="1"/>
          </p:cNvSpPr>
          <p:nvPr/>
        </p:nvSpPr>
        <p:spPr bwMode="auto">
          <a:xfrm>
            <a:off x="3200400" y="762000"/>
            <a:ext cx="5722938"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903288">
              <a:defRPr sz="1400">
                <a:solidFill>
                  <a:schemeClr val="tx1"/>
                </a:solidFill>
                <a:latin typeface="Arial" panose="020B0604020202020204" pitchFamily="34" charset="0"/>
              </a:defRPr>
            </a:lvl1pPr>
            <a:lvl2pPr marL="742950" indent="-285750" defTabSz="903288">
              <a:defRPr sz="1400">
                <a:solidFill>
                  <a:schemeClr val="tx1"/>
                </a:solidFill>
                <a:latin typeface="Arial" panose="020B0604020202020204" pitchFamily="34" charset="0"/>
              </a:defRPr>
            </a:lvl2pPr>
            <a:lvl3pPr marL="1143000" indent="-228600" defTabSz="903288">
              <a:defRPr sz="1400">
                <a:solidFill>
                  <a:schemeClr val="tx1"/>
                </a:solidFill>
                <a:latin typeface="Arial" panose="020B0604020202020204" pitchFamily="34" charset="0"/>
              </a:defRPr>
            </a:lvl3pPr>
            <a:lvl4pPr marL="1600200" indent="-228600" defTabSz="903288">
              <a:defRPr sz="1400">
                <a:solidFill>
                  <a:schemeClr val="tx1"/>
                </a:solidFill>
                <a:latin typeface="Arial" panose="020B0604020202020204" pitchFamily="34" charset="0"/>
              </a:defRPr>
            </a:lvl4pPr>
            <a:lvl5pPr marL="2057400" indent="-228600" defTabSz="903288">
              <a:defRPr sz="1400">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3200" b="1">
                <a:solidFill>
                  <a:srgbClr val="800000"/>
                </a:solidFill>
              </a:rPr>
              <a:t>Types of Workplace Hazards</a:t>
            </a:r>
          </a:p>
        </p:txBody>
      </p:sp>
      <p:pic>
        <p:nvPicPr>
          <p:cNvPr id="198660" name="Picture 4" descr="in0058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38163"/>
            <a:ext cx="2133600"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1" name="Text Box 5"/>
          <p:cNvSpPr txBox="1">
            <a:spLocks noChangeArrowheads="1"/>
          </p:cNvSpPr>
          <p:nvPr/>
        </p:nvSpPr>
        <p:spPr bwMode="auto">
          <a:xfrm>
            <a:off x="4724400" y="2286000"/>
            <a:ext cx="3733800" cy="4419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400">
                <a:solidFill>
                  <a:schemeClr val="tx1"/>
                </a:solidFill>
                <a:latin typeface="Arial" panose="020B0604020202020204" pitchFamily="34" charset="0"/>
              </a:defRPr>
            </a:lvl1pPr>
            <a:lvl2pPr marL="914400" indent="-457200">
              <a:defRPr sz="1400">
                <a:solidFill>
                  <a:schemeClr val="tx1"/>
                </a:solidFill>
                <a:latin typeface="Arial" panose="020B0604020202020204" pitchFamily="34" charset="0"/>
              </a:defRPr>
            </a:lvl2pPr>
            <a:lvl3pPr marL="1371600" indent="-457200">
              <a:defRPr sz="1400">
                <a:solidFill>
                  <a:schemeClr val="tx1"/>
                </a:solidFill>
                <a:latin typeface="Arial" panose="020B0604020202020204" pitchFamily="34" charset="0"/>
              </a:defRPr>
            </a:lvl3pPr>
            <a:lvl4pPr marL="1828800" indent="-457200">
              <a:defRPr sz="1400">
                <a:solidFill>
                  <a:schemeClr val="tx1"/>
                </a:solidFill>
                <a:latin typeface="Arial" panose="020B0604020202020204" pitchFamily="34" charset="0"/>
              </a:defRPr>
            </a:lvl4pPr>
            <a:lvl5pPr marL="2286000" indent="-457200">
              <a:defRPr sz="1400">
                <a:solidFill>
                  <a:schemeClr val="tx1"/>
                </a:solidFill>
                <a:latin typeface="Arial" panose="020B0604020202020204" pitchFamily="34" charset="0"/>
              </a:defRPr>
            </a:lvl5pPr>
            <a:lvl6pPr marL="2743200" indent="-457200" eaLnBrk="0" fontAlgn="base" hangingPunct="0">
              <a:spcBef>
                <a:spcPct val="0"/>
              </a:spcBef>
              <a:spcAft>
                <a:spcPct val="0"/>
              </a:spcAft>
              <a:defRPr sz="1400">
                <a:solidFill>
                  <a:schemeClr val="tx1"/>
                </a:solidFill>
                <a:latin typeface="Arial" panose="020B0604020202020204" pitchFamily="34" charset="0"/>
              </a:defRPr>
            </a:lvl6pPr>
            <a:lvl7pPr marL="3200400" indent="-457200" eaLnBrk="0" fontAlgn="base" hangingPunct="0">
              <a:spcBef>
                <a:spcPct val="0"/>
              </a:spcBef>
              <a:spcAft>
                <a:spcPct val="0"/>
              </a:spcAft>
              <a:defRPr sz="1400">
                <a:solidFill>
                  <a:schemeClr val="tx1"/>
                </a:solidFill>
                <a:latin typeface="Arial" panose="020B0604020202020204" pitchFamily="34" charset="0"/>
              </a:defRPr>
            </a:lvl7pPr>
            <a:lvl8pPr marL="3657600" indent="-457200" eaLnBrk="0" fontAlgn="base" hangingPunct="0">
              <a:spcBef>
                <a:spcPct val="0"/>
              </a:spcBef>
              <a:spcAft>
                <a:spcPct val="0"/>
              </a:spcAft>
              <a:defRPr sz="1400">
                <a:solidFill>
                  <a:schemeClr val="tx1"/>
                </a:solidFill>
                <a:latin typeface="Arial" panose="020B0604020202020204" pitchFamily="34" charset="0"/>
              </a:defRPr>
            </a:lvl8pPr>
            <a:lvl9pPr marL="4114800" indent="-457200" eaLnBrk="0" fontAlgn="base" hangingPunct="0">
              <a:spcBef>
                <a:spcPct val="0"/>
              </a:spcBef>
              <a:spcAft>
                <a:spcPct val="0"/>
              </a:spcAft>
              <a:defRPr sz="1400">
                <a:solidFill>
                  <a:schemeClr val="tx1"/>
                </a:solidFill>
                <a:latin typeface="Arial" panose="020B0604020202020204" pitchFamily="34" charset="0"/>
              </a:defRPr>
            </a:lvl9pPr>
          </a:lstStyle>
          <a:p>
            <a:pPr>
              <a:spcBef>
                <a:spcPct val="10000"/>
              </a:spcBef>
              <a:spcAft>
                <a:spcPct val="50000"/>
              </a:spcAft>
              <a:buFontTx/>
              <a:buAutoNum type="arabicPeriod" startAt="8"/>
            </a:pPr>
            <a:r>
              <a:rPr lang="en-US" altLang="en-US" sz="2400" b="1">
                <a:solidFill>
                  <a:srgbClr val="003366"/>
                </a:solidFill>
              </a:rPr>
              <a:t>Heat/Temperature.  </a:t>
            </a:r>
          </a:p>
          <a:p>
            <a:pPr>
              <a:spcBef>
                <a:spcPct val="10000"/>
              </a:spcBef>
              <a:spcAft>
                <a:spcPct val="50000"/>
              </a:spcAft>
              <a:buFontTx/>
              <a:buAutoNum type="arabicPeriod" startAt="8"/>
            </a:pPr>
            <a:r>
              <a:rPr lang="en-US" altLang="en-US" sz="2400" b="1">
                <a:solidFill>
                  <a:srgbClr val="003366"/>
                </a:solidFill>
              </a:rPr>
              <a:t>Flammability/Fire.  </a:t>
            </a:r>
          </a:p>
          <a:p>
            <a:pPr>
              <a:spcBef>
                <a:spcPct val="10000"/>
              </a:spcBef>
              <a:spcAft>
                <a:spcPct val="50000"/>
              </a:spcAft>
              <a:buFontTx/>
              <a:buAutoNum type="arabicPeriod" startAt="8"/>
            </a:pPr>
            <a:r>
              <a:rPr lang="en-US" altLang="en-US" sz="2400" b="1">
                <a:solidFill>
                  <a:srgbClr val="003366"/>
                </a:solidFill>
              </a:rPr>
              <a:t>Explosives.  </a:t>
            </a:r>
          </a:p>
          <a:p>
            <a:pPr>
              <a:spcBef>
                <a:spcPct val="10000"/>
              </a:spcBef>
              <a:spcAft>
                <a:spcPct val="50000"/>
              </a:spcAft>
              <a:buFontTx/>
              <a:buAutoNum type="arabicPeriod" startAt="8"/>
            </a:pPr>
            <a:r>
              <a:rPr lang="en-US" altLang="en-US" sz="2400" b="1">
                <a:solidFill>
                  <a:srgbClr val="003366"/>
                </a:solidFill>
              </a:rPr>
              <a:t>Electrical contact.  </a:t>
            </a:r>
          </a:p>
          <a:p>
            <a:pPr>
              <a:spcBef>
                <a:spcPct val="10000"/>
              </a:spcBef>
              <a:spcAft>
                <a:spcPct val="50000"/>
              </a:spcAft>
              <a:buFontTx/>
              <a:buAutoNum type="arabicPeriod" startAt="8"/>
            </a:pPr>
            <a:r>
              <a:rPr lang="en-US" altLang="en-US" sz="2400" b="1">
                <a:solidFill>
                  <a:srgbClr val="003366"/>
                </a:solidFill>
              </a:rPr>
              <a:t>Chemical reactions.  </a:t>
            </a:r>
          </a:p>
          <a:p>
            <a:pPr>
              <a:spcBef>
                <a:spcPct val="10000"/>
              </a:spcBef>
              <a:spcAft>
                <a:spcPct val="50000"/>
              </a:spcAft>
              <a:buFontTx/>
              <a:buAutoNum type="arabicPeriod" startAt="8"/>
            </a:pPr>
            <a:r>
              <a:rPr lang="en-US" altLang="en-US" sz="2400" b="1">
                <a:solidFill>
                  <a:srgbClr val="003366"/>
                </a:solidFill>
              </a:rPr>
              <a:t>Biologicals.  </a:t>
            </a:r>
          </a:p>
          <a:p>
            <a:pPr>
              <a:spcBef>
                <a:spcPct val="10000"/>
              </a:spcBef>
              <a:spcAft>
                <a:spcPct val="50000"/>
              </a:spcAft>
              <a:buFontTx/>
              <a:buAutoNum type="arabicPeriod" startAt="8"/>
            </a:pPr>
            <a:r>
              <a:rPr lang="en-US" altLang="en-US" sz="2400" b="1">
                <a:solidFill>
                  <a:srgbClr val="003366"/>
                </a:solidFill>
              </a:rPr>
              <a:t>Workplace Violence.  </a:t>
            </a:r>
          </a:p>
          <a:p>
            <a:pPr>
              <a:spcBef>
                <a:spcPct val="50000"/>
              </a:spcBef>
              <a:buFontTx/>
              <a:buAutoNum type="arabicPeriod" startAt="5"/>
            </a:pPr>
            <a:endParaRPr lang="en-US" altLang="en-US" sz="1200" b="1">
              <a:solidFill>
                <a:srgbClr val="003366"/>
              </a:solidFill>
            </a:endParaRPr>
          </a:p>
        </p:txBody>
      </p:sp>
      <p:sp>
        <p:nvSpPr>
          <p:cNvPr id="198662" name="TextBox 6"/>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29</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descr="j028278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22352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7" name="Text Box 3"/>
          <p:cNvSpPr txBox="1">
            <a:spLocks noChangeArrowheads="1"/>
          </p:cNvSpPr>
          <p:nvPr/>
        </p:nvSpPr>
        <p:spPr bwMode="auto">
          <a:xfrm>
            <a:off x="3124200" y="1752600"/>
            <a:ext cx="4694238"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800" b="1">
                <a:solidFill>
                  <a:srgbClr val="660066"/>
                </a:solidFill>
              </a:rPr>
              <a:t>1. </a:t>
            </a:r>
            <a:r>
              <a:rPr lang="en-US" altLang="en-US" sz="2800" b="1" u="sng">
                <a:solidFill>
                  <a:srgbClr val="660066"/>
                </a:solidFill>
              </a:rPr>
              <a:t>Walkaround Inspections</a:t>
            </a:r>
            <a:endParaRPr lang="en-US" altLang="en-US" sz="2800"/>
          </a:p>
        </p:txBody>
      </p:sp>
      <p:sp>
        <p:nvSpPr>
          <p:cNvPr id="200708" name="Text Box 4"/>
          <p:cNvSpPr txBox="1">
            <a:spLocks noChangeArrowheads="1"/>
          </p:cNvSpPr>
          <p:nvPr/>
        </p:nvSpPr>
        <p:spPr bwMode="auto">
          <a:xfrm>
            <a:off x="609600" y="3200400"/>
            <a:ext cx="7696200" cy="3195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688975" indent="-231775">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400" b="1">
                <a:solidFill>
                  <a:srgbClr val="660033"/>
                </a:solidFill>
              </a:rPr>
              <a:t>How to develop an effective inspection checklist.</a:t>
            </a:r>
          </a:p>
          <a:p>
            <a:pPr lvl="1">
              <a:spcBef>
                <a:spcPct val="50000"/>
              </a:spcBef>
              <a:buFontTx/>
              <a:buChar char="•"/>
            </a:pPr>
            <a:r>
              <a:rPr lang="en-US" altLang="en-US" sz="2400" b="1">
                <a:solidFill>
                  <a:srgbClr val="000066"/>
                </a:solidFill>
              </a:rPr>
              <a:t>Determine applicable state safety &amp; health rules for the workplace.  </a:t>
            </a:r>
          </a:p>
          <a:p>
            <a:pPr lvl="1">
              <a:spcBef>
                <a:spcPct val="50000"/>
              </a:spcBef>
              <a:buFontTx/>
              <a:buChar char="•"/>
            </a:pPr>
            <a:r>
              <a:rPr lang="en-US" altLang="en-US" sz="2400" b="1">
                <a:solidFill>
                  <a:srgbClr val="000066"/>
                </a:solidFill>
              </a:rPr>
              <a:t>Review rules and use those you feel apply to your workplace.     </a:t>
            </a:r>
            <a:endParaRPr lang="en-US" altLang="en-US" sz="2400">
              <a:solidFill>
                <a:srgbClr val="000066"/>
              </a:solidFill>
            </a:endParaRPr>
          </a:p>
          <a:p>
            <a:pPr lvl="1">
              <a:spcBef>
                <a:spcPct val="50000"/>
              </a:spcBef>
              <a:buFontTx/>
              <a:buChar char="•"/>
            </a:pPr>
            <a:r>
              <a:rPr lang="en-US" altLang="en-US" sz="2400" b="1">
                <a:solidFill>
                  <a:srgbClr val="000066"/>
                </a:solidFill>
              </a:rPr>
              <a:t>Develop applicable checklist questions that are not addressed in the rules.  </a:t>
            </a:r>
            <a:endParaRPr lang="en-US" altLang="en-US" sz="2400">
              <a:solidFill>
                <a:srgbClr val="000066"/>
              </a:solidFill>
            </a:endParaRPr>
          </a:p>
        </p:txBody>
      </p:sp>
      <p:sp>
        <p:nvSpPr>
          <p:cNvPr id="200709" name="Text Box 5"/>
          <p:cNvSpPr txBox="1">
            <a:spLocks noChangeArrowheads="1"/>
          </p:cNvSpPr>
          <p:nvPr/>
        </p:nvSpPr>
        <p:spPr bwMode="auto">
          <a:xfrm>
            <a:off x="517525" y="557213"/>
            <a:ext cx="78216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90000"/>
              </a:lnSpc>
            </a:pPr>
            <a:r>
              <a:rPr lang="en-US" altLang="en-US" sz="2800" b="1">
                <a:solidFill>
                  <a:srgbClr val="006600"/>
                </a:solidFill>
              </a:rPr>
              <a:t>Four important processes to identify hazards</a:t>
            </a:r>
          </a:p>
        </p:txBody>
      </p:sp>
      <p:sp>
        <p:nvSpPr>
          <p:cNvPr id="200710" name="TextBox 6"/>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30</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p:cNvPicPr>
            <a:picLocks noChangeArrowheads="1"/>
          </p:cNvPicPr>
          <p:nvPr/>
        </p:nvPicPr>
        <p:blipFill>
          <a:blip r:embed="rId3">
            <a:lum bright="22000"/>
            <a:extLst>
              <a:ext uri="{28A0092B-C50C-407E-A947-70E740481C1C}">
                <a14:useLocalDpi xmlns:a14="http://schemas.microsoft.com/office/drawing/2010/main" val="0"/>
              </a:ext>
            </a:extLst>
          </a:blip>
          <a:srcRect l="15121" t="25720" r="7681"/>
          <a:stretch>
            <a:fillRect/>
          </a:stretch>
        </p:blipFill>
        <p:spPr bwMode="auto">
          <a:xfrm>
            <a:off x="660400" y="611188"/>
            <a:ext cx="3265488" cy="35036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2755" name="Rectangle 3"/>
          <p:cNvSpPr>
            <a:spLocks noChangeArrowheads="1"/>
          </p:cNvSpPr>
          <p:nvPr/>
        </p:nvSpPr>
        <p:spPr bwMode="auto">
          <a:xfrm>
            <a:off x="4419600" y="1143000"/>
            <a:ext cx="42672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Arial" panose="020B0604020202020204" pitchFamily="34" charset="0"/>
              </a:defRPr>
            </a:lvl1pPr>
            <a:lvl2pPr marL="342900" indent="-11430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spcBef>
                <a:spcPct val="50000"/>
              </a:spcBef>
            </a:pPr>
            <a:r>
              <a:rPr lang="en-US" altLang="en-US" sz="3600" b="1" i="1">
                <a:solidFill>
                  <a:srgbClr val="003366"/>
                </a:solidFill>
              </a:rPr>
              <a:t>Who should be involved in the walk-around inspection?</a:t>
            </a:r>
          </a:p>
        </p:txBody>
      </p:sp>
      <p:sp>
        <p:nvSpPr>
          <p:cNvPr id="202756" name="Text Box 16"/>
          <p:cNvSpPr txBox="1">
            <a:spLocks noChangeArrowheads="1"/>
          </p:cNvSpPr>
          <p:nvPr/>
        </p:nvSpPr>
        <p:spPr bwMode="auto">
          <a:xfrm>
            <a:off x="228600" y="4206875"/>
            <a:ext cx="8458200" cy="2122488"/>
          </a:xfrm>
          <a:prstGeom prst="rect">
            <a:avLst/>
          </a:prstGeom>
          <a:solidFill>
            <a:schemeClr val="bg1"/>
          </a:solidFill>
          <a:ln w="9525">
            <a:solidFill>
              <a:schemeClr val="tx1"/>
            </a:solidFill>
            <a:miter lim="800000"/>
            <a:headEnd type="none" w="sm" len="sm"/>
            <a:tailEnd type="none" w="sm" len="sm"/>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spcBef>
                <a:spcPct val="50000"/>
              </a:spcBef>
            </a:pPr>
            <a:r>
              <a:rPr lang="en-US" altLang="en-US" sz="2400" b="1">
                <a:solidFill>
                  <a:srgbClr val="800000"/>
                </a:solidFill>
              </a:rPr>
              <a:t>Everyone.</a:t>
            </a:r>
            <a:r>
              <a:rPr lang="en-US" altLang="en-US" sz="2400">
                <a:solidFill>
                  <a:srgbClr val="800000"/>
                </a:solidFill>
              </a:rPr>
              <a:t>  Don’t rely just on the safety committee.  </a:t>
            </a:r>
          </a:p>
          <a:p>
            <a:pPr algn="ctr">
              <a:spcBef>
                <a:spcPct val="50000"/>
              </a:spcBef>
            </a:pPr>
            <a:r>
              <a:rPr lang="en-US" altLang="en-US" sz="2400">
                <a:solidFill>
                  <a:srgbClr val="800000"/>
                </a:solidFill>
              </a:rPr>
              <a:t>Actually, an effective safety committee walk-around inspection monitors the quality of the daily, weekly, monthly inspections that should be conducted by employees, supervisors and other line managers. </a:t>
            </a:r>
          </a:p>
        </p:txBody>
      </p:sp>
      <p:sp>
        <p:nvSpPr>
          <p:cNvPr id="202757" name="TextBox 5"/>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30</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3" descr="j028278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7000" y="263525"/>
            <a:ext cx="22352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3" name="Text Box 4"/>
          <p:cNvSpPr txBox="1">
            <a:spLocks noChangeArrowheads="1"/>
          </p:cNvSpPr>
          <p:nvPr/>
        </p:nvSpPr>
        <p:spPr bwMode="auto">
          <a:xfrm>
            <a:off x="2209800" y="914400"/>
            <a:ext cx="6675438" cy="523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800" b="1">
                <a:solidFill>
                  <a:srgbClr val="660066"/>
                </a:solidFill>
              </a:rPr>
              <a:t>2. </a:t>
            </a:r>
            <a:r>
              <a:rPr lang="en-US" altLang="en-US" sz="2800" b="1" u="sng">
                <a:solidFill>
                  <a:srgbClr val="660066"/>
                </a:solidFill>
              </a:rPr>
              <a:t>Observations (Informal and Formal)</a:t>
            </a:r>
            <a:endParaRPr lang="en-US" altLang="en-US" sz="2800"/>
          </a:p>
        </p:txBody>
      </p:sp>
      <p:sp>
        <p:nvSpPr>
          <p:cNvPr id="204804" name="Text Box 5"/>
          <p:cNvSpPr txBox="1">
            <a:spLocks noChangeArrowheads="1"/>
          </p:cNvSpPr>
          <p:nvPr/>
        </p:nvSpPr>
        <p:spPr bwMode="auto">
          <a:xfrm>
            <a:off x="647700" y="1870075"/>
            <a:ext cx="8077200" cy="4430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8138" indent="-338138">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400" b="1">
                <a:solidFill>
                  <a:srgbClr val="0000CC"/>
                </a:solidFill>
              </a:rPr>
              <a:t>Informal observations to detect and correct. </a:t>
            </a:r>
            <a:r>
              <a:rPr lang="en-US" altLang="en-US" sz="2400">
                <a:solidFill>
                  <a:srgbClr val="0000CC"/>
                </a:solidFill>
                <a:latin typeface="Times New Roman" panose="02020603050405020304" pitchFamily="18" charset="0"/>
              </a:rPr>
              <a:t> </a:t>
            </a:r>
            <a:r>
              <a:rPr lang="en-US" altLang="en-US" sz="2400">
                <a:latin typeface="Times New Roman" panose="02020603050405020304" pitchFamily="18" charset="0"/>
              </a:rPr>
              <a:t>When employees observe </a:t>
            </a:r>
            <a:r>
              <a:rPr lang="en-US" altLang="en-US" sz="2400" b="1">
                <a:latin typeface="Times New Roman" panose="02020603050405020304" pitchFamily="18" charset="0"/>
              </a:rPr>
              <a:t>unsafe behaviors</a:t>
            </a:r>
            <a:r>
              <a:rPr lang="en-US" altLang="en-US" sz="2400">
                <a:latin typeface="Times New Roman" panose="02020603050405020304" pitchFamily="18" charset="0"/>
              </a:rPr>
              <a:t>, they need to warn the employee.  When employees spot hazardous conditions, they need to report and/or correct them.  </a:t>
            </a:r>
            <a:r>
              <a:rPr lang="en-US" altLang="en-US" sz="2400" i="1">
                <a:latin typeface="Times New Roman" panose="02020603050405020304" pitchFamily="18" charset="0"/>
              </a:rPr>
              <a:t>When supervisors and managers observe unsafe behaviors, they need to intervene with appropriate consequences.</a:t>
            </a:r>
            <a:r>
              <a:rPr lang="en-US" altLang="en-US" sz="2400">
                <a:latin typeface="Times New Roman" panose="02020603050405020304" pitchFamily="18" charset="0"/>
              </a:rPr>
              <a:t>  </a:t>
            </a:r>
          </a:p>
          <a:p>
            <a:pPr>
              <a:spcBef>
                <a:spcPct val="50000"/>
              </a:spcBef>
            </a:pPr>
            <a:r>
              <a:rPr lang="en-US" altLang="en-US" sz="2400" b="1">
                <a:solidFill>
                  <a:srgbClr val="0000CC"/>
                </a:solidFill>
              </a:rPr>
              <a:t>Formal observation programs to gather facts. </a:t>
            </a:r>
            <a:r>
              <a:rPr lang="en-US" altLang="en-US" sz="2800" b="1"/>
              <a:t> </a:t>
            </a:r>
            <a:r>
              <a:rPr lang="en-US" altLang="en-US" sz="2400">
                <a:latin typeface="Times New Roman" panose="02020603050405020304" pitchFamily="18" charset="0"/>
              </a:rPr>
              <a:t>Formal observation procedures may be very helpful as a method to gather facts to help improve the safety management system. To be successful, formal observation procedures need to be carefully planned and implemented.</a:t>
            </a:r>
            <a:endParaRPr lang="en-US" altLang="en-US" sz="2400" b="1">
              <a:solidFill>
                <a:srgbClr val="000066"/>
              </a:solidFill>
            </a:endParaRPr>
          </a:p>
        </p:txBody>
      </p:sp>
      <p:sp>
        <p:nvSpPr>
          <p:cNvPr id="204805" name="TextBox 5"/>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447800" y="2743200"/>
            <a:ext cx="70104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1258888">
              <a:defRPr sz="1400">
                <a:solidFill>
                  <a:schemeClr val="tx1"/>
                </a:solidFill>
                <a:latin typeface="Arial" panose="020B0604020202020204" pitchFamily="34" charset="0"/>
              </a:defRPr>
            </a:lvl1pPr>
            <a:lvl2pPr marL="114300" defTabSz="1258888">
              <a:defRPr sz="1400">
                <a:solidFill>
                  <a:schemeClr val="tx1"/>
                </a:solidFill>
                <a:latin typeface="Arial" panose="020B0604020202020204" pitchFamily="34" charset="0"/>
              </a:defRPr>
            </a:lvl2pPr>
            <a:lvl3pPr marL="1143000" indent="-228600" defTabSz="1258888">
              <a:defRPr sz="1400">
                <a:solidFill>
                  <a:schemeClr val="tx1"/>
                </a:solidFill>
                <a:latin typeface="Arial" panose="020B0604020202020204" pitchFamily="34" charset="0"/>
              </a:defRPr>
            </a:lvl3pPr>
            <a:lvl4pPr marL="1600200" indent="-228600" defTabSz="1258888">
              <a:defRPr sz="1400">
                <a:solidFill>
                  <a:schemeClr val="tx1"/>
                </a:solidFill>
                <a:latin typeface="Arial" panose="020B0604020202020204" pitchFamily="34" charset="0"/>
              </a:defRPr>
            </a:lvl4pPr>
            <a:lvl5pPr marL="2057400" indent="-228600" defTabSz="1258888">
              <a:defRPr sz="1400">
                <a:solidFill>
                  <a:schemeClr val="tx1"/>
                </a:solidFill>
                <a:latin typeface="Arial" panose="020B0604020202020204" pitchFamily="34" charset="0"/>
              </a:defRPr>
            </a:lvl5pPr>
            <a:lvl6pPr marL="2514600" indent="-228600" defTabSz="12588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12588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12588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1258888"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800" b="1">
                <a:solidFill>
                  <a:srgbClr val="663300"/>
                </a:solidFill>
              </a:rPr>
              <a:t> 1.  Management Leadership</a:t>
            </a:r>
            <a:endParaRPr lang="en-US" altLang="en-US" sz="2800" b="1"/>
          </a:p>
          <a:p>
            <a:pPr lvl="1"/>
            <a:r>
              <a:rPr lang="en-US" altLang="en-US" sz="2800" b="1">
                <a:solidFill>
                  <a:srgbClr val="006666"/>
                </a:solidFill>
              </a:rPr>
              <a:t>2.  Worker Participation</a:t>
            </a:r>
            <a:endParaRPr lang="en-US" altLang="en-US" sz="2800" b="1"/>
          </a:p>
          <a:p>
            <a:pPr lvl="1"/>
            <a:r>
              <a:rPr lang="en-US" altLang="en-US" sz="2800" b="1">
                <a:solidFill>
                  <a:srgbClr val="000080"/>
                </a:solidFill>
              </a:rPr>
              <a:t>3.  Hazard Identification &amp; Assessment</a:t>
            </a:r>
            <a:endParaRPr lang="en-US" altLang="en-US" sz="2800" b="1"/>
          </a:p>
          <a:p>
            <a:pPr lvl="1"/>
            <a:r>
              <a:rPr lang="en-US" altLang="en-US" sz="2800" b="1">
                <a:solidFill>
                  <a:srgbClr val="006600"/>
                </a:solidFill>
              </a:rPr>
              <a:t>4.  Hazard Prevention &amp; Control</a:t>
            </a:r>
            <a:endParaRPr lang="en-US" altLang="en-US" sz="2800" b="1"/>
          </a:p>
          <a:p>
            <a:pPr lvl="1"/>
            <a:r>
              <a:rPr lang="en-US" altLang="en-US" sz="2800" b="1"/>
              <a:t>5</a:t>
            </a:r>
            <a:r>
              <a:rPr lang="en-US" altLang="en-US" sz="2800" b="1">
                <a:solidFill>
                  <a:srgbClr val="A50021"/>
                </a:solidFill>
              </a:rPr>
              <a:t>.  Education &amp; Training</a:t>
            </a:r>
            <a:endParaRPr lang="en-US" altLang="en-US" sz="2800" b="1"/>
          </a:p>
          <a:p>
            <a:pPr lvl="1"/>
            <a:r>
              <a:rPr lang="en-US" altLang="en-US" sz="2800" b="1">
                <a:solidFill>
                  <a:srgbClr val="663300"/>
                </a:solidFill>
              </a:rPr>
              <a:t>6.  Program Evaluation &amp; Improvement</a:t>
            </a:r>
            <a:endParaRPr lang="en-US" altLang="en-US" sz="2800" b="1"/>
          </a:p>
          <a:p>
            <a:pPr lvl="1"/>
            <a:r>
              <a:rPr lang="en-US" altLang="en-US" sz="2800" b="1">
                <a:solidFill>
                  <a:srgbClr val="000080"/>
                </a:solidFill>
              </a:rPr>
              <a:t>7.  Communication &amp; Coordination </a:t>
            </a:r>
          </a:p>
          <a:p>
            <a:pPr lvl="1"/>
            <a:endParaRPr lang="en-US" altLang="en-US" sz="2800">
              <a:solidFill>
                <a:srgbClr val="000080"/>
              </a:solidFill>
            </a:endParaRPr>
          </a:p>
        </p:txBody>
      </p:sp>
      <p:sp>
        <p:nvSpPr>
          <p:cNvPr id="51203" name="Rectangle 3"/>
          <p:cNvSpPr>
            <a:spLocks noChangeArrowheads="1"/>
          </p:cNvSpPr>
          <p:nvPr/>
        </p:nvSpPr>
        <p:spPr bwMode="auto">
          <a:xfrm>
            <a:off x="2835275" y="436563"/>
            <a:ext cx="5164138"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lnSpc>
                <a:spcPct val="90000"/>
              </a:lnSpc>
            </a:pPr>
            <a:r>
              <a:rPr lang="en-US" altLang="en-US" sz="3200" b="1">
                <a:solidFill>
                  <a:srgbClr val="663300"/>
                </a:solidFill>
              </a:rPr>
              <a:t>What's Inside</a:t>
            </a:r>
          </a:p>
          <a:p>
            <a:pPr algn="ctr">
              <a:lnSpc>
                <a:spcPct val="90000"/>
              </a:lnSpc>
            </a:pPr>
            <a:endParaRPr lang="en-US" altLang="en-US" sz="3200" b="1">
              <a:solidFill>
                <a:srgbClr val="663300"/>
              </a:solidFill>
            </a:endParaRPr>
          </a:p>
          <a:p>
            <a:pPr algn="ctr">
              <a:lnSpc>
                <a:spcPct val="90000"/>
              </a:lnSpc>
            </a:pPr>
            <a:r>
              <a:rPr lang="en-US" altLang="en-US" sz="2800" b="1">
                <a:solidFill>
                  <a:srgbClr val="003399"/>
                </a:solidFill>
              </a:rPr>
              <a:t>The Oregon-OSHA Safety and Health Management System Model</a:t>
            </a:r>
          </a:p>
        </p:txBody>
      </p:sp>
      <p:pic>
        <p:nvPicPr>
          <p:cNvPr id="51204" name="Picture 5" descr="j028374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21288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Box 4"/>
          <p:cNvSpPr txBox="1">
            <a:spLocks noChangeArrowheads="1"/>
          </p:cNvSpPr>
          <p:nvPr/>
        </p:nvSpPr>
        <p:spPr bwMode="auto">
          <a:xfrm>
            <a:off x="241300" y="74613"/>
            <a:ext cx="85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4</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Where did these come from?</a:t>
            </a:r>
            <a:br>
              <a:rPr lang="en-US" altLang="en-US" smtClean="0"/>
            </a:br>
            <a:r>
              <a:rPr lang="en-US" altLang="en-US" smtClean="0"/>
              <a:t/>
            </a:r>
            <a:br>
              <a:rPr lang="en-US" altLang="en-US" smtClean="0"/>
            </a:br>
            <a:r>
              <a:rPr lang="en-US" altLang="en-US" smtClean="0"/>
              <a:t>Why?</a:t>
            </a:r>
            <a:br>
              <a:rPr lang="en-US" altLang="en-US" smtClean="0"/>
            </a:br>
            <a:endParaRPr lang="en-US" altLang="en-US" smtClean="0"/>
          </a:p>
        </p:txBody>
      </p:sp>
      <p:sp>
        <p:nvSpPr>
          <p:cNvPr id="3" name="Content Placeholder 2"/>
          <p:cNvSpPr>
            <a:spLocks noGrp="1"/>
          </p:cNvSpPr>
          <p:nvPr>
            <p:ph sz="half" idx="1"/>
          </p:nvPr>
        </p:nvSpPr>
        <p:spPr>
          <a:xfrm>
            <a:off x="457200" y="2636838"/>
            <a:ext cx="4038600" cy="3763962"/>
          </a:xfrm>
        </p:spPr>
        <p:txBody>
          <a:bodyPr/>
          <a:lstStyle/>
          <a:p>
            <a:pPr>
              <a:defRPr/>
            </a:pPr>
            <a:r>
              <a:rPr lang="en-US" sz="3200" dirty="0" smtClean="0"/>
              <a:t>Struck-By</a:t>
            </a:r>
          </a:p>
          <a:p>
            <a:pPr>
              <a:defRPr/>
            </a:pPr>
            <a:r>
              <a:rPr lang="en-US" sz="3200" dirty="0" smtClean="0"/>
              <a:t>Struck-Against</a:t>
            </a:r>
          </a:p>
          <a:p>
            <a:pPr>
              <a:defRPr/>
            </a:pPr>
            <a:r>
              <a:rPr lang="en-US" sz="3200" dirty="0" smtClean="0"/>
              <a:t>Contact-By</a:t>
            </a:r>
          </a:p>
          <a:p>
            <a:pPr>
              <a:defRPr/>
            </a:pPr>
            <a:r>
              <a:rPr lang="en-US" sz="3200" dirty="0" smtClean="0"/>
              <a:t>Contact-With</a:t>
            </a:r>
          </a:p>
          <a:p>
            <a:pPr>
              <a:defRPr/>
            </a:pPr>
            <a:r>
              <a:rPr lang="en-US" sz="3200" dirty="0" smtClean="0"/>
              <a:t>Caught-On</a:t>
            </a:r>
          </a:p>
          <a:p>
            <a:pPr>
              <a:defRPr/>
            </a:pPr>
            <a:r>
              <a:rPr lang="en-US" sz="3200" dirty="0"/>
              <a:t>Caught-Between</a:t>
            </a:r>
          </a:p>
          <a:p>
            <a:pPr marL="0" indent="0">
              <a:buFontTx/>
              <a:buNone/>
              <a:defRPr/>
            </a:pPr>
            <a:endParaRPr lang="en-US" sz="3200" dirty="0"/>
          </a:p>
        </p:txBody>
      </p:sp>
      <p:sp>
        <p:nvSpPr>
          <p:cNvPr id="206852" name="Content Placeholder 3"/>
          <p:cNvSpPr>
            <a:spLocks noGrp="1"/>
          </p:cNvSpPr>
          <p:nvPr>
            <p:ph sz="half" idx="2"/>
          </p:nvPr>
        </p:nvSpPr>
        <p:spPr bwMode="auto">
          <a:xfrm>
            <a:off x="4648200" y="2865438"/>
            <a:ext cx="4038600" cy="3382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smtClean="0"/>
              <a:t>Fall -To-Surface</a:t>
            </a:r>
          </a:p>
          <a:p>
            <a:r>
              <a:rPr lang="en-US" altLang="en-US" sz="3200" smtClean="0"/>
              <a:t>Fall-To-Below</a:t>
            </a:r>
          </a:p>
          <a:p>
            <a:r>
              <a:rPr lang="en-US" altLang="en-US" sz="3200" smtClean="0"/>
              <a:t>Over-Exertion</a:t>
            </a:r>
          </a:p>
          <a:p>
            <a:r>
              <a:rPr lang="en-US" altLang="en-US" sz="3200" smtClean="0"/>
              <a:t>Bodily-Reaction</a:t>
            </a:r>
          </a:p>
          <a:p>
            <a:r>
              <a:rPr lang="en-US" altLang="en-US" sz="3200" smtClean="0"/>
              <a:t>Over-Exposure</a:t>
            </a:r>
          </a:p>
        </p:txBody>
      </p:sp>
      <p:sp>
        <p:nvSpPr>
          <p:cNvPr id="6" name="TextBox 5"/>
          <p:cNvSpPr txBox="1">
            <a:spLocks noChangeArrowheads="1"/>
          </p:cNvSpPr>
          <p:nvPr/>
        </p:nvSpPr>
        <p:spPr bwMode="auto">
          <a:xfrm>
            <a:off x="3124200" y="762000"/>
            <a:ext cx="2924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400">
                <a:solidFill>
                  <a:srgbClr val="FF0000"/>
                </a:solidFill>
              </a:rPr>
              <a:t>Insurance Providers</a:t>
            </a:r>
          </a:p>
        </p:txBody>
      </p:sp>
      <p:sp>
        <p:nvSpPr>
          <p:cNvPr id="7" name="TextBox 6"/>
          <p:cNvSpPr txBox="1">
            <a:spLocks noChangeArrowheads="1"/>
          </p:cNvSpPr>
          <p:nvPr/>
        </p:nvSpPr>
        <p:spPr bwMode="auto">
          <a:xfrm>
            <a:off x="244475" y="1828800"/>
            <a:ext cx="861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400">
                <a:solidFill>
                  <a:srgbClr val="FF0000"/>
                </a:solidFill>
              </a:rPr>
              <a:t>To explain “What Happened” to cause them to cover the claim</a:t>
            </a:r>
          </a:p>
        </p:txBody>
      </p:sp>
      <p:sp>
        <p:nvSpPr>
          <p:cNvPr id="206855" name="TextBox 7"/>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ChangeArrowheads="1"/>
          </p:cNvSpPr>
          <p:nvPr/>
        </p:nvSpPr>
        <p:spPr bwMode="auto">
          <a:xfrm>
            <a:off x="228600" y="2047875"/>
            <a:ext cx="8458200"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903288">
              <a:defRPr sz="1400">
                <a:solidFill>
                  <a:schemeClr val="tx1"/>
                </a:solidFill>
                <a:latin typeface="Arial" panose="020B0604020202020204" pitchFamily="34" charset="0"/>
              </a:defRPr>
            </a:lvl1pPr>
            <a:lvl2pPr marL="447675" indent="-234950" defTabSz="903288">
              <a:defRPr sz="1400">
                <a:solidFill>
                  <a:schemeClr val="tx1"/>
                </a:solidFill>
                <a:latin typeface="Arial" panose="020B0604020202020204" pitchFamily="34" charset="0"/>
              </a:defRPr>
            </a:lvl2pPr>
            <a:lvl3pPr marL="1143000" indent="-228600" defTabSz="903288">
              <a:defRPr sz="1400">
                <a:solidFill>
                  <a:schemeClr val="tx1"/>
                </a:solidFill>
                <a:latin typeface="Arial" panose="020B0604020202020204" pitchFamily="34" charset="0"/>
              </a:defRPr>
            </a:lvl3pPr>
            <a:lvl4pPr marL="1600200" indent="-228600" defTabSz="903288">
              <a:defRPr sz="1400">
                <a:solidFill>
                  <a:schemeClr val="tx1"/>
                </a:solidFill>
                <a:latin typeface="Arial" panose="020B0604020202020204" pitchFamily="34" charset="0"/>
              </a:defRPr>
            </a:lvl4pPr>
            <a:lvl5pPr marL="2057400" indent="-228600" defTabSz="903288">
              <a:defRPr sz="1400">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endParaRPr lang="en-US" altLang="en-US" sz="2800">
              <a:solidFill>
                <a:srgbClr val="000080"/>
              </a:solidFill>
            </a:endParaRPr>
          </a:p>
          <a:p>
            <a:pPr>
              <a:spcBef>
                <a:spcPct val="50000"/>
              </a:spcBef>
            </a:pPr>
            <a:r>
              <a:rPr lang="en-US" altLang="en-US" sz="2800" b="1">
                <a:solidFill>
                  <a:srgbClr val="000080"/>
                </a:solidFill>
              </a:rPr>
              <a:t>The process...</a:t>
            </a:r>
            <a:endParaRPr lang="en-US" altLang="en-US" sz="2800" b="1" i="1">
              <a:solidFill>
                <a:srgbClr val="000080"/>
              </a:solidFill>
            </a:endParaRPr>
          </a:p>
          <a:p>
            <a:pPr lvl="1">
              <a:spcBef>
                <a:spcPct val="50000"/>
              </a:spcBef>
              <a:buFontTx/>
              <a:buChar char="•"/>
            </a:pPr>
            <a:r>
              <a:rPr lang="en-US" altLang="en-US" sz="2400" b="1">
                <a:solidFill>
                  <a:srgbClr val="660066"/>
                </a:solidFill>
              </a:rPr>
              <a:t>Provides the supervisor with a clear understanding of what the employee does and does not know about the task.</a:t>
            </a:r>
          </a:p>
          <a:p>
            <a:pPr lvl="1">
              <a:spcBef>
                <a:spcPct val="50000"/>
              </a:spcBef>
              <a:buFontTx/>
              <a:buChar char="•"/>
            </a:pPr>
            <a:r>
              <a:rPr lang="en-US" altLang="en-US" sz="2400" b="1">
                <a:solidFill>
                  <a:srgbClr val="660066"/>
                </a:solidFill>
              </a:rPr>
              <a:t>Recognizes needed changes in the equipment or procedures</a:t>
            </a:r>
          </a:p>
          <a:p>
            <a:pPr lvl="1">
              <a:spcBef>
                <a:spcPct val="50000"/>
              </a:spcBef>
              <a:buFontTx/>
              <a:buChar char="•"/>
            </a:pPr>
            <a:r>
              <a:rPr lang="en-US" altLang="en-US" sz="2400" b="1">
                <a:solidFill>
                  <a:srgbClr val="660066"/>
                </a:solidFill>
              </a:rPr>
              <a:t>Provides a way to increase employee involvement</a:t>
            </a:r>
          </a:p>
        </p:txBody>
      </p:sp>
      <p:pic>
        <p:nvPicPr>
          <p:cNvPr id="208899" name="Picture 3" descr="j028278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52475"/>
            <a:ext cx="2006600"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752475"/>
            <a:ext cx="2133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8901" name="Text Box 5"/>
          <p:cNvSpPr txBox="1">
            <a:spLocks noChangeArrowheads="1"/>
          </p:cNvSpPr>
          <p:nvPr/>
        </p:nvSpPr>
        <p:spPr bwMode="auto">
          <a:xfrm>
            <a:off x="2209800" y="1285875"/>
            <a:ext cx="3962400" cy="1174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660066"/>
                  </a:outerShdw>
                </a:effectLst>
              </a14:hiddenEffects>
            </a:ext>
          </a:extLst>
        </p:spPr>
        <p:txBody>
          <a:bodyPr>
            <a:spAutoFit/>
          </a:bodyPr>
          <a:lstStyle>
            <a:lvl1pPr marL="571500" indent="-571500">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800" b="1">
                <a:solidFill>
                  <a:srgbClr val="660033"/>
                </a:solidFill>
              </a:rPr>
              <a:t>3.  </a:t>
            </a:r>
            <a:r>
              <a:rPr lang="en-US" altLang="en-US" sz="2800" b="1" u="sng">
                <a:solidFill>
                  <a:srgbClr val="660033"/>
                </a:solidFill>
              </a:rPr>
              <a:t>The Job Hazard Analysis (JHA)</a:t>
            </a:r>
          </a:p>
          <a:p>
            <a:pPr>
              <a:spcBef>
                <a:spcPct val="50000"/>
              </a:spcBef>
            </a:pPr>
            <a:endParaRPr lang="en-US" altLang="en-US" sz="1000" b="1">
              <a:solidFill>
                <a:srgbClr val="660033"/>
              </a:solidFill>
            </a:endParaRPr>
          </a:p>
        </p:txBody>
      </p:sp>
      <p:sp>
        <p:nvSpPr>
          <p:cNvPr id="208902" name="TextBox 6"/>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32</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8686800" cy="4660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947" name="TextBox 3"/>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32</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 Box 2"/>
          <p:cNvSpPr txBox="1">
            <a:spLocks noChangeArrowheads="1"/>
          </p:cNvSpPr>
          <p:nvPr/>
        </p:nvSpPr>
        <p:spPr bwMode="auto">
          <a:xfrm>
            <a:off x="2667000" y="985838"/>
            <a:ext cx="6019800" cy="819150"/>
          </a:xfrm>
          <a:prstGeom prst="rect">
            <a:avLst/>
          </a:prstGeom>
          <a:noFill/>
          <a:ln>
            <a:noFill/>
          </a:ln>
          <a:effectLst/>
          <a:extLst>
            <a:ext uri="{909E8E84-426E-40DD-AFC4-6F175D3DCCD1}">
              <a14:hiddenFill xmlns:a14="http://schemas.microsoft.com/office/drawing/2010/main">
                <a:solidFill>
                  <a:srgbClr val="67676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nSpc>
                <a:spcPct val="85000"/>
              </a:lnSpc>
            </a:pPr>
            <a:r>
              <a:rPr lang="en-US" altLang="en-US" sz="2800" b="1">
                <a:solidFill>
                  <a:srgbClr val="660066"/>
                </a:solidFill>
              </a:rPr>
              <a:t>4.  </a:t>
            </a:r>
            <a:r>
              <a:rPr lang="en-US" altLang="en-US" sz="2800" b="1" u="sng">
                <a:solidFill>
                  <a:srgbClr val="660066"/>
                </a:solidFill>
              </a:rPr>
              <a:t>Incident/Accident Analysis</a:t>
            </a:r>
          </a:p>
          <a:p>
            <a:pPr>
              <a:lnSpc>
                <a:spcPct val="85000"/>
              </a:lnSpc>
            </a:pPr>
            <a:endParaRPr lang="en-US" altLang="en-US" sz="2800" b="1" u="sng">
              <a:solidFill>
                <a:srgbClr val="660066"/>
              </a:solidFill>
            </a:endParaRPr>
          </a:p>
        </p:txBody>
      </p:sp>
      <p:pic>
        <p:nvPicPr>
          <p:cNvPr id="212995" name="Picture 3" descr="j028278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76238"/>
            <a:ext cx="2590800"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6" name="Text Box 5"/>
          <p:cNvSpPr txBox="1">
            <a:spLocks noChangeArrowheads="1"/>
          </p:cNvSpPr>
          <p:nvPr/>
        </p:nvSpPr>
        <p:spPr bwMode="auto">
          <a:xfrm>
            <a:off x="533400" y="4343400"/>
            <a:ext cx="8077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800" b="1" i="1">
                <a:solidFill>
                  <a:srgbClr val="006600"/>
                </a:solidFill>
              </a:rPr>
              <a:t>What is the purpose of the incident/accident analysis?</a:t>
            </a:r>
          </a:p>
        </p:txBody>
      </p:sp>
      <p:sp>
        <p:nvSpPr>
          <p:cNvPr id="212997" name="Text Box 6"/>
          <p:cNvSpPr txBox="1">
            <a:spLocks noChangeArrowheads="1"/>
          </p:cNvSpPr>
          <p:nvPr/>
        </p:nvSpPr>
        <p:spPr bwMode="auto">
          <a:xfrm>
            <a:off x="457200" y="2273300"/>
            <a:ext cx="8305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400">
                <a:solidFill>
                  <a:srgbClr val="333399"/>
                </a:solidFill>
              </a:rPr>
              <a:t>All non-injury incidents and injury accidents, no matter how minor should be analyzed.  Incident analysis allows you to identify and control hazards before they cause an injury.  It’s always smart business to carefully analyze non-injury incidents. </a:t>
            </a:r>
          </a:p>
        </p:txBody>
      </p:sp>
      <p:sp>
        <p:nvSpPr>
          <p:cNvPr id="7" name="Rectangle 119"/>
          <p:cNvSpPr>
            <a:spLocks noChangeArrowheads="1"/>
          </p:cNvSpPr>
          <p:nvPr/>
        </p:nvSpPr>
        <p:spPr bwMode="auto">
          <a:xfrm>
            <a:off x="2019300" y="5424488"/>
            <a:ext cx="4838700" cy="1062037"/>
          </a:xfrm>
          <a:prstGeom prst="rect">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a:solidFill>
                  <a:srgbClr val="800000"/>
                </a:solidFill>
              </a:rPr>
              <a:t>To find and fix SHMS weaknesses…  </a:t>
            </a:r>
          </a:p>
          <a:p>
            <a:pPr>
              <a:spcBef>
                <a:spcPct val="50000"/>
              </a:spcBef>
            </a:pPr>
            <a:r>
              <a:rPr lang="en-US" altLang="en-US" sz="1800" b="1">
                <a:solidFill>
                  <a:srgbClr val="800000"/>
                </a:solidFill>
              </a:rPr>
              <a:t>To determine root cause(s) and prevent recurrence of accidents or incidents.</a:t>
            </a:r>
            <a:endParaRPr lang="en-US" altLang="en-US" sz="1800" b="1"/>
          </a:p>
        </p:txBody>
      </p:sp>
      <p:sp>
        <p:nvSpPr>
          <p:cNvPr id="212999" name="TextBox 7"/>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 Box 4"/>
          <p:cNvSpPr txBox="1">
            <a:spLocks noChangeArrowheads="1"/>
          </p:cNvSpPr>
          <p:nvPr/>
        </p:nvSpPr>
        <p:spPr bwMode="auto">
          <a:xfrm>
            <a:off x="381000" y="1228725"/>
            <a:ext cx="8305800" cy="3876675"/>
          </a:xfrm>
          <a:prstGeom prst="rect">
            <a:avLst/>
          </a:prstGeom>
          <a:solidFill>
            <a:srgbClr val="FFFFCC"/>
          </a:solidFill>
          <a:ln w="9525">
            <a:solidFill>
              <a:schemeClr val="tx1"/>
            </a:solidFill>
            <a:miter lim="800000"/>
            <a:headEnd type="none" w="sm" len="sm"/>
            <a:tailEnd type="none" w="sm" len="sm"/>
          </a:ln>
          <a:effectLst>
            <a:outerShdw dist="35921" dir="2700000" algn="ctr" rotWithShape="0">
              <a:schemeClr val="bg2"/>
            </a:outerShdw>
          </a:effec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2800" b="1">
                <a:solidFill>
                  <a:srgbClr val="800000"/>
                </a:solidFill>
              </a:rPr>
              <a:t>OAR 437, Div 001, Rule 0760(3)(a) Investigation of injuries.</a:t>
            </a:r>
            <a:r>
              <a:rPr lang="en-US" altLang="en-US" sz="2400" b="1"/>
              <a:t>  </a:t>
            </a:r>
          </a:p>
          <a:p>
            <a:endParaRPr lang="en-US" altLang="en-US" sz="2400" b="1"/>
          </a:p>
          <a:p>
            <a:r>
              <a:rPr lang="en-US" altLang="en-US" sz="2400">
                <a:solidFill>
                  <a:srgbClr val="660066"/>
                </a:solidFill>
              </a:rPr>
              <a:t>Each employer shall investigate or cause to be investigated </a:t>
            </a:r>
            <a:r>
              <a:rPr lang="en-US" altLang="en-US" sz="2400" u="sng">
                <a:solidFill>
                  <a:srgbClr val="660066"/>
                </a:solidFill>
              </a:rPr>
              <a:t>every lost-time injury</a:t>
            </a:r>
            <a:r>
              <a:rPr lang="en-US" altLang="en-US" sz="2400">
                <a:solidFill>
                  <a:srgbClr val="660066"/>
                </a:solidFill>
              </a:rPr>
              <a:t> that workers suffer in connection with their employment, to determine the means that should be taken to prevent recurrence.  </a:t>
            </a:r>
          </a:p>
          <a:p>
            <a:endParaRPr lang="en-US" altLang="en-US" sz="2400">
              <a:solidFill>
                <a:srgbClr val="660066"/>
              </a:solidFill>
            </a:endParaRPr>
          </a:p>
          <a:p>
            <a:r>
              <a:rPr lang="en-US" altLang="en-US" sz="2400">
                <a:solidFill>
                  <a:srgbClr val="660066"/>
                </a:solidFill>
              </a:rPr>
              <a:t>The employer shall </a:t>
            </a:r>
            <a:r>
              <a:rPr lang="en-US" altLang="en-US" sz="2400" u="sng">
                <a:solidFill>
                  <a:srgbClr val="660066"/>
                </a:solidFill>
              </a:rPr>
              <a:t>promptly install any safeguard to take any corrective measure</a:t>
            </a:r>
            <a:r>
              <a:rPr lang="en-US" altLang="en-US" sz="2400">
                <a:solidFill>
                  <a:srgbClr val="660066"/>
                </a:solidFill>
              </a:rPr>
              <a:t> indicated or found advisable.</a:t>
            </a:r>
          </a:p>
        </p:txBody>
      </p:sp>
      <p:sp>
        <p:nvSpPr>
          <p:cNvPr id="215043" name="TextBox 3"/>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33</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ext Box 4"/>
          <p:cNvSpPr txBox="1">
            <a:spLocks noChangeArrowheads="1"/>
          </p:cNvSpPr>
          <p:nvPr/>
        </p:nvSpPr>
        <p:spPr bwMode="auto">
          <a:xfrm>
            <a:off x="457200" y="914400"/>
            <a:ext cx="8229600" cy="434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400" b="1" i="1">
                <a:solidFill>
                  <a:srgbClr val="660066"/>
                </a:solidFill>
              </a:rPr>
              <a:t>What’s a “lost time injury”?</a:t>
            </a:r>
          </a:p>
          <a:p>
            <a:pPr>
              <a:spcBef>
                <a:spcPct val="50000"/>
              </a:spcBef>
            </a:pPr>
            <a:r>
              <a:rPr lang="en-US" altLang="en-US" sz="2400">
                <a:solidFill>
                  <a:srgbClr val="006600"/>
                </a:solidFill>
              </a:rPr>
              <a:t>An work-related injury that entitles the worker to compensation for time loss, disability, or death. </a:t>
            </a:r>
          </a:p>
          <a:p>
            <a:pPr>
              <a:spcBef>
                <a:spcPct val="50000"/>
              </a:spcBef>
            </a:pPr>
            <a:r>
              <a:rPr lang="en-US" altLang="en-US" sz="2400" b="1" i="1">
                <a:solidFill>
                  <a:srgbClr val="660066"/>
                </a:solidFill>
              </a:rPr>
              <a:t>To fall into this category the injury or illness must be severe enough to cause:</a:t>
            </a:r>
          </a:p>
          <a:p>
            <a:pPr>
              <a:spcBef>
                <a:spcPct val="50000"/>
              </a:spcBef>
            </a:pPr>
            <a:r>
              <a:rPr lang="en-US" altLang="en-US" sz="2400">
                <a:solidFill>
                  <a:srgbClr val="006600"/>
                </a:solidFill>
              </a:rPr>
              <a:t>	the employee to miss one or more days from work 	(not counting the day of the injury/illness), </a:t>
            </a:r>
          </a:p>
          <a:p>
            <a:pPr>
              <a:spcBef>
                <a:spcPct val="50000"/>
              </a:spcBef>
            </a:pPr>
            <a:r>
              <a:rPr lang="en-US" altLang="en-US" sz="2400">
                <a:solidFill>
                  <a:srgbClr val="006600"/>
                </a:solidFill>
              </a:rPr>
              <a:t>	cause a work restriction, or </a:t>
            </a:r>
          </a:p>
          <a:p>
            <a:pPr>
              <a:spcBef>
                <a:spcPct val="50000"/>
              </a:spcBef>
            </a:pPr>
            <a:r>
              <a:rPr lang="en-US" altLang="en-US" sz="2400">
                <a:solidFill>
                  <a:srgbClr val="006600"/>
                </a:solidFill>
              </a:rPr>
              <a:t>	transfer to another job. </a:t>
            </a:r>
          </a:p>
        </p:txBody>
      </p:sp>
      <p:sp>
        <p:nvSpPr>
          <p:cNvPr id="217091" name="TextBox 3"/>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9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69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269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269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269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uiExpand="1" build="p" bldLvl="2"/>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6" name="Text Box 4"/>
          <p:cNvSpPr txBox="1">
            <a:spLocks noChangeArrowheads="1"/>
          </p:cNvSpPr>
          <p:nvPr/>
        </p:nvSpPr>
        <p:spPr bwMode="auto">
          <a:xfrm>
            <a:off x="381000" y="3352800"/>
            <a:ext cx="81867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800" b="1" i="1">
                <a:solidFill>
                  <a:srgbClr val="660066"/>
                </a:solidFill>
              </a:rPr>
              <a:t>Why are we more likely to have an accident after repeatedly being exposed to a hazard?</a:t>
            </a:r>
          </a:p>
        </p:txBody>
      </p:sp>
      <p:sp>
        <p:nvSpPr>
          <p:cNvPr id="218115" name="Text Box 5"/>
          <p:cNvSpPr txBox="1">
            <a:spLocks noChangeArrowheads="1"/>
          </p:cNvSpPr>
          <p:nvPr/>
        </p:nvSpPr>
        <p:spPr bwMode="auto">
          <a:xfrm>
            <a:off x="239713" y="849313"/>
            <a:ext cx="83280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800" b="1" i="1">
                <a:solidFill>
                  <a:srgbClr val="006600"/>
                </a:solidFill>
              </a:rPr>
              <a:t>Should we just investigate lost-time injuries?  Why?</a:t>
            </a:r>
          </a:p>
        </p:txBody>
      </p:sp>
      <p:sp>
        <p:nvSpPr>
          <p:cNvPr id="6" name="Rectangle 120"/>
          <p:cNvSpPr>
            <a:spLocks noChangeArrowheads="1"/>
          </p:cNvSpPr>
          <p:nvPr/>
        </p:nvSpPr>
        <p:spPr bwMode="auto">
          <a:xfrm>
            <a:off x="1371600" y="1793875"/>
            <a:ext cx="6248400" cy="1384300"/>
          </a:xfrm>
          <a:prstGeom prst="rect">
            <a:avLst/>
          </a:prstGeom>
          <a:solidFill>
            <a:schemeClr val="bg1"/>
          </a:solidFill>
          <a:ln w="9525">
            <a:solidFill>
              <a:schemeClr val="tx1"/>
            </a:solidFill>
            <a:miter lim="800000"/>
            <a:headEnd type="none" w="sm" len="sm"/>
            <a:tailEnd type="none" w="sm" len="sm"/>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800">
                <a:solidFill>
                  <a:srgbClr val="800000"/>
                </a:solidFill>
              </a:rPr>
              <a:t>Absolutely not.  Make sure to analyze all non-injury incidents as well as injury accidents. </a:t>
            </a:r>
            <a:endParaRPr lang="en-US" altLang="en-US" sz="2800"/>
          </a:p>
        </p:txBody>
      </p:sp>
      <p:sp>
        <p:nvSpPr>
          <p:cNvPr id="7" name="Rectangle 121"/>
          <p:cNvSpPr>
            <a:spLocks noChangeArrowheads="1"/>
          </p:cNvSpPr>
          <p:nvPr/>
        </p:nvSpPr>
        <p:spPr bwMode="auto">
          <a:xfrm>
            <a:off x="1371600" y="4648200"/>
            <a:ext cx="7010400" cy="1938338"/>
          </a:xfrm>
          <a:prstGeom prst="rect">
            <a:avLst/>
          </a:prstGeom>
          <a:solidFill>
            <a:schemeClr val="bg1"/>
          </a:solidFill>
          <a:ln w="9525">
            <a:solidFill>
              <a:schemeClr val="tx1"/>
            </a:solidFill>
            <a:miter lim="800000"/>
            <a:headEnd type="none" w="sm" len="sm"/>
            <a:tailEnd type="none" w="sm" len="sm"/>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400">
                <a:solidFill>
                  <a:srgbClr val="800000"/>
                </a:solidFill>
              </a:rPr>
              <a:t>The longer we are exposed to a given hazard, the more comfortable we become with it.  The comfortable we are with the hazard, the less we think about it.  Eventually, the hazard is trivialized to the point it vanishes.   </a:t>
            </a:r>
            <a:endParaRPr lang="en-US" altLang="en-US" sz="2400"/>
          </a:p>
        </p:txBody>
      </p:sp>
      <p:sp>
        <p:nvSpPr>
          <p:cNvPr id="218118" name="TextBox 7"/>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48836"/>
                                        </p:tgtEl>
                                        <p:attrNameLst>
                                          <p:attrName>style.visibility</p:attrName>
                                        </p:attrNameLst>
                                      </p:cBhvr>
                                      <p:to>
                                        <p:strVal val="visible"/>
                                      </p:to>
                                    </p:set>
                                    <p:anim calcmode="lin" valueType="num">
                                      <p:cBhvr additive="base">
                                        <p:cTn id="11" dur="500" fill="hold"/>
                                        <p:tgtEl>
                                          <p:spTgt spid="248836"/>
                                        </p:tgtEl>
                                        <p:attrNameLst>
                                          <p:attrName>ppt_x</p:attrName>
                                        </p:attrNameLst>
                                      </p:cBhvr>
                                      <p:tavLst>
                                        <p:tav tm="0">
                                          <p:val>
                                            <p:strVal val="#ppt_x"/>
                                          </p:val>
                                        </p:tav>
                                        <p:tav tm="100000">
                                          <p:val>
                                            <p:strVal val="#ppt_x"/>
                                          </p:val>
                                        </p:tav>
                                      </p:tavLst>
                                    </p:anim>
                                    <p:anim calcmode="lin" valueType="num">
                                      <p:cBhvr additive="base">
                                        <p:cTn id="12" dur="500" fill="hold"/>
                                        <p:tgtEl>
                                          <p:spTgt spid="24883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6" grpId="0"/>
      <p:bldP spid="6" grpId="0" animBg="1"/>
      <p:bldP spid="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 Box 15"/>
          <p:cNvSpPr txBox="1">
            <a:spLocks noChangeArrowheads="1"/>
          </p:cNvSpPr>
          <p:nvPr/>
        </p:nvSpPr>
        <p:spPr bwMode="auto">
          <a:xfrm>
            <a:off x="304800" y="1065213"/>
            <a:ext cx="4419600" cy="205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400" b="1" i="1">
                <a:solidFill>
                  <a:srgbClr val="333399"/>
                </a:solidFill>
              </a:rPr>
              <a:t>What are the odds, you’ll have an accident?</a:t>
            </a:r>
          </a:p>
          <a:p>
            <a:pPr>
              <a:spcBef>
                <a:spcPct val="50000"/>
              </a:spcBef>
            </a:pPr>
            <a:r>
              <a:rPr lang="en-US" altLang="en-US" sz="1800" b="1"/>
              <a:t>Source: Frank Bird 1969 Ratio Study based on 1,753,498 incidents reported by 297 companies, in 21 industry groups and 1,750,000 employees. </a:t>
            </a:r>
          </a:p>
        </p:txBody>
      </p:sp>
      <p:pic>
        <p:nvPicPr>
          <p:cNvPr id="220163"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533400"/>
            <a:ext cx="5792788"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0164" name="TextBox 4"/>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33</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p:cNvSpPr>
            <a:spLocks noGrp="1"/>
          </p:cNvSpPr>
          <p:nvPr>
            <p:ph type="title"/>
          </p:nvPr>
        </p:nvSpPr>
        <p:spPr bwMode="auto">
          <a:xfrm>
            <a:off x="457200" y="152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660066"/>
                </a:solidFill>
              </a:rPr>
              <a:t>What is the difference between </a:t>
            </a:r>
            <a:r>
              <a:rPr lang="en-US" altLang="en-US" smtClean="0">
                <a:solidFill>
                  <a:srgbClr val="FF0000"/>
                </a:solidFill>
              </a:rPr>
              <a:t>accidents</a:t>
            </a:r>
            <a:r>
              <a:rPr lang="en-US" altLang="en-US" smtClean="0"/>
              <a:t> and </a:t>
            </a:r>
            <a:r>
              <a:rPr lang="en-US" altLang="en-US" smtClean="0">
                <a:solidFill>
                  <a:srgbClr val="0000CC"/>
                </a:solidFill>
              </a:rPr>
              <a:t>incidents</a:t>
            </a:r>
            <a:r>
              <a:rPr lang="en-US" altLang="en-US" smtClean="0"/>
              <a:t>?</a:t>
            </a:r>
          </a:p>
        </p:txBody>
      </p:sp>
      <p:sp>
        <p:nvSpPr>
          <p:cNvPr id="222211" name="Content Placeholder 2"/>
          <p:cNvSpPr>
            <a:spLocks noGrp="1"/>
          </p:cNvSpPr>
          <p:nvPr>
            <p:ph idx="1"/>
          </p:nvPr>
        </p:nvSpPr>
        <p:spPr bwMode="auto">
          <a:xfrm>
            <a:off x="228600" y="1447800"/>
            <a:ext cx="8686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ts val="1200"/>
              </a:spcAft>
            </a:pPr>
            <a:r>
              <a:rPr lang="en-US" altLang="en-US" sz="3200" smtClean="0"/>
              <a:t>Example: </a:t>
            </a:r>
            <a:r>
              <a:rPr lang="en-US" altLang="en-US" sz="3200" smtClean="0">
                <a:solidFill>
                  <a:srgbClr val="FF5050"/>
                </a:solidFill>
              </a:rPr>
              <a:t>An employee trips in a pothole in the parking lot</a:t>
            </a:r>
            <a:r>
              <a:rPr lang="en-US" altLang="en-US" sz="3200" smtClean="0"/>
              <a:t> – Possible outcomes:</a:t>
            </a:r>
          </a:p>
          <a:p>
            <a:pPr lvl="1"/>
            <a:r>
              <a:rPr lang="en-US" altLang="en-US" sz="2400" smtClean="0"/>
              <a:t>#1: S/He catches themself and avoids injury</a:t>
            </a:r>
          </a:p>
          <a:p>
            <a:pPr lvl="1"/>
            <a:r>
              <a:rPr lang="en-US" altLang="en-US" sz="2400" smtClean="0"/>
              <a:t>#2: S/He stumbles and ends up with a sore ankle</a:t>
            </a:r>
          </a:p>
          <a:p>
            <a:pPr lvl="1"/>
            <a:r>
              <a:rPr lang="en-US" altLang="en-US" sz="2400" smtClean="0"/>
              <a:t>#3: S/He falls down and fractures their ankle	</a:t>
            </a:r>
          </a:p>
          <a:p>
            <a:pPr lvl="1"/>
            <a:endParaRPr lang="en-US" altLang="en-US" sz="2400" smtClean="0"/>
          </a:p>
          <a:p>
            <a:pPr>
              <a:buFontTx/>
              <a:buNone/>
            </a:pPr>
            <a:r>
              <a:rPr lang="en-US" altLang="en-US" sz="3200" smtClean="0"/>
              <a:t>For every recordable, there are 7-9 near-misses. </a:t>
            </a:r>
          </a:p>
          <a:p>
            <a:pPr>
              <a:buFontTx/>
              <a:buNone/>
            </a:pPr>
            <a:r>
              <a:rPr lang="en-US" altLang="en-US" sz="3200" smtClean="0"/>
              <a:t>We recommend: </a:t>
            </a:r>
            <a:r>
              <a:rPr lang="en-US" altLang="en-US" sz="3200" smtClean="0">
                <a:solidFill>
                  <a:srgbClr val="006600"/>
                </a:solidFill>
              </a:rPr>
              <a:t>ALL accidents and incidents should be analyzed!</a:t>
            </a:r>
          </a:p>
        </p:txBody>
      </p:sp>
      <p:sp>
        <p:nvSpPr>
          <p:cNvPr id="222212" name="TextBox 4"/>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34</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2"/>
          <p:cNvSpPr txBox="1">
            <a:spLocks noChangeArrowheads="1"/>
          </p:cNvSpPr>
          <p:nvPr/>
        </p:nvSpPr>
        <p:spPr bwMode="auto">
          <a:xfrm>
            <a:off x="495300" y="1071563"/>
            <a:ext cx="8229600" cy="137318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571500" indent="-342900">
              <a:defRPr sz="1400">
                <a:solidFill>
                  <a:schemeClr val="tx1"/>
                </a:solidFill>
                <a:latin typeface="Arial" panose="020B0604020202020204" pitchFamily="34" charset="0"/>
              </a:defRPr>
            </a:lvl2pPr>
            <a:lvl3pPr marL="1543050" indent="-457200">
              <a:defRPr sz="1400">
                <a:solidFill>
                  <a:schemeClr val="tx1"/>
                </a:solidFill>
                <a:latin typeface="Arial" panose="020B0604020202020204" pitchFamily="34" charset="0"/>
              </a:defRPr>
            </a:lvl3pPr>
            <a:lvl4pPr marL="2114550" indent="-457200">
              <a:defRPr sz="1400">
                <a:solidFill>
                  <a:schemeClr val="tx1"/>
                </a:solidFill>
                <a:latin typeface="Arial" panose="020B0604020202020204" pitchFamily="34" charset="0"/>
              </a:defRPr>
            </a:lvl4pPr>
            <a:lvl5pPr marL="2686050" indent="-457200">
              <a:defRPr sz="1400">
                <a:solidFill>
                  <a:schemeClr val="tx1"/>
                </a:solidFill>
                <a:latin typeface="Arial" panose="020B0604020202020204" pitchFamily="34" charset="0"/>
              </a:defRPr>
            </a:lvl5pPr>
            <a:lvl6pPr marL="3143250" indent="-457200" eaLnBrk="0" fontAlgn="base" hangingPunct="0">
              <a:spcBef>
                <a:spcPct val="0"/>
              </a:spcBef>
              <a:spcAft>
                <a:spcPct val="0"/>
              </a:spcAft>
              <a:defRPr sz="1400">
                <a:solidFill>
                  <a:schemeClr val="tx1"/>
                </a:solidFill>
                <a:latin typeface="Arial" panose="020B0604020202020204" pitchFamily="34" charset="0"/>
              </a:defRPr>
            </a:lvl6pPr>
            <a:lvl7pPr marL="3600450" indent="-457200" eaLnBrk="0" fontAlgn="base" hangingPunct="0">
              <a:spcBef>
                <a:spcPct val="0"/>
              </a:spcBef>
              <a:spcAft>
                <a:spcPct val="0"/>
              </a:spcAft>
              <a:defRPr sz="1400">
                <a:solidFill>
                  <a:schemeClr val="tx1"/>
                </a:solidFill>
                <a:latin typeface="Arial" panose="020B0604020202020204" pitchFamily="34" charset="0"/>
              </a:defRPr>
            </a:lvl7pPr>
            <a:lvl8pPr marL="4057650" indent="-457200" eaLnBrk="0" fontAlgn="base" hangingPunct="0">
              <a:spcBef>
                <a:spcPct val="0"/>
              </a:spcBef>
              <a:spcAft>
                <a:spcPct val="0"/>
              </a:spcAft>
              <a:defRPr sz="1400">
                <a:solidFill>
                  <a:schemeClr val="tx1"/>
                </a:solidFill>
                <a:latin typeface="Arial" panose="020B0604020202020204" pitchFamily="34" charset="0"/>
              </a:defRPr>
            </a:lvl8pPr>
            <a:lvl9pPr marL="4514850" indent="-4572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800" b="1">
                <a:solidFill>
                  <a:srgbClr val="006600"/>
                </a:solidFill>
              </a:rPr>
              <a:t>OR-OSHA. As stated in federal mandates and program directives, OR-OSHA conducts  </a:t>
            </a:r>
            <a:r>
              <a:rPr lang="en-US" altLang="en-US" sz="2800" b="1" u="sng">
                <a:solidFill>
                  <a:srgbClr val="006600"/>
                </a:solidFill>
              </a:rPr>
              <a:t>accident investigations</a:t>
            </a:r>
            <a:r>
              <a:rPr lang="en-US" altLang="en-US" sz="2800" b="1">
                <a:solidFill>
                  <a:srgbClr val="006600"/>
                </a:solidFill>
              </a:rPr>
              <a:t> primarily to:  </a:t>
            </a:r>
            <a:endParaRPr lang="en-US" altLang="en-US" sz="2800" b="1"/>
          </a:p>
        </p:txBody>
      </p:sp>
      <p:sp>
        <p:nvSpPr>
          <p:cNvPr id="250883" name="Text Box 3"/>
          <p:cNvSpPr txBox="1">
            <a:spLocks noChangeArrowheads="1"/>
          </p:cNvSpPr>
          <p:nvPr/>
        </p:nvSpPr>
        <p:spPr bwMode="auto">
          <a:xfrm>
            <a:off x="647700" y="2619375"/>
            <a:ext cx="7924800" cy="1938338"/>
          </a:xfrm>
          <a:prstGeom prst="rect">
            <a:avLst/>
          </a:prstGeom>
          <a:noFill/>
          <a:ln>
            <a:noFill/>
          </a:ln>
          <a:effectLst/>
          <a:extLst>
            <a:ext uri="{909E8E84-426E-40DD-AFC4-6F175D3DCCD1}">
              <a14:hiddenFill xmlns:a14="http://schemas.microsoft.com/office/drawing/2010/main">
                <a:solidFill>
                  <a:srgbClr val="67676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400">
                <a:solidFill>
                  <a:schemeClr val="tx1"/>
                </a:solidFill>
                <a:latin typeface="Arial" panose="020B0604020202020204" pitchFamily="34" charset="0"/>
              </a:defRPr>
            </a:lvl1pPr>
            <a:lvl2pPr marL="914400" indent="-457200">
              <a:defRPr sz="1400">
                <a:solidFill>
                  <a:schemeClr val="tx1"/>
                </a:solidFill>
                <a:latin typeface="Arial" panose="020B0604020202020204" pitchFamily="34" charset="0"/>
              </a:defRPr>
            </a:lvl2pPr>
            <a:lvl3pPr marL="1371600" indent="-457200">
              <a:defRPr sz="1400">
                <a:solidFill>
                  <a:schemeClr val="tx1"/>
                </a:solidFill>
                <a:latin typeface="Arial" panose="020B0604020202020204" pitchFamily="34" charset="0"/>
              </a:defRPr>
            </a:lvl3pPr>
            <a:lvl4pPr marL="1828800" indent="-457200">
              <a:defRPr sz="1400">
                <a:solidFill>
                  <a:schemeClr val="tx1"/>
                </a:solidFill>
                <a:latin typeface="Arial" panose="020B0604020202020204" pitchFamily="34" charset="0"/>
              </a:defRPr>
            </a:lvl4pPr>
            <a:lvl5pPr marL="2286000" indent="-457200">
              <a:defRPr sz="1400">
                <a:solidFill>
                  <a:schemeClr val="tx1"/>
                </a:solidFill>
                <a:latin typeface="Arial" panose="020B0604020202020204" pitchFamily="34" charset="0"/>
              </a:defRPr>
            </a:lvl5pPr>
            <a:lvl6pPr marL="2743200" indent="-457200" eaLnBrk="0" fontAlgn="base" hangingPunct="0">
              <a:spcBef>
                <a:spcPct val="0"/>
              </a:spcBef>
              <a:spcAft>
                <a:spcPct val="0"/>
              </a:spcAft>
              <a:defRPr sz="1400">
                <a:solidFill>
                  <a:schemeClr val="tx1"/>
                </a:solidFill>
                <a:latin typeface="Arial" panose="020B0604020202020204" pitchFamily="34" charset="0"/>
              </a:defRPr>
            </a:lvl6pPr>
            <a:lvl7pPr marL="3200400" indent="-457200" eaLnBrk="0" fontAlgn="base" hangingPunct="0">
              <a:spcBef>
                <a:spcPct val="0"/>
              </a:spcBef>
              <a:spcAft>
                <a:spcPct val="0"/>
              </a:spcAft>
              <a:defRPr sz="1400">
                <a:solidFill>
                  <a:schemeClr val="tx1"/>
                </a:solidFill>
                <a:latin typeface="Arial" panose="020B0604020202020204" pitchFamily="34" charset="0"/>
              </a:defRPr>
            </a:lvl7pPr>
            <a:lvl8pPr marL="3657600" indent="-457200" eaLnBrk="0" fontAlgn="base" hangingPunct="0">
              <a:spcBef>
                <a:spcPct val="0"/>
              </a:spcBef>
              <a:spcAft>
                <a:spcPct val="0"/>
              </a:spcAft>
              <a:defRPr sz="1400">
                <a:solidFill>
                  <a:schemeClr val="tx1"/>
                </a:solidFill>
                <a:latin typeface="Arial" panose="020B0604020202020204" pitchFamily="34" charset="0"/>
              </a:defRPr>
            </a:lvl8pPr>
            <a:lvl9pPr marL="4114800" indent="-4572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buFontTx/>
              <a:buAutoNum type="arabicPeriod"/>
            </a:pPr>
            <a:r>
              <a:rPr lang="en-US" altLang="en-US" sz="2400" b="1">
                <a:solidFill>
                  <a:srgbClr val="660066"/>
                </a:solidFill>
              </a:rPr>
              <a:t>determine what happened, and </a:t>
            </a:r>
          </a:p>
          <a:p>
            <a:pPr>
              <a:spcBef>
                <a:spcPct val="50000"/>
              </a:spcBef>
              <a:buFontTx/>
              <a:buAutoNum type="arabicPeriod"/>
            </a:pPr>
            <a:r>
              <a:rPr lang="en-US" altLang="en-US" sz="2400" b="1">
                <a:solidFill>
                  <a:srgbClr val="660066"/>
                </a:solidFill>
              </a:rPr>
              <a:t>evaluate employer performance to determine if safety rules were violated </a:t>
            </a:r>
          </a:p>
          <a:p>
            <a:pPr>
              <a:spcBef>
                <a:spcPct val="50000"/>
              </a:spcBef>
            </a:pPr>
            <a:endParaRPr lang="en-US" altLang="en-US" sz="2400" b="1">
              <a:solidFill>
                <a:srgbClr val="660066"/>
              </a:solidFill>
            </a:endParaRPr>
          </a:p>
        </p:txBody>
      </p:sp>
      <p:sp>
        <p:nvSpPr>
          <p:cNvPr id="250884" name="Text Box 4"/>
          <p:cNvSpPr txBox="1">
            <a:spLocks noChangeArrowheads="1"/>
          </p:cNvSpPr>
          <p:nvPr/>
        </p:nvSpPr>
        <p:spPr bwMode="auto">
          <a:xfrm>
            <a:off x="323850" y="5499100"/>
            <a:ext cx="8229600" cy="946150"/>
          </a:xfrm>
          <a:prstGeom prst="rect">
            <a:avLst/>
          </a:prstGeom>
          <a:noFill/>
          <a:ln>
            <a:noFill/>
          </a:ln>
          <a:effectLst/>
          <a:extLst>
            <a:ext uri="{909E8E84-426E-40DD-AFC4-6F175D3DCCD1}">
              <a14:hiddenFill xmlns:a14="http://schemas.microsoft.com/office/drawing/2010/main">
                <a:solidFill>
                  <a:srgbClr val="67676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800" b="1">
                <a:solidFill>
                  <a:srgbClr val="333399"/>
                </a:solidFill>
              </a:rPr>
              <a:t>Therefore, OR-OSHA investigates primarily to fix the  ____________</a:t>
            </a:r>
            <a:endParaRPr lang="en-US" altLang="en-US" sz="2400">
              <a:solidFill>
                <a:srgbClr val="333399"/>
              </a:solidFill>
            </a:endParaRPr>
          </a:p>
        </p:txBody>
      </p:sp>
      <p:sp>
        <p:nvSpPr>
          <p:cNvPr id="250885" name="Text Box 5"/>
          <p:cNvSpPr txBox="1">
            <a:spLocks noChangeArrowheads="1"/>
          </p:cNvSpPr>
          <p:nvPr/>
        </p:nvSpPr>
        <p:spPr bwMode="auto">
          <a:xfrm>
            <a:off x="1828800" y="5835650"/>
            <a:ext cx="1809750" cy="641350"/>
          </a:xfrm>
          <a:prstGeom prst="rect">
            <a:avLst/>
          </a:prstGeom>
          <a:noFill/>
          <a:ln>
            <a:noFill/>
          </a:ln>
          <a:effectLst/>
          <a:extLst>
            <a:ext uri="{909E8E84-426E-40DD-AFC4-6F175D3DCCD1}">
              <a14:hiddenFill xmlns:a14="http://schemas.microsoft.com/office/drawing/2010/main">
                <a:solidFill>
                  <a:srgbClr val="67676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3600" b="1" i="1">
                <a:solidFill>
                  <a:srgbClr val="CC3300"/>
                </a:solidFill>
              </a:rPr>
              <a:t>BLAME</a:t>
            </a:r>
          </a:p>
        </p:txBody>
      </p:sp>
      <p:sp>
        <p:nvSpPr>
          <p:cNvPr id="224262" name="Text Box 3"/>
          <p:cNvSpPr txBox="1">
            <a:spLocks noChangeArrowheads="1"/>
          </p:cNvSpPr>
          <p:nvPr/>
        </p:nvSpPr>
        <p:spPr bwMode="auto">
          <a:xfrm>
            <a:off x="168275" y="466725"/>
            <a:ext cx="8823325" cy="523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800" b="1" u="sng">
                <a:solidFill>
                  <a:srgbClr val="333399"/>
                </a:solidFill>
              </a:rPr>
              <a:t>Investigation</a:t>
            </a:r>
            <a:r>
              <a:rPr lang="en-US" altLang="en-US" sz="2800" b="1">
                <a:solidFill>
                  <a:srgbClr val="333399"/>
                </a:solidFill>
              </a:rPr>
              <a:t> vs. </a:t>
            </a:r>
            <a:r>
              <a:rPr lang="en-US" altLang="en-US" sz="2800" b="1" u="sng">
                <a:solidFill>
                  <a:srgbClr val="333399"/>
                </a:solidFill>
              </a:rPr>
              <a:t>Analysis </a:t>
            </a:r>
            <a:r>
              <a:rPr lang="en-US" altLang="en-US" sz="2800" b="1" i="1">
                <a:solidFill>
                  <a:srgbClr val="660066"/>
                </a:solidFill>
              </a:rPr>
              <a:t>	What is the difference?</a:t>
            </a:r>
            <a:endParaRPr lang="en-US" altLang="en-US" sz="2800"/>
          </a:p>
        </p:txBody>
      </p:sp>
      <p:sp>
        <p:nvSpPr>
          <p:cNvPr id="8" name="Rectangle 11"/>
          <p:cNvSpPr>
            <a:spLocks noChangeArrowheads="1"/>
          </p:cNvSpPr>
          <p:nvPr/>
        </p:nvSpPr>
        <p:spPr bwMode="auto">
          <a:xfrm>
            <a:off x="1447800" y="4159250"/>
            <a:ext cx="6629400" cy="1016000"/>
          </a:xfrm>
          <a:prstGeom prst="rect">
            <a:avLst/>
          </a:prstGeom>
          <a:solidFill>
            <a:schemeClr val="bg1"/>
          </a:solidFill>
          <a:ln w="9525">
            <a:solidFill>
              <a:schemeClr val="tx1"/>
            </a:solidFill>
            <a:miter lim="800000"/>
            <a:headEnd type="none" w="sm" len="sm"/>
            <a:tailEnd type="none" w="sm" len="sm"/>
          </a:ln>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2000">
                <a:solidFill>
                  <a:srgbClr val="800000"/>
                </a:solidFill>
              </a:rPr>
              <a:t>By law, OR-OSHA investigates specifically to determine performance of the employer to establish the degree to which rules were violated.  (Oregon OSHA FIRM) </a:t>
            </a:r>
            <a:endParaRPr lang="en-US" altLang="en-US" sz="2000"/>
          </a:p>
        </p:txBody>
      </p:sp>
      <p:sp>
        <p:nvSpPr>
          <p:cNvPr id="224264" name="TextBox 8"/>
          <p:cNvSpPr txBox="1">
            <a:spLocks noChangeArrowheads="1"/>
          </p:cNvSpPr>
          <p:nvPr/>
        </p:nvSpPr>
        <p:spPr bwMode="auto">
          <a:xfrm>
            <a:off x="76200" y="73025"/>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a:latin typeface="Arial Black" panose="020B0A04020102020204" pitchFamily="34" charset="0"/>
              </a:rPr>
              <a:t>Page 34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4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50883">
                                            <p:txEl>
                                              <p:pRg st="0" end="0"/>
                                            </p:txEl>
                                          </p:spTgt>
                                        </p:tgtEl>
                                        <p:attrNameLst>
                                          <p:attrName>style.visibility</p:attrName>
                                        </p:attrNameLst>
                                      </p:cBhvr>
                                      <p:to>
                                        <p:strVal val="visible"/>
                                      </p:to>
                                    </p:set>
                                    <p:animEffect transition="in" filter="dissolve">
                                      <p:cBhvr>
                                        <p:cTn id="11" dur="500"/>
                                        <p:tgtEl>
                                          <p:spTgt spid="25088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50883">
                                            <p:txEl>
                                              <p:pRg st="1" end="1"/>
                                            </p:txEl>
                                          </p:spTgt>
                                        </p:tgtEl>
                                        <p:attrNameLst>
                                          <p:attrName>style.visibility</p:attrName>
                                        </p:attrNameLst>
                                      </p:cBhvr>
                                      <p:to>
                                        <p:strVal val="visible"/>
                                      </p:to>
                                    </p:set>
                                    <p:animEffect transition="in" filter="dissolve">
                                      <p:cBhvr>
                                        <p:cTn id="16" dur="500"/>
                                        <p:tgtEl>
                                          <p:spTgt spid="25088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088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0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p:bldP spid="250883" grpId="0" build="p" autoUpdateAnimBg="0"/>
      <p:bldP spid="250884" grpId="0"/>
      <p:bldP spid="250885" grpId="0"/>
      <p:bldP spid="8" grpId="0" animBg="1"/>
    </p:bldLst>
  </p:timing>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ower2">
  <a:themeElements>
    <a:clrScheme name="">
      <a:dk1>
        <a:srgbClr val="000000"/>
      </a:dk1>
      <a:lt1>
        <a:srgbClr val="FFFFFF"/>
      </a:lt1>
      <a:dk2>
        <a:srgbClr val="081D58"/>
      </a:dk2>
      <a:lt2>
        <a:srgbClr val="FFFFFF"/>
      </a:lt2>
      <a:accent1>
        <a:srgbClr val="FC0128"/>
      </a:accent1>
      <a:accent2>
        <a:srgbClr val="00FF00"/>
      </a:accent2>
      <a:accent3>
        <a:srgbClr val="FFFFFF"/>
      </a:accent3>
      <a:accent4>
        <a:srgbClr val="000000"/>
      </a:accent4>
      <a:accent5>
        <a:srgbClr val="FDAAAC"/>
      </a:accent5>
      <a:accent6>
        <a:srgbClr val="00E700"/>
      </a:accent6>
      <a:hlink>
        <a:srgbClr val="00DFCA"/>
      </a:hlink>
      <a:folHlink>
        <a:srgbClr val="EAEC5E"/>
      </a:folHlink>
    </a:clrScheme>
    <a:fontScheme name="Power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2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ower2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2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2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2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ower2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Workbooks4">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Workbooks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none" lIns="91440" tIns="45720" rIns="9144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none" lIns="91440" tIns="45720" rIns="9144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Workbooks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orkbooks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orkbooks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orkbooks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orkbooks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orkbooks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orkbooks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Workbooks4">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Workbooks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none" lIns="91440" tIns="45720" rIns="9144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none" lIns="91440" tIns="45720" rIns="9144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Workbooks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orkbooks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orkbooks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orkbooks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orkbooks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orkbooks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orkbooks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raining" ma:contentTypeID="0x010100854524CC3423A244BB56938E3F8ABE270067817B4706841944893504266FF3AFD0" ma:contentTypeVersion="25" ma:contentTypeDescription="Training and education materials" ma:contentTypeScope="" ma:versionID="34d1da808c0373fcd75ca49a86825732">
  <xsd:schema xmlns:xsd="http://www.w3.org/2001/XMLSchema" xmlns:xs="http://www.w3.org/2001/XMLSchema" xmlns:p="http://schemas.microsoft.com/office/2006/metadata/properties" xmlns:ns1="http://schemas.microsoft.com/sharepoint/v3" xmlns:ns2="4abed4e2-db5c-4e78-ae88-7ca7a6241065" xmlns:ns3="http://schemas.microsoft.com/sharepoint/v4" targetNamespace="http://schemas.microsoft.com/office/2006/metadata/properties" ma:root="true" ma:fieldsID="2d08b5255158c9f14c10f9c2e24a5b9c" ns1:_="" ns2:_="" ns3:_="">
    <xsd:import namespace="http://schemas.microsoft.com/sharepoint/v3"/>
    <xsd:import namespace="4abed4e2-db5c-4e78-ae88-7ca7a6241065"/>
    <xsd:import namespace="http://schemas.microsoft.com/sharepoint/v4"/>
    <xsd:element name="properties">
      <xsd:complexType>
        <xsd:sequence>
          <xsd:element name="documentManagement">
            <xsd:complexType>
              <xsd:all>
                <xsd:element ref="ns2:AdditionalTitle" minOccurs="0"/>
                <xsd:element ref="ns2:TrainingType" minOccurs="0"/>
                <xsd:element ref="ns2:TrainingFormat" minOccurs="0"/>
                <xsd:element ref="ns2:DateRevised" minOccurs="0"/>
                <xsd:element ref="ns1:Language" minOccurs="0"/>
                <xsd:element ref="ns2:Description1" minOccurs="0"/>
                <xsd:element ref="ns2:Topic"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6" nillable="true" ma:displayName="Language" ma:default="English" ma:format="Dropdown" ma:internalName="Language" ma:readOnly="false">
      <xsd:simpleType>
        <xsd:union memberTypes="dms:Text">
          <xsd:simpleType>
            <xsd:restriction base="dms:Choice">
              <xsd:enumeration value="Arabic"/>
              <xsd:enumeration value="Bulgarian"/>
              <xsd:enumeration value="Chinese"/>
              <xsd:enumeration value="Croatian"/>
              <xsd:enumeration value="Czech"/>
              <xsd:enumeration value="Danish"/>
              <xsd:enumeration value="Dutch"/>
              <xsd:enumeration value="English"/>
              <xsd:enumeration value="Estonian"/>
              <xsd:enumeration value="Finnish"/>
              <xsd:enumeration value="French"/>
              <xsd:enumeration value="German"/>
              <xsd:enumeration value="Greek"/>
              <xsd:enumeration value="Hebrew"/>
              <xsd:enumeration value="Hindi"/>
              <xsd:enumeration value="Hungarian"/>
              <xsd:enumeration value="Indonesian"/>
              <xsd:enumeration value="Italian"/>
              <xsd:enumeration value="Japanese"/>
              <xsd:enumeration value="Korean"/>
              <xsd:enumeration value="Latvian"/>
              <xsd:enumeration value="Lithuanian"/>
              <xsd:enumeration value="Malay"/>
              <xsd:enumeration value="Norwegian"/>
              <xsd:enumeration value="Polish"/>
              <xsd:enumeration value="Portuguese"/>
              <xsd:enumeration value="Romanian"/>
              <xsd:enumeration value="Russian"/>
              <xsd:enumeration value="Serbian"/>
              <xsd:enumeration value="Slovak"/>
              <xsd:enumeration value="Slovenian"/>
              <xsd:enumeration value="Spanish"/>
              <xsd:enumeration value="Swedish"/>
              <xsd:enumeration value="Thai"/>
              <xsd:enumeration value="Turkish"/>
              <xsd:enumeration value="Ukrainian"/>
              <xsd:enumeration value="Urdu"/>
              <xsd:enumeration value="Vietnames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abed4e2-db5c-4e78-ae88-7ca7a6241065" elementFormDefault="qualified">
    <xsd:import namespace="http://schemas.microsoft.com/office/2006/documentManagement/types"/>
    <xsd:import namespace="http://schemas.microsoft.com/office/infopath/2007/PartnerControls"/>
    <xsd:element name="AdditionalTitle" ma:index="2" nillable="true" ma:displayName="Additional Title" ma:description="Secondary title - typically the English language title if the item has a title in another language" ma:internalName="AdditionalTitle" ma:readOnly="false">
      <xsd:simpleType>
        <xsd:restriction base="dms:Text">
          <xsd:maxLength value="255"/>
        </xsd:restriction>
      </xsd:simpleType>
    </xsd:element>
    <xsd:element name="TrainingType" ma:index="3" nillable="true" ma:displayName="Training Type" ma:description="Pick a type for this training material" ma:format="Dropdown" ma:internalName="TrainingType" ma:readOnly="false">
      <xsd:simpleType>
        <xsd:restriction base="dms:Choice">
          <xsd:enumeration value="Curriculum"/>
          <xsd:enumeration value="Grant program"/>
          <xsd:enumeration value="Online course"/>
          <xsd:enumeration value="PESO"/>
          <xsd:enumeration value="Presentation"/>
          <xsd:enumeration value="Resources"/>
          <xsd:enumeration value="Workshop"/>
        </xsd:restriction>
      </xsd:simpleType>
    </xsd:element>
    <xsd:element name="TrainingFormat" ma:index="4" nillable="true" ma:displayName="Training Format" ma:default="  " ma:description="Pick a format for this training" ma:format="Dropdown" ma:internalName="TrainingFormat" ma:readOnly="false">
      <xsd:simpleType>
        <xsd:restriction base="dms:Choice">
          <xsd:enumeration value=""/>
          <xsd:enumeration value="Instructor Guide"/>
          <xsd:enumeration value="Online course"/>
          <xsd:enumeration value="Overhead"/>
          <xsd:enumeration value="Tailgate"/>
          <xsd:enumeration value="Training program"/>
          <xsd:enumeration value="Video"/>
          <xsd:enumeration value="Workbook"/>
        </xsd:restriction>
      </xsd:simpleType>
    </xsd:element>
    <xsd:element name="DateRevised" ma:index="5" nillable="true" ma:displayName="New or Revised Date" ma:format="DateOnly" ma:internalName="DateRevised" ma:readOnly="false">
      <xsd:simpleType>
        <xsd:restriction base="dms:DateTime"/>
      </xsd:simpleType>
    </xsd:element>
    <xsd:element name="Description1" ma:index="7" nillable="true" ma:displayName="Description" ma:internalName="Description1" ma:readOnly="false">
      <xsd:simpleType>
        <xsd:restriction base="dms:Note"/>
      </xsd:simpleType>
    </xsd:element>
    <xsd:element name="Topic" ma:index="8" nillable="true" ma:displayName="Topic" ma:description="Pick associated topics" ma:list="{913132ca-d302-4b93-9158-b48ece0e0b4d}" ma:internalName="Topic" ma:readOnly="false" ma:showField="Title" ma:web="4abed4e2-db5c-4e78-ae88-7ca7a6241065">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Description1 xmlns="4abed4e2-db5c-4e78-ae88-7ca7a6241065">PowerPoint slides for the Safety and Health Management education workshop.</Description1>
    <TrainingFormat xmlns="4abed4e2-db5c-4e78-ae88-7ca7a6241065">Overhead</TrainingFormat>
    <Topic xmlns="4abed4e2-db5c-4e78-ae88-7ca7a6241065">
      <Value>308</Value>
    </Topic>
    <TrainingType xmlns="4abed4e2-db5c-4e78-ae88-7ca7a6241065">Workshop</TrainingType>
    <DateRevised xmlns="4abed4e2-db5c-4e78-ae88-7ca7a6241065">2020-07-24T07:00:00+00:00</DateRevised>
    <AdditionalTitle xmlns="4abed4e2-db5c-4e78-ae88-7ca7a6241065" xsi:nil="true"/>
    <IconOverlay xmlns="http://schemas.microsoft.com/sharepoint/v4" xsi:nil="true"/>
  </documentManagement>
</p:properties>
</file>

<file path=customXml/itemProps1.xml><?xml version="1.0" encoding="utf-8"?>
<ds:datastoreItem xmlns:ds="http://schemas.openxmlformats.org/officeDocument/2006/customXml" ds:itemID="{16D92189-85EC-4115-81D3-9ABB5BC45A59}"/>
</file>

<file path=customXml/itemProps2.xml><?xml version="1.0" encoding="utf-8"?>
<ds:datastoreItem xmlns:ds="http://schemas.openxmlformats.org/officeDocument/2006/customXml" ds:itemID="{25B48B4C-6196-4F45-8008-E5D1BF3B51E6}"/>
</file>

<file path=customXml/itemProps3.xml><?xml version="1.0" encoding="utf-8"?>
<ds:datastoreItem xmlns:ds="http://schemas.openxmlformats.org/officeDocument/2006/customXml" ds:itemID="{5689BBAA-AA50-4E91-A13C-E9638B363D6D}"/>
</file>

<file path=docProps/app.xml><?xml version="1.0" encoding="utf-8"?>
<Properties xmlns="http://schemas.openxmlformats.org/officeDocument/2006/extended-properties" xmlns:vt="http://schemas.openxmlformats.org/officeDocument/2006/docPropsVTypes">
  <Template/>
  <TotalTime>3692</TotalTime>
  <Pages>36</Pages>
  <Words>13167</Words>
  <Application>Microsoft Office PowerPoint</Application>
  <PresentationFormat>Letter Paper (8.5x11 in)</PresentationFormat>
  <Paragraphs>1685</Paragraphs>
  <Slides>139</Slides>
  <Notes>114</Notes>
  <HiddenSlides>1</HiddenSlides>
  <MMClips>0</MMClips>
  <ScaleCrop>false</ScaleCrop>
  <HeadingPairs>
    <vt:vector size="8" baseType="variant">
      <vt:variant>
        <vt:lpstr>Fonts Used</vt:lpstr>
      </vt:variant>
      <vt:variant>
        <vt:i4>13</vt:i4>
      </vt:variant>
      <vt:variant>
        <vt:lpstr>Theme</vt:lpstr>
      </vt:variant>
      <vt:variant>
        <vt:i4>9</vt:i4>
      </vt:variant>
      <vt:variant>
        <vt:lpstr>Embedded OLE Servers</vt:lpstr>
      </vt:variant>
      <vt:variant>
        <vt:i4>5</vt:i4>
      </vt:variant>
      <vt:variant>
        <vt:lpstr>Slide Titles</vt:lpstr>
      </vt:variant>
      <vt:variant>
        <vt:i4>139</vt:i4>
      </vt:variant>
    </vt:vector>
  </HeadingPairs>
  <TitlesOfParts>
    <vt:vector size="166" baseType="lpstr">
      <vt:lpstr>Arial</vt:lpstr>
      <vt:lpstr>Times New Roman</vt:lpstr>
      <vt:lpstr>Calibri</vt:lpstr>
      <vt:lpstr>Constantia</vt:lpstr>
      <vt:lpstr>Wingdings 2</vt:lpstr>
      <vt:lpstr>Calibri Light</vt:lpstr>
      <vt:lpstr>Myriad Pro Cond</vt:lpstr>
      <vt:lpstr>Arial Black</vt:lpstr>
      <vt:lpstr>Wingdings</vt:lpstr>
      <vt:lpstr>Monotype Sorts</vt:lpstr>
      <vt:lpstr>Verdana</vt:lpstr>
      <vt:lpstr>Wingdings 3</vt:lpstr>
      <vt:lpstr>WP IconicSymbolsB</vt:lpstr>
      <vt:lpstr>Power2</vt:lpstr>
      <vt:lpstr>Blank Presentation</vt:lpstr>
      <vt:lpstr>1_Blank Presentation</vt:lpstr>
      <vt:lpstr>Workbooks4</vt:lpstr>
      <vt:lpstr>Flow</vt:lpstr>
      <vt:lpstr>1_Default Design</vt:lpstr>
      <vt:lpstr>2_Office Theme</vt:lpstr>
      <vt:lpstr>Default Design</vt:lpstr>
      <vt:lpstr>1_Workbooks4</vt:lpstr>
      <vt:lpstr>Microsoft Clip Gallery</vt:lpstr>
      <vt:lpstr>Clip</vt:lpstr>
      <vt:lpstr>Photo Editor Photo</vt:lpstr>
      <vt:lpstr>Slide</vt:lpstr>
      <vt:lpstr>Microsoft PowerPoint Slide</vt:lpstr>
      <vt:lpstr>Welcome to Safety and Health Management System Principles</vt:lpstr>
      <vt:lpstr>PowerPoint Presentation</vt:lpstr>
      <vt:lpstr>Oregon OSHA Public Education Mission:</vt:lpstr>
      <vt:lpstr>PowerPoint Presentation</vt:lpstr>
      <vt:lpstr>Contact us</vt:lpstr>
      <vt:lpstr>PowerPoint Presentation</vt:lpstr>
      <vt:lpstr>PowerPoint Presentation</vt:lpstr>
      <vt:lpstr>PowerPoint Presentation</vt:lpstr>
      <vt:lpstr>PowerPoint Presentation</vt:lpstr>
      <vt:lpstr>Safety &amp; Health Management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Safety &amp; Health Management System (SHMS)</vt:lpstr>
      <vt:lpstr>Components of an Organizational  Safety and Health System</vt:lpstr>
      <vt:lpstr>Cultural Component</vt:lpstr>
      <vt:lpstr>Cultural</vt:lpstr>
      <vt:lpstr>Cultural (Continued)</vt:lpstr>
      <vt:lpstr>Operational Component</vt:lpstr>
      <vt:lpstr>Operational</vt:lpstr>
      <vt:lpstr>Managerial Component</vt:lpstr>
      <vt:lpstr>Managerial</vt:lpstr>
      <vt:lpstr>PowerPoint Presentation</vt:lpstr>
      <vt:lpstr>LINE vs STAFF</vt:lpstr>
      <vt:lpstr>PowerPoint Presentation</vt:lpstr>
      <vt:lpstr>PowerPoint Presentation</vt:lpstr>
      <vt:lpstr>Management Leadership</vt:lpstr>
      <vt:lpstr>Leadership Elements Common to  World Class Safety Programs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published data to help sell your recommendations to management</vt:lpstr>
      <vt:lpstr>Where do we find the Data?</vt:lpstr>
      <vt:lpstr>Where do we find the Data? (continued)</vt:lpstr>
      <vt:lpstr>Where do we find the Data? (continued)</vt:lpstr>
      <vt:lpstr>Where do we find the Data? (continued)</vt:lpstr>
      <vt:lpstr>Where do we find the Data? (continued)</vt:lpstr>
      <vt:lpstr>Where do we find the data?</vt:lpstr>
      <vt:lpstr>PowerPoint Presentation</vt:lpstr>
      <vt:lpstr>PowerPoint Presentation</vt:lpstr>
      <vt:lpstr>PowerPoint Presentation</vt:lpstr>
      <vt:lpstr>PowerPoint Presentation</vt:lpstr>
      <vt:lpstr>PowerPoint Presentation</vt:lpstr>
      <vt:lpstr>Your Accountability System should:</vt:lpstr>
      <vt:lpstr>PowerPoint Presentation</vt:lpstr>
      <vt:lpstr>PowerPoint Presentation</vt:lpstr>
      <vt:lpstr>PowerPoint Presentation</vt:lpstr>
      <vt:lpstr>PowerPoint Presentation</vt:lpstr>
      <vt:lpstr>Effective Accountability System Consequences</vt:lpstr>
      <vt:lpstr>PowerPoint Presentation</vt:lpstr>
      <vt:lpstr>PowerPoint Presentation</vt:lpstr>
      <vt:lpstr>PowerPoint Presentation</vt:lpstr>
      <vt:lpstr>Worker Participation (Employee Involvement)</vt:lpstr>
      <vt:lpstr>Employee Involvement</vt:lpstr>
      <vt:lpstr>PowerPoint Presentation</vt:lpstr>
      <vt:lpstr>Making Employee Involvement Work</vt:lpstr>
      <vt:lpstr>Employee Involvement</vt:lpstr>
      <vt:lpstr>Employee Involvement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Worksite Analysis Anticipating &amp; Detecting Hazards</vt:lpstr>
      <vt:lpstr>Hazard (Definition)</vt:lpstr>
      <vt:lpstr>PowerPoint Presentation</vt:lpstr>
      <vt:lpstr>PowerPoint Presentation</vt:lpstr>
      <vt:lpstr>PowerPoint Presentation</vt:lpstr>
      <vt:lpstr>PowerPoint Presentation</vt:lpstr>
      <vt:lpstr>PowerPoint Presentation</vt:lpstr>
      <vt:lpstr>PowerPoint Presentation</vt:lpstr>
      <vt:lpstr>Where did these come from?  Why?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difference between accidents and incidents?</vt:lpstr>
      <vt:lpstr>PowerPoint Presentation</vt:lpstr>
      <vt:lpstr>PowerPoint Presentation</vt:lpstr>
      <vt:lpstr>WHY conduct Incident Analysis?</vt:lpstr>
      <vt:lpstr>Incident/Accident Analysis</vt:lpstr>
      <vt:lpstr>PowerPoint Presentation</vt:lpstr>
      <vt:lpstr>PowerPoint Presentation</vt:lpstr>
      <vt:lpstr>Accident Causation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Hazard Prevention and Control</vt:lpstr>
      <vt:lpstr>PowerPoint Presentation</vt:lpstr>
      <vt:lpstr>PowerPoint Presentation</vt:lpstr>
      <vt:lpstr>Hazard Control (Effectiveness Ranking)</vt:lpstr>
      <vt:lpstr>PowerPoint Presentation</vt:lpstr>
      <vt:lpstr>Safety and Health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to evaluating and improving</vt:lpstr>
      <vt:lpstr>Help is available…</vt:lpstr>
      <vt:lpstr>PowerPoint Presentation</vt:lpstr>
      <vt:lpstr>PowerPoint Presentation</vt:lpstr>
      <vt:lpstr>PowerPoint Presentation</vt:lpstr>
      <vt:lpstr>How do we  communicate/coordinate?</vt:lpstr>
      <vt:lpstr>PowerPoint Presentation</vt:lpstr>
      <vt:lpstr>PowerPoint Presentation</vt:lpstr>
      <vt:lpstr>PowerPoint Presentation</vt:lpstr>
      <vt:lpstr>PowerPoint Presentation</vt:lpstr>
      <vt:lpstr>Reference Material &amp;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and Health Management Principles</dc:title>
  <dc:subject/>
  <dc:creator>OR-OSHA</dc:creator>
  <cp:keywords/>
  <dc:description/>
  <cp:lastModifiedBy>Tawnya Swanson</cp:lastModifiedBy>
  <cp:revision>317</cp:revision>
  <cp:lastPrinted>2005-12-02T19:15:49Z</cp:lastPrinted>
  <dcterms:created xsi:type="dcterms:W3CDTF">1995-09-05T09:37:06Z</dcterms:created>
  <dcterms:modified xsi:type="dcterms:W3CDTF">2020-07-24T23:45:59Z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0x010100854524CC3423A244BB56938E3F8ABE270067817B4706841944893504266FF3AFD0</vt:lpwstr>
  </property>
</Properties>
</file>