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9" r:id="rId3"/>
    <p:sldId id="260" r:id="rId4"/>
    <p:sldId id="261" r:id="rId5"/>
    <p:sldId id="265" r:id="rId6"/>
    <p:sldId id="270" r:id="rId7"/>
    <p:sldId id="266" r:id="rId8"/>
    <p:sldId id="267" r:id="rId9"/>
    <p:sldId id="269" r:id="rId10"/>
    <p:sldId id="268" r:id="rId11"/>
    <p:sldId id="272" r:id="rId12"/>
    <p:sldId id="271" r:id="rId13"/>
    <p:sldId id="274" r:id="rId14"/>
    <p:sldId id="275" r:id="rId15"/>
    <p:sldId id="276" r:id="rId16"/>
    <p:sldId id="277" r:id="rId17"/>
    <p:sldId id="280" r:id="rId18"/>
    <p:sldId id="278" r:id="rId19"/>
    <p:sldId id="281" r:id="rId20"/>
    <p:sldId id="273"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63" r:id="rId35"/>
    <p:sldId id="264" r:id="rId36"/>
    <p:sldId id="26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7D"/>
    <a:srgbClr val="0078A6"/>
    <a:srgbClr val="F99F1C"/>
    <a:srgbClr val="54458C"/>
    <a:srgbClr val="776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98" autoAdjust="0"/>
  </p:normalViewPr>
  <p:slideViewPr>
    <p:cSldViewPr snapToGrid="0">
      <p:cViewPr varScale="1">
        <p:scale>
          <a:sx n="101" d="100"/>
          <a:sy n="101" d="100"/>
        </p:scale>
        <p:origin x="85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0C3C96-F367-3CE6-48B2-C40B505CE2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77626E2-A1CC-2957-84EF-2B79EC9E27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A6C9C-8C4A-4A25-B39B-92233A56FAEE}" type="datetimeFigureOut">
              <a:rPr lang="en-US" smtClean="0"/>
              <a:t>9/3/2025</a:t>
            </a:fld>
            <a:endParaRPr lang="en-US"/>
          </a:p>
        </p:txBody>
      </p:sp>
      <p:sp>
        <p:nvSpPr>
          <p:cNvPr id="4" name="Footer Placeholder 3">
            <a:extLst>
              <a:ext uri="{FF2B5EF4-FFF2-40B4-BE49-F238E27FC236}">
                <a16:creationId xmlns:a16="http://schemas.microsoft.com/office/drawing/2014/main" id="{4B3676A2-A625-D083-CC7D-8FD2036215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A90966-EB27-45E3-DF63-47605D76B4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40D1BF-85DB-471D-ABDE-AC7198A7F4C1}" type="slidenum">
              <a:rPr lang="en-US" smtClean="0"/>
              <a:t>‹#›</a:t>
            </a:fld>
            <a:endParaRPr lang="en-US"/>
          </a:p>
        </p:txBody>
      </p:sp>
    </p:spTree>
    <p:extLst>
      <p:ext uri="{BB962C8B-B14F-4D97-AF65-F5344CB8AC3E}">
        <p14:creationId xmlns:p14="http://schemas.microsoft.com/office/powerpoint/2010/main" val="16335325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19194-1532-4484-8219-B31EF5BAA3CC}" type="datetimeFigureOut">
              <a:rPr lang="en-US" smtClean="0"/>
              <a:t>9/3/2025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11B56-DA2A-46CC-BBEF-FE3C6A467F86}" type="slidenum">
              <a:rPr lang="en-US" smtClean="0"/>
              <a:t>‹#›</a:t>
            </a:fld>
            <a:endParaRPr lang="en-US"/>
          </a:p>
        </p:txBody>
      </p:sp>
    </p:spTree>
    <p:extLst>
      <p:ext uri="{BB962C8B-B14F-4D97-AF65-F5344CB8AC3E}">
        <p14:creationId xmlns:p14="http://schemas.microsoft.com/office/powerpoint/2010/main" val="339519686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EB11B56-DA2A-46CC-BBEF-FE3C6A467F86}" type="slidenum">
              <a:rPr lang="en-US" smtClean="0"/>
              <a:t>32</a:t>
            </a:fld>
            <a:endParaRPr lang="en-US"/>
          </a:p>
        </p:txBody>
      </p:sp>
    </p:spTree>
    <p:extLst>
      <p:ext uri="{BB962C8B-B14F-4D97-AF65-F5344CB8AC3E}">
        <p14:creationId xmlns:p14="http://schemas.microsoft.com/office/powerpoint/2010/main" val="412449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9814214" y="6379067"/>
            <a:ext cx="1707572" cy="365125"/>
          </a:xfrm>
        </p:spPr>
        <p:txBody>
          <a:bodyPr/>
          <a:lstStyle>
            <a:lvl1pPr>
              <a:defRPr>
                <a:solidFill>
                  <a:srgbClr val="00567D"/>
                </a:solidFill>
              </a:defRPr>
            </a:lvl1pPr>
          </a:lstStyle>
          <a:p>
            <a:pPr algn="l"/>
            <a:r>
              <a:rPr lang="en-US" dirty="0"/>
              <a:t>Workbook Page #</a:t>
            </a:r>
          </a:p>
        </p:txBody>
      </p:sp>
      <p:sp>
        <p:nvSpPr>
          <p:cNvPr id="6" name="Slide Number Placeholder 5"/>
          <p:cNvSpPr>
            <a:spLocks noGrp="1"/>
          </p:cNvSpPr>
          <p:nvPr>
            <p:ph type="sldNum" sz="quarter" idx="12"/>
          </p:nvPr>
        </p:nvSpPr>
        <p:spPr>
          <a:xfrm>
            <a:off x="192924" y="6379066"/>
            <a:ext cx="477290" cy="365125"/>
          </a:xfrm>
        </p:spPr>
        <p:txBody>
          <a:bodyPr/>
          <a:lstStyle>
            <a:lvl1pPr>
              <a:defRPr>
                <a:solidFill>
                  <a:schemeClr val="bg1"/>
                </a:solidFill>
              </a:defRPr>
            </a:lvl1pPr>
          </a:lstStyle>
          <a:p>
            <a:fld id="{99562CDD-8BC9-4CF6-AA03-D93997F55C9A}" type="slidenum">
              <a:rPr lang="en-US" smtClean="0"/>
              <a:pPr/>
              <a:t>‹#›</a:t>
            </a:fld>
            <a:endParaRPr lang="en-US" dirty="0"/>
          </a:p>
        </p:txBody>
      </p:sp>
    </p:spTree>
    <p:extLst>
      <p:ext uri="{BB962C8B-B14F-4D97-AF65-F5344CB8AC3E}">
        <p14:creationId xmlns:p14="http://schemas.microsoft.com/office/powerpoint/2010/main" val="387752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Workbook Page #</a:t>
            </a:r>
          </a:p>
        </p:txBody>
      </p:sp>
      <p:sp>
        <p:nvSpPr>
          <p:cNvPr id="6" name="Slide Number Placeholder 5"/>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16738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Workbook Page #</a:t>
            </a:r>
          </a:p>
        </p:txBody>
      </p:sp>
      <p:sp>
        <p:nvSpPr>
          <p:cNvPr id="6" name="Slide Number Placeholder 5"/>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369488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Workbook Page #</a:t>
            </a:r>
          </a:p>
        </p:txBody>
      </p:sp>
      <p:sp>
        <p:nvSpPr>
          <p:cNvPr id="6" name="Slide Number Placeholder 5"/>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305806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Workbook Page #</a:t>
            </a:r>
          </a:p>
        </p:txBody>
      </p:sp>
      <p:sp>
        <p:nvSpPr>
          <p:cNvPr id="6" name="Slide Number Placeholder 5"/>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202638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Workbook Page #</a:t>
            </a:r>
          </a:p>
        </p:txBody>
      </p:sp>
      <p:sp>
        <p:nvSpPr>
          <p:cNvPr id="7" name="Slide Number Placeholder 6"/>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388689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Workbook Page #</a:t>
            </a:r>
          </a:p>
        </p:txBody>
      </p:sp>
      <p:sp>
        <p:nvSpPr>
          <p:cNvPr id="9" name="Slide Number Placeholder 8"/>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211440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Workbook Page #</a:t>
            </a:r>
          </a:p>
        </p:txBody>
      </p:sp>
      <p:sp>
        <p:nvSpPr>
          <p:cNvPr id="5" name="Slide Number Placeholder 4"/>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18274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Workbook Page #</a:t>
            </a:r>
          </a:p>
        </p:txBody>
      </p:sp>
      <p:sp>
        <p:nvSpPr>
          <p:cNvPr id="4" name="Slide Number Placeholder 3"/>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183151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Workbook Page #</a:t>
            </a:r>
          </a:p>
        </p:txBody>
      </p:sp>
      <p:sp>
        <p:nvSpPr>
          <p:cNvPr id="7" name="Slide Number Placeholder 6"/>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129610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Workbook Page #</a:t>
            </a:r>
          </a:p>
        </p:txBody>
      </p:sp>
      <p:sp>
        <p:nvSpPr>
          <p:cNvPr id="7" name="Slide Number Placeholder 6"/>
          <p:cNvSpPr>
            <a:spLocks noGrp="1"/>
          </p:cNvSpPr>
          <p:nvPr>
            <p:ph type="sldNum" sz="quarter" idx="12"/>
          </p:nvPr>
        </p:nvSpPr>
        <p:spPr/>
        <p:txBody>
          <a:bodyPr/>
          <a:lstStyle/>
          <a:p>
            <a:fld id="{99562CDD-8BC9-4CF6-AA03-D93997F55C9A}" type="slidenum">
              <a:rPr lang="en-US" smtClean="0"/>
              <a:t>‹#›</a:t>
            </a:fld>
            <a:endParaRPr lang="en-US"/>
          </a:p>
        </p:txBody>
      </p:sp>
    </p:spTree>
    <p:extLst>
      <p:ext uri="{BB962C8B-B14F-4D97-AF65-F5344CB8AC3E}">
        <p14:creationId xmlns:p14="http://schemas.microsoft.com/office/powerpoint/2010/main" val="218523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Workbook Page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62CDD-8BC9-4CF6-AA03-D93997F55C9A}" type="slidenum">
              <a:rPr lang="en-US" smtClean="0"/>
              <a:t>‹#›</a:t>
            </a:fld>
            <a:endParaRPr lang="en-US"/>
          </a:p>
        </p:txBody>
      </p:sp>
    </p:spTree>
    <p:extLst>
      <p:ext uri="{BB962C8B-B14F-4D97-AF65-F5344CB8AC3E}">
        <p14:creationId xmlns:p14="http://schemas.microsoft.com/office/powerpoint/2010/main" val="1613921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osha.oregon.gov/" TargetMode="External"/><Relationship Id="rId4" Type="http://schemas.openxmlformats.org/officeDocument/2006/relationships/hyperlink" Target="http://www.osha.oregon.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hyperlink" Target="https://osha.oregon.gov/edu/Pages/etc/training-resources.aspx" TargetMode="External"/><Relationship Id="rId3" Type="http://schemas.openxmlformats.org/officeDocument/2006/relationships/hyperlink" Target="http://www.osha.oregon.gov" TargetMode="External"/><Relationship Id="rId7" Type="http://schemas.openxmlformats.org/officeDocument/2006/relationships/hyperlink" Target="https://osha.oregon.gov/edu/peso/Pages/default.aspx"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s://osha.oregon.gov/edu/courses/Pages/default.aspx" TargetMode="External"/><Relationship Id="rId5" Type="http://schemas.openxmlformats.org/officeDocument/2006/relationships/hyperlink" Target="https://osha.oregon.gov/Pages/topics/accident-investigation.aspx" TargetMode="External"/><Relationship Id="rId4" Type="http://schemas.openxmlformats.org/officeDocument/2006/relationships/hyperlink" Target="https://www.youtube.com/channel/UCexHdBGLMAOjoNxMnL9-Bbg" TargetMode="External"/><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sha.oregon.gov"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12192001" cy="4908430"/>
          </a:xfrm>
          <a:prstGeom prst="rect">
            <a:avLst/>
          </a:prstGeom>
        </p:spPr>
      </p:pic>
      <p:sp>
        <p:nvSpPr>
          <p:cNvPr id="4" name="Rectangle 3" descr="Title slide"/>
          <p:cNvSpPr/>
          <p:nvPr/>
        </p:nvSpPr>
        <p:spPr>
          <a:xfrm>
            <a:off x="0" y="0"/>
            <a:ext cx="12192000" cy="6858000"/>
          </a:xfrm>
          <a:prstGeom prst="rect">
            <a:avLst/>
          </a:prstGeom>
          <a:solidFill>
            <a:srgbClr val="00567D">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C183D7F6-B498-43B3-948B-1728B52AA6E4}">
                <adec:decorative xmlns:adec="http://schemas.microsoft.com/office/drawing/2017/decorative" val="1"/>
              </a:ext>
            </a:extLst>
          </p:cNvPr>
          <p:cNvSpPr/>
          <p:nvPr/>
        </p:nvSpPr>
        <p:spPr>
          <a:xfrm>
            <a:off x="0" y="4908430"/>
            <a:ext cx="12192000" cy="194957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7" name="Title 6" descr="title slide"/>
          <p:cNvSpPr txBox="1">
            <a:spLocks noGrp="1"/>
          </p:cNvSpPr>
          <p:nvPr>
            <p:ph type="title" idx="4294967295"/>
          </p:nvPr>
        </p:nvSpPr>
        <p:spPr>
          <a:xfrm>
            <a:off x="0" y="1362973"/>
            <a:ext cx="121919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mn-lt"/>
                <a:ea typeface="+mn-ea"/>
                <a:cs typeface="+mn-cs"/>
              </a:rPr>
              <a:t>Accident investigation</a:t>
            </a:r>
          </a:p>
        </p:txBody>
      </p:sp>
      <p:sp>
        <p:nvSpPr>
          <p:cNvPr id="8" name="TextBox 7"/>
          <p:cNvSpPr txBox="1"/>
          <p:nvPr/>
        </p:nvSpPr>
        <p:spPr>
          <a:xfrm>
            <a:off x="1817554" y="2830014"/>
            <a:ext cx="5411382" cy="400110"/>
          </a:xfrm>
          <a:prstGeom prst="rect">
            <a:avLst/>
          </a:prstGeom>
          <a:noFill/>
        </p:spPr>
        <p:txBody>
          <a:bodyPr wrap="square" rtlCol="0">
            <a:spAutoFit/>
          </a:bodyPr>
          <a:lstStyle/>
          <a:p>
            <a:r>
              <a:rPr lang="en-US" sz="2000" dirty="0">
                <a:solidFill>
                  <a:schemeClr val="bg1"/>
                </a:solidFill>
              </a:rPr>
              <a:t>Presented by Oregon OSHA Public Education</a:t>
            </a:r>
          </a:p>
        </p:txBody>
      </p:sp>
      <p:pic>
        <p:nvPicPr>
          <p:cNvPr id="6" name="Picture 5" descr="logo">
            <a:extLst>
              <a:ext uri="{FF2B5EF4-FFF2-40B4-BE49-F238E27FC236}">
                <a16:creationId xmlns:a16="http://schemas.microsoft.com/office/drawing/2014/main" id="{636A805C-CAF7-47CC-A314-8F2FAD3C8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695" y="5185221"/>
            <a:ext cx="2514605" cy="1395987"/>
          </a:xfrm>
          <a:prstGeom prst="rect">
            <a:avLst/>
          </a:prstGeom>
        </p:spPr>
      </p:pic>
    </p:spTree>
    <p:extLst>
      <p:ext uri="{BB962C8B-B14F-4D97-AF65-F5344CB8AC3E}">
        <p14:creationId xmlns:p14="http://schemas.microsoft.com/office/powerpoint/2010/main" val="2418319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4AA9B-BCF2-6667-9B9D-C2C901D7D76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193C52A-40CE-881F-DC75-F23C385CA765}"/>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2AC8AB86-CC27-4145-6411-E57BB44BCBDC}"/>
              </a:ext>
            </a:extLst>
          </p:cNvPr>
          <p:cNvSpPr>
            <a:spLocks noGrp="1"/>
          </p:cNvSpPr>
          <p:nvPr>
            <p:ph type="sldNum" sz="quarter" idx="12"/>
          </p:nvPr>
        </p:nvSpPr>
        <p:spPr/>
        <p:txBody>
          <a:bodyPr/>
          <a:lstStyle/>
          <a:p>
            <a:fld id="{99562CDD-8BC9-4CF6-AA03-D93997F55C9A}" type="slidenum">
              <a:rPr lang="en-US" smtClean="0"/>
              <a:pPr/>
              <a:t>10</a:t>
            </a:fld>
            <a:endParaRPr lang="en-US" dirty="0"/>
          </a:p>
        </p:txBody>
      </p:sp>
      <p:sp>
        <p:nvSpPr>
          <p:cNvPr id="2" name="Footer Placeholder 1" descr="workbook page number">
            <a:extLst>
              <a:ext uri="{FF2B5EF4-FFF2-40B4-BE49-F238E27FC236}">
                <a16:creationId xmlns:a16="http://schemas.microsoft.com/office/drawing/2014/main" id="{636D8BE1-6DAF-E10A-0FDC-D48FE710AD0C}"/>
              </a:ext>
            </a:extLst>
          </p:cNvPr>
          <p:cNvSpPr>
            <a:spLocks noGrp="1"/>
          </p:cNvSpPr>
          <p:nvPr>
            <p:ph type="ftr" sz="quarter" idx="11"/>
          </p:nvPr>
        </p:nvSpPr>
        <p:spPr/>
        <p:txBody>
          <a:bodyPr/>
          <a:lstStyle/>
          <a:p>
            <a:pPr algn="l"/>
            <a:r>
              <a:rPr lang="en-US" dirty="0"/>
              <a:t>Workbook Page #9</a:t>
            </a:r>
          </a:p>
        </p:txBody>
      </p:sp>
      <p:sp>
        <p:nvSpPr>
          <p:cNvPr id="9" name="Title 8">
            <a:extLst>
              <a:ext uri="{FF2B5EF4-FFF2-40B4-BE49-F238E27FC236}">
                <a16:creationId xmlns:a16="http://schemas.microsoft.com/office/drawing/2014/main" id="{2F951D0F-189A-33E3-CC73-37363E3BAF43}"/>
              </a:ext>
            </a:extLst>
          </p:cNvPr>
          <p:cNvSpPr txBox="1">
            <a:spLocks noGrp="1"/>
          </p:cNvSpPr>
          <p:nvPr>
            <p:ph type="title" idx="4294967295"/>
          </p:nvPr>
        </p:nvSpPr>
        <p:spPr>
          <a:xfrm>
            <a:off x="1513323" y="491405"/>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Laying the foundation</a:t>
            </a:r>
          </a:p>
        </p:txBody>
      </p:sp>
      <p:sp>
        <p:nvSpPr>
          <p:cNvPr id="12" name="TextBox 11">
            <a:extLst>
              <a:ext uri="{FF2B5EF4-FFF2-40B4-BE49-F238E27FC236}">
                <a16:creationId xmlns:a16="http://schemas.microsoft.com/office/drawing/2014/main" id="{B09E2C93-DA39-A83B-2657-2E08A546200A}"/>
              </a:ext>
            </a:extLst>
          </p:cNvPr>
          <p:cNvSpPr txBox="1"/>
          <p:nvPr/>
        </p:nvSpPr>
        <p:spPr>
          <a:xfrm>
            <a:off x="1582447" y="1381631"/>
            <a:ext cx="9418928"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567D"/>
                </a:solidFill>
              </a:rPr>
              <a:t>Have a written Analysis plan</a:t>
            </a:r>
          </a:p>
          <a:p>
            <a:pPr marL="914400" lvl="1" indent="-457200">
              <a:buFont typeface="Arial" panose="020B0604020202020204" pitchFamily="34" charset="0"/>
              <a:buChar char="•"/>
            </a:pPr>
            <a:r>
              <a:rPr lang="en-US" sz="2400" dirty="0">
                <a:solidFill>
                  <a:srgbClr val="00567D"/>
                </a:solidFill>
              </a:rPr>
              <a:t>Who should be notified</a:t>
            </a:r>
          </a:p>
          <a:p>
            <a:pPr marL="914400" lvl="1" indent="-457200">
              <a:buFont typeface="Arial" panose="020B0604020202020204" pitchFamily="34" charset="0"/>
              <a:buChar char="•"/>
            </a:pPr>
            <a:r>
              <a:rPr lang="en-US" sz="2400" dirty="0">
                <a:solidFill>
                  <a:srgbClr val="00567D"/>
                </a:solidFill>
              </a:rPr>
              <a:t>Who is authorized to notify outside agencies (police, fire, etc.)</a:t>
            </a:r>
          </a:p>
          <a:p>
            <a:pPr marL="914400" lvl="1" indent="-457200">
              <a:buFont typeface="Arial" panose="020B0604020202020204" pitchFamily="34" charset="0"/>
              <a:buChar char="•"/>
            </a:pPr>
            <a:r>
              <a:rPr lang="en-US" sz="2400" dirty="0">
                <a:solidFill>
                  <a:srgbClr val="00567D"/>
                </a:solidFill>
              </a:rPr>
              <a:t>Who is assigned to conduct investigations</a:t>
            </a:r>
          </a:p>
          <a:p>
            <a:pPr marL="914400" lvl="1" indent="-457200">
              <a:buFont typeface="Arial" panose="020B0604020202020204" pitchFamily="34" charset="0"/>
              <a:buChar char="•"/>
            </a:pPr>
            <a:r>
              <a:rPr lang="en-US" sz="2400" dirty="0">
                <a:solidFill>
                  <a:srgbClr val="00567D"/>
                </a:solidFill>
              </a:rPr>
              <a:t>Who receives and acts on investigation reports</a:t>
            </a:r>
          </a:p>
          <a:p>
            <a:pPr marL="914400" lvl="1" indent="-457200">
              <a:buFont typeface="Arial" panose="020B0604020202020204" pitchFamily="34" charset="0"/>
              <a:buChar char="•"/>
            </a:pPr>
            <a:r>
              <a:rPr lang="en-US" sz="2400" dirty="0">
                <a:solidFill>
                  <a:srgbClr val="00567D"/>
                </a:solidFill>
              </a:rPr>
              <a:t>Expectation of time frames</a:t>
            </a:r>
          </a:p>
          <a:p>
            <a:pPr marL="1371600" lvl="2" indent="-457200">
              <a:buFont typeface="Arial" panose="020B0604020202020204" pitchFamily="34" charset="0"/>
              <a:buChar char="•"/>
            </a:pPr>
            <a:r>
              <a:rPr lang="en-US" sz="2400" dirty="0">
                <a:solidFill>
                  <a:srgbClr val="00567D"/>
                </a:solidFill>
              </a:rPr>
              <a:t>For conducting the investigation</a:t>
            </a:r>
          </a:p>
          <a:p>
            <a:pPr marL="1371600" lvl="2" indent="-457200">
              <a:buFont typeface="Arial" panose="020B0604020202020204" pitchFamily="34" charset="0"/>
              <a:buChar char="•"/>
            </a:pPr>
            <a:r>
              <a:rPr lang="en-US" sz="2400" dirty="0">
                <a:solidFill>
                  <a:srgbClr val="00567D"/>
                </a:solidFill>
              </a:rPr>
              <a:t>For follow-up actions (correction of causes)</a:t>
            </a:r>
          </a:p>
          <a:p>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Secure the Scene</a:t>
            </a:r>
          </a:p>
          <a:p>
            <a:pPr marL="800100" lvl="1" indent="-342900">
              <a:buFont typeface="Arial" panose="020B0604020202020204" pitchFamily="34" charset="0"/>
              <a:buChar char="•"/>
            </a:pPr>
            <a:r>
              <a:rPr lang="en-US" sz="2400" dirty="0">
                <a:solidFill>
                  <a:srgbClr val="00567D"/>
                </a:solidFill>
              </a:rPr>
              <a:t>As soon as it is safe to do so</a:t>
            </a:r>
          </a:p>
          <a:p>
            <a:pPr marL="800100" lvl="1" indent="-342900">
              <a:buFont typeface="Arial" panose="020B0604020202020204" pitchFamily="34" charset="0"/>
              <a:buChar char="•"/>
            </a:pPr>
            <a:r>
              <a:rPr lang="en-US" sz="2400" dirty="0">
                <a:solidFill>
                  <a:srgbClr val="00567D"/>
                </a:solidFill>
              </a:rPr>
              <a:t>Act quickly to record or document the scene (you may work around emergency responders)</a:t>
            </a:r>
          </a:p>
          <a:p>
            <a:pPr marL="800100" lvl="1" indent="-342900">
              <a:buFont typeface="Arial" panose="020B0604020202020204" pitchFamily="34" charset="0"/>
              <a:buChar char="•"/>
            </a:pPr>
            <a:r>
              <a:rPr lang="en-US" sz="2400" dirty="0">
                <a:solidFill>
                  <a:srgbClr val="00567D"/>
                </a:solidFill>
              </a:rPr>
              <a:t>Determine witnesses</a:t>
            </a:r>
          </a:p>
        </p:txBody>
      </p:sp>
      <p:pic>
        <p:nvPicPr>
          <p:cNvPr id="4" name="Picture 3">
            <a:extLst>
              <a:ext uri="{FF2B5EF4-FFF2-40B4-BE49-F238E27FC236}">
                <a16:creationId xmlns:a16="http://schemas.microsoft.com/office/drawing/2014/main" id="{B797E4E1-700B-2EE9-9B62-D394FBD226F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262598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DEAF8-5946-BF58-167A-3C9B8F41ACD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55E1FA4-8E2B-49E2-9110-892F059C1B18}"/>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DB385D0D-664D-6C19-F912-9B82C4DD3338}"/>
              </a:ext>
            </a:extLst>
          </p:cNvPr>
          <p:cNvSpPr>
            <a:spLocks noGrp="1"/>
          </p:cNvSpPr>
          <p:nvPr>
            <p:ph type="sldNum" sz="quarter" idx="12"/>
          </p:nvPr>
        </p:nvSpPr>
        <p:spPr/>
        <p:txBody>
          <a:bodyPr/>
          <a:lstStyle/>
          <a:p>
            <a:fld id="{99562CDD-8BC9-4CF6-AA03-D93997F55C9A}" type="slidenum">
              <a:rPr lang="en-US" smtClean="0"/>
              <a:pPr/>
              <a:t>11</a:t>
            </a:fld>
            <a:endParaRPr lang="en-US" dirty="0"/>
          </a:p>
        </p:txBody>
      </p:sp>
      <p:sp>
        <p:nvSpPr>
          <p:cNvPr id="2" name="Footer Placeholder 1" descr="workbook page number">
            <a:extLst>
              <a:ext uri="{FF2B5EF4-FFF2-40B4-BE49-F238E27FC236}">
                <a16:creationId xmlns:a16="http://schemas.microsoft.com/office/drawing/2014/main" id="{05770881-618F-F498-5E87-BD1C86DADEFE}"/>
              </a:ext>
            </a:extLst>
          </p:cNvPr>
          <p:cNvSpPr>
            <a:spLocks noGrp="1"/>
          </p:cNvSpPr>
          <p:nvPr>
            <p:ph type="ftr" sz="quarter" idx="11"/>
          </p:nvPr>
        </p:nvSpPr>
        <p:spPr/>
        <p:txBody>
          <a:bodyPr/>
          <a:lstStyle/>
          <a:p>
            <a:pPr algn="l"/>
            <a:r>
              <a:rPr lang="en-US" dirty="0"/>
              <a:t>Workbook Page #9</a:t>
            </a:r>
          </a:p>
        </p:txBody>
      </p:sp>
      <p:sp>
        <p:nvSpPr>
          <p:cNvPr id="9" name="Title 8">
            <a:extLst>
              <a:ext uri="{FF2B5EF4-FFF2-40B4-BE49-F238E27FC236}">
                <a16:creationId xmlns:a16="http://schemas.microsoft.com/office/drawing/2014/main" id="{05035F1D-6DF0-4689-7AA3-B1D921CDC223}"/>
              </a:ext>
            </a:extLst>
          </p:cNvPr>
          <p:cNvSpPr txBox="1">
            <a:spLocks noGrp="1"/>
          </p:cNvSpPr>
          <p:nvPr>
            <p:ph type="title" idx="4294967295"/>
          </p:nvPr>
        </p:nvSpPr>
        <p:spPr>
          <a:xfrm>
            <a:off x="1284723" y="491405"/>
            <a:ext cx="627812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Reporting to Oregon OSHA</a:t>
            </a:r>
          </a:p>
        </p:txBody>
      </p:sp>
      <p:sp>
        <p:nvSpPr>
          <p:cNvPr id="12" name="TextBox 11">
            <a:extLst>
              <a:ext uri="{FF2B5EF4-FFF2-40B4-BE49-F238E27FC236}">
                <a16:creationId xmlns:a16="http://schemas.microsoft.com/office/drawing/2014/main" id="{DF218CA6-A17D-1B5C-85B6-9493823FA56A}"/>
              </a:ext>
            </a:extLst>
          </p:cNvPr>
          <p:cNvSpPr txBox="1"/>
          <p:nvPr/>
        </p:nvSpPr>
        <p:spPr>
          <a:xfrm>
            <a:off x="1237367" y="1763740"/>
            <a:ext cx="4738667" cy="461665"/>
          </a:xfrm>
          <a:prstGeom prst="rect">
            <a:avLst/>
          </a:prstGeom>
          <a:noFill/>
        </p:spPr>
        <p:txBody>
          <a:bodyPr wrap="square" rtlCol="0">
            <a:spAutoFit/>
          </a:bodyPr>
          <a:lstStyle/>
          <a:p>
            <a:r>
              <a:rPr lang="en-US" sz="2400" dirty="0">
                <a:solidFill>
                  <a:srgbClr val="00567D"/>
                </a:solidFill>
              </a:rPr>
              <a:t>All employers are required to report:</a:t>
            </a:r>
          </a:p>
        </p:txBody>
      </p:sp>
      <p:pic>
        <p:nvPicPr>
          <p:cNvPr id="4" name="Picture 3">
            <a:extLst>
              <a:ext uri="{FF2B5EF4-FFF2-40B4-BE49-F238E27FC236}">
                <a16:creationId xmlns:a16="http://schemas.microsoft.com/office/drawing/2014/main" id="{3E555785-FD03-9FB7-CAB2-7070735364F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5" name="TextBox 4">
            <a:extLst>
              <a:ext uri="{FF2B5EF4-FFF2-40B4-BE49-F238E27FC236}">
                <a16:creationId xmlns:a16="http://schemas.microsoft.com/office/drawing/2014/main" id="{0A091733-49CD-DF57-B1B6-0355DE6B57AB}"/>
              </a:ext>
            </a:extLst>
          </p:cNvPr>
          <p:cNvSpPr txBox="1"/>
          <p:nvPr/>
        </p:nvSpPr>
        <p:spPr>
          <a:xfrm>
            <a:off x="1237367" y="2294930"/>
            <a:ext cx="2857805" cy="1446550"/>
          </a:xfrm>
          <a:prstGeom prst="rect">
            <a:avLst/>
          </a:prstGeom>
          <a:noFill/>
        </p:spPr>
        <p:txBody>
          <a:bodyPr wrap="square" rtlCol="0">
            <a:spAutoFit/>
          </a:bodyPr>
          <a:lstStyle/>
          <a:p>
            <a:r>
              <a:rPr lang="en-US" sz="2200" b="1" dirty="0">
                <a:solidFill>
                  <a:srgbClr val="00567D"/>
                </a:solidFill>
              </a:rPr>
              <a:t>Within 8 hours:</a:t>
            </a:r>
          </a:p>
          <a:p>
            <a:r>
              <a:rPr lang="en-US" sz="2200" dirty="0">
                <a:solidFill>
                  <a:srgbClr val="00567D"/>
                </a:solidFill>
              </a:rPr>
              <a:t>All work-related fatalities and catastrophes</a:t>
            </a:r>
          </a:p>
        </p:txBody>
      </p:sp>
      <p:sp>
        <p:nvSpPr>
          <p:cNvPr id="7" name="TextBox 6">
            <a:extLst>
              <a:ext uri="{FF2B5EF4-FFF2-40B4-BE49-F238E27FC236}">
                <a16:creationId xmlns:a16="http://schemas.microsoft.com/office/drawing/2014/main" id="{9280714D-93B6-DCE8-F528-755D7DE422EC}"/>
              </a:ext>
            </a:extLst>
          </p:cNvPr>
          <p:cNvSpPr txBox="1"/>
          <p:nvPr/>
        </p:nvSpPr>
        <p:spPr>
          <a:xfrm>
            <a:off x="4153978" y="2273145"/>
            <a:ext cx="2332853" cy="2123658"/>
          </a:xfrm>
          <a:prstGeom prst="rect">
            <a:avLst/>
          </a:prstGeom>
          <a:noFill/>
        </p:spPr>
        <p:txBody>
          <a:bodyPr wrap="square" rtlCol="0">
            <a:spAutoFit/>
          </a:bodyPr>
          <a:lstStyle/>
          <a:p>
            <a:r>
              <a:rPr lang="en-US" sz="2200" b="1" dirty="0">
                <a:solidFill>
                  <a:srgbClr val="00567D"/>
                </a:solidFill>
              </a:rPr>
              <a:t>Within 24 hours:</a:t>
            </a:r>
          </a:p>
          <a:p>
            <a:pPr marL="342900" indent="-342900">
              <a:buFont typeface="Arial" panose="020B0604020202020204" pitchFamily="34" charset="0"/>
              <a:buChar char="•"/>
            </a:pPr>
            <a:r>
              <a:rPr lang="en-US" sz="2200" dirty="0">
                <a:solidFill>
                  <a:srgbClr val="00567D"/>
                </a:solidFill>
              </a:rPr>
              <a:t>Inpatient hospitalization</a:t>
            </a:r>
          </a:p>
          <a:p>
            <a:pPr marL="342900" indent="-342900">
              <a:buFont typeface="Arial" panose="020B0604020202020204" pitchFamily="34" charset="0"/>
              <a:buChar char="•"/>
            </a:pPr>
            <a:r>
              <a:rPr lang="en-US" sz="2200" dirty="0">
                <a:solidFill>
                  <a:srgbClr val="00567D"/>
                </a:solidFill>
              </a:rPr>
              <a:t>Amputation or avulsion</a:t>
            </a:r>
          </a:p>
          <a:p>
            <a:pPr marL="342900" indent="-342900">
              <a:buFont typeface="Arial" panose="020B0604020202020204" pitchFamily="34" charset="0"/>
              <a:buChar char="•"/>
            </a:pPr>
            <a:r>
              <a:rPr lang="en-US" sz="2200" dirty="0">
                <a:solidFill>
                  <a:srgbClr val="00567D"/>
                </a:solidFill>
              </a:rPr>
              <a:t>Loss of an eye</a:t>
            </a:r>
          </a:p>
        </p:txBody>
      </p:sp>
      <p:cxnSp>
        <p:nvCxnSpPr>
          <p:cNvPr id="10" name="Straight Connector 9">
            <a:extLst>
              <a:ext uri="{FF2B5EF4-FFF2-40B4-BE49-F238E27FC236}">
                <a16:creationId xmlns:a16="http://schemas.microsoft.com/office/drawing/2014/main" id="{9D2451E8-8195-E5AE-C152-8328C760EEE6}"/>
              </a:ext>
              <a:ext uri="{C183D7F6-B498-43B3-948B-1728B52AA6E4}">
                <adec:decorative xmlns:adec="http://schemas.microsoft.com/office/drawing/2017/decorative" val="1"/>
              </a:ext>
            </a:extLst>
          </p:cNvPr>
          <p:cNvCxnSpPr>
            <a:cxnSpLocks/>
          </p:cNvCxnSpPr>
          <p:nvPr/>
        </p:nvCxnSpPr>
        <p:spPr>
          <a:xfrm>
            <a:off x="3653120" y="2273145"/>
            <a:ext cx="0" cy="1745664"/>
          </a:xfrm>
          <a:prstGeom prst="line">
            <a:avLst/>
          </a:prstGeom>
          <a:ln w="19050">
            <a:solidFill>
              <a:srgbClr val="00567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6E3582A-35B9-CFA2-0207-7583837AF070}"/>
              </a:ext>
            </a:extLst>
          </p:cNvPr>
          <p:cNvSpPr txBox="1"/>
          <p:nvPr/>
        </p:nvSpPr>
        <p:spPr>
          <a:xfrm>
            <a:off x="1160940" y="4679026"/>
            <a:ext cx="5922906" cy="1938992"/>
          </a:xfrm>
          <a:prstGeom prst="rect">
            <a:avLst/>
          </a:prstGeom>
          <a:noFill/>
        </p:spPr>
        <p:txBody>
          <a:bodyPr wrap="square" rtlCol="0">
            <a:spAutoFit/>
          </a:bodyPr>
          <a:lstStyle/>
          <a:p>
            <a:pPr algn="ctr"/>
            <a:r>
              <a:rPr lang="en-US" sz="2400" dirty="0">
                <a:solidFill>
                  <a:srgbClr val="FF0000"/>
                </a:solidFill>
              </a:rPr>
              <a:t>The clock starts as soon as the employer knows one or more of the above conditions have occurred.</a:t>
            </a:r>
          </a:p>
          <a:p>
            <a:endParaRPr lang="en-US" sz="2400" dirty="0">
              <a:solidFill>
                <a:srgbClr val="FF0000"/>
              </a:solidFill>
            </a:endParaRPr>
          </a:p>
          <a:p>
            <a:endParaRPr lang="en-US" sz="2400" dirty="0">
              <a:solidFill>
                <a:srgbClr val="00567D"/>
              </a:solidFill>
            </a:endParaRPr>
          </a:p>
        </p:txBody>
      </p:sp>
      <p:graphicFrame>
        <p:nvGraphicFramePr>
          <p:cNvPr id="8" name="Table 7">
            <a:extLst>
              <a:ext uri="{FF2B5EF4-FFF2-40B4-BE49-F238E27FC236}">
                <a16:creationId xmlns:a16="http://schemas.microsoft.com/office/drawing/2014/main" id="{8E2410EB-938B-7DCB-460F-7BD385936419}"/>
              </a:ext>
            </a:extLst>
          </p:cNvPr>
          <p:cNvGraphicFramePr>
            <a:graphicFrameLocks noGrp="1"/>
          </p:cNvGraphicFramePr>
          <p:nvPr>
            <p:extLst>
              <p:ext uri="{D42A27DB-BD31-4B8C-83A1-F6EECF244321}">
                <p14:modId xmlns:p14="http://schemas.microsoft.com/office/powerpoint/2010/main" val="79441505"/>
              </p:ext>
            </p:extLst>
          </p:nvPr>
        </p:nvGraphicFramePr>
        <p:xfrm>
          <a:off x="7603791" y="2263936"/>
          <a:ext cx="3917992" cy="3322320"/>
        </p:xfrm>
        <a:graphic>
          <a:graphicData uri="http://schemas.openxmlformats.org/drawingml/2006/table">
            <a:tbl>
              <a:tblPr firstRow="1" bandRow="1">
                <a:tableStyleId>{5C22544A-7EE6-4342-B048-85BDC9FD1C3A}</a:tableStyleId>
              </a:tblPr>
              <a:tblGrid>
                <a:gridCol w="1958996">
                  <a:extLst>
                    <a:ext uri="{9D8B030D-6E8A-4147-A177-3AD203B41FA5}">
                      <a16:colId xmlns:a16="http://schemas.microsoft.com/office/drawing/2014/main" val="1589937872"/>
                    </a:ext>
                  </a:extLst>
                </a:gridCol>
                <a:gridCol w="1958996">
                  <a:extLst>
                    <a:ext uri="{9D8B030D-6E8A-4147-A177-3AD203B41FA5}">
                      <a16:colId xmlns:a16="http://schemas.microsoft.com/office/drawing/2014/main" val="3690113451"/>
                    </a:ext>
                  </a:extLst>
                </a:gridCol>
              </a:tblGrid>
              <a:tr h="370840">
                <a:tc>
                  <a:txBody>
                    <a:bodyPr/>
                    <a:lstStyle/>
                    <a:p>
                      <a:r>
                        <a:rPr lang="en-US" sz="2200" dirty="0">
                          <a:solidFill>
                            <a:srgbClr val="00567D"/>
                          </a:solidFill>
                        </a:rPr>
                        <a:t>Bend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solidFill>
                            <a:srgbClr val="00567D"/>
                          </a:solidFill>
                        </a:rPr>
                        <a:t>Pendleton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8844379"/>
                  </a:ext>
                </a:extLst>
              </a:tr>
              <a:tr h="370840">
                <a:tc>
                  <a:txBody>
                    <a:bodyPr/>
                    <a:lstStyle/>
                    <a:p>
                      <a:r>
                        <a:rPr lang="en-US" sz="2200" dirty="0">
                          <a:solidFill>
                            <a:srgbClr val="00567D"/>
                          </a:solidFill>
                        </a:rPr>
                        <a:t>541-388-6066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567D"/>
                          </a:solidFill>
                        </a:rPr>
                        <a:t>541-276-9175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019550"/>
                  </a:ext>
                </a:extLst>
              </a:tr>
              <a:tr h="370840">
                <a:tc>
                  <a:txBody>
                    <a:bodyPr/>
                    <a:lstStyle/>
                    <a:p>
                      <a:r>
                        <a:rPr lang="en-US" sz="2200" b="1" dirty="0">
                          <a:solidFill>
                            <a:srgbClr val="00567D"/>
                          </a:solidFill>
                        </a:rPr>
                        <a:t>Eugene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1" dirty="0">
                          <a:solidFill>
                            <a:srgbClr val="00567D"/>
                          </a:solidFill>
                        </a:rPr>
                        <a:t>Portland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2292629"/>
                  </a:ext>
                </a:extLst>
              </a:tr>
              <a:tr h="370840">
                <a:tc>
                  <a:txBody>
                    <a:bodyPr/>
                    <a:lstStyle/>
                    <a:p>
                      <a:r>
                        <a:rPr lang="en-US" sz="2200" dirty="0">
                          <a:solidFill>
                            <a:srgbClr val="00567D"/>
                          </a:solidFill>
                        </a:rPr>
                        <a:t>541-686-7562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567D"/>
                          </a:solidFill>
                        </a:rPr>
                        <a:t>503-229-5910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859144"/>
                  </a:ext>
                </a:extLst>
              </a:tr>
              <a:tr h="370840">
                <a:tc>
                  <a:txBody>
                    <a:bodyPr/>
                    <a:lstStyle/>
                    <a:p>
                      <a:r>
                        <a:rPr lang="en-US" sz="2200" b="1" dirty="0">
                          <a:solidFill>
                            <a:srgbClr val="00567D"/>
                          </a:solidFill>
                        </a:rPr>
                        <a:t>Medford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1" dirty="0">
                          <a:solidFill>
                            <a:srgbClr val="00567D"/>
                          </a:solidFill>
                        </a:rPr>
                        <a:t>Salem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3937352"/>
                  </a:ext>
                </a:extLst>
              </a:tr>
              <a:tr h="370840">
                <a:tc>
                  <a:txBody>
                    <a:bodyPr/>
                    <a:lstStyle/>
                    <a:p>
                      <a:r>
                        <a:rPr lang="en-US" sz="2200" dirty="0">
                          <a:solidFill>
                            <a:srgbClr val="00567D"/>
                          </a:solidFill>
                        </a:rPr>
                        <a:t>541-776-6030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a:solidFill>
                            <a:srgbClr val="00567D"/>
                          </a:solidFill>
                        </a:rPr>
                        <a:t>503-378-3274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669100"/>
                  </a:ext>
                </a:extLst>
              </a:tr>
              <a:tr h="370840">
                <a:tc gridSpan="2">
                  <a:txBody>
                    <a:bodyPr/>
                    <a:lstStyle/>
                    <a:p>
                      <a:pPr algn="ctr"/>
                      <a:endParaRPr lang="en-US" sz="2200" dirty="0">
                        <a:solidFill>
                          <a:srgbClr val="00567D"/>
                        </a:solidFill>
                      </a:endParaRPr>
                    </a:p>
                    <a:p>
                      <a:pPr algn="ctr"/>
                      <a:r>
                        <a:rPr lang="en-US" sz="2200" dirty="0">
                          <a:solidFill>
                            <a:srgbClr val="00567D"/>
                          </a:solidFill>
                        </a:rPr>
                        <a:t>Or call 800-922-2689 (toll-free)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rgbClr val="00567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9178876"/>
                  </a:ext>
                </a:extLst>
              </a:tr>
            </a:tbl>
          </a:graphicData>
        </a:graphic>
      </p:graphicFrame>
      <p:sp>
        <p:nvSpPr>
          <p:cNvPr id="11" name="TextBox 10">
            <a:extLst>
              <a:ext uri="{FF2B5EF4-FFF2-40B4-BE49-F238E27FC236}">
                <a16:creationId xmlns:a16="http://schemas.microsoft.com/office/drawing/2014/main" id="{3E229771-67DE-1332-BAFC-663EC92AE405}"/>
              </a:ext>
            </a:extLst>
          </p:cNvPr>
          <p:cNvSpPr txBox="1"/>
          <p:nvPr/>
        </p:nvSpPr>
        <p:spPr>
          <a:xfrm>
            <a:off x="7603793" y="1748069"/>
            <a:ext cx="3534261" cy="461665"/>
          </a:xfrm>
          <a:prstGeom prst="rect">
            <a:avLst/>
          </a:prstGeom>
          <a:noFill/>
        </p:spPr>
        <p:txBody>
          <a:bodyPr wrap="square" rtlCol="0">
            <a:spAutoFit/>
          </a:bodyPr>
          <a:lstStyle/>
          <a:p>
            <a:r>
              <a:rPr lang="en-US" sz="2400" dirty="0">
                <a:solidFill>
                  <a:srgbClr val="00567D"/>
                </a:solidFill>
              </a:rPr>
              <a:t>Telephone numbers to call:</a:t>
            </a:r>
          </a:p>
        </p:txBody>
      </p:sp>
      <p:cxnSp>
        <p:nvCxnSpPr>
          <p:cNvPr id="13" name="Straight Connector 12">
            <a:extLst>
              <a:ext uri="{FF2B5EF4-FFF2-40B4-BE49-F238E27FC236}">
                <a16:creationId xmlns:a16="http://schemas.microsoft.com/office/drawing/2014/main" id="{AC0A3289-1E07-275A-A7F3-C7853971BBA2}"/>
              </a:ext>
              <a:ext uri="{C183D7F6-B498-43B3-948B-1728B52AA6E4}">
                <adec:decorative xmlns:adec="http://schemas.microsoft.com/office/drawing/2017/decorative" val="1"/>
              </a:ext>
            </a:extLst>
          </p:cNvPr>
          <p:cNvCxnSpPr>
            <a:cxnSpLocks/>
          </p:cNvCxnSpPr>
          <p:nvPr/>
        </p:nvCxnSpPr>
        <p:spPr>
          <a:xfrm>
            <a:off x="7209738" y="2282324"/>
            <a:ext cx="0" cy="1745664"/>
          </a:xfrm>
          <a:prstGeom prst="line">
            <a:avLst/>
          </a:prstGeom>
          <a:ln w="19050">
            <a:solidFill>
              <a:srgbClr val="0056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9315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DD20-3A85-6781-2C5A-B89BBF54359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B2FE68C-D916-5438-8DF2-3691B07EC316}"/>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DAC50302-FF9E-F638-BFC4-4DE604D6AF6C}"/>
              </a:ext>
            </a:extLst>
          </p:cNvPr>
          <p:cNvSpPr>
            <a:spLocks noGrp="1"/>
          </p:cNvSpPr>
          <p:nvPr>
            <p:ph type="sldNum" sz="quarter" idx="12"/>
          </p:nvPr>
        </p:nvSpPr>
        <p:spPr/>
        <p:txBody>
          <a:bodyPr/>
          <a:lstStyle/>
          <a:p>
            <a:fld id="{99562CDD-8BC9-4CF6-AA03-D93997F55C9A}" type="slidenum">
              <a:rPr lang="en-US" smtClean="0"/>
              <a:pPr/>
              <a:t>12</a:t>
            </a:fld>
            <a:endParaRPr lang="en-US" dirty="0"/>
          </a:p>
        </p:txBody>
      </p:sp>
      <p:sp>
        <p:nvSpPr>
          <p:cNvPr id="2" name="Footer Placeholder 1" descr="workbook page number">
            <a:extLst>
              <a:ext uri="{FF2B5EF4-FFF2-40B4-BE49-F238E27FC236}">
                <a16:creationId xmlns:a16="http://schemas.microsoft.com/office/drawing/2014/main" id="{4DAA6968-BC26-A756-58D7-E9FE1EBD8093}"/>
              </a:ext>
            </a:extLst>
          </p:cNvPr>
          <p:cNvSpPr>
            <a:spLocks noGrp="1"/>
          </p:cNvSpPr>
          <p:nvPr>
            <p:ph type="ftr" sz="quarter" idx="11"/>
          </p:nvPr>
        </p:nvSpPr>
        <p:spPr/>
        <p:txBody>
          <a:bodyPr/>
          <a:lstStyle/>
          <a:p>
            <a:pPr algn="l"/>
            <a:r>
              <a:rPr lang="en-US" dirty="0"/>
              <a:t>Workbook Page #10</a:t>
            </a:r>
          </a:p>
        </p:txBody>
      </p:sp>
      <p:sp>
        <p:nvSpPr>
          <p:cNvPr id="9" name="Title 8">
            <a:extLst>
              <a:ext uri="{FF2B5EF4-FFF2-40B4-BE49-F238E27FC236}">
                <a16:creationId xmlns:a16="http://schemas.microsoft.com/office/drawing/2014/main" id="{BA0EB253-F59D-9730-B5F2-5D7CA281092E}"/>
              </a:ext>
            </a:extLst>
          </p:cNvPr>
          <p:cNvSpPr txBox="1">
            <a:spLocks noGrp="1"/>
          </p:cNvSpPr>
          <p:nvPr>
            <p:ph type="title" idx="4294967295"/>
          </p:nvPr>
        </p:nvSpPr>
        <p:spPr>
          <a:xfrm>
            <a:off x="1513323" y="491405"/>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The six-step process</a:t>
            </a:r>
          </a:p>
        </p:txBody>
      </p:sp>
      <p:sp>
        <p:nvSpPr>
          <p:cNvPr id="12" name="TextBox 11">
            <a:extLst>
              <a:ext uri="{FF2B5EF4-FFF2-40B4-BE49-F238E27FC236}">
                <a16:creationId xmlns:a16="http://schemas.microsoft.com/office/drawing/2014/main" id="{C31959E7-24DD-5845-7925-2ABBCE44CBFF}"/>
              </a:ext>
            </a:extLst>
          </p:cNvPr>
          <p:cNvSpPr txBox="1"/>
          <p:nvPr/>
        </p:nvSpPr>
        <p:spPr>
          <a:xfrm>
            <a:off x="1591972" y="1572131"/>
            <a:ext cx="4732627" cy="2308324"/>
          </a:xfrm>
          <a:prstGeom prst="rect">
            <a:avLst/>
          </a:prstGeom>
          <a:noFill/>
        </p:spPr>
        <p:txBody>
          <a:bodyPr wrap="square" rtlCol="0">
            <a:spAutoFit/>
          </a:bodyPr>
          <a:lstStyle/>
          <a:p>
            <a:pPr marL="457200" indent="-457200">
              <a:buFont typeface="+mj-lt"/>
              <a:buAutoNum type="arabicPeriod"/>
            </a:pPr>
            <a:r>
              <a:rPr lang="en-US" sz="2400" dirty="0">
                <a:solidFill>
                  <a:srgbClr val="00567D"/>
                </a:solidFill>
              </a:rPr>
              <a:t>Secure the Scene</a:t>
            </a:r>
          </a:p>
          <a:p>
            <a:pPr marL="457200" indent="-457200">
              <a:buFont typeface="+mj-lt"/>
              <a:buAutoNum type="arabicPeriod"/>
            </a:pPr>
            <a:r>
              <a:rPr lang="en-US" sz="2400" dirty="0">
                <a:solidFill>
                  <a:srgbClr val="00567D"/>
                </a:solidFill>
              </a:rPr>
              <a:t>Collect the Facts</a:t>
            </a:r>
          </a:p>
          <a:p>
            <a:pPr marL="457200" indent="-457200">
              <a:buFont typeface="+mj-lt"/>
              <a:buAutoNum type="arabicPeriod"/>
            </a:pPr>
            <a:r>
              <a:rPr lang="en-US" sz="2400" dirty="0">
                <a:solidFill>
                  <a:srgbClr val="00567D"/>
                </a:solidFill>
              </a:rPr>
              <a:t>Develop the Sequence of Events</a:t>
            </a:r>
          </a:p>
          <a:p>
            <a:pPr marL="457200" indent="-457200">
              <a:buFont typeface="+mj-lt"/>
              <a:buAutoNum type="arabicPeriod"/>
            </a:pPr>
            <a:r>
              <a:rPr lang="en-US" sz="2400" dirty="0">
                <a:solidFill>
                  <a:srgbClr val="00567D"/>
                </a:solidFill>
              </a:rPr>
              <a:t>Determine the Cause</a:t>
            </a:r>
          </a:p>
          <a:p>
            <a:pPr marL="457200" indent="-457200">
              <a:buFont typeface="+mj-lt"/>
              <a:buAutoNum type="arabicPeriod"/>
            </a:pPr>
            <a:r>
              <a:rPr lang="en-US" sz="2400" dirty="0">
                <a:solidFill>
                  <a:srgbClr val="00567D"/>
                </a:solidFill>
              </a:rPr>
              <a:t>Recommend Improvements</a:t>
            </a:r>
          </a:p>
          <a:p>
            <a:pPr marL="457200" indent="-457200">
              <a:buFont typeface="+mj-lt"/>
              <a:buAutoNum type="arabicPeriod"/>
            </a:pPr>
            <a:r>
              <a:rPr lang="en-US" sz="2400" dirty="0">
                <a:solidFill>
                  <a:srgbClr val="00567D"/>
                </a:solidFill>
              </a:rPr>
              <a:t>Write the Report</a:t>
            </a:r>
          </a:p>
        </p:txBody>
      </p:sp>
      <p:pic>
        <p:nvPicPr>
          <p:cNvPr id="4" name="Picture 3">
            <a:extLst>
              <a:ext uri="{FF2B5EF4-FFF2-40B4-BE49-F238E27FC236}">
                <a16:creationId xmlns:a16="http://schemas.microsoft.com/office/drawing/2014/main" id="{A05BD6D4-770C-3D53-1E05-554BDF99A7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A picture containing person, outdoor holding a video camera&#10;&#10;">
            <a:extLst>
              <a:ext uri="{FF2B5EF4-FFF2-40B4-BE49-F238E27FC236}">
                <a16:creationId xmlns:a16="http://schemas.microsoft.com/office/drawing/2014/main" id="{A33E6BF2-2DA3-B770-0996-212AD9509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6042" y="1695450"/>
            <a:ext cx="5346081" cy="3600450"/>
          </a:xfrm>
          <a:prstGeom prst="rect">
            <a:avLst/>
          </a:prstGeom>
        </p:spPr>
      </p:pic>
    </p:spTree>
    <p:extLst>
      <p:ext uri="{BB962C8B-B14F-4D97-AF65-F5344CB8AC3E}">
        <p14:creationId xmlns:p14="http://schemas.microsoft.com/office/powerpoint/2010/main" val="163960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0D430-73F3-368C-D0D2-59A8EADB576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7FB874B-44A2-F447-A67E-AFEEC2B16A7E}"/>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a:extLst>
              <a:ext uri="{FF2B5EF4-FFF2-40B4-BE49-F238E27FC236}">
                <a16:creationId xmlns:a16="http://schemas.microsoft.com/office/drawing/2014/main" id="{B91FAB7A-AA4E-1B9A-DCAD-C7789A1B6216}"/>
              </a:ext>
              <a:ext uri="{C183D7F6-B498-43B3-948B-1728B52AA6E4}">
                <adec:decorative xmlns:adec="http://schemas.microsoft.com/office/drawing/2017/decorative" val="1"/>
              </a:ext>
            </a:extLst>
          </p:cNvPr>
          <p:cNvSpPr>
            <a:spLocks noGrp="1"/>
          </p:cNvSpPr>
          <p:nvPr>
            <p:ph type="sldNum" sz="quarter" idx="12"/>
          </p:nvPr>
        </p:nvSpPr>
        <p:spPr/>
        <p:txBody>
          <a:bodyPr/>
          <a:lstStyle/>
          <a:p>
            <a:fld id="{99562CDD-8BC9-4CF6-AA03-D93997F55C9A}" type="slidenum">
              <a:rPr lang="en-US" smtClean="0"/>
              <a:pPr/>
              <a:t>13</a:t>
            </a:fld>
            <a:endParaRPr lang="en-US" dirty="0"/>
          </a:p>
        </p:txBody>
      </p:sp>
      <p:sp>
        <p:nvSpPr>
          <p:cNvPr id="2" name="Footer Placeholder 1" descr="workbook page number">
            <a:extLst>
              <a:ext uri="{FF2B5EF4-FFF2-40B4-BE49-F238E27FC236}">
                <a16:creationId xmlns:a16="http://schemas.microsoft.com/office/drawing/2014/main" id="{6C500A46-CE0F-C377-783F-96F9E31CCB2C}"/>
              </a:ext>
            </a:extLst>
          </p:cNvPr>
          <p:cNvSpPr>
            <a:spLocks noGrp="1"/>
          </p:cNvSpPr>
          <p:nvPr>
            <p:ph type="ftr" sz="quarter" idx="11"/>
          </p:nvPr>
        </p:nvSpPr>
        <p:spPr/>
        <p:txBody>
          <a:bodyPr/>
          <a:lstStyle/>
          <a:p>
            <a:pPr algn="l"/>
            <a:r>
              <a:rPr lang="en-US" dirty="0"/>
              <a:t>Workbook Page #10</a:t>
            </a:r>
          </a:p>
        </p:txBody>
      </p:sp>
      <p:sp>
        <p:nvSpPr>
          <p:cNvPr id="9" name="Title 8">
            <a:extLst>
              <a:ext uri="{FF2B5EF4-FFF2-40B4-BE49-F238E27FC236}">
                <a16:creationId xmlns:a16="http://schemas.microsoft.com/office/drawing/2014/main" id="{1345EB82-3CB6-E516-34B9-3F417382E245}"/>
              </a:ext>
            </a:extLst>
          </p:cNvPr>
          <p:cNvSpPr txBox="1">
            <a:spLocks noGrp="1"/>
          </p:cNvSpPr>
          <p:nvPr>
            <p:ph type="title" idx="4294967295"/>
          </p:nvPr>
        </p:nvSpPr>
        <p:spPr>
          <a:xfrm>
            <a:off x="1513322" y="491405"/>
            <a:ext cx="553517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Step 1 - Secure the scene</a:t>
            </a:r>
          </a:p>
        </p:txBody>
      </p:sp>
      <p:sp>
        <p:nvSpPr>
          <p:cNvPr id="12" name="TextBox 11">
            <a:extLst>
              <a:ext uri="{FF2B5EF4-FFF2-40B4-BE49-F238E27FC236}">
                <a16:creationId xmlns:a16="http://schemas.microsoft.com/office/drawing/2014/main" id="{EA5301B6-3F7F-2E67-6C1B-DFB82175D8BA}"/>
              </a:ext>
            </a:extLst>
          </p:cNvPr>
          <p:cNvSpPr txBox="1"/>
          <p:nvPr/>
        </p:nvSpPr>
        <p:spPr>
          <a:xfrm>
            <a:off x="1591972" y="1962656"/>
            <a:ext cx="5054070"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00567D"/>
                </a:solidFill>
              </a:rPr>
              <a:t>Cordon off the area</a:t>
            </a:r>
          </a:p>
          <a:p>
            <a:pPr marL="457200" indent="-457200">
              <a:buFont typeface="Arial" panose="020B0604020202020204" pitchFamily="34" charset="0"/>
              <a:buChar char="•"/>
            </a:pPr>
            <a:r>
              <a:rPr lang="en-US" sz="2400" dirty="0">
                <a:solidFill>
                  <a:srgbClr val="00567D"/>
                </a:solidFill>
              </a:rPr>
              <a:t>Turn off or block equipment</a:t>
            </a:r>
          </a:p>
          <a:p>
            <a:pPr marL="457200" indent="-457200">
              <a:buFont typeface="Arial" panose="020B0604020202020204" pitchFamily="34" charset="0"/>
              <a:buChar char="•"/>
            </a:pPr>
            <a:r>
              <a:rPr lang="en-US" sz="2400" dirty="0">
                <a:solidFill>
                  <a:srgbClr val="00567D"/>
                </a:solidFill>
              </a:rPr>
              <a:t>Notify affected people</a:t>
            </a:r>
          </a:p>
          <a:p>
            <a:pPr marL="457200" indent="-457200">
              <a:buFont typeface="Arial" panose="020B0604020202020204" pitchFamily="34" charset="0"/>
              <a:buChar char="•"/>
            </a:pPr>
            <a:r>
              <a:rPr lang="en-US" sz="2400" dirty="0">
                <a:solidFill>
                  <a:srgbClr val="00567D"/>
                </a:solidFill>
              </a:rPr>
              <a:t>Survey the scene</a:t>
            </a:r>
          </a:p>
          <a:p>
            <a:pPr marL="457200" indent="-457200">
              <a:buFont typeface="Arial" panose="020B0604020202020204" pitchFamily="34" charset="0"/>
              <a:buChar char="•"/>
            </a:pPr>
            <a:r>
              <a:rPr lang="en-US" sz="2400" dirty="0">
                <a:solidFill>
                  <a:srgbClr val="00567D"/>
                </a:solidFill>
              </a:rPr>
              <a:t>Take note of anything to collect and submit for sampling</a:t>
            </a:r>
          </a:p>
          <a:p>
            <a:pPr marL="457200" indent="-457200">
              <a:buFont typeface="+mj-lt"/>
              <a:buAutoNum type="arabicPeriod"/>
            </a:pPr>
            <a:endParaRPr lang="en-US" sz="2400" dirty="0">
              <a:solidFill>
                <a:srgbClr val="00567D"/>
              </a:solidFill>
            </a:endParaRPr>
          </a:p>
          <a:p>
            <a:r>
              <a:rPr lang="en-US" sz="2400" dirty="0">
                <a:solidFill>
                  <a:srgbClr val="00567D"/>
                </a:solidFill>
              </a:rPr>
              <a:t>The primary goal in this step is to secure the accident scene to prevent further harm, then secondarily, to safeguard the evidence.</a:t>
            </a:r>
          </a:p>
        </p:txBody>
      </p:sp>
      <p:pic>
        <p:nvPicPr>
          <p:cNvPr id="4" name="Picture 3">
            <a:extLst>
              <a:ext uri="{FF2B5EF4-FFF2-40B4-BE49-F238E27FC236}">
                <a16:creationId xmlns:a16="http://schemas.microsoft.com/office/drawing/2014/main" id="{234982D9-72B4-B552-4885-D0457C702C7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Image of yellow caution do not enter tape.">
            <a:extLst>
              <a:ext uri="{FF2B5EF4-FFF2-40B4-BE49-F238E27FC236}">
                <a16:creationId xmlns:a16="http://schemas.microsoft.com/office/drawing/2014/main" id="{93D59BC0-3A6C-998D-5AE1-C0C9DD444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535" y="761554"/>
            <a:ext cx="5132719" cy="5668204"/>
          </a:xfrm>
          <a:prstGeom prst="rect">
            <a:avLst/>
          </a:prstGeom>
        </p:spPr>
      </p:pic>
    </p:spTree>
    <p:extLst>
      <p:ext uri="{BB962C8B-B14F-4D97-AF65-F5344CB8AC3E}">
        <p14:creationId xmlns:p14="http://schemas.microsoft.com/office/powerpoint/2010/main" val="373790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87657-6210-AA41-A31C-8AEFE65CB55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265C101-328C-50C0-2A38-DAD89812AD9A}"/>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2035F5E9-180D-AD72-9874-F4CF0D5BBF44}"/>
              </a:ext>
            </a:extLst>
          </p:cNvPr>
          <p:cNvSpPr>
            <a:spLocks noGrp="1"/>
          </p:cNvSpPr>
          <p:nvPr>
            <p:ph type="sldNum" sz="quarter" idx="12"/>
          </p:nvPr>
        </p:nvSpPr>
        <p:spPr/>
        <p:txBody>
          <a:bodyPr/>
          <a:lstStyle/>
          <a:p>
            <a:fld id="{99562CDD-8BC9-4CF6-AA03-D93997F55C9A}" type="slidenum">
              <a:rPr lang="en-US" smtClean="0"/>
              <a:pPr/>
              <a:t>14</a:t>
            </a:fld>
            <a:endParaRPr lang="en-US" dirty="0"/>
          </a:p>
        </p:txBody>
      </p:sp>
      <p:sp>
        <p:nvSpPr>
          <p:cNvPr id="2" name="Footer Placeholder 1" descr="workbook page number">
            <a:extLst>
              <a:ext uri="{FF2B5EF4-FFF2-40B4-BE49-F238E27FC236}">
                <a16:creationId xmlns:a16="http://schemas.microsoft.com/office/drawing/2014/main" id="{0ECECD60-592B-171F-1058-7613532163BB}"/>
              </a:ext>
            </a:extLst>
          </p:cNvPr>
          <p:cNvSpPr>
            <a:spLocks noGrp="1"/>
          </p:cNvSpPr>
          <p:nvPr>
            <p:ph type="ftr" sz="quarter" idx="11"/>
          </p:nvPr>
        </p:nvSpPr>
        <p:spPr/>
        <p:txBody>
          <a:bodyPr/>
          <a:lstStyle/>
          <a:p>
            <a:pPr algn="l"/>
            <a:r>
              <a:rPr lang="en-US" dirty="0"/>
              <a:t>Workbook Page #11</a:t>
            </a:r>
          </a:p>
        </p:txBody>
      </p:sp>
      <p:sp>
        <p:nvSpPr>
          <p:cNvPr id="9" name="Title 8">
            <a:extLst>
              <a:ext uri="{FF2B5EF4-FFF2-40B4-BE49-F238E27FC236}">
                <a16:creationId xmlns:a16="http://schemas.microsoft.com/office/drawing/2014/main" id="{E008BFC3-CDE9-3C5C-79EB-865A25D835E0}"/>
              </a:ext>
            </a:extLst>
          </p:cNvPr>
          <p:cNvSpPr txBox="1">
            <a:spLocks noGrp="1"/>
          </p:cNvSpPr>
          <p:nvPr>
            <p:ph type="title" idx="4294967295"/>
          </p:nvPr>
        </p:nvSpPr>
        <p:spPr>
          <a:xfrm>
            <a:off x="1513323" y="491405"/>
            <a:ext cx="53542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Step 2 - Collect the facts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F35319B8-244D-15F0-0CEC-8F6E30478673}"/>
              </a:ext>
            </a:extLst>
          </p:cNvPr>
          <p:cNvSpPr txBox="1"/>
          <p:nvPr/>
        </p:nvSpPr>
        <p:spPr>
          <a:xfrm>
            <a:off x="1591972" y="1981706"/>
            <a:ext cx="5054070" cy="4154984"/>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00567D"/>
                </a:solidFill>
              </a:rPr>
              <a:t>Have an investigator’s kit available</a:t>
            </a:r>
          </a:p>
          <a:p>
            <a:pPr marL="457200" indent="-457200">
              <a:buFont typeface="Arial" panose="020B0604020202020204" pitchFamily="34" charset="0"/>
              <a:buChar char="•"/>
            </a:pPr>
            <a:r>
              <a:rPr lang="en-US" sz="2400" dirty="0">
                <a:solidFill>
                  <a:srgbClr val="00567D"/>
                </a:solidFill>
              </a:rPr>
              <a:t>Document and gather information</a:t>
            </a:r>
          </a:p>
          <a:p>
            <a:pPr marL="457200" indent="-457200">
              <a:buFont typeface="Arial" panose="020B0604020202020204" pitchFamily="34" charset="0"/>
              <a:buChar char="•"/>
            </a:pPr>
            <a:r>
              <a:rPr lang="en-US" sz="2400" dirty="0">
                <a:solidFill>
                  <a:srgbClr val="00567D"/>
                </a:solidFill>
              </a:rPr>
              <a:t>Photograph/sketch the scene</a:t>
            </a:r>
          </a:p>
          <a:p>
            <a:pPr marL="457200" indent="-457200">
              <a:buFont typeface="Arial" panose="020B0604020202020204" pitchFamily="34" charset="0"/>
              <a:buChar char="•"/>
            </a:pPr>
            <a:r>
              <a:rPr lang="en-US" sz="2400" dirty="0">
                <a:solidFill>
                  <a:srgbClr val="00567D"/>
                </a:solidFill>
              </a:rPr>
              <a:t>Take video at the scene</a:t>
            </a:r>
          </a:p>
          <a:p>
            <a:pPr marL="457200" indent="-457200">
              <a:buFont typeface="Arial" panose="020B0604020202020204" pitchFamily="34" charset="0"/>
              <a:buChar char="•"/>
            </a:pPr>
            <a:r>
              <a:rPr lang="en-US" sz="2400" dirty="0">
                <a:solidFill>
                  <a:srgbClr val="00567D"/>
                </a:solidFill>
              </a:rPr>
              <a:t>Review documents</a:t>
            </a:r>
          </a:p>
          <a:p>
            <a:pPr marL="457200" indent="-457200">
              <a:buFont typeface="Arial" panose="020B0604020202020204" pitchFamily="34" charset="0"/>
              <a:buChar char="•"/>
            </a:pPr>
            <a:r>
              <a:rPr lang="en-US" sz="2400" dirty="0">
                <a:solidFill>
                  <a:srgbClr val="00567D"/>
                </a:solidFill>
              </a:rPr>
              <a:t>Conduct interviews</a:t>
            </a:r>
          </a:p>
          <a:p>
            <a:pPr marL="457200" indent="-457200">
              <a:buFont typeface="+mj-lt"/>
              <a:buAutoNum type="arabicPeriod"/>
            </a:pPr>
            <a:endParaRPr lang="en-US" sz="2400" dirty="0">
              <a:solidFill>
                <a:srgbClr val="00567D"/>
              </a:solidFill>
            </a:endParaRPr>
          </a:p>
          <a:p>
            <a:r>
              <a:rPr lang="en-US" sz="2400" dirty="0">
                <a:solidFill>
                  <a:srgbClr val="00567D"/>
                </a:solidFill>
              </a:rPr>
              <a:t>The primary goal in this step is to secure the accident scene to prevent further harm, then secondarily, to safeguard the evidence.</a:t>
            </a:r>
          </a:p>
        </p:txBody>
      </p:sp>
      <p:pic>
        <p:nvPicPr>
          <p:cNvPr id="4" name="Picture 3">
            <a:extLst>
              <a:ext uri="{FF2B5EF4-FFF2-40B4-BE49-F238E27FC236}">
                <a16:creationId xmlns:a16="http://schemas.microsoft.com/office/drawing/2014/main" id="{C8BBF93F-6FEF-9770-31A1-9216CCA989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11" name="Picture 10" descr="icture containing person, person, headdress, hat">
            <a:extLst>
              <a:ext uri="{FF2B5EF4-FFF2-40B4-BE49-F238E27FC236}">
                <a16:creationId xmlns:a16="http://schemas.microsoft.com/office/drawing/2014/main" id="{F4DF28F1-78DB-B0FD-79EB-38426CDB3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525" y="777846"/>
            <a:ext cx="5203626" cy="5235711"/>
          </a:xfrm>
          <a:prstGeom prst="rect">
            <a:avLst/>
          </a:prstGeom>
        </p:spPr>
      </p:pic>
    </p:spTree>
    <p:extLst>
      <p:ext uri="{BB962C8B-B14F-4D97-AF65-F5344CB8AC3E}">
        <p14:creationId xmlns:p14="http://schemas.microsoft.com/office/powerpoint/2010/main" val="179359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C9F71-4624-ED9F-D29B-4C216F5469A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3D504B3-E79C-60E6-5605-2C2280E90B44}"/>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5F144D9D-C558-2E53-2B96-83BB99B85CBD}"/>
              </a:ext>
            </a:extLst>
          </p:cNvPr>
          <p:cNvSpPr>
            <a:spLocks noGrp="1"/>
          </p:cNvSpPr>
          <p:nvPr>
            <p:ph type="sldNum" sz="quarter" idx="12"/>
          </p:nvPr>
        </p:nvSpPr>
        <p:spPr/>
        <p:txBody>
          <a:bodyPr/>
          <a:lstStyle/>
          <a:p>
            <a:fld id="{99562CDD-8BC9-4CF6-AA03-D93997F55C9A}" type="slidenum">
              <a:rPr lang="en-US" smtClean="0"/>
              <a:pPr/>
              <a:t>15</a:t>
            </a:fld>
            <a:endParaRPr lang="en-US" dirty="0"/>
          </a:p>
        </p:txBody>
      </p:sp>
      <p:sp>
        <p:nvSpPr>
          <p:cNvPr id="2" name="Footer Placeholder 1" descr="workbook page number">
            <a:extLst>
              <a:ext uri="{FF2B5EF4-FFF2-40B4-BE49-F238E27FC236}">
                <a16:creationId xmlns:a16="http://schemas.microsoft.com/office/drawing/2014/main" id="{9D3D94C6-F5B9-DDB8-6D23-294749560A59}"/>
              </a:ext>
            </a:extLst>
          </p:cNvPr>
          <p:cNvSpPr>
            <a:spLocks noGrp="1"/>
          </p:cNvSpPr>
          <p:nvPr>
            <p:ph type="ftr" sz="quarter" idx="11"/>
          </p:nvPr>
        </p:nvSpPr>
        <p:spPr/>
        <p:txBody>
          <a:bodyPr/>
          <a:lstStyle/>
          <a:p>
            <a:pPr algn="l"/>
            <a:r>
              <a:rPr lang="en-US" dirty="0"/>
              <a:t>Workbook Page #20</a:t>
            </a:r>
          </a:p>
        </p:txBody>
      </p:sp>
      <p:sp>
        <p:nvSpPr>
          <p:cNvPr id="9" name="Title 8">
            <a:extLst>
              <a:ext uri="{FF2B5EF4-FFF2-40B4-BE49-F238E27FC236}">
                <a16:creationId xmlns:a16="http://schemas.microsoft.com/office/drawing/2014/main" id="{980826D4-90D8-45E1-5F00-77379C8407F9}"/>
              </a:ext>
            </a:extLst>
          </p:cNvPr>
          <p:cNvSpPr txBox="1">
            <a:spLocks noGrp="1"/>
          </p:cNvSpPr>
          <p:nvPr>
            <p:ph type="title" idx="4294967295"/>
          </p:nvPr>
        </p:nvSpPr>
        <p:spPr>
          <a:xfrm>
            <a:off x="1334100" y="319355"/>
            <a:ext cx="851650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Exercise: </a:t>
            </a:r>
            <a:br>
              <a:rPr lang="en-US" sz="4000" b="1" dirty="0">
                <a:solidFill>
                  <a:srgbClr val="00567D"/>
                </a:solidFill>
                <a:latin typeface="+mn-lt"/>
                <a:ea typeface="+mn-ea"/>
                <a:cs typeface="+mn-cs"/>
              </a:rPr>
            </a:br>
            <a:r>
              <a:rPr lang="en-US" sz="4000" b="1" dirty="0">
                <a:solidFill>
                  <a:srgbClr val="00567D"/>
                </a:solidFill>
                <a:latin typeface="+mn-lt"/>
                <a:ea typeface="+mn-ea"/>
                <a:cs typeface="+mn-cs"/>
              </a:rPr>
              <a:t>Get the facts </a:t>
            </a:r>
            <a:r>
              <a:rPr kumimoji="0" lang="en-US" sz="3000" i="0" u="none" strike="noStrike" kern="1200" cap="none" spc="0" normalizeH="0" baseline="0" noProof="0" dirty="0">
                <a:ln>
                  <a:noFill/>
                </a:ln>
                <a:solidFill>
                  <a:srgbClr val="00567D"/>
                </a:solidFill>
                <a:effectLst/>
                <a:uLnTx/>
                <a:uFillTx/>
                <a:latin typeface="+mn-lt"/>
                <a:ea typeface="+mn-ea"/>
                <a:cs typeface="+mn-cs"/>
              </a:rPr>
              <a:t>(page 20)</a:t>
            </a:r>
          </a:p>
        </p:txBody>
      </p:sp>
      <p:sp>
        <p:nvSpPr>
          <p:cNvPr id="12" name="TextBox 11">
            <a:extLst>
              <a:ext uri="{FF2B5EF4-FFF2-40B4-BE49-F238E27FC236}">
                <a16:creationId xmlns:a16="http://schemas.microsoft.com/office/drawing/2014/main" id="{750B2183-3D52-AD54-7C1B-37D48384B141}"/>
              </a:ext>
            </a:extLst>
          </p:cNvPr>
          <p:cNvSpPr txBox="1"/>
          <p:nvPr/>
        </p:nvSpPr>
        <p:spPr>
          <a:xfrm>
            <a:off x="1334100" y="1716251"/>
            <a:ext cx="5266725" cy="5078313"/>
          </a:xfrm>
          <a:prstGeom prst="rect">
            <a:avLst/>
          </a:prstGeom>
          <a:noFill/>
        </p:spPr>
        <p:txBody>
          <a:bodyPr wrap="square" rtlCol="0">
            <a:spAutoFit/>
          </a:bodyPr>
          <a:lstStyle/>
          <a:p>
            <a:r>
              <a:rPr lang="en-US" sz="2700" b="1" dirty="0">
                <a:solidFill>
                  <a:srgbClr val="00567D"/>
                </a:solidFill>
              </a:rPr>
              <a:t>Purpose: </a:t>
            </a:r>
            <a:r>
              <a:rPr lang="en-US" sz="2700" dirty="0">
                <a:solidFill>
                  <a:srgbClr val="00567D"/>
                </a:solidFill>
              </a:rPr>
              <a:t>Gain as much information as possible about an accident through interviewing witnesses.</a:t>
            </a:r>
          </a:p>
          <a:p>
            <a:endParaRPr lang="en-US" sz="2700" dirty="0">
              <a:solidFill>
                <a:srgbClr val="00567D"/>
              </a:solidFill>
            </a:endParaRPr>
          </a:p>
          <a:p>
            <a:r>
              <a:rPr lang="en-US" sz="2700" b="1" dirty="0">
                <a:solidFill>
                  <a:srgbClr val="00567D"/>
                </a:solidFill>
              </a:rPr>
              <a:t>Instructions</a:t>
            </a:r>
            <a:r>
              <a:rPr lang="en-US" sz="2700" dirty="0">
                <a:solidFill>
                  <a:srgbClr val="00567D"/>
                </a:solidFill>
              </a:rPr>
              <a:t>: Your instructor will describe an accident. Your team and the instructor are located at the scene of the accident and your job now is to ask follow-up questions to gather information about the accident. Make a list of your questions or notes.</a:t>
            </a:r>
          </a:p>
        </p:txBody>
      </p:sp>
      <p:pic>
        <p:nvPicPr>
          <p:cNvPr id="4" name="Picture 3">
            <a:extLst>
              <a:ext uri="{FF2B5EF4-FFF2-40B4-BE49-F238E27FC236}">
                <a16:creationId xmlns:a16="http://schemas.microsoft.com/office/drawing/2014/main" id="{B78BB3B2-E822-470E-E6DD-05555321EF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8" name="Picture 7" descr="A picture containing 2 workers wearing hard hats reading a document.&#10;">
            <a:extLst>
              <a:ext uri="{FF2B5EF4-FFF2-40B4-BE49-F238E27FC236}">
                <a16:creationId xmlns:a16="http://schemas.microsoft.com/office/drawing/2014/main" id="{14857CB3-C0BC-C385-5BE9-9363E7A85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074" y="1642794"/>
            <a:ext cx="5400675" cy="4050506"/>
          </a:xfrm>
          <a:prstGeom prst="rect">
            <a:avLst/>
          </a:prstGeom>
        </p:spPr>
      </p:pic>
    </p:spTree>
    <p:extLst>
      <p:ext uri="{BB962C8B-B14F-4D97-AF65-F5344CB8AC3E}">
        <p14:creationId xmlns:p14="http://schemas.microsoft.com/office/powerpoint/2010/main" val="273762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AFB1A-D2AA-5FF2-7612-CE10D0BA3AE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2B1AA52-013D-1DCA-C7BA-EB3B51C748D4}"/>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96A81126-7367-2580-0B19-28D674313D4A}"/>
              </a:ext>
            </a:extLst>
          </p:cNvPr>
          <p:cNvSpPr>
            <a:spLocks noGrp="1"/>
          </p:cNvSpPr>
          <p:nvPr>
            <p:ph type="sldNum" sz="quarter" idx="12"/>
          </p:nvPr>
        </p:nvSpPr>
        <p:spPr/>
        <p:txBody>
          <a:bodyPr/>
          <a:lstStyle/>
          <a:p>
            <a:fld id="{99562CDD-8BC9-4CF6-AA03-D93997F55C9A}" type="slidenum">
              <a:rPr lang="en-US" smtClean="0"/>
              <a:pPr/>
              <a:t>16</a:t>
            </a:fld>
            <a:endParaRPr lang="en-US" dirty="0"/>
          </a:p>
        </p:txBody>
      </p:sp>
      <p:sp>
        <p:nvSpPr>
          <p:cNvPr id="2" name="Footer Placeholder 1" descr="workbook page number">
            <a:extLst>
              <a:ext uri="{FF2B5EF4-FFF2-40B4-BE49-F238E27FC236}">
                <a16:creationId xmlns:a16="http://schemas.microsoft.com/office/drawing/2014/main" id="{A9E671A5-8B28-EB05-92DD-022BDD56A521}"/>
              </a:ext>
            </a:extLst>
          </p:cNvPr>
          <p:cNvSpPr>
            <a:spLocks noGrp="1"/>
          </p:cNvSpPr>
          <p:nvPr>
            <p:ph type="ftr" sz="quarter" idx="11"/>
          </p:nvPr>
        </p:nvSpPr>
        <p:spPr/>
        <p:txBody>
          <a:bodyPr/>
          <a:lstStyle/>
          <a:p>
            <a:pPr algn="l"/>
            <a:r>
              <a:rPr lang="en-US" dirty="0"/>
              <a:t>Workbook Page #21</a:t>
            </a:r>
          </a:p>
        </p:txBody>
      </p:sp>
      <p:sp>
        <p:nvSpPr>
          <p:cNvPr id="9" name="Title 8">
            <a:extLst>
              <a:ext uri="{FF2B5EF4-FFF2-40B4-BE49-F238E27FC236}">
                <a16:creationId xmlns:a16="http://schemas.microsoft.com/office/drawing/2014/main" id="{47323395-327B-AC73-D6EA-4A3A0DCEC582}"/>
              </a:ext>
            </a:extLst>
          </p:cNvPr>
          <p:cNvSpPr txBox="1">
            <a:spLocks noGrp="1"/>
          </p:cNvSpPr>
          <p:nvPr>
            <p:ph type="title" idx="4294967295"/>
          </p:nvPr>
        </p:nvSpPr>
        <p:spPr>
          <a:xfrm>
            <a:off x="1513323" y="348530"/>
            <a:ext cx="51327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Step 3 - Develop the sequence of events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D370BD14-CEF4-A133-4A13-CD96F3AC808E}"/>
              </a:ext>
            </a:extLst>
          </p:cNvPr>
          <p:cNvSpPr txBox="1"/>
          <p:nvPr/>
        </p:nvSpPr>
        <p:spPr>
          <a:xfrm>
            <a:off x="1544347" y="1772156"/>
            <a:ext cx="5054070" cy="4524315"/>
          </a:xfrm>
          <a:prstGeom prst="rect">
            <a:avLst/>
          </a:prstGeom>
          <a:noFill/>
        </p:spPr>
        <p:txBody>
          <a:bodyPr wrap="square" rtlCol="0">
            <a:spAutoFit/>
          </a:bodyPr>
          <a:lstStyle/>
          <a:p>
            <a:endParaRPr lang="en-US" sz="2400" dirty="0">
              <a:solidFill>
                <a:srgbClr val="00567D"/>
              </a:solidFill>
            </a:endParaRPr>
          </a:p>
          <a:p>
            <a:r>
              <a:rPr lang="en-US" sz="2400" dirty="0">
                <a:solidFill>
                  <a:srgbClr val="00567D"/>
                </a:solidFill>
              </a:rPr>
              <a:t>Use the information gathered in Step 2 to determine the events prior to, during, and after an accident. </a:t>
            </a:r>
          </a:p>
          <a:p>
            <a:endParaRPr lang="en-US" sz="2400" dirty="0">
              <a:solidFill>
                <a:srgbClr val="00567D"/>
              </a:solidFill>
            </a:endParaRPr>
          </a:p>
          <a:p>
            <a:r>
              <a:rPr lang="en-US" sz="2400" dirty="0">
                <a:solidFill>
                  <a:srgbClr val="00567D"/>
                </a:solidFill>
              </a:rPr>
              <a:t>Next, study each factor/action to determine unsafe conditions (things or  circumstances that directly caused the accident) and unsafe actions.</a:t>
            </a:r>
          </a:p>
          <a:p>
            <a:endParaRPr lang="en-US" sz="2400" dirty="0">
              <a:solidFill>
                <a:srgbClr val="00567D"/>
              </a:solidFill>
            </a:endParaRP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endParaRPr lang="en-US" sz="2400" dirty="0">
              <a:solidFill>
                <a:srgbClr val="00567D"/>
              </a:solidFill>
            </a:endParaRPr>
          </a:p>
        </p:txBody>
      </p:sp>
      <p:pic>
        <p:nvPicPr>
          <p:cNvPr id="4" name="Picture 3">
            <a:extLst>
              <a:ext uri="{FF2B5EF4-FFF2-40B4-BE49-F238E27FC236}">
                <a16:creationId xmlns:a16="http://schemas.microsoft.com/office/drawing/2014/main" id="{F19D06D5-0633-2B56-7FE6-506E31D85B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A group of workers wearing safety vests and looking at a clip board.&#10;&#10;">
            <a:extLst>
              <a:ext uri="{FF2B5EF4-FFF2-40B4-BE49-F238E27FC236}">
                <a16:creationId xmlns:a16="http://schemas.microsoft.com/office/drawing/2014/main" id="{5526658B-95D7-DAB5-47DE-BE3602871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5125" y="1772156"/>
            <a:ext cx="5314792" cy="3365332"/>
          </a:xfrm>
          <a:prstGeom prst="rect">
            <a:avLst/>
          </a:prstGeom>
        </p:spPr>
      </p:pic>
    </p:spTree>
    <p:extLst>
      <p:ext uri="{BB962C8B-B14F-4D97-AF65-F5344CB8AC3E}">
        <p14:creationId xmlns:p14="http://schemas.microsoft.com/office/powerpoint/2010/main" val="327409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F5F11-9468-E61B-CA6B-675E9EF3905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C8338C6-B5AF-D1FF-1152-411EDF76584C}"/>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D5D534E8-A332-CAAB-DB7E-C987612928AB}"/>
              </a:ext>
            </a:extLst>
          </p:cNvPr>
          <p:cNvSpPr>
            <a:spLocks noGrp="1"/>
          </p:cNvSpPr>
          <p:nvPr>
            <p:ph type="sldNum" sz="quarter" idx="12"/>
          </p:nvPr>
        </p:nvSpPr>
        <p:spPr/>
        <p:txBody>
          <a:bodyPr/>
          <a:lstStyle/>
          <a:p>
            <a:fld id="{99562CDD-8BC9-4CF6-AA03-D93997F55C9A}" type="slidenum">
              <a:rPr lang="en-US" smtClean="0"/>
              <a:pPr/>
              <a:t>17</a:t>
            </a:fld>
            <a:endParaRPr lang="en-US" dirty="0"/>
          </a:p>
        </p:txBody>
      </p:sp>
      <p:sp>
        <p:nvSpPr>
          <p:cNvPr id="2" name="Footer Placeholder 1" descr="workbook page number">
            <a:extLst>
              <a:ext uri="{FF2B5EF4-FFF2-40B4-BE49-F238E27FC236}">
                <a16:creationId xmlns:a16="http://schemas.microsoft.com/office/drawing/2014/main" id="{881E5CB3-CDF7-CDB7-9B99-AD2FE5003104}"/>
              </a:ext>
            </a:extLst>
          </p:cNvPr>
          <p:cNvSpPr>
            <a:spLocks noGrp="1"/>
          </p:cNvSpPr>
          <p:nvPr>
            <p:ph type="ftr" sz="quarter" idx="11"/>
          </p:nvPr>
        </p:nvSpPr>
        <p:spPr/>
        <p:txBody>
          <a:bodyPr/>
          <a:lstStyle/>
          <a:p>
            <a:pPr algn="l"/>
            <a:r>
              <a:rPr lang="en-US" dirty="0"/>
              <a:t>Workbook Page #21</a:t>
            </a:r>
          </a:p>
        </p:txBody>
      </p:sp>
      <p:sp>
        <p:nvSpPr>
          <p:cNvPr id="9" name="Title 8">
            <a:extLst>
              <a:ext uri="{FF2B5EF4-FFF2-40B4-BE49-F238E27FC236}">
                <a16:creationId xmlns:a16="http://schemas.microsoft.com/office/drawing/2014/main" id="{51D02E36-7DD0-0419-B120-3F363C1A43E5}"/>
              </a:ext>
            </a:extLst>
          </p:cNvPr>
          <p:cNvSpPr txBox="1">
            <a:spLocks noGrp="1"/>
          </p:cNvSpPr>
          <p:nvPr>
            <p:ph type="title" idx="4294967295"/>
          </p:nvPr>
        </p:nvSpPr>
        <p:spPr>
          <a:xfrm>
            <a:off x="1513323" y="348530"/>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Actor / Action</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D2A1ED1C-562E-88EB-1BC0-2C205A6ADCA7}"/>
              </a:ext>
            </a:extLst>
          </p:cNvPr>
          <p:cNvSpPr txBox="1"/>
          <p:nvPr/>
        </p:nvSpPr>
        <p:spPr>
          <a:xfrm>
            <a:off x="1401472" y="1314956"/>
            <a:ext cx="10120314" cy="4893647"/>
          </a:xfrm>
          <a:prstGeom prst="rect">
            <a:avLst/>
          </a:prstGeom>
          <a:noFill/>
        </p:spPr>
        <p:txBody>
          <a:bodyPr wrap="square" rtlCol="0">
            <a:spAutoFit/>
          </a:bodyPr>
          <a:lstStyle/>
          <a:p>
            <a:r>
              <a:rPr lang="en-US" sz="2400" b="1" dirty="0">
                <a:solidFill>
                  <a:srgbClr val="00567D"/>
                </a:solidFill>
              </a:rPr>
              <a:t>Each event in the unplanned accident process identifies:</a:t>
            </a:r>
          </a:p>
          <a:p>
            <a:endParaRPr lang="en-US" sz="2400" dirty="0">
              <a:solidFill>
                <a:srgbClr val="00567D"/>
              </a:solidFill>
            </a:endParaRPr>
          </a:p>
          <a:p>
            <a:r>
              <a:rPr lang="en-US" sz="2400" b="1" dirty="0">
                <a:solidFill>
                  <a:srgbClr val="00567D"/>
                </a:solidFill>
              </a:rPr>
              <a:t>Actor</a:t>
            </a:r>
            <a:r>
              <a:rPr lang="en-US" sz="2400" dirty="0">
                <a:solidFill>
                  <a:srgbClr val="00567D"/>
                </a:solidFill>
              </a:rPr>
              <a:t> – An individual or object that directly influenced the flow of the sequence of events:</a:t>
            </a:r>
          </a:p>
          <a:p>
            <a:pPr marL="914400" lvl="1" indent="-457200">
              <a:buFont typeface="Arial" panose="020B0604020202020204" pitchFamily="34" charset="0"/>
              <a:buChar char="•"/>
            </a:pPr>
            <a:r>
              <a:rPr lang="en-US" sz="2400" dirty="0">
                <a:solidFill>
                  <a:srgbClr val="00567D"/>
                </a:solidFill>
              </a:rPr>
              <a:t>An actor </a:t>
            </a:r>
            <a:r>
              <a:rPr lang="en-US" sz="2400" i="1" dirty="0">
                <a:solidFill>
                  <a:srgbClr val="00567D"/>
                </a:solidFill>
              </a:rPr>
              <a:t>initiates</a:t>
            </a:r>
            <a:r>
              <a:rPr lang="en-US" sz="2400" dirty="0">
                <a:solidFill>
                  <a:srgbClr val="00567D"/>
                </a:solidFill>
              </a:rPr>
              <a:t> a change by performing or failing to perform an action.</a:t>
            </a:r>
          </a:p>
          <a:p>
            <a:pPr marL="914400" lvl="1" indent="-457200">
              <a:buFont typeface="Arial" panose="020B0604020202020204" pitchFamily="34" charset="0"/>
              <a:buChar char="•"/>
            </a:pPr>
            <a:r>
              <a:rPr lang="en-US" sz="2400" dirty="0">
                <a:solidFill>
                  <a:srgbClr val="00567D"/>
                </a:solidFill>
              </a:rPr>
              <a:t>An actor may participate in the process or merely observe the process.</a:t>
            </a:r>
          </a:p>
          <a:p>
            <a:pPr lvl="1"/>
            <a:endParaRPr lang="en-US" sz="2400" dirty="0">
              <a:solidFill>
                <a:srgbClr val="00567D"/>
              </a:solidFill>
            </a:endParaRPr>
          </a:p>
          <a:p>
            <a:r>
              <a:rPr lang="en-US" sz="2400" b="1" dirty="0">
                <a:solidFill>
                  <a:srgbClr val="00567D"/>
                </a:solidFill>
              </a:rPr>
              <a:t>Action</a:t>
            </a:r>
            <a:r>
              <a:rPr lang="en-US" sz="2400" dirty="0">
                <a:solidFill>
                  <a:srgbClr val="00567D"/>
                </a:solidFill>
              </a:rPr>
              <a:t> – Something that is done by an actor. Failure to act should be thought of as an act in itself.</a:t>
            </a:r>
          </a:p>
          <a:p>
            <a:pPr marL="800100" lvl="1" indent="-342900">
              <a:buFont typeface="Arial" panose="020B0604020202020204" pitchFamily="34" charset="0"/>
              <a:buChar char="•"/>
            </a:pPr>
            <a:r>
              <a:rPr lang="en-US" sz="2400" dirty="0">
                <a:solidFill>
                  <a:srgbClr val="00567D"/>
                </a:solidFill>
              </a:rPr>
              <a:t>Actions may or may not be observable.</a:t>
            </a:r>
          </a:p>
          <a:p>
            <a:pPr marL="800100" lvl="1" indent="-342900">
              <a:buFont typeface="Arial" panose="020B0604020202020204" pitchFamily="34" charset="0"/>
              <a:buChar char="•"/>
            </a:pPr>
            <a:r>
              <a:rPr lang="en-US" sz="2400" dirty="0">
                <a:solidFill>
                  <a:srgbClr val="00567D"/>
                </a:solidFill>
              </a:rPr>
              <a:t>An action may describe something that is done or not done.</a:t>
            </a: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endParaRPr lang="en-US" sz="2400" dirty="0">
              <a:solidFill>
                <a:srgbClr val="00567D"/>
              </a:solidFill>
            </a:endParaRPr>
          </a:p>
        </p:txBody>
      </p:sp>
      <p:pic>
        <p:nvPicPr>
          <p:cNvPr id="4" name="Picture 3">
            <a:extLst>
              <a:ext uri="{FF2B5EF4-FFF2-40B4-BE49-F238E27FC236}">
                <a16:creationId xmlns:a16="http://schemas.microsoft.com/office/drawing/2014/main" id="{3C7B92AC-5463-56D4-7B41-2E54C3B3FE4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9367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4C026-47CF-3FC2-9DDE-2C24BEF85B1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2E3CDB7-E306-2291-D4FF-E35ACD1C3013}"/>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64185A19-2EA5-225D-7797-A7124B83A699}"/>
              </a:ext>
            </a:extLst>
          </p:cNvPr>
          <p:cNvSpPr>
            <a:spLocks noGrp="1"/>
          </p:cNvSpPr>
          <p:nvPr>
            <p:ph type="sldNum" sz="quarter" idx="12"/>
          </p:nvPr>
        </p:nvSpPr>
        <p:spPr/>
        <p:txBody>
          <a:bodyPr/>
          <a:lstStyle/>
          <a:p>
            <a:fld id="{99562CDD-8BC9-4CF6-AA03-D93997F55C9A}" type="slidenum">
              <a:rPr lang="en-US" smtClean="0"/>
              <a:pPr/>
              <a:t>18</a:t>
            </a:fld>
            <a:endParaRPr lang="en-US" dirty="0"/>
          </a:p>
        </p:txBody>
      </p:sp>
      <p:sp>
        <p:nvSpPr>
          <p:cNvPr id="2" name="Footer Placeholder 1" descr="workbook page number">
            <a:extLst>
              <a:ext uri="{FF2B5EF4-FFF2-40B4-BE49-F238E27FC236}">
                <a16:creationId xmlns:a16="http://schemas.microsoft.com/office/drawing/2014/main" id="{978D9C08-E572-EC68-11B8-3F40714715FD}"/>
              </a:ext>
            </a:extLst>
          </p:cNvPr>
          <p:cNvSpPr>
            <a:spLocks noGrp="1"/>
          </p:cNvSpPr>
          <p:nvPr>
            <p:ph type="ftr" sz="quarter" idx="11"/>
          </p:nvPr>
        </p:nvSpPr>
        <p:spPr/>
        <p:txBody>
          <a:bodyPr/>
          <a:lstStyle/>
          <a:p>
            <a:pPr algn="l"/>
            <a:r>
              <a:rPr lang="en-US" dirty="0"/>
              <a:t>Workbook Page #22</a:t>
            </a:r>
          </a:p>
        </p:txBody>
      </p:sp>
      <p:sp>
        <p:nvSpPr>
          <p:cNvPr id="9" name="Title 8">
            <a:extLst>
              <a:ext uri="{FF2B5EF4-FFF2-40B4-BE49-F238E27FC236}">
                <a16:creationId xmlns:a16="http://schemas.microsoft.com/office/drawing/2014/main" id="{F5E0AF97-D025-21E6-8B5D-8ABC2345808C}"/>
              </a:ext>
            </a:extLst>
          </p:cNvPr>
          <p:cNvSpPr txBox="1">
            <a:spLocks noGrp="1"/>
          </p:cNvSpPr>
          <p:nvPr>
            <p:ph type="title" idx="4294967295"/>
          </p:nvPr>
        </p:nvSpPr>
        <p:spPr>
          <a:xfrm>
            <a:off x="1227573" y="242766"/>
            <a:ext cx="8516502"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Exercise: </a:t>
            </a:r>
            <a:br>
              <a:rPr lang="en-US" sz="4000" b="1" dirty="0">
                <a:solidFill>
                  <a:srgbClr val="00567D"/>
                </a:solidFill>
                <a:latin typeface="+mn-lt"/>
                <a:ea typeface="+mn-ea"/>
                <a:cs typeface="+mn-cs"/>
              </a:rPr>
            </a:br>
            <a:r>
              <a:rPr lang="en-US" sz="4000" b="1" dirty="0">
                <a:solidFill>
                  <a:srgbClr val="00567D"/>
                </a:solidFill>
                <a:latin typeface="+mn-lt"/>
                <a:ea typeface="+mn-ea"/>
                <a:cs typeface="+mn-cs"/>
              </a:rPr>
              <a:t>What happened next? </a:t>
            </a:r>
            <a:r>
              <a:rPr kumimoji="0" lang="en-US" sz="3000" i="0" u="none" strike="noStrike" kern="1200" cap="none" spc="0" normalizeH="0" baseline="0" noProof="0" dirty="0">
                <a:ln>
                  <a:noFill/>
                </a:ln>
                <a:solidFill>
                  <a:srgbClr val="00567D"/>
                </a:solidFill>
                <a:effectLst/>
                <a:uLnTx/>
                <a:uFillTx/>
                <a:latin typeface="+mn-lt"/>
                <a:ea typeface="+mn-ea"/>
                <a:cs typeface="+mn-cs"/>
              </a:rPr>
              <a:t>(page 22)</a:t>
            </a:r>
          </a:p>
        </p:txBody>
      </p:sp>
      <p:sp>
        <p:nvSpPr>
          <p:cNvPr id="12" name="TextBox 11">
            <a:extLst>
              <a:ext uri="{FF2B5EF4-FFF2-40B4-BE49-F238E27FC236}">
                <a16:creationId xmlns:a16="http://schemas.microsoft.com/office/drawing/2014/main" id="{291670FF-A782-0255-B738-F28CAA9EB773}"/>
              </a:ext>
            </a:extLst>
          </p:cNvPr>
          <p:cNvSpPr txBox="1"/>
          <p:nvPr/>
        </p:nvSpPr>
        <p:spPr>
          <a:xfrm>
            <a:off x="1227573" y="1915494"/>
            <a:ext cx="9869052" cy="3000821"/>
          </a:xfrm>
          <a:prstGeom prst="rect">
            <a:avLst/>
          </a:prstGeom>
          <a:noFill/>
        </p:spPr>
        <p:txBody>
          <a:bodyPr wrap="square" rtlCol="0">
            <a:spAutoFit/>
          </a:bodyPr>
          <a:lstStyle/>
          <a:p>
            <a:r>
              <a:rPr lang="en-US" sz="2700" dirty="0">
                <a:solidFill>
                  <a:srgbClr val="00567D"/>
                </a:solidFill>
              </a:rPr>
              <a:t>Use the information gathered about the accident your instructor described in the interview exercise to construct a sequence of events.</a:t>
            </a:r>
          </a:p>
          <a:p>
            <a:endParaRPr lang="en-US" sz="2700" dirty="0">
              <a:solidFill>
                <a:srgbClr val="00567D"/>
              </a:solidFill>
            </a:endParaRPr>
          </a:p>
          <a:p>
            <a:r>
              <a:rPr lang="en-US" sz="2700" b="1" dirty="0">
                <a:solidFill>
                  <a:srgbClr val="00567D"/>
                </a:solidFill>
              </a:rPr>
              <a:t>Instructions</a:t>
            </a:r>
            <a:r>
              <a:rPr lang="en-US" sz="2700" dirty="0">
                <a:solidFill>
                  <a:srgbClr val="00567D"/>
                </a:solidFill>
              </a:rPr>
              <a:t>: Identify the events leading up to and including the injury event. Be sure you include only one actor and one action in each event. Decide where you want to start the sequence, then ask, “What happened next?” </a:t>
            </a:r>
          </a:p>
        </p:txBody>
      </p:sp>
      <p:pic>
        <p:nvPicPr>
          <p:cNvPr id="4" name="Picture 3">
            <a:extLst>
              <a:ext uri="{FF2B5EF4-FFF2-40B4-BE49-F238E27FC236}">
                <a16:creationId xmlns:a16="http://schemas.microsoft.com/office/drawing/2014/main" id="{05F76C7E-9964-58C1-4CE2-FEBB1104F3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200252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D386A-9371-685E-81F7-D86FEC5210A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E7C147A-3A03-F237-550A-2B6B8CCBDD55}"/>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86734215-DB9E-228E-09D8-0A218A9677AC}"/>
              </a:ext>
            </a:extLst>
          </p:cNvPr>
          <p:cNvSpPr>
            <a:spLocks noGrp="1"/>
          </p:cNvSpPr>
          <p:nvPr>
            <p:ph type="sldNum" sz="quarter" idx="12"/>
          </p:nvPr>
        </p:nvSpPr>
        <p:spPr/>
        <p:txBody>
          <a:bodyPr/>
          <a:lstStyle/>
          <a:p>
            <a:fld id="{99562CDD-8BC9-4CF6-AA03-D93997F55C9A}" type="slidenum">
              <a:rPr lang="en-US" smtClean="0"/>
              <a:pPr/>
              <a:t>19</a:t>
            </a:fld>
            <a:endParaRPr lang="en-US" dirty="0"/>
          </a:p>
        </p:txBody>
      </p:sp>
      <p:sp>
        <p:nvSpPr>
          <p:cNvPr id="2" name="Footer Placeholder 1" descr="workbook page number">
            <a:extLst>
              <a:ext uri="{FF2B5EF4-FFF2-40B4-BE49-F238E27FC236}">
                <a16:creationId xmlns:a16="http://schemas.microsoft.com/office/drawing/2014/main" id="{D865A74B-34A2-9804-218C-B417F89CE9B6}"/>
              </a:ext>
            </a:extLst>
          </p:cNvPr>
          <p:cNvSpPr>
            <a:spLocks noGrp="1"/>
          </p:cNvSpPr>
          <p:nvPr>
            <p:ph type="ftr" sz="quarter" idx="11"/>
          </p:nvPr>
        </p:nvSpPr>
        <p:spPr/>
        <p:txBody>
          <a:bodyPr/>
          <a:lstStyle/>
          <a:p>
            <a:pPr algn="l"/>
            <a:r>
              <a:rPr lang="en-US" dirty="0"/>
              <a:t>Workbook Page #23</a:t>
            </a:r>
          </a:p>
        </p:txBody>
      </p:sp>
      <p:sp>
        <p:nvSpPr>
          <p:cNvPr id="9" name="Title 8">
            <a:extLst>
              <a:ext uri="{FF2B5EF4-FFF2-40B4-BE49-F238E27FC236}">
                <a16:creationId xmlns:a16="http://schemas.microsoft.com/office/drawing/2014/main" id="{F22BEAA0-527E-5221-CCEA-61BCD91E7B77}"/>
              </a:ext>
            </a:extLst>
          </p:cNvPr>
          <p:cNvSpPr txBox="1">
            <a:spLocks noGrp="1"/>
          </p:cNvSpPr>
          <p:nvPr>
            <p:ph type="title" idx="4294967295"/>
          </p:nvPr>
        </p:nvSpPr>
        <p:spPr>
          <a:xfrm>
            <a:off x="1513323" y="348530"/>
            <a:ext cx="765925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Step 4 – Determine the cause</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1BA34599-90E9-B092-5FB5-585620C7DAFA}"/>
              </a:ext>
            </a:extLst>
          </p:cNvPr>
          <p:cNvSpPr txBox="1"/>
          <p:nvPr/>
        </p:nvSpPr>
        <p:spPr>
          <a:xfrm>
            <a:off x="1513323" y="1346919"/>
            <a:ext cx="8637878" cy="5032147"/>
          </a:xfrm>
          <a:prstGeom prst="rect">
            <a:avLst/>
          </a:prstGeom>
          <a:noFill/>
        </p:spPr>
        <p:txBody>
          <a:bodyPr wrap="square" rtlCol="0">
            <a:spAutoFit/>
          </a:bodyPr>
          <a:lstStyle/>
          <a:p>
            <a:r>
              <a:rPr lang="en-US" sz="2700" dirty="0">
                <a:solidFill>
                  <a:srgbClr val="00567D"/>
                </a:solidFill>
              </a:rPr>
              <a:t>Once the sequence of events are developed, you can then study each factor/action to determine what contributed to or caused the accident:</a:t>
            </a:r>
          </a:p>
          <a:p>
            <a:endParaRPr lang="en-US" sz="2700" dirty="0">
              <a:solidFill>
                <a:srgbClr val="00567D"/>
              </a:solidFill>
            </a:endParaRPr>
          </a:p>
          <a:p>
            <a:pPr marL="342900" indent="-342900">
              <a:buFont typeface="Arial" panose="020B0604020202020204" pitchFamily="34" charset="0"/>
              <a:buChar char="•"/>
            </a:pPr>
            <a:r>
              <a:rPr lang="en-US" sz="2700" b="1" dirty="0">
                <a:solidFill>
                  <a:srgbClr val="00567D"/>
                </a:solidFill>
              </a:rPr>
              <a:t>Unsafe conditions</a:t>
            </a:r>
            <a:r>
              <a:rPr lang="en-US" sz="2700" dirty="0">
                <a:solidFill>
                  <a:srgbClr val="00567D"/>
                </a:solidFill>
              </a:rPr>
              <a:t>: things and situations that directly caused the accident</a:t>
            </a:r>
          </a:p>
          <a:p>
            <a:pPr marL="342900" indent="-342900">
              <a:buFont typeface="Arial" panose="020B0604020202020204" pitchFamily="34" charset="0"/>
              <a:buChar char="•"/>
            </a:pPr>
            <a:r>
              <a:rPr lang="en-US" sz="2700" b="1" dirty="0">
                <a:solidFill>
                  <a:srgbClr val="00567D"/>
                </a:solidFill>
              </a:rPr>
              <a:t>Unsafe actions</a:t>
            </a:r>
            <a:r>
              <a:rPr lang="en-US" sz="2700" dirty="0">
                <a:solidFill>
                  <a:srgbClr val="00567D"/>
                </a:solidFill>
              </a:rPr>
              <a:t>: actions taken or not taken that contributed to the accident</a:t>
            </a:r>
          </a:p>
          <a:p>
            <a:pPr marL="342900" indent="-342900">
              <a:buFont typeface="Arial" panose="020B0604020202020204" pitchFamily="34" charset="0"/>
              <a:buChar char="•"/>
            </a:pPr>
            <a:r>
              <a:rPr lang="en-US" sz="2700" b="1" dirty="0">
                <a:solidFill>
                  <a:srgbClr val="00567D"/>
                </a:solidFill>
              </a:rPr>
              <a:t>System weaknesses</a:t>
            </a:r>
            <a:r>
              <a:rPr lang="en-US" sz="2700" dirty="0">
                <a:solidFill>
                  <a:srgbClr val="00567D"/>
                </a:solidFill>
              </a:rPr>
              <a:t>: underlying inadequate or missing programs, plans, policies, processes, and procedures that contributed to the accident.</a:t>
            </a:r>
          </a:p>
          <a:p>
            <a:pPr marL="342900" indent="-342900">
              <a:buFont typeface="Arial" panose="020B0604020202020204" pitchFamily="34" charset="0"/>
              <a:buChar char="•"/>
            </a:pPr>
            <a:endParaRPr lang="en-US" sz="2400" dirty="0">
              <a:solidFill>
                <a:srgbClr val="00567D"/>
              </a:solidFill>
            </a:endParaRPr>
          </a:p>
        </p:txBody>
      </p:sp>
      <p:pic>
        <p:nvPicPr>
          <p:cNvPr id="4" name="Picture 3">
            <a:extLst>
              <a:ext uri="{FF2B5EF4-FFF2-40B4-BE49-F238E27FC236}">
                <a16:creationId xmlns:a16="http://schemas.microsoft.com/office/drawing/2014/main" id="{6D512413-505E-626C-A748-BFE81959912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354680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C4BB3B-67E9-4919-B991-36C5DB0E331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91"/>
            <a:ext cx="12192000" cy="1295697"/>
          </a:xfrm>
          <a:prstGeom prst="rect">
            <a:avLst/>
          </a:prstGeom>
        </p:spPr>
      </p:pic>
      <p:sp>
        <p:nvSpPr>
          <p:cNvPr id="7" name="Rectangle 6">
            <a:extLst>
              <a:ext uri="{FF2B5EF4-FFF2-40B4-BE49-F238E27FC236}">
                <a16:creationId xmlns:a16="http://schemas.microsoft.com/office/drawing/2014/main" id="{E4A9D726-306D-4829-9303-D7B9C92F6C61}"/>
              </a:ext>
              <a:ext uri="{C183D7F6-B498-43B3-948B-1728B52AA6E4}">
                <adec:decorative xmlns:adec="http://schemas.microsoft.com/office/drawing/2017/decorative" val="1"/>
              </a:ext>
            </a:extLst>
          </p:cNvPr>
          <p:cNvSpPr/>
          <p:nvPr/>
        </p:nvSpPr>
        <p:spPr>
          <a:xfrm>
            <a:off x="0" y="-26190"/>
            <a:ext cx="12192000" cy="1295697"/>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
            <a:extLst>
              <a:ext uri="{FF2B5EF4-FFF2-40B4-BE49-F238E27FC236}">
                <a16:creationId xmlns:a16="http://schemas.microsoft.com/office/drawing/2014/main" id="{96194FF5-9705-53F3-4A4F-641A7939C5B8}"/>
              </a:ext>
            </a:extLst>
          </p:cNvPr>
          <p:cNvPicPr>
            <a:picLocks noChangeAspect="1"/>
          </p:cNvPicPr>
          <p:nvPr/>
        </p:nvPicPr>
        <p:blipFill>
          <a:blip r:embed="rId3"/>
          <a:stretch>
            <a:fillRect/>
          </a:stretch>
        </p:blipFill>
        <p:spPr>
          <a:xfrm>
            <a:off x="170655" y="240855"/>
            <a:ext cx="1367517" cy="757521"/>
          </a:xfrm>
          <a:prstGeom prst="rect">
            <a:avLst/>
          </a:prstGeom>
        </p:spPr>
      </p:pic>
      <p:sp>
        <p:nvSpPr>
          <p:cNvPr id="6" name="Title 5">
            <a:extLst>
              <a:ext uri="{FF2B5EF4-FFF2-40B4-BE49-F238E27FC236}">
                <a16:creationId xmlns:a16="http://schemas.microsoft.com/office/drawing/2014/main" id="{0005A3AD-CD7A-F9AF-CC6F-651049C74A45}"/>
              </a:ext>
            </a:extLst>
          </p:cNvPr>
          <p:cNvSpPr txBox="1">
            <a:spLocks noGrp="1"/>
          </p:cNvSpPr>
          <p:nvPr>
            <p:ph type="title" idx="4294967295"/>
          </p:nvPr>
        </p:nvSpPr>
        <p:spPr>
          <a:xfrm>
            <a:off x="399632" y="1983500"/>
            <a:ext cx="4531595"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67D"/>
                </a:solidFill>
                <a:effectLst/>
                <a:uLnTx/>
                <a:uFillTx/>
                <a:latin typeface="+mn-lt"/>
                <a:ea typeface="+mn-ea"/>
                <a:cs typeface="+mn-cs"/>
              </a:rPr>
              <a:t>Oregon OSHA Public Education Mission:</a:t>
            </a:r>
          </a:p>
        </p:txBody>
      </p:sp>
      <p:sp>
        <p:nvSpPr>
          <p:cNvPr id="2" name="TextBox 1">
            <a:extLst>
              <a:ext uri="{FF2B5EF4-FFF2-40B4-BE49-F238E27FC236}">
                <a16:creationId xmlns:a16="http://schemas.microsoft.com/office/drawing/2014/main" id="{5622FD15-D4E5-E2D2-DF26-71FA0A165286}"/>
              </a:ext>
            </a:extLst>
          </p:cNvPr>
          <p:cNvSpPr txBox="1"/>
          <p:nvPr/>
        </p:nvSpPr>
        <p:spPr>
          <a:xfrm>
            <a:off x="163285" y="3244056"/>
            <a:ext cx="5206482" cy="1384995"/>
          </a:xfrm>
          <a:prstGeom prst="rect">
            <a:avLst/>
          </a:prstGeom>
          <a:noFill/>
        </p:spPr>
        <p:txBody>
          <a:bodyPr wrap="square" rtlCol="0">
            <a:spAutoFit/>
          </a:bodyPr>
          <a:lstStyle/>
          <a:p>
            <a:pPr algn="ctr"/>
            <a:r>
              <a:rPr lang="en-US" sz="2800" i="1" dirty="0">
                <a:solidFill>
                  <a:srgbClr val="00567D"/>
                </a:solidFill>
              </a:rPr>
              <a:t>We provide knowledge and tools to advance self-sufficiency</a:t>
            </a:r>
          </a:p>
          <a:p>
            <a:pPr algn="ctr"/>
            <a:r>
              <a:rPr lang="en-US" sz="2800" i="1" dirty="0">
                <a:solidFill>
                  <a:srgbClr val="00567D"/>
                </a:solidFill>
              </a:rPr>
              <a:t> in workplace safety and health.</a:t>
            </a:r>
          </a:p>
        </p:txBody>
      </p:sp>
      <p:sp>
        <p:nvSpPr>
          <p:cNvPr id="4" name="TextBox 3">
            <a:extLst>
              <a:ext uri="{FF2B5EF4-FFF2-40B4-BE49-F238E27FC236}">
                <a16:creationId xmlns:a16="http://schemas.microsoft.com/office/drawing/2014/main" id="{24A6608D-3D1E-2DFE-9DA7-8E3AB7C0C5DC}"/>
              </a:ext>
            </a:extLst>
          </p:cNvPr>
          <p:cNvSpPr txBox="1"/>
          <p:nvPr/>
        </p:nvSpPr>
        <p:spPr>
          <a:xfrm>
            <a:off x="6428760" y="1937334"/>
            <a:ext cx="4320128" cy="523220"/>
          </a:xfrm>
          <a:prstGeom prst="rect">
            <a:avLst/>
          </a:prstGeom>
          <a:noFill/>
        </p:spPr>
        <p:txBody>
          <a:bodyPr wrap="square" rtlCol="0">
            <a:spAutoFit/>
          </a:bodyPr>
          <a:lstStyle/>
          <a:p>
            <a:r>
              <a:rPr lang="en-US" sz="2800" b="1" dirty="0">
                <a:solidFill>
                  <a:srgbClr val="00567D"/>
                </a:solidFill>
              </a:rPr>
              <a:t>Oregon OSHA Services</a:t>
            </a:r>
            <a:endParaRPr lang="en-US" sz="2800" dirty="0">
              <a:solidFill>
                <a:srgbClr val="00567D"/>
              </a:solidFill>
            </a:endParaRPr>
          </a:p>
        </p:txBody>
      </p:sp>
      <p:sp>
        <p:nvSpPr>
          <p:cNvPr id="10" name="TextBox 9">
            <a:extLst>
              <a:ext uri="{FF2B5EF4-FFF2-40B4-BE49-F238E27FC236}">
                <a16:creationId xmlns:a16="http://schemas.microsoft.com/office/drawing/2014/main" id="{D5659A39-188D-45A0-8A77-1DE27600C3A3}"/>
              </a:ext>
            </a:extLst>
          </p:cNvPr>
          <p:cNvSpPr txBox="1"/>
          <p:nvPr/>
        </p:nvSpPr>
        <p:spPr>
          <a:xfrm>
            <a:off x="6428760" y="2634461"/>
            <a:ext cx="6410186"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567D"/>
                </a:solidFill>
              </a:rPr>
              <a:t>Consultation Services</a:t>
            </a:r>
          </a:p>
          <a:p>
            <a:pPr marL="457200" indent="-457200">
              <a:buFont typeface="Arial" panose="020B0604020202020204" pitchFamily="34" charset="0"/>
              <a:buChar char="•"/>
            </a:pPr>
            <a:r>
              <a:rPr lang="en-US" sz="2800" dirty="0">
                <a:solidFill>
                  <a:srgbClr val="00567D"/>
                </a:solidFill>
              </a:rPr>
              <a:t>Enforcement</a:t>
            </a:r>
          </a:p>
          <a:p>
            <a:pPr marL="457200" indent="-457200">
              <a:buFont typeface="Arial" panose="020B0604020202020204" pitchFamily="34" charset="0"/>
              <a:buChar char="•"/>
            </a:pPr>
            <a:r>
              <a:rPr lang="en-US" sz="2800" dirty="0">
                <a:solidFill>
                  <a:srgbClr val="00567D"/>
                </a:solidFill>
              </a:rPr>
              <a:t>Appeals</a:t>
            </a:r>
          </a:p>
          <a:p>
            <a:pPr marL="457200" indent="-457200">
              <a:buFont typeface="Arial" panose="020B0604020202020204" pitchFamily="34" charset="0"/>
              <a:buChar char="•"/>
            </a:pPr>
            <a:r>
              <a:rPr lang="en-US" sz="2800" dirty="0">
                <a:solidFill>
                  <a:srgbClr val="00567D"/>
                </a:solidFill>
              </a:rPr>
              <a:t>Public Education and Conferences</a:t>
            </a:r>
          </a:p>
          <a:p>
            <a:pPr marL="457200" indent="-457200">
              <a:buFont typeface="Arial" panose="020B0604020202020204" pitchFamily="34" charset="0"/>
              <a:buChar char="•"/>
            </a:pPr>
            <a:r>
              <a:rPr lang="en-US" sz="2800" dirty="0">
                <a:solidFill>
                  <a:srgbClr val="00567D"/>
                </a:solidFill>
              </a:rPr>
              <a:t>Standards and Technical Resources</a:t>
            </a:r>
          </a:p>
        </p:txBody>
      </p:sp>
      <p:cxnSp>
        <p:nvCxnSpPr>
          <p:cNvPr id="5" name="Straight Connector 4">
            <a:extLst>
              <a:ext uri="{FF2B5EF4-FFF2-40B4-BE49-F238E27FC236}">
                <a16:creationId xmlns:a16="http://schemas.microsoft.com/office/drawing/2014/main" id="{3B2A239C-7CC1-102E-571E-990ED2E4496D}"/>
              </a:ext>
              <a:ext uri="{C183D7F6-B498-43B3-948B-1728B52AA6E4}">
                <adec:decorative xmlns:adec="http://schemas.microsoft.com/office/drawing/2017/decorative" val="1"/>
              </a:ext>
            </a:extLst>
          </p:cNvPr>
          <p:cNvCxnSpPr>
            <a:cxnSpLocks/>
          </p:cNvCxnSpPr>
          <p:nvPr/>
        </p:nvCxnSpPr>
        <p:spPr>
          <a:xfrm flipV="1">
            <a:off x="5881396" y="1896603"/>
            <a:ext cx="0" cy="3432106"/>
          </a:xfrm>
          <a:prstGeom prst="line">
            <a:avLst/>
          </a:prstGeom>
          <a:ln>
            <a:solidFill>
              <a:srgbClr val="0056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32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F3256-E5BD-6C74-8181-36A920E3E19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E49790E-1E97-4B55-5426-9D335B57201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88AADF43-EDAB-D408-6770-27859F1FCED5}"/>
              </a:ext>
            </a:extLst>
          </p:cNvPr>
          <p:cNvSpPr>
            <a:spLocks noGrp="1"/>
          </p:cNvSpPr>
          <p:nvPr>
            <p:ph type="sldNum" sz="quarter" idx="12"/>
          </p:nvPr>
        </p:nvSpPr>
        <p:spPr/>
        <p:txBody>
          <a:bodyPr/>
          <a:lstStyle/>
          <a:p>
            <a:fld id="{99562CDD-8BC9-4CF6-AA03-D93997F55C9A}" type="slidenum">
              <a:rPr lang="en-US" smtClean="0"/>
              <a:pPr/>
              <a:t>20</a:t>
            </a:fld>
            <a:endParaRPr lang="en-US" dirty="0"/>
          </a:p>
        </p:txBody>
      </p:sp>
      <p:sp>
        <p:nvSpPr>
          <p:cNvPr id="2" name="Footer Placeholder 1" descr="workbook page number">
            <a:extLst>
              <a:ext uri="{FF2B5EF4-FFF2-40B4-BE49-F238E27FC236}">
                <a16:creationId xmlns:a16="http://schemas.microsoft.com/office/drawing/2014/main" id="{630B0CCE-C251-3E7A-C606-0685E52BD8C3}"/>
              </a:ext>
            </a:extLst>
          </p:cNvPr>
          <p:cNvSpPr>
            <a:spLocks noGrp="1"/>
          </p:cNvSpPr>
          <p:nvPr>
            <p:ph type="ftr" sz="quarter" idx="11"/>
          </p:nvPr>
        </p:nvSpPr>
        <p:spPr/>
        <p:txBody>
          <a:bodyPr/>
          <a:lstStyle/>
          <a:p>
            <a:pPr algn="l"/>
            <a:r>
              <a:rPr lang="en-US" dirty="0"/>
              <a:t>Workbook Page #24</a:t>
            </a:r>
          </a:p>
        </p:txBody>
      </p:sp>
      <p:sp>
        <p:nvSpPr>
          <p:cNvPr id="9" name="Title 8">
            <a:extLst>
              <a:ext uri="{FF2B5EF4-FFF2-40B4-BE49-F238E27FC236}">
                <a16:creationId xmlns:a16="http://schemas.microsoft.com/office/drawing/2014/main" id="{B6700979-8C96-8075-706E-353E79DEF7BC}"/>
              </a:ext>
            </a:extLst>
          </p:cNvPr>
          <p:cNvSpPr txBox="1">
            <a:spLocks noGrp="1"/>
          </p:cNvSpPr>
          <p:nvPr>
            <p:ph type="title" idx="4294967295"/>
          </p:nvPr>
        </p:nvSpPr>
        <p:spPr>
          <a:xfrm>
            <a:off x="1513322" y="218087"/>
            <a:ext cx="8659377" cy="24776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Determine the cause </a:t>
            </a:r>
            <a:r>
              <a:rPr kumimoji="0" lang="en-US" sz="3000" i="0" u="none" strike="noStrike" kern="1200" cap="none" spc="0" normalizeH="0" baseline="0" noProof="0" dirty="0">
                <a:ln>
                  <a:noFill/>
                </a:ln>
                <a:solidFill>
                  <a:srgbClr val="00567D"/>
                </a:solidFill>
                <a:effectLst/>
                <a:uLnTx/>
                <a:uFillTx/>
                <a:latin typeface="+mn-lt"/>
                <a:ea typeface="+mn-ea"/>
                <a:cs typeface="+mn-cs"/>
              </a:rPr>
              <a:t>(page 24)</a:t>
            </a:r>
            <a:br>
              <a:rPr kumimoji="0" lang="en-US" sz="3000" i="0" u="none" strike="noStrike" kern="1200" cap="none" spc="0" normalizeH="0" baseline="0" noProof="0" dirty="0">
                <a:ln>
                  <a:noFill/>
                </a:ln>
                <a:solidFill>
                  <a:srgbClr val="00567D"/>
                </a:solidFill>
                <a:effectLst/>
                <a:uLnTx/>
                <a:uFillTx/>
                <a:latin typeface="+mn-lt"/>
                <a:ea typeface="+mn-ea"/>
                <a:cs typeface="+mn-cs"/>
              </a:rPr>
            </a:br>
            <a:br>
              <a:rPr kumimoji="0" lang="en-US" sz="3000" i="0" u="none" strike="noStrike" kern="1200" cap="none" spc="0" normalizeH="0" baseline="0" noProof="0" dirty="0">
                <a:ln>
                  <a:noFill/>
                </a:ln>
                <a:solidFill>
                  <a:srgbClr val="00567D"/>
                </a:solidFill>
                <a:effectLst/>
                <a:uLnTx/>
                <a:uFillTx/>
                <a:latin typeface="+mn-lt"/>
                <a:ea typeface="+mn-ea"/>
                <a:cs typeface="+mn-cs"/>
              </a:rPr>
            </a:br>
            <a:r>
              <a:rPr kumimoji="0" lang="en-US" sz="3000" b="1" i="0" u="none" strike="noStrike" kern="1200" cap="none" spc="0" normalizeH="0" baseline="0" noProof="0" dirty="0">
                <a:ln>
                  <a:noFill/>
                </a:ln>
                <a:solidFill>
                  <a:srgbClr val="00567D"/>
                </a:solidFill>
                <a:effectLst/>
                <a:uLnTx/>
                <a:uFillTx/>
                <a:latin typeface="+mn-lt"/>
                <a:ea typeface="+mn-ea"/>
                <a:cs typeface="+mn-cs"/>
              </a:rPr>
              <a:t>Multiple </a:t>
            </a:r>
            <a:r>
              <a:rPr lang="en-US" sz="3000" b="1" dirty="0">
                <a:solidFill>
                  <a:srgbClr val="00567D"/>
                </a:solidFill>
                <a:latin typeface="+mn-lt"/>
                <a:ea typeface="+mn-ea"/>
                <a:cs typeface="+mn-cs"/>
              </a:rPr>
              <a:t>Cause Theory</a:t>
            </a:r>
            <a:br>
              <a:rPr lang="en-US" sz="3000" b="1" dirty="0">
                <a:solidFill>
                  <a:srgbClr val="00567D"/>
                </a:solidFill>
                <a:latin typeface="+mn-lt"/>
                <a:ea typeface="+mn-ea"/>
                <a:cs typeface="+mn-cs"/>
              </a:rPr>
            </a:br>
            <a:r>
              <a:rPr lang="en-US" sz="1500" b="1" dirty="0">
                <a:solidFill>
                  <a:srgbClr val="00567D"/>
                </a:solidFill>
                <a:latin typeface="+mn-lt"/>
                <a:ea typeface="+mn-ea"/>
                <a:cs typeface="+mn-cs"/>
              </a:rPr>
              <a:t>(Dan Petersen, “Safety Management: A Human Approach,” ASSE, Pages 10-11)</a:t>
            </a: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1D78FD89-6A67-0970-0C54-853EE6AB1B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16CE0E93-91EB-8B0E-E4E4-5D4465448294}"/>
              </a:ext>
            </a:extLst>
          </p:cNvPr>
          <p:cNvSpPr txBox="1"/>
          <p:nvPr/>
        </p:nvSpPr>
        <p:spPr>
          <a:xfrm>
            <a:off x="1513322" y="2695688"/>
            <a:ext cx="10008464" cy="3416320"/>
          </a:xfrm>
          <a:prstGeom prst="rect">
            <a:avLst/>
          </a:prstGeom>
          <a:noFill/>
        </p:spPr>
        <p:txBody>
          <a:bodyPr wrap="square" rtlCol="0">
            <a:spAutoFit/>
          </a:bodyPr>
          <a:lstStyle/>
          <a:p>
            <a:r>
              <a:rPr lang="en-US" sz="2400" i="1" dirty="0">
                <a:solidFill>
                  <a:srgbClr val="00567D"/>
                </a:solidFill>
              </a:rPr>
              <a:t>Behind every accident there are many contributing factors, causes, and sub-causes. These factors combine in a random fashion, causing accidents. We must find the fundamental root causes and remove them to prevent a recurrence. </a:t>
            </a:r>
          </a:p>
          <a:p>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What may be the causes(s) of the accident, according to the multiple causation theory?</a:t>
            </a:r>
          </a:p>
          <a:p>
            <a:pPr marL="342900" indent="-342900">
              <a:buFont typeface="Arial" panose="020B0604020202020204" pitchFamily="34" charset="0"/>
              <a:buChar char="•"/>
            </a:pPr>
            <a:r>
              <a:rPr lang="en-US" sz="2400" dirty="0">
                <a:solidFill>
                  <a:srgbClr val="00567D"/>
                </a:solidFill>
              </a:rPr>
              <a:t>What might be the solution to prevent the accident from recurring?</a:t>
            </a:r>
          </a:p>
          <a:p>
            <a:pPr marL="342900" indent="-342900">
              <a:buFont typeface="Arial" panose="020B0604020202020204" pitchFamily="34" charset="0"/>
              <a:buChar char="•"/>
            </a:pPr>
            <a:r>
              <a:rPr lang="en-US" sz="2400" dirty="0">
                <a:solidFill>
                  <a:srgbClr val="00567D"/>
                </a:solidFill>
              </a:rPr>
              <a:t>What are the strengths and weaknesses of this approach?</a:t>
            </a:r>
          </a:p>
          <a:p>
            <a:pPr marL="457200" indent="-457200">
              <a:buFont typeface="+mj-lt"/>
              <a:buAutoNum type="arabicPeriod"/>
            </a:pPr>
            <a:endParaRPr lang="en-US" sz="2400" dirty="0">
              <a:solidFill>
                <a:srgbClr val="00567D"/>
              </a:solidFill>
            </a:endParaRPr>
          </a:p>
        </p:txBody>
      </p:sp>
    </p:spTree>
    <p:extLst>
      <p:ext uri="{BB962C8B-B14F-4D97-AF65-F5344CB8AC3E}">
        <p14:creationId xmlns:p14="http://schemas.microsoft.com/office/powerpoint/2010/main" val="182581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3B170-0D7C-160A-FE8D-AD7967AAE15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0B0104B-F23E-D4FB-B0AF-A7CC65B0F79B}"/>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5D06F729-EA69-A5B6-7CA5-D38BFF8C793F}"/>
              </a:ext>
            </a:extLst>
          </p:cNvPr>
          <p:cNvSpPr>
            <a:spLocks noGrp="1"/>
          </p:cNvSpPr>
          <p:nvPr>
            <p:ph type="sldNum" sz="quarter" idx="12"/>
          </p:nvPr>
        </p:nvSpPr>
        <p:spPr/>
        <p:txBody>
          <a:bodyPr/>
          <a:lstStyle/>
          <a:p>
            <a:fld id="{99562CDD-8BC9-4CF6-AA03-D93997F55C9A}" type="slidenum">
              <a:rPr lang="en-US" smtClean="0"/>
              <a:pPr/>
              <a:t>21</a:t>
            </a:fld>
            <a:endParaRPr lang="en-US" dirty="0"/>
          </a:p>
        </p:txBody>
      </p:sp>
      <p:sp>
        <p:nvSpPr>
          <p:cNvPr id="2" name="Footer Placeholder 1" descr="workbook page number">
            <a:extLst>
              <a:ext uri="{FF2B5EF4-FFF2-40B4-BE49-F238E27FC236}">
                <a16:creationId xmlns:a16="http://schemas.microsoft.com/office/drawing/2014/main" id="{8CFD965B-635E-B013-668D-759FF0825139}"/>
              </a:ext>
            </a:extLst>
          </p:cNvPr>
          <p:cNvSpPr>
            <a:spLocks noGrp="1"/>
          </p:cNvSpPr>
          <p:nvPr>
            <p:ph type="ftr" sz="quarter" idx="11"/>
          </p:nvPr>
        </p:nvSpPr>
        <p:spPr/>
        <p:txBody>
          <a:bodyPr/>
          <a:lstStyle/>
          <a:p>
            <a:pPr algn="l"/>
            <a:r>
              <a:rPr lang="en-US" dirty="0"/>
              <a:t>Workbook Page #25</a:t>
            </a:r>
          </a:p>
        </p:txBody>
      </p:sp>
      <p:sp>
        <p:nvSpPr>
          <p:cNvPr id="9" name="Title 8">
            <a:extLst>
              <a:ext uri="{FF2B5EF4-FFF2-40B4-BE49-F238E27FC236}">
                <a16:creationId xmlns:a16="http://schemas.microsoft.com/office/drawing/2014/main" id="{01977F7B-840A-3CDD-C76E-ABC65F579D84}"/>
              </a:ext>
            </a:extLst>
          </p:cNvPr>
          <p:cNvSpPr txBox="1">
            <a:spLocks noGrp="1"/>
          </p:cNvSpPr>
          <p:nvPr>
            <p:ph type="title" idx="4294967295"/>
          </p:nvPr>
        </p:nvSpPr>
        <p:spPr>
          <a:xfrm>
            <a:off x="1264713" y="491405"/>
            <a:ext cx="4981238"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Weed out the causes of injuries and illnesses</a:t>
            </a:r>
          </a:p>
        </p:txBody>
      </p:sp>
      <p:pic>
        <p:nvPicPr>
          <p:cNvPr id="4" name="Picture 3">
            <a:extLst>
              <a:ext uri="{FF2B5EF4-FFF2-40B4-BE49-F238E27FC236}">
                <a16:creationId xmlns:a16="http://schemas.microsoft.com/office/drawing/2014/main" id="{31C62391-638C-67C2-C344-6B93BEC07ED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E4B7023F-B8C4-FE34-FA2D-41276CF5D10F}"/>
              </a:ext>
            </a:extLst>
          </p:cNvPr>
          <p:cNvSpPr txBox="1"/>
          <p:nvPr/>
        </p:nvSpPr>
        <p:spPr>
          <a:xfrm>
            <a:off x="1284902" y="2629664"/>
            <a:ext cx="4913423" cy="1938992"/>
          </a:xfrm>
          <a:prstGeom prst="rect">
            <a:avLst/>
          </a:prstGeom>
          <a:noFill/>
        </p:spPr>
        <p:txBody>
          <a:bodyPr wrap="square" rtlCol="0">
            <a:spAutoFit/>
          </a:bodyPr>
          <a:lstStyle/>
          <a:p>
            <a:pPr marL="457200" indent="-457200">
              <a:buFont typeface="+mj-lt"/>
              <a:buAutoNum type="arabicPeriod"/>
            </a:pPr>
            <a:r>
              <a:rPr lang="en-US" sz="2400" dirty="0">
                <a:solidFill>
                  <a:srgbClr val="00567D"/>
                </a:solidFill>
              </a:rPr>
              <a:t>Direct causes</a:t>
            </a:r>
          </a:p>
          <a:p>
            <a:pPr marL="457200" indent="-457200">
              <a:buFont typeface="+mj-lt"/>
              <a:buAutoNum type="arabicPeriod"/>
            </a:pPr>
            <a:endParaRPr lang="en-US" sz="2400" dirty="0">
              <a:solidFill>
                <a:srgbClr val="00567D"/>
              </a:solidFill>
            </a:endParaRPr>
          </a:p>
          <a:p>
            <a:pPr marL="457200" indent="-457200">
              <a:buFont typeface="+mj-lt"/>
              <a:buAutoNum type="arabicPeriod"/>
            </a:pPr>
            <a:r>
              <a:rPr lang="en-US" sz="2400" dirty="0">
                <a:solidFill>
                  <a:srgbClr val="00567D"/>
                </a:solidFill>
              </a:rPr>
              <a:t>Surfaces causes</a:t>
            </a:r>
          </a:p>
          <a:p>
            <a:pPr marL="457200" indent="-457200">
              <a:buFont typeface="+mj-lt"/>
              <a:buAutoNum type="arabicPeriod"/>
            </a:pPr>
            <a:endParaRPr lang="en-US" sz="2400" dirty="0">
              <a:solidFill>
                <a:srgbClr val="00567D"/>
              </a:solidFill>
            </a:endParaRPr>
          </a:p>
          <a:p>
            <a:pPr marL="457200" indent="-457200">
              <a:buFont typeface="+mj-lt"/>
              <a:buAutoNum type="arabicPeriod"/>
            </a:pPr>
            <a:r>
              <a:rPr lang="en-US" sz="2400" dirty="0">
                <a:solidFill>
                  <a:srgbClr val="00567D"/>
                </a:solidFill>
              </a:rPr>
              <a:t>Root causes</a:t>
            </a:r>
          </a:p>
        </p:txBody>
      </p:sp>
      <p:pic>
        <p:nvPicPr>
          <p:cNvPr id="14" name="Picture 13" descr="Diagram of a weed showing direct causes near the sky, surfaces causes just above the ground and root causes below the ground.&#10;">
            <a:extLst>
              <a:ext uri="{FF2B5EF4-FFF2-40B4-BE49-F238E27FC236}">
                <a16:creationId xmlns:a16="http://schemas.microsoft.com/office/drawing/2014/main" id="{FF0EFAAE-444A-7E60-C284-F6ACF2A6D0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6525" y="440796"/>
            <a:ext cx="5564242" cy="5976408"/>
          </a:xfrm>
          <a:prstGeom prst="rect">
            <a:avLst/>
          </a:prstGeom>
        </p:spPr>
      </p:pic>
    </p:spTree>
    <p:extLst>
      <p:ext uri="{BB962C8B-B14F-4D97-AF65-F5344CB8AC3E}">
        <p14:creationId xmlns:p14="http://schemas.microsoft.com/office/powerpoint/2010/main" val="162297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7E75A-9D21-AB2C-FD3E-DE50FF72931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4556272-A37A-61D4-E082-EFAD93D0C3A4}"/>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15C333BB-77B5-4F2A-281B-469136CA30C7}"/>
              </a:ext>
            </a:extLst>
          </p:cNvPr>
          <p:cNvSpPr>
            <a:spLocks noGrp="1"/>
          </p:cNvSpPr>
          <p:nvPr>
            <p:ph type="sldNum" sz="quarter" idx="12"/>
          </p:nvPr>
        </p:nvSpPr>
        <p:spPr/>
        <p:txBody>
          <a:bodyPr/>
          <a:lstStyle/>
          <a:p>
            <a:fld id="{99562CDD-8BC9-4CF6-AA03-D93997F55C9A}" type="slidenum">
              <a:rPr lang="en-US" smtClean="0"/>
              <a:pPr/>
              <a:t>22</a:t>
            </a:fld>
            <a:endParaRPr lang="en-US" dirty="0"/>
          </a:p>
        </p:txBody>
      </p:sp>
      <p:sp>
        <p:nvSpPr>
          <p:cNvPr id="2" name="Footer Placeholder 1" descr="workbook page number">
            <a:extLst>
              <a:ext uri="{FF2B5EF4-FFF2-40B4-BE49-F238E27FC236}">
                <a16:creationId xmlns:a16="http://schemas.microsoft.com/office/drawing/2014/main" id="{3399FEB5-AA22-DA77-21D5-647589189B77}"/>
              </a:ext>
            </a:extLst>
          </p:cNvPr>
          <p:cNvSpPr>
            <a:spLocks noGrp="1"/>
          </p:cNvSpPr>
          <p:nvPr>
            <p:ph type="ftr" sz="quarter" idx="11"/>
          </p:nvPr>
        </p:nvSpPr>
        <p:spPr/>
        <p:txBody>
          <a:bodyPr/>
          <a:lstStyle/>
          <a:p>
            <a:pPr algn="l"/>
            <a:r>
              <a:rPr lang="en-US" dirty="0"/>
              <a:t>Workbook Page #26</a:t>
            </a:r>
          </a:p>
        </p:txBody>
      </p:sp>
      <p:sp>
        <p:nvSpPr>
          <p:cNvPr id="9" name="Title 8">
            <a:extLst>
              <a:ext uri="{FF2B5EF4-FFF2-40B4-BE49-F238E27FC236}">
                <a16:creationId xmlns:a16="http://schemas.microsoft.com/office/drawing/2014/main" id="{4C56480A-46C1-A580-8F3B-E271D93D1F79}"/>
              </a:ext>
            </a:extLst>
          </p:cNvPr>
          <p:cNvSpPr txBox="1">
            <a:spLocks noGrp="1"/>
          </p:cNvSpPr>
          <p:nvPr>
            <p:ph type="title" idx="4294967295"/>
          </p:nvPr>
        </p:nvSpPr>
        <p:spPr>
          <a:xfrm>
            <a:off x="1332348" y="218087"/>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Steps in cause analysis</a:t>
            </a:r>
          </a:p>
        </p:txBody>
      </p:sp>
      <p:pic>
        <p:nvPicPr>
          <p:cNvPr id="4" name="Picture 3">
            <a:extLst>
              <a:ext uri="{FF2B5EF4-FFF2-40B4-BE49-F238E27FC236}">
                <a16:creationId xmlns:a16="http://schemas.microsoft.com/office/drawing/2014/main" id="{7A868B8C-E30F-6181-36E2-E0EED7C80C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03A3B838-8C26-2F6C-5416-A6334241DFEB}"/>
              </a:ext>
            </a:extLst>
          </p:cNvPr>
          <p:cNvSpPr txBox="1"/>
          <p:nvPr/>
        </p:nvSpPr>
        <p:spPr>
          <a:xfrm>
            <a:off x="1332348" y="1191389"/>
            <a:ext cx="5356220" cy="5632311"/>
          </a:xfrm>
          <a:prstGeom prst="rect">
            <a:avLst/>
          </a:prstGeom>
          <a:noFill/>
        </p:spPr>
        <p:txBody>
          <a:bodyPr wrap="square" rtlCol="0">
            <a:spAutoFit/>
          </a:bodyPr>
          <a:lstStyle/>
          <a:p>
            <a:pPr marL="457200" indent="-457200">
              <a:buFont typeface="+mj-lt"/>
              <a:buAutoNum type="arabicPeriod"/>
            </a:pPr>
            <a:r>
              <a:rPr lang="en-US" sz="2000" dirty="0">
                <a:solidFill>
                  <a:srgbClr val="00567D"/>
                </a:solidFill>
              </a:rPr>
              <a:t>Analyze the injury event to identify and describe the direct cause of injury.</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Analyze events occurring just before the injury event to identify those conditions and behaviors that caused the injury (primary surface causes) for the accident.</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Analyze conditions and behaviors to determine other specific conditions and behaviors (contributing surface causes) that contributed to the accident.</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Analyze each contributing condition and behavior to determine if weaknesses exist in carrying out safety policies, programs, plan, processes, procedures and practices (inadequate implementation). </a:t>
            </a:r>
          </a:p>
        </p:txBody>
      </p:sp>
      <p:pic>
        <p:nvPicPr>
          <p:cNvPr id="8" name="Picture 7" descr="A group of workers sitting at a table talking.&#10;">
            <a:extLst>
              <a:ext uri="{FF2B5EF4-FFF2-40B4-BE49-F238E27FC236}">
                <a16:creationId xmlns:a16="http://schemas.microsoft.com/office/drawing/2014/main" id="{E80082E7-81D0-528C-1B05-FD921AD98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568" y="1877617"/>
            <a:ext cx="5356221" cy="3076575"/>
          </a:xfrm>
          <a:prstGeom prst="rect">
            <a:avLst/>
          </a:prstGeom>
        </p:spPr>
      </p:pic>
    </p:spTree>
    <p:extLst>
      <p:ext uri="{BB962C8B-B14F-4D97-AF65-F5344CB8AC3E}">
        <p14:creationId xmlns:p14="http://schemas.microsoft.com/office/powerpoint/2010/main" val="103481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C0FC1-045C-8FA2-D398-59020678738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0A86F85-CCF3-4DCB-C42F-0E5C4553017B}"/>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78A4EF91-E615-D0CE-7B82-C85119822028}"/>
              </a:ext>
            </a:extLst>
          </p:cNvPr>
          <p:cNvSpPr>
            <a:spLocks noGrp="1"/>
          </p:cNvSpPr>
          <p:nvPr>
            <p:ph type="sldNum" sz="quarter" idx="12"/>
          </p:nvPr>
        </p:nvSpPr>
        <p:spPr/>
        <p:txBody>
          <a:bodyPr/>
          <a:lstStyle/>
          <a:p>
            <a:fld id="{99562CDD-8BC9-4CF6-AA03-D93997F55C9A}" type="slidenum">
              <a:rPr lang="en-US" smtClean="0"/>
              <a:pPr/>
              <a:t>23</a:t>
            </a:fld>
            <a:endParaRPr lang="en-US" dirty="0"/>
          </a:p>
        </p:txBody>
      </p:sp>
      <p:sp>
        <p:nvSpPr>
          <p:cNvPr id="2" name="Footer Placeholder 1" descr="workbook page number">
            <a:extLst>
              <a:ext uri="{FF2B5EF4-FFF2-40B4-BE49-F238E27FC236}">
                <a16:creationId xmlns:a16="http://schemas.microsoft.com/office/drawing/2014/main" id="{89D3C5B9-4C3B-7F11-26F8-B69D485B6397}"/>
              </a:ext>
            </a:extLst>
          </p:cNvPr>
          <p:cNvSpPr>
            <a:spLocks noGrp="1"/>
          </p:cNvSpPr>
          <p:nvPr>
            <p:ph type="ftr" sz="quarter" idx="11"/>
          </p:nvPr>
        </p:nvSpPr>
        <p:spPr/>
        <p:txBody>
          <a:bodyPr/>
          <a:lstStyle/>
          <a:p>
            <a:pPr algn="l"/>
            <a:r>
              <a:rPr lang="en-US" dirty="0"/>
              <a:t>Workbook Page #27</a:t>
            </a:r>
          </a:p>
        </p:txBody>
      </p:sp>
      <p:sp>
        <p:nvSpPr>
          <p:cNvPr id="9" name="Title 8">
            <a:extLst>
              <a:ext uri="{FF2B5EF4-FFF2-40B4-BE49-F238E27FC236}">
                <a16:creationId xmlns:a16="http://schemas.microsoft.com/office/drawing/2014/main" id="{EFBBD906-745B-C211-BB15-537551C7B680}"/>
              </a:ext>
            </a:extLst>
          </p:cNvPr>
          <p:cNvSpPr txBox="1">
            <a:spLocks noGrp="1"/>
          </p:cNvSpPr>
          <p:nvPr>
            <p:ph type="title" idx="4294967295"/>
          </p:nvPr>
        </p:nvSpPr>
        <p:spPr>
          <a:xfrm>
            <a:off x="1235957" y="218087"/>
            <a:ext cx="5147235" cy="1785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 </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Digging up the roots </a:t>
            </a:r>
            <a:r>
              <a:rPr kumimoji="0" lang="en-US" sz="3000" i="0" u="none" strike="noStrike" kern="1200" cap="none" spc="0" normalizeH="0" baseline="0" noProof="0" dirty="0">
                <a:ln>
                  <a:noFill/>
                </a:ln>
                <a:solidFill>
                  <a:srgbClr val="00567D"/>
                </a:solidFill>
                <a:effectLst/>
                <a:uLnTx/>
                <a:uFillTx/>
                <a:latin typeface="+mn-lt"/>
                <a:ea typeface="+mn-ea"/>
                <a:cs typeface="+mn-cs"/>
              </a:rPr>
              <a:t>(page 27)</a:t>
            </a:r>
          </a:p>
        </p:txBody>
      </p:sp>
      <p:pic>
        <p:nvPicPr>
          <p:cNvPr id="4" name="Picture 3">
            <a:extLst>
              <a:ext uri="{FF2B5EF4-FFF2-40B4-BE49-F238E27FC236}">
                <a16:creationId xmlns:a16="http://schemas.microsoft.com/office/drawing/2014/main" id="{FC594CB0-BA4C-519D-262F-DAC3C9CD63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E0772B69-A2F9-9753-8A4D-A223B8F54C4E}"/>
              </a:ext>
            </a:extLst>
          </p:cNvPr>
          <p:cNvSpPr txBox="1"/>
          <p:nvPr/>
        </p:nvSpPr>
        <p:spPr>
          <a:xfrm>
            <a:off x="1235957" y="2162939"/>
            <a:ext cx="5147235" cy="4093428"/>
          </a:xfrm>
          <a:prstGeom prst="rect">
            <a:avLst/>
          </a:prstGeom>
          <a:noFill/>
        </p:spPr>
        <p:txBody>
          <a:bodyPr wrap="square" rtlCol="0">
            <a:spAutoFit/>
          </a:bodyPr>
          <a:lstStyle/>
          <a:p>
            <a:pPr marL="457200" indent="-457200">
              <a:buFont typeface="+mj-lt"/>
              <a:buAutoNum type="arabicPeriod"/>
            </a:pPr>
            <a:r>
              <a:rPr lang="en-US" sz="2000" dirty="0">
                <a:solidFill>
                  <a:srgbClr val="00567D"/>
                </a:solidFill>
              </a:rPr>
              <a:t>Enter the direct cause of injury in the top field from the previous exercise.</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List one hazardous condition and one unsafe behavior from the sequence of events your group developed.</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Determine contributing surface causes for the hazardous condition and unsafe behavior.</a:t>
            </a:r>
          </a:p>
          <a:p>
            <a:pPr marL="457200" indent="-457200">
              <a:buFont typeface="+mj-lt"/>
              <a:buAutoNum type="arabicPeriod"/>
            </a:pPr>
            <a:endParaRPr lang="en-US" sz="2000" dirty="0">
              <a:solidFill>
                <a:srgbClr val="00567D"/>
              </a:solidFill>
            </a:endParaRPr>
          </a:p>
          <a:p>
            <a:pPr marL="457200" indent="-457200">
              <a:buFont typeface="+mj-lt"/>
              <a:buAutoNum type="arabicPeriod"/>
            </a:pPr>
            <a:r>
              <a:rPr lang="en-US" sz="2000" dirty="0">
                <a:solidFill>
                  <a:srgbClr val="00567D"/>
                </a:solidFill>
              </a:rPr>
              <a:t>Determine implementation and design root causes for contributing surface causes.</a:t>
            </a:r>
          </a:p>
        </p:txBody>
      </p:sp>
      <p:pic>
        <p:nvPicPr>
          <p:cNvPr id="8" name="Picture 7" descr="Diagram of a weed showing direct causes near the sky, surfaces causes just above the ground and root causes below the ground.">
            <a:extLst>
              <a:ext uri="{FF2B5EF4-FFF2-40B4-BE49-F238E27FC236}">
                <a16:creationId xmlns:a16="http://schemas.microsoft.com/office/drawing/2014/main" id="{025B07F4-A6A8-E01B-2ACF-74DF8BC49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196" y="409576"/>
            <a:ext cx="5518495" cy="5927272"/>
          </a:xfrm>
          <a:prstGeom prst="rect">
            <a:avLst/>
          </a:prstGeom>
        </p:spPr>
      </p:pic>
    </p:spTree>
    <p:extLst>
      <p:ext uri="{BB962C8B-B14F-4D97-AF65-F5344CB8AC3E}">
        <p14:creationId xmlns:p14="http://schemas.microsoft.com/office/powerpoint/2010/main" val="370899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BD1FC-6710-CD74-A527-5DE0805CE41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BDAA179-1E5E-3B84-A951-4E463A5CE2B8}"/>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89C60CED-EEAA-3BC1-7710-280BAB68BA79}"/>
              </a:ext>
            </a:extLst>
          </p:cNvPr>
          <p:cNvSpPr>
            <a:spLocks noGrp="1"/>
          </p:cNvSpPr>
          <p:nvPr>
            <p:ph type="sldNum" sz="quarter" idx="12"/>
          </p:nvPr>
        </p:nvSpPr>
        <p:spPr/>
        <p:txBody>
          <a:bodyPr/>
          <a:lstStyle/>
          <a:p>
            <a:fld id="{99562CDD-8BC9-4CF6-AA03-D93997F55C9A}" type="slidenum">
              <a:rPr lang="en-US" smtClean="0"/>
              <a:pPr/>
              <a:t>24</a:t>
            </a:fld>
            <a:endParaRPr lang="en-US" dirty="0"/>
          </a:p>
        </p:txBody>
      </p:sp>
      <p:sp>
        <p:nvSpPr>
          <p:cNvPr id="2" name="Footer Placeholder 1" descr="workbook page number">
            <a:extLst>
              <a:ext uri="{FF2B5EF4-FFF2-40B4-BE49-F238E27FC236}">
                <a16:creationId xmlns:a16="http://schemas.microsoft.com/office/drawing/2014/main" id="{B4D9DF7D-17D5-5358-0D49-2C824EFEF420}"/>
              </a:ext>
            </a:extLst>
          </p:cNvPr>
          <p:cNvSpPr>
            <a:spLocks noGrp="1"/>
          </p:cNvSpPr>
          <p:nvPr>
            <p:ph type="ftr" sz="quarter" idx="11"/>
          </p:nvPr>
        </p:nvSpPr>
        <p:spPr/>
        <p:txBody>
          <a:bodyPr/>
          <a:lstStyle/>
          <a:p>
            <a:pPr algn="l"/>
            <a:r>
              <a:rPr lang="en-US" dirty="0"/>
              <a:t>Workbook Page #28</a:t>
            </a:r>
          </a:p>
        </p:txBody>
      </p:sp>
      <p:sp>
        <p:nvSpPr>
          <p:cNvPr id="9" name="Title 8">
            <a:extLst>
              <a:ext uri="{FF2B5EF4-FFF2-40B4-BE49-F238E27FC236}">
                <a16:creationId xmlns:a16="http://schemas.microsoft.com/office/drawing/2014/main" id="{9047F65F-C773-F08C-27B9-6562D1BF1AEB}"/>
              </a:ext>
            </a:extLst>
          </p:cNvPr>
          <p:cNvSpPr txBox="1">
            <a:spLocks noGrp="1"/>
          </p:cNvSpPr>
          <p:nvPr>
            <p:ph type="title" idx="4294967295"/>
          </p:nvPr>
        </p:nvSpPr>
        <p:spPr>
          <a:xfrm>
            <a:off x="1379973" y="410779"/>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Step 5 – Recommend improvements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94EE757C-BFD5-B289-580D-9FC858364AA9}"/>
              </a:ext>
            </a:extLst>
          </p:cNvPr>
          <p:cNvSpPr txBox="1"/>
          <p:nvPr/>
        </p:nvSpPr>
        <p:spPr>
          <a:xfrm>
            <a:off x="1379973" y="1523079"/>
            <a:ext cx="10373877" cy="3785652"/>
          </a:xfrm>
          <a:prstGeom prst="rect">
            <a:avLst/>
          </a:prstGeom>
          <a:noFill/>
        </p:spPr>
        <p:txBody>
          <a:bodyPr wrap="square" rtlCol="0">
            <a:spAutoFit/>
          </a:bodyPr>
          <a:lstStyle/>
          <a:p>
            <a:r>
              <a:rPr lang="en-US" sz="2400" dirty="0">
                <a:solidFill>
                  <a:srgbClr val="00567D"/>
                </a:solidFill>
              </a:rPr>
              <a:t>Accident causes are addressed by recommending controls and safety system </a:t>
            </a:r>
          </a:p>
          <a:p>
            <a:r>
              <a:rPr lang="en-US" sz="2400" dirty="0">
                <a:solidFill>
                  <a:srgbClr val="00567D"/>
                </a:solidFill>
              </a:rPr>
              <a:t>improvements. Controls eliminate or reduce the direct and surface cause(s) of an accident. Safety system improvements address the root cause, specifically, missing or inadequate safety system policies and procedures that contributed to the accident.</a:t>
            </a:r>
          </a:p>
          <a:p>
            <a:endParaRPr lang="en-US" sz="2400" dirty="0">
              <a:solidFill>
                <a:srgbClr val="00567D"/>
              </a:solidFill>
            </a:endParaRPr>
          </a:p>
          <a:p>
            <a:r>
              <a:rPr lang="en-US" sz="2400" b="1" dirty="0">
                <a:solidFill>
                  <a:srgbClr val="00567D"/>
                </a:solidFill>
              </a:rPr>
              <a:t>Types of controls</a:t>
            </a:r>
          </a:p>
          <a:p>
            <a:pPr marL="342900" indent="-342900">
              <a:buFont typeface="Arial" panose="020B0604020202020204" pitchFamily="34" charset="0"/>
              <a:buChar char="•"/>
            </a:pPr>
            <a:r>
              <a:rPr lang="en-US" sz="2400" dirty="0">
                <a:solidFill>
                  <a:srgbClr val="00567D"/>
                </a:solidFill>
              </a:rPr>
              <a:t>Engineering controls</a:t>
            </a:r>
          </a:p>
          <a:p>
            <a:pPr marL="342900" indent="-342900">
              <a:buFont typeface="Arial" panose="020B0604020202020204" pitchFamily="34" charset="0"/>
              <a:buChar char="•"/>
            </a:pPr>
            <a:r>
              <a:rPr lang="en-US" sz="2400" dirty="0">
                <a:solidFill>
                  <a:srgbClr val="00567D"/>
                </a:solidFill>
              </a:rPr>
              <a:t>Management / administrative controls</a:t>
            </a:r>
          </a:p>
          <a:p>
            <a:pPr marL="342900" indent="-342900">
              <a:buFont typeface="Arial" panose="020B0604020202020204" pitchFamily="34" charset="0"/>
              <a:buChar char="•"/>
            </a:pPr>
            <a:r>
              <a:rPr lang="en-US" sz="2400" dirty="0">
                <a:solidFill>
                  <a:srgbClr val="00567D"/>
                </a:solidFill>
              </a:rPr>
              <a:t>Personal Protective Equipment (PPE)</a:t>
            </a:r>
          </a:p>
        </p:txBody>
      </p:sp>
      <p:pic>
        <p:nvPicPr>
          <p:cNvPr id="4" name="Picture 3">
            <a:extLst>
              <a:ext uri="{FF2B5EF4-FFF2-40B4-BE49-F238E27FC236}">
                <a16:creationId xmlns:a16="http://schemas.microsoft.com/office/drawing/2014/main" id="{78CA3CC8-E610-3BDF-737F-066F2CEBF2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2111387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28473-CAAF-B799-6A96-220F89DF81D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B05687D-9BAE-3BD1-3519-1B204D74D8C5}"/>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C102F39A-A015-1080-1D14-6EDCD5F2C83A}"/>
              </a:ext>
            </a:extLst>
          </p:cNvPr>
          <p:cNvSpPr>
            <a:spLocks noGrp="1"/>
          </p:cNvSpPr>
          <p:nvPr>
            <p:ph type="sldNum" sz="quarter" idx="12"/>
          </p:nvPr>
        </p:nvSpPr>
        <p:spPr/>
        <p:txBody>
          <a:bodyPr/>
          <a:lstStyle/>
          <a:p>
            <a:fld id="{99562CDD-8BC9-4CF6-AA03-D93997F55C9A}" type="slidenum">
              <a:rPr lang="en-US" smtClean="0"/>
              <a:pPr/>
              <a:t>25</a:t>
            </a:fld>
            <a:endParaRPr lang="en-US" dirty="0"/>
          </a:p>
        </p:txBody>
      </p:sp>
      <p:sp>
        <p:nvSpPr>
          <p:cNvPr id="2" name="Footer Placeholder 1" descr="workbook page number">
            <a:extLst>
              <a:ext uri="{FF2B5EF4-FFF2-40B4-BE49-F238E27FC236}">
                <a16:creationId xmlns:a16="http://schemas.microsoft.com/office/drawing/2014/main" id="{BD505D38-4498-8D81-2084-849A67C189B3}"/>
              </a:ext>
            </a:extLst>
          </p:cNvPr>
          <p:cNvSpPr>
            <a:spLocks noGrp="1"/>
          </p:cNvSpPr>
          <p:nvPr>
            <p:ph type="ftr" sz="quarter" idx="11"/>
          </p:nvPr>
        </p:nvSpPr>
        <p:spPr/>
        <p:txBody>
          <a:bodyPr/>
          <a:lstStyle/>
          <a:p>
            <a:pPr algn="l"/>
            <a:r>
              <a:rPr lang="en-US" dirty="0"/>
              <a:t>Workbook Page #28</a:t>
            </a:r>
          </a:p>
        </p:txBody>
      </p:sp>
      <p:sp>
        <p:nvSpPr>
          <p:cNvPr id="9" name="Title 8">
            <a:extLst>
              <a:ext uri="{FF2B5EF4-FFF2-40B4-BE49-F238E27FC236}">
                <a16:creationId xmlns:a16="http://schemas.microsoft.com/office/drawing/2014/main" id="{7179D1C6-C8F7-6342-D51D-1E0526078F45}"/>
              </a:ext>
            </a:extLst>
          </p:cNvPr>
          <p:cNvSpPr txBox="1">
            <a:spLocks noGrp="1"/>
          </p:cNvSpPr>
          <p:nvPr>
            <p:ph type="title" idx="4294967295"/>
          </p:nvPr>
        </p:nvSpPr>
        <p:spPr>
          <a:xfrm>
            <a:off x="1379973" y="218087"/>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Engineering controls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AB6ADE27-CCE2-5F13-6CD7-0E695CAC275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5" name="TextBox 4">
            <a:extLst>
              <a:ext uri="{FF2B5EF4-FFF2-40B4-BE49-F238E27FC236}">
                <a16:creationId xmlns:a16="http://schemas.microsoft.com/office/drawing/2014/main" id="{45AD30D6-F4B1-DF2E-C9C4-8AE93A05D131}"/>
              </a:ext>
            </a:extLst>
          </p:cNvPr>
          <p:cNvSpPr txBox="1"/>
          <p:nvPr/>
        </p:nvSpPr>
        <p:spPr>
          <a:xfrm>
            <a:off x="1417456" y="1186820"/>
            <a:ext cx="5530883" cy="5262979"/>
          </a:xfrm>
          <a:prstGeom prst="rect">
            <a:avLst/>
          </a:prstGeom>
          <a:noFill/>
        </p:spPr>
        <p:txBody>
          <a:bodyPr wrap="square" rtlCol="0">
            <a:spAutoFit/>
          </a:bodyPr>
          <a:lstStyle/>
          <a:p>
            <a:r>
              <a:rPr lang="en-US" sz="2400" dirty="0">
                <a:solidFill>
                  <a:srgbClr val="00567D"/>
                </a:solidFill>
              </a:rPr>
              <a:t>Physical fixes that eliminate the unsafe condition by isolating the worker from the hazard.</a:t>
            </a:r>
          </a:p>
          <a:p>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Design or redesign the facility, equipment, or process to eliminate the hazard or make it less hazardous. </a:t>
            </a: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Remove or enclose the hazard to prevent exposure in normal operations.</a:t>
            </a: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Substitute with a different item.</a:t>
            </a:r>
          </a:p>
          <a:p>
            <a:pPr marL="342900" indent="-342900">
              <a:buFont typeface="Arial" panose="020B0604020202020204" pitchFamily="34" charset="0"/>
              <a:buChar char="•"/>
            </a:pPr>
            <a:endParaRPr lang="en-US" sz="2400" dirty="0">
              <a:solidFill>
                <a:srgbClr val="00567D"/>
              </a:solidFill>
            </a:endParaRPr>
          </a:p>
          <a:p>
            <a:pPr marL="342900" indent="-342900">
              <a:buFont typeface="Arial" panose="020B0604020202020204" pitchFamily="34" charset="0"/>
              <a:buChar char="•"/>
            </a:pPr>
            <a:r>
              <a:rPr lang="en-US" sz="2400" dirty="0">
                <a:solidFill>
                  <a:srgbClr val="00567D"/>
                </a:solidFill>
              </a:rPr>
              <a:t>Replace the item with a safer version.</a:t>
            </a:r>
          </a:p>
        </p:txBody>
      </p:sp>
      <p:pic>
        <p:nvPicPr>
          <p:cNvPr id="11" name="Picture 10" descr="A group of workers wearing safety vests and hard hats&#10;">
            <a:extLst>
              <a:ext uri="{FF2B5EF4-FFF2-40B4-BE49-F238E27FC236}">
                <a16:creationId xmlns:a16="http://schemas.microsoft.com/office/drawing/2014/main" id="{C2D9A349-FA61-DA66-33B2-5A5181F5A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5948" y="2228850"/>
            <a:ext cx="4852037" cy="2943225"/>
          </a:xfrm>
          <a:prstGeom prst="rect">
            <a:avLst/>
          </a:prstGeom>
        </p:spPr>
      </p:pic>
    </p:spTree>
    <p:extLst>
      <p:ext uri="{BB962C8B-B14F-4D97-AF65-F5344CB8AC3E}">
        <p14:creationId xmlns:p14="http://schemas.microsoft.com/office/powerpoint/2010/main" val="1625168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6EB30-4E3D-C388-6A33-9F8899280C3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A746744-A29A-CFE4-AA1C-EFD57197EEC0}"/>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6935E097-934A-0A69-06F2-755801C48D02}"/>
              </a:ext>
            </a:extLst>
          </p:cNvPr>
          <p:cNvSpPr>
            <a:spLocks noGrp="1"/>
          </p:cNvSpPr>
          <p:nvPr>
            <p:ph type="sldNum" sz="quarter" idx="12"/>
          </p:nvPr>
        </p:nvSpPr>
        <p:spPr/>
        <p:txBody>
          <a:bodyPr/>
          <a:lstStyle/>
          <a:p>
            <a:fld id="{99562CDD-8BC9-4CF6-AA03-D93997F55C9A}" type="slidenum">
              <a:rPr lang="en-US" smtClean="0"/>
              <a:pPr/>
              <a:t>26</a:t>
            </a:fld>
            <a:endParaRPr lang="en-US" dirty="0"/>
          </a:p>
        </p:txBody>
      </p:sp>
      <p:sp>
        <p:nvSpPr>
          <p:cNvPr id="2" name="Footer Placeholder 1" descr="workbook page number">
            <a:extLst>
              <a:ext uri="{FF2B5EF4-FFF2-40B4-BE49-F238E27FC236}">
                <a16:creationId xmlns:a16="http://schemas.microsoft.com/office/drawing/2014/main" id="{B0DE38BC-A135-732B-C2F5-0CB40FF6E9EA}"/>
              </a:ext>
            </a:extLst>
          </p:cNvPr>
          <p:cNvSpPr>
            <a:spLocks noGrp="1"/>
          </p:cNvSpPr>
          <p:nvPr>
            <p:ph type="ftr" sz="quarter" idx="11"/>
          </p:nvPr>
        </p:nvSpPr>
        <p:spPr/>
        <p:txBody>
          <a:bodyPr/>
          <a:lstStyle/>
          <a:p>
            <a:pPr algn="l"/>
            <a:r>
              <a:rPr lang="en-US" dirty="0"/>
              <a:t>Workbook Page #28</a:t>
            </a:r>
          </a:p>
        </p:txBody>
      </p:sp>
      <p:sp>
        <p:nvSpPr>
          <p:cNvPr id="9" name="Title 8">
            <a:extLst>
              <a:ext uri="{FF2B5EF4-FFF2-40B4-BE49-F238E27FC236}">
                <a16:creationId xmlns:a16="http://schemas.microsoft.com/office/drawing/2014/main" id="{3F7C4284-9652-A956-5D4D-E7D4D958C667}"/>
              </a:ext>
            </a:extLst>
          </p:cNvPr>
          <p:cNvSpPr txBox="1">
            <a:spLocks noGrp="1"/>
          </p:cNvSpPr>
          <p:nvPr>
            <p:ph type="title" idx="4294967295"/>
          </p:nvPr>
        </p:nvSpPr>
        <p:spPr>
          <a:xfrm>
            <a:off x="1288905" y="199901"/>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Management / administrative controls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80C69AD1-0D57-31E0-4D0E-B20067EB82D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5" name="TextBox 4">
            <a:extLst>
              <a:ext uri="{FF2B5EF4-FFF2-40B4-BE49-F238E27FC236}">
                <a16:creationId xmlns:a16="http://schemas.microsoft.com/office/drawing/2014/main" id="{0957563A-7D81-F4E9-AC8A-3A93A3B2D1A0}"/>
              </a:ext>
            </a:extLst>
          </p:cNvPr>
          <p:cNvSpPr txBox="1"/>
          <p:nvPr/>
        </p:nvSpPr>
        <p:spPr>
          <a:xfrm>
            <a:off x="1288905" y="1196796"/>
            <a:ext cx="5769120" cy="5416868"/>
          </a:xfrm>
          <a:prstGeom prst="rect">
            <a:avLst/>
          </a:prstGeom>
          <a:noFill/>
        </p:spPr>
        <p:txBody>
          <a:bodyPr wrap="square" rtlCol="0">
            <a:spAutoFit/>
          </a:bodyPr>
          <a:lstStyle/>
          <a:p>
            <a:r>
              <a:rPr lang="en-US" sz="2300" dirty="0">
                <a:solidFill>
                  <a:srgbClr val="00567D"/>
                </a:solidFill>
              </a:rPr>
              <a:t>Procedure that significantly limits daily exposure by control or manipulation of the work schedule or manner in which work </a:t>
            </a:r>
          </a:p>
          <a:p>
            <a:r>
              <a:rPr lang="en-US" sz="2300" dirty="0">
                <a:solidFill>
                  <a:srgbClr val="00567D"/>
                </a:solidFill>
              </a:rPr>
              <a:t>is performed by addressing workers’ actions.</a:t>
            </a:r>
          </a:p>
          <a:p>
            <a:endParaRPr lang="en-US" sz="2300" dirty="0">
              <a:solidFill>
                <a:srgbClr val="00567D"/>
              </a:solidFill>
            </a:endParaRPr>
          </a:p>
          <a:p>
            <a:r>
              <a:rPr lang="en-US" sz="2300" b="1" dirty="0">
                <a:solidFill>
                  <a:srgbClr val="00567D"/>
                </a:solidFill>
              </a:rPr>
              <a:t>Methods </a:t>
            </a:r>
            <a:r>
              <a:rPr lang="en-US" sz="2300" dirty="0">
                <a:solidFill>
                  <a:srgbClr val="00567D"/>
                </a:solidFill>
              </a:rPr>
              <a:t>to eliminate or reduce the frequency and duration of exposure to unsafe conditions:</a:t>
            </a:r>
          </a:p>
          <a:p>
            <a:pPr marL="342900" indent="-342900">
              <a:buFont typeface="Arial" panose="020B0604020202020204" pitchFamily="34" charset="0"/>
              <a:buChar char="•"/>
            </a:pPr>
            <a:r>
              <a:rPr lang="en-US" sz="2300" dirty="0">
                <a:solidFill>
                  <a:srgbClr val="00567D"/>
                </a:solidFill>
              </a:rPr>
              <a:t>Change work habits</a:t>
            </a:r>
          </a:p>
          <a:p>
            <a:pPr marL="342900" indent="-342900">
              <a:buFont typeface="Arial" panose="020B0604020202020204" pitchFamily="34" charset="0"/>
              <a:buChar char="•"/>
            </a:pPr>
            <a:r>
              <a:rPr lang="en-US" sz="2300" dirty="0">
                <a:solidFill>
                  <a:srgbClr val="00567D"/>
                </a:solidFill>
              </a:rPr>
              <a:t>Improve sanitation and hygiene practices</a:t>
            </a:r>
          </a:p>
          <a:p>
            <a:pPr marL="342900" indent="-342900">
              <a:buFont typeface="Arial" panose="020B0604020202020204" pitchFamily="34" charset="0"/>
              <a:buChar char="•"/>
            </a:pPr>
            <a:r>
              <a:rPr lang="en-US" sz="2300" dirty="0">
                <a:solidFill>
                  <a:srgbClr val="00567D"/>
                </a:solidFill>
              </a:rPr>
              <a:t>Change the way an employee performs the job</a:t>
            </a:r>
          </a:p>
          <a:p>
            <a:pPr marL="342900" indent="-342900">
              <a:buFont typeface="Arial" panose="020B0604020202020204" pitchFamily="34" charset="0"/>
              <a:buChar char="•"/>
            </a:pPr>
            <a:r>
              <a:rPr lang="en-US" sz="2300" dirty="0">
                <a:solidFill>
                  <a:srgbClr val="00567D"/>
                </a:solidFill>
              </a:rPr>
              <a:t>Develop and implement a job hazard analysis (JHA)</a:t>
            </a:r>
          </a:p>
          <a:p>
            <a:pPr marL="342900" indent="-342900">
              <a:buFont typeface="Arial" panose="020B0604020202020204" pitchFamily="34" charset="0"/>
              <a:buChar char="•"/>
            </a:pPr>
            <a:r>
              <a:rPr lang="en-US" sz="2300" dirty="0">
                <a:solidFill>
                  <a:srgbClr val="00567D"/>
                </a:solidFill>
              </a:rPr>
              <a:t>Change work schedule</a:t>
            </a:r>
          </a:p>
          <a:p>
            <a:pPr marL="342900" indent="-342900">
              <a:buFont typeface="Arial" panose="020B0604020202020204" pitchFamily="34" charset="0"/>
              <a:buChar char="•"/>
            </a:pPr>
            <a:endParaRPr lang="en-US" sz="2400" dirty="0">
              <a:solidFill>
                <a:srgbClr val="00567D"/>
              </a:solidFill>
            </a:endParaRPr>
          </a:p>
        </p:txBody>
      </p:sp>
      <p:pic>
        <p:nvPicPr>
          <p:cNvPr id="8" name="Picture 7" descr="A person writing in a notebook.&#10;&#10;">
            <a:extLst>
              <a:ext uri="{FF2B5EF4-FFF2-40B4-BE49-F238E27FC236}">
                <a16:creationId xmlns:a16="http://schemas.microsoft.com/office/drawing/2014/main" id="{B7731176-DD47-D939-8B04-0F4E3179D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558" y="1272092"/>
            <a:ext cx="4933009" cy="4313816"/>
          </a:xfrm>
          <a:prstGeom prst="rect">
            <a:avLst/>
          </a:prstGeom>
        </p:spPr>
      </p:pic>
    </p:spTree>
    <p:extLst>
      <p:ext uri="{BB962C8B-B14F-4D97-AF65-F5344CB8AC3E}">
        <p14:creationId xmlns:p14="http://schemas.microsoft.com/office/powerpoint/2010/main" val="351144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AFADB-DAEA-034B-B1F1-B19EF45341F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B916CEF-8454-0011-F0F6-D266BC50EC76}"/>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3C4983CC-4767-8C50-60EA-430F644419BF}"/>
              </a:ext>
            </a:extLst>
          </p:cNvPr>
          <p:cNvSpPr>
            <a:spLocks noGrp="1"/>
          </p:cNvSpPr>
          <p:nvPr>
            <p:ph type="sldNum" sz="quarter" idx="12"/>
          </p:nvPr>
        </p:nvSpPr>
        <p:spPr/>
        <p:txBody>
          <a:bodyPr/>
          <a:lstStyle/>
          <a:p>
            <a:fld id="{99562CDD-8BC9-4CF6-AA03-D93997F55C9A}" type="slidenum">
              <a:rPr lang="en-US" smtClean="0"/>
              <a:pPr/>
              <a:t>27</a:t>
            </a:fld>
            <a:endParaRPr lang="en-US" dirty="0"/>
          </a:p>
        </p:txBody>
      </p:sp>
      <p:sp>
        <p:nvSpPr>
          <p:cNvPr id="2" name="Footer Placeholder 1" descr="workbook page number">
            <a:extLst>
              <a:ext uri="{FF2B5EF4-FFF2-40B4-BE49-F238E27FC236}">
                <a16:creationId xmlns:a16="http://schemas.microsoft.com/office/drawing/2014/main" id="{F6E24205-0308-9E61-6F8D-EE9F78357037}"/>
              </a:ext>
            </a:extLst>
          </p:cNvPr>
          <p:cNvSpPr>
            <a:spLocks noGrp="1"/>
          </p:cNvSpPr>
          <p:nvPr>
            <p:ph type="ftr" sz="quarter" idx="11"/>
          </p:nvPr>
        </p:nvSpPr>
        <p:spPr/>
        <p:txBody>
          <a:bodyPr/>
          <a:lstStyle/>
          <a:p>
            <a:pPr algn="l"/>
            <a:r>
              <a:rPr lang="en-US" dirty="0"/>
              <a:t>Workbook Page #29</a:t>
            </a:r>
          </a:p>
        </p:txBody>
      </p:sp>
      <p:sp>
        <p:nvSpPr>
          <p:cNvPr id="9" name="Title 8">
            <a:extLst>
              <a:ext uri="{FF2B5EF4-FFF2-40B4-BE49-F238E27FC236}">
                <a16:creationId xmlns:a16="http://schemas.microsoft.com/office/drawing/2014/main" id="{3C223826-4626-1C2D-0FC9-85BB497A58A0}"/>
              </a:ext>
            </a:extLst>
          </p:cNvPr>
          <p:cNvSpPr txBox="1">
            <a:spLocks noGrp="1"/>
          </p:cNvSpPr>
          <p:nvPr>
            <p:ph type="title" idx="4294967295"/>
          </p:nvPr>
        </p:nvSpPr>
        <p:spPr>
          <a:xfrm>
            <a:off x="1284723" y="218087"/>
            <a:ext cx="1021195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Personal protective equipment (PPE) controls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27AC014A-14B4-282C-4989-F10BA47D6FD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5" name="TextBox 4">
            <a:extLst>
              <a:ext uri="{FF2B5EF4-FFF2-40B4-BE49-F238E27FC236}">
                <a16:creationId xmlns:a16="http://schemas.microsoft.com/office/drawing/2014/main" id="{6E724A06-D70A-5EC2-871E-1343FC68E3EC}"/>
              </a:ext>
            </a:extLst>
          </p:cNvPr>
          <p:cNvSpPr txBox="1"/>
          <p:nvPr/>
        </p:nvSpPr>
        <p:spPr>
          <a:xfrm>
            <a:off x="1284723" y="1189038"/>
            <a:ext cx="10373877" cy="2123658"/>
          </a:xfrm>
          <a:prstGeom prst="rect">
            <a:avLst/>
          </a:prstGeom>
          <a:noFill/>
        </p:spPr>
        <p:txBody>
          <a:bodyPr wrap="square" rtlCol="0">
            <a:spAutoFit/>
          </a:bodyPr>
          <a:lstStyle/>
          <a:p>
            <a:r>
              <a:rPr lang="en-US" sz="2200" dirty="0">
                <a:solidFill>
                  <a:srgbClr val="00567D"/>
                </a:solidFill>
              </a:rPr>
              <a:t>The use of PPE is not considered a management control and should be used in conjunction with the other controls; not on its own. When exposure to hazards cannot be engineered completely out of normal operations or maintenance work, and when safe work practices and administrative controls cannot provide sufficient additional protection from exposure, PPE is a control. Many tasks require the use of PPE in accordance with Safety Data Sheets (SDS) and Oregon OSHA requirements.</a:t>
            </a:r>
          </a:p>
        </p:txBody>
      </p:sp>
      <p:sp>
        <p:nvSpPr>
          <p:cNvPr id="12" name="TextBox 11">
            <a:extLst>
              <a:ext uri="{FF2B5EF4-FFF2-40B4-BE49-F238E27FC236}">
                <a16:creationId xmlns:a16="http://schemas.microsoft.com/office/drawing/2014/main" id="{180278D1-F057-265E-10C8-8FFCE8F08760}"/>
              </a:ext>
            </a:extLst>
          </p:cNvPr>
          <p:cNvSpPr txBox="1"/>
          <p:nvPr/>
        </p:nvSpPr>
        <p:spPr>
          <a:xfrm>
            <a:off x="1247900" y="3607313"/>
            <a:ext cx="6096000" cy="430887"/>
          </a:xfrm>
          <a:prstGeom prst="rect">
            <a:avLst/>
          </a:prstGeom>
          <a:noFill/>
        </p:spPr>
        <p:txBody>
          <a:bodyPr wrap="square">
            <a:spAutoFit/>
          </a:bodyPr>
          <a:lstStyle/>
          <a:p>
            <a:r>
              <a:rPr lang="en-US" sz="2200" b="1" dirty="0">
                <a:solidFill>
                  <a:srgbClr val="00567D"/>
                </a:solidFill>
              </a:rPr>
              <a:t>PPE includes</a:t>
            </a:r>
            <a:r>
              <a:rPr lang="en-US" sz="2200" dirty="0">
                <a:solidFill>
                  <a:srgbClr val="00567D"/>
                </a:solidFill>
              </a:rPr>
              <a:t>: </a:t>
            </a:r>
          </a:p>
        </p:txBody>
      </p:sp>
      <p:sp>
        <p:nvSpPr>
          <p:cNvPr id="10" name="TextBox 9">
            <a:extLst>
              <a:ext uri="{FF2B5EF4-FFF2-40B4-BE49-F238E27FC236}">
                <a16:creationId xmlns:a16="http://schemas.microsoft.com/office/drawing/2014/main" id="{34AC0431-20F6-F247-F15B-7A75C35BC799}"/>
              </a:ext>
            </a:extLst>
          </p:cNvPr>
          <p:cNvSpPr txBox="1"/>
          <p:nvPr/>
        </p:nvSpPr>
        <p:spPr>
          <a:xfrm>
            <a:off x="1249284" y="4052134"/>
            <a:ext cx="2423712" cy="1708160"/>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rgbClr val="00567D"/>
                </a:solidFill>
              </a:rPr>
              <a:t>Face shields</a:t>
            </a:r>
          </a:p>
          <a:p>
            <a:pPr marL="342900" indent="-342900">
              <a:buFont typeface="Arial" panose="020B0604020202020204" pitchFamily="34" charset="0"/>
              <a:buChar char="•"/>
            </a:pPr>
            <a:r>
              <a:rPr lang="en-US" sz="2100" dirty="0">
                <a:solidFill>
                  <a:srgbClr val="00567D"/>
                </a:solidFill>
              </a:rPr>
              <a:t>Steel-toed shoes</a:t>
            </a:r>
          </a:p>
          <a:p>
            <a:pPr marL="342900" indent="-342900">
              <a:buFont typeface="Arial" panose="020B0604020202020204" pitchFamily="34" charset="0"/>
              <a:buChar char="•"/>
            </a:pPr>
            <a:r>
              <a:rPr lang="en-US" sz="2100" dirty="0">
                <a:solidFill>
                  <a:srgbClr val="00567D"/>
                </a:solidFill>
              </a:rPr>
              <a:t>Safety glasses</a:t>
            </a:r>
          </a:p>
          <a:p>
            <a:pPr marL="342900" indent="-342900">
              <a:buFont typeface="Arial" panose="020B0604020202020204" pitchFamily="34" charset="0"/>
              <a:buChar char="•"/>
            </a:pPr>
            <a:r>
              <a:rPr lang="en-US" sz="2100" dirty="0">
                <a:solidFill>
                  <a:srgbClr val="00567D"/>
                </a:solidFill>
              </a:rPr>
              <a:t>Hard hats</a:t>
            </a:r>
          </a:p>
          <a:p>
            <a:pPr marL="342900" indent="-342900">
              <a:buFont typeface="Arial" panose="020B0604020202020204" pitchFamily="34" charset="0"/>
              <a:buChar char="•"/>
            </a:pPr>
            <a:r>
              <a:rPr lang="en-US" sz="2100" dirty="0">
                <a:solidFill>
                  <a:srgbClr val="00567D"/>
                </a:solidFill>
              </a:rPr>
              <a:t>Knee Guards</a:t>
            </a:r>
            <a:endParaRPr lang="en-US" sz="2100" dirty="0"/>
          </a:p>
        </p:txBody>
      </p:sp>
      <p:sp>
        <p:nvSpPr>
          <p:cNvPr id="8" name="TextBox 7">
            <a:extLst>
              <a:ext uri="{FF2B5EF4-FFF2-40B4-BE49-F238E27FC236}">
                <a16:creationId xmlns:a16="http://schemas.microsoft.com/office/drawing/2014/main" id="{9C719D42-AE8C-4F41-E2C8-A57AC322853C}"/>
              </a:ext>
            </a:extLst>
          </p:cNvPr>
          <p:cNvSpPr txBox="1"/>
          <p:nvPr/>
        </p:nvSpPr>
        <p:spPr>
          <a:xfrm>
            <a:off x="3503816" y="4052134"/>
            <a:ext cx="2744584" cy="1708160"/>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rgbClr val="00567D"/>
                </a:solidFill>
              </a:rPr>
              <a:t>Leather aprons</a:t>
            </a:r>
          </a:p>
          <a:p>
            <a:pPr marL="342900" indent="-342900">
              <a:buFont typeface="Arial" panose="020B0604020202020204" pitchFamily="34" charset="0"/>
              <a:buChar char="•"/>
            </a:pPr>
            <a:r>
              <a:rPr lang="en-US" sz="2100" dirty="0">
                <a:solidFill>
                  <a:srgbClr val="00567D"/>
                </a:solidFill>
              </a:rPr>
              <a:t>Respirators</a:t>
            </a:r>
          </a:p>
          <a:p>
            <a:pPr marL="342900" indent="-342900">
              <a:buFont typeface="Arial" panose="020B0604020202020204" pitchFamily="34" charset="0"/>
              <a:buChar char="•"/>
            </a:pPr>
            <a:r>
              <a:rPr lang="en-US" sz="2100" dirty="0">
                <a:solidFill>
                  <a:srgbClr val="00567D"/>
                </a:solidFill>
              </a:rPr>
              <a:t>Hearing protection</a:t>
            </a:r>
          </a:p>
          <a:p>
            <a:pPr marL="342900" indent="-342900">
              <a:buFont typeface="Arial" panose="020B0604020202020204" pitchFamily="34" charset="0"/>
              <a:buChar char="•"/>
            </a:pPr>
            <a:r>
              <a:rPr lang="en-US" sz="2100" dirty="0">
                <a:solidFill>
                  <a:srgbClr val="00567D"/>
                </a:solidFill>
              </a:rPr>
              <a:t>Safety goggles</a:t>
            </a:r>
          </a:p>
          <a:p>
            <a:pPr marL="342900" indent="-342900">
              <a:buFont typeface="Arial" panose="020B0604020202020204" pitchFamily="34" charset="0"/>
              <a:buChar char="•"/>
            </a:pPr>
            <a:r>
              <a:rPr lang="en-US" sz="2100" dirty="0">
                <a:solidFill>
                  <a:srgbClr val="00567D"/>
                </a:solidFill>
              </a:rPr>
              <a:t>Harness</a:t>
            </a:r>
          </a:p>
        </p:txBody>
      </p:sp>
      <p:sp>
        <p:nvSpPr>
          <p:cNvPr id="11" name="TextBox 10">
            <a:extLst>
              <a:ext uri="{FF2B5EF4-FFF2-40B4-BE49-F238E27FC236}">
                <a16:creationId xmlns:a16="http://schemas.microsoft.com/office/drawing/2014/main" id="{5B612631-05FD-6023-1C90-97E613FFD652}"/>
              </a:ext>
            </a:extLst>
          </p:cNvPr>
          <p:cNvSpPr txBox="1"/>
          <p:nvPr/>
        </p:nvSpPr>
        <p:spPr>
          <a:xfrm>
            <a:off x="5958373" y="4052134"/>
            <a:ext cx="2423712" cy="1384995"/>
          </a:xfrm>
          <a:prstGeom prst="rect">
            <a:avLst/>
          </a:prstGeom>
          <a:noFill/>
        </p:spPr>
        <p:txBody>
          <a:bodyPr wrap="square" rtlCol="0">
            <a:spAutoFit/>
          </a:bodyPr>
          <a:lstStyle/>
          <a:p>
            <a:pPr marL="342900" indent="-342900">
              <a:buFont typeface="Arial" panose="020B0604020202020204" pitchFamily="34" charset="0"/>
              <a:buChar char="•"/>
            </a:pPr>
            <a:r>
              <a:rPr lang="en-US" sz="2100" dirty="0">
                <a:solidFill>
                  <a:srgbClr val="00567D"/>
                </a:solidFill>
              </a:rPr>
              <a:t>Gloves</a:t>
            </a:r>
          </a:p>
          <a:p>
            <a:pPr marL="342900" indent="-342900">
              <a:buFont typeface="Arial" panose="020B0604020202020204" pitchFamily="34" charset="0"/>
              <a:buChar char="•"/>
            </a:pPr>
            <a:r>
              <a:rPr lang="en-US" sz="2100" dirty="0">
                <a:solidFill>
                  <a:srgbClr val="00567D"/>
                </a:solidFill>
              </a:rPr>
              <a:t>Welding Shields</a:t>
            </a:r>
          </a:p>
          <a:p>
            <a:pPr marL="342900" indent="-342900">
              <a:buFont typeface="Arial" panose="020B0604020202020204" pitchFamily="34" charset="0"/>
              <a:buChar char="•"/>
            </a:pPr>
            <a:r>
              <a:rPr lang="en-US" sz="2100" dirty="0">
                <a:solidFill>
                  <a:srgbClr val="00567D"/>
                </a:solidFill>
              </a:rPr>
              <a:t>Visibility vest</a:t>
            </a:r>
          </a:p>
          <a:p>
            <a:pPr marL="342900" indent="-342900">
              <a:buFont typeface="Arial" panose="020B0604020202020204" pitchFamily="34" charset="0"/>
              <a:buChar char="•"/>
            </a:pPr>
            <a:r>
              <a:rPr lang="en-US" sz="2100" dirty="0">
                <a:solidFill>
                  <a:srgbClr val="00567D"/>
                </a:solidFill>
              </a:rPr>
              <a:t>Heat protection</a:t>
            </a:r>
          </a:p>
        </p:txBody>
      </p:sp>
      <p:pic>
        <p:nvPicPr>
          <p:cNvPr id="14" name="Picture 13" descr="image of a safety vest, hard hat, and work gloves.">
            <a:extLst>
              <a:ext uri="{FF2B5EF4-FFF2-40B4-BE49-F238E27FC236}">
                <a16:creationId xmlns:a16="http://schemas.microsoft.com/office/drawing/2014/main" id="{A744281B-7EAB-E0C7-E0D6-AC7B9D10A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4727" y="2995760"/>
            <a:ext cx="3465299" cy="3440456"/>
          </a:xfrm>
          <a:prstGeom prst="rect">
            <a:avLst/>
          </a:prstGeom>
        </p:spPr>
      </p:pic>
    </p:spTree>
    <p:extLst>
      <p:ext uri="{BB962C8B-B14F-4D97-AF65-F5344CB8AC3E}">
        <p14:creationId xmlns:p14="http://schemas.microsoft.com/office/powerpoint/2010/main" val="858047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56BF5-6A81-374E-5E33-C2591640DB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4D3E217-EB10-7C67-633F-A7C8AD54BC01}"/>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F93F81F1-E9F8-8C37-29B1-9245B8C981A3}"/>
              </a:ext>
            </a:extLst>
          </p:cNvPr>
          <p:cNvSpPr>
            <a:spLocks noGrp="1"/>
          </p:cNvSpPr>
          <p:nvPr>
            <p:ph type="sldNum" sz="quarter" idx="12"/>
          </p:nvPr>
        </p:nvSpPr>
        <p:spPr/>
        <p:txBody>
          <a:bodyPr/>
          <a:lstStyle/>
          <a:p>
            <a:fld id="{99562CDD-8BC9-4CF6-AA03-D93997F55C9A}" type="slidenum">
              <a:rPr lang="en-US" smtClean="0"/>
              <a:pPr/>
              <a:t>28</a:t>
            </a:fld>
            <a:endParaRPr lang="en-US" dirty="0"/>
          </a:p>
        </p:txBody>
      </p:sp>
      <p:sp>
        <p:nvSpPr>
          <p:cNvPr id="2" name="Footer Placeholder 1" descr="workbook page number">
            <a:extLst>
              <a:ext uri="{FF2B5EF4-FFF2-40B4-BE49-F238E27FC236}">
                <a16:creationId xmlns:a16="http://schemas.microsoft.com/office/drawing/2014/main" id="{EA951000-7711-CA60-3972-4E2F6A83A318}"/>
              </a:ext>
            </a:extLst>
          </p:cNvPr>
          <p:cNvSpPr>
            <a:spLocks noGrp="1"/>
          </p:cNvSpPr>
          <p:nvPr>
            <p:ph type="ftr" sz="quarter" idx="11"/>
          </p:nvPr>
        </p:nvSpPr>
        <p:spPr/>
        <p:txBody>
          <a:bodyPr/>
          <a:lstStyle/>
          <a:p>
            <a:pPr algn="l"/>
            <a:r>
              <a:rPr lang="en-US" dirty="0"/>
              <a:t>Workbook Page #29</a:t>
            </a:r>
          </a:p>
        </p:txBody>
      </p:sp>
      <p:sp>
        <p:nvSpPr>
          <p:cNvPr id="9" name="Title 8">
            <a:extLst>
              <a:ext uri="{FF2B5EF4-FFF2-40B4-BE49-F238E27FC236}">
                <a16:creationId xmlns:a16="http://schemas.microsoft.com/office/drawing/2014/main" id="{85590B42-4218-4574-DC60-000D030516BB}"/>
              </a:ext>
            </a:extLst>
          </p:cNvPr>
          <p:cNvSpPr txBox="1">
            <a:spLocks noGrp="1"/>
          </p:cNvSpPr>
          <p:nvPr>
            <p:ph type="title" idx="4294967295"/>
          </p:nvPr>
        </p:nvSpPr>
        <p:spPr>
          <a:xfrm>
            <a:off x="1513322" y="218087"/>
            <a:ext cx="8659377" cy="15542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 </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Types of controls </a:t>
            </a:r>
            <a:r>
              <a:rPr kumimoji="0" lang="en-US" sz="3000" i="0" u="none" strike="noStrike" kern="1200" cap="none" spc="0" normalizeH="0" baseline="0" noProof="0" dirty="0">
                <a:ln>
                  <a:noFill/>
                </a:ln>
                <a:solidFill>
                  <a:srgbClr val="00567D"/>
                </a:solidFill>
                <a:effectLst/>
                <a:uLnTx/>
                <a:uFillTx/>
                <a:latin typeface="+mn-lt"/>
                <a:ea typeface="+mn-ea"/>
                <a:cs typeface="+mn-cs"/>
              </a:rPr>
              <a:t>(page 29)</a:t>
            </a:r>
            <a:br>
              <a:rPr kumimoji="0" lang="en-US" sz="3000" i="0" u="none" strike="noStrike" kern="1200" cap="none" spc="0" normalizeH="0" baseline="0" noProof="0" dirty="0">
                <a:ln>
                  <a:noFill/>
                </a:ln>
                <a:solidFill>
                  <a:srgbClr val="00567D"/>
                </a:solidFill>
                <a:effectLst/>
                <a:uLnTx/>
                <a:uFillTx/>
                <a:latin typeface="+mn-lt"/>
                <a:ea typeface="+mn-ea"/>
                <a:cs typeface="+mn-cs"/>
              </a:rPr>
            </a:b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7C771E54-9FF0-4F34-DA79-A64E9125D4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A67816A5-84D7-36E7-ABC6-AFD7294DFF36}"/>
              </a:ext>
            </a:extLst>
          </p:cNvPr>
          <p:cNvSpPr txBox="1"/>
          <p:nvPr/>
        </p:nvSpPr>
        <p:spPr>
          <a:xfrm>
            <a:off x="1513322" y="2520389"/>
            <a:ext cx="5506603" cy="1846659"/>
          </a:xfrm>
          <a:prstGeom prst="rect">
            <a:avLst/>
          </a:prstGeom>
          <a:noFill/>
        </p:spPr>
        <p:txBody>
          <a:bodyPr wrap="square" rtlCol="0">
            <a:spAutoFit/>
          </a:bodyPr>
          <a:lstStyle/>
          <a:p>
            <a:r>
              <a:rPr lang="en-US" sz="3000" dirty="0">
                <a:solidFill>
                  <a:srgbClr val="00567D"/>
                </a:solidFill>
              </a:rPr>
              <a:t>Why are </a:t>
            </a:r>
            <a:r>
              <a:rPr lang="en-US" sz="3000" b="1" dirty="0">
                <a:solidFill>
                  <a:srgbClr val="00567D"/>
                </a:solidFill>
              </a:rPr>
              <a:t>engineering</a:t>
            </a:r>
            <a:r>
              <a:rPr lang="en-US" sz="3000" dirty="0">
                <a:solidFill>
                  <a:srgbClr val="00567D"/>
                </a:solidFill>
              </a:rPr>
              <a:t> controls considered superior to </a:t>
            </a:r>
            <a:r>
              <a:rPr lang="en-US" sz="3000" b="1" dirty="0">
                <a:solidFill>
                  <a:srgbClr val="00567D"/>
                </a:solidFill>
              </a:rPr>
              <a:t>management</a:t>
            </a:r>
            <a:r>
              <a:rPr lang="en-US" sz="3000" dirty="0">
                <a:solidFill>
                  <a:srgbClr val="00567D"/>
                </a:solidFill>
              </a:rPr>
              <a:t> controls?</a:t>
            </a:r>
          </a:p>
          <a:p>
            <a:pPr marL="457200" indent="-457200">
              <a:buFont typeface="+mj-lt"/>
              <a:buAutoNum type="arabicPeriod"/>
            </a:pPr>
            <a:endParaRPr lang="en-US" sz="2400" dirty="0">
              <a:solidFill>
                <a:srgbClr val="00567D"/>
              </a:solidFill>
            </a:endParaRPr>
          </a:p>
        </p:txBody>
      </p:sp>
      <p:pic>
        <p:nvPicPr>
          <p:cNvPr id="7" name="Picture 6" descr="Image of two workers sitting a desk. One of the workers is using a laptop.">
            <a:extLst>
              <a:ext uri="{FF2B5EF4-FFF2-40B4-BE49-F238E27FC236}">
                <a16:creationId xmlns:a16="http://schemas.microsoft.com/office/drawing/2014/main" id="{E6FC7B08-142E-F696-0F3D-07B9FF9EF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051" y="1772359"/>
            <a:ext cx="5095874" cy="3741057"/>
          </a:xfrm>
          <a:prstGeom prst="rect">
            <a:avLst/>
          </a:prstGeom>
        </p:spPr>
      </p:pic>
    </p:spTree>
    <p:extLst>
      <p:ext uri="{BB962C8B-B14F-4D97-AF65-F5344CB8AC3E}">
        <p14:creationId xmlns:p14="http://schemas.microsoft.com/office/powerpoint/2010/main" val="3965831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D2B15-180F-B69D-9865-FA579C18E48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11D6FC1-2000-DD63-34B1-9145E26BFEEC}"/>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959C2492-1E9B-9428-D1C4-B4A3D8597CBA}"/>
              </a:ext>
            </a:extLst>
          </p:cNvPr>
          <p:cNvSpPr>
            <a:spLocks noGrp="1"/>
          </p:cNvSpPr>
          <p:nvPr>
            <p:ph type="sldNum" sz="quarter" idx="12"/>
          </p:nvPr>
        </p:nvSpPr>
        <p:spPr/>
        <p:txBody>
          <a:bodyPr/>
          <a:lstStyle/>
          <a:p>
            <a:fld id="{99562CDD-8BC9-4CF6-AA03-D93997F55C9A}" type="slidenum">
              <a:rPr lang="en-US" smtClean="0"/>
              <a:pPr/>
              <a:t>29</a:t>
            </a:fld>
            <a:endParaRPr lang="en-US" dirty="0"/>
          </a:p>
        </p:txBody>
      </p:sp>
      <p:sp>
        <p:nvSpPr>
          <p:cNvPr id="2" name="Footer Placeholder 1" descr="workbook page number">
            <a:extLst>
              <a:ext uri="{FF2B5EF4-FFF2-40B4-BE49-F238E27FC236}">
                <a16:creationId xmlns:a16="http://schemas.microsoft.com/office/drawing/2014/main" id="{F1D8FEBD-C142-4ED0-BCD4-EEFCF9CDFC02}"/>
              </a:ext>
            </a:extLst>
          </p:cNvPr>
          <p:cNvSpPr>
            <a:spLocks noGrp="1"/>
          </p:cNvSpPr>
          <p:nvPr>
            <p:ph type="ftr" sz="quarter" idx="11"/>
          </p:nvPr>
        </p:nvSpPr>
        <p:spPr/>
        <p:txBody>
          <a:bodyPr/>
          <a:lstStyle/>
          <a:p>
            <a:pPr algn="l"/>
            <a:r>
              <a:rPr lang="en-US" dirty="0"/>
              <a:t>Workbook Page #30</a:t>
            </a:r>
          </a:p>
        </p:txBody>
      </p:sp>
      <p:sp>
        <p:nvSpPr>
          <p:cNvPr id="9" name="Title 8">
            <a:extLst>
              <a:ext uri="{FF2B5EF4-FFF2-40B4-BE49-F238E27FC236}">
                <a16:creationId xmlns:a16="http://schemas.microsoft.com/office/drawing/2014/main" id="{6E3B39E0-DC68-0DFF-9E0D-C823285A8878}"/>
              </a:ext>
            </a:extLst>
          </p:cNvPr>
          <p:cNvSpPr txBox="1">
            <a:spLocks noGrp="1"/>
          </p:cNvSpPr>
          <p:nvPr>
            <p:ph type="title" idx="4294967295"/>
          </p:nvPr>
        </p:nvSpPr>
        <p:spPr>
          <a:xfrm>
            <a:off x="1218048" y="218087"/>
            <a:ext cx="9373752" cy="15542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 </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Recommending corrective action </a:t>
            </a:r>
            <a:r>
              <a:rPr kumimoji="0" lang="en-US" sz="3000" i="0" u="none" strike="noStrike" kern="1200" cap="none" spc="0" normalizeH="0" baseline="0" noProof="0" dirty="0">
                <a:ln>
                  <a:noFill/>
                </a:ln>
                <a:solidFill>
                  <a:srgbClr val="00567D"/>
                </a:solidFill>
                <a:effectLst/>
                <a:uLnTx/>
                <a:uFillTx/>
                <a:latin typeface="+mn-lt"/>
                <a:ea typeface="+mn-ea"/>
                <a:cs typeface="+mn-cs"/>
              </a:rPr>
              <a:t>(page 30)</a:t>
            </a:r>
            <a:br>
              <a:rPr kumimoji="0" lang="en-US" sz="3000" i="0" u="none" strike="noStrike" kern="1200" cap="none" spc="0" normalizeH="0" baseline="0" noProof="0" dirty="0">
                <a:ln>
                  <a:noFill/>
                </a:ln>
                <a:solidFill>
                  <a:srgbClr val="00567D"/>
                </a:solidFill>
                <a:effectLst/>
                <a:uLnTx/>
                <a:uFillTx/>
                <a:latin typeface="+mn-lt"/>
                <a:ea typeface="+mn-ea"/>
                <a:cs typeface="+mn-cs"/>
              </a:rPr>
            </a:b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2EA181E5-2777-956E-DD21-E0B2BB6F66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A4607407-8A4A-AFD3-028F-03B9F8648180}"/>
              </a:ext>
            </a:extLst>
          </p:cNvPr>
          <p:cNvSpPr txBox="1"/>
          <p:nvPr/>
        </p:nvSpPr>
        <p:spPr>
          <a:xfrm>
            <a:off x="1218047" y="1852647"/>
            <a:ext cx="5175513" cy="3785652"/>
          </a:xfrm>
          <a:prstGeom prst="rect">
            <a:avLst/>
          </a:prstGeom>
          <a:noFill/>
        </p:spPr>
        <p:txBody>
          <a:bodyPr wrap="square" rtlCol="0">
            <a:spAutoFit/>
          </a:bodyPr>
          <a:lstStyle/>
          <a:p>
            <a:r>
              <a:rPr lang="en-US" sz="3000" dirty="0">
                <a:solidFill>
                  <a:srgbClr val="00567D"/>
                </a:solidFill>
              </a:rPr>
              <a:t>Discuss the </a:t>
            </a:r>
            <a:r>
              <a:rPr lang="en-US" sz="3000" b="1" dirty="0">
                <a:solidFill>
                  <a:srgbClr val="00567D"/>
                </a:solidFill>
              </a:rPr>
              <a:t>interim measures </a:t>
            </a:r>
            <a:r>
              <a:rPr lang="en-US" sz="3000" dirty="0">
                <a:solidFill>
                  <a:srgbClr val="00567D"/>
                </a:solidFill>
              </a:rPr>
              <a:t>on page 30 and use the hierarchy of control strategies as a guide to determine corrective actions that will eliminate or reduce one of the hazardous conditions or unsafe behaviors identified on page 27. </a:t>
            </a:r>
            <a:endParaRPr lang="en-US" sz="2400" dirty="0">
              <a:solidFill>
                <a:srgbClr val="00567D"/>
              </a:solidFill>
            </a:endParaRPr>
          </a:p>
        </p:txBody>
      </p:sp>
      <p:sp>
        <p:nvSpPr>
          <p:cNvPr id="5" name="TextBox 4">
            <a:extLst>
              <a:ext uri="{FF2B5EF4-FFF2-40B4-BE49-F238E27FC236}">
                <a16:creationId xmlns:a16="http://schemas.microsoft.com/office/drawing/2014/main" id="{E660CF63-C8A9-7106-ABD1-E5B26B4665C3}"/>
              </a:ext>
            </a:extLst>
          </p:cNvPr>
          <p:cNvSpPr txBox="1"/>
          <p:nvPr/>
        </p:nvSpPr>
        <p:spPr>
          <a:xfrm>
            <a:off x="7384161" y="1857260"/>
            <a:ext cx="3127248" cy="400110"/>
          </a:xfrm>
          <a:prstGeom prst="rect">
            <a:avLst/>
          </a:prstGeom>
          <a:noFill/>
        </p:spPr>
        <p:txBody>
          <a:bodyPr wrap="square" rtlCol="0">
            <a:spAutoFit/>
          </a:bodyPr>
          <a:lstStyle/>
          <a:p>
            <a:r>
              <a:rPr lang="en-US" sz="2000" b="1" dirty="0">
                <a:solidFill>
                  <a:srgbClr val="00567D"/>
                </a:solidFill>
              </a:rPr>
              <a:t>The Hierarchy of Controls</a:t>
            </a:r>
          </a:p>
        </p:txBody>
      </p:sp>
      <p:pic>
        <p:nvPicPr>
          <p:cNvPr id="8" name="Picture 7" descr="Hierarchy of Controls chart, (funnel shaped chart), ranking safeguards from least to most effective.">
            <a:extLst>
              <a:ext uri="{FF2B5EF4-FFF2-40B4-BE49-F238E27FC236}">
                <a16:creationId xmlns:a16="http://schemas.microsoft.com/office/drawing/2014/main" id="{B40FB11B-BC5A-32BB-533D-FC590695C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561" y="2236281"/>
            <a:ext cx="5723051" cy="3521297"/>
          </a:xfrm>
          <a:prstGeom prst="rect">
            <a:avLst/>
          </a:prstGeom>
        </p:spPr>
      </p:pic>
    </p:spTree>
    <p:extLst>
      <p:ext uri="{BB962C8B-B14F-4D97-AF65-F5344CB8AC3E}">
        <p14:creationId xmlns:p14="http://schemas.microsoft.com/office/powerpoint/2010/main" val="210565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46C75C-12F0-480C-9C37-07E5A7B335C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90"/>
            <a:ext cx="1091953" cy="6884190"/>
          </a:xfrm>
          <a:prstGeom prst="rect">
            <a:avLst/>
          </a:prstGeom>
        </p:spPr>
      </p:pic>
      <p:sp>
        <p:nvSpPr>
          <p:cNvPr id="6" name="Rectangle 5">
            <a:extLst>
              <a:ext uri="{FF2B5EF4-FFF2-40B4-BE49-F238E27FC236}">
                <a16:creationId xmlns:a16="http://schemas.microsoft.com/office/drawing/2014/main" id="{2A45F8F1-C9A7-42B6-BB1A-41627145F1C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pic>
        <p:nvPicPr>
          <p:cNvPr id="11" name="Picture 10">
            <a:extLst>
              <a:ext uri="{FF2B5EF4-FFF2-40B4-BE49-F238E27FC236}">
                <a16:creationId xmlns:a16="http://schemas.microsoft.com/office/drawing/2014/main" id="{D926DCF3-A656-30AC-A256-4C73ED4418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23" y="218087"/>
            <a:ext cx="986814" cy="546635"/>
          </a:xfrm>
          <a:prstGeom prst="rect">
            <a:avLst/>
          </a:prstGeom>
        </p:spPr>
      </p:pic>
      <p:sp>
        <p:nvSpPr>
          <p:cNvPr id="5" name="Slide Number Placeholder 4" descr="Oregon OSHA Logo">
            <a:extLst>
              <a:ext uri="{FF2B5EF4-FFF2-40B4-BE49-F238E27FC236}">
                <a16:creationId xmlns:a16="http://schemas.microsoft.com/office/drawing/2014/main" id="{707FF94A-E70C-3A0B-9340-2BFB24612FA9}"/>
              </a:ext>
            </a:extLst>
          </p:cNvPr>
          <p:cNvSpPr>
            <a:spLocks noGrp="1"/>
          </p:cNvSpPr>
          <p:nvPr>
            <p:ph type="sldNum" sz="quarter" idx="12"/>
          </p:nvPr>
        </p:nvSpPr>
        <p:spPr/>
        <p:txBody>
          <a:bodyPr/>
          <a:lstStyle/>
          <a:p>
            <a:fld id="{99562CDD-8BC9-4CF6-AA03-D93997F55C9A}" type="slidenum">
              <a:rPr lang="en-US" smtClean="0"/>
              <a:pPr/>
              <a:t>3</a:t>
            </a:fld>
            <a:endParaRPr lang="en-US" dirty="0"/>
          </a:p>
        </p:txBody>
      </p:sp>
      <p:sp>
        <p:nvSpPr>
          <p:cNvPr id="9" name="Title 8" descr="Slide Title">
            <a:extLst>
              <a:ext uri="{FF2B5EF4-FFF2-40B4-BE49-F238E27FC236}">
                <a16:creationId xmlns:a16="http://schemas.microsoft.com/office/drawing/2014/main" id="{77D61C59-AA2E-4B41-9E1C-C1AF1DC66164}"/>
              </a:ext>
            </a:extLst>
          </p:cNvPr>
          <p:cNvSpPr txBox="1">
            <a:spLocks noGrp="1"/>
          </p:cNvSpPr>
          <p:nvPr>
            <p:ph type="title" idx="4294967295"/>
          </p:nvPr>
        </p:nvSpPr>
        <p:spPr>
          <a:xfrm>
            <a:off x="1513323" y="491405"/>
            <a:ext cx="1048273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Contact us</a:t>
            </a:r>
            <a:endParaRPr kumimoji="0" lang="en-US" sz="4000" b="0" i="0" u="none" strike="noStrike" kern="1200" cap="none" spc="0" normalizeH="0" baseline="0" noProof="0" dirty="0">
              <a:ln>
                <a:noFill/>
              </a:ln>
              <a:solidFill>
                <a:schemeClr val="tx1"/>
              </a:solidFill>
              <a:effectLst/>
              <a:uLnTx/>
              <a:uFillTx/>
              <a:latin typeface="+mn-lt"/>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7A5541AA-0630-4F60-A448-A1DAF1974BFA}"/>
              </a:ext>
            </a:extLst>
          </p:cNvPr>
          <p:cNvSpPr txBox="1"/>
          <p:nvPr/>
        </p:nvSpPr>
        <p:spPr>
          <a:xfrm>
            <a:off x="1513323" y="1814844"/>
            <a:ext cx="5323706" cy="4739759"/>
          </a:xfrm>
          <a:prstGeom prst="rect">
            <a:avLst/>
          </a:prstGeom>
          <a:noFill/>
        </p:spPr>
        <p:txBody>
          <a:bodyPr wrap="square" rtlCol="0">
            <a:spAutoFit/>
          </a:bodyPr>
          <a:lstStyle/>
          <a:p>
            <a:r>
              <a:rPr lang="en-US" sz="3000" b="1" dirty="0">
                <a:solidFill>
                  <a:srgbClr val="00567D"/>
                </a:solidFill>
              </a:rPr>
              <a:t>Field Offices</a:t>
            </a:r>
            <a:r>
              <a:rPr lang="en-US" sz="3000" dirty="0">
                <a:solidFill>
                  <a:srgbClr val="00567D"/>
                </a:solidFill>
              </a:rPr>
              <a:t>:</a:t>
            </a:r>
          </a:p>
          <a:p>
            <a:r>
              <a:rPr lang="en-US" sz="3000" dirty="0">
                <a:solidFill>
                  <a:srgbClr val="00567D"/>
                </a:solidFill>
              </a:rPr>
              <a:t>Portland		503-229-6193</a:t>
            </a:r>
          </a:p>
          <a:p>
            <a:r>
              <a:rPr lang="en-US" sz="3000" dirty="0">
                <a:solidFill>
                  <a:srgbClr val="00567D"/>
                </a:solidFill>
              </a:rPr>
              <a:t>Salem		503-373-7819</a:t>
            </a:r>
          </a:p>
          <a:p>
            <a:r>
              <a:rPr lang="en-US" sz="3000" dirty="0">
                <a:solidFill>
                  <a:srgbClr val="00567D"/>
                </a:solidFill>
              </a:rPr>
              <a:t>Eugene		541-686-7913</a:t>
            </a:r>
          </a:p>
          <a:p>
            <a:r>
              <a:rPr lang="en-US" sz="3000" dirty="0">
                <a:solidFill>
                  <a:srgbClr val="00567D"/>
                </a:solidFill>
              </a:rPr>
              <a:t>Medford		541-776-6016</a:t>
            </a:r>
          </a:p>
          <a:p>
            <a:r>
              <a:rPr lang="en-US" sz="3000" dirty="0">
                <a:solidFill>
                  <a:srgbClr val="00567D"/>
                </a:solidFill>
              </a:rPr>
              <a:t>Bend			541-388-6068</a:t>
            </a:r>
          </a:p>
          <a:p>
            <a:r>
              <a:rPr lang="en-US" sz="3000" dirty="0">
                <a:solidFill>
                  <a:srgbClr val="00567D"/>
                </a:solidFill>
              </a:rPr>
              <a:t>Pendleton 		541-276-2353</a:t>
            </a:r>
          </a:p>
          <a:p>
            <a:endParaRPr lang="en-US" sz="3000" dirty="0">
              <a:solidFill>
                <a:srgbClr val="00567D"/>
              </a:solidFill>
            </a:endParaRPr>
          </a:p>
          <a:p>
            <a:r>
              <a:rPr lang="en-US" sz="3000" dirty="0">
                <a:solidFill>
                  <a:srgbClr val="00567D"/>
                </a:solidFill>
              </a:rPr>
              <a:t> </a:t>
            </a:r>
          </a:p>
          <a:p>
            <a:endParaRPr lang="en-US" sz="3200" dirty="0">
              <a:solidFill>
                <a:srgbClr val="00567D"/>
              </a:solidFill>
            </a:endParaRPr>
          </a:p>
        </p:txBody>
      </p:sp>
      <p:sp>
        <p:nvSpPr>
          <p:cNvPr id="4" name="TextBox 3">
            <a:extLst>
              <a:ext uri="{FF2B5EF4-FFF2-40B4-BE49-F238E27FC236}">
                <a16:creationId xmlns:a16="http://schemas.microsoft.com/office/drawing/2014/main" id="{661C5FED-C294-3489-0A20-E384144B5908}"/>
              </a:ext>
            </a:extLst>
          </p:cNvPr>
          <p:cNvSpPr txBox="1"/>
          <p:nvPr/>
        </p:nvSpPr>
        <p:spPr>
          <a:xfrm>
            <a:off x="7258399" y="2336299"/>
            <a:ext cx="4595243" cy="2862322"/>
          </a:xfrm>
          <a:prstGeom prst="rect">
            <a:avLst/>
          </a:prstGeom>
          <a:noFill/>
        </p:spPr>
        <p:txBody>
          <a:bodyPr wrap="square" rtlCol="0">
            <a:spAutoFit/>
          </a:bodyPr>
          <a:lstStyle/>
          <a:p>
            <a:r>
              <a:rPr lang="en-US" sz="3000" b="1" dirty="0">
                <a:solidFill>
                  <a:srgbClr val="00567D"/>
                </a:solidFill>
              </a:rPr>
              <a:t>Salem Central</a:t>
            </a:r>
            <a:endParaRPr lang="en-US" sz="3000" dirty="0">
              <a:solidFill>
                <a:srgbClr val="00567D"/>
              </a:solidFill>
            </a:endParaRPr>
          </a:p>
          <a:p>
            <a:r>
              <a:rPr lang="en-US" sz="3000" dirty="0">
                <a:solidFill>
                  <a:srgbClr val="00567D"/>
                </a:solidFill>
              </a:rPr>
              <a:t>Toll Free English:	</a:t>
            </a:r>
          </a:p>
          <a:p>
            <a:r>
              <a:rPr lang="en-US" sz="3000" dirty="0">
                <a:solidFill>
                  <a:srgbClr val="00567D"/>
                </a:solidFill>
              </a:rPr>
              <a:t>800-922-2689</a:t>
            </a:r>
          </a:p>
          <a:p>
            <a:endParaRPr lang="en-US" sz="3000" dirty="0">
              <a:solidFill>
                <a:srgbClr val="00567D"/>
              </a:solidFill>
            </a:endParaRPr>
          </a:p>
          <a:p>
            <a:r>
              <a:rPr lang="en-US" sz="3000" dirty="0">
                <a:solidFill>
                  <a:srgbClr val="00567D"/>
                </a:solidFill>
              </a:rPr>
              <a:t>Toll Free Spanish:	</a:t>
            </a:r>
          </a:p>
          <a:p>
            <a:r>
              <a:rPr lang="en-US" sz="3000" dirty="0">
                <a:solidFill>
                  <a:srgbClr val="00567D"/>
                </a:solidFill>
              </a:rPr>
              <a:t>800-843-8086</a:t>
            </a:r>
            <a:endParaRPr lang="en-US" sz="3000" dirty="0"/>
          </a:p>
        </p:txBody>
      </p:sp>
      <p:sp>
        <p:nvSpPr>
          <p:cNvPr id="3" name="TextBox 2">
            <a:extLst>
              <a:ext uri="{FF2B5EF4-FFF2-40B4-BE49-F238E27FC236}">
                <a16:creationId xmlns:a16="http://schemas.microsoft.com/office/drawing/2014/main" id="{19E1EA25-9DC0-5B91-77A7-FCD6406F22E9}"/>
              </a:ext>
            </a:extLst>
          </p:cNvPr>
          <p:cNvSpPr txBox="1"/>
          <p:nvPr/>
        </p:nvSpPr>
        <p:spPr>
          <a:xfrm>
            <a:off x="1174660" y="5535598"/>
            <a:ext cx="4921340" cy="830997"/>
          </a:xfrm>
          <a:prstGeom prst="rect">
            <a:avLst/>
          </a:prstGeom>
          <a:noFill/>
        </p:spPr>
        <p:txBody>
          <a:bodyPr wrap="square" rtlCol="0">
            <a:spAutoFit/>
          </a:bodyPr>
          <a:lstStyle/>
          <a:p>
            <a:pPr algn="ctr"/>
            <a:r>
              <a:rPr lang="en-US" sz="3000" b="1" dirty="0">
                <a:solidFill>
                  <a:srgbClr val="00567D"/>
                </a:solidFill>
              </a:rPr>
              <a:t>Website</a:t>
            </a:r>
            <a:r>
              <a:rPr lang="en-US" sz="3000" dirty="0">
                <a:solidFill>
                  <a:srgbClr val="00567D"/>
                </a:solidFill>
              </a:rPr>
              <a:t>: </a:t>
            </a:r>
            <a:r>
              <a:rPr lang="en-US" sz="3000" u="sng" dirty="0">
                <a:solidFill>
                  <a:srgbClr val="00567D"/>
                </a:solidFill>
                <a:hlinkClick r:id="rId5">
                  <a:extLst>
                    <a:ext uri="{A12FA001-AC4F-418D-AE19-62706E023703}">
                      <ahyp:hlinkClr xmlns:ahyp="http://schemas.microsoft.com/office/drawing/2018/hyperlinkcolor" val="tx"/>
                    </a:ext>
                  </a:extLst>
                </a:hlinkClick>
              </a:rPr>
              <a:t>osha.oregon.gov</a:t>
            </a:r>
            <a:endParaRPr lang="en-US" sz="3000" dirty="0">
              <a:solidFill>
                <a:srgbClr val="00567D"/>
              </a:solidFill>
              <a:hlinkClick r:id="rId4"/>
            </a:endParaRPr>
          </a:p>
          <a:p>
            <a:endParaRPr lang="en-US" dirty="0"/>
          </a:p>
        </p:txBody>
      </p:sp>
      <p:cxnSp>
        <p:nvCxnSpPr>
          <p:cNvPr id="7" name="Straight Connector 6">
            <a:extLst>
              <a:ext uri="{FF2B5EF4-FFF2-40B4-BE49-F238E27FC236}">
                <a16:creationId xmlns:a16="http://schemas.microsoft.com/office/drawing/2014/main" id="{1CB2F0F4-98D8-843B-C4D1-E3D361467172}"/>
              </a:ext>
              <a:ext uri="{C183D7F6-B498-43B3-948B-1728B52AA6E4}">
                <adec:decorative xmlns:adec="http://schemas.microsoft.com/office/drawing/2017/decorative" val="1"/>
              </a:ext>
            </a:extLst>
          </p:cNvPr>
          <p:cNvCxnSpPr/>
          <p:nvPr/>
        </p:nvCxnSpPr>
        <p:spPr>
          <a:xfrm>
            <a:off x="6912528" y="2231472"/>
            <a:ext cx="0" cy="2811685"/>
          </a:xfrm>
          <a:prstGeom prst="line">
            <a:avLst/>
          </a:prstGeom>
          <a:ln>
            <a:solidFill>
              <a:srgbClr val="0056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40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121C-EFED-98D9-AACE-5E18945876B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807CA4F-0075-FAFC-62FE-735B8EC16B1A}"/>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C2956936-5C95-71C1-16FC-40DA42ABA38E}"/>
              </a:ext>
            </a:extLst>
          </p:cNvPr>
          <p:cNvSpPr>
            <a:spLocks noGrp="1"/>
          </p:cNvSpPr>
          <p:nvPr>
            <p:ph type="sldNum" sz="quarter" idx="12"/>
          </p:nvPr>
        </p:nvSpPr>
        <p:spPr/>
        <p:txBody>
          <a:bodyPr/>
          <a:lstStyle/>
          <a:p>
            <a:fld id="{99562CDD-8BC9-4CF6-AA03-D93997F55C9A}" type="slidenum">
              <a:rPr lang="en-US" smtClean="0"/>
              <a:pPr/>
              <a:t>30</a:t>
            </a:fld>
            <a:endParaRPr lang="en-US" dirty="0"/>
          </a:p>
        </p:txBody>
      </p:sp>
      <p:sp>
        <p:nvSpPr>
          <p:cNvPr id="2" name="Footer Placeholder 1" descr="workbook page number">
            <a:extLst>
              <a:ext uri="{FF2B5EF4-FFF2-40B4-BE49-F238E27FC236}">
                <a16:creationId xmlns:a16="http://schemas.microsoft.com/office/drawing/2014/main" id="{491C7BB1-D005-7B89-FBBF-2B89D244A0A2}"/>
              </a:ext>
            </a:extLst>
          </p:cNvPr>
          <p:cNvSpPr>
            <a:spLocks noGrp="1"/>
          </p:cNvSpPr>
          <p:nvPr>
            <p:ph type="ftr" sz="quarter" idx="11"/>
          </p:nvPr>
        </p:nvSpPr>
        <p:spPr/>
        <p:txBody>
          <a:bodyPr/>
          <a:lstStyle/>
          <a:p>
            <a:pPr algn="l"/>
            <a:r>
              <a:rPr lang="en-US" dirty="0"/>
              <a:t>Workbook Page #31</a:t>
            </a:r>
          </a:p>
        </p:txBody>
      </p:sp>
      <p:sp>
        <p:nvSpPr>
          <p:cNvPr id="9" name="Title 8">
            <a:extLst>
              <a:ext uri="{FF2B5EF4-FFF2-40B4-BE49-F238E27FC236}">
                <a16:creationId xmlns:a16="http://schemas.microsoft.com/office/drawing/2014/main" id="{16BA245C-0C64-E7FF-992E-3946CF732401}"/>
              </a:ext>
            </a:extLst>
          </p:cNvPr>
          <p:cNvSpPr txBox="1">
            <a:spLocks noGrp="1"/>
          </p:cNvSpPr>
          <p:nvPr>
            <p:ph type="title" idx="4294967295"/>
          </p:nvPr>
        </p:nvSpPr>
        <p:spPr>
          <a:xfrm>
            <a:off x="1218048" y="218087"/>
            <a:ext cx="9373752" cy="938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Improvement strategies to fix the system</a:t>
            </a:r>
            <a:br>
              <a:rPr kumimoji="0" lang="en-US" sz="3000" i="0" u="none" strike="noStrike" kern="1200" cap="none" spc="0" normalizeH="0" baseline="0" noProof="0" dirty="0">
                <a:ln>
                  <a:noFill/>
                </a:ln>
                <a:solidFill>
                  <a:srgbClr val="00567D"/>
                </a:solidFill>
                <a:effectLst/>
                <a:uLnTx/>
                <a:uFillTx/>
                <a:latin typeface="+mn-lt"/>
                <a:ea typeface="+mn-ea"/>
                <a:cs typeface="+mn-cs"/>
              </a:rPr>
            </a:b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F1B32ADD-EB7C-1410-FB5D-39225E937B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DEE8327E-D604-AD35-1507-DEBB0DF2CE4B}"/>
              </a:ext>
            </a:extLst>
          </p:cNvPr>
          <p:cNvSpPr txBox="1"/>
          <p:nvPr/>
        </p:nvSpPr>
        <p:spPr>
          <a:xfrm>
            <a:off x="1218048" y="1374721"/>
            <a:ext cx="5458977" cy="5093702"/>
          </a:xfrm>
          <a:prstGeom prst="rect">
            <a:avLst/>
          </a:prstGeom>
          <a:noFill/>
        </p:spPr>
        <p:txBody>
          <a:bodyPr wrap="square" rtlCol="0">
            <a:spAutoFit/>
          </a:bodyPr>
          <a:lstStyle/>
          <a:p>
            <a:r>
              <a:rPr lang="en-US" sz="2500" b="1" dirty="0">
                <a:solidFill>
                  <a:srgbClr val="00567D"/>
                </a:solidFill>
              </a:rPr>
              <a:t>Make improvements to policies, programs, plans, processes, and procedures in one or more of the following elements of the safety and health management system:</a:t>
            </a:r>
          </a:p>
          <a:p>
            <a:endParaRPr lang="en-US" sz="2500" b="1" dirty="0">
              <a:solidFill>
                <a:srgbClr val="00567D"/>
              </a:solidFill>
            </a:endParaRPr>
          </a:p>
          <a:p>
            <a:pPr marL="514350" indent="-514350">
              <a:buFont typeface="+mj-lt"/>
              <a:buAutoNum type="arabicPeriod"/>
            </a:pPr>
            <a:r>
              <a:rPr lang="en-US" sz="2500" dirty="0">
                <a:solidFill>
                  <a:srgbClr val="00567D"/>
                </a:solidFill>
              </a:rPr>
              <a:t>Management commitment</a:t>
            </a:r>
          </a:p>
          <a:p>
            <a:pPr marL="514350" indent="-514350">
              <a:buFont typeface="+mj-lt"/>
              <a:buAutoNum type="arabicPeriod"/>
            </a:pPr>
            <a:r>
              <a:rPr lang="en-US" sz="2500" dirty="0">
                <a:solidFill>
                  <a:srgbClr val="00567D"/>
                </a:solidFill>
              </a:rPr>
              <a:t>Accountability</a:t>
            </a:r>
          </a:p>
          <a:p>
            <a:pPr marL="514350" indent="-514350">
              <a:buFont typeface="+mj-lt"/>
              <a:buAutoNum type="arabicPeriod"/>
            </a:pPr>
            <a:r>
              <a:rPr lang="en-US" sz="2500" dirty="0">
                <a:solidFill>
                  <a:srgbClr val="00567D"/>
                </a:solidFill>
              </a:rPr>
              <a:t>Employee involvement</a:t>
            </a:r>
          </a:p>
          <a:p>
            <a:pPr marL="514350" indent="-514350">
              <a:buFont typeface="+mj-lt"/>
              <a:buAutoNum type="arabicPeriod"/>
            </a:pPr>
            <a:r>
              <a:rPr lang="en-US" sz="2500" dirty="0">
                <a:solidFill>
                  <a:srgbClr val="00567D"/>
                </a:solidFill>
              </a:rPr>
              <a:t>Hazard identification/control</a:t>
            </a:r>
          </a:p>
          <a:p>
            <a:pPr marL="514350" indent="-514350">
              <a:buFont typeface="+mj-lt"/>
              <a:buAutoNum type="arabicPeriod"/>
            </a:pPr>
            <a:r>
              <a:rPr lang="en-US" sz="2500" dirty="0">
                <a:solidFill>
                  <a:srgbClr val="00567D"/>
                </a:solidFill>
              </a:rPr>
              <a:t>Incident/accident analysis</a:t>
            </a:r>
          </a:p>
          <a:p>
            <a:pPr marL="514350" indent="-514350">
              <a:buFont typeface="+mj-lt"/>
              <a:buAutoNum type="arabicPeriod"/>
            </a:pPr>
            <a:r>
              <a:rPr lang="en-US" sz="2500" dirty="0">
                <a:solidFill>
                  <a:srgbClr val="00567D"/>
                </a:solidFill>
              </a:rPr>
              <a:t>Training</a:t>
            </a:r>
          </a:p>
          <a:p>
            <a:pPr marL="514350" indent="-514350">
              <a:buFont typeface="+mj-lt"/>
              <a:buAutoNum type="arabicPeriod"/>
            </a:pPr>
            <a:r>
              <a:rPr lang="en-US" sz="2500" dirty="0">
                <a:solidFill>
                  <a:srgbClr val="00567D"/>
                </a:solidFill>
              </a:rPr>
              <a:t>Evaluation</a:t>
            </a:r>
          </a:p>
        </p:txBody>
      </p:sp>
      <p:pic>
        <p:nvPicPr>
          <p:cNvPr id="10" name="Picture 9" descr="A worker sitting at a computer reading a document.&#10;&#10;">
            <a:extLst>
              <a:ext uri="{FF2B5EF4-FFF2-40B4-BE49-F238E27FC236}">
                <a16:creationId xmlns:a16="http://schemas.microsoft.com/office/drawing/2014/main" id="{A0D65A8D-F2E9-CB40-9B7B-73EB26248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049" y="1755776"/>
            <a:ext cx="5133975" cy="3778249"/>
          </a:xfrm>
          <a:prstGeom prst="rect">
            <a:avLst/>
          </a:prstGeom>
        </p:spPr>
      </p:pic>
    </p:spTree>
    <p:extLst>
      <p:ext uri="{BB962C8B-B14F-4D97-AF65-F5344CB8AC3E}">
        <p14:creationId xmlns:p14="http://schemas.microsoft.com/office/powerpoint/2010/main" val="2005591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4CB2D-6FF5-5A44-D3F2-A5FD2878E31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0D6FCB6-9044-B343-1365-EA54B69F5B9D}"/>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BFE70335-BA75-497B-C3D0-8488986D237E}"/>
              </a:ext>
            </a:extLst>
          </p:cNvPr>
          <p:cNvSpPr>
            <a:spLocks noGrp="1"/>
          </p:cNvSpPr>
          <p:nvPr>
            <p:ph type="sldNum" sz="quarter" idx="12"/>
          </p:nvPr>
        </p:nvSpPr>
        <p:spPr/>
        <p:txBody>
          <a:bodyPr/>
          <a:lstStyle/>
          <a:p>
            <a:fld id="{99562CDD-8BC9-4CF6-AA03-D93997F55C9A}" type="slidenum">
              <a:rPr lang="en-US" smtClean="0"/>
              <a:pPr/>
              <a:t>31</a:t>
            </a:fld>
            <a:endParaRPr lang="en-US" dirty="0"/>
          </a:p>
        </p:txBody>
      </p:sp>
      <p:sp>
        <p:nvSpPr>
          <p:cNvPr id="2" name="Footer Placeholder 1" descr="workbook page number">
            <a:extLst>
              <a:ext uri="{FF2B5EF4-FFF2-40B4-BE49-F238E27FC236}">
                <a16:creationId xmlns:a16="http://schemas.microsoft.com/office/drawing/2014/main" id="{FADD4E51-23D4-B5CD-5E49-EC883C01B463}"/>
              </a:ext>
            </a:extLst>
          </p:cNvPr>
          <p:cNvSpPr>
            <a:spLocks noGrp="1"/>
          </p:cNvSpPr>
          <p:nvPr>
            <p:ph type="ftr" sz="quarter" idx="11"/>
          </p:nvPr>
        </p:nvSpPr>
        <p:spPr/>
        <p:txBody>
          <a:bodyPr/>
          <a:lstStyle/>
          <a:p>
            <a:pPr algn="l"/>
            <a:r>
              <a:rPr lang="en-US" dirty="0"/>
              <a:t>Workbook Page #31</a:t>
            </a:r>
          </a:p>
        </p:txBody>
      </p:sp>
      <p:sp>
        <p:nvSpPr>
          <p:cNvPr id="9" name="Title 8">
            <a:extLst>
              <a:ext uri="{FF2B5EF4-FFF2-40B4-BE49-F238E27FC236}">
                <a16:creationId xmlns:a16="http://schemas.microsoft.com/office/drawing/2014/main" id="{FCED3607-18AB-37B4-4116-BA3946AC30C1}"/>
              </a:ext>
            </a:extLst>
          </p:cNvPr>
          <p:cNvSpPr txBox="1">
            <a:spLocks noGrp="1"/>
          </p:cNvSpPr>
          <p:nvPr>
            <p:ph type="title" idx="4294967295"/>
          </p:nvPr>
        </p:nvSpPr>
        <p:spPr>
          <a:xfrm>
            <a:off x="1218048" y="218087"/>
            <a:ext cx="9373752" cy="15542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Exercise: </a:t>
            </a:r>
            <a:br>
              <a:rPr kumimoji="0" lang="en-US" sz="4000" b="1" i="0" u="none" strike="noStrike" kern="1200" cap="none" spc="0" normalizeH="0" baseline="0" noProof="0" dirty="0">
                <a:ln>
                  <a:noFill/>
                </a:ln>
                <a:solidFill>
                  <a:srgbClr val="00567D"/>
                </a:solidFill>
                <a:effectLst/>
                <a:uLnTx/>
                <a:uFillTx/>
                <a:latin typeface="+mn-lt"/>
                <a:ea typeface="+mn-ea"/>
                <a:cs typeface="+mn-cs"/>
              </a:rPr>
            </a:br>
            <a:r>
              <a:rPr kumimoji="0" lang="en-US" sz="4000" b="1" i="0" u="none" strike="noStrike" kern="1200" cap="none" spc="0" normalizeH="0" baseline="0" noProof="0" dirty="0">
                <a:ln>
                  <a:noFill/>
                </a:ln>
                <a:solidFill>
                  <a:srgbClr val="00567D"/>
                </a:solidFill>
                <a:effectLst/>
                <a:uLnTx/>
                <a:uFillTx/>
                <a:latin typeface="+mn-lt"/>
                <a:ea typeface="+mn-ea"/>
                <a:cs typeface="+mn-cs"/>
              </a:rPr>
              <a:t>Fix the system….not the blame </a:t>
            </a:r>
            <a:r>
              <a:rPr kumimoji="0" lang="en-US" sz="3000" i="0" u="none" strike="noStrike" kern="1200" cap="none" spc="0" normalizeH="0" baseline="0" noProof="0" dirty="0">
                <a:ln>
                  <a:noFill/>
                </a:ln>
                <a:solidFill>
                  <a:srgbClr val="00567D"/>
                </a:solidFill>
                <a:effectLst/>
                <a:uLnTx/>
                <a:uFillTx/>
                <a:latin typeface="+mn-lt"/>
                <a:ea typeface="+mn-ea"/>
                <a:cs typeface="+mn-cs"/>
              </a:rPr>
              <a:t>(page 31)</a:t>
            </a:r>
            <a:br>
              <a:rPr kumimoji="0" lang="en-US" sz="3000" i="0" u="none" strike="noStrike" kern="1200" cap="none" spc="0" normalizeH="0" baseline="0" noProof="0" dirty="0">
                <a:ln>
                  <a:noFill/>
                </a:ln>
                <a:solidFill>
                  <a:srgbClr val="00567D"/>
                </a:solidFill>
                <a:effectLst/>
                <a:uLnTx/>
                <a:uFillTx/>
                <a:latin typeface="+mn-lt"/>
                <a:ea typeface="+mn-ea"/>
                <a:cs typeface="+mn-cs"/>
              </a:rPr>
            </a:br>
            <a:endParaRPr kumimoji="0" lang="en-US" sz="15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F139ECCE-C5D7-40B3-91C6-967B239C2F8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21DC1E67-811A-D0DE-AA0C-EA344416C904}"/>
              </a:ext>
            </a:extLst>
          </p:cNvPr>
          <p:cNvSpPr txBox="1"/>
          <p:nvPr/>
        </p:nvSpPr>
        <p:spPr>
          <a:xfrm>
            <a:off x="1218048" y="2136721"/>
            <a:ext cx="9373752" cy="1938992"/>
          </a:xfrm>
          <a:prstGeom prst="rect">
            <a:avLst/>
          </a:prstGeom>
          <a:noFill/>
        </p:spPr>
        <p:txBody>
          <a:bodyPr wrap="square" rtlCol="0">
            <a:spAutoFit/>
          </a:bodyPr>
          <a:lstStyle/>
          <a:p>
            <a:r>
              <a:rPr lang="en-US" sz="3000" dirty="0">
                <a:solidFill>
                  <a:srgbClr val="00567D"/>
                </a:solidFill>
              </a:rPr>
              <a:t>Develop and write a recommendation to improve one or more policies, plans, programs, processes, procedures, and practices identified as design weaknesses. This is to make sure the case study accident doesn’t reoccur.  </a:t>
            </a:r>
            <a:endParaRPr lang="en-US" sz="2400" dirty="0">
              <a:solidFill>
                <a:srgbClr val="00567D"/>
              </a:solidFill>
            </a:endParaRPr>
          </a:p>
        </p:txBody>
      </p:sp>
    </p:spTree>
    <p:extLst>
      <p:ext uri="{BB962C8B-B14F-4D97-AF65-F5344CB8AC3E}">
        <p14:creationId xmlns:p14="http://schemas.microsoft.com/office/powerpoint/2010/main" val="3907286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9159-3BA8-99B1-1633-63058128FDF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2410137-15CD-3455-C4FE-28D7F9B73AF3}"/>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C2E31EF9-0427-CE10-30A5-DCB5C9EC3510}"/>
              </a:ext>
            </a:extLst>
          </p:cNvPr>
          <p:cNvSpPr>
            <a:spLocks noGrp="1"/>
          </p:cNvSpPr>
          <p:nvPr>
            <p:ph type="sldNum" sz="quarter" idx="12"/>
          </p:nvPr>
        </p:nvSpPr>
        <p:spPr/>
        <p:txBody>
          <a:bodyPr/>
          <a:lstStyle/>
          <a:p>
            <a:fld id="{99562CDD-8BC9-4CF6-AA03-D93997F55C9A}" type="slidenum">
              <a:rPr lang="en-US" smtClean="0"/>
              <a:pPr/>
              <a:t>32</a:t>
            </a:fld>
            <a:endParaRPr lang="en-US" dirty="0"/>
          </a:p>
        </p:txBody>
      </p:sp>
      <p:sp>
        <p:nvSpPr>
          <p:cNvPr id="2" name="Footer Placeholder 1" descr="workbook page number">
            <a:extLst>
              <a:ext uri="{FF2B5EF4-FFF2-40B4-BE49-F238E27FC236}">
                <a16:creationId xmlns:a16="http://schemas.microsoft.com/office/drawing/2014/main" id="{9C890BCE-3A6C-348E-00FA-D4E960682BA1}"/>
              </a:ext>
            </a:extLst>
          </p:cNvPr>
          <p:cNvSpPr>
            <a:spLocks noGrp="1"/>
          </p:cNvSpPr>
          <p:nvPr>
            <p:ph type="ftr" sz="quarter" idx="11"/>
          </p:nvPr>
        </p:nvSpPr>
        <p:spPr/>
        <p:txBody>
          <a:bodyPr/>
          <a:lstStyle/>
          <a:p>
            <a:pPr algn="l"/>
            <a:r>
              <a:rPr lang="en-US" dirty="0"/>
              <a:t>Workbook Page #32</a:t>
            </a:r>
          </a:p>
        </p:txBody>
      </p:sp>
      <p:sp>
        <p:nvSpPr>
          <p:cNvPr id="9" name="Title 8">
            <a:extLst>
              <a:ext uri="{FF2B5EF4-FFF2-40B4-BE49-F238E27FC236}">
                <a16:creationId xmlns:a16="http://schemas.microsoft.com/office/drawing/2014/main" id="{2EC081BC-8E1F-E96E-F648-0E3BF77C585B}"/>
              </a:ext>
            </a:extLst>
          </p:cNvPr>
          <p:cNvSpPr txBox="1">
            <a:spLocks noGrp="1"/>
          </p:cNvSpPr>
          <p:nvPr>
            <p:ph type="title" idx="4294967295"/>
          </p:nvPr>
        </p:nvSpPr>
        <p:spPr>
          <a:xfrm>
            <a:off x="1246623" y="410779"/>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4000" b="1" dirty="0">
                <a:solidFill>
                  <a:srgbClr val="00567D"/>
                </a:solidFill>
                <a:latin typeface="+mn-lt"/>
              </a:rPr>
              <a:t>Step 6 – Writing the report</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26D06898-7B1F-DAC6-B5FE-DC8B369F7AF8}"/>
              </a:ext>
            </a:extLst>
          </p:cNvPr>
          <p:cNvSpPr txBox="1"/>
          <p:nvPr/>
        </p:nvSpPr>
        <p:spPr>
          <a:xfrm>
            <a:off x="1219201" y="1523079"/>
            <a:ext cx="4667250" cy="3354765"/>
          </a:xfrm>
          <a:prstGeom prst="rect">
            <a:avLst/>
          </a:prstGeom>
          <a:noFill/>
        </p:spPr>
        <p:txBody>
          <a:bodyPr wrap="square" rtlCol="0">
            <a:spAutoFit/>
          </a:bodyPr>
          <a:lstStyle/>
          <a:p>
            <a:r>
              <a:rPr lang="en-US" sz="3000" b="1" dirty="0">
                <a:solidFill>
                  <a:srgbClr val="00567D"/>
                </a:solidFill>
              </a:rPr>
              <a:t>Seven points:</a:t>
            </a:r>
          </a:p>
          <a:p>
            <a:pPr marL="457200" indent="-457200">
              <a:buFont typeface="+mj-lt"/>
              <a:buAutoNum type="arabicPeriod"/>
            </a:pPr>
            <a:r>
              <a:rPr lang="en-US" sz="2600" dirty="0">
                <a:solidFill>
                  <a:srgbClr val="00567D"/>
                </a:solidFill>
              </a:rPr>
              <a:t>Background</a:t>
            </a:r>
          </a:p>
          <a:p>
            <a:pPr marL="457200" indent="-457200">
              <a:buFont typeface="+mj-lt"/>
              <a:buAutoNum type="arabicPeriod"/>
            </a:pPr>
            <a:r>
              <a:rPr lang="en-US" sz="2600" dirty="0">
                <a:solidFill>
                  <a:srgbClr val="00567D"/>
                </a:solidFill>
              </a:rPr>
              <a:t>Description of the accident</a:t>
            </a:r>
          </a:p>
          <a:p>
            <a:pPr marL="457200" indent="-457200">
              <a:buFont typeface="+mj-lt"/>
              <a:buAutoNum type="arabicPeriod"/>
            </a:pPr>
            <a:r>
              <a:rPr lang="en-US" sz="2600" dirty="0">
                <a:solidFill>
                  <a:srgbClr val="00567D"/>
                </a:solidFill>
              </a:rPr>
              <a:t>Findings</a:t>
            </a:r>
          </a:p>
          <a:p>
            <a:pPr marL="457200" indent="-457200">
              <a:buFont typeface="+mj-lt"/>
              <a:buAutoNum type="arabicPeriod"/>
            </a:pPr>
            <a:r>
              <a:rPr lang="en-US" sz="2600" dirty="0">
                <a:solidFill>
                  <a:srgbClr val="00567D"/>
                </a:solidFill>
              </a:rPr>
              <a:t>Recommendations</a:t>
            </a:r>
          </a:p>
          <a:p>
            <a:pPr marL="457200" indent="-457200">
              <a:buFont typeface="+mj-lt"/>
              <a:buAutoNum type="arabicPeriod"/>
            </a:pPr>
            <a:r>
              <a:rPr lang="en-US" sz="2600" dirty="0">
                <a:solidFill>
                  <a:srgbClr val="00567D"/>
                </a:solidFill>
              </a:rPr>
              <a:t>Summary / Conclusion</a:t>
            </a:r>
          </a:p>
          <a:p>
            <a:pPr marL="457200" indent="-457200">
              <a:buFont typeface="+mj-lt"/>
              <a:buAutoNum type="arabicPeriod"/>
            </a:pPr>
            <a:r>
              <a:rPr lang="en-US" sz="2600" dirty="0">
                <a:solidFill>
                  <a:srgbClr val="00567D"/>
                </a:solidFill>
              </a:rPr>
              <a:t>Review and follow-up actions</a:t>
            </a:r>
          </a:p>
          <a:p>
            <a:pPr marL="457200" indent="-457200">
              <a:buFont typeface="+mj-lt"/>
              <a:buAutoNum type="arabicPeriod"/>
            </a:pPr>
            <a:r>
              <a:rPr lang="en-US" sz="2600" dirty="0">
                <a:solidFill>
                  <a:srgbClr val="00567D"/>
                </a:solidFill>
              </a:rPr>
              <a:t>Attachments</a:t>
            </a:r>
          </a:p>
        </p:txBody>
      </p:sp>
      <p:pic>
        <p:nvPicPr>
          <p:cNvPr id="4" name="Picture 3">
            <a:extLst>
              <a:ext uri="{FF2B5EF4-FFF2-40B4-BE49-F238E27FC236}">
                <a16:creationId xmlns:a16="http://schemas.microsoft.com/office/drawing/2014/main" id="{33BB81D1-3A56-C403-F4D4-BDA9DCC9C5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23" y="218087"/>
            <a:ext cx="986814" cy="546635"/>
          </a:xfrm>
          <a:prstGeom prst="rect">
            <a:avLst/>
          </a:prstGeom>
        </p:spPr>
      </p:pic>
      <p:pic>
        <p:nvPicPr>
          <p:cNvPr id="7" name="Picture 6" descr="image of an example accident investigation form.">
            <a:extLst>
              <a:ext uri="{FF2B5EF4-FFF2-40B4-BE49-F238E27FC236}">
                <a16:creationId xmlns:a16="http://schemas.microsoft.com/office/drawing/2014/main" id="{4292D084-5EDA-867A-3314-D3DDA6D4B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537" y="1184858"/>
            <a:ext cx="6522789" cy="4892092"/>
          </a:xfrm>
          <a:prstGeom prst="rect">
            <a:avLst/>
          </a:prstGeom>
        </p:spPr>
      </p:pic>
    </p:spTree>
    <p:extLst>
      <p:ext uri="{BB962C8B-B14F-4D97-AF65-F5344CB8AC3E}">
        <p14:creationId xmlns:p14="http://schemas.microsoft.com/office/powerpoint/2010/main" val="2135642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846B8-1677-E2E2-EBF6-C49253FA767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5745765-49AB-9189-BA67-BCB2D06FE44D}"/>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04A4FA00-F0E9-88E9-6615-6180AE115D5A}"/>
              </a:ext>
            </a:extLst>
          </p:cNvPr>
          <p:cNvSpPr>
            <a:spLocks noGrp="1"/>
          </p:cNvSpPr>
          <p:nvPr>
            <p:ph type="sldNum" sz="quarter" idx="12"/>
          </p:nvPr>
        </p:nvSpPr>
        <p:spPr/>
        <p:txBody>
          <a:bodyPr/>
          <a:lstStyle/>
          <a:p>
            <a:fld id="{99562CDD-8BC9-4CF6-AA03-D93997F55C9A}" type="slidenum">
              <a:rPr lang="en-US" smtClean="0"/>
              <a:pPr/>
              <a:t>33</a:t>
            </a:fld>
            <a:endParaRPr lang="en-US" dirty="0"/>
          </a:p>
        </p:txBody>
      </p:sp>
      <p:sp>
        <p:nvSpPr>
          <p:cNvPr id="2" name="Footer Placeholder 1" descr="workbook page number">
            <a:extLst>
              <a:ext uri="{FF2B5EF4-FFF2-40B4-BE49-F238E27FC236}">
                <a16:creationId xmlns:a16="http://schemas.microsoft.com/office/drawing/2014/main" id="{A56A7235-EFEE-1774-B772-15EC2F03CB82}"/>
              </a:ext>
            </a:extLst>
          </p:cNvPr>
          <p:cNvSpPr>
            <a:spLocks noGrp="1"/>
          </p:cNvSpPr>
          <p:nvPr>
            <p:ph type="ftr" sz="quarter" idx="11"/>
          </p:nvPr>
        </p:nvSpPr>
        <p:spPr/>
        <p:txBody>
          <a:bodyPr/>
          <a:lstStyle/>
          <a:p>
            <a:pPr algn="l"/>
            <a:r>
              <a:rPr lang="en-US" dirty="0"/>
              <a:t>Workbook Page #34</a:t>
            </a:r>
          </a:p>
        </p:txBody>
      </p:sp>
      <p:sp>
        <p:nvSpPr>
          <p:cNvPr id="8" name="Title 8">
            <a:extLst>
              <a:ext uri="{FF2B5EF4-FFF2-40B4-BE49-F238E27FC236}">
                <a16:creationId xmlns:a16="http://schemas.microsoft.com/office/drawing/2014/main" id="{31E97785-2267-D1A3-81CD-E39213F4E491}"/>
              </a:ext>
            </a:extLst>
          </p:cNvPr>
          <p:cNvSpPr txBox="1">
            <a:spLocks noGrp="1"/>
          </p:cNvSpPr>
          <p:nvPr>
            <p:ph type="title" idx="4294967295"/>
          </p:nvPr>
        </p:nvSpPr>
        <p:spPr>
          <a:xfrm>
            <a:off x="1246623" y="410779"/>
            <a:ext cx="889750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j-ea"/>
                <a:cs typeface="+mj-cs"/>
              </a:rPr>
              <a:t>Effective accident investigations</a:t>
            </a: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pic>
        <p:nvPicPr>
          <p:cNvPr id="4" name="Picture 3">
            <a:extLst>
              <a:ext uri="{FF2B5EF4-FFF2-40B4-BE49-F238E27FC236}">
                <a16:creationId xmlns:a16="http://schemas.microsoft.com/office/drawing/2014/main" id="{EE8F950B-022A-B8F4-2929-7455EB6D22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13" name="TextBox 12">
            <a:extLst>
              <a:ext uri="{FF2B5EF4-FFF2-40B4-BE49-F238E27FC236}">
                <a16:creationId xmlns:a16="http://schemas.microsoft.com/office/drawing/2014/main" id="{6600B749-AC4D-3BE6-55D5-BDD29C552C55}"/>
              </a:ext>
            </a:extLst>
          </p:cNvPr>
          <p:cNvSpPr txBox="1"/>
          <p:nvPr/>
        </p:nvSpPr>
        <p:spPr>
          <a:xfrm>
            <a:off x="1262128" y="1422707"/>
            <a:ext cx="5138672" cy="4493538"/>
          </a:xfrm>
          <a:prstGeom prst="rect">
            <a:avLst/>
          </a:prstGeom>
          <a:noFill/>
        </p:spPr>
        <p:txBody>
          <a:bodyPr wrap="square" rtlCol="0">
            <a:spAutoFit/>
          </a:bodyPr>
          <a:lstStyle/>
          <a:p>
            <a:r>
              <a:rPr lang="en-US" sz="2600" dirty="0">
                <a:solidFill>
                  <a:srgbClr val="00567D"/>
                </a:solidFill>
              </a:rPr>
              <a:t>The report is an open document until all actions are complete. </a:t>
            </a:r>
          </a:p>
          <a:p>
            <a:endParaRPr lang="en-US" sz="2600" dirty="0">
              <a:solidFill>
                <a:srgbClr val="00567D"/>
              </a:solidFill>
            </a:endParaRPr>
          </a:p>
          <a:p>
            <a:r>
              <a:rPr lang="en-US" sz="2600" dirty="0">
                <a:solidFill>
                  <a:srgbClr val="00567D"/>
                </a:solidFill>
              </a:rPr>
              <a:t>For an accident investigation to be effective, management must:</a:t>
            </a:r>
            <a:br>
              <a:rPr lang="en-US" sz="2600" dirty="0">
                <a:solidFill>
                  <a:srgbClr val="00567D"/>
                </a:solidFill>
              </a:rPr>
            </a:br>
            <a:endParaRPr lang="en-US" sz="2600" dirty="0">
              <a:solidFill>
                <a:srgbClr val="00567D"/>
              </a:solidFill>
            </a:endParaRPr>
          </a:p>
          <a:p>
            <a:pPr marL="457200" indent="-457200">
              <a:buFont typeface="Arial" panose="020B0604020202020204" pitchFamily="34" charset="0"/>
              <a:buChar char="•"/>
            </a:pPr>
            <a:r>
              <a:rPr lang="en-US" sz="2600" b="1" dirty="0">
                <a:solidFill>
                  <a:srgbClr val="00567D"/>
                </a:solidFill>
              </a:rPr>
              <a:t>Consider</a:t>
            </a:r>
            <a:r>
              <a:rPr lang="en-US" sz="2600" dirty="0">
                <a:solidFill>
                  <a:srgbClr val="00567D"/>
                </a:solidFill>
              </a:rPr>
              <a:t> the findings</a:t>
            </a:r>
          </a:p>
          <a:p>
            <a:pPr marL="457200" indent="-457200">
              <a:buFont typeface="Arial" panose="020B0604020202020204" pitchFamily="34" charset="0"/>
              <a:buChar char="•"/>
            </a:pPr>
            <a:r>
              <a:rPr lang="en-US" sz="2600" dirty="0">
                <a:solidFill>
                  <a:srgbClr val="00567D"/>
                </a:solidFill>
              </a:rPr>
              <a:t>Develop a </a:t>
            </a:r>
            <a:r>
              <a:rPr lang="en-US" sz="2600" b="1" dirty="0">
                <a:solidFill>
                  <a:srgbClr val="00567D"/>
                </a:solidFill>
              </a:rPr>
              <a:t>plan</a:t>
            </a:r>
            <a:r>
              <a:rPr lang="en-US" sz="2600" dirty="0">
                <a:solidFill>
                  <a:srgbClr val="00567D"/>
                </a:solidFill>
              </a:rPr>
              <a:t> for corrective action and system improvements</a:t>
            </a:r>
          </a:p>
          <a:p>
            <a:pPr marL="457200" indent="-457200">
              <a:buFont typeface="Arial" panose="020B0604020202020204" pitchFamily="34" charset="0"/>
              <a:buChar char="•"/>
            </a:pPr>
            <a:r>
              <a:rPr lang="en-US" sz="2600" b="1" dirty="0">
                <a:solidFill>
                  <a:srgbClr val="00567D"/>
                </a:solidFill>
              </a:rPr>
              <a:t>Evaluate</a:t>
            </a:r>
            <a:r>
              <a:rPr lang="en-US" sz="2600" dirty="0">
                <a:solidFill>
                  <a:srgbClr val="00567D"/>
                </a:solidFill>
              </a:rPr>
              <a:t> the plan periodically to maintain an effective program</a:t>
            </a:r>
          </a:p>
        </p:txBody>
      </p:sp>
      <p:pic>
        <p:nvPicPr>
          <p:cNvPr id="7" name="Picture 6" descr="Diagram of the fish bone analysis method.">
            <a:extLst>
              <a:ext uri="{FF2B5EF4-FFF2-40B4-BE49-F238E27FC236}">
                <a16:creationId xmlns:a16="http://schemas.microsoft.com/office/drawing/2014/main" id="{0260CC85-3A35-A1FB-3507-AAB7FC23A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4231" y="1444679"/>
            <a:ext cx="5533944" cy="3689296"/>
          </a:xfrm>
          <a:prstGeom prst="rect">
            <a:avLst/>
          </a:prstGeom>
        </p:spPr>
      </p:pic>
    </p:spTree>
    <p:extLst>
      <p:ext uri="{BB962C8B-B14F-4D97-AF65-F5344CB8AC3E}">
        <p14:creationId xmlns:p14="http://schemas.microsoft.com/office/powerpoint/2010/main" val="2034676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46C75C-12F0-480C-9C37-07E5A7B335C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90"/>
            <a:ext cx="1091953" cy="6884190"/>
          </a:xfrm>
          <a:prstGeom prst="rect">
            <a:avLst/>
          </a:prstGeom>
        </p:spPr>
      </p:pic>
      <p:sp>
        <p:nvSpPr>
          <p:cNvPr id="6" name="Rectangle 5">
            <a:extLst>
              <a:ext uri="{FF2B5EF4-FFF2-40B4-BE49-F238E27FC236}">
                <a16:creationId xmlns:a16="http://schemas.microsoft.com/office/drawing/2014/main" id="{2A45F8F1-C9A7-42B6-BB1A-41627145F1C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CD162E49-089D-F5CF-329B-2911DB4F16DF}"/>
              </a:ext>
            </a:extLst>
          </p:cNvPr>
          <p:cNvSpPr>
            <a:spLocks noGrp="1"/>
          </p:cNvSpPr>
          <p:nvPr>
            <p:ph type="sldNum" sz="quarter" idx="12"/>
          </p:nvPr>
        </p:nvSpPr>
        <p:spPr/>
        <p:txBody>
          <a:bodyPr/>
          <a:lstStyle/>
          <a:p>
            <a:fld id="{99562CDD-8BC9-4CF6-AA03-D93997F55C9A}" type="slidenum">
              <a:rPr lang="en-US" smtClean="0"/>
              <a:pPr/>
              <a:t>34</a:t>
            </a:fld>
            <a:endParaRPr lang="en-US" dirty="0"/>
          </a:p>
        </p:txBody>
      </p:sp>
      <p:sp>
        <p:nvSpPr>
          <p:cNvPr id="9" name="Title 8" descr="Slide Title">
            <a:extLst>
              <a:ext uri="{FF2B5EF4-FFF2-40B4-BE49-F238E27FC236}">
                <a16:creationId xmlns:a16="http://schemas.microsoft.com/office/drawing/2014/main" id="{77D61C59-AA2E-4B41-9E1C-C1AF1DC66164}"/>
              </a:ext>
            </a:extLst>
          </p:cNvPr>
          <p:cNvSpPr txBox="1">
            <a:spLocks noGrp="1"/>
          </p:cNvSpPr>
          <p:nvPr>
            <p:ph type="title" idx="4294967295"/>
          </p:nvPr>
        </p:nvSpPr>
        <p:spPr>
          <a:xfrm>
            <a:off x="1513323" y="491405"/>
            <a:ext cx="1048273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Additional Educational Resources</a:t>
            </a:r>
            <a:endParaRPr kumimoji="0" lang="en-US" sz="4000" b="0" i="0" u="none" strike="noStrike" kern="1200" cap="none" spc="0" normalizeH="0" baseline="0" noProof="0" dirty="0">
              <a:ln>
                <a:noFill/>
              </a:ln>
              <a:solidFill>
                <a:schemeClr val="tx1"/>
              </a:solidFill>
              <a:effectLst/>
              <a:uLnTx/>
              <a:uFillTx/>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7A5541AA-0630-4F60-A448-A1DAF1974BFA}"/>
              </a:ext>
            </a:extLst>
          </p:cNvPr>
          <p:cNvSpPr txBox="1"/>
          <p:nvPr/>
        </p:nvSpPr>
        <p:spPr>
          <a:xfrm>
            <a:off x="1513322" y="1814844"/>
            <a:ext cx="10482729" cy="4278094"/>
          </a:xfrm>
          <a:prstGeom prst="rect">
            <a:avLst/>
          </a:prstGeom>
          <a:noFill/>
        </p:spPr>
        <p:txBody>
          <a:bodyPr wrap="square" rtlCol="0">
            <a:spAutoFit/>
          </a:bodyPr>
          <a:lstStyle/>
          <a:p>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4" tooltip="Link to Oregon OSHA YouTube Channel">
                  <a:extLst>
                    <a:ext uri="{A12FA001-AC4F-418D-AE19-62706E023703}">
                      <ahyp:hlinkClr xmlns:ahyp="http://schemas.microsoft.com/office/drawing/2018/hyperlinkcolor" val="tx"/>
                    </a:ext>
                  </a:extLst>
                </a:hlinkClick>
              </a:rPr>
              <a:t>Oregon OSHA’s YouTube Channel</a:t>
            </a:r>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5" tooltip="Link to the A to Z topic index">
                  <a:extLst>
                    <a:ext uri="{A12FA001-AC4F-418D-AE19-62706E023703}">
                      <ahyp:hlinkClr xmlns:ahyp="http://schemas.microsoft.com/office/drawing/2018/hyperlinkcolor" val="tx"/>
                    </a:ext>
                  </a:extLst>
                </a:hlinkClick>
              </a:rPr>
              <a:t>A-Z Topic Index </a:t>
            </a:r>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6" tooltip="Link to Oregon OSHA Online Training Courses">
                  <a:extLst>
                    <a:ext uri="{A12FA001-AC4F-418D-AE19-62706E023703}">
                      <ahyp:hlinkClr xmlns:ahyp="http://schemas.microsoft.com/office/drawing/2018/hyperlinkcolor" val="tx"/>
                    </a:ext>
                  </a:extLst>
                </a:hlinkClick>
              </a:rPr>
              <a:t>Oregon OSHA Online Training Courses</a:t>
            </a:r>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7" tooltip="Link to PESO meaning English and Spanish">
                  <a:extLst>
                    <a:ext uri="{A12FA001-AC4F-418D-AE19-62706E023703}">
                      <ahyp:hlinkClr xmlns:ahyp="http://schemas.microsoft.com/office/drawing/2018/hyperlinkcolor" val="tx"/>
                    </a:ext>
                  </a:extLst>
                </a:hlinkClick>
              </a:rPr>
              <a:t>PESO – English to </a:t>
            </a:r>
            <a:r>
              <a:rPr lang="en-US" sz="3000" dirty="0" err="1">
                <a:solidFill>
                  <a:srgbClr val="00567D"/>
                </a:solidFill>
                <a:hlinkClick r:id="rId7" tooltip="Link to PESO meaning English and Spanish">
                  <a:extLst>
                    <a:ext uri="{A12FA001-AC4F-418D-AE19-62706E023703}">
                      <ahyp:hlinkClr xmlns:ahyp="http://schemas.microsoft.com/office/drawing/2018/hyperlinkcolor" val="tx"/>
                    </a:ext>
                  </a:extLst>
                </a:hlinkClick>
              </a:rPr>
              <a:t>Español</a:t>
            </a:r>
            <a:endParaRPr lang="en-US" sz="3000" dirty="0">
              <a:solidFill>
                <a:srgbClr val="00567D"/>
              </a:solidFill>
            </a:endParaRPr>
          </a:p>
          <a:p>
            <a:pPr marL="571500" indent="-571500">
              <a:buFont typeface="Arial" panose="020B0604020202020204" pitchFamily="34" charset="0"/>
              <a:buChar char="•"/>
            </a:pPr>
            <a:r>
              <a:rPr lang="en-US" sz="3000" dirty="0">
                <a:solidFill>
                  <a:srgbClr val="00567D"/>
                </a:solidFill>
                <a:hlinkClick r:id="rId8" tooltip="Link to Other Safety and Health Training Resources">
                  <a:extLst>
                    <a:ext uri="{A12FA001-AC4F-418D-AE19-62706E023703}">
                      <ahyp:hlinkClr xmlns:ahyp="http://schemas.microsoft.com/office/drawing/2018/hyperlinkcolor" val="tx"/>
                    </a:ext>
                  </a:extLst>
                </a:hlinkClick>
              </a:rPr>
              <a:t>Other Safety and Health Training Resources</a:t>
            </a:r>
            <a:endParaRPr lang="en-US" sz="3000" dirty="0">
              <a:solidFill>
                <a:srgbClr val="00567D"/>
              </a:solidFill>
            </a:endParaRPr>
          </a:p>
          <a:p>
            <a:pPr marL="571500" indent="-571500">
              <a:buFont typeface="Arial" panose="020B0604020202020204" pitchFamily="34" charset="0"/>
              <a:buChar char="•"/>
            </a:pPr>
            <a:endParaRPr lang="en-US" sz="3000" dirty="0">
              <a:solidFill>
                <a:srgbClr val="00567D"/>
              </a:solidFill>
            </a:endParaRPr>
          </a:p>
          <a:p>
            <a:r>
              <a:rPr lang="en-US" sz="3000" dirty="0">
                <a:solidFill>
                  <a:srgbClr val="00567D"/>
                </a:solidFill>
              </a:rPr>
              <a:t> </a:t>
            </a:r>
          </a:p>
          <a:p>
            <a:endParaRPr lang="en-US" sz="3200" dirty="0">
              <a:solidFill>
                <a:srgbClr val="00567D"/>
              </a:solidFill>
            </a:endParaRPr>
          </a:p>
        </p:txBody>
      </p:sp>
      <p:pic>
        <p:nvPicPr>
          <p:cNvPr id="4" name="Picture 3">
            <a:extLst>
              <a:ext uri="{FF2B5EF4-FFF2-40B4-BE49-F238E27FC236}">
                <a16:creationId xmlns:a16="http://schemas.microsoft.com/office/drawing/2014/main" id="{6CF49E48-4AF7-402C-2B6F-7B664E98F1E6}"/>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37323" y="218087"/>
            <a:ext cx="986814" cy="546635"/>
          </a:xfrm>
          <a:prstGeom prst="rect">
            <a:avLst/>
          </a:prstGeom>
        </p:spPr>
      </p:pic>
    </p:spTree>
    <p:extLst>
      <p:ext uri="{BB962C8B-B14F-4D97-AF65-F5344CB8AC3E}">
        <p14:creationId xmlns:p14="http://schemas.microsoft.com/office/powerpoint/2010/main" val="360839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46C75C-12F0-480C-9C37-07E5A7B335C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90"/>
            <a:ext cx="1091953" cy="6884190"/>
          </a:xfrm>
          <a:prstGeom prst="rect">
            <a:avLst/>
          </a:prstGeom>
        </p:spPr>
      </p:pic>
      <p:sp>
        <p:nvSpPr>
          <p:cNvPr id="6" name="Rectangle 5">
            <a:extLst>
              <a:ext uri="{FF2B5EF4-FFF2-40B4-BE49-F238E27FC236}">
                <a16:creationId xmlns:a16="http://schemas.microsoft.com/office/drawing/2014/main" id="{2A45F8F1-C9A7-42B6-BB1A-41627145F1C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8FDF5C75-9904-D964-9581-F2F80EE5BA53}"/>
              </a:ext>
            </a:extLst>
          </p:cNvPr>
          <p:cNvSpPr>
            <a:spLocks noGrp="1"/>
          </p:cNvSpPr>
          <p:nvPr>
            <p:ph type="sldNum" sz="quarter" idx="12"/>
          </p:nvPr>
        </p:nvSpPr>
        <p:spPr/>
        <p:txBody>
          <a:bodyPr/>
          <a:lstStyle/>
          <a:p>
            <a:fld id="{99562CDD-8BC9-4CF6-AA03-D93997F55C9A}" type="slidenum">
              <a:rPr lang="en-US" smtClean="0"/>
              <a:pPr/>
              <a:t>35</a:t>
            </a:fld>
            <a:endParaRPr lang="en-US" dirty="0"/>
          </a:p>
        </p:txBody>
      </p:sp>
      <p:sp>
        <p:nvSpPr>
          <p:cNvPr id="2" name="Footer Placeholder 1" descr="workbook page number">
            <a:extLst>
              <a:ext uri="{FF2B5EF4-FFF2-40B4-BE49-F238E27FC236}">
                <a16:creationId xmlns:a16="http://schemas.microsoft.com/office/drawing/2014/main" id="{3E687917-C857-1DD1-768D-93C938FA3428}"/>
              </a:ext>
            </a:extLst>
          </p:cNvPr>
          <p:cNvSpPr>
            <a:spLocks noGrp="1"/>
          </p:cNvSpPr>
          <p:nvPr>
            <p:ph type="ftr" sz="quarter" idx="11"/>
          </p:nvPr>
        </p:nvSpPr>
        <p:spPr/>
        <p:txBody>
          <a:bodyPr/>
          <a:lstStyle/>
          <a:p>
            <a:pPr algn="l"/>
            <a:r>
              <a:rPr lang="en-US" dirty="0"/>
              <a:t>Workbook Page #47</a:t>
            </a:r>
          </a:p>
        </p:txBody>
      </p:sp>
      <p:sp>
        <p:nvSpPr>
          <p:cNvPr id="9" name="Title 8" descr="Slide title">
            <a:extLst>
              <a:ext uri="{FF2B5EF4-FFF2-40B4-BE49-F238E27FC236}">
                <a16:creationId xmlns:a16="http://schemas.microsoft.com/office/drawing/2014/main" id="{77D61C59-AA2E-4B41-9E1C-C1AF1DC66164}"/>
              </a:ext>
            </a:extLst>
          </p:cNvPr>
          <p:cNvSpPr txBox="1">
            <a:spLocks noGrp="1"/>
          </p:cNvSpPr>
          <p:nvPr>
            <p:ph type="title" idx="4294967295"/>
          </p:nvPr>
        </p:nvSpPr>
        <p:spPr>
          <a:xfrm>
            <a:off x="1513323" y="415203"/>
            <a:ext cx="1048273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567D"/>
                </a:solidFill>
                <a:effectLst/>
                <a:uLnTx/>
                <a:uFillTx/>
                <a:latin typeface="+mn-lt"/>
                <a:ea typeface="+mn-ea"/>
                <a:cs typeface="+mn-cs"/>
              </a:rPr>
              <a:t>Need more information? Call your nearest Oregon OSHA Office</a:t>
            </a:r>
          </a:p>
        </p:txBody>
      </p:sp>
      <p:sp>
        <p:nvSpPr>
          <p:cNvPr id="11" name="TextBox 10">
            <a:extLst>
              <a:ext uri="{FF2B5EF4-FFF2-40B4-BE49-F238E27FC236}">
                <a16:creationId xmlns:a16="http://schemas.microsoft.com/office/drawing/2014/main" id="{16837C52-2DE8-BC4D-0CD8-10BCD76F1731}"/>
              </a:ext>
            </a:extLst>
          </p:cNvPr>
          <p:cNvSpPr txBox="1"/>
          <p:nvPr/>
        </p:nvSpPr>
        <p:spPr>
          <a:xfrm>
            <a:off x="1314958" y="1635034"/>
            <a:ext cx="3118843" cy="2554545"/>
          </a:xfrm>
          <a:prstGeom prst="rect">
            <a:avLst/>
          </a:prstGeom>
          <a:noFill/>
          <a:ln w="19050">
            <a:solidFill>
              <a:srgbClr val="00567D"/>
            </a:solidFill>
          </a:ln>
        </p:spPr>
        <p:txBody>
          <a:bodyPr wrap="square">
            <a:spAutoFit/>
          </a:bodyPr>
          <a:lstStyle/>
          <a:p>
            <a:r>
              <a:rPr lang="en-US" sz="2000" b="1" dirty="0">
                <a:solidFill>
                  <a:srgbClr val="00567D"/>
                </a:solidFill>
              </a:rPr>
              <a:t>Salem Central Office</a:t>
            </a:r>
          </a:p>
          <a:p>
            <a:r>
              <a:rPr lang="en-US" sz="2000" dirty="0">
                <a:solidFill>
                  <a:srgbClr val="00567D"/>
                </a:solidFill>
              </a:rPr>
              <a:t>350 Winter St. NE</a:t>
            </a:r>
          </a:p>
          <a:p>
            <a:r>
              <a:rPr lang="en-US" sz="2000" dirty="0">
                <a:solidFill>
                  <a:srgbClr val="00567D"/>
                </a:solidFill>
              </a:rPr>
              <a:t>Salem, OR 97301-3882</a:t>
            </a:r>
          </a:p>
          <a:p>
            <a:r>
              <a:rPr lang="en-US" sz="2000" b="1" dirty="0">
                <a:solidFill>
                  <a:srgbClr val="00567D"/>
                </a:solidFill>
              </a:rPr>
              <a:t>Phone</a:t>
            </a:r>
            <a:r>
              <a:rPr lang="en-US" sz="2000" dirty="0">
                <a:solidFill>
                  <a:srgbClr val="00567D"/>
                </a:solidFill>
              </a:rPr>
              <a:t>: 503-378-3272</a:t>
            </a:r>
          </a:p>
          <a:p>
            <a:r>
              <a:rPr lang="en-US" sz="2000" b="1" dirty="0">
                <a:solidFill>
                  <a:srgbClr val="00567D"/>
                </a:solidFill>
              </a:rPr>
              <a:t>Toll-Free</a:t>
            </a:r>
            <a:r>
              <a:rPr lang="en-US" sz="2000" dirty="0">
                <a:solidFill>
                  <a:srgbClr val="00567D"/>
                </a:solidFill>
              </a:rPr>
              <a:t>: 800-922-2689</a:t>
            </a:r>
          </a:p>
          <a:p>
            <a:r>
              <a:rPr lang="en-US" sz="2000" b="1" dirty="0">
                <a:solidFill>
                  <a:srgbClr val="00567D"/>
                </a:solidFill>
              </a:rPr>
              <a:t>Fax</a:t>
            </a:r>
            <a:r>
              <a:rPr lang="en-US" sz="2000" dirty="0">
                <a:solidFill>
                  <a:srgbClr val="00567D"/>
                </a:solidFill>
              </a:rPr>
              <a:t>: 503-947-7461</a:t>
            </a:r>
          </a:p>
          <a:p>
            <a:r>
              <a:rPr lang="en-US" sz="2000" b="1" dirty="0" err="1">
                <a:solidFill>
                  <a:srgbClr val="00567D"/>
                </a:solidFill>
              </a:rPr>
              <a:t>en</a:t>
            </a:r>
            <a:r>
              <a:rPr lang="en-US" sz="2000" dirty="0">
                <a:solidFill>
                  <a:srgbClr val="00567D"/>
                </a:solidFill>
              </a:rPr>
              <a:t> </a:t>
            </a:r>
            <a:r>
              <a:rPr lang="en-US" sz="2000" b="1" dirty="0" err="1">
                <a:solidFill>
                  <a:srgbClr val="00567D"/>
                </a:solidFill>
              </a:rPr>
              <a:t>Español</a:t>
            </a:r>
            <a:r>
              <a:rPr lang="en-US" sz="2000" dirty="0">
                <a:solidFill>
                  <a:srgbClr val="00567D"/>
                </a:solidFill>
              </a:rPr>
              <a:t>: 800-843-8086</a:t>
            </a:r>
          </a:p>
          <a:p>
            <a:r>
              <a:rPr lang="en-US" sz="2000" b="1" dirty="0">
                <a:solidFill>
                  <a:srgbClr val="00567D"/>
                </a:solidFill>
              </a:rPr>
              <a:t>Website</a:t>
            </a:r>
            <a:r>
              <a:rPr lang="en-US" sz="2000" dirty="0">
                <a:solidFill>
                  <a:srgbClr val="00567D"/>
                </a:solidFill>
              </a:rPr>
              <a:t>: osha.oregon.gov</a:t>
            </a:r>
          </a:p>
        </p:txBody>
      </p:sp>
      <p:sp>
        <p:nvSpPr>
          <p:cNvPr id="5" name="TextBox 4">
            <a:extLst>
              <a:ext uri="{FF2B5EF4-FFF2-40B4-BE49-F238E27FC236}">
                <a16:creationId xmlns:a16="http://schemas.microsoft.com/office/drawing/2014/main" id="{860169B1-CDAE-9AC7-0060-AA7A630F11B3}"/>
              </a:ext>
            </a:extLst>
          </p:cNvPr>
          <p:cNvSpPr txBox="1"/>
          <p:nvPr/>
        </p:nvSpPr>
        <p:spPr>
          <a:xfrm>
            <a:off x="1233477" y="4329217"/>
            <a:ext cx="4076324" cy="2215991"/>
          </a:xfrm>
          <a:prstGeom prst="rect">
            <a:avLst/>
          </a:prstGeom>
          <a:noFill/>
        </p:spPr>
        <p:txBody>
          <a:bodyPr wrap="square">
            <a:spAutoFit/>
          </a:bodyPr>
          <a:lstStyle/>
          <a:p>
            <a:r>
              <a:rPr lang="en-US" sz="2000" b="1" dirty="0">
                <a:solidFill>
                  <a:srgbClr val="00567D"/>
                </a:solidFill>
              </a:rPr>
              <a:t>Bend</a:t>
            </a:r>
          </a:p>
          <a:p>
            <a:r>
              <a:rPr lang="en-US" sz="2000" dirty="0">
                <a:solidFill>
                  <a:srgbClr val="00567D"/>
                </a:solidFill>
              </a:rPr>
              <a:t>Red Oaks Square</a:t>
            </a:r>
          </a:p>
          <a:p>
            <a:r>
              <a:rPr lang="en-US" sz="2000" dirty="0">
                <a:solidFill>
                  <a:srgbClr val="00567D"/>
                </a:solidFill>
              </a:rPr>
              <a:t>1230 NE Third St., Suite A-115</a:t>
            </a:r>
          </a:p>
          <a:p>
            <a:r>
              <a:rPr lang="en-US" sz="2000" dirty="0">
                <a:solidFill>
                  <a:srgbClr val="00567D"/>
                </a:solidFill>
              </a:rPr>
              <a:t>Bend, OR 97701-4374</a:t>
            </a:r>
          </a:p>
          <a:p>
            <a:r>
              <a:rPr lang="en-US" sz="2000" dirty="0">
                <a:solidFill>
                  <a:srgbClr val="00567D"/>
                </a:solidFill>
              </a:rPr>
              <a:t>541-388-6066</a:t>
            </a:r>
          </a:p>
          <a:p>
            <a:r>
              <a:rPr lang="en-US" sz="2000" i="1" dirty="0">
                <a:solidFill>
                  <a:srgbClr val="00567D"/>
                </a:solidFill>
              </a:rPr>
              <a:t>Consultation</a:t>
            </a:r>
            <a:r>
              <a:rPr lang="en-US" sz="2000" dirty="0">
                <a:solidFill>
                  <a:srgbClr val="00567D"/>
                </a:solidFill>
              </a:rPr>
              <a:t>: 541-388-6068</a:t>
            </a:r>
          </a:p>
          <a:p>
            <a:endParaRPr lang="en-US" dirty="0"/>
          </a:p>
        </p:txBody>
      </p:sp>
      <p:sp>
        <p:nvSpPr>
          <p:cNvPr id="8" name="TextBox 7">
            <a:extLst>
              <a:ext uri="{FF2B5EF4-FFF2-40B4-BE49-F238E27FC236}">
                <a16:creationId xmlns:a16="http://schemas.microsoft.com/office/drawing/2014/main" id="{D1862512-049A-7093-D6AC-CFF331B957F0}"/>
              </a:ext>
            </a:extLst>
          </p:cNvPr>
          <p:cNvSpPr txBox="1"/>
          <p:nvPr/>
        </p:nvSpPr>
        <p:spPr>
          <a:xfrm>
            <a:off x="4754633" y="1643025"/>
            <a:ext cx="4076324" cy="5324535"/>
          </a:xfrm>
          <a:prstGeom prst="rect">
            <a:avLst/>
          </a:prstGeom>
          <a:noFill/>
        </p:spPr>
        <p:txBody>
          <a:bodyPr wrap="square">
            <a:spAutoFit/>
          </a:bodyPr>
          <a:lstStyle/>
          <a:p>
            <a:r>
              <a:rPr lang="en-US" sz="2000" b="1" dirty="0">
                <a:solidFill>
                  <a:srgbClr val="00567D"/>
                </a:solidFill>
              </a:rPr>
              <a:t>Eugene</a:t>
            </a:r>
          </a:p>
          <a:p>
            <a:r>
              <a:rPr lang="en-US" sz="2000" dirty="0">
                <a:solidFill>
                  <a:srgbClr val="00567D"/>
                </a:solidFill>
              </a:rPr>
              <a:t>1500 Valley River Drive, Suite 150</a:t>
            </a:r>
          </a:p>
          <a:p>
            <a:r>
              <a:rPr lang="en-US" sz="2000" dirty="0">
                <a:solidFill>
                  <a:srgbClr val="00567D"/>
                </a:solidFill>
              </a:rPr>
              <a:t>Eugene, OR 97401-4643</a:t>
            </a:r>
          </a:p>
          <a:p>
            <a:r>
              <a:rPr lang="en-US" sz="2000" dirty="0">
                <a:solidFill>
                  <a:srgbClr val="00567D"/>
                </a:solidFill>
              </a:rPr>
              <a:t>541-686-7562</a:t>
            </a:r>
          </a:p>
          <a:p>
            <a:r>
              <a:rPr lang="en-US" sz="2000" i="1" dirty="0">
                <a:solidFill>
                  <a:srgbClr val="00567D"/>
                </a:solidFill>
              </a:rPr>
              <a:t>Consultation</a:t>
            </a:r>
            <a:r>
              <a:rPr lang="en-US" sz="2000" dirty="0">
                <a:solidFill>
                  <a:srgbClr val="00567D"/>
                </a:solidFill>
              </a:rPr>
              <a:t>: 541-686-7913</a:t>
            </a:r>
          </a:p>
          <a:p>
            <a:endParaRPr lang="en-US" sz="1500" dirty="0">
              <a:solidFill>
                <a:srgbClr val="00567D"/>
              </a:solidFill>
            </a:endParaRPr>
          </a:p>
          <a:p>
            <a:r>
              <a:rPr lang="en-US" sz="2000" b="1" dirty="0">
                <a:solidFill>
                  <a:srgbClr val="00567D"/>
                </a:solidFill>
              </a:rPr>
              <a:t>Medford</a:t>
            </a:r>
          </a:p>
          <a:p>
            <a:r>
              <a:rPr lang="en-US" sz="2000" dirty="0">
                <a:solidFill>
                  <a:srgbClr val="00567D"/>
                </a:solidFill>
              </a:rPr>
              <a:t>1840 Barnett Road, Suite D</a:t>
            </a:r>
          </a:p>
          <a:p>
            <a:r>
              <a:rPr lang="en-US" sz="2000" dirty="0">
                <a:solidFill>
                  <a:srgbClr val="00567D"/>
                </a:solidFill>
              </a:rPr>
              <a:t>Medford, OR 97504-8293</a:t>
            </a:r>
          </a:p>
          <a:p>
            <a:r>
              <a:rPr lang="en-US" sz="2000" dirty="0">
                <a:solidFill>
                  <a:srgbClr val="00567D"/>
                </a:solidFill>
              </a:rPr>
              <a:t>541-776-6030</a:t>
            </a:r>
          </a:p>
          <a:p>
            <a:r>
              <a:rPr lang="en-US" sz="2000" i="1" dirty="0">
                <a:solidFill>
                  <a:srgbClr val="00567D"/>
                </a:solidFill>
              </a:rPr>
              <a:t>Consultation</a:t>
            </a:r>
            <a:r>
              <a:rPr lang="en-US" sz="2000" dirty="0">
                <a:solidFill>
                  <a:srgbClr val="00567D"/>
                </a:solidFill>
              </a:rPr>
              <a:t>: 541-776-6016</a:t>
            </a:r>
          </a:p>
          <a:p>
            <a:endParaRPr lang="en-US" sz="1500" dirty="0">
              <a:solidFill>
                <a:srgbClr val="00567D"/>
              </a:solidFill>
            </a:endParaRPr>
          </a:p>
          <a:p>
            <a:r>
              <a:rPr lang="en-US" sz="2000" b="1" dirty="0">
                <a:solidFill>
                  <a:srgbClr val="00567D"/>
                </a:solidFill>
              </a:rPr>
              <a:t>Pendleton</a:t>
            </a:r>
          </a:p>
          <a:p>
            <a:r>
              <a:rPr lang="en-US" sz="2000" dirty="0">
                <a:solidFill>
                  <a:srgbClr val="00567D"/>
                </a:solidFill>
              </a:rPr>
              <a:t>750 SE Emigrant Ave., Suite 131</a:t>
            </a:r>
          </a:p>
          <a:p>
            <a:r>
              <a:rPr lang="en-US" sz="2000" dirty="0">
                <a:solidFill>
                  <a:srgbClr val="00567D"/>
                </a:solidFill>
              </a:rPr>
              <a:t>Pendleton, OR 97801</a:t>
            </a:r>
          </a:p>
          <a:p>
            <a:r>
              <a:rPr lang="en-US" sz="2000" dirty="0">
                <a:solidFill>
                  <a:srgbClr val="00567D"/>
                </a:solidFill>
              </a:rPr>
              <a:t>541-276-9175</a:t>
            </a:r>
          </a:p>
          <a:p>
            <a:r>
              <a:rPr lang="en-US" sz="2000" i="1" dirty="0">
                <a:solidFill>
                  <a:srgbClr val="00567D"/>
                </a:solidFill>
              </a:rPr>
              <a:t>Consultation</a:t>
            </a:r>
            <a:r>
              <a:rPr lang="en-US" sz="2000" dirty="0">
                <a:solidFill>
                  <a:srgbClr val="00567D"/>
                </a:solidFill>
              </a:rPr>
              <a:t>: 541-276-2353</a:t>
            </a:r>
          </a:p>
        </p:txBody>
      </p:sp>
      <p:sp>
        <p:nvSpPr>
          <p:cNvPr id="10" name="TextBox 9">
            <a:extLst>
              <a:ext uri="{FF2B5EF4-FFF2-40B4-BE49-F238E27FC236}">
                <a16:creationId xmlns:a16="http://schemas.microsoft.com/office/drawing/2014/main" id="{BF9ECF88-061D-0704-D11E-9B1C36B7547D}"/>
              </a:ext>
            </a:extLst>
          </p:cNvPr>
          <p:cNvSpPr txBox="1"/>
          <p:nvPr/>
        </p:nvSpPr>
        <p:spPr>
          <a:xfrm>
            <a:off x="8651649" y="1678182"/>
            <a:ext cx="3344404" cy="4401205"/>
          </a:xfrm>
          <a:prstGeom prst="rect">
            <a:avLst/>
          </a:prstGeom>
          <a:noFill/>
        </p:spPr>
        <p:txBody>
          <a:bodyPr wrap="square">
            <a:spAutoFit/>
          </a:bodyPr>
          <a:lstStyle/>
          <a:p>
            <a:r>
              <a:rPr lang="en-US" sz="2000" b="1" dirty="0">
                <a:solidFill>
                  <a:srgbClr val="00567D"/>
                </a:solidFill>
              </a:rPr>
              <a:t>Portland</a:t>
            </a:r>
          </a:p>
          <a:p>
            <a:r>
              <a:rPr lang="en-US" sz="2000" dirty="0">
                <a:solidFill>
                  <a:srgbClr val="00567D"/>
                </a:solidFill>
              </a:rPr>
              <a:t>Durham Plaza</a:t>
            </a:r>
          </a:p>
          <a:p>
            <a:r>
              <a:rPr lang="en-US" sz="2000" dirty="0">
                <a:solidFill>
                  <a:srgbClr val="00567D"/>
                </a:solidFill>
              </a:rPr>
              <a:t>16760 SW Upper Boones </a:t>
            </a:r>
          </a:p>
          <a:p>
            <a:r>
              <a:rPr lang="en-US" sz="2000" dirty="0">
                <a:solidFill>
                  <a:srgbClr val="00567D"/>
                </a:solidFill>
              </a:rPr>
              <a:t>Ferry Road, Suite 200</a:t>
            </a:r>
          </a:p>
          <a:p>
            <a:r>
              <a:rPr lang="en-US" sz="2000" dirty="0">
                <a:solidFill>
                  <a:srgbClr val="00567D"/>
                </a:solidFill>
              </a:rPr>
              <a:t>Tigard, OR 97224-7696</a:t>
            </a:r>
          </a:p>
          <a:p>
            <a:r>
              <a:rPr lang="en-US" sz="2000" dirty="0">
                <a:solidFill>
                  <a:srgbClr val="00567D"/>
                </a:solidFill>
              </a:rPr>
              <a:t>503-229-5910</a:t>
            </a:r>
          </a:p>
          <a:p>
            <a:r>
              <a:rPr lang="en-US" sz="2000" i="1" dirty="0">
                <a:solidFill>
                  <a:srgbClr val="00567D"/>
                </a:solidFill>
              </a:rPr>
              <a:t>Consultation</a:t>
            </a:r>
            <a:r>
              <a:rPr lang="en-US" sz="2000" dirty="0">
                <a:solidFill>
                  <a:srgbClr val="00567D"/>
                </a:solidFill>
              </a:rPr>
              <a:t>: 503-229-6193</a:t>
            </a:r>
          </a:p>
          <a:p>
            <a:endParaRPr lang="en-US" sz="1500" dirty="0">
              <a:solidFill>
                <a:srgbClr val="00567D"/>
              </a:solidFill>
            </a:endParaRPr>
          </a:p>
          <a:p>
            <a:r>
              <a:rPr lang="en-US" sz="2000" b="1" dirty="0">
                <a:solidFill>
                  <a:srgbClr val="00567D"/>
                </a:solidFill>
              </a:rPr>
              <a:t>Salem</a:t>
            </a:r>
          </a:p>
          <a:p>
            <a:r>
              <a:rPr lang="en-US" sz="2000" dirty="0">
                <a:solidFill>
                  <a:srgbClr val="00567D"/>
                </a:solidFill>
              </a:rPr>
              <a:t>1340 Tandem Ave. NE, Suite 160</a:t>
            </a:r>
          </a:p>
          <a:p>
            <a:r>
              <a:rPr lang="en-US" sz="2000" dirty="0">
                <a:solidFill>
                  <a:srgbClr val="00567D"/>
                </a:solidFill>
              </a:rPr>
              <a:t>Salem, OR 97301-8080</a:t>
            </a:r>
          </a:p>
          <a:p>
            <a:r>
              <a:rPr lang="en-US" sz="2000" dirty="0">
                <a:solidFill>
                  <a:srgbClr val="00567D"/>
                </a:solidFill>
              </a:rPr>
              <a:t>503-378-3274</a:t>
            </a:r>
          </a:p>
          <a:p>
            <a:r>
              <a:rPr lang="en-US" sz="2000" i="1" dirty="0">
                <a:solidFill>
                  <a:srgbClr val="00567D"/>
                </a:solidFill>
              </a:rPr>
              <a:t>Consultation</a:t>
            </a:r>
            <a:r>
              <a:rPr lang="en-US" sz="2000" dirty="0">
                <a:solidFill>
                  <a:srgbClr val="00567D"/>
                </a:solidFill>
              </a:rPr>
              <a:t>: 503-373-7819</a:t>
            </a:r>
          </a:p>
        </p:txBody>
      </p:sp>
      <p:pic>
        <p:nvPicPr>
          <p:cNvPr id="4" name="Picture 3">
            <a:extLst>
              <a:ext uri="{FF2B5EF4-FFF2-40B4-BE49-F238E27FC236}">
                <a16:creationId xmlns:a16="http://schemas.microsoft.com/office/drawing/2014/main" id="{472A42F4-45AF-D683-0FC1-C75BC7F5A9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23" y="218087"/>
            <a:ext cx="986814" cy="546635"/>
          </a:xfrm>
          <a:prstGeom prst="rect">
            <a:avLst/>
          </a:prstGeom>
        </p:spPr>
      </p:pic>
    </p:spTree>
    <p:extLst>
      <p:ext uri="{BB962C8B-B14F-4D97-AF65-F5344CB8AC3E}">
        <p14:creationId xmlns:p14="http://schemas.microsoft.com/office/powerpoint/2010/main" val="3478278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12192001" cy="4908430"/>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567D">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C183D7F6-B498-43B3-948B-1728B52AA6E4}">
                <adec:decorative xmlns:adec="http://schemas.microsoft.com/office/drawing/2017/decorative" val="1"/>
              </a:ext>
            </a:extLst>
          </p:cNvPr>
          <p:cNvSpPr/>
          <p:nvPr/>
        </p:nvSpPr>
        <p:spPr>
          <a:xfrm>
            <a:off x="0" y="4908430"/>
            <a:ext cx="12192000" cy="194957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7" name="Title 6"/>
          <p:cNvSpPr txBox="1">
            <a:spLocks noGrp="1"/>
          </p:cNvSpPr>
          <p:nvPr>
            <p:ph type="title" idx="4294967295"/>
          </p:nvPr>
        </p:nvSpPr>
        <p:spPr>
          <a:xfrm>
            <a:off x="0" y="1362973"/>
            <a:ext cx="121919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mn-lt"/>
                <a:ea typeface="+mn-ea"/>
                <a:cs typeface="+mn-cs"/>
              </a:rPr>
              <a:t>Thank you!</a:t>
            </a:r>
          </a:p>
        </p:txBody>
      </p:sp>
      <p:pic>
        <p:nvPicPr>
          <p:cNvPr id="6" name="Picture 5" descr="Loto">
            <a:extLst>
              <a:ext uri="{FF2B5EF4-FFF2-40B4-BE49-F238E27FC236}">
                <a16:creationId xmlns:a16="http://schemas.microsoft.com/office/drawing/2014/main" id="{636A805C-CAF7-47CC-A314-8F2FAD3C8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8695" y="5185221"/>
            <a:ext cx="2514605" cy="1395987"/>
          </a:xfrm>
          <a:prstGeom prst="rect">
            <a:avLst/>
          </a:prstGeom>
        </p:spPr>
      </p:pic>
      <p:sp>
        <p:nvSpPr>
          <p:cNvPr id="8" name="Slide Number Placeholder 7">
            <a:extLst>
              <a:ext uri="{FF2B5EF4-FFF2-40B4-BE49-F238E27FC236}">
                <a16:creationId xmlns:a16="http://schemas.microsoft.com/office/drawing/2014/main" id="{B09D93F7-4A83-40F1-40E4-C1EB81C8CE2E}"/>
              </a:ext>
              <a:ext uri="{C183D7F6-B498-43B3-948B-1728B52AA6E4}">
                <adec:decorative xmlns:adec="http://schemas.microsoft.com/office/drawing/2017/decorative" val="1"/>
              </a:ext>
            </a:extLst>
          </p:cNvPr>
          <p:cNvSpPr>
            <a:spLocks noGrp="1"/>
          </p:cNvSpPr>
          <p:nvPr>
            <p:ph type="sldNum" sz="quarter" idx="12"/>
          </p:nvPr>
        </p:nvSpPr>
        <p:spPr/>
        <p:txBody>
          <a:bodyPr/>
          <a:lstStyle/>
          <a:p>
            <a:fld id="{99562CDD-8BC9-4CF6-AA03-D93997F55C9A}" type="slidenum">
              <a:rPr lang="en-US" smtClean="0"/>
              <a:pPr/>
              <a:t>36</a:t>
            </a:fld>
            <a:endParaRPr lang="en-US" dirty="0"/>
          </a:p>
        </p:txBody>
      </p:sp>
    </p:spTree>
    <p:extLst>
      <p:ext uri="{BB962C8B-B14F-4D97-AF65-F5344CB8AC3E}">
        <p14:creationId xmlns:p14="http://schemas.microsoft.com/office/powerpoint/2010/main" val="170464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5F8F1-C9A7-42B6-BB1A-41627145F1C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11DB5A8B-A28A-AF7B-B519-F4563C69B1D1}"/>
              </a:ext>
            </a:extLst>
          </p:cNvPr>
          <p:cNvSpPr>
            <a:spLocks noGrp="1"/>
          </p:cNvSpPr>
          <p:nvPr>
            <p:ph type="sldNum" sz="quarter" idx="12"/>
          </p:nvPr>
        </p:nvSpPr>
        <p:spPr/>
        <p:txBody>
          <a:bodyPr/>
          <a:lstStyle/>
          <a:p>
            <a:fld id="{99562CDD-8BC9-4CF6-AA03-D93997F55C9A}" type="slidenum">
              <a:rPr lang="en-US" smtClean="0"/>
              <a:pPr/>
              <a:t>4</a:t>
            </a:fld>
            <a:endParaRPr lang="en-US" dirty="0"/>
          </a:p>
        </p:txBody>
      </p:sp>
      <p:sp>
        <p:nvSpPr>
          <p:cNvPr id="2" name="Footer Placeholder 1" descr="workbook page number">
            <a:extLst>
              <a:ext uri="{FF2B5EF4-FFF2-40B4-BE49-F238E27FC236}">
                <a16:creationId xmlns:a16="http://schemas.microsoft.com/office/drawing/2014/main" id="{9BAE8E63-6EDC-4E1C-9262-9CBA83A4779F}"/>
              </a:ext>
            </a:extLst>
          </p:cNvPr>
          <p:cNvSpPr>
            <a:spLocks noGrp="1"/>
          </p:cNvSpPr>
          <p:nvPr>
            <p:ph type="ftr" sz="quarter" idx="11"/>
          </p:nvPr>
        </p:nvSpPr>
        <p:spPr/>
        <p:txBody>
          <a:bodyPr/>
          <a:lstStyle/>
          <a:p>
            <a:pPr algn="l"/>
            <a:r>
              <a:rPr lang="en-US" dirty="0"/>
              <a:t>Workbook Page #4</a:t>
            </a:r>
          </a:p>
        </p:txBody>
      </p:sp>
      <p:sp>
        <p:nvSpPr>
          <p:cNvPr id="9" name="Title 8">
            <a:extLst>
              <a:ext uri="{FF2B5EF4-FFF2-40B4-BE49-F238E27FC236}">
                <a16:creationId xmlns:a16="http://schemas.microsoft.com/office/drawing/2014/main" id="{77D61C59-AA2E-4B41-9E1C-C1AF1DC66164}"/>
              </a:ext>
            </a:extLst>
          </p:cNvPr>
          <p:cNvSpPr txBox="1">
            <a:spLocks noGrp="1"/>
          </p:cNvSpPr>
          <p:nvPr>
            <p:ph type="title" idx="4294967295"/>
          </p:nvPr>
        </p:nvSpPr>
        <p:spPr>
          <a:xfrm>
            <a:off x="1513323" y="491405"/>
            <a:ext cx="10482730"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Goals</a:t>
            </a:r>
            <a:endParaRPr kumimoji="0" lang="en-US" sz="4000" b="0" i="0" u="none" strike="noStrike" kern="1200" cap="none" spc="0" normalizeH="0" baseline="0" noProof="0" dirty="0">
              <a:ln>
                <a:noFill/>
              </a:ln>
              <a:solidFill>
                <a:schemeClr val="tx1"/>
              </a:solidFill>
              <a:effectLst/>
              <a:uLnTx/>
              <a:uFillTx/>
              <a:latin typeface="+mn-lt"/>
              <a:ea typeface="+mn-ea"/>
              <a:cs typeface="+mn-cs"/>
              <a:hlinkClick r:id="rId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567D"/>
              </a:solidFill>
              <a:effectLst/>
              <a:uLnTx/>
              <a:uFillTx/>
              <a:latin typeface="+mn-lt"/>
              <a:ea typeface="+mn-ea"/>
              <a:cs typeface="+mn-cs"/>
            </a:endParaRPr>
          </a:p>
        </p:txBody>
      </p:sp>
      <p:sp>
        <p:nvSpPr>
          <p:cNvPr id="12" name="TextBox 11">
            <a:extLst>
              <a:ext uri="{FF2B5EF4-FFF2-40B4-BE49-F238E27FC236}">
                <a16:creationId xmlns:a16="http://schemas.microsoft.com/office/drawing/2014/main" id="{7A5541AA-0630-4F60-A448-A1DAF1974BFA}"/>
              </a:ext>
            </a:extLst>
          </p:cNvPr>
          <p:cNvSpPr txBox="1"/>
          <p:nvPr/>
        </p:nvSpPr>
        <p:spPr>
          <a:xfrm>
            <a:off x="1513322" y="1481469"/>
            <a:ext cx="4735077" cy="3785652"/>
          </a:xfrm>
          <a:prstGeom prst="rect">
            <a:avLst/>
          </a:prstGeom>
          <a:noFill/>
        </p:spPr>
        <p:txBody>
          <a:bodyPr wrap="square" rtlCol="0">
            <a:spAutoFit/>
          </a:bodyPr>
          <a:lstStyle/>
          <a:p>
            <a:r>
              <a:rPr lang="en-US" sz="3000" dirty="0">
                <a:solidFill>
                  <a:srgbClr val="00567D"/>
                </a:solidFill>
              </a:rPr>
              <a:t>Complete the three primary tasks of an accident investigator:</a:t>
            </a:r>
          </a:p>
          <a:p>
            <a:r>
              <a:rPr lang="en-US" sz="3000" dirty="0">
                <a:solidFill>
                  <a:srgbClr val="00567D"/>
                </a:solidFill>
              </a:rPr>
              <a:t> </a:t>
            </a:r>
          </a:p>
          <a:p>
            <a:pPr marL="514350" indent="-514350">
              <a:buFont typeface="+mj-lt"/>
              <a:buAutoNum type="arabicPeriod"/>
            </a:pPr>
            <a:r>
              <a:rPr lang="en-US" sz="3000" b="1" dirty="0">
                <a:solidFill>
                  <a:srgbClr val="00567D"/>
                </a:solidFill>
              </a:rPr>
              <a:t>Gather</a:t>
            </a:r>
            <a:r>
              <a:rPr lang="en-US" sz="3000" dirty="0">
                <a:solidFill>
                  <a:srgbClr val="00567D"/>
                </a:solidFill>
              </a:rPr>
              <a:t> useful information </a:t>
            </a:r>
          </a:p>
          <a:p>
            <a:pPr marL="514350" indent="-514350">
              <a:buFont typeface="+mj-lt"/>
              <a:buAutoNum type="arabicPeriod"/>
            </a:pPr>
            <a:r>
              <a:rPr lang="en-US" sz="3000" b="1" dirty="0">
                <a:solidFill>
                  <a:srgbClr val="00567D"/>
                </a:solidFill>
              </a:rPr>
              <a:t>Analyze</a:t>
            </a:r>
            <a:r>
              <a:rPr lang="en-US" sz="3000" dirty="0">
                <a:solidFill>
                  <a:srgbClr val="00567D"/>
                </a:solidFill>
              </a:rPr>
              <a:t> the facts surrounding the accident</a:t>
            </a:r>
          </a:p>
          <a:p>
            <a:pPr marL="514350" indent="-514350">
              <a:buFont typeface="+mj-lt"/>
              <a:buAutoNum type="arabicPeriod"/>
            </a:pPr>
            <a:r>
              <a:rPr lang="en-US" sz="3000" b="1" dirty="0">
                <a:solidFill>
                  <a:srgbClr val="00567D"/>
                </a:solidFill>
              </a:rPr>
              <a:t>Write</a:t>
            </a:r>
            <a:r>
              <a:rPr lang="en-US" sz="3000" dirty="0">
                <a:solidFill>
                  <a:srgbClr val="00567D"/>
                </a:solidFill>
              </a:rPr>
              <a:t> the accident report</a:t>
            </a:r>
          </a:p>
        </p:txBody>
      </p:sp>
      <p:pic>
        <p:nvPicPr>
          <p:cNvPr id="4" name="Picture 3">
            <a:extLst>
              <a:ext uri="{FF2B5EF4-FFF2-40B4-BE49-F238E27FC236}">
                <a16:creationId xmlns:a16="http://schemas.microsoft.com/office/drawing/2014/main" id="{73F4BF46-214C-E837-BBBA-685288CCAA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323" y="218087"/>
            <a:ext cx="986814" cy="546635"/>
          </a:xfrm>
          <a:prstGeom prst="rect">
            <a:avLst/>
          </a:prstGeom>
        </p:spPr>
      </p:pic>
      <p:pic>
        <p:nvPicPr>
          <p:cNvPr id="7" name="Picture 6">
            <a:extLst>
              <a:ext uri="{FF2B5EF4-FFF2-40B4-BE49-F238E27FC236}">
                <a16:creationId xmlns:a16="http://schemas.microsoft.com/office/drawing/2014/main" id="{BE9ABDBB-B12E-77F4-14D0-689F5050483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9925" y="1238250"/>
            <a:ext cx="4932910" cy="4788260"/>
          </a:xfrm>
          <a:prstGeom prst="rect">
            <a:avLst/>
          </a:prstGeom>
        </p:spPr>
      </p:pic>
    </p:spTree>
    <p:extLst>
      <p:ext uri="{BB962C8B-B14F-4D97-AF65-F5344CB8AC3E}">
        <p14:creationId xmlns:p14="http://schemas.microsoft.com/office/powerpoint/2010/main" val="94624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6A72C-33AD-BADB-8AD8-607A72C062F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54B2301-C6A8-38C9-4CC1-370A37E9EECC}"/>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1C84BB18-EED9-A80C-F9E7-1495E1DFBAE7}"/>
              </a:ext>
            </a:extLst>
          </p:cNvPr>
          <p:cNvSpPr>
            <a:spLocks noGrp="1"/>
          </p:cNvSpPr>
          <p:nvPr>
            <p:ph type="sldNum" sz="quarter" idx="12"/>
          </p:nvPr>
        </p:nvSpPr>
        <p:spPr/>
        <p:txBody>
          <a:bodyPr/>
          <a:lstStyle/>
          <a:p>
            <a:fld id="{99562CDD-8BC9-4CF6-AA03-D93997F55C9A}" type="slidenum">
              <a:rPr lang="en-US" smtClean="0"/>
              <a:pPr/>
              <a:t>5</a:t>
            </a:fld>
            <a:endParaRPr lang="en-US" dirty="0"/>
          </a:p>
        </p:txBody>
      </p:sp>
      <p:sp>
        <p:nvSpPr>
          <p:cNvPr id="2" name="Footer Placeholder 1" descr="workbook page number">
            <a:extLst>
              <a:ext uri="{FF2B5EF4-FFF2-40B4-BE49-F238E27FC236}">
                <a16:creationId xmlns:a16="http://schemas.microsoft.com/office/drawing/2014/main" id="{F22D804A-FB86-EA07-F26E-51613418E84D}"/>
              </a:ext>
            </a:extLst>
          </p:cNvPr>
          <p:cNvSpPr>
            <a:spLocks noGrp="1"/>
          </p:cNvSpPr>
          <p:nvPr>
            <p:ph type="ftr" sz="quarter" idx="11"/>
          </p:nvPr>
        </p:nvSpPr>
        <p:spPr/>
        <p:txBody>
          <a:bodyPr/>
          <a:lstStyle/>
          <a:p>
            <a:pPr algn="l"/>
            <a:r>
              <a:rPr lang="en-US" dirty="0"/>
              <a:t>Workbook Page #6</a:t>
            </a:r>
          </a:p>
        </p:txBody>
      </p:sp>
      <p:sp>
        <p:nvSpPr>
          <p:cNvPr id="9" name="Title 8">
            <a:extLst>
              <a:ext uri="{FF2B5EF4-FFF2-40B4-BE49-F238E27FC236}">
                <a16:creationId xmlns:a16="http://schemas.microsoft.com/office/drawing/2014/main" id="{2702B68A-F395-1B52-3E00-46E59716C12A}"/>
              </a:ext>
            </a:extLst>
          </p:cNvPr>
          <p:cNvSpPr txBox="1">
            <a:spLocks noGrp="1"/>
          </p:cNvSpPr>
          <p:nvPr>
            <p:ph type="title" idx="4294967295"/>
          </p:nvPr>
        </p:nvSpPr>
        <p:spPr>
          <a:xfrm>
            <a:off x="1513323" y="491405"/>
            <a:ext cx="51327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Accident investigation definitions </a:t>
            </a:r>
          </a:p>
        </p:txBody>
      </p:sp>
      <p:sp>
        <p:nvSpPr>
          <p:cNvPr id="12" name="TextBox 11">
            <a:extLst>
              <a:ext uri="{FF2B5EF4-FFF2-40B4-BE49-F238E27FC236}">
                <a16:creationId xmlns:a16="http://schemas.microsoft.com/office/drawing/2014/main" id="{89F44BB6-C88C-8D56-50DF-D6E72BE364F8}"/>
              </a:ext>
            </a:extLst>
          </p:cNvPr>
          <p:cNvSpPr txBox="1"/>
          <p:nvPr/>
        </p:nvSpPr>
        <p:spPr>
          <a:xfrm>
            <a:off x="1513323" y="2267488"/>
            <a:ext cx="4582678" cy="3323987"/>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rgbClr val="00567D"/>
                </a:solidFill>
              </a:rPr>
              <a:t>Accident</a:t>
            </a:r>
          </a:p>
          <a:p>
            <a:pPr marL="457200" indent="-457200">
              <a:buFont typeface="Arial" panose="020B0604020202020204" pitchFamily="34" charset="0"/>
              <a:buChar char="•"/>
            </a:pPr>
            <a:r>
              <a:rPr lang="en-US" sz="3000" dirty="0">
                <a:solidFill>
                  <a:srgbClr val="00567D"/>
                </a:solidFill>
              </a:rPr>
              <a:t>Incident</a:t>
            </a:r>
          </a:p>
          <a:p>
            <a:pPr marL="457200" indent="-457200">
              <a:buFont typeface="Arial" panose="020B0604020202020204" pitchFamily="34" charset="0"/>
              <a:buChar char="•"/>
            </a:pPr>
            <a:r>
              <a:rPr lang="en-US" sz="3000" dirty="0">
                <a:solidFill>
                  <a:srgbClr val="00567D"/>
                </a:solidFill>
              </a:rPr>
              <a:t>Lost-time injury</a:t>
            </a:r>
          </a:p>
          <a:p>
            <a:pPr marL="457200" indent="-457200">
              <a:buFont typeface="Arial" panose="020B0604020202020204" pitchFamily="34" charset="0"/>
              <a:buChar char="•"/>
            </a:pPr>
            <a:r>
              <a:rPr lang="en-US" sz="3000" dirty="0">
                <a:solidFill>
                  <a:srgbClr val="00567D"/>
                </a:solidFill>
              </a:rPr>
              <a:t>Hazard</a:t>
            </a:r>
          </a:p>
          <a:p>
            <a:pPr marL="457200" indent="-457200">
              <a:buFont typeface="Arial" panose="020B0604020202020204" pitchFamily="34" charset="0"/>
              <a:buChar char="•"/>
            </a:pPr>
            <a:r>
              <a:rPr lang="en-US" sz="3000" dirty="0">
                <a:solidFill>
                  <a:srgbClr val="00567D"/>
                </a:solidFill>
              </a:rPr>
              <a:t>Physical exposure</a:t>
            </a:r>
          </a:p>
          <a:p>
            <a:pPr marL="457200" indent="-457200">
              <a:buFont typeface="Arial" panose="020B0604020202020204" pitchFamily="34" charset="0"/>
              <a:buChar char="•"/>
            </a:pPr>
            <a:r>
              <a:rPr lang="en-US" sz="3000" dirty="0">
                <a:solidFill>
                  <a:srgbClr val="00567D"/>
                </a:solidFill>
              </a:rPr>
              <a:t>Environmental exposure</a:t>
            </a:r>
          </a:p>
          <a:p>
            <a:pPr marL="457200" indent="-457200">
              <a:buFont typeface="Arial" panose="020B0604020202020204" pitchFamily="34" charset="0"/>
              <a:buChar char="•"/>
            </a:pPr>
            <a:r>
              <a:rPr lang="en-US" sz="3000" dirty="0">
                <a:solidFill>
                  <a:srgbClr val="00567D"/>
                </a:solidFill>
              </a:rPr>
              <a:t>Direct cause</a:t>
            </a:r>
          </a:p>
        </p:txBody>
      </p:sp>
      <p:pic>
        <p:nvPicPr>
          <p:cNvPr id="4" name="Picture 3">
            <a:extLst>
              <a:ext uri="{FF2B5EF4-FFF2-40B4-BE49-F238E27FC236}">
                <a16:creationId xmlns:a16="http://schemas.microsoft.com/office/drawing/2014/main" id="{BAA6AAE7-2EEC-B08B-A513-A3C052D0C4B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
        <p:nvSpPr>
          <p:cNvPr id="7" name="TextBox 6">
            <a:extLst>
              <a:ext uri="{FF2B5EF4-FFF2-40B4-BE49-F238E27FC236}">
                <a16:creationId xmlns:a16="http://schemas.microsoft.com/office/drawing/2014/main" id="{F77D9C92-7911-C779-AF3C-7BAF2F224881}"/>
              </a:ext>
            </a:extLst>
          </p:cNvPr>
          <p:cNvSpPr txBox="1"/>
          <p:nvPr/>
        </p:nvSpPr>
        <p:spPr>
          <a:xfrm>
            <a:off x="6517371" y="2267488"/>
            <a:ext cx="4953000" cy="2862322"/>
          </a:xfrm>
          <a:prstGeom prst="rect">
            <a:avLst/>
          </a:prstGeom>
          <a:noFill/>
        </p:spPr>
        <p:txBody>
          <a:bodyPr wrap="square">
            <a:spAutoFit/>
          </a:bodyPr>
          <a:lstStyle/>
          <a:p>
            <a:pPr marL="457200" indent="-457200">
              <a:buFont typeface="Arial" panose="020B0604020202020204" pitchFamily="34" charset="0"/>
              <a:buChar char="•"/>
            </a:pPr>
            <a:r>
              <a:rPr lang="en-US" sz="3000" dirty="0">
                <a:solidFill>
                  <a:srgbClr val="00567D"/>
                </a:solidFill>
              </a:rPr>
              <a:t>Surface cause</a:t>
            </a:r>
          </a:p>
          <a:p>
            <a:pPr marL="457200" indent="-457200">
              <a:buFont typeface="Arial" panose="020B0604020202020204" pitchFamily="34" charset="0"/>
              <a:buChar char="•"/>
            </a:pPr>
            <a:r>
              <a:rPr lang="en-US" sz="3000" dirty="0">
                <a:solidFill>
                  <a:srgbClr val="00567D"/>
                </a:solidFill>
              </a:rPr>
              <a:t>Root cause</a:t>
            </a:r>
          </a:p>
          <a:p>
            <a:pPr marL="457200" indent="-457200">
              <a:buFont typeface="Arial" panose="020B0604020202020204" pitchFamily="34" charset="0"/>
              <a:buChar char="•"/>
            </a:pPr>
            <a:r>
              <a:rPr lang="en-US" sz="3000" dirty="0">
                <a:solidFill>
                  <a:srgbClr val="00567D"/>
                </a:solidFill>
              </a:rPr>
              <a:t>Personal protective equipment (PPE)</a:t>
            </a:r>
          </a:p>
          <a:p>
            <a:pPr marL="457200" indent="-457200">
              <a:buFont typeface="Arial" panose="020B0604020202020204" pitchFamily="34" charset="0"/>
              <a:buChar char="•"/>
            </a:pPr>
            <a:r>
              <a:rPr lang="en-US" sz="3000" dirty="0">
                <a:solidFill>
                  <a:srgbClr val="00567D"/>
                </a:solidFill>
              </a:rPr>
              <a:t>Unsafe conditions</a:t>
            </a:r>
          </a:p>
          <a:p>
            <a:pPr marL="457200" indent="-457200">
              <a:buFont typeface="Arial" panose="020B0604020202020204" pitchFamily="34" charset="0"/>
              <a:buChar char="•"/>
            </a:pPr>
            <a:r>
              <a:rPr lang="en-US" sz="3000" dirty="0">
                <a:solidFill>
                  <a:srgbClr val="00567D"/>
                </a:solidFill>
              </a:rPr>
              <a:t>System weaknesses</a:t>
            </a:r>
          </a:p>
        </p:txBody>
      </p:sp>
    </p:spTree>
    <p:extLst>
      <p:ext uri="{BB962C8B-B14F-4D97-AF65-F5344CB8AC3E}">
        <p14:creationId xmlns:p14="http://schemas.microsoft.com/office/powerpoint/2010/main" val="308395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AE4FA-D9E1-8ECA-A2F8-BA9CEF0FD04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787038-D48C-E205-5E3D-F8417577E0CC}"/>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B00F261F-31B0-3F95-3BB5-6126B8B19149}"/>
              </a:ext>
            </a:extLst>
          </p:cNvPr>
          <p:cNvSpPr>
            <a:spLocks noGrp="1"/>
          </p:cNvSpPr>
          <p:nvPr>
            <p:ph type="sldNum" sz="quarter" idx="12"/>
          </p:nvPr>
        </p:nvSpPr>
        <p:spPr/>
        <p:txBody>
          <a:bodyPr/>
          <a:lstStyle/>
          <a:p>
            <a:fld id="{99562CDD-8BC9-4CF6-AA03-D93997F55C9A}" type="slidenum">
              <a:rPr lang="en-US" smtClean="0"/>
              <a:pPr/>
              <a:t>6</a:t>
            </a:fld>
            <a:endParaRPr lang="en-US" dirty="0"/>
          </a:p>
        </p:txBody>
      </p:sp>
      <p:sp>
        <p:nvSpPr>
          <p:cNvPr id="2" name="Footer Placeholder 1" descr="workbook page number">
            <a:extLst>
              <a:ext uri="{FF2B5EF4-FFF2-40B4-BE49-F238E27FC236}">
                <a16:creationId xmlns:a16="http://schemas.microsoft.com/office/drawing/2014/main" id="{312140F7-BB14-413E-1988-E628A7DD3541}"/>
              </a:ext>
            </a:extLst>
          </p:cNvPr>
          <p:cNvSpPr>
            <a:spLocks noGrp="1"/>
          </p:cNvSpPr>
          <p:nvPr>
            <p:ph type="ftr" sz="quarter" idx="11"/>
          </p:nvPr>
        </p:nvSpPr>
        <p:spPr/>
        <p:txBody>
          <a:bodyPr/>
          <a:lstStyle/>
          <a:p>
            <a:pPr algn="l"/>
            <a:r>
              <a:rPr lang="en-US" dirty="0"/>
              <a:t>Workbook Page #7</a:t>
            </a:r>
          </a:p>
        </p:txBody>
      </p:sp>
      <p:sp>
        <p:nvSpPr>
          <p:cNvPr id="9" name="Title 8">
            <a:extLst>
              <a:ext uri="{FF2B5EF4-FFF2-40B4-BE49-F238E27FC236}">
                <a16:creationId xmlns:a16="http://schemas.microsoft.com/office/drawing/2014/main" id="{0946B7DE-469C-F5FF-CEDC-13A2618E9AF1}"/>
              </a:ext>
            </a:extLst>
          </p:cNvPr>
          <p:cNvSpPr txBox="1">
            <a:spLocks noGrp="1"/>
          </p:cNvSpPr>
          <p:nvPr>
            <p:ph type="title" idx="4294967295"/>
          </p:nvPr>
        </p:nvSpPr>
        <p:spPr>
          <a:xfrm>
            <a:off x="1513323" y="491405"/>
            <a:ext cx="5132719"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00567D"/>
                </a:solidFill>
                <a:latin typeface="+mn-lt"/>
                <a:ea typeface="+mn-ea"/>
                <a:cs typeface="+mn-cs"/>
              </a:rPr>
              <a:t>Identify</a:t>
            </a:r>
            <a:r>
              <a:rPr kumimoji="0" lang="en-US" sz="3600" b="1" i="0" u="none" strike="noStrike" kern="1200" cap="none" spc="0" normalizeH="0" baseline="0" noProof="0" dirty="0">
                <a:ln>
                  <a:noFill/>
                </a:ln>
                <a:solidFill>
                  <a:schemeClr val="tx1"/>
                </a:solidFill>
                <a:effectLst/>
                <a:uLnTx/>
                <a:uFillTx/>
                <a:latin typeface="+mn-lt"/>
                <a:ea typeface="+mn-ea"/>
                <a:cs typeface="+mn-cs"/>
              </a:rPr>
              <a:t> </a:t>
            </a:r>
            <a:r>
              <a:rPr lang="en-US" sz="4000" b="1" dirty="0">
                <a:solidFill>
                  <a:srgbClr val="00567D"/>
                </a:solidFill>
                <a:latin typeface="+mn-lt"/>
                <a:ea typeface="+mn-ea"/>
                <a:cs typeface="+mn-cs"/>
              </a:rPr>
              <a:t>the proper steps for conducting an accident investigation: </a:t>
            </a:r>
          </a:p>
        </p:txBody>
      </p:sp>
      <p:sp>
        <p:nvSpPr>
          <p:cNvPr id="12" name="TextBox 11">
            <a:extLst>
              <a:ext uri="{FF2B5EF4-FFF2-40B4-BE49-F238E27FC236}">
                <a16:creationId xmlns:a16="http://schemas.microsoft.com/office/drawing/2014/main" id="{5E9FC611-A237-66A4-DE51-FDB345F28D65}"/>
              </a:ext>
            </a:extLst>
          </p:cNvPr>
          <p:cNvSpPr txBox="1"/>
          <p:nvPr/>
        </p:nvSpPr>
        <p:spPr>
          <a:xfrm>
            <a:off x="1591973" y="2677241"/>
            <a:ext cx="3861110" cy="1477328"/>
          </a:xfrm>
          <a:prstGeom prst="rect">
            <a:avLst/>
          </a:prstGeom>
          <a:noFill/>
        </p:spPr>
        <p:txBody>
          <a:bodyPr wrap="square" rtlCol="0">
            <a:spAutoFit/>
          </a:bodyPr>
          <a:lstStyle/>
          <a:p>
            <a:pPr marL="457200" indent="-457200">
              <a:buFont typeface="Arial" panose="020B0604020202020204" pitchFamily="34" charset="0"/>
              <a:buChar char="•"/>
            </a:pPr>
            <a:r>
              <a:rPr lang="en-US" sz="3000" dirty="0">
                <a:solidFill>
                  <a:srgbClr val="00567D"/>
                </a:solidFill>
              </a:rPr>
              <a:t>Direct cause</a:t>
            </a:r>
          </a:p>
          <a:p>
            <a:pPr marL="457200" indent="-457200">
              <a:buFont typeface="Arial" panose="020B0604020202020204" pitchFamily="34" charset="0"/>
              <a:buChar char="•"/>
            </a:pPr>
            <a:r>
              <a:rPr lang="en-US" sz="3000" dirty="0">
                <a:solidFill>
                  <a:srgbClr val="00567D"/>
                </a:solidFill>
              </a:rPr>
              <a:t>Surface causes </a:t>
            </a:r>
          </a:p>
          <a:p>
            <a:pPr marL="457200" indent="-457200">
              <a:buFont typeface="Arial" panose="020B0604020202020204" pitchFamily="34" charset="0"/>
              <a:buChar char="•"/>
            </a:pPr>
            <a:r>
              <a:rPr lang="en-US" sz="3000" dirty="0">
                <a:solidFill>
                  <a:srgbClr val="00567D"/>
                </a:solidFill>
              </a:rPr>
              <a:t>Root causes</a:t>
            </a:r>
          </a:p>
        </p:txBody>
      </p:sp>
      <p:pic>
        <p:nvPicPr>
          <p:cNvPr id="4" name="Picture 3">
            <a:extLst>
              <a:ext uri="{FF2B5EF4-FFF2-40B4-BE49-F238E27FC236}">
                <a16:creationId xmlns:a16="http://schemas.microsoft.com/office/drawing/2014/main" id="{99A0F330-7E75-E69F-4277-DA3B176CCF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14" name="Picture 13" descr="woA picture containing person">
            <a:extLst>
              <a:ext uri="{FF2B5EF4-FFF2-40B4-BE49-F238E27FC236}">
                <a16:creationId xmlns:a16="http://schemas.microsoft.com/office/drawing/2014/main" id="{61E94015-C54C-E928-BF45-9894AEC33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836" y="1428750"/>
            <a:ext cx="5007549" cy="4648200"/>
          </a:xfrm>
          <a:prstGeom prst="rect">
            <a:avLst/>
          </a:prstGeom>
        </p:spPr>
      </p:pic>
    </p:spTree>
    <p:extLst>
      <p:ext uri="{BB962C8B-B14F-4D97-AF65-F5344CB8AC3E}">
        <p14:creationId xmlns:p14="http://schemas.microsoft.com/office/powerpoint/2010/main" val="221687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ABF5-499D-EEDF-F15B-66E2B9687A3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2448CC4-C2D2-6D6C-809E-732AF3419DF9}"/>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E61F8D5A-26A6-2996-0EAA-D33554968D71}"/>
              </a:ext>
            </a:extLst>
          </p:cNvPr>
          <p:cNvSpPr>
            <a:spLocks noGrp="1"/>
          </p:cNvSpPr>
          <p:nvPr>
            <p:ph type="sldNum" sz="quarter" idx="12"/>
          </p:nvPr>
        </p:nvSpPr>
        <p:spPr/>
        <p:txBody>
          <a:bodyPr/>
          <a:lstStyle/>
          <a:p>
            <a:fld id="{99562CDD-8BC9-4CF6-AA03-D93997F55C9A}" type="slidenum">
              <a:rPr lang="en-US" smtClean="0"/>
              <a:pPr/>
              <a:t>7</a:t>
            </a:fld>
            <a:endParaRPr lang="en-US" dirty="0"/>
          </a:p>
        </p:txBody>
      </p:sp>
      <p:sp>
        <p:nvSpPr>
          <p:cNvPr id="2" name="Footer Placeholder 1" descr="workbook page number">
            <a:extLst>
              <a:ext uri="{FF2B5EF4-FFF2-40B4-BE49-F238E27FC236}">
                <a16:creationId xmlns:a16="http://schemas.microsoft.com/office/drawing/2014/main" id="{2A2E6F46-06B0-6859-17A1-E9EE0023E5A2}"/>
              </a:ext>
            </a:extLst>
          </p:cNvPr>
          <p:cNvSpPr>
            <a:spLocks noGrp="1"/>
          </p:cNvSpPr>
          <p:nvPr>
            <p:ph type="ftr" sz="quarter" idx="11"/>
          </p:nvPr>
        </p:nvSpPr>
        <p:spPr/>
        <p:txBody>
          <a:bodyPr/>
          <a:lstStyle/>
          <a:p>
            <a:pPr algn="l"/>
            <a:r>
              <a:rPr lang="en-US" dirty="0"/>
              <a:t>Workbook Page #7</a:t>
            </a:r>
          </a:p>
        </p:txBody>
      </p:sp>
      <p:sp>
        <p:nvSpPr>
          <p:cNvPr id="9" name="Title 8">
            <a:extLst>
              <a:ext uri="{FF2B5EF4-FFF2-40B4-BE49-F238E27FC236}">
                <a16:creationId xmlns:a16="http://schemas.microsoft.com/office/drawing/2014/main" id="{D553A53C-CC52-5DB8-4CF9-A25BFA0A2301}"/>
              </a:ext>
            </a:extLst>
          </p:cNvPr>
          <p:cNvSpPr txBox="1">
            <a:spLocks noGrp="1"/>
          </p:cNvSpPr>
          <p:nvPr>
            <p:ph type="title" idx="4294967295"/>
          </p:nvPr>
        </p:nvSpPr>
        <p:spPr>
          <a:xfrm>
            <a:off x="1513323" y="491405"/>
            <a:ext cx="51327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The purpose of investigating accidents </a:t>
            </a:r>
          </a:p>
        </p:txBody>
      </p:sp>
      <p:sp>
        <p:nvSpPr>
          <p:cNvPr id="12" name="TextBox 11">
            <a:extLst>
              <a:ext uri="{FF2B5EF4-FFF2-40B4-BE49-F238E27FC236}">
                <a16:creationId xmlns:a16="http://schemas.microsoft.com/office/drawing/2014/main" id="{7FB6D574-409F-9830-9698-4BB5C57BEC9D}"/>
              </a:ext>
            </a:extLst>
          </p:cNvPr>
          <p:cNvSpPr txBox="1"/>
          <p:nvPr/>
        </p:nvSpPr>
        <p:spPr>
          <a:xfrm>
            <a:off x="1513323" y="2051816"/>
            <a:ext cx="386111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567D"/>
                </a:solidFill>
              </a:rPr>
              <a:t>Determine the cause of the accident. </a:t>
            </a:r>
          </a:p>
          <a:p>
            <a:pPr marL="342900" indent="-342900">
              <a:buFont typeface="Arial" panose="020B0604020202020204" pitchFamily="34" charset="0"/>
              <a:buChar char="•"/>
            </a:pPr>
            <a:r>
              <a:rPr lang="en-US" sz="2400" dirty="0">
                <a:solidFill>
                  <a:srgbClr val="00567D"/>
                </a:solidFill>
              </a:rPr>
              <a:t>Determine what changes need to be implemented. </a:t>
            </a:r>
          </a:p>
          <a:p>
            <a:pPr marL="342900" indent="-342900">
              <a:buFont typeface="Arial" panose="020B0604020202020204" pitchFamily="34" charset="0"/>
              <a:buChar char="•"/>
            </a:pPr>
            <a:r>
              <a:rPr lang="en-US" sz="2400" dirty="0">
                <a:solidFill>
                  <a:srgbClr val="00567D"/>
                </a:solidFill>
              </a:rPr>
              <a:t>Determine if this affects other work areas and locations. </a:t>
            </a:r>
          </a:p>
          <a:p>
            <a:pPr marL="342900" indent="-342900">
              <a:buFont typeface="Arial" panose="020B0604020202020204" pitchFamily="34" charset="0"/>
              <a:buChar char="•"/>
            </a:pPr>
            <a:r>
              <a:rPr lang="en-US" sz="2400" dirty="0">
                <a:solidFill>
                  <a:srgbClr val="00567D"/>
                </a:solidFill>
              </a:rPr>
              <a:t>Determine what policies and procedures may need to be changed.</a:t>
            </a:r>
          </a:p>
        </p:txBody>
      </p:sp>
      <p:pic>
        <p:nvPicPr>
          <p:cNvPr id="4" name="Picture 3">
            <a:extLst>
              <a:ext uri="{FF2B5EF4-FFF2-40B4-BE49-F238E27FC236}">
                <a16:creationId xmlns:a16="http://schemas.microsoft.com/office/drawing/2014/main" id="{9829F254-3C6D-808B-0234-DB3C06E309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wo A picture containing person">
            <a:extLst>
              <a:ext uri="{FF2B5EF4-FFF2-40B4-BE49-F238E27FC236}">
                <a16:creationId xmlns:a16="http://schemas.microsoft.com/office/drawing/2014/main" id="{1AC9B31A-C43B-B3DB-2199-910EF4097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2828" y="491403"/>
            <a:ext cx="4876901" cy="5808103"/>
          </a:xfrm>
          <a:prstGeom prst="rect">
            <a:avLst/>
          </a:prstGeom>
        </p:spPr>
      </p:pic>
    </p:spTree>
    <p:extLst>
      <p:ext uri="{BB962C8B-B14F-4D97-AF65-F5344CB8AC3E}">
        <p14:creationId xmlns:p14="http://schemas.microsoft.com/office/powerpoint/2010/main" val="284495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398AF-DF33-D0E3-99F3-09817B770EA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5D3B1C-2751-B8D1-8FC2-E2DF58B61D2F}"/>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406AA853-45DD-8A5E-EA88-F93DE15ABFAF}"/>
              </a:ext>
            </a:extLst>
          </p:cNvPr>
          <p:cNvSpPr>
            <a:spLocks noGrp="1"/>
          </p:cNvSpPr>
          <p:nvPr>
            <p:ph type="sldNum" sz="quarter" idx="12"/>
          </p:nvPr>
        </p:nvSpPr>
        <p:spPr/>
        <p:txBody>
          <a:bodyPr/>
          <a:lstStyle/>
          <a:p>
            <a:fld id="{99562CDD-8BC9-4CF6-AA03-D93997F55C9A}" type="slidenum">
              <a:rPr lang="en-US" smtClean="0"/>
              <a:pPr/>
              <a:t>8</a:t>
            </a:fld>
            <a:endParaRPr lang="en-US" dirty="0"/>
          </a:p>
        </p:txBody>
      </p:sp>
      <p:sp>
        <p:nvSpPr>
          <p:cNvPr id="2" name="Footer Placeholder 1" descr="workbook page number">
            <a:extLst>
              <a:ext uri="{FF2B5EF4-FFF2-40B4-BE49-F238E27FC236}">
                <a16:creationId xmlns:a16="http://schemas.microsoft.com/office/drawing/2014/main" id="{E40DD729-A9B2-05AF-8022-790C337CFA8F}"/>
              </a:ext>
            </a:extLst>
          </p:cNvPr>
          <p:cNvSpPr>
            <a:spLocks noGrp="1"/>
          </p:cNvSpPr>
          <p:nvPr>
            <p:ph type="ftr" sz="quarter" idx="11"/>
          </p:nvPr>
        </p:nvSpPr>
        <p:spPr/>
        <p:txBody>
          <a:bodyPr/>
          <a:lstStyle/>
          <a:p>
            <a:pPr algn="l"/>
            <a:r>
              <a:rPr lang="en-US" dirty="0"/>
              <a:t>Workbook Page #7</a:t>
            </a:r>
          </a:p>
        </p:txBody>
      </p:sp>
      <p:sp>
        <p:nvSpPr>
          <p:cNvPr id="9" name="Title 8">
            <a:extLst>
              <a:ext uri="{FF2B5EF4-FFF2-40B4-BE49-F238E27FC236}">
                <a16:creationId xmlns:a16="http://schemas.microsoft.com/office/drawing/2014/main" id="{37FE735C-A01C-771D-1856-8F5BC1BAD9E5}"/>
              </a:ext>
            </a:extLst>
          </p:cNvPr>
          <p:cNvSpPr txBox="1">
            <a:spLocks noGrp="1"/>
          </p:cNvSpPr>
          <p:nvPr>
            <p:ph type="title" idx="4294967295"/>
          </p:nvPr>
        </p:nvSpPr>
        <p:spPr>
          <a:xfrm>
            <a:off x="1513323" y="491405"/>
            <a:ext cx="51327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Where do workplace injuries come from? </a:t>
            </a:r>
          </a:p>
        </p:txBody>
      </p:sp>
      <p:sp>
        <p:nvSpPr>
          <p:cNvPr id="12" name="TextBox 11">
            <a:extLst>
              <a:ext uri="{FF2B5EF4-FFF2-40B4-BE49-F238E27FC236}">
                <a16:creationId xmlns:a16="http://schemas.microsoft.com/office/drawing/2014/main" id="{93A051AB-414A-5B0A-5BA9-B677F7111802}"/>
              </a:ext>
            </a:extLst>
          </p:cNvPr>
          <p:cNvSpPr txBox="1"/>
          <p:nvPr/>
        </p:nvSpPr>
        <p:spPr>
          <a:xfrm>
            <a:off x="1513323" y="2051816"/>
            <a:ext cx="386111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567D"/>
                </a:solidFill>
              </a:rPr>
              <a:t>Unpreventable acts account for </a:t>
            </a:r>
            <a:r>
              <a:rPr lang="en-US" sz="2400" b="1" dirty="0">
                <a:solidFill>
                  <a:srgbClr val="00567D"/>
                </a:solidFill>
              </a:rPr>
              <a:t>2 percent </a:t>
            </a:r>
            <a:r>
              <a:rPr lang="en-US" sz="2400" dirty="0">
                <a:solidFill>
                  <a:srgbClr val="00567D"/>
                </a:solidFill>
              </a:rPr>
              <a:t>of all workplace accidents. </a:t>
            </a:r>
          </a:p>
          <a:p>
            <a:pPr marL="342900" indent="-342900">
              <a:buFont typeface="Arial" panose="020B0604020202020204" pitchFamily="34" charset="0"/>
              <a:buChar char="•"/>
            </a:pPr>
            <a:r>
              <a:rPr lang="en-US" sz="2400" dirty="0">
                <a:solidFill>
                  <a:srgbClr val="00567D"/>
                </a:solidFill>
              </a:rPr>
              <a:t>Hazardous conditions account for </a:t>
            </a:r>
            <a:r>
              <a:rPr lang="en-US" sz="2400" b="1" dirty="0">
                <a:solidFill>
                  <a:srgbClr val="00567D"/>
                </a:solidFill>
              </a:rPr>
              <a:t>10 percent </a:t>
            </a:r>
            <a:r>
              <a:rPr lang="en-US" sz="2400" dirty="0">
                <a:solidFill>
                  <a:srgbClr val="00567D"/>
                </a:solidFill>
              </a:rPr>
              <a:t>of all workplace accidents. </a:t>
            </a:r>
          </a:p>
          <a:p>
            <a:pPr marL="342900" indent="-342900">
              <a:buFont typeface="Arial" panose="020B0604020202020204" pitchFamily="34" charset="0"/>
              <a:buChar char="•"/>
            </a:pPr>
            <a:r>
              <a:rPr lang="en-US" sz="2400" dirty="0">
                <a:solidFill>
                  <a:srgbClr val="00567D"/>
                </a:solidFill>
              </a:rPr>
              <a:t>Hazardous practices account for </a:t>
            </a:r>
            <a:r>
              <a:rPr lang="en-US" sz="2400" b="1" dirty="0">
                <a:solidFill>
                  <a:srgbClr val="00567D"/>
                </a:solidFill>
              </a:rPr>
              <a:t>88 percent </a:t>
            </a:r>
            <a:r>
              <a:rPr lang="en-US" sz="2400" dirty="0">
                <a:solidFill>
                  <a:srgbClr val="00567D"/>
                </a:solidFill>
              </a:rPr>
              <a:t>of workplace accidents.</a:t>
            </a:r>
          </a:p>
        </p:txBody>
      </p:sp>
      <p:pic>
        <p:nvPicPr>
          <p:cNvPr id="4" name="Picture 3">
            <a:extLst>
              <a:ext uri="{FF2B5EF4-FFF2-40B4-BE49-F238E27FC236}">
                <a16:creationId xmlns:a16="http://schemas.microsoft.com/office/drawing/2014/main" id="{44186DC1-61CD-FE64-9F29-8EF644840B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pic>
        <p:nvPicPr>
          <p:cNvPr id="7" name="Picture 6" descr="A picture containing person wearing a hard hat, holding up a phone and taking a picture, ">
            <a:extLst>
              <a:ext uri="{FF2B5EF4-FFF2-40B4-BE49-F238E27FC236}">
                <a16:creationId xmlns:a16="http://schemas.microsoft.com/office/drawing/2014/main" id="{0AB45B68-36C8-FB30-19D3-256D2FB24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059" y="2051816"/>
            <a:ext cx="5263046" cy="3838575"/>
          </a:xfrm>
          <a:prstGeom prst="rect">
            <a:avLst/>
          </a:prstGeom>
        </p:spPr>
      </p:pic>
    </p:spTree>
    <p:extLst>
      <p:ext uri="{BB962C8B-B14F-4D97-AF65-F5344CB8AC3E}">
        <p14:creationId xmlns:p14="http://schemas.microsoft.com/office/powerpoint/2010/main" val="63230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A48C-A29A-0E9A-44B2-AB54C27B421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7450E21-951E-21C9-DA46-ED2157237DA9}"/>
              </a:ext>
              <a:ext uri="{C183D7F6-B498-43B3-948B-1728B52AA6E4}">
                <adec:decorative xmlns:adec="http://schemas.microsoft.com/office/drawing/2017/decorative" val="1"/>
              </a:ext>
            </a:extLst>
          </p:cNvPr>
          <p:cNvSpPr/>
          <p:nvPr/>
        </p:nvSpPr>
        <p:spPr>
          <a:xfrm>
            <a:off x="1" y="-26190"/>
            <a:ext cx="1091952" cy="6884190"/>
          </a:xfrm>
          <a:prstGeom prst="rect">
            <a:avLst/>
          </a:prstGeom>
          <a:solidFill>
            <a:srgbClr val="00567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8A6"/>
              </a:solidFill>
            </a:endParaRPr>
          </a:p>
        </p:txBody>
      </p:sp>
      <p:sp>
        <p:nvSpPr>
          <p:cNvPr id="3" name="Slide Number Placeholder 2" descr="Slide number">
            <a:extLst>
              <a:ext uri="{FF2B5EF4-FFF2-40B4-BE49-F238E27FC236}">
                <a16:creationId xmlns:a16="http://schemas.microsoft.com/office/drawing/2014/main" id="{4315DD3E-F86E-7041-63CA-0C99CEDF80DB}"/>
              </a:ext>
            </a:extLst>
          </p:cNvPr>
          <p:cNvSpPr>
            <a:spLocks noGrp="1"/>
          </p:cNvSpPr>
          <p:nvPr>
            <p:ph type="sldNum" sz="quarter" idx="12"/>
          </p:nvPr>
        </p:nvSpPr>
        <p:spPr/>
        <p:txBody>
          <a:bodyPr/>
          <a:lstStyle/>
          <a:p>
            <a:fld id="{99562CDD-8BC9-4CF6-AA03-D93997F55C9A}" type="slidenum">
              <a:rPr lang="en-US" smtClean="0"/>
              <a:pPr/>
              <a:t>9</a:t>
            </a:fld>
            <a:endParaRPr lang="en-US" dirty="0"/>
          </a:p>
        </p:txBody>
      </p:sp>
      <p:sp>
        <p:nvSpPr>
          <p:cNvPr id="2" name="Footer Placeholder 1" descr="workbook page number">
            <a:extLst>
              <a:ext uri="{FF2B5EF4-FFF2-40B4-BE49-F238E27FC236}">
                <a16:creationId xmlns:a16="http://schemas.microsoft.com/office/drawing/2014/main" id="{486C00FF-C4FA-B603-A2BA-EC965D24320B}"/>
              </a:ext>
            </a:extLst>
          </p:cNvPr>
          <p:cNvSpPr>
            <a:spLocks noGrp="1"/>
          </p:cNvSpPr>
          <p:nvPr>
            <p:ph type="ftr" sz="quarter" idx="11"/>
          </p:nvPr>
        </p:nvSpPr>
        <p:spPr/>
        <p:txBody>
          <a:bodyPr/>
          <a:lstStyle/>
          <a:p>
            <a:pPr algn="l"/>
            <a:r>
              <a:rPr lang="en-US" dirty="0"/>
              <a:t>Workbook Page #8</a:t>
            </a:r>
          </a:p>
        </p:txBody>
      </p:sp>
      <p:sp>
        <p:nvSpPr>
          <p:cNvPr id="9" name="Title 8">
            <a:extLst>
              <a:ext uri="{FF2B5EF4-FFF2-40B4-BE49-F238E27FC236}">
                <a16:creationId xmlns:a16="http://schemas.microsoft.com/office/drawing/2014/main" id="{E3C8056A-75C9-AE13-4196-744C03AA5A58}"/>
              </a:ext>
            </a:extLst>
          </p:cNvPr>
          <p:cNvSpPr txBox="1">
            <a:spLocks noGrp="1"/>
          </p:cNvSpPr>
          <p:nvPr>
            <p:ph type="title" idx="4294967295"/>
          </p:nvPr>
        </p:nvSpPr>
        <p:spPr>
          <a:xfrm>
            <a:off x="1513322" y="491405"/>
            <a:ext cx="513271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567D"/>
                </a:solidFill>
                <a:effectLst/>
                <a:uLnTx/>
                <a:uFillTx/>
                <a:latin typeface="+mn-lt"/>
                <a:ea typeface="+mn-ea"/>
                <a:cs typeface="+mn-cs"/>
              </a:rPr>
              <a:t>Activity </a:t>
            </a:r>
            <a:r>
              <a:rPr kumimoji="0" lang="en-US" sz="3000" i="0" u="none" strike="noStrike" kern="1200" cap="none" spc="0" normalizeH="0" baseline="0" noProof="0" dirty="0">
                <a:ln>
                  <a:noFill/>
                </a:ln>
                <a:solidFill>
                  <a:srgbClr val="00567D"/>
                </a:solidFill>
                <a:effectLst/>
                <a:uLnTx/>
                <a:uFillTx/>
                <a:latin typeface="+mn-lt"/>
                <a:ea typeface="+mn-ea"/>
                <a:cs typeface="+mn-cs"/>
              </a:rPr>
              <a:t>(page 8)</a:t>
            </a:r>
          </a:p>
        </p:txBody>
      </p:sp>
      <p:sp>
        <p:nvSpPr>
          <p:cNvPr id="12" name="TextBox 11">
            <a:extLst>
              <a:ext uri="{FF2B5EF4-FFF2-40B4-BE49-F238E27FC236}">
                <a16:creationId xmlns:a16="http://schemas.microsoft.com/office/drawing/2014/main" id="{C67E0337-D549-B0A6-9179-8A3115D87A09}"/>
              </a:ext>
            </a:extLst>
          </p:cNvPr>
          <p:cNvSpPr txBox="1"/>
          <p:nvPr/>
        </p:nvSpPr>
        <p:spPr>
          <a:xfrm>
            <a:off x="1513322" y="2051816"/>
            <a:ext cx="8300891" cy="3108543"/>
          </a:xfrm>
          <a:prstGeom prst="rect">
            <a:avLst/>
          </a:prstGeom>
          <a:noFill/>
        </p:spPr>
        <p:txBody>
          <a:bodyPr wrap="square" rtlCol="0">
            <a:spAutoFit/>
          </a:bodyPr>
          <a:lstStyle/>
          <a:p>
            <a:r>
              <a:rPr lang="en-US" sz="2800" dirty="0">
                <a:solidFill>
                  <a:srgbClr val="00567D"/>
                </a:solidFill>
              </a:rPr>
              <a:t>Create groups, assign a team leader, and answer the following questions:</a:t>
            </a:r>
          </a:p>
          <a:p>
            <a:endParaRPr lang="en-US" sz="2800" dirty="0">
              <a:solidFill>
                <a:srgbClr val="00567D"/>
              </a:solidFill>
            </a:endParaRPr>
          </a:p>
          <a:p>
            <a:pPr marL="457200" indent="-457200">
              <a:buAutoNum type="arabicParenR"/>
            </a:pPr>
            <a:r>
              <a:rPr lang="en-US" sz="2800" dirty="0">
                <a:solidFill>
                  <a:srgbClr val="00567D"/>
                </a:solidFill>
              </a:rPr>
              <a:t>What’s the difference between an accident and an incident?</a:t>
            </a:r>
          </a:p>
          <a:p>
            <a:pPr marL="457200" indent="-457200">
              <a:buAutoNum type="arabicParenR"/>
            </a:pPr>
            <a:r>
              <a:rPr lang="en-US" sz="2800" dirty="0">
                <a:solidFill>
                  <a:srgbClr val="00567D"/>
                </a:solidFill>
              </a:rPr>
              <a:t>The two key conditions that must exist before an accident occurs are: </a:t>
            </a:r>
          </a:p>
        </p:txBody>
      </p:sp>
      <p:pic>
        <p:nvPicPr>
          <p:cNvPr id="4" name="Picture 3">
            <a:extLst>
              <a:ext uri="{FF2B5EF4-FFF2-40B4-BE49-F238E27FC236}">
                <a16:creationId xmlns:a16="http://schemas.microsoft.com/office/drawing/2014/main" id="{E9A77207-9C53-11AE-484C-EA2582D3F2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23" y="218087"/>
            <a:ext cx="986814" cy="546635"/>
          </a:xfrm>
          <a:prstGeom prst="rect">
            <a:avLst/>
          </a:prstGeom>
        </p:spPr>
      </p:pic>
    </p:spTree>
    <p:extLst>
      <p:ext uri="{BB962C8B-B14F-4D97-AF65-F5344CB8AC3E}">
        <p14:creationId xmlns:p14="http://schemas.microsoft.com/office/powerpoint/2010/main" val="493292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Description1 xmlns="4abed4e2-db5c-4e78-ae88-7ca7a6241065" xsi:nil="true"/>
    <IconOverlay xmlns="http://schemas.microsoft.com/sharepoint/v4" xsi:nil="true"/>
    <TrainingFormat xmlns="4abed4e2-db5c-4e78-ae88-7ca7a6241065">Overhead</TrainingFormat>
    <Topic xmlns="4abed4e2-db5c-4e78-ae88-7ca7a6241065">
      <Value>197</Value>
    </Topic>
    <TrainingType xmlns="4abed4e2-db5c-4e78-ae88-7ca7a6241065">Workshop</TrainingType>
    <DateRevised xmlns="4abed4e2-db5c-4e78-ae88-7ca7a6241065">2025-09-03T07:00:00+00:00</DateRevised>
    <AdditionalTitle xmlns="4abed4e2-db5c-4e78-ae88-7ca7a6241065" xsi:nil="true"/>
  </documentManagement>
</p:properties>
</file>

<file path=customXml/itemProps1.xml><?xml version="1.0" encoding="utf-8"?>
<ds:datastoreItem xmlns:ds="http://schemas.openxmlformats.org/officeDocument/2006/customXml" ds:itemID="{0F4C83E9-639A-41B0-8400-75DB461A77BC}"/>
</file>

<file path=customXml/itemProps2.xml><?xml version="1.0" encoding="utf-8"?>
<ds:datastoreItem xmlns:ds="http://schemas.openxmlformats.org/officeDocument/2006/customXml" ds:itemID="{3AFBE5AD-439B-4E9F-9B5E-A334BEF2BB54}"/>
</file>

<file path=customXml/itemProps3.xml><?xml version="1.0" encoding="utf-8"?>
<ds:datastoreItem xmlns:ds="http://schemas.openxmlformats.org/officeDocument/2006/customXml" ds:itemID="{12D0851F-7225-4611-B9B9-752EF443DCE4}"/>
</file>

<file path=docMetadata/LabelInfo.xml><?xml version="1.0" encoding="utf-8"?>
<clbl:labelList xmlns:clbl="http://schemas.microsoft.com/office/2020/mipLabelMetadata">
  <clbl:label id="{09b73270-2993-4076-be47-9c78f42a1e84}" enabled="1" method="Privileged" siteId="{aa3f6932-fa7c-47b4-a0ce-a598cad161cf}" contentBits="0" removed="0"/>
</clbl:labelList>
</file>

<file path=docProps/app.xml><?xml version="1.0" encoding="utf-8"?>
<Properties xmlns="http://schemas.openxmlformats.org/officeDocument/2006/extended-properties" xmlns:vt="http://schemas.openxmlformats.org/officeDocument/2006/docPropsVTypes">
  <TotalTime>2422</TotalTime>
  <Words>2166</Words>
  <Application>Microsoft Office PowerPoint</Application>
  <PresentationFormat>Widescreen</PresentationFormat>
  <Paragraphs>384</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Aptos</vt:lpstr>
      <vt:lpstr>Arial</vt:lpstr>
      <vt:lpstr>Calibri</vt:lpstr>
      <vt:lpstr>Calibri Light</vt:lpstr>
      <vt:lpstr>Office Theme</vt:lpstr>
      <vt:lpstr>Accident investigation</vt:lpstr>
      <vt:lpstr>Oregon OSHA Public Education Mission:</vt:lpstr>
      <vt:lpstr>Contact us </vt:lpstr>
      <vt:lpstr>Goals </vt:lpstr>
      <vt:lpstr>Accident investigation definitions </vt:lpstr>
      <vt:lpstr>Identify the proper steps for conducting an accident investigation: </vt:lpstr>
      <vt:lpstr>The purpose of investigating accidents </vt:lpstr>
      <vt:lpstr>Where do workplace injuries come from? </vt:lpstr>
      <vt:lpstr>Activity (page 8)</vt:lpstr>
      <vt:lpstr>Laying the foundation</vt:lpstr>
      <vt:lpstr>Reporting to Oregon OSHA</vt:lpstr>
      <vt:lpstr>The six-step process</vt:lpstr>
      <vt:lpstr>Step 1 - Secure the scene</vt:lpstr>
      <vt:lpstr>Step 2 - Collect the facts</vt:lpstr>
      <vt:lpstr>Exercise:  Get the facts (page 20)</vt:lpstr>
      <vt:lpstr>Step 3 - Develop the sequence of events</vt:lpstr>
      <vt:lpstr>Actor / Action</vt:lpstr>
      <vt:lpstr>Exercise:  What happened next? (page 22)</vt:lpstr>
      <vt:lpstr>Step 4 – Determine the cause</vt:lpstr>
      <vt:lpstr>Exercise: Determine the cause (page 24)  Multiple Cause Theory (Dan Petersen, “Safety Management: A Human Approach,” ASSE, Pages 10-11)</vt:lpstr>
      <vt:lpstr>Weed out the causes of injuries and illnesses</vt:lpstr>
      <vt:lpstr>Steps in cause analysis</vt:lpstr>
      <vt:lpstr>Exercise:  Digging up the roots (page 27)</vt:lpstr>
      <vt:lpstr>Step 5 – Recommend improvements</vt:lpstr>
      <vt:lpstr>Engineering controls</vt:lpstr>
      <vt:lpstr>Management / administrative controls</vt:lpstr>
      <vt:lpstr>Personal protective equipment (PPE) controls</vt:lpstr>
      <vt:lpstr>Exercise:  Types of controls (page 29) </vt:lpstr>
      <vt:lpstr>Exercise:  Recommending corrective action (page 30) </vt:lpstr>
      <vt:lpstr>Improvement strategies to fix the system </vt:lpstr>
      <vt:lpstr>Exercise:  Fix the system….not the blame (page 31) </vt:lpstr>
      <vt:lpstr>Step 6 – Writing the report</vt:lpstr>
      <vt:lpstr>Effective accident investigations</vt:lpstr>
      <vt:lpstr>Additional Educational Resources </vt:lpstr>
      <vt:lpstr>Need more information? Call your nearest Oregon OSHA Office</vt:lpstr>
      <vt:lpstr>Thank you!</vt:lpstr>
    </vt:vector>
  </TitlesOfParts>
  <Company>DCBS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Investigation</dc:title>
  <dc:creator>Oregon OSHA Public Education</dc:creator>
  <cp:keywords>Oregon OSHA Public Education</cp:keywords>
  <cp:lastModifiedBy>Tawnya Swanson</cp:lastModifiedBy>
  <cp:revision>215</cp:revision>
  <dcterms:created xsi:type="dcterms:W3CDTF">2020-01-18T00:36:53Z</dcterms:created>
  <dcterms:modified xsi:type="dcterms:W3CDTF">2025-09-03T15:45:09Z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2024-09-25T19:38:07Z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45224d52-eb3c-44ab-bb29-c8af436510ac</vt:lpwstr>
  </property>
  <property fmtid="{D5CDD505-2E9C-101B-9397-08002B2CF9AE}" pid="8" name="MSIP_Label_09b73270-2993-4076-be47-9c78f42a1e84_ContentBits">
    <vt:lpwstr>0</vt:lpwstr>
  </property>
  <property fmtid="{D5CDD505-2E9C-101B-9397-08002B2CF9AE}" pid="9" name="ContentTypeId">
    <vt:lpwstr>0x010100854524CC3423A244BB56938E3F8ABE270067817B4706841944893504266FF3AFD0</vt:lpwstr>
  </property>
  <property fmtid="{D5CDD505-2E9C-101B-9397-08002B2CF9AE}" pid="10" name="URL">
    <vt:lpwstr/>
  </property>
  <property fmtid="{D5CDD505-2E9C-101B-9397-08002B2CF9AE}" pid="12" name="ExternalLink">
    <vt:lpwstr/>
  </property>
  <property fmtid="{D5CDD505-2E9C-101B-9397-08002B2CF9AE}" pid="13" name="Thumbnail1">
    <vt:lpwstr/>
  </property>
  <property fmtid="{D5CDD505-2E9C-101B-9397-08002B2CF9AE}" pid="14" name="_Publisher">
    <vt:lpwstr/>
  </property>
  <property fmtid="{D5CDD505-2E9C-101B-9397-08002B2CF9AE}" pid="15" name="RuleType">
    <vt:lpwstr/>
  </property>
  <property fmtid="{D5CDD505-2E9C-101B-9397-08002B2CF9AE}" pid="16" name="PublicationType">
    <vt:lpwstr/>
  </property>
</Properties>
</file>